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1"/>
    <p:sldMasterId id="2147483716" r:id="rId2"/>
    <p:sldMasterId id="2147483720" r:id="rId3"/>
    <p:sldMasterId id="2147483723" r:id="rId4"/>
    <p:sldMasterId id="2147483733" r:id="rId5"/>
    <p:sldMasterId id="2147483746" r:id="rId6"/>
  </p:sldMasterIdLst>
  <p:notesMasterIdLst>
    <p:notesMasterId r:id="rId293"/>
  </p:notesMasterIdLst>
  <p:handoutMasterIdLst>
    <p:handoutMasterId r:id="rId294"/>
  </p:handoutMasterIdLst>
  <p:sldIdLst>
    <p:sldId id="523" r:id="rId7"/>
    <p:sldId id="578" r:id="rId8"/>
    <p:sldId id="1290" r:id="rId9"/>
    <p:sldId id="1291" r:id="rId10"/>
    <p:sldId id="1292" r:id="rId11"/>
    <p:sldId id="1293" r:id="rId12"/>
    <p:sldId id="527" r:id="rId13"/>
    <p:sldId id="581" r:id="rId14"/>
    <p:sldId id="587" r:id="rId15"/>
    <p:sldId id="595" r:id="rId16"/>
    <p:sldId id="596" r:id="rId17"/>
    <p:sldId id="605" r:id="rId18"/>
    <p:sldId id="606" r:id="rId19"/>
    <p:sldId id="607" r:id="rId20"/>
    <p:sldId id="608" r:id="rId21"/>
    <p:sldId id="609" r:id="rId22"/>
    <p:sldId id="610" r:id="rId23"/>
    <p:sldId id="611" r:id="rId24"/>
    <p:sldId id="612" r:id="rId25"/>
    <p:sldId id="1045" r:id="rId26"/>
    <p:sldId id="1069" r:id="rId27"/>
    <p:sldId id="1070" r:id="rId28"/>
    <p:sldId id="1071" r:id="rId29"/>
    <p:sldId id="1072" r:id="rId30"/>
    <p:sldId id="1073" r:id="rId31"/>
    <p:sldId id="1074" r:id="rId32"/>
    <p:sldId id="1075" r:id="rId33"/>
    <p:sldId id="1076" r:id="rId34"/>
    <p:sldId id="1077" r:id="rId35"/>
    <p:sldId id="1078" r:id="rId36"/>
    <p:sldId id="1079" r:id="rId37"/>
    <p:sldId id="1080" r:id="rId38"/>
    <p:sldId id="1081" r:id="rId39"/>
    <p:sldId id="1082" r:id="rId40"/>
    <p:sldId id="1083" r:id="rId41"/>
    <p:sldId id="1084" r:id="rId42"/>
    <p:sldId id="1085" r:id="rId43"/>
    <p:sldId id="1086" r:id="rId44"/>
    <p:sldId id="1087" r:id="rId45"/>
    <p:sldId id="1088" r:id="rId46"/>
    <p:sldId id="1089" r:id="rId47"/>
    <p:sldId id="1090" r:id="rId48"/>
    <p:sldId id="1091" r:id="rId49"/>
    <p:sldId id="1092" r:id="rId50"/>
    <p:sldId id="1093" r:id="rId51"/>
    <p:sldId id="1094" r:id="rId52"/>
    <p:sldId id="1281" r:id="rId53"/>
    <p:sldId id="1279" r:id="rId54"/>
    <p:sldId id="1097" r:id="rId55"/>
    <p:sldId id="1098" r:id="rId56"/>
    <p:sldId id="1099" r:id="rId57"/>
    <p:sldId id="1100" r:id="rId58"/>
    <p:sldId id="1101" r:id="rId59"/>
    <p:sldId id="1102" r:id="rId60"/>
    <p:sldId id="1103" r:id="rId61"/>
    <p:sldId id="1104" r:id="rId62"/>
    <p:sldId id="1105" r:id="rId63"/>
    <p:sldId id="1106" r:id="rId64"/>
    <p:sldId id="1107" r:id="rId65"/>
    <p:sldId id="1108" r:id="rId66"/>
    <p:sldId id="1011" r:id="rId67"/>
    <p:sldId id="1117" r:id="rId68"/>
    <p:sldId id="1118" r:id="rId69"/>
    <p:sldId id="1119" r:id="rId70"/>
    <p:sldId id="1120" r:id="rId71"/>
    <p:sldId id="1121" r:id="rId72"/>
    <p:sldId id="1122" r:id="rId73"/>
    <p:sldId id="1123" r:id="rId74"/>
    <p:sldId id="1124" r:id="rId75"/>
    <p:sldId id="1125" r:id="rId76"/>
    <p:sldId id="1126" r:id="rId77"/>
    <p:sldId id="1127" r:id="rId78"/>
    <p:sldId id="1128" r:id="rId79"/>
    <p:sldId id="1129" r:id="rId80"/>
    <p:sldId id="1130" r:id="rId81"/>
    <p:sldId id="1131" r:id="rId82"/>
    <p:sldId id="1132" r:id="rId83"/>
    <p:sldId id="1133" r:id="rId84"/>
    <p:sldId id="1134" r:id="rId85"/>
    <p:sldId id="1135" r:id="rId86"/>
    <p:sldId id="1136" r:id="rId87"/>
    <p:sldId id="1137" r:id="rId88"/>
    <p:sldId id="1138" r:id="rId89"/>
    <p:sldId id="1139" r:id="rId90"/>
    <p:sldId id="1140" r:id="rId91"/>
    <p:sldId id="1141" r:id="rId92"/>
    <p:sldId id="1142" r:id="rId93"/>
    <p:sldId id="1143" r:id="rId94"/>
    <p:sldId id="1144" r:id="rId95"/>
    <p:sldId id="1145" r:id="rId96"/>
    <p:sldId id="1146" r:id="rId97"/>
    <p:sldId id="1147" r:id="rId98"/>
    <p:sldId id="1148" r:id="rId99"/>
    <p:sldId id="1149" r:id="rId100"/>
    <p:sldId id="1150" r:id="rId101"/>
    <p:sldId id="1151" r:id="rId102"/>
    <p:sldId id="1152" r:id="rId103"/>
    <p:sldId id="1153" r:id="rId104"/>
    <p:sldId id="1046" r:id="rId105"/>
    <p:sldId id="1201" r:id="rId106"/>
    <p:sldId id="1202" r:id="rId107"/>
    <p:sldId id="1203" r:id="rId108"/>
    <p:sldId id="1204" r:id="rId109"/>
    <p:sldId id="1205" r:id="rId110"/>
    <p:sldId id="1206" r:id="rId111"/>
    <p:sldId id="1207" r:id="rId112"/>
    <p:sldId id="1208" r:id="rId113"/>
    <p:sldId id="1209" r:id="rId114"/>
    <p:sldId id="1210" r:id="rId115"/>
    <p:sldId id="1211" r:id="rId116"/>
    <p:sldId id="1212" r:id="rId117"/>
    <p:sldId id="1285" r:id="rId118"/>
    <p:sldId id="1286" r:id="rId119"/>
    <p:sldId id="1215" r:id="rId120"/>
    <p:sldId id="1216" r:id="rId121"/>
    <p:sldId id="1217" r:id="rId122"/>
    <p:sldId id="1218" r:id="rId123"/>
    <p:sldId id="1287" r:id="rId124"/>
    <p:sldId id="1288" r:id="rId125"/>
    <p:sldId id="1221" r:id="rId126"/>
    <p:sldId id="1222" r:id="rId127"/>
    <p:sldId id="1223" r:id="rId128"/>
    <p:sldId id="1224" r:id="rId129"/>
    <p:sldId id="1225" r:id="rId130"/>
    <p:sldId id="1226" r:id="rId131"/>
    <p:sldId id="1227" r:id="rId132"/>
    <p:sldId id="1228" r:id="rId133"/>
    <p:sldId id="1229" r:id="rId134"/>
    <p:sldId id="1230" r:id="rId135"/>
    <p:sldId id="1231" r:id="rId136"/>
    <p:sldId id="1232" r:id="rId137"/>
    <p:sldId id="1233" r:id="rId138"/>
    <p:sldId id="1234" r:id="rId139"/>
    <p:sldId id="1235" r:id="rId140"/>
    <p:sldId id="1236" r:id="rId141"/>
    <p:sldId id="1237" r:id="rId142"/>
    <p:sldId id="1238" r:id="rId143"/>
    <p:sldId id="1239" r:id="rId144"/>
    <p:sldId id="1240" r:id="rId145"/>
    <p:sldId id="1241" r:id="rId146"/>
    <p:sldId id="1242" r:id="rId147"/>
    <p:sldId id="1243" r:id="rId148"/>
    <p:sldId id="1244" r:id="rId149"/>
    <p:sldId id="1289" r:id="rId150"/>
    <p:sldId id="1247" r:id="rId151"/>
    <p:sldId id="1248" r:id="rId152"/>
    <p:sldId id="1249" r:id="rId153"/>
    <p:sldId id="1250" r:id="rId154"/>
    <p:sldId id="1251" r:id="rId155"/>
    <p:sldId id="1252" r:id="rId156"/>
    <p:sldId id="1253" r:id="rId157"/>
    <p:sldId id="1254" r:id="rId158"/>
    <p:sldId id="1255" r:id="rId159"/>
    <p:sldId id="1256" r:id="rId160"/>
    <p:sldId id="1257" r:id="rId161"/>
    <p:sldId id="1258" r:id="rId162"/>
    <p:sldId id="1259" r:id="rId163"/>
    <p:sldId id="1260" r:id="rId164"/>
    <p:sldId id="656" r:id="rId165"/>
    <p:sldId id="657" r:id="rId166"/>
    <p:sldId id="658" r:id="rId167"/>
    <p:sldId id="659" r:id="rId168"/>
    <p:sldId id="1155" r:id="rId169"/>
    <p:sldId id="661" r:id="rId170"/>
    <p:sldId id="662" r:id="rId171"/>
    <p:sldId id="663" r:id="rId172"/>
    <p:sldId id="664" r:id="rId173"/>
    <p:sldId id="665" r:id="rId174"/>
    <p:sldId id="666" r:id="rId175"/>
    <p:sldId id="667" r:id="rId176"/>
    <p:sldId id="668" r:id="rId177"/>
    <p:sldId id="669" r:id="rId178"/>
    <p:sldId id="670" r:id="rId179"/>
    <p:sldId id="671" r:id="rId180"/>
    <p:sldId id="672" r:id="rId181"/>
    <p:sldId id="673" r:id="rId182"/>
    <p:sldId id="674" r:id="rId183"/>
    <p:sldId id="675" r:id="rId184"/>
    <p:sldId id="676" r:id="rId185"/>
    <p:sldId id="677" r:id="rId186"/>
    <p:sldId id="678" r:id="rId187"/>
    <p:sldId id="679" r:id="rId188"/>
    <p:sldId id="680" r:id="rId189"/>
    <p:sldId id="681" r:id="rId190"/>
    <p:sldId id="682" r:id="rId191"/>
    <p:sldId id="684" r:id="rId192"/>
    <p:sldId id="713" r:id="rId193"/>
    <p:sldId id="714" r:id="rId194"/>
    <p:sldId id="715" r:id="rId195"/>
    <p:sldId id="716" r:id="rId196"/>
    <p:sldId id="717" r:id="rId197"/>
    <p:sldId id="1157" r:id="rId198"/>
    <p:sldId id="1158" r:id="rId199"/>
    <p:sldId id="1159" r:id="rId200"/>
    <p:sldId id="835" r:id="rId201"/>
    <p:sldId id="1047" r:id="rId202"/>
    <p:sldId id="1048" r:id="rId203"/>
    <p:sldId id="1049" r:id="rId204"/>
    <p:sldId id="1050" r:id="rId205"/>
    <p:sldId id="1051" r:id="rId206"/>
    <p:sldId id="1052" r:id="rId207"/>
    <p:sldId id="1055" r:id="rId208"/>
    <p:sldId id="1056" r:id="rId209"/>
    <p:sldId id="1057" r:id="rId210"/>
    <p:sldId id="1058" r:id="rId211"/>
    <p:sldId id="1054" r:id="rId212"/>
    <p:sldId id="1053" r:id="rId213"/>
    <p:sldId id="1059" r:id="rId214"/>
    <p:sldId id="1064" r:id="rId215"/>
    <p:sldId id="1065" r:id="rId216"/>
    <p:sldId id="1066" r:id="rId217"/>
    <p:sldId id="1067" r:id="rId218"/>
    <p:sldId id="1068" r:id="rId219"/>
    <p:sldId id="878" r:id="rId220"/>
    <p:sldId id="879" r:id="rId221"/>
    <p:sldId id="880" r:id="rId222"/>
    <p:sldId id="881" r:id="rId223"/>
    <p:sldId id="882" r:id="rId224"/>
    <p:sldId id="837" r:id="rId225"/>
    <p:sldId id="1109" r:id="rId226"/>
    <p:sldId id="1110" r:id="rId227"/>
    <p:sldId id="1111" r:id="rId228"/>
    <p:sldId id="1112" r:id="rId229"/>
    <p:sldId id="1113" r:id="rId230"/>
    <p:sldId id="1114" r:id="rId231"/>
    <p:sldId id="1115" r:id="rId232"/>
    <p:sldId id="1116" r:id="rId233"/>
    <p:sldId id="840" r:id="rId234"/>
    <p:sldId id="1278" r:id="rId235"/>
    <p:sldId id="582" r:id="rId236"/>
    <p:sldId id="1262" r:id="rId237"/>
    <p:sldId id="1280" r:id="rId238"/>
    <p:sldId id="1282" r:id="rId239"/>
    <p:sldId id="1283" r:id="rId240"/>
    <p:sldId id="1284" r:id="rId241"/>
    <p:sldId id="1294" r:id="rId242"/>
    <p:sldId id="1295" r:id="rId243"/>
    <p:sldId id="1296" r:id="rId244"/>
    <p:sldId id="1297" r:id="rId245"/>
    <p:sldId id="1298" r:id="rId246"/>
    <p:sldId id="1299" r:id="rId247"/>
    <p:sldId id="1300" r:id="rId248"/>
    <p:sldId id="1301" r:id="rId249"/>
    <p:sldId id="1302" r:id="rId250"/>
    <p:sldId id="1303" r:id="rId251"/>
    <p:sldId id="1304" r:id="rId252"/>
    <p:sldId id="1305" r:id="rId253"/>
    <p:sldId id="1306" r:id="rId254"/>
    <p:sldId id="1307" r:id="rId255"/>
    <p:sldId id="522" r:id="rId256"/>
    <p:sldId id="1189" r:id="rId257"/>
    <p:sldId id="1190" r:id="rId258"/>
    <p:sldId id="1191" r:id="rId259"/>
    <p:sldId id="1192" r:id="rId260"/>
    <p:sldId id="1193" r:id="rId261"/>
    <p:sldId id="1194" r:id="rId262"/>
    <p:sldId id="1195" r:id="rId263"/>
    <p:sldId id="1196" r:id="rId264"/>
    <p:sldId id="1197" r:id="rId265"/>
    <p:sldId id="1198" r:id="rId266"/>
    <p:sldId id="1199" r:id="rId267"/>
    <p:sldId id="1200" r:id="rId268"/>
    <p:sldId id="1160" r:id="rId269"/>
    <p:sldId id="1161" r:id="rId270"/>
    <p:sldId id="1162" r:id="rId271"/>
    <p:sldId id="1163" r:id="rId272"/>
    <p:sldId id="1164" r:id="rId273"/>
    <p:sldId id="1165" r:id="rId274"/>
    <p:sldId id="1166" r:id="rId275"/>
    <p:sldId id="1167" r:id="rId276"/>
    <p:sldId id="1168" r:id="rId277"/>
    <p:sldId id="1169" r:id="rId278"/>
    <p:sldId id="1170" r:id="rId279"/>
    <p:sldId id="1171" r:id="rId280"/>
    <p:sldId id="1172" r:id="rId281"/>
    <p:sldId id="1173" r:id="rId282"/>
    <p:sldId id="1174" r:id="rId283"/>
    <p:sldId id="1175" r:id="rId284"/>
    <p:sldId id="1176" r:id="rId285"/>
    <p:sldId id="1182" r:id="rId286"/>
    <p:sldId id="1183" r:id="rId287"/>
    <p:sldId id="1184" r:id="rId288"/>
    <p:sldId id="1185" r:id="rId289"/>
    <p:sldId id="1186" r:id="rId290"/>
    <p:sldId id="1187" r:id="rId291"/>
    <p:sldId id="1188" r:id="rId292"/>
  </p:sldIdLst>
  <p:sldSz cx="9906000" cy="6858000" type="A4"/>
  <p:notesSz cx="6797675" cy="9926638"/>
  <p:defaultTex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02ADB6C9-E650-40F7-83BA-CA8C8BC310F4}">
          <p14:sldIdLst>
            <p14:sldId id="523"/>
            <p14:sldId id="578"/>
            <p14:sldId id="1290"/>
            <p14:sldId id="1291"/>
            <p14:sldId id="1292"/>
            <p14:sldId id="1293"/>
          </p14:sldIdLst>
        </p14:section>
        <p14:section name="１章　会社概要" id="{2A126387-15DE-4CDA-A761-D36CD2846D20}">
          <p14:sldIdLst>
            <p14:sldId id="527"/>
            <p14:sldId id="581"/>
            <p14:sldId id="587"/>
            <p14:sldId id="595"/>
            <p14:sldId id="596"/>
          </p14:sldIdLst>
        </p14:section>
        <p14:section name="２章　本PJに対する理解" id="{ACC53FDA-89A8-4C2D-911E-78FC6D5E3260}">
          <p14:sldIdLst>
            <p14:sldId id="605"/>
            <p14:sldId id="606"/>
            <p14:sldId id="607"/>
            <p14:sldId id="608"/>
            <p14:sldId id="609"/>
            <p14:sldId id="610"/>
            <p14:sldId id="611"/>
            <p14:sldId id="612"/>
          </p14:sldIdLst>
        </p14:section>
        <p14:section name="３章　PM" id="{80244454-C892-4A05-A9FE-F656CD24BB09}">
          <p14:sldIdLst>
            <p14:sldId id="1045"/>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281"/>
            <p14:sldId id="1279"/>
            <p14:sldId id="1097"/>
            <p14:sldId id="1098"/>
            <p14:sldId id="1099"/>
            <p14:sldId id="1100"/>
            <p14:sldId id="1101"/>
            <p14:sldId id="1102"/>
            <p14:sldId id="1103"/>
            <p14:sldId id="1104"/>
            <p14:sldId id="1105"/>
            <p14:sldId id="1106"/>
            <p14:sldId id="1107"/>
            <p14:sldId id="1108"/>
          </p14:sldIdLst>
        </p14:section>
        <p14:section name="４章　売上管理" id="{6E794B85-F454-412D-AC54-ADACBF4D798A}">
          <p14:sldIdLst>
            <p14:sldId id="1011"/>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Lst>
        </p14:section>
        <p14:section name="５章　会員管理" id="{4F1A0DD8-7EC2-423A-861E-1D040DB43075}">
          <p14:sldIdLst>
            <p14:sldId id="1046"/>
            <p14:sldId id="1201"/>
            <p14:sldId id="1202"/>
            <p14:sldId id="1203"/>
            <p14:sldId id="1204"/>
            <p14:sldId id="1205"/>
            <p14:sldId id="1206"/>
            <p14:sldId id="1207"/>
            <p14:sldId id="1208"/>
            <p14:sldId id="1209"/>
            <p14:sldId id="1210"/>
            <p14:sldId id="1211"/>
            <p14:sldId id="1212"/>
            <p14:sldId id="1285"/>
            <p14:sldId id="1286"/>
            <p14:sldId id="1215"/>
            <p14:sldId id="1216"/>
            <p14:sldId id="1217"/>
            <p14:sldId id="1218"/>
            <p14:sldId id="1287"/>
            <p14:sldId id="1288"/>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89"/>
            <p14:sldId id="1247"/>
            <p14:sldId id="1248"/>
            <p14:sldId id="1249"/>
            <p14:sldId id="1250"/>
            <p14:sldId id="1251"/>
            <p14:sldId id="1252"/>
            <p14:sldId id="1253"/>
            <p14:sldId id="1254"/>
            <p14:sldId id="1255"/>
            <p14:sldId id="1256"/>
            <p14:sldId id="1257"/>
            <p14:sldId id="1258"/>
            <p14:sldId id="1259"/>
            <p14:sldId id="1260"/>
          </p14:sldIdLst>
        </p14:section>
        <p14:section name="６章　決済端末" id="{5601D74B-2210-481D-9E49-A75F2A472710}">
          <p14:sldIdLst>
            <p14:sldId id="656"/>
            <p14:sldId id="657"/>
            <p14:sldId id="658"/>
            <p14:sldId id="659"/>
            <p14:sldId id="1155"/>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4"/>
            <p14:sldId id="713"/>
            <p14:sldId id="714"/>
            <p14:sldId id="715"/>
            <p14:sldId id="716"/>
            <p14:sldId id="717"/>
            <p14:sldId id="1157"/>
            <p14:sldId id="1158"/>
            <p14:sldId id="1159"/>
          </p14:sldIdLst>
        </p14:section>
        <p14:section name="７章　分析" id="{4FCEEEC0-22DB-4DC1-9E1C-A650D5E50D92}">
          <p14:sldIdLst>
            <p14:sldId id="835"/>
            <p14:sldId id="1047"/>
            <p14:sldId id="1048"/>
            <p14:sldId id="1049"/>
            <p14:sldId id="1050"/>
            <p14:sldId id="1051"/>
            <p14:sldId id="1052"/>
            <p14:sldId id="1055"/>
            <p14:sldId id="1056"/>
            <p14:sldId id="1057"/>
            <p14:sldId id="1058"/>
            <p14:sldId id="1054"/>
            <p14:sldId id="1053"/>
            <p14:sldId id="1059"/>
            <p14:sldId id="1064"/>
            <p14:sldId id="1065"/>
            <p14:sldId id="1066"/>
            <p14:sldId id="1067"/>
            <p14:sldId id="1068"/>
            <p14:sldId id="878"/>
            <p14:sldId id="879"/>
            <p14:sldId id="880"/>
            <p14:sldId id="881"/>
            <p14:sldId id="882"/>
          </p14:sldIdLst>
        </p14:section>
        <p14:section name="８章　移行・教育" id="{006963D4-4939-4747-80D3-910D9E92CEF7}">
          <p14:sldIdLst>
            <p14:sldId id="837"/>
            <p14:sldId id="1109"/>
            <p14:sldId id="1110"/>
            <p14:sldId id="1111"/>
            <p14:sldId id="1112"/>
            <p14:sldId id="1113"/>
            <p14:sldId id="1114"/>
            <p14:sldId id="1115"/>
            <p14:sldId id="1116"/>
          </p14:sldIdLst>
        </p14:section>
        <p14:section name="９章　独自提案" id="{12D787A4-6748-40C0-B6FF-4546996E8CC4}">
          <p14:sldIdLst>
            <p14:sldId id="840"/>
            <p14:sldId id="1278"/>
          </p14:sldIdLst>
        </p14:section>
        <p14:section name="１０章　御見積り" id="{8838D744-D780-4226-876F-EA526AA803E1}">
          <p14:sldIdLst>
            <p14:sldId id="582"/>
            <p14:sldId id="1262"/>
            <p14:sldId id="1280"/>
            <p14:sldId id="1282"/>
            <p14:sldId id="1283"/>
            <p14:sldId id="1284"/>
            <p14:sldId id="1294"/>
            <p14:sldId id="1295"/>
            <p14:sldId id="1296"/>
            <p14:sldId id="1297"/>
            <p14:sldId id="1298"/>
            <p14:sldId id="1299"/>
            <p14:sldId id="1300"/>
            <p14:sldId id="1301"/>
            <p14:sldId id="1302"/>
            <p14:sldId id="1303"/>
            <p14:sldId id="1304"/>
            <p14:sldId id="1305"/>
            <p14:sldId id="1306"/>
            <p14:sldId id="1307"/>
          </p14:sldIdLst>
        </p14:section>
        <p14:section name="背表紙" id="{37904CAA-609B-4FBB-A923-C86F2EA88FFC}">
          <p14:sldIdLst>
            <p14:sldId id="522"/>
          </p14:sldIdLst>
        </p14:section>
        <p14:section name="参考資料（会員管理）" id="{B3EE00C4-2842-4FD6-AC62-6FF32B615006}">
          <p14:sldIdLst>
            <p14:sldId id="1189"/>
            <p14:sldId id="1190"/>
            <p14:sldId id="1191"/>
            <p14:sldId id="1192"/>
            <p14:sldId id="1193"/>
            <p14:sldId id="1194"/>
            <p14:sldId id="1195"/>
            <p14:sldId id="1196"/>
            <p14:sldId id="1197"/>
            <p14:sldId id="1198"/>
            <p14:sldId id="1199"/>
            <p14:sldId id="1200"/>
          </p14:sldIdLst>
        </p14:section>
        <p14:section name="参考資料（決済端末）" id="{8EE5A5E7-64F8-47ED-B994-419214445146}">
          <p14:sldIdLst>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82"/>
            <p14:sldId id="1183"/>
            <p14:sldId id="1184"/>
            <p14:sldId id="1185"/>
            <p14:sldId id="1186"/>
            <p14:sldId id="1187"/>
            <p14:sldId id="1188"/>
          </p14:sldIdLst>
        </p14:section>
      </p14:sectionLst>
    </p:ext>
    <p:ext uri="{EFAFB233-063F-42B5-8137-9DF3F51BA10A}">
      <p15:sldGuideLst xmlns:p15="http://schemas.microsoft.com/office/powerpoint/2012/main">
        <p15:guide id="1" orient="horz" pos="2199">
          <p15:clr>
            <a:srgbClr val="A4A3A4"/>
          </p15:clr>
        </p15:guide>
        <p15:guide id="2" pos="3122">
          <p15:clr>
            <a:srgbClr val="A4A3A4"/>
          </p15:clr>
        </p15:guide>
        <p15:guide id="3" pos="3116">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87B22"/>
    <a:srgbClr val="E1E7F3"/>
    <a:srgbClr val="F4F6FA"/>
    <a:srgbClr val="FFCCFF"/>
    <a:srgbClr val="FF6600"/>
    <a:srgbClr val="E9EDF5"/>
    <a:srgbClr val="EBEBEB"/>
    <a:srgbClr val="FFFF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78" autoAdjust="0"/>
    <p:restoredTop sz="95320" autoAdjust="0"/>
  </p:normalViewPr>
  <p:slideViewPr>
    <p:cSldViewPr snapToGrid="0" showGuides="1">
      <p:cViewPr>
        <p:scale>
          <a:sx n="60" d="100"/>
          <a:sy n="60" d="100"/>
        </p:scale>
        <p:origin x="1200" y="490"/>
      </p:cViewPr>
      <p:guideLst>
        <p:guide orient="horz" pos="2199"/>
        <p:guide pos="3122"/>
        <p:guide pos="3116"/>
      </p:guideLst>
    </p:cSldViewPr>
  </p:slideViewPr>
  <p:outlineViewPr>
    <p:cViewPr>
      <p:scale>
        <a:sx n="33" d="100"/>
        <a:sy n="33" d="100"/>
      </p:scale>
      <p:origin x="0" y="8052"/>
    </p:cViewPr>
  </p:outlineViewPr>
  <p:notesTextViewPr>
    <p:cViewPr>
      <p:scale>
        <a:sx n="100" d="100"/>
        <a:sy n="100" d="100"/>
      </p:scale>
      <p:origin x="0" y="0"/>
    </p:cViewPr>
  </p:notesTextViewPr>
  <p:sorterViewPr>
    <p:cViewPr varScale="1">
      <p:scale>
        <a:sx n="1" d="1"/>
        <a:sy n="1" d="1"/>
      </p:scale>
      <p:origin x="0" y="-8982"/>
    </p:cViewPr>
  </p:sorterViewPr>
  <p:notesViewPr>
    <p:cSldViewPr snapToGrid="0">
      <p:cViewPr varScale="1">
        <p:scale>
          <a:sx n="83" d="100"/>
          <a:sy n="83" d="100"/>
        </p:scale>
        <p:origin x="-2328" y="-90"/>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slide" Target="slides/slide241.xml"/><Relationship Id="rId107" Type="http://schemas.openxmlformats.org/officeDocument/2006/relationships/slide" Target="slides/slide101.xml"/><Relationship Id="rId268" Type="http://schemas.openxmlformats.org/officeDocument/2006/relationships/slide" Target="slides/slide262.xml"/><Relationship Id="rId289" Type="http://schemas.openxmlformats.org/officeDocument/2006/relationships/slide" Target="slides/slide283.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slide" Target="slides/slide252.xml"/><Relationship Id="rId279" Type="http://schemas.openxmlformats.org/officeDocument/2006/relationships/slide" Target="slides/slide273.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290" Type="http://schemas.openxmlformats.org/officeDocument/2006/relationships/slide" Target="slides/slide284.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slide" Target="slides/slide207.xml"/><Relationship Id="rId218" Type="http://schemas.openxmlformats.org/officeDocument/2006/relationships/slide" Target="slides/slide212.xml"/><Relationship Id="rId234" Type="http://schemas.openxmlformats.org/officeDocument/2006/relationships/slide" Target="slides/slide228.xml"/><Relationship Id="rId239" Type="http://schemas.openxmlformats.org/officeDocument/2006/relationships/slide" Target="slides/slide233.xml"/><Relationship Id="rId2" Type="http://schemas.openxmlformats.org/officeDocument/2006/relationships/slideMaster" Target="slideMasters/slideMaster2.xml"/><Relationship Id="rId29" Type="http://schemas.openxmlformats.org/officeDocument/2006/relationships/slide" Target="slides/slide23.xml"/><Relationship Id="rId250" Type="http://schemas.openxmlformats.org/officeDocument/2006/relationships/slide" Target="slides/slide244.xml"/><Relationship Id="rId255" Type="http://schemas.openxmlformats.org/officeDocument/2006/relationships/slide" Target="slides/slide249.xml"/><Relationship Id="rId271" Type="http://schemas.openxmlformats.org/officeDocument/2006/relationships/slide" Target="slides/slide265.xml"/><Relationship Id="rId276" Type="http://schemas.openxmlformats.org/officeDocument/2006/relationships/slide" Target="slides/slide270.xml"/><Relationship Id="rId292" Type="http://schemas.openxmlformats.org/officeDocument/2006/relationships/slide" Target="slides/slide286.xml"/><Relationship Id="rId297" Type="http://schemas.openxmlformats.org/officeDocument/2006/relationships/theme" Target="theme/theme1.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slide" Target="slides/slide202.xml"/><Relationship Id="rId229" Type="http://schemas.openxmlformats.org/officeDocument/2006/relationships/slide" Target="slides/slide223.xml"/><Relationship Id="rId19" Type="http://schemas.openxmlformats.org/officeDocument/2006/relationships/slide" Target="slides/slide13.xml"/><Relationship Id="rId224" Type="http://schemas.openxmlformats.org/officeDocument/2006/relationships/slide" Target="slides/slide218.xml"/><Relationship Id="rId240" Type="http://schemas.openxmlformats.org/officeDocument/2006/relationships/slide" Target="slides/slide234.xml"/><Relationship Id="rId245" Type="http://schemas.openxmlformats.org/officeDocument/2006/relationships/slide" Target="slides/slide239.xml"/><Relationship Id="rId261" Type="http://schemas.openxmlformats.org/officeDocument/2006/relationships/slide" Target="slides/slide255.xml"/><Relationship Id="rId266" Type="http://schemas.openxmlformats.org/officeDocument/2006/relationships/slide" Target="slides/slide260.xml"/><Relationship Id="rId287" Type="http://schemas.openxmlformats.org/officeDocument/2006/relationships/slide" Target="slides/slide281.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282" Type="http://schemas.openxmlformats.org/officeDocument/2006/relationships/slide" Target="slides/slide276.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slide" Target="slides/slide213.xml"/><Relationship Id="rId3" Type="http://schemas.openxmlformats.org/officeDocument/2006/relationships/slideMaster" Target="slideMasters/slideMaster3.xml"/><Relationship Id="rId214" Type="http://schemas.openxmlformats.org/officeDocument/2006/relationships/slide" Target="slides/slide208.xml"/><Relationship Id="rId230" Type="http://schemas.openxmlformats.org/officeDocument/2006/relationships/slide" Target="slides/slide224.xml"/><Relationship Id="rId235" Type="http://schemas.openxmlformats.org/officeDocument/2006/relationships/slide" Target="slides/slide229.xml"/><Relationship Id="rId251" Type="http://schemas.openxmlformats.org/officeDocument/2006/relationships/slide" Target="slides/slide245.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tableStyles" Target="tableStyle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72" Type="http://schemas.openxmlformats.org/officeDocument/2006/relationships/slide" Target="slides/slide266.xml"/><Relationship Id="rId293"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slide" Target="slides/slide203.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slide" Target="slides/slide214.xml"/><Relationship Id="rId225" Type="http://schemas.openxmlformats.org/officeDocument/2006/relationships/slide" Target="slides/slide219.xml"/><Relationship Id="rId241" Type="http://schemas.openxmlformats.org/officeDocument/2006/relationships/slide" Target="slides/slide235.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262" Type="http://schemas.openxmlformats.org/officeDocument/2006/relationships/slide" Target="slides/slide256.xml"/><Relationship Id="rId283" Type="http://schemas.openxmlformats.org/officeDocument/2006/relationships/slide" Target="slides/slide27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handoutMaster" Target="handoutMasters/handoutMaster1.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presProps" Target="pres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viewProps" Target="viewProps.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2945659" cy="496332"/>
          </a:xfrm>
          <a:prstGeom prst="rect">
            <a:avLst/>
          </a:prstGeom>
        </p:spPr>
        <p:txBody>
          <a:bodyPr vert="horz" lIns="93147" tIns="46575" rIns="93147" bIns="46575" rtlCol="0"/>
          <a:lstStyle>
            <a:lvl1pPr algn="l">
              <a:defRPr sz="1200"/>
            </a:lvl1pPr>
          </a:lstStyle>
          <a:p>
            <a:endParaRPr lang="en-US" dirty="0"/>
          </a:p>
        </p:txBody>
      </p:sp>
      <p:sp>
        <p:nvSpPr>
          <p:cNvPr id="3" name="Date Placeholder 2"/>
          <p:cNvSpPr>
            <a:spLocks noGrp="1"/>
          </p:cNvSpPr>
          <p:nvPr>
            <p:ph type="dt" sz="quarter" idx="1"/>
          </p:nvPr>
        </p:nvSpPr>
        <p:spPr>
          <a:xfrm>
            <a:off x="3850447" y="0"/>
            <a:ext cx="2945659" cy="496332"/>
          </a:xfrm>
          <a:prstGeom prst="rect">
            <a:avLst/>
          </a:prstGeom>
        </p:spPr>
        <p:txBody>
          <a:bodyPr vert="horz" lIns="93147" tIns="46575" rIns="93147" bIns="46575" rtlCol="0"/>
          <a:lstStyle>
            <a:lvl1pPr algn="r">
              <a:defRPr sz="1200"/>
            </a:lvl1pPr>
          </a:lstStyle>
          <a:p>
            <a:fld id="{02B6FBF4-992E-4DE4-8B17-79FF33E32891}" type="datetime1">
              <a:rPr lang="ja-JP" altLang="en-US" smtClean="0"/>
              <a:pPr/>
              <a:t>2021/5/20</a:t>
            </a:fld>
            <a:endParaRPr lang="en-US" dirty="0"/>
          </a:p>
        </p:txBody>
      </p:sp>
      <p:sp>
        <p:nvSpPr>
          <p:cNvPr id="4" name="Footer Placeholder 3"/>
          <p:cNvSpPr>
            <a:spLocks noGrp="1"/>
          </p:cNvSpPr>
          <p:nvPr>
            <p:ph type="ftr" sz="quarter" idx="2"/>
          </p:nvPr>
        </p:nvSpPr>
        <p:spPr>
          <a:xfrm>
            <a:off x="3" y="9428584"/>
            <a:ext cx="2945659" cy="496332"/>
          </a:xfrm>
          <a:prstGeom prst="rect">
            <a:avLst/>
          </a:prstGeom>
        </p:spPr>
        <p:txBody>
          <a:bodyPr vert="horz" lIns="93147" tIns="46575" rIns="93147" bIns="4657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7" y="9428584"/>
            <a:ext cx="2945659" cy="496332"/>
          </a:xfrm>
          <a:prstGeom prst="rect">
            <a:avLst/>
          </a:prstGeom>
        </p:spPr>
        <p:txBody>
          <a:bodyPr vert="horz" lIns="93147" tIns="46575" rIns="93147" bIns="46575" rtlCol="0" anchor="b"/>
          <a:lstStyle>
            <a:lvl1pPr algn="r">
              <a:defRPr sz="1200"/>
            </a:lvl1pPr>
          </a:lstStyle>
          <a:p>
            <a:fld id="{B72825E8-8F73-8141-9884-9E441E953D64}" type="slidenum">
              <a:rPr lang="en-US" smtClean="0"/>
              <a:pPr/>
              <a:t>‹#›</a:t>
            </a:fld>
            <a:endParaRPr lang="en-US" dirty="0"/>
          </a:p>
        </p:txBody>
      </p:sp>
    </p:spTree>
    <p:extLst>
      <p:ext uri="{BB962C8B-B14F-4D97-AF65-F5344CB8AC3E}">
        <p14:creationId xmlns:p14="http://schemas.microsoft.com/office/powerpoint/2010/main" val="1539895319"/>
      </p:ext>
    </p:extLst>
  </p:cSld>
  <p:clrMap bg1="lt1" tx1="dk1" bg2="lt2" tx2="dk2" accent1="accent1" accent2="accent2" accent3="accent3" accent4="accent4" accent5="accent5" accent6="accent6" hlink="hlink" folHlink="folHlink"/>
  <p:hf hdr="0"/>
</p:handoutMaster>
</file>

<file path=ppt/ink/ink1.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6:50.812"/>
    </inkml:context>
    <inkml:brush xml:id="br0">
      <inkml:brushProperty name="width" value="0.14111" units="cm"/>
      <inkml:brushProperty name="height" value="0.28222" units="cm"/>
      <inkml:brushProperty name="color" value="#F0D6E6"/>
      <inkml:brushProperty name="tip" value="rectangle"/>
      <inkml:brushProperty name="rasterOp" value="maskPen"/>
      <inkml:brushProperty name="fitToCurve" value="1"/>
    </inkml:brush>
  </inkml:definitions>
  <inkml:trace contextRef="#ctx0" brushRef="#br0">0-139 0,'0'10'94,"290"-10"-79,-110 0-15,525 0 32,-415 0-32,552 0 31,-606 0-31,206-10 16,41 10 15,-372 0-31,69 18 31,-111-8-31,-55-2 16,-1-1-1,1 3 110</inkml:trace>
</inkml:ink>
</file>

<file path=ppt/ink/ink2.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6:50.812"/>
    </inkml:context>
    <inkml:brush xml:id="br0">
      <inkml:brushProperty name="width" value="0.14111" units="cm"/>
      <inkml:brushProperty name="height" value="0.28222" units="cm"/>
      <inkml:brushProperty name="color" value="#F0D6E6"/>
      <inkml:brushProperty name="tip" value="rectangle"/>
      <inkml:brushProperty name="rasterOp" value="maskPen"/>
      <inkml:brushProperty name="fitToCurve" value="1"/>
    </inkml:brush>
  </inkml:definitions>
  <inkml:trace contextRef="#ctx0" brushRef="#br0">0-139 0,'0'10'94,"290"-10"-79,-110 0-15,525 0 32,-415 0-32,552 0 31,-606 0-31,206-10 16,41 10 15,-372 0-31,69 18 31,-111-8-31,-55-2 16,-1-1-1,1 3 110</inkml:trace>
</inkml:ink>
</file>

<file path=ppt/ink/ink3.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8:48.819"/>
    </inkml:context>
    <inkml:brush xml:id="br0">
      <inkml:brushProperty name="width" value="0.14111" units="cm"/>
      <inkml:brushProperty name="height" value="0.28222" units="cm"/>
      <inkml:brushProperty name="color" value="#E2ACCD"/>
      <inkml:brushProperty name="tip" value="rectangle"/>
      <inkml:brushProperty name="rasterOp" value="maskPen"/>
      <inkml:brushProperty name="fitToCurve" value="1"/>
    </inkml:brush>
  </inkml:definitions>
  <inkml:trace contextRef="#ctx0" brushRef="#br0">0-12 0,'0'9'94,"149"-9"-79,-57 0-15,271 0 32,-216 0-32,286 0 31,-312 0-31,106-9 16,21 9 15,-191 0-31,35 19 31,-57-9-31,-27-1 16,-2 0-1,1 1 110</inkml:trace>
</inkml:ink>
</file>

<file path=ppt/ink/ink4.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8:48.820"/>
    </inkml:context>
    <inkml:brush xml:id="br0">
      <inkml:brushProperty name="width" value="0.14111" units="cm"/>
      <inkml:brushProperty name="height" value="0.28222" units="cm"/>
      <inkml:brushProperty name="color" value="#E2ACCD"/>
      <inkml:brushProperty name="tip" value="rectangle"/>
      <inkml:brushProperty name="rasterOp" value="maskPen"/>
      <inkml:brushProperty name="fitToCurve" value="1"/>
    </inkml:brush>
  </inkml:definitions>
  <inkml:trace contextRef="#ctx0" brushRef="#br0">0-12 0,'0'9'94,"149"-9"-79,-57 0-15,270 0 32,-214 0-32,284 0 31,-311 0-31,106-9 16,21 9 15,-191 0-31,34 19 31,-55-9-31,-28-1 16,-2 0-1,1 1 110</inkml:trace>
</inkml:ink>
</file>

<file path=ppt/ink/ink5.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8:48.821"/>
    </inkml:context>
    <inkml:brush xml:id="br0">
      <inkml:brushProperty name="width" value="0.14111" units="cm"/>
      <inkml:brushProperty name="height" value="0.28222" units="cm"/>
      <inkml:brushProperty name="color" value="#E2ACCD"/>
      <inkml:brushProperty name="tip" value="rectangle"/>
      <inkml:brushProperty name="rasterOp" value="maskPen"/>
      <inkml:brushProperty name="fitToCurve" value="1"/>
    </inkml:brush>
  </inkml:definitions>
  <inkml:trace contextRef="#ctx0" brushRef="#br0">0-11 0,'0'10'94,"93"-10"-79,-37 0-15,169 0 32,-133 0-32,177 0 31,-194 0-31,66-10 16,13 10 15,-119 0-31,22 19 31,-35-8-31,-17-1 16,-1 0-1,0 0 110</inkml:trace>
</inkml:ink>
</file>

<file path=ppt/ink/ink6.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1-05-18T23:38:48.822"/>
    </inkml:context>
    <inkml:brush xml:id="br0">
      <inkml:brushProperty name="width" value="0.14111" units="cm"/>
      <inkml:brushProperty name="height" value="0.28222" units="cm"/>
      <inkml:brushProperty name="color" value="#E2ACCD"/>
      <inkml:brushProperty name="tip" value="rectangle"/>
      <inkml:brushProperty name="rasterOp" value="maskPen"/>
      <inkml:brushProperty name="fitToCurve" value="1"/>
    </inkml:brush>
  </inkml:definitions>
  <inkml:trace contextRef="#ctx0" brushRef="#br0">0-12 0,'0'9'94,"149"-9"-79,-57 0-15,270 0 32,-214 0-32,284 0 31,-311 0-31,106-9 16,21 9 15,-191 0-31,34 19 31,-55-9-31,-28-1 16,-2 0-1,1 1 110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2945659" cy="496332"/>
          </a:xfrm>
          <a:prstGeom prst="rect">
            <a:avLst/>
          </a:prstGeom>
        </p:spPr>
        <p:txBody>
          <a:bodyPr vert="horz" lIns="93147" tIns="46575" rIns="93147" bIns="46575" rtlCol="0"/>
          <a:lstStyle>
            <a:lvl1pPr algn="l">
              <a:defRPr sz="1200"/>
            </a:lvl1pPr>
          </a:lstStyle>
          <a:p>
            <a:endParaRPr lang="en-US" dirty="0"/>
          </a:p>
        </p:txBody>
      </p:sp>
      <p:sp>
        <p:nvSpPr>
          <p:cNvPr id="3" name="Date Placeholder 2"/>
          <p:cNvSpPr>
            <a:spLocks noGrp="1"/>
          </p:cNvSpPr>
          <p:nvPr>
            <p:ph type="dt" idx="1"/>
          </p:nvPr>
        </p:nvSpPr>
        <p:spPr>
          <a:xfrm>
            <a:off x="3850447" y="0"/>
            <a:ext cx="2945659" cy="496332"/>
          </a:xfrm>
          <a:prstGeom prst="rect">
            <a:avLst/>
          </a:prstGeom>
        </p:spPr>
        <p:txBody>
          <a:bodyPr vert="horz" lIns="93147" tIns="46575" rIns="93147" bIns="46575" rtlCol="0"/>
          <a:lstStyle>
            <a:lvl1pPr algn="r">
              <a:defRPr sz="1200"/>
            </a:lvl1pPr>
          </a:lstStyle>
          <a:p>
            <a:fld id="{F0BF85FC-8442-49C4-946E-2FF30A894B77}" type="datetime1">
              <a:rPr lang="ja-JP" altLang="en-US" smtClean="0"/>
              <a:pPr/>
              <a:t>2021/5/20</a:t>
            </a:fld>
            <a:endParaRPr lang="en-US" dirty="0"/>
          </a:p>
        </p:txBody>
      </p:sp>
      <p:sp>
        <p:nvSpPr>
          <p:cNvPr id="4" name="Slide Image Placeholder 3"/>
          <p:cNvSpPr>
            <a:spLocks noGrp="1" noRot="1" noChangeAspect="1"/>
          </p:cNvSpPr>
          <p:nvPr>
            <p:ph type="sldImg" idx="2"/>
          </p:nvPr>
        </p:nvSpPr>
        <p:spPr>
          <a:xfrm>
            <a:off x="711200" y="746125"/>
            <a:ext cx="5375275" cy="3721100"/>
          </a:xfrm>
          <a:prstGeom prst="rect">
            <a:avLst/>
          </a:prstGeom>
          <a:noFill/>
          <a:ln w="12700">
            <a:solidFill>
              <a:prstClr val="black"/>
            </a:solidFill>
          </a:ln>
        </p:spPr>
        <p:txBody>
          <a:bodyPr vert="horz" lIns="93147" tIns="46575" rIns="93147" bIns="46575" rtlCol="0" anchor="ctr"/>
          <a:lstStyle/>
          <a:p>
            <a:endParaRPr lang="en-US" dirty="0"/>
          </a:p>
        </p:txBody>
      </p:sp>
      <p:sp>
        <p:nvSpPr>
          <p:cNvPr id="5" name="Notes Placeholder 4"/>
          <p:cNvSpPr>
            <a:spLocks noGrp="1"/>
          </p:cNvSpPr>
          <p:nvPr>
            <p:ph type="body" sz="quarter" idx="3"/>
          </p:nvPr>
        </p:nvSpPr>
        <p:spPr>
          <a:xfrm>
            <a:off x="679769" y="4715156"/>
            <a:ext cx="5438140" cy="4466987"/>
          </a:xfrm>
          <a:prstGeom prst="rect">
            <a:avLst/>
          </a:prstGeom>
        </p:spPr>
        <p:txBody>
          <a:bodyPr vert="horz" lIns="93147" tIns="46575" rIns="93147" bIns="4657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3" y="9428584"/>
            <a:ext cx="2945659" cy="496332"/>
          </a:xfrm>
          <a:prstGeom prst="rect">
            <a:avLst/>
          </a:prstGeom>
        </p:spPr>
        <p:txBody>
          <a:bodyPr vert="horz" lIns="93147" tIns="46575" rIns="93147" bIns="4657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7" y="9428584"/>
            <a:ext cx="2945659" cy="496332"/>
          </a:xfrm>
          <a:prstGeom prst="rect">
            <a:avLst/>
          </a:prstGeom>
        </p:spPr>
        <p:txBody>
          <a:bodyPr vert="horz" lIns="93147" tIns="46575" rIns="93147" bIns="46575" rtlCol="0" anchor="b"/>
          <a:lstStyle>
            <a:lvl1pPr algn="r">
              <a:defRPr sz="1200"/>
            </a:lvl1pPr>
          </a:lstStyle>
          <a:p>
            <a:fld id="{ED2226E8-6E60-C943-AEE2-C58FEC61AEE7}" type="slidenum">
              <a:rPr lang="en-US" smtClean="0"/>
              <a:pPr/>
              <a:t>‹#›</a:t>
            </a:fld>
            <a:endParaRPr lang="en-US" dirty="0"/>
          </a:p>
        </p:txBody>
      </p:sp>
    </p:spTree>
    <p:extLst>
      <p:ext uri="{BB962C8B-B14F-4D97-AF65-F5344CB8AC3E}">
        <p14:creationId xmlns:p14="http://schemas.microsoft.com/office/powerpoint/2010/main" val="3738181558"/>
      </p:ext>
    </p:extLst>
  </p:cSld>
  <p:clrMap bg1="lt1" tx1="dk1" bg2="lt2" tx2="dk2" accent1="accent1" accent2="accent2" accent3="accent3" accent4="accent4" accent5="accent5" accent6="accent6" hlink="hlink" folHlink="folHlink"/>
  <p:hf hdr="0"/>
  <p:notesStyle>
    <a:lvl1pPr marL="0" algn="l" defTabSz="457133" rtl="0" eaLnBrk="1" latinLnBrk="0" hangingPunct="1">
      <a:defRPr sz="1200" kern="1200">
        <a:solidFill>
          <a:schemeClr val="tx1"/>
        </a:solidFill>
        <a:latin typeface="+mn-lt"/>
        <a:ea typeface="+mn-ea"/>
        <a:cs typeface="+mn-cs"/>
      </a:defRPr>
    </a:lvl1pPr>
    <a:lvl2pPr marL="457133" algn="l" defTabSz="457133" rtl="0" eaLnBrk="1" latinLnBrk="0" hangingPunct="1">
      <a:defRPr sz="1200" kern="1200">
        <a:solidFill>
          <a:schemeClr val="tx1"/>
        </a:solidFill>
        <a:latin typeface="+mn-lt"/>
        <a:ea typeface="+mn-ea"/>
        <a:cs typeface="+mn-cs"/>
      </a:defRPr>
    </a:lvl2pPr>
    <a:lvl3pPr marL="914268" algn="l" defTabSz="457133" rtl="0" eaLnBrk="1" latinLnBrk="0" hangingPunct="1">
      <a:defRPr sz="1200" kern="1200">
        <a:solidFill>
          <a:schemeClr val="tx1"/>
        </a:solidFill>
        <a:latin typeface="+mn-lt"/>
        <a:ea typeface="+mn-ea"/>
        <a:cs typeface="+mn-cs"/>
      </a:defRPr>
    </a:lvl3pPr>
    <a:lvl4pPr marL="1371401" algn="l" defTabSz="457133" rtl="0" eaLnBrk="1" latinLnBrk="0" hangingPunct="1">
      <a:defRPr sz="1200" kern="1200">
        <a:solidFill>
          <a:schemeClr val="tx1"/>
        </a:solidFill>
        <a:latin typeface="+mn-lt"/>
        <a:ea typeface="+mn-ea"/>
        <a:cs typeface="+mn-cs"/>
      </a:defRPr>
    </a:lvl4pPr>
    <a:lvl5pPr marL="1828535" algn="l" defTabSz="457133" rtl="0" eaLnBrk="1" latinLnBrk="0" hangingPunct="1">
      <a:defRPr sz="1200" kern="1200">
        <a:solidFill>
          <a:schemeClr val="tx1"/>
        </a:solidFill>
        <a:latin typeface="+mn-lt"/>
        <a:ea typeface="+mn-ea"/>
        <a:cs typeface="+mn-cs"/>
      </a:defRPr>
    </a:lvl5pPr>
    <a:lvl6pPr marL="2285669" algn="l" defTabSz="457133" rtl="0" eaLnBrk="1" latinLnBrk="0" hangingPunct="1">
      <a:defRPr sz="1200" kern="1200">
        <a:solidFill>
          <a:schemeClr val="tx1"/>
        </a:solidFill>
        <a:latin typeface="+mn-lt"/>
        <a:ea typeface="+mn-ea"/>
        <a:cs typeface="+mn-cs"/>
      </a:defRPr>
    </a:lvl6pPr>
    <a:lvl7pPr marL="2742803" algn="l" defTabSz="457133" rtl="0" eaLnBrk="1" latinLnBrk="0" hangingPunct="1">
      <a:defRPr sz="1200" kern="1200">
        <a:solidFill>
          <a:schemeClr val="tx1"/>
        </a:solidFill>
        <a:latin typeface="+mn-lt"/>
        <a:ea typeface="+mn-ea"/>
        <a:cs typeface="+mn-cs"/>
      </a:defRPr>
    </a:lvl7pPr>
    <a:lvl8pPr marL="3199936" algn="l" defTabSz="457133" rtl="0" eaLnBrk="1" latinLnBrk="0" hangingPunct="1">
      <a:defRPr sz="1200" kern="1200">
        <a:solidFill>
          <a:schemeClr val="tx1"/>
        </a:solidFill>
        <a:latin typeface="+mn-lt"/>
        <a:ea typeface="+mn-ea"/>
        <a:cs typeface="+mn-cs"/>
      </a:defRPr>
    </a:lvl8pPr>
    <a:lvl9pPr marL="3657070" algn="l" defTabSz="4571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45</a:t>
            </a:fld>
            <a:endParaRPr lang="en-US" dirty="0"/>
          </a:p>
        </p:txBody>
      </p:sp>
    </p:spTree>
    <p:extLst>
      <p:ext uri="{BB962C8B-B14F-4D97-AF65-F5344CB8AC3E}">
        <p14:creationId xmlns:p14="http://schemas.microsoft.com/office/powerpoint/2010/main" val="1719012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173</a:t>
            </a:fld>
            <a:endParaRPr lang="en-US" dirty="0"/>
          </a:p>
        </p:txBody>
      </p:sp>
    </p:spTree>
    <p:extLst>
      <p:ext uri="{BB962C8B-B14F-4D97-AF65-F5344CB8AC3E}">
        <p14:creationId xmlns:p14="http://schemas.microsoft.com/office/powerpoint/2010/main" val="1043248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174</a:t>
            </a:fld>
            <a:endParaRPr lang="en-US" dirty="0"/>
          </a:p>
        </p:txBody>
      </p:sp>
    </p:spTree>
    <p:extLst>
      <p:ext uri="{BB962C8B-B14F-4D97-AF65-F5344CB8AC3E}">
        <p14:creationId xmlns:p14="http://schemas.microsoft.com/office/powerpoint/2010/main" val="296434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194</a:t>
            </a:fld>
            <a:endParaRPr lang="en-US" dirty="0"/>
          </a:p>
        </p:txBody>
      </p:sp>
    </p:spTree>
    <p:extLst>
      <p:ext uri="{BB962C8B-B14F-4D97-AF65-F5344CB8AC3E}">
        <p14:creationId xmlns:p14="http://schemas.microsoft.com/office/powerpoint/2010/main" val="91817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204</a:t>
            </a:fld>
            <a:endParaRPr lang="en-US" dirty="0"/>
          </a:p>
        </p:txBody>
      </p:sp>
    </p:spTree>
    <p:extLst>
      <p:ext uri="{BB962C8B-B14F-4D97-AF65-F5344CB8AC3E}">
        <p14:creationId xmlns:p14="http://schemas.microsoft.com/office/powerpoint/2010/main" val="3911819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278</a:t>
            </a:fld>
            <a:endParaRPr lang="en-US" dirty="0"/>
          </a:p>
        </p:txBody>
      </p:sp>
    </p:spTree>
    <p:extLst>
      <p:ext uri="{BB962C8B-B14F-4D97-AF65-F5344CB8AC3E}">
        <p14:creationId xmlns:p14="http://schemas.microsoft.com/office/powerpoint/2010/main" val="161644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9AAED7-EB68-B44B-A29A-E9CFE7A1147D}" type="slidenum">
              <a:rPr kumimoji="1" lang="ja-JP" altLang="en-US" smtClean="0"/>
              <a:t>53</a:t>
            </a:fld>
            <a:endParaRPr kumimoji="1" lang="ja-JP" altLang="en-US"/>
          </a:p>
        </p:txBody>
      </p:sp>
    </p:spTree>
    <p:extLst>
      <p:ext uri="{BB962C8B-B14F-4D97-AF65-F5344CB8AC3E}">
        <p14:creationId xmlns:p14="http://schemas.microsoft.com/office/powerpoint/2010/main" val="1596754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92</a:t>
            </a:fld>
            <a:endParaRPr lang="en-US" dirty="0"/>
          </a:p>
        </p:txBody>
      </p:sp>
    </p:spTree>
    <p:extLst>
      <p:ext uri="{BB962C8B-B14F-4D97-AF65-F5344CB8AC3E}">
        <p14:creationId xmlns:p14="http://schemas.microsoft.com/office/powerpoint/2010/main" val="30388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★以下どの機能をイラストに入れるか、また元ネタアイコンあるか確認</a:t>
            </a:r>
            <a:endParaRPr kumimoji="1" lang="en-US" altLang="ja-JP" dirty="0" smtClean="0"/>
          </a:p>
          <a:p>
            <a:r>
              <a:rPr kumimoji="1" lang="ja-JP" altLang="en-US" dirty="0" smtClean="0"/>
              <a:t>その他機能</a:t>
            </a:r>
            <a:endParaRPr kumimoji="1" lang="en-US" altLang="ja-JP" dirty="0" smtClean="0"/>
          </a:p>
          <a:p>
            <a:r>
              <a:rPr kumimoji="1" lang="ja-JP" altLang="en-US" dirty="0" smtClean="0"/>
              <a:t>　クーポン✔</a:t>
            </a:r>
            <a:endParaRPr kumimoji="1" lang="en-US" altLang="ja-JP" dirty="0" smtClean="0"/>
          </a:p>
          <a:p>
            <a:r>
              <a:rPr kumimoji="1" lang="ja-JP" altLang="en-US" dirty="0" smtClean="0"/>
              <a:t>　メール✔</a:t>
            </a:r>
            <a:endParaRPr kumimoji="1" lang="en-US" altLang="ja-JP" dirty="0" smtClean="0"/>
          </a:p>
          <a:p>
            <a:pPr marL="0" marR="0" lvl="0" indent="0" algn="l" defTabSz="457133" rtl="0" eaLnBrk="1" fontAlgn="auto" latinLnBrk="0" hangingPunct="1">
              <a:lnSpc>
                <a:spcPct val="100000"/>
              </a:lnSpc>
              <a:spcBef>
                <a:spcPts val="0"/>
              </a:spcBef>
              <a:spcAft>
                <a:spcPts val="0"/>
              </a:spcAft>
              <a:buClrTx/>
              <a:buSzTx/>
              <a:buFontTx/>
              <a:buNone/>
              <a:tabLst/>
              <a:defRPr/>
            </a:pPr>
            <a:r>
              <a:rPr kumimoji="1" lang="ja-JP" altLang="en-US" dirty="0" smtClean="0"/>
              <a:t>　緊急通知✔</a:t>
            </a:r>
            <a:endParaRPr kumimoji="1" lang="en-US" altLang="ja-JP" dirty="0" smtClean="0"/>
          </a:p>
          <a:p>
            <a:r>
              <a:rPr kumimoji="1" lang="ja-JP" altLang="en-US" dirty="0" smtClean="0"/>
              <a:t>　駐車券✔</a:t>
            </a:r>
            <a:endParaRPr kumimoji="1" lang="en-US" altLang="ja-JP" dirty="0" smtClean="0"/>
          </a:p>
          <a:p>
            <a:r>
              <a:rPr kumimoji="1" lang="ja-JP" altLang="en-US" dirty="0" smtClean="0"/>
              <a:t>　免税✔</a:t>
            </a:r>
            <a:endParaRPr kumimoji="1" lang="en-US" altLang="ja-JP" dirty="0" smtClean="0"/>
          </a:p>
          <a:p>
            <a:r>
              <a:rPr kumimoji="1" lang="ja-JP" altLang="en-US" dirty="0" smtClean="0"/>
              <a:t>　</a:t>
            </a:r>
            <a:r>
              <a:rPr kumimoji="1" lang="en-US" altLang="ja-JP" dirty="0" smtClean="0"/>
              <a:t>POS</a:t>
            </a:r>
            <a:r>
              <a:rPr kumimoji="1" lang="ja-JP" altLang="en-US" dirty="0" smtClean="0"/>
              <a:t>連動</a:t>
            </a:r>
            <a:endParaRPr kumimoji="1" lang="en-US" altLang="ja-JP" dirty="0" smtClean="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160</a:t>
            </a:fld>
            <a:endParaRPr lang="en-US" dirty="0"/>
          </a:p>
        </p:txBody>
      </p:sp>
    </p:spTree>
    <p:extLst>
      <p:ext uri="{BB962C8B-B14F-4D97-AF65-F5344CB8AC3E}">
        <p14:creationId xmlns:p14="http://schemas.microsoft.com/office/powerpoint/2010/main" val="185594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163</a:t>
            </a:fld>
            <a:endParaRPr lang="en-US" dirty="0"/>
          </a:p>
        </p:txBody>
      </p:sp>
    </p:spTree>
    <p:extLst>
      <p:ext uri="{BB962C8B-B14F-4D97-AF65-F5344CB8AC3E}">
        <p14:creationId xmlns:p14="http://schemas.microsoft.com/office/powerpoint/2010/main" val="166106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169</a:t>
            </a:fld>
            <a:endParaRPr lang="en-US" dirty="0"/>
          </a:p>
        </p:txBody>
      </p:sp>
    </p:spTree>
    <p:extLst>
      <p:ext uri="{BB962C8B-B14F-4D97-AF65-F5344CB8AC3E}">
        <p14:creationId xmlns:p14="http://schemas.microsoft.com/office/powerpoint/2010/main" val="63919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170</a:t>
            </a:fld>
            <a:endParaRPr lang="en-US" dirty="0"/>
          </a:p>
        </p:txBody>
      </p:sp>
    </p:spTree>
    <p:extLst>
      <p:ext uri="{BB962C8B-B14F-4D97-AF65-F5344CB8AC3E}">
        <p14:creationId xmlns:p14="http://schemas.microsoft.com/office/powerpoint/2010/main" val="40034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171</a:t>
            </a:fld>
            <a:endParaRPr lang="en-US" dirty="0"/>
          </a:p>
        </p:txBody>
      </p:sp>
    </p:spTree>
    <p:extLst>
      <p:ext uri="{BB962C8B-B14F-4D97-AF65-F5344CB8AC3E}">
        <p14:creationId xmlns:p14="http://schemas.microsoft.com/office/powerpoint/2010/main" val="145637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0"/>
          </p:nvPr>
        </p:nvSpPr>
        <p:spPr/>
        <p:txBody>
          <a:bodyPr/>
          <a:lstStyle/>
          <a:p>
            <a:fld id="{F0BF85FC-8442-49C4-946E-2FF30A894B77}" type="datetime1">
              <a:rPr lang="ja-JP" altLang="en-US" smtClean="0"/>
              <a:pPr/>
              <a:t>2021/5/20</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ED2226E8-6E60-C943-AEE2-C58FEC61AEE7}" type="slidenum">
              <a:rPr lang="en-US" smtClean="0"/>
              <a:pPr/>
              <a:t>172</a:t>
            </a:fld>
            <a:endParaRPr lang="en-US" dirty="0"/>
          </a:p>
        </p:txBody>
      </p:sp>
    </p:spTree>
    <p:extLst>
      <p:ext uri="{BB962C8B-B14F-4D97-AF65-F5344CB8AC3E}">
        <p14:creationId xmlns:p14="http://schemas.microsoft.com/office/powerpoint/2010/main" val="1808797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コンテンツA">
    <p:spTree>
      <p:nvGrpSpPr>
        <p:cNvPr id="1" name=""/>
        <p:cNvGrpSpPr/>
        <p:nvPr/>
      </p:nvGrpSpPr>
      <p:grpSpPr>
        <a:xfrm>
          <a:off x="0" y="0"/>
          <a:ext cx="0" cy="0"/>
          <a:chOff x="0" y="0"/>
          <a:chExt cx="0" cy="0"/>
        </a:xfrm>
      </p:grpSpPr>
      <p:sp>
        <p:nvSpPr>
          <p:cNvPr id="5" name="Rectangle 20"/>
          <p:cNvSpPr/>
          <p:nvPr/>
        </p:nvSpPr>
        <p:spPr>
          <a:xfrm>
            <a:off x="0" y="0"/>
            <a:ext cx="9906000" cy="733702"/>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a:bodyPr>
          <a:lstStyle/>
          <a:p>
            <a:pPr algn="ctr"/>
            <a:endParaRPr lang="en-US" sz="1480" dirty="0"/>
          </a:p>
        </p:txBody>
      </p:sp>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marL="0" indent="0">
              <a:defRPr kumimoji="1" lang="ja-JP" altLang="en-US" sz="2400" b="1" i="0" kern="1200" spc="0" baseline="0" dirty="0">
                <a:solidFill>
                  <a:schemeClr val="bg1"/>
                </a:solidFill>
                <a:latin typeface="Meiryo UI" panose="020B0604030504040204" pitchFamily="50" charset="-128"/>
                <a:ea typeface="Meiryo UI" panose="020B0604030504040204" pitchFamily="50" charset="-128"/>
                <a:cs typeface="Arial"/>
              </a:defRPr>
            </a:lvl1pPr>
          </a:lstStyle>
          <a:p>
            <a:pPr marL="184005" marR="0" lvl="0" indent="-184005" algn="l" defTabSz="495263" rtl="0" eaLnBrk="1" fontAlgn="base" latinLnBrk="0" hangingPunct="1">
              <a:lnSpc>
                <a:spcPct val="100000"/>
              </a:lnSpc>
              <a:spcBef>
                <a:spcPct val="20000"/>
              </a:spcBef>
              <a:spcAft>
                <a:spcPct val="0"/>
              </a:spcAft>
              <a:buClrTx/>
              <a:buSzTx/>
              <a:buFont typeface="+mj-lt"/>
              <a:buNone/>
              <a:tabLst/>
            </a:pPr>
            <a:r>
              <a:rPr kumimoji="1" lang="ja-JP" altLang="en-US" dirty="0"/>
              <a:t>［タイトル］</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14"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15"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1866966267"/>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コンテンツJ">
    <p:spTree>
      <p:nvGrpSpPr>
        <p:cNvPr id="1" name=""/>
        <p:cNvGrpSpPr/>
        <p:nvPr/>
      </p:nvGrpSpPr>
      <p:grpSpPr>
        <a:xfrm>
          <a:off x="0" y="0"/>
          <a:ext cx="0" cy="0"/>
          <a:chOff x="0" y="0"/>
          <a:chExt cx="0" cy="0"/>
        </a:xfrm>
      </p:grpSpPr>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3" name="Picture Placeholder 15">
            <a:extLst>
              <a:ext uri="{FF2B5EF4-FFF2-40B4-BE49-F238E27FC236}">
                <a16:creationId xmlns:a16="http://schemas.microsoft.com/office/drawing/2014/main" id="{580AF351-5E3F-4D4F-B815-A3641CC4C1B5}"/>
              </a:ext>
            </a:extLst>
          </p:cNvPr>
          <p:cNvSpPr>
            <a:spLocks noGrp="1"/>
          </p:cNvSpPr>
          <p:nvPr>
            <p:ph type="pic" sz="quarter" idx="10" hasCustomPrompt="1"/>
          </p:nvPr>
        </p:nvSpPr>
        <p:spPr>
          <a:xfrm>
            <a:off x="1" y="0"/>
            <a:ext cx="9906000" cy="6400800"/>
          </a:xfrm>
          <a:prstGeom prst="rect">
            <a:avLst/>
          </a:prstGeom>
        </p:spPr>
        <p:txBody>
          <a:bodyPr anchor="ctr"/>
          <a:lstStyle>
            <a:lvl1pPr marL="0" indent="0" algn="ctr">
              <a:buNone/>
              <a:defRPr/>
            </a:lvl1pPr>
          </a:lstStyle>
          <a:p>
            <a:r>
              <a:rPr lang="ja-JP" altLang="en-US" dirty="0" smtClean="0"/>
              <a:t>画像を挿入</a:t>
            </a:r>
            <a:endParaRPr lang="en-US" dirty="0"/>
          </a:p>
        </p:txBody>
      </p:sp>
    </p:spTree>
    <p:extLst>
      <p:ext uri="{BB962C8B-B14F-4D97-AF65-F5344CB8AC3E}">
        <p14:creationId xmlns:p14="http://schemas.microsoft.com/office/powerpoint/2010/main" val="722792516"/>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コンテンツK">
    <p:bg>
      <p:bgPr>
        <a:solidFill>
          <a:srgbClr val="404040"/>
        </a:solidFill>
        <a:effectLst/>
      </p:bgPr>
    </p:bg>
    <p:spTree>
      <p:nvGrpSpPr>
        <p:cNvPr id="1" name=""/>
        <p:cNvGrpSpPr/>
        <p:nvPr/>
      </p:nvGrpSpPr>
      <p:grpSpPr>
        <a:xfrm>
          <a:off x="0" y="0"/>
          <a:ext cx="0" cy="0"/>
          <a:chOff x="0" y="0"/>
          <a:chExt cx="0" cy="0"/>
        </a:xfrm>
      </p:grpSpPr>
      <p:sp>
        <p:nvSpPr>
          <p:cNvPr id="10"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chemeClr val="bg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14"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15"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sp>
        <p:nvSpPr>
          <p:cNvPr id="16"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solidFill>
                  <a:schemeClr val="bg1"/>
                </a:solidFill>
                <a:latin typeface="Meiryo UI" panose="020B0604030504040204" pitchFamily="50" charset="-128"/>
                <a:ea typeface="Meiryo UI" panose="020B0604030504040204" pitchFamily="50" charset="-128"/>
              </a:defRPr>
            </a:lvl1pPr>
            <a:lvl2pPr>
              <a:defRPr sz="2000">
                <a:solidFill>
                  <a:schemeClr val="bg1"/>
                </a:solidFill>
                <a:latin typeface="Meiryo UI" panose="020B0604030504040204" pitchFamily="50" charset="-128"/>
                <a:ea typeface="Meiryo UI" panose="020B0604030504040204" pitchFamily="50" charset="-128"/>
              </a:defRPr>
            </a:lvl2pPr>
            <a:lvl3pPr>
              <a:defRPr sz="2000">
                <a:solidFill>
                  <a:schemeClr val="bg1"/>
                </a:solidFill>
                <a:latin typeface="Meiryo UI" panose="020B0604030504040204" pitchFamily="50" charset="-128"/>
                <a:ea typeface="Meiryo UI" panose="020B0604030504040204" pitchFamily="50" charset="-128"/>
              </a:defRPr>
            </a:lvl3pPr>
            <a:lvl4pPr>
              <a:defRPr sz="2000">
                <a:solidFill>
                  <a:schemeClr val="bg1"/>
                </a:solidFill>
                <a:latin typeface="Meiryo UI" panose="020B0604030504040204" pitchFamily="50" charset="-128"/>
                <a:ea typeface="Meiryo UI" panose="020B0604030504040204" pitchFamily="50" charset="-128"/>
              </a:defRPr>
            </a:lvl4pPr>
            <a:lvl5pPr>
              <a:defRPr sz="2000">
                <a:solidFill>
                  <a:schemeClr val="bg1"/>
                </a:solidFill>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1574466874"/>
      </p:ext>
    </p:extLst>
  </p:cSld>
  <p:clrMapOvr>
    <a:masterClrMapping/>
  </p:clrMapOvr>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タイトルとコンテンツB">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26844846-989F-49DD-8D5C-53B561520309}"/>
              </a:ext>
            </a:extLst>
          </p:cNvPr>
          <p:cNvSpPr>
            <a:spLocks noGrp="1"/>
          </p:cNvSpPr>
          <p:nvPr>
            <p:ph type="body" sz="quarter" idx="11" hasCustomPrompt="1"/>
          </p:nvPr>
        </p:nvSpPr>
        <p:spPr>
          <a:xfrm>
            <a:off x="473075" y="908049"/>
            <a:ext cx="8946000" cy="5256000"/>
          </a:xfrm>
          <a:prstGeom prst="rect">
            <a:avLst/>
          </a:prstGeom>
        </p:spPr>
        <p:txBody>
          <a:bodyPr/>
          <a:lstStyle>
            <a:lvl1pPr marL="285750" indent="-285750" algn="l" defTabSz="484862" rtl="0" eaLnBrk="1" fontAlgn="base" hangingPunct="1">
              <a:spcBef>
                <a:spcPts val="600"/>
              </a:spcBef>
              <a:spcAft>
                <a:spcPct val="0"/>
              </a:spcAft>
              <a:buClr>
                <a:schemeClr val="accent2"/>
              </a:buClr>
              <a:buFont typeface="Wingdings" panose="05000000000000000000" pitchFamily="2" charset="2"/>
              <a:buChar char="n"/>
              <a:defRPr kumimoji="1" lang="ja-JP" altLang="en-US" sz="1600" kern="1200" dirty="0">
                <a:solidFill>
                  <a:schemeClr val="tx1"/>
                </a:solidFill>
                <a:latin typeface="+mn-ea"/>
                <a:ea typeface="+mn-ea"/>
                <a:cs typeface="Arial"/>
              </a:defRPr>
            </a:lvl1pPr>
            <a:lvl2pPr algn="l" defTabSz="484862" rtl="0" eaLnBrk="1" fontAlgn="base" hangingPunct="1">
              <a:spcBef>
                <a:spcPct val="20000"/>
              </a:spcBef>
              <a:spcAft>
                <a:spcPct val="0"/>
              </a:spcAft>
              <a:defRPr kumimoji="1" lang="ja-JP" altLang="en-US" sz="1600" kern="1200" dirty="0">
                <a:solidFill>
                  <a:schemeClr val="tx1"/>
                </a:solidFill>
                <a:latin typeface="+mn-ea"/>
                <a:ea typeface="+mn-ea"/>
                <a:cs typeface="Arial"/>
              </a:defRPr>
            </a:lvl2pPr>
            <a:lvl3pPr algn="l" defTabSz="484862" rtl="0" eaLnBrk="1" fontAlgn="base" hangingPunct="1">
              <a:spcBef>
                <a:spcPct val="20000"/>
              </a:spcBef>
              <a:spcAft>
                <a:spcPct val="0"/>
              </a:spcAft>
              <a:defRPr kumimoji="1" lang="ja-JP" altLang="en-US" sz="1600" kern="1200" dirty="0">
                <a:solidFill>
                  <a:schemeClr val="tx1"/>
                </a:solidFill>
                <a:latin typeface="+mn-ea"/>
                <a:ea typeface="+mn-ea"/>
                <a:cs typeface="Arial"/>
              </a:defRPr>
            </a:lvl3pPr>
            <a:lvl4pPr algn="l" defTabSz="484862" rtl="0" eaLnBrk="1" fontAlgn="base" hangingPunct="1">
              <a:spcBef>
                <a:spcPct val="20000"/>
              </a:spcBef>
              <a:spcAft>
                <a:spcPct val="0"/>
              </a:spcAft>
              <a:defRPr kumimoji="1" lang="ja-JP" altLang="en-US" sz="1600" kern="1200" dirty="0">
                <a:solidFill>
                  <a:schemeClr val="tx1"/>
                </a:solidFill>
                <a:latin typeface="+mn-ea"/>
                <a:ea typeface="+mn-ea"/>
                <a:cs typeface="Arial"/>
              </a:defRPr>
            </a:lvl4pPr>
            <a:lvl5pPr algn="l" defTabSz="484862" rtl="0" eaLnBrk="1" fontAlgn="base" hangingPunct="1">
              <a:spcBef>
                <a:spcPct val="20000"/>
              </a:spcBef>
              <a:spcAft>
                <a:spcPct val="0"/>
              </a:spcAft>
              <a:defRPr kumimoji="1" lang="ja-JP" altLang="en-US" sz="1600" kern="1200" dirty="0">
                <a:solidFill>
                  <a:schemeClr val="tx1"/>
                </a:solidFill>
                <a:latin typeface="+mn-ea"/>
                <a:ea typeface="+mn-ea"/>
                <a:cs typeface="Arial"/>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Rectangle 20"/>
          <p:cNvSpPr/>
          <p:nvPr userDrawn="1"/>
        </p:nvSpPr>
        <p:spPr>
          <a:xfrm>
            <a:off x="0" y="0"/>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10" name="タイトル 1"/>
          <p:cNvSpPr>
            <a:spLocks noGrp="1"/>
          </p:cNvSpPr>
          <p:nvPr>
            <p:ph type="title" hasCustomPrompt="1"/>
          </p:nvPr>
        </p:nvSpPr>
        <p:spPr>
          <a:xfrm>
            <a:off x="172190" y="2910"/>
            <a:ext cx="9578639" cy="730799"/>
          </a:xfrm>
          <a:prstGeom prst="rect">
            <a:avLst/>
          </a:prstGeom>
        </p:spPr>
        <p:txBody>
          <a:bodyPr tIns="108000" anchor="ctr" anchorCtr="0">
            <a:normAutofit/>
          </a:bodyPr>
          <a:lstStyle>
            <a:lvl1pPr>
              <a:defRPr lang="ja-JP" altLang="en-US" sz="2400" spc="0" dirty="0" smtClean="0">
                <a:solidFill>
                  <a:schemeClr val="bg1"/>
                </a:solidFill>
                <a:latin typeface="+mj-ea"/>
                <a:ea typeface="+mj-ea"/>
                <a:cs typeface="Arial"/>
              </a:defRPr>
            </a:lvl1pPr>
          </a:lstStyle>
          <a:p>
            <a:pPr marL="226468" marR="0" lvl="0" indent="-226468" defTabSz="609555" latinLnBrk="0">
              <a:lnSpc>
                <a:spcPct val="100000"/>
              </a:lnSpc>
              <a:spcBef>
                <a:spcPct val="20000"/>
              </a:spcBef>
              <a:buClrTx/>
              <a:buSzTx/>
              <a:buFont typeface="+mj-lt"/>
              <a:buNone/>
              <a:tabLst/>
            </a:pPr>
            <a:r>
              <a:rPr kumimoji="1" lang="ja-JP" altLang="en-US" dirty="0"/>
              <a:t>［タイトル］</a:t>
            </a:r>
          </a:p>
        </p:txBody>
      </p:sp>
    </p:spTree>
    <p:extLst>
      <p:ext uri="{BB962C8B-B14F-4D97-AF65-F5344CB8AC3E}">
        <p14:creationId xmlns:p14="http://schemas.microsoft.com/office/powerpoint/2010/main" val="6715696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中扉A">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2580" y="0"/>
            <a:ext cx="4244809"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7792C7"/>
          </a:solidFill>
          <a:ln>
            <a:noFill/>
          </a:ln>
        </p:spPr>
        <p:txBody>
          <a:bodyPr vert="horz" wrap="square" lIns="74295" tIns="37148" rIns="74295" bIns="37148" numCol="1" anchor="t" anchorCtr="0" compatLnSpc="1">
            <a:prstTxWarp prst="textNoShape">
              <a:avLst/>
            </a:prstTxWarp>
          </a:bodyPr>
          <a:lstStyle/>
          <a:p>
            <a:endParaRPr lang="en-US" sz="1480">
              <a:latin typeface="Meiryo UI" panose="020B0604030504040204" pitchFamily="50" charset="-128"/>
              <a:ea typeface="Meiryo UI" panose="020B0604030504040204" pitchFamily="50" charset="-128"/>
            </a:endParaRP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0"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209488171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表紙A">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2FA41A9A-6662-40A5-805D-28576D8CDBF6}"/>
              </a:ext>
            </a:extLst>
          </p:cNvPr>
          <p:cNvPicPr>
            <a:picLocks noChangeAspect="1"/>
          </p:cNvPicPr>
          <p:nvPr userDrawn="1"/>
        </p:nvPicPr>
        <p:blipFill>
          <a:blip r:embed="rId2"/>
          <a:srcRect/>
          <a:stretch/>
        </p:blipFill>
        <p:spPr>
          <a:xfrm>
            <a:off x="0" y="0"/>
            <a:ext cx="9906099" cy="6868800"/>
          </a:xfrm>
          <a:prstGeom prst="rect">
            <a:avLst/>
          </a:prstGeom>
        </p:spPr>
      </p:pic>
      <p:sp>
        <p:nvSpPr>
          <p:cNvPr id="11" name="正方形/長方形 10"/>
          <p:cNvSpPr/>
          <p:nvPr userDrawn="1"/>
        </p:nvSpPr>
        <p:spPr>
          <a:xfrm>
            <a:off x="1" y="4714043"/>
            <a:ext cx="9906000" cy="2154757"/>
          </a:xfrm>
          <a:prstGeom prst="rect">
            <a:avLst/>
          </a:prstGeom>
          <a:solidFill>
            <a:srgbClr val="6785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3" name="図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5" name="タイトル 1"/>
          <p:cNvSpPr>
            <a:spLocks noGrp="1"/>
          </p:cNvSpPr>
          <p:nvPr>
            <p:ph type="title" hasCustomPrompt="1"/>
          </p:nvPr>
        </p:nvSpPr>
        <p:spPr>
          <a:xfrm>
            <a:off x="2207568" y="4810096"/>
            <a:ext cx="7642112" cy="988424"/>
          </a:xfrm>
          <a:prstGeom prst="rect">
            <a:avLst/>
          </a:prstGeom>
          <a:effectLst/>
        </p:spPr>
        <p:txBody>
          <a:bodyPr anchor="t">
            <a:normAutofit/>
          </a:bodyPr>
          <a:lstStyle>
            <a:lvl1pPr>
              <a:defRPr lang="ja-JP" altLang="en-US" sz="2400" b="1" spc="0" dirty="0" smtClean="0">
                <a:solidFill>
                  <a:srgbClr val="FFFFFF"/>
                </a:solidFill>
                <a:latin typeface="Meiryo UI" panose="020B0604030504040204" pitchFamily="50" charset="-128"/>
                <a:ea typeface="Meiryo UI" panose="020B0604030504040204" pitchFamily="50" charset="-128"/>
              </a:defRPr>
            </a:lvl1pPr>
          </a:lstStyle>
          <a:p>
            <a:pPr marL="0" lvl="0" indent="0" fontAlgn="ctr">
              <a:spcBef>
                <a:spcPts val="0"/>
              </a:spcBef>
              <a:buFont typeface="Arial" pitchFamily="34" charset="0"/>
              <a:buNone/>
            </a:pPr>
            <a:r>
              <a:rPr kumimoji="1" lang="ja-JP" altLang="en-US" dirty="0"/>
              <a:t>［</a:t>
            </a:r>
            <a:r>
              <a:rPr kumimoji="1" lang="ja-JP" altLang="en-US" dirty="0" smtClean="0"/>
              <a:t>タイトル］</a:t>
            </a:r>
            <a:endParaRPr kumimoji="1" lang="ja-JP" altLang="en-US" dirty="0"/>
          </a:p>
        </p:txBody>
      </p:sp>
      <p:sp>
        <p:nvSpPr>
          <p:cNvPr id="17" name="TextBox 12"/>
          <p:cNvSpPr txBox="1"/>
          <p:nvPr userDrawn="1"/>
        </p:nvSpPr>
        <p:spPr>
          <a:xfrm>
            <a:off x="7734300" y="6724937"/>
            <a:ext cx="21153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8" name="図 17">
            <a:extLst>
              <a:ext uri="{FF2B5EF4-FFF2-40B4-BE49-F238E27FC236}">
                <a16:creationId xmlns:a16="http://schemas.microsoft.com/office/drawing/2014/main" id="{947A7B74-48AA-304D-8A41-3EA692EE5241}"/>
              </a:ext>
            </a:extLst>
          </p:cNvPr>
          <p:cNvPicPr>
            <a:picLocks noChangeAspect="1"/>
          </p:cNvPicPr>
          <p:nvPr userDrawn="1"/>
        </p:nvPicPr>
        <p:blipFill>
          <a:blip r:embed="rId4"/>
          <a:stretch>
            <a:fillRect/>
          </a:stretch>
        </p:blipFill>
        <p:spPr>
          <a:xfrm>
            <a:off x="7007803" y="240668"/>
            <a:ext cx="2635200" cy="902800"/>
          </a:xfrm>
          <a:prstGeom prst="rect">
            <a:avLst/>
          </a:prstGeom>
        </p:spPr>
      </p:pic>
    </p:spTree>
    <p:extLst>
      <p:ext uri="{BB962C8B-B14F-4D97-AF65-F5344CB8AC3E}">
        <p14:creationId xmlns:p14="http://schemas.microsoft.com/office/powerpoint/2010/main" val="1996111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表紙B">
    <p:spTree>
      <p:nvGrpSpPr>
        <p:cNvPr id="1" name=""/>
        <p:cNvGrpSpPr/>
        <p:nvPr/>
      </p:nvGrpSpPr>
      <p:grpSpPr>
        <a:xfrm>
          <a:off x="0" y="0"/>
          <a:ext cx="0" cy="0"/>
          <a:chOff x="0" y="0"/>
          <a:chExt cx="0" cy="0"/>
        </a:xfrm>
      </p:grpSpPr>
      <p:pic>
        <p:nvPicPr>
          <p:cNvPr id="9" name="図 12">
            <a:extLst>
              <a:ext uri="{FF2B5EF4-FFF2-40B4-BE49-F238E27FC236}">
                <a16:creationId xmlns:a16="http://schemas.microsoft.com/office/drawing/2014/main" id="{9CCD4C7F-BEF8-4F6E-824E-14548433AD33}"/>
              </a:ext>
            </a:extLst>
          </p:cNvPr>
          <p:cNvPicPr>
            <a:picLocks noChangeAspect="1"/>
          </p:cNvPicPr>
          <p:nvPr userDrawn="1"/>
        </p:nvPicPr>
        <p:blipFill>
          <a:blip r:embed="rId2"/>
          <a:srcRect/>
          <a:stretch/>
        </p:blipFill>
        <p:spPr>
          <a:xfrm>
            <a:off x="7" y="5"/>
            <a:ext cx="9905995" cy="6857997"/>
          </a:xfrm>
          <a:prstGeom prst="rect">
            <a:avLst/>
          </a:prstGeom>
        </p:spPr>
      </p:pic>
      <p:sp>
        <p:nvSpPr>
          <p:cNvPr id="11" name="正方形/長方形 10"/>
          <p:cNvSpPr/>
          <p:nvPr userDrawn="1"/>
        </p:nvSpPr>
        <p:spPr>
          <a:xfrm>
            <a:off x="1" y="4714043"/>
            <a:ext cx="9906000" cy="2154757"/>
          </a:xfrm>
          <a:prstGeom prst="rect">
            <a:avLst/>
          </a:prstGeom>
          <a:solidFill>
            <a:srgbClr val="6785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3" name="図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5" name="タイトル 1"/>
          <p:cNvSpPr>
            <a:spLocks noGrp="1"/>
          </p:cNvSpPr>
          <p:nvPr>
            <p:ph type="title" hasCustomPrompt="1"/>
          </p:nvPr>
        </p:nvSpPr>
        <p:spPr>
          <a:xfrm>
            <a:off x="2207568" y="4810096"/>
            <a:ext cx="7642112" cy="988424"/>
          </a:xfrm>
          <a:prstGeom prst="rect">
            <a:avLst/>
          </a:prstGeom>
          <a:effectLst/>
        </p:spPr>
        <p:txBody>
          <a:bodyPr anchor="t">
            <a:normAutofit/>
          </a:bodyPr>
          <a:lstStyle>
            <a:lvl1pPr>
              <a:defRPr lang="ja-JP" altLang="en-US" sz="2400" b="1" spc="0" dirty="0" smtClean="0">
                <a:solidFill>
                  <a:srgbClr val="FFFFFF"/>
                </a:solidFill>
                <a:latin typeface="Meiryo UI" panose="020B0604030504040204" pitchFamily="50" charset="-128"/>
                <a:ea typeface="Meiryo UI" panose="020B0604030504040204" pitchFamily="50" charset="-128"/>
              </a:defRPr>
            </a:lvl1pPr>
          </a:lstStyle>
          <a:p>
            <a:pPr marL="0" lvl="0" indent="0" fontAlgn="ctr">
              <a:spcBef>
                <a:spcPts val="0"/>
              </a:spcBef>
              <a:buFont typeface="Arial" pitchFamily="34" charset="0"/>
              <a:buNone/>
            </a:pPr>
            <a:r>
              <a:rPr kumimoji="1" lang="ja-JP" altLang="en-US" dirty="0"/>
              <a:t>［</a:t>
            </a:r>
            <a:r>
              <a:rPr kumimoji="1" lang="ja-JP" altLang="en-US" dirty="0" smtClean="0"/>
              <a:t>タイトル］</a:t>
            </a:r>
            <a:endParaRPr kumimoji="1" lang="ja-JP" altLang="en-US" dirty="0"/>
          </a:p>
        </p:txBody>
      </p:sp>
      <p:sp>
        <p:nvSpPr>
          <p:cNvPr id="17" name="TextBox 12"/>
          <p:cNvSpPr txBox="1"/>
          <p:nvPr userDrawn="1"/>
        </p:nvSpPr>
        <p:spPr>
          <a:xfrm>
            <a:off x="7734300" y="6724937"/>
            <a:ext cx="21153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0" name="図 13">
            <a:extLst>
              <a:ext uri="{FF2B5EF4-FFF2-40B4-BE49-F238E27FC236}">
                <a16:creationId xmlns:a16="http://schemas.microsoft.com/office/drawing/2014/main" id="{49DB8C70-C3AB-4945-84A4-F51F782D6DAD}"/>
              </a:ext>
            </a:extLst>
          </p:cNvPr>
          <p:cNvPicPr>
            <a:picLocks noChangeAspect="1"/>
          </p:cNvPicPr>
          <p:nvPr userDrawn="1"/>
        </p:nvPicPr>
        <p:blipFill>
          <a:blip r:embed="rId4"/>
          <a:stretch>
            <a:fillRect/>
          </a:stretch>
        </p:blipFill>
        <p:spPr>
          <a:xfrm>
            <a:off x="7145708" y="254820"/>
            <a:ext cx="2635200" cy="902800"/>
          </a:xfrm>
          <a:prstGeom prst="rect">
            <a:avLst/>
          </a:prstGeom>
        </p:spPr>
      </p:pic>
    </p:spTree>
    <p:extLst>
      <p:ext uri="{BB962C8B-B14F-4D97-AF65-F5344CB8AC3E}">
        <p14:creationId xmlns:p14="http://schemas.microsoft.com/office/powerpoint/2010/main" val="38250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表紙C">
    <p:spTree>
      <p:nvGrpSpPr>
        <p:cNvPr id="1" name=""/>
        <p:cNvGrpSpPr/>
        <p:nvPr/>
      </p:nvGrpSpPr>
      <p:grpSpPr>
        <a:xfrm>
          <a:off x="0" y="0"/>
          <a:ext cx="0" cy="0"/>
          <a:chOff x="0" y="0"/>
          <a:chExt cx="0" cy="0"/>
        </a:xfrm>
      </p:grpSpPr>
      <p:sp>
        <p:nvSpPr>
          <p:cNvPr id="11" name="正方形/長方形 10"/>
          <p:cNvSpPr/>
          <p:nvPr userDrawn="1"/>
        </p:nvSpPr>
        <p:spPr>
          <a:xfrm>
            <a:off x="1" y="4714043"/>
            <a:ext cx="9906000"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Meiryo UI" panose="020B0604030504040204" pitchFamily="50" charset="-128"/>
              <a:ea typeface="Meiryo UI" panose="020B0604030504040204" pitchFamily="50" charset="-128"/>
            </a:endParaRPr>
          </a:p>
        </p:txBody>
      </p:sp>
      <p:pic>
        <p:nvPicPr>
          <p:cNvPr id="13" name="図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タイトル 1"/>
          <p:cNvSpPr>
            <a:spLocks noGrp="1"/>
          </p:cNvSpPr>
          <p:nvPr>
            <p:ph type="title" hasCustomPrompt="1"/>
          </p:nvPr>
        </p:nvSpPr>
        <p:spPr>
          <a:xfrm>
            <a:off x="2207568" y="4810096"/>
            <a:ext cx="7642112" cy="988424"/>
          </a:xfrm>
          <a:prstGeom prst="rect">
            <a:avLst/>
          </a:prstGeom>
          <a:effectLst/>
        </p:spPr>
        <p:txBody>
          <a:bodyPr anchor="t">
            <a:normAutofit/>
          </a:bodyPr>
          <a:lstStyle>
            <a:lvl1pPr>
              <a:defRPr lang="ja-JP" altLang="en-US" sz="2400" b="1" spc="0" dirty="0" smtClean="0">
                <a:solidFill>
                  <a:srgbClr val="FFFFFF"/>
                </a:solidFill>
                <a:latin typeface="Meiryo UI" panose="020B0604030504040204" pitchFamily="50" charset="-128"/>
                <a:ea typeface="Meiryo UI" panose="020B0604030504040204" pitchFamily="50" charset="-128"/>
              </a:defRPr>
            </a:lvl1pPr>
          </a:lstStyle>
          <a:p>
            <a:pPr marL="0" lvl="0" indent="0" fontAlgn="ctr">
              <a:spcBef>
                <a:spcPts val="0"/>
              </a:spcBef>
              <a:buFont typeface="Arial" pitchFamily="34" charset="0"/>
              <a:buNone/>
            </a:pPr>
            <a:r>
              <a:rPr kumimoji="1" lang="ja-JP" altLang="en-US" dirty="0"/>
              <a:t>［</a:t>
            </a:r>
            <a:r>
              <a:rPr kumimoji="1" lang="ja-JP" altLang="en-US" dirty="0" smtClean="0"/>
              <a:t>タイトル］</a:t>
            </a:r>
            <a:endParaRPr kumimoji="1" lang="ja-JP" altLang="en-US" dirty="0"/>
          </a:p>
        </p:txBody>
      </p:sp>
      <p:sp>
        <p:nvSpPr>
          <p:cNvPr id="10" name="TextBox 12"/>
          <p:cNvSpPr txBox="1"/>
          <p:nvPr userDrawn="1"/>
        </p:nvSpPr>
        <p:spPr>
          <a:xfrm>
            <a:off x="7734300" y="6724937"/>
            <a:ext cx="21153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6" name="図 15">
            <a:extLst>
              <a:ext uri="{FF2B5EF4-FFF2-40B4-BE49-F238E27FC236}">
                <a16:creationId xmlns:a16="http://schemas.microsoft.com/office/drawing/2014/main" id="{A6047BE2-75E4-8743-8BCD-19E0EC5A22EE}"/>
              </a:ext>
            </a:extLst>
          </p:cNvPr>
          <p:cNvPicPr>
            <a:picLocks noChangeAspect="1"/>
          </p:cNvPicPr>
          <p:nvPr userDrawn="1"/>
        </p:nvPicPr>
        <p:blipFill>
          <a:blip r:embed="rId3"/>
          <a:stretch>
            <a:fillRect/>
          </a:stretch>
        </p:blipFill>
        <p:spPr>
          <a:xfrm>
            <a:off x="7064375" y="254000"/>
            <a:ext cx="2635200" cy="902800"/>
          </a:xfrm>
          <a:prstGeom prst="rect">
            <a:avLst/>
          </a:prstGeom>
        </p:spPr>
      </p:pic>
    </p:spTree>
    <p:extLst>
      <p:ext uri="{BB962C8B-B14F-4D97-AF65-F5344CB8AC3E}">
        <p14:creationId xmlns:p14="http://schemas.microsoft.com/office/powerpoint/2010/main" val="607206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コンテンツA">
    <p:spTree>
      <p:nvGrpSpPr>
        <p:cNvPr id="1" name=""/>
        <p:cNvGrpSpPr/>
        <p:nvPr/>
      </p:nvGrpSpPr>
      <p:grpSpPr>
        <a:xfrm>
          <a:off x="0" y="0"/>
          <a:ext cx="0" cy="0"/>
          <a:chOff x="0" y="0"/>
          <a:chExt cx="0" cy="0"/>
        </a:xfrm>
      </p:grpSpPr>
      <p:sp>
        <p:nvSpPr>
          <p:cNvPr id="5" name="Rectangle 20"/>
          <p:cNvSpPr/>
          <p:nvPr/>
        </p:nvSpPr>
        <p:spPr>
          <a:xfrm>
            <a:off x="0" y="0"/>
            <a:ext cx="9906000" cy="733702"/>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a:bodyPr>
          <a:lstStyle/>
          <a:p>
            <a:pPr algn="ctr"/>
            <a:endParaRPr lang="en-US" sz="1480" dirty="0"/>
          </a:p>
        </p:txBody>
      </p:sp>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marL="0" indent="0">
              <a:defRPr kumimoji="1" lang="ja-JP" altLang="en-US" sz="2400" b="1" i="0" kern="1200" spc="0" baseline="0" dirty="0">
                <a:solidFill>
                  <a:schemeClr val="bg1"/>
                </a:solidFill>
                <a:latin typeface="Meiryo UI" panose="020B0604030504040204" pitchFamily="50" charset="-128"/>
                <a:ea typeface="Meiryo UI" panose="020B0604030504040204" pitchFamily="50" charset="-128"/>
                <a:cs typeface="Arial"/>
              </a:defRPr>
            </a:lvl1pPr>
          </a:lstStyle>
          <a:p>
            <a:pPr marL="184005" marR="0" lvl="0" indent="-184005" algn="l" defTabSz="495263" rtl="0" eaLnBrk="1" fontAlgn="base" latinLnBrk="0" hangingPunct="1">
              <a:lnSpc>
                <a:spcPct val="100000"/>
              </a:lnSpc>
              <a:spcBef>
                <a:spcPct val="20000"/>
              </a:spcBef>
              <a:spcAft>
                <a:spcPct val="0"/>
              </a:spcAft>
              <a:buClrTx/>
              <a:buSzTx/>
              <a:buFont typeface="+mj-lt"/>
              <a:buNone/>
              <a:tabLst/>
            </a:pPr>
            <a:r>
              <a:rPr kumimoji="1" lang="ja-JP" altLang="en-US" dirty="0"/>
              <a:t>［タイトル］</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14"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15"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2413752337"/>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次A">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06ACBF3F-D8C8-49E5-AED6-9B2012FC0A11}"/>
              </a:ext>
            </a:extLst>
          </p:cNvPr>
          <p:cNvSpPr>
            <a:spLocks noGrp="1"/>
          </p:cNvSpPr>
          <p:nvPr>
            <p:ph type="body" sz="quarter" idx="11"/>
          </p:nvPr>
        </p:nvSpPr>
        <p:spPr>
          <a:xfrm>
            <a:off x="471488" y="908050"/>
            <a:ext cx="8946000" cy="5256000"/>
          </a:xfrm>
          <a:prstGeom prst="rect">
            <a:avLst/>
          </a:prstGeom>
        </p:spPr>
        <p:txBody>
          <a:bodyPr/>
          <a:lstStyle>
            <a:lvl1pPr marL="457200" indent="-457200">
              <a:buFont typeface="+mj-lt"/>
              <a:buAutoNum type="arabicPeriod"/>
              <a:defRPr sz="2000">
                <a:solidFill>
                  <a:schemeClr val="tx1"/>
                </a:solidFill>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p:txBody>
      </p:sp>
      <p:sp>
        <p:nvSpPr>
          <p:cNvPr id="8" name="タイトル 1"/>
          <p:cNvSpPr>
            <a:spLocks noGrp="1"/>
          </p:cNvSpPr>
          <p:nvPr>
            <p:ph type="title" hasCustomPrompt="1"/>
          </p:nvPr>
        </p:nvSpPr>
        <p:spPr>
          <a:xfrm>
            <a:off x="172186" y="2902"/>
            <a:ext cx="9578639" cy="730799"/>
          </a:xfrm>
          <a:prstGeom prst="rect">
            <a:avLst/>
          </a:prstGeom>
        </p:spPr>
        <p:txBody>
          <a:bodyPr tIns="108000" anchor="ctr" anchorCtr="0">
            <a:normAutofit/>
          </a:bodyPr>
          <a:lstStyle>
            <a:lvl1pPr>
              <a:defRPr lang="ja-JP" altLang="en-US" sz="2400" b="1" spc="0" dirty="0" smtClean="0">
                <a:solidFill>
                  <a:schemeClr val="tx1"/>
                </a:solidFill>
                <a:latin typeface="Meiryo UI" panose="020B0604030504040204" pitchFamily="50" charset="-128"/>
                <a:ea typeface="Meiryo UI" panose="020B0604030504040204" pitchFamily="50" charset="-128"/>
                <a:cs typeface="Arial"/>
              </a:defRPr>
            </a:lvl1pPr>
          </a:lstStyle>
          <a:p>
            <a:pPr marL="226468" marR="0" lvl="0" indent="-226468" defTabSz="609555" latinLnBrk="0">
              <a:lnSpc>
                <a:spcPct val="100000"/>
              </a:lnSpc>
              <a:spcBef>
                <a:spcPct val="20000"/>
              </a:spcBef>
              <a:buClrTx/>
              <a:buSzTx/>
              <a:buFont typeface="+mj-lt"/>
              <a:buNone/>
              <a:tabLst/>
            </a:pPr>
            <a:r>
              <a:rPr kumimoji="1" lang="ja-JP" altLang="en-US" dirty="0" smtClean="0"/>
              <a:t>［目次］</a:t>
            </a:r>
            <a:endParaRPr kumimoji="1" lang="ja-JP" altLang="en-US" dirty="0"/>
          </a:p>
        </p:txBody>
      </p:sp>
      <p:sp>
        <p:nvSpPr>
          <p:cNvPr id="5" name="TextBox 12"/>
          <p:cNvSpPr txBox="1"/>
          <p:nvPr userDrawn="1"/>
        </p:nvSpPr>
        <p:spPr>
          <a:xfrm>
            <a:off x="2080172" y="6551482"/>
            <a:ext cx="1793328"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tx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tx1"/>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5711" y="6486264"/>
            <a:ext cx="1159714" cy="295200"/>
          </a:xfrm>
          <a:prstGeom prst="rect">
            <a:avLst/>
          </a:prstGeom>
        </p:spPr>
      </p:pic>
      <p:sp>
        <p:nvSpPr>
          <p:cNvPr id="7" name="TextBox 16"/>
          <p:cNvSpPr txBox="1"/>
          <p:nvPr userDrawn="1"/>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rgbClr val="000000"/>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rgbClr val="000000"/>
              </a:solidFill>
              <a:latin typeface="Meiryo UI" panose="020B0604030504040204" pitchFamily="50" charset="-128"/>
              <a:ea typeface="Meiryo UI" panose="020B0604030504040204" pitchFamily="50" charset="-128"/>
              <a:cs typeface="HGPGothicE" charset="-128"/>
            </a:endParaRPr>
          </a:p>
        </p:txBody>
      </p:sp>
    </p:spTree>
    <p:extLst>
      <p:ext uri="{BB962C8B-B14F-4D97-AF65-F5344CB8AC3E}">
        <p14:creationId xmlns:p14="http://schemas.microsoft.com/office/powerpoint/2010/main" val="8388447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次B">
    <p:bg>
      <p:bgPr>
        <a:solidFill>
          <a:srgbClr val="000000"/>
        </a:solidFill>
        <a:effectLst/>
      </p:bgPr>
    </p:bg>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06ACBF3F-D8C8-49E5-AED6-9B2012FC0A11}"/>
              </a:ext>
            </a:extLst>
          </p:cNvPr>
          <p:cNvSpPr>
            <a:spLocks noGrp="1"/>
          </p:cNvSpPr>
          <p:nvPr>
            <p:ph type="body" sz="quarter" idx="11"/>
          </p:nvPr>
        </p:nvSpPr>
        <p:spPr>
          <a:xfrm>
            <a:off x="471488" y="908050"/>
            <a:ext cx="8946000" cy="5256000"/>
          </a:xfrm>
          <a:prstGeom prst="rect">
            <a:avLst/>
          </a:prstGeom>
        </p:spPr>
        <p:txBody>
          <a:bodyPr/>
          <a:lstStyle>
            <a:lvl1pPr marL="457200" indent="-457200">
              <a:buFont typeface="+mj-lt"/>
              <a:buAutoNum type="arabicPeriod"/>
              <a:defRPr sz="2000">
                <a:solidFill>
                  <a:schemeClr val="bg1"/>
                </a:solidFill>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smtClean="0"/>
              <a:t>マスター テキストの書式設定</a:t>
            </a:r>
          </a:p>
        </p:txBody>
      </p:sp>
      <p:sp>
        <p:nvSpPr>
          <p:cNvPr id="8" name="タイトル 1"/>
          <p:cNvSpPr>
            <a:spLocks noGrp="1"/>
          </p:cNvSpPr>
          <p:nvPr>
            <p:ph type="title" hasCustomPrompt="1"/>
          </p:nvPr>
        </p:nvSpPr>
        <p:spPr>
          <a:xfrm>
            <a:off x="172186" y="2902"/>
            <a:ext cx="9578639" cy="730799"/>
          </a:xfrm>
          <a:prstGeom prst="rect">
            <a:avLst/>
          </a:prstGeom>
        </p:spPr>
        <p:txBody>
          <a:bodyPr tIns="108000" anchor="ctr" anchorCtr="0">
            <a:normAutofit/>
          </a:bodyPr>
          <a:lstStyle>
            <a:lvl1pPr>
              <a:defRPr lang="ja-JP" altLang="en-US" sz="2400" b="1" spc="0" dirty="0" smtClean="0">
                <a:solidFill>
                  <a:schemeClr val="bg1"/>
                </a:solidFill>
                <a:latin typeface="Meiryo UI" panose="020B0604030504040204" pitchFamily="50" charset="-128"/>
                <a:ea typeface="Meiryo UI" panose="020B0604030504040204" pitchFamily="50" charset="-128"/>
                <a:cs typeface="Arial"/>
              </a:defRPr>
            </a:lvl1pPr>
          </a:lstStyle>
          <a:p>
            <a:pPr marL="226468" marR="0" lvl="0" indent="-226468" defTabSz="609555" latinLnBrk="0">
              <a:lnSpc>
                <a:spcPct val="100000"/>
              </a:lnSpc>
              <a:spcBef>
                <a:spcPct val="20000"/>
              </a:spcBef>
              <a:buClrTx/>
              <a:buSzTx/>
              <a:buFont typeface="+mj-lt"/>
              <a:buNone/>
              <a:tabLst/>
            </a:pPr>
            <a:r>
              <a:rPr kumimoji="1" lang="ja-JP" altLang="en-US" dirty="0" smtClean="0"/>
              <a:t>［目次］</a:t>
            </a:r>
            <a:endParaRPr kumimoji="1" lang="ja-JP" altLang="en-US" dirty="0"/>
          </a:p>
        </p:txBody>
      </p:sp>
      <p:sp>
        <p:nvSpPr>
          <p:cNvPr id="5" name="TextBox 12"/>
          <p:cNvSpPr txBox="1"/>
          <p:nvPr userDrawn="1"/>
        </p:nvSpPr>
        <p:spPr>
          <a:xfrm>
            <a:off x="2080172" y="6551482"/>
            <a:ext cx="1793328"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0" name="TextBox 16"/>
          <p:cNvSpPr txBox="1"/>
          <p:nvPr userDrawn="1"/>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rgbClr val="FFFFFF"/>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rgbClr val="FFFFFF"/>
              </a:solidFill>
              <a:latin typeface="Meiryo UI" panose="020B0604030504040204" pitchFamily="50" charset="-128"/>
              <a:ea typeface="Meiryo UI" panose="020B0604030504040204" pitchFamily="50" charset="-128"/>
              <a:cs typeface="HGPGothicE" charset="-128"/>
            </a:endParaRPr>
          </a:p>
        </p:txBody>
      </p:sp>
    </p:spTree>
    <p:extLst>
      <p:ext uri="{BB962C8B-B14F-4D97-AF65-F5344CB8AC3E}">
        <p14:creationId xmlns:p14="http://schemas.microsoft.com/office/powerpoint/2010/main" val="21746290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コンテンツ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2197183417"/>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中扉A">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2580" y="0"/>
            <a:ext cx="4244809"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7792C7"/>
          </a:solidFill>
          <a:ln>
            <a:noFill/>
          </a:ln>
        </p:spPr>
        <p:txBody>
          <a:bodyPr vert="horz" wrap="square" lIns="74295" tIns="37148" rIns="74295" bIns="37148" numCol="1" anchor="t" anchorCtr="0" compatLnSpc="1">
            <a:prstTxWarp prst="textNoShape">
              <a:avLst/>
            </a:prstTxWarp>
          </a:bodyPr>
          <a:lstStyle/>
          <a:p>
            <a:endParaRPr lang="en-US" sz="1480">
              <a:latin typeface="Meiryo UI" panose="020B0604030504040204" pitchFamily="50" charset="-128"/>
              <a:ea typeface="Meiryo UI" panose="020B0604030504040204" pitchFamily="50" charset="-128"/>
            </a:endParaRP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0"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1144711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中扉B">
    <p:bg>
      <p:bgPr>
        <a:solidFill>
          <a:schemeClr val="tx2"/>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A2C3A13A-BB0B-4B81-B9E9-46CF210A9FF1}"/>
              </a:ext>
            </a:extLst>
          </p:cNvPr>
          <p:cNvSpPr>
            <a:spLocks/>
          </p:cNvSpPr>
          <p:nvPr userDrawn="1"/>
        </p:nvSpPr>
        <p:spPr bwMode="auto">
          <a:xfrm>
            <a:off x="-33895" y="4119"/>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B153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8"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9"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3674253646"/>
      </p:ext>
    </p:extLst>
  </p:cSld>
  <p:clrMapOvr>
    <a:masterClrMapping/>
  </p:clrMapOvr>
  <p:extLst mod="1">
    <p:ext uri="{DCECCB84-F9BA-43D5-87BE-67443E8EF086}">
      <p15:sldGuideLst xmlns:p15="http://schemas.microsoft.com/office/powerpoint/2012/main">
        <p15:guide id="1" pos="3120">
          <p15:clr>
            <a:srgbClr val="FBAE40"/>
          </p15:clr>
        </p15:guide>
        <p15:guide id="2" pos="156">
          <p15:clr>
            <a:srgbClr val="FBAE40"/>
          </p15:clr>
        </p15:guide>
        <p15:guide id="3" pos="608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中扉C">
    <p:bg>
      <p:bgPr>
        <a:solidFill>
          <a:schemeClr val="bg2"/>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72594D2-F3F6-4C31-900D-1904E60D0E6C}"/>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06E9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1"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640125220"/>
      </p:ext>
    </p:extLst>
  </p:cSld>
  <p:clrMapOvr>
    <a:masterClrMapping/>
  </p:clrMapOvr>
  <p:extLst mod="1">
    <p:ext uri="{DCECCB84-F9BA-43D5-87BE-67443E8EF086}">
      <p15:sldGuideLst xmlns:p15="http://schemas.microsoft.com/office/powerpoint/2012/main">
        <p15:guide id="1" pos="156">
          <p15:clr>
            <a:srgbClr val="FBAE40"/>
          </p15:clr>
        </p15:guide>
        <p15:guide id="2" pos="60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中扉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08CFE6C-A043-49FF-9F87-D82EA23E00A2}"/>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494949"/>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1"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3600479710"/>
      </p:ext>
    </p:extLst>
  </p:cSld>
  <p:clrMapOvr>
    <a:masterClrMapping/>
  </p:clrMapOvr>
  <p:extLst mod="1">
    <p:ext uri="{DCECCB84-F9BA-43D5-87BE-67443E8EF086}">
      <p15:sldGuideLst xmlns:p15="http://schemas.microsoft.com/office/powerpoint/2012/main">
        <p15:guide id="1" pos="3120">
          <p15:clr>
            <a:srgbClr val="FBAE40"/>
          </p15:clr>
        </p15:guide>
        <p15:guide id="2" pos="6084">
          <p15:clr>
            <a:srgbClr val="FBAE40"/>
          </p15:clr>
        </p15:guide>
        <p15:guide id="3" pos="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中扉E">
    <p:bg>
      <p:bgPr>
        <a:solidFill>
          <a:srgbClr val="1C1C1C"/>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2580" y="0"/>
            <a:ext cx="4244809"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2C2C"/>
          </a:solidFill>
          <a:ln>
            <a:noFill/>
          </a:ln>
        </p:spPr>
        <p:txBody>
          <a:bodyPr vert="horz" wrap="square" lIns="74295" tIns="37148" rIns="74295" bIns="37148" numCol="1" anchor="t" anchorCtr="0" compatLnSpc="1">
            <a:prstTxWarp prst="textNoShape">
              <a:avLst/>
            </a:prstTxWarp>
          </a:bodyPr>
          <a:lstStyle/>
          <a:p>
            <a:endParaRPr lang="en-US" sz="1480"/>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rgbClr val="FFFFFF"/>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0"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23499520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中扉F">
    <p:bg>
      <p:bgPr>
        <a:solidFill>
          <a:schemeClr val="accent3"/>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E1132F5-B37C-4449-84DF-7C36D85D621F}"/>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89D0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1"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2503774012"/>
      </p:ext>
    </p:extLst>
  </p:cSld>
  <p:clrMapOvr>
    <a:masterClrMapping/>
  </p:clrMapOvr>
  <p:extLst mod="1">
    <p:ext uri="{DCECCB84-F9BA-43D5-87BE-67443E8EF086}">
      <p15:sldGuideLst xmlns:p15="http://schemas.microsoft.com/office/powerpoint/2012/main">
        <p15:guide id="1" pos="3120">
          <p15:clr>
            <a:srgbClr val="FFFFFF"/>
          </p15:clr>
        </p15:guide>
        <p15:guide id="2" pos="6084">
          <p15:clr>
            <a:srgbClr val="FFFFFF"/>
          </p15:clr>
        </p15:guide>
        <p15:guide id="3" pos="156">
          <p15:clr>
            <a:srgbClr val="FFFF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中扉G">
    <p:bg>
      <p:bgPr>
        <a:solidFill>
          <a:schemeClr val="accent4"/>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DD02F6A-FAB7-4189-A276-010BD0DB32CE}"/>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E3A2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1"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1094041653"/>
      </p:ext>
    </p:extLst>
  </p:cSld>
  <p:clrMapOvr>
    <a:masterClrMapping/>
  </p:clrMapOvr>
  <p:extLst mod="1">
    <p:ext uri="{DCECCB84-F9BA-43D5-87BE-67443E8EF086}">
      <p15:sldGuideLst xmlns:p15="http://schemas.microsoft.com/office/powerpoint/2012/main">
        <p15:guide id="1" pos="3120">
          <p15:clr>
            <a:srgbClr val="FBAE40"/>
          </p15:clr>
        </p15:guide>
        <p15:guide id="2" pos="6084">
          <p15:clr>
            <a:srgbClr val="FBAE40"/>
          </p15:clr>
        </p15:guide>
        <p15:guide id="3" pos="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中扉H">
    <p:bg>
      <p:bgPr>
        <a:solidFill>
          <a:schemeClr val="accent5"/>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6E652D27-A43A-44FE-BD2C-97079600F034}"/>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6D964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11"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2"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4063648058"/>
      </p:ext>
    </p:extLst>
  </p:cSld>
  <p:clrMapOvr>
    <a:masterClrMapping/>
  </p:clrMapOvr>
  <p:extLst mod="1">
    <p:ext uri="{DCECCB84-F9BA-43D5-87BE-67443E8EF086}">
      <p15:sldGuideLst xmlns:p15="http://schemas.microsoft.com/office/powerpoint/2012/main">
        <p15:guide id="1" pos="3120">
          <p15:clr>
            <a:srgbClr val="FBAE40"/>
          </p15:clr>
        </p15:guide>
        <p15:guide id="2" pos="6084">
          <p15:clr>
            <a:srgbClr val="FBAE40"/>
          </p15:clr>
        </p15:guide>
        <p15:guide id="3" pos="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中扉I">
    <p:bg>
      <p:bgPr>
        <a:solidFill>
          <a:schemeClr val="accent6">
            <a:lumMod val="50000"/>
          </a:schemeClr>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B50E98DC-4FFE-47C8-A6E3-DF4EF7791099}"/>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471935"/>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4681823" y="6556248"/>
            <a:ext cx="542354" cy="182880"/>
          </a:xfrm>
          <a:prstGeom prst="rect">
            <a:avLst/>
          </a:prstGeom>
        </p:spPr>
        <p:txBody>
          <a:bodyPr anchor="ctr"/>
          <a:lstStyle>
            <a:lvl1pPr>
              <a:defRPr sz="1200">
                <a:solidFill>
                  <a:srgbClr val="FFFFFF"/>
                </a:solidFill>
                <a:latin typeface="Meiryo UI" panose="020B0604030504040204" pitchFamily="50" charset="-128"/>
                <a:ea typeface="Meiryo UI" panose="020B0604030504040204" pitchFamily="50" charset="-128"/>
              </a:defRPr>
            </a:lvl1pPr>
          </a:lstStyle>
          <a:p>
            <a:pPr algn="ctr"/>
            <a:fld id="{92EA2340-BE12-4138-BE15-7C339B03EB4B}" type="slidenum">
              <a:rPr lang="en-US" smtClean="0"/>
              <a:pPr algn="ctr"/>
              <a:t>‹#›</a:t>
            </a:fld>
            <a:endParaRPr lang="en-US" dirty="0"/>
          </a:p>
        </p:txBody>
      </p:sp>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219450" y="1295400"/>
            <a:ext cx="6129338" cy="4343400"/>
          </a:xfrm>
          <a:prstGeom prst="rect">
            <a:avLst/>
          </a:prstGeom>
        </p:spPr>
        <p:txBody>
          <a:bodyPr anchor="ctr"/>
          <a:lstStyle>
            <a:lvl1pPr marL="0" indent="0" algn="ctr">
              <a:buNone/>
              <a:defRPr sz="2800" b="1">
                <a:solidFill>
                  <a:schemeClr val="bg1"/>
                </a:solidFill>
                <a:latin typeface="Meiryo UI" panose="020B0604030504040204" pitchFamily="50" charset="-128"/>
                <a:ea typeface="Meiryo UI" panose="020B0604030504040204" pitchFamily="50" charset="-128"/>
              </a:defRPr>
            </a:lvl1pPr>
            <a:lvl2pPr marL="495264" indent="0">
              <a:buNone/>
              <a:defRPr>
                <a:solidFill>
                  <a:schemeClr val="bg1"/>
                </a:solidFill>
              </a:defRPr>
            </a:lvl2pPr>
            <a:lvl3pPr marL="990526" indent="0">
              <a:buNone/>
              <a:defRPr>
                <a:solidFill>
                  <a:schemeClr val="bg1"/>
                </a:solidFill>
              </a:defRPr>
            </a:lvl3pPr>
            <a:lvl4pPr marL="1485788" indent="0">
              <a:buNone/>
              <a:defRPr>
                <a:solidFill>
                  <a:schemeClr val="bg1"/>
                </a:solidFill>
              </a:defRPr>
            </a:lvl4pPr>
            <a:lvl5pPr marL="1981051" indent="0">
              <a:buNone/>
              <a:defRPr>
                <a:solidFill>
                  <a:schemeClr val="bg1"/>
                </a:solidFill>
              </a:defRPr>
            </a:lvl5pPr>
          </a:lstStyle>
          <a:p>
            <a:pPr lvl="0"/>
            <a:r>
              <a:rPr lang="en-US" dirty="0" smtClean="0"/>
              <a:t>[</a:t>
            </a:r>
            <a:r>
              <a:rPr lang="ja-JP" altLang="en-US" dirty="0" smtClean="0"/>
              <a:t>タイトル</a:t>
            </a:r>
            <a:r>
              <a:rPr lang="en-US" dirty="0" smtClean="0"/>
              <a:t>]</a:t>
            </a:r>
            <a:endParaRPr lang="en-US" dirty="0"/>
          </a:p>
        </p:txBody>
      </p:sp>
      <p:sp>
        <p:nvSpPr>
          <p:cNvPr id="11" name="TextBox 12"/>
          <p:cNvSpPr txBox="1"/>
          <p:nvPr userDrawn="1"/>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488967082"/>
      </p:ext>
    </p:extLst>
  </p:cSld>
  <p:clrMapOvr>
    <a:masterClrMapping/>
  </p:clrMapOvr>
  <p:extLst mod="1">
    <p:ext uri="{DCECCB84-F9BA-43D5-87BE-67443E8EF086}">
      <p15:sldGuideLst xmlns:p15="http://schemas.microsoft.com/office/powerpoint/2012/main">
        <p15:guide id="1" pos="3120">
          <p15:clr>
            <a:srgbClr val="FBAE40"/>
          </p15:clr>
        </p15:guide>
        <p15:guide id="2" pos="6084">
          <p15:clr>
            <a:srgbClr val="FBAE40"/>
          </p15:clr>
        </p15:guide>
        <p15:guide id="3" pos="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コンテンツA">
    <p:spTree>
      <p:nvGrpSpPr>
        <p:cNvPr id="1" name=""/>
        <p:cNvGrpSpPr/>
        <p:nvPr/>
      </p:nvGrpSpPr>
      <p:grpSpPr>
        <a:xfrm>
          <a:off x="0" y="0"/>
          <a:ext cx="0" cy="0"/>
          <a:chOff x="0" y="0"/>
          <a:chExt cx="0" cy="0"/>
        </a:xfrm>
      </p:grpSpPr>
      <p:sp>
        <p:nvSpPr>
          <p:cNvPr id="5" name="Rectangle 20"/>
          <p:cNvSpPr/>
          <p:nvPr/>
        </p:nvSpPr>
        <p:spPr>
          <a:xfrm>
            <a:off x="0" y="0"/>
            <a:ext cx="9906000" cy="733702"/>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a:bodyPr>
          <a:lstStyle/>
          <a:p>
            <a:pPr algn="ctr"/>
            <a:endParaRPr lang="en-US" sz="1480" dirty="0"/>
          </a:p>
        </p:txBody>
      </p:sp>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marL="0" indent="0">
              <a:defRPr kumimoji="1" lang="ja-JP" altLang="en-US" sz="2400" b="1" i="0" kern="1200" spc="0" baseline="0" dirty="0">
                <a:solidFill>
                  <a:schemeClr val="bg1"/>
                </a:solidFill>
                <a:latin typeface="Meiryo UI" panose="020B0604030504040204" pitchFamily="50" charset="-128"/>
                <a:ea typeface="Meiryo UI" panose="020B0604030504040204" pitchFamily="50" charset="-128"/>
                <a:cs typeface="Arial"/>
              </a:defRPr>
            </a:lvl1pPr>
          </a:lstStyle>
          <a:p>
            <a:pPr marL="184005" marR="0" lvl="0" indent="-184005" algn="l" defTabSz="495263" rtl="0" eaLnBrk="1" fontAlgn="base" latinLnBrk="0" hangingPunct="1">
              <a:lnSpc>
                <a:spcPct val="100000"/>
              </a:lnSpc>
              <a:spcBef>
                <a:spcPct val="20000"/>
              </a:spcBef>
              <a:spcAft>
                <a:spcPct val="0"/>
              </a:spcAft>
              <a:buClrTx/>
              <a:buSzTx/>
              <a:buFont typeface="+mj-lt"/>
              <a:buNone/>
              <a:tabLst/>
            </a:pPr>
            <a:r>
              <a:rPr kumimoji="1" lang="ja-JP" altLang="en-US" dirty="0"/>
              <a:t>［タイトル］</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14"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15"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4074174973"/>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コンテンツC">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cxnSp>
        <p:nvCxnSpPr>
          <p:cNvPr id="12" name="Straight Connector 4">
            <a:extLst>
              <a:ext uri="{FF2B5EF4-FFF2-40B4-BE49-F238E27FC236}">
                <a16:creationId xmlns:a16="http://schemas.microsoft.com/office/drawing/2014/main" id="{89D32AD7-4EC4-4336-8E66-DAF3CD63E129}"/>
              </a:ext>
            </a:extLst>
          </p:cNvPr>
          <p:cNvCxnSpPr/>
          <p:nvPr/>
        </p:nvCxnSpPr>
        <p:spPr>
          <a:xfrm>
            <a:off x="4951711"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9A3F0FF2-9D07-4173-8901-D515EA8C808F}"/>
              </a:ext>
            </a:extLst>
          </p:cNvPr>
          <p:cNvSpPr>
            <a:spLocks noGrp="1"/>
          </p:cNvSpPr>
          <p:nvPr>
            <p:ph idx="1" hasCustomPrompt="1"/>
          </p:nvPr>
        </p:nvSpPr>
        <p:spPr>
          <a:xfrm>
            <a:off x="495171" y="1066800"/>
            <a:ext cx="4272092" cy="5029200"/>
          </a:xfrm>
          <a:prstGeom prst="rect">
            <a:avLst/>
          </a:prstGeom>
        </p:spPr>
        <p:txBody>
          <a:bodyPr/>
          <a:lstStyle>
            <a:lvl1pPr>
              <a:defRPr lang="ja-JP" altLang="en-US" sz="2000" dirty="0" smtClean="0">
                <a:latin typeface="Meiryo UI" panose="020B0604030504040204" pitchFamily="50" charset="-128"/>
                <a:ea typeface="Meiryo UI" panose="020B0604030504040204" pitchFamily="50" charset="-128"/>
              </a:defRPr>
            </a:lvl1pPr>
            <a:lvl2pPr>
              <a:defRPr lang="ja-JP" altLang="en-US" sz="2000" dirty="0" smtClean="0">
                <a:latin typeface="Meiryo UI" panose="020B0604030504040204" pitchFamily="50" charset="-128"/>
                <a:ea typeface="Meiryo UI" panose="020B0604030504040204" pitchFamily="50" charset="-128"/>
              </a:defRPr>
            </a:lvl2pPr>
            <a:lvl3pPr>
              <a:defRPr lang="ja-JP" altLang="en-US" sz="2000" dirty="0" smtClean="0">
                <a:latin typeface="Meiryo UI" panose="020B0604030504040204" pitchFamily="50" charset="-128"/>
                <a:ea typeface="Meiryo UI" panose="020B0604030504040204" pitchFamily="50" charset="-128"/>
              </a:defRPr>
            </a:lvl3pPr>
            <a:lvl4pPr>
              <a:defRPr lang="ja-JP" altLang="en-US" sz="2000" dirty="0" smtClean="0">
                <a:latin typeface="Meiryo UI" panose="020B0604030504040204" pitchFamily="50" charset="-128"/>
                <a:ea typeface="Meiryo UI" panose="020B0604030504040204" pitchFamily="50" charset="-128"/>
              </a:defRPr>
            </a:lvl4pPr>
            <a:lvl5pPr>
              <a:defRPr lang="ja-JP" altLang="en-US" sz="20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14" name="Content Placeholder 2">
            <a:extLst>
              <a:ext uri="{FF2B5EF4-FFF2-40B4-BE49-F238E27FC236}">
                <a16:creationId xmlns:a16="http://schemas.microsoft.com/office/drawing/2014/main" id="{A5085B24-6983-47FE-AA4D-FD610A3D3BE7}"/>
              </a:ext>
            </a:extLst>
          </p:cNvPr>
          <p:cNvSpPr>
            <a:spLocks noGrp="1"/>
          </p:cNvSpPr>
          <p:nvPr>
            <p:ph idx="11" hasCustomPrompt="1"/>
          </p:nvPr>
        </p:nvSpPr>
        <p:spPr>
          <a:xfrm>
            <a:off x="5136161" y="1066800"/>
            <a:ext cx="4272092" cy="5029200"/>
          </a:xfrm>
          <a:prstGeom prst="rect">
            <a:avLst/>
          </a:prstGeom>
        </p:spPr>
        <p:txBody>
          <a:bodyPr/>
          <a:lstStyle>
            <a:lvl1pPr>
              <a:defRPr lang="ja-JP" altLang="en-US" sz="2000" dirty="0" smtClean="0">
                <a:latin typeface="Meiryo UI" panose="020B0604030504040204" pitchFamily="50" charset="-128"/>
                <a:ea typeface="Meiryo UI" panose="020B0604030504040204" pitchFamily="50" charset="-128"/>
              </a:defRPr>
            </a:lvl1pPr>
            <a:lvl2pPr>
              <a:defRPr lang="ja-JP" altLang="en-US" sz="2000" dirty="0" smtClean="0">
                <a:latin typeface="Meiryo UI" panose="020B0604030504040204" pitchFamily="50" charset="-128"/>
                <a:ea typeface="Meiryo UI" panose="020B0604030504040204" pitchFamily="50" charset="-128"/>
              </a:defRPr>
            </a:lvl2pPr>
            <a:lvl3pPr>
              <a:defRPr lang="ja-JP" altLang="en-US" sz="2000" dirty="0" smtClean="0">
                <a:latin typeface="Meiryo UI" panose="020B0604030504040204" pitchFamily="50" charset="-128"/>
                <a:ea typeface="Meiryo UI" panose="020B0604030504040204" pitchFamily="50" charset="-128"/>
              </a:defRPr>
            </a:lvl3pPr>
            <a:lvl4pPr>
              <a:defRPr lang="ja-JP" altLang="en-US" sz="2000" dirty="0" smtClean="0">
                <a:latin typeface="Meiryo UI" panose="020B0604030504040204" pitchFamily="50" charset="-128"/>
                <a:ea typeface="Meiryo UI" panose="020B0604030504040204" pitchFamily="50" charset="-128"/>
              </a:defRPr>
            </a:lvl4pPr>
            <a:lvl5pPr>
              <a:defRPr lang="ja-JP" altLang="en-US" sz="20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2381158804"/>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タイトルとコンテンツB">
    <p:spTree>
      <p:nvGrpSpPr>
        <p:cNvPr id="1" name=""/>
        <p:cNvGrpSpPr/>
        <p:nvPr/>
      </p:nvGrpSpPr>
      <p:grpSpPr>
        <a:xfrm>
          <a:off x="0" y="0"/>
          <a:ext cx="0" cy="0"/>
          <a:chOff x="0" y="0"/>
          <a:chExt cx="0" cy="0"/>
        </a:xfrm>
      </p:grpSpPr>
      <p:sp>
        <p:nvSpPr>
          <p:cNvPr id="5" name="Rectangle 20"/>
          <p:cNvSpPr/>
          <p:nvPr userDrawn="1"/>
        </p:nvSpPr>
        <p:spPr>
          <a:xfrm>
            <a:off x="0" y="0"/>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6" name="テキスト プレースホルダー 9"/>
          <p:cNvSpPr>
            <a:spLocks noGrp="1"/>
          </p:cNvSpPr>
          <p:nvPr>
            <p:ph type="body" sz="quarter" idx="10" hasCustomPrompt="1"/>
          </p:nvPr>
        </p:nvSpPr>
        <p:spPr>
          <a:xfrm>
            <a:off x="172187" y="2902"/>
            <a:ext cx="9570131" cy="720000"/>
          </a:xfrm>
          <a:prstGeom prst="rect">
            <a:avLst/>
          </a:prstGeom>
        </p:spPr>
        <p:txBody>
          <a:bodyPr tIns="108000" anchor="ctr" anchorCtr="0">
            <a:normAutofit/>
          </a:bodyPr>
          <a:lstStyle>
            <a:lvl1pPr marL="0" indent="0">
              <a:buFont typeface="+mj-lt"/>
              <a:buNone/>
              <a:defRPr sz="2400" baseline="0">
                <a:solidFill>
                  <a:schemeClr val="bg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ja-JP" altLang="en-US" dirty="0" smtClean="0"/>
              <a:t>［タイトル］</a:t>
            </a:r>
            <a:endParaRPr kumimoji="1" lang="en-US" altLang="ja-JP" dirty="0" smtClean="0"/>
          </a:p>
        </p:txBody>
      </p:sp>
      <p:sp>
        <p:nvSpPr>
          <p:cNvPr id="7" name="コンテンツ プレースホルダー 2"/>
          <p:cNvSpPr>
            <a:spLocks noGrp="1"/>
          </p:cNvSpPr>
          <p:nvPr>
            <p:ph idx="1" hasCustomPrompt="1"/>
          </p:nvPr>
        </p:nvSpPr>
        <p:spPr>
          <a:xfrm>
            <a:off x="473472" y="908720"/>
            <a:ext cx="8944148" cy="5256410"/>
          </a:xfrm>
          <a:prstGeom prst="rect">
            <a:avLst/>
          </a:prstGeom>
        </p:spPr>
        <p:txBody>
          <a:bodyPr lIns="90000"/>
          <a:lstStyle>
            <a:lvl1pPr>
              <a:defRPr lang="ja-JP" altLang="en-US" sz="2000" b="0" i="0" spc="100" baseline="0" dirty="0">
                <a:latin typeface="+mn-ea"/>
                <a:cs typeface="HGPGothicE" charset="-128"/>
              </a:defRPr>
            </a:lvl1pPr>
          </a:lstStyle>
          <a:p>
            <a:pPr marL="0" lvl="0" indent="0" fontAlgn="ctr">
              <a:spcBef>
                <a:spcPts val="0"/>
              </a:spcBef>
              <a:buFont typeface="Arial" charset="0"/>
              <a:buNone/>
            </a:pPr>
            <a:r>
              <a:rPr kumimoji="1" lang="ja-JP" altLang="en-US" dirty="0" smtClean="0"/>
              <a:t>テキストの入力</a:t>
            </a:r>
            <a:endParaRPr kumimoji="1" lang="ja-JP" altLang="en-US" dirty="0"/>
          </a:p>
        </p:txBody>
      </p:sp>
    </p:spTree>
    <p:extLst>
      <p:ext uri="{BB962C8B-B14F-4D97-AF65-F5344CB8AC3E}">
        <p14:creationId xmlns:p14="http://schemas.microsoft.com/office/powerpoint/2010/main" val="154025958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コンテンツ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436790" y="908050"/>
            <a:ext cx="9029475" cy="5256000"/>
          </a:xfrm>
          <a:prstGeom prst="rect">
            <a:avLst/>
          </a:prstGeom>
        </p:spPr>
        <p:txBody>
          <a:bodyPr/>
          <a:lstStyle>
            <a:lvl1pPr marL="0" indent="0">
              <a:buNone/>
              <a:defRPr sz="2000">
                <a:latin typeface="Meiryo UI" panose="020B0604030504040204" pitchFamily="50" charset="-128"/>
                <a:ea typeface="Meiryo UI" panose="020B0604030504040204" pitchFamily="50" charset="-128"/>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Tree>
    <p:extLst>
      <p:ext uri="{BB962C8B-B14F-4D97-AF65-F5344CB8AC3E}">
        <p14:creationId xmlns:p14="http://schemas.microsoft.com/office/powerpoint/2010/main" val="1352211789"/>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裏表紙A">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ADA7E2-D9D3-BC40-8FC4-799425A0472E}"/>
              </a:ext>
            </a:extLst>
          </p:cNvPr>
          <p:cNvPicPr>
            <a:picLocks noChangeAspect="1"/>
          </p:cNvPicPr>
          <p:nvPr userDrawn="1"/>
        </p:nvPicPr>
        <p:blipFill>
          <a:blip r:embed="rId2"/>
          <a:stretch>
            <a:fillRect/>
          </a:stretch>
        </p:blipFill>
        <p:spPr>
          <a:xfrm>
            <a:off x="2890200" y="2715950"/>
            <a:ext cx="4125600" cy="1413400"/>
          </a:xfrm>
          <a:prstGeom prst="rect">
            <a:avLst/>
          </a:prstGeom>
        </p:spPr>
      </p:pic>
      <p:sp>
        <p:nvSpPr>
          <p:cNvPr id="5" name="TextBox 12"/>
          <p:cNvSpPr txBox="1"/>
          <p:nvPr userDrawn="1"/>
        </p:nvSpPr>
        <p:spPr>
          <a:xfrm>
            <a:off x="7785100" y="6580945"/>
            <a:ext cx="1985371" cy="123111"/>
          </a:xfrm>
          <a:prstGeom prst="rect">
            <a:avLst/>
          </a:prstGeom>
          <a:noFill/>
        </p:spPr>
        <p:txBody>
          <a:bodyPr wrap="square" tIns="0" bIns="0">
            <a:spAutoFit/>
          </a:bodyPr>
          <a:lstStyle/>
          <a:p>
            <a:pPr marL="0" marR="0" indent="0" algn="r"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000000"/>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000000"/>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000000"/>
                </a:solidFill>
                <a:latin typeface="Meiryo UI" panose="020B0604030504040204" pitchFamily="50" charset="-128"/>
                <a:ea typeface="Meiryo UI" panose="020B0604030504040204" pitchFamily="50" charset="-128"/>
                <a:cs typeface="Meiryo UI" pitchFamily="50" charset="-128"/>
              </a:rPr>
              <a:t>NTT DATA Corporation</a:t>
            </a:r>
          </a:p>
        </p:txBody>
      </p:sp>
    </p:spTree>
    <p:extLst>
      <p:ext uri="{BB962C8B-B14F-4D97-AF65-F5344CB8AC3E}">
        <p14:creationId xmlns:p14="http://schemas.microsoft.com/office/powerpoint/2010/main" val="8049800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裏表紙B">
    <p:bg>
      <p:bgPr>
        <a:solidFill>
          <a:schemeClr val="accent2"/>
        </a:solidFill>
        <a:effectLst/>
      </p:bgPr>
    </p:bg>
    <p:spTree>
      <p:nvGrpSpPr>
        <p:cNvPr id="1" name=""/>
        <p:cNvGrpSpPr/>
        <p:nvPr/>
      </p:nvGrpSpPr>
      <p:grpSpPr>
        <a:xfrm>
          <a:off x="0" y="0"/>
          <a:ext cx="0" cy="0"/>
          <a:chOff x="0" y="0"/>
          <a:chExt cx="0" cy="0"/>
        </a:xfrm>
      </p:grpSpPr>
      <p:pic>
        <p:nvPicPr>
          <p:cNvPr id="3" name="図 8">
            <a:extLst>
              <a:ext uri="{FF2B5EF4-FFF2-40B4-BE49-F238E27FC236}">
                <a16:creationId xmlns:a16="http://schemas.microsoft.com/office/drawing/2014/main" id="{84DE9B7E-3193-40F8-83E5-D657F10A5D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4" name="図 12">
            <a:extLst>
              <a:ext uri="{FF2B5EF4-FFF2-40B4-BE49-F238E27FC236}">
                <a16:creationId xmlns:a16="http://schemas.microsoft.com/office/drawing/2014/main" id="{F689FD7F-0067-491F-9BBC-D9E6E809E667}"/>
              </a:ext>
            </a:extLst>
          </p:cNvPr>
          <p:cNvPicPr>
            <a:picLocks noChangeAspect="1"/>
          </p:cNvPicPr>
          <p:nvPr userDrawn="1"/>
        </p:nvPicPr>
        <p:blipFill>
          <a:blip r:embed="rId3"/>
          <a:stretch>
            <a:fillRect/>
          </a:stretch>
        </p:blipFill>
        <p:spPr>
          <a:xfrm>
            <a:off x="2889500" y="2720339"/>
            <a:ext cx="4127000" cy="1417323"/>
          </a:xfrm>
          <a:prstGeom prst="rect">
            <a:avLst/>
          </a:prstGeom>
        </p:spPr>
      </p:pic>
      <p:sp>
        <p:nvSpPr>
          <p:cNvPr id="10" name="TextBox 9">
            <a:extLst>
              <a:ext uri="{FF2B5EF4-FFF2-40B4-BE49-F238E27FC236}">
                <a16:creationId xmlns:a16="http://schemas.microsoft.com/office/drawing/2014/main" id="{FE6720D7-4604-449C-8CDA-99B7BDF8D1C6}"/>
              </a:ext>
            </a:extLst>
          </p:cNvPr>
          <p:cNvSpPr txBox="1"/>
          <p:nvPr userDrawn="1"/>
        </p:nvSpPr>
        <p:spPr>
          <a:xfrm>
            <a:off x="6885904" y="6527607"/>
            <a:ext cx="2819400" cy="215444"/>
          </a:xfrm>
          <a:prstGeom prst="rect">
            <a:avLst/>
          </a:prstGeom>
          <a:noFill/>
        </p:spPr>
        <p:txBody>
          <a:bodyPr wrap="square" rtlCol="0">
            <a:spAutoFit/>
          </a:bodyPr>
          <a:lstStyle/>
          <a:p>
            <a:pPr algn="r"/>
            <a:r>
              <a:rPr kumimoji="1" lang="en-US" sz="800" kern="1200" dirty="0">
                <a:solidFill>
                  <a:schemeClr val="bg1"/>
                </a:solidFill>
                <a:latin typeface="+mn-lt"/>
                <a:ea typeface="+mn-ea"/>
                <a:cs typeface="+mn-cs"/>
              </a:rPr>
              <a:t>© </a:t>
            </a:r>
            <a:r>
              <a:rPr kumimoji="1" lang="en-US" sz="800" kern="1200" dirty="0" smtClean="0">
                <a:solidFill>
                  <a:schemeClr val="bg1"/>
                </a:solidFill>
                <a:latin typeface="+mn-lt"/>
                <a:ea typeface="+mn-ea"/>
                <a:cs typeface="+mn-cs"/>
              </a:rPr>
              <a:t>2021 </a:t>
            </a:r>
            <a:r>
              <a:rPr kumimoji="1" lang="en-US" sz="800" kern="1200" dirty="0">
                <a:solidFill>
                  <a:schemeClr val="bg1"/>
                </a:solidFill>
                <a:latin typeface="+mn-lt"/>
                <a:ea typeface="+mn-ea"/>
                <a:cs typeface="+mn-cs"/>
              </a:rPr>
              <a:t>NTT DATA Corporation</a:t>
            </a:r>
            <a:endParaRPr lang="en-US" dirty="0"/>
          </a:p>
        </p:txBody>
      </p:sp>
    </p:spTree>
    <p:extLst>
      <p:ext uri="{BB962C8B-B14F-4D97-AF65-F5344CB8AC3E}">
        <p14:creationId xmlns:p14="http://schemas.microsoft.com/office/powerpoint/2010/main" val="3394801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裏表紙C">
    <p:bg>
      <p:bgPr>
        <a:solidFill>
          <a:srgbClr val="1C1C1C"/>
        </a:solidFill>
        <a:effectLst/>
      </p:bgPr>
    </p:bg>
    <p:spTree>
      <p:nvGrpSpPr>
        <p:cNvPr id="1" name=""/>
        <p:cNvGrpSpPr/>
        <p:nvPr/>
      </p:nvGrpSpPr>
      <p:grpSpPr>
        <a:xfrm>
          <a:off x="0" y="0"/>
          <a:ext cx="0" cy="0"/>
          <a:chOff x="0" y="0"/>
          <a:chExt cx="0" cy="0"/>
        </a:xfrm>
      </p:grpSpPr>
      <p:sp>
        <p:nvSpPr>
          <p:cNvPr id="8" name="TextBox 12"/>
          <p:cNvSpPr txBox="1"/>
          <p:nvPr userDrawn="1"/>
        </p:nvSpPr>
        <p:spPr>
          <a:xfrm>
            <a:off x="7785100" y="6580945"/>
            <a:ext cx="1985371" cy="123111"/>
          </a:xfrm>
          <a:prstGeom prst="rect">
            <a:avLst/>
          </a:prstGeom>
          <a:noFill/>
        </p:spPr>
        <p:txBody>
          <a:bodyPr wrap="square" tIns="0" bIns="0">
            <a:spAutoFit/>
          </a:bodyPr>
          <a:lstStyle/>
          <a:p>
            <a:pPr marL="0" marR="0" indent="0" algn="r"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rgbClr val="FFFFFF"/>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rgbClr val="FFFFFF"/>
                </a:solidFill>
                <a:latin typeface="Meiryo UI" panose="020B0604030504040204" pitchFamily="50" charset="-128"/>
                <a:ea typeface="Meiryo UI" panose="020B0604030504040204" pitchFamily="50" charset="-128"/>
                <a:cs typeface="Meiryo UI" pitchFamily="50" charset="-128"/>
              </a:rPr>
              <a:t>NTT DATA Corporation</a:t>
            </a:r>
          </a:p>
        </p:txBody>
      </p:sp>
      <p:pic>
        <p:nvPicPr>
          <p:cNvPr id="4" name="図 12">
            <a:extLst>
              <a:ext uri="{FF2B5EF4-FFF2-40B4-BE49-F238E27FC236}">
                <a16:creationId xmlns:a16="http://schemas.microsoft.com/office/drawing/2014/main" id="{97CA28FC-98C8-42DD-9BDF-1E0E15F6619A}"/>
              </a:ext>
            </a:extLst>
          </p:cNvPr>
          <p:cNvPicPr>
            <a:picLocks noChangeAspect="1"/>
          </p:cNvPicPr>
          <p:nvPr userDrawn="1"/>
        </p:nvPicPr>
        <p:blipFill>
          <a:blip r:embed="rId2"/>
          <a:stretch>
            <a:fillRect/>
          </a:stretch>
        </p:blipFill>
        <p:spPr>
          <a:xfrm>
            <a:off x="2889500" y="2720338"/>
            <a:ext cx="4127000" cy="1417323"/>
          </a:xfrm>
          <a:prstGeom prst="rect">
            <a:avLst/>
          </a:prstGeom>
        </p:spPr>
      </p:pic>
    </p:spTree>
    <p:extLst>
      <p:ext uri="{BB962C8B-B14F-4D97-AF65-F5344CB8AC3E}">
        <p14:creationId xmlns:p14="http://schemas.microsoft.com/office/powerpoint/2010/main" val="156795894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1">
    <p:spTree>
      <p:nvGrpSpPr>
        <p:cNvPr id="1" name=""/>
        <p:cNvGrpSpPr/>
        <p:nvPr/>
      </p:nvGrpSpPr>
      <p:grpSpPr>
        <a:xfrm>
          <a:off x="0" y="0"/>
          <a:ext cx="0" cy="0"/>
          <a:chOff x="0" y="0"/>
          <a:chExt cx="0" cy="0"/>
        </a:xfrm>
      </p:grpSpPr>
      <p:pic>
        <p:nvPicPr>
          <p:cNvPr id="1026" name="Picture 2" descr="white and black concrete buildi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27384"/>
            <a:ext cx="9906000" cy="6885384"/>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userDrawn="1"/>
        </p:nvSpPr>
        <p:spPr>
          <a:xfrm>
            <a:off x="8931442" y="260648"/>
            <a:ext cx="731126" cy="177788"/>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746" tIns="36373" rIns="72746" bIns="36373" numCol="1" spcCol="0" rtlCol="0" fromWordArt="0" anchor="ctr" anchorCtr="0" forceAA="0" compatLnSpc="1">
            <a:prstTxWarp prst="textNoShape">
              <a:avLst/>
            </a:prstTxWarp>
            <a:noAutofit/>
          </a:bodyPr>
          <a:lstStyle/>
          <a:p>
            <a:pPr algn="ctr" defTabSz="736604"/>
            <a:r>
              <a:rPr lang="en-US" altLang="ja-JP" sz="65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Confidential</a:t>
            </a:r>
            <a:endParaRPr lang="ja-JP" altLang="en-US" sz="65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0" name="TextBox 12"/>
          <p:cNvSpPr txBox="1"/>
          <p:nvPr userDrawn="1"/>
        </p:nvSpPr>
        <p:spPr>
          <a:xfrm>
            <a:off x="150186" y="6475445"/>
            <a:ext cx="1899272" cy="87588"/>
          </a:xfrm>
          <a:prstGeom prst="rect">
            <a:avLst/>
          </a:prstGeom>
          <a:noFill/>
        </p:spPr>
        <p:txBody>
          <a:bodyPr wrap="square" lIns="102375" tIns="0" rIns="0" bIns="0">
            <a:spAutoFit/>
          </a:bodyPr>
          <a:lstStyle/>
          <a:p>
            <a:pPr defTabSz="399037">
              <a:defRPr/>
            </a:pPr>
            <a:r>
              <a:rPr kumimoji="0" lang="en-US" altLang="ja-JP" sz="569" dirty="0" smtClean="0">
                <a:solidFill>
                  <a:prstClr val="white"/>
                </a:solidFill>
                <a:latin typeface="Arial Unicode MS" panose="020B0604020202020204" pitchFamily="50" charset="-128"/>
                <a:ea typeface="Arial Unicode MS" panose="020B0604020202020204" pitchFamily="50" charset="-128"/>
                <a:cs typeface="Arial Unicode MS" panose="020B0604020202020204" pitchFamily="50" charset="-128"/>
              </a:rPr>
              <a:t>© 2020 NTT DATA Corporation</a:t>
            </a:r>
          </a:p>
        </p:txBody>
      </p:sp>
    </p:spTree>
    <p:extLst>
      <p:ext uri="{BB962C8B-B14F-4D97-AF65-F5344CB8AC3E}">
        <p14:creationId xmlns:p14="http://schemas.microsoft.com/office/powerpoint/2010/main" val="2755049267"/>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464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本文_Arch">
    <p:spTree>
      <p:nvGrpSpPr>
        <p:cNvPr id="1" name=""/>
        <p:cNvGrpSpPr/>
        <p:nvPr/>
      </p:nvGrpSpPr>
      <p:grpSpPr>
        <a:xfrm>
          <a:off x="0" y="0"/>
          <a:ext cx="0" cy="0"/>
          <a:chOff x="0" y="0"/>
          <a:chExt cx="0" cy="0"/>
        </a:xfrm>
      </p:grpSpPr>
      <p:sp>
        <p:nvSpPr>
          <p:cNvPr id="3" name="正方形/長方形 2"/>
          <p:cNvSpPr/>
          <p:nvPr userDrawn="1"/>
        </p:nvSpPr>
        <p:spPr>
          <a:xfrm>
            <a:off x="150187" y="6531973"/>
            <a:ext cx="9604561" cy="326517"/>
          </a:xfrm>
          <a:prstGeom prst="rect">
            <a:avLst/>
          </a:prstGeom>
          <a:solidFill>
            <a:srgbClr val="4255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9855" tIns="29928" rIns="59855" bIns="29928" numCol="1" spcCol="0" rtlCol="0" fromWordArt="0" anchor="ctr" anchorCtr="0" forceAA="0" compatLnSpc="1">
            <a:prstTxWarp prst="textNoShape">
              <a:avLst/>
            </a:prstTxWarp>
            <a:noAutofit/>
          </a:bodyPr>
          <a:lstStyle/>
          <a:p>
            <a:pPr defTabSz="598586"/>
            <a:r>
              <a:rPr lang="ja-JP" altLang="en-US" sz="1310"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31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6"/>
          <p:cNvSpPr txBox="1"/>
          <p:nvPr userDrawn="1"/>
        </p:nvSpPr>
        <p:spPr>
          <a:xfrm>
            <a:off x="4570926" y="6531973"/>
            <a:ext cx="764159" cy="326517"/>
          </a:xfrm>
          <a:prstGeom prst="rect">
            <a:avLst/>
          </a:prstGeom>
          <a:noFill/>
        </p:spPr>
        <p:txBody>
          <a:bodyPr wrap="square" tIns="0" bIns="0" anchor="ctr" anchorCtr="0">
            <a:noAutofit/>
          </a:bodyPr>
          <a:lstStyle/>
          <a:p>
            <a:pPr algn="ctr" defTabSz="598586">
              <a:defRPr/>
            </a:pPr>
            <a:fld id="{0F9AC1C8-10F2-4A77-9A6E-9375F974715F}" type="slidenum">
              <a:rPr lang="en-US" sz="731">
                <a:solidFill>
                  <a:prstClr val="white"/>
                </a:solidFill>
                <a:latin typeface="Meiryo UI" panose="020B0604030504040204" pitchFamily="50" charset="-128"/>
                <a:cs typeface="Meiryo UI" panose="020B0604030504040204" pitchFamily="50" charset="-128"/>
              </a:rPr>
              <a:pPr algn="ctr" defTabSz="598586">
                <a:defRPr/>
              </a:pPr>
              <a:t>‹#›</a:t>
            </a:fld>
            <a:endParaRPr lang="en-US" sz="731" dirty="0">
              <a:solidFill>
                <a:prstClr val="white"/>
              </a:solidFill>
              <a:latin typeface="Meiryo UI" panose="020B0604030504040204" pitchFamily="50" charset="-128"/>
              <a:cs typeface="Meiryo UI" panose="020B0604030504040204" pitchFamily="50" charset="-128"/>
            </a:endParaRPr>
          </a:p>
        </p:txBody>
      </p:sp>
      <p:sp>
        <p:nvSpPr>
          <p:cNvPr id="15" name="TextBox 12"/>
          <p:cNvSpPr txBox="1"/>
          <p:nvPr userDrawn="1"/>
        </p:nvSpPr>
        <p:spPr>
          <a:xfrm>
            <a:off x="150186" y="6639396"/>
            <a:ext cx="1899272" cy="87588"/>
          </a:xfrm>
          <a:prstGeom prst="rect">
            <a:avLst/>
          </a:prstGeom>
          <a:noFill/>
        </p:spPr>
        <p:txBody>
          <a:bodyPr wrap="square" lIns="102375" tIns="0" rIns="0" bIns="0">
            <a:spAutoFit/>
          </a:bodyPr>
          <a:lstStyle/>
          <a:p>
            <a:pPr defTabSz="399037">
              <a:defRPr/>
            </a:pPr>
            <a:r>
              <a:rPr kumimoji="0" lang="en-US" altLang="ja-JP" sz="569" dirty="0" smtClean="0">
                <a:solidFill>
                  <a:prstClr val="white"/>
                </a:solidFill>
                <a:latin typeface="Arial Unicode MS" panose="020B0604020202020204" pitchFamily="50" charset="-128"/>
                <a:ea typeface="Arial Unicode MS" panose="020B0604020202020204" pitchFamily="50" charset="-128"/>
                <a:cs typeface="Arial Unicode MS" panose="020B0604020202020204" pitchFamily="50" charset="-128"/>
              </a:rPr>
              <a:t>© 2020 NTT DATA Corporation</a:t>
            </a:r>
          </a:p>
        </p:txBody>
      </p:sp>
      <p:sp>
        <p:nvSpPr>
          <p:cNvPr id="16" name="テキスト プレースホルダー 7"/>
          <p:cNvSpPr>
            <a:spLocks noGrp="1"/>
          </p:cNvSpPr>
          <p:nvPr>
            <p:ph type="body" sz="quarter" idx="10"/>
          </p:nvPr>
        </p:nvSpPr>
        <p:spPr>
          <a:xfrm>
            <a:off x="0" y="0"/>
            <a:ext cx="9906000" cy="720000"/>
          </a:xfrm>
          <a:prstGeom prst="rect">
            <a:avLst/>
          </a:prstGeom>
        </p:spPr>
        <p:txBody>
          <a:bodyPr tIns="108000" anchor="ctr" anchorCtr="0">
            <a:normAutofit/>
          </a:bodyPr>
          <a:lstStyle>
            <a:lvl1pPr algn="ctr">
              <a:defRPr lang="en-US" altLang="ja-JP" sz="1950" i="0" u="none" strike="noStrike" cap="none" spc="0" normalizeH="0" baseline="0" dirty="0" smtClean="0">
                <a:ln>
                  <a:noFill/>
                </a:ln>
                <a:solidFill>
                  <a:schemeClr val="tx2"/>
                </a:solidFill>
                <a:effectLst/>
                <a:uLnTx/>
                <a:uFillTx/>
                <a:latin typeface="+mn-ea"/>
              </a:defRPr>
            </a:lvl1pPr>
          </a:lstStyle>
          <a:p>
            <a:pPr marL="184005" marR="0" lvl="0" indent="-184005" algn="ctr" defTabSz="495263" fontAlgn="base">
              <a:lnSpc>
                <a:spcPct val="100000"/>
              </a:lnSpc>
              <a:spcAft>
                <a:spcPct val="0"/>
              </a:spcAft>
              <a:buClrTx/>
              <a:buSzTx/>
              <a:buFont typeface="+mj-lt"/>
              <a:tabLst/>
            </a:pPr>
            <a:r>
              <a:rPr kumimoji="1" lang="ja-JP" altLang="en-US" smtClean="0"/>
              <a:t>マスター テキストの書式設定</a:t>
            </a: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97000" y="6564617"/>
            <a:ext cx="972936" cy="261214"/>
          </a:xfrm>
          <a:prstGeom prst="rect">
            <a:avLst/>
          </a:prstGeom>
        </p:spPr>
      </p:pic>
    </p:spTree>
    <p:extLst>
      <p:ext uri="{BB962C8B-B14F-4D97-AF65-F5344CB8AC3E}">
        <p14:creationId xmlns:p14="http://schemas.microsoft.com/office/powerpoint/2010/main" val="157540398"/>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本文_Arch">
    <p:spTree>
      <p:nvGrpSpPr>
        <p:cNvPr id="1" name=""/>
        <p:cNvGrpSpPr/>
        <p:nvPr/>
      </p:nvGrpSpPr>
      <p:grpSpPr>
        <a:xfrm>
          <a:off x="0" y="0"/>
          <a:ext cx="0" cy="0"/>
          <a:chOff x="0" y="0"/>
          <a:chExt cx="0" cy="0"/>
        </a:xfrm>
      </p:grpSpPr>
      <p:sp>
        <p:nvSpPr>
          <p:cNvPr id="3" name="正方形/長方形 2"/>
          <p:cNvSpPr/>
          <p:nvPr userDrawn="1"/>
        </p:nvSpPr>
        <p:spPr>
          <a:xfrm>
            <a:off x="150187" y="6531973"/>
            <a:ext cx="9604561" cy="326517"/>
          </a:xfrm>
          <a:prstGeom prst="rect">
            <a:avLst/>
          </a:prstGeom>
          <a:solidFill>
            <a:srgbClr val="4255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9855" tIns="29928" rIns="59855" bIns="29928" numCol="1" spcCol="0" rtlCol="0" fromWordArt="0" anchor="ctr" anchorCtr="0" forceAA="0" compatLnSpc="1">
            <a:prstTxWarp prst="textNoShape">
              <a:avLst/>
            </a:prstTxWarp>
            <a:noAutofit/>
          </a:bodyPr>
          <a:lstStyle/>
          <a:p>
            <a:pPr defTabSz="598586"/>
            <a:r>
              <a:rPr lang="ja-JP" altLang="en-US" sz="1310"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31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6"/>
          <p:cNvSpPr txBox="1"/>
          <p:nvPr userDrawn="1"/>
        </p:nvSpPr>
        <p:spPr>
          <a:xfrm>
            <a:off x="4570926" y="6531973"/>
            <a:ext cx="764159" cy="326517"/>
          </a:xfrm>
          <a:prstGeom prst="rect">
            <a:avLst/>
          </a:prstGeom>
          <a:noFill/>
        </p:spPr>
        <p:txBody>
          <a:bodyPr wrap="square" tIns="0" bIns="0" anchor="ctr" anchorCtr="0">
            <a:noAutofit/>
          </a:bodyPr>
          <a:lstStyle/>
          <a:p>
            <a:pPr algn="ctr" defTabSz="598586">
              <a:defRPr/>
            </a:pPr>
            <a:fld id="{0F9AC1C8-10F2-4A77-9A6E-9375F974715F}" type="slidenum">
              <a:rPr lang="en-US" sz="731">
                <a:solidFill>
                  <a:prstClr val="white"/>
                </a:solidFill>
                <a:latin typeface="Meiryo UI" panose="020B0604030504040204" pitchFamily="50" charset="-128"/>
                <a:cs typeface="Meiryo UI" panose="020B0604030504040204" pitchFamily="50" charset="-128"/>
              </a:rPr>
              <a:pPr algn="ctr" defTabSz="598586">
                <a:defRPr/>
              </a:pPr>
              <a:t>‹#›</a:t>
            </a:fld>
            <a:endParaRPr lang="en-US" sz="731" dirty="0">
              <a:solidFill>
                <a:prstClr val="white"/>
              </a:solidFill>
              <a:latin typeface="Meiryo UI" panose="020B0604030504040204" pitchFamily="50" charset="-128"/>
              <a:cs typeface="Meiryo UI" panose="020B0604030504040204" pitchFamily="50" charset="-128"/>
            </a:endParaRPr>
          </a:p>
        </p:txBody>
      </p:sp>
      <p:sp>
        <p:nvSpPr>
          <p:cNvPr id="15" name="TextBox 12"/>
          <p:cNvSpPr txBox="1"/>
          <p:nvPr userDrawn="1"/>
        </p:nvSpPr>
        <p:spPr>
          <a:xfrm>
            <a:off x="150186" y="6639396"/>
            <a:ext cx="1899272" cy="87588"/>
          </a:xfrm>
          <a:prstGeom prst="rect">
            <a:avLst/>
          </a:prstGeom>
          <a:noFill/>
        </p:spPr>
        <p:txBody>
          <a:bodyPr wrap="square" lIns="102375" tIns="0" rIns="0" bIns="0">
            <a:spAutoFit/>
          </a:bodyPr>
          <a:lstStyle/>
          <a:p>
            <a:pPr defTabSz="399037">
              <a:defRPr/>
            </a:pPr>
            <a:r>
              <a:rPr kumimoji="0" lang="en-US" altLang="ja-JP" sz="569" dirty="0" smtClean="0">
                <a:solidFill>
                  <a:prstClr val="white"/>
                </a:solidFill>
                <a:latin typeface="Arial Unicode MS" panose="020B0604020202020204" pitchFamily="50" charset="-128"/>
                <a:ea typeface="Arial Unicode MS" panose="020B0604020202020204" pitchFamily="50" charset="-128"/>
                <a:cs typeface="Arial Unicode MS" panose="020B0604020202020204" pitchFamily="50" charset="-128"/>
              </a:rPr>
              <a:t>© 2020 NTT DATA Corporation</a:t>
            </a:r>
          </a:p>
        </p:txBody>
      </p:sp>
      <p:sp>
        <p:nvSpPr>
          <p:cNvPr id="16" name="テキスト プレースホルダー 7"/>
          <p:cNvSpPr>
            <a:spLocks noGrp="1"/>
          </p:cNvSpPr>
          <p:nvPr>
            <p:ph type="body" sz="quarter" idx="10"/>
          </p:nvPr>
        </p:nvSpPr>
        <p:spPr>
          <a:xfrm>
            <a:off x="0" y="0"/>
            <a:ext cx="9906000" cy="720000"/>
          </a:xfrm>
          <a:prstGeom prst="rect">
            <a:avLst/>
          </a:prstGeom>
        </p:spPr>
        <p:txBody>
          <a:bodyPr tIns="108000" anchor="ctr" anchorCtr="0">
            <a:normAutofit/>
          </a:bodyPr>
          <a:lstStyle>
            <a:lvl1pPr algn="ctr">
              <a:defRPr lang="en-US" altLang="ja-JP" sz="1950" i="0" u="none" strike="noStrike" cap="none" spc="0" normalizeH="0" baseline="0" dirty="0" smtClean="0">
                <a:ln>
                  <a:noFill/>
                </a:ln>
                <a:solidFill>
                  <a:schemeClr val="tx2"/>
                </a:solidFill>
                <a:effectLst/>
                <a:uLnTx/>
                <a:uFillTx/>
                <a:latin typeface="+mn-ea"/>
              </a:defRPr>
            </a:lvl1pPr>
          </a:lstStyle>
          <a:p>
            <a:pPr marL="184005" marR="0" lvl="0" indent="-184005" algn="ctr" defTabSz="495263" fontAlgn="base">
              <a:lnSpc>
                <a:spcPct val="100000"/>
              </a:lnSpc>
              <a:spcAft>
                <a:spcPct val="0"/>
              </a:spcAft>
              <a:buClrTx/>
              <a:buSzTx/>
              <a:buFont typeface="+mj-lt"/>
              <a:tabLst/>
            </a:pPr>
            <a:r>
              <a:rPr kumimoji="1" lang="ja-JP" altLang="en-US" smtClean="0"/>
              <a:t>マスター テキストの書式設定</a:t>
            </a:r>
          </a:p>
        </p:txBody>
      </p:sp>
      <p:pic>
        <p:nvPicPr>
          <p:cNvPr id="9" name="図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97000" y="6564617"/>
            <a:ext cx="972936" cy="261214"/>
          </a:xfrm>
          <a:prstGeom prst="rect">
            <a:avLst/>
          </a:prstGeom>
        </p:spPr>
      </p:pic>
      <p:sp>
        <p:nvSpPr>
          <p:cNvPr id="4" name="テキスト プレースホルダー 3"/>
          <p:cNvSpPr>
            <a:spLocks noGrp="1"/>
          </p:cNvSpPr>
          <p:nvPr>
            <p:ph type="body" sz="quarter" idx="11"/>
          </p:nvPr>
        </p:nvSpPr>
        <p:spPr>
          <a:xfrm>
            <a:off x="272480" y="1186880"/>
            <a:ext cx="9397456" cy="380553"/>
          </a:xfrm>
          <a:prstGeom prst="rect">
            <a:avLst/>
          </a:prstGeom>
        </p:spPr>
        <p:txBody>
          <a:bodyPr anchor="ctr">
            <a:spAutoFit/>
          </a:bodyPr>
          <a:lstStyle>
            <a:lvl1pPr algn="ctr">
              <a:lnSpc>
                <a:spcPct val="130000"/>
              </a:lnSpc>
              <a:spcBef>
                <a:spcPts val="0"/>
              </a:spcBef>
              <a:spcAft>
                <a:spcPts val="488"/>
              </a:spcAft>
              <a:defRPr b="0">
                <a:solidFill>
                  <a:schemeClr val="tx1"/>
                </a:solidFill>
              </a:defRPr>
            </a:lvl1pPr>
          </a:lstStyle>
          <a:p>
            <a:pPr lvl="0"/>
            <a:r>
              <a:rPr kumimoji="1" lang="ja-JP" altLang="en-US" smtClean="0"/>
              <a:t>マスター テキストの書式設定</a:t>
            </a:r>
          </a:p>
        </p:txBody>
      </p:sp>
    </p:spTree>
    <p:extLst>
      <p:ext uri="{BB962C8B-B14F-4D97-AF65-F5344CB8AC3E}">
        <p14:creationId xmlns:p14="http://schemas.microsoft.com/office/powerpoint/2010/main" val="713430108"/>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H4_CAFIS">
    <p:spTree>
      <p:nvGrpSpPr>
        <p:cNvPr id="1" name=""/>
        <p:cNvGrpSpPr/>
        <p:nvPr/>
      </p:nvGrpSpPr>
      <p:grpSpPr>
        <a:xfrm>
          <a:off x="0" y="0"/>
          <a:ext cx="0" cy="0"/>
          <a:chOff x="0" y="0"/>
          <a:chExt cx="0" cy="0"/>
        </a:xfrm>
      </p:grpSpPr>
      <p:sp>
        <p:nvSpPr>
          <p:cNvPr id="2" name="TextBox 12"/>
          <p:cNvSpPr txBox="1"/>
          <p:nvPr userDrawn="1"/>
        </p:nvSpPr>
        <p:spPr>
          <a:xfrm>
            <a:off x="7399198" y="6582873"/>
            <a:ext cx="2356616" cy="87588"/>
          </a:xfrm>
          <a:prstGeom prst="rect">
            <a:avLst/>
          </a:prstGeom>
          <a:noFill/>
        </p:spPr>
        <p:txBody>
          <a:bodyPr wrap="square" tIns="0" bIns="0">
            <a:spAutoFit/>
          </a:bodyPr>
          <a:lstStyle/>
          <a:p>
            <a:pPr algn="r" defTabSz="399037">
              <a:defRPr/>
            </a:pPr>
            <a:r>
              <a:rPr kumimoji="0" lang="en-US" altLang="ja-JP" sz="569"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 2020 NTT DATA Corporation</a:t>
            </a:r>
          </a:p>
        </p:txBody>
      </p:sp>
      <p:pic>
        <p:nvPicPr>
          <p:cNvPr id="3" name="図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6501" y="2532113"/>
            <a:ext cx="3258985" cy="1567455"/>
          </a:xfrm>
          <a:prstGeom prst="rect">
            <a:avLst/>
          </a:prstGeom>
        </p:spPr>
      </p:pic>
      <p:pic>
        <p:nvPicPr>
          <p:cNvPr id="4" name="図 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0188" y="4501098"/>
            <a:ext cx="2601524" cy="2193441"/>
          </a:xfrm>
          <a:prstGeom prst="rect">
            <a:avLst/>
          </a:prstGeom>
        </p:spPr>
      </p:pic>
    </p:spTree>
    <p:extLst>
      <p:ext uri="{BB962C8B-B14F-4D97-AF65-F5344CB8AC3E}">
        <p14:creationId xmlns:p14="http://schemas.microsoft.com/office/powerpoint/2010/main" val="3048461775"/>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コンテンツD">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cxnSp>
        <p:nvCxnSpPr>
          <p:cNvPr id="12" name="Straight Connector 9">
            <a:extLst>
              <a:ext uri="{FF2B5EF4-FFF2-40B4-BE49-F238E27FC236}">
                <a16:creationId xmlns:a16="http://schemas.microsoft.com/office/drawing/2014/main" id="{153D318D-5BC0-4FD7-84F6-570AAD7A014D}"/>
              </a:ext>
            </a:extLst>
          </p:cNvPr>
          <p:cNvCxnSpPr/>
          <p:nvPr/>
        </p:nvCxnSpPr>
        <p:spPr>
          <a:xfrm>
            <a:off x="3400301"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p:nvPr/>
        </p:nvCxnSpPr>
        <p:spPr>
          <a:xfrm>
            <a:off x="6505693"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E6B707C5-9432-42A5-AF05-9DC709A237DB}"/>
              </a:ext>
            </a:extLst>
          </p:cNvPr>
          <p:cNvSpPr>
            <a:spLocks noGrp="1"/>
          </p:cNvSpPr>
          <p:nvPr>
            <p:ph idx="1" hasCustomPrompt="1"/>
          </p:nvPr>
        </p:nvSpPr>
        <p:spPr>
          <a:xfrm>
            <a:off x="371474" y="1066800"/>
            <a:ext cx="2952262" cy="5029200"/>
          </a:xfrm>
          <a:prstGeom prst="rect">
            <a:avLst/>
          </a:prstGeom>
        </p:spPr>
        <p:txBody>
          <a:bodyPr/>
          <a:lstStyle>
            <a:lvl1pPr>
              <a:defRPr lang="en-US" sz="1600" dirty="0">
                <a:latin typeface="Meiryo UI" panose="020B0604030504040204" pitchFamily="50" charset="-128"/>
                <a:ea typeface="Meiryo UI" panose="020B0604030504040204" pitchFamily="50" charset="-128"/>
              </a:defRPr>
            </a:lvl1pPr>
            <a:lvl2pPr>
              <a:defRPr lang="en-US" sz="1600" dirty="0">
                <a:latin typeface="Meiryo UI" panose="020B0604030504040204" pitchFamily="50" charset="-128"/>
                <a:ea typeface="Meiryo UI" panose="020B0604030504040204" pitchFamily="50" charset="-128"/>
              </a:defRPr>
            </a:lvl2pPr>
            <a:lvl3pPr>
              <a:defRPr lang="en-US" sz="1600" dirty="0">
                <a:latin typeface="Meiryo UI" panose="020B0604030504040204" pitchFamily="50" charset="-128"/>
                <a:ea typeface="Meiryo UI" panose="020B0604030504040204" pitchFamily="50" charset="-128"/>
              </a:defRPr>
            </a:lvl3pPr>
            <a:lvl4pPr>
              <a:defRPr lang="en-US" sz="1600" dirty="0">
                <a:latin typeface="Meiryo UI" panose="020B0604030504040204" pitchFamily="50" charset="-128"/>
                <a:ea typeface="Meiryo UI" panose="020B0604030504040204" pitchFamily="50" charset="-128"/>
              </a:defRPr>
            </a:lvl4pPr>
            <a:lvl5pPr>
              <a:defRPr sz="16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15" name="Content Placeholder 2">
            <a:extLst>
              <a:ext uri="{FF2B5EF4-FFF2-40B4-BE49-F238E27FC236}">
                <a16:creationId xmlns:a16="http://schemas.microsoft.com/office/drawing/2014/main" id="{E458842B-A662-4100-A167-60B0C97821D5}"/>
              </a:ext>
            </a:extLst>
          </p:cNvPr>
          <p:cNvSpPr>
            <a:spLocks noGrp="1"/>
          </p:cNvSpPr>
          <p:nvPr>
            <p:ph idx="15" hasCustomPrompt="1"/>
          </p:nvPr>
        </p:nvSpPr>
        <p:spPr>
          <a:xfrm>
            <a:off x="3476867" y="1066800"/>
            <a:ext cx="2952262" cy="5029200"/>
          </a:xfrm>
          <a:prstGeom prst="rect">
            <a:avLst/>
          </a:prstGeom>
        </p:spPr>
        <p:txBody>
          <a:bodyPr/>
          <a:lstStyle>
            <a:lvl1pPr>
              <a:defRPr lang="en-US" sz="1600" dirty="0">
                <a:latin typeface="Meiryo UI" panose="020B0604030504040204" pitchFamily="50" charset="-128"/>
                <a:ea typeface="Meiryo UI" panose="020B0604030504040204" pitchFamily="50" charset="-128"/>
              </a:defRPr>
            </a:lvl1pPr>
            <a:lvl2pPr>
              <a:defRPr lang="en-US" sz="1600" dirty="0">
                <a:latin typeface="Meiryo UI" panose="020B0604030504040204" pitchFamily="50" charset="-128"/>
                <a:ea typeface="Meiryo UI" panose="020B0604030504040204" pitchFamily="50" charset="-128"/>
              </a:defRPr>
            </a:lvl2pPr>
            <a:lvl3pPr>
              <a:defRPr lang="en-US" sz="1600" dirty="0">
                <a:latin typeface="Meiryo UI" panose="020B0604030504040204" pitchFamily="50" charset="-128"/>
                <a:ea typeface="Meiryo UI" panose="020B0604030504040204" pitchFamily="50" charset="-128"/>
              </a:defRPr>
            </a:lvl3pPr>
            <a:lvl4pPr>
              <a:defRPr lang="en-US" sz="1600" dirty="0">
                <a:latin typeface="Meiryo UI" panose="020B0604030504040204" pitchFamily="50" charset="-128"/>
                <a:ea typeface="Meiryo UI" panose="020B0604030504040204" pitchFamily="50" charset="-128"/>
              </a:defRPr>
            </a:lvl4pPr>
            <a:lvl5pPr>
              <a:defRPr sz="16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16" name="Content Placeholder 2">
            <a:extLst>
              <a:ext uri="{FF2B5EF4-FFF2-40B4-BE49-F238E27FC236}">
                <a16:creationId xmlns:a16="http://schemas.microsoft.com/office/drawing/2014/main" id="{D40AEB42-84B1-4A48-AC27-91C814F36F7B}"/>
              </a:ext>
            </a:extLst>
          </p:cNvPr>
          <p:cNvSpPr>
            <a:spLocks noGrp="1"/>
          </p:cNvSpPr>
          <p:nvPr>
            <p:ph idx="16" hasCustomPrompt="1"/>
          </p:nvPr>
        </p:nvSpPr>
        <p:spPr>
          <a:xfrm>
            <a:off x="6582259" y="1066800"/>
            <a:ext cx="2952262" cy="5029200"/>
          </a:xfrm>
          <a:prstGeom prst="rect">
            <a:avLst/>
          </a:prstGeom>
        </p:spPr>
        <p:txBody>
          <a:bodyPr/>
          <a:lstStyle>
            <a:lvl1pPr>
              <a:defRPr lang="en-US" sz="1600" dirty="0">
                <a:latin typeface="Meiryo UI" panose="020B0604030504040204" pitchFamily="50" charset="-128"/>
                <a:ea typeface="Meiryo UI" panose="020B0604030504040204" pitchFamily="50" charset="-128"/>
              </a:defRPr>
            </a:lvl1pPr>
            <a:lvl2pPr>
              <a:defRPr lang="en-US" sz="1600" dirty="0">
                <a:latin typeface="Meiryo UI" panose="020B0604030504040204" pitchFamily="50" charset="-128"/>
                <a:ea typeface="Meiryo UI" panose="020B0604030504040204" pitchFamily="50" charset="-128"/>
              </a:defRPr>
            </a:lvl2pPr>
            <a:lvl3pPr>
              <a:defRPr lang="en-US" sz="1600" dirty="0">
                <a:latin typeface="Meiryo UI" panose="020B0604030504040204" pitchFamily="50" charset="-128"/>
                <a:ea typeface="Meiryo UI" panose="020B0604030504040204" pitchFamily="50" charset="-128"/>
              </a:defRPr>
            </a:lvl3pPr>
            <a:lvl4pPr>
              <a:defRPr lang="en-US" sz="1600" dirty="0">
                <a:latin typeface="Meiryo UI" panose="020B0604030504040204" pitchFamily="50" charset="-128"/>
                <a:ea typeface="Meiryo UI" panose="020B0604030504040204" pitchFamily="50" charset="-128"/>
              </a:defRPr>
            </a:lvl4pPr>
            <a:lvl5pPr>
              <a:defRPr sz="16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473050774"/>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コンテンツE">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cxnSp>
        <p:nvCxnSpPr>
          <p:cNvPr id="12" name="Straight Connector 13">
            <a:extLst>
              <a:ext uri="{FF2B5EF4-FFF2-40B4-BE49-F238E27FC236}">
                <a16:creationId xmlns:a16="http://schemas.microsoft.com/office/drawing/2014/main" id="{CD1B004D-3DA5-4FB1-86C3-AEE8370F2FDB}"/>
              </a:ext>
            </a:extLst>
          </p:cNvPr>
          <p:cNvCxnSpPr>
            <a:cxnSpLocks/>
          </p:cNvCxnSpPr>
          <p:nvPr/>
        </p:nvCxnSpPr>
        <p:spPr>
          <a:xfrm>
            <a:off x="438563" y="2763043"/>
            <a:ext cx="9042889"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4">
            <a:extLst>
              <a:ext uri="{FF2B5EF4-FFF2-40B4-BE49-F238E27FC236}">
                <a16:creationId xmlns:a16="http://schemas.microsoft.com/office/drawing/2014/main" id="{72C906EE-1306-469E-9B3A-03111095D817}"/>
              </a:ext>
            </a:extLst>
          </p:cNvPr>
          <p:cNvCxnSpPr>
            <a:cxnSpLocks/>
          </p:cNvCxnSpPr>
          <p:nvPr/>
        </p:nvCxnSpPr>
        <p:spPr>
          <a:xfrm>
            <a:off x="438563" y="4399756"/>
            <a:ext cx="9042889"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B054C7E-EC6C-4C07-AE9B-BE8CF5827384}"/>
              </a:ext>
            </a:extLst>
          </p:cNvPr>
          <p:cNvSpPr>
            <a:spLocks noGrp="1"/>
          </p:cNvSpPr>
          <p:nvPr>
            <p:ph sz="half" idx="1" hasCustomPrompt="1"/>
          </p:nvPr>
        </p:nvSpPr>
        <p:spPr>
          <a:xfrm>
            <a:off x="440396" y="1219203"/>
            <a:ext cx="9039225" cy="1450973"/>
          </a:xfrm>
          <a:prstGeom prst="rect">
            <a:avLst/>
          </a:prstGeom>
        </p:spPr>
        <p:txBody>
          <a:bodyPr anchor="ctr"/>
          <a:lstStyle>
            <a:lvl1pPr>
              <a:defRPr lang="ja-JP" altLang="en-US" sz="1600" dirty="0" smtClean="0">
                <a:latin typeface="Meiryo UI" panose="020B0604030504040204" pitchFamily="50" charset="-128"/>
                <a:ea typeface="Meiryo UI" panose="020B0604030504040204" pitchFamily="50" charset="-128"/>
              </a:defRPr>
            </a:lvl1pPr>
            <a:lvl2pPr>
              <a:defRPr lang="ja-JP" altLang="en-US" sz="1600" dirty="0" smtClean="0">
                <a:latin typeface="Meiryo UI" panose="020B0604030504040204" pitchFamily="50" charset="-128"/>
                <a:ea typeface="Meiryo UI" panose="020B0604030504040204" pitchFamily="50" charset="-128"/>
              </a:defRPr>
            </a:lvl2pPr>
            <a:lvl3pPr>
              <a:defRPr lang="ja-JP" altLang="en-US" sz="1600" dirty="0" smtClean="0">
                <a:latin typeface="Meiryo UI" panose="020B0604030504040204" pitchFamily="50" charset="-128"/>
                <a:ea typeface="Meiryo UI" panose="020B0604030504040204" pitchFamily="50" charset="-128"/>
              </a:defRPr>
            </a:lvl3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p:txBody>
      </p:sp>
      <p:sp>
        <p:nvSpPr>
          <p:cNvPr id="15" name="Content Placeholder 2">
            <a:extLst>
              <a:ext uri="{FF2B5EF4-FFF2-40B4-BE49-F238E27FC236}">
                <a16:creationId xmlns:a16="http://schemas.microsoft.com/office/drawing/2014/main" id="{AE00503B-625A-40D6-A09F-268AABD4BA0D}"/>
              </a:ext>
            </a:extLst>
          </p:cNvPr>
          <p:cNvSpPr>
            <a:spLocks noGrp="1"/>
          </p:cNvSpPr>
          <p:nvPr>
            <p:ph sz="half" idx="10" hasCustomPrompt="1"/>
          </p:nvPr>
        </p:nvSpPr>
        <p:spPr>
          <a:xfrm>
            <a:off x="440396" y="2855918"/>
            <a:ext cx="9039225" cy="1450973"/>
          </a:xfrm>
          <a:prstGeom prst="rect">
            <a:avLst/>
          </a:prstGeom>
        </p:spPr>
        <p:txBody>
          <a:bodyPr anchor="ctr"/>
          <a:lstStyle>
            <a:lvl1pPr>
              <a:defRPr lang="en-US" sz="1600">
                <a:latin typeface="Meiryo UI" panose="020B0604030504040204" pitchFamily="50" charset="-128"/>
                <a:ea typeface="Meiryo UI" panose="020B0604030504040204" pitchFamily="50" charset="-128"/>
              </a:defRPr>
            </a:lvl1pPr>
            <a:lvl2pPr>
              <a:defRPr lang="en-US" sz="1600">
                <a:latin typeface="Meiryo UI" panose="020B0604030504040204" pitchFamily="50" charset="-128"/>
                <a:ea typeface="Meiryo UI" panose="020B0604030504040204" pitchFamily="50" charset="-128"/>
              </a:defRPr>
            </a:lvl2pPr>
            <a:lvl3pPr>
              <a:defRPr lang="en-US" sz="1600">
                <a:latin typeface="Meiryo UI" panose="020B0604030504040204" pitchFamily="50" charset="-128"/>
                <a:ea typeface="Meiryo UI" panose="020B0604030504040204" pitchFamily="50" charset="-128"/>
              </a:defRPr>
            </a:lvl3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p:txBody>
      </p:sp>
      <p:sp>
        <p:nvSpPr>
          <p:cNvPr id="16" name="Content Placeholder 2">
            <a:extLst>
              <a:ext uri="{FF2B5EF4-FFF2-40B4-BE49-F238E27FC236}">
                <a16:creationId xmlns:a16="http://schemas.microsoft.com/office/drawing/2014/main" id="{62085E28-D41A-4AB4-A103-F6E2760E09CD}"/>
              </a:ext>
            </a:extLst>
          </p:cNvPr>
          <p:cNvSpPr>
            <a:spLocks noGrp="1"/>
          </p:cNvSpPr>
          <p:nvPr>
            <p:ph sz="half" idx="11" hasCustomPrompt="1"/>
          </p:nvPr>
        </p:nvSpPr>
        <p:spPr>
          <a:xfrm>
            <a:off x="440396" y="4492632"/>
            <a:ext cx="9039225" cy="1450973"/>
          </a:xfrm>
          <a:prstGeom prst="rect">
            <a:avLst/>
          </a:prstGeom>
        </p:spPr>
        <p:txBody>
          <a:bodyPr anchor="ctr"/>
          <a:lstStyle>
            <a:lvl1pPr>
              <a:defRPr lang="en-US" sz="1600">
                <a:latin typeface="Meiryo UI" panose="020B0604030504040204" pitchFamily="50" charset="-128"/>
                <a:ea typeface="Meiryo UI" panose="020B0604030504040204" pitchFamily="50" charset="-128"/>
              </a:defRPr>
            </a:lvl1pPr>
            <a:lvl2pPr>
              <a:defRPr lang="en-US" sz="1600">
                <a:latin typeface="Meiryo UI" panose="020B0604030504040204" pitchFamily="50" charset="-128"/>
                <a:ea typeface="Meiryo UI" panose="020B0604030504040204" pitchFamily="50" charset="-128"/>
              </a:defRPr>
            </a:lvl2pPr>
            <a:lvl3pPr>
              <a:defRPr lang="en-US" sz="1600">
                <a:latin typeface="Meiryo UI" panose="020B0604030504040204" pitchFamily="50" charset="-128"/>
                <a:ea typeface="Meiryo UI" panose="020B0604030504040204" pitchFamily="50" charset="-128"/>
              </a:defRPr>
            </a:lvl3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p:txBody>
      </p:sp>
    </p:spTree>
    <p:extLst>
      <p:ext uri="{BB962C8B-B14F-4D97-AF65-F5344CB8AC3E}">
        <p14:creationId xmlns:p14="http://schemas.microsoft.com/office/powerpoint/2010/main" val="3926347661"/>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コンテンツF">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2"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144918" y="781882"/>
            <a:ext cx="9618235" cy="381000"/>
          </a:xfrm>
          <a:prstGeom prst="rect">
            <a:avLst/>
          </a:prstGeom>
        </p:spPr>
        <p:txBody>
          <a:bodyPr anchor="ctr" anchorCtr="0"/>
          <a:lstStyle>
            <a:lvl1pPr marL="0" indent="0">
              <a:buNone/>
              <a:defRPr sz="2000" b="1">
                <a:solidFill>
                  <a:schemeClr val="accent2"/>
                </a:solidFill>
              </a:defRPr>
            </a:lvl1pPr>
          </a:lstStyle>
          <a:p>
            <a:pPr lvl="0"/>
            <a:r>
              <a:rPr lang="ja-JP" altLang="en-US" dirty="0" smtClean="0"/>
              <a:t>［サブタイトル］</a:t>
            </a:r>
            <a:endParaRPr lang="en-US" dirty="0"/>
          </a:p>
        </p:txBody>
      </p:sp>
      <p:sp>
        <p:nvSpPr>
          <p:cNvPr id="13" name="Content Placeholder 2">
            <a:extLst>
              <a:ext uri="{FF2B5EF4-FFF2-40B4-BE49-F238E27FC236}">
                <a16:creationId xmlns:a16="http://schemas.microsoft.com/office/drawing/2014/main" id="{0162BD97-CE5D-4353-8684-0E76CAC1F56F}"/>
              </a:ext>
            </a:extLst>
          </p:cNvPr>
          <p:cNvSpPr>
            <a:spLocks noGrp="1"/>
          </p:cNvSpPr>
          <p:nvPr>
            <p:ph idx="1" hasCustomPrompt="1"/>
          </p:nvPr>
        </p:nvSpPr>
        <p:spPr>
          <a:xfrm>
            <a:off x="185739" y="1447800"/>
            <a:ext cx="9534523" cy="4648200"/>
          </a:xfrm>
          <a:prstGeom prst="rect">
            <a:avLst/>
          </a:prstGeom>
        </p:spPr>
        <p:txBody>
          <a:bodyPr/>
          <a:lstStyle>
            <a:lvl1pPr>
              <a:defRPr lang="ja-JP" altLang="en-US" sz="1600" dirty="0" smtClean="0">
                <a:latin typeface="Meiryo UI" panose="020B0604030504040204" pitchFamily="50" charset="-128"/>
                <a:ea typeface="Meiryo UI" panose="020B0604030504040204" pitchFamily="50" charset="-128"/>
              </a:defRPr>
            </a:lvl1pPr>
            <a:lvl2pPr>
              <a:defRPr lang="ja-JP" altLang="en-US" sz="1600" dirty="0" smtClean="0">
                <a:latin typeface="Meiryo UI" panose="020B0604030504040204" pitchFamily="50" charset="-128"/>
                <a:ea typeface="Meiryo UI" panose="020B0604030504040204" pitchFamily="50" charset="-128"/>
              </a:defRPr>
            </a:lvl2pPr>
            <a:lvl3pPr>
              <a:defRPr lang="ja-JP" altLang="en-US" sz="1600" dirty="0" smtClean="0">
                <a:latin typeface="Meiryo UI" panose="020B0604030504040204" pitchFamily="50" charset="-128"/>
                <a:ea typeface="Meiryo UI" panose="020B0604030504040204" pitchFamily="50" charset="-128"/>
              </a:defRPr>
            </a:lvl3pPr>
            <a:lvl4pPr>
              <a:defRPr lang="ja-JP" altLang="en-US" sz="1600" dirty="0" smtClean="0">
                <a:latin typeface="Meiryo UI" panose="020B0604030504040204" pitchFamily="50" charset="-128"/>
                <a:ea typeface="Meiryo UI" panose="020B0604030504040204" pitchFamily="50" charset="-128"/>
              </a:defRPr>
            </a:lvl4pPr>
            <a:lvl5pPr>
              <a:defRPr lang="ja-JP" altLang="en-US" sz="1600" dirty="0">
                <a:latin typeface="Meiryo UI" panose="020B0604030504040204" pitchFamily="50" charset="-128"/>
                <a:ea typeface="Meiryo UI" panose="020B0604030504040204" pitchFamily="50" charset="-128"/>
              </a:defRPr>
            </a:lvl5pPr>
          </a:lstStyle>
          <a:p>
            <a:pPr marL="0" lvl="0" indent="0">
              <a:buNone/>
            </a:pPr>
            <a:r>
              <a:rPr kumimoji="1" lang="ja-JP" altLang="en-US" dirty="0" smtClean="0"/>
              <a:t>テキストの入力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330650471"/>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コンテンツG">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2" name="Rectangle 4">
            <a:extLst>
              <a:ext uri="{FF2B5EF4-FFF2-40B4-BE49-F238E27FC236}">
                <a16:creationId xmlns:a16="http://schemas.microsoft.com/office/drawing/2014/main" id="{A133D873-0981-44B3-9F23-FE6A66F25CCB}"/>
              </a:ext>
            </a:extLst>
          </p:cNvPr>
          <p:cNvSpPr/>
          <p:nvPr/>
        </p:nvSpPr>
        <p:spPr bwMode="gray">
          <a:xfrm>
            <a:off x="3299421" y="1676400"/>
            <a:ext cx="3304581"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1801">
              <a:latin typeface="+mn-lt"/>
            </a:endParaRPr>
          </a:p>
        </p:txBody>
      </p:sp>
      <p:sp>
        <p:nvSpPr>
          <p:cNvPr id="13" name="Picture Placeholder 7">
            <a:extLst>
              <a:ext uri="{FF2B5EF4-FFF2-40B4-BE49-F238E27FC236}">
                <a16:creationId xmlns:a16="http://schemas.microsoft.com/office/drawing/2014/main" id="{7F5A84BC-8CC7-416E-9A02-8994A246FEE1}"/>
              </a:ext>
            </a:extLst>
          </p:cNvPr>
          <p:cNvSpPr>
            <a:spLocks noGrp="1"/>
          </p:cNvSpPr>
          <p:nvPr>
            <p:ph type="pic" sz="quarter" idx="13" hasCustomPrompt="1"/>
          </p:nvPr>
        </p:nvSpPr>
        <p:spPr>
          <a:xfrm>
            <a:off x="1" y="1676400"/>
            <a:ext cx="3299420" cy="3556000"/>
          </a:xfrm>
          <a:prstGeom prst="rect">
            <a:avLst/>
          </a:prstGeom>
        </p:spPr>
        <p:txBody>
          <a:bodyPr tIns="457200"/>
          <a:lstStyle>
            <a:lvl1pPr marL="0" indent="0" algn="ctr">
              <a:buNone/>
              <a:defRPr sz="2000"/>
            </a:lvl1pPr>
          </a:lstStyle>
          <a:p>
            <a:r>
              <a:rPr lang="ja-JP" altLang="en-US" dirty="0" smtClean="0"/>
              <a:t>画像を挿入</a:t>
            </a:r>
            <a:endParaRPr dirty="0"/>
          </a:p>
        </p:txBody>
      </p:sp>
      <p:sp>
        <p:nvSpPr>
          <p:cNvPr id="14" name="Picture Placeholder 7">
            <a:extLst>
              <a:ext uri="{FF2B5EF4-FFF2-40B4-BE49-F238E27FC236}">
                <a16:creationId xmlns:a16="http://schemas.microsoft.com/office/drawing/2014/main" id="{24F236D9-79B7-45F4-A450-3A5A22D976BE}"/>
              </a:ext>
            </a:extLst>
          </p:cNvPr>
          <p:cNvSpPr>
            <a:spLocks noGrp="1"/>
          </p:cNvSpPr>
          <p:nvPr>
            <p:ph type="pic" sz="quarter" idx="14" hasCustomPrompt="1"/>
          </p:nvPr>
        </p:nvSpPr>
        <p:spPr>
          <a:xfrm>
            <a:off x="6604001" y="1676400"/>
            <a:ext cx="3299420" cy="3556000"/>
          </a:xfrm>
          <a:prstGeom prst="rect">
            <a:avLst/>
          </a:prstGeom>
        </p:spPr>
        <p:txBody>
          <a:bodyPr tIns="457200"/>
          <a:lstStyle>
            <a:lvl1pPr marL="0" indent="0" algn="ctr">
              <a:buNone/>
              <a:defRPr sz="2000"/>
            </a:lvl1pPr>
          </a:lstStyle>
          <a:p>
            <a:r>
              <a:rPr lang="ja-JP" altLang="en-US" dirty="0" smtClean="0"/>
              <a:t>画像を挿入</a:t>
            </a:r>
            <a:endParaRPr lang="ja-JP" altLang="en-US" dirty="0"/>
          </a:p>
        </p:txBody>
      </p:sp>
      <p:sp>
        <p:nvSpPr>
          <p:cNvPr id="15"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3465810" y="3114222"/>
            <a:ext cx="29718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rPr lang="ja-JP" altLang="en-US" dirty="0" smtClean="0"/>
              <a:t>見出し</a:t>
            </a:r>
            <a:endParaRPr dirty="0"/>
          </a:p>
        </p:txBody>
      </p:sp>
      <p:sp>
        <p:nvSpPr>
          <p:cNvPr id="16" name="Text Placeholder 10">
            <a:extLst>
              <a:ext uri="{FF2B5EF4-FFF2-40B4-BE49-F238E27FC236}">
                <a16:creationId xmlns:a16="http://schemas.microsoft.com/office/drawing/2014/main" id="{72265DCB-702C-4B39-866D-759DBA9B8EFF}"/>
              </a:ext>
            </a:extLst>
          </p:cNvPr>
          <p:cNvSpPr>
            <a:spLocks noGrp="1"/>
          </p:cNvSpPr>
          <p:nvPr>
            <p:ph type="body" sz="quarter" idx="16" hasCustomPrompt="1"/>
          </p:nvPr>
        </p:nvSpPr>
        <p:spPr bwMode="white">
          <a:xfrm>
            <a:off x="3465810" y="3962400"/>
            <a:ext cx="29718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ja-JP" altLang="en-US" dirty="0" smtClean="0"/>
              <a:t>テキストの入力</a:t>
            </a:r>
            <a:endParaRPr lang="en-US" dirty="0"/>
          </a:p>
        </p:txBody>
      </p:sp>
    </p:spTree>
    <p:extLst>
      <p:ext uri="{BB962C8B-B14F-4D97-AF65-F5344CB8AC3E}">
        <p14:creationId xmlns:p14="http://schemas.microsoft.com/office/powerpoint/2010/main" val="473845229"/>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コンテンツH">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7"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0"/>
            <a:ext cx="9906000" cy="6400800"/>
          </a:xfrm>
          <a:prstGeom prst="rect">
            <a:avLst/>
          </a:prstGeom>
        </p:spPr>
        <p:txBody>
          <a:bodyPr anchor="ctr"/>
          <a:lstStyle>
            <a:lvl1pPr marL="0" indent="0" algn="ctr">
              <a:buNone/>
              <a:defRPr/>
            </a:lvl1pPr>
          </a:lstStyle>
          <a:p>
            <a:r>
              <a:rPr lang="ja-JP" altLang="en-US" dirty="0" smtClean="0"/>
              <a:t>画像を挿入</a:t>
            </a:r>
            <a:endParaRPr lang="en-US" dirty="0"/>
          </a:p>
        </p:txBody>
      </p:sp>
    </p:spTree>
    <p:extLst>
      <p:ext uri="{BB962C8B-B14F-4D97-AF65-F5344CB8AC3E}">
        <p14:creationId xmlns:p14="http://schemas.microsoft.com/office/powerpoint/2010/main" val="921178749"/>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コンテンツI">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39903" y="0"/>
            <a:ext cx="9623250" cy="722902"/>
          </a:xfrm>
          <a:prstGeom prst="rect">
            <a:avLst/>
          </a:prstGeom>
        </p:spPr>
        <p:txBody>
          <a:bodyPr tIns="108000" anchor="ctr" anchorCtr="0">
            <a:normAutofit/>
          </a:bodyPr>
          <a:lstStyle>
            <a:lvl1pPr>
              <a:defRPr lang="ja-JP" altLang="en-US" sz="2400" b="1" spc="0">
                <a:solidFill>
                  <a:srgbClr val="6785C1"/>
                </a:solidFill>
                <a:latin typeface="Meiryo UI" panose="020B0604030504040204" pitchFamily="50" charset="-128"/>
                <a:ea typeface="Meiryo UI" panose="020B0604030504040204" pitchFamily="50" charset="-128"/>
                <a:cs typeface="Arial"/>
              </a:defRPr>
            </a:lvl1pPr>
          </a:lstStyle>
          <a:p>
            <a:pPr marL="184005" marR="0" lvl="0" indent="-184005" latinLnBrk="0">
              <a:lnSpc>
                <a:spcPct val="100000"/>
              </a:lnSpc>
              <a:spcBef>
                <a:spcPct val="20000"/>
              </a:spcBef>
              <a:buClrTx/>
              <a:buSzTx/>
              <a:buFont typeface="+mj-lt"/>
              <a:buNone/>
              <a:tabLst/>
            </a:pPr>
            <a:r>
              <a:rPr kumimoji="1" lang="ja-JP" altLang="en-US" dirty="0"/>
              <a:t>［タイトル］</a:t>
            </a:r>
          </a:p>
        </p:txBody>
      </p:sp>
      <p:sp>
        <p:nvSpPr>
          <p:cNvPr id="6" name="Rectangle 17"/>
          <p:cNvSpPr/>
          <p:nvPr/>
        </p:nvSpPr>
        <p:spPr>
          <a:xfrm>
            <a:off x="0" y="6434124"/>
            <a:ext cx="9906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950" b="0" i="0" dirty="0">
              <a:solidFill>
                <a:schemeClr val="tx1"/>
              </a:solidFill>
              <a:latin typeface="HGPGothicE" charset="-128"/>
              <a:ea typeface="HGPGothicE" charset="-128"/>
            </a:endParaRPr>
          </a:p>
        </p:txBody>
      </p:sp>
      <p:sp>
        <p:nvSpPr>
          <p:cNvPr id="8" name="TextBox 12"/>
          <p:cNvSpPr txBox="1"/>
          <p:nvPr/>
        </p:nvSpPr>
        <p:spPr>
          <a:xfrm>
            <a:off x="581296" y="6593331"/>
            <a:ext cx="2559050" cy="123111"/>
          </a:xfrm>
          <a:prstGeom prst="rect">
            <a:avLst/>
          </a:prstGeom>
          <a:noFill/>
        </p:spPr>
        <p:txBody>
          <a:bodyPr tIns="0" bIns="0">
            <a:spAutoFit/>
          </a:bodyPr>
          <a:lstStyle/>
          <a:p>
            <a:pPr marL="0" marR="0" indent="0" algn="l" defTabSz="495263"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 </a:t>
            </a:r>
            <a:r>
              <a:rPr kumimoji="0" lang="en-US" altLang="ja-JP" sz="800" b="0" i="0" dirty="0" smtClean="0">
                <a:solidFill>
                  <a:schemeClr val="bg1"/>
                </a:solidFill>
                <a:latin typeface="Meiryo UI" panose="020B0604030504040204" pitchFamily="50" charset="-128"/>
                <a:ea typeface="Meiryo UI" panose="020B0604030504040204" pitchFamily="50" charset="-128"/>
                <a:cs typeface="Meiryo UI" pitchFamily="50" charset="-128"/>
              </a:rPr>
              <a:t>2021 </a:t>
            </a:r>
            <a:r>
              <a:rPr kumimoji="0" lang="en-US" altLang="ja-JP" sz="800" b="0" i="0" dirty="0">
                <a:solidFill>
                  <a:schemeClr val="bg1"/>
                </a:solidFill>
                <a:latin typeface="Meiryo UI" panose="020B0604030504040204" pitchFamily="50" charset="-128"/>
                <a:ea typeface="Meiryo UI" panose="020B0604030504040204" pitchFamily="50" charset="-128"/>
                <a:cs typeface="Meiryo UI" pitchFamily="50" charset="-128"/>
              </a:rPr>
              <a:t>NTT DATA Corporation</a:t>
            </a:r>
          </a:p>
        </p:txBody>
      </p:sp>
      <p:sp>
        <p:nvSpPr>
          <p:cNvPr id="9" name="TextBox 16"/>
          <p:cNvSpPr txBox="1"/>
          <p:nvPr/>
        </p:nvSpPr>
        <p:spPr>
          <a:xfrm>
            <a:off x="4680937" y="6551483"/>
            <a:ext cx="544563"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eiryo UI" panose="020B0604030504040204" pitchFamily="50" charset="-128"/>
                <a:ea typeface="Meiryo UI" panose="020B0604030504040204" pitchFamily="50" charset="-128"/>
                <a:cs typeface="HGPGothicE" charset="-128"/>
              </a:rPr>
              <a:pPr algn="ctr" fontAlgn="auto">
                <a:spcBef>
                  <a:spcPts val="0"/>
                </a:spcBef>
                <a:spcAft>
                  <a:spcPts val="0"/>
                </a:spcAft>
                <a:defRPr/>
              </a:pPr>
              <a:t>‹#›</a:t>
            </a:fld>
            <a:endParaRPr lang="en-US" sz="1200" b="0" i="0" dirty="0">
              <a:solidFill>
                <a:schemeClr val="bg1"/>
              </a:solidFill>
              <a:latin typeface="Meiryo UI" panose="020B0604030504040204" pitchFamily="50" charset="-128"/>
              <a:ea typeface="Meiryo UI" panose="020B0604030504040204" pitchFamily="50" charset="-128"/>
              <a:cs typeface="HGPGothicE"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91" y="6499388"/>
            <a:ext cx="1178351" cy="296174"/>
          </a:xfrm>
          <a:prstGeom prst="rect">
            <a:avLst/>
          </a:prstGeom>
        </p:spPr>
      </p:pic>
      <p:sp>
        <p:nvSpPr>
          <p:cNvPr id="12" name="Picture Placeholder 15">
            <a:extLst>
              <a:ext uri="{FF2B5EF4-FFF2-40B4-BE49-F238E27FC236}">
                <a16:creationId xmlns:a16="http://schemas.microsoft.com/office/drawing/2014/main" id="{28220791-D495-4D87-90C8-E922F6083CCD}"/>
              </a:ext>
            </a:extLst>
          </p:cNvPr>
          <p:cNvSpPr>
            <a:spLocks noGrp="1"/>
          </p:cNvSpPr>
          <p:nvPr>
            <p:ph type="pic" sz="quarter" idx="10" hasCustomPrompt="1"/>
          </p:nvPr>
        </p:nvSpPr>
        <p:spPr>
          <a:xfrm>
            <a:off x="0" y="1803400"/>
            <a:ext cx="9906000" cy="3378200"/>
          </a:xfrm>
          <a:prstGeom prst="rect">
            <a:avLst/>
          </a:prstGeom>
        </p:spPr>
        <p:txBody>
          <a:bodyPr anchor="ctr"/>
          <a:lstStyle>
            <a:lvl1pPr marL="0" indent="0" algn="ctr">
              <a:buNone/>
              <a:defRPr/>
            </a:lvl1pPr>
          </a:lstStyle>
          <a:p>
            <a:r>
              <a:rPr lang="ja-JP" altLang="en-US" dirty="0" smtClean="0"/>
              <a:t>画像を挿入</a:t>
            </a:r>
            <a:endParaRPr lang="en-US" dirty="0"/>
          </a:p>
        </p:txBody>
      </p:sp>
    </p:spTree>
    <p:extLst>
      <p:ext uri="{BB962C8B-B14F-4D97-AF65-F5344CB8AC3E}">
        <p14:creationId xmlns:p14="http://schemas.microsoft.com/office/powerpoint/2010/main" val="937182173"/>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7.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6.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6112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37" r:id="rId12"/>
    <p:sldLayoutId id="2147483740" r:id="rId13"/>
  </p:sldLayoutIdLst>
  <p:timing>
    <p:tnLst>
      <p:par>
        <p:cTn id="1" dur="indefinite" restart="never" nodeType="tmRoot"/>
      </p:par>
    </p:tnLst>
  </p:timing>
  <p:hf hdr="0" dt="0"/>
  <p:txStyles>
    <p:title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45088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38" r:id="rId4"/>
  </p:sldLayoutIdLst>
  <p:hf hdr="0" ftr="0" dt="0"/>
  <p:txStyles>
    <p:title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p:titleStyle>
    <p:body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p:bodyStyle>
    <p:otherStyle>
      <a:defPPr>
        <a:defRPr lang="en-US"/>
      </a:defPPr>
      <a:lvl1pPr marL="0" algn="l" defTabSz="484862" rtl="0" eaLnBrk="1" latinLnBrk="0" hangingPunct="1">
        <a:defRPr kumimoji="1" sz="1909" kern="1200">
          <a:solidFill>
            <a:schemeClr val="tx1"/>
          </a:solidFill>
          <a:latin typeface="+mn-lt"/>
          <a:ea typeface="+mn-ea"/>
          <a:cs typeface="+mn-cs"/>
        </a:defRPr>
      </a:lvl1pPr>
      <a:lvl2pPr marL="484862" algn="l" defTabSz="484862" rtl="0" eaLnBrk="1" latinLnBrk="0" hangingPunct="1">
        <a:defRPr kumimoji="1" sz="1909" kern="1200">
          <a:solidFill>
            <a:schemeClr val="tx1"/>
          </a:solidFill>
          <a:latin typeface="+mn-lt"/>
          <a:ea typeface="+mn-ea"/>
          <a:cs typeface="+mn-cs"/>
        </a:defRPr>
      </a:lvl2pPr>
      <a:lvl3pPr marL="969727" algn="l" defTabSz="484862" rtl="0" eaLnBrk="1" latinLnBrk="0" hangingPunct="1">
        <a:defRPr kumimoji="1" sz="1909" kern="1200">
          <a:solidFill>
            <a:schemeClr val="tx1"/>
          </a:solidFill>
          <a:latin typeface="+mn-lt"/>
          <a:ea typeface="+mn-ea"/>
          <a:cs typeface="+mn-cs"/>
        </a:defRPr>
      </a:lvl3pPr>
      <a:lvl4pPr marL="1454588" algn="l" defTabSz="484862" rtl="0" eaLnBrk="1" latinLnBrk="0" hangingPunct="1">
        <a:defRPr kumimoji="1" sz="1909" kern="1200">
          <a:solidFill>
            <a:schemeClr val="tx1"/>
          </a:solidFill>
          <a:latin typeface="+mn-lt"/>
          <a:ea typeface="+mn-ea"/>
          <a:cs typeface="+mn-cs"/>
        </a:defRPr>
      </a:lvl4pPr>
      <a:lvl5pPr marL="1939450" algn="l" defTabSz="484862" rtl="0" eaLnBrk="1" latinLnBrk="0" hangingPunct="1">
        <a:defRPr kumimoji="1" sz="1909" kern="1200">
          <a:solidFill>
            <a:schemeClr val="tx1"/>
          </a:solidFill>
          <a:latin typeface="+mn-lt"/>
          <a:ea typeface="+mn-ea"/>
          <a:cs typeface="+mn-cs"/>
        </a:defRPr>
      </a:lvl5pPr>
      <a:lvl6pPr marL="2424313" algn="l" defTabSz="484862" rtl="0" eaLnBrk="1" latinLnBrk="0" hangingPunct="1">
        <a:defRPr kumimoji="1" sz="1909" kern="1200">
          <a:solidFill>
            <a:schemeClr val="tx1"/>
          </a:solidFill>
          <a:latin typeface="+mn-lt"/>
          <a:ea typeface="+mn-ea"/>
          <a:cs typeface="+mn-cs"/>
        </a:defRPr>
      </a:lvl6pPr>
      <a:lvl7pPr marL="2909175" algn="l" defTabSz="484862" rtl="0" eaLnBrk="1" latinLnBrk="0" hangingPunct="1">
        <a:defRPr kumimoji="1" sz="1909" kern="1200">
          <a:solidFill>
            <a:schemeClr val="tx1"/>
          </a:solidFill>
          <a:latin typeface="+mn-lt"/>
          <a:ea typeface="+mn-ea"/>
          <a:cs typeface="+mn-cs"/>
        </a:defRPr>
      </a:lvl7pPr>
      <a:lvl8pPr marL="3394036" algn="l" defTabSz="484862" rtl="0" eaLnBrk="1" latinLnBrk="0" hangingPunct="1">
        <a:defRPr kumimoji="1" sz="1909" kern="1200">
          <a:solidFill>
            <a:schemeClr val="tx1"/>
          </a:solidFill>
          <a:latin typeface="+mn-lt"/>
          <a:ea typeface="+mn-ea"/>
          <a:cs typeface="+mn-cs"/>
        </a:defRPr>
      </a:lvl8pPr>
      <a:lvl9pPr marL="3878899" algn="l" defTabSz="484862" rtl="0" eaLnBrk="1" latinLnBrk="0" hangingPunct="1">
        <a:defRPr kumimoji="1" sz="190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83">
          <p15:clr>
            <a:srgbClr val="F26B43"/>
          </p15:clr>
        </p15:guide>
        <p15:guide id="2" pos="31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Tree>
    <p:extLst>
      <p:ext uri="{BB962C8B-B14F-4D97-AF65-F5344CB8AC3E}">
        <p14:creationId xmlns:p14="http://schemas.microsoft.com/office/powerpoint/2010/main" val="1752340602"/>
      </p:ext>
    </p:extLst>
  </p:cSld>
  <p:clrMap bg1="lt1" tx1="dk1" bg2="lt2" tx2="dk2" accent1="accent1" accent2="accent2" accent3="accent3" accent4="accent4" accent5="accent5" accent6="accent6" hlink="hlink" folHlink="folHlink"/>
  <p:sldLayoutIdLst>
    <p:sldLayoutId id="2147483721" r:id="rId1"/>
    <p:sldLayoutId id="2147483722" r:id="rId2"/>
  </p:sldLayoutIdLst>
  <p:hf hdr="0" ftr="0" dt="0"/>
  <p:txStyles>
    <p:title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p:titleStyle>
    <p:body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p:bodyStyle>
    <p:otherStyle>
      <a:defPPr>
        <a:defRPr lang="en-US"/>
      </a:defPPr>
      <a:lvl1pPr marL="0" algn="l" defTabSz="484862" rtl="0" eaLnBrk="1" latinLnBrk="0" hangingPunct="1">
        <a:defRPr kumimoji="1" sz="1909" kern="1200">
          <a:solidFill>
            <a:schemeClr val="tx1"/>
          </a:solidFill>
          <a:latin typeface="+mn-lt"/>
          <a:ea typeface="+mn-ea"/>
          <a:cs typeface="+mn-cs"/>
        </a:defRPr>
      </a:lvl1pPr>
      <a:lvl2pPr marL="484862" algn="l" defTabSz="484862" rtl="0" eaLnBrk="1" latinLnBrk="0" hangingPunct="1">
        <a:defRPr kumimoji="1" sz="1909" kern="1200">
          <a:solidFill>
            <a:schemeClr val="tx1"/>
          </a:solidFill>
          <a:latin typeface="+mn-lt"/>
          <a:ea typeface="+mn-ea"/>
          <a:cs typeface="+mn-cs"/>
        </a:defRPr>
      </a:lvl2pPr>
      <a:lvl3pPr marL="969727" algn="l" defTabSz="484862" rtl="0" eaLnBrk="1" latinLnBrk="0" hangingPunct="1">
        <a:defRPr kumimoji="1" sz="1909" kern="1200">
          <a:solidFill>
            <a:schemeClr val="tx1"/>
          </a:solidFill>
          <a:latin typeface="+mn-lt"/>
          <a:ea typeface="+mn-ea"/>
          <a:cs typeface="+mn-cs"/>
        </a:defRPr>
      </a:lvl3pPr>
      <a:lvl4pPr marL="1454588" algn="l" defTabSz="484862" rtl="0" eaLnBrk="1" latinLnBrk="0" hangingPunct="1">
        <a:defRPr kumimoji="1" sz="1909" kern="1200">
          <a:solidFill>
            <a:schemeClr val="tx1"/>
          </a:solidFill>
          <a:latin typeface="+mn-lt"/>
          <a:ea typeface="+mn-ea"/>
          <a:cs typeface="+mn-cs"/>
        </a:defRPr>
      </a:lvl4pPr>
      <a:lvl5pPr marL="1939450" algn="l" defTabSz="484862" rtl="0" eaLnBrk="1" latinLnBrk="0" hangingPunct="1">
        <a:defRPr kumimoji="1" sz="1909" kern="1200">
          <a:solidFill>
            <a:schemeClr val="tx1"/>
          </a:solidFill>
          <a:latin typeface="+mn-lt"/>
          <a:ea typeface="+mn-ea"/>
          <a:cs typeface="+mn-cs"/>
        </a:defRPr>
      </a:lvl5pPr>
      <a:lvl6pPr marL="2424313" algn="l" defTabSz="484862" rtl="0" eaLnBrk="1" latinLnBrk="0" hangingPunct="1">
        <a:defRPr kumimoji="1" sz="1909" kern="1200">
          <a:solidFill>
            <a:schemeClr val="tx1"/>
          </a:solidFill>
          <a:latin typeface="+mn-lt"/>
          <a:ea typeface="+mn-ea"/>
          <a:cs typeface="+mn-cs"/>
        </a:defRPr>
      </a:lvl6pPr>
      <a:lvl7pPr marL="2909175" algn="l" defTabSz="484862" rtl="0" eaLnBrk="1" latinLnBrk="0" hangingPunct="1">
        <a:defRPr kumimoji="1" sz="1909" kern="1200">
          <a:solidFill>
            <a:schemeClr val="tx1"/>
          </a:solidFill>
          <a:latin typeface="+mn-lt"/>
          <a:ea typeface="+mn-ea"/>
          <a:cs typeface="+mn-cs"/>
        </a:defRPr>
      </a:lvl7pPr>
      <a:lvl8pPr marL="3394036" algn="l" defTabSz="484862" rtl="0" eaLnBrk="1" latinLnBrk="0" hangingPunct="1">
        <a:defRPr kumimoji="1" sz="1909" kern="1200">
          <a:solidFill>
            <a:schemeClr val="tx1"/>
          </a:solidFill>
          <a:latin typeface="+mn-lt"/>
          <a:ea typeface="+mn-ea"/>
          <a:cs typeface="+mn-cs"/>
        </a:defRPr>
      </a:lvl8pPr>
      <a:lvl9pPr marL="3878899" algn="l" defTabSz="484862" rtl="0" eaLnBrk="1" latinLnBrk="0" hangingPunct="1">
        <a:defRPr kumimoji="1" sz="190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83">
          <p15:clr>
            <a:srgbClr val="F26B43"/>
          </p15:clr>
        </p15:guide>
        <p15:guide id="2" pos="31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59626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9" r:id="rId10"/>
    <p:sldLayoutId id="2147483751" r:id="rId11"/>
    <p:sldLayoutId id="2147483752" r:id="rId12"/>
  </p:sldLayoutIdLst>
  <p:timing>
    <p:tnLst>
      <p:par>
        <p:cTn id="1" dur="indefinite" restart="never" nodeType="tmRoot"/>
      </p:par>
    </p:tnLst>
  </p:timing>
  <p:hf hdr="0" ftr="0" dt="0"/>
  <p:txStyles>
    <p:title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Tree>
    <p:extLst>
      <p:ext uri="{BB962C8B-B14F-4D97-AF65-F5344CB8AC3E}">
        <p14:creationId xmlns:p14="http://schemas.microsoft.com/office/powerpoint/2010/main" val="48791311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p:timing>
    <p:tnLst>
      <p:par>
        <p:cTn id="1" dur="indefinite" restart="never" nodeType="tmRoot"/>
      </p:par>
    </p:tnLst>
  </p:timing>
  <p:hf hdr="0" ftr="0" dt="0"/>
  <p:txStyles>
    <p:title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p:titleStyle>
    <p:body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p:bodyStyle>
    <p:otherStyle>
      <a:defPPr>
        <a:defRPr lang="en-US"/>
      </a:defPPr>
      <a:lvl1pPr marL="0" algn="l" defTabSz="484862" rtl="0" eaLnBrk="1" latinLnBrk="0" hangingPunct="1">
        <a:defRPr kumimoji="1" sz="1909" kern="1200">
          <a:solidFill>
            <a:schemeClr val="tx1"/>
          </a:solidFill>
          <a:latin typeface="+mn-lt"/>
          <a:ea typeface="+mn-ea"/>
          <a:cs typeface="+mn-cs"/>
        </a:defRPr>
      </a:lvl1pPr>
      <a:lvl2pPr marL="484862" algn="l" defTabSz="484862" rtl="0" eaLnBrk="1" latinLnBrk="0" hangingPunct="1">
        <a:defRPr kumimoji="1" sz="1909" kern="1200">
          <a:solidFill>
            <a:schemeClr val="tx1"/>
          </a:solidFill>
          <a:latin typeface="+mn-lt"/>
          <a:ea typeface="+mn-ea"/>
          <a:cs typeface="+mn-cs"/>
        </a:defRPr>
      </a:lvl2pPr>
      <a:lvl3pPr marL="969727" algn="l" defTabSz="484862" rtl="0" eaLnBrk="1" latinLnBrk="0" hangingPunct="1">
        <a:defRPr kumimoji="1" sz="1909" kern="1200">
          <a:solidFill>
            <a:schemeClr val="tx1"/>
          </a:solidFill>
          <a:latin typeface="+mn-lt"/>
          <a:ea typeface="+mn-ea"/>
          <a:cs typeface="+mn-cs"/>
        </a:defRPr>
      </a:lvl3pPr>
      <a:lvl4pPr marL="1454588" algn="l" defTabSz="484862" rtl="0" eaLnBrk="1" latinLnBrk="0" hangingPunct="1">
        <a:defRPr kumimoji="1" sz="1909" kern="1200">
          <a:solidFill>
            <a:schemeClr val="tx1"/>
          </a:solidFill>
          <a:latin typeface="+mn-lt"/>
          <a:ea typeface="+mn-ea"/>
          <a:cs typeface="+mn-cs"/>
        </a:defRPr>
      </a:lvl4pPr>
      <a:lvl5pPr marL="1939450" algn="l" defTabSz="484862" rtl="0" eaLnBrk="1" latinLnBrk="0" hangingPunct="1">
        <a:defRPr kumimoji="1" sz="1909" kern="1200">
          <a:solidFill>
            <a:schemeClr val="tx1"/>
          </a:solidFill>
          <a:latin typeface="+mn-lt"/>
          <a:ea typeface="+mn-ea"/>
          <a:cs typeface="+mn-cs"/>
        </a:defRPr>
      </a:lvl5pPr>
      <a:lvl6pPr marL="2424313" algn="l" defTabSz="484862" rtl="0" eaLnBrk="1" latinLnBrk="0" hangingPunct="1">
        <a:defRPr kumimoji="1" sz="1909" kern="1200">
          <a:solidFill>
            <a:schemeClr val="tx1"/>
          </a:solidFill>
          <a:latin typeface="+mn-lt"/>
          <a:ea typeface="+mn-ea"/>
          <a:cs typeface="+mn-cs"/>
        </a:defRPr>
      </a:lvl6pPr>
      <a:lvl7pPr marL="2909175" algn="l" defTabSz="484862" rtl="0" eaLnBrk="1" latinLnBrk="0" hangingPunct="1">
        <a:defRPr kumimoji="1" sz="1909" kern="1200">
          <a:solidFill>
            <a:schemeClr val="tx1"/>
          </a:solidFill>
          <a:latin typeface="+mn-lt"/>
          <a:ea typeface="+mn-ea"/>
          <a:cs typeface="+mn-cs"/>
        </a:defRPr>
      </a:lvl7pPr>
      <a:lvl8pPr marL="3394036" algn="l" defTabSz="484862" rtl="0" eaLnBrk="1" latinLnBrk="0" hangingPunct="1">
        <a:defRPr kumimoji="1" sz="1909" kern="1200">
          <a:solidFill>
            <a:schemeClr val="tx1"/>
          </a:solidFill>
          <a:latin typeface="+mn-lt"/>
          <a:ea typeface="+mn-ea"/>
          <a:cs typeface="+mn-cs"/>
        </a:defRPr>
      </a:lvl8pPr>
      <a:lvl9pPr marL="3878899" algn="l" defTabSz="484862" rtl="0" eaLnBrk="1" latinLnBrk="0" hangingPunct="1">
        <a:defRPr kumimoji="1" sz="190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83">
          <p15:clr>
            <a:srgbClr val="F26B43"/>
          </p15:clr>
        </p15:guide>
        <p15:guide id="2" pos="31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グループ化 5"/>
          <p:cNvGrpSpPr/>
          <p:nvPr userDrawn="1"/>
        </p:nvGrpSpPr>
        <p:grpSpPr>
          <a:xfrm>
            <a:off x="417000" y="909001"/>
            <a:ext cx="9072000" cy="5472113"/>
            <a:chOff x="415925" y="944563"/>
            <a:chExt cx="9072000" cy="5472113"/>
          </a:xfrm>
        </p:grpSpPr>
        <p:grpSp>
          <p:nvGrpSpPr>
            <p:cNvPr id="120" name="Group 3"/>
            <p:cNvGrpSpPr>
              <a:grpSpLocks/>
            </p:cNvGrpSpPr>
            <p:nvPr userDrawn="1"/>
          </p:nvGrpSpPr>
          <p:grpSpPr bwMode="auto">
            <a:xfrm>
              <a:off x="415925" y="1089026"/>
              <a:ext cx="9072000" cy="5184775"/>
              <a:chOff x="306" y="828"/>
              <a:chExt cx="5625" cy="3266"/>
            </a:xfrm>
          </p:grpSpPr>
          <p:sp>
            <p:nvSpPr>
              <p:cNvPr id="186" name="Line 4"/>
              <p:cNvSpPr>
                <a:spLocks noChangeShapeType="1"/>
              </p:cNvSpPr>
              <p:nvPr userDrawn="1"/>
            </p:nvSpPr>
            <p:spPr bwMode="auto">
              <a:xfrm>
                <a:off x="306" y="4094"/>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7" name="Line 5"/>
              <p:cNvSpPr>
                <a:spLocks noChangeShapeType="1"/>
              </p:cNvSpPr>
              <p:nvPr userDrawn="1"/>
            </p:nvSpPr>
            <p:spPr bwMode="auto">
              <a:xfrm>
                <a:off x="306" y="4003"/>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8" name="Line 6"/>
              <p:cNvSpPr>
                <a:spLocks noChangeShapeType="1"/>
              </p:cNvSpPr>
              <p:nvPr userDrawn="1"/>
            </p:nvSpPr>
            <p:spPr bwMode="auto">
              <a:xfrm>
                <a:off x="306" y="3912"/>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9" name="Line 7"/>
              <p:cNvSpPr>
                <a:spLocks noChangeShapeType="1"/>
              </p:cNvSpPr>
              <p:nvPr userDrawn="1"/>
            </p:nvSpPr>
            <p:spPr bwMode="auto">
              <a:xfrm>
                <a:off x="306" y="3821"/>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0" name="Line 8"/>
              <p:cNvSpPr>
                <a:spLocks noChangeShapeType="1"/>
              </p:cNvSpPr>
              <p:nvPr userDrawn="1"/>
            </p:nvSpPr>
            <p:spPr bwMode="auto">
              <a:xfrm>
                <a:off x="306" y="3731"/>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1" name="Line 9"/>
              <p:cNvSpPr>
                <a:spLocks noChangeShapeType="1"/>
              </p:cNvSpPr>
              <p:nvPr userDrawn="1"/>
            </p:nvSpPr>
            <p:spPr bwMode="auto">
              <a:xfrm>
                <a:off x="306" y="3640"/>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2" name="Line 10"/>
              <p:cNvSpPr>
                <a:spLocks noChangeShapeType="1"/>
              </p:cNvSpPr>
              <p:nvPr userDrawn="1"/>
            </p:nvSpPr>
            <p:spPr bwMode="auto">
              <a:xfrm>
                <a:off x="306" y="3549"/>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3" name="Line 11"/>
              <p:cNvSpPr>
                <a:spLocks noChangeShapeType="1"/>
              </p:cNvSpPr>
              <p:nvPr userDrawn="1"/>
            </p:nvSpPr>
            <p:spPr bwMode="auto">
              <a:xfrm>
                <a:off x="306" y="3459"/>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4" name="Line 12"/>
              <p:cNvSpPr>
                <a:spLocks noChangeShapeType="1"/>
              </p:cNvSpPr>
              <p:nvPr userDrawn="1"/>
            </p:nvSpPr>
            <p:spPr bwMode="auto">
              <a:xfrm>
                <a:off x="306" y="3368"/>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5" name="Line 13"/>
              <p:cNvSpPr>
                <a:spLocks noChangeShapeType="1"/>
              </p:cNvSpPr>
              <p:nvPr userDrawn="1"/>
            </p:nvSpPr>
            <p:spPr bwMode="auto">
              <a:xfrm>
                <a:off x="306" y="3277"/>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6" name="Line 14"/>
              <p:cNvSpPr>
                <a:spLocks noChangeShapeType="1"/>
              </p:cNvSpPr>
              <p:nvPr userDrawn="1"/>
            </p:nvSpPr>
            <p:spPr bwMode="auto">
              <a:xfrm>
                <a:off x="306" y="3186"/>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7" name="Line 15"/>
              <p:cNvSpPr>
                <a:spLocks noChangeShapeType="1"/>
              </p:cNvSpPr>
              <p:nvPr userDrawn="1"/>
            </p:nvSpPr>
            <p:spPr bwMode="auto">
              <a:xfrm>
                <a:off x="306" y="3096"/>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8" name="Line 16"/>
              <p:cNvSpPr>
                <a:spLocks noChangeShapeType="1"/>
              </p:cNvSpPr>
              <p:nvPr userDrawn="1"/>
            </p:nvSpPr>
            <p:spPr bwMode="auto">
              <a:xfrm>
                <a:off x="306" y="3005"/>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99" name="Line 17"/>
              <p:cNvSpPr>
                <a:spLocks noChangeShapeType="1"/>
              </p:cNvSpPr>
              <p:nvPr userDrawn="1"/>
            </p:nvSpPr>
            <p:spPr bwMode="auto">
              <a:xfrm>
                <a:off x="306" y="2914"/>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0" name="Line 18"/>
              <p:cNvSpPr>
                <a:spLocks noChangeShapeType="1"/>
              </p:cNvSpPr>
              <p:nvPr userDrawn="1"/>
            </p:nvSpPr>
            <p:spPr bwMode="auto">
              <a:xfrm>
                <a:off x="306" y="2823"/>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1" name="Line 19"/>
              <p:cNvSpPr>
                <a:spLocks noChangeShapeType="1"/>
              </p:cNvSpPr>
              <p:nvPr userDrawn="1"/>
            </p:nvSpPr>
            <p:spPr bwMode="auto">
              <a:xfrm>
                <a:off x="306" y="2733"/>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2" name="Line 20"/>
              <p:cNvSpPr>
                <a:spLocks noChangeShapeType="1"/>
              </p:cNvSpPr>
              <p:nvPr userDrawn="1"/>
            </p:nvSpPr>
            <p:spPr bwMode="auto">
              <a:xfrm>
                <a:off x="306" y="2642"/>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3" name="Line 21"/>
              <p:cNvSpPr>
                <a:spLocks noChangeShapeType="1"/>
              </p:cNvSpPr>
              <p:nvPr userDrawn="1"/>
            </p:nvSpPr>
            <p:spPr bwMode="auto">
              <a:xfrm>
                <a:off x="306" y="2551"/>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4" name="Line 22"/>
              <p:cNvSpPr>
                <a:spLocks noChangeShapeType="1"/>
              </p:cNvSpPr>
              <p:nvPr userDrawn="1"/>
            </p:nvSpPr>
            <p:spPr bwMode="auto">
              <a:xfrm>
                <a:off x="306" y="2370"/>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5" name="Line 23"/>
              <p:cNvSpPr>
                <a:spLocks noChangeShapeType="1"/>
              </p:cNvSpPr>
              <p:nvPr userDrawn="1"/>
            </p:nvSpPr>
            <p:spPr bwMode="auto">
              <a:xfrm>
                <a:off x="306" y="2279"/>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6" name="Line 24"/>
              <p:cNvSpPr>
                <a:spLocks noChangeShapeType="1"/>
              </p:cNvSpPr>
              <p:nvPr userDrawn="1"/>
            </p:nvSpPr>
            <p:spPr bwMode="auto">
              <a:xfrm>
                <a:off x="306" y="2188"/>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7" name="Line 25"/>
              <p:cNvSpPr>
                <a:spLocks noChangeShapeType="1"/>
              </p:cNvSpPr>
              <p:nvPr userDrawn="1"/>
            </p:nvSpPr>
            <p:spPr bwMode="auto">
              <a:xfrm>
                <a:off x="306" y="2098"/>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8" name="Line 26"/>
              <p:cNvSpPr>
                <a:spLocks noChangeShapeType="1"/>
              </p:cNvSpPr>
              <p:nvPr userDrawn="1"/>
            </p:nvSpPr>
            <p:spPr bwMode="auto">
              <a:xfrm>
                <a:off x="306" y="2007"/>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09" name="Line 27"/>
              <p:cNvSpPr>
                <a:spLocks noChangeShapeType="1"/>
              </p:cNvSpPr>
              <p:nvPr userDrawn="1"/>
            </p:nvSpPr>
            <p:spPr bwMode="auto">
              <a:xfrm>
                <a:off x="306" y="1916"/>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0" name="Line 28"/>
              <p:cNvSpPr>
                <a:spLocks noChangeShapeType="1"/>
              </p:cNvSpPr>
              <p:nvPr userDrawn="1"/>
            </p:nvSpPr>
            <p:spPr bwMode="auto">
              <a:xfrm>
                <a:off x="306" y="1826"/>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1" name="Line 29"/>
              <p:cNvSpPr>
                <a:spLocks noChangeShapeType="1"/>
              </p:cNvSpPr>
              <p:nvPr userDrawn="1"/>
            </p:nvSpPr>
            <p:spPr bwMode="auto">
              <a:xfrm>
                <a:off x="306" y="1735"/>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2" name="Line 30"/>
              <p:cNvSpPr>
                <a:spLocks noChangeShapeType="1"/>
              </p:cNvSpPr>
              <p:nvPr userDrawn="1"/>
            </p:nvSpPr>
            <p:spPr bwMode="auto">
              <a:xfrm>
                <a:off x="306" y="1644"/>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3" name="Line 31"/>
              <p:cNvSpPr>
                <a:spLocks noChangeShapeType="1"/>
              </p:cNvSpPr>
              <p:nvPr userDrawn="1"/>
            </p:nvSpPr>
            <p:spPr bwMode="auto">
              <a:xfrm>
                <a:off x="306" y="1553"/>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4" name="Line 32"/>
              <p:cNvSpPr>
                <a:spLocks noChangeShapeType="1"/>
              </p:cNvSpPr>
              <p:nvPr userDrawn="1"/>
            </p:nvSpPr>
            <p:spPr bwMode="auto">
              <a:xfrm>
                <a:off x="306" y="1463"/>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5" name="Line 33"/>
              <p:cNvSpPr>
                <a:spLocks noChangeShapeType="1"/>
              </p:cNvSpPr>
              <p:nvPr userDrawn="1"/>
            </p:nvSpPr>
            <p:spPr bwMode="auto">
              <a:xfrm>
                <a:off x="306" y="1372"/>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6" name="Line 34"/>
              <p:cNvSpPr>
                <a:spLocks noChangeShapeType="1"/>
              </p:cNvSpPr>
              <p:nvPr userDrawn="1"/>
            </p:nvSpPr>
            <p:spPr bwMode="auto">
              <a:xfrm>
                <a:off x="306" y="1281"/>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7" name="Line 35"/>
              <p:cNvSpPr>
                <a:spLocks noChangeShapeType="1"/>
              </p:cNvSpPr>
              <p:nvPr userDrawn="1"/>
            </p:nvSpPr>
            <p:spPr bwMode="auto">
              <a:xfrm>
                <a:off x="306" y="1190"/>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8" name="Line 36"/>
              <p:cNvSpPr>
                <a:spLocks noChangeShapeType="1"/>
              </p:cNvSpPr>
              <p:nvPr userDrawn="1"/>
            </p:nvSpPr>
            <p:spPr bwMode="auto">
              <a:xfrm>
                <a:off x="306" y="1100"/>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19" name="Line 37"/>
              <p:cNvSpPr>
                <a:spLocks noChangeShapeType="1"/>
              </p:cNvSpPr>
              <p:nvPr userDrawn="1"/>
            </p:nvSpPr>
            <p:spPr bwMode="auto">
              <a:xfrm>
                <a:off x="306" y="1009"/>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20" name="Line 38"/>
              <p:cNvSpPr>
                <a:spLocks noChangeShapeType="1"/>
              </p:cNvSpPr>
              <p:nvPr userDrawn="1"/>
            </p:nvSpPr>
            <p:spPr bwMode="auto">
              <a:xfrm>
                <a:off x="306" y="918"/>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221" name="Line 39"/>
              <p:cNvSpPr>
                <a:spLocks noChangeShapeType="1"/>
              </p:cNvSpPr>
              <p:nvPr userDrawn="1"/>
            </p:nvSpPr>
            <p:spPr bwMode="auto">
              <a:xfrm>
                <a:off x="306" y="828"/>
                <a:ext cx="5625"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grpSp>
        <p:sp>
          <p:nvSpPr>
            <p:cNvPr id="126" name="Line 41"/>
            <p:cNvSpPr>
              <a:spLocks noChangeShapeType="1"/>
            </p:cNvSpPr>
            <p:nvPr userDrawn="1"/>
          </p:nvSpPr>
          <p:spPr bwMode="auto">
            <a:xfrm>
              <a:off x="70485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7" name="Line 42"/>
            <p:cNvSpPr>
              <a:spLocks noChangeShapeType="1"/>
            </p:cNvSpPr>
            <p:nvPr userDrawn="1"/>
          </p:nvSpPr>
          <p:spPr bwMode="auto">
            <a:xfrm>
              <a:off x="8493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8" name="Line 43"/>
            <p:cNvSpPr>
              <a:spLocks noChangeShapeType="1"/>
            </p:cNvSpPr>
            <p:nvPr userDrawn="1"/>
          </p:nvSpPr>
          <p:spPr bwMode="auto">
            <a:xfrm>
              <a:off x="9937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9" name="Line 44"/>
            <p:cNvSpPr>
              <a:spLocks noChangeShapeType="1"/>
            </p:cNvSpPr>
            <p:nvPr userDrawn="1"/>
          </p:nvSpPr>
          <p:spPr bwMode="auto">
            <a:xfrm>
              <a:off x="113665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0" name="Line 45"/>
            <p:cNvSpPr>
              <a:spLocks noChangeShapeType="1"/>
            </p:cNvSpPr>
            <p:nvPr userDrawn="1"/>
          </p:nvSpPr>
          <p:spPr bwMode="auto">
            <a:xfrm>
              <a:off x="12811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1" name="Line 46"/>
            <p:cNvSpPr>
              <a:spLocks noChangeShapeType="1"/>
            </p:cNvSpPr>
            <p:nvPr userDrawn="1"/>
          </p:nvSpPr>
          <p:spPr bwMode="auto">
            <a:xfrm>
              <a:off x="14255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2" name="Line 47"/>
            <p:cNvSpPr>
              <a:spLocks noChangeShapeType="1"/>
            </p:cNvSpPr>
            <p:nvPr userDrawn="1"/>
          </p:nvSpPr>
          <p:spPr bwMode="auto">
            <a:xfrm>
              <a:off x="15700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3" name="Line 48"/>
            <p:cNvSpPr>
              <a:spLocks noChangeShapeType="1"/>
            </p:cNvSpPr>
            <p:nvPr userDrawn="1"/>
          </p:nvSpPr>
          <p:spPr bwMode="auto">
            <a:xfrm>
              <a:off x="17129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4" name="Line 49"/>
            <p:cNvSpPr>
              <a:spLocks noChangeShapeType="1"/>
            </p:cNvSpPr>
            <p:nvPr userDrawn="1"/>
          </p:nvSpPr>
          <p:spPr bwMode="auto">
            <a:xfrm>
              <a:off x="18573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5" name="Line 50"/>
            <p:cNvSpPr>
              <a:spLocks noChangeShapeType="1"/>
            </p:cNvSpPr>
            <p:nvPr userDrawn="1"/>
          </p:nvSpPr>
          <p:spPr bwMode="auto">
            <a:xfrm>
              <a:off x="20018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6" name="Line 51"/>
            <p:cNvSpPr>
              <a:spLocks noChangeShapeType="1"/>
            </p:cNvSpPr>
            <p:nvPr userDrawn="1"/>
          </p:nvSpPr>
          <p:spPr bwMode="auto">
            <a:xfrm>
              <a:off x="21447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7" name="Line 52"/>
            <p:cNvSpPr>
              <a:spLocks noChangeShapeType="1"/>
            </p:cNvSpPr>
            <p:nvPr userDrawn="1"/>
          </p:nvSpPr>
          <p:spPr bwMode="auto">
            <a:xfrm>
              <a:off x="22891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8" name="Line 53"/>
            <p:cNvSpPr>
              <a:spLocks noChangeShapeType="1"/>
            </p:cNvSpPr>
            <p:nvPr userDrawn="1"/>
          </p:nvSpPr>
          <p:spPr bwMode="auto">
            <a:xfrm>
              <a:off x="24336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39" name="Line 54"/>
            <p:cNvSpPr>
              <a:spLocks noChangeShapeType="1"/>
            </p:cNvSpPr>
            <p:nvPr userDrawn="1"/>
          </p:nvSpPr>
          <p:spPr bwMode="auto">
            <a:xfrm>
              <a:off x="25781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0" name="Line 55"/>
            <p:cNvSpPr>
              <a:spLocks noChangeShapeType="1"/>
            </p:cNvSpPr>
            <p:nvPr userDrawn="1"/>
          </p:nvSpPr>
          <p:spPr bwMode="auto">
            <a:xfrm>
              <a:off x="27209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1" name="Line 56"/>
            <p:cNvSpPr>
              <a:spLocks noChangeShapeType="1"/>
            </p:cNvSpPr>
            <p:nvPr userDrawn="1"/>
          </p:nvSpPr>
          <p:spPr bwMode="auto">
            <a:xfrm>
              <a:off x="28654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2" name="Line 57"/>
            <p:cNvSpPr>
              <a:spLocks noChangeShapeType="1"/>
            </p:cNvSpPr>
            <p:nvPr userDrawn="1"/>
          </p:nvSpPr>
          <p:spPr bwMode="auto">
            <a:xfrm>
              <a:off x="30099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3" name="Line 58"/>
            <p:cNvSpPr>
              <a:spLocks noChangeShapeType="1"/>
            </p:cNvSpPr>
            <p:nvPr userDrawn="1"/>
          </p:nvSpPr>
          <p:spPr bwMode="auto">
            <a:xfrm>
              <a:off x="31527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4" name="Line 59"/>
            <p:cNvSpPr>
              <a:spLocks noChangeShapeType="1"/>
            </p:cNvSpPr>
            <p:nvPr userDrawn="1"/>
          </p:nvSpPr>
          <p:spPr bwMode="auto">
            <a:xfrm>
              <a:off x="32972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5" name="Line 60"/>
            <p:cNvSpPr>
              <a:spLocks noChangeShapeType="1"/>
            </p:cNvSpPr>
            <p:nvPr userDrawn="1"/>
          </p:nvSpPr>
          <p:spPr bwMode="auto">
            <a:xfrm>
              <a:off x="34417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6" name="Line 61"/>
            <p:cNvSpPr>
              <a:spLocks noChangeShapeType="1"/>
            </p:cNvSpPr>
            <p:nvPr userDrawn="1"/>
          </p:nvSpPr>
          <p:spPr bwMode="auto">
            <a:xfrm>
              <a:off x="35861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7" name="Line 62"/>
            <p:cNvSpPr>
              <a:spLocks noChangeShapeType="1"/>
            </p:cNvSpPr>
            <p:nvPr userDrawn="1"/>
          </p:nvSpPr>
          <p:spPr bwMode="auto">
            <a:xfrm>
              <a:off x="37290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8" name="Line 63"/>
            <p:cNvSpPr>
              <a:spLocks noChangeShapeType="1"/>
            </p:cNvSpPr>
            <p:nvPr userDrawn="1"/>
          </p:nvSpPr>
          <p:spPr bwMode="auto">
            <a:xfrm>
              <a:off x="38735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49" name="Line 64"/>
            <p:cNvSpPr>
              <a:spLocks noChangeShapeType="1"/>
            </p:cNvSpPr>
            <p:nvPr userDrawn="1"/>
          </p:nvSpPr>
          <p:spPr bwMode="auto">
            <a:xfrm>
              <a:off x="40179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0" name="Line 65"/>
            <p:cNvSpPr>
              <a:spLocks noChangeShapeType="1"/>
            </p:cNvSpPr>
            <p:nvPr userDrawn="1"/>
          </p:nvSpPr>
          <p:spPr bwMode="auto">
            <a:xfrm>
              <a:off x="41624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1" name="Line 66"/>
            <p:cNvSpPr>
              <a:spLocks noChangeShapeType="1"/>
            </p:cNvSpPr>
            <p:nvPr userDrawn="1"/>
          </p:nvSpPr>
          <p:spPr bwMode="auto">
            <a:xfrm>
              <a:off x="43053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2" name="Line 67"/>
            <p:cNvSpPr>
              <a:spLocks noChangeShapeType="1"/>
            </p:cNvSpPr>
            <p:nvPr userDrawn="1"/>
          </p:nvSpPr>
          <p:spPr bwMode="auto">
            <a:xfrm>
              <a:off x="44497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3" name="Line 68"/>
            <p:cNvSpPr>
              <a:spLocks noChangeShapeType="1"/>
            </p:cNvSpPr>
            <p:nvPr userDrawn="1"/>
          </p:nvSpPr>
          <p:spPr bwMode="auto">
            <a:xfrm>
              <a:off x="45942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4" name="Line 69"/>
            <p:cNvSpPr>
              <a:spLocks noChangeShapeType="1"/>
            </p:cNvSpPr>
            <p:nvPr userDrawn="1"/>
          </p:nvSpPr>
          <p:spPr bwMode="auto">
            <a:xfrm>
              <a:off x="47371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5" name="Line 70"/>
            <p:cNvSpPr>
              <a:spLocks noChangeShapeType="1"/>
            </p:cNvSpPr>
            <p:nvPr userDrawn="1"/>
          </p:nvSpPr>
          <p:spPr bwMode="auto">
            <a:xfrm>
              <a:off x="50244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6" name="Line 71"/>
            <p:cNvSpPr>
              <a:spLocks noChangeShapeType="1"/>
            </p:cNvSpPr>
            <p:nvPr userDrawn="1"/>
          </p:nvSpPr>
          <p:spPr bwMode="auto">
            <a:xfrm>
              <a:off x="51673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7" name="Line 72"/>
            <p:cNvSpPr>
              <a:spLocks noChangeShapeType="1"/>
            </p:cNvSpPr>
            <p:nvPr userDrawn="1"/>
          </p:nvSpPr>
          <p:spPr bwMode="auto">
            <a:xfrm>
              <a:off x="53117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8" name="Line 73"/>
            <p:cNvSpPr>
              <a:spLocks noChangeShapeType="1"/>
            </p:cNvSpPr>
            <p:nvPr userDrawn="1"/>
          </p:nvSpPr>
          <p:spPr bwMode="auto">
            <a:xfrm>
              <a:off x="54562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59" name="Line 74"/>
            <p:cNvSpPr>
              <a:spLocks noChangeShapeType="1"/>
            </p:cNvSpPr>
            <p:nvPr userDrawn="1"/>
          </p:nvSpPr>
          <p:spPr bwMode="auto">
            <a:xfrm>
              <a:off x="559911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0" name="Line 75"/>
            <p:cNvSpPr>
              <a:spLocks noChangeShapeType="1"/>
            </p:cNvSpPr>
            <p:nvPr userDrawn="1"/>
          </p:nvSpPr>
          <p:spPr bwMode="auto">
            <a:xfrm>
              <a:off x="57435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1" name="Line 76"/>
            <p:cNvSpPr>
              <a:spLocks noChangeShapeType="1"/>
            </p:cNvSpPr>
            <p:nvPr userDrawn="1"/>
          </p:nvSpPr>
          <p:spPr bwMode="auto">
            <a:xfrm>
              <a:off x="58880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2" name="Line 77"/>
            <p:cNvSpPr>
              <a:spLocks noChangeShapeType="1"/>
            </p:cNvSpPr>
            <p:nvPr userDrawn="1"/>
          </p:nvSpPr>
          <p:spPr bwMode="auto">
            <a:xfrm>
              <a:off x="60325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3" name="Line 78"/>
            <p:cNvSpPr>
              <a:spLocks noChangeShapeType="1"/>
            </p:cNvSpPr>
            <p:nvPr userDrawn="1"/>
          </p:nvSpPr>
          <p:spPr bwMode="auto">
            <a:xfrm>
              <a:off x="617537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4" name="Line 79"/>
            <p:cNvSpPr>
              <a:spLocks noChangeShapeType="1"/>
            </p:cNvSpPr>
            <p:nvPr userDrawn="1"/>
          </p:nvSpPr>
          <p:spPr bwMode="auto">
            <a:xfrm>
              <a:off x="63198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5" name="Line 80"/>
            <p:cNvSpPr>
              <a:spLocks noChangeShapeType="1"/>
            </p:cNvSpPr>
            <p:nvPr userDrawn="1"/>
          </p:nvSpPr>
          <p:spPr bwMode="auto">
            <a:xfrm>
              <a:off x="64643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6" name="Line 81"/>
            <p:cNvSpPr>
              <a:spLocks noChangeShapeType="1"/>
            </p:cNvSpPr>
            <p:nvPr userDrawn="1"/>
          </p:nvSpPr>
          <p:spPr bwMode="auto">
            <a:xfrm>
              <a:off x="66087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7" name="Line 82"/>
            <p:cNvSpPr>
              <a:spLocks noChangeShapeType="1"/>
            </p:cNvSpPr>
            <p:nvPr userDrawn="1"/>
          </p:nvSpPr>
          <p:spPr bwMode="auto">
            <a:xfrm>
              <a:off x="67516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8" name="Line 83"/>
            <p:cNvSpPr>
              <a:spLocks noChangeShapeType="1"/>
            </p:cNvSpPr>
            <p:nvPr userDrawn="1"/>
          </p:nvSpPr>
          <p:spPr bwMode="auto">
            <a:xfrm>
              <a:off x="68961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69" name="Line 84"/>
            <p:cNvSpPr>
              <a:spLocks noChangeShapeType="1"/>
            </p:cNvSpPr>
            <p:nvPr userDrawn="1"/>
          </p:nvSpPr>
          <p:spPr bwMode="auto">
            <a:xfrm>
              <a:off x="70405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0" name="Line 85"/>
            <p:cNvSpPr>
              <a:spLocks noChangeShapeType="1"/>
            </p:cNvSpPr>
            <p:nvPr userDrawn="1"/>
          </p:nvSpPr>
          <p:spPr bwMode="auto">
            <a:xfrm>
              <a:off x="718343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1" name="Line 86"/>
            <p:cNvSpPr>
              <a:spLocks noChangeShapeType="1"/>
            </p:cNvSpPr>
            <p:nvPr userDrawn="1"/>
          </p:nvSpPr>
          <p:spPr bwMode="auto">
            <a:xfrm>
              <a:off x="73279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2" name="Line 87"/>
            <p:cNvSpPr>
              <a:spLocks noChangeShapeType="1"/>
            </p:cNvSpPr>
            <p:nvPr userDrawn="1"/>
          </p:nvSpPr>
          <p:spPr bwMode="auto">
            <a:xfrm>
              <a:off x="74723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3" name="Line 88"/>
            <p:cNvSpPr>
              <a:spLocks noChangeShapeType="1"/>
            </p:cNvSpPr>
            <p:nvPr userDrawn="1"/>
          </p:nvSpPr>
          <p:spPr bwMode="auto">
            <a:xfrm>
              <a:off x="76168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4" name="Line 89"/>
            <p:cNvSpPr>
              <a:spLocks noChangeShapeType="1"/>
            </p:cNvSpPr>
            <p:nvPr userDrawn="1"/>
          </p:nvSpPr>
          <p:spPr bwMode="auto">
            <a:xfrm>
              <a:off x="77597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5" name="Line 90"/>
            <p:cNvSpPr>
              <a:spLocks noChangeShapeType="1"/>
            </p:cNvSpPr>
            <p:nvPr userDrawn="1"/>
          </p:nvSpPr>
          <p:spPr bwMode="auto">
            <a:xfrm>
              <a:off x="79041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6" name="Line 91"/>
            <p:cNvSpPr>
              <a:spLocks noChangeShapeType="1"/>
            </p:cNvSpPr>
            <p:nvPr userDrawn="1"/>
          </p:nvSpPr>
          <p:spPr bwMode="auto">
            <a:xfrm>
              <a:off x="80486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7" name="Line 92"/>
            <p:cNvSpPr>
              <a:spLocks noChangeShapeType="1"/>
            </p:cNvSpPr>
            <p:nvPr userDrawn="1"/>
          </p:nvSpPr>
          <p:spPr bwMode="auto">
            <a:xfrm>
              <a:off x="819150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8" name="Line 93"/>
            <p:cNvSpPr>
              <a:spLocks noChangeShapeType="1"/>
            </p:cNvSpPr>
            <p:nvPr userDrawn="1"/>
          </p:nvSpPr>
          <p:spPr bwMode="auto">
            <a:xfrm>
              <a:off x="83359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79" name="Line 94"/>
            <p:cNvSpPr>
              <a:spLocks noChangeShapeType="1"/>
            </p:cNvSpPr>
            <p:nvPr userDrawn="1"/>
          </p:nvSpPr>
          <p:spPr bwMode="auto">
            <a:xfrm>
              <a:off x="84804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0" name="Line 95"/>
            <p:cNvSpPr>
              <a:spLocks noChangeShapeType="1"/>
            </p:cNvSpPr>
            <p:nvPr userDrawn="1"/>
          </p:nvSpPr>
          <p:spPr bwMode="auto">
            <a:xfrm>
              <a:off x="862488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1" name="Line 96"/>
            <p:cNvSpPr>
              <a:spLocks noChangeShapeType="1"/>
            </p:cNvSpPr>
            <p:nvPr userDrawn="1"/>
          </p:nvSpPr>
          <p:spPr bwMode="auto">
            <a:xfrm>
              <a:off x="8767763"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2" name="Line 97"/>
            <p:cNvSpPr>
              <a:spLocks noChangeShapeType="1"/>
            </p:cNvSpPr>
            <p:nvPr userDrawn="1"/>
          </p:nvSpPr>
          <p:spPr bwMode="auto">
            <a:xfrm>
              <a:off x="8912226"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3" name="Line 98"/>
            <p:cNvSpPr>
              <a:spLocks noChangeShapeType="1"/>
            </p:cNvSpPr>
            <p:nvPr userDrawn="1"/>
          </p:nvSpPr>
          <p:spPr bwMode="auto">
            <a:xfrm>
              <a:off x="905668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4" name="Line 99"/>
            <p:cNvSpPr>
              <a:spLocks noChangeShapeType="1"/>
            </p:cNvSpPr>
            <p:nvPr userDrawn="1"/>
          </p:nvSpPr>
          <p:spPr bwMode="auto">
            <a:xfrm>
              <a:off x="560388"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85" name="Line 100"/>
            <p:cNvSpPr>
              <a:spLocks noChangeShapeType="1"/>
            </p:cNvSpPr>
            <p:nvPr userDrawn="1"/>
          </p:nvSpPr>
          <p:spPr bwMode="auto">
            <a:xfrm>
              <a:off x="9201151"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3" name="Line 102"/>
            <p:cNvSpPr>
              <a:spLocks noChangeShapeType="1"/>
            </p:cNvSpPr>
            <p:nvPr userDrawn="1"/>
          </p:nvSpPr>
          <p:spPr bwMode="auto">
            <a:xfrm>
              <a:off x="415925" y="3681413"/>
              <a:ext cx="9072000" cy="0"/>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4" name="Line 103"/>
            <p:cNvSpPr>
              <a:spLocks noChangeShapeType="1"/>
            </p:cNvSpPr>
            <p:nvPr userDrawn="1"/>
          </p:nvSpPr>
          <p:spPr bwMode="auto">
            <a:xfrm>
              <a:off x="4881600"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sp>
          <p:nvSpPr>
            <p:cNvPr id="125" name="Rectangle 104"/>
            <p:cNvSpPr>
              <a:spLocks noChangeArrowheads="1"/>
            </p:cNvSpPr>
            <p:nvPr userDrawn="1"/>
          </p:nvSpPr>
          <p:spPr bwMode="auto">
            <a:xfrm>
              <a:off x="415925" y="944563"/>
              <a:ext cx="9072000" cy="5472113"/>
            </a:xfrm>
            <a:prstGeom prst="rect">
              <a:avLst/>
            </a:prstGeom>
            <a:noFill/>
            <a:ln w="9525" cap="flat" cmpd="sng" algn="ctr">
              <a:solidFill>
                <a:schemeClr val="bg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80"/>
            </a:p>
          </p:txBody>
        </p:sp>
        <p:sp>
          <p:nvSpPr>
            <p:cNvPr id="222" name="Line 100"/>
            <p:cNvSpPr>
              <a:spLocks noChangeShapeType="1"/>
            </p:cNvSpPr>
            <p:nvPr userDrawn="1"/>
          </p:nvSpPr>
          <p:spPr bwMode="auto">
            <a:xfrm>
              <a:off x="9345600" y="944563"/>
              <a:ext cx="0" cy="5472113"/>
            </a:xfrm>
            <a:prstGeom prst="lin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480"/>
            </a:p>
          </p:txBody>
        </p:sp>
      </p:grpSp>
    </p:spTree>
    <p:extLst>
      <p:ext uri="{BB962C8B-B14F-4D97-AF65-F5344CB8AC3E}">
        <p14:creationId xmlns:p14="http://schemas.microsoft.com/office/powerpoint/2010/main" val="181183210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Lst>
  <p:timing>
    <p:tnLst>
      <p:par>
        <p:cTn id="1" dur="indefinite" restart="never" nodeType="tmRoot"/>
      </p:par>
    </p:tnLst>
  </p:timing>
  <p:hf hdr="0" ftr="0" dt="0"/>
  <p:txStyles>
    <p:titleStyle>
      <a:lvl1pPr algn="l" defTabSz="620063" rtl="0" eaLnBrk="1" latinLnBrk="0" hangingPunct="1">
        <a:spcBef>
          <a:spcPct val="0"/>
        </a:spcBef>
        <a:buNone/>
        <a:defRPr kumimoji="1" sz="1833" b="1" kern="1200" cap="none" spc="0" baseline="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0" indent="0" algn="l" defTabSz="620063" rtl="0" eaLnBrk="1" latinLnBrk="0" hangingPunct="1">
        <a:spcBef>
          <a:spcPct val="20000"/>
        </a:spcBef>
        <a:spcAft>
          <a:spcPts val="407"/>
        </a:spcAft>
        <a:buFont typeface="Arial" pitchFamily="34" charset="0"/>
        <a:buNone/>
        <a:defRPr kumimoji="1" sz="1441" b="1" kern="1200">
          <a:solidFill>
            <a:schemeClr val="tx1"/>
          </a:solidFill>
          <a:latin typeface="+mn-lt"/>
          <a:ea typeface="+mn-ea"/>
          <a:cs typeface="+mn-cs"/>
        </a:defRPr>
      </a:lvl1pPr>
      <a:lvl2pPr marL="310031" indent="-124012" algn="l" defTabSz="620063" rtl="0" eaLnBrk="1" latinLnBrk="0" hangingPunct="1">
        <a:spcBef>
          <a:spcPct val="20000"/>
        </a:spcBef>
        <a:buClr>
          <a:schemeClr val="tx2"/>
        </a:buClr>
        <a:buFont typeface="Arial" pitchFamily="34" charset="0"/>
        <a:buChar char="•"/>
        <a:defRPr kumimoji="1" sz="1441" kern="1200">
          <a:solidFill>
            <a:schemeClr val="tx1"/>
          </a:solidFill>
          <a:latin typeface="+mn-lt"/>
          <a:ea typeface="+mn-ea"/>
          <a:cs typeface="+mn-cs"/>
        </a:defRPr>
      </a:lvl2pPr>
      <a:lvl3pPr marL="775079" indent="-155015" algn="l" defTabSz="620063" rtl="0" eaLnBrk="1" latinLnBrk="0" hangingPunct="1">
        <a:spcBef>
          <a:spcPct val="20000"/>
        </a:spcBef>
        <a:buClr>
          <a:schemeClr val="tx2"/>
        </a:buClr>
        <a:buFont typeface="Arial" pitchFamily="34" charset="0"/>
        <a:buChar char="•"/>
        <a:defRPr kumimoji="1" sz="1310" kern="1200">
          <a:solidFill>
            <a:schemeClr val="tx1"/>
          </a:solidFill>
          <a:latin typeface="+mn-lt"/>
          <a:ea typeface="+mn-ea"/>
          <a:cs typeface="+mn-cs"/>
        </a:defRPr>
      </a:lvl3pPr>
      <a:lvl4pPr marL="1085109" indent="-155015" algn="l" defTabSz="620063" rtl="0" eaLnBrk="1" latinLnBrk="0" hangingPunct="1">
        <a:spcBef>
          <a:spcPct val="20000"/>
        </a:spcBef>
        <a:buClr>
          <a:schemeClr val="tx2"/>
        </a:buClr>
        <a:buFont typeface="Arial" pitchFamily="34" charset="0"/>
        <a:buChar char="•"/>
        <a:defRPr kumimoji="1" sz="1310" kern="1200">
          <a:solidFill>
            <a:schemeClr val="tx1"/>
          </a:solidFill>
          <a:latin typeface="+mn-lt"/>
          <a:ea typeface="+mn-ea"/>
          <a:cs typeface="+mn-cs"/>
        </a:defRPr>
      </a:lvl4pPr>
      <a:lvl5pPr marL="1395142" indent="-155015" algn="l" defTabSz="620063" rtl="0" eaLnBrk="1" latinLnBrk="0" hangingPunct="1">
        <a:spcBef>
          <a:spcPct val="20000"/>
        </a:spcBef>
        <a:buClr>
          <a:schemeClr val="tx2"/>
        </a:buClr>
        <a:buFont typeface="Arial" pitchFamily="34" charset="0"/>
        <a:buChar char="•"/>
        <a:defRPr kumimoji="1" sz="1310" kern="1200" baseline="0">
          <a:solidFill>
            <a:schemeClr val="tx1"/>
          </a:solidFill>
          <a:latin typeface="+mn-lt"/>
          <a:ea typeface="+mn-ea"/>
          <a:cs typeface="+mn-cs"/>
        </a:defRPr>
      </a:lvl5pPr>
      <a:lvl6pPr marL="1705173" indent="-155015" algn="l" defTabSz="620063" rtl="0" eaLnBrk="1" latinLnBrk="0" hangingPunct="1">
        <a:spcBef>
          <a:spcPct val="20000"/>
        </a:spcBef>
        <a:buClr>
          <a:schemeClr val="tx2"/>
        </a:buClr>
        <a:buFont typeface="Arial" pitchFamily="34" charset="0"/>
        <a:buChar char="•"/>
        <a:defRPr kumimoji="1" sz="1178" kern="1200">
          <a:solidFill>
            <a:schemeClr val="tx1"/>
          </a:solidFill>
          <a:latin typeface="+mn-lt"/>
          <a:ea typeface="+mn-ea"/>
          <a:cs typeface="+mn-cs"/>
        </a:defRPr>
      </a:lvl6pPr>
      <a:lvl7pPr marL="2015205" indent="-155015" algn="l" defTabSz="620063" rtl="0" eaLnBrk="1" latinLnBrk="0" hangingPunct="1">
        <a:spcBef>
          <a:spcPct val="20000"/>
        </a:spcBef>
        <a:buClr>
          <a:schemeClr val="tx2"/>
        </a:buClr>
        <a:buFont typeface="Arial" pitchFamily="34" charset="0"/>
        <a:buChar char="•"/>
        <a:defRPr kumimoji="1" sz="1178" kern="1200">
          <a:solidFill>
            <a:schemeClr val="tx1"/>
          </a:solidFill>
          <a:latin typeface="+mn-lt"/>
          <a:ea typeface="+mn-ea"/>
          <a:cs typeface="+mn-cs"/>
        </a:defRPr>
      </a:lvl7pPr>
      <a:lvl8pPr marL="2325236" indent="-155015" algn="l" defTabSz="620063" rtl="0" eaLnBrk="1" latinLnBrk="0" hangingPunct="1">
        <a:spcBef>
          <a:spcPct val="20000"/>
        </a:spcBef>
        <a:buClr>
          <a:schemeClr val="tx2"/>
        </a:buClr>
        <a:buFont typeface="Arial" pitchFamily="34" charset="0"/>
        <a:buChar char="•"/>
        <a:defRPr kumimoji="1" sz="1178" kern="1200">
          <a:solidFill>
            <a:schemeClr val="tx1"/>
          </a:solidFill>
          <a:latin typeface="+mn-lt"/>
          <a:ea typeface="+mn-ea"/>
          <a:cs typeface="+mn-cs"/>
        </a:defRPr>
      </a:lvl8pPr>
      <a:lvl9pPr marL="2635267" indent="-155015" algn="l" defTabSz="620063" rtl="0" eaLnBrk="1" latinLnBrk="0" hangingPunct="1">
        <a:spcBef>
          <a:spcPct val="20000"/>
        </a:spcBef>
        <a:buClr>
          <a:schemeClr val="tx2"/>
        </a:buClr>
        <a:buFont typeface="Arial" pitchFamily="34" charset="0"/>
        <a:buChar char="•"/>
        <a:defRPr kumimoji="1" sz="1178" kern="1200">
          <a:solidFill>
            <a:schemeClr val="tx1"/>
          </a:solidFill>
          <a:latin typeface="+mn-lt"/>
          <a:ea typeface="+mn-ea"/>
          <a:cs typeface="+mn-cs"/>
        </a:defRPr>
      </a:lvl9pPr>
    </p:bodyStyle>
    <p:otherStyle>
      <a:defPPr>
        <a:defRPr lang="en-US"/>
      </a:defPPr>
      <a:lvl1pPr marL="0" algn="l" defTabSz="620063" rtl="0" eaLnBrk="1" latinLnBrk="0" hangingPunct="1">
        <a:defRPr kumimoji="1" sz="1310" kern="1200">
          <a:solidFill>
            <a:schemeClr val="tx1"/>
          </a:solidFill>
          <a:latin typeface="+mn-lt"/>
          <a:ea typeface="+mn-ea"/>
          <a:cs typeface="+mn-cs"/>
        </a:defRPr>
      </a:lvl1pPr>
      <a:lvl2pPr marL="310031" algn="l" defTabSz="620063" rtl="0" eaLnBrk="1" latinLnBrk="0" hangingPunct="1">
        <a:defRPr kumimoji="1" sz="1310" kern="1200">
          <a:solidFill>
            <a:schemeClr val="tx1"/>
          </a:solidFill>
          <a:latin typeface="+mn-lt"/>
          <a:ea typeface="+mn-ea"/>
          <a:cs typeface="+mn-cs"/>
        </a:defRPr>
      </a:lvl2pPr>
      <a:lvl3pPr marL="620063" algn="l" defTabSz="620063" rtl="0" eaLnBrk="1" latinLnBrk="0" hangingPunct="1">
        <a:defRPr kumimoji="1" sz="1310" kern="1200">
          <a:solidFill>
            <a:schemeClr val="tx1"/>
          </a:solidFill>
          <a:latin typeface="+mn-lt"/>
          <a:ea typeface="+mn-ea"/>
          <a:cs typeface="+mn-cs"/>
        </a:defRPr>
      </a:lvl3pPr>
      <a:lvl4pPr marL="930093" algn="l" defTabSz="620063" rtl="0" eaLnBrk="1" latinLnBrk="0" hangingPunct="1">
        <a:defRPr kumimoji="1" sz="1310" kern="1200">
          <a:solidFill>
            <a:schemeClr val="tx1"/>
          </a:solidFill>
          <a:latin typeface="+mn-lt"/>
          <a:ea typeface="+mn-ea"/>
          <a:cs typeface="+mn-cs"/>
        </a:defRPr>
      </a:lvl4pPr>
      <a:lvl5pPr marL="1240126" algn="l" defTabSz="620063" rtl="0" eaLnBrk="1" latinLnBrk="0" hangingPunct="1">
        <a:defRPr kumimoji="1" sz="1310" kern="1200">
          <a:solidFill>
            <a:schemeClr val="tx1"/>
          </a:solidFill>
          <a:latin typeface="+mn-lt"/>
          <a:ea typeface="+mn-ea"/>
          <a:cs typeface="+mn-cs"/>
        </a:defRPr>
      </a:lvl5pPr>
      <a:lvl6pPr marL="1550157" algn="l" defTabSz="620063" rtl="0" eaLnBrk="1" latinLnBrk="0" hangingPunct="1">
        <a:defRPr kumimoji="1" sz="1310" kern="1200">
          <a:solidFill>
            <a:schemeClr val="tx1"/>
          </a:solidFill>
          <a:latin typeface="+mn-lt"/>
          <a:ea typeface="+mn-ea"/>
          <a:cs typeface="+mn-cs"/>
        </a:defRPr>
      </a:lvl6pPr>
      <a:lvl7pPr marL="1860189" algn="l" defTabSz="620063" rtl="0" eaLnBrk="1" latinLnBrk="0" hangingPunct="1">
        <a:defRPr kumimoji="1" sz="1310" kern="1200">
          <a:solidFill>
            <a:schemeClr val="tx1"/>
          </a:solidFill>
          <a:latin typeface="+mn-lt"/>
          <a:ea typeface="+mn-ea"/>
          <a:cs typeface="+mn-cs"/>
        </a:defRPr>
      </a:lvl7pPr>
      <a:lvl8pPr marL="2170221" algn="l" defTabSz="620063" rtl="0" eaLnBrk="1" latinLnBrk="0" hangingPunct="1">
        <a:defRPr kumimoji="1" sz="1310" kern="1200">
          <a:solidFill>
            <a:schemeClr val="tx1"/>
          </a:solidFill>
          <a:latin typeface="+mn-lt"/>
          <a:ea typeface="+mn-ea"/>
          <a:cs typeface="+mn-cs"/>
        </a:defRPr>
      </a:lvl8pPr>
      <a:lvl9pPr marL="2480251" algn="l" defTabSz="620063" rtl="0" eaLnBrk="1" latinLnBrk="0" hangingPunct="1">
        <a:defRPr kumimoji="1" sz="131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6" pos="3840">
          <p15:clr>
            <a:srgbClr val="F26B43"/>
          </p15:clr>
        </p15:guide>
        <p15:guide id="7"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jpeg"/><Relationship Id="rId3" Type="http://schemas.openxmlformats.org/officeDocument/2006/relationships/image" Target="../media/image111.png"/><Relationship Id="rId7" Type="http://schemas.openxmlformats.org/officeDocument/2006/relationships/image" Target="../media/image115.jpeg"/><Relationship Id="rId12" Type="http://schemas.openxmlformats.org/officeDocument/2006/relationships/image" Target="../media/image120.jpeg"/><Relationship Id="rId2" Type="http://schemas.openxmlformats.org/officeDocument/2006/relationships/image" Target="../media/image110.png"/><Relationship Id="rId16" Type="http://schemas.openxmlformats.org/officeDocument/2006/relationships/image" Target="../media/image123.png"/><Relationship Id="rId1" Type="http://schemas.openxmlformats.org/officeDocument/2006/relationships/slideLayout" Target="../slideLayouts/slideLayout29.xml"/><Relationship Id="rId6" Type="http://schemas.openxmlformats.org/officeDocument/2006/relationships/image" Target="../media/image114.png"/><Relationship Id="rId11" Type="http://schemas.openxmlformats.org/officeDocument/2006/relationships/image" Target="../media/image119.jpeg"/><Relationship Id="rId5" Type="http://schemas.openxmlformats.org/officeDocument/2006/relationships/image" Target="../media/image113.jpeg"/><Relationship Id="rId15" Type="http://schemas.microsoft.com/office/2007/relationships/hdphoto" Target="../media/hdphoto7.wdp"/><Relationship Id="rId10" Type="http://schemas.openxmlformats.org/officeDocument/2006/relationships/image" Target="../media/image118.jpe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6.png"/><Relationship Id="rId21" Type="http://schemas.openxmlformats.org/officeDocument/2006/relationships/image" Target="../media/image143.png"/><Relationship Id="rId7" Type="http://schemas.openxmlformats.org/officeDocument/2006/relationships/image" Target="../media/image130.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image" Target="../media/image47.png"/><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29.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5" Type="http://schemas.openxmlformats.org/officeDocument/2006/relationships/image" Target="../media/image137.pn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9.png"/><Relationship Id="rId7"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9.xml"/><Relationship Id="rId6" Type="http://schemas.microsoft.com/office/2007/relationships/hdphoto" Target="../media/hdphoto10.wdp"/><Relationship Id="rId5" Type="http://schemas.openxmlformats.org/officeDocument/2006/relationships/image" Target="../media/image150.png"/><Relationship Id="rId10" Type="http://schemas.openxmlformats.org/officeDocument/2006/relationships/image" Target="../media/image154.png"/><Relationship Id="rId4" Type="http://schemas.microsoft.com/office/2007/relationships/hdphoto" Target="../media/hdphoto9.wdp"/><Relationship Id="rId9" Type="http://schemas.openxmlformats.org/officeDocument/2006/relationships/image" Target="../media/image153.png"/></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8" Type="http://schemas.openxmlformats.org/officeDocument/2006/relationships/image" Target="../media/image160.jpeg"/><Relationship Id="rId13" Type="http://schemas.openxmlformats.org/officeDocument/2006/relationships/image" Target="../media/image165.png"/><Relationship Id="rId3" Type="http://schemas.openxmlformats.org/officeDocument/2006/relationships/image" Target="../media/image14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5.png"/><Relationship Id="rId16" Type="http://schemas.openxmlformats.org/officeDocument/2006/relationships/image" Target="../media/image168.png"/><Relationship Id="rId1" Type="http://schemas.openxmlformats.org/officeDocument/2006/relationships/slideLayout" Target="../slideLayouts/slideLayout29.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jpeg"/><Relationship Id="rId15" Type="http://schemas.openxmlformats.org/officeDocument/2006/relationships/image" Target="../media/image167.jpeg"/><Relationship Id="rId10" Type="http://schemas.openxmlformats.org/officeDocument/2006/relationships/image" Target="../media/image162.png"/><Relationship Id="rId4" Type="http://schemas.openxmlformats.org/officeDocument/2006/relationships/image" Target="../media/image156.jpeg"/><Relationship Id="rId9" Type="http://schemas.openxmlformats.org/officeDocument/2006/relationships/image" Target="../media/image161.png"/><Relationship Id="rId14" Type="http://schemas.openxmlformats.org/officeDocument/2006/relationships/image" Target="../media/image166.jpeg"/></Relationships>
</file>

<file path=ppt/slides/_rels/slide1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9.xml"/><Relationship Id="rId4" Type="http://schemas.openxmlformats.org/officeDocument/2006/relationships/image" Target="../media/image159.png"/></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76.png"/><Relationship Id="rId2" Type="http://schemas.openxmlformats.org/officeDocument/2006/relationships/image" Target="../media/image172.png"/><Relationship Id="rId1" Type="http://schemas.openxmlformats.org/officeDocument/2006/relationships/slideLayout" Target="../slideLayouts/slideLayout29.xml"/><Relationship Id="rId6" Type="http://schemas.openxmlformats.org/officeDocument/2006/relationships/image" Target="../media/image175.png"/><Relationship Id="rId5" Type="http://schemas.microsoft.com/office/2007/relationships/hdphoto" Target="../media/hdphoto11.wdp"/><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28.png"/><Relationship Id="rId1" Type="http://schemas.openxmlformats.org/officeDocument/2006/relationships/slideLayout" Target="../slideLayouts/slideLayout29.xml"/><Relationship Id="rId5" Type="http://schemas.openxmlformats.org/officeDocument/2006/relationships/image" Target="../media/image180.png"/><Relationship Id="rId4" Type="http://schemas.openxmlformats.org/officeDocument/2006/relationships/image" Target="../media/image179.png"/></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9.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9.xml"/><Relationship Id="rId4" Type="http://schemas.openxmlformats.org/officeDocument/2006/relationships/image" Target="../media/image188.png"/></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29.xml"/><Relationship Id="rId6" Type="http://schemas.openxmlformats.org/officeDocument/2006/relationships/image" Target="../media/image186.png"/><Relationship Id="rId5" Type="http://schemas.openxmlformats.org/officeDocument/2006/relationships/image" Target="../media/image192.png"/><Relationship Id="rId4" Type="http://schemas.openxmlformats.org/officeDocument/2006/relationships/image" Target="../media/image191.png"/></Relationships>
</file>

<file path=ppt/slides/_rels/slide114.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200.png"/><Relationship Id="rId3" Type="http://schemas.openxmlformats.org/officeDocument/2006/relationships/image" Target="../media/image137.png"/><Relationship Id="rId7" Type="http://schemas.openxmlformats.org/officeDocument/2006/relationships/image" Target="../media/image142.png"/><Relationship Id="rId12" Type="http://schemas.openxmlformats.org/officeDocument/2006/relationships/image" Target="../media/image199.png"/><Relationship Id="rId2" Type="http://schemas.openxmlformats.org/officeDocument/2006/relationships/image" Target="../media/image194.png"/><Relationship Id="rId16" Type="http://schemas.openxmlformats.org/officeDocument/2006/relationships/image" Target="../media/image202.png"/><Relationship Id="rId1" Type="http://schemas.openxmlformats.org/officeDocument/2006/relationships/slideLayout" Target="../slideLayouts/slideLayout29.xml"/><Relationship Id="rId6" Type="http://schemas.openxmlformats.org/officeDocument/2006/relationships/image" Target="../media/image195.png"/><Relationship Id="rId11" Type="http://schemas.openxmlformats.org/officeDocument/2006/relationships/image" Target="../media/image198.png"/><Relationship Id="rId5" Type="http://schemas.openxmlformats.org/officeDocument/2006/relationships/image" Target="../media/image126.png"/><Relationship Id="rId15" Type="http://schemas.openxmlformats.org/officeDocument/2006/relationships/image" Target="../media/image182.png"/><Relationship Id="rId10" Type="http://schemas.openxmlformats.org/officeDocument/2006/relationships/image" Target="../media/image197.png"/><Relationship Id="rId4" Type="http://schemas.openxmlformats.org/officeDocument/2006/relationships/image" Target="../media/image163.png"/><Relationship Id="rId9" Type="http://schemas.openxmlformats.org/officeDocument/2006/relationships/image" Target="../media/image196.png"/><Relationship Id="rId14" Type="http://schemas.openxmlformats.org/officeDocument/2006/relationships/image" Target="../media/image201.png"/></Relationships>
</file>

<file path=ppt/slides/_rels/slide1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9.xml"/><Relationship Id="rId5" Type="http://schemas.openxmlformats.org/officeDocument/2006/relationships/image" Target="../media/image206.png"/><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8.png"/><Relationship Id="rId7" Type="http://schemas.openxmlformats.org/officeDocument/2006/relationships/image" Target="../media/image211.png"/><Relationship Id="rId2" Type="http://schemas.openxmlformats.org/officeDocument/2006/relationships/image" Target="../media/image207.png"/><Relationship Id="rId1" Type="http://schemas.openxmlformats.org/officeDocument/2006/relationships/slideLayout" Target="../slideLayouts/slideLayout29.xml"/><Relationship Id="rId6" Type="http://schemas.openxmlformats.org/officeDocument/2006/relationships/image" Target="../media/image210.png"/><Relationship Id="rId5" Type="http://schemas.openxmlformats.org/officeDocument/2006/relationships/image" Target="../media/image133.png"/><Relationship Id="rId4" Type="http://schemas.openxmlformats.org/officeDocument/2006/relationships/image" Target="../media/image20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1.png"/><Relationship Id="rId2" Type="http://schemas.openxmlformats.org/officeDocument/2006/relationships/image" Target="../media/image207.png"/><Relationship Id="rId1" Type="http://schemas.openxmlformats.org/officeDocument/2006/relationships/slideLayout" Target="../slideLayouts/slideLayout29.xml"/><Relationship Id="rId6" Type="http://schemas.openxmlformats.org/officeDocument/2006/relationships/image" Target="../media/image210.png"/><Relationship Id="rId5" Type="http://schemas.openxmlformats.org/officeDocument/2006/relationships/image" Target="../media/image133.png"/><Relationship Id="rId4" Type="http://schemas.openxmlformats.org/officeDocument/2006/relationships/image" Target="../media/image209.png"/></Relationships>
</file>

<file path=ppt/slides/_rels/slide1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9.xml"/><Relationship Id="rId4" Type="http://schemas.openxmlformats.org/officeDocument/2006/relationships/image" Target="../media/image2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9.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9.xml"/><Relationship Id="rId5" Type="http://schemas.openxmlformats.org/officeDocument/2006/relationships/image" Target="../media/image224.png"/><Relationship Id="rId4" Type="http://schemas.openxmlformats.org/officeDocument/2006/relationships/image" Target="../media/image223.png"/></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5.jpeg"/><Relationship Id="rId1" Type="http://schemas.openxmlformats.org/officeDocument/2006/relationships/slideLayout" Target="../slideLayouts/slideLayout29.xml"/><Relationship Id="rId5" Type="http://schemas.openxmlformats.org/officeDocument/2006/relationships/image" Target="../media/image227.png"/><Relationship Id="rId4" Type="http://schemas.openxmlformats.org/officeDocument/2006/relationships/image" Target="../media/image2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198.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image" Target="../media/image163.png"/><Relationship Id="rId1" Type="http://schemas.openxmlformats.org/officeDocument/2006/relationships/slideLayout" Target="../slideLayouts/slideLayout29.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137.png"/><Relationship Id="rId9" Type="http://schemas.openxmlformats.org/officeDocument/2006/relationships/image" Target="../media/image23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12.png"/><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16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241.png"/><Relationship Id="rId7" Type="http://schemas.openxmlformats.org/officeDocument/2006/relationships/image" Target="../media/image158.png"/><Relationship Id="rId2" Type="http://schemas.openxmlformats.org/officeDocument/2006/relationships/image" Target="../media/image240.png"/><Relationship Id="rId1" Type="http://schemas.openxmlformats.org/officeDocument/2006/relationships/slideLayout" Target="../slideLayouts/slideLayout29.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45.png"/><Relationship Id="rId1" Type="http://schemas.openxmlformats.org/officeDocument/2006/relationships/slideLayout" Target="../slideLayouts/slideLayout29.xml"/><Relationship Id="rId6" Type="http://schemas.openxmlformats.org/officeDocument/2006/relationships/image" Target="../media/image239.png"/><Relationship Id="rId5" Type="http://schemas.openxmlformats.org/officeDocument/2006/relationships/image" Target="../media/image246.png"/><Relationship Id="rId4" Type="http://schemas.openxmlformats.org/officeDocument/2006/relationships/image" Target="../media/image163.png"/></Relationships>
</file>

<file path=ppt/slides/_rels/slide132.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172.png"/><Relationship Id="rId1" Type="http://schemas.openxmlformats.org/officeDocument/2006/relationships/slideLayout" Target="../slideLayouts/slideLayout29.xml"/><Relationship Id="rId6" Type="http://schemas.openxmlformats.org/officeDocument/2006/relationships/image" Target="../media/image159.png"/><Relationship Id="rId5" Type="http://schemas.openxmlformats.org/officeDocument/2006/relationships/image" Target="../media/image249.png"/><Relationship Id="rId4" Type="http://schemas.openxmlformats.org/officeDocument/2006/relationships/image" Target="../media/image248.png"/></Relationships>
</file>

<file path=ppt/slides/_rels/slide133.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29.xml"/><Relationship Id="rId6" Type="http://schemas.openxmlformats.org/officeDocument/2006/relationships/image" Target="../media/image254.png"/><Relationship Id="rId5" Type="http://schemas.openxmlformats.org/officeDocument/2006/relationships/image" Target="../media/image253.jpeg"/><Relationship Id="rId10" Type="http://schemas.openxmlformats.org/officeDocument/2006/relationships/image" Target="../media/image177.png"/><Relationship Id="rId4" Type="http://schemas.openxmlformats.org/officeDocument/2006/relationships/image" Target="../media/image252.png"/><Relationship Id="rId9" Type="http://schemas.openxmlformats.org/officeDocument/2006/relationships/image" Target="../media/image257.png"/></Relationships>
</file>

<file path=ppt/slides/_rels/slide13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59.png"/><Relationship Id="rId7" Type="http://schemas.openxmlformats.org/officeDocument/2006/relationships/image" Target="../media/image251.png"/><Relationship Id="rId2" Type="http://schemas.openxmlformats.org/officeDocument/2006/relationships/image" Target="../media/image258.png"/><Relationship Id="rId1" Type="http://schemas.openxmlformats.org/officeDocument/2006/relationships/slideLayout" Target="../slideLayouts/slideLayout29.xml"/><Relationship Id="rId6" Type="http://schemas.openxmlformats.org/officeDocument/2006/relationships/image" Target="../media/image257.png"/><Relationship Id="rId5" Type="http://schemas.openxmlformats.org/officeDocument/2006/relationships/image" Target="../media/image260.png"/><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196.png"/><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62.png"/><Relationship Id="rId1" Type="http://schemas.openxmlformats.org/officeDocument/2006/relationships/slideLayout" Target="../slideLayouts/slideLayout29.xml"/><Relationship Id="rId5" Type="http://schemas.openxmlformats.org/officeDocument/2006/relationships/image" Target="../media/image264.png"/><Relationship Id="rId4" Type="http://schemas.openxmlformats.org/officeDocument/2006/relationships/image" Target="../media/image263.png"/></Relationships>
</file>

<file path=ppt/slides/_rels/slide137.xml.rels><?xml version="1.0" encoding="UTF-8" standalone="yes"?>
<Relationships xmlns="http://schemas.openxmlformats.org/package/2006/relationships"><Relationship Id="rId8" Type="http://schemas.openxmlformats.org/officeDocument/2006/relationships/image" Target="../media/image269.jpeg"/><Relationship Id="rId3" Type="http://schemas.openxmlformats.org/officeDocument/2006/relationships/image" Target="../media/image265.jpg"/><Relationship Id="rId7" Type="http://schemas.openxmlformats.org/officeDocument/2006/relationships/image" Target="../media/image268.png"/><Relationship Id="rId2" Type="http://schemas.openxmlformats.org/officeDocument/2006/relationships/image" Target="../media/image258.png"/><Relationship Id="rId1" Type="http://schemas.openxmlformats.org/officeDocument/2006/relationships/slideLayout" Target="../slideLayouts/slideLayout29.xml"/><Relationship Id="rId6" Type="http://schemas.openxmlformats.org/officeDocument/2006/relationships/image" Target="../media/image259.png"/><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image" Target="../media/image270.png"/></Relationships>
</file>

<file path=ppt/slides/_rels/slide138.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64.png"/><Relationship Id="rId1" Type="http://schemas.openxmlformats.org/officeDocument/2006/relationships/slideLayout" Target="../slideLayouts/slideLayout29.xml"/><Relationship Id="rId5" Type="http://schemas.openxmlformats.org/officeDocument/2006/relationships/image" Target="../media/image274.jpeg"/><Relationship Id="rId4" Type="http://schemas.openxmlformats.org/officeDocument/2006/relationships/image" Target="../media/image273.png"/></Relationships>
</file>

<file path=ppt/slides/_rels/slide139.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123.png"/><Relationship Id="rId3" Type="http://schemas.openxmlformats.org/officeDocument/2006/relationships/image" Target="../media/image275.png"/><Relationship Id="rId7" Type="http://schemas.openxmlformats.org/officeDocument/2006/relationships/image" Target="../media/image279.jpeg"/><Relationship Id="rId12" Type="http://schemas.openxmlformats.org/officeDocument/2006/relationships/image" Target="../media/image284.jpeg"/><Relationship Id="rId2" Type="http://schemas.openxmlformats.org/officeDocument/2006/relationships/hyperlink" Target="http://dot-pay.jp/" TargetMode="External"/><Relationship Id="rId1" Type="http://schemas.openxmlformats.org/officeDocument/2006/relationships/slideLayout" Target="../slideLayouts/slideLayout29.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jpeg"/><Relationship Id="rId10" Type="http://schemas.openxmlformats.org/officeDocument/2006/relationships/image" Target="../media/image282.gif"/><Relationship Id="rId4" Type="http://schemas.openxmlformats.org/officeDocument/2006/relationships/image" Target="../media/image276.png"/><Relationship Id="rId9" Type="http://schemas.openxmlformats.org/officeDocument/2006/relationships/image" Target="../media/image2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95.png"/><Relationship Id="rId3" Type="http://schemas.openxmlformats.org/officeDocument/2006/relationships/image" Target="../media/image286.png"/><Relationship Id="rId7" Type="http://schemas.openxmlformats.org/officeDocument/2006/relationships/image" Target="../media/image290.png"/><Relationship Id="rId12" Type="http://schemas.openxmlformats.org/officeDocument/2006/relationships/image" Target="../media/image123.png"/><Relationship Id="rId2" Type="http://schemas.openxmlformats.org/officeDocument/2006/relationships/image" Target="../media/image110.png"/><Relationship Id="rId1" Type="http://schemas.openxmlformats.org/officeDocument/2006/relationships/slideLayout" Target="../slideLayouts/slideLayout29.xml"/><Relationship Id="rId6" Type="http://schemas.openxmlformats.org/officeDocument/2006/relationships/image" Target="../media/image289.png"/><Relationship Id="rId11" Type="http://schemas.openxmlformats.org/officeDocument/2006/relationships/image" Target="../media/image294.png"/><Relationship Id="rId5" Type="http://schemas.openxmlformats.org/officeDocument/2006/relationships/image" Target="../media/image288.png"/><Relationship Id="rId10" Type="http://schemas.openxmlformats.org/officeDocument/2006/relationships/image" Target="../media/image293.png"/><Relationship Id="rId4" Type="http://schemas.openxmlformats.org/officeDocument/2006/relationships/image" Target="../media/image287.png"/><Relationship Id="rId9" Type="http://schemas.openxmlformats.org/officeDocument/2006/relationships/image" Target="../media/image292.png"/></Relationships>
</file>

<file path=ppt/slides/_rels/slide14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9.xml"/><Relationship Id="rId4" Type="http://schemas.openxmlformats.org/officeDocument/2006/relationships/image" Target="../media/image298.png"/></Relationships>
</file>

<file path=ppt/slides/_rels/slide1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31.xml"/></Relationships>
</file>

<file path=ppt/slides/_rels/slide144.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6.png"/><Relationship Id="rId18" Type="http://schemas.openxmlformats.org/officeDocument/2006/relationships/image" Target="../media/image308.png"/><Relationship Id="rId3" Type="http://schemas.openxmlformats.org/officeDocument/2006/relationships/image" Target="../media/image126.png"/><Relationship Id="rId21" Type="http://schemas.openxmlformats.org/officeDocument/2006/relationships/image" Target="../media/image8.gif"/><Relationship Id="rId7" Type="http://schemas.openxmlformats.org/officeDocument/2006/relationships/image" Target="../media/image302.png"/><Relationship Id="rId12" Type="http://schemas.openxmlformats.org/officeDocument/2006/relationships/image" Target="../media/image305.png"/><Relationship Id="rId17" Type="http://schemas.openxmlformats.org/officeDocument/2006/relationships/image" Target="../media/image202.png"/><Relationship Id="rId2" Type="http://schemas.openxmlformats.org/officeDocument/2006/relationships/image" Target="../media/image47.png"/><Relationship Id="rId16" Type="http://schemas.openxmlformats.org/officeDocument/2006/relationships/image" Target="../media/image307.png"/><Relationship Id="rId20" Type="http://schemas.openxmlformats.org/officeDocument/2006/relationships/image" Target="../media/image129.png"/><Relationship Id="rId1" Type="http://schemas.openxmlformats.org/officeDocument/2006/relationships/slideLayout" Target="../slideLayouts/slideLayout29.xml"/><Relationship Id="rId6" Type="http://schemas.openxmlformats.org/officeDocument/2006/relationships/image" Target="../media/image301.png"/><Relationship Id="rId11" Type="http://schemas.openxmlformats.org/officeDocument/2006/relationships/image" Target="../media/image139.png"/><Relationship Id="rId5" Type="http://schemas.openxmlformats.org/officeDocument/2006/relationships/image" Target="../media/image127.png"/><Relationship Id="rId15" Type="http://schemas.openxmlformats.org/officeDocument/2006/relationships/image" Target="../media/image135.png"/><Relationship Id="rId10" Type="http://schemas.openxmlformats.org/officeDocument/2006/relationships/image" Target="../media/image304.png"/><Relationship Id="rId19" Type="http://schemas.openxmlformats.org/officeDocument/2006/relationships/image" Target="../media/image40.png"/><Relationship Id="rId4" Type="http://schemas.openxmlformats.org/officeDocument/2006/relationships/image" Target="../media/image142.png"/><Relationship Id="rId9" Type="http://schemas.openxmlformats.org/officeDocument/2006/relationships/image" Target="../media/image138.png"/><Relationship Id="rId14" Type="http://schemas.openxmlformats.org/officeDocument/2006/relationships/image" Target="../media/image14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19.jpeg"/><Relationship Id="rId3" Type="http://schemas.openxmlformats.org/officeDocument/2006/relationships/image" Target="../media/image310.png"/><Relationship Id="rId7" Type="http://schemas.openxmlformats.org/officeDocument/2006/relationships/image" Target="../media/image314.png"/><Relationship Id="rId12"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29.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5" Type="http://schemas.openxmlformats.org/officeDocument/2006/relationships/image" Target="../media/image321.png"/><Relationship Id="rId10" Type="http://schemas.openxmlformats.org/officeDocument/2006/relationships/image" Target="../media/image317.png"/><Relationship Id="rId4" Type="http://schemas.openxmlformats.org/officeDocument/2006/relationships/image" Target="../media/image311.png"/><Relationship Id="rId9" Type="http://schemas.openxmlformats.org/officeDocument/2006/relationships/image" Target="../media/image316.png"/><Relationship Id="rId14" Type="http://schemas.openxmlformats.org/officeDocument/2006/relationships/image" Target="../media/image320.png"/></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2.png"/><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330.png"/><Relationship Id="rId18" Type="http://schemas.openxmlformats.org/officeDocument/2006/relationships/image" Target="../media/image335.gif"/><Relationship Id="rId26" Type="http://schemas.openxmlformats.org/officeDocument/2006/relationships/image" Target="../media/image343.png"/><Relationship Id="rId3" Type="http://schemas.openxmlformats.org/officeDocument/2006/relationships/image" Target="../media/image40.png"/><Relationship Id="rId21" Type="http://schemas.openxmlformats.org/officeDocument/2006/relationships/image" Target="../media/image338.png"/><Relationship Id="rId7" Type="http://schemas.openxmlformats.org/officeDocument/2006/relationships/image" Target="../media/image319.jpeg"/><Relationship Id="rId12" Type="http://schemas.openxmlformats.org/officeDocument/2006/relationships/image" Target="../media/image329.png"/><Relationship Id="rId17" Type="http://schemas.openxmlformats.org/officeDocument/2006/relationships/image" Target="../media/image334.gif"/><Relationship Id="rId25" Type="http://schemas.openxmlformats.org/officeDocument/2006/relationships/image" Target="../media/image342.png"/><Relationship Id="rId2" Type="http://schemas.openxmlformats.org/officeDocument/2006/relationships/notesSlide" Target="../notesSlides/notesSlide5.xml"/><Relationship Id="rId16" Type="http://schemas.openxmlformats.org/officeDocument/2006/relationships/image" Target="../media/image333.gif"/><Relationship Id="rId20" Type="http://schemas.openxmlformats.org/officeDocument/2006/relationships/image" Target="../media/image337.png"/><Relationship Id="rId1" Type="http://schemas.openxmlformats.org/officeDocument/2006/relationships/slideLayout" Target="../slideLayouts/slideLayout29.xml"/><Relationship Id="rId6" Type="http://schemas.openxmlformats.org/officeDocument/2006/relationships/image" Target="../media/image320.png"/><Relationship Id="rId11" Type="http://schemas.openxmlformats.org/officeDocument/2006/relationships/image" Target="../media/image328.png"/><Relationship Id="rId24" Type="http://schemas.openxmlformats.org/officeDocument/2006/relationships/image" Target="../media/image341.png"/><Relationship Id="rId5" Type="http://schemas.openxmlformats.org/officeDocument/2006/relationships/image" Target="../media/image324.png"/><Relationship Id="rId15" Type="http://schemas.openxmlformats.org/officeDocument/2006/relationships/image" Target="../media/image332.gif"/><Relationship Id="rId23" Type="http://schemas.openxmlformats.org/officeDocument/2006/relationships/image" Target="../media/image340.png"/><Relationship Id="rId10" Type="http://schemas.openxmlformats.org/officeDocument/2006/relationships/image" Target="../media/image327.png"/><Relationship Id="rId19" Type="http://schemas.openxmlformats.org/officeDocument/2006/relationships/image" Target="../media/image336.png"/><Relationship Id="rId4" Type="http://schemas.openxmlformats.org/officeDocument/2006/relationships/image" Target="../media/image323.jpeg"/><Relationship Id="rId9" Type="http://schemas.openxmlformats.org/officeDocument/2006/relationships/image" Target="../media/image326.png"/><Relationship Id="rId14" Type="http://schemas.openxmlformats.org/officeDocument/2006/relationships/image" Target="../media/image331.png"/><Relationship Id="rId22" Type="http://schemas.openxmlformats.org/officeDocument/2006/relationships/image" Target="../media/image339.png"/></Relationships>
</file>

<file path=ppt/slides/_rels/slide164.xml.rels><?xml version="1.0" encoding="UTF-8" standalone="yes"?>
<Relationships xmlns="http://schemas.openxmlformats.org/package/2006/relationships"><Relationship Id="rId8" Type="http://schemas.openxmlformats.org/officeDocument/2006/relationships/hyperlink" Target="http://ord.yahoo.co.jp/o/image/SIG=12ocrm5av/EXP=1339156527;_ylc=X3IDMgRmc3QDMARpZHgDMARvaWQDQU5kOUdjUktLMWpoWlJTamZKdzFiWUczOUt0c2Y2ZUdtOVNJMWU5Y1NRT3B2bWFDQXVEeFlZYWd4bmNQcGcEcAM0NE9UNDRPcjQ0S2s0NE9wNDRLNTQ0T0kEcG9zAzkwBHNlYwNzaHcEc2xrA3Jp/*-http:/www.clker.com/cliparts/q/B/F/D/W/v/commercial-property-md.png" TargetMode="External"/><Relationship Id="rId3" Type="http://schemas.openxmlformats.org/officeDocument/2006/relationships/image" Target="../media/image345.wmf"/><Relationship Id="rId7" Type="http://schemas.openxmlformats.org/officeDocument/2006/relationships/image" Target="../media/image349.png"/><Relationship Id="rId2" Type="http://schemas.openxmlformats.org/officeDocument/2006/relationships/image" Target="../media/image344.emf"/><Relationship Id="rId1" Type="http://schemas.openxmlformats.org/officeDocument/2006/relationships/slideLayout" Target="../slideLayouts/slideLayout29.xml"/><Relationship Id="rId6" Type="http://schemas.openxmlformats.org/officeDocument/2006/relationships/image" Target="../media/image348.png"/><Relationship Id="rId5" Type="http://schemas.openxmlformats.org/officeDocument/2006/relationships/image" Target="../media/image347.png"/><Relationship Id="rId10" Type="http://schemas.openxmlformats.org/officeDocument/2006/relationships/image" Target="../media/image351.png"/><Relationship Id="rId4" Type="http://schemas.openxmlformats.org/officeDocument/2006/relationships/image" Target="../media/image346.png"/><Relationship Id="rId9" Type="http://schemas.openxmlformats.org/officeDocument/2006/relationships/image" Target="../media/image350.png"/></Relationships>
</file>

<file path=ppt/slides/_rels/slide16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4.emf"/><Relationship Id="rId1" Type="http://schemas.openxmlformats.org/officeDocument/2006/relationships/slideLayout" Target="../slideLayouts/slideLayout29.xml"/><Relationship Id="rId5" Type="http://schemas.openxmlformats.org/officeDocument/2006/relationships/image" Target="../media/image353.png"/><Relationship Id="rId4" Type="http://schemas.openxmlformats.org/officeDocument/2006/relationships/image" Target="../media/image352.png"/></Relationships>
</file>

<file path=ppt/slides/_rels/slide166.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png"/><Relationship Id="rId18" Type="http://schemas.openxmlformats.org/officeDocument/2006/relationships/image" Target="../media/image369.jpeg"/><Relationship Id="rId26" Type="http://schemas.openxmlformats.org/officeDocument/2006/relationships/image" Target="../media/image377.gif"/><Relationship Id="rId3" Type="http://schemas.openxmlformats.org/officeDocument/2006/relationships/image" Target="../media/image354.png"/><Relationship Id="rId21" Type="http://schemas.openxmlformats.org/officeDocument/2006/relationships/image" Target="../media/image372.tiff"/><Relationship Id="rId7" Type="http://schemas.openxmlformats.org/officeDocument/2006/relationships/image" Target="../media/image358.png"/><Relationship Id="rId12" Type="http://schemas.openxmlformats.org/officeDocument/2006/relationships/image" Target="../media/image363.png"/><Relationship Id="rId17" Type="http://schemas.openxmlformats.org/officeDocument/2006/relationships/image" Target="../media/image368.jpeg"/><Relationship Id="rId25" Type="http://schemas.openxmlformats.org/officeDocument/2006/relationships/image" Target="../media/image376.gif"/><Relationship Id="rId2" Type="http://schemas.openxmlformats.org/officeDocument/2006/relationships/image" Target="../media/image322.png"/><Relationship Id="rId16" Type="http://schemas.openxmlformats.org/officeDocument/2006/relationships/image" Target="../media/image367.png"/><Relationship Id="rId20" Type="http://schemas.openxmlformats.org/officeDocument/2006/relationships/image" Target="../media/image371.jpeg"/><Relationship Id="rId1" Type="http://schemas.openxmlformats.org/officeDocument/2006/relationships/slideLayout" Target="../slideLayouts/slideLayout29.xml"/><Relationship Id="rId6" Type="http://schemas.openxmlformats.org/officeDocument/2006/relationships/image" Target="../media/image357.png"/><Relationship Id="rId11" Type="http://schemas.openxmlformats.org/officeDocument/2006/relationships/image" Target="../media/image362.png"/><Relationship Id="rId24" Type="http://schemas.openxmlformats.org/officeDocument/2006/relationships/image" Target="../media/image375.gif"/><Relationship Id="rId5" Type="http://schemas.openxmlformats.org/officeDocument/2006/relationships/image" Target="../media/image356.png"/><Relationship Id="rId15" Type="http://schemas.openxmlformats.org/officeDocument/2006/relationships/image" Target="../media/image366.png"/><Relationship Id="rId23" Type="http://schemas.openxmlformats.org/officeDocument/2006/relationships/image" Target="../media/image374.png"/><Relationship Id="rId10" Type="http://schemas.openxmlformats.org/officeDocument/2006/relationships/image" Target="../media/image361.png"/><Relationship Id="rId19" Type="http://schemas.openxmlformats.org/officeDocument/2006/relationships/image" Target="../media/image370.png"/><Relationship Id="rId4" Type="http://schemas.openxmlformats.org/officeDocument/2006/relationships/image" Target="../media/image355.png"/><Relationship Id="rId9" Type="http://schemas.openxmlformats.org/officeDocument/2006/relationships/image" Target="../media/image360.png"/><Relationship Id="rId14" Type="http://schemas.openxmlformats.org/officeDocument/2006/relationships/image" Target="../media/image365.png"/><Relationship Id="rId22" Type="http://schemas.openxmlformats.org/officeDocument/2006/relationships/image" Target="../media/image373.png"/><Relationship Id="rId27" Type="http://schemas.openxmlformats.org/officeDocument/2006/relationships/image" Target="../media/image378.png"/></Relationships>
</file>

<file path=ppt/slides/_rels/slide167.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79.png"/><Relationship Id="rId7" Type="http://schemas.openxmlformats.org/officeDocument/2006/relationships/image" Target="../media/image383.png"/><Relationship Id="rId2" Type="http://schemas.openxmlformats.org/officeDocument/2006/relationships/image" Target="../media/image48.png"/><Relationship Id="rId1" Type="http://schemas.openxmlformats.org/officeDocument/2006/relationships/slideLayout" Target="../slideLayouts/slideLayout29.xml"/><Relationship Id="rId6" Type="http://schemas.openxmlformats.org/officeDocument/2006/relationships/image" Target="../media/image382.png"/><Relationship Id="rId5" Type="http://schemas.openxmlformats.org/officeDocument/2006/relationships/image" Target="../media/image381.png"/><Relationship Id="rId10" Type="http://schemas.openxmlformats.org/officeDocument/2006/relationships/image" Target="../media/image384.png"/><Relationship Id="rId4" Type="http://schemas.openxmlformats.org/officeDocument/2006/relationships/image" Target="../media/image380.png"/><Relationship Id="rId9" Type="http://schemas.openxmlformats.org/officeDocument/2006/relationships/image" Target="../media/image343.png"/></Relationships>
</file>

<file path=ppt/slides/_rels/slide16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jpg"/><Relationship Id="rId1" Type="http://schemas.openxmlformats.org/officeDocument/2006/relationships/slideLayout" Target="../slideLayouts/slideLayout29.xml"/><Relationship Id="rId4" Type="http://schemas.openxmlformats.org/officeDocument/2006/relationships/image" Target="../media/image38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388.png"/><Relationship Id="rId7" Type="http://schemas.openxmlformats.org/officeDocument/2006/relationships/image" Target="../media/image392.png"/><Relationship Id="rId2" Type="http://schemas.openxmlformats.org/officeDocument/2006/relationships/image" Target="../media/image340.png"/><Relationship Id="rId1" Type="http://schemas.openxmlformats.org/officeDocument/2006/relationships/slideLayout" Target="../slideLayouts/slideLayout29.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17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93.png"/><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40.png"/><Relationship Id="rId4" Type="http://schemas.openxmlformats.org/officeDocument/2006/relationships/image" Target="../media/image394.png"/></Relationships>
</file>

<file path=ppt/slides/_rels/slide177.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9.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png"/></Relationships>
</file>

<file path=ppt/slides/_rels/slide17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9.xml"/><Relationship Id="rId4" Type="http://schemas.openxmlformats.org/officeDocument/2006/relationships/image" Target="../media/image4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9.xml"/></Relationships>
</file>

<file path=ppt/slides/_rels/slide18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9.xml"/><Relationship Id="rId4" Type="http://schemas.openxmlformats.org/officeDocument/2006/relationships/image" Target="../media/image407.png"/></Relationships>
</file>

<file path=ppt/slides/_rels/slide182.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5.png"/><Relationship Id="rId1" Type="http://schemas.openxmlformats.org/officeDocument/2006/relationships/slideLayout" Target="../slideLayouts/slideLayout2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image" Target="../media/image409.png"/><Relationship Id="rId1" Type="http://schemas.openxmlformats.org/officeDocument/2006/relationships/slideLayout" Target="../slideLayouts/slideLayout29.xml"/><Relationship Id="rId6" Type="http://schemas.openxmlformats.org/officeDocument/2006/relationships/image" Target="../media/image413.png"/><Relationship Id="rId5" Type="http://schemas.openxmlformats.org/officeDocument/2006/relationships/image" Target="../media/image412.png"/><Relationship Id="rId10" Type="http://schemas.openxmlformats.org/officeDocument/2006/relationships/image" Target="../media/image417.png"/><Relationship Id="rId4" Type="http://schemas.openxmlformats.org/officeDocument/2006/relationships/image" Target="../media/image411.png"/><Relationship Id="rId9" Type="http://schemas.openxmlformats.org/officeDocument/2006/relationships/image" Target="../media/image416.png"/></Relationships>
</file>

<file path=ppt/slides/_rels/slide18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340.png"/><Relationship Id="rId1" Type="http://schemas.openxmlformats.org/officeDocument/2006/relationships/slideLayout" Target="../slideLayouts/slideLayout29.xml"/><Relationship Id="rId4" Type="http://schemas.openxmlformats.org/officeDocument/2006/relationships/image" Target="../media/image419.png"/></Relationships>
</file>

<file path=ppt/slides/_rels/slide1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79.png"/><Relationship Id="rId7" Type="http://schemas.openxmlformats.org/officeDocument/2006/relationships/image" Target="../media/image381.png"/><Relationship Id="rId2" Type="http://schemas.openxmlformats.org/officeDocument/2006/relationships/image" Target="../media/image48.png"/><Relationship Id="rId1" Type="http://schemas.openxmlformats.org/officeDocument/2006/relationships/slideLayout" Target="../slideLayouts/slideLayout29.xml"/><Relationship Id="rId6" Type="http://schemas.openxmlformats.org/officeDocument/2006/relationships/image" Target="../media/image383.png"/><Relationship Id="rId11" Type="http://schemas.openxmlformats.org/officeDocument/2006/relationships/image" Target="../media/image384.png"/><Relationship Id="rId5" Type="http://schemas.openxmlformats.org/officeDocument/2006/relationships/image" Target="../media/image382.png"/><Relationship Id="rId10" Type="http://schemas.openxmlformats.org/officeDocument/2006/relationships/image" Target="../media/image421.png"/><Relationship Id="rId4" Type="http://schemas.openxmlformats.org/officeDocument/2006/relationships/image" Target="../media/image380.png"/><Relationship Id="rId9" Type="http://schemas.openxmlformats.org/officeDocument/2006/relationships/image" Target="../media/image420.png"/></Relationships>
</file>

<file path=ppt/slides/_rels/slide188.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jpeg"/><Relationship Id="rId1" Type="http://schemas.openxmlformats.org/officeDocument/2006/relationships/slideLayout" Target="../slideLayouts/slideLayout29.xml"/><Relationship Id="rId5" Type="http://schemas.openxmlformats.org/officeDocument/2006/relationships/image" Target="../media/image425.emf"/><Relationship Id="rId4" Type="http://schemas.openxmlformats.org/officeDocument/2006/relationships/image" Target="../media/image424.png"/></Relationships>
</file>

<file path=ppt/slides/_rels/slide189.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26.png"/><Relationship Id="rId7" Type="http://schemas.openxmlformats.org/officeDocument/2006/relationships/image" Target="../media/image430.png"/><Relationship Id="rId2"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429.gif"/><Relationship Id="rId5" Type="http://schemas.openxmlformats.org/officeDocument/2006/relationships/image" Target="../media/image428.gif"/><Relationship Id="rId4" Type="http://schemas.openxmlformats.org/officeDocument/2006/relationships/image" Target="../media/image427.jpe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9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29.xml"/><Relationship Id="rId4" Type="http://schemas.openxmlformats.org/officeDocument/2006/relationships/image" Target="../media/image433.png"/></Relationships>
</file>

<file path=ppt/slides/_rels/slide191.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29.xml"/></Relationships>
</file>

<file path=ppt/slides/_rels/slide192.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image" Target="../media/image436.wmf"/><Relationship Id="rId1" Type="http://schemas.openxmlformats.org/officeDocument/2006/relationships/slideLayout" Target="../slideLayouts/slideLayout29.xml"/><Relationship Id="rId6" Type="http://schemas.openxmlformats.org/officeDocument/2006/relationships/image" Target="../media/image439.png"/><Relationship Id="rId5" Type="http://schemas.openxmlformats.org/officeDocument/2006/relationships/image" Target="../media/image40.png"/><Relationship Id="rId4" Type="http://schemas.openxmlformats.org/officeDocument/2006/relationships/image" Target="../media/image438.png"/><Relationship Id="rId9" Type="http://schemas.openxmlformats.org/officeDocument/2006/relationships/image" Target="../media/image442.png"/></Relationships>
</file>

<file path=ppt/slides/_rels/slide193.xml.rels><?xml version="1.0" encoding="UTF-8" standalone="yes"?>
<Relationships xmlns="http://schemas.openxmlformats.org/package/2006/relationships"><Relationship Id="rId8" Type="http://schemas.openxmlformats.org/officeDocument/2006/relationships/image" Target="../media/image447.tiff"/><Relationship Id="rId13" Type="http://schemas.openxmlformats.org/officeDocument/2006/relationships/image" Target="../media/image450.png"/><Relationship Id="rId18" Type="http://schemas.openxmlformats.org/officeDocument/2006/relationships/image" Target="../media/image330.png"/><Relationship Id="rId26" Type="http://schemas.openxmlformats.org/officeDocument/2006/relationships/image" Target="../media/image461.png"/><Relationship Id="rId3" Type="http://schemas.openxmlformats.org/officeDocument/2006/relationships/image" Target="../media/image40.png"/><Relationship Id="rId21" Type="http://schemas.openxmlformats.org/officeDocument/2006/relationships/image" Target="../media/image456.tiff"/><Relationship Id="rId7" Type="http://schemas.openxmlformats.org/officeDocument/2006/relationships/image" Target="../media/image446.tiff"/><Relationship Id="rId12" Type="http://schemas.openxmlformats.org/officeDocument/2006/relationships/image" Target="../media/image325.png"/><Relationship Id="rId17" Type="http://schemas.openxmlformats.org/officeDocument/2006/relationships/image" Target="../media/image453.png"/><Relationship Id="rId25" Type="http://schemas.openxmlformats.org/officeDocument/2006/relationships/image" Target="../media/image460.tiff"/><Relationship Id="rId2" Type="http://schemas.openxmlformats.org/officeDocument/2006/relationships/image" Target="../media/image443.png"/><Relationship Id="rId16" Type="http://schemas.openxmlformats.org/officeDocument/2006/relationships/image" Target="../media/image452.png"/><Relationship Id="rId20" Type="http://schemas.openxmlformats.org/officeDocument/2006/relationships/image" Target="../media/image455.tiff"/><Relationship Id="rId1" Type="http://schemas.openxmlformats.org/officeDocument/2006/relationships/slideLayout" Target="../slideLayouts/slideLayout29.xml"/><Relationship Id="rId6" Type="http://schemas.openxmlformats.org/officeDocument/2006/relationships/image" Target="../media/image445.tiff"/><Relationship Id="rId11" Type="http://schemas.openxmlformats.org/officeDocument/2006/relationships/image" Target="../media/image326.png"/><Relationship Id="rId24" Type="http://schemas.openxmlformats.org/officeDocument/2006/relationships/image" Target="../media/image459.tiff"/><Relationship Id="rId5" Type="http://schemas.openxmlformats.org/officeDocument/2006/relationships/image" Target="../media/image444.tiff"/><Relationship Id="rId15" Type="http://schemas.openxmlformats.org/officeDocument/2006/relationships/image" Target="https://pay.rakuten.co.jp/pay/img/detail/benefits/paylogo-pc.png?v=20181001" TargetMode="External"/><Relationship Id="rId23" Type="http://schemas.openxmlformats.org/officeDocument/2006/relationships/image" Target="../media/image458.tiff"/><Relationship Id="rId10" Type="http://schemas.openxmlformats.org/officeDocument/2006/relationships/image" Target="../media/image449.tiff"/><Relationship Id="rId19" Type="http://schemas.openxmlformats.org/officeDocument/2006/relationships/image" Target="../media/image454.png"/><Relationship Id="rId4" Type="http://schemas.openxmlformats.org/officeDocument/2006/relationships/image" Target="../media/image73.png"/><Relationship Id="rId9" Type="http://schemas.openxmlformats.org/officeDocument/2006/relationships/image" Target="../media/image448.tiff"/><Relationship Id="rId14" Type="http://schemas.openxmlformats.org/officeDocument/2006/relationships/image" Target="../media/image451.png"/><Relationship Id="rId22" Type="http://schemas.openxmlformats.org/officeDocument/2006/relationships/image" Target="../media/image457.tiff"/></Relationships>
</file>

<file path=ppt/slides/_rels/slide194.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443.png"/><Relationship Id="rId4" Type="http://schemas.openxmlformats.org/officeDocument/2006/relationships/image" Target="../media/image46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png"/></Relationships>
</file>

<file path=ppt/slides/_rels/slide197.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9.xml"/><Relationship Id="rId4" Type="http://schemas.openxmlformats.org/officeDocument/2006/relationships/image" Target="../media/image466.png"/></Relationships>
</file>

<file path=ppt/slides/_rels/slide198.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9.xml"/><Relationship Id="rId4" Type="http://schemas.openxmlformats.org/officeDocument/2006/relationships/image" Target="../media/image469.png"/></Relationships>
</file>

<file path=ppt/slides/_rels/slide1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0.png"/><Relationship Id="rId1" Type="http://schemas.openxmlformats.org/officeDocument/2006/relationships/slideLayout" Target="../slideLayouts/slideLayout29.xml"/><Relationship Id="rId5" Type="http://schemas.openxmlformats.org/officeDocument/2006/relationships/image" Target="../media/image472.png"/><Relationship Id="rId4" Type="http://schemas.openxmlformats.org/officeDocument/2006/relationships/image" Target="../media/image4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46.png"/><Relationship Id="rId2" Type="http://schemas.openxmlformats.org/officeDocument/2006/relationships/image" Target="../media/image245.png"/><Relationship Id="rId1" Type="http://schemas.openxmlformats.org/officeDocument/2006/relationships/slideLayout" Target="../slideLayouts/slideLayout29.xml"/><Relationship Id="rId6" Type="http://schemas.openxmlformats.org/officeDocument/2006/relationships/image" Target="../media/image239.png"/><Relationship Id="rId5" Type="http://schemas.openxmlformats.org/officeDocument/2006/relationships/image" Target="../media/image246.png"/><Relationship Id="rId4" Type="http://schemas.openxmlformats.org/officeDocument/2006/relationships/image" Target="../media/image163.png"/></Relationships>
</file>

<file path=ppt/slides/_rels/slide202.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slideLayout" Target="../slideLayouts/slideLayout29.xml"/><Relationship Id="rId4" Type="http://schemas.openxmlformats.org/officeDocument/2006/relationships/image" Target="../media/image475.png"/></Relationships>
</file>

<file path=ppt/slides/_rels/slide203.xml.rels><?xml version="1.0" encoding="UTF-8" standalone="yes"?>
<Relationships xmlns="http://schemas.openxmlformats.org/package/2006/relationships"><Relationship Id="rId3" Type="http://schemas.openxmlformats.org/officeDocument/2006/relationships/image" Target="../media/image477.gif"/><Relationship Id="rId7" Type="http://schemas.openxmlformats.org/officeDocument/2006/relationships/image" Target="../media/image481.gif"/><Relationship Id="rId2" Type="http://schemas.openxmlformats.org/officeDocument/2006/relationships/image" Target="../media/image476.wmf"/><Relationship Id="rId1" Type="http://schemas.openxmlformats.org/officeDocument/2006/relationships/slideLayout" Target="../slideLayouts/slideLayout30.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204.xml.rels><?xml version="1.0" encoding="UTF-8" standalone="yes"?>
<Relationships xmlns="http://schemas.openxmlformats.org/package/2006/relationships"><Relationship Id="rId3" Type="http://schemas.openxmlformats.org/officeDocument/2006/relationships/image" Target="../media/image482.png"/><Relationship Id="rId7" Type="http://schemas.openxmlformats.org/officeDocument/2006/relationships/image" Target="../media/image485.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484.png"/><Relationship Id="rId5" Type="http://schemas.openxmlformats.org/officeDocument/2006/relationships/image" Target="../media/image483.png"/><Relationship Id="rId4" Type="http://schemas.openxmlformats.org/officeDocument/2006/relationships/image" Target="../media/image308.png"/></Relationships>
</file>

<file path=ppt/slides/_rels/slide205.xml.rels><?xml version="1.0" encoding="UTF-8" standalone="yes"?>
<Relationships xmlns="http://schemas.openxmlformats.org/package/2006/relationships"><Relationship Id="rId2" Type="http://schemas.openxmlformats.org/officeDocument/2006/relationships/image" Target="../media/image486.jpeg"/><Relationship Id="rId1" Type="http://schemas.openxmlformats.org/officeDocument/2006/relationships/slideLayout" Target="../slideLayouts/slideLayout30.xml"/></Relationships>
</file>

<file path=ppt/slides/_rels/slide206.xml.rels><?xml version="1.0" encoding="UTF-8" standalone="yes"?>
<Relationships xmlns="http://schemas.openxmlformats.org/package/2006/relationships"><Relationship Id="rId3" Type="http://schemas.openxmlformats.org/officeDocument/2006/relationships/image" Target="../media/image488.png"/><Relationship Id="rId7" Type="http://schemas.openxmlformats.org/officeDocument/2006/relationships/image" Target="../media/image492.png"/><Relationship Id="rId2" Type="http://schemas.openxmlformats.org/officeDocument/2006/relationships/image" Target="../media/image487.png"/><Relationship Id="rId1" Type="http://schemas.openxmlformats.org/officeDocument/2006/relationships/slideLayout" Target="../slideLayouts/slideLayout29.xml"/><Relationship Id="rId6" Type="http://schemas.openxmlformats.org/officeDocument/2006/relationships/image" Target="../media/image491.png"/><Relationship Id="rId5" Type="http://schemas.openxmlformats.org/officeDocument/2006/relationships/image" Target="../media/image490.jpeg"/><Relationship Id="rId4" Type="http://schemas.openxmlformats.org/officeDocument/2006/relationships/image" Target="../media/image489.jpeg"/></Relationships>
</file>

<file path=ppt/slides/_rels/slide207.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9.xml"/></Relationships>
</file>

<file path=ppt/slides/_rels/slide20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5.png"/><Relationship Id="rId3" Type="http://schemas.openxmlformats.org/officeDocument/2006/relationships/image" Target="../media/image495.png"/><Relationship Id="rId7" Type="http://schemas.openxmlformats.org/officeDocument/2006/relationships/image" Target="../media/image474.png"/><Relationship Id="rId12" Type="http://schemas.openxmlformats.org/officeDocument/2006/relationships/image" Target="../media/image501.png"/><Relationship Id="rId2" Type="http://schemas.openxmlformats.org/officeDocument/2006/relationships/image" Target="../media/image494.png"/><Relationship Id="rId1" Type="http://schemas.openxmlformats.org/officeDocument/2006/relationships/slideLayout" Target="../slideLayouts/slideLayout29.xml"/><Relationship Id="rId6" Type="http://schemas.openxmlformats.org/officeDocument/2006/relationships/image" Target="../media/image473.png"/><Relationship Id="rId11" Type="http://schemas.openxmlformats.org/officeDocument/2006/relationships/image" Target="../media/image500.png"/><Relationship Id="rId5" Type="http://schemas.openxmlformats.org/officeDocument/2006/relationships/image" Target="../media/image497.png"/><Relationship Id="rId10" Type="http://schemas.openxmlformats.org/officeDocument/2006/relationships/image" Target="../media/image499.png"/><Relationship Id="rId4" Type="http://schemas.openxmlformats.org/officeDocument/2006/relationships/image" Target="../media/image496.png"/><Relationship Id="rId9" Type="http://schemas.openxmlformats.org/officeDocument/2006/relationships/image" Target="../media/image498.png"/></Relationships>
</file>

<file path=ppt/slides/_rels/slide209.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47.png"/><Relationship Id="rId3"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40.png"/><Relationship Id="rId16" Type="http://schemas.openxmlformats.org/officeDocument/2006/relationships/image" Target="NULL"/><Relationship Id="rId20" Type="http://schemas.openxmlformats.org/officeDocument/2006/relationships/image" Target="../media/image8.gif"/><Relationship Id="rId1" Type="http://schemas.openxmlformats.org/officeDocument/2006/relationships/slideLayout" Target="../slideLayouts/slideLayout29.xml"/><Relationship Id="rId5" Type="http://schemas.openxmlformats.org/officeDocument/2006/relationships/image" Target="../media/image43.png"/><Relationship Id="rId15" Type="http://schemas.openxmlformats.org/officeDocument/2006/relationships/image" Target="../media/image45.png"/><Relationship Id="rId19" Type="http://schemas.openxmlformats.org/officeDocument/2006/relationships/image" Target="../media/image48.png"/><Relationship Id="rId4" Type="http://schemas.openxmlformats.org/officeDocument/2006/relationships/image" Target="../media/image42.png"/><Relationship Id="rId14" Type="http://schemas.openxmlformats.org/officeDocument/2006/relationships/image" Target="../media/image4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1.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3.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2.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2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9.xml.rels><?xml version="1.0" encoding="UTF-8" standalone="yes"?>
<Relationships xmlns="http://schemas.openxmlformats.org/package/2006/relationships"><Relationship Id="rId3" Type="http://schemas.openxmlformats.org/officeDocument/2006/relationships/image" Target="../media/image436.wmf"/><Relationship Id="rId2" Type="http://schemas.openxmlformats.org/officeDocument/2006/relationships/image" Target="../media/image507.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509.PNG"/><Relationship Id="rId7" Type="http://schemas.openxmlformats.org/officeDocument/2006/relationships/image" Target="../media/image185.png"/><Relationship Id="rId2" Type="http://schemas.openxmlformats.org/officeDocument/2006/relationships/image" Target="../media/image508.png"/><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28.png"/><Relationship Id="rId4" Type="http://schemas.openxmlformats.org/officeDocument/2006/relationships/image" Target="../media/image510.png"/></Relationships>
</file>

<file path=ppt/slides/_rels/slide25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56.png"/><Relationship Id="rId7" Type="http://schemas.openxmlformats.org/officeDocument/2006/relationships/image" Target="../media/image514.png"/><Relationship Id="rId2" Type="http://schemas.openxmlformats.org/officeDocument/2006/relationships/image" Target="../media/image511.png"/><Relationship Id="rId1" Type="http://schemas.openxmlformats.org/officeDocument/2006/relationships/slideLayout" Target="../slideLayouts/slideLayout1.xml"/><Relationship Id="rId6" Type="http://schemas.openxmlformats.org/officeDocument/2006/relationships/image" Target="../media/image248.png"/><Relationship Id="rId5" Type="http://schemas.openxmlformats.org/officeDocument/2006/relationships/image" Target="../media/image513.png"/><Relationship Id="rId4" Type="http://schemas.openxmlformats.org/officeDocument/2006/relationships/image" Target="../media/image512.png"/></Relationships>
</file>

<file path=ppt/slides/_rels/slide254.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8.xml"/><Relationship Id="rId4" Type="http://schemas.openxmlformats.org/officeDocument/2006/relationships/image" Target="../media/image519.png"/></Relationships>
</file>

<file path=ppt/slides/_rels/slide256.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522.png"/><Relationship Id="rId2" Type="http://schemas.openxmlformats.org/officeDocument/2006/relationships/image" Target="../media/image520.jpg"/><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258.png"/><Relationship Id="rId4" Type="http://schemas.openxmlformats.org/officeDocument/2006/relationships/image" Target="../media/image263.png"/></Relationships>
</file>

<file path=ppt/slides/_rels/slide257.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522.png"/><Relationship Id="rId2" Type="http://schemas.openxmlformats.org/officeDocument/2006/relationships/image" Target="../media/image523.jpg"/><Relationship Id="rId1" Type="http://schemas.openxmlformats.org/officeDocument/2006/relationships/slideLayout" Target="../slideLayouts/slideLayout2.xml"/><Relationship Id="rId6" Type="http://schemas.openxmlformats.org/officeDocument/2006/relationships/image" Target="../media/image525.png"/><Relationship Id="rId5" Type="http://schemas.openxmlformats.org/officeDocument/2006/relationships/image" Target="../media/image276.png"/><Relationship Id="rId4" Type="http://schemas.openxmlformats.org/officeDocument/2006/relationships/image" Target="../media/image524.png"/></Relationships>
</file>

<file path=ppt/slides/_rels/slide25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jpg"/><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529.png"/><Relationship Id="rId4" Type="http://schemas.openxmlformats.org/officeDocument/2006/relationships/image" Target="../media/image528.jpg"/></Relationships>
</file>

<file path=ppt/slides/_rels/slide259.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jpg"/><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529.png"/><Relationship Id="rId4" Type="http://schemas.openxmlformats.org/officeDocument/2006/relationships/image" Target="../media/image5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0.xml.rels><?xml version="1.0" encoding="UTF-8" standalone="yes"?>
<Relationships xmlns="http://schemas.openxmlformats.org/package/2006/relationships"><Relationship Id="rId3" Type="http://schemas.openxmlformats.org/officeDocument/2006/relationships/image" Target="../media/image534.jpeg"/><Relationship Id="rId2" Type="http://schemas.openxmlformats.org/officeDocument/2006/relationships/image" Target="../media/image533.png"/><Relationship Id="rId1" Type="http://schemas.openxmlformats.org/officeDocument/2006/relationships/slideLayout" Target="../slideLayouts/slideLayout2.xml"/><Relationship Id="rId6" Type="http://schemas.openxmlformats.org/officeDocument/2006/relationships/image" Target="../media/image536.png"/><Relationship Id="rId5" Type="http://schemas.openxmlformats.org/officeDocument/2006/relationships/image" Target="../media/image251.png"/><Relationship Id="rId4" Type="http://schemas.openxmlformats.org/officeDocument/2006/relationships/image" Target="../media/image535.jpeg"/></Relationships>
</file>

<file path=ppt/slides/_rels/slide261.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jpg"/><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9.png"/></Relationships>
</file>

<file path=ppt/slides/_rels/slide26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540.png"/><Relationship Id="rId7" Type="http://schemas.openxmlformats.org/officeDocument/2006/relationships/image" Target="../media/image195.png"/><Relationship Id="rId2" Type="http://schemas.openxmlformats.org/officeDocument/2006/relationships/image" Target="../media/image539.jpg"/><Relationship Id="rId1" Type="http://schemas.openxmlformats.org/officeDocument/2006/relationships/slideLayout" Target="../slideLayouts/slideLayout2.xml"/><Relationship Id="rId6" Type="http://schemas.openxmlformats.org/officeDocument/2006/relationships/image" Target="../media/image543.jpeg"/><Relationship Id="rId5" Type="http://schemas.openxmlformats.org/officeDocument/2006/relationships/image" Target="../media/image542.jpeg"/><Relationship Id="rId4" Type="http://schemas.openxmlformats.org/officeDocument/2006/relationships/image" Target="../media/image541.jpeg"/><Relationship Id="rId9" Type="http://schemas.openxmlformats.org/officeDocument/2006/relationships/image" Target="../media/image14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8" Type="http://schemas.openxmlformats.org/officeDocument/2006/relationships/image" Target="../media/image549.png"/><Relationship Id="rId13" Type="http://schemas.openxmlformats.org/officeDocument/2006/relationships/image" Target="../media/image553.png"/><Relationship Id="rId3" Type="http://schemas.openxmlformats.org/officeDocument/2006/relationships/image" Target="../media/image544.emf"/><Relationship Id="rId7" Type="http://schemas.openxmlformats.org/officeDocument/2006/relationships/image" Target="../media/image548.png"/><Relationship Id="rId12" Type="http://schemas.openxmlformats.org/officeDocument/2006/relationships/image" Target="../media/image40.png"/><Relationship Id="rId2" Type="http://schemas.openxmlformats.org/officeDocument/2006/relationships/image" Target="../media/image348.png"/><Relationship Id="rId1" Type="http://schemas.openxmlformats.org/officeDocument/2006/relationships/slideLayout" Target="../slideLayouts/slideLayout1.xml"/><Relationship Id="rId6" Type="http://schemas.openxmlformats.org/officeDocument/2006/relationships/image" Target="../media/image547.png"/><Relationship Id="rId11" Type="http://schemas.openxmlformats.org/officeDocument/2006/relationships/image" Target="../media/image552.jpg"/><Relationship Id="rId5" Type="http://schemas.openxmlformats.org/officeDocument/2006/relationships/image" Target="../media/image546.png"/><Relationship Id="rId10" Type="http://schemas.openxmlformats.org/officeDocument/2006/relationships/image" Target="../media/image551.png"/><Relationship Id="rId4" Type="http://schemas.openxmlformats.org/officeDocument/2006/relationships/image" Target="../media/image545.png"/><Relationship Id="rId9" Type="http://schemas.openxmlformats.org/officeDocument/2006/relationships/image" Target="../media/image550.png"/><Relationship Id="rId14" Type="http://schemas.openxmlformats.org/officeDocument/2006/relationships/image" Target="../media/image554.png"/></Relationships>
</file>

<file path=ppt/slides/_rels/slide265.xml.rels><?xml version="1.0" encoding="UTF-8" standalone="yes"?>
<Relationships xmlns="http://schemas.openxmlformats.org/package/2006/relationships"><Relationship Id="rId8" Type="http://schemas.openxmlformats.org/officeDocument/2006/relationships/image" Target="../media/image555.png"/><Relationship Id="rId3" Type="http://schemas.openxmlformats.org/officeDocument/2006/relationships/image" Target="../media/image546.png"/><Relationship Id="rId7" Type="http://schemas.openxmlformats.org/officeDocument/2006/relationships/image" Target="../media/image550.png"/><Relationship Id="rId2" Type="http://schemas.openxmlformats.org/officeDocument/2006/relationships/image" Target="../media/image545.png"/><Relationship Id="rId1" Type="http://schemas.openxmlformats.org/officeDocument/2006/relationships/slideLayout" Target="../slideLayouts/slideLayout1.xml"/><Relationship Id="rId6" Type="http://schemas.openxmlformats.org/officeDocument/2006/relationships/image" Target="../media/image549.png"/><Relationship Id="rId5" Type="http://schemas.openxmlformats.org/officeDocument/2006/relationships/image" Target="../media/image548.png"/><Relationship Id="rId4" Type="http://schemas.openxmlformats.org/officeDocument/2006/relationships/image" Target="../media/image547.png"/></Relationships>
</file>

<file path=ppt/slides/_rels/slide266.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348.png"/><Relationship Id="rId3" Type="http://schemas.openxmlformats.org/officeDocument/2006/relationships/image" Target="../media/image557.png"/><Relationship Id="rId7" Type="http://schemas.openxmlformats.org/officeDocument/2006/relationships/image" Target="../media/image546.png"/><Relationship Id="rId12" Type="http://schemas.openxmlformats.org/officeDocument/2006/relationships/image" Target="../media/image550.png"/><Relationship Id="rId2" Type="http://schemas.openxmlformats.org/officeDocument/2006/relationships/image" Target="../media/image556.png"/><Relationship Id="rId1" Type="http://schemas.openxmlformats.org/officeDocument/2006/relationships/slideLayout" Target="../slideLayouts/slideLayout1.xml"/><Relationship Id="rId6" Type="http://schemas.openxmlformats.org/officeDocument/2006/relationships/image" Target="../media/image545.png"/><Relationship Id="rId11" Type="http://schemas.openxmlformats.org/officeDocument/2006/relationships/image" Target="../media/image559.png"/><Relationship Id="rId5" Type="http://schemas.openxmlformats.org/officeDocument/2006/relationships/image" Target="../media/image558.png"/><Relationship Id="rId15" Type="http://schemas.openxmlformats.org/officeDocument/2006/relationships/image" Target="../media/image401.png"/><Relationship Id="rId10" Type="http://schemas.openxmlformats.org/officeDocument/2006/relationships/image" Target="../media/image549.png"/><Relationship Id="rId4" Type="http://schemas.openxmlformats.org/officeDocument/2006/relationships/image" Target="../media/image551.png"/><Relationship Id="rId9" Type="http://schemas.openxmlformats.org/officeDocument/2006/relationships/image" Target="../media/image548.png"/><Relationship Id="rId14" Type="http://schemas.openxmlformats.org/officeDocument/2006/relationships/image" Target="../media/image402.png"/></Relationships>
</file>

<file path=ppt/slides/_rels/slide267.xml.rels><?xml version="1.0" encoding="UTF-8" standalone="yes"?>
<Relationships xmlns="http://schemas.openxmlformats.org/package/2006/relationships"><Relationship Id="rId8" Type="http://schemas.openxmlformats.org/officeDocument/2006/relationships/image" Target="../media/image562.png"/><Relationship Id="rId3" Type="http://schemas.openxmlformats.org/officeDocument/2006/relationships/image" Target="../media/image348.png"/><Relationship Id="rId7" Type="http://schemas.openxmlformats.org/officeDocument/2006/relationships/image" Target="../media/image384.png"/><Relationship Id="rId2" Type="http://schemas.openxmlformats.org/officeDocument/2006/relationships/image" Target="../media/image560.png"/><Relationship Id="rId1" Type="http://schemas.openxmlformats.org/officeDocument/2006/relationships/slideLayout" Target="../slideLayouts/slideLayout1.xml"/><Relationship Id="rId6" Type="http://schemas.openxmlformats.org/officeDocument/2006/relationships/image" Target="../media/image561.emf"/><Relationship Id="rId5" Type="http://schemas.openxmlformats.org/officeDocument/2006/relationships/image" Target="../media/image402.png"/><Relationship Id="rId4" Type="http://schemas.openxmlformats.org/officeDocument/2006/relationships/image" Target="../media/image401.png"/><Relationship Id="rId9" Type="http://schemas.openxmlformats.org/officeDocument/2006/relationships/image" Target="../media/image551.png"/></Relationships>
</file>

<file path=ppt/slides/_rels/slide268.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340.png"/><Relationship Id="rId7" Type="http://schemas.openxmlformats.org/officeDocument/2006/relationships/image" Target="../media/image565.png"/><Relationship Id="rId2" Type="http://schemas.openxmlformats.org/officeDocument/2006/relationships/image" Target="../media/image563.png"/><Relationship Id="rId1" Type="http://schemas.openxmlformats.org/officeDocument/2006/relationships/slideLayout" Target="../slideLayouts/slideLayout1.xml"/><Relationship Id="rId6" Type="http://schemas.openxmlformats.org/officeDocument/2006/relationships/image" Target="../media/image562.png"/><Relationship Id="rId5" Type="http://schemas.openxmlformats.org/officeDocument/2006/relationships/image" Target="../media/image564.png"/><Relationship Id="rId10" Type="http://schemas.openxmlformats.org/officeDocument/2006/relationships/image" Target="../media/image341.png"/><Relationship Id="rId4" Type="http://schemas.openxmlformats.org/officeDocument/2006/relationships/image" Target="../media/image384.png"/><Relationship Id="rId9" Type="http://schemas.openxmlformats.org/officeDocument/2006/relationships/image" Target="../media/image566.png"/></Relationships>
</file>

<file path=ppt/slides/_rels/slide269.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574.png"/><Relationship Id="rId18" Type="http://schemas.openxmlformats.org/officeDocument/2006/relationships/image" Target="../media/image546.png"/><Relationship Id="rId3" Type="http://schemas.openxmlformats.org/officeDocument/2006/relationships/oleObject" Target="../embeddings/oleObject1.bin"/><Relationship Id="rId21" Type="http://schemas.openxmlformats.org/officeDocument/2006/relationships/image" Target="../media/image549.png"/><Relationship Id="rId7" Type="http://schemas.openxmlformats.org/officeDocument/2006/relationships/image" Target="../media/image569.png"/><Relationship Id="rId12" Type="http://schemas.openxmlformats.org/officeDocument/2006/relationships/image" Target="../media/image573.png"/><Relationship Id="rId17" Type="http://schemas.openxmlformats.org/officeDocument/2006/relationships/image" Target="../media/image545.png"/><Relationship Id="rId25" Type="http://schemas.openxmlformats.org/officeDocument/2006/relationships/image" Target="../media/image579.png"/><Relationship Id="rId2" Type="http://schemas.openxmlformats.org/officeDocument/2006/relationships/slideLayout" Target="../slideLayouts/slideLayout1.xml"/><Relationship Id="rId16" Type="http://schemas.openxmlformats.org/officeDocument/2006/relationships/image" Target="../media/image577.PNG"/><Relationship Id="rId20" Type="http://schemas.openxmlformats.org/officeDocument/2006/relationships/image" Target="../media/image548.png"/><Relationship Id="rId1" Type="http://schemas.openxmlformats.org/officeDocument/2006/relationships/vmlDrawing" Target="../drawings/vmlDrawing1.vml"/><Relationship Id="rId6" Type="http://schemas.openxmlformats.org/officeDocument/2006/relationships/image" Target="../media/image568.png"/><Relationship Id="rId11" Type="http://schemas.openxmlformats.org/officeDocument/2006/relationships/image" Target="../media/image572.png"/><Relationship Id="rId24" Type="http://schemas.openxmlformats.org/officeDocument/2006/relationships/image" Target="../media/image340.png"/><Relationship Id="rId5" Type="http://schemas.openxmlformats.org/officeDocument/2006/relationships/image" Target="../media/image551.png"/><Relationship Id="rId15" Type="http://schemas.openxmlformats.org/officeDocument/2006/relationships/image" Target="../media/image576.png"/><Relationship Id="rId23" Type="http://schemas.openxmlformats.org/officeDocument/2006/relationships/image" Target="../media/image550.png"/><Relationship Id="rId10" Type="http://schemas.openxmlformats.org/officeDocument/2006/relationships/image" Target="../media/image571.png"/><Relationship Id="rId19" Type="http://schemas.openxmlformats.org/officeDocument/2006/relationships/image" Target="../media/image547.png"/><Relationship Id="rId4" Type="http://schemas.openxmlformats.org/officeDocument/2006/relationships/image" Target="../media/image567.png"/><Relationship Id="rId9" Type="http://schemas.openxmlformats.org/officeDocument/2006/relationships/image" Target="../media/image570.png"/><Relationship Id="rId14" Type="http://schemas.openxmlformats.org/officeDocument/2006/relationships/image" Target="../media/image575.png"/><Relationship Id="rId22" Type="http://schemas.openxmlformats.org/officeDocument/2006/relationships/image" Target="../media/image5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0.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384.png"/><Relationship Id="rId7" Type="http://schemas.openxmlformats.org/officeDocument/2006/relationships/image" Target="../media/image34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oleObject" Target="../embeddings/oleObject2.bin"/></Relationships>
</file>

<file path=ppt/slides/_rels/slide271.xml.rels><?xml version="1.0" encoding="UTF-8" standalone="yes"?>
<Relationships xmlns="http://schemas.openxmlformats.org/package/2006/relationships"><Relationship Id="rId8" Type="http://schemas.openxmlformats.org/officeDocument/2006/relationships/image" Target="../media/image549.png"/><Relationship Id="rId3" Type="http://schemas.openxmlformats.org/officeDocument/2006/relationships/image" Target="../media/image583.png"/><Relationship Id="rId7" Type="http://schemas.openxmlformats.org/officeDocument/2006/relationships/image" Target="../media/image548.png"/><Relationship Id="rId2" Type="http://schemas.openxmlformats.org/officeDocument/2006/relationships/image" Target="../media/image582.png"/><Relationship Id="rId1" Type="http://schemas.openxmlformats.org/officeDocument/2006/relationships/slideLayout" Target="../slideLayouts/slideLayout1.xml"/><Relationship Id="rId6" Type="http://schemas.openxmlformats.org/officeDocument/2006/relationships/image" Target="../media/image547.png"/><Relationship Id="rId5" Type="http://schemas.openxmlformats.org/officeDocument/2006/relationships/image" Target="../media/image546.png"/><Relationship Id="rId10" Type="http://schemas.openxmlformats.org/officeDocument/2006/relationships/image" Target="../media/image551.png"/><Relationship Id="rId4" Type="http://schemas.openxmlformats.org/officeDocument/2006/relationships/image" Target="../media/image545.png"/><Relationship Id="rId9" Type="http://schemas.openxmlformats.org/officeDocument/2006/relationships/image" Target="../media/image550.png"/></Relationships>
</file>

<file path=ppt/slides/_rels/slide272.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https://service.smt.docomo.ne.jp/keitai_payment/common/images/acceptanceMark.jpg" TargetMode="External"/><Relationship Id="rId3" Type="http://schemas.openxmlformats.org/officeDocument/2006/relationships/image" Target="../media/image585.png"/><Relationship Id="rId7" Type="http://schemas.openxmlformats.org/officeDocument/2006/relationships/image" Target="../media/image589.png"/><Relationship Id="rId12" Type="http://schemas.openxmlformats.org/officeDocument/2006/relationships/image" Target="../media/image592.jpeg"/><Relationship Id="rId2" Type="http://schemas.openxmlformats.org/officeDocument/2006/relationships/image" Target="../media/image584.png"/><Relationship Id="rId16" Type="http://schemas.openxmlformats.org/officeDocument/2006/relationships/image" Target="../media/image340.png"/><Relationship Id="rId1" Type="http://schemas.openxmlformats.org/officeDocument/2006/relationships/slideLayout" Target="../slideLayouts/slideLayout1.xml"/><Relationship Id="rId6" Type="http://schemas.openxmlformats.org/officeDocument/2006/relationships/image" Target="../media/image588.png"/><Relationship Id="rId11" Type="http://schemas.openxmlformats.org/officeDocument/2006/relationships/image" Target="../media/image591.png"/><Relationship Id="rId5" Type="http://schemas.openxmlformats.org/officeDocument/2006/relationships/image" Target="../media/image587.png"/><Relationship Id="rId15" Type="http://schemas.openxmlformats.org/officeDocument/2006/relationships/image" Target="https://pay.rakuten.co.jp/pay/img/detail/benefits/paylogo-pc.png?v=20181001" TargetMode="External"/><Relationship Id="rId10" Type="http://schemas.openxmlformats.org/officeDocument/2006/relationships/image" Target="../media/image330.png"/><Relationship Id="rId4" Type="http://schemas.openxmlformats.org/officeDocument/2006/relationships/image" Target="../media/image586.png"/><Relationship Id="rId9" Type="http://schemas.openxmlformats.org/officeDocument/2006/relationships/image" Target="../media/image450.png"/><Relationship Id="rId14" Type="http://schemas.openxmlformats.org/officeDocument/2006/relationships/image" Target="../media/image451.png"/></Relationships>
</file>

<file path=ppt/slides/_rels/slide273.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4.png"/><Relationship Id="rId7" Type="http://schemas.openxmlformats.org/officeDocument/2006/relationships/image" Target="../media/image597.png"/><Relationship Id="rId2" Type="http://schemas.openxmlformats.org/officeDocument/2006/relationships/image" Target="../media/image593.png"/><Relationship Id="rId1" Type="http://schemas.openxmlformats.org/officeDocument/2006/relationships/slideLayout" Target="../slideLayouts/slideLayout1.xml"/><Relationship Id="rId6" Type="http://schemas.openxmlformats.org/officeDocument/2006/relationships/image" Target="../media/image587.png"/><Relationship Id="rId5" Type="http://schemas.openxmlformats.org/officeDocument/2006/relationships/image" Target="../media/image596.png"/><Relationship Id="rId4" Type="http://schemas.openxmlformats.org/officeDocument/2006/relationships/image" Target="../media/image595.png"/></Relationships>
</file>

<file path=ppt/slides/_rels/slide274.xml.rels><?xml version="1.0" encoding="UTF-8" standalone="yes"?>
<Relationships xmlns="http://schemas.openxmlformats.org/package/2006/relationships"><Relationship Id="rId8" Type="http://schemas.openxmlformats.org/officeDocument/2006/relationships/image" Target="../media/image602.png"/><Relationship Id="rId3" Type="http://schemas.openxmlformats.org/officeDocument/2006/relationships/image" Target="../media/image583.png"/><Relationship Id="rId7" Type="http://schemas.openxmlformats.org/officeDocument/2006/relationships/image" Target="../media/image601.png"/><Relationship Id="rId2" Type="http://schemas.openxmlformats.org/officeDocument/2006/relationships/image" Target="../media/image582.png"/><Relationship Id="rId1" Type="http://schemas.openxmlformats.org/officeDocument/2006/relationships/slideLayout" Target="../slideLayouts/slideLayout1.xml"/><Relationship Id="rId6" Type="http://schemas.openxmlformats.org/officeDocument/2006/relationships/image" Target="../media/image600.png"/><Relationship Id="rId11" Type="http://schemas.openxmlformats.org/officeDocument/2006/relationships/image" Target="../media/image605.png"/><Relationship Id="rId5" Type="http://schemas.openxmlformats.org/officeDocument/2006/relationships/image" Target="../media/image599.png"/><Relationship Id="rId10" Type="http://schemas.openxmlformats.org/officeDocument/2006/relationships/image" Target="../media/image604.png"/><Relationship Id="rId4" Type="http://schemas.openxmlformats.org/officeDocument/2006/relationships/image" Target="../media/image587.png"/><Relationship Id="rId9" Type="http://schemas.openxmlformats.org/officeDocument/2006/relationships/image" Target="../media/image603.png"/></Relationships>
</file>

<file path=ppt/slides/_rels/slide275.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45.png"/><Relationship Id="rId7" Type="http://schemas.openxmlformats.org/officeDocument/2006/relationships/image" Target="../media/image549.png"/><Relationship Id="rId2" Type="http://schemas.openxmlformats.org/officeDocument/2006/relationships/image" Target="../media/image606.png"/><Relationship Id="rId1" Type="http://schemas.openxmlformats.org/officeDocument/2006/relationships/slideLayout" Target="../slideLayouts/slideLayout1.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276.xml.rels><?xml version="1.0" encoding="UTF-8" standalone="yes"?>
<Relationships xmlns="http://schemas.openxmlformats.org/package/2006/relationships"><Relationship Id="rId3" Type="http://schemas.openxmlformats.org/officeDocument/2006/relationships/image" Target="../media/image608.gif"/><Relationship Id="rId2" Type="http://schemas.openxmlformats.org/officeDocument/2006/relationships/image" Target="../media/image607.png"/><Relationship Id="rId1" Type="http://schemas.openxmlformats.org/officeDocument/2006/relationships/slideLayout" Target="../slideLayouts/slideLayout1.xml"/><Relationship Id="rId6" Type="http://schemas.openxmlformats.org/officeDocument/2006/relationships/image" Target="../media/image384.png"/><Relationship Id="rId5" Type="http://schemas.openxmlformats.org/officeDocument/2006/relationships/image" Target="../media/image48.png"/><Relationship Id="rId4" Type="http://schemas.openxmlformats.org/officeDocument/2006/relationships/image" Target="../media/image609.png"/></Relationships>
</file>

<file path=ppt/slides/_rels/slide277.xml.rels><?xml version="1.0" encoding="UTF-8" standalone="yes"?>
<Relationships xmlns="http://schemas.openxmlformats.org/package/2006/relationships"><Relationship Id="rId8" Type="http://schemas.openxmlformats.org/officeDocument/2006/relationships/image" Target="../media/image613.png"/><Relationship Id="rId13" Type="http://schemas.openxmlformats.org/officeDocument/2006/relationships/image" Target="../media/image617.png"/><Relationship Id="rId3" Type="http://schemas.openxmlformats.org/officeDocument/2006/relationships/image" Target="../media/image611.png"/><Relationship Id="rId7" Type="http://schemas.openxmlformats.org/officeDocument/2006/relationships/image" Target="../media/image609.png"/><Relationship Id="rId12" Type="http://schemas.openxmlformats.org/officeDocument/2006/relationships/image" Target="../media/image616.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608.gif"/><Relationship Id="rId11" Type="http://schemas.openxmlformats.org/officeDocument/2006/relationships/image" Target="../media/image615.png"/><Relationship Id="rId5" Type="http://schemas.openxmlformats.org/officeDocument/2006/relationships/image" Target="../media/image607.png"/><Relationship Id="rId10" Type="http://schemas.openxmlformats.org/officeDocument/2006/relationships/image" Target="../media/image614.png"/><Relationship Id="rId4" Type="http://schemas.openxmlformats.org/officeDocument/2006/relationships/image" Target="../media/image612.jpeg"/><Relationship Id="rId9" Type="http://schemas.openxmlformats.org/officeDocument/2006/relationships/image" Target="../media/image551.png"/><Relationship Id="rId14" Type="http://schemas.openxmlformats.org/officeDocument/2006/relationships/image" Target="../media/image384.png"/></Relationships>
</file>

<file path=ppt/slides/_rels/slide278.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1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8.png"/><Relationship Id="rId7" Type="http://schemas.openxmlformats.org/officeDocument/2006/relationships/image" Target="../media/image623.png"/><Relationship Id="rId2" Type="http://schemas.openxmlformats.org/officeDocument/2006/relationships/image" Target="../media/image608.gif"/><Relationship Id="rId1" Type="http://schemas.openxmlformats.org/officeDocument/2006/relationships/slideLayout" Target="../slideLayouts/slideLayout1.xml"/><Relationship Id="rId6" Type="http://schemas.openxmlformats.org/officeDocument/2006/relationships/image" Target="../media/image622.png"/><Relationship Id="rId5" Type="http://schemas.openxmlformats.org/officeDocument/2006/relationships/image" Target="../media/image621.png"/><Relationship Id="rId4" Type="http://schemas.openxmlformats.org/officeDocument/2006/relationships/image" Target="../media/image620.png"/></Relationships>
</file>

<file path=ppt/slides/_rels/slide281.xml.rels><?xml version="1.0" encoding="UTF-8" standalone="yes"?>
<Relationships xmlns="http://schemas.openxmlformats.org/package/2006/relationships"><Relationship Id="rId8" Type="http://schemas.openxmlformats.org/officeDocument/2006/relationships/image" Target="../media/image628.png"/><Relationship Id="rId3" Type="http://schemas.openxmlformats.org/officeDocument/2006/relationships/image" Target="../media/image625.png"/><Relationship Id="rId7" Type="http://schemas.openxmlformats.org/officeDocument/2006/relationships/image" Target="../media/image620.png"/><Relationship Id="rId2" Type="http://schemas.openxmlformats.org/officeDocument/2006/relationships/image" Target="../media/image624.png"/><Relationship Id="rId1" Type="http://schemas.openxmlformats.org/officeDocument/2006/relationships/slideLayout" Target="../slideLayouts/slideLayout1.xml"/><Relationship Id="rId6" Type="http://schemas.openxmlformats.org/officeDocument/2006/relationships/image" Target="../media/image608.gif"/><Relationship Id="rId5" Type="http://schemas.openxmlformats.org/officeDocument/2006/relationships/image" Target="../media/image627.emf"/><Relationship Id="rId10" Type="http://schemas.openxmlformats.org/officeDocument/2006/relationships/image" Target="../media/image340.png"/><Relationship Id="rId4" Type="http://schemas.openxmlformats.org/officeDocument/2006/relationships/image" Target="../media/image626.png"/><Relationship Id="rId9" Type="http://schemas.openxmlformats.org/officeDocument/2006/relationships/image" Target="../media/image621.png"/></Relationships>
</file>

<file path=ppt/slides/_rels/slide282.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8" Type="http://schemas.openxmlformats.org/officeDocument/2006/relationships/image" Target="../media/image634.jpeg"/><Relationship Id="rId3" Type="http://schemas.openxmlformats.org/officeDocument/2006/relationships/image" Target="../media/image630.png"/><Relationship Id="rId7" Type="http://schemas.openxmlformats.org/officeDocument/2006/relationships/image" Target="../media/image622.png"/><Relationship Id="rId2" Type="http://schemas.openxmlformats.org/officeDocument/2006/relationships/image" Target="../media/image629.png"/><Relationship Id="rId1" Type="http://schemas.openxmlformats.org/officeDocument/2006/relationships/slideLayout" Target="../slideLayouts/slideLayout1.xml"/><Relationship Id="rId6" Type="http://schemas.openxmlformats.org/officeDocument/2006/relationships/image" Target="../media/image633.jpeg"/><Relationship Id="rId11" Type="http://schemas.openxmlformats.org/officeDocument/2006/relationships/image" Target="../media/image384.png"/><Relationship Id="rId5" Type="http://schemas.openxmlformats.org/officeDocument/2006/relationships/image" Target="../media/image632.png"/><Relationship Id="rId10" Type="http://schemas.openxmlformats.org/officeDocument/2006/relationships/image" Target="../media/image48.png"/><Relationship Id="rId4" Type="http://schemas.openxmlformats.org/officeDocument/2006/relationships/image" Target="../media/image631.jpeg"/><Relationship Id="rId9" Type="http://schemas.openxmlformats.org/officeDocument/2006/relationships/image" Target="../media/image344.emf"/></Relationships>
</file>

<file path=ppt/slides/_rels/slide285.xml.rels><?xml version="1.0" encoding="UTF-8" standalone="yes"?>
<Relationships xmlns="http://schemas.openxmlformats.org/package/2006/relationships"><Relationship Id="rId8" Type="http://schemas.openxmlformats.org/officeDocument/2006/relationships/image" Target="../media/image639.png"/><Relationship Id="rId3" Type="http://schemas.openxmlformats.org/officeDocument/2006/relationships/image" Target="../media/image635.png"/><Relationship Id="rId7" Type="http://schemas.openxmlformats.org/officeDocument/2006/relationships/image" Target="../media/image638.png"/><Relationship Id="rId2" Type="http://schemas.openxmlformats.org/officeDocument/2006/relationships/image" Target="../media/image545.png"/><Relationship Id="rId1" Type="http://schemas.openxmlformats.org/officeDocument/2006/relationships/slideLayout" Target="../slideLayouts/slideLayout1.xml"/><Relationship Id="rId6" Type="http://schemas.openxmlformats.org/officeDocument/2006/relationships/image" Target="../media/image551.png"/><Relationship Id="rId11" Type="http://schemas.openxmlformats.org/officeDocument/2006/relationships/image" Target="../media/image642.png"/><Relationship Id="rId5" Type="http://schemas.openxmlformats.org/officeDocument/2006/relationships/image" Target="../media/image637.png"/><Relationship Id="rId10" Type="http://schemas.openxmlformats.org/officeDocument/2006/relationships/image" Target="../media/image641.png"/><Relationship Id="rId4" Type="http://schemas.openxmlformats.org/officeDocument/2006/relationships/image" Target="../media/image636.png"/><Relationship Id="rId9" Type="http://schemas.openxmlformats.org/officeDocument/2006/relationships/image" Target="../media/image640.png"/></Relationships>
</file>

<file path=ppt/slides/_rels/slide286.xml.rels><?xml version="1.0" encoding="UTF-8" standalone="yes"?>
<Relationships xmlns="http://schemas.openxmlformats.org/package/2006/relationships"><Relationship Id="rId3" Type="http://schemas.openxmlformats.org/officeDocument/2006/relationships/image" Target="../media/image644.emf"/><Relationship Id="rId2" Type="http://schemas.openxmlformats.org/officeDocument/2006/relationships/image" Target="../media/image643.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9.xml"/><Relationship Id="rId6" Type="http://schemas.microsoft.com/office/2007/relationships/hdphoto" Target="../media/hdphoto1.wdp"/><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image" Target="../media/image21.emf"/><Relationship Id="rId4" Type="http://schemas.openxmlformats.org/officeDocument/2006/relationships/image" Target="../media/image60.png"/><Relationship Id="rId9" Type="http://schemas.openxmlformats.org/officeDocument/2006/relationships/customXml" Target="../ink/ink1.xml"/></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image" Target="../media/image8.gif"/><Relationship Id="rId16"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image" Target="../media/image68.png"/><Relationship Id="rId11" Type="http://schemas.microsoft.com/office/2007/relationships/hdphoto" Target="../media/hdphoto3.wdp"/><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9.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5.png"/><Relationship Id="rId2" Type="http://schemas.openxmlformats.org/officeDocument/2006/relationships/image" Target="../media/image8.gif"/><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9.xml"/><Relationship Id="rId6" Type="http://schemas.microsoft.com/office/2007/relationships/hdphoto" Target="../media/hdphoto1.wdp"/><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image" Target="../media/image21.emf"/><Relationship Id="rId4" Type="http://schemas.openxmlformats.org/officeDocument/2006/relationships/image" Target="../media/image60.png"/><Relationship Id="rId9" Type="http://schemas.openxmlformats.org/officeDocument/2006/relationships/customXml" Target="../ink/ink2.xml"/></Relationships>
</file>

<file path=ppt/slides/_rels/slide9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image" Target="../media/image8.gif"/><Relationship Id="rId16"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image" Target="../media/image68.png"/><Relationship Id="rId11" Type="http://schemas.microsoft.com/office/2007/relationships/hdphoto" Target="../media/hdphoto3.wdp"/><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4.png"/></Relationships>
</file>

<file path=ppt/slides/_rels/slide9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97.png"/><Relationship Id="rId26" Type="http://schemas.openxmlformats.org/officeDocument/2006/relationships/image" Target="../media/image38.emf"/><Relationship Id="rId3" Type="http://schemas.openxmlformats.org/officeDocument/2006/relationships/image" Target="../media/image88.png"/><Relationship Id="rId21" Type="http://schemas.openxmlformats.org/officeDocument/2006/relationships/customXml" Target="../ink/ink3.xml"/><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63.png"/><Relationship Id="rId25" Type="http://schemas.openxmlformats.org/officeDocument/2006/relationships/customXml" Target="../ink/ink5.xml"/><Relationship Id="rId2" Type="http://schemas.openxmlformats.org/officeDocument/2006/relationships/notesSlide" Target="../notesSlides/notesSlide3.xml"/><Relationship Id="rId16" Type="http://schemas.openxmlformats.org/officeDocument/2006/relationships/image" Target="../media/image59.png"/><Relationship Id="rId20" Type="http://schemas.openxmlformats.org/officeDocument/2006/relationships/image" Target="../media/image98.png"/><Relationship Id="rId1" Type="http://schemas.openxmlformats.org/officeDocument/2006/relationships/slideLayout" Target="../slideLayouts/slideLayout29.xml"/><Relationship Id="rId6" Type="http://schemas.microsoft.com/office/2007/relationships/hdphoto" Target="../media/hdphoto5.wdp"/><Relationship Id="rId11" Type="http://schemas.openxmlformats.org/officeDocument/2006/relationships/image" Target="../media/image93.png"/><Relationship Id="rId24" Type="http://schemas.openxmlformats.org/officeDocument/2006/relationships/image" Target="../media/image37.emf"/><Relationship Id="rId5" Type="http://schemas.openxmlformats.org/officeDocument/2006/relationships/image" Target="../media/image68.png"/><Relationship Id="rId15" Type="http://schemas.openxmlformats.org/officeDocument/2006/relationships/image" Target="../media/image58.png"/><Relationship Id="rId23" Type="http://schemas.openxmlformats.org/officeDocument/2006/relationships/customXml" Target="../ink/ink4.xml"/><Relationship Id="rId10" Type="http://schemas.openxmlformats.org/officeDocument/2006/relationships/image" Target="../media/image92.png"/><Relationship Id="rId19" Type="http://schemas.openxmlformats.org/officeDocument/2006/relationships/image" Target="../media/image76.png"/><Relationship Id="rId4" Type="http://schemas.microsoft.com/office/2007/relationships/hdphoto" Target="../media/hdphoto4.wdp"/><Relationship Id="rId9" Type="http://schemas.openxmlformats.org/officeDocument/2006/relationships/image" Target="../media/image91.tiff"/><Relationship Id="rId14" Type="http://schemas.openxmlformats.org/officeDocument/2006/relationships/image" Target="../media/image96.png"/><Relationship Id="rId22" Type="http://schemas.openxmlformats.org/officeDocument/2006/relationships/image" Target="../media/image36.emf"/><Relationship Id="rId27" Type="http://schemas.openxmlformats.org/officeDocument/2006/relationships/customXml" Target="../ink/ink6.xml"/></Relationships>
</file>

<file path=ppt/slides/_rels/slide9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2.png"/><Relationship Id="rId7"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74.png"/><Relationship Id="rId9" Type="http://schemas.microsoft.com/office/2007/relationships/hdphoto" Target="../media/hdphoto6.wdp"/></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9.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9.xml"/><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smtClean="0"/>
              <a:t>駅</a:t>
            </a:r>
            <a:r>
              <a:rPr lang="ja-JP" altLang="en-US" dirty="0"/>
              <a:t>ビル営業システム</a:t>
            </a:r>
            <a:r>
              <a:rPr lang="ja-JP" altLang="en-US" dirty="0" smtClean="0"/>
              <a:t>共通化に関するご提案</a:t>
            </a:r>
            <a:endParaRPr lang="ja-JP" altLang="en-US" dirty="0"/>
          </a:p>
        </p:txBody>
      </p:sp>
      <p:sp>
        <p:nvSpPr>
          <p:cNvPr id="3" name="タイトル 3"/>
          <p:cNvSpPr txBox="1">
            <a:spLocks/>
          </p:cNvSpPr>
          <p:nvPr/>
        </p:nvSpPr>
        <p:spPr>
          <a:xfrm>
            <a:off x="2999232" y="5798520"/>
            <a:ext cx="6850448" cy="988424"/>
          </a:xfrm>
          <a:prstGeom prst="rect">
            <a:avLst/>
          </a:prstGeom>
          <a:effectLst/>
        </p:spPr>
        <p:txBody>
          <a:bodyPr anchor="t">
            <a:normAutofit/>
          </a:bodyPr>
          <a:lstStyle>
            <a:lvl1pPr algn="l" defTabSz="484862" rtl="0" eaLnBrk="1" fontAlgn="base" hangingPunct="1">
              <a:spcBef>
                <a:spcPct val="0"/>
              </a:spcBef>
              <a:spcAft>
                <a:spcPct val="0"/>
              </a:spcAft>
              <a:defRPr kumimoji="1" lang="ja-JP" altLang="en-US" sz="2400" b="1" i="0" kern="1200" spc="0" baseline="0" dirty="0" smtClean="0">
                <a:solidFill>
                  <a:srgbClr val="FFFFFF"/>
                </a:solidFill>
                <a:latin typeface="Meiryo UI" panose="020B0604030504040204" pitchFamily="50" charset="-128"/>
                <a:ea typeface="Meiryo UI" panose="020B0604030504040204" pitchFamily="50"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en-US" altLang="ja-JP" sz="2000" dirty="0" smtClean="0"/>
              <a:t>2021</a:t>
            </a:r>
            <a:r>
              <a:rPr lang="ja-JP" altLang="en-US" sz="2000" dirty="0" smtClean="0"/>
              <a:t>年</a:t>
            </a:r>
            <a:r>
              <a:rPr lang="en-US" altLang="ja-JP" sz="2000" dirty="0" smtClean="0"/>
              <a:t>5</a:t>
            </a:r>
            <a:r>
              <a:rPr lang="ja-JP" altLang="en-US" sz="2000" dirty="0" smtClean="0"/>
              <a:t>月</a:t>
            </a:r>
            <a:r>
              <a:rPr lang="en-US" altLang="ja-JP" sz="2000" dirty="0" smtClean="0"/>
              <a:t>20</a:t>
            </a:r>
            <a:r>
              <a:rPr lang="ja-JP" altLang="en-US" sz="2000" dirty="0" smtClean="0"/>
              <a:t>日</a:t>
            </a:r>
            <a:endParaRPr lang="en-US" altLang="ja-JP" sz="2000" dirty="0" smtClean="0"/>
          </a:p>
          <a:p>
            <a:r>
              <a:rPr lang="ja-JP" altLang="en-US" sz="2000" dirty="0" smtClean="0"/>
              <a:t>株式会社</a:t>
            </a:r>
            <a:r>
              <a:rPr lang="en-US" altLang="ja-JP" sz="2000" dirty="0" smtClean="0"/>
              <a:t>NTT</a:t>
            </a:r>
            <a:r>
              <a:rPr lang="ja-JP" altLang="en-US" sz="2000" dirty="0" smtClean="0"/>
              <a:t>データ</a:t>
            </a:r>
            <a:endParaRPr lang="ja-JP" altLang="en-US" sz="2000" dirty="0"/>
          </a:p>
        </p:txBody>
      </p:sp>
      <p:sp>
        <p:nvSpPr>
          <p:cNvPr id="5" name="Text Placeholder 1"/>
          <p:cNvSpPr txBox="1">
            <a:spLocks/>
          </p:cNvSpPr>
          <p:nvPr/>
        </p:nvSpPr>
        <p:spPr>
          <a:xfrm>
            <a:off x="212477" y="258087"/>
            <a:ext cx="3989382" cy="461665"/>
          </a:xfrm>
          <a:prstGeom prst="rect">
            <a:avLst/>
          </a:prstGeom>
          <a:effectLst/>
        </p:spPr>
        <p:txBody>
          <a:bodyPr wrap="none" lIns="0" rIns="90000" anchor="t">
            <a:spAutoFit/>
          </a:bodyPr>
          <a:lstStyle>
            <a:lvl1pPr marL="0" indent="0" algn="l" defTabSz="609555" rtl="0" eaLnBrk="1" fontAlgn="base" hangingPunct="1">
              <a:spcBef>
                <a:spcPts val="0"/>
              </a:spcBef>
              <a:spcAft>
                <a:spcPct val="0"/>
              </a:spcAft>
              <a:buFont typeface="Arial" pitchFamily="34" charset="0"/>
              <a:buNone/>
              <a:defRPr kumimoji="1" sz="1400" b="0" i="0" kern="1200" baseline="0">
                <a:solidFill>
                  <a:schemeClr val="bg1"/>
                </a:solidFill>
                <a:latin typeface="HGPGothicE" charset="-128"/>
                <a:ea typeface="HGPGothicE" charset="-128"/>
                <a:cs typeface="HGPGothicE" charset="-128"/>
              </a:defRPr>
            </a:lvl1pPr>
            <a:lvl2pPr marL="609555" indent="0" algn="l" defTabSz="609555" rtl="0" eaLnBrk="1" fontAlgn="base" hangingPunct="1">
              <a:spcBef>
                <a:spcPct val="20000"/>
              </a:spcBef>
              <a:spcAft>
                <a:spcPct val="0"/>
              </a:spcAft>
              <a:buFont typeface="Arial" pitchFamily="34" charset="0"/>
              <a:buNone/>
              <a:defRPr kumimoji="1" sz="1400" kern="1200">
                <a:solidFill>
                  <a:schemeClr val="bg1"/>
                </a:solidFill>
                <a:latin typeface="MS PGothic" charset="-128"/>
                <a:ea typeface="MS PGothic" charset="-128"/>
                <a:cs typeface="MS PGothic" charset="-128"/>
              </a:defRPr>
            </a:lvl2pPr>
            <a:lvl3pPr marL="1219110" indent="0" algn="l" defTabSz="609555" rtl="0" eaLnBrk="1" fontAlgn="base" hangingPunct="1">
              <a:spcBef>
                <a:spcPct val="20000"/>
              </a:spcBef>
              <a:spcAft>
                <a:spcPct val="0"/>
              </a:spcAft>
              <a:buFont typeface="Arial" pitchFamily="34" charset="0"/>
              <a:buNone/>
              <a:defRPr kumimoji="1" sz="1400" kern="1200">
                <a:solidFill>
                  <a:schemeClr val="bg1"/>
                </a:solidFill>
                <a:latin typeface="MS PGothic" charset="-128"/>
                <a:ea typeface="MS PGothic" charset="-128"/>
                <a:cs typeface="MS PGothic" charset="-128"/>
              </a:defRPr>
            </a:lvl3pPr>
            <a:lvl4pPr marL="1828664" indent="0" algn="l" defTabSz="609555" rtl="0" eaLnBrk="1" fontAlgn="base" hangingPunct="1">
              <a:spcBef>
                <a:spcPct val="20000"/>
              </a:spcBef>
              <a:spcAft>
                <a:spcPct val="0"/>
              </a:spcAft>
              <a:buFont typeface="Arial" pitchFamily="34" charset="0"/>
              <a:buNone/>
              <a:defRPr kumimoji="1" sz="1867" kern="1200">
                <a:solidFill>
                  <a:schemeClr val="tx1">
                    <a:tint val="75000"/>
                  </a:schemeClr>
                </a:solidFill>
                <a:latin typeface="Arial"/>
                <a:ea typeface="+mn-ea"/>
                <a:cs typeface="Arial"/>
              </a:defRPr>
            </a:lvl4pPr>
            <a:lvl5pPr marL="2438218" indent="0" algn="l" defTabSz="609555" rtl="0" eaLnBrk="1" fontAlgn="base" hangingPunct="1">
              <a:spcBef>
                <a:spcPct val="20000"/>
              </a:spcBef>
              <a:spcAft>
                <a:spcPct val="0"/>
              </a:spcAft>
              <a:buFont typeface="Arial" pitchFamily="34" charset="0"/>
              <a:buNone/>
              <a:defRPr kumimoji="1" sz="1867" kern="1200">
                <a:solidFill>
                  <a:schemeClr val="tx1">
                    <a:tint val="75000"/>
                  </a:schemeClr>
                </a:solidFill>
                <a:latin typeface="Arial"/>
                <a:ea typeface="+mn-ea"/>
                <a:cs typeface="Arial"/>
              </a:defRPr>
            </a:lvl5pPr>
            <a:lvl6pPr marL="3047772" indent="0" algn="l" defTabSz="609555" rtl="0" eaLnBrk="1" latinLnBrk="0" hangingPunct="1">
              <a:spcBef>
                <a:spcPct val="20000"/>
              </a:spcBef>
              <a:buFont typeface="Arial"/>
              <a:buNone/>
              <a:defRPr kumimoji="1" sz="1867" kern="1200">
                <a:solidFill>
                  <a:schemeClr val="tx1">
                    <a:tint val="75000"/>
                  </a:schemeClr>
                </a:solidFill>
                <a:latin typeface="+mn-lt"/>
                <a:ea typeface="+mn-ea"/>
                <a:cs typeface="+mn-cs"/>
              </a:defRPr>
            </a:lvl6pPr>
            <a:lvl7pPr marL="3657327" indent="0" algn="l" defTabSz="609555" rtl="0" eaLnBrk="1" latinLnBrk="0" hangingPunct="1">
              <a:spcBef>
                <a:spcPct val="20000"/>
              </a:spcBef>
              <a:buFont typeface="Arial"/>
              <a:buNone/>
              <a:defRPr kumimoji="1" sz="1867" kern="1200">
                <a:solidFill>
                  <a:schemeClr val="tx1">
                    <a:tint val="75000"/>
                  </a:schemeClr>
                </a:solidFill>
                <a:latin typeface="+mn-lt"/>
                <a:ea typeface="+mn-ea"/>
                <a:cs typeface="+mn-cs"/>
              </a:defRPr>
            </a:lvl7pPr>
            <a:lvl8pPr marL="4266880" indent="0" algn="l" defTabSz="609555" rtl="0" eaLnBrk="1" latinLnBrk="0" hangingPunct="1">
              <a:spcBef>
                <a:spcPct val="20000"/>
              </a:spcBef>
              <a:buFont typeface="Arial"/>
              <a:buNone/>
              <a:defRPr kumimoji="1" sz="1867" kern="1200">
                <a:solidFill>
                  <a:schemeClr val="tx1">
                    <a:tint val="75000"/>
                  </a:schemeClr>
                </a:solidFill>
                <a:latin typeface="+mn-lt"/>
                <a:ea typeface="+mn-ea"/>
                <a:cs typeface="+mn-cs"/>
              </a:defRPr>
            </a:lvl8pPr>
            <a:lvl9pPr marL="4876435" indent="0" algn="l" defTabSz="609555" rtl="0" eaLnBrk="1" latinLnBrk="0" hangingPunct="1">
              <a:spcBef>
                <a:spcPct val="20000"/>
              </a:spcBef>
              <a:buFont typeface="Arial"/>
              <a:buNone/>
              <a:defRPr kumimoji="1" sz="1867" kern="1200">
                <a:solidFill>
                  <a:schemeClr val="tx1">
                    <a:tint val="75000"/>
                  </a:schemeClr>
                </a:solidFill>
                <a:latin typeface="+mn-lt"/>
                <a:ea typeface="+mn-ea"/>
                <a:cs typeface="+mn-cs"/>
              </a:defRPr>
            </a:lvl9pPr>
          </a:lstStyle>
          <a:p>
            <a:r>
              <a:rPr lang="ja-JP" altLang="en-US" sz="24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東海旅客鉄道株式会社　御中</a:t>
            </a:r>
            <a:endParaRPr lang="en-US" altLang="ja-JP" sz="24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正方形/長方形 1"/>
          <p:cNvSpPr/>
          <p:nvPr/>
        </p:nvSpPr>
        <p:spPr>
          <a:xfrm>
            <a:off x="7244862" y="1336431"/>
            <a:ext cx="2250830" cy="5978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b="1" dirty="0" smtClean="0">
                <a:solidFill>
                  <a:srgbClr val="FF0000"/>
                </a:solidFill>
                <a:latin typeface="+mn-ea"/>
              </a:rPr>
              <a:t>Confidential</a:t>
            </a:r>
          </a:p>
        </p:txBody>
      </p:sp>
    </p:spTree>
    <p:extLst>
      <p:ext uri="{BB962C8B-B14F-4D97-AF65-F5344CB8AC3E}">
        <p14:creationId xmlns:p14="http://schemas.microsoft.com/office/powerpoint/2010/main" val="1777880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 </a:t>
            </a:r>
            <a:r>
              <a:rPr lang="ja-JP" altLang="en-US" dirty="0" smtClean="0"/>
              <a:t>組織図（</a:t>
            </a:r>
            <a:r>
              <a:rPr lang="en-US" altLang="ja-JP" dirty="0" smtClean="0"/>
              <a:t>1/2</a:t>
            </a:r>
            <a:r>
              <a:rPr lang="ja-JP" altLang="en-US" dirty="0" smtClean="0"/>
              <a:t>）</a:t>
            </a:r>
            <a:endParaRPr kumimoji="1" lang="ja-JP" altLang="en-US" dirty="0"/>
          </a:p>
        </p:txBody>
      </p:sp>
      <p:sp>
        <p:nvSpPr>
          <p:cNvPr id="48" name="Line 126"/>
          <p:cNvSpPr>
            <a:spLocks noChangeShapeType="1"/>
          </p:cNvSpPr>
          <p:nvPr/>
        </p:nvSpPr>
        <p:spPr bwMode="auto">
          <a:xfrm>
            <a:off x="915210" y="5141872"/>
            <a:ext cx="9227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49" name="Line 181"/>
          <p:cNvSpPr>
            <a:spLocks noChangeShapeType="1"/>
          </p:cNvSpPr>
          <p:nvPr/>
        </p:nvSpPr>
        <p:spPr bwMode="auto">
          <a:xfrm>
            <a:off x="5360014" y="2628340"/>
            <a:ext cx="6497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51" name="Line 181"/>
          <p:cNvSpPr>
            <a:spLocks noChangeShapeType="1"/>
          </p:cNvSpPr>
          <p:nvPr/>
        </p:nvSpPr>
        <p:spPr bwMode="auto">
          <a:xfrm>
            <a:off x="5360014" y="1123906"/>
            <a:ext cx="4057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solidFill>
                <a:prstClr val="black"/>
              </a:solidFill>
              <a:latin typeface="+mn-ea"/>
            </a:endParaRPr>
          </a:p>
        </p:txBody>
      </p:sp>
      <p:sp>
        <p:nvSpPr>
          <p:cNvPr id="52" name="Line 181"/>
          <p:cNvSpPr>
            <a:spLocks noChangeShapeType="1"/>
          </p:cNvSpPr>
          <p:nvPr/>
        </p:nvSpPr>
        <p:spPr bwMode="auto">
          <a:xfrm>
            <a:off x="5360014" y="1906345"/>
            <a:ext cx="4282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solidFill>
                <a:prstClr val="black"/>
              </a:solidFill>
              <a:latin typeface="+mn-ea"/>
            </a:endParaRPr>
          </a:p>
        </p:txBody>
      </p:sp>
      <p:sp>
        <p:nvSpPr>
          <p:cNvPr id="53" name="正方形/長方形 52"/>
          <p:cNvSpPr>
            <a:spLocks noChangeArrowheads="1"/>
          </p:cNvSpPr>
          <p:nvPr/>
        </p:nvSpPr>
        <p:spPr bwMode="auto">
          <a:xfrm>
            <a:off x="5515197" y="1572635"/>
            <a:ext cx="1872000" cy="625660"/>
          </a:xfrm>
          <a:prstGeom prst="rect">
            <a:avLst/>
          </a:prstGeom>
          <a:solidFill>
            <a:srgbClr val="6785C1">
              <a:lumMod val="75000"/>
            </a:srgbClr>
          </a:solidFill>
          <a:ln w="38100" algn="ctr">
            <a:solidFill>
              <a:srgbClr val="FF0000"/>
            </a:solidFill>
            <a:miter lim="800000"/>
            <a:headEnd/>
            <a:tailEnd/>
          </a:ln>
        </p:spPr>
        <p:txBody>
          <a:bodyPr wrap="square" lIns="36000" tIns="32653" rIns="36000" bIns="32653" anchor="t" upright="1"/>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FFFFFF"/>
                </a:solidFill>
                <a:effectLst/>
                <a:uLnTx/>
                <a:uFillTx/>
                <a:latin typeface="+mn-ea"/>
              </a:rPr>
              <a:t>カード＆ペイメント事業部</a:t>
            </a:r>
            <a:endParaRPr kumimoji="1" lang="en-US" altLang="ja-JP" sz="1000" b="1" i="0" u="none" strike="noStrike" kern="0" cap="none" spc="0" normalizeH="0" baseline="0" noProof="0" dirty="0" smtClean="0">
              <a:ln>
                <a:noFill/>
              </a:ln>
              <a:solidFill>
                <a:srgbClr val="FFFFFF"/>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FFFFFF"/>
                </a:solidFill>
                <a:effectLst/>
                <a:uLnTx/>
                <a:uFillTx/>
                <a:latin typeface="+mn-ea"/>
              </a:rPr>
              <a:t>　事業部長</a:t>
            </a:r>
            <a:endParaRPr kumimoji="1" lang="en-US" altLang="ja-JP" sz="1000" b="1" i="0" u="none" strike="noStrike" kern="0" cap="none" spc="0" normalizeH="0" baseline="0" noProof="0" dirty="0" smtClean="0">
              <a:ln>
                <a:noFill/>
              </a:ln>
              <a:solidFill>
                <a:srgbClr val="FFFFFF"/>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FFFFFF"/>
                </a:solidFill>
                <a:effectLst/>
                <a:uLnTx/>
                <a:uFillTx/>
                <a:latin typeface="+mn-ea"/>
              </a:rPr>
              <a:t>　　栗原　正憲</a:t>
            </a:r>
            <a:endParaRPr kumimoji="1" lang="en-US" altLang="ja-JP" sz="1000" b="1" i="0" u="none" strike="noStrike" kern="0" cap="none" spc="0" normalizeH="0" baseline="0" noProof="0" dirty="0" smtClean="0">
              <a:ln>
                <a:noFill/>
              </a:ln>
              <a:solidFill>
                <a:srgbClr val="FFFFFF"/>
              </a:solidFill>
              <a:effectLst/>
              <a:uLnTx/>
              <a:uFillTx/>
              <a:latin typeface="+mn-ea"/>
            </a:endParaRPr>
          </a:p>
        </p:txBody>
      </p:sp>
      <p:sp>
        <p:nvSpPr>
          <p:cNvPr id="54" name="Line 181"/>
          <p:cNvSpPr>
            <a:spLocks noChangeShapeType="1"/>
          </p:cNvSpPr>
          <p:nvPr/>
        </p:nvSpPr>
        <p:spPr bwMode="auto">
          <a:xfrm>
            <a:off x="5360014" y="4107712"/>
            <a:ext cx="6497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56" name="Line 181"/>
          <p:cNvSpPr>
            <a:spLocks noChangeShapeType="1"/>
          </p:cNvSpPr>
          <p:nvPr/>
        </p:nvSpPr>
        <p:spPr bwMode="auto">
          <a:xfrm>
            <a:off x="5369403" y="5442991"/>
            <a:ext cx="8894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57" name="正方形/長方形 56"/>
          <p:cNvSpPr>
            <a:spLocks noChangeArrowheads="1"/>
          </p:cNvSpPr>
          <p:nvPr/>
        </p:nvSpPr>
        <p:spPr bwMode="auto">
          <a:xfrm>
            <a:off x="5683252" y="5310495"/>
            <a:ext cx="1296000" cy="21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65306" tIns="32653" rIns="65306" bIns="32653" anchor="ctr" upright="1"/>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smtClean="0">
                <a:ln>
                  <a:noFill/>
                </a:ln>
                <a:solidFill>
                  <a:schemeClr val="tx1"/>
                </a:solidFill>
                <a:effectLst/>
                <a:uLnTx/>
                <a:uFillTx/>
                <a:latin typeface="+mn-ea"/>
              </a:rPr>
              <a:t>企画部</a:t>
            </a:r>
          </a:p>
        </p:txBody>
      </p:sp>
      <p:sp>
        <p:nvSpPr>
          <p:cNvPr id="59" name="Line 181"/>
          <p:cNvSpPr>
            <a:spLocks noChangeShapeType="1"/>
          </p:cNvSpPr>
          <p:nvPr/>
        </p:nvSpPr>
        <p:spPr bwMode="auto">
          <a:xfrm>
            <a:off x="5360014" y="4872186"/>
            <a:ext cx="6497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60" name="正方形/長方形 59"/>
          <p:cNvSpPr>
            <a:spLocks noChangeArrowheads="1"/>
          </p:cNvSpPr>
          <p:nvPr/>
        </p:nvSpPr>
        <p:spPr bwMode="auto">
          <a:xfrm>
            <a:off x="5515197" y="4555716"/>
            <a:ext cx="1872000" cy="625660"/>
          </a:xfrm>
          <a:prstGeom prst="rect">
            <a:avLst/>
          </a:prstGeom>
          <a:solidFill>
            <a:schemeClr val="accent1">
              <a:lumMod val="75000"/>
            </a:schemeClr>
          </a:solidFill>
          <a:ln>
            <a:solidFill>
              <a:schemeClr val="accent1">
                <a:lumMod val="75000"/>
              </a:schemeClr>
            </a:solidFill>
            <a:headEnd/>
            <a:tailEnd/>
          </a:ln>
        </p:spPr>
        <p:style>
          <a:lnRef idx="2">
            <a:schemeClr val="accent2"/>
          </a:lnRef>
          <a:fillRef idx="1">
            <a:schemeClr val="lt1"/>
          </a:fillRef>
          <a:effectRef idx="0">
            <a:schemeClr val="accent2"/>
          </a:effectRef>
          <a:fontRef idx="minor">
            <a:schemeClr val="dk1"/>
          </a:fontRef>
        </p:style>
        <p:txBody>
          <a:bodyPr wrap="square" lIns="36000" tIns="32653" rIns="36000" bIns="32653" anchor="t" upright="1"/>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流通サービス事業部</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事業部長</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夏井　康憲</a:t>
            </a:r>
          </a:p>
        </p:txBody>
      </p:sp>
      <p:sp>
        <p:nvSpPr>
          <p:cNvPr id="64" name="Line 181"/>
          <p:cNvSpPr>
            <a:spLocks noChangeShapeType="1"/>
          </p:cNvSpPr>
          <p:nvPr/>
        </p:nvSpPr>
        <p:spPr bwMode="auto">
          <a:xfrm flipH="1" flipV="1">
            <a:off x="5360014" y="1122890"/>
            <a:ext cx="0" cy="4320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solidFill>
                <a:prstClr val="black"/>
              </a:solidFill>
              <a:latin typeface="+mn-ea"/>
            </a:endParaRPr>
          </a:p>
        </p:txBody>
      </p:sp>
      <p:sp>
        <p:nvSpPr>
          <p:cNvPr id="65" name="Line 126"/>
          <p:cNvSpPr>
            <a:spLocks noChangeShapeType="1"/>
          </p:cNvSpPr>
          <p:nvPr/>
        </p:nvSpPr>
        <p:spPr bwMode="auto">
          <a:xfrm flipV="1">
            <a:off x="289560" y="2362801"/>
            <a:ext cx="117226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66" name="Text Box 132"/>
          <p:cNvSpPr txBox="1">
            <a:spLocks noChangeArrowheads="1"/>
          </p:cNvSpPr>
          <p:nvPr/>
        </p:nvSpPr>
        <p:spPr bwMode="auto">
          <a:xfrm>
            <a:off x="494331" y="1122892"/>
            <a:ext cx="328969" cy="2797588"/>
          </a:xfrm>
          <a:prstGeom prst="rect">
            <a:avLst/>
          </a:prstGeom>
          <a:solidFill>
            <a:schemeClr val="accent2">
              <a:lumMod val="40000"/>
              <a:lumOff val="60000"/>
            </a:schemeClr>
          </a:solidFill>
          <a:ln>
            <a:solidFill>
              <a:schemeClr val="accent2"/>
            </a:solidFill>
            <a:headEnd/>
            <a:tailEnd/>
          </a:ln>
        </p:spPr>
        <p:style>
          <a:lnRef idx="2">
            <a:schemeClr val="dk1"/>
          </a:lnRef>
          <a:fillRef idx="1">
            <a:schemeClr val="lt1"/>
          </a:fillRef>
          <a:effectRef idx="0">
            <a:schemeClr val="dk1"/>
          </a:effectRef>
          <a:fontRef idx="minor">
            <a:schemeClr val="dk1"/>
          </a:fontRef>
        </p:style>
        <p:txBody>
          <a:bodyPr vert="wordArtVertRtl" wrap="square" lIns="26126" tIns="0" rIns="26126" bIns="0" anchor="ctr" upright="1"/>
          <a:lstStyle>
            <a:defPPr>
              <a:defRPr lang="ja-JP"/>
            </a:defPPr>
            <a:lvl1pPr indent="0" algn="ctr">
              <a:defRPr sz="1000" b="1">
                <a:solidFill>
                  <a:sysClr val="windowText" lastClr="000000"/>
                </a:solidFill>
                <a:latin typeface="ＭＳ Ｐゴシック"/>
                <a:ea typeface="ＭＳ Ｐゴシック"/>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chemeClr val="tx1"/>
                </a:solidFill>
                <a:effectLst/>
                <a:uLnTx/>
                <a:uFillTx/>
                <a:latin typeface="+mn-ea"/>
                <a:ea typeface="+mn-ea"/>
              </a:rPr>
              <a:t>代表取締役社長　本間　</a:t>
            </a:r>
            <a:r>
              <a:rPr kumimoji="1" lang="ja-JP" altLang="en-US" sz="1000" b="1" i="0" u="none" strike="noStrike" kern="0" cap="none" spc="0" normalizeH="0" baseline="0" noProof="0" dirty="0" smtClean="0">
                <a:ln>
                  <a:noFill/>
                </a:ln>
                <a:solidFill>
                  <a:schemeClr val="tx1"/>
                </a:solidFill>
                <a:effectLst/>
                <a:uLnTx/>
                <a:uFillTx/>
                <a:latin typeface="+mn-ea"/>
                <a:ea typeface="+mn-ea"/>
              </a:rPr>
              <a:t>洋</a:t>
            </a:r>
            <a:endParaRPr kumimoji="1" lang="ja-JP" altLang="en-US" sz="1000" b="1" i="0" u="none" strike="noStrike" kern="0" cap="none" spc="0" normalizeH="0" baseline="0" noProof="0" dirty="0">
              <a:ln>
                <a:noFill/>
              </a:ln>
              <a:solidFill>
                <a:schemeClr val="tx1"/>
              </a:solidFill>
              <a:effectLst/>
              <a:uLnTx/>
              <a:uFillTx/>
              <a:latin typeface="+mn-ea"/>
              <a:ea typeface="+mn-ea"/>
            </a:endParaRPr>
          </a:p>
        </p:txBody>
      </p:sp>
      <p:sp>
        <p:nvSpPr>
          <p:cNvPr id="67" name="Text Box 133"/>
          <p:cNvSpPr txBox="1">
            <a:spLocks noChangeArrowheads="1"/>
          </p:cNvSpPr>
          <p:nvPr/>
        </p:nvSpPr>
        <p:spPr bwMode="auto">
          <a:xfrm>
            <a:off x="73789" y="1917767"/>
            <a:ext cx="290303" cy="912741"/>
          </a:xfrm>
          <a:prstGeom prst="rect">
            <a:avLst/>
          </a:prstGeom>
          <a:solidFill>
            <a:srgbClr val="FFFFFF"/>
          </a:solidFill>
          <a:ln w="9525">
            <a:solidFill>
              <a:srgbClr val="000000"/>
            </a:solidFill>
            <a:miter lim="800000"/>
            <a:headEnd/>
            <a:tailEnd/>
          </a:ln>
        </p:spPr>
        <p:txBody>
          <a:bodyPr vert="wordArtVertRtl" wrap="square" lIns="27432" tIns="0" rIns="27432" bIns="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280160">
              <a:defRPr sz="1000"/>
            </a:pPr>
            <a:r>
              <a:rPr kumimoji="1" lang="ja-JP" altLang="en-US" sz="900" dirty="0">
                <a:latin typeface="+mn-ea"/>
              </a:rPr>
              <a:t>取締役会</a:t>
            </a:r>
            <a:endParaRPr kumimoji="1" lang="ja-JP" altLang="en-US" sz="700" dirty="0">
              <a:latin typeface="+mn-ea"/>
            </a:endParaRPr>
          </a:p>
        </p:txBody>
      </p:sp>
      <p:sp>
        <p:nvSpPr>
          <p:cNvPr id="68" name="Line 81"/>
          <p:cNvSpPr>
            <a:spLocks noChangeShapeType="1"/>
          </p:cNvSpPr>
          <p:nvPr/>
        </p:nvSpPr>
        <p:spPr bwMode="auto">
          <a:xfrm flipH="1" flipV="1">
            <a:off x="3209484" y="1410152"/>
            <a:ext cx="1653" cy="4681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69" name="Text Box 162"/>
          <p:cNvSpPr txBox="1">
            <a:spLocks noChangeArrowheads="1"/>
          </p:cNvSpPr>
          <p:nvPr/>
        </p:nvSpPr>
        <p:spPr bwMode="auto">
          <a:xfrm>
            <a:off x="1587523" y="5016063"/>
            <a:ext cx="1404000" cy="21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36576" tIns="22860" rIns="0" bIns="22860" anchor="ctr" upright="1"/>
          <a:lstStyle>
            <a:defPPr>
              <a:defRPr lang="en-US"/>
            </a:defPPr>
            <a:lvl1pPr indent="0" defTabSz="914400">
              <a:lnSpc>
                <a:spcPts val="1700"/>
              </a:lnSpc>
              <a:defRPr sz="900" b="1" kern="0">
                <a:solidFill>
                  <a:schemeClr val="dk1"/>
                </a:solidFill>
                <a:latin typeface="+mn-ea"/>
              </a:defRPr>
            </a:lvl1pPr>
            <a:lvl2pPr marL="457200" indent="0">
              <a:defRPr sz="1100">
                <a:solidFill>
                  <a:schemeClr val="dk1"/>
                </a:solidFill>
              </a:defRPr>
            </a:lvl2pPr>
            <a:lvl3pPr marL="914400" indent="0">
              <a:defRPr sz="1100">
                <a:solidFill>
                  <a:schemeClr val="dk1"/>
                </a:solidFill>
              </a:defRPr>
            </a:lvl3pPr>
            <a:lvl4pPr marL="1371600" indent="0">
              <a:defRPr sz="1100">
                <a:solidFill>
                  <a:schemeClr val="dk1"/>
                </a:solidFill>
              </a:defRPr>
            </a:lvl4pPr>
            <a:lvl5pPr marL="1828800" indent="0">
              <a:defRPr sz="1100">
                <a:solidFill>
                  <a:schemeClr val="dk1"/>
                </a:solidFill>
              </a:defRPr>
            </a:lvl5pPr>
            <a:lvl6pPr marL="2286000" indent="0">
              <a:defRPr sz="1100">
                <a:solidFill>
                  <a:schemeClr val="dk1"/>
                </a:solidFill>
              </a:defRPr>
            </a:lvl6pPr>
            <a:lvl7pPr marL="2743200" indent="0">
              <a:defRPr sz="1100">
                <a:solidFill>
                  <a:schemeClr val="dk1"/>
                </a:solidFill>
              </a:defRPr>
            </a:lvl7pPr>
            <a:lvl8pPr marL="3200400" indent="0">
              <a:defRPr sz="1100">
                <a:solidFill>
                  <a:schemeClr val="dk1"/>
                </a:solidFill>
              </a:defRPr>
            </a:lvl8pPr>
            <a:lvl9pPr marL="3657600" indent="0">
              <a:defRPr sz="1100">
                <a:solidFill>
                  <a:schemeClr val="dk1"/>
                </a:solidFill>
              </a:defRPr>
            </a:lvl9pPr>
          </a:lstStyle>
          <a:p>
            <a:r>
              <a:rPr lang="ja-JP" altLang="en-US" dirty="0">
                <a:solidFill>
                  <a:schemeClr val="tx1"/>
                </a:solidFill>
              </a:rPr>
              <a:t>　欧米分野</a:t>
            </a:r>
          </a:p>
        </p:txBody>
      </p:sp>
      <p:sp>
        <p:nvSpPr>
          <p:cNvPr id="70" name="Line 192"/>
          <p:cNvSpPr>
            <a:spLocks noChangeShapeType="1"/>
          </p:cNvSpPr>
          <p:nvPr/>
        </p:nvSpPr>
        <p:spPr bwMode="auto">
          <a:xfrm>
            <a:off x="3205405" y="1408718"/>
            <a:ext cx="2155425" cy="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solidFill>
                <a:prstClr val="black"/>
              </a:solidFill>
              <a:latin typeface="+mn-ea"/>
            </a:endParaRPr>
          </a:p>
        </p:txBody>
      </p:sp>
      <p:sp>
        <p:nvSpPr>
          <p:cNvPr id="71" name="Line 81"/>
          <p:cNvSpPr>
            <a:spLocks noChangeShapeType="1"/>
          </p:cNvSpPr>
          <p:nvPr/>
        </p:nvSpPr>
        <p:spPr bwMode="auto">
          <a:xfrm flipH="1" flipV="1">
            <a:off x="913833" y="2362801"/>
            <a:ext cx="650" cy="2782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72" name="Text Box 132"/>
          <p:cNvSpPr txBox="1">
            <a:spLocks noChangeArrowheads="1"/>
          </p:cNvSpPr>
          <p:nvPr/>
        </p:nvSpPr>
        <p:spPr bwMode="auto">
          <a:xfrm>
            <a:off x="1002824" y="4554354"/>
            <a:ext cx="317539" cy="1598428"/>
          </a:xfrm>
          <a:prstGeom prst="rect">
            <a:avLst/>
          </a:prstGeom>
          <a:ln>
            <a:headEnd/>
            <a:tailEnd/>
          </a:ln>
        </p:spPr>
        <p:style>
          <a:lnRef idx="2">
            <a:schemeClr val="dk1"/>
          </a:lnRef>
          <a:fillRef idx="1">
            <a:schemeClr val="lt1"/>
          </a:fillRef>
          <a:effectRef idx="0">
            <a:schemeClr val="dk1"/>
          </a:effectRef>
          <a:fontRef idx="minor">
            <a:schemeClr val="dk1"/>
          </a:fontRef>
        </p:style>
        <p:txBody>
          <a:bodyPr vert="wordArtVertRtl" wrap="square" lIns="26126" tIns="0" rIns="26126" bIns="0" anchor="ctr" upright="1"/>
          <a:lstStyle>
            <a:defPPr>
              <a:defRPr lang="ja-JP"/>
            </a:defPPr>
            <a:lvl1pPr indent="0" algn="ctr">
              <a:defRPr sz="1000" b="1">
                <a:solidFill>
                  <a:sysClr val="windowText" lastClr="000000"/>
                </a:solidFill>
                <a:latin typeface="ＭＳ Ｐゴシック"/>
                <a:ea typeface="ＭＳ Ｐゴシック"/>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chemeClr val="tx1"/>
                </a:solidFill>
                <a:effectLst/>
                <a:uLnTx/>
                <a:uFillTx/>
                <a:latin typeface="+mn-ea"/>
                <a:ea typeface="+mn-ea"/>
              </a:rPr>
              <a:t>欧米　リージョン</a:t>
            </a:r>
          </a:p>
        </p:txBody>
      </p:sp>
      <p:sp>
        <p:nvSpPr>
          <p:cNvPr id="73" name="Text Box 110"/>
          <p:cNvSpPr txBox="1">
            <a:spLocks noChangeArrowheads="1"/>
          </p:cNvSpPr>
          <p:nvPr/>
        </p:nvSpPr>
        <p:spPr bwMode="auto">
          <a:xfrm>
            <a:off x="3325309" y="918869"/>
            <a:ext cx="1944000" cy="980903"/>
          </a:xfrm>
          <a:prstGeom prst="rect">
            <a:avLst/>
          </a:prstGeom>
          <a:solidFill>
            <a:schemeClr val="tx2"/>
          </a:solidFill>
          <a:ln w="38100">
            <a:solidFill>
              <a:srgbClr val="FF0000"/>
            </a:solidFill>
            <a:headEnd/>
            <a:tailEnd/>
          </a:ln>
        </p:spPr>
        <p:style>
          <a:lnRef idx="2">
            <a:schemeClr val="accent4"/>
          </a:lnRef>
          <a:fillRef idx="1">
            <a:schemeClr val="lt1"/>
          </a:fillRef>
          <a:effectRef idx="0">
            <a:schemeClr val="accent4"/>
          </a:effectRef>
          <a:fontRef idx="minor">
            <a:schemeClr val="dk1"/>
          </a:fontRef>
        </p:style>
        <p:txBody>
          <a:bodyPr wrap="square" lIns="26126" tIns="16329" rIns="0" bIns="16329" anchor="ctr" upright="1"/>
          <a:lstStyle>
            <a:defPPr>
              <a:defRPr lang="ja-JP"/>
            </a:defPPr>
            <a:lvl1pPr indent="0" defTabSz="653156">
              <a:defRPr sz="857" b="1">
                <a:solidFill>
                  <a:schemeClr val="bg1"/>
                </a:solidFill>
                <a:latin typeface="HG創英角ｺﾞｼｯｸUB" panose="020B0909000000000000" pitchFamily="49" charset="-128"/>
                <a:ea typeface="HG創英角ｺﾞｼｯｸUB" panose="020B0909000000000000" pitchFamily="49" charset="-128"/>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FFFFFF"/>
                </a:solidFill>
                <a:effectLst/>
                <a:uLnTx/>
                <a:uFillTx/>
                <a:latin typeface="+mn-ea"/>
                <a:ea typeface="+mn-ea"/>
              </a:rPr>
              <a:t>常務執行</a:t>
            </a:r>
            <a:r>
              <a:rPr kumimoji="1" lang="ja-JP" altLang="en-US" sz="1000" b="1" i="0" u="none" strike="noStrike" kern="0" cap="none" spc="0" normalizeH="0" baseline="0" noProof="0" dirty="0">
                <a:ln>
                  <a:noFill/>
                </a:ln>
                <a:solidFill>
                  <a:srgbClr val="FFFFFF"/>
                </a:solidFill>
                <a:effectLst/>
                <a:uLnTx/>
                <a:uFillTx/>
                <a:latin typeface="+mn-ea"/>
                <a:ea typeface="+mn-ea"/>
              </a:rPr>
              <a:t>役員</a:t>
            </a:r>
            <a:endParaRPr kumimoji="1" lang="en-US" altLang="ja-JP" sz="1000" b="1" i="0" u="none" strike="noStrike" kern="0" cap="none" spc="0" normalizeH="0" baseline="0" noProof="0" dirty="0">
              <a:ln>
                <a:noFill/>
              </a:ln>
              <a:solidFill>
                <a:srgbClr val="FFFFFF"/>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rgbClr val="FFFFFF"/>
                </a:solidFill>
                <a:effectLst/>
                <a:uLnTx/>
                <a:uFillTx/>
                <a:latin typeface="+mn-ea"/>
                <a:ea typeface="+mn-ea"/>
              </a:rPr>
              <a:t>　ＩＴサービス・ペイメント事業本部</a:t>
            </a:r>
            <a:endParaRPr kumimoji="1" lang="en-US" altLang="ja-JP" sz="1000" b="1" i="0" u="none" strike="noStrike" kern="0" cap="none" spc="0" normalizeH="0" baseline="0" noProof="0" dirty="0">
              <a:ln>
                <a:noFill/>
              </a:ln>
              <a:solidFill>
                <a:srgbClr val="FFFFFF"/>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rgbClr val="FFFFFF"/>
                </a:solidFill>
                <a:effectLst/>
                <a:uLnTx/>
                <a:uFillTx/>
                <a:latin typeface="+mn-ea"/>
                <a:ea typeface="+mn-ea"/>
              </a:rPr>
              <a:t>　　事業本部長</a:t>
            </a:r>
            <a:endParaRPr kumimoji="1" lang="en-US" altLang="ja-JP" sz="1000" b="1" i="0" u="none" strike="noStrike" kern="0" cap="none" spc="0" normalizeH="0" baseline="0" noProof="0" dirty="0">
              <a:ln>
                <a:noFill/>
              </a:ln>
              <a:solidFill>
                <a:srgbClr val="FFFFFF"/>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rgbClr val="FFFFFF"/>
                </a:solidFill>
                <a:effectLst/>
                <a:uLnTx/>
                <a:uFillTx/>
                <a:latin typeface="+mn-ea"/>
                <a:ea typeface="+mn-ea"/>
              </a:rPr>
              <a:t>　　　有馬　</a:t>
            </a:r>
            <a:r>
              <a:rPr kumimoji="1" lang="ja-JP" altLang="en-US" sz="1000" b="1" i="0" u="none" strike="noStrike" kern="0" cap="none" spc="0" normalizeH="0" baseline="0" noProof="0" dirty="0" smtClean="0">
                <a:ln>
                  <a:noFill/>
                </a:ln>
                <a:solidFill>
                  <a:srgbClr val="FFFFFF"/>
                </a:solidFill>
                <a:effectLst/>
                <a:uLnTx/>
                <a:uFillTx/>
                <a:latin typeface="+mn-ea"/>
                <a:ea typeface="+mn-ea"/>
              </a:rPr>
              <a:t>勲</a:t>
            </a:r>
            <a:endParaRPr kumimoji="1" lang="en-US" altLang="ja-JP" sz="1000" b="1" i="0" u="none" strike="noStrike" kern="0" cap="none" spc="0" normalizeH="0" baseline="0" noProof="0" dirty="0" smtClean="0">
              <a:ln>
                <a:noFill/>
              </a:ln>
              <a:solidFill>
                <a:srgbClr val="FFFFFF"/>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rgbClr val="FFFFFF"/>
                </a:solidFill>
                <a:effectLst/>
                <a:uLnTx/>
                <a:uFillTx/>
                <a:latin typeface="+mn-ea"/>
                <a:ea typeface="+mn-ea"/>
              </a:rPr>
              <a:t>　　</a:t>
            </a:r>
            <a:r>
              <a:rPr kumimoji="1" lang="ja-JP" altLang="en-US" sz="1000" b="1" i="0" u="none" strike="noStrike" kern="0" cap="none" spc="0" normalizeH="0" baseline="0" noProof="0" dirty="0" smtClean="0">
                <a:ln>
                  <a:noFill/>
                </a:ln>
                <a:solidFill>
                  <a:srgbClr val="FFFFFF"/>
                </a:solidFill>
                <a:effectLst/>
                <a:uLnTx/>
                <a:uFillTx/>
                <a:latin typeface="+mn-ea"/>
                <a:ea typeface="+mn-ea"/>
              </a:rPr>
              <a:t>副事業</a:t>
            </a:r>
            <a:r>
              <a:rPr kumimoji="1" lang="ja-JP" altLang="en-US" sz="1000" b="1" i="0" u="none" strike="noStrike" kern="0" cap="none" spc="0" normalizeH="0" baseline="0" noProof="0" dirty="0">
                <a:ln>
                  <a:noFill/>
                </a:ln>
                <a:solidFill>
                  <a:srgbClr val="FFFFFF"/>
                </a:solidFill>
                <a:effectLst/>
                <a:uLnTx/>
                <a:uFillTx/>
                <a:latin typeface="+mn-ea"/>
                <a:ea typeface="+mn-ea"/>
              </a:rPr>
              <a:t>本部長</a:t>
            </a:r>
            <a:endParaRPr kumimoji="1" lang="en-US" altLang="ja-JP" sz="1000" b="1" i="0" u="none" strike="noStrike" kern="0" cap="none" spc="0" normalizeH="0" baseline="0" noProof="0" dirty="0">
              <a:ln>
                <a:noFill/>
              </a:ln>
              <a:solidFill>
                <a:srgbClr val="FFFFFF"/>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rgbClr val="FFFFFF"/>
                </a:solidFill>
                <a:effectLst/>
                <a:uLnTx/>
                <a:uFillTx/>
                <a:latin typeface="+mn-ea"/>
                <a:ea typeface="+mn-ea"/>
              </a:rPr>
              <a:t>　　　望月　修一</a:t>
            </a:r>
            <a:endParaRPr kumimoji="1" lang="en-US" altLang="ja-JP" sz="1000" b="1" i="0" u="none" strike="noStrike" kern="0" cap="none" spc="0" normalizeH="0" baseline="0" noProof="0" dirty="0">
              <a:ln>
                <a:noFill/>
              </a:ln>
              <a:solidFill>
                <a:srgbClr val="FFFFFF"/>
              </a:solidFill>
              <a:effectLst/>
              <a:uLnTx/>
              <a:uFillTx/>
              <a:latin typeface="+mn-ea"/>
              <a:ea typeface="+mn-ea"/>
            </a:endParaRPr>
          </a:p>
        </p:txBody>
      </p:sp>
      <p:sp>
        <p:nvSpPr>
          <p:cNvPr id="74" name="Line 192"/>
          <p:cNvSpPr>
            <a:spLocks noChangeShapeType="1"/>
          </p:cNvSpPr>
          <p:nvPr/>
        </p:nvSpPr>
        <p:spPr bwMode="auto">
          <a:xfrm>
            <a:off x="3214418" y="3027449"/>
            <a:ext cx="1139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75" name="Line 192"/>
          <p:cNvSpPr>
            <a:spLocks noChangeShapeType="1"/>
          </p:cNvSpPr>
          <p:nvPr/>
        </p:nvSpPr>
        <p:spPr bwMode="auto">
          <a:xfrm>
            <a:off x="3209414" y="4742858"/>
            <a:ext cx="1125676" cy="33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76" name="Text Box 110"/>
          <p:cNvSpPr txBox="1">
            <a:spLocks noChangeArrowheads="1"/>
          </p:cNvSpPr>
          <p:nvPr/>
        </p:nvSpPr>
        <p:spPr bwMode="auto">
          <a:xfrm>
            <a:off x="3325310" y="2515493"/>
            <a:ext cx="1944000" cy="1028694"/>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26126" tIns="16329" rIns="0" bIns="16329" anchor="ctr" upright="1"/>
          <a:lstStyle>
            <a:defPPr>
              <a:defRPr lang="ja-JP"/>
            </a:defPPr>
            <a:lvl1pPr indent="0" defTabSz="653156">
              <a:defRPr sz="857" b="1">
                <a:latin typeface="HG創英角ｺﾞｼｯｸUB" panose="020B0909000000000000" pitchFamily="49" charset="-128"/>
                <a:ea typeface="HG創英角ｺﾞｼｯｸUB" panose="020B0909000000000000" pitchFamily="49" charset="-128"/>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smtClean="0">
                <a:ln>
                  <a:noFill/>
                </a:ln>
                <a:solidFill>
                  <a:schemeClr val="tx1"/>
                </a:solidFill>
                <a:effectLst/>
                <a:uLnTx/>
                <a:uFillTx/>
                <a:latin typeface="+mn-ea"/>
                <a:ea typeface="+mn-ea"/>
              </a:rPr>
              <a:t>常務執行</a:t>
            </a:r>
            <a:r>
              <a:rPr kumimoji="1" lang="ja-JP" altLang="en-US" sz="857" b="1" i="0" u="none" strike="noStrike" kern="0" cap="none" spc="0" normalizeH="0" baseline="0" noProof="0" dirty="0">
                <a:ln>
                  <a:noFill/>
                </a:ln>
                <a:solidFill>
                  <a:schemeClr val="tx1"/>
                </a:solidFill>
                <a:effectLst/>
                <a:uLnTx/>
                <a:uFillTx/>
                <a:latin typeface="+mn-ea"/>
                <a:ea typeface="+mn-ea"/>
              </a:rPr>
              <a:t>役員</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　製造ＩＴイノベーション事業本部</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　　事業本部長</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　　　佐々木　</a:t>
            </a:r>
            <a:r>
              <a:rPr kumimoji="1" lang="ja-JP" altLang="en-US" sz="857" b="1" i="0" u="none" strike="noStrike" kern="0" cap="none" spc="0" normalizeH="0" baseline="0" noProof="0" dirty="0" smtClean="0">
                <a:ln>
                  <a:noFill/>
                </a:ln>
                <a:solidFill>
                  <a:schemeClr val="tx1"/>
                </a:solidFill>
                <a:effectLst/>
                <a:uLnTx/>
                <a:uFillTx/>
                <a:latin typeface="+mn-ea"/>
                <a:ea typeface="+mn-ea"/>
              </a:rPr>
              <a:t>裕</a:t>
            </a:r>
            <a:endParaRPr kumimoji="1" lang="en-US" altLang="ja-JP" sz="857" b="1" i="0" u="none" strike="noStrike" kern="0" cap="none" spc="0" normalizeH="0" baseline="0" noProof="0" dirty="0" smtClean="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zh-TW" altLang="en-US" sz="857" b="1" i="0" u="none" strike="noStrike" kern="0" cap="none" spc="0" normalizeH="0" baseline="0" noProof="0" dirty="0">
                <a:ln>
                  <a:noFill/>
                </a:ln>
                <a:solidFill>
                  <a:schemeClr val="tx1"/>
                </a:solidFill>
                <a:effectLst/>
                <a:uLnTx/>
                <a:uFillTx/>
                <a:latin typeface="+mn-ea"/>
                <a:ea typeface="+mn-ea"/>
              </a:rPr>
              <a:t>　　副事業本部長</a:t>
            </a:r>
          </a:p>
          <a:p>
            <a:pPr marL="0" marR="0" lvl="0" indent="0" defTabSz="653156" eaLnBrk="1" fontAlgn="auto" latinLnBrk="0" hangingPunct="1">
              <a:lnSpc>
                <a:spcPct val="100000"/>
              </a:lnSpc>
              <a:spcBef>
                <a:spcPts val="0"/>
              </a:spcBef>
              <a:spcAft>
                <a:spcPts val="0"/>
              </a:spcAft>
              <a:buClrTx/>
              <a:buSzTx/>
              <a:buFontTx/>
              <a:buNone/>
              <a:tabLst/>
              <a:defRPr/>
            </a:pPr>
            <a:r>
              <a:rPr kumimoji="1" lang="zh-TW" altLang="en-US" sz="857" b="1" i="0" u="none" strike="noStrike" kern="0" cap="none" spc="0" normalizeH="0" baseline="0" noProof="0" dirty="0">
                <a:ln>
                  <a:noFill/>
                </a:ln>
                <a:solidFill>
                  <a:schemeClr val="tx1"/>
                </a:solidFill>
                <a:effectLst/>
                <a:uLnTx/>
                <a:uFillTx/>
                <a:latin typeface="+mn-ea"/>
                <a:ea typeface="+mn-ea"/>
              </a:rPr>
              <a:t>　　　杉山　</a:t>
            </a:r>
            <a:r>
              <a:rPr kumimoji="1" lang="zh-TW" altLang="en-US" sz="857" b="1" i="0" u="none" strike="noStrike" kern="0" cap="none" spc="0" normalizeH="0" baseline="0" noProof="0" dirty="0" smtClean="0">
                <a:ln>
                  <a:noFill/>
                </a:ln>
                <a:solidFill>
                  <a:schemeClr val="tx1"/>
                </a:solidFill>
                <a:effectLst/>
                <a:uLnTx/>
                <a:uFillTx/>
                <a:latin typeface="+mn-ea"/>
                <a:ea typeface="+mn-ea"/>
              </a:rPr>
              <a:t>洋</a:t>
            </a:r>
            <a:endParaRPr kumimoji="1" lang="zh-TW" altLang="en-US" sz="857" b="1" i="0" u="none" strike="noStrike" kern="0" cap="none" spc="0" normalizeH="0" baseline="0" noProof="0" dirty="0">
              <a:ln>
                <a:noFill/>
              </a:ln>
              <a:solidFill>
                <a:schemeClr val="tx1"/>
              </a:solidFill>
              <a:effectLst/>
              <a:uLnTx/>
              <a:uFillTx/>
              <a:latin typeface="+mn-ea"/>
              <a:ea typeface="+mn-ea"/>
            </a:endParaRPr>
          </a:p>
        </p:txBody>
      </p:sp>
      <p:sp>
        <p:nvSpPr>
          <p:cNvPr id="77" name="Text Box 110"/>
          <p:cNvSpPr txBox="1">
            <a:spLocks noChangeArrowheads="1"/>
          </p:cNvSpPr>
          <p:nvPr/>
        </p:nvSpPr>
        <p:spPr bwMode="auto">
          <a:xfrm>
            <a:off x="3325310" y="4308823"/>
            <a:ext cx="1944000" cy="88102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26126" tIns="16329" rIns="0" bIns="16329" anchor="ctr" upright="1"/>
          <a:lstStyle>
            <a:defPPr>
              <a:defRPr lang="ja-JP"/>
            </a:defPPr>
            <a:lvl1pPr indent="0" defTabSz="653156">
              <a:defRPr sz="857" b="1">
                <a:latin typeface="HG創英角ｺﾞｼｯｸUB" panose="020B0909000000000000" pitchFamily="49" charset="-128"/>
                <a:ea typeface="HG創英角ｺﾞｼｯｸUB" panose="020B0909000000000000" pitchFamily="49" charset="-128"/>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執行役員　</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　ビジネスソリューション事業本部</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a:ln>
                  <a:noFill/>
                </a:ln>
                <a:solidFill>
                  <a:schemeClr val="tx1"/>
                </a:solidFill>
                <a:effectLst/>
                <a:uLnTx/>
                <a:uFillTx/>
                <a:latin typeface="+mn-ea"/>
                <a:ea typeface="+mn-ea"/>
              </a:rPr>
              <a:t>　　事業本部長</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smtClean="0">
                <a:ln>
                  <a:noFill/>
                </a:ln>
                <a:solidFill>
                  <a:schemeClr val="tx1"/>
                </a:solidFill>
                <a:effectLst/>
                <a:uLnTx/>
                <a:uFillTx/>
                <a:latin typeface="+mn-ea"/>
                <a:ea typeface="+mn-ea"/>
              </a:rPr>
              <a:t>　　　佐々木　裕 （兼務）</a:t>
            </a:r>
            <a:endParaRPr kumimoji="1" lang="en-US" altLang="ja-JP" sz="857" b="1" i="0" u="none" strike="noStrike" kern="0" cap="none" spc="0" normalizeH="0" baseline="0" noProof="0" dirty="0" smtClean="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endParaRPr kumimoji="1" lang="ja-JP" altLang="en-US" sz="857" b="1" i="0" u="none" strike="noStrike" kern="0" cap="none" spc="0" normalizeH="0" baseline="0" noProof="0" dirty="0">
              <a:ln>
                <a:noFill/>
              </a:ln>
              <a:solidFill>
                <a:schemeClr val="tx1"/>
              </a:solidFill>
              <a:effectLst/>
              <a:uLnTx/>
              <a:uFillTx/>
              <a:latin typeface="+mn-ea"/>
              <a:ea typeface="+mn-ea"/>
            </a:endParaRPr>
          </a:p>
        </p:txBody>
      </p:sp>
      <p:sp>
        <p:nvSpPr>
          <p:cNvPr id="78" name="Line 192"/>
          <p:cNvSpPr>
            <a:spLocks noChangeShapeType="1"/>
          </p:cNvSpPr>
          <p:nvPr/>
        </p:nvSpPr>
        <p:spPr bwMode="auto">
          <a:xfrm>
            <a:off x="3214268" y="6088740"/>
            <a:ext cx="1125676" cy="33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79" name="Text Box 110"/>
          <p:cNvSpPr txBox="1">
            <a:spLocks noChangeArrowheads="1"/>
          </p:cNvSpPr>
          <p:nvPr/>
        </p:nvSpPr>
        <p:spPr bwMode="auto">
          <a:xfrm>
            <a:off x="3325308" y="5589593"/>
            <a:ext cx="1944001" cy="77966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26126" tIns="16329" rIns="0" bIns="16329" anchor="ctr" upright="1"/>
          <a:lstStyle>
            <a:defPPr>
              <a:defRPr lang="ja-JP"/>
            </a:defPPr>
            <a:lvl1pPr indent="0" defTabSz="653156">
              <a:defRPr sz="857" b="1">
                <a:latin typeface="HG創英角ｺﾞｼｯｸUB" panose="020B0909000000000000" pitchFamily="49" charset="-128"/>
                <a:ea typeface="HG創英角ｺﾞｼｯｸUB" panose="020B0909000000000000" pitchFamily="49" charset="-128"/>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smtClean="0">
                <a:ln>
                  <a:noFill/>
                </a:ln>
                <a:solidFill>
                  <a:schemeClr val="tx1"/>
                </a:solidFill>
                <a:effectLst/>
                <a:uLnTx/>
                <a:uFillTx/>
                <a:latin typeface="+mn-ea"/>
                <a:ea typeface="+mn-ea"/>
              </a:rPr>
              <a:t>　法人</a:t>
            </a:r>
            <a:r>
              <a:rPr kumimoji="1" lang="ja-JP" altLang="en-US" sz="857" b="1" i="0" u="none" strike="noStrike" kern="0" cap="none" spc="0" normalizeH="0" baseline="0" noProof="0" dirty="0">
                <a:ln>
                  <a:noFill/>
                </a:ln>
                <a:solidFill>
                  <a:schemeClr val="tx1"/>
                </a:solidFill>
                <a:effectLst/>
                <a:uLnTx/>
                <a:uFillTx/>
                <a:latin typeface="+mn-ea"/>
                <a:ea typeface="+mn-ea"/>
              </a:rPr>
              <a:t>・ソリューション事業推進部</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smtClean="0">
                <a:ln>
                  <a:noFill/>
                </a:ln>
                <a:solidFill>
                  <a:schemeClr val="tx1"/>
                </a:solidFill>
                <a:effectLst/>
                <a:uLnTx/>
                <a:uFillTx/>
                <a:latin typeface="+mn-ea"/>
                <a:ea typeface="+mn-ea"/>
              </a:rPr>
              <a:t>　</a:t>
            </a:r>
            <a:r>
              <a:rPr kumimoji="1" lang="ja-JP" altLang="en-US" sz="857" b="1" i="0" u="none" strike="noStrike" kern="0" cap="none" spc="0" normalizeH="0" baseline="0" noProof="0" dirty="0">
                <a:ln>
                  <a:noFill/>
                </a:ln>
                <a:solidFill>
                  <a:schemeClr val="tx1"/>
                </a:solidFill>
                <a:effectLst/>
                <a:uLnTx/>
                <a:uFillTx/>
                <a:latin typeface="+mn-ea"/>
                <a:ea typeface="+mn-ea"/>
              </a:rPr>
              <a:t>　事業推進部長</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r>
              <a:rPr kumimoji="1" lang="ja-JP" altLang="en-US" sz="857" b="1" i="0" u="none" strike="noStrike" kern="0" cap="none" spc="0" normalizeH="0" baseline="0" noProof="0" dirty="0" smtClean="0">
                <a:ln>
                  <a:noFill/>
                </a:ln>
                <a:solidFill>
                  <a:schemeClr val="tx1"/>
                </a:solidFill>
                <a:effectLst/>
                <a:uLnTx/>
                <a:uFillTx/>
                <a:latin typeface="+mn-ea"/>
                <a:ea typeface="+mn-ea"/>
              </a:rPr>
              <a:t>　</a:t>
            </a:r>
            <a:r>
              <a:rPr kumimoji="1" lang="ja-JP" altLang="en-US" sz="857" b="1" i="0" u="none" strike="noStrike" kern="0" cap="none" spc="0" normalizeH="0" baseline="0" noProof="0" dirty="0">
                <a:ln>
                  <a:noFill/>
                </a:ln>
                <a:solidFill>
                  <a:schemeClr val="tx1"/>
                </a:solidFill>
                <a:effectLst/>
                <a:uLnTx/>
                <a:uFillTx/>
                <a:latin typeface="+mn-ea"/>
                <a:ea typeface="+mn-ea"/>
              </a:rPr>
              <a:t>　　吉田　勇一 </a:t>
            </a:r>
            <a:endParaRPr kumimoji="1" lang="en-US" altLang="ja-JP" sz="857" b="1" i="0" u="none" strike="noStrike" kern="0" cap="none" spc="0" normalizeH="0" baseline="0" noProof="0" dirty="0">
              <a:ln>
                <a:noFill/>
              </a:ln>
              <a:solidFill>
                <a:schemeClr val="tx1"/>
              </a:solidFill>
              <a:effectLst/>
              <a:uLnTx/>
              <a:uFillTx/>
              <a:latin typeface="+mn-ea"/>
              <a:ea typeface="+mn-ea"/>
            </a:endParaRPr>
          </a:p>
          <a:p>
            <a:pPr marL="0" marR="0" lvl="0" indent="0" defTabSz="653156" eaLnBrk="1" fontAlgn="auto" latinLnBrk="0" hangingPunct="1">
              <a:lnSpc>
                <a:spcPct val="100000"/>
              </a:lnSpc>
              <a:spcBef>
                <a:spcPts val="0"/>
              </a:spcBef>
              <a:spcAft>
                <a:spcPts val="0"/>
              </a:spcAft>
              <a:buClrTx/>
              <a:buSzTx/>
              <a:buFontTx/>
              <a:buNone/>
              <a:tabLst/>
              <a:defRPr/>
            </a:pPr>
            <a:endParaRPr kumimoji="1" lang="ja-JP" altLang="en-US" sz="857" b="1" i="0" u="none" strike="noStrike" kern="0" cap="none" spc="0" normalizeH="0" baseline="0" noProof="0" dirty="0">
              <a:ln>
                <a:noFill/>
              </a:ln>
              <a:solidFill>
                <a:schemeClr val="tx1"/>
              </a:solidFill>
              <a:effectLst/>
              <a:uLnTx/>
              <a:uFillTx/>
              <a:latin typeface="+mn-ea"/>
              <a:ea typeface="+mn-ea"/>
            </a:endParaRPr>
          </a:p>
        </p:txBody>
      </p:sp>
      <p:sp>
        <p:nvSpPr>
          <p:cNvPr id="80" name="Text Box 132"/>
          <p:cNvSpPr txBox="1">
            <a:spLocks noChangeArrowheads="1"/>
          </p:cNvSpPr>
          <p:nvPr/>
        </p:nvSpPr>
        <p:spPr bwMode="auto">
          <a:xfrm>
            <a:off x="1007912" y="1383252"/>
            <a:ext cx="309513" cy="2376003"/>
          </a:xfrm>
          <a:prstGeom prst="rect">
            <a:avLst/>
          </a:prstGeom>
          <a:solidFill>
            <a:schemeClr val="accent2">
              <a:lumMod val="40000"/>
              <a:lumOff val="60000"/>
            </a:schemeClr>
          </a:solidFill>
          <a:ln>
            <a:solidFill>
              <a:schemeClr val="accent2"/>
            </a:solidFill>
            <a:headEnd/>
            <a:tailEnd/>
          </a:ln>
        </p:spPr>
        <p:style>
          <a:lnRef idx="2">
            <a:schemeClr val="dk1"/>
          </a:lnRef>
          <a:fillRef idx="1">
            <a:schemeClr val="lt1"/>
          </a:fillRef>
          <a:effectRef idx="0">
            <a:schemeClr val="dk1"/>
          </a:effectRef>
          <a:fontRef idx="minor">
            <a:schemeClr val="dk1"/>
          </a:fontRef>
        </p:style>
        <p:txBody>
          <a:bodyPr vert="wordArtVertRtl" wrap="square" lIns="26126" tIns="72000" rIns="26126" bIns="72000" anchor="ctr" upright="1"/>
          <a:lstStyle>
            <a:defPPr>
              <a:defRPr lang="ja-JP"/>
            </a:defPPr>
            <a:lvl1pPr indent="0" algn="ctr">
              <a:defRPr sz="1000" b="1">
                <a:solidFill>
                  <a:sysClr val="windowText" lastClr="000000"/>
                </a:solidFill>
                <a:latin typeface="ＭＳ Ｐゴシック"/>
                <a:ea typeface="ＭＳ Ｐゴシック"/>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chemeClr val="tx1"/>
                </a:solidFill>
                <a:effectLst/>
                <a:uLnTx/>
                <a:uFillTx/>
                <a:latin typeface="+mn-ea"/>
                <a:ea typeface="+mn-ea"/>
              </a:rPr>
              <a:t>日本</a:t>
            </a:r>
            <a:r>
              <a:rPr kumimoji="1" lang="ja-JP" altLang="en-US" sz="1000" b="1" i="0" u="none" strike="noStrike" kern="0" cap="none" spc="0" normalizeH="0" baseline="0" noProof="0" dirty="0">
                <a:ln>
                  <a:noFill/>
                </a:ln>
                <a:solidFill>
                  <a:schemeClr val="tx1"/>
                </a:solidFill>
                <a:effectLst/>
                <a:uLnTx/>
                <a:uFillTx/>
                <a:latin typeface="+mn-ea"/>
                <a:ea typeface="+mn-ea"/>
              </a:rPr>
              <a:t>・</a:t>
            </a:r>
            <a:r>
              <a:rPr kumimoji="1" lang="ja-JP" altLang="en-US" sz="1000" b="1" i="0" u="none" strike="noStrike" kern="0" cap="none" spc="0" normalizeH="0" baseline="0" noProof="0" dirty="0" smtClean="0">
                <a:ln>
                  <a:noFill/>
                </a:ln>
                <a:solidFill>
                  <a:schemeClr val="tx1"/>
                </a:solidFill>
                <a:effectLst/>
                <a:uLnTx/>
                <a:uFillTx/>
                <a:latin typeface="+mn-ea"/>
                <a:ea typeface="+mn-ea"/>
              </a:rPr>
              <a:t>アジア　リージョン</a:t>
            </a:r>
            <a:endParaRPr kumimoji="1" lang="en-US" altLang="ja-JP" sz="1000" b="1" i="0" u="none" strike="noStrike" kern="0" cap="none" spc="0" normalizeH="0" baseline="0" noProof="0" dirty="0">
              <a:ln>
                <a:noFill/>
              </a:ln>
              <a:solidFill>
                <a:schemeClr val="tx1"/>
              </a:solidFill>
              <a:effectLst/>
              <a:uLnTx/>
              <a:uFillTx/>
              <a:latin typeface="+mn-ea"/>
              <a:ea typeface="+mn-ea"/>
            </a:endParaRPr>
          </a:p>
        </p:txBody>
      </p:sp>
      <p:sp>
        <p:nvSpPr>
          <p:cNvPr id="81" name="Text Box 110"/>
          <p:cNvSpPr txBox="1">
            <a:spLocks noChangeArrowheads="1"/>
          </p:cNvSpPr>
          <p:nvPr/>
        </p:nvSpPr>
        <p:spPr bwMode="auto">
          <a:xfrm>
            <a:off x="1520442" y="1700808"/>
            <a:ext cx="1638000" cy="2323389"/>
          </a:xfrm>
          <a:prstGeom prst="rect">
            <a:avLst/>
          </a:prstGeom>
          <a:solidFill>
            <a:schemeClr val="accent2">
              <a:lumMod val="40000"/>
              <a:lumOff val="60000"/>
            </a:schemeClr>
          </a:solidFill>
          <a:ln>
            <a:solidFill>
              <a:schemeClr val="accent2"/>
            </a:solidFill>
            <a:headEnd/>
            <a:tailEnd/>
          </a:ln>
        </p:spPr>
        <p:style>
          <a:lnRef idx="2">
            <a:schemeClr val="dk1"/>
          </a:lnRef>
          <a:fillRef idx="1">
            <a:schemeClr val="lt1"/>
          </a:fillRef>
          <a:effectRef idx="0">
            <a:schemeClr val="dk1"/>
          </a:effectRef>
          <a:fontRef idx="minor">
            <a:schemeClr val="dk1"/>
          </a:fontRef>
        </p:style>
        <p:txBody>
          <a:bodyPr wrap="square" lIns="26126" tIns="16329" rIns="0" bIns="16329" anchor="t" upright="1"/>
          <a:lstStyle>
            <a:defPPr>
              <a:defRPr lang="ja-JP"/>
            </a:defPPr>
            <a:lvl1pPr indent="0" defTabSz="653156">
              <a:lnSpc>
                <a:spcPts val="1214"/>
              </a:lnSpc>
              <a:defRPr sz="1000" b="1"/>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defTabSz="653156" eaLnBrk="1" fontAlgn="auto" latinLnBrk="0" hangingPunct="1">
              <a:lnSpc>
                <a:spcPts val="1214"/>
              </a:lnSpc>
              <a:spcBef>
                <a:spcPts val="0"/>
              </a:spcBef>
              <a:spcAft>
                <a:spcPts val="0"/>
              </a:spcAft>
              <a:buClrTx/>
              <a:buSzTx/>
              <a:buFontTx/>
              <a:buNone/>
              <a:tabLst/>
              <a:defRPr/>
            </a:pPr>
            <a:endParaRPr kumimoji="1" lang="en-US" altLang="ja-JP" sz="1000" b="1" i="0" u="none" strike="noStrike" kern="0" cap="none" spc="0" normalizeH="0" baseline="0" noProof="0" dirty="0">
              <a:ln>
                <a:noFill/>
              </a:ln>
              <a:solidFill>
                <a:schemeClr val="tx1"/>
              </a:solidFill>
              <a:effectLst/>
              <a:uLnTx/>
              <a:uFillTx/>
              <a:latin typeface="+mn-ea"/>
            </a:endParaRPr>
          </a:p>
          <a:p>
            <a:pPr marL="0" marR="0" lvl="0" indent="0" defTabSz="653156" eaLnBrk="1" fontAlgn="auto" latinLnBrk="0" hangingPunct="1">
              <a:lnSpc>
                <a:spcPts val="1214"/>
              </a:lnSpc>
              <a:spcBef>
                <a:spcPts val="0"/>
              </a:spcBef>
              <a:spcAft>
                <a:spcPts val="0"/>
              </a:spcAft>
              <a:buClrTx/>
              <a:buSzTx/>
              <a:buFontTx/>
              <a:buNone/>
              <a:tabLst/>
              <a:defRPr/>
            </a:pPr>
            <a:r>
              <a:rPr kumimoji="1" lang="ja-JP" altLang="en-US" sz="1000" b="1" i="0" u="none" strike="noStrike" kern="0" cap="none" spc="0" normalizeH="0" baseline="0" noProof="0" dirty="0">
                <a:ln>
                  <a:noFill/>
                </a:ln>
                <a:solidFill>
                  <a:schemeClr val="tx1"/>
                </a:solidFill>
                <a:effectLst/>
                <a:uLnTx/>
                <a:uFillTx/>
                <a:latin typeface="+mn-ea"/>
              </a:rPr>
              <a:t>代表取締役副社長執行役員　　　　山口　重樹</a:t>
            </a:r>
          </a:p>
        </p:txBody>
      </p:sp>
      <p:sp>
        <p:nvSpPr>
          <p:cNvPr id="82" name="Line 192"/>
          <p:cNvSpPr>
            <a:spLocks noChangeShapeType="1"/>
          </p:cNvSpPr>
          <p:nvPr/>
        </p:nvSpPr>
        <p:spPr bwMode="auto">
          <a:xfrm>
            <a:off x="1453922" y="3747446"/>
            <a:ext cx="1295948" cy="118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83" name="Line 192"/>
          <p:cNvSpPr>
            <a:spLocks noChangeShapeType="1"/>
          </p:cNvSpPr>
          <p:nvPr/>
        </p:nvSpPr>
        <p:spPr bwMode="auto">
          <a:xfrm>
            <a:off x="1465930" y="2597787"/>
            <a:ext cx="1295948" cy="118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84" name="Line 163"/>
          <p:cNvSpPr>
            <a:spLocks noChangeShapeType="1"/>
          </p:cNvSpPr>
          <p:nvPr/>
        </p:nvSpPr>
        <p:spPr bwMode="auto">
          <a:xfrm>
            <a:off x="1463655" y="1383254"/>
            <a:ext cx="9094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85" name="Line 81"/>
          <p:cNvSpPr>
            <a:spLocks noChangeShapeType="1"/>
          </p:cNvSpPr>
          <p:nvPr/>
        </p:nvSpPr>
        <p:spPr bwMode="auto">
          <a:xfrm flipV="1">
            <a:off x="1455456" y="1383252"/>
            <a:ext cx="6373" cy="2366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86" name="Line 149"/>
          <p:cNvSpPr>
            <a:spLocks noChangeShapeType="1"/>
          </p:cNvSpPr>
          <p:nvPr/>
        </p:nvSpPr>
        <p:spPr bwMode="auto">
          <a:xfrm>
            <a:off x="1462299" y="3175481"/>
            <a:ext cx="1368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87" name="Text Box 162"/>
          <p:cNvSpPr txBox="1">
            <a:spLocks noChangeArrowheads="1"/>
          </p:cNvSpPr>
          <p:nvPr/>
        </p:nvSpPr>
        <p:spPr bwMode="auto">
          <a:xfrm>
            <a:off x="1587523" y="1271805"/>
            <a:ext cx="1404000" cy="21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36576" tIns="22860" rIns="0"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lnSpc>
                <a:spcPts val="1700"/>
              </a:lnSpc>
              <a:defRPr sz="1000"/>
            </a:pPr>
            <a:r>
              <a:rPr lang="ja-JP" altLang="en-US" sz="900" b="1" kern="0" dirty="0" smtClean="0">
                <a:solidFill>
                  <a:schemeClr val="tx1"/>
                </a:solidFill>
                <a:latin typeface="+mn-ea"/>
              </a:rPr>
              <a:t>金融分野</a:t>
            </a:r>
            <a:endParaRPr lang="ja-JP" altLang="en-US" sz="900" b="1" kern="0" dirty="0">
              <a:solidFill>
                <a:schemeClr val="tx1"/>
              </a:solidFill>
              <a:latin typeface="+mn-ea"/>
            </a:endParaRPr>
          </a:p>
        </p:txBody>
      </p:sp>
      <p:sp>
        <p:nvSpPr>
          <p:cNvPr id="88" name="Text Box 162"/>
          <p:cNvSpPr txBox="1">
            <a:spLocks noChangeArrowheads="1"/>
          </p:cNvSpPr>
          <p:nvPr/>
        </p:nvSpPr>
        <p:spPr bwMode="auto">
          <a:xfrm>
            <a:off x="1587523" y="2491833"/>
            <a:ext cx="1404000" cy="21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36576" tIns="22860" rIns="0"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lnSpc>
                <a:spcPts val="1700"/>
              </a:lnSpc>
              <a:defRPr sz="1000"/>
            </a:pPr>
            <a:r>
              <a:rPr lang="ja-JP" altLang="en-US" sz="900" b="1" kern="0" dirty="0">
                <a:solidFill>
                  <a:schemeClr val="tx1"/>
                </a:solidFill>
                <a:latin typeface="+mn-ea"/>
              </a:rPr>
              <a:t>　公共・社会基盤分野</a:t>
            </a:r>
          </a:p>
        </p:txBody>
      </p:sp>
      <p:sp>
        <p:nvSpPr>
          <p:cNvPr id="89" name="Text Box 162"/>
          <p:cNvSpPr txBox="1">
            <a:spLocks noChangeArrowheads="1"/>
          </p:cNvSpPr>
          <p:nvPr/>
        </p:nvSpPr>
        <p:spPr bwMode="auto">
          <a:xfrm>
            <a:off x="1587523" y="3065013"/>
            <a:ext cx="1404000" cy="216000"/>
          </a:xfrm>
          <a:prstGeom prst="rect">
            <a:avLst/>
          </a:prstGeom>
          <a:ln w="38100">
            <a:solidFill>
              <a:srgbClr val="FF0000"/>
            </a:solidFill>
            <a:headEnd/>
            <a:tailEnd/>
          </a:ln>
        </p:spPr>
        <p:style>
          <a:lnRef idx="2">
            <a:schemeClr val="dk1"/>
          </a:lnRef>
          <a:fillRef idx="1">
            <a:schemeClr val="lt1"/>
          </a:fillRef>
          <a:effectRef idx="0">
            <a:schemeClr val="dk1"/>
          </a:effectRef>
          <a:fontRef idx="minor">
            <a:schemeClr val="dk1"/>
          </a:fontRef>
        </p:style>
        <p:txBody>
          <a:bodyPr wrap="square" lIns="36576" tIns="22860" rIns="0"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lnSpc>
                <a:spcPts val="1700"/>
              </a:lnSpc>
              <a:defRPr sz="1000"/>
            </a:pPr>
            <a:r>
              <a:rPr lang="ja-JP" altLang="en-US" sz="900" b="1" kern="0" dirty="0" smtClean="0">
                <a:solidFill>
                  <a:schemeClr val="tx1"/>
                </a:solidFill>
                <a:latin typeface="+mn-ea"/>
              </a:rPr>
              <a:t>法人</a:t>
            </a:r>
            <a:r>
              <a:rPr lang="ja-JP" altLang="en-US" sz="900" b="1" kern="0" dirty="0">
                <a:solidFill>
                  <a:schemeClr val="tx1"/>
                </a:solidFill>
                <a:latin typeface="+mn-ea"/>
              </a:rPr>
              <a:t>・ソリューション</a:t>
            </a:r>
            <a:r>
              <a:rPr lang="ja-JP" altLang="en-US" sz="900" b="1" kern="0" dirty="0" smtClean="0">
                <a:solidFill>
                  <a:schemeClr val="tx1"/>
                </a:solidFill>
                <a:latin typeface="+mn-ea"/>
              </a:rPr>
              <a:t>分野</a:t>
            </a:r>
            <a:endParaRPr lang="ja-JP" altLang="en-US" sz="900" b="1" kern="0" dirty="0">
              <a:solidFill>
                <a:schemeClr val="tx1"/>
              </a:solidFill>
              <a:latin typeface="+mn-ea"/>
            </a:endParaRPr>
          </a:p>
        </p:txBody>
      </p:sp>
      <p:sp>
        <p:nvSpPr>
          <p:cNvPr id="90" name="Text Box 162"/>
          <p:cNvSpPr txBox="1">
            <a:spLocks noChangeArrowheads="1"/>
          </p:cNvSpPr>
          <p:nvPr/>
        </p:nvSpPr>
        <p:spPr bwMode="auto">
          <a:xfrm>
            <a:off x="1587523" y="3632491"/>
            <a:ext cx="1404000" cy="21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36576" tIns="22860" rIns="0" bIns="2286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00">
              <a:lnSpc>
                <a:spcPts val="1700"/>
              </a:lnSpc>
              <a:defRPr sz="1000"/>
            </a:pPr>
            <a:r>
              <a:rPr lang="ja-JP" altLang="en-US" sz="900" b="1" kern="0" dirty="0" smtClean="0">
                <a:solidFill>
                  <a:schemeClr val="tx1"/>
                </a:solidFill>
                <a:latin typeface="+mn-ea"/>
              </a:rPr>
              <a:t>中国・</a:t>
            </a:r>
            <a:r>
              <a:rPr lang="en-US" altLang="ja-JP" sz="900" b="1" kern="0" dirty="0" smtClean="0">
                <a:solidFill>
                  <a:schemeClr val="tx1"/>
                </a:solidFill>
                <a:latin typeface="+mn-ea"/>
              </a:rPr>
              <a:t>APAC</a:t>
            </a:r>
            <a:r>
              <a:rPr lang="ja-JP" altLang="en-US" sz="900" b="1" kern="0" dirty="0" smtClean="0">
                <a:solidFill>
                  <a:schemeClr val="tx1"/>
                </a:solidFill>
                <a:latin typeface="+mn-ea"/>
              </a:rPr>
              <a:t>分野</a:t>
            </a:r>
            <a:endParaRPr lang="ja-JP" altLang="en-US" sz="900" b="1" kern="0" dirty="0">
              <a:solidFill>
                <a:schemeClr val="tx1"/>
              </a:solidFill>
              <a:latin typeface="+mn-ea"/>
            </a:endParaRPr>
          </a:p>
        </p:txBody>
      </p:sp>
      <p:sp>
        <p:nvSpPr>
          <p:cNvPr id="91" name="Text Box 145"/>
          <p:cNvSpPr txBox="1">
            <a:spLocks noChangeArrowheads="1"/>
          </p:cNvSpPr>
          <p:nvPr/>
        </p:nvSpPr>
        <p:spPr bwMode="auto">
          <a:xfrm>
            <a:off x="7693067" y="2501200"/>
            <a:ext cx="1343895" cy="167202"/>
          </a:xfrm>
          <a:prstGeom prst="rect">
            <a:avLst/>
          </a:prstGeom>
          <a:noFill/>
          <a:ln w="3175">
            <a:noFill/>
            <a:miter lim="800000"/>
            <a:headEnd/>
            <a:tailEnd/>
          </a:ln>
        </p:spPr>
        <p:txBody>
          <a:bodyPr wrap="square" lIns="27432"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lnSpc>
                <a:spcPts val="1400"/>
              </a:lnSpc>
              <a:defRPr sz="1000"/>
            </a:pPr>
            <a:r>
              <a:rPr kumimoji="1" lang="ja-JP" altLang="en-US" sz="800" dirty="0">
                <a:latin typeface="+mn-ea"/>
              </a:rPr>
              <a:t>＜主</a:t>
            </a:r>
            <a:r>
              <a:rPr kumimoji="1" lang="ja-JP" altLang="en-US" sz="800" dirty="0" smtClean="0">
                <a:latin typeface="+mn-ea"/>
              </a:rPr>
              <a:t>な国内グループ</a:t>
            </a:r>
            <a:r>
              <a:rPr kumimoji="1" lang="ja-JP" altLang="en-US" sz="800" dirty="0">
                <a:latin typeface="+mn-ea"/>
              </a:rPr>
              <a:t>会社＞</a:t>
            </a:r>
          </a:p>
          <a:p>
            <a:pPr defTabSz="1280160">
              <a:lnSpc>
                <a:spcPts val="1300"/>
              </a:lnSpc>
              <a:defRPr sz="1000"/>
            </a:pPr>
            <a:endParaRPr kumimoji="1" lang="ja-JP" altLang="en-US" sz="800" dirty="0">
              <a:latin typeface="+mn-ea"/>
            </a:endParaRPr>
          </a:p>
        </p:txBody>
      </p:sp>
      <p:sp>
        <p:nvSpPr>
          <p:cNvPr id="92" name="Text Box 96"/>
          <p:cNvSpPr txBox="1">
            <a:spLocks noChangeArrowheads="1"/>
          </p:cNvSpPr>
          <p:nvPr/>
        </p:nvSpPr>
        <p:spPr bwMode="auto">
          <a:xfrm>
            <a:off x="7704153" y="3183042"/>
            <a:ext cx="1632328" cy="163634"/>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smtClean="0">
                <a:latin typeface="+mn-ea"/>
              </a:rPr>
              <a:t>（株）ＮＴＴデータＳＢＣ</a:t>
            </a:r>
            <a:endParaRPr kumimoji="1" lang="ja-JP" altLang="en-US" sz="700" dirty="0">
              <a:latin typeface="+mn-ea"/>
            </a:endParaRPr>
          </a:p>
        </p:txBody>
      </p:sp>
      <p:sp>
        <p:nvSpPr>
          <p:cNvPr id="93" name="Text Box 97"/>
          <p:cNvSpPr txBox="1">
            <a:spLocks noChangeArrowheads="1"/>
          </p:cNvSpPr>
          <p:nvPr/>
        </p:nvSpPr>
        <p:spPr bwMode="auto">
          <a:xfrm>
            <a:off x="7704153" y="2876228"/>
            <a:ext cx="1632328" cy="148447"/>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a:t>
            </a:r>
            <a:r>
              <a:rPr kumimoji="1" lang="ja-JP" altLang="en-US" sz="700" dirty="0" smtClean="0">
                <a:latin typeface="+mn-ea"/>
              </a:rPr>
              <a:t>ウェーブ</a:t>
            </a:r>
            <a:endParaRPr kumimoji="1" lang="ja-JP" altLang="en-US" sz="700" dirty="0">
              <a:latin typeface="+mn-ea"/>
            </a:endParaRPr>
          </a:p>
        </p:txBody>
      </p:sp>
      <p:sp>
        <p:nvSpPr>
          <p:cNvPr id="94" name="Text Box 94"/>
          <p:cNvSpPr txBox="1">
            <a:spLocks noChangeArrowheads="1"/>
          </p:cNvSpPr>
          <p:nvPr/>
        </p:nvSpPr>
        <p:spPr bwMode="auto">
          <a:xfrm>
            <a:off x="7704153" y="3023337"/>
            <a:ext cx="1632328" cy="163634"/>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a:t>
            </a:r>
            <a:r>
              <a:rPr kumimoji="1" lang="ja-JP" altLang="en-US" sz="700" dirty="0" smtClean="0">
                <a:latin typeface="+mn-ea"/>
              </a:rPr>
              <a:t>データＳＭＳ</a:t>
            </a:r>
            <a:endParaRPr kumimoji="1" lang="ja-JP" altLang="en-US" sz="700" dirty="0">
              <a:latin typeface="+mn-ea"/>
            </a:endParaRPr>
          </a:p>
        </p:txBody>
      </p:sp>
      <p:sp>
        <p:nvSpPr>
          <p:cNvPr id="95" name="Rectangle 103"/>
          <p:cNvSpPr>
            <a:spLocks noChangeArrowheads="1"/>
          </p:cNvSpPr>
          <p:nvPr/>
        </p:nvSpPr>
        <p:spPr bwMode="auto">
          <a:xfrm>
            <a:off x="7647270" y="2362801"/>
            <a:ext cx="1758521" cy="3980332"/>
          </a:xfrm>
          <a:prstGeom prst="rect">
            <a:avLst/>
          </a:prstGeom>
          <a:noFill/>
          <a:ln w="317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pPr defTabSz="1280160"/>
            <a:endParaRPr kumimoji="1" lang="ja-JP" altLang="en-US">
              <a:latin typeface="+mn-ea"/>
            </a:endParaRPr>
          </a:p>
        </p:txBody>
      </p:sp>
      <p:sp>
        <p:nvSpPr>
          <p:cNvPr id="96" name="Text Box 95"/>
          <p:cNvSpPr txBox="1">
            <a:spLocks noChangeArrowheads="1"/>
          </p:cNvSpPr>
          <p:nvPr/>
        </p:nvSpPr>
        <p:spPr bwMode="auto">
          <a:xfrm>
            <a:off x="7704153" y="5251248"/>
            <a:ext cx="1632328" cy="170098"/>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（株）ＮＴＴデータ・ビジネスブレインズ</a:t>
            </a:r>
          </a:p>
        </p:txBody>
      </p:sp>
      <p:sp>
        <p:nvSpPr>
          <p:cNvPr id="97" name="Text Box 96"/>
          <p:cNvSpPr txBox="1">
            <a:spLocks noChangeArrowheads="1"/>
          </p:cNvSpPr>
          <p:nvPr/>
        </p:nvSpPr>
        <p:spPr bwMode="auto">
          <a:xfrm>
            <a:off x="7704153" y="4766107"/>
            <a:ext cx="1632328" cy="163292"/>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（株）ＮＴＴデータ・セキスイシステムズ</a:t>
            </a:r>
          </a:p>
        </p:txBody>
      </p:sp>
      <p:sp>
        <p:nvSpPr>
          <p:cNvPr id="99" name="Text Box 94"/>
          <p:cNvSpPr txBox="1">
            <a:spLocks noChangeArrowheads="1"/>
          </p:cNvSpPr>
          <p:nvPr/>
        </p:nvSpPr>
        <p:spPr bwMode="auto">
          <a:xfrm>
            <a:off x="7704153" y="4924687"/>
            <a:ext cx="1632328" cy="167647"/>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（株）ＮＴＴデータ・テラノス</a:t>
            </a:r>
          </a:p>
        </p:txBody>
      </p:sp>
      <p:sp>
        <p:nvSpPr>
          <p:cNvPr id="100" name="Text Box 95"/>
          <p:cNvSpPr txBox="1">
            <a:spLocks noChangeArrowheads="1"/>
          </p:cNvSpPr>
          <p:nvPr/>
        </p:nvSpPr>
        <p:spPr bwMode="auto">
          <a:xfrm>
            <a:off x="7704153" y="5087621"/>
            <a:ext cx="1632328" cy="168339"/>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a:t>
            </a:r>
            <a:r>
              <a:rPr kumimoji="1" lang="ja-JP" altLang="en-US" sz="700" dirty="0" smtClean="0">
                <a:latin typeface="+mn-ea"/>
              </a:rPr>
              <a:t>ビジネス・システムズ</a:t>
            </a:r>
            <a:endParaRPr kumimoji="1" lang="ja-JP" altLang="en-US" sz="700" dirty="0">
              <a:latin typeface="+mn-ea"/>
            </a:endParaRPr>
          </a:p>
        </p:txBody>
      </p:sp>
      <p:sp>
        <p:nvSpPr>
          <p:cNvPr id="101" name="Text Box 101"/>
          <p:cNvSpPr txBox="1">
            <a:spLocks noChangeArrowheads="1"/>
          </p:cNvSpPr>
          <p:nvPr/>
        </p:nvSpPr>
        <p:spPr bwMode="auto">
          <a:xfrm>
            <a:off x="7704153" y="5575214"/>
            <a:ext cx="1632328" cy="169824"/>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（株）リアライズ</a:t>
            </a:r>
          </a:p>
        </p:txBody>
      </p:sp>
      <p:sp>
        <p:nvSpPr>
          <p:cNvPr id="102" name="Text Box 94"/>
          <p:cNvSpPr txBox="1">
            <a:spLocks noChangeArrowheads="1"/>
          </p:cNvSpPr>
          <p:nvPr/>
        </p:nvSpPr>
        <p:spPr bwMode="auto">
          <a:xfrm>
            <a:off x="7704153" y="3823088"/>
            <a:ext cx="1632328" cy="172830"/>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smtClean="0">
                <a:latin typeface="+mn-ea"/>
              </a:rPr>
              <a:t>（</a:t>
            </a:r>
            <a:r>
              <a:rPr kumimoji="1" lang="ja-JP" altLang="en-US" sz="700" dirty="0">
                <a:latin typeface="+mn-ea"/>
              </a:rPr>
              <a:t>株）クニエ</a:t>
            </a:r>
          </a:p>
        </p:txBody>
      </p:sp>
      <p:sp>
        <p:nvSpPr>
          <p:cNvPr id="103" name="Text Box 95"/>
          <p:cNvSpPr txBox="1">
            <a:spLocks noChangeArrowheads="1"/>
          </p:cNvSpPr>
          <p:nvPr/>
        </p:nvSpPr>
        <p:spPr bwMode="auto">
          <a:xfrm>
            <a:off x="7704153" y="5416633"/>
            <a:ext cx="1632328" cy="163292"/>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（株）ＮＴＴデータ・ビズインテグラル</a:t>
            </a:r>
          </a:p>
        </p:txBody>
      </p:sp>
      <p:sp>
        <p:nvSpPr>
          <p:cNvPr id="104" name="Text Box 96"/>
          <p:cNvSpPr txBox="1">
            <a:spLocks noChangeArrowheads="1"/>
          </p:cNvSpPr>
          <p:nvPr/>
        </p:nvSpPr>
        <p:spPr bwMode="auto">
          <a:xfrm>
            <a:off x="7704153" y="3666686"/>
            <a:ext cx="1632328" cy="161115"/>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600" dirty="0">
                <a:latin typeface="+mn-ea"/>
              </a:rPr>
              <a:t>（株）ＮＴＴデータ</a:t>
            </a:r>
            <a:r>
              <a:rPr kumimoji="1" lang="ja-JP" altLang="en-US" sz="600" dirty="0" smtClean="0">
                <a:latin typeface="+mn-ea"/>
              </a:rPr>
              <a:t>・エンジニアリングシステムズ</a:t>
            </a:r>
            <a:endParaRPr kumimoji="1" lang="ja-JP" altLang="en-US" sz="600" dirty="0">
              <a:latin typeface="+mn-ea"/>
            </a:endParaRPr>
          </a:p>
        </p:txBody>
      </p:sp>
      <p:sp>
        <p:nvSpPr>
          <p:cNvPr id="105" name="Text Box 97"/>
          <p:cNvSpPr txBox="1">
            <a:spLocks noChangeArrowheads="1"/>
          </p:cNvSpPr>
          <p:nvPr/>
        </p:nvSpPr>
        <p:spPr bwMode="auto">
          <a:xfrm>
            <a:off x="7704153" y="4282288"/>
            <a:ext cx="1632328" cy="151660"/>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a:t>
            </a:r>
            <a:r>
              <a:rPr kumimoji="1" lang="ja-JP" altLang="en-US" sz="700" dirty="0" smtClean="0">
                <a:latin typeface="+mn-ea"/>
              </a:rPr>
              <a:t>）ＪＳＯＬ</a:t>
            </a:r>
            <a:endParaRPr kumimoji="1" lang="ja-JP" altLang="en-US" sz="700" dirty="0">
              <a:latin typeface="+mn-ea"/>
            </a:endParaRPr>
          </a:p>
        </p:txBody>
      </p:sp>
      <p:sp>
        <p:nvSpPr>
          <p:cNvPr id="106" name="Text Box 97"/>
          <p:cNvSpPr txBox="1">
            <a:spLocks noChangeArrowheads="1"/>
          </p:cNvSpPr>
          <p:nvPr/>
        </p:nvSpPr>
        <p:spPr bwMode="auto">
          <a:xfrm>
            <a:off x="7704018" y="4132110"/>
            <a:ext cx="1632328" cy="163292"/>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a:t>
            </a:r>
            <a:r>
              <a:rPr kumimoji="1" lang="ja-JP" altLang="en-US" sz="700" dirty="0" smtClean="0">
                <a:latin typeface="+mn-ea"/>
              </a:rPr>
              <a:t>データＣＣＳ</a:t>
            </a:r>
            <a:endParaRPr kumimoji="1" lang="ja-JP" altLang="en-US" sz="700" dirty="0">
              <a:latin typeface="+mn-ea"/>
            </a:endParaRPr>
          </a:p>
        </p:txBody>
      </p:sp>
      <p:sp>
        <p:nvSpPr>
          <p:cNvPr id="107" name="Text Box 94"/>
          <p:cNvSpPr txBox="1">
            <a:spLocks noChangeArrowheads="1"/>
          </p:cNvSpPr>
          <p:nvPr/>
        </p:nvSpPr>
        <p:spPr bwMode="auto">
          <a:xfrm>
            <a:off x="7704153" y="3990159"/>
            <a:ext cx="1633010" cy="146729"/>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600" dirty="0">
                <a:latin typeface="+mn-ea"/>
              </a:rPr>
              <a:t>（株）ＮＴＴデータ・グローバルソリューションズ</a:t>
            </a:r>
          </a:p>
        </p:txBody>
      </p:sp>
      <p:sp>
        <p:nvSpPr>
          <p:cNvPr id="108" name="Text Box 95"/>
          <p:cNvSpPr txBox="1">
            <a:spLocks noChangeArrowheads="1"/>
          </p:cNvSpPr>
          <p:nvPr/>
        </p:nvSpPr>
        <p:spPr bwMode="auto">
          <a:xfrm>
            <a:off x="7704153" y="4587816"/>
            <a:ext cx="1632328" cy="170098"/>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a:t>
            </a:r>
            <a:r>
              <a:rPr kumimoji="1" lang="ja-JP" altLang="en-US" sz="700" dirty="0" smtClean="0">
                <a:latin typeface="+mn-ea"/>
              </a:rPr>
              <a:t>データ・スマートソーシング</a:t>
            </a:r>
            <a:endParaRPr kumimoji="1" lang="ja-JP" altLang="en-US" sz="700" dirty="0">
              <a:latin typeface="+mn-ea"/>
            </a:endParaRPr>
          </a:p>
        </p:txBody>
      </p:sp>
      <p:sp>
        <p:nvSpPr>
          <p:cNvPr id="109" name="Text Box 95"/>
          <p:cNvSpPr txBox="1">
            <a:spLocks noChangeArrowheads="1"/>
          </p:cNvSpPr>
          <p:nvPr/>
        </p:nvSpPr>
        <p:spPr bwMode="auto">
          <a:xfrm>
            <a:off x="7704153" y="3349559"/>
            <a:ext cx="1632328" cy="168339"/>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a:t>
            </a:r>
            <a:r>
              <a:rPr kumimoji="1" lang="ja-JP" altLang="en-US" sz="700" dirty="0" smtClean="0">
                <a:latin typeface="+mn-ea"/>
              </a:rPr>
              <a:t>）</a:t>
            </a:r>
            <a:r>
              <a:rPr kumimoji="1" lang="ja-JP" altLang="ja-JP" sz="700" dirty="0" smtClean="0">
                <a:latin typeface="+mn-ea"/>
              </a:rPr>
              <a:t>エヌジェーケー</a:t>
            </a:r>
            <a:endParaRPr kumimoji="1" lang="ja-JP" altLang="en-US" sz="700" dirty="0">
              <a:latin typeface="+mn-ea"/>
            </a:endParaRPr>
          </a:p>
        </p:txBody>
      </p:sp>
      <p:sp>
        <p:nvSpPr>
          <p:cNvPr id="110" name="Text Box 95"/>
          <p:cNvSpPr txBox="1">
            <a:spLocks noChangeArrowheads="1"/>
          </p:cNvSpPr>
          <p:nvPr/>
        </p:nvSpPr>
        <p:spPr bwMode="auto">
          <a:xfrm>
            <a:off x="7704153" y="4429236"/>
            <a:ext cx="1632328" cy="163292"/>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（株）ＮＴＴ</a:t>
            </a:r>
            <a:r>
              <a:rPr kumimoji="1" lang="ja-JP" altLang="en-US" sz="700" dirty="0" smtClean="0">
                <a:latin typeface="+mn-ea"/>
              </a:rPr>
              <a:t>データ数理システム</a:t>
            </a:r>
            <a:endParaRPr kumimoji="1" lang="ja-JP" altLang="en-US" sz="700" dirty="0">
              <a:latin typeface="+mn-ea"/>
            </a:endParaRPr>
          </a:p>
        </p:txBody>
      </p:sp>
      <p:sp>
        <p:nvSpPr>
          <p:cNvPr id="111" name="Text Box 98"/>
          <p:cNvSpPr txBox="1">
            <a:spLocks noChangeArrowheads="1"/>
          </p:cNvSpPr>
          <p:nvPr/>
        </p:nvSpPr>
        <p:spPr bwMode="auto">
          <a:xfrm>
            <a:off x="7704153" y="2726539"/>
            <a:ext cx="1632328" cy="149707"/>
          </a:xfrm>
          <a:prstGeom prst="rect">
            <a:avLst/>
          </a:prstGeom>
          <a:no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600" dirty="0" smtClean="0">
                <a:latin typeface="+mn-ea"/>
              </a:rPr>
              <a:t>（</a:t>
            </a:r>
            <a:r>
              <a:rPr kumimoji="1" lang="ja-JP" altLang="en-US" sz="700" dirty="0" smtClean="0">
                <a:latin typeface="+mn-ea"/>
              </a:rPr>
              <a:t>株）</a:t>
            </a:r>
            <a:r>
              <a:rPr kumimoji="1" lang="ja-JP" altLang="en-US" sz="700" dirty="0">
                <a:latin typeface="+mn-ea"/>
              </a:rPr>
              <a:t>ＮＴＴデータ・</a:t>
            </a:r>
            <a:r>
              <a:rPr kumimoji="1" lang="ja-JP" altLang="en-US" sz="700" dirty="0" smtClean="0">
                <a:latin typeface="+mn-ea"/>
              </a:rPr>
              <a:t>イントラマート</a:t>
            </a:r>
            <a:endParaRPr kumimoji="1" lang="ja-JP" altLang="en-US" sz="700" dirty="0">
              <a:latin typeface="+mn-ea"/>
            </a:endParaRPr>
          </a:p>
        </p:txBody>
      </p:sp>
      <p:sp>
        <p:nvSpPr>
          <p:cNvPr id="112" name="Text Box 96"/>
          <p:cNvSpPr txBox="1">
            <a:spLocks noChangeArrowheads="1"/>
          </p:cNvSpPr>
          <p:nvPr/>
        </p:nvSpPr>
        <p:spPr bwMode="auto">
          <a:xfrm>
            <a:off x="7704153" y="3513331"/>
            <a:ext cx="1632328" cy="160026"/>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smtClean="0">
                <a:latin typeface="+mn-ea"/>
              </a:rPr>
              <a:t>（株）ＮＴＴデータＭＳＥ</a:t>
            </a:r>
            <a:endParaRPr kumimoji="1" lang="en-US" altLang="ja-JP" sz="700" dirty="0" smtClean="0">
              <a:latin typeface="+mn-ea"/>
            </a:endParaRPr>
          </a:p>
        </p:txBody>
      </p:sp>
      <p:sp>
        <p:nvSpPr>
          <p:cNvPr id="113" name="Line 181"/>
          <p:cNvSpPr>
            <a:spLocks noChangeShapeType="1"/>
          </p:cNvSpPr>
          <p:nvPr/>
        </p:nvSpPr>
        <p:spPr bwMode="auto">
          <a:xfrm>
            <a:off x="5360014" y="3362898"/>
            <a:ext cx="6497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1280160"/>
            <a:endParaRPr kumimoji="1" lang="ja-JP" altLang="en-US">
              <a:latin typeface="+mn-ea"/>
            </a:endParaRPr>
          </a:p>
        </p:txBody>
      </p:sp>
      <p:sp>
        <p:nvSpPr>
          <p:cNvPr id="114" name="正方形/長方形 113"/>
          <p:cNvSpPr>
            <a:spLocks noChangeArrowheads="1"/>
          </p:cNvSpPr>
          <p:nvPr/>
        </p:nvSpPr>
        <p:spPr bwMode="auto">
          <a:xfrm>
            <a:off x="5515197" y="3074780"/>
            <a:ext cx="1872000" cy="625660"/>
          </a:xfrm>
          <a:prstGeom prst="rect">
            <a:avLst/>
          </a:prstGeom>
          <a:solidFill>
            <a:schemeClr val="accent1">
              <a:lumMod val="75000"/>
            </a:schemeClr>
          </a:solidFill>
          <a:ln>
            <a:solidFill>
              <a:schemeClr val="accent1">
                <a:lumMod val="75000"/>
              </a:schemeClr>
            </a:solidFill>
            <a:headEnd/>
            <a:tailEnd/>
          </a:ln>
        </p:spPr>
        <p:style>
          <a:lnRef idx="2">
            <a:schemeClr val="accent2"/>
          </a:lnRef>
          <a:fillRef idx="1">
            <a:schemeClr val="lt1"/>
          </a:fillRef>
          <a:effectRef idx="0">
            <a:schemeClr val="accent2"/>
          </a:effectRef>
          <a:fontRef idx="minor">
            <a:schemeClr val="dk1"/>
          </a:fontRef>
        </p:style>
        <p:txBody>
          <a:bodyPr wrap="square" lIns="36000" tIns="32653" rIns="36000" bIns="32653" anchor="t" upright="1"/>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900" b="1" i="0" u="none" strike="noStrike" kern="0" cap="none" spc="0" normalizeH="0" baseline="0" noProof="0" dirty="0" smtClean="0">
                <a:ln>
                  <a:noFill/>
                </a:ln>
                <a:solidFill>
                  <a:schemeClr val="bg1"/>
                </a:solidFill>
                <a:effectLst/>
                <a:uLnTx/>
                <a:uFillTx/>
                <a:latin typeface="+mn-ea"/>
              </a:rPr>
              <a:t>FR</a:t>
            </a:r>
            <a:r>
              <a:rPr kumimoji="1" lang="ja-JP" altLang="en-US" sz="900" b="1" i="0" u="none" strike="noStrike" kern="0" cap="none" spc="0" normalizeH="0" baseline="0" noProof="0" dirty="0" smtClean="0">
                <a:ln>
                  <a:noFill/>
                </a:ln>
                <a:solidFill>
                  <a:schemeClr val="bg1"/>
                </a:solidFill>
                <a:effectLst/>
                <a:uLnTx/>
                <a:uFillTx/>
                <a:latin typeface="+mn-ea"/>
              </a:rPr>
              <a:t>事業部</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事業部長</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望月　修一 （兼務）</a:t>
            </a:r>
          </a:p>
        </p:txBody>
      </p:sp>
      <p:sp>
        <p:nvSpPr>
          <p:cNvPr id="115" name="Text Box 101"/>
          <p:cNvSpPr txBox="1">
            <a:spLocks noChangeArrowheads="1"/>
          </p:cNvSpPr>
          <p:nvPr/>
        </p:nvSpPr>
        <p:spPr bwMode="auto">
          <a:xfrm>
            <a:off x="7704018" y="5747166"/>
            <a:ext cx="1632328" cy="169824"/>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a:latin typeface="+mn-ea"/>
              </a:rPr>
              <a:t>（株</a:t>
            </a:r>
            <a:r>
              <a:rPr kumimoji="1" lang="ja-JP" altLang="en-US" sz="700" dirty="0" smtClean="0">
                <a:latin typeface="+mn-ea"/>
              </a:rPr>
              <a:t>）ペイジェント</a:t>
            </a:r>
            <a:endParaRPr kumimoji="1" lang="ja-JP" altLang="en-US" sz="700" dirty="0">
              <a:latin typeface="+mn-ea"/>
            </a:endParaRPr>
          </a:p>
        </p:txBody>
      </p:sp>
      <p:sp>
        <p:nvSpPr>
          <p:cNvPr id="116" name="Text Box 101"/>
          <p:cNvSpPr txBox="1">
            <a:spLocks noChangeArrowheads="1"/>
          </p:cNvSpPr>
          <p:nvPr/>
        </p:nvSpPr>
        <p:spPr bwMode="auto">
          <a:xfrm>
            <a:off x="7704018" y="5915468"/>
            <a:ext cx="1632328" cy="169824"/>
          </a:xfrm>
          <a:prstGeom prst="rect">
            <a:avLst/>
          </a:prstGeom>
          <a:solidFill>
            <a:srgbClr val="FFFFFF"/>
          </a:solidFill>
          <a:ln w="3175">
            <a:solidFill>
              <a:srgbClr val="000000"/>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280160">
              <a:defRPr sz="1000"/>
            </a:pPr>
            <a:r>
              <a:rPr kumimoji="1" lang="ja-JP" altLang="en-US" sz="700" dirty="0" smtClean="0">
                <a:latin typeface="+mn-ea"/>
              </a:rPr>
              <a:t>ネットイヤー（</a:t>
            </a:r>
            <a:r>
              <a:rPr kumimoji="1" lang="ja-JP" altLang="en-US" sz="700" dirty="0">
                <a:latin typeface="+mn-ea"/>
              </a:rPr>
              <a:t>株</a:t>
            </a:r>
            <a:r>
              <a:rPr kumimoji="1" lang="ja-JP" altLang="en-US" sz="700" dirty="0" smtClean="0">
                <a:latin typeface="+mn-ea"/>
              </a:rPr>
              <a:t>）</a:t>
            </a:r>
            <a:endParaRPr kumimoji="1" lang="ja-JP" altLang="en-US" sz="700" dirty="0">
              <a:latin typeface="+mn-ea"/>
            </a:endParaRPr>
          </a:p>
        </p:txBody>
      </p:sp>
      <p:sp>
        <p:nvSpPr>
          <p:cNvPr id="118" name="正方形/長方形 117"/>
          <p:cNvSpPr>
            <a:spLocks noChangeArrowheads="1"/>
          </p:cNvSpPr>
          <p:nvPr/>
        </p:nvSpPr>
        <p:spPr bwMode="auto">
          <a:xfrm>
            <a:off x="5515197" y="812089"/>
            <a:ext cx="1872000" cy="625660"/>
          </a:xfrm>
          <a:prstGeom prst="rect">
            <a:avLst/>
          </a:prstGeom>
          <a:solidFill>
            <a:srgbClr val="6785C1">
              <a:lumMod val="75000"/>
            </a:srgbClr>
          </a:solidFill>
          <a:ln w="38100" algn="ctr">
            <a:solidFill>
              <a:srgbClr val="FF0000"/>
            </a:solidFill>
            <a:miter lim="800000"/>
            <a:headEnd/>
            <a:tailEnd/>
          </a:ln>
        </p:spPr>
        <p:txBody>
          <a:bodyPr wrap="square" lIns="36000" tIns="32653" rIns="36000" bIns="32653" anchor="t" upright="1"/>
          <a:lstStyle/>
          <a:p>
            <a:pPr defTabSz="914400"/>
            <a:r>
              <a:rPr kumimoji="1" lang="ja-JP" altLang="en-US" sz="1000" b="1" kern="0" dirty="0">
                <a:solidFill>
                  <a:srgbClr val="FFFFFF"/>
                </a:solidFill>
                <a:latin typeface="+mn-ea"/>
              </a:rPr>
              <a:t>スマートライフシステム事業部</a:t>
            </a:r>
            <a:endParaRPr kumimoji="1" lang="en-US" altLang="ja-JP" sz="1000" b="1" kern="0" dirty="0">
              <a:solidFill>
                <a:srgbClr val="FFFFFF"/>
              </a:solidFill>
              <a:latin typeface="+mn-ea"/>
            </a:endParaRPr>
          </a:p>
          <a:p>
            <a:pPr defTabSz="914400"/>
            <a:r>
              <a:rPr kumimoji="1" lang="ja-JP" altLang="en-US" sz="1000" b="1" kern="0" dirty="0">
                <a:solidFill>
                  <a:srgbClr val="FFFFFF"/>
                </a:solidFill>
                <a:latin typeface="+mn-ea"/>
              </a:rPr>
              <a:t>　事業部長</a:t>
            </a:r>
            <a:endParaRPr kumimoji="1" lang="en-US" altLang="ja-JP" sz="1000" b="1" kern="0" dirty="0">
              <a:solidFill>
                <a:srgbClr val="FFFFFF"/>
              </a:solidFill>
              <a:latin typeface="+mn-ea"/>
            </a:endParaRPr>
          </a:p>
          <a:p>
            <a:pPr defTabSz="914400"/>
            <a:r>
              <a:rPr kumimoji="1" lang="ja-JP" altLang="en-US" sz="1000" b="1" kern="0" dirty="0">
                <a:solidFill>
                  <a:srgbClr val="FFFFFF"/>
                </a:solidFill>
                <a:latin typeface="+mn-ea"/>
              </a:rPr>
              <a:t>　　浜口　幸洋</a:t>
            </a:r>
          </a:p>
        </p:txBody>
      </p:sp>
      <p:sp>
        <p:nvSpPr>
          <p:cNvPr id="119" name="正方形/長方形 118"/>
          <p:cNvSpPr>
            <a:spLocks noChangeArrowheads="1"/>
          </p:cNvSpPr>
          <p:nvPr/>
        </p:nvSpPr>
        <p:spPr bwMode="auto">
          <a:xfrm>
            <a:off x="5515197" y="2323928"/>
            <a:ext cx="1872000" cy="625660"/>
          </a:xfrm>
          <a:prstGeom prst="rect">
            <a:avLst/>
          </a:prstGeom>
          <a:solidFill>
            <a:srgbClr val="6785C1">
              <a:lumMod val="75000"/>
            </a:srgbClr>
          </a:solidFill>
          <a:ln w="38100" algn="ctr">
            <a:solidFill>
              <a:srgbClr val="FF0000"/>
            </a:solidFill>
            <a:miter lim="800000"/>
            <a:headEnd/>
            <a:tailEnd/>
          </a:ln>
        </p:spPr>
        <p:txBody>
          <a:bodyPr wrap="square" lIns="36000" tIns="32653" rIns="36000" bIns="32653" anchor="t" upright="1"/>
          <a:lstStyle/>
          <a:p>
            <a:pPr defTabSz="914400"/>
            <a:r>
              <a:rPr kumimoji="1" lang="en-US" altLang="ja-JP" sz="1000" b="1" kern="0" dirty="0">
                <a:solidFill>
                  <a:srgbClr val="FFFFFF"/>
                </a:solidFill>
                <a:latin typeface="+mn-ea"/>
              </a:rPr>
              <a:t>SDDX</a:t>
            </a:r>
            <a:r>
              <a:rPr kumimoji="1" lang="ja-JP" altLang="en-US" sz="1000" b="1" kern="0" dirty="0">
                <a:solidFill>
                  <a:srgbClr val="FFFFFF"/>
                </a:solidFill>
                <a:latin typeface="+mn-ea"/>
              </a:rPr>
              <a:t>事業部</a:t>
            </a:r>
            <a:endParaRPr kumimoji="1" lang="en-US" altLang="ja-JP" sz="1000" b="1" kern="0" dirty="0">
              <a:solidFill>
                <a:srgbClr val="FFFFFF"/>
              </a:solidFill>
              <a:latin typeface="+mn-ea"/>
            </a:endParaRPr>
          </a:p>
          <a:p>
            <a:pPr defTabSz="914400"/>
            <a:r>
              <a:rPr kumimoji="1" lang="ja-JP" altLang="en-US" sz="1000" b="1" kern="0" dirty="0">
                <a:solidFill>
                  <a:srgbClr val="FFFFFF"/>
                </a:solidFill>
                <a:latin typeface="+mn-ea"/>
              </a:rPr>
              <a:t>　事業部長</a:t>
            </a:r>
            <a:endParaRPr kumimoji="1" lang="en-US" altLang="ja-JP" sz="1000" b="1" kern="0" dirty="0">
              <a:solidFill>
                <a:srgbClr val="FFFFFF"/>
              </a:solidFill>
              <a:latin typeface="+mn-ea"/>
            </a:endParaRPr>
          </a:p>
          <a:p>
            <a:pPr defTabSz="914400"/>
            <a:r>
              <a:rPr kumimoji="1" lang="ja-JP" altLang="en-US" sz="1000" b="1" kern="0" dirty="0">
                <a:solidFill>
                  <a:srgbClr val="FFFFFF"/>
                </a:solidFill>
                <a:latin typeface="+mn-ea"/>
              </a:rPr>
              <a:t>　　内山　尚幸</a:t>
            </a:r>
          </a:p>
        </p:txBody>
      </p:sp>
      <p:sp>
        <p:nvSpPr>
          <p:cNvPr id="63" name="正方形/長方形 62"/>
          <p:cNvSpPr>
            <a:spLocks noChangeArrowheads="1"/>
          </p:cNvSpPr>
          <p:nvPr/>
        </p:nvSpPr>
        <p:spPr bwMode="auto">
          <a:xfrm>
            <a:off x="5515197" y="3819594"/>
            <a:ext cx="1872000" cy="625660"/>
          </a:xfrm>
          <a:prstGeom prst="rect">
            <a:avLst/>
          </a:prstGeom>
          <a:solidFill>
            <a:schemeClr val="accent1">
              <a:lumMod val="75000"/>
            </a:schemeClr>
          </a:solidFill>
          <a:ln>
            <a:solidFill>
              <a:schemeClr val="accent1">
                <a:lumMod val="75000"/>
              </a:schemeClr>
            </a:solidFill>
            <a:headEnd/>
            <a:tailEnd/>
          </a:ln>
        </p:spPr>
        <p:style>
          <a:lnRef idx="2">
            <a:schemeClr val="accent2"/>
          </a:lnRef>
          <a:fillRef idx="1">
            <a:schemeClr val="lt1"/>
          </a:fillRef>
          <a:effectRef idx="0">
            <a:schemeClr val="accent2"/>
          </a:effectRef>
          <a:fontRef idx="minor">
            <a:schemeClr val="dk1"/>
          </a:fontRef>
        </p:style>
        <p:txBody>
          <a:bodyPr wrap="square" lIns="36000" tIns="32653" rIns="36000" bIns="32653" anchor="t" upright="1"/>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グローバルペイメント＆サービス事業部</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事業部長</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900" b="1" i="0" u="none" strike="noStrike" kern="0" cap="none" spc="0" normalizeH="0" baseline="0" noProof="0" dirty="0" smtClean="0">
                <a:ln>
                  <a:noFill/>
                </a:ln>
                <a:solidFill>
                  <a:schemeClr val="bg1"/>
                </a:solidFill>
                <a:effectLst/>
                <a:uLnTx/>
                <a:uFillTx/>
                <a:latin typeface="+mn-ea"/>
              </a:rPr>
              <a:t>　　石塚　昭浩</a:t>
            </a:r>
            <a:endParaRPr kumimoji="1" lang="en-US" altLang="ja-JP" sz="900" b="1" i="0" u="none" strike="noStrike" kern="0" cap="none" spc="0" normalizeH="0" baseline="0" noProof="0" dirty="0" smtClean="0">
              <a:ln>
                <a:noFill/>
              </a:ln>
              <a:solidFill>
                <a:schemeClr val="bg1"/>
              </a:solidFill>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900" b="1" i="0" u="none" strike="noStrike" kern="0" cap="none" spc="0" normalizeH="0" baseline="0" noProof="0" dirty="0" smtClean="0">
              <a:ln>
                <a:noFill/>
              </a:ln>
              <a:solidFill>
                <a:schemeClr val="bg1"/>
              </a:solidFill>
              <a:effectLst/>
              <a:uLnTx/>
              <a:uFillTx/>
              <a:latin typeface="+mn-ea"/>
            </a:endParaRPr>
          </a:p>
        </p:txBody>
      </p:sp>
      <p:sp>
        <p:nvSpPr>
          <p:cNvPr id="120" name="テキスト ボックス 84"/>
          <p:cNvSpPr txBox="1">
            <a:spLocks noChangeArrowheads="1"/>
          </p:cNvSpPr>
          <p:nvPr/>
        </p:nvSpPr>
        <p:spPr bwMode="auto">
          <a:xfrm>
            <a:off x="8267135" y="717936"/>
            <a:ext cx="16097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2021</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年</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4</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月末現在）</a:t>
            </a:r>
          </a:p>
        </p:txBody>
      </p:sp>
    </p:spTree>
    <p:extLst>
      <p:ext uri="{BB962C8B-B14F-4D97-AF65-F5344CB8AC3E}">
        <p14:creationId xmlns:p14="http://schemas.microsoft.com/office/powerpoint/2010/main" val="4160739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 </a:t>
            </a:r>
            <a:r>
              <a:rPr lang="ja-JP" altLang="en-US" dirty="0" smtClean="0"/>
              <a:t>サービス概要（</a:t>
            </a:r>
            <a:r>
              <a:rPr kumimoji="1" lang="en-US" altLang="ja-JP" dirty="0" smtClean="0"/>
              <a:t>CAFIS Explorer</a:t>
            </a:r>
            <a:r>
              <a:rPr kumimoji="1" lang="ja-JP" altLang="en-US" dirty="0" smtClean="0"/>
              <a:t>）</a:t>
            </a:r>
            <a:endParaRPr kumimoji="1" lang="ja-JP" altLang="en-US" dirty="0"/>
          </a:p>
        </p:txBody>
      </p:sp>
      <p:sp>
        <p:nvSpPr>
          <p:cNvPr id="7" name="正方形/長方形 6"/>
          <p:cNvSpPr/>
          <p:nvPr/>
        </p:nvSpPr>
        <p:spPr>
          <a:xfrm>
            <a:off x="-9287" y="4989617"/>
            <a:ext cx="9924574" cy="1489258"/>
          </a:xfrm>
          <a:prstGeom prst="rect">
            <a:avLst/>
          </a:prstGeom>
          <a:solidFill>
            <a:srgbClr val="FFFFFF">
              <a:lumMod val="8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8" name="直角三角形 7"/>
          <p:cNvSpPr/>
          <p:nvPr/>
        </p:nvSpPr>
        <p:spPr>
          <a:xfrm flipH="1">
            <a:off x="-9287" y="3045877"/>
            <a:ext cx="9924574" cy="1995670"/>
          </a:xfrm>
          <a:prstGeom prst="rtTriangle">
            <a:avLst/>
          </a:prstGeom>
          <a:solidFill>
            <a:srgbClr val="FFFFFF">
              <a:lumMod val="85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9" name="コンテンツ プレースホルダー 2"/>
          <p:cNvSpPr>
            <a:spLocks noGrp="1"/>
          </p:cNvSpPr>
          <p:nvPr/>
        </p:nvSpPr>
        <p:spPr>
          <a:xfrm>
            <a:off x="-1825" y="775633"/>
            <a:ext cx="9791227" cy="579988"/>
          </a:xfrm>
          <a:prstGeom prst="rect">
            <a:avLst/>
          </a:prstGeom>
        </p:spPr>
        <p:txBody>
          <a:bodyPr lIns="168048" tIns="42012" rIns="84024" bIns="42012">
            <a:noAutofit/>
          </a:bodyPr>
          <a:lstStyle>
            <a:lvl1pPr marL="0" marR="0" indent="0" algn="l" defTabSz="420121" rtl="0" eaLnBrk="1" fontAlgn="auto" latinLnBrk="0" hangingPunct="1">
              <a:lnSpc>
                <a:spcPct val="100000"/>
              </a:lnSpc>
              <a:spcBef>
                <a:spcPts val="600"/>
              </a:spcBef>
              <a:spcAft>
                <a:spcPts val="0"/>
              </a:spcAft>
              <a:buClrTx/>
              <a:buSzTx/>
              <a:buFont typeface="Arial" panose="020B0604020202020204" pitchFamily="34" charset="0"/>
              <a:buNone/>
              <a:tabLst/>
              <a:defRPr kumimoji="1" sz="1800" kern="1200">
                <a:solidFill>
                  <a:schemeClr val="tx1"/>
                </a:solidFill>
                <a:latin typeface="Segoe UI" panose="020B0502040204020203" pitchFamily="34" charset="0"/>
                <a:ea typeface="Meiryo UI" panose="020B0604030504040204" pitchFamily="50" charset="-128"/>
                <a:cs typeface="Segoe UI" panose="020B0502040204020203" pitchFamily="34" charset="0"/>
              </a:defRPr>
            </a:lvl1pPr>
            <a:lvl2pPr marL="840242" indent="-420121" algn="l" defTabSz="484862" rtl="0" eaLnBrk="1" fontAlgn="base" hangingPunct="1">
              <a:spcBef>
                <a:spcPct val="20000"/>
              </a:spcBef>
              <a:spcAft>
                <a:spcPct val="0"/>
              </a:spcAft>
              <a:buFont typeface="+mj-lt"/>
              <a:buAutoNum type="arabicPeriod"/>
              <a:defRPr kumimoji="1" sz="1600" kern="1200">
                <a:solidFill>
                  <a:schemeClr val="tx1">
                    <a:lumMod val="65000"/>
                    <a:lumOff val="35000"/>
                  </a:schemeClr>
                </a:solidFill>
                <a:latin typeface="Arial"/>
                <a:ea typeface="+mn-ea"/>
                <a:cs typeface="Arial"/>
              </a:defRPr>
            </a:lvl2pPr>
            <a:lvl3pPr marL="1260363" indent="-42012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3pPr>
            <a:lvl4pPr marL="1575454" indent="-31509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4pPr>
            <a:lvl5pPr marL="1995575" indent="-31509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algn="ctr"/>
            <a:r>
              <a:rPr lang="ja-JP" altLang="en-US" sz="2200" b="1" dirty="0" smtClean="0">
                <a:latin typeface="Meiryo UI" panose="020B0604030504040204" pitchFamily="50" charset="-128"/>
              </a:rPr>
              <a:t>従来の「</a:t>
            </a:r>
            <a:r>
              <a:rPr lang="en-US" altLang="ja-JP" sz="2200" b="1" dirty="0" err="1" smtClean="0">
                <a:latin typeface="Meiryo UI" panose="020B0604030504040204" pitchFamily="50" charset="-128"/>
              </a:rPr>
              <a:t>PentaSenser</a:t>
            </a:r>
            <a:r>
              <a:rPr lang="ja-JP" altLang="en-US" sz="2200" b="1" dirty="0" smtClean="0">
                <a:latin typeface="Meiryo UI" panose="020B0604030504040204" pitchFamily="50" charset="-128"/>
              </a:rPr>
              <a:t>」「</a:t>
            </a:r>
            <a:r>
              <a:rPr lang="en-US" altLang="ja-JP" sz="2200" b="1" dirty="0" err="1" smtClean="0">
                <a:latin typeface="Meiryo UI" panose="020B0604030504040204" pitchFamily="50" charset="-128"/>
              </a:rPr>
              <a:t>Smarp</a:t>
            </a:r>
            <a:r>
              <a:rPr lang="ja-JP" altLang="en-US" sz="2200" b="1" dirty="0" smtClean="0">
                <a:latin typeface="Meiryo UI" panose="020B0604030504040204" pitchFamily="50" charset="-128"/>
              </a:rPr>
              <a:t>」の企画・開発リソース及びノウハウを結集し、</a:t>
            </a:r>
            <a:r>
              <a:rPr lang="en-US" altLang="ja-JP" sz="2200" b="1" dirty="0" smtClean="0">
                <a:latin typeface="Meiryo UI" panose="020B0604030504040204" pitchFamily="50" charset="-128"/>
              </a:rPr>
              <a:t/>
            </a:r>
            <a:br>
              <a:rPr lang="en-US" altLang="ja-JP" sz="2200" b="1" dirty="0" smtClean="0">
                <a:latin typeface="Meiryo UI" panose="020B0604030504040204" pitchFamily="50" charset="-128"/>
              </a:rPr>
            </a:br>
            <a:r>
              <a:rPr lang="ja-JP" altLang="en-US" sz="2200" b="1" dirty="0" smtClean="0">
                <a:latin typeface="Meiryo UI" panose="020B0604030504040204" pitchFamily="50" charset="-128"/>
              </a:rPr>
              <a:t>高度なアーキテクチャと機能群を備えて誕生した</a:t>
            </a:r>
            <a:r>
              <a:rPr lang="en-US" altLang="ja-JP" sz="2200" b="1" dirty="0" smtClean="0">
                <a:latin typeface="Meiryo UI" panose="020B0604030504040204" pitchFamily="50" charset="-128"/>
              </a:rPr>
              <a:t>SaaS</a:t>
            </a:r>
            <a:r>
              <a:rPr lang="ja-JP" altLang="en-US" sz="2200" b="1" dirty="0" smtClean="0">
                <a:latin typeface="Meiryo UI" panose="020B0604030504040204" pitchFamily="50" charset="-128"/>
              </a:rPr>
              <a:t>型ポイント・会員管理サービス</a:t>
            </a:r>
            <a:endParaRPr lang="ja-JP" altLang="en-US" sz="2200" b="1" dirty="0">
              <a:latin typeface="Meiryo UI" panose="020B0604030504040204" pitchFamily="50" charset="-128"/>
            </a:endParaRPr>
          </a:p>
        </p:txBody>
      </p:sp>
      <p:sp>
        <p:nvSpPr>
          <p:cNvPr id="10" name="楕円 9"/>
          <p:cNvSpPr/>
          <p:nvPr/>
        </p:nvSpPr>
        <p:spPr>
          <a:xfrm>
            <a:off x="143915" y="2145617"/>
            <a:ext cx="1976863" cy="1723181"/>
          </a:xfrm>
          <a:prstGeom prst="ellipse">
            <a:avLst/>
          </a:prstGeom>
          <a:solidFill>
            <a:srgbClr val="404040"/>
          </a:solidFill>
          <a:effectLst>
            <a:outerShdw blurRad="50800" dist="38100" dir="2700000" algn="tl" rotWithShape="0">
              <a:prstClr val="black">
                <a:alpha val="40000"/>
              </a:prstClr>
            </a:outerShdw>
          </a:effectLst>
        </p:spPr>
        <p:txBody>
          <a:bodyPr wrap="square" lIns="0" rIns="36000"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11" name="正方形/長方形 10"/>
          <p:cNvSpPr/>
          <p:nvPr/>
        </p:nvSpPr>
        <p:spPr>
          <a:xfrm>
            <a:off x="87198" y="2585279"/>
            <a:ext cx="2090297" cy="684803"/>
          </a:xfrm>
          <a:prstGeom prst="rect">
            <a:avLst/>
          </a:prstGeom>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rPr>
              <a:t>顧客</a:t>
            </a:r>
            <a:r>
              <a:rPr kumimoji="1" lang="ja-JP" altLang="en-US" sz="14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管理基盤</a:t>
            </a:r>
            <a:endParaRPr kumimoji="1" lang="en-US" altLang="ja-JP" sz="14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en-US" altLang="ja-JP" sz="2200" b="1" i="0" u="none" strike="noStrike" kern="1200" cap="none" spc="0" normalizeH="0" baseline="0" noProof="0" dirty="0" err="1">
                <a:ln>
                  <a:noFill/>
                </a:ln>
                <a:solidFill>
                  <a:srgbClr val="FFFFFF"/>
                </a:solidFill>
                <a:effectLst/>
                <a:uLnTx/>
                <a:uFillTx/>
                <a:latin typeface="Meiryo UI" panose="020B0604030504040204" pitchFamily="50" charset="-128"/>
                <a:ea typeface="Meiryo UI" panose="020B0604030504040204" pitchFamily="50" charset="-128"/>
              </a:rPr>
              <a:t>PentaSenser</a:t>
            </a:r>
            <a:endParaRPr kumimoji="1" lang="en-US" altLang="ja-JP" sz="2200" b="1"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2" name="楕円 11"/>
          <p:cNvSpPr/>
          <p:nvPr/>
        </p:nvSpPr>
        <p:spPr>
          <a:xfrm>
            <a:off x="133178" y="4458125"/>
            <a:ext cx="1998337" cy="1763787"/>
          </a:xfrm>
          <a:prstGeom prst="ellipse">
            <a:avLst/>
          </a:prstGeom>
          <a:solidFill>
            <a:srgbClr val="404040"/>
          </a:solidFill>
          <a:effectLst>
            <a:outerShdw blurRad="50800" dist="38100" dir="2700000" algn="tl" rotWithShape="0">
              <a:prstClr val="black">
                <a:alpha val="40000"/>
              </a:prstClr>
            </a:outerShdw>
          </a:effectLst>
        </p:spPr>
        <p:txBody>
          <a:bodyPr wrap="square" lIns="0" rIns="36000"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13" name="正方形/長方形 12"/>
          <p:cNvSpPr/>
          <p:nvPr/>
        </p:nvSpPr>
        <p:spPr>
          <a:xfrm>
            <a:off x="113288" y="4983483"/>
            <a:ext cx="2038117" cy="715581"/>
          </a:xfrm>
          <a:prstGeom prst="rect">
            <a:avLst/>
          </a:prstGeom>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rPr>
              <a:t>販促支援ソリューション</a:t>
            </a:r>
            <a:endParaRPr kumimoji="1" lang="en-US" altLang="ja-JP" sz="14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300"/>
              </a:spcBef>
              <a:spcAft>
                <a:spcPts val="0"/>
              </a:spcAft>
              <a:buClrTx/>
              <a:buSzTx/>
              <a:buFontTx/>
              <a:buNone/>
              <a:tabLst/>
              <a:defRPr/>
            </a:pPr>
            <a:r>
              <a:rPr kumimoji="1" lang="en-US" altLang="ja-JP" sz="2400" b="1" i="0" u="none" strike="noStrike" kern="1200" cap="none" spc="0" normalizeH="0" baseline="0" noProof="0" dirty="0" err="1" smtClean="0">
                <a:ln>
                  <a:noFill/>
                </a:ln>
                <a:solidFill>
                  <a:srgbClr val="FFFFFF"/>
                </a:solidFill>
                <a:effectLst/>
                <a:uLnTx/>
                <a:uFillTx/>
                <a:latin typeface="Meiryo UI" panose="020B0604030504040204" pitchFamily="50" charset="-128"/>
                <a:ea typeface="Meiryo UI" panose="020B0604030504040204" pitchFamily="50" charset="-128"/>
              </a:rPr>
              <a:t>Smarp</a:t>
            </a:r>
            <a:endParaRPr kumimoji="1" lang="en-US" altLang="ja-JP" sz="2400" b="1"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4" name="角丸四角形 13"/>
          <p:cNvSpPr/>
          <p:nvPr/>
        </p:nvSpPr>
        <p:spPr>
          <a:xfrm>
            <a:off x="1962397" y="1865446"/>
            <a:ext cx="4384066" cy="2042408"/>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265113" marR="0" lvl="0" indent="-176213"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ja-JP" altLang="en-US" sz="16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事業横断</a:t>
            </a:r>
            <a:r>
              <a:rPr kumimoji="1" lang="ja-JP" altLang="en-US"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の顧客管理基盤</a:t>
            </a:r>
            <a:endParaRPr kumimoji="1" lang="en-US" altLang="ja-JP" sz="1400" b="1" i="0" u="none" strike="noStrike" kern="1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65113" marR="0" lvl="0" indent="-176213"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ja-JP" altLang="en-US"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ポイント制度統合・</a:t>
            </a:r>
            <a:r>
              <a:rPr kumimoji="1" lang="ja-JP" altLang="ja-JP"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共通ポイント</a:t>
            </a:r>
            <a:r>
              <a:rPr kumimoji="1" lang="ja-JP" altLang="en-US"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化</a:t>
            </a:r>
            <a:endParaRPr kumimoji="1" lang="en-US" altLang="ja-JP"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65113" marR="0" lvl="0" indent="-176213"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ja-JP" altLang="en-US" sz="16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高トランに耐える性能・信頼性</a:t>
            </a:r>
            <a:endParaRPr kumimoji="1" lang="en-US" altLang="ja-JP" sz="14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15" name="角丸四角形 14"/>
          <p:cNvSpPr/>
          <p:nvPr/>
        </p:nvSpPr>
        <p:spPr>
          <a:xfrm>
            <a:off x="2046329" y="4445565"/>
            <a:ext cx="4738269" cy="535415"/>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265113" marR="0" lvl="0" indent="-176213"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en-US" altLang="ja-JP" sz="18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20</a:t>
            </a:r>
            <a:r>
              <a:rPr kumimoji="1" lang="ja-JP" altLang="en-US" sz="18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社以上</a:t>
            </a:r>
            <a:r>
              <a:rPr kumimoji="1" lang="ja-JP" altLang="en-US"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の導入実績</a:t>
            </a:r>
            <a:endParaRPr kumimoji="1" lang="en-US" altLang="ja-JP" sz="1400" b="1" i="0" u="none" strike="noStrike" kern="1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p>
            <a:pPr marL="265113" marR="0" lvl="0" indent="-176213"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ja-JP" altLang="en-US" sz="1400" b="1"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共同利用型サービスの安定運用</a:t>
            </a:r>
            <a:endParaRPr kumimoji="1" lang="en-US" altLang="ja-JP" sz="1400" b="0" i="0" u="none" strike="noStrike" kern="1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16" name="角丸四角形 15"/>
          <p:cNvSpPr/>
          <p:nvPr/>
        </p:nvSpPr>
        <p:spPr>
          <a:xfrm>
            <a:off x="1729033" y="6151246"/>
            <a:ext cx="4029704" cy="292388"/>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30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2009</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　</a:t>
            </a:r>
            <a:r>
              <a:rPr kumimoji="1" lang="zh-TW" altLang="en-US"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紀伊國屋書店</a:t>
            </a:r>
            <a:r>
              <a:rPr kumimoji="1" lang="ja-JP" altLang="en-US"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様</a:t>
            </a:r>
            <a:endParaRPr kumimoji="1" lang="ja-JP" altLang="ja-JP"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17" name="テキスト ボックス 51"/>
          <p:cNvSpPr txBox="1"/>
          <p:nvPr/>
        </p:nvSpPr>
        <p:spPr>
          <a:xfrm>
            <a:off x="5263703" y="2263965"/>
            <a:ext cx="1415772" cy="584775"/>
          </a:xfrm>
          <a:prstGeom prst="rect">
            <a:avLst/>
          </a:prstGeom>
          <a:noFill/>
        </p:spPr>
        <p:txBody>
          <a:bodyPr wrap="non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rPr>
              <a:t>顧客中心設計</a:t>
            </a:r>
            <a:endParaRPr kumimoji="1" lang="en-US" altLang="ja-JP"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rPr>
              <a:t>アーキテクチャ</a:t>
            </a:r>
            <a:endParaRPr kumimoji="1" lang="ja-JP" altLang="en-US" sz="1600" b="1" i="0" u="none" strike="noStrike" kern="1200" cap="none" spc="0" normalizeH="0" baseline="0" noProof="0" dirty="0">
              <a:ln>
                <a:noFill/>
              </a:ln>
              <a:solidFill>
                <a:srgbClr val="6785C1"/>
              </a:solidFill>
              <a:effectLst/>
              <a:uLnTx/>
              <a:uFillTx/>
              <a:latin typeface="Meiryo UI" panose="020B0604030504040204" pitchFamily="50" charset="-128"/>
              <a:ea typeface="Meiryo UI" panose="020B0604030504040204" pitchFamily="50" charset="-128"/>
            </a:endParaRPr>
          </a:p>
        </p:txBody>
      </p:sp>
      <p:sp>
        <p:nvSpPr>
          <p:cNvPr id="18" name="テキスト ボックス 54"/>
          <p:cNvSpPr txBox="1"/>
          <p:nvPr/>
        </p:nvSpPr>
        <p:spPr>
          <a:xfrm>
            <a:off x="5104119" y="4026467"/>
            <a:ext cx="1130438" cy="584775"/>
          </a:xfrm>
          <a:prstGeom prst="rect">
            <a:avLst/>
          </a:prstGeom>
          <a:noFill/>
        </p:spPr>
        <p:txBody>
          <a:bodyPr wrap="non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rPr>
              <a:t>SaaS</a:t>
            </a:r>
            <a:r>
              <a:rPr kumimoji="1" lang="ja-JP" altLang="en-US"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rPr>
              <a:t>運営</a:t>
            </a:r>
            <a:endParaRPr kumimoji="1" lang="en-US" altLang="ja-JP"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6785C1"/>
                </a:solidFill>
                <a:effectLst/>
                <a:uLnTx/>
                <a:uFillTx/>
                <a:latin typeface="Meiryo UI" panose="020B0604030504040204" pitchFamily="50" charset="-128"/>
                <a:ea typeface="Meiryo UI" panose="020B0604030504040204" pitchFamily="50" charset="-128"/>
              </a:rPr>
              <a:t>ノウハウ</a:t>
            </a:r>
            <a:endParaRPr kumimoji="1" lang="ja-JP" altLang="en-US" sz="1600" b="1" i="0" u="none" strike="noStrike" kern="1200" cap="none" spc="0" normalizeH="0" baseline="0" noProof="0" dirty="0">
              <a:ln>
                <a:noFill/>
              </a:ln>
              <a:solidFill>
                <a:srgbClr val="6785C1"/>
              </a:solidFill>
              <a:effectLst/>
              <a:uLnTx/>
              <a:uFillTx/>
              <a:latin typeface="Meiryo UI" panose="020B0604030504040204" pitchFamily="50" charset="-128"/>
              <a:ea typeface="Meiryo UI" panose="020B0604030504040204" pitchFamily="50" charset="-128"/>
            </a:endParaRPr>
          </a:p>
        </p:txBody>
      </p:sp>
      <p:sp>
        <p:nvSpPr>
          <p:cNvPr id="19" name="円弧 18"/>
          <p:cNvSpPr/>
          <p:nvPr/>
        </p:nvSpPr>
        <p:spPr>
          <a:xfrm rot="9280474">
            <a:off x="4646357" y="2027284"/>
            <a:ext cx="2412207" cy="1269336"/>
          </a:xfrm>
          <a:prstGeom prst="arc">
            <a:avLst>
              <a:gd name="adj1" fmla="val 13160896"/>
              <a:gd name="adj2" fmla="val 19728085"/>
            </a:avLst>
          </a:prstGeom>
          <a:noFill/>
          <a:ln w="117475" cap="flat" cmpd="sng" algn="ctr">
            <a:solidFill>
              <a:schemeClr val="tx1">
                <a:lumMod val="60000"/>
                <a:lumOff val="40000"/>
              </a:schemeClr>
            </a:solidFill>
            <a:prstDash val="solid"/>
            <a:headEnd type="triangle"/>
            <a:tailEnd type="none"/>
          </a:ln>
          <a:effectLst/>
        </p:spPr>
        <p:txBody>
          <a:bodyPr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20" name="角丸四角形 19"/>
          <p:cNvSpPr/>
          <p:nvPr/>
        </p:nvSpPr>
        <p:spPr>
          <a:xfrm>
            <a:off x="666877" y="2294547"/>
            <a:ext cx="930938" cy="275025"/>
          </a:xfrm>
          <a:prstGeom prst="roundRect">
            <a:avLst>
              <a:gd name="adj" fmla="val 50000"/>
            </a:avLst>
          </a:prstGeom>
          <a:solidFill>
            <a:srgbClr val="FFFFFF">
              <a:lumMod val="95000"/>
            </a:srgbClr>
          </a:solidFill>
          <a:ln w="9525" cap="flat" cmpd="sng" algn="ctr">
            <a:noFill/>
            <a:prstDash val="solid"/>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SI</a:t>
            </a:r>
            <a:endParaRPr kumimoji="1" lang="ja-JP" altLang="en-US" sz="1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21" name="角丸四角形 20"/>
          <p:cNvSpPr/>
          <p:nvPr/>
        </p:nvSpPr>
        <p:spPr>
          <a:xfrm>
            <a:off x="666877" y="4617980"/>
            <a:ext cx="930938" cy="275025"/>
          </a:xfrm>
          <a:prstGeom prst="roundRect">
            <a:avLst>
              <a:gd name="adj" fmla="val 50000"/>
            </a:avLst>
          </a:prstGeom>
          <a:solidFill>
            <a:srgbClr val="FFFFFF">
              <a:lumMod val="95000"/>
            </a:srgbClr>
          </a:solidFill>
          <a:ln w="9525" cap="flat" cmpd="sng" algn="ctr">
            <a:noFill/>
            <a:prstDash val="solid"/>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SaaS</a:t>
            </a:r>
            <a:endParaRPr kumimoji="1" lang="ja-JP" altLang="en-US" sz="1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pic>
        <p:nvPicPr>
          <p:cNvPr id="22" name="図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0725" y="3366567"/>
            <a:ext cx="1008280" cy="506198"/>
          </a:xfrm>
          <a:prstGeom prst="rect">
            <a:avLst/>
          </a:prstGeom>
        </p:spPr>
      </p:pic>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3892" y="3133570"/>
            <a:ext cx="760931" cy="559595"/>
          </a:xfrm>
          <a:prstGeom prst="rect">
            <a:avLst/>
          </a:prstGeom>
        </p:spPr>
      </p:pic>
      <p:sp>
        <p:nvSpPr>
          <p:cNvPr id="24" name="角丸四角形 23"/>
          <p:cNvSpPr/>
          <p:nvPr/>
        </p:nvSpPr>
        <p:spPr>
          <a:xfrm>
            <a:off x="1929206" y="3876115"/>
            <a:ext cx="1371318" cy="455196"/>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ctr" defTabSz="925880" rtl="0" eaLnBrk="1" fontAlgn="auto" latinLnBrk="0" hangingPunct="1">
              <a:lnSpc>
                <a:spcPct val="100000"/>
              </a:lnSpc>
              <a:spcBef>
                <a:spcPts val="300"/>
              </a:spcBef>
              <a:spcAft>
                <a:spcPts val="0"/>
              </a:spcAft>
              <a:buClrTx/>
              <a:buSzTx/>
              <a:buFontTx/>
              <a:buNone/>
              <a:tabLst/>
              <a:defRPr/>
            </a:pP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合併による</a:t>
            </a:r>
            <a:r>
              <a:rPr kumimoji="1" lang="en-US" altLang="ja-JP" sz="1100" b="0" i="0" u="none" strike="noStrike" kern="1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
            </a:r>
            <a:br>
              <a:rPr kumimoji="1" lang="en-US" altLang="ja-JP" sz="1100" b="0" i="0" u="none" strike="noStrike" kern="1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b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ポイント制度統合</a:t>
            </a:r>
            <a:endParaRPr kumimoji="1" lang="en-US" altLang="ja-JP" sz="12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25" name="角丸四角形 24"/>
          <p:cNvSpPr/>
          <p:nvPr/>
        </p:nvSpPr>
        <p:spPr>
          <a:xfrm>
            <a:off x="2123233" y="3080077"/>
            <a:ext cx="965671" cy="427183"/>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l" defTabSz="925880" rtl="0" eaLnBrk="1" fontAlgn="auto" latinLnBrk="0" hangingPunct="1">
              <a:lnSpc>
                <a:spcPct val="100000"/>
              </a:lnSpc>
              <a:spcBef>
                <a:spcPts val="300"/>
              </a:spcBef>
              <a:spcAft>
                <a:spcPts val="0"/>
              </a:spcAft>
              <a:buClrTx/>
              <a:buSzTx/>
              <a:buFontTx/>
              <a:buNone/>
              <a:tabLst/>
              <a:defRPr/>
            </a:pPr>
            <a:r>
              <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2011</a:t>
            </a:r>
            <a:r>
              <a:rPr kumimoji="1" lang="ja-JP" altLang="en-US"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年</a:t>
            </a:r>
            <a:endPar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26" name="角丸四角形 25"/>
          <p:cNvSpPr/>
          <p:nvPr/>
        </p:nvSpPr>
        <p:spPr>
          <a:xfrm>
            <a:off x="3309050" y="2835853"/>
            <a:ext cx="965671" cy="427183"/>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l" defTabSz="925880" rtl="0" eaLnBrk="1" fontAlgn="auto" latinLnBrk="0" hangingPunct="1">
              <a:lnSpc>
                <a:spcPct val="100000"/>
              </a:lnSpc>
              <a:spcBef>
                <a:spcPts val="300"/>
              </a:spcBef>
              <a:spcAft>
                <a:spcPts val="0"/>
              </a:spcAft>
              <a:buClrTx/>
              <a:buSzTx/>
              <a:buFontTx/>
              <a:buNone/>
              <a:tabLst/>
              <a:defRPr/>
            </a:pPr>
            <a:r>
              <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2013</a:t>
            </a:r>
            <a:r>
              <a:rPr kumimoji="1" lang="ja-JP" altLang="en-US"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年</a:t>
            </a:r>
            <a:endPar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27" name="角丸四角形 26"/>
          <p:cNvSpPr/>
          <p:nvPr/>
        </p:nvSpPr>
        <p:spPr>
          <a:xfrm>
            <a:off x="4420315" y="2629517"/>
            <a:ext cx="965671" cy="427183"/>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l" defTabSz="925880" rtl="0" eaLnBrk="1" fontAlgn="auto" latinLnBrk="0" hangingPunct="1">
              <a:lnSpc>
                <a:spcPct val="100000"/>
              </a:lnSpc>
              <a:spcBef>
                <a:spcPts val="300"/>
              </a:spcBef>
              <a:spcAft>
                <a:spcPts val="0"/>
              </a:spcAft>
              <a:buClrTx/>
              <a:buSzTx/>
              <a:buFontTx/>
              <a:buNone/>
              <a:tabLst/>
              <a:defRPr/>
            </a:pPr>
            <a:r>
              <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2016</a:t>
            </a:r>
            <a:r>
              <a:rPr kumimoji="1" lang="ja-JP" altLang="en-US"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年</a:t>
            </a:r>
            <a:endPar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28" name="角丸四角形 27"/>
          <p:cNvSpPr/>
          <p:nvPr/>
        </p:nvSpPr>
        <p:spPr>
          <a:xfrm>
            <a:off x="3112680" y="3681369"/>
            <a:ext cx="1307635" cy="455196"/>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ctr" defTabSz="925880" rtl="0" eaLnBrk="1" fontAlgn="auto" latinLnBrk="0" hangingPunct="1">
              <a:lnSpc>
                <a:spcPct val="100000"/>
              </a:lnSpc>
              <a:spcBef>
                <a:spcPts val="300"/>
              </a:spcBef>
              <a:spcAft>
                <a:spcPts val="0"/>
              </a:spcAft>
              <a:buClrTx/>
              <a:buSzTx/>
              <a:buFontTx/>
              <a:buNone/>
              <a:tabLst/>
              <a:defRPr/>
            </a:pPr>
            <a:r>
              <a:rPr kumimoji="1" lang="en-US" altLang="ja-JP"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6</a:t>
            </a: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社のポイント・</a:t>
            </a:r>
            <a:r>
              <a:rPr kumimoji="1" lang="en-US" altLang="ja-JP"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
            </a:r>
            <a:br>
              <a:rPr kumimoji="1" lang="en-US" altLang="ja-JP"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b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顧客情報統合</a:t>
            </a:r>
            <a:endParaRPr kumimoji="1" lang="en-US" altLang="ja-JP" sz="12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sp>
        <p:nvSpPr>
          <p:cNvPr id="29" name="角丸四角形 28"/>
          <p:cNvSpPr/>
          <p:nvPr/>
        </p:nvSpPr>
        <p:spPr>
          <a:xfrm>
            <a:off x="4132858" y="3551890"/>
            <a:ext cx="1432395" cy="455196"/>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ctr" defTabSz="925880" rtl="0" eaLnBrk="1" fontAlgn="auto" latinLnBrk="0" hangingPunct="1">
              <a:lnSpc>
                <a:spcPct val="100000"/>
              </a:lnSpc>
              <a:spcBef>
                <a:spcPts val="300"/>
              </a:spcBef>
              <a:spcAft>
                <a:spcPts val="0"/>
              </a:spcAft>
              <a:buClrTx/>
              <a:buSzTx/>
              <a:buFontTx/>
              <a:buNone/>
              <a:tabLst/>
              <a:defRPr/>
            </a:pP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大規模な</a:t>
            </a:r>
            <a:r>
              <a:rPr kumimoji="1" lang="en-US" altLang="ja-JP"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
            </a:r>
            <a:br>
              <a:rPr kumimoji="1" lang="en-US" altLang="ja-JP"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br>
            <a:r>
              <a:rPr kumimoji="1" lang="ja-JP" altLang="en-US" sz="11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共通ポイント構築</a:t>
            </a:r>
            <a:endParaRPr kumimoji="1" lang="en-US" altLang="ja-JP" sz="12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30" name="Picture 2" descr="スマートワオンとWAON POINTのポイントとメリット、有効期限 | 情報指南役"/>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8695" t="17803" r="34579" b="5204"/>
          <a:stretch/>
        </p:blipFill>
        <p:spPr bwMode="auto">
          <a:xfrm>
            <a:off x="4567016" y="2896349"/>
            <a:ext cx="653546" cy="726500"/>
          </a:xfrm>
          <a:prstGeom prst="rect">
            <a:avLst/>
          </a:prstGeom>
          <a:noFill/>
          <a:extLst>
            <a:ext uri="{909E8E84-426E-40DD-AFC4-6F175D3DCCD1}">
              <a14:hiddenFill xmlns:a14="http://schemas.microsoft.com/office/drawing/2010/main">
                <a:solidFill>
                  <a:srgbClr val="FFFFFF"/>
                </a:solidFill>
              </a14:hiddenFill>
            </a:ext>
          </a:extLst>
        </p:spPr>
      </p:pic>
      <p:sp>
        <p:nvSpPr>
          <p:cNvPr id="31" name="角丸四角形 30"/>
          <p:cNvSpPr/>
          <p:nvPr/>
        </p:nvSpPr>
        <p:spPr>
          <a:xfrm>
            <a:off x="2074784" y="5931276"/>
            <a:ext cx="2483982" cy="292388"/>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2010</a:t>
            </a:r>
            <a:r>
              <a:rPr kumimoji="1" lang="ja-JP" altLang="en-US" sz="12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　</a:t>
            </a:r>
            <a:r>
              <a:rPr kumimoji="1" lang="en-US" altLang="ja-JP" sz="13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PUMA</a:t>
            </a:r>
            <a:r>
              <a:rPr kumimoji="1" lang="ja-JP" altLang="en-US"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様</a:t>
            </a:r>
            <a:endParaRPr kumimoji="1" lang="ja-JP" altLang="ja-JP" sz="13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32" name="角丸四角形 31"/>
          <p:cNvSpPr/>
          <p:nvPr/>
        </p:nvSpPr>
        <p:spPr>
          <a:xfrm>
            <a:off x="3057417" y="5491336"/>
            <a:ext cx="2403598" cy="292388"/>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2014</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　</a:t>
            </a:r>
            <a:r>
              <a:rPr kumimoji="1" lang="ja-JP" altLang="en-US"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サンドラック様</a:t>
            </a:r>
            <a:endParaRPr kumimoji="1" lang="en-US" altLang="ja-JP"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33" name="角丸四角形 32"/>
          <p:cNvSpPr/>
          <p:nvPr/>
        </p:nvSpPr>
        <p:spPr>
          <a:xfrm>
            <a:off x="3691198" y="5139591"/>
            <a:ext cx="1591584" cy="276999"/>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2017</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a:t>
            </a:r>
            <a:endParaRPr kumimoji="1" lang="ja-JP" altLang="ja-JP" sz="12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34" name="角丸四角形 33"/>
          <p:cNvSpPr/>
          <p:nvPr/>
        </p:nvSpPr>
        <p:spPr>
          <a:xfrm>
            <a:off x="2536407" y="5711306"/>
            <a:ext cx="3012167" cy="292388"/>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2013</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a:t>
            </a:r>
            <a:r>
              <a:rPr kumimoji="1" lang="ja-JP" altLang="en-US" sz="13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　マツダ様、好日山荘様</a:t>
            </a:r>
            <a:endParaRPr kumimoji="1" lang="ja-JP" altLang="ja-JP" sz="13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36" name="Picture 2" descr="施設案内 | GINZA SIX | ギンザ シックス"/>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5199" t="30161" r="24321" b="30068"/>
          <a:stretch/>
        </p:blipFill>
        <p:spPr bwMode="auto">
          <a:xfrm>
            <a:off x="4525346" y="5041547"/>
            <a:ext cx="1062492" cy="439478"/>
          </a:xfrm>
          <a:prstGeom prst="rect">
            <a:avLst/>
          </a:prstGeom>
          <a:noFill/>
          <a:extLst>
            <a:ext uri="{909E8E84-426E-40DD-AFC4-6F175D3DCCD1}">
              <a14:hiddenFill xmlns:a14="http://schemas.microsoft.com/office/drawing/2010/main">
                <a:solidFill>
                  <a:srgbClr val="FFFFFF"/>
                </a:solidFill>
              </a14:hiddenFill>
            </a:ext>
          </a:extLst>
        </p:spPr>
      </p:pic>
      <p:sp>
        <p:nvSpPr>
          <p:cNvPr id="37" name="角丸四角形 36"/>
          <p:cNvSpPr/>
          <p:nvPr/>
        </p:nvSpPr>
        <p:spPr>
          <a:xfrm>
            <a:off x="6637993" y="3247259"/>
            <a:ext cx="3104531" cy="3185450"/>
          </a:xfrm>
          <a:prstGeom prst="roundRect">
            <a:avLst>
              <a:gd name="adj" fmla="val 2265"/>
            </a:avLst>
          </a:prstGeom>
          <a:solidFill>
            <a:srgbClr val="FFFFFF">
              <a:lumMod val="85000"/>
              <a:alpha val="20000"/>
            </a:srgbClr>
          </a:solidFill>
          <a:ln w="9525" cap="flat" cmpd="sng" algn="ctr">
            <a:solidFill>
              <a:srgbClr val="FFFFFF">
                <a:lumMod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38" name="楕円 37"/>
          <p:cNvSpPr/>
          <p:nvPr/>
        </p:nvSpPr>
        <p:spPr>
          <a:xfrm>
            <a:off x="7151406" y="1535021"/>
            <a:ext cx="2124242" cy="1988073"/>
          </a:xfrm>
          <a:prstGeom prst="ellipse">
            <a:avLst/>
          </a:prstGeom>
          <a:solidFill>
            <a:srgbClr val="404040"/>
          </a:solidFill>
          <a:effectLst>
            <a:outerShdw blurRad="50800" dist="38100" dir="2700000" algn="tl" rotWithShape="0">
              <a:prstClr val="black">
                <a:alpha val="40000"/>
              </a:prstClr>
            </a:outerShdw>
          </a:effectLst>
        </p:spPr>
        <p:txBody>
          <a:bodyPr wrap="square" lIns="0" rIns="36000"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39" name="正方形/長方形 38"/>
          <p:cNvSpPr/>
          <p:nvPr/>
        </p:nvSpPr>
        <p:spPr>
          <a:xfrm>
            <a:off x="7267735" y="1797294"/>
            <a:ext cx="1891585" cy="369332"/>
          </a:xfrm>
          <a:prstGeom prst="rect">
            <a:avLst/>
          </a:prstGeom>
          <a:noFill/>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2018</a:t>
            </a:r>
            <a:r>
              <a:rPr kumimoji="1" lang="ja-JP" altLang="en-US" sz="1800" b="1"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年誕生</a:t>
            </a:r>
            <a:endParaRPr kumimoji="1" lang="ja-JP" altLang="ja-JP" sz="1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40" name="図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3719" y="2137910"/>
            <a:ext cx="2139616" cy="1129085"/>
          </a:xfrm>
          <a:prstGeom prst="rect">
            <a:avLst/>
          </a:prstGeom>
        </p:spPr>
      </p:pic>
      <p:sp>
        <p:nvSpPr>
          <p:cNvPr id="41" name="円弧 40"/>
          <p:cNvSpPr/>
          <p:nvPr/>
        </p:nvSpPr>
        <p:spPr>
          <a:xfrm rot="8129820">
            <a:off x="4292887" y="3416020"/>
            <a:ext cx="2947778" cy="1184507"/>
          </a:xfrm>
          <a:prstGeom prst="arc">
            <a:avLst>
              <a:gd name="adj1" fmla="val 11906669"/>
              <a:gd name="adj2" fmla="val 19449348"/>
            </a:avLst>
          </a:prstGeom>
          <a:noFill/>
          <a:ln w="117475" cap="flat" cmpd="sng" algn="ctr">
            <a:solidFill>
              <a:schemeClr val="tx1">
                <a:lumMod val="60000"/>
                <a:lumOff val="40000"/>
              </a:schemeClr>
            </a:solidFill>
            <a:prstDash val="solid"/>
            <a:headEnd type="triangle"/>
            <a:tailEnd type="none"/>
          </a:ln>
          <a:effectLst/>
        </p:spPr>
        <p:txBody>
          <a:bodyPr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42" name="テキスト ボックス 10"/>
          <p:cNvSpPr txBox="1"/>
          <p:nvPr/>
        </p:nvSpPr>
        <p:spPr>
          <a:xfrm>
            <a:off x="6860704" y="3536496"/>
            <a:ext cx="2761557" cy="3693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600"/>
              </a:spcBef>
              <a:spcAft>
                <a:spcPts val="0"/>
              </a:spcAft>
              <a:buClrTx/>
              <a:buSzTx/>
              <a:buFontTx/>
              <a:buNone/>
              <a:tabLst/>
              <a:defRPr/>
            </a:pPr>
            <a:r>
              <a:rPr lang="ja-JP" altLang="en-US" sz="1800" b="1" dirty="0" smtClean="0">
                <a:solidFill>
                  <a:srgbClr val="404040"/>
                </a:solidFill>
                <a:latin typeface="Meiryo UI" panose="020B0604030504040204" pitchFamily="50" charset="-128"/>
                <a:ea typeface="Meiryo UI" panose="020B0604030504040204" pitchFamily="50" charset="-128"/>
              </a:rPr>
              <a:t>わず</a:t>
            </a:r>
            <a:r>
              <a:rPr lang="ja-JP" altLang="en-US" sz="1800" b="1" dirty="0">
                <a:solidFill>
                  <a:srgbClr val="404040"/>
                </a:solidFill>
                <a:latin typeface="Meiryo UI" panose="020B0604030504040204" pitchFamily="50" charset="-128"/>
                <a:ea typeface="Meiryo UI" panose="020B0604030504040204" pitchFamily="50" charset="-128"/>
              </a:rPr>
              <a:t>か</a:t>
            </a:r>
            <a:r>
              <a:rPr kumimoji="1" lang="en-US" altLang="ja-JP" sz="18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2</a:t>
            </a:r>
            <a:r>
              <a:rPr kumimoji="1" lang="ja-JP" altLang="en-US" sz="18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年半で</a:t>
            </a:r>
            <a:r>
              <a:rPr kumimoji="1" lang="en-US" altLang="ja-JP" sz="18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10</a:t>
            </a:r>
            <a:r>
              <a:rPr kumimoji="1" lang="ja-JP" altLang="en-US" sz="18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社導入</a:t>
            </a:r>
            <a:endParaRPr kumimoji="1" lang="en-US" altLang="ja-JP" sz="18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43" name="正方形/長方形 42"/>
          <p:cNvSpPr/>
          <p:nvPr/>
        </p:nvSpPr>
        <p:spPr>
          <a:xfrm>
            <a:off x="7131788" y="4317755"/>
            <a:ext cx="1030961" cy="276999"/>
          </a:xfrm>
          <a:prstGeom prst="rect">
            <a:avLst/>
          </a:prstGeom>
          <a:noFill/>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just">
              <a:spcAft>
                <a:spcPts val="0"/>
              </a:spcAft>
            </a:pPr>
            <a:r>
              <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rPr>
              <a:t>2020</a:t>
            </a:r>
            <a:r>
              <a:rPr lang="ja-JP" altLang="en-US" sz="1200" dirty="0" smtClean="0">
                <a:latin typeface="Meiryo UI" panose="020B0604030504040204" pitchFamily="50" charset="-128"/>
                <a:ea typeface="Meiryo UI" panose="020B0604030504040204" pitchFamily="50" charset="-128"/>
                <a:cs typeface="ＭＳ Ｐゴシック" panose="020B0600070205080204" pitchFamily="50" charset="-128"/>
              </a:rPr>
              <a:t>年</a:t>
            </a:r>
            <a:endPar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44" name="正方形/長方形 43"/>
          <p:cNvSpPr/>
          <p:nvPr/>
        </p:nvSpPr>
        <p:spPr>
          <a:xfrm>
            <a:off x="6984979" y="4753106"/>
            <a:ext cx="1030961" cy="954107"/>
          </a:xfrm>
          <a:prstGeom prst="rect">
            <a:avLst/>
          </a:prstGeom>
          <a:noFill/>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just">
              <a:spcAft>
                <a:spcPts val="0"/>
              </a:spcAft>
            </a:pPr>
            <a:r>
              <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rPr>
              <a:t>2019</a:t>
            </a:r>
            <a:r>
              <a:rPr lang="ja-JP" altLang="en-US" sz="1200" dirty="0" smtClean="0">
                <a:latin typeface="Meiryo UI" panose="020B0604030504040204" pitchFamily="50" charset="-128"/>
                <a:ea typeface="Meiryo UI" panose="020B0604030504040204" pitchFamily="50" charset="-128"/>
                <a:cs typeface="ＭＳ Ｐゴシック" panose="020B0600070205080204" pitchFamily="50" charset="-128"/>
              </a:rPr>
              <a:t>年</a:t>
            </a:r>
            <a:endPar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endParaRPr>
          </a:p>
          <a:p>
            <a:pPr algn="just">
              <a:spcAft>
                <a:spcPts val="0"/>
              </a:spcAft>
            </a:pPr>
            <a:endParaRPr lang="en-US" altLang="ja-JP" sz="1400" b="1" dirty="0" smtClean="0">
              <a:latin typeface="Meiryo UI" panose="020B0604030504040204" pitchFamily="50" charset="-128"/>
              <a:ea typeface="Meiryo UI" panose="020B0604030504040204" pitchFamily="50" charset="-128"/>
              <a:cs typeface="ＭＳ Ｐゴシック" panose="020B0600070205080204" pitchFamily="50" charset="-128"/>
            </a:endParaRPr>
          </a:p>
          <a:p>
            <a:pPr algn="just">
              <a:spcAft>
                <a:spcPts val="0"/>
              </a:spcAft>
            </a:pPr>
            <a:endParaRPr lang="en-US" altLang="ja-JP" sz="1400" b="1" dirty="0">
              <a:latin typeface="Meiryo UI" panose="020B0604030504040204" pitchFamily="50" charset="-128"/>
              <a:ea typeface="Meiryo UI" panose="020B0604030504040204" pitchFamily="50" charset="-128"/>
              <a:cs typeface="ＭＳ Ｐゴシック" panose="020B0600070205080204" pitchFamily="50" charset="-128"/>
            </a:endParaRPr>
          </a:p>
          <a:p>
            <a:pPr algn="just">
              <a:spcAft>
                <a:spcPts val="0"/>
              </a:spcAft>
            </a:pPr>
            <a:endParaRPr lang="en-US" altLang="ja-JP" sz="1400" b="1" dirty="0">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45" name="Picture 10" descr="「渋谷スクランブルスクエア　ロゴ」の画像検索結果"/>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4446" y="5084967"/>
            <a:ext cx="782777" cy="2925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ファイル:Parco logo.svg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95105" y="5113563"/>
            <a:ext cx="790305" cy="2239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ルクア大阪（LUCUA osaka）｜帽子屋、帽子専門店 | メンズ＆レディース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8352" y="4768022"/>
            <a:ext cx="801251" cy="2749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プラザ館2F｜フロアガイド｜天王寺ミオ"/>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2186" r="9429"/>
          <a:stretch/>
        </p:blipFill>
        <p:spPr bwMode="auto">
          <a:xfrm>
            <a:off x="8653882" y="4679208"/>
            <a:ext cx="748155" cy="4295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公式】キャナルシティ博多 (@Canal_official) | Twitte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23537" b="20612"/>
          <a:stretch/>
        </p:blipFill>
        <p:spPr bwMode="auto">
          <a:xfrm>
            <a:off x="7853601" y="4215396"/>
            <a:ext cx="840259" cy="469294"/>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p:cNvSpPr/>
          <p:nvPr/>
        </p:nvSpPr>
        <p:spPr>
          <a:xfrm>
            <a:off x="8665798" y="4326159"/>
            <a:ext cx="1008408" cy="276999"/>
          </a:xfrm>
          <a:prstGeom prst="rect">
            <a:avLst/>
          </a:prstGeom>
          <a:noFill/>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spcAft>
                <a:spcPts val="0"/>
              </a:spcAft>
            </a:pPr>
            <a:r>
              <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rPr>
              <a:t> </a:t>
            </a:r>
            <a:r>
              <a:rPr lang="ja-JP" altLang="en-US" sz="1200" dirty="0" smtClean="0">
                <a:latin typeface="Meiryo UI" panose="020B0604030504040204" pitchFamily="50" charset="-128"/>
                <a:ea typeface="Meiryo UI" panose="020B0604030504040204" pitchFamily="50" charset="-128"/>
                <a:cs typeface="ＭＳ Ｐゴシック" panose="020B0600070205080204" pitchFamily="50" charset="-128"/>
              </a:rPr>
              <a:t>（他２社）</a:t>
            </a:r>
            <a:endPar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51" name="Picture 8" descr="ビル・コンセプト｜ミッドランド スクエア"/>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2741" y="5699338"/>
            <a:ext cx="952741" cy="2906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第11回「GINZA FASHION WEEK(GFW)」開催“JAPAN”をテーマに ..."/>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46" t="28106" r="9376" b="37180"/>
          <a:stretch/>
        </p:blipFill>
        <p:spPr bwMode="auto">
          <a:xfrm>
            <a:off x="7779694" y="5427300"/>
            <a:ext cx="1561931" cy="175173"/>
          </a:xfrm>
          <a:prstGeom prst="rect">
            <a:avLst/>
          </a:prstGeom>
          <a:noFill/>
          <a:extLst>
            <a:ext uri="{909E8E84-426E-40DD-AFC4-6F175D3DCCD1}">
              <a14:hiddenFill xmlns:a14="http://schemas.microsoft.com/office/drawing/2010/main">
                <a:solidFill>
                  <a:srgbClr val="FFFFFF"/>
                </a:solidFill>
              </a14:hiddenFill>
            </a:ext>
          </a:extLst>
        </p:spPr>
      </p:pic>
      <p:sp>
        <p:nvSpPr>
          <p:cNvPr id="35" name="角丸四角形 34"/>
          <p:cNvSpPr/>
          <p:nvPr/>
        </p:nvSpPr>
        <p:spPr>
          <a:xfrm>
            <a:off x="6648869" y="6095666"/>
            <a:ext cx="2403598" cy="276999"/>
          </a:xfrm>
          <a:prstGeom prst="roundRect">
            <a:avLst>
              <a:gd name="adj" fmla="val 0"/>
            </a:avLst>
          </a:prstGeom>
          <a:no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88900" marR="0" lvl="0" indent="0" algn="just" defTabSz="92588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2018</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年</a:t>
            </a:r>
            <a:r>
              <a:rPr kumimoji="1" lang="ja-JP" altLang="en-US" sz="12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rPr>
              <a:t>　</a:t>
            </a:r>
            <a:endParaRPr kumimoji="1" lang="ja-JP" altLang="ja-JP" sz="12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54" name="Picture 26" descr="アークスアプリ - Google Play のアプリ"/>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9961" b="89844" l="6250" r="94922">
                        <a14:foregroundMark x1="90625" y1="73438" x2="90625" y2="73438"/>
                        <a14:foregroundMark x1="68750" y1="69727" x2="68750" y2="69727"/>
                        <a14:foregroundMark x1="52344" y1="69531" x2="52344" y2="69531"/>
                        <a14:foregroundMark x1="42969" y1="70703" x2="42969" y2="70703"/>
                        <a14:foregroundMark x1="21289" y1="56641" x2="21289" y2="56641"/>
                        <a14:foregroundMark x1="42188" y1="43164" x2="42188" y2="43164"/>
                        <a14:foregroundMark x1="43945" y1="41016" x2="43945" y2="41016"/>
                        <a14:foregroundMark x1="44727" y1="39844" x2="44727" y2="39844"/>
                        <a14:foregroundMark x1="45508" y1="39063" x2="45508" y2="39063"/>
                      </a14:backgroundRemoval>
                    </a14:imgEffect>
                  </a14:imgLayer>
                </a14:imgProps>
              </a:ext>
              <a:ext uri="{28A0092B-C50C-407E-A947-70E740481C1C}">
                <a14:useLocalDpi xmlns:a14="http://schemas.microsoft.com/office/drawing/2010/main" val="0"/>
              </a:ext>
            </a:extLst>
          </a:blip>
          <a:srcRect/>
          <a:stretch>
            <a:fillRect/>
          </a:stretch>
        </p:blipFill>
        <p:spPr bwMode="auto">
          <a:xfrm>
            <a:off x="7591992" y="5973000"/>
            <a:ext cx="490040" cy="490040"/>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54"/>
          <p:cNvSpPr/>
          <p:nvPr/>
        </p:nvSpPr>
        <p:spPr>
          <a:xfrm>
            <a:off x="7210521" y="3928982"/>
            <a:ext cx="1030961" cy="276999"/>
          </a:xfrm>
          <a:prstGeom prst="rect">
            <a:avLst/>
          </a:prstGeom>
          <a:noFill/>
        </p:spPr>
        <p:txBody>
          <a:bodyPr wrap="square">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just">
              <a:spcAft>
                <a:spcPts val="0"/>
              </a:spcAft>
            </a:pPr>
            <a:r>
              <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rPr>
              <a:t>2021</a:t>
            </a:r>
            <a:r>
              <a:rPr lang="ja-JP" altLang="en-US" sz="1200" dirty="0" smtClean="0">
                <a:latin typeface="Meiryo UI" panose="020B0604030504040204" pitchFamily="50" charset="-128"/>
                <a:ea typeface="Meiryo UI" panose="020B0604030504040204" pitchFamily="50" charset="-128"/>
                <a:cs typeface="ＭＳ Ｐゴシック" panose="020B0600070205080204" pitchFamily="50" charset="-128"/>
              </a:rPr>
              <a:t>年</a:t>
            </a:r>
            <a:endParaRPr lang="en-US" altLang="ja-JP" sz="1200" dirty="0" smtClean="0">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56" name="Picture 4" descr="マツダPNG！画像は無料でダウンロードできます - CrazypngフリーパスPNGダウンロード-CrazypngフリーパスPNGダウンロード"/>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048" y="3887052"/>
            <a:ext cx="1205222" cy="29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0666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1.1</a:t>
            </a:r>
            <a:r>
              <a:rPr lang="en-US" altLang="ja-JP" dirty="0" smtClean="0"/>
              <a:t>. </a:t>
            </a:r>
            <a:r>
              <a:rPr kumimoji="1" lang="en-US" altLang="ja-JP" dirty="0" smtClean="0"/>
              <a:t>CAFIS Explorer </a:t>
            </a:r>
            <a:r>
              <a:rPr kumimoji="1" lang="ja-JP" altLang="en-US" dirty="0" smtClean="0"/>
              <a:t>サービスコンセプト</a:t>
            </a:r>
            <a:endParaRPr kumimoji="1" lang="ja-JP" altLang="en-US" dirty="0"/>
          </a:p>
        </p:txBody>
      </p:sp>
      <p:pic>
        <p:nvPicPr>
          <p:cNvPr id="4" name="図 3">
            <a:extLst>
              <a:ext uri="{FF2B5EF4-FFF2-40B4-BE49-F238E27FC236}">
                <a16:creationId xmlns:a16="http://schemas.microsoft.com/office/drawing/2014/main" id="{69264A09-DA07-44BB-A65A-01003DFE2A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372" y="1750922"/>
            <a:ext cx="6750417" cy="3905808"/>
          </a:xfrm>
          <a:prstGeom prst="rect">
            <a:avLst/>
          </a:prstGeom>
        </p:spPr>
      </p:pic>
      <p:cxnSp>
        <p:nvCxnSpPr>
          <p:cNvPr id="6" name="直線矢印コネクタ 5">
            <a:extLst>
              <a:ext uri="{FF2B5EF4-FFF2-40B4-BE49-F238E27FC236}">
                <a16:creationId xmlns:a16="http://schemas.microsoft.com/office/drawing/2014/main" id="{0E000B65-8595-4F01-85BE-6C9719F80CA3}"/>
              </a:ext>
            </a:extLst>
          </p:cNvPr>
          <p:cNvCxnSpPr/>
          <p:nvPr/>
        </p:nvCxnSpPr>
        <p:spPr>
          <a:xfrm flipV="1">
            <a:off x="1648087" y="2923651"/>
            <a:ext cx="939567" cy="780176"/>
          </a:xfrm>
          <a:prstGeom prst="straightConnector1">
            <a:avLst/>
          </a:prstGeom>
          <a:ln w="22225">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5A90E8F-74A5-4361-B722-8F1BA9A36CD4}"/>
              </a:ext>
            </a:extLst>
          </p:cNvPr>
          <p:cNvSpPr txBox="1"/>
          <p:nvPr/>
        </p:nvSpPr>
        <p:spPr>
          <a:xfrm>
            <a:off x="1850615" y="5992982"/>
            <a:ext cx="6403933" cy="492443"/>
          </a:xfrm>
          <a:prstGeom prst="rect">
            <a:avLst/>
          </a:prstGeom>
          <a:noFill/>
        </p:spPr>
        <p:txBody>
          <a:bodyPr wrap="none" tIns="0" bIns="0" rtlCol="0">
            <a:spAutoFit/>
          </a:bodyPr>
          <a:lstStyle/>
          <a:p>
            <a:pPr algn="ctr"/>
            <a:r>
              <a:rPr lang="ja-JP" altLang="en-US" sz="2400" b="1" dirty="0">
                <a:solidFill>
                  <a:srgbClr val="134779"/>
                </a:solidFill>
                <a:effectLst/>
                <a:latin typeface="メイリオ" panose="020B0604030504040204" pitchFamily="50" charset="-128"/>
                <a:ea typeface="メイリオ" panose="020B0604030504040204" pitchFamily="50" charset="-128"/>
                <a:cs typeface="Meiryo UI" panose="020B0604030504040204" pitchFamily="50" charset="-128"/>
              </a:rPr>
              <a:t>お客様の動機</a:t>
            </a:r>
            <a:r>
              <a:rPr lang="ja-JP" altLang="en-US" sz="2400" b="1" dirty="0" smtClean="0">
                <a:solidFill>
                  <a:srgbClr val="134779"/>
                </a:solidFill>
                <a:effectLst/>
                <a:latin typeface="メイリオ" panose="020B0604030504040204" pitchFamily="50" charset="-128"/>
                <a:ea typeface="メイリオ" panose="020B0604030504040204" pitchFamily="50" charset="-128"/>
                <a:cs typeface="Meiryo UI" panose="020B0604030504040204" pitchFamily="50" charset="-128"/>
              </a:rPr>
              <a:t>を理解し、</a:t>
            </a:r>
            <a:r>
              <a:rPr lang="en-US" altLang="ja-JP" sz="3200" b="1" dirty="0" smtClean="0">
                <a:solidFill>
                  <a:srgbClr val="134779"/>
                </a:solidFill>
                <a:effectLst/>
                <a:latin typeface="メイリオ" panose="020B0604030504040204" pitchFamily="50" charset="-128"/>
                <a:ea typeface="メイリオ" panose="020B0604030504040204" pitchFamily="50" charset="-128"/>
                <a:cs typeface="Meiryo UI" panose="020B0604030504040204" pitchFamily="50" charset="-128"/>
              </a:rPr>
              <a:t>LTV</a:t>
            </a:r>
            <a:r>
              <a:rPr lang="ja-JP" altLang="en-US" sz="3200" b="1" dirty="0" smtClean="0">
                <a:solidFill>
                  <a:srgbClr val="134779"/>
                </a:solidFill>
                <a:effectLst/>
                <a:latin typeface="メイリオ" panose="020B0604030504040204" pitchFamily="50" charset="-128"/>
                <a:ea typeface="メイリオ" panose="020B0604030504040204" pitchFamily="50" charset="-128"/>
                <a:cs typeface="Meiryo UI" panose="020B0604030504040204" pitchFamily="50" charset="-128"/>
              </a:rPr>
              <a:t>の最大化へ</a:t>
            </a:r>
            <a:endParaRPr lang="en-US" altLang="ja-JP" b="1" dirty="0">
              <a:solidFill>
                <a:srgbClr val="134779"/>
              </a:solidFill>
              <a:effectLst/>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3" name="正方形/長方形 12"/>
          <p:cNvSpPr/>
          <p:nvPr/>
        </p:nvSpPr>
        <p:spPr>
          <a:xfrm>
            <a:off x="450273" y="813355"/>
            <a:ext cx="9005455" cy="800219"/>
          </a:xfrm>
          <a:prstGeom prst="rect">
            <a:avLst/>
          </a:prstGeom>
        </p:spPr>
        <p:txBody>
          <a:bodyPr wrap="square" lIns="0" rIns="0">
            <a:spAutoFit/>
          </a:bodyPr>
          <a:lstStyle/>
          <a:p>
            <a:pPr algn="ctr"/>
            <a:r>
              <a:rPr lang="en-US" altLang="ja-JP" sz="2200" b="1" dirty="0" smtClean="0">
                <a:latin typeface="Meiryo UI" panose="020B0604030504040204" pitchFamily="50" charset="-128"/>
                <a:ea typeface="Meiryo UI" panose="020B0604030504040204" pitchFamily="50" charset="-128"/>
              </a:rPr>
              <a:t>CAFIS Explorer</a:t>
            </a:r>
            <a:r>
              <a:rPr lang="ja-JP" altLang="en-US" sz="2200" b="1" dirty="0" smtClean="0">
                <a:latin typeface="Meiryo UI" panose="020B0604030504040204" pitchFamily="50" charset="-128"/>
                <a:ea typeface="Meiryo UI" panose="020B0604030504040204" pitchFamily="50" charset="-128"/>
              </a:rPr>
              <a:t>は </a:t>
            </a:r>
            <a:r>
              <a:rPr lang="ja-JP" altLang="en-US" sz="2400" b="1" dirty="0" smtClean="0">
                <a:solidFill>
                  <a:srgbClr val="0070C0"/>
                </a:solidFill>
                <a:latin typeface="Meiryo UI" panose="020B0604030504040204" pitchFamily="50" charset="-128"/>
                <a:ea typeface="Meiryo UI" panose="020B0604030504040204" pitchFamily="50" charset="-128"/>
              </a:rPr>
              <a:t>デジタルでお客様を探求</a:t>
            </a:r>
            <a:r>
              <a:rPr lang="ja-JP" altLang="en-US" sz="2400" b="1" dirty="0" smtClean="0">
                <a:solidFill>
                  <a:srgbClr val="FF9900"/>
                </a:solidFill>
                <a:latin typeface="Meiryo UI" panose="020B0604030504040204" pitchFamily="50" charset="-128"/>
                <a:ea typeface="Meiryo UI" panose="020B0604030504040204" pitchFamily="50" charset="-128"/>
              </a:rPr>
              <a:t> </a:t>
            </a:r>
            <a:r>
              <a:rPr lang="ja-JP" altLang="en-US" sz="2200" b="1" dirty="0" smtClean="0">
                <a:latin typeface="Meiryo UI" panose="020B0604030504040204" pitchFamily="50" charset="-128"/>
                <a:ea typeface="Meiryo UI" panose="020B0604030504040204" pitchFamily="50" charset="-128"/>
              </a:rPr>
              <a:t>して</a:t>
            </a:r>
            <a:r>
              <a:rPr lang="en-US" altLang="ja-JP" sz="2200" b="1" dirty="0" smtClean="0">
                <a:latin typeface="Meiryo UI" panose="020B0604030504040204" pitchFamily="50" charset="-128"/>
                <a:ea typeface="Meiryo UI" panose="020B0604030504040204" pitchFamily="50" charset="-128"/>
              </a:rPr>
              <a:t/>
            </a:r>
            <a:br>
              <a:rPr lang="en-US" altLang="ja-JP" sz="2200" b="1" dirty="0" smtClean="0">
                <a:latin typeface="Meiryo UI" panose="020B0604030504040204" pitchFamily="50" charset="-128"/>
                <a:ea typeface="Meiryo UI" panose="020B0604030504040204" pitchFamily="50" charset="-128"/>
              </a:rPr>
            </a:br>
            <a:r>
              <a:rPr lang="ja-JP" altLang="en-US" sz="2200" b="1" dirty="0" smtClean="0">
                <a:latin typeface="Meiryo UI" panose="020B0604030504040204" pitchFamily="50" charset="-128"/>
                <a:ea typeface="Meiryo UI" panose="020B0604030504040204" pitchFamily="50" charset="-128"/>
              </a:rPr>
              <a:t>企業と生活者のエンゲージメント向上を実現します</a:t>
            </a:r>
            <a:endParaRPr lang="ja-JP" altLang="en-US" sz="2200" b="1" dirty="0">
              <a:latin typeface="Meiryo UI" panose="020B0604030504040204" pitchFamily="50" charset="-128"/>
              <a:ea typeface="Meiryo UI" panose="020B0604030504040204" pitchFamily="50" charset="-128"/>
            </a:endParaRPr>
          </a:p>
        </p:txBody>
      </p:sp>
      <p:pic>
        <p:nvPicPr>
          <p:cNvPr id="14" name="図 13"/>
          <p:cNvPicPr>
            <a:picLocks noChangeAspect="1"/>
          </p:cNvPicPr>
          <p:nvPr/>
        </p:nvPicPr>
        <p:blipFill>
          <a:blip r:embed="rId3"/>
          <a:stretch>
            <a:fillRect/>
          </a:stretch>
        </p:blipFill>
        <p:spPr>
          <a:xfrm>
            <a:off x="8343145" y="2084670"/>
            <a:ext cx="823013" cy="732747"/>
          </a:xfrm>
          <a:prstGeom prst="rect">
            <a:avLst/>
          </a:prstGeom>
        </p:spPr>
      </p:pic>
    </p:spTree>
    <p:extLst>
      <p:ext uri="{BB962C8B-B14F-4D97-AF65-F5344CB8AC3E}">
        <p14:creationId xmlns:p14="http://schemas.microsoft.com/office/powerpoint/2010/main" val="26547337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タイトル 80"/>
          <p:cNvSpPr>
            <a:spLocks noGrp="1"/>
          </p:cNvSpPr>
          <p:nvPr>
            <p:ph type="title"/>
          </p:nvPr>
        </p:nvSpPr>
        <p:spPr/>
        <p:txBody>
          <a:bodyPr/>
          <a:lstStyle/>
          <a:p>
            <a:r>
              <a:rPr lang="en-US" altLang="ja-JP" dirty="0" smtClean="0"/>
              <a:t>1.2. CAFIS Explorer</a:t>
            </a:r>
            <a:r>
              <a:rPr lang="ja-JP" altLang="en-US" dirty="0"/>
              <a:t> </a:t>
            </a:r>
            <a:r>
              <a:rPr kumimoji="1" lang="ja-JP" altLang="en-US" dirty="0" smtClean="0"/>
              <a:t>サービス概要</a:t>
            </a:r>
            <a:endParaRPr kumimoji="1" lang="ja-JP" altLang="en-US" dirty="0"/>
          </a:p>
        </p:txBody>
      </p:sp>
      <p:sp>
        <p:nvSpPr>
          <p:cNvPr id="4" name="正方形/長方形 3">
            <a:extLst>
              <a:ext uri="{FF2B5EF4-FFF2-40B4-BE49-F238E27FC236}">
                <a16:creationId xmlns:a16="http://schemas.microsoft.com/office/drawing/2014/main" id="{AB132D74-08E8-444E-8720-54CB9898DF87}"/>
              </a:ext>
            </a:extLst>
          </p:cNvPr>
          <p:cNvSpPr/>
          <p:nvPr/>
        </p:nvSpPr>
        <p:spPr>
          <a:xfrm>
            <a:off x="1693725" y="3307185"/>
            <a:ext cx="5821518" cy="3023097"/>
          </a:xfrm>
          <a:prstGeom prst="rect">
            <a:avLst/>
          </a:prstGeom>
          <a:noFill/>
          <a:ln w="66675">
            <a:solidFill>
              <a:schemeClr val="accent5"/>
            </a:solidFill>
            <a:prstDash val="solid"/>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80" b="0" i="0" u="none" strike="noStrike" kern="1200" cap="none" spc="0" normalizeH="0" baseline="0" noProof="0" dirty="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D596863D-6071-4A05-B0B7-7E1BB7B699BB}"/>
              </a:ext>
            </a:extLst>
          </p:cNvPr>
          <p:cNvSpPr/>
          <p:nvPr/>
        </p:nvSpPr>
        <p:spPr>
          <a:xfrm>
            <a:off x="1841444" y="4262580"/>
            <a:ext cx="4359032" cy="1484023"/>
          </a:xfrm>
          <a:prstGeom prst="rect">
            <a:avLst/>
          </a:prstGeom>
          <a:solidFill>
            <a:schemeClr val="accent5">
              <a:lumMod val="20000"/>
              <a:lumOff val="80000"/>
            </a:schemeClr>
          </a:solidFill>
          <a:ln w="22225">
            <a:solidFill>
              <a:srgbClr val="134779"/>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6" name="円柱 5">
            <a:extLst>
              <a:ext uri="{FF2B5EF4-FFF2-40B4-BE49-F238E27FC236}">
                <a16:creationId xmlns:a16="http://schemas.microsoft.com/office/drawing/2014/main" id="{9D1C716D-956A-4F38-B5D2-A0F8976C9652}"/>
              </a:ext>
            </a:extLst>
          </p:cNvPr>
          <p:cNvSpPr/>
          <p:nvPr/>
        </p:nvSpPr>
        <p:spPr>
          <a:xfrm>
            <a:off x="1949936" y="4573306"/>
            <a:ext cx="941485" cy="757037"/>
          </a:xfrm>
          <a:prstGeom prst="can">
            <a:avLst>
              <a:gd name="adj" fmla="val 14570"/>
            </a:avLst>
          </a:prstGeom>
          <a:solidFill>
            <a:schemeClr val="tx1"/>
          </a:solidFill>
          <a:ln w="9525" cap="flat" cmpd="sng" algn="ctr">
            <a:noFill/>
            <a:prstDash val="solid"/>
          </a:ln>
          <a:effectLst/>
        </p:spPr>
        <p:txBody>
          <a:bodyPr wrap="none" lIns="36000" tIns="108000" rIns="3600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370186"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7" name="円柱 6">
            <a:extLst>
              <a:ext uri="{FF2B5EF4-FFF2-40B4-BE49-F238E27FC236}">
                <a16:creationId xmlns:a16="http://schemas.microsoft.com/office/drawing/2014/main" id="{5EEFE381-CDDF-44F4-95D7-9A2DC873275A}"/>
              </a:ext>
            </a:extLst>
          </p:cNvPr>
          <p:cNvSpPr/>
          <p:nvPr/>
        </p:nvSpPr>
        <p:spPr>
          <a:xfrm>
            <a:off x="3014622" y="4573306"/>
            <a:ext cx="941485" cy="757037"/>
          </a:xfrm>
          <a:prstGeom prst="can">
            <a:avLst>
              <a:gd name="adj" fmla="val 14492"/>
            </a:avLst>
          </a:prstGeom>
          <a:solidFill>
            <a:schemeClr val="tx1"/>
          </a:solidFill>
          <a:ln w="9525" cap="flat" cmpd="sng" algn="ctr">
            <a:noFill/>
            <a:prstDash val="solid"/>
          </a:ln>
          <a:effectLst/>
        </p:spPr>
        <p:txBody>
          <a:bodyPr wrap="none" lIns="36000" tIns="108000" rIns="3600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370186"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円柱 7">
            <a:extLst>
              <a:ext uri="{FF2B5EF4-FFF2-40B4-BE49-F238E27FC236}">
                <a16:creationId xmlns:a16="http://schemas.microsoft.com/office/drawing/2014/main" id="{BAF629EC-8137-498D-B7EA-E2739487841B}"/>
              </a:ext>
            </a:extLst>
          </p:cNvPr>
          <p:cNvSpPr/>
          <p:nvPr/>
        </p:nvSpPr>
        <p:spPr>
          <a:xfrm>
            <a:off x="4079308" y="4573306"/>
            <a:ext cx="941485" cy="757037"/>
          </a:xfrm>
          <a:prstGeom prst="can">
            <a:avLst>
              <a:gd name="adj" fmla="val 15481"/>
            </a:avLst>
          </a:prstGeom>
          <a:solidFill>
            <a:schemeClr val="tx1"/>
          </a:solidFill>
          <a:ln w="9525" cap="flat" cmpd="sng" algn="ctr">
            <a:noFill/>
            <a:prstDash val="solid"/>
          </a:ln>
          <a:effectLst/>
        </p:spPr>
        <p:txBody>
          <a:bodyPr wrap="none" lIns="36000" tIns="108000" rIns="3600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370186"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9" name="円柱 8">
            <a:extLst>
              <a:ext uri="{FF2B5EF4-FFF2-40B4-BE49-F238E27FC236}">
                <a16:creationId xmlns:a16="http://schemas.microsoft.com/office/drawing/2014/main" id="{132FA39B-8115-44F1-B3C0-38BCC18C1420}"/>
              </a:ext>
            </a:extLst>
          </p:cNvPr>
          <p:cNvSpPr/>
          <p:nvPr/>
        </p:nvSpPr>
        <p:spPr>
          <a:xfrm>
            <a:off x="5143995" y="4573306"/>
            <a:ext cx="941485" cy="757037"/>
          </a:xfrm>
          <a:prstGeom prst="can">
            <a:avLst>
              <a:gd name="adj" fmla="val 15559"/>
            </a:avLst>
          </a:prstGeom>
          <a:solidFill>
            <a:schemeClr val="tx1"/>
          </a:solidFill>
          <a:ln w="9525" cap="flat" cmpd="sng" algn="ctr">
            <a:noFill/>
            <a:prstDash val="solid"/>
          </a:ln>
          <a:effectLst/>
        </p:spPr>
        <p:txBody>
          <a:bodyPr wrap="none" lIns="36000" tIns="108000" rIns="36000"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370186"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2FFEA4FB-DAF9-4AC3-B69E-626DDEAE7812}"/>
              </a:ext>
            </a:extLst>
          </p:cNvPr>
          <p:cNvSpPr/>
          <p:nvPr/>
        </p:nvSpPr>
        <p:spPr>
          <a:xfrm>
            <a:off x="1841444" y="3414744"/>
            <a:ext cx="4359031" cy="792802"/>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オンライン</a:t>
            </a:r>
            <a:r>
              <a:rPr kumimoji="0" lang="en-US" altLang="ja-JP"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API</a:t>
            </a:r>
            <a:endParaRPr kumimoji="0" lang="ja-JP" altLang="en-US"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FD76438E-DE61-4295-8902-EAC165F38851}"/>
              </a:ext>
            </a:extLst>
          </p:cNvPr>
          <p:cNvSpPr/>
          <p:nvPr/>
        </p:nvSpPr>
        <p:spPr>
          <a:xfrm>
            <a:off x="1819471" y="5803553"/>
            <a:ext cx="4389920" cy="450061"/>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管理機能</a:t>
            </a:r>
            <a:r>
              <a:rPr kumimoji="0" lang="ja-JP" altLang="en-US" sz="1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（権限管理</a:t>
            </a:r>
            <a:r>
              <a:rPr kumimoji="0" lang="en-US" altLang="ja-JP" sz="1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t>
            </a:r>
            <a:r>
              <a:rPr kumimoji="0" lang="ja-JP" altLang="en-US" sz="1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ポイント管理</a:t>
            </a:r>
            <a:r>
              <a:rPr kumimoji="0" lang="en-US" altLang="ja-JP" sz="1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t>
            </a:r>
            <a:r>
              <a:rPr kumimoji="0" lang="ja-JP" altLang="en-US" sz="1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帳票出力）</a:t>
            </a:r>
          </a:p>
        </p:txBody>
      </p:sp>
      <p:sp>
        <p:nvSpPr>
          <p:cNvPr id="12" name="楕円 11">
            <a:extLst>
              <a:ext uri="{FF2B5EF4-FFF2-40B4-BE49-F238E27FC236}">
                <a16:creationId xmlns:a16="http://schemas.microsoft.com/office/drawing/2014/main" id="{CA8B4D40-7153-4F6C-B42C-025BD806889F}"/>
              </a:ext>
            </a:extLst>
          </p:cNvPr>
          <p:cNvSpPr/>
          <p:nvPr/>
        </p:nvSpPr>
        <p:spPr>
          <a:xfrm>
            <a:off x="1979016" y="3712985"/>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1"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照会</a:t>
            </a:r>
          </a:p>
        </p:txBody>
      </p:sp>
      <p:sp>
        <p:nvSpPr>
          <p:cNvPr id="13" name="楕円 12">
            <a:extLst>
              <a:ext uri="{FF2B5EF4-FFF2-40B4-BE49-F238E27FC236}">
                <a16:creationId xmlns:a16="http://schemas.microsoft.com/office/drawing/2014/main" id="{51B9BF3F-BE70-48CF-A819-EF8D8B6C1A65}"/>
              </a:ext>
            </a:extLst>
          </p:cNvPr>
          <p:cNvSpPr/>
          <p:nvPr/>
        </p:nvSpPr>
        <p:spPr>
          <a:xfrm>
            <a:off x="2660932" y="3730122"/>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1"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更新</a:t>
            </a:r>
          </a:p>
        </p:txBody>
      </p:sp>
      <p:sp>
        <p:nvSpPr>
          <p:cNvPr id="14" name="楕円 13">
            <a:extLst>
              <a:ext uri="{FF2B5EF4-FFF2-40B4-BE49-F238E27FC236}">
                <a16:creationId xmlns:a16="http://schemas.microsoft.com/office/drawing/2014/main" id="{215CA7FB-E9B0-48DE-92CA-AA7CE276AB93}"/>
              </a:ext>
            </a:extLst>
          </p:cNvPr>
          <p:cNvSpPr/>
          <p:nvPr/>
        </p:nvSpPr>
        <p:spPr>
          <a:xfrm>
            <a:off x="3342848" y="3730122"/>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会員情報</a:t>
            </a:r>
            <a:endParaRPr kumimoji="1"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照会</a:t>
            </a:r>
          </a:p>
        </p:txBody>
      </p:sp>
      <p:sp>
        <p:nvSpPr>
          <p:cNvPr id="15" name="楕円 14">
            <a:extLst>
              <a:ext uri="{FF2B5EF4-FFF2-40B4-BE49-F238E27FC236}">
                <a16:creationId xmlns:a16="http://schemas.microsoft.com/office/drawing/2014/main" id="{4C0FA809-9D8F-4731-B8C2-3EEDC55B5343}"/>
              </a:ext>
            </a:extLst>
          </p:cNvPr>
          <p:cNvSpPr/>
          <p:nvPr/>
        </p:nvSpPr>
        <p:spPr>
          <a:xfrm>
            <a:off x="4706680" y="3712985"/>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統合</a:t>
            </a:r>
          </a:p>
        </p:txBody>
      </p:sp>
      <p:sp>
        <p:nvSpPr>
          <p:cNvPr id="16" name="楕円 15">
            <a:extLst>
              <a:ext uri="{FF2B5EF4-FFF2-40B4-BE49-F238E27FC236}">
                <a16:creationId xmlns:a16="http://schemas.microsoft.com/office/drawing/2014/main" id="{57086480-1B75-4C86-AB28-3B5A967DC161}"/>
              </a:ext>
            </a:extLst>
          </p:cNvPr>
          <p:cNvSpPr/>
          <p:nvPr/>
        </p:nvSpPr>
        <p:spPr>
          <a:xfrm>
            <a:off x="5388596" y="3715074"/>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退会</a:t>
            </a:r>
            <a:endPar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7" name="楕円 16">
            <a:extLst>
              <a:ext uri="{FF2B5EF4-FFF2-40B4-BE49-F238E27FC236}">
                <a16:creationId xmlns:a16="http://schemas.microsoft.com/office/drawing/2014/main" id="{3F565780-4B66-4F98-A4C5-155CEDE92D78}"/>
              </a:ext>
            </a:extLst>
          </p:cNvPr>
          <p:cNvSpPr/>
          <p:nvPr/>
        </p:nvSpPr>
        <p:spPr>
          <a:xfrm>
            <a:off x="4024764" y="3730122"/>
            <a:ext cx="528983" cy="45390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会員情報</a:t>
            </a:r>
            <a:endParaRPr kumimoji="1"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更新</a:t>
            </a:r>
          </a:p>
        </p:txBody>
      </p:sp>
      <p:sp>
        <p:nvSpPr>
          <p:cNvPr id="18" name="テキスト ボックス 17">
            <a:extLst>
              <a:ext uri="{FF2B5EF4-FFF2-40B4-BE49-F238E27FC236}">
                <a16:creationId xmlns:a16="http://schemas.microsoft.com/office/drawing/2014/main" id="{BA2452BD-D0B4-4B87-90B0-A8A11A6031DF}"/>
              </a:ext>
            </a:extLst>
          </p:cNvPr>
          <p:cNvSpPr txBox="1"/>
          <p:nvPr/>
        </p:nvSpPr>
        <p:spPr>
          <a:xfrm>
            <a:off x="2587247" y="5419390"/>
            <a:ext cx="332014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ロイヤリティ顧客</a:t>
            </a:r>
            <a:r>
              <a:rPr kumimoji="0" lang="ja-JP" altLang="en-US" sz="1600" b="1" i="0" u="none" strike="noStrike" kern="120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管理</a:t>
            </a:r>
            <a:r>
              <a:rPr kumimoji="0" lang="ja-JP" altLang="en-US" sz="1600" b="1" i="0" u="none" strike="noStrike" kern="120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基盤　コア機能</a:t>
            </a:r>
            <a:endParaRPr kumimoji="1" lang="en-US" altLang="ja-JP" sz="1600" b="1" i="0" u="none" strike="noStrike" kern="120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3441239-CFD2-4925-BA42-8F004A857C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068" y="3691961"/>
            <a:ext cx="1452512" cy="795829"/>
          </a:xfrm>
          <a:prstGeom prst="rect">
            <a:avLst/>
          </a:prstGeom>
        </p:spPr>
      </p:pic>
      <p:sp>
        <p:nvSpPr>
          <p:cNvPr id="20" name="正方形/長方形 19">
            <a:extLst>
              <a:ext uri="{FF2B5EF4-FFF2-40B4-BE49-F238E27FC236}">
                <a16:creationId xmlns:a16="http://schemas.microsoft.com/office/drawing/2014/main" id="{A913523C-34FD-4768-BDA8-618D546B5F64}"/>
              </a:ext>
            </a:extLst>
          </p:cNvPr>
          <p:cNvSpPr/>
          <p:nvPr/>
        </p:nvSpPr>
        <p:spPr>
          <a:xfrm>
            <a:off x="6286693" y="3414745"/>
            <a:ext cx="1126812" cy="2838870"/>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7148" rIns="0"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ファイル</a:t>
            </a:r>
            <a:r>
              <a:rPr kumimoji="0" lang="en-US" altLang="ja-JP"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IF</a:t>
            </a:r>
            <a:endParaRPr kumimoji="0" lang="ja-JP" altLang="en-US"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1" name="楕円 20">
            <a:extLst>
              <a:ext uri="{FF2B5EF4-FFF2-40B4-BE49-F238E27FC236}">
                <a16:creationId xmlns:a16="http://schemas.microsoft.com/office/drawing/2014/main" id="{6C604BEB-BBC9-4545-B3C5-9B2CFF98973A}"/>
              </a:ext>
            </a:extLst>
          </p:cNvPr>
          <p:cNvSpPr/>
          <p:nvPr/>
        </p:nvSpPr>
        <p:spPr>
          <a:xfrm>
            <a:off x="6617083" y="3834047"/>
            <a:ext cx="466033" cy="43987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a:t>
            </a:r>
            <a:endParaRPr kumimoji="0"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一括変更</a:t>
            </a:r>
          </a:p>
        </p:txBody>
      </p:sp>
      <p:sp>
        <p:nvSpPr>
          <p:cNvPr id="22" name="楕円 21">
            <a:extLst>
              <a:ext uri="{FF2B5EF4-FFF2-40B4-BE49-F238E27FC236}">
                <a16:creationId xmlns:a16="http://schemas.microsoft.com/office/drawing/2014/main" id="{B56AD082-4889-4B64-B089-72BC296002DB}"/>
              </a:ext>
            </a:extLst>
          </p:cNvPr>
          <p:cNvSpPr/>
          <p:nvPr/>
        </p:nvSpPr>
        <p:spPr>
          <a:xfrm>
            <a:off x="6617083" y="4301705"/>
            <a:ext cx="466033" cy="43987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0"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一括変更</a:t>
            </a:r>
          </a:p>
        </p:txBody>
      </p:sp>
      <p:sp>
        <p:nvSpPr>
          <p:cNvPr id="23" name="楕円 22">
            <a:extLst>
              <a:ext uri="{FF2B5EF4-FFF2-40B4-BE49-F238E27FC236}">
                <a16:creationId xmlns:a16="http://schemas.microsoft.com/office/drawing/2014/main" id="{B66B575C-A6D9-4B8A-AE3E-4550570E541E}"/>
              </a:ext>
            </a:extLst>
          </p:cNvPr>
          <p:cNvSpPr/>
          <p:nvPr/>
        </p:nvSpPr>
        <p:spPr>
          <a:xfrm>
            <a:off x="6617083" y="4769363"/>
            <a:ext cx="466033" cy="43987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組織</a:t>
            </a:r>
            <a:r>
              <a:rPr kumimoji="0" lang="en-US" altLang="ja-JP"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
            </a:r>
            <a:br>
              <a:rPr kumimoji="0" lang="en-US" altLang="ja-JP"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br>
            <a:r>
              <a:rPr kumimoji="0" lang="ja-JP" altLang="en-US"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マスタ</a:t>
            </a:r>
            <a:r>
              <a:rPr lang="ja-JP" altLang="en-US" sz="1100" b="1" dirty="0">
                <a:solidFill>
                  <a:prstClr val="white"/>
                </a:solidFill>
                <a:latin typeface="Meiryo UI" panose="020B0604030504040204" pitchFamily="50" charset="-128"/>
                <a:ea typeface="Meiryo UI" panose="020B0604030504040204" pitchFamily="50" charset="-128"/>
              </a:rPr>
              <a:t>連携</a:t>
            </a:r>
            <a:endPar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4" name="楕円 23">
            <a:extLst>
              <a:ext uri="{FF2B5EF4-FFF2-40B4-BE49-F238E27FC236}">
                <a16:creationId xmlns:a16="http://schemas.microsoft.com/office/drawing/2014/main" id="{12CCE1E2-76DB-48A8-9E06-115ADF978B98}"/>
              </a:ext>
            </a:extLst>
          </p:cNvPr>
          <p:cNvSpPr/>
          <p:nvPr/>
        </p:nvSpPr>
        <p:spPr>
          <a:xfrm>
            <a:off x="6617083" y="5704677"/>
            <a:ext cx="466033" cy="43987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分析</a:t>
            </a:r>
            <a:endParaRPr kumimoji="0" lang="en-US" altLang="ja-JP"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連動</a:t>
            </a:r>
            <a:endPar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5" name="楕円 24">
            <a:extLst>
              <a:ext uri="{FF2B5EF4-FFF2-40B4-BE49-F238E27FC236}">
                <a16:creationId xmlns:a16="http://schemas.microsoft.com/office/drawing/2014/main" id="{A3DB8019-C8F8-4587-923A-BE8A9B9A1119}"/>
              </a:ext>
            </a:extLst>
          </p:cNvPr>
          <p:cNvSpPr/>
          <p:nvPr/>
        </p:nvSpPr>
        <p:spPr>
          <a:xfrm>
            <a:off x="6617083" y="5237021"/>
            <a:ext cx="466033" cy="439876"/>
          </a:xfrm>
          <a:prstGeom prst="ellipse">
            <a:avLst/>
          </a:prstGeom>
          <a:solidFill>
            <a:srgbClr val="6CADBC"/>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0" lang="en-US" altLang="ja-JP"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実績</a:t>
            </a:r>
          </a:p>
        </p:txBody>
      </p:sp>
      <p:sp>
        <p:nvSpPr>
          <p:cNvPr id="26" name="正方形/長方形 25">
            <a:extLst>
              <a:ext uri="{FF2B5EF4-FFF2-40B4-BE49-F238E27FC236}">
                <a16:creationId xmlns:a16="http://schemas.microsoft.com/office/drawing/2014/main" id="{F986AB50-5570-4C20-9D8A-56EDA66E3DFA}"/>
              </a:ext>
            </a:extLst>
          </p:cNvPr>
          <p:cNvSpPr/>
          <p:nvPr/>
        </p:nvSpPr>
        <p:spPr>
          <a:xfrm>
            <a:off x="701475" y="1735184"/>
            <a:ext cx="3982619" cy="1323430"/>
          </a:xfrm>
          <a:prstGeom prst="rect">
            <a:avLst/>
          </a:prstGeom>
          <a:solidFill>
            <a:schemeClr val="accent2">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20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27" name="正方形/長方形 26">
            <a:extLst>
              <a:ext uri="{FF2B5EF4-FFF2-40B4-BE49-F238E27FC236}">
                <a16:creationId xmlns:a16="http://schemas.microsoft.com/office/drawing/2014/main" id="{3C852CC6-D4D8-4B8E-89A8-930DD4F06C07}"/>
              </a:ext>
            </a:extLst>
          </p:cNvPr>
          <p:cNvSpPr/>
          <p:nvPr/>
        </p:nvSpPr>
        <p:spPr>
          <a:xfrm>
            <a:off x="7771137" y="3414745"/>
            <a:ext cx="2049141" cy="2915538"/>
          </a:xfrm>
          <a:prstGeom prst="rect">
            <a:avLst/>
          </a:prstGeom>
          <a:solidFill>
            <a:schemeClr val="accent2">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ja-JP" altLang="en-US" sz="2000" b="1" dirty="0">
                <a:solidFill>
                  <a:srgbClr val="134779"/>
                </a:solidFill>
                <a:latin typeface="Meiryo UI" panose="020B0604030504040204" pitchFamily="50" charset="-128"/>
                <a:ea typeface="Meiryo UI" panose="020B0604030504040204" pitchFamily="50" charset="-128"/>
              </a:rPr>
              <a:t>外部システム</a:t>
            </a:r>
          </a:p>
        </p:txBody>
      </p:sp>
      <p:cxnSp>
        <p:nvCxnSpPr>
          <p:cNvPr id="28" name="直線矢印コネクタ 27">
            <a:extLst>
              <a:ext uri="{FF2B5EF4-FFF2-40B4-BE49-F238E27FC236}">
                <a16:creationId xmlns:a16="http://schemas.microsoft.com/office/drawing/2014/main" id="{70F224B4-4153-406D-8318-A21A2B94DBAA}"/>
              </a:ext>
            </a:extLst>
          </p:cNvPr>
          <p:cNvCxnSpPr>
            <a:cxnSpLocks/>
          </p:cNvCxnSpPr>
          <p:nvPr/>
        </p:nvCxnSpPr>
        <p:spPr>
          <a:xfrm flipV="1">
            <a:off x="3206928" y="2999589"/>
            <a:ext cx="0" cy="385654"/>
          </a:xfrm>
          <a:prstGeom prst="straightConnector1">
            <a:avLst/>
          </a:prstGeom>
          <a:ln w="47625">
            <a:solidFill>
              <a:srgbClr val="134779"/>
            </a:solidFill>
            <a:headEnd type="triangle" w="med" len="sm"/>
            <a:tailEnd type="none" w="med" len="sm"/>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680005B-F9D3-454F-9EB6-5879B6E4FE4A}"/>
              </a:ext>
            </a:extLst>
          </p:cNvPr>
          <p:cNvCxnSpPr>
            <a:cxnSpLocks/>
          </p:cNvCxnSpPr>
          <p:nvPr/>
        </p:nvCxnSpPr>
        <p:spPr>
          <a:xfrm flipV="1">
            <a:off x="5488413" y="3029090"/>
            <a:ext cx="0" cy="385654"/>
          </a:xfrm>
          <a:prstGeom prst="straightConnector1">
            <a:avLst/>
          </a:prstGeom>
          <a:ln w="47625">
            <a:solidFill>
              <a:srgbClr val="134779"/>
            </a:solidFill>
            <a:headEnd type="triangle" w="med" len="sm"/>
            <a:tailEnd type="none" w="med" len="sm"/>
          </a:ln>
          <a:effectLst>
            <a:glow rad="50800">
              <a:schemeClr val="bg1"/>
            </a:glow>
          </a:effectLst>
        </p:spPr>
        <p:style>
          <a:lnRef idx="1">
            <a:schemeClr val="accent1"/>
          </a:lnRef>
          <a:fillRef idx="0">
            <a:schemeClr val="accent1"/>
          </a:fillRef>
          <a:effectRef idx="0">
            <a:schemeClr val="accent1"/>
          </a:effectRef>
          <a:fontRef idx="minor">
            <a:schemeClr val="tx1"/>
          </a:fontRef>
        </p:style>
      </p:cxnSp>
      <p:pic>
        <p:nvPicPr>
          <p:cNvPr id="30" name="図形 31" descr="アセット 44@2x">
            <a:extLst>
              <a:ext uri="{FF2B5EF4-FFF2-40B4-BE49-F238E27FC236}">
                <a16:creationId xmlns:a16="http://schemas.microsoft.com/office/drawing/2014/main" id="{9E737EC1-0973-454E-A5BC-5C9CE6C1F7FF}"/>
              </a:ext>
            </a:extLst>
          </p:cNvPr>
          <p:cNvPicPr>
            <a:picLocks noChangeAspect="1"/>
          </p:cNvPicPr>
          <p:nvPr/>
        </p:nvPicPr>
        <p:blipFill>
          <a:blip r:embed="rId3"/>
          <a:stretch>
            <a:fillRect/>
          </a:stretch>
        </p:blipFill>
        <p:spPr>
          <a:xfrm flipH="1">
            <a:off x="1275018" y="1872293"/>
            <a:ext cx="385831" cy="820355"/>
          </a:xfrm>
          <a:prstGeom prst="rect">
            <a:avLst/>
          </a:prstGeom>
        </p:spPr>
      </p:pic>
      <p:pic>
        <p:nvPicPr>
          <p:cNvPr id="31" name="図 30" descr="スクリーンショットの画面&#10;&#10;自動的に生成された説明">
            <a:extLst>
              <a:ext uri="{FF2B5EF4-FFF2-40B4-BE49-F238E27FC236}">
                <a16:creationId xmlns:a16="http://schemas.microsoft.com/office/drawing/2014/main" id="{99D275B3-0071-47D2-A703-04E3C969F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6853" y="2162263"/>
            <a:ext cx="562019" cy="396982"/>
          </a:xfrm>
          <a:prstGeom prst="rect">
            <a:avLst/>
          </a:prstGeom>
        </p:spPr>
      </p:pic>
      <p:sp>
        <p:nvSpPr>
          <p:cNvPr id="32" name="正方形/長方形 31"/>
          <p:cNvSpPr/>
          <p:nvPr/>
        </p:nvSpPr>
        <p:spPr>
          <a:xfrm>
            <a:off x="139902" y="1017973"/>
            <a:ext cx="9623251" cy="430887"/>
          </a:xfrm>
          <a:prstGeom prst="rect">
            <a:avLst/>
          </a:prstGeom>
        </p:spPr>
        <p:txBody>
          <a:bodyPr wrap="square" lIns="0" rIns="0">
            <a:spAutoFit/>
          </a:bodyPr>
          <a:lstStyle/>
          <a:p>
            <a:pPr algn="ctr"/>
            <a:r>
              <a:rPr lang="ja-JP" altLang="en-US" sz="2200" b="1" dirty="0" smtClean="0">
                <a:latin typeface="Meiryo UI" panose="020B0604030504040204" pitchFamily="50" charset="-128"/>
                <a:ea typeface="Meiryo UI" panose="020B0604030504040204" pitchFamily="50" charset="-128"/>
              </a:rPr>
              <a:t>会員・ポイント管理のコア機能と豊富な</a:t>
            </a:r>
            <a:r>
              <a:rPr lang="en-US" altLang="ja-JP" sz="2200" b="1" dirty="0" smtClean="0">
                <a:latin typeface="Meiryo UI" panose="020B0604030504040204" pitchFamily="50" charset="-128"/>
                <a:ea typeface="Meiryo UI" panose="020B0604030504040204" pitchFamily="50" charset="-128"/>
              </a:rPr>
              <a:t>API/</a:t>
            </a:r>
            <a:r>
              <a:rPr lang="ja-JP" altLang="en-US" sz="2200" b="1" dirty="0" smtClean="0">
                <a:latin typeface="Meiryo UI" panose="020B0604030504040204" pitchFamily="50" charset="-128"/>
                <a:ea typeface="Meiryo UI" panose="020B0604030504040204" pitchFamily="50" charset="-128"/>
              </a:rPr>
              <a:t>ファイル</a:t>
            </a:r>
            <a:r>
              <a:rPr lang="en-US" altLang="ja-JP" sz="2200" b="1" dirty="0" smtClean="0">
                <a:latin typeface="Meiryo UI" panose="020B0604030504040204" pitchFamily="50" charset="-128"/>
                <a:ea typeface="Meiryo UI" panose="020B0604030504040204" pitchFamily="50" charset="-128"/>
              </a:rPr>
              <a:t>IF</a:t>
            </a:r>
            <a:r>
              <a:rPr lang="ja-JP" altLang="en-US" sz="2200" b="1" dirty="0" smtClean="0">
                <a:latin typeface="Meiryo UI" panose="020B0604030504040204" pitchFamily="50" charset="-128"/>
                <a:ea typeface="Meiryo UI" panose="020B0604030504040204" pitchFamily="50" charset="-128"/>
              </a:rPr>
              <a:t>を備えた</a:t>
            </a:r>
            <a:r>
              <a:rPr lang="en-US" altLang="ja-JP" sz="2200" b="1" dirty="0" smtClean="0">
                <a:latin typeface="Meiryo UI" panose="020B0604030504040204" pitchFamily="50" charset="-128"/>
                <a:ea typeface="Meiryo UI" panose="020B0604030504040204" pitchFamily="50" charset="-128"/>
              </a:rPr>
              <a:t>SaaS</a:t>
            </a:r>
            <a:endParaRPr lang="ja-JP" altLang="en-US" sz="2200" b="1"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F986AB50-5570-4C20-9D8A-56EDA66E3DFA}"/>
              </a:ext>
            </a:extLst>
          </p:cNvPr>
          <p:cNvSpPr/>
          <p:nvPr/>
        </p:nvSpPr>
        <p:spPr>
          <a:xfrm>
            <a:off x="4868626" y="1735184"/>
            <a:ext cx="4208469" cy="1323430"/>
          </a:xfrm>
          <a:prstGeom prst="rect">
            <a:avLst/>
          </a:prstGeom>
          <a:solidFill>
            <a:schemeClr val="accent2">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20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34" name="図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238" y="2119321"/>
            <a:ext cx="471855" cy="902566"/>
          </a:xfrm>
          <a:prstGeom prst="rect">
            <a:avLst/>
          </a:prstGeom>
        </p:spPr>
      </p:pic>
      <p:pic>
        <p:nvPicPr>
          <p:cNvPr id="35" name="図 34" descr="挿絵, 時計, 記号, テーブル が含まれている画像&#10;&#10;自動的に生成された説明">
            <a:extLst>
              <a:ext uri="{FF2B5EF4-FFF2-40B4-BE49-F238E27FC236}">
                <a16:creationId xmlns:a16="http://schemas.microsoft.com/office/drawing/2014/main" id="{E735FEDC-B2A1-46BA-AF7C-3B4D168E2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4611" y="2012660"/>
            <a:ext cx="629588" cy="719244"/>
          </a:xfrm>
          <a:prstGeom prst="rect">
            <a:avLst/>
          </a:prstGeom>
        </p:spPr>
      </p:pic>
      <p:sp>
        <p:nvSpPr>
          <p:cNvPr id="36" name="楕円 35"/>
          <p:cNvSpPr/>
          <p:nvPr/>
        </p:nvSpPr>
        <p:spPr>
          <a:xfrm>
            <a:off x="8066158" y="3865081"/>
            <a:ext cx="706329" cy="686515"/>
          </a:xfrm>
          <a:prstGeom prst="ellipse">
            <a:avLst/>
          </a:prstGeom>
          <a:solidFill>
            <a:srgbClr val="065B9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smtClean="0">
                <a:latin typeface="Meiryo UI" panose="020B0604030504040204" pitchFamily="50" charset="-128"/>
                <a:ea typeface="Meiryo UI" panose="020B0604030504040204" pitchFamily="50" charset="-128"/>
              </a:rPr>
              <a:t>売上管理</a:t>
            </a:r>
            <a:endParaRPr kumimoji="1" lang="ja-JP" altLang="en-US" b="1"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209782" y="3261388"/>
            <a:ext cx="2347323"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en-US" altLang="ja-JP" b="1" dirty="0" smtClean="0">
                <a:solidFill>
                  <a:schemeClr val="accent5"/>
                </a:solidFill>
                <a:effectLst>
                  <a:glow rad="101600">
                    <a:schemeClr val="bg1"/>
                  </a:glow>
                </a:effectLst>
                <a:latin typeface="Meiryo UI" panose="020B0604030504040204" pitchFamily="50" charset="-128"/>
                <a:ea typeface="Meiryo UI" panose="020B0604030504040204" pitchFamily="50" charset="-128"/>
              </a:rPr>
              <a:t>Managed Service</a:t>
            </a:r>
            <a:endParaRPr kumimoji="1" lang="ja-JP" altLang="en-US" b="1" dirty="0">
              <a:solidFill>
                <a:schemeClr val="accent5"/>
              </a:solidFill>
              <a:effectLst>
                <a:glow rad="101600">
                  <a:schemeClr val="bg1"/>
                </a:glow>
              </a:effectLst>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8CCA0811-58F6-4823-8179-0FAAC4C9105B}"/>
              </a:ext>
            </a:extLst>
          </p:cNvPr>
          <p:cNvSpPr txBox="1"/>
          <p:nvPr/>
        </p:nvSpPr>
        <p:spPr>
          <a:xfrm>
            <a:off x="5909308" y="3835959"/>
            <a:ext cx="30008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a:t>
            </a:r>
            <a:endParaRPr kumimoji="0" lang="en-US" altLang="ja-JP" sz="9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8CCA0811-58F6-4823-8179-0FAAC4C9105B}"/>
              </a:ext>
            </a:extLst>
          </p:cNvPr>
          <p:cNvSpPr txBox="1"/>
          <p:nvPr/>
        </p:nvSpPr>
        <p:spPr>
          <a:xfrm>
            <a:off x="6995374" y="5932900"/>
            <a:ext cx="330090" cy="25391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a:t>
            </a:r>
            <a:endParaRPr kumimoji="0" lang="en-US" altLang="ja-JP" sz="9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40" name="図 39"/>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2161524" y="4800406"/>
            <a:ext cx="508026" cy="387370"/>
          </a:xfrm>
          <a:prstGeom prst="rect">
            <a:avLst/>
          </a:prstGeom>
        </p:spPr>
      </p:pic>
      <p:sp>
        <p:nvSpPr>
          <p:cNvPr id="41" name="テキスト ボックス 40"/>
          <p:cNvSpPr txBox="1"/>
          <p:nvPr/>
        </p:nvSpPr>
        <p:spPr>
          <a:xfrm>
            <a:off x="1949936" y="4340865"/>
            <a:ext cx="931203" cy="338554"/>
          </a:xfrm>
          <a:prstGeom prst="rect">
            <a:avLst/>
          </a:prstGeom>
          <a:noFill/>
          <a:effectLst>
            <a:outerShdw blurRad="50800" dist="38100" dir="2700000" algn="tl" rotWithShape="0">
              <a:prstClr val="black">
                <a:alpha val="40000"/>
              </a:prstClr>
            </a:outerShdw>
          </a:effectLst>
        </p:spPr>
        <p:txBody>
          <a:bodyPr wrap="square" lIns="36000" rIns="36000" rtlCol="0">
            <a:spAutoFit/>
          </a:bodyPr>
          <a:lstStyle/>
          <a:p>
            <a:pPr algn="ctr"/>
            <a:r>
              <a:rPr kumimoji="1" lang="ja-JP" altLang="en-US" sz="1600" b="1" dirty="0" smtClean="0">
                <a:solidFill>
                  <a:srgbClr val="134779"/>
                </a:solidFill>
                <a:effectLst>
                  <a:glow rad="101600">
                    <a:schemeClr val="bg1"/>
                  </a:glow>
                </a:effectLst>
                <a:latin typeface="Meiryo UI" panose="020B0604030504040204" pitchFamily="50" charset="-128"/>
                <a:ea typeface="Meiryo UI" panose="020B0604030504040204" pitchFamily="50" charset="-128"/>
              </a:rPr>
              <a:t>会員</a:t>
            </a:r>
            <a:endParaRPr kumimoji="1" lang="ja-JP" altLang="en-US" sz="1600" b="1" dirty="0">
              <a:solidFill>
                <a:srgbClr val="134779"/>
              </a:solidFill>
              <a:effectLst>
                <a:glow rad="101600">
                  <a:schemeClr val="bg1"/>
                </a:glow>
              </a:effectLst>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3014622" y="4340865"/>
            <a:ext cx="954129" cy="338554"/>
          </a:xfrm>
          <a:prstGeom prst="rect">
            <a:avLst/>
          </a:prstGeom>
          <a:noFill/>
          <a:effectLst>
            <a:outerShdw blurRad="50800" dist="38100" dir="2700000" algn="tl" rotWithShape="0">
              <a:prstClr val="black">
                <a:alpha val="40000"/>
              </a:prstClr>
            </a:outerShdw>
          </a:effectLst>
        </p:spPr>
        <p:txBody>
          <a:bodyPr wrap="square" lIns="36000" rIns="36000" rtlCol="0">
            <a:spAutoFit/>
          </a:bodyPr>
          <a:lstStyle/>
          <a:p>
            <a:pPr algn="ctr"/>
            <a:r>
              <a:rPr kumimoji="1" lang="ja-JP" altLang="en-US" sz="1600" b="1" dirty="0" smtClean="0">
                <a:solidFill>
                  <a:srgbClr val="134779"/>
                </a:solidFill>
                <a:effectLst>
                  <a:glow rad="101600">
                    <a:schemeClr val="bg1"/>
                  </a:glow>
                </a:effectLst>
                <a:latin typeface="Meiryo UI" panose="020B0604030504040204" pitchFamily="50" charset="-128"/>
                <a:ea typeface="Meiryo UI" panose="020B0604030504040204" pitchFamily="50" charset="-128"/>
              </a:rPr>
              <a:t>ポイント</a:t>
            </a:r>
            <a:endParaRPr kumimoji="1" lang="ja-JP" altLang="en-US" sz="1600" b="1" dirty="0">
              <a:solidFill>
                <a:srgbClr val="134779"/>
              </a:solidFill>
              <a:effectLst>
                <a:glow rad="101600">
                  <a:schemeClr val="bg1"/>
                </a:glow>
              </a:effectLst>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4001415" y="4340865"/>
            <a:ext cx="1056364" cy="338554"/>
          </a:xfrm>
          <a:prstGeom prst="rect">
            <a:avLst/>
          </a:prstGeom>
          <a:noFill/>
          <a:effectLst>
            <a:outerShdw blurRad="50800" dist="38100" dir="2700000" algn="tl" rotWithShape="0">
              <a:prstClr val="black">
                <a:alpha val="40000"/>
              </a:prstClr>
            </a:outerShdw>
          </a:effectLst>
        </p:spPr>
        <p:txBody>
          <a:bodyPr wrap="square" lIns="36000" rIns="36000" rtlCol="0">
            <a:spAutoFit/>
          </a:bodyPr>
          <a:lstStyle/>
          <a:p>
            <a:pPr algn="ctr"/>
            <a:r>
              <a:rPr kumimoji="1" lang="ja-JP" altLang="en-US" sz="1600" b="1" dirty="0" smtClean="0">
                <a:solidFill>
                  <a:srgbClr val="134779"/>
                </a:solidFill>
                <a:effectLst>
                  <a:glow rad="101600">
                    <a:schemeClr val="bg1"/>
                  </a:glow>
                </a:effectLst>
                <a:latin typeface="Meiryo UI" panose="020B0604030504040204" pitchFamily="50" charset="-128"/>
                <a:ea typeface="Meiryo UI" panose="020B0604030504040204" pitchFamily="50" charset="-128"/>
              </a:rPr>
              <a:t>キャンペーン</a:t>
            </a:r>
            <a:endParaRPr kumimoji="1" lang="en-US" altLang="ja-JP" sz="1600" b="1" dirty="0" smtClean="0">
              <a:solidFill>
                <a:srgbClr val="134779"/>
              </a:solidFill>
              <a:effectLst>
                <a:glow rad="101600">
                  <a:schemeClr val="bg1"/>
                </a:glow>
              </a:effectLst>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5138202" y="4340865"/>
            <a:ext cx="947278" cy="338554"/>
          </a:xfrm>
          <a:prstGeom prst="rect">
            <a:avLst/>
          </a:prstGeom>
          <a:noFill/>
          <a:effectLst>
            <a:outerShdw blurRad="50800" dist="38100" dir="2700000" algn="tl" rotWithShape="0">
              <a:prstClr val="black">
                <a:alpha val="40000"/>
              </a:prstClr>
            </a:outerShdw>
          </a:effectLst>
        </p:spPr>
        <p:txBody>
          <a:bodyPr wrap="square" lIns="36000" rIns="36000" rtlCol="0">
            <a:spAutoFit/>
          </a:bodyPr>
          <a:lstStyle/>
          <a:p>
            <a:pPr algn="ctr"/>
            <a:r>
              <a:rPr kumimoji="1" lang="ja-JP" altLang="en-US" sz="1600" b="1" dirty="0" smtClean="0">
                <a:solidFill>
                  <a:srgbClr val="134779"/>
                </a:solidFill>
                <a:effectLst>
                  <a:glow rad="101600">
                    <a:schemeClr val="bg1"/>
                  </a:glow>
                </a:effectLst>
                <a:latin typeface="Meiryo UI" panose="020B0604030504040204" pitchFamily="50" charset="-128"/>
                <a:ea typeface="Meiryo UI" panose="020B0604030504040204" pitchFamily="50" charset="-128"/>
              </a:rPr>
              <a:t>マスタ</a:t>
            </a:r>
            <a:endParaRPr kumimoji="1" lang="ja-JP" altLang="en-US" sz="1600" b="1" dirty="0">
              <a:solidFill>
                <a:srgbClr val="134779"/>
              </a:solidFill>
              <a:effectLst>
                <a:glow rad="101600">
                  <a:schemeClr val="bg1"/>
                </a:glow>
              </a:effectLst>
              <a:latin typeface="Meiryo UI" panose="020B0604030504040204" pitchFamily="50" charset="-128"/>
              <a:ea typeface="Meiryo UI" panose="020B0604030504040204" pitchFamily="50" charset="-128"/>
            </a:endParaRPr>
          </a:p>
        </p:txBody>
      </p:sp>
      <p:pic>
        <p:nvPicPr>
          <p:cNvPr id="45" name="図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6928" y="4780500"/>
            <a:ext cx="627862" cy="493824"/>
          </a:xfrm>
          <a:prstGeom prst="rect">
            <a:avLst/>
          </a:prstGeom>
        </p:spPr>
      </p:pic>
      <p:pic>
        <p:nvPicPr>
          <p:cNvPr id="46" name="図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3853" y="4787776"/>
            <a:ext cx="412771" cy="495325"/>
          </a:xfrm>
          <a:prstGeom prst="rect">
            <a:avLst/>
          </a:prstGeom>
        </p:spPr>
      </p:pic>
      <p:pic>
        <p:nvPicPr>
          <p:cNvPr id="47" name="図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391" y="4792323"/>
            <a:ext cx="457223" cy="425472"/>
          </a:xfrm>
          <a:prstGeom prst="rect">
            <a:avLst/>
          </a:prstGeom>
        </p:spPr>
      </p:pic>
      <p:pic>
        <p:nvPicPr>
          <p:cNvPr id="48" name="図 47"/>
          <p:cNvPicPr>
            <a:picLocks noChangeAspect="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51183" y="4787079"/>
            <a:ext cx="533744" cy="435959"/>
          </a:xfrm>
          <a:prstGeom prst="rect">
            <a:avLst/>
          </a:prstGeom>
        </p:spPr>
      </p:pic>
      <p:sp>
        <p:nvSpPr>
          <p:cNvPr id="49" name="楕円 48"/>
          <p:cNvSpPr/>
          <p:nvPr/>
        </p:nvSpPr>
        <p:spPr>
          <a:xfrm>
            <a:off x="8878882" y="3868072"/>
            <a:ext cx="706329" cy="686515"/>
          </a:xfrm>
          <a:prstGeom prst="ellipse">
            <a:avLst/>
          </a:prstGeom>
          <a:solidFill>
            <a:srgbClr val="065B9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latin typeface="Meiryo UI" panose="020B0604030504040204" pitchFamily="50" charset="-128"/>
                <a:ea typeface="Meiryo UI" panose="020B0604030504040204" pitchFamily="50" charset="-128"/>
              </a:rPr>
              <a:t>分析</a:t>
            </a:r>
            <a:r>
              <a:rPr kumimoji="1" lang="en-US" altLang="ja-JP" sz="1600" b="1" dirty="0" smtClean="0">
                <a:latin typeface="Meiryo UI" panose="020B0604030504040204" pitchFamily="50" charset="-128"/>
                <a:ea typeface="Meiryo UI" panose="020B0604030504040204" pitchFamily="50" charset="-128"/>
              </a:rPr>
              <a:t>/MA</a:t>
            </a:r>
            <a:endParaRPr kumimoji="1" lang="ja-JP" altLang="en-US" b="1" dirty="0">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8CCA0811-58F6-4823-8179-0FAAC4C9105B}"/>
              </a:ext>
            </a:extLst>
          </p:cNvPr>
          <p:cNvSpPr txBox="1"/>
          <p:nvPr/>
        </p:nvSpPr>
        <p:spPr>
          <a:xfrm>
            <a:off x="9077095" y="5618078"/>
            <a:ext cx="3099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a:t>
            </a:r>
            <a:endParaRPr kumimoji="0" lang="en-US" altLang="ja-JP" sz="2000" b="0" i="0" u="none" strike="noStrike" kern="120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cxnSp>
        <p:nvCxnSpPr>
          <p:cNvPr id="51" name="直線矢印コネクタ 50"/>
          <p:cNvCxnSpPr/>
          <p:nvPr/>
        </p:nvCxnSpPr>
        <p:spPr>
          <a:xfrm>
            <a:off x="7331168" y="4918772"/>
            <a:ext cx="485775" cy="0"/>
          </a:xfrm>
          <a:prstGeom prst="straightConnector1">
            <a:avLst/>
          </a:prstGeom>
          <a:ln w="47625">
            <a:solidFill>
              <a:srgbClr val="134779"/>
            </a:solidFill>
            <a:headEnd type="triangle" w="med" len="sm"/>
            <a:tailEnd type="triangle" w="med" len="sm"/>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1324171" y="6026557"/>
            <a:ext cx="485775" cy="0"/>
          </a:xfrm>
          <a:prstGeom prst="straightConnector1">
            <a:avLst/>
          </a:prstGeom>
          <a:ln w="47625">
            <a:solidFill>
              <a:srgbClr val="134779"/>
            </a:solidFill>
            <a:headEnd type="none" w="med" len="sm"/>
            <a:tailEnd type="triangle" w="med" len="sm"/>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C090E6D5-DC15-4D1B-ABA4-4E07E86C37A9}"/>
              </a:ext>
            </a:extLst>
          </p:cNvPr>
          <p:cNvSpPr/>
          <p:nvPr/>
        </p:nvSpPr>
        <p:spPr>
          <a:xfrm>
            <a:off x="290193" y="4855111"/>
            <a:ext cx="1113460" cy="1463917"/>
          </a:xfrm>
          <a:prstGeom prst="rect">
            <a:avLst/>
          </a:prstGeom>
          <a:solidFill>
            <a:schemeClr val="accent2">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ja-JP" altLang="en-US" sz="2000" b="1" dirty="0" smtClean="0">
                <a:solidFill>
                  <a:srgbClr val="134779"/>
                </a:solidFill>
                <a:latin typeface="Meiryo UI" panose="020B0604030504040204" pitchFamily="50" charset="-128"/>
                <a:ea typeface="Meiryo UI" panose="020B0604030504040204" pitchFamily="50" charset="-128"/>
              </a:rPr>
              <a:t>カスタマ</a:t>
            </a:r>
            <a:r>
              <a:rPr lang="en-US" altLang="ja-JP" sz="2000" b="1" dirty="0" smtClean="0">
                <a:solidFill>
                  <a:srgbClr val="134779"/>
                </a:solidFill>
                <a:latin typeface="Meiryo UI" panose="020B0604030504040204" pitchFamily="50" charset="-128"/>
                <a:ea typeface="Meiryo UI" panose="020B0604030504040204" pitchFamily="50" charset="-128"/>
              </a:rPr>
              <a:t/>
            </a:r>
            <a:br>
              <a:rPr lang="en-US" altLang="ja-JP" sz="2000" b="1" dirty="0" smtClean="0">
                <a:solidFill>
                  <a:srgbClr val="134779"/>
                </a:solidFill>
                <a:latin typeface="Meiryo UI" panose="020B0604030504040204" pitchFamily="50" charset="-128"/>
                <a:ea typeface="Meiryo UI" panose="020B0604030504040204" pitchFamily="50" charset="-128"/>
              </a:rPr>
            </a:br>
            <a:r>
              <a:rPr lang="ja-JP" altLang="en-US" sz="2000" b="1" dirty="0" smtClean="0">
                <a:solidFill>
                  <a:srgbClr val="134779"/>
                </a:solidFill>
                <a:latin typeface="Meiryo UI" panose="020B0604030504040204" pitchFamily="50" charset="-128"/>
                <a:ea typeface="Meiryo UI" panose="020B0604030504040204" pitchFamily="50" charset="-128"/>
              </a:rPr>
              <a:t>サポート</a:t>
            </a:r>
            <a:endParaRPr lang="ja-JP" altLang="en-US" sz="2000" b="1" dirty="0">
              <a:solidFill>
                <a:srgbClr val="134779"/>
              </a:solidFill>
              <a:latin typeface="Meiryo UI" panose="020B0604030504040204" pitchFamily="50" charset="-128"/>
              <a:ea typeface="Meiryo UI" panose="020B0604030504040204" pitchFamily="50" charset="-128"/>
            </a:endParaRPr>
          </a:p>
        </p:txBody>
      </p:sp>
      <p:pic>
        <p:nvPicPr>
          <p:cNvPr id="54" name="図 53" descr="挿絵 が含まれている画像&#10;&#10;自動的に生成された説明">
            <a:extLst>
              <a:ext uri="{FF2B5EF4-FFF2-40B4-BE49-F238E27FC236}">
                <a16:creationId xmlns:a16="http://schemas.microsoft.com/office/drawing/2014/main" id="{D44CD120-4DD9-4003-BB84-10CDADC769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038" y="5580739"/>
            <a:ext cx="614883" cy="605660"/>
          </a:xfrm>
          <a:prstGeom prst="rect">
            <a:avLst/>
          </a:prstGeom>
        </p:spPr>
      </p:pic>
      <p:pic>
        <p:nvPicPr>
          <p:cNvPr id="55" name="図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53814" y="2159747"/>
            <a:ext cx="532463" cy="728632"/>
          </a:xfrm>
          <a:prstGeom prst="rect">
            <a:avLst/>
          </a:prstGeom>
        </p:spPr>
      </p:pic>
      <p:sp>
        <p:nvSpPr>
          <p:cNvPr id="56" name="楕円 55"/>
          <p:cNvSpPr/>
          <p:nvPr/>
        </p:nvSpPr>
        <p:spPr>
          <a:xfrm>
            <a:off x="8066158" y="4669979"/>
            <a:ext cx="706329" cy="686515"/>
          </a:xfrm>
          <a:prstGeom prst="ellipse">
            <a:avLst/>
          </a:prstGeom>
          <a:solidFill>
            <a:srgbClr val="065B9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b="1" dirty="0">
              <a:latin typeface="Meiryo UI" panose="020B0604030504040204" pitchFamily="50" charset="-128"/>
              <a:ea typeface="Meiryo UI" panose="020B0604030504040204" pitchFamily="50" charset="-128"/>
            </a:endParaRPr>
          </a:p>
        </p:txBody>
      </p:sp>
      <p:sp>
        <p:nvSpPr>
          <p:cNvPr id="57" name="楕円 56"/>
          <p:cNvSpPr/>
          <p:nvPr/>
        </p:nvSpPr>
        <p:spPr>
          <a:xfrm>
            <a:off x="8878882" y="4672970"/>
            <a:ext cx="706329" cy="686515"/>
          </a:xfrm>
          <a:prstGeom prst="ellipse">
            <a:avLst/>
          </a:prstGeom>
          <a:solidFill>
            <a:srgbClr val="065B9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smtClean="0">
                <a:latin typeface="Meiryo UI" panose="020B0604030504040204" pitchFamily="50" charset="-128"/>
                <a:ea typeface="Meiryo UI" panose="020B0604030504040204" pitchFamily="50" charset="-128"/>
              </a:rPr>
              <a:t>認証</a:t>
            </a:r>
            <a:endParaRPr kumimoji="1" lang="ja-JP" altLang="en-US" b="1" dirty="0">
              <a:latin typeface="Meiryo UI" panose="020B0604030504040204" pitchFamily="50" charset="-128"/>
              <a:ea typeface="Meiryo UI" panose="020B0604030504040204" pitchFamily="50" charset="-128"/>
            </a:endParaRPr>
          </a:p>
        </p:txBody>
      </p:sp>
      <p:sp>
        <p:nvSpPr>
          <p:cNvPr id="58" name="テキスト ボックス 57"/>
          <p:cNvSpPr txBox="1"/>
          <p:nvPr/>
        </p:nvSpPr>
        <p:spPr>
          <a:xfrm>
            <a:off x="8019213" y="4843959"/>
            <a:ext cx="800219" cy="338554"/>
          </a:xfrm>
          <a:prstGeom prst="rect">
            <a:avLst/>
          </a:prstGeom>
          <a:noFill/>
        </p:spPr>
        <p:txBody>
          <a:bodyPr wrap="none" rtlCol="0" anchor="ctr">
            <a:spAutoFit/>
          </a:bodyP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基幹系</a:t>
            </a:r>
          </a:p>
        </p:txBody>
      </p:sp>
      <p:grpSp>
        <p:nvGrpSpPr>
          <p:cNvPr id="59" name="グループ化 58"/>
          <p:cNvGrpSpPr/>
          <p:nvPr/>
        </p:nvGrpSpPr>
        <p:grpSpPr>
          <a:xfrm>
            <a:off x="8012801" y="5474876"/>
            <a:ext cx="813043" cy="686515"/>
            <a:chOff x="7960102" y="5675292"/>
            <a:chExt cx="813043" cy="686515"/>
          </a:xfrm>
        </p:grpSpPr>
        <p:sp>
          <p:nvSpPr>
            <p:cNvPr id="60" name="楕円 59"/>
            <p:cNvSpPr/>
            <p:nvPr/>
          </p:nvSpPr>
          <p:spPr>
            <a:xfrm>
              <a:off x="8011518" y="5675292"/>
              <a:ext cx="706329" cy="686515"/>
            </a:xfrm>
            <a:prstGeom prst="ellipse">
              <a:avLst/>
            </a:prstGeom>
            <a:solidFill>
              <a:srgbClr val="065B9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b="1" dirty="0">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7960131" y="5747627"/>
              <a:ext cx="800219" cy="276999"/>
            </a:xfrm>
            <a:prstGeom prst="rect">
              <a:avLst/>
            </a:prstGeom>
            <a:noFill/>
          </p:spPr>
          <p:txBody>
            <a:bodyPr wrap="none" rtlCol="0" anchor="ctr">
              <a:spAutoFit/>
            </a:bodyPr>
            <a:lstStyle/>
            <a:p>
              <a:pPr algn="ctr"/>
              <a:r>
                <a:rPr kumimoji="1" lang="ja-JP" altLang="en-US" sz="1200" b="1" dirty="0" smtClean="0">
                  <a:solidFill>
                    <a:schemeClr val="bg1"/>
                  </a:solidFill>
                  <a:latin typeface="Meiryo UI" panose="020B0604030504040204" pitchFamily="50" charset="-128"/>
                  <a:ea typeface="Meiryo UI" panose="020B0604030504040204" pitchFamily="50" charset="-128"/>
                </a:rPr>
                <a:t>外部企業</a:t>
              </a:r>
            </a:p>
          </p:txBody>
        </p:sp>
        <p:sp>
          <p:nvSpPr>
            <p:cNvPr id="62" name="テキスト ボックス 61"/>
            <p:cNvSpPr txBox="1"/>
            <p:nvPr/>
          </p:nvSpPr>
          <p:spPr>
            <a:xfrm>
              <a:off x="7960102" y="5982417"/>
              <a:ext cx="813043" cy="230832"/>
            </a:xfrm>
            <a:prstGeom prst="rect">
              <a:avLst/>
            </a:prstGeom>
            <a:noFill/>
          </p:spPr>
          <p:txBody>
            <a:bodyPr wrap="none" rtlCol="0" anchor="ctr">
              <a:spAutoFit/>
            </a:bodyPr>
            <a:lstStyle/>
            <a:p>
              <a:pPr algn="ctr"/>
              <a:r>
                <a:rPr kumimoji="1" lang="ja-JP" altLang="en-US" sz="900" b="1" dirty="0" smtClean="0">
                  <a:solidFill>
                    <a:schemeClr val="bg1"/>
                  </a:solidFill>
                  <a:latin typeface="Meiryo UI" panose="020B0604030504040204" pitchFamily="50" charset="-128"/>
                  <a:ea typeface="Meiryo UI" panose="020B0604030504040204" pitchFamily="50" charset="-128"/>
                </a:rPr>
                <a:t>カード会社等</a:t>
              </a:r>
            </a:p>
          </p:txBody>
        </p:sp>
      </p:grpSp>
      <p:pic>
        <p:nvPicPr>
          <p:cNvPr id="63" name="図 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8783143" y="5381777"/>
            <a:ext cx="897806" cy="872711"/>
          </a:xfrm>
          <a:prstGeom prst="rect">
            <a:avLst/>
          </a:prstGeom>
        </p:spPr>
      </p:pic>
      <p:pic>
        <p:nvPicPr>
          <p:cNvPr id="64" name="図 63" descr="パソコンの画面&#10;&#10;自動的に生成された説明">
            <a:extLst>
              <a:ext uri="{FF2B5EF4-FFF2-40B4-BE49-F238E27FC236}">
                <a16:creationId xmlns:a16="http://schemas.microsoft.com/office/drawing/2014/main" id="{642F9439-873C-45E9-BFB8-0452B27BABE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50795" y="2193396"/>
            <a:ext cx="428071" cy="763084"/>
          </a:xfrm>
          <a:prstGeom prst="rect">
            <a:avLst/>
          </a:prstGeom>
        </p:spPr>
      </p:pic>
      <p:sp>
        <p:nvSpPr>
          <p:cNvPr id="65" name="テキスト ボックス 64"/>
          <p:cNvSpPr txBox="1"/>
          <p:nvPr/>
        </p:nvSpPr>
        <p:spPr>
          <a:xfrm>
            <a:off x="5781923" y="2354549"/>
            <a:ext cx="714422" cy="369332"/>
          </a:xfrm>
          <a:prstGeom prst="rect">
            <a:avLst/>
          </a:prstGeom>
          <a:noFill/>
          <a:effectLst>
            <a:outerShdw blurRad="50800" dist="38100" dir="2700000" algn="tl" rotWithShape="0">
              <a:prstClr val="black">
                <a:alpha val="40000"/>
              </a:prstClr>
            </a:outerShdw>
          </a:effectLst>
        </p:spPr>
        <p:txBody>
          <a:bodyPr wrap="square" lIns="0" rIns="0" rtlCol="0">
            <a:spAutoFit/>
          </a:bodyPr>
          <a:lstStyle/>
          <a:p>
            <a:pPr algn="ctr"/>
            <a:r>
              <a:rPr kumimoji="1" lang="ja-JP" altLang="en-US" b="1" dirty="0" smtClean="0">
                <a:solidFill>
                  <a:srgbClr val="134779"/>
                </a:solidFill>
                <a:effectLst>
                  <a:glow rad="114300">
                    <a:schemeClr val="bg1"/>
                  </a:glow>
                </a:effectLst>
                <a:latin typeface="Meiryo UI" panose="020B0604030504040204" pitchFamily="50" charset="-128"/>
                <a:ea typeface="Meiryo UI" panose="020B0604030504040204" pitchFamily="50" charset="-128"/>
              </a:rPr>
              <a:t>アプリ</a:t>
            </a:r>
            <a:endParaRPr kumimoji="1" lang="ja-JP" altLang="en-US" b="1" dirty="0">
              <a:solidFill>
                <a:srgbClr val="134779"/>
              </a:solidFill>
              <a:effectLst>
                <a:glow rad="114300">
                  <a:schemeClr val="bg1"/>
                </a:glow>
              </a:effectLst>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7605437" y="2288658"/>
            <a:ext cx="951898"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en-US" altLang="ja-JP" b="1" dirty="0" smtClean="0">
                <a:solidFill>
                  <a:srgbClr val="134779"/>
                </a:solidFill>
                <a:effectLst>
                  <a:glow rad="114300">
                    <a:schemeClr val="bg1"/>
                  </a:glow>
                </a:effectLst>
                <a:latin typeface="Meiryo UI" panose="020B0604030504040204" pitchFamily="50" charset="-128"/>
                <a:ea typeface="Meiryo UI" panose="020B0604030504040204" pitchFamily="50" charset="-128"/>
              </a:rPr>
              <a:t>SNS</a:t>
            </a:r>
            <a:endParaRPr kumimoji="1" lang="ja-JP" altLang="en-US" b="1" dirty="0">
              <a:solidFill>
                <a:srgbClr val="134779"/>
              </a:solidFill>
              <a:effectLst>
                <a:glow rad="114300">
                  <a:schemeClr val="bg1"/>
                </a:glow>
              </a:effectLst>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F986AB50-5570-4C20-9D8A-56EDA66E3DFA}"/>
              </a:ext>
            </a:extLst>
          </p:cNvPr>
          <p:cNvSpPr/>
          <p:nvPr/>
        </p:nvSpPr>
        <p:spPr>
          <a:xfrm>
            <a:off x="701475" y="1568683"/>
            <a:ext cx="3953272" cy="49788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800" b="1" dirty="0" smtClean="0">
                <a:solidFill>
                  <a:srgbClr val="134779"/>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rPr>
              <a:t>リアル</a:t>
            </a:r>
            <a:endParaRPr kumimoji="0" lang="ja-JP" altLang="en-US" sz="1600" b="1" i="0" u="none" strike="noStrike" kern="1200" cap="none" spc="0" normalizeH="0" baseline="0" noProof="0" dirty="0">
              <a:ln>
                <a:noFill/>
              </a:ln>
              <a:solidFill>
                <a:srgbClr val="134779"/>
              </a:solidFill>
              <a:effectLst>
                <a:outerShdw blurRad="50800" dist="38100" dir="2700000" algn="tl" rotWithShape="0">
                  <a:prstClr val="black">
                    <a:alpha val="40000"/>
                  </a:prstClr>
                </a:outerShdw>
              </a:effectLst>
              <a:uLnTx/>
              <a:uFillTx/>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F986AB50-5570-4C20-9D8A-56EDA66E3DFA}"/>
              </a:ext>
            </a:extLst>
          </p:cNvPr>
          <p:cNvSpPr/>
          <p:nvPr/>
        </p:nvSpPr>
        <p:spPr>
          <a:xfrm>
            <a:off x="4963273" y="1569287"/>
            <a:ext cx="3953272" cy="49788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800" b="1" dirty="0" smtClean="0">
                <a:solidFill>
                  <a:srgbClr val="134779"/>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rPr>
              <a:t>デジタル</a:t>
            </a:r>
            <a:endParaRPr kumimoji="0" lang="ja-JP" altLang="en-US" sz="1600" b="1" i="0" u="none" strike="noStrike" kern="1200" cap="none" spc="0" normalizeH="0" baseline="0" noProof="0" dirty="0">
              <a:ln>
                <a:noFill/>
              </a:ln>
              <a:solidFill>
                <a:srgbClr val="134779"/>
              </a:solidFill>
              <a:effectLst>
                <a:outerShdw blurRad="50800" dist="38100" dir="2700000" algn="tl" rotWithShape="0">
                  <a:prstClr val="black">
                    <a:alpha val="40000"/>
                  </a:prstClr>
                </a:outerShdw>
              </a:effectLst>
              <a:uLnTx/>
              <a:uFillTx/>
              <a:latin typeface="Meiryo UI" panose="020B0604030504040204" pitchFamily="50" charset="-128"/>
              <a:ea typeface="Meiryo UI" panose="020B0604030504040204" pitchFamily="50" charset="-128"/>
            </a:endParaRPr>
          </a:p>
        </p:txBody>
      </p:sp>
      <p:grpSp>
        <p:nvGrpSpPr>
          <p:cNvPr id="69" name="グループ化 68"/>
          <p:cNvGrpSpPr/>
          <p:nvPr/>
        </p:nvGrpSpPr>
        <p:grpSpPr>
          <a:xfrm>
            <a:off x="6844476" y="2131960"/>
            <a:ext cx="647393" cy="510385"/>
            <a:chOff x="6223564" y="2350690"/>
            <a:chExt cx="723126" cy="573443"/>
          </a:xfrm>
        </p:grpSpPr>
        <p:pic>
          <p:nvPicPr>
            <p:cNvPr id="70" name="図形 62" descr="アセット 70@2x">
              <a:extLst>
                <a:ext uri="{FF2B5EF4-FFF2-40B4-BE49-F238E27FC236}">
                  <a16:creationId xmlns:a16="http://schemas.microsoft.com/office/drawing/2014/main" id="{415D0D14-C403-436D-9D6B-A91D36F86FE2}"/>
                </a:ext>
              </a:extLst>
            </p:cNvPr>
            <p:cNvPicPr>
              <a:picLocks noChangeAspect="1"/>
            </p:cNvPicPr>
            <p:nvPr/>
          </p:nvPicPr>
          <p:blipFill>
            <a:blip r:embed="rId17"/>
            <a:stretch>
              <a:fillRect/>
            </a:stretch>
          </p:blipFill>
          <p:spPr>
            <a:xfrm flipH="1">
              <a:off x="6223564" y="2350690"/>
              <a:ext cx="723126" cy="573443"/>
            </a:xfrm>
            <a:prstGeom prst="rect">
              <a:avLst/>
            </a:prstGeom>
          </p:spPr>
        </p:pic>
        <p:pic>
          <p:nvPicPr>
            <p:cNvPr id="71" name="図 70" descr="挿絵 が含まれている画像&#10;&#10;自動的に生成された説明">
              <a:extLst>
                <a:ext uri="{FF2B5EF4-FFF2-40B4-BE49-F238E27FC236}">
                  <a16:creationId xmlns:a16="http://schemas.microsoft.com/office/drawing/2014/main" id="{7A397945-34F0-4376-AD17-92F4687EA6A2}"/>
                </a:ext>
              </a:extLst>
            </p:cNvPr>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6405192" y="2428134"/>
              <a:ext cx="356966" cy="305148"/>
            </a:xfrm>
            <a:prstGeom prst="rect">
              <a:avLst/>
            </a:prstGeom>
          </p:spPr>
        </p:pic>
      </p:grpSp>
      <p:pic>
        <p:nvPicPr>
          <p:cNvPr id="72" name="図 7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866060" y="2047855"/>
            <a:ext cx="463082" cy="854779"/>
          </a:xfrm>
          <a:prstGeom prst="rect">
            <a:avLst/>
          </a:prstGeom>
        </p:spPr>
      </p:pic>
      <p:pic>
        <p:nvPicPr>
          <p:cNvPr id="73" name="図形 33" descr="アセット 39@2x">
            <a:extLst>
              <a:ext uri="{FF2B5EF4-FFF2-40B4-BE49-F238E27FC236}">
                <a16:creationId xmlns:a16="http://schemas.microsoft.com/office/drawing/2014/main" id="{C3112D78-4A64-4013-8483-3C7D605269AD}"/>
              </a:ext>
            </a:extLst>
          </p:cNvPr>
          <p:cNvPicPr>
            <a:picLocks noChangeAspect="1"/>
          </p:cNvPicPr>
          <p:nvPr/>
        </p:nvPicPr>
        <p:blipFill>
          <a:blip r:embed="rId20"/>
          <a:stretch>
            <a:fillRect/>
          </a:stretch>
        </p:blipFill>
        <p:spPr>
          <a:xfrm flipH="1">
            <a:off x="5170519" y="2060242"/>
            <a:ext cx="444371" cy="829922"/>
          </a:xfrm>
          <a:prstGeom prst="rect">
            <a:avLst/>
          </a:prstGeom>
        </p:spPr>
      </p:pic>
      <p:pic>
        <p:nvPicPr>
          <p:cNvPr id="74" name="図 7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479981" y="2032100"/>
            <a:ext cx="398902" cy="915997"/>
          </a:xfrm>
          <a:prstGeom prst="rect">
            <a:avLst/>
          </a:prstGeom>
        </p:spPr>
      </p:pic>
      <p:pic>
        <p:nvPicPr>
          <p:cNvPr id="75" name="図 74" descr="パソコンの画面&#10;&#10;自動的に生成された説明">
            <a:extLst>
              <a:ext uri="{FF2B5EF4-FFF2-40B4-BE49-F238E27FC236}">
                <a16:creationId xmlns:a16="http://schemas.microsoft.com/office/drawing/2014/main" id="{642F9439-873C-45E9-BFB8-0452B27BABE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04849" y="2099520"/>
            <a:ext cx="428071" cy="763084"/>
          </a:xfrm>
          <a:prstGeom prst="rect">
            <a:avLst/>
          </a:prstGeom>
        </p:spPr>
      </p:pic>
      <p:sp>
        <p:nvSpPr>
          <p:cNvPr id="76" name="テキスト ボックス 75"/>
          <p:cNvSpPr txBox="1"/>
          <p:nvPr/>
        </p:nvSpPr>
        <p:spPr>
          <a:xfrm>
            <a:off x="1707354" y="2550286"/>
            <a:ext cx="951898"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b="1" dirty="0" smtClean="0">
                <a:solidFill>
                  <a:srgbClr val="134779"/>
                </a:solidFill>
                <a:effectLst>
                  <a:glow rad="114300">
                    <a:schemeClr val="bg1"/>
                  </a:glow>
                </a:effectLst>
                <a:latin typeface="Meiryo UI" panose="020B0604030504040204" pitchFamily="50" charset="-128"/>
                <a:ea typeface="Meiryo UI" panose="020B0604030504040204" pitchFamily="50" charset="-128"/>
              </a:rPr>
              <a:t>会員証</a:t>
            </a:r>
            <a:endParaRPr kumimoji="1" lang="ja-JP" altLang="en-US" b="1" dirty="0">
              <a:solidFill>
                <a:srgbClr val="134779"/>
              </a:solidFill>
              <a:effectLst>
                <a:glow rad="114300">
                  <a:schemeClr val="bg1"/>
                </a:glow>
              </a:effectLst>
              <a:latin typeface="Meiryo UI" panose="020B0604030504040204" pitchFamily="50" charset="-128"/>
              <a:ea typeface="Meiryo UI" panose="020B0604030504040204" pitchFamily="50" charset="-128"/>
            </a:endParaRPr>
          </a:p>
        </p:txBody>
      </p:sp>
      <p:pic>
        <p:nvPicPr>
          <p:cNvPr id="77" name="図 7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69806" y="2290561"/>
            <a:ext cx="298156" cy="298156"/>
          </a:xfrm>
          <a:prstGeom prst="rect">
            <a:avLst/>
          </a:prstGeom>
        </p:spPr>
      </p:pic>
      <p:pic>
        <p:nvPicPr>
          <p:cNvPr id="78" name="図 77"/>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644582">
            <a:off x="3794497" y="1861403"/>
            <a:ext cx="392833" cy="398924"/>
          </a:xfrm>
          <a:prstGeom prst="rect">
            <a:avLst/>
          </a:prstGeom>
        </p:spPr>
      </p:pic>
      <p:sp>
        <p:nvSpPr>
          <p:cNvPr id="79" name="テキスト ボックス 78"/>
          <p:cNvSpPr txBox="1"/>
          <p:nvPr/>
        </p:nvSpPr>
        <p:spPr>
          <a:xfrm>
            <a:off x="6680015" y="2679671"/>
            <a:ext cx="951898"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en-US" altLang="ja-JP" b="1" dirty="0" smtClean="0">
                <a:solidFill>
                  <a:srgbClr val="134779"/>
                </a:solidFill>
                <a:effectLst>
                  <a:glow rad="114300">
                    <a:schemeClr val="bg1"/>
                  </a:glow>
                </a:effectLst>
                <a:latin typeface="Meiryo UI" panose="020B0604030504040204" pitchFamily="50" charset="-128"/>
                <a:ea typeface="Meiryo UI" panose="020B0604030504040204" pitchFamily="50" charset="-128"/>
              </a:rPr>
              <a:t>EC</a:t>
            </a:r>
            <a:endParaRPr kumimoji="1" lang="ja-JP" altLang="en-US" b="1" dirty="0">
              <a:solidFill>
                <a:srgbClr val="134779"/>
              </a:solidFill>
              <a:effectLst>
                <a:glow rad="114300">
                  <a:schemeClr val="bg1"/>
                </a:glow>
              </a:effectLst>
              <a:latin typeface="Meiryo UI" panose="020B0604030504040204" pitchFamily="50" charset="-128"/>
              <a:ea typeface="Meiryo UI" panose="020B0604030504040204" pitchFamily="50" charset="-128"/>
            </a:endParaRPr>
          </a:p>
        </p:txBody>
      </p:sp>
      <p:sp>
        <p:nvSpPr>
          <p:cNvPr id="80" name="テキスト ボックス 79"/>
          <p:cNvSpPr txBox="1"/>
          <p:nvPr/>
        </p:nvSpPr>
        <p:spPr>
          <a:xfrm>
            <a:off x="3127410" y="2503263"/>
            <a:ext cx="951898"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b="1" dirty="0" smtClean="0">
                <a:solidFill>
                  <a:srgbClr val="134779"/>
                </a:solidFill>
                <a:effectLst>
                  <a:glow rad="114300">
                    <a:schemeClr val="bg1"/>
                  </a:glow>
                </a:effectLst>
                <a:latin typeface="Meiryo UI" panose="020B0604030504040204" pitchFamily="50" charset="-128"/>
                <a:ea typeface="Meiryo UI" panose="020B0604030504040204" pitchFamily="50" charset="-128"/>
              </a:rPr>
              <a:t>店舗</a:t>
            </a:r>
            <a:endParaRPr kumimoji="1" lang="ja-JP" altLang="en-US" b="1" dirty="0">
              <a:solidFill>
                <a:srgbClr val="134779"/>
              </a:solidFill>
              <a:effectLst>
                <a:glow rad="114300">
                  <a:schemeClr val="bg1"/>
                </a:glow>
              </a:effectLst>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337702" y="757934"/>
            <a:ext cx="2018501" cy="369332"/>
          </a:xfrm>
          <a:prstGeom prst="rect">
            <a:avLst/>
          </a:prstGeom>
          <a:noFill/>
        </p:spPr>
        <p:txBody>
          <a:bodyPr wrap="none" rtlCol="0">
            <a:spAutoFit/>
          </a:bodyPr>
          <a:lstStyle/>
          <a:p>
            <a:r>
              <a:rPr kumimoji="1" lang="en-US" altLang="ja-JP" dirty="0" smtClean="0"/>
              <a:t>CAFIS Explorer</a:t>
            </a:r>
            <a:r>
              <a:rPr kumimoji="1" lang="ja-JP" altLang="en-US" dirty="0" smtClean="0"/>
              <a:t>は</a:t>
            </a:r>
            <a:endParaRPr kumimoji="1" lang="ja-JP" altLang="en-US" dirty="0"/>
          </a:p>
        </p:txBody>
      </p:sp>
    </p:spTree>
    <p:extLst>
      <p:ext uri="{BB962C8B-B14F-4D97-AF65-F5344CB8AC3E}">
        <p14:creationId xmlns:p14="http://schemas.microsoft.com/office/powerpoint/2010/main" val="39146591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p:cNvSpPr/>
          <p:nvPr/>
        </p:nvSpPr>
        <p:spPr>
          <a:xfrm>
            <a:off x="0" y="1651035"/>
            <a:ext cx="9906000" cy="3722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lstStyle/>
          <a:p>
            <a:r>
              <a:rPr kumimoji="1" lang="en-US" altLang="ja-JP" dirty="0" smtClean="0"/>
              <a:t>1.3. CAFIS</a:t>
            </a:r>
            <a:r>
              <a:rPr lang="ja-JP" altLang="en-US" dirty="0" smtClean="0"/>
              <a:t> </a:t>
            </a:r>
            <a:r>
              <a:rPr lang="en-US" altLang="ja-JP" dirty="0" smtClean="0"/>
              <a:t>Explorer</a:t>
            </a:r>
            <a:r>
              <a:rPr lang="ja-JP" altLang="en-US" dirty="0"/>
              <a:t> </a:t>
            </a:r>
            <a:r>
              <a:rPr lang="ja-JP" altLang="en-US" dirty="0" smtClean="0"/>
              <a:t>特徴・強み（</a:t>
            </a:r>
            <a:r>
              <a:rPr lang="en-US" altLang="ja-JP" dirty="0" smtClean="0"/>
              <a:t>1/2</a:t>
            </a:r>
            <a:r>
              <a:rPr lang="ja-JP" altLang="en-US" dirty="0" smtClean="0"/>
              <a:t>）</a:t>
            </a:r>
            <a:endParaRPr kumimoji="1" lang="ja-JP" altLang="en-US" dirty="0"/>
          </a:p>
        </p:txBody>
      </p:sp>
      <p:sp>
        <p:nvSpPr>
          <p:cNvPr id="33" name="テキスト ボックス 32"/>
          <p:cNvSpPr txBox="1"/>
          <p:nvPr/>
        </p:nvSpPr>
        <p:spPr>
          <a:xfrm>
            <a:off x="69146" y="730842"/>
            <a:ext cx="9694007" cy="646331"/>
          </a:xfrm>
          <a:prstGeom prst="rect">
            <a:avLst/>
          </a:prstGeom>
          <a:noFill/>
        </p:spPr>
        <p:txBody>
          <a:bodyPr wrap="square" rtlCol="0">
            <a:spAutoFit/>
          </a:bodyPr>
          <a:lstStyle/>
          <a:p>
            <a:pPr algn="ctr"/>
            <a:r>
              <a:rPr kumimoji="1" lang="en-US" altLang="ja-JP" b="1" dirty="0" smtClean="0">
                <a:latin typeface="Meiryo UI" panose="020B0604030504040204" pitchFamily="50" charset="-128"/>
                <a:ea typeface="Meiryo UI" panose="020B0604030504040204" pitchFamily="50" charset="-128"/>
              </a:rPr>
              <a:t>CAFIS Explorer</a:t>
            </a:r>
            <a:r>
              <a:rPr kumimoji="1" lang="ja-JP" altLang="en-US" b="1" dirty="0" smtClean="0">
                <a:latin typeface="Meiryo UI" panose="020B0604030504040204" pitchFamily="50" charset="-128"/>
                <a:ea typeface="Meiryo UI" panose="020B0604030504040204" pitchFamily="50" charset="-128"/>
              </a:rPr>
              <a:t>の最大の特徴は、事業視点・顧客戦略に対して</a:t>
            </a:r>
            <a:r>
              <a:rPr kumimoji="1" lang="en-US" altLang="ja-JP" b="1" dirty="0" smtClean="0">
                <a:latin typeface="Meiryo UI" panose="020B0604030504040204" pitchFamily="50" charset="-128"/>
                <a:ea typeface="Meiryo UI" panose="020B0604030504040204" pitchFamily="50" charset="-128"/>
              </a:rPr>
              <a:t/>
            </a:r>
            <a:br>
              <a:rPr kumimoji="1" lang="en-US" altLang="ja-JP" b="1" dirty="0" smtClean="0">
                <a:latin typeface="Meiryo UI" panose="020B0604030504040204" pitchFamily="50" charset="-128"/>
                <a:ea typeface="Meiryo UI" panose="020B0604030504040204" pitchFamily="50" charset="-128"/>
              </a:rPr>
            </a:br>
            <a:r>
              <a:rPr kumimoji="1" lang="ja-JP" altLang="en-US" b="1" dirty="0" smtClean="0">
                <a:latin typeface="Meiryo UI" panose="020B0604030504040204" pitchFamily="50" charset="-128"/>
                <a:ea typeface="Meiryo UI" panose="020B0604030504040204" pitchFamily="50" charset="-128"/>
              </a:rPr>
              <a:t>柔軟な顧客管理・ポイント管理を可能とする“変化に強いアーキテクチャー”です。</a:t>
            </a:r>
            <a:endParaRPr kumimoji="1" lang="ja-JP" altLang="en-US" b="1" dirty="0">
              <a:latin typeface="Meiryo UI" panose="020B0604030504040204" pitchFamily="50" charset="-128"/>
              <a:ea typeface="Meiryo UI" panose="020B0604030504040204" pitchFamily="50" charset="-128"/>
            </a:endParaRPr>
          </a:p>
        </p:txBody>
      </p:sp>
      <p:sp>
        <p:nvSpPr>
          <p:cNvPr id="38" name="楕円 37"/>
          <p:cNvSpPr/>
          <p:nvPr/>
        </p:nvSpPr>
        <p:spPr>
          <a:xfrm>
            <a:off x="722990" y="1950141"/>
            <a:ext cx="3728566" cy="3163385"/>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a:ln>
                <a:noFill/>
              </a:ln>
              <a:solidFill>
                <a:srgbClr val="FFFFFF"/>
              </a:solidFill>
              <a:effectLst/>
              <a:uLnTx/>
              <a:uFillTx/>
              <a:latin typeface="Meiryo UI" panose="020B0604030504040204" pitchFamily="50" charset="-128"/>
            </a:endParaRPr>
          </a:p>
        </p:txBody>
      </p:sp>
      <p:sp>
        <p:nvSpPr>
          <p:cNvPr id="40" name="角丸四角形 39"/>
          <p:cNvSpPr/>
          <p:nvPr/>
        </p:nvSpPr>
        <p:spPr>
          <a:xfrm>
            <a:off x="1165244" y="1752286"/>
            <a:ext cx="2844058"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顧客中心設計</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46" name="楕円 45"/>
          <p:cNvSpPr/>
          <p:nvPr/>
        </p:nvSpPr>
        <p:spPr>
          <a:xfrm>
            <a:off x="5523590" y="1950141"/>
            <a:ext cx="3728566" cy="3163385"/>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a:ln>
                <a:noFill/>
              </a:ln>
              <a:solidFill>
                <a:srgbClr val="FFFFFF"/>
              </a:solidFill>
              <a:effectLst/>
              <a:uLnTx/>
              <a:uFillTx/>
              <a:latin typeface="Meiryo UI" panose="020B0604030504040204" pitchFamily="50" charset="-128"/>
            </a:endParaRPr>
          </a:p>
        </p:txBody>
      </p:sp>
      <p:sp>
        <p:nvSpPr>
          <p:cNvPr id="47" name="角丸四角形 46"/>
          <p:cNvSpPr/>
          <p:nvPr/>
        </p:nvSpPr>
        <p:spPr>
          <a:xfrm>
            <a:off x="5965844" y="1752286"/>
            <a:ext cx="2844058"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豊富な</a:t>
            </a:r>
            <a:r>
              <a:rPr kumimoji="1" lang="en-US" altLang="ja-JP" sz="2400" b="1" kern="0" dirty="0" smtClean="0">
                <a:solidFill>
                  <a:srgbClr val="6785C1">
                    <a:lumMod val="75000"/>
                  </a:srgbClr>
                </a:solidFill>
                <a:effectLst>
                  <a:glow rad="101600">
                    <a:prstClr val="white"/>
                  </a:glow>
                </a:effectLst>
                <a:latin typeface="Meiryo UI" panose="020B0604030504040204" pitchFamily="50" charset="-128"/>
              </a:rPr>
              <a:t>API</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pic>
        <p:nvPicPr>
          <p:cNvPr id="48" name="図 47"/>
          <p:cNvPicPr>
            <a:picLocks noChangeAspect="1"/>
          </p:cNvPicPr>
          <p:nvPr/>
        </p:nvPicPr>
        <p:blipFill>
          <a:blip r:embed="rId2">
            <a:clrChange>
              <a:clrFrom>
                <a:srgbClr val="FFFFFF"/>
              </a:clrFrom>
              <a:clrTo>
                <a:srgbClr val="FFFFFF">
                  <a:alpha val="0"/>
                </a:srgbClr>
              </a:clrTo>
            </a:clrChange>
          </a:blip>
          <a:stretch>
            <a:fillRect/>
          </a:stretch>
        </p:blipFill>
        <p:spPr>
          <a:xfrm>
            <a:off x="1083581" y="2252667"/>
            <a:ext cx="3030033" cy="2371035"/>
          </a:xfrm>
          <a:prstGeom prst="rect">
            <a:avLst/>
          </a:prstGeom>
        </p:spPr>
      </p:pic>
      <p:sp>
        <p:nvSpPr>
          <p:cNvPr id="75" name="楕円 74">
            <a:extLst>
              <a:ext uri="{FF2B5EF4-FFF2-40B4-BE49-F238E27FC236}">
                <a16:creationId xmlns:a16="http://schemas.microsoft.com/office/drawing/2014/main" id="{EAEBE3F9-605C-4A30-A038-98FE328CABFF}"/>
              </a:ext>
            </a:extLst>
          </p:cNvPr>
          <p:cNvSpPr/>
          <p:nvPr/>
        </p:nvSpPr>
        <p:spPr>
          <a:xfrm>
            <a:off x="7592536" y="2229310"/>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76" name="楕円 75">
            <a:extLst>
              <a:ext uri="{FF2B5EF4-FFF2-40B4-BE49-F238E27FC236}">
                <a16:creationId xmlns:a16="http://schemas.microsoft.com/office/drawing/2014/main" id="{9FE0FD18-C751-4E32-863E-C2E4DD3419C9}"/>
              </a:ext>
            </a:extLst>
          </p:cNvPr>
          <p:cNvSpPr/>
          <p:nvPr/>
        </p:nvSpPr>
        <p:spPr>
          <a:xfrm>
            <a:off x="8242612" y="3053927"/>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77" name="楕円 76">
            <a:extLst>
              <a:ext uri="{FF2B5EF4-FFF2-40B4-BE49-F238E27FC236}">
                <a16:creationId xmlns:a16="http://schemas.microsoft.com/office/drawing/2014/main" id="{3060FDB0-C9F2-497E-8391-2C5ADCABEB43}"/>
              </a:ext>
            </a:extLst>
          </p:cNvPr>
          <p:cNvSpPr/>
          <p:nvPr/>
        </p:nvSpPr>
        <p:spPr>
          <a:xfrm>
            <a:off x="6286699" y="3906673"/>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78" name="楕円 77">
            <a:extLst>
              <a:ext uri="{FF2B5EF4-FFF2-40B4-BE49-F238E27FC236}">
                <a16:creationId xmlns:a16="http://schemas.microsoft.com/office/drawing/2014/main" id="{BDC3C55F-FE44-4BAF-921E-BEE4CB5B0DC4}"/>
              </a:ext>
            </a:extLst>
          </p:cNvPr>
          <p:cNvSpPr/>
          <p:nvPr/>
        </p:nvSpPr>
        <p:spPr>
          <a:xfrm>
            <a:off x="5667074" y="3073512"/>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79" name="楕円 78">
            <a:extLst>
              <a:ext uri="{FF2B5EF4-FFF2-40B4-BE49-F238E27FC236}">
                <a16:creationId xmlns:a16="http://schemas.microsoft.com/office/drawing/2014/main" id="{3962982B-1F14-4804-AF1D-7B0C2528C2F0}"/>
              </a:ext>
            </a:extLst>
          </p:cNvPr>
          <p:cNvSpPr/>
          <p:nvPr/>
        </p:nvSpPr>
        <p:spPr>
          <a:xfrm>
            <a:off x="6303527" y="2236121"/>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80" name="楕円 79">
            <a:extLst>
              <a:ext uri="{FF2B5EF4-FFF2-40B4-BE49-F238E27FC236}">
                <a16:creationId xmlns:a16="http://schemas.microsoft.com/office/drawing/2014/main" id="{64D8447E-F6AE-4FC5-945B-9751B2A8A248}"/>
              </a:ext>
            </a:extLst>
          </p:cNvPr>
          <p:cNvSpPr/>
          <p:nvPr/>
        </p:nvSpPr>
        <p:spPr>
          <a:xfrm>
            <a:off x="7717421" y="3906673"/>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algn="ctr" defTabSz="925880">
              <a:defRPr/>
            </a:pPr>
            <a:r>
              <a:rPr kumimoji="1" lang="ja-JP" altLang="en-US" sz="1600" kern="0" dirty="0" smtClean="0">
                <a:solidFill>
                  <a:srgbClr val="134779"/>
                </a:solidFill>
                <a:latin typeface="Meiryo UI" panose="020B0604030504040204" pitchFamily="50" charset="-128"/>
                <a:ea typeface="Meiryo UI" panose="020B0604030504040204" pitchFamily="50" charset="-128"/>
              </a:rPr>
              <a:t>カード</a:t>
            </a:r>
            <a:endParaRPr kumimoji="1" lang="en-US" altLang="ja-JP" sz="1600" kern="0" dirty="0" smtClean="0">
              <a:solidFill>
                <a:srgbClr val="134779"/>
              </a:solidFill>
              <a:latin typeface="Meiryo UI" panose="020B0604030504040204" pitchFamily="50" charset="-128"/>
              <a:ea typeface="Meiryo UI" panose="020B0604030504040204" pitchFamily="50" charset="-128"/>
            </a:endParaRPr>
          </a:p>
          <a:p>
            <a:pPr algn="ctr" defTabSz="925880">
              <a:defRPr/>
            </a:pPr>
            <a:r>
              <a:rPr kumimoji="1" lang="ja-JP" altLang="en-US" sz="1600" kern="0" dirty="0" smtClean="0">
                <a:solidFill>
                  <a:srgbClr val="134779"/>
                </a:solidFill>
                <a:latin typeface="Meiryo UI" panose="020B0604030504040204" pitchFamily="50" charset="-128"/>
                <a:ea typeface="Meiryo UI" panose="020B0604030504040204" pitchFamily="50" charset="-128"/>
              </a:rPr>
              <a:t>統合</a:t>
            </a:r>
            <a:endParaRPr kumimoji="1" lang="ja-JP" altLang="en-US" sz="1600" kern="0" dirty="0">
              <a:solidFill>
                <a:srgbClr val="134779"/>
              </a:solidFill>
              <a:latin typeface="Meiryo UI" panose="020B0604030504040204" pitchFamily="50" charset="-128"/>
              <a:ea typeface="Meiryo UI" panose="020B0604030504040204" pitchFamily="50" charset="-128"/>
            </a:endParaRPr>
          </a:p>
        </p:txBody>
      </p:sp>
      <p:sp>
        <p:nvSpPr>
          <p:cNvPr id="81" name="正方形/長方形 80"/>
          <p:cNvSpPr/>
          <p:nvPr/>
        </p:nvSpPr>
        <p:spPr>
          <a:xfrm>
            <a:off x="7487157" y="2480401"/>
            <a:ext cx="1018145" cy="338554"/>
          </a:xfrm>
          <a:prstGeom prst="rect">
            <a:avLst/>
          </a:prstGeom>
        </p:spPr>
        <p:txBody>
          <a:bodyPr wrap="square" lIns="0" rIns="0" anchor="ctr">
            <a:spAutoFit/>
          </a:bodyPr>
          <a:lstStyle/>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付与履歴</a:t>
            </a:r>
            <a:endParaRPr kumimoji="1" lang="ja-JP" altLang="en-US" sz="1600" dirty="0">
              <a:solidFill>
                <a:srgbClr val="134779"/>
              </a:solidFill>
              <a:latin typeface="Meiryo UI" panose="020B0604030504040204" pitchFamily="50" charset="-128"/>
              <a:ea typeface="Meiryo UI" panose="020B0604030504040204" pitchFamily="50" charset="-128"/>
            </a:endParaRPr>
          </a:p>
        </p:txBody>
      </p:sp>
      <p:sp>
        <p:nvSpPr>
          <p:cNvPr id="82" name="正方形/長方形 81"/>
          <p:cNvSpPr/>
          <p:nvPr/>
        </p:nvSpPr>
        <p:spPr>
          <a:xfrm>
            <a:off x="8046099" y="3212332"/>
            <a:ext cx="1130377" cy="584775"/>
          </a:xfrm>
          <a:prstGeom prst="rect">
            <a:avLst/>
          </a:prstGeom>
        </p:spPr>
        <p:txBody>
          <a:bodyPr wrap="square" lIns="0" rIns="0" anchor="ctr">
            <a:spAutoFit/>
          </a:bodyPr>
          <a:lstStyle/>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残高・ランク</a:t>
            </a:r>
            <a:endParaRPr kumimoji="1" lang="en-US" altLang="ja-JP" sz="1600" dirty="0" smtClean="0">
              <a:solidFill>
                <a:srgbClr val="134779"/>
              </a:solidFill>
              <a:latin typeface="Meiryo UI" panose="020B0604030504040204" pitchFamily="50" charset="-128"/>
              <a:ea typeface="Meiryo UI" panose="020B0604030504040204" pitchFamily="50" charset="-128"/>
            </a:endParaRPr>
          </a:p>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照会</a:t>
            </a:r>
            <a:endParaRPr kumimoji="1" lang="ja-JP" altLang="en-US" sz="1600" dirty="0">
              <a:solidFill>
                <a:srgbClr val="134779"/>
              </a:solidFill>
              <a:latin typeface="Meiryo UI" panose="020B0604030504040204" pitchFamily="50" charset="-128"/>
              <a:ea typeface="Meiryo UI" panose="020B0604030504040204" pitchFamily="50" charset="-128"/>
            </a:endParaRPr>
          </a:p>
        </p:txBody>
      </p:sp>
      <p:sp>
        <p:nvSpPr>
          <p:cNvPr id="83" name="正方形/長方形 82"/>
          <p:cNvSpPr/>
          <p:nvPr/>
        </p:nvSpPr>
        <p:spPr>
          <a:xfrm>
            <a:off x="6174887" y="4017979"/>
            <a:ext cx="1018145" cy="584775"/>
          </a:xfrm>
          <a:prstGeom prst="rect">
            <a:avLst/>
          </a:prstGeom>
        </p:spPr>
        <p:txBody>
          <a:bodyPr wrap="square" lIns="0" rIns="0" anchor="ctr">
            <a:spAutoFit/>
          </a:bodyPr>
          <a:lstStyle/>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会員情報</a:t>
            </a:r>
            <a:endParaRPr kumimoji="1" lang="en-US" altLang="ja-JP" sz="1600" dirty="0" smtClean="0">
              <a:solidFill>
                <a:srgbClr val="134779"/>
              </a:solidFill>
              <a:latin typeface="Meiryo UI" panose="020B0604030504040204" pitchFamily="50" charset="-128"/>
              <a:ea typeface="Meiryo UI" panose="020B0604030504040204" pitchFamily="50" charset="-128"/>
            </a:endParaRPr>
          </a:p>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登録</a:t>
            </a:r>
            <a:r>
              <a:rPr kumimoji="1" lang="en-US" altLang="ja-JP" sz="1600" dirty="0" smtClean="0">
                <a:solidFill>
                  <a:srgbClr val="134779"/>
                </a:solidFill>
                <a:latin typeface="Meiryo UI" panose="020B0604030504040204" pitchFamily="50" charset="-128"/>
                <a:ea typeface="Meiryo UI" panose="020B0604030504040204" pitchFamily="50" charset="-128"/>
              </a:rPr>
              <a:t>/</a:t>
            </a:r>
            <a:r>
              <a:rPr kumimoji="1" lang="ja-JP" altLang="en-US" sz="1600" dirty="0" smtClean="0">
                <a:solidFill>
                  <a:srgbClr val="134779"/>
                </a:solidFill>
                <a:latin typeface="Meiryo UI" panose="020B0604030504040204" pitchFamily="50" charset="-128"/>
                <a:ea typeface="Meiryo UI" panose="020B0604030504040204" pitchFamily="50" charset="-128"/>
              </a:rPr>
              <a:t>変更</a:t>
            </a:r>
            <a:endParaRPr kumimoji="1" lang="ja-JP" altLang="en-US" sz="1600" dirty="0">
              <a:solidFill>
                <a:srgbClr val="134779"/>
              </a:solidFill>
              <a:latin typeface="Meiryo UI" panose="020B0604030504040204" pitchFamily="50" charset="-128"/>
              <a:ea typeface="Meiryo UI" panose="020B0604030504040204" pitchFamily="50" charset="-128"/>
            </a:endParaRPr>
          </a:p>
        </p:txBody>
      </p:sp>
      <p:sp>
        <p:nvSpPr>
          <p:cNvPr id="84" name="正方形/長方形 83"/>
          <p:cNvSpPr/>
          <p:nvPr/>
        </p:nvSpPr>
        <p:spPr>
          <a:xfrm>
            <a:off x="5561695" y="3215595"/>
            <a:ext cx="1018145" cy="584775"/>
          </a:xfrm>
          <a:prstGeom prst="rect">
            <a:avLst/>
          </a:prstGeom>
        </p:spPr>
        <p:txBody>
          <a:bodyPr wrap="square" lIns="0" rIns="0" anchor="ctr">
            <a:spAutoFit/>
          </a:bodyPr>
          <a:lstStyle/>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ポイント</a:t>
            </a:r>
            <a:endParaRPr kumimoji="1" lang="en-US" altLang="ja-JP" sz="1600" dirty="0" smtClean="0">
              <a:solidFill>
                <a:srgbClr val="134779"/>
              </a:solidFill>
              <a:latin typeface="Meiryo UI" panose="020B0604030504040204" pitchFamily="50" charset="-128"/>
              <a:ea typeface="Meiryo UI" panose="020B0604030504040204" pitchFamily="50" charset="-128"/>
            </a:endParaRPr>
          </a:p>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有効</a:t>
            </a:r>
            <a:r>
              <a:rPr kumimoji="1" lang="ja-JP" altLang="en-US" sz="1600" dirty="0">
                <a:solidFill>
                  <a:srgbClr val="134779"/>
                </a:solidFill>
                <a:latin typeface="Meiryo UI" panose="020B0604030504040204" pitchFamily="50" charset="-128"/>
                <a:ea typeface="Meiryo UI" panose="020B0604030504040204" pitchFamily="50" charset="-128"/>
              </a:rPr>
              <a:t>期限</a:t>
            </a:r>
          </a:p>
        </p:txBody>
      </p:sp>
      <p:sp>
        <p:nvSpPr>
          <p:cNvPr id="85" name="正方形/長方形 84"/>
          <p:cNvSpPr/>
          <p:nvPr/>
        </p:nvSpPr>
        <p:spPr>
          <a:xfrm>
            <a:off x="6198148" y="2394735"/>
            <a:ext cx="1018145" cy="584775"/>
          </a:xfrm>
          <a:prstGeom prst="rect">
            <a:avLst/>
          </a:prstGeom>
        </p:spPr>
        <p:txBody>
          <a:bodyPr wrap="square" lIns="0" rIns="0" anchor="ctr">
            <a:spAutoFit/>
          </a:bodyPr>
          <a:lstStyle/>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ポイント</a:t>
            </a:r>
            <a:endParaRPr kumimoji="1" lang="en-US" altLang="ja-JP" sz="1600" dirty="0" smtClean="0">
              <a:solidFill>
                <a:srgbClr val="134779"/>
              </a:solidFill>
              <a:latin typeface="Meiryo UI" panose="020B0604030504040204" pitchFamily="50" charset="-128"/>
              <a:ea typeface="Meiryo UI" panose="020B0604030504040204" pitchFamily="50" charset="-128"/>
            </a:endParaRPr>
          </a:p>
          <a:p>
            <a:pPr algn="ctr" defTabSz="925880">
              <a:defRPr/>
            </a:pPr>
            <a:r>
              <a:rPr kumimoji="1" lang="ja-JP" altLang="en-US" sz="1600" dirty="0" smtClean="0">
                <a:solidFill>
                  <a:srgbClr val="134779"/>
                </a:solidFill>
                <a:latin typeface="Meiryo UI" panose="020B0604030504040204" pitchFamily="50" charset="-128"/>
                <a:ea typeface="Meiryo UI" panose="020B0604030504040204" pitchFamily="50" charset="-128"/>
              </a:rPr>
              <a:t>付与利用</a:t>
            </a:r>
            <a:endParaRPr kumimoji="1" lang="ja-JP" altLang="en-US" sz="1600" dirty="0">
              <a:solidFill>
                <a:srgbClr val="134779"/>
              </a:solidFill>
              <a:latin typeface="Meiryo UI" panose="020B0604030504040204" pitchFamily="50" charset="-128"/>
              <a:ea typeface="Meiryo UI" panose="020B0604030504040204" pitchFamily="50" charset="-128"/>
            </a:endParaRPr>
          </a:p>
        </p:txBody>
      </p:sp>
      <p:pic>
        <p:nvPicPr>
          <p:cNvPr id="90" name="図 89"/>
          <p:cNvPicPr>
            <a:picLocks noChangeAspect="1"/>
          </p:cNvPicPr>
          <p:nvPr/>
        </p:nvPicPr>
        <p:blipFill>
          <a:blip r:embed="rId3"/>
          <a:stretch>
            <a:fillRect/>
          </a:stretch>
        </p:blipFill>
        <p:spPr>
          <a:xfrm>
            <a:off x="6700187" y="2972468"/>
            <a:ext cx="1375371" cy="1085480"/>
          </a:xfrm>
          <a:prstGeom prst="rect">
            <a:avLst/>
          </a:prstGeom>
        </p:spPr>
      </p:pic>
      <p:sp>
        <p:nvSpPr>
          <p:cNvPr id="91" name="角丸四角形 90"/>
          <p:cNvSpPr/>
          <p:nvPr/>
        </p:nvSpPr>
        <p:spPr>
          <a:xfrm>
            <a:off x="6945954" y="4214337"/>
            <a:ext cx="965798"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en-US" altLang="ja-JP" sz="2800" b="1" kern="0" dirty="0">
                <a:solidFill>
                  <a:srgbClr val="6785C1">
                    <a:lumMod val="75000"/>
                  </a:srgbClr>
                </a:solidFill>
                <a:effectLst>
                  <a:glow rad="101600">
                    <a:prstClr val="white"/>
                  </a:glow>
                </a:effectLst>
                <a:latin typeface="Meiryo UI" panose="020B0604030504040204" pitchFamily="50" charset="-128"/>
              </a:rPr>
              <a:t>…</a:t>
            </a:r>
            <a:endParaRPr kumimoji="1" lang="ja-JP" altLang="en-US" sz="16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101" name="テキスト ボックス 100"/>
          <p:cNvSpPr txBox="1"/>
          <p:nvPr/>
        </p:nvSpPr>
        <p:spPr>
          <a:xfrm>
            <a:off x="690793" y="4711014"/>
            <a:ext cx="3998272" cy="584775"/>
          </a:xfrm>
          <a:prstGeom prst="rect">
            <a:avLst/>
          </a:prstGeom>
          <a:noFill/>
        </p:spPr>
        <p:txBody>
          <a:bodyPr wrap="square" rtlCol="0">
            <a:spAutoFit/>
          </a:bodyPr>
          <a:lstStyle/>
          <a:p>
            <a:pPr algn="ctr"/>
            <a:r>
              <a:rPr kumimoji="1" lang="ja-JP" altLang="en-US" sz="1600" b="1" kern="0" dirty="0">
                <a:solidFill>
                  <a:srgbClr val="6785C1">
                    <a:lumMod val="75000"/>
                  </a:srgbClr>
                </a:solidFill>
                <a:effectLst>
                  <a:glow rad="101600">
                    <a:prstClr val="white"/>
                  </a:glow>
                </a:effectLst>
                <a:latin typeface="Meiryo UI" panose="020B0604030504040204" pitchFamily="50" charset="-128"/>
              </a:rPr>
              <a:t>同一顧客に</a:t>
            </a: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対して</a:t>
            </a:r>
            <a:r>
              <a:rPr kumimoji="1" lang="en-US" altLang="ja-JP" sz="1600" b="1" kern="0" dirty="0" smtClean="0">
                <a:solidFill>
                  <a:srgbClr val="6785C1">
                    <a:lumMod val="75000"/>
                  </a:srgbClr>
                </a:solidFill>
                <a:effectLst>
                  <a:glow rad="101600">
                    <a:prstClr val="white"/>
                  </a:glow>
                </a:effectLst>
                <a:latin typeface="Meiryo UI" panose="020B0604030504040204" pitchFamily="50" charset="-128"/>
              </a:rPr>
              <a:t/>
            </a:r>
            <a:br>
              <a:rPr kumimoji="1" lang="en-US" altLang="ja-JP" sz="1600" b="1" kern="0" dirty="0" smtClean="0">
                <a:solidFill>
                  <a:srgbClr val="6785C1">
                    <a:lumMod val="75000"/>
                  </a:srgbClr>
                </a:solidFill>
                <a:effectLst>
                  <a:glow rad="101600">
                    <a:prstClr val="white"/>
                  </a:glow>
                </a:effectLst>
                <a:latin typeface="Meiryo UI" panose="020B0604030504040204" pitchFamily="50" charset="-128"/>
              </a:rPr>
            </a:b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複数</a:t>
            </a:r>
            <a:r>
              <a:rPr kumimoji="1" lang="ja-JP" altLang="en-US" sz="1600" b="1" kern="0" dirty="0">
                <a:solidFill>
                  <a:srgbClr val="6785C1">
                    <a:lumMod val="75000"/>
                  </a:srgbClr>
                </a:solidFill>
                <a:effectLst>
                  <a:glow rad="101600">
                    <a:prstClr val="white"/>
                  </a:glow>
                </a:effectLst>
                <a:latin typeface="Meiryo UI" panose="020B0604030504040204" pitchFamily="50" charset="-128"/>
              </a:rPr>
              <a:t>のポイント制度を紐付けて</a:t>
            </a: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管理する設計</a:t>
            </a:r>
            <a:endParaRPr kumimoji="1" lang="ja-JP" altLang="en-US" sz="1600" b="1" kern="0" dirty="0">
              <a:solidFill>
                <a:srgbClr val="6785C1">
                  <a:lumMod val="75000"/>
                </a:srgbClr>
              </a:solidFill>
              <a:effectLst>
                <a:glow rad="101600">
                  <a:prstClr val="white"/>
                </a:glow>
              </a:effectLst>
              <a:latin typeface="Meiryo UI" panose="020B0604030504040204" pitchFamily="50" charset="-128"/>
            </a:endParaRPr>
          </a:p>
        </p:txBody>
      </p:sp>
      <p:sp>
        <p:nvSpPr>
          <p:cNvPr id="102" name="テキスト ボックス 101"/>
          <p:cNvSpPr txBox="1"/>
          <p:nvPr/>
        </p:nvSpPr>
        <p:spPr>
          <a:xfrm>
            <a:off x="5541683" y="4711014"/>
            <a:ext cx="3634793" cy="584775"/>
          </a:xfrm>
          <a:prstGeom prst="rect">
            <a:avLst/>
          </a:prstGeom>
          <a:noFill/>
        </p:spPr>
        <p:txBody>
          <a:bodyPr wrap="square" rtlCol="0">
            <a:spAutoFit/>
          </a:bodyPr>
          <a:lstStyle/>
          <a:p>
            <a:pPr algn="ct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必要な</a:t>
            </a:r>
            <a:r>
              <a:rPr kumimoji="1" lang="en-US" altLang="ja-JP" sz="1600" b="1" kern="0" dirty="0" smtClean="0">
                <a:solidFill>
                  <a:srgbClr val="6785C1">
                    <a:lumMod val="75000"/>
                  </a:srgbClr>
                </a:solidFill>
                <a:effectLst>
                  <a:glow rad="101600">
                    <a:prstClr val="white"/>
                  </a:glow>
                </a:effectLst>
                <a:latin typeface="Meiryo UI" panose="020B0604030504040204" pitchFamily="50" charset="-128"/>
              </a:rPr>
              <a:t>API</a:t>
            </a: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を網羅的に完備し、</a:t>
            </a:r>
            <a:r>
              <a:rPr kumimoji="1" lang="en-US" altLang="ja-JP" sz="1600" b="1" kern="0" dirty="0" smtClean="0">
                <a:solidFill>
                  <a:srgbClr val="6785C1">
                    <a:lumMod val="75000"/>
                  </a:srgbClr>
                </a:solidFill>
                <a:effectLst>
                  <a:glow rad="101600">
                    <a:prstClr val="white"/>
                  </a:glow>
                </a:effectLst>
                <a:latin typeface="Meiryo UI" panose="020B0604030504040204" pitchFamily="50" charset="-128"/>
              </a:rPr>
              <a:t/>
            </a:r>
            <a:br>
              <a:rPr kumimoji="1" lang="en-US" altLang="ja-JP" sz="1600" b="1" kern="0" dirty="0" smtClean="0">
                <a:solidFill>
                  <a:srgbClr val="6785C1">
                    <a:lumMod val="75000"/>
                  </a:srgbClr>
                </a:solidFill>
                <a:effectLst>
                  <a:glow rad="101600">
                    <a:prstClr val="white"/>
                  </a:glow>
                </a:effectLst>
                <a:latin typeface="Meiryo UI" panose="020B0604030504040204" pitchFamily="50" charset="-128"/>
              </a:rPr>
            </a:br>
            <a:r>
              <a:rPr kumimoji="1" lang="ja-JP" altLang="en-US" sz="1600" b="1" kern="0" dirty="0" smtClean="0">
                <a:solidFill>
                  <a:srgbClr val="6785C1">
                    <a:lumMod val="75000"/>
                  </a:srgbClr>
                </a:solidFill>
                <a:effectLst>
                  <a:glow rad="101600">
                    <a:prstClr val="white"/>
                  </a:glow>
                </a:effectLst>
                <a:latin typeface="Meiryo UI" panose="020B0604030504040204" pitchFamily="50" charset="-128"/>
              </a:rPr>
              <a:t>優れた外部接続性を担保</a:t>
            </a:r>
            <a:endParaRPr kumimoji="1" lang="en-US" altLang="ja-JP" sz="1600" b="1" kern="0" dirty="0" smtClean="0">
              <a:solidFill>
                <a:srgbClr val="6785C1">
                  <a:lumMod val="75000"/>
                </a:srgbClr>
              </a:solidFill>
              <a:effectLst>
                <a:glow rad="101600">
                  <a:prstClr val="white"/>
                </a:glow>
              </a:effectLst>
              <a:latin typeface="Meiryo UI" panose="020B0604030504040204" pitchFamily="50" charset="-128"/>
            </a:endParaRPr>
          </a:p>
        </p:txBody>
      </p:sp>
      <p:sp>
        <p:nvSpPr>
          <p:cNvPr id="107" name="角丸四角形 106"/>
          <p:cNvSpPr/>
          <p:nvPr/>
        </p:nvSpPr>
        <p:spPr>
          <a:xfrm>
            <a:off x="530573" y="5489258"/>
            <a:ext cx="4318713" cy="911541"/>
          </a:xfrm>
          <a:prstGeom prst="roundRect">
            <a:avLst>
              <a:gd name="adj" fmla="val 1230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266700" indent="-266700">
              <a:spcBef>
                <a:spcPts val="200"/>
              </a:spcBef>
              <a:buFont typeface="Wingdings" panose="05000000000000000000" pitchFamily="2" charset="2"/>
              <a:buChar char="ü"/>
            </a:pPr>
            <a:r>
              <a:rPr kumimoji="1" lang="ja-JP" altLang="en-US" sz="1600" b="1" kern="0" dirty="0" smtClean="0">
                <a:solidFill>
                  <a:srgbClr val="6785C1">
                    <a:lumMod val="75000"/>
                  </a:srgbClr>
                </a:solidFill>
                <a:effectLst/>
                <a:latin typeface="Meiryo UI" panose="020B0604030504040204" pitchFamily="50" charset="-128"/>
              </a:rPr>
              <a:t>横断的</a:t>
            </a:r>
            <a:r>
              <a:rPr kumimoji="1" lang="ja-JP" altLang="en-US" sz="1600" b="1" kern="0" dirty="0">
                <a:solidFill>
                  <a:srgbClr val="6785C1">
                    <a:lumMod val="75000"/>
                  </a:srgbClr>
                </a:solidFill>
                <a:effectLst/>
                <a:latin typeface="Meiryo UI" panose="020B0604030504040204" pitchFamily="50" charset="-128"/>
              </a:rPr>
              <a:t>な</a:t>
            </a:r>
            <a:r>
              <a:rPr kumimoji="1" lang="ja-JP" altLang="en-US" sz="1600" b="1" kern="0" dirty="0" smtClean="0">
                <a:solidFill>
                  <a:srgbClr val="6785C1">
                    <a:lumMod val="75000"/>
                  </a:srgbClr>
                </a:solidFill>
                <a:effectLst/>
                <a:latin typeface="Meiryo UI" panose="020B0604030504040204" pitchFamily="50" charset="-128"/>
              </a:rPr>
              <a:t>顧客の紐付管理が可能</a:t>
            </a:r>
            <a:endParaRPr kumimoji="1" lang="en-US" altLang="ja-JP" sz="1600" b="1" kern="0" dirty="0" smtClean="0">
              <a:solidFill>
                <a:srgbClr val="6785C1">
                  <a:lumMod val="75000"/>
                </a:srgbClr>
              </a:solidFill>
              <a:effectLst/>
              <a:latin typeface="Meiryo UI" panose="020B0604030504040204" pitchFamily="50" charset="-128"/>
            </a:endParaRPr>
          </a:p>
          <a:p>
            <a:pPr marL="266700" indent="-266700">
              <a:spcBef>
                <a:spcPts val="200"/>
              </a:spcBef>
              <a:buFont typeface="Wingdings" panose="05000000000000000000" pitchFamily="2" charset="2"/>
              <a:buChar char="ü"/>
            </a:pPr>
            <a:r>
              <a:rPr kumimoji="1" lang="ja-JP" altLang="en-US" sz="1600" b="1" kern="0" dirty="0" smtClean="0">
                <a:solidFill>
                  <a:srgbClr val="6785C1">
                    <a:lumMod val="75000"/>
                  </a:srgbClr>
                </a:solidFill>
                <a:latin typeface="Meiryo UI" panose="020B0604030504040204" pitchFamily="50" charset="-128"/>
              </a:rPr>
              <a:t>事業</a:t>
            </a:r>
            <a:r>
              <a:rPr kumimoji="1" lang="en-US" altLang="ja-JP" sz="1600" b="1" kern="0" dirty="0" smtClean="0">
                <a:solidFill>
                  <a:srgbClr val="6785C1">
                    <a:lumMod val="75000"/>
                  </a:srgbClr>
                </a:solidFill>
                <a:latin typeface="Meiryo UI" panose="020B0604030504040204" pitchFamily="50" charset="-128"/>
              </a:rPr>
              <a:t>/</a:t>
            </a:r>
            <a:r>
              <a:rPr kumimoji="1" lang="ja-JP" altLang="en-US" sz="1600" b="1" kern="0" dirty="0" smtClean="0">
                <a:solidFill>
                  <a:srgbClr val="6785C1">
                    <a:lumMod val="75000"/>
                  </a:srgbClr>
                </a:solidFill>
                <a:latin typeface="Meiryo UI" panose="020B0604030504040204" pitchFamily="50" charset="-128"/>
              </a:rPr>
              <a:t>制度の追加が容易で</a:t>
            </a:r>
            <a:r>
              <a:rPr kumimoji="1" lang="ja-JP" altLang="en-US" sz="1600" b="1" kern="0" dirty="0" smtClean="0">
                <a:solidFill>
                  <a:srgbClr val="6785C1">
                    <a:lumMod val="75000"/>
                  </a:srgbClr>
                </a:solidFill>
                <a:effectLst/>
                <a:latin typeface="Meiryo UI" panose="020B0604030504040204" pitchFamily="50" charset="-128"/>
              </a:rPr>
              <a:t>事業拡張に最適</a:t>
            </a:r>
            <a:endParaRPr kumimoji="1" lang="en-US" altLang="ja-JP" sz="1600" b="1" kern="0" dirty="0" smtClean="0">
              <a:solidFill>
                <a:srgbClr val="6785C1">
                  <a:lumMod val="75000"/>
                </a:srgbClr>
              </a:solidFill>
              <a:effectLst/>
              <a:latin typeface="Meiryo UI" panose="020B0604030504040204" pitchFamily="50" charset="-128"/>
            </a:endParaRPr>
          </a:p>
          <a:p>
            <a:pPr marL="266700" indent="-266700">
              <a:spcBef>
                <a:spcPts val="200"/>
              </a:spcBef>
              <a:buFont typeface="Wingdings" panose="05000000000000000000" pitchFamily="2" charset="2"/>
              <a:buChar char="ü"/>
            </a:pPr>
            <a:r>
              <a:rPr kumimoji="1" lang="ja-JP" altLang="en-US" sz="1600" b="1" kern="0" dirty="0" smtClean="0">
                <a:solidFill>
                  <a:srgbClr val="6785C1">
                    <a:lumMod val="75000"/>
                  </a:srgbClr>
                </a:solidFill>
                <a:effectLst/>
                <a:latin typeface="Meiryo UI" panose="020B0604030504040204" pitchFamily="50" charset="-128"/>
              </a:rPr>
              <a:t>分析</a:t>
            </a:r>
            <a:r>
              <a:rPr kumimoji="1" lang="ja-JP" altLang="en-US" sz="1600" b="1" kern="0" dirty="0">
                <a:solidFill>
                  <a:srgbClr val="6785C1">
                    <a:lumMod val="75000"/>
                  </a:srgbClr>
                </a:solidFill>
                <a:effectLst/>
                <a:latin typeface="Meiryo UI" panose="020B0604030504040204" pitchFamily="50" charset="-128"/>
              </a:rPr>
              <a:t>高度化を</a:t>
            </a:r>
            <a:r>
              <a:rPr kumimoji="1" lang="ja-JP" altLang="en-US" sz="1600" b="1" kern="0" dirty="0" smtClean="0">
                <a:solidFill>
                  <a:srgbClr val="6785C1">
                    <a:lumMod val="75000"/>
                  </a:srgbClr>
                </a:solidFill>
                <a:effectLst/>
                <a:latin typeface="Meiryo UI" panose="020B0604030504040204" pitchFamily="50" charset="-128"/>
              </a:rPr>
              <a:t>見据えた基盤に最適</a:t>
            </a:r>
            <a:endParaRPr kumimoji="1" lang="ja-JP" altLang="en-US" sz="1600" b="1" kern="0" dirty="0">
              <a:solidFill>
                <a:srgbClr val="6785C1">
                  <a:lumMod val="75000"/>
                </a:srgbClr>
              </a:solidFill>
              <a:effectLst/>
              <a:latin typeface="Meiryo UI" panose="020B0604030504040204" pitchFamily="50" charset="-128"/>
            </a:endParaRPr>
          </a:p>
        </p:txBody>
      </p:sp>
      <p:sp>
        <p:nvSpPr>
          <p:cNvPr id="108" name="右矢印 107"/>
          <p:cNvSpPr/>
          <p:nvPr/>
        </p:nvSpPr>
        <p:spPr>
          <a:xfrm rot="5400000">
            <a:off x="2552322" y="5292841"/>
            <a:ext cx="275215" cy="26487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69146" y="1403538"/>
            <a:ext cx="3927678" cy="461665"/>
          </a:xfrm>
          <a:prstGeom prst="rect">
            <a:avLst/>
          </a:prstGeom>
          <a:noFill/>
        </p:spPr>
        <p:txBody>
          <a:bodyPr wrap="none" rtlCol="0">
            <a:spAutoFit/>
          </a:bodyPr>
          <a:lstStyle/>
          <a:p>
            <a:r>
              <a:rPr kumimoji="1" lang="ja-JP" altLang="en-US" sz="2400" b="1" dirty="0" smtClean="0"/>
              <a:t>①変化に強いアーキテクチャー</a:t>
            </a:r>
            <a:endParaRPr kumimoji="1" lang="ja-JP" altLang="en-US" sz="2400" b="1" dirty="0"/>
          </a:p>
        </p:txBody>
      </p:sp>
      <p:sp>
        <p:nvSpPr>
          <p:cNvPr id="32" name="角丸四角形 31"/>
          <p:cNvSpPr/>
          <p:nvPr/>
        </p:nvSpPr>
        <p:spPr>
          <a:xfrm>
            <a:off x="5217740" y="5489258"/>
            <a:ext cx="4318713" cy="911541"/>
          </a:xfrm>
          <a:prstGeom prst="roundRect">
            <a:avLst>
              <a:gd name="adj" fmla="val 1230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285750" indent="-285750">
              <a:buFont typeface="Wingdings" panose="05000000000000000000" pitchFamily="2" charset="2"/>
              <a:buChar char="ü"/>
            </a:pPr>
            <a:r>
              <a:rPr kumimoji="1" lang="ja-JP" altLang="en-US" sz="1600" b="1" kern="0" dirty="0">
                <a:solidFill>
                  <a:srgbClr val="6785C1">
                    <a:lumMod val="75000"/>
                  </a:srgbClr>
                </a:solidFill>
                <a:latin typeface="Meiryo UI" panose="020B0604030504040204" pitchFamily="50" charset="-128"/>
              </a:rPr>
              <a:t>お客様サービスのリアルタイム化を支援</a:t>
            </a:r>
            <a:endParaRPr kumimoji="1" lang="en-US" altLang="ja-JP" sz="1600" b="1" kern="0" dirty="0">
              <a:solidFill>
                <a:srgbClr val="6785C1">
                  <a:lumMod val="75000"/>
                </a:srgbClr>
              </a:solidFill>
              <a:latin typeface="Meiryo UI" panose="020B0604030504040204" pitchFamily="50" charset="-128"/>
            </a:endParaRPr>
          </a:p>
          <a:p>
            <a:pPr marL="285750" indent="-285750">
              <a:buFont typeface="Wingdings" panose="05000000000000000000" pitchFamily="2" charset="2"/>
              <a:buChar char="ü"/>
            </a:pPr>
            <a:r>
              <a:rPr kumimoji="1" lang="ja-JP" altLang="en-US" sz="1600" b="1" kern="0" dirty="0">
                <a:solidFill>
                  <a:srgbClr val="6785C1">
                    <a:lumMod val="75000"/>
                  </a:srgbClr>
                </a:solidFill>
                <a:latin typeface="Meiryo UI" panose="020B0604030504040204" pitchFamily="50" charset="-128"/>
              </a:rPr>
              <a:t>最適な</a:t>
            </a:r>
            <a:r>
              <a:rPr kumimoji="1" lang="en-US" altLang="ja-JP" sz="1600" b="1" kern="0" dirty="0">
                <a:solidFill>
                  <a:srgbClr val="6785C1">
                    <a:lumMod val="75000"/>
                  </a:srgbClr>
                </a:solidFill>
                <a:latin typeface="Meiryo UI" panose="020B0604030504040204" pitchFamily="50" charset="-128"/>
              </a:rPr>
              <a:t>UX/UI</a:t>
            </a:r>
            <a:r>
              <a:rPr kumimoji="1" lang="ja-JP" altLang="en-US" sz="1600" b="1" kern="0" dirty="0">
                <a:solidFill>
                  <a:srgbClr val="6785C1">
                    <a:lumMod val="75000"/>
                  </a:srgbClr>
                </a:solidFill>
                <a:latin typeface="Meiryo UI" panose="020B0604030504040204" pitchFamily="50" charset="-128"/>
              </a:rPr>
              <a:t>を目指す</a:t>
            </a:r>
            <a:r>
              <a:rPr kumimoji="1" lang="ja-JP" altLang="en-US" sz="1600" b="1" kern="0" dirty="0" smtClean="0">
                <a:solidFill>
                  <a:srgbClr val="6785C1">
                    <a:lumMod val="75000"/>
                  </a:srgbClr>
                </a:solidFill>
                <a:latin typeface="Meiryo UI" panose="020B0604030504040204" pitchFamily="50" charset="-128"/>
              </a:rPr>
              <a:t>フロント設計を</a:t>
            </a:r>
            <a:r>
              <a:rPr kumimoji="1" lang="ja-JP" altLang="en-US" sz="1600" b="1" kern="0" dirty="0">
                <a:solidFill>
                  <a:srgbClr val="6785C1">
                    <a:lumMod val="75000"/>
                  </a:srgbClr>
                </a:solidFill>
                <a:latin typeface="Meiryo UI" panose="020B0604030504040204" pitchFamily="50" charset="-128"/>
              </a:rPr>
              <a:t>支援</a:t>
            </a:r>
            <a:endParaRPr kumimoji="1" lang="en-US" altLang="ja-JP" sz="1600" b="1" kern="0" dirty="0">
              <a:solidFill>
                <a:srgbClr val="6785C1">
                  <a:lumMod val="75000"/>
                </a:srgbClr>
              </a:solidFill>
              <a:latin typeface="Meiryo UI" panose="020B0604030504040204" pitchFamily="50" charset="-128"/>
            </a:endParaRPr>
          </a:p>
          <a:p>
            <a:pPr marL="285750" indent="-285750">
              <a:buFont typeface="Wingdings" panose="05000000000000000000" pitchFamily="2" charset="2"/>
              <a:buChar char="ü"/>
            </a:pPr>
            <a:r>
              <a:rPr kumimoji="1" lang="ja-JP" altLang="en-US" sz="1600" b="1" kern="0" dirty="0">
                <a:solidFill>
                  <a:srgbClr val="6785C1">
                    <a:lumMod val="75000"/>
                  </a:srgbClr>
                </a:solidFill>
                <a:latin typeface="Meiryo UI" panose="020B0604030504040204" pitchFamily="50" charset="-128"/>
              </a:rPr>
              <a:t>オープン</a:t>
            </a:r>
            <a:r>
              <a:rPr kumimoji="1" lang="en-US" altLang="ja-JP" sz="1600" b="1" kern="0" dirty="0">
                <a:solidFill>
                  <a:srgbClr val="6785C1">
                    <a:lumMod val="75000"/>
                  </a:srgbClr>
                </a:solidFill>
                <a:latin typeface="Meiryo UI" panose="020B0604030504040204" pitchFamily="50" charset="-128"/>
              </a:rPr>
              <a:t>API</a:t>
            </a:r>
            <a:r>
              <a:rPr kumimoji="1" lang="ja-JP" altLang="en-US" sz="1600" b="1" kern="0" dirty="0">
                <a:solidFill>
                  <a:srgbClr val="6785C1">
                    <a:lumMod val="75000"/>
                  </a:srgbClr>
                </a:solidFill>
                <a:latin typeface="Meiryo UI" panose="020B0604030504040204" pitchFamily="50" charset="-128"/>
              </a:rPr>
              <a:t>で顧客施策の高速実現を支援</a:t>
            </a:r>
          </a:p>
        </p:txBody>
      </p:sp>
      <p:sp>
        <p:nvSpPr>
          <p:cNvPr id="110" name="右矢印 109"/>
          <p:cNvSpPr/>
          <p:nvPr/>
        </p:nvSpPr>
        <p:spPr>
          <a:xfrm rot="5400000">
            <a:off x="7250266" y="5274061"/>
            <a:ext cx="275215" cy="26487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504013" y="5295469"/>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sp>
        <p:nvSpPr>
          <p:cNvPr id="31" name="テキスト ボックス 30"/>
          <p:cNvSpPr txBox="1"/>
          <p:nvPr/>
        </p:nvSpPr>
        <p:spPr>
          <a:xfrm>
            <a:off x="5217740" y="5295469"/>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spTree>
    <p:extLst>
      <p:ext uri="{BB962C8B-B14F-4D97-AF65-F5344CB8AC3E}">
        <p14:creationId xmlns:p14="http://schemas.microsoft.com/office/powerpoint/2010/main" val="37605447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タイトル 41"/>
          <p:cNvSpPr>
            <a:spLocks noGrp="1"/>
          </p:cNvSpPr>
          <p:nvPr>
            <p:ph type="title"/>
          </p:nvPr>
        </p:nvSpPr>
        <p:spPr/>
        <p:txBody>
          <a:bodyPr/>
          <a:lstStyle/>
          <a:p>
            <a:r>
              <a:rPr lang="en-US" altLang="ja-JP" dirty="0" smtClean="0"/>
              <a:t>1.3. CAFIS</a:t>
            </a:r>
            <a:r>
              <a:rPr lang="ja-JP" altLang="en-US" dirty="0" smtClean="0"/>
              <a:t> </a:t>
            </a:r>
            <a:r>
              <a:rPr lang="en-US" altLang="ja-JP" dirty="0" smtClean="0"/>
              <a:t>Explorer</a:t>
            </a:r>
            <a:r>
              <a:rPr lang="ja-JP" altLang="en-US" dirty="0" smtClean="0"/>
              <a:t> 特徴・強み（</a:t>
            </a:r>
            <a:r>
              <a:rPr lang="en-US" altLang="ja-JP" dirty="0" smtClean="0"/>
              <a:t>2/2</a:t>
            </a:r>
            <a:r>
              <a:rPr lang="ja-JP" altLang="en-US" dirty="0" smtClean="0"/>
              <a:t>）</a:t>
            </a:r>
            <a:endParaRPr kumimoji="1" lang="ja-JP" altLang="en-US" dirty="0"/>
          </a:p>
        </p:txBody>
      </p:sp>
      <p:sp>
        <p:nvSpPr>
          <p:cNvPr id="21" name="角丸四角形 20"/>
          <p:cNvSpPr/>
          <p:nvPr/>
        </p:nvSpPr>
        <p:spPr>
          <a:xfrm>
            <a:off x="5047932" y="904183"/>
            <a:ext cx="4492754" cy="2628000"/>
          </a:xfrm>
          <a:prstGeom prst="roundRect">
            <a:avLst>
              <a:gd name="adj" fmla="val 10657"/>
            </a:avLst>
          </a:prstGeom>
          <a:solidFill>
            <a:schemeClr val="bg1">
              <a:lumMod val="95000"/>
            </a:schemeClr>
          </a:solidFill>
          <a:ln w="9525" cap="flat" cmpd="sng" algn="ctr">
            <a:noFill/>
            <a:prstDash val="solid"/>
          </a:ln>
          <a:effectLst/>
        </p:spPr>
        <p:txBody>
          <a:bodyPr rtlCol="0" anchor="t"/>
          <a:lstStyle/>
          <a:p>
            <a:pPr defTabSz="925880">
              <a:defRPr/>
            </a:pPr>
            <a:r>
              <a:rPr kumimoji="1" lang="ja-JP" altLang="en-US" sz="2400" b="1" kern="0" dirty="0" smtClean="0">
                <a:latin typeface="Meiryo UI" panose="020B0604030504040204" pitchFamily="50" charset="-128"/>
              </a:rPr>
              <a:t>③高セキュリティ</a:t>
            </a:r>
            <a:r>
              <a:rPr kumimoji="1" lang="ja-JP" altLang="en-US" sz="2400" b="1" kern="0" dirty="0">
                <a:latin typeface="Meiryo UI" panose="020B0604030504040204" pitchFamily="50" charset="-128"/>
              </a:rPr>
              <a:t>・堅牢性</a:t>
            </a:r>
            <a:endParaRPr kumimoji="1" lang="en-US" altLang="ja-JP" sz="2400" b="1" kern="0" dirty="0">
              <a:latin typeface="Meiryo UI" panose="020B0604030504040204" pitchFamily="50" charset="-128"/>
            </a:endParaRPr>
          </a:p>
          <a:p>
            <a:pPr defTabSz="925880">
              <a:spcBef>
                <a:spcPts val="500"/>
              </a:spcBef>
              <a:defRPr/>
            </a:pPr>
            <a:r>
              <a:rPr kumimoji="1" lang="ja-JP" altLang="en-US" sz="1400" b="1" kern="0" dirty="0">
                <a:solidFill>
                  <a:srgbClr val="1D4F7F"/>
                </a:solidFill>
                <a:latin typeface="Meiryo UI" panose="020B0604030504040204" pitchFamily="50" charset="-128"/>
              </a:rPr>
              <a:t>国内最大級決済インフラを支える</a:t>
            </a:r>
            <a:r>
              <a:rPr kumimoji="1" lang="en-US" altLang="ja-JP" sz="1400" b="1" kern="0" dirty="0" smtClean="0">
                <a:solidFill>
                  <a:srgbClr val="1D4F7F"/>
                </a:solidFill>
                <a:latin typeface="Meiryo UI" panose="020B0604030504040204" pitchFamily="50" charset="-128"/>
              </a:rPr>
              <a:t>CAFIS</a:t>
            </a:r>
            <a:r>
              <a:rPr kumimoji="1" lang="ja-JP" altLang="en-US" sz="1400" b="1" kern="0" dirty="0" smtClean="0">
                <a:solidFill>
                  <a:srgbClr val="1D4F7F"/>
                </a:solidFill>
                <a:latin typeface="Meiryo UI" panose="020B0604030504040204" pitchFamily="50" charset="-128"/>
              </a:rPr>
              <a:t>クラウド</a:t>
            </a:r>
            <a:r>
              <a:rPr kumimoji="1" lang="ja-JP" altLang="en-US" sz="1400" kern="0" dirty="0">
                <a:solidFill>
                  <a:srgbClr val="404040"/>
                </a:solidFill>
                <a:latin typeface="Meiryo UI" panose="020B0604030504040204" pitchFamily="50" charset="-128"/>
              </a:rPr>
              <a:t>利用や</a:t>
            </a:r>
            <a:r>
              <a:rPr kumimoji="1" lang="ja-JP" altLang="en-US" sz="1400" b="1" kern="0" dirty="0">
                <a:solidFill>
                  <a:srgbClr val="1D4F7F"/>
                </a:solidFill>
                <a:latin typeface="Meiryo UI" panose="020B0604030504040204" pitchFamily="50" charset="-128"/>
              </a:rPr>
              <a:t>独自の高セキュア</a:t>
            </a:r>
            <a:r>
              <a:rPr kumimoji="1" lang="en-US" altLang="ja-JP" sz="1400" b="1" kern="0" dirty="0">
                <a:solidFill>
                  <a:srgbClr val="1D4F7F"/>
                </a:solidFill>
                <a:latin typeface="Meiryo UI" panose="020B0604030504040204" pitchFamily="50" charset="-128"/>
              </a:rPr>
              <a:t>/</a:t>
            </a:r>
            <a:r>
              <a:rPr kumimoji="1" lang="ja-JP" altLang="en-US" sz="1400" b="1" kern="0" dirty="0" smtClean="0">
                <a:solidFill>
                  <a:srgbClr val="1D4F7F"/>
                </a:solidFill>
                <a:latin typeface="Meiryo UI" panose="020B0604030504040204" pitchFamily="50" charset="-128"/>
              </a:rPr>
              <a:t>堅牢性</a:t>
            </a:r>
            <a:r>
              <a:rPr kumimoji="1" lang="ja-JP" altLang="en-US" sz="1400" kern="0" dirty="0" smtClean="0">
                <a:solidFill>
                  <a:srgbClr val="404040"/>
                </a:solidFill>
                <a:latin typeface="Meiryo UI" panose="020B0604030504040204" pitchFamily="50" charset="-128"/>
              </a:rPr>
              <a:t>で</a:t>
            </a:r>
            <a:r>
              <a:rPr kumimoji="1" lang="ja-JP" altLang="en-US" sz="1400" kern="0" dirty="0">
                <a:solidFill>
                  <a:srgbClr val="404040"/>
                </a:solidFill>
                <a:latin typeface="Meiryo UI" panose="020B0604030504040204" pitchFamily="50" charset="-128"/>
              </a:rPr>
              <a:t>安心安全なサービス</a:t>
            </a:r>
            <a:r>
              <a:rPr kumimoji="1" lang="ja-JP" altLang="en-US" sz="1400" kern="0" dirty="0" smtClean="0">
                <a:solidFill>
                  <a:srgbClr val="404040"/>
                </a:solidFill>
                <a:latin typeface="Meiryo UI" panose="020B0604030504040204" pitchFamily="50" charset="-128"/>
              </a:rPr>
              <a:t>提供</a:t>
            </a:r>
            <a:endParaRPr kumimoji="1" lang="ja-JP" altLang="en-US" sz="1400" b="1" kern="0" dirty="0">
              <a:solidFill>
                <a:srgbClr val="6785C1"/>
              </a:solidFill>
              <a:latin typeface="Meiryo UI" panose="020B0604030504040204" pitchFamily="50" charset="-128"/>
            </a:endParaRPr>
          </a:p>
        </p:txBody>
      </p:sp>
      <p:pic>
        <p:nvPicPr>
          <p:cNvPr id="26" name="図 2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6861333" y="1892147"/>
            <a:ext cx="865953" cy="865953"/>
          </a:xfrm>
          <a:prstGeom prst="rect">
            <a:avLst/>
          </a:prstGeom>
        </p:spPr>
      </p:pic>
      <p:sp>
        <p:nvSpPr>
          <p:cNvPr id="17" name="角丸四角形 16"/>
          <p:cNvSpPr/>
          <p:nvPr/>
        </p:nvSpPr>
        <p:spPr>
          <a:xfrm>
            <a:off x="365315" y="904183"/>
            <a:ext cx="4492754" cy="2628000"/>
          </a:xfrm>
          <a:prstGeom prst="roundRect">
            <a:avLst>
              <a:gd name="adj" fmla="val 10657"/>
            </a:avLst>
          </a:prstGeom>
          <a:solidFill>
            <a:schemeClr val="bg1">
              <a:lumMod val="95000"/>
            </a:schemeClr>
          </a:solidFill>
          <a:ln w="9525" cap="flat" cmpd="sng" algn="ctr">
            <a:noFill/>
            <a:prstDash val="solid"/>
          </a:ln>
          <a:effectLst/>
        </p:spPr>
        <p:txBody>
          <a:bodyPr rtlCol="0" anchor="t"/>
          <a:lstStyle/>
          <a:p>
            <a:pPr defTabSz="925880">
              <a:defRPr/>
            </a:pPr>
            <a:r>
              <a:rPr kumimoji="1" lang="ja-JP" altLang="en-US" sz="2400" b="1" kern="0" dirty="0" smtClean="0">
                <a:latin typeface="Meiryo UI" panose="020B0604030504040204" pitchFamily="50" charset="-128"/>
              </a:rPr>
              <a:t>②多様</a:t>
            </a:r>
            <a:r>
              <a:rPr kumimoji="1" lang="ja-JP" altLang="en-US" sz="2400" b="1" kern="0" dirty="0">
                <a:latin typeface="Meiryo UI" panose="020B0604030504040204" pitchFamily="50" charset="-128"/>
              </a:rPr>
              <a:t>な販促施策の実現</a:t>
            </a:r>
            <a:endParaRPr kumimoji="1" lang="en-US" altLang="ja-JP" sz="2400" b="1" kern="0" dirty="0">
              <a:latin typeface="Meiryo UI" panose="020B0604030504040204" pitchFamily="50" charset="-128"/>
            </a:endParaRPr>
          </a:p>
          <a:p>
            <a:pPr defTabSz="925880">
              <a:spcBef>
                <a:spcPts val="500"/>
              </a:spcBef>
              <a:defRPr/>
            </a:pPr>
            <a:r>
              <a:rPr kumimoji="1" lang="ja-JP" altLang="en-US" sz="1400" b="1" kern="0" dirty="0">
                <a:solidFill>
                  <a:srgbClr val="1D4F7F"/>
                </a:solidFill>
                <a:latin typeface="Meiryo UI" panose="020B0604030504040204" pitchFamily="50" charset="-128"/>
              </a:rPr>
              <a:t>高度なキャンペーン機能や期間限定ポイント機能</a:t>
            </a:r>
            <a:r>
              <a:rPr kumimoji="1" lang="ja-JP" altLang="en-US" sz="1400" kern="0" dirty="0">
                <a:solidFill>
                  <a:srgbClr val="404040"/>
                </a:solidFill>
                <a:latin typeface="Meiryo UI" panose="020B0604030504040204" pitchFamily="50" charset="-128"/>
              </a:rPr>
              <a:t>により、顧客タイプやタイミングにマッチした販促が可能</a:t>
            </a:r>
            <a:endParaRPr kumimoji="1" lang="ja-JP" altLang="en-US" sz="1400" b="1" kern="0" dirty="0">
              <a:solidFill>
                <a:srgbClr val="BC4328">
                  <a:lumMod val="60000"/>
                  <a:lumOff val="40000"/>
                </a:srgbClr>
              </a:solidFill>
              <a:latin typeface="Meiryo UI" panose="020B0604030504040204" pitchFamily="50" charset="-128"/>
            </a:endParaRPr>
          </a:p>
        </p:txBody>
      </p:sp>
      <p:pic>
        <p:nvPicPr>
          <p:cNvPr id="28" name="図 27"/>
          <p:cNvPicPr>
            <a:picLocks noChangeAspect="1"/>
          </p:cNvPicPr>
          <p:nvPr/>
        </p:nvPicPr>
        <p:blipFill>
          <a:blip r:embed="rId3" cstate="print">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176037" y="1960604"/>
            <a:ext cx="871311" cy="871310"/>
          </a:xfrm>
          <a:prstGeom prst="rect">
            <a:avLst/>
          </a:prstGeom>
        </p:spPr>
      </p:pic>
      <p:sp>
        <p:nvSpPr>
          <p:cNvPr id="19" name="角丸四角形 18"/>
          <p:cNvSpPr/>
          <p:nvPr/>
        </p:nvSpPr>
        <p:spPr>
          <a:xfrm>
            <a:off x="365315" y="3676260"/>
            <a:ext cx="4492754" cy="2628000"/>
          </a:xfrm>
          <a:prstGeom prst="roundRect">
            <a:avLst>
              <a:gd name="adj" fmla="val 10657"/>
            </a:avLst>
          </a:prstGeom>
          <a:solidFill>
            <a:schemeClr val="bg1">
              <a:lumMod val="95000"/>
            </a:schemeClr>
          </a:solidFill>
          <a:ln w="9525" cap="flat" cmpd="sng" algn="ctr">
            <a:noFill/>
            <a:prstDash val="solid"/>
          </a:ln>
          <a:effectLst/>
        </p:spPr>
        <p:txBody>
          <a:bodyPr rtlCol="0" anchor="t"/>
          <a:lstStyle/>
          <a:p>
            <a:pPr defTabSz="925880">
              <a:defRPr/>
            </a:pPr>
            <a:r>
              <a:rPr kumimoji="1" lang="ja-JP" altLang="en-US" sz="2400" b="1" kern="0" dirty="0" smtClean="0">
                <a:latin typeface="Meiryo UI" panose="020B0604030504040204" pitchFamily="50" charset="-128"/>
              </a:rPr>
              <a:t>④</a:t>
            </a:r>
            <a:r>
              <a:rPr kumimoji="1" lang="en-US" altLang="ja-JP" sz="2400" b="1" kern="0" dirty="0" smtClean="0">
                <a:latin typeface="Meiryo UI" panose="020B0604030504040204" pitchFamily="50" charset="-128"/>
              </a:rPr>
              <a:t>SaaS</a:t>
            </a:r>
            <a:r>
              <a:rPr kumimoji="1" lang="ja-JP" altLang="en-US" sz="2400" b="1" kern="0" dirty="0">
                <a:latin typeface="Meiryo UI" panose="020B0604030504040204" pitchFamily="50" charset="-128"/>
              </a:rPr>
              <a:t>としての提供価値</a:t>
            </a:r>
            <a:endParaRPr kumimoji="1" lang="en-US" altLang="ja-JP" sz="2400" b="1" kern="0" dirty="0">
              <a:latin typeface="Meiryo UI" panose="020B0604030504040204" pitchFamily="50" charset="-128"/>
            </a:endParaRPr>
          </a:p>
          <a:p>
            <a:pPr defTabSz="925880">
              <a:spcBef>
                <a:spcPts val="500"/>
              </a:spcBef>
              <a:defRPr/>
            </a:pPr>
            <a:r>
              <a:rPr kumimoji="1" lang="ja-JP" altLang="en-US" sz="1400" b="1" kern="0" dirty="0">
                <a:solidFill>
                  <a:srgbClr val="1D4F7F"/>
                </a:solidFill>
                <a:latin typeface="Meiryo UI" panose="020B0604030504040204" pitchFamily="50" charset="-128"/>
              </a:rPr>
              <a:t>フルマネージドサービス</a:t>
            </a:r>
            <a:r>
              <a:rPr kumimoji="1" lang="ja-JP" altLang="en-US" sz="1400" kern="0" dirty="0">
                <a:latin typeface="Meiryo UI" panose="020B0604030504040204" pitchFamily="50" charset="-128"/>
              </a:rPr>
              <a:t>に</a:t>
            </a:r>
            <a:r>
              <a:rPr kumimoji="1" lang="ja-JP" altLang="en-US" sz="1400" kern="0" dirty="0" smtClean="0">
                <a:latin typeface="Meiryo UI" panose="020B0604030504040204" pitchFamily="50" charset="-128"/>
              </a:rPr>
              <a:t>よる</a:t>
            </a:r>
            <a:r>
              <a:rPr kumimoji="1" lang="ja-JP" altLang="en-US" sz="1400" b="1" kern="0" dirty="0" smtClean="0">
                <a:solidFill>
                  <a:srgbClr val="1D4F7F"/>
                </a:solidFill>
                <a:latin typeface="Meiryo UI" panose="020B0604030504040204" pitchFamily="50" charset="-128"/>
              </a:rPr>
              <a:t>運用保守から</a:t>
            </a:r>
            <a:r>
              <a:rPr kumimoji="1" lang="ja-JP" altLang="en-US" sz="1400" b="1" kern="0" dirty="0">
                <a:solidFill>
                  <a:srgbClr val="1D4F7F"/>
                </a:solidFill>
                <a:latin typeface="Meiryo UI" panose="020B0604030504040204" pitchFamily="50" charset="-128"/>
              </a:rPr>
              <a:t>のリソース解放、マーケットトレンドや法改正に倣った機能拡充の実施</a:t>
            </a:r>
            <a:endParaRPr kumimoji="1" lang="ja-JP" altLang="en-US" sz="1400" b="1" kern="0" dirty="0">
              <a:solidFill>
                <a:srgbClr val="BC4328">
                  <a:lumMod val="60000"/>
                  <a:lumOff val="40000"/>
                </a:srgbClr>
              </a:solidFill>
              <a:latin typeface="Meiryo UI" panose="020B0604030504040204" pitchFamily="50" charset="-128"/>
            </a:endParaRPr>
          </a:p>
        </p:txBody>
      </p:sp>
      <p:pic>
        <p:nvPicPr>
          <p:cNvPr id="37" name="Picture 4" descr="「クラウド イラスト」の画像検索結果"/>
          <p:cNvPicPr>
            <a:picLocks noChangeAspect="1" noChangeArrowheads="1"/>
          </p:cNvPicPr>
          <p:nvPr/>
        </p:nvPicPr>
        <p:blipFill rotWithShape="1">
          <a:blip r:embed="rId5" cstate="print">
            <a:duotone>
              <a:prstClr val="black"/>
              <a:srgbClr val="0F1C50">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403" t="20754" r="4706" b="20366"/>
          <a:stretch/>
        </p:blipFill>
        <p:spPr bwMode="auto">
          <a:xfrm>
            <a:off x="1755751" y="4781738"/>
            <a:ext cx="1134098" cy="718857"/>
          </a:xfrm>
          <a:prstGeom prst="rect">
            <a:avLst/>
          </a:prstGeom>
          <a:noFill/>
          <a:extLst>
            <a:ext uri="{909E8E84-426E-40DD-AFC4-6F175D3DCCD1}">
              <a14:hiddenFill xmlns:a14="http://schemas.microsoft.com/office/drawing/2010/main">
                <a:solidFill>
                  <a:srgbClr val="FFFFFF"/>
                </a:solidFill>
              </a14:hiddenFill>
            </a:ext>
          </a:extLst>
        </p:spPr>
      </p:pic>
      <p:pic>
        <p:nvPicPr>
          <p:cNvPr id="38" name="図 37"/>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rot="20894971">
            <a:off x="2604657" y="4656697"/>
            <a:ext cx="570383" cy="570382"/>
          </a:xfrm>
          <a:prstGeom prst="rect">
            <a:avLst/>
          </a:prstGeom>
        </p:spPr>
      </p:pic>
      <p:sp>
        <p:nvSpPr>
          <p:cNvPr id="2" name="角丸四角形 1"/>
          <p:cNvSpPr/>
          <p:nvPr/>
        </p:nvSpPr>
        <p:spPr>
          <a:xfrm>
            <a:off x="5047932" y="3676260"/>
            <a:ext cx="4492754" cy="2628000"/>
          </a:xfrm>
          <a:prstGeom prst="roundRect">
            <a:avLst>
              <a:gd name="adj" fmla="val 10657"/>
            </a:avLst>
          </a:prstGeom>
          <a:solidFill>
            <a:schemeClr val="bg1">
              <a:lumMod val="95000"/>
            </a:schemeClr>
          </a:solidFill>
          <a:ln w="9525" cap="flat" cmpd="sng" algn="ctr">
            <a:noFill/>
            <a:prstDash val="solid"/>
          </a:ln>
          <a:effectLst/>
        </p:spPr>
        <p:txBody>
          <a:bodyPr rtlCol="0" anchor="t"/>
          <a:lstStyle/>
          <a:p>
            <a:pPr defTabSz="925880">
              <a:spcBef>
                <a:spcPts val="500"/>
              </a:spcBef>
              <a:defRPr/>
            </a:pPr>
            <a:r>
              <a:rPr kumimoji="1" lang="ja-JP" altLang="en-US" sz="2400" b="1" kern="0" dirty="0" smtClean="0">
                <a:latin typeface="Meiryo UI" panose="020B0604030504040204" pitchFamily="50" charset="-128"/>
              </a:rPr>
              <a:t>⑤商業</a:t>
            </a:r>
            <a:r>
              <a:rPr kumimoji="1" lang="ja-JP" altLang="en-US" sz="2400" b="1" kern="0" dirty="0">
                <a:latin typeface="Meiryo UI" panose="020B0604030504040204" pitchFamily="50" charset="-128"/>
              </a:rPr>
              <a:t>施設への豊富な実績</a:t>
            </a:r>
          </a:p>
          <a:p>
            <a:pPr defTabSz="925880">
              <a:spcBef>
                <a:spcPts val="500"/>
              </a:spcBef>
              <a:defRPr/>
            </a:pPr>
            <a:r>
              <a:rPr kumimoji="1" lang="ja-JP" altLang="en-US" sz="1400" b="1" kern="0" dirty="0">
                <a:solidFill>
                  <a:srgbClr val="1D4F7F"/>
                </a:solidFill>
                <a:latin typeface="Meiryo UI" panose="020B0604030504040204" pitchFamily="50" charset="-128"/>
              </a:rPr>
              <a:t>国内ショッピングセンターへの豊富な</a:t>
            </a:r>
            <a:r>
              <a:rPr kumimoji="1" lang="ja-JP" altLang="en-US" sz="1400" b="1" kern="0" dirty="0" smtClean="0">
                <a:solidFill>
                  <a:srgbClr val="1D4F7F"/>
                </a:solidFill>
                <a:latin typeface="Meiryo UI" panose="020B0604030504040204" pitchFamily="50" charset="-128"/>
              </a:rPr>
              <a:t>導入実績</a:t>
            </a:r>
            <a:r>
              <a:rPr kumimoji="1" lang="ja-JP" altLang="en-US" sz="1400" b="1" kern="0" dirty="0">
                <a:solidFill>
                  <a:srgbClr val="1D4F7F"/>
                </a:solidFill>
                <a:latin typeface="Meiryo UI" panose="020B0604030504040204" pitchFamily="50" charset="-128"/>
              </a:rPr>
              <a:t>を背景にしたノウハウと機能</a:t>
            </a:r>
            <a:r>
              <a:rPr kumimoji="1" lang="ja-JP" altLang="en-US" sz="1400" kern="0" dirty="0" smtClean="0">
                <a:solidFill>
                  <a:srgbClr val="404040"/>
                </a:solidFill>
                <a:latin typeface="Meiryo UI" panose="020B0604030504040204" pitchFamily="50" charset="-128"/>
              </a:rPr>
              <a:t>で導入</a:t>
            </a:r>
            <a:r>
              <a:rPr kumimoji="1" lang="ja-JP" altLang="en-US" sz="1400" kern="0" dirty="0">
                <a:solidFill>
                  <a:srgbClr val="404040"/>
                </a:solidFill>
                <a:latin typeface="Meiryo UI" panose="020B0604030504040204" pitchFamily="50" charset="-128"/>
              </a:rPr>
              <a:t>企業様の業務や施策をバックアップ</a:t>
            </a:r>
            <a:endParaRPr kumimoji="1" lang="en-US" altLang="ja-JP" sz="1400" kern="0" dirty="0">
              <a:solidFill>
                <a:srgbClr val="404040"/>
              </a:solidFill>
              <a:latin typeface="Meiryo UI" panose="020B0604030504040204" pitchFamily="50" charset="-128"/>
            </a:endParaRPr>
          </a:p>
        </p:txBody>
      </p:sp>
      <p:pic>
        <p:nvPicPr>
          <p:cNvPr id="20" name="Picture 2" descr="無料イラスト アイコン 日本地図1"/>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66229" t="66463" r="10261" b="7217"/>
          <a:stretch/>
        </p:blipFill>
        <p:spPr bwMode="auto">
          <a:xfrm>
            <a:off x="6132707" y="4625132"/>
            <a:ext cx="1091834" cy="960410"/>
          </a:xfrm>
          <a:prstGeom prst="rect">
            <a:avLst/>
          </a:prstGeom>
          <a:noFill/>
          <a:extLst>
            <a:ext uri="{909E8E84-426E-40DD-AFC4-6F175D3DCCD1}">
              <a14:hiddenFill xmlns:a14="http://schemas.microsoft.com/office/drawing/2010/main">
                <a:solidFill>
                  <a:srgbClr val="FFFFFF"/>
                </a:solidFill>
              </a14:hiddenFill>
            </a:ext>
          </a:extLst>
        </p:spPr>
      </p:pic>
      <p:sp>
        <p:nvSpPr>
          <p:cNvPr id="22" name="角丸四角形 21"/>
          <p:cNvSpPr/>
          <p:nvPr/>
        </p:nvSpPr>
        <p:spPr>
          <a:xfrm>
            <a:off x="563494" y="2831915"/>
            <a:ext cx="4096396" cy="569695"/>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rgbClr val="6785C1">
                    <a:lumMod val="75000"/>
                  </a:srgbClr>
                </a:solidFill>
                <a:latin typeface="Meiryo UI" panose="020B0604030504040204" pitchFamily="50" charset="-128"/>
              </a:rPr>
              <a:t>お客様へマス</a:t>
            </a:r>
            <a:r>
              <a:rPr kumimoji="1" lang="en-US" altLang="ja-JP" sz="1400" b="1" kern="0" dirty="0" smtClean="0">
                <a:solidFill>
                  <a:srgbClr val="6785C1">
                    <a:lumMod val="75000"/>
                  </a:srgbClr>
                </a:solidFill>
                <a:latin typeface="Meiryo UI" panose="020B0604030504040204" pitchFamily="50" charset="-128"/>
              </a:rPr>
              <a:t>/</a:t>
            </a:r>
            <a:r>
              <a:rPr kumimoji="1" lang="ja-JP" altLang="en-US" sz="1400" b="1" kern="0" dirty="0" smtClean="0">
                <a:solidFill>
                  <a:srgbClr val="6785C1">
                    <a:lumMod val="75000"/>
                  </a:srgbClr>
                </a:solidFill>
                <a:latin typeface="Meiryo UI" panose="020B0604030504040204" pitchFamily="50" charset="-128"/>
              </a:rPr>
              <a:t>ミクロ向けの両面から施策を打ち、</a:t>
            </a:r>
            <a:r>
              <a:rPr kumimoji="1" lang="en-US" altLang="ja-JP" sz="1400" b="1" kern="0" dirty="0" smtClean="0">
                <a:solidFill>
                  <a:srgbClr val="6785C1">
                    <a:lumMod val="75000"/>
                  </a:srgbClr>
                </a:solidFill>
                <a:latin typeface="Meiryo UI" panose="020B0604030504040204" pitchFamily="50" charset="-128"/>
              </a:rPr>
              <a:t/>
            </a:r>
            <a:br>
              <a:rPr kumimoji="1" lang="en-US" altLang="ja-JP" sz="1400" b="1" kern="0" dirty="0" smtClean="0">
                <a:solidFill>
                  <a:srgbClr val="6785C1">
                    <a:lumMod val="75000"/>
                  </a:srgbClr>
                </a:solidFill>
                <a:latin typeface="Meiryo UI" panose="020B0604030504040204" pitchFamily="50" charset="-128"/>
              </a:rPr>
            </a:br>
            <a:r>
              <a:rPr kumimoji="1" lang="ja-JP" altLang="en-US" sz="1400" b="1" kern="0" dirty="0" smtClean="0">
                <a:solidFill>
                  <a:srgbClr val="6785C1">
                    <a:lumMod val="75000"/>
                  </a:srgbClr>
                </a:solidFill>
                <a:latin typeface="Meiryo UI" panose="020B0604030504040204" pitchFamily="50" charset="-128"/>
              </a:rPr>
              <a:t>より効果的なアプローチを探求し、実現できます</a:t>
            </a:r>
            <a:endParaRPr kumimoji="1" lang="ja-JP" altLang="en-US" sz="1400" b="1" kern="0" dirty="0">
              <a:solidFill>
                <a:srgbClr val="6785C1">
                  <a:lumMod val="75000"/>
                </a:srgbClr>
              </a:solidFill>
              <a:effectLst/>
              <a:latin typeface="Meiryo UI" panose="020B0604030504040204" pitchFamily="50" charset="-128"/>
            </a:endParaRPr>
          </a:p>
        </p:txBody>
      </p:sp>
      <p:sp>
        <p:nvSpPr>
          <p:cNvPr id="24" name="角丸四角形 23"/>
          <p:cNvSpPr/>
          <p:nvPr/>
        </p:nvSpPr>
        <p:spPr>
          <a:xfrm>
            <a:off x="5246111" y="2831915"/>
            <a:ext cx="4096396" cy="569695"/>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rgbClr val="6785C1">
                    <a:lumMod val="75000"/>
                  </a:srgbClr>
                </a:solidFill>
                <a:latin typeface="Meiryo UI" panose="020B0604030504040204" pitchFamily="50" charset="-128"/>
              </a:rPr>
              <a:t>貴社の</a:t>
            </a:r>
            <a:r>
              <a:rPr kumimoji="1" lang="ja-JP" altLang="en-US" sz="1400" b="1" kern="0" dirty="0">
                <a:solidFill>
                  <a:srgbClr val="6785C1">
                    <a:lumMod val="75000"/>
                  </a:srgbClr>
                </a:solidFill>
                <a:latin typeface="Meiryo UI" panose="020B0604030504040204" pitchFamily="50" charset="-128"/>
              </a:rPr>
              <a:t>大切なお客</a:t>
            </a:r>
            <a:r>
              <a:rPr kumimoji="1" lang="ja-JP" altLang="en-US" sz="1400" b="1" kern="0" dirty="0" smtClean="0">
                <a:solidFill>
                  <a:srgbClr val="6785C1">
                    <a:lumMod val="75000"/>
                  </a:srgbClr>
                </a:solidFill>
                <a:latin typeface="Meiryo UI" panose="020B0604030504040204" pitchFamily="50" charset="-128"/>
              </a:rPr>
              <a:t>様</a:t>
            </a:r>
            <a:r>
              <a:rPr kumimoji="1" lang="ja-JP" altLang="en-US" sz="1400" b="1" kern="0" dirty="0">
                <a:solidFill>
                  <a:srgbClr val="6785C1">
                    <a:lumMod val="75000"/>
                  </a:srgbClr>
                </a:solidFill>
                <a:latin typeface="Meiryo UI" panose="020B0604030504040204" pitchFamily="50" charset="-128"/>
              </a:rPr>
              <a:t>が</a:t>
            </a:r>
            <a:r>
              <a:rPr kumimoji="1" lang="ja-JP" altLang="en-US" sz="1400" b="1" kern="0" dirty="0" smtClean="0">
                <a:solidFill>
                  <a:srgbClr val="6785C1">
                    <a:lumMod val="75000"/>
                  </a:srgbClr>
                </a:solidFill>
                <a:latin typeface="Meiryo UI" panose="020B0604030504040204" pitchFamily="50" charset="-128"/>
              </a:rPr>
              <a:t>安心して</a:t>
            </a:r>
            <a:r>
              <a:rPr kumimoji="1" lang="en-US" altLang="ja-JP" sz="1400" b="1" kern="0" dirty="0" smtClean="0">
                <a:solidFill>
                  <a:srgbClr val="6785C1">
                    <a:lumMod val="75000"/>
                  </a:srgbClr>
                </a:solidFill>
                <a:latin typeface="Meiryo UI" panose="020B0604030504040204" pitchFamily="50" charset="-128"/>
              </a:rPr>
              <a:t/>
            </a:r>
            <a:br>
              <a:rPr kumimoji="1" lang="en-US" altLang="ja-JP" sz="1400" b="1" kern="0" dirty="0" smtClean="0">
                <a:solidFill>
                  <a:srgbClr val="6785C1">
                    <a:lumMod val="75000"/>
                  </a:srgbClr>
                </a:solidFill>
                <a:latin typeface="Meiryo UI" panose="020B0604030504040204" pitchFamily="50" charset="-128"/>
              </a:rPr>
            </a:br>
            <a:r>
              <a:rPr kumimoji="1" lang="ja-JP" altLang="en-US" sz="1400" b="1" kern="0" dirty="0" smtClean="0">
                <a:solidFill>
                  <a:srgbClr val="6785C1">
                    <a:lumMod val="75000"/>
                  </a:srgbClr>
                </a:solidFill>
                <a:latin typeface="Meiryo UI" panose="020B0604030504040204" pitchFamily="50" charset="-128"/>
              </a:rPr>
              <a:t>ご利用いただけるサービスを提供します</a:t>
            </a:r>
            <a:endParaRPr kumimoji="1" lang="ja-JP" altLang="en-US" sz="1400" b="1" kern="0" dirty="0">
              <a:solidFill>
                <a:srgbClr val="6785C1">
                  <a:lumMod val="75000"/>
                </a:srgbClr>
              </a:solidFill>
              <a:latin typeface="Meiryo UI" panose="020B0604030504040204" pitchFamily="50" charset="-128"/>
            </a:endParaRPr>
          </a:p>
        </p:txBody>
      </p:sp>
      <p:sp>
        <p:nvSpPr>
          <p:cNvPr id="25" name="角丸四角形 24"/>
          <p:cNvSpPr/>
          <p:nvPr/>
        </p:nvSpPr>
        <p:spPr>
          <a:xfrm>
            <a:off x="563494" y="5585542"/>
            <a:ext cx="4096396" cy="569695"/>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400" b="1" kern="0" dirty="0">
                <a:solidFill>
                  <a:srgbClr val="6785C1">
                    <a:lumMod val="75000"/>
                  </a:srgbClr>
                </a:solidFill>
                <a:latin typeface="Meiryo UI" panose="020B0604030504040204" pitchFamily="50" charset="-128"/>
              </a:rPr>
              <a:t>NTT</a:t>
            </a:r>
            <a:r>
              <a:rPr kumimoji="1" lang="ja-JP" altLang="en-US" sz="1400" b="1" kern="0" dirty="0">
                <a:solidFill>
                  <a:srgbClr val="6785C1">
                    <a:lumMod val="75000"/>
                  </a:srgbClr>
                </a:solidFill>
                <a:latin typeface="Meiryo UI" panose="020B0604030504040204" pitchFamily="50" charset="-128"/>
              </a:rPr>
              <a:t>データにおまかせいただくこと</a:t>
            </a:r>
            <a:r>
              <a:rPr kumimoji="1" lang="ja-JP" altLang="en-US" sz="1400" b="1" kern="0" dirty="0" smtClean="0">
                <a:solidFill>
                  <a:srgbClr val="6785C1">
                    <a:lumMod val="75000"/>
                  </a:srgbClr>
                </a:solidFill>
                <a:latin typeface="Meiryo UI" panose="020B0604030504040204" pitchFamily="50" charset="-128"/>
              </a:rPr>
              <a:t>で従業員</a:t>
            </a:r>
            <a:r>
              <a:rPr kumimoji="1" lang="ja-JP" altLang="en-US" sz="1400" b="1" kern="0" dirty="0">
                <a:solidFill>
                  <a:srgbClr val="6785C1">
                    <a:lumMod val="75000"/>
                  </a:srgbClr>
                </a:solidFill>
                <a:latin typeface="Meiryo UI" panose="020B0604030504040204" pitchFamily="50" charset="-128"/>
              </a:rPr>
              <a:t>様</a:t>
            </a:r>
            <a:r>
              <a:rPr kumimoji="1" lang="ja-JP" altLang="en-US" sz="1400" b="1" kern="0" dirty="0" smtClean="0">
                <a:solidFill>
                  <a:srgbClr val="6785C1">
                    <a:lumMod val="75000"/>
                  </a:srgbClr>
                </a:solidFill>
                <a:latin typeface="Meiryo UI" panose="020B0604030504040204" pitchFamily="50" charset="-128"/>
              </a:rPr>
              <a:t>を</a:t>
            </a:r>
            <a:r>
              <a:rPr kumimoji="1" lang="en-US" altLang="ja-JP" sz="1400" b="1" kern="0" dirty="0" smtClean="0">
                <a:solidFill>
                  <a:srgbClr val="6785C1">
                    <a:lumMod val="75000"/>
                  </a:srgbClr>
                </a:solidFill>
                <a:latin typeface="Meiryo UI" panose="020B0604030504040204" pitchFamily="50" charset="-128"/>
              </a:rPr>
              <a:t/>
            </a:r>
            <a:br>
              <a:rPr kumimoji="1" lang="en-US" altLang="ja-JP" sz="1400" b="1" kern="0" dirty="0" smtClean="0">
                <a:solidFill>
                  <a:srgbClr val="6785C1">
                    <a:lumMod val="75000"/>
                  </a:srgbClr>
                </a:solidFill>
                <a:latin typeface="Meiryo UI" panose="020B0604030504040204" pitchFamily="50" charset="-128"/>
              </a:rPr>
            </a:br>
            <a:r>
              <a:rPr kumimoji="1" lang="ja-JP" altLang="en-US" sz="1400" b="1" kern="0" dirty="0" smtClean="0">
                <a:solidFill>
                  <a:srgbClr val="6785C1">
                    <a:lumMod val="75000"/>
                  </a:srgbClr>
                </a:solidFill>
                <a:latin typeface="Meiryo UI" panose="020B0604030504040204" pitchFamily="50" charset="-128"/>
              </a:rPr>
              <a:t>事業</a:t>
            </a:r>
            <a:r>
              <a:rPr kumimoji="1" lang="ja-JP" altLang="en-US" sz="1400" b="1" kern="0" dirty="0">
                <a:solidFill>
                  <a:srgbClr val="6785C1">
                    <a:lumMod val="75000"/>
                  </a:srgbClr>
                </a:solidFill>
                <a:latin typeface="Meiryo UI" panose="020B0604030504040204" pitchFamily="50" charset="-128"/>
              </a:rPr>
              <a:t>成長に必要な箇所へアサインいただけます</a:t>
            </a:r>
          </a:p>
        </p:txBody>
      </p:sp>
      <p:sp>
        <p:nvSpPr>
          <p:cNvPr id="27" name="角丸四角形 26"/>
          <p:cNvSpPr/>
          <p:nvPr/>
        </p:nvSpPr>
        <p:spPr>
          <a:xfrm>
            <a:off x="5246111" y="5585542"/>
            <a:ext cx="4096396" cy="569695"/>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400" b="1" kern="0" dirty="0" smtClean="0">
                <a:solidFill>
                  <a:srgbClr val="6785C1">
                    <a:lumMod val="75000"/>
                  </a:srgbClr>
                </a:solidFill>
                <a:latin typeface="Meiryo UI" panose="020B0604030504040204" pitchFamily="50" charset="-128"/>
              </a:rPr>
              <a:t>商業施設の</a:t>
            </a:r>
            <a:r>
              <a:rPr kumimoji="1" lang="en-US" altLang="ja-JP" sz="1400" b="1" kern="0" dirty="0" smtClean="0">
                <a:solidFill>
                  <a:srgbClr val="6785C1">
                    <a:lumMod val="75000"/>
                  </a:srgbClr>
                </a:solidFill>
                <a:latin typeface="Meiryo UI" panose="020B0604030504040204" pitchFamily="50" charset="-128"/>
              </a:rPr>
              <a:t>EX</a:t>
            </a:r>
            <a:r>
              <a:rPr kumimoji="1" lang="ja-JP" altLang="en-US" sz="1400" b="1" kern="0" dirty="0" smtClean="0">
                <a:solidFill>
                  <a:srgbClr val="6785C1">
                    <a:lumMod val="75000"/>
                  </a:srgbClr>
                </a:solidFill>
                <a:latin typeface="Meiryo UI" panose="020B0604030504040204" pitchFamily="50" charset="-128"/>
              </a:rPr>
              <a:t>に配慮</a:t>
            </a:r>
            <a:r>
              <a:rPr kumimoji="1" lang="ja-JP" altLang="en-US" sz="1400" b="1" kern="0" dirty="0">
                <a:solidFill>
                  <a:srgbClr val="6785C1">
                    <a:lumMod val="75000"/>
                  </a:srgbClr>
                </a:solidFill>
                <a:latin typeface="Meiryo UI" panose="020B0604030504040204" pitchFamily="50" charset="-128"/>
              </a:rPr>
              <a:t>した機能</a:t>
            </a:r>
            <a:r>
              <a:rPr kumimoji="1" lang="ja-JP" altLang="en-US" sz="1400" b="1" kern="0" dirty="0" smtClean="0">
                <a:solidFill>
                  <a:srgbClr val="6785C1">
                    <a:lumMod val="75000"/>
                  </a:srgbClr>
                </a:solidFill>
                <a:latin typeface="Meiryo UI" panose="020B0604030504040204" pitchFamily="50" charset="-128"/>
              </a:rPr>
              <a:t>設計、</a:t>
            </a:r>
            <a:endParaRPr kumimoji="1" lang="en-US" altLang="ja-JP" sz="1400" b="1" kern="0" dirty="0" smtClean="0">
              <a:solidFill>
                <a:srgbClr val="6785C1">
                  <a:lumMod val="75000"/>
                </a:srgbClr>
              </a:solidFill>
              <a:latin typeface="Meiryo UI" panose="020B0604030504040204" pitchFamily="50" charset="-128"/>
            </a:endParaRPr>
          </a:p>
          <a:p>
            <a:pPr algn="ctr">
              <a:spcBef>
                <a:spcPts val="200"/>
              </a:spcBef>
            </a:pPr>
            <a:r>
              <a:rPr kumimoji="1" lang="ja-JP" altLang="en-US" sz="1400" b="1" kern="0" dirty="0" smtClean="0">
                <a:solidFill>
                  <a:srgbClr val="6785C1">
                    <a:lumMod val="75000"/>
                  </a:srgbClr>
                </a:solidFill>
                <a:latin typeface="Meiryo UI" panose="020B0604030504040204" pitchFamily="50" charset="-128"/>
              </a:rPr>
              <a:t>商業施設の会員・ポイント管理に精通したメンバ体制</a:t>
            </a:r>
            <a:endParaRPr kumimoji="1" lang="ja-JP" altLang="en-US" sz="1400" b="1" kern="0" dirty="0">
              <a:solidFill>
                <a:srgbClr val="6785C1">
                  <a:lumMod val="75000"/>
                </a:srgbClr>
              </a:solidFill>
              <a:latin typeface="Meiryo UI" panose="020B0604030504040204" pitchFamily="50" charset="-128"/>
            </a:endParaRPr>
          </a:p>
        </p:txBody>
      </p:sp>
      <p:sp>
        <p:nvSpPr>
          <p:cNvPr id="29" name="テキスト ボックス 28"/>
          <p:cNvSpPr txBox="1"/>
          <p:nvPr/>
        </p:nvSpPr>
        <p:spPr>
          <a:xfrm>
            <a:off x="523661" y="2693415"/>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sp>
        <p:nvSpPr>
          <p:cNvPr id="30" name="テキスト ボックス 29"/>
          <p:cNvSpPr txBox="1"/>
          <p:nvPr/>
        </p:nvSpPr>
        <p:spPr>
          <a:xfrm>
            <a:off x="5246111" y="2693415"/>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sp>
        <p:nvSpPr>
          <p:cNvPr id="31" name="テキスト ボックス 30"/>
          <p:cNvSpPr txBox="1"/>
          <p:nvPr/>
        </p:nvSpPr>
        <p:spPr>
          <a:xfrm>
            <a:off x="523661" y="5426949"/>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sp>
        <p:nvSpPr>
          <p:cNvPr id="32" name="テキスト ボックス 31"/>
          <p:cNvSpPr txBox="1"/>
          <p:nvPr/>
        </p:nvSpPr>
        <p:spPr>
          <a:xfrm>
            <a:off x="5246111" y="5426949"/>
            <a:ext cx="516488" cy="276999"/>
          </a:xfrm>
          <a:prstGeom prst="rect">
            <a:avLst/>
          </a:prstGeom>
          <a:noFill/>
        </p:spPr>
        <p:txBody>
          <a:bodyPr wrap="none" rtlCol="0">
            <a:spAutoFit/>
          </a:bodyPr>
          <a:lstStyle/>
          <a:p>
            <a:r>
              <a:rPr kumimoji="1" lang="ja-JP" altLang="en-US" sz="1200" dirty="0" smtClean="0"/>
              <a:t>つまり</a:t>
            </a:r>
            <a:endParaRPr kumimoji="1" lang="ja-JP" altLang="en-US" sz="1200" dirty="0"/>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3496" y="4955042"/>
            <a:ext cx="220109" cy="169516"/>
          </a:xfrm>
          <a:prstGeom prst="rect">
            <a:avLst/>
          </a:prstGeom>
        </p:spPr>
      </p:pic>
      <p:pic>
        <p:nvPicPr>
          <p:cNvPr id="23" name="図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3528" y="5294670"/>
            <a:ext cx="220109" cy="169516"/>
          </a:xfrm>
          <a:prstGeom prst="rect">
            <a:avLst/>
          </a:prstGeom>
        </p:spPr>
      </p:pic>
      <p:pic>
        <p:nvPicPr>
          <p:cNvPr id="34" name="図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4064" y="5241412"/>
            <a:ext cx="220109" cy="169516"/>
          </a:xfrm>
          <a:prstGeom prst="rect">
            <a:avLst/>
          </a:prstGeom>
        </p:spPr>
      </p:pic>
      <p:pic>
        <p:nvPicPr>
          <p:cNvPr id="4" name="図 3"/>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359851" y="4551292"/>
            <a:ext cx="1108090" cy="1108090"/>
          </a:xfrm>
          <a:prstGeom prst="rect">
            <a:avLst/>
          </a:prstGeom>
        </p:spPr>
      </p:pic>
    </p:spTree>
    <p:extLst>
      <p:ext uri="{BB962C8B-B14F-4D97-AF65-F5344CB8AC3E}">
        <p14:creationId xmlns:p14="http://schemas.microsoft.com/office/powerpoint/2010/main" val="118245509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4240041" y="5324559"/>
            <a:ext cx="5366595" cy="7155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t>1.4. CAFIS Explorer</a:t>
            </a:r>
            <a:r>
              <a:rPr lang="ja-JP" altLang="en-US" dirty="0" smtClean="0"/>
              <a:t>がご提供できる価値</a:t>
            </a:r>
            <a:endParaRPr kumimoji="1" lang="ja-JP" altLang="en-US" dirty="0"/>
          </a:p>
        </p:txBody>
      </p:sp>
      <p:sp>
        <p:nvSpPr>
          <p:cNvPr id="40" name="角丸四角形 39"/>
          <p:cNvSpPr/>
          <p:nvPr/>
        </p:nvSpPr>
        <p:spPr>
          <a:xfrm>
            <a:off x="409865" y="1799045"/>
            <a:ext cx="3286014" cy="1197151"/>
          </a:xfrm>
          <a:prstGeom prst="roundRect">
            <a:avLst>
              <a:gd name="adj" fmla="val 3728"/>
            </a:avLst>
          </a:prstGeom>
          <a:noFill/>
          <a:ln w="1905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t" anchorCtr="0" forceAA="0" compatLnSpc="1">
            <a:prstTxWarp prst="textNoShape">
              <a:avLst/>
            </a:prstTxWarp>
            <a:noAutofit/>
          </a:bodyPr>
          <a:lstStyle/>
          <a:p>
            <a:r>
              <a:rPr lang="ja-JP" altLang="en-US" sz="1600" b="1" u="sng" dirty="0" smtClean="0">
                <a:solidFill>
                  <a:schemeClr val="tx1"/>
                </a:solidFill>
                <a:latin typeface="Meiryo UI" panose="020B0604030504040204" pitchFamily="50" charset="-128"/>
                <a:ea typeface="Meiryo UI" panose="020B0604030504040204" pitchFamily="50" charset="-128"/>
              </a:rPr>
              <a:t>①コスト削減</a:t>
            </a:r>
            <a:endParaRPr lang="en-US" altLang="ja-JP" sz="1600" b="1" u="sng" dirty="0" smtClean="0">
              <a:solidFill>
                <a:schemeClr val="tx1"/>
              </a:solidFill>
              <a:latin typeface="Meiryo UI" panose="020B0604030504040204" pitchFamily="50" charset="-128"/>
              <a:ea typeface="Meiryo UI" panose="020B0604030504040204" pitchFamily="50" charset="-128"/>
            </a:endParaRPr>
          </a:p>
          <a:p>
            <a:pPr marL="285750" indent="-285750">
              <a:spcBef>
                <a:spcPts val="600"/>
              </a:spcBef>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システム投資額の減</a:t>
            </a:r>
            <a:endParaRPr lang="en-US" altLang="ja-JP" sz="1400" dirty="0" smtClean="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決済手数料の条件向上</a:t>
            </a:r>
            <a:endParaRPr lang="en-US" altLang="ja-JP" sz="1400" dirty="0" smtClean="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法制度対応への柔軟性</a:t>
            </a:r>
            <a:endParaRPr lang="en-US" altLang="ja-JP" sz="1400" dirty="0" smtClean="0">
              <a:solidFill>
                <a:schemeClr val="tx1"/>
              </a:solidFill>
              <a:latin typeface="Meiryo UI" panose="020B0604030504040204" pitchFamily="50" charset="-128"/>
              <a:ea typeface="Meiryo UI" panose="020B0604030504040204" pitchFamily="50" charset="-128"/>
            </a:endParaRPr>
          </a:p>
        </p:txBody>
      </p:sp>
      <p:sp>
        <p:nvSpPr>
          <p:cNvPr id="41" name="角丸四角形 40"/>
          <p:cNvSpPr/>
          <p:nvPr/>
        </p:nvSpPr>
        <p:spPr>
          <a:xfrm>
            <a:off x="409865" y="3097580"/>
            <a:ext cx="3286014" cy="1817159"/>
          </a:xfrm>
          <a:prstGeom prst="roundRect">
            <a:avLst>
              <a:gd name="adj" fmla="val 3728"/>
            </a:avLst>
          </a:prstGeom>
          <a:noFill/>
          <a:ln w="1905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t" anchorCtr="0" forceAA="0" compatLnSpc="1">
            <a:prstTxWarp prst="textNoShape">
              <a:avLst/>
            </a:prstTxWarp>
            <a:noAutofit/>
          </a:bodyPr>
          <a:lstStyle/>
          <a:p>
            <a:r>
              <a:rPr lang="ja-JP" altLang="en-US" sz="1600" b="1" u="sng" dirty="0" smtClean="0">
                <a:solidFill>
                  <a:schemeClr val="tx1"/>
                </a:solidFill>
                <a:latin typeface="Meiryo UI" panose="020B0604030504040204" pitchFamily="50" charset="-128"/>
                <a:ea typeface="Meiryo UI" panose="020B0604030504040204" pitchFamily="50" charset="-128"/>
              </a:rPr>
              <a:t>②業務効率化・高度化</a:t>
            </a:r>
            <a:endParaRPr lang="en-US" altLang="ja-JP" sz="1600" b="1" u="sng" dirty="0" smtClean="0">
              <a:solidFill>
                <a:schemeClr val="tx1"/>
              </a:solidFill>
              <a:latin typeface="Meiryo UI" panose="020B0604030504040204" pitchFamily="50" charset="-128"/>
              <a:ea typeface="Meiryo UI" panose="020B0604030504040204" pitchFamily="50" charset="-128"/>
            </a:endParaRPr>
          </a:p>
          <a:p>
            <a:pPr marL="285750" indent="-285750">
              <a:spcBef>
                <a:spcPts val="600"/>
              </a:spcBef>
              <a:buFont typeface="Wingdings" panose="05000000000000000000" pitchFamily="2" charset="2"/>
              <a:buChar char="Ø"/>
            </a:pPr>
            <a:r>
              <a:rPr lang="ja-JP" altLang="en-US" sz="1400" dirty="0">
                <a:solidFill>
                  <a:schemeClr val="tx1"/>
                </a:solidFill>
                <a:latin typeface="Meiryo UI" panose="020B0604030504040204" pitchFamily="50" charset="-128"/>
                <a:ea typeface="Meiryo UI" panose="020B0604030504040204" pitchFamily="50" charset="-128"/>
              </a:rPr>
              <a:t>業務標準化よる効率化</a:t>
            </a: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⼈材</a:t>
            </a:r>
            <a:r>
              <a:rPr lang="ja-JP" altLang="en-US" sz="1400" dirty="0">
                <a:solidFill>
                  <a:schemeClr val="tx1"/>
                </a:solidFill>
                <a:latin typeface="Meiryo UI" panose="020B0604030504040204" pitchFamily="50" charset="-128"/>
                <a:ea typeface="Meiryo UI" panose="020B0604030504040204" pitchFamily="50" charset="-128"/>
              </a:rPr>
              <a:t>の多能化、⼈材交流</a:t>
            </a: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売上</a:t>
            </a:r>
            <a:r>
              <a:rPr lang="ja-JP" altLang="en-US" sz="1400" dirty="0">
                <a:solidFill>
                  <a:schemeClr val="tx1"/>
                </a:solidFill>
                <a:latin typeface="Meiryo UI" panose="020B0604030504040204" pitchFamily="50" charset="-128"/>
                <a:ea typeface="Meiryo UI" panose="020B0604030504040204" pitchFamily="50" charset="-128"/>
              </a:rPr>
              <a:t>分析、販促活動の⾼度化</a:t>
            </a: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テナント</a:t>
            </a:r>
            <a:r>
              <a:rPr lang="ja-JP" altLang="en-US" sz="1400" dirty="0">
                <a:solidFill>
                  <a:schemeClr val="tx1"/>
                </a:solidFill>
                <a:latin typeface="Meiryo UI" panose="020B0604030504040204" pitchFamily="50" charset="-128"/>
                <a:ea typeface="Meiryo UI" panose="020B0604030504040204" pitchFamily="50" charset="-128"/>
              </a:rPr>
              <a:t>への情報還元の</a:t>
            </a:r>
            <a:r>
              <a:rPr lang="ja-JP" altLang="en-US" sz="1400" dirty="0" smtClean="0">
                <a:solidFill>
                  <a:schemeClr val="tx1"/>
                </a:solidFill>
                <a:latin typeface="Meiryo UI" panose="020B0604030504040204" pitchFamily="50" charset="-128"/>
                <a:ea typeface="Meiryo UI" panose="020B0604030504040204" pitchFamily="50" charset="-128"/>
              </a:rPr>
              <a:t>⾼度化</a:t>
            </a:r>
            <a:endParaRPr lang="en-US" altLang="ja-JP" sz="1400" dirty="0" smtClean="0">
              <a:solidFill>
                <a:schemeClr val="tx1"/>
              </a:solidFill>
              <a:latin typeface="Meiryo UI" panose="020B0604030504040204" pitchFamily="50" charset="-128"/>
              <a:ea typeface="Meiryo UI" panose="020B0604030504040204" pitchFamily="50" charset="-128"/>
            </a:endParaRPr>
          </a:p>
          <a:p>
            <a:pPr>
              <a:spcBef>
                <a:spcPts val="300"/>
              </a:spcBef>
            </a:pPr>
            <a:r>
              <a:rPr lang="ja-JP" altLang="en-US" sz="1400" b="1" dirty="0">
                <a:solidFill>
                  <a:schemeClr val="tx1"/>
                </a:solidFill>
                <a:latin typeface="Meiryo UI" panose="020B0604030504040204" pitchFamily="50" charset="-128"/>
                <a:ea typeface="Meiryo UI" panose="020B0604030504040204" pitchFamily="50" charset="-128"/>
              </a:rPr>
              <a:t>⇒効率化等により⽣</a:t>
            </a:r>
            <a:r>
              <a:rPr lang="ja-JP" altLang="en-US" sz="1400" b="1" dirty="0" err="1">
                <a:solidFill>
                  <a:schemeClr val="tx1"/>
                </a:solidFill>
                <a:latin typeface="Meiryo UI" panose="020B0604030504040204" pitchFamily="50" charset="-128"/>
                <a:ea typeface="Meiryo UI" panose="020B0604030504040204" pitchFamily="50" charset="-128"/>
              </a:rPr>
              <a:t>み</a:t>
            </a:r>
            <a:r>
              <a:rPr lang="ja-JP" altLang="en-US" sz="1400" b="1" dirty="0" smtClean="0">
                <a:solidFill>
                  <a:schemeClr val="tx1"/>
                </a:solidFill>
                <a:latin typeface="Meiryo UI" panose="020B0604030504040204" pitchFamily="50" charset="-128"/>
                <a:ea typeface="Meiryo UI" panose="020B0604030504040204" pitchFamily="50" charset="-128"/>
              </a:rPr>
              <a:t>出た</a:t>
            </a:r>
            <a:r>
              <a:rPr lang="ja-JP" altLang="en-US" sz="1400" b="1" dirty="0">
                <a:solidFill>
                  <a:schemeClr val="tx1"/>
                </a:solidFill>
                <a:latin typeface="Meiryo UI" panose="020B0604030504040204" pitchFamily="50" charset="-128"/>
                <a:ea typeface="Meiryo UI" panose="020B0604030504040204" pitchFamily="50" charset="-128"/>
              </a:rPr>
              <a:t>時間</a:t>
            </a:r>
            <a:r>
              <a:rPr lang="ja-JP" altLang="en-US" sz="1400" b="1" dirty="0" smtClean="0">
                <a:solidFill>
                  <a:schemeClr val="tx1"/>
                </a:solidFill>
                <a:latin typeface="Meiryo UI" panose="020B0604030504040204" pitchFamily="50" charset="-128"/>
                <a:ea typeface="Meiryo UI" panose="020B0604030504040204" pitchFamily="50" charset="-128"/>
              </a:rPr>
              <a:t>を活用し、</a:t>
            </a:r>
            <a:r>
              <a:rPr lang="en-US" altLang="ja-JP" sz="1400" b="1" dirty="0">
                <a:solidFill>
                  <a:schemeClr val="tx1"/>
                </a:solidFill>
                <a:latin typeface="Meiryo UI" panose="020B0604030504040204" pitchFamily="50" charset="-128"/>
                <a:ea typeface="Meiryo UI" panose="020B0604030504040204" pitchFamily="50" charset="-128"/>
              </a:rPr>
              <a:t/>
            </a:r>
            <a:br>
              <a:rPr lang="en-US" altLang="ja-JP" sz="1400" b="1" dirty="0">
                <a:solidFill>
                  <a:schemeClr val="tx1"/>
                </a:solidFill>
                <a:latin typeface="Meiryo UI" panose="020B0604030504040204" pitchFamily="50" charset="-128"/>
                <a:ea typeface="Meiryo UI" panose="020B0604030504040204" pitchFamily="50" charset="-128"/>
              </a:rPr>
            </a:br>
            <a:r>
              <a:rPr lang="ja-JP" altLang="en-US" sz="1400" b="1" dirty="0" smtClean="0">
                <a:solidFill>
                  <a:schemeClr val="tx1"/>
                </a:solidFill>
                <a:latin typeface="Meiryo UI" panose="020B0604030504040204" pitchFamily="50" charset="-128"/>
                <a:ea typeface="Meiryo UI" panose="020B0604030504040204" pitchFamily="50" charset="-128"/>
              </a:rPr>
              <a:t>　 増売への取り組みを強化</a:t>
            </a:r>
            <a:endParaRPr lang="en-US" altLang="ja-JP" sz="1400" b="1" dirty="0">
              <a:solidFill>
                <a:schemeClr val="tx1"/>
              </a:solidFill>
              <a:latin typeface="Meiryo UI" panose="020B0604030504040204" pitchFamily="50" charset="-128"/>
              <a:ea typeface="Meiryo UI" panose="020B0604030504040204" pitchFamily="50" charset="-128"/>
            </a:endParaRPr>
          </a:p>
        </p:txBody>
      </p:sp>
      <p:sp>
        <p:nvSpPr>
          <p:cNvPr id="42" name="角丸四角形 41"/>
          <p:cNvSpPr/>
          <p:nvPr/>
        </p:nvSpPr>
        <p:spPr>
          <a:xfrm>
            <a:off x="409865" y="4993602"/>
            <a:ext cx="3286014" cy="1365022"/>
          </a:xfrm>
          <a:prstGeom prst="roundRect">
            <a:avLst>
              <a:gd name="adj" fmla="val 4793"/>
            </a:avLst>
          </a:prstGeom>
          <a:noFill/>
          <a:ln w="1905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t" anchorCtr="0" forceAA="0" compatLnSpc="1">
            <a:prstTxWarp prst="textNoShape">
              <a:avLst/>
            </a:prstTxWarp>
            <a:noAutofit/>
          </a:bodyPr>
          <a:lstStyle/>
          <a:p>
            <a:r>
              <a:rPr lang="ja-JP" altLang="en-US" sz="1600" b="1" u="sng" dirty="0" smtClean="0">
                <a:solidFill>
                  <a:schemeClr val="tx1"/>
                </a:solidFill>
                <a:latin typeface="Meiryo UI" panose="020B0604030504040204" pitchFamily="50" charset="-128"/>
                <a:ea typeface="Meiryo UI" panose="020B0604030504040204" pitchFamily="50" charset="-128"/>
              </a:rPr>
              <a:t>③戦略基盤構築</a:t>
            </a:r>
            <a:endParaRPr lang="en-US" altLang="ja-JP" sz="1600" b="1" u="sng" dirty="0" smtClean="0">
              <a:solidFill>
                <a:schemeClr val="tx1"/>
              </a:solidFill>
              <a:latin typeface="Meiryo UI" panose="020B0604030504040204" pitchFamily="50" charset="-128"/>
              <a:ea typeface="Meiryo UI" panose="020B0604030504040204" pitchFamily="50" charset="-128"/>
            </a:endParaRPr>
          </a:p>
          <a:p>
            <a:pPr marL="285750" indent="-285750">
              <a:spcBef>
                <a:spcPts val="600"/>
              </a:spcBef>
              <a:buFont typeface="Wingdings" panose="05000000000000000000" pitchFamily="2" charset="2"/>
              <a:buChar char="Ø"/>
            </a:pPr>
            <a:r>
              <a:rPr lang="ja-JP" altLang="en-US" sz="1400" dirty="0">
                <a:solidFill>
                  <a:schemeClr val="tx1"/>
                </a:solidFill>
                <a:latin typeface="Meiryo UI" panose="020B0604030504040204" pitchFamily="50" charset="-128"/>
                <a:ea typeface="Meiryo UI" panose="020B0604030504040204" pitchFamily="50" charset="-128"/>
              </a:rPr>
              <a:t>決済多様化</a:t>
            </a: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ＥＣ</a:t>
            </a:r>
            <a:r>
              <a:rPr lang="ja-JP" altLang="en-US" sz="1400" dirty="0">
                <a:solidFill>
                  <a:schemeClr val="tx1"/>
                </a:solidFill>
                <a:latin typeface="Meiryo UI" panose="020B0604030504040204" pitchFamily="50" charset="-128"/>
                <a:ea typeface="Meiryo UI" panose="020B0604030504040204" pitchFamily="50" charset="-128"/>
              </a:rPr>
              <a:t>事業連携</a:t>
            </a:r>
          </a:p>
          <a:p>
            <a:pPr marL="285750" indent="-285750">
              <a:buFont typeface="Wingdings" panose="05000000000000000000" pitchFamily="2" charset="2"/>
              <a:buChar char="Ø"/>
            </a:pPr>
            <a:r>
              <a:rPr lang="ja-JP" altLang="en-US" sz="1400" dirty="0" smtClean="0">
                <a:solidFill>
                  <a:schemeClr val="tx1"/>
                </a:solidFill>
                <a:latin typeface="Meiryo UI" panose="020B0604030504040204" pitchFamily="50" charset="-128"/>
                <a:ea typeface="Meiryo UI" panose="020B0604030504040204" pitchFamily="50" charset="-128"/>
              </a:rPr>
              <a:t>顧客</a:t>
            </a:r>
            <a:r>
              <a:rPr lang="ja-JP" altLang="en-US" sz="1400" dirty="0">
                <a:solidFill>
                  <a:schemeClr val="tx1"/>
                </a:solidFill>
                <a:latin typeface="Meiryo UI" panose="020B0604030504040204" pitchFamily="50" charset="-128"/>
                <a:ea typeface="Meiryo UI" panose="020B0604030504040204" pitchFamily="50" charset="-128"/>
              </a:rPr>
              <a:t>基盤の事業</a:t>
            </a:r>
            <a:r>
              <a:rPr lang="ja-JP" altLang="en-US" sz="1400" dirty="0" smtClean="0">
                <a:solidFill>
                  <a:schemeClr val="tx1"/>
                </a:solidFill>
                <a:latin typeface="Meiryo UI" panose="020B0604030504040204" pitchFamily="50" charset="-128"/>
                <a:ea typeface="Meiryo UI" panose="020B0604030504040204" pitchFamily="50" charset="-128"/>
              </a:rPr>
              <a:t>横断</a:t>
            </a:r>
            <a:endParaRPr lang="en-US" altLang="ja-JP" sz="1400" dirty="0" smtClean="0">
              <a:solidFill>
                <a:schemeClr val="tx1"/>
              </a:solidFill>
              <a:latin typeface="Meiryo UI" panose="020B0604030504040204" pitchFamily="50" charset="-128"/>
              <a:ea typeface="Meiryo UI" panose="020B0604030504040204" pitchFamily="50" charset="-128"/>
            </a:endParaRPr>
          </a:p>
          <a:p>
            <a:pPr>
              <a:spcBef>
                <a:spcPts val="200"/>
              </a:spcBef>
            </a:pPr>
            <a:r>
              <a:rPr lang="ja-JP" altLang="en-US" sz="1400" b="1" dirty="0">
                <a:solidFill>
                  <a:schemeClr val="tx1"/>
                </a:solidFill>
                <a:latin typeface="Meiryo UI" panose="020B0604030504040204" pitchFamily="50" charset="-128"/>
                <a:ea typeface="Meiryo UI" panose="020B0604030504040204" pitchFamily="50" charset="-128"/>
              </a:rPr>
              <a:t>⇒グループ施策により更</a:t>
            </a:r>
            <a:r>
              <a:rPr lang="ja-JP" altLang="en-US" sz="1400" b="1" dirty="0" smtClean="0">
                <a:solidFill>
                  <a:schemeClr val="tx1"/>
                </a:solidFill>
                <a:latin typeface="Meiryo UI" panose="020B0604030504040204" pitchFamily="50" charset="-128"/>
                <a:ea typeface="Meiryo UI" panose="020B0604030504040204" pitchFamily="50" charset="-128"/>
              </a:rPr>
              <a:t>なる収益</a:t>
            </a:r>
            <a:r>
              <a:rPr lang="ja-JP" altLang="en-US" sz="1400" b="1" dirty="0">
                <a:solidFill>
                  <a:schemeClr val="tx1"/>
                </a:solidFill>
                <a:latin typeface="Meiryo UI" panose="020B0604030504040204" pitchFamily="50" charset="-128"/>
                <a:ea typeface="Meiryo UI" panose="020B0604030504040204" pitchFamily="50" charset="-128"/>
              </a:rPr>
              <a:t>⼒強化</a:t>
            </a:r>
            <a:endParaRPr lang="en-US" altLang="ja-JP" sz="1400" b="1" dirty="0">
              <a:solidFill>
                <a:schemeClr val="tx1"/>
              </a:solidFill>
              <a:latin typeface="Meiryo UI" panose="020B0604030504040204" pitchFamily="50" charset="-128"/>
              <a:ea typeface="Meiryo UI" panose="020B0604030504040204" pitchFamily="50" charset="-128"/>
            </a:endParaRPr>
          </a:p>
        </p:txBody>
      </p:sp>
      <p:sp>
        <p:nvSpPr>
          <p:cNvPr id="23" name="角丸四角形 22"/>
          <p:cNvSpPr/>
          <p:nvPr/>
        </p:nvSpPr>
        <p:spPr>
          <a:xfrm>
            <a:off x="381722" y="1177797"/>
            <a:ext cx="3342301" cy="461713"/>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ja-JP" altLang="en-US" dirty="0" smtClean="0">
                <a:solidFill>
                  <a:schemeClr val="tx1">
                    <a:lumMod val="75000"/>
                  </a:schemeClr>
                </a:solidFill>
                <a:latin typeface="Meiryo UI" panose="020B0604030504040204" pitchFamily="50" charset="-128"/>
                <a:ea typeface="Meiryo UI" panose="020B0604030504040204" pitchFamily="50" charset="-128"/>
              </a:rPr>
              <a:t>共通化で実現したいこと</a:t>
            </a:r>
            <a:endParaRPr lang="en-US" altLang="ja-JP" sz="1400" dirty="0" smtClean="0">
              <a:solidFill>
                <a:schemeClr val="tx1">
                  <a:lumMod val="75000"/>
                </a:schemeClr>
              </a:solidFill>
              <a:latin typeface="Meiryo UI" panose="020B0604030504040204" pitchFamily="50" charset="-128"/>
              <a:ea typeface="Meiryo UI" panose="020B0604030504040204" pitchFamily="50" charset="-128"/>
            </a:endParaRPr>
          </a:p>
        </p:txBody>
      </p:sp>
      <p:sp>
        <p:nvSpPr>
          <p:cNvPr id="37" name="正方形/長方形 36"/>
          <p:cNvSpPr/>
          <p:nvPr/>
        </p:nvSpPr>
        <p:spPr>
          <a:xfrm>
            <a:off x="4240420" y="1721675"/>
            <a:ext cx="5366595" cy="100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4360862" y="1822696"/>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1</a:t>
            </a:r>
            <a:endParaRPr kumimoji="1" lang="ja-JP" altLang="en-US" dirty="0"/>
          </a:p>
        </p:txBody>
      </p:sp>
      <p:sp>
        <p:nvSpPr>
          <p:cNvPr id="19" name="角丸四角形 18"/>
          <p:cNvSpPr/>
          <p:nvPr/>
        </p:nvSpPr>
        <p:spPr>
          <a:xfrm>
            <a:off x="4815899" y="1793479"/>
            <a:ext cx="4699576"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2400" b="1" dirty="0" smtClean="0">
                <a:solidFill>
                  <a:schemeClr val="bg1"/>
                </a:solidFill>
                <a:effectLst>
                  <a:glow rad="127000">
                    <a:schemeClr val="tx1"/>
                  </a:glow>
                </a:effectLst>
                <a:latin typeface="Meiryo UI" panose="020B0604030504040204" pitchFamily="50" charset="-128"/>
                <a:ea typeface="Meiryo UI" panose="020B0604030504040204" pitchFamily="50" charset="-128"/>
              </a:rPr>
              <a:t>ポイント業務の共通化・効率化</a:t>
            </a:r>
            <a:endParaRPr lang="en-US" altLang="ja-JP" sz="2400" b="1" dirty="0" smtClean="0">
              <a:solidFill>
                <a:schemeClr val="bg1"/>
              </a:solidFill>
              <a:effectLst>
                <a:glow rad="127000">
                  <a:schemeClr val="tx1"/>
                </a:glow>
              </a:effectLst>
              <a:latin typeface="Meiryo UI" panose="020B0604030504040204" pitchFamily="50" charset="-128"/>
              <a:ea typeface="Meiryo UI" panose="020B0604030504040204" pitchFamily="50" charset="-128"/>
            </a:endParaRPr>
          </a:p>
        </p:txBody>
      </p:sp>
      <p:sp>
        <p:nvSpPr>
          <p:cNvPr id="30" name="角丸四角形 29"/>
          <p:cNvSpPr/>
          <p:nvPr/>
        </p:nvSpPr>
        <p:spPr>
          <a:xfrm>
            <a:off x="6425381" y="2332909"/>
            <a:ext cx="1067139"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管理画面</a:t>
            </a:r>
            <a:endParaRPr kumimoji="1" lang="ja-JP" altLang="en-US" sz="1400" b="1" kern="0" dirty="0">
              <a:solidFill>
                <a:schemeClr val="tx1"/>
              </a:solidFill>
              <a:effectLst/>
              <a:latin typeface="Meiryo UI" panose="020B0604030504040204" pitchFamily="50" charset="-128"/>
            </a:endParaRPr>
          </a:p>
        </p:txBody>
      </p:sp>
      <p:sp>
        <p:nvSpPr>
          <p:cNvPr id="31" name="角丸四角形 30"/>
          <p:cNvSpPr/>
          <p:nvPr/>
        </p:nvSpPr>
        <p:spPr>
          <a:xfrm>
            <a:off x="4915813" y="2332909"/>
            <a:ext cx="1431424"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400" b="1" kern="0" dirty="0" smtClean="0">
                <a:solidFill>
                  <a:schemeClr val="tx1"/>
                </a:solidFill>
                <a:latin typeface="Meiryo UI" panose="020B0604030504040204" pitchFamily="50" charset="-128"/>
              </a:rPr>
              <a:t>Arch</a:t>
            </a:r>
            <a:r>
              <a:rPr kumimoji="1" lang="ja-JP" altLang="en-US" sz="1400" b="1" kern="0" dirty="0" smtClean="0">
                <a:solidFill>
                  <a:schemeClr val="tx1"/>
                </a:solidFill>
                <a:latin typeface="Meiryo UI" panose="020B0604030504040204" pitchFamily="50" charset="-128"/>
              </a:rPr>
              <a:t>連携オペ</a:t>
            </a:r>
            <a:endParaRPr kumimoji="1" lang="ja-JP" altLang="en-US" sz="1400" b="1" kern="0" dirty="0">
              <a:solidFill>
                <a:schemeClr val="tx1"/>
              </a:solidFill>
              <a:effectLst/>
              <a:latin typeface="Meiryo UI" panose="020B0604030504040204" pitchFamily="50" charset="-128"/>
            </a:endParaRPr>
          </a:p>
        </p:txBody>
      </p:sp>
      <p:sp>
        <p:nvSpPr>
          <p:cNvPr id="32" name="角丸四角形 31"/>
          <p:cNvSpPr/>
          <p:nvPr/>
        </p:nvSpPr>
        <p:spPr>
          <a:xfrm>
            <a:off x="8715947" y="2332909"/>
            <a:ext cx="799528"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問合せ</a:t>
            </a:r>
            <a:endParaRPr kumimoji="1" lang="ja-JP" altLang="en-US" sz="1400" b="1" kern="0" dirty="0">
              <a:solidFill>
                <a:schemeClr val="tx1"/>
              </a:solidFill>
              <a:effectLst/>
              <a:latin typeface="Meiryo UI" panose="020B0604030504040204" pitchFamily="50" charset="-128"/>
            </a:endParaRPr>
          </a:p>
        </p:txBody>
      </p:sp>
      <p:grpSp>
        <p:nvGrpSpPr>
          <p:cNvPr id="8" name="グループ化 7"/>
          <p:cNvGrpSpPr/>
          <p:nvPr/>
        </p:nvGrpSpPr>
        <p:grpSpPr>
          <a:xfrm>
            <a:off x="5503134" y="1127580"/>
            <a:ext cx="2799487" cy="558956"/>
            <a:chOff x="5122382" y="1180333"/>
            <a:chExt cx="2799487" cy="558956"/>
          </a:xfrm>
        </p:grpSpPr>
        <p:pic>
          <p:nvPicPr>
            <p:cNvPr id="10" name="図 9">
              <a:extLst>
                <a:ext uri="{FF2B5EF4-FFF2-40B4-BE49-F238E27FC236}">
                  <a16:creationId xmlns:a16="http://schemas.microsoft.com/office/drawing/2014/main" id="{C3441239-CFD2-4925-BA42-8F004A857C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22382" y="1180333"/>
              <a:ext cx="1020183" cy="558956"/>
            </a:xfrm>
            <a:prstGeom prst="rect">
              <a:avLst/>
            </a:prstGeom>
          </p:spPr>
        </p:pic>
        <p:sp>
          <p:nvSpPr>
            <p:cNvPr id="34" name="角丸四角形 33"/>
            <p:cNvSpPr/>
            <p:nvPr/>
          </p:nvSpPr>
          <p:spPr>
            <a:xfrm>
              <a:off x="5150526" y="1230550"/>
              <a:ext cx="2771343" cy="461713"/>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r"/>
              <a:r>
                <a:rPr lang="ja-JP" altLang="en-US" dirty="0" smtClean="0">
                  <a:solidFill>
                    <a:schemeClr val="tx1">
                      <a:lumMod val="75000"/>
                    </a:schemeClr>
                  </a:solidFill>
                  <a:latin typeface="Meiryo UI" panose="020B0604030504040204" pitchFamily="50" charset="-128"/>
                  <a:ea typeface="Meiryo UI" panose="020B0604030504040204" pitchFamily="50" charset="-128"/>
                </a:rPr>
                <a:t>が提供できる価値</a:t>
              </a:r>
              <a:endParaRPr lang="en-US" altLang="ja-JP" dirty="0" smtClean="0">
                <a:solidFill>
                  <a:schemeClr val="tx1">
                    <a:lumMod val="75000"/>
                  </a:schemeClr>
                </a:solidFill>
                <a:latin typeface="Meiryo UI" panose="020B0604030504040204" pitchFamily="50" charset="-128"/>
                <a:ea typeface="Meiryo UI" panose="020B0604030504040204" pitchFamily="50" charset="-128"/>
              </a:endParaRPr>
            </a:p>
          </p:txBody>
        </p:sp>
      </p:grpSp>
      <p:cxnSp>
        <p:nvCxnSpPr>
          <p:cNvPr id="7" name="直線コネクタ 6"/>
          <p:cNvCxnSpPr/>
          <p:nvPr/>
        </p:nvCxnSpPr>
        <p:spPr>
          <a:xfrm>
            <a:off x="409865" y="1630996"/>
            <a:ext cx="32860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227262" y="1630996"/>
            <a:ext cx="53793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p:cNvSpPr/>
          <p:nvPr/>
        </p:nvSpPr>
        <p:spPr>
          <a:xfrm>
            <a:off x="4360484" y="5479142"/>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4</a:t>
            </a:r>
            <a:endParaRPr kumimoji="1" lang="ja-JP" altLang="en-US" dirty="0"/>
          </a:p>
        </p:txBody>
      </p:sp>
      <p:sp>
        <p:nvSpPr>
          <p:cNvPr id="39" name="角丸四角形 38"/>
          <p:cNvSpPr/>
          <p:nvPr/>
        </p:nvSpPr>
        <p:spPr>
          <a:xfrm>
            <a:off x="4815521" y="5497550"/>
            <a:ext cx="4557079"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2400" b="1" dirty="0">
                <a:solidFill>
                  <a:schemeClr val="bg1"/>
                </a:solidFill>
                <a:effectLst>
                  <a:glow rad="127000">
                    <a:schemeClr val="tx1"/>
                  </a:glow>
                </a:effectLst>
                <a:latin typeface="Meiryo UI" panose="020B0604030504040204" pitchFamily="50" charset="-128"/>
                <a:ea typeface="Meiryo UI" panose="020B0604030504040204" pitchFamily="50" charset="-128"/>
              </a:rPr>
              <a:t>事業横断の顧客基盤構築</a:t>
            </a:r>
            <a:endParaRPr lang="en-US" altLang="ja-JP" sz="2400" b="1" dirty="0">
              <a:solidFill>
                <a:schemeClr val="bg1"/>
              </a:solidFill>
              <a:effectLst>
                <a:glow rad="127000">
                  <a:schemeClr val="tx1"/>
                </a:glow>
              </a:effectLst>
              <a:latin typeface="Meiryo UI" panose="020B0604030504040204" pitchFamily="50" charset="-128"/>
              <a:ea typeface="Meiryo UI" panose="020B0604030504040204" pitchFamily="50" charset="-128"/>
            </a:endParaRPr>
          </a:p>
        </p:txBody>
      </p:sp>
      <p:sp>
        <p:nvSpPr>
          <p:cNvPr id="13" name="二等辺三角形 12"/>
          <p:cNvSpPr/>
          <p:nvPr/>
        </p:nvSpPr>
        <p:spPr>
          <a:xfrm rot="5400000">
            <a:off x="3166786" y="3230654"/>
            <a:ext cx="1677167" cy="206046"/>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p:cNvSpPr/>
          <p:nvPr/>
        </p:nvSpPr>
        <p:spPr>
          <a:xfrm rot="5400000">
            <a:off x="3318360" y="5568596"/>
            <a:ext cx="1374015" cy="206046"/>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105041" y="730842"/>
            <a:ext cx="980095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現在、駅ビル事業において顕在化している課題に対し、以下のよう解決をご提案します。</a:t>
            </a:r>
            <a:endParaRPr kumimoji="1" lang="ja-JP" altLang="en-US" dirty="0">
              <a:latin typeface="Meiryo UI" panose="020B0604030504040204" pitchFamily="50" charset="-128"/>
              <a:ea typeface="Meiryo UI" panose="020B0604030504040204" pitchFamily="50" charset="-128"/>
            </a:endParaRPr>
          </a:p>
        </p:txBody>
      </p:sp>
      <p:sp>
        <p:nvSpPr>
          <p:cNvPr id="2" name="正方形/長方形 1"/>
          <p:cNvSpPr/>
          <p:nvPr/>
        </p:nvSpPr>
        <p:spPr>
          <a:xfrm>
            <a:off x="4240041" y="3861630"/>
            <a:ext cx="5366595" cy="136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p:cNvSpPr/>
          <p:nvPr/>
        </p:nvSpPr>
        <p:spPr>
          <a:xfrm>
            <a:off x="4360483" y="4076444"/>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3</a:t>
            </a:r>
            <a:endParaRPr kumimoji="1" lang="ja-JP" altLang="en-US" dirty="0"/>
          </a:p>
        </p:txBody>
      </p:sp>
      <p:sp>
        <p:nvSpPr>
          <p:cNvPr id="17" name="角丸四角形 16"/>
          <p:cNvSpPr/>
          <p:nvPr/>
        </p:nvSpPr>
        <p:spPr>
          <a:xfrm>
            <a:off x="4815520" y="3906165"/>
            <a:ext cx="4699955"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2400" b="1" dirty="0">
                <a:solidFill>
                  <a:schemeClr val="bg1"/>
                </a:solidFill>
                <a:effectLst>
                  <a:glow rad="127000">
                    <a:schemeClr val="tx1"/>
                  </a:glow>
                </a:effectLst>
                <a:latin typeface="Meiryo UI" panose="020B0604030504040204" pitchFamily="50" charset="-128"/>
                <a:ea typeface="Meiryo UI" panose="020B0604030504040204" pitchFamily="50" charset="-128"/>
              </a:rPr>
              <a:t>フルマネージドサービスによる</a:t>
            </a:r>
            <a:r>
              <a:rPr lang="en-US" altLang="ja-JP" sz="2400" b="1" dirty="0">
                <a:solidFill>
                  <a:schemeClr val="bg1"/>
                </a:solidFill>
                <a:effectLst>
                  <a:glow rad="127000">
                    <a:schemeClr val="tx1"/>
                  </a:glow>
                </a:effectLst>
                <a:latin typeface="Meiryo UI" panose="020B0604030504040204" pitchFamily="50" charset="-128"/>
                <a:ea typeface="Meiryo UI" panose="020B0604030504040204" pitchFamily="50" charset="-128"/>
              </a:rPr>
              <a:t/>
            </a:r>
            <a:br>
              <a:rPr lang="en-US" altLang="ja-JP" sz="2400" b="1" dirty="0">
                <a:solidFill>
                  <a:schemeClr val="bg1"/>
                </a:solidFill>
                <a:effectLst>
                  <a:glow rad="127000">
                    <a:schemeClr val="tx1"/>
                  </a:glow>
                </a:effectLst>
                <a:latin typeface="Meiryo UI" panose="020B0604030504040204" pitchFamily="50" charset="-128"/>
                <a:ea typeface="Meiryo UI" panose="020B0604030504040204" pitchFamily="50" charset="-128"/>
              </a:rPr>
            </a:br>
            <a:r>
              <a:rPr lang="ja-JP" altLang="en-US" sz="2400" b="1" dirty="0">
                <a:solidFill>
                  <a:schemeClr val="bg1"/>
                </a:solidFill>
                <a:effectLst>
                  <a:glow rad="127000">
                    <a:schemeClr val="tx1"/>
                  </a:glow>
                </a:effectLst>
                <a:latin typeface="Meiryo UI" panose="020B0604030504040204" pitchFamily="50" charset="-128"/>
                <a:ea typeface="Meiryo UI" panose="020B0604030504040204" pitchFamily="50" charset="-128"/>
              </a:rPr>
              <a:t>システム対応・人材配置の最適化</a:t>
            </a:r>
            <a:endParaRPr lang="en-US" altLang="ja-JP" sz="2400" b="1" dirty="0">
              <a:solidFill>
                <a:schemeClr val="bg1"/>
              </a:solidFill>
              <a:effectLst>
                <a:glow rad="127000">
                  <a:schemeClr val="tx1"/>
                </a:glow>
              </a:effectLst>
              <a:latin typeface="Meiryo UI" panose="020B0604030504040204" pitchFamily="50" charset="-128"/>
              <a:ea typeface="Meiryo UI" panose="020B0604030504040204" pitchFamily="50" charset="-128"/>
            </a:endParaRPr>
          </a:p>
        </p:txBody>
      </p:sp>
      <p:sp>
        <p:nvSpPr>
          <p:cNvPr id="27" name="角丸四角形 26"/>
          <p:cNvSpPr/>
          <p:nvPr/>
        </p:nvSpPr>
        <p:spPr>
          <a:xfrm>
            <a:off x="4915813" y="4784096"/>
            <a:ext cx="1836000"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運用保守業務の削減</a:t>
            </a:r>
            <a:endParaRPr kumimoji="1" lang="ja-JP" altLang="en-US" sz="1400" b="1" kern="0" dirty="0">
              <a:solidFill>
                <a:schemeClr val="tx1"/>
              </a:solidFill>
              <a:effectLst/>
              <a:latin typeface="Meiryo UI" panose="020B0604030504040204" pitchFamily="50" charset="-128"/>
            </a:endParaRPr>
          </a:p>
        </p:txBody>
      </p:sp>
      <p:sp>
        <p:nvSpPr>
          <p:cNvPr id="51" name="角丸四角形 50"/>
          <p:cNvSpPr/>
          <p:nvPr/>
        </p:nvSpPr>
        <p:spPr>
          <a:xfrm>
            <a:off x="6842433" y="4781977"/>
            <a:ext cx="1836001"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400" b="1" kern="0" dirty="0" smtClean="0">
                <a:solidFill>
                  <a:schemeClr val="tx1"/>
                </a:solidFill>
                <a:latin typeface="Meiryo UI" panose="020B0604030504040204" pitchFamily="50" charset="-128"/>
              </a:rPr>
              <a:t>エンハンス・法制度対応</a:t>
            </a:r>
            <a:endParaRPr kumimoji="1" lang="ja-JP" altLang="en-US" sz="1400" b="1" kern="0" dirty="0">
              <a:solidFill>
                <a:schemeClr val="tx1"/>
              </a:solidFill>
              <a:effectLst/>
              <a:latin typeface="Meiryo UI" panose="020B0604030504040204" pitchFamily="50" charset="-128"/>
            </a:endParaRPr>
          </a:p>
        </p:txBody>
      </p:sp>
      <p:sp>
        <p:nvSpPr>
          <p:cNvPr id="43" name="正方形/長方形 42"/>
          <p:cNvSpPr/>
          <p:nvPr/>
        </p:nvSpPr>
        <p:spPr>
          <a:xfrm>
            <a:off x="4240420" y="2782151"/>
            <a:ext cx="5366595" cy="100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360862" y="2880500"/>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2</a:t>
            </a:r>
            <a:endParaRPr kumimoji="1" lang="ja-JP" altLang="en-US" dirty="0"/>
          </a:p>
        </p:txBody>
      </p:sp>
      <p:sp>
        <p:nvSpPr>
          <p:cNvPr id="25" name="角丸四角形 24"/>
          <p:cNvSpPr/>
          <p:nvPr/>
        </p:nvSpPr>
        <p:spPr>
          <a:xfrm>
            <a:off x="4815899" y="2851283"/>
            <a:ext cx="4699576"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2400" b="1" dirty="0">
                <a:solidFill>
                  <a:schemeClr val="bg1"/>
                </a:solidFill>
                <a:effectLst>
                  <a:glow rad="127000">
                    <a:schemeClr val="tx1"/>
                  </a:glow>
                </a:effectLst>
                <a:latin typeface="Meiryo UI" panose="020B0604030504040204" pitchFamily="50" charset="-128"/>
                <a:ea typeface="Meiryo UI" panose="020B0604030504040204" pitchFamily="50" charset="-128"/>
              </a:rPr>
              <a:t>販促施策の高度化</a:t>
            </a:r>
            <a:endParaRPr lang="en-US" altLang="ja-JP" sz="2400" b="1" dirty="0">
              <a:solidFill>
                <a:schemeClr val="bg1"/>
              </a:solidFill>
              <a:effectLst>
                <a:glow rad="127000">
                  <a:schemeClr val="tx1"/>
                </a:glow>
              </a:effectLst>
              <a:latin typeface="Meiryo UI" panose="020B0604030504040204" pitchFamily="50" charset="-128"/>
              <a:ea typeface="Meiryo UI" panose="020B0604030504040204" pitchFamily="50" charset="-128"/>
            </a:endParaRPr>
          </a:p>
        </p:txBody>
      </p:sp>
      <p:sp>
        <p:nvSpPr>
          <p:cNvPr id="35" name="角丸四角形 34"/>
          <p:cNvSpPr/>
          <p:nvPr/>
        </p:nvSpPr>
        <p:spPr>
          <a:xfrm>
            <a:off x="4915813" y="3368190"/>
            <a:ext cx="1836000"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多様の販促施策</a:t>
            </a:r>
            <a:endParaRPr kumimoji="1" lang="ja-JP" altLang="en-US" sz="1400" b="1" kern="0" dirty="0">
              <a:solidFill>
                <a:schemeClr val="tx1"/>
              </a:solidFill>
              <a:effectLst/>
              <a:latin typeface="Meiryo UI" panose="020B0604030504040204" pitchFamily="50" charset="-128"/>
            </a:endParaRPr>
          </a:p>
        </p:txBody>
      </p:sp>
      <p:sp>
        <p:nvSpPr>
          <p:cNvPr id="46" name="角丸四角形 45"/>
          <p:cNvSpPr/>
          <p:nvPr/>
        </p:nvSpPr>
        <p:spPr>
          <a:xfrm>
            <a:off x="6842433" y="3372524"/>
            <a:ext cx="1836000"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高度なキャンペーン</a:t>
            </a:r>
            <a:endParaRPr kumimoji="1" lang="ja-JP" altLang="en-US" sz="1400" b="1" kern="0" dirty="0">
              <a:solidFill>
                <a:schemeClr val="tx1"/>
              </a:solidFill>
              <a:effectLst/>
              <a:latin typeface="Meiryo UI" panose="020B0604030504040204" pitchFamily="50" charset="-128"/>
            </a:endParaRPr>
          </a:p>
        </p:txBody>
      </p:sp>
      <p:sp>
        <p:nvSpPr>
          <p:cNvPr id="45" name="角丸四角形 44"/>
          <p:cNvSpPr/>
          <p:nvPr/>
        </p:nvSpPr>
        <p:spPr>
          <a:xfrm>
            <a:off x="7570664" y="2332909"/>
            <a:ext cx="1067139" cy="2940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400" b="1" kern="0" dirty="0" smtClean="0">
                <a:solidFill>
                  <a:schemeClr val="tx1"/>
                </a:solidFill>
                <a:latin typeface="Meiryo UI" panose="020B0604030504040204" pitchFamily="50" charset="-128"/>
              </a:rPr>
              <a:t>売上管理</a:t>
            </a:r>
            <a:endParaRPr kumimoji="1" lang="ja-JP" altLang="en-US" sz="1400" b="1" kern="0" dirty="0">
              <a:solidFill>
                <a:schemeClr val="tx1"/>
              </a:solidFill>
              <a:effectLst/>
              <a:latin typeface="Meiryo UI" panose="020B0604030504040204" pitchFamily="50" charset="-128"/>
            </a:endParaRPr>
          </a:p>
        </p:txBody>
      </p:sp>
    </p:spTree>
    <p:extLst>
      <p:ext uri="{BB962C8B-B14F-4D97-AF65-F5344CB8AC3E}">
        <p14:creationId xmlns:p14="http://schemas.microsoft.com/office/powerpoint/2010/main" val="2883875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167917" y="1618809"/>
            <a:ext cx="6718936" cy="4035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楕円 154"/>
          <p:cNvSpPr/>
          <p:nvPr/>
        </p:nvSpPr>
        <p:spPr>
          <a:xfrm>
            <a:off x="7546068" y="1387154"/>
            <a:ext cx="2168843" cy="142203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139" name="楕円 138"/>
          <p:cNvSpPr/>
          <p:nvPr/>
        </p:nvSpPr>
        <p:spPr>
          <a:xfrm>
            <a:off x="4811084" y="2307588"/>
            <a:ext cx="1635296" cy="1558095"/>
          </a:xfrm>
          <a:prstGeom prst="ellipse">
            <a:avLst/>
          </a:prstGeom>
          <a:solidFill>
            <a:schemeClr val="accent2">
              <a:lumMod val="20000"/>
              <a:lumOff val="80000"/>
            </a:schemeClr>
          </a:solidFill>
          <a:ln w="12700" cap="flat" cmpd="sng" algn="ctr">
            <a:noFill/>
            <a:prstDash val="solid"/>
            <a:miter lim="800000"/>
          </a:ln>
          <a:effectLst>
            <a:innerShdw blurRad="114300">
              <a:srgbClr val="383F41"/>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38" name="楕円 137"/>
          <p:cNvSpPr/>
          <p:nvPr/>
        </p:nvSpPr>
        <p:spPr>
          <a:xfrm>
            <a:off x="2375824" y="3607360"/>
            <a:ext cx="1964265" cy="1728859"/>
          </a:xfrm>
          <a:prstGeom prst="ellipse">
            <a:avLst/>
          </a:prstGeom>
          <a:solidFill>
            <a:schemeClr val="accent2">
              <a:lumMod val="20000"/>
              <a:lumOff val="80000"/>
            </a:schemeClr>
          </a:solidFill>
          <a:ln w="12700" cap="flat" cmpd="sng" algn="ctr">
            <a:noFill/>
            <a:prstDash val="solid"/>
            <a:miter lim="800000"/>
          </a:ln>
          <a:effectLst>
            <a:innerShdw blurRad="114300">
              <a:srgbClr val="383F41"/>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4" name="タイトル 3"/>
          <p:cNvSpPr>
            <a:spLocks noGrp="1"/>
          </p:cNvSpPr>
          <p:nvPr>
            <p:ph type="title"/>
          </p:nvPr>
        </p:nvSpPr>
        <p:spPr/>
        <p:txBody>
          <a:bodyPr>
            <a:normAutofit/>
          </a:bodyPr>
          <a:lstStyle/>
          <a:p>
            <a:r>
              <a:rPr lang="en-US" altLang="ja-JP" dirty="0" smtClean="0"/>
              <a:t>2. </a:t>
            </a:r>
            <a:r>
              <a:rPr lang="ja-JP" altLang="en-US" dirty="0" smtClean="0"/>
              <a:t>事業推進本部様の目指す姿（</a:t>
            </a:r>
            <a:r>
              <a:rPr lang="en-US" altLang="ja-JP" dirty="0" smtClean="0"/>
              <a:t>1/2</a:t>
            </a:r>
            <a:r>
              <a:rPr lang="ja-JP" altLang="en-US" dirty="0" smtClean="0"/>
              <a:t>）</a:t>
            </a:r>
            <a:r>
              <a:rPr lang="ja-JP" altLang="en-US" sz="1800" dirty="0" smtClean="0"/>
              <a:t>（弊社理解）</a:t>
            </a:r>
            <a:endParaRPr kumimoji="1" lang="ja-JP" altLang="en-US" sz="1800" dirty="0"/>
          </a:p>
        </p:txBody>
      </p:sp>
      <p:sp>
        <p:nvSpPr>
          <p:cNvPr id="5" name="テキスト プレースホルダー 4"/>
          <p:cNvSpPr>
            <a:spLocks noGrp="1"/>
          </p:cNvSpPr>
          <p:nvPr>
            <p:ph type="body" sz="quarter" idx="10"/>
          </p:nvPr>
        </p:nvSpPr>
        <p:spPr>
          <a:xfrm>
            <a:off x="87671" y="784099"/>
            <a:ext cx="9675482" cy="605041"/>
          </a:xfrm>
        </p:spPr>
        <p:txBody>
          <a:bodyPr/>
          <a:lstStyle/>
          <a:p>
            <a:r>
              <a:rPr lang="ja-JP" altLang="en-US" sz="1800" dirty="0" smtClean="0"/>
              <a:t>今回の顧客管理・ポイント管理基盤は、</a:t>
            </a:r>
            <a:r>
              <a:rPr lang="ja-JP" altLang="en-US" sz="1800" b="1" dirty="0" smtClean="0">
                <a:solidFill>
                  <a:srgbClr val="0070C0"/>
                </a:solidFill>
              </a:rPr>
              <a:t>将来的な全体顧客戦略における重要な土台</a:t>
            </a:r>
            <a:r>
              <a:rPr lang="ja-JP" altLang="en-US" sz="1800" dirty="0" smtClean="0"/>
              <a:t>で</a:t>
            </a:r>
            <a:r>
              <a:rPr lang="ja-JP" altLang="en-US" sz="1800" dirty="0"/>
              <a:t>あり</a:t>
            </a:r>
            <a:r>
              <a:rPr lang="ja-JP" altLang="en-US" sz="1800" dirty="0" smtClean="0"/>
              <a:t>、</a:t>
            </a:r>
            <a:r>
              <a:rPr lang="ja-JP" altLang="en-US" sz="1800" b="1" dirty="0" smtClean="0">
                <a:solidFill>
                  <a:srgbClr val="0070C0"/>
                </a:solidFill>
              </a:rPr>
              <a:t>顧客基盤確立をはじめ、顧客分析高度化、ロイヤリティ向上施策の実行</a:t>
            </a:r>
            <a:r>
              <a:rPr lang="en-US" altLang="ja-JP" sz="1800" b="1" dirty="0" smtClean="0">
                <a:solidFill>
                  <a:srgbClr val="0070C0"/>
                </a:solidFill>
              </a:rPr>
              <a:t>PF</a:t>
            </a:r>
            <a:r>
              <a:rPr lang="ja-JP" altLang="en-US" sz="1800" b="1" dirty="0" smtClean="0">
                <a:solidFill>
                  <a:srgbClr val="0070C0"/>
                </a:solidFill>
              </a:rPr>
              <a:t>の役割</a:t>
            </a:r>
            <a:r>
              <a:rPr lang="ja-JP" altLang="en-US" sz="1800" dirty="0" smtClean="0"/>
              <a:t>を担っていくと理解しております。</a:t>
            </a:r>
            <a:endParaRPr lang="en-US" altLang="ja-JP" sz="1800" dirty="0" smtClean="0"/>
          </a:p>
        </p:txBody>
      </p:sp>
      <p:sp>
        <p:nvSpPr>
          <p:cNvPr id="59" name="テキスト ボックス 58"/>
          <p:cNvSpPr txBox="1"/>
          <p:nvPr/>
        </p:nvSpPr>
        <p:spPr>
          <a:xfrm>
            <a:off x="7912062" y="1672304"/>
            <a:ext cx="1671635" cy="830997"/>
          </a:xfrm>
          <a:prstGeom prst="rect">
            <a:avLst/>
          </a:prstGeom>
          <a:noFill/>
        </p:spPr>
        <p:txBody>
          <a:bodyPr wrap="square" rtlCol="0">
            <a:spAutoFit/>
          </a:bodyPr>
          <a:lstStyle/>
          <a:p>
            <a:pPr algn="ctr"/>
            <a:r>
              <a:rPr kumimoji="1" lang="ja-JP" altLang="en-US" sz="1600" b="1" dirty="0" smtClean="0">
                <a:effectLst>
                  <a:glow rad="114300">
                    <a:schemeClr val="bg1"/>
                  </a:glow>
                </a:effectLst>
                <a:latin typeface="Meiryo UI" panose="020B0604030504040204" pitchFamily="50" charset="-128"/>
              </a:rPr>
              <a:t>収益力強化</a:t>
            </a:r>
            <a:endParaRPr kumimoji="1" lang="en-US" altLang="ja-JP" sz="1600" b="1" dirty="0" smtClean="0">
              <a:effectLst>
                <a:glow rad="114300">
                  <a:schemeClr val="bg1"/>
                </a:glow>
              </a:effectLst>
              <a:latin typeface="Meiryo UI" panose="020B0604030504040204" pitchFamily="50" charset="-128"/>
            </a:endParaRPr>
          </a:p>
          <a:p>
            <a:pPr algn="ctr"/>
            <a:r>
              <a:rPr kumimoji="1" lang="en-US" altLang="ja-JP" sz="1600" b="1" dirty="0" smtClean="0">
                <a:effectLst>
                  <a:glow rad="114300">
                    <a:schemeClr val="bg1"/>
                  </a:glow>
                </a:effectLst>
                <a:latin typeface="Meiryo UI" panose="020B0604030504040204" pitchFamily="50" charset="-128"/>
              </a:rPr>
              <a:t>×</a:t>
            </a:r>
          </a:p>
          <a:p>
            <a:pPr algn="ctr"/>
            <a:r>
              <a:rPr kumimoji="1" lang="ja-JP" altLang="en-US" sz="1600" b="1" dirty="0" smtClean="0">
                <a:effectLst>
                  <a:glow rad="114300">
                    <a:schemeClr val="bg1"/>
                  </a:glow>
                </a:effectLst>
                <a:latin typeface="Meiryo UI" panose="020B0604030504040204" pitchFamily="50" charset="-128"/>
              </a:rPr>
              <a:t>地域社会活性化</a:t>
            </a:r>
            <a:endParaRPr kumimoji="1" lang="ja-JP" altLang="en-US" sz="1600" b="1" dirty="0">
              <a:effectLst>
                <a:glow rad="114300">
                  <a:schemeClr val="bg1"/>
                </a:glow>
              </a:effectLst>
              <a:latin typeface="Meiryo UI" panose="020B0604030504040204" pitchFamily="50" charset="-128"/>
            </a:endParaRPr>
          </a:p>
        </p:txBody>
      </p:sp>
      <p:sp>
        <p:nvSpPr>
          <p:cNvPr id="106" name="正方形/長方形 105"/>
          <p:cNvSpPr/>
          <p:nvPr/>
        </p:nvSpPr>
        <p:spPr>
          <a:xfrm>
            <a:off x="118461" y="5954921"/>
            <a:ext cx="9644692" cy="583773"/>
          </a:xfrm>
          <a:prstGeom prst="rect">
            <a:avLst/>
          </a:prstGeom>
          <a:noFill/>
        </p:spPr>
        <p:txBody>
          <a:bodyPr wrap="square" anchor="ctr">
            <a:noAutofit/>
          </a:bodyPr>
          <a:lstStyle/>
          <a:p>
            <a:pPr algn="ctr" defTabSz="925880">
              <a:spcBef>
                <a:spcPts val="300"/>
              </a:spcBef>
              <a:defRPr/>
            </a:pPr>
            <a:r>
              <a:rPr kumimoji="1" lang="ja-JP" altLang="en-US" sz="2000" b="1" dirty="0">
                <a:solidFill>
                  <a:prstClr val="white"/>
                </a:solidFill>
                <a:effectLst>
                  <a:glow rad="139700">
                    <a:srgbClr val="4472C4"/>
                  </a:glow>
                </a:effectLst>
                <a:latin typeface="Meiryo UI" panose="020B0604030504040204" pitchFamily="50" charset="-128"/>
              </a:rPr>
              <a:t>顧客</a:t>
            </a:r>
            <a:r>
              <a:rPr kumimoji="1" lang="ja-JP" altLang="en-US" sz="2000" b="1" dirty="0" smtClean="0">
                <a:solidFill>
                  <a:prstClr val="white"/>
                </a:solidFill>
                <a:effectLst>
                  <a:glow rad="139700">
                    <a:srgbClr val="4472C4"/>
                  </a:glow>
                </a:effectLst>
                <a:latin typeface="Meiryo UI" panose="020B0604030504040204" pitchFamily="50" charset="-128"/>
              </a:rPr>
              <a:t>を事業横断で一意に捉え、</a:t>
            </a:r>
            <a:r>
              <a:rPr kumimoji="1" lang="en-US" altLang="ja-JP" sz="2000" b="1" dirty="0" smtClean="0">
                <a:solidFill>
                  <a:prstClr val="white"/>
                </a:solidFill>
                <a:effectLst>
                  <a:glow rad="139700">
                    <a:srgbClr val="4472C4"/>
                  </a:glow>
                </a:effectLst>
                <a:latin typeface="Meiryo UI" panose="020B0604030504040204" pitchFamily="50" charset="-128"/>
              </a:rPr>
              <a:t>LTV</a:t>
            </a:r>
            <a:r>
              <a:rPr kumimoji="1" lang="ja-JP" altLang="en-US" sz="2000" b="1" dirty="0" smtClean="0">
                <a:solidFill>
                  <a:prstClr val="white"/>
                </a:solidFill>
                <a:effectLst>
                  <a:glow rad="139700">
                    <a:srgbClr val="4472C4"/>
                  </a:glow>
                </a:effectLst>
                <a:latin typeface="Meiryo UI" panose="020B0604030504040204" pitchFamily="50" charset="-128"/>
              </a:rPr>
              <a:t>向上に向けた施策・分析を可能とする環境づくり</a:t>
            </a:r>
            <a:endParaRPr kumimoji="1" lang="en-US" altLang="ja-JP" sz="2000" b="1" dirty="0" smtClean="0">
              <a:solidFill>
                <a:prstClr val="white"/>
              </a:solidFill>
              <a:effectLst>
                <a:glow rad="139700">
                  <a:srgbClr val="4472C4"/>
                </a:glow>
              </a:effectLst>
              <a:latin typeface="Meiryo UI" panose="020B0604030504040204" pitchFamily="50" charset="-128"/>
            </a:endParaRPr>
          </a:p>
        </p:txBody>
      </p:sp>
      <p:pic>
        <p:nvPicPr>
          <p:cNvPr id="89" name="Picture 2" descr="スマートEX」とは｜ＪＲ東海"/>
          <p:cNvPicPr>
            <a:picLocks noChangeAspect="1" noChangeArrowheads="1"/>
          </p:cNvPicPr>
          <p:nvPr/>
        </p:nvPicPr>
        <p:blipFill rotWithShape="1">
          <a:blip r:embed="rId2">
            <a:extLst>
              <a:ext uri="{28A0092B-C50C-407E-A947-70E740481C1C}">
                <a14:useLocalDpi xmlns:a14="http://schemas.microsoft.com/office/drawing/2010/main" val="0"/>
              </a:ext>
            </a:extLst>
          </a:blip>
          <a:srcRect t="19933"/>
          <a:stretch/>
        </p:blipFill>
        <p:spPr bwMode="auto">
          <a:xfrm>
            <a:off x="6059329" y="2115504"/>
            <a:ext cx="750119" cy="225225"/>
          </a:xfrm>
          <a:prstGeom prst="rect">
            <a:avLst/>
          </a:prstGeom>
          <a:noFill/>
          <a:extLst>
            <a:ext uri="{909E8E84-426E-40DD-AFC4-6F175D3DCCD1}">
              <a14:hiddenFill xmlns:a14="http://schemas.microsoft.com/office/drawing/2010/main">
                <a:solidFill>
                  <a:srgbClr val="FFFFFF"/>
                </a:solidFill>
              </a14:hiddenFill>
            </a:ext>
          </a:extLst>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4034" y="2729440"/>
            <a:ext cx="554613" cy="1273557"/>
          </a:xfrm>
          <a:prstGeom prst="rect">
            <a:avLst/>
          </a:prstGeom>
        </p:spPr>
      </p:pic>
      <p:pic>
        <p:nvPicPr>
          <p:cNvPr id="2056" name="Picture 8" descr="ネット予約＆チケットレスサービス「エクスプレス予約」サービス | 小田急ポイントカード[OPカー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89" y="2433568"/>
            <a:ext cx="636979" cy="2123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aiyo.jr-central.co.jp/company/business/_img/img-promotion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9" y="3557803"/>
            <a:ext cx="449024" cy="543320"/>
          </a:xfrm>
          <a:prstGeom prst="rect">
            <a:avLst/>
          </a:prstGeom>
          <a:noFill/>
          <a:extLst>
            <a:ext uri="{909E8E84-426E-40DD-AFC4-6F175D3DCCD1}">
              <a14:hiddenFill xmlns:a14="http://schemas.microsoft.com/office/drawing/2010/main">
                <a:solidFill>
                  <a:srgbClr val="FFFFFF"/>
                </a:solidFill>
              </a14:hiddenFill>
            </a:ext>
          </a:extLst>
        </p:spPr>
      </p:pic>
      <p:pic>
        <p:nvPicPr>
          <p:cNvPr id="135" name="図 1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1524" y="2234870"/>
            <a:ext cx="526708" cy="526708"/>
          </a:xfrm>
          <a:prstGeom prst="rect">
            <a:avLst/>
          </a:prstGeom>
        </p:spPr>
      </p:pic>
      <p:pic>
        <p:nvPicPr>
          <p:cNvPr id="136" name="図 135"/>
          <p:cNvPicPr>
            <a:picLocks noChangeAspect="1"/>
          </p:cNvPicPr>
          <p:nvPr/>
        </p:nvPicPr>
        <p:blipFill>
          <a:blip r:embed="rId7"/>
          <a:stretch>
            <a:fillRect/>
          </a:stretch>
        </p:blipFill>
        <p:spPr>
          <a:xfrm>
            <a:off x="1077763" y="1996095"/>
            <a:ext cx="593661" cy="947219"/>
          </a:xfrm>
          <a:prstGeom prst="rect">
            <a:avLst/>
          </a:prstGeom>
        </p:spPr>
      </p:pic>
      <p:pic>
        <p:nvPicPr>
          <p:cNvPr id="1028" name="Picture 4" descr="沿線地域の魅力発信サイト「いいもの探訪」の立ち上げについて｜東海旅客鉄道株式会社のプレスリリース"/>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4911" y="3433050"/>
            <a:ext cx="965813" cy="3075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2375502" y="4130597"/>
            <a:ext cx="2033968" cy="584775"/>
          </a:xfrm>
          <a:prstGeom prst="rect">
            <a:avLst/>
          </a:prstGeom>
          <a:noFill/>
        </p:spPr>
        <p:txBody>
          <a:bodyPr wrap="square" rtlCol="0">
            <a:spAutoFit/>
          </a:bodyPr>
          <a:lstStyle/>
          <a:p>
            <a:pPr algn="ctr"/>
            <a:r>
              <a:rPr kumimoji="1" lang="ja-JP" altLang="en-US" sz="1600" b="1" dirty="0">
                <a:solidFill>
                  <a:srgbClr val="0070C0"/>
                </a:solidFill>
                <a:effectLst>
                  <a:glow rad="114300">
                    <a:schemeClr val="bg1"/>
                  </a:glow>
                </a:effectLst>
                <a:latin typeface="Meiryo UI" panose="020B0604030504040204" pitchFamily="50" charset="-128"/>
              </a:rPr>
              <a:t>事推ポイント</a:t>
            </a:r>
            <a:endParaRPr kumimoji="1" lang="en-US" altLang="ja-JP" sz="1600" b="1" dirty="0">
              <a:solidFill>
                <a:srgbClr val="0070C0"/>
              </a:solidFill>
              <a:effectLst>
                <a:glow rad="114300">
                  <a:schemeClr val="bg1"/>
                </a:glow>
              </a:effectLst>
              <a:latin typeface="Meiryo UI" panose="020B0604030504040204" pitchFamily="50" charset="-128"/>
            </a:endParaRPr>
          </a:p>
          <a:p>
            <a:pPr algn="ctr"/>
            <a:r>
              <a:rPr kumimoji="1" lang="ja-JP" altLang="en-US" sz="1600" b="1" dirty="0">
                <a:solidFill>
                  <a:srgbClr val="0070C0"/>
                </a:solidFill>
                <a:effectLst>
                  <a:glow rad="114300">
                    <a:schemeClr val="bg1"/>
                  </a:glow>
                </a:effectLst>
                <a:latin typeface="Meiryo UI" panose="020B0604030504040204" pitchFamily="50" charset="-128"/>
              </a:rPr>
              <a:t>経済圏</a:t>
            </a:r>
          </a:p>
        </p:txBody>
      </p:sp>
      <p:sp>
        <p:nvSpPr>
          <p:cNvPr id="143" name="テキスト ボックス 142"/>
          <p:cNvSpPr txBox="1"/>
          <p:nvPr/>
        </p:nvSpPr>
        <p:spPr>
          <a:xfrm>
            <a:off x="4740322" y="2810880"/>
            <a:ext cx="1803042" cy="584775"/>
          </a:xfrm>
          <a:prstGeom prst="rect">
            <a:avLst/>
          </a:prstGeom>
          <a:noFill/>
        </p:spPr>
        <p:txBody>
          <a:bodyPr wrap="square" rtlCol="0">
            <a:spAutoFit/>
          </a:bodyPr>
          <a:lstStyle/>
          <a:p>
            <a:pPr algn="ctr"/>
            <a:r>
              <a:rPr kumimoji="1" lang="en-US" altLang="ja-JP" sz="1600" b="1" dirty="0" smtClean="0"/>
              <a:t>EX</a:t>
            </a:r>
            <a:r>
              <a:rPr kumimoji="1" lang="ja-JP" altLang="en-US" sz="1600" b="1" dirty="0" smtClean="0"/>
              <a:t>ポイント</a:t>
            </a:r>
            <a:endParaRPr kumimoji="1" lang="en-US" altLang="ja-JP" sz="1600" b="1" dirty="0" smtClean="0"/>
          </a:p>
          <a:p>
            <a:pPr algn="ctr"/>
            <a:r>
              <a:rPr kumimoji="1" lang="ja-JP" altLang="en-US" sz="1600" b="1" dirty="0" smtClean="0"/>
              <a:t>経済圏</a:t>
            </a:r>
            <a:endParaRPr kumimoji="1" lang="ja-JP" altLang="en-US" sz="1600" b="1" dirty="0"/>
          </a:p>
        </p:txBody>
      </p:sp>
      <p:pic>
        <p:nvPicPr>
          <p:cNvPr id="146" name="図 1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4390" y="2234870"/>
            <a:ext cx="557977" cy="557977"/>
          </a:xfrm>
          <a:prstGeom prst="rect">
            <a:avLst/>
          </a:prstGeom>
        </p:spPr>
      </p:pic>
      <p:sp>
        <p:nvSpPr>
          <p:cNvPr id="147" name="テキスト ボックス 146"/>
          <p:cNvSpPr txBox="1"/>
          <p:nvPr/>
        </p:nvSpPr>
        <p:spPr>
          <a:xfrm>
            <a:off x="1625053" y="1866825"/>
            <a:ext cx="1378904" cy="369332"/>
          </a:xfrm>
          <a:prstGeom prst="rect">
            <a:avLst/>
          </a:prstGeom>
          <a:noFill/>
        </p:spPr>
        <p:txBody>
          <a:bodyPr wrap="none" rtlCol="0">
            <a:spAutoFit/>
          </a:bodyPr>
          <a:lstStyle/>
          <a:p>
            <a:pPr algn="ctr" defTabSz="914400"/>
            <a:r>
              <a:rPr kumimoji="1" lang="ja-JP" altLang="en-US" b="1" dirty="0">
                <a:solidFill>
                  <a:srgbClr val="0070C0"/>
                </a:solidFill>
                <a:effectLst>
                  <a:glow rad="114300">
                    <a:schemeClr val="bg1"/>
                  </a:glow>
                </a:effectLst>
                <a:latin typeface="Meiryo UI" panose="020B0604030504040204" pitchFamily="50" charset="-128"/>
              </a:rPr>
              <a:t>事推ポイント</a:t>
            </a:r>
          </a:p>
        </p:txBody>
      </p:sp>
      <p:sp>
        <p:nvSpPr>
          <p:cNvPr id="148" name="テキスト ボックス 147"/>
          <p:cNvSpPr txBox="1"/>
          <p:nvPr/>
        </p:nvSpPr>
        <p:spPr>
          <a:xfrm>
            <a:off x="3860771" y="1879172"/>
            <a:ext cx="1274708" cy="369332"/>
          </a:xfrm>
          <a:prstGeom prst="rect">
            <a:avLst/>
          </a:prstGeom>
          <a:noFill/>
        </p:spPr>
        <p:txBody>
          <a:bodyPr wrap="none" rtlCol="0">
            <a:spAutoFit/>
          </a:bodyPr>
          <a:lstStyle/>
          <a:p>
            <a:pPr algn="ctr" defTabSz="914400"/>
            <a:r>
              <a:rPr kumimoji="1" lang="en-US" altLang="ja-JP" b="1" dirty="0">
                <a:effectLst>
                  <a:glow rad="114300">
                    <a:schemeClr val="bg1"/>
                  </a:glow>
                </a:effectLst>
                <a:latin typeface="Meiryo UI" panose="020B0604030504040204" pitchFamily="50" charset="-128"/>
              </a:rPr>
              <a:t>EX</a:t>
            </a:r>
            <a:r>
              <a:rPr kumimoji="1" lang="ja-JP" altLang="en-US" b="1" dirty="0">
                <a:effectLst>
                  <a:glow rad="114300">
                    <a:schemeClr val="bg1"/>
                  </a:glow>
                </a:effectLst>
                <a:latin typeface="Meiryo UI" panose="020B0604030504040204" pitchFamily="50" charset="-128"/>
              </a:rPr>
              <a:t>ポイント</a:t>
            </a:r>
          </a:p>
        </p:txBody>
      </p:sp>
      <p:sp>
        <p:nvSpPr>
          <p:cNvPr id="149" name="左右矢印 148"/>
          <p:cNvSpPr/>
          <p:nvPr/>
        </p:nvSpPr>
        <p:spPr>
          <a:xfrm>
            <a:off x="2657883" y="2255317"/>
            <a:ext cx="1757245" cy="428776"/>
          </a:xfrm>
          <a:prstGeom prst="leftRightArrow">
            <a:avLst>
              <a:gd name="adj1" fmla="val 64217"/>
              <a:gd name="adj2"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b="1" dirty="0" smtClean="0">
                <a:solidFill>
                  <a:srgbClr val="0070C0"/>
                </a:solidFill>
                <a:effectLst>
                  <a:glow rad="114300">
                    <a:schemeClr val="bg1"/>
                  </a:glow>
                </a:effectLst>
                <a:latin typeface="Meiryo UI" panose="020B0604030504040204" pitchFamily="50" charset="-128"/>
              </a:rPr>
              <a:t>EX</a:t>
            </a:r>
            <a:r>
              <a:rPr kumimoji="1" lang="ja-JP" altLang="en-US" sz="1600" b="1" dirty="0" smtClean="0">
                <a:solidFill>
                  <a:srgbClr val="0070C0"/>
                </a:solidFill>
                <a:effectLst>
                  <a:glow rad="114300">
                    <a:schemeClr val="bg1"/>
                  </a:glow>
                </a:effectLst>
                <a:latin typeface="Meiryo UI" panose="020B0604030504040204" pitchFamily="50" charset="-128"/>
              </a:rPr>
              <a:t>ポイント連携</a:t>
            </a:r>
            <a:endParaRPr kumimoji="1" lang="ja-JP" altLang="en-US" sz="1600" b="1" dirty="0">
              <a:solidFill>
                <a:srgbClr val="0070C0"/>
              </a:solidFill>
              <a:effectLst>
                <a:glow rad="114300">
                  <a:schemeClr val="bg1"/>
                </a:glow>
              </a:effectLst>
              <a:latin typeface="Meiryo UI" panose="020B0604030504040204" pitchFamily="50" charset="-128"/>
            </a:endParaRPr>
          </a:p>
        </p:txBody>
      </p:sp>
      <p:sp>
        <p:nvSpPr>
          <p:cNvPr id="151" name="テキスト ボックス 150"/>
          <p:cNvSpPr txBox="1"/>
          <p:nvPr/>
        </p:nvSpPr>
        <p:spPr>
          <a:xfrm>
            <a:off x="4319084" y="4345969"/>
            <a:ext cx="1661911" cy="338554"/>
          </a:xfrm>
          <a:prstGeom prst="rect">
            <a:avLst/>
          </a:prstGeom>
          <a:noFill/>
        </p:spPr>
        <p:txBody>
          <a:bodyPr wrap="square" rtlCol="0">
            <a:spAutoFit/>
          </a:bodyPr>
          <a:lstStyle/>
          <a:p>
            <a:pPr algn="r"/>
            <a:r>
              <a:rPr kumimoji="1" lang="ja-JP" altLang="en-US" sz="1600" b="1" dirty="0" smtClean="0"/>
              <a:t>経済圏</a:t>
            </a:r>
            <a:endParaRPr kumimoji="1" lang="ja-JP" altLang="en-US" sz="1600" b="1" dirty="0"/>
          </a:p>
        </p:txBody>
      </p:sp>
      <p:sp>
        <p:nvSpPr>
          <p:cNvPr id="152" name="フリーフォーム 151"/>
          <p:cNvSpPr/>
          <p:nvPr/>
        </p:nvSpPr>
        <p:spPr>
          <a:xfrm>
            <a:off x="1350320" y="2468816"/>
            <a:ext cx="6430528" cy="3485527"/>
          </a:xfrm>
          <a:custGeom>
            <a:avLst/>
            <a:gdLst>
              <a:gd name="connsiteX0" fmla="*/ 0 w 5038725"/>
              <a:gd name="connsiteY0" fmla="*/ 4086225 h 4087680"/>
              <a:gd name="connsiteX1" fmla="*/ 3305175 w 5038725"/>
              <a:gd name="connsiteY1" fmla="*/ 3419475 h 4087680"/>
              <a:gd name="connsiteX2" fmla="*/ 5038725 w 5038725"/>
              <a:gd name="connsiteY2" fmla="*/ 0 h 4087680"/>
            </a:gdLst>
            <a:ahLst/>
            <a:cxnLst>
              <a:cxn ang="0">
                <a:pos x="connsiteX0" y="connsiteY0"/>
              </a:cxn>
              <a:cxn ang="0">
                <a:pos x="connsiteX1" y="connsiteY1"/>
              </a:cxn>
              <a:cxn ang="0">
                <a:pos x="connsiteX2" y="connsiteY2"/>
              </a:cxn>
            </a:cxnLst>
            <a:rect l="l" t="t" r="r" b="b"/>
            <a:pathLst>
              <a:path w="5038725" h="4087680">
                <a:moveTo>
                  <a:pt x="0" y="4086225"/>
                </a:moveTo>
                <a:cubicBezTo>
                  <a:pt x="1232694" y="4093368"/>
                  <a:pt x="2465388" y="4100512"/>
                  <a:pt x="3305175" y="3419475"/>
                </a:cubicBezTo>
                <a:cubicBezTo>
                  <a:pt x="4144962" y="2738438"/>
                  <a:pt x="4591843" y="1369219"/>
                  <a:pt x="5038725" y="0"/>
                </a:cubicBezTo>
              </a:path>
            </a:pathLst>
          </a:custGeom>
          <a:noFill/>
          <a:ln w="168275" cap="flat" cmpd="sng" algn="ctr">
            <a:solidFill>
              <a:schemeClr val="bg1">
                <a:lumMod val="75000"/>
              </a:schemeClr>
            </a:solidFill>
            <a:prstDash val="solid"/>
            <a:tailEnd type="triangle"/>
          </a:ln>
          <a:effectLst/>
        </p:spPr>
        <p:txBody>
          <a:bodyPr rtlCol="0" anchor="ctr"/>
          <a:lstStyle/>
          <a:p>
            <a:pPr marL="0" marR="0" lvl="0" indent="0" algn="ctr" defTabSz="925854"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white"/>
              </a:solidFill>
              <a:effectLst/>
              <a:uLnTx/>
              <a:uFillTx/>
              <a:latin typeface="Arial"/>
              <a:ea typeface="Meiryo UI"/>
              <a:cs typeface="+mn-cs"/>
            </a:endParaRPr>
          </a:p>
        </p:txBody>
      </p:sp>
      <p:pic>
        <p:nvPicPr>
          <p:cNvPr id="18" name="Picture 2" descr="JR東海の新卒採用・選考情報 | recme [レクミ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1607" y="4374637"/>
            <a:ext cx="438440" cy="29673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JR東海の新卒採用・選考情報 | recme [レクミ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8930" y="1542049"/>
            <a:ext cx="715050" cy="483937"/>
          </a:xfrm>
          <a:prstGeom prst="rect">
            <a:avLst/>
          </a:prstGeom>
          <a:noFill/>
          <a:extLst>
            <a:ext uri="{909E8E84-426E-40DD-AFC4-6F175D3DCCD1}">
              <a14:hiddenFill xmlns:a14="http://schemas.microsoft.com/office/drawing/2010/main">
                <a:solidFill>
                  <a:srgbClr val="FFFFFF"/>
                </a:solidFill>
              </a14:hiddenFill>
            </a:ext>
          </a:extLst>
        </p:spPr>
      </p:pic>
      <p:sp>
        <p:nvSpPr>
          <p:cNvPr id="153" name="楕円 152"/>
          <p:cNvSpPr/>
          <p:nvPr/>
        </p:nvSpPr>
        <p:spPr>
          <a:xfrm>
            <a:off x="7205909" y="4474320"/>
            <a:ext cx="1562730" cy="1434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pic>
        <p:nvPicPr>
          <p:cNvPr id="159" name="図 1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1440" y="5071030"/>
            <a:ext cx="460343" cy="508217"/>
          </a:xfrm>
          <a:prstGeom prst="rect">
            <a:avLst/>
          </a:prstGeom>
        </p:spPr>
      </p:pic>
      <p:pic>
        <p:nvPicPr>
          <p:cNvPr id="160" name="図 1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3540" y="5094619"/>
            <a:ext cx="479959" cy="426132"/>
          </a:xfrm>
          <a:prstGeom prst="rect">
            <a:avLst/>
          </a:prstGeom>
        </p:spPr>
      </p:pic>
      <p:sp>
        <p:nvSpPr>
          <p:cNvPr id="161" name="楕円 160"/>
          <p:cNvSpPr/>
          <p:nvPr/>
        </p:nvSpPr>
        <p:spPr>
          <a:xfrm>
            <a:off x="6424499" y="4324439"/>
            <a:ext cx="329111" cy="28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a:stCxn id="161" idx="5"/>
          </p:cNvCxnSpPr>
          <p:nvPr/>
        </p:nvCxnSpPr>
        <p:spPr>
          <a:xfrm>
            <a:off x="6705413" y="4568946"/>
            <a:ext cx="555071" cy="34855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6652353" y="5595241"/>
            <a:ext cx="2802104" cy="307777"/>
          </a:xfrm>
          <a:prstGeom prst="rect">
            <a:avLst/>
          </a:prstGeom>
        </p:spPr>
        <p:txBody>
          <a:bodyPr wrap="square">
            <a:spAutoFit/>
          </a:bodyPr>
          <a:lstStyle/>
          <a:p>
            <a:pPr algn="ctr"/>
            <a:r>
              <a:rPr lang="ja-JP" altLang="en-US" sz="1400" dirty="0"/>
              <a:t>事業横断</a:t>
            </a:r>
            <a:r>
              <a:rPr lang="ja-JP" altLang="en-US" sz="1400" dirty="0" smtClean="0"/>
              <a:t>のポイントデータ分析</a:t>
            </a:r>
            <a:endParaRPr lang="ja-JP" altLang="en-US" sz="1400" dirty="0"/>
          </a:p>
        </p:txBody>
      </p:sp>
      <p:sp>
        <p:nvSpPr>
          <p:cNvPr id="163" name="テキスト ボックス 162"/>
          <p:cNvSpPr txBox="1"/>
          <p:nvPr/>
        </p:nvSpPr>
        <p:spPr>
          <a:xfrm>
            <a:off x="240559" y="1450467"/>
            <a:ext cx="4133650" cy="400110"/>
          </a:xfrm>
          <a:prstGeom prst="rect">
            <a:avLst/>
          </a:prstGeom>
          <a:noFill/>
        </p:spPr>
        <p:txBody>
          <a:bodyPr wrap="square" rtlCol="0">
            <a:spAutoFit/>
          </a:bodyPr>
          <a:lstStyle/>
          <a:p>
            <a:pPr defTabSz="914400"/>
            <a:r>
              <a:rPr kumimoji="1" lang="ja-JP" altLang="en-US" sz="2000" b="1" u="sng" dirty="0" smtClean="0">
                <a:effectLst>
                  <a:glow rad="114300">
                    <a:schemeClr val="bg1"/>
                  </a:glow>
                </a:effectLst>
                <a:latin typeface="Meiryo UI" panose="020B0604030504040204" pitchFamily="50" charset="-128"/>
              </a:rPr>
              <a:t>横断的かつ盤石</a:t>
            </a:r>
            <a:r>
              <a:rPr kumimoji="1" lang="ja-JP" altLang="en-US" sz="2000" b="1" u="sng" dirty="0">
                <a:effectLst>
                  <a:glow rad="114300">
                    <a:schemeClr val="bg1"/>
                  </a:glow>
                </a:effectLst>
                <a:latin typeface="Meiryo UI" panose="020B0604030504040204" pitchFamily="50" charset="-128"/>
              </a:rPr>
              <a:t>な顧客基盤の確立</a:t>
            </a:r>
          </a:p>
        </p:txBody>
      </p:sp>
      <p:sp>
        <p:nvSpPr>
          <p:cNvPr id="165" name="楕円 164"/>
          <p:cNvSpPr/>
          <p:nvPr/>
        </p:nvSpPr>
        <p:spPr>
          <a:xfrm>
            <a:off x="8031070" y="3022983"/>
            <a:ext cx="1627189" cy="1430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166" name="テキスト ボックス 165"/>
          <p:cNvSpPr txBox="1"/>
          <p:nvPr/>
        </p:nvSpPr>
        <p:spPr>
          <a:xfrm>
            <a:off x="7979853" y="2985644"/>
            <a:ext cx="1742785" cy="861774"/>
          </a:xfrm>
          <a:prstGeom prst="rect">
            <a:avLst/>
          </a:prstGeom>
          <a:noFill/>
        </p:spPr>
        <p:txBody>
          <a:bodyPr wrap="none" rtlCol="0">
            <a:spAutoFit/>
          </a:bodyPr>
          <a:lstStyle/>
          <a:p>
            <a:pPr algn="ctr" defTabSz="914400"/>
            <a:r>
              <a:rPr kumimoji="1" lang="ja-JP" altLang="en-US" sz="1400" b="1" dirty="0">
                <a:effectLst>
                  <a:glow rad="114300">
                    <a:schemeClr val="bg1"/>
                  </a:glow>
                </a:effectLst>
                <a:latin typeface="Meiryo UI" panose="020B0604030504040204" pitchFamily="50" charset="-128"/>
              </a:rPr>
              <a:t>更なる</a:t>
            </a:r>
            <a:r>
              <a:rPr kumimoji="1" lang="en-US" altLang="ja-JP" sz="1400" b="1" dirty="0">
                <a:effectLst>
                  <a:glow rad="114300">
                    <a:schemeClr val="bg1"/>
                  </a:glow>
                </a:effectLst>
                <a:latin typeface="Meiryo UI" panose="020B0604030504040204" pitchFamily="50" charset="-128"/>
              </a:rPr>
              <a:t>DX</a:t>
            </a:r>
            <a:r>
              <a:rPr kumimoji="1" lang="ja-JP" altLang="en-US" sz="1400" b="1" dirty="0">
                <a:effectLst>
                  <a:glow rad="114300">
                    <a:schemeClr val="bg1"/>
                  </a:glow>
                </a:effectLst>
                <a:latin typeface="Meiryo UI" panose="020B0604030504040204" pitchFamily="50" charset="-128"/>
              </a:rPr>
              <a:t>促進による</a:t>
            </a:r>
            <a:endParaRPr kumimoji="1" lang="en-US" altLang="ja-JP" sz="1400" b="1" dirty="0">
              <a:effectLst>
                <a:glow rad="114300">
                  <a:schemeClr val="bg1"/>
                </a:glow>
              </a:effectLst>
              <a:latin typeface="Meiryo UI" panose="020B0604030504040204" pitchFamily="50" charset="-128"/>
            </a:endParaRPr>
          </a:p>
          <a:p>
            <a:pPr algn="ctr" defTabSz="914400"/>
            <a:r>
              <a:rPr kumimoji="1" lang="ja-JP" altLang="en-US" b="1" u="sng" dirty="0">
                <a:effectLst>
                  <a:glow rad="114300">
                    <a:schemeClr val="bg1"/>
                  </a:glow>
                </a:effectLst>
                <a:latin typeface="Meiryo UI" panose="020B0604030504040204" pitchFamily="50" charset="-128"/>
              </a:rPr>
              <a:t>ロイヤリティ</a:t>
            </a:r>
            <a:r>
              <a:rPr kumimoji="1" lang="ja-JP" altLang="en-US" b="1" u="sng" dirty="0" smtClean="0">
                <a:effectLst>
                  <a:glow rad="114300">
                    <a:schemeClr val="bg1"/>
                  </a:glow>
                </a:effectLst>
                <a:latin typeface="Meiryo UI" panose="020B0604030504040204" pitchFamily="50" charset="-128"/>
              </a:rPr>
              <a:t>向上</a:t>
            </a:r>
            <a:endParaRPr kumimoji="1" lang="en-US" altLang="ja-JP" b="1" u="sng" dirty="0" smtClean="0">
              <a:effectLst>
                <a:glow rad="114300">
                  <a:schemeClr val="bg1"/>
                </a:glow>
              </a:effectLst>
              <a:latin typeface="Meiryo UI" panose="020B0604030504040204" pitchFamily="50" charset="-128"/>
            </a:endParaRPr>
          </a:p>
          <a:p>
            <a:pPr algn="ctr" defTabSz="914400"/>
            <a:r>
              <a:rPr kumimoji="1" lang="ja-JP" altLang="en-US" b="1" u="sng" dirty="0" smtClean="0">
                <a:effectLst>
                  <a:glow rad="114300">
                    <a:schemeClr val="bg1"/>
                  </a:glow>
                </a:effectLst>
                <a:latin typeface="Meiryo UI" panose="020B0604030504040204" pitchFamily="50" charset="-128"/>
              </a:rPr>
              <a:t>施策</a:t>
            </a:r>
            <a:r>
              <a:rPr kumimoji="1" lang="ja-JP" altLang="en-US" b="1" u="sng" dirty="0">
                <a:effectLst>
                  <a:glow rad="114300">
                    <a:schemeClr val="bg1"/>
                  </a:glow>
                </a:effectLst>
                <a:latin typeface="Meiryo UI" panose="020B0604030504040204" pitchFamily="50" charset="-128"/>
              </a:rPr>
              <a:t>実施</a:t>
            </a:r>
          </a:p>
        </p:txBody>
      </p:sp>
      <p:sp>
        <p:nvSpPr>
          <p:cNvPr id="71" name="テキスト ボックス 70"/>
          <p:cNvSpPr txBox="1"/>
          <p:nvPr/>
        </p:nvSpPr>
        <p:spPr>
          <a:xfrm>
            <a:off x="144464" y="2125846"/>
            <a:ext cx="1207382" cy="461665"/>
          </a:xfrm>
          <a:prstGeom prst="rect">
            <a:avLst/>
          </a:prstGeom>
          <a:noFill/>
        </p:spPr>
        <p:txBody>
          <a:bodyPr wrap="none" rtlCol="0">
            <a:spAutoFit/>
          </a:bodyPr>
          <a:lstStyle/>
          <a:p>
            <a:pPr algn="ctr" defTabSz="914400"/>
            <a:r>
              <a:rPr kumimoji="1" lang="ja-JP" altLang="en-US" sz="1200" b="1" dirty="0" smtClean="0">
                <a:effectLst>
                  <a:glow rad="114300">
                    <a:schemeClr val="bg1"/>
                  </a:glow>
                </a:effectLst>
                <a:latin typeface="Meiryo UI" panose="020B0604030504040204" pitchFamily="50" charset="-128"/>
              </a:rPr>
              <a:t>アプリファースト</a:t>
            </a:r>
            <a:endParaRPr kumimoji="1" lang="en-US" altLang="ja-JP" sz="1200" b="1" dirty="0">
              <a:effectLst>
                <a:glow rad="114300">
                  <a:schemeClr val="bg1"/>
                </a:glow>
              </a:effectLst>
              <a:latin typeface="Meiryo UI" panose="020B0604030504040204" pitchFamily="50" charset="-128"/>
            </a:endParaRPr>
          </a:p>
          <a:p>
            <a:pPr algn="ctr" defTabSz="914400"/>
            <a:r>
              <a:rPr kumimoji="1" lang="ja-JP" altLang="en-US" sz="1200" b="1" dirty="0">
                <a:effectLst>
                  <a:glow rad="114300">
                    <a:schemeClr val="bg1"/>
                  </a:glow>
                </a:effectLst>
                <a:latin typeface="Meiryo UI" panose="020B0604030504040204" pitchFamily="50" charset="-128"/>
              </a:rPr>
              <a:t>最適な</a:t>
            </a:r>
            <a:r>
              <a:rPr kumimoji="1" lang="en-US" altLang="ja-JP" sz="1200" b="1" dirty="0">
                <a:effectLst>
                  <a:glow rad="114300">
                    <a:schemeClr val="bg1"/>
                  </a:glow>
                </a:effectLst>
                <a:latin typeface="Meiryo UI" panose="020B0604030504040204" pitchFamily="50" charset="-128"/>
              </a:rPr>
              <a:t>UX</a:t>
            </a:r>
            <a:r>
              <a:rPr kumimoji="1" lang="ja-JP" altLang="en-US" sz="1200" b="1" dirty="0">
                <a:effectLst>
                  <a:glow rad="114300">
                    <a:schemeClr val="bg1"/>
                  </a:glow>
                </a:effectLst>
                <a:latin typeface="Meiryo UI" panose="020B0604030504040204" pitchFamily="50" charset="-128"/>
              </a:rPr>
              <a:t>提供</a:t>
            </a:r>
          </a:p>
        </p:txBody>
      </p:sp>
      <p:sp>
        <p:nvSpPr>
          <p:cNvPr id="158" name="テキスト ボックス 157"/>
          <p:cNvSpPr txBox="1"/>
          <p:nvPr/>
        </p:nvSpPr>
        <p:spPr>
          <a:xfrm>
            <a:off x="6910306" y="4492220"/>
            <a:ext cx="2353529" cy="584775"/>
          </a:xfrm>
          <a:prstGeom prst="rect">
            <a:avLst/>
          </a:prstGeom>
          <a:noFill/>
        </p:spPr>
        <p:txBody>
          <a:bodyPr wrap="none" rtlCol="0">
            <a:spAutoFit/>
          </a:bodyPr>
          <a:lstStyle/>
          <a:p>
            <a:pPr algn="ctr" defTabSz="914400"/>
            <a:r>
              <a:rPr kumimoji="1" lang="ja-JP" altLang="en-US" sz="1400" b="1" dirty="0" smtClean="0">
                <a:effectLst>
                  <a:glow rad="114300">
                    <a:schemeClr val="bg1"/>
                  </a:glow>
                </a:effectLst>
                <a:latin typeface="Meiryo UI" panose="020B0604030504040204" pitchFamily="50" charset="-128"/>
              </a:rPr>
              <a:t>顧客データの質・量</a:t>
            </a:r>
            <a:r>
              <a:rPr kumimoji="1" lang="en-US" altLang="ja-JP" sz="1400" b="1" dirty="0" smtClean="0">
                <a:effectLst>
                  <a:glow rad="114300">
                    <a:schemeClr val="bg1"/>
                  </a:glow>
                </a:effectLst>
                <a:latin typeface="Meiryo UI" panose="020B0604030504040204" pitchFamily="50" charset="-128"/>
              </a:rPr>
              <a:t>UP</a:t>
            </a:r>
            <a:r>
              <a:rPr kumimoji="1" lang="ja-JP" altLang="en-US" sz="1400" b="1" dirty="0" smtClean="0">
                <a:effectLst>
                  <a:glow rad="114300">
                    <a:schemeClr val="bg1"/>
                  </a:glow>
                </a:effectLst>
                <a:latin typeface="Meiryo UI" panose="020B0604030504040204" pitchFamily="50" charset="-128"/>
              </a:rPr>
              <a:t>による</a:t>
            </a:r>
            <a:r>
              <a:rPr kumimoji="1" lang="en-US" altLang="ja-JP" sz="1400" b="1" dirty="0" smtClean="0">
                <a:effectLst>
                  <a:glow rad="114300">
                    <a:schemeClr val="bg1"/>
                  </a:glow>
                </a:effectLst>
                <a:latin typeface="Meiryo UI" panose="020B0604030504040204" pitchFamily="50" charset="-128"/>
              </a:rPr>
              <a:t/>
            </a:r>
            <a:br>
              <a:rPr kumimoji="1" lang="en-US" altLang="ja-JP" sz="1400" b="1" dirty="0" smtClean="0">
                <a:effectLst>
                  <a:glow rad="114300">
                    <a:schemeClr val="bg1"/>
                  </a:glow>
                </a:effectLst>
                <a:latin typeface="Meiryo UI" panose="020B0604030504040204" pitchFamily="50" charset="-128"/>
              </a:rPr>
            </a:br>
            <a:r>
              <a:rPr kumimoji="1" lang="ja-JP" altLang="en-US" b="1" u="sng" dirty="0" smtClean="0">
                <a:effectLst>
                  <a:glow rad="114300">
                    <a:schemeClr val="bg1"/>
                  </a:glow>
                </a:effectLst>
                <a:latin typeface="Meiryo UI" panose="020B0604030504040204" pitchFamily="50" charset="-128"/>
              </a:rPr>
              <a:t>顧客分析高度化</a:t>
            </a:r>
            <a:endParaRPr kumimoji="1" lang="ja-JP" altLang="en-US" b="1" u="sng" dirty="0">
              <a:effectLst>
                <a:glow rad="114300">
                  <a:schemeClr val="bg1"/>
                </a:glow>
              </a:effectLst>
              <a:latin typeface="Meiryo UI" panose="020B0604030504040204" pitchFamily="50" charset="-128"/>
            </a:endParaRPr>
          </a:p>
        </p:txBody>
      </p:sp>
      <p:cxnSp>
        <p:nvCxnSpPr>
          <p:cNvPr id="82" name="直線コネクタ 81"/>
          <p:cNvCxnSpPr>
            <a:stCxn id="81" idx="6"/>
          </p:cNvCxnSpPr>
          <p:nvPr/>
        </p:nvCxnSpPr>
        <p:spPr>
          <a:xfrm>
            <a:off x="7395682" y="3538884"/>
            <a:ext cx="618312" cy="16285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7864399" y="3854650"/>
            <a:ext cx="2020104" cy="523220"/>
          </a:xfrm>
          <a:prstGeom prst="rect">
            <a:avLst/>
          </a:prstGeom>
          <a:noFill/>
        </p:spPr>
        <p:txBody>
          <a:bodyPr wrap="none" rtlCol="0">
            <a:spAutoFit/>
          </a:bodyPr>
          <a:lstStyle/>
          <a:p>
            <a:pPr algn="ctr" defTabSz="914400"/>
            <a:r>
              <a:rPr lang="ja-JP" altLang="en-US" sz="1400" dirty="0"/>
              <a:t>お客様に安心感と</a:t>
            </a:r>
            <a:r>
              <a:rPr lang="ja-JP" altLang="en-US" sz="1400" dirty="0" smtClean="0"/>
              <a:t>親近感</a:t>
            </a:r>
            <a:endParaRPr lang="en-US" altLang="ja-JP" sz="1400" dirty="0" smtClean="0"/>
          </a:p>
          <a:p>
            <a:pPr algn="ctr" defTabSz="914400"/>
            <a:r>
              <a:rPr lang="ja-JP" altLang="en-US" sz="1400" dirty="0" smtClean="0"/>
              <a:t>を与えるサービスへ</a:t>
            </a:r>
            <a:endParaRPr lang="ja-JP" altLang="en-US" sz="1400" dirty="0"/>
          </a:p>
        </p:txBody>
      </p:sp>
      <p:sp>
        <p:nvSpPr>
          <p:cNvPr id="105" name="円弧 104"/>
          <p:cNvSpPr/>
          <p:nvPr/>
        </p:nvSpPr>
        <p:spPr>
          <a:xfrm rot="6821571">
            <a:off x="951089" y="3010795"/>
            <a:ext cx="1077897" cy="1278447"/>
          </a:xfrm>
          <a:prstGeom prst="arc">
            <a:avLst>
              <a:gd name="adj1" fmla="val 18055882"/>
              <a:gd name="adj2" fmla="val 4261257"/>
            </a:avLst>
          </a:prstGeom>
          <a:noFill/>
          <a:ln w="92075" cap="flat" cmpd="sng" algn="ctr">
            <a:solidFill>
              <a:schemeClr val="accent2">
                <a:lumMod val="20000"/>
                <a:lumOff val="80000"/>
              </a:schemeClr>
            </a:solidFill>
            <a:prstDash val="solid"/>
            <a:miter lim="800000"/>
            <a:headEnd type="none" w="sm" len="sm"/>
            <a:tailEnd type="triangle" w="sm" len="sm"/>
          </a:ln>
          <a:effectLst>
            <a:glow rad="25400">
              <a:schemeClr val="bg1">
                <a:lumMod val="50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02" name="テキスト ボックス 101"/>
          <p:cNvSpPr txBox="1"/>
          <p:nvPr/>
        </p:nvSpPr>
        <p:spPr>
          <a:xfrm>
            <a:off x="531570" y="3741273"/>
            <a:ext cx="1768433" cy="492443"/>
          </a:xfrm>
          <a:prstGeom prst="rect">
            <a:avLst/>
          </a:prstGeom>
          <a:noFill/>
        </p:spPr>
        <p:txBody>
          <a:bodyPr wrap="none" rtlCol="0">
            <a:spAutoFit/>
          </a:bodyPr>
          <a:lstStyle/>
          <a:p>
            <a:pPr algn="ctr" defTabSz="914400"/>
            <a:r>
              <a:rPr kumimoji="1" lang="ja-JP" altLang="en-US" sz="1200" b="1" dirty="0" smtClean="0">
                <a:solidFill>
                  <a:srgbClr val="383F41"/>
                </a:solidFill>
                <a:latin typeface="Meiryo UI" panose="020B0604030504040204" pitchFamily="50" charset="-128"/>
                <a:ea typeface="Meiryo UI" panose="020B0604030504040204" pitchFamily="50" charset="-128"/>
              </a:rPr>
              <a:t>さらなるベンリ・オトク</a:t>
            </a:r>
            <a:endParaRPr kumimoji="1" lang="en-US" altLang="ja-JP" sz="1200" b="1" dirty="0" smtClean="0">
              <a:solidFill>
                <a:srgbClr val="383F41"/>
              </a:solidFill>
              <a:latin typeface="Meiryo UI" panose="020B0604030504040204" pitchFamily="50" charset="-128"/>
              <a:ea typeface="Meiryo UI" panose="020B0604030504040204" pitchFamily="50" charset="-128"/>
            </a:endParaRPr>
          </a:p>
          <a:p>
            <a:pPr algn="ctr" defTabSz="914400"/>
            <a:r>
              <a:rPr kumimoji="1" lang="ja-JP" altLang="en-US" sz="1400" b="1" dirty="0">
                <a:solidFill>
                  <a:srgbClr val="70AD47"/>
                </a:solidFill>
                <a:effectLst>
                  <a:glow rad="114300">
                    <a:schemeClr val="bg1"/>
                  </a:glow>
                </a:effectLst>
                <a:latin typeface="Meiryo UI" panose="020B0604030504040204" pitchFamily="50" charset="-128"/>
              </a:rPr>
              <a:t>リアルバリューサービス</a:t>
            </a:r>
          </a:p>
        </p:txBody>
      </p:sp>
      <p:sp>
        <p:nvSpPr>
          <p:cNvPr id="108" name="円弧 107"/>
          <p:cNvSpPr/>
          <p:nvPr/>
        </p:nvSpPr>
        <p:spPr>
          <a:xfrm rot="17605129">
            <a:off x="923292" y="3060522"/>
            <a:ext cx="1069288" cy="1340909"/>
          </a:xfrm>
          <a:prstGeom prst="arc">
            <a:avLst>
              <a:gd name="adj1" fmla="val 18055882"/>
              <a:gd name="adj2" fmla="val 4261257"/>
            </a:avLst>
          </a:prstGeom>
          <a:noFill/>
          <a:ln w="92075" cap="flat" cmpd="sng" algn="ctr">
            <a:solidFill>
              <a:schemeClr val="accent2">
                <a:lumMod val="20000"/>
                <a:lumOff val="80000"/>
              </a:schemeClr>
            </a:solidFill>
            <a:prstDash val="solid"/>
            <a:miter lim="800000"/>
            <a:headEnd type="none" w="sm" len="sm"/>
            <a:tailEnd type="triangle" w="sm" len="sm"/>
          </a:ln>
          <a:effectLst>
            <a:glow rad="25400">
              <a:schemeClr val="bg1">
                <a:lumMod val="50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09" name="テキスト ボックス 108"/>
          <p:cNvSpPr txBox="1"/>
          <p:nvPr/>
        </p:nvSpPr>
        <p:spPr>
          <a:xfrm>
            <a:off x="932105" y="3101956"/>
            <a:ext cx="1425390" cy="492443"/>
          </a:xfrm>
          <a:prstGeom prst="rect">
            <a:avLst/>
          </a:prstGeom>
          <a:noFill/>
        </p:spPr>
        <p:txBody>
          <a:bodyPr wrap="none" rtlCol="0">
            <a:spAutoFit/>
          </a:bodyPr>
          <a:lstStyle/>
          <a:p>
            <a:pPr algn="ctr" defTabSz="914400"/>
            <a:r>
              <a:rPr kumimoji="1" lang="ja-JP" altLang="en-US" sz="1200" b="1" dirty="0" smtClean="0">
                <a:solidFill>
                  <a:srgbClr val="383F41"/>
                </a:solidFill>
                <a:latin typeface="Meiryo UI" panose="020B0604030504040204" pitchFamily="50" charset="-128"/>
                <a:ea typeface="Meiryo UI" panose="020B0604030504040204" pitchFamily="50" charset="-128"/>
              </a:rPr>
              <a:t>利用頻度</a:t>
            </a:r>
            <a:r>
              <a:rPr kumimoji="1" lang="en-US" altLang="ja-JP" sz="1200" b="1" dirty="0" smtClean="0">
                <a:solidFill>
                  <a:srgbClr val="383F41"/>
                </a:solidFill>
                <a:latin typeface="Meiryo UI" panose="020B0604030504040204" pitchFamily="50" charset="-128"/>
                <a:ea typeface="Meiryo UI" panose="020B0604030504040204" pitchFamily="50" charset="-128"/>
              </a:rPr>
              <a:t>/</a:t>
            </a:r>
            <a:r>
              <a:rPr kumimoji="1" lang="ja-JP" altLang="en-US" sz="1200" b="1" dirty="0" smtClean="0">
                <a:solidFill>
                  <a:srgbClr val="383F41"/>
                </a:solidFill>
                <a:latin typeface="Meiryo UI" panose="020B0604030504040204" pitchFamily="50" charset="-128"/>
                <a:ea typeface="Meiryo UI" panose="020B0604030504040204" pitchFamily="50" charset="-128"/>
              </a:rPr>
              <a:t>単価</a:t>
            </a:r>
            <a:r>
              <a:rPr kumimoji="1" lang="en-US" altLang="ja-JP" sz="1200" b="1" dirty="0" smtClean="0">
                <a:solidFill>
                  <a:srgbClr val="383F41"/>
                </a:solidFill>
                <a:latin typeface="Meiryo UI" panose="020B0604030504040204" pitchFamily="50" charset="-128"/>
                <a:ea typeface="Meiryo UI" panose="020B0604030504040204" pitchFamily="50" charset="-128"/>
              </a:rPr>
              <a:t>UP</a:t>
            </a:r>
          </a:p>
          <a:p>
            <a:pPr algn="ctr" defTabSz="914400"/>
            <a:r>
              <a:rPr kumimoji="1" lang="en-US" altLang="ja-JP" sz="1400" b="1" dirty="0">
                <a:solidFill>
                  <a:srgbClr val="70AD47"/>
                </a:solidFill>
                <a:effectLst>
                  <a:glow rad="114300">
                    <a:schemeClr val="bg1"/>
                  </a:glow>
                </a:effectLst>
                <a:latin typeface="Meiryo UI" panose="020B0604030504040204" pitchFamily="50" charset="-128"/>
              </a:rPr>
              <a:t>LTV</a:t>
            </a:r>
            <a:r>
              <a:rPr kumimoji="1" lang="ja-JP" altLang="en-US" sz="1400" b="1" dirty="0">
                <a:solidFill>
                  <a:srgbClr val="70AD47"/>
                </a:solidFill>
                <a:effectLst>
                  <a:glow rad="114300">
                    <a:schemeClr val="bg1"/>
                  </a:glow>
                </a:effectLst>
                <a:latin typeface="Meiryo UI" panose="020B0604030504040204" pitchFamily="50" charset="-128"/>
              </a:rPr>
              <a:t>向上へ</a:t>
            </a:r>
          </a:p>
        </p:txBody>
      </p:sp>
      <p:cxnSp>
        <p:nvCxnSpPr>
          <p:cNvPr id="110" name="直線コネクタ 109"/>
          <p:cNvCxnSpPr/>
          <p:nvPr/>
        </p:nvCxnSpPr>
        <p:spPr>
          <a:xfrm flipH="1" flipV="1">
            <a:off x="1410776" y="5667426"/>
            <a:ext cx="1077" cy="1568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楕円 80"/>
          <p:cNvSpPr/>
          <p:nvPr/>
        </p:nvSpPr>
        <p:spPr>
          <a:xfrm>
            <a:off x="7066571" y="3395655"/>
            <a:ext cx="329111" cy="28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229137" y="4307409"/>
            <a:ext cx="1713931" cy="830997"/>
          </a:xfrm>
          <a:prstGeom prst="rect">
            <a:avLst/>
          </a:prstGeom>
          <a:noFill/>
        </p:spPr>
        <p:txBody>
          <a:bodyPr wrap="none" rtlCol="0">
            <a:spAutoFit/>
          </a:bodyPr>
          <a:lstStyle/>
          <a:p>
            <a:pPr marL="85725" indent="-85725" defTabSz="914400">
              <a:buFont typeface="Arial" panose="020B0604020202020204" pitchFamily="34" charset="0"/>
              <a:buChar char="•"/>
            </a:pPr>
            <a:r>
              <a:rPr kumimoji="1" lang="ja-JP" altLang="en-US" sz="1200" b="1" dirty="0">
                <a:effectLst>
                  <a:glow rad="114300">
                    <a:schemeClr val="bg1"/>
                  </a:glow>
                </a:effectLst>
                <a:latin typeface="Meiryo UI" panose="020B0604030504040204" pitchFamily="50" charset="-128"/>
              </a:rPr>
              <a:t>様々</a:t>
            </a:r>
            <a:r>
              <a:rPr kumimoji="1" lang="ja-JP" altLang="en-US" sz="1200" b="1" dirty="0" smtClean="0">
                <a:effectLst>
                  <a:glow rad="114300">
                    <a:schemeClr val="bg1"/>
                  </a:glow>
                </a:effectLst>
                <a:latin typeface="Meiryo UI" panose="020B0604030504040204" pitchFamily="50" charset="-128"/>
              </a:rPr>
              <a:t>なキャンペーン</a:t>
            </a:r>
            <a:endParaRPr kumimoji="1" lang="en-US" altLang="ja-JP" sz="1200" b="1" dirty="0" smtClean="0">
              <a:effectLst>
                <a:glow rad="114300">
                  <a:schemeClr val="bg1"/>
                </a:glow>
              </a:effectLst>
              <a:latin typeface="Meiryo UI" panose="020B0604030504040204" pitchFamily="50" charset="-128"/>
            </a:endParaRPr>
          </a:p>
          <a:p>
            <a:pPr marL="85725" indent="-85725" defTabSz="914400">
              <a:buFont typeface="Arial" panose="020B0604020202020204" pitchFamily="34" charset="0"/>
              <a:buChar char="•"/>
            </a:pPr>
            <a:r>
              <a:rPr kumimoji="1" lang="ja-JP" altLang="en-US" sz="1200" b="1" dirty="0" smtClean="0">
                <a:effectLst>
                  <a:glow rad="114300">
                    <a:schemeClr val="bg1"/>
                  </a:glow>
                </a:effectLst>
                <a:latin typeface="Meiryo UI" panose="020B0604030504040204" pitchFamily="50" charset="-128"/>
              </a:rPr>
              <a:t>つかう・たまる場所拡大</a:t>
            </a:r>
            <a:endParaRPr kumimoji="1" lang="en-US" altLang="ja-JP" sz="1200" b="1" dirty="0" smtClean="0">
              <a:effectLst>
                <a:glow rad="114300">
                  <a:schemeClr val="bg1"/>
                </a:glow>
              </a:effectLst>
              <a:latin typeface="Meiryo UI" panose="020B0604030504040204" pitchFamily="50" charset="-128"/>
            </a:endParaRPr>
          </a:p>
          <a:p>
            <a:pPr marL="85725" indent="-85725" defTabSz="914400">
              <a:buFont typeface="Arial" panose="020B0604020202020204" pitchFamily="34" charset="0"/>
              <a:buChar char="•"/>
            </a:pPr>
            <a:r>
              <a:rPr kumimoji="1" lang="ja-JP" altLang="en-US" sz="1200" b="1" dirty="0" smtClean="0">
                <a:effectLst>
                  <a:glow rad="114300">
                    <a:schemeClr val="bg1"/>
                  </a:glow>
                </a:effectLst>
                <a:latin typeface="Meiryo UI" panose="020B0604030504040204" pitchFamily="50" charset="-128"/>
              </a:rPr>
              <a:t>全てスマホで完結</a:t>
            </a:r>
            <a:endParaRPr kumimoji="1" lang="en-US" altLang="ja-JP" sz="1200" b="1" dirty="0" smtClean="0">
              <a:effectLst>
                <a:glow rad="114300">
                  <a:schemeClr val="bg1"/>
                </a:glow>
              </a:effectLst>
              <a:latin typeface="Meiryo UI" panose="020B0604030504040204" pitchFamily="50" charset="-128"/>
            </a:endParaRPr>
          </a:p>
          <a:p>
            <a:pPr defTabSz="914400"/>
            <a:r>
              <a:rPr kumimoji="1" lang="ja-JP" altLang="en-US" sz="1200" b="1" dirty="0" smtClean="0">
                <a:effectLst>
                  <a:glow rad="114300">
                    <a:schemeClr val="bg1"/>
                  </a:glow>
                </a:effectLst>
                <a:latin typeface="Meiryo UI" panose="020B0604030504040204" pitchFamily="50" charset="-128"/>
              </a:rPr>
              <a:t>・・</a:t>
            </a:r>
            <a:r>
              <a:rPr kumimoji="1" lang="ja-JP" altLang="en-US" sz="1200" b="1" dirty="0">
                <a:effectLst>
                  <a:glow rad="114300">
                    <a:schemeClr val="bg1"/>
                  </a:glow>
                </a:effectLst>
                <a:latin typeface="Meiryo UI" panose="020B0604030504040204" pitchFamily="50" charset="-128"/>
              </a:rPr>
              <a:t>・</a:t>
            </a:r>
          </a:p>
        </p:txBody>
      </p:sp>
      <p:pic>
        <p:nvPicPr>
          <p:cNvPr id="20" name="図 19"/>
          <p:cNvPicPr>
            <a:picLocks noChangeAspect="1"/>
          </p:cNvPicPr>
          <p:nvPr/>
        </p:nvPicPr>
        <p:blipFill rotWithShape="1">
          <a:blip r:embed="rId13"/>
          <a:srcRect l="25187" t="46074" r="68229" b="43152"/>
          <a:stretch/>
        </p:blipFill>
        <p:spPr>
          <a:xfrm>
            <a:off x="5192695" y="2017186"/>
            <a:ext cx="821508" cy="728155"/>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p:spPr>
      </p:pic>
      <p:pic>
        <p:nvPicPr>
          <p:cNvPr id="21" name="図 20"/>
          <p:cNvPicPr>
            <a:picLocks noChangeAspect="1"/>
          </p:cNvPicPr>
          <p:nvPr/>
        </p:nvPicPr>
        <p:blipFill rotWithShape="1">
          <a:blip r:embed="rId13"/>
          <a:srcRect l="51554" t="64214" r="41796" b="24858"/>
          <a:stretch/>
        </p:blipFill>
        <p:spPr>
          <a:xfrm>
            <a:off x="2442322" y="3271588"/>
            <a:ext cx="862926" cy="768005"/>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p:spPr>
      </p:pic>
      <p:pic>
        <p:nvPicPr>
          <p:cNvPr id="86" name="図 85"/>
          <p:cNvPicPr>
            <a:picLocks noChangeAspect="1"/>
          </p:cNvPicPr>
          <p:nvPr/>
        </p:nvPicPr>
        <p:blipFill rotWithShape="1">
          <a:blip r:embed="rId13"/>
          <a:srcRect l="25187" t="63964" r="68229" b="24850"/>
          <a:stretch/>
        </p:blipFill>
        <p:spPr>
          <a:xfrm>
            <a:off x="2876686" y="4910891"/>
            <a:ext cx="776908" cy="714920"/>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p:spPr>
      </p:pic>
      <p:pic>
        <p:nvPicPr>
          <p:cNvPr id="126" name="図 125"/>
          <p:cNvPicPr>
            <a:picLocks noChangeAspect="1"/>
          </p:cNvPicPr>
          <p:nvPr/>
        </p:nvPicPr>
        <p:blipFill rotWithShape="1">
          <a:blip r:embed="rId13"/>
          <a:srcRect l="51581" t="46282" r="41835" b="42944"/>
          <a:stretch/>
        </p:blipFill>
        <p:spPr>
          <a:xfrm>
            <a:off x="4723375" y="3555125"/>
            <a:ext cx="736292" cy="652622"/>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p:spPr>
      </p:pic>
      <p:pic>
        <p:nvPicPr>
          <p:cNvPr id="2062" name="Picture 14" descr="https://www.associa.co.jp/s_common/images/hotel_p_nagoya.jpg"/>
          <p:cNvPicPr>
            <a:picLocks noChangeAspect="1" noChangeArrowheads="1"/>
          </p:cNvPicPr>
          <p:nvPr/>
        </p:nvPicPr>
        <p:blipFill rotWithShape="1">
          <a:blip r:embed="rId14">
            <a:extLst>
              <a:ext uri="{28A0092B-C50C-407E-A947-70E740481C1C}">
                <a14:useLocalDpi xmlns:a14="http://schemas.microsoft.com/office/drawing/2010/main" val="0"/>
              </a:ext>
            </a:extLst>
          </a:blip>
          <a:srcRect l="5164" r="12960"/>
          <a:stretch/>
        </p:blipFill>
        <p:spPr bwMode="auto">
          <a:xfrm>
            <a:off x="3846630" y="4601197"/>
            <a:ext cx="791344" cy="664487"/>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キヨスク東京ホーム9B|東京駅ホーム|店舗を探す|東海キヨスク株式会社"/>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0644" y="4435126"/>
            <a:ext cx="768754" cy="680971"/>
          </a:xfrm>
          <a:prstGeom prst="ellipse">
            <a:avLst/>
          </a:prstGeom>
          <a:ln w="34925" cap="rnd">
            <a:solidFill>
              <a:schemeClr val="bg1"/>
            </a:solidFill>
            <a:prstDash val="solid"/>
          </a:ln>
          <a:effectLst/>
          <a:scene3d>
            <a:camera prst="perspectiveFront" fov="5400000"/>
            <a:lightRig rig="threePt" dir="t">
              <a:rot lat="0" lon="0" rev="19200000"/>
            </a:lightRig>
          </a:scene3d>
          <a:sp3d extrusionH="12700">
            <a:bevelT w="6350" h="6350"/>
            <a:extrusionClr>
              <a:srgbClr val="000000"/>
            </a:extrusionClr>
          </a:sp3d>
          <a:extLst>
            <a:ext uri="{909E8E84-426E-40DD-AFC4-6F175D3DCCD1}">
              <a14:hiddenFill xmlns:a14="http://schemas.microsoft.com/office/drawing/2010/main">
                <a:solidFill>
                  <a:srgbClr val="FFFFFF"/>
                </a:solidFill>
              </a14:hiddenFill>
            </a:ext>
          </a:extLst>
        </p:spPr>
      </p:pic>
      <p:sp>
        <p:nvSpPr>
          <p:cNvPr id="107" name="角丸四角形 106"/>
          <p:cNvSpPr/>
          <p:nvPr/>
        </p:nvSpPr>
        <p:spPr>
          <a:xfrm>
            <a:off x="2440899" y="3030206"/>
            <a:ext cx="901440"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駅ビル</a:t>
            </a:r>
          </a:p>
        </p:txBody>
      </p:sp>
      <p:sp>
        <p:nvSpPr>
          <p:cNvPr id="127" name="角丸四角形 126"/>
          <p:cNvSpPr/>
          <p:nvPr/>
        </p:nvSpPr>
        <p:spPr>
          <a:xfrm>
            <a:off x="2814420" y="4752563"/>
            <a:ext cx="901440"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kern="0" dirty="0" smtClean="0">
                <a:solidFill>
                  <a:srgbClr val="383F41"/>
                </a:solidFill>
                <a:latin typeface="Meiryo UI" panose="020B0604030504040204" pitchFamily="50" charset="-128"/>
                <a:ea typeface="Meiryo UI" panose="020B0604030504040204" pitchFamily="50" charset="-128"/>
              </a:rPr>
              <a:t>在来線</a:t>
            </a:r>
            <a:endPar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128" name="角丸四角形 127"/>
          <p:cNvSpPr/>
          <p:nvPr/>
        </p:nvSpPr>
        <p:spPr>
          <a:xfrm>
            <a:off x="5043639" y="1809544"/>
            <a:ext cx="1319798"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東海道新幹線</a:t>
            </a:r>
          </a:p>
        </p:txBody>
      </p:sp>
      <p:sp>
        <p:nvSpPr>
          <p:cNvPr id="131" name="角丸四角形 130"/>
          <p:cNvSpPr/>
          <p:nvPr/>
        </p:nvSpPr>
        <p:spPr>
          <a:xfrm>
            <a:off x="1870764" y="4213531"/>
            <a:ext cx="901440"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キヨスク</a:t>
            </a:r>
          </a:p>
        </p:txBody>
      </p:sp>
      <p:sp>
        <p:nvSpPr>
          <p:cNvPr id="133" name="角丸四角形 132"/>
          <p:cNvSpPr/>
          <p:nvPr/>
        </p:nvSpPr>
        <p:spPr>
          <a:xfrm>
            <a:off x="3494335" y="3216368"/>
            <a:ext cx="901440"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EC</a:t>
            </a:r>
            <a:endPar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150" name="角丸四角形 149"/>
          <p:cNvSpPr/>
          <p:nvPr/>
        </p:nvSpPr>
        <p:spPr>
          <a:xfrm>
            <a:off x="4616968" y="3403002"/>
            <a:ext cx="991584" cy="237208"/>
          </a:xfrm>
          <a:prstGeom prst="roundRect">
            <a:avLst>
              <a:gd name="adj" fmla="val 50000"/>
            </a:avLst>
          </a:prstGeom>
          <a:solidFill>
            <a:srgbClr val="C6F3C9"/>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kern="0" dirty="0" smtClean="0">
                <a:solidFill>
                  <a:srgbClr val="383F41"/>
                </a:solidFill>
                <a:latin typeface="Meiryo UI" panose="020B0604030504040204" pitchFamily="50" charset="-128"/>
                <a:ea typeface="Meiryo UI" panose="020B0604030504040204" pitchFamily="50" charset="-128"/>
              </a:rPr>
              <a:t>中央新幹線</a:t>
            </a:r>
            <a:endParaRPr kumimoji="1" lang="en-US" altLang="ja-JP"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132" name="角丸四角形 131"/>
          <p:cNvSpPr/>
          <p:nvPr/>
        </p:nvSpPr>
        <p:spPr>
          <a:xfrm>
            <a:off x="3800319" y="4436826"/>
            <a:ext cx="901440" cy="237208"/>
          </a:xfrm>
          <a:prstGeom prst="roundRect">
            <a:avLst>
              <a:gd name="adj" fmla="val 50000"/>
            </a:avLst>
          </a:prstGeom>
          <a:solidFill>
            <a:srgbClr val="C6F3C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ホテル</a:t>
            </a:r>
          </a:p>
        </p:txBody>
      </p:sp>
      <p:sp>
        <p:nvSpPr>
          <p:cNvPr id="144" name="角丸四角形 143"/>
          <p:cNvSpPr/>
          <p:nvPr/>
        </p:nvSpPr>
        <p:spPr>
          <a:xfrm>
            <a:off x="5829134" y="3406515"/>
            <a:ext cx="901440" cy="237208"/>
          </a:xfrm>
          <a:prstGeom prst="roundRect">
            <a:avLst>
              <a:gd name="adj" fmla="val 50000"/>
            </a:avLst>
          </a:prstGeom>
          <a:solidFill>
            <a:srgbClr val="C6F3C9"/>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kern="0" dirty="0" smtClean="0">
                <a:solidFill>
                  <a:srgbClr val="383F41"/>
                </a:solidFill>
                <a:latin typeface="Meiryo UI" panose="020B0604030504040204" pitchFamily="50" charset="-128"/>
                <a:ea typeface="Meiryo UI" panose="020B0604030504040204" pitchFamily="50" charset="-128"/>
              </a:rPr>
              <a:t>旅行商品</a:t>
            </a:r>
            <a:endParaRPr kumimoji="1" lang="en-US" altLang="ja-JP" sz="14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pic>
        <p:nvPicPr>
          <p:cNvPr id="6158" name="Picture 14" descr="ずらし旅モンスター ずらしmad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20252" y="3684406"/>
            <a:ext cx="608494" cy="144984"/>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madoキャラクター"/>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0030" y="3822926"/>
            <a:ext cx="435072" cy="463323"/>
          </a:xfrm>
          <a:prstGeom prst="rect">
            <a:avLst/>
          </a:prstGeom>
          <a:noFill/>
          <a:extLst>
            <a:ext uri="{909E8E84-426E-40DD-AFC4-6F175D3DCCD1}">
              <a14:hiddenFill xmlns:a14="http://schemas.microsoft.com/office/drawing/2010/main">
                <a:solidFill>
                  <a:srgbClr val="FFFFFF"/>
                </a:solidFill>
              </a14:hiddenFill>
            </a:ext>
          </a:extLst>
        </p:spPr>
      </p:pic>
      <p:sp>
        <p:nvSpPr>
          <p:cNvPr id="164" name="楕円 163"/>
          <p:cNvSpPr/>
          <p:nvPr/>
        </p:nvSpPr>
        <p:spPr>
          <a:xfrm>
            <a:off x="1246221" y="5797614"/>
            <a:ext cx="329111" cy="28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343602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 </a:t>
            </a:r>
            <a:r>
              <a:rPr lang="ja-JP" altLang="en-US" dirty="0" smtClean="0"/>
              <a:t>事業</a:t>
            </a:r>
            <a:r>
              <a:rPr lang="ja-JP" altLang="en-US" dirty="0"/>
              <a:t>推進本部様の目指す姿</a:t>
            </a:r>
            <a:r>
              <a:rPr lang="ja-JP" altLang="en-US" dirty="0" smtClean="0"/>
              <a:t>（</a:t>
            </a:r>
            <a:r>
              <a:rPr lang="en-US" altLang="ja-JP" dirty="0" smtClean="0"/>
              <a:t>2/2</a:t>
            </a:r>
            <a:r>
              <a:rPr lang="ja-JP" altLang="en-US" dirty="0"/>
              <a:t>）</a:t>
            </a:r>
            <a:r>
              <a:rPr lang="ja-JP" altLang="en-US" sz="1800" dirty="0"/>
              <a:t> （弊社理解）</a:t>
            </a:r>
            <a:endParaRPr kumimoji="1" lang="ja-JP" altLang="en-US" sz="1800" dirty="0"/>
          </a:p>
        </p:txBody>
      </p:sp>
      <p:sp>
        <p:nvSpPr>
          <p:cNvPr id="19" name="テキスト プレースホルダー 4"/>
          <p:cNvSpPr>
            <a:spLocks noGrp="1"/>
          </p:cNvSpPr>
          <p:nvPr>
            <p:ph type="body" sz="quarter" idx="10"/>
          </p:nvPr>
        </p:nvSpPr>
        <p:spPr>
          <a:xfrm>
            <a:off x="139903" y="753269"/>
            <a:ext cx="9029475" cy="489429"/>
          </a:xfrm>
        </p:spPr>
        <p:txBody>
          <a:bodyPr/>
          <a:lstStyle/>
          <a:p>
            <a:pPr>
              <a:spcBef>
                <a:spcPts val="600"/>
              </a:spcBef>
            </a:pPr>
            <a:r>
              <a:rPr lang="ja-JP" altLang="en-US" sz="1800" dirty="0" smtClean="0"/>
              <a:t>将来像を目指すため、まず事推ポイントが直近歩むべきステップは以下だと理解しております。</a:t>
            </a:r>
            <a:endParaRPr lang="en-US" altLang="ja-JP" sz="1800" dirty="0"/>
          </a:p>
        </p:txBody>
      </p:sp>
      <p:sp>
        <p:nvSpPr>
          <p:cNvPr id="20" name="テキスト ボックス 19"/>
          <p:cNvSpPr txBox="1"/>
          <p:nvPr/>
        </p:nvSpPr>
        <p:spPr>
          <a:xfrm>
            <a:off x="1731015" y="1242698"/>
            <a:ext cx="6147086" cy="369332"/>
          </a:xfrm>
          <a:prstGeom prst="rect">
            <a:avLst/>
          </a:prstGeom>
          <a:noFill/>
        </p:spPr>
        <p:txBody>
          <a:bodyPr wrap="square" rtlCol="0">
            <a:spAutoFit/>
          </a:bodyPr>
          <a:lstStyle/>
          <a:p>
            <a:pPr algn="ctr"/>
            <a:r>
              <a:rPr kumimoji="1" lang="ja-JP" altLang="en-US" dirty="0" smtClean="0"/>
              <a:t>将来像に向けた事推ポイントの直近ステップ（弊社理解）</a:t>
            </a:r>
            <a:endParaRPr kumimoji="1" lang="ja-JP" altLang="en-US" dirty="0"/>
          </a:p>
        </p:txBody>
      </p:sp>
      <p:sp>
        <p:nvSpPr>
          <p:cNvPr id="21" name="テキスト ボックス 20"/>
          <p:cNvSpPr txBox="1"/>
          <p:nvPr/>
        </p:nvSpPr>
        <p:spPr>
          <a:xfrm>
            <a:off x="1643385" y="1661742"/>
            <a:ext cx="1918026" cy="369332"/>
          </a:xfrm>
          <a:prstGeom prst="rect">
            <a:avLst/>
          </a:prstGeom>
          <a:noFill/>
        </p:spPr>
        <p:txBody>
          <a:bodyPr wrap="none" rtlCol="0">
            <a:spAutoFit/>
          </a:bodyPr>
          <a:lstStyle/>
          <a:p>
            <a:pPr algn="ctr"/>
            <a:r>
              <a:rPr kumimoji="1" lang="en-US" altLang="ja-JP" b="1" dirty="0" smtClean="0"/>
              <a:t>FY22.11~FY23.7</a:t>
            </a:r>
            <a:endParaRPr kumimoji="1" lang="ja-JP" altLang="en-US" b="1" dirty="0"/>
          </a:p>
        </p:txBody>
      </p:sp>
      <p:sp>
        <p:nvSpPr>
          <p:cNvPr id="22" name="テキスト ボックス 21"/>
          <p:cNvSpPr txBox="1"/>
          <p:nvPr/>
        </p:nvSpPr>
        <p:spPr>
          <a:xfrm>
            <a:off x="4358127" y="1661742"/>
            <a:ext cx="1056700" cy="369332"/>
          </a:xfrm>
          <a:prstGeom prst="rect">
            <a:avLst/>
          </a:prstGeom>
          <a:noFill/>
        </p:spPr>
        <p:txBody>
          <a:bodyPr wrap="none" rtlCol="0">
            <a:spAutoFit/>
          </a:bodyPr>
          <a:lstStyle/>
          <a:p>
            <a:pPr algn="ctr"/>
            <a:r>
              <a:rPr kumimoji="1" lang="en-US" altLang="ja-JP" b="1" dirty="0" smtClean="0"/>
              <a:t>FY23.12</a:t>
            </a:r>
          </a:p>
        </p:txBody>
      </p:sp>
      <p:sp>
        <p:nvSpPr>
          <p:cNvPr id="23" name="テキスト ボックス 22"/>
          <p:cNvSpPr txBox="1"/>
          <p:nvPr/>
        </p:nvSpPr>
        <p:spPr>
          <a:xfrm>
            <a:off x="6826617" y="1661742"/>
            <a:ext cx="646331" cy="369332"/>
          </a:xfrm>
          <a:prstGeom prst="rect">
            <a:avLst/>
          </a:prstGeom>
          <a:noFill/>
        </p:spPr>
        <p:txBody>
          <a:bodyPr wrap="none" rtlCol="0">
            <a:spAutoFit/>
          </a:bodyPr>
          <a:lstStyle/>
          <a:p>
            <a:pPr algn="ctr"/>
            <a:r>
              <a:rPr kumimoji="1" lang="ja-JP" altLang="en-US" b="1" dirty="0" smtClean="0"/>
              <a:t>以降</a:t>
            </a:r>
            <a:endParaRPr kumimoji="1" lang="ja-JP" altLang="en-US" b="1" dirty="0"/>
          </a:p>
        </p:txBody>
      </p:sp>
      <p:sp>
        <p:nvSpPr>
          <p:cNvPr id="33" name="角丸四角形 32"/>
          <p:cNvSpPr/>
          <p:nvPr/>
        </p:nvSpPr>
        <p:spPr>
          <a:xfrm>
            <a:off x="1654491" y="2475845"/>
            <a:ext cx="1895815" cy="606414"/>
          </a:xfrm>
          <a:prstGeom prst="roundRect">
            <a:avLst>
              <a:gd name="adj" fmla="val 1487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tx1"/>
                </a:solidFill>
              </a:rPr>
              <a:t>駅ビル</a:t>
            </a:r>
            <a:r>
              <a:rPr kumimoji="1" lang="en-US" altLang="ja-JP" sz="1600" b="1" dirty="0" smtClean="0">
                <a:solidFill>
                  <a:schemeClr val="tx1"/>
                </a:solidFill>
              </a:rPr>
              <a:t>4</a:t>
            </a:r>
            <a:r>
              <a:rPr kumimoji="1" lang="ja-JP" altLang="en-US" sz="1600" b="1" dirty="0" smtClean="0">
                <a:solidFill>
                  <a:schemeClr val="tx1"/>
                </a:solidFill>
              </a:rPr>
              <a:t>社</a:t>
            </a:r>
            <a:endParaRPr kumimoji="1" lang="en-US" altLang="ja-JP" sz="1600" b="1"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SSK/</a:t>
            </a:r>
            <a:r>
              <a:rPr kumimoji="1" lang="ja-JP" altLang="en-US" sz="1200" dirty="0" smtClean="0">
                <a:solidFill>
                  <a:schemeClr val="tx1"/>
                </a:solidFill>
              </a:rPr>
              <a:t>浜</a:t>
            </a:r>
            <a:r>
              <a:rPr kumimoji="1" lang="en-US" altLang="ja-JP" sz="1200" dirty="0" smtClean="0">
                <a:solidFill>
                  <a:schemeClr val="tx1"/>
                </a:solidFill>
              </a:rPr>
              <a:t>TK/</a:t>
            </a:r>
            <a:r>
              <a:rPr kumimoji="1" lang="ja-JP" altLang="en-US" sz="1200" dirty="0" smtClean="0">
                <a:solidFill>
                  <a:schemeClr val="tx1"/>
                </a:solidFill>
              </a:rPr>
              <a:t>静</a:t>
            </a:r>
            <a:r>
              <a:rPr kumimoji="1" lang="en-US" altLang="ja-JP" sz="1200" dirty="0" smtClean="0">
                <a:solidFill>
                  <a:schemeClr val="tx1"/>
                </a:solidFill>
              </a:rPr>
              <a:t>TK/</a:t>
            </a:r>
            <a:r>
              <a:rPr kumimoji="1" lang="ja-JP" altLang="en-US" sz="1200" dirty="0" smtClean="0">
                <a:solidFill>
                  <a:schemeClr val="tx1"/>
                </a:solidFill>
              </a:rPr>
              <a:t>豊</a:t>
            </a:r>
            <a:r>
              <a:rPr kumimoji="1" lang="en-US" altLang="ja-JP" sz="1200" dirty="0" smtClean="0">
                <a:solidFill>
                  <a:schemeClr val="tx1"/>
                </a:solidFill>
              </a:rPr>
              <a:t>SB</a:t>
            </a:r>
            <a:r>
              <a:rPr kumimoji="1" lang="ja-JP" altLang="en-US" sz="1200" dirty="0" smtClean="0">
                <a:solidFill>
                  <a:schemeClr val="tx1"/>
                </a:solidFill>
              </a:rPr>
              <a:t>）</a:t>
            </a:r>
            <a:endParaRPr kumimoji="1" lang="ja-JP" altLang="en-US" sz="1200" dirty="0">
              <a:solidFill>
                <a:schemeClr val="tx1"/>
              </a:solidFill>
            </a:endParaRPr>
          </a:p>
        </p:txBody>
      </p:sp>
      <p:pic>
        <p:nvPicPr>
          <p:cNvPr id="35" name="図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5" y="3915513"/>
            <a:ext cx="708987" cy="500792"/>
          </a:xfrm>
          <a:prstGeom prst="rect">
            <a:avLst/>
          </a:prstGeom>
        </p:spPr>
      </p:pic>
      <p:sp>
        <p:nvSpPr>
          <p:cNvPr id="37" name="角丸四角形 36"/>
          <p:cNvSpPr/>
          <p:nvPr/>
        </p:nvSpPr>
        <p:spPr>
          <a:xfrm>
            <a:off x="6227623" y="2475845"/>
            <a:ext cx="1895815" cy="606414"/>
          </a:xfrm>
          <a:prstGeom prst="roundRect">
            <a:avLst>
              <a:gd name="adj" fmla="val 1487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tx1"/>
                </a:solidFill>
              </a:rPr>
              <a:t>駅ビル外事業の参画</a:t>
            </a:r>
            <a:endParaRPr kumimoji="1" lang="en-US" altLang="ja-JP" sz="1600" b="1" dirty="0" smtClean="0">
              <a:solidFill>
                <a:schemeClr val="tx1"/>
              </a:solidFill>
            </a:endParaRPr>
          </a:p>
          <a:p>
            <a:pPr algn="ctr"/>
            <a:r>
              <a:rPr kumimoji="1" lang="ja-JP" altLang="en-US" sz="1600" dirty="0" smtClean="0">
                <a:solidFill>
                  <a:schemeClr val="tx1"/>
                </a:solidFill>
              </a:rPr>
              <a:t>（</a:t>
            </a:r>
            <a:r>
              <a:rPr kumimoji="1" lang="ja-JP" altLang="en-US" sz="1600" u="sng" dirty="0" smtClean="0">
                <a:solidFill>
                  <a:schemeClr val="tx1"/>
                </a:solidFill>
              </a:rPr>
              <a:t>キヨスク、</a:t>
            </a:r>
            <a:r>
              <a:rPr kumimoji="1" lang="en-US" altLang="ja-JP" sz="1600" u="sng" dirty="0" smtClean="0">
                <a:solidFill>
                  <a:schemeClr val="tx1"/>
                </a:solidFill>
              </a:rPr>
              <a:t>EC</a:t>
            </a:r>
            <a:r>
              <a:rPr kumimoji="1" lang="ja-JP" altLang="en-US" sz="1600" dirty="0" smtClean="0">
                <a:solidFill>
                  <a:schemeClr val="tx1"/>
                </a:solidFill>
              </a:rPr>
              <a:t>など）</a:t>
            </a:r>
            <a:endParaRPr kumimoji="1" lang="en-US" altLang="ja-JP" sz="1600" dirty="0" smtClean="0">
              <a:solidFill>
                <a:schemeClr val="tx1"/>
              </a:solidFill>
            </a:endParaRPr>
          </a:p>
        </p:txBody>
      </p:sp>
      <p:sp>
        <p:nvSpPr>
          <p:cNvPr id="38" name="テキスト ボックス 37"/>
          <p:cNvSpPr txBox="1"/>
          <p:nvPr/>
        </p:nvSpPr>
        <p:spPr>
          <a:xfrm>
            <a:off x="1065402" y="2614962"/>
            <a:ext cx="430887" cy="913070"/>
          </a:xfrm>
          <a:prstGeom prst="rect">
            <a:avLst/>
          </a:prstGeom>
          <a:noFill/>
        </p:spPr>
        <p:txBody>
          <a:bodyPr vert="eaVert" wrap="none" rtlCol="0">
            <a:spAutoFit/>
          </a:bodyPr>
          <a:lstStyle/>
          <a:p>
            <a:r>
              <a:rPr kumimoji="1" lang="ja-JP" altLang="en-US" sz="1600" dirty="0" smtClean="0"/>
              <a:t>対象施設</a:t>
            </a:r>
            <a:endParaRPr kumimoji="1" lang="ja-JP" altLang="en-US" sz="1600" dirty="0"/>
          </a:p>
        </p:txBody>
      </p:sp>
      <p:sp>
        <p:nvSpPr>
          <p:cNvPr id="39" name="テキスト ボックス 38"/>
          <p:cNvSpPr txBox="1"/>
          <p:nvPr/>
        </p:nvSpPr>
        <p:spPr>
          <a:xfrm>
            <a:off x="1065402" y="4243947"/>
            <a:ext cx="430887" cy="913070"/>
          </a:xfrm>
          <a:prstGeom prst="rect">
            <a:avLst/>
          </a:prstGeom>
          <a:noFill/>
        </p:spPr>
        <p:txBody>
          <a:bodyPr vert="eaVert" wrap="none" rtlCol="0">
            <a:spAutoFit/>
          </a:bodyPr>
          <a:lstStyle/>
          <a:p>
            <a:r>
              <a:rPr kumimoji="1" lang="ja-JP" altLang="en-US" sz="1600" dirty="0" smtClean="0"/>
              <a:t>顧客接点</a:t>
            </a:r>
            <a:endParaRPr kumimoji="1" lang="ja-JP" altLang="en-US" sz="1600" dirty="0"/>
          </a:p>
        </p:txBody>
      </p:sp>
      <p:sp>
        <p:nvSpPr>
          <p:cNvPr id="40" name="角丸四角形 39"/>
          <p:cNvSpPr/>
          <p:nvPr/>
        </p:nvSpPr>
        <p:spPr>
          <a:xfrm>
            <a:off x="3938570" y="2475845"/>
            <a:ext cx="1895815" cy="606414"/>
          </a:xfrm>
          <a:prstGeom prst="roundRect">
            <a:avLst>
              <a:gd name="adj" fmla="val 14875"/>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tx1"/>
                </a:solidFill>
              </a:rPr>
              <a:t>駅ビル</a:t>
            </a:r>
            <a:r>
              <a:rPr kumimoji="1" lang="en-US" altLang="ja-JP" sz="1600" b="1" dirty="0">
                <a:solidFill>
                  <a:schemeClr val="tx1"/>
                </a:solidFill>
              </a:rPr>
              <a:t>5</a:t>
            </a:r>
            <a:r>
              <a:rPr kumimoji="1" lang="ja-JP" altLang="en-US" sz="1600" b="1" dirty="0" smtClean="0">
                <a:solidFill>
                  <a:schemeClr val="tx1"/>
                </a:solidFill>
              </a:rPr>
              <a:t>社</a:t>
            </a:r>
            <a:endParaRPr kumimoji="1" lang="en-US" altLang="ja-JP" sz="1600" b="1"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TSK/</a:t>
            </a:r>
            <a:r>
              <a:rPr kumimoji="1" lang="ja-JP" altLang="en-US" sz="1200" dirty="0" smtClean="0">
                <a:solidFill>
                  <a:schemeClr val="tx1"/>
                </a:solidFill>
              </a:rPr>
              <a:t>静</a:t>
            </a:r>
            <a:r>
              <a:rPr kumimoji="1" lang="en-US" altLang="ja-JP" sz="1200" dirty="0" smtClean="0">
                <a:solidFill>
                  <a:schemeClr val="tx1"/>
                </a:solidFill>
              </a:rPr>
              <a:t>K/CB/NSK/JKK</a:t>
            </a:r>
            <a:r>
              <a:rPr kumimoji="1" lang="ja-JP" altLang="en-US" sz="1200" dirty="0" smtClean="0">
                <a:solidFill>
                  <a:schemeClr val="tx1"/>
                </a:solidFill>
              </a:rPr>
              <a:t>）</a:t>
            </a:r>
            <a:endParaRPr kumimoji="1" lang="ja-JP" altLang="en-US" sz="1200" dirty="0">
              <a:solidFill>
                <a:schemeClr val="tx1"/>
              </a:solidFill>
            </a:endParaRPr>
          </a:p>
        </p:txBody>
      </p:sp>
      <p:cxnSp>
        <p:nvCxnSpPr>
          <p:cNvPr id="41" name="直線コネクタ 40"/>
          <p:cNvCxnSpPr/>
          <p:nvPr/>
        </p:nvCxnSpPr>
        <p:spPr>
          <a:xfrm>
            <a:off x="1250121" y="1636612"/>
            <a:ext cx="71088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2755414" y="2386635"/>
            <a:ext cx="979279" cy="204392"/>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200" dirty="0" smtClean="0">
                <a:solidFill>
                  <a:schemeClr val="bg1"/>
                </a:solidFill>
              </a:rPr>
              <a:t>サービス開始</a:t>
            </a:r>
            <a:endParaRPr kumimoji="1" lang="ja-JP" altLang="en-US" sz="1050" dirty="0">
              <a:solidFill>
                <a:schemeClr val="bg1"/>
              </a:solidFill>
            </a:endParaRPr>
          </a:p>
        </p:txBody>
      </p:sp>
      <p:cxnSp>
        <p:nvCxnSpPr>
          <p:cNvPr id="43" name="直線矢印コネクタ 42"/>
          <p:cNvCxnSpPr>
            <a:stCxn id="33" idx="3"/>
            <a:endCxn id="40" idx="1"/>
          </p:cNvCxnSpPr>
          <p:nvPr/>
        </p:nvCxnSpPr>
        <p:spPr>
          <a:xfrm>
            <a:off x="3550306" y="2779052"/>
            <a:ext cx="3882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40" idx="3"/>
            <a:endCxn id="37" idx="1"/>
          </p:cNvCxnSpPr>
          <p:nvPr/>
        </p:nvCxnSpPr>
        <p:spPr>
          <a:xfrm>
            <a:off x="5834385" y="2779052"/>
            <a:ext cx="393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角丸四角形 44"/>
          <p:cNvSpPr/>
          <p:nvPr/>
        </p:nvSpPr>
        <p:spPr>
          <a:xfrm>
            <a:off x="6227623" y="3160229"/>
            <a:ext cx="1895815" cy="424816"/>
          </a:xfrm>
          <a:prstGeom prst="roundRect">
            <a:avLst>
              <a:gd name="adj" fmla="val 14875"/>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600" b="1" dirty="0" smtClean="0">
                <a:solidFill>
                  <a:schemeClr val="tx1"/>
                </a:solidFill>
              </a:rPr>
              <a:t>EX</a:t>
            </a:r>
            <a:r>
              <a:rPr kumimoji="1" lang="ja-JP" altLang="en-US" sz="1600" b="1" dirty="0" smtClean="0">
                <a:solidFill>
                  <a:schemeClr val="tx1"/>
                </a:solidFill>
              </a:rPr>
              <a:t>ポイント連携</a:t>
            </a:r>
            <a:endParaRPr kumimoji="1" lang="en-US" altLang="ja-JP" sz="1600" b="1" dirty="0" smtClean="0">
              <a:solidFill>
                <a:schemeClr val="tx1"/>
              </a:solidFill>
            </a:endParaRPr>
          </a:p>
        </p:txBody>
      </p:sp>
      <p:cxnSp>
        <p:nvCxnSpPr>
          <p:cNvPr id="47" name="直線コネクタ 46"/>
          <p:cNvCxnSpPr/>
          <p:nvPr/>
        </p:nvCxnSpPr>
        <p:spPr>
          <a:xfrm>
            <a:off x="1462464" y="2475845"/>
            <a:ext cx="0" cy="1191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462464" y="3814464"/>
            <a:ext cx="0" cy="1772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663680" y="4473199"/>
            <a:ext cx="1877437" cy="338554"/>
          </a:xfrm>
          <a:prstGeom prst="rect">
            <a:avLst/>
          </a:prstGeom>
          <a:noFill/>
        </p:spPr>
        <p:txBody>
          <a:bodyPr vert="horz" wrap="none" rtlCol="0">
            <a:spAutoFit/>
          </a:bodyPr>
          <a:lstStyle/>
          <a:p>
            <a:pPr algn="ctr"/>
            <a:r>
              <a:rPr kumimoji="1" lang="ja-JP" altLang="en-US" sz="1600" dirty="0" smtClean="0"/>
              <a:t>発行済カード会員証</a:t>
            </a:r>
            <a:endParaRPr kumimoji="1" lang="en-US" altLang="ja-JP" sz="1600" dirty="0" smtClean="0"/>
          </a:p>
        </p:txBody>
      </p:sp>
      <p:sp>
        <p:nvSpPr>
          <p:cNvPr id="51" name="テキスト ボックス 50"/>
          <p:cNvSpPr txBox="1"/>
          <p:nvPr/>
        </p:nvSpPr>
        <p:spPr>
          <a:xfrm>
            <a:off x="4269438" y="5125561"/>
            <a:ext cx="1277914" cy="338554"/>
          </a:xfrm>
          <a:prstGeom prst="rect">
            <a:avLst/>
          </a:prstGeom>
          <a:noFill/>
        </p:spPr>
        <p:txBody>
          <a:bodyPr vert="horz" wrap="none" rtlCol="0">
            <a:spAutoFit/>
          </a:bodyPr>
          <a:lstStyle/>
          <a:p>
            <a:pPr algn="ctr"/>
            <a:r>
              <a:rPr kumimoji="1" lang="ja-JP" altLang="en-US" sz="1600" dirty="0" smtClean="0"/>
              <a:t>アプリ会員証</a:t>
            </a:r>
            <a:endParaRPr kumimoji="1" lang="ja-JP" altLang="en-US" sz="1600" dirty="0"/>
          </a:p>
        </p:txBody>
      </p:sp>
      <p:sp>
        <p:nvSpPr>
          <p:cNvPr id="52" name="テキスト ボックス 51"/>
          <p:cNvSpPr txBox="1"/>
          <p:nvPr/>
        </p:nvSpPr>
        <p:spPr>
          <a:xfrm>
            <a:off x="6066729" y="2013669"/>
            <a:ext cx="2171751" cy="338554"/>
          </a:xfrm>
          <a:prstGeom prst="rect">
            <a:avLst/>
          </a:prstGeom>
          <a:noFill/>
          <a:ln>
            <a:solidFill>
              <a:schemeClr val="tx1"/>
            </a:solidFill>
          </a:ln>
        </p:spPr>
        <p:txBody>
          <a:bodyPr vert="horz" wrap="none" rtlCol="0">
            <a:noAutofit/>
          </a:bodyPr>
          <a:lstStyle/>
          <a:p>
            <a:pPr algn="ctr"/>
            <a:r>
              <a:rPr kumimoji="1" lang="ja-JP" altLang="en-US" sz="1600" dirty="0" smtClean="0"/>
              <a:t>利便性向上</a:t>
            </a:r>
            <a:r>
              <a:rPr kumimoji="1" lang="en-US" altLang="ja-JP" sz="1600" dirty="0" smtClean="0"/>
              <a:t>/</a:t>
            </a:r>
            <a:r>
              <a:rPr kumimoji="1" lang="ja-JP" altLang="en-US" sz="1600" dirty="0" smtClean="0"/>
              <a:t>経済圏拡大</a:t>
            </a:r>
            <a:endParaRPr kumimoji="1" lang="ja-JP" altLang="en-US" sz="1600" dirty="0"/>
          </a:p>
        </p:txBody>
      </p:sp>
      <p:sp>
        <p:nvSpPr>
          <p:cNvPr id="53" name="テキスト ボックス 52"/>
          <p:cNvSpPr txBox="1"/>
          <p:nvPr/>
        </p:nvSpPr>
        <p:spPr>
          <a:xfrm>
            <a:off x="3777677" y="2014237"/>
            <a:ext cx="2217600" cy="338554"/>
          </a:xfrm>
          <a:prstGeom prst="rect">
            <a:avLst/>
          </a:prstGeom>
          <a:noFill/>
          <a:ln>
            <a:solidFill>
              <a:schemeClr val="tx1"/>
            </a:solidFill>
          </a:ln>
        </p:spPr>
        <p:txBody>
          <a:bodyPr vert="horz" wrap="none" rtlCol="0">
            <a:noAutofit/>
          </a:bodyPr>
          <a:lstStyle/>
          <a:p>
            <a:pPr algn="ctr"/>
            <a:r>
              <a:rPr kumimoji="1" lang="ja-JP" altLang="en-US" sz="1600" dirty="0" smtClean="0"/>
              <a:t>顧客基盤確立</a:t>
            </a:r>
            <a:endParaRPr kumimoji="1" lang="ja-JP" altLang="en-US" sz="1600" dirty="0"/>
          </a:p>
        </p:txBody>
      </p:sp>
      <p:sp>
        <p:nvSpPr>
          <p:cNvPr id="54" name="テキスト ボックス 53"/>
          <p:cNvSpPr txBox="1"/>
          <p:nvPr/>
        </p:nvSpPr>
        <p:spPr>
          <a:xfrm>
            <a:off x="1493598" y="2014237"/>
            <a:ext cx="2217600" cy="338554"/>
          </a:xfrm>
          <a:prstGeom prst="rect">
            <a:avLst/>
          </a:prstGeom>
          <a:noFill/>
          <a:ln>
            <a:solidFill>
              <a:schemeClr val="tx1"/>
            </a:solidFill>
          </a:ln>
        </p:spPr>
        <p:txBody>
          <a:bodyPr vert="horz" wrap="none" rtlCol="0">
            <a:noAutofit/>
          </a:bodyPr>
          <a:lstStyle/>
          <a:p>
            <a:pPr algn="ctr"/>
            <a:r>
              <a:rPr kumimoji="1" lang="ja-JP" altLang="en-US" sz="1600" dirty="0" smtClean="0"/>
              <a:t>事推ポイントスタート</a:t>
            </a:r>
            <a:endParaRPr kumimoji="1" lang="ja-JP" altLang="en-US" sz="1600" dirty="0"/>
          </a:p>
        </p:txBody>
      </p:sp>
      <p:cxnSp>
        <p:nvCxnSpPr>
          <p:cNvPr id="55" name="直線コネクタ 54"/>
          <p:cNvCxnSpPr/>
          <p:nvPr/>
        </p:nvCxnSpPr>
        <p:spPr>
          <a:xfrm>
            <a:off x="1061189" y="3759593"/>
            <a:ext cx="514356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6277402" y="3745738"/>
            <a:ext cx="1781541" cy="2505606"/>
          </a:xfrm>
          <a:prstGeom prst="roundRect">
            <a:avLst>
              <a:gd name="adj" fmla="val 0"/>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rIns="0" rtlCol="0" anchor="t"/>
          <a:lstStyle/>
          <a:p>
            <a:endParaRPr kumimoji="1" lang="en-US" altLang="ja-JP" sz="1600" dirty="0" smtClean="0">
              <a:solidFill>
                <a:schemeClr val="tx1"/>
              </a:solidFill>
            </a:endParaRPr>
          </a:p>
        </p:txBody>
      </p:sp>
      <p:sp>
        <p:nvSpPr>
          <p:cNvPr id="61" name="テキスト ボックス 60"/>
          <p:cNvSpPr txBox="1"/>
          <p:nvPr/>
        </p:nvSpPr>
        <p:spPr>
          <a:xfrm>
            <a:off x="6404225" y="3761624"/>
            <a:ext cx="1491113" cy="307777"/>
          </a:xfrm>
          <a:prstGeom prst="rect">
            <a:avLst/>
          </a:prstGeom>
          <a:noFill/>
        </p:spPr>
        <p:txBody>
          <a:bodyPr wrap="none" rtlCol="0">
            <a:spAutoFit/>
          </a:bodyPr>
          <a:lstStyle/>
          <a:p>
            <a:pPr algn="ctr"/>
            <a:r>
              <a:rPr kumimoji="1" lang="ja-JP" altLang="en-US" sz="1400" b="1" dirty="0" smtClean="0"/>
              <a:t>アプリで簡単交換</a:t>
            </a:r>
            <a:endParaRPr kumimoji="1" lang="en-US" altLang="ja-JP" sz="1400" b="1" dirty="0" smtClean="0"/>
          </a:p>
        </p:txBody>
      </p:sp>
      <p:cxnSp>
        <p:nvCxnSpPr>
          <p:cNvPr id="79" name="直線コネクタ 78"/>
          <p:cNvCxnSpPr>
            <a:endCxn id="59" idx="0"/>
          </p:cNvCxnSpPr>
          <p:nvPr/>
        </p:nvCxnSpPr>
        <p:spPr>
          <a:xfrm>
            <a:off x="7168173" y="3594931"/>
            <a:ext cx="0" cy="150807"/>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5443519" y="3299982"/>
            <a:ext cx="764953" cy="276999"/>
          </a:xfrm>
          <a:prstGeom prst="rect">
            <a:avLst/>
          </a:prstGeom>
          <a:noFill/>
        </p:spPr>
        <p:txBody>
          <a:bodyPr wrap="none" rtlCol="0">
            <a:spAutoFit/>
          </a:bodyPr>
          <a:lstStyle/>
          <a:p>
            <a:pPr algn="ctr"/>
            <a:r>
              <a:rPr kumimoji="1" lang="en-US" altLang="ja-JP" sz="1200" b="1" dirty="0" smtClean="0"/>
              <a:t>FY23.12</a:t>
            </a:r>
          </a:p>
        </p:txBody>
      </p:sp>
      <p:sp>
        <p:nvSpPr>
          <p:cNvPr id="96" name="角丸四角形 95"/>
          <p:cNvSpPr/>
          <p:nvPr/>
        </p:nvSpPr>
        <p:spPr>
          <a:xfrm>
            <a:off x="4187157" y="5575966"/>
            <a:ext cx="1604249" cy="551285"/>
          </a:xfrm>
          <a:prstGeom prst="roundRect">
            <a:avLst>
              <a:gd name="adj" fmla="val 14875"/>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tx1"/>
                </a:solidFill>
              </a:rPr>
              <a:t>カード会員証は</a:t>
            </a:r>
            <a:endParaRPr kumimoji="1" lang="en-US" altLang="ja-JP" sz="1400" dirty="0" smtClean="0">
              <a:solidFill>
                <a:schemeClr val="tx1"/>
              </a:solidFill>
            </a:endParaRPr>
          </a:p>
          <a:p>
            <a:pPr algn="ctr"/>
            <a:r>
              <a:rPr kumimoji="1" lang="ja-JP" altLang="en-US" sz="1400" dirty="0" smtClean="0">
                <a:solidFill>
                  <a:schemeClr val="tx1"/>
                </a:solidFill>
              </a:rPr>
              <a:t>徐々に削減方針</a:t>
            </a:r>
            <a:endParaRPr kumimoji="1" lang="ja-JP" altLang="en-US" sz="1100" dirty="0">
              <a:solidFill>
                <a:schemeClr val="tx1"/>
              </a:solidFill>
            </a:endParaRPr>
          </a:p>
        </p:txBody>
      </p:sp>
      <p:cxnSp>
        <p:nvCxnSpPr>
          <p:cNvPr id="9" name="カギ線コネクタ 8"/>
          <p:cNvCxnSpPr>
            <a:stCxn id="50" idx="2"/>
            <a:endCxn id="96" idx="1"/>
          </p:cNvCxnSpPr>
          <p:nvPr/>
        </p:nvCxnSpPr>
        <p:spPr>
          <a:xfrm rot="16200000" flipH="1">
            <a:off x="2874850" y="4539302"/>
            <a:ext cx="1039856" cy="1584758"/>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3"/>
          <a:stretch>
            <a:fillRect/>
          </a:stretch>
        </p:blipFill>
        <p:spPr>
          <a:xfrm>
            <a:off x="6574777" y="4162175"/>
            <a:ext cx="1241475" cy="1989685"/>
          </a:xfrm>
          <a:prstGeom prst="rect">
            <a:avLst/>
          </a:prstGeom>
        </p:spPr>
      </p:pic>
      <p:pic>
        <p:nvPicPr>
          <p:cNvPr id="75" name="図 74"/>
          <p:cNvPicPr>
            <a:picLocks noChangeAspect="1"/>
          </p:cNvPicPr>
          <p:nvPr/>
        </p:nvPicPr>
        <p:blipFill>
          <a:blip r:embed="rId4"/>
          <a:stretch>
            <a:fillRect/>
          </a:stretch>
        </p:blipFill>
        <p:spPr>
          <a:xfrm>
            <a:off x="4499757" y="3850249"/>
            <a:ext cx="819005" cy="1306768"/>
          </a:xfrm>
          <a:prstGeom prst="rect">
            <a:avLst/>
          </a:prstGeom>
        </p:spPr>
      </p:pic>
    </p:spTree>
    <p:extLst>
      <p:ext uri="{BB962C8B-B14F-4D97-AF65-F5344CB8AC3E}">
        <p14:creationId xmlns:p14="http://schemas.microsoft.com/office/powerpoint/2010/main" val="552924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フリーフォーム 40"/>
          <p:cNvSpPr/>
          <p:nvPr/>
        </p:nvSpPr>
        <p:spPr>
          <a:xfrm>
            <a:off x="0" y="732427"/>
            <a:ext cx="6461801" cy="5688000"/>
          </a:xfrm>
          <a:custGeom>
            <a:avLst/>
            <a:gdLst>
              <a:gd name="connsiteX0" fmla="*/ 0 w 6461801"/>
              <a:gd name="connsiteY0" fmla="*/ 0 h 5702135"/>
              <a:gd name="connsiteX1" fmla="*/ 6461801 w 6461801"/>
              <a:gd name="connsiteY1" fmla="*/ 0 h 5702135"/>
              <a:gd name="connsiteX2" fmla="*/ 6461801 w 6461801"/>
              <a:gd name="connsiteY2" fmla="*/ 4 h 5702135"/>
              <a:gd name="connsiteX3" fmla="*/ 679950 w 6461801"/>
              <a:gd name="connsiteY3" fmla="*/ 3 h 5702135"/>
              <a:gd name="connsiteX4" fmla="*/ 717466 w 6461801"/>
              <a:gd name="connsiteY4" fmla="*/ 577344 h 5702135"/>
              <a:gd name="connsiteX5" fmla="*/ 5936109 w 6461801"/>
              <a:gd name="connsiteY5" fmla="*/ 5678317 h 5702135"/>
              <a:gd name="connsiteX6" fmla="*/ 6033067 w 6461801"/>
              <a:gd name="connsiteY6" fmla="*/ 5702135 h 5702135"/>
              <a:gd name="connsiteX7" fmla="*/ 0 w 6461801"/>
              <a:gd name="connsiteY7" fmla="*/ 5702135 h 5702135"/>
              <a:gd name="connsiteX8" fmla="*/ 0 w 6461801"/>
              <a:gd name="connsiteY8" fmla="*/ 0 h 57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801" h="5702135">
                <a:moveTo>
                  <a:pt x="0" y="0"/>
                </a:moveTo>
                <a:lnTo>
                  <a:pt x="6461801" y="0"/>
                </a:lnTo>
                <a:lnTo>
                  <a:pt x="6461801" y="4"/>
                </a:lnTo>
                <a:lnTo>
                  <a:pt x="679950" y="3"/>
                </a:lnTo>
                <a:lnTo>
                  <a:pt x="717466" y="577344"/>
                </a:lnTo>
                <a:cubicBezTo>
                  <a:pt x="1028528" y="2957663"/>
                  <a:pt x="3117491" y="4929528"/>
                  <a:pt x="5936109" y="5678317"/>
                </a:cubicBezTo>
                <a:lnTo>
                  <a:pt x="6033067" y="5702135"/>
                </a:lnTo>
                <a:lnTo>
                  <a:pt x="0" y="570213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dirty="0" smtClean="0">
              <a:solidFill>
                <a:schemeClr val="accent4"/>
              </a:solidFill>
            </a:endParaRPr>
          </a:p>
        </p:txBody>
      </p:sp>
      <p:sp>
        <p:nvSpPr>
          <p:cNvPr id="4" name="タイトル 3"/>
          <p:cNvSpPr>
            <a:spLocks noGrp="1"/>
          </p:cNvSpPr>
          <p:nvPr>
            <p:ph type="title"/>
          </p:nvPr>
        </p:nvSpPr>
        <p:spPr/>
        <p:txBody>
          <a:bodyPr/>
          <a:lstStyle/>
          <a:p>
            <a:r>
              <a:rPr kumimoji="1" lang="en-US" altLang="ja-JP" dirty="0" smtClean="0"/>
              <a:t>3. </a:t>
            </a:r>
            <a:r>
              <a:rPr kumimoji="1" lang="ja-JP" altLang="en-US" dirty="0" smtClean="0"/>
              <a:t>実現のポイント</a:t>
            </a:r>
            <a:endParaRPr kumimoji="1" lang="ja-JP" altLang="en-US" dirty="0"/>
          </a:p>
        </p:txBody>
      </p:sp>
      <p:sp>
        <p:nvSpPr>
          <p:cNvPr id="24" name="円/楕円 132"/>
          <p:cNvSpPr/>
          <p:nvPr/>
        </p:nvSpPr>
        <p:spPr>
          <a:xfrm>
            <a:off x="698068" y="1722003"/>
            <a:ext cx="1053645" cy="961543"/>
          </a:xfrm>
          <a:prstGeom prst="ellipse">
            <a:avLst/>
          </a:prstGeom>
          <a:solidFill>
            <a:schemeClr val="tx1">
              <a:lumMod val="50000"/>
            </a:schemeClr>
          </a:solidFill>
          <a:ln w="19050" cap="flat" cmpd="sng" algn="ctr">
            <a:noFill/>
            <a:prstDash val="solid"/>
          </a:ln>
          <a:effectLst>
            <a:outerShdw blurRad="50800" dist="38100" dir="5400000" algn="t" rotWithShape="0">
              <a:prstClr val="black">
                <a:alpha val="40000"/>
              </a:prstClr>
            </a:outerShdw>
          </a:effectLst>
        </p:spPr>
        <p:txBody>
          <a:bodyPr wrap="none"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r>
              <a:rPr kumimoji="0" lang="en-US" altLang="ja-JP" sz="5400" b="1" i="0" u="none" strike="noStrike" kern="0" cap="none" spc="0" normalizeH="0" baseline="0" noProof="0" dirty="0" smtClean="0">
                <a:ln>
                  <a:noFill/>
                </a:ln>
                <a:solidFill>
                  <a:schemeClr val="bg1">
                    <a:alpha val="64000"/>
                  </a:schemeClr>
                </a:solidFill>
                <a:uLnTx/>
                <a:uFillTx/>
                <a:latin typeface="+mn-ea"/>
                <a:cs typeface="Meiryo UI" panose="020B0604030504040204" pitchFamily="50" charset="-128"/>
              </a:rPr>
              <a:t>1</a:t>
            </a:r>
          </a:p>
        </p:txBody>
      </p:sp>
      <p:sp>
        <p:nvSpPr>
          <p:cNvPr id="25" name="正方形/長方形 24"/>
          <p:cNvSpPr/>
          <p:nvPr/>
        </p:nvSpPr>
        <p:spPr>
          <a:xfrm>
            <a:off x="1837391" y="1692465"/>
            <a:ext cx="4317085" cy="461665"/>
          </a:xfrm>
          <a:prstGeom prst="rect">
            <a:avLst/>
          </a:prstGeom>
        </p:spPr>
        <p:txBody>
          <a:bodyPr wrap="square" anchor="ctr">
            <a:spAutoFit/>
          </a:bodyPr>
          <a:lstStyle/>
          <a:p>
            <a:r>
              <a:rPr lang="ja-JP" altLang="en-US" sz="2400" b="1" u="sng" dirty="0" smtClean="0">
                <a:latin typeface="+mn-ea"/>
              </a:rPr>
              <a:t>着実な駅ビル事業課題の解決</a:t>
            </a:r>
            <a:endParaRPr lang="en-US" altLang="ja-JP" sz="2400" b="1" u="sng" dirty="0">
              <a:latin typeface="+mn-ea"/>
            </a:endParaRPr>
          </a:p>
        </p:txBody>
      </p:sp>
      <p:sp>
        <p:nvSpPr>
          <p:cNvPr id="26" name="円/楕円 132"/>
          <p:cNvSpPr/>
          <p:nvPr/>
        </p:nvSpPr>
        <p:spPr>
          <a:xfrm>
            <a:off x="1171564" y="2908404"/>
            <a:ext cx="1053645" cy="961543"/>
          </a:xfrm>
          <a:prstGeom prst="ellipse">
            <a:avLst/>
          </a:prstGeom>
          <a:solidFill>
            <a:schemeClr val="tx1">
              <a:lumMod val="50000"/>
            </a:schemeClr>
          </a:solidFill>
          <a:ln w="19050" cap="flat" cmpd="sng" algn="ctr">
            <a:noFill/>
            <a:prstDash val="solid"/>
          </a:ln>
          <a:effectLst>
            <a:outerShdw blurRad="50800" dist="38100" dir="5400000" algn="t" rotWithShape="0">
              <a:prstClr val="black">
                <a:alpha val="40000"/>
              </a:prstClr>
            </a:outerShdw>
          </a:effectLst>
        </p:spPr>
        <p:txBody>
          <a:bodyPr wrap="none"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r>
              <a:rPr kumimoji="0" lang="en-US" altLang="ja-JP" sz="5400" b="1" i="0" u="none" strike="noStrike" kern="0" cap="none" spc="0" normalizeH="0" baseline="0" noProof="0" dirty="0" smtClean="0">
                <a:ln>
                  <a:noFill/>
                </a:ln>
                <a:solidFill>
                  <a:schemeClr val="bg1">
                    <a:alpha val="64000"/>
                  </a:schemeClr>
                </a:solidFill>
                <a:uLnTx/>
                <a:uFillTx/>
                <a:latin typeface="+mn-ea"/>
                <a:cs typeface="Meiryo UI" panose="020B0604030504040204" pitchFamily="50" charset="-128"/>
              </a:rPr>
              <a:t>2</a:t>
            </a:r>
          </a:p>
        </p:txBody>
      </p:sp>
      <p:sp>
        <p:nvSpPr>
          <p:cNvPr id="27" name="正方形/長方形 26"/>
          <p:cNvSpPr/>
          <p:nvPr/>
        </p:nvSpPr>
        <p:spPr>
          <a:xfrm>
            <a:off x="2267415" y="2832197"/>
            <a:ext cx="3228494" cy="461665"/>
          </a:xfrm>
          <a:prstGeom prst="rect">
            <a:avLst/>
          </a:prstGeom>
        </p:spPr>
        <p:txBody>
          <a:bodyPr wrap="square" anchor="ctr">
            <a:spAutoFit/>
          </a:bodyPr>
          <a:lstStyle/>
          <a:p>
            <a:r>
              <a:rPr lang="ja-JP" altLang="en-US" sz="2400" b="1" u="sng" dirty="0" smtClean="0">
                <a:latin typeface="+mn-ea"/>
              </a:rPr>
              <a:t>ポイント制度の一本化</a:t>
            </a:r>
            <a:endParaRPr lang="en-US" altLang="ja-JP" sz="2400" b="1" u="sng" dirty="0" smtClean="0">
              <a:latin typeface="+mn-ea"/>
            </a:endParaRPr>
          </a:p>
        </p:txBody>
      </p:sp>
      <p:sp>
        <p:nvSpPr>
          <p:cNvPr id="28" name="円/楕円 132"/>
          <p:cNvSpPr/>
          <p:nvPr/>
        </p:nvSpPr>
        <p:spPr>
          <a:xfrm>
            <a:off x="2100935" y="4072194"/>
            <a:ext cx="1053645" cy="961543"/>
          </a:xfrm>
          <a:prstGeom prst="ellipse">
            <a:avLst/>
          </a:prstGeom>
          <a:solidFill>
            <a:schemeClr val="tx1">
              <a:lumMod val="50000"/>
            </a:schemeClr>
          </a:solidFill>
          <a:ln w="19050" cap="flat" cmpd="sng" algn="ctr">
            <a:noFill/>
            <a:prstDash val="solid"/>
          </a:ln>
          <a:effectLst>
            <a:outerShdw blurRad="50800" dist="38100" dir="5400000" algn="t" rotWithShape="0">
              <a:prstClr val="black">
                <a:alpha val="40000"/>
              </a:prstClr>
            </a:outerShdw>
          </a:effectLst>
        </p:spPr>
        <p:txBody>
          <a:bodyPr wrap="none"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r>
              <a:rPr kumimoji="0" lang="en-US" altLang="ja-JP" sz="5400" b="1" i="0" u="none" strike="noStrike" kern="0" cap="none" spc="0" normalizeH="0" baseline="0" noProof="0" dirty="0" smtClean="0">
                <a:ln>
                  <a:noFill/>
                </a:ln>
                <a:solidFill>
                  <a:schemeClr val="bg1">
                    <a:alpha val="64000"/>
                  </a:schemeClr>
                </a:solidFill>
                <a:uLnTx/>
                <a:uFillTx/>
                <a:latin typeface="+mn-ea"/>
                <a:cs typeface="Meiryo UI" panose="020B0604030504040204" pitchFamily="50" charset="-128"/>
              </a:rPr>
              <a:t>3</a:t>
            </a:r>
          </a:p>
        </p:txBody>
      </p:sp>
      <p:sp>
        <p:nvSpPr>
          <p:cNvPr id="29" name="正方形/長方形 28"/>
          <p:cNvSpPr/>
          <p:nvPr/>
        </p:nvSpPr>
        <p:spPr>
          <a:xfrm>
            <a:off x="3197679" y="3993432"/>
            <a:ext cx="5722171" cy="461665"/>
          </a:xfrm>
          <a:prstGeom prst="rect">
            <a:avLst/>
          </a:prstGeom>
        </p:spPr>
        <p:txBody>
          <a:bodyPr wrap="square" anchor="ctr">
            <a:spAutoFit/>
          </a:bodyPr>
          <a:lstStyle/>
          <a:p>
            <a:r>
              <a:rPr lang="ja-JP" altLang="en-US" sz="2400" b="1" u="sng" dirty="0" smtClean="0">
                <a:latin typeface="+mn-ea"/>
              </a:rPr>
              <a:t>将来像を迅速に実現できる基盤</a:t>
            </a:r>
            <a:endParaRPr lang="en-US" altLang="ja-JP" sz="2400" b="1" u="sng" dirty="0" smtClean="0">
              <a:latin typeface="+mn-ea"/>
            </a:endParaRPr>
          </a:p>
        </p:txBody>
      </p:sp>
      <p:sp>
        <p:nvSpPr>
          <p:cNvPr id="30" name="円/楕円 132"/>
          <p:cNvSpPr/>
          <p:nvPr/>
        </p:nvSpPr>
        <p:spPr>
          <a:xfrm>
            <a:off x="3532968" y="5234634"/>
            <a:ext cx="1053645" cy="961543"/>
          </a:xfrm>
          <a:prstGeom prst="ellipse">
            <a:avLst/>
          </a:prstGeom>
          <a:solidFill>
            <a:schemeClr val="tx1">
              <a:lumMod val="50000"/>
            </a:schemeClr>
          </a:solidFill>
          <a:ln w="19050" cap="flat" cmpd="sng" algn="ctr">
            <a:noFill/>
            <a:prstDash val="solid"/>
          </a:ln>
          <a:effectLst>
            <a:outerShdw blurRad="50800" dist="38100" dir="5400000" algn="t" rotWithShape="0">
              <a:prstClr val="black">
                <a:alpha val="40000"/>
              </a:prstClr>
            </a:outerShdw>
          </a:effectLst>
        </p:spPr>
        <p:txBody>
          <a:bodyPr wrap="none"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r>
              <a:rPr kumimoji="0" lang="en-US" altLang="ja-JP" sz="5400" b="1" i="0" u="none" strike="noStrike" kern="0" cap="none" spc="0" normalizeH="0" baseline="0" noProof="0" dirty="0" smtClean="0">
                <a:ln>
                  <a:noFill/>
                </a:ln>
                <a:solidFill>
                  <a:schemeClr val="bg1">
                    <a:alpha val="64000"/>
                  </a:schemeClr>
                </a:solidFill>
                <a:uLnTx/>
                <a:uFillTx/>
                <a:latin typeface="+mn-ea"/>
                <a:cs typeface="Meiryo UI" panose="020B0604030504040204" pitchFamily="50" charset="-128"/>
              </a:rPr>
              <a:t>4</a:t>
            </a:r>
          </a:p>
        </p:txBody>
      </p:sp>
      <p:sp>
        <p:nvSpPr>
          <p:cNvPr id="31" name="正方形/長方形 30"/>
          <p:cNvSpPr/>
          <p:nvPr/>
        </p:nvSpPr>
        <p:spPr>
          <a:xfrm>
            <a:off x="4590719" y="5124262"/>
            <a:ext cx="5134306" cy="461665"/>
          </a:xfrm>
          <a:prstGeom prst="rect">
            <a:avLst/>
          </a:prstGeom>
        </p:spPr>
        <p:txBody>
          <a:bodyPr wrap="square" anchor="ctr">
            <a:spAutoFit/>
          </a:bodyPr>
          <a:lstStyle/>
          <a:p>
            <a:r>
              <a:rPr lang="ja-JP" altLang="en-US" sz="2400" b="1" u="sng" dirty="0" smtClean="0">
                <a:latin typeface="+mn-ea"/>
              </a:rPr>
              <a:t>プロフェッショナルなビジネスパートナー</a:t>
            </a:r>
            <a:endParaRPr lang="ja-JP" altLang="en-US" sz="2400" b="1" u="sng" dirty="0">
              <a:latin typeface="+mn-ea"/>
            </a:endParaRPr>
          </a:p>
        </p:txBody>
      </p:sp>
      <p:pic>
        <p:nvPicPr>
          <p:cNvPr id="32" name="図 31">
            <a:extLst>
              <a:ext uri="{FF2B5EF4-FFF2-40B4-BE49-F238E27FC236}">
                <a16:creationId xmlns:a16="http://schemas.microsoft.com/office/drawing/2014/main" id="{C3441239-CFD2-4925-BA42-8F004A857C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85" y="4433842"/>
            <a:ext cx="1900835" cy="1041464"/>
          </a:xfrm>
          <a:prstGeom prst="rect">
            <a:avLst/>
          </a:prstGeom>
        </p:spPr>
      </p:pic>
      <p:sp>
        <p:nvSpPr>
          <p:cNvPr id="34" name="Rectangle 74"/>
          <p:cNvSpPr>
            <a:spLocks noChangeArrowheads="1"/>
          </p:cNvSpPr>
          <p:nvPr/>
        </p:nvSpPr>
        <p:spPr bwMode="auto">
          <a:xfrm>
            <a:off x="139903" y="5410853"/>
            <a:ext cx="3057776" cy="298669"/>
          </a:xfrm>
          <a:prstGeom prst="rect">
            <a:avLst/>
          </a:prstGeom>
          <a:noFill/>
          <a:ln w="2857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133" eaLnBrk="1" fontAlgn="auto" latinLnBrk="0" hangingPunct="1">
              <a:lnSpc>
                <a:spcPct val="100000"/>
              </a:lnSpc>
              <a:spcBef>
                <a:spcPts val="0"/>
              </a:spcBef>
              <a:spcAft>
                <a:spcPts val="0"/>
              </a:spcAft>
              <a:buClrTx/>
              <a:buSzTx/>
              <a:buFontTx/>
              <a:buNone/>
              <a:tabLst/>
              <a:defRPr/>
            </a:pPr>
            <a:r>
              <a:rPr lang="ja-JP" altLang="en-US" sz="1600" kern="0" dirty="0">
                <a:latin typeface="+mn-ea"/>
                <a:cs typeface="Meiryo UI" panose="020B0604030504040204" pitchFamily="50" charset="-128"/>
              </a:rPr>
              <a:t>多</a:t>
            </a:r>
            <a:r>
              <a:rPr lang="ja-JP" altLang="en-US" sz="1600" kern="0" dirty="0" smtClean="0">
                <a:latin typeface="+mn-ea"/>
                <a:cs typeface="Meiryo UI" panose="020B0604030504040204" pitchFamily="50" charset="-128"/>
              </a:rPr>
              <a:t>くの導入実績を持つ</a:t>
            </a:r>
            <a:r>
              <a:rPr lang="en-US" altLang="ja-JP" sz="1600" kern="0" dirty="0" smtClean="0">
                <a:latin typeface="+mn-ea"/>
                <a:cs typeface="Meiryo UI" panose="020B0604030504040204" pitchFamily="50" charset="-128"/>
              </a:rPr>
              <a:t/>
            </a:r>
            <a:br>
              <a:rPr lang="en-US" altLang="ja-JP" sz="1600" kern="0" dirty="0" smtClean="0">
                <a:latin typeface="+mn-ea"/>
                <a:cs typeface="Meiryo UI" panose="020B0604030504040204" pitchFamily="50" charset="-128"/>
              </a:rPr>
            </a:br>
            <a:r>
              <a:rPr lang="ja-JP" altLang="en-US" sz="1600" kern="0" dirty="0" smtClean="0">
                <a:latin typeface="+mn-ea"/>
                <a:cs typeface="Meiryo UI" panose="020B0604030504040204" pitchFamily="50" charset="-128"/>
              </a:rPr>
              <a:t>システムとメンバー体制だからこそ</a:t>
            </a:r>
            <a:endParaRPr lang="en-US" altLang="ja-JP" sz="1600" kern="0" dirty="0" smtClean="0">
              <a:latin typeface="+mn-ea"/>
              <a:cs typeface="Meiryo UI" panose="020B0604030504040204" pitchFamily="50" charset="-128"/>
            </a:endParaRPr>
          </a:p>
          <a:p>
            <a:pPr marL="0" marR="0" lvl="0" indent="0" defTabSz="457133" eaLnBrk="1" fontAlgn="auto" latinLnBrk="0" hangingPunct="1">
              <a:lnSpc>
                <a:spcPct val="100000"/>
              </a:lnSpc>
              <a:spcBef>
                <a:spcPts val="0"/>
              </a:spcBef>
              <a:spcAft>
                <a:spcPts val="0"/>
              </a:spcAft>
              <a:buClrTx/>
              <a:buSzTx/>
              <a:buFontTx/>
              <a:buNone/>
              <a:tabLst/>
              <a:defRPr/>
            </a:pPr>
            <a:r>
              <a:rPr lang="ja-JP" altLang="en-US" sz="1600" kern="0" dirty="0" smtClean="0">
                <a:latin typeface="+mn-ea"/>
                <a:cs typeface="Meiryo UI" panose="020B0604030504040204" pitchFamily="50" charset="-128"/>
              </a:rPr>
              <a:t>着実な実行が可能です</a:t>
            </a:r>
            <a:endParaRPr lang="en-US" altLang="ja-JP" sz="1600" kern="0" dirty="0" smtClean="0">
              <a:latin typeface="+mn-ea"/>
              <a:cs typeface="Meiryo UI" panose="020B0604030504040204" pitchFamily="50" charset="-128"/>
            </a:endParaRPr>
          </a:p>
        </p:txBody>
      </p:sp>
      <p:sp>
        <p:nvSpPr>
          <p:cNvPr id="19" name="正方形/長方形 18"/>
          <p:cNvSpPr/>
          <p:nvPr/>
        </p:nvSpPr>
        <p:spPr>
          <a:xfrm>
            <a:off x="252850" y="883990"/>
            <a:ext cx="9300725" cy="583773"/>
          </a:xfrm>
          <a:prstGeom prst="rect">
            <a:avLst/>
          </a:prstGeom>
          <a:noFill/>
        </p:spPr>
        <p:txBody>
          <a:bodyPr wrap="square" anchor="ctr">
            <a:noAutofit/>
          </a:bodyPr>
          <a:lstStyle/>
          <a:p>
            <a:pPr defTabSz="925880">
              <a:spcBef>
                <a:spcPts val="300"/>
              </a:spcBef>
              <a:defRPr/>
            </a:pPr>
            <a:r>
              <a:rPr kumimoji="1" lang="ja-JP" altLang="en-US" sz="2400" b="1" dirty="0" smtClean="0">
                <a:solidFill>
                  <a:prstClr val="white"/>
                </a:solidFill>
                <a:effectLst>
                  <a:glow rad="139700">
                    <a:srgbClr val="4472C4"/>
                  </a:glow>
                </a:effectLst>
                <a:latin typeface="Meiryo UI" panose="020B0604030504040204" pitchFamily="50" charset="-128"/>
              </a:rPr>
              <a:t>お客様を事業横断で一意に捉え、</a:t>
            </a:r>
            <a:r>
              <a:rPr kumimoji="1" lang="en-US" altLang="ja-JP" sz="2400" b="1" dirty="0" smtClean="0">
                <a:solidFill>
                  <a:prstClr val="white"/>
                </a:solidFill>
                <a:effectLst>
                  <a:glow rad="139700">
                    <a:srgbClr val="4472C4"/>
                  </a:glow>
                </a:effectLst>
                <a:latin typeface="Meiryo UI" panose="020B0604030504040204" pitchFamily="50" charset="-128"/>
              </a:rPr>
              <a:t/>
            </a:r>
            <a:br>
              <a:rPr kumimoji="1" lang="en-US" altLang="ja-JP" sz="2400" b="1" dirty="0" smtClean="0">
                <a:solidFill>
                  <a:prstClr val="white"/>
                </a:solidFill>
                <a:effectLst>
                  <a:glow rad="139700">
                    <a:srgbClr val="4472C4"/>
                  </a:glow>
                </a:effectLst>
                <a:latin typeface="Meiryo UI" panose="020B0604030504040204" pitchFamily="50" charset="-128"/>
              </a:rPr>
            </a:br>
            <a:r>
              <a:rPr kumimoji="1" lang="en-US" altLang="ja-JP" sz="2400" b="1" dirty="0" smtClean="0">
                <a:solidFill>
                  <a:prstClr val="white"/>
                </a:solidFill>
                <a:effectLst>
                  <a:glow rad="139700">
                    <a:srgbClr val="4472C4"/>
                  </a:glow>
                </a:effectLst>
                <a:latin typeface="Meiryo UI" panose="020B0604030504040204" pitchFamily="50" charset="-128"/>
              </a:rPr>
              <a:t>LTV</a:t>
            </a:r>
            <a:r>
              <a:rPr kumimoji="1" lang="ja-JP" altLang="en-US" sz="2400" b="1" dirty="0" smtClean="0">
                <a:solidFill>
                  <a:prstClr val="white"/>
                </a:solidFill>
                <a:effectLst>
                  <a:glow rad="139700">
                    <a:srgbClr val="4472C4"/>
                  </a:glow>
                </a:effectLst>
                <a:latin typeface="Meiryo UI" panose="020B0604030504040204" pitchFamily="50" charset="-128"/>
              </a:rPr>
              <a:t>向上に向けた施策・分析を可能とする環境づくり実現に向けて</a:t>
            </a:r>
            <a:endParaRPr kumimoji="1" lang="en-US" altLang="ja-JP" sz="2400" b="1" dirty="0" smtClean="0">
              <a:solidFill>
                <a:prstClr val="white"/>
              </a:solidFill>
              <a:effectLst>
                <a:glow rad="139700">
                  <a:srgbClr val="4472C4"/>
                </a:glow>
              </a:effectLst>
              <a:latin typeface="Meiryo UI" panose="020B0604030504040204" pitchFamily="50" charset="-128"/>
            </a:endParaRPr>
          </a:p>
        </p:txBody>
      </p:sp>
      <p:sp>
        <p:nvSpPr>
          <p:cNvPr id="5" name="テキスト ボックス 4"/>
          <p:cNvSpPr txBox="1"/>
          <p:nvPr/>
        </p:nvSpPr>
        <p:spPr>
          <a:xfrm>
            <a:off x="2055682" y="2192734"/>
            <a:ext cx="5578410"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smtClean="0">
                <a:latin typeface="Meiryo UI" panose="020B0604030504040204" pitchFamily="50" charset="-128"/>
                <a:ea typeface="Meiryo UI" panose="020B0604030504040204" pitchFamily="50" charset="-128"/>
              </a:rPr>
              <a:t>システム共通化による効率化で足元の課題を解消</a:t>
            </a:r>
            <a:endParaRPr kumimoji="1" lang="ja-JP" altLang="en-US" sz="1600"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2465023" y="3261956"/>
            <a:ext cx="7187482"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smtClean="0">
                <a:latin typeface="Meiryo UI" panose="020B0604030504040204" pitchFamily="50" charset="-128"/>
                <a:ea typeface="Meiryo UI" panose="020B0604030504040204" pitchFamily="50" charset="-128"/>
              </a:rPr>
              <a:t>事業推進本部様における盤石な顧客基盤確立に向けて、</a:t>
            </a:r>
            <a:r>
              <a:rPr kumimoji="1" lang="en-US" altLang="ja-JP" sz="1600" dirty="0" smtClean="0">
                <a:latin typeface="Meiryo UI" panose="020B0604030504040204" pitchFamily="50" charset="-128"/>
                <a:ea typeface="Meiryo UI" panose="020B0604030504040204" pitchFamily="50" charset="-128"/>
              </a:rPr>
              <a:t/>
            </a:r>
            <a:br>
              <a:rPr kumimoji="1" lang="en-US" altLang="ja-JP" sz="1600" dirty="0" smtClean="0">
                <a:latin typeface="Meiryo UI" panose="020B0604030504040204" pitchFamily="50" charset="-128"/>
                <a:ea typeface="Meiryo UI" panose="020B0604030504040204" pitchFamily="50" charset="-128"/>
              </a:rPr>
            </a:br>
            <a:r>
              <a:rPr kumimoji="1" lang="ja-JP" altLang="en-US" sz="1600" dirty="0" smtClean="0">
                <a:latin typeface="Meiryo UI" panose="020B0604030504040204" pitchFamily="50" charset="-128"/>
                <a:ea typeface="Meiryo UI" panose="020B0604030504040204" pitchFamily="50" charset="-128"/>
              </a:rPr>
              <a:t>個社ポイント制度を無くした「事推ポイント」の一本化の早期実行</a:t>
            </a:r>
            <a:endParaRPr kumimoji="1" lang="en-US" altLang="ja-JP" sz="1600" dirty="0" smtClean="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3428052" y="4468689"/>
            <a:ext cx="6335101"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smtClean="0">
                <a:latin typeface="Meiryo UI" panose="020B0604030504040204" pitchFamily="50" charset="-128"/>
                <a:ea typeface="Meiryo UI" panose="020B0604030504040204" pitchFamily="50" charset="-128"/>
              </a:rPr>
              <a:t>事業横断の顧客基盤構築と</a:t>
            </a:r>
            <a:r>
              <a:rPr kumimoji="1" lang="en-US" altLang="ja-JP" sz="1600" dirty="0" smtClean="0">
                <a:latin typeface="Meiryo UI" panose="020B0604030504040204" pitchFamily="50" charset="-128"/>
                <a:ea typeface="Meiryo UI" panose="020B0604030504040204" pitchFamily="50" charset="-128"/>
              </a:rPr>
              <a:t>EX</a:t>
            </a:r>
            <a:r>
              <a:rPr kumimoji="1" lang="ja-JP" altLang="en-US" sz="1600" dirty="0" smtClean="0">
                <a:latin typeface="Meiryo UI" panose="020B0604030504040204" pitchFamily="50" charset="-128"/>
                <a:ea typeface="Meiryo UI" panose="020B0604030504040204" pitchFamily="50" charset="-128"/>
              </a:rPr>
              <a:t>ポイント連携の早期実現に備えた基盤</a:t>
            </a:r>
            <a:endParaRPr kumimoji="1" lang="en-US" altLang="ja-JP" sz="1600" dirty="0" smtClean="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en-US" altLang="ja-JP" sz="1600" dirty="0" smtClean="0">
                <a:latin typeface="Meiryo UI" panose="020B0604030504040204" pitchFamily="50" charset="-128"/>
                <a:ea typeface="Meiryo UI" panose="020B0604030504040204" pitchFamily="50" charset="-128"/>
              </a:rPr>
              <a:t>LTV</a:t>
            </a:r>
            <a:r>
              <a:rPr kumimoji="1" lang="ja-JP" altLang="en-US" sz="1600" dirty="0" smtClean="0">
                <a:latin typeface="Meiryo UI" panose="020B0604030504040204" pitchFamily="50" charset="-128"/>
                <a:ea typeface="Meiryo UI" panose="020B0604030504040204" pitchFamily="50" charset="-128"/>
              </a:rPr>
              <a:t>向上に向けた増売施策の高速実行に不可欠な高い</a:t>
            </a:r>
            <a:r>
              <a:rPr kumimoji="1" lang="en-US" altLang="ja-JP" sz="1600" dirty="0" smtClean="0">
                <a:latin typeface="Meiryo UI" panose="020B0604030504040204" pitchFamily="50" charset="-128"/>
                <a:ea typeface="Meiryo UI" panose="020B0604030504040204" pitchFamily="50" charset="-128"/>
              </a:rPr>
              <a:t>API</a:t>
            </a:r>
            <a:r>
              <a:rPr kumimoji="1" lang="ja-JP" altLang="en-US" sz="1600" dirty="0" smtClean="0">
                <a:latin typeface="Meiryo UI" panose="020B0604030504040204" pitchFamily="50" charset="-128"/>
                <a:ea typeface="Meiryo UI" panose="020B0604030504040204" pitchFamily="50" charset="-128"/>
              </a:rPr>
              <a:t>接続性</a:t>
            </a:r>
            <a:endParaRPr kumimoji="1" lang="en-US" altLang="ja-JP" sz="1600" dirty="0" smtClean="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4714876" y="5575187"/>
            <a:ext cx="5010150" cy="584775"/>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eiryo UI" panose="020B0604030504040204" pitchFamily="50" charset="-128"/>
                <a:ea typeface="Meiryo UI" panose="020B0604030504040204" pitchFamily="50" charset="-128"/>
              </a:rPr>
              <a:t>特</a:t>
            </a:r>
            <a:r>
              <a:rPr kumimoji="1" lang="ja-JP" altLang="en-US" sz="1600" dirty="0" smtClean="0">
                <a:latin typeface="Meiryo UI" panose="020B0604030504040204" pitchFamily="50" charset="-128"/>
                <a:ea typeface="Meiryo UI" panose="020B0604030504040204" pitchFamily="50" charset="-128"/>
              </a:rPr>
              <a:t>に商業施設の顧客・ポイント管理の業務とシステム</a:t>
            </a:r>
            <a:r>
              <a:rPr kumimoji="1" lang="ja-JP" altLang="en-US" sz="1600" dirty="0">
                <a:latin typeface="Meiryo UI" panose="020B0604030504040204" pitchFamily="50" charset="-128"/>
                <a:ea typeface="Meiryo UI" panose="020B0604030504040204" pitchFamily="50" charset="-128"/>
              </a:rPr>
              <a:t>に精通</a:t>
            </a:r>
            <a:r>
              <a:rPr kumimoji="1" lang="ja-JP" altLang="en-US" sz="1600" dirty="0" smtClean="0">
                <a:latin typeface="Meiryo UI" panose="020B0604030504040204" pitchFamily="50" charset="-128"/>
                <a:ea typeface="Meiryo UI" panose="020B0604030504040204" pitchFamily="50" charset="-128"/>
              </a:rPr>
              <a:t>し、事業</a:t>
            </a:r>
            <a:r>
              <a:rPr kumimoji="1" lang="ja-JP" altLang="en-US" sz="1600" dirty="0">
                <a:latin typeface="Meiryo UI" panose="020B0604030504040204" pitchFamily="50" charset="-128"/>
                <a:ea typeface="Meiryo UI" panose="020B0604030504040204" pitchFamily="50" charset="-128"/>
              </a:rPr>
              <a:t>成長視点で</a:t>
            </a:r>
            <a:r>
              <a:rPr kumimoji="1" lang="ja-JP" altLang="en-US" sz="1600" dirty="0" smtClean="0">
                <a:latin typeface="Meiryo UI" panose="020B0604030504040204" pitchFamily="50" charset="-128"/>
                <a:ea typeface="Meiryo UI" panose="020B0604030504040204" pitchFamily="50" charset="-128"/>
              </a:rPr>
              <a:t>伴奏ができるパートナーの存在</a:t>
            </a:r>
            <a:endParaRPr kumimoji="1" lang="en-US" altLang="ja-JP" sz="16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668410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a:xfrm>
            <a:off x="287361" y="2985550"/>
            <a:ext cx="3271502" cy="3252738"/>
          </a:xfrm>
          <a:prstGeom prst="roundRect">
            <a:avLst>
              <a:gd name="adj" fmla="val 226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t>3.1. </a:t>
            </a:r>
            <a:r>
              <a:rPr lang="ja-JP" altLang="en-US" dirty="0" smtClean="0"/>
              <a:t>実現のポイント１ 着実な駅</a:t>
            </a:r>
            <a:r>
              <a:rPr lang="ja-JP" altLang="en-US" dirty="0"/>
              <a:t>ビル事業課題の</a:t>
            </a:r>
            <a:r>
              <a:rPr lang="ja-JP" altLang="en-US" dirty="0" smtClean="0"/>
              <a:t>解決</a:t>
            </a:r>
            <a:endParaRPr kumimoji="1" lang="ja-JP" altLang="en-US" sz="3200" dirty="0"/>
          </a:p>
        </p:txBody>
      </p:sp>
      <p:sp>
        <p:nvSpPr>
          <p:cNvPr id="52" name="テキスト プレースホルダー 2"/>
          <p:cNvSpPr txBox="1">
            <a:spLocks/>
          </p:cNvSpPr>
          <p:nvPr/>
        </p:nvSpPr>
        <p:spPr>
          <a:xfrm>
            <a:off x="139903" y="2293238"/>
            <a:ext cx="7307412"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u="sng" dirty="0" smtClean="0">
                <a:solidFill>
                  <a:srgbClr val="404040"/>
                </a:solidFill>
                <a:latin typeface="Meiryo UI" panose="020B0604030504040204" pitchFamily="50" charset="-128"/>
                <a:ea typeface="Meiryo UI" panose="020B0604030504040204" pitchFamily="50" charset="-128"/>
              </a:rPr>
              <a:t>西日本旅客鉄道様 </a:t>
            </a:r>
            <a:r>
              <a:rPr lang="en-US" altLang="ja-JP" sz="1800" b="1" u="sng" dirty="0" smtClean="0">
                <a:solidFill>
                  <a:srgbClr val="404040"/>
                </a:solidFill>
                <a:latin typeface="Meiryo UI" panose="020B0604030504040204" pitchFamily="50" charset="-128"/>
                <a:ea typeface="Meiryo UI" panose="020B0604030504040204" pitchFamily="50" charset="-128"/>
              </a:rPr>
              <a:t>SC</a:t>
            </a:r>
            <a:r>
              <a:rPr lang="ja-JP" altLang="en-US" sz="1800" b="1" u="sng" dirty="0" smtClean="0">
                <a:solidFill>
                  <a:srgbClr val="404040"/>
                </a:solidFill>
                <a:latin typeface="Meiryo UI" panose="020B0604030504040204" pitchFamily="50" charset="-128"/>
                <a:ea typeface="Meiryo UI" panose="020B0604030504040204" pitchFamily="50" charset="-128"/>
              </a:rPr>
              <a:t>システム共通化プロジェクト実行の実績</a:t>
            </a:r>
            <a:endParaRPr lang="ja-JP" altLang="en-US" sz="1800" b="1" u="sng" dirty="0">
              <a:solidFill>
                <a:srgbClr val="404040"/>
              </a:solidFill>
              <a:latin typeface="Meiryo UI" panose="020B0604030504040204" pitchFamily="50" charset="-128"/>
              <a:ea typeface="Meiryo UI" panose="020B0604030504040204" pitchFamily="50" charset="-128"/>
            </a:endParaRPr>
          </a:p>
        </p:txBody>
      </p:sp>
      <p:sp>
        <p:nvSpPr>
          <p:cNvPr id="107" name="テキスト プレースホルダー 2"/>
          <p:cNvSpPr txBox="1">
            <a:spLocks/>
          </p:cNvSpPr>
          <p:nvPr/>
        </p:nvSpPr>
        <p:spPr>
          <a:xfrm>
            <a:off x="122088" y="858571"/>
            <a:ext cx="7307412"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u="sng" dirty="0" smtClean="0">
                <a:solidFill>
                  <a:srgbClr val="404040"/>
                </a:solidFill>
                <a:latin typeface="Meiryo UI" panose="020B0604030504040204" pitchFamily="50" charset="-128"/>
                <a:ea typeface="Meiryo UI" panose="020B0604030504040204" pitchFamily="50" charset="-128"/>
              </a:rPr>
              <a:t>商業施設における会員・ポイント管理システム共通化の成功要因</a:t>
            </a:r>
            <a:endParaRPr lang="ja-JP" altLang="en-US" sz="1800" b="1" u="sng" dirty="0">
              <a:solidFill>
                <a:srgbClr val="404040"/>
              </a:solidFill>
              <a:latin typeface="Meiryo UI" panose="020B0604030504040204" pitchFamily="50" charset="-128"/>
              <a:ea typeface="Meiryo UI" panose="020B0604030504040204" pitchFamily="50" charset="-128"/>
            </a:endParaRPr>
          </a:p>
        </p:txBody>
      </p:sp>
      <p:sp>
        <p:nvSpPr>
          <p:cNvPr id="108" name="角丸四角形 107"/>
          <p:cNvSpPr/>
          <p:nvPr/>
        </p:nvSpPr>
        <p:spPr>
          <a:xfrm>
            <a:off x="495893" y="1287958"/>
            <a:ext cx="8829082" cy="698938"/>
          </a:xfrm>
          <a:prstGeom prst="roundRect">
            <a:avLst>
              <a:gd name="adj" fmla="val 0"/>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r>
              <a:rPr lang="ja-JP" altLang="en-US" sz="1600" b="1" dirty="0">
                <a:solidFill>
                  <a:schemeClr val="tx1"/>
                </a:solidFill>
                <a:latin typeface="Meiryo UI" panose="020B0604030504040204" pitchFamily="50" charset="-128"/>
                <a:ea typeface="Meiryo UI" panose="020B0604030504040204" pitchFamily="50" charset="-128"/>
                <a:sym typeface="游ゴシック"/>
              </a:rPr>
              <a:t>コスト削減と業務効率化</a:t>
            </a:r>
            <a:r>
              <a:rPr lang="ja-JP" altLang="en-US" sz="1600" b="1" dirty="0" smtClean="0">
                <a:solidFill>
                  <a:schemeClr val="tx1"/>
                </a:solidFill>
                <a:latin typeface="Meiryo UI" panose="020B0604030504040204" pitchFamily="50" charset="-128"/>
                <a:ea typeface="Meiryo UI" panose="020B0604030504040204" pitchFamily="50" charset="-128"/>
                <a:sym typeface="游ゴシック"/>
              </a:rPr>
              <a:t>を行う場合、</a:t>
            </a:r>
            <a:r>
              <a:rPr lang="ja-JP" altLang="en-US" sz="1600" b="1" u="sng" dirty="0" smtClean="0">
                <a:solidFill>
                  <a:srgbClr val="0070C0"/>
                </a:solidFill>
                <a:latin typeface="Meiryo UI" panose="020B0604030504040204" pitchFamily="50" charset="-128"/>
                <a:ea typeface="Meiryo UI" panose="020B0604030504040204" pitchFamily="50" charset="-128"/>
                <a:sym typeface="游ゴシック"/>
              </a:rPr>
              <a:t>“インターフェース改修の回避”</a:t>
            </a:r>
            <a:r>
              <a:rPr lang="ja-JP" altLang="en-US" sz="1600" b="1" u="sng" dirty="0" smtClean="0">
                <a:solidFill>
                  <a:schemeClr val="tx1"/>
                </a:solidFill>
                <a:latin typeface="Meiryo UI" panose="020B0604030504040204" pitchFamily="50" charset="-128"/>
                <a:ea typeface="Meiryo UI" panose="020B0604030504040204" pitchFamily="50" charset="-128"/>
                <a:sym typeface="游ゴシック"/>
              </a:rPr>
              <a:t>と</a:t>
            </a:r>
            <a:r>
              <a:rPr lang="ja-JP" altLang="en-US" sz="1600" b="1" u="sng" dirty="0" smtClean="0">
                <a:solidFill>
                  <a:srgbClr val="0070C0"/>
                </a:solidFill>
                <a:latin typeface="Meiryo UI" panose="020B0604030504040204" pitchFamily="50" charset="-128"/>
                <a:ea typeface="Meiryo UI" panose="020B0604030504040204" pitchFamily="50" charset="-128"/>
                <a:sym typeface="游ゴシック"/>
              </a:rPr>
              <a:t>“効率的な業務連携”</a:t>
            </a:r>
            <a:r>
              <a:rPr lang="ja-JP" altLang="en-US" sz="1600" b="1" dirty="0" smtClean="0">
                <a:solidFill>
                  <a:schemeClr val="tx1"/>
                </a:solidFill>
                <a:latin typeface="Meiryo UI" panose="020B0604030504040204" pitchFamily="50" charset="-128"/>
                <a:ea typeface="Meiryo UI" panose="020B0604030504040204" pitchFamily="50" charset="-128"/>
                <a:sym typeface="游ゴシック"/>
              </a:rPr>
              <a:t>の観点から</a:t>
            </a:r>
            <a:r>
              <a:rPr lang="en-US" altLang="ja-JP" sz="1600" b="1" dirty="0" smtClean="0">
                <a:solidFill>
                  <a:schemeClr val="tx1"/>
                </a:solidFill>
                <a:latin typeface="Meiryo UI" panose="020B0604030504040204" pitchFamily="50" charset="-128"/>
                <a:ea typeface="Meiryo UI" panose="020B0604030504040204" pitchFamily="50" charset="-128"/>
                <a:sym typeface="游ゴシック"/>
              </a:rPr>
              <a:t/>
            </a:r>
            <a:br>
              <a:rPr lang="en-US" altLang="ja-JP" sz="1600" b="1" dirty="0" smtClean="0">
                <a:solidFill>
                  <a:schemeClr val="tx1"/>
                </a:solidFill>
                <a:latin typeface="Meiryo UI" panose="020B0604030504040204" pitchFamily="50" charset="-128"/>
                <a:ea typeface="Meiryo UI" panose="020B0604030504040204" pitchFamily="50" charset="-128"/>
                <a:sym typeface="游ゴシック"/>
              </a:rPr>
            </a:br>
            <a:r>
              <a:rPr lang="ja-JP" altLang="en-US" sz="1600" b="1" dirty="0" smtClean="0">
                <a:solidFill>
                  <a:schemeClr val="tx1"/>
                </a:solidFill>
                <a:latin typeface="Meiryo UI" panose="020B0604030504040204" pitchFamily="50" charset="-128"/>
                <a:ea typeface="Meiryo UI" panose="020B0604030504040204" pitchFamily="50" charset="-128"/>
                <a:sym typeface="游ゴシック"/>
              </a:rPr>
              <a:t>ポイント運営に不可欠</a:t>
            </a:r>
            <a:r>
              <a:rPr lang="ja-JP" altLang="en-US" sz="1600" b="1" dirty="0">
                <a:solidFill>
                  <a:schemeClr val="tx1"/>
                </a:solidFill>
                <a:latin typeface="Meiryo UI" panose="020B0604030504040204" pitchFamily="50" charset="-128"/>
                <a:ea typeface="Meiryo UI" panose="020B0604030504040204" pitchFamily="50" charset="-128"/>
                <a:sym typeface="游ゴシック"/>
              </a:rPr>
              <a:t>な</a:t>
            </a:r>
            <a:r>
              <a:rPr lang="ja-JP" altLang="en-US" sz="1600" b="1" u="sng" dirty="0">
                <a:solidFill>
                  <a:srgbClr val="0070C0"/>
                </a:solidFill>
                <a:latin typeface="Meiryo UI" panose="020B0604030504040204" pitchFamily="50" charset="-128"/>
                <a:ea typeface="Meiryo UI" panose="020B0604030504040204" pitchFamily="50" charset="-128"/>
                <a:sym typeface="游ゴシック"/>
              </a:rPr>
              <a:t>「端末」と「売上管理システム</a:t>
            </a:r>
            <a:r>
              <a:rPr lang="ja-JP" altLang="en-US" sz="1600" b="1" u="sng" dirty="0" smtClean="0">
                <a:solidFill>
                  <a:srgbClr val="0070C0"/>
                </a:solidFill>
                <a:latin typeface="Meiryo UI" panose="020B0604030504040204" pitchFamily="50" charset="-128"/>
                <a:ea typeface="Meiryo UI" panose="020B0604030504040204" pitchFamily="50" charset="-128"/>
                <a:sym typeface="游ゴシック"/>
              </a:rPr>
              <a:t>」がポイントシステムと純正結合であることが最重要</a:t>
            </a:r>
            <a:endParaRPr lang="en-US" altLang="ja-JP" sz="1600" b="1" u="sng" dirty="0">
              <a:solidFill>
                <a:srgbClr val="0070C0"/>
              </a:solidFill>
              <a:latin typeface="Meiryo UI" panose="020B0604030504040204" pitchFamily="50" charset="-128"/>
              <a:ea typeface="Meiryo UI" panose="020B0604030504040204" pitchFamily="50" charset="-128"/>
              <a:sym typeface="游ゴシック"/>
            </a:endParaRPr>
          </a:p>
        </p:txBody>
      </p:sp>
      <p:sp>
        <p:nvSpPr>
          <p:cNvPr id="32" name="フローチャート: 抜出し 31"/>
          <p:cNvSpPr/>
          <p:nvPr/>
        </p:nvSpPr>
        <p:spPr>
          <a:xfrm>
            <a:off x="1062034" y="4159398"/>
            <a:ext cx="1718335" cy="1151543"/>
          </a:xfrm>
          <a:prstGeom prst="flowChartExtra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p:cNvSpPr/>
          <p:nvPr/>
        </p:nvSpPr>
        <p:spPr>
          <a:xfrm>
            <a:off x="1265869" y="3438687"/>
            <a:ext cx="1215390" cy="110645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a:extLst>
              <a:ext uri="{FF2B5EF4-FFF2-40B4-BE49-F238E27FC236}">
                <a16:creationId xmlns:a16="http://schemas.microsoft.com/office/drawing/2014/main" id="{FD1DCAE3-00F3-44B0-9FB1-7179E282E2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298" y="3699596"/>
            <a:ext cx="1118530" cy="590252"/>
          </a:xfrm>
          <a:prstGeom prst="rect">
            <a:avLst/>
          </a:prstGeom>
        </p:spPr>
      </p:pic>
      <p:sp>
        <p:nvSpPr>
          <p:cNvPr id="29" name="テキスト ボックス 28"/>
          <p:cNvSpPr txBox="1"/>
          <p:nvPr/>
        </p:nvSpPr>
        <p:spPr>
          <a:xfrm>
            <a:off x="1030951" y="3294571"/>
            <a:ext cx="1763624" cy="338554"/>
          </a:xfrm>
          <a:prstGeom prst="rect">
            <a:avLst/>
          </a:prstGeom>
          <a:noFill/>
        </p:spPr>
        <p:txBody>
          <a:bodyPr wrap="none" rtlCol="0">
            <a:spAutoFit/>
          </a:bodyPr>
          <a:lstStyle/>
          <a:p>
            <a:pPr algn="ctr"/>
            <a:r>
              <a:rPr kumimoji="1" lang="ja-JP" altLang="en-US" sz="1600" b="1" u="sng" dirty="0" smtClean="0">
                <a:solidFill>
                  <a:srgbClr val="0070C0"/>
                </a:solidFill>
              </a:rPr>
              <a:t>会員・ポイント基盤</a:t>
            </a:r>
            <a:endParaRPr kumimoji="1" lang="ja-JP" altLang="en-US" sz="1600" b="1" u="sng" dirty="0">
              <a:solidFill>
                <a:srgbClr val="0070C0"/>
              </a:solidFill>
            </a:endParaRPr>
          </a:p>
        </p:txBody>
      </p:sp>
      <p:sp>
        <p:nvSpPr>
          <p:cNvPr id="113" name="楕円 112"/>
          <p:cNvSpPr/>
          <p:nvPr/>
        </p:nvSpPr>
        <p:spPr>
          <a:xfrm>
            <a:off x="502627" y="4748417"/>
            <a:ext cx="1215390" cy="110645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2" name="図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27" y="5505983"/>
            <a:ext cx="1059861" cy="559293"/>
          </a:xfrm>
          <a:prstGeom prst="rect">
            <a:avLst/>
          </a:prstGeom>
          <a:ln>
            <a:noFill/>
          </a:ln>
        </p:spPr>
      </p:pic>
      <p:sp>
        <p:nvSpPr>
          <p:cNvPr id="114" name="テキスト ボックス 113"/>
          <p:cNvSpPr txBox="1"/>
          <p:nvPr/>
        </p:nvSpPr>
        <p:spPr>
          <a:xfrm>
            <a:off x="561828" y="4691149"/>
            <a:ext cx="1005403" cy="338554"/>
          </a:xfrm>
          <a:prstGeom prst="rect">
            <a:avLst/>
          </a:prstGeom>
          <a:noFill/>
        </p:spPr>
        <p:txBody>
          <a:bodyPr wrap="none" rtlCol="0">
            <a:spAutoFit/>
          </a:bodyPr>
          <a:lstStyle/>
          <a:p>
            <a:pPr algn="ctr"/>
            <a:r>
              <a:rPr kumimoji="1" lang="ja-JP" altLang="en-US" sz="1600" b="1" u="sng" dirty="0" smtClean="0">
                <a:solidFill>
                  <a:srgbClr val="0070C0"/>
                </a:solidFill>
              </a:rPr>
              <a:t>決済端末</a:t>
            </a:r>
            <a:endParaRPr kumimoji="1" lang="ja-JP" altLang="en-US" sz="1600" b="1" u="sng" dirty="0">
              <a:solidFill>
                <a:srgbClr val="0070C0"/>
              </a:solidFill>
            </a:endParaRPr>
          </a:p>
        </p:txBody>
      </p:sp>
      <p:pic>
        <p:nvPicPr>
          <p:cNvPr id="117" name="Picture 2" descr="C:\Users\8988922\Documents\決済\東芝TEC関連\P6211596.jpg">
            <a:extLst>
              <a:ext uri="{FF2B5EF4-FFF2-40B4-BE49-F238E27FC236}">
                <a16:creationId xmlns:a16="http://schemas.microsoft.com/office/drawing/2014/main" id="{F500E2E0-5572-45C8-832D-F1C3EE3C2CE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0" r="100000">
                        <a14:foregroundMark x1="20559" y1="33684" x2="66667" y2="22573"/>
                        <a14:foregroundMark x1="32036" y1="35673" x2="37625" y2="39766"/>
                      </a14:backgroundRemoval>
                    </a14:imgEffect>
                  </a14:imgLayer>
                </a14:imgProps>
              </a:ext>
              <a:ext uri="{28A0092B-C50C-407E-A947-70E740481C1C}">
                <a14:useLocalDpi xmlns:a14="http://schemas.microsoft.com/office/drawing/2010/main"/>
              </a:ext>
            </a:extLst>
          </a:blip>
          <a:srcRect/>
          <a:stretch/>
        </p:blipFill>
        <p:spPr bwMode="auto">
          <a:xfrm>
            <a:off x="751949" y="4987317"/>
            <a:ext cx="655135" cy="559097"/>
          </a:xfrm>
          <a:prstGeom prst="rect">
            <a:avLst/>
          </a:prstGeom>
          <a:noFill/>
          <a:extLst>
            <a:ext uri="{909E8E84-426E-40DD-AFC4-6F175D3DCCD1}">
              <a14:hiddenFill xmlns:a14="http://schemas.microsoft.com/office/drawing/2010/main">
                <a:solidFill>
                  <a:srgbClr val="FFFFFF"/>
                </a:solidFill>
              </a14:hiddenFill>
            </a:ext>
          </a:extLst>
        </p:spPr>
      </p:pic>
      <p:sp>
        <p:nvSpPr>
          <p:cNvPr id="118" name="楕円 117"/>
          <p:cNvSpPr/>
          <p:nvPr/>
        </p:nvSpPr>
        <p:spPr>
          <a:xfrm>
            <a:off x="2014673" y="4806994"/>
            <a:ext cx="1215390" cy="110645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テキスト ボックス 118"/>
          <p:cNvSpPr txBox="1"/>
          <p:nvPr/>
        </p:nvSpPr>
        <p:spPr>
          <a:xfrm>
            <a:off x="2118367" y="4691149"/>
            <a:ext cx="1005403" cy="338554"/>
          </a:xfrm>
          <a:prstGeom prst="rect">
            <a:avLst/>
          </a:prstGeom>
          <a:noFill/>
        </p:spPr>
        <p:txBody>
          <a:bodyPr wrap="none" rtlCol="0">
            <a:spAutoFit/>
          </a:bodyPr>
          <a:lstStyle/>
          <a:p>
            <a:pPr algn="ctr"/>
            <a:r>
              <a:rPr kumimoji="1" lang="ja-JP" altLang="en-US" sz="1600" b="1" u="sng" dirty="0" smtClean="0">
                <a:solidFill>
                  <a:srgbClr val="0070C0"/>
                </a:solidFill>
              </a:rPr>
              <a:t>売上管理</a:t>
            </a:r>
            <a:endParaRPr kumimoji="1" lang="ja-JP" altLang="en-US" sz="1600" b="1" u="sng" dirty="0">
              <a:solidFill>
                <a:srgbClr val="0070C0"/>
              </a:solidFill>
            </a:endParaRPr>
          </a:p>
        </p:txBody>
      </p:sp>
      <p:pic>
        <p:nvPicPr>
          <p:cNvPr id="123" name="図 122">
            <a:extLst>
              <a:ext uri="{FF2B5EF4-FFF2-40B4-BE49-F238E27FC236}">
                <a16:creationId xmlns:a16="http://schemas.microsoft.com/office/drawing/2014/main" id="{A75B5A83-90F9-4E0F-9633-8535AD673B2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1407" y="5213618"/>
            <a:ext cx="1415772" cy="237684"/>
          </a:xfrm>
          <a:prstGeom prst="rect">
            <a:avLst/>
          </a:prstGeom>
        </p:spPr>
      </p:pic>
      <p:sp>
        <p:nvSpPr>
          <p:cNvPr id="34" name="テキスト ボックス 33"/>
          <p:cNvSpPr txBox="1"/>
          <p:nvPr/>
        </p:nvSpPr>
        <p:spPr>
          <a:xfrm>
            <a:off x="1170202" y="2855070"/>
            <a:ext cx="1542410" cy="338554"/>
          </a:xfrm>
          <a:prstGeom prst="rect">
            <a:avLst/>
          </a:prstGeom>
          <a:noFill/>
        </p:spPr>
        <p:txBody>
          <a:bodyPr wrap="none" rtlCol="0">
            <a:spAutoFit/>
          </a:bodyPr>
          <a:lstStyle/>
          <a:p>
            <a:pPr algn="ctr"/>
            <a:r>
              <a:rPr kumimoji="1" lang="en-US" altLang="ja-JP" sz="1600" b="1" dirty="0" smtClean="0"/>
              <a:t>SC</a:t>
            </a:r>
            <a:r>
              <a:rPr kumimoji="1" lang="ja-JP" altLang="en-US" sz="1600" b="1" dirty="0" smtClean="0"/>
              <a:t>共通システム</a:t>
            </a:r>
            <a:endParaRPr kumimoji="1" lang="ja-JP" altLang="en-US" sz="1600" b="1" dirty="0"/>
          </a:p>
        </p:txBody>
      </p:sp>
      <p:sp>
        <p:nvSpPr>
          <p:cNvPr id="36" name="角丸四角形 35"/>
          <p:cNvSpPr/>
          <p:nvPr/>
        </p:nvSpPr>
        <p:spPr>
          <a:xfrm>
            <a:off x="432872" y="4321278"/>
            <a:ext cx="825500" cy="260061"/>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accent4"/>
                </a:solidFill>
              </a:rPr>
              <a:t>純正結合</a:t>
            </a:r>
            <a:endParaRPr kumimoji="1" lang="ja-JP" altLang="en-US" sz="1400" dirty="0">
              <a:solidFill>
                <a:schemeClr val="accent4"/>
              </a:solidFill>
            </a:endParaRPr>
          </a:p>
        </p:txBody>
      </p:sp>
      <p:sp>
        <p:nvSpPr>
          <p:cNvPr id="124" name="角丸四角形 123"/>
          <p:cNvSpPr/>
          <p:nvPr/>
        </p:nvSpPr>
        <p:spPr>
          <a:xfrm>
            <a:off x="2425357" y="4321278"/>
            <a:ext cx="825500" cy="260061"/>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accent4"/>
                </a:solidFill>
              </a:rPr>
              <a:t>純正結合</a:t>
            </a:r>
            <a:endParaRPr kumimoji="1" lang="ja-JP" altLang="en-US" sz="1400" dirty="0">
              <a:solidFill>
                <a:schemeClr val="accent4"/>
              </a:solidFill>
            </a:endParaRPr>
          </a:p>
        </p:txBody>
      </p:sp>
      <p:sp>
        <p:nvSpPr>
          <p:cNvPr id="37" name="テキスト ボックス 36"/>
          <p:cNvSpPr txBox="1"/>
          <p:nvPr/>
        </p:nvSpPr>
        <p:spPr>
          <a:xfrm>
            <a:off x="2255171" y="5982496"/>
            <a:ext cx="1335622" cy="261610"/>
          </a:xfrm>
          <a:prstGeom prst="rect">
            <a:avLst/>
          </a:prstGeom>
          <a:noFill/>
        </p:spPr>
        <p:txBody>
          <a:bodyPr wrap="none" rtlCol="0">
            <a:spAutoFit/>
          </a:bodyPr>
          <a:lstStyle/>
          <a:p>
            <a:r>
              <a:rPr kumimoji="1" lang="ja-JP" altLang="en-US" sz="1100" dirty="0" smtClean="0"/>
              <a:t>（他システム省略）</a:t>
            </a:r>
            <a:endParaRPr kumimoji="1" lang="ja-JP" altLang="en-US" sz="1100" dirty="0"/>
          </a:p>
        </p:txBody>
      </p:sp>
      <p:grpSp>
        <p:nvGrpSpPr>
          <p:cNvPr id="43" name="グループ化 42"/>
          <p:cNvGrpSpPr/>
          <p:nvPr/>
        </p:nvGrpSpPr>
        <p:grpSpPr>
          <a:xfrm>
            <a:off x="3745192" y="3774527"/>
            <a:ext cx="1695883" cy="1439091"/>
            <a:chOff x="4589908" y="3836980"/>
            <a:chExt cx="1695883" cy="1439091"/>
          </a:xfrm>
        </p:grpSpPr>
        <p:sp>
          <p:nvSpPr>
            <p:cNvPr id="38" name="二等辺三角形 37"/>
            <p:cNvSpPr/>
            <p:nvPr/>
          </p:nvSpPr>
          <p:spPr>
            <a:xfrm>
              <a:off x="4589908" y="3836980"/>
              <a:ext cx="1695883" cy="143909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806946" y="4478513"/>
              <a:ext cx="1261806" cy="307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solidFill>
                </a:rPr>
                <a:t>SC13</a:t>
              </a:r>
              <a:r>
                <a:rPr kumimoji="1" lang="ja-JP" altLang="en-US" dirty="0" smtClean="0">
                  <a:solidFill>
                    <a:schemeClr val="bg1"/>
                  </a:solidFill>
                </a:rPr>
                <a:t>社</a:t>
              </a:r>
              <a:endParaRPr kumimoji="1" lang="ja-JP" altLang="en-US" dirty="0">
                <a:solidFill>
                  <a:schemeClr val="bg1"/>
                </a:solidFill>
              </a:endParaRPr>
            </a:p>
          </p:txBody>
        </p:sp>
        <p:sp>
          <p:nvSpPr>
            <p:cNvPr id="126" name="正方形/長方形 125"/>
            <p:cNvSpPr/>
            <p:nvPr/>
          </p:nvSpPr>
          <p:spPr>
            <a:xfrm>
              <a:off x="4593820" y="4880780"/>
              <a:ext cx="1688058" cy="307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solidFill>
                </a:rPr>
                <a:t>39</a:t>
              </a:r>
              <a:r>
                <a:rPr kumimoji="1" lang="ja-JP" altLang="en-US" dirty="0" smtClean="0">
                  <a:solidFill>
                    <a:schemeClr val="bg1"/>
                  </a:solidFill>
                </a:rPr>
                <a:t>館</a:t>
              </a:r>
              <a:endParaRPr kumimoji="1" lang="ja-JP" altLang="en-US" dirty="0">
                <a:solidFill>
                  <a:schemeClr val="bg1"/>
                </a:solidFill>
              </a:endParaRPr>
            </a:p>
          </p:txBody>
        </p:sp>
        <p:pic>
          <p:nvPicPr>
            <p:cNvPr id="125" name="Picture 2" descr="JR西日本の事例｜トビーテクノロジー株式会社"/>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8602" y="3951148"/>
              <a:ext cx="542466"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コネクタ 40"/>
            <p:cNvCxnSpPr>
              <a:stCxn id="39" idx="2"/>
              <a:endCxn id="126" idx="0"/>
            </p:cNvCxnSpPr>
            <p:nvPr/>
          </p:nvCxnSpPr>
          <p:spPr>
            <a:xfrm>
              <a:off x="5437849" y="4786298"/>
              <a:ext cx="0" cy="9448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2" name="円弧 41"/>
          <p:cNvSpPr/>
          <p:nvPr/>
        </p:nvSpPr>
        <p:spPr>
          <a:xfrm>
            <a:off x="2938282" y="3901519"/>
            <a:ext cx="1245076" cy="1004710"/>
          </a:xfrm>
          <a:prstGeom prst="arc">
            <a:avLst>
              <a:gd name="adj1" fmla="val 13177499"/>
              <a:gd name="adj2" fmla="val 20231763"/>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p:cNvSpPr txBox="1"/>
          <p:nvPr/>
        </p:nvSpPr>
        <p:spPr>
          <a:xfrm>
            <a:off x="3236547" y="3484946"/>
            <a:ext cx="646331" cy="369332"/>
          </a:xfrm>
          <a:prstGeom prst="rect">
            <a:avLst/>
          </a:prstGeom>
          <a:noFill/>
        </p:spPr>
        <p:txBody>
          <a:bodyPr wrap="none" rtlCol="0">
            <a:spAutoFit/>
          </a:bodyPr>
          <a:lstStyle/>
          <a:p>
            <a:r>
              <a:rPr kumimoji="1" lang="ja-JP" altLang="en-US" b="1" dirty="0" smtClean="0"/>
              <a:t>導入</a:t>
            </a:r>
            <a:endParaRPr kumimoji="1" lang="ja-JP" altLang="en-US" b="1" dirty="0"/>
          </a:p>
        </p:txBody>
      </p:sp>
      <p:sp>
        <p:nvSpPr>
          <p:cNvPr id="127" name="楕円 126"/>
          <p:cNvSpPr/>
          <p:nvPr/>
        </p:nvSpPr>
        <p:spPr>
          <a:xfrm>
            <a:off x="5567998" y="2866690"/>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1</a:t>
            </a:r>
            <a:endParaRPr kumimoji="1" lang="ja-JP" altLang="en-US" dirty="0"/>
          </a:p>
        </p:txBody>
      </p:sp>
      <p:sp>
        <p:nvSpPr>
          <p:cNvPr id="128" name="角丸四角形 127"/>
          <p:cNvSpPr/>
          <p:nvPr/>
        </p:nvSpPr>
        <p:spPr>
          <a:xfrm>
            <a:off x="5963436" y="3996213"/>
            <a:ext cx="3290115"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pPr>
              <a:spcBef>
                <a:spcPts val="600"/>
              </a:spcBef>
            </a:pPr>
            <a:r>
              <a:rPr lang="ja-JP" altLang="en-US" sz="1600" b="1" u="sng" dirty="0" smtClean="0">
                <a:solidFill>
                  <a:schemeClr val="tx1">
                    <a:lumMod val="75000"/>
                  </a:schemeClr>
                </a:solidFill>
                <a:latin typeface="Meiryo UI" panose="020B0604030504040204" pitchFamily="50" charset="-128"/>
                <a:ea typeface="Meiryo UI" panose="020B0604030504040204" pitchFamily="50" charset="-128"/>
              </a:rPr>
              <a:t>ポイント業務の標準化に成功</a:t>
            </a:r>
            <a:endParaRPr lang="en-US" altLang="ja-JP" sz="1600" b="1" u="sng" dirty="0" smtClean="0">
              <a:solidFill>
                <a:schemeClr val="tx1">
                  <a:lumMod val="75000"/>
                </a:schemeClr>
              </a:solidFill>
              <a:latin typeface="Meiryo UI" panose="020B0604030504040204" pitchFamily="50" charset="-128"/>
              <a:ea typeface="Meiryo UI" panose="020B0604030504040204" pitchFamily="50" charset="-128"/>
            </a:endParaRPr>
          </a:p>
        </p:txBody>
      </p:sp>
      <p:sp>
        <p:nvSpPr>
          <p:cNvPr id="129" name="楕円 128"/>
          <p:cNvSpPr/>
          <p:nvPr/>
        </p:nvSpPr>
        <p:spPr>
          <a:xfrm>
            <a:off x="5567998" y="3977805"/>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2</a:t>
            </a:r>
            <a:endParaRPr kumimoji="1" lang="ja-JP" altLang="en-US" dirty="0"/>
          </a:p>
        </p:txBody>
      </p:sp>
      <p:sp>
        <p:nvSpPr>
          <p:cNvPr id="130" name="角丸四角形 129"/>
          <p:cNvSpPr/>
          <p:nvPr/>
        </p:nvSpPr>
        <p:spPr>
          <a:xfrm>
            <a:off x="5892013" y="2885098"/>
            <a:ext cx="3432962"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1600" b="1" u="sng" dirty="0" smtClean="0">
                <a:solidFill>
                  <a:schemeClr val="tx1">
                    <a:lumMod val="75000"/>
                  </a:schemeClr>
                </a:solidFill>
                <a:latin typeface="Meiryo UI" panose="020B0604030504040204" pitchFamily="50" charset="-128"/>
                <a:ea typeface="Meiryo UI" panose="020B0604030504040204" pitchFamily="50" charset="-128"/>
              </a:rPr>
              <a:t>共通システムのガバナンス強化に成功</a:t>
            </a:r>
            <a:endParaRPr lang="en-US" altLang="ja-JP" sz="1400" b="1" dirty="0" smtClean="0">
              <a:solidFill>
                <a:schemeClr val="tx1">
                  <a:lumMod val="75000"/>
                </a:schemeClr>
              </a:solidFill>
              <a:latin typeface="Meiryo UI" panose="020B0604030504040204" pitchFamily="50" charset="-128"/>
              <a:ea typeface="Meiryo UI" panose="020B0604030504040204" pitchFamily="50" charset="-128"/>
            </a:endParaRPr>
          </a:p>
        </p:txBody>
      </p:sp>
      <p:sp>
        <p:nvSpPr>
          <p:cNvPr id="132" name="角丸四角形 131"/>
          <p:cNvSpPr/>
          <p:nvPr/>
        </p:nvSpPr>
        <p:spPr>
          <a:xfrm>
            <a:off x="5963436" y="5015665"/>
            <a:ext cx="3725687" cy="369584"/>
          </a:xfrm>
          <a:prstGeom prst="roundRect">
            <a:avLst>
              <a:gd name="adj" fmla="val 0"/>
            </a:avLst>
          </a:prstGeom>
          <a:no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45720" rIns="180000" bIns="45720" numCol="1" spcCol="0" rtlCol="0" fromWordArt="0" anchor="t" anchorCtr="0" forceAA="0" compatLnSpc="1">
            <a:prstTxWarp prst="textNoShape">
              <a:avLst/>
            </a:prstTxWarp>
            <a:noAutofit/>
          </a:bodyPr>
          <a:lstStyle/>
          <a:p>
            <a:r>
              <a:rPr lang="ja-JP" altLang="en-US" sz="1600" b="1" u="sng" dirty="0" smtClean="0">
                <a:solidFill>
                  <a:schemeClr val="tx1"/>
                </a:solidFill>
                <a:latin typeface="Meiryo UI" panose="020B0604030504040204" pitchFamily="50" charset="-128"/>
                <a:ea typeface="Meiryo UI" panose="020B0604030504040204" pitchFamily="50" charset="-128"/>
              </a:rPr>
              <a:t>業務再設計による</a:t>
            </a:r>
            <a:r>
              <a:rPr lang="en-US" altLang="ja-JP" sz="1600" b="1" u="sng" dirty="0" smtClean="0">
                <a:solidFill>
                  <a:schemeClr val="tx1"/>
                </a:solidFill>
                <a:latin typeface="Meiryo UI" panose="020B0604030504040204" pitchFamily="50" charset="-128"/>
                <a:ea typeface="Meiryo UI" panose="020B0604030504040204" pitchFamily="50" charset="-128"/>
              </a:rPr>
              <a:t/>
            </a:r>
            <a:br>
              <a:rPr lang="en-US" altLang="ja-JP" sz="1600" b="1" u="sng" dirty="0" smtClean="0">
                <a:solidFill>
                  <a:schemeClr val="tx1"/>
                </a:solidFill>
                <a:latin typeface="Meiryo UI" panose="020B0604030504040204" pitchFamily="50" charset="-128"/>
                <a:ea typeface="Meiryo UI" panose="020B0604030504040204" pitchFamily="50" charset="-128"/>
              </a:rPr>
            </a:br>
            <a:r>
              <a:rPr lang="ja-JP" altLang="en-US" sz="1600" b="1" u="sng" dirty="0" smtClean="0">
                <a:solidFill>
                  <a:schemeClr val="tx1"/>
                </a:solidFill>
                <a:latin typeface="Meiryo UI" panose="020B0604030504040204" pitchFamily="50" charset="-128"/>
                <a:ea typeface="Meiryo UI" panose="020B0604030504040204" pitchFamily="50" charset="-128"/>
              </a:rPr>
              <a:t>「</a:t>
            </a:r>
            <a:r>
              <a:rPr lang="en-US" altLang="ja-JP" sz="1600" b="1" u="sng" dirty="0" smtClean="0">
                <a:solidFill>
                  <a:schemeClr val="tx1"/>
                </a:solidFill>
                <a:latin typeface="Meiryo UI" panose="020B0604030504040204" pitchFamily="50" charset="-128"/>
                <a:ea typeface="Meiryo UI" panose="020B0604030504040204" pitchFamily="50" charset="-128"/>
              </a:rPr>
              <a:t>MMK</a:t>
            </a:r>
            <a:r>
              <a:rPr lang="ja-JP" altLang="en-US" sz="1600" b="1" u="sng" dirty="0" err="1" smtClean="0">
                <a:solidFill>
                  <a:schemeClr val="tx1"/>
                </a:solidFill>
                <a:latin typeface="Meiryo UI" panose="020B0604030504040204" pitchFamily="50" charset="-128"/>
                <a:ea typeface="Meiryo UI" panose="020B0604030504040204" pitchFamily="50" charset="-128"/>
              </a:rPr>
              <a:t>での</a:t>
            </a:r>
            <a:r>
              <a:rPr lang="ja-JP" altLang="en-US" sz="1600" b="1" u="sng" dirty="0" smtClean="0">
                <a:solidFill>
                  <a:schemeClr val="tx1"/>
                </a:solidFill>
                <a:latin typeface="Meiryo UI" panose="020B0604030504040204" pitchFamily="50" charset="-128"/>
                <a:ea typeface="Meiryo UI" panose="020B0604030504040204" pitchFamily="50" charset="-128"/>
              </a:rPr>
              <a:t>金券発行サービスの廃止」</a:t>
            </a:r>
            <a:endParaRPr lang="en-US" altLang="ja-JP" sz="1600" b="1" u="sng" dirty="0" smtClean="0">
              <a:solidFill>
                <a:schemeClr val="tx1"/>
              </a:solidFill>
              <a:latin typeface="Meiryo UI" panose="020B0604030504040204" pitchFamily="50" charset="-128"/>
              <a:ea typeface="Meiryo UI" panose="020B0604030504040204" pitchFamily="50" charset="-128"/>
            </a:endParaRPr>
          </a:p>
        </p:txBody>
      </p:sp>
      <p:sp>
        <p:nvSpPr>
          <p:cNvPr id="133" name="正方形/長方形 132"/>
          <p:cNvSpPr/>
          <p:nvPr/>
        </p:nvSpPr>
        <p:spPr>
          <a:xfrm>
            <a:off x="6362783" y="5592059"/>
            <a:ext cx="2925158" cy="738664"/>
          </a:xfrm>
          <a:prstGeom prst="rect">
            <a:avLst/>
          </a:prstGeom>
        </p:spPr>
        <p:txBody>
          <a:bodyPr wrap="square">
            <a:spAutoFit/>
          </a:bodyPr>
          <a:lstStyle/>
          <a:p>
            <a:pPr marL="285750" indent="-285750">
              <a:spcAft>
                <a:spcPts val="0"/>
              </a:spcAft>
              <a:buFont typeface="Wingdings" panose="05000000000000000000" pitchFamily="2" charset="2"/>
              <a:buChar char="l"/>
            </a:pPr>
            <a:r>
              <a:rPr lang="en-US" altLang="ja-JP" sz="1400" b="1" dirty="0" smtClean="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MMK</a:t>
            </a:r>
            <a:r>
              <a:rPr lang="ja-JP" altLang="en-US" sz="1400" b="1" dirty="0" smtClean="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システム対応費の削減</a:t>
            </a:r>
            <a:endParaRPr lang="en-US" altLang="ja-JP" sz="1400" b="1" dirty="0" smtClean="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endParaRPr>
          </a:p>
          <a:p>
            <a:pPr marL="285750" indent="-285750">
              <a:spcAft>
                <a:spcPts val="0"/>
              </a:spcAft>
              <a:buFont typeface="Wingdings" panose="05000000000000000000" pitchFamily="2" charset="2"/>
              <a:buChar char="l"/>
            </a:pPr>
            <a:r>
              <a:rPr lang="ja-JP" altLang="en-US" sz="1400" b="1" dirty="0" smtClean="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金券ハンドリングコスト削減</a:t>
            </a:r>
            <a:endParaRPr lang="en-US" altLang="ja-JP" sz="1400" dirty="0" smtClean="0">
              <a:latin typeface="Meiryo UI" panose="020B0604030504040204" pitchFamily="50" charset="-128"/>
              <a:ea typeface="Meiryo UI" panose="020B0604030504040204" pitchFamily="50" charset="-128"/>
              <a:cs typeface="ＭＳ Ｐゴシック" panose="020B0600070205080204" pitchFamily="50" charset="-128"/>
            </a:endParaRPr>
          </a:p>
          <a:p>
            <a:pPr marL="285750" indent="-285750">
              <a:spcAft>
                <a:spcPts val="0"/>
              </a:spcAft>
              <a:buFont typeface="Wingdings" panose="05000000000000000000" pitchFamily="2" charset="2"/>
              <a:buChar char="l"/>
            </a:pPr>
            <a:r>
              <a:rPr lang="ja-JP" altLang="en-US" sz="1400" dirty="0" smtClean="0">
                <a:latin typeface="Meiryo UI" panose="020B0604030504040204" pitchFamily="50" charset="-128"/>
                <a:ea typeface="Meiryo UI" panose="020B0604030504040204" pitchFamily="50" charset="-128"/>
                <a:cs typeface="ＭＳ Ｐゴシック" panose="020B0600070205080204" pitchFamily="50" charset="-128"/>
              </a:rPr>
              <a:t>お客様満足度アップ</a:t>
            </a:r>
            <a:endParaRPr lang="en-US" altLang="ja-JP" sz="1400" dirty="0" smtClean="0">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48" name="正方形/長方形 47"/>
          <p:cNvSpPr/>
          <p:nvPr/>
        </p:nvSpPr>
        <p:spPr>
          <a:xfrm>
            <a:off x="6454510" y="3198164"/>
            <a:ext cx="2798124" cy="523220"/>
          </a:xfrm>
          <a:prstGeom prst="rect">
            <a:avLst/>
          </a:prstGeom>
        </p:spPr>
        <p:txBody>
          <a:bodyPr wrap="square">
            <a:spAutoFit/>
          </a:bodyPr>
          <a:lstStyle/>
          <a:p>
            <a:pPr>
              <a:spcBef>
                <a:spcPts val="600"/>
              </a:spcBef>
            </a:pPr>
            <a:r>
              <a:rPr lang="ja-JP" altLang="en-US" sz="1400" b="1" dirty="0" smtClean="0">
                <a:solidFill>
                  <a:schemeClr val="tx1">
                    <a:lumMod val="75000"/>
                  </a:schemeClr>
                </a:solidFill>
                <a:latin typeface="Meiryo UI" panose="020B0604030504040204" pitchFamily="50" charset="-128"/>
                <a:ea typeface="Meiryo UI" panose="020B0604030504040204" pitchFamily="50" charset="-128"/>
              </a:rPr>
              <a:t>さら</a:t>
            </a:r>
            <a:r>
              <a:rPr lang="ja-JP" altLang="en-US" sz="1400" b="1" dirty="0">
                <a:solidFill>
                  <a:schemeClr val="tx1">
                    <a:lumMod val="75000"/>
                  </a:schemeClr>
                </a:solidFill>
                <a:latin typeface="Meiryo UI" panose="020B0604030504040204" pitchFamily="50" charset="-128"/>
                <a:ea typeface="Meiryo UI" panose="020B0604030504040204" pitchFamily="50" charset="-128"/>
              </a:rPr>
              <a:t>なる共通化促進など</a:t>
            </a:r>
            <a:r>
              <a:rPr lang="en-US" altLang="ja-JP" sz="1400" b="1" dirty="0">
                <a:solidFill>
                  <a:schemeClr val="tx1">
                    <a:lumMod val="75000"/>
                  </a:schemeClr>
                </a:solidFill>
                <a:latin typeface="Meiryo UI" panose="020B0604030504040204" pitchFamily="50" charset="-128"/>
                <a:ea typeface="Meiryo UI" panose="020B0604030504040204" pitchFamily="50" charset="-128"/>
              </a:rPr>
              <a:t/>
            </a:r>
            <a:br>
              <a:rPr lang="en-US" altLang="ja-JP" sz="1400" b="1" dirty="0">
                <a:solidFill>
                  <a:schemeClr val="tx1">
                    <a:lumMod val="75000"/>
                  </a:schemeClr>
                </a:solidFill>
                <a:latin typeface="Meiryo UI" panose="020B0604030504040204" pitchFamily="50" charset="-128"/>
                <a:ea typeface="Meiryo UI" panose="020B0604030504040204" pitchFamily="50" charset="-128"/>
              </a:rPr>
            </a:br>
            <a:r>
              <a:rPr lang="ja-JP" altLang="en-US" sz="1400" b="1" dirty="0" smtClean="0">
                <a:solidFill>
                  <a:schemeClr val="tx1">
                    <a:lumMod val="75000"/>
                  </a:schemeClr>
                </a:solidFill>
                <a:latin typeface="Meiryo UI" panose="020B0604030504040204" pitchFamily="50" charset="-128"/>
                <a:ea typeface="Meiryo UI" panose="020B0604030504040204" pitchFamily="50" charset="-128"/>
              </a:rPr>
              <a:t>本部</a:t>
            </a:r>
            <a:r>
              <a:rPr lang="ja-JP" altLang="en-US" sz="1400" b="1" dirty="0">
                <a:solidFill>
                  <a:schemeClr val="tx1">
                    <a:lumMod val="75000"/>
                  </a:schemeClr>
                </a:solidFill>
                <a:latin typeface="Meiryo UI" panose="020B0604030504040204" pitchFamily="50" charset="-128"/>
                <a:ea typeface="Meiryo UI" panose="020B0604030504040204" pitchFamily="50" charset="-128"/>
              </a:rPr>
              <a:t>主導で迅速な対応が可能へ</a:t>
            </a:r>
            <a:endParaRPr lang="en-US" altLang="ja-JP" sz="1200" b="1" dirty="0">
              <a:solidFill>
                <a:schemeClr val="tx1">
                  <a:lumMod val="75000"/>
                </a:schemeClr>
              </a:solidFill>
              <a:latin typeface="Meiryo UI" panose="020B0604030504040204" pitchFamily="50" charset="-128"/>
              <a:ea typeface="Meiryo UI" panose="020B0604030504040204" pitchFamily="50" charset="-128"/>
            </a:endParaRPr>
          </a:p>
        </p:txBody>
      </p:sp>
      <p:sp>
        <p:nvSpPr>
          <p:cNvPr id="49" name="二等辺三角形 48"/>
          <p:cNvSpPr/>
          <p:nvPr/>
        </p:nvSpPr>
        <p:spPr>
          <a:xfrm rot="5400000">
            <a:off x="6147928" y="3366580"/>
            <a:ext cx="366405" cy="1662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二等辺三角形 133"/>
          <p:cNvSpPr/>
          <p:nvPr/>
        </p:nvSpPr>
        <p:spPr>
          <a:xfrm rot="5400000">
            <a:off x="6147928" y="4527116"/>
            <a:ext cx="366405" cy="1662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楕円 134"/>
          <p:cNvSpPr/>
          <p:nvPr/>
        </p:nvSpPr>
        <p:spPr>
          <a:xfrm>
            <a:off x="5567998" y="5147524"/>
            <a:ext cx="457262" cy="406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3</a:t>
            </a:r>
            <a:endParaRPr kumimoji="1" lang="ja-JP" altLang="en-US" dirty="0"/>
          </a:p>
        </p:txBody>
      </p:sp>
      <p:sp>
        <p:nvSpPr>
          <p:cNvPr id="136" name="正方形/長方形 135"/>
          <p:cNvSpPr/>
          <p:nvPr/>
        </p:nvSpPr>
        <p:spPr>
          <a:xfrm>
            <a:off x="6454510" y="4348624"/>
            <a:ext cx="3236302" cy="523220"/>
          </a:xfrm>
          <a:prstGeom prst="rect">
            <a:avLst/>
          </a:prstGeom>
        </p:spPr>
        <p:txBody>
          <a:bodyPr wrap="square">
            <a:spAutoFit/>
          </a:bodyPr>
          <a:lstStyle/>
          <a:p>
            <a:r>
              <a:rPr lang="en-US" altLang="ja-JP" sz="1400" b="1" dirty="0">
                <a:solidFill>
                  <a:schemeClr val="tx1">
                    <a:lumMod val="75000"/>
                  </a:schemeClr>
                </a:solidFill>
                <a:latin typeface="Meiryo UI" panose="020B0604030504040204" pitchFamily="50" charset="-128"/>
                <a:ea typeface="Meiryo UI" panose="020B0604030504040204" pitchFamily="50" charset="-128"/>
              </a:rPr>
              <a:t>WESPO</a:t>
            </a:r>
            <a:r>
              <a:rPr lang="ja-JP" altLang="en-US" sz="1400" b="1" dirty="0">
                <a:solidFill>
                  <a:schemeClr val="tx1">
                    <a:lumMod val="75000"/>
                  </a:schemeClr>
                </a:solidFill>
                <a:latin typeface="Meiryo UI" panose="020B0604030504040204" pitchFamily="50" charset="-128"/>
                <a:ea typeface="Meiryo UI" panose="020B0604030504040204" pitchFamily="50" charset="-128"/>
              </a:rPr>
              <a:t>導入によるポイントおまとめ</a:t>
            </a:r>
            <a:endParaRPr lang="en-US" altLang="ja-JP" sz="1400" b="1" dirty="0">
              <a:solidFill>
                <a:schemeClr val="tx1">
                  <a:lumMod val="75000"/>
                </a:schemeClr>
              </a:solidFill>
              <a:latin typeface="Meiryo UI" panose="020B0604030504040204" pitchFamily="50" charset="-128"/>
              <a:ea typeface="Meiryo UI" panose="020B0604030504040204" pitchFamily="50" charset="-128"/>
            </a:endParaRPr>
          </a:p>
          <a:p>
            <a:r>
              <a:rPr lang="ja-JP" altLang="en-US" sz="1400" b="1" dirty="0">
                <a:solidFill>
                  <a:schemeClr val="tx1">
                    <a:lumMod val="75000"/>
                  </a:schemeClr>
                </a:solidFill>
                <a:latin typeface="Meiryo UI" panose="020B0604030504040204" pitchFamily="50" charset="-128"/>
                <a:ea typeface="Meiryo UI" panose="020B0604030504040204" pitchFamily="50" charset="-128"/>
              </a:rPr>
              <a:t>カードレス化によるコスト・業務の効率化</a:t>
            </a:r>
            <a:endParaRPr lang="en-US" altLang="ja-JP" sz="1400" b="1" dirty="0">
              <a:solidFill>
                <a:schemeClr val="tx1">
                  <a:lumMod val="75000"/>
                </a:schemeClr>
              </a:solidFill>
              <a:latin typeface="Meiryo UI" panose="020B0604030504040204" pitchFamily="50" charset="-128"/>
              <a:ea typeface="Meiryo UI" panose="020B0604030504040204" pitchFamily="50" charset="-128"/>
            </a:endParaRPr>
          </a:p>
        </p:txBody>
      </p:sp>
      <p:sp>
        <p:nvSpPr>
          <p:cNvPr id="137" name="角丸四角形 136"/>
          <p:cNvSpPr/>
          <p:nvPr/>
        </p:nvSpPr>
        <p:spPr>
          <a:xfrm>
            <a:off x="7853572" y="4997257"/>
            <a:ext cx="1705921" cy="260061"/>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dirty="0" smtClean="0">
                <a:solidFill>
                  <a:schemeClr val="accent4"/>
                </a:solidFill>
              </a:rPr>
              <a:t>ガバナンス強化の効果</a:t>
            </a:r>
            <a:endParaRPr kumimoji="1" lang="ja-JP" altLang="en-US" sz="1400" dirty="0">
              <a:solidFill>
                <a:schemeClr val="accent4"/>
              </a:solidFill>
            </a:endParaRPr>
          </a:p>
        </p:txBody>
      </p:sp>
      <p:pic>
        <p:nvPicPr>
          <p:cNvPr id="138" name="Picture 2" descr="JR西日本の事例｜トビーテクノロジー株式会社"/>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21379" y="2255820"/>
            <a:ext cx="656384" cy="47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3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 </a:t>
            </a:r>
            <a:r>
              <a:rPr lang="ja-JP" altLang="en-US" dirty="0" smtClean="0"/>
              <a:t>組織図（</a:t>
            </a:r>
            <a:r>
              <a:rPr lang="en-US" altLang="ja-JP" dirty="0" smtClean="0"/>
              <a:t>2/2</a:t>
            </a:r>
            <a:r>
              <a:rPr lang="ja-JP" altLang="en-US" dirty="0" smtClean="0"/>
              <a:t>）</a:t>
            </a:r>
            <a:endParaRPr kumimoji="1" lang="ja-JP" altLang="en-US" dirty="0"/>
          </a:p>
        </p:txBody>
      </p:sp>
      <p:cxnSp>
        <p:nvCxnSpPr>
          <p:cNvPr id="156" name="直線コネクタ 155"/>
          <p:cNvCxnSpPr/>
          <p:nvPr/>
        </p:nvCxnSpPr>
        <p:spPr>
          <a:xfrm>
            <a:off x="895141" y="2522382"/>
            <a:ext cx="332618" cy="0"/>
          </a:xfrm>
          <a:prstGeom prst="line">
            <a:avLst/>
          </a:prstGeom>
          <a:noFill/>
          <a:ln w="12700" cap="flat" cmpd="sng" algn="ctr">
            <a:solidFill>
              <a:srgbClr val="000000"/>
            </a:solidFill>
            <a:prstDash val="solid"/>
          </a:ln>
          <a:effectLst/>
        </p:spPr>
      </p:cxnSp>
      <p:cxnSp>
        <p:nvCxnSpPr>
          <p:cNvPr id="157" name="直線コネクタ 156"/>
          <p:cNvCxnSpPr/>
          <p:nvPr/>
        </p:nvCxnSpPr>
        <p:spPr>
          <a:xfrm>
            <a:off x="895141" y="5552680"/>
            <a:ext cx="315675" cy="1671"/>
          </a:xfrm>
          <a:prstGeom prst="line">
            <a:avLst/>
          </a:prstGeom>
          <a:noFill/>
          <a:ln w="12700" cap="flat" cmpd="sng" algn="ctr">
            <a:solidFill>
              <a:srgbClr val="000000"/>
            </a:solidFill>
            <a:prstDash val="solid"/>
          </a:ln>
          <a:effectLst/>
        </p:spPr>
      </p:cxnSp>
      <p:cxnSp>
        <p:nvCxnSpPr>
          <p:cNvPr id="158" name="直線コネクタ 157"/>
          <p:cNvCxnSpPr/>
          <p:nvPr/>
        </p:nvCxnSpPr>
        <p:spPr>
          <a:xfrm>
            <a:off x="895141" y="1461880"/>
            <a:ext cx="332618" cy="0"/>
          </a:xfrm>
          <a:prstGeom prst="line">
            <a:avLst/>
          </a:prstGeom>
          <a:noFill/>
          <a:ln w="12700" cap="flat" cmpd="sng" algn="ctr">
            <a:solidFill>
              <a:srgbClr val="000000"/>
            </a:solidFill>
            <a:prstDash val="solid"/>
          </a:ln>
          <a:effectLst/>
        </p:spPr>
      </p:cxnSp>
      <p:cxnSp>
        <p:nvCxnSpPr>
          <p:cNvPr id="159" name="直線コネクタ 158"/>
          <p:cNvCxnSpPr/>
          <p:nvPr/>
        </p:nvCxnSpPr>
        <p:spPr>
          <a:xfrm flipV="1">
            <a:off x="895141" y="5929218"/>
            <a:ext cx="320002" cy="1538"/>
          </a:xfrm>
          <a:prstGeom prst="line">
            <a:avLst/>
          </a:prstGeom>
          <a:noFill/>
          <a:ln w="12700" cap="flat" cmpd="sng" algn="ctr">
            <a:solidFill>
              <a:srgbClr val="000000"/>
            </a:solidFill>
            <a:prstDash val="solid"/>
          </a:ln>
          <a:effectLst/>
        </p:spPr>
      </p:cxnSp>
      <p:cxnSp>
        <p:nvCxnSpPr>
          <p:cNvPr id="163" name="カギ線コネクタ 162"/>
          <p:cNvCxnSpPr/>
          <p:nvPr/>
        </p:nvCxnSpPr>
        <p:spPr>
          <a:xfrm rot="16200000" flipH="1">
            <a:off x="-1366646" y="3377768"/>
            <a:ext cx="5151195" cy="627620"/>
          </a:xfrm>
          <a:prstGeom prst="bentConnector2">
            <a:avLst/>
          </a:prstGeom>
          <a:noFill/>
          <a:ln w="12700" cap="flat" cmpd="sng" algn="ctr">
            <a:solidFill>
              <a:srgbClr val="000000"/>
            </a:solidFill>
            <a:prstDash val="solid"/>
            <a:headEnd type="none" w="med" len="med"/>
            <a:tailEnd type="none" w="med" len="med"/>
          </a:ln>
          <a:effectLst/>
        </p:spPr>
      </p:cxnSp>
      <p:sp>
        <p:nvSpPr>
          <p:cNvPr id="167" name="テキスト ボックス 166"/>
          <p:cNvSpPr txBox="1">
            <a:spLocks noChangeArrowheads="1"/>
          </p:cNvSpPr>
          <p:nvPr/>
        </p:nvSpPr>
        <p:spPr bwMode="auto">
          <a:xfrm>
            <a:off x="771208" y="809828"/>
            <a:ext cx="3659878" cy="400110"/>
          </a:xfrm>
          <a:prstGeom prst="rect">
            <a:avLst/>
          </a:prstGeom>
          <a:solidFill>
            <a:schemeClr val="tx2"/>
          </a:solidFill>
          <a:ln w="9525" cap="flat" cmpd="sng" algn="ctr">
            <a:noFill/>
            <a:prstDash val="solid"/>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0" lang="ja-JP" alt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サービス・ペイメント事業</a:t>
            </a:r>
            <a:r>
              <a:rPr kumimoji="0" lang="ja-JP" altLang="en-US" sz="20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rPr>
              <a:t>本部</a:t>
            </a:r>
            <a:endParaRPr kumimoji="0" lang="ja-JP" altLang="en-US" sz="20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9" name="テキスト ボックス 12"/>
          <p:cNvSpPr txBox="1">
            <a:spLocks noChangeArrowheads="1"/>
          </p:cNvSpPr>
          <p:nvPr/>
        </p:nvSpPr>
        <p:spPr bwMode="auto">
          <a:xfrm>
            <a:off x="1522761" y="2740943"/>
            <a:ext cx="2556000" cy="216000"/>
          </a:xfrm>
          <a:prstGeom prst="rect">
            <a:avLst/>
          </a:prstGeom>
          <a:solidFill>
            <a:schemeClr val="accent4">
              <a:lumMod val="20000"/>
              <a:lumOff val="80000"/>
            </a:schemeClr>
          </a:solidFill>
          <a:ln w="38100" cap="flat" cmpd="sng" algn="ctr">
            <a:solidFill>
              <a:srgbClr val="FF0000"/>
            </a:solidFill>
            <a:prstDash val="solid"/>
            <a:headEnd/>
            <a:tailEnd/>
          </a:ln>
          <a:effectLst/>
        </p:spPr>
        <p:txBody>
          <a:bodyPr anchor="ctr">
            <a:noAutofit/>
          </a:bodyPr>
          <a:lstStyle>
            <a:defPPr>
              <a:defRPr lang="en-US"/>
            </a:defPPr>
            <a:lvl1pPr lvl="0" defTabSz="914400">
              <a:defRPr kumimoji="0"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smtClean="0">
                <a:solidFill>
                  <a:schemeClr val="tx1"/>
                </a:solidFill>
              </a:rPr>
              <a:t>PSP</a:t>
            </a:r>
            <a:r>
              <a:rPr lang="ja-JP" altLang="en-US" dirty="0" smtClean="0">
                <a:solidFill>
                  <a:schemeClr val="tx1"/>
                </a:solidFill>
              </a:rPr>
              <a:t>・</a:t>
            </a:r>
            <a:r>
              <a:rPr lang="ja-JP" altLang="en-US" dirty="0">
                <a:solidFill>
                  <a:schemeClr val="tx1"/>
                </a:solidFill>
              </a:rPr>
              <a:t>サービスインテグレーション推進室</a:t>
            </a:r>
          </a:p>
        </p:txBody>
      </p:sp>
      <p:sp>
        <p:nvSpPr>
          <p:cNvPr id="171" name="テキスト ボックス 12"/>
          <p:cNvSpPr txBox="1">
            <a:spLocks noChangeArrowheads="1"/>
          </p:cNvSpPr>
          <p:nvPr/>
        </p:nvSpPr>
        <p:spPr bwMode="auto">
          <a:xfrm>
            <a:off x="1522761" y="1666590"/>
            <a:ext cx="2556000" cy="216000"/>
          </a:xfrm>
          <a:prstGeom prst="rect">
            <a:avLst/>
          </a:prstGeom>
          <a:solidFill>
            <a:schemeClr val="accent4">
              <a:lumMod val="20000"/>
              <a:lumOff val="80000"/>
            </a:schemeClr>
          </a:solidFill>
          <a:ln w="38100" cap="flat" cmpd="sng" algn="ctr">
            <a:solidFill>
              <a:srgbClr val="FF0000"/>
            </a:solidFill>
            <a:prstDash val="solid"/>
            <a:headEnd/>
            <a:tailEnd/>
          </a:ln>
          <a:effectLst/>
        </p:spPr>
        <p:txBody>
          <a:bodyPr anchor="ctr">
            <a:noAutofit/>
          </a:bodyPr>
          <a:lstStyle/>
          <a:p>
            <a:pPr lvl="0" defTabSz="914400">
              <a:defRPr/>
            </a:pP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交通・観光統括部 </a:t>
            </a:r>
            <a:endPar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0" name="角丸四角形吹き出し 189"/>
          <p:cNvSpPr/>
          <p:nvPr/>
        </p:nvSpPr>
        <p:spPr>
          <a:xfrm>
            <a:off x="5444536" y="1068338"/>
            <a:ext cx="3605277" cy="1116000"/>
          </a:xfrm>
          <a:prstGeom prst="wedgeRoundRectCallout">
            <a:avLst>
              <a:gd name="adj1" fmla="val -85691"/>
              <a:gd name="adj2" fmla="val 10217"/>
              <a:gd name="adj3" fmla="val 16667"/>
            </a:avLst>
          </a:prstGeom>
          <a:ln>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1" name="角丸四角形吹き出し 190"/>
          <p:cNvSpPr/>
          <p:nvPr/>
        </p:nvSpPr>
        <p:spPr>
          <a:xfrm>
            <a:off x="5444536" y="4403119"/>
            <a:ext cx="3605277" cy="1116000"/>
          </a:xfrm>
          <a:prstGeom prst="wedgeRoundRectCallout">
            <a:avLst>
              <a:gd name="adj1" fmla="val -85811"/>
              <a:gd name="adj2" fmla="val -53042"/>
              <a:gd name="adj3" fmla="val 16667"/>
            </a:avLst>
          </a:prstGeom>
          <a:ln>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2" name="正方形/長方形 191"/>
          <p:cNvSpPr/>
          <p:nvPr/>
        </p:nvSpPr>
        <p:spPr>
          <a:xfrm>
            <a:off x="5596937" y="978545"/>
            <a:ext cx="2880000" cy="288000"/>
          </a:xfrm>
          <a:prstGeom prst="rect">
            <a:avLst/>
          </a:prstGeom>
          <a:solidFill>
            <a:schemeClr val="accent4">
              <a:lumMod val="60000"/>
              <a:lumOff val="4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交通・観光統括部</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正方形/長方形 192"/>
          <p:cNvSpPr/>
          <p:nvPr/>
        </p:nvSpPr>
        <p:spPr>
          <a:xfrm>
            <a:off x="5596937" y="4265763"/>
            <a:ext cx="2880000" cy="288000"/>
          </a:xfrm>
          <a:prstGeom prst="rect">
            <a:avLst/>
          </a:prstGeom>
          <a:solidFill>
            <a:schemeClr val="accent4">
              <a:lumMod val="60000"/>
              <a:lumOff val="4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latin typeface="Meiryo UI" panose="020B0604030504040204" pitchFamily="50" charset="-128"/>
                <a:ea typeface="Meiryo UI" panose="020B0604030504040204" pitchFamily="50" charset="-128"/>
                <a:cs typeface="Meiryo UI" panose="020B0604030504040204" pitchFamily="50" charset="-128"/>
              </a:rPr>
              <a:t>マーケティングデザイン統括部</a:t>
            </a:r>
          </a:p>
        </p:txBody>
      </p:sp>
      <p:sp>
        <p:nvSpPr>
          <p:cNvPr id="194" name="テキスト ボックス 193"/>
          <p:cNvSpPr txBox="1"/>
          <p:nvPr/>
        </p:nvSpPr>
        <p:spPr>
          <a:xfrm>
            <a:off x="5486801" y="1307313"/>
            <a:ext cx="3564000"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貴社</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をはじめとする交通・旅行業界のお客様を中心に、長年にわたり高品質なシステム・サービスを提供し続けています。</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95" name="テキスト ボックス 194"/>
          <p:cNvSpPr txBox="1"/>
          <p:nvPr/>
        </p:nvSpPr>
        <p:spPr>
          <a:xfrm>
            <a:off x="5486801" y="4578750"/>
            <a:ext cx="3564000" cy="95410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社内外のデジタルマーケティングソリューションを武器に、マーケティング、セールス、デリバリの各チームが連携し、お客様企業の変革のみならず、生活者の体験価値向上にチャレンジしています。</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01" name="テキスト ボックス 12"/>
          <p:cNvSpPr txBox="1">
            <a:spLocks noChangeArrowheads="1"/>
          </p:cNvSpPr>
          <p:nvPr/>
        </p:nvSpPr>
        <p:spPr bwMode="auto">
          <a:xfrm>
            <a:off x="1522761" y="4295749"/>
            <a:ext cx="2556000" cy="216000"/>
          </a:xfrm>
          <a:prstGeom prst="rect">
            <a:avLst/>
          </a:prstGeom>
          <a:solidFill>
            <a:schemeClr val="accent4">
              <a:lumMod val="20000"/>
              <a:lumOff val="80000"/>
            </a:schemeClr>
          </a:solidFill>
          <a:ln w="38100" cap="flat" cmpd="sng" algn="ctr">
            <a:solidFill>
              <a:srgbClr val="FF0000"/>
            </a:solidFill>
            <a:prstDash val="solid"/>
            <a:headEnd/>
            <a:tailEnd/>
          </a:ln>
          <a:effectLst/>
        </p:spPr>
        <p:txBody>
          <a:bodyPr anchor="ctr">
            <a:noAutofit/>
          </a:bodyPr>
          <a:lstStyle>
            <a:defPPr>
              <a:defRPr lang="en-US"/>
            </a:defPPr>
            <a:lvl1pPr lvl="0" defTabSz="914400">
              <a:defRPr kumimoji="0"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solidFill>
                  <a:schemeClr val="tx1"/>
                </a:solidFill>
              </a:rPr>
              <a:t>マーケティングデザイン統括部</a:t>
            </a:r>
          </a:p>
        </p:txBody>
      </p:sp>
      <p:cxnSp>
        <p:nvCxnSpPr>
          <p:cNvPr id="202" name="直線コネクタ 201"/>
          <p:cNvCxnSpPr/>
          <p:nvPr/>
        </p:nvCxnSpPr>
        <p:spPr>
          <a:xfrm>
            <a:off x="895141" y="4052565"/>
            <a:ext cx="332618" cy="0"/>
          </a:xfrm>
          <a:prstGeom prst="line">
            <a:avLst/>
          </a:prstGeom>
          <a:noFill/>
          <a:ln w="12700" cap="flat" cmpd="sng" algn="ctr">
            <a:solidFill>
              <a:srgbClr val="000000"/>
            </a:solidFill>
            <a:prstDash val="solid"/>
          </a:ln>
          <a:effectLst/>
        </p:spPr>
      </p:cxnSp>
      <p:cxnSp>
        <p:nvCxnSpPr>
          <p:cNvPr id="203" name="直線コネクタ 202"/>
          <p:cNvCxnSpPr/>
          <p:nvPr/>
        </p:nvCxnSpPr>
        <p:spPr>
          <a:xfrm>
            <a:off x="895141" y="5201369"/>
            <a:ext cx="315675" cy="1671"/>
          </a:xfrm>
          <a:prstGeom prst="line">
            <a:avLst/>
          </a:prstGeom>
          <a:noFill/>
          <a:ln w="12700" cap="flat" cmpd="sng" algn="ctr">
            <a:solidFill>
              <a:srgbClr val="000000"/>
            </a:solidFill>
            <a:prstDash val="solid"/>
          </a:ln>
          <a:effectLst/>
        </p:spPr>
      </p:cxnSp>
      <p:sp>
        <p:nvSpPr>
          <p:cNvPr id="204" name="テキスト ボックス 12"/>
          <p:cNvSpPr txBox="1">
            <a:spLocks noChangeArrowheads="1"/>
          </p:cNvSpPr>
          <p:nvPr/>
        </p:nvSpPr>
        <p:spPr bwMode="auto">
          <a:xfrm>
            <a:off x="1522761" y="4516807"/>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サービスデザイン統括部</a:t>
            </a:r>
            <a:endParaRPr lang="ja-JP" altLang="en-US" sz="1200" dirty="0">
              <a:solidFill>
                <a:schemeClr val="tx1"/>
              </a:solidFill>
            </a:endParaRPr>
          </a:p>
        </p:txBody>
      </p:sp>
      <p:sp>
        <p:nvSpPr>
          <p:cNvPr id="205" name="テキスト ボックス 12"/>
          <p:cNvSpPr txBox="1">
            <a:spLocks noChangeArrowheads="1"/>
          </p:cNvSpPr>
          <p:nvPr/>
        </p:nvSpPr>
        <p:spPr bwMode="auto">
          <a:xfrm>
            <a:off x="1522761" y="4733782"/>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プラットフォームデザイン統括部</a:t>
            </a:r>
            <a:endParaRPr lang="ja-JP" altLang="en-US" sz="1200" dirty="0">
              <a:solidFill>
                <a:schemeClr val="tx1"/>
              </a:solidFill>
            </a:endParaRPr>
          </a:p>
        </p:txBody>
      </p:sp>
      <p:sp>
        <p:nvSpPr>
          <p:cNvPr id="206" name="テキスト ボックス 12"/>
          <p:cNvSpPr txBox="1">
            <a:spLocks noChangeArrowheads="1"/>
          </p:cNvSpPr>
          <p:nvPr/>
        </p:nvSpPr>
        <p:spPr bwMode="auto">
          <a:xfrm>
            <a:off x="1522761" y="2964484"/>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ja-JP" sz="1200" dirty="0" smtClean="0">
                <a:solidFill>
                  <a:schemeClr val="tx1"/>
                </a:solidFill>
              </a:rPr>
              <a:t>IT</a:t>
            </a:r>
            <a:r>
              <a:rPr lang="ja-JP" altLang="en-US" sz="1200" dirty="0" smtClean="0">
                <a:solidFill>
                  <a:schemeClr val="tx1"/>
                </a:solidFill>
              </a:rPr>
              <a:t>サービス統括部</a:t>
            </a:r>
            <a:endParaRPr lang="ja-JP" altLang="en-US" sz="1200" dirty="0">
              <a:solidFill>
                <a:schemeClr val="tx1"/>
              </a:solidFill>
            </a:endParaRPr>
          </a:p>
        </p:txBody>
      </p:sp>
      <p:sp>
        <p:nvSpPr>
          <p:cNvPr id="207" name="テキスト ボックス 12"/>
          <p:cNvSpPr txBox="1">
            <a:spLocks noChangeArrowheads="1"/>
          </p:cNvSpPr>
          <p:nvPr/>
        </p:nvSpPr>
        <p:spPr bwMode="auto">
          <a:xfrm>
            <a:off x="1522761" y="3185462"/>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コマーシャルぺイメント統括部</a:t>
            </a:r>
            <a:endParaRPr lang="ja-JP" altLang="en-US" sz="1200" dirty="0">
              <a:solidFill>
                <a:schemeClr val="tx1"/>
              </a:solidFill>
            </a:endParaRPr>
          </a:p>
        </p:txBody>
      </p:sp>
      <p:sp>
        <p:nvSpPr>
          <p:cNvPr id="208" name="テキスト ボックス 12"/>
          <p:cNvSpPr txBox="1">
            <a:spLocks noChangeArrowheads="1"/>
          </p:cNvSpPr>
          <p:nvPr/>
        </p:nvSpPr>
        <p:spPr bwMode="auto">
          <a:xfrm>
            <a:off x="1522761" y="3402583"/>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プラットフォーム統括部</a:t>
            </a:r>
            <a:endParaRPr lang="ja-JP" altLang="en-US" sz="1200" dirty="0">
              <a:solidFill>
                <a:schemeClr val="tx1"/>
              </a:solidFill>
            </a:endParaRPr>
          </a:p>
        </p:txBody>
      </p:sp>
      <p:sp>
        <p:nvSpPr>
          <p:cNvPr id="209" name="テキスト ボックス 12"/>
          <p:cNvSpPr txBox="1">
            <a:spLocks noChangeArrowheads="1"/>
          </p:cNvSpPr>
          <p:nvPr/>
        </p:nvSpPr>
        <p:spPr bwMode="auto">
          <a:xfrm>
            <a:off x="1522761" y="3620826"/>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戦略・ビジネス企画統括部</a:t>
            </a:r>
            <a:endParaRPr lang="ja-JP" altLang="en-US" sz="1200" dirty="0">
              <a:solidFill>
                <a:schemeClr val="tx1"/>
              </a:solidFill>
            </a:endParaRPr>
          </a:p>
        </p:txBody>
      </p:sp>
      <p:sp>
        <p:nvSpPr>
          <p:cNvPr id="210" name="テキスト ボックス 12"/>
          <p:cNvSpPr txBox="1">
            <a:spLocks noChangeArrowheads="1"/>
          </p:cNvSpPr>
          <p:nvPr/>
        </p:nvSpPr>
        <p:spPr bwMode="auto">
          <a:xfrm>
            <a:off x="1522761" y="1880056"/>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メディア統括部</a:t>
            </a:r>
            <a:endParaRPr lang="ja-JP" altLang="en-US" sz="1200" dirty="0">
              <a:solidFill>
                <a:schemeClr val="tx1"/>
              </a:solidFill>
            </a:endParaRPr>
          </a:p>
        </p:txBody>
      </p:sp>
      <p:sp>
        <p:nvSpPr>
          <p:cNvPr id="211" name="テキスト ボックス 12"/>
          <p:cNvSpPr txBox="1">
            <a:spLocks noChangeArrowheads="1"/>
          </p:cNvSpPr>
          <p:nvPr/>
        </p:nvSpPr>
        <p:spPr bwMode="auto">
          <a:xfrm>
            <a:off x="1522761" y="2091509"/>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smtClean="0">
                <a:solidFill>
                  <a:schemeClr val="tx1"/>
                </a:solidFill>
              </a:rPr>
              <a:t>情報ビジネス統括部</a:t>
            </a:r>
            <a:endParaRPr lang="ja-JP" altLang="en-US" sz="1200" dirty="0">
              <a:solidFill>
                <a:schemeClr val="tx1"/>
              </a:solidFill>
            </a:endParaRPr>
          </a:p>
        </p:txBody>
      </p:sp>
      <p:sp>
        <p:nvSpPr>
          <p:cNvPr id="212" name="角丸四角形吹き出し 211"/>
          <p:cNvSpPr/>
          <p:nvPr/>
        </p:nvSpPr>
        <p:spPr>
          <a:xfrm>
            <a:off x="5444536" y="2735729"/>
            <a:ext cx="3605277" cy="1116000"/>
          </a:xfrm>
          <a:prstGeom prst="wedgeRoundRectCallout">
            <a:avLst>
              <a:gd name="adj1" fmla="val -85521"/>
              <a:gd name="adj2" fmla="val -37574"/>
              <a:gd name="adj3" fmla="val 16667"/>
            </a:avLst>
          </a:prstGeom>
          <a:ln>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3" name="正方形/長方形 212"/>
          <p:cNvSpPr/>
          <p:nvPr/>
        </p:nvSpPr>
        <p:spPr>
          <a:xfrm>
            <a:off x="5596937" y="2569755"/>
            <a:ext cx="2880000" cy="288000"/>
          </a:xfrm>
          <a:prstGeom prst="rect">
            <a:avLst/>
          </a:prstGeom>
          <a:solidFill>
            <a:schemeClr val="accent4">
              <a:lumMod val="60000"/>
              <a:lumOff val="4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400" dirty="0">
                <a:latin typeface="Meiryo UI" panose="020B0604030504040204" pitchFamily="50" charset="-128"/>
                <a:ea typeface="Meiryo UI" panose="020B0604030504040204" pitchFamily="50" charset="-128"/>
                <a:cs typeface="Meiryo UI" panose="020B0604030504040204" pitchFamily="50" charset="-128"/>
              </a:rPr>
              <a:t>PSP</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・サービスインテグレーション推進室</a:t>
            </a:r>
          </a:p>
        </p:txBody>
      </p:sp>
      <p:sp>
        <p:nvSpPr>
          <p:cNvPr id="214" name="テキスト ボックス 213"/>
          <p:cNvSpPr txBox="1"/>
          <p:nvPr/>
        </p:nvSpPr>
        <p:spPr>
          <a:xfrm>
            <a:off x="5486801" y="2868512"/>
            <a:ext cx="3564000" cy="95410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小売り・サービス業を中心としたお客様に決済をコアとした顧客体験及びバックオフィス領域で新たな提供価値を生み出す、ビジネスモデルの</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構築、サービス企画・提供をしています。</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84"/>
          <p:cNvSpPr txBox="1">
            <a:spLocks noChangeArrowheads="1"/>
          </p:cNvSpPr>
          <p:nvPr/>
        </p:nvSpPr>
        <p:spPr bwMode="auto">
          <a:xfrm>
            <a:off x="8267135" y="717936"/>
            <a:ext cx="16097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2021</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年</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4</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月末現在）</a:t>
            </a:r>
          </a:p>
        </p:txBody>
      </p:sp>
      <p:sp>
        <p:nvSpPr>
          <p:cNvPr id="164" name="テキスト ボックス 12"/>
          <p:cNvSpPr txBox="1">
            <a:spLocks noChangeArrowheads="1"/>
          </p:cNvSpPr>
          <p:nvPr/>
        </p:nvSpPr>
        <p:spPr bwMode="auto">
          <a:xfrm>
            <a:off x="1155130" y="1305280"/>
            <a:ext cx="3672000" cy="288000"/>
          </a:xfrm>
          <a:prstGeom prst="rect">
            <a:avLst/>
          </a:prstGeom>
          <a:solidFill>
            <a:srgbClr val="6785C1">
              <a:lumMod val="75000"/>
            </a:srgbClr>
          </a:solidFill>
          <a:ln w="9525" cap="flat" cmpd="sng" algn="ctr">
            <a:noFill/>
            <a:prstDash val="soli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スマートライフシステム事業部</a:t>
            </a:r>
            <a:endParaRPr kumimoji="0" lang="ja-JP" altLang="en-US" sz="18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5" name="テキスト ボックス 12"/>
          <p:cNvSpPr txBox="1">
            <a:spLocks noChangeArrowheads="1"/>
          </p:cNvSpPr>
          <p:nvPr/>
        </p:nvSpPr>
        <p:spPr bwMode="auto">
          <a:xfrm>
            <a:off x="1155130" y="5349908"/>
            <a:ext cx="3672000" cy="288000"/>
          </a:xfrm>
          <a:prstGeom prst="rect">
            <a:avLst/>
          </a:prstGeom>
          <a:solidFill>
            <a:schemeClr val="accent1">
              <a:lumMod val="75000"/>
            </a:schemeClr>
          </a:solidFill>
          <a:ln w="9525" cap="flat" cmpd="sng" algn="ctr">
            <a:noFill/>
            <a:prstDash val="soli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グローバルペイメント＆サービス事業部 </a:t>
            </a:r>
            <a:endParaRPr kumimoji="0" lang="ja-JP" altLang="en-US" sz="18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66" name="テキスト ボックス 12"/>
          <p:cNvSpPr txBox="1">
            <a:spLocks noChangeArrowheads="1"/>
          </p:cNvSpPr>
          <p:nvPr/>
        </p:nvSpPr>
        <p:spPr bwMode="auto">
          <a:xfrm>
            <a:off x="1155130" y="2365782"/>
            <a:ext cx="3672000" cy="288000"/>
          </a:xfrm>
          <a:prstGeom prst="rect">
            <a:avLst/>
          </a:prstGeom>
          <a:solidFill>
            <a:srgbClr val="6785C1">
              <a:lumMod val="75000"/>
            </a:srgbClr>
          </a:solidFill>
          <a:ln w="9525" cap="flat" cmpd="sng" algn="ctr">
            <a:noFill/>
            <a:prstDash val="solid"/>
            <a:headEnd/>
            <a:tailEnd/>
          </a:ln>
          <a:effectLst/>
        </p:spPr>
        <p:txBody>
          <a:bodyPr anchor="ctr">
            <a:noAutofit/>
          </a:bodyPr>
          <a:lstStyle/>
          <a:p>
            <a:pPr lvl="0" defTabSz="914400">
              <a:defRPr/>
            </a:pPr>
            <a:r>
              <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カード＆ペイメント</a:t>
            </a:r>
            <a:r>
              <a:rPr lang="ja-JP" altLang="en-US"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事業部</a:t>
            </a:r>
            <a:endParaRPr kumimoji="0" lang="ja-JP" altLang="en-US" sz="12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6" name="テキスト ボックス 12"/>
          <p:cNvSpPr txBox="1">
            <a:spLocks noChangeArrowheads="1"/>
          </p:cNvSpPr>
          <p:nvPr/>
        </p:nvSpPr>
        <p:spPr bwMode="auto">
          <a:xfrm>
            <a:off x="1155130" y="5011463"/>
            <a:ext cx="3672000" cy="288000"/>
          </a:xfrm>
          <a:prstGeom prst="rect">
            <a:avLst/>
          </a:prstGeom>
          <a:solidFill>
            <a:schemeClr val="accent1">
              <a:lumMod val="75000"/>
            </a:schemeClr>
          </a:solidFill>
          <a:ln w="9525" cap="flat" cmpd="sng" algn="ctr">
            <a:noFill/>
            <a:prstDash val="soli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FR</a:t>
            </a:r>
            <a:r>
              <a:rPr kumimoji="0" lang="ja-JP" altLang="en-US"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事業部 </a:t>
            </a:r>
            <a:endParaRPr kumimoji="0" lang="ja-JP" altLang="en-US" sz="18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テキスト ボックス 12"/>
          <p:cNvSpPr txBox="1">
            <a:spLocks noChangeArrowheads="1"/>
          </p:cNvSpPr>
          <p:nvPr/>
        </p:nvSpPr>
        <p:spPr bwMode="auto">
          <a:xfrm>
            <a:off x="1155130" y="5715468"/>
            <a:ext cx="3672000" cy="288000"/>
          </a:xfrm>
          <a:prstGeom prst="rect">
            <a:avLst/>
          </a:prstGeom>
          <a:solidFill>
            <a:schemeClr val="accent1">
              <a:lumMod val="75000"/>
            </a:schemeClr>
          </a:solidFill>
          <a:ln w="9525" cap="flat" cmpd="sng" algn="ctr">
            <a:noFill/>
            <a:prstDash val="soli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流通サービス事業部</a:t>
            </a:r>
            <a:r>
              <a:rPr kumimoji="0" lang="ja-JP" altLang="en-US" sz="12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　</a:t>
            </a:r>
            <a:endParaRPr kumimoji="0" lang="en-US" altLang="ja-JP" sz="1800" b="0"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テキスト ボックス 12"/>
          <p:cNvSpPr txBox="1">
            <a:spLocks noChangeArrowheads="1"/>
          </p:cNvSpPr>
          <p:nvPr/>
        </p:nvSpPr>
        <p:spPr bwMode="auto">
          <a:xfrm>
            <a:off x="1155130" y="3895969"/>
            <a:ext cx="3672000" cy="288000"/>
          </a:xfrm>
          <a:prstGeom prst="rect">
            <a:avLst/>
          </a:prstGeom>
          <a:solidFill>
            <a:srgbClr val="6785C1">
              <a:lumMod val="75000"/>
            </a:srgbClr>
          </a:solidFill>
          <a:ln w="9525" cap="flat" cmpd="sng" algn="ctr">
            <a:noFill/>
            <a:prstDash val="solid"/>
            <a:headEnd/>
            <a:tailEnd/>
          </a:ln>
          <a:effectLst/>
        </p:spPr>
        <p:txBody>
          <a:bodyPr anchor="ctr">
            <a:noAutofit/>
          </a:bodyPr>
          <a:lstStyle/>
          <a:p>
            <a:pPr lvl="0" defTabSz="914400">
              <a:defRPr/>
            </a:pPr>
            <a:r>
              <a:rPr lang="en-US" altLang="ja-JP" kern="0" noProof="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SDDX</a:t>
            </a:r>
            <a:r>
              <a:rPr lang="ja-JP" altLang="en-US" kern="0" noProof="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事業部</a:t>
            </a:r>
            <a:endParaRPr kumimoji="0" lang="ja-JP" altLang="en-US" sz="12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テキスト ボックス 12"/>
          <p:cNvSpPr txBox="1">
            <a:spLocks noChangeArrowheads="1"/>
          </p:cNvSpPr>
          <p:nvPr/>
        </p:nvSpPr>
        <p:spPr bwMode="auto">
          <a:xfrm>
            <a:off x="1522761" y="6159176"/>
            <a:ext cx="2556000" cy="216000"/>
          </a:xfrm>
          <a:prstGeom prst="rect">
            <a:avLst/>
          </a:prstGeom>
          <a:noFill/>
          <a:ln w="9525" cap="flat" cmpd="sng" algn="ctr">
            <a:solidFill>
              <a:schemeClr val="tx1"/>
            </a:solidFill>
            <a:prstDash val="solid"/>
            <a:headEnd/>
            <a:tailEnd/>
          </a:ln>
          <a:effectLst/>
        </p:spPr>
        <p:txBody>
          <a:bodyPr anchor="ctr">
            <a:no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ja-JP" altLang="en-US" sz="1200" dirty="0">
                <a:solidFill>
                  <a:schemeClr val="tx1"/>
                </a:solidFill>
              </a:rPr>
              <a:t>企画部 </a:t>
            </a:r>
          </a:p>
        </p:txBody>
      </p:sp>
    </p:spTree>
    <p:extLst>
      <p:ext uri="{BB962C8B-B14F-4D97-AF65-F5344CB8AC3E}">
        <p14:creationId xmlns:p14="http://schemas.microsoft.com/office/powerpoint/2010/main" val="554948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1600" b="0" dirty="0" smtClean="0"/>
              <a:t>3.1. </a:t>
            </a:r>
            <a:r>
              <a:rPr lang="ja-JP" altLang="en-US" sz="1600" b="0" dirty="0" smtClean="0"/>
              <a:t>実現のポイント１ 着実な駅ビル事業課題の解決</a:t>
            </a:r>
            <a:r>
              <a:rPr lang="en-US" altLang="ja-JP" sz="1600" dirty="0" smtClean="0"/>
              <a:t/>
            </a:r>
            <a:br>
              <a:rPr lang="en-US" altLang="ja-JP" sz="1600" dirty="0" smtClean="0"/>
            </a:br>
            <a:r>
              <a:rPr lang="ja-JP" altLang="en-US" sz="2200" dirty="0" smtClean="0"/>
              <a:t>①ポイント業務の効率化・共通化</a:t>
            </a:r>
            <a:endParaRPr lang="ja-JP" altLang="en-US" sz="2200" dirty="0"/>
          </a:p>
        </p:txBody>
      </p:sp>
      <p:cxnSp>
        <p:nvCxnSpPr>
          <p:cNvPr id="69" name="カギ線コネクタ 68"/>
          <p:cNvCxnSpPr>
            <a:stCxn id="77" idx="0"/>
            <a:endCxn id="88" idx="2"/>
          </p:cNvCxnSpPr>
          <p:nvPr/>
        </p:nvCxnSpPr>
        <p:spPr>
          <a:xfrm rot="5400000" flipH="1" flipV="1">
            <a:off x="972440" y="3103203"/>
            <a:ext cx="734844" cy="462671"/>
          </a:xfrm>
          <a:prstGeom prst="bentConnector2">
            <a:avLst/>
          </a:prstGeom>
          <a:noFill/>
          <a:ln w="25400" cap="flat" cmpd="sng" algn="ctr">
            <a:solidFill>
              <a:srgbClr val="FFFFFF">
                <a:lumMod val="85000"/>
              </a:srgbClr>
            </a:solidFill>
            <a:prstDash val="solid"/>
          </a:ln>
          <a:effectLst/>
        </p:spPr>
      </p:cxnSp>
      <p:cxnSp>
        <p:nvCxnSpPr>
          <p:cNvPr id="70" name="カギ線コネクタ 69"/>
          <p:cNvCxnSpPr>
            <a:stCxn id="77" idx="2"/>
            <a:endCxn id="75" idx="2"/>
          </p:cNvCxnSpPr>
          <p:nvPr/>
        </p:nvCxnSpPr>
        <p:spPr>
          <a:xfrm rot="16200000" flipH="1">
            <a:off x="913848" y="4971616"/>
            <a:ext cx="852028" cy="462671"/>
          </a:xfrm>
          <a:prstGeom prst="bentConnector2">
            <a:avLst/>
          </a:prstGeom>
          <a:noFill/>
          <a:ln w="25400" cap="flat" cmpd="sng" algn="ctr">
            <a:solidFill>
              <a:srgbClr val="FFFFFF">
                <a:lumMod val="85000"/>
              </a:srgbClr>
            </a:solidFill>
            <a:prstDash val="solid"/>
          </a:ln>
          <a:effectLst/>
        </p:spPr>
      </p:cxnSp>
      <p:sp>
        <p:nvSpPr>
          <p:cNvPr id="71" name="角丸四角形 70"/>
          <p:cNvSpPr/>
          <p:nvPr/>
        </p:nvSpPr>
        <p:spPr>
          <a:xfrm>
            <a:off x="6299881" y="4671818"/>
            <a:ext cx="3288912" cy="165584"/>
          </a:xfrm>
          <a:prstGeom prst="roundRect">
            <a:avLst>
              <a:gd name="adj" fmla="val 0"/>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72" name="角丸四角形 71"/>
          <p:cNvSpPr/>
          <p:nvPr/>
        </p:nvSpPr>
        <p:spPr>
          <a:xfrm>
            <a:off x="2375817" y="4824802"/>
            <a:ext cx="7206965" cy="1590199"/>
          </a:xfrm>
          <a:prstGeom prst="roundRect">
            <a:avLst>
              <a:gd name="adj" fmla="val 0"/>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73" name="角丸四角形 72"/>
          <p:cNvSpPr/>
          <p:nvPr/>
        </p:nvSpPr>
        <p:spPr>
          <a:xfrm>
            <a:off x="2381828" y="1595987"/>
            <a:ext cx="7206965" cy="3113068"/>
          </a:xfrm>
          <a:prstGeom prst="roundRect">
            <a:avLst>
              <a:gd name="adj" fmla="val 0"/>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grpSp>
        <p:nvGrpSpPr>
          <p:cNvPr id="74" name="グループ化 73"/>
          <p:cNvGrpSpPr/>
          <p:nvPr/>
        </p:nvGrpSpPr>
        <p:grpSpPr>
          <a:xfrm>
            <a:off x="1571198" y="4961963"/>
            <a:ext cx="1474762" cy="1334005"/>
            <a:chOff x="7438003" y="1899626"/>
            <a:chExt cx="1474762" cy="1334005"/>
          </a:xfrm>
        </p:grpSpPr>
        <p:sp>
          <p:nvSpPr>
            <p:cNvPr id="75" name="楕円 74">
              <a:extLst>
                <a:ext uri="{FF2B5EF4-FFF2-40B4-BE49-F238E27FC236}">
                  <a16:creationId xmlns:a16="http://schemas.microsoft.com/office/drawing/2014/main" id="{E8CC7FFD-EAB9-4971-BA46-29D304978AE0}"/>
                </a:ext>
              </a:extLst>
            </p:cNvPr>
            <p:cNvSpPr/>
            <p:nvPr/>
          </p:nvSpPr>
          <p:spPr>
            <a:xfrm>
              <a:off x="7438003" y="1899626"/>
              <a:ext cx="1474762" cy="1334005"/>
            </a:xfrm>
            <a:prstGeom prst="ellipse">
              <a:avLst/>
            </a:prstGeom>
            <a:solidFill>
              <a:srgbClr val="FFFFFF"/>
            </a:solidFill>
            <a:ln w="15875" cap="flat" cmpd="sng" algn="ctr">
              <a:solidFill>
                <a:srgbClr val="134779"/>
              </a:solidFill>
              <a:prstDash val="solid"/>
            </a:ln>
            <a:effectLst/>
          </p:spPr>
          <p:txBody>
            <a:bodyPr lIns="0" tIns="0" rIns="0" bIns="1116000" rtlCol="0" anchor="t" anchorCtr="0"/>
            <a:lstStyle/>
            <a:p>
              <a:pPr algn="ctr" defTabSz="925880">
                <a:defRPr/>
              </a:pPr>
              <a:r>
                <a:rPr kumimoji="1" lang="ja-JP" altLang="en-US" kern="0" dirty="0" smtClean="0">
                  <a:solidFill>
                    <a:srgbClr val="134779"/>
                  </a:solidFill>
                  <a:latin typeface="Meiryo UI" panose="020B0604030504040204" pitchFamily="50" charset="-128"/>
                </a:rPr>
                <a:t>テナント</a:t>
              </a:r>
              <a:endParaRPr kumimoji="1" lang="en-US" altLang="ja-JP" kern="0" dirty="0" smtClean="0">
                <a:solidFill>
                  <a:srgbClr val="134779"/>
                </a:solidFill>
                <a:latin typeface="Meiryo UI" panose="020B0604030504040204" pitchFamily="50" charset="-128"/>
              </a:endParaRPr>
            </a:p>
          </p:txBody>
        </p:sp>
        <p:pic>
          <p:nvPicPr>
            <p:cNvPr id="76" name="図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998321" y="2327689"/>
              <a:ext cx="354125" cy="780035"/>
            </a:xfrm>
            <a:prstGeom prst="rect">
              <a:avLst/>
            </a:prstGeom>
          </p:spPr>
        </p:pic>
      </p:grpSp>
      <p:pic>
        <p:nvPicPr>
          <p:cNvPr id="77" name="図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848" y="3701960"/>
            <a:ext cx="1591358" cy="1074978"/>
          </a:xfrm>
          <a:prstGeom prst="rect">
            <a:avLst/>
          </a:prstGeom>
        </p:spPr>
      </p:pic>
      <p:sp>
        <p:nvSpPr>
          <p:cNvPr id="78" name="角丸四角形 77"/>
          <p:cNvSpPr/>
          <p:nvPr/>
        </p:nvSpPr>
        <p:spPr>
          <a:xfrm>
            <a:off x="6451292" y="3209535"/>
            <a:ext cx="2990534" cy="1348964"/>
          </a:xfrm>
          <a:prstGeom prst="roundRect">
            <a:avLst>
              <a:gd name="adj" fmla="val 13792"/>
            </a:avLst>
          </a:prstGeom>
          <a:solidFill>
            <a:srgbClr val="FFFFFF"/>
          </a:solidFill>
          <a:ln w="9525" cap="flat" cmpd="sng" algn="ctr">
            <a:solidFill>
              <a:srgbClr val="FFFFFF">
                <a:lumMod val="50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制度運営業務</a:t>
            </a:r>
            <a:endParaRPr kumimoji="1" lang="en-US" altLang="ja-JP" b="1" kern="0" dirty="0" smtClean="0">
              <a:solidFill>
                <a:srgbClr val="404040"/>
              </a:solidFill>
              <a:latin typeface="Meiryo UI"/>
            </a:endParaRPr>
          </a:p>
        </p:txBody>
      </p:sp>
      <p:sp>
        <p:nvSpPr>
          <p:cNvPr id="79" name="角丸四角形 78"/>
          <p:cNvSpPr/>
          <p:nvPr/>
        </p:nvSpPr>
        <p:spPr>
          <a:xfrm>
            <a:off x="3183329" y="1755265"/>
            <a:ext cx="2990534" cy="1348964"/>
          </a:xfrm>
          <a:prstGeom prst="roundRect">
            <a:avLst>
              <a:gd name="adj" fmla="val 13792"/>
            </a:avLst>
          </a:prstGeom>
          <a:solidFill>
            <a:srgbClr val="FFFFFF"/>
          </a:solidFill>
          <a:ln w="9525" cap="flat" cmpd="sng" algn="ctr">
            <a:solidFill>
              <a:srgbClr val="FFFFFF">
                <a:lumMod val="50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キャンペーン運営業務</a:t>
            </a:r>
            <a:endParaRPr kumimoji="1" lang="en-US" altLang="ja-JP" b="1" kern="0" dirty="0" smtClean="0">
              <a:solidFill>
                <a:srgbClr val="404040"/>
              </a:solidFill>
              <a:latin typeface="Meiryo UI"/>
            </a:endParaRPr>
          </a:p>
        </p:txBody>
      </p:sp>
      <p:sp>
        <p:nvSpPr>
          <p:cNvPr id="80" name="角丸四角形 79"/>
          <p:cNvSpPr/>
          <p:nvPr/>
        </p:nvSpPr>
        <p:spPr>
          <a:xfrm>
            <a:off x="6449793" y="1782269"/>
            <a:ext cx="2990534" cy="1348964"/>
          </a:xfrm>
          <a:prstGeom prst="roundRect">
            <a:avLst>
              <a:gd name="adj" fmla="val 13792"/>
            </a:avLst>
          </a:prstGeom>
          <a:solidFill>
            <a:srgbClr val="FFFFFF"/>
          </a:solidFill>
          <a:ln w="9525" cap="flat" cmpd="sng" algn="ctr">
            <a:solidFill>
              <a:srgbClr val="FFFFFF">
                <a:lumMod val="50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テナント管理業務</a:t>
            </a:r>
            <a:endParaRPr kumimoji="1" lang="en-US" altLang="ja-JP" b="1" kern="0" dirty="0" smtClean="0">
              <a:solidFill>
                <a:srgbClr val="404040"/>
              </a:solidFill>
              <a:latin typeface="Meiryo UI"/>
            </a:endParaRPr>
          </a:p>
        </p:txBody>
      </p:sp>
      <p:sp>
        <p:nvSpPr>
          <p:cNvPr id="81" name="角丸四角形 80"/>
          <p:cNvSpPr/>
          <p:nvPr/>
        </p:nvSpPr>
        <p:spPr>
          <a:xfrm>
            <a:off x="3183329" y="3207700"/>
            <a:ext cx="2990534" cy="1348964"/>
          </a:xfrm>
          <a:prstGeom prst="roundRect">
            <a:avLst>
              <a:gd name="adj" fmla="val 13792"/>
            </a:avLst>
          </a:prstGeom>
          <a:solidFill>
            <a:srgbClr val="FFFFFF"/>
          </a:solidFill>
          <a:ln w="9525" cap="flat" cmpd="sng" algn="ctr">
            <a:solidFill>
              <a:srgbClr val="FFFFFF">
                <a:lumMod val="50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分析・マーケティング業務</a:t>
            </a:r>
            <a:endParaRPr kumimoji="1" lang="en-US" altLang="ja-JP" b="1" kern="0" dirty="0" smtClean="0">
              <a:solidFill>
                <a:srgbClr val="404040"/>
              </a:solidFill>
              <a:latin typeface="Meiryo UI"/>
            </a:endParaRPr>
          </a:p>
        </p:txBody>
      </p:sp>
      <p:sp>
        <p:nvSpPr>
          <p:cNvPr id="82" name="角丸四角形 81"/>
          <p:cNvSpPr/>
          <p:nvPr/>
        </p:nvSpPr>
        <p:spPr>
          <a:xfrm>
            <a:off x="3185755" y="4963425"/>
            <a:ext cx="2974331" cy="1334005"/>
          </a:xfrm>
          <a:prstGeom prst="roundRect">
            <a:avLst>
              <a:gd name="adj" fmla="val 13792"/>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レジオペレーション業務</a:t>
            </a:r>
            <a:endParaRPr kumimoji="1" lang="en-US" altLang="ja-JP" b="1" kern="0" dirty="0" smtClean="0">
              <a:solidFill>
                <a:srgbClr val="404040"/>
              </a:solidFill>
              <a:latin typeface="Meiryo UI"/>
            </a:endParaRPr>
          </a:p>
        </p:txBody>
      </p:sp>
      <p:sp>
        <p:nvSpPr>
          <p:cNvPr id="83" name="楕円 82"/>
          <p:cNvSpPr/>
          <p:nvPr/>
        </p:nvSpPr>
        <p:spPr>
          <a:xfrm>
            <a:off x="3508052" y="2441967"/>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84" name="テキスト ボックス 83"/>
          <p:cNvSpPr txBox="1"/>
          <p:nvPr/>
        </p:nvSpPr>
        <p:spPr>
          <a:xfrm>
            <a:off x="3074654" y="2566287"/>
            <a:ext cx="1545616" cy="507831"/>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負担率設定</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100" dirty="0" smtClean="0">
                <a:solidFill>
                  <a:srgbClr val="404040"/>
                </a:solidFill>
                <a:latin typeface="Meiryo UI"/>
              </a:rPr>
              <a:t>（デベ・館・テナント等）</a:t>
            </a:r>
            <a:endParaRPr kumimoji="1" lang="ja-JP" altLang="en-US" sz="1100" dirty="0">
              <a:solidFill>
                <a:srgbClr val="404040"/>
              </a:solidFill>
              <a:latin typeface="Meiryo UI"/>
            </a:endParaRPr>
          </a:p>
        </p:txBody>
      </p:sp>
      <p:sp>
        <p:nvSpPr>
          <p:cNvPr id="85" name="楕円 84"/>
          <p:cNvSpPr/>
          <p:nvPr/>
        </p:nvSpPr>
        <p:spPr>
          <a:xfrm>
            <a:off x="5208101" y="2441967"/>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86" name="テキスト ボックス 85"/>
          <p:cNvSpPr txBox="1"/>
          <p:nvPr/>
        </p:nvSpPr>
        <p:spPr>
          <a:xfrm>
            <a:off x="4898293" y="2381050"/>
            <a:ext cx="1308371" cy="754053"/>
          </a:xfrm>
          <a:prstGeom prst="rect">
            <a:avLst/>
          </a:prstGeom>
          <a:noFill/>
          <a:ln>
            <a:noFill/>
          </a:ln>
        </p:spPr>
        <p:txBody>
          <a:bodyPr wrap="none" rtlCol="0">
            <a:spAutoFit/>
          </a:bodyPr>
          <a:lstStyle/>
          <a:p>
            <a:pPr algn="ctr" defTabSz="925880"/>
            <a:r>
              <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rPr>
              <a:t>柔軟</a:t>
            </a:r>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な</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エリア設定</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100" dirty="0" smtClean="0">
                <a:solidFill>
                  <a:srgbClr val="404040"/>
                </a:solidFill>
                <a:latin typeface="Meiryo UI"/>
              </a:rPr>
              <a:t>（フロア</a:t>
            </a:r>
            <a:r>
              <a:rPr kumimoji="1" lang="en-US" altLang="ja-JP" sz="1100" dirty="0">
                <a:solidFill>
                  <a:srgbClr val="404040"/>
                </a:solidFill>
                <a:latin typeface="Meiryo UI"/>
              </a:rPr>
              <a:t>/</a:t>
            </a:r>
            <a:r>
              <a:rPr kumimoji="1" lang="ja-JP" altLang="en-US" sz="1100" dirty="0">
                <a:solidFill>
                  <a:srgbClr val="404040"/>
                </a:solidFill>
                <a:latin typeface="Meiryo UI"/>
              </a:rPr>
              <a:t>ゾーン</a:t>
            </a:r>
            <a:r>
              <a:rPr kumimoji="1" lang="ja-JP" altLang="en-US" sz="1100" dirty="0" smtClean="0">
                <a:solidFill>
                  <a:srgbClr val="404040"/>
                </a:solidFill>
                <a:latin typeface="Meiryo UI"/>
              </a:rPr>
              <a:t>等）</a:t>
            </a:r>
            <a:endParaRPr kumimoji="1" lang="en-US" altLang="ja-JP" sz="1100" dirty="0">
              <a:solidFill>
                <a:srgbClr val="404040"/>
              </a:solidFill>
              <a:latin typeface="Meiryo UI"/>
            </a:endParaRPr>
          </a:p>
        </p:txBody>
      </p:sp>
      <p:grpSp>
        <p:nvGrpSpPr>
          <p:cNvPr id="87" name="グループ化 86"/>
          <p:cNvGrpSpPr/>
          <p:nvPr/>
        </p:nvGrpSpPr>
        <p:grpSpPr>
          <a:xfrm>
            <a:off x="1571198" y="2300113"/>
            <a:ext cx="1474762" cy="1334005"/>
            <a:chOff x="2551562" y="1899626"/>
            <a:chExt cx="1474762" cy="1334005"/>
          </a:xfrm>
        </p:grpSpPr>
        <p:sp>
          <p:nvSpPr>
            <p:cNvPr id="88" name="楕円 87">
              <a:extLst>
                <a:ext uri="{FF2B5EF4-FFF2-40B4-BE49-F238E27FC236}">
                  <a16:creationId xmlns:a16="http://schemas.microsoft.com/office/drawing/2014/main" id="{E8CC7FFD-EAB9-4971-BA46-29D304978AE0}"/>
                </a:ext>
              </a:extLst>
            </p:cNvPr>
            <p:cNvSpPr/>
            <p:nvPr/>
          </p:nvSpPr>
          <p:spPr>
            <a:xfrm>
              <a:off x="2551562" y="1899626"/>
              <a:ext cx="1474762" cy="1334005"/>
            </a:xfrm>
            <a:prstGeom prst="ellipse">
              <a:avLst/>
            </a:prstGeom>
            <a:solidFill>
              <a:srgbClr val="FFFFFF"/>
            </a:solidFill>
            <a:ln w="15875" cap="flat" cmpd="sng" algn="ctr">
              <a:solidFill>
                <a:srgbClr val="134779"/>
              </a:solidFill>
              <a:prstDash val="solid"/>
            </a:ln>
            <a:effectLst/>
          </p:spPr>
          <p:txBody>
            <a:bodyPr lIns="0" tIns="0" rIns="0" bIns="1116000" rtlCol="0" anchor="t" anchorCtr="0"/>
            <a:lstStyle/>
            <a:p>
              <a:pPr algn="ctr" defTabSz="925880">
                <a:defRPr/>
              </a:pPr>
              <a:r>
                <a:rPr kumimoji="1" lang="ja-JP" altLang="en-US" kern="0" dirty="0" smtClean="0">
                  <a:solidFill>
                    <a:srgbClr val="134779"/>
                  </a:solidFill>
                  <a:latin typeface="Meiryo UI" panose="020B0604030504040204" pitchFamily="50" charset="-128"/>
                </a:rPr>
                <a:t>事業者</a:t>
              </a:r>
              <a:endParaRPr kumimoji="1" lang="en-US" altLang="ja-JP" kern="0" dirty="0" smtClean="0">
                <a:solidFill>
                  <a:srgbClr val="134779"/>
                </a:solidFill>
                <a:latin typeface="Meiryo UI" panose="020B0604030504040204" pitchFamily="50" charset="-128"/>
              </a:endParaRPr>
            </a:p>
          </p:txBody>
        </p:sp>
        <p:pic>
          <p:nvPicPr>
            <p:cNvPr id="89" name="図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94232" y="2357210"/>
              <a:ext cx="363151" cy="750514"/>
            </a:xfrm>
            <a:prstGeom prst="rect">
              <a:avLst/>
            </a:prstGeom>
          </p:spPr>
        </p:pic>
      </p:grpSp>
      <p:sp>
        <p:nvSpPr>
          <p:cNvPr id="90" name="楕円 89"/>
          <p:cNvSpPr/>
          <p:nvPr/>
        </p:nvSpPr>
        <p:spPr>
          <a:xfrm>
            <a:off x="6947079" y="2241163"/>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91" name="テキスト ボックス 90"/>
          <p:cNvSpPr txBox="1"/>
          <p:nvPr/>
        </p:nvSpPr>
        <p:spPr>
          <a:xfrm>
            <a:off x="6741145" y="2268426"/>
            <a:ext cx="1112804"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組織・端末</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マスタ</a:t>
            </a:r>
            <a:r>
              <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rPr>
              <a:t>連携</a:t>
            </a:r>
          </a:p>
        </p:txBody>
      </p:sp>
      <p:sp>
        <p:nvSpPr>
          <p:cNvPr id="92" name="楕円 91"/>
          <p:cNvSpPr/>
          <p:nvPr/>
        </p:nvSpPr>
        <p:spPr>
          <a:xfrm>
            <a:off x="8204679" y="2241163"/>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93" name="テキスト ボックス 92"/>
          <p:cNvSpPr txBox="1"/>
          <p:nvPr/>
        </p:nvSpPr>
        <p:spPr>
          <a:xfrm>
            <a:off x="8043860" y="2268426"/>
            <a:ext cx="1005403"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ポイント</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精算連携</a:t>
            </a:r>
            <a:endPar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endParaRPr>
          </a:p>
        </p:txBody>
      </p:sp>
      <p:sp>
        <p:nvSpPr>
          <p:cNvPr id="94" name="楕円 93"/>
          <p:cNvSpPr/>
          <p:nvPr/>
        </p:nvSpPr>
        <p:spPr>
          <a:xfrm>
            <a:off x="6968592" y="3696536"/>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95" name="テキスト ボックス 94"/>
          <p:cNvSpPr txBox="1"/>
          <p:nvPr/>
        </p:nvSpPr>
        <p:spPr>
          <a:xfrm>
            <a:off x="6373749" y="3696536"/>
            <a:ext cx="1877438" cy="754053"/>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制度運営</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ノウハウ</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100" dirty="0" smtClean="0">
                <a:solidFill>
                  <a:srgbClr val="404040"/>
                </a:solidFill>
                <a:latin typeface="Meiryo UI"/>
              </a:rPr>
              <a:t>（制度設計・会計・規制等）</a:t>
            </a:r>
            <a:endParaRPr kumimoji="1" lang="en-US" altLang="ja-JP" sz="1100" dirty="0" smtClean="0">
              <a:solidFill>
                <a:srgbClr val="404040"/>
              </a:solidFill>
              <a:latin typeface="Meiryo UI"/>
            </a:endParaRPr>
          </a:p>
        </p:txBody>
      </p:sp>
      <p:sp>
        <p:nvSpPr>
          <p:cNvPr id="96" name="楕円 95"/>
          <p:cNvSpPr/>
          <p:nvPr/>
        </p:nvSpPr>
        <p:spPr>
          <a:xfrm>
            <a:off x="3560526" y="3696536"/>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97" name="テキスト ボックス 96"/>
          <p:cNvSpPr txBox="1"/>
          <p:nvPr/>
        </p:nvSpPr>
        <p:spPr>
          <a:xfrm>
            <a:off x="3301692" y="3723799"/>
            <a:ext cx="1218603"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latin typeface="Meiryo UI"/>
              </a:rPr>
              <a:t>分析連動</a:t>
            </a:r>
            <a:endParaRPr kumimoji="1" lang="en-US" altLang="ja-JP" sz="1600" b="1" dirty="0" smtClean="0">
              <a:solidFill>
                <a:srgbClr val="0070C0"/>
              </a:solidFill>
              <a:latin typeface="Meiryo UI"/>
            </a:endParaRPr>
          </a:p>
          <a:p>
            <a:pPr algn="ctr" defTabSz="925880"/>
            <a:r>
              <a:rPr kumimoji="1" lang="ja-JP" altLang="en-US" sz="1600" b="1" dirty="0" smtClean="0">
                <a:solidFill>
                  <a:srgbClr val="0070C0"/>
                </a:solidFill>
                <a:latin typeface="Meiryo UI"/>
              </a:rPr>
              <a:t>ファイル機能</a:t>
            </a:r>
            <a:endParaRPr kumimoji="1" lang="ja-JP" altLang="en-US" sz="1600" b="1" dirty="0">
              <a:solidFill>
                <a:srgbClr val="0070C0"/>
              </a:solidFill>
              <a:latin typeface="Meiryo UI"/>
            </a:endParaRPr>
          </a:p>
        </p:txBody>
      </p:sp>
      <p:sp>
        <p:nvSpPr>
          <p:cNvPr id="98" name="楕円 97"/>
          <p:cNvSpPr/>
          <p:nvPr/>
        </p:nvSpPr>
        <p:spPr>
          <a:xfrm>
            <a:off x="3481438" y="5469667"/>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99" name="テキスト ボックス 98"/>
          <p:cNvSpPr txBox="1"/>
          <p:nvPr/>
        </p:nvSpPr>
        <p:spPr>
          <a:xfrm>
            <a:off x="3285219" y="5496930"/>
            <a:ext cx="1093376"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決済端末</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rPr>
              <a:t>Arch</a:t>
            </a:r>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連携</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p:txBody>
      </p:sp>
      <p:sp>
        <p:nvSpPr>
          <p:cNvPr id="100" name="角丸四角形 99"/>
          <p:cNvSpPr/>
          <p:nvPr/>
        </p:nvSpPr>
        <p:spPr>
          <a:xfrm>
            <a:off x="217160" y="1375515"/>
            <a:ext cx="4387498" cy="398567"/>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61938" indent="-261938" defTabSz="925880">
              <a:spcBef>
                <a:spcPts val="600"/>
              </a:spcBef>
              <a:buClr>
                <a:srgbClr val="0070C0"/>
              </a:buClr>
              <a:buFont typeface="Meiryo UI" panose="020B0604030504040204" pitchFamily="50" charset="-128"/>
              <a:buChar char="▌"/>
              <a:defRPr/>
            </a:pPr>
            <a:r>
              <a:rPr kumimoji="1" lang="ja-JP" altLang="en-US" b="1" kern="0" dirty="0" smtClean="0">
                <a:solidFill>
                  <a:srgbClr val="404040"/>
                </a:solidFill>
                <a:latin typeface="Meiryo UI"/>
              </a:rPr>
              <a:t>駅ビルや商業施設に対応する機能の例</a:t>
            </a:r>
            <a:endParaRPr kumimoji="1" lang="en-US" altLang="ja-JP" b="1" kern="0" dirty="0" smtClean="0">
              <a:solidFill>
                <a:srgbClr val="404040"/>
              </a:solidFill>
              <a:latin typeface="Meiryo UI"/>
            </a:endParaRPr>
          </a:p>
        </p:txBody>
      </p:sp>
      <p:sp>
        <p:nvSpPr>
          <p:cNvPr id="101" name="楕円 100"/>
          <p:cNvSpPr/>
          <p:nvPr/>
        </p:nvSpPr>
        <p:spPr>
          <a:xfrm>
            <a:off x="4920943" y="3696536"/>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02" name="テキスト ボックス 101"/>
          <p:cNvSpPr txBox="1"/>
          <p:nvPr/>
        </p:nvSpPr>
        <p:spPr>
          <a:xfrm>
            <a:off x="4578763" y="3723799"/>
            <a:ext cx="1393330"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latin typeface="Meiryo UI"/>
              </a:rPr>
              <a:t>ツール</a:t>
            </a:r>
            <a:endParaRPr kumimoji="1" lang="en-US" altLang="ja-JP" sz="1600" b="1" dirty="0" smtClean="0">
              <a:solidFill>
                <a:srgbClr val="0070C0"/>
              </a:solidFill>
              <a:latin typeface="Meiryo UI"/>
            </a:endParaRPr>
          </a:p>
          <a:p>
            <a:pPr algn="ctr" defTabSz="925880"/>
            <a:r>
              <a:rPr kumimoji="1" lang="ja-JP" altLang="en-US" sz="1600" b="1" dirty="0" smtClean="0">
                <a:solidFill>
                  <a:srgbClr val="0070C0"/>
                </a:solidFill>
                <a:latin typeface="Meiryo UI"/>
              </a:rPr>
              <a:t>オプション提供</a:t>
            </a:r>
            <a:endParaRPr kumimoji="1" lang="ja-JP" altLang="en-US" sz="1600" b="1" dirty="0">
              <a:solidFill>
                <a:srgbClr val="0070C0"/>
              </a:solidFill>
              <a:latin typeface="Meiryo UI"/>
            </a:endParaRPr>
          </a:p>
        </p:txBody>
      </p:sp>
      <p:pic>
        <p:nvPicPr>
          <p:cNvPr id="103" name="図 102">
            <a:extLst>
              <a:ext uri="{FF2B5EF4-FFF2-40B4-BE49-F238E27FC236}">
                <a16:creationId xmlns:a16="http://schemas.microsoft.com/office/drawing/2014/main" id="{32C448C4-13AA-4B29-B597-4AF9058B6874}"/>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38651" b="37078"/>
          <a:stretch/>
        </p:blipFill>
        <p:spPr>
          <a:xfrm>
            <a:off x="4604658" y="4284084"/>
            <a:ext cx="1390373" cy="337451"/>
          </a:xfrm>
          <a:prstGeom prst="rect">
            <a:avLst/>
          </a:prstGeom>
        </p:spPr>
      </p:pic>
      <p:sp>
        <p:nvSpPr>
          <p:cNvPr id="104" name="楕円 103"/>
          <p:cNvSpPr/>
          <p:nvPr/>
        </p:nvSpPr>
        <p:spPr>
          <a:xfrm>
            <a:off x="4365208" y="2126207"/>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05" name="テキスト ボックス 104"/>
          <p:cNvSpPr txBox="1"/>
          <p:nvPr/>
        </p:nvSpPr>
        <p:spPr>
          <a:xfrm>
            <a:off x="3995576" y="2141589"/>
            <a:ext cx="1436612"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シミュレーション</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rPr>
              <a:t>機能</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p:txBody>
      </p:sp>
      <p:sp>
        <p:nvSpPr>
          <p:cNvPr id="106" name="楕円 105"/>
          <p:cNvSpPr/>
          <p:nvPr/>
        </p:nvSpPr>
        <p:spPr>
          <a:xfrm>
            <a:off x="8276110" y="3696536"/>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07" name="テキスト ボックス 106"/>
          <p:cNvSpPr txBox="1"/>
          <p:nvPr/>
        </p:nvSpPr>
        <p:spPr>
          <a:xfrm>
            <a:off x="8123878" y="3723799"/>
            <a:ext cx="1005403"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運用支援</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rPr>
              <a:t>/ITD</a:t>
            </a:r>
            <a:endPar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endParaRPr>
          </a:p>
        </p:txBody>
      </p:sp>
      <p:sp>
        <p:nvSpPr>
          <p:cNvPr id="108" name="角丸四角形 107"/>
          <p:cNvSpPr/>
          <p:nvPr/>
        </p:nvSpPr>
        <p:spPr>
          <a:xfrm>
            <a:off x="6299881" y="4824802"/>
            <a:ext cx="3288912" cy="1590198"/>
          </a:xfrm>
          <a:prstGeom prst="roundRect">
            <a:avLst>
              <a:gd name="adj" fmla="val 0"/>
            </a:avLst>
          </a:prstGeom>
          <a:solidFill>
            <a:srgbClr val="E6B600">
              <a:alpha val="23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09" name="角丸四角形 108"/>
          <p:cNvSpPr/>
          <p:nvPr/>
        </p:nvSpPr>
        <p:spPr>
          <a:xfrm>
            <a:off x="6449793" y="4961962"/>
            <a:ext cx="2974331" cy="1334005"/>
          </a:xfrm>
          <a:prstGeom prst="roundRect">
            <a:avLst>
              <a:gd name="adj" fmla="val 13792"/>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algn="ctr" defTabSz="925880">
              <a:spcBef>
                <a:spcPts val="600"/>
              </a:spcBef>
              <a:defRPr/>
            </a:pPr>
            <a:r>
              <a:rPr kumimoji="1" lang="ja-JP" altLang="en-US" b="1" kern="0" dirty="0" smtClean="0">
                <a:solidFill>
                  <a:srgbClr val="404040"/>
                </a:solidFill>
                <a:latin typeface="Meiryo UI"/>
              </a:rPr>
              <a:t>管理画面</a:t>
            </a:r>
            <a:endParaRPr kumimoji="1" lang="en-US" altLang="ja-JP" b="1" kern="0" dirty="0" smtClean="0">
              <a:solidFill>
                <a:srgbClr val="404040"/>
              </a:solidFill>
              <a:latin typeface="Meiryo UI"/>
            </a:endParaRPr>
          </a:p>
        </p:txBody>
      </p:sp>
      <p:sp>
        <p:nvSpPr>
          <p:cNvPr id="110" name="楕円 109"/>
          <p:cNvSpPr/>
          <p:nvPr/>
        </p:nvSpPr>
        <p:spPr>
          <a:xfrm>
            <a:off x="7032708" y="5423795"/>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11" name="テキスト ボックス 110"/>
          <p:cNvSpPr txBox="1"/>
          <p:nvPr/>
        </p:nvSpPr>
        <p:spPr>
          <a:xfrm>
            <a:off x="6890897" y="5451058"/>
            <a:ext cx="984565" cy="584775"/>
          </a:xfrm>
          <a:prstGeom prst="rect">
            <a:avLst/>
          </a:prstGeom>
          <a:noFill/>
          <a:ln>
            <a:noFill/>
          </a:ln>
        </p:spPr>
        <p:txBody>
          <a:bodyPr wrap="none" rtlCol="0">
            <a:spAutoFit/>
          </a:bodyPr>
          <a:lstStyle/>
          <a:p>
            <a:pPr algn="ctr" defTabSz="925880"/>
            <a:r>
              <a:rPr kumimoji="1" lang="ja-JP" altLang="en-US" sz="1600" b="1" dirty="0">
                <a:solidFill>
                  <a:srgbClr val="0070C0"/>
                </a:solidFill>
                <a:effectLst>
                  <a:outerShdw blurRad="50800" dist="38100" dir="2700000" algn="tl" rotWithShape="0">
                    <a:srgbClr val="404040">
                      <a:lumMod val="60000"/>
                      <a:lumOff val="40000"/>
                      <a:alpha val="40000"/>
                    </a:srgbClr>
                  </a:outerShdw>
                </a:effectLst>
                <a:latin typeface="Meiryo UI"/>
              </a:rPr>
              <a:t>直感的</a:t>
            </a:r>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な</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rPr>
              <a:t>UI</a:t>
            </a:r>
          </a:p>
        </p:txBody>
      </p:sp>
      <p:sp>
        <p:nvSpPr>
          <p:cNvPr id="112" name="楕円 111"/>
          <p:cNvSpPr/>
          <p:nvPr/>
        </p:nvSpPr>
        <p:spPr>
          <a:xfrm>
            <a:off x="8223142" y="5423795"/>
            <a:ext cx="692948" cy="639301"/>
          </a:xfrm>
          <a:prstGeom prst="ellipse">
            <a:avLst/>
          </a:prstGeom>
          <a:solidFill>
            <a:srgbClr val="FFFFFF">
              <a:lumMod val="8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13" name="テキスト ボックス 112"/>
          <p:cNvSpPr txBox="1"/>
          <p:nvPr/>
        </p:nvSpPr>
        <p:spPr>
          <a:xfrm>
            <a:off x="7953089" y="5451058"/>
            <a:ext cx="1241045" cy="584775"/>
          </a:xfrm>
          <a:prstGeom prst="rect">
            <a:avLst/>
          </a:prstGeom>
          <a:noFill/>
          <a:ln>
            <a:noFill/>
          </a:ln>
        </p:spPr>
        <p:txBody>
          <a:bodyPr wrap="none" rtlCol="0">
            <a:spAutoFit/>
          </a:bodyPr>
          <a:lstStyle/>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効率</a:t>
            </a:r>
            <a:r>
              <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rPr>
              <a:t>UP</a:t>
            </a:r>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a:p>
            <a:pPr algn="ctr" defTabSz="925880"/>
            <a:r>
              <a:rPr kumimoji="1" lang="ja-JP" altLang="en-US" sz="1600" b="1" dirty="0" smtClean="0">
                <a:solidFill>
                  <a:srgbClr val="0070C0"/>
                </a:solidFill>
                <a:effectLst>
                  <a:outerShdw blurRad="50800" dist="38100" dir="2700000" algn="tl" rotWithShape="0">
                    <a:srgbClr val="404040">
                      <a:lumMod val="60000"/>
                      <a:lumOff val="40000"/>
                      <a:alpha val="40000"/>
                    </a:srgbClr>
                  </a:outerShdw>
                </a:effectLst>
                <a:latin typeface="Meiryo UI"/>
              </a:rPr>
              <a:t>オペミス防止</a:t>
            </a:r>
            <a:endParaRPr kumimoji="1" lang="en-US" altLang="ja-JP" sz="1600" b="1" dirty="0" smtClean="0">
              <a:solidFill>
                <a:srgbClr val="0070C0"/>
              </a:solidFill>
              <a:effectLst>
                <a:outerShdw blurRad="50800" dist="38100" dir="2700000" algn="tl" rotWithShape="0">
                  <a:srgbClr val="404040">
                    <a:lumMod val="60000"/>
                    <a:lumOff val="40000"/>
                    <a:alpha val="40000"/>
                  </a:srgbClr>
                </a:outerShdw>
              </a:effectLst>
              <a:latin typeface="Meiryo UI"/>
            </a:endParaRPr>
          </a:p>
        </p:txBody>
      </p:sp>
      <p:sp>
        <p:nvSpPr>
          <p:cNvPr id="114" name="正方形/長方形 113"/>
          <p:cNvSpPr/>
          <p:nvPr/>
        </p:nvSpPr>
        <p:spPr>
          <a:xfrm>
            <a:off x="3942170" y="5366124"/>
            <a:ext cx="2277633" cy="1015663"/>
          </a:xfrm>
          <a:prstGeom prst="rect">
            <a:avLst/>
          </a:prstGeom>
        </p:spPr>
        <p:txBody>
          <a:bodyPr wrap="square">
            <a:spAutoFit/>
          </a:bodyPr>
          <a:lstStyle/>
          <a:p>
            <a:pPr marL="355600" indent="-90488" defTabSz="925880">
              <a:spcBef>
                <a:spcPts val="300"/>
              </a:spcBef>
              <a:buFont typeface="Arial" panose="020B0604020202020204" pitchFamily="34" charset="0"/>
              <a:buChar char="•"/>
            </a:pPr>
            <a:r>
              <a:rPr kumimoji="1" lang="ja-JP" altLang="en-US" sz="1100" dirty="0" smtClean="0">
                <a:solidFill>
                  <a:srgbClr val="404040"/>
                </a:solidFill>
                <a:latin typeface="Meiryo UI"/>
              </a:rPr>
              <a:t>端末で</a:t>
            </a:r>
            <a:r>
              <a:rPr kumimoji="1" lang="ja-JP" altLang="en-US" sz="1100" dirty="0">
                <a:solidFill>
                  <a:srgbClr val="404040"/>
                </a:solidFill>
                <a:latin typeface="Meiryo UI"/>
              </a:rPr>
              <a:t>のポイント</a:t>
            </a:r>
            <a:r>
              <a:rPr kumimoji="1" lang="en-US" altLang="ja-JP" sz="1100" dirty="0">
                <a:solidFill>
                  <a:srgbClr val="404040"/>
                </a:solidFill>
                <a:latin typeface="Meiryo UI"/>
              </a:rPr>
              <a:t>/</a:t>
            </a:r>
            <a:r>
              <a:rPr kumimoji="1" lang="ja-JP" altLang="en-US" sz="1100" dirty="0">
                <a:solidFill>
                  <a:srgbClr val="404040"/>
                </a:solidFill>
                <a:latin typeface="Meiryo UI"/>
              </a:rPr>
              <a:t>ランク照会</a:t>
            </a:r>
            <a:endParaRPr kumimoji="1" lang="en-US" altLang="ja-JP" sz="1100" dirty="0">
              <a:solidFill>
                <a:srgbClr val="404040"/>
              </a:solidFill>
              <a:latin typeface="Meiryo UI"/>
            </a:endParaRPr>
          </a:p>
          <a:p>
            <a:pPr marL="355600" indent="-90488" defTabSz="925880">
              <a:spcBef>
                <a:spcPts val="300"/>
              </a:spcBef>
              <a:buFont typeface="Arial" panose="020B0604020202020204" pitchFamily="34" charset="0"/>
              <a:buChar char="•"/>
            </a:pPr>
            <a:r>
              <a:rPr kumimoji="1" lang="ja-JP" altLang="en-US" sz="1100" dirty="0" smtClean="0">
                <a:solidFill>
                  <a:srgbClr val="404040"/>
                </a:solidFill>
                <a:latin typeface="Meiryo UI" panose="020B0604030504040204" pitchFamily="50" charset="-128"/>
              </a:rPr>
              <a:t>レジオペレーション効率化</a:t>
            </a:r>
            <a:r>
              <a:rPr kumimoji="1" lang="en-US" altLang="ja-JP" sz="1100" dirty="0" smtClean="0">
                <a:solidFill>
                  <a:srgbClr val="404040"/>
                </a:solidFill>
                <a:latin typeface="Meiryo UI" panose="020B0604030504040204" pitchFamily="50" charset="-128"/>
              </a:rPr>
              <a:t/>
            </a:r>
            <a:br>
              <a:rPr kumimoji="1" lang="en-US" altLang="ja-JP" sz="1100" dirty="0" smtClean="0">
                <a:solidFill>
                  <a:srgbClr val="404040"/>
                </a:solidFill>
                <a:latin typeface="Meiryo UI" panose="020B0604030504040204" pitchFamily="50" charset="-128"/>
              </a:rPr>
            </a:br>
            <a:r>
              <a:rPr kumimoji="1" lang="ja-JP" altLang="en-US" sz="1100" dirty="0" smtClean="0">
                <a:solidFill>
                  <a:srgbClr val="404040"/>
                </a:solidFill>
                <a:latin typeface="Meiryo UI" panose="020B0604030504040204" pitchFamily="50" charset="-128"/>
              </a:rPr>
              <a:t>（照会</a:t>
            </a:r>
            <a:r>
              <a:rPr kumimoji="1" lang="ja-JP" altLang="en-US" sz="1100" dirty="0">
                <a:solidFill>
                  <a:srgbClr val="404040"/>
                </a:solidFill>
                <a:latin typeface="Meiryo UI" panose="020B0604030504040204" pitchFamily="50" charset="-128"/>
              </a:rPr>
              <a:t>・</a:t>
            </a:r>
            <a:r>
              <a:rPr kumimoji="1" lang="ja-JP" altLang="en-US" sz="1100" dirty="0" smtClean="0">
                <a:solidFill>
                  <a:srgbClr val="404040"/>
                </a:solidFill>
                <a:latin typeface="Meiryo UI" panose="020B0604030504040204" pitchFamily="50" charset="-128"/>
              </a:rPr>
              <a:t>利用・付与のワンオペ）</a:t>
            </a:r>
            <a:endParaRPr kumimoji="1" lang="en-US" altLang="ja-JP" sz="1100" dirty="0">
              <a:solidFill>
                <a:srgbClr val="404040"/>
              </a:solidFill>
              <a:latin typeface="Meiryo UI" panose="020B0604030504040204" pitchFamily="50" charset="-128"/>
            </a:endParaRPr>
          </a:p>
          <a:p>
            <a:pPr marL="355600" indent="-90488" defTabSz="925880">
              <a:spcBef>
                <a:spcPts val="300"/>
              </a:spcBef>
              <a:buFont typeface="Arial" panose="020B0604020202020204" pitchFamily="34" charset="0"/>
              <a:buChar char="•"/>
            </a:pPr>
            <a:r>
              <a:rPr kumimoji="1" lang="ja-JP" altLang="en-US" sz="1100" dirty="0">
                <a:solidFill>
                  <a:srgbClr val="404040"/>
                </a:solidFill>
                <a:latin typeface="Meiryo UI" panose="020B0604030504040204" pitchFamily="50" charset="-128"/>
              </a:rPr>
              <a:t>レシートへ</a:t>
            </a:r>
            <a:r>
              <a:rPr kumimoji="1" lang="ja-JP" altLang="en-US" sz="1100" dirty="0" smtClean="0">
                <a:solidFill>
                  <a:srgbClr val="404040"/>
                </a:solidFill>
                <a:latin typeface="Meiryo UI" panose="020B0604030504040204" pitchFamily="50" charset="-128"/>
              </a:rPr>
              <a:t>のメッセージ印字</a:t>
            </a:r>
            <a:endParaRPr kumimoji="1" lang="en-US" altLang="ja-JP" sz="1100" dirty="0">
              <a:solidFill>
                <a:srgbClr val="404040"/>
              </a:solidFill>
              <a:latin typeface="Meiryo UI" panose="020B0604030504040204" pitchFamily="50" charset="-128"/>
            </a:endParaRPr>
          </a:p>
        </p:txBody>
      </p:sp>
      <p:sp>
        <p:nvSpPr>
          <p:cNvPr id="115" name="正方形/長方形 114"/>
          <p:cNvSpPr/>
          <p:nvPr/>
        </p:nvSpPr>
        <p:spPr>
          <a:xfrm>
            <a:off x="6551906" y="6047989"/>
            <a:ext cx="2802370" cy="261610"/>
          </a:xfrm>
          <a:prstGeom prst="rect">
            <a:avLst/>
          </a:prstGeom>
        </p:spPr>
        <p:txBody>
          <a:bodyPr wrap="none">
            <a:spAutoFit/>
          </a:bodyPr>
          <a:lstStyle/>
          <a:p>
            <a:pPr algn="ctr" defTabSz="925880"/>
            <a:r>
              <a:rPr kumimoji="1" lang="ja-JP" altLang="en-US" sz="1100" dirty="0" smtClean="0">
                <a:solidFill>
                  <a:srgbClr val="404040"/>
                </a:solidFill>
                <a:latin typeface="Meiryo UI"/>
              </a:rPr>
              <a:t>社員やアルバイトなど様々な人</a:t>
            </a:r>
            <a:r>
              <a:rPr kumimoji="1" lang="ja-JP" altLang="en-US" sz="1100" dirty="0">
                <a:solidFill>
                  <a:srgbClr val="404040"/>
                </a:solidFill>
                <a:latin typeface="Meiryo UI"/>
              </a:rPr>
              <a:t>が</a:t>
            </a:r>
            <a:r>
              <a:rPr kumimoji="1" lang="ja-JP" altLang="en-US" sz="1100" dirty="0" smtClean="0">
                <a:solidFill>
                  <a:srgbClr val="404040"/>
                </a:solidFill>
                <a:latin typeface="Meiryo UI"/>
              </a:rPr>
              <a:t>使うことを考慮</a:t>
            </a:r>
            <a:endParaRPr kumimoji="1" lang="en-US" altLang="ja-JP" sz="1100" dirty="0">
              <a:solidFill>
                <a:srgbClr val="404040"/>
              </a:solidFill>
              <a:latin typeface="Meiryo UI"/>
            </a:endParaRPr>
          </a:p>
        </p:txBody>
      </p:sp>
      <p:sp>
        <p:nvSpPr>
          <p:cNvPr id="116" name="コンテンツ プレースホルダー 10"/>
          <p:cNvSpPr txBox="1">
            <a:spLocks/>
          </p:cNvSpPr>
          <p:nvPr/>
        </p:nvSpPr>
        <p:spPr>
          <a:xfrm>
            <a:off x="139903" y="777411"/>
            <a:ext cx="9397468" cy="342161"/>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en-US" altLang="ja-JP" sz="1800" dirty="0" smtClean="0">
                <a:latin typeface="Meiryo UI" panose="020B0604030504040204" pitchFamily="50" charset="-128"/>
                <a:ea typeface="Meiryo UI" panose="020B0604030504040204" pitchFamily="50" charset="-128"/>
              </a:rPr>
              <a:t>CAFIS Explorer</a:t>
            </a:r>
            <a:r>
              <a:rPr lang="ja-JP" altLang="en-US" sz="1800" dirty="0" smtClean="0">
                <a:latin typeface="Meiryo UI" panose="020B0604030504040204" pitchFamily="50" charset="-128"/>
                <a:ea typeface="Meiryo UI" panose="020B0604030504040204" pitchFamily="50" charset="-128"/>
              </a:rPr>
              <a:t>は、ご利用中の多数商業施設の声をもとに、業務効率化に寄与するエンハンスを</a:t>
            </a:r>
            <a:r>
              <a:rPr lang="en-US" altLang="ja-JP" sz="1800" dirty="0" smtClean="0">
                <a:latin typeface="Meiryo UI" panose="020B0604030504040204" pitchFamily="50" charset="-128"/>
                <a:ea typeface="Meiryo UI" panose="020B0604030504040204" pitchFamily="50" charset="-128"/>
              </a:rPr>
              <a:t/>
            </a:r>
            <a:br>
              <a:rPr lang="en-US" altLang="ja-JP" sz="1800" dirty="0" smtClean="0">
                <a:latin typeface="Meiryo UI" panose="020B0604030504040204" pitchFamily="50" charset="-128"/>
                <a:ea typeface="Meiryo UI" panose="020B0604030504040204" pitchFamily="50" charset="-128"/>
              </a:rPr>
            </a:br>
            <a:r>
              <a:rPr lang="ja-JP" altLang="en-US" sz="1800" dirty="0" smtClean="0">
                <a:latin typeface="Meiryo UI" panose="020B0604030504040204" pitchFamily="50" charset="-128"/>
                <a:ea typeface="Meiryo UI" panose="020B0604030504040204" pitchFamily="50" charset="-128"/>
              </a:rPr>
              <a:t>積極的に実施してきた経緯から、</a:t>
            </a:r>
            <a:r>
              <a:rPr lang="ja-JP" altLang="en-US" sz="1800" b="1" u="sng" dirty="0" smtClean="0">
                <a:solidFill>
                  <a:srgbClr val="0070C0"/>
                </a:solidFill>
                <a:latin typeface="Meiryo UI" panose="020B0604030504040204" pitchFamily="50" charset="-128"/>
                <a:ea typeface="Meiryo UI" panose="020B0604030504040204" pitchFamily="50" charset="-128"/>
              </a:rPr>
              <a:t>商業施設でのポイント業務に必要な機能を充足</a:t>
            </a:r>
            <a:r>
              <a:rPr lang="ja-JP" altLang="en-US" sz="1800" dirty="0" smtClean="0">
                <a:latin typeface="Meiryo UI" panose="020B0604030504040204" pitchFamily="50" charset="-128"/>
                <a:ea typeface="Meiryo UI" panose="020B0604030504040204" pitchFamily="50" charset="-128"/>
              </a:rPr>
              <a:t>しております。</a:t>
            </a:r>
            <a:endParaRPr lang="ja-JP" altLang="en-US" sz="1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677279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a:t>3.1</a:t>
            </a:r>
            <a:r>
              <a:rPr lang="en-US" altLang="ja-JP" sz="1800" b="0" dirty="0" smtClean="0"/>
              <a:t>. </a:t>
            </a:r>
            <a:r>
              <a:rPr lang="ja-JP" altLang="en-US" sz="1800" b="0" dirty="0" smtClean="0"/>
              <a:t>実現</a:t>
            </a:r>
            <a:r>
              <a:rPr lang="ja-JP" altLang="en-US" sz="1800" b="0" dirty="0"/>
              <a:t>のポイント１</a:t>
            </a:r>
            <a:r>
              <a:rPr lang="ja-JP" altLang="en-US" sz="1800" b="0" dirty="0" smtClean="0"/>
              <a:t>｜①ポイント</a:t>
            </a:r>
            <a:r>
              <a:rPr lang="ja-JP" altLang="en-US" sz="1800" b="0" dirty="0"/>
              <a:t>業務の効率化・</a:t>
            </a:r>
            <a:r>
              <a:rPr lang="ja-JP" altLang="en-US" sz="1800" b="0" dirty="0" smtClean="0"/>
              <a:t>共通化</a:t>
            </a:r>
            <a:r>
              <a:rPr lang="en-US" altLang="ja-JP" sz="1800" b="0" dirty="0" smtClean="0"/>
              <a:t/>
            </a:r>
            <a:br>
              <a:rPr lang="en-US" altLang="ja-JP" sz="1800" b="0" dirty="0" smtClean="0"/>
            </a:br>
            <a:r>
              <a:rPr lang="en-US" altLang="ja-JP" dirty="0" smtClean="0"/>
              <a:t>Arch</a:t>
            </a:r>
            <a:r>
              <a:rPr lang="ja-JP" altLang="en-US" dirty="0" smtClean="0"/>
              <a:t>連携による効率的な標準レジオペレーション</a:t>
            </a:r>
            <a:endParaRPr kumimoji="1" lang="ja-JP" altLang="en-US" dirty="0"/>
          </a:p>
        </p:txBody>
      </p:sp>
      <p:pic>
        <p:nvPicPr>
          <p:cNvPr id="122" name="図 121"/>
          <p:cNvPicPr>
            <a:picLocks noChangeAspect="1"/>
          </p:cNvPicPr>
          <p:nvPr/>
        </p:nvPicPr>
        <p:blipFill>
          <a:blip r:embed="rId2"/>
          <a:stretch>
            <a:fillRect/>
          </a:stretch>
        </p:blipFill>
        <p:spPr>
          <a:xfrm>
            <a:off x="213061" y="1453317"/>
            <a:ext cx="7517741" cy="4267172"/>
          </a:xfrm>
          <a:prstGeom prst="rect">
            <a:avLst/>
          </a:prstGeom>
        </p:spPr>
      </p:pic>
      <p:pic>
        <p:nvPicPr>
          <p:cNvPr id="123" name="図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620" y="4884267"/>
            <a:ext cx="478461" cy="933328"/>
          </a:xfrm>
          <a:prstGeom prst="rect">
            <a:avLst/>
          </a:prstGeom>
        </p:spPr>
      </p:pic>
      <p:sp>
        <p:nvSpPr>
          <p:cNvPr id="124" name="テキスト ボックス 123"/>
          <p:cNvSpPr txBox="1"/>
          <p:nvPr/>
        </p:nvSpPr>
        <p:spPr>
          <a:xfrm>
            <a:off x="5258739" y="5774317"/>
            <a:ext cx="1228221" cy="523220"/>
          </a:xfrm>
          <a:prstGeom prst="rect">
            <a:avLst/>
          </a:prstGeom>
          <a:noFill/>
        </p:spPr>
        <p:txBody>
          <a:bodyPr wrap="none" rtlCol="0">
            <a:spAutoFit/>
          </a:bodyPr>
          <a:lstStyle/>
          <a:p>
            <a:pPr algn="ctr" defTabSz="925880"/>
            <a:r>
              <a:rPr kumimoji="1" lang="ja-JP" altLang="en-US" sz="1400" dirty="0" smtClean="0">
                <a:solidFill>
                  <a:srgbClr val="404040"/>
                </a:solidFill>
                <a:latin typeface="Meiryo UI"/>
                <a:ea typeface="Meiryo UI"/>
              </a:rPr>
              <a:t>伝票</a:t>
            </a:r>
            <a:endParaRPr kumimoji="1" lang="en-US" altLang="ja-JP" sz="1400" dirty="0" smtClean="0">
              <a:solidFill>
                <a:srgbClr val="404040"/>
              </a:solidFill>
              <a:latin typeface="Meiryo UI"/>
              <a:ea typeface="Meiryo UI"/>
            </a:endParaRPr>
          </a:p>
          <a:p>
            <a:pPr algn="ctr" defTabSz="925880"/>
            <a:r>
              <a:rPr kumimoji="1" lang="ja-JP" altLang="en-US" sz="1400" dirty="0" smtClean="0">
                <a:solidFill>
                  <a:srgbClr val="404040"/>
                </a:solidFill>
                <a:latin typeface="Meiryo UI"/>
                <a:ea typeface="Meiryo UI"/>
              </a:rPr>
              <a:t>（お客様控）</a:t>
            </a:r>
            <a:endParaRPr kumimoji="1" lang="ja-JP" altLang="en-US" sz="1400" dirty="0">
              <a:solidFill>
                <a:srgbClr val="404040"/>
              </a:solidFill>
              <a:latin typeface="Meiryo UI"/>
              <a:ea typeface="Meiryo UI"/>
            </a:endParaRPr>
          </a:p>
        </p:txBody>
      </p:sp>
      <p:grpSp>
        <p:nvGrpSpPr>
          <p:cNvPr id="125" name="グループ化 124"/>
          <p:cNvGrpSpPr/>
          <p:nvPr/>
        </p:nvGrpSpPr>
        <p:grpSpPr>
          <a:xfrm>
            <a:off x="7763865" y="1946529"/>
            <a:ext cx="1932599" cy="3308702"/>
            <a:chOff x="7563035" y="3093514"/>
            <a:chExt cx="1932599" cy="3308702"/>
          </a:xfrm>
        </p:grpSpPr>
        <p:pic>
          <p:nvPicPr>
            <p:cNvPr id="126" name="図 125"/>
            <p:cNvPicPr>
              <a:picLocks noChangeAspect="1"/>
            </p:cNvPicPr>
            <p:nvPr/>
          </p:nvPicPr>
          <p:blipFill rotWithShape="1">
            <a:blip r:embed="rId4"/>
            <a:srcRect t="-273" b="2467"/>
            <a:stretch/>
          </p:blipFill>
          <p:spPr>
            <a:xfrm>
              <a:off x="7563035" y="3093514"/>
              <a:ext cx="1932599" cy="3291383"/>
            </a:xfrm>
            <a:prstGeom prst="rect">
              <a:avLst/>
            </a:prstGeom>
          </p:spPr>
        </p:pic>
        <p:pic>
          <p:nvPicPr>
            <p:cNvPr id="127" name="図 126"/>
            <p:cNvPicPr>
              <a:picLocks noChangeAspect="1"/>
            </p:cNvPicPr>
            <p:nvPr/>
          </p:nvPicPr>
          <p:blipFill rotWithShape="1">
            <a:blip r:embed="rId4"/>
            <a:srcRect l="2308" t="58361" r="2652"/>
            <a:stretch/>
          </p:blipFill>
          <p:spPr>
            <a:xfrm>
              <a:off x="7610958" y="4729458"/>
              <a:ext cx="1836751" cy="1401251"/>
            </a:xfrm>
            <a:prstGeom prst="rect">
              <a:avLst/>
            </a:prstGeom>
          </p:spPr>
        </p:pic>
        <p:pic>
          <p:nvPicPr>
            <p:cNvPr id="128" name="図 127"/>
            <p:cNvPicPr>
              <a:picLocks noChangeAspect="1"/>
            </p:cNvPicPr>
            <p:nvPr/>
          </p:nvPicPr>
          <p:blipFill rotWithShape="1">
            <a:blip r:embed="rId5"/>
            <a:srcRect t="8407" b="1"/>
            <a:stretch/>
          </p:blipFill>
          <p:spPr>
            <a:xfrm>
              <a:off x="7603007" y="5165526"/>
              <a:ext cx="1849160" cy="861036"/>
            </a:xfrm>
            <a:prstGeom prst="rect">
              <a:avLst/>
            </a:prstGeom>
          </p:spPr>
        </p:pic>
        <p:pic>
          <p:nvPicPr>
            <p:cNvPr id="129" name="図 128"/>
            <p:cNvPicPr>
              <a:picLocks noChangeAspect="1"/>
            </p:cNvPicPr>
            <p:nvPr/>
          </p:nvPicPr>
          <p:blipFill rotWithShape="1">
            <a:blip r:embed="rId4"/>
            <a:srcRect l="1897" t="80400" r="3062" b="18242"/>
            <a:stretch/>
          </p:blipFill>
          <p:spPr>
            <a:xfrm>
              <a:off x="7610958" y="5968607"/>
              <a:ext cx="1836752" cy="45719"/>
            </a:xfrm>
            <a:prstGeom prst="rect">
              <a:avLst/>
            </a:prstGeom>
          </p:spPr>
        </p:pic>
        <p:sp>
          <p:nvSpPr>
            <p:cNvPr id="130" name="テキスト ボックス 129"/>
            <p:cNvSpPr txBox="1"/>
            <p:nvPr/>
          </p:nvSpPr>
          <p:spPr>
            <a:xfrm>
              <a:off x="7603007" y="6006347"/>
              <a:ext cx="1849160" cy="395869"/>
            </a:xfrm>
            <a:prstGeom prst="rect">
              <a:avLst/>
            </a:prstGeom>
            <a:solidFill>
              <a:srgbClr val="FFFFFF"/>
            </a:solidFill>
          </p:spPr>
          <p:txBody>
            <a:bodyPr wrap="square" tIns="36000" bIns="36000" rtlCol="0">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700" b="1" i="0" u="none" strike="noStrike" kern="0" cap="none" spc="0" normalizeH="0" baseline="0" noProof="0" dirty="0" smtClean="0">
                  <a:ln>
                    <a:noFill/>
                  </a:ln>
                  <a:solidFill>
                    <a:srgbClr val="404040"/>
                  </a:solidFill>
                  <a:effectLst/>
                  <a:uLnTx/>
                  <a:uFillTx/>
                  <a:latin typeface="Meiryo UI"/>
                  <a:ea typeface="Meiryo UI"/>
                </a:rPr>
                <a:t>毎週水曜日はポイント</a:t>
              </a:r>
              <a:r>
                <a:rPr kumimoji="1" lang="en-US" altLang="ja-JP" sz="700" b="1" i="0" u="none" strike="noStrike" kern="0" cap="none" spc="0" normalizeH="0" baseline="0" noProof="0" dirty="0" smtClean="0">
                  <a:ln>
                    <a:noFill/>
                  </a:ln>
                  <a:solidFill>
                    <a:srgbClr val="404040"/>
                  </a:solidFill>
                  <a:effectLst/>
                  <a:uLnTx/>
                  <a:uFillTx/>
                  <a:latin typeface="Meiryo UI"/>
                  <a:ea typeface="Meiryo UI"/>
                </a:rPr>
                <a:t>2</a:t>
              </a:r>
              <a:r>
                <a:rPr kumimoji="1" lang="ja-JP" altLang="en-US" sz="700" b="1" i="0" u="none" strike="noStrike" kern="0" cap="none" spc="0" normalizeH="0" baseline="0" noProof="0" dirty="0" smtClean="0">
                  <a:ln>
                    <a:noFill/>
                  </a:ln>
                  <a:solidFill>
                    <a:srgbClr val="404040"/>
                  </a:solidFill>
                  <a:effectLst/>
                  <a:uLnTx/>
                  <a:uFillTx/>
                  <a:latin typeface="Meiryo UI"/>
                  <a:ea typeface="Meiryo UI"/>
                </a:rPr>
                <a:t>倍</a:t>
              </a:r>
              <a:r>
                <a:rPr kumimoji="1" lang="en-US" altLang="ja-JP" sz="700" b="1" i="0" u="none" strike="noStrike" kern="0" cap="none" spc="0" normalizeH="0" baseline="0" noProof="0" dirty="0" smtClean="0">
                  <a:ln>
                    <a:noFill/>
                  </a:ln>
                  <a:solidFill>
                    <a:srgbClr val="404040"/>
                  </a:solidFill>
                  <a:effectLst/>
                  <a:uLnTx/>
                  <a:uFillTx/>
                  <a:latin typeface="Meiryo UI"/>
                  <a:ea typeface="Meiryo UI"/>
                </a:rPr>
                <a:t>!</a:t>
              </a:r>
              <a:r>
                <a:rPr kumimoji="1" lang="ja-JP" altLang="en-US" sz="700" b="1" i="0" u="none" strike="noStrike" kern="0" cap="none" spc="0" normalizeH="0" baseline="0" noProof="0" dirty="0" smtClean="0">
                  <a:ln>
                    <a:noFill/>
                  </a:ln>
                  <a:solidFill>
                    <a:srgbClr val="404040"/>
                  </a:solidFill>
                  <a:effectLst/>
                  <a:uLnTx/>
                  <a:uFillTx/>
                  <a:latin typeface="Meiryo UI"/>
                  <a:ea typeface="Meiryo UI"/>
                </a:rPr>
                <a:t>お得に買い物するチャンス</a:t>
              </a:r>
              <a:r>
                <a:rPr kumimoji="1" lang="en-US" altLang="ja-JP" sz="700" b="1" i="0" u="none" strike="noStrike" kern="0" cap="none" spc="0" normalizeH="0" baseline="0" noProof="0" dirty="0" smtClean="0">
                  <a:ln>
                    <a:noFill/>
                  </a:ln>
                  <a:solidFill>
                    <a:srgbClr val="404040"/>
                  </a:solidFill>
                  <a:effectLst/>
                  <a:uLnTx/>
                  <a:uFillTx/>
                  <a:latin typeface="Meiryo UI"/>
                  <a:ea typeface="Meiryo UI"/>
                </a:rPr>
                <a:t>!</a:t>
              </a:r>
              <a:r>
                <a:rPr kumimoji="1" lang="ja-JP" altLang="en-US" sz="700" b="1" i="0" u="none" strike="noStrike" kern="0" cap="none" spc="0" normalizeH="0" baseline="0" noProof="0" dirty="0" smtClean="0">
                  <a:ln>
                    <a:noFill/>
                  </a:ln>
                  <a:solidFill>
                    <a:srgbClr val="404040"/>
                  </a:solidFill>
                  <a:effectLst/>
                  <a:uLnTx/>
                  <a:uFillTx/>
                  <a:latin typeface="Meiryo UI"/>
                  <a:ea typeface="Meiryo UI"/>
                </a:rPr>
                <a:t>さらにアプリの登録でもポイントゲット登録は「○○ポイントアプリ」を検索してね☆</a:t>
              </a:r>
            </a:p>
          </p:txBody>
        </p:sp>
      </p:grpSp>
      <p:sp>
        <p:nvSpPr>
          <p:cNvPr id="131" name="正方形/長方形 130"/>
          <p:cNvSpPr/>
          <p:nvPr/>
        </p:nvSpPr>
        <p:spPr>
          <a:xfrm>
            <a:off x="7786079" y="4520171"/>
            <a:ext cx="1896116" cy="301452"/>
          </a:xfrm>
          <a:prstGeom prst="rect">
            <a:avLst/>
          </a:prstGeom>
          <a:noFill/>
          <a:ln w="1905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eiryo UI"/>
              <a:ea typeface="Meiryo UI"/>
              <a:cs typeface="+mn-cs"/>
            </a:endParaRPr>
          </a:p>
        </p:txBody>
      </p:sp>
      <p:sp>
        <p:nvSpPr>
          <p:cNvPr id="132" name="正方形/長方形 131"/>
          <p:cNvSpPr/>
          <p:nvPr/>
        </p:nvSpPr>
        <p:spPr>
          <a:xfrm>
            <a:off x="7774639" y="4894407"/>
            <a:ext cx="1896116" cy="324311"/>
          </a:xfrm>
          <a:prstGeom prst="rect">
            <a:avLst/>
          </a:prstGeom>
          <a:noFill/>
          <a:ln w="1905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eiryo UI"/>
              <a:ea typeface="Meiryo UI"/>
              <a:cs typeface="+mn-cs"/>
            </a:endParaRPr>
          </a:p>
        </p:txBody>
      </p:sp>
      <p:sp>
        <p:nvSpPr>
          <p:cNvPr id="133" name="正方形/長方形 132"/>
          <p:cNvSpPr/>
          <p:nvPr/>
        </p:nvSpPr>
        <p:spPr>
          <a:xfrm>
            <a:off x="7782590" y="4025693"/>
            <a:ext cx="1896116" cy="494477"/>
          </a:xfrm>
          <a:prstGeom prst="rect">
            <a:avLst/>
          </a:prstGeom>
          <a:noFill/>
          <a:ln w="1905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eiryo UI"/>
              <a:ea typeface="Meiryo UI"/>
              <a:cs typeface="+mn-cs"/>
            </a:endParaRPr>
          </a:p>
        </p:txBody>
      </p:sp>
      <p:sp>
        <p:nvSpPr>
          <p:cNvPr id="134" name="正方形/長方形 133"/>
          <p:cNvSpPr/>
          <p:nvPr/>
        </p:nvSpPr>
        <p:spPr>
          <a:xfrm>
            <a:off x="7774639" y="3344097"/>
            <a:ext cx="1896116" cy="643857"/>
          </a:xfrm>
          <a:prstGeom prst="rect">
            <a:avLst/>
          </a:prstGeom>
          <a:noFill/>
          <a:ln w="19050" cap="flat" cmpd="sng" algn="ctr">
            <a:solidFill>
              <a:srgbClr val="0070C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eiryo UI"/>
              <a:ea typeface="Meiryo UI"/>
              <a:cs typeface="+mn-cs"/>
            </a:endParaRPr>
          </a:p>
        </p:txBody>
      </p:sp>
      <p:sp>
        <p:nvSpPr>
          <p:cNvPr id="135" name="テキスト ボックス 134"/>
          <p:cNvSpPr txBox="1"/>
          <p:nvPr/>
        </p:nvSpPr>
        <p:spPr>
          <a:xfrm>
            <a:off x="8043510" y="1701362"/>
            <a:ext cx="1392609" cy="307777"/>
          </a:xfrm>
          <a:prstGeom prst="rect">
            <a:avLst/>
          </a:prstGeom>
          <a:noFill/>
        </p:spPr>
        <p:txBody>
          <a:bodyPr wrap="square" rtlCol="0">
            <a:spAutoFit/>
          </a:bodyPr>
          <a:lstStyle/>
          <a:p>
            <a:pPr algn="ctr" defTabSz="925880"/>
            <a:r>
              <a:rPr kumimoji="1" lang="ja-JP" altLang="en-US" sz="1400" dirty="0" smtClean="0">
                <a:solidFill>
                  <a:srgbClr val="404040"/>
                </a:solidFill>
                <a:latin typeface="Meiryo UI"/>
                <a:ea typeface="Meiryo UI"/>
              </a:rPr>
              <a:t>レシートイメージ</a:t>
            </a:r>
            <a:endParaRPr kumimoji="1" lang="ja-JP" altLang="en-US" sz="1400" dirty="0">
              <a:solidFill>
                <a:srgbClr val="404040"/>
              </a:solidFill>
              <a:latin typeface="Meiryo UI"/>
              <a:ea typeface="Meiryo UI"/>
            </a:endParaRPr>
          </a:p>
        </p:txBody>
      </p:sp>
      <p:sp>
        <p:nvSpPr>
          <p:cNvPr id="136" name="テキスト ボックス 135"/>
          <p:cNvSpPr txBox="1"/>
          <p:nvPr/>
        </p:nvSpPr>
        <p:spPr>
          <a:xfrm>
            <a:off x="7096909" y="4499461"/>
            <a:ext cx="648381" cy="276999"/>
          </a:xfrm>
          <a:prstGeom prst="rect">
            <a:avLst/>
          </a:prstGeom>
          <a:noFill/>
        </p:spPr>
        <p:txBody>
          <a:bodyPr wrap="square" rtlCol="0">
            <a:spAutoFit/>
          </a:bodyPr>
          <a:lstStyle/>
          <a:p>
            <a:pPr algn="ctr" defTabSz="925880"/>
            <a:r>
              <a:rPr kumimoji="1" lang="ja-JP" altLang="en-US" sz="1200" b="1" dirty="0" smtClean="0">
                <a:solidFill>
                  <a:srgbClr val="0070C0"/>
                </a:solidFill>
                <a:latin typeface="Meiryo UI"/>
                <a:ea typeface="Meiryo UI"/>
              </a:rPr>
              <a:t>ランク</a:t>
            </a:r>
            <a:endParaRPr kumimoji="1" lang="ja-JP" altLang="en-US" sz="1200" b="1" dirty="0">
              <a:solidFill>
                <a:srgbClr val="0070C0"/>
              </a:solidFill>
              <a:latin typeface="Meiryo UI"/>
              <a:ea typeface="Meiryo UI"/>
            </a:endParaRPr>
          </a:p>
        </p:txBody>
      </p:sp>
      <p:sp>
        <p:nvSpPr>
          <p:cNvPr id="137" name="テキスト ボックス 136"/>
          <p:cNvSpPr txBox="1"/>
          <p:nvPr/>
        </p:nvSpPr>
        <p:spPr>
          <a:xfrm>
            <a:off x="6972513" y="3966301"/>
            <a:ext cx="857956" cy="461665"/>
          </a:xfrm>
          <a:prstGeom prst="rect">
            <a:avLst/>
          </a:prstGeom>
          <a:noFill/>
        </p:spPr>
        <p:txBody>
          <a:bodyPr wrap="square" rtlCol="0">
            <a:spAutoFit/>
          </a:bodyPr>
          <a:lstStyle/>
          <a:p>
            <a:pPr algn="ctr" defTabSz="925880"/>
            <a:r>
              <a:rPr kumimoji="1" lang="ja-JP" altLang="en-US" sz="1200" b="1" dirty="0" smtClean="0">
                <a:solidFill>
                  <a:srgbClr val="0070C0"/>
                </a:solidFill>
                <a:latin typeface="Meiryo UI"/>
                <a:ea typeface="Meiryo UI"/>
              </a:rPr>
              <a:t>失効</a:t>
            </a:r>
            <a:endParaRPr kumimoji="1" lang="en-US" altLang="ja-JP" sz="1200" b="1" dirty="0" smtClean="0">
              <a:solidFill>
                <a:srgbClr val="0070C0"/>
              </a:solidFill>
              <a:latin typeface="Meiryo UI"/>
              <a:ea typeface="Meiryo UI"/>
            </a:endParaRPr>
          </a:p>
          <a:p>
            <a:pPr algn="ctr" defTabSz="925880"/>
            <a:r>
              <a:rPr kumimoji="1" lang="ja-JP" altLang="en-US" sz="1200" b="1" dirty="0">
                <a:solidFill>
                  <a:srgbClr val="0070C0"/>
                </a:solidFill>
                <a:latin typeface="Meiryo UI"/>
                <a:ea typeface="Meiryo UI"/>
              </a:rPr>
              <a:t>ポイント</a:t>
            </a:r>
          </a:p>
        </p:txBody>
      </p:sp>
      <p:sp>
        <p:nvSpPr>
          <p:cNvPr id="138" name="テキスト ボックス 137"/>
          <p:cNvSpPr txBox="1"/>
          <p:nvPr/>
        </p:nvSpPr>
        <p:spPr>
          <a:xfrm>
            <a:off x="7013326" y="4821359"/>
            <a:ext cx="857955" cy="430887"/>
          </a:xfrm>
          <a:prstGeom prst="rect">
            <a:avLst/>
          </a:prstGeom>
          <a:noFill/>
        </p:spPr>
        <p:txBody>
          <a:bodyPr wrap="square" rtlCol="0">
            <a:spAutoFit/>
          </a:bodyPr>
          <a:lstStyle/>
          <a:p>
            <a:pPr algn="ctr" defTabSz="925880"/>
            <a:r>
              <a:rPr kumimoji="1" lang="ja-JP" altLang="en-US" sz="1100" b="1" dirty="0" smtClean="0">
                <a:solidFill>
                  <a:srgbClr val="0070C0"/>
                </a:solidFill>
                <a:latin typeface="Meiryo UI"/>
                <a:ea typeface="Meiryo UI"/>
              </a:rPr>
              <a:t>ｺﾏｰｼｬﾙ</a:t>
            </a:r>
            <a:endParaRPr kumimoji="1" lang="en-US" altLang="ja-JP" sz="1100" b="1" dirty="0" smtClean="0">
              <a:solidFill>
                <a:srgbClr val="0070C0"/>
              </a:solidFill>
              <a:latin typeface="Meiryo UI"/>
              <a:ea typeface="Meiryo UI"/>
            </a:endParaRPr>
          </a:p>
          <a:p>
            <a:pPr algn="ctr" defTabSz="925880"/>
            <a:r>
              <a:rPr kumimoji="1" lang="ja-JP" altLang="en-US" sz="1100" b="1" dirty="0" smtClean="0">
                <a:solidFill>
                  <a:srgbClr val="0070C0"/>
                </a:solidFill>
                <a:latin typeface="Meiryo UI"/>
                <a:ea typeface="Meiryo UI"/>
              </a:rPr>
              <a:t>ﾒｯｾｰｼﾞ</a:t>
            </a:r>
            <a:endParaRPr kumimoji="1" lang="ja-JP" altLang="en-US" sz="1100" b="1" dirty="0">
              <a:solidFill>
                <a:srgbClr val="0070C0"/>
              </a:solidFill>
              <a:latin typeface="Meiryo UI"/>
              <a:ea typeface="Meiryo UI"/>
            </a:endParaRPr>
          </a:p>
        </p:txBody>
      </p:sp>
      <p:sp>
        <p:nvSpPr>
          <p:cNvPr id="139" name="テキスト ボックス 138"/>
          <p:cNvSpPr txBox="1"/>
          <p:nvPr/>
        </p:nvSpPr>
        <p:spPr>
          <a:xfrm>
            <a:off x="7020438" y="3408605"/>
            <a:ext cx="857956" cy="461665"/>
          </a:xfrm>
          <a:prstGeom prst="rect">
            <a:avLst/>
          </a:prstGeom>
          <a:noFill/>
        </p:spPr>
        <p:txBody>
          <a:bodyPr wrap="square" rtlCol="0">
            <a:spAutoFit/>
          </a:bodyPr>
          <a:lstStyle/>
          <a:p>
            <a:pPr algn="ctr" defTabSz="925880"/>
            <a:r>
              <a:rPr kumimoji="1" lang="ja-JP" altLang="en-US" sz="1200" b="1" dirty="0" smtClean="0">
                <a:solidFill>
                  <a:srgbClr val="0070C0"/>
                </a:solidFill>
                <a:latin typeface="Meiryo UI"/>
                <a:ea typeface="Meiryo UI"/>
              </a:rPr>
              <a:t>取引</a:t>
            </a:r>
            <a:endParaRPr kumimoji="1" lang="en-US" altLang="ja-JP" sz="1200" b="1" dirty="0" smtClean="0">
              <a:solidFill>
                <a:srgbClr val="0070C0"/>
              </a:solidFill>
              <a:latin typeface="Meiryo UI"/>
              <a:ea typeface="Meiryo UI"/>
            </a:endParaRPr>
          </a:p>
          <a:p>
            <a:pPr algn="ctr" defTabSz="925880"/>
            <a:r>
              <a:rPr kumimoji="1" lang="ja-JP" altLang="en-US" sz="1200" b="1" dirty="0" smtClean="0">
                <a:solidFill>
                  <a:srgbClr val="0070C0"/>
                </a:solidFill>
                <a:latin typeface="Meiryo UI"/>
                <a:ea typeface="Meiryo UI"/>
              </a:rPr>
              <a:t>情報</a:t>
            </a:r>
            <a:endParaRPr kumimoji="1" lang="ja-JP" altLang="en-US" sz="1200" b="1" dirty="0">
              <a:solidFill>
                <a:srgbClr val="0070C0"/>
              </a:solidFill>
              <a:latin typeface="Meiryo UI"/>
              <a:ea typeface="Meiryo UI"/>
            </a:endParaRPr>
          </a:p>
        </p:txBody>
      </p:sp>
      <p:cxnSp>
        <p:nvCxnSpPr>
          <p:cNvPr id="140" name="直線コネクタ 139"/>
          <p:cNvCxnSpPr/>
          <p:nvPr/>
        </p:nvCxnSpPr>
        <p:spPr>
          <a:xfrm flipV="1">
            <a:off x="5928705" y="5143500"/>
            <a:ext cx="1043808" cy="462372"/>
          </a:xfrm>
          <a:prstGeom prst="line">
            <a:avLst/>
          </a:prstGeom>
          <a:noFill/>
          <a:ln w="12700" cap="flat" cmpd="sng" algn="ctr">
            <a:solidFill>
              <a:srgbClr val="0070C0"/>
            </a:solidFill>
            <a:prstDash val="sysDash"/>
            <a:headEnd type="oval"/>
          </a:ln>
          <a:effectLst>
            <a:outerShdw blurRad="40000" dist="20000" dir="5400000" rotWithShape="0">
              <a:srgbClr val="000000">
                <a:alpha val="38000"/>
              </a:srgbClr>
            </a:outerShdw>
          </a:effectLst>
        </p:spPr>
      </p:cxnSp>
      <p:pic>
        <p:nvPicPr>
          <p:cNvPr id="141" name="図 1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905252" y="5456700"/>
            <a:ext cx="316781" cy="756726"/>
          </a:xfrm>
          <a:prstGeom prst="rect">
            <a:avLst/>
          </a:prstGeom>
        </p:spPr>
      </p:pic>
      <p:sp>
        <p:nvSpPr>
          <p:cNvPr id="142" name="雲形吹き出し 141"/>
          <p:cNvSpPr/>
          <p:nvPr/>
        </p:nvSpPr>
        <p:spPr>
          <a:xfrm>
            <a:off x="2330669" y="5255231"/>
            <a:ext cx="1736155" cy="705215"/>
          </a:xfrm>
          <a:prstGeom prst="cloudCallout">
            <a:avLst>
              <a:gd name="adj1" fmla="val 76395"/>
              <a:gd name="adj2" fmla="val 12565"/>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失効までに</a:t>
            </a:r>
            <a:endPar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買い物しよう！</a:t>
            </a:r>
            <a:endPar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endParaRPr>
          </a:p>
        </p:txBody>
      </p:sp>
      <p:sp>
        <p:nvSpPr>
          <p:cNvPr id="143" name="雲形吹き出し 142"/>
          <p:cNvSpPr/>
          <p:nvPr/>
        </p:nvSpPr>
        <p:spPr>
          <a:xfrm>
            <a:off x="2240530" y="5881531"/>
            <a:ext cx="2217059" cy="705215"/>
          </a:xfrm>
          <a:prstGeom prst="cloudCallout">
            <a:avLst>
              <a:gd name="adj1" fmla="val 65462"/>
              <a:gd name="adj2" fmla="val -55148"/>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ランクアップのためにあと</a:t>
            </a:r>
            <a:r>
              <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1</a:t>
            </a: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万円買おう！</a:t>
            </a:r>
            <a:endPar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endParaRPr>
          </a:p>
        </p:txBody>
      </p:sp>
      <p:sp>
        <p:nvSpPr>
          <p:cNvPr id="26" name="角丸四角形 25"/>
          <p:cNvSpPr/>
          <p:nvPr/>
        </p:nvSpPr>
        <p:spPr>
          <a:xfrm>
            <a:off x="6318281" y="115404"/>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200" b="1" kern="0" dirty="0">
                <a:solidFill>
                  <a:schemeClr val="tx1"/>
                </a:solidFill>
                <a:latin typeface="Meiryo UI" panose="020B0604030504040204" pitchFamily="50" charset="-128"/>
              </a:rPr>
              <a:t>Arch</a:t>
            </a:r>
            <a:r>
              <a:rPr kumimoji="1" lang="ja-JP" altLang="en-US" sz="1200" b="1" kern="0" dirty="0">
                <a:solidFill>
                  <a:schemeClr val="tx1"/>
                </a:solidFill>
                <a:latin typeface="Meiryo UI" panose="020B0604030504040204" pitchFamily="50" charset="-128"/>
              </a:rPr>
              <a:t>連携のレジオペ</a:t>
            </a:r>
          </a:p>
        </p:txBody>
      </p:sp>
      <p:sp>
        <p:nvSpPr>
          <p:cNvPr id="27" name="角丸四角形 26"/>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管理画面</a:t>
            </a:r>
          </a:p>
        </p:txBody>
      </p:sp>
      <p:sp>
        <p:nvSpPr>
          <p:cNvPr id="28" name="角丸四角形 27"/>
          <p:cNvSpPr/>
          <p:nvPr/>
        </p:nvSpPr>
        <p:spPr>
          <a:xfrm>
            <a:off x="6318281"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売上管理との連携</a:t>
            </a:r>
            <a:endParaRPr kumimoji="1" lang="ja-JP" altLang="en-US" sz="1200" b="1" kern="0" dirty="0">
              <a:solidFill>
                <a:schemeClr val="tx1"/>
              </a:solidFill>
              <a:effectLst/>
              <a:latin typeface="Meiryo UI" panose="020B0604030504040204" pitchFamily="50" charset="-128"/>
            </a:endParaRPr>
          </a:p>
        </p:txBody>
      </p:sp>
      <p:sp>
        <p:nvSpPr>
          <p:cNvPr id="29" name="コンテンツ プレースホルダー 10"/>
          <p:cNvSpPr txBox="1">
            <a:spLocks/>
          </p:cNvSpPr>
          <p:nvPr/>
        </p:nvSpPr>
        <p:spPr>
          <a:xfrm>
            <a:off x="139903" y="777411"/>
            <a:ext cx="9623250" cy="342161"/>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en-US" altLang="ja-JP" sz="1800" dirty="0">
                <a:solidFill>
                  <a:schemeClr val="tx1"/>
                </a:solidFill>
                <a:latin typeface="Meiryo UI" panose="020B0604030504040204" pitchFamily="50" charset="-128"/>
                <a:ea typeface="Meiryo UI" panose="020B0604030504040204" pitchFamily="50" charset="-128"/>
              </a:rPr>
              <a:t>Arch</a:t>
            </a:r>
            <a:r>
              <a:rPr lang="ja-JP" altLang="en-US" sz="1800" dirty="0">
                <a:solidFill>
                  <a:schemeClr val="tx1"/>
                </a:solidFill>
                <a:latin typeface="Meiryo UI" panose="020B0604030504040204" pitchFamily="50" charset="-128"/>
                <a:ea typeface="Meiryo UI" panose="020B0604030504040204" pitchFamily="50" charset="-128"/>
              </a:rPr>
              <a:t>純正</a:t>
            </a:r>
            <a:r>
              <a:rPr lang="ja-JP" altLang="en-US" sz="1800" dirty="0" smtClean="0">
                <a:solidFill>
                  <a:schemeClr val="tx1"/>
                </a:solidFill>
                <a:latin typeface="Meiryo UI" panose="020B0604030504040204" pitchFamily="50" charset="-128"/>
                <a:ea typeface="Meiryo UI" panose="020B0604030504040204" pitchFamily="50" charset="-128"/>
              </a:rPr>
              <a:t>ポイントアプリで</a:t>
            </a:r>
            <a:r>
              <a:rPr lang="ja-JP" altLang="en-US" sz="1800" b="1" dirty="0" smtClean="0">
                <a:solidFill>
                  <a:srgbClr val="0070C0"/>
                </a:solidFill>
                <a:latin typeface="Meiryo UI" panose="020B0604030504040204" pitchFamily="50" charset="-128"/>
                <a:ea typeface="Meiryo UI" panose="020B0604030504040204" pitchFamily="50" charset="-128"/>
              </a:rPr>
              <a:t>「ポイント</a:t>
            </a:r>
            <a:r>
              <a:rPr lang="ja-JP" altLang="en-US" sz="1800" b="1" dirty="0">
                <a:solidFill>
                  <a:srgbClr val="0070C0"/>
                </a:solidFill>
                <a:latin typeface="Meiryo UI" panose="020B0604030504040204" pitchFamily="50" charset="-128"/>
                <a:ea typeface="Meiryo UI" panose="020B0604030504040204" pitchFamily="50" charset="-128"/>
              </a:rPr>
              <a:t>照会・利用・</a:t>
            </a:r>
            <a:r>
              <a:rPr lang="ja-JP" altLang="en-US" sz="1800" b="1" dirty="0" smtClean="0">
                <a:solidFill>
                  <a:srgbClr val="0070C0"/>
                </a:solidFill>
                <a:latin typeface="Meiryo UI" panose="020B0604030504040204" pitchFamily="50" charset="-128"/>
                <a:ea typeface="Meiryo UI" panose="020B0604030504040204" pitchFamily="50" charset="-128"/>
              </a:rPr>
              <a:t>付与」がワンオペで完結</a:t>
            </a:r>
            <a:r>
              <a:rPr lang="ja-JP" altLang="en-US" sz="1800" dirty="0" smtClean="0">
                <a:solidFill>
                  <a:schemeClr val="tx1"/>
                </a:solidFill>
                <a:latin typeface="Meiryo UI" panose="020B0604030504040204" pitchFamily="50" charset="-128"/>
                <a:ea typeface="Meiryo UI" panose="020B0604030504040204" pitchFamily="50" charset="-128"/>
              </a:rPr>
              <a:t>します。</a:t>
            </a:r>
            <a:r>
              <a:rPr lang="en-US" altLang="ja-JP" sz="1800" dirty="0" smtClean="0">
                <a:solidFill>
                  <a:schemeClr val="tx1"/>
                </a:solidFill>
                <a:latin typeface="Meiryo UI" panose="020B0604030504040204" pitchFamily="50" charset="-128"/>
                <a:ea typeface="Meiryo UI" panose="020B0604030504040204" pitchFamily="50" charset="-128"/>
              </a:rPr>
              <a:t/>
            </a:r>
            <a:br>
              <a:rPr lang="en-US" altLang="ja-JP" sz="1800" dirty="0" smtClean="0">
                <a:solidFill>
                  <a:schemeClr val="tx1"/>
                </a:solidFill>
                <a:latin typeface="Meiryo UI" panose="020B0604030504040204" pitchFamily="50" charset="-128"/>
                <a:ea typeface="Meiryo UI" panose="020B0604030504040204" pitchFamily="50" charset="-128"/>
              </a:rPr>
            </a:br>
            <a:r>
              <a:rPr lang="ja-JP" altLang="en-US" sz="1800" dirty="0" smtClean="0">
                <a:solidFill>
                  <a:schemeClr val="tx1"/>
                </a:solidFill>
                <a:latin typeface="Meiryo UI" panose="020B0604030504040204" pitchFamily="50" charset="-128"/>
                <a:ea typeface="Meiryo UI" panose="020B0604030504040204" pitchFamily="50" charset="-128"/>
              </a:rPr>
              <a:t>そのため、</a:t>
            </a:r>
            <a:r>
              <a:rPr lang="ja-JP" altLang="en-US" sz="1800" b="1" dirty="0" smtClean="0">
                <a:solidFill>
                  <a:srgbClr val="0070C0"/>
                </a:solidFill>
                <a:latin typeface="Meiryo UI" panose="020B0604030504040204" pitchFamily="50" charset="-128"/>
                <a:ea typeface="Meiryo UI" panose="020B0604030504040204" pitchFamily="50" charset="-128"/>
              </a:rPr>
              <a:t>レジ混雑緩和やオペミス削減効果</a:t>
            </a:r>
            <a:r>
              <a:rPr lang="ja-JP" altLang="en-US" sz="1800" dirty="0" smtClean="0">
                <a:solidFill>
                  <a:schemeClr val="tx1"/>
                </a:solidFill>
                <a:latin typeface="Meiryo UI" panose="020B0604030504040204" pitchFamily="50" charset="-128"/>
                <a:ea typeface="Meiryo UI" panose="020B0604030504040204" pitchFamily="50" charset="-128"/>
              </a:rPr>
              <a:t>がございます。</a:t>
            </a:r>
            <a:endParaRPr lang="en-US" altLang="ja-JP" sz="1800" dirty="0">
              <a:solidFill>
                <a:schemeClr val="tx1"/>
              </a:solidFill>
              <a:latin typeface="Meiryo UI" panose="020B0604030504040204" pitchFamily="50" charset="-128"/>
              <a:ea typeface="Meiryo UI" panose="020B0604030504040204" pitchFamily="50" charset="-128"/>
            </a:endParaRPr>
          </a:p>
        </p:txBody>
      </p:sp>
      <p:sp>
        <p:nvSpPr>
          <p:cNvPr id="6" name="角丸四角形 5"/>
          <p:cNvSpPr/>
          <p:nvPr/>
        </p:nvSpPr>
        <p:spPr>
          <a:xfrm>
            <a:off x="7782590" y="5303092"/>
            <a:ext cx="1927218" cy="834793"/>
          </a:xfrm>
          <a:prstGeom prst="roundRect">
            <a:avLst>
              <a:gd name="adj" fmla="val 7615"/>
            </a:avLst>
          </a:prstGeom>
          <a:solidFill>
            <a:schemeClr val="accent2">
              <a:lumMod val="20000"/>
              <a:lumOff val="80000"/>
            </a:scheme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0070C0"/>
                </a:solidFill>
                <a:latin typeface="Meiryo UI" panose="020B0604030504040204" pitchFamily="50" charset="-128"/>
                <a:ea typeface="Meiryo UI" panose="020B0604030504040204" pitchFamily="50" charset="-128"/>
              </a:rPr>
              <a:t>レシートも情報印字で顧客</a:t>
            </a:r>
            <a:r>
              <a:rPr lang="ja-JP" altLang="en-US" sz="1600" dirty="0">
                <a:solidFill>
                  <a:srgbClr val="0070C0"/>
                </a:solidFill>
                <a:latin typeface="Meiryo UI" panose="020B0604030504040204" pitchFamily="50" charset="-128"/>
                <a:ea typeface="Meiryo UI" panose="020B0604030504040204" pitchFamily="50" charset="-128"/>
              </a:rPr>
              <a:t>接点と</a:t>
            </a:r>
            <a:r>
              <a:rPr lang="ja-JP" altLang="en-US" sz="1600" dirty="0" smtClean="0">
                <a:solidFill>
                  <a:srgbClr val="0070C0"/>
                </a:solidFill>
                <a:latin typeface="Meiryo UI" panose="020B0604030504040204" pitchFamily="50" charset="-128"/>
                <a:ea typeface="Meiryo UI" panose="020B0604030504040204" pitchFamily="50" charset="-128"/>
              </a:rPr>
              <a:t>して</a:t>
            </a:r>
            <a:r>
              <a:rPr lang="en-US" altLang="ja-JP" sz="1600" dirty="0" smtClean="0">
                <a:solidFill>
                  <a:srgbClr val="0070C0"/>
                </a:solidFill>
                <a:latin typeface="Meiryo UI" panose="020B0604030504040204" pitchFamily="50" charset="-128"/>
                <a:ea typeface="Meiryo UI" panose="020B0604030504040204" pitchFamily="50" charset="-128"/>
              </a:rPr>
              <a:t/>
            </a:r>
            <a:br>
              <a:rPr lang="en-US" altLang="ja-JP" sz="1600" dirty="0" smtClean="0">
                <a:solidFill>
                  <a:srgbClr val="0070C0"/>
                </a:solidFill>
                <a:latin typeface="Meiryo UI" panose="020B0604030504040204" pitchFamily="50" charset="-128"/>
                <a:ea typeface="Meiryo UI" panose="020B0604030504040204" pitchFamily="50" charset="-128"/>
              </a:rPr>
            </a:br>
            <a:r>
              <a:rPr lang="ja-JP" altLang="en-US" sz="1600" dirty="0" smtClean="0">
                <a:solidFill>
                  <a:srgbClr val="0070C0"/>
                </a:solidFill>
                <a:latin typeface="Meiryo UI" panose="020B0604030504040204" pitchFamily="50" charset="-128"/>
                <a:ea typeface="Meiryo UI" panose="020B0604030504040204" pitchFamily="50" charset="-128"/>
              </a:rPr>
              <a:t>最大限に活用</a:t>
            </a:r>
            <a:endParaRPr lang="en-US" altLang="ja-JP" sz="1600" dirty="0">
              <a:solidFill>
                <a:srgbClr val="0070C0"/>
              </a:solidFill>
              <a:latin typeface="Meiryo UI" panose="020B0604030504040204" pitchFamily="50" charset="-128"/>
              <a:ea typeface="Meiryo UI" panose="020B0604030504040204" pitchFamily="50" charset="-128"/>
            </a:endParaRPr>
          </a:p>
        </p:txBody>
      </p:sp>
      <p:sp>
        <p:nvSpPr>
          <p:cNvPr id="34" name="角丸四角形 33"/>
          <p:cNvSpPr/>
          <p:nvPr/>
        </p:nvSpPr>
        <p:spPr>
          <a:xfrm>
            <a:off x="8042956"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問い合わせ効率化</a:t>
            </a:r>
            <a:endParaRPr kumimoji="1" lang="ja-JP" altLang="en-US" sz="1200" b="1" kern="0" dirty="0">
              <a:solidFill>
                <a:schemeClr val="tx1"/>
              </a:solidFill>
              <a:effectLst/>
              <a:latin typeface="Meiryo UI" panose="020B0604030504040204" pitchFamily="50" charset="-128"/>
            </a:endParaRPr>
          </a:p>
        </p:txBody>
      </p:sp>
    </p:spTree>
    <p:extLst>
      <p:ext uri="{BB962C8B-B14F-4D97-AF65-F5344CB8AC3E}">
        <p14:creationId xmlns:p14="http://schemas.microsoft.com/office/powerpoint/2010/main" val="41823174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p:cNvSpPr/>
          <p:nvPr/>
        </p:nvSpPr>
        <p:spPr>
          <a:xfrm>
            <a:off x="198410" y="1464777"/>
            <a:ext cx="9512987" cy="49306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a:t>
            </a:r>
            <a:r>
              <a:rPr lang="ja-JP" altLang="en-US" sz="1800" b="0" dirty="0" smtClean="0"/>
              <a:t>｜①ポイント</a:t>
            </a:r>
            <a:r>
              <a:rPr lang="ja-JP" altLang="en-US" sz="1800" b="0" dirty="0"/>
              <a:t>業務の効率化・共通化</a:t>
            </a:r>
            <a:r>
              <a:rPr lang="en-US" altLang="ja-JP" sz="1800" b="0" dirty="0"/>
              <a:t/>
            </a:r>
            <a:br>
              <a:rPr lang="en-US" altLang="ja-JP" sz="1800" b="0" dirty="0"/>
            </a:br>
            <a:r>
              <a:rPr lang="ja-JP" altLang="en-US" dirty="0" smtClean="0"/>
              <a:t>従業目線で設計された管理画面</a:t>
            </a:r>
            <a:endParaRPr kumimoji="1" lang="ja-JP" altLang="en-US" dirty="0"/>
          </a:p>
        </p:txBody>
      </p:sp>
      <p:sp>
        <p:nvSpPr>
          <p:cNvPr id="75" name="コンテンツ プレースホルダー 10"/>
          <p:cNvSpPr txBox="1">
            <a:spLocks/>
          </p:cNvSpPr>
          <p:nvPr/>
        </p:nvSpPr>
        <p:spPr>
          <a:xfrm>
            <a:off x="139903" y="721136"/>
            <a:ext cx="9397468" cy="676325"/>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問い合わせ業務に重要な情報を一画面に集約。（会員コミュニケーション画面）</a:t>
            </a:r>
            <a:br>
              <a:rPr lang="ja-JP" altLang="en-US"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rPr>
              <a:t>お客様情報を即座に把握し、スムーズに応対業務を実施することが可能です。</a:t>
            </a:r>
          </a:p>
        </p:txBody>
      </p:sp>
      <p:sp>
        <p:nvSpPr>
          <p:cNvPr id="25" name="角丸四角形 24"/>
          <p:cNvSpPr/>
          <p:nvPr/>
        </p:nvSpPr>
        <p:spPr>
          <a:xfrm>
            <a:off x="6318281"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200" b="1" kern="0" dirty="0">
                <a:solidFill>
                  <a:schemeClr val="tx1"/>
                </a:solidFill>
                <a:latin typeface="Meiryo UI" panose="020B0604030504040204" pitchFamily="50" charset="-128"/>
              </a:rPr>
              <a:t>Arch</a:t>
            </a:r>
            <a:r>
              <a:rPr kumimoji="1" lang="ja-JP" altLang="en-US" sz="1200" b="1" kern="0" dirty="0">
                <a:solidFill>
                  <a:schemeClr val="tx1"/>
                </a:solidFill>
                <a:latin typeface="Meiryo UI" panose="020B0604030504040204" pitchFamily="50" charset="-128"/>
              </a:rPr>
              <a:t>連携のレジオペ</a:t>
            </a:r>
          </a:p>
        </p:txBody>
      </p:sp>
      <p:sp>
        <p:nvSpPr>
          <p:cNvPr id="26" name="角丸四角形 25"/>
          <p:cNvSpPr/>
          <p:nvPr/>
        </p:nvSpPr>
        <p:spPr>
          <a:xfrm>
            <a:off x="8040717" y="115404"/>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管理画面</a:t>
            </a:r>
          </a:p>
        </p:txBody>
      </p:sp>
      <p:sp>
        <p:nvSpPr>
          <p:cNvPr id="27" name="角丸四角形 26"/>
          <p:cNvSpPr/>
          <p:nvPr/>
        </p:nvSpPr>
        <p:spPr>
          <a:xfrm>
            <a:off x="6318281"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売上管理との連携</a:t>
            </a:r>
            <a:endParaRPr kumimoji="1" lang="ja-JP" altLang="en-US" sz="1200" b="1" kern="0" dirty="0">
              <a:solidFill>
                <a:schemeClr val="tx1"/>
              </a:solidFill>
              <a:effectLst/>
              <a:latin typeface="Meiryo UI" panose="020B0604030504040204" pitchFamily="50" charset="-128"/>
            </a:endParaRPr>
          </a:p>
        </p:txBody>
      </p:sp>
      <p:sp>
        <p:nvSpPr>
          <p:cNvPr id="28" name="角丸四角形 27"/>
          <p:cNvSpPr/>
          <p:nvPr/>
        </p:nvSpPr>
        <p:spPr>
          <a:xfrm>
            <a:off x="8042956"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問い合わせ効率化</a:t>
            </a:r>
            <a:endParaRPr kumimoji="1" lang="ja-JP" altLang="en-US" sz="1200" b="1" kern="0" dirty="0">
              <a:solidFill>
                <a:schemeClr val="tx1"/>
              </a:solidFill>
              <a:effectLst/>
              <a:latin typeface="Meiryo UI" panose="020B0604030504040204" pitchFamily="50" charset="-128"/>
            </a:endParaRPr>
          </a:p>
        </p:txBody>
      </p:sp>
      <p:grpSp>
        <p:nvGrpSpPr>
          <p:cNvPr id="23" name="グループ化 22"/>
          <p:cNvGrpSpPr/>
          <p:nvPr/>
        </p:nvGrpSpPr>
        <p:grpSpPr>
          <a:xfrm>
            <a:off x="711666" y="1634602"/>
            <a:ext cx="8596198" cy="4688059"/>
            <a:chOff x="725860" y="1844097"/>
            <a:chExt cx="7953375" cy="4667250"/>
          </a:xfrm>
        </p:grpSpPr>
        <p:pic>
          <p:nvPicPr>
            <p:cNvPr id="24" name="図 23"/>
            <p:cNvPicPr>
              <a:picLocks noChangeAspect="1"/>
            </p:cNvPicPr>
            <p:nvPr/>
          </p:nvPicPr>
          <p:blipFill>
            <a:blip r:embed="rId2"/>
            <a:stretch>
              <a:fillRect/>
            </a:stretch>
          </p:blipFill>
          <p:spPr>
            <a:xfrm>
              <a:off x="725860" y="1844097"/>
              <a:ext cx="7953375" cy="4667250"/>
            </a:xfrm>
            <a:prstGeom prst="rect">
              <a:avLst/>
            </a:prstGeom>
          </p:spPr>
        </p:pic>
        <p:grpSp>
          <p:nvGrpSpPr>
            <p:cNvPr id="29" name="グループ化 28"/>
            <p:cNvGrpSpPr/>
            <p:nvPr/>
          </p:nvGrpSpPr>
          <p:grpSpPr>
            <a:xfrm>
              <a:off x="939800" y="3793914"/>
              <a:ext cx="6007100" cy="1721879"/>
              <a:chOff x="939800" y="3793914"/>
              <a:chExt cx="6007100" cy="1721879"/>
            </a:xfrm>
          </p:grpSpPr>
          <p:sp>
            <p:nvSpPr>
              <p:cNvPr id="30" name="正方形/長方形 29"/>
              <p:cNvSpPr/>
              <p:nvPr/>
            </p:nvSpPr>
            <p:spPr>
              <a:xfrm>
                <a:off x="939800" y="4829993"/>
                <a:ext cx="6007100" cy="685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sp>
            <p:nvSpPr>
              <p:cNvPr id="31" name="正方形/長方形 30"/>
              <p:cNvSpPr/>
              <p:nvPr/>
            </p:nvSpPr>
            <p:spPr>
              <a:xfrm>
                <a:off x="1336136" y="3793914"/>
                <a:ext cx="3667664" cy="11745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grpSp>
      </p:grpSp>
      <p:sp>
        <p:nvSpPr>
          <p:cNvPr id="33" name="四角形吹き出し 32"/>
          <p:cNvSpPr/>
          <p:nvPr/>
        </p:nvSpPr>
        <p:spPr>
          <a:xfrm>
            <a:off x="5668590" y="2358930"/>
            <a:ext cx="3857973" cy="879580"/>
          </a:xfrm>
          <a:prstGeom prst="wedgeRectCallout">
            <a:avLst>
              <a:gd name="adj1" fmla="val -38744"/>
              <a:gd name="adj2" fmla="val -87658"/>
            </a:avLst>
          </a:prstGeom>
          <a:solidFill>
            <a:schemeClr val="bg1">
              <a:lumMod val="95000"/>
            </a:schemeClr>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404040"/>
              </a:solidFill>
              <a:effectLst/>
              <a:uLnTx/>
              <a:uFillTx/>
              <a:latin typeface="HGPｺﾞｼｯｸE"/>
              <a:ea typeface="HGPｺﾞｼｯｸE"/>
              <a:cs typeface="+mn-cs"/>
            </a:endParaRPr>
          </a:p>
        </p:txBody>
      </p:sp>
      <p:sp>
        <p:nvSpPr>
          <p:cNvPr id="36" name="テキスト ボックス 35"/>
          <p:cNvSpPr txBox="1"/>
          <p:nvPr/>
        </p:nvSpPr>
        <p:spPr>
          <a:xfrm>
            <a:off x="7306867" y="2074715"/>
            <a:ext cx="2056907" cy="307777"/>
          </a:xfrm>
          <a:prstGeom prst="rect">
            <a:avLst/>
          </a:prstGeom>
          <a:solidFill>
            <a:schemeClr val="bg1"/>
          </a:solidFill>
          <a:ln w="22225">
            <a:solidFill>
              <a:schemeClr val="tx1"/>
            </a:solidFill>
          </a:ln>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インフォメーションエリア</a:t>
            </a:r>
            <a:endParaRPr kumimoji="1" lang="ja-JP" altLang="en-US" sz="14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pic>
        <p:nvPicPr>
          <p:cNvPr id="3" name="図 2"/>
          <p:cNvPicPr>
            <a:picLocks noChangeAspect="1"/>
          </p:cNvPicPr>
          <p:nvPr/>
        </p:nvPicPr>
        <p:blipFill rotWithShape="1">
          <a:blip r:embed="rId3"/>
          <a:srcRect l="2653" t="62766" r="22468" b="20364"/>
          <a:stretch/>
        </p:blipFill>
        <p:spPr>
          <a:xfrm>
            <a:off x="942897" y="4597631"/>
            <a:ext cx="6409447" cy="761216"/>
          </a:xfrm>
          <a:prstGeom prst="rect">
            <a:avLst/>
          </a:prstGeom>
        </p:spPr>
      </p:pic>
      <p:cxnSp>
        <p:nvCxnSpPr>
          <p:cNvPr id="6" name="直線コネクタ 5"/>
          <p:cNvCxnSpPr/>
          <p:nvPr/>
        </p:nvCxnSpPr>
        <p:spPr>
          <a:xfrm flipV="1">
            <a:off x="2632096" y="2040494"/>
            <a:ext cx="458327" cy="1094100"/>
          </a:xfrm>
          <a:prstGeom prst="line">
            <a:avLst/>
          </a:prstGeom>
          <a:solidFill>
            <a:schemeClr val="bg1">
              <a:lumMod val="95000"/>
            </a:schemeClr>
          </a:solidFill>
          <a:ln w="15875" cap="flat" cmpd="sng" algn="ctr">
            <a:solidFill>
              <a:srgbClr val="0070C0"/>
            </a:solidFill>
            <a:prstDash val="solid"/>
            <a:tailEnd type="oval"/>
          </a:ln>
          <a:effectLst/>
        </p:spPr>
      </p:cxnSp>
      <p:sp>
        <p:nvSpPr>
          <p:cNvPr id="45" name="角丸四角形 44"/>
          <p:cNvSpPr/>
          <p:nvPr/>
        </p:nvSpPr>
        <p:spPr>
          <a:xfrm>
            <a:off x="1249292" y="3004308"/>
            <a:ext cx="2205175" cy="445450"/>
          </a:xfrm>
          <a:prstGeom prst="roundRect">
            <a:avLst>
              <a:gd name="adj" fmla="val 3800"/>
            </a:avLst>
          </a:prstGeom>
          <a:solidFill>
            <a:schemeClr val="bg1">
              <a:lumMod val="95000"/>
            </a:schemeClr>
          </a:solidFill>
          <a:ln w="19050" cap="flat" cmpd="sng" algn="ctr">
            <a:solidFill>
              <a:srgbClr val="0070C0"/>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25880"/>
            <a:r>
              <a:rPr kumimoji="1" lang="ja-JP" altLang="en-US" sz="1400" b="1" dirty="0" smtClean="0">
                <a:solidFill>
                  <a:srgbClr val="0070C0"/>
                </a:solidFill>
                <a:latin typeface="Meiryo UI" panose="020B0604030504040204" pitchFamily="50" charset="-128"/>
                <a:ea typeface="Meiryo UI" panose="020B0604030504040204" pitchFamily="50" charset="-128"/>
              </a:rPr>
              <a:t>会員ステータスがカラーで</a:t>
            </a:r>
            <a:r>
              <a:rPr kumimoji="1" lang="en-US" altLang="ja-JP" sz="1400" b="1" dirty="0" smtClean="0">
                <a:solidFill>
                  <a:srgbClr val="0070C0"/>
                </a:solidFill>
                <a:latin typeface="Meiryo UI" panose="020B0604030504040204" pitchFamily="50" charset="-128"/>
                <a:ea typeface="Meiryo UI" panose="020B0604030504040204" pitchFamily="50" charset="-128"/>
              </a:rPr>
              <a:t/>
            </a:r>
            <a:br>
              <a:rPr kumimoji="1" lang="en-US" altLang="ja-JP" sz="1400" b="1" dirty="0" smtClean="0">
                <a:solidFill>
                  <a:srgbClr val="0070C0"/>
                </a:solidFill>
                <a:latin typeface="Meiryo UI" panose="020B0604030504040204" pitchFamily="50" charset="-128"/>
                <a:ea typeface="Meiryo UI" panose="020B0604030504040204" pitchFamily="50" charset="-128"/>
              </a:rPr>
            </a:br>
            <a:r>
              <a:rPr kumimoji="1" lang="ja-JP" altLang="en-US" sz="1400" b="1" dirty="0" smtClean="0">
                <a:solidFill>
                  <a:srgbClr val="0070C0"/>
                </a:solidFill>
                <a:latin typeface="Meiryo UI" panose="020B0604030504040204" pitchFamily="50" charset="-128"/>
                <a:ea typeface="Meiryo UI" panose="020B0604030504040204" pitchFamily="50" charset="-128"/>
              </a:rPr>
              <a:t>直感的に分かりやすい</a:t>
            </a:r>
            <a:r>
              <a:rPr kumimoji="1" lang="ja-JP" altLang="en-US" sz="1400" b="1" dirty="0">
                <a:solidFill>
                  <a:srgbClr val="0070C0"/>
                </a:solidFill>
                <a:latin typeface="Meiryo UI" panose="020B0604030504040204" pitchFamily="50" charset="-128"/>
                <a:ea typeface="Meiryo UI" panose="020B0604030504040204" pitchFamily="50" charset="-128"/>
              </a:rPr>
              <a:t>！</a:t>
            </a:r>
          </a:p>
        </p:txBody>
      </p:sp>
      <p:sp>
        <p:nvSpPr>
          <p:cNvPr id="49" name="楕円 48"/>
          <p:cNvSpPr/>
          <p:nvPr/>
        </p:nvSpPr>
        <p:spPr>
          <a:xfrm>
            <a:off x="959533" y="2837594"/>
            <a:ext cx="438265" cy="403535"/>
          </a:xfrm>
          <a:prstGeom prst="ellipse">
            <a:avLst/>
          </a:prstGeom>
          <a:solidFill>
            <a:srgbClr val="0070C0"/>
          </a:solidFill>
          <a:ln w="19050" cap="flat" cmpd="sng" algn="ctr">
            <a:solidFill>
              <a:srgbClr val="0070C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10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特色</a:t>
            </a:r>
            <a:endParaRPr kumimoji="0" lang="ja-JP" altLang="en-US" sz="1050" b="1" i="0" u="none" strike="noStrike" kern="0" cap="none" spc="10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50" name="角丸四角形 49"/>
          <p:cNvSpPr/>
          <p:nvPr/>
        </p:nvSpPr>
        <p:spPr>
          <a:xfrm>
            <a:off x="7448683" y="4032788"/>
            <a:ext cx="2036931" cy="1122009"/>
          </a:xfrm>
          <a:prstGeom prst="roundRect">
            <a:avLst>
              <a:gd name="adj" fmla="val 3800"/>
            </a:avLst>
          </a:prstGeom>
          <a:solidFill>
            <a:schemeClr val="bg1">
              <a:lumMod val="95000"/>
            </a:schemeClr>
          </a:solidFill>
          <a:ln w="19050" cap="flat" cmpd="sng" algn="ctr">
            <a:solidFill>
              <a:srgbClr val="0070C0"/>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25880"/>
            <a:r>
              <a:rPr kumimoji="1" lang="ja-JP" altLang="en-US" sz="1400" b="1" dirty="0">
                <a:solidFill>
                  <a:srgbClr val="0070C0"/>
                </a:solidFill>
                <a:latin typeface="Meiryo UI" panose="020B0604030504040204" pitchFamily="50" charset="-128"/>
                <a:ea typeface="Meiryo UI" panose="020B0604030504040204" pitchFamily="50" charset="-128"/>
              </a:rPr>
              <a:t>ポイント数や有効</a:t>
            </a:r>
            <a:r>
              <a:rPr kumimoji="1" lang="ja-JP" altLang="en-US" sz="1400" b="1" dirty="0" smtClean="0">
                <a:solidFill>
                  <a:srgbClr val="0070C0"/>
                </a:solidFill>
                <a:latin typeface="Meiryo UI" panose="020B0604030504040204" pitchFamily="50" charset="-128"/>
                <a:ea typeface="Meiryo UI" panose="020B0604030504040204" pitchFamily="50" charset="-128"/>
              </a:rPr>
              <a:t>期限、</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pPr algn="ctr" defTabSz="925880"/>
            <a:r>
              <a:rPr kumimoji="1" lang="ja-JP" altLang="en-US" sz="1400" b="1" dirty="0" smtClean="0">
                <a:solidFill>
                  <a:srgbClr val="0070C0"/>
                </a:solidFill>
                <a:latin typeface="Meiryo UI" panose="020B0604030504040204" pitchFamily="50" charset="-128"/>
                <a:ea typeface="Meiryo UI" panose="020B0604030504040204" pitchFamily="50" charset="-128"/>
              </a:rPr>
              <a:t>ランク情報を</a:t>
            </a:r>
            <a:r>
              <a:rPr kumimoji="1" lang="ja-JP" altLang="en-US" sz="1400" b="1" dirty="0">
                <a:solidFill>
                  <a:srgbClr val="0070C0"/>
                </a:solidFill>
                <a:latin typeface="Meiryo UI" panose="020B0604030504040204" pitchFamily="50" charset="-128"/>
                <a:ea typeface="Meiryo UI" panose="020B0604030504040204" pitchFamily="50" charset="-128"/>
              </a:rPr>
              <a:t>確認</a:t>
            </a:r>
            <a:r>
              <a:rPr kumimoji="1" lang="ja-JP" altLang="en-US" sz="1400" b="1" dirty="0" smtClean="0">
                <a:solidFill>
                  <a:srgbClr val="0070C0"/>
                </a:solidFill>
                <a:latin typeface="Meiryo UI" panose="020B0604030504040204" pitchFamily="50" charset="-128"/>
                <a:ea typeface="Meiryo UI" panose="020B0604030504040204" pitchFamily="50" charset="-128"/>
              </a:rPr>
              <a:t>できて</a:t>
            </a:r>
            <a:endParaRPr kumimoji="1" lang="ja-JP" altLang="en-US" sz="1400" b="1" dirty="0">
              <a:solidFill>
                <a:srgbClr val="0070C0"/>
              </a:solidFill>
              <a:latin typeface="Meiryo UI" panose="020B0604030504040204" pitchFamily="50" charset="-128"/>
              <a:ea typeface="Meiryo UI" panose="020B0604030504040204" pitchFamily="50" charset="-128"/>
            </a:endParaRPr>
          </a:p>
          <a:p>
            <a:pPr algn="ctr" defTabSz="925880"/>
            <a:r>
              <a:rPr kumimoji="1" lang="ja-JP" altLang="en-US" sz="1400" b="1" dirty="0">
                <a:solidFill>
                  <a:srgbClr val="0070C0"/>
                </a:solidFill>
                <a:latin typeface="Meiryo UI" panose="020B0604030504040204" pitchFamily="50" charset="-128"/>
                <a:ea typeface="Meiryo UI" panose="020B0604030504040204" pitchFamily="50" charset="-128"/>
              </a:rPr>
              <a:t>お客様にお声かけも可能！</a:t>
            </a:r>
          </a:p>
        </p:txBody>
      </p:sp>
      <p:sp>
        <p:nvSpPr>
          <p:cNvPr id="51" name="楕円 50"/>
          <p:cNvSpPr/>
          <p:nvPr/>
        </p:nvSpPr>
        <p:spPr>
          <a:xfrm>
            <a:off x="7181382" y="3831020"/>
            <a:ext cx="438265" cy="403535"/>
          </a:xfrm>
          <a:prstGeom prst="ellipse">
            <a:avLst/>
          </a:prstGeom>
          <a:solidFill>
            <a:srgbClr val="0070C0"/>
          </a:solidFill>
          <a:ln w="19050" cap="flat" cmpd="sng" algn="ctr">
            <a:solidFill>
              <a:srgbClr val="0070C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10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特色</a:t>
            </a:r>
            <a:endParaRPr kumimoji="0" lang="ja-JP" altLang="en-US" sz="1050" b="1" i="0" u="none" strike="noStrike" kern="0" cap="none" spc="10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53" name="角丸四角形 52"/>
          <p:cNvSpPr/>
          <p:nvPr/>
        </p:nvSpPr>
        <p:spPr>
          <a:xfrm>
            <a:off x="7160524" y="5451769"/>
            <a:ext cx="2437099" cy="326897"/>
          </a:xfrm>
          <a:prstGeom prst="roundRect">
            <a:avLst>
              <a:gd name="adj" fmla="val 3800"/>
            </a:avLst>
          </a:prstGeom>
          <a:solidFill>
            <a:schemeClr val="bg1">
              <a:lumMod val="95000"/>
            </a:schemeClr>
          </a:solidFill>
          <a:ln w="19050" cap="flat" cmpd="sng" algn="ctr">
            <a:solidFill>
              <a:srgbClr val="0070C0"/>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25880"/>
            <a:r>
              <a:rPr kumimoji="1" lang="ja-JP" altLang="en-US" sz="1400" b="1" dirty="0" smtClean="0">
                <a:solidFill>
                  <a:srgbClr val="0070C0"/>
                </a:solidFill>
                <a:latin typeface="Meiryo UI" panose="020B0604030504040204" pitchFamily="50" charset="-128"/>
                <a:ea typeface="Meiryo UI" panose="020B0604030504040204" pitchFamily="50" charset="-128"/>
              </a:rPr>
              <a:t>直近のお取引も一目で確認！</a:t>
            </a:r>
            <a:endParaRPr kumimoji="1" lang="ja-JP" altLang="en-US" sz="1400" b="1" dirty="0">
              <a:solidFill>
                <a:srgbClr val="0070C0"/>
              </a:solidFill>
              <a:latin typeface="Meiryo UI" panose="020B0604030504040204" pitchFamily="50" charset="-128"/>
              <a:ea typeface="Meiryo UI" panose="020B0604030504040204" pitchFamily="50" charset="-128"/>
            </a:endParaRPr>
          </a:p>
        </p:txBody>
      </p:sp>
      <p:sp>
        <p:nvSpPr>
          <p:cNvPr id="54" name="楕円 53"/>
          <p:cNvSpPr/>
          <p:nvPr/>
        </p:nvSpPr>
        <p:spPr>
          <a:xfrm>
            <a:off x="6809612" y="5310569"/>
            <a:ext cx="438265" cy="403535"/>
          </a:xfrm>
          <a:prstGeom prst="ellipse">
            <a:avLst/>
          </a:prstGeom>
          <a:solidFill>
            <a:srgbClr val="0070C0"/>
          </a:solidFill>
          <a:ln w="19050" cap="flat" cmpd="sng" algn="ctr">
            <a:solidFill>
              <a:srgbClr val="0070C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10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特色</a:t>
            </a:r>
            <a:endParaRPr kumimoji="0" lang="ja-JP" altLang="en-US" sz="1050" b="1" i="0" u="none" strike="noStrike" kern="0" cap="none" spc="10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pic>
        <p:nvPicPr>
          <p:cNvPr id="11" name="図 10"/>
          <p:cNvPicPr>
            <a:picLocks noChangeAspect="1"/>
          </p:cNvPicPr>
          <p:nvPr/>
        </p:nvPicPr>
        <p:blipFill rotWithShape="1">
          <a:blip r:embed="rId4"/>
          <a:srcRect r="7522"/>
          <a:stretch/>
        </p:blipFill>
        <p:spPr>
          <a:xfrm>
            <a:off x="5745934" y="2459854"/>
            <a:ext cx="3673750" cy="713692"/>
          </a:xfrm>
          <a:prstGeom prst="rect">
            <a:avLst/>
          </a:prstGeom>
        </p:spPr>
      </p:pic>
      <p:sp>
        <p:nvSpPr>
          <p:cNvPr id="47" name="角丸四角形 46"/>
          <p:cNvSpPr/>
          <p:nvPr/>
        </p:nvSpPr>
        <p:spPr>
          <a:xfrm>
            <a:off x="5412709" y="3205973"/>
            <a:ext cx="2982987" cy="445450"/>
          </a:xfrm>
          <a:prstGeom prst="roundRect">
            <a:avLst>
              <a:gd name="adj" fmla="val 3800"/>
            </a:avLst>
          </a:prstGeom>
          <a:solidFill>
            <a:schemeClr val="bg1">
              <a:lumMod val="95000"/>
            </a:schemeClr>
          </a:solidFill>
          <a:ln w="19050" cap="flat" cmpd="sng" algn="ctr">
            <a:solidFill>
              <a:srgbClr val="0070C0"/>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25880"/>
            <a:r>
              <a:rPr kumimoji="1" lang="ja-JP" altLang="en-US" sz="1400" b="1" dirty="0">
                <a:solidFill>
                  <a:srgbClr val="0070C0"/>
                </a:solidFill>
                <a:latin typeface="Meiryo UI" panose="020B0604030504040204" pitchFamily="50" charset="-128"/>
                <a:ea typeface="Meiryo UI" panose="020B0604030504040204" pitchFamily="50" charset="-128"/>
              </a:rPr>
              <a:t>画面上部からワンクリックで</a:t>
            </a:r>
          </a:p>
          <a:p>
            <a:pPr algn="ctr" defTabSz="925880"/>
            <a:r>
              <a:rPr kumimoji="1" lang="ja-JP" altLang="en-US" sz="1400" b="1" dirty="0">
                <a:solidFill>
                  <a:srgbClr val="0070C0"/>
                </a:solidFill>
                <a:latin typeface="Meiryo UI" panose="020B0604030504040204" pitchFamily="50" charset="-128"/>
                <a:ea typeface="Meiryo UI" panose="020B0604030504040204" pitchFamily="50" charset="-128"/>
              </a:rPr>
              <a:t>即時に他の業務画面に移動できます！</a:t>
            </a:r>
          </a:p>
        </p:txBody>
      </p:sp>
      <p:sp>
        <p:nvSpPr>
          <p:cNvPr id="48" name="楕円 47"/>
          <p:cNvSpPr/>
          <p:nvPr/>
        </p:nvSpPr>
        <p:spPr>
          <a:xfrm>
            <a:off x="5130695" y="3067985"/>
            <a:ext cx="438265" cy="403535"/>
          </a:xfrm>
          <a:prstGeom prst="ellipse">
            <a:avLst/>
          </a:prstGeom>
          <a:solidFill>
            <a:srgbClr val="0070C0"/>
          </a:solidFill>
          <a:ln w="19050" cap="flat" cmpd="sng" algn="ctr">
            <a:solidFill>
              <a:srgbClr val="0070C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10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特色</a:t>
            </a:r>
            <a:endParaRPr kumimoji="0" lang="ja-JP" altLang="en-US" sz="1050" b="1" i="0" u="none" strike="noStrike" kern="0" cap="none" spc="10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58" name="正方形/長方形 57"/>
          <p:cNvSpPr/>
          <p:nvPr/>
        </p:nvSpPr>
        <p:spPr>
          <a:xfrm>
            <a:off x="198410" y="1303557"/>
            <a:ext cx="9512987" cy="2318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会員コミュニケーション画面</a:t>
            </a:r>
            <a:endParaRPr kumimoji="1" lang="ja-JP" altLang="en-US" sz="1400" dirty="0"/>
          </a:p>
        </p:txBody>
      </p:sp>
    </p:spTree>
    <p:extLst>
      <p:ext uri="{BB962C8B-B14F-4D97-AF65-F5344CB8AC3E}">
        <p14:creationId xmlns:p14="http://schemas.microsoft.com/office/powerpoint/2010/main" val="10805602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実現のポイント１｜①ポイント</a:t>
            </a:r>
            <a:r>
              <a:rPr lang="ja-JP" altLang="en-US" sz="1800" b="0" dirty="0"/>
              <a:t>業務の効率化・共通化</a:t>
            </a:r>
            <a:r>
              <a:rPr lang="en-US" altLang="ja-JP" sz="1800" b="0" dirty="0"/>
              <a:t/>
            </a:r>
            <a:br>
              <a:rPr lang="en-US" altLang="ja-JP" sz="1800" b="0" dirty="0"/>
            </a:br>
            <a:r>
              <a:rPr lang="ja-JP" altLang="en-US" dirty="0"/>
              <a:t>従業目線で設計された管理画面</a:t>
            </a:r>
            <a:endParaRPr kumimoji="1" lang="ja-JP" altLang="en-US" dirty="0"/>
          </a:p>
        </p:txBody>
      </p:sp>
      <p:sp>
        <p:nvSpPr>
          <p:cNvPr id="31" name="コンテンツ プレースホルダー 10"/>
          <p:cNvSpPr txBox="1">
            <a:spLocks/>
          </p:cNvSpPr>
          <p:nvPr/>
        </p:nvSpPr>
        <p:spPr>
          <a:xfrm>
            <a:off x="312848" y="850392"/>
            <a:ext cx="9397468" cy="676325"/>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lvl="0" defTabSz="420121">
              <a:lnSpc>
                <a:spcPct val="100000"/>
              </a:lnSpc>
              <a:spcBef>
                <a:spcPts val="600"/>
              </a:spcBef>
              <a:defRPr/>
            </a:pPr>
            <a:r>
              <a:rPr lang="ja-JP" altLang="en-US" sz="1800" dirty="0">
                <a:solidFill>
                  <a:srgbClr val="404040"/>
                </a:solidFill>
                <a:latin typeface="Meiryo UI" panose="020B0604030504040204" pitchFamily="50" charset="-128"/>
                <a:ea typeface="Meiryo UI" panose="020B0604030504040204" pitchFamily="50" charset="-128"/>
                <a:cs typeface="Segoe UI" panose="020B0502040204020203" pitchFamily="34" charset="0"/>
              </a:rPr>
              <a:t>各種</a:t>
            </a:r>
            <a:r>
              <a:rPr lang="ja-JP" altLang="en-US" sz="1800" dirty="0">
                <a:solidFill>
                  <a:srgbClr val="404040"/>
                </a:solidFill>
                <a:latin typeface="Segoe UI" panose="020B0502040204020203" pitchFamily="34" charset="0"/>
                <a:ea typeface="Meiryo UI" panose="020B0604030504040204" pitchFamily="50" charset="-128"/>
                <a:cs typeface="Segoe UI" panose="020B0502040204020203" pitchFamily="34" charset="0"/>
              </a:rPr>
              <a:t>お客様業</a:t>
            </a:r>
            <a:r>
              <a:rPr lang="ja-JP" altLang="en-US" sz="1800" dirty="0">
                <a:solidFill>
                  <a:srgbClr val="404040"/>
                </a:solidFill>
                <a:latin typeface="Meiryo UI" panose="020B0604030504040204" pitchFamily="50" charset="-128"/>
                <a:ea typeface="Meiryo UI" panose="020B0604030504040204" pitchFamily="50" charset="-128"/>
                <a:cs typeface="Segoe UI" panose="020B0502040204020203" pitchFamily="34" charset="0"/>
              </a:rPr>
              <a:t>務のために必要な画面への遷移が快適に行えます。</a:t>
            </a:r>
            <a:endParaRPr lang="en-US" altLang="ja-JP" sz="1800" dirty="0">
              <a:solidFill>
                <a:srgbClr val="40404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2" name="角丸四角形 41"/>
          <p:cNvSpPr/>
          <p:nvPr/>
        </p:nvSpPr>
        <p:spPr>
          <a:xfrm>
            <a:off x="6318281"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200" b="1" kern="0" dirty="0">
                <a:solidFill>
                  <a:schemeClr val="tx1"/>
                </a:solidFill>
                <a:latin typeface="Meiryo UI" panose="020B0604030504040204" pitchFamily="50" charset="-128"/>
              </a:rPr>
              <a:t>Arch</a:t>
            </a:r>
            <a:r>
              <a:rPr kumimoji="1" lang="ja-JP" altLang="en-US" sz="1200" b="1" kern="0" dirty="0">
                <a:solidFill>
                  <a:schemeClr val="tx1"/>
                </a:solidFill>
                <a:latin typeface="Meiryo UI" panose="020B0604030504040204" pitchFamily="50" charset="-128"/>
              </a:rPr>
              <a:t>連携のレジオペ</a:t>
            </a:r>
          </a:p>
        </p:txBody>
      </p:sp>
      <p:sp>
        <p:nvSpPr>
          <p:cNvPr id="43" name="角丸四角形 42"/>
          <p:cNvSpPr/>
          <p:nvPr/>
        </p:nvSpPr>
        <p:spPr>
          <a:xfrm>
            <a:off x="8040717" y="115404"/>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管理画面</a:t>
            </a:r>
          </a:p>
        </p:txBody>
      </p:sp>
      <p:sp>
        <p:nvSpPr>
          <p:cNvPr id="44" name="角丸四角形 43"/>
          <p:cNvSpPr/>
          <p:nvPr/>
        </p:nvSpPr>
        <p:spPr>
          <a:xfrm>
            <a:off x="6318281"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売上管理との連携</a:t>
            </a:r>
            <a:endParaRPr kumimoji="1" lang="ja-JP" altLang="en-US" sz="1200" b="1" kern="0" dirty="0">
              <a:solidFill>
                <a:schemeClr val="tx1"/>
              </a:solidFill>
              <a:effectLst/>
              <a:latin typeface="Meiryo UI" panose="020B0604030504040204" pitchFamily="50" charset="-128"/>
            </a:endParaRPr>
          </a:p>
        </p:txBody>
      </p:sp>
      <p:sp>
        <p:nvSpPr>
          <p:cNvPr id="45" name="角丸四角形 44"/>
          <p:cNvSpPr/>
          <p:nvPr/>
        </p:nvSpPr>
        <p:spPr>
          <a:xfrm>
            <a:off x="8042956"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問い合わせ効率化</a:t>
            </a:r>
            <a:endParaRPr kumimoji="1" lang="ja-JP" altLang="en-US" sz="1200" b="1" kern="0" dirty="0">
              <a:solidFill>
                <a:schemeClr val="tx1"/>
              </a:solidFill>
              <a:effectLst/>
              <a:latin typeface="Meiryo UI" panose="020B0604030504040204" pitchFamily="50" charset="-128"/>
            </a:endParaRPr>
          </a:p>
        </p:txBody>
      </p:sp>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b="19806"/>
          <a:stretch/>
        </p:blipFill>
        <p:spPr>
          <a:xfrm>
            <a:off x="7010622" y="2108436"/>
            <a:ext cx="2090917" cy="1436860"/>
          </a:xfrm>
          <a:prstGeom prst="rect">
            <a:avLst/>
          </a:prstGeom>
          <a:ln w="28575">
            <a:solidFill>
              <a:schemeClr val="bg1">
                <a:lumMod val="75000"/>
              </a:schemeClr>
            </a:solidFill>
          </a:ln>
        </p:spPr>
      </p:pic>
      <p:grpSp>
        <p:nvGrpSpPr>
          <p:cNvPr id="34" name="グループ化 33"/>
          <p:cNvGrpSpPr/>
          <p:nvPr/>
        </p:nvGrpSpPr>
        <p:grpSpPr>
          <a:xfrm>
            <a:off x="944507" y="2091696"/>
            <a:ext cx="2111283" cy="1453601"/>
            <a:chOff x="0" y="0"/>
            <a:chExt cx="2459721" cy="1594966"/>
          </a:xfrm>
        </p:grpSpPr>
        <p:pic>
          <p:nvPicPr>
            <p:cNvPr id="35" name="図 34"/>
            <p:cNvPicPr>
              <a:picLocks noChangeAspect="1"/>
            </p:cNvPicPr>
            <p:nvPr/>
          </p:nvPicPr>
          <p:blipFill rotWithShape="1">
            <a:blip r:embed="rId3"/>
            <a:srcRect l="1" t="6526" r="280"/>
            <a:stretch/>
          </p:blipFill>
          <p:spPr>
            <a:xfrm>
              <a:off x="0" y="0"/>
              <a:ext cx="2459721" cy="1594966"/>
            </a:xfrm>
            <a:prstGeom prst="rect">
              <a:avLst/>
            </a:prstGeom>
            <a:ln>
              <a:solidFill>
                <a:sysClr val="windowText" lastClr="000000"/>
              </a:solidFill>
            </a:ln>
          </p:spPr>
        </p:pic>
        <p:pic>
          <p:nvPicPr>
            <p:cNvPr id="40" name="図 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0510" y="118941"/>
              <a:ext cx="831175" cy="182765"/>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7277" y="18368"/>
              <a:ext cx="225597" cy="6676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正方形/長方形 45"/>
          <p:cNvSpPr/>
          <p:nvPr/>
        </p:nvSpPr>
        <p:spPr>
          <a:xfrm>
            <a:off x="6808600" y="1987127"/>
            <a:ext cx="1402285" cy="303461"/>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38"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会員情報照会</a:t>
            </a:r>
            <a:endParaRPr kumimoji="1" lang="ja-JP" altLang="en-US" sz="1138"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pic>
        <p:nvPicPr>
          <p:cNvPr id="47" name="図 46"/>
          <p:cNvPicPr>
            <a:picLocks noChangeAspect="1"/>
          </p:cNvPicPr>
          <p:nvPr/>
        </p:nvPicPr>
        <p:blipFill>
          <a:blip r:embed="rId6"/>
          <a:stretch>
            <a:fillRect/>
          </a:stretch>
        </p:blipFill>
        <p:spPr>
          <a:xfrm>
            <a:off x="3638806" y="3108795"/>
            <a:ext cx="2745650" cy="1855902"/>
          </a:xfrm>
          <a:prstGeom prst="rect">
            <a:avLst/>
          </a:prstGeom>
          <a:ln w="19050">
            <a:solidFill>
              <a:schemeClr val="tx2">
                <a:lumMod val="50000"/>
                <a:lumOff val="50000"/>
              </a:schemeClr>
            </a:solidFill>
          </a:ln>
        </p:spPr>
      </p:pic>
      <p:sp>
        <p:nvSpPr>
          <p:cNvPr id="48" name="正方形/長方形 47"/>
          <p:cNvSpPr/>
          <p:nvPr/>
        </p:nvSpPr>
        <p:spPr>
          <a:xfrm>
            <a:off x="4239677" y="2875914"/>
            <a:ext cx="1543909" cy="296368"/>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会員コミュニケーション</a:t>
            </a:r>
            <a:endParaRPr kumimoji="1" lang="ja-JP" altLang="en-US" sz="12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49" name="正方形/長方形 48"/>
          <p:cNvSpPr/>
          <p:nvPr/>
        </p:nvSpPr>
        <p:spPr>
          <a:xfrm>
            <a:off x="720733" y="1926907"/>
            <a:ext cx="1204041" cy="356685"/>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38"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ポイント照会</a:t>
            </a:r>
            <a:endParaRPr kumimoji="1" lang="ja-JP" altLang="en-US" sz="1138"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grpSp>
        <p:nvGrpSpPr>
          <p:cNvPr id="51" name="グループ化 50"/>
          <p:cNvGrpSpPr/>
          <p:nvPr/>
        </p:nvGrpSpPr>
        <p:grpSpPr>
          <a:xfrm>
            <a:off x="1016353" y="4395281"/>
            <a:ext cx="2111283" cy="1453601"/>
            <a:chOff x="0" y="0"/>
            <a:chExt cx="2459721" cy="1594966"/>
          </a:xfrm>
        </p:grpSpPr>
        <p:pic>
          <p:nvPicPr>
            <p:cNvPr id="52" name="図 51"/>
            <p:cNvPicPr>
              <a:picLocks noChangeAspect="1"/>
            </p:cNvPicPr>
            <p:nvPr/>
          </p:nvPicPr>
          <p:blipFill rotWithShape="1">
            <a:blip r:embed="rId3"/>
            <a:srcRect l="1" t="6526" r="280"/>
            <a:stretch/>
          </p:blipFill>
          <p:spPr>
            <a:xfrm>
              <a:off x="0" y="0"/>
              <a:ext cx="2459721" cy="1594966"/>
            </a:xfrm>
            <a:prstGeom prst="rect">
              <a:avLst/>
            </a:prstGeom>
            <a:ln>
              <a:solidFill>
                <a:sysClr val="windowText" lastClr="000000"/>
              </a:solidFill>
            </a:ln>
          </p:spPr>
        </p:pic>
        <p:pic>
          <p:nvPicPr>
            <p:cNvPr id="53" name="図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0510" y="118941"/>
              <a:ext cx="831175" cy="18276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7277" y="18368"/>
              <a:ext cx="225597" cy="66765"/>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正方形/長方形 54"/>
          <p:cNvSpPr/>
          <p:nvPr/>
        </p:nvSpPr>
        <p:spPr>
          <a:xfrm>
            <a:off x="792579" y="4230492"/>
            <a:ext cx="1204041" cy="356685"/>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38"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取引履歴照会</a:t>
            </a:r>
            <a:endParaRPr kumimoji="1" lang="ja-JP" altLang="en-US" sz="1138"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pic>
        <p:nvPicPr>
          <p:cNvPr id="56" name="図 55"/>
          <p:cNvPicPr>
            <a:picLocks noChangeAspect="1"/>
          </p:cNvPicPr>
          <p:nvPr/>
        </p:nvPicPr>
        <p:blipFill>
          <a:blip r:embed="rId7"/>
          <a:stretch>
            <a:fillRect/>
          </a:stretch>
        </p:blipFill>
        <p:spPr>
          <a:xfrm>
            <a:off x="7010622" y="4371245"/>
            <a:ext cx="2090918" cy="1477636"/>
          </a:xfrm>
          <a:prstGeom prst="rect">
            <a:avLst/>
          </a:prstGeom>
          <a:ln>
            <a:solidFill>
              <a:schemeClr val="tx1"/>
            </a:solidFill>
          </a:ln>
        </p:spPr>
      </p:pic>
      <p:sp>
        <p:nvSpPr>
          <p:cNvPr id="57" name="正方形/長方形 56"/>
          <p:cNvSpPr/>
          <p:nvPr/>
        </p:nvSpPr>
        <p:spPr>
          <a:xfrm>
            <a:off x="6810304" y="4270764"/>
            <a:ext cx="1402285" cy="303461"/>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38"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ランク照会</a:t>
            </a:r>
            <a:endParaRPr kumimoji="1" lang="ja-JP" altLang="en-US" sz="1138"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58" name="右矢印 57"/>
          <p:cNvSpPr/>
          <p:nvPr/>
        </p:nvSpPr>
        <p:spPr>
          <a:xfrm rot="18981293">
            <a:off x="6194698" y="2809058"/>
            <a:ext cx="744583" cy="75107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sp>
        <p:nvSpPr>
          <p:cNvPr id="59" name="右矢印 58"/>
          <p:cNvSpPr/>
          <p:nvPr/>
        </p:nvSpPr>
        <p:spPr>
          <a:xfrm rot="2801499">
            <a:off x="6209268" y="4570168"/>
            <a:ext cx="744583" cy="75107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sp>
        <p:nvSpPr>
          <p:cNvPr id="60" name="右矢印 59"/>
          <p:cNvSpPr/>
          <p:nvPr/>
        </p:nvSpPr>
        <p:spPr>
          <a:xfrm rot="13738292">
            <a:off x="2943737" y="2804703"/>
            <a:ext cx="744583" cy="75107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sp>
        <p:nvSpPr>
          <p:cNvPr id="61" name="右矢印 60"/>
          <p:cNvSpPr/>
          <p:nvPr/>
        </p:nvSpPr>
        <p:spPr>
          <a:xfrm rot="8413311">
            <a:off x="2952446" y="4616088"/>
            <a:ext cx="744583" cy="75107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HGPｺﾞｼｯｸE"/>
              <a:ea typeface="HGPｺﾞｼｯｸE"/>
              <a:cs typeface="+mn-cs"/>
            </a:endParaRPr>
          </a:p>
        </p:txBody>
      </p:sp>
      <p:sp>
        <p:nvSpPr>
          <p:cNvPr id="63" name="角丸四角形 62"/>
          <p:cNvSpPr/>
          <p:nvPr/>
        </p:nvSpPr>
        <p:spPr>
          <a:xfrm>
            <a:off x="3473719" y="2051508"/>
            <a:ext cx="2986463" cy="582797"/>
          </a:xfrm>
          <a:prstGeom prst="roundRect">
            <a:avLst>
              <a:gd name="adj" fmla="val 3800"/>
            </a:avLst>
          </a:prstGeom>
          <a:solidFill>
            <a:schemeClr val="bg1">
              <a:lumMod val="95000"/>
            </a:schemeClr>
          </a:solidFill>
          <a:ln w="9525" cap="flat" cmpd="sng" algn="ctr">
            <a:solidFill>
              <a:srgbClr val="0070C0"/>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defTabSz="925880"/>
            <a:r>
              <a:rPr kumimoji="1" lang="ja-JP" altLang="en-US" sz="1600" b="1" dirty="0">
                <a:solidFill>
                  <a:srgbClr val="0070C0"/>
                </a:solidFill>
                <a:latin typeface="Meiryo UI" panose="020B0604030504040204" pitchFamily="50" charset="-128"/>
                <a:ea typeface="Meiryo UI" panose="020B0604030504040204" pitchFamily="50" charset="-128"/>
              </a:rPr>
              <a:t>会員コミュニケーション画面を軸に、</a:t>
            </a:r>
            <a:endParaRPr kumimoji="1" lang="en-US" altLang="ja-JP" sz="1600" b="1" dirty="0">
              <a:solidFill>
                <a:srgbClr val="0070C0"/>
              </a:solidFill>
              <a:latin typeface="Meiryo UI" panose="020B0604030504040204" pitchFamily="50" charset="-128"/>
              <a:ea typeface="Meiryo UI" panose="020B0604030504040204" pitchFamily="50" charset="-128"/>
            </a:endParaRPr>
          </a:p>
          <a:p>
            <a:pPr defTabSz="925880"/>
            <a:r>
              <a:rPr kumimoji="1" lang="ja-JP" altLang="en-US" sz="1600" b="1" dirty="0">
                <a:solidFill>
                  <a:srgbClr val="0070C0"/>
                </a:solidFill>
                <a:latin typeface="Meiryo UI" panose="020B0604030504040204" pitchFamily="50" charset="-128"/>
                <a:ea typeface="Meiryo UI" panose="020B0604030504040204" pitchFamily="50" charset="-128"/>
              </a:rPr>
              <a:t>各画面へ快適に移動できます！</a:t>
            </a:r>
          </a:p>
        </p:txBody>
      </p:sp>
      <p:sp>
        <p:nvSpPr>
          <p:cNvPr id="66" name="楕円 65"/>
          <p:cNvSpPr/>
          <p:nvPr/>
        </p:nvSpPr>
        <p:spPr>
          <a:xfrm>
            <a:off x="3178627" y="1757674"/>
            <a:ext cx="482092" cy="443889"/>
          </a:xfrm>
          <a:prstGeom prst="ellipse">
            <a:avLst/>
          </a:prstGeom>
          <a:solidFill>
            <a:srgbClr val="0070C0"/>
          </a:solidFill>
          <a:ln w="19050" cap="flat" cmpd="sng" algn="ctr">
            <a:solidFill>
              <a:srgbClr val="0070C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10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特色</a:t>
            </a:r>
            <a:endParaRPr kumimoji="0" lang="ja-JP" altLang="en-US" sz="1100" b="1" i="0" u="none" strike="noStrike" kern="0" cap="none" spc="10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4078814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a:t>3.1</a:t>
            </a:r>
            <a:r>
              <a:rPr lang="en-US" altLang="ja-JP" sz="1800" b="0" dirty="0" smtClean="0"/>
              <a:t>. </a:t>
            </a:r>
            <a:r>
              <a:rPr lang="ja-JP" altLang="en-US" sz="1800" b="0" dirty="0" smtClean="0"/>
              <a:t>実現</a:t>
            </a:r>
            <a:r>
              <a:rPr lang="ja-JP" altLang="en-US" sz="1800" b="0" dirty="0"/>
              <a:t>のポイント１｜①ポイント業務の効率化・共通化</a:t>
            </a:r>
            <a:r>
              <a:rPr lang="en-US" altLang="ja-JP" sz="1800" b="0" dirty="0"/>
              <a:t/>
            </a:r>
            <a:br>
              <a:rPr lang="en-US" altLang="ja-JP" sz="1800" b="0" dirty="0"/>
            </a:br>
            <a:r>
              <a:rPr lang="ja-JP" altLang="en-US" dirty="0" smtClean="0"/>
              <a:t>加盟店</a:t>
            </a:r>
            <a:r>
              <a:rPr lang="ja-JP" altLang="en-US" dirty="0"/>
              <a:t>管理／ポイント精算業務</a:t>
            </a:r>
            <a:endParaRPr kumimoji="1" lang="ja-JP" altLang="en-US" dirty="0"/>
          </a:p>
        </p:txBody>
      </p:sp>
      <p:sp>
        <p:nvSpPr>
          <p:cNvPr id="6" name="正方形/長方形 49"/>
          <p:cNvSpPr/>
          <p:nvPr/>
        </p:nvSpPr>
        <p:spPr>
          <a:xfrm>
            <a:off x="5300347" y="1778879"/>
            <a:ext cx="1696607" cy="4001019"/>
          </a:xfrm>
          <a:prstGeom prst="rect">
            <a:avLst/>
          </a:prstGeom>
          <a:solidFill>
            <a:schemeClr val="bg1">
              <a:alpha val="50000"/>
            </a:schemeClr>
          </a:solidFill>
          <a:ln w="12700">
            <a:solidFill>
              <a:srgbClr val="134779"/>
            </a:solid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kumimoji="1" lang="ja-JP" altLang="en-US" sz="1801">
              <a:latin typeface="Meiryo UI" panose="020B0604030504040204" pitchFamily="50" charset="-128"/>
              <a:ea typeface="Meiryo UI" panose="020B0604030504040204" pitchFamily="50" charset="-128"/>
            </a:endParaRPr>
          </a:p>
        </p:txBody>
      </p:sp>
      <p:cxnSp>
        <p:nvCxnSpPr>
          <p:cNvPr id="7" name="カギ線コネクタ 6"/>
          <p:cNvCxnSpPr>
            <a:endCxn id="87" idx="1"/>
          </p:cNvCxnSpPr>
          <p:nvPr/>
        </p:nvCxnSpPr>
        <p:spPr>
          <a:xfrm>
            <a:off x="5636520" y="5118247"/>
            <a:ext cx="1234405" cy="796902"/>
          </a:xfrm>
          <a:prstGeom prst="bentConnector3">
            <a:avLst>
              <a:gd name="adj1" fmla="val 925"/>
            </a:avLst>
          </a:prstGeom>
          <a:ln w="25400">
            <a:solidFill>
              <a:srgbClr val="13477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正方形/長方形 49"/>
          <p:cNvSpPr/>
          <p:nvPr/>
        </p:nvSpPr>
        <p:spPr>
          <a:xfrm>
            <a:off x="2512245" y="1778879"/>
            <a:ext cx="1542370" cy="4001019"/>
          </a:xfrm>
          <a:prstGeom prst="rect">
            <a:avLst/>
          </a:prstGeom>
          <a:solidFill>
            <a:schemeClr val="bg1">
              <a:alpha val="50000"/>
            </a:schemeClr>
          </a:solidFill>
          <a:ln w="12700">
            <a:solidFill>
              <a:srgbClr val="134779"/>
            </a:solid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kumimoji="1" lang="ja-JP" altLang="en-US" sz="1801">
              <a:latin typeface="Meiryo UI" panose="020B0604030504040204" pitchFamily="50" charset="-128"/>
              <a:ea typeface="Meiryo UI" panose="020B0604030504040204" pitchFamily="50" charset="-128"/>
            </a:endParaRPr>
          </a:p>
        </p:txBody>
      </p:sp>
      <p:cxnSp>
        <p:nvCxnSpPr>
          <p:cNvPr id="9" name="直線矢印コネクタ 8"/>
          <p:cNvCxnSpPr/>
          <p:nvPr/>
        </p:nvCxnSpPr>
        <p:spPr>
          <a:xfrm flipH="1">
            <a:off x="3896669" y="2789135"/>
            <a:ext cx="1255358" cy="8890"/>
          </a:xfrm>
          <a:prstGeom prst="straightConnector1">
            <a:avLst/>
          </a:prstGeom>
          <a:ln w="25400">
            <a:solidFill>
              <a:srgbClr val="13477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3832426" y="4752045"/>
            <a:ext cx="1310975" cy="451"/>
          </a:xfrm>
          <a:prstGeom prst="straightConnector1">
            <a:avLst/>
          </a:prstGeom>
          <a:ln w="25400">
            <a:solidFill>
              <a:srgbClr val="134779"/>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正方形/長方形 106"/>
          <p:cNvSpPr/>
          <p:nvPr/>
        </p:nvSpPr>
        <p:spPr>
          <a:xfrm>
            <a:off x="7137613" y="3911287"/>
            <a:ext cx="1514435" cy="600162"/>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lang="en-US" altLang="ja-JP" sz="1100" dirty="0">
                <a:solidFill>
                  <a:schemeClr val="tx1"/>
                </a:solidFill>
                <a:latin typeface="Meiryo UI" panose="020B0604030504040204" pitchFamily="50" charset="-128"/>
                <a:ea typeface="Meiryo UI" panose="020B0604030504040204" pitchFamily="50" charset="-128"/>
              </a:rPr>
              <a:t>※</a:t>
            </a:r>
            <a:r>
              <a:rPr lang="ja-JP" altLang="en-US" sz="1100" dirty="0">
                <a:solidFill>
                  <a:schemeClr val="tx1"/>
                </a:solidFill>
                <a:latin typeface="Meiryo UI" panose="020B0604030504040204" pitchFamily="50" charset="-128"/>
                <a:ea typeface="Meiryo UI" panose="020B0604030504040204" pitchFamily="50" charset="-128"/>
              </a:rPr>
              <a:t>テナント担当者によるダウンロード機能も利用可能</a:t>
            </a:r>
            <a:endParaRPr lang="en-US" altLang="ja-JP" sz="1100" dirty="0">
              <a:solidFill>
                <a:schemeClr val="tx1"/>
              </a:solidFill>
              <a:latin typeface="Meiryo UI" panose="020B0604030504040204" pitchFamily="50" charset="-128"/>
              <a:ea typeface="Meiryo UI" panose="020B0604030504040204" pitchFamily="50" charset="-128"/>
            </a:endParaRPr>
          </a:p>
        </p:txBody>
      </p:sp>
      <p:pic>
        <p:nvPicPr>
          <p:cNvPr id="12"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1475" y="1835242"/>
            <a:ext cx="1103911" cy="582539"/>
          </a:xfrm>
          <a:prstGeom prst="rect">
            <a:avLst/>
          </a:prstGeom>
        </p:spPr>
      </p:pic>
      <p:grpSp>
        <p:nvGrpSpPr>
          <p:cNvPr id="14" name="グループ化 13"/>
          <p:cNvGrpSpPr/>
          <p:nvPr/>
        </p:nvGrpSpPr>
        <p:grpSpPr>
          <a:xfrm>
            <a:off x="2314294" y="2592293"/>
            <a:ext cx="1432519" cy="608948"/>
            <a:chOff x="3277" y="4460"/>
            <a:chExt cx="2256" cy="959"/>
          </a:xfrm>
        </p:grpSpPr>
        <p:grpSp>
          <p:nvGrpSpPr>
            <p:cNvPr id="15" name="グループ化 14"/>
            <p:cNvGrpSpPr/>
            <p:nvPr/>
          </p:nvGrpSpPr>
          <p:grpSpPr>
            <a:xfrm>
              <a:off x="3277" y="4460"/>
              <a:ext cx="1092" cy="903"/>
              <a:chOff x="5910" y="4385"/>
              <a:chExt cx="1125" cy="930"/>
            </a:xfrm>
          </p:grpSpPr>
          <p:pic>
            <p:nvPicPr>
              <p:cNvPr id="17" name="図形 9" descr="アセット 60@2x"/>
              <p:cNvPicPr>
                <a:picLocks noChangeAspect="1"/>
              </p:cNvPicPr>
              <p:nvPr/>
            </p:nvPicPr>
            <p:blipFill>
              <a:blip r:embed="rId3"/>
              <a:stretch>
                <a:fillRect/>
              </a:stretch>
            </p:blipFill>
            <p:spPr>
              <a:xfrm>
                <a:off x="5910" y="4385"/>
                <a:ext cx="1004" cy="790"/>
              </a:xfrm>
              <a:prstGeom prst="rect">
                <a:avLst/>
              </a:prstGeom>
            </p:spPr>
          </p:pic>
          <p:pic>
            <p:nvPicPr>
              <p:cNvPr id="18" name="図形 10" descr="アセット 55@2x"/>
              <p:cNvPicPr>
                <a:picLocks noChangeAspect="1"/>
              </p:cNvPicPr>
              <p:nvPr/>
            </p:nvPicPr>
            <p:blipFill>
              <a:blip r:embed="rId4"/>
              <a:stretch>
                <a:fillRect/>
              </a:stretch>
            </p:blipFill>
            <p:spPr>
              <a:xfrm>
                <a:off x="6599" y="4681"/>
                <a:ext cx="436" cy="635"/>
              </a:xfrm>
              <a:prstGeom prst="rect">
                <a:avLst/>
              </a:prstGeom>
            </p:spPr>
          </p:pic>
        </p:grpSp>
        <p:sp>
          <p:nvSpPr>
            <p:cNvPr id="16" name="テキスト ボックス 13"/>
            <p:cNvSpPr txBox="1"/>
            <p:nvPr/>
          </p:nvSpPr>
          <p:spPr>
            <a:xfrm>
              <a:off x="4394" y="4789"/>
              <a:ext cx="1139" cy="630"/>
            </a:xfrm>
            <a:prstGeom prst="rect">
              <a:avLst/>
            </a:prstGeom>
            <a:noFill/>
          </p:spPr>
          <p:txBody>
            <a:bodyPr wrap="none" rtlCol="0">
              <a:spAutoFit/>
            </a:bodyPr>
            <a:lstStyle/>
            <a:p>
              <a:r>
                <a:rPr kumimoji="1" lang="ja-JP" altLang="en-US" sz="1000" dirty="0">
                  <a:latin typeface="Meiryo UI" panose="020B0604030504040204" pitchFamily="50" charset="-128"/>
                  <a:ea typeface="Meiryo UI" panose="020B0604030504040204" pitchFamily="50" charset="-128"/>
                </a:rPr>
                <a:t>組織マスタ</a:t>
              </a:r>
              <a:endParaRPr kumimoji="1" lang="en-US" altLang="ja-JP" sz="1000" dirty="0">
                <a:latin typeface="Meiryo UI" panose="020B0604030504040204" pitchFamily="50" charset="-128"/>
                <a:ea typeface="Meiryo UI" panose="020B0604030504040204" pitchFamily="50" charset="-128"/>
              </a:endParaRPr>
            </a:p>
            <a:p>
              <a:r>
                <a:rPr kumimoji="1" lang="ja-JP" altLang="en-US" sz="1000" dirty="0">
                  <a:latin typeface="Meiryo UI" panose="020B0604030504040204" pitchFamily="50" charset="-128"/>
                  <a:ea typeface="Meiryo UI" panose="020B0604030504040204" pitchFamily="50" charset="-128"/>
                </a:rPr>
                <a:t>端末マスタ</a:t>
              </a:r>
            </a:p>
          </p:txBody>
        </p:sp>
      </p:grpSp>
      <p:grpSp>
        <p:nvGrpSpPr>
          <p:cNvPr id="19" name="グループ化 18"/>
          <p:cNvGrpSpPr/>
          <p:nvPr/>
        </p:nvGrpSpPr>
        <p:grpSpPr>
          <a:xfrm>
            <a:off x="2314294" y="3512378"/>
            <a:ext cx="1483952" cy="608948"/>
            <a:chOff x="3277" y="4460"/>
            <a:chExt cx="2337" cy="959"/>
          </a:xfrm>
        </p:grpSpPr>
        <p:grpSp>
          <p:nvGrpSpPr>
            <p:cNvPr id="20" name="グループ化 19"/>
            <p:cNvGrpSpPr/>
            <p:nvPr/>
          </p:nvGrpSpPr>
          <p:grpSpPr>
            <a:xfrm>
              <a:off x="3277" y="4460"/>
              <a:ext cx="1092" cy="903"/>
              <a:chOff x="5910" y="4385"/>
              <a:chExt cx="1125" cy="930"/>
            </a:xfrm>
          </p:grpSpPr>
          <p:pic>
            <p:nvPicPr>
              <p:cNvPr id="22" name="図形 22" descr="アセット 60@2x"/>
              <p:cNvPicPr>
                <a:picLocks noChangeAspect="1"/>
              </p:cNvPicPr>
              <p:nvPr/>
            </p:nvPicPr>
            <p:blipFill>
              <a:blip r:embed="rId3"/>
              <a:stretch>
                <a:fillRect/>
              </a:stretch>
            </p:blipFill>
            <p:spPr>
              <a:xfrm>
                <a:off x="5910" y="4385"/>
                <a:ext cx="1004" cy="790"/>
              </a:xfrm>
              <a:prstGeom prst="rect">
                <a:avLst/>
              </a:prstGeom>
            </p:spPr>
          </p:pic>
          <p:pic>
            <p:nvPicPr>
              <p:cNvPr id="23" name="図形 23" descr="アセット 55@2x"/>
              <p:cNvPicPr>
                <a:picLocks noChangeAspect="1"/>
              </p:cNvPicPr>
              <p:nvPr/>
            </p:nvPicPr>
            <p:blipFill>
              <a:blip r:embed="rId4"/>
              <a:stretch>
                <a:fillRect/>
              </a:stretch>
            </p:blipFill>
            <p:spPr>
              <a:xfrm>
                <a:off x="6599" y="4681"/>
                <a:ext cx="436" cy="635"/>
              </a:xfrm>
              <a:prstGeom prst="rect">
                <a:avLst/>
              </a:prstGeom>
            </p:spPr>
          </p:pic>
        </p:grpSp>
        <p:sp>
          <p:nvSpPr>
            <p:cNvPr id="21" name="テキスト ボックス 13"/>
            <p:cNvSpPr txBox="1"/>
            <p:nvPr/>
          </p:nvSpPr>
          <p:spPr>
            <a:xfrm>
              <a:off x="4394" y="4789"/>
              <a:ext cx="1220" cy="630"/>
            </a:xfrm>
            <a:prstGeom prst="rect">
              <a:avLst/>
            </a:prstGeom>
            <a:noFill/>
          </p:spPr>
          <p:txBody>
            <a:bodyPr wrap="none" rtlCol="0">
              <a:spAutoFit/>
            </a:bodyPr>
            <a:lstStyle/>
            <a:p>
              <a:pPr algn="l"/>
              <a:r>
                <a:rPr kumimoji="1" lang="ja-JP" altLang="en-US" sz="1000" dirty="0">
                  <a:latin typeface="Meiryo UI" panose="020B0604030504040204" pitchFamily="50" charset="-128"/>
                  <a:ea typeface="Meiryo UI" panose="020B0604030504040204" pitchFamily="50" charset="-128"/>
                  <a:sym typeface="+mn-ea"/>
                </a:rPr>
                <a:t>キャンペーン</a:t>
              </a:r>
            </a:p>
            <a:p>
              <a:pPr algn="l"/>
              <a:r>
                <a:rPr kumimoji="1" lang="ja-JP" altLang="en-US" sz="1000" dirty="0">
                  <a:latin typeface="Meiryo UI" panose="020B0604030504040204" pitchFamily="50" charset="-128"/>
                  <a:ea typeface="Meiryo UI" panose="020B0604030504040204" pitchFamily="50" charset="-128"/>
                  <a:sym typeface="+mn-ea"/>
                </a:rPr>
                <a:t>マスタ</a:t>
              </a:r>
              <a:endParaRPr kumimoji="1" lang="ja-JP" altLang="en-US" sz="1000" dirty="0">
                <a:latin typeface="Meiryo UI" panose="020B0604030504040204" pitchFamily="50" charset="-128"/>
                <a:ea typeface="Meiryo UI" panose="020B0604030504040204" pitchFamily="50" charset="-128"/>
              </a:endParaRPr>
            </a:p>
          </p:txBody>
        </p:sp>
      </p:grpSp>
      <p:grpSp>
        <p:nvGrpSpPr>
          <p:cNvPr id="25" name="グループ化 24"/>
          <p:cNvGrpSpPr/>
          <p:nvPr/>
        </p:nvGrpSpPr>
        <p:grpSpPr>
          <a:xfrm>
            <a:off x="2314293" y="4432466"/>
            <a:ext cx="693400" cy="573389"/>
            <a:chOff x="5910" y="4385"/>
            <a:chExt cx="1125" cy="930"/>
          </a:xfrm>
        </p:grpSpPr>
        <p:pic>
          <p:nvPicPr>
            <p:cNvPr id="27" name="図形 27" descr="アセット 60@2x"/>
            <p:cNvPicPr>
              <a:picLocks noChangeAspect="1"/>
            </p:cNvPicPr>
            <p:nvPr/>
          </p:nvPicPr>
          <p:blipFill>
            <a:blip r:embed="rId3"/>
            <a:stretch>
              <a:fillRect/>
            </a:stretch>
          </p:blipFill>
          <p:spPr>
            <a:xfrm>
              <a:off x="5910" y="4385"/>
              <a:ext cx="1004" cy="790"/>
            </a:xfrm>
            <a:prstGeom prst="rect">
              <a:avLst/>
            </a:prstGeom>
          </p:spPr>
        </p:pic>
        <p:pic>
          <p:nvPicPr>
            <p:cNvPr id="28" name="図形 28" descr="アセット 55@2x"/>
            <p:cNvPicPr>
              <a:picLocks noChangeAspect="1"/>
            </p:cNvPicPr>
            <p:nvPr/>
          </p:nvPicPr>
          <p:blipFill>
            <a:blip r:embed="rId4"/>
            <a:stretch>
              <a:fillRect/>
            </a:stretch>
          </p:blipFill>
          <p:spPr>
            <a:xfrm>
              <a:off x="6599" y="4681"/>
              <a:ext cx="436" cy="635"/>
            </a:xfrm>
            <a:prstGeom prst="rect">
              <a:avLst/>
            </a:prstGeom>
          </p:spPr>
        </p:pic>
      </p:grpSp>
      <p:sp>
        <p:nvSpPr>
          <p:cNvPr id="26" name="テキスト ボックス 13"/>
          <p:cNvSpPr txBox="1"/>
          <p:nvPr/>
        </p:nvSpPr>
        <p:spPr>
          <a:xfrm>
            <a:off x="3014941" y="4641375"/>
            <a:ext cx="826111" cy="400039"/>
          </a:xfrm>
          <a:prstGeom prst="rect">
            <a:avLst/>
          </a:prstGeom>
          <a:noFill/>
        </p:spPr>
        <p:txBody>
          <a:bodyPr wrap="none" rtlCol="0">
            <a:spAutoFit/>
          </a:bodyPr>
          <a:lstStyle/>
          <a:p>
            <a:pPr algn="l"/>
            <a:r>
              <a:rPr kumimoji="1" lang="ja-JP" altLang="en-US" sz="1000" dirty="0">
                <a:latin typeface="Meiryo UI" panose="020B0604030504040204" pitchFamily="50" charset="-128"/>
                <a:ea typeface="Meiryo UI" panose="020B0604030504040204" pitchFamily="50" charset="-128"/>
                <a:sym typeface="+mn-ea"/>
              </a:rPr>
              <a:t>ポイント付与</a:t>
            </a:r>
          </a:p>
          <a:p>
            <a:pPr algn="l"/>
            <a:r>
              <a:rPr kumimoji="1" lang="ja-JP" altLang="en-US" sz="1000" dirty="0">
                <a:latin typeface="Meiryo UI" panose="020B0604030504040204" pitchFamily="50" charset="-128"/>
                <a:ea typeface="Meiryo UI" panose="020B0604030504040204" pitchFamily="50" charset="-128"/>
                <a:sym typeface="+mn-ea"/>
              </a:rPr>
              <a:t>・利用</a:t>
            </a:r>
            <a:r>
              <a:rPr lang="ja-JP" altLang="en-US" sz="1000" dirty="0">
                <a:latin typeface="Meiryo UI" panose="020B0604030504040204" pitchFamily="50" charset="-128"/>
                <a:ea typeface="Meiryo UI" panose="020B0604030504040204" pitchFamily="50" charset="-128"/>
                <a:sym typeface="+mn-ea"/>
              </a:rPr>
              <a:t>履歴</a:t>
            </a:r>
            <a:endParaRPr kumimoji="1" lang="ja-JP" altLang="en-US" sz="1000" dirty="0">
              <a:latin typeface="Meiryo UI" panose="020B0604030504040204" pitchFamily="50" charset="-128"/>
              <a:ea typeface="Meiryo UI" panose="020B0604030504040204" pitchFamily="50" charset="-128"/>
            </a:endParaRPr>
          </a:p>
        </p:txBody>
      </p:sp>
      <p:sp>
        <p:nvSpPr>
          <p:cNvPr id="29" name="正方形/長方形 144"/>
          <p:cNvSpPr/>
          <p:nvPr/>
        </p:nvSpPr>
        <p:spPr>
          <a:xfrm>
            <a:off x="306168" y="1497659"/>
            <a:ext cx="1919533" cy="1082386"/>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r>
              <a:rPr lang="ja-JP" altLang="en-US" sz="1400" dirty="0">
                <a:solidFill>
                  <a:schemeClr val="bg1"/>
                </a:solidFill>
                <a:latin typeface="Meiryo UI" panose="020B0604030504040204" pitchFamily="50" charset="-128"/>
                <a:ea typeface="Meiryo UI" panose="020B0604030504040204" pitchFamily="50" charset="-128"/>
              </a:rPr>
              <a:t>組織マスタ、端末マスタ情報は</a:t>
            </a:r>
            <a:r>
              <a:rPr lang="ja-JP" altLang="en-US" sz="1400" dirty="0" smtClean="0">
                <a:solidFill>
                  <a:schemeClr val="bg1"/>
                </a:solidFill>
                <a:latin typeface="Meiryo UI" panose="020B0604030504040204" pitchFamily="50" charset="-128"/>
                <a:ea typeface="Meiryo UI" panose="020B0604030504040204" pitchFamily="50" charset="-128"/>
              </a:rPr>
              <a:t>、デジタルバックオフィスに</a:t>
            </a:r>
            <a:r>
              <a:rPr lang="ja-JP" altLang="en-US" sz="1400" dirty="0">
                <a:solidFill>
                  <a:schemeClr val="bg1"/>
                </a:solidFill>
                <a:latin typeface="Meiryo UI" panose="020B0604030504040204" pitchFamily="50" charset="-128"/>
                <a:ea typeface="Meiryo UI" panose="020B0604030504040204" pitchFamily="50" charset="-128"/>
              </a:rPr>
              <a:t>登録したデータを自動取込</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grpSp>
        <p:nvGrpSpPr>
          <p:cNvPr id="30" name="グループ化 29"/>
          <p:cNvGrpSpPr/>
          <p:nvPr/>
        </p:nvGrpSpPr>
        <p:grpSpPr>
          <a:xfrm>
            <a:off x="968770" y="4237528"/>
            <a:ext cx="924533" cy="864210"/>
            <a:chOff x="1067" y="7415"/>
            <a:chExt cx="1456" cy="1361"/>
          </a:xfrm>
        </p:grpSpPr>
        <p:pic>
          <p:nvPicPr>
            <p:cNvPr id="31" name="図形 31" descr="アセット 44@2x"/>
            <p:cNvPicPr>
              <a:picLocks noChangeAspect="1"/>
            </p:cNvPicPr>
            <p:nvPr/>
          </p:nvPicPr>
          <p:blipFill>
            <a:blip r:embed="rId5"/>
            <a:stretch>
              <a:fillRect/>
            </a:stretch>
          </p:blipFill>
          <p:spPr>
            <a:xfrm flipH="1">
              <a:off x="1450" y="7415"/>
              <a:ext cx="435" cy="1029"/>
            </a:xfrm>
            <a:prstGeom prst="rect">
              <a:avLst/>
            </a:prstGeom>
          </p:spPr>
        </p:pic>
        <p:pic>
          <p:nvPicPr>
            <p:cNvPr id="32" name="図形 32" descr="アセット 68@2x"/>
            <p:cNvPicPr>
              <a:picLocks noChangeAspect="1"/>
            </p:cNvPicPr>
            <p:nvPr/>
          </p:nvPicPr>
          <p:blipFill>
            <a:blip r:embed="rId6"/>
            <a:stretch>
              <a:fillRect/>
            </a:stretch>
          </p:blipFill>
          <p:spPr>
            <a:xfrm>
              <a:off x="2025" y="8171"/>
              <a:ext cx="498" cy="352"/>
            </a:xfrm>
            <a:prstGeom prst="rect">
              <a:avLst/>
            </a:prstGeom>
          </p:spPr>
        </p:pic>
        <p:pic>
          <p:nvPicPr>
            <p:cNvPr id="33" name="図形 33" descr="アセット 39@2x"/>
            <p:cNvPicPr>
              <a:picLocks noChangeAspect="1"/>
            </p:cNvPicPr>
            <p:nvPr/>
          </p:nvPicPr>
          <p:blipFill>
            <a:blip r:embed="rId7"/>
            <a:stretch>
              <a:fillRect/>
            </a:stretch>
          </p:blipFill>
          <p:spPr>
            <a:xfrm flipH="1">
              <a:off x="1067" y="7736"/>
              <a:ext cx="501" cy="1041"/>
            </a:xfrm>
            <a:prstGeom prst="rect">
              <a:avLst/>
            </a:prstGeom>
          </p:spPr>
        </p:pic>
        <p:pic>
          <p:nvPicPr>
            <p:cNvPr id="34" name="図形 37" descr="アセット 68@2x"/>
            <p:cNvPicPr>
              <a:picLocks noChangeAspect="1"/>
            </p:cNvPicPr>
            <p:nvPr/>
          </p:nvPicPr>
          <p:blipFill>
            <a:blip r:embed="rId6"/>
            <a:stretch>
              <a:fillRect/>
            </a:stretch>
          </p:blipFill>
          <p:spPr>
            <a:xfrm>
              <a:off x="1770" y="8371"/>
              <a:ext cx="498" cy="352"/>
            </a:xfrm>
            <a:prstGeom prst="rect">
              <a:avLst/>
            </a:prstGeom>
          </p:spPr>
        </p:pic>
      </p:grpSp>
      <p:grpSp>
        <p:nvGrpSpPr>
          <p:cNvPr id="35" name="グループ化 34"/>
          <p:cNvGrpSpPr/>
          <p:nvPr/>
        </p:nvGrpSpPr>
        <p:grpSpPr>
          <a:xfrm>
            <a:off x="1102751" y="2716112"/>
            <a:ext cx="656571" cy="676891"/>
            <a:chOff x="1102" y="5476"/>
            <a:chExt cx="1034" cy="1066"/>
          </a:xfrm>
        </p:grpSpPr>
        <p:pic>
          <p:nvPicPr>
            <p:cNvPr id="36" name="図形 41" descr="アセット 70@2x"/>
            <p:cNvPicPr>
              <a:picLocks noChangeAspect="1"/>
            </p:cNvPicPr>
            <p:nvPr/>
          </p:nvPicPr>
          <p:blipFill>
            <a:blip r:embed="rId8"/>
            <a:stretch>
              <a:fillRect/>
            </a:stretch>
          </p:blipFill>
          <p:spPr>
            <a:xfrm>
              <a:off x="1450" y="5476"/>
              <a:ext cx="686" cy="544"/>
            </a:xfrm>
            <a:prstGeom prst="rect">
              <a:avLst/>
            </a:prstGeom>
          </p:spPr>
        </p:pic>
        <p:pic>
          <p:nvPicPr>
            <p:cNvPr id="37" name="図形 40" descr="アセット 40@2x"/>
            <p:cNvPicPr>
              <a:picLocks noChangeAspect="1"/>
            </p:cNvPicPr>
            <p:nvPr/>
          </p:nvPicPr>
          <p:blipFill>
            <a:blip r:embed="rId9"/>
            <a:stretch>
              <a:fillRect/>
            </a:stretch>
          </p:blipFill>
          <p:spPr>
            <a:xfrm flipH="1">
              <a:off x="1102" y="5476"/>
              <a:ext cx="466" cy="1066"/>
            </a:xfrm>
            <a:prstGeom prst="rect">
              <a:avLst/>
            </a:prstGeom>
          </p:spPr>
        </p:pic>
      </p:grpSp>
      <p:sp>
        <p:nvSpPr>
          <p:cNvPr id="38" name="正方形/長方形 37"/>
          <p:cNvSpPr/>
          <p:nvPr/>
        </p:nvSpPr>
        <p:spPr>
          <a:xfrm>
            <a:off x="595223" y="3443115"/>
            <a:ext cx="1555883" cy="600162"/>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lang="ja-JP" altLang="en-US" sz="1100" dirty="0">
                <a:solidFill>
                  <a:schemeClr val="tx1"/>
                </a:solidFill>
                <a:latin typeface="Meiryo UI" panose="020B0604030504040204" pitchFamily="50" charset="-128"/>
                <a:ea typeface="Meiryo UI" panose="020B0604030504040204" pitchFamily="50" charset="-128"/>
              </a:rPr>
              <a:t>キャンペーン登録（対象店舗／ポイント負担率など）</a:t>
            </a:r>
          </a:p>
        </p:txBody>
      </p:sp>
      <p:sp>
        <p:nvSpPr>
          <p:cNvPr id="39" name="正方形/長方形 38"/>
          <p:cNvSpPr/>
          <p:nvPr/>
        </p:nvSpPr>
        <p:spPr>
          <a:xfrm>
            <a:off x="585373" y="5165819"/>
            <a:ext cx="1603195" cy="600162"/>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kumimoji="1" lang="ja-JP" altLang="en-US" sz="1100" dirty="0">
                <a:solidFill>
                  <a:schemeClr val="tx1"/>
                </a:solidFill>
                <a:latin typeface="Meiryo UI" panose="020B0604030504040204" pitchFamily="50" charset="-128"/>
                <a:ea typeface="Meiryo UI" panose="020B0604030504040204" pitchFamily="50" charset="-128"/>
              </a:rPr>
              <a:t>店舗でのお買上やキャンペーンなどでのポイント付与・利用</a:t>
            </a:r>
          </a:p>
        </p:txBody>
      </p:sp>
      <p:sp>
        <p:nvSpPr>
          <p:cNvPr id="40" name="正方形/長方形 39"/>
          <p:cNvSpPr/>
          <p:nvPr/>
        </p:nvSpPr>
        <p:spPr>
          <a:xfrm>
            <a:off x="1490088" y="3112340"/>
            <a:ext cx="661016" cy="220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rPr>
              <a:t>担当者</a:t>
            </a:r>
          </a:p>
        </p:txBody>
      </p:sp>
      <p:sp>
        <p:nvSpPr>
          <p:cNvPr id="41" name="正方形/長方形 114"/>
          <p:cNvSpPr/>
          <p:nvPr/>
        </p:nvSpPr>
        <p:spPr>
          <a:xfrm>
            <a:off x="1490088" y="4272450"/>
            <a:ext cx="661016" cy="220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rPr>
              <a:t>お客様</a:t>
            </a:r>
          </a:p>
        </p:txBody>
      </p:sp>
      <p:grpSp>
        <p:nvGrpSpPr>
          <p:cNvPr id="42" name="グループ化 41"/>
          <p:cNvGrpSpPr/>
          <p:nvPr/>
        </p:nvGrpSpPr>
        <p:grpSpPr>
          <a:xfrm>
            <a:off x="5200923" y="2592291"/>
            <a:ext cx="1563960" cy="608948"/>
            <a:chOff x="3277" y="4460"/>
            <a:chExt cx="2463" cy="959"/>
          </a:xfrm>
        </p:grpSpPr>
        <p:grpSp>
          <p:nvGrpSpPr>
            <p:cNvPr id="43" name="グループ化 42"/>
            <p:cNvGrpSpPr/>
            <p:nvPr/>
          </p:nvGrpSpPr>
          <p:grpSpPr>
            <a:xfrm>
              <a:off x="3277" y="4460"/>
              <a:ext cx="1092" cy="903"/>
              <a:chOff x="5910" y="4385"/>
              <a:chExt cx="1125" cy="930"/>
            </a:xfrm>
          </p:grpSpPr>
          <p:pic>
            <p:nvPicPr>
              <p:cNvPr id="45" name="図形 46" descr="アセット 60@2x"/>
              <p:cNvPicPr>
                <a:picLocks noChangeAspect="1"/>
              </p:cNvPicPr>
              <p:nvPr/>
            </p:nvPicPr>
            <p:blipFill>
              <a:blip r:embed="rId3"/>
              <a:stretch>
                <a:fillRect/>
              </a:stretch>
            </p:blipFill>
            <p:spPr>
              <a:xfrm>
                <a:off x="5910" y="4385"/>
                <a:ext cx="1004" cy="790"/>
              </a:xfrm>
              <a:prstGeom prst="rect">
                <a:avLst/>
              </a:prstGeom>
            </p:spPr>
          </p:pic>
          <p:pic>
            <p:nvPicPr>
              <p:cNvPr id="46" name="図形 47" descr="アセット 55@2x"/>
              <p:cNvPicPr>
                <a:picLocks noChangeAspect="1"/>
              </p:cNvPicPr>
              <p:nvPr/>
            </p:nvPicPr>
            <p:blipFill>
              <a:blip r:embed="rId4"/>
              <a:stretch>
                <a:fillRect/>
              </a:stretch>
            </p:blipFill>
            <p:spPr>
              <a:xfrm>
                <a:off x="6599" y="4681"/>
                <a:ext cx="436" cy="635"/>
              </a:xfrm>
              <a:prstGeom prst="rect">
                <a:avLst/>
              </a:prstGeom>
            </p:spPr>
          </p:pic>
        </p:grpSp>
        <p:sp>
          <p:nvSpPr>
            <p:cNvPr id="44" name="テキスト ボックス 13"/>
            <p:cNvSpPr txBox="1"/>
            <p:nvPr/>
          </p:nvSpPr>
          <p:spPr>
            <a:xfrm>
              <a:off x="4394" y="4789"/>
              <a:ext cx="1346" cy="630"/>
            </a:xfrm>
            <a:prstGeom prst="rect">
              <a:avLst/>
            </a:prstGeom>
            <a:noFill/>
          </p:spPr>
          <p:txBody>
            <a:bodyPr wrap="none" rtlCol="0">
              <a:spAutoFit/>
            </a:bodyPr>
            <a:lstStyle/>
            <a:p>
              <a:pPr algn="l"/>
              <a:r>
                <a:rPr lang="ja-JP" altLang="en-US" sz="1000" dirty="0">
                  <a:latin typeface="Meiryo UI" panose="020B0604030504040204" pitchFamily="50" charset="-128"/>
                  <a:ea typeface="Meiryo UI" panose="020B0604030504040204" pitchFamily="50" charset="-128"/>
                  <a:sym typeface="+mn-ea"/>
                </a:rPr>
                <a:t>テナント</a:t>
              </a:r>
              <a:r>
                <a:rPr kumimoji="1" lang="ja-JP" altLang="en-US" sz="1000" dirty="0">
                  <a:latin typeface="Meiryo UI" panose="020B0604030504040204" pitchFamily="50" charset="-128"/>
                  <a:ea typeface="Meiryo UI" panose="020B0604030504040204" pitchFamily="50" charset="-128"/>
                  <a:sym typeface="+mn-ea"/>
                </a:rPr>
                <a:t>マスタ</a:t>
              </a:r>
              <a:endParaRPr kumimoji="1" lang="en-US" altLang="ja-JP" sz="1000" dirty="0">
                <a:latin typeface="Meiryo UI" panose="020B0604030504040204" pitchFamily="50" charset="-128"/>
                <a:ea typeface="Meiryo UI" panose="020B0604030504040204" pitchFamily="50" charset="-128"/>
              </a:endParaRPr>
            </a:p>
            <a:p>
              <a:pPr algn="l"/>
              <a:r>
                <a:rPr kumimoji="1" lang="ja-JP" altLang="en-US" sz="1000" dirty="0">
                  <a:latin typeface="Meiryo UI" panose="020B0604030504040204" pitchFamily="50" charset="-128"/>
                  <a:ea typeface="Meiryo UI" panose="020B0604030504040204" pitchFamily="50" charset="-128"/>
                  <a:sym typeface="+mn-ea"/>
                </a:rPr>
                <a:t>精算マスタ</a:t>
              </a:r>
              <a:endParaRPr kumimoji="1" lang="ja-JP" altLang="en-US" sz="1000" dirty="0">
                <a:latin typeface="Meiryo UI" panose="020B0604030504040204" pitchFamily="50" charset="-128"/>
                <a:ea typeface="Meiryo UI" panose="020B0604030504040204" pitchFamily="50" charset="-128"/>
              </a:endParaRPr>
            </a:p>
          </p:txBody>
        </p:sp>
      </p:grpSp>
      <p:grpSp>
        <p:nvGrpSpPr>
          <p:cNvPr id="47" name="グループ化 46"/>
          <p:cNvGrpSpPr/>
          <p:nvPr/>
        </p:nvGrpSpPr>
        <p:grpSpPr>
          <a:xfrm>
            <a:off x="5200924" y="4473742"/>
            <a:ext cx="1407120" cy="573389"/>
            <a:chOff x="3277" y="4460"/>
            <a:chExt cx="2216" cy="903"/>
          </a:xfrm>
        </p:grpSpPr>
        <p:grpSp>
          <p:nvGrpSpPr>
            <p:cNvPr id="48" name="グループ化 47"/>
            <p:cNvGrpSpPr/>
            <p:nvPr/>
          </p:nvGrpSpPr>
          <p:grpSpPr>
            <a:xfrm>
              <a:off x="3277" y="4460"/>
              <a:ext cx="1092" cy="903"/>
              <a:chOff x="5910" y="4385"/>
              <a:chExt cx="1125" cy="930"/>
            </a:xfrm>
          </p:grpSpPr>
          <p:pic>
            <p:nvPicPr>
              <p:cNvPr id="50" name="図形 52" descr="アセット 60@2x"/>
              <p:cNvPicPr>
                <a:picLocks noChangeAspect="1"/>
              </p:cNvPicPr>
              <p:nvPr/>
            </p:nvPicPr>
            <p:blipFill>
              <a:blip r:embed="rId3"/>
              <a:stretch>
                <a:fillRect/>
              </a:stretch>
            </p:blipFill>
            <p:spPr>
              <a:xfrm>
                <a:off x="5910" y="4385"/>
                <a:ext cx="1004" cy="790"/>
              </a:xfrm>
              <a:prstGeom prst="rect">
                <a:avLst/>
              </a:prstGeom>
            </p:spPr>
          </p:pic>
          <p:pic>
            <p:nvPicPr>
              <p:cNvPr id="51" name="図形 53" descr="アセット 55@2x"/>
              <p:cNvPicPr>
                <a:picLocks noChangeAspect="1"/>
              </p:cNvPicPr>
              <p:nvPr/>
            </p:nvPicPr>
            <p:blipFill>
              <a:blip r:embed="rId4"/>
              <a:stretch>
                <a:fillRect/>
              </a:stretch>
            </p:blipFill>
            <p:spPr>
              <a:xfrm>
                <a:off x="6599" y="4681"/>
                <a:ext cx="436" cy="635"/>
              </a:xfrm>
              <a:prstGeom prst="rect">
                <a:avLst/>
              </a:prstGeom>
            </p:spPr>
          </p:pic>
        </p:grpSp>
        <p:sp>
          <p:nvSpPr>
            <p:cNvPr id="49" name="テキスト ボックス 13"/>
            <p:cNvSpPr txBox="1"/>
            <p:nvPr/>
          </p:nvSpPr>
          <p:spPr>
            <a:xfrm>
              <a:off x="4394" y="4789"/>
              <a:ext cx="1099" cy="388"/>
            </a:xfrm>
            <a:prstGeom prst="rect">
              <a:avLst/>
            </a:prstGeom>
            <a:noFill/>
          </p:spPr>
          <p:txBody>
            <a:bodyPr wrap="none" rtlCol="0">
              <a:spAutoFit/>
            </a:bodyPr>
            <a:lstStyle/>
            <a:p>
              <a:pPr algn="l"/>
              <a:r>
                <a:rPr lang="ja-JP" altLang="en-US" sz="1000" dirty="0">
                  <a:latin typeface="Meiryo UI" panose="020B0604030504040204" pitchFamily="50" charset="-128"/>
                  <a:ea typeface="Meiryo UI" panose="020B0604030504040204" pitchFamily="50" charset="-128"/>
                  <a:sym typeface="+mn-ea"/>
                </a:rPr>
                <a:t>精算明細</a:t>
              </a:r>
              <a:endParaRPr kumimoji="1" lang="ja-JP" altLang="en-US" sz="1000" dirty="0">
                <a:latin typeface="Meiryo UI" panose="020B0604030504040204" pitchFamily="50" charset="-128"/>
                <a:ea typeface="Meiryo UI" panose="020B0604030504040204" pitchFamily="50" charset="-128"/>
              </a:endParaRPr>
            </a:p>
          </p:txBody>
        </p:sp>
      </p:grpSp>
      <p:sp>
        <p:nvSpPr>
          <p:cNvPr id="52" name="正方形/長方形 144"/>
          <p:cNvSpPr/>
          <p:nvPr/>
        </p:nvSpPr>
        <p:spPr>
          <a:xfrm>
            <a:off x="5331414" y="3512445"/>
            <a:ext cx="1640471" cy="738662"/>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lang="en-US" altLang="ja-JP" sz="1400" dirty="0" err="1" smtClean="0">
                <a:solidFill>
                  <a:schemeClr val="bg1"/>
                </a:solidFill>
                <a:latin typeface="Meiryo UI" panose="020B0604030504040204" pitchFamily="50" charset="-128"/>
                <a:ea typeface="Meiryo UI" panose="020B0604030504040204" pitchFamily="50" charset="-128"/>
              </a:rPr>
              <a:t>CE</a:t>
            </a:r>
            <a:r>
              <a:rPr sz="1400" dirty="0" err="1" smtClean="0">
                <a:solidFill>
                  <a:schemeClr val="bg1"/>
                </a:solidFill>
                <a:latin typeface="Meiryo UI" panose="020B0604030504040204" pitchFamily="50" charset="-128"/>
                <a:ea typeface="Meiryo UI" panose="020B0604030504040204" pitchFamily="50" charset="-128"/>
              </a:rPr>
              <a:t>からの集計データをもとにテナント別の精算明細を作成</a:t>
            </a:r>
            <a:endParaRPr sz="1400" dirty="0">
              <a:solidFill>
                <a:schemeClr val="bg1"/>
              </a:solidFill>
              <a:latin typeface="Meiryo UI" panose="020B0604030504040204" pitchFamily="50" charset="-128"/>
              <a:ea typeface="Meiryo UI" panose="020B0604030504040204" pitchFamily="50" charset="-128"/>
            </a:endParaRPr>
          </a:p>
        </p:txBody>
      </p:sp>
      <p:grpSp>
        <p:nvGrpSpPr>
          <p:cNvPr id="53" name="グループ化 52"/>
          <p:cNvGrpSpPr/>
          <p:nvPr/>
        </p:nvGrpSpPr>
        <p:grpSpPr>
          <a:xfrm flipH="1">
            <a:off x="7196034" y="1915399"/>
            <a:ext cx="645142" cy="676891"/>
            <a:chOff x="1120" y="5476"/>
            <a:chExt cx="1016" cy="1066"/>
          </a:xfrm>
        </p:grpSpPr>
        <p:pic>
          <p:nvPicPr>
            <p:cNvPr id="54" name="図形 60" descr="アセット 70@2x"/>
            <p:cNvPicPr>
              <a:picLocks noChangeAspect="1"/>
            </p:cNvPicPr>
            <p:nvPr/>
          </p:nvPicPr>
          <p:blipFill>
            <a:blip r:embed="rId8"/>
            <a:stretch>
              <a:fillRect/>
            </a:stretch>
          </p:blipFill>
          <p:spPr>
            <a:xfrm>
              <a:off x="1450" y="5476"/>
              <a:ext cx="686" cy="544"/>
            </a:xfrm>
            <a:prstGeom prst="rect">
              <a:avLst/>
            </a:prstGeom>
          </p:spPr>
        </p:pic>
        <p:pic>
          <p:nvPicPr>
            <p:cNvPr id="55" name="図形 61" descr="D:\Dropbox (ゆかい)\ゆかい チーム フォルダ\ネットイヤーグループ\progress\20200302_NTTDataマニュアルリデザイン\02_illust\PNG\2x\アセット 31@2x.pngアセット 31@2x"/>
            <p:cNvPicPr>
              <a:picLocks noChangeAspect="1"/>
            </p:cNvPicPr>
            <p:nvPr/>
          </p:nvPicPr>
          <p:blipFill>
            <a:blip r:embed="rId10"/>
            <a:srcRect/>
            <a:stretch>
              <a:fillRect/>
            </a:stretch>
          </p:blipFill>
          <p:spPr>
            <a:xfrm flipH="1">
              <a:off x="1120" y="5476"/>
              <a:ext cx="431" cy="1066"/>
            </a:xfrm>
            <a:prstGeom prst="rect">
              <a:avLst/>
            </a:prstGeom>
          </p:spPr>
        </p:pic>
      </p:grpSp>
      <p:grpSp>
        <p:nvGrpSpPr>
          <p:cNvPr id="56" name="グループ化 55"/>
          <p:cNvGrpSpPr/>
          <p:nvPr/>
        </p:nvGrpSpPr>
        <p:grpSpPr>
          <a:xfrm>
            <a:off x="7183334" y="2880572"/>
            <a:ext cx="655936" cy="467347"/>
            <a:chOff x="10581" y="6396"/>
            <a:chExt cx="1033" cy="736"/>
          </a:xfrm>
        </p:grpSpPr>
        <p:pic>
          <p:nvPicPr>
            <p:cNvPr id="57" name="図形 65" descr="アセット 59@2x"/>
            <p:cNvPicPr>
              <a:picLocks noChangeAspect="1"/>
            </p:cNvPicPr>
            <p:nvPr/>
          </p:nvPicPr>
          <p:blipFill>
            <a:blip r:embed="rId11"/>
            <a:stretch>
              <a:fillRect/>
            </a:stretch>
          </p:blipFill>
          <p:spPr>
            <a:xfrm>
              <a:off x="11094" y="6396"/>
              <a:ext cx="521" cy="652"/>
            </a:xfrm>
            <a:prstGeom prst="rect">
              <a:avLst/>
            </a:prstGeom>
          </p:spPr>
        </p:pic>
        <p:pic>
          <p:nvPicPr>
            <p:cNvPr id="58" name="図形 62" descr="アセット 70@2x"/>
            <p:cNvPicPr>
              <a:picLocks noChangeAspect="1"/>
            </p:cNvPicPr>
            <p:nvPr/>
          </p:nvPicPr>
          <p:blipFill>
            <a:blip r:embed="rId8"/>
            <a:stretch>
              <a:fillRect/>
            </a:stretch>
          </p:blipFill>
          <p:spPr>
            <a:xfrm flipH="1">
              <a:off x="10581" y="6588"/>
              <a:ext cx="686" cy="544"/>
            </a:xfrm>
            <a:prstGeom prst="rect">
              <a:avLst/>
            </a:prstGeom>
          </p:spPr>
        </p:pic>
      </p:grpSp>
      <p:grpSp>
        <p:nvGrpSpPr>
          <p:cNvPr id="59" name="グループ化 58"/>
          <p:cNvGrpSpPr/>
          <p:nvPr/>
        </p:nvGrpSpPr>
        <p:grpSpPr>
          <a:xfrm>
            <a:off x="8469173" y="4170854"/>
            <a:ext cx="650857" cy="676891"/>
            <a:chOff x="12385" y="6803"/>
            <a:chExt cx="1025" cy="1066"/>
          </a:xfrm>
        </p:grpSpPr>
        <p:pic>
          <p:nvPicPr>
            <p:cNvPr id="60" name="図形 57" descr="アセット 70@2x"/>
            <p:cNvPicPr>
              <a:picLocks noChangeAspect="1"/>
            </p:cNvPicPr>
            <p:nvPr/>
          </p:nvPicPr>
          <p:blipFill>
            <a:blip r:embed="rId8"/>
            <a:stretch>
              <a:fillRect/>
            </a:stretch>
          </p:blipFill>
          <p:spPr>
            <a:xfrm flipH="1">
              <a:off x="12385" y="6998"/>
              <a:ext cx="686" cy="544"/>
            </a:xfrm>
            <a:prstGeom prst="rect">
              <a:avLst/>
            </a:prstGeom>
          </p:spPr>
        </p:pic>
        <p:pic>
          <p:nvPicPr>
            <p:cNvPr id="61" name="図形 58" descr="D:\Dropbox (ゆかい)\ゆかい チーム フォルダ\ネットイヤーグループ\progress\20200302_NTTDataマニュアルリデザイン\02_illust\PNG\2x\アセット 28@2x.pngアセット 28@2x"/>
            <p:cNvPicPr>
              <a:picLocks noChangeAspect="1"/>
            </p:cNvPicPr>
            <p:nvPr/>
          </p:nvPicPr>
          <p:blipFill>
            <a:blip r:embed="rId12"/>
            <a:srcRect/>
            <a:stretch>
              <a:fillRect/>
            </a:stretch>
          </p:blipFill>
          <p:spPr>
            <a:xfrm>
              <a:off x="12961" y="6803"/>
              <a:ext cx="449" cy="1066"/>
            </a:xfrm>
            <a:prstGeom prst="rect">
              <a:avLst/>
            </a:prstGeom>
          </p:spPr>
        </p:pic>
      </p:grpSp>
      <p:grpSp>
        <p:nvGrpSpPr>
          <p:cNvPr id="62" name="グループ化 61"/>
          <p:cNvGrpSpPr/>
          <p:nvPr/>
        </p:nvGrpSpPr>
        <p:grpSpPr>
          <a:xfrm flipH="1">
            <a:off x="7154760" y="5363984"/>
            <a:ext cx="645142" cy="661016"/>
            <a:chOff x="1120" y="5476"/>
            <a:chExt cx="1016" cy="1041"/>
          </a:xfrm>
        </p:grpSpPr>
        <p:pic>
          <p:nvPicPr>
            <p:cNvPr id="63" name="図形 67" descr="アセット 70@2x"/>
            <p:cNvPicPr>
              <a:picLocks noChangeAspect="1"/>
            </p:cNvPicPr>
            <p:nvPr/>
          </p:nvPicPr>
          <p:blipFill>
            <a:blip r:embed="rId8"/>
            <a:stretch>
              <a:fillRect/>
            </a:stretch>
          </p:blipFill>
          <p:spPr>
            <a:xfrm>
              <a:off x="1450" y="5476"/>
              <a:ext cx="686" cy="544"/>
            </a:xfrm>
            <a:prstGeom prst="rect">
              <a:avLst/>
            </a:prstGeom>
          </p:spPr>
        </p:pic>
        <p:pic>
          <p:nvPicPr>
            <p:cNvPr id="64" name="図形 68" descr="D:\Dropbox (ゆかい)\ゆかい チーム フォルダ\ネットイヤーグループ\progress\20200302_NTTDataマニュアルリデザイン\02_illust\PNG\2x\アセット 43@2x.pngアセット 43@2x"/>
            <p:cNvPicPr>
              <a:picLocks noChangeAspect="1"/>
            </p:cNvPicPr>
            <p:nvPr/>
          </p:nvPicPr>
          <p:blipFill>
            <a:blip r:embed="rId13"/>
            <a:srcRect/>
            <a:stretch>
              <a:fillRect/>
            </a:stretch>
          </p:blipFill>
          <p:spPr>
            <a:xfrm flipH="1">
              <a:off x="1120" y="5502"/>
              <a:ext cx="431" cy="1015"/>
            </a:xfrm>
            <a:prstGeom prst="rect">
              <a:avLst/>
            </a:prstGeom>
          </p:spPr>
        </p:pic>
      </p:grpSp>
      <p:grpSp>
        <p:nvGrpSpPr>
          <p:cNvPr id="66" name="グループ化 65"/>
          <p:cNvGrpSpPr/>
          <p:nvPr/>
        </p:nvGrpSpPr>
        <p:grpSpPr>
          <a:xfrm>
            <a:off x="4467202" y="2575368"/>
            <a:ext cx="394061" cy="469438"/>
            <a:chOff x="6039" y="9173"/>
            <a:chExt cx="826" cy="984"/>
          </a:xfrm>
        </p:grpSpPr>
        <p:pic>
          <p:nvPicPr>
            <p:cNvPr id="69" name="図形 70" descr="アセット 61@2x"/>
            <p:cNvPicPr>
              <a:picLocks noChangeAspect="1"/>
            </p:cNvPicPr>
            <p:nvPr/>
          </p:nvPicPr>
          <p:blipFill>
            <a:blip r:embed="rId14"/>
            <a:stretch>
              <a:fillRect/>
            </a:stretch>
          </p:blipFill>
          <p:spPr>
            <a:xfrm>
              <a:off x="6039" y="9173"/>
              <a:ext cx="568" cy="738"/>
            </a:xfrm>
            <a:prstGeom prst="rect">
              <a:avLst/>
            </a:prstGeom>
          </p:spPr>
        </p:pic>
        <p:pic>
          <p:nvPicPr>
            <p:cNvPr id="70" name="図形 71" descr="アセット 61@2x"/>
            <p:cNvPicPr>
              <a:picLocks noChangeAspect="1"/>
            </p:cNvPicPr>
            <p:nvPr/>
          </p:nvPicPr>
          <p:blipFill>
            <a:blip r:embed="rId14"/>
            <a:stretch>
              <a:fillRect/>
            </a:stretch>
          </p:blipFill>
          <p:spPr>
            <a:xfrm>
              <a:off x="6168" y="9296"/>
              <a:ext cx="568" cy="738"/>
            </a:xfrm>
            <a:prstGeom prst="rect">
              <a:avLst/>
            </a:prstGeom>
          </p:spPr>
        </p:pic>
        <p:pic>
          <p:nvPicPr>
            <p:cNvPr id="71" name="図形 72" descr="アセット 61@2x"/>
            <p:cNvPicPr>
              <a:picLocks noChangeAspect="1"/>
            </p:cNvPicPr>
            <p:nvPr/>
          </p:nvPicPr>
          <p:blipFill>
            <a:blip r:embed="rId14"/>
            <a:stretch>
              <a:fillRect/>
            </a:stretch>
          </p:blipFill>
          <p:spPr>
            <a:xfrm>
              <a:off x="6297" y="9419"/>
              <a:ext cx="568" cy="738"/>
            </a:xfrm>
            <a:prstGeom prst="rect">
              <a:avLst/>
            </a:prstGeom>
          </p:spPr>
        </p:pic>
      </p:grpSp>
      <p:sp>
        <p:nvSpPr>
          <p:cNvPr id="67" name="正方形/長方形 76"/>
          <p:cNvSpPr/>
          <p:nvPr/>
        </p:nvSpPr>
        <p:spPr>
          <a:xfrm>
            <a:off x="4020361" y="3039378"/>
            <a:ext cx="1287743" cy="2489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b="1" dirty="0">
                <a:solidFill>
                  <a:schemeClr val="tx1"/>
                </a:solidFill>
                <a:latin typeface="Meiryo UI" panose="020B0604030504040204" pitchFamily="50" charset="-128"/>
                <a:ea typeface="Meiryo UI" panose="020B0604030504040204" pitchFamily="50" charset="-128"/>
              </a:rPr>
              <a:t>組織情報・端末情報</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sp>
        <p:nvSpPr>
          <p:cNvPr id="68" name="正方形/長方形 146"/>
          <p:cNvSpPr/>
          <p:nvPr/>
        </p:nvSpPr>
        <p:spPr>
          <a:xfrm>
            <a:off x="4430876" y="2302845"/>
            <a:ext cx="466712" cy="261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37" tIns="45719" rIns="91437" bIns="45719" numCol="1" spcCol="0" rtlCol="0" fromWordArt="0" anchor="t" anchorCtr="0" forceAA="0" compatLnSpc="1">
            <a:noAutofit/>
          </a:bodyPr>
          <a:lstStyle/>
          <a:p>
            <a:r>
              <a:rPr kumimoji="1" lang="ja-JP" altLang="en-US" sz="1200" b="1" dirty="0">
                <a:solidFill>
                  <a:schemeClr val="tx1"/>
                </a:solidFill>
                <a:latin typeface="Meiryo UI" panose="020B0604030504040204" pitchFamily="50" charset="-128"/>
                <a:ea typeface="Meiryo UI" panose="020B0604030504040204" pitchFamily="50" charset="-128"/>
              </a:rPr>
              <a:t>日次</a:t>
            </a:r>
          </a:p>
        </p:txBody>
      </p:sp>
      <p:grpSp>
        <p:nvGrpSpPr>
          <p:cNvPr id="73" name="グループ化 72"/>
          <p:cNvGrpSpPr/>
          <p:nvPr/>
        </p:nvGrpSpPr>
        <p:grpSpPr>
          <a:xfrm>
            <a:off x="4467202" y="3737815"/>
            <a:ext cx="394061" cy="469438"/>
            <a:chOff x="6039" y="9173"/>
            <a:chExt cx="826" cy="984"/>
          </a:xfrm>
        </p:grpSpPr>
        <p:pic>
          <p:nvPicPr>
            <p:cNvPr id="76" name="図形 80" descr="アセット 61@2x"/>
            <p:cNvPicPr>
              <a:picLocks noChangeAspect="1"/>
            </p:cNvPicPr>
            <p:nvPr/>
          </p:nvPicPr>
          <p:blipFill>
            <a:blip r:embed="rId14"/>
            <a:stretch>
              <a:fillRect/>
            </a:stretch>
          </p:blipFill>
          <p:spPr>
            <a:xfrm>
              <a:off x="6039" y="9173"/>
              <a:ext cx="568" cy="738"/>
            </a:xfrm>
            <a:prstGeom prst="rect">
              <a:avLst/>
            </a:prstGeom>
          </p:spPr>
        </p:pic>
        <p:pic>
          <p:nvPicPr>
            <p:cNvPr id="77" name="図形 81" descr="アセット 61@2x"/>
            <p:cNvPicPr>
              <a:picLocks noChangeAspect="1"/>
            </p:cNvPicPr>
            <p:nvPr/>
          </p:nvPicPr>
          <p:blipFill>
            <a:blip r:embed="rId14"/>
            <a:stretch>
              <a:fillRect/>
            </a:stretch>
          </p:blipFill>
          <p:spPr>
            <a:xfrm>
              <a:off x="6168" y="9296"/>
              <a:ext cx="568" cy="738"/>
            </a:xfrm>
            <a:prstGeom prst="rect">
              <a:avLst/>
            </a:prstGeom>
          </p:spPr>
        </p:pic>
        <p:pic>
          <p:nvPicPr>
            <p:cNvPr id="78" name="図形 83" descr="アセット 61@2x"/>
            <p:cNvPicPr>
              <a:picLocks noChangeAspect="1"/>
            </p:cNvPicPr>
            <p:nvPr/>
          </p:nvPicPr>
          <p:blipFill>
            <a:blip r:embed="rId14"/>
            <a:stretch>
              <a:fillRect/>
            </a:stretch>
          </p:blipFill>
          <p:spPr>
            <a:xfrm>
              <a:off x="6297" y="9419"/>
              <a:ext cx="568" cy="738"/>
            </a:xfrm>
            <a:prstGeom prst="rect">
              <a:avLst/>
            </a:prstGeom>
          </p:spPr>
        </p:pic>
      </p:grpSp>
      <p:sp>
        <p:nvSpPr>
          <p:cNvPr id="74" name="正方形/長方形 76"/>
          <p:cNvSpPr/>
          <p:nvPr/>
        </p:nvSpPr>
        <p:spPr>
          <a:xfrm>
            <a:off x="4020361" y="4203489"/>
            <a:ext cx="1287743" cy="2489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b="1" dirty="0" smtClean="0">
                <a:solidFill>
                  <a:schemeClr val="tx1"/>
                </a:solidFill>
                <a:latin typeface="Meiryo UI" panose="020B0604030504040204" pitchFamily="50" charset="-128"/>
                <a:ea typeface="Meiryo UI" panose="020B0604030504040204" pitchFamily="50" charset="-128"/>
                <a:sym typeface="+mn-ea"/>
              </a:rPr>
              <a:t>店舗別ポイント実績</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sp>
        <p:nvSpPr>
          <p:cNvPr id="75" name="正方形/長方形 146"/>
          <p:cNvSpPr/>
          <p:nvPr/>
        </p:nvSpPr>
        <p:spPr>
          <a:xfrm>
            <a:off x="4430876" y="3464473"/>
            <a:ext cx="466712" cy="261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37" tIns="45719" rIns="91437" bIns="45719" numCol="1" spcCol="0" rtlCol="0" fromWordArt="0" anchor="t" anchorCtr="0" forceAA="0" compatLnSpc="1">
            <a:noAutofit/>
          </a:bodyPr>
          <a:lstStyle/>
          <a:p>
            <a:r>
              <a:rPr kumimoji="1" lang="ja-JP" altLang="en-US" sz="1200" b="1" dirty="0" smtClean="0">
                <a:solidFill>
                  <a:schemeClr val="tx1"/>
                </a:solidFill>
                <a:latin typeface="Meiryo UI" panose="020B0604030504040204" pitchFamily="50" charset="-128"/>
                <a:ea typeface="Meiryo UI" panose="020B0604030504040204" pitchFamily="50" charset="-128"/>
              </a:rPr>
              <a:t>日次</a:t>
            </a: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grpSp>
        <p:nvGrpSpPr>
          <p:cNvPr id="79" name="グループ化 78"/>
          <p:cNvGrpSpPr/>
          <p:nvPr/>
        </p:nvGrpSpPr>
        <p:grpSpPr>
          <a:xfrm>
            <a:off x="5506984" y="5248417"/>
            <a:ext cx="352415" cy="419723"/>
            <a:chOff x="6039" y="9173"/>
            <a:chExt cx="826" cy="984"/>
          </a:xfrm>
        </p:grpSpPr>
        <p:pic>
          <p:nvPicPr>
            <p:cNvPr id="80" name="図形 88" descr="アセット 61@2x"/>
            <p:cNvPicPr>
              <a:picLocks noChangeAspect="1"/>
            </p:cNvPicPr>
            <p:nvPr/>
          </p:nvPicPr>
          <p:blipFill>
            <a:blip r:embed="rId14"/>
            <a:stretch>
              <a:fillRect/>
            </a:stretch>
          </p:blipFill>
          <p:spPr>
            <a:xfrm>
              <a:off x="6039" y="9173"/>
              <a:ext cx="568" cy="738"/>
            </a:xfrm>
            <a:prstGeom prst="rect">
              <a:avLst/>
            </a:prstGeom>
          </p:spPr>
        </p:pic>
        <p:pic>
          <p:nvPicPr>
            <p:cNvPr id="81" name="図形 90" descr="アセット 61@2x"/>
            <p:cNvPicPr>
              <a:picLocks noChangeAspect="1"/>
            </p:cNvPicPr>
            <p:nvPr/>
          </p:nvPicPr>
          <p:blipFill>
            <a:blip r:embed="rId14"/>
            <a:stretch>
              <a:fillRect/>
            </a:stretch>
          </p:blipFill>
          <p:spPr>
            <a:xfrm>
              <a:off x="6168" y="9296"/>
              <a:ext cx="568" cy="738"/>
            </a:xfrm>
            <a:prstGeom prst="rect">
              <a:avLst/>
            </a:prstGeom>
          </p:spPr>
        </p:pic>
        <p:pic>
          <p:nvPicPr>
            <p:cNvPr id="82" name="図形 91" descr="アセット 61@2x"/>
            <p:cNvPicPr>
              <a:picLocks noChangeAspect="1"/>
            </p:cNvPicPr>
            <p:nvPr/>
          </p:nvPicPr>
          <p:blipFill>
            <a:blip r:embed="rId14"/>
            <a:stretch>
              <a:fillRect/>
            </a:stretch>
          </p:blipFill>
          <p:spPr>
            <a:xfrm>
              <a:off x="6297" y="9419"/>
              <a:ext cx="568" cy="738"/>
            </a:xfrm>
            <a:prstGeom prst="rect">
              <a:avLst/>
            </a:prstGeom>
          </p:spPr>
        </p:pic>
      </p:grpSp>
      <p:sp>
        <p:nvSpPr>
          <p:cNvPr id="83" name="テキストボックス 97"/>
          <p:cNvSpPr txBox="1"/>
          <p:nvPr/>
        </p:nvSpPr>
        <p:spPr>
          <a:xfrm>
            <a:off x="5910197" y="5256672"/>
            <a:ext cx="894689" cy="411468"/>
          </a:xfrm>
          <a:prstGeom prst="rect">
            <a:avLst/>
          </a:prstGeom>
          <a:noFill/>
        </p:spPr>
        <p:txBody>
          <a:bodyPr wrap="square" rtlCol="0" anchor="t">
            <a:noAutofit/>
          </a:bodyPr>
          <a:lstStyle/>
          <a:p>
            <a:pPr algn="ctr"/>
            <a:r>
              <a:rPr lang="ja-JP" altLang="en-US" sz="1000" dirty="0">
                <a:latin typeface="Meiryo UI" panose="020B0604030504040204" pitchFamily="50" charset="-128"/>
                <a:ea typeface="Meiryo UI" panose="020B0604030504040204" pitchFamily="50" charset="-128"/>
                <a:sym typeface="+mn-ea"/>
              </a:rPr>
              <a:t>テナント別</a:t>
            </a:r>
            <a:endParaRPr lang="en-US" altLang="ja-JP" sz="1000" dirty="0">
              <a:latin typeface="Meiryo UI" panose="020B0604030504040204" pitchFamily="50" charset="-128"/>
              <a:ea typeface="Meiryo UI" panose="020B0604030504040204" pitchFamily="50" charset="-128"/>
            </a:endParaRPr>
          </a:p>
          <a:p>
            <a:pPr algn="ctr"/>
            <a:r>
              <a:rPr lang="ja-JP" altLang="en-US" sz="1000" dirty="0">
                <a:latin typeface="Meiryo UI" panose="020B0604030504040204" pitchFamily="50" charset="-128"/>
                <a:ea typeface="Meiryo UI" panose="020B0604030504040204" pitchFamily="50" charset="-128"/>
                <a:sym typeface="+mn-ea"/>
              </a:rPr>
              <a:t>精算明細</a:t>
            </a:r>
            <a:endParaRPr lang="ja-JP" altLang="en-US" sz="1000">
              <a:latin typeface="Meiryo UI" panose="020B0604030504040204" pitchFamily="50" charset="-128"/>
              <a:ea typeface="Meiryo UI" panose="020B0604030504040204" pitchFamily="50" charset="-128"/>
            </a:endParaRPr>
          </a:p>
        </p:txBody>
      </p:sp>
      <p:sp>
        <p:nvSpPr>
          <p:cNvPr id="84" name="正方形/長方形 158"/>
          <p:cNvSpPr/>
          <p:nvPr/>
        </p:nvSpPr>
        <p:spPr>
          <a:xfrm>
            <a:off x="7958648" y="5468121"/>
            <a:ext cx="1261073" cy="404484"/>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r>
              <a:rPr kumimoji="1" lang="ja-JP" altLang="en-US" sz="1100" dirty="0">
                <a:solidFill>
                  <a:schemeClr val="tx1"/>
                </a:solidFill>
                <a:latin typeface="Meiryo UI" panose="020B0604030504040204" pitchFamily="50" charset="-128"/>
                <a:ea typeface="Meiryo UI" panose="020B0604030504040204" pitchFamily="50" charset="-128"/>
              </a:rPr>
              <a:t>請求書発行など</a:t>
            </a:r>
          </a:p>
        </p:txBody>
      </p:sp>
      <p:sp>
        <p:nvSpPr>
          <p:cNvPr id="85" name="正方形/長方形 82"/>
          <p:cNvSpPr/>
          <p:nvPr/>
        </p:nvSpPr>
        <p:spPr>
          <a:xfrm>
            <a:off x="7959283" y="1915931"/>
            <a:ext cx="1260439" cy="597727"/>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lang="ja-JP" altLang="en-US" sz="1100" dirty="0">
                <a:solidFill>
                  <a:schemeClr val="tx1"/>
                </a:solidFill>
                <a:latin typeface="Meiryo UI" panose="020B0604030504040204" pitchFamily="50" charset="-128"/>
                <a:ea typeface="Meiryo UI" panose="020B0604030504040204" pitchFamily="50" charset="-128"/>
              </a:rPr>
              <a:t>店舗・</a:t>
            </a:r>
            <a:r>
              <a:rPr kumimoji="1" lang="ja-JP" altLang="en-US" sz="1100" dirty="0">
                <a:solidFill>
                  <a:schemeClr val="tx1"/>
                </a:solidFill>
                <a:latin typeface="Meiryo UI" panose="020B0604030504040204" pitchFamily="50" charset="-128"/>
                <a:ea typeface="Meiryo UI" panose="020B0604030504040204" pitchFamily="50" charset="-128"/>
              </a:rPr>
              <a:t>端末マスタ</a:t>
            </a:r>
            <a:r>
              <a:rPr lang="ja-JP" altLang="en-US" sz="1100" dirty="0">
                <a:solidFill>
                  <a:schemeClr val="tx1"/>
                </a:solidFill>
                <a:latin typeface="Meiryo UI" panose="020B0604030504040204" pitchFamily="50" charset="-128"/>
                <a:ea typeface="Meiryo UI" panose="020B0604030504040204" pitchFamily="50" charset="-128"/>
              </a:rPr>
              <a:t>と精算管理情報の登録</a:t>
            </a:r>
            <a:endParaRPr kumimoji="1" lang="en-US" altLang="ja-JP" sz="1100" dirty="0">
              <a:solidFill>
                <a:schemeClr val="tx1"/>
              </a:solidFill>
              <a:latin typeface="Meiryo UI" panose="020B0604030504040204" pitchFamily="50" charset="-128"/>
              <a:ea typeface="Meiryo UI" panose="020B0604030504040204" pitchFamily="50" charset="-128"/>
            </a:endParaRPr>
          </a:p>
        </p:txBody>
      </p:sp>
      <p:sp>
        <p:nvSpPr>
          <p:cNvPr id="86" name="正方形/長方形 199"/>
          <p:cNvSpPr/>
          <p:nvPr/>
        </p:nvSpPr>
        <p:spPr>
          <a:xfrm>
            <a:off x="7959918" y="2903357"/>
            <a:ext cx="1069309" cy="428762"/>
          </a:xfrm>
          <a:prstGeom prst="rect">
            <a:avLst/>
          </a:prstGeom>
          <a:solidFill>
            <a:schemeClr val="bg1"/>
          </a:solidFill>
          <a:ln>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spAutoFit/>
          </a:bodyPr>
          <a:lstStyle/>
          <a:p>
            <a:r>
              <a:rPr kumimoji="1" lang="ja-JP" altLang="en-US" sz="1100" dirty="0">
                <a:solidFill>
                  <a:schemeClr val="tx1"/>
                </a:solidFill>
                <a:latin typeface="Meiryo UI" panose="020B0604030504040204" pitchFamily="50" charset="-128"/>
                <a:ea typeface="Meiryo UI" panose="020B0604030504040204" pitchFamily="50" charset="-128"/>
              </a:rPr>
              <a:t>精算明細書の</a:t>
            </a:r>
          </a:p>
          <a:p>
            <a:r>
              <a:rPr kumimoji="1" lang="ja-JP" altLang="en-US" sz="1100" dirty="0">
                <a:solidFill>
                  <a:schemeClr val="tx1"/>
                </a:solidFill>
                <a:latin typeface="Meiryo UI" panose="020B0604030504040204" pitchFamily="50" charset="-128"/>
                <a:ea typeface="Meiryo UI" panose="020B0604030504040204" pitchFamily="50" charset="-128"/>
              </a:rPr>
              <a:t>ダウンロード</a:t>
            </a:r>
          </a:p>
        </p:txBody>
      </p:sp>
      <p:sp>
        <p:nvSpPr>
          <p:cNvPr id="87" name="正方形/長方形 114"/>
          <p:cNvSpPr/>
          <p:nvPr/>
        </p:nvSpPr>
        <p:spPr>
          <a:xfrm>
            <a:off x="6870923" y="5804663"/>
            <a:ext cx="661016" cy="220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rPr>
              <a:t>担当者</a:t>
            </a:r>
          </a:p>
        </p:txBody>
      </p:sp>
      <p:pic>
        <p:nvPicPr>
          <p:cNvPr id="88" name="図形 107" descr="アセット 62@2x"/>
          <p:cNvPicPr>
            <a:picLocks noChangeAspect="1"/>
          </p:cNvPicPr>
          <p:nvPr/>
        </p:nvPicPr>
        <p:blipFill>
          <a:blip r:embed="rId15"/>
          <a:stretch>
            <a:fillRect/>
          </a:stretch>
        </p:blipFill>
        <p:spPr>
          <a:xfrm>
            <a:off x="7638616" y="3227271"/>
            <a:ext cx="219068" cy="397498"/>
          </a:xfrm>
          <a:prstGeom prst="rect">
            <a:avLst/>
          </a:prstGeom>
        </p:spPr>
      </p:pic>
      <p:sp>
        <p:nvSpPr>
          <p:cNvPr id="89" name="正方形/長方形 114"/>
          <p:cNvSpPr/>
          <p:nvPr/>
        </p:nvSpPr>
        <p:spPr>
          <a:xfrm>
            <a:off x="8158031" y="4844570"/>
            <a:ext cx="1127727" cy="220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rPr>
              <a:t>テナント担当者</a:t>
            </a:r>
          </a:p>
        </p:txBody>
      </p:sp>
      <p:sp>
        <p:nvSpPr>
          <p:cNvPr id="90" name="正方形/長方形 200"/>
          <p:cNvSpPr/>
          <p:nvPr/>
        </p:nvSpPr>
        <p:spPr>
          <a:xfrm>
            <a:off x="7832920" y="3442530"/>
            <a:ext cx="1035020" cy="2070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smtClean="0">
                <a:solidFill>
                  <a:schemeClr val="tx1"/>
                </a:solidFill>
                <a:latin typeface="Meiryo UI" panose="020B0604030504040204" pitchFamily="50" charset="-128"/>
                <a:ea typeface="Meiryo UI" panose="020B0604030504040204" pitchFamily="50" charset="-128"/>
              </a:rPr>
              <a:t>精算（</a:t>
            </a:r>
            <a:r>
              <a:rPr lang="en-US" altLang="ja-JP" sz="1000" dirty="0" smtClean="0">
                <a:solidFill>
                  <a:schemeClr val="tx1"/>
                </a:solidFill>
                <a:latin typeface="Meiryo UI" panose="020B0604030504040204" pitchFamily="50" charset="-128"/>
                <a:ea typeface="Meiryo UI" panose="020B0604030504040204" pitchFamily="50" charset="-128"/>
              </a:rPr>
              <a:t>PDF</a:t>
            </a:r>
            <a:r>
              <a:rPr lang="ja-JP" altLang="en-US" sz="1000" dirty="0" smtClean="0">
                <a:solidFill>
                  <a:schemeClr val="tx1"/>
                </a:solidFill>
                <a:latin typeface="Meiryo UI" panose="020B0604030504040204" pitchFamily="50" charset="-128"/>
                <a:ea typeface="Meiryo UI" panose="020B0604030504040204" pitchFamily="50" charset="-128"/>
              </a:rPr>
              <a:t>）</a:t>
            </a:r>
            <a:endParaRPr lang="en-US" altLang="ja-JP" sz="1000" dirty="0">
              <a:solidFill>
                <a:schemeClr val="tx1"/>
              </a:solidFill>
              <a:latin typeface="Meiryo UI" panose="020B0604030504040204" pitchFamily="50" charset="-128"/>
              <a:ea typeface="Meiryo UI" panose="020B0604030504040204" pitchFamily="50" charset="-128"/>
            </a:endParaRPr>
          </a:p>
        </p:txBody>
      </p:sp>
      <p:sp>
        <p:nvSpPr>
          <p:cNvPr id="91" name="正方形/長方形 114"/>
          <p:cNvSpPr/>
          <p:nvPr/>
        </p:nvSpPr>
        <p:spPr>
          <a:xfrm>
            <a:off x="7021416" y="2371950"/>
            <a:ext cx="643871" cy="220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rPr>
              <a:t>担当者</a:t>
            </a:r>
          </a:p>
        </p:txBody>
      </p:sp>
      <p:cxnSp>
        <p:nvCxnSpPr>
          <p:cNvPr id="92" name="直線矢印コネクタ 91"/>
          <p:cNvCxnSpPr>
            <a:stCxn id="52" idx="2"/>
          </p:cNvCxnSpPr>
          <p:nvPr/>
        </p:nvCxnSpPr>
        <p:spPr>
          <a:xfrm flipH="1">
            <a:off x="5826434" y="4251107"/>
            <a:ext cx="325216" cy="260342"/>
          </a:xfrm>
          <a:prstGeom prst="straightConnector1">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29" idx="3"/>
          </p:cNvCxnSpPr>
          <p:nvPr/>
        </p:nvCxnSpPr>
        <p:spPr>
          <a:xfrm>
            <a:off x="2225701" y="2038852"/>
            <a:ext cx="374007" cy="507355"/>
          </a:xfrm>
          <a:prstGeom prst="straightConnector1">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カギ線コネクタ 93"/>
          <p:cNvCxnSpPr>
            <a:stCxn id="40" idx="3"/>
            <a:endCxn id="23" idx="0"/>
          </p:cNvCxnSpPr>
          <p:nvPr/>
        </p:nvCxnSpPr>
        <p:spPr>
          <a:xfrm>
            <a:off x="2150896" y="3222826"/>
            <a:ext cx="721974" cy="471791"/>
          </a:xfrm>
          <a:prstGeom prst="bentConnector2">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a:stCxn id="41" idx="3"/>
            <a:endCxn id="28" idx="0"/>
          </p:cNvCxnSpPr>
          <p:nvPr/>
        </p:nvCxnSpPr>
        <p:spPr>
          <a:xfrm>
            <a:off x="2150896" y="4382937"/>
            <a:ext cx="721974" cy="231768"/>
          </a:xfrm>
          <a:prstGeom prst="bentConnector2">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6" name="カギ線コネクタ 95"/>
          <p:cNvCxnSpPr/>
          <p:nvPr/>
        </p:nvCxnSpPr>
        <p:spPr>
          <a:xfrm>
            <a:off x="3795977" y="3905135"/>
            <a:ext cx="209802" cy="847361"/>
          </a:xfrm>
          <a:prstGeom prst="bentConnector2">
            <a:avLst/>
          </a:prstGeom>
          <a:ln w="25400">
            <a:solidFill>
              <a:srgbClr val="134779"/>
            </a:solidFill>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89" idx="1"/>
            <a:endCxn id="49" idx="3"/>
          </p:cNvCxnSpPr>
          <p:nvPr/>
        </p:nvCxnSpPr>
        <p:spPr>
          <a:xfrm rot="10800000">
            <a:off x="6608042" y="4805838"/>
            <a:ext cx="1549989" cy="148903"/>
          </a:xfrm>
          <a:prstGeom prst="bentConnector3">
            <a:avLst>
              <a:gd name="adj1" fmla="val 50000"/>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a:stCxn id="58" idx="2"/>
            <a:endCxn id="88" idx="1"/>
          </p:cNvCxnSpPr>
          <p:nvPr/>
        </p:nvCxnSpPr>
        <p:spPr>
          <a:xfrm rot="5400000" flipV="1">
            <a:off x="7480823" y="3277754"/>
            <a:ext cx="78103" cy="237483"/>
          </a:xfrm>
          <a:prstGeom prst="bentConnector2">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9" name="カギ線コネクタ 98"/>
          <p:cNvCxnSpPr>
            <a:stCxn id="91" idx="1"/>
            <a:endCxn id="44" idx="0"/>
          </p:cNvCxnSpPr>
          <p:nvPr/>
        </p:nvCxnSpPr>
        <p:spPr>
          <a:xfrm rot="10800000" flipV="1">
            <a:off x="6337542" y="2482120"/>
            <a:ext cx="683875" cy="319080"/>
          </a:xfrm>
          <a:prstGeom prst="bentConnector2">
            <a:avLst/>
          </a:prstGeom>
          <a:ln>
            <a:solidFill>
              <a:srgbClr val="134779"/>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1" name="図 100">
            <a:extLst>
              <a:ext uri="{FF2B5EF4-FFF2-40B4-BE49-F238E27FC236}">
                <a16:creationId xmlns:a16="http://schemas.microsoft.com/office/drawing/2014/main" id="{861EB741-D873-4BA7-A828-EA77A5F296FC}"/>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b="34612"/>
          <a:stretch/>
        </p:blipFill>
        <p:spPr>
          <a:xfrm>
            <a:off x="5646368" y="1835242"/>
            <a:ext cx="1004564" cy="346629"/>
          </a:xfrm>
          <a:prstGeom prst="rect">
            <a:avLst/>
          </a:prstGeom>
          <a:ln>
            <a:noFill/>
          </a:ln>
        </p:spPr>
      </p:pic>
      <p:sp>
        <p:nvSpPr>
          <p:cNvPr id="102" name="テキスト ボックス 101"/>
          <p:cNvSpPr txBox="1"/>
          <p:nvPr/>
        </p:nvSpPr>
        <p:spPr>
          <a:xfrm>
            <a:off x="5275655" y="2121347"/>
            <a:ext cx="1745991" cy="307777"/>
          </a:xfrm>
          <a:prstGeom prst="rect">
            <a:avLst/>
          </a:prstGeom>
          <a:noFill/>
        </p:spPr>
        <p:txBody>
          <a:bodyPr wrap="none" rtlCol="0">
            <a:spAutoFit/>
          </a:bodyPr>
          <a:lstStyle/>
          <a:p>
            <a:r>
              <a:rPr kumimoji="1" lang="ja-JP" altLang="en-US" sz="1400" b="1" dirty="0" smtClean="0">
                <a:solidFill>
                  <a:srgbClr val="7030A0"/>
                </a:solidFill>
              </a:rPr>
              <a:t>デジタルバックオフィス</a:t>
            </a:r>
            <a:endParaRPr kumimoji="1" lang="ja-JP" altLang="en-US" sz="1400" b="1" dirty="0">
              <a:solidFill>
                <a:srgbClr val="7030A0"/>
              </a:solidFill>
            </a:endParaRPr>
          </a:p>
        </p:txBody>
      </p:sp>
      <p:sp>
        <p:nvSpPr>
          <p:cNvPr id="104" name="コンテンツ プレースホルダー 10"/>
          <p:cNvSpPr txBox="1">
            <a:spLocks/>
          </p:cNvSpPr>
          <p:nvPr/>
        </p:nvSpPr>
        <p:spPr>
          <a:xfrm>
            <a:off x="312848" y="850392"/>
            <a:ext cx="9397468" cy="676325"/>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smtClean="0">
                <a:latin typeface="Meiryo UI" panose="020B0604030504040204" pitchFamily="50" charset="-128"/>
                <a:ea typeface="Meiryo UI" panose="020B0604030504040204" pitchFamily="50" charset="-128"/>
              </a:rPr>
              <a:t>組織・端末のマスタ管理と精算管理は、デジタルバックオフィスの売上管理と</a:t>
            </a:r>
            <a:r>
              <a:rPr lang="ja-JP" altLang="en-US" sz="1800" dirty="0">
                <a:latin typeface="Meiryo UI" panose="020B0604030504040204" pitchFamily="50" charset="-128"/>
                <a:ea typeface="Meiryo UI" panose="020B0604030504040204" pitchFamily="50" charset="-128"/>
              </a:rPr>
              <a:t>連携して実現します</a:t>
            </a:r>
            <a:r>
              <a:rPr lang="ja-JP" altLang="en-US" sz="1800" dirty="0" smtClean="0">
                <a:latin typeface="Meiryo UI" panose="020B0604030504040204" pitchFamily="50" charset="-128"/>
                <a:ea typeface="Meiryo UI" panose="020B0604030504040204" pitchFamily="50" charset="-128"/>
              </a:rPr>
              <a:t>。</a:t>
            </a:r>
            <a:endParaRPr lang="en-US" altLang="ja-JP" sz="1800" dirty="0">
              <a:latin typeface="Meiryo UI" panose="020B0604030504040204" pitchFamily="50" charset="-128"/>
              <a:ea typeface="Meiryo UI" panose="020B0604030504040204" pitchFamily="50" charset="-128"/>
            </a:endParaRPr>
          </a:p>
          <a:p>
            <a:pPr>
              <a:spcBef>
                <a:spcPts val="0"/>
              </a:spcBef>
            </a:pPr>
            <a:r>
              <a:rPr lang="ja-JP" altLang="en-US" sz="1800" dirty="0" smtClean="0">
                <a:latin typeface="Meiryo UI" panose="020B0604030504040204" pitchFamily="50" charset="-128"/>
                <a:ea typeface="Meiryo UI" panose="020B0604030504040204" pitchFamily="50" charset="-128"/>
              </a:rPr>
              <a:t>マスタの自動連携や必要な精算帳票の自動生成など効率的な連携フローが確立されています。</a:t>
            </a:r>
            <a:endParaRPr lang="ja-JP" altLang="en-US" sz="1800" dirty="0">
              <a:latin typeface="Meiryo UI" panose="020B0604030504040204" pitchFamily="50" charset="-128"/>
              <a:ea typeface="Meiryo UI" panose="020B0604030504040204" pitchFamily="50" charset="-128"/>
            </a:endParaRPr>
          </a:p>
        </p:txBody>
      </p:sp>
      <p:grpSp>
        <p:nvGrpSpPr>
          <p:cNvPr id="106" name="グループ化 105"/>
          <p:cNvGrpSpPr/>
          <p:nvPr/>
        </p:nvGrpSpPr>
        <p:grpSpPr>
          <a:xfrm>
            <a:off x="4467202" y="5019033"/>
            <a:ext cx="394061" cy="469438"/>
            <a:chOff x="6039" y="9173"/>
            <a:chExt cx="826" cy="984"/>
          </a:xfrm>
        </p:grpSpPr>
        <p:pic>
          <p:nvPicPr>
            <p:cNvPr id="109" name="図形 80" descr="アセット 61@2x"/>
            <p:cNvPicPr>
              <a:picLocks noChangeAspect="1"/>
            </p:cNvPicPr>
            <p:nvPr/>
          </p:nvPicPr>
          <p:blipFill>
            <a:blip r:embed="rId14"/>
            <a:stretch>
              <a:fillRect/>
            </a:stretch>
          </p:blipFill>
          <p:spPr>
            <a:xfrm>
              <a:off x="6039" y="9173"/>
              <a:ext cx="568" cy="738"/>
            </a:xfrm>
            <a:prstGeom prst="rect">
              <a:avLst/>
            </a:prstGeom>
          </p:spPr>
        </p:pic>
        <p:pic>
          <p:nvPicPr>
            <p:cNvPr id="110" name="図形 81" descr="アセット 61@2x"/>
            <p:cNvPicPr>
              <a:picLocks noChangeAspect="1"/>
            </p:cNvPicPr>
            <p:nvPr/>
          </p:nvPicPr>
          <p:blipFill>
            <a:blip r:embed="rId14"/>
            <a:stretch>
              <a:fillRect/>
            </a:stretch>
          </p:blipFill>
          <p:spPr>
            <a:xfrm>
              <a:off x="6168" y="9296"/>
              <a:ext cx="568" cy="738"/>
            </a:xfrm>
            <a:prstGeom prst="rect">
              <a:avLst/>
            </a:prstGeom>
          </p:spPr>
        </p:pic>
        <p:pic>
          <p:nvPicPr>
            <p:cNvPr id="111" name="図形 83" descr="アセット 61@2x"/>
            <p:cNvPicPr>
              <a:picLocks noChangeAspect="1"/>
            </p:cNvPicPr>
            <p:nvPr/>
          </p:nvPicPr>
          <p:blipFill>
            <a:blip r:embed="rId14"/>
            <a:stretch>
              <a:fillRect/>
            </a:stretch>
          </p:blipFill>
          <p:spPr>
            <a:xfrm>
              <a:off x="6297" y="9419"/>
              <a:ext cx="568" cy="738"/>
            </a:xfrm>
            <a:prstGeom prst="rect">
              <a:avLst/>
            </a:prstGeom>
          </p:spPr>
        </p:pic>
      </p:grpSp>
      <p:sp>
        <p:nvSpPr>
          <p:cNvPr id="107" name="正方形/長方形 76"/>
          <p:cNvSpPr/>
          <p:nvPr/>
        </p:nvSpPr>
        <p:spPr>
          <a:xfrm>
            <a:off x="4020361" y="5479797"/>
            <a:ext cx="1287743" cy="2489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t" anchorCtr="0" forceAA="0" compatLnSpc="1">
            <a:noAutofit/>
          </a:bodyPr>
          <a:lstStyle/>
          <a:p>
            <a:pPr algn="ctr"/>
            <a:r>
              <a:rPr lang="ja-JP" altLang="en-US" sz="1000" b="1" dirty="0">
                <a:solidFill>
                  <a:schemeClr val="tx1"/>
                </a:solidFill>
                <a:latin typeface="Meiryo UI" panose="020B0604030504040204" pitchFamily="50" charset="-128"/>
                <a:ea typeface="Meiryo UI" panose="020B0604030504040204" pitchFamily="50" charset="-128"/>
                <a:sym typeface="+mn-ea"/>
              </a:rPr>
              <a:t>精算コード別</a:t>
            </a:r>
            <a:endParaRPr lang="en-US" altLang="ja-JP" sz="1000" b="1" dirty="0">
              <a:solidFill>
                <a:schemeClr val="tx1"/>
              </a:solidFill>
              <a:latin typeface="Meiryo UI" panose="020B0604030504040204" pitchFamily="50" charset="-128"/>
              <a:ea typeface="Meiryo UI" panose="020B0604030504040204" pitchFamily="50" charset="-128"/>
            </a:endParaRPr>
          </a:p>
          <a:p>
            <a:pPr algn="ctr"/>
            <a:r>
              <a:rPr lang="ja-JP" altLang="en-US" sz="1000" b="1" dirty="0">
                <a:solidFill>
                  <a:schemeClr val="tx1"/>
                </a:solidFill>
                <a:latin typeface="Meiryo UI" panose="020B0604030504040204" pitchFamily="50" charset="-128"/>
                <a:ea typeface="Meiryo UI" panose="020B0604030504040204" pitchFamily="50" charset="-128"/>
                <a:sym typeface="+mn-ea"/>
              </a:rPr>
              <a:t>ポイント月次集計</a:t>
            </a:r>
            <a:endParaRPr kumimoji="1" lang="ja-JP" altLang="en-US" sz="1000" b="1" dirty="0">
              <a:solidFill>
                <a:schemeClr val="tx1"/>
              </a:solidFill>
              <a:latin typeface="Meiryo UI" panose="020B0604030504040204" pitchFamily="50" charset="-128"/>
              <a:ea typeface="Meiryo UI" panose="020B0604030504040204" pitchFamily="50" charset="-128"/>
            </a:endParaRPr>
          </a:p>
        </p:txBody>
      </p:sp>
      <p:sp>
        <p:nvSpPr>
          <p:cNvPr id="108" name="正方形/長方形 146"/>
          <p:cNvSpPr/>
          <p:nvPr/>
        </p:nvSpPr>
        <p:spPr>
          <a:xfrm>
            <a:off x="4430876" y="4785962"/>
            <a:ext cx="466712" cy="2616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37" tIns="45719" rIns="91437" bIns="45719" numCol="1" spcCol="0" rtlCol="0" fromWordArt="0" anchor="t" anchorCtr="0" forceAA="0" compatLnSpc="1">
            <a:noAutofit/>
          </a:bodyPr>
          <a:lstStyle/>
          <a:p>
            <a:r>
              <a:rPr kumimoji="1" lang="ja-JP" altLang="en-US" sz="1200" b="1" dirty="0">
                <a:solidFill>
                  <a:schemeClr val="tx1"/>
                </a:solidFill>
                <a:latin typeface="Meiryo UI" panose="020B0604030504040204" pitchFamily="50" charset="-128"/>
                <a:ea typeface="Meiryo UI" panose="020B0604030504040204" pitchFamily="50" charset="-128"/>
              </a:rPr>
              <a:t>月次</a:t>
            </a:r>
          </a:p>
        </p:txBody>
      </p:sp>
      <p:sp>
        <p:nvSpPr>
          <p:cNvPr id="120" name="正方形/長方形 119"/>
          <p:cNvSpPr/>
          <p:nvPr/>
        </p:nvSpPr>
        <p:spPr>
          <a:xfrm>
            <a:off x="3945558" y="4396379"/>
            <a:ext cx="1566454" cy="369332"/>
          </a:xfrm>
          <a:prstGeom prst="rect">
            <a:avLst/>
          </a:prstGeom>
        </p:spPr>
        <p:txBody>
          <a:bodyPr wrap="none">
            <a:spAutoFit/>
          </a:bodyPr>
          <a:lstStyle/>
          <a:p>
            <a:r>
              <a:rPr lang="ja-JP" altLang="en-US" sz="900" dirty="0"/>
              <a:t>（店舗</a:t>
            </a:r>
            <a:r>
              <a:rPr lang="en-US" altLang="ja-JP" sz="900" dirty="0"/>
              <a:t>/</a:t>
            </a:r>
            <a:r>
              <a:rPr lang="ja-JP" altLang="en-US" sz="900" dirty="0"/>
              <a:t>テナント精算</a:t>
            </a:r>
            <a:r>
              <a:rPr lang="ja-JP" altLang="en-US" sz="900" dirty="0" smtClean="0"/>
              <a:t>、</a:t>
            </a:r>
            <a:endParaRPr lang="en-US" altLang="ja-JP" sz="900" dirty="0" smtClean="0"/>
          </a:p>
          <a:p>
            <a:r>
              <a:rPr lang="ja-JP" altLang="en-US" sz="900" dirty="0"/>
              <a:t>　</a:t>
            </a:r>
            <a:r>
              <a:rPr lang="ja-JP" altLang="en-US" sz="900" dirty="0" smtClean="0"/>
              <a:t>日次</a:t>
            </a:r>
            <a:r>
              <a:rPr lang="ja-JP" altLang="en-US" sz="900" dirty="0"/>
              <a:t>締め</a:t>
            </a:r>
            <a:r>
              <a:rPr lang="ja-JP" altLang="en-US" sz="900" dirty="0" smtClean="0"/>
              <a:t>業務等で利用）</a:t>
            </a:r>
            <a:r>
              <a:rPr lang="ja-JP" altLang="en-US" sz="900" dirty="0"/>
              <a:t>　</a:t>
            </a:r>
          </a:p>
        </p:txBody>
      </p:sp>
      <p:sp>
        <p:nvSpPr>
          <p:cNvPr id="121" name="正方形/長方形 120"/>
          <p:cNvSpPr/>
          <p:nvPr/>
        </p:nvSpPr>
        <p:spPr>
          <a:xfrm>
            <a:off x="3897784" y="5819569"/>
            <a:ext cx="1664238" cy="230832"/>
          </a:xfrm>
          <a:prstGeom prst="rect">
            <a:avLst/>
          </a:prstGeom>
        </p:spPr>
        <p:txBody>
          <a:bodyPr wrap="none">
            <a:spAutoFit/>
          </a:bodyPr>
          <a:lstStyle/>
          <a:p>
            <a:r>
              <a:rPr lang="ja-JP" altLang="en-US" sz="900" dirty="0"/>
              <a:t>（ポイント原資</a:t>
            </a:r>
            <a:r>
              <a:rPr lang="ja-JP" altLang="en-US" sz="900" dirty="0" smtClean="0"/>
              <a:t>精算等で利用）</a:t>
            </a:r>
            <a:endParaRPr lang="ja-JP" altLang="en-US" sz="900" dirty="0"/>
          </a:p>
        </p:txBody>
      </p:sp>
      <p:sp>
        <p:nvSpPr>
          <p:cNvPr id="105" name="角丸四角形 104"/>
          <p:cNvSpPr/>
          <p:nvPr/>
        </p:nvSpPr>
        <p:spPr>
          <a:xfrm>
            <a:off x="6318281"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200" b="1" kern="0" dirty="0">
                <a:solidFill>
                  <a:schemeClr val="tx1"/>
                </a:solidFill>
                <a:latin typeface="Meiryo UI" panose="020B0604030504040204" pitchFamily="50" charset="-128"/>
              </a:rPr>
              <a:t>Arch</a:t>
            </a:r>
            <a:r>
              <a:rPr kumimoji="1" lang="ja-JP" altLang="en-US" sz="1200" b="1" kern="0" dirty="0">
                <a:solidFill>
                  <a:schemeClr val="tx1"/>
                </a:solidFill>
                <a:latin typeface="Meiryo UI" panose="020B0604030504040204" pitchFamily="50" charset="-128"/>
              </a:rPr>
              <a:t>連携のレジオペ</a:t>
            </a:r>
          </a:p>
        </p:txBody>
      </p:sp>
      <p:sp>
        <p:nvSpPr>
          <p:cNvPr id="112" name="角丸四角形 111"/>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管理画面</a:t>
            </a:r>
          </a:p>
        </p:txBody>
      </p:sp>
      <p:sp>
        <p:nvSpPr>
          <p:cNvPr id="113" name="角丸四角形 112"/>
          <p:cNvSpPr/>
          <p:nvPr/>
        </p:nvSpPr>
        <p:spPr>
          <a:xfrm>
            <a:off x="6318281"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売上管理との連携</a:t>
            </a:r>
          </a:p>
        </p:txBody>
      </p:sp>
      <p:sp>
        <p:nvSpPr>
          <p:cNvPr id="114" name="角丸四角形 113"/>
          <p:cNvSpPr/>
          <p:nvPr/>
        </p:nvSpPr>
        <p:spPr>
          <a:xfrm>
            <a:off x="8042956"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問い合わせ効率化</a:t>
            </a:r>
            <a:endParaRPr kumimoji="1" lang="ja-JP" altLang="en-US" sz="1200" b="1" kern="0" dirty="0">
              <a:solidFill>
                <a:schemeClr val="tx1"/>
              </a:solidFill>
              <a:effectLst/>
              <a:latin typeface="Meiryo UI" panose="020B0604030504040204" pitchFamily="50" charset="-128"/>
            </a:endParaRPr>
          </a:p>
        </p:txBody>
      </p:sp>
    </p:spTree>
    <p:extLst>
      <p:ext uri="{BB962C8B-B14F-4D97-AF65-F5344CB8AC3E}">
        <p14:creationId xmlns:p14="http://schemas.microsoft.com/office/powerpoint/2010/main" val="31205239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9903" y="1673525"/>
            <a:ext cx="5071261" cy="4713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a:t>
            </a:r>
            <a:r>
              <a:rPr lang="ja-JP" altLang="en-US" sz="1800" b="0" dirty="0" smtClean="0"/>
              <a:t>｜①ポイント</a:t>
            </a:r>
            <a:r>
              <a:rPr lang="ja-JP" altLang="en-US" sz="1800" b="0" dirty="0"/>
              <a:t>業務の効率化・共通化</a:t>
            </a:r>
            <a:r>
              <a:rPr lang="en-US" altLang="ja-JP" sz="1800" b="0" dirty="0"/>
              <a:t/>
            </a:r>
            <a:br>
              <a:rPr lang="en-US" altLang="ja-JP" sz="1800" b="0" dirty="0"/>
            </a:br>
            <a:r>
              <a:rPr lang="ja-JP" altLang="en-US" dirty="0" smtClean="0"/>
              <a:t>お問い合わせプラットフォーム導入</a:t>
            </a:r>
            <a:endParaRPr kumimoji="1" lang="ja-JP" altLang="en-US" dirty="0"/>
          </a:p>
        </p:txBody>
      </p:sp>
      <p:sp>
        <p:nvSpPr>
          <p:cNvPr id="42" name="コンテンツ プレースホルダー 10"/>
          <p:cNvSpPr txBox="1">
            <a:spLocks/>
          </p:cNvSpPr>
          <p:nvPr/>
        </p:nvSpPr>
        <p:spPr>
          <a:xfrm>
            <a:off x="41112" y="763286"/>
            <a:ext cx="9668696" cy="676325"/>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smtClean="0">
                <a:latin typeface="Meiryo UI" panose="020B0604030504040204" pitchFamily="50" charset="-128"/>
                <a:ea typeface="Meiryo UI" panose="020B0604030504040204" pitchFamily="50" charset="-128"/>
              </a:rPr>
              <a:t>導入企業</a:t>
            </a:r>
            <a:r>
              <a:rPr lang="ja-JP" altLang="en-US" sz="1800" dirty="0">
                <a:latin typeface="Meiryo UI" panose="020B0604030504040204" pitchFamily="50" charset="-128"/>
                <a:ea typeface="Meiryo UI" panose="020B0604030504040204" pitchFamily="50" charset="-128"/>
              </a:rPr>
              <a:t>様</a:t>
            </a:r>
            <a:r>
              <a:rPr lang="ja-JP" altLang="en-US" sz="1800" dirty="0" smtClean="0">
                <a:latin typeface="Meiryo UI" panose="020B0604030504040204" pitchFamily="50" charset="-128"/>
                <a:ea typeface="Meiryo UI" panose="020B0604030504040204" pitchFamily="50" charset="-128"/>
              </a:rPr>
              <a:t>のお問合せや依頼</a:t>
            </a:r>
            <a:r>
              <a:rPr lang="ja-JP" altLang="en-US" sz="1800" dirty="0">
                <a:latin typeface="Meiryo UI" panose="020B0604030504040204" pitchFamily="50" charset="-128"/>
                <a:ea typeface="Meiryo UI" panose="020B0604030504040204" pitchFamily="50" charset="-128"/>
              </a:rPr>
              <a:t>、</a:t>
            </a:r>
            <a:r>
              <a:rPr lang="ja-JP" altLang="en-US" sz="1800" dirty="0" smtClean="0">
                <a:latin typeface="Meiryo UI" panose="020B0604030504040204" pitchFamily="50" charset="-128"/>
                <a:ea typeface="Meiryo UI" panose="020B0604030504040204" pitchFamily="50" charset="-128"/>
              </a:rPr>
              <a:t>弊社からの情報発信をスムーズ</a:t>
            </a:r>
            <a:r>
              <a:rPr lang="ja-JP" altLang="en-US" sz="1800" dirty="0">
                <a:latin typeface="Meiryo UI" panose="020B0604030504040204" pitchFamily="50" charset="-128"/>
                <a:ea typeface="Meiryo UI" panose="020B0604030504040204" pitchFamily="50" charset="-128"/>
              </a:rPr>
              <a:t>に実施できるよう</a:t>
            </a:r>
            <a:r>
              <a:rPr lang="ja-JP" altLang="en-US" sz="1800" dirty="0" smtClean="0">
                <a:latin typeface="Meiryo UI" panose="020B0604030504040204" pitchFamily="50" charset="-128"/>
                <a:ea typeface="Meiryo UI" panose="020B0604030504040204" pitchFamily="50" charset="-128"/>
              </a:rPr>
              <a:t>、</a:t>
            </a:r>
            <a:r>
              <a:rPr lang="en-US" altLang="ja-JP" sz="1800" dirty="0" smtClean="0">
                <a:latin typeface="Meiryo UI" panose="020B0604030504040204" pitchFamily="50" charset="-128"/>
                <a:ea typeface="Meiryo UI" panose="020B0604030504040204" pitchFamily="50" charset="-128"/>
              </a:rPr>
              <a:t/>
            </a:r>
            <a:br>
              <a:rPr lang="en-US" altLang="ja-JP" sz="1800" dirty="0" smtClean="0">
                <a:latin typeface="Meiryo UI" panose="020B0604030504040204" pitchFamily="50" charset="-128"/>
                <a:ea typeface="Meiryo UI" panose="020B0604030504040204" pitchFamily="50" charset="-128"/>
              </a:rPr>
            </a:br>
            <a:r>
              <a:rPr lang="en-US" altLang="ja-JP" sz="1800" dirty="0" smtClean="0">
                <a:latin typeface="Meiryo UI" panose="020B0604030504040204" pitchFamily="50" charset="-128"/>
                <a:ea typeface="Meiryo UI" panose="020B0604030504040204" pitchFamily="50" charset="-128"/>
              </a:rPr>
              <a:t>Web</a:t>
            </a:r>
            <a:r>
              <a:rPr lang="ja-JP" altLang="en-US" sz="1800" dirty="0">
                <a:latin typeface="Meiryo UI" panose="020B0604030504040204" pitchFamily="50" charset="-128"/>
                <a:ea typeface="Meiryo UI" panose="020B0604030504040204" pitchFamily="50" charset="-128"/>
              </a:rPr>
              <a:t>フォーム「</a:t>
            </a:r>
            <a:r>
              <a:rPr lang="en-US" altLang="ja-JP" sz="1800" dirty="0">
                <a:latin typeface="Meiryo UI" panose="020B0604030504040204" pitchFamily="50" charset="-128"/>
                <a:ea typeface="Meiryo UI" panose="020B0604030504040204" pitchFamily="50" charset="-128"/>
              </a:rPr>
              <a:t>Customer Support Service</a:t>
            </a:r>
            <a:r>
              <a:rPr lang="ja-JP" altLang="en-US" sz="1800" dirty="0">
                <a:latin typeface="Meiryo UI" panose="020B0604030504040204" pitchFamily="50" charset="-128"/>
                <a:ea typeface="Meiryo UI" panose="020B0604030504040204" pitchFamily="50" charset="-128"/>
              </a:rPr>
              <a:t>」にて</a:t>
            </a:r>
            <a:r>
              <a:rPr lang="ja-JP" altLang="en-US" sz="1800" dirty="0" smtClean="0">
                <a:latin typeface="Meiryo UI" panose="020B0604030504040204" pitchFamily="50" charset="-128"/>
                <a:ea typeface="Meiryo UI" panose="020B0604030504040204" pitchFamily="50" charset="-128"/>
              </a:rPr>
              <a:t>対応いたします。</a:t>
            </a:r>
            <a:endParaRPr lang="ja-JP" altLang="en-US" sz="1800" dirty="0">
              <a:latin typeface="Meiryo UI" panose="020B0604030504040204" pitchFamily="50" charset="-128"/>
              <a:ea typeface="Meiryo UI" panose="020B0604030504040204" pitchFamily="50" charset="-128"/>
            </a:endParaRPr>
          </a:p>
        </p:txBody>
      </p:sp>
      <p:pic>
        <p:nvPicPr>
          <p:cNvPr id="43" name="図 42"/>
          <p:cNvPicPr>
            <a:picLocks noChangeAspect="1"/>
          </p:cNvPicPr>
          <p:nvPr/>
        </p:nvPicPr>
        <p:blipFill rotWithShape="1">
          <a:blip r:embed="rId2"/>
          <a:srcRect b="37945"/>
          <a:stretch/>
        </p:blipFill>
        <p:spPr>
          <a:xfrm>
            <a:off x="277683" y="1812733"/>
            <a:ext cx="4853568" cy="2149922"/>
          </a:xfrm>
          <a:prstGeom prst="rect">
            <a:avLst/>
          </a:prstGeom>
          <a:ln>
            <a:solidFill>
              <a:schemeClr val="tx1">
                <a:lumMod val="20000"/>
                <a:lumOff val="80000"/>
              </a:schemeClr>
            </a:solidFill>
          </a:ln>
        </p:spPr>
      </p:pic>
      <p:sp>
        <p:nvSpPr>
          <p:cNvPr id="41" name="角丸四角形 40"/>
          <p:cNvSpPr/>
          <p:nvPr/>
        </p:nvSpPr>
        <p:spPr>
          <a:xfrm>
            <a:off x="5348944" y="1947656"/>
            <a:ext cx="4183245" cy="2181624"/>
          </a:xfrm>
          <a:prstGeom prst="roundRect">
            <a:avLst>
              <a:gd name="adj" fmla="val 0"/>
            </a:avLst>
          </a:prstGeom>
          <a:noFill/>
          <a:ln>
            <a:noFill/>
          </a:ln>
        </p:spPr>
        <p:txBody>
          <a:bodyPr anchor="t" anchorCtr="0">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171450" marR="0" lvl="0" indent="-171450" algn="l" defTabSz="92588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問合せ・依頼の効率化</a:t>
            </a:r>
            <a:r>
              <a:rPr kumimoji="1" lang="en-US" altLang="ja-JP"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p>
          <a:p>
            <a:pPr marL="285750" marR="0" lvl="0" indent="-285750" algn="l" defTabSz="92588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Web</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で一括受付なので問合せ先が明確</a:t>
            </a: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で</a:t>
            </a:r>
            <a:r>
              <a:rPr kumimoji="1" lang="en-US" altLang="ja-JP"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
            </a:r>
            <a:br>
              <a:rPr kumimoji="1" lang="en-US" altLang="ja-JP"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b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たらい回しの心配もなし</a:t>
            </a:r>
            <a:endParaRPr kumimoji="1" lang="en-US" altLang="ja-JP"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endParaRPr>
          </a:p>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チャット形式なので</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インタラクティブな</a:t>
            </a:r>
            <a:r>
              <a:rPr kumimoji="1" lang="en-US" altLang="ja-JP"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
            </a:r>
            <a:br>
              <a:rPr kumimoji="1" lang="en-US" altLang="ja-JP"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b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質問・回答のやり取りで短時間での解決</a:t>
            </a:r>
            <a:endParaRPr kumimoji="1" lang="ja-JP" altLang="en-US" sz="1600" b="1"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endParaRPr>
          </a:p>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問合せ</a:t>
            </a:r>
            <a:r>
              <a:rPr kumimoji="1" lang="en-US" altLang="ja-JP"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回答履歴</a:t>
            </a:r>
            <a:r>
              <a:rPr lang="ja-JP" altLang="en-US" sz="1600" b="1" dirty="0">
                <a:solidFill>
                  <a:srgbClr val="0070C0"/>
                </a:solidFill>
                <a:latin typeface="Meiryo UI" panose="020B0604030504040204" pitchFamily="50" charset="-128"/>
                <a:ea typeface="Meiryo UI" panose="020B0604030504040204" pitchFamily="50" charset="-128"/>
              </a:rPr>
              <a:t>の</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一覧表示</a:t>
            </a: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が可能、</a:t>
            </a:r>
            <a:r>
              <a:rPr lang="en-US" altLang="ja-JP" sz="1600" dirty="0">
                <a:latin typeface="Meiryo UI" panose="020B0604030504040204" pitchFamily="50" charset="-128"/>
                <a:ea typeface="Meiryo UI" panose="020B0604030504040204" pitchFamily="50" charset="-128"/>
              </a:rPr>
              <a:t/>
            </a:r>
            <a:br>
              <a:rPr lang="en-US" altLang="ja-JP" sz="1600" dirty="0">
                <a:latin typeface="Meiryo UI" panose="020B0604030504040204" pitchFamily="50" charset="-128"/>
                <a:ea typeface="Meiryo UI" panose="020B0604030504040204" pitchFamily="50" charset="-128"/>
              </a:rPr>
            </a:b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rPr>
              <a:t>過去履歴から類似質問の検索</a:t>
            </a: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も可能</a:t>
            </a:r>
            <a:endParaRPr kumimoji="1" lang="en-US" altLang="ja-JP"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endParaRPr>
          </a:p>
          <a:p>
            <a:pPr marL="171450" marR="0" lvl="0" indent="-171450" algn="l" defTabSz="925880" rtl="0" eaLnBrk="1" fontAlgn="auto" latinLnBrk="0" hangingPunct="1">
              <a:lnSpc>
                <a:spcPct val="100000"/>
              </a:lnSpc>
              <a:spcBef>
                <a:spcPts val="1800"/>
              </a:spcBef>
              <a:spcAft>
                <a:spcPts val="0"/>
              </a:spcAft>
              <a:buClrTx/>
              <a:buSzTx/>
              <a:buFontTx/>
              <a:buNone/>
              <a:tabLst/>
              <a:defRPr/>
            </a:pPr>
            <a:r>
              <a:rPr kumimoji="1" lang="en-US" altLang="ja-JP" sz="1600" b="1"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r>
              <a:rPr kumimoji="1" lang="ja-JP" altLang="en-US" sz="1600" b="1"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ドキュメント共有の効率化</a:t>
            </a:r>
            <a:r>
              <a:rPr kumimoji="1" lang="en-US" altLang="ja-JP" sz="1600" b="1"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p>
          <a:p>
            <a:pPr marL="285750" marR="0" lvl="0" indent="-285750" algn="l" defTabSz="92588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最新</a:t>
            </a:r>
            <a:r>
              <a:rPr kumimoji="1" lang="ja-JP" altLang="en-US" sz="160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情報</a:t>
            </a:r>
            <a:r>
              <a:rPr kumimoji="1" lang="ja-JP" altLang="en-US"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を常時配信</a:t>
            </a:r>
            <a:endParaRPr kumimoji="1" lang="en-US" altLang="ja-JP" sz="160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endParaRPr>
          </a:p>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lang="ja-JP" altLang="en-US" sz="1600" b="1" dirty="0" smtClean="0">
                <a:solidFill>
                  <a:srgbClr val="0070C0"/>
                </a:solidFill>
                <a:latin typeface="Meiryo UI" panose="020B0604030504040204" pitchFamily="50" charset="-128"/>
                <a:ea typeface="Meiryo UI" panose="020B0604030504040204" pitchFamily="50" charset="-128"/>
              </a:rPr>
              <a:t>サービス仕様書も常に最新版を配信</a:t>
            </a:r>
            <a:endParaRPr kumimoji="1" lang="ja-JP" altLang="en-US" sz="1600" b="1"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endParaRPr>
          </a:p>
        </p:txBody>
      </p:sp>
      <p:sp>
        <p:nvSpPr>
          <p:cNvPr id="2" name="楕円 1"/>
          <p:cNvSpPr/>
          <p:nvPr/>
        </p:nvSpPr>
        <p:spPr>
          <a:xfrm>
            <a:off x="8355996" y="5052703"/>
            <a:ext cx="1323276" cy="1256484"/>
          </a:xfrm>
          <a:prstGeom prst="ellipse">
            <a:avLst/>
          </a:prstGeom>
          <a:solidFill>
            <a:schemeClr val="accent2">
              <a:lumMod val="20000"/>
              <a:lumOff val="80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1400" dirty="0">
              <a:solidFill>
                <a:schemeClr val="accent2"/>
              </a:solidFill>
            </a:endParaRPr>
          </a:p>
        </p:txBody>
      </p:sp>
      <p:sp>
        <p:nvSpPr>
          <p:cNvPr id="3" name="正方形/長方形 2"/>
          <p:cNvSpPr/>
          <p:nvPr/>
        </p:nvSpPr>
        <p:spPr>
          <a:xfrm>
            <a:off x="8351339" y="5337491"/>
            <a:ext cx="1332591" cy="738664"/>
          </a:xfrm>
          <a:prstGeom prst="rect">
            <a:avLst/>
          </a:prstGeom>
        </p:spPr>
        <p:txBody>
          <a:bodyPr wrap="square" lIns="36000" rIns="36000" anchor="ctr">
            <a:spAutoFit/>
          </a:bodyPr>
          <a:lstStyle/>
          <a:p>
            <a:pPr algn="ctr"/>
            <a:r>
              <a:rPr kumimoji="1" lang="ja-JP" altLang="en-US" sz="1400" dirty="0">
                <a:solidFill>
                  <a:schemeClr val="accent2"/>
                </a:solidFill>
                <a:latin typeface="Meiryo UI" panose="020B0604030504040204" pitchFamily="50" charset="-128"/>
                <a:ea typeface="Meiryo UI" panose="020B0604030504040204" pitchFamily="50" charset="-128"/>
              </a:rPr>
              <a:t>お急ぎの要件は</a:t>
            </a:r>
            <a:r>
              <a:rPr kumimoji="1" lang="en-US" altLang="ja-JP" sz="1400" dirty="0">
                <a:solidFill>
                  <a:schemeClr val="accent2"/>
                </a:solidFill>
                <a:latin typeface="Meiryo UI" panose="020B0604030504040204" pitchFamily="50" charset="-128"/>
                <a:ea typeface="Meiryo UI" panose="020B0604030504040204" pitchFamily="50" charset="-128"/>
              </a:rPr>
              <a:t/>
            </a:r>
            <a:br>
              <a:rPr kumimoji="1" lang="en-US" altLang="ja-JP" sz="1400" dirty="0">
                <a:solidFill>
                  <a:schemeClr val="accent2"/>
                </a:solidFill>
                <a:latin typeface="Meiryo UI" panose="020B0604030504040204" pitchFamily="50" charset="-128"/>
                <a:ea typeface="Meiryo UI" panose="020B0604030504040204" pitchFamily="50" charset="-128"/>
              </a:rPr>
            </a:br>
            <a:r>
              <a:rPr kumimoji="1" lang="ja-JP" altLang="en-US" sz="1400" dirty="0">
                <a:solidFill>
                  <a:schemeClr val="accent2"/>
                </a:solidFill>
                <a:latin typeface="Meiryo UI" panose="020B0604030504040204" pitchFamily="50" charset="-128"/>
                <a:ea typeface="Meiryo UI" panose="020B0604030504040204" pitchFamily="50" charset="-128"/>
              </a:rPr>
              <a:t>もちろん電話</a:t>
            </a:r>
            <a:r>
              <a:rPr kumimoji="1" lang="ja-JP" altLang="en-US" sz="1400" dirty="0" smtClean="0">
                <a:solidFill>
                  <a:schemeClr val="accent2"/>
                </a:solidFill>
                <a:latin typeface="Meiryo UI" panose="020B0604030504040204" pitchFamily="50" charset="-128"/>
                <a:ea typeface="Meiryo UI" panose="020B0604030504040204" pitchFamily="50" charset="-128"/>
              </a:rPr>
              <a:t>受付</a:t>
            </a:r>
            <a:endParaRPr kumimoji="1" lang="en-US" altLang="ja-JP" sz="1400" dirty="0" smtClean="0">
              <a:solidFill>
                <a:schemeClr val="accent2"/>
              </a:solidFill>
              <a:latin typeface="Meiryo UI" panose="020B0604030504040204" pitchFamily="50" charset="-128"/>
              <a:ea typeface="Meiryo UI" panose="020B0604030504040204" pitchFamily="50" charset="-128"/>
            </a:endParaRPr>
          </a:p>
          <a:p>
            <a:pPr algn="ctr"/>
            <a:r>
              <a:rPr kumimoji="1" lang="ja-JP" altLang="en-US" sz="1400" dirty="0" smtClean="0">
                <a:solidFill>
                  <a:schemeClr val="accent2"/>
                </a:solidFill>
                <a:latin typeface="Meiryo UI" panose="020B0604030504040204" pitchFamily="50" charset="-128"/>
                <a:ea typeface="Meiryo UI" panose="020B0604030504040204" pitchFamily="50" charset="-128"/>
              </a:rPr>
              <a:t>いたします</a:t>
            </a:r>
            <a:endParaRPr kumimoji="1" lang="ja-JP" altLang="en-US" sz="1400" dirty="0">
              <a:solidFill>
                <a:schemeClr val="accent2"/>
              </a:solidFill>
              <a:latin typeface="Meiryo UI" panose="020B0604030504040204" pitchFamily="50" charset="-128"/>
              <a:ea typeface="Meiryo UI" panose="020B0604030504040204" pitchFamily="50" charset="-128"/>
            </a:endParaRPr>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461" y="4373781"/>
            <a:ext cx="2210452" cy="1928266"/>
          </a:xfrm>
          <a:prstGeom prst="rect">
            <a:avLst/>
          </a:prstGeom>
          <a:ln>
            <a:solidFill>
              <a:schemeClr val="tx1">
                <a:lumMod val="20000"/>
                <a:lumOff val="80000"/>
              </a:schemeClr>
            </a:solidFill>
          </a:ln>
        </p:spPr>
      </p:pic>
      <p:pic>
        <p:nvPicPr>
          <p:cNvPr id="20" name="図 19"/>
          <p:cNvPicPr>
            <a:picLocks noChangeAspect="1"/>
          </p:cNvPicPr>
          <p:nvPr/>
        </p:nvPicPr>
        <p:blipFill rotWithShape="1">
          <a:blip r:embed="rId4"/>
          <a:srcRect l="1595" t="13927" r="27043" b="17428"/>
          <a:stretch/>
        </p:blipFill>
        <p:spPr>
          <a:xfrm>
            <a:off x="2612338" y="4373781"/>
            <a:ext cx="2518913" cy="1735534"/>
          </a:xfrm>
          <a:prstGeom prst="rect">
            <a:avLst/>
          </a:prstGeom>
          <a:ln>
            <a:solidFill>
              <a:schemeClr val="tx1">
                <a:lumMod val="20000"/>
                <a:lumOff val="80000"/>
              </a:schemeClr>
            </a:solidFill>
          </a:ln>
        </p:spPr>
      </p:pic>
      <p:sp>
        <p:nvSpPr>
          <p:cNvPr id="25" name="テキスト プレースホルダー 4">
            <a:extLst>
              <a:ext uri="{FF2B5EF4-FFF2-40B4-BE49-F238E27FC236}">
                <a16:creationId xmlns:a16="http://schemas.microsoft.com/office/drawing/2014/main" id="{6E881B85-E9E1-456D-8083-4968F24EBCC8}"/>
              </a:ext>
            </a:extLst>
          </p:cNvPr>
          <p:cNvSpPr>
            <a:spLocks noGrp="1"/>
          </p:cNvSpPr>
          <p:nvPr>
            <p:ph type="body" sz="quarter" idx="4294967295"/>
          </p:nvPr>
        </p:nvSpPr>
        <p:spPr>
          <a:xfrm>
            <a:off x="237436" y="4087776"/>
            <a:ext cx="2452539" cy="360000"/>
          </a:xfrm>
          <a:prstGeom prst="rect">
            <a:avLst/>
          </a:prstGeom>
        </p:spPr>
        <p:txBody>
          <a:bodyPr tIns="36000" bIns="36000" anchor="t"/>
          <a:lstStyle/>
          <a:p>
            <a:pPr marL="0" indent="0">
              <a:buNone/>
            </a:pPr>
            <a:r>
              <a:rPr lang="ja-JP" altLang="en-US" sz="1400" b="1" dirty="0" smtClean="0">
                <a:latin typeface="Meiryo UI" panose="020B0604030504040204" pitchFamily="50" charset="-128"/>
                <a:ea typeface="Meiryo UI" panose="020B0604030504040204" pitchFamily="50" charset="-128"/>
              </a:rPr>
              <a:t>お問合せ</a:t>
            </a:r>
            <a:r>
              <a:rPr lang="ja-JP" altLang="en-US" sz="1400" b="1" dirty="0">
                <a:latin typeface="Meiryo UI" panose="020B0604030504040204" pitchFamily="50" charset="-128"/>
                <a:ea typeface="Meiryo UI" panose="020B0604030504040204" pitchFamily="50" charset="-128"/>
              </a:rPr>
              <a:t>入力</a:t>
            </a:r>
            <a:r>
              <a:rPr lang="ja-JP" altLang="en-US" sz="1400" b="1" dirty="0" smtClean="0">
                <a:latin typeface="Meiryo UI" panose="020B0604030504040204" pitchFamily="50" charset="-128"/>
                <a:ea typeface="Meiryo UI" panose="020B0604030504040204" pitchFamily="50" charset="-128"/>
              </a:rPr>
              <a:t>フォーム</a:t>
            </a:r>
            <a:endParaRPr lang="en-US" altLang="ja-JP" sz="1400" b="1" dirty="0" smtClean="0">
              <a:latin typeface="Meiryo UI" panose="020B0604030504040204" pitchFamily="50" charset="-128"/>
              <a:ea typeface="Meiryo UI" panose="020B0604030504040204" pitchFamily="50" charset="-128"/>
            </a:endParaRPr>
          </a:p>
        </p:txBody>
      </p:sp>
      <p:sp>
        <p:nvSpPr>
          <p:cNvPr id="26"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2546808" y="4087776"/>
            <a:ext cx="2516898" cy="360000"/>
          </a:xfrm>
          <a:prstGeom prst="rect">
            <a:avLst/>
          </a:prstGeom>
        </p:spPr>
        <p:txBody>
          <a:bodyPr tIns="36000" bIns="36000" anchor="t"/>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r>
              <a:rPr lang="ja-JP" altLang="en-US" sz="1400" b="1" dirty="0" smtClean="0">
                <a:latin typeface="Meiryo UI" panose="020B0604030504040204" pitchFamily="50" charset="-128"/>
                <a:ea typeface="Meiryo UI" panose="020B0604030504040204" pitchFamily="50" charset="-128"/>
              </a:rPr>
              <a:t>チャット形式の問合せ画面</a:t>
            </a:r>
            <a:endParaRPr lang="en-US" altLang="ja-JP" sz="1400" b="1" dirty="0" smtClean="0">
              <a:latin typeface="Meiryo UI" panose="020B0604030504040204" pitchFamily="50" charset="-128"/>
              <a:ea typeface="Meiryo UI" panose="020B0604030504040204" pitchFamily="50" charset="-128"/>
            </a:endParaRPr>
          </a:p>
        </p:txBody>
      </p:sp>
      <p:sp>
        <p:nvSpPr>
          <p:cNvPr id="18" name="正方形/長方形 17"/>
          <p:cNvSpPr/>
          <p:nvPr/>
        </p:nvSpPr>
        <p:spPr>
          <a:xfrm>
            <a:off x="139903" y="1439611"/>
            <a:ext cx="5071261" cy="28834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latin typeface="Meiryo UI" panose="020B0604030504040204" pitchFamily="50" charset="-128"/>
                <a:ea typeface="Meiryo UI" panose="020B0604030504040204" pitchFamily="50" charset="-128"/>
              </a:rPr>
              <a:t>Customer Support Service</a:t>
            </a:r>
            <a:endParaRPr kumimoji="1" lang="ja-JP" altLang="en-US" sz="1600" dirty="0"/>
          </a:p>
        </p:txBody>
      </p:sp>
      <p:pic>
        <p:nvPicPr>
          <p:cNvPr id="44" name="図 43"/>
          <p:cNvPicPr>
            <a:picLocks noChangeAspect="1"/>
          </p:cNvPicPr>
          <p:nvPr/>
        </p:nvPicPr>
        <p:blipFill>
          <a:blip r:embed="rId5">
            <a:clrChange>
              <a:clrFrom>
                <a:srgbClr val="FFFFFF"/>
              </a:clrFrom>
              <a:clrTo>
                <a:srgbClr val="FFFFFF">
                  <a:alpha val="0"/>
                </a:srgbClr>
              </a:clrTo>
            </a:clrChange>
          </a:blip>
          <a:stretch>
            <a:fillRect/>
          </a:stretch>
        </p:blipFill>
        <p:spPr>
          <a:xfrm>
            <a:off x="4308613" y="6158046"/>
            <a:ext cx="1441421" cy="217889"/>
          </a:xfrm>
          <a:prstGeom prst="rect">
            <a:avLst/>
          </a:prstGeom>
          <a:ln>
            <a:noFill/>
          </a:ln>
        </p:spPr>
      </p:pic>
      <p:sp>
        <p:nvSpPr>
          <p:cNvPr id="23" name="角丸四角形 22"/>
          <p:cNvSpPr/>
          <p:nvPr/>
        </p:nvSpPr>
        <p:spPr>
          <a:xfrm>
            <a:off x="6318281"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en-US" altLang="ja-JP" sz="1200" b="1" kern="0" dirty="0">
                <a:solidFill>
                  <a:schemeClr val="tx1"/>
                </a:solidFill>
                <a:latin typeface="Meiryo UI" panose="020B0604030504040204" pitchFamily="50" charset="-128"/>
              </a:rPr>
              <a:t>Arch</a:t>
            </a:r>
            <a:r>
              <a:rPr kumimoji="1" lang="ja-JP" altLang="en-US" sz="1200" b="1" kern="0" dirty="0">
                <a:solidFill>
                  <a:schemeClr val="tx1"/>
                </a:solidFill>
                <a:latin typeface="Meiryo UI" panose="020B0604030504040204" pitchFamily="50" charset="-128"/>
              </a:rPr>
              <a:t>連携のレジオペ</a:t>
            </a:r>
          </a:p>
        </p:txBody>
      </p:sp>
      <p:sp>
        <p:nvSpPr>
          <p:cNvPr id="27" name="角丸四角形 26"/>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管理画面</a:t>
            </a:r>
          </a:p>
        </p:txBody>
      </p:sp>
      <p:sp>
        <p:nvSpPr>
          <p:cNvPr id="28" name="角丸四角形 27"/>
          <p:cNvSpPr/>
          <p:nvPr/>
        </p:nvSpPr>
        <p:spPr>
          <a:xfrm>
            <a:off x="6318281"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売上管理との連携</a:t>
            </a:r>
            <a:endParaRPr kumimoji="1" lang="ja-JP" altLang="en-US" sz="1200" b="1" kern="0" dirty="0">
              <a:solidFill>
                <a:schemeClr val="tx1"/>
              </a:solidFill>
              <a:effectLst/>
              <a:latin typeface="Meiryo UI" panose="020B0604030504040204" pitchFamily="50" charset="-128"/>
            </a:endParaRPr>
          </a:p>
        </p:txBody>
      </p:sp>
      <p:sp>
        <p:nvSpPr>
          <p:cNvPr id="29" name="角丸四角形 28"/>
          <p:cNvSpPr/>
          <p:nvPr/>
        </p:nvSpPr>
        <p:spPr>
          <a:xfrm>
            <a:off x="8042956"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問い合わせ効率化</a:t>
            </a:r>
          </a:p>
        </p:txBody>
      </p:sp>
    </p:spTree>
    <p:extLst>
      <p:ext uri="{BB962C8B-B14F-4D97-AF65-F5344CB8AC3E}">
        <p14:creationId xmlns:p14="http://schemas.microsoft.com/office/powerpoint/2010/main" val="13786503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39903" y="4096912"/>
            <a:ext cx="9623250" cy="20848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a:t>
            </a:r>
            <a:r>
              <a:rPr lang="ja-JP" altLang="en-US" sz="1800" b="0" dirty="0" smtClean="0"/>
              <a:t>１ 着実</a:t>
            </a:r>
            <a:r>
              <a:rPr lang="ja-JP" altLang="en-US" sz="1800" b="0" dirty="0"/>
              <a:t>な駅ビル事業課題の解決</a:t>
            </a:r>
            <a:r>
              <a:rPr lang="en-US" altLang="ja-JP" sz="1800" dirty="0"/>
              <a:t/>
            </a:r>
            <a:br>
              <a:rPr lang="en-US" altLang="ja-JP" sz="1800" dirty="0"/>
            </a:br>
            <a:r>
              <a:rPr lang="ja-JP" altLang="en-US" dirty="0"/>
              <a:t>②</a:t>
            </a:r>
            <a:r>
              <a:rPr lang="ja-JP" altLang="en-US" dirty="0" smtClean="0"/>
              <a:t>販促施策の高度化</a:t>
            </a:r>
            <a:endParaRPr lang="ja-JP" altLang="en-US" dirty="0"/>
          </a:p>
        </p:txBody>
      </p:sp>
      <p:sp>
        <p:nvSpPr>
          <p:cNvPr id="77" name="正方形/長方形 76"/>
          <p:cNvSpPr/>
          <p:nvPr/>
        </p:nvSpPr>
        <p:spPr>
          <a:xfrm>
            <a:off x="2030079" y="5190330"/>
            <a:ext cx="7488348" cy="734633"/>
          </a:xfrm>
          <a:prstGeom prst="rect">
            <a:avLst/>
          </a:prstGeom>
          <a:solidFill>
            <a:schemeClr val="bg1"/>
          </a:solidFill>
          <a:ln w="28575" cap="flat" cmpd="sng" algn="ctr">
            <a:solidFill>
              <a:schemeClr val="accent2"/>
            </a:solid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キャンペーン機能　・　ランク機能</a:t>
            </a:r>
            <a:endParaRPr kumimoji="1" lang="en-US" altLang="ja-JP"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78" name="コンテンツ プレースホルダー 10"/>
          <p:cNvSpPr txBox="1">
            <a:spLocks/>
          </p:cNvSpPr>
          <p:nvPr/>
        </p:nvSpPr>
        <p:spPr>
          <a:xfrm>
            <a:off x="281301" y="856742"/>
            <a:ext cx="9397468" cy="676325"/>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smtClean="0">
                <a:latin typeface="Meiryo UI" panose="020B0604030504040204" pitchFamily="50" charset="-128"/>
                <a:ea typeface="Meiryo UI" panose="020B0604030504040204" pitchFamily="50" charset="-128"/>
              </a:rPr>
              <a:t>期間限定ポイント機能や高度なキャンペーン機能ほか多彩なポイント施策機能を標準装備。</a:t>
            </a:r>
            <a:br>
              <a:rPr lang="ja-JP" altLang="en-US" sz="1800" dirty="0" smtClean="0">
                <a:latin typeface="Meiryo UI" panose="020B0604030504040204" pitchFamily="50" charset="-128"/>
                <a:ea typeface="Meiryo UI" panose="020B0604030504040204" pitchFamily="50" charset="-128"/>
              </a:rPr>
            </a:br>
            <a:r>
              <a:rPr lang="ja-JP" altLang="en-US" sz="1800" dirty="0" smtClean="0">
                <a:latin typeface="Meiryo UI" panose="020B0604030504040204" pitchFamily="50" charset="-128"/>
                <a:ea typeface="Meiryo UI" panose="020B0604030504040204" pitchFamily="50" charset="-128"/>
              </a:rPr>
              <a:t>顧客タイプやタイミングにマッチした効果的な販促活動を実行できます。</a:t>
            </a:r>
          </a:p>
          <a:p>
            <a:endParaRPr lang="ja-JP" altLang="en-US" dirty="0">
              <a:latin typeface="Meiryo UI" panose="020B0604030504040204" pitchFamily="50" charset="-128"/>
              <a:ea typeface="Meiryo UI" panose="020B0604030504040204" pitchFamily="50" charset="-128"/>
            </a:endParaRPr>
          </a:p>
        </p:txBody>
      </p:sp>
      <p:sp>
        <p:nvSpPr>
          <p:cNvPr id="79" name="正方形/長方形 78"/>
          <p:cNvSpPr/>
          <p:nvPr/>
        </p:nvSpPr>
        <p:spPr>
          <a:xfrm>
            <a:off x="4639919" y="4318024"/>
            <a:ext cx="2232000" cy="734633"/>
          </a:xfrm>
          <a:prstGeom prst="rect">
            <a:avLst/>
          </a:prstGeom>
          <a:solidFill>
            <a:schemeClr val="bg1"/>
          </a:solidFill>
          <a:ln w="28575" cap="flat" cmpd="sng" algn="ctr">
            <a:solidFill>
              <a:schemeClr val="accent2"/>
            </a:solid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rPr>
              <a:t>期間</a:t>
            </a:r>
            <a:r>
              <a:rPr kumimoji="1" lang="ja-JP" altLang="en-US"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限定</a:t>
            </a:r>
            <a:r>
              <a:rPr kumimoji="1" lang="en-US" altLang="ja-JP"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Pt</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バースデー</a:t>
            </a:r>
            <a:r>
              <a:rPr kumimoji="1" lang="en-US" altLang="ja-JP"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Pt</a:t>
            </a:r>
            <a:endParaRPr kumimoji="1" lang="ja-JP" altLang="en-US" sz="2000" b="1"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80" name="楕円 79">
            <a:extLst>
              <a:ext uri="{FF2B5EF4-FFF2-40B4-BE49-F238E27FC236}">
                <a16:creationId xmlns:a16="http://schemas.microsoft.com/office/drawing/2014/main" id="{E8CC7FFD-EAB9-4971-BA46-29D304978AE0}"/>
              </a:ext>
            </a:extLst>
          </p:cNvPr>
          <p:cNvSpPr/>
          <p:nvPr/>
        </p:nvSpPr>
        <p:spPr>
          <a:xfrm>
            <a:off x="2030079" y="1791156"/>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who</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ターゲットとする</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お客様層にとって</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81" name="楕円 80">
            <a:extLst>
              <a:ext uri="{FF2B5EF4-FFF2-40B4-BE49-F238E27FC236}">
                <a16:creationId xmlns:a16="http://schemas.microsoft.com/office/drawing/2014/main" id="{6A03B702-32EB-4F0A-A294-C8E396727C7B}"/>
              </a:ext>
            </a:extLst>
          </p:cNvPr>
          <p:cNvSpPr/>
          <p:nvPr/>
        </p:nvSpPr>
        <p:spPr>
          <a:xfrm>
            <a:off x="4658253" y="1791156"/>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when</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最適なタイミング</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（時間</a:t>
            </a:r>
            <a:r>
              <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a:t>
            </a: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期間）</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82" name="楕円 81">
            <a:extLst>
              <a:ext uri="{FF2B5EF4-FFF2-40B4-BE49-F238E27FC236}">
                <a16:creationId xmlns:a16="http://schemas.microsoft.com/office/drawing/2014/main" id="{EFFFFA6D-E345-4315-B97C-40FD97FD8ABB}"/>
              </a:ext>
            </a:extLst>
          </p:cNvPr>
          <p:cNvSpPr/>
          <p:nvPr/>
        </p:nvSpPr>
        <p:spPr>
          <a:xfrm>
            <a:off x="7286427" y="1791156"/>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where</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最適な場所</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（店舗</a:t>
            </a:r>
            <a:r>
              <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a:t>
            </a: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テナント）</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83" name="次の値と等しい 9">
            <a:extLst>
              <a:ext uri="{FF2B5EF4-FFF2-40B4-BE49-F238E27FC236}">
                <a16:creationId xmlns:a16="http://schemas.microsoft.com/office/drawing/2014/main" id="{FDD946B3-F23C-4820-AE63-6617B81309BD}"/>
              </a:ext>
            </a:extLst>
          </p:cNvPr>
          <p:cNvSpPr/>
          <p:nvPr/>
        </p:nvSpPr>
        <p:spPr>
          <a:xfrm>
            <a:off x="1620848" y="2750439"/>
            <a:ext cx="347758" cy="303014"/>
          </a:xfrm>
          <a:prstGeom prst="mathEqual">
            <a:avLst/>
          </a:prstGeom>
          <a:solidFill>
            <a:srgbClr val="383F41"/>
          </a:solidFill>
          <a:ln w="12700" cap="flat" cmpd="sng" algn="ctr">
            <a:no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84" name="乗算記号 10">
            <a:extLst>
              <a:ext uri="{FF2B5EF4-FFF2-40B4-BE49-F238E27FC236}">
                <a16:creationId xmlns:a16="http://schemas.microsoft.com/office/drawing/2014/main" id="{F3541A0E-838B-467D-9779-9F144B9F52F3}"/>
              </a:ext>
            </a:extLst>
          </p:cNvPr>
          <p:cNvSpPr/>
          <p:nvPr/>
        </p:nvSpPr>
        <p:spPr>
          <a:xfrm>
            <a:off x="4258919" y="2713429"/>
            <a:ext cx="381000" cy="381000"/>
          </a:xfrm>
          <a:prstGeom prst="mathMultiply">
            <a:avLst/>
          </a:prstGeom>
          <a:solidFill>
            <a:srgbClr val="383F41"/>
          </a:solidFill>
          <a:ln w="12700" cap="flat" cmpd="sng" algn="ctr">
            <a:no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85" name="乗算記号 86">
            <a:extLst>
              <a:ext uri="{FF2B5EF4-FFF2-40B4-BE49-F238E27FC236}">
                <a16:creationId xmlns:a16="http://schemas.microsoft.com/office/drawing/2014/main" id="{52F0F591-483B-4F86-8EC3-2921493B1618}"/>
              </a:ext>
            </a:extLst>
          </p:cNvPr>
          <p:cNvSpPr/>
          <p:nvPr/>
        </p:nvSpPr>
        <p:spPr>
          <a:xfrm>
            <a:off x="6887093" y="2713429"/>
            <a:ext cx="381000" cy="381000"/>
          </a:xfrm>
          <a:prstGeom prst="mathMultiply">
            <a:avLst/>
          </a:prstGeom>
          <a:solidFill>
            <a:srgbClr val="383F41"/>
          </a:solidFill>
          <a:ln w="12700" cap="flat" cmpd="sng" algn="ctr">
            <a:no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grpSp>
        <p:nvGrpSpPr>
          <p:cNvPr id="86" name="グループ化 85">
            <a:extLst>
              <a:ext uri="{FF2B5EF4-FFF2-40B4-BE49-F238E27FC236}">
                <a16:creationId xmlns:a16="http://schemas.microsoft.com/office/drawing/2014/main" id="{6C02C35B-87EB-4B46-AC65-D83D45AAD81E}"/>
              </a:ext>
            </a:extLst>
          </p:cNvPr>
          <p:cNvGrpSpPr/>
          <p:nvPr/>
        </p:nvGrpSpPr>
        <p:grpSpPr>
          <a:xfrm>
            <a:off x="2584771" y="2942156"/>
            <a:ext cx="1066278" cy="965867"/>
            <a:chOff x="2259234" y="3029608"/>
            <a:chExt cx="1117358" cy="1012135"/>
          </a:xfrm>
        </p:grpSpPr>
        <p:pic>
          <p:nvPicPr>
            <p:cNvPr id="87" name="図 86" descr="挿絵 が含まれている画像&#10;&#10;自動的に生成された説明">
              <a:extLst>
                <a:ext uri="{FF2B5EF4-FFF2-40B4-BE49-F238E27FC236}">
                  <a16:creationId xmlns:a16="http://schemas.microsoft.com/office/drawing/2014/main" id="{C57F9DA5-1B06-4F18-B378-C6E51ADDAC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231" y="3029608"/>
              <a:ext cx="596361" cy="1012135"/>
            </a:xfrm>
            <a:prstGeom prst="rect">
              <a:avLst/>
            </a:prstGeom>
          </p:spPr>
        </p:pic>
        <p:pic>
          <p:nvPicPr>
            <p:cNvPr id="88" name="図 87" descr="挿絵 が含まれている画像&#10;&#10;自動的に生成された説明">
              <a:extLst>
                <a:ext uri="{FF2B5EF4-FFF2-40B4-BE49-F238E27FC236}">
                  <a16:creationId xmlns:a16="http://schemas.microsoft.com/office/drawing/2014/main" id="{4BADF93D-A43E-4CF8-A095-3618F7B2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234" y="3031657"/>
              <a:ext cx="537565" cy="1003735"/>
            </a:xfrm>
            <a:prstGeom prst="rect">
              <a:avLst/>
            </a:prstGeom>
          </p:spPr>
        </p:pic>
      </p:grpSp>
      <p:pic>
        <p:nvPicPr>
          <p:cNvPr id="89" name="図 88" descr="抽象, 挿絵, 記号, 時計 が含まれている画像&#10;&#10;自動的に生成された説明">
            <a:extLst>
              <a:ext uri="{FF2B5EF4-FFF2-40B4-BE49-F238E27FC236}">
                <a16:creationId xmlns:a16="http://schemas.microsoft.com/office/drawing/2014/main" id="{288DFF2A-0281-4328-9A71-90F2F5D3DD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7587" y="2969620"/>
            <a:ext cx="876088" cy="876088"/>
          </a:xfrm>
          <a:prstGeom prst="rect">
            <a:avLst/>
          </a:prstGeom>
        </p:spPr>
      </p:pic>
      <p:pic>
        <p:nvPicPr>
          <p:cNvPr id="90" name="図 89">
            <a:extLst>
              <a:ext uri="{FF2B5EF4-FFF2-40B4-BE49-F238E27FC236}">
                <a16:creationId xmlns:a16="http://schemas.microsoft.com/office/drawing/2014/main" id="{CB8FFEF6-9994-46CA-817C-6FD40C5A1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054" y="3250876"/>
            <a:ext cx="457223" cy="425472"/>
          </a:xfrm>
          <a:prstGeom prst="rect">
            <a:avLst/>
          </a:prstGeom>
        </p:spPr>
      </p:pic>
      <p:pic>
        <p:nvPicPr>
          <p:cNvPr id="91" name="図 90" descr="挿絵 が含まれている画像&#10;&#10;自動的に生成された説明">
            <a:extLst>
              <a:ext uri="{FF2B5EF4-FFF2-40B4-BE49-F238E27FC236}">
                <a16:creationId xmlns:a16="http://schemas.microsoft.com/office/drawing/2014/main" id="{15C84A60-8E35-48E1-9455-3981204509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0811" y="3033528"/>
            <a:ext cx="1087658" cy="734724"/>
          </a:xfrm>
          <a:prstGeom prst="rect">
            <a:avLst/>
          </a:prstGeom>
        </p:spPr>
      </p:pic>
      <p:pic>
        <p:nvPicPr>
          <p:cNvPr id="92" name="図 91" descr="挿絵, テーブル が含まれている画像&#10;&#10;自動的に生成された説明">
            <a:extLst>
              <a:ext uri="{FF2B5EF4-FFF2-40B4-BE49-F238E27FC236}">
                <a16:creationId xmlns:a16="http://schemas.microsoft.com/office/drawing/2014/main" id="{3A5B11BB-462C-45F3-BBAF-4D92B02BBF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542537" y="2986533"/>
            <a:ext cx="669100" cy="762388"/>
          </a:xfrm>
          <a:prstGeom prst="rect">
            <a:avLst/>
          </a:prstGeom>
        </p:spPr>
      </p:pic>
      <p:sp>
        <p:nvSpPr>
          <p:cNvPr id="93" name="正方形/長方形 92">
            <a:extLst>
              <a:ext uri="{FF2B5EF4-FFF2-40B4-BE49-F238E27FC236}">
                <a16:creationId xmlns:a16="http://schemas.microsoft.com/office/drawing/2014/main" id="{BE0C3643-EDC5-40F1-83A9-699956F5C7E6}"/>
              </a:ext>
            </a:extLst>
          </p:cNvPr>
          <p:cNvSpPr/>
          <p:nvPr/>
        </p:nvSpPr>
        <p:spPr>
          <a:xfrm>
            <a:off x="602383" y="1963545"/>
            <a:ext cx="1010027" cy="1935012"/>
          </a:xfrm>
          <a:prstGeom prst="rect">
            <a:avLst/>
          </a:prstGeom>
          <a:solidFill>
            <a:schemeClr val="bg1"/>
          </a:solidFill>
          <a:ln w="12700" cap="flat" cmpd="sng" algn="ctr">
            <a:solidFill>
              <a:schemeClr val="tx1"/>
            </a:solidFill>
            <a:prstDash val="solid"/>
            <a:miter lim="800000"/>
          </a:ln>
          <a:effectLst/>
        </p:spPr>
        <p:txBody>
          <a:bodyPr vert="horz"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effectLst/>
                <a:uLnTx/>
                <a:uFillTx/>
                <a:latin typeface="Meiryo UI" panose="020B0604030504040204" pitchFamily="50" charset="-128"/>
                <a:ea typeface="Meiryo UI" panose="020B0604030504040204" pitchFamily="50" charset="-128"/>
              </a:rPr>
              <a:t>効果的</a:t>
            </a:r>
            <a:r>
              <a:rPr kumimoji="1" lang="ja-JP" altLang="en-US"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rPr>
              <a:t>な</a:t>
            </a:r>
            <a:endParaRPr kumimoji="1" lang="en-US" altLang="ja-JP"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rPr>
              <a:t>販促</a:t>
            </a:r>
            <a:r>
              <a:rPr kumimoji="1" lang="ja-JP" altLang="en-US" sz="1600" b="1" i="0" u="none" strike="noStrike" kern="0" cap="none" spc="0" normalizeH="0" baseline="0" noProof="0" dirty="0">
                <a:ln>
                  <a:noFill/>
                </a:ln>
                <a:effectLst/>
                <a:uLnTx/>
                <a:uFillTx/>
                <a:latin typeface="Meiryo UI" panose="020B0604030504040204" pitchFamily="50" charset="-128"/>
                <a:ea typeface="Meiryo UI" panose="020B0604030504040204" pitchFamily="50" charset="-128"/>
              </a:rPr>
              <a:t>施策</a:t>
            </a:r>
          </a:p>
        </p:txBody>
      </p:sp>
      <p:sp>
        <p:nvSpPr>
          <p:cNvPr id="95" name="正方形/長方形 94"/>
          <p:cNvSpPr/>
          <p:nvPr/>
        </p:nvSpPr>
        <p:spPr>
          <a:xfrm>
            <a:off x="7286427" y="4318024"/>
            <a:ext cx="2232000" cy="734633"/>
          </a:xfrm>
          <a:prstGeom prst="rect">
            <a:avLst/>
          </a:prstGeom>
          <a:solidFill>
            <a:schemeClr val="bg1"/>
          </a:solidFill>
          <a:ln w="28575" cap="flat" cmpd="sng" algn="ctr">
            <a:solidFill>
              <a:schemeClr val="accent2"/>
            </a:solid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rPr>
              <a:t>施設</a:t>
            </a:r>
            <a:r>
              <a:rPr kumimoji="1" lang="ja-JP" altLang="en-US"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限定</a:t>
            </a:r>
            <a:r>
              <a:rPr kumimoji="1" lang="en-US" altLang="ja-JP"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Pt</a:t>
            </a:r>
            <a:endParaRPr kumimoji="1" lang="en-US" altLang="ja-JP" sz="2000" b="1"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96" name="正方形/長方形 95"/>
          <p:cNvSpPr/>
          <p:nvPr/>
        </p:nvSpPr>
        <p:spPr>
          <a:xfrm>
            <a:off x="2030079" y="4318024"/>
            <a:ext cx="2232000" cy="734633"/>
          </a:xfrm>
          <a:prstGeom prst="rect">
            <a:avLst/>
          </a:prstGeom>
          <a:solidFill>
            <a:schemeClr val="bg1"/>
          </a:solidFill>
          <a:ln w="28575" cap="flat" cmpd="sng" algn="ctr">
            <a:solidFill>
              <a:schemeClr val="accent2"/>
            </a:solid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セグメント管理機能</a:t>
            </a:r>
            <a:endParaRPr kumimoji="1" lang="en-US" altLang="ja-JP" sz="2000" b="1" i="0" u="none" strike="noStrike" kern="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endParaRPr>
          </a:p>
        </p:txBody>
      </p:sp>
      <p:pic>
        <p:nvPicPr>
          <p:cNvPr id="97" name="図 96">
            <a:extLst>
              <a:ext uri="{FF2B5EF4-FFF2-40B4-BE49-F238E27FC236}">
                <a16:creationId xmlns:a16="http://schemas.microsoft.com/office/drawing/2014/main" id="{BC17B077-5503-4046-814F-3FDAED319E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903" y="4213741"/>
            <a:ext cx="1787358" cy="943197"/>
          </a:xfrm>
          <a:prstGeom prst="rect">
            <a:avLst/>
          </a:prstGeom>
        </p:spPr>
      </p:pic>
      <p:sp>
        <p:nvSpPr>
          <p:cNvPr id="98" name="テキスト ボックス 97"/>
          <p:cNvSpPr txBox="1"/>
          <p:nvPr/>
        </p:nvSpPr>
        <p:spPr>
          <a:xfrm>
            <a:off x="273712" y="5190330"/>
            <a:ext cx="1622559" cy="584775"/>
          </a:xfrm>
          <a:prstGeom prst="rect">
            <a:avLst/>
          </a:prstGeom>
          <a:noFill/>
        </p:spPr>
        <p:txBody>
          <a:bodyPr wrap="none" rtlCol="0">
            <a:spAutoFit/>
          </a:bodyPr>
          <a:lstStyle/>
          <a:p>
            <a:pPr algn="ctr" defTabSz="925880">
              <a:defRPr/>
            </a:pPr>
            <a:r>
              <a:rPr kumimoji="1" lang="ja-JP" altLang="en-US" sz="1600" dirty="0" smtClean="0">
                <a:solidFill>
                  <a:srgbClr val="404040"/>
                </a:solidFill>
                <a:latin typeface="Meiryo UI" panose="020B0604030504040204" pitchFamily="50" charset="-128"/>
                <a:ea typeface="Meiryo UI" panose="020B0604030504040204" pitchFamily="50" charset="-128"/>
              </a:rPr>
              <a:t>豊富な</a:t>
            </a:r>
            <a:endParaRPr kumimoji="1" lang="en-US" altLang="ja-JP" sz="1600" dirty="0" smtClean="0">
              <a:solidFill>
                <a:srgbClr val="404040"/>
              </a:solidFill>
              <a:latin typeface="Meiryo UI" panose="020B0604030504040204" pitchFamily="50" charset="-128"/>
              <a:ea typeface="Meiryo UI" panose="020B0604030504040204" pitchFamily="50" charset="-128"/>
            </a:endParaRPr>
          </a:p>
          <a:p>
            <a:pPr algn="ctr" defTabSz="925880">
              <a:defRPr/>
            </a:pPr>
            <a:r>
              <a:rPr kumimoji="1" lang="ja-JP" altLang="en-US" sz="1600" dirty="0" smtClean="0">
                <a:solidFill>
                  <a:srgbClr val="404040"/>
                </a:solidFill>
                <a:latin typeface="Meiryo UI" panose="020B0604030504040204" pitchFamily="50" charset="-128"/>
                <a:ea typeface="Meiryo UI" panose="020B0604030504040204" pitchFamily="50" charset="-128"/>
              </a:rPr>
              <a:t>ポイント施策機能</a:t>
            </a:r>
            <a:endParaRPr kumimoji="1" lang="ja-JP" altLang="en-US" sz="1600" dirty="0">
              <a:solidFill>
                <a:srgbClr val="404040"/>
              </a:solidFill>
              <a:latin typeface="Meiryo UI" panose="020B0604030504040204" pitchFamily="50" charset="-128"/>
              <a:ea typeface="Meiryo UI" panose="020B0604030504040204" pitchFamily="50" charset="-128"/>
            </a:endParaRPr>
          </a:p>
        </p:txBody>
      </p:sp>
      <p:sp>
        <p:nvSpPr>
          <p:cNvPr id="28" name="角丸四角形 27"/>
          <p:cNvSpPr/>
          <p:nvPr/>
        </p:nvSpPr>
        <p:spPr>
          <a:xfrm>
            <a:off x="8040717" y="115404"/>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smtClean="0">
                <a:solidFill>
                  <a:schemeClr val="tx1"/>
                </a:solidFill>
                <a:latin typeface="Meiryo UI" panose="020B0604030504040204" pitchFamily="50" charset="-128"/>
              </a:rPr>
              <a:t>多様な販促施策</a:t>
            </a:r>
            <a:endParaRPr kumimoji="1" lang="ja-JP" altLang="en-US" sz="1200" b="1" kern="0" dirty="0">
              <a:solidFill>
                <a:schemeClr val="tx1"/>
              </a:solidFill>
              <a:effectLst/>
              <a:latin typeface="Meiryo UI" panose="020B0604030504040204" pitchFamily="50" charset="-128"/>
            </a:endParaRPr>
          </a:p>
        </p:txBody>
      </p:sp>
      <p:sp>
        <p:nvSpPr>
          <p:cNvPr id="29" name="角丸四角形 28"/>
          <p:cNvSpPr/>
          <p:nvPr/>
        </p:nvSpPr>
        <p:spPr>
          <a:xfrm>
            <a:off x="8040717"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smtClean="0">
                <a:solidFill>
                  <a:schemeClr val="tx1"/>
                </a:solidFill>
                <a:latin typeface="Meiryo UI" panose="020B0604030504040204" pitchFamily="50" charset="-128"/>
              </a:rPr>
              <a:t>高度なキャンペーン</a:t>
            </a:r>
            <a:endParaRPr kumimoji="1" lang="ja-JP" altLang="en-US" sz="1200" b="1" kern="0" dirty="0">
              <a:solidFill>
                <a:schemeClr val="tx1"/>
              </a:solidFill>
              <a:effectLst/>
              <a:latin typeface="Meiryo UI" panose="020B0604030504040204" pitchFamily="50" charset="-128"/>
            </a:endParaRPr>
          </a:p>
        </p:txBody>
      </p:sp>
    </p:spTree>
    <p:extLst>
      <p:ext uri="{BB962C8B-B14F-4D97-AF65-F5344CB8AC3E}">
        <p14:creationId xmlns:p14="http://schemas.microsoft.com/office/powerpoint/2010/main" val="3414632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のポイント１｜②販促施策の高度化</a:t>
            </a:r>
            <a:r>
              <a:rPr lang="en-US" altLang="ja-JP" sz="1800" b="0" dirty="0" smtClean="0"/>
              <a:t/>
            </a:r>
            <a:br>
              <a:rPr lang="en-US" altLang="ja-JP" sz="1800" b="0" dirty="0" smtClean="0"/>
            </a:br>
            <a:r>
              <a:rPr lang="ja-JP" altLang="en-US" dirty="0" smtClean="0"/>
              <a:t>高度なキャンペーン機能</a:t>
            </a:r>
            <a:endParaRPr kumimoji="1" lang="ja-JP" altLang="en-US" dirty="0"/>
          </a:p>
        </p:txBody>
      </p:sp>
      <p:sp>
        <p:nvSpPr>
          <p:cNvPr id="26" name="正方形/長方形 25"/>
          <p:cNvSpPr/>
          <p:nvPr/>
        </p:nvSpPr>
        <p:spPr>
          <a:xfrm>
            <a:off x="961963" y="6026078"/>
            <a:ext cx="7982074" cy="476055"/>
          </a:xfrm>
          <a:prstGeom prst="rect">
            <a:avLst/>
          </a:prstGeom>
          <a:noFill/>
        </p:spPr>
        <p:txBody>
          <a:bodyPr wrap="square" anchor="ctr">
            <a:noAutofit/>
          </a:bodyPr>
          <a:lstStyle/>
          <a:p>
            <a:pPr algn="ctr" defTabSz="925880">
              <a:spcBef>
                <a:spcPts val="300"/>
              </a:spcBef>
              <a:defRPr/>
            </a:pPr>
            <a:r>
              <a:rPr kumimoji="1" lang="ja-JP" altLang="en-US" b="1" dirty="0">
                <a:solidFill>
                  <a:prstClr val="white"/>
                </a:solidFill>
                <a:effectLst>
                  <a:glow rad="139700">
                    <a:srgbClr val="4472C4"/>
                  </a:glow>
                </a:effectLst>
                <a:latin typeface="Meiryo UI" panose="020B0604030504040204" pitchFamily="50" charset="-128"/>
              </a:rPr>
              <a:t>細かくターゲットや条件を絞るパラメータ</a:t>
            </a:r>
            <a:r>
              <a:rPr kumimoji="1" lang="ja-JP" altLang="en-US" b="1" dirty="0" smtClean="0">
                <a:solidFill>
                  <a:prstClr val="white"/>
                </a:solidFill>
                <a:effectLst>
                  <a:glow rad="139700">
                    <a:srgbClr val="4472C4"/>
                  </a:glow>
                </a:effectLst>
                <a:latin typeface="Meiryo UI" panose="020B0604030504040204" pitchFamily="50" charset="-128"/>
              </a:rPr>
              <a:t>が標準で利用可能</a:t>
            </a:r>
            <a:endParaRPr kumimoji="1" lang="ja-JP" altLang="en-US" b="1" dirty="0">
              <a:solidFill>
                <a:prstClr val="white"/>
              </a:solidFill>
              <a:effectLst>
                <a:glow rad="139700">
                  <a:srgbClr val="4472C4"/>
                </a:glow>
              </a:effectLst>
              <a:latin typeface="Meiryo UI" panose="020B0604030504040204" pitchFamily="50" charset="-128"/>
            </a:endParaRPr>
          </a:p>
        </p:txBody>
      </p:sp>
      <p:sp>
        <p:nvSpPr>
          <p:cNvPr id="27" name="楕円 26">
            <a:extLst>
              <a:ext uri="{FF2B5EF4-FFF2-40B4-BE49-F238E27FC236}">
                <a16:creationId xmlns:a16="http://schemas.microsoft.com/office/drawing/2014/main" id="{E8CC7FFD-EAB9-4971-BA46-29D304978AE0}"/>
              </a:ext>
            </a:extLst>
          </p:cNvPr>
          <p:cNvSpPr/>
          <p:nvPr/>
        </p:nvSpPr>
        <p:spPr>
          <a:xfrm>
            <a:off x="1183661" y="1649337"/>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who</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ターゲットとする</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お客様層にとって</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28" name="楕円 27">
            <a:extLst>
              <a:ext uri="{FF2B5EF4-FFF2-40B4-BE49-F238E27FC236}">
                <a16:creationId xmlns:a16="http://schemas.microsoft.com/office/drawing/2014/main" id="{6A03B702-32EB-4F0A-A294-C8E396727C7B}"/>
              </a:ext>
            </a:extLst>
          </p:cNvPr>
          <p:cNvSpPr/>
          <p:nvPr/>
        </p:nvSpPr>
        <p:spPr>
          <a:xfrm>
            <a:off x="3811835" y="1649337"/>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when</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最適なタイミング</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（時間</a:t>
            </a:r>
            <a:r>
              <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a:t>
            </a: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期間）</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29" name="楕円 28">
            <a:extLst>
              <a:ext uri="{FF2B5EF4-FFF2-40B4-BE49-F238E27FC236}">
                <a16:creationId xmlns:a16="http://schemas.microsoft.com/office/drawing/2014/main" id="{EFFFFA6D-E345-4315-B97C-40FD97FD8ABB}"/>
              </a:ext>
            </a:extLst>
          </p:cNvPr>
          <p:cNvSpPr/>
          <p:nvPr/>
        </p:nvSpPr>
        <p:spPr>
          <a:xfrm>
            <a:off x="6440009" y="1649337"/>
            <a:ext cx="2210506" cy="2210506"/>
          </a:xfrm>
          <a:prstGeom prst="ellipse">
            <a:avLst/>
          </a:prstGeom>
          <a:solidFill>
            <a:sysClr val="window" lastClr="FFFFFF"/>
          </a:solidFill>
          <a:ln w="15875" cap="flat" cmpd="sng" algn="ctr">
            <a:solidFill>
              <a:srgbClr val="134779"/>
            </a:solidFill>
            <a:prstDash val="sysDot"/>
            <a:miter lim="800000"/>
          </a:ln>
          <a:effectLst/>
        </p:spPr>
        <p:txBody>
          <a:bodyPr lIns="0" tIns="0" rIns="0" bIns="0" rtlCol="0" anchor="t" anchorCtr="0"/>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where</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最適な場所</a:t>
            </a:r>
            <a:endPar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（店舗</a:t>
            </a:r>
            <a:r>
              <a:rPr kumimoji="1" lang="en-US" altLang="ja-JP"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a:t>
            </a:r>
            <a:r>
              <a:rPr kumimoji="1" lang="ja-JP" altLang="en-US" sz="14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テナント）</a:t>
            </a:r>
            <a:endParaRPr kumimoji="1" lang="ja-JP" altLang="en-US" sz="16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30" name="乗算記号 10">
            <a:extLst>
              <a:ext uri="{FF2B5EF4-FFF2-40B4-BE49-F238E27FC236}">
                <a16:creationId xmlns:a16="http://schemas.microsoft.com/office/drawing/2014/main" id="{F3541A0E-838B-467D-9779-9F144B9F52F3}"/>
              </a:ext>
            </a:extLst>
          </p:cNvPr>
          <p:cNvSpPr/>
          <p:nvPr/>
        </p:nvSpPr>
        <p:spPr>
          <a:xfrm>
            <a:off x="3412501" y="2571610"/>
            <a:ext cx="381000" cy="381000"/>
          </a:xfrm>
          <a:prstGeom prst="mathMultiply">
            <a:avLst/>
          </a:prstGeom>
          <a:solidFill>
            <a:srgbClr val="383F41"/>
          </a:solidFill>
          <a:ln w="12700" cap="flat" cmpd="sng" algn="ctr">
            <a:no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33" name="乗算記号 86">
            <a:extLst>
              <a:ext uri="{FF2B5EF4-FFF2-40B4-BE49-F238E27FC236}">
                <a16:creationId xmlns:a16="http://schemas.microsoft.com/office/drawing/2014/main" id="{52F0F591-483B-4F86-8EC3-2921493B1618}"/>
              </a:ext>
            </a:extLst>
          </p:cNvPr>
          <p:cNvSpPr/>
          <p:nvPr/>
        </p:nvSpPr>
        <p:spPr>
          <a:xfrm>
            <a:off x="6040675" y="2571610"/>
            <a:ext cx="381000" cy="381000"/>
          </a:xfrm>
          <a:prstGeom prst="mathMultiply">
            <a:avLst/>
          </a:prstGeom>
          <a:solidFill>
            <a:srgbClr val="383F41"/>
          </a:solidFill>
          <a:ln w="12700" cap="flat" cmpd="sng" algn="ctr">
            <a:noFill/>
            <a:prstDash val="solid"/>
            <a:miter lim="800000"/>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grpSp>
        <p:nvGrpSpPr>
          <p:cNvPr id="34" name="グループ化 33">
            <a:extLst>
              <a:ext uri="{FF2B5EF4-FFF2-40B4-BE49-F238E27FC236}">
                <a16:creationId xmlns:a16="http://schemas.microsoft.com/office/drawing/2014/main" id="{6C02C35B-87EB-4B46-AC65-D83D45AAD81E}"/>
              </a:ext>
            </a:extLst>
          </p:cNvPr>
          <p:cNvGrpSpPr/>
          <p:nvPr/>
        </p:nvGrpSpPr>
        <p:grpSpPr>
          <a:xfrm>
            <a:off x="1738353" y="2800337"/>
            <a:ext cx="1066278" cy="965867"/>
            <a:chOff x="2259234" y="3029608"/>
            <a:chExt cx="1117358" cy="1012135"/>
          </a:xfrm>
        </p:grpSpPr>
        <p:pic>
          <p:nvPicPr>
            <p:cNvPr id="35" name="図 34" descr="挿絵 が含まれている画像&#10;&#10;自動的に生成された説明">
              <a:extLst>
                <a:ext uri="{FF2B5EF4-FFF2-40B4-BE49-F238E27FC236}">
                  <a16:creationId xmlns:a16="http://schemas.microsoft.com/office/drawing/2014/main" id="{C57F9DA5-1B06-4F18-B378-C6E51ADDAC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231" y="3029608"/>
              <a:ext cx="596361" cy="1012135"/>
            </a:xfrm>
            <a:prstGeom prst="rect">
              <a:avLst/>
            </a:prstGeom>
          </p:spPr>
        </p:pic>
        <p:pic>
          <p:nvPicPr>
            <p:cNvPr id="36" name="図 35" descr="挿絵 が含まれている画像&#10;&#10;自動的に生成された説明">
              <a:extLst>
                <a:ext uri="{FF2B5EF4-FFF2-40B4-BE49-F238E27FC236}">
                  <a16:creationId xmlns:a16="http://schemas.microsoft.com/office/drawing/2014/main" id="{4BADF93D-A43E-4CF8-A095-3618F7B2E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234" y="3031657"/>
              <a:ext cx="537565" cy="1003735"/>
            </a:xfrm>
            <a:prstGeom prst="rect">
              <a:avLst/>
            </a:prstGeom>
          </p:spPr>
        </p:pic>
      </p:grpSp>
      <p:pic>
        <p:nvPicPr>
          <p:cNvPr id="37" name="図 36" descr="抽象, 挿絵, 記号, 時計 が含まれている画像&#10;&#10;自動的に生成された説明">
            <a:extLst>
              <a:ext uri="{FF2B5EF4-FFF2-40B4-BE49-F238E27FC236}">
                <a16:creationId xmlns:a16="http://schemas.microsoft.com/office/drawing/2014/main" id="{288DFF2A-0281-4328-9A71-90F2F5D3DD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169" y="2827801"/>
            <a:ext cx="876088" cy="876088"/>
          </a:xfrm>
          <a:prstGeom prst="rect">
            <a:avLst/>
          </a:prstGeom>
        </p:spPr>
      </p:pic>
      <p:pic>
        <p:nvPicPr>
          <p:cNvPr id="38" name="図 37">
            <a:extLst>
              <a:ext uri="{FF2B5EF4-FFF2-40B4-BE49-F238E27FC236}">
                <a16:creationId xmlns:a16="http://schemas.microsoft.com/office/drawing/2014/main" id="{CB8FFEF6-9994-46CA-817C-6FD40C5A1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636" y="3109057"/>
            <a:ext cx="457223" cy="425472"/>
          </a:xfrm>
          <a:prstGeom prst="rect">
            <a:avLst/>
          </a:prstGeom>
        </p:spPr>
      </p:pic>
      <p:pic>
        <p:nvPicPr>
          <p:cNvPr id="39" name="図 38" descr="挿絵 が含まれている画像&#10;&#10;自動的に生成された説明">
            <a:extLst>
              <a:ext uri="{FF2B5EF4-FFF2-40B4-BE49-F238E27FC236}">
                <a16:creationId xmlns:a16="http://schemas.microsoft.com/office/drawing/2014/main" id="{15C84A60-8E35-48E1-9455-3981204509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4393" y="2891709"/>
            <a:ext cx="1087658" cy="734724"/>
          </a:xfrm>
          <a:prstGeom prst="rect">
            <a:avLst/>
          </a:prstGeom>
        </p:spPr>
      </p:pic>
      <p:pic>
        <p:nvPicPr>
          <p:cNvPr id="56" name="図 55" descr="挿絵, テーブル が含まれている画像&#10;&#10;自動的に生成された説明">
            <a:extLst>
              <a:ext uri="{FF2B5EF4-FFF2-40B4-BE49-F238E27FC236}">
                <a16:creationId xmlns:a16="http://schemas.microsoft.com/office/drawing/2014/main" id="{3A5B11BB-462C-45F3-BBAF-4D92B02BBF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696119" y="2844714"/>
            <a:ext cx="669100" cy="762388"/>
          </a:xfrm>
          <a:prstGeom prst="rect">
            <a:avLst/>
          </a:prstGeom>
        </p:spPr>
      </p:pic>
      <p:sp>
        <p:nvSpPr>
          <p:cNvPr id="61" name="六角形 60">
            <a:extLst>
              <a:ext uri="{FF2B5EF4-FFF2-40B4-BE49-F238E27FC236}">
                <a16:creationId xmlns:a16="http://schemas.microsoft.com/office/drawing/2014/main" id="{3CF32474-88F2-4662-AEDB-FEE741CCE02C}"/>
              </a:ext>
            </a:extLst>
          </p:cNvPr>
          <p:cNvSpPr/>
          <p:nvPr/>
        </p:nvSpPr>
        <p:spPr>
          <a:xfrm>
            <a:off x="1345766" y="3910438"/>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2" name="六角形 61">
            <a:extLst>
              <a:ext uri="{FF2B5EF4-FFF2-40B4-BE49-F238E27FC236}">
                <a16:creationId xmlns:a16="http://schemas.microsoft.com/office/drawing/2014/main" id="{3CF32474-88F2-4662-AEDB-FEE741CCE02C}"/>
              </a:ext>
            </a:extLst>
          </p:cNvPr>
          <p:cNvSpPr/>
          <p:nvPr/>
        </p:nvSpPr>
        <p:spPr>
          <a:xfrm>
            <a:off x="2597603" y="4596668"/>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3" name="六角形 62">
            <a:extLst>
              <a:ext uri="{FF2B5EF4-FFF2-40B4-BE49-F238E27FC236}">
                <a16:creationId xmlns:a16="http://schemas.microsoft.com/office/drawing/2014/main" id="{3CF32474-88F2-4662-AEDB-FEE741CCE02C}"/>
              </a:ext>
            </a:extLst>
          </p:cNvPr>
          <p:cNvSpPr/>
          <p:nvPr/>
        </p:nvSpPr>
        <p:spPr>
          <a:xfrm>
            <a:off x="1775480" y="4607165"/>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4" name="六角形 63">
            <a:extLst>
              <a:ext uri="{FF2B5EF4-FFF2-40B4-BE49-F238E27FC236}">
                <a16:creationId xmlns:a16="http://schemas.microsoft.com/office/drawing/2014/main" id="{3CF32474-88F2-4662-AEDB-FEE741CCE02C}"/>
              </a:ext>
            </a:extLst>
          </p:cNvPr>
          <p:cNvSpPr/>
          <p:nvPr/>
        </p:nvSpPr>
        <p:spPr>
          <a:xfrm>
            <a:off x="2198358" y="5282446"/>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5" name="六角形 64">
            <a:extLst>
              <a:ext uri="{FF2B5EF4-FFF2-40B4-BE49-F238E27FC236}">
                <a16:creationId xmlns:a16="http://schemas.microsoft.com/office/drawing/2014/main" id="{3CF32474-88F2-4662-AEDB-FEE741CCE02C}"/>
              </a:ext>
            </a:extLst>
          </p:cNvPr>
          <p:cNvSpPr/>
          <p:nvPr/>
        </p:nvSpPr>
        <p:spPr>
          <a:xfrm>
            <a:off x="1351085" y="5282446"/>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6" name="六角形 65">
            <a:extLst>
              <a:ext uri="{FF2B5EF4-FFF2-40B4-BE49-F238E27FC236}">
                <a16:creationId xmlns:a16="http://schemas.microsoft.com/office/drawing/2014/main" id="{3CF32474-88F2-4662-AEDB-FEE741CCE02C}"/>
              </a:ext>
            </a:extLst>
          </p:cNvPr>
          <p:cNvSpPr/>
          <p:nvPr/>
        </p:nvSpPr>
        <p:spPr>
          <a:xfrm>
            <a:off x="2186742" y="3899941"/>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7" name="六角形 66">
            <a:extLst>
              <a:ext uri="{FF2B5EF4-FFF2-40B4-BE49-F238E27FC236}">
                <a16:creationId xmlns:a16="http://schemas.microsoft.com/office/drawing/2014/main" id="{3CF32474-88F2-4662-AEDB-FEE741CCE02C}"/>
              </a:ext>
            </a:extLst>
          </p:cNvPr>
          <p:cNvSpPr/>
          <p:nvPr/>
        </p:nvSpPr>
        <p:spPr>
          <a:xfrm>
            <a:off x="5222040" y="4592461"/>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8" name="六角形 67">
            <a:extLst>
              <a:ext uri="{FF2B5EF4-FFF2-40B4-BE49-F238E27FC236}">
                <a16:creationId xmlns:a16="http://schemas.microsoft.com/office/drawing/2014/main" id="{3CF32474-88F2-4662-AEDB-FEE741CCE02C}"/>
              </a:ext>
            </a:extLst>
          </p:cNvPr>
          <p:cNvSpPr/>
          <p:nvPr/>
        </p:nvSpPr>
        <p:spPr>
          <a:xfrm>
            <a:off x="4828632" y="3892014"/>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69" name="六角形 68">
            <a:extLst>
              <a:ext uri="{FF2B5EF4-FFF2-40B4-BE49-F238E27FC236}">
                <a16:creationId xmlns:a16="http://schemas.microsoft.com/office/drawing/2014/main" id="{3CF32474-88F2-4662-AEDB-FEE741CCE02C}"/>
              </a:ext>
            </a:extLst>
          </p:cNvPr>
          <p:cNvSpPr/>
          <p:nvPr/>
        </p:nvSpPr>
        <p:spPr>
          <a:xfrm>
            <a:off x="4398349" y="4595429"/>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70" name="六角形 69">
            <a:extLst>
              <a:ext uri="{FF2B5EF4-FFF2-40B4-BE49-F238E27FC236}">
                <a16:creationId xmlns:a16="http://schemas.microsoft.com/office/drawing/2014/main" id="{3CF32474-88F2-4662-AEDB-FEE741CCE02C}"/>
              </a:ext>
            </a:extLst>
          </p:cNvPr>
          <p:cNvSpPr/>
          <p:nvPr/>
        </p:nvSpPr>
        <p:spPr>
          <a:xfrm>
            <a:off x="3993815" y="3893123"/>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71" name="六角形 70">
            <a:extLst>
              <a:ext uri="{FF2B5EF4-FFF2-40B4-BE49-F238E27FC236}">
                <a16:creationId xmlns:a16="http://schemas.microsoft.com/office/drawing/2014/main" id="{3CF32474-88F2-4662-AEDB-FEE741CCE02C}"/>
              </a:ext>
            </a:extLst>
          </p:cNvPr>
          <p:cNvSpPr/>
          <p:nvPr/>
        </p:nvSpPr>
        <p:spPr>
          <a:xfrm>
            <a:off x="6630128" y="3896449"/>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72" name="六角形 71">
            <a:extLst>
              <a:ext uri="{FF2B5EF4-FFF2-40B4-BE49-F238E27FC236}">
                <a16:creationId xmlns:a16="http://schemas.microsoft.com/office/drawing/2014/main" id="{3CF32474-88F2-4662-AEDB-FEE741CCE02C}"/>
              </a:ext>
            </a:extLst>
          </p:cNvPr>
          <p:cNvSpPr/>
          <p:nvPr/>
        </p:nvSpPr>
        <p:spPr>
          <a:xfrm>
            <a:off x="7458645" y="3911751"/>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404040"/>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73" name="六角形 72">
            <a:extLst>
              <a:ext uri="{FF2B5EF4-FFF2-40B4-BE49-F238E27FC236}">
                <a16:creationId xmlns:a16="http://schemas.microsoft.com/office/drawing/2014/main" id="{3CF32474-88F2-4662-AEDB-FEE741CCE02C}"/>
              </a:ext>
            </a:extLst>
          </p:cNvPr>
          <p:cNvSpPr/>
          <p:nvPr/>
        </p:nvSpPr>
        <p:spPr>
          <a:xfrm>
            <a:off x="7018105" y="4600615"/>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77" name="テキスト ボックス 76"/>
          <p:cNvSpPr txBox="1"/>
          <p:nvPr/>
        </p:nvSpPr>
        <p:spPr>
          <a:xfrm>
            <a:off x="1196749" y="4088133"/>
            <a:ext cx="1099288"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年齢</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78" name="テキスト ボックス 77"/>
          <p:cNvSpPr txBox="1"/>
          <p:nvPr/>
        </p:nvSpPr>
        <p:spPr>
          <a:xfrm>
            <a:off x="2280336" y="4088133"/>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性別</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79" name="テキスト ボックス 78"/>
          <p:cNvSpPr txBox="1"/>
          <p:nvPr/>
        </p:nvSpPr>
        <p:spPr>
          <a:xfrm>
            <a:off x="1761636" y="4679632"/>
            <a:ext cx="807561"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カード</a:t>
            </a:r>
            <a:endParaRPr kumimoji="1" lang="en-US" altLang="ja-JP"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dirty="0">
                <a:solidFill>
                  <a:srgbClr val="134779"/>
                </a:solidFill>
                <a:effectLst>
                  <a:glow rad="114300">
                    <a:srgbClr val="FFFFFF"/>
                  </a:glow>
                </a:effectLst>
                <a:latin typeface="Meiryo UI" panose="020B0604030504040204" pitchFamily="50" charset="-128"/>
                <a:ea typeface="Meiryo UI" panose="020B0604030504040204" pitchFamily="50" charset="-128"/>
              </a:rPr>
              <a:t>種類</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0" name="テキスト ボックス 79"/>
          <p:cNvSpPr txBox="1"/>
          <p:nvPr/>
        </p:nvSpPr>
        <p:spPr>
          <a:xfrm>
            <a:off x="2679564" y="4756752"/>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ランク</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2" name="テキスト ボックス 81"/>
          <p:cNvSpPr txBox="1"/>
          <p:nvPr/>
        </p:nvSpPr>
        <p:spPr>
          <a:xfrm>
            <a:off x="2052838" y="5362936"/>
            <a:ext cx="108953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dirty="0" smtClean="0">
                <a:solidFill>
                  <a:srgbClr val="134779"/>
                </a:solidFill>
                <a:effectLst>
                  <a:glow rad="114300">
                    <a:srgbClr val="FFFFFF"/>
                  </a:glow>
                </a:effectLst>
                <a:latin typeface="Meiryo UI" panose="020B0604030504040204" pitchFamily="50" charset="-128"/>
                <a:ea typeface="Meiryo UI" panose="020B0604030504040204" pitchFamily="50" charset="-128"/>
              </a:rPr>
              <a:t>最低</a:t>
            </a:r>
            <a:r>
              <a:rPr kumimoji="1" lang="en-US" altLang="ja-JP" sz="1400" b="1" i="1" dirty="0" smtClean="0">
                <a:solidFill>
                  <a:srgbClr val="134779"/>
                </a:solidFill>
                <a:effectLst>
                  <a:glow rad="114300">
                    <a:srgbClr val="FFFFFF"/>
                  </a:glow>
                </a:effectLst>
                <a:latin typeface="Meiryo UI" panose="020B0604030504040204" pitchFamily="50" charset="-128"/>
                <a:ea typeface="Meiryo UI" panose="020B0604030504040204" pitchFamily="50" charset="-128"/>
              </a:rPr>
              <a:t/>
            </a:r>
            <a:br>
              <a:rPr kumimoji="1" lang="en-US" altLang="ja-JP" sz="1400" b="1" i="1" dirty="0" smtClean="0">
                <a:solidFill>
                  <a:srgbClr val="134779"/>
                </a:solidFill>
                <a:effectLst>
                  <a:glow rad="114300">
                    <a:srgbClr val="FFFFFF"/>
                  </a:glow>
                </a:effectLst>
                <a:latin typeface="Meiryo UI" panose="020B0604030504040204" pitchFamily="50" charset="-128"/>
                <a:ea typeface="Meiryo UI" panose="020B0604030504040204" pitchFamily="50" charset="-128"/>
              </a:rPr>
            </a:br>
            <a:r>
              <a:rPr kumimoji="1" lang="ja-JP" altLang="en-US" sz="1400" b="1" i="1" dirty="0" smtClean="0">
                <a:solidFill>
                  <a:srgbClr val="134779"/>
                </a:solidFill>
                <a:effectLst>
                  <a:glow rad="114300">
                    <a:srgbClr val="FFFFFF"/>
                  </a:glow>
                </a:effectLst>
                <a:latin typeface="Meiryo UI" panose="020B0604030504040204" pitchFamily="50" charset="-128"/>
                <a:ea typeface="Meiryo UI" panose="020B0604030504040204" pitchFamily="50" charset="-128"/>
              </a:rPr>
              <a:t>利用金額</a:t>
            </a:r>
            <a:endParaRPr kumimoji="1" lang="en-US" altLang="ja-JP" sz="1400" b="1" i="1" dirty="0" smtClean="0">
              <a:solidFill>
                <a:srgbClr val="134779"/>
              </a:solidFill>
              <a:effectLst>
                <a:glow rad="114300">
                  <a:srgbClr val="FFFFFF"/>
                </a:glow>
              </a:effectLst>
              <a:latin typeface="Meiryo UI" panose="020B0604030504040204" pitchFamily="50" charset="-128"/>
              <a:ea typeface="Meiryo UI" panose="020B0604030504040204" pitchFamily="50" charset="-128"/>
            </a:endParaRPr>
          </a:p>
        </p:txBody>
      </p:sp>
      <p:sp>
        <p:nvSpPr>
          <p:cNvPr id="83" name="テキスト ボックス 82"/>
          <p:cNvSpPr txBox="1"/>
          <p:nvPr/>
        </p:nvSpPr>
        <p:spPr>
          <a:xfrm>
            <a:off x="4060874" y="4080206"/>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日にち</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4" name="テキスト ボックス 83"/>
          <p:cNvSpPr txBox="1"/>
          <p:nvPr/>
        </p:nvSpPr>
        <p:spPr>
          <a:xfrm>
            <a:off x="4891961" y="4080206"/>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期間</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5" name="テキスト ボックス 84"/>
          <p:cNvSpPr txBox="1"/>
          <p:nvPr/>
        </p:nvSpPr>
        <p:spPr>
          <a:xfrm>
            <a:off x="4438486" y="4768616"/>
            <a:ext cx="776573"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時間帯</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6" name="テキスト ボックス 85"/>
          <p:cNvSpPr txBox="1"/>
          <p:nvPr/>
        </p:nvSpPr>
        <p:spPr>
          <a:xfrm>
            <a:off x="5337605" y="4768615"/>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曜日</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7" name="テキスト ボックス 86"/>
          <p:cNvSpPr txBox="1"/>
          <p:nvPr/>
        </p:nvSpPr>
        <p:spPr>
          <a:xfrm>
            <a:off x="6712478" y="4098420"/>
            <a:ext cx="66638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店舗</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8" name="テキスト ボックス 87"/>
          <p:cNvSpPr txBox="1"/>
          <p:nvPr/>
        </p:nvSpPr>
        <p:spPr>
          <a:xfrm>
            <a:off x="7527771" y="4094644"/>
            <a:ext cx="780501"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テナント</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89" name="テキスト ボックス 88"/>
          <p:cNvSpPr txBox="1"/>
          <p:nvPr/>
        </p:nvSpPr>
        <p:spPr>
          <a:xfrm>
            <a:off x="6933924" y="4820352"/>
            <a:ext cx="984097"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アプリ</a:t>
            </a:r>
            <a:r>
              <a:rPr kumimoji="1" lang="en-US" altLang="ja-JP"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/EC</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91" name="テキスト ボックス 90"/>
          <p:cNvSpPr txBox="1"/>
          <p:nvPr/>
        </p:nvSpPr>
        <p:spPr>
          <a:xfrm>
            <a:off x="1225629" y="5476239"/>
            <a:ext cx="100434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決済手段</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94" name="六角形 93">
            <a:extLst>
              <a:ext uri="{FF2B5EF4-FFF2-40B4-BE49-F238E27FC236}">
                <a16:creationId xmlns:a16="http://schemas.microsoft.com/office/drawing/2014/main" id="{3CF32474-88F2-4662-AEDB-FEE741CCE02C}"/>
              </a:ext>
            </a:extLst>
          </p:cNvPr>
          <p:cNvSpPr/>
          <p:nvPr/>
        </p:nvSpPr>
        <p:spPr>
          <a:xfrm>
            <a:off x="4861317" y="5321912"/>
            <a:ext cx="847273" cy="704166"/>
          </a:xfrm>
          <a:prstGeom prst="hexagon">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134779"/>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sp>
        <p:nvSpPr>
          <p:cNvPr id="95" name="テキスト ボックス 94"/>
          <p:cNvSpPr txBox="1"/>
          <p:nvPr/>
        </p:nvSpPr>
        <p:spPr>
          <a:xfrm>
            <a:off x="4772931" y="5422529"/>
            <a:ext cx="103361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バースデー</a:t>
            </a:r>
            <a:endParaRPr kumimoji="1" lang="en-US" altLang="ja-JP"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1" u="none" strike="noStrike" kern="1200" cap="none" spc="0" normalizeH="0" baseline="0" noProof="0" dirty="0" smtClean="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rPr>
              <a:t>期間</a:t>
            </a:r>
            <a:endParaRPr kumimoji="1" lang="ja-JP" altLang="en-US" sz="1400" b="1" i="1" u="none" strike="noStrike" kern="1200" cap="none" spc="0" normalizeH="0" baseline="0" noProof="0" dirty="0">
              <a:ln>
                <a:noFill/>
              </a:ln>
              <a:solidFill>
                <a:srgbClr val="134779"/>
              </a:solidFill>
              <a:effectLst>
                <a:glow rad="114300">
                  <a:srgbClr val="FFFFFF"/>
                </a:glow>
              </a:effectLst>
              <a:uLnTx/>
              <a:uFillTx/>
              <a:latin typeface="Meiryo UI" panose="020B0604030504040204" pitchFamily="50" charset="-128"/>
              <a:ea typeface="Meiryo UI" panose="020B0604030504040204" pitchFamily="50" charset="-128"/>
              <a:cs typeface="+mn-cs"/>
            </a:endParaRPr>
          </a:p>
        </p:txBody>
      </p:sp>
      <p:sp>
        <p:nvSpPr>
          <p:cNvPr id="2" name="テキスト ボックス 1"/>
          <p:cNvSpPr txBox="1"/>
          <p:nvPr/>
        </p:nvSpPr>
        <p:spPr>
          <a:xfrm>
            <a:off x="142683" y="844394"/>
            <a:ext cx="3599062" cy="369332"/>
          </a:xfrm>
          <a:prstGeom prst="rect">
            <a:avLst/>
          </a:prstGeom>
          <a:noFill/>
        </p:spPr>
        <p:txBody>
          <a:bodyPr wrap="none" rtlCol="0">
            <a:spAutoFit/>
          </a:bodyPr>
          <a:lstStyle/>
          <a:p>
            <a:pPr marL="285750" indent="-285750">
              <a:buFont typeface="Meiryo UI" panose="020B0604030504040204" pitchFamily="50" charset="-128"/>
              <a:buChar char="▌"/>
            </a:pPr>
            <a:r>
              <a:rPr kumimoji="1" lang="ja-JP" altLang="en-US" dirty="0" smtClean="0">
                <a:latin typeface="Meiryo UI" panose="020B0604030504040204" pitchFamily="50" charset="-128"/>
                <a:ea typeface="Meiryo UI" panose="020B0604030504040204" pitchFamily="50" charset="-128"/>
              </a:rPr>
              <a:t>キャンペーンにおける条件パラメータ</a:t>
            </a:r>
            <a:endParaRPr kumimoji="1" lang="ja-JP" altLang="en-US" dirty="0">
              <a:latin typeface="Meiryo UI" panose="020B0604030504040204" pitchFamily="50" charset="-128"/>
              <a:ea typeface="Meiryo UI" panose="020B0604030504040204" pitchFamily="50" charset="-128"/>
            </a:endParaRPr>
          </a:p>
        </p:txBody>
      </p:sp>
      <p:sp>
        <p:nvSpPr>
          <p:cNvPr id="96" name="コンテンツ プレースホルダー 10"/>
          <p:cNvSpPr txBox="1">
            <a:spLocks/>
          </p:cNvSpPr>
          <p:nvPr/>
        </p:nvSpPr>
        <p:spPr>
          <a:xfrm>
            <a:off x="546888" y="1249579"/>
            <a:ext cx="9397468" cy="514806"/>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お客様の行動特性に合わせて、効果的な施策を様々な条件を組み合わせて実現できます。</a:t>
            </a:r>
          </a:p>
        </p:txBody>
      </p:sp>
      <p:sp>
        <p:nvSpPr>
          <p:cNvPr id="46" name="角丸四角形 45"/>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多様な販促施策</a:t>
            </a:r>
          </a:p>
        </p:txBody>
      </p:sp>
      <p:sp>
        <p:nvSpPr>
          <p:cNvPr id="47" name="角丸四角形 46"/>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高度なキャンペーン</a:t>
            </a:r>
          </a:p>
        </p:txBody>
      </p:sp>
    </p:spTree>
    <p:extLst>
      <p:ext uri="{BB962C8B-B14F-4D97-AF65-F5344CB8AC3E}">
        <p14:creationId xmlns:p14="http://schemas.microsoft.com/office/powerpoint/2010/main" val="30558122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実現のポイント１｜②販促施策の高度化</a:t>
            </a:r>
            <a:r>
              <a:rPr lang="en-US" altLang="ja-JP" sz="1800" b="0" dirty="0" smtClean="0"/>
              <a:t/>
            </a:r>
            <a:br>
              <a:rPr lang="en-US" altLang="ja-JP" sz="1800" b="0" dirty="0" smtClean="0"/>
            </a:br>
            <a:r>
              <a:rPr lang="ja-JP" altLang="en-US" dirty="0" smtClean="0"/>
              <a:t>高度なキャンペーン</a:t>
            </a:r>
            <a:r>
              <a:rPr lang="ja-JP" altLang="en-US" dirty="0"/>
              <a:t>機能：キャンペーン設定の適正化</a:t>
            </a:r>
          </a:p>
        </p:txBody>
      </p:sp>
      <p:sp>
        <p:nvSpPr>
          <p:cNvPr id="26" name="コンテンツ プレースホルダー 10"/>
          <p:cNvSpPr txBox="1">
            <a:spLocks/>
          </p:cNvSpPr>
          <p:nvPr/>
        </p:nvSpPr>
        <p:spPr>
          <a:xfrm>
            <a:off x="281301" y="856742"/>
            <a:ext cx="9397468" cy="676325"/>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適用条件のバリエーションに加えて、販促費を効果的に利用するための設定が可能です。</a:t>
            </a:r>
          </a:p>
        </p:txBody>
      </p:sp>
      <p:pic>
        <p:nvPicPr>
          <p:cNvPr id="42" name="図 41"/>
          <p:cNvPicPr>
            <a:picLocks noChangeAspect="1"/>
          </p:cNvPicPr>
          <p:nvPr/>
        </p:nvPicPr>
        <p:blipFill rotWithShape="1">
          <a:blip r:embed="rId2"/>
          <a:srcRect r="29539" b="7647"/>
          <a:stretch/>
        </p:blipFill>
        <p:spPr>
          <a:xfrm>
            <a:off x="585034" y="1904541"/>
            <a:ext cx="6619241" cy="4166283"/>
          </a:xfrm>
          <a:prstGeom prst="rect">
            <a:avLst/>
          </a:prstGeom>
          <a:ln>
            <a:solidFill>
              <a:schemeClr val="bg1">
                <a:lumMod val="85000"/>
              </a:schemeClr>
            </a:solidFill>
          </a:ln>
          <a:effectLst/>
        </p:spPr>
      </p:pic>
      <p:sp>
        <p:nvSpPr>
          <p:cNvPr id="44" name="角丸四角形 43"/>
          <p:cNvSpPr/>
          <p:nvPr/>
        </p:nvSpPr>
        <p:spPr>
          <a:xfrm>
            <a:off x="535101" y="5817030"/>
            <a:ext cx="4414518" cy="553156"/>
          </a:xfrm>
          <a:prstGeom prst="roundRect">
            <a:avLst>
              <a:gd name="adj" fmla="val 3800"/>
            </a:avLst>
          </a:prstGeom>
          <a:solidFill>
            <a:schemeClr val="bg1">
              <a:lumMod val="95000"/>
            </a:schemeClr>
          </a:solidFill>
          <a:ln w="9525" cap="flat" cmpd="sng" algn="ctr">
            <a:solidFill>
              <a:schemeClr val="tx2"/>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有効期限をキャンペーン単位で決めることが可能</a:t>
            </a:r>
            <a:endParaRPr kumimoji="1" lang="ja-JP" altLang="en-US" sz="16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47" name="楕円 46"/>
          <p:cNvSpPr/>
          <p:nvPr/>
        </p:nvSpPr>
        <p:spPr>
          <a:xfrm>
            <a:off x="115337" y="5603212"/>
            <a:ext cx="530301" cy="488277"/>
          </a:xfrm>
          <a:prstGeom prst="ellipse">
            <a:avLst/>
          </a:prstGeom>
          <a:solidFill>
            <a:schemeClr val="bg1">
              <a:lumMod val="95000"/>
            </a:schemeClr>
          </a:solidFill>
          <a:ln w="19050" cap="flat" cmpd="sng" algn="ctr">
            <a:solidFill>
              <a:schemeClr val="bg1">
                <a:lumMod val="50000"/>
              </a:scheme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0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特色</a:t>
            </a:r>
            <a:r>
              <a:rPr kumimoji="0" lang="en-US" altLang="ja-JP" sz="1200" b="1" i="0" u="none" strike="noStrike" kern="0" cap="none" spc="10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rPr>
              <a:t>2</a:t>
            </a:r>
            <a:endParaRPr kumimoji="0" lang="ja-JP" altLang="en-US" sz="1200" b="1" i="0" u="none" strike="noStrike" kern="0" cap="none" spc="10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cxnSp>
        <p:nvCxnSpPr>
          <p:cNvPr id="49" name="直線コネクタ 48"/>
          <p:cNvCxnSpPr/>
          <p:nvPr/>
        </p:nvCxnSpPr>
        <p:spPr>
          <a:xfrm flipH="1" flipV="1">
            <a:off x="1156437" y="1930208"/>
            <a:ext cx="521745" cy="1422592"/>
          </a:xfrm>
          <a:prstGeom prst="line">
            <a:avLst/>
          </a:prstGeom>
          <a:ln>
            <a:solidFill>
              <a:schemeClr val="tx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p:nvPr/>
        </p:nvCxnSpPr>
        <p:spPr>
          <a:xfrm flipH="1">
            <a:off x="826296" y="4596321"/>
            <a:ext cx="851886" cy="1006891"/>
          </a:xfrm>
          <a:prstGeom prst="line">
            <a:avLst/>
          </a:prstGeom>
          <a:ln>
            <a:solidFill>
              <a:schemeClr val="tx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a:endCxn id="48" idx="2"/>
          </p:cNvCxnSpPr>
          <p:nvPr/>
        </p:nvCxnSpPr>
        <p:spPr>
          <a:xfrm>
            <a:off x="3048000" y="5601684"/>
            <a:ext cx="2522101" cy="244139"/>
          </a:xfrm>
          <a:prstGeom prst="line">
            <a:avLst/>
          </a:prstGeom>
          <a:ln>
            <a:solidFill>
              <a:schemeClr val="tx1"/>
            </a:solidFill>
            <a:headEnd type="oval"/>
          </a:ln>
          <a:effectLst/>
        </p:spPr>
        <p:style>
          <a:lnRef idx="2">
            <a:schemeClr val="accent1"/>
          </a:lnRef>
          <a:fillRef idx="0">
            <a:schemeClr val="accent1"/>
          </a:fillRef>
          <a:effectRef idx="1">
            <a:schemeClr val="accent1"/>
          </a:effectRef>
          <a:fontRef idx="minor">
            <a:schemeClr val="tx1"/>
          </a:fontRef>
        </p:style>
      </p:cxnSp>
      <p:pic>
        <p:nvPicPr>
          <p:cNvPr id="52" name="図 51"/>
          <p:cNvPicPr>
            <a:picLocks noChangeAspect="1"/>
          </p:cNvPicPr>
          <p:nvPr/>
        </p:nvPicPr>
        <p:blipFill>
          <a:blip r:embed="rId3"/>
          <a:stretch>
            <a:fillRect/>
          </a:stretch>
        </p:blipFill>
        <p:spPr>
          <a:xfrm>
            <a:off x="7219000" y="2091801"/>
            <a:ext cx="2639375" cy="3708269"/>
          </a:xfrm>
          <a:prstGeom prst="rect">
            <a:avLst/>
          </a:prstGeom>
        </p:spPr>
      </p:pic>
      <p:sp>
        <p:nvSpPr>
          <p:cNvPr id="15" name="角丸四角形 14"/>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多様な販促施策</a:t>
            </a:r>
          </a:p>
        </p:txBody>
      </p:sp>
      <p:sp>
        <p:nvSpPr>
          <p:cNvPr id="16" name="角丸四角形 15"/>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高度なキャンペーン</a:t>
            </a:r>
          </a:p>
        </p:txBody>
      </p:sp>
      <p:sp>
        <p:nvSpPr>
          <p:cNvPr id="43" name="角丸四角形 42"/>
          <p:cNvSpPr/>
          <p:nvPr/>
        </p:nvSpPr>
        <p:spPr>
          <a:xfrm>
            <a:off x="6014858" y="5782056"/>
            <a:ext cx="3663911" cy="558188"/>
          </a:xfrm>
          <a:prstGeom prst="roundRect">
            <a:avLst>
              <a:gd name="adj" fmla="val 3800"/>
            </a:avLst>
          </a:prstGeom>
          <a:solidFill>
            <a:schemeClr val="bg1">
              <a:lumMod val="95000"/>
            </a:schemeClr>
          </a:solidFill>
          <a:ln w="9525" cap="flat" cmpd="sng" algn="ctr">
            <a:solidFill>
              <a:schemeClr val="tx2"/>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キャンペーンが輻輳した場合</a:t>
            </a:r>
            <a:r>
              <a:rPr kumimoji="1" lang="ja-JP" altLang="en-US" sz="1600" b="1" dirty="0" err="1" smtClean="0">
                <a:solidFill>
                  <a:srgbClr val="404040"/>
                </a:solidFill>
                <a:latin typeface="Meiryo UI" panose="020B0604030504040204" pitchFamily="50" charset="-128"/>
                <a:ea typeface="Meiryo UI" panose="020B0604030504040204" pitchFamily="50" charset="-128"/>
              </a:rPr>
              <a:t>、</a:t>
            </a:r>
            <a:r>
              <a:rPr kumimoji="1" lang="en-US" altLang="ja-JP" sz="1600" b="1" dirty="0" smtClean="0">
                <a:solidFill>
                  <a:srgbClr val="404040"/>
                </a:solidFill>
                <a:latin typeface="Meiryo UI" panose="020B0604030504040204" pitchFamily="50" charset="-128"/>
                <a:ea typeface="Meiryo UI" panose="020B0604030504040204" pitchFamily="50" charset="-128"/>
              </a:rPr>
              <a:t/>
            </a:r>
            <a:br>
              <a:rPr kumimoji="1" lang="en-US" altLang="ja-JP" sz="1600" b="1" dirty="0" smtClean="0">
                <a:solidFill>
                  <a:srgbClr val="404040"/>
                </a:solidFill>
                <a:latin typeface="Meiryo UI" panose="020B0604030504040204" pitchFamily="50" charset="-128"/>
                <a:ea typeface="Meiryo UI" panose="020B0604030504040204" pitchFamily="50" charset="-128"/>
              </a:rPr>
            </a:b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高位倍率優先もしくは加算か選択</a:t>
            </a:r>
            <a:r>
              <a:rPr kumimoji="1" lang="ja-JP" altLang="en-US" sz="1600" b="1" dirty="0">
                <a:solidFill>
                  <a:srgbClr val="404040"/>
                </a:solidFill>
                <a:latin typeface="Meiryo UI" panose="020B0604030504040204" pitchFamily="50" charset="-128"/>
                <a:ea typeface="Meiryo UI" panose="020B0604030504040204" pitchFamily="50" charset="-128"/>
              </a:rPr>
              <a:t>可能</a:t>
            </a:r>
            <a:endParaRPr kumimoji="1" lang="ja-JP" altLang="en-US" sz="16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45" name="角丸四角形 44"/>
          <p:cNvSpPr/>
          <p:nvPr/>
        </p:nvSpPr>
        <p:spPr>
          <a:xfrm>
            <a:off x="729153" y="1410120"/>
            <a:ext cx="3947621" cy="558188"/>
          </a:xfrm>
          <a:prstGeom prst="roundRect">
            <a:avLst>
              <a:gd name="adj" fmla="val 3800"/>
            </a:avLst>
          </a:prstGeom>
          <a:solidFill>
            <a:schemeClr val="bg1">
              <a:lumMod val="95000"/>
            </a:schemeClr>
          </a:solidFill>
          <a:ln w="9525" cap="flat" cmpd="sng" algn="ctr">
            <a:solidFill>
              <a:schemeClr val="tx2"/>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最低ポイント対象金額や最高付与ポイントを設定すること可能</a:t>
            </a:r>
            <a:endParaRPr kumimoji="1" lang="ja-JP" altLang="en-US" sz="16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46" name="楕円 45"/>
          <p:cNvSpPr/>
          <p:nvPr/>
        </p:nvSpPr>
        <p:spPr>
          <a:xfrm>
            <a:off x="240077" y="1256868"/>
            <a:ext cx="530301" cy="488277"/>
          </a:xfrm>
          <a:prstGeom prst="ellipse">
            <a:avLst/>
          </a:prstGeom>
          <a:solidFill>
            <a:schemeClr val="bg1">
              <a:lumMod val="95000"/>
            </a:schemeClr>
          </a:solidFill>
          <a:ln w="19050" cap="flat" cmpd="sng" algn="ctr">
            <a:solidFill>
              <a:schemeClr val="bg1">
                <a:lumMod val="50000"/>
              </a:scheme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0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特色</a:t>
            </a:r>
            <a:r>
              <a:rPr kumimoji="0" lang="en-US" altLang="ja-JP" sz="1200" b="1" i="0" u="none" strike="noStrike" kern="0" cap="none" spc="10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1</a:t>
            </a:r>
            <a:endParaRPr kumimoji="0" lang="ja-JP" altLang="en-US" sz="1200" b="1" i="0" u="none" strike="noStrike" kern="0" cap="none" spc="10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
        <p:nvSpPr>
          <p:cNvPr id="2" name="右矢印 1"/>
          <p:cNvSpPr/>
          <p:nvPr/>
        </p:nvSpPr>
        <p:spPr>
          <a:xfrm>
            <a:off x="1692907" y="2339782"/>
            <a:ext cx="5193668" cy="259875"/>
          </a:xfrm>
          <a:prstGeom prst="rightArrow">
            <a:avLst>
              <a:gd name="adj1" fmla="val 50000"/>
              <a:gd name="adj2" fmla="val 8651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2335618" y="2257384"/>
            <a:ext cx="4442105" cy="424669"/>
          </a:xfrm>
          <a:prstGeom prst="roundRect">
            <a:avLst>
              <a:gd name="adj" fmla="val 3800"/>
            </a:avLst>
          </a:prstGeom>
          <a:noFill/>
          <a:ln w="9525" cap="flat" cmpd="sng" algn="ctr">
            <a:noFill/>
            <a:prstDash val="solid"/>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l" defTabSz="925880" rtl="0" eaLnBrk="1" fontAlgn="auto" latinLnBrk="0" hangingPunct="1">
              <a:lnSpc>
                <a:spcPct val="100000"/>
              </a:lnSpc>
              <a:spcBef>
                <a:spcPts val="0"/>
              </a:spcBef>
              <a:spcAft>
                <a:spcPts val="0"/>
              </a:spcAft>
              <a:buClrTx/>
              <a:buSzTx/>
              <a:buFontTx/>
              <a:buNone/>
              <a:tabLst/>
              <a:defRPr/>
            </a:pPr>
            <a:r>
              <a:rPr lang="ja-JP" altLang="en-US" sz="1400" b="1" dirty="0" smtClean="0">
                <a:solidFill>
                  <a:prstClr val="white"/>
                </a:solidFill>
                <a:effectLst>
                  <a:glow rad="139700">
                    <a:schemeClr val="tx1"/>
                  </a:glow>
                </a:effectLst>
                <a:latin typeface="Meiryo UI" panose="020B0604030504040204" pitchFamily="50" charset="-128"/>
              </a:rPr>
              <a:t>ガイドタブに沿い、倍率や負担率など漏れなく設定</a:t>
            </a:r>
            <a:endParaRPr lang="ja-JP" altLang="en-US" sz="1400" b="1" dirty="0">
              <a:solidFill>
                <a:prstClr val="white"/>
              </a:solidFill>
              <a:effectLst>
                <a:glow rad="139700">
                  <a:schemeClr val="tx1"/>
                </a:glow>
              </a:effectLst>
              <a:latin typeface="Meiryo UI" panose="020B0604030504040204" pitchFamily="50" charset="-128"/>
            </a:endParaRPr>
          </a:p>
        </p:txBody>
      </p:sp>
      <p:sp>
        <p:nvSpPr>
          <p:cNvPr id="48" name="楕円 47"/>
          <p:cNvSpPr/>
          <p:nvPr/>
        </p:nvSpPr>
        <p:spPr>
          <a:xfrm>
            <a:off x="5570101" y="5601684"/>
            <a:ext cx="530301" cy="488277"/>
          </a:xfrm>
          <a:prstGeom prst="ellipse">
            <a:avLst/>
          </a:prstGeom>
          <a:solidFill>
            <a:schemeClr val="bg1">
              <a:lumMod val="95000"/>
            </a:schemeClr>
          </a:solidFill>
          <a:ln w="19050" cap="flat" cmpd="sng" algn="ctr">
            <a:solidFill>
              <a:schemeClr val="bg1">
                <a:lumMod val="50000"/>
              </a:scheme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0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特色</a:t>
            </a:r>
            <a:r>
              <a:rPr kumimoji="0" lang="en-US" altLang="ja-JP" sz="1200" b="1" i="0" u="none" strike="noStrike" kern="0" cap="none" spc="10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3</a:t>
            </a:r>
            <a:endParaRPr kumimoji="0" lang="ja-JP" altLang="en-US" sz="1200" b="1" i="0" u="none" strike="noStrike" kern="0" cap="none" spc="10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3329649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実現のポイント１｜②販促施策の高度化</a:t>
            </a:r>
            <a:r>
              <a:rPr lang="en-US" altLang="ja-JP" sz="1800" b="0" dirty="0" smtClean="0"/>
              <a:t/>
            </a:r>
            <a:br>
              <a:rPr lang="en-US" altLang="ja-JP" sz="1800" b="0" dirty="0" smtClean="0"/>
            </a:br>
            <a:r>
              <a:rPr lang="ja-JP" altLang="en-US" dirty="0" smtClean="0"/>
              <a:t>高度なキャンペーン</a:t>
            </a:r>
            <a:r>
              <a:rPr lang="ja-JP" altLang="en-US" dirty="0"/>
              <a:t>機能：輻輳するキャンペーンに対する運用性</a:t>
            </a:r>
          </a:p>
        </p:txBody>
      </p:sp>
      <p:sp>
        <p:nvSpPr>
          <p:cNvPr id="26" name="コンテンツ プレースホルダー 10"/>
          <p:cNvSpPr txBox="1">
            <a:spLocks/>
          </p:cNvSpPr>
          <p:nvPr/>
        </p:nvSpPr>
        <p:spPr>
          <a:xfrm>
            <a:off x="281301" y="856742"/>
            <a:ext cx="9397468" cy="676325"/>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輻輳する複数のキャンペーンを管理しやすいようカレンダー形式で一覧化できます。</a:t>
            </a:r>
            <a:br>
              <a:rPr lang="ja-JP" altLang="en-US"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rPr>
              <a:t>また、キャンペーンの反映を確認するためのシミュレーション機能もございます。</a:t>
            </a:r>
          </a:p>
        </p:txBody>
      </p:sp>
      <p:sp>
        <p:nvSpPr>
          <p:cNvPr id="27" name="テキストボックス 17"/>
          <p:cNvSpPr txBox="1"/>
          <p:nvPr/>
        </p:nvSpPr>
        <p:spPr>
          <a:xfrm>
            <a:off x="2327488" y="2043966"/>
            <a:ext cx="400110" cy="3624476"/>
          </a:xfrm>
          <a:prstGeom prst="rect">
            <a:avLst/>
          </a:prstGeom>
          <a:noFill/>
          <a:ln>
            <a:solidFill>
              <a:schemeClr val="bg1"/>
            </a:solidFill>
          </a:ln>
        </p:spPr>
        <p:txBody>
          <a:bodyPr vert="eaVert"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rPr>
              <a:t>管理画面イメージ</a:t>
            </a:r>
          </a:p>
        </p:txBody>
      </p:sp>
      <p:sp>
        <p:nvSpPr>
          <p:cNvPr id="28" name="テキスト プレースホルダー 2"/>
          <p:cNvSpPr txBox="1">
            <a:spLocks/>
          </p:cNvSpPr>
          <p:nvPr/>
        </p:nvSpPr>
        <p:spPr>
          <a:xfrm>
            <a:off x="745815" y="1586461"/>
            <a:ext cx="3071492" cy="410661"/>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marR="0" lvl="0" indent="0" algn="l" defTabSz="609555"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r>
              <a:rPr kumimoji="1" lang="ja-JP" altLang="en-US"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キャンペーン照会画面</a:t>
            </a:r>
            <a:r>
              <a:rPr kumimoji="1" lang="en-US" altLang="ja-JP"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endParaRPr kumimoji="1" lang="ja-JP" altLang="en-US" sz="14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29" name="テキスト プレースホルダー 2"/>
          <p:cNvSpPr txBox="1">
            <a:spLocks/>
          </p:cNvSpPr>
          <p:nvPr/>
        </p:nvSpPr>
        <p:spPr>
          <a:xfrm>
            <a:off x="4128090" y="4580881"/>
            <a:ext cx="3071492" cy="410661"/>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marR="0" lvl="0" indent="0" algn="l" defTabSz="609555"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r>
              <a:rPr kumimoji="1" lang="ja-JP" altLang="en-US"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キャンペーン</a:t>
            </a:r>
            <a:r>
              <a:rPr kumimoji="1" lang="ja-JP" altLang="en-US" sz="14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rPr>
              <a:t>シミュレーション</a:t>
            </a:r>
            <a:r>
              <a:rPr kumimoji="1" lang="ja-JP" altLang="en-US"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画面</a:t>
            </a:r>
            <a:r>
              <a:rPr kumimoji="1" lang="en-US" altLang="ja-JP" sz="14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t>
            </a:r>
            <a:endParaRPr kumimoji="1" lang="ja-JP" altLang="en-US" sz="14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sp>
        <p:nvSpPr>
          <p:cNvPr id="30" name="角丸四角形吹き出し 29"/>
          <p:cNvSpPr/>
          <p:nvPr/>
        </p:nvSpPr>
        <p:spPr>
          <a:xfrm>
            <a:off x="2609116" y="5304987"/>
            <a:ext cx="1518974" cy="820598"/>
          </a:xfrm>
          <a:prstGeom prst="wedgeRoundRectCallout">
            <a:avLst>
              <a:gd name="adj1" fmla="val -66171"/>
              <a:gd name="adj2" fmla="val 37316"/>
              <a:gd name="adj3" fmla="val 16667"/>
            </a:avLst>
          </a:prstGeom>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rPr>
              <a:t>ゴールド</a:t>
            </a: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会員が</a:t>
            </a:r>
            <a:r>
              <a:rPr kumimoji="1" lang="en-US" altLang="ja-JP"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5/8</a:t>
            </a: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に</a:t>
            </a:r>
            <a:endParaRPr kumimoji="1" lang="en-US" altLang="ja-JP" sz="11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A</a:t>
            </a: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施設で</a:t>
            </a:r>
            <a:r>
              <a:rPr kumimoji="1" lang="en-US" altLang="ja-JP"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10,000</a:t>
            </a: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円買上</a:t>
            </a:r>
            <a:endParaRPr kumimoji="1" lang="en-US" altLang="ja-JP"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した場合・・・</a:t>
            </a:r>
            <a:endParaRPr kumimoji="1" lang="ja-JP" altLang="en-US" sz="1100" b="1"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endParaRPr>
          </a:p>
        </p:txBody>
      </p:sp>
      <p:graphicFrame>
        <p:nvGraphicFramePr>
          <p:cNvPr id="31" name="コンテンツ プレースホルダー 8"/>
          <p:cNvGraphicFramePr>
            <a:graphicFrameLocks/>
          </p:cNvGraphicFramePr>
          <p:nvPr>
            <p:extLst/>
          </p:nvPr>
        </p:nvGraphicFramePr>
        <p:xfrm>
          <a:off x="745815" y="1920311"/>
          <a:ext cx="8023838" cy="2487344"/>
        </p:xfrm>
        <a:graphic>
          <a:graphicData uri="http://schemas.openxmlformats.org/drawingml/2006/table">
            <a:tbl>
              <a:tblPr firstRow="1" bandRow="1">
                <a:tableStyleId>{2D5ABB26-0587-4C30-8999-92F81FD0307C}</a:tableStyleId>
              </a:tblPr>
              <a:tblGrid>
                <a:gridCol w="1160522">
                  <a:extLst>
                    <a:ext uri="{9D8B030D-6E8A-4147-A177-3AD203B41FA5}">
                      <a16:colId xmlns:a16="http://schemas.microsoft.com/office/drawing/2014/main" val="38184813"/>
                    </a:ext>
                  </a:extLst>
                </a:gridCol>
                <a:gridCol w="1491043">
                  <a:extLst>
                    <a:ext uri="{9D8B030D-6E8A-4147-A177-3AD203B41FA5}">
                      <a16:colId xmlns:a16="http://schemas.microsoft.com/office/drawing/2014/main" val="4125196784"/>
                    </a:ext>
                  </a:extLst>
                </a:gridCol>
                <a:gridCol w="452659">
                  <a:extLst>
                    <a:ext uri="{9D8B030D-6E8A-4147-A177-3AD203B41FA5}">
                      <a16:colId xmlns:a16="http://schemas.microsoft.com/office/drawing/2014/main" val="21603335"/>
                    </a:ext>
                  </a:extLst>
                </a:gridCol>
                <a:gridCol w="432512">
                  <a:extLst>
                    <a:ext uri="{9D8B030D-6E8A-4147-A177-3AD203B41FA5}">
                      <a16:colId xmlns:a16="http://schemas.microsoft.com/office/drawing/2014/main" val="827062998"/>
                    </a:ext>
                  </a:extLst>
                </a:gridCol>
                <a:gridCol w="432512">
                  <a:extLst>
                    <a:ext uri="{9D8B030D-6E8A-4147-A177-3AD203B41FA5}">
                      <a16:colId xmlns:a16="http://schemas.microsoft.com/office/drawing/2014/main" val="4241397450"/>
                    </a:ext>
                  </a:extLst>
                </a:gridCol>
                <a:gridCol w="465692">
                  <a:extLst>
                    <a:ext uri="{9D8B030D-6E8A-4147-A177-3AD203B41FA5}">
                      <a16:colId xmlns:a16="http://schemas.microsoft.com/office/drawing/2014/main" val="1902893865"/>
                    </a:ext>
                  </a:extLst>
                </a:gridCol>
                <a:gridCol w="432512">
                  <a:extLst>
                    <a:ext uri="{9D8B030D-6E8A-4147-A177-3AD203B41FA5}">
                      <a16:colId xmlns:a16="http://schemas.microsoft.com/office/drawing/2014/main" val="105618381"/>
                    </a:ext>
                  </a:extLst>
                </a:gridCol>
                <a:gridCol w="432512">
                  <a:extLst>
                    <a:ext uri="{9D8B030D-6E8A-4147-A177-3AD203B41FA5}">
                      <a16:colId xmlns:a16="http://schemas.microsoft.com/office/drawing/2014/main" val="1514106608"/>
                    </a:ext>
                  </a:extLst>
                </a:gridCol>
                <a:gridCol w="432512">
                  <a:extLst>
                    <a:ext uri="{9D8B030D-6E8A-4147-A177-3AD203B41FA5}">
                      <a16:colId xmlns:a16="http://schemas.microsoft.com/office/drawing/2014/main" val="4088102676"/>
                    </a:ext>
                  </a:extLst>
                </a:gridCol>
                <a:gridCol w="432512">
                  <a:extLst>
                    <a:ext uri="{9D8B030D-6E8A-4147-A177-3AD203B41FA5}">
                      <a16:colId xmlns:a16="http://schemas.microsoft.com/office/drawing/2014/main" val="620763674"/>
                    </a:ext>
                  </a:extLst>
                </a:gridCol>
                <a:gridCol w="432512">
                  <a:extLst>
                    <a:ext uri="{9D8B030D-6E8A-4147-A177-3AD203B41FA5}">
                      <a16:colId xmlns:a16="http://schemas.microsoft.com/office/drawing/2014/main" val="971650679"/>
                    </a:ext>
                  </a:extLst>
                </a:gridCol>
                <a:gridCol w="475446">
                  <a:extLst>
                    <a:ext uri="{9D8B030D-6E8A-4147-A177-3AD203B41FA5}">
                      <a16:colId xmlns:a16="http://schemas.microsoft.com/office/drawing/2014/main" val="944820477"/>
                    </a:ext>
                  </a:extLst>
                </a:gridCol>
                <a:gridCol w="475446">
                  <a:extLst>
                    <a:ext uri="{9D8B030D-6E8A-4147-A177-3AD203B41FA5}">
                      <a16:colId xmlns:a16="http://schemas.microsoft.com/office/drawing/2014/main" val="2647909628"/>
                    </a:ext>
                  </a:extLst>
                </a:gridCol>
                <a:gridCol w="475446">
                  <a:extLst>
                    <a:ext uri="{9D8B030D-6E8A-4147-A177-3AD203B41FA5}">
                      <a16:colId xmlns:a16="http://schemas.microsoft.com/office/drawing/2014/main" val="936368677"/>
                    </a:ext>
                  </a:extLst>
                </a:gridCol>
              </a:tblGrid>
              <a:tr h="215280">
                <a:tc rowSpan="4">
                  <a:txBody>
                    <a:bodyPr/>
                    <a:lstStyle/>
                    <a:p>
                      <a:r>
                        <a:rPr kumimoji="1" lang="ja-JP" altLang="en-US" sz="1050" dirty="0" smtClean="0">
                          <a:latin typeface="Meiryo UI" panose="020B0604030504040204" pitchFamily="50" charset="-128"/>
                          <a:ea typeface="Meiryo UI" panose="020B0604030504040204" pitchFamily="50" charset="-128"/>
                        </a:rPr>
                        <a:t>キャンペーン種別</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4">
                  <a:txBody>
                    <a:bodyPr/>
                    <a:lstStyle/>
                    <a:p>
                      <a:r>
                        <a:rPr kumimoji="1" lang="ja-JP" altLang="en-US" sz="1050" dirty="0" smtClean="0">
                          <a:latin typeface="Meiryo UI" panose="020B0604030504040204" pitchFamily="50" charset="-128"/>
                          <a:ea typeface="Meiryo UI" panose="020B0604030504040204" pitchFamily="50" charset="-128"/>
                        </a:rPr>
                        <a:t>キャンペーン名</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lang="en-US" altLang="ja-JP" sz="1050" dirty="0" smtClean="0">
                          <a:latin typeface="Meiryo UI" panose="020B0604030504040204" pitchFamily="50" charset="-128"/>
                          <a:ea typeface="Meiryo UI" panose="020B0604030504040204" pitchFamily="50" charset="-128"/>
                        </a:rPr>
                        <a:t>2021</a:t>
                      </a:r>
                      <a:r>
                        <a:rPr lang="ja-JP" altLang="en-US" sz="1050" dirty="0" smtClean="0">
                          <a:latin typeface="Meiryo UI" panose="020B0604030504040204" pitchFamily="50" charset="-128"/>
                          <a:ea typeface="Meiryo UI" panose="020B0604030504040204" pitchFamily="50" charset="-128"/>
                        </a:rPr>
                        <a:t>年</a:t>
                      </a:r>
                    </a:p>
                  </a:txBody>
                  <a:tcPr marL="72760" marR="72760" marT="36379" marB="3637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sz="1050" dirty="0">
                        <a:latin typeface="Meiryo UI" panose="020B0604030504040204" pitchFamily="50" charset="-128"/>
                        <a:ea typeface="Meiryo UI"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sz="1050" dirty="0">
                        <a:latin typeface="Meiryo UI" panose="020B0604030504040204" pitchFamily="50" charset="-128"/>
                        <a:ea typeface="Meiryo UI"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sz="90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52673722"/>
                  </a:ext>
                </a:extLst>
              </a:tr>
              <a:tr h="215280">
                <a:tc vMerge="1">
                  <a:txBody>
                    <a:bodyPr/>
                    <a:lstStyle/>
                    <a:p>
                      <a:endParaRPr kumimoji="1" lang="ja-JP" altLang="en-US"/>
                    </a:p>
                  </a:txBody>
                  <a:tcPr/>
                </a:tc>
                <a:tc vMerge="1">
                  <a:txBody>
                    <a:bodyPr/>
                    <a:lstStyle/>
                    <a:p>
                      <a:endParaRPr kumimoji="1" lang="ja-JP" altLang="en-US"/>
                    </a:p>
                  </a:txBody>
                  <a:tcPr/>
                </a:tc>
                <a:tc>
                  <a:txBody>
                    <a:bodyPr/>
                    <a:lstStyle/>
                    <a:p>
                      <a:r>
                        <a:rPr kumimoji="1" lang="en-US" altLang="ja-JP" sz="1050" dirty="0" smtClean="0">
                          <a:latin typeface="Meiryo UI" panose="020B0604030504040204" pitchFamily="50" charset="-128"/>
                          <a:ea typeface="Meiryo UI" panose="020B0604030504040204" pitchFamily="50" charset="-128"/>
                        </a:rPr>
                        <a:t>5</a:t>
                      </a:r>
                      <a:r>
                        <a:rPr kumimoji="1" lang="ja-JP" altLang="en-US" sz="1050" dirty="0" smtClean="0">
                          <a:latin typeface="Meiryo UI" panose="020B0604030504040204" pitchFamily="50" charset="-128"/>
                          <a:ea typeface="Meiryo UI" panose="020B0604030504040204" pitchFamily="50" charset="-128"/>
                        </a:rPr>
                        <a:t>月</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lang="ja-JP" altLang="en-US" sz="1050" dirty="0" smtClean="0">
                          <a:latin typeface="Meiryo UI" panose="020B0604030504040204" pitchFamily="50" charset="-128"/>
                          <a:ea typeface="Meiryo UI" panose="020B0604030504040204" pitchFamily="50" charset="-128"/>
                        </a:rPr>
                        <a:t>◆検索日</a:t>
                      </a: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1469930"/>
                  </a:ext>
                </a:extLst>
              </a:tr>
              <a:tr h="215280">
                <a:tc vMerge="1">
                  <a:txBody>
                    <a:bodyPr/>
                    <a:lstStyle/>
                    <a:p>
                      <a:endParaRPr kumimoji="1" lang="ja-JP" altLang="en-US"/>
                    </a:p>
                  </a:txBody>
                  <a:tcPr/>
                </a:tc>
                <a:tc vMerge="1">
                  <a:txBody>
                    <a:bodyPr/>
                    <a:lstStyle/>
                    <a:p>
                      <a:endParaRPr kumimoji="1" lang="ja-JP" altLang="en-US"/>
                    </a:p>
                  </a:txBody>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1</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2</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3</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4</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5</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6</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7</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8</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9</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10</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11</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12</a:t>
                      </a:r>
                      <a:r>
                        <a:rPr kumimoji="1" lang="ja-JP" altLang="en-US" sz="1050" dirty="0" smtClean="0">
                          <a:latin typeface="Meiryo UI" panose="020B0604030504040204" pitchFamily="50" charset="-128"/>
                          <a:ea typeface="Meiryo UI" panose="020B0604030504040204" pitchFamily="50" charset="-128"/>
                        </a:rPr>
                        <a:t>日</a:t>
                      </a:r>
                      <a:endParaRPr kumimoji="1" lang="en-US" altLang="ja-JP" sz="1050" dirty="0" smtClean="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4273213"/>
                  </a:ext>
                </a:extLst>
              </a:tr>
              <a:tr h="357802">
                <a:tc vMerge="1">
                  <a:txBody>
                    <a:bodyPr/>
                    <a:lstStyle/>
                    <a:p>
                      <a:endParaRPr kumimoji="1" lang="ja-JP" altLang="en-US"/>
                    </a:p>
                  </a:txBody>
                  <a:tcPr/>
                </a:tc>
                <a:tc vMerge="1">
                  <a:txBody>
                    <a:bodyPr/>
                    <a:lstStyle/>
                    <a:p>
                      <a:endParaRPr kumimoji="1" lang="ja-JP" altLang="en-US"/>
                    </a:p>
                  </a:txBody>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土</a:t>
                      </a:r>
                      <a:r>
                        <a:rPr kumimoji="1" lang="en-US" altLang="ja-JP" sz="1050" dirty="0" smtClean="0">
                          <a:latin typeface="Meiryo UI" panose="020B0604030504040204" pitchFamily="50" charset="-128"/>
                          <a:ea typeface="Meiryo UI" panose="020B0604030504040204" pitchFamily="50" charset="-128"/>
                        </a:rPr>
                        <a:t>)</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日</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月</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火</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水</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木</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金</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土</a:t>
                      </a:r>
                      <a:r>
                        <a:rPr kumimoji="1" lang="en-US" altLang="ja-JP" sz="1050" dirty="0" smtClean="0">
                          <a:latin typeface="Meiryo UI" panose="020B0604030504040204" pitchFamily="50" charset="-128"/>
                          <a:ea typeface="Meiryo UI" panose="020B0604030504040204" pitchFamily="50" charset="-128"/>
                        </a:rPr>
                        <a:t>)</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日</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月</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火</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050" dirty="0" smtClean="0">
                          <a:latin typeface="Meiryo UI" panose="020B0604030504040204" pitchFamily="50" charset="-128"/>
                          <a:ea typeface="Meiryo UI" panose="020B0604030504040204" pitchFamily="50" charset="-128"/>
                        </a:rPr>
                        <a:t>(</a:t>
                      </a:r>
                      <a:r>
                        <a:rPr kumimoji="1" lang="ja-JP" altLang="en-US" sz="1050" dirty="0" smtClean="0">
                          <a:latin typeface="Meiryo UI" panose="020B0604030504040204" pitchFamily="50" charset="-128"/>
                          <a:ea typeface="Meiryo UI" panose="020B0604030504040204" pitchFamily="50" charset="-128"/>
                        </a:rPr>
                        <a:t>水</a:t>
                      </a:r>
                      <a:r>
                        <a:rPr kumimoji="1" lang="en-US" altLang="ja-JP" sz="1050" dirty="0" smtClean="0">
                          <a:latin typeface="Meiryo UI" panose="020B0604030504040204" pitchFamily="50" charset="-128"/>
                          <a:ea typeface="Meiryo UI" panose="020B0604030504040204" pitchFamily="50" charset="-128"/>
                        </a:rPr>
                        <a:t>)</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61848666"/>
                  </a:ext>
                </a:extLst>
              </a:tr>
              <a:tr h="357802">
                <a:tc>
                  <a:txBody>
                    <a:bodyPr/>
                    <a:lstStyle/>
                    <a:p>
                      <a:r>
                        <a:rPr kumimoji="1" lang="ja-JP" altLang="en-US" sz="1050" dirty="0" smtClean="0">
                          <a:latin typeface="Meiryo UI" panose="020B0604030504040204" pitchFamily="50" charset="-128"/>
                          <a:ea typeface="Meiryo UI" panose="020B0604030504040204" pitchFamily="50" charset="-128"/>
                        </a:rPr>
                        <a:t>日付キャンペーン</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050" dirty="0" smtClean="0">
                          <a:latin typeface="Meiryo UI" panose="020B0604030504040204" pitchFamily="50" charset="-128"/>
                          <a:ea typeface="Meiryo UI" panose="020B0604030504040204" pitchFamily="50" charset="-128"/>
                        </a:rPr>
                        <a:t>ランクアップ（</a:t>
                      </a:r>
                      <a:r>
                        <a:rPr kumimoji="1" lang="en-US" altLang="ja-JP" sz="1050" dirty="0" smtClean="0">
                          <a:latin typeface="Meiryo UI" panose="020B0604030504040204" pitchFamily="50" charset="-128"/>
                          <a:ea typeface="Meiryo UI" panose="020B0604030504040204" pitchFamily="50" charset="-128"/>
                        </a:rPr>
                        <a:t>A</a:t>
                      </a:r>
                      <a:r>
                        <a:rPr kumimoji="1" lang="ja-JP" altLang="en-US" sz="1050" dirty="0" smtClean="0">
                          <a:latin typeface="Meiryo UI" panose="020B0604030504040204" pitchFamily="50" charset="-128"/>
                          <a:ea typeface="Meiryo UI" panose="020B0604030504040204" pitchFamily="50" charset="-128"/>
                        </a:rPr>
                        <a:t>施設）</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867559333"/>
                  </a:ext>
                </a:extLst>
              </a:tr>
              <a:tr h="357802">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050" dirty="0" smtClean="0">
                          <a:latin typeface="Meiryo UI" panose="020B0604030504040204" pitchFamily="50" charset="-128"/>
                          <a:ea typeface="Meiryo UI" panose="020B0604030504040204" pitchFamily="50" charset="-128"/>
                        </a:rPr>
                        <a:t>日付キャンペーン</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ja-JP" altLang="en-US" sz="1050" dirty="0" smtClean="0">
                          <a:latin typeface="Meiryo UI" panose="020B0604030504040204" pitchFamily="50" charset="-128"/>
                          <a:ea typeface="Meiryo UI" panose="020B0604030504040204" pitchFamily="50" charset="-128"/>
                        </a:rPr>
                        <a:t>ランクアップ（</a:t>
                      </a:r>
                      <a:r>
                        <a:rPr kumimoji="1" lang="en-US" altLang="ja-JP" sz="1050" dirty="0" smtClean="0">
                          <a:latin typeface="Meiryo UI" panose="020B0604030504040204" pitchFamily="50" charset="-128"/>
                          <a:ea typeface="Meiryo UI" panose="020B0604030504040204" pitchFamily="50" charset="-128"/>
                        </a:rPr>
                        <a:t>B</a:t>
                      </a:r>
                      <a:r>
                        <a:rPr kumimoji="1" lang="ja-JP" altLang="en-US" sz="1050" dirty="0" smtClean="0">
                          <a:latin typeface="Meiryo UI" panose="020B0604030504040204" pitchFamily="50" charset="-128"/>
                          <a:ea typeface="Meiryo UI" panose="020B0604030504040204" pitchFamily="50" charset="-128"/>
                        </a:rPr>
                        <a:t>施設）</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446619938"/>
                  </a:ext>
                </a:extLst>
              </a:tr>
              <a:tr h="357802">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日付キャンペーン</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050" dirty="0" smtClean="0">
                          <a:latin typeface="Meiryo UI" panose="020B0604030504040204" pitchFamily="50" charset="-128"/>
                          <a:ea typeface="Meiryo UI" panose="020B0604030504040204" pitchFamily="50" charset="-128"/>
                        </a:rPr>
                        <a:t>毎月</a:t>
                      </a:r>
                      <a:r>
                        <a:rPr kumimoji="1" lang="en-US" altLang="ja-JP" sz="1050" dirty="0" smtClean="0">
                          <a:latin typeface="Meiryo UI" panose="020B0604030504040204" pitchFamily="50" charset="-128"/>
                          <a:ea typeface="Meiryo UI" panose="020B0604030504040204" pitchFamily="50" charset="-128"/>
                        </a:rPr>
                        <a:t>8</a:t>
                      </a:r>
                      <a:r>
                        <a:rPr kumimoji="1" lang="ja-JP" altLang="en-US" sz="1050" dirty="0" smtClean="0">
                          <a:latin typeface="Meiryo UI" panose="020B0604030504040204" pitchFamily="50" charset="-128"/>
                          <a:ea typeface="Meiryo UI" panose="020B0604030504040204" pitchFamily="50" charset="-128"/>
                        </a:rPr>
                        <a:t>日倍デー</a:t>
                      </a: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〇</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1050" dirty="0">
                        <a:latin typeface="Meiryo UI" panose="020B0604030504040204" pitchFamily="50" charset="-128"/>
                        <a:ea typeface="Meiryo UI" panose="020B0604030504040204" pitchFamily="50" charset="-128"/>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8414408"/>
                  </a:ext>
                </a:extLst>
              </a:tr>
              <a:tr h="357802">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日付キャンペーン</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050" dirty="0" smtClean="0">
                          <a:latin typeface="Meiryo UI" panose="020B0604030504040204" pitchFamily="50" charset="-128"/>
                          <a:ea typeface="Meiryo UI" panose="020B0604030504040204" pitchFamily="50" charset="-128"/>
                        </a:rPr>
                        <a:t>4</a:t>
                      </a:r>
                      <a:r>
                        <a:rPr kumimoji="1" lang="ja-JP" altLang="en-US" sz="1050" dirty="0" smtClean="0">
                          <a:latin typeface="Meiryo UI" panose="020B0604030504040204" pitchFamily="50" charset="-128"/>
                          <a:ea typeface="Meiryo UI" panose="020B0604030504040204" pitchFamily="50" charset="-128"/>
                        </a:rPr>
                        <a:t>月限定</a:t>
                      </a: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105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marL="72760" marR="72760" marT="36379" marB="363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99008249"/>
                  </a:ext>
                </a:extLst>
              </a:tr>
            </a:tbl>
          </a:graphicData>
        </a:graphic>
      </p:graphicFrame>
      <p:graphicFrame>
        <p:nvGraphicFramePr>
          <p:cNvPr id="32" name="表 31"/>
          <p:cNvGraphicFramePr>
            <a:graphicFrameLocks noGrp="1"/>
          </p:cNvGraphicFramePr>
          <p:nvPr>
            <p:extLst/>
          </p:nvPr>
        </p:nvGraphicFramePr>
        <p:xfrm>
          <a:off x="4370076" y="4900456"/>
          <a:ext cx="4399577" cy="1371600"/>
        </p:xfrm>
        <a:graphic>
          <a:graphicData uri="http://schemas.openxmlformats.org/drawingml/2006/table">
            <a:tbl>
              <a:tblPr firstRow="1" bandRow="1">
                <a:tableStyleId>{2D5ABB26-0587-4C30-8999-92F81FD0307C}</a:tableStyleId>
              </a:tblPr>
              <a:tblGrid>
                <a:gridCol w="2453399">
                  <a:extLst>
                    <a:ext uri="{9D8B030D-6E8A-4147-A177-3AD203B41FA5}">
                      <a16:colId xmlns:a16="http://schemas.microsoft.com/office/drawing/2014/main" val="1602260527"/>
                    </a:ext>
                  </a:extLst>
                </a:gridCol>
                <a:gridCol w="1201129">
                  <a:extLst>
                    <a:ext uri="{9D8B030D-6E8A-4147-A177-3AD203B41FA5}">
                      <a16:colId xmlns:a16="http://schemas.microsoft.com/office/drawing/2014/main" val="3624985783"/>
                    </a:ext>
                  </a:extLst>
                </a:gridCol>
                <a:gridCol w="745049">
                  <a:extLst>
                    <a:ext uri="{9D8B030D-6E8A-4147-A177-3AD203B41FA5}">
                      <a16:colId xmlns:a16="http://schemas.microsoft.com/office/drawing/2014/main" val="2783400293"/>
                    </a:ext>
                  </a:extLst>
                </a:gridCol>
              </a:tblGrid>
              <a:tr h="223520">
                <a:tc>
                  <a:txBody>
                    <a:bodyPr/>
                    <a:lstStyle/>
                    <a:p>
                      <a:r>
                        <a:rPr kumimoji="1" lang="ja-JP" altLang="en-US" sz="1200" dirty="0" smtClean="0">
                          <a:latin typeface="Meiryo UI" panose="020B0604030504040204" pitchFamily="50" charset="-128"/>
                          <a:ea typeface="Meiryo UI" panose="020B0604030504040204" pitchFamily="50" charset="-128"/>
                        </a:rPr>
                        <a:t>ポイント種</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倍率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ja-JP" altLang="en-US" sz="1200" dirty="0" smtClean="0">
                          <a:latin typeface="Meiryo UI" panose="020B0604030504040204" pitchFamily="50" charset="-128"/>
                          <a:ea typeface="Meiryo UI" panose="020B0604030504040204" pitchFamily="50" charset="-128"/>
                        </a:rPr>
                        <a:t>ポイント</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4033991"/>
                  </a:ext>
                </a:extLst>
              </a:tr>
              <a:tr h="223520">
                <a:tc>
                  <a:txBody>
                    <a:bodyPr/>
                    <a:lstStyle/>
                    <a:p>
                      <a:r>
                        <a:rPr kumimoji="1" lang="ja-JP" altLang="en-US" sz="1200" dirty="0" smtClean="0">
                          <a:latin typeface="Meiryo UI" panose="020B0604030504040204" pitchFamily="50" charset="-128"/>
                          <a:ea typeface="Meiryo UI" panose="020B0604030504040204" pitchFamily="50" charset="-128"/>
                        </a:rPr>
                        <a:t>基本ポイント</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err="1" smtClean="0">
                          <a:ln>
                            <a:noFill/>
                          </a:ln>
                          <a:solidFill>
                            <a:srgbClr val="404040"/>
                          </a:solidFill>
                          <a:effectLst/>
                          <a:uLnTx/>
                          <a:uFillTx/>
                          <a:latin typeface="Meiryo UI" panose="020B0604030504040204" pitchFamily="50" charset="-128"/>
                          <a:ea typeface="Meiryo UI" panose="020B0604030504040204" pitchFamily="50" charset="-128"/>
                          <a:cs typeface="+mn-cs"/>
                        </a:rPr>
                        <a:t>ー</a:t>
                      </a:r>
                      <a:endPar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dirty="0" smtClean="0">
                          <a:latin typeface="Meiryo UI" panose="020B0604030504040204" pitchFamily="50" charset="-128"/>
                          <a:ea typeface="Meiryo UI" panose="020B0604030504040204" pitchFamily="50" charset="-128"/>
                        </a:rPr>
                        <a:t>100</a:t>
                      </a: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2862024"/>
                  </a:ext>
                </a:extLst>
              </a:tr>
              <a:tr h="223520">
                <a:tc>
                  <a:txBody>
                    <a:bodyPr/>
                    <a:lstStyle/>
                    <a:p>
                      <a:r>
                        <a:rPr kumimoji="1" lang="ja-JP" altLang="en-US" sz="1200" dirty="0" smtClean="0">
                          <a:latin typeface="Meiryo UI" panose="020B0604030504040204" pitchFamily="50" charset="-128"/>
                          <a:ea typeface="Meiryo UI" panose="020B0604030504040204" pitchFamily="50" charset="-128"/>
                        </a:rPr>
                        <a:t>ランクアップポイント（</a:t>
                      </a:r>
                      <a:r>
                        <a:rPr kumimoji="1" lang="en-US" altLang="ja-JP" sz="1200" dirty="0" smtClean="0">
                          <a:latin typeface="Meiryo UI" panose="020B0604030504040204" pitchFamily="50" charset="-128"/>
                          <a:ea typeface="Meiryo UI" panose="020B0604030504040204" pitchFamily="50" charset="-128"/>
                        </a:rPr>
                        <a:t>A</a:t>
                      </a:r>
                      <a:r>
                        <a:rPr kumimoji="1" lang="ja-JP" altLang="en-US" sz="1200" dirty="0" smtClean="0">
                          <a:latin typeface="Meiryo UI" panose="020B0604030504040204" pitchFamily="50" charset="-128"/>
                          <a:ea typeface="Meiryo UI" panose="020B0604030504040204" pitchFamily="50" charset="-128"/>
                        </a:rPr>
                        <a:t>施設）</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2</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dirty="0" smtClean="0">
                          <a:latin typeface="Meiryo UI" panose="020B0604030504040204" pitchFamily="50" charset="-128"/>
                          <a:ea typeface="Meiryo UI" panose="020B0604030504040204" pitchFamily="50" charset="-128"/>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36477"/>
                  </a:ext>
                </a:extLst>
              </a:tr>
              <a:tr h="223520">
                <a:tc>
                  <a:txBody>
                    <a:bodyPr/>
                    <a:lstStyle/>
                    <a:p>
                      <a:r>
                        <a:rPr kumimoji="1" lang="ja-JP" altLang="en-US" sz="1200" dirty="0" smtClean="0">
                          <a:latin typeface="Meiryo UI" panose="020B0604030504040204" pitchFamily="50" charset="-128"/>
                          <a:ea typeface="Meiryo UI" panose="020B0604030504040204" pitchFamily="50" charset="-128"/>
                        </a:rPr>
                        <a:t>毎月</a:t>
                      </a:r>
                      <a:r>
                        <a:rPr kumimoji="1" lang="en-US" altLang="ja-JP" sz="1200" dirty="0" smtClean="0">
                          <a:latin typeface="Meiryo UI" panose="020B0604030504040204" pitchFamily="50" charset="-128"/>
                          <a:ea typeface="Meiryo UI" panose="020B0604030504040204" pitchFamily="50" charset="-128"/>
                        </a:rPr>
                        <a:t>8</a:t>
                      </a:r>
                      <a:r>
                        <a:rPr kumimoji="1" lang="ja-JP" altLang="en-US" sz="1200" dirty="0" smtClean="0">
                          <a:latin typeface="Meiryo UI" panose="020B0604030504040204" pitchFamily="50" charset="-128"/>
                          <a:ea typeface="Meiryo UI" panose="020B0604030504040204" pitchFamily="50" charset="-128"/>
                        </a:rPr>
                        <a:t>日倍デー</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1</a:t>
                      </a:r>
                      <a:r>
                        <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rPr>
                        <a:t>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dirty="0" smtClean="0">
                          <a:latin typeface="Meiryo UI" panose="020B0604030504040204" pitchFamily="50" charset="-128"/>
                          <a:ea typeface="Meiryo UI" panose="020B0604030504040204" pitchFamily="50" charset="-128"/>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8413107"/>
                  </a:ext>
                </a:extLst>
              </a:tr>
              <a:tr h="223520">
                <a:tc>
                  <a:txBody>
                    <a:bodyPr/>
                    <a:lstStyle/>
                    <a:p>
                      <a:pPr algn="r"/>
                      <a:r>
                        <a:rPr kumimoji="1" lang="ja-JP" altLang="en-US" sz="1200" dirty="0" smtClean="0">
                          <a:latin typeface="Meiryo UI" panose="020B0604030504040204" pitchFamily="50" charset="-128"/>
                          <a:ea typeface="Meiryo UI" panose="020B0604030504040204" pitchFamily="50" charset="-128"/>
                        </a:rPr>
                        <a:t>合計</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en-US" altLang="ja-JP" sz="1200" dirty="0" smtClean="0">
                          <a:latin typeface="Meiryo UI" panose="020B0604030504040204" pitchFamily="50" charset="-128"/>
                          <a:ea typeface="Meiryo UI" panose="020B0604030504040204" pitchFamily="50" charset="-128"/>
                        </a:rPr>
                        <a:t>400</a:t>
                      </a: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9810490"/>
                  </a:ext>
                </a:extLst>
              </a:tr>
            </a:tbl>
          </a:graphicData>
        </a:graphic>
      </p:graphicFrame>
      <p:grpSp>
        <p:nvGrpSpPr>
          <p:cNvPr id="33" name="グループ化 32">
            <a:extLst>
              <a:ext uri="{FF2B5EF4-FFF2-40B4-BE49-F238E27FC236}">
                <a16:creationId xmlns:a16="http://schemas.microsoft.com/office/drawing/2014/main" id="{DF175EEC-C976-446A-80B8-ACF39FF9F4D2}"/>
              </a:ext>
            </a:extLst>
          </p:cNvPr>
          <p:cNvGrpSpPr/>
          <p:nvPr/>
        </p:nvGrpSpPr>
        <p:grpSpPr>
          <a:xfrm>
            <a:off x="1249425" y="5297972"/>
            <a:ext cx="1036797" cy="939162"/>
            <a:chOff x="2093638" y="3029608"/>
            <a:chExt cx="1117358" cy="1012135"/>
          </a:xfrm>
        </p:grpSpPr>
        <p:pic>
          <p:nvPicPr>
            <p:cNvPr id="34" name="図 33" descr="挿絵 が含まれている画像&#10;&#10;自動的に生成された説明">
              <a:extLst>
                <a:ext uri="{FF2B5EF4-FFF2-40B4-BE49-F238E27FC236}">
                  <a16:creationId xmlns:a16="http://schemas.microsoft.com/office/drawing/2014/main" id="{B4DB2B41-571C-414D-B75C-182158240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4635" y="3029608"/>
              <a:ext cx="596361" cy="1012135"/>
            </a:xfrm>
            <a:prstGeom prst="rect">
              <a:avLst/>
            </a:prstGeom>
          </p:spPr>
        </p:pic>
        <p:pic>
          <p:nvPicPr>
            <p:cNvPr id="35" name="図 34" descr="挿絵 が含まれている画像&#10;&#10;自動的に生成された説明">
              <a:extLst>
                <a:ext uri="{FF2B5EF4-FFF2-40B4-BE49-F238E27FC236}">
                  <a16:creationId xmlns:a16="http://schemas.microsoft.com/office/drawing/2014/main" id="{EB2301B2-3DC9-4508-BDAD-DEC1CE83C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638" y="3031657"/>
              <a:ext cx="537565" cy="1003735"/>
            </a:xfrm>
            <a:prstGeom prst="rect">
              <a:avLst/>
            </a:prstGeom>
          </p:spPr>
        </p:pic>
      </p:grpSp>
      <p:sp>
        <p:nvSpPr>
          <p:cNvPr id="36" name="角丸四角形吹き出し 35"/>
          <p:cNvSpPr/>
          <p:nvPr/>
        </p:nvSpPr>
        <p:spPr>
          <a:xfrm>
            <a:off x="6569864" y="6272056"/>
            <a:ext cx="1597127" cy="367989"/>
          </a:xfrm>
          <a:prstGeom prst="wedgeRoundRectCallout">
            <a:avLst>
              <a:gd name="adj1" fmla="val 44574"/>
              <a:gd name="adj2" fmla="val -84071"/>
              <a:gd name="adj3" fmla="val 16667"/>
            </a:avLst>
          </a:prstGeom>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400</a:t>
            </a:r>
            <a:r>
              <a:rPr kumimoji="1" lang="ja-JP" altLang="en-US" sz="11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rPr>
              <a:t>ポイント</a:t>
            </a:r>
            <a:r>
              <a:rPr kumimoji="1" lang="ja-JP" altLang="en-US" sz="11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rPr>
              <a:t>付与予定！</a:t>
            </a:r>
          </a:p>
        </p:txBody>
      </p:sp>
      <p:pic>
        <p:nvPicPr>
          <p:cNvPr id="37" name="図 36" descr="挿絵, テーブル が含まれている画像&#10;&#10;自動的に生成された説明">
            <a:extLst>
              <a:ext uri="{FF2B5EF4-FFF2-40B4-BE49-F238E27FC236}">
                <a16:creationId xmlns:a16="http://schemas.microsoft.com/office/drawing/2014/main" id="{03408D00-8FE2-4C22-AA2E-7E14BF1112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30349" y="5384276"/>
            <a:ext cx="650600" cy="741309"/>
          </a:xfrm>
          <a:prstGeom prst="rect">
            <a:avLst/>
          </a:prstGeom>
        </p:spPr>
      </p:pic>
      <p:sp>
        <p:nvSpPr>
          <p:cNvPr id="38" name="角丸四角形 37"/>
          <p:cNvSpPr/>
          <p:nvPr/>
        </p:nvSpPr>
        <p:spPr>
          <a:xfrm>
            <a:off x="704468" y="4580881"/>
            <a:ext cx="3167325" cy="625977"/>
          </a:xfrm>
          <a:prstGeom prst="roundRect">
            <a:avLst>
              <a:gd name="adj" fmla="val 3800"/>
            </a:avLst>
          </a:prstGeom>
          <a:noFill/>
          <a:ln w="9525" cap="flat" cmpd="sng" algn="ctr">
            <a:noFill/>
            <a:prstDash val="solid"/>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l" defTabSz="925880" rtl="0" eaLnBrk="1" fontAlgn="auto" latinLnBrk="0" hangingPunct="1">
              <a:lnSpc>
                <a:spcPct val="100000"/>
              </a:lnSpc>
              <a:spcBef>
                <a:spcPts val="0"/>
              </a:spcBef>
              <a:spcAft>
                <a:spcPts val="0"/>
              </a:spcAft>
              <a:buClrTx/>
              <a:buSzTx/>
              <a:buFontTx/>
              <a:buNone/>
              <a:tabLst/>
              <a:defRPr/>
            </a:pPr>
            <a:r>
              <a:rPr lang="ja-JP" altLang="en-US" sz="1600" b="1" dirty="0">
                <a:solidFill>
                  <a:prstClr val="white"/>
                </a:solidFill>
                <a:effectLst>
                  <a:glow rad="139700">
                    <a:srgbClr val="4472C4"/>
                  </a:glow>
                </a:effectLst>
                <a:latin typeface="Meiryo UI" panose="020B0604030504040204" pitchFamily="50" charset="-128"/>
              </a:rPr>
              <a:t>複数キャンペーンが輻輳したときでもポイント数をシミュレーション可能！</a:t>
            </a:r>
          </a:p>
        </p:txBody>
      </p:sp>
      <p:sp>
        <p:nvSpPr>
          <p:cNvPr id="40" name="角丸四角形 39"/>
          <p:cNvSpPr/>
          <p:nvPr/>
        </p:nvSpPr>
        <p:spPr>
          <a:xfrm>
            <a:off x="5645399" y="1579456"/>
            <a:ext cx="4033370" cy="424669"/>
          </a:xfrm>
          <a:prstGeom prst="roundRect">
            <a:avLst>
              <a:gd name="adj" fmla="val 3800"/>
            </a:avLst>
          </a:prstGeom>
          <a:noFill/>
          <a:ln w="9525" cap="flat" cmpd="sng" algn="ctr">
            <a:noFill/>
            <a:prstDash val="solid"/>
          </a:ln>
          <a:effectLst/>
        </p:spPr>
        <p:txBody>
          <a:bodyPr rot="0" spcFirstLastPara="0" vert="horz" wrap="square" lIns="36000" tIns="45720" rIns="3600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l" defTabSz="925880" rtl="0" eaLnBrk="1" fontAlgn="auto" latinLnBrk="0" hangingPunct="1">
              <a:lnSpc>
                <a:spcPct val="100000"/>
              </a:lnSpc>
              <a:spcBef>
                <a:spcPts val="0"/>
              </a:spcBef>
              <a:spcAft>
                <a:spcPts val="0"/>
              </a:spcAft>
              <a:buClrTx/>
              <a:buSzTx/>
              <a:buFontTx/>
              <a:buNone/>
              <a:tabLst/>
              <a:defRPr/>
            </a:pPr>
            <a:r>
              <a:rPr lang="ja-JP" altLang="en-US" sz="1600" b="1" dirty="0">
                <a:solidFill>
                  <a:prstClr val="white"/>
                </a:solidFill>
                <a:effectLst>
                  <a:glow rad="139700">
                    <a:srgbClr val="4472C4"/>
                  </a:glow>
                </a:effectLst>
                <a:latin typeface="Meiryo UI" panose="020B0604030504040204" pitchFamily="50" charset="-128"/>
              </a:rPr>
              <a:t>カレンダー形式なので、視覚的にわかりやすい</a:t>
            </a:r>
            <a:r>
              <a:rPr lang="ja-JP" altLang="en-US" sz="1600" b="1" dirty="0" smtClean="0">
                <a:solidFill>
                  <a:prstClr val="white"/>
                </a:solidFill>
                <a:effectLst>
                  <a:glow rad="139700">
                    <a:srgbClr val="4472C4"/>
                  </a:glow>
                </a:effectLst>
                <a:latin typeface="Meiryo UI" panose="020B0604030504040204" pitchFamily="50" charset="-128"/>
              </a:rPr>
              <a:t>！</a:t>
            </a:r>
            <a:endParaRPr lang="en-US" altLang="ja-JP" sz="1600" b="1" dirty="0" smtClean="0">
              <a:solidFill>
                <a:prstClr val="white"/>
              </a:solidFill>
              <a:effectLst>
                <a:glow rad="139700">
                  <a:srgbClr val="4472C4"/>
                </a:glow>
              </a:effectLst>
              <a:latin typeface="Meiryo UI" panose="020B0604030504040204" pitchFamily="50" charset="-128"/>
            </a:endParaRPr>
          </a:p>
          <a:p>
            <a:pPr marL="0" marR="0" lvl="0" indent="0" algn="l" defTabSz="925880" rtl="0" eaLnBrk="1" fontAlgn="auto" latinLnBrk="0" hangingPunct="1">
              <a:lnSpc>
                <a:spcPct val="100000"/>
              </a:lnSpc>
              <a:spcBef>
                <a:spcPts val="0"/>
              </a:spcBef>
              <a:spcAft>
                <a:spcPts val="0"/>
              </a:spcAft>
              <a:buClrTx/>
              <a:buSzTx/>
              <a:buFontTx/>
              <a:buNone/>
              <a:tabLst/>
              <a:defRPr/>
            </a:pPr>
            <a:r>
              <a:rPr lang="ja-JP" altLang="en-US" sz="1600" b="1" dirty="0" smtClean="0">
                <a:solidFill>
                  <a:prstClr val="white"/>
                </a:solidFill>
                <a:effectLst>
                  <a:glow rad="139700">
                    <a:srgbClr val="4472C4"/>
                  </a:glow>
                </a:effectLst>
                <a:latin typeface="Meiryo UI" panose="020B0604030504040204" pitchFamily="50" charset="-128"/>
              </a:rPr>
              <a:t>条件指定での一覧化も可能！</a:t>
            </a:r>
            <a:endParaRPr lang="ja-JP" altLang="en-US" sz="1600" b="1" dirty="0">
              <a:solidFill>
                <a:prstClr val="white"/>
              </a:solidFill>
              <a:effectLst>
                <a:glow rad="139700">
                  <a:srgbClr val="4472C4"/>
                </a:glow>
              </a:effectLst>
              <a:latin typeface="Meiryo UI" panose="020B0604030504040204" pitchFamily="50" charset="-128"/>
            </a:endParaRPr>
          </a:p>
        </p:txBody>
      </p:sp>
      <p:sp>
        <p:nvSpPr>
          <p:cNvPr id="18" name="角丸四角形 17"/>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多様な販促施策</a:t>
            </a:r>
          </a:p>
        </p:txBody>
      </p:sp>
      <p:sp>
        <p:nvSpPr>
          <p:cNvPr id="19" name="角丸四角形 18"/>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高度なキャンペーン</a:t>
            </a:r>
          </a:p>
        </p:txBody>
      </p:sp>
      <p:sp>
        <p:nvSpPr>
          <p:cNvPr id="3" name="楕円 2"/>
          <p:cNvSpPr/>
          <p:nvPr/>
        </p:nvSpPr>
        <p:spPr>
          <a:xfrm>
            <a:off x="6385987" y="2304330"/>
            <a:ext cx="601127" cy="222813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6840433" y="4456069"/>
            <a:ext cx="180975" cy="338830"/>
          </a:xfrm>
          <a:prstGeom prst="straightConnector1">
            <a:avLst/>
          </a:prstGeom>
          <a:noFill/>
          <a:ln>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31212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lang="ja-JP" altLang="en-US" sz="4000" dirty="0"/>
              <a:t>２</a:t>
            </a:r>
            <a:r>
              <a:rPr kumimoji="1" lang="ja-JP" altLang="en-US" sz="4000" dirty="0" smtClean="0"/>
              <a:t>章</a:t>
            </a:r>
            <a:endParaRPr lang="en-US" altLang="ja-JP" sz="4000" dirty="0"/>
          </a:p>
          <a:p>
            <a:r>
              <a:rPr kumimoji="1" lang="ja-JP" altLang="en-US" sz="4000" dirty="0" smtClean="0"/>
              <a:t>本プロジェクトに対する理解</a:t>
            </a:r>
            <a:endParaRPr kumimoji="1" lang="ja-JP" altLang="en-US" sz="4000" dirty="0"/>
          </a:p>
        </p:txBody>
      </p:sp>
    </p:spTree>
    <p:extLst>
      <p:ext uri="{BB962C8B-B14F-4D97-AF65-F5344CB8AC3E}">
        <p14:creationId xmlns:p14="http://schemas.microsoft.com/office/powerpoint/2010/main" val="5884622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のポイント１｜②販促施策の高度化</a:t>
            </a:r>
            <a:r>
              <a:rPr lang="en-US" altLang="ja-JP" sz="1800" b="0" dirty="0"/>
              <a:t/>
            </a:r>
            <a:br>
              <a:rPr lang="en-US" altLang="ja-JP" sz="1800" b="0" dirty="0"/>
            </a:br>
            <a:r>
              <a:rPr lang="ja-JP" altLang="en-US" dirty="0"/>
              <a:t>高度なキャンペーン</a:t>
            </a:r>
            <a:r>
              <a:rPr lang="ja-JP" altLang="en-US" dirty="0" smtClean="0"/>
              <a:t>機能：あるべき販促施策サイクルの実現</a:t>
            </a:r>
            <a:endParaRPr kumimoji="1" lang="ja-JP" altLang="en-US" dirty="0"/>
          </a:p>
        </p:txBody>
      </p:sp>
      <p:sp>
        <p:nvSpPr>
          <p:cNvPr id="31" name="テキスト ボックス 30"/>
          <p:cNvSpPr txBox="1"/>
          <p:nvPr/>
        </p:nvSpPr>
        <p:spPr>
          <a:xfrm>
            <a:off x="105041" y="730842"/>
            <a:ext cx="9800959" cy="646331"/>
          </a:xfrm>
          <a:prstGeom prst="rect">
            <a:avLst/>
          </a:prstGeom>
          <a:noFill/>
        </p:spPr>
        <p:txBody>
          <a:bodyPr wrap="square" rtlCol="0">
            <a:spAutoFit/>
          </a:bodyPr>
          <a:lstStyle/>
          <a:p>
            <a:r>
              <a:rPr lang="ja-JP" altLang="en-US" dirty="0" smtClean="0">
                <a:latin typeface="Meiryo UI" panose="020B0604030504040204" pitchFamily="50" charset="-128"/>
                <a:ea typeface="Meiryo UI" panose="020B0604030504040204" pitchFamily="50" charset="-128"/>
                <a:sym typeface="游ゴシック"/>
              </a:rPr>
              <a:t>貴社にてキャンペーン</a:t>
            </a:r>
            <a:r>
              <a:rPr lang="ja-JP" altLang="en-US" dirty="0">
                <a:latin typeface="Meiryo UI" panose="020B0604030504040204" pitchFamily="50" charset="-128"/>
                <a:ea typeface="Meiryo UI" panose="020B0604030504040204" pitchFamily="50" charset="-128"/>
                <a:sym typeface="游ゴシック"/>
              </a:rPr>
              <a:t>運用の一連サイクル</a:t>
            </a:r>
            <a:r>
              <a:rPr lang="ja-JP" altLang="en-US" sz="1400" dirty="0">
                <a:latin typeface="Meiryo UI" panose="020B0604030504040204" pitchFamily="50" charset="-128"/>
                <a:ea typeface="Meiryo UI" panose="020B0604030504040204" pitchFamily="50" charset="-128"/>
                <a:sym typeface="游ゴシック"/>
              </a:rPr>
              <a:t>（企画</a:t>
            </a:r>
            <a:r>
              <a:rPr lang="en-US" altLang="ja-JP" sz="1400" dirty="0">
                <a:latin typeface="Meiryo UI" panose="020B0604030504040204" pitchFamily="50" charset="-128"/>
                <a:ea typeface="Meiryo UI" panose="020B0604030504040204" pitchFamily="50" charset="-128"/>
                <a:sym typeface="游ゴシック"/>
              </a:rPr>
              <a:t>~</a:t>
            </a:r>
            <a:r>
              <a:rPr lang="ja-JP" altLang="en-US" sz="1400" dirty="0">
                <a:latin typeface="Meiryo UI" panose="020B0604030504040204" pitchFamily="50" charset="-128"/>
                <a:ea typeface="Meiryo UI" panose="020B0604030504040204" pitchFamily="50" charset="-128"/>
                <a:sym typeface="游ゴシック"/>
              </a:rPr>
              <a:t>実行</a:t>
            </a:r>
            <a:r>
              <a:rPr lang="en-US" altLang="ja-JP" sz="1400" dirty="0">
                <a:latin typeface="Meiryo UI" panose="020B0604030504040204" pitchFamily="50" charset="-128"/>
                <a:ea typeface="Meiryo UI" panose="020B0604030504040204" pitchFamily="50" charset="-128"/>
                <a:sym typeface="游ゴシック"/>
              </a:rPr>
              <a:t>~</a:t>
            </a:r>
            <a:r>
              <a:rPr lang="ja-JP" altLang="en-US" sz="1400" dirty="0" smtClean="0">
                <a:latin typeface="Meiryo UI" panose="020B0604030504040204" pitchFamily="50" charset="-128"/>
                <a:ea typeface="Meiryo UI" panose="020B0604030504040204" pitchFamily="50" charset="-128"/>
                <a:sym typeface="游ゴシック"/>
              </a:rPr>
              <a:t>検証）</a:t>
            </a:r>
            <a:r>
              <a:rPr lang="ja-JP" altLang="en-US" dirty="0">
                <a:latin typeface="Meiryo UI" panose="020B0604030504040204" pitchFamily="50" charset="-128"/>
                <a:ea typeface="Meiryo UI" panose="020B0604030504040204" pitchFamily="50" charset="-128"/>
                <a:sym typeface="游ゴシック"/>
              </a:rPr>
              <a:t>を</a:t>
            </a:r>
            <a:r>
              <a:rPr lang="ja-JP" altLang="en-US" dirty="0" smtClean="0">
                <a:latin typeface="Meiryo UI" panose="020B0604030504040204" pitchFamily="50" charset="-128"/>
                <a:ea typeface="Meiryo UI" panose="020B0604030504040204" pitchFamily="50" charset="-128"/>
                <a:sym typeface="游ゴシック"/>
              </a:rPr>
              <a:t>回すことができるため、短期サイクルで数多く施策を行い、効果検証することが可能となります。</a:t>
            </a:r>
            <a:endParaRPr lang="en-US" altLang="ja-JP" dirty="0">
              <a:latin typeface="Meiryo UI" panose="020B0604030504040204" pitchFamily="50" charset="-128"/>
              <a:ea typeface="Meiryo UI" panose="020B0604030504040204" pitchFamily="50" charset="-128"/>
              <a:sym typeface="游ゴシック"/>
            </a:endParaRPr>
          </a:p>
        </p:txBody>
      </p:sp>
      <p:sp>
        <p:nvSpPr>
          <p:cNvPr id="6" name="円弧 5"/>
          <p:cNvSpPr/>
          <p:nvPr/>
        </p:nvSpPr>
        <p:spPr>
          <a:xfrm>
            <a:off x="1328420" y="2427487"/>
            <a:ext cx="1762859" cy="1661747"/>
          </a:xfrm>
          <a:prstGeom prst="arc">
            <a:avLst>
              <a:gd name="adj1" fmla="val 16199998"/>
              <a:gd name="adj2" fmla="val 14620805"/>
            </a:avLst>
          </a:prstGeom>
          <a:ln w="161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p:cNvSpPr/>
          <p:nvPr/>
        </p:nvSpPr>
        <p:spPr>
          <a:xfrm>
            <a:off x="1989192" y="2210466"/>
            <a:ext cx="465992" cy="4572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smtClean="0"/>
              <a:t>P</a:t>
            </a:r>
            <a:endParaRPr kumimoji="1" lang="ja-JP" altLang="en-US" dirty="0"/>
          </a:p>
        </p:txBody>
      </p:sp>
      <p:sp>
        <p:nvSpPr>
          <p:cNvPr id="133" name="楕円 132"/>
          <p:cNvSpPr/>
          <p:nvPr/>
        </p:nvSpPr>
        <p:spPr>
          <a:xfrm>
            <a:off x="2525887" y="2812882"/>
            <a:ext cx="998896" cy="8909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smtClean="0"/>
              <a:t>D</a:t>
            </a:r>
            <a:endParaRPr kumimoji="1" lang="ja-JP" altLang="en-US" dirty="0"/>
          </a:p>
        </p:txBody>
      </p:sp>
      <p:sp>
        <p:nvSpPr>
          <p:cNvPr id="134" name="楕円 133"/>
          <p:cNvSpPr/>
          <p:nvPr/>
        </p:nvSpPr>
        <p:spPr>
          <a:xfrm>
            <a:off x="1989192" y="3799088"/>
            <a:ext cx="465992" cy="4572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smtClean="0"/>
              <a:t>C</a:t>
            </a:r>
            <a:endParaRPr kumimoji="1" lang="ja-JP" altLang="en-US" dirty="0"/>
          </a:p>
        </p:txBody>
      </p:sp>
      <p:sp>
        <p:nvSpPr>
          <p:cNvPr id="135" name="楕円 134"/>
          <p:cNvSpPr/>
          <p:nvPr/>
        </p:nvSpPr>
        <p:spPr>
          <a:xfrm>
            <a:off x="1095424" y="3021500"/>
            <a:ext cx="465992" cy="4572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smtClean="0"/>
              <a:t>A</a:t>
            </a:r>
            <a:endParaRPr kumimoji="1" lang="ja-JP" altLang="en-US" dirty="0"/>
          </a:p>
        </p:txBody>
      </p:sp>
      <p:sp>
        <p:nvSpPr>
          <p:cNvPr id="8" name="テキスト ボックス 7"/>
          <p:cNvSpPr txBox="1"/>
          <p:nvPr/>
        </p:nvSpPr>
        <p:spPr>
          <a:xfrm>
            <a:off x="639320" y="1574351"/>
            <a:ext cx="3321800" cy="338554"/>
          </a:xfrm>
          <a:prstGeom prst="rect">
            <a:avLst/>
          </a:prstGeom>
          <a:noFill/>
        </p:spPr>
        <p:txBody>
          <a:bodyPr wrap="square" rtlCol="0">
            <a:spAutoFit/>
          </a:bodyPr>
          <a:lstStyle/>
          <a:p>
            <a:pPr algn="ctr"/>
            <a:r>
              <a:rPr kumimoji="1" lang="ja-JP" altLang="en-US" sz="1600" dirty="0" smtClean="0"/>
              <a:t>よくある販促施策サイクルの課題</a:t>
            </a:r>
            <a:endParaRPr kumimoji="1" lang="ja-JP" altLang="en-US" sz="1600" dirty="0"/>
          </a:p>
        </p:txBody>
      </p:sp>
      <p:cxnSp>
        <p:nvCxnSpPr>
          <p:cNvPr id="10" name="直線コネクタ 9"/>
          <p:cNvCxnSpPr/>
          <p:nvPr/>
        </p:nvCxnSpPr>
        <p:spPr>
          <a:xfrm>
            <a:off x="610046" y="1976639"/>
            <a:ext cx="33674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a:off x="4488430" y="1985431"/>
            <a:ext cx="4423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p:cNvSpPr txBox="1"/>
          <p:nvPr/>
        </p:nvSpPr>
        <p:spPr>
          <a:xfrm>
            <a:off x="5039284" y="1574351"/>
            <a:ext cx="3321800" cy="338554"/>
          </a:xfrm>
          <a:prstGeom prst="rect">
            <a:avLst/>
          </a:prstGeom>
          <a:noFill/>
        </p:spPr>
        <p:txBody>
          <a:bodyPr wrap="square" rtlCol="0">
            <a:spAutoFit/>
          </a:bodyPr>
          <a:lstStyle/>
          <a:p>
            <a:pPr algn="ctr"/>
            <a:r>
              <a:rPr kumimoji="1" lang="ja-JP" altLang="en-US" sz="1600" dirty="0" smtClean="0"/>
              <a:t>あるべき販促施策サイクルの姿</a:t>
            </a:r>
            <a:endParaRPr kumimoji="1" lang="ja-JP" altLang="en-US" sz="1600" dirty="0"/>
          </a:p>
        </p:txBody>
      </p:sp>
      <p:pic>
        <p:nvPicPr>
          <p:cNvPr id="12" name="図 11"/>
          <p:cNvPicPr>
            <a:picLocks noChangeAspect="1"/>
          </p:cNvPicPr>
          <p:nvPr/>
        </p:nvPicPr>
        <p:blipFill>
          <a:blip r:embed="rId2"/>
          <a:stretch>
            <a:fillRect/>
          </a:stretch>
        </p:blipFill>
        <p:spPr>
          <a:xfrm>
            <a:off x="4637607" y="2251564"/>
            <a:ext cx="1286407" cy="1316558"/>
          </a:xfrm>
          <a:prstGeom prst="rect">
            <a:avLst/>
          </a:prstGeom>
        </p:spPr>
      </p:pic>
      <p:pic>
        <p:nvPicPr>
          <p:cNvPr id="144" name="図 143"/>
          <p:cNvPicPr>
            <a:picLocks noChangeAspect="1"/>
          </p:cNvPicPr>
          <p:nvPr/>
        </p:nvPicPr>
        <p:blipFill>
          <a:blip r:embed="rId2"/>
          <a:stretch>
            <a:fillRect/>
          </a:stretch>
        </p:blipFill>
        <p:spPr>
          <a:xfrm>
            <a:off x="6124227" y="2238630"/>
            <a:ext cx="1286407" cy="1316558"/>
          </a:xfrm>
          <a:prstGeom prst="rect">
            <a:avLst/>
          </a:prstGeom>
        </p:spPr>
      </p:pic>
      <p:pic>
        <p:nvPicPr>
          <p:cNvPr id="145" name="図 144"/>
          <p:cNvPicPr>
            <a:picLocks noChangeAspect="1"/>
          </p:cNvPicPr>
          <p:nvPr/>
        </p:nvPicPr>
        <p:blipFill>
          <a:blip r:embed="rId2"/>
          <a:stretch>
            <a:fillRect/>
          </a:stretch>
        </p:blipFill>
        <p:spPr>
          <a:xfrm>
            <a:off x="7610848" y="2251564"/>
            <a:ext cx="1286407" cy="1316558"/>
          </a:xfrm>
          <a:prstGeom prst="rect">
            <a:avLst/>
          </a:prstGeom>
        </p:spPr>
      </p:pic>
      <p:sp>
        <p:nvSpPr>
          <p:cNvPr id="14" name="二等辺三角形 13"/>
          <p:cNvSpPr/>
          <p:nvPr/>
        </p:nvSpPr>
        <p:spPr>
          <a:xfrm rot="5400000">
            <a:off x="3650196" y="3131109"/>
            <a:ext cx="1154545" cy="2406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右矢印 2"/>
          <p:cNvSpPr/>
          <p:nvPr/>
        </p:nvSpPr>
        <p:spPr>
          <a:xfrm>
            <a:off x="4645541" y="3636594"/>
            <a:ext cx="4332134" cy="508424"/>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610046" y="4387430"/>
            <a:ext cx="3351074" cy="1019845"/>
          </a:xfrm>
          <a:prstGeom prst="roundRect">
            <a:avLst>
              <a:gd name="adj" fmla="val 1610"/>
            </a:avLst>
          </a:prstGeom>
          <a:solidFill>
            <a:schemeClr val="bg1">
              <a:lumMod val="9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rPr>
              <a:t>キャンペーン機能が乏しいシステムでは</a:t>
            </a:r>
            <a:r>
              <a:rPr kumimoji="1" lang="en-US" altLang="ja-JP" sz="1400" dirty="0" smtClean="0">
                <a:solidFill>
                  <a:schemeClr val="tx1"/>
                </a:solidFill>
                <a:latin typeface="Meiryo UI" panose="020B0604030504040204" pitchFamily="50" charset="-128"/>
                <a:ea typeface="Meiryo UI" panose="020B0604030504040204" pitchFamily="50" charset="-128"/>
              </a:rPr>
              <a:t/>
            </a:r>
            <a:br>
              <a:rPr kumimoji="1" lang="en-US" altLang="ja-JP" sz="1400" dirty="0" smtClean="0">
                <a:solidFill>
                  <a:schemeClr val="tx1"/>
                </a:solidFill>
                <a:latin typeface="Meiryo UI" panose="020B0604030504040204" pitchFamily="50" charset="-128"/>
                <a:ea typeface="Meiryo UI" panose="020B0604030504040204" pitchFamily="50" charset="-128"/>
              </a:rPr>
            </a:br>
            <a:r>
              <a:rPr kumimoji="1" lang="ja-JP" altLang="en-US" sz="1400" b="1" dirty="0" smtClean="0">
                <a:solidFill>
                  <a:schemeClr val="accent4"/>
                </a:solidFill>
                <a:latin typeface="Meiryo UI" panose="020B0604030504040204" pitchFamily="50" charset="-128"/>
                <a:ea typeface="Meiryo UI" panose="020B0604030504040204" pitchFamily="50" charset="-128"/>
              </a:rPr>
              <a:t>新規キャンペーンのたびにシステム対応が</a:t>
            </a:r>
            <a:r>
              <a:rPr kumimoji="1" lang="en-US" altLang="ja-JP" sz="1400" b="1" dirty="0" smtClean="0">
                <a:solidFill>
                  <a:schemeClr val="accent4"/>
                </a:solidFill>
                <a:latin typeface="Meiryo UI" panose="020B0604030504040204" pitchFamily="50" charset="-128"/>
                <a:ea typeface="Meiryo UI" panose="020B0604030504040204" pitchFamily="50" charset="-128"/>
              </a:rPr>
              <a:t/>
            </a:r>
            <a:br>
              <a:rPr kumimoji="1" lang="en-US" altLang="ja-JP" sz="1400" b="1" dirty="0" smtClean="0">
                <a:solidFill>
                  <a:schemeClr val="accent4"/>
                </a:solidFill>
                <a:latin typeface="Meiryo UI" panose="020B0604030504040204" pitchFamily="50" charset="-128"/>
                <a:ea typeface="Meiryo UI" panose="020B0604030504040204" pitchFamily="50" charset="-128"/>
              </a:rPr>
            </a:br>
            <a:r>
              <a:rPr kumimoji="1" lang="ja-JP" altLang="en-US" sz="1400" b="1" dirty="0" smtClean="0">
                <a:solidFill>
                  <a:schemeClr val="accent4"/>
                </a:solidFill>
                <a:latin typeface="Meiryo UI" panose="020B0604030504040204" pitchFamily="50" charset="-128"/>
                <a:ea typeface="Meiryo UI" panose="020B0604030504040204" pitchFamily="50" charset="-128"/>
              </a:rPr>
              <a:t>必要となることも多く、</a:t>
            </a:r>
            <a:r>
              <a:rPr kumimoji="1" lang="en-US" altLang="ja-JP" sz="1400" b="1" dirty="0" smtClean="0">
                <a:solidFill>
                  <a:schemeClr val="accent4"/>
                </a:solidFill>
                <a:latin typeface="Meiryo UI" panose="020B0604030504040204" pitchFamily="50" charset="-128"/>
                <a:ea typeface="Meiryo UI" panose="020B0604030504040204" pitchFamily="50" charset="-128"/>
              </a:rPr>
              <a:t/>
            </a:r>
            <a:br>
              <a:rPr kumimoji="1" lang="en-US" altLang="ja-JP" sz="1400" b="1" dirty="0" smtClean="0">
                <a:solidFill>
                  <a:schemeClr val="accent4"/>
                </a:solidFill>
                <a:latin typeface="Meiryo UI" panose="020B0604030504040204" pitchFamily="50" charset="-128"/>
                <a:ea typeface="Meiryo UI" panose="020B0604030504040204" pitchFamily="50" charset="-128"/>
              </a:rPr>
            </a:br>
            <a:r>
              <a:rPr kumimoji="1" lang="ja-JP" altLang="en-US" sz="1400" b="1" dirty="0" smtClean="0">
                <a:solidFill>
                  <a:schemeClr val="accent4"/>
                </a:solidFill>
                <a:latin typeface="Meiryo UI" panose="020B0604030504040204" pitchFamily="50" charset="-128"/>
                <a:ea typeface="Meiryo UI" panose="020B0604030504040204" pitchFamily="50" charset="-128"/>
              </a:rPr>
              <a:t>実行に多大な時間とコストがかかる</a:t>
            </a:r>
            <a:endParaRPr kumimoji="1" lang="ja-JP" altLang="en-US" sz="1400" dirty="0">
              <a:solidFill>
                <a:schemeClr val="accent4"/>
              </a:solidFill>
              <a:latin typeface="Meiryo UI" panose="020B0604030504040204" pitchFamily="50" charset="-128"/>
              <a:ea typeface="Meiryo UI" panose="020B0604030504040204" pitchFamily="50" charset="-128"/>
            </a:endParaRPr>
          </a:p>
        </p:txBody>
      </p:sp>
      <p:sp>
        <p:nvSpPr>
          <p:cNvPr id="22" name="角丸四角形 21"/>
          <p:cNvSpPr/>
          <p:nvPr/>
        </p:nvSpPr>
        <p:spPr>
          <a:xfrm>
            <a:off x="4637607" y="4387430"/>
            <a:ext cx="4362535" cy="1019845"/>
          </a:xfrm>
          <a:prstGeom prst="roundRect">
            <a:avLst>
              <a:gd name="adj" fmla="val 1610"/>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eiryo UI" panose="020B0604030504040204" pitchFamily="50" charset="-128"/>
                <a:ea typeface="Meiryo UI" panose="020B0604030504040204" pitchFamily="50" charset="-128"/>
              </a:rPr>
              <a:t>CAFIS Explorer</a:t>
            </a:r>
            <a:r>
              <a:rPr kumimoji="1" lang="ja-JP" altLang="en-US" sz="1400" dirty="0" smtClean="0">
                <a:solidFill>
                  <a:schemeClr val="tx1"/>
                </a:solidFill>
                <a:latin typeface="Meiryo UI" panose="020B0604030504040204" pitchFamily="50" charset="-128"/>
                <a:ea typeface="Meiryo UI" panose="020B0604030504040204" pitchFamily="50" charset="-128"/>
              </a:rPr>
              <a:t>は</a:t>
            </a:r>
            <a:r>
              <a:rPr kumimoji="1" lang="ja-JP" altLang="en-US" sz="1400" b="1" dirty="0" smtClean="0">
                <a:solidFill>
                  <a:srgbClr val="0070C0"/>
                </a:solidFill>
                <a:latin typeface="Meiryo UI" panose="020B0604030504040204" pitchFamily="50" charset="-128"/>
                <a:ea typeface="Meiryo UI" panose="020B0604030504040204" pitchFamily="50" charset="-128"/>
              </a:rPr>
              <a:t>管理画面から多様なキャンペーンを</a:t>
            </a:r>
            <a:r>
              <a:rPr kumimoji="1" lang="en-US" altLang="ja-JP" sz="1400" b="1" dirty="0" smtClean="0">
                <a:solidFill>
                  <a:srgbClr val="0070C0"/>
                </a:solidFill>
                <a:latin typeface="Meiryo UI" panose="020B0604030504040204" pitchFamily="50" charset="-128"/>
                <a:ea typeface="Meiryo UI" panose="020B0604030504040204" pitchFamily="50" charset="-128"/>
              </a:rPr>
              <a:t/>
            </a:r>
            <a:br>
              <a:rPr kumimoji="1" lang="en-US" altLang="ja-JP" sz="1400" b="1" dirty="0" smtClean="0">
                <a:solidFill>
                  <a:srgbClr val="0070C0"/>
                </a:solidFill>
                <a:latin typeface="Meiryo UI" panose="020B0604030504040204" pitchFamily="50" charset="-128"/>
                <a:ea typeface="Meiryo UI" panose="020B0604030504040204" pitchFamily="50" charset="-128"/>
              </a:rPr>
            </a:br>
            <a:r>
              <a:rPr kumimoji="1" lang="ja-JP" altLang="en-US" sz="1400" b="1" dirty="0" smtClean="0">
                <a:solidFill>
                  <a:srgbClr val="0070C0"/>
                </a:solidFill>
                <a:latin typeface="Meiryo UI" panose="020B0604030504040204" pitchFamily="50" charset="-128"/>
                <a:ea typeface="Meiryo UI" panose="020B0604030504040204" pitchFamily="50" charset="-128"/>
              </a:rPr>
              <a:t>設定できる</a:t>
            </a:r>
            <a:r>
              <a:rPr kumimoji="1" lang="ja-JP" altLang="en-US" sz="1400" dirty="0" smtClean="0">
                <a:solidFill>
                  <a:schemeClr val="tx1"/>
                </a:solidFill>
                <a:latin typeface="Meiryo UI" panose="020B0604030504040204" pitchFamily="50" charset="-128"/>
                <a:ea typeface="Meiryo UI" panose="020B0604030504040204" pitchFamily="50" charset="-128"/>
              </a:rPr>
              <a:t>ため、</a:t>
            </a:r>
            <a:r>
              <a:rPr kumimoji="1" lang="ja-JP" altLang="en-US" sz="1400" b="1" dirty="0" smtClean="0">
                <a:solidFill>
                  <a:srgbClr val="0070C0"/>
                </a:solidFill>
                <a:latin typeface="Meiryo UI" panose="020B0604030504040204" pitchFamily="50" charset="-128"/>
                <a:ea typeface="Meiryo UI" panose="020B0604030504040204" pitchFamily="50" charset="-128"/>
              </a:rPr>
              <a:t>貴社従業員様が企画・実行・検証の</a:t>
            </a:r>
            <a:r>
              <a:rPr kumimoji="1" lang="en-US" altLang="ja-JP" sz="1400" b="1" dirty="0" smtClean="0">
                <a:solidFill>
                  <a:srgbClr val="0070C0"/>
                </a:solidFill>
                <a:latin typeface="Meiryo UI" panose="020B0604030504040204" pitchFamily="50" charset="-128"/>
                <a:ea typeface="Meiryo UI" panose="020B0604030504040204" pitchFamily="50" charset="-128"/>
              </a:rPr>
              <a:t>PDCA</a:t>
            </a:r>
            <a:r>
              <a:rPr kumimoji="1" lang="ja-JP" altLang="en-US" sz="1400" b="1" dirty="0" smtClean="0">
                <a:solidFill>
                  <a:srgbClr val="0070C0"/>
                </a:solidFill>
                <a:latin typeface="Meiryo UI" panose="020B0604030504040204" pitchFamily="50" charset="-128"/>
                <a:ea typeface="Meiryo UI" panose="020B0604030504040204" pitchFamily="50" charset="-128"/>
              </a:rPr>
              <a:t>サイクルをクイックに回すことが可能</a:t>
            </a:r>
            <a:endParaRPr kumimoji="1" lang="ja-JP" altLang="en-US" sz="1400" b="1" dirty="0">
              <a:solidFill>
                <a:srgbClr val="0070C0"/>
              </a:solidFill>
              <a:latin typeface="Meiryo UI" panose="020B0604030504040204" pitchFamily="50" charset="-128"/>
              <a:ea typeface="Meiryo UI" panose="020B0604030504040204" pitchFamily="50" charset="-128"/>
            </a:endParaRPr>
          </a:p>
        </p:txBody>
      </p:sp>
      <p:sp>
        <p:nvSpPr>
          <p:cNvPr id="23" name="二等辺三角形 22"/>
          <p:cNvSpPr/>
          <p:nvPr/>
        </p:nvSpPr>
        <p:spPr>
          <a:xfrm rot="10800000">
            <a:off x="6339981" y="5472718"/>
            <a:ext cx="1154545" cy="2406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227468" y="5796180"/>
            <a:ext cx="5538314" cy="497800"/>
          </a:xfrm>
          <a:prstGeom prst="rect">
            <a:avLst/>
          </a:prstGeom>
          <a:noFill/>
        </p:spPr>
        <p:txBody>
          <a:bodyPr wrap="square" anchor="ctr">
            <a:noAutofit/>
          </a:bodyPr>
          <a:lstStyle/>
          <a:p>
            <a:pPr algn="ctr" defTabSz="925880">
              <a:spcBef>
                <a:spcPts val="300"/>
              </a:spcBef>
              <a:defRPr/>
            </a:pPr>
            <a:r>
              <a:rPr kumimoji="1" lang="ja-JP" altLang="en-US" b="1" dirty="0" smtClean="0">
                <a:solidFill>
                  <a:prstClr val="white"/>
                </a:solidFill>
                <a:effectLst>
                  <a:glow rad="139700">
                    <a:srgbClr val="4472C4"/>
                  </a:glow>
                </a:effectLst>
                <a:latin typeface="Meiryo UI" panose="020B0604030504040204" pitchFamily="50" charset="-128"/>
                <a:ea typeface="Meiryo UI" panose="020B0604030504040204" pitchFamily="50" charset="-128"/>
              </a:rPr>
              <a:t>実施回数</a:t>
            </a:r>
            <a:r>
              <a:rPr kumimoji="1" lang="ja-JP" altLang="en-US" b="1" dirty="0">
                <a:solidFill>
                  <a:prstClr val="white"/>
                </a:solidFill>
                <a:effectLst>
                  <a:glow rad="139700">
                    <a:srgbClr val="4472C4"/>
                  </a:glow>
                </a:effectLst>
                <a:latin typeface="Meiryo UI" panose="020B0604030504040204" pitchFamily="50" charset="-128"/>
                <a:ea typeface="Meiryo UI" panose="020B0604030504040204" pitchFamily="50" charset="-128"/>
              </a:rPr>
              <a:t>が増えるため、施策の</a:t>
            </a:r>
            <a:r>
              <a:rPr kumimoji="1" lang="ja-JP" altLang="en-US" b="1" dirty="0" smtClean="0">
                <a:solidFill>
                  <a:prstClr val="white"/>
                </a:solidFill>
                <a:effectLst>
                  <a:glow rad="139700">
                    <a:srgbClr val="4472C4"/>
                  </a:glow>
                </a:effectLst>
                <a:latin typeface="Meiryo UI" panose="020B0604030504040204" pitchFamily="50" charset="-128"/>
                <a:ea typeface="Meiryo UI" panose="020B0604030504040204" pitchFamily="50" charset="-128"/>
              </a:rPr>
              <a:t>質向上に</a:t>
            </a:r>
            <a:r>
              <a:rPr kumimoji="1" lang="ja-JP" altLang="en-US" b="1" dirty="0">
                <a:solidFill>
                  <a:prstClr val="white"/>
                </a:solidFill>
                <a:effectLst>
                  <a:glow rad="139700">
                    <a:srgbClr val="4472C4"/>
                  </a:glow>
                </a:effectLst>
                <a:latin typeface="Meiryo UI" panose="020B0604030504040204" pitchFamily="50" charset="-128"/>
                <a:ea typeface="Meiryo UI" panose="020B0604030504040204" pitchFamily="50" charset="-128"/>
              </a:rPr>
              <a:t>も</a:t>
            </a:r>
            <a:r>
              <a:rPr kumimoji="1" lang="ja-JP" altLang="en-US" b="1" dirty="0" smtClean="0">
                <a:solidFill>
                  <a:prstClr val="white"/>
                </a:solidFill>
                <a:effectLst>
                  <a:glow rad="139700">
                    <a:srgbClr val="4472C4"/>
                  </a:glow>
                </a:effectLst>
                <a:latin typeface="Meiryo UI" panose="020B0604030504040204" pitchFamily="50" charset="-128"/>
                <a:ea typeface="Meiryo UI" panose="020B0604030504040204" pitchFamily="50" charset="-128"/>
              </a:rPr>
              <a:t>繋がる。</a:t>
            </a:r>
            <a:endParaRPr kumimoji="1" lang="ja-JP" altLang="en-US" b="1" dirty="0">
              <a:solidFill>
                <a:prstClr val="white"/>
              </a:solidFill>
              <a:effectLst>
                <a:glow rad="139700">
                  <a:srgbClr val="4472C4"/>
                </a:glow>
              </a:effectLst>
              <a:latin typeface="Meiryo UI" panose="020B0604030504040204" pitchFamily="50" charset="-128"/>
              <a:ea typeface="Meiryo UI" panose="020B0604030504040204" pitchFamily="50" charset="-128"/>
            </a:endParaRPr>
          </a:p>
          <a:p>
            <a:pPr algn="ctr" defTabSz="925880">
              <a:spcBef>
                <a:spcPts val="300"/>
              </a:spcBef>
              <a:defRPr/>
            </a:pPr>
            <a:r>
              <a:rPr kumimoji="1" lang="ja-JP" altLang="en-US" b="1" dirty="0" smtClean="0">
                <a:solidFill>
                  <a:prstClr val="white"/>
                </a:solidFill>
                <a:effectLst>
                  <a:glow rad="139700">
                    <a:srgbClr val="4472C4"/>
                  </a:glow>
                </a:effectLst>
                <a:latin typeface="Meiryo UI" panose="020B0604030504040204" pitchFamily="50" charset="-128"/>
                <a:ea typeface="Meiryo UI" panose="020B0604030504040204" pitchFamily="50" charset="-128"/>
              </a:rPr>
              <a:t>また、分析</a:t>
            </a:r>
            <a:r>
              <a:rPr kumimoji="1" lang="ja-JP" altLang="en-US" b="1" dirty="0">
                <a:solidFill>
                  <a:prstClr val="white"/>
                </a:solidFill>
                <a:effectLst>
                  <a:glow rad="139700">
                    <a:srgbClr val="4472C4"/>
                  </a:glow>
                </a:effectLst>
                <a:latin typeface="Meiryo UI" panose="020B0604030504040204" pitchFamily="50" charset="-128"/>
                <a:ea typeface="Meiryo UI" panose="020B0604030504040204" pitchFamily="50" charset="-128"/>
              </a:rPr>
              <a:t>高度化人材の育成へ繋げることが</a:t>
            </a:r>
            <a:r>
              <a:rPr kumimoji="1" lang="ja-JP" altLang="en-US" b="1" dirty="0" smtClean="0">
                <a:solidFill>
                  <a:prstClr val="white"/>
                </a:solidFill>
                <a:effectLst>
                  <a:glow rad="139700">
                    <a:srgbClr val="4472C4"/>
                  </a:glow>
                </a:effectLst>
                <a:latin typeface="Meiryo UI" panose="020B0604030504040204" pitchFamily="50" charset="-128"/>
                <a:ea typeface="Meiryo UI" panose="020B0604030504040204" pitchFamily="50" charset="-128"/>
              </a:rPr>
              <a:t>可能。</a:t>
            </a:r>
            <a:endParaRPr kumimoji="1" lang="ja-JP" altLang="en-US" b="1" dirty="0">
              <a:solidFill>
                <a:prstClr val="white"/>
              </a:solidFill>
              <a:effectLst>
                <a:glow rad="139700">
                  <a:srgbClr val="4472C4"/>
                </a:glow>
              </a:effectLst>
              <a:latin typeface="Meiryo UI" panose="020B0604030504040204" pitchFamily="50" charset="-128"/>
              <a:ea typeface="Meiryo UI" panose="020B0604030504040204" pitchFamily="50" charset="-128"/>
            </a:endParaRPr>
          </a:p>
        </p:txBody>
      </p:sp>
      <p:cxnSp>
        <p:nvCxnSpPr>
          <p:cNvPr id="11" name="直線コネクタ 10"/>
          <p:cNvCxnSpPr/>
          <p:nvPr/>
        </p:nvCxnSpPr>
        <p:spPr>
          <a:xfrm flipH="1">
            <a:off x="3025335" y="3799088"/>
            <a:ext cx="65944" cy="588342"/>
          </a:xfrm>
          <a:prstGeom prst="line">
            <a:avLst/>
          </a:prstGeom>
          <a:ln>
            <a:solidFill>
              <a:schemeClr val="accent4"/>
            </a:solidFill>
            <a:headEnd type="ova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4728212" y="3636902"/>
            <a:ext cx="4035079" cy="338554"/>
          </a:xfrm>
          <a:prstGeom prst="rect">
            <a:avLst/>
          </a:prstGeom>
          <a:noFill/>
        </p:spPr>
        <p:txBody>
          <a:bodyPr wrap="none" rtlCol="0">
            <a:spAutoFit/>
          </a:bodyPr>
          <a:lstStyle/>
          <a:p>
            <a:r>
              <a:rPr kumimoji="1" lang="ja-JP" altLang="en-US" sz="1600" b="1" dirty="0" smtClean="0"/>
              <a:t>クイックに数多く施策サイクルを回すことが可能</a:t>
            </a:r>
            <a:endParaRPr kumimoji="1" lang="ja-JP" altLang="en-US" sz="1600" b="1" dirty="0"/>
          </a:p>
        </p:txBody>
      </p:sp>
      <p:sp>
        <p:nvSpPr>
          <p:cNvPr id="25" name="角丸四角形 24"/>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多様な販促施策</a:t>
            </a:r>
          </a:p>
        </p:txBody>
      </p:sp>
      <p:sp>
        <p:nvSpPr>
          <p:cNvPr id="26" name="角丸四角形 25"/>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高度なキャンペーン</a:t>
            </a:r>
          </a:p>
        </p:txBody>
      </p:sp>
    </p:spTree>
    <p:extLst>
      <p:ext uri="{BB962C8B-B14F-4D97-AF65-F5344CB8AC3E}">
        <p14:creationId xmlns:p14="http://schemas.microsoft.com/office/powerpoint/2010/main" val="95877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のポイント１｜②販促施策の高度化</a:t>
            </a:r>
            <a:r>
              <a:rPr lang="en-US" altLang="ja-JP" sz="1800" b="0" dirty="0"/>
              <a:t/>
            </a:r>
            <a:br>
              <a:rPr lang="en-US" altLang="ja-JP" sz="1800" b="0" dirty="0"/>
            </a:br>
            <a:r>
              <a:rPr lang="ja-JP" altLang="en-US" dirty="0"/>
              <a:t>高度なキャンペーン機能</a:t>
            </a:r>
            <a:r>
              <a:rPr lang="ja-JP" altLang="en-US" dirty="0" smtClean="0"/>
              <a:t>：キャンペーンの高度化ロードマップ</a:t>
            </a:r>
            <a:endParaRPr kumimoji="1" lang="ja-JP" altLang="en-US" dirty="0"/>
          </a:p>
        </p:txBody>
      </p:sp>
      <p:sp>
        <p:nvSpPr>
          <p:cNvPr id="145" name="正方形/長方形 144"/>
          <p:cNvSpPr/>
          <p:nvPr/>
        </p:nvSpPr>
        <p:spPr>
          <a:xfrm>
            <a:off x="6523383" y="5262310"/>
            <a:ext cx="2677825" cy="1044721"/>
          </a:xfrm>
          <a:prstGeom prst="rect">
            <a:avLst/>
          </a:prstGeom>
          <a:solidFill>
            <a:srgbClr val="6785C1">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a:solidFill>
                <a:srgbClr val="FFFFFF"/>
              </a:solidFill>
              <a:latin typeface="Meiryo UI"/>
            </a:endParaRPr>
          </a:p>
        </p:txBody>
      </p:sp>
      <p:pic>
        <p:nvPicPr>
          <p:cNvPr id="146" name="図 1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498" y="2155466"/>
            <a:ext cx="795065" cy="795065"/>
          </a:xfrm>
          <a:prstGeom prst="rect">
            <a:avLst/>
          </a:prstGeom>
        </p:spPr>
      </p:pic>
      <p:grpSp>
        <p:nvGrpSpPr>
          <p:cNvPr id="147" name="グループ化 146"/>
          <p:cNvGrpSpPr/>
          <p:nvPr/>
        </p:nvGrpSpPr>
        <p:grpSpPr>
          <a:xfrm>
            <a:off x="0" y="2513933"/>
            <a:ext cx="9858165" cy="3921792"/>
            <a:chOff x="0" y="2580225"/>
            <a:chExt cx="9858165" cy="3921792"/>
          </a:xfrm>
          <a:solidFill>
            <a:srgbClr val="FFFFFF">
              <a:lumMod val="85000"/>
            </a:srgbClr>
          </a:solidFill>
        </p:grpSpPr>
        <p:sp>
          <p:nvSpPr>
            <p:cNvPr id="148" name="Freeform 7">
              <a:extLst>
                <a:ext uri="{FF2B5EF4-FFF2-40B4-BE49-F238E27FC236}">
                  <a16:creationId xmlns:a16="http://schemas.microsoft.com/office/drawing/2014/main" id="{6AF2F19D-09A2-2B48-91A9-C10BCA4267AF}"/>
                </a:ext>
              </a:extLst>
            </p:cNvPr>
            <p:cNvSpPr>
              <a:spLocks noChangeArrowheads="1"/>
            </p:cNvSpPr>
            <p:nvPr/>
          </p:nvSpPr>
          <p:spPr bwMode="auto">
            <a:xfrm>
              <a:off x="8883707" y="2580225"/>
              <a:ext cx="974458" cy="555132"/>
            </a:xfrm>
            <a:custGeom>
              <a:avLst/>
              <a:gdLst>
                <a:gd name="T0" fmla="*/ 0 w 1803"/>
                <a:gd name="T1" fmla="*/ 136 h 1027"/>
                <a:gd name="T2" fmla="*/ 821 w 1803"/>
                <a:gd name="T3" fmla="*/ 1026 h 1027"/>
                <a:gd name="T4" fmla="*/ 1802 w 1803"/>
                <a:gd name="T5" fmla="*/ 0 h 1027"/>
                <a:gd name="T6" fmla="*/ 0 w 1803"/>
                <a:gd name="T7" fmla="*/ 136 h 1027"/>
              </a:gdLst>
              <a:ahLst/>
              <a:cxnLst>
                <a:cxn ang="0">
                  <a:pos x="T0" y="T1"/>
                </a:cxn>
                <a:cxn ang="0">
                  <a:pos x="T2" y="T3"/>
                </a:cxn>
                <a:cxn ang="0">
                  <a:pos x="T4" y="T5"/>
                </a:cxn>
                <a:cxn ang="0">
                  <a:pos x="T6" y="T7"/>
                </a:cxn>
              </a:cxnLst>
              <a:rect l="0" t="0" r="r" b="b"/>
              <a:pathLst>
                <a:path w="1803" h="1027">
                  <a:moveTo>
                    <a:pt x="0" y="136"/>
                  </a:moveTo>
                  <a:lnTo>
                    <a:pt x="821" y="1026"/>
                  </a:lnTo>
                  <a:lnTo>
                    <a:pt x="1802" y="0"/>
                  </a:lnTo>
                  <a:lnTo>
                    <a:pt x="0" y="136"/>
                  </a:lnTo>
                </a:path>
              </a:pathLst>
            </a:custGeom>
            <a:grpFill/>
            <a:ln>
              <a:noFill/>
            </a:ln>
            <a:effectLst/>
          </p:spPr>
          <p:txBody>
            <a:bodyPr wrap="none" anchor="ctr"/>
            <a:lstStyle/>
            <a:p>
              <a:pPr defTabSz="925880">
                <a:defRPr/>
              </a:pPr>
              <a:endParaRPr kumimoji="1" lang="en-US" sz="1100" kern="0">
                <a:solidFill>
                  <a:srgbClr val="404040"/>
                </a:solidFill>
                <a:latin typeface="Meiryo UI"/>
              </a:endParaRPr>
            </a:p>
          </p:txBody>
        </p:sp>
        <p:sp>
          <p:nvSpPr>
            <p:cNvPr id="149" name="Freeform 8">
              <a:extLst>
                <a:ext uri="{FF2B5EF4-FFF2-40B4-BE49-F238E27FC236}">
                  <a16:creationId xmlns:a16="http://schemas.microsoft.com/office/drawing/2014/main" id="{424D4DDA-ABB6-1744-827C-B6C39CA1FB9B}"/>
                </a:ext>
              </a:extLst>
            </p:cNvPr>
            <p:cNvSpPr>
              <a:spLocks noChangeArrowheads="1"/>
            </p:cNvSpPr>
            <p:nvPr/>
          </p:nvSpPr>
          <p:spPr bwMode="auto">
            <a:xfrm>
              <a:off x="0" y="2828146"/>
              <a:ext cx="9194641" cy="3673871"/>
            </a:xfrm>
            <a:custGeom>
              <a:avLst/>
              <a:gdLst>
                <a:gd name="T0" fmla="*/ 0 w 16659"/>
                <a:gd name="T1" fmla="*/ 6799 h 6800"/>
                <a:gd name="T2" fmla="*/ 16658 w 16659"/>
                <a:gd name="T3" fmla="*/ 295 h 6800"/>
                <a:gd name="T4" fmla="*/ 16384 w 16659"/>
                <a:gd name="T5" fmla="*/ 0 h 6800"/>
                <a:gd name="T6" fmla="*/ 0 w 16659"/>
                <a:gd name="T7" fmla="*/ 3924 h 6800"/>
                <a:gd name="T8" fmla="*/ 0 w 16659"/>
                <a:gd name="T9" fmla="*/ 6799 h 6800"/>
              </a:gdLst>
              <a:ahLst/>
              <a:cxnLst>
                <a:cxn ang="0">
                  <a:pos x="T0" y="T1"/>
                </a:cxn>
                <a:cxn ang="0">
                  <a:pos x="T2" y="T3"/>
                </a:cxn>
                <a:cxn ang="0">
                  <a:pos x="T4" y="T5"/>
                </a:cxn>
                <a:cxn ang="0">
                  <a:pos x="T6" y="T7"/>
                </a:cxn>
                <a:cxn ang="0">
                  <a:pos x="T8" y="T9"/>
                </a:cxn>
              </a:cxnLst>
              <a:rect l="0" t="0" r="r" b="b"/>
              <a:pathLst>
                <a:path w="16659" h="6800">
                  <a:moveTo>
                    <a:pt x="0" y="6799"/>
                  </a:moveTo>
                  <a:lnTo>
                    <a:pt x="16658" y="295"/>
                  </a:lnTo>
                  <a:lnTo>
                    <a:pt x="16384" y="0"/>
                  </a:lnTo>
                  <a:lnTo>
                    <a:pt x="0" y="3924"/>
                  </a:lnTo>
                  <a:lnTo>
                    <a:pt x="0" y="6799"/>
                  </a:lnTo>
                </a:path>
              </a:pathLst>
            </a:custGeom>
            <a:grpFill/>
            <a:ln>
              <a:noFill/>
            </a:ln>
            <a:effectLst/>
          </p:spPr>
          <p:txBody>
            <a:bodyPr wrap="none" anchor="ctr"/>
            <a:lstStyle/>
            <a:p>
              <a:pPr defTabSz="925880">
                <a:defRPr/>
              </a:pPr>
              <a:endParaRPr kumimoji="1" lang="en-US" sz="1100" kern="0">
                <a:solidFill>
                  <a:srgbClr val="404040"/>
                </a:solidFill>
                <a:latin typeface="Meiryo UI"/>
              </a:endParaRPr>
            </a:p>
          </p:txBody>
        </p:sp>
      </p:grpSp>
      <p:sp>
        <p:nvSpPr>
          <p:cNvPr id="150" name="正方形/長方形 149"/>
          <p:cNvSpPr/>
          <p:nvPr/>
        </p:nvSpPr>
        <p:spPr>
          <a:xfrm>
            <a:off x="968262" y="2356047"/>
            <a:ext cx="2992680" cy="1570817"/>
          </a:xfrm>
          <a:prstGeom prst="rect">
            <a:avLst/>
          </a:prstGeom>
          <a:solidFill>
            <a:srgbClr val="6785C1">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dirty="0">
              <a:solidFill>
                <a:srgbClr val="FFFFFF"/>
              </a:solidFill>
              <a:latin typeface="Meiryo UI"/>
            </a:endParaRPr>
          </a:p>
        </p:txBody>
      </p:sp>
      <p:sp>
        <p:nvSpPr>
          <p:cNvPr id="151" name="正方形/長方形 150"/>
          <p:cNvSpPr/>
          <p:nvPr/>
        </p:nvSpPr>
        <p:spPr>
          <a:xfrm>
            <a:off x="1109503" y="2652385"/>
            <a:ext cx="2851439" cy="1240880"/>
          </a:xfrm>
          <a:prstGeom prst="rect">
            <a:avLst/>
          </a:prstGeom>
          <a:noFill/>
          <a:ln w="9525" cap="flat" cmpd="sng" algn="ctr">
            <a:noFill/>
            <a:prstDash val="solid"/>
          </a:ln>
          <a:effectLst/>
        </p:spPr>
        <p:txBody>
          <a:bodyPr rot="0" spcFirstLastPara="0" vertOverflow="overflow" horzOverflow="overflow" vert="horz" wrap="square" lIns="72000" tIns="45720" rIns="0" bIns="45720" numCol="1" spcCol="360000" rtlCol="0" fromWordArt="0" anchor="t" anchorCtr="0" forceAA="0" compatLnSpc="1">
            <a:prstTxWarp prst="textNoShape">
              <a:avLst/>
            </a:prstTxWarp>
            <a:noAutofit/>
          </a:bodyPr>
          <a:lstStyle/>
          <a:p>
            <a:pPr marL="180975" indent="-180975" defTabSz="925880">
              <a:buFont typeface="Arial" panose="020B0604020202020204" pitchFamily="34" charset="0"/>
              <a:buChar char="•"/>
              <a:defRPr/>
            </a:pPr>
            <a:r>
              <a:rPr kumimoji="1" lang="ja-JP" altLang="en-US" sz="1400" kern="0" dirty="0">
                <a:solidFill>
                  <a:srgbClr val="404040"/>
                </a:solidFill>
                <a:latin typeface="Meiryo UI" panose="020B0604030504040204" pitchFamily="50" charset="-128"/>
              </a:rPr>
              <a:t>ランク会員限定キャンペーン </a:t>
            </a:r>
            <a:endParaRPr kumimoji="1" lang="en-US" altLang="ja-JP" sz="1400" kern="0" dirty="0">
              <a:solidFill>
                <a:srgbClr val="404040"/>
              </a:solidFill>
              <a:latin typeface="Meiryo UI" panose="020B0604030504040204" pitchFamily="50" charset="-128"/>
            </a:endParaRPr>
          </a:p>
          <a:p>
            <a:pPr marL="180975" indent="-180975" defTabSz="925880">
              <a:buFont typeface="Arial" panose="020B0604020202020204" pitchFamily="34" charset="0"/>
              <a:buChar char="•"/>
              <a:defRPr/>
            </a:pPr>
            <a:r>
              <a:rPr kumimoji="1" lang="ja-JP" altLang="en-US" sz="1400" kern="0" dirty="0">
                <a:solidFill>
                  <a:srgbClr val="404040"/>
                </a:solidFill>
                <a:latin typeface="Meiryo UI" panose="020B0604030504040204" pitchFamily="50" charset="-128"/>
              </a:rPr>
              <a:t>提携クレジット決済</a:t>
            </a:r>
            <a:r>
              <a:rPr kumimoji="1" lang="ja-JP" altLang="en-US" sz="1400" kern="0" dirty="0" smtClean="0">
                <a:solidFill>
                  <a:srgbClr val="404040"/>
                </a:solidFill>
                <a:latin typeface="Meiryo UI" panose="020B0604030504040204" pitchFamily="50" charset="-128"/>
              </a:rPr>
              <a:t>キャンペーン</a:t>
            </a:r>
            <a:endParaRPr kumimoji="1" lang="en-US" altLang="ja-JP" sz="1400" kern="0" dirty="0" smtClean="0">
              <a:solidFill>
                <a:srgbClr val="404040"/>
              </a:solidFill>
              <a:latin typeface="Meiryo UI" panose="020B0604030504040204" pitchFamily="50" charset="-128"/>
            </a:endParaRPr>
          </a:p>
          <a:p>
            <a:pPr marL="180975" indent="-180975" defTabSz="925880">
              <a:buFont typeface="Arial" panose="020B0604020202020204" pitchFamily="34" charset="0"/>
              <a:buChar char="•"/>
              <a:defRPr/>
            </a:pPr>
            <a:r>
              <a:rPr kumimoji="1" lang="ja-JP" altLang="en-US" sz="1400" kern="0" dirty="0" smtClean="0">
                <a:solidFill>
                  <a:srgbClr val="404040"/>
                </a:solidFill>
                <a:latin typeface="Meiryo UI" panose="020B0604030504040204" pitchFamily="50" charset="-128"/>
              </a:rPr>
              <a:t>毎週木曜日</a:t>
            </a:r>
            <a:r>
              <a:rPr kumimoji="1" lang="en-US" altLang="ja-JP" sz="1400" kern="0" dirty="0">
                <a:solidFill>
                  <a:srgbClr val="404040"/>
                </a:solidFill>
                <a:latin typeface="Meiryo UI" panose="020B0604030504040204" pitchFamily="50" charset="-128"/>
              </a:rPr>
              <a:t>3</a:t>
            </a:r>
            <a:r>
              <a:rPr kumimoji="1" lang="ja-JP" altLang="en-US" sz="1400" kern="0" dirty="0" smtClean="0">
                <a:solidFill>
                  <a:srgbClr val="404040"/>
                </a:solidFill>
                <a:latin typeface="Meiryo UI" panose="020B0604030504040204" pitchFamily="50" charset="-128"/>
              </a:rPr>
              <a:t>倍デー</a:t>
            </a:r>
            <a:endParaRPr kumimoji="1" lang="en-US" altLang="ja-JP" sz="1400" kern="0" dirty="0">
              <a:solidFill>
                <a:srgbClr val="404040"/>
              </a:solidFill>
              <a:latin typeface="Meiryo UI" panose="020B0604030504040204" pitchFamily="50" charset="-128"/>
            </a:endParaRPr>
          </a:p>
          <a:p>
            <a:pPr marL="180975" indent="-180975" defTabSz="925880">
              <a:buFont typeface="Arial" panose="020B0604020202020204" pitchFamily="34" charset="0"/>
              <a:buChar char="•"/>
              <a:defRPr/>
            </a:pPr>
            <a:r>
              <a:rPr kumimoji="1" lang="ja-JP" altLang="en-US" sz="1400" kern="0" dirty="0" smtClean="0">
                <a:solidFill>
                  <a:srgbClr val="404040"/>
                </a:solidFill>
                <a:latin typeface="Meiryo UI" panose="020B0604030504040204" pitchFamily="50" charset="-128"/>
              </a:rPr>
              <a:t>バースデーポイントアップ</a:t>
            </a:r>
            <a:endParaRPr kumimoji="1" lang="en-US" altLang="ja-JP" sz="1400" kern="0" dirty="0" smtClean="0">
              <a:solidFill>
                <a:srgbClr val="404040"/>
              </a:solidFill>
              <a:latin typeface="Meiryo UI" panose="020B0604030504040204" pitchFamily="50" charset="-128"/>
            </a:endParaRPr>
          </a:p>
          <a:p>
            <a:pPr marL="180975" indent="-180975" defTabSz="925880">
              <a:buFont typeface="Arial" panose="020B0604020202020204" pitchFamily="34" charset="0"/>
              <a:buChar char="•"/>
              <a:defRPr/>
            </a:pPr>
            <a:r>
              <a:rPr kumimoji="1" lang="ja-JP" altLang="en-US" sz="1400" kern="0" dirty="0" smtClean="0">
                <a:solidFill>
                  <a:srgbClr val="404040"/>
                </a:solidFill>
                <a:latin typeface="Meiryo UI" panose="020B0604030504040204" pitchFamily="50" charset="-128"/>
              </a:rPr>
              <a:t>リニューアル店舗キャンペーン　　など</a:t>
            </a:r>
            <a:endParaRPr kumimoji="1" lang="en-US" altLang="ja-JP" sz="1400" kern="0" dirty="0">
              <a:solidFill>
                <a:srgbClr val="404040"/>
              </a:solidFill>
              <a:latin typeface="Meiryo UI" panose="020B0604030504040204" pitchFamily="50" charset="-128"/>
            </a:endParaRPr>
          </a:p>
        </p:txBody>
      </p:sp>
      <p:sp>
        <p:nvSpPr>
          <p:cNvPr id="152" name="正方形/長方形 151"/>
          <p:cNvSpPr/>
          <p:nvPr/>
        </p:nvSpPr>
        <p:spPr>
          <a:xfrm>
            <a:off x="993424" y="2370533"/>
            <a:ext cx="1395328" cy="361417"/>
          </a:xfrm>
          <a:prstGeom prst="rect">
            <a:avLst/>
          </a:prstGeom>
          <a:solidFill>
            <a:srgbClr val="6785C1">
              <a:lumMod val="20000"/>
              <a:lumOff val="80000"/>
            </a:srgbClr>
          </a:solidFill>
          <a:ln w="9525" cap="flat" cmpd="sng" algn="ctr">
            <a:noFill/>
            <a:prstDash val="solid"/>
          </a:ln>
          <a:effectLst/>
        </p:spPr>
        <p:txBody>
          <a:bodyPr rot="0" spcFirstLastPara="0" vertOverflow="overflow" horzOverflow="overflow" vert="horz" wrap="square" lIns="72000" tIns="45720" rIns="0" bIns="45720" numCol="1" spcCol="360000" rtlCol="0" fromWordArt="0" anchor="t" anchorCtr="0" forceAA="0" compatLnSpc="1">
            <a:prstTxWarp prst="textNoShape">
              <a:avLst/>
            </a:prstTxWarp>
            <a:noAutofit/>
          </a:bodyPr>
          <a:lstStyle/>
          <a:p>
            <a:pPr marL="177800" indent="-177800" defTabSz="925880">
              <a:buFont typeface="Meiryo UI" panose="020B0604030504040204" pitchFamily="50" charset="-128"/>
              <a:buChar char="▌"/>
              <a:defRPr/>
            </a:pPr>
            <a:r>
              <a:rPr kumimoji="1" lang="ja-JP" altLang="en-US" sz="1400" b="1" kern="0" dirty="0" smtClean="0">
                <a:solidFill>
                  <a:srgbClr val="404040"/>
                </a:solidFill>
                <a:latin typeface="Meiryo UI" panose="020B0604030504040204" pitchFamily="50" charset="-128"/>
              </a:rPr>
              <a:t>活用事例</a:t>
            </a:r>
            <a:endParaRPr kumimoji="1" lang="en-US" altLang="ja-JP" sz="1400" b="1" kern="0" dirty="0">
              <a:solidFill>
                <a:srgbClr val="404040"/>
              </a:solidFill>
              <a:latin typeface="Meiryo UI" panose="020B0604030504040204" pitchFamily="50" charset="-128"/>
            </a:endParaRPr>
          </a:p>
        </p:txBody>
      </p:sp>
      <p:sp>
        <p:nvSpPr>
          <p:cNvPr id="153" name="正方形/長方形 152"/>
          <p:cNvSpPr/>
          <p:nvPr/>
        </p:nvSpPr>
        <p:spPr>
          <a:xfrm>
            <a:off x="6523383" y="5549224"/>
            <a:ext cx="2677825" cy="618044"/>
          </a:xfrm>
          <a:prstGeom prst="rect">
            <a:avLst/>
          </a:prstGeom>
          <a:noFill/>
          <a:ln w="9525" cap="flat" cmpd="sng" algn="ctr">
            <a:noFill/>
            <a:prstDash val="solid"/>
          </a:ln>
          <a:effectLst/>
        </p:spPr>
        <p:txBody>
          <a:bodyPr rot="0" spcFirstLastPara="0" vertOverflow="overflow" horzOverflow="overflow" vert="horz" wrap="square" lIns="72000" tIns="45720" rIns="0" bIns="45720" numCol="1" spcCol="360000" rtlCol="0" fromWordArt="0" anchor="t" anchorCtr="0" forceAA="0" compatLnSpc="1">
            <a:prstTxWarp prst="textNoShape">
              <a:avLst/>
            </a:prstTxWarp>
            <a:noAutofit/>
          </a:bodyPr>
          <a:lstStyle/>
          <a:p>
            <a:pPr marL="180975" indent="-180975" defTabSz="925880">
              <a:buFont typeface="Arial" panose="020B0604020202020204" pitchFamily="34" charset="0"/>
              <a:buChar char="•"/>
              <a:defRPr/>
            </a:pPr>
            <a:r>
              <a:rPr kumimoji="1" lang="ja-JP" altLang="en-US" sz="1400" kern="0" dirty="0">
                <a:solidFill>
                  <a:srgbClr val="404040"/>
                </a:solidFill>
                <a:latin typeface="Meiryo UI" panose="020B0604030504040204" pitchFamily="50" charset="-128"/>
              </a:rPr>
              <a:t>対象</a:t>
            </a:r>
            <a:r>
              <a:rPr kumimoji="1" lang="ja-JP" altLang="en-US" sz="1400" kern="0" dirty="0" smtClean="0">
                <a:solidFill>
                  <a:srgbClr val="404040"/>
                </a:solidFill>
                <a:latin typeface="Meiryo UI" panose="020B0604030504040204" pitchFamily="50" charset="-128"/>
              </a:rPr>
              <a:t>テナント</a:t>
            </a:r>
            <a:r>
              <a:rPr kumimoji="1" lang="ja-JP" altLang="en-US" sz="1400" kern="0" dirty="0">
                <a:solidFill>
                  <a:srgbClr val="404040"/>
                </a:solidFill>
                <a:latin typeface="Meiryo UI" panose="020B0604030504040204" pitchFamily="50" charset="-128"/>
              </a:rPr>
              <a:t>で一定金額以上購入したお客</a:t>
            </a:r>
            <a:r>
              <a:rPr kumimoji="1" lang="ja-JP" altLang="en-US" sz="1400" kern="0" dirty="0" smtClean="0">
                <a:solidFill>
                  <a:srgbClr val="404040"/>
                </a:solidFill>
                <a:latin typeface="Meiryo UI" panose="020B0604030504040204" pitchFamily="50" charset="-128"/>
              </a:rPr>
              <a:t>様へ施設限定キャンペーンを実施</a:t>
            </a:r>
            <a:endParaRPr kumimoji="1" lang="en-US" altLang="ja-JP" sz="1400" kern="0" dirty="0">
              <a:solidFill>
                <a:srgbClr val="404040"/>
              </a:solidFill>
              <a:latin typeface="Meiryo UI" panose="020B0604030504040204" pitchFamily="50" charset="-128"/>
            </a:endParaRPr>
          </a:p>
        </p:txBody>
      </p:sp>
      <p:sp>
        <p:nvSpPr>
          <p:cNvPr id="154" name="正方形/長方形 153"/>
          <p:cNvSpPr/>
          <p:nvPr/>
        </p:nvSpPr>
        <p:spPr>
          <a:xfrm>
            <a:off x="6529950" y="5262310"/>
            <a:ext cx="1395328" cy="361417"/>
          </a:xfrm>
          <a:prstGeom prst="rect">
            <a:avLst/>
          </a:prstGeom>
          <a:noFill/>
          <a:ln w="9525" cap="flat" cmpd="sng" algn="ctr">
            <a:noFill/>
            <a:prstDash val="solid"/>
          </a:ln>
          <a:effectLst/>
        </p:spPr>
        <p:txBody>
          <a:bodyPr rot="0" spcFirstLastPara="0" vertOverflow="overflow" horzOverflow="overflow" vert="horz" wrap="square" lIns="72000" tIns="45720" rIns="0" bIns="45720" numCol="1" spcCol="360000" rtlCol="0" fromWordArt="0" anchor="t" anchorCtr="0" forceAA="0" compatLnSpc="1">
            <a:prstTxWarp prst="textNoShape">
              <a:avLst/>
            </a:prstTxWarp>
            <a:noAutofit/>
          </a:bodyPr>
          <a:lstStyle/>
          <a:p>
            <a:pPr marL="177800" indent="-177800" defTabSz="925880">
              <a:buFont typeface="Meiryo UI" panose="020B0604030504040204" pitchFamily="50" charset="-128"/>
              <a:buChar char="▌"/>
              <a:defRPr/>
            </a:pPr>
            <a:r>
              <a:rPr kumimoji="1" lang="ja-JP" altLang="en-US" sz="1400" b="1" kern="0" dirty="0" smtClean="0">
                <a:solidFill>
                  <a:srgbClr val="404040"/>
                </a:solidFill>
                <a:latin typeface="Meiryo UI" panose="020B0604030504040204" pitchFamily="50" charset="-128"/>
              </a:rPr>
              <a:t>活用事例</a:t>
            </a:r>
            <a:endParaRPr kumimoji="1" lang="en-US" altLang="ja-JP" sz="1400" b="1" kern="0" dirty="0">
              <a:solidFill>
                <a:srgbClr val="404040"/>
              </a:solidFill>
              <a:latin typeface="Meiryo UI" panose="020B0604030504040204" pitchFamily="50" charset="-128"/>
            </a:endParaRPr>
          </a:p>
        </p:txBody>
      </p:sp>
      <p:sp>
        <p:nvSpPr>
          <p:cNvPr id="155" name="角丸四角形 154"/>
          <p:cNvSpPr/>
          <p:nvPr/>
        </p:nvSpPr>
        <p:spPr>
          <a:xfrm>
            <a:off x="7880445" y="1999172"/>
            <a:ext cx="879855" cy="274947"/>
          </a:xfrm>
          <a:prstGeom prst="roundRect">
            <a:avLst>
              <a:gd name="adj" fmla="val 50000"/>
            </a:avLst>
          </a:prstGeom>
          <a:solidFill>
            <a:srgbClr val="FFFFFF">
              <a:lumMod val="50000"/>
            </a:srgbClr>
          </a:solidFill>
          <a:ln w="9525"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1100" kern="0" dirty="0" smtClean="0">
                <a:solidFill>
                  <a:srgbClr val="FFFFFF"/>
                </a:solidFill>
                <a:latin typeface="Meiryo UI" panose="020B0604030504040204" pitchFamily="50" charset="-128"/>
              </a:rPr>
              <a:t>アプリ利用</a:t>
            </a:r>
            <a:endParaRPr kumimoji="1" lang="ja-JP" altLang="en-US" sz="1100" kern="0" dirty="0">
              <a:solidFill>
                <a:srgbClr val="FFFFFF"/>
              </a:solidFill>
              <a:latin typeface="Meiryo UI" panose="020B0604030504040204" pitchFamily="50" charset="-128"/>
            </a:endParaRPr>
          </a:p>
        </p:txBody>
      </p:sp>
      <p:sp>
        <p:nvSpPr>
          <p:cNvPr id="156" name="角丸四角形 155"/>
          <p:cNvSpPr/>
          <p:nvPr/>
        </p:nvSpPr>
        <p:spPr>
          <a:xfrm>
            <a:off x="6915567" y="1999172"/>
            <a:ext cx="879855" cy="274947"/>
          </a:xfrm>
          <a:prstGeom prst="roundRect">
            <a:avLst>
              <a:gd name="adj" fmla="val 50000"/>
            </a:avLst>
          </a:prstGeom>
          <a:solidFill>
            <a:srgbClr val="FFFFFF">
              <a:lumMod val="50000"/>
            </a:srgbClr>
          </a:solidFill>
          <a:ln w="9525"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25880">
              <a:defRPr/>
            </a:pPr>
            <a:r>
              <a:rPr kumimoji="1" lang="en-US" altLang="ja-JP" sz="1100" kern="0" dirty="0" smtClean="0">
                <a:solidFill>
                  <a:srgbClr val="FFFFFF"/>
                </a:solidFill>
                <a:latin typeface="Meiryo UI" panose="020B0604030504040204" pitchFamily="50" charset="-128"/>
              </a:rPr>
              <a:t>SNS</a:t>
            </a:r>
            <a:r>
              <a:rPr kumimoji="1" lang="ja-JP" altLang="en-US" sz="1100" kern="0" dirty="0" smtClean="0">
                <a:solidFill>
                  <a:srgbClr val="FFFFFF"/>
                </a:solidFill>
                <a:latin typeface="Meiryo UI" panose="020B0604030504040204" pitchFamily="50" charset="-128"/>
              </a:rPr>
              <a:t>友達</a:t>
            </a:r>
            <a:r>
              <a:rPr kumimoji="1" lang="ja-JP" altLang="en-US" sz="1100" kern="0" dirty="0">
                <a:solidFill>
                  <a:srgbClr val="FFFFFF"/>
                </a:solidFill>
                <a:latin typeface="Meiryo UI" panose="020B0604030504040204" pitchFamily="50" charset="-128"/>
              </a:rPr>
              <a:t>登録</a:t>
            </a:r>
          </a:p>
        </p:txBody>
      </p:sp>
      <p:sp>
        <p:nvSpPr>
          <p:cNvPr id="157" name="角丸四角形 156"/>
          <p:cNvSpPr/>
          <p:nvPr/>
        </p:nvSpPr>
        <p:spPr>
          <a:xfrm>
            <a:off x="5968343" y="1999172"/>
            <a:ext cx="879855" cy="274947"/>
          </a:xfrm>
          <a:prstGeom prst="roundRect">
            <a:avLst>
              <a:gd name="adj" fmla="val 50000"/>
            </a:avLst>
          </a:prstGeom>
          <a:solidFill>
            <a:srgbClr val="FFFFFF">
              <a:lumMod val="50000"/>
            </a:srgbClr>
          </a:solidFill>
          <a:ln w="9525"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1100" kern="0" dirty="0">
                <a:solidFill>
                  <a:srgbClr val="FFFFFF"/>
                </a:solidFill>
                <a:latin typeface="Meiryo UI" panose="020B0604030504040204" pitchFamily="50" charset="-128"/>
              </a:rPr>
              <a:t>メール</a:t>
            </a:r>
            <a:r>
              <a:rPr kumimoji="1" lang="ja-JP" altLang="en-US" sz="1100" kern="0" dirty="0" smtClean="0">
                <a:solidFill>
                  <a:srgbClr val="FFFFFF"/>
                </a:solidFill>
                <a:latin typeface="Meiryo UI" panose="020B0604030504040204" pitchFamily="50" charset="-128"/>
              </a:rPr>
              <a:t>開封</a:t>
            </a:r>
            <a:endParaRPr kumimoji="1" lang="ja-JP" altLang="en-US" sz="1100" kern="0" dirty="0">
              <a:solidFill>
                <a:srgbClr val="FFFFFF"/>
              </a:solidFill>
              <a:latin typeface="Meiryo UI" panose="020B0604030504040204" pitchFamily="50" charset="-128"/>
            </a:endParaRPr>
          </a:p>
        </p:txBody>
      </p:sp>
      <p:sp>
        <p:nvSpPr>
          <p:cNvPr id="158" name="楕円 157"/>
          <p:cNvSpPr/>
          <p:nvPr/>
        </p:nvSpPr>
        <p:spPr>
          <a:xfrm>
            <a:off x="280423" y="4834866"/>
            <a:ext cx="1047964" cy="1004322"/>
          </a:xfrm>
          <a:prstGeom prst="ellipse">
            <a:avLst/>
          </a:prstGeom>
          <a:solidFill>
            <a:srgbClr val="6785C1">
              <a:lumMod val="60000"/>
              <a:lumOff val="40000"/>
            </a:srgbClr>
          </a:solidFill>
          <a:ln w="349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800" b="1" kern="0" dirty="0" smtClean="0">
                <a:solidFill>
                  <a:srgbClr val="FFFFFF"/>
                </a:solidFill>
                <a:latin typeface="Meiryo UI" panose="020B0604030504040204" pitchFamily="50" charset="-128"/>
              </a:rPr>
              <a:t>１</a:t>
            </a:r>
            <a:endParaRPr kumimoji="1" lang="ja-JP" altLang="en-US" sz="2800" b="1" kern="0" dirty="0">
              <a:solidFill>
                <a:srgbClr val="FFFFFF"/>
              </a:solidFill>
              <a:latin typeface="Meiryo UI" panose="020B0604030504040204" pitchFamily="50" charset="-128"/>
            </a:endParaRPr>
          </a:p>
        </p:txBody>
      </p:sp>
      <p:sp>
        <p:nvSpPr>
          <p:cNvPr id="159" name="楕円 158"/>
          <p:cNvSpPr/>
          <p:nvPr/>
        </p:nvSpPr>
        <p:spPr>
          <a:xfrm>
            <a:off x="8187689" y="808674"/>
            <a:ext cx="1633087" cy="378243"/>
          </a:xfrm>
          <a:prstGeom prst="ellipse">
            <a:avLst/>
          </a:prstGeom>
          <a:solidFill>
            <a:srgbClr val="6785C1"/>
          </a:solidFill>
          <a:ln w="25400" cap="flat" cmpd="sng" algn="ctr">
            <a:noFill/>
            <a:prstDash val="solid"/>
          </a:ln>
          <a:effectLst/>
        </p:spPr>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defTabSz="925880">
              <a:defRPr/>
            </a:pPr>
            <a:r>
              <a:rPr kumimoji="1" lang="ja-JP" altLang="en-US" sz="1400" b="1" kern="0" dirty="0" smtClean="0">
                <a:solidFill>
                  <a:srgbClr val="FFFFFF"/>
                </a:solidFill>
                <a:latin typeface="Meiryo UI"/>
              </a:rPr>
              <a:t>エンハンス検討中</a:t>
            </a:r>
            <a:endParaRPr kumimoji="1" lang="ja-JP" altLang="en-US" sz="1400" b="1" kern="0" dirty="0">
              <a:solidFill>
                <a:srgbClr val="FFFFFF"/>
              </a:solidFill>
              <a:latin typeface="Meiryo UI"/>
            </a:endParaRPr>
          </a:p>
        </p:txBody>
      </p:sp>
      <p:sp>
        <p:nvSpPr>
          <p:cNvPr id="160" name="正方形/長方形 159"/>
          <p:cNvSpPr/>
          <p:nvPr/>
        </p:nvSpPr>
        <p:spPr>
          <a:xfrm>
            <a:off x="1334954" y="4831051"/>
            <a:ext cx="2136531" cy="552646"/>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25880">
              <a:defRPr/>
            </a:pPr>
            <a:r>
              <a:rPr kumimoji="1" lang="ja-JP" altLang="en-US" kern="0" dirty="0" smtClean="0">
                <a:solidFill>
                  <a:srgbClr val="404040"/>
                </a:solidFill>
                <a:latin typeface="Meiryo UI"/>
              </a:rPr>
              <a:t>デモグラフィック</a:t>
            </a:r>
            <a:r>
              <a:rPr kumimoji="1" lang="en-US" altLang="ja-JP" kern="0" dirty="0" smtClean="0">
                <a:solidFill>
                  <a:srgbClr val="404040"/>
                </a:solidFill>
                <a:latin typeface="Meiryo UI"/>
              </a:rPr>
              <a:t>+</a:t>
            </a:r>
          </a:p>
          <a:p>
            <a:pPr defTabSz="925880">
              <a:defRPr/>
            </a:pPr>
            <a:r>
              <a:rPr kumimoji="1" lang="ja-JP" altLang="en-US" kern="0" dirty="0" smtClean="0">
                <a:solidFill>
                  <a:srgbClr val="404040"/>
                </a:solidFill>
                <a:latin typeface="Meiryo UI"/>
              </a:rPr>
              <a:t>場所・タイミング</a:t>
            </a:r>
            <a:endParaRPr kumimoji="1" lang="en-US" altLang="ja-JP" kern="0" dirty="0" smtClean="0">
              <a:solidFill>
                <a:srgbClr val="404040"/>
              </a:solidFill>
              <a:latin typeface="Meiryo UI"/>
            </a:endParaRPr>
          </a:p>
        </p:txBody>
      </p:sp>
      <p:sp>
        <p:nvSpPr>
          <p:cNvPr id="161" name="正方形/長方形 160"/>
          <p:cNvSpPr/>
          <p:nvPr/>
        </p:nvSpPr>
        <p:spPr>
          <a:xfrm>
            <a:off x="4041707" y="3956329"/>
            <a:ext cx="2136531" cy="552646"/>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25880">
              <a:defRPr/>
            </a:pPr>
            <a:r>
              <a:rPr kumimoji="1" lang="en-US" altLang="ja-JP" sz="2400" kern="0" dirty="0" smtClean="0">
                <a:solidFill>
                  <a:srgbClr val="404040"/>
                </a:solidFill>
                <a:latin typeface="Meiryo UI"/>
              </a:rPr>
              <a:t>One2One</a:t>
            </a:r>
          </a:p>
        </p:txBody>
      </p:sp>
      <p:sp>
        <p:nvSpPr>
          <p:cNvPr id="162" name="正方形/長方形 161"/>
          <p:cNvSpPr/>
          <p:nvPr/>
        </p:nvSpPr>
        <p:spPr>
          <a:xfrm>
            <a:off x="6624149" y="3437631"/>
            <a:ext cx="2746787" cy="552646"/>
          </a:xfrm>
          <a:prstGeom prst="rect">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25880">
              <a:defRPr/>
            </a:pPr>
            <a:r>
              <a:rPr kumimoji="1" lang="ja-JP" altLang="en-US" sz="2400" kern="0" dirty="0" smtClean="0">
                <a:solidFill>
                  <a:srgbClr val="404040"/>
                </a:solidFill>
                <a:latin typeface="Meiryo UI"/>
              </a:rPr>
              <a:t>デジタルマーケティング</a:t>
            </a:r>
            <a:r>
              <a:rPr kumimoji="1" lang="en-US" altLang="ja-JP" sz="2400" kern="0" dirty="0" smtClean="0">
                <a:solidFill>
                  <a:srgbClr val="404040"/>
                </a:solidFill>
                <a:latin typeface="Meiryo UI"/>
              </a:rPr>
              <a:t>/OMO</a:t>
            </a:r>
          </a:p>
        </p:txBody>
      </p:sp>
      <p:sp>
        <p:nvSpPr>
          <p:cNvPr id="163" name="Freeform 13">
            <a:extLst>
              <a:ext uri="{FF2B5EF4-FFF2-40B4-BE49-F238E27FC236}">
                <a16:creationId xmlns:a16="http://schemas.microsoft.com/office/drawing/2014/main" id="{42D1F1A9-94D0-6F40-98A5-30C22B2E49AC}"/>
              </a:ext>
            </a:extLst>
          </p:cNvPr>
          <p:cNvSpPr>
            <a:spLocks noChangeArrowheads="1"/>
          </p:cNvSpPr>
          <p:nvPr/>
        </p:nvSpPr>
        <p:spPr bwMode="auto">
          <a:xfrm>
            <a:off x="682953" y="1440911"/>
            <a:ext cx="66435" cy="1370949"/>
          </a:xfrm>
          <a:custGeom>
            <a:avLst/>
            <a:gdLst>
              <a:gd name="T0" fmla="*/ 0 w 114"/>
              <a:gd name="T1" fmla="*/ 1875 h 1876"/>
              <a:gd name="T2" fmla="*/ 113 w 114"/>
              <a:gd name="T3" fmla="*/ 1875 h 1876"/>
              <a:gd name="T4" fmla="*/ 113 w 114"/>
              <a:gd name="T5" fmla="*/ 0 h 1876"/>
              <a:gd name="T6" fmla="*/ 0 w 114"/>
              <a:gd name="T7" fmla="*/ 0 h 1876"/>
              <a:gd name="T8" fmla="*/ 0 w 114"/>
              <a:gd name="T9" fmla="*/ 1875 h 1876"/>
            </a:gdLst>
            <a:ahLst/>
            <a:cxnLst>
              <a:cxn ang="0">
                <a:pos x="T0" y="T1"/>
              </a:cxn>
              <a:cxn ang="0">
                <a:pos x="T2" y="T3"/>
              </a:cxn>
              <a:cxn ang="0">
                <a:pos x="T4" y="T5"/>
              </a:cxn>
              <a:cxn ang="0">
                <a:pos x="T6" y="T7"/>
              </a:cxn>
              <a:cxn ang="0">
                <a:pos x="T8" y="T9"/>
              </a:cxn>
            </a:cxnLst>
            <a:rect l="0" t="0" r="r" b="b"/>
            <a:pathLst>
              <a:path w="114" h="1876">
                <a:moveTo>
                  <a:pt x="0" y="1875"/>
                </a:moveTo>
                <a:lnTo>
                  <a:pt x="113" y="1875"/>
                </a:lnTo>
                <a:lnTo>
                  <a:pt x="113" y="0"/>
                </a:lnTo>
                <a:lnTo>
                  <a:pt x="0" y="0"/>
                </a:lnTo>
                <a:lnTo>
                  <a:pt x="0" y="1875"/>
                </a:lnTo>
              </a:path>
            </a:pathLst>
          </a:custGeom>
          <a:solidFill>
            <a:srgbClr val="C2CEE6"/>
          </a:solidFill>
          <a:ln>
            <a:noFill/>
          </a:ln>
          <a:effectLst/>
        </p:spPr>
        <p:txBody>
          <a:bodyPr wrap="none" anchor="ctr"/>
          <a:lstStyle/>
          <a:p>
            <a:pPr defTabSz="925880">
              <a:defRPr/>
            </a:pPr>
            <a:endParaRPr kumimoji="1" lang="en-US" sz="1100" kern="0">
              <a:solidFill>
                <a:srgbClr val="404040"/>
              </a:solidFill>
              <a:latin typeface="Meiryo UI"/>
            </a:endParaRPr>
          </a:p>
        </p:txBody>
      </p:sp>
      <p:sp>
        <p:nvSpPr>
          <p:cNvPr id="164" name="テキスト ボックス 163"/>
          <p:cNvSpPr txBox="1"/>
          <p:nvPr/>
        </p:nvSpPr>
        <p:spPr>
          <a:xfrm>
            <a:off x="857542" y="1407720"/>
            <a:ext cx="2972289" cy="369332"/>
          </a:xfrm>
          <a:prstGeom prst="rect">
            <a:avLst/>
          </a:prstGeom>
          <a:noFill/>
        </p:spPr>
        <p:txBody>
          <a:bodyPr wrap="none" rtlCol="0">
            <a:spAutoFit/>
          </a:bodyPr>
          <a:lstStyle/>
          <a:p>
            <a:pPr defTabSz="925880">
              <a:defRPr/>
            </a:pPr>
            <a:r>
              <a:rPr kumimoji="1" lang="ja-JP" altLang="en-US" b="1" dirty="0" smtClean="0">
                <a:solidFill>
                  <a:srgbClr val="6785C1">
                    <a:lumMod val="50000"/>
                  </a:srgbClr>
                </a:solidFill>
                <a:latin typeface="Meiryo UI" panose="020B0604030504040204" pitchFamily="50" charset="-128"/>
              </a:rPr>
              <a:t>高度</a:t>
            </a:r>
            <a:r>
              <a:rPr kumimoji="1" lang="ja-JP" altLang="en-US" b="1" dirty="0">
                <a:solidFill>
                  <a:srgbClr val="6785C1">
                    <a:lumMod val="50000"/>
                  </a:srgbClr>
                </a:solidFill>
                <a:latin typeface="Meiryo UI" panose="020B0604030504040204" pitchFamily="50" charset="-128"/>
              </a:rPr>
              <a:t>な基本</a:t>
            </a:r>
            <a:r>
              <a:rPr kumimoji="1" lang="ja-JP" altLang="en-US" b="1" dirty="0" smtClean="0">
                <a:solidFill>
                  <a:srgbClr val="6785C1">
                    <a:lumMod val="50000"/>
                  </a:srgbClr>
                </a:solidFill>
                <a:latin typeface="Meiryo UI" panose="020B0604030504040204" pitchFamily="50" charset="-128"/>
              </a:rPr>
              <a:t>キャンペーン機能</a:t>
            </a:r>
            <a:endParaRPr kumimoji="1" lang="en-US" altLang="ja-JP" dirty="0">
              <a:solidFill>
                <a:srgbClr val="6785C1">
                  <a:lumMod val="50000"/>
                </a:srgbClr>
              </a:solidFill>
              <a:latin typeface="Meiryo UI" panose="020B0604030504040204" pitchFamily="50" charset="-128"/>
            </a:endParaRPr>
          </a:p>
        </p:txBody>
      </p:sp>
      <p:sp>
        <p:nvSpPr>
          <p:cNvPr id="165" name="角丸四角形 164"/>
          <p:cNvSpPr/>
          <p:nvPr/>
        </p:nvSpPr>
        <p:spPr>
          <a:xfrm>
            <a:off x="896796" y="1698275"/>
            <a:ext cx="3933996" cy="669265"/>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25880">
              <a:defRPr/>
            </a:pPr>
            <a:r>
              <a:rPr kumimoji="1" lang="ja-JP" altLang="en-US" sz="1600" kern="0" dirty="0">
                <a:solidFill>
                  <a:srgbClr val="404040"/>
                </a:solidFill>
                <a:latin typeface="Meiryo UI" panose="020B0604030504040204" pitchFamily="50" charset="-128"/>
              </a:rPr>
              <a:t>デモグラフィック</a:t>
            </a:r>
            <a:r>
              <a:rPr kumimoji="1" lang="ja-JP" altLang="en-US" sz="1600" kern="0" dirty="0" smtClean="0">
                <a:solidFill>
                  <a:srgbClr val="404040"/>
                </a:solidFill>
                <a:latin typeface="Meiryo UI" panose="020B0604030504040204" pitchFamily="50" charset="-128"/>
              </a:rPr>
              <a:t>情報</a:t>
            </a:r>
            <a:r>
              <a:rPr kumimoji="1" lang="en-US" altLang="ja-JP" sz="1600" kern="0" dirty="0" smtClean="0">
                <a:solidFill>
                  <a:srgbClr val="404040"/>
                </a:solidFill>
                <a:latin typeface="Meiryo UI" panose="020B0604030504040204" pitchFamily="50" charset="-128"/>
              </a:rPr>
              <a:t>+</a:t>
            </a:r>
            <a:r>
              <a:rPr kumimoji="1" lang="ja-JP" altLang="en-US" sz="1600" kern="0" dirty="0" smtClean="0">
                <a:solidFill>
                  <a:srgbClr val="404040"/>
                </a:solidFill>
                <a:latin typeface="Meiryo UI" panose="020B0604030504040204" pitchFamily="50" charset="-128"/>
              </a:rPr>
              <a:t>タイミング（時間・場所）</a:t>
            </a:r>
            <a:r>
              <a:rPr kumimoji="1" lang="en-US" altLang="ja-JP" sz="1600" kern="0" dirty="0" smtClean="0">
                <a:solidFill>
                  <a:srgbClr val="404040"/>
                </a:solidFill>
                <a:latin typeface="Meiryo UI" panose="020B0604030504040204" pitchFamily="50" charset="-128"/>
              </a:rPr>
              <a:t>+</a:t>
            </a:r>
            <a:r>
              <a:rPr kumimoji="1" lang="ja-JP" altLang="en-US" sz="1600" kern="0" dirty="0" smtClean="0">
                <a:solidFill>
                  <a:srgbClr val="404040"/>
                </a:solidFill>
                <a:latin typeface="Meiryo UI" panose="020B0604030504040204" pitchFamily="50" charset="-128"/>
              </a:rPr>
              <a:t>決済手段な</a:t>
            </a:r>
            <a:r>
              <a:rPr kumimoji="1" lang="ja-JP" altLang="en-US" sz="1600" kern="0" dirty="0">
                <a:solidFill>
                  <a:srgbClr val="404040"/>
                </a:solidFill>
                <a:latin typeface="Meiryo UI" panose="020B0604030504040204" pitchFamily="50" charset="-128"/>
              </a:rPr>
              <a:t>ど</a:t>
            </a:r>
            <a:r>
              <a:rPr kumimoji="1" lang="ja-JP" altLang="en-US" sz="1600" kern="0" dirty="0" smtClean="0">
                <a:solidFill>
                  <a:srgbClr val="404040"/>
                </a:solidFill>
                <a:latin typeface="Meiryo UI" panose="020B0604030504040204" pitchFamily="50" charset="-128"/>
              </a:rPr>
              <a:t>、</a:t>
            </a:r>
            <a:r>
              <a:rPr kumimoji="1" lang="en-US" altLang="ja-JP" sz="1600" b="1" kern="0" dirty="0" smtClean="0">
                <a:solidFill>
                  <a:srgbClr val="404040"/>
                </a:solidFill>
                <a:latin typeface="Meiryo UI" panose="020B0604030504040204" pitchFamily="50" charset="-128"/>
              </a:rPr>
              <a:t>8000</a:t>
            </a:r>
            <a:r>
              <a:rPr kumimoji="1" lang="ja-JP" altLang="en-US" sz="1600" b="1" kern="0" dirty="0" smtClean="0">
                <a:solidFill>
                  <a:srgbClr val="404040"/>
                </a:solidFill>
                <a:latin typeface="Meiryo UI" panose="020B0604030504040204" pitchFamily="50" charset="-128"/>
              </a:rPr>
              <a:t>通り</a:t>
            </a:r>
            <a:r>
              <a:rPr kumimoji="1" lang="ja-JP" altLang="en-US" sz="1600" kern="0" dirty="0" smtClean="0">
                <a:solidFill>
                  <a:srgbClr val="404040"/>
                </a:solidFill>
                <a:latin typeface="Meiryo UI" panose="020B0604030504040204" pitchFamily="50" charset="-128"/>
              </a:rPr>
              <a:t>の施策</a:t>
            </a:r>
            <a:r>
              <a:rPr kumimoji="1" lang="ja-JP" altLang="en-US" sz="1600" kern="0" dirty="0">
                <a:solidFill>
                  <a:srgbClr val="404040"/>
                </a:solidFill>
                <a:latin typeface="Meiryo UI" panose="020B0604030504040204" pitchFamily="50" charset="-128"/>
              </a:rPr>
              <a:t>パターン</a:t>
            </a:r>
            <a:endParaRPr kumimoji="1" lang="en-US" altLang="ja-JP" sz="1600" kern="0" dirty="0" smtClean="0">
              <a:solidFill>
                <a:srgbClr val="404040"/>
              </a:solidFill>
              <a:latin typeface="Meiryo UI" panose="020B0604030504040204" pitchFamily="50" charset="-128"/>
            </a:endParaRPr>
          </a:p>
        </p:txBody>
      </p:sp>
      <p:sp>
        <p:nvSpPr>
          <p:cNvPr id="166" name="Freeform 16">
            <a:extLst>
              <a:ext uri="{FF2B5EF4-FFF2-40B4-BE49-F238E27FC236}">
                <a16:creationId xmlns:a16="http://schemas.microsoft.com/office/drawing/2014/main" id="{0CD0B42B-F016-5A4C-BF06-0EDB3B86D9AB}"/>
              </a:ext>
            </a:extLst>
          </p:cNvPr>
          <p:cNvSpPr>
            <a:spLocks noChangeArrowheads="1"/>
          </p:cNvSpPr>
          <p:nvPr/>
        </p:nvSpPr>
        <p:spPr bwMode="auto">
          <a:xfrm>
            <a:off x="3503973" y="4244276"/>
            <a:ext cx="27503" cy="1104404"/>
          </a:xfrm>
          <a:custGeom>
            <a:avLst/>
            <a:gdLst>
              <a:gd name="T0" fmla="*/ 28 w 57"/>
              <a:gd name="T1" fmla="*/ 2299 h 2300"/>
              <a:gd name="T2" fmla="*/ 28 w 57"/>
              <a:gd name="T3" fmla="*/ 2228 h 2300"/>
              <a:gd name="T4" fmla="*/ 56 w 57"/>
              <a:gd name="T5" fmla="*/ 2256 h 2300"/>
              <a:gd name="T6" fmla="*/ 28 w 57"/>
              <a:gd name="T7" fmla="*/ 2158 h 2300"/>
              <a:gd name="T8" fmla="*/ 0 w 57"/>
              <a:gd name="T9" fmla="*/ 2130 h 2300"/>
              <a:gd name="T10" fmla="*/ 56 w 57"/>
              <a:gd name="T11" fmla="*/ 2116 h 2300"/>
              <a:gd name="T12" fmla="*/ 28 w 57"/>
              <a:gd name="T13" fmla="*/ 2158 h 2300"/>
              <a:gd name="T14" fmla="*/ 28 w 57"/>
              <a:gd name="T15" fmla="*/ 2017 h 2300"/>
              <a:gd name="T16" fmla="*/ 28 w 57"/>
              <a:gd name="T17" fmla="*/ 1946 h 2300"/>
              <a:gd name="T18" fmla="*/ 56 w 57"/>
              <a:gd name="T19" fmla="*/ 1989 h 2300"/>
              <a:gd name="T20" fmla="*/ 28 w 57"/>
              <a:gd name="T21" fmla="*/ 1876 h 2300"/>
              <a:gd name="T22" fmla="*/ 0 w 57"/>
              <a:gd name="T23" fmla="*/ 1847 h 2300"/>
              <a:gd name="T24" fmla="*/ 56 w 57"/>
              <a:gd name="T25" fmla="*/ 1847 h 2300"/>
              <a:gd name="T26" fmla="*/ 28 w 57"/>
              <a:gd name="T27" fmla="*/ 1876 h 2300"/>
              <a:gd name="T28" fmla="*/ 28 w 57"/>
              <a:gd name="T29" fmla="*/ 1735 h 2300"/>
              <a:gd name="T30" fmla="*/ 28 w 57"/>
              <a:gd name="T31" fmla="*/ 1678 h 2300"/>
              <a:gd name="T32" fmla="*/ 56 w 57"/>
              <a:gd name="T33" fmla="*/ 1707 h 2300"/>
              <a:gd name="T34" fmla="*/ 28 w 57"/>
              <a:gd name="T35" fmla="*/ 1594 h 2300"/>
              <a:gd name="T36" fmla="*/ 0 w 57"/>
              <a:gd name="T37" fmla="*/ 1565 h 2300"/>
              <a:gd name="T38" fmla="*/ 56 w 57"/>
              <a:gd name="T39" fmla="*/ 1565 h 2300"/>
              <a:gd name="T40" fmla="*/ 28 w 57"/>
              <a:gd name="T41" fmla="*/ 1594 h 2300"/>
              <a:gd name="T42" fmla="*/ 28 w 57"/>
              <a:gd name="T43" fmla="*/ 1453 h 2300"/>
              <a:gd name="T44" fmla="*/ 28 w 57"/>
              <a:gd name="T45" fmla="*/ 1396 h 2300"/>
              <a:gd name="T46" fmla="*/ 56 w 57"/>
              <a:gd name="T47" fmla="*/ 1425 h 2300"/>
              <a:gd name="T48" fmla="*/ 28 w 57"/>
              <a:gd name="T49" fmla="*/ 1312 h 2300"/>
              <a:gd name="T50" fmla="*/ 0 w 57"/>
              <a:gd name="T51" fmla="*/ 1283 h 2300"/>
              <a:gd name="T52" fmla="*/ 56 w 57"/>
              <a:gd name="T53" fmla="*/ 1283 h 2300"/>
              <a:gd name="T54" fmla="*/ 28 w 57"/>
              <a:gd name="T55" fmla="*/ 1312 h 2300"/>
              <a:gd name="T56" fmla="*/ 28 w 57"/>
              <a:gd name="T57" fmla="*/ 1185 h 2300"/>
              <a:gd name="T58" fmla="*/ 28 w 57"/>
              <a:gd name="T59" fmla="*/ 1114 h 2300"/>
              <a:gd name="T60" fmla="*/ 56 w 57"/>
              <a:gd name="T61" fmla="*/ 1143 h 2300"/>
              <a:gd name="T62" fmla="*/ 28 w 57"/>
              <a:gd name="T63" fmla="*/ 1044 h 2300"/>
              <a:gd name="T64" fmla="*/ 0 w 57"/>
              <a:gd name="T65" fmla="*/ 1015 h 2300"/>
              <a:gd name="T66" fmla="*/ 56 w 57"/>
              <a:gd name="T67" fmla="*/ 1001 h 2300"/>
              <a:gd name="T68" fmla="*/ 28 w 57"/>
              <a:gd name="T69" fmla="*/ 1044 h 2300"/>
              <a:gd name="T70" fmla="*/ 28 w 57"/>
              <a:gd name="T71" fmla="*/ 903 h 2300"/>
              <a:gd name="T72" fmla="*/ 28 w 57"/>
              <a:gd name="T73" fmla="*/ 832 h 2300"/>
              <a:gd name="T74" fmla="*/ 56 w 57"/>
              <a:gd name="T75" fmla="*/ 875 h 2300"/>
              <a:gd name="T76" fmla="*/ 28 w 57"/>
              <a:gd name="T77" fmla="*/ 762 h 2300"/>
              <a:gd name="T78" fmla="*/ 0 w 57"/>
              <a:gd name="T79" fmla="*/ 733 h 2300"/>
              <a:gd name="T80" fmla="*/ 56 w 57"/>
              <a:gd name="T81" fmla="*/ 733 h 2300"/>
              <a:gd name="T82" fmla="*/ 28 w 57"/>
              <a:gd name="T83" fmla="*/ 762 h 2300"/>
              <a:gd name="T84" fmla="*/ 28 w 57"/>
              <a:gd name="T85" fmla="*/ 620 h 2300"/>
              <a:gd name="T86" fmla="*/ 28 w 57"/>
              <a:gd name="T87" fmla="*/ 564 h 2300"/>
              <a:gd name="T88" fmla="*/ 56 w 57"/>
              <a:gd name="T89" fmla="*/ 592 h 2300"/>
              <a:gd name="T90" fmla="*/ 28 w 57"/>
              <a:gd name="T91" fmla="*/ 480 h 2300"/>
              <a:gd name="T92" fmla="*/ 0 w 57"/>
              <a:gd name="T93" fmla="*/ 451 h 2300"/>
              <a:gd name="T94" fmla="*/ 56 w 57"/>
              <a:gd name="T95" fmla="*/ 451 h 2300"/>
              <a:gd name="T96" fmla="*/ 28 w 57"/>
              <a:gd name="T97" fmla="*/ 480 h 2300"/>
              <a:gd name="T98" fmla="*/ 28 w 57"/>
              <a:gd name="T99" fmla="*/ 338 h 2300"/>
              <a:gd name="T100" fmla="*/ 28 w 57"/>
              <a:gd name="T101" fmla="*/ 282 h 2300"/>
              <a:gd name="T102" fmla="*/ 56 w 57"/>
              <a:gd name="T103" fmla="*/ 310 h 2300"/>
              <a:gd name="T104" fmla="*/ 28 w 57"/>
              <a:gd name="T105" fmla="*/ 198 h 2300"/>
              <a:gd name="T106" fmla="*/ 0 w 57"/>
              <a:gd name="T107" fmla="*/ 169 h 2300"/>
              <a:gd name="T108" fmla="*/ 56 w 57"/>
              <a:gd name="T109" fmla="*/ 169 h 2300"/>
              <a:gd name="T110" fmla="*/ 28 w 57"/>
              <a:gd name="T111" fmla="*/ 198 h 2300"/>
              <a:gd name="T112" fmla="*/ 28 w 57"/>
              <a:gd name="T113" fmla="*/ 71 h 2300"/>
              <a:gd name="T114" fmla="*/ 28 w 57"/>
              <a:gd name="T115" fmla="*/ 0 h 2300"/>
              <a:gd name="T116" fmla="*/ 56 w 57"/>
              <a:gd name="T117" fmla="*/ 28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2300">
                <a:moveTo>
                  <a:pt x="28" y="2299"/>
                </a:moveTo>
                <a:lnTo>
                  <a:pt x="28" y="2299"/>
                </a:lnTo>
                <a:cubicBezTo>
                  <a:pt x="14" y="2299"/>
                  <a:pt x="0" y="2285"/>
                  <a:pt x="0" y="2256"/>
                </a:cubicBezTo>
                <a:cubicBezTo>
                  <a:pt x="0" y="2242"/>
                  <a:pt x="14" y="2228"/>
                  <a:pt x="28" y="2228"/>
                </a:cubicBezTo>
                <a:cubicBezTo>
                  <a:pt x="42" y="2228"/>
                  <a:pt x="56" y="2242"/>
                  <a:pt x="56" y="2256"/>
                </a:cubicBezTo>
                <a:lnTo>
                  <a:pt x="56" y="2256"/>
                </a:lnTo>
                <a:cubicBezTo>
                  <a:pt x="56" y="2285"/>
                  <a:pt x="42" y="2299"/>
                  <a:pt x="28" y="2299"/>
                </a:cubicBezTo>
                <a:close/>
                <a:moveTo>
                  <a:pt x="28" y="2158"/>
                </a:moveTo>
                <a:lnTo>
                  <a:pt x="28" y="2158"/>
                </a:lnTo>
                <a:cubicBezTo>
                  <a:pt x="14" y="2158"/>
                  <a:pt x="0" y="2143"/>
                  <a:pt x="0" y="2130"/>
                </a:cubicBezTo>
                <a:cubicBezTo>
                  <a:pt x="0" y="2102"/>
                  <a:pt x="14" y="2087"/>
                  <a:pt x="28" y="2087"/>
                </a:cubicBezTo>
                <a:cubicBezTo>
                  <a:pt x="42" y="2087"/>
                  <a:pt x="56" y="2102"/>
                  <a:pt x="56" y="2116"/>
                </a:cubicBezTo>
                <a:cubicBezTo>
                  <a:pt x="56" y="2130"/>
                  <a:pt x="56" y="2130"/>
                  <a:pt x="56" y="2130"/>
                </a:cubicBezTo>
                <a:cubicBezTo>
                  <a:pt x="56" y="2143"/>
                  <a:pt x="42" y="2158"/>
                  <a:pt x="28" y="2158"/>
                </a:cubicBezTo>
                <a:close/>
                <a:moveTo>
                  <a:pt x="28" y="2017"/>
                </a:moveTo>
                <a:lnTo>
                  <a:pt x="28" y="2017"/>
                </a:lnTo>
                <a:cubicBezTo>
                  <a:pt x="14" y="2017"/>
                  <a:pt x="0" y="2003"/>
                  <a:pt x="0" y="1989"/>
                </a:cubicBezTo>
                <a:cubicBezTo>
                  <a:pt x="0" y="1974"/>
                  <a:pt x="14" y="1946"/>
                  <a:pt x="28" y="1946"/>
                </a:cubicBezTo>
                <a:cubicBezTo>
                  <a:pt x="42" y="1946"/>
                  <a:pt x="56" y="1960"/>
                  <a:pt x="56" y="1989"/>
                </a:cubicBezTo>
                <a:lnTo>
                  <a:pt x="56" y="1989"/>
                </a:lnTo>
                <a:cubicBezTo>
                  <a:pt x="56" y="2003"/>
                  <a:pt x="42" y="2017"/>
                  <a:pt x="28" y="2017"/>
                </a:cubicBezTo>
                <a:close/>
                <a:moveTo>
                  <a:pt x="28" y="1876"/>
                </a:moveTo>
                <a:lnTo>
                  <a:pt x="28" y="1876"/>
                </a:lnTo>
                <a:cubicBezTo>
                  <a:pt x="14" y="1876"/>
                  <a:pt x="0" y="1861"/>
                  <a:pt x="0" y="1847"/>
                </a:cubicBezTo>
                <a:cubicBezTo>
                  <a:pt x="0" y="1833"/>
                  <a:pt x="14" y="1819"/>
                  <a:pt x="28" y="1819"/>
                </a:cubicBezTo>
                <a:cubicBezTo>
                  <a:pt x="42" y="1819"/>
                  <a:pt x="56" y="1833"/>
                  <a:pt x="56" y="1847"/>
                </a:cubicBezTo>
                <a:lnTo>
                  <a:pt x="56" y="1847"/>
                </a:lnTo>
                <a:cubicBezTo>
                  <a:pt x="56" y="1861"/>
                  <a:pt x="42" y="1876"/>
                  <a:pt x="28" y="1876"/>
                </a:cubicBezTo>
                <a:close/>
                <a:moveTo>
                  <a:pt x="28" y="1735"/>
                </a:moveTo>
                <a:lnTo>
                  <a:pt x="28" y="1735"/>
                </a:lnTo>
                <a:cubicBezTo>
                  <a:pt x="14" y="1735"/>
                  <a:pt x="0" y="1721"/>
                  <a:pt x="0" y="1707"/>
                </a:cubicBezTo>
                <a:cubicBezTo>
                  <a:pt x="0" y="1692"/>
                  <a:pt x="14" y="1678"/>
                  <a:pt x="28" y="1678"/>
                </a:cubicBezTo>
                <a:cubicBezTo>
                  <a:pt x="42" y="1678"/>
                  <a:pt x="56" y="1692"/>
                  <a:pt x="56" y="1707"/>
                </a:cubicBezTo>
                <a:lnTo>
                  <a:pt x="56" y="1707"/>
                </a:lnTo>
                <a:cubicBezTo>
                  <a:pt x="56" y="1721"/>
                  <a:pt x="42" y="1735"/>
                  <a:pt x="28" y="1735"/>
                </a:cubicBezTo>
                <a:close/>
                <a:moveTo>
                  <a:pt x="28" y="1594"/>
                </a:moveTo>
                <a:lnTo>
                  <a:pt x="28" y="1594"/>
                </a:lnTo>
                <a:cubicBezTo>
                  <a:pt x="14" y="1594"/>
                  <a:pt x="0" y="1579"/>
                  <a:pt x="0" y="1565"/>
                </a:cubicBezTo>
                <a:cubicBezTo>
                  <a:pt x="0" y="1551"/>
                  <a:pt x="14" y="1537"/>
                  <a:pt x="28" y="1537"/>
                </a:cubicBezTo>
                <a:cubicBezTo>
                  <a:pt x="42" y="1537"/>
                  <a:pt x="56" y="1551"/>
                  <a:pt x="56" y="1565"/>
                </a:cubicBezTo>
                <a:lnTo>
                  <a:pt x="56" y="1565"/>
                </a:lnTo>
                <a:cubicBezTo>
                  <a:pt x="56" y="1579"/>
                  <a:pt x="42" y="1594"/>
                  <a:pt x="28" y="1594"/>
                </a:cubicBezTo>
                <a:close/>
                <a:moveTo>
                  <a:pt x="28" y="1453"/>
                </a:moveTo>
                <a:lnTo>
                  <a:pt x="28" y="1453"/>
                </a:lnTo>
                <a:cubicBezTo>
                  <a:pt x="14" y="1453"/>
                  <a:pt x="0" y="1439"/>
                  <a:pt x="0" y="1425"/>
                </a:cubicBezTo>
                <a:cubicBezTo>
                  <a:pt x="0" y="1410"/>
                  <a:pt x="14" y="1396"/>
                  <a:pt x="28" y="1396"/>
                </a:cubicBezTo>
                <a:cubicBezTo>
                  <a:pt x="42" y="1396"/>
                  <a:pt x="56" y="1410"/>
                  <a:pt x="56" y="1425"/>
                </a:cubicBezTo>
                <a:lnTo>
                  <a:pt x="56" y="1425"/>
                </a:lnTo>
                <a:cubicBezTo>
                  <a:pt x="56" y="1439"/>
                  <a:pt x="42" y="1453"/>
                  <a:pt x="28" y="1453"/>
                </a:cubicBezTo>
                <a:close/>
                <a:moveTo>
                  <a:pt x="28" y="1312"/>
                </a:moveTo>
                <a:lnTo>
                  <a:pt x="28" y="1312"/>
                </a:lnTo>
                <a:cubicBezTo>
                  <a:pt x="14" y="1312"/>
                  <a:pt x="0" y="1297"/>
                  <a:pt x="0" y="1283"/>
                </a:cubicBezTo>
                <a:cubicBezTo>
                  <a:pt x="0" y="1269"/>
                  <a:pt x="14" y="1255"/>
                  <a:pt x="28" y="1255"/>
                </a:cubicBezTo>
                <a:cubicBezTo>
                  <a:pt x="42" y="1255"/>
                  <a:pt x="56" y="1269"/>
                  <a:pt x="56" y="1283"/>
                </a:cubicBezTo>
                <a:lnTo>
                  <a:pt x="56" y="1283"/>
                </a:lnTo>
                <a:cubicBezTo>
                  <a:pt x="56" y="1297"/>
                  <a:pt x="42" y="1312"/>
                  <a:pt x="28" y="1312"/>
                </a:cubicBezTo>
                <a:close/>
                <a:moveTo>
                  <a:pt x="28" y="1185"/>
                </a:moveTo>
                <a:lnTo>
                  <a:pt x="28" y="1185"/>
                </a:lnTo>
                <a:cubicBezTo>
                  <a:pt x="14" y="1185"/>
                  <a:pt x="0" y="1171"/>
                  <a:pt x="0" y="1143"/>
                </a:cubicBezTo>
                <a:cubicBezTo>
                  <a:pt x="0" y="1128"/>
                  <a:pt x="14" y="1114"/>
                  <a:pt x="28" y="1114"/>
                </a:cubicBezTo>
                <a:cubicBezTo>
                  <a:pt x="42" y="1114"/>
                  <a:pt x="56" y="1128"/>
                  <a:pt x="56" y="1143"/>
                </a:cubicBezTo>
                <a:lnTo>
                  <a:pt x="56" y="1143"/>
                </a:lnTo>
                <a:cubicBezTo>
                  <a:pt x="56" y="1171"/>
                  <a:pt x="42" y="1185"/>
                  <a:pt x="28" y="1185"/>
                </a:cubicBezTo>
                <a:close/>
                <a:moveTo>
                  <a:pt x="28" y="1044"/>
                </a:moveTo>
                <a:lnTo>
                  <a:pt x="28" y="1044"/>
                </a:lnTo>
                <a:cubicBezTo>
                  <a:pt x="14" y="1044"/>
                  <a:pt x="0" y="1030"/>
                  <a:pt x="0" y="1015"/>
                </a:cubicBezTo>
                <a:cubicBezTo>
                  <a:pt x="0" y="987"/>
                  <a:pt x="14" y="973"/>
                  <a:pt x="28" y="973"/>
                </a:cubicBezTo>
                <a:cubicBezTo>
                  <a:pt x="42" y="973"/>
                  <a:pt x="56" y="987"/>
                  <a:pt x="56" y="1001"/>
                </a:cubicBezTo>
                <a:cubicBezTo>
                  <a:pt x="56" y="1015"/>
                  <a:pt x="56" y="1015"/>
                  <a:pt x="56" y="1015"/>
                </a:cubicBezTo>
                <a:cubicBezTo>
                  <a:pt x="56" y="1030"/>
                  <a:pt x="42" y="1044"/>
                  <a:pt x="28" y="1044"/>
                </a:cubicBezTo>
                <a:close/>
                <a:moveTo>
                  <a:pt x="28" y="903"/>
                </a:moveTo>
                <a:lnTo>
                  <a:pt x="28" y="903"/>
                </a:lnTo>
                <a:cubicBezTo>
                  <a:pt x="14" y="903"/>
                  <a:pt x="0" y="889"/>
                  <a:pt x="0" y="875"/>
                </a:cubicBezTo>
                <a:cubicBezTo>
                  <a:pt x="0" y="846"/>
                  <a:pt x="14" y="832"/>
                  <a:pt x="28" y="832"/>
                </a:cubicBezTo>
                <a:cubicBezTo>
                  <a:pt x="42" y="832"/>
                  <a:pt x="56" y="846"/>
                  <a:pt x="56" y="875"/>
                </a:cubicBezTo>
                <a:lnTo>
                  <a:pt x="56" y="875"/>
                </a:lnTo>
                <a:cubicBezTo>
                  <a:pt x="56" y="889"/>
                  <a:pt x="42" y="903"/>
                  <a:pt x="28" y="903"/>
                </a:cubicBezTo>
                <a:close/>
                <a:moveTo>
                  <a:pt x="28" y="762"/>
                </a:moveTo>
                <a:lnTo>
                  <a:pt x="28" y="762"/>
                </a:lnTo>
                <a:cubicBezTo>
                  <a:pt x="14" y="762"/>
                  <a:pt x="0" y="748"/>
                  <a:pt x="0" y="733"/>
                </a:cubicBezTo>
                <a:cubicBezTo>
                  <a:pt x="0" y="719"/>
                  <a:pt x="14" y="705"/>
                  <a:pt x="28" y="705"/>
                </a:cubicBezTo>
                <a:cubicBezTo>
                  <a:pt x="42" y="705"/>
                  <a:pt x="56" y="705"/>
                  <a:pt x="56" y="733"/>
                </a:cubicBezTo>
                <a:lnTo>
                  <a:pt x="56" y="733"/>
                </a:lnTo>
                <a:cubicBezTo>
                  <a:pt x="56" y="748"/>
                  <a:pt x="42" y="762"/>
                  <a:pt x="28" y="762"/>
                </a:cubicBezTo>
                <a:close/>
                <a:moveTo>
                  <a:pt x="28" y="620"/>
                </a:moveTo>
                <a:lnTo>
                  <a:pt x="28" y="620"/>
                </a:lnTo>
                <a:cubicBezTo>
                  <a:pt x="14" y="620"/>
                  <a:pt x="0" y="606"/>
                  <a:pt x="0" y="592"/>
                </a:cubicBezTo>
                <a:cubicBezTo>
                  <a:pt x="0" y="578"/>
                  <a:pt x="14" y="564"/>
                  <a:pt x="28" y="564"/>
                </a:cubicBezTo>
                <a:cubicBezTo>
                  <a:pt x="42" y="564"/>
                  <a:pt x="56" y="578"/>
                  <a:pt x="56" y="592"/>
                </a:cubicBezTo>
                <a:lnTo>
                  <a:pt x="56" y="592"/>
                </a:lnTo>
                <a:cubicBezTo>
                  <a:pt x="56" y="606"/>
                  <a:pt x="42" y="620"/>
                  <a:pt x="28" y="620"/>
                </a:cubicBezTo>
                <a:close/>
                <a:moveTo>
                  <a:pt x="28" y="480"/>
                </a:moveTo>
                <a:lnTo>
                  <a:pt x="28" y="480"/>
                </a:lnTo>
                <a:cubicBezTo>
                  <a:pt x="14" y="480"/>
                  <a:pt x="0" y="466"/>
                  <a:pt x="0" y="451"/>
                </a:cubicBezTo>
                <a:cubicBezTo>
                  <a:pt x="0" y="437"/>
                  <a:pt x="14" y="423"/>
                  <a:pt x="28" y="423"/>
                </a:cubicBezTo>
                <a:cubicBezTo>
                  <a:pt x="42" y="423"/>
                  <a:pt x="56" y="437"/>
                  <a:pt x="56" y="451"/>
                </a:cubicBezTo>
                <a:lnTo>
                  <a:pt x="56" y="451"/>
                </a:lnTo>
                <a:cubicBezTo>
                  <a:pt x="56" y="466"/>
                  <a:pt x="42" y="480"/>
                  <a:pt x="28" y="480"/>
                </a:cubicBezTo>
                <a:close/>
                <a:moveTo>
                  <a:pt x="28" y="338"/>
                </a:moveTo>
                <a:lnTo>
                  <a:pt x="28" y="338"/>
                </a:lnTo>
                <a:cubicBezTo>
                  <a:pt x="14" y="338"/>
                  <a:pt x="0" y="324"/>
                  <a:pt x="0" y="310"/>
                </a:cubicBezTo>
                <a:cubicBezTo>
                  <a:pt x="0" y="296"/>
                  <a:pt x="14" y="282"/>
                  <a:pt x="28" y="282"/>
                </a:cubicBezTo>
                <a:cubicBezTo>
                  <a:pt x="42" y="282"/>
                  <a:pt x="56" y="296"/>
                  <a:pt x="56" y="310"/>
                </a:cubicBezTo>
                <a:lnTo>
                  <a:pt x="56" y="310"/>
                </a:lnTo>
                <a:cubicBezTo>
                  <a:pt x="56" y="324"/>
                  <a:pt x="42" y="338"/>
                  <a:pt x="28" y="338"/>
                </a:cubicBezTo>
                <a:close/>
                <a:moveTo>
                  <a:pt x="28" y="198"/>
                </a:moveTo>
                <a:lnTo>
                  <a:pt x="28" y="198"/>
                </a:lnTo>
                <a:cubicBezTo>
                  <a:pt x="14" y="198"/>
                  <a:pt x="0" y="184"/>
                  <a:pt x="0" y="169"/>
                </a:cubicBezTo>
                <a:cubicBezTo>
                  <a:pt x="0" y="155"/>
                  <a:pt x="14" y="141"/>
                  <a:pt x="28" y="141"/>
                </a:cubicBezTo>
                <a:cubicBezTo>
                  <a:pt x="42" y="141"/>
                  <a:pt x="56" y="155"/>
                  <a:pt x="56" y="169"/>
                </a:cubicBezTo>
                <a:lnTo>
                  <a:pt x="56" y="169"/>
                </a:lnTo>
                <a:cubicBezTo>
                  <a:pt x="56" y="184"/>
                  <a:pt x="42" y="198"/>
                  <a:pt x="28" y="198"/>
                </a:cubicBezTo>
                <a:close/>
                <a:moveTo>
                  <a:pt x="28" y="71"/>
                </a:moveTo>
                <a:lnTo>
                  <a:pt x="28" y="71"/>
                </a:lnTo>
                <a:cubicBezTo>
                  <a:pt x="14" y="71"/>
                  <a:pt x="0" y="56"/>
                  <a:pt x="0" y="28"/>
                </a:cubicBezTo>
                <a:cubicBezTo>
                  <a:pt x="0" y="14"/>
                  <a:pt x="14" y="0"/>
                  <a:pt x="28" y="0"/>
                </a:cubicBezTo>
                <a:cubicBezTo>
                  <a:pt x="42" y="0"/>
                  <a:pt x="56" y="14"/>
                  <a:pt x="56" y="28"/>
                </a:cubicBezTo>
                <a:lnTo>
                  <a:pt x="56" y="28"/>
                </a:lnTo>
                <a:cubicBezTo>
                  <a:pt x="56" y="56"/>
                  <a:pt x="42" y="71"/>
                  <a:pt x="28" y="71"/>
                </a:cubicBezTo>
                <a:close/>
              </a:path>
            </a:pathLst>
          </a:custGeom>
          <a:solidFill>
            <a:srgbClr val="FFFFFF">
              <a:lumMod val="50000"/>
              <a:alpha val="50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25880">
              <a:defRPr/>
            </a:pPr>
            <a:endParaRPr kumimoji="1" lang="en-US" sz="1100" kern="0">
              <a:solidFill>
                <a:srgbClr val="404040"/>
              </a:solidFill>
              <a:latin typeface="Meiryo UI"/>
            </a:endParaRPr>
          </a:p>
        </p:txBody>
      </p:sp>
      <p:sp>
        <p:nvSpPr>
          <p:cNvPr id="167" name="テキスト ボックス 166"/>
          <p:cNvSpPr txBox="1"/>
          <p:nvPr/>
        </p:nvSpPr>
        <p:spPr>
          <a:xfrm>
            <a:off x="3614437" y="5123658"/>
            <a:ext cx="2210862" cy="369332"/>
          </a:xfrm>
          <a:prstGeom prst="rect">
            <a:avLst/>
          </a:prstGeom>
          <a:noFill/>
        </p:spPr>
        <p:txBody>
          <a:bodyPr wrap="none" rtlCol="0">
            <a:spAutoFit/>
          </a:bodyPr>
          <a:lstStyle/>
          <a:p>
            <a:pPr defTabSz="925880">
              <a:defRPr/>
            </a:pPr>
            <a:r>
              <a:rPr kumimoji="1" lang="ja-JP" altLang="en-US" b="1" dirty="0" smtClean="0">
                <a:solidFill>
                  <a:srgbClr val="6785C1">
                    <a:lumMod val="50000"/>
                  </a:srgbClr>
                </a:solidFill>
                <a:latin typeface="Meiryo UI" panose="020B0604030504040204" pitchFamily="50" charset="-128"/>
              </a:rPr>
              <a:t>セグメントキャンペーン</a:t>
            </a:r>
            <a:endParaRPr kumimoji="1" lang="en-US" altLang="ja-JP" dirty="0">
              <a:solidFill>
                <a:srgbClr val="6785C1">
                  <a:lumMod val="50000"/>
                </a:srgbClr>
              </a:solidFill>
              <a:latin typeface="Meiryo UI" panose="020B0604030504040204" pitchFamily="50" charset="-128"/>
            </a:endParaRPr>
          </a:p>
        </p:txBody>
      </p:sp>
      <p:sp>
        <p:nvSpPr>
          <p:cNvPr id="168" name="角丸四角形 167"/>
          <p:cNvSpPr/>
          <p:nvPr/>
        </p:nvSpPr>
        <p:spPr>
          <a:xfrm>
            <a:off x="3653691" y="5448503"/>
            <a:ext cx="2782534" cy="932548"/>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25880">
              <a:defRPr/>
            </a:pPr>
            <a:r>
              <a:rPr kumimoji="1" lang="ja-JP" altLang="en-US" sz="1600" kern="0" dirty="0" smtClean="0">
                <a:solidFill>
                  <a:srgbClr val="404040"/>
                </a:solidFill>
                <a:latin typeface="Meiryo UI" panose="020B0604030504040204" pitchFamily="50" charset="-128"/>
              </a:rPr>
              <a:t>分析システムと連携し、お客様の行動履歴に応じたセグメント別のキャンペーン</a:t>
            </a:r>
            <a:endParaRPr kumimoji="1" lang="en-US" altLang="ja-JP" sz="1600" kern="0" dirty="0" smtClean="0">
              <a:solidFill>
                <a:srgbClr val="404040"/>
              </a:solidFill>
              <a:latin typeface="Meiryo UI" panose="020B0604030504040204" pitchFamily="50" charset="-128"/>
            </a:endParaRPr>
          </a:p>
        </p:txBody>
      </p:sp>
      <p:sp>
        <p:nvSpPr>
          <p:cNvPr id="169" name="楕円 168"/>
          <p:cNvSpPr/>
          <p:nvPr/>
        </p:nvSpPr>
        <p:spPr>
          <a:xfrm>
            <a:off x="2993743" y="4018284"/>
            <a:ext cx="1047964" cy="1004322"/>
          </a:xfrm>
          <a:prstGeom prst="ellipse">
            <a:avLst/>
          </a:prstGeom>
          <a:solidFill>
            <a:srgbClr val="6785C1">
              <a:lumMod val="75000"/>
            </a:srgbClr>
          </a:solidFill>
          <a:ln w="349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800" b="1" kern="0" dirty="0" smtClean="0">
                <a:solidFill>
                  <a:srgbClr val="FFFFFF"/>
                </a:solidFill>
                <a:latin typeface="Meiryo UI" panose="020B0604030504040204" pitchFamily="50" charset="-128"/>
              </a:rPr>
              <a:t>２</a:t>
            </a:r>
            <a:endParaRPr kumimoji="1" lang="ja-JP" altLang="en-US" sz="2800" b="1" kern="0" dirty="0">
              <a:solidFill>
                <a:srgbClr val="FFFFFF"/>
              </a:solidFill>
              <a:latin typeface="Meiryo UI" panose="020B0604030504040204" pitchFamily="50" charset="-128"/>
            </a:endParaRPr>
          </a:p>
        </p:txBody>
      </p:sp>
      <p:sp>
        <p:nvSpPr>
          <p:cNvPr id="170" name="Freeform 13">
            <a:extLst>
              <a:ext uri="{FF2B5EF4-FFF2-40B4-BE49-F238E27FC236}">
                <a16:creationId xmlns:a16="http://schemas.microsoft.com/office/drawing/2014/main" id="{42D1F1A9-94D0-6F40-98A5-30C22B2E49AC}"/>
              </a:ext>
            </a:extLst>
          </p:cNvPr>
          <p:cNvSpPr>
            <a:spLocks noChangeArrowheads="1"/>
          </p:cNvSpPr>
          <p:nvPr/>
        </p:nvSpPr>
        <p:spPr bwMode="auto">
          <a:xfrm>
            <a:off x="3479599" y="5169517"/>
            <a:ext cx="87043" cy="1172037"/>
          </a:xfrm>
          <a:custGeom>
            <a:avLst/>
            <a:gdLst>
              <a:gd name="T0" fmla="*/ 0 w 114"/>
              <a:gd name="T1" fmla="*/ 1875 h 1876"/>
              <a:gd name="T2" fmla="*/ 113 w 114"/>
              <a:gd name="T3" fmla="*/ 1875 h 1876"/>
              <a:gd name="T4" fmla="*/ 113 w 114"/>
              <a:gd name="T5" fmla="*/ 0 h 1876"/>
              <a:gd name="T6" fmla="*/ 0 w 114"/>
              <a:gd name="T7" fmla="*/ 0 h 1876"/>
              <a:gd name="T8" fmla="*/ 0 w 114"/>
              <a:gd name="T9" fmla="*/ 1875 h 1876"/>
            </a:gdLst>
            <a:ahLst/>
            <a:cxnLst>
              <a:cxn ang="0">
                <a:pos x="T0" y="T1"/>
              </a:cxn>
              <a:cxn ang="0">
                <a:pos x="T2" y="T3"/>
              </a:cxn>
              <a:cxn ang="0">
                <a:pos x="T4" y="T5"/>
              </a:cxn>
              <a:cxn ang="0">
                <a:pos x="T6" y="T7"/>
              </a:cxn>
              <a:cxn ang="0">
                <a:pos x="T8" y="T9"/>
              </a:cxn>
            </a:cxnLst>
            <a:rect l="0" t="0" r="r" b="b"/>
            <a:pathLst>
              <a:path w="114" h="1876">
                <a:moveTo>
                  <a:pt x="0" y="1875"/>
                </a:moveTo>
                <a:lnTo>
                  <a:pt x="113" y="1875"/>
                </a:lnTo>
                <a:lnTo>
                  <a:pt x="113" y="0"/>
                </a:lnTo>
                <a:lnTo>
                  <a:pt x="0" y="0"/>
                </a:lnTo>
                <a:lnTo>
                  <a:pt x="0" y="1875"/>
                </a:lnTo>
              </a:path>
            </a:pathLst>
          </a:custGeom>
          <a:solidFill>
            <a:srgbClr val="6785C1">
              <a:lumMod val="75000"/>
            </a:srgbClr>
          </a:solidFill>
          <a:ln>
            <a:noFill/>
          </a:ln>
          <a:effectLst/>
        </p:spPr>
        <p:txBody>
          <a:bodyPr wrap="none" anchor="ctr"/>
          <a:lstStyle/>
          <a:p>
            <a:pPr defTabSz="925880">
              <a:defRPr/>
            </a:pPr>
            <a:endParaRPr kumimoji="1" lang="en-US" sz="1100" kern="0">
              <a:solidFill>
                <a:srgbClr val="404040"/>
              </a:solidFill>
              <a:latin typeface="Meiryo UI"/>
            </a:endParaRPr>
          </a:p>
        </p:txBody>
      </p:sp>
      <p:sp>
        <p:nvSpPr>
          <p:cNvPr id="171" name="Freeform 13">
            <a:extLst>
              <a:ext uri="{FF2B5EF4-FFF2-40B4-BE49-F238E27FC236}">
                <a16:creationId xmlns:a16="http://schemas.microsoft.com/office/drawing/2014/main" id="{42D1F1A9-94D0-6F40-98A5-30C22B2E49AC}"/>
              </a:ext>
            </a:extLst>
          </p:cNvPr>
          <p:cNvSpPr>
            <a:spLocks noChangeArrowheads="1"/>
          </p:cNvSpPr>
          <p:nvPr/>
        </p:nvSpPr>
        <p:spPr bwMode="auto">
          <a:xfrm>
            <a:off x="5667372" y="827469"/>
            <a:ext cx="94001" cy="1550180"/>
          </a:xfrm>
          <a:custGeom>
            <a:avLst/>
            <a:gdLst>
              <a:gd name="T0" fmla="*/ 0 w 114"/>
              <a:gd name="T1" fmla="*/ 1875 h 1876"/>
              <a:gd name="T2" fmla="*/ 113 w 114"/>
              <a:gd name="T3" fmla="*/ 1875 h 1876"/>
              <a:gd name="T4" fmla="*/ 113 w 114"/>
              <a:gd name="T5" fmla="*/ 0 h 1876"/>
              <a:gd name="T6" fmla="*/ 0 w 114"/>
              <a:gd name="T7" fmla="*/ 0 h 1876"/>
              <a:gd name="T8" fmla="*/ 0 w 114"/>
              <a:gd name="T9" fmla="*/ 1875 h 1876"/>
            </a:gdLst>
            <a:ahLst/>
            <a:cxnLst>
              <a:cxn ang="0">
                <a:pos x="T0" y="T1"/>
              </a:cxn>
              <a:cxn ang="0">
                <a:pos x="T2" y="T3"/>
              </a:cxn>
              <a:cxn ang="0">
                <a:pos x="T4" y="T5"/>
              </a:cxn>
              <a:cxn ang="0">
                <a:pos x="T6" y="T7"/>
              </a:cxn>
              <a:cxn ang="0">
                <a:pos x="T8" y="T9"/>
              </a:cxn>
            </a:cxnLst>
            <a:rect l="0" t="0" r="r" b="b"/>
            <a:pathLst>
              <a:path w="114" h="1876">
                <a:moveTo>
                  <a:pt x="0" y="1875"/>
                </a:moveTo>
                <a:lnTo>
                  <a:pt x="113" y="1875"/>
                </a:lnTo>
                <a:lnTo>
                  <a:pt x="113" y="0"/>
                </a:lnTo>
                <a:lnTo>
                  <a:pt x="0" y="0"/>
                </a:lnTo>
                <a:lnTo>
                  <a:pt x="0" y="1875"/>
                </a:lnTo>
              </a:path>
            </a:pathLst>
          </a:custGeom>
          <a:solidFill>
            <a:srgbClr val="6785C1">
              <a:lumMod val="50000"/>
            </a:srgbClr>
          </a:solidFill>
          <a:ln>
            <a:noFill/>
          </a:ln>
          <a:effectLst/>
        </p:spPr>
        <p:txBody>
          <a:bodyPr wrap="none" anchor="ctr"/>
          <a:lstStyle/>
          <a:p>
            <a:pPr defTabSz="925880">
              <a:defRPr/>
            </a:pPr>
            <a:endParaRPr kumimoji="1" lang="en-US" sz="1100" kern="0">
              <a:solidFill>
                <a:srgbClr val="404040"/>
              </a:solidFill>
              <a:latin typeface="Meiryo UI"/>
            </a:endParaRPr>
          </a:p>
        </p:txBody>
      </p:sp>
      <p:sp>
        <p:nvSpPr>
          <p:cNvPr id="172" name="Freeform 16">
            <a:extLst>
              <a:ext uri="{FF2B5EF4-FFF2-40B4-BE49-F238E27FC236}">
                <a16:creationId xmlns:a16="http://schemas.microsoft.com/office/drawing/2014/main" id="{0CD0B42B-F016-5A4C-BF06-0EDB3B86D9AB}"/>
              </a:ext>
            </a:extLst>
          </p:cNvPr>
          <p:cNvSpPr>
            <a:spLocks noChangeArrowheads="1"/>
          </p:cNvSpPr>
          <p:nvPr/>
        </p:nvSpPr>
        <p:spPr bwMode="auto">
          <a:xfrm>
            <a:off x="5691746" y="2457198"/>
            <a:ext cx="27503" cy="1104404"/>
          </a:xfrm>
          <a:custGeom>
            <a:avLst/>
            <a:gdLst>
              <a:gd name="T0" fmla="*/ 28 w 57"/>
              <a:gd name="T1" fmla="*/ 2299 h 2300"/>
              <a:gd name="T2" fmla="*/ 28 w 57"/>
              <a:gd name="T3" fmla="*/ 2228 h 2300"/>
              <a:gd name="T4" fmla="*/ 56 w 57"/>
              <a:gd name="T5" fmla="*/ 2256 h 2300"/>
              <a:gd name="T6" fmla="*/ 28 w 57"/>
              <a:gd name="T7" fmla="*/ 2158 h 2300"/>
              <a:gd name="T8" fmla="*/ 0 w 57"/>
              <a:gd name="T9" fmla="*/ 2130 h 2300"/>
              <a:gd name="T10" fmla="*/ 56 w 57"/>
              <a:gd name="T11" fmla="*/ 2116 h 2300"/>
              <a:gd name="T12" fmla="*/ 28 w 57"/>
              <a:gd name="T13" fmla="*/ 2158 h 2300"/>
              <a:gd name="T14" fmla="*/ 28 w 57"/>
              <a:gd name="T15" fmla="*/ 2017 h 2300"/>
              <a:gd name="T16" fmla="*/ 28 w 57"/>
              <a:gd name="T17" fmla="*/ 1946 h 2300"/>
              <a:gd name="T18" fmla="*/ 56 w 57"/>
              <a:gd name="T19" fmla="*/ 1989 h 2300"/>
              <a:gd name="T20" fmla="*/ 28 w 57"/>
              <a:gd name="T21" fmla="*/ 1876 h 2300"/>
              <a:gd name="T22" fmla="*/ 0 w 57"/>
              <a:gd name="T23" fmla="*/ 1847 h 2300"/>
              <a:gd name="T24" fmla="*/ 56 w 57"/>
              <a:gd name="T25" fmla="*/ 1847 h 2300"/>
              <a:gd name="T26" fmla="*/ 28 w 57"/>
              <a:gd name="T27" fmla="*/ 1876 h 2300"/>
              <a:gd name="T28" fmla="*/ 28 w 57"/>
              <a:gd name="T29" fmla="*/ 1735 h 2300"/>
              <a:gd name="T30" fmla="*/ 28 w 57"/>
              <a:gd name="T31" fmla="*/ 1678 h 2300"/>
              <a:gd name="T32" fmla="*/ 56 w 57"/>
              <a:gd name="T33" fmla="*/ 1707 h 2300"/>
              <a:gd name="T34" fmla="*/ 28 w 57"/>
              <a:gd name="T35" fmla="*/ 1594 h 2300"/>
              <a:gd name="T36" fmla="*/ 0 w 57"/>
              <a:gd name="T37" fmla="*/ 1565 h 2300"/>
              <a:gd name="T38" fmla="*/ 56 w 57"/>
              <a:gd name="T39" fmla="*/ 1565 h 2300"/>
              <a:gd name="T40" fmla="*/ 28 w 57"/>
              <a:gd name="T41" fmla="*/ 1594 h 2300"/>
              <a:gd name="T42" fmla="*/ 28 w 57"/>
              <a:gd name="T43" fmla="*/ 1453 h 2300"/>
              <a:gd name="T44" fmla="*/ 28 w 57"/>
              <a:gd name="T45" fmla="*/ 1396 h 2300"/>
              <a:gd name="T46" fmla="*/ 56 w 57"/>
              <a:gd name="T47" fmla="*/ 1425 h 2300"/>
              <a:gd name="T48" fmla="*/ 28 w 57"/>
              <a:gd name="T49" fmla="*/ 1312 h 2300"/>
              <a:gd name="T50" fmla="*/ 0 w 57"/>
              <a:gd name="T51" fmla="*/ 1283 h 2300"/>
              <a:gd name="T52" fmla="*/ 56 w 57"/>
              <a:gd name="T53" fmla="*/ 1283 h 2300"/>
              <a:gd name="T54" fmla="*/ 28 w 57"/>
              <a:gd name="T55" fmla="*/ 1312 h 2300"/>
              <a:gd name="T56" fmla="*/ 28 w 57"/>
              <a:gd name="T57" fmla="*/ 1185 h 2300"/>
              <a:gd name="T58" fmla="*/ 28 w 57"/>
              <a:gd name="T59" fmla="*/ 1114 h 2300"/>
              <a:gd name="T60" fmla="*/ 56 w 57"/>
              <a:gd name="T61" fmla="*/ 1143 h 2300"/>
              <a:gd name="T62" fmla="*/ 28 w 57"/>
              <a:gd name="T63" fmla="*/ 1044 h 2300"/>
              <a:gd name="T64" fmla="*/ 0 w 57"/>
              <a:gd name="T65" fmla="*/ 1015 h 2300"/>
              <a:gd name="T66" fmla="*/ 56 w 57"/>
              <a:gd name="T67" fmla="*/ 1001 h 2300"/>
              <a:gd name="T68" fmla="*/ 28 w 57"/>
              <a:gd name="T69" fmla="*/ 1044 h 2300"/>
              <a:gd name="T70" fmla="*/ 28 w 57"/>
              <a:gd name="T71" fmla="*/ 903 h 2300"/>
              <a:gd name="T72" fmla="*/ 28 w 57"/>
              <a:gd name="T73" fmla="*/ 832 h 2300"/>
              <a:gd name="T74" fmla="*/ 56 w 57"/>
              <a:gd name="T75" fmla="*/ 875 h 2300"/>
              <a:gd name="T76" fmla="*/ 28 w 57"/>
              <a:gd name="T77" fmla="*/ 762 h 2300"/>
              <a:gd name="T78" fmla="*/ 0 w 57"/>
              <a:gd name="T79" fmla="*/ 733 h 2300"/>
              <a:gd name="T80" fmla="*/ 56 w 57"/>
              <a:gd name="T81" fmla="*/ 733 h 2300"/>
              <a:gd name="T82" fmla="*/ 28 w 57"/>
              <a:gd name="T83" fmla="*/ 762 h 2300"/>
              <a:gd name="T84" fmla="*/ 28 w 57"/>
              <a:gd name="T85" fmla="*/ 620 h 2300"/>
              <a:gd name="T86" fmla="*/ 28 w 57"/>
              <a:gd name="T87" fmla="*/ 564 h 2300"/>
              <a:gd name="T88" fmla="*/ 56 w 57"/>
              <a:gd name="T89" fmla="*/ 592 h 2300"/>
              <a:gd name="T90" fmla="*/ 28 w 57"/>
              <a:gd name="T91" fmla="*/ 480 h 2300"/>
              <a:gd name="T92" fmla="*/ 0 w 57"/>
              <a:gd name="T93" fmla="*/ 451 h 2300"/>
              <a:gd name="T94" fmla="*/ 56 w 57"/>
              <a:gd name="T95" fmla="*/ 451 h 2300"/>
              <a:gd name="T96" fmla="*/ 28 w 57"/>
              <a:gd name="T97" fmla="*/ 480 h 2300"/>
              <a:gd name="T98" fmla="*/ 28 w 57"/>
              <a:gd name="T99" fmla="*/ 338 h 2300"/>
              <a:gd name="T100" fmla="*/ 28 w 57"/>
              <a:gd name="T101" fmla="*/ 282 h 2300"/>
              <a:gd name="T102" fmla="*/ 56 w 57"/>
              <a:gd name="T103" fmla="*/ 310 h 2300"/>
              <a:gd name="T104" fmla="*/ 28 w 57"/>
              <a:gd name="T105" fmla="*/ 198 h 2300"/>
              <a:gd name="T106" fmla="*/ 0 w 57"/>
              <a:gd name="T107" fmla="*/ 169 h 2300"/>
              <a:gd name="T108" fmla="*/ 56 w 57"/>
              <a:gd name="T109" fmla="*/ 169 h 2300"/>
              <a:gd name="T110" fmla="*/ 28 w 57"/>
              <a:gd name="T111" fmla="*/ 198 h 2300"/>
              <a:gd name="T112" fmla="*/ 28 w 57"/>
              <a:gd name="T113" fmla="*/ 71 h 2300"/>
              <a:gd name="T114" fmla="*/ 28 w 57"/>
              <a:gd name="T115" fmla="*/ 0 h 2300"/>
              <a:gd name="T116" fmla="*/ 56 w 57"/>
              <a:gd name="T117" fmla="*/ 28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2300">
                <a:moveTo>
                  <a:pt x="28" y="2299"/>
                </a:moveTo>
                <a:lnTo>
                  <a:pt x="28" y="2299"/>
                </a:lnTo>
                <a:cubicBezTo>
                  <a:pt x="14" y="2299"/>
                  <a:pt x="0" y="2285"/>
                  <a:pt x="0" y="2256"/>
                </a:cubicBezTo>
                <a:cubicBezTo>
                  <a:pt x="0" y="2242"/>
                  <a:pt x="14" y="2228"/>
                  <a:pt x="28" y="2228"/>
                </a:cubicBezTo>
                <a:cubicBezTo>
                  <a:pt x="42" y="2228"/>
                  <a:pt x="56" y="2242"/>
                  <a:pt x="56" y="2256"/>
                </a:cubicBezTo>
                <a:lnTo>
                  <a:pt x="56" y="2256"/>
                </a:lnTo>
                <a:cubicBezTo>
                  <a:pt x="56" y="2285"/>
                  <a:pt x="42" y="2299"/>
                  <a:pt x="28" y="2299"/>
                </a:cubicBezTo>
                <a:close/>
                <a:moveTo>
                  <a:pt x="28" y="2158"/>
                </a:moveTo>
                <a:lnTo>
                  <a:pt x="28" y="2158"/>
                </a:lnTo>
                <a:cubicBezTo>
                  <a:pt x="14" y="2158"/>
                  <a:pt x="0" y="2143"/>
                  <a:pt x="0" y="2130"/>
                </a:cubicBezTo>
                <a:cubicBezTo>
                  <a:pt x="0" y="2102"/>
                  <a:pt x="14" y="2087"/>
                  <a:pt x="28" y="2087"/>
                </a:cubicBezTo>
                <a:cubicBezTo>
                  <a:pt x="42" y="2087"/>
                  <a:pt x="56" y="2102"/>
                  <a:pt x="56" y="2116"/>
                </a:cubicBezTo>
                <a:cubicBezTo>
                  <a:pt x="56" y="2130"/>
                  <a:pt x="56" y="2130"/>
                  <a:pt x="56" y="2130"/>
                </a:cubicBezTo>
                <a:cubicBezTo>
                  <a:pt x="56" y="2143"/>
                  <a:pt x="42" y="2158"/>
                  <a:pt x="28" y="2158"/>
                </a:cubicBezTo>
                <a:close/>
                <a:moveTo>
                  <a:pt x="28" y="2017"/>
                </a:moveTo>
                <a:lnTo>
                  <a:pt x="28" y="2017"/>
                </a:lnTo>
                <a:cubicBezTo>
                  <a:pt x="14" y="2017"/>
                  <a:pt x="0" y="2003"/>
                  <a:pt x="0" y="1989"/>
                </a:cubicBezTo>
                <a:cubicBezTo>
                  <a:pt x="0" y="1974"/>
                  <a:pt x="14" y="1946"/>
                  <a:pt x="28" y="1946"/>
                </a:cubicBezTo>
                <a:cubicBezTo>
                  <a:pt x="42" y="1946"/>
                  <a:pt x="56" y="1960"/>
                  <a:pt x="56" y="1989"/>
                </a:cubicBezTo>
                <a:lnTo>
                  <a:pt x="56" y="1989"/>
                </a:lnTo>
                <a:cubicBezTo>
                  <a:pt x="56" y="2003"/>
                  <a:pt x="42" y="2017"/>
                  <a:pt x="28" y="2017"/>
                </a:cubicBezTo>
                <a:close/>
                <a:moveTo>
                  <a:pt x="28" y="1876"/>
                </a:moveTo>
                <a:lnTo>
                  <a:pt x="28" y="1876"/>
                </a:lnTo>
                <a:cubicBezTo>
                  <a:pt x="14" y="1876"/>
                  <a:pt x="0" y="1861"/>
                  <a:pt x="0" y="1847"/>
                </a:cubicBezTo>
                <a:cubicBezTo>
                  <a:pt x="0" y="1833"/>
                  <a:pt x="14" y="1819"/>
                  <a:pt x="28" y="1819"/>
                </a:cubicBezTo>
                <a:cubicBezTo>
                  <a:pt x="42" y="1819"/>
                  <a:pt x="56" y="1833"/>
                  <a:pt x="56" y="1847"/>
                </a:cubicBezTo>
                <a:lnTo>
                  <a:pt x="56" y="1847"/>
                </a:lnTo>
                <a:cubicBezTo>
                  <a:pt x="56" y="1861"/>
                  <a:pt x="42" y="1876"/>
                  <a:pt x="28" y="1876"/>
                </a:cubicBezTo>
                <a:close/>
                <a:moveTo>
                  <a:pt x="28" y="1735"/>
                </a:moveTo>
                <a:lnTo>
                  <a:pt x="28" y="1735"/>
                </a:lnTo>
                <a:cubicBezTo>
                  <a:pt x="14" y="1735"/>
                  <a:pt x="0" y="1721"/>
                  <a:pt x="0" y="1707"/>
                </a:cubicBezTo>
                <a:cubicBezTo>
                  <a:pt x="0" y="1692"/>
                  <a:pt x="14" y="1678"/>
                  <a:pt x="28" y="1678"/>
                </a:cubicBezTo>
                <a:cubicBezTo>
                  <a:pt x="42" y="1678"/>
                  <a:pt x="56" y="1692"/>
                  <a:pt x="56" y="1707"/>
                </a:cubicBezTo>
                <a:lnTo>
                  <a:pt x="56" y="1707"/>
                </a:lnTo>
                <a:cubicBezTo>
                  <a:pt x="56" y="1721"/>
                  <a:pt x="42" y="1735"/>
                  <a:pt x="28" y="1735"/>
                </a:cubicBezTo>
                <a:close/>
                <a:moveTo>
                  <a:pt x="28" y="1594"/>
                </a:moveTo>
                <a:lnTo>
                  <a:pt x="28" y="1594"/>
                </a:lnTo>
                <a:cubicBezTo>
                  <a:pt x="14" y="1594"/>
                  <a:pt x="0" y="1579"/>
                  <a:pt x="0" y="1565"/>
                </a:cubicBezTo>
                <a:cubicBezTo>
                  <a:pt x="0" y="1551"/>
                  <a:pt x="14" y="1537"/>
                  <a:pt x="28" y="1537"/>
                </a:cubicBezTo>
                <a:cubicBezTo>
                  <a:pt x="42" y="1537"/>
                  <a:pt x="56" y="1551"/>
                  <a:pt x="56" y="1565"/>
                </a:cubicBezTo>
                <a:lnTo>
                  <a:pt x="56" y="1565"/>
                </a:lnTo>
                <a:cubicBezTo>
                  <a:pt x="56" y="1579"/>
                  <a:pt x="42" y="1594"/>
                  <a:pt x="28" y="1594"/>
                </a:cubicBezTo>
                <a:close/>
                <a:moveTo>
                  <a:pt x="28" y="1453"/>
                </a:moveTo>
                <a:lnTo>
                  <a:pt x="28" y="1453"/>
                </a:lnTo>
                <a:cubicBezTo>
                  <a:pt x="14" y="1453"/>
                  <a:pt x="0" y="1439"/>
                  <a:pt x="0" y="1425"/>
                </a:cubicBezTo>
                <a:cubicBezTo>
                  <a:pt x="0" y="1410"/>
                  <a:pt x="14" y="1396"/>
                  <a:pt x="28" y="1396"/>
                </a:cubicBezTo>
                <a:cubicBezTo>
                  <a:pt x="42" y="1396"/>
                  <a:pt x="56" y="1410"/>
                  <a:pt x="56" y="1425"/>
                </a:cubicBezTo>
                <a:lnTo>
                  <a:pt x="56" y="1425"/>
                </a:lnTo>
                <a:cubicBezTo>
                  <a:pt x="56" y="1439"/>
                  <a:pt x="42" y="1453"/>
                  <a:pt x="28" y="1453"/>
                </a:cubicBezTo>
                <a:close/>
                <a:moveTo>
                  <a:pt x="28" y="1312"/>
                </a:moveTo>
                <a:lnTo>
                  <a:pt x="28" y="1312"/>
                </a:lnTo>
                <a:cubicBezTo>
                  <a:pt x="14" y="1312"/>
                  <a:pt x="0" y="1297"/>
                  <a:pt x="0" y="1283"/>
                </a:cubicBezTo>
                <a:cubicBezTo>
                  <a:pt x="0" y="1269"/>
                  <a:pt x="14" y="1255"/>
                  <a:pt x="28" y="1255"/>
                </a:cubicBezTo>
                <a:cubicBezTo>
                  <a:pt x="42" y="1255"/>
                  <a:pt x="56" y="1269"/>
                  <a:pt x="56" y="1283"/>
                </a:cubicBezTo>
                <a:lnTo>
                  <a:pt x="56" y="1283"/>
                </a:lnTo>
                <a:cubicBezTo>
                  <a:pt x="56" y="1297"/>
                  <a:pt x="42" y="1312"/>
                  <a:pt x="28" y="1312"/>
                </a:cubicBezTo>
                <a:close/>
                <a:moveTo>
                  <a:pt x="28" y="1185"/>
                </a:moveTo>
                <a:lnTo>
                  <a:pt x="28" y="1185"/>
                </a:lnTo>
                <a:cubicBezTo>
                  <a:pt x="14" y="1185"/>
                  <a:pt x="0" y="1171"/>
                  <a:pt x="0" y="1143"/>
                </a:cubicBezTo>
                <a:cubicBezTo>
                  <a:pt x="0" y="1128"/>
                  <a:pt x="14" y="1114"/>
                  <a:pt x="28" y="1114"/>
                </a:cubicBezTo>
                <a:cubicBezTo>
                  <a:pt x="42" y="1114"/>
                  <a:pt x="56" y="1128"/>
                  <a:pt x="56" y="1143"/>
                </a:cubicBezTo>
                <a:lnTo>
                  <a:pt x="56" y="1143"/>
                </a:lnTo>
                <a:cubicBezTo>
                  <a:pt x="56" y="1171"/>
                  <a:pt x="42" y="1185"/>
                  <a:pt x="28" y="1185"/>
                </a:cubicBezTo>
                <a:close/>
                <a:moveTo>
                  <a:pt x="28" y="1044"/>
                </a:moveTo>
                <a:lnTo>
                  <a:pt x="28" y="1044"/>
                </a:lnTo>
                <a:cubicBezTo>
                  <a:pt x="14" y="1044"/>
                  <a:pt x="0" y="1030"/>
                  <a:pt x="0" y="1015"/>
                </a:cubicBezTo>
                <a:cubicBezTo>
                  <a:pt x="0" y="987"/>
                  <a:pt x="14" y="973"/>
                  <a:pt x="28" y="973"/>
                </a:cubicBezTo>
                <a:cubicBezTo>
                  <a:pt x="42" y="973"/>
                  <a:pt x="56" y="987"/>
                  <a:pt x="56" y="1001"/>
                </a:cubicBezTo>
                <a:cubicBezTo>
                  <a:pt x="56" y="1015"/>
                  <a:pt x="56" y="1015"/>
                  <a:pt x="56" y="1015"/>
                </a:cubicBezTo>
                <a:cubicBezTo>
                  <a:pt x="56" y="1030"/>
                  <a:pt x="42" y="1044"/>
                  <a:pt x="28" y="1044"/>
                </a:cubicBezTo>
                <a:close/>
                <a:moveTo>
                  <a:pt x="28" y="903"/>
                </a:moveTo>
                <a:lnTo>
                  <a:pt x="28" y="903"/>
                </a:lnTo>
                <a:cubicBezTo>
                  <a:pt x="14" y="903"/>
                  <a:pt x="0" y="889"/>
                  <a:pt x="0" y="875"/>
                </a:cubicBezTo>
                <a:cubicBezTo>
                  <a:pt x="0" y="846"/>
                  <a:pt x="14" y="832"/>
                  <a:pt x="28" y="832"/>
                </a:cubicBezTo>
                <a:cubicBezTo>
                  <a:pt x="42" y="832"/>
                  <a:pt x="56" y="846"/>
                  <a:pt x="56" y="875"/>
                </a:cubicBezTo>
                <a:lnTo>
                  <a:pt x="56" y="875"/>
                </a:lnTo>
                <a:cubicBezTo>
                  <a:pt x="56" y="889"/>
                  <a:pt x="42" y="903"/>
                  <a:pt x="28" y="903"/>
                </a:cubicBezTo>
                <a:close/>
                <a:moveTo>
                  <a:pt x="28" y="762"/>
                </a:moveTo>
                <a:lnTo>
                  <a:pt x="28" y="762"/>
                </a:lnTo>
                <a:cubicBezTo>
                  <a:pt x="14" y="762"/>
                  <a:pt x="0" y="748"/>
                  <a:pt x="0" y="733"/>
                </a:cubicBezTo>
                <a:cubicBezTo>
                  <a:pt x="0" y="719"/>
                  <a:pt x="14" y="705"/>
                  <a:pt x="28" y="705"/>
                </a:cubicBezTo>
                <a:cubicBezTo>
                  <a:pt x="42" y="705"/>
                  <a:pt x="56" y="705"/>
                  <a:pt x="56" y="733"/>
                </a:cubicBezTo>
                <a:lnTo>
                  <a:pt x="56" y="733"/>
                </a:lnTo>
                <a:cubicBezTo>
                  <a:pt x="56" y="748"/>
                  <a:pt x="42" y="762"/>
                  <a:pt x="28" y="762"/>
                </a:cubicBezTo>
                <a:close/>
                <a:moveTo>
                  <a:pt x="28" y="620"/>
                </a:moveTo>
                <a:lnTo>
                  <a:pt x="28" y="620"/>
                </a:lnTo>
                <a:cubicBezTo>
                  <a:pt x="14" y="620"/>
                  <a:pt x="0" y="606"/>
                  <a:pt x="0" y="592"/>
                </a:cubicBezTo>
                <a:cubicBezTo>
                  <a:pt x="0" y="578"/>
                  <a:pt x="14" y="564"/>
                  <a:pt x="28" y="564"/>
                </a:cubicBezTo>
                <a:cubicBezTo>
                  <a:pt x="42" y="564"/>
                  <a:pt x="56" y="578"/>
                  <a:pt x="56" y="592"/>
                </a:cubicBezTo>
                <a:lnTo>
                  <a:pt x="56" y="592"/>
                </a:lnTo>
                <a:cubicBezTo>
                  <a:pt x="56" y="606"/>
                  <a:pt x="42" y="620"/>
                  <a:pt x="28" y="620"/>
                </a:cubicBezTo>
                <a:close/>
                <a:moveTo>
                  <a:pt x="28" y="480"/>
                </a:moveTo>
                <a:lnTo>
                  <a:pt x="28" y="480"/>
                </a:lnTo>
                <a:cubicBezTo>
                  <a:pt x="14" y="480"/>
                  <a:pt x="0" y="466"/>
                  <a:pt x="0" y="451"/>
                </a:cubicBezTo>
                <a:cubicBezTo>
                  <a:pt x="0" y="437"/>
                  <a:pt x="14" y="423"/>
                  <a:pt x="28" y="423"/>
                </a:cubicBezTo>
                <a:cubicBezTo>
                  <a:pt x="42" y="423"/>
                  <a:pt x="56" y="437"/>
                  <a:pt x="56" y="451"/>
                </a:cubicBezTo>
                <a:lnTo>
                  <a:pt x="56" y="451"/>
                </a:lnTo>
                <a:cubicBezTo>
                  <a:pt x="56" y="466"/>
                  <a:pt x="42" y="480"/>
                  <a:pt x="28" y="480"/>
                </a:cubicBezTo>
                <a:close/>
                <a:moveTo>
                  <a:pt x="28" y="338"/>
                </a:moveTo>
                <a:lnTo>
                  <a:pt x="28" y="338"/>
                </a:lnTo>
                <a:cubicBezTo>
                  <a:pt x="14" y="338"/>
                  <a:pt x="0" y="324"/>
                  <a:pt x="0" y="310"/>
                </a:cubicBezTo>
                <a:cubicBezTo>
                  <a:pt x="0" y="296"/>
                  <a:pt x="14" y="282"/>
                  <a:pt x="28" y="282"/>
                </a:cubicBezTo>
                <a:cubicBezTo>
                  <a:pt x="42" y="282"/>
                  <a:pt x="56" y="296"/>
                  <a:pt x="56" y="310"/>
                </a:cubicBezTo>
                <a:lnTo>
                  <a:pt x="56" y="310"/>
                </a:lnTo>
                <a:cubicBezTo>
                  <a:pt x="56" y="324"/>
                  <a:pt x="42" y="338"/>
                  <a:pt x="28" y="338"/>
                </a:cubicBezTo>
                <a:close/>
                <a:moveTo>
                  <a:pt x="28" y="198"/>
                </a:moveTo>
                <a:lnTo>
                  <a:pt x="28" y="198"/>
                </a:lnTo>
                <a:cubicBezTo>
                  <a:pt x="14" y="198"/>
                  <a:pt x="0" y="184"/>
                  <a:pt x="0" y="169"/>
                </a:cubicBezTo>
                <a:cubicBezTo>
                  <a:pt x="0" y="155"/>
                  <a:pt x="14" y="141"/>
                  <a:pt x="28" y="141"/>
                </a:cubicBezTo>
                <a:cubicBezTo>
                  <a:pt x="42" y="141"/>
                  <a:pt x="56" y="155"/>
                  <a:pt x="56" y="169"/>
                </a:cubicBezTo>
                <a:lnTo>
                  <a:pt x="56" y="169"/>
                </a:lnTo>
                <a:cubicBezTo>
                  <a:pt x="56" y="184"/>
                  <a:pt x="42" y="198"/>
                  <a:pt x="28" y="198"/>
                </a:cubicBezTo>
                <a:close/>
                <a:moveTo>
                  <a:pt x="28" y="71"/>
                </a:moveTo>
                <a:lnTo>
                  <a:pt x="28" y="71"/>
                </a:lnTo>
                <a:cubicBezTo>
                  <a:pt x="14" y="71"/>
                  <a:pt x="0" y="56"/>
                  <a:pt x="0" y="28"/>
                </a:cubicBezTo>
                <a:cubicBezTo>
                  <a:pt x="0" y="14"/>
                  <a:pt x="14" y="0"/>
                  <a:pt x="28" y="0"/>
                </a:cubicBezTo>
                <a:cubicBezTo>
                  <a:pt x="42" y="0"/>
                  <a:pt x="56" y="14"/>
                  <a:pt x="56" y="28"/>
                </a:cubicBezTo>
                <a:lnTo>
                  <a:pt x="56" y="28"/>
                </a:lnTo>
                <a:cubicBezTo>
                  <a:pt x="56" y="56"/>
                  <a:pt x="42" y="71"/>
                  <a:pt x="28" y="71"/>
                </a:cubicBezTo>
                <a:close/>
              </a:path>
            </a:pathLst>
          </a:custGeom>
          <a:solidFill>
            <a:srgbClr val="FFFFFF">
              <a:lumMod val="50000"/>
              <a:alpha val="50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25880">
              <a:defRPr/>
            </a:pPr>
            <a:endParaRPr kumimoji="1" lang="en-US" sz="1100" kern="0">
              <a:solidFill>
                <a:srgbClr val="404040"/>
              </a:solidFill>
              <a:latin typeface="Meiryo UI"/>
            </a:endParaRPr>
          </a:p>
        </p:txBody>
      </p:sp>
      <p:sp>
        <p:nvSpPr>
          <p:cNvPr id="173" name="楕円 172"/>
          <p:cNvSpPr/>
          <p:nvPr/>
        </p:nvSpPr>
        <p:spPr>
          <a:xfrm>
            <a:off x="5511738" y="3225953"/>
            <a:ext cx="1047964" cy="1004322"/>
          </a:xfrm>
          <a:prstGeom prst="ellipse">
            <a:avLst/>
          </a:prstGeom>
          <a:solidFill>
            <a:srgbClr val="6785C1">
              <a:lumMod val="50000"/>
            </a:srgbClr>
          </a:solidFill>
          <a:ln w="349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800" b="1" kern="0" dirty="0" smtClean="0">
                <a:solidFill>
                  <a:srgbClr val="FFFFFF"/>
                </a:solidFill>
                <a:latin typeface="Meiryo UI" panose="020B0604030504040204" pitchFamily="50" charset="-128"/>
              </a:rPr>
              <a:t>３</a:t>
            </a:r>
            <a:endParaRPr kumimoji="1" lang="ja-JP" altLang="en-US" sz="2800" b="1" kern="0" dirty="0">
              <a:solidFill>
                <a:srgbClr val="FFFFFF"/>
              </a:solidFill>
              <a:latin typeface="Meiryo UI" panose="020B0604030504040204" pitchFamily="50" charset="-128"/>
            </a:endParaRPr>
          </a:p>
        </p:txBody>
      </p:sp>
      <p:sp>
        <p:nvSpPr>
          <p:cNvPr id="174" name="テキスト ボックス 173"/>
          <p:cNvSpPr txBox="1"/>
          <p:nvPr/>
        </p:nvSpPr>
        <p:spPr>
          <a:xfrm>
            <a:off x="5838969" y="797702"/>
            <a:ext cx="2348720" cy="369332"/>
          </a:xfrm>
          <a:prstGeom prst="rect">
            <a:avLst/>
          </a:prstGeom>
          <a:noFill/>
        </p:spPr>
        <p:txBody>
          <a:bodyPr wrap="none" rtlCol="0">
            <a:spAutoFit/>
          </a:bodyPr>
          <a:lstStyle/>
          <a:p>
            <a:pPr defTabSz="925880">
              <a:defRPr/>
            </a:pPr>
            <a:r>
              <a:rPr kumimoji="1" lang="ja-JP" altLang="en-US" b="1" dirty="0" smtClean="0">
                <a:solidFill>
                  <a:srgbClr val="6785C1">
                    <a:lumMod val="50000"/>
                  </a:srgbClr>
                </a:solidFill>
                <a:latin typeface="Meiryo UI" panose="020B0604030504040204" pitchFamily="50" charset="-128"/>
              </a:rPr>
              <a:t>ダイナミックキャンペーン</a:t>
            </a:r>
            <a:endParaRPr kumimoji="1" lang="en-US" altLang="ja-JP" dirty="0">
              <a:solidFill>
                <a:srgbClr val="6785C1">
                  <a:lumMod val="50000"/>
                </a:srgbClr>
              </a:solidFill>
              <a:latin typeface="Meiryo UI" panose="020B0604030504040204" pitchFamily="50" charset="-128"/>
            </a:endParaRPr>
          </a:p>
        </p:txBody>
      </p:sp>
      <p:sp>
        <p:nvSpPr>
          <p:cNvPr id="175" name="角丸四角形 174"/>
          <p:cNvSpPr/>
          <p:nvPr/>
        </p:nvSpPr>
        <p:spPr>
          <a:xfrm>
            <a:off x="5896351" y="1118694"/>
            <a:ext cx="3205694" cy="932548"/>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25880">
              <a:defRPr/>
            </a:pPr>
            <a:r>
              <a:rPr kumimoji="1" lang="ja-JP" altLang="en-US" sz="1600" kern="0" dirty="0">
                <a:solidFill>
                  <a:srgbClr val="404040"/>
                </a:solidFill>
                <a:latin typeface="Meiryo UI" panose="020B0604030504040204" pitchFamily="50" charset="-128"/>
              </a:rPr>
              <a:t>マーケティングシナリオに</a:t>
            </a:r>
            <a:r>
              <a:rPr kumimoji="1" lang="ja-JP" altLang="en-US" sz="1600" kern="0" dirty="0" smtClean="0">
                <a:solidFill>
                  <a:srgbClr val="404040"/>
                </a:solidFill>
                <a:latin typeface="Meiryo UI" panose="020B0604030504040204" pitchFamily="50" charset="-128"/>
              </a:rPr>
              <a:t>応じて、</a:t>
            </a:r>
            <a:endParaRPr kumimoji="1" lang="ja-JP" altLang="en-US" sz="1600" kern="0" dirty="0">
              <a:solidFill>
                <a:srgbClr val="404040"/>
              </a:solidFill>
              <a:latin typeface="Meiryo UI" panose="020B0604030504040204" pitchFamily="50" charset="-128"/>
            </a:endParaRPr>
          </a:p>
          <a:p>
            <a:pPr defTabSz="925880">
              <a:defRPr/>
            </a:pPr>
            <a:r>
              <a:rPr kumimoji="1" lang="ja-JP" altLang="en-US" sz="1600" kern="0" dirty="0" smtClean="0">
                <a:solidFill>
                  <a:srgbClr val="404040"/>
                </a:solidFill>
                <a:latin typeface="Meiryo UI" panose="020B0604030504040204" pitchFamily="50" charset="-128"/>
              </a:rPr>
              <a:t>お客様の行動にタイムリーに対応する動的キャンペーン</a:t>
            </a:r>
            <a:endParaRPr kumimoji="1" lang="ja-JP" altLang="en-US" sz="1600" kern="0" dirty="0">
              <a:solidFill>
                <a:srgbClr val="404040"/>
              </a:solidFill>
              <a:latin typeface="Meiryo UI" panose="020B0604030504040204" pitchFamily="50" charset="-128"/>
            </a:endParaRPr>
          </a:p>
        </p:txBody>
      </p:sp>
      <p:pic>
        <p:nvPicPr>
          <p:cNvPr id="176" name="図 1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919" y="2325599"/>
            <a:ext cx="612611" cy="440529"/>
          </a:xfrm>
          <a:prstGeom prst="rect">
            <a:avLst/>
          </a:prstGeom>
        </p:spPr>
      </p:pic>
      <p:cxnSp>
        <p:nvCxnSpPr>
          <p:cNvPr id="177" name="直線矢印コネクタ 176"/>
          <p:cNvCxnSpPr/>
          <p:nvPr/>
        </p:nvCxnSpPr>
        <p:spPr>
          <a:xfrm>
            <a:off x="6906796" y="2469252"/>
            <a:ext cx="909548" cy="0"/>
          </a:xfrm>
          <a:prstGeom prst="straightConnector1">
            <a:avLst/>
          </a:prstGeom>
          <a:noFill/>
          <a:ln w="9525" cap="flat" cmpd="sng" algn="ctr">
            <a:solidFill>
              <a:srgbClr val="404040"/>
            </a:solidFill>
            <a:prstDash val="solid"/>
            <a:headEnd type="none" w="med" len="med"/>
            <a:tailEnd type="arrow" w="med" len="med"/>
          </a:ln>
          <a:effectLst/>
        </p:spPr>
      </p:cxnSp>
      <p:sp>
        <p:nvSpPr>
          <p:cNvPr id="178" name="テキスト ボックス 177"/>
          <p:cNvSpPr txBox="1"/>
          <p:nvPr/>
        </p:nvSpPr>
        <p:spPr>
          <a:xfrm>
            <a:off x="6068660" y="2776625"/>
            <a:ext cx="984565" cy="461665"/>
          </a:xfrm>
          <a:prstGeom prst="rect">
            <a:avLst/>
          </a:prstGeom>
          <a:noFill/>
        </p:spPr>
        <p:txBody>
          <a:bodyPr wrap="none" rtlCol="0">
            <a:spAutoFit/>
          </a:bodyPr>
          <a:lstStyle/>
          <a:p>
            <a:pPr defTabSz="925880">
              <a:defRPr/>
            </a:pPr>
            <a:r>
              <a:rPr kumimoji="1" lang="ja-JP" altLang="en-US" sz="1200" dirty="0" smtClean="0">
                <a:solidFill>
                  <a:srgbClr val="404040"/>
                </a:solidFill>
                <a:latin typeface="Meiryo UI"/>
              </a:rPr>
              <a:t>マーケティング</a:t>
            </a:r>
            <a:endParaRPr kumimoji="1" lang="en-US" altLang="ja-JP" sz="1200" dirty="0" smtClean="0">
              <a:solidFill>
                <a:srgbClr val="404040"/>
              </a:solidFill>
              <a:latin typeface="Meiryo UI"/>
            </a:endParaRPr>
          </a:p>
          <a:p>
            <a:pPr defTabSz="925880">
              <a:defRPr/>
            </a:pPr>
            <a:r>
              <a:rPr kumimoji="1" lang="ja-JP" altLang="en-US" sz="1200" dirty="0" smtClean="0">
                <a:solidFill>
                  <a:srgbClr val="404040"/>
                </a:solidFill>
                <a:latin typeface="Meiryo UI"/>
              </a:rPr>
              <a:t>シナリオ</a:t>
            </a:r>
            <a:endParaRPr kumimoji="1" lang="ja-JP" altLang="en-US" sz="1200" dirty="0">
              <a:solidFill>
                <a:srgbClr val="404040"/>
              </a:solidFill>
              <a:latin typeface="Meiryo UI"/>
            </a:endParaRPr>
          </a:p>
        </p:txBody>
      </p:sp>
      <p:sp>
        <p:nvSpPr>
          <p:cNvPr id="179" name="テキスト ボックス 178"/>
          <p:cNvSpPr txBox="1"/>
          <p:nvPr/>
        </p:nvSpPr>
        <p:spPr>
          <a:xfrm>
            <a:off x="7886837" y="2736787"/>
            <a:ext cx="891591" cy="461665"/>
          </a:xfrm>
          <a:prstGeom prst="rect">
            <a:avLst/>
          </a:prstGeom>
          <a:noFill/>
        </p:spPr>
        <p:txBody>
          <a:bodyPr wrap="none" rtlCol="0">
            <a:spAutoFit/>
          </a:bodyPr>
          <a:lstStyle/>
          <a:p>
            <a:pPr defTabSz="925880">
              <a:defRPr/>
            </a:pPr>
            <a:r>
              <a:rPr kumimoji="1" lang="ja-JP" altLang="en-US" sz="1200" dirty="0" smtClean="0">
                <a:solidFill>
                  <a:srgbClr val="404040"/>
                </a:solidFill>
                <a:latin typeface="Meiryo UI"/>
              </a:rPr>
              <a:t>ダイナミック</a:t>
            </a:r>
            <a:endParaRPr kumimoji="1" lang="en-US" altLang="ja-JP" sz="1200" dirty="0" smtClean="0">
              <a:solidFill>
                <a:srgbClr val="404040"/>
              </a:solidFill>
              <a:latin typeface="Meiryo UI"/>
            </a:endParaRPr>
          </a:p>
          <a:p>
            <a:pPr defTabSz="925880">
              <a:defRPr/>
            </a:pPr>
            <a:r>
              <a:rPr kumimoji="1" lang="ja-JP" altLang="en-US" sz="1200" dirty="0">
                <a:solidFill>
                  <a:srgbClr val="404040"/>
                </a:solidFill>
                <a:latin typeface="Meiryo UI"/>
              </a:rPr>
              <a:t>キャンペーン</a:t>
            </a:r>
          </a:p>
        </p:txBody>
      </p:sp>
      <p:grpSp>
        <p:nvGrpSpPr>
          <p:cNvPr id="180" name="グループ化 179"/>
          <p:cNvGrpSpPr/>
          <p:nvPr/>
        </p:nvGrpSpPr>
        <p:grpSpPr>
          <a:xfrm>
            <a:off x="4758726" y="4333864"/>
            <a:ext cx="3227070" cy="934722"/>
            <a:chOff x="4871121" y="4654319"/>
            <a:chExt cx="3604845" cy="1044145"/>
          </a:xfrm>
        </p:grpSpPr>
        <p:grpSp>
          <p:nvGrpSpPr>
            <p:cNvPr id="181" name="グループ化 180"/>
            <p:cNvGrpSpPr/>
            <p:nvPr/>
          </p:nvGrpSpPr>
          <p:grpSpPr>
            <a:xfrm>
              <a:off x="4871121" y="4805820"/>
              <a:ext cx="2661602" cy="669443"/>
              <a:chOff x="4764071" y="4912146"/>
              <a:chExt cx="3053468" cy="768004"/>
            </a:xfrm>
          </p:grpSpPr>
          <p:pic>
            <p:nvPicPr>
              <p:cNvPr id="184" name="図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698" y="4982761"/>
                <a:ext cx="502790" cy="438875"/>
              </a:xfrm>
              <a:prstGeom prst="rect">
                <a:avLst/>
              </a:prstGeom>
            </p:spPr>
          </p:pic>
          <p:sp>
            <p:nvSpPr>
              <p:cNvPr id="185" name="テキスト ボックス 184"/>
              <p:cNvSpPr txBox="1"/>
              <p:nvPr/>
            </p:nvSpPr>
            <p:spPr>
              <a:xfrm>
                <a:off x="6220440" y="5220114"/>
                <a:ext cx="752345" cy="414145"/>
              </a:xfrm>
              <a:prstGeom prst="rect">
                <a:avLst/>
              </a:prstGeom>
              <a:solidFill>
                <a:srgbClr val="FFFFFF">
                  <a:alpha val="80000"/>
                </a:srgbClr>
              </a:solidFill>
            </p:spPr>
            <p:txBody>
              <a:bodyPr wrap="square" lIns="0" tIns="0" rIns="0" bIns="0" rtlCol="0">
                <a:spAutoFit/>
              </a:bodyPr>
              <a:lstStyle/>
              <a:p>
                <a:pPr algn="ctr" defTabSz="925880">
                  <a:defRPr/>
                </a:pPr>
                <a:r>
                  <a:rPr kumimoji="1" lang="ja-JP" altLang="en-US" sz="1050" b="1" kern="0" dirty="0" smtClean="0">
                    <a:solidFill>
                      <a:srgbClr val="404040"/>
                    </a:solidFill>
                    <a:latin typeface="Meiryo UI" panose="020B0604030504040204" pitchFamily="50" charset="-128"/>
                  </a:rPr>
                  <a:t>外部分析</a:t>
                </a:r>
                <a:endParaRPr kumimoji="1" lang="en-US" altLang="ja-JP" sz="1050" b="1" kern="0" dirty="0" smtClean="0">
                  <a:solidFill>
                    <a:srgbClr val="404040"/>
                  </a:solidFill>
                  <a:latin typeface="Meiryo UI" panose="020B0604030504040204" pitchFamily="50" charset="-128"/>
                </a:endParaRPr>
              </a:p>
              <a:p>
                <a:pPr algn="ctr" defTabSz="925880">
                  <a:defRPr/>
                </a:pPr>
                <a:r>
                  <a:rPr kumimoji="1" lang="ja-JP" altLang="en-US" sz="1050" b="1" kern="0" dirty="0" smtClean="0">
                    <a:solidFill>
                      <a:srgbClr val="404040"/>
                    </a:solidFill>
                    <a:latin typeface="Meiryo UI" panose="020B0604030504040204" pitchFamily="50" charset="-128"/>
                  </a:rPr>
                  <a:t>システム</a:t>
                </a:r>
                <a:endParaRPr kumimoji="1" lang="ja-JP" altLang="en-US" sz="1050" b="1" kern="0" dirty="0">
                  <a:solidFill>
                    <a:srgbClr val="404040"/>
                  </a:solidFill>
                  <a:latin typeface="Meiryo UI" panose="020B0604030504040204" pitchFamily="50" charset="-128"/>
                </a:endParaRPr>
              </a:p>
            </p:txBody>
          </p:sp>
          <p:sp>
            <p:nvSpPr>
              <p:cNvPr id="186" name="下矢印 185"/>
              <p:cNvSpPr/>
              <p:nvPr/>
            </p:nvSpPr>
            <p:spPr>
              <a:xfrm rot="16200000">
                <a:off x="6022901" y="5258129"/>
                <a:ext cx="219441" cy="206680"/>
              </a:xfrm>
              <a:prstGeom prst="downArrow">
                <a:avLst/>
              </a:prstGeom>
              <a:solidFill>
                <a:srgbClr val="404040"/>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600" kern="0">
                  <a:solidFill>
                    <a:srgbClr val="FFFFFF"/>
                  </a:solidFill>
                  <a:latin typeface="Meiryo UI" panose="020B0604030504040204" pitchFamily="50" charset="-128"/>
                </a:endParaRPr>
              </a:p>
            </p:txBody>
          </p:sp>
          <p:sp>
            <p:nvSpPr>
              <p:cNvPr id="187" name="Google Shape;797;g719a2b350b_0_38">
                <a:extLst>
                  <a:ext uri="{FF2B5EF4-FFF2-40B4-BE49-F238E27FC236}">
                    <a16:creationId xmlns:a16="http://schemas.microsoft.com/office/drawing/2014/main" id="{CD372B0E-A091-184D-9004-953959A89DE1}"/>
                  </a:ext>
                </a:extLst>
              </p:cNvPr>
              <p:cNvSpPr txBox="1"/>
              <p:nvPr/>
            </p:nvSpPr>
            <p:spPr>
              <a:xfrm>
                <a:off x="4764071" y="4912146"/>
                <a:ext cx="1453400" cy="379273"/>
              </a:xfrm>
              <a:prstGeom prst="rect">
                <a:avLst/>
              </a:prstGeom>
              <a:noFill/>
              <a:ln>
                <a:noFill/>
              </a:ln>
            </p:spPr>
            <p:txBody>
              <a:bodyPr spcFirstLastPara="1" wrap="square" lIns="91425" tIns="45700" rIns="91425" bIns="45700" anchor="t" anchorCtr="0">
                <a:noAutofit/>
              </a:bodyPr>
              <a:lstStyle/>
              <a:p>
                <a:pPr algn="ctr" defTabSz="925880">
                  <a:buClr>
                    <a:srgbClr val="000000"/>
                  </a:buClr>
                  <a:buSzPts val="900"/>
                  <a:buFont typeface="Arial"/>
                  <a:buNone/>
                  <a:defRPr/>
                </a:pPr>
                <a:r>
                  <a:rPr kumimoji="1" lang="en-US" altLang="ja-JP" sz="800" kern="0" dirty="0" smtClean="0">
                    <a:solidFill>
                      <a:srgbClr val="000000"/>
                    </a:solidFill>
                    <a:latin typeface="Meiryo UI" panose="020B0604030504040204" pitchFamily="50" charset="-128"/>
                    <a:cs typeface="Meiryo"/>
                    <a:sym typeface="Meiryo"/>
                  </a:rPr>
                  <a:t>30</a:t>
                </a:r>
                <a:r>
                  <a:rPr kumimoji="1" lang="ja-JP" altLang="en-US" sz="800" kern="0" dirty="0" smtClean="0">
                    <a:solidFill>
                      <a:srgbClr val="000000"/>
                    </a:solidFill>
                    <a:latin typeface="Meiryo UI" panose="020B0604030504040204" pitchFamily="50" charset="-128"/>
                    <a:cs typeface="Meiryo"/>
                    <a:sym typeface="Meiryo"/>
                  </a:rPr>
                  <a:t>代の女性</a:t>
                </a:r>
                <a:endParaRPr kumimoji="1" lang="en-US" altLang="ja-JP" sz="800" kern="0" dirty="0">
                  <a:solidFill>
                    <a:srgbClr val="000000"/>
                  </a:solidFill>
                  <a:latin typeface="Meiryo UI" panose="020B0604030504040204" pitchFamily="50" charset="-128"/>
                  <a:cs typeface="Meiryo"/>
                  <a:sym typeface="Meiryo"/>
                </a:endParaRPr>
              </a:p>
              <a:p>
                <a:pPr algn="ctr" defTabSz="925880">
                  <a:buClr>
                    <a:srgbClr val="000000"/>
                  </a:buClr>
                  <a:buSzPts val="900"/>
                  <a:buFont typeface="Arial"/>
                  <a:buNone/>
                  <a:defRPr/>
                </a:pPr>
                <a:r>
                  <a:rPr kumimoji="1" lang="ja-JP" altLang="en-US" sz="800" kern="0" dirty="0" smtClean="0">
                    <a:solidFill>
                      <a:srgbClr val="000000"/>
                    </a:solidFill>
                    <a:latin typeface="Meiryo UI" panose="020B0604030504040204" pitchFamily="50" charset="-128"/>
                    <a:cs typeface="Meiryo"/>
                    <a:sym typeface="Meiryo"/>
                  </a:rPr>
                  <a:t>今月</a:t>
                </a:r>
                <a:r>
                  <a:rPr kumimoji="1" lang="en-US" altLang="ja-JP" sz="800" kern="0" dirty="0" smtClean="0">
                    <a:solidFill>
                      <a:srgbClr val="000000"/>
                    </a:solidFill>
                    <a:latin typeface="Meiryo UI" panose="020B0604030504040204" pitchFamily="50" charset="-128"/>
                    <a:cs typeface="Meiryo"/>
                    <a:sym typeface="Meiryo"/>
                  </a:rPr>
                  <a:t>1</a:t>
                </a:r>
                <a:r>
                  <a:rPr kumimoji="1" lang="ja-JP" altLang="en-US" sz="800" kern="0" dirty="0" smtClean="0">
                    <a:solidFill>
                      <a:srgbClr val="000000"/>
                    </a:solidFill>
                    <a:latin typeface="Meiryo UI" panose="020B0604030504040204" pitchFamily="50" charset="-128"/>
                    <a:cs typeface="Meiryo"/>
                    <a:sym typeface="Meiryo"/>
                  </a:rPr>
                  <a:t>万円以上購入</a:t>
                </a:r>
                <a:endParaRPr kumimoji="1" sz="800" kern="0" dirty="0">
                  <a:solidFill>
                    <a:srgbClr val="000000"/>
                  </a:solidFill>
                  <a:latin typeface="Meiryo UI" panose="020B0604030504040204" pitchFamily="50" charset="-128"/>
                  <a:cs typeface="Meiryo"/>
                  <a:sym typeface="Meiryo"/>
                </a:endParaRPr>
              </a:p>
            </p:txBody>
          </p:sp>
          <p:pic>
            <p:nvPicPr>
              <p:cNvPr id="188" name="Google Shape;789;g719a2b350b_0_38">
                <a:extLst>
                  <a:ext uri="{FF2B5EF4-FFF2-40B4-BE49-F238E27FC236}">
                    <a16:creationId xmlns:a16="http://schemas.microsoft.com/office/drawing/2014/main" id="{498C088D-6C5D-234D-BB06-4EB0A58C190D}"/>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63133" y="5307847"/>
                <a:ext cx="372304" cy="372303"/>
              </a:xfrm>
              <a:prstGeom prst="rect">
                <a:avLst/>
              </a:prstGeom>
              <a:noFill/>
              <a:ln>
                <a:noFill/>
              </a:ln>
            </p:spPr>
          </p:pic>
          <p:cxnSp>
            <p:nvCxnSpPr>
              <p:cNvPr id="189" name="曲線コネクタ 188"/>
              <p:cNvCxnSpPr/>
              <p:nvPr/>
            </p:nvCxnSpPr>
            <p:spPr>
              <a:xfrm>
                <a:off x="6825301" y="5333980"/>
                <a:ext cx="976429" cy="124483"/>
              </a:xfrm>
              <a:prstGeom prst="curvedConnector3">
                <a:avLst/>
              </a:prstGeom>
              <a:noFill/>
              <a:ln w="12700" cap="flat" cmpd="sng" algn="ctr">
                <a:solidFill>
                  <a:srgbClr val="404040"/>
                </a:solidFill>
                <a:prstDash val="dash"/>
                <a:round/>
                <a:headEnd type="none" w="med" len="med"/>
                <a:tailEnd type="arrow" w="med" len="med"/>
              </a:ln>
              <a:effectLst/>
            </p:spPr>
          </p:cxnSp>
          <p:sp>
            <p:nvSpPr>
              <p:cNvPr id="190" name="Google Shape;797;g719a2b350b_0_38">
                <a:extLst>
                  <a:ext uri="{FF2B5EF4-FFF2-40B4-BE49-F238E27FC236}">
                    <a16:creationId xmlns:a16="http://schemas.microsoft.com/office/drawing/2014/main" id="{CD372B0E-A091-184D-9004-953959A89DE1}"/>
                  </a:ext>
                </a:extLst>
              </p:cNvPr>
              <p:cNvSpPr txBox="1"/>
              <p:nvPr/>
            </p:nvSpPr>
            <p:spPr>
              <a:xfrm>
                <a:off x="6842132" y="4939398"/>
                <a:ext cx="975407" cy="386914"/>
              </a:xfrm>
              <a:prstGeom prst="rect">
                <a:avLst/>
              </a:prstGeom>
              <a:noFill/>
              <a:ln>
                <a:noFill/>
              </a:ln>
            </p:spPr>
            <p:txBody>
              <a:bodyPr spcFirstLastPara="1" wrap="square" lIns="91425" tIns="45700" rIns="91425" bIns="45700" anchor="t" anchorCtr="0">
                <a:noAutofit/>
              </a:bodyPr>
              <a:lstStyle/>
              <a:p>
                <a:pPr algn="ctr" defTabSz="925880">
                  <a:buClr>
                    <a:srgbClr val="000000"/>
                  </a:buClr>
                  <a:buSzPts val="900"/>
                  <a:buFont typeface="Arial"/>
                  <a:buNone/>
                  <a:defRPr/>
                </a:pPr>
                <a:r>
                  <a:rPr kumimoji="1" lang="ja-JP" altLang="en-US" sz="900" kern="0" dirty="0" smtClean="0">
                    <a:solidFill>
                      <a:srgbClr val="000000"/>
                    </a:solidFill>
                    <a:latin typeface="Meiryo UI" panose="020B0604030504040204" pitchFamily="50" charset="-128"/>
                    <a:cs typeface="Meiryo"/>
                    <a:sym typeface="Meiryo"/>
                  </a:rPr>
                  <a:t>セグメント</a:t>
                </a:r>
                <a:endParaRPr kumimoji="1" lang="en-US" altLang="ja-JP" sz="900" kern="0" dirty="0" smtClean="0">
                  <a:solidFill>
                    <a:srgbClr val="000000"/>
                  </a:solidFill>
                  <a:latin typeface="Meiryo UI" panose="020B0604030504040204" pitchFamily="50" charset="-128"/>
                  <a:cs typeface="Meiryo"/>
                  <a:sym typeface="Meiryo"/>
                </a:endParaRPr>
              </a:p>
              <a:p>
                <a:pPr algn="ctr" defTabSz="925880">
                  <a:buClr>
                    <a:srgbClr val="000000"/>
                  </a:buClr>
                  <a:buSzPts val="900"/>
                  <a:buFont typeface="Arial"/>
                  <a:buNone/>
                  <a:defRPr/>
                </a:pPr>
                <a:r>
                  <a:rPr kumimoji="1" lang="ja-JP" altLang="en-US" sz="900" kern="0" dirty="0" smtClean="0">
                    <a:solidFill>
                      <a:srgbClr val="000000"/>
                    </a:solidFill>
                    <a:latin typeface="Meiryo UI" panose="020B0604030504040204" pitchFamily="50" charset="-128"/>
                    <a:cs typeface="Meiryo"/>
                    <a:sym typeface="Meiryo"/>
                  </a:rPr>
                  <a:t>リスト抽出</a:t>
                </a:r>
                <a:endParaRPr kumimoji="1" sz="900" kern="0" dirty="0">
                  <a:solidFill>
                    <a:srgbClr val="000000"/>
                  </a:solidFill>
                  <a:latin typeface="Meiryo UI" panose="020B0604030504040204" pitchFamily="50" charset="-128"/>
                  <a:cs typeface="Meiryo"/>
                  <a:sym typeface="Meiryo"/>
                </a:endParaRPr>
              </a:p>
            </p:txBody>
          </p:sp>
        </p:grpSp>
        <p:pic>
          <p:nvPicPr>
            <p:cNvPr id="182" name="図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2675" y="4654319"/>
              <a:ext cx="795065" cy="795065"/>
            </a:xfrm>
            <a:prstGeom prst="rect">
              <a:avLst/>
            </a:prstGeom>
          </p:spPr>
        </p:pic>
        <p:sp>
          <p:nvSpPr>
            <p:cNvPr id="183" name="テキスト ボックス 182"/>
            <p:cNvSpPr txBox="1"/>
            <p:nvPr/>
          </p:nvSpPr>
          <p:spPr>
            <a:xfrm>
              <a:off x="7542675" y="5217136"/>
              <a:ext cx="933291" cy="481328"/>
            </a:xfrm>
            <a:prstGeom prst="rect">
              <a:avLst/>
            </a:prstGeom>
            <a:noFill/>
          </p:spPr>
          <p:txBody>
            <a:bodyPr wrap="none" rtlCol="0">
              <a:spAutoFit/>
            </a:bodyPr>
            <a:lstStyle/>
            <a:p>
              <a:pPr defTabSz="925880">
                <a:defRPr/>
              </a:pPr>
              <a:r>
                <a:rPr kumimoji="1" lang="ja-JP" altLang="en-US" sz="1100" kern="0" dirty="0" smtClean="0">
                  <a:solidFill>
                    <a:srgbClr val="404040"/>
                  </a:solidFill>
                  <a:latin typeface="Meiryo UI"/>
                </a:rPr>
                <a:t>セグメント</a:t>
              </a:r>
              <a:endParaRPr kumimoji="1" lang="en-US" altLang="ja-JP" sz="1100" kern="0" dirty="0" smtClean="0">
                <a:solidFill>
                  <a:srgbClr val="404040"/>
                </a:solidFill>
                <a:latin typeface="Meiryo UI"/>
              </a:endParaRPr>
            </a:p>
            <a:p>
              <a:pPr defTabSz="925880">
                <a:defRPr/>
              </a:pPr>
              <a:r>
                <a:rPr kumimoji="1" lang="ja-JP" altLang="en-US" sz="1100" kern="0" dirty="0" smtClean="0">
                  <a:solidFill>
                    <a:srgbClr val="404040"/>
                  </a:solidFill>
                  <a:latin typeface="Meiryo UI"/>
                </a:rPr>
                <a:t>キャンペーン</a:t>
              </a:r>
              <a:endParaRPr kumimoji="1" lang="ja-JP" altLang="en-US" sz="1100" kern="0" dirty="0">
                <a:solidFill>
                  <a:srgbClr val="404040"/>
                </a:solidFill>
                <a:latin typeface="Meiryo UI"/>
              </a:endParaRPr>
            </a:p>
          </p:txBody>
        </p:sp>
      </p:grpSp>
      <p:sp>
        <p:nvSpPr>
          <p:cNvPr id="191" name="テキスト ボックス 190"/>
          <p:cNvSpPr txBox="1"/>
          <p:nvPr/>
        </p:nvSpPr>
        <p:spPr>
          <a:xfrm>
            <a:off x="6500147" y="2561033"/>
            <a:ext cx="1015021" cy="261610"/>
          </a:xfrm>
          <a:prstGeom prst="rect">
            <a:avLst/>
          </a:prstGeom>
          <a:noFill/>
        </p:spPr>
        <p:txBody>
          <a:bodyPr wrap="none" rtlCol="0">
            <a:spAutoFit/>
          </a:bodyPr>
          <a:lstStyle/>
          <a:p>
            <a:pPr defTabSz="925880">
              <a:defRPr/>
            </a:pPr>
            <a:r>
              <a:rPr kumimoji="1" lang="ja-JP" altLang="en-US" sz="1050" u="sng" dirty="0">
                <a:solidFill>
                  <a:srgbClr val="404040"/>
                </a:solidFill>
                <a:latin typeface="Meiryo UI"/>
              </a:rPr>
              <a:t>各種</a:t>
            </a:r>
            <a:r>
              <a:rPr kumimoji="1" lang="en-US" altLang="ja-JP" sz="1050" u="sng" dirty="0" smtClean="0">
                <a:solidFill>
                  <a:srgbClr val="404040"/>
                </a:solidFill>
                <a:latin typeface="Meiryo UI"/>
              </a:rPr>
              <a:t>MA</a:t>
            </a:r>
            <a:r>
              <a:rPr kumimoji="1" lang="ja-JP" altLang="en-US" sz="1050" u="sng" dirty="0" smtClean="0">
                <a:solidFill>
                  <a:srgbClr val="404040"/>
                </a:solidFill>
                <a:latin typeface="Meiryo UI"/>
              </a:rPr>
              <a:t>ツール</a:t>
            </a:r>
            <a:endParaRPr kumimoji="1" lang="ja-JP" altLang="en-US" sz="1050" u="sng" dirty="0">
              <a:solidFill>
                <a:srgbClr val="404040"/>
              </a:solidFill>
              <a:latin typeface="Meiryo UI"/>
            </a:endParaRPr>
          </a:p>
        </p:txBody>
      </p:sp>
      <p:sp>
        <p:nvSpPr>
          <p:cNvPr id="192" name="Freeform 16">
            <a:extLst>
              <a:ext uri="{FF2B5EF4-FFF2-40B4-BE49-F238E27FC236}">
                <a16:creationId xmlns:a16="http://schemas.microsoft.com/office/drawing/2014/main" id="{0CD0B42B-F016-5A4C-BF06-0EDB3B86D9AB}"/>
              </a:ext>
            </a:extLst>
          </p:cNvPr>
          <p:cNvSpPr>
            <a:spLocks noChangeArrowheads="1"/>
          </p:cNvSpPr>
          <p:nvPr/>
        </p:nvSpPr>
        <p:spPr bwMode="auto">
          <a:xfrm>
            <a:off x="707327" y="2856195"/>
            <a:ext cx="27503" cy="1104404"/>
          </a:xfrm>
          <a:custGeom>
            <a:avLst/>
            <a:gdLst>
              <a:gd name="T0" fmla="*/ 28 w 57"/>
              <a:gd name="T1" fmla="*/ 2299 h 2300"/>
              <a:gd name="T2" fmla="*/ 28 w 57"/>
              <a:gd name="T3" fmla="*/ 2228 h 2300"/>
              <a:gd name="T4" fmla="*/ 56 w 57"/>
              <a:gd name="T5" fmla="*/ 2256 h 2300"/>
              <a:gd name="T6" fmla="*/ 28 w 57"/>
              <a:gd name="T7" fmla="*/ 2158 h 2300"/>
              <a:gd name="T8" fmla="*/ 0 w 57"/>
              <a:gd name="T9" fmla="*/ 2130 h 2300"/>
              <a:gd name="T10" fmla="*/ 56 w 57"/>
              <a:gd name="T11" fmla="*/ 2116 h 2300"/>
              <a:gd name="T12" fmla="*/ 28 w 57"/>
              <a:gd name="T13" fmla="*/ 2158 h 2300"/>
              <a:gd name="T14" fmla="*/ 28 w 57"/>
              <a:gd name="T15" fmla="*/ 2017 h 2300"/>
              <a:gd name="T16" fmla="*/ 28 w 57"/>
              <a:gd name="T17" fmla="*/ 1946 h 2300"/>
              <a:gd name="T18" fmla="*/ 56 w 57"/>
              <a:gd name="T19" fmla="*/ 1989 h 2300"/>
              <a:gd name="T20" fmla="*/ 28 w 57"/>
              <a:gd name="T21" fmla="*/ 1876 h 2300"/>
              <a:gd name="T22" fmla="*/ 0 w 57"/>
              <a:gd name="T23" fmla="*/ 1847 h 2300"/>
              <a:gd name="T24" fmla="*/ 56 w 57"/>
              <a:gd name="T25" fmla="*/ 1847 h 2300"/>
              <a:gd name="T26" fmla="*/ 28 w 57"/>
              <a:gd name="T27" fmla="*/ 1876 h 2300"/>
              <a:gd name="T28" fmla="*/ 28 w 57"/>
              <a:gd name="T29" fmla="*/ 1735 h 2300"/>
              <a:gd name="T30" fmla="*/ 28 w 57"/>
              <a:gd name="T31" fmla="*/ 1678 h 2300"/>
              <a:gd name="T32" fmla="*/ 56 w 57"/>
              <a:gd name="T33" fmla="*/ 1707 h 2300"/>
              <a:gd name="T34" fmla="*/ 28 w 57"/>
              <a:gd name="T35" fmla="*/ 1594 h 2300"/>
              <a:gd name="T36" fmla="*/ 0 w 57"/>
              <a:gd name="T37" fmla="*/ 1565 h 2300"/>
              <a:gd name="T38" fmla="*/ 56 w 57"/>
              <a:gd name="T39" fmla="*/ 1565 h 2300"/>
              <a:gd name="T40" fmla="*/ 28 w 57"/>
              <a:gd name="T41" fmla="*/ 1594 h 2300"/>
              <a:gd name="T42" fmla="*/ 28 w 57"/>
              <a:gd name="T43" fmla="*/ 1453 h 2300"/>
              <a:gd name="T44" fmla="*/ 28 w 57"/>
              <a:gd name="T45" fmla="*/ 1396 h 2300"/>
              <a:gd name="T46" fmla="*/ 56 w 57"/>
              <a:gd name="T47" fmla="*/ 1425 h 2300"/>
              <a:gd name="T48" fmla="*/ 28 w 57"/>
              <a:gd name="T49" fmla="*/ 1312 h 2300"/>
              <a:gd name="T50" fmla="*/ 0 w 57"/>
              <a:gd name="T51" fmla="*/ 1283 h 2300"/>
              <a:gd name="T52" fmla="*/ 56 w 57"/>
              <a:gd name="T53" fmla="*/ 1283 h 2300"/>
              <a:gd name="T54" fmla="*/ 28 w 57"/>
              <a:gd name="T55" fmla="*/ 1312 h 2300"/>
              <a:gd name="T56" fmla="*/ 28 w 57"/>
              <a:gd name="T57" fmla="*/ 1185 h 2300"/>
              <a:gd name="T58" fmla="*/ 28 w 57"/>
              <a:gd name="T59" fmla="*/ 1114 h 2300"/>
              <a:gd name="T60" fmla="*/ 56 w 57"/>
              <a:gd name="T61" fmla="*/ 1143 h 2300"/>
              <a:gd name="T62" fmla="*/ 28 w 57"/>
              <a:gd name="T63" fmla="*/ 1044 h 2300"/>
              <a:gd name="T64" fmla="*/ 0 w 57"/>
              <a:gd name="T65" fmla="*/ 1015 h 2300"/>
              <a:gd name="T66" fmla="*/ 56 w 57"/>
              <a:gd name="T67" fmla="*/ 1001 h 2300"/>
              <a:gd name="T68" fmla="*/ 28 w 57"/>
              <a:gd name="T69" fmla="*/ 1044 h 2300"/>
              <a:gd name="T70" fmla="*/ 28 w 57"/>
              <a:gd name="T71" fmla="*/ 903 h 2300"/>
              <a:gd name="T72" fmla="*/ 28 w 57"/>
              <a:gd name="T73" fmla="*/ 832 h 2300"/>
              <a:gd name="T74" fmla="*/ 56 w 57"/>
              <a:gd name="T75" fmla="*/ 875 h 2300"/>
              <a:gd name="T76" fmla="*/ 28 w 57"/>
              <a:gd name="T77" fmla="*/ 762 h 2300"/>
              <a:gd name="T78" fmla="*/ 0 w 57"/>
              <a:gd name="T79" fmla="*/ 733 h 2300"/>
              <a:gd name="T80" fmla="*/ 56 w 57"/>
              <a:gd name="T81" fmla="*/ 733 h 2300"/>
              <a:gd name="T82" fmla="*/ 28 w 57"/>
              <a:gd name="T83" fmla="*/ 762 h 2300"/>
              <a:gd name="T84" fmla="*/ 28 w 57"/>
              <a:gd name="T85" fmla="*/ 620 h 2300"/>
              <a:gd name="T86" fmla="*/ 28 w 57"/>
              <a:gd name="T87" fmla="*/ 564 h 2300"/>
              <a:gd name="T88" fmla="*/ 56 w 57"/>
              <a:gd name="T89" fmla="*/ 592 h 2300"/>
              <a:gd name="T90" fmla="*/ 28 w 57"/>
              <a:gd name="T91" fmla="*/ 480 h 2300"/>
              <a:gd name="T92" fmla="*/ 0 w 57"/>
              <a:gd name="T93" fmla="*/ 451 h 2300"/>
              <a:gd name="T94" fmla="*/ 56 w 57"/>
              <a:gd name="T95" fmla="*/ 451 h 2300"/>
              <a:gd name="T96" fmla="*/ 28 w 57"/>
              <a:gd name="T97" fmla="*/ 480 h 2300"/>
              <a:gd name="T98" fmla="*/ 28 w 57"/>
              <a:gd name="T99" fmla="*/ 338 h 2300"/>
              <a:gd name="T100" fmla="*/ 28 w 57"/>
              <a:gd name="T101" fmla="*/ 282 h 2300"/>
              <a:gd name="T102" fmla="*/ 56 w 57"/>
              <a:gd name="T103" fmla="*/ 310 h 2300"/>
              <a:gd name="T104" fmla="*/ 28 w 57"/>
              <a:gd name="T105" fmla="*/ 198 h 2300"/>
              <a:gd name="T106" fmla="*/ 0 w 57"/>
              <a:gd name="T107" fmla="*/ 169 h 2300"/>
              <a:gd name="T108" fmla="*/ 56 w 57"/>
              <a:gd name="T109" fmla="*/ 169 h 2300"/>
              <a:gd name="T110" fmla="*/ 28 w 57"/>
              <a:gd name="T111" fmla="*/ 198 h 2300"/>
              <a:gd name="T112" fmla="*/ 28 w 57"/>
              <a:gd name="T113" fmla="*/ 71 h 2300"/>
              <a:gd name="T114" fmla="*/ 28 w 57"/>
              <a:gd name="T115" fmla="*/ 0 h 2300"/>
              <a:gd name="T116" fmla="*/ 56 w 57"/>
              <a:gd name="T117" fmla="*/ 28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2300">
                <a:moveTo>
                  <a:pt x="28" y="2299"/>
                </a:moveTo>
                <a:lnTo>
                  <a:pt x="28" y="2299"/>
                </a:lnTo>
                <a:cubicBezTo>
                  <a:pt x="14" y="2299"/>
                  <a:pt x="0" y="2285"/>
                  <a:pt x="0" y="2256"/>
                </a:cubicBezTo>
                <a:cubicBezTo>
                  <a:pt x="0" y="2242"/>
                  <a:pt x="14" y="2228"/>
                  <a:pt x="28" y="2228"/>
                </a:cubicBezTo>
                <a:cubicBezTo>
                  <a:pt x="42" y="2228"/>
                  <a:pt x="56" y="2242"/>
                  <a:pt x="56" y="2256"/>
                </a:cubicBezTo>
                <a:lnTo>
                  <a:pt x="56" y="2256"/>
                </a:lnTo>
                <a:cubicBezTo>
                  <a:pt x="56" y="2285"/>
                  <a:pt x="42" y="2299"/>
                  <a:pt x="28" y="2299"/>
                </a:cubicBezTo>
                <a:close/>
                <a:moveTo>
                  <a:pt x="28" y="2158"/>
                </a:moveTo>
                <a:lnTo>
                  <a:pt x="28" y="2158"/>
                </a:lnTo>
                <a:cubicBezTo>
                  <a:pt x="14" y="2158"/>
                  <a:pt x="0" y="2143"/>
                  <a:pt x="0" y="2130"/>
                </a:cubicBezTo>
                <a:cubicBezTo>
                  <a:pt x="0" y="2102"/>
                  <a:pt x="14" y="2087"/>
                  <a:pt x="28" y="2087"/>
                </a:cubicBezTo>
                <a:cubicBezTo>
                  <a:pt x="42" y="2087"/>
                  <a:pt x="56" y="2102"/>
                  <a:pt x="56" y="2116"/>
                </a:cubicBezTo>
                <a:cubicBezTo>
                  <a:pt x="56" y="2130"/>
                  <a:pt x="56" y="2130"/>
                  <a:pt x="56" y="2130"/>
                </a:cubicBezTo>
                <a:cubicBezTo>
                  <a:pt x="56" y="2143"/>
                  <a:pt x="42" y="2158"/>
                  <a:pt x="28" y="2158"/>
                </a:cubicBezTo>
                <a:close/>
                <a:moveTo>
                  <a:pt x="28" y="2017"/>
                </a:moveTo>
                <a:lnTo>
                  <a:pt x="28" y="2017"/>
                </a:lnTo>
                <a:cubicBezTo>
                  <a:pt x="14" y="2017"/>
                  <a:pt x="0" y="2003"/>
                  <a:pt x="0" y="1989"/>
                </a:cubicBezTo>
                <a:cubicBezTo>
                  <a:pt x="0" y="1974"/>
                  <a:pt x="14" y="1946"/>
                  <a:pt x="28" y="1946"/>
                </a:cubicBezTo>
                <a:cubicBezTo>
                  <a:pt x="42" y="1946"/>
                  <a:pt x="56" y="1960"/>
                  <a:pt x="56" y="1989"/>
                </a:cubicBezTo>
                <a:lnTo>
                  <a:pt x="56" y="1989"/>
                </a:lnTo>
                <a:cubicBezTo>
                  <a:pt x="56" y="2003"/>
                  <a:pt x="42" y="2017"/>
                  <a:pt x="28" y="2017"/>
                </a:cubicBezTo>
                <a:close/>
                <a:moveTo>
                  <a:pt x="28" y="1876"/>
                </a:moveTo>
                <a:lnTo>
                  <a:pt x="28" y="1876"/>
                </a:lnTo>
                <a:cubicBezTo>
                  <a:pt x="14" y="1876"/>
                  <a:pt x="0" y="1861"/>
                  <a:pt x="0" y="1847"/>
                </a:cubicBezTo>
                <a:cubicBezTo>
                  <a:pt x="0" y="1833"/>
                  <a:pt x="14" y="1819"/>
                  <a:pt x="28" y="1819"/>
                </a:cubicBezTo>
                <a:cubicBezTo>
                  <a:pt x="42" y="1819"/>
                  <a:pt x="56" y="1833"/>
                  <a:pt x="56" y="1847"/>
                </a:cubicBezTo>
                <a:lnTo>
                  <a:pt x="56" y="1847"/>
                </a:lnTo>
                <a:cubicBezTo>
                  <a:pt x="56" y="1861"/>
                  <a:pt x="42" y="1876"/>
                  <a:pt x="28" y="1876"/>
                </a:cubicBezTo>
                <a:close/>
                <a:moveTo>
                  <a:pt x="28" y="1735"/>
                </a:moveTo>
                <a:lnTo>
                  <a:pt x="28" y="1735"/>
                </a:lnTo>
                <a:cubicBezTo>
                  <a:pt x="14" y="1735"/>
                  <a:pt x="0" y="1721"/>
                  <a:pt x="0" y="1707"/>
                </a:cubicBezTo>
                <a:cubicBezTo>
                  <a:pt x="0" y="1692"/>
                  <a:pt x="14" y="1678"/>
                  <a:pt x="28" y="1678"/>
                </a:cubicBezTo>
                <a:cubicBezTo>
                  <a:pt x="42" y="1678"/>
                  <a:pt x="56" y="1692"/>
                  <a:pt x="56" y="1707"/>
                </a:cubicBezTo>
                <a:lnTo>
                  <a:pt x="56" y="1707"/>
                </a:lnTo>
                <a:cubicBezTo>
                  <a:pt x="56" y="1721"/>
                  <a:pt x="42" y="1735"/>
                  <a:pt x="28" y="1735"/>
                </a:cubicBezTo>
                <a:close/>
                <a:moveTo>
                  <a:pt x="28" y="1594"/>
                </a:moveTo>
                <a:lnTo>
                  <a:pt x="28" y="1594"/>
                </a:lnTo>
                <a:cubicBezTo>
                  <a:pt x="14" y="1594"/>
                  <a:pt x="0" y="1579"/>
                  <a:pt x="0" y="1565"/>
                </a:cubicBezTo>
                <a:cubicBezTo>
                  <a:pt x="0" y="1551"/>
                  <a:pt x="14" y="1537"/>
                  <a:pt x="28" y="1537"/>
                </a:cubicBezTo>
                <a:cubicBezTo>
                  <a:pt x="42" y="1537"/>
                  <a:pt x="56" y="1551"/>
                  <a:pt x="56" y="1565"/>
                </a:cubicBezTo>
                <a:lnTo>
                  <a:pt x="56" y="1565"/>
                </a:lnTo>
                <a:cubicBezTo>
                  <a:pt x="56" y="1579"/>
                  <a:pt x="42" y="1594"/>
                  <a:pt x="28" y="1594"/>
                </a:cubicBezTo>
                <a:close/>
                <a:moveTo>
                  <a:pt x="28" y="1453"/>
                </a:moveTo>
                <a:lnTo>
                  <a:pt x="28" y="1453"/>
                </a:lnTo>
                <a:cubicBezTo>
                  <a:pt x="14" y="1453"/>
                  <a:pt x="0" y="1439"/>
                  <a:pt x="0" y="1425"/>
                </a:cubicBezTo>
                <a:cubicBezTo>
                  <a:pt x="0" y="1410"/>
                  <a:pt x="14" y="1396"/>
                  <a:pt x="28" y="1396"/>
                </a:cubicBezTo>
                <a:cubicBezTo>
                  <a:pt x="42" y="1396"/>
                  <a:pt x="56" y="1410"/>
                  <a:pt x="56" y="1425"/>
                </a:cubicBezTo>
                <a:lnTo>
                  <a:pt x="56" y="1425"/>
                </a:lnTo>
                <a:cubicBezTo>
                  <a:pt x="56" y="1439"/>
                  <a:pt x="42" y="1453"/>
                  <a:pt x="28" y="1453"/>
                </a:cubicBezTo>
                <a:close/>
                <a:moveTo>
                  <a:pt x="28" y="1312"/>
                </a:moveTo>
                <a:lnTo>
                  <a:pt x="28" y="1312"/>
                </a:lnTo>
                <a:cubicBezTo>
                  <a:pt x="14" y="1312"/>
                  <a:pt x="0" y="1297"/>
                  <a:pt x="0" y="1283"/>
                </a:cubicBezTo>
                <a:cubicBezTo>
                  <a:pt x="0" y="1269"/>
                  <a:pt x="14" y="1255"/>
                  <a:pt x="28" y="1255"/>
                </a:cubicBezTo>
                <a:cubicBezTo>
                  <a:pt x="42" y="1255"/>
                  <a:pt x="56" y="1269"/>
                  <a:pt x="56" y="1283"/>
                </a:cubicBezTo>
                <a:lnTo>
                  <a:pt x="56" y="1283"/>
                </a:lnTo>
                <a:cubicBezTo>
                  <a:pt x="56" y="1297"/>
                  <a:pt x="42" y="1312"/>
                  <a:pt x="28" y="1312"/>
                </a:cubicBezTo>
                <a:close/>
                <a:moveTo>
                  <a:pt x="28" y="1185"/>
                </a:moveTo>
                <a:lnTo>
                  <a:pt x="28" y="1185"/>
                </a:lnTo>
                <a:cubicBezTo>
                  <a:pt x="14" y="1185"/>
                  <a:pt x="0" y="1171"/>
                  <a:pt x="0" y="1143"/>
                </a:cubicBezTo>
                <a:cubicBezTo>
                  <a:pt x="0" y="1128"/>
                  <a:pt x="14" y="1114"/>
                  <a:pt x="28" y="1114"/>
                </a:cubicBezTo>
                <a:cubicBezTo>
                  <a:pt x="42" y="1114"/>
                  <a:pt x="56" y="1128"/>
                  <a:pt x="56" y="1143"/>
                </a:cubicBezTo>
                <a:lnTo>
                  <a:pt x="56" y="1143"/>
                </a:lnTo>
                <a:cubicBezTo>
                  <a:pt x="56" y="1171"/>
                  <a:pt x="42" y="1185"/>
                  <a:pt x="28" y="1185"/>
                </a:cubicBezTo>
                <a:close/>
                <a:moveTo>
                  <a:pt x="28" y="1044"/>
                </a:moveTo>
                <a:lnTo>
                  <a:pt x="28" y="1044"/>
                </a:lnTo>
                <a:cubicBezTo>
                  <a:pt x="14" y="1044"/>
                  <a:pt x="0" y="1030"/>
                  <a:pt x="0" y="1015"/>
                </a:cubicBezTo>
                <a:cubicBezTo>
                  <a:pt x="0" y="987"/>
                  <a:pt x="14" y="973"/>
                  <a:pt x="28" y="973"/>
                </a:cubicBezTo>
                <a:cubicBezTo>
                  <a:pt x="42" y="973"/>
                  <a:pt x="56" y="987"/>
                  <a:pt x="56" y="1001"/>
                </a:cubicBezTo>
                <a:cubicBezTo>
                  <a:pt x="56" y="1015"/>
                  <a:pt x="56" y="1015"/>
                  <a:pt x="56" y="1015"/>
                </a:cubicBezTo>
                <a:cubicBezTo>
                  <a:pt x="56" y="1030"/>
                  <a:pt x="42" y="1044"/>
                  <a:pt x="28" y="1044"/>
                </a:cubicBezTo>
                <a:close/>
                <a:moveTo>
                  <a:pt x="28" y="903"/>
                </a:moveTo>
                <a:lnTo>
                  <a:pt x="28" y="903"/>
                </a:lnTo>
                <a:cubicBezTo>
                  <a:pt x="14" y="903"/>
                  <a:pt x="0" y="889"/>
                  <a:pt x="0" y="875"/>
                </a:cubicBezTo>
                <a:cubicBezTo>
                  <a:pt x="0" y="846"/>
                  <a:pt x="14" y="832"/>
                  <a:pt x="28" y="832"/>
                </a:cubicBezTo>
                <a:cubicBezTo>
                  <a:pt x="42" y="832"/>
                  <a:pt x="56" y="846"/>
                  <a:pt x="56" y="875"/>
                </a:cubicBezTo>
                <a:lnTo>
                  <a:pt x="56" y="875"/>
                </a:lnTo>
                <a:cubicBezTo>
                  <a:pt x="56" y="889"/>
                  <a:pt x="42" y="903"/>
                  <a:pt x="28" y="903"/>
                </a:cubicBezTo>
                <a:close/>
                <a:moveTo>
                  <a:pt x="28" y="762"/>
                </a:moveTo>
                <a:lnTo>
                  <a:pt x="28" y="762"/>
                </a:lnTo>
                <a:cubicBezTo>
                  <a:pt x="14" y="762"/>
                  <a:pt x="0" y="748"/>
                  <a:pt x="0" y="733"/>
                </a:cubicBezTo>
                <a:cubicBezTo>
                  <a:pt x="0" y="719"/>
                  <a:pt x="14" y="705"/>
                  <a:pt x="28" y="705"/>
                </a:cubicBezTo>
                <a:cubicBezTo>
                  <a:pt x="42" y="705"/>
                  <a:pt x="56" y="705"/>
                  <a:pt x="56" y="733"/>
                </a:cubicBezTo>
                <a:lnTo>
                  <a:pt x="56" y="733"/>
                </a:lnTo>
                <a:cubicBezTo>
                  <a:pt x="56" y="748"/>
                  <a:pt x="42" y="762"/>
                  <a:pt x="28" y="762"/>
                </a:cubicBezTo>
                <a:close/>
                <a:moveTo>
                  <a:pt x="28" y="620"/>
                </a:moveTo>
                <a:lnTo>
                  <a:pt x="28" y="620"/>
                </a:lnTo>
                <a:cubicBezTo>
                  <a:pt x="14" y="620"/>
                  <a:pt x="0" y="606"/>
                  <a:pt x="0" y="592"/>
                </a:cubicBezTo>
                <a:cubicBezTo>
                  <a:pt x="0" y="578"/>
                  <a:pt x="14" y="564"/>
                  <a:pt x="28" y="564"/>
                </a:cubicBezTo>
                <a:cubicBezTo>
                  <a:pt x="42" y="564"/>
                  <a:pt x="56" y="578"/>
                  <a:pt x="56" y="592"/>
                </a:cubicBezTo>
                <a:lnTo>
                  <a:pt x="56" y="592"/>
                </a:lnTo>
                <a:cubicBezTo>
                  <a:pt x="56" y="606"/>
                  <a:pt x="42" y="620"/>
                  <a:pt x="28" y="620"/>
                </a:cubicBezTo>
                <a:close/>
                <a:moveTo>
                  <a:pt x="28" y="480"/>
                </a:moveTo>
                <a:lnTo>
                  <a:pt x="28" y="480"/>
                </a:lnTo>
                <a:cubicBezTo>
                  <a:pt x="14" y="480"/>
                  <a:pt x="0" y="466"/>
                  <a:pt x="0" y="451"/>
                </a:cubicBezTo>
                <a:cubicBezTo>
                  <a:pt x="0" y="437"/>
                  <a:pt x="14" y="423"/>
                  <a:pt x="28" y="423"/>
                </a:cubicBezTo>
                <a:cubicBezTo>
                  <a:pt x="42" y="423"/>
                  <a:pt x="56" y="437"/>
                  <a:pt x="56" y="451"/>
                </a:cubicBezTo>
                <a:lnTo>
                  <a:pt x="56" y="451"/>
                </a:lnTo>
                <a:cubicBezTo>
                  <a:pt x="56" y="466"/>
                  <a:pt x="42" y="480"/>
                  <a:pt x="28" y="480"/>
                </a:cubicBezTo>
                <a:close/>
                <a:moveTo>
                  <a:pt x="28" y="338"/>
                </a:moveTo>
                <a:lnTo>
                  <a:pt x="28" y="338"/>
                </a:lnTo>
                <a:cubicBezTo>
                  <a:pt x="14" y="338"/>
                  <a:pt x="0" y="324"/>
                  <a:pt x="0" y="310"/>
                </a:cubicBezTo>
                <a:cubicBezTo>
                  <a:pt x="0" y="296"/>
                  <a:pt x="14" y="282"/>
                  <a:pt x="28" y="282"/>
                </a:cubicBezTo>
                <a:cubicBezTo>
                  <a:pt x="42" y="282"/>
                  <a:pt x="56" y="296"/>
                  <a:pt x="56" y="310"/>
                </a:cubicBezTo>
                <a:lnTo>
                  <a:pt x="56" y="310"/>
                </a:lnTo>
                <a:cubicBezTo>
                  <a:pt x="56" y="324"/>
                  <a:pt x="42" y="338"/>
                  <a:pt x="28" y="338"/>
                </a:cubicBezTo>
                <a:close/>
                <a:moveTo>
                  <a:pt x="28" y="198"/>
                </a:moveTo>
                <a:lnTo>
                  <a:pt x="28" y="198"/>
                </a:lnTo>
                <a:cubicBezTo>
                  <a:pt x="14" y="198"/>
                  <a:pt x="0" y="184"/>
                  <a:pt x="0" y="169"/>
                </a:cubicBezTo>
                <a:cubicBezTo>
                  <a:pt x="0" y="155"/>
                  <a:pt x="14" y="141"/>
                  <a:pt x="28" y="141"/>
                </a:cubicBezTo>
                <a:cubicBezTo>
                  <a:pt x="42" y="141"/>
                  <a:pt x="56" y="155"/>
                  <a:pt x="56" y="169"/>
                </a:cubicBezTo>
                <a:lnTo>
                  <a:pt x="56" y="169"/>
                </a:lnTo>
                <a:cubicBezTo>
                  <a:pt x="56" y="184"/>
                  <a:pt x="42" y="198"/>
                  <a:pt x="28" y="198"/>
                </a:cubicBezTo>
                <a:close/>
                <a:moveTo>
                  <a:pt x="28" y="71"/>
                </a:moveTo>
                <a:lnTo>
                  <a:pt x="28" y="71"/>
                </a:lnTo>
                <a:cubicBezTo>
                  <a:pt x="14" y="71"/>
                  <a:pt x="0" y="56"/>
                  <a:pt x="0" y="28"/>
                </a:cubicBezTo>
                <a:cubicBezTo>
                  <a:pt x="0" y="14"/>
                  <a:pt x="14" y="0"/>
                  <a:pt x="28" y="0"/>
                </a:cubicBezTo>
                <a:cubicBezTo>
                  <a:pt x="42" y="0"/>
                  <a:pt x="56" y="14"/>
                  <a:pt x="56" y="28"/>
                </a:cubicBezTo>
                <a:lnTo>
                  <a:pt x="56" y="28"/>
                </a:lnTo>
                <a:cubicBezTo>
                  <a:pt x="56" y="56"/>
                  <a:pt x="42" y="71"/>
                  <a:pt x="28" y="71"/>
                </a:cubicBezTo>
                <a:close/>
              </a:path>
            </a:pathLst>
          </a:custGeom>
          <a:solidFill>
            <a:srgbClr val="FFFFFF">
              <a:lumMod val="50000"/>
              <a:alpha val="50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25880">
              <a:defRPr/>
            </a:pPr>
            <a:endParaRPr kumimoji="1" lang="en-US" sz="1100" kern="0">
              <a:solidFill>
                <a:srgbClr val="404040"/>
              </a:solidFill>
              <a:latin typeface="Meiryo UI"/>
            </a:endParaRPr>
          </a:p>
        </p:txBody>
      </p:sp>
      <p:sp>
        <p:nvSpPr>
          <p:cNvPr id="193" name="Freeform 16">
            <a:extLst>
              <a:ext uri="{FF2B5EF4-FFF2-40B4-BE49-F238E27FC236}">
                <a16:creationId xmlns:a16="http://schemas.microsoft.com/office/drawing/2014/main" id="{0CD0B42B-F016-5A4C-BF06-0EDB3B86D9AB}"/>
              </a:ext>
            </a:extLst>
          </p:cNvPr>
          <p:cNvSpPr>
            <a:spLocks noChangeArrowheads="1"/>
          </p:cNvSpPr>
          <p:nvPr/>
        </p:nvSpPr>
        <p:spPr bwMode="auto">
          <a:xfrm>
            <a:off x="707327" y="3719184"/>
            <a:ext cx="27503" cy="1104404"/>
          </a:xfrm>
          <a:custGeom>
            <a:avLst/>
            <a:gdLst>
              <a:gd name="T0" fmla="*/ 28 w 57"/>
              <a:gd name="T1" fmla="*/ 2299 h 2300"/>
              <a:gd name="T2" fmla="*/ 28 w 57"/>
              <a:gd name="T3" fmla="*/ 2228 h 2300"/>
              <a:gd name="T4" fmla="*/ 56 w 57"/>
              <a:gd name="T5" fmla="*/ 2256 h 2300"/>
              <a:gd name="T6" fmla="*/ 28 w 57"/>
              <a:gd name="T7" fmla="*/ 2158 h 2300"/>
              <a:gd name="T8" fmla="*/ 0 w 57"/>
              <a:gd name="T9" fmla="*/ 2130 h 2300"/>
              <a:gd name="T10" fmla="*/ 56 w 57"/>
              <a:gd name="T11" fmla="*/ 2116 h 2300"/>
              <a:gd name="T12" fmla="*/ 28 w 57"/>
              <a:gd name="T13" fmla="*/ 2158 h 2300"/>
              <a:gd name="T14" fmla="*/ 28 w 57"/>
              <a:gd name="T15" fmla="*/ 2017 h 2300"/>
              <a:gd name="T16" fmla="*/ 28 w 57"/>
              <a:gd name="T17" fmla="*/ 1946 h 2300"/>
              <a:gd name="T18" fmla="*/ 56 w 57"/>
              <a:gd name="T19" fmla="*/ 1989 h 2300"/>
              <a:gd name="T20" fmla="*/ 28 w 57"/>
              <a:gd name="T21" fmla="*/ 1876 h 2300"/>
              <a:gd name="T22" fmla="*/ 0 w 57"/>
              <a:gd name="T23" fmla="*/ 1847 h 2300"/>
              <a:gd name="T24" fmla="*/ 56 w 57"/>
              <a:gd name="T25" fmla="*/ 1847 h 2300"/>
              <a:gd name="T26" fmla="*/ 28 w 57"/>
              <a:gd name="T27" fmla="*/ 1876 h 2300"/>
              <a:gd name="T28" fmla="*/ 28 w 57"/>
              <a:gd name="T29" fmla="*/ 1735 h 2300"/>
              <a:gd name="T30" fmla="*/ 28 w 57"/>
              <a:gd name="T31" fmla="*/ 1678 h 2300"/>
              <a:gd name="T32" fmla="*/ 56 w 57"/>
              <a:gd name="T33" fmla="*/ 1707 h 2300"/>
              <a:gd name="T34" fmla="*/ 28 w 57"/>
              <a:gd name="T35" fmla="*/ 1594 h 2300"/>
              <a:gd name="T36" fmla="*/ 0 w 57"/>
              <a:gd name="T37" fmla="*/ 1565 h 2300"/>
              <a:gd name="T38" fmla="*/ 56 w 57"/>
              <a:gd name="T39" fmla="*/ 1565 h 2300"/>
              <a:gd name="T40" fmla="*/ 28 w 57"/>
              <a:gd name="T41" fmla="*/ 1594 h 2300"/>
              <a:gd name="T42" fmla="*/ 28 w 57"/>
              <a:gd name="T43" fmla="*/ 1453 h 2300"/>
              <a:gd name="T44" fmla="*/ 28 w 57"/>
              <a:gd name="T45" fmla="*/ 1396 h 2300"/>
              <a:gd name="T46" fmla="*/ 56 w 57"/>
              <a:gd name="T47" fmla="*/ 1425 h 2300"/>
              <a:gd name="T48" fmla="*/ 28 w 57"/>
              <a:gd name="T49" fmla="*/ 1312 h 2300"/>
              <a:gd name="T50" fmla="*/ 0 w 57"/>
              <a:gd name="T51" fmla="*/ 1283 h 2300"/>
              <a:gd name="T52" fmla="*/ 56 w 57"/>
              <a:gd name="T53" fmla="*/ 1283 h 2300"/>
              <a:gd name="T54" fmla="*/ 28 w 57"/>
              <a:gd name="T55" fmla="*/ 1312 h 2300"/>
              <a:gd name="T56" fmla="*/ 28 w 57"/>
              <a:gd name="T57" fmla="*/ 1185 h 2300"/>
              <a:gd name="T58" fmla="*/ 28 w 57"/>
              <a:gd name="T59" fmla="*/ 1114 h 2300"/>
              <a:gd name="T60" fmla="*/ 56 w 57"/>
              <a:gd name="T61" fmla="*/ 1143 h 2300"/>
              <a:gd name="T62" fmla="*/ 28 w 57"/>
              <a:gd name="T63" fmla="*/ 1044 h 2300"/>
              <a:gd name="T64" fmla="*/ 0 w 57"/>
              <a:gd name="T65" fmla="*/ 1015 h 2300"/>
              <a:gd name="T66" fmla="*/ 56 w 57"/>
              <a:gd name="T67" fmla="*/ 1001 h 2300"/>
              <a:gd name="T68" fmla="*/ 28 w 57"/>
              <a:gd name="T69" fmla="*/ 1044 h 2300"/>
              <a:gd name="T70" fmla="*/ 28 w 57"/>
              <a:gd name="T71" fmla="*/ 903 h 2300"/>
              <a:gd name="T72" fmla="*/ 28 w 57"/>
              <a:gd name="T73" fmla="*/ 832 h 2300"/>
              <a:gd name="T74" fmla="*/ 56 w 57"/>
              <a:gd name="T75" fmla="*/ 875 h 2300"/>
              <a:gd name="T76" fmla="*/ 28 w 57"/>
              <a:gd name="T77" fmla="*/ 762 h 2300"/>
              <a:gd name="T78" fmla="*/ 0 w 57"/>
              <a:gd name="T79" fmla="*/ 733 h 2300"/>
              <a:gd name="T80" fmla="*/ 56 w 57"/>
              <a:gd name="T81" fmla="*/ 733 h 2300"/>
              <a:gd name="T82" fmla="*/ 28 w 57"/>
              <a:gd name="T83" fmla="*/ 762 h 2300"/>
              <a:gd name="T84" fmla="*/ 28 w 57"/>
              <a:gd name="T85" fmla="*/ 620 h 2300"/>
              <a:gd name="T86" fmla="*/ 28 w 57"/>
              <a:gd name="T87" fmla="*/ 564 h 2300"/>
              <a:gd name="T88" fmla="*/ 56 w 57"/>
              <a:gd name="T89" fmla="*/ 592 h 2300"/>
              <a:gd name="T90" fmla="*/ 28 w 57"/>
              <a:gd name="T91" fmla="*/ 480 h 2300"/>
              <a:gd name="T92" fmla="*/ 0 w 57"/>
              <a:gd name="T93" fmla="*/ 451 h 2300"/>
              <a:gd name="T94" fmla="*/ 56 w 57"/>
              <a:gd name="T95" fmla="*/ 451 h 2300"/>
              <a:gd name="T96" fmla="*/ 28 w 57"/>
              <a:gd name="T97" fmla="*/ 480 h 2300"/>
              <a:gd name="T98" fmla="*/ 28 w 57"/>
              <a:gd name="T99" fmla="*/ 338 h 2300"/>
              <a:gd name="T100" fmla="*/ 28 w 57"/>
              <a:gd name="T101" fmla="*/ 282 h 2300"/>
              <a:gd name="T102" fmla="*/ 56 w 57"/>
              <a:gd name="T103" fmla="*/ 310 h 2300"/>
              <a:gd name="T104" fmla="*/ 28 w 57"/>
              <a:gd name="T105" fmla="*/ 198 h 2300"/>
              <a:gd name="T106" fmla="*/ 0 w 57"/>
              <a:gd name="T107" fmla="*/ 169 h 2300"/>
              <a:gd name="T108" fmla="*/ 56 w 57"/>
              <a:gd name="T109" fmla="*/ 169 h 2300"/>
              <a:gd name="T110" fmla="*/ 28 w 57"/>
              <a:gd name="T111" fmla="*/ 198 h 2300"/>
              <a:gd name="T112" fmla="*/ 28 w 57"/>
              <a:gd name="T113" fmla="*/ 71 h 2300"/>
              <a:gd name="T114" fmla="*/ 28 w 57"/>
              <a:gd name="T115" fmla="*/ 0 h 2300"/>
              <a:gd name="T116" fmla="*/ 56 w 57"/>
              <a:gd name="T117" fmla="*/ 28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2300">
                <a:moveTo>
                  <a:pt x="28" y="2299"/>
                </a:moveTo>
                <a:lnTo>
                  <a:pt x="28" y="2299"/>
                </a:lnTo>
                <a:cubicBezTo>
                  <a:pt x="14" y="2299"/>
                  <a:pt x="0" y="2285"/>
                  <a:pt x="0" y="2256"/>
                </a:cubicBezTo>
                <a:cubicBezTo>
                  <a:pt x="0" y="2242"/>
                  <a:pt x="14" y="2228"/>
                  <a:pt x="28" y="2228"/>
                </a:cubicBezTo>
                <a:cubicBezTo>
                  <a:pt x="42" y="2228"/>
                  <a:pt x="56" y="2242"/>
                  <a:pt x="56" y="2256"/>
                </a:cubicBezTo>
                <a:lnTo>
                  <a:pt x="56" y="2256"/>
                </a:lnTo>
                <a:cubicBezTo>
                  <a:pt x="56" y="2285"/>
                  <a:pt x="42" y="2299"/>
                  <a:pt x="28" y="2299"/>
                </a:cubicBezTo>
                <a:close/>
                <a:moveTo>
                  <a:pt x="28" y="2158"/>
                </a:moveTo>
                <a:lnTo>
                  <a:pt x="28" y="2158"/>
                </a:lnTo>
                <a:cubicBezTo>
                  <a:pt x="14" y="2158"/>
                  <a:pt x="0" y="2143"/>
                  <a:pt x="0" y="2130"/>
                </a:cubicBezTo>
                <a:cubicBezTo>
                  <a:pt x="0" y="2102"/>
                  <a:pt x="14" y="2087"/>
                  <a:pt x="28" y="2087"/>
                </a:cubicBezTo>
                <a:cubicBezTo>
                  <a:pt x="42" y="2087"/>
                  <a:pt x="56" y="2102"/>
                  <a:pt x="56" y="2116"/>
                </a:cubicBezTo>
                <a:cubicBezTo>
                  <a:pt x="56" y="2130"/>
                  <a:pt x="56" y="2130"/>
                  <a:pt x="56" y="2130"/>
                </a:cubicBezTo>
                <a:cubicBezTo>
                  <a:pt x="56" y="2143"/>
                  <a:pt x="42" y="2158"/>
                  <a:pt x="28" y="2158"/>
                </a:cubicBezTo>
                <a:close/>
                <a:moveTo>
                  <a:pt x="28" y="2017"/>
                </a:moveTo>
                <a:lnTo>
                  <a:pt x="28" y="2017"/>
                </a:lnTo>
                <a:cubicBezTo>
                  <a:pt x="14" y="2017"/>
                  <a:pt x="0" y="2003"/>
                  <a:pt x="0" y="1989"/>
                </a:cubicBezTo>
                <a:cubicBezTo>
                  <a:pt x="0" y="1974"/>
                  <a:pt x="14" y="1946"/>
                  <a:pt x="28" y="1946"/>
                </a:cubicBezTo>
                <a:cubicBezTo>
                  <a:pt x="42" y="1946"/>
                  <a:pt x="56" y="1960"/>
                  <a:pt x="56" y="1989"/>
                </a:cubicBezTo>
                <a:lnTo>
                  <a:pt x="56" y="1989"/>
                </a:lnTo>
                <a:cubicBezTo>
                  <a:pt x="56" y="2003"/>
                  <a:pt x="42" y="2017"/>
                  <a:pt x="28" y="2017"/>
                </a:cubicBezTo>
                <a:close/>
                <a:moveTo>
                  <a:pt x="28" y="1876"/>
                </a:moveTo>
                <a:lnTo>
                  <a:pt x="28" y="1876"/>
                </a:lnTo>
                <a:cubicBezTo>
                  <a:pt x="14" y="1876"/>
                  <a:pt x="0" y="1861"/>
                  <a:pt x="0" y="1847"/>
                </a:cubicBezTo>
                <a:cubicBezTo>
                  <a:pt x="0" y="1833"/>
                  <a:pt x="14" y="1819"/>
                  <a:pt x="28" y="1819"/>
                </a:cubicBezTo>
                <a:cubicBezTo>
                  <a:pt x="42" y="1819"/>
                  <a:pt x="56" y="1833"/>
                  <a:pt x="56" y="1847"/>
                </a:cubicBezTo>
                <a:lnTo>
                  <a:pt x="56" y="1847"/>
                </a:lnTo>
                <a:cubicBezTo>
                  <a:pt x="56" y="1861"/>
                  <a:pt x="42" y="1876"/>
                  <a:pt x="28" y="1876"/>
                </a:cubicBezTo>
                <a:close/>
                <a:moveTo>
                  <a:pt x="28" y="1735"/>
                </a:moveTo>
                <a:lnTo>
                  <a:pt x="28" y="1735"/>
                </a:lnTo>
                <a:cubicBezTo>
                  <a:pt x="14" y="1735"/>
                  <a:pt x="0" y="1721"/>
                  <a:pt x="0" y="1707"/>
                </a:cubicBezTo>
                <a:cubicBezTo>
                  <a:pt x="0" y="1692"/>
                  <a:pt x="14" y="1678"/>
                  <a:pt x="28" y="1678"/>
                </a:cubicBezTo>
                <a:cubicBezTo>
                  <a:pt x="42" y="1678"/>
                  <a:pt x="56" y="1692"/>
                  <a:pt x="56" y="1707"/>
                </a:cubicBezTo>
                <a:lnTo>
                  <a:pt x="56" y="1707"/>
                </a:lnTo>
                <a:cubicBezTo>
                  <a:pt x="56" y="1721"/>
                  <a:pt x="42" y="1735"/>
                  <a:pt x="28" y="1735"/>
                </a:cubicBezTo>
                <a:close/>
                <a:moveTo>
                  <a:pt x="28" y="1594"/>
                </a:moveTo>
                <a:lnTo>
                  <a:pt x="28" y="1594"/>
                </a:lnTo>
                <a:cubicBezTo>
                  <a:pt x="14" y="1594"/>
                  <a:pt x="0" y="1579"/>
                  <a:pt x="0" y="1565"/>
                </a:cubicBezTo>
                <a:cubicBezTo>
                  <a:pt x="0" y="1551"/>
                  <a:pt x="14" y="1537"/>
                  <a:pt x="28" y="1537"/>
                </a:cubicBezTo>
                <a:cubicBezTo>
                  <a:pt x="42" y="1537"/>
                  <a:pt x="56" y="1551"/>
                  <a:pt x="56" y="1565"/>
                </a:cubicBezTo>
                <a:lnTo>
                  <a:pt x="56" y="1565"/>
                </a:lnTo>
                <a:cubicBezTo>
                  <a:pt x="56" y="1579"/>
                  <a:pt x="42" y="1594"/>
                  <a:pt x="28" y="1594"/>
                </a:cubicBezTo>
                <a:close/>
                <a:moveTo>
                  <a:pt x="28" y="1453"/>
                </a:moveTo>
                <a:lnTo>
                  <a:pt x="28" y="1453"/>
                </a:lnTo>
                <a:cubicBezTo>
                  <a:pt x="14" y="1453"/>
                  <a:pt x="0" y="1439"/>
                  <a:pt x="0" y="1425"/>
                </a:cubicBezTo>
                <a:cubicBezTo>
                  <a:pt x="0" y="1410"/>
                  <a:pt x="14" y="1396"/>
                  <a:pt x="28" y="1396"/>
                </a:cubicBezTo>
                <a:cubicBezTo>
                  <a:pt x="42" y="1396"/>
                  <a:pt x="56" y="1410"/>
                  <a:pt x="56" y="1425"/>
                </a:cubicBezTo>
                <a:lnTo>
                  <a:pt x="56" y="1425"/>
                </a:lnTo>
                <a:cubicBezTo>
                  <a:pt x="56" y="1439"/>
                  <a:pt x="42" y="1453"/>
                  <a:pt x="28" y="1453"/>
                </a:cubicBezTo>
                <a:close/>
                <a:moveTo>
                  <a:pt x="28" y="1312"/>
                </a:moveTo>
                <a:lnTo>
                  <a:pt x="28" y="1312"/>
                </a:lnTo>
                <a:cubicBezTo>
                  <a:pt x="14" y="1312"/>
                  <a:pt x="0" y="1297"/>
                  <a:pt x="0" y="1283"/>
                </a:cubicBezTo>
                <a:cubicBezTo>
                  <a:pt x="0" y="1269"/>
                  <a:pt x="14" y="1255"/>
                  <a:pt x="28" y="1255"/>
                </a:cubicBezTo>
                <a:cubicBezTo>
                  <a:pt x="42" y="1255"/>
                  <a:pt x="56" y="1269"/>
                  <a:pt x="56" y="1283"/>
                </a:cubicBezTo>
                <a:lnTo>
                  <a:pt x="56" y="1283"/>
                </a:lnTo>
                <a:cubicBezTo>
                  <a:pt x="56" y="1297"/>
                  <a:pt x="42" y="1312"/>
                  <a:pt x="28" y="1312"/>
                </a:cubicBezTo>
                <a:close/>
                <a:moveTo>
                  <a:pt x="28" y="1185"/>
                </a:moveTo>
                <a:lnTo>
                  <a:pt x="28" y="1185"/>
                </a:lnTo>
                <a:cubicBezTo>
                  <a:pt x="14" y="1185"/>
                  <a:pt x="0" y="1171"/>
                  <a:pt x="0" y="1143"/>
                </a:cubicBezTo>
                <a:cubicBezTo>
                  <a:pt x="0" y="1128"/>
                  <a:pt x="14" y="1114"/>
                  <a:pt x="28" y="1114"/>
                </a:cubicBezTo>
                <a:cubicBezTo>
                  <a:pt x="42" y="1114"/>
                  <a:pt x="56" y="1128"/>
                  <a:pt x="56" y="1143"/>
                </a:cubicBezTo>
                <a:lnTo>
                  <a:pt x="56" y="1143"/>
                </a:lnTo>
                <a:cubicBezTo>
                  <a:pt x="56" y="1171"/>
                  <a:pt x="42" y="1185"/>
                  <a:pt x="28" y="1185"/>
                </a:cubicBezTo>
                <a:close/>
                <a:moveTo>
                  <a:pt x="28" y="1044"/>
                </a:moveTo>
                <a:lnTo>
                  <a:pt x="28" y="1044"/>
                </a:lnTo>
                <a:cubicBezTo>
                  <a:pt x="14" y="1044"/>
                  <a:pt x="0" y="1030"/>
                  <a:pt x="0" y="1015"/>
                </a:cubicBezTo>
                <a:cubicBezTo>
                  <a:pt x="0" y="987"/>
                  <a:pt x="14" y="973"/>
                  <a:pt x="28" y="973"/>
                </a:cubicBezTo>
                <a:cubicBezTo>
                  <a:pt x="42" y="973"/>
                  <a:pt x="56" y="987"/>
                  <a:pt x="56" y="1001"/>
                </a:cubicBezTo>
                <a:cubicBezTo>
                  <a:pt x="56" y="1015"/>
                  <a:pt x="56" y="1015"/>
                  <a:pt x="56" y="1015"/>
                </a:cubicBezTo>
                <a:cubicBezTo>
                  <a:pt x="56" y="1030"/>
                  <a:pt x="42" y="1044"/>
                  <a:pt x="28" y="1044"/>
                </a:cubicBezTo>
                <a:close/>
                <a:moveTo>
                  <a:pt x="28" y="903"/>
                </a:moveTo>
                <a:lnTo>
                  <a:pt x="28" y="903"/>
                </a:lnTo>
                <a:cubicBezTo>
                  <a:pt x="14" y="903"/>
                  <a:pt x="0" y="889"/>
                  <a:pt x="0" y="875"/>
                </a:cubicBezTo>
                <a:cubicBezTo>
                  <a:pt x="0" y="846"/>
                  <a:pt x="14" y="832"/>
                  <a:pt x="28" y="832"/>
                </a:cubicBezTo>
                <a:cubicBezTo>
                  <a:pt x="42" y="832"/>
                  <a:pt x="56" y="846"/>
                  <a:pt x="56" y="875"/>
                </a:cubicBezTo>
                <a:lnTo>
                  <a:pt x="56" y="875"/>
                </a:lnTo>
                <a:cubicBezTo>
                  <a:pt x="56" y="889"/>
                  <a:pt x="42" y="903"/>
                  <a:pt x="28" y="903"/>
                </a:cubicBezTo>
                <a:close/>
                <a:moveTo>
                  <a:pt x="28" y="762"/>
                </a:moveTo>
                <a:lnTo>
                  <a:pt x="28" y="762"/>
                </a:lnTo>
                <a:cubicBezTo>
                  <a:pt x="14" y="762"/>
                  <a:pt x="0" y="748"/>
                  <a:pt x="0" y="733"/>
                </a:cubicBezTo>
                <a:cubicBezTo>
                  <a:pt x="0" y="719"/>
                  <a:pt x="14" y="705"/>
                  <a:pt x="28" y="705"/>
                </a:cubicBezTo>
                <a:cubicBezTo>
                  <a:pt x="42" y="705"/>
                  <a:pt x="56" y="705"/>
                  <a:pt x="56" y="733"/>
                </a:cubicBezTo>
                <a:lnTo>
                  <a:pt x="56" y="733"/>
                </a:lnTo>
                <a:cubicBezTo>
                  <a:pt x="56" y="748"/>
                  <a:pt x="42" y="762"/>
                  <a:pt x="28" y="762"/>
                </a:cubicBezTo>
                <a:close/>
                <a:moveTo>
                  <a:pt x="28" y="620"/>
                </a:moveTo>
                <a:lnTo>
                  <a:pt x="28" y="620"/>
                </a:lnTo>
                <a:cubicBezTo>
                  <a:pt x="14" y="620"/>
                  <a:pt x="0" y="606"/>
                  <a:pt x="0" y="592"/>
                </a:cubicBezTo>
                <a:cubicBezTo>
                  <a:pt x="0" y="578"/>
                  <a:pt x="14" y="564"/>
                  <a:pt x="28" y="564"/>
                </a:cubicBezTo>
                <a:cubicBezTo>
                  <a:pt x="42" y="564"/>
                  <a:pt x="56" y="578"/>
                  <a:pt x="56" y="592"/>
                </a:cubicBezTo>
                <a:lnTo>
                  <a:pt x="56" y="592"/>
                </a:lnTo>
                <a:cubicBezTo>
                  <a:pt x="56" y="606"/>
                  <a:pt x="42" y="620"/>
                  <a:pt x="28" y="620"/>
                </a:cubicBezTo>
                <a:close/>
                <a:moveTo>
                  <a:pt x="28" y="480"/>
                </a:moveTo>
                <a:lnTo>
                  <a:pt x="28" y="480"/>
                </a:lnTo>
                <a:cubicBezTo>
                  <a:pt x="14" y="480"/>
                  <a:pt x="0" y="466"/>
                  <a:pt x="0" y="451"/>
                </a:cubicBezTo>
                <a:cubicBezTo>
                  <a:pt x="0" y="437"/>
                  <a:pt x="14" y="423"/>
                  <a:pt x="28" y="423"/>
                </a:cubicBezTo>
                <a:cubicBezTo>
                  <a:pt x="42" y="423"/>
                  <a:pt x="56" y="437"/>
                  <a:pt x="56" y="451"/>
                </a:cubicBezTo>
                <a:lnTo>
                  <a:pt x="56" y="451"/>
                </a:lnTo>
                <a:cubicBezTo>
                  <a:pt x="56" y="466"/>
                  <a:pt x="42" y="480"/>
                  <a:pt x="28" y="480"/>
                </a:cubicBezTo>
                <a:close/>
                <a:moveTo>
                  <a:pt x="28" y="338"/>
                </a:moveTo>
                <a:lnTo>
                  <a:pt x="28" y="338"/>
                </a:lnTo>
                <a:cubicBezTo>
                  <a:pt x="14" y="338"/>
                  <a:pt x="0" y="324"/>
                  <a:pt x="0" y="310"/>
                </a:cubicBezTo>
                <a:cubicBezTo>
                  <a:pt x="0" y="296"/>
                  <a:pt x="14" y="282"/>
                  <a:pt x="28" y="282"/>
                </a:cubicBezTo>
                <a:cubicBezTo>
                  <a:pt x="42" y="282"/>
                  <a:pt x="56" y="296"/>
                  <a:pt x="56" y="310"/>
                </a:cubicBezTo>
                <a:lnTo>
                  <a:pt x="56" y="310"/>
                </a:lnTo>
                <a:cubicBezTo>
                  <a:pt x="56" y="324"/>
                  <a:pt x="42" y="338"/>
                  <a:pt x="28" y="338"/>
                </a:cubicBezTo>
                <a:close/>
                <a:moveTo>
                  <a:pt x="28" y="198"/>
                </a:moveTo>
                <a:lnTo>
                  <a:pt x="28" y="198"/>
                </a:lnTo>
                <a:cubicBezTo>
                  <a:pt x="14" y="198"/>
                  <a:pt x="0" y="184"/>
                  <a:pt x="0" y="169"/>
                </a:cubicBezTo>
                <a:cubicBezTo>
                  <a:pt x="0" y="155"/>
                  <a:pt x="14" y="141"/>
                  <a:pt x="28" y="141"/>
                </a:cubicBezTo>
                <a:cubicBezTo>
                  <a:pt x="42" y="141"/>
                  <a:pt x="56" y="155"/>
                  <a:pt x="56" y="169"/>
                </a:cubicBezTo>
                <a:lnTo>
                  <a:pt x="56" y="169"/>
                </a:lnTo>
                <a:cubicBezTo>
                  <a:pt x="56" y="184"/>
                  <a:pt x="42" y="198"/>
                  <a:pt x="28" y="198"/>
                </a:cubicBezTo>
                <a:close/>
                <a:moveTo>
                  <a:pt x="28" y="71"/>
                </a:moveTo>
                <a:lnTo>
                  <a:pt x="28" y="71"/>
                </a:lnTo>
                <a:cubicBezTo>
                  <a:pt x="14" y="71"/>
                  <a:pt x="0" y="56"/>
                  <a:pt x="0" y="28"/>
                </a:cubicBezTo>
                <a:cubicBezTo>
                  <a:pt x="0" y="14"/>
                  <a:pt x="14" y="0"/>
                  <a:pt x="28" y="0"/>
                </a:cubicBezTo>
                <a:cubicBezTo>
                  <a:pt x="42" y="0"/>
                  <a:pt x="56" y="14"/>
                  <a:pt x="56" y="28"/>
                </a:cubicBezTo>
                <a:lnTo>
                  <a:pt x="56" y="28"/>
                </a:lnTo>
                <a:cubicBezTo>
                  <a:pt x="56" y="56"/>
                  <a:pt x="42" y="71"/>
                  <a:pt x="28" y="71"/>
                </a:cubicBezTo>
                <a:close/>
              </a:path>
            </a:pathLst>
          </a:custGeom>
          <a:solidFill>
            <a:srgbClr val="FFFFFF">
              <a:lumMod val="50000"/>
              <a:alpha val="50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25880">
              <a:defRPr/>
            </a:pPr>
            <a:endParaRPr kumimoji="1" lang="en-US" sz="1100" kern="0">
              <a:solidFill>
                <a:srgbClr val="404040"/>
              </a:solidFill>
              <a:latin typeface="Meiryo UI"/>
            </a:endParaRPr>
          </a:p>
        </p:txBody>
      </p:sp>
      <p:sp>
        <p:nvSpPr>
          <p:cNvPr id="194" name="正方形/長方形 193"/>
          <p:cNvSpPr/>
          <p:nvPr/>
        </p:nvSpPr>
        <p:spPr>
          <a:xfrm>
            <a:off x="223387" y="814657"/>
            <a:ext cx="4883966" cy="372731"/>
          </a:xfrm>
          <a:prstGeom prst="rect">
            <a:avLst/>
          </a:prstGeom>
        </p:spPr>
        <p:txBody>
          <a:bodyPr wrap="none">
            <a:spAutoFit/>
          </a:bodyPr>
          <a:lstStyle/>
          <a:p>
            <a:pPr marL="265113" indent="-265113" defTabSz="925880">
              <a:buClr>
                <a:srgbClr val="0070C0"/>
              </a:buClr>
              <a:buFont typeface="Meiryo UI" panose="020B0604030504040204" pitchFamily="50" charset="-128"/>
              <a:buChar char="▌"/>
            </a:pPr>
            <a:r>
              <a:rPr kumimoji="1" lang="en-US" altLang="ja-JP" sz="1822" b="1" dirty="0">
                <a:solidFill>
                  <a:srgbClr val="404040"/>
                </a:solidFill>
                <a:latin typeface="Meiryo UI"/>
              </a:rPr>
              <a:t>NTT</a:t>
            </a:r>
            <a:r>
              <a:rPr kumimoji="1" lang="ja-JP" altLang="en-US" sz="1822" b="1" dirty="0">
                <a:solidFill>
                  <a:srgbClr val="404040"/>
                </a:solidFill>
                <a:latin typeface="Meiryo UI"/>
              </a:rPr>
              <a:t>データが</a:t>
            </a:r>
            <a:r>
              <a:rPr kumimoji="1" lang="ja-JP" altLang="en-US" sz="1822" b="1" dirty="0" smtClean="0">
                <a:solidFill>
                  <a:srgbClr val="404040"/>
                </a:solidFill>
                <a:latin typeface="Meiryo UI"/>
              </a:rPr>
              <a:t>考えるキャンペーン機能の高度化</a:t>
            </a:r>
            <a:endParaRPr kumimoji="1" lang="ja-JP" altLang="en-US" sz="1822" b="1" dirty="0">
              <a:solidFill>
                <a:srgbClr val="404040"/>
              </a:solidFill>
              <a:latin typeface="Meiryo UI"/>
            </a:endParaRPr>
          </a:p>
        </p:txBody>
      </p:sp>
      <p:sp>
        <p:nvSpPr>
          <p:cNvPr id="53" name="角丸四角形 52"/>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多様な販促施策</a:t>
            </a:r>
          </a:p>
        </p:txBody>
      </p:sp>
      <p:sp>
        <p:nvSpPr>
          <p:cNvPr id="54" name="角丸四角形 53"/>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高度なキャンペーン</a:t>
            </a:r>
          </a:p>
        </p:txBody>
      </p:sp>
    </p:spTree>
    <p:extLst>
      <p:ext uri="{BB962C8B-B14F-4D97-AF65-F5344CB8AC3E}">
        <p14:creationId xmlns:p14="http://schemas.microsoft.com/office/powerpoint/2010/main" val="1107645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実現のポイント１ 着実な駅</a:t>
            </a:r>
            <a:r>
              <a:rPr lang="ja-JP" altLang="en-US" sz="1800" b="0" dirty="0"/>
              <a:t>ビル事業課題の解決</a:t>
            </a:r>
            <a:br>
              <a:rPr lang="ja-JP" altLang="en-US" sz="1800" b="0" dirty="0"/>
            </a:br>
            <a:r>
              <a:rPr lang="ja-JP" altLang="en-US" dirty="0"/>
              <a:t>③</a:t>
            </a:r>
            <a:r>
              <a:rPr lang="ja-JP" altLang="en-US" dirty="0" smtClean="0"/>
              <a:t>フルマネージドサービス</a:t>
            </a:r>
            <a:r>
              <a:rPr lang="ja-JP" altLang="en-US" dirty="0"/>
              <a:t>に</a:t>
            </a:r>
            <a:r>
              <a:rPr lang="ja-JP" altLang="en-US" dirty="0" smtClean="0"/>
              <a:t>よるコスト・業務の最適化</a:t>
            </a:r>
            <a:endParaRPr kumimoji="1" lang="ja-JP" altLang="en-US" dirty="0"/>
          </a:p>
        </p:txBody>
      </p:sp>
      <p:sp>
        <p:nvSpPr>
          <p:cNvPr id="54" name="テキスト ボックス 53">
            <a:extLst>
              <a:ext uri="{FF2B5EF4-FFF2-40B4-BE49-F238E27FC236}">
                <a16:creationId xmlns:a16="http://schemas.microsoft.com/office/drawing/2014/main" id="{C5A0DFA2-7E3F-4A54-80D4-66C9F00FB1DB}"/>
              </a:ext>
            </a:extLst>
          </p:cNvPr>
          <p:cNvSpPr txBox="1"/>
          <p:nvPr/>
        </p:nvSpPr>
        <p:spPr>
          <a:xfrm>
            <a:off x="5063936" y="5718325"/>
            <a:ext cx="4534062" cy="584443"/>
          </a:xfrm>
          <a:prstGeom prst="rect">
            <a:avLst/>
          </a:prstGeom>
          <a:solidFill>
            <a:srgbClr val="4472C4">
              <a:lumMod val="20000"/>
              <a:lumOff val="80000"/>
            </a:srgbClr>
          </a:solidFill>
        </p:spPr>
        <p:txBody>
          <a:bodyPr wrap="square" rtlCol="0" anchor="ctr">
            <a:noAutofit/>
          </a:bodyPr>
          <a:lstStyle/>
          <a:p>
            <a:pPr algn="ctr" defTabSz="914400"/>
            <a:r>
              <a:rPr kumimoji="1" lang="ja-JP" altLang="en-US" sz="1600" b="1" dirty="0">
                <a:solidFill>
                  <a:srgbClr val="134779"/>
                </a:solidFill>
                <a:latin typeface="Meiryo UI" panose="020B0604030504040204" pitchFamily="50" charset="-128"/>
                <a:ea typeface="Meiryo UI" panose="020B0604030504040204" pitchFamily="50" charset="-128"/>
              </a:rPr>
              <a:t>本業</a:t>
            </a:r>
            <a:r>
              <a:rPr kumimoji="1" lang="ja-JP" altLang="en-US" sz="1600" b="1" dirty="0" smtClean="0">
                <a:solidFill>
                  <a:srgbClr val="134779"/>
                </a:solidFill>
                <a:latin typeface="Meiryo UI" panose="020B0604030504040204" pitchFamily="50" charset="-128"/>
                <a:ea typeface="Meiryo UI" panose="020B0604030504040204" pitchFamily="50" charset="-128"/>
              </a:rPr>
              <a:t>へリソースを集中することが可能となり、</a:t>
            </a:r>
            <a:endParaRPr kumimoji="1" lang="en-US" altLang="ja-JP" sz="1600" b="1" dirty="0" smtClean="0">
              <a:solidFill>
                <a:srgbClr val="134779"/>
              </a:solidFill>
              <a:latin typeface="Meiryo UI" panose="020B0604030504040204" pitchFamily="50" charset="-128"/>
              <a:ea typeface="Meiryo UI" panose="020B0604030504040204" pitchFamily="50" charset="-128"/>
            </a:endParaRPr>
          </a:p>
          <a:p>
            <a:pPr algn="ctr" defTabSz="914400"/>
            <a:r>
              <a:rPr kumimoji="1" lang="ja-JP" altLang="en-US" sz="1600" b="1" dirty="0" smtClean="0">
                <a:solidFill>
                  <a:srgbClr val="134779"/>
                </a:solidFill>
                <a:latin typeface="Meiryo UI" panose="020B0604030504040204" pitchFamily="50" charset="-128"/>
                <a:ea typeface="Meiryo UI" panose="020B0604030504040204" pitchFamily="50" charset="-128"/>
              </a:rPr>
              <a:t>事業</a:t>
            </a:r>
            <a:r>
              <a:rPr kumimoji="1" lang="ja-JP" altLang="en-US" sz="1600" b="1" dirty="0">
                <a:solidFill>
                  <a:srgbClr val="134779"/>
                </a:solidFill>
                <a:latin typeface="Meiryo UI" panose="020B0604030504040204" pitchFamily="50" charset="-128"/>
                <a:ea typeface="Meiryo UI" panose="020B0604030504040204" pitchFamily="50" charset="-128"/>
              </a:rPr>
              <a:t>成長を</a:t>
            </a:r>
            <a:r>
              <a:rPr kumimoji="1" lang="ja-JP" altLang="en-US" sz="1600" b="1" dirty="0" smtClean="0">
                <a:solidFill>
                  <a:srgbClr val="134779"/>
                </a:solidFill>
                <a:latin typeface="Meiryo UI" panose="020B0604030504040204" pitchFamily="50" charset="-128"/>
                <a:ea typeface="Meiryo UI" panose="020B0604030504040204" pitchFamily="50" charset="-128"/>
              </a:rPr>
              <a:t>加速させていくことが可能となります</a:t>
            </a:r>
            <a:endParaRPr kumimoji="1" lang="ja-JP" altLang="en-US" sz="1600" b="1" dirty="0">
              <a:solidFill>
                <a:srgbClr val="134779"/>
              </a:solidFill>
              <a:latin typeface="Meiryo UI" panose="020B0604030504040204" pitchFamily="50" charset="-128"/>
              <a:ea typeface="Meiryo UI" panose="020B0604030504040204" pitchFamily="50" charset="-128"/>
            </a:endParaRPr>
          </a:p>
        </p:txBody>
      </p:sp>
      <p:sp>
        <p:nvSpPr>
          <p:cNvPr id="55" name="コンテンツ プレースホルダー 3">
            <a:extLst>
              <a:ext uri="{FF2B5EF4-FFF2-40B4-BE49-F238E27FC236}">
                <a16:creationId xmlns:a16="http://schemas.microsoft.com/office/drawing/2014/main" id="{05EEA047-01C8-4FFB-B953-477AA2927534}"/>
              </a:ext>
            </a:extLst>
          </p:cNvPr>
          <p:cNvSpPr txBox="1">
            <a:spLocks/>
          </p:cNvSpPr>
          <p:nvPr/>
        </p:nvSpPr>
        <p:spPr>
          <a:xfrm>
            <a:off x="57941" y="741592"/>
            <a:ext cx="8545501" cy="613152"/>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kumimoji="0" lang="ja-JP" altLang="en-US" sz="1800" dirty="0" smtClean="0">
                <a:latin typeface="Meiryo UI" panose="020B0604030504040204" pitchFamily="50" charset="-128"/>
                <a:ea typeface="Meiryo UI" panose="020B0604030504040204" pitchFamily="50" charset="-128"/>
                <a:sym typeface="游ゴシック"/>
              </a:rPr>
              <a:t>企業様が従来おこなっていたポイント・会員管理システムの運用保守業務や企画業務を</a:t>
            </a:r>
            <a:r>
              <a:rPr kumimoji="0" lang="en-US" altLang="ja-JP" sz="1800" dirty="0" smtClean="0">
                <a:latin typeface="Meiryo UI" panose="020B0604030504040204" pitchFamily="50" charset="-128"/>
                <a:ea typeface="Meiryo UI" panose="020B0604030504040204" pitchFamily="50" charset="-128"/>
                <a:sym typeface="游ゴシック"/>
              </a:rPr>
              <a:t/>
            </a:r>
            <a:br>
              <a:rPr kumimoji="0" lang="en-US" altLang="ja-JP" sz="1800" dirty="0" smtClean="0">
                <a:latin typeface="Meiryo UI" panose="020B0604030504040204" pitchFamily="50" charset="-128"/>
                <a:ea typeface="Meiryo UI" panose="020B0604030504040204" pitchFamily="50" charset="-128"/>
                <a:sym typeface="游ゴシック"/>
              </a:rPr>
            </a:br>
            <a:r>
              <a:rPr kumimoji="0" lang="en-US" altLang="ja-JP" sz="1800" dirty="0" smtClean="0">
                <a:latin typeface="Meiryo UI" panose="020B0604030504040204" pitchFamily="50" charset="-128"/>
                <a:ea typeface="Meiryo UI" panose="020B0604030504040204" pitchFamily="50" charset="-128"/>
                <a:sym typeface="游ゴシック"/>
              </a:rPr>
              <a:t>CAFIS Explorer</a:t>
            </a:r>
            <a:r>
              <a:rPr kumimoji="0" lang="ja-JP" altLang="en-US" sz="1800" dirty="0" smtClean="0">
                <a:latin typeface="Meiryo UI" panose="020B0604030504040204" pitchFamily="50" charset="-128"/>
                <a:ea typeface="Meiryo UI" panose="020B0604030504040204" pitchFamily="50" charset="-128"/>
                <a:sym typeface="游ゴシック"/>
              </a:rPr>
              <a:t>なら標準サービス利用の中で</a:t>
            </a:r>
            <a:r>
              <a:rPr kumimoji="0" lang="en-US" altLang="ja-JP" sz="1800" dirty="0" smtClean="0">
                <a:latin typeface="Meiryo UI" panose="020B0604030504040204" pitchFamily="50" charset="-128"/>
                <a:ea typeface="Meiryo UI" panose="020B0604030504040204" pitchFamily="50" charset="-128"/>
                <a:sym typeface="游ゴシック"/>
              </a:rPr>
              <a:t>NTT</a:t>
            </a:r>
            <a:r>
              <a:rPr kumimoji="0" lang="ja-JP" altLang="en-US" sz="1800" dirty="0" smtClean="0">
                <a:latin typeface="Meiryo UI" panose="020B0604030504040204" pitchFamily="50" charset="-128"/>
                <a:ea typeface="Meiryo UI" panose="020B0604030504040204" pitchFamily="50" charset="-128"/>
                <a:sym typeface="游ゴシック"/>
              </a:rPr>
              <a:t>データが実施いたします。</a:t>
            </a:r>
            <a:endParaRPr kumimoji="0" lang="en-US" altLang="ja-JP" sz="1800" dirty="0">
              <a:latin typeface="Meiryo UI" panose="020B0604030504040204" pitchFamily="50" charset="-128"/>
              <a:ea typeface="Meiryo UI" panose="020B0604030504040204" pitchFamily="50" charset="-128"/>
              <a:sym typeface="游ゴシック"/>
            </a:endParaRPr>
          </a:p>
        </p:txBody>
      </p:sp>
      <p:sp>
        <p:nvSpPr>
          <p:cNvPr id="56" name="テキスト ボックス 55">
            <a:extLst>
              <a:ext uri="{FF2B5EF4-FFF2-40B4-BE49-F238E27FC236}">
                <a16:creationId xmlns:a16="http://schemas.microsoft.com/office/drawing/2014/main" id="{36422335-551B-4092-A4C9-7C673D50816F}"/>
              </a:ext>
            </a:extLst>
          </p:cNvPr>
          <p:cNvSpPr txBox="1"/>
          <p:nvPr/>
        </p:nvSpPr>
        <p:spPr>
          <a:xfrm>
            <a:off x="5828450" y="1511958"/>
            <a:ext cx="2765558" cy="338554"/>
          </a:xfrm>
          <a:prstGeom prst="rect">
            <a:avLst/>
          </a:prstGeom>
          <a:noFill/>
        </p:spPr>
        <p:txBody>
          <a:bodyPr wrap="square" rtlCol="0">
            <a:spAutoFit/>
          </a:bodyPr>
          <a:lstStyle/>
          <a:p>
            <a:pPr algn="ctr" defTabSz="914400"/>
            <a:r>
              <a:rPr lang="ja-JP" altLang="en-US" sz="1600" b="1" dirty="0" smtClean="0">
                <a:solidFill>
                  <a:srgbClr val="134779"/>
                </a:solidFill>
                <a:latin typeface="Meiryo UI" panose="020B0604030504040204" pitchFamily="50" charset="-128"/>
                <a:ea typeface="Meiryo UI" panose="020B0604030504040204" pitchFamily="50" charset="-128"/>
              </a:rPr>
              <a:t>転換</a:t>
            </a:r>
            <a:r>
              <a:rPr lang="ja-JP" altLang="en-US" sz="1600" b="1" dirty="0">
                <a:solidFill>
                  <a:srgbClr val="134779"/>
                </a:solidFill>
                <a:latin typeface="Meiryo UI" panose="020B0604030504040204" pitchFamily="50" charset="-128"/>
                <a:ea typeface="Meiryo UI" panose="020B0604030504040204" pitchFamily="50" charset="-128"/>
              </a:rPr>
              <a:t>効果</a:t>
            </a:r>
          </a:p>
        </p:txBody>
      </p:sp>
      <p:sp>
        <p:nvSpPr>
          <p:cNvPr id="57" name="テキスト ボックス 56">
            <a:extLst>
              <a:ext uri="{FF2B5EF4-FFF2-40B4-BE49-F238E27FC236}">
                <a16:creationId xmlns:a16="http://schemas.microsoft.com/office/drawing/2014/main" id="{8650A2A9-C940-47D1-B17F-5AF66A2169D7}"/>
              </a:ext>
            </a:extLst>
          </p:cNvPr>
          <p:cNvSpPr txBox="1"/>
          <p:nvPr/>
        </p:nvSpPr>
        <p:spPr>
          <a:xfrm>
            <a:off x="201337" y="2288121"/>
            <a:ext cx="2268520" cy="972000"/>
          </a:xfrm>
          <a:prstGeom prst="rect">
            <a:avLst/>
          </a:prstGeom>
          <a:solidFill>
            <a:srgbClr val="134779"/>
          </a:solidFill>
          <a:ln>
            <a:solidFill>
              <a:srgbClr val="134779"/>
            </a:solidFill>
          </a:ln>
          <a:effectLst/>
        </p:spPr>
        <p:txBody>
          <a:bodyPr wrap="square" rtlCol="0">
            <a:noAutofit/>
          </a:bodyPr>
          <a:lstStyle/>
          <a:p>
            <a:pPr algn="ctr" defTabSz="914400"/>
            <a:r>
              <a:rPr lang="ja-JP" altLang="en-US" sz="1400" b="1" dirty="0">
                <a:solidFill>
                  <a:prstClr val="white"/>
                </a:solidFill>
                <a:latin typeface="Meiryo UI" panose="020B0604030504040204" pitchFamily="50" charset="-128"/>
                <a:ea typeface="Meiryo UI" panose="020B0604030504040204" pitchFamily="50" charset="-128"/>
              </a:rPr>
              <a:t>システム企画業務</a:t>
            </a:r>
            <a:endParaRPr kumimoji="1" lang="ja-JP" altLang="en-US" sz="1400" b="1" dirty="0">
              <a:solidFill>
                <a:prstClr val="white"/>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344AB197-2B08-4C36-85F0-166C4BF451FE}"/>
              </a:ext>
            </a:extLst>
          </p:cNvPr>
          <p:cNvSpPr/>
          <p:nvPr/>
        </p:nvSpPr>
        <p:spPr>
          <a:xfrm>
            <a:off x="313133" y="2613187"/>
            <a:ext cx="2017512" cy="254014"/>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固定資産管理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AE477173-7A80-40C0-AD00-D18DAC0AA875}"/>
              </a:ext>
            </a:extLst>
          </p:cNvPr>
          <p:cNvSpPr/>
          <p:nvPr/>
        </p:nvSpPr>
        <p:spPr>
          <a:xfrm>
            <a:off x="313133" y="2898423"/>
            <a:ext cx="2017512" cy="254014"/>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機能改善検討・案件化対応</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7BCE2DD8-2956-4E2A-A08C-D2C6BC609A99}"/>
              </a:ext>
            </a:extLst>
          </p:cNvPr>
          <p:cNvSpPr txBox="1"/>
          <p:nvPr/>
        </p:nvSpPr>
        <p:spPr>
          <a:xfrm>
            <a:off x="201337" y="3315506"/>
            <a:ext cx="2268519" cy="2955080"/>
          </a:xfrm>
          <a:prstGeom prst="rect">
            <a:avLst/>
          </a:prstGeom>
          <a:solidFill>
            <a:srgbClr val="134779"/>
          </a:solidFill>
          <a:ln>
            <a:solidFill>
              <a:srgbClr val="134779"/>
            </a:solidFill>
          </a:ln>
          <a:effectLst/>
        </p:spPr>
        <p:txBody>
          <a:bodyPr wrap="square" rtlCol="0">
            <a:noAutofit/>
          </a:bodyPr>
          <a:lstStyle/>
          <a:p>
            <a:pPr algn="ctr" defTabSz="914400"/>
            <a:r>
              <a:rPr lang="ja-JP" altLang="en-US" sz="1400" b="1" dirty="0">
                <a:solidFill>
                  <a:prstClr val="white"/>
                </a:solidFill>
                <a:latin typeface="Meiryo UI" panose="020B0604030504040204" pitchFamily="50" charset="-128"/>
                <a:ea typeface="Meiryo UI" panose="020B0604030504040204" pitchFamily="50" charset="-128"/>
              </a:rPr>
              <a:t>システム運用保守業務</a:t>
            </a:r>
            <a:endParaRPr kumimoji="1" lang="ja-JP" altLang="en-US" sz="1400" b="1" dirty="0">
              <a:solidFill>
                <a:prstClr val="white"/>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AF7EDA4-B2B6-44CF-B3C1-FD9532928615}"/>
              </a:ext>
            </a:extLst>
          </p:cNvPr>
          <p:cNvSpPr/>
          <p:nvPr/>
        </p:nvSpPr>
        <p:spPr>
          <a:xfrm>
            <a:off x="313133" y="3640925"/>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障害時運用</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2" name="正方形/長方形 61">
            <a:extLst>
              <a:ext uri="{FF2B5EF4-FFF2-40B4-BE49-F238E27FC236}">
                <a16:creationId xmlns:a16="http://schemas.microsoft.com/office/drawing/2014/main" id="{C91966C2-C8FE-409C-93E6-0AB8C49DBE71}"/>
              </a:ext>
            </a:extLst>
          </p:cNvPr>
          <p:cNvSpPr/>
          <p:nvPr/>
        </p:nvSpPr>
        <p:spPr>
          <a:xfrm>
            <a:off x="313133" y="4056201"/>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キャパシティ</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3" name="正方形/長方形 62">
            <a:extLst>
              <a:ext uri="{FF2B5EF4-FFF2-40B4-BE49-F238E27FC236}">
                <a16:creationId xmlns:a16="http://schemas.microsoft.com/office/drawing/2014/main" id="{3A8E860A-216F-4CA5-BE3F-5D72AC421B45}"/>
              </a:ext>
            </a:extLst>
          </p:cNvPr>
          <p:cNvSpPr/>
          <p:nvPr/>
        </p:nvSpPr>
        <p:spPr>
          <a:xfrm>
            <a:off x="1348827" y="3640925"/>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構成管理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7E46BDFE-B92E-4011-8E9A-8704678BB451}"/>
              </a:ext>
            </a:extLst>
          </p:cNvPr>
          <p:cNvSpPr/>
          <p:nvPr/>
        </p:nvSpPr>
        <p:spPr>
          <a:xfrm>
            <a:off x="1348827" y="4056201"/>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依頼運用</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866B237A-2649-4134-B370-9B8F0FC8CC64}"/>
              </a:ext>
            </a:extLst>
          </p:cNvPr>
          <p:cNvSpPr/>
          <p:nvPr/>
        </p:nvSpPr>
        <p:spPr>
          <a:xfrm>
            <a:off x="1348827" y="4471477"/>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バックアップ・</a:t>
            </a:r>
            <a:endParaRPr kumimoji="0" lang="en-US" altLang="ja-JP" sz="11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リストア管理</a:t>
            </a:r>
            <a:endParaRPr kumimoji="0" lang="en-US" altLang="ja-JP" sz="11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2C37167F-E85F-4278-82AB-4BB601DF3570}"/>
              </a:ext>
            </a:extLst>
          </p:cNvPr>
          <p:cNvSpPr/>
          <p:nvPr/>
        </p:nvSpPr>
        <p:spPr>
          <a:xfrm>
            <a:off x="313133" y="4471477"/>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保守改善</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7" name="正方形/長方形 66">
            <a:extLst>
              <a:ext uri="{FF2B5EF4-FFF2-40B4-BE49-F238E27FC236}">
                <a16:creationId xmlns:a16="http://schemas.microsoft.com/office/drawing/2014/main" id="{94B9F73F-D68D-4063-94A5-374C7CFE11B7}"/>
              </a:ext>
            </a:extLst>
          </p:cNvPr>
          <p:cNvSpPr/>
          <p:nvPr/>
        </p:nvSpPr>
        <p:spPr>
          <a:xfrm>
            <a:off x="313133" y="4886753"/>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ログ運用・</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監視運用</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CD5F9A9A-7799-4129-A21D-2DBA07A339D1}"/>
              </a:ext>
            </a:extLst>
          </p:cNvPr>
          <p:cNvSpPr/>
          <p:nvPr/>
        </p:nvSpPr>
        <p:spPr>
          <a:xfrm>
            <a:off x="1348827" y="4886753"/>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リソース管理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695C5CF0-8D61-46DF-9BB0-1D465144B141}"/>
              </a:ext>
            </a:extLst>
          </p:cNvPr>
          <p:cNvSpPr/>
          <p:nvPr/>
        </p:nvSpPr>
        <p:spPr>
          <a:xfrm>
            <a:off x="1348827" y="5302029"/>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システム</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メンテナンス</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70" name="正方形/長方形 69">
            <a:extLst>
              <a:ext uri="{FF2B5EF4-FFF2-40B4-BE49-F238E27FC236}">
                <a16:creationId xmlns:a16="http://schemas.microsoft.com/office/drawing/2014/main" id="{6030C061-6052-476D-A754-D55DACEB35E8}"/>
              </a:ext>
            </a:extLst>
          </p:cNvPr>
          <p:cNvSpPr/>
          <p:nvPr/>
        </p:nvSpPr>
        <p:spPr>
          <a:xfrm>
            <a:off x="313133" y="5302029"/>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テスト環境</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維持管理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71" name="正方形/長方形 70">
            <a:extLst>
              <a:ext uri="{FF2B5EF4-FFF2-40B4-BE49-F238E27FC236}">
                <a16:creationId xmlns:a16="http://schemas.microsoft.com/office/drawing/2014/main" id="{02F69C59-6577-4332-9FB2-977D6209912C}"/>
              </a:ext>
            </a:extLst>
          </p:cNvPr>
          <p:cNvSpPr/>
          <p:nvPr/>
        </p:nvSpPr>
        <p:spPr>
          <a:xfrm>
            <a:off x="1348827" y="5717305"/>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セキュリティ管理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C317ADA1-82FF-467D-B754-73A6C82E9646}"/>
              </a:ext>
            </a:extLst>
          </p:cNvPr>
          <p:cNvSpPr/>
          <p:nvPr/>
        </p:nvSpPr>
        <p:spPr>
          <a:xfrm>
            <a:off x="313133" y="5717305"/>
            <a:ext cx="981818" cy="371901"/>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サービス</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レベル管理</a:t>
            </a:r>
            <a:endParaRPr kumimoji="0" lang="en-US" altLang="ja-JP" sz="12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pic>
        <p:nvPicPr>
          <p:cNvPr id="73" name="図 72" descr="挿絵 が含まれている画像&#10;&#10;自動的に生成された説明">
            <a:extLst>
              <a:ext uri="{FF2B5EF4-FFF2-40B4-BE49-F238E27FC236}">
                <a16:creationId xmlns:a16="http://schemas.microsoft.com/office/drawing/2014/main" id="{A7DAD915-DC62-4E13-AF87-DC380858E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495" y="4338471"/>
            <a:ext cx="581607" cy="686486"/>
          </a:xfrm>
          <a:prstGeom prst="rect">
            <a:avLst/>
          </a:prstGeom>
        </p:spPr>
      </p:pic>
      <p:pic>
        <p:nvPicPr>
          <p:cNvPr id="74" name="図 73" descr="建物, テーブル, ウィンドウ が含まれている画像&#10;&#10;自動的に生成された説明">
            <a:extLst>
              <a:ext uri="{FF2B5EF4-FFF2-40B4-BE49-F238E27FC236}">
                <a16:creationId xmlns:a16="http://schemas.microsoft.com/office/drawing/2014/main" id="{09168E18-6F74-4F15-969F-07FE3E1C4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416" y="3216600"/>
            <a:ext cx="719858" cy="705556"/>
          </a:xfrm>
          <a:prstGeom prst="rect">
            <a:avLst/>
          </a:prstGeom>
        </p:spPr>
      </p:pic>
      <p:pic>
        <p:nvPicPr>
          <p:cNvPr id="75" name="図 74" descr="ホイール が含まれている画像&#10;&#10;自動的に生成された説明">
            <a:extLst>
              <a:ext uri="{FF2B5EF4-FFF2-40B4-BE49-F238E27FC236}">
                <a16:creationId xmlns:a16="http://schemas.microsoft.com/office/drawing/2014/main" id="{A31BE850-8177-418D-A570-C2FFE1F1B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467" y="2104303"/>
            <a:ext cx="691254" cy="738928"/>
          </a:xfrm>
          <a:prstGeom prst="rect">
            <a:avLst/>
          </a:prstGeom>
        </p:spPr>
      </p:pic>
      <p:sp>
        <p:nvSpPr>
          <p:cNvPr id="76" name="テキスト ボックス 75">
            <a:extLst>
              <a:ext uri="{FF2B5EF4-FFF2-40B4-BE49-F238E27FC236}">
                <a16:creationId xmlns:a16="http://schemas.microsoft.com/office/drawing/2014/main" id="{DEF7A759-A11C-488F-A0AD-CD74449C4257}"/>
              </a:ext>
            </a:extLst>
          </p:cNvPr>
          <p:cNvSpPr txBox="1"/>
          <p:nvPr/>
        </p:nvSpPr>
        <p:spPr>
          <a:xfrm>
            <a:off x="4819892" y="2823830"/>
            <a:ext cx="902811" cy="307777"/>
          </a:xfrm>
          <a:prstGeom prst="rect">
            <a:avLst/>
          </a:prstGeom>
          <a:noFill/>
        </p:spPr>
        <p:txBody>
          <a:bodyPr wrap="none" rtlCol="0">
            <a:spAutoFit/>
          </a:bodyPr>
          <a:lstStyle/>
          <a:p>
            <a:pPr algn="ctr" defTabSz="914400"/>
            <a:r>
              <a:rPr kumimoji="1" lang="ja-JP" altLang="en-US" sz="1400" b="1" dirty="0">
                <a:solidFill>
                  <a:srgbClr val="383F41"/>
                </a:solidFill>
                <a:latin typeface="Meiryo UI" panose="020B0604030504040204" pitchFamily="50" charset="-128"/>
                <a:ea typeface="Meiryo UI" panose="020B0604030504040204" pitchFamily="50" charset="-128"/>
              </a:rPr>
              <a:t>関連人員</a:t>
            </a:r>
          </a:p>
        </p:txBody>
      </p:sp>
      <p:sp>
        <p:nvSpPr>
          <p:cNvPr id="77" name="テキスト ボックス 76">
            <a:extLst>
              <a:ext uri="{FF2B5EF4-FFF2-40B4-BE49-F238E27FC236}">
                <a16:creationId xmlns:a16="http://schemas.microsoft.com/office/drawing/2014/main" id="{19615D3D-7F2E-49C7-97F7-E61F65F542A0}"/>
              </a:ext>
            </a:extLst>
          </p:cNvPr>
          <p:cNvSpPr txBox="1"/>
          <p:nvPr/>
        </p:nvSpPr>
        <p:spPr>
          <a:xfrm>
            <a:off x="4819892" y="3923766"/>
            <a:ext cx="902811" cy="307777"/>
          </a:xfrm>
          <a:prstGeom prst="rect">
            <a:avLst/>
          </a:prstGeom>
          <a:noFill/>
        </p:spPr>
        <p:txBody>
          <a:bodyPr wrap="none" rtlCol="0">
            <a:spAutoFit/>
          </a:bodyPr>
          <a:lstStyle/>
          <a:p>
            <a:pPr algn="ctr" defTabSz="914400"/>
            <a:r>
              <a:rPr kumimoji="1" lang="ja-JP" altLang="en-US" sz="1400" b="1" dirty="0">
                <a:solidFill>
                  <a:srgbClr val="383F41"/>
                </a:solidFill>
                <a:latin typeface="Meiryo UI" panose="020B0604030504040204" pitchFamily="50" charset="-128"/>
                <a:ea typeface="Meiryo UI" panose="020B0604030504040204" pitchFamily="50" charset="-128"/>
              </a:rPr>
              <a:t>関連資産</a:t>
            </a:r>
          </a:p>
        </p:txBody>
      </p:sp>
      <p:sp>
        <p:nvSpPr>
          <p:cNvPr id="78" name="テキスト ボックス 77">
            <a:extLst>
              <a:ext uri="{FF2B5EF4-FFF2-40B4-BE49-F238E27FC236}">
                <a16:creationId xmlns:a16="http://schemas.microsoft.com/office/drawing/2014/main" id="{3823AABD-4E8F-4DB5-9352-69E39A790879}"/>
              </a:ext>
            </a:extLst>
          </p:cNvPr>
          <p:cNvSpPr txBox="1"/>
          <p:nvPr/>
        </p:nvSpPr>
        <p:spPr>
          <a:xfrm>
            <a:off x="4884881" y="5047006"/>
            <a:ext cx="955711" cy="307777"/>
          </a:xfrm>
          <a:prstGeom prst="rect">
            <a:avLst/>
          </a:prstGeom>
          <a:noFill/>
        </p:spPr>
        <p:txBody>
          <a:bodyPr wrap="none" rtlCol="0">
            <a:spAutoFit/>
          </a:bodyPr>
          <a:lstStyle/>
          <a:p>
            <a:pPr algn="ctr" defTabSz="914400"/>
            <a:r>
              <a:rPr kumimoji="1" lang="ja-JP" altLang="en-US" sz="1400" b="1" dirty="0">
                <a:solidFill>
                  <a:srgbClr val="383F41"/>
                </a:solidFill>
                <a:latin typeface="Meiryo UI" panose="020B0604030504040204" pitchFamily="50" charset="-128"/>
                <a:ea typeface="Meiryo UI" panose="020B0604030504040204" pitchFamily="50" charset="-128"/>
              </a:rPr>
              <a:t>関連コスト</a:t>
            </a:r>
          </a:p>
        </p:txBody>
      </p:sp>
      <p:sp>
        <p:nvSpPr>
          <p:cNvPr id="79" name="矢印: 山形 56">
            <a:extLst>
              <a:ext uri="{FF2B5EF4-FFF2-40B4-BE49-F238E27FC236}">
                <a16:creationId xmlns:a16="http://schemas.microsoft.com/office/drawing/2014/main" id="{A360C21D-CEFD-43CB-8CAC-23DE8F35912D}"/>
              </a:ext>
            </a:extLst>
          </p:cNvPr>
          <p:cNvSpPr/>
          <p:nvPr/>
        </p:nvSpPr>
        <p:spPr>
          <a:xfrm>
            <a:off x="5774013" y="2478244"/>
            <a:ext cx="238891" cy="180598"/>
          </a:xfrm>
          <a:prstGeom prst="chevron">
            <a:avLst/>
          </a:prstGeom>
          <a:solidFill>
            <a:srgbClr val="065B9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80" name="矢印: 山形 57">
            <a:extLst>
              <a:ext uri="{FF2B5EF4-FFF2-40B4-BE49-F238E27FC236}">
                <a16:creationId xmlns:a16="http://schemas.microsoft.com/office/drawing/2014/main" id="{E5D9A091-BF4C-4911-AF30-8C67A740231C}"/>
              </a:ext>
            </a:extLst>
          </p:cNvPr>
          <p:cNvSpPr/>
          <p:nvPr/>
        </p:nvSpPr>
        <p:spPr>
          <a:xfrm>
            <a:off x="5774013" y="3623385"/>
            <a:ext cx="238891" cy="180598"/>
          </a:xfrm>
          <a:prstGeom prst="chevron">
            <a:avLst/>
          </a:prstGeom>
          <a:solidFill>
            <a:srgbClr val="065B9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81" name="矢印: 山形 58">
            <a:extLst>
              <a:ext uri="{FF2B5EF4-FFF2-40B4-BE49-F238E27FC236}">
                <a16:creationId xmlns:a16="http://schemas.microsoft.com/office/drawing/2014/main" id="{78067377-9ACF-4AF9-8742-901C89F48FFF}"/>
              </a:ext>
            </a:extLst>
          </p:cNvPr>
          <p:cNvSpPr/>
          <p:nvPr/>
        </p:nvSpPr>
        <p:spPr>
          <a:xfrm>
            <a:off x="5774013" y="4768526"/>
            <a:ext cx="238891" cy="180598"/>
          </a:xfrm>
          <a:prstGeom prst="chevron">
            <a:avLst/>
          </a:prstGeom>
          <a:solidFill>
            <a:srgbClr val="065B9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4F1F5220-824F-4C56-8360-BFBAFA3765B2}"/>
              </a:ext>
            </a:extLst>
          </p:cNvPr>
          <p:cNvSpPr txBox="1"/>
          <p:nvPr/>
        </p:nvSpPr>
        <p:spPr>
          <a:xfrm>
            <a:off x="3859642" y="5752990"/>
            <a:ext cx="1387780" cy="369332"/>
          </a:xfrm>
          <a:prstGeom prst="rect">
            <a:avLst/>
          </a:prstGeom>
          <a:noFill/>
        </p:spPr>
        <p:txBody>
          <a:bodyPr wrap="square" rtlCol="0">
            <a:spAutoFit/>
          </a:bodyPr>
          <a:lstStyle/>
          <a:p>
            <a:pPr defTabSz="914400"/>
            <a:r>
              <a:rPr kumimoji="1" lang="ja-JP" altLang="en-US" dirty="0" smtClean="0">
                <a:solidFill>
                  <a:srgbClr val="383F41"/>
                </a:solidFill>
                <a:latin typeface="Meiryo UI" panose="020B0604030504040204" pitchFamily="50" charset="-128"/>
                <a:ea typeface="Meiryo UI" panose="020B0604030504040204" pitchFamily="50" charset="-128"/>
              </a:rPr>
              <a:t>で実施！</a:t>
            </a:r>
            <a:endParaRPr kumimoji="1" lang="ja-JP" altLang="en-US" dirty="0">
              <a:solidFill>
                <a:srgbClr val="383F41"/>
              </a:solidFill>
              <a:latin typeface="Meiryo UI" panose="020B0604030504040204" pitchFamily="50" charset="-128"/>
              <a:ea typeface="Meiryo UI" panose="020B0604030504040204" pitchFamily="50" charset="-128"/>
            </a:endParaRPr>
          </a:p>
        </p:txBody>
      </p:sp>
      <p:sp>
        <p:nvSpPr>
          <p:cNvPr id="83" name="角丸四角形 82"/>
          <p:cNvSpPr/>
          <p:nvPr/>
        </p:nvSpPr>
        <p:spPr>
          <a:xfrm>
            <a:off x="6093563" y="1994343"/>
            <a:ext cx="3490376" cy="1080000"/>
          </a:xfrm>
          <a:prstGeom prst="roundRect">
            <a:avLst>
              <a:gd name="adj" fmla="val 10472"/>
            </a:avLst>
          </a:prstGeom>
          <a:solidFill>
            <a:sysClr val="window" lastClr="FFFFFF">
              <a:lumMod val="95000"/>
              <a:alpha val="33000"/>
            </a:sysClr>
          </a:solidFill>
          <a:ln w="28575" cap="flat" cmpd="sng" algn="ctr">
            <a:solidFill>
              <a:srgbClr val="134779"/>
            </a:solidFill>
            <a:prstDash val="solid"/>
          </a:ln>
          <a:effectLst/>
        </p:spPr>
        <p:txBody>
          <a:bodyPr rot="0" spcFirstLastPara="0" vertOverflow="overflow" horzOverflow="overflow" vert="horz" wrap="square" lIns="91440" tIns="108000" rIns="91440" bIns="45720" numCol="1" spcCol="0" rtlCol="0" fromWordArt="0" anchor="t"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本業への人員シフト</a:t>
            </a:r>
            <a:endParaRPr kumimoji="1"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84" name="テキスト ボックス 83"/>
          <p:cNvSpPr txBox="1"/>
          <p:nvPr/>
        </p:nvSpPr>
        <p:spPr>
          <a:xfrm>
            <a:off x="6144932" y="2456117"/>
            <a:ext cx="3453066" cy="492443"/>
          </a:xfrm>
          <a:prstGeom prst="rect">
            <a:avLst/>
          </a:prstGeom>
          <a:noFill/>
        </p:spPr>
        <p:txBody>
          <a:bodyPr wrap="square" rtlCol="0">
            <a:spAutoFit/>
          </a:bodyPr>
          <a:lstStyle/>
          <a:p>
            <a:pPr marL="285750" indent="-285750" defTabSz="914400">
              <a:buFont typeface="Wingdings" panose="05000000000000000000" pitchFamily="2" charset="2"/>
              <a:buChar char="Ø"/>
            </a:pPr>
            <a:r>
              <a:rPr lang="ja-JP" altLang="en-US" sz="1300" dirty="0" smtClean="0">
                <a:solidFill>
                  <a:srgbClr val="383F41"/>
                </a:solidFill>
                <a:latin typeface="Meiryo UI" panose="020B0604030504040204" pitchFamily="50" charset="-128"/>
                <a:ea typeface="Meiryo UI" panose="020B0604030504040204" pitchFamily="50" charset="-128"/>
              </a:rPr>
              <a:t>マーケティングや</a:t>
            </a:r>
            <a:r>
              <a:rPr kumimoji="1" lang="ja-JP" altLang="en-US" sz="1300" dirty="0" smtClean="0">
                <a:solidFill>
                  <a:srgbClr val="383F41"/>
                </a:solidFill>
                <a:latin typeface="Meiryo UI" panose="020B0604030504040204" pitchFamily="50" charset="-128"/>
                <a:ea typeface="Meiryo UI" panose="020B0604030504040204" pitchFamily="50" charset="-128"/>
              </a:rPr>
              <a:t>市場を見たサービス</a:t>
            </a:r>
            <a:r>
              <a:rPr kumimoji="1" lang="en-US" altLang="ja-JP" sz="1300" dirty="0" smtClean="0">
                <a:solidFill>
                  <a:srgbClr val="383F41"/>
                </a:solidFill>
                <a:latin typeface="Meiryo UI" panose="020B0604030504040204" pitchFamily="50" charset="-128"/>
                <a:ea typeface="Meiryo UI" panose="020B0604030504040204" pitchFamily="50" charset="-128"/>
              </a:rPr>
              <a:t>/</a:t>
            </a:r>
            <a:br>
              <a:rPr kumimoji="1" lang="en-US" altLang="ja-JP" sz="1300" dirty="0" smtClean="0">
                <a:solidFill>
                  <a:srgbClr val="383F41"/>
                </a:solidFill>
                <a:latin typeface="Meiryo UI" panose="020B0604030504040204" pitchFamily="50" charset="-128"/>
                <a:ea typeface="Meiryo UI" panose="020B0604030504040204" pitchFamily="50" charset="-128"/>
              </a:rPr>
            </a:br>
            <a:r>
              <a:rPr kumimoji="1" lang="ja-JP" altLang="en-US" sz="1300" dirty="0" smtClean="0">
                <a:solidFill>
                  <a:srgbClr val="383F41"/>
                </a:solidFill>
                <a:latin typeface="Meiryo UI" panose="020B0604030504040204" pitchFamily="50" charset="-128"/>
                <a:ea typeface="Meiryo UI" panose="020B0604030504040204" pitchFamily="50" charset="-128"/>
              </a:rPr>
              <a:t>事業改善等</a:t>
            </a:r>
            <a:r>
              <a:rPr lang="ja-JP" altLang="en-US" sz="1300" dirty="0" smtClean="0">
                <a:solidFill>
                  <a:srgbClr val="383F41"/>
                </a:solidFill>
                <a:latin typeface="Meiryo UI" panose="020B0604030504040204" pitchFamily="50" charset="-128"/>
                <a:ea typeface="Meiryo UI" panose="020B0604030504040204" pitchFamily="50" charset="-128"/>
              </a:rPr>
              <a:t>に資する業務への人員シフト</a:t>
            </a:r>
            <a:endParaRPr kumimoji="1" lang="ja-JP" altLang="en-US" sz="1300" dirty="0">
              <a:solidFill>
                <a:srgbClr val="383F41"/>
              </a:solidFill>
              <a:latin typeface="Meiryo UI" panose="020B0604030504040204" pitchFamily="50" charset="-128"/>
              <a:ea typeface="Meiryo UI" panose="020B0604030504040204" pitchFamily="50" charset="-128"/>
            </a:endParaRPr>
          </a:p>
        </p:txBody>
      </p:sp>
      <p:sp>
        <p:nvSpPr>
          <p:cNvPr id="85" name="角丸四角形 84"/>
          <p:cNvSpPr/>
          <p:nvPr/>
        </p:nvSpPr>
        <p:spPr>
          <a:xfrm>
            <a:off x="6093563" y="3139484"/>
            <a:ext cx="3490376" cy="1080000"/>
          </a:xfrm>
          <a:prstGeom prst="roundRect">
            <a:avLst>
              <a:gd name="adj" fmla="val 10472"/>
            </a:avLst>
          </a:prstGeom>
          <a:solidFill>
            <a:sysClr val="window" lastClr="FFFFFF">
              <a:lumMod val="95000"/>
              <a:alpha val="33000"/>
            </a:sysClr>
          </a:solidFill>
          <a:ln w="28575"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不必要に固定資産を持たない</a:t>
            </a:r>
            <a:endParaRPr kumimoji="0"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身軽な事業運営へのシフト</a:t>
            </a:r>
            <a:endParaRPr kumimoji="1"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86" name="テキスト ボックス 85"/>
          <p:cNvSpPr txBox="1"/>
          <p:nvPr/>
        </p:nvSpPr>
        <p:spPr>
          <a:xfrm>
            <a:off x="6144932" y="3756625"/>
            <a:ext cx="3395221" cy="492443"/>
          </a:xfrm>
          <a:prstGeom prst="rect">
            <a:avLst/>
          </a:prstGeom>
          <a:noFill/>
        </p:spPr>
        <p:txBody>
          <a:bodyPr wrap="square" rtlCol="0">
            <a:spAutoFit/>
          </a:bodyPr>
          <a:lstStyle/>
          <a:p>
            <a:pPr marL="285750" indent="-285750" defTabSz="914400">
              <a:buFont typeface="Wingdings" panose="05000000000000000000" pitchFamily="2" charset="2"/>
              <a:buChar char="Ø"/>
            </a:pPr>
            <a:r>
              <a:rPr lang="ja-JP" altLang="en-US" sz="1300" dirty="0" smtClean="0">
                <a:solidFill>
                  <a:srgbClr val="383F41"/>
                </a:solidFill>
                <a:latin typeface="Meiryo UI" panose="020B0604030504040204" pitchFamily="50" charset="-128"/>
                <a:ea typeface="Meiryo UI" panose="020B0604030504040204" pitchFamily="50" charset="-128"/>
              </a:rPr>
              <a:t>開始</a:t>
            </a:r>
            <a:r>
              <a:rPr lang="en-US" altLang="ja-JP" sz="1300" dirty="0" smtClean="0">
                <a:solidFill>
                  <a:srgbClr val="383F41"/>
                </a:solidFill>
                <a:latin typeface="Meiryo UI" panose="020B0604030504040204" pitchFamily="50" charset="-128"/>
                <a:ea typeface="Meiryo UI" panose="020B0604030504040204" pitchFamily="50" charset="-128"/>
              </a:rPr>
              <a:t>/</a:t>
            </a:r>
            <a:r>
              <a:rPr lang="ja-JP" altLang="en-US" sz="1300" dirty="0" smtClean="0">
                <a:solidFill>
                  <a:srgbClr val="383F41"/>
                </a:solidFill>
                <a:latin typeface="Meiryo UI" panose="020B0604030504040204" pitchFamily="50" charset="-128"/>
                <a:ea typeface="Meiryo UI" panose="020B0604030504040204" pitchFamily="50" charset="-128"/>
              </a:rPr>
              <a:t>継続</a:t>
            </a:r>
            <a:r>
              <a:rPr lang="en-US" altLang="ja-JP" sz="1300" dirty="0" smtClean="0">
                <a:solidFill>
                  <a:srgbClr val="383F41"/>
                </a:solidFill>
                <a:latin typeface="Meiryo UI" panose="020B0604030504040204" pitchFamily="50" charset="-128"/>
                <a:ea typeface="Meiryo UI" panose="020B0604030504040204" pitchFamily="50" charset="-128"/>
              </a:rPr>
              <a:t>/</a:t>
            </a:r>
            <a:r>
              <a:rPr lang="ja-JP" altLang="en-US" sz="1300" dirty="0" smtClean="0">
                <a:solidFill>
                  <a:srgbClr val="383F41"/>
                </a:solidFill>
                <a:latin typeface="Meiryo UI" panose="020B0604030504040204" pitchFamily="50" charset="-128"/>
                <a:ea typeface="Meiryo UI" panose="020B0604030504040204" pitchFamily="50" charset="-128"/>
              </a:rPr>
              <a:t>撤退のハードルを緩和し、</a:t>
            </a:r>
            <a:r>
              <a:rPr lang="en-US" altLang="ja-JP" sz="1300" dirty="0" smtClean="0">
                <a:solidFill>
                  <a:srgbClr val="383F41"/>
                </a:solidFill>
                <a:latin typeface="Meiryo UI" panose="020B0604030504040204" pitchFamily="50" charset="-128"/>
                <a:ea typeface="Meiryo UI" panose="020B0604030504040204" pitchFamily="50" charset="-128"/>
              </a:rPr>
              <a:t/>
            </a:r>
            <a:br>
              <a:rPr lang="en-US" altLang="ja-JP" sz="1300" dirty="0" smtClean="0">
                <a:solidFill>
                  <a:srgbClr val="383F41"/>
                </a:solidFill>
                <a:latin typeface="Meiryo UI" panose="020B0604030504040204" pitchFamily="50" charset="-128"/>
                <a:ea typeface="Meiryo UI" panose="020B0604030504040204" pitchFamily="50" charset="-128"/>
              </a:rPr>
            </a:br>
            <a:r>
              <a:rPr lang="ja-JP" altLang="en-US" sz="1300" dirty="0" smtClean="0">
                <a:solidFill>
                  <a:srgbClr val="383F41"/>
                </a:solidFill>
                <a:latin typeface="Meiryo UI" panose="020B0604030504040204" pitchFamily="50" charset="-128"/>
                <a:ea typeface="Meiryo UI" panose="020B0604030504040204" pitchFamily="50" charset="-128"/>
              </a:rPr>
              <a:t>挑戦的な施策の判断＆実施が可能</a:t>
            </a:r>
            <a:endParaRPr lang="en-US" altLang="ja-JP" sz="1300" dirty="0" smtClean="0">
              <a:solidFill>
                <a:srgbClr val="383F41"/>
              </a:solidFill>
              <a:latin typeface="Meiryo UI" panose="020B0604030504040204" pitchFamily="50" charset="-128"/>
              <a:ea typeface="Meiryo UI" panose="020B0604030504040204" pitchFamily="50" charset="-128"/>
            </a:endParaRPr>
          </a:p>
        </p:txBody>
      </p:sp>
      <p:sp>
        <p:nvSpPr>
          <p:cNvPr id="87" name="角丸四角形 86"/>
          <p:cNvSpPr/>
          <p:nvPr/>
        </p:nvSpPr>
        <p:spPr>
          <a:xfrm>
            <a:off x="6077717" y="4284625"/>
            <a:ext cx="3490376" cy="1080000"/>
          </a:xfrm>
          <a:prstGeom prst="roundRect">
            <a:avLst>
              <a:gd name="adj" fmla="val 10472"/>
            </a:avLst>
          </a:prstGeom>
          <a:solidFill>
            <a:sysClr val="window" lastClr="FFFFFF">
              <a:lumMod val="95000"/>
              <a:alpha val="33000"/>
            </a:sysClr>
          </a:solidFill>
          <a:ln w="28575"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コスト削減による</a:t>
            </a:r>
            <a:r>
              <a:rPr kumimoji="0"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
            </a:r>
            <a:br>
              <a:rPr kumimoji="0"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br>
            <a:r>
              <a:rPr kumimoji="0" lang="ja-JP" altLang="en-US"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攻めの投資へのシフト</a:t>
            </a:r>
            <a:endParaRPr kumimoji="1" lang="en-US" altLang="ja-JP" sz="18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88" name="テキスト ボックス 87"/>
          <p:cNvSpPr txBox="1"/>
          <p:nvPr/>
        </p:nvSpPr>
        <p:spPr>
          <a:xfrm>
            <a:off x="6144932" y="4909013"/>
            <a:ext cx="3395221" cy="492443"/>
          </a:xfrm>
          <a:prstGeom prst="rect">
            <a:avLst/>
          </a:prstGeom>
          <a:noFill/>
        </p:spPr>
        <p:txBody>
          <a:bodyPr wrap="square" rtlCol="0">
            <a:spAutoFit/>
          </a:bodyPr>
          <a:lstStyle/>
          <a:p>
            <a:pPr marL="285750" indent="-285750" defTabSz="914400">
              <a:buFont typeface="Wingdings" panose="05000000000000000000" pitchFamily="2" charset="2"/>
              <a:buChar char="Ø"/>
            </a:pPr>
            <a:r>
              <a:rPr lang="ja-JP" altLang="en-US" sz="1300" dirty="0">
                <a:solidFill>
                  <a:srgbClr val="383F41"/>
                </a:solidFill>
                <a:latin typeface="Meiryo UI" panose="020B0604030504040204" pitchFamily="50" charset="-128"/>
                <a:ea typeface="Meiryo UI" panose="020B0604030504040204" pitchFamily="50" charset="-128"/>
                <a:sym typeface="游ゴシック"/>
              </a:rPr>
              <a:t>従来の企画および運用・保守コストを</a:t>
            </a:r>
            <a:r>
              <a:rPr lang="en-US" altLang="ja-JP" sz="1300" dirty="0">
                <a:solidFill>
                  <a:srgbClr val="383F41"/>
                </a:solidFill>
                <a:latin typeface="Meiryo UI" panose="020B0604030504040204" pitchFamily="50" charset="-128"/>
                <a:ea typeface="Meiryo UI" panose="020B0604030504040204" pitchFamily="50" charset="-128"/>
                <a:sym typeface="游ゴシック"/>
              </a:rPr>
              <a:t/>
            </a:r>
            <a:br>
              <a:rPr lang="en-US" altLang="ja-JP" sz="1300" dirty="0">
                <a:solidFill>
                  <a:srgbClr val="383F41"/>
                </a:solidFill>
                <a:latin typeface="Meiryo UI" panose="020B0604030504040204" pitchFamily="50" charset="-128"/>
                <a:ea typeface="Meiryo UI" panose="020B0604030504040204" pitchFamily="50" charset="-128"/>
                <a:sym typeface="游ゴシック"/>
              </a:rPr>
            </a:br>
            <a:r>
              <a:rPr lang="ja-JP" altLang="en-US" sz="1300" dirty="0">
                <a:solidFill>
                  <a:srgbClr val="383F41"/>
                </a:solidFill>
                <a:latin typeface="Meiryo UI" panose="020B0604030504040204" pitchFamily="50" charset="-128"/>
                <a:ea typeface="Meiryo UI" panose="020B0604030504040204" pitchFamily="50" charset="-128"/>
                <a:sym typeface="游ゴシック"/>
              </a:rPr>
              <a:t>より囲込みやマーケ施策強化へ転換</a:t>
            </a:r>
            <a:endParaRPr lang="en-US" altLang="ja-JP" sz="1300" dirty="0">
              <a:solidFill>
                <a:srgbClr val="383F41"/>
              </a:solidFill>
              <a:latin typeface="Meiryo UI" panose="020B0604030504040204" pitchFamily="50" charset="-128"/>
              <a:ea typeface="Meiryo UI" panose="020B0604030504040204" pitchFamily="50" charset="-128"/>
              <a:sym typeface="游ゴシック"/>
            </a:endParaRPr>
          </a:p>
        </p:txBody>
      </p:sp>
      <p:cxnSp>
        <p:nvCxnSpPr>
          <p:cNvPr id="91" name="直線コネクタ 90"/>
          <p:cNvCxnSpPr>
            <a:endCxn id="92" idx="1"/>
          </p:cNvCxnSpPr>
          <p:nvPr/>
        </p:nvCxnSpPr>
        <p:spPr>
          <a:xfrm>
            <a:off x="2468772" y="2288121"/>
            <a:ext cx="395527" cy="3938015"/>
          </a:xfrm>
          <a:prstGeom prst="line">
            <a:avLst/>
          </a:prstGeom>
          <a:noFill/>
          <a:ln w="15875" cap="flat" cmpd="sng" algn="ctr">
            <a:solidFill>
              <a:srgbClr val="134779"/>
            </a:solidFill>
            <a:prstDash val="sysDash"/>
            <a:miter lim="800000"/>
          </a:ln>
          <a:effectLst/>
        </p:spPr>
      </p:cxnSp>
      <p:sp>
        <p:nvSpPr>
          <p:cNvPr id="92" name="テキスト ボックス 91">
            <a:extLst>
              <a:ext uri="{FF2B5EF4-FFF2-40B4-BE49-F238E27FC236}">
                <a16:creationId xmlns:a16="http://schemas.microsoft.com/office/drawing/2014/main" id="{8650A2A9-C940-47D1-B17F-5AF66A2169D7}"/>
              </a:ext>
            </a:extLst>
          </p:cNvPr>
          <p:cNvSpPr txBox="1"/>
          <p:nvPr/>
        </p:nvSpPr>
        <p:spPr>
          <a:xfrm>
            <a:off x="2864299" y="6181685"/>
            <a:ext cx="1894750" cy="88901"/>
          </a:xfrm>
          <a:prstGeom prst="rect">
            <a:avLst/>
          </a:prstGeom>
          <a:solidFill>
            <a:srgbClr val="134779"/>
          </a:solidFill>
          <a:ln w="19050">
            <a:solidFill>
              <a:srgbClr val="134779"/>
            </a:solidFill>
          </a:ln>
          <a:effectLst/>
        </p:spPr>
        <p:txBody>
          <a:bodyPr wrap="square" rtlCol="0">
            <a:noAutofit/>
          </a:bodyPr>
          <a:lstStyle/>
          <a:p>
            <a:pPr algn="ctr" defTabSz="914400"/>
            <a:endParaRPr kumimoji="1" lang="ja-JP" altLang="en-US" sz="1400" b="1" dirty="0">
              <a:solidFill>
                <a:prstClr val="white"/>
              </a:solidFill>
              <a:latin typeface="Meiryo UI" panose="020B0604030504040204" pitchFamily="50" charset="-128"/>
              <a:ea typeface="Meiryo UI" panose="020B0604030504040204" pitchFamily="50" charset="-128"/>
            </a:endParaRPr>
          </a:p>
        </p:txBody>
      </p:sp>
      <p:sp>
        <p:nvSpPr>
          <p:cNvPr id="93" name="下矢印 92"/>
          <p:cNvSpPr/>
          <p:nvPr/>
        </p:nvSpPr>
        <p:spPr>
          <a:xfrm>
            <a:off x="3329562" y="2963427"/>
            <a:ext cx="467906" cy="2595708"/>
          </a:xfrm>
          <a:prstGeom prst="downArrow">
            <a:avLst>
              <a:gd name="adj1" fmla="val 49663"/>
              <a:gd name="adj2" fmla="val 71497"/>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94" name="図 93">
            <a:extLst>
              <a:ext uri="{FF2B5EF4-FFF2-40B4-BE49-F238E27FC236}">
                <a16:creationId xmlns:a16="http://schemas.microsoft.com/office/drawing/2014/main" id="{8F7F54CA-E7F8-4AFC-BF32-A4E604AE08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2620" y="5559136"/>
            <a:ext cx="1115261" cy="588528"/>
          </a:xfrm>
          <a:prstGeom prst="rect">
            <a:avLst/>
          </a:prstGeom>
        </p:spPr>
      </p:pic>
      <p:cxnSp>
        <p:nvCxnSpPr>
          <p:cNvPr id="95" name="直線コネクタ 94"/>
          <p:cNvCxnSpPr/>
          <p:nvPr/>
        </p:nvCxnSpPr>
        <p:spPr>
          <a:xfrm>
            <a:off x="2469856" y="6270586"/>
            <a:ext cx="484205" cy="0"/>
          </a:xfrm>
          <a:prstGeom prst="line">
            <a:avLst/>
          </a:prstGeom>
          <a:noFill/>
          <a:ln w="15875" cap="flat" cmpd="sng" algn="ctr">
            <a:solidFill>
              <a:srgbClr val="134779"/>
            </a:solidFill>
            <a:prstDash val="sysDash"/>
            <a:miter lim="800000"/>
          </a:ln>
          <a:effectLst/>
        </p:spPr>
      </p:cxnSp>
      <p:sp>
        <p:nvSpPr>
          <p:cNvPr id="96" name="テキスト ボックス 95">
            <a:extLst>
              <a:ext uri="{FF2B5EF4-FFF2-40B4-BE49-F238E27FC236}">
                <a16:creationId xmlns:a16="http://schemas.microsoft.com/office/drawing/2014/main" id="{36422335-551B-4092-A4C9-7C673D50816F}"/>
              </a:ext>
            </a:extLst>
          </p:cNvPr>
          <p:cNvSpPr txBox="1"/>
          <p:nvPr/>
        </p:nvSpPr>
        <p:spPr>
          <a:xfrm>
            <a:off x="2689883" y="2297381"/>
            <a:ext cx="1756571" cy="738664"/>
          </a:xfrm>
          <a:prstGeom prst="rect">
            <a:avLst/>
          </a:prstGeom>
          <a:noFill/>
        </p:spPr>
        <p:txBody>
          <a:bodyPr wrap="square" rtlCol="0">
            <a:spAutoFit/>
          </a:bodyPr>
          <a:lstStyle/>
          <a:p>
            <a:pPr algn="ctr" defTabSz="914400"/>
            <a:r>
              <a:rPr lang="ja-JP" altLang="en-US" b="1" dirty="0" smtClean="0">
                <a:solidFill>
                  <a:srgbClr val="134779"/>
                </a:solidFill>
                <a:latin typeface="Meiryo UI" panose="020B0604030504040204" pitchFamily="50" charset="-128"/>
                <a:ea typeface="Meiryo UI" panose="020B0604030504040204" pitchFamily="50" charset="-128"/>
              </a:rPr>
              <a:t>貴社作業</a:t>
            </a:r>
            <a:endParaRPr lang="en-US" altLang="ja-JP" b="1" dirty="0" smtClean="0">
              <a:solidFill>
                <a:srgbClr val="134779"/>
              </a:solidFill>
              <a:latin typeface="Meiryo UI" panose="020B0604030504040204" pitchFamily="50" charset="-128"/>
              <a:ea typeface="Meiryo UI" panose="020B0604030504040204" pitchFamily="50" charset="-128"/>
            </a:endParaRPr>
          </a:p>
          <a:p>
            <a:pPr algn="ctr" defTabSz="914400"/>
            <a:r>
              <a:rPr lang="ja-JP" altLang="en-US" sz="2400" b="1" dirty="0">
                <a:solidFill>
                  <a:srgbClr val="134779"/>
                </a:solidFill>
                <a:latin typeface="Meiryo UI" panose="020B0604030504040204" pitchFamily="50" charset="-128"/>
                <a:ea typeface="Meiryo UI" panose="020B0604030504040204" pitchFamily="50" charset="-128"/>
              </a:rPr>
              <a:t>ゼロ</a:t>
            </a:r>
            <a:r>
              <a:rPr lang="ja-JP" altLang="en-US" sz="2400" b="1" dirty="0" smtClean="0">
                <a:solidFill>
                  <a:srgbClr val="134779"/>
                </a:solidFill>
                <a:latin typeface="Meiryo UI" panose="020B0604030504040204" pitchFamily="50" charset="-128"/>
                <a:ea typeface="Meiryo UI" panose="020B0604030504040204" pitchFamily="50" charset="-128"/>
              </a:rPr>
              <a:t>へ</a:t>
            </a:r>
            <a:endParaRPr lang="ja-JP" altLang="en-US" sz="2400" b="1" dirty="0">
              <a:solidFill>
                <a:srgbClr val="134779"/>
              </a:solidFill>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48DE811F-D007-4C5B-8C31-1292781C4B80}"/>
              </a:ext>
            </a:extLst>
          </p:cNvPr>
          <p:cNvSpPr txBox="1"/>
          <p:nvPr/>
        </p:nvSpPr>
        <p:spPr>
          <a:xfrm>
            <a:off x="391836" y="1511958"/>
            <a:ext cx="3895725" cy="338554"/>
          </a:xfrm>
          <a:prstGeom prst="rect">
            <a:avLst/>
          </a:prstGeom>
          <a:noFill/>
        </p:spPr>
        <p:txBody>
          <a:bodyPr wrap="square" rtlCol="0">
            <a:spAutoFit/>
          </a:bodyPr>
          <a:lstStyle/>
          <a:p>
            <a:pPr algn="ctr" defTabSz="914400"/>
            <a:r>
              <a:rPr lang="ja-JP" altLang="en-US" sz="1600" b="1" dirty="0" smtClean="0">
                <a:solidFill>
                  <a:srgbClr val="134779"/>
                </a:solidFill>
                <a:latin typeface="Meiryo UI" panose="020B0604030504040204" pitchFamily="50" charset="-128"/>
                <a:ea typeface="Meiryo UI" panose="020B0604030504040204" pitchFamily="50" charset="-128"/>
              </a:rPr>
              <a:t>システム</a:t>
            </a:r>
            <a:r>
              <a:rPr lang="ja-JP" altLang="en-US" sz="1600" b="1" dirty="0">
                <a:solidFill>
                  <a:srgbClr val="134779"/>
                </a:solidFill>
                <a:latin typeface="Meiryo UI" panose="020B0604030504040204" pitchFamily="50" charset="-128"/>
                <a:ea typeface="Meiryo UI" panose="020B0604030504040204" pitchFamily="50" charset="-128"/>
              </a:rPr>
              <a:t>保有による発生業務</a:t>
            </a:r>
            <a:endParaRPr kumimoji="1" lang="ja-JP" altLang="en-US" sz="1600" b="1" dirty="0">
              <a:solidFill>
                <a:srgbClr val="134779"/>
              </a:solidFill>
              <a:latin typeface="Meiryo UI" panose="020B0604030504040204" pitchFamily="50" charset="-128"/>
              <a:ea typeface="Meiryo UI" panose="020B0604030504040204" pitchFamily="50" charset="-128"/>
            </a:endParaRPr>
          </a:p>
        </p:txBody>
      </p:sp>
      <p:cxnSp>
        <p:nvCxnSpPr>
          <p:cNvPr id="98" name="直線コネクタ 97"/>
          <p:cNvCxnSpPr/>
          <p:nvPr/>
        </p:nvCxnSpPr>
        <p:spPr>
          <a:xfrm>
            <a:off x="210861" y="1850512"/>
            <a:ext cx="4257675" cy="0"/>
          </a:xfrm>
          <a:prstGeom prst="line">
            <a:avLst/>
          </a:prstGeom>
          <a:noFill/>
          <a:ln w="6350" cap="flat" cmpd="sng" algn="ctr">
            <a:solidFill>
              <a:srgbClr val="134779"/>
            </a:solidFill>
            <a:prstDash val="solid"/>
            <a:miter lim="800000"/>
          </a:ln>
          <a:effectLst/>
        </p:spPr>
      </p:cxnSp>
      <p:sp>
        <p:nvSpPr>
          <p:cNvPr id="99" name="角丸四角形 98"/>
          <p:cNvSpPr/>
          <p:nvPr/>
        </p:nvSpPr>
        <p:spPr>
          <a:xfrm>
            <a:off x="201337" y="1956102"/>
            <a:ext cx="2267435" cy="254796"/>
          </a:xfrm>
          <a:prstGeom prst="roundRect">
            <a:avLst>
              <a:gd name="adj" fmla="val 50000"/>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導入前</a:t>
            </a:r>
          </a:p>
        </p:txBody>
      </p:sp>
      <p:sp>
        <p:nvSpPr>
          <p:cNvPr id="100" name="角丸四角形 99"/>
          <p:cNvSpPr/>
          <p:nvPr/>
        </p:nvSpPr>
        <p:spPr>
          <a:xfrm>
            <a:off x="2609389" y="1949979"/>
            <a:ext cx="1875785" cy="254796"/>
          </a:xfrm>
          <a:prstGeom prst="roundRect">
            <a:avLst>
              <a:gd name="adj" fmla="val 50000"/>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導入後</a:t>
            </a:r>
          </a:p>
        </p:txBody>
      </p:sp>
      <p:cxnSp>
        <p:nvCxnSpPr>
          <p:cNvPr id="101" name="直線コネクタ 100"/>
          <p:cNvCxnSpPr/>
          <p:nvPr/>
        </p:nvCxnSpPr>
        <p:spPr>
          <a:xfrm>
            <a:off x="4907467" y="1850512"/>
            <a:ext cx="4811635" cy="0"/>
          </a:xfrm>
          <a:prstGeom prst="line">
            <a:avLst/>
          </a:prstGeom>
          <a:noFill/>
          <a:ln w="6350" cap="flat" cmpd="sng" algn="ctr">
            <a:solidFill>
              <a:srgbClr val="134779"/>
            </a:solidFill>
            <a:prstDash val="solid"/>
            <a:miter lim="800000"/>
          </a:ln>
          <a:effectLst/>
        </p:spPr>
      </p:cxnSp>
      <p:sp>
        <p:nvSpPr>
          <p:cNvPr id="90" name="角丸四角形 89"/>
          <p:cNvSpPr/>
          <p:nvPr/>
        </p:nvSpPr>
        <p:spPr>
          <a:xfrm>
            <a:off x="8040717" y="115404"/>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運用保守業務の削減</a:t>
            </a:r>
            <a:endParaRPr kumimoji="1" lang="ja-JP" altLang="en-US" sz="1200" b="1" kern="0" dirty="0">
              <a:solidFill>
                <a:schemeClr val="tx1"/>
              </a:solidFill>
              <a:effectLst/>
              <a:latin typeface="Meiryo UI" panose="020B0604030504040204" pitchFamily="50" charset="-128"/>
            </a:endParaRPr>
          </a:p>
        </p:txBody>
      </p:sp>
      <p:sp>
        <p:nvSpPr>
          <p:cNvPr id="104" name="角丸四角形 103"/>
          <p:cNvSpPr/>
          <p:nvPr/>
        </p:nvSpPr>
        <p:spPr>
          <a:xfrm>
            <a:off x="8040717" y="410787"/>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smtClean="0">
                <a:solidFill>
                  <a:schemeClr val="tx1"/>
                </a:solidFill>
                <a:latin typeface="Meiryo UI" panose="020B0604030504040204" pitchFamily="50" charset="-128"/>
              </a:rPr>
              <a:t>エンハンス・法制度対応</a:t>
            </a:r>
            <a:endParaRPr kumimoji="1" lang="ja-JP" altLang="en-US" sz="1200" b="1" kern="0" dirty="0">
              <a:solidFill>
                <a:schemeClr val="tx1"/>
              </a:solidFill>
              <a:effectLst/>
              <a:latin typeface="Meiryo UI" panose="020B0604030504040204" pitchFamily="50" charset="-128"/>
            </a:endParaRPr>
          </a:p>
        </p:txBody>
      </p:sp>
    </p:spTree>
    <p:extLst>
      <p:ext uri="{BB962C8B-B14F-4D97-AF65-F5344CB8AC3E}">
        <p14:creationId xmlns:p14="http://schemas.microsoft.com/office/powerpoint/2010/main" val="819257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a:t>
            </a:r>
            <a:r>
              <a:rPr lang="ja-JP" altLang="en-US" sz="1800" b="0" dirty="0" smtClean="0"/>
              <a:t>｜③フルマネージドサービス</a:t>
            </a:r>
            <a:r>
              <a:rPr lang="ja-JP" altLang="en-US" sz="1800" b="0" dirty="0"/>
              <a:t>によるコスト・業務の最適化</a:t>
            </a:r>
            <a:br>
              <a:rPr lang="ja-JP" altLang="en-US" sz="1800" b="0" dirty="0"/>
            </a:br>
            <a:r>
              <a:rPr lang="ja-JP" altLang="en-US" dirty="0" smtClean="0"/>
              <a:t>エンハンス運用・法制度対応</a:t>
            </a:r>
            <a:endParaRPr kumimoji="1" lang="ja-JP" altLang="en-US" dirty="0"/>
          </a:p>
        </p:txBody>
      </p:sp>
      <p:sp>
        <p:nvSpPr>
          <p:cNvPr id="6" name="コンテンツ プレースホルダー 6">
            <a:extLst>
              <a:ext uri="{FF2B5EF4-FFF2-40B4-BE49-F238E27FC236}">
                <a16:creationId xmlns:a16="http://schemas.microsoft.com/office/drawing/2014/main" id="{EA56C5E5-3CDE-4424-9831-4581488BCA45}"/>
              </a:ext>
            </a:extLst>
          </p:cNvPr>
          <p:cNvSpPr txBox="1">
            <a:spLocks/>
          </p:cNvSpPr>
          <p:nvPr/>
        </p:nvSpPr>
        <p:spPr>
          <a:xfrm>
            <a:off x="595313" y="1449661"/>
            <a:ext cx="8545513" cy="1659601"/>
          </a:xfrm>
          <a:prstGeom prst="rect">
            <a:avLst/>
          </a:prstGeom>
          <a:solidFill>
            <a:sysClr val="window" lastClr="FFFFFF">
              <a:lumMod val="95000"/>
            </a:sysClr>
          </a:solidFill>
        </p:spPr>
        <p:txBody>
          <a:bodyPr vert="horz" lIns="91440" tIns="45720" rIns="91440" bIns="45720" rtlCol="0" anchor="ctr">
            <a:no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marL="377825" marR="0" lvl="0" indent="-285750" algn="l" defTabSz="914674"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0C0C0C"/>
                </a:solidFill>
                <a:effectLst/>
                <a:uLnTx/>
                <a:uFillTx/>
                <a:latin typeface="Meiryo UI" panose="020B0604030504040204" pitchFamily="50" charset="-128"/>
                <a:ea typeface="Meiryo UI" panose="020B0604030504040204" pitchFamily="50" charset="-128"/>
                <a:cs typeface="Meiryo UI" panose="020B0604030504040204" pitchFamily="50" charset="-128"/>
              </a:rPr>
              <a:t>リビジョンアップにより</a:t>
            </a:r>
            <a:r>
              <a:rPr kumimoji="1" lang="ja-JP" altLang="en-US" sz="1600" i="0" u="none" strike="noStrike" kern="1200" cap="none" spc="0" normalizeH="0" baseline="0" noProof="0" dirty="0" smtClean="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機能変更・拡張を行い、</a:t>
            </a:r>
            <a:r>
              <a:rPr kumimoji="1" lang="ja-JP" altLang="en-US" sz="1600" b="1" i="0"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cs typeface="Meiryo UI" panose="020B0604030504040204" pitchFamily="50" charset="-128"/>
              </a:rPr>
              <a:t>制度変更や外部環境の変化へ迅速かつ柔軟に対応</a:t>
            </a:r>
            <a:endParaRPr kumimoji="1" lang="en-US" altLang="ja-JP" sz="1600" b="0" i="0"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377825" lvl="0" indent="-285750">
              <a:buFont typeface="Wingdings" panose="05000000000000000000" pitchFamily="2" charset="2"/>
              <a:buChar char="l"/>
            </a:pPr>
            <a:r>
              <a:rPr lang="ja-JP" altLang="en-US" dirty="0">
                <a:latin typeface="Meiryo UI" panose="020B0604030504040204" pitchFamily="50" charset="-128"/>
                <a:ea typeface="Meiryo UI" panose="020B0604030504040204" pitchFamily="50" charset="-128"/>
                <a:cs typeface="Meiryo UI" panose="020B0604030504040204" pitchFamily="50" charset="-128"/>
              </a:rPr>
              <a:t>お客様業務の効率化・経営の高度化に寄与</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することを念頭に、</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cs typeface="Meiryo UI" panose="020B0604030504040204" pitchFamily="50" charset="-128"/>
              </a:rPr>
              <a:t>お客様のご要望を着実に収集</a:t>
            </a:r>
            <a:r>
              <a:rPr kumimoji="1" lang="ja-JP" altLang="en-US" sz="1600" b="0" i="0" u="none" strike="noStrike" kern="1200" cap="none" spc="0" normalizeH="0" baseline="0" noProof="0" dirty="0" smtClean="0">
                <a:ln>
                  <a:noFill/>
                </a:ln>
                <a:solidFill>
                  <a:srgbClr val="0C0C0C"/>
                </a:solidFill>
                <a:effectLst/>
                <a:uLnTx/>
                <a:uFillTx/>
                <a:latin typeface="Meiryo UI" panose="020B0604030504040204" pitchFamily="50" charset="-128"/>
                <a:ea typeface="Meiryo UI" panose="020B0604030504040204" pitchFamily="50" charset="-128"/>
                <a:cs typeface="Meiryo UI" panose="020B0604030504040204" pitchFamily="50" charset="-128"/>
              </a:rPr>
              <a:t>し、継続的に製品開発に反映</a:t>
            </a:r>
            <a:endParaRPr kumimoji="1" lang="en-US" altLang="ja-JP" sz="1600" b="0" i="0" u="none" strike="noStrike" kern="1200" cap="none" spc="0" normalizeH="0" baseline="0" noProof="0" dirty="0" smtClean="0">
              <a:ln>
                <a:noFill/>
              </a:ln>
              <a:solidFill>
                <a:srgbClr val="0C0C0C"/>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377825" marR="0" lvl="0" indent="-285750" algn="l" defTabSz="914674"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0C0C0C"/>
                </a:solidFill>
                <a:effectLst/>
                <a:uLnTx/>
                <a:uFillTx/>
                <a:latin typeface="Meiryo UI" panose="020B0604030504040204" pitchFamily="50" charset="-128"/>
                <a:ea typeface="Meiryo UI" panose="020B0604030504040204" pitchFamily="50" charset="-128"/>
                <a:cs typeface="Meiryo UI" panose="020B0604030504040204" pitchFamily="50" charset="-128"/>
              </a:rPr>
              <a:t>パッチやリビジョンは弊社より情報提供の上、</a:t>
            </a:r>
            <a:r>
              <a:rPr kumimoji="1" lang="ja-JP" altLang="en-US" sz="1600" b="1" i="0" u="none" strike="noStrike" kern="120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cs typeface="Meiryo UI" panose="020B0604030504040204" pitchFamily="50" charset="-128"/>
              </a:rPr>
              <a:t>適切なタイミングでの適用</a:t>
            </a:r>
            <a:endParaRPr kumimoji="1" lang="en-US" altLang="ja-JP" sz="1600" b="1" i="0" u="none" strike="noStrike" kern="1200" cap="none" spc="0" normalizeH="0" baseline="0" noProof="0" dirty="0">
              <a:ln>
                <a:noFill/>
              </a:ln>
              <a:solidFill>
                <a:srgbClr val="0C0C0C"/>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8" name="表 43">
            <a:extLst>
              <a:ext uri="{FF2B5EF4-FFF2-40B4-BE49-F238E27FC236}">
                <a16:creationId xmlns:a16="http://schemas.microsoft.com/office/drawing/2014/main" id="{9D4D0441-0020-4D01-8601-84D1452980C1}"/>
              </a:ext>
            </a:extLst>
          </p:cNvPr>
          <p:cNvGraphicFramePr>
            <a:graphicFrameLocks/>
          </p:cNvGraphicFramePr>
          <p:nvPr>
            <p:extLst/>
          </p:nvPr>
        </p:nvGraphicFramePr>
        <p:xfrm>
          <a:off x="595313" y="3535479"/>
          <a:ext cx="8545513" cy="2774642"/>
        </p:xfrm>
        <a:graphic>
          <a:graphicData uri="http://schemas.openxmlformats.org/drawingml/2006/table">
            <a:tbl>
              <a:tblPr firstRow="1" bandRow="1"/>
              <a:tblGrid>
                <a:gridCol w="604298">
                  <a:extLst>
                    <a:ext uri="{9D8B030D-6E8A-4147-A177-3AD203B41FA5}">
                      <a16:colId xmlns:a16="http://schemas.microsoft.com/office/drawing/2014/main" val="1709221291"/>
                    </a:ext>
                  </a:extLst>
                </a:gridCol>
                <a:gridCol w="1588243">
                  <a:extLst>
                    <a:ext uri="{9D8B030D-6E8A-4147-A177-3AD203B41FA5}">
                      <a16:colId xmlns:a16="http://schemas.microsoft.com/office/drawing/2014/main" val="2114716004"/>
                    </a:ext>
                  </a:extLst>
                </a:gridCol>
                <a:gridCol w="1588243">
                  <a:extLst>
                    <a:ext uri="{9D8B030D-6E8A-4147-A177-3AD203B41FA5}">
                      <a16:colId xmlns:a16="http://schemas.microsoft.com/office/drawing/2014/main" val="4242693895"/>
                    </a:ext>
                  </a:extLst>
                </a:gridCol>
                <a:gridCol w="1588243">
                  <a:extLst>
                    <a:ext uri="{9D8B030D-6E8A-4147-A177-3AD203B41FA5}">
                      <a16:colId xmlns:a16="http://schemas.microsoft.com/office/drawing/2014/main" val="1838869905"/>
                    </a:ext>
                  </a:extLst>
                </a:gridCol>
                <a:gridCol w="1588243">
                  <a:extLst>
                    <a:ext uri="{9D8B030D-6E8A-4147-A177-3AD203B41FA5}">
                      <a16:colId xmlns:a16="http://schemas.microsoft.com/office/drawing/2014/main" val="3931294730"/>
                    </a:ext>
                  </a:extLst>
                </a:gridCol>
                <a:gridCol w="1588243">
                  <a:extLst>
                    <a:ext uri="{9D8B030D-6E8A-4147-A177-3AD203B41FA5}">
                      <a16:colId xmlns:a16="http://schemas.microsoft.com/office/drawing/2014/main" val="967940076"/>
                    </a:ext>
                  </a:extLst>
                </a:gridCol>
              </a:tblGrid>
              <a:tr h="286802">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smtClean="0">
                          <a:solidFill>
                            <a:srgbClr val="134779"/>
                          </a:solidFill>
                          <a:latin typeface="游ゴシック Medium" panose="020B0500000000000000" pitchFamily="50" charset="-128"/>
                          <a:ea typeface="游ゴシック Medium" panose="020B0500000000000000" pitchFamily="50" charset="-128"/>
                        </a:rPr>
                        <a:t>Ver.</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12700" cap="flat" cmpd="sng" algn="ctr">
                      <a:solidFill>
                        <a:srgbClr val="134779"/>
                      </a:solidFill>
                      <a:prstDash val="solid"/>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a:solidFill>
                            <a:srgbClr val="134779"/>
                          </a:solidFill>
                          <a:latin typeface="游ゴシック Medium" panose="020B0500000000000000" pitchFamily="50" charset="-128"/>
                          <a:ea typeface="游ゴシック Medium" panose="020B0500000000000000" pitchFamily="50" charset="-128"/>
                        </a:rPr>
                        <a:t>1.0</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12700" cap="flat" cmpd="sng" algn="ctr">
                      <a:solidFill>
                        <a:srgbClr val="134779"/>
                      </a:solidFill>
                      <a:prstDash val="solid"/>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a:solidFill>
                            <a:srgbClr val="134779"/>
                          </a:solidFill>
                          <a:latin typeface="游ゴシック Medium" panose="020B0500000000000000" pitchFamily="50" charset="-128"/>
                          <a:ea typeface="游ゴシック Medium" panose="020B0500000000000000" pitchFamily="50" charset="-128"/>
                        </a:rPr>
                        <a:t>2.0</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a:solidFill>
                            <a:srgbClr val="134779"/>
                          </a:solidFill>
                          <a:latin typeface="游ゴシック Medium" panose="020B0500000000000000" pitchFamily="50" charset="-128"/>
                          <a:ea typeface="游ゴシック Medium" panose="020B0500000000000000" pitchFamily="50" charset="-128"/>
                        </a:rPr>
                        <a:t>3.0</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a:solidFill>
                            <a:srgbClr val="134779"/>
                          </a:solidFill>
                          <a:latin typeface="游ゴシック Medium" panose="020B0500000000000000" pitchFamily="50" charset="-128"/>
                          <a:ea typeface="游ゴシック Medium" panose="020B0500000000000000" pitchFamily="50" charset="-128"/>
                        </a:rPr>
                        <a:t>4.0</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b="1" kern="1200">
                          <a:solidFill>
                            <a:schemeClr val="lt1"/>
                          </a:solidFill>
                          <a:latin typeface="游ゴシック" panose="020F0502020204030204"/>
                        </a:defRPr>
                      </a:lvl1pPr>
                      <a:lvl2pPr marL="371475" algn="l" defTabSz="742950" rtl="0" eaLnBrk="1" latinLnBrk="0" hangingPunct="1">
                        <a:defRPr kumimoji="1" sz="1463" b="1" kern="1200">
                          <a:solidFill>
                            <a:schemeClr val="lt1"/>
                          </a:solidFill>
                          <a:latin typeface="游ゴシック" panose="020F0502020204030204"/>
                        </a:defRPr>
                      </a:lvl2pPr>
                      <a:lvl3pPr marL="742950" algn="l" defTabSz="742950" rtl="0" eaLnBrk="1" latinLnBrk="0" hangingPunct="1">
                        <a:defRPr kumimoji="1" sz="1463" b="1" kern="1200">
                          <a:solidFill>
                            <a:schemeClr val="lt1"/>
                          </a:solidFill>
                          <a:latin typeface="游ゴシック" panose="020F0502020204030204"/>
                        </a:defRPr>
                      </a:lvl3pPr>
                      <a:lvl4pPr marL="1114425" algn="l" defTabSz="742950" rtl="0" eaLnBrk="1" latinLnBrk="0" hangingPunct="1">
                        <a:defRPr kumimoji="1" sz="1463" b="1" kern="1200">
                          <a:solidFill>
                            <a:schemeClr val="lt1"/>
                          </a:solidFill>
                          <a:latin typeface="游ゴシック" panose="020F0502020204030204"/>
                        </a:defRPr>
                      </a:lvl4pPr>
                      <a:lvl5pPr marL="1485900" algn="l" defTabSz="742950" rtl="0" eaLnBrk="1" latinLnBrk="0" hangingPunct="1">
                        <a:defRPr kumimoji="1" sz="1463" b="1" kern="1200">
                          <a:solidFill>
                            <a:schemeClr val="lt1"/>
                          </a:solidFill>
                          <a:latin typeface="游ゴシック" panose="020F0502020204030204"/>
                        </a:defRPr>
                      </a:lvl5pPr>
                      <a:lvl6pPr marL="1857375" algn="l" defTabSz="742950" rtl="0" eaLnBrk="1" latinLnBrk="0" hangingPunct="1">
                        <a:defRPr kumimoji="1" sz="1463" b="1" kern="1200">
                          <a:solidFill>
                            <a:schemeClr val="lt1"/>
                          </a:solidFill>
                          <a:latin typeface="游ゴシック" panose="020F0502020204030204"/>
                        </a:defRPr>
                      </a:lvl6pPr>
                      <a:lvl7pPr marL="2228850" algn="l" defTabSz="742950" rtl="0" eaLnBrk="1" latinLnBrk="0" hangingPunct="1">
                        <a:defRPr kumimoji="1" sz="1463" b="1" kern="1200">
                          <a:solidFill>
                            <a:schemeClr val="lt1"/>
                          </a:solidFill>
                          <a:latin typeface="游ゴシック" panose="020F0502020204030204"/>
                        </a:defRPr>
                      </a:lvl7pPr>
                      <a:lvl8pPr marL="2600325" algn="l" defTabSz="742950" rtl="0" eaLnBrk="1" latinLnBrk="0" hangingPunct="1">
                        <a:defRPr kumimoji="1" sz="1463" b="1" kern="1200">
                          <a:solidFill>
                            <a:schemeClr val="lt1"/>
                          </a:solidFill>
                          <a:latin typeface="游ゴシック" panose="020F0502020204030204"/>
                        </a:defRPr>
                      </a:lvl8pPr>
                      <a:lvl9pPr marL="2971800" algn="l" defTabSz="742950" rtl="0" eaLnBrk="1" latinLnBrk="0" hangingPunct="1">
                        <a:defRPr kumimoji="1" sz="1463" b="1" kern="1200">
                          <a:solidFill>
                            <a:schemeClr val="lt1"/>
                          </a:solidFill>
                          <a:latin typeface="游ゴシック" panose="020F0502020204030204"/>
                        </a:defRPr>
                      </a:lvl9pPr>
                    </a:lstStyle>
                    <a:p>
                      <a:pPr algn="ctr"/>
                      <a:r>
                        <a:rPr kumimoji="1" lang="en-US" altLang="ja-JP" sz="1600" b="0" dirty="0">
                          <a:solidFill>
                            <a:srgbClr val="134779"/>
                          </a:solidFill>
                          <a:latin typeface="游ゴシック Medium" panose="020B0500000000000000" pitchFamily="50" charset="-128"/>
                          <a:ea typeface="游ゴシック Medium" panose="020B0500000000000000" pitchFamily="50" charset="-128"/>
                        </a:rPr>
                        <a:t>5.0</a:t>
                      </a:r>
                      <a:endParaRPr kumimoji="1" lang="ja-JP" altLang="en-US" sz="1600" b="0" dirty="0">
                        <a:solidFill>
                          <a:srgbClr val="134779"/>
                        </a:solidFill>
                        <a:latin typeface="游ゴシック Medium" panose="020B0500000000000000" pitchFamily="50" charset="-128"/>
                        <a:ea typeface="游ゴシック Medium" panose="020B0500000000000000" pitchFamily="50" charset="-128"/>
                      </a:endParaRPr>
                    </a:p>
                  </a:txBody>
                  <a:tcPr marT="0" marB="0" anchor="ctr">
                    <a:lnL w="9525" cap="flat" cmpd="sng" algn="ctr">
                      <a:solidFill>
                        <a:srgbClr val="3C4041"/>
                      </a:solidFill>
                      <a:prstDash val="sysDot"/>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178573837"/>
                  </a:ext>
                </a:extLst>
              </a:tr>
              <a:tr h="1728000">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algn="ctr"/>
                      <a:r>
                        <a:rPr kumimoji="1" lang="ja-JP" altLang="en-US" sz="1600" dirty="0">
                          <a:solidFill>
                            <a:srgbClr val="134779"/>
                          </a:solidFill>
                          <a:latin typeface="游ゴシック Medium" panose="020B0500000000000000" pitchFamily="50" charset="-128"/>
                          <a:ea typeface="游ゴシック Medium" panose="020B0500000000000000" pitchFamily="50" charset="-128"/>
                        </a:rPr>
                        <a:t>主な開発</a:t>
                      </a:r>
                      <a:endParaRPr kumimoji="1" lang="en-US" altLang="ja-JP" sz="1600" dirty="0">
                        <a:solidFill>
                          <a:srgbClr val="134779"/>
                        </a:solidFill>
                        <a:latin typeface="游ゴシック Medium" panose="020B0500000000000000" pitchFamily="50" charset="-128"/>
                        <a:ea typeface="游ゴシック Medium" panose="020B0500000000000000" pitchFamily="50" charset="-128"/>
                      </a:endParaRPr>
                    </a:p>
                    <a:p>
                      <a:pPr algn="ctr"/>
                      <a:r>
                        <a:rPr kumimoji="1" lang="ja-JP" altLang="en-US" sz="1600" dirty="0">
                          <a:solidFill>
                            <a:srgbClr val="134779"/>
                          </a:solidFill>
                          <a:latin typeface="游ゴシック Medium" panose="020B0500000000000000" pitchFamily="50" charset="-128"/>
                          <a:ea typeface="游ゴシック Medium" panose="020B0500000000000000" pitchFamily="50" charset="-128"/>
                        </a:rPr>
                        <a:t>テーマ</a:t>
                      </a:r>
                    </a:p>
                  </a:txBody>
                  <a:tcPr vert="eaVert" anchor="ctr">
                    <a:lnL w="12700" cap="flat" cmpd="sng" algn="ctr">
                      <a:solidFill>
                        <a:srgbClr val="134779"/>
                      </a:solidFill>
                      <a:prstDash val="solid"/>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fontAlgn="ctr"/>
                      <a:r>
                        <a:rPr lang="ja-JP" altLang="en-US" sz="1100" dirty="0">
                          <a:solidFill>
                            <a:srgbClr val="5D5D5D"/>
                          </a:solidFill>
                          <a:latin typeface="游ゴシック Medium" panose="020B0500000000000000" pitchFamily="50" charset="-128"/>
                          <a:ea typeface="游ゴシック Medium" panose="020B0500000000000000" pitchFamily="50" charset="-128"/>
                        </a:rPr>
                        <a:t>■</a:t>
                      </a:r>
                      <a:r>
                        <a:rPr lang="en-US" altLang="zh-TW" sz="1100" dirty="0">
                          <a:solidFill>
                            <a:srgbClr val="5D5D5D"/>
                          </a:solidFill>
                          <a:latin typeface="游ゴシック Medium" panose="020B0500000000000000" pitchFamily="50" charset="-128"/>
                          <a:ea typeface="游ゴシック Medium" panose="020B0500000000000000" pitchFamily="50" charset="-128"/>
                        </a:rPr>
                        <a:t>CE</a:t>
                      </a:r>
                      <a:r>
                        <a:rPr lang="zh-TW" altLang="en-US" sz="1100" dirty="0">
                          <a:solidFill>
                            <a:srgbClr val="5D5D5D"/>
                          </a:solidFill>
                          <a:latin typeface="游ゴシック Medium" panose="020B0500000000000000" pitchFamily="50" charset="-128"/>
                          <a:ea typeface="游ゴシック Medium" panose="020B0500000000000000" pitchFamily="50" charset="-128"/>
                        </a:rPr>
                        <a:t>標準機能</a:t>
                      </a:r>
                      <a:r>
                        <a:rPr lang="en-US" altLang="zh-TW" sz="1100" dirty="0">
                          <a:solidFill>
                            <a:srgbClr val="5D5D5D"/>
                          </a:solidFill>
                          <a:latin typeface="游ゴシック Medium" panose="020B0500000000000000" pitchFamily="50" charset="-128"/>
                          <a:ea typeface="游ゴシック Medium" panose="020B0500000000000000" pitchFamily="50" charset="-128"/>
                        </a:rPr>
                        <a:t>/</a:t>
                      </a:r>
                      <a:r>
                        <a:rPr lang="zh-TW" altLang="en-US" sz="1100" dirty="0">
                          <a:solidFill>
                            <a:srgbClr val="5D5D5D"/>
                          </a:solidFill>
                          <a:latin typeface="游ゴシック Medium" panose="020B0500000000000000" pitchFamily="50" charset="-128"/>
                          <a:ea typeface="游ゴシック Medium" panose="020B0500000000000000" pitchFamily="50" charset="-128"/>
                        </a:rPr>
                        <a:t>制度開発</a:t>
                      </a:r>
                      <a:endParaRPr lang="en-US" altLang="zh-TW"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顧客管理</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ポイント管理</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会員管理</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各種帳票出力</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利用者管理</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marL="108000" indent="-108000" fontAlgn="ctr">
                        <a:buFont typeface="Arial" panose="020B0604020202020204" pitchFamily="34" charset="0"/>
                        <a:buChar char="•"/>
                      </a:pPr>
                      <a:r>
                        <a:rPr lang="ja-JP" altLang="en-US" sz="1100" dirty="0">
                          <a:solidFill>
                            <a:srgbClr val="5D5D5D"/>
                          </a:solidFill>
                          <a:latin typeface="游ゴシック Medium" panose="020B0500000000000000" pitchFamily="50" charset="-128"/>
                          <a:ea typeface="游ゴシック Medium" panose="020B0500000000000000" pitchFamily="50" charset="-128"/>
                        </a:rPr>
                        <a:t>組織マスタ管理</a:t>
                      </a:r>
                      <a:endParaRPr lang="en-US" altLang="ja-JP" sz="1100" dirty="0">
                        <a:solidFill>
                          <a:srgbClr val="5D5D5D"/>
                        </a:solidFill>
                        <a:latin typeface="游ゴシック Medium" panose="020B0500000000000000" pitchFamily="50" charset="-128"/>
                        <a:ea typeface="游ゴシック Medium" panose="020B0500000000000000" pitchFamily="50" charset="-128"/>
                      </a:endParaRPr>
                    </a:p>
                    <a:p>
                      <a:pPr algn="r" fontAlgn="ctr"/>
                      <a:r>
                        <a:rPr lang="ja-JP" altLang="en-US" sz="1050" dirty="0">
                          <a:solidFill>
                            <a:srgbClr val="5D5D5D"/>
                          </a:solidFill>
                          <a:latin typeface="游ゴシック Medium" panose="020B0500000000000000" pitchFamily="50" charset="-128"/>
                          <a:ea typeface="游ゴシック Medium" panose="020B0500000000000000" pitchFamily="50" charset="-128"/>
                        </a:rPr>
                        <a:t>など</a:t>
                      </a:r>
                      <a:endParaRPr lang="en-US" altLang="ja-JP" sz="1050" dirty="0">
                        <a:solidFill>
                          <a:srgbClr val="5D5D5D"/>
                        </a:solidFill>
                        <a:latin typeface="游ゴシック Medium" panose="020B0500000000000000" pitchFamily="50" charset="-128"/>
                        <a:ea typeface="游ゴシック Medium" panose="020B0500000000000000" pitchFamily="50" charset="-128"/>
                      </a:endParaRPr>
                    </a:p>
                  </a:txBody>
                  <a:tcPr marL="36000" marR="36000">
                    <a:lnL w="12700" cap="flat" cmpd="sng" algn="ctr">
                      <a:solidFill>
                        <a:srgbClr val="134779"/>
                      </a:solidFill>
                      <a:prstDash val="solid"/>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ボーナスポイント制度</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分析連動機</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WEB</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ログイン</a:t>
                      </a: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認証</a:t>
                      </a:r>
                      <a: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連携</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機能</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参照</a:t>
                      </a: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DB</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構築</a:t>
                      </a:r>
                    </a:p>
                  </a:txBody>
                  <a:tcPr marL="36000" marR="36000">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marL="82550" indent="-82550">
                        <a:buFont typeface="Arial" panose="020B0604020202020204" pitchFamily="34" charset="0"/>
                        <a:buChar char="•"/>
                      </a:pP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CAFIS Arch</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連携</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endPar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組織・精算データ連携</a:t>
                      </a: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endPar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顧客情報抽出</a:t>
                      </a:r>
                    </a:p>
                    <a:p>
                      <a:pPr marL="82550" indent="-82550">
                        <a:buFont typeface="Arial" panose="020B0604020202020204" pitchFamily="34" charset="0"/>
                        <a:buChar char="•"/>
                      </a:pP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セグメント</a:t>
                      </a:r>
                      <a: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キャンペーン</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機能</a:t>
                      </a:r>
                    </a:p>
                    <a:p>
                      <a:pPr marL="82550" indent="-82550">
                        <a:buFont typeface="Arial" panose="020B0604020202020204" pitchFamily="34" charset="0"/>
                        <a:buChar char="•"/>
                      </a:pP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メールマガジンシス</a:t>
                      </a:r>
                      <a: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テム連携</a:t>
                      </a:r>
                      <a:endPar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ポイント後付機能拡張</a:t>
                      </a:r>
                    </a:p>
                  </a:txBody>
                  <a:tcPr marL="36000" marR="36000">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marL="82550" indent="-82550">
                        <a:buFont typeface="Arial" panose="020B0604020202020204" pitchFamily="34" charset="0"/>
                        <a:buChar char="•"/>
                      </a:pP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PLO</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機能構築</a:t>
                      </a: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マスタ緊急反映機能</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会員番号発番機能拡張</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実績帳票機能拡張</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txBody>
                  <a:tcPr marL="36000" marR="36000">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marL="82550" indent="-82550">
                        <a:buFont typeface="Arial" panose="020B0604020202020204" pitchFamily="34" charset="0"/>
                        <a:buChar char="•"/>
                      </a:pP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キャンペーン</a:t>
                      </a:r>
                      <a: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シミュレーション機能</a:t>
                      </a:r>
                      <a:endPar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marL="82550" indent="-82550">
                        <a:buFont typeface="Arial" panose="020B0604020202020204" pitchFamily="34" charset="0"/>
                        <a:buChar char="•"/>
                      </a:pP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ポイント照会</a:t>
                      </a:r>
                      <a:r>
                        <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API</a:t>
                      </a: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の</a:t>
                      </a:r>
                      <a: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
                      </a:r>
                      <a:br>
                        <a:rPr lang="en-US" altLang="ja-JP"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br>
                      <a:r>
                        <a:rPr lang="ja-JP" altLang="en-US" sz="1100" dirty="0" smtClean="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機能</a:t>
                      </a:r>
                      <a:r>
                        <a:rPr lang="ja-JP" altLang="en-US"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拡張</a:t>
                      </a:r>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endParaRPr lang="en-US" altLang="ja-JP" sz="11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p>
                      <a:pPr algn="r"/>
                      <a:r>
                        <a:rPr lang="ja-JP" altLang="en-US" sz="10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rPr>
                        <a:t>ほか多数検討中</a:t>
                      </a:r>
                      <a:endParaRPr lang="en-US" altLang="ja-JP" sz="1000" dirty="0">
                        <a:solidFill>
                          <a:schemeClr val="tx1">
                            <a:lumMod val="85000"/>
                            <a:lumOff val="15000"/>
                          </a:schemeClr>
                        </a:solidFill>
                        <a:latin typeface="游ゴシック Medium" panose="020B0500000000000000" pitchFamily="50" charset="-128"/>
                        <a:ea typeface="游ゴシック Medium" panose="020B0500000000000000" pitchFamily="50" charset="-128"/>
                        <a:cs typeface="Meiryo UI" pitchFamily="50" charset="-128"/>
                      </a:endParaRPr>
                    </a:p>
                  </a:txBody>
                  <a:tcPr marL="36000" marR="36000">
                    <a:lnL w="9525" cap="flat" cmpd="sng" algn="ctr">
                      <a:solidFill>
                        <a:srgbClr val="3C4041"/>
                      </a:solidFill>
                      <a:prstDash val="sysDot"/>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6867038"/>
                  </a:ext>
                </a:extLst>
              </a:tr>
              <a:tr h="720000">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pPr algn="ctr"/>
                      <a:r>
                        <a:rPr kumimoji="1" lang="ja-JP" altLang="en-US" sz="1600" dirty="0">
                          <a:solidFill>
                            <a:srgbClr val="134779"/>
                          </a:solidFill>
                          <a:latin typeface="游ゴシック Medium" panose="020B0500000000000000" pitchFamily="50" charset="-128"/>
                          <a:ea typeface="游ゴシック Medium" panose="020B0500000000000000" pitchFamily="50" charset="-128"/>
                        </a:rPr>
                        <a:t>指針</a:t>
                      </a:r>
                    </a:p>
                  </a:txBody>
                  <a:tcPr vert="eaVert" anchor="ctr">
                    <a:lnL w="12700" cap="flat" cmpd="sng" algn="ctr">
                      <a:solidFill>
                        <a:srgbClr val="134779"/>
                      </a:solidFill>
                      <a:prstDash val="solid"/>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endParaRPr kumimoji="1" lang="ja-JP" altLang="en-US" sz="1200" dirty="0">
                        <a:latin typeface="游ゴシック Medium" panose="020B0500000000000000" pitchFamily="50" charset="-128"/>
                        <a:ea typeface="游ゴシック Medium" panose="020B0500000000000000" pitchFamily="50" charset="-128"/>
                      </a:endParaRPr>
                    </a:p>
                  </a:txBody>
                  <a:tcPr>
                    <a:lnL w="12700" cap="flat" cmpd="sng" algn="ctr">
                      <a:solidFill>
                        <a:srgbClr val="134779"/>
                      </a:solidFill>
                      <a:prstDash val="solid"/>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endParaRPr kumimoji="1" lang="ja-JP" altLang="en-US" sz="1200" dirty="0">
                        <a:latin typeface="游ゴシック Medium" panose="020B0500000000000000" pitchFamily="50" charset="-128"/>
                        <a:ea typeface="游ゴシック Medium" panose="020B0500000000000000" pitchFamily="50" charset="-128"/>
                      </a:endParaRPr>
                    </a:p>
                  </a:txBody>
                  <a:tcP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endParaRPr kumimoji="1" lang="ja-JP" altLang="en-US" sz="1200" dirty="0">
                        <a:latin typeface="游ゴシック Medium" panose="020B0500000000000000" pitchFamily="50" charset="-128"/>
                        <a:ea typeface="游ゴシック Medium" panose="020B0500000000000000" pitchFamily="50" charset="-128"/>
                      </a:endParaRPr>
                    </a:p>
                  </a:txBody>
                  <a:tcP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endParaRPr kumimoji="1" lang="ja-JP" altLang="en-US" sz="1200" dirty="0">
                        <a:latin typeface="游ゴシック Medium" panose="020B0500000000000000" pitchFamily="50" charset="-128"/>
                        <a:ea typeface="游ゴシック Medium" panose="020B0500000000000000" pitchFamily="50" charset="-128"/>
                      </a:endParaRPr>
                    </a:p>
                  </a:txBody>
                  <a:tcPr>
                    <a:lnL w="9525" cap="flat" cmpd="sng" algn="ctr">
                      <a:solidFill>
                        <a:srgbClr val="3C4041"/>
                      </a:solidFill>
                      <a:prstDash val="sysDot"/>
                      <a:round/>
                      <a:headEnd type="none" w="med" len="med"/>
                      <a:tailEnd type="none" w="med" len="med"/>
                    </a:lnL>
                    <a:lnR w="9525" cap="flat" cmpd="sng" algn="ctr">
                      <a:solidFill>
                        <a:srgbClr val="3C4041"/>
                      </a:solidFill>
                      <a:prstDash val="sysDot"/>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游ゴシック" panose="020F0502020204030204"/>
                        </a:defRPr>
                      </a:lvl1pPr>
                      <a:lvl2pPr marL="371475" algn="l" defTabSz="742950" rtl="0" eaLnBrk="1" latinLnBrk="0" hangingPunct="1">
                        <a:defRPr kumimoji="1" sz="1463" kern="1200">
                          <a:solidFill>
                            <a:schemeClr val="dk1"/>
                          </a:solidFill>
                          <a:latin typeface="游ゴシック" panose="020F0502020204030204"/>
                        </a:defRPr>
                      </a:lvl2pPr>
                      <a:lvl3pPr marL="742950" algn="l" defTabSz="742950" rtl="0" eaLnBrk="1" latinLnBrk="0" hangingPunct="1">
                        <a:defRPr kumimoji="1" sz="1463" kern="1200">
                          <a:solidFill>
                            <a:schemeClr val="dk1"/>
                          </a:solidFill>
                          <a:latin typeface="游ゴシック" panose="020F0502020204030204"/>
                        </a:defRPr>
                      </a:lvl3pPr>
                      <a:lvl4pPr marL="1114425" algn="l" defTabSz="742950" rtl="0" eaLnBrk="1" latinLnBrk="0" hangingPunct="1">
                        <a:defRPr kumimoji="1" sz="1463" kern="1200">
                          <a:solidFill>
                            <a:schemeClr val="dk1"/>
                          </a:solidFill>
                          <a:latin typeface="游ゴシック" panose="020F0502020204030204"/>
                        </a:defRPr>
                      </a:lvl4pPr>
                      <a:lvl5pPr marL="1485900" algn="l" defTabSz="742950" rtl="0" eaLnBrk="1" latinLnBrk="0" hangingPunct="1">
                        <a:defRPr kumimoji="1" sz="1463" kern="1200">
                          <a:solidFill>
                            <a:schemeClr val="dk1"/>
                          </a:solidFill>
                          <a:latin typeface="游ゴシック" panose="020F0502020204030204"/>
                        </a:defRPr>
                      </a:lvl5pPr>
                      <a:lvl6pPr marL="1857375" algn="l" defTabSz="742950" rtl="0" eaLnBrk="1" latinLnBrk="0" hangingPunct="1">
                        <a:defRPr kumimoji="1" sz="1463" kern="1200">
                          <a:solidFill>
                            <a:schemeClr val="dk1"/>
                          </a:solidFill>
                          <a:latin typeface="游ゴシック" panose="020F0502020204030204"/>
                        </a:defRPr>
                      </a:lvl6pPr>
                      <a:lvl7pPr marL="2228850" algn="l" defTabSz="742950" rtl="0" eaLnBrk="1" latinLnBrk="0" hangingPunct="1">
                        <a:defRPr kumimoji="1" sz="1463" kern="1200">
                          <a:solidFill>
                            <a:schemeClr val="dk1"/>
                          </a:solidFill>
                          <a:latin typeface="游ゴシック" panose="020F0502020204030204"/>
                        </a:defRPr>
                      </a:lvl7pPr>
                      <a:lvl8pPr marL="2600325" algn="l" defTabSz="742950" rtl="0" eaLnBrk="1" latinLnBrk="0" hangingPunct="1">
                        <a:defRPr kumimoji="1" sz="1463" kern="1200">
                          <a:solidFill>
                            <a:schemeClr val="dk1"/>
                          </a:solidFill>
                          <a:latin typeface="游ゴシック" panose="020F0502020204030204"/>
                        </a:defRPr>
                      </a:lvl8pPr>
                      <a:lvl9pPr marL="2971800" algn="l" defTabSz="742950" rtl="0" eaLnBrk="1" latinLnBrk="0" hangingPunct="1">
                        <a:defRPr kumimoji="1" sz="1463" kern="1200">
                          <a:solidFill>
                            <a:schemeClr val="dk1"/>
                          </a:solidFill>
                          <a:latin typeface="游ゴシック" panose="020F0502020204030204"/>
                        </a:defRPr>
                      </a:lvl9pPr>
                    </a:lstStyle>
                    <a:p>
                      <a:endParaRPr kumimoji="1" lang="ja-JP" altLang="en-US" sz="1200" dirty="0">
                        <a:latin typeface="游ゴシック Medium" panose="020B0500000000000000" pitchFamily="50" charset="-128"/>
                        <a:ea typeface="游ゴシック Medium" panose="020B0500000000000000" pitchFamily="50" charset="-128"/>
                      </a:endParaRPr>
                    </a:p>
                  </a:txBody>
                  <a:tcPr>
                    <a:lnL w="9525" cap="flat" cmpd="sng" algn="ctr">
                      <a:solidFill>
                        <a:srgbClr val="3C4041"/>
                      </a:solidFill>
                      <a:prstDash val="sysDot"/>
                      <a:round/>
                      <a:headEnd type="none" w="med" len="med"/>
                      <a:tailEnd type="none" w="med" len="med"/>
                    </a:lnL>
                    <a:lnR w="12700" cap="flat" cmpd="sng" algn="ctr">
                      <a:solidFill>
                        <a:srgbClr val="134779"/>
                      </a:solidFill>
                      <a:prstDash val="solid"/>
                      <a:round/>
                      <a:headEnd type="none" w="med" len="med"/>
                      <a:tailEnd type="none" w="med" len="med"/>
                    </a:lnR>
                    <a:lnT w="12700" cap="flat" cmpd="sng" algn="ctr">
                      <a:solidFill>
                        <a:srgbClr val="134779"/>
                      </a:solidFill>
                      <a:prstDash val="solid"/>
                      <a:round/>
                      <a:headEnd type="none" w="med" len="med"/>
                      <a:tailEnd type="none" w="med" len="med"/>
                    </a:lnT>
                    <a:lnB w="12700" cap="flat" cmpd="sng" algn="ctr">
                      <a:solidFill>
                        <a:srgbClr val="134779"/>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6719731"/>
                  </a:ext>
                </a:extLst>
              </a:tr>
            </a:tbl>
          </a:graphicData>
        </a:graphic>
      </p:graphicFrame>
      <p:pic>
        <p:nvPicPr>
          <p:cNvPr id="10" name="図 9">
            <a:extLst>
              <a:ext uri="{FF2B5EF4-FFF2-40B4-BE49-F238E27FC236}">
                <a16:creationId xmlns:a16="http://schemas.microsoft.com/office/drawing/2014/main" id="{C792B201-94B7-4E32-8426-606D08EA9D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3689" y="4206035"/>
            <a:ext cx="737747" cy="126658"/>
          </a:xfrm>
          <a:prstGeom prst="rect">
            <a:avLst/>
          </a:prstGeom>
        </p:spPr>
      </p:pic>
      <p:pic>
        <p:nvPicPr>
          <p:cNvPr id="11" name="図 10">
            <a:extLst>
              <a:ext uri="{FF2B5EF4-FFF2-40B4-BE49-F238E27FC236}">
                <a16:creationId xmlns:a16="http://schemas.microsoft.com/office/drawing/2014/main" id="{32C448C4-13AA-4B29-B597-4AF9058B68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51" b="37078"/>
          <a:stretch/>
        </p:blipFill>
        <p:spPr>
          <a:xfrm>
            <a:off x="5095169" y="5193736"/>
            <a:ext cx="801660" cy="194567"/>
          </a:xfrm>
          <a:prstGeom prst="rect">
            <a:avLst/>
          </a:prstGeom>
        </p:spPr>
      </p:pic>
      <p:pic>
        <p:nvPicPr>
          <p:cNvPr id="12" name="図 11">
            <a:extLst>
              <a:ext uri="{FF2B5EF4-FFF2-40B4-BE49-F238E27FC236}">
                <a16:creationId xmlns:a16="http://schemas.microsoft.com/office/drawing/2014/main" id="{A71436A4-B546-44B4-B408-BB8CBED1F6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4813" y="4374303"/>
            <a:ext cx="552016" cy="92674"/>
          </a:xfrm>
          <a:prstGeom prst="rect">
            <a:avLst/>
          </a:prstGeom>
        </p:spPr>
      </p:pic>
      <p:pic>
        <p:nvPicPr>
          <p:cNvPr id="13" name="図 12">
            <a:extLst>
              <a:ext uri="{FF2B5EF4-FFF2-40B4-BE49-F238E27FC236}">
                <a16:creationId xmlns:a16="http://schemas.microsoft.com/office/drawing/2014/main" id="{8D260EB2-5BC0-49DC-939B-10E6A96CAD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7771" y="3970212"/>
            <a:ext cx="466310" cy="246074"/>
          </a:xfrm>
          <a:prstGeom prst="rect">
            <a:avLst/>
          </a:prstGeom>
        </p:spPr>
      </p:pic>
      <p:sp>
        <p:nvSpPr>
          <p:cNvPr id="14" name="矢印: 五方向 48">
            <a:extLst>
              <a:ext uri="{FF2B5EF4-FFF2-40B4-BE49-F238E27FC236}">
                <a16:creationId xmlns:a16="http://schemas.microsoft.com/office/drawing/2014/main" id="{9F452A3E-B941-4566-ADA0-8AFCDBBF6FDF}"/>
              </a:ext>
            </a:extLst>
          </p:cNvPr>
          <p:cNvSpPr/>
          <p:nvPr/>
        </p:nvSpPr>
        <p:spPr>
          <a:xfrm>
            <a:off x="1255395" y="5655635"/>
            <a:ext cx="1480457" cy="241539"/>
          </a:xfrm>
          <a:prstGeom prst="homePlate">
            <a:avLst>
              <a:gd name="adj" fmla="val 39184"/>
            </a:avLst>
          </a:prstGeom>
          <a:solidFill>
            <a:srgbClr val="383F4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3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基本機能構築</a:t>
            </a:r>
          </a:p>
        </p:txBody>
      </p:sp>
      <p:sp>
        <p:nvSpPr>
          <p:cNvPr id="15" name="矢印: 五方向 49">
            <a:extLst>
              <a:ext uri="{FF2B5EF4-FFF2-40B4-BE49-F238E27FC236}">
                <a16:creationId xmlns:a16="http://schemas.microsoft.com/office/drawing/2014/main" id="{0FC28C6E-991F-4DEC-A5DE-13CA943778C4}"/>
              </a:ext>
            </a:extLst>
          </p:cNvPr>
          <p:cNvSpPr/>
          <p:nvPr/>
        </p:nvSpPr>
        <p:spPr>
          <a:xfrm>
            <a:off x="2804125" y="5655635"/>
            <a:ext cx="6336702" cy="241539"/>
          </a:xfrm>
          <a:prstGeom prst="homePlate">
            <a:avLst>
              <a:gd name="adj" fmla="val 35578"/>
            </a:avLst>
          </a:prstGeom>
          <a:solidFill>
            <a:srgbClr val="383F4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3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新制度対応、新機能開発、既存機能拡張、連携先システムの追加、基板増強など</a:t>
            </a:r>
            <a:r>
              <a:rPr kumimoji="1" lang="en-US" altLang="ja-JP" sz="13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a:t>
            </a:r>
            <a:endParaRPr kumimoji="1" lang="ja-JP" altLang="en-US" sz="13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6" name="矢印: 五方向 50">
            <a:extLst>
              <a:ext uri="{FF2B5EF4-FFF2-40B4-BE49-F238E27FC236}">
                <a16:creationId xmlns:a16="http://schemas.microsoft.com/office/drawing/2014/main" id="{E15CF212-A834-4DA5-894E-5A5927804EF5}"/>
              </a:ext>
            </a:extLst>
          </p:cNvPr>
          <p:cNvSpPr/>
          <p:nvPr/>
        </p:nvSpPr>
        <p:spPr>
          <a:xfrm>
            <a:off x="2804125" y="5956661"/>
            <a:ext cx="6336702" cy="241539"/>
          </a:xfrm>
          <a:prstGeom prst="homePlate">
            <a:avLst>
              <a:gd name="adj" fmla="val 31972"/>
            </a:avLst>
          </a:prstGeom>
          <a:solidFill>
            <a:srgbClr val="383F4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3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お客様ご要望対応</a:t>
            </a:r>
          </a:p>
        </p:txBody>
      </p:sp>
      <p:sp>
        <p:nvSpPr>
          <p:cNvPr id="17" name="矢印: 五方向 51">
            <a:extLst>
              <a:ext uri="{FF2B5EF4-FFF2-40B4-BE49-F238E27FC236}">
                <a16:creationId xmlns:a16="http://schemas.microsoft.com/office/drawing/2014/main" id="{7EFD4858-E202-4080-8998-129D5402D79A}"/>
              </a:ext>
            </a:extLst>
          </p:cNvPr>
          <p:cNvSpPr/>
          <p:nvPr/>
        </p:nvSpPr>
        <p:spPr>
          <a:xfrm>
            <a:off x="7686675" y="3216457"/>
            <a:ext cx="1454152" cy="287320"/>
          </a:xfrm>
          <a:prstGeom prst="homePlate">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2020</a:t>
            </a:r>
            <a:endPar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8" name="矢印: 五方向 52">
            <a:extLst>
              <a:ext uri="{FF2B5EF4-FFF2-40B4-BE49-F238E27FC236}">
                <a16:creationId xmlns:a16="http://schemas.microsoft.com/office/drawing/2014/main" id="{25650BC5-97ED-4205-B04E-6DA907F6E732}"/>
              </a:ext>
            </a:extLst>
          </p:cNvPr>
          <p:cNvSpPr/>
          <p:nvPr/>
        </p:nvSpPr>
        <p:spPr>
          <a:xfrm>
            <a:off x="5219520" y="3216457"/>
            <a:ext cx="2648309" cy="287320"/>
          </a:xfrm>
          <a:prstGeom prst="homePlate">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2019</a:t>
            </a:r>
            <a:endPar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9" name="矢印: 五方向 53">
            <a:extLst>
              <a:ext uri="{FF2B5EF4-FFF2-40B4-BE49-F238E27FC236}">
                <a16:creationId xmlns:a16="http://schemas.microsoft.com/office/drawing/2014/main" id="{632D0BB1-486B-4E40-8484-9C3362CE6AD3}"/>
              </a:ext>
            </a:extLst>
          </p:cNvPr>
          <p:cNvSpPr/>
          <p:nvPr/>
        </p:nvSpPr>
        <p:spPr>
          <a:xfrm>
            <a:off x="2890388" y="3216457"/>
            <a:ext cx="2557383" cy="287320"/>
          </a:xfrm>
          <a:prstGeom prst="homePlate">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2018</a:t>
            </a:r>
            <a:endPar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0" name="矢印: 五方向 54">
            <a:extLst>
              <a:ext uri="{FF2B5EF4-FFF2-40B4-BE49-F238E27FC236}">
                <a16:creationId xmlns:a16="http://schemas.microsoft.com/office/drawing/2014/main" id="{1AC4E8FA-394A-482B-A4C1-918AD371BB44}"/>
              </a:ext>
            </a:extLst>
          </p:cNvPr>
          <p:cNvSpPr/>
          <p:nvPr/>
        </p:nvSpPr>
        <p:spPr>
          <a:xfrm>
            <a:off x="1950109" y="3216457"/>
            <a:ext cx="1082266" cy="287320"/>
          </a:xfrm>
          <a:prstGeom prst="homePlate">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2017</a:t>
            </a:r>
            <a:endPar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1" name="矢印: 五方向 55">
            <a:extLst>
              <a:ext uri="{FF2B5EF4-FFF2-40B4-BE49-F238E27FC236}">
                <a16:creationId xmlns:a16="http://schemas.microsoft.com/office/drawing/2014/main" id="{2A2B1D0F-BC50-40F5-A7D9-E6DEB2508D32}"/>
              </a:ext>
            </a:extLst>
          </p:cNvPr>
          <p:cNvSpPr/>
          <p:nvPr/>
        </p:nvSpPr>
        <p:spPr>
          <a:xfrm>
            <a:off x="1173733" y="3216457"/>
            <a:ext cx="914401" cy="287320"/>
          </a:xfrm>
          <a:prstGeom prst="homePlate">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2016</a:t>
            </a:r>
            <a:endParaRPr kumimoji="1"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105041" y="730842"/>
            <a:ext cx="9800959" cy="646331"/>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sym typeface="游ゴシック"/>
              </a:rPr>
              <a:t>弊社にて“お客様の声”をもとに機能企画を行い、持続的にエンハンスを実施していきます</a:t>
            </a:r>
            <a:r>
              <a:rPr lang="ja-JP" altLang="en-US" dirty="0" smtClean="0">
                <a:latin typeface="Meiryo UI" panose="020B0604030504040204" pitchFamily="50" charset="-128"/>
                <a:ea typeface="Meiryo UI" panose="020B0604030504040204" pitchFamily="50" charset="-128"/>
                <a:sym typeface="游ゴシック"/>
              </a:rPr>
              <a:t>。</a:t>
            </a:r>
            <a:endParaRPr lang="en-US" altLang="ja-JP" dirty="0" smtClean="0">
              <a:latin typeface="Meiryo UI" panose="020B0604030504040204" pitchFamily="50" charset="-128"/>
              <a:ea typeface="Meiryo UI" panose="020B0604030504040204" pitchFamily="50" charset="-128"/>
              <a:sym typeface="游ゴシック"/>
            </a:endParaRPr>
          </a:p>
          <a:p>
            <a:r>
              <a:rPr lang="ja-JP" altLang="en-US" dirty="0" smtClean="0">
                <a:latin typeface="Meiryo UI" panose="020B0604030504040204" pitchFamily="50" charset="-128"/>
                <a:ea typeface="Meiryo UI" panose="020B0604030504040204" pitchFamily="50" charset="-128"/>
                <a:sym typeface="游ゴシック"/>
              </a:rPr>
              <a:t>また、法制度変更による機能対応も適切に実施いたします。</a:t>
            </a:r>
            <a:endParaRPr lang="en-US" altLang="ja-JP" dirty="0">
              <a:latin typeface="Meiryo UI" panose="020B0604030504040204" pitchFamily="50" charset="-128"/>
              <a:ea typeface="Meiryo UI" panose="020B0604030504040204" pitchFamily="50" charset="-128"/>
              <a:sym typeface="游ゴシック"/>
            </a:endParaRPr>
          </a:p>
        </p:txBody>
      </p:sp>
      <p:sp>
        <p:nvSpPr>
          <p:cNvPr id="24" name="角丸四角形 23"/>
          <p:cNvSpPr/>
          <p:nvPr/>
        </p:nvSpPr>
        <p:spPr>
          <a:xfrm>
            <a:off x="8040717" y="115404"/>
            <a:ext cx="1669091" cy="243033"/>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spcBef>
                <a:spcPts val="200"/>
              </a:spcBef>
            </a:pPr>
            <a:r>
              <a:rPr kumimoji="1" lang="ja-JP" altLang="en-US" sz="1200" b="1" kern="0" dirty="0">
                <a:solidFill>
                  <a:schemeClr val="tx1"/>
                </a:solidFill>
                <a:latin typeface="Meiryo UI" panose="020B0604030504040204" pitchFamily="50" charset="-128"/>
              </a:rPr>
              <a:t>運用保守業務の削減</a:t>
            </a:r>
          </a:p>
        </p:txBody>
      </p:sp>
      <p:sp>
        <p:nvSpPr>
          <p:cNvPr id="25" name="角丸四角形 24"/>
          <p:cNvSpPr/>
          <p:nvPr/>
        </p:nvSpPr>
        <p:spPr>
          <a:xfrm>
            <a:off x="8040717" y="410787"/>
            <a:ext cx="1669091" cy="243033"/>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00"/>
              </a:spcBef>
            </a:pPr>
            <a:r>
              <a:rPr kumimoji="1" lang="ja-JP" altLang="en-US" sz="1200" b="1" kern="0" dirty="0">
                <a:solidFill>
                  <a:schemeClr val="tx1"/>
                </a:solidFill>
                <a:latin typeface="Meiryo UI" panose="020B0604030504040204" pitchFamily="50" charset="-128"/>
              </a:rPr>
              <a:t>エンハンス・法制度対応</a:t>
            </a:r>
          </a:p>
        </p:txBody>
      </p:sp>
    </p:spTree>
    <p:extLst>
      <p:ext uri="{BB962C8B-B14F-4D97-AF65-F5344CB8AC3E}">
        <p14:creationId xmlns:p14="http://schemas.microsoft.com/office/powerpoint/2010/main" val="16248651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実現のポイント１ 着実な駅ビル事業課題の解決</a:t>
            </a:r>
            <a:r>
              <a:rPr lang="en-US" altLang="ja-JP" sz="1800" dirty="0" smtClean="0"/>
              <a:t/>
            </a:r>
            <a:br>
              <a:rPr lang="en-US" altLang="ja-JP" sz="1800" dirty="0" smtClean="0"/>
            </a:br>
            <a:r>
              <a:rPr lang="ja-JP" altLang="en-US" dirty="0" smtClean="0"/>
              <a:t>④安心安全なサービス提供：実績</a:t>
            </a:r>
            <a:endParaRPr kumimoji="1" lang="ja-JP" altLang="en-US" dirty="0"/>
          </a:p>
        </p:txBody>
      </p:sp>
      <p:sp>
        <p:nvSpPr>
          <p:cNvPr id="2" name="テキスト ボックス 1"/>
          <p:cNvSpPr txBox="1"/>
          <p:nvPr/>
        </p:nvSpPr>
        <p:spPr>
          <a:xfrm>
            <a:off x="131097" y="829464"/>
            <a:ext cx="3153427" cy="369332"/>
          </a:xfrm>
          <a:prstGeom prst="rect">
            <a:avLst/>
          </a:prstGeom>
          <a:noFill/>
        </p:spPr>
        <p:txBody>
          <a:bodyPr wrap="none" rtlCol="0">
            <a:spAutoFit/>
          </a:bodyPr>
          <a:lstStyle/>
          <a:p>
            <a:pPr marL="285750" indent="-285750">
              <a:buFont typeface="Meiryo UI" panose="020B0604030504040204" pitchFamily="50" charset="-128"/>
              <a:buChar char="▌"/>
            </a:pPr>
            <a:r>
              <a:rPr kumimoji="1" lang="en-US" altLang="ja-JP" b="1" dirty="0" smtClean="0"/>
              <a:t>CAFIS Explorer </a:t>
            </a:r>
            <a:r>
              <a:rPr kumimoji="1" lang="ja-JP" altLang="en-US" b="1" dirty="0" smtClean="0"/>
              <a:t>稼働実績</a:t>
            </a:r>
            <a:endParaRPr kumimoji="1" lang="ja-JP" altLang="en-US" b="1" dirty="0"/>
          </a:p>
        </p:txBody>
      </p:sp>
      <p:sp>
        <p:nvSpPr>
          <p:cNvPr id="79" name="テキスト プレースホルダー 4"/>
          <p:cNvSpPr>
            <a:spLocks noGrp="1"/>
          </p:cNvSpPr>
          <p:nvPr>
            <p:ph type="body" sz="quarter" idx="10"/>
          </p:nvPr>
        </p:nvSpPr>
        <p:spPr>
          <a:xfrm>
            <a:off x="369667" y="1238599"/>
            <a:ext cx="9241058" cy="749300"/>
          </a:xfrm>
        </p:spPr>
        <p:txBody>
          <a:bodyPr/>
          <a:lstStyle/>
          <a:p>
            <a:r>
              <a:rPr lang="en-US" altLang="ja-JP" sz="1800" dirty="0" smtClean="0"/>
              <a:t>2018</a:t>
            </a:r>
            <a:r>
              <a:rPr lang="ja-JP" altLang="en-US" sz="1800" dirty="0" smtClean="0"/>
              <a:t>年の</a:t>
            </a:r>
            <a:r>
              <a:rPr kumimoji="1" lang="ja-JP" altLang="en-US" sz="1800" dirty="0" smtClean="0"/>
              <a:t>稼働以降、</a:t>
            </a:r>
            <a:r>
              <a:rPr kumimoji="1" lang="en-US" altLang="ja-JP" sz="1800" dirty="0" smtClean="0"/>
              <a:t>10</a:t>
            </a:r>
            <a:r>
              <a:rPr lang="ja-JP" altLang="en-US" sz="1800" dirty="0" smtClean="0"/>
              <a:t>社の計</a:t>
            </a:r>
            <a:r>
              <a:rPr kumimoji="1" lang="en-US" altLang="ja-JP" sz="1800" dirty="0" smtClean="0"/>
              <a:t>1,000</a:t>
            </a:r>
            <a:r>
              <a:rPr lang="ja-JP" altLang="en-US" sz="1800" dirty="0" smtClean="0"/>
              <a:t>万以上の会員様へ安定したサービス提供を続けております。</a:t>
            </a:r>
            <a:endParaRPr kumimoji="1" lang="ja-JP" altLang="en-US" sz="1800" dirty="0"/>
          </a:p>
        </p:txBody>
      </p:sp>
      <p:sp>
        <p:nvSpPr>
          <p:cNvPr id="80" name="楕円 79"/>
          <p:cNvSpPr/>
          <p:nvPr/>
        </p:nvSpPr>
        <p:spPr>
          <a:xfrm>
            <a:off x="646170" y="2807782"/>
            <a:ext cx="2636552" cy="2314787"/>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a:ln>
                <a:noFill/>
              </a:ln>
              <a:solidFill>
                <a:srgbClr val="FFFFFF"/>
              </a:solidFill>
              <a:effectLst/>
              <a:uLnTx/>
              <a:uFillTx/>
              <a:latin typeface="Meiryo UI" panose="020B0604030504040204" pitchFamily="50" charset="-128"/>
            </a:endParaRPr>
          </a:p>
        </p:txBody>
      </p:sp>
      <p:sp>
        <p:nvSpPr>
          <p:cNvPr id="81" name="角丸四角形 80"/>
          <p:cNvSpPr/>
          <p:nvPr/>
        </p:nvSpPr>
        <p:spPr>
          <a:xfrm>
            <a:off x="706440" y="2246879"/>
            <a:ext cx="2350461"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管理会員数</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84" name="角丸四角形 83"/>
          <p:cNvSpPr/>
          <p:nvPr/>
        </p:nvSpPr>
        <p:spPr>
          <a:xfrm>
            <a:off x="789216" y="3653882"/>
            <a:ext cx="2350461"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en-US" altLang="ja-JP" sz="4400" b="1" kern="0" dirty="0" smtClean="0">
                <a:solidFill>
                  <a:srgbClr val="6785C1">
                    <a:lumMod val="75000"/>
                  </a:srgbClr>
                </a:solidFill>
                <a:effectLst>
                  <a:glow rad="101600">
                    <a:prstClr val="white"/>
                  </a:glow>
                </a:effectLst>
                <a:latin typeface="Meiryo UI" panose="020B0604030504040204" pitchFamily="50" charset="-128"/>
              </a:rPr>
              <a:t>1,000</a:t>
            </a: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万</a:t>
            </a:r>
            <a:r>
              <a:rPr kumimoji="1" lang="en-US" altLang="ja-JP" sz="3200" b="1" kern="0" dirty="0" smtClean="0">
                <a:solidFill>
                  <a:srgbClr val="6785C1">
                    <a:lumMod val="75000"/>
                  </a:srgbClr>
                </a:solidFill>
                <a:effectLst>
                  <a:glow rad="101600">
                    <a:prstClr val="white"/>
                  </a:glow>
                </a:effectLst>
                <a:latin typeface="Meiryo UI" panose="020B0604030504040204" pitchFamily="50" charset="-128"/>
              </a:rPr>
              <a:t/>
            </a:r>
            <a:br>
              <a:rPr kumimoji="1" lang="en-US" altLang="ja-JP" sz="3200" b="1" kern="0" dirty="0" smtClean="0">
                <a:solidFill>
                  <a:srgbClr val="6785C1">
                    <a:lumMod val="75000"/>
                  </a:srgbClr>
                </a:solidFill>
                <a:effectLst>
                  <a:glow rad="101600">
                    <a:prstClr val="white"/>
                  </a:glow>
                </a:effectLst>
                <a:latin typeface="Meiryo UI" panose="020B0604030504040204" pitchFamily="50" charset="-128"/>
              </a:rPr>
            </a:b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会員以上</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85" name="楕円 84"/>
          <p:cNvSpPr/>
          <p:nvPr/>
        </p:nvSpPr>
        <p:spPr>
          <a:xfrm>
            <a:off x="3646545" y="2807782"/>
            <a:ext cx="2636552" cy="2314787"/>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a:ln>
                <a:noFill/>
              </a:ln>
              <a:solidFill>
                <a:srgbClr val="FFFFFF"/>
              </a:solidFill>
              <a:effectLst/>
              <a:uLnTx/>
              <a:uFillTx/>
              <a:latin typeface="Meiryo UI" panose="020B0604030504040204" pitchFamily="50" charset="-128"/>
            </a:endParaRPr>
          </a:p>
        </p:txBody>
      </p:sp>
      <p:sp>
        <p:nvSpPr>
          <p:cNvPr id="86" name="角丸四角形 85"/>
          <p:cNvSpPr/>
          <p:nvPr/>
        </p:nvSpPr>
        <p:spPr>
          <a:xfrm>
            <a:off x="3672068" y="2246879"/>
            <a:ext cx="2585507"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サービス稼働実績</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87" name="角丸四角形 86"/>
          <p:cNvSpPr/>
          <p:nvPr/>
        </p:nvSpPr>
        <p:spPr>
          <a:xfrm>
            <a:off x="3789591" y="3653882"/>
            <a:ext cx="2350461"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en-US" altLang="ja-JP" sz="4400" b="1" kern="0" dirty="0" smtClean="0">
                <a:solidFill>
                  <a:srgbClr val="6785C1">
                    <a:lumMod val="75000"/>
                  </a:srgbClr>
                </a:solidFill>
                <a:effectLst>
                  <a:glow rad="101600">
                    <a:prstClr val="white"/>
                  </a:glow>
                </a:effectLst>
                <a:latin typeface="Meiryo UI" panose="020B0604030504040204" pitchFamily="50" charset="-128"/>
              </a:rPr>
              <a:t>99.99</a:t>
            </a:r>
            <a:r>
              <a:rPr kumimoji="1" lang="en-US" altLang="ja-JP" sz="2400" b="1" kern="0" dirty="0" smtClean="0">
                <a:solidFill>
                  <a:srgbClr val="6785C1">
                    <a:lumMod val="75000"/>
                  </a:srgbClr>
                </a:solidFill>
                <a:effectLst>
                  <a:glow rad="101600">
                    <a:prstClr val="white"/>
                  </a:glow>
                </a:effectLst>
                <a:latin typeface="Meiryo UI" panose="020B0604030504040204" pitchFamily="50" charset="-128"/>
              </a:rPr>
              <a:t>%</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88" name="楕円 87"/>
          <p:cNvSpPr/>
          <p:nvPr/>
        </p:nvSpPr>
        <p:spPr>
          <a:xfrm>
            <a:off x="6646920" y="2807782"/>
            <a:ext cx="2636552" cy="2314787"/>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a:ln>
                <a:noFill/>
              </a:ln>
              <a:solidFill>
                <a:srgbClr val="FFFFFF"/>
              </a:solidFill>
              <a:effectLst/>
              <a:uLnTx/>
              <a:uFillTx/>
              <a:latin typeface="Meiryo UI" panose="020B0604030504040204" pitchFamily="50" charset="-128"/>
            </a:endParaRPr>
          </a:p>
        </p:txBody>
      </p:sp>
      <p:sp>
        <p:nvSpPr>
          <p:cNvPr id="89" name="角丸四角形 88"/>
          <p:cNvSpPr/>
          <p:nvPr/>
        </p:nvSpPr>
        <p:spPr>
          <a:xfrm>
            <a:off x="6789966" y="2246879"/>
            <a:ext cx="2350461"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セキュリティ事故</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
        <p:nvSpPr>
          <p:cNvPr id="90" name="角丸四角形 89"/>
          <p:cNvSpPr/>
          <p:nvPr/>
        </p:nvSpPr>
        <p:spPr>
          <a:xfrm>
            <a:off x="6789966" y="3653882"/>
            <a:ext cx="2350461" cy="599752"/>
          </a:xfrm>
          <a:prstGeom prst="roundRect">
            <a:avLst>
              <a:gd name="adj" fmla="val 0"/>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r>
              <a:rPr kumimoji="1" lang="en-US" altLang="ja-JP" sz="4400" b="1" kern="0" dirty="0" smtClean="0">
                <a:solidFill>
                  <a:srgbClr val="6785C1">
                    <a:lumMod val="75000"/>
                  </a:srgbClr>
                </a:solidFill>
                <a:effectLst>
                  <a:glow rad="101600">
                    <a:prstClr val="white"/>
                  </a:glow>
                </a:effectLst>
                <a:latin typeface="Meiryo UI" panose="020B0604030504040204" pitchFamily="50" charset="-128"/>
              </a:rPr>
              <a:t>0</a:t>
            </a:r>
            <a:r>
              <a:rPr kumimoji="1" lang="ja-JP" altLang="en-US" sz="2400" b="1" kern="0" dirty="0" smtClean="0">
                <a:solidFill>
                  <a:srgbClr val="6785C1">
                    <a:lumMod val="75000"/>
                  </a:srgbClr>
                </a:solidFill>
                <a:effectLst>
                  <a:glow rad="101600">
                    <a:prstClr val="white"/>
                  </a:glow>
                </a:effectLst>
                <a:latin typeface="Meiryo UI" panose="020B0604030504040204" pitchFamily="50" charset="-128"/>
              </a:rPr>
              <a:t>件</a:t>
            </a:r>
            <a:endParaRPr kumimoji="1" lang="ja-JP" altLang="en-US" sz="1400" b="1" kern="0" dirty="0">
              <a:solidFill>
                <a:srgbClr val="BC4328">
                  <a:lumMod val="60000"/>
                  <a:lumOff val="40000"/>
                </a:srgbClr>
              </a:solidFill>
              <a:effectLst>
                <a:glow rad="101600">
                  <a:prstClr val="white"/>
                </a:glow>
              </a:effectLst>
              <a:latin typeface="Meiryo UI" panose="020B0604030504040204" pitchFamily="50" charset="-128"/>
            </a:endParaRPr>
          </a:p>
        </p:txBody>
      </p:sp>
    </p:spTree>
    <p:extLst>
      <p:ext uri="{BB962C8B-B14F-4D97-AF65-F5344CB8AC3E}">
        <p14:creationId xmlns:p14="http://schemas.microsoft.com/office/powerpoint/2010/main" val="36568345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3.1. </a:t>
            </a:r>
            <a:r>
              <a:rPr lang="ja-JP" altLang="en-US" sz="1800" b="0" dirty="0" smtClean="0"/>
              <a:t>実現</a:t>
            </a:r>
            <a:r>
              <a:rPr lang="ja-JP" altLang="en-US" sz="1800" b="0" dirty="0"/>
              <a:t>のポイント１</a:t>
            </a:r>
            <a:r>
              <a:rPr lang="ja-JP" altLang="en-US" sz="1800" b="0" dirty="0" smtClean="0"/>
              <a:t>｜④</a:t>
            </a:r>
            <a:r>
              <a:rPr lang="ja-JP" altLang="en-US" sz="1800" b="0" dirty="0"/>
              <a:t>安心安全なサービス提供</a:t>
            </a:r>
            <a:r>
              <a:rPr lang="en-US" altLang="ja-JP" sz="1800" b="0" dirty="0"/>
              <a:t/>
            </a:r>
            <a:br>
              <a:rPr lang="en-US" altLang="ja-JP" sz="1800" b="0" dirty="0"/>
            </a:br>
            <a:r>
              <a:rPr lang="ja-JP" altLang="en-US" dirty="0" smtClean="0"/>
              <a:t>高セキュリティ基盤でのサービス運用</a:t>
            </a:r>
            <a:endParaRPr kumimoji="1" lang="ja-JP" altLang="en-US" dirty="0"/>
          </a:p>
        </p:txBody>
      </p:sp>
      <p:sp>
        <p:nvSpPr>
          <p:cNvPr id="5" name="テキスト プレースホルダー 4"/>
          <p:cNvSpPr>
            <a:spLocks noGrp="1"/>
          </p:cNvSpPr>
          <p:nvPr>
            <p:ph type="body" sz="quarter" idx="10"/>
          </p:nvPr>
        </p:nvSpPr>
        <p:spPr>
          <a:xfrm>
            <a:off x="449370" y="1144850"/>
            <a:ext cx="9313783" cy="749300"/>
          </a:xfrm>
        </p:spPr>
        <p:txBody>
          <a:bodyPr/>
          <a:lstStyle/>
          <a:p>
            <a:pPr>
              <a:lnSpc>
                <a:spcPct val="100000"/>
              </a:lnSpc>
              <a:spcBef>
                <a:spcPts val="0"/>
              </a:spcBef>
            </a:pPr>
            <a:r>
              <a:rPr lang="en-US" altLang="ja-JP" sz="1800" dirty="0"/>
              <a:t>CAFIS Explorer</a:t>
            </a:r>
            <a:r>
              <a:rPr lang="ja-JP" altLang="en-US" sz="1800" dirty="0"/>
              <a:t>は</a:t>
            </a:r>
            <a:r>
              <a:rPr lang="ja-JP" altLang="en-US" sz="1800" dirty="0" smtClean="0"/>
              <a:t>、</a:t>
            </a:r>
            <a:r>
              <a:rPr lang="ja-JP" altLang="en-US" sz="1800" b="1" dirty="0" smtClean="0"/>
              <a:t>国内</a:t>
            </a:r>
            <a:r>
              <a:rPr lang="ja-JP" altLang="en-US" sz="1800" b="1" dirty="0"/>
              <a:t>最</a:t>
            </a:r>
            <a:r>
              <a:rPr lang="ja-JP" altLang="en-US" sz="1800" b="1" dirty="0" smtClean="0"/>
              <a:t>高水準のセキュリティを</a:t>
            </a:r>
            <a:r>
              <a:rPr lang="ja-JP" altLang="en-US" sz="1800" b="1" dirty="0"/>
              <a:t>担保した</a:t>
            </a:r>
            <a:r>
              <a:rPr lang="en-US" altLang="ja-JP" sz="1800" b="1" dirty="0"/>
              <a:t>CAFIS</a:t>
            </a:r>
            <a:r>
              <a:rPr lang="ja-JP" altLang="en-US" sz="1800" b="1" dirty="0"/>
              <a:t>クラウド上で</a:t>
            </a:r>
            <a:r>
              <a:rPr lang="ja-JP" altLang="en-US" sz="1800" b="1" dirty="0" smtClean="0"/>
              <a:t>運用</a:t>
            </a:r>
            <a:r>
              <a:rPr lang="ja-JP" altLang="en-US" sz="1800" dirty="0" smtClean="0"/>
              <a:t>しております。</a:t>
            </a:r>
            <a:endParaRPr lang="en-US" altLang="ja-JP" sz="1800" dirty="0" smtClean="0"/>
          </a:p>
          <a:p>
            <a:pPr>
              <a:lnSpc>
                <a:spcPct val="100000"/>
              </a:lnSpc>
              <a:spcBef>
                <a:spcPts val="200"/>
              </a:spcBef>
            </a:pPr>
            <a:r>
              <a:rPr lang="ja-JP" altLang="en-US" b="1" u="sng" dirty="0">
                <a:solidFill>
                  <a:srgbClr val="0070C0"/>
                </a:solidFill>
              </a:rPr>
              <a:t>高換金性情報であるポイント情報を安全かつ堅牢に管理</a:t>
            </a:r>
            <a:r>
              <a:rPr lang="ja-JP" altLang="en-US" sz="1800" dirty="0"/>
              <a:t>できます。</a:t>
            </a:r>
          </a:p>
        </p:txBody>
      </p:sp>
      <p:sp>
        <p:nvSpPr>
          <p:cNvPr id="6" name="正方形/長方形 5">
            <a:extLst>
              <a:ext uri="{FF2B5EF4-FFF2-40B4-BE49-F238E27FC236}">
                <a16:creationId xmlns:a16="http://schemas.microsoft.com/office/drawing/2014/main" id="{111DD959-C56D-4425-9867-B1EB32D6F599}"/>
              </a:ext>
            </a:extLst>
          </p:cNvPr>
          <p:cNvSpPr/>
          <p:nvPr/>
        </p:nvSpPr>
        <p:spPr>
          <a:xfrm>
            <a:off x="1753083" y="2167533"/>
            <a:ext cx="6765750" cy="4150123"/>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9E4AAF56-0DF4-4E20-991E-526724B8CB8C}"/>
              </a:ext>
            </a:extLst>
          </p:cNvPr>
          <p:cNvSpPr/>
          <p:nvPr/>
        </p:nvSpPr>
        <p:spPr>
          <a:xfrm>
            <a:off x="6522818" y="2281132"/>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IT</a:t>
            </a:r>
            <a:r>
              <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内部統制</a:t>
            </a:r>
          </a:p>
        </p:txBody>
      </p:sp>
      <p:sp>
        <p:nvSpPr>
          <p:cNvPr id="8" name="正方形/長方形 7">
            <a:extLst>
              <a:ext uri="{FF2B5EF4-FFF2-40B4-BE49-F238E27FC236}">
                <a16:creationId xmlns:a16="http://schemas.microsoft.com/office/drawing/2014/main" id="{91B826BE-9FC4-484B-ADB0-EEE9AC18679B}"/>
              </a:ext>
            </a:extLst>
          </p:cNvPr>
          <p:cNvSpPr/>
          <p:nvPr/>
        </p:nvSpPr>
        <p:spPr>
          <a:xfrm>
            <a:off x="6522818" y="2946331"/>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24</a:t>
            </a:r>
            <a:r>
              <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a:t>
            </a:r>
            <a:r>
              <a:rPr kumimoji="0" lang="en-US" altLang="ja-JP"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365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常駐監視</a:t>
            </a:r>
          </a:p>
        </p:txBody>
      </p:sp>
      <p:sp>
        <p:nvSpPr>
          <p:cNvPr id="9" name="正方形/長方形 8">
            <a:extLst>
              <a:ext uri="{FF2B5EF4-FFF2-40B4-BE49-F238E27FC236}">
                <a16:creationId xmlns:a16="http://schemas.microsoft.com/office/drawing/2014/main" id="{A02DC945-2A90-4FF0-BAE2-9CD731E9AD92}"/>
              </a:ext>
            </a:extLst>
          </p:cNvPr>
          <p:cNvSpPr/>
          <p:nvPr/>
        </p:nvSpPr>
        <p:spPr>
          <a:xfrm>
            <a:off x="6522818" y="3611530"/>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耐障害性</a:t>
            </a:r>
            <a:endParaRPr kumimoji="0" lang="en-US" altLang="ja-JP"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（可用性確保）</a:t>
            </a: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F774D7F2-891D-49E1-8360-A241904A662F}"/>
              </a:ext>
            </a:extLst>
          </p:cNvPr>
          <p:cNvSpPr/>
          <p:nvPr/>
        </p:nvSpPr>
        <p:spPr>
          <a:xfrm>
            <a:off x="6522818" y="4276729"/>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内部不正対策</a:t>
            </a: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2394B522-B809-4AF9-B9DB-A22561DF99FB}"/>
              </a:ext>
            </a:extLst>
          </p:cNvPr>
          <p:cNvSpPr/>
          <p:nvPr/>
        </p:nvSpPr>
        <p:spPr>
          <a:xfrm>
            <a:off x="6522818" y="4941928"/>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不正侵入対策</a:t>
            </a:r>
            <a:endParaRPr kumimoji="0" lang="en-US" altLang="ja-JP"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（物理</a:t>
            </a:r>
            <a:r>
              <a:rPr kumimoji="0" lang="en-US" altLang="ja-JP"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a:t>
            </a: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論理）</a:t>
            </a: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1E330C84-EC88-46AC-A244-B229080B9761}"/>
              </a:ext>
            </a:extLst>
          </p:cNvPr>
          <p:cNvSpPr/>
          <p:nvPr/>
        </p:nvSpPr>
        <p:spPr>
          <a:xfrm>
            <a:off x="6522818" y="5607126"/>
            <a:ext cx="1824285" cy="604829"/>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t>大規模災害対策</a:t>
            </a: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grpSp>
        <p:nvGrpSpPr>
          <p:cNvPr id="13" name="グループ化 12"/>
          <p:cNvGrpSpPr/>
          <p:nvPr/>
        </p:nvGrpSpPr>
        <p:grpSpPr>
          <a:xfrm>
            <a:off x="1867382" y="2920903"/>
            <a:ext cx="4429125" cy="507985"/>
            <a:chOff x="2121357" y="2713020"/>
            <a:chExt cx="4429125" cy="507985"/>
          </a:xfrm>
        </p:grpSpPr>
        <p:sp>
          <p:nvSpPr>
            <p:cNvPr id="14" name="正方形/長方形 13">
              <a:extLst>
                <a:ext uri="{FF2B5EF4-FFF2-40B4-BE49-F238E27FC236}">
                  <a16:creationId xmlns:a16="http://schemas.microsoft.com/office/drawing/2014/main" id="{11A262A5-803D-4DD0-9619-7E540C9E2AF4}"/>
                </a:ext>
              </a:extLst>
            </p:cNvPr>
            <p:cNvSpPr/>
            <p:nvPr/>
          </p:nvSpPr>
          <p:spPr>
            <a:xfrm>
              <a:off x="2121357" y="2734774"/>
              <a:ext cx="4429125" cy="486231"/>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仮想サーバ</a:t>
              </a:r>
            </a:p>
          </p:txBody>
        </p:sp>
        <p:sp>
          <p:nvSpPr>
            <p:cNvPr id="15" name="角丸四角形 118">
              <a:extLst>
                <a:ext uri="{FF2B5EF4-FFF2-40B4-BE49-F238E27FC236}">
                  <a16:creationId xmlns:a16="http://schemas.microsoft.com/office/drawing/2014/main" id="{B44C939A-BF3A-4C71-9EF6-FCC29509BD25}"/>
                </a:ext>
              </a:extLst>
            </p:cNvPr>
            <p:cNvSpPr/>
            <p:nvPr/>
          </p:nvSpPr>
          <p:spPr>
            <a:xfrm>
              <a:off x="3952408" y="2814381"/>
              <a:ext cx="1827294" cy="357545"/>
            </a:xfrm>
            <a:prstGeom prst="roundRect">
              <a:avLst>
                <a:gd name="adj" fmla="val 16982"/>
              </a:avLst>
            </a:prstGeom>
            <a:noFill/>
            <a:ln w="28575"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ウィルス対策</a:t>
              </a: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a:t>
              </a: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改ざん検知</a:t>
              </a: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a:t>
              </a:r>
            </a:p>
            <a:p>
              <a:pPr marL="0" marR="0" lvl="0" indent="0"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アカウント管理</a:t>
              </a: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a:t>
              </a: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重要データ暗号化</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p:txBody>
        </p:sp>
        <p:pic>
          <p:nvPicPr>
            <p:cNvPr id="16" name="図 15" descr="挿絵 が含まれている画像&#10;&#10;自動的に生成された説明">
              <a:extLst>
                <a:ext uri="{FF2B5EF4-FFF2-40B4-BE49-F238E27FC236}">
                  <a16:creationId xmlns:a16="http://schemas.microsoft.com/office/drawing/2014/main" id="{840F887A-F244-4DB6-A40A-778AE16C5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556" y="2713020"/>
              <a:ext cx="322519" cy="469380"/>
            </a:xfrm>
            <a:prstGeom prst="rect">
              <a:avLst/>
            </a:prstGeom>
          </p:spPr>
        </p:pic>
      </p:grpSp>
      <p:grpSp>
        <p:nvGrpSpPr>
          <p:cNvPr id="17" name="グループ化 16"/>
          <p:cNvGrpSpPr/>
          <p:nvPr/>
        </p:nvGrpSpPr>
        <p:grpSpPr>
          <a:xfrm>
            <a:off x="1867382" y="3454499"/>
            <a:ext cx="4429125" cy="508039"/>
            <a:chOff x="2121357" y="3267166"/>
            <a:chExt cx="4429125" cy="508039"/>
          </a:xfrm>
        </p:grpSpPr>
        <p:sp>
          <p:nvSpPr>
            <p:cNvPr id="18" name="正方形/長方形 17">
              <a:extLst>
                <a:ext uri="{FF2B5EF4-FFF2-40B4-BE49-F238E27FC236}">
                  <a16:creationId xmlns:a16="http://schemas.microsoft.com/office/drawing/2014/main" id="{EDFA3322-CA62-4281-AF60-FB2D89211D73}"/>
                </a:ext>
              </a:extLst>
            </p:cNvPr>
            <p:cNvSpPr/>
            <p:nvPr/>
          </p:nvSpPr>
          <p:spPr>
            <a:xfrm>
              <a:off x="2121357" y="3288974"/>
              <a:ext cx="4429125" cy="486231"/>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ハードウェア</a:t>
              </a:r>
            </a:p>
          </p:txBody>
        </p:sp>
        <p:sp>
          <p:nvSpPr>
            <p:cNvPr id="19" name="角丸四角形 117">
              <a:extLst>
                <a:ext uri="{FF2B5EF4-FFF2-40B4-BE49-F238E27FC236}">
                  <a16:creationId xmlns:a16="http://schemas.microsoft.com/office/drawing/2014/main" id="{7C75C2C8-AA84-4D78-8A8C-152743A69043}"/>
                </a:ext>
              </a:extLst>
            </p:cNvPr>
            <p:cNvSpPr/>
            <p:nvPr/>
          </p:nvSpPr>
          <p:spPr>
            <a:xfrm>
              <a:off x="3952408" y="3367691"/>
              <a:ext cx="2146139" cy="357545"/>
            </a:xfrm>
            <a:prstGeom prst="roundRect">
              <a:avLst>
                <a:gd name="adj" fmla="val 16982"/>
              </a:avLst>
            </a:prstGeom>
            <a:noFill/>
            <a:ln w="28575"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オンラインサービスは全二重化構成</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a:p>
              <a:pPr marL="0" marR="0" lvl="0" indent="0"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故障率が低く信頼性の高い機器の選定</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p:txBody>
        </p:sp>
        <p:grpSp>
          <p:nvGrpSpPr>
            <p:cNvPr id="20" name="グループ化 19">
              <a:extLst>
                <a:ext uri="{FF2B5EF4-FFF2-40B4-BE49-F238E27FC236}">
                  <a16:creationId xmlns:a16="http://schemas.microsoft.com/office/drawing/2014/main" id="{F0870A28-6323-4CFA-9981-F8BFB5BC26A8}"/>
                </a:ext>
              </a:extLst>
            </p:cNvPr>
            <p:cNvGrpSpPr/>
            <p:nvPr/>
          </p:nvGrpSpPr>
          <p:grpSpPr>
            <a:xfrm>
              <a:off x="3250750" y="3267166"/>
              <a:ext cx="482583" cy="492889"/>
              <a:chOff x="965151" y="3875862"/>
              <a:chExt cx="644508" cy="658272"/>
            </a:xfrm>
          </p:grpSpPr>
          <p:pic>
            <p:nvPicPr>
              <p:cNvPr id="21" name="図 20" descr="テーブル が含まれている画像&#10;&#10;自動的に生成された説明">
                <a:extLst>
                  <a:ext uri="{FF2B5EF4-FFF2-40B4-BE49-F238E27FC236}">
                    <a16:creationId xmlns:a16="http://schemas.microsoft.com/office/drawing/2014/main" id="{FD55B9CE-28AD-4085-9ED5-CF2E226AD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4226" y="3875862"/>
                <a:ext cx="425433" cy="532630"/>
              </a:xfrm>
              <a:prstGeom prst="rect">
                <a:avLst/>
              </a:prstGeom>
            </p:spPr>
          </p:pic>
          <p:pic>
            <p:nvPicPr>
              <p:cNvPr id="22" name="図 21" descr="テーブル が含まれている画像&#10;&#10;自動的に生成された説明">
                <a:extLst>
                  <a:ext uri="{FF2B5EF4-FFF2-40B4-BE49-F238E27FC236}">
                    <a16:creationId xmlns:a16="http://schemas.microsoft.com/office/drawing/2014/main" id="{DDB00A0A-89C6-4F7C-A703-490E1976E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151" y="4001504"/>
                <a:ext cx="425433" cy="532630"/>
              </a:xfrm>
              <a:prstGeom prst="rect">
                <a:avLst/>
              </a:prstGeom>
            </p:spPr>
          </p:pic>
        </p:grpSp>
      </p:grpSp>
      <p:grpSp>
        <p:nvGrpSpPr>
          <p:cNvPr id="23" name="グループ化 22"/>
          <p:cNvGrpSpPr/>
          <p:nvPr/>
        </p:nvGrpSpPr>
        <p:grpSpPr>
          <a:xfrm>
            <a:off x="1867382" y="4818331"/>
            <a:ext cx="4591122" cy="837857"/>
            <a:chOff x="2121357" y="4656256"/>
            <a:chExt cx="4591122" cy="837857"/>
          </a:xfrm>
        </p:grpSpPr>
        <p:sp>
          <p:nvSpPr>
            <p:cNvPr id="24" name="正方形/長方形 23">
              <a:extLst>
                <a:ext uri="{FF2B5EF4-FFF2-40B4-BE49-F238E27FC236}">
                  <a16:creationId xmlns:a16="http://schemas.microsoft.com/office/drawing/2014/main" id="{6EA00EE5-58D2-484B-BBDD-B5A8C93095D0}"/>
                </a:ext>
              </a:extLst>
            </p:cNvPr>
            <p:cNvSpPr/>
            <p:nvPr/>
          </p:nvSpPr>
          <p:spPr>
            <a:xfrm>
              <a:off x="2121357" y="4656256"/>
              <a:ext cx="4429125" cy="735190"/>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データセンタ</a:t>
              </a:r>
              <a:endParaRPr kumimoji="0" lang="en-US" altLang="ja-JP"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a:t>
              </a: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ファシリティ</a:t>
              </a:r>
            </a:p>
          </p:txBody>
        </p:sp>
        <p:sp>
          <p:nvSpPr>
            <p:cNvPr id="25" name="テキスト ボックス 24">
              <a:extLst>
                <a:ext uri="{FF2B5EF4-FFF2-40B4-BE49-F238E27FC236}">
                  <a16:creationId xmlns:a16="http://schemas.microsoft.com/office/drawing/2014/main" id="{D7DD6923-09B9-4EB7-9B75-303C5B0945F4}"/>
                </a:ext>
              </a:extLst>
            </p:cNvPr>
            <p:cNvSpPr txBox="1"/>
            <p:nvPr/>
          </p:nvSpPr>
          <p:spPr>
            <a:xfrm>
              <a:off x="4048288" y="4693894"/>
              <a:ext cx="2664191" cy="80021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複数の認証ゲート</a:t>
              </a:r>
              <a:r>
                <a:rPr kumimoji="0" lang="en-US" altLang="ja-JP"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セキュリティルーム</a:t>
              </a:r>
              <a:r>
                <a:rPr kumimoji="0" lang="en-US" altLang="ja-JP"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生体認証</a:t>
              </a:r>
              <a:endParaRPr kumimoji="0" lang="en-US" altLang="ja-JP"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050" kern="0" dirty="0">
                <a:solidFill>
                  <a:srgbClr val="383F41"/>
                </a:solidFill>
                <a:latin typeface="Meiryo UI" panose="020B0604030504040204" pitchFamily="50" charset="-128"/>
                <a:ea typeface="Meiryo UI" panose="020B0604030504040204" pitchFamily="50" charset="-128"/>
              </a:endParaRPr>
            </a:p>
            <a:p>
              <a:pPr lvl="0" defTabSz="914400">
                <a:defRPr/>
              </a:pPr>
              <a:r>
                <a:rPr kumimoji="0" lang="zh-TW" altLang="en-US" sz="1000" kern="0" dirty="0">
                  <a:solidFill>
                    <a:srgbClr val="383F41"/>
                  </a:solidFill>
                  <a:latin typeface="Meiryo UI" panose="020B0604030504040204" pitchFamily="50" charset="-128"/>
                  <a:ea typeface="Meiryo UI" panose="020B0604030504040204" pitchFamily="50" charset="-128"/>
                </a:rPr>
                <a:t>耐震設備</a:t>
              </a:r>
              <a:r>
                <a:rPr kumimoji="0" lang="en-US" altLang="zh-TW" sz="1000" kern="0" dirty="0">
                  <a:solidFill>
                    <a:srgbClr val="383F41"/>
                  </a:solidFill>
                  <a:latin typeface="Meiryo UI" panose="020B0604030504040204" pitchFamily="50" charset="-128"/>
                  <a:ea typeface="Meiryo UI" panose="020B0604030504040204" pitchFamily="50" charset="-128"/>
                </a:rPr>
                <a:t>/</a:t>
              </a:r>
              <a:r>
                <a:rPr kumimoji="0" lang="zh-TW" altLang="en-US" sz="1000" kern="0" dirty="0">
                  <a:solidFill>
                    <a:srgbClr val="383F41"/>
                  </a:solidFill>
                  <a:latin typeface="Meiryo UI" panose="020B0604030504040204" pitchFamily="50" charset="-128"/>
                  <a:ea typeface="Meiryo UI" panose="020B0604030504040204" pitchFamily="50" charset="-128"/>
                </a:rPr>
                <a:t>電源</a:t>
              </a:r>
              <a:r>
                <a:rPr kumimoji="0" lang="en-US" altLang="zh-TW" sz="1000" kern="0" dirty="0">
                  <a:solidFill>
                    <a:srgbClr val="383F41"/>
                  </a:solidFill>
                  <a:latin typeface="Meiryo UI" panose="020B0604030504040204" pitchFamily="50" charset="-128"/>
                  <a:ea typeface="Meiryo UI" panose="020B0604030504040204" pitchFamily="50" charset="-128"/>
                </a:rPr>
                <a:t>2</a:t>
              </a:r>
              <a:r>
                <a:rPr kumimoji="0" lang="zh-TW" altLang="en-US" sz="1000" kern="0" dirty="0">
                  <a:solidFill>
                    <a:srgbClr val="383F41"/>
                  </a:solidFill>
                  <a:latin typeface="Meiryo UI" panose="020B0604030504040204" pitchFamily="50" charset="-128"/>
                  <a:ea typeface="Meiryo UI" panose="020B0604030504040204" pitchFamily="50" charset="-128"/>
                </a:rPr>
                <a:t>重化</a:t>
              </a:r>
              <a:r>
                <a:rPr kumimoji="0" lang="en-US" altLang="zh-TW" sz="1000" kern="0" dirty="0">
                  <a:solidFill>
                    <a:srgbClr val="383F41"/>
                  </a:solidFill>
                  <a:latin typeface="Meiryo UI" panose="020B0604030504040204" pitchFamily="50" charset="-128"/>
                  <a:ea typeface="Meiryo UI" panose="020B0604030504040204" pitchFamily="50" charset="-128"/>
                </a:rPr>
                <a:t>/</a:t>
              </a:r>
              <a:r>
                <a:rPr kumimoji="0" lang="zh-TW" altLang="en-US" sz="1000" kern="0" dirty="0">
                  <a:solidFill>
                    <a:srgbClr val="383F41"/>
                  </a:solidFill>
                  <a:latin typeface="Meiryo UI" panose="020B0604030504040204" pitchFamily="50" charset="-128"/>
                  <a:ea typeface="Meiryo UI" panose="020B0604030504040204" pitchFamily="50" charset="-128"/>
                </a:rPr>
                <a:t>自家</a:t>
              </a:r>
              <a:r>
                <a:rPr kumimoji="0" lang="zh-TW" altLang="en-US" sz="1000" kern="0" dirty="0" smtClean="0">
                  <a:solidFill>
                    <a:srgbClr val="383F41"/>
                  </a:solidFill>
                  <a:latin typeface="Meiryo UI" panose="020B0604030504040204" pitchFamily="50" charset="-128"/>
                  <a:ea typeface="Meiryo UI" panose="020B0604030504040204" pitchFamily="50" charset="-128"/>
                </a:rPr>
                <a:t>発電（</a:t>
              </a:r>
              <a:r>
                <a:rPr kumimoji="0" lang="en-US" altLang="zh-TW" sz="1000" kern="0" dirty="0" smtClean="0">
                  <a:solidFill>
                    <a:srgbClr val="383F41"/>
                  </a:solidFill>
                  <a:latin typeface="Meiryo UI" panose="020B0604030504040204" pitchFamily="50" charset="-128"/>
                  <a:ea typeface="Meiryo UI" panose="020B0604030504040204" pitchFamily="50" charset="-128"/>
                </a:rPr>
                <a:t>72</a:t>
              </a:r>
              <a:r>
                <a:rPr kumimoji="0" lang="zh-TW" altLang="en-US" sz="1000" kern="0" dirty="0">
                  <a:solidFill>
                    <a:srgbClr val="383F41"/>
                  </a:solidFill>
                  <a:latin typeface="Meiryo UI" panose="020B0604030504040204" pitchFamily="50" charset="-128"/>
                  <a:ea typeface="Meiryo UI" panose="020B0604030504040204" pitchFamily="50" charset="-128"/>
                </a:rPr>
                <a:t>時間</a:t>
              </a:r>
              <a:r>
                <a:rPr kumimoji="0" lang="zh-TW" altLang="en-US" sz="1000" kern="0" dirty="0" smtClean="0">
                  <a:solidFill>
                    <a:srgbClr val="383F41"/>
                  </a:solidFill>
                  <a:latin typeface="Meiryo UI" panose="020B0604030504040204" pitchFamily="50" charset="-128"/>
                  <a:ea typeface="Meiryo UI" panose="020B0604030504040204" pitchFamily="50" charset="-128"/>
                </a:rPr>
                <a:t>以上）</a:t>
              </a:r>
              <a:endParaRPr kumimoji="0" lang="en-US" altLang="zh-TW" sz="1000" kern="0" dirty="0">
                <a:solidFill>
                  <a:srgbClr val="383F41"/>
                </a:solidFill>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pic>
          <p:nvPicPr>
            <p:cNvPr id="26" name="図 25" descr="テーブル が含まれている画像&#10;&#10;自動的に生成された説明">
              <a:extLst>
                <a:ext uri="{FF2B5EF4-FFF2-40B4-BE49-F238E27FC236}">
                  <a16:creationId xmlns:a16="http://schemas.microsoft.com/office/drawing/2014/main" id="{D988FAFF-5C51-42F4-A83B-C3635929FB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2759" y="4773251"/>
              <a:ext cx="667273" cy="525025"/>
            </a:xfrm>
            <a:prstGeom prst="rect">
              <a:avLst/>
            </a:prstGeom>
          </p:spPr>
        </p:pic>
      </p:grpSp>
      <p:grpSp>
        <p:nvGrpSpPr>
          <p:cNvPr id="27" name="グループ化 26"/>
          <p:cNvGrpSpPr/>
          <p:nvPr/>
        </p:nvGrpSpPr>
        <p:grpSpPr>
          <a:xfrm>
            <a:off x="1867382" y="2281132"/>
            <a:ext cx="4429125" cy="604829"/>
            <a:chOff x="2121357" y="2057180"/>
            <a:chExt cx="4429125" cy="604829"/>
          </a:xfrm>
        </p:grpSpPr>
        <p:sp>
          <p:nvSpPr>
            <p:cNvPr id="28" name="正方形/長方形 27">
              <a:extLst>
                <a:ext uri="{FF2B5EF4-FFF2-40B4-BE49-F238E27FC236}">
                  <a16:creationId xmlns:a16="http://schemas.microsoft.com/office/drawing/2014/main" id="{150331DC-36DF-4BB6-BC8B-EA2E550ACAA0}"/>
                </a:ext>
              </a:extLst>
            </p:cNvPr>
            <p:cNvSpPr/>
            <p:nvPr/>
          </p:nvSpPr>
          <p:spPr>
            <a:xfrm>
              <a:off x="2121357" y="2057180"/>
              <a:ext cx="4429125" cy="604829"/>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運用管理</a:t>
              </a:r>
            </a:p>
          </p:txBody>
        </p:sp>
        <p:sp>
          <p:nvSpPr>
            <p:cNvPr id="29" name="角丸四角形 120">
              <a:extLst>
                <a:ext uri="{FF2B5EF4-FFF2-40B4-BE49-F238E27FC236}">
                  <a16:creationId xmlns:a16="http://schemas.microsoft.com/office/drawing/2014/main" id="{E267C7F7-7665-4881-AC0C-8A9B8493EFA4}"/>
                </a:ext>
              </a:extLst>
            </p:cNvPr>
            <p:cNvSpPr/>
            <p:nvPr/>
          </p:nvSpPr>
          <p:spPr>
            <a:xfrm>
              <a:off x="3952408" y="2105702"/>
              <a:ext cx="2598074" cy="536317"/>
            </a:xfrm>
            <a:prstGeom prst="roundRect">
              <a:avLst>
                <a:gd name="adj" fmla="val 16982"/>
              </a:avLst>
            </a:prstGeom>
            <a:noFill/>
            <a:ln w="28575"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24</a:t>
              </a: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時間</a:t>
              </a: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365</a:t>
              </a: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日オンサイト監視</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a:p>
              <a:pPr marL="0" marR="0" lvl="0" indent="0" defTabSz="914400" eaLnBrk="1" fontAlgn="auto" latinLnBrk="0" hangingPunct="0">
                <a:lnSpc>
                  <a:spcPct val="100000"/>
                </a:lnSpc>
                <a:spcBef>
                  <a:spcPts val="0"/>
                </a:spcBef>
                <a:spcAft>
                  <a:spcPts val="0"/>
                </a:spcAft>
                <a:buClrTx/>
                <a:buSzTx/>
                <a:buFontTx/>
                <a:buNone/>
                <a:tabLst/>
                <a:defRPr/>
              </a:pP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IT</a:t>
              </a: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内部統制（変更管理、実施管理、監査）</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a:p>
              <a:pPr marL="0" marR="0" lvl="0" indent="0"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不正検知システム</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p:txBody>
        </p:sp>
        <p:pic>
          <p:nvPicPr>
            <p:cNvPr id="30" name="図 29" descr="挿絵 が含まれている画像&#10;&#10;自動的に生成された説明">
              <a:extLst>
                <a:ext uri="{FF2B5EF4-FFF2-40B4-BE49-F238E27FC236}">
                  <a16:creationId xmlns:a16="http://schemas.microsoft.com/office/drawing/2014/main" id="{2B256E92-AF5D-4818-BA16-4EAF459FC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67" y="2164793"/>
              <a:ext cx="559958" cy="416713"/>
            </a:xfrm>
            <a:prstGeom prst="rect">
              <a:avLst/>
            </a:prstGeom>
          </p:spPr>
        </p:pic>
      </p:grpSp>
      <p:grpSp>
        <p:nvGrpSpPr>
          <p:cNvPr id="31" name="グループ化 30"/>
          <p:cNvGrpSpPr/>
          <p:nvPr/>
        </p:nvGrpSpPr>
        <p:grpSpPr>
          <a:xfrm>
            <a:off x="1867382" y="5607126"/>
            <a:ext cx="4429125" cy="604829"/>
            <a:chOff x="2121357" y="5467151"/>
            <a:chExt cx="4429125" cy="604829"/>
          </a:xfrm>
        </p:grpSpPr>
        <p:sp>
          <p:nvSpPr>
            <p:cNvPr id="32" name="正方形/長方形 31">
              <a:extLst>
                <a:ext uri="{FF2B5EF4-FFF2-40B4-BE49-F238E27FC236}">
                  <a16:creationId xmlns:a16="http://schemas.microsoft.com/office/drawing/2014/main" id="{666E28FB-DB13-457C-9EDC-DAFFB35ABC26}"/>
                </a:ext>
              </a:extLst>
            </p:cNvPr>
            <p:cNvSpPr/>
            <p:nvPr/>
          </p:nvSpPr>
          <p:spPr>
            <a:xfrm>
              <a:off x="2121357" y="5467151"/>
              <a:ext cx="4429125" cy="604829"/>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立地</a:t>
              </a:r>
            </a:p>
          </p:txBody>
        </p:sp>
        <p:grpSp>
          <p:nvGrpSpPr>
            <p:cNvPr id="33" name="グループ化 32">
              <a:extLst>
                <a:ext uri="{FF2B5EF4-FFF2-40B4-BE49-F238E27FC236}">
                  <a16:creationId xmlns:a16="http://schemas.microsoft.com/office/drawing/2014/main" id="{F5D13ABC-C878-48DB-810F-70C10E5EF006}"/>
                </a:ext>
              </a:extLst>
            </p:cNvPr>
            <p:cNvGrpSpPr/>
            <p:nvPr/>
          </p:nvGrpSpPr>
          <p:grpSpPr>
            <a:xfrm>
              <a:off x="2781066" y="5539399"/>
              <a:ext cx="970080" cy="454513"/>
              <a:chOff x="3265758" y="5827367"/>
              <a:chExt cx="970080" cy="454513"/>
            </a:xfrm>
          </p:grpSpPr>
          <p:sp>
            <p:nvSpPr>
              <p:cNvPr id="40" name="正方形/長方形 39">
                <a:extLst>
                  <a:ext uri="{FF2B5EF4-FFF2-40B4-BE49-F238E27FC236}">
                    <a16:creationId xmlns:a16="http://schemas.microsoft.com/office/drawing/2014/main" id="{AE6BE446-ED94-4EDB-A71C-0A7112431D7E}"/>
                  </a:ext>
                </a:extLst>
              </p:cNvPr>
              <p:cNvSpPr/>
              <p:nvPr/>
            </p:nvSpPr>
            <p:spPr>
              <a:xfrm>
                <a:off x="3265758" y="6053102"/>
                <a:ext cx="770315" cy="228778"/>
              </a:xfrm>
              <a:prstGeom prst="rect">
                <a:avLst/>
              </a:prstGeom>
              <a:solidFill>
                <a:srgbClr val="134779"/>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関東圏</a:t>
                </a:r>
              </a:p>
            </p:txBody>
          </p:sp>
          <p:pic>
            <p:nvPicPr>
              <p:cNvPr id="41" name="図 40" descr="テーブル, 挿絵 が含まれている画像&#10;&#10;自動的に生成された説明">
                <a:extLst>
                  <a:ext uri="{FF2B5EF4-FFF2-40B4-BE49-F238E27FC236}">
                    <a16:creationId xmlns:a16="http://schemas.microsoft.com/office/drawing/2014/main" id="{29081326-47A7-420A-8D4F-4E71048156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6307" y="5827367"/>
                <a:ext cx="399531" cy="426073"/>
              </a:xfrm>
              <a:prstGeom prst="rect">
                <a:avLst/>
              </a:prstGeom>
            </p:spPr>
          </p:pic>
        </p:grpSp>
        <p:grpSp>
          <p:nvGrpSpPr>
            <p:cNvPr id="34" name="グループ化 33">
              <a:extLst>
                <a:ext uri="{FF2B5EF4-FFF2-40B4-BE49-F238E27FC236}">
                  <a16:creationId xmlns:a16="http://schemas.microsoft.com/office/drawing/2014/main" id="{AE4E42C8-DC59-4811-8888-5776A9474E0D}"/>
                </a:ext>
              </a:extLst>
            </p:cNvPr>
            <p:cNvGrpSpPr/>
            <p:nvPr/>
          </p:nvGrpSpPr>
          <p:grpSpPr>
            <a:xfrm>
              <a:off x="4459773" y="5539399"/>
              <a:ext cx="970080" cy="454513"/>
              <a:chOff x="4917169" y="5827367"/>
              <a:chExt cx="970080" cy="454513"/>
            </a:xfrm>
          </p:grpSpPr>
          <p:sp>
            <p:nvSpPr>
              <p:cNvPr id="38" name="正方形/長方形 37">
                <a:extLst>
                  <a:ext uri="{FF2B5EF4-FFF2-40B4-BE49-F238E27FC236}">
                    <a16:creationId xmlns:a16="http://schemas.microsoft.com/office/drawing/2014/main" id="{F214A10C-B68C-4D3A-8622-9078D88F8A61}"/>
                  </a:ext>
                </a:extLst>
              </p:cNvPr>
              <p:cNvSpPr/>
              <p:nvPr/>
            </p:nvSpPr>
            <p:spPr>
              <a:xfrm>
                <a:off x="4917169" y="6053102"/>
                <a:ext cx="770315" cy="228778"/>
              </a:xfrm>
              <a:prstGeom prst="rect">
                <a:avLst/>
              </a:prstGeom>
              <a:solidFill>
                <a:srgbClr val="134779"/>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関西圏</a:t>
                </a:r>
              </a:p>
            </p:txBody>
          </p:sp>
          <p:pic>
            <p:nvPicPr>
              <p:cNvPr id="39" name="図 38" descr="テーブル, 挿絵 が含まれている画像&#10;&#10;自動的に生成された説明">
                <a:extLst>
                  <a:ext uri="{FF2B5EF4-FFF2-40B4-BE49-F238E27FC236}">
                    <a16:creationId xmlns:a16="http://schemas.microsoft.com/office/drawing/2014/main" id="{306D3AA2-57F3-46F5-B3B6-CD39A74D6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7718" y="5827367"/>
                <a:ext cx="399531" cy="426073"/>
              </a:xfrm>
              <a:prstGeom prst="rect">
                <a:avLst/>
              </a:prstGeom>
            </p:spPr>
          </p:pic>
        </p:grpSp>
        <p:sp>
          <p:nvSpPr>
            <p:cNvPr id="35" name="テキスト ボックス 34">
              <a:extLst>
                <a:ext uri="{FF2B5EF4-FFF2-40B4-BE49-F238E27FC236}">
                  <a16:creationId xmlns:a16="http://schemas.microsoft.com/office/drawing/2014/main" id="{CB3070CC-BFF2-4822-9091-F8D040762439}"/>
                </a:ext>
              </a:extLst>
            </p:cNvPr>
            <p:cNvSpPr txBox="1"/>
            <p:nvPr/>
          </p:nvSpPr>
          <p:spPr>
            <a:xfrm>
              <a:off x="5626560" y="5603551"/>
              <a:ext cx="807913" cy="32316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災害危険度の</a:t>
              </a:r>
              <a:endParaRPr kumimoji="0" lang="en-US" altLang="ja-JP"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低い地域</a:t>
              </a:r>
            </a:p>
          </p:txBody>
        </p:sp>
        <p:sp>
          <p:nvSpPr>
            <p:cNvPr id="36" name="矢印: 右 104">
              <a:extLst>
                <a:ext uri="{FF2B5EF4-FFF2-40B4-BE49-F238E27FC236}">
                  <a16:creationId xmlns:a16="http://schemas.microsoft.com/office/drawing/2014/main" id="{5BCC8F16-B584-4C45-87AE-B22C581E0497}"/>
                </a:ext>
              </a:extLst>
            </p:cNvPr>
            <p:cNvSpPr/>
            <p:nvPr/>
          </p:nvSpPr>
          <p:spPr>
            <a:xfrm>
              <a:off x="3874767" y="5764815"/>
              <a:ext cx="427061" cy="228778"/>
            </a:xfrm>
            <a:prstGeom prst="rightArrow">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6B5996EF-9734-4A01-901C-CE80F09CEEE2}"/>
                </a:ext>
              </a:extLst>
            </p:cNvPr>
            <p:cNvSpPr txBox="1"/>
            <p:nvPr/>
          </p:nvSpPr>
          <p:spPr>
            <a:xfrm>
              <a:off x="3874767" y="5552824"/>
              <a:ext cx="192360"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DR</a:t>
              </a:r>
              <a:endParaRPr kumimoji="0" lang="ja-JP" altLang="en-US" sz="105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p:txBody>
        </p:sp>
      </p:grpSp>
      <p:grpSp>
        <p:nvGrpSpPr>
          <p:cNvPr id="42" name="グループ化 41"/>
          <p:cNvGrpSpPr/>
          <p:nvPr/>
        </p:nvGrpSpPr>
        <p:grpSpPr>
          <a:xfrm>
            <a:off x="1885109" y="3991286"/>
            <a:ext cx="4429125" cy="748585"/>
            <a:chOff x="2121357" y="3831966"/>
            <a:chExt cx="4429125" cy="748585"/>
          </a:xfrm>
        </p:grpSpPr>
        <p:sp>
          <p:nvSpPr>
            <p:cNvPr id="43" name="正方形/長方形 42">
              <a:extLst>
                <a:ext uri="{FF2B5EF4-FFF2-40B4-BE49-F238E27FC236}">
                  <a16:creationId xmlns:a16="http://schemas.microsoft.com/office/drawing/2014/main" id="{535EB1CA-A955-40C1-B98C-E2FE879F7C9E}"/>
                </a:ext>
              </a:extLst>
            </p:cNvPr>
            <p:cNvSpPr/>
            <p:nvPr/>
          </p:nvSpPr>
          <p:spPr>
            <a:xfrm>
              <a:off x="2121357" y="3845361"/>
              <a:ext cx="4429125" cy="735190"/>
            </a:xfrm>
            <a:prstGeom prst="rect">
              <a:avLst/>
            </a:prstGeom>
            <a:solidFill>
              <a:sysClr val="window" lastClr="FFFFFF"/>
            </a:solidFill>
            <a:ln w="12700" cap="flat" cmpd="sng" algn="ctr">
              <a:noFill/>
              <a:prstDash val="sysDot"/>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NW</a:t>
              </a:r>
              <a:endParaRPr kumimoji="0"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44" name="図 43" descr="テーブル が含まれている画像&#10;&#10;自動的に生成された説明">
              <a:extLst>
                <a:ext uri="{FF2B5EF4-FFF2-40B4-BE49-F238E27FC236}">
                  <a16:creationId xmlns:a16="http://schemas.microsoft.com/office/drawing/2014/main" id="{B741E315-AB55-4EC5-9844-978B0EF7C1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58998" y="3831966"/>
              <a:ext cx="500992" cy="389993"/>
            </a:xfrm>
            <a:prstGeom prst="rect">
              <a:avLst/>
            </a:prstGeom>
          </p:spPr>
        </p:pic>
        <p:pic>
          <p:nvPicPr>
            <p:cNvPr id="45" name="図 44" descr="テーブル, 建物 が含まれている画像&#10;&#10;自動的に生成された説明">
              <a:extLst>
                <a:ext uri="{FF2B5EF4-FFF2-40B4-BE49-F238E27FC236}">
                  <a16:creationId xmlns:a16="http://schemas.microsoft.com/office/drawing/2014/main" id="{0418148E-DBD3-459F-A231-E438811565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3134" y="4113379"/>
              <a:ext cx="368016" cy="395480"/>
            </a:xfrm>
            <a:prstGeom prst="rect">
              <a:avLst/>
            </a:prstGeom>
          </p:spPr>
        </p:pic>
        <p:sp>
          <p:nvSpPr>
            <p:cNvPr id="46" name="角丸四角形 117">
              <a:extLst>
                <a:ext uri="{FF2B5EF4-FFF2-40B4-BE49-F238E27FC236}">
                  <a16:creationId xmlns:a16="http://schemas.microsoft.com/office/drawing/2014/main" id="{61BC97D3-79B9-42D5-82C9-667B45195E03}"/>
                </a:ext>
              </a:extLst>
            </p:cNvPr>
            <p:cNvSpPr/>
            <p:nvPr/>
          </p:nvSpPr>
          <p:spPr>
            <a:xfrm>
              <a:off x="3530194" y="4350417"/>
              <a:ext cx="893803" cy="178772"/>
            </a:xfrm>
            <a:prstGeom prst="roundRect">
              <a:avLst>
                <a:gd name="adj" fmla="val 16982"/>
              </a:avLst>
            </a:prstGeom>
            <a:noFill/>
            <a:ln w="28575"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FW/IDS/WAF</a:t>
              </a:r>
            </a:p>
          </p:txBody>
        </p:sp>
        <p:sp>
          <p:nvSpPr>
            <p:cNvPr id="47" name="正方形/長方形 46">
              <a:extLst>
                <a:ext uri="{FF2B5EF4-FFF2-40B4-BE49-F238E27FC236}">
                  <a16:creationId xmlns:a16="http://schemas.microsoft.com/office/drawing/2014/main" id="{AD044272-0405-4B3B-BFCE-1D7411BD5565}"/>
                </a:ext>
              </a:extLst>
            </p:cNvPr>
            <p:cNvSpPr/>
            <p:nvPr/>
          </p:nvSpPr>
          <p:spPr>
            <a:xfrm>
              <a:off x="3410024" y="3954934"/>
              <a:ext cx="1134142" cy="325327"/>
            </a:xfrm>
            <a:prstGeom prst="rect">
              <a:avLst/>
            </a:prstGeom>
            <a:solidFill>
              <a:srgbClr val="134779"/>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本番環境</a:t>
              </a:r>
            </a:p>
          </p:txBody>
        </p:sp>
        <p:sp>
          <p:nvSpPr>
            <p:cNvPr id="48" name="角丸四角形 117">
              <a:extLst>
                <a:ext uri="{FF2B5EF4-FFF2-40B4-BE49-F238E27FC236}">
                  <a16:creationId xmlns:a16="http://schemas.microsoft.com/office/drawing/2014/main" id="{62AAE189-15AF-41BF-A725-511EE276342E}"/>
                </a:ext>
              </a:extLst>
            </p:cNvPr>
            <p:cNvSpPr/>
            <p:nvPr/>
          </p:nvSpPr>
          <p:spPr>
            <a:xfrm>
              <a:off x="4700024" y="3943440"/>
              <a:ext cx="554236" cy="178772"/>
            </a:xfrm>
            <a:prstGeom prst="roundRect">
              <a:avLst>
                <a:gd name="adj" fmla="val 16982"/>
              </a:avLst>
            </a:prstGeom>
            <a:noFill/>
            <a:ln w="28575"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rPr>
                <a:t>環境分離</a:t>
              </a:r>
              <a:endParaRPr kumimoji="0" lang="en-US" altLang="ja-JP" sz="1050" b="0" i="0" u="none" strike="noStrike" kern="0" cap="none" spc="0" normalizeH="0" baseline="0" noProof="0" dirty="0" smtClean="0">
                <a:ln>
                  <a:noFill/>
                </a:ln>
                <a:solidFill>
                  <a:srgbClr val="383F41">
                    <a:lumMod val="75000"/>
                  </a:srgbClr>
                </a:solidFill>
                <a:effectLst/>
                <a:uLnTx/>
                <a:uFillTx/>
                <a:latin typeface="Meiryo UI" panose="020B0604030504040204" pitchFamily="50" charset="-128"/>
                <a:ea typeface="Meiryo UI" panose="020B0604030504040204" pitchFamily="50" charset="-128"/>
                <a:sym typeface="游ゴシック"/>
              </a:endParaRPr>
            </a:p>
          </p:txBody>
        </p:sp>
        <p:sp>
          <p:nvSpPr>
            <p:cNvPr id="49" name="正方形/長方形 48">
              <a:extLst>
                <a:ext uri="{FF2B5EF4-FFF2-40B4-BE49-F238E27FC236}">
                  <a16:creationId xmlns:a16="http://schemas.microsoft.com/office/drawing/2014/main" id="{6E6A1C3B-2056-466C-8914-9FE8621A09BD}"/>
                </a:ext>
              </a:extLst>
            </p:cNvPr>
            <p:cNvSpPr/>
            <p:nvPr/>
          </p:nvSpPr>
          <p:spPr>
            <a:xfrm>
              <a:off x="5395228" y="3934464"/>
              <a:ext cx="1039245" cy="228778"/>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開発環境</a:t>
              </a:r>
            </a:p>
          </p:txBody>
        </p:sp>
        <p:sp>
          <p:nvSpPr>
            <p:cNvPr id="50" name="正方形/長方形 49">
              <a:extLst>
                <a:ext uri="{FF2B5EF4-FFF2-40B4-BE49-F238E27FC236}">
                  <a16:creationId xmlns:a16="http://schemas.microsoft.com/office/drawing/2014/main" id="{2DEEB9F1-AB10-4421-B299-2422C99920C8}"/>
                </a:ext>
              </a:extLst>
            </p:cNvPr>
            <p:cNvSpPr/>
            <p:nvPr/>
          </p:nvSpPr>
          <p:spPr>
            <a:xfrm>
              <a:off x="5395228" y="4280082"/>
              <a:ext cx="1039245" cy="228778"/>
            </a:xfrm>
            <a:prstGeom prst="rect">
              <a:avLst/>
            </a:prstGeom>
            <a:solidFill>
              <a:srgbClr val="1347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rPr>
                <a:t>オフィス環境</a:t>
              </a:r>
            </a:p>
          </p:txBody>
        </p:sp>
        <p:cxnSp>
          <p:nvCxnSpPr>
            <p:cNvPr id="51" name="直線コネクタ 50">
              <a:extLst>
                <a:ext uri="{FF2B5EF4-FFF2-40B4-BE49-F238E27FC236}">
                  <a16:creationId xmlns:a16="http://schemas.microsoft.com/office/drawing/2014/main" id="{EEC0A863-D9A1-46CD-95BB-E6DB7BBC6A92}"/>
                </a:ext>
              </a:extLst>
            </p:cNvPr>
            <p:cNvCxnSpPr/>
            <p:nvPr/>
          </p:nvCxnSpPr>
          <p:spPr>
            <a:xfrm flipH="1">
              <a:off x="5254260" y="4213406"/>
              <a:ext cx="1180213" cy="0"/>
            </a:xfrm>
            <a:prstGeom prst="line">
              <a:avLst/>
            </a:prstGeom>
            <a:noFill/>
            <a:ln w="9525" cap="flat" cmpd="sng" algn="ctr">
              <a:solidFill>
                <a:srgbClr val="134779"/>
              </a:solidFill>
              <a:prstDash val="sysDot"/>
              <a:miter lim="800000"/>
            </a:ln>
            <a:effectLst/>
          </p:spPr>
        </p:cxnSp>
        <p:cxnSp>
          <p:nvCxnSpPr>
            <p:cNvPr id="52" name="コネクタ: カギ線 115">
              <a:extLst>
                <a:ext uri="{FF2B5EF4-FFF2-40B4-BE49-F238E27FC236}">
                  <a16:creationId xmlns:a16="http://schemas.microsoft.com/office/drawing/2014/main" id="{A43BAC8F-BE1E-4BA9-B422-45940E94385A}"/>
                </a:ext>
              </a:extLst>
            </p:cNvPr>
            <p:cNvCxnSpPr>
              <a:stCxn id="47" idx="1"/>
            </p:cNvCxnSpPr>
            <p:nvPr/>
          </p:nvCxnSpPr>
          <p:spPr>
            <a:xfrm rot="10800000" flipV="1">
              <a:off x="3151162" y="4117597"/>
              <a:ext cx="258863" cy="274581"/>
            </a:xfrm>
            <a:prstGeom prst="bentConnector3">
              <a:avLst>
                <a:gd name="adj1" fmla="val 50000"/>
              </a:avLst>
            </a:prstGeom>
            <a:noFill/>
            <a:ln w="9525" cap="flat" cmpd="sng" algn="ctr">
              <a:solidFill>
                <a:srgbClr val="134779"/>
              </a:solidFill>
              <a:prstDash val="solid"/>
              <a:miter lim="800000"/>
              <a:headEnd type="triangle"/>
            </a:ln>
            <a:effectLst/>
          </p:spPr>
        </p:cxnSp>
        <p:sp>
          <p:nvSpPr>
            <p:cNvPr id="53" name="テキスト ボックス 52">
              <a:extLst>
                <a:ext uri="{FF2B5EF4-FFF2-40B4-BE49-F238E27FC236}">
                  <a16:creationId xmlns:a16="http://schemas.microsoft.com/office/drawing/2014/main" id="{7059CEAA-95A6-42C3-9480-A9344D400E3E}"/>
                </a:ext>
              </a:extLst>
            </p:cNvPr>
            <p:cNvSpPr txBox="1"/>
            <p:nvPr/>
          </p:nvSpPr>
          <p:spPr>
            <a:xfrm>
              <a:off x="3481517" y="4000788"/>
              <a:ext cx="252239" cy="233619"/>
            </a:xfrm>
            <a:prstGeom prst="rect">
              <a:avLst/>
            </a:prstGeom>
            <a:solidFill>
              <a:sysClr val="window" lastClr="FFFFFF"/>
            </a:solidFill>
          </p:spPr>
          <p:txBody>
            <a:bodyPr wrap="none" lIns="36000" tIns="18000" rIns="3600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侵入</a:t>
              </a:r>
              <a:endParaRPr kumimoji="0" lang="en-US" altLang="ja-JP" sz="7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検知</a:t>
              </a:r>
            </a:p>
          </p:txBody>
        </p:sp>
      </p:grpSp>
      <p:sp>
        <p:nvSpPr>
          <p:cNvPr id="54" name="正方形/長方形 53">
            <a:extLst>
              <a:ext uri="{FF2B5EF4-FFF2-40B4-BE49-F238E27FC236}">
                <a16:creationId xmlns:a16="http://schemas.microsoft.com/office/drawing/2014/main" id="{6E55129F-25C6-412E-BDC1-453AF8F7C64A}"/>
              </a:ext>
            </a:extLst>
          </p:cNvPr>
          <p:cNvSpPr/>
          <p:nvPr/>
        </p:nvSpPr>
        <p:spPr>
          <a:xfrm>
            <a:off x="199174" y="2389242"/>
            <a:ext cx="1414768" cy="678774"/>
          </a:xfrm>
          <a:prstGeom prst="rect">
            <a:avLst/>
          </a:prstGeom>
          <a:solidFill>
            <a:sysClr val="window" lastClr="FFFFFF"/>
          </a:solidFill>
          <a:ln w="15875" cap="flat" cmpd="sng" algn="ctr">
            <a:solidFill>
              <a:srgbClr val="10137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店舗・システム</a:t>
            </a:r>
            <a:endParaRPr kumimoji="0" lang="en-US" altLang="ja-JP" sz="16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cxnSp>
        <p:nvCxnSpPr>
          <p:cNvPr id="55" name="コネクタ: カギ線 109">
            <a:extLst>
              <a:ext uri="{FF2B5EF4-FFF2-40B4-BE49-F238E27FC236}">
                <a16:creationId xmlns:a16="http://schemas.microsoft.com/office/drawing/2014/main" id="{F08E8A1C-1BF7-4BA5-9BD0-7F68040B24C6}"/>
              </a:ext>
            </a:extLst>
          </p:cNvPr>
          <p:cNvCxnSpPr>
            <a:stCxn id="54" idx="2"/>
          </p:cNvCxnSpPr>
          <p:nvPr/>
        </p:nvCxnSpPr>
        <p:spPr>
          <a:xfrm rot="16200000" flipH="1">
            <a:off x="890505" y="3084069"/>
            <a:ext cx="1499008" cy="1466902"/>
          </a:xfrm>
          <a:prstGeom prst="bentConnector2">
            <a:avLst/>
          </a:prstGeom>
          <a:noFill/>
          <a:ln w="9525" cap="flat" cmpd="sng" algn="ctr">
            <a:solidFill>
              <a:srgbClr val="134779"/>
            </a:solidFill>
            <a:prstDash val="solid"/>
            <a:miter lim="800000"/>
            <a:tailEnd type="triangle"/>
          </a:ln>
          <a:effectLst/>
        </p:spPr>
      </p:cxnSp>
      <p:sp>
        <p:nvSpPr>
          <p:cNvPr id="56" name="楕円 55">
            <a:extLst>
              <a:ext uri="{FF2B5EF4-FFF2-40B4-BE49-F238E27FC236}">
                <a16:creationId xmlns:a16="http://schemas.microsoft.com/office/drawing/2014/main" id="{826C987B-6661-4A58-A8C3-ECCA81B04138}"/>
              </a:ext>
            </a:extLst>
          </p:cNvPr>
          <p:cNvSpPr/>
          <p:nvPr/>
        </p:nvSpPr>
        <p:spPr>
          <a:xfrm>
            <a:off x="518065" y="4109309"/>
            <a:ext cx="787493" cy="709022"/>
          </a:xfrm>
          <a:prstGeom prst="ellipse">
            <a:avLst/>
          </a:prstGeom>
          <a:solidFill>
            <a:srgbClr val="134779"/>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57" name="テキスト ボックス 56"/>
          <p:cNvSpPr txBox="1"/>
          <p:nvPr/>
        </p:nvSpPr>
        <p:spPr>
          <a:xfrm>
            <a:off x="449370" y="4304613"/>
            <a:ext cx="902811" cy="261610"/>
          </a:xfrm>
          <a:prstGeom prst="rect">
            <a:avLst/>
          </a:prstGeom>
          <a:noFill/>
        </p:spPr>
        <p:txBody>
          <a:bodyPr wrap="none" rtlCol="0">
            <a:spAutoFit/>
          </a:bodyPr>
          <a:lstStyle/>
          <a:p>
            <a:pPr algn="ctr" defTabSz="914400"/>
            <a:r>
              <a:rPr lang="ja-JP" altLang="en-US" sz="1050" dirty="0" smtClean="0">
                <a:solidFill>
                  <a:prstClr val="white"/>
                </a:solidFill>
                <a:latin typeface="Meiryo UI" panose="020B0604030504040204" pitchFamily="50" charset="-128"/>
                <a:ea typeface="Meiryo UI" panose="020B0604030504040204" pitchFamily="50" charset="-128"/>
              </a:rPr>
              <a:t>インターネット</a:t>
            </a:r>
            <a:endParaRPr lang="ja-JP" altLang="en-US" sz="1050" dirty="0">
              <a:solidFill>
                <a:prstClr val="white"/>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8553606" y="2663947"/>
            <a:ext cx="1248509" cy="3679704"/>
          </a:xfrm>
          <a:prstGeom prst="rect">
            <a:avLst/>
          </a:prstGeom>
          <a:solidFill>
            <a:sysClr val="window" lastClr="FFFFFF"/>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3200" b="0" i="0" u="none" strike="noStrike" kern="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59" name="テキスト ボックス 1">
            <a:extLst>
              <a:ext uri="{FF2B5EF4-FFF2-40B4-BE49-F238E27FC236}">
                <a16:creationId xmlns:a16="http://schemas.microsoft.com/office/drawing/2014/main" id="{4D3E8DFF-D899-439A-8F89-2B52C05C700F}"/>
              </a:ext>
            </a:extLst>
          </p:cNvPr>
          <p:cNvSpPr txBox="1"/>
          <p:nvPr/>
        </p:nvSpPr>
        <p:spPr>
          <a:xfrm>
            <a:off x="8651134" y="2806534"/>
            <a:ext cx="1112019" cy="503591"/>
          </a:xfrm>
          <a:prstGeom prst="rect">
            <a:avLst/>
          </a:prstGeom>
          <a:noFill/>
          <a:ln>
            <a:noFill/>
          </a:ln>
        </p:spPr>
        <p:txBody>
          <a:bodyPr wrap="none" lIns="72000" tIns="36000" rIns="72000" bIns="36000"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en-US" altLang="ja-JP" sz="1400" b="1" dirty="0">
                <a:solidFill>
                  <a:srgbClr val="134779"/>
                </a:solidFill>
                <a:latin typeface="Meiryo UI" panose="020B0604030504040204" pitchFamily="50" charset="-128"/>
                <a:ea typeface="Meiryo UI" panose="020B0604030504040204" pitchFamily="50" charset="-128"/>
              </a:rPr>
              <a:t>ISMS</a:t>
            </a:r>
            <a:r>
              <a:rPr lang="en-US" altLang="ja-JP" sz="1400" b="1" dirty="0" smtClean="0">
                <a:solidFill>
                  <a:srgbClr val="134779"/>
                </a:solidFill>
                <a:latin typeface="Meiryo UI" panose="020B0604030504040204" pitchFamily="50" charset="-128"/>
                <a:ea typeface="Meiryo UI" panose="020B0604030504040204" pitchFamily="50" charset="-128"/>
              </a:rPr>
              <a:t>/</a:t>
            </a:r>
          </a:p>
          <a:p>
            <a:pPr algn="ctr">
              <a:defRPr/>
            </a:pPr>
            <a:r>
              <a:rPr lang="en-US" altLang="ja-JP" sz="1400" b="1" dirty="0" smtClean="0">
                <a:solidFill>
                  <a:srgbClr val="134779"/>
                </a:solidFill>
                <a:latin typeface="Meiryo UI" panose="020B0604030504040204" pitchFamily="50" charset="-128"/>
                <a:ea typeface="Meiryo UI" panose="020B0604030504040204" pitchFamily="50" charset="-128"/>
              </a:rPr>
              <a:t>ISO27001</a:t>
            </a:r>
            <a:endParaRPr lang="ja-JP" altLang="en-US" sz="1400" b="1" dirty="0">
              <a:solidFill>
                <a:srgbClr val="134779"/>
              </a:solidFill>
              <a:latin typeface="Meiryo UI" panose="020B0604030504040204" pitchFamily="50" charset="-128"/>
              <a:ea typeface="Meiryo UI" panose="020B0604030504040204" pitchFamily="50" charset="-128"/>
            </a:endParaRPr>
          </a:p>
        </p:txBody>
      </p:sp>
      <p:sp>
        <p:nvSpPr>
          <p:cNvPr id="60" name="テキスト ボックス 1">
            <a:extLst>
              <a:ext uri="{FF2B5EF4-FFF2-40B4-BE49-F238E27FC236}">
                <a16:creationId xmlns:a16="http://schemas.microsoft.com/office/drawing/2014/main" id="{A9D024E8-0233-4380-966E-17FC2D897B62}"/>
              </a:ext>
            </a:extLst>
          </p:cNvPr>
          <p:cNvSpPr txBox="1"/>
          <p:nvPr/>
        </p:nvSpPr>
        <p:spPr>
          <a:xfrm>
            <a:off x="8712046" y="3979332"/>
            <a:ext cx="990189" cy="288147"/>
          </a:xfrm>
          <a:prstGeom prst="rect">
            <a:avLst/>
          </a:prstGeom>
          <a:noFill/>
          <a:ln>
            <a:noFill/>
          </a:ln>
        </p:spPr>
        <p:txBody>
          <a:bodyPr wrap="none" lIns="72000" tIns="36000" rIns="72000" bIns="36000"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en-US" altLang="ja-JP" sz="1400" b="1" dirty="0">
                <a:solidFill>
                  <a:srgbClr val="134779"/>
                </a:solidFill>
                <a:latin typeface="Meiryo UI" panose="020B0604030504040204" pitchFamily="50" charset="-128"/>
                <a:ea typeface="Meiryo UI" panose="020B0604030504040204" pitchFamily="50" charset="-128"/>
              </a:rPr>
              <a:t>ISO9001</a:t>
            </a:r>
          </a:p>
        </p:txBody>
      </p:sp>
      <p:pic>
        <p:nvPicPr>
          <p:cNvPr id="61" name="図 60">
            <a:extLst>
              <a:ext uri="{FF2B5EF4-FFF2-40B4-BE49-F238E27FC236}">
                <a16:creationId xmlns:a16="http://schemas.microsoft.com/office/drawing/2014/main" id="{DB06D3DD-66E5-46C2-83EE-0799E97CB8C5}"/>
              </a:ext>
            </a:extLst>
          </p:cNvPr>
          <p:cNvPicPr>
            <a:picLocks noChangeAspect="1"/>
          </p:cNvPicPr>
          <p:nvPr/>
        </p:nvPicPr>
        <p:blipFill>
          <a:blip r:embed="rId9"/>
          <a:stretch>
            <a:fillRect/>
          </a:stretch>
        </p:blipFill>
        <p:spPr>
          <a:xfrm>
            <a:off x="8667960" y="3326816"/>
            <a:ext cx="1078363" cy="505623"/>
          </a:xfrm>
          <a:prstGeom prst="rect">
            <a:avLst/>
          </a:prstGeom>
          <a:ln>
            <a:noFill/>
          </a:ln>
        </p:spPr>
      </p:pic>
      <p:pic>
        <p:nvPicPr>
          <p:cNvPr id="62" name="図 61">
            <a:extLst>
              <a:ext uri="{FF2B5EF4-FFF2-40B4-BE49-F238E27FC236}">
                <a16:creationId xmlns:a16="http://schemas.microsoft.com/office/drawing/2014/main" id="{9132888C-4C27-4393-9B4C-A9A9FC87A84B}"/>
              </a:ext>
            </a:extLst>
          </p:cNvPr>
          <p:cNvPicPr>
            <a:picLocks noChangeAspect="1"/>
          </p:cNvPicPr>
          <p:nvPr/>
        </p:nvPicPr>
        <p:blipFill>
          <a:blip r:embed="rId10"/>
          <a:stretch>
            <a:fillRect/>
          </a:stretch>
        </p:blipFill>
        <p:spPr>
          <a:xfrm>
            <a:off x="8874477" y="4295667"/>
            <a:ext cx="665328" cy="830833"/>
          </a:xfrm>
          <a:prstGeom prst="rect">
            <a:avLst/>
          </a:prstGeom>
          <a:ln>
            <a:noFill/>
          </a:ln>
        </p:spPr>
      </p:pic>
      <p:sp>
        <p:nvSpPr>
          <p:cNvPr id="63" name="テキスト ボックス 1">
            <a:extLst>
              <a:ext uri="{FF2B5EF4-FFF2-40B4-BE49-F238E27FC236}">
                <a16:creationId xmlns:a16="http://schemas.microsoft.com/office/drawing/2014/main" id="{1DA08AB5-E42C-4223-A669-15FD27C73ABD}"/>
              </a:ext>
            </a:extLst>
          </p:cNvPr>
          <p:cNvSpPr txBox="1"/>
          <p:nvPr/>
        </p:nvSpPr>
        <p:spPr>
          <a:xfrm>
            <a:off x="8736895" y="5153685"/>
            <a:ext cx="940497" cy="503591"/>
          </a:xfrm>
          <a:prstGeom prst="rect">
            <a:avLst/>
          </a:prstGeom>
          <a:noFill/>
          <a:ln>
            <a:noFill/>
          </a:ln>
        </p:spPr>
        <p:txBody>
          <a:bodyPr wrap="none" lIns="72000" tIns="36000" rIns="72000" bIns="36000"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ja-JP" altLang="en-US" sz="1400" b="1" spc="-150" dirty="0" smtClean="0">
                <a:solidFill>
                  <a:srgbClr val="134779"/>
                </a:solidFill>
                <a:latin typeface="Meiryo UI" panose="020B0604030504040204" pitchFamily="50" charset="-128"/>
                <a:ea typeface="Meiryo UI" panose="020B0604030504040204" pitchFamily="50" charset="-128"/>
              </a:rPr>
              <a:t>プライバシー</a:t>
            </a:r>
            <a:endParaRPr lang="en-US" altLang="ja-JP" sz="1400" b="1" spc="-150" dirty="0" smtClean="0">
              <a:solidFill>
                <a:srgbClr val="134779"/>
              </a:solidFill>
              <a:latin typeface="Meiryo UI" panose="020B0604030504040204" pitchFamily="50" charset="-128"/>
              <a:ea typeface="Meiryo UI" panose="020B0604030504040204" pitchFamily="50" charset="-128"/>
            </a:endParaRPr>
          </a:p>
          <a:p>
            <a:pPr algn="ctr">
              <a:defRPr/>
            </a:pPr>
            <a:r>
              <a:rPr lang="ja-JP" altLang="en-US" sz="1400" b="1" spc="-150" dirty="0" smtClean="0">
                <a:solidFill>
                  <a:srgbClr val="134779"/>
                </a:solidFill>
                <a:latin typeface="Meiryo UI" panose="020B0604030504040204" pitchFamily="50" charset="-128"/>
                <a:ea typeface="Meiryo UI" panose="020B0604030504040204" pitchFamily="50" charset="-128"/>
              </a:rPr>
              <a:t>マーク</a:t>
            </a:r>
            <a:endParaRPr lang="ja-JP" altLang="en-US" sz="1400" b="1" spc="-150" dirty="0">
              <a:solidFill>
                <a:srgbClr val="134779"/>
              </a:solidFill>
              <a:latin typeface="Meiryo UI" panose="020B0604030504040204" pitchFamily="50" charset="-128"/>
              <a:ea typeface="Meiryo UI" panose="020B0604030504040204" pitchFamily="50" charset="-128"/>
            </a:endParaRPr>
          </a:p>
        </p:txBody>
      </p:sp>
      <p:pic>
        <p:nvPicPr>
          <p:cNvPr id="64" name="図 63"/>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525" y="5644214"/>
            <a:ext cx="735232" cy="641490"/>
          </a:xfrm>
          <a:prstGeom prst="rect">
            <a:avLst/>
          </a:prstGeom>
          <a:ln>
            <a:noFill/>
          </a:ln>
        </p:spPr>
      </p:pic>
      <p:pic>
        <p:nvPicPr>
          <p:cNvPr id="65" name="図 64" descr="ハンガー, ランプ, ミラー, ネックレス が含まれている画像&#10;&#10;自動的に生成された説明">
            <a:extLst>
              <a:ext uri="{FF2B5EF4-FFF2-40B4-BE49-F238E27FC236}">
                <a16:creationId xmlns:a16="http://schemas.microsoft.com/office/drawing/2014/main" id="{54F118B4-AB56-4F45-8A3D-EFF6872059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6273" y="1714500"/>
            <a:ext cx="1540164" cy="938114"/>
          </a:xfrm>
          <a:prstGeom prst="rect">
            <a:avLst/>
          </a:prstGeom>
        </p:spPr>
      </p:pic>
      <p:sp>
        <p:nvSpPr>
          <p:cNvPr id="66" name="テキスト ボックス 65">
            <a:extLst>
              <a:ext uri="{FF2B5EF4-FFF2-40B4-BE49-F238E27FC236}">
                <a16:creationId xmlns:a16="http://schemas.microsoft.com/office/drawing/2014/main" id="{7B7BDF92-29F5-48F8-9455-8245054A1488}"/>
              </a:ext>
            </a:extLst>
          </p:cNvPr>
          <p:cNvSpPr txBox="1"/>
          <p:nvPr/>
        </p:nvSpPr>
        <p:spPr>
          <a:xfrm>
            <a:off x="8036139" y="2261264"/>
            <a:ext cx="1425878" cy="369332"/>
          </a:xfrm>
          <a:prstGeom prst="rect">
            <a:avLst/>
          </a:prstGeom>
          <a:noFill/>
        </p:spPr>
        <p:txBody>
          <a:bodyPr vert="horz"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srgbClr val="44546A"/>
                </a:solidFill>
                <a:effectLst/>
                <a:uLnTx/>
                <a:uFillTx/>
                <a:latin typeface="Meiryo UI" panose="020B0604030504040204" pitchFamily="50" charset="-128"/>
                <a:ea typeface="Meiryo UI" panose="020B0604030504040204" pitchFamily="50" charset="-128"/>
              </a:rPr>
              <a:t>クラウド</a:t>
            </a:r>
          </a:p>
        </p:txBody>
      </p:sp>
      <p:pic>
        <p:nvPicPr>
          <p:cNvPr id="67" name="図 66">
            <a:extLst>
              <a:ext uri="{FF2B5EF4-FFF2-40B4-BE49-F238E27FC236}">
                <a16:creationId xmlns:a16="http://schemas.microsoft.com/office/drawing/2014/main" id="{F1FD85C8-FB80-411A-9B84-21031E9F3A9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36345"/>
          <a:stretch/>
        </p:blipFill>
        <p:spPr>
          <a:xfrm>
            <a:off x="8098797" y="1913131"/>
            <a:ext cx="1300345" cy="436798"/>
          </a:xfrm>
          <a:prstGeom prst="rect">
            <a:avLst/>
          </a:prstGeom>
        </p:spPr>
      </p:pic>
      <p:sp>
        <p:nvSpPr>
          <p:cNvPr id="68" name="フローチャート: 和接合 67"/>
          <p:cNvSpPr/>
          <p:nvPr/>
        </p:nvSpPr>
        <p:spPr>
          <a:xfrm>
            <a:off x="653941" y="3390283"/>
            <a:ext cx="515740" cy="231003"/>
          </a:xfrm>
          <a:prstGeom prst="flowChartSummingJunction">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latin typeface="Meiryo UI" panose="020B0604030504040204" pitchFamily="50" charset="-128"/>
              <a:ea typeface="Meiryo UI" panose="020B0604030504040204" pitchFamily="50" charset="-128"/>
            </a:endParaRPr>
          </a:p>
        </p:txBody>
      </p:sp>
      <p:sp>
        <p:nvSpPr>
          <p:cNvPr id="69" name="角丸四角形 117">
            <a:extLst>
              <a:ext uri="{FF2B5EF4-FFF2-40B4-BE49-F238E27FC236}">
                <a16:creationId xmlns:a16="http://schemas.microsoft.com/office/drawing/2014/main" id="{558C0E38-ABC6-4E90-877E-B2F3FAF5125C}"/>
              </a:ext>
            </a:extLst>
          </p:cNvPr>
          <p:cNvSpPr/>
          <p:nvPr/>
        </p:nvSpPr>
        <p:spPr>
          <a:xfrm>
            <a:off x="2382566" y="4387450"/>
            <a:ext cx="523726" cy="357545"/>
          </a:xfrm>
          <a:prstGeom prst="roundRect">
            <a:avLst>
              <a:gd name="adj" fmla="val 16982"/>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400" hangingPunct="0"/>
            <a:r>
              <a:rPr kumimoji="0" lang="ja-JP" altLang="en-US" sz="1050" dirty="0">
                <a:solidFill>
                  <a:schemeClr val="tx1">
                    <a:lumMod val="75000"/>
                  </a:schemeClr>
                </a:solidFill>
                <a:latin typeface="+mn-ea"/>
                <a:sym typeface="游ゴシック"/>
              </a:rPr>
              <a:t>持ち込み</a:t>
            </a:r>
            <a:endParaRPr kumimoji="0" lang="en-US" altLang="ja-JP" sz="1050" dirty="0">
              <a:solidFill>
                <a:schemeClr val="tx1">
                  <a:lumMod val="75000"/>
                </a:schemeClr>
              </a:solidFill>
              <a:latin typeface="+mn-ea"/>
              <a:sym typeface="游ゴシック"/>
            </a:endParaRPr>
          </a:p>
          <a:p>
            <a:pPr algn="ctr" defTabSz="914400" hangingPunct="0"/>
            <a:r>
              <a:rPr kumimoji="0" lang="ja-JP" altLang="en-US" sz="1050" dirty="0">
                <a:solidFill>
                  <a:schemeClr val="tx1">
                    <a:lumMod val="75000"/>
                  </a:schemeClr>
                </a:solidFill>
                <a:latin typeface="+mn-ea"/>
                <a:sym typeface="游ゴシック"/>
              </a:rPr>
              <a:t>ルータ</a:t>
            </a:r>
            <a:endParaRPr kumimoji="0" lang="en-US" altLang="ja-JP" sz="1050" dirty="0">
              <a:solidFill>
                <a:schemeClr val="tx1">
                  <a:lumMod val="75000"/>
                </a:schemeClr>
              </a:solidFill>
              <a:latin typeface="+mn-ea"/>
              <a:sym typeface="游ゴシック"/>
            </a:endParaRPr>
          </a:p>
        </p:txBody>
      </p:sp>
      <p:sp>
        <p:nvSpPr>
          <p:cNvPr id="2" name="テキスト ボックス 1"/>
          <p:cNvSpPr txBox="1"/>
          <p:nvPr/>
        </p:nvSpPr>
        <p:spPr>
          <a:xfrm>
            <a:off x="130336" y="793058"/>
            <a:ext cx="5477782" cy="369332"/>
          </a:xfrm>
          <a:prstGeom prst="rect">
            <a:avLst/>
          </a:prstGeom>
          <a:noFill/>
        </p:spPr>
        <p:txBody>
          <a:bodyPr wrap="none" rtlCol="0">
            <a:spAutoFit/>
          </a:bodyPr>
          <a:lstStyle/>
          <a:p>
            <a:pPr marL="285750" indent="-285750">
              <a:buFont typeface="Meiryo UI" panose="020B0604030504040204" pitchFamily="50" charset="-128"/>
              <a:buChar char="▌"/>
            </a:pPr>
            <a:r>
              <a:rPr kumimoji="1" lang="ja-JP" altLang="en-US" b="1" dirty="0" smtClean="0"/>
              <a:t>高セキュリティ・堅牢性を備える基盤</a:t>
            </a:r>
            <a:r>
              <a:rPr kumimoji="1" lang="en-US" altLang="ja-JP" b="1" dirty="0" smtClean="0"/>
              <a:t>『CAFIS</a:t>
            </a:r>
            <a:r>
              <a:rPr kumimoji="1" lang="ja-JP" altLang="en-US" b="1" dirty="0" smtClean="0"/>
              <a:t>クラウド</a:t>
            </a:r>
            <a:r>
              <a:rPr kumimoji="1" lang="en-US" altLang="ja-JP" b="1" dirty="0"/>
              <a:t>』</a:t>
            </a:r>
            <a:endParaRPr kumimoji="1" lang="ja-JP" altLang="en-US" b="1" dirty="0"/>
          </a:p>
        </p:txBody>
      </p:sp>
    </p:spTree>
    <p:extLst>
      <p:ext uri="{BB962C8B-B14F-4D97-AF65-F5344CB8AC3E}">
        <p14:creationId xmlns:p14="http://schemas.microsoft.com/office/powerpoint/2010/main" val="16383350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3.2. </a:t>
            </a:r>
            <a:r>
              <a:rPr lang="ja-JP" altLang="en-US" dirty="0" smtClean="0"/>
              <a:t>実現</a:t>
            </a:r>
            <a:r>
              <a:rPr lang="ja-JP" altLang="en-US" dirty="0"/>
              <a:t>の</a:t>
            </a:r>
            <a:r>
              <a:rPr lang="ja-JP" altLang="en-US" dirty="0" smtClean="0"/>
              <a:t>ポイント２ ポイント</a:t>
            </a:r>
            <a:r>
              <a:rPr lang="ja-JP" altLang="en-US" dirty="0"/>
              <a:t>制度</a:t>
            </a:r>
            <a:r>
              <a:rPr lang="ja-JP" altLang="en-US" dirty="0" smtClean="0"/>
              <a:t>の一本化（</a:t>
            </a:r>
            <a:r>
              <a:rPr lang="en-US" altLang="ja-JP" dirty="0" smtClean="0"/>
              <a:t>1/2</a:t>
            </a:r>
            <a:r>
              <a:rPr lang="ja-JP" altLang="en-US" dirty="0" smtClean="0"/>
              <a:t>）</a:t>
            </a:r>
            <a:endParaRPr lang="ja-JP" altLang="en-US" sz="3200" dirty="0"/>
          </a:p>
        </p:txBody>
      </p:sp>
      <p:sp>
        <p:nvSpPr>
          <p:cNvPr id="29" name="正方形/長方形 28"/>
          <p:cNvSpPr/>
          <p:nvPr/>
        </p:nvSpPr>
        <p:spPr>
          <a:xfrm>
            <a:off x="2336757" y="1557644"/>
            <a:ext cx="2069371" cy="162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2"/>
          <p:cNvSpPr txBox="1">
            <a:spLocks/>
          </p:cNvSpPr>
          <p:nvPr/>
        </p:nvSpPr>
        <p:spPr>
          <a:xfrm>
            <a:off x="122088" y="795165"/>
            <a:ext cx="4538812"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u="sng" dirty="0" smtClean="0">
                <a:solidFill>
                  <a:srgbClr val="404040"/>
                </a:solidFill>
                <a:latin typeface="Meiryo UI" panose="020B0604030504040204" pitchFamily="50" charset="-128"/>
                <a:ea typeface="Meiryo UI" panose="020B0604030504040204" pitchFamily="50" charset="-128"/>
              </a:rPr>
              <a:t>ご提案するポイントの姿</a:t>
            </a:r>
            <a:endParaRPr lang="ja-JP" altLang="en-US" sz="1800" b="1" u="sng" dirty="0">
              <a:solidFill>
                <a:srgbClr val="404040"/>
              </a:solidFill>
              <a:latin typeface="Meiryo UI" panose="020B0604030504040204" pitchFamily="50" charset="-128"/>
              <a:ea typeface="Meiryo UI" panose="020B0604030504040204" pitchFamily="50" charset="-128"/>
            </a:endParaRPr>
          </a:p>
        </p:txBody>
      </p:sp>
      <p:sp>
        <p:nvSpPr>
          <p:cNvPr id="32" name="角丸四角形 31"/>
          <p:cNvSpPr/>
          <p:nvPr/>
        </p:nvSpPr>
        <p:spPr>
          <a:xfrm>
            <a:off x="5873373" y="1903108"/>
            <a:ext cx="2159092" cy="631209"/>
          </a:xfrm>
          <a:prstGeom prst="roundRect">
            <a:avLst>
              <a:gd name="adj" fmla="val 186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latin typeface="Meiryo UI" panose="020B0604030504040204" pitchFamily="50" charset="-128"/>
                <a:ea typeface="Meiryo UI" panose="020B0604030504040204" pitchFamily="50" charset="-128"/>
              </a:rPr>
              <a:t>共通</a:t>
            </a:r>
            <a:r>
              <a:rPr kumimoji="1" lang="ja-JP" altLang="en-US" dirty="0" smtClean="0">
                <a:latin typeface="Meiryo UI" panose="020B0604030504040204" pitchFamily="50" charset="-128"/>
                <a:ea typeface="Meiryo UI" panose="020B0604030504040204" pitchFamily="50" charset="-128"/>
              </a:rPr>
              <a:t>ポイント制度</a:t>
            </a:r>
            <a:endParaRPr kumimoji="1" lang="ja-JP" altLang="en-US" dirty="0">
              <a:latin typeface="Meiryo UI" panose="020B0604030504040204" pitchFamily="50" charset="-128"/>
              <a:ea typeface="Meiryo UI" panose="020B0604030504040204" pitchFamily="50" charset="-128"/>
            </a:endParaRPr>
          </a:p>
        </p:txBody>
      </p:sp>
      <p:sp>
        <p:nvSpPr>
          <p:cNvPr id="33" name="角丸四角形 32"/>
          <p:cNvSpPr/>
          <p:nvPr/>
        </p:nvSpPr>
        <p:spPr>
          <a:xfrm>
            <a:off x="1053725" y="1903108"/>
            <a:ext cx="963930" cy="631209"/>
          </a:xfrm>
          <a:prstGeom prst="roundRect">
            <a:avLst>
              <a:gd name="adj" fmla="val 186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dirty="0" smtClean="0">
                <a:latin typeface="Meiryo UI" panose="020B0604030504040204" pitchFamily="50" charset="-128"/>
                <a:ea typeface="Meiryo UI" panose="020B0604030504040204" pitchFamily="50" charset="-128"/>
              </a:rPr>
              <a:t>SSK</a:t>
            </a:r>
          </a:p>
          <a:p>
            <a:pPr algn="ctr"/>
            <a:r>
              <a:rPr kumimoji="1" lang="ja-JP" altLang="en-US" sz="1400" dirty="0" smtClean="0">
                <a:latin typeface="Meiryo UI" panose="020B0604030504040204" pitchFamily="50" charset="-128"/>
                <a:ea typeface="Meiryo UI" panose="020B0604030504040204" pitchFamily="50" charset="-128"/>
              </a:rPr>
              <a:t>ポイント</a:t>
            </a:r>
            <a:r>
              <a:rPr kumimoji="1" lang="ja-JP" altLang="en-US" sz="1400" dirty="0">
                <a:latin typeface="Meiryo UI" panose="020B0604030504040204" pitchFamily="50" charset="-128"/>
                <a:ea typeface="Meiryo UI" panose="020B0604030504040204" pitchFamily="50" charset="-128"/>
              </a:rPr>
              <a:t>制度</a:t>
            </a:r>
            <a:endParaRPr kumimoji="1" lang="en-US" altLang="ja-JP" sz="1400" dirty="0" smtClean="0">
              <a:latin typeface="Meiryo UI" panose="020B0604030504040204" pitchFamily="50" charset="-128"/>
              <a:ea typeface="Meiryo UI" panose="020B0604030504040204" pitchFamily="50" charset="-128"/>
            </a:endParaRPr>
          </a:p>
        </p:txBody>
      </p:sp>
      <p:sp>
        <p:nvSpPr>
          <p:cNvPr id="34" name="角丸四角形 33"/>
          <p:cNvSpPr/>
          <p:nvPr/>
        </p:nvSpPr>
        <p:spPr>
          <a:xfrm>
            <a:off x="2058981" y="1903108"/>
            <a:ext cx="963930" cy="631209"/>
          </a:xfrm>
          <a:prstGeom prst="roundRect">
            <a:avLst>
              <a:gd name="adj" fmla="val 186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latin typeface="Meiryo UI" panose="020B0604030504040204" pitchFamily="50" charset="-128"/>
                <a:ea typeface="Meiryo UI" panose="020B0604030504040204" pitchFamily="50" charset="-128"/>
              </a:rPr>
              <a:t>静</a:t>
            </a:r>
            <a:r>
              <a:rPr kumimoji="1" lang="en-US" altLang="ja-JP" dirty="0" smtClean="0">
                <a:latin typeface="Meiryo UI" panose="020B0604030504040204" pitchFamily="50" charset="-128"/>
                <a:ea typeface="Meiryo UI" panose="020B0604030504040204" pitchFamily="50" charset="-128"/>
              </a:rPr>
              <a:t>TK</a:t>
            </a:r>
          </a:p>
          <a:p>
            <a:pPr algn="ctr"/>
            <a:r>
              <a:rPr kumimoji="1" lang="ja-JP" altLang="en-US" sz="1400" dirty="0" smtClean="0">
                <a:latin typeface="Meiryo UI" panose="020B0604030504040204" pitchFamily="50" charset="-128"/>
                <a:ea typeface="Meiryo UI" panose="020B0604030504040204" pitchFamily="50" charset="-128"/>
              </a:rPr>
              <a:t>ポイント</a:t>
            </a:r>
            <a:r>
              <a:rPr kumimoji="1" lang="ja-JP" altLang="en-US" sz="1400" dirty="0">
                <a:latin typeface="Meiryo UI" panose="020B0604030504040204" pitchFamily="50" charset="-128"/>
                <a:ea typeface="Meiryo UI" panose="020B0604030504040204" pitchFamily="50" charset="-128"/>
              </a:rPr>
              <a:t>制度</a:t>
            </a:r>
            <a:endParaRPr kumimoji="1" lang="en-US" altLang="ja-JP" sz="1400" dirty="0" smtClean="0">
              <a:latin typeface="Meiryo UI" panose="020B0604030504040204" pitchFamily="50" charset="-128"/>
              <a:ea typeface="Meiryo UI" panose="020B0604030504040204" pitchFamily="50" charset="-128"/>
            </a:endParaRPr>
          </a:p>
        </p:txBody>
      </p:sp>
      <p:sp>
        <p:nvSpPr>
          <p:cNvPr id="40" name="角丸四角形 39"/>
          <p:cNvSpPr/>
          <p:nvPr/>
        </p:nvSpPr>
        <p:spPr>
          <a:xfrm>
            <a:off x="3064237" y="1903108"/>
            <a:ext cx="963930" cy="631209"/>
          </a:xfrm>
          <a:prstGeom prst="roundRect">
            <a:avLst>
              <a:gd name="adj" fmla="val 186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smtClean="0">
                <a:latin typeface="Meiryo UI" panose="020B0604030504040204" pitchFamily="50" charset="-128"/>
                <a:ea typeface="Meiryo UI" panose="020B0604030504040204" pitchFamily="50" charset="-128"/>
              </a:rPr>
              <a:t>浜</a:t>
            </a:r>
            <a:r>
              <a:rPr kumimoji="1" lang="en-US" altLang="ja-JP" dirty="0" smtClean="0">
                <a:latin typeface="Meiryo UI" panose="020B0604030504040204" pitchFamily="50" charset="-128"/>
                <a:ea typeface="Meiryo UI" panose="020B0604030504040204" pitchFamily="50" charset="-128"/>
              </a:rPr>
              <a:t>TK</a:t>
            </a:r>
          </a:p>
          <a:p>
            <a:pPr algn="ctr"/>
            <a:r>
              <a:rPr kumimoji="1" lang="ja-JP" altLang="en-US" sz="1400" dirty="0" smtClean="0">
                <a:latin typeface="Meiryo UI" panose="020B0604030504040204" pitchFamily="50" charset="-128"/>
                <a:ea typeface="Meiryo UI" panose="020B0604030504040204" pitchFamily="50" charset="-128"/>
              </a:rPr>
              <a:t>ポイント</a:t>
            </a:r>
            <a:r>
              <a:rPr kumimoji="1" lang="ja-JP" altLang="en-US" sz="1400" dirty="0">
                <a:latin typeface="Meiryo UI" panose="020B0604030504040204" pitchFamily="50" charset="-128"/>
                <a:ea typeface="Meiryo UI" panose="020B0604030504040204" pitchFamily="50" charset="-128"/>
              </a:rPr>
              <a:t>制度</a:t>
            </a:r>
            <a:endParaRPr kumimoji="1" lang="en-US" altLang="ja-JP" sz="1400" dirty="0" smtClean="0">
              <a:latin typeface="Meiryo UI" panose="020B0604030504040204" pitchFamily="50" charset="-128"/>
              <a:ea typeface="Meiryo UI" panose="020B0604030504040204" pitchFamily="50" charset="-128"/>
            </a:endParaRPr>
          </a:p>
        </p:txBody>
      </p:sp>
      <p:sp>
        <p:nvSpPr>
          <p:cNvPr id="41" name="角丸四角形 40"/>
          <p:cNvSpPr/>
          <p:nvPr/>
        </p:nvSpPr>
        <p:spPr>
          <a:xfrm>
            <a:off x="4069493" y="1903108"/>
            <a:ext cx="963930" cy="631209"/>
          </a:xfrm>
          <a:prstGeom prst="roundRect">
            <a:avLst>
              <a:gd name="adj" fmla="val 186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smtClean="0">
                <a:latin typeface="Meiryo UI" panose="020B0604030504040204" pitchFamily="50" charset="-128"/>
                <a:ea typeface="Meiryo UI" panose="020B0604030504040204" pitchFamily="50" charset="-128"/>
              </a:rPr>
              <a:t>豊</a:t>
            </a:r>
            <a:r>
              <a:rPr kumimoji="1" lang="en-US" altLang="ja-JP" dirty="0" smtClean="0">
                <a:latin typeface="Meiryo UI" panose="020B0604030504040204" pitchFamily="50" charset="-128"/>
                <a:ea typeface="Meiryo UI" panose="020B0604030504040204" pitchFamily="50" charset="-128"/>
              </a:rPr>
              <a:t>SB</a:t>
            </a:r>
          </a:p>
          <a:p>
            <a:pPr algn="ctr"/>
            <a:r>
              <a:rPr kumimoji="1" lang="ja-JP" altLang="en-US" sz="1400" dirty="0" smtClean="0">
                <a:latin typeface="Meiryo UI" panose="020B0604030504040204" pitchFamily="50" charset="-128"/>
                <a:ea typeface="Meiryo UI" panose="020B0604030504040204" pitchFamily="50" charset="-128"/>
              </a:rPr>
              <a:t>ポイント</a:t>
            </a:r>
            <a:r>
              <a:rPr kumimoji="1" lang="ja-JP" altLang="en-US" sz="1400" dirty="0">
                <a:latin typeface="Meiryo UI" panose="020B0604030504040204" pitchFamily="50" charset="-128"/>
                <a:ea typeface="Meiryo UI" panose="020B0604030504040204" pitchFamily="50" charset="-128"/>
              </a:rPr>
              <a:t>制度</a:t>
            </a:r>
            <a:endParaRPr kumimoji="1" lang="en-US" altLang="ja-JP" sz="1400" dirty="0" smtClean="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2479488" y="1534372"/>
            <a:ext cx="1105943" cy="372409"/>
          </a:xfrm>
          <a:prstGeom prst="rect">
            <a:avLst/>
          </a:prstGeom>
          <a:noFill/>
        </p:spPr>
        <p:txBody>
          <a:bodyPr wrap="none" rtlCol="0">
            <a:spAutoFit/>
          </a:bodyPr>
          <a:lstStyle/>
          <a:p>
            <a:r>
              <a:rPr kumimoji="1" lang="ja-JP" altLang="en-US" sz="1600" dirty="0" smtClean="0"/>
              <a:t>現行制度</a:t>
            </a:r>
            <a:endParaRPr kumimoji="1" lang="ja-JP" altLang="en-US" sz="1600" dirty="0"/>
          </a:p>
        </p:txBody>
      </p:sp>
      <p:sp>
        <p:nvSpPr>
          <p:cNvPr id="46" name="テキスト ボックス 45"/>
          <p:cNvSpPr txBox="1"/>
          <p:nvPr/>
        </p:nvSpPr>
        <p:spPr>
          <a:xfrm>
            <a:off x="357192" y="1176237"/>
            <a:ext cx="9188671" cy="338554"/>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現行の個社ポイント制度は会員移行とともに廃止し、</a:t>
            </a:r>
            <a:r>
              <a:rPr kumimoji="1" lang="ja-JP" altLang="en-US" sz="1600" b="1" u="sng" dirty="0" smtClean="0">
                <a:solidFill>
                  <a:srgbClr val="0070C0"/>
                </a:solidFill>
                <a:latin typeface="Meiryo UI" panose="020B0604030504040204" pitchFamily="50" charset="-128"/>
                <a:ea typeface="Meiryo UI" panose="020B0604030504040204" pitchFamily="50" charset="-128"/>
              </a:rPr>
              <a:t>１つの共通ポイント制度に集約</a:t>
            </a:r>
            <a:r>
              <a:rPr kumimoji="1" lang="ja-JP" altLang="en-US" sz="1600" b="1" dirty="0" smtClean="0">
                <a:latin typeface="Meiryo UI" panose="020B0604030504040204" pitchFamily="50" charset="-128"/>
                <a:ea typeface="Meiryo UI" panose="020B0604030504040204" pitchFamily="50" charset="-128"/>
              </a:rPr>
              <a:t>することをご提案します。</a:t>
            </a:r>
            <a:endParaRPr kumimoji="1" lang="en-US" altLang="ja-JP" sz="1600" b="1" dirty="0" smtClean="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6551271" y="1534372"/>
            <a:ext cx="880241" cy="372409"/>
          </a:xfrm>
          <a:prstGeom prst="rect">
            <a:avLst/>
          </a:prstGeom>
          <a:noFill/>
        </p:spPr>
        <p:txBody>
          <a:bodyPr wrap="none" rtlCol="0">
            <a:spAutoFit/>
          </a:bodyPr>
          <a:lstStyle/>
          <a:p>
            <a:r>
              <a:rPr kumimoji="1" lang="ja-JP" altLang="en-US" sz="1600" dirty="0" smtClean="0"/>
              <a:t>新制度</a:t>
            </a:r>
            <a:endParaRPr kumimoji="1" lang="ja-JP" altLang="en-US" sz="1600" dirty="0"/>
          </a:p>
        </p:txBody>
      </p:sp>
      <p:sp>
        <p:nvSpPr>
          <p:cNvPr id="50" name="右矢印 49"/>
          <p:cNvSpPr/>
          <p:nvPr/>
        </p:nvSpPr>
        <p:spPr>
          <a:xfrm>
            <a:off x="5104331" y="1983875"/>
            <a:ext cx="734540" cy="4823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cxnSp>
        <p:nvCxnSpPr>
          <p:cNvPr id="52" name="直線コネクタ 51"/>
          <p:cNvCxnSpPr/>
          <p:nvPr/>
        </p:nvCxnSpPr>
        <p:spPr>
          <a:xfrm>
            <a:off x="5873373" y="1838957"/>
            <a:ext cx="21590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1061206" y="1838957"/>
            <a:ext cx="39425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角丸四角形 53"/>
          <p:cNvSpPr/>
          <p:nvPr/>
        </p:nvSpPr>
        <p:spPr>
          <a:xfrm>
            <a:off x="759226" y="3030876"/>
            <a:ext cx="1557549" cy="1098454"/>
          </a:xfrm>
          <a:prstGeom prst="roundRect">
            <a:avLst>
              <a:gd name="adj" fmla="val 0"/>
            </a:avLst>
          </a:prstGeom>
          <a:solidFill>
            <a:schemeClr val="accent3">
              <a:lumMod val="20000"/>
              <a:lumOff val="80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事業戦略</a:t>
            </a:r>
            <a:endParaRPr kumimoji="1" lang="en-US" altLang="ja-JP" sz="1600" b="1" dirty="0" smtClean="0">
              <a:solidFill>
                <a:schemeClr val="accent3">
                  <a:lumMod val="75000"/>
                </a:schemeClr>
              </a:solidFill>
              <a:latin typeface="Meiryo UI" panose="020B0604030504040204" pitchFamily="50" charset="-128"/>
              <a:ea typeface="Meiryo UI" panose="020B0604030504040204" pitchFamily="50" charset="-128"/>
            </a:endParaRPr>
          </a:p>
          <a:p>
            <a:pPr algn="ct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スピード加速</a:t>
            </a:r>
            <a:endParaRPr kumimoji="1" lang="ja-JP" altLang="en-US" sz="1600" b="1" dirty="0">
              <a:solidFill>
                <a:schemeClr val="accent3">
                  <a:lumMod val="75000"/>
                </a:schemeClr>
              </a:solidFill>
              <a:latin typeface="Meiryo UI" panose="020B0604030504040204" pitchFamily="50" charset="-128"/>
              <a:ea typeface="Meiryo UI" panose="020B0604030504040204" pitchFamily="50" charset="-128"/>
            </a:endParaRPr>
          </a:p>
        </p:txBody>
      </p:sp>
      <p:sp>
        <p:nvSpPr>
          <p:cNvPr id="55" name="角丸四角形 54"/>
          <p:cNvSpPr/>
          <p:nvPr/>
        </p:nvSpPr>
        <p:spPr>
          <a:xfrm>
            <a:off x="763001" y="4183688"/>
            <a:ext cx="1557549" cy="612000"/>
          </a:xfrm>
          <a:prstGeom prst="roundRect">
            <a:avLst>
              <a:gd name="adj" fmla="val 0"/>
            </a:avLst>
          </a:prstGeom>
          <a:solidFill>
            <a:schemeClr val="accent3">
              <a:lumMod val="20000"/>
              <a:lumOff val="80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ガバナンス強化</a:t>
            </a:r>
            <a:endParaRPr kumimoji="1" lang="ja-JP" altLang="en-US" sz="1600" b="1" dirty="0">
              <a:solidFill>
                <a:schemeClr val="accent3">
                  <a:lumMod val="75000"/>
                </a:schemeClr>
              </a:solidFill>
              <a:latin typeface="Meiryo UI" panose="020B0604030504040204" pitchFamily="50" charset="-128"/>
              <a:ea typeface="Meiryo UI" panose="020B0604030504040204" pitchFamily="50" charset="-128"/>
            </a:endParaRPr>
          </a:p>
        </p:txBody>
      </p:sp>
      <p:sp>
        <p:nvSpPr>
          <p:cNvPr id="56" name="角丸四角形 55"/>
          <p:cNvSpPr/>
          <p:nvPr/>
        </p:nvSpPr>
        <p:spPr>
          <a:xfrm>
            <a:off x="2374372" y="3030876"/>
            <a:ext cx="7185751" cy="1098454"/>
          </a:xfrm>
          <a:prstGeom prst="roundRect">
            <a:avLst>
              <a:gd name="adj" fmla="val 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7800" indent="-177800">
              <a:spcBef>
                <a:spcPts val="200"/>
              </a:spcBef>
              <a:buFont typeface="Arial" panose="020B0604020202020204" pitchFamily="34" charset="0"/>
              <a:buChar char="•"/>
            </a:pPr>
            <a:r>
              <a:rPr kumimoji="1" lang="ja-JP" altLang="en-US" sz="1600" b="1" u="sng" dirty="0" smtClean="0">
                <a:solidFill>
                  <a:srgbClr val="0070C0"/>
                </a:solidFill>
                <a:latin typeface="Meiryo UI" panose="020B0604030504040204" pitchFamily="50" charset="-128"/>
                <a:ea typeface="Meiryo UI" panose="020B0604030504040204" pitchFamily="50" charset="-128"/>
              </a:rPr>
              <a:t>会員情報一元化が加速し、</a:t>
            </a:r>
            <a:r>
              <a:rPr kumimoji="1" lang="ja-JP" altLang="en-US" sz="2000" b="1" u="sng" dirty="0" smtClean="0">
                <a:solidFill>
                  <a:srgbClr val="0070C0"/>
                </a:solidFill>
                <a:latin typeface="Meiryo UI" panose="020B0604030504040204" pitchFamily="50" charset="-128"/>
                <a:ea typeface="Meiryo UI" panose="020B0604030504040204" pitchFamily="50" charset="-128"/>
              </a:rPr>
              <a:t>事業</a:t>
            </a:r>
            <a:r>
              <a:rPr kumimoji="1" lang="ja-JP" altLang="en-US" sz="2000" b="1" u="sng" dirty="0">
                <a:solidFill>
                  <a:srgbClr val="0070C0"/>
                </a:solidFill>
                <a:latin typeface="Meiryo UI" panose="020B0604030504040204" pitchFamily="50" charset="-128"/>
                <a:ea typeface="Meiryo UI" panose="020B0604030504040204" pitchFamily="50" charset="-128"/>
              </a:rPr>
              <a:t>横断の顧客基盤</a:t>
            </a:r>
            <a:r>
              <a:rPr kumimoji="1" lang="ja-JP" altLang="en-US" sz="2000" b="1" u="sng" dirty="0" smtClean="0">
                <a:solidFill>
                  <a:srgbClr val="0070C0"/>
                </a:solidFill>
                <a:latin typeface="Meiryo UI" panose="020B0604030504040204" pitchFamily="50" charset="-128"/>
                <a:ea typeface="Meiryo UI" panose="020B0604030504040204" pitchFamily="50" charset="-128"/>
              </a:rPr>
              <a:t>構築へ最短ルート</a:t>
            </a:r>
            <a:endParaRPr kumimoji="1" lang="en-US" altLang="ja-JP" b="1" u="sng" dirty="0">
              <a:solidFill>
                <a:srgbClr val="0070C0"/>
              </a:solidFill>
              <a:latin typeface="Meiryo UI" panose="020B0604030504040204" pitchFamily="50" charset="-128"/>
              <a:ea typeface="Meiryo UI" panose="020B0604030504040204" pitchFamily="50" charset="-128"/>
            </a:endParaRPr>
          </a:p>
          <a:p>
            <a:pPr>
              <a:spcBef>
                <a:spcPts val="200"/>
              </a:spcBef>
            </a:pPr>
            <a:r>
              <a:rPr kumimoji="1" lang="ja-JP" altLang="en-US" sz="1600" b="1" dirty="0">
                <a:solidFill>
                  <a:srgbClr val="0070C0"/>
                </a:solidFill>
                <a:latin typeface="Meiryo UI" panose="020B0604030504040204" pitchFamily="50" charset="-128"/>
                <a:ea typeface="Meiryo UI" panose="020B0604030504040204" pitchFamily="50" charset="-128"/>
              </a:rPr>
              <a:t>　</a:t>
            </a:r>
            <a:r>
              <a:rPr kumimoji="1" lang="ja-JP" altLang="en-US" sz="1600" b="1" dirty="0" smtClean="0">
                <a:solidFill>
                  <a:srgbClr val="0070C0"/>
                </a:solidFill>
                <a:latin typeface="Meiryo UI" panose="020B0604030504040204" pitchFamily="50" charset="-128"/>
                <a:ea typeface="Meiryo UI" panose="020B0604030504040204" pitchFamily="50" charset="-128"/>
              </a:rPr>
              <a:t>　</a:t>
            </a:r>
            <a:r>
              <a:rPr kumimoji="1" lang="ja-JP" altLang="en-US" sz="1600" dirty="0" smtClean="0">
                <a:solidFill>
                  <a:schemeClr val="tx1"/>
                </a:solidFill>
                <a:latin typeface="Meiryo UI" panose="020B0604030504040204" pitchFamily="50" charset="-128"/>
                <a:ea typeface="Meiryo UI" panose="020B0604030504040204" pitchFamily="50" charset="-128"/>
              </a:rPr>
              <a:t>→個社制度の残存期間が長くなるほど</a:t>
            </a:r>
            <a:r>
              <a:rPr kumimoji="1" lang="en-US" altLang="ja-JP" sz="1600" dirty="0" smtClean="0">
                <a:solidFill>
                  <a:schemeClr val="tx1"/>
                </a:solidFill>
                <a:latin typeface="Meiryo UI" panose="020B0604030504040204" pitchFamily="50" charset="-128"/>
                <a:ea typeface="Meiryo UI" panose="020B0604030504040204" pitchFamily="50" charset="-128"/>
              </a:rPr>
              <a:t>1</a:t>
            </a:r>
            <a:r>
              <a:rPr kumimoji="1" lang="ja-JP" altLang="en-US" sz="1600" dirty="0" smtClean="0">
                <a:solidFill>
                  <a:schemeClr val="tx1"/>
                </a:solidFill>
                <a:latin typeface="Meiryo UI" panose="020B0604030504040204" pitchFamily="50" charset="-128"/>
                <a:ea typeface="Meiryo UI" panose="020B0604030504040204" pitchFamily="50" charset="-128"/>
              </a:rPr>
              <a:t>本化への交渉難易度が上がってしまう</a:t>
            </a:r>
            <a:endParaRPr kumimoji="1" lang="en-US" altLang="ja-JP" dirty="0" smtClean="0">
              <a:solidFill>
                <a:schemeClr val="tx1"/>
              </a:solidFill>
              <a:latin typeface="Meiryo UI" panose="020B0604030504040204" pitchFamily="50" charset="-128"/>
              <a:ea typeface="Meiryo UI" panose="020B0604030504040204" pitchFamily="50" charset="-128"/>
            </a:endParaRPr>
          </a:p>
          <a:p>
            <a:pPr marL="177800" indent="-177800">
              <a:spcBef>
                <a:spcPts val="200"/>
              </a:spcBef>
              <a:buFont typeface="Arial" panose="020B0604020202020204" pitchFamily="34" charset="0"/>
              <a:buChar char="•"/>
            </a:pPr>
            <a:r>
              <a:rPr kumimoji="1" lang="ja-JP" altLang="en-US" sz="1600" b="1" u="sng" kern="0" dirty="0" smtClean="0">
                <a:solidFill>
                  <a:srgbClr val="0070C0"/>
                </a:solidFill>
                <a:latin typeface="Meiryo UI" panose="020B0604030504040204" pitchFamily="50" charset="-128"/>
                <a:ea typeface="Meiryo UI" panose="020B0604030504040204" pitchFamily="50" charset="-128"/>
              </a:rPr>
              <a:t>ビジネス調整が</a:t>
            </a:r>
            <a:r>
              <a:rPr kumimoji="1" lang="ja-JP" altLang="en-US" sz="1600" b="1" u="sng" kern="0" dirty="0">
                <a:solidFill>
                  <a:srgbClr val="0070C0"/>
                </a:solidFill>
                <a:latin typeface="Meiryo UI" panose="020B0604030504040204" pitchFamily="50" charset="-128"/>
                <a:ea typeface="Meiryo UI" panose="020B0604030504040204" pitchFamily="50" charset="-128"/>
              </a:rPr>
              <a:t>シンプル</a:t>
            </a:r>
            <a:r>
              <a:rPr kumimoji="1" lang="ja-JP" altLang="en-US" sz="1600" b="1" u="sng" kern="0" dirty="0" smtClean="0">
                <a:solidFill>
                  <a:srgbClr val="0070C0"/>
                </a:solidFill>
                <a:latin typeface="Meiryo UI" panose="020B0604030504040204" pitchFamily="50" charset="-128"/>
                <a:ea typeface="Meiryo UI" panose="020B0604030504040204" pitchFamily="50" charset="-128"/>
              </a:rPr>
              <a:t>になり、</a:t>
            </a:r>
            <a:r>
              <a:rPr kumimoji="1" lang="en-US" altLang="ja-JP" sz="1600" b="1" u="sng" kern="0" dirty="0">
                <a:solidFill>
                  <a:srgbClr val="0070C0"/>
                </a:solidFill>
                <a:latin typeface="Meiryo UI" panose="020B0604030504040204" pitchFamily="50" charset="-128"/>
                <a:ea typeface="Meiryo UI" panose="020B0604030504040204" pitchFamily="50" charset="-128"/>
              </a:rPr>
              <a:t> </a:t>
            </a:r>
            <a:r>
              <a:rPr kumimoji="1" lang="en-US" altLang="ja-JP" sz="2000" b="1" u="sng" kern="0" dirty="0">
                <a:solidFill>
                  <a:srgbClr val="0070C0"/>
                </a:solidFill>
                <a:latin typeface="Meiryo UI" panose="020B0604030504040204" pitchFamily="50" charset="-128"/>
                <a:ea typeface="Meiryo UI" panose="020B0604030504040204" pitchFamily="50" charset="-128"/>
              </a:rPr>
              <a:t>EX</a:t>
            </a:r>
            <a:r>
              <a:rPr kumimoji="1" lang="ja-JP" altLang="en-US" sz="2000" b="1" u="sng" kern="0" dirty="0">
                <a:solidFill>
                  <a:srgbClr val="0070C0"/>
                </a:solidFill>
                <a:latin typeface="Meiryo UI" panose="020B0604030504040204" pitchFamily="50" charset="-128"/>
                <a:ea typeface="Meiryo UI" panose="020B0604030504040204" pitchFamily="50" charset="-128"/>
              </a:rPr>
              <a:t>ポイント連携の</a:t>
            </a:r>
            <a:r>
              <a:rPr kumimoji="1" lang="ja-JP" altLang="en-US" sz="2000" b="1" u="sng" kern="0" dirty="0" smtClean="0">
                <a:solidFill>
                  <a:srgbClr val="0070C0"/>
                </a:solidFill>
                <a:latin typeface="Meiryo UI" panose="020B0604030504040204" pitchFamily="50" charset="-128"/>
                <a:ea typeface="Meiryo UI" panose="020B0604030504040204" pitchFamily="50" charset="-128"/>
              </a:rPr>
              <a:t>早期実現に寄与</a:t>
            </a:r>
            <a:endParaRPr kumimoji="1" lang="en-US" altLang="ja-JP" sz="2000" b="1" u="sng" kern="0" dirty="0" smtClean="0">
              <a:solidFill>
                <a:srgbClr val="0070C0"/>
              </a:solidFill>
              <a:latin typeface="Meiryo UI" panose="020B0604030504040204" pitchFamily="50" charset="-128"/>
              <a:ea typeface="Meiryo UI" panose="020B0604030504040204" pitchFamily="50" charset="-128"/>
            </a:endParaRPr>
          </a:p>
        </p:txBody>
      </p:sp>
      <p:sp>
        <p:nvSpPr>
          <p:cNvPr id="57" name="角丸四角形 56"/>
          <p:cNvSpPr/>
          <p:nvPr/>
        </p:nvSpPr>
        <p:spPr>
          <a:xfrm>
            <a:off x="759226" y="4850046"/>
            <a:ext cx="1557549" cy="612000"/>
          </a:xfrm>
          <a:prstGeom prst="roundRect">
            <a:avLst>
              <a:gd name="adj" fmla="val 0"/>
            </a:avLst>
          </a:prstGeom>
          <a:solidFill>
            <a:schemeClr val="accent3">
              <a:lumMod val="20000"/>
              <a:lumOff val="80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a:solidFill>
                  <a:schemeClr val="accent3">
                    <a:lumMod val="75000"/>
                  </a:schemeClr>
                </a:solidFill>
                <a:latin typeface="Meiryo UI" panose="020B0604030504040204" pitchFamily="50" charset="-128"/>
                <a:ea typeface="Meiryo UI" panose="020B0604030504040204" pitchFamily="50" charset="-128"/>
              </a:rPr>
              <a:t>リソース</a:t>
            </a: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最適化</a:t>
            </a:r>
            <a:endParaRPr kumimoji="1" lang="ja-JP" altLang="en-US" sz="1600" b="1" dirty="0">
              <a:solidFill>
                <a:schemeClr val="accent3">
                  <a:lumMod val="75000"/>
                </a:schemeClr>
              </a:solidFill>
              <a:latin typeface="Meiryo UI" panose="020B0604030504040204" pitchFamily="50" charset="-128"/>
              <a:ea typeface="Meiryo UI" panose="020B0604030504040204" pitchFamily="50" charset="-128"/>
            </a:endParaRPr>
          </a:p>
        </p:txBody>
      </p:sp>
      <p:sp>
        <p:nvSpPr>
          <p:cNvPr id="58" name="角丸四角形 57"/>
          <p:cNvSpPr/>
          <p:nvPr/>
        </p:nvSpPr>
        <p:spPr>
          <a:xfrm>
            <a:off x="759226" y="5513124"/>
            <a:ext cx="1557549" cy="851635"/>
          </a:xfrm>
          <a:prstGeom prst="roundRect">
            <a:avLst>
              <a:gd name="adj" fmla="val 0"/>
            </a:avLst>
          </a:prstGeom>
          <a:solidFill>
            <a:schemeClr val="accent3">
              <a:lumMod val="20000"/>
              <a:lumOff val="80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利用者</a:t>
            </a:r>
            <a:endParaRPr kumimoji="1" lang="en-US" altLang="ja-JP" sz="1600" b="1" dirty="0" smtClean="0">
              <a:solidFill>
                <a:schemeClr val="accent3">
                  <a:lumMod val="75000"/>
                </a:schemeClr>
              </a:solidFill>
              <a:latin typeface="Meiryo UI" panose="020B0604030504040204" pitchFamily="50" charset="-128"/>
              <a:ea typeface="Meiryo UI" panose="020B0604030504040204" pitchFamily="50" charset="-128"/>
            </a:endParaRPr>
          </a:p>
          <a:p>
            <a:pPr algn="ctr"/>
            <a:r>
              <a:rPr kumimoji="1" lang="en-US" altLang="ja-JP" sz="1600" b="1" dirty="0" smtClean="0">
                <a:solidFill>
                  <a:schemeClr val="accent3">
                    <a:lumMod val="75000"/>
                  </a:schemeClr>
                </a:solidFill>
                <a:latin typeface="Meiryo UI" panose="020B0604030504040204" pitchFamily="50" charset="-128"/>
                <a:ea typeface="Meiryo UI" panose="020B0604030504040204" pitchFamily="50" charset="-128"/>
              </a:rPr>
              <a:t>UX</a:t>
            </a:r>
            <a:r>
              <a:rPr kumimoji="1" lang="ja-JP" altLang="en-US" sz="1600" b="1" dirty="0" smtClean="0">
                <a:solidFill>
                  <a:schemeClr val="accent3">
                    <a:lumMod val="75000"/>
                  </a:schemeClr>
                </a:solidFill>
                <a:latin typeface="Meiryo UI" panose="020B0604030504040204" pitchFamily="50" charset="-128"/>
                <a:ea typeface="Meiryo UI" panose="020B0604030504040204" pitchFamily="50" charset="-128"/>
              </a:rPr>
              <a:t>向上</a:t>
            </a:r>
            <a:endParaRPr kumimoji="1" lang="ja-JP" altLang="en-US" sz="1600" b="1" dirty="0">
              <a:solidFill>
                <a:schemeClr val="accent3">
                  <a:lumMod val="75000"/>
                </a:schemeClr>
              </a:solidFill>
              <a:latin typeface="Meiryo UI" panose="020B0604030504040204" pitchFamily="50" charset="-128"/>
              <a:ea typeface="Meiryo UI" panose="020B0604030504040204" pitchFamily="50" charset="-128"/>
            </a:endParaRPr>
          </a:p>
        </p:txBody>
      </p:sp>
      <p:sp>
        <p:nvSpPr>
          <p:cNvPr id="59" name="角丸四角形 58"/>
          <p:cNvSpPr/>
          <p:nvPr/>
        </p:nvSpPr>
        <p:spPr>
          <a:xfrm>
            <a:off x="2374372" y="4850046"/>
            <a:ext cx="7185751" cy="612000"/>
          </a:xfrm>
          <a:prstGeom prst="roundRect">
            <a:avLst>
              <a:gd name="adj" fmla="val 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7800" indent="-177800">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rPr>
              <a:t>個社ポイント制度のサービス</a:t>
            </a:r>
            <a:r>
              <a:rPr kumimoji="1" lang="en-US" altLang="ja-JP" sz="1600" dirty="0">
                <a:solidFill>
                  <a:schemeClr val="tx1"/>
                </a:solidFill>
                <a:latin typeface="Meiryo UI" panose="020B0604030504040204" pitchFamily="50" charset="-128"/>
                <a:ea typeface="Meiryo UI" panose="020B0604030504040204" pitchFamily="50" charset="-128"/>
              </a:rPr>
              <a:t>/</a:t>
            </a:r>
            <a:r>
              <a:rPr kumimoji="1" lang="ja-JP" altLang="en-US" sz="1600" dirty="0">
                <a:solidFill>
                  <a:schemeClr val="tx1"/>
                </a:solidFill>
                <a:latin typeface="Meiryo UI" panose="020B0604030504040204" pitchFamily="50" charset="-128"/>
                <a:ea typeface="Meiryo UI" panose="020B0604030504040204" pitchFamily="50" charset="-128"/>
              </a:rPr>
              <a:t>システム</a:t>
            </a:r>
            <a:r>
              <a:rPr kumimoji="1" lang="ja-JP" altLang="en-US" sz="1600" dirty="0" smtClean="0">
                <a:solidFill>
                  <a:schemeClr val="tx1"/>
                </a:solidFill>
                <a:latin typeface="Meiryo UI" panose="020B0604030504040204" pitchFamily="50" charset="-128"/>
                <a:ea typeface="Meiryo UI" panose="020B0604030504040204" pitchFamily="50" charset="-128"/>
              </a:rPr>
              <a:t>運用削減による</a:t>
            </a:r>
            <a:r>
              <a:rPr kumimoji="1" lang="ja-JP" altLang="en-US" b="1" u="sng" dirty="0" smtClean="0">
                <a:solidFill>
                  <a:srgbClr val="0070C0"/>
                </a:solidFill>
                <a:latin typeface="Meiryo UI" panose="020B0604030504040204" pitchFamily="50" charset="-128"/>
                <a:ea typeface="Meiryo UI" panose="020B0604030504040204" pitchFamily="50" charset="-128"/>
              </a:rPr>
              <a:t>人材配置とコストの最適化</a:t>
            </a:r>
            <a:endParaRPr kumimoji="1" lang="en-US" altLang="ja-JP" b="1" u="sng" dirty="0">
              <a:solidFill>
                <a:srgbClr val="0070C0"/>
              </a:solidFill>
              <a:latin typeface="Meiryo UI" panose="020B0604030504040204" pitchFamily="50" charset="-128"/>
              <a:ea typeface="Meiryo UI" panose="020B0604030504040204" pitchFamily="50" charset="-128"/>
            </a:endParaRPr>
          </a:p>
        </p:txBody>
      </p:sp>
      <p:sp>
        <p:nvSpPr>
          <p:cNvPr id="60" name="角丸四角形 59"/>
          <p:cNvSpPr/>
          <p:nvPr/>
        </p:nvSpPr>
        <p:spPr>
          <a:xfrm>
            <a:off x="2374372" y="5515169"/>
            <a:ext cx="7185751" cy="847545"/>
          </a:xfrm>
          <a:prstGeom prst="roundRect">
            <a:avLst>
              <a:gd name="adj" fmla="val 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lstStyle/>
          <a:p>
            <a:pPr marL="177800" indent="-177800">
              <a:buFont typeface="Arial" panose="020B0604020202020204" pitchFamily="34" charset="0"/>
              <a:buChar char="•"/>
            </a:pPr>
            <a:r>
              <a:rPr kumimoji="1" lang="ja-JP" altLang="en-US" b="1" u="sng" dirty="0" smtClean="0">
                <a:solidFill>
                  <a:srgbClr val="0070C0"/>
                </a:solidFill>
                <a:latin typeface="Meiryo UI" panose="020B0604030504040204" pitchFamily="50" charset="-128"/>
                <a:ea typeface="Meiryo UI" panose="020B0604030504040204" pitchFamily="50" charset="-128"/>
              </a:rPr>
              <a:t>シンプルでストレスがなく、浸透し易い</a:t>
            </a:r>
            <a:endParaRPr kumimoji="1" lang="en-US" altLang="ja-JP" b="1" u="sng" dirty="0" smtClean="0">
              <a:solidFill>
                <a:srgbClr val="0070C0"/>
              </a:solidFill>
              <a:latin typeface="Meiryo UI" panose="020B0604030504040204" pitchFamily="50" charset="-128"/>
              <a:ea typeface="Meiryo UI" panose="020B0604030504040204" pitchFamily="50" charset="-128"/>
            </a:endParaRPr>
          </a:p>
          <a:p>
            <a:r>
              <a:rPr kumimoji="1" lang="ja-JP" altLang="en-US" sz="1600" dirty="0" smtClean="0">
                <a:solidFill>
                  <a:schemeClr val="tx1"/>
                </a:solidFill>
                <a:latin typeface="Meiryo UI" panose="020B0604030504040204" pitchFamily="50" charset="-128"/>
                <a:ea typeface="Meiryo UI" panose="020B0604030504040204" pitchFamily="50" charset="-128"/>
              </a:rPr>
              <a:t>　 ・ ルールがわかり易い　　　 ・ 個社</a:t>
            </a:r>
            <a:r>
              <a:rPr kumimoji="1" lang="en-US" altLang="ja-JP" sz="1600" dirty="0">
                <a:solidFill>
                  <a:schemeClr val="tx1"/>
                </a:solidFill>
                <a:latin typeface="Meiryo UI" panose="020B0604030504040204" pitchFamily="50" charset="-128"/>
                <a:ea typeface="Meiryo UI" panose="020B0604030504040204" pitchFamily="50" charset="-128"/>
              </a:rPr>
              <a:t>P</a:t>
            </a:r>
            <a:r>
              <a:rPr kumimoji="1" lang="ja-JP" altLang="en-US" sz="1600" dirty="0">
                <a:solidFill>
                  <a:schemeClr val="tx1"/>
                </a:solidFill>
                <a:latin typeface="Meiryo UI" panose="020B0604030504040204" pitchFamily="50" charset="-128"/>
                <a:ea typeface="Meiryo UI" panose="020B0604030504040204" pitchFamily="50" charset="-128"/>
              </a:rPr>
              <a:t>から共通</a:t>
            </a:r>
            <a:r>
              <a:rPr kumimoji="1" lang="en-US" altLang="ja-JP" sz="1600" dirty="0">
                <a:solidFill>
                  <a:schemeClr val="tx1"/>
                </a:solidFill>
                <a:latin typeface="Meiryo UI" panose="020B0604030504040204" pitchFamily="50" charset="-128"/>
                <a:ea typeface="Meiryo UI" panose="020B0604030504040204" pitchFamily="50" charset="-128"/>
              </a:rPr>
              <a:t>P</a:t>
            </a:r>
            <a:r>
              <a:rPr kumimoji="1" lang="ja-JP" altLang="en-US" sz="1600" dirty="0">
                <a:solidFill>
                  <a:schemeClr val="tx1"/>
                </a:solidFill>
                <a:latin typeface="Meiryo UI" panose="020B0604030504040204" pitchFamily="50" charset="-128"/>
                <a:ea typeface="Meiryo UI" panose="020B0604030504040204" pitchFamily="50" charset="-128"/>
              </a:rPr>
              <a:t>へ変換するストレスが</a:t>
            </a:r>
            <a:r>
              <a:rPr kumimoji="1" lang="ja-JP" altLang="en-US" sz="1600" dirty="0" smtClean="0">
                <a:solidFill>
                  <a:schemeClr val="tx1"/>
                </a:solidFill>
                <a:latin typeface="Meiryo UI" panose="020B0604030504040204" pitchFamily="50" charset="-128"/>
                <a:ea typeface="Meiryo UI" panose="020B0604030504040204" pitchFamily="50" charset="-128"/>
              </a:rPr>
              <a:t>ない</a:t>
            </a:r>
            <a:r>
              <a:rPr kumimoji="1" lang="en-US" altLang="ja-JP" sz="1600" dirty="0" smtClean="0">
                <a:solidFill>
                  <a:schemeClr val="tx1"/>
                </a:solidFill>
                <a:latin typeface="Meiryo UI" panose="020B0604030504040204" pitchFamily="50" charset="-128"/>
                <a:ea typeface="Meiryo UI" panose="020B0604030504040204" pitchFamily="50" charset="-128"/>
              </a:rPr>
              <a:t/>
            </a:r>
            <a:br>
              <a:rPr kumimoji="1" lang="en-US" altLang="ja-JP" sz="1600" dirty="0" smtClean="0">
                <a:solidFill>
                  <a:schemeClr val="tx1"/>
                </a:solidFill>
                <a:latin typeface="Meiryo UI" panose="020B0604030504040204" pitchFamily="50" charset="-128"/>
                <a:ea typeface="Meiryo UI" panose="020B0604030504040204" pitchFamily="50" charset="-128"/>
              </a:rPr>
            </a:br>
            <a:r>
              <a:rPr kumimoji="1" lang="ja-JP" altLang="en-US" sz="1600" dirty="0" smtClean="0">
                <a:solidFill>
                  <a:schemeClr val="tx1"/>
                </a:solidFill>
                <a:latin typeface="Meiryo UI" panose="020B0604030504040204" pitchFamily="50" charset="-128"/>
                <a:ea typeface="Meiryo UI" panose="020B0604030504040204" pitchFamily="50" charset="-128"/>
              </a:rPr>
              <a:t>　 ・ 登録</a:t>
            </a:r>
            <a:r>
              <a:rPr kumimoji="1" lang="en-US" altLang="ja-JP" sz="1600" dirty="0" smtClean="0">
                <a:solidFill>
                  <a:schemeClr val="tx1"/>
                </a:solidFill>
                <a:latin typeface="Meiryo UI" panose="020B0604030504040204" pitchFamily="50" charset="-128"/>
                <a:ea typeface="Meiryo UI" panose="020B0604030504040204" pitchFamily="50" charset="-128"/>
              </a:rPr>
              <a:t>/</a:t>
            </a:r>
            <a:r>
              <a:rPr kumimoji="1" lang="ja-JP" altLang="en-US" sz="1600" dirty="0" smtClean="0">
                <a:solidFill>
                  <a:schemeClr val="tx1"/>
                </a:solidFill>
                <a:latin typeface="Meiryo UI" panose="020B0604030504040204" pitchFamily="50" charset="-128"/>
                <a:ea typeface="Meiryo UI" panose="020B0604030504040204" pitchFamily="50" charset="-128"/>
              </a:rPr>
              <a:t>利用がシンプル</a:t>
            </a:r>
            <a:r>
              <a:rPr kumimoji="1" lang="ja-JP" altLang="en-US" sz="1600" dirty="0">
                <a:solidFill>
                  <a:schemeClr val="tx1"/>
                </a:solidFill>
                <a:latin typeface="Meiryo UI" panose="020B0604030504040204" pitchFamily="50" charset="-128"/>
                <a:ea typeface="Meiryo UI" panose="020B0604030504040204" pitchFamily="50" charset="-128"/>
              </a:rPr>
              <a:t>　</a:t>
            </a:r>
            <a:r>
              <a:rPr kumimoji="1" lang="ja-JP" altLang="en-US" sz="1600" dirty="0" smtClean="0">
                <a:solidFill>
                  <a:schemeClr val="tx1"/>
                </a:solidFill>
                <a:latin typeface="Meiryo UI" panose="020B0604030504040204" pitchFamily="50" charset="-128"/>
                <a:ea typeface="Meiryo UI" panose="020B0604030504040204" pitchFamily="50" charset="-128"/>
              </a:rPr>
              <a:t>　・ ポイントが分散する印象を与えない</a:t>
            </a:r>
            <a:endParaRPr kumimoji="1" lang="en-US" altLang="ja-JP" sz="1600" dirty="0" smtClean="0">
              <a:solidFill>
                <a:schemeClr val="tx1"/>
              </a:solidFill>
              <a:latin typeface="Meiryo UI" panose="020B0604030504040204" pitchFamily="50" charset="-128"/>
              <a:ea typeface="Meiryo UI" panose="020B0604030504040204" pitchFamily="50" charset="-128"/>
            </a:endParaRPr>
          </a:p>
        </p:txBody>
      </p:sp>
      <p:sp>
        <p:nvSpPr>
          <p:cNvPr id="61" name="角丸四角形 60"/>
          <p:cNvSpPr/>
          <p:nvPr/>
        </p:nvSpPr>
        <p:spPr>
          <a:xfrm>
            <a:off x="2374372" y="4183688"/>
            <a:ext cx="7185751" cy="612000"/>
          </a:xfrm>
          <a:prstGeom prst="roundRect">
            <a:avLst>
              <a:gd name="adj" fmla="val 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177800" indent="-177800">
              <a:buFont typeface="Arial" panose="020B0604020202020204" pitchFamily="34" charset="0"/>
              <a:buChar char="•"/>
            </a:pPr>
            <a:r>
              <a:rPr kumimoji="1" lang="ja-JP" altLang="en-US" sz="1600" dirty="0" smtClean="0">
                <a:solidFill>
                  <a:schemeClr val="tx1"/>
                </a:solidFill>
                <a:latin typeface="Meiryo UI" panose="020B0604030504040204" pitchFamily="50" charset="-128"/>
                <a:ea typeface="Meiryo UI" panose="020B0604030504040204" pitchFamily="50" charset="-128"/>
              </a:rPr>
              <a:t>統一によるガバナンス強化で、</a:t>
            </a:r>
            <a:r>
              <a:rPr kumimoji="1" lang="ja-JP" altLang="en-US" b="1" u="sng" dirty="0" smtClean="0">
                <a:solidFill>
                  <a:srgbClr val="0070C0"/>
                </a:solidFill>
                <a:latin typeface="Meiryo UI" panose="020B0604030504040204" pitchFamily="50" charset="-128"/>
                <a:ea typeface="Meiryo UI" panose="020B0604030504040204" pitchFamily="50" charset="-128"/>
              </a:rPr>
              <a:t>全社販促実施や共通システム導入が容易へ</a:t>
            </a:r>
            <a:endParaRPr kumimoji="1" lang="en-US" altLang="ja-JP" b="1" u="sng" dirty="0" smtClean="0">
              <a:solidFill>
                <a:srgbClr val="0070C0"/>
              </a:solidFill>
              <a:latin typeface="Meiryo UI" panose="020B0604030504040204" pitchFamily="50" charset="-128"/>
              <a:ea typeface="Meiryo UI" panose="020B0604030504040204" pitchFamily="50" charset="-128"/>
            </a:endParaRPr>
          </a:p>
          <a:p>
            <a:pPr marL="177800" indent="-177800">
              <a:buFont typeface="Arial" panose="020B0604020202020204" pitchFamily="34" charset="0"/>
              <a:buChar char="•"/>
            </a:pPr>
            <a:r>
              <a:rPr kumimoji="1" lang="ja-JP" altLang="en-US" b="1" u="sng" dirty="0" smtClean="0">
                <a:solidFill>
                  <a:srgbClr val="0070C0"/>
                </a:solidFill>
                <a:latin typeface="Meiryo UI" panose="020B0604030504040204" pitchFamily="50" charset="-128"/>
                <a:ea typeface="Meiryo UI" panose="020B0604030504040204" pitchFamily="50" charset="-128"/>
              </a:rPr>
              <a:t>今後の参画事業者へ「個社ポイント制度」の選択肢を与えない</a:t>
            </a:r>
            <a:endParaRPr kumimoji="1" lang="en-US" altLang="ja-JP" b="1" u="sng" dirty="0" smtClean="0">
              <a:solidFill>
                <a:srgbClr val="0070C0"/>
              </a:solidFill>
              <a:latin typeface="Meiryo UI" panose="020B0604030504040204" pitchFamily="50" charset="-128"/>
              <a:ea typeface="Meiryo UI" panose="020B0604030504040204" pitchFamily="50" charset="-128"/>
            </a:endParaRPr>
          </a:p>
        </p:txBody>
      </p:sp>
      <p:sp>
        <p:nvSpPr>
          <p:cNvPr id="62" name="楕円 61"/>
          <p:cNvSpPr/>
          <p:nvPr/>
        </p:nvSpPr>
        <p:spPr>
          <a:xfrm>
            <a:off x="356809" y="5693693"/>
            <a:ext cx="510480" cy="490496"/>
          </a:xfrm>
          <a:prstGeom prst="ellipse">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altLang="ja-JP" sz="2400" b="1" dirty="0" smtClean="0">
                <a:solidFill>
                  <a:schemeClr val="bg1"/>
                </a:solidFill>
                <a:latin typeface="Meiryo UI" panose="020B0604030504040204" pitchFamily="50" charset="-128"/>
                <a:ea typeface="Meiryo UI" panose="020B0604030504040204" pitchFamily="50" charset="-128"/>
              </a:rPr>
              <a:t>4</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63" name="楕円 62"/>
          <p:cNvSpPr/>
          <p:nvPr/>
        </p:nvSpPr>
        <p:spPr>
          <a:xfrm>
            <a:off x="356809" y="3334855"/>
            <a:ext cx="510480" cy="490496"/>
          </a:xfrm>
          <a:prstGeom prst="ellipse">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altLang="ja-JP" sz="2400" b="1" dirty="0" smtClean="0">
                <a:solidFill>
                  <a:schemeClr val="bg1"/>
                </a:solidFill>
                <a:latin typeface="Meiryo UI" panose="020B0604030504040204" pitchFamily="50" charset="-128"/>
                <a:ea typeface="Meiryo UI" panose="020B0604030504040204" pitchFamily="50" charset="-128"/>
              </a:rPr>
              <a:t>1</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64" name="楕円 63"/>
          <p:cNvSpPr/>
          <p:nvPr/>
        </p:nvSpPr>
        <p:spPr>
          <a:xfrm>
            <a:off x="356809" y="4244440"/>
            <a:ext cx="510480" cy="490496"/>
          </a:xfrm>
          <a:prstGeom prst="ellipse">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altLang="ja-JP" sz="2400" b="1" dirty="0" smtClean="0">
                <a:solidFill>
                  <a:schemeClr val="bg1"/>
                </a:solidFill>
                <a:latin typeface="Meiryo UI" panose="020B0604030504040204" pitchFamily="50" charset="-128"/>
                <a:ea typeface="Meiryo UI" panose="020B0604030504040204" pitchFamily="50" charset="-128"/>
              </a:rPr>
              <a:t>2</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65" name="楕円 64"/>
          <p:cNvSpPr/>
          <p:nvPr/>
        </p:nvSpPr>
        <p:spPr>
          <a:xfrm>
            <a:off x="356809" y="4910798"/>
            <a:ext cx="510480" cy="490496"/>
          </a:xfrm>
          <a:prstGeom prst="ellipse">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altLang="ja-JP" sz="2400" b="1" dirty="0" smtClean="0">
                <a:solidFill>
                  <a:schemeClr val="bg1"/>
                </a:solidFill>
                <a:latin typeface="Meiryo UI" panose="020B0604030504040204" pitchFamily="50" charset="-128"/>
                <a:ea typeface="Meiryo UI" panose="020B0604030504040204" pitchFamily="50" charset="-128"/>
              </a:rPr>
              <a:t>3</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sp>
        <p:nvSpPr>
          <p:cNvPr id="66" name="テキスト プレースホルダー 2"/>
          <p:cNvSpPr txBox="1">
            <a:spLocks/>
          </p:cNvSpPr>
          <p:nvPr/>
        </p:nvSpPr>
        <p:spPr>
          <a:xfrm>
            <a:off x="122088" y="2603195"/>
            <a:ext cx="4538812"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u="sng" dirty="0" smtClean="0">
                <a:solidFill>
                  <a:srgbClr val="404040"/>
                </a:solidFill>
                <a:latin typeface="Meiryo UI" panose="020B0604030504040204" pitchFamily="50" charset="-128"/>
                <a:ea typeface="Meiryo UI" panose="020B0604030504040204" pitchFamily="50" charset="-128"/>
              </a:rPr>
              <a:t>ご提案する理由</a:t>
            </a:r>
            <a:endParaRPr lang="ja-JP" altLang="en-US" sz="1800" b="1" u="sng" dirty="0">
              <a:solidFill>
                <a:srgbClr val="40404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039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203527" y="3581790"/>
            <a:ext cx="9641065" cy="2772000"/>
          </a:xfrm>
          <a:prstGeom prst="roundRect">
            <a:avLst>
              <a:gd name="adj" fmla="val 1991"/>
            </a:avLst>
          </a:prstGeom>
          <a:solidFill>
            <a:schemeClr val="bg1">
              <a:lumMod val="95000"/>
            </a:schemeClr>
          </a:solid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a:t>3.2. </a:t>
            </a:r>
            <a:r>
              <a:rPr lang="ja-JP" altLang="en-US" dirty="0"/>
              <a:t>実現のポイント</a:t>
            </a:r>
            <a:r>
              <a:rPr lang="ja-JP" altLang="en-US" dirty="0" smtClean="0"/>
              <a:t>２ ポイント</a:t>
            </a:r>
            <a:r>
              <a:rPr lang="ja-JP" altLang="en-US" dirty="0"/>
              <a:t>制度の一本化</a:t>
            </a:r>
            <a:r>
              <a:rPr lang="ja-JP" altLang="en-US" dirty="0" smtClean="0"/>
              <a:t>（</a:t>
            </a:r>
            <a:r>
              <a:rPr lang="en-US" altLang="ja-JP" dirty="0" smtClean="0"/>
              <a:t>2/2</a:t>
            </a:r>
            <a:r>
              <a:rPr lang="ja-JP" altLang="en-US" dirty="0"/>
              <a:t>）</a:t>
            </a:r>
            <a:endParaRPr lang="ja-JP" altLang="en-US" sz="3200" dirty="0"/>
          </a:p>
        </p:txBody>
      </p:sp>
      <p:sp>
        <p:nvSpPr>
          <p:cNvPr id="78" name="コンテンツ プレースホルダー 10"/>
          <p:cNvSpPr txBox="1">
            <a:spLocks/>
          </p:cNvSpPr>
          <p:nvPr/>
        </p:nvSpPr>
        <p:spPr>
          <a:xfrm>
            <a:off x="281301" y="793242"/>
            <a:ext cx="9397468" cy="676325"/>
          </a:xfrm>
          <a:prstGeom prst="rect">
            <a:avLst/>
          </a:prstGeom>
        </p:spPr>
        <p:txBody>
          <a:bodyPr vert="horz" lIns="91440" tIns="45720" rIns="91440" bIns="45720" rtlCol="0">
            <a:norm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endParaRPr lang="ja-JP" altLang="en-US" dirty="0">
              <a:latin typeface="Meiryo UI" panose="020B0604030504040204" pitchFamily="50" charset="-128"/>
              <a:ea typeface="Meiryo UI" panose="020B0604030504040204" pitchFamily="50" charset="-128"/>
            </a:endParaRPr>
          </a:p>
        </p:txBody>
      </p:sp>
      <p:sp>
        <p:nvSpPr>
          <p:cNvPr id="61" name="正方形/長方形 60"/>
          <p:cNvSpPr/>
          <p:nvPr/>
        </p:nvSpPr>
        <p:spPr>
          <a:xfrm>
            <a:off x="1344915" y="3622777"/>
            <a:ext cx="8033416" cy="792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r>
              <a:rPr lang="en-US" altLang="ja-JP" b="1" u="sng" dirty="0" smtClean="0">
                <a:solidFill>
                  <a:schemeClr val="tx1"/>
                </a:solidFill>
                <a:latin typeface="Meiryo UI" panose="020B0604030504040204" pitchFamily="50" charset="-128"/>
                <a:ea typeface="Meiryo UI" panose="020B0604030504040204" pitchFamily="50" charset="-128"/>
              </a:rPr>
              <a:t>【</a:t>
            </a:r>
            <a:r>
              <a:rPr lang="ja-JP" altLang="en-US" b="1" u="sng" dirty="0" smtClean="0">
                <a:solidFill>
                  <a:schemeClr val="tx1"/>
                </a:solidFill>
                <a:latin typeface="Meiryo UI" panose="020B0604030504040204" pitchFamily="50" charset="-128"/>
                <a:ea typeface="Meiryo UI" panose="020B0604030504040204" pitchFamily="50" charset="-128"/>
              </a:rPr>
              <a:t>西日本旅客鉄道様</a:t>
            </a:r>
            <a:r>
              <a:rPr lang="en-US" altLang="ja-JP" b="1" u="sng" dirty="0" smtClean="0">
                <a:solidFill>
                  <a:schemeClr val="tx1"/>
                </a:solidFill>
                <a:latin typeface="Meiryo UI" panose="020B0604030504040204" pitchFamily="50" charset="-128"/>
                <a:ea typeface="Meiryo UI" panose="020B0604030504040204" pitchFamily="50" charset="-128"/>
              </a:rPr>
              <a:t>】 </a:t>
            </a:r>
            <a:r>
              <a:rPr lang="ja-JP" altLang="en-US" sz="1800" b="1" u="sng" dirty="0" smtClean="0">
                <a:solidFill>
                  <a:schemeClr val="tx1"/>
                </a:solidFill>
                <a:latin typeface="Meiryo UI" panose="020B0604030504040204" pitchFamily="50" charset="-128"/>
                <a:ea typeface="Meiryo UI" panose="020B0604030504040204" pitchFamily="50" charset="-128"/>
              </a:rPr>
              <a:t>グループ</a:t>
            </a:r>
            <a:r>
              <a:rPr lang="en-US" altLang="ja-JP" sz="1800" b="1" u="sng" dirty="0" smtClean="0">
                <a:solidFill>
                  <a:schemeClr val="tx1"/>
                </a:solidFill>
                <a:latin typeface="Meiryo UI" panose="020B0604030504040204" pitchFamily="50" charset="-128"/>
                <a:ea typeface="Meiryo UI" panose="020B0604030504040204" pitchFamily="50" charset="-128"/>
              </a:rPr>
              <a:t>13</a:t>
            </a:r>
            <a:r>
              <a:rPr lang="ja-JP" altLang="en-US" sz="1800" b="1" u="sng" dirty="0" smtClean="0">
                <a:solidFill>
                  <a:schemeClr val="tx1"/>
                </a:solidFill>
                <a:latin typeface="Meiryo UI" panose="020B0604030504040204" pitchFamily="50" charset="-128"/>
                <a:ea typeface="Meiryo UI" panose="020B0604030504040204" pitchFamily="50" charset="-128"/>
              </a:rPr>
              <a:t>社の制度統合サービスモデル設計・合意形成支援</a:t>
            </a:r>
            <a:endParaRPr lang="en-US" altLang="ja-JP" sz="1800" b="1" u="sng" dirty="0">
              <a:solidFill>
                <a:schemeClr val="tx1"/>
              </a:solidFill>
              <a:latin typeface="Meiryo UI" panose="020B0604030504040204" pitchFamily="50" charset="-128"/>
              <a:ea typeface="Meiryo UI" panose="020B0604030504040204" pitchFamily="50" charset="-128"/>
            </a:endParaRPr>
          </a:p>
          <a:p>
            <a:pPr>
              <a:spcBef>
                <a:spcPts val="600"/>
              </a:spcBef>
            </a:pPr>
            <a:r>
              <a:rPr lang="ja-JP" altLang="en-US" sz="1600" dirty="0" smtClean="0">
                <a:solidFill>
                  <a:schemeClr val="tx1"/>
                </a:solidFill>
                <a:latin typeface="Meiryo UI" panose="020B0604030504040204" pitchFamily="50" charset="-128"/>
                <a:ea typeface="Meiryo UI" panose="020B0604030504040204" pitchFamily="50" charset="-128"/>
              </a:rPr>
              <a:t>　</a:t>
            </a:r>
            <a:r>
              <a:rPr lang="en-US" altLang="ja-JP" sz="1600" dirty="0" smtClean="0">
                <a:solidFill>
                  <a:schemeClr val="tx1"/>
                </a:solidFill>
                <a:latin typeface="Meiryo UI" panose="020B0604030504040204" pitchFamily="50" charset="-128"/>
                <a:ea typeface="Meiryo UI" panose="020B0604030504040204" pitchFamily="50" charset="-128"/>
              </a:rPr>
              <a:t>CE</a:t>
            </a:r>
            <a:r>
              <a:rPr lang="ja-JP" altLang="en-US" sz="1600" dirty="0" smtClean="0">
                <a:solidFill>
                  <a:schemeClr val="tx1"/>
                </a:solidFill>
                <a:latin typeface="Meiryo UI" panose="020B0604030504040204" pitchFamily="50" charset="-128"/>
                <a:ea typeface="Meiryo UI" panose="020B0604030504040204" pitchFamily="50" charset="-128"/>
              </a:rPr>
              <a:t>の顧客中心アーキテクチャの思想に基づき、制度統合パターンを検討</a:t>
            </a:r>
            <a:r>
              <a:rPr lang="en-US" altLang="ja-JP" sz="1600" dirty="0" smtClean="0">
                <a:solidFill>
                  <a:schemeClr val="tx1"/>
                </a:solidFill>
                <a:latin typeface="Meiryo UI" panose="020B0604030504040204" pitchFamily="50" charset="-128"/>
                <a:ea typeface="Meiryo UI" panose="020B0604030504040204" pitchFamily="50" charset="-128"/>
              </a:rPr>
              <a:t/>
            </a:r>
            <a:br>
              <a:rPr lang="en-US" altLang="ja-JP" sz="1600" dirty="0" smtClean="0">
                <a:solidFill>
                  <a:schemeClr val="tx1"/>
                </a:solidFill>
                <a:latin typeface="Meiryo UI" panose="020B0604030504040204" pitchFamily="50" charset="-128"/>
                <a:ea typeface="Meiryo UI" panose="020B0604030504040204" pitchFamily="50" charset="-128"/>
              </a:rPr>
            </a:br>
            <a:r>
              <a:rPr lang="ja-JP" altLang="en-US" sz="1600" dirty="0" smtClean="0">
                <a:solidFill>
                  <a:schemeClr val="tx1"/>
                </a:solidFill>
                <a:latin typeface="Meiryo UI" panose="020B0604030504040204" pitchFamily="50" charset="-128"/>
                <a:ea typeface="Meiryo UI" panose="020B0604030504040204" pitchFamily="50" charset="-128"/>
              </a:rPr>
              <a:t>　共通ポイント制度と個社制度の両立により、グループ各社合意を支援</a:t>
            </a:r>
            <a:endParaRPr lang="en-US" altLang="ja-JP" sz="1600" b="1" dirty="0">
              <a:solidFill>
                <a:schemeClr val="tx1"/>
              </a:solidFill>
              <a:latin typeface="Meiryo UI" panose="020B0604030504040204" pitchFamily="50" charset="-128"/>
              <a:ea typeface="Meiryo UI" panose="020B0604030504040204" pitchFamily="50" charset="-128"/>
            </a:endParaRPr>
          </a:p>
        </p:txBody>
      </p:sp>
      <p:pic>
        <p:nvPicPr>
          <p:cNvPr id="69" name="図 68"/>
          <p:cNvPicPr>
            <a:picLocks noChangeAspect="1"/>
          </p:cNvPicPr>
          <p:nvPr/>
        </p:nvPicPr>
        <p:blipFill>
          <a:blip r:embed="rId2"/>
          <a:stretch>
            <a:fillRect/>
          </a:stretch>
        </p:blipFill>
        <p:spPr>
          <a:xfrm>
            <a:off x="289139" y="4740151"/>
            <a:ext cx="2111552" cy="1339311"/>
          </a:xfrm>
          <a:prstGeom prst="rect">
            <a:avLst/>
          </a:prstGeom>
        </p:spPr>
      </p:pic>
      <p:sp>
        <p:nvSpPr>
          <p:cNvPr id="21" name="角丸四角形 20"/>
          <p:cNvSpPr/>
          <p:nvPr/>
        </p:nvSpPr>
        <p:spPr>
          <a:xfrm>
            <a:off x="224332" y="3581790"/>
            <a:ext cx="1028373" cy="541626"/>
          </a:xfrm>
          <a:prstGeom prst="roundRect">
            <a:avLst>
              <a:gd name="adj" fmla="val 1320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rPr>
              <a:t>制度設計実績例</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3" name="楕円 2"/>
          <p:cNvSpPr/>
          <p:nvPr/>
        </p:nvSpPr>
        <p:spPr>
          <a:xfrm>
            <a:off x="1665749" y="972863"/>
            <a:ext cx="2382629" cy="215415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5528272" y="972863"/>
            <a:ext cx="2382629" cy="215415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1624315" y="1318935"/>
            <a:ext cx="2465495" cy="480725"/>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smtClean="0">
                <a:solidFill>
                  <a:schemeClr val="accent4"/>
                </a:solidFill>
                <a:latin typeface="Meiryo UI" panose="020B0604030504040204" pitchFamily="50" charset="-128"/>
                <a:ea typeface="Meiryo UI" panose="020B0604030504040204" pitchFamily="50" charset="-128"/>
              </a:rPr>
              <a:t>現行</a:t>
            </a:r>
            <a:r>
              <a:rPr kumimoji="1" lang="en-US" altLang="ja-JP" b="1" dirty="0" smtClean="0">
                <a:solidFill>
                  <a:schemeClr val="accent4"/>
                </a:solidFill>
                <a:latin typeface="Meiryo UI" panose="020B0604030504040204" pitchFamily="50" charset="-128"/>
                <a:ea typeface="Meiryo UI" panose="020B0604030504040204" pitchFamily="50" charset="-128"/>
              </a:rPr>
              <a:t>4</a:t>
            </a:r>
            <a:r>
              <a:rPr kumimoji="1" lang="ja-JP" altLang="en-US" b="1" dirty="0" smtClean="0">
                <a:solidFill>
                  <a:schemeClr val="accent4"/>
                </a:solidFill>
                <a:latin typeface="Meiryo UI" panose="020B0604030504040204" pitchFamily="50" charset="-128"/>
                <a:ea typeface="Meiryo UI" panose="020B0604030504040204" pitchFamily="50" charset="-128"/>
              </a:rPr>
              <a:t>社との</a:t>
            </a:r>
            <a:r>
              <a:rPr kumimoji="1" lang="en-US" altLang="ja-JP" b="1" dirty="0" smtClean="0">
                <a:solidFill>
                  <a:schemeClr val="accent4"/>
                </a:solidFill>
                <a:latin typeface="Meiryo UI" panose="020B0604030504040204" pitchFamily="50" charset="-128"/>
                <a:ea typeface="Meiryo UI" panose="020B0604030504040204" pitchFamily="50" charset="-128"/>
              </a:rPr>
              <a:t/>
            </a:r>
            <a:br>
              <a:rPr kumimoji="1" lang="en-US" altLang="ja-JP" b="1" dirty="0" smtClean="0">
                <a:solidFill>
                  <a:schemeClr val="accent4"/>
                </a:solidFill>
                <a:latin typeface="Meiryo UI" panose="020B0604030504040204" pitchFamily="50" charset="-128"/>
                <a:ea typeface="Meiryo UI" panose="020B0604030504040204" pitchFamily="50" charset="-128"/>
              </a:rPr>
            </a:br>
            <a:r>
              <a:rPr kumimoji="1" lang="ja-JP" altLang="en-US" b="1" dirty="0" smtClean="0">
                <a:solidFill>
                  <a:schemeClr val="accent4"/>
                </a:solidFill>
                <a:latin typeface="Meiryo UI" panose="020B0604030504040204" pitchFamily="50" charset="-128"/>
                <a:ea typeface="Meiryo UI" panose="020B0604030504040204" pitchFamily="50" charset="-128"/>
              </a:rPr>
              <a:t>制度統合の合意形成</a:t>
            </a:r>
            <a:endParaRPr kumimoji="1" lang="ja-JP" altLang="en-US" b="1" dirty="0">
              <a:solidFill>
                <a:schemeClr val="accent4"/>
              </a:solidFill>
              <a:latin typeface="Meiryo UI" panose="020B0604030504040204" pitchFamily="50" charset="-128"/>
              <a:ea typeface="Meiryo UI" panose="020B0604030504040204" pitchFamily="50" charset="-128"/>
            </a:endParaRPr>
          </a:p>
        </p:txBody>
      </p:sp>
      <p:sp>
        <p:nvSpPr>
          <p:cNvPr id="27" name="角丸四角形 26"/>
          <p:cNvSpPr/>
          <p:nvPr/>
        </p:nvSpPr>
        <p:spPr>
          <a:xfrm>
            <a:off x="5598907" y="1318935"/>
            <a:ext cx="2241359" cy="480725"/>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smtClean="0">
                <a:solidFill>
                  <a:schemeClr val="accent4"/>
                </a:solidFill>
                <a:latin typeface="Meiryo UI" panose="020B0604030504040204" pitchFamily="50" charset="-128"/>
                <a:ea typeface="Meiryo UI" panose="020B0604030504040204" pitchFamily="50" charset="-128"/>
              </a:rPr>
              <a:t>統一ポイント制度の</a:t>
            </a:r>
            <a:endParaRPr kumimoji="1" lang="en-US" altLang="ja-JP" b="1" dirty="0" smtClean="0">
              <a:solidFill>
                <a:schemeClr val="accent4"/>
              </a:solidFill>
              <a:latin typeface="Meiryo UI" panose="020B0604030504040204" pitchFamily="50" charset="-128"/>
              <a:ea typeface="Meiryo UI" panose="020B0604030504040204" pitchFamily="50" charset="-128"/>
            </a:endParaRPr>
          </a:p>
          <a:p>
            <a:pPr algn="ctr"/>
            <a:r>
              <a:rPr kumimoji="1" lang="ja-JP" altLang="en-US" b="1" dirty="0" smtClean="0">
                <a:solidFill>
                  <a:schemeClr val="accent4"/>
                </a:solidFill>
                <a:latin typeface="Meiryo UI" panose="020B0604030504040204" pitchFamily="50" charset="-128"/>
                <a:ea typeface="Meiryo UI" panose="020B0604030504040204" pitchFamily="50" charset="-128"/>
              </a:rPr>
              <a:t>サービスモデル設計</a:t>
            </a:r>
            <a:endParaRPr kumimoji="1" lang="ja-JP" altLang="en-US" b="1" dirty="0">
              <a:solidFill>
                <a:schemeClr val="accent4"/>
              </a:solidFill>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1624315" y="2992169"/>
            <a:ext cx="7404926" cy="400110"/>
          </a:xfrm>
          <a:prstGeom prst="rect">
            <a:avLst/>
          </a:prstGeom>
          <a:noFill/>
        </p:spPr>
        <p:txBody>
          <a:bodyPr wrap="square" rtlCol="0">
            <a:spAutoFit/>
          </a:bodyPr>
          <a:lstStyle/>
          <a:p>
            <a:r>
              <a:rPr kumimoji="1" lang="ja-JP" altLang="en-US" sz="2000" b="1" dirty="0" smtClean="0">
                <a:solidFill>
                  <a:srgbClr val="0070C0"/>
                </a:solidFill>
              </a:rPr>
              <a:t>➡ </a:t>
            </a:r>
            <a:r>
              <a:rPr kumimoji="1" lang="ja-JP" altLang="en-US" sz="2000" b="1" u="sng" dirty="0" smtClean="0">
                <a:solidFill>
                  <a:srgbClr val="0070C0"/>
                </a:solidFill>
              </a:rPr>
              <a:t>経験豊富な弊社メンバーにて、サポートさせていただきます。</a:t>
            </a:r>
            <a:endParaRPr kumimoji="1" lang="ja-JP" altLang="en-US" sz="2000" b="1" u="sng" dirty="0">
              <a:solidFill>
                <a:srgbClr val="0070C0"/>
              </a:solidFill>
            </a:endParaRPr>
          </a:p>
        </p:txBody>
      </p:sp>
      <p:sp>
        <p:nvSpPr>
          <p:cNvPr id="30" name="テキスト ボックス 29"/>
          <p:cNvSpPr txBox="1"/>
          <p:nvPr/>
        </p:nvSpPr>
        <p:spPr>
          <a:xfrm>
            <a:off x="1086031" y="1978024"/>
            <a:ext cx="3816280"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smtClean="0"/>
              <a:t>現行</a:t>
            </a:r>
            <a:r>
              <a:rPr kumimoji="1" lang="en-US" altLang="ja-JP" sz="1600" dirty="0" smtClean="0"/>
              <a:t>4</a:t>
            </a:r>
            <a:r>
              <a:rPr kumimoji="1" lang="ja-JP" altLang="en-US" sz="1600" dirty="0" smtClean="0"/>
              <a:t>社にとってのメリット</a:t>
            </a:r>
            <a:r>
              <a:rPr kumimoji="1" lang="ja-JP" altLang="en-US" sz="1600" dirty="0"/>
              <a:t>訴</a:t>
            </a:r>
            <a:r>
              <a:rPr kumimoji="1" lang="ja-JP" altLang="en-US" sz="1600" dirty="0" smtClean="0"/>
              <a:t>求</a:t>
            </a:r>
            <a:endParaRPr kumimoji="1" lang="en-US" altLang="ja-JP" sz="1600" dirty="0" smtClean="0"/>
          </a:p>
          <a:p>
            <a:pPr marL="285750" indent="-285750">
              <a:buFont typeface="Wingdings" panose="05000000000000000000" pitchFamily="2" charset="2"/>
              <a:buChar char="ü"/>
            </a:pPr>
            <a:r>
              <a:rPr kumimoji="1" lang="ja-JP" altLang="en-US" sz="1600" dirty="0" smtClean="0"/>
              <a:t>スイッチコスト</a:t>
            </a:r>
            <a:r>
              <a:rPr kumimoji="1" lang="en-US" altLang="ja-JP" sz="1600" dirty="0" smtClean="0"/>
              <a:t>/</a:t>
            </a:r>
            <a:r>
              <a:rPr kumimoji="1" lang="ja-JP" altLang="en-US" sz="1600" dirty="0" smtClean="0"/>
              <a:t>人的負担の軽減策の検討</a:t>
            </a:r>
            <a:endParaRPr kumimoji="1" lang="en-US" altLang="ja-JP" sz="1600" dirty="0" smtClean="0"/>
          </a:p>
          <a:p>
            <a:pPr marL="285750" indent="-285750">
              <a:buFont typeface="Wingdings" panose="05000000000000000000" pitchFamily="2" charset="2"/>
              <a:buChar char="ü"/>
            </a:pPr>
            <a:r>
              <a:rPr kumimoji="1" lang="ja-JP" altLang="en-US" sz="1600" dirty="0"/>
              <a:t>スイッチ</a:t>
            </a:r>
            <a:r>
              <a:rPr kumimoji="1" lang="ja-JP" altLang="en-US" sz="1600" dirty="0" smtClean="0"/>
              <a:t>による現行会員様の救済措置</a:t>
            </a:r>
            <a:endParaRPr kumimoji="1" lang="ja-JP" altLang="en-US" sz="1600" dirty="0"/>
          </a:p>
        </p:txBody>
      </p:sp>
      <p:sp>
        <p:nvSpPr>
          <p:cNvPr id="31" name="テキスト ボックス 30"/>
          <p:cNvSpPr txBox="1"/>
          <p:nvPr/>
        </p:nvSpPr>
        <p:spPr>
          <a:xfrm>
            <a:off x="4837947" y="1978024"/>
            <a:ext cx="3816280" cy="584775"/>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smtClean="0"/>
              <a:t>各社会員様にとって改悪とならない設計</a:t>
            </a:r>
            <a:endParaRPr kumimoji="1" lang="en-US" altLang="ja-JP" sz="1600" dirty="0" smtClean="0"/>
          </a:p>
          <a:p>
            <a:pPr marL="285750" indent="-285750">
              <a:buFont typeface="Wingdings" panose="05000000000000000000" pitchFamily="2" charset="2"/>
              <a:buChar char="ü"/>
            </a:pPr>
            <a:r>
              <a:rPr kumimoji="1" lang="ja-JP" altLang="en-US" sz="1600" dirty="0" smtClean="0"/>
              <a:t>一方、</a:t>
            </a:r>
            <a:r>
              <a:rPr kumimoji="1" lang="en-US" altLang="ja-JP" sz="1600" dirty="0" smtClean="0"/>
              <a:t>4</a:t>
            </a:r>
            <a:r>
              <a:rPr kumimoji="1" lang="ja-JP" altLang="en-US" sz="1600" dirty="0" smtClean="0"/>
              <a:t>社以外の全体を考慮した設計</a:t>
            </a:r>
            <a:endParaRPr kumimoji="1" lang="ja-JP" altLang="en-US" sz="1600" dirty="0"/>
          </a:p>
        </p:txBody>
      </p:sp>
      <p:sp>
        <p:nvSpPr>
          <p:cNvPr id="11" name="テキスト プレースホルダー 2"/>
          <p:cNvSpPr txBox="1">
            <a:spLocks/>
          </p:cNvSpPr>
          <p:nvPr/>
        </p:nvSpPr>
        <p:spPr>
          <a:xfrm>
            <a:off x="122088" y="795071"/>
            <a:ext cx="4538812"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u="sng" dirty="0" smtClean="0">
                <a:solidFill>
                  <a:srgbClr val="404040"/>
                </a:solidFill>
                <a:latin typeface="Meiryo UI" panose="020B0604030504040204" pitchFamily="50" charset="-128"/>
                <a:ea typeface="Meiryo UI" panose="020B0604030504040204" pitchFamily="50" charset="-128"/>
              </a:rPr>
              <a:t>実現に向けた主な課題</a:t>
            </a:r>
            <a:endParaRPr lang="ja-JP" altLang="en-US" sz="1800" b="1" u="sng" dirty="0">
              <a:solidFill>
                <a:srgbClr val="404040"/>
              </a:solidFill>
              <a:latin typeface="Meiryo UI" panose="020B0604030504040204" pitchFamily="50" charset="-128"/>
              <a:ea typeface="Meiryo UI" panose="020B0604030504040204" pitchFamily="50" charset="-128"/>
            </a:endParaRPr>
          </a:p>
        </p:txBody>
      </p:sp>
      <p:sp>
        <p:nvSpPr>
          <p:cNvPr id="8" name="角丸四角形 7"/>
          <p:cNvSpPr/>
          <p:nvPr/>
        </p:nvSpPr>
        <p:spPr>
          <a:xfrm>
            <a:off x="2565400" y="4627457"/>
            <a:ext cx="7113369" cy="1639262"/>
          </a:xfrm>
          <a:prstGeom prst="roundRect">
            <a:avLst>
              <a:gd name="adj" fmla="val 127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sz="1600" b="1" u="sng">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WESPO</a:t>
            </a:r>
            <a:r>
              <a:rPr lang="ja-JP" altLang="en-US" sz="1600" b="1" u="sng">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にて個社ポイント制度を残した結果</a:t>
            </a:r>
            <a:endParaRPr lang="en-US" altLang="ja-JP" sz="1600" b="1" u="sng">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endParaRPr>
          </a:p>
          <a:p>
            <a:pPr lvl="0">
              <a:spcBef>
                <a:spcPts val="600"/>
              </a:spcBef>
            </a:pP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a:t>
            </a:r>
            <a:r>
              <a:rPr lang="ja-JP"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利用は</a:t>
            </a:r>
            <a:r>
              <a:rPr lang="en-US"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WESPO</a:t>
            </a:r>
            <a:r>
              <a:rPr lang="ja-JP"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、付与は個社</a:t>
            </a: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ポイント」というサービス性により</a:t>
            </a:r>
            <a:endParaRPr lang="en-US"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endParaRPr>
          </a:p>
          <a:p>
            <a:pPr lvl="0">
              <a:spcBef>
                <a:spcPts val="200"/>
              </a:spcBef>
            </a:pP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　① </a:t>
            </a:r>
            <a:r>
              <a:rPr lang="ja-JP" altLang="en-US"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“わかりにくさ”と“使いにくさ”</a:t>
            </a: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により</a:t>
            </a:r>
            <a:r>
              <a:rPr lang="ja-JP" altLang="en-US"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アプリ普及スピードが鈍化</a:t>
            </a:r>
            <a:endParaRPr lang="en-US" altLang="ja-JP"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endParaRPr>
          </a:p>
          <a:p>
            <a:pPr lvl="0">
              <a:spcBef>
                <a:spcPts val="200"/>
              </a:spcBef>
            </a:pP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　②</a:t>
            </a:r>
            <a:r>
              <a:rPr lang="ja-JP" altLang="ja-JP"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テナント</a:t>
            </a:r>
            <a:r>
              <a:rPr lang="ja-JP" altLang="en-US"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オペレーションが非常に</a:t>
            </a:r>
            <a:r>
              <a:rPr lang="ja-JP" altLang="ja-JP"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複雑</a:t>
            </a:r>
            <a:r>
              <a:rPr lang="ja-JP" altLang="en-US"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化</a:t>
            </a: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し</a:t>
            </a:r>
            <a:r>
              <a:rPr lang="ja-JP" altLang="en-US" sz="160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a:t>
            </a:r>
            <a:r>
              <a:rPr lang="ja-JP" altLang="en-US"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効率化が期待に未達</a:t>
            </a:r>
            <a:endParaRPr lang="en-US" altLang="ja-JP"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endParaRPr>
          </a:p>
          <a:p>
            <a:pPr lvl="0">
              <a:spcBef>
                <a:spcPts val="200"/>
              </a:spcBef>
            </a:pP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　③</a:t>
            </a:r>
            <a:r>
              <a:rPr lang="ja-JP" altLang="ja-JP"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サポートデスクは</a:t>
            </a:r>
            <a:r>
              <a:rPr lang="en-US" altLang="ja-JP"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13</a:t>
            </a:r>
            <a:r>
              <a:rPr lang="ja-JP" altLang="ja-JP" sz="1600" b="1">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社から個別問合せ</a:t>
            </a:r>
            <a:r>
              <a:rPr lang="ja-JP"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を受けること</a:t>
            </a:r>
            <a:r>
              <a:rPr lang="ja-JP" altLang="en-US"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と</a:t>
            </a:r>
            <a:r>
              <a:rPr lang="ja-JP" altLang="ja-JP" sz="1600">
                <a:solidFill>
                  <a:srgbClr val="404040"/>
                </a:solidFill>
                <a:latin typeface="Meiryo UI" panose="020B0604030504040204" pitchFamily="50" charset="-128"/>
                <a:ea typeface="Meiryo UI" panose="020B0604030504040204" pitchFamily="50" charset="-128"/>
                <a:cs typeface="ＭＳ Ｐゴシック" panose="020B0600070205080204" pitchFamily="50" charset="-128"/>
              </a:rPr>
              <a:t>なり、</a:t>
            </a:r>
            <a:r>
              <a:rPr lang="ja-JP" altLang="ja-JP"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効率化</a:t>
            </a:r>
            <a:r>
              <a:rPr lang="ja-JP" altLang="en-US" sz="1600" b="1">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rPr>
              <a:t>が期待に未達</a:t>
            </a:r>
            <a:endParaRPr lang="ja-JP" altLang="ja-JP" sz="1600" b="1" dirty="0">
              <a:solidFill>
                <a:srgbClr val="0070C0"/>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Tree>
    <p:extLst>
      <p:ext uri="{BB962C8B-B14F-4D97-AF65-F5344CB8AC3E}">
        <p14:creationId xmlns:p14="http://schemas.microsoft.com/office/powerpoint/2010/main" val="484095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sz="1800" b="0" dirty="0" smtClean="0"/>
              <a:t>3.3. </a:t>
            </a:r>
            <a:r>
              <a:rPr kumimoji="1" lang="ja-JP" altLang="en-US" sz="1800" b="0" dirty="0" smtClean="0"/>
              <a:t>実現のポイント３ </a:t>
            </a:r>
            <a:r>
              <a:rPr lang="ja-JP" altLang="en-US" sz="1800" b="0" dirty="0" smtClean="0"/>
              <a:t>将来像を迅速に実現できる基盤</a:t>
            </a:r>
            <a:r>
              <a:rPr lang="en-US" altLang="ja-JP" sz="1800" b="0" dirty="0" smtClean="0"/>
              <a:t/>
            </a:r>
            <a:br>
              <a:rPr lang="en-US" altLang="ja-JP" sz="1800" b="0" dirty="0" smtClean="0"/>
            </a:br>
            <a:r>
              <a:rPr lang="ja-JP" altLang="en-US" sz="2700" dirty="0" smtClean="0"/>
              <a:t>①顧客中心設計アーキテクチャー</a:t>
            </a:r>
            <a:endParaRPr kumimoji="1" lang="ja-JP" altLang="en-US" dirty="0"/>
          </a:p>
        </p:txBody>
      </p:sp>
      <p:sp>
        <p:nvSpPr>
          <p:cNvPr id="5" name="テキスト プレースホルダー 4"/>
          <p:cNvSpPr>
            <a:spLocks noGrp="1"/>
          </p:cNvSpPr>
          <p:nvPr>
            <p:ph type="body" sz="quarter" idx="10"/>
          </p:nvPr>
        </p:nvSpPr>
        <p:spPr>
          <a:xfrm>
            <a:off x="436790" y="1018590"/>
            <a:ext cx="9029475" cy="375569"/>
          </a:xfrm>
        </p:spPr>
        <p:txBody>
          <a:bodyPr/>
          <a:lstStyle/>
          <a:p>
            <a:r>
              <a:rPr lang="en-US" altLang="ja-JP" sz="1800" dirty="0"/>
              <a:t>CAFIS Explorer</a:t>
            </a:r>
            <a:r>
              <a:rPr lang="ja-JP" altLang="en-US" sz="1800" dirty="0"/>
              <a:t>は”顧客中心設計”という設計思想に基づきサービスが作られています。</a:t>
            </a:r>
          </a:p>
        </p:txBody>
      </p:sp>
      <p:grpSp>
        <p:nvGrpSpPr>
          <p:cNvPr id="50" name="グループ化 49"/>
          <p:cNvGrpSpPr/>
          <p:nvPr/>
        </p:nvGrpSpPr>
        <p:grpSpPr>
          <a:xfrm>
            <a:off x="630235" y="1959955"/>
            <a:ext cx="3817458" cy="3431099"/>
            <a:chOff x="1922760" y="2354134"/>
            <a:chExt cx="3817458" cy="3431099"/>
          </a:xfrm>
        </p:grpSpPr>
        <p:grpSp>
          <p:nvGrpSpPr>
            <p:cNvPr id="51" name="グループ化 50"/>
            <p:cNvGrpSpPr/>
            <p:nvPr/>
          </p:nvGrpSpPr>
          <p:grpSpPr>
            <a:xfrm>
              <a:off x="1922760" y="2354134"/>
              <a:ext cx="3817458" cy="3431099"/>
              <a:chOff x="3291873" y="2209429"/>
              <a:chExt cx="2719272" cy="2444058"/>
            </a:xfrm>
          </p:grpSpPr>
          <p:pic>
            <p:nvPicPr>
              <p:cNvPr id="55" name="図 54">
                <a:extLst>
                  <a:ext uri="{FF2B5EF4-FFF2-40B4-BE49-F238E27FC236}">
                    <a16:creationId xmlns:a16="http://schemas.microsoft.com/office/drawing/2014/main" id="{BC17B077-5503-4046-814F-3FDAED319E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2988" y="2653916"/>
                <a:ext cx="821899" cy="433720"/>
              </a:xfrm>
              <a:prstGeom prst="rect">
                <a:avLst/>
              </a:prstGeom>
            </p:spPr>
          </p:pic>
          <p:pic>
            <p:nvPicPr>
              <p:cNvPr id="56" name="図 55"/>
              <p:cNvPicPr>
                <a:picLocks noChangeAspect="1"/>
              </p:cNvPicPr>
              <p:nvPr/>
            </p:nvPicPr>
            <p:blipFill>
              <a:blip r:embed="rId3"/>
              <a:stretch>
                <a:fillRect/>
              </a:stretch>
            </p:blipFill>
            <p:spPr>
              <a:xfrm>
                <a:off x="3291873" y="2209429"/>
                <a:ext cx="2719272" cy="2444058"/>
              </a:xfrm>
              <a:prstGeom prst="rect">
                <a:avLst/>
              </a:prstGeom>
            </p:spPr>
          </p:pic>
        </p:grpSp>
        <p:sp>
          <p:nvSpPr>
            <p:cNvPr id="52" name="正方形/長方形 51"/>
            <p:cNvSpPr/>
            <p:nvPr/>
          </p:nvSpPr>
          <p:spPr>
            <a:xfrm>
              <a:off x="2007755" y="3953561"/>
              <a:ext cx="1122218" cy="206101"/>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smtClean="0">
                  <a:latin typeface="Meiryo UI" panose="020B0604030504040204" pitchFamily="50" charset="-128"/>
                  <a:ea typeface="Meiryo UI" panose="020B0604030504040204" pitchFamily="50" charset="-128"/>
                </a:rPr>
                <a:t>ポイント制度</a:t>
              </a:r>
              <a:r>
                <a:rPr kumimoji="1" lang="en-US" altLang="ja-JP" sz="1100" dirty="0" smtClean="0">
                  <a:latin typeface="Meiryo UI" panose="020B0604030504040204" pitchFamily="50" charset="-128"/>
                  <a:ea typeface="Meiryo UI" panose="020B0604030504040204" pitchFamily="50" charset="-128"/>
                </a:rPr>
                <a:t>A</a:t>
              </a:r>
              <a:endParaRPr kumimoji="1" lang="ja-JP" altLang="en-US" sz="1100" dirty="0">
                <a:latin typeface="Meiryo UI" panose="020B0604030504040204" pitchFamily="50" charset="-128"/>
                <a:ea typeface="Meiryo UI" panose="020B0604030504040204" pitchFamily="50" charset="-128"/>
              </a:endParaRPr>
            </a:p>
          </p:txBody>
        </p:sp>
        <p:sp>
          <p:nvSpPr>
            <p:cNvPr id="53" name="正方形/長方形 52"/>
            <p:cNvSpPr/>
            <p:nvPr/>
          </p:nvSpPr>
          <p:spPr>
            <a:xfrm>
              <a:off x="3270380" y="3953561"/>
              <a:ext cx="1122218" cy="206101"/>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000" dirty="0">
                  <a:latin typeface="Meiryo UI" panose="020B0604030504040204" pitchFamily="50" charset="-128"/>
                  <a:ea typeface="Meiryo UI" panose="020B0604030504040204" pitchFamily="50" charset="-128"/>
                </a:rPr>
                <a:t>ポイント</a:t>
              </a:r>
              <a:r>
                <a:rPr kumimoji="1" lang="ja-JP" altLang="en-US" sz="1000" dirty="0" smtClean="0">
                  <a:latin typeface="Meiryo UI" panose="020B0604030504040204" pitchFamily="50" charset="-128"/>
                  <a:ea typeface="Meiryo UI" panose="020B0604030504040204" pitchFamily="50" charset="-128"/>
                </a:rPr>
                <a:t>制度</a:t>
              </a:r>
              <a:r>
                <a:rPr kumimoji="1" lang="en-US" altLang="ja-JP" sz="1000" dirty="0" smtClean="0">
                  <a:latin typeface="Meiryo UI" panose="020B0604030504040204" pitchFamily="50" charset="-128"/>
                  <a:ea typeface="Meiryo UI" panose="020B0604030504040204" pitchFamily="50" charset="-128"/>
                </a:rPr>
                <a:t>B</a:t>
              </a:r>
              <a:endParaRPr kumimoji="1" lang="ja-JP" altLang="en-US" sz="1000" dirty="0">
                <a:latin typeface="Meiryo UI" panose="020B0604030504040204" pitchFamily="50" charset="-128"/>
                <a:ea typeface="Meiryo UI" panose="020B0604030504040204" pitchFamily="50" charset="-128"/>
              </a:endParaRPr>
            </a:p>
          </p:txBody>
        </p:sp>
        <p:sp>
          <p:nvSpPr>
            <p:cNvPr id="54" name="正方形/長方形 53"/>
            <p:cNvSpPr/>
            <p:nvPr/>
          </p:nvSpPr>
          <p:spPr>
            <a:xfrm>
              <a:off x="4537357" y="3953561"/>
              <a:ext cx="1122218" cy="206101"/>
            </a:xfrm>
            <a:prstGeom prst="rect">
              <a:avLst/>
            </a:prstGeom>
            <a:solidFill>
              <a:srgbClr val="13477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000" dirty="0">
                  <a:latin typeface="Meiryo UI" panose="020B0604030504040204" pitchFamily="50" charset="-128"/>
                  <a:ea typeface="Meiryo UI" panose="020B0604030504040204" pitchFamily="50" charset="-128"/>
                </a:rPr>
                <a:t>ポイント</a:t>
              </a:r>
              <a:r>
                <a:rPr kumimoji="1" lang="ja-JP" altLang="en-US" sz="1000" dirty="0" smtClean="0">
                  <a:latin typeface="Meiryo UI" panose="020B0604030504040204" pitchFamily="50" charset="-128"/>
                  <a:ea typeface="Meiryo UI" panose="020B0604030504040204" pitchFamily="50" charset="-128"/>
                </a:rPr>
                <a:t>制度</a:t>
              </a:r>
              <a:r>
                <a:rPr kumimoji="1" lang="en-US" altLang="ja-JP" sz="1000" dirty="0" smtClean="0">
                  <a:latin typeface="Meiryo UI" panose="020B0604030504040204" pitchFamily="50" charset="-128"/>
                  <a:ea typeface="Meiryo UI" panose="020B0604030504040204" pitchFamily="50" charset="-128"/>
                </a:rPr>
                <a:t>C</a:t>
              </a:r>
              <a:endParaRPr kumimoji="1" lang="ja-JP" altLang="en-US" sz="1000" dirty="0">
                <a:latin typeface="Meiryo UI" panose="020B0604030504040204" pitchFamily="50" charset="-128"/>
                <a:ea typeface="Meiryo UI" panose="020B0604030504040204" pitchFamily="50" charset="-128"/>
              </a:endParaRPr>
            </a:p>
          </p:txBody>
        </p:sp>
      </p:grpSp>
      <p:sp>
        <p:nvSpPr>
          <p:cNvPr id="57" name="テキスト ボックス 56"/>
          <p:cNvSpPr txBox="1"/>
          <p:nvPr/>
        </p:nvSpPr>
        <p:spPr>
          <a:xfrm>
            <a:off x="4567219" y="2583950"/>
            <a:ext cx="4887332" cy="1631216"/>
          </a:xfrm>
          <a:prstGeom prst="rect">
            <a:avLst/>
          </a:prstGeom>
          <a:noFill/>
        </p:spPr>
        <p:txBody>
          <a:bodyPr wrap="square" rtlCol="0">
            <a:spAutoFit/>
          </a:bodyPr>
          <a:lstStyle/>
          <a:p>
            <a:pPr marL="342900" indent="-342900">
              <a:buFont typeface="Wingdings" panose="05000000000000000000" pitchFamily="2" charset="2"/>
              <a:buChar char="ü"/>
            </a:pPr>
            <a:r>
              <a:rPr lang="ja-JP" altLang="en-US" sz="2000" dirty="0">
                <a:latin typeface="Meiryo UI" panose="020B0604030504040204" pitchFamily="50" charset="-128"/>
              </a:rPr>
              <a:t>顧客を中心に複数の会員制度を</a:t>
            </a:r>
            <a:r>
              <a:rPr lang="ja-JP" altLang="en-US" sz="2000" dirty="0" smtClean="0">
                <a:latin typeface="Meiryo UI" panose="020B0604030504040204" pitchFamily="50" charset="-128"/>
              </a:rPr>
              <a:t>管理可能</a:t>
            </a:r>
            <a:endParaRPr lang="en-US" altLang="ja-JP" sz="2000" dirty="0" smtClean="0">
              <a:latin typeface="Meiryo UI" panose="020B0604030504040204" pitchFamily="50" charset="-128"/>
            </a:endParaRPr>
          </a:p>
          <a:p>
            <a:pPr marL="342900" indent="-342900">
              <a:buFont typeface="Wingdings" panose="05000000000000000000" pitchFamily="2" charset="2"/>
              <a:buChar char="ü"/>
            </a:pPr>
            <a:endParaRPr lang="en-US" altLang="ja-JP" sz="2000" dirty="0" smtClean="0">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smtClean="0">
                <a:latin typeface="Meiryo UI" panose="020B0604030504040204" pitchFamily="50" charset="-128"/>
                <a:ea typeface="Meiryo UI" panose="020B0604030504040204" pitchFamily="50" charset="-128"/>
              </a:rPr>
              <a:t>ワンプラットフォームで複数</a:t>
            </a:r>
            <a:r>
              <a:rPr lang="ja-JP" altLang="en-US" sz="2000" dirty="0">
                <a:latin typeface="Meiryo UI" panose="020B0604030504040204" pitchFamily="50" charset="-128"/>
                <a:ea typeface="Meiryo UI" panose="020B0604030504040204" pitchFamily="50" charset="-128"/>
              </a:rPr>
              <a:t>制度</a:t>
            </a:r>
            <a:r>
              <a:rPr lang="ja-JP" altLang="en-US" sz="2000" dirty="0" smtClean="0">
                <a:latin typeface="Meiryo UI" panose="020B0604030504040204" pitchFamily="50" charset="-128"/>
                <a:ea typeface="Meiryo UI" panose="020B0604030504040204" pitchFamily="50" charset="-128"/>
              </a:rPr>
              <a:t>を管理可能であり、将来</a:t>
            </a:r>
            <a:r>
              <a:rPr lang="ja-JP" altLang="en-US" sz="2000" dirty="0">
                <a:latin typeface="Meiryo UI" panose="020B0604030504040204" pitchFamily="50" charset="-128"/>
                <a:ea typeface="Meiryo UI" panose="020B0604030504040204" pitchFamily="50" charset="-128"/>
              </a:rPr>
              <a:t>的</a:t>
            </a:r>
            <a:r>
              <a:rPr lang="ja-JP" altLang="en-US" sz="2000" dirty="0" smtClean="0">
                <a:latin typeface="Meiryo UI" panose="020B0604030504040204" pitchFamily="50" charset="-128"/>
                <a:ea typeface="Meiryo UI" panose="020B0604030504040204" pitchFamily="50" charset="-128"/>
              </a:rPr>
              <a:t>な</a:t>
            </a:r>
            <a:r>
              <a:rPr kumimoji="1" lang="ja-JP" altLang="en-US" sz="2000" dirty="0" smtClean="0">
                <a:latin typeface="Meiryo UI" panose="020B0604030504040204" pitchFamily="50" charset="-128"/>
                <a:ea typeface="Meiryo UI" panose="020B0604030504040204" pitchFamily="50" charset="-128"/>
              </a:rPr>
              <a:t>制度追加にも柔軟に対応することが</a:t>
            </a:r>
            <a:r>
              <a:rPr kumimoji="1" lang="ja-JP" altLang="en-US" sz="2000" dirty="0">
                <a:latin typeface="Meiryo UI" panose="020B0604030504040204" pitchFamily="50" charset="-128"/>
                <a:ea typeface="Meiryo UI" panose="020B0604030504040204" pitchFamily="50" charset="-128"/>
              </a:rPr>
              <a:t>可能</a:t>
            </a:r>
          </a:p>
        </p:txBody>
      </p:sp>
      <p:sp>
        <p:nvSpPr>
          <p:cNvPr id="58" name="正方形/長方形 57"/>
          <p:cNvSpPr/>
          <p:nvPr/>
        </p:nvSpPr>
        <p:spPr>
          <a:xfrm>
            <a:off x="630235" y="1959955"/>
            <a:ext cx="3817458" cy="376958"/>
          </a:xfrm>
          <a:prstGeom prst="rect">
            <a:avLst/>
          </a:prstGeom>
          <a:solidFill>
            <a:schemeClr val="bg1"/>
          </a:solidFill>
          <a:ln w="12700">
            <a:solidFill>
              <a:srgbClr val="13477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smtClean="0">
                <a:solidFill>
                  <a:srgbClr val="134779"/>
                </a:solidFill>
                <a:latin typeface="Meiryo UI" panose="020B0604030504040204" pitchFamily="50" charset="-128"/>
                <a:ea typeface="Meiryo UI" panose="020B0604030504040204" pitchFamily="50" charset="-128"/>
              </a:rPr>
              <a:t>顧客</a:t>
            </a:r>
            <a:r>
              <a:rPr lang="ja-JP" altLang="en-US" b="1" dirty="0">
                <a:solidFill>
                  <a:srgbClr val="134779"/>
                </a:solidFill>
                <a:latin typeface="Meiryo UI" panose="020B0604030504040204" pitchFamily="50" charset="-128"/>
                <a:ea typeface="Meiryo UI" panose="020B0604030504040204" pitchFamily="50" charset="-128"/>
              </a:rPr>
              <a:t>中心</a:t>
            </a:r>
            <a:r>
              <a:rPr kumimoji="1" lang="ja-JP" altLang="en-US" b="1" dirty="0" smtClean="0">
                <a:solidFill>
                  <a:srgbClr val="134779"/>
                </a:solidFill>
                <a:latin typeface="Meiryo UI" panose="020B0604030504040204" pitchFamily="50" charset="-128"/>
                <a:ea typeface="Meiryo UI" panose="020B0604030504040204" pitchFamily="50" charset="-128"/>
              </a:rPr>
              <a:t>設計アーキテクチャ</a:t>
            </a:r>
            <a:endParaRPr kumimoji="1" lang="ja-JP" altLang="en-US" b="1" dirty="0">
              <a:solidFill>
                <a:srgbClr val="134779"/>
              </a:solidFill>
              <a:latin typeface="Meiryo UI" panose="020B0604030504040204" pitchFamily="50" charset="-128"/>
              <a:ea typeface="Meiryo UI" panose="020B0604030504040204" pitchFamily="50" charset="-128"/>
            </a:endParaRPr>
          </a:p>
        </p:txBody>
      </p:sp>
      <p:sp>
        <p:nvSpPr>
          <p:cNvPr id="59" name="正方形/長方形 58"/>
          <p:cNvSpPr/>
          <p:nvPr/>
        </p:nvSpPr>
        <p:spPr>
          <a:xfrm>
            <a:off x="2803485" y="2619232"/>
            <a:ext cx="1618975" cy="311535"/>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b="1" dirty="0" smtClean="0">
                <a:solidFill>
                  <a:srgbClr val="134779"/>
                </a:solidFill>
                <a:latin typeface="Meiryo UI" panose="020B0604030504040204" pitchFamily="50" charset="-128"/>
                <a:ea typeface="Meiryo UI" panose="020B0604030504040204" pitchFamily="50" charset="-128"/>
              </a:rPr>
              <a:t>顧客</a:t>
            </a:r>
            <a:r>
              <a:rPr lang="ja-JP" altLang="en-US" sz="1400" b="1" dirty="0" smtClean="0">
                <a:solidFill>
                  <a:srgbClr val="134779"/>
                </a:solidFill>
                <a:latin typeface="Meiryo UI" panose="020B0604030504040204" pitchFamily="50" charset="-128"/>
                <a:ea typeface="Meiryo UI" panose="020B0604030504040204" pitchFamily="50" charset="-128"/>
              </a:rPr>
              <a:t>の一元管理</a:t>
            </a:r>
            <a:endParaRPr kumimoji="1" lang="ja-JP" altLang="en-US" sz="1400" b="1" dirty="0">
              <a:solidFill>
                <a:srgbClr val="134779"/>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050486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3.3. </a:t>
            </a:r>
            <a:r>
              <a:rPr lang="ja-JP" altLang="en-US" sz="1800" b="0" dirty="0"/>
              <a:t>実現の</a:t>
            </a:r>
            <a:r>
              <a:rPr lang="ja-JP" altLang="en-US" sz="1800" b="0" dirty="0" smtClean="0"/>
              <a:t>ポイント３｜</a:t>
            </a:r>
            <a:r>
              <a:rPr kumimoji="1" lang="ja-JP" altLang="en-US" sz="1800" b="0" dirty="0" smtClean="0"/>
              <a:t>①</a:t>
            </a:r>
            <a:r>
              <a:rPr lang="ja-JP" altLang="en-US" sz="1800" b="0" dirty="0" smtClean="0"/>
              <a:t>顧客中心設計アーキテクチャー</a:t>
            </a:r>
            <a:r>
              <a:rPr lang="en-US" altLang="ja-JP" dirty="0" smtClean="0"/>
              <a:t/>
            </a:r>
            <a:br>
              <a:rPr lang="en-US" altLang="ja-JP" dirty="0" smtClean="0"/>
            </a:br>
            <a:r>
              <a:rPr lang="en-US" altLang="ja-JP" sz="2700" dirty="0" smtClean="0"/>
              <a:t>EX</a:t>
            </a:r>
            <a:r>
              <a:rPr lang="ja-JP" altLang="en-US" sz="2700" dirty="0" smtClean="0"/>
              <a:t>ポイント連携を安全かつスピーディーに実現</a:t>
            </a:r>
            <a:endParaRPr kumimoji="1" lang="ja-JP" altLang="en-US" sz="2700" dirty="0"/>
          </a:p>
        </p:txBody>
      </p:sp>
      <p:sp>
        <p:nvSpPr>
          <p:cNvPr id="5" name="テキスト プレースホルダー 4"/>
          <p:cNvSpPr>
            <a:spLocks noGrp="1"/>
          </p:cNvSpPr>
          <p:nvPr>
            <p:ph type="body" sz="quarter" idx="10"/>
          </p:nvPr>
        </p:nvSpPr>
        <p:spPr>
          <a:xfrm>
            <a:off x="132743" y="778452"/>
            <a:ext cx="9029475" cy="375569"/>
          </a:xfrm>
        </p:spPr>
        <p:txBody>
          <a:bodyPr/>
          <a:lstStyle/>
          <a:p>
            <a:r>
              <a:rPr lang="en-US" altLang="ja-JP" sz="1800" dirty="0"/>
              <a:t>CAFIS Explorer</a:t>
            </a:r>
            <a:r>
              <a:rPr lang="ja-JP" altLang="en-US" sz="1800" dirty="0"/>
              <a:t>であれば、事推ポイントと</a:t>
            </a:r>
            <a:r>
              <a:rPr lang="en-US" altLang="ja-JP" sz="1800" dirty="0"/>
              <a:t>EX</a:t>
            </a:r>
            <a:r>
              <a:rPr lang="ja-JP" altLang="en-US" sz="1800" dirty="0"/>
              <a:t>ポイントをともに管理することで、</a:t>
            </a:r>
            <a:r>
              <a:rPr lang="en-US" altLang="ja-JP" sz="1800" dirty="0"/>
              <a:t/>
            </a:r>
            <a:br>
              <a:rPr lang="en-US" altLang="ja-JP" sz="1800" dirty="0"/>
            </a:br>
            <a:r>
              <a:rPr lang="ja-JP" altLang="en-US" sz="1800" b="1" dirty="0">
                <a:solidFill>
                  <a:srgbClr val="0070C0"/>
                </a:solidFill>
              </a:rPr>
              <a:t>クイックかつ安全に顧客統合を行い、ポイント交換スキームを構築</a:t>
            </a:r>
            <a:r>
              <a:rPr lang="ja-JP" altLang="en-US" sz="1800" dirty="0"/>
              <a:t>できます。</a:t>
            </a:r>
            <a:endParaRPr lang="en-US" altLang="ja-JP" sz="1800" dirty="0"/>
          </a:p>
          <a:p>
            <a:endParaRPr kumimoji="1" lang="ja-JP" altLang="en-US" sz="1800" dirty="0"/>
          </a:p>
        </p:txBody>
      </p:sp>
      <p:sp>
        <p:nvSpPr>
          <p:cNvPr id="45" name="角丸四角形 44"/>
          <p:cNvSpPr/>
          <p:nvPr/>
        </p:nvSpPr>
        <p:spPr>
          <a:xfrm>
            <a:off x="5149142" y="1863812"/>
            <a:ext cx="4614011" cy="3514146"/>
          </a:xfrm>
          <a:prstGeom prst="roundRect">
            <a:avLst>
              <a:gd name="adj" fmla="val 0"/>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08000" rIns="91440" bIns="45720" numCol="1" spcCol="0" rtlCol="0" fromWordArt="0" anchor="t" anchorCtr="0" forceAA="0" compatLnSpc="1">
            <a:prstTxWarp prst="textNoShape">
              <a:avLst/>
            </a:prstTxWarp>
            <a:noAutofit/>
          </a:bodyPr>
          <a:lstStyle/>
          <a:p>
            <a:endParaRPr lang="en-US" altLang="ja-JP" b="1" dirty="0" smtClean="0">
              <a:latin typeface="Meiryo UI" panose="020B0604030504040204" pitchFamily="50" charset="-128"/>
              <a:ea typeface="Meiryo UI" panose="020B0604030504040204" pitchFamily="50" charset="-128"/>
            </a:endParaRPr>
          </a:p>
          <a:p>
            <a:r>
              <a:rPr lang="en-US" altLang="ja-JP" b="1" dirty="0" smtClean="0">
                <a:latin typeface="Meiryo UI" panose="020B0604030504040204" pitchFamily="50" charset="-128"/>
                <a:ea typeface="Meiryo UI" panose="020B0604030504040204" pitchFamily="50" charset="-128"/>
              </a:rPr>
              <a:t/>
            </a:r>
            <a:br>
              <a:rPr lang="en-US" altLang="ja-JP" b="1" dirty="0" smtClean="0">
                <a:latin typeface="Meiryo UI" panose="020B0604030504040204" pitchFamily="50" charset="-128"/>
                <a:ea typeface="Meiryo UI" panose="020B0604030504040204" pitchFamily="50" charset="-128"/>
              </a:rPr>
            </a:br>
            <a:r>
              <a:rPr lang="ja-JP" altLang="en-US" b="1" dirty="0" smtClean="0">
                <a:latin typeface="Meiryo UI" panose="020B0604030504040204" pitchFamily="50" charset="-128"/>
                <a:ea typeface="Meiryo UI" panose="020B0604030504040204" pitchFamily="50" charset="-128"/>
              </a:rPr>
              <a:t>（統合後）</a:t>
            </a:r>
            <a:endParaRPr kumimoji="1" lang="ja-JP" altLang="en-US" b="1" dirty="0">
              <a:latin typeface="Meiryo UI" panose="020B0604030504040204" pitchFamily="50" charset="-128"/>
              <a:ea typeface="Meiryo UI" panose="020B0604030504040204" pitchFamily="50" charset="-128"/>
            </a:endParaRPr>
          </a:p>
        </p:txBody>
      </p:sp>
      <p:sp>
        <p:nvSpPr>
          <p:cNvPr id="46" name="角丸四角形 45"/>
          <p:cNvSpPr/>
          <p:nvPr/>
        </p:nvSpPr>
        <p:spPr>
          <a:xfrm>
            <a:off x="6866343" y="2282655"/>
            <a:ext cx="1156886" cy="545831"/>
          </a:xfrm>
          <a:prstGeom prst="roundRect">
            <a:avLst>
              <a:gd name="adj" fmla="val 270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b="1" dirty="0" smtClean="0">
                <a:latin typeface="Meiryo UI" panose="020B0604030504040204" pitchFamily="50" charset="-128"/>
                <a:ea typeface="Meiryo UI" panose="020B0604030504040204" pitchFamily="50" charset="-128"/>
              </a:rPr>
              <a:t>統合顧客管理</a:t>
            </a:r>
            <a:endParaRPr kumimoji="1" lang="ja-JP" altLang="en-US" sz="1200" b="1" dirty="0">
              <a:latin typeface="Meiryo UI" panose="020B0604030504040204" pitchFamily="50" charset="-128"/>
              <a:ea typeface="Meiryo UI" panose="020B0604030504040204" pitchFamily="50" charset="-128"/>
            </a:endParaRPr>
          </a:p>
        </p:txBody>
      </p:sp>
      <p:sp>
        <p:nvSpPr>
          <p:cNvPr id="47" name="角丸四角形 46"/>
          <p:cNvSpPr/>
          <p:nvPr/>
        </p:nvSpPr>
        <p:spPr>
          <a:xfrm>
            <a:off x="5535585" y="3610004"/>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b="1" dirty="0" smtClean="0">
                <a:latin typeface="Meiryo UI" panose="020B0604030504040204" pitchFamily="50" charset="-128"/>
                <a:ea typeface="Meiryo UI" panose="020B0604030504040204" pitchFamily="50" charset="-128"/>
              </a:rPr>
              <a:t>事推ポイント</a:t>
            </a:r>
            <a:endParaRPr kumimoji="1" lang="en-US" altLang="ja-JP" sz="1200" b="1" dirty="0" smtClean="0">
              <a:latin typeface="Meiryo UI" panose="020B0604030504040204" pitchFamily="50" charset="-128"/>
              <a:ea typeface="Meiryo UI" panose="020B0604030504040204" pitchFamily="50" charset="-128"/>
            </a:endParaRPr>
          </a:p>
          <a:p>
            <a:pPr algn="ctr"/>
            <a:r>
              <a:rPr kumimoji="1" lang="ja-JP" altLang="en-US" sz="1200" b="1" dirty="0" smtClean="0">
                <a:latin typeface="Meiryo UI" panose="020B0604030504040204" pitchFamily="50" charset="-128"/>
                <a:ea typeface="Meiryo UI" panose="020B0604030504040204" pitchFamily="50" charset="-128"/>
              </a:rPr>
              <a:t>会員制度</a:t>
            </a:r>
            <a:endParaRPr kumimoji="1" lang="ja-JP" altLang="en-US" sz="1200" b="1" dirty="0">
              <a:latin typeface="Meiryo UI" panose="020B0604030504040204" pitchFamily="50" charset="-128"/>
              <a:ea typeface="Meiryo UI" panose="020B0604030504040204" pitchFamily="50" charset="-128"/>
            </a:endParaRPr>
          </a:p>
        </p:txBody>
      </p:sp>
      <p:sp>
        <p:nvSpPr>
          <p:cNvPr id="48" name="角丸四角形 47"/>
          <p:cNvSpPr/>
          <p:nvPr/>
        </p:nvSpPr>
        <p:spPr>
          <a:xfrm>
            <a:off x="5535585" y="4317737"/>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b="1" dirty="0">
                <a:latin typeface="Meiryo UI" panose="020B0604030504040204" pitchFamily="50" charset="-128"/>
                <a:ea typeface="Meiryo UI" panose="020B0604030504040204" pitchFamily="50" charset="-128"/>
              </a:rPr>
              <a:t>事推</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p:txBody>
      </p:sp>
      <p:cxnSp>
        <p:nvCxnSpPr>
          <p:cNvPr id="49" name="直線コネクタ 48"/>
          <p:cNvCxnSpPr>
            <a:stCxn id="47" idx="2"/>
            <a:endCxn id="48" idx="0"/>
          </p:cNvCxnSpPr>
          <p:nvPr/>
        </p:nvCxnSpPr>
        <p:spPr>
          <a:xfrm>
            <a:off x="6311962" y="4170721"/>
            <a:ext cx="0" cy="147016"/>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50" name="角丸四角形 49"/>
          <p:cNvSpPr/>
          <p:nvPr/>
        </p:nvSpPr>
        <p:spPr>
          <a:xfrm>
            <a:off x="5308423" y="3273609"/>
            <a:ext cx="2032958" cy="1701864"/>
          </a:xfrm>
          <a:prstGeom prst="roundRect">
            <a:avLst>
              <a:gd name="adj" fmla="val 270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b="1" dirty="0">
                <a:latin typeface="Meiryo UI" panose="020B0604030504040204" pitchFamily="50" charset="-128"/>
                <a:ea typeface="Meiryo UI" panose="020B0604030504040204" pitchFamily="50" charset="-128"/>
              </a:rPr>
              <a:t>事推</a:t>
            </a:r>
            <a:r>
              <a:rPr lang="ja-JP" altLang="en-US" sz="1200" b="1" dirty="0" smtClean="0">
                <a:latin typeface="Meiryo UI" panose="020B0604030504040204" pitchFamily="50" charset="-128"/>
                <a:ea typeface="Meiryo UI" panose="020B0604030504040204" pitchFamily="50" charset="-128"/>
              </a:rPr>
              <a:t>ポイント</a:t>
            </a:r>
            <a:endParaRPr kumimoji="1" lang="ja-JP" altLang="en-US" sz="1200" b="1" dirty="0">
              <a:latin typeface="Meiryo UI" panose="020B0604030504040204" pitchFamily="50" charset="-128"/>
              <a:ea typeface="Meiryo UI" panose="020B0604030504040204" pitchFamily="50" charset="-128"/>
            </a:endParaRPr>
          </a:p>
        </p:txBody>
      </p:sp>
      <p:sp>
        <p:nvSpPr>
          <p:cNvPr id="51" name="角丸四角形 50"/>
          <p:cNvSpPr/>
          <p:nvPr/>
        </p:nvSpPr>
        <p:spPr>
          <a:xfrm>
            <a:off x="7799529" y="3606011"/>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200" b="1" dirty="0" smtClean="0">
                <a:latin typeface="Meiryo UI" panose="020B0604030504040204" pitchFamily="50" charset="-128"/>
                <a:ea typeface="Meiryo UI" panose="020B0604030504040204" pitchFamily="50" charset="-128"/>
              </a:rPr>
              <a:t>EX</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a:p>
            <a:pPr algn="ctr"/>
            <a:r>
              <a:rPr kumimoji="1" lang="ja-JP" altLang="en-US" sz="1200" b="1" dirty="0" smtClean="0">
                <a:latin typeface="Meiryo UI" panose="020B0604030504040204" pitchFamily="50" charset="-128"/>
                <a:ea typeface="Meiryo UI" panose="020B0604030504040204" pitchFamily="50" charset="-128"/>
              </a:rPr>
              <a:t>会員制度</a:t>
            </a:r>
            <a:endParaRPr kumimoji="1" lang="ja-JP" altLang="en-US" sz="1200" b="1" dirty="0">
              <a:latin typeface="Meiryo UI" panose="020B0604030504040204" pitchFamily="50" charset="-128"/>
              <a:ea typeface="Meiryo UI" panose="020B0604030504040204" pitchFamily="50" charset="-128"/>
            </a:endParaRPr>
          </a:p>
        </p:txBody>
      </p:sp>
      <p:sp>
        <p:nvSpPr>
          <p:cNvPr id="52" name="角丸四角形 51"/>
          <p:cNvSpPr/>
          <p:nvPr/>
        </p:nvSpPr>
        <p:spPr>
          <a:xfrm>
            <a:off x="7799529" y="4313744"/>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200" b="1" dirty="0" smtClean="0">
                <a:latin typeface="Meiryo UI" panose="020B0604030504040204" pitchFamily="50" charset="-128"/>
                <a:ea typeface="Meiryo UI" panose="020B0604030504040204" pitchFamily="50" charset="-128"/>
              </a:rPr>
              <a:t>E</a:t>
            </a:r>
            <a:r>
              <a:rPr lang="en-US" altLang="ja-JP" sz="1200" b="1" dirty="0">
                <a:latin typeface="Meiryo UI" panose="020B0604030504040204" pitchFamily="50" charset="-128"/>
                <a:ea typeface="Meiryo UI" panose="020B0604030504040204" pitchFamily="50" charset="-128"/>
              </a:rPr>
              <a:t>X</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p:txBody>
      </p:sp>
      <p:cxnSp>
        <p:nvCxnSpPr>
          <p:cNvPr id="53" name="直線コネクタ 52"/>
          <p:cNvCxnSpPr>
            <a:stCxn id="51" idx="2"/>
            <a:endCxn id="52" idx="0"/>
          </p:cNvCxnSpPr>
          <p:nvPr/>
        </p:nvCxnSpPr>
        <p:spPr>
          <a:xfrm>
            <a:off x="8575906" y="4166728"/>
            <a:ext cx="0" cy="147016"/>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54" name="角丸四角形 53"/>
          <p:cNvSpPr/>
          <p:nvPr/>
        </p:nvSpPr>
        <p:spPr>
          <a:xfrm>
            <a:off x="7572367" y="3273609"/>
            <a:ext cx="2032958" cy="1701864"/>
          </a:xfrm>
          <a:prstGeom prst="roundRect">
            <a:avLst>
              <a:gd name="adj" fmla="val 270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ja-JP" sz="1200" b="1" dirty="0" smtClean="0">
                <a:latin typeface="Meiryo UI" panose="020B0604030504040204" pitchFamily="50" charset="-128"/>
                <a:ea typeface="Meiryo UI" panose="020B0604030504040204" pitchFamily="50" charset="-128"/>
              </a:rPr>
              <a:t>EX</a:t>
            </a:r>
            <a:r>
              <a:rPr lang="ja-JP" altLang="en-US" sz="1200" b="1" dirty="0" smtClean="0">
                <a:latin typeface="Meiryo UI" panose="020B0604030504040204" pitchFamily="50" charset="-128"/>
                <a:ea typeface="Meiryo UI" panose="020B0604030504040204" pitchFamily="50" charset="-128"/>
              </a:rPr>
              <a:t>ポイント</a:t>
            </a:r>
            <a:endParaRPr kumimoji="1" lang="ja-JP" altLang="en-US" sz="1200" b="1" dirty="0">
              <a:latin typeface="Meiryo UI" panose="020B0604030504040204" pitchFamily="50" charset="-128"/>
              <a:ea typeface="Meiryo UI" panose="020B0604030504040204" pitchFamily="50" charset="-128"/>
            </a:endParaRPr>
          </a:p>
        </p:txBody>
      </p:sp>
      <p:cxnSp>
        <p:nvCxnSpPr>
          <p:cNvPr id="55" name="カギ線コネクタ 54"/>
          <p:cNvCxnSpPr>
            <a:stCxn id="46" idx="2"/>
            <a:endCxn id="50" idx="0"/>
          </p:cNvCxnSpPr>
          <p:nvPr/>
        </p:nvCxnSpPr>
        <p:spPr>
          <a:xfrm rot="5400000">
            <a:off x="6662283" y="2491105"/>
            <a:ext cx="445123" cy="1119884"/>
          </a:xfrm>
          <a:prstGeom prst="bentConnector3">
            <a:avLst>
              <a:gd name="adj1" fmla="val 50000"/>
            </a:avLst>
          </a:prstGeom>
          <a:effectLst/>
        </p:spPr>
        <p:style>
          <a:lnRef idx="2">
            <a:schemeClr val="accent2"/>
          </a:lnRef>
          <a:fillRef idx="0">
            <a:schemeClr val="accent2"/>
          </a:fillRef>
          <a:effectRef idx="1">
            <a:schemeClr val="accent2"/>
          </a:effectRef>
          <a:fontRef idx="minor">
            <a:schemeClr val="tx1"/>
          </a:fontRef>
        </p:style>
      </p:cxnSp>
      <p:cxnSp>
        <p:nvCxnSpPr>
          <p:cNvPr id="56" name="カギ線コネクタ 55"/>
          <p:cNvCxnSpPr>
            <a:stCxn id="46" idx="2"/>
            <a:endCxn id="54" idx="0"/>
          </p:cNvCxnSpPr>
          <p:nvPr/>
        </p:nvCxnSpPr>
        <p:spPr>
          <a:xfrm rot="16200000" flipH="1">
            <a:off x="7794255" y="2479017"/>
            <a:ext cx="445123" cy="1144060"/>
          </a:xfrm>
          <a:prstGeom prst="bentConnector3">
            <a:avLst>
              <a:gd name="adj1" fmla="val 50000"/>
            </a:avLst>
          </a:prstGeom>
          <a:effectLst/>
        </p:spPr>
        <p:style>
          <a:lnRef idx="2">
            <a:schemeClr val="accent2"/>
          </a:lnRef>
          <a:fillRef idx="0">
            <a:schemeClr val="accent2"/>
          </a:fillRef>
          <a:effectRef idx="1">
            <a:schemeClr val="accent2"/>
          </a:effectRef>
          <a:fontRef idx="minor">
            <a:schemeClr val="tx1"/>
          </a:fontRef>
        </p:style>
      </p:cxnSp>
      <p:sp>
        <p:nvSpPr>
          <p:cNvPr id="57" name="角丸四角形 56"/>
          <p:cNvSpPr/>
          <p:nvPr/>
        </p:nvSpPr>
        <p:spPr>
          <a:xfrm>
            <a:off x="94751" y="1863812"/>
            <a:ext cx="4544121" cy="3514146"/>
          </a:xfrm>
          <a:prstGeom prst="roundRect">
            <a:avLst>
              <a:gd name="adj" fmla="val 0"/>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08000" rIns="91440" bIns="45720" numCol="1" spcCol="0" rtlCol="0" fromWordArt="0" anchor="t" anchorCtr="0" forceAA="0" compatLnSpc="1">
            <a:prstTxWarp prst="textNoShape">
              <a:avLst/>
            </a:prstTxWarp>
            <a:noAutofit/>
          </a:bodyPr>
          <a:lstStyle/>
          <a:p>
            <a:endParaRPr lang="en-US" altLang="ja-JP" b="1" dirty="0" smtClean="0">
              <a:latin typeface="Meiryo UI" panose="020B0604030504040204" pitchFamily="50" charset="-128"/>
              <a:ea typeface="Meiryo UI" panose="020B0604030504040204" pitchFamily="50" charset="-128"/>
            </a:endParaRPr>
          </a:p>
          <a:p>
            <a:endParaRPr lang="en-US" altLang="ja-JP" b="1" dirty="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（統合前）</a:t>
            </a:r>
            <a:endParaRPr kumimoji="1" lang="ja-JP" altLang="en-US" b="1" dirty="0">
              <a:latin typeface="Meiryo UI" panose="020B0604030504040204" pitchFamily="50" charset="-128"/>
              <a:ea typeface="Meiryo UI" panose="020B0604030504040204" pitchFamily="50" charset="-128"/>
            </a:endParaRPr>
          </a:p>
        </p:txBody>
      </p:sp>
      <p:sp>
        <p:nvSpPr>
          <p:cNvPr id="58" name="角丸四角形 57"/>
          <p:cNvSpPr/>
          <p:nvPr/>
        </p:nvSpPr>
        <p:spPr>
          <a:xfrm>
            <a:off x="519571" y="3592750"/>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b="1" dirty="0">
                <a:latin typeface="Meiryo UI" panose="020B0604030504040204" pitchFamily="50" charset="-128"/>
                <a:ea typeface="Meiryo UI" panose="020B0604030504040204" pitchFamily="50" charset="-128"/>
              </a:rPr>
              <a:t>事推</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a:p>
            <a:pPr algn="ctr"/>
            <a:r>
              <a:rPr kumimoji="1" lang="ja-JP" altLang="en-US" sz="1200" b="1" dirty="0" smtClean="0">
                <a:latin typeface="Meiryo UI" panose="020B0604030504040204" pitchFamily="50" charset="-128"/>
                <a:ea typeface="Meiryo UI" panose="020B0604030504040204" pitchFamily="50" charset="-128"/>
              </a:rPr>
              <a:t>会員制度</a:t>
            </a:r>
            <a:endParaRPr kumimoji="1" lang="ja-JP" altLang="en-US" sz="1200" b="1" dirty="0">
              <a:latin typeface="Meiryo UI" panose="020B0604030504040204" pitchFamily="50" charset="-128"/>
              <a:ea typeface="Meiryo UI" panose="020B0604030504040204" pitchFamily="50" charset="-128"/>
            </a:endParaRPr>
          </a:p>
        </p:txBody>
      </p:sp>
      <p:sp>
        <p:nvSpPr>
          <p:cNvPr id="59" name="角丸四角形 58"/>
          <p:cNvSpPr/>
          <p:nvPr/>
        </p:nvSpPr>
        <p:spPr>
          <a:xfrm>
            <a:off x="519571" y="4300483"/>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b="1" dirty="0" smtClean="0">
                <a:latin typeface="Meiryo UI" panose="020B0604030504040204" pitchFamily="50" charset="-128"/>
                <a:ea typeface="Meiryo UI" panose="020B0604030504040204" pitchFamily="50" charset="-128"/>
              </a:rPr>
              <a:t>事推ポイント</a:t>
            </a:r>
            <a:endParaRPr kumimoji="1" lang="en-US" altLang="ja-JP" sz="1200" b="1" dirty="0" smtClean="0">
              <a:latin typeface="Meiryo UI" panose="020B0604030504040204" pitchFamily="50" charset="-128"/>
              <a:ea typeface="Meiryo UI" panose="020B0604030504040204" pitchFamily="50" charset="-128"/>
            </a:endParaRPr>
          </a:p>
        </p:txBody>
      </p:sp>
      <p:cxnSp>
        <p:nvCxnSpPr>
          <p:cNvPr id="60" name="直線コネクタ 59"/>
          <p:cNvCxnSpPr>
            <a:stCxn id="58" idx="2"/>
          </p:cNvCxnSpPr>
          <p:nvPr/>
        </p:nvCxnSpPr>
        <p:spPr>
          <a:xfrm>
            <a:off x="1295948" y="4153467"/>
            <a:ext cx="0" cy="143023"/>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61" name="角丸四角形 60"/>
          <p:cNvSpPr/>
          <p:nvPr/>
        </p:nvSpPr>
        <p:spPr>
          <a:xfrm>
            <a:off x="292409" y="3273609"/>
            <a:ext cx="2032958" cy="1701864"/>
          </a:xfrm>
          <a:prstGeom prst="roundRect">
            <a:avLst>
              <a:gd name="adj" fmla="val 270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b="1" dirty="0" smtClean="0">
                <a:latin typeface="Meiryo UI" panose="020B0604030504040204" pitchFamily="50" charset="-128"/>
                <a:ea typeface="Meiryo UI" panose="020B0604030504040204" pitchFamily="50" charset="-128"/>
              </a:rPr>
              <a:t>事推ポイント</a:t>
            </a:r>
            <a:endParaRPr kumimoji="1" lang="ja-JP" altLang="en-US" sz="1200" b="1" dirty="0">
              <a:latin typeface="Meiryo UI" panose="020B0604030504040204" pitchFamily="50" charset="-128"/>
              <a:ea typeface="Meiryo UI" panose="020B0604030504040204" pitchFamily="50" charset="-128"/>
            </a:endParaRPr>
          </a:p>
        </p:txBody>
      </p:sp>
      <p:sp>
        <p:nvSpPr>
          <p:cNvPr id="62" name="角丸四角形 61"/>
          <p:cNvSpPr/>
          <p:nvPr/>
        </p:nvSpPr>
        <p:spPr>
          <a:xfrm>
            <a:off x="2705871" y="3588757"/>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200" b="1" dirty="0" smtClean="0">
                <a:latin typeface="Meiryo UI" panose="020B0604030504040204" pitchFamily="50" charset="-128"/>
                <a:ea typeface="Meiryo UI" panose="020B0604030504040204" pitchFamily="50" charset="-128"/>
              </a:rPr>
              <a:t>EX</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a:p>
            <a:pPr algn="ctr"/>
            <a:r>
              <a:rPr kumimoji="1" lang="ja-JP" altLang="en-US" sz="1200" b="1" dirty="0" smtClean="0">
                <a:latin typeface="Meiryo UI" panose="020B0604030504040204" pitchFamily="50" charset="-128"/>
                <a:ea typeface="Meiryo UI" panose="020B0604030504040204" pitchFamily="50" charset="-128"/>
              </a:rPr>
              <a:t>会員制度</a:t>
            </a:r>
            <a:endParaRPr kumimoji="1" lang="ja-JP" altLang="en-US" sz="1200" b="1" dirty="0">
              <a:latin typeface="Meiryo UI" panose="020B0604030504040204" pitchFamily="50" charset="-128"/>
              <a:ea typeface="Meiryo UI" panose="020B0604030504040204" pitchFamily="50" charset="-128"/>
            </a:endParaRPr>
          </a:p>
        </p:txBody>
      </p:sp>
      <p:sp>
        <p:nvSpPr>
          <p:cNvPr id="63" name="角丸四角形 62"/>
          <p:cNvSpPr/>
          <p:nvPr/>
        </p:nvSpPr>
        <p:spPr>
          <a:xfrm>
            <a:off x="2705871" y="4296490"/>
            <a:ext cx="1552754" cy="560717"/>
          </a:xfrm>
          <a:prstGeom prst="roundRect">
            <a:avLst>
              <a:gd name="adj" fmla="val 1051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200" b="1" dirty="0" smtClean="0">
                <a:latin typeface="Meiryo UI" panose="020B0604030504040204" pitchFamily="50" charset="-128"/>
                <a:ea typeface="Meiryo UI" panose="020B0604030504040204" pitchFamily="50" charset="-128"/>
              </a:rPr>
              <a:t>E</a:t>
            </a:r>
            <a:r>
              <a:rPr lang="en-US" altLang="ja-JP" sz="1200" b="1" dirty="0">
                <a:latin typeface="Meiryo UI" panose="020B0604030504040204" pitchFamily="50" charset="-128"/>
                <a:ea typeface="Meiryo UI" panose="020B0604030504040204" pitchFamily="50" charset="-128"/>
              </a:rPr>
              <a:t>X</a:t>
            </a:r>
            <a:r>
              <a:rPr kumimoji="1" lang="ja-JP" altLang="en-US" sz="1200" b="1" dirty="0" smtClean="0">
                <a:latin typeface="Meiryo UI" panose="020B0604030504040204" pitchFamily="50" charset="-128"/>
                <a:ea typeface="Meiryo UI" panose="020B0604030504040204" pitchFamily="50" charset="-128"/>
              </a:rPr>
              <a:t>ポイント</a:t>
            </a:r>
            <a:endParaRPr kumimoji="1" lang="en-US" altLang="ja-JP" sz="1200" b="1" dirty="0" smtClean="0">
              <a:latin typeface="Meiryo UI" panose="020B0604030504040204" pitchFamily="50" charset="-128"/>
              <a:ea typeface="Meiryo UI" panose="020B0604030504040204" pitchFamily="50" charset="-128"/>
            </a:endParaRPr>
          </a:p>
        </p:txBody>
      </p:sp>
      <p:cxnSp>
        <p:nvCxnSpPr>
          <p:cNvPr id="64" name="直線コネクタ 63"/>
          <p:cNvCxnSpPr>
            <a:stCxn id="62" idx="2"/>
            <a:endCxn id="63" idx="0"/>
          </p:cNvCxnSpPr>
          <p:nvPr/>
        </p:nvCxnSpPr>
        <p:spPr>
          <a:xfrm>
            <a:off x="3482248" y="4149474"/>
            <a:ext cx="0" cy="147016"/>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65" name="角丸四角形 64"/>
          <p:cNvSpPr/>
          <p:nvPr/>
        </p:nvSpPr>
        <p:spPr>
          <a:xfrm>
            <a:off x="2478709" y="3273609"/>
            <a:ext cx="2032958" cy="1701864"/>
          </a:xfrm>
          <a:prstGeom prst="roundRect">
            <a:avLst>
              <a:gd name="adj" fmla="val 2703"/>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ja-JP" sz="1200" b="1" dirty="0" smtClean="0">
                <a:latin typeface="Meiryo UI" panose="020B0604030504040204" pitchFamily="50" charset="-128"/>
                <a:ea typeface="Meiryo UI" panose="020B0604030504040204" pitchFamily="50" charset="-128"/>
              </a:rPr>
              <a:t>EX</a:t>
            </a:r>
            <a:r>
              <a:rPr lang="ja-JP" altLang="en-US" sz="1200" b="1" dirty="0" smtClean="0">
                <a:latin typeface="Meiryo UI" panose="020B0604030504040204" pitchFamily="50" charset="-128"/>
                <a:ea typeface="Meiryo UI" panose="020B0604030504040204" pitchFamily="50" charset="-128"/>
              </a:rPr>
              <a:t>ポイント</a:t>
            </a:r>
            <a:endParaRPr kumimoji="1" lang="ja-JP" altLang="en-US" sz="1200" b="1" dirty="0">
              <a:latin typeface="Meiryo UI" panose="020B0604030504040204" pitchFamily="50" charset="-128"/>
              <a:ea typeface="Meiryo UI" panose="020B0604030504040204" pitchFamily="50" charset="-128"/>
            </a:endParaRPr>
          </a:p>
        </p:txBody>
      </p:sp>
      <p:sp>
        <p:nvSpPr>
          <p:cNvPr id="66" name="右矢印 65"/>
          <p:cNvSpPr/>
          <p:nvPr/>
        </p:nvSpPr>
        <p:spPr>
          <a:xfrm>
            <a:off x="7088339" y="4317737"/>
            <a:ext cx="711190" cy="21794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atin typeface="Meiryo UI" panose="020B0604030504040204" pitchFamily="50" charset="-128"/>
              <a:ea typeface="Meiryo UI" panose="020B0604030504040204" pitchFamily="50" charset="-128"/>
            </a:endParaRPr>
          </a:p>
        </p:txBody>
      </p:sp>
      <p:sp>
        <p:nvSpPr>
          <p:cNvPr id="67" name="左矢印 66"/>
          <p:cNvSpPr/>
          <p:nvPr/>
        </p:nvSpPr>
        <p:spPr>
          <a:xfrm>
            <a:off x="7088339" y="4640619"/>
            <a:ext cx="711190" cy="200725"/>
          </a:xfrm>
          <a:prstGeom prst="lef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atin typeface="Meiryo UI" panose="020B0604030504040204" pitchFamily="50" charset="-128"/>
              <a:ea typeface="Meiryo UI" panose="020B0604030504040204" pitchFamily="50" charset="-128"/>
            </a:endParaRPr>
          </a:p>
        </p:txBody>
      </p:sp>
      <p:sp>
        <p:nvSpPr>
          <p:cNvPr id="68" name="角丸四角形 67"/>
          <p:cNvSpPr/>
          <p:nvPr/>
        </p:nvSpPr>
        <p:spPr>
          <a:xfrm>
            <a:off x="1012759" y="3002882"/>
            <a:ext cx="1354053" cy="303704"/>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200" dirty="0" smtClean="0">
                <a:solidFill>
                  <a:schemeClr val="bg1"/>
                </a:solidFill>
              </a:rPr>
              <a:t>今回</a:t>
            </a:r>
            <a:r>
              <a:rPr kumimoji="1" lang="en-US" altLang="ja-JP" sz="1200" dirty="0" smtClean="0">
                <a:solidFill>
                  <a:schemeClr val="bg1"/>
                </a:solidFill>
              </a:rPr>
              <a:t>RFP</a:t>
            </a:r>
            <a:r>
              <a:rPr kumimoji="1" lang="ja-JP" altLang="en-US" sz="1200" dirty="0" smtClean="0">
                <a:solidFill>
                  <a:schemeClr val="bg1"/>
                </a:solidFill>
              </a:rPr>
              <a:t>スコープ</a:t>
            </a:r>
            <a:endParaRPr kumimoji="1" lang="ja-JP" altLang="en-US" sz="1050" dirty="0">
              <a:solidFill>
                <a:schemeClr val="bg1"/>
              </a:solidFill>
            </a:endParaRPr>
          </a:p>
        </p:txBody>
      </p:sp>
      <p:cxnSp>
        <p:nvCxnSpPr>
          <p:cNvPr id="70" name="直線コネクタ 69"/>
          <p:cNvCxnSpPr/>
          <p:nvPr/>
        </p:nvCxnSpPr>
        <p:spPr>
          <a:xfrm>
            <a:off x="7468962" y="4841922"/>
            <a:ext cx="135105" cy="479312"/>
          </a:xfrm>
          <a:prstGeom prst="line">
            <a:avLst/>
          </a:prstGeom>
          <a:solidFill>
            <a:schemeClr val="bg1">
              <a:lumMod val="95000"/>
            </a:schemeClr>
          </a:solidFill>
          <a:ln w="22225">
            <a:solidFill>
              <a:schemeClr val="bg1">
                <a:lumMod val="50000"/>
              </a:schemeClr>
            </a:solidFill>
            <a:headEnd type="oval"/>
          </a:ln>
          <a:effectLst/>
        </p:spPr>
        <p:style>
          <a:lnRef idx="1">
            <a:schemeClr val="accent1"/>
          </a:lnRef>
          <a:fillRef idx="3">
            <a:schemeClr val="accent1"/>
          </a:fillRef>
          <a:effectRef idx="2">
            <a:schemeClr val="accent1"/>
          </a:effectRef>
          <a:fontRef idx="minor">
            <a:schemeClr val="lt1"/>
          </a:fontRef>
        </p:style>
      </p:cxnSp>
      <p:cxnSp>
        <p:nvCxnSpPr>
          <p:cNvPr id="71" name="直線コネクタ 70"/>
          <p:cNvCxnSpPr/>
          <p:nvPr/>
        </p:nvCxnSpPr>
        <p:spPr>
          <a:xfrm flipV="1">
            <a:off x="7604067" y="1812116"/>
            <a:ext cx="112328" cy="458607"/>
          </a:xfrm>
          <a:prstGeom prst="line">
            <a:avLst/>
          </a:prstGeom>
          <a:solidFill>
            <a:schemeClr val="bg1">
              <a:lumMod val="95000"/>
            </a:schemeClr>
          </a:solidFill>
          <a:ln w="22225">
            <a:solidFill>
              <a:schemeClr val="bg1">
                <a:lumMod val="50000"/>
              </a:schemeClr>
            </a:solidFill>
            <a:headEnd type="oval"/>
          </a:ln>
          <a:effectLst/>
        </p:spPr>
        <p:style>
          <a:lnRef idx="1">
            <a:schemeClr val="accent1"/>
          </a:lnRef>
          <a:fillRef idx="3">
            <a:schemeClr val="accent1"/>
          </a:fillRef>
          <a:effectRef idx="2">
            <a:schemeClr val="accent1"/>
          </a:effectRef>
          <a:fontRef idx="minor">
            <a:schemeClr val="lt1"/>
          </a:fontRef>
        </p:style>
      </p:cxnSp>
      <p:sp>
        <p:nvSpPr>
          <p:cNvPr id="72" name="角丸四角形 71"/>
          <p:cNvSpPr/>
          <p:nvPr/>
        </p:nvSpPr>
        <p:spPr>
          <a:xfrm>
            <a:off x="6745138" y="5101891"/>
            <a:ext cx="2860187" cy="554269"/>
          </a:xfrm>
          <a:prstGeom prst="roundRect">
            <a:avLst>
              <a:gd name="adj" fmla="val 8603"/>
            </a:avLst>
          </a:prstGeom>
          <a:solidFill>
            <a:schemeClr val="accent2">
              <a:lumMod val="20000"/>
              <a:lumOff val="80000"/>
            </a:schemeClr>
          </a:solid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tx1"/>
                </a:solidFill>
                <a:latin typeface="+mn-ea"/>
              </a:rPr>
              <a:t>顧客統合することで</a:t>
            </a:r>
            <a:endParaRPr kumimoji="1" lang="en-US" altLang="ja-JP" sz="1600" dirty="0">
              <a:solidFill>
                <a:schemeClr val="tx1"/>
              </a:solidFill>
              <a:latin typeface="+mn-ea"/>
            </a:endParaRPr>
          </a:p>
          <a:p>
            <a:pPr algn="ctr"/>
            <a:r>
              <a:rPr kumimoji="1" lang="ja-JP" altLang="en-US" sz="1600" dirty="0">
                <a:solidFill>
                  <a:schemeClr val="tx1"/>
                </a:solidFill>
                <a:latin typeface="+mn-ea"/>
              </a:rPr>
              <a:t>ポイント交換をシームレスに実現</a:t>
            </a:r>
          </a:p>
        </p:txBody>
      </p:sp>
      <p:sp>
        <p:nvSpPr>
          <p:cNvPr id="73" name="楕円 72"/>
          <p:cNvSpPr/>
          <p:nvPr/>
        </p:nvSpPr>
        <p:spPr>
          <a:xfrm>
            <a:off x="6587191" y="5041855"/>
            <a:ext cx="349605" cy="293299"/>
          </a:xfrm>
          <a:prstGeom prst="ellipse">
            <a:avLst/>
          </a:prstGeom>
          <a:solidFill>
            <a:schemeClr val="accent2">
              <a:lumMod val="20000"/>
              <a:lumOff val="80000"/>
            </a:schemeClr>
          </a:solid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tx1"/>
                </a:solidFill>
              </a:rPr>
              <a:t>2</a:t>
            </a:r>
            <a:endParaRPr kumimoji="1" lang="ja-JP" altLang="en-US" sz="1400" dirty="0">
              <a:solidFill>
                <a:schemeClr val="tx1"/>
              </a:solidFill>
            </a:endParaRPr>
          </a:p>
        </p:txBody>
      </p:sp>
      <p:sp>
        <p:nvSpPr>
          <p:cNvPr id="74" name="角丸四角形 73"/>
          <p:cNvSpPr/>
          <p:nvPr/>
        </p:nvSpPr>
        <p:spPr>
          <a:xfrm>
            <a:off x="6080641" y="1401642"/>
            <a:ext cx="3661676" cy="572832"/>
          </a:xfrm>
          <a:prstGeom prst="roundRect">
            <a:avLst>
              <a:gd name="adj" fmla="val 8603"/>
            </a:avLst>
          </a:prstGeom>
          <a:solidFill>
            <a:schemeClr val="accent2">
              <a:lumMod val="20000"/>
              <a:lumOff val="80000"/>
            </a:schemeClr>
          </a:solid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600" dirty="0" smtClean="0">
                <a:solidFill>
                  <a:schemeClr val="tx1"/>
                </a:solidFill>
                <a:latin typeface="+mn-ea"/>
              </a:rPr>
              <a:t>  CE</a:t>
            </a:r>
            <a:r>
              <a:rPr kumimoji="1" lang="ja-JP" altLang="en-US" sz="1600" dirty="0">
                <a:solidFill>
                  <a:schemeClr val="tx1"/>
                </a:solidFill>
                <a:latin typeface="+mn-ea"/>
              </a:rPr>
              <a:t>内で顧客統合</a:t>
            </a:r>
            <a:endParaRPr kumimoji="1" lang="en-US" altLang="ja-JP" sz="1600" dirty="0">
              <a:solidFill>
                <a:schemeClr val="tx1"/>
              </a:solidFill>
              <a:latin typeface="+mn-ea"/>
            </a:endParaRPr>
          </a:p>
          <a:p>
            <a:pPr marL="447675" indent="-285750">
              <a:buFont typeface="Wingdings" panose="05000000000000000000" pitchFamily="2" charset="2"/>
              <a:buChar char="Ø"/>
            </a:pPr>
            <a:r>
              <a:rPr kumimoji="1" lang="ja-JP" altLang="en-US" sz="1400" dirty="0">
                <a:solidFill>
                  <a:schemeClr val="tx1"/>
                </a:solidFill>
                <a:latin typeface="+mn-ea"/>
              </a:rPr>
              <a:t>同一</a:t>
            </a:r>
            <a:r>
              <a:rPr kumimoji="1" lang="ja-JP" altLang="en-US" sz="1400" dirty="0" smtClean="0">
                <a:solidFill>
                  <a:schemeClr val="tx1"/>
                </a:solidFill>
                <a:latin typeface="+mn-ea"/>
              </a:rPr>
              <a:t>システムだからクイック</a:t>
            </a:r>
            <a:r>
              <a:rPr kumimoji="1" lang="ja-JP" altLang="en-US" sz="1400" dirty="0">
                <a:solidFill>
                  <a:schemeClr val="tx1"/>
                </a:solidFill>
                <a:latin typeface="+mn-ea"/>
              </a:rPr>
              <a:t>かつ安全</a:t>
            </a:r>
            <a:r>
              <a:rPr kumimoji="1" lang="ja-JP" altLang="en-US" sz="1400" dirty="0" smtClean="0">
                <a:solidFill>
                  <a:schemeClr val="tx1"/>
                </a:solidFill>
                <a:latin typeface="+mn-ea"/>
              </a:rPr>
              <a:t>に実現</a:t>
            </a:r>
            <a:endParaRPr kumimoji="1" lang="ja-JP" altLang="en-US" sz="1400" dirty="0">
              <a:solidFill>
                <a:schemeClr val="tx1"/>
              </a:solidFill>
              <a:latin typeface="+mn-ea"/>
            </a:endParaRPr>
          </a:p>
        </p:txBody>
      </p:sp>
      <p:sp>
        <p:nvSpPr>
          <p:cNvPr id="75" name="楕円 74"/>
          <p:cNvSpPr/>
          <p:nvPr/>
        </p:nvSpPr>
        <p:spPr>
          <a:xfrm>
            <a:off x="5931015" y="1364911"/>
            <a:ext cx="349605" cy="293299"/>
          </a:xfrm>
          <a:prstGeom prst="ellipse">
            <a:avLst/>
          </a:prstGeom>
          <a:solidFill>
            <a:schemeClr val="accent2">
              <a:lumMod val="20000"/>
              <a:lumOff val="80000"/>
            </a:schemeClr>
          </a:solid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tx1"/>
                </a:solidFill>
              </a:rPr>
              <a:t>1</a:t>
            </a:r>
            <a:endParaRPr kumimoji="1" lang="ja-JP" altLang="en-US" sz="1400" dirty="0">
              <a:solidFill>
                <a:schemeClr val="tx1"/>
              </a:solidFill>
            </a:endParaRPr>
          </a:p>
        </p:txBody>
      </p:sp>
      <p:sp>
        <p:nvSpPr>
          <p:cNvPr id="76" name="角丸四角形 75"/>
          <p:cNvSpPr/>
          <p:nvPr/>
        </p:nvSpPr>
        <p:spPr>
          <a:xfrm>
            <a:off x="1008243" y="5838408"/>
            <a:ext cx="7775712" cy="362386"/>
          </a:xfrm>
          <a:prstGeom prst="roundRect">
            <a:avLst>
              <a:gd name="adj" fmla="val 8603"/>
            </a:avLst>
          </a:prstGeom>
          <a:solidFill>
            <a:schemeClr val="accent2">
              <a:lumMod val="20000"/>
              <a:lumOff val="80000"/>
            </a:schemeClr>
          </a:solidFill>
          <a:ln w="19050">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600" dirty="0" smtClean="0">
                <a:solidFill>
                  <a:schemeClr val="tx1"/>
                </a:solidFill>
                <a:latin typeface="+mn-ea"/>
              </a:rPr>
              <a:t>CAFIS</a:t>
            </a:r>
            <a:r>
              <a:rPr kumimoji="1" lang="ja-JP" altLang="en-US" sz="1600" dirty="0">
                <a:solidFill>
                  <a:schemeClr val="tx1"/>
                </a:solidFill>
                <a:latin typeface="+mn-ea"/>
              </a:rPr>
              <a:t> </a:t>
            </a:r>
            <a:r>
              <a:rPr kumimoji="1" lang="en-US" altLang="ja-JP" sz="1600" dirty="0" smtClean="0">
                <a:solidFill>
                  <a:schemeClr val="tx1"/>
                </a:solidFill>
                <a:latin typeface="+mn-ea"/>
              </a:rPr>
              <a:t>Explorer</a:t>
            </a:r>
            <a:r>
              <a:rPr kumimoji="1" lang="ja-JP" altLang="en-US" sz="1600" dirty="0" smtClean="0">
                <a:solidFill>
                  <a:schemeClr val="tx1"/>
                </a:solidFill>
                <a:latin typeface="+mn-ea"/>
              </a:rPr>
              <a:t>で</a:t>
            </a:r>
            <a:r>
              <a:rPr kumimoji="1" lang="ja-JP" altLang="en-US" sz="1600" dirty="0">
                <a:solidFill>
                  <a:schemeClr val="tx1"/>
                </a:solidFill>
                <a:latin typeface="+mn-ea"/>
              </a:rPr>
              <a:t>顧客の一元</a:t>
            </a:r>
            <a:r>
              <a:rPr kumimoji="1" lang="ja-JP" altLang="en-US" sz="1600" dirty="0" smtClean="0">
                <a:solidFill>
                  <a:schemeClr val="tx1"/>
                </a:solidFill>
                <a:latin typeface="+mn-ea"/>
              </a:rPr>
              <a:t>管理が出来る</a:t>
            </a:r>
            <a:r>
              <a:rPr kumimoji="1" lang="ja-JP" altLang="en-US" sz="1600" dirty="0">
                <a:solidFill>
                  <a:schemeClr val="tx1"/>
                </a:solidFill>
                <a:latin typeface="+mn-ea"/>
              </a:rPr>
              <a:t>からこそ</a:t>
            </a:r>
            <a:r>
              <a:rPr kumimoji="1" lang="en-US" altLang="ja-JP" sz="1600" dirty="0">
                <a:solidFill>
                  <a:schemeClr val="tx1"/>
                </a:solidFill>
                <a:latin typeface="+mn-ea"/>
              </a:rPr>
              <a:t>DMP</a:t>
            </a:r>
            <a:r>
              <a:rPr kumimoji="1" lang="ja-JP" altLang="en-US" sz="1600" dirty="0">
                <a:solidFill>
                  <a:schemeClr val="tx1"/>
                </a:solidFill>
                <a:latin typeface="+mn-ea"/>
              </a:rPr>
              <a:t>で顧客単位で分析が可能</a:t>
            </a:r>
          </a:p>
        </p:txBody>
      </p:sp>
      <p:pic>
        <p:nvPicPr>
          <p:cNvPr id="77" name="図 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01" y="5686252"/>
            <a:ext cx="510613" cy="563716"/>
          </a:xfrm>
          <a:prstGeom prst="rect">
            <a:avLst/>
          </a:prstGeom>
        </p:spPr>
      </p:pic>
      <p:cxnSp>
        <p:nvCxnSpPr>
          <p:cNvPr id="78" name="直線矢印コネクタ 77"/>
          <p:cNvCxnSpPr/>
          <p:nvPr/>
        </p:nvCxnSpPr>
        <p:spPr>
          <a:xfrm>
            <a:off x="4647481" y="3729671"/>
            <a:ext cx="501661" cy="0"/>
          </a:xfrm>
          <a:prstGeom prst="straightConnector1">
            <a:avLst/>
          </a:prstGeom>
          <a:ln w="762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直線矢印コネクタ 78"/>
          <p:cNvCxnSpPr/>
          <p:nvPr/>
        </p:nvCxnSpPr>
        <p:spPr>
          <a:xfrm flipH="1">
            <a:off x="5051560" y="5155095"/>
            <a:ext cx="444754" cy="622534"/>
          </a:xfrm>
          <a:prstGeom prst="straightConnector1">
            <a:avLst/>
          </a:prstGeom>
          <a:ln w="698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56" y="2006850"/>
            <a:ext cx="1089938" cy="575165"/>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159" y="2006850"/>
            <a:ext cx="1089938" cy="575165"/>
          </a:xfrm>
          <a:prstGeom prst="rect">
            <a:avLst/>
          </a:prstGeom>
        </p:spPr>
      </p:pic>
      <p:sp>
        <p:nvSpPr>
          <p:cNvPr id="82" name="テキスト ボックス 81"/>
          <p:cNvSpPr txBox="1"/>
          <p:nvPr/>
        </p:nvSpPr>
        <p:spPr>
          <a:xfrm>
            <a:off x="1008243" y="5501586"/>
            <a:ext cx="3696846" cy="369332"/>
          </a:xfrm>
          <a:prstGeom prst="rect">
            <a:avLst/>
          </a:prstGeom>
          <a:noFill/>
        </p:spPr>
        <p:txBody>
          <a:bodyPr wrap="none" rtlCol="0">
            <a:spAutoFit/>
          </a:bodyPr>
          <a:lstStyle/>
          <a:p>
            <a:r>
              <a:rPr kumimoji="1" lang="en-US" altLang="ja-JP" dirty="0" smtClean="0"/>
              <a:t>CE</a:t>
            </a:r>
            <a:r>
              <a:rPr kumimoji="1" lang="ja-JP" altLang="en-US" dirty="0" smtClean="0"/>
              <a:t>と</a:t>
            </a:r>
            <a:r>
              <a:rPr kumimoji="1" lang="en-US" altLang="ja-JP" dirty="0" smtClean="0"/>
              <a:t>DMP</a:t>
            </a:r>
            <a:r>
              <a:rPr kumimoji="1" lang="ja-JP" altLang="en-US" dirty="0" smtClean="0"/>
              <a:t>との関係における副次効果</a:t>
            </a:r>
            <a:endParaRPr kumimoji="1" lang="ja-JP" altLang="en-US" dirty="0"/>
          </a:p>
        </p:txBody>
      </p:sp>
    </p:spTree>
    <p:extLst>
      <p:ext uri="{BB962C8B-B14F-4D97-AF65-F5344CB8AC3E}">
        <p14:creationId xmlns:p14="http://schemas.microsoft.com/office/powerpoint/2010/main" val="3425862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 JR</a:t>
            </a:r>
            <a:r>
              <a:rPr lang="ja-JP" altLang="en-US" dirty="0" smtClean="0"/>
              <a:t>東海様の事業課題に対する理解</a:t>
            </a:r>
            <a:endParaRPr kumimoji="1" lang="ja-JP" altLang="en-US" dirty="0"/>
          </a:p>
        </p:txBody>
      </p:sp>
      <p:sp>
        <p:nvSpPr>
          <p:cNvPr id="38" name="Rectangle 20"/>
          <p:cNvSpPr>
            <a:spLocks noChangeArrowheads="1"/>
          </p:cNvSpPr>
          <p:nvPr/>
        </p:nvSpPr>
        <p:spPr bwMode="auto">
          <a:xfrm>
            <a:off x="1158704" y="4517701"/>
            <a:ext cx="8356558" cy="729549"/>
          </a:xfrm>
          <a:prstGeom prst="rect">
            <a:avLst/>
          </a:prstGeom>
          <a:solidFill>
            <a:schemeClr val="accent3">
              <a:lumMod val="20000"/>
              <a:lumOff val="80000"/>
            </a:schemeClr>
          </a:solidFill>
          <a:ln w="12700"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endParaRPr lang="en-US" altLang="ja-JP"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Rectangle 20"/>
          <p:cNvSpPr>
            <a:spLocks noChangeArrowheads="1"/>
          </p:cNvSpPr>
          <p:nvPr/>
        </p:nvSpPr>
        <p:spPr bwMode="auto">
          <a:xfrm>
            <a:off x="172180" y="1822746"/>
            <a:ext cx="761554" cy="2559137"/>
          </a:xfrm>
          <a:prstGeom prst="rect">
            <a:avLst/>
          </a:prstGeom>
          <a:solidFill>
            <a:schemeClr val="bg2">
              <a:lumMod val="20000"/>
              <a:lumOff val="8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環境変化</a:t>
            </a:r>
            <a:endParaRPr lang="en-US" altLang="ja-JP"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Rectangle 20"/>
          <p:cNvSpPr>
            <a:spLocks noChangeArrowheads="1"/>
          </p:cNvSpPr>
          <p:nvPr/>
        </p:nvSpPr>
        <p:spPr bwMode="auto">
          <a:xfrm>
            <a:off x="177354" y="4518417"/>
            <a:ext cx="748952" cy="728833"/>
          </a:xfrm>
          <a:prstGeom prst="rect">
            <a:avLst/>
          </a:prstGeom>
          <a:solidFill>
            <a:schemeClr val="bg2">
              <a:lumMod val="20000"/>
              <a:lumOff val="8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300" b="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事業</a:t>
            </a:r>
            <a:r>
              <a:rPr lang="ja-JP" altLang="en-US"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課題</a:t>
            </a:r>
          </a:p>
        </p:txBody>
      </p:sp>
      <p:sp>
        <p:nvSpPr>
          <p:cNvPr id="41" name="正方形/長方形 40"/>
          <p:cNvSpPr/>
          <p:nvPr/>
        </p:nvSpPr>
        <p:spPr>
          <a:xfrm>
            <a:off x="875130" y="4542689"/>
            <a:ext cx="8854311" cy="687779"/>
          </a:xfrm>
          <a:prstGeom prst="rect">
            <a:avLst/>
          </a:prstGeom>
          <a:noFill/>
          <a:ln w="25400" cap="flat" cmpd="sng" algn="ctr">
            <a:noFill/>
            <a:prstDash val="solid"/>
          </a:ln>
          <a:effectLst/>
        </p:spPr>
        <p:txBody>
          <a:bodyPr rtlCol="0" anchor="ctr"/>
          <a:lstStyle/>
          <a:p>
            <a:pPr algn="ctr" defTabSz="457133">
              <a:defRPr/>
            </a:pPr>
            <a:r>
              <a:rPr kumimoji="0" lang="ja-JP" altLang="en-US" sz="1300" kern="0" dirty="0" smtClean="0">
                <a:solidFill>
                  <a:schemeClr val="tx2">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sz="13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ニューノーマル下においては、新幹線利用減少</a:t>
            </a:r>
            <a:r>
              <a:rPr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は今後の</a:t>
            </a:r>
            <a:r>
              <a:rPr kumimoji="0"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恒常的な事象である</a:t>
            </a:r>
            <a:r>
              <a:rPr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との認識から、新幹線利用回復に</a:t>
            </a:r>
            <a:r>
              <a:rPr lang="en-US" altLang="ja-JP"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br>
            <a:r>
              <a:rPr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向けた新たな打ち手の実行と、鉄道旅客に依存しない収益の拡大を通じた</a:t>
            </a:r>
            <a:r>
              <a:rPr kumimoji="0" lang="ja-JP" altLang="en-US" sz="1400" b="1"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新たな需要創出をもたらす仕組みつくり</a:t>
            </a:r>
            <a:endParaRPr kumimoji="0" lang="en-US" altLang="ja-JP" sz="1400" b="1" i="0" u="none" strike="noStrike" kern="0" cap="none" spc="0" normalizeH="0" baseline="0" noProof="0" dirty="0" smtClean="0">
              <a:ln>
                <a:noFill/>
              </a:ln>
              <a:solidFill>
                <a:srgbClr val="0070C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p:cNvSpPr/>
          <p:nvPr/>
        </p:nvSpPr>
        <p:spPr>
          <a:xfrm>
            <a:off x="5511342" y="1814989"/>
            <a:ext cx="4014682" cy="2566894"/>
          </a:xfrm>
          <a:prstGeom prst="rect">
            <a:avLst/>
          </a:prstGeom>
          <a:noFill/>
          <a:ln w="952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「コロナにより受けた大きなダメージから回復し、再び成長していくために、経営体力の再強化に取り組む」</a:t>
            </a:r>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2021</a:t>
            </a:r>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月期決算説明会より抜粋）</a:t>
            </a:r>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・新幹線需要の自然回復における時期見通しの不透明感</a:t>
            </a:r>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・移動ターゲット層の変化への対応と、新たな需要開拓への打ち手</a:t>
            </a:r>
            <a:endParaRPr lang="en-US" altLang="ja-JP"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・グループ事業の収益力強化</a:t>
            </a:r>
            <a:endParaRPr lang="en-US" altLang="ja-JP" sz="13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など</a:t>
            </a:r>
            <a:endParaRPr lang="en-US" altLang="ja-JP" sz="13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p:cNvSpPr/>
          <p:nvPr/>
        </p:nvSpPr>
        <p:spPr>
          <a:xfrm>
            <a:off x="5493236" y="1451917"/>
            <a:ext cx="4023735" cy="288807"/>
          </a:xfrm>
          <a:prstGeom prst="rect">
            <a:avLst/>
          </a:prstGeom>
          <a:solidFill>
            <a:schemeClr val="bg2">
              <a:lumMod val="40000"/>
              <a:lumOff val="60000"/>
            </a:schemeClr>
          </a:solidFill>
          <a:ln w="9525" cap="flat" cmpd="sng" algn="ctr">
            <a:noFill/>
            <a:prstDash val="solid"/>
          </a:ln>
          <a:effectLst/>
        </p:spPr>
        <p:txBody>
          <a:bodyPr rtlCol="0" anchor="ctr"/>
          <a:lstStyle/>
          <a:p>
            <a:pPr marL="285750" marR="0" lvl="0" indent="-285750" algn="ctr" defTabSz="457133"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3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内部環境の変化</a:t>
            </a:r>
            <a:endParaRPr kumimoji="0" lang="ja-JP" altLang="en-US" sz="13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p:cNvSpPr/>
          <p:nvPr/>
        </p:nvSpPr>
        <p:spPr>
          <a:xfrm>
            <a:off x="1158704" y="1821401"/>
            <a:ext cx="3987945" cy="2560482"/>
          </a:xfrm>
          <a:prstGeom prst="rect">
            <a:avLst/>
          </a:prstGeom>
          <a:solidFill>
            <a:srgbClr val="FFFFFF"/>
          </a:solidFill>
          <a:ln w="9525" cap="flat" cmpd="sng" algn="ctr">
            <a:solidFill>
              <a:schemeClr val="bg2">
                <a:lumMod val="75000"/>
              </a:schemeClr>
            </a:solidFill>
            <a:prstDash val="solid"/>
          </a:ln>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3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p:cNvSpPr/>
          <p:nvPr/>
        </p:nvSpPr>
        <p:spPr>
          <a:xfrm>
            <a:off x="1158044" y="1456555"/>
            <a:ext cx="3988025" cy="280869"/>
          </a:xfrm>
          <a:prstGeom prst="rect">
            <a:avLst/>
          </a:prstGeom>
          <a:solidFill>
            <a:schemeClr val="bg2">
              <a:lumMod val="40000"/>
              <a:lumOff val="60000"/>
            </a:schemeClr>
          </a:solidFill>
          <a:ln w="9525" cap="flat" cmpd="sng" algn="ctr">
            <a:noFill/>
            <a:prstDash val="solid"/>
          </a:ln>
          <a:effectLst/>
        </p:spPr>
        <p:txBody>
          <a:bodyPr rtlCol="0" anchor="ctr"/>
          <a:lstStyle/>
          <a:p>
            <a:pPr marL="285750" marR="0" lvl="0" indent="-285750" algn="ctr" defTabSz="457133"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ja-JP" altLang="en-US" sz="1300" kern="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外部</a:t>
            </a:r>
            <a:r>
              <a:rPr kumimoji="0" lang="ja-JP" altLang="en-US" sz="13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環境の変化</a:t>
            </a:r>
          </a:p>
        </p:txBody>
      </p:sp>
      <p:sp>
        <p:nvSpPr>
          <p:cNvPr id="46" name="Rectangle 9"/>
          <p:cNvSpPr>
            <a:spLocks noChangeArrowheads="1"/>
          </p:cNvSpPr>
          <p:nvPr/>
        </p:nvSpPr>
        <p:spPr bwMode="auto">
          <a:xfrm>
            <a:off x="1218187" y="1964468"/>
            <a:ext cx="3896896" cy="2288892"/>
          </a:xfrm>
          <a:prstGeom prst="rect">
            <a:avLst/>
          </a:prstGeom>
          <a:noFill/>
          <a:ln w="9525">
            <a:noFill/>
            <a:miter lim="800000"/>
            <a:headEnd/>
            <a:tailEnd/>
          </a:ln>
        </p:spPr>
        <p:txBody>
          <a:bodyPr wrap="square" lIns="18000" tIns="43718" rIns="18000" bIns="43718">
            <a:spAutoFit/>
          </a:bodyPr>
          <a:lstStyle/>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新常態（</a:t>
            </a:r>
            <a:r>
              <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With</a:t>
            </a:r>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After CORONA</a:t>
            </a:r>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）の到来による</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新たな価値観、生活様式へのインパクト</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「対面」、「移動」に対する価値変化が、産業構造や</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事業ポートフォリオの再構築をもたらしている）</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安全安心に対する要求の高まり</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（密回避の取り組みが企業活動における必須条件化）</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・オンラインファーストを前提としたユーザサービス、業務プロセス、オペレーション設計へのシフト</a:t>
            </a:r>
            <a:endParaRPr kumimoji="0" lang="en-US" altLang="ja-JP"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（デジタル技術、データ活用の浸透が加速</a:t>
            </a:r>
            <a:r>
              <a:rPr kumimoji="0" lang="ja-JP" altLang="en-US" sz="13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など</a:t>
            </a:r>
            <a:endParaRPr kumimoji="0" lang="en-US" altLang="ja-JP"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二等辺三角形 46"/>
          <p:cNvSpPr/>
          <p:nvPr/>
        </p:nvSpPr>
        <p:spPr>
          <a:xfrm rot="10800000">
            <a:off x="1471350" y="5306850"/>
            <a:ext cx="7577453" cy="253762"/>
          </a:xfrm>
          <a:prstGeom prst="triangle">
            <a:avLst>
              <a:gd name="adj" fmla="val 49631"/>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3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p:cNvSpPr/>
          <p:nvPr/>
        </p:nvSpPr>
        <p:spPr>
          <a:xfrm>
            <a:off x="3982682" y="5225080"/>
            <a:ext cx="2845899" cy="386372"/>
          </a:xfrm>
          <a:prstGeom prst="rect">
            <a:avLst/>
          </a:prstGeom>
          <a:noFill/>
          <a:ln w="25400" cap="flat" cmpd="sng" algn="ctr">
            <a:noFill/>
            <a:prstDash val="solid"/>
          </a:ln>
          <a:effectLst/>
        </p:spPr>
        <p:txBody>
          <a:bodyPr rtlCol="0" anchor="ctr"/>
          <a:lstStyle/>
          <a:p>
            <a:pPr marR="0" lvl="0" defTabSz="457133" eaLnBrk="1" fontAlgn="auto" latinLnBrk="0" hangingPunct="1">
              <a:lnSpc>
                <a:spcPct val="100000"/>
              </a:lnSpc>
              <a:spcBef>
                <a:spcPts val="0"/>
              </a:spcBef>
              <a:spcAft>
                <a:spcPts val="0"/>
              </a:spcAft>
              <a:buClrTx/>
              <a:buSzTx/>
              <a:tabLst/>
              <a:defRPr/>
            </a:pPr>
            <a:r>
              <a:rPr kumimoji="0" lang="en-US" altLang="ja-JP" sz="1300" b="0" i="0" u="none" strike="noStrike" kern="0" cap="none" spc="0" normalizeH="0" baseline="0" noProof="0" dirty="0" smtClean="0">
                <a:ln>
                  <a:noFill/>
                </a:ln>
                <a:solidFill>
                  <a:srgbClr val="0080B1">
                    <a:lumMod val="7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JR</a:t>
            </a:r>
            <a:r>
              <a:rPr kumimoji="0" lang="ja-JP" altLang="en-US" sz="1300" b="0" i="0" u="none" strike="noStrike" kern="0" cap="none" spc="0" normalizeH="0" baseline="0" noProof="0" dirty="0" smtClean="0">
                <a:ln>
                  <a:noFill/>
                </a:ln>
                <a:solidFill>
                  <a:srgbClr val="0080B1">
                    <a:lumMod val="7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東海グループの特徴と強みを再定義</a:t>
            </a:r>
            <a:endParaRPr kumimoji="0" lang="en-US" altLang="ja-JP" sz="1300" b="0" i="0" u="none" strike="noStrike" kern="0" cap="none" spc="0" normalizeH="0" baseline="0" noProof="0" dirty="0" smtClean="0">
              <a:ln>
                <a:noFill/>
              </a:ln>
              <a:solidFill>
                <a:srgbClr val="0080B1">
                  <a:lumMod val="7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テキスト ボックス 49"/>
          <p:cNvSpPr txBox="1"/>
          <p:nvPr/>
        </p:nvSpPr>
        <p:spPr>
          <a:xfrm>
            <a:off x="273116" y="790880"/>
            <a:ext cx="9821497" cy="584775"/>
          </a:xfrm>
          <a:prstGeom prst="rect">
            <a:avLst/>
          </a:prstGeom>
          <a:noFill/>
        </p:spPr>
        <p:txBody>
          <a:bodyPr wrap="square" rtlCol="0">
            <a:spAutoFit/>
          </a:bodyPr>
          <a:lstStyle/>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コロナ</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禍</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によって、もたらされた環境変化は、社会経済活動やライフスタイル、消費活動において、従来の価値観を</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大きく変えており、今後の企業活動においては、価値変化への柔軟な適応力が事業成長に求められると認識いたします。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Rectangle 20"/>
          <p:cNvSpPr>
            <a:spLocks noChangeArrowheads="1"/>
          </p:cNvSpPr>
          <p:nvPr/>
        </p:nvSpPr>
        <p:spPr bwMode="auto">
          <a:xfrm>
            <a:off x="1182842" y="5628533"/>
            <a:ext cx="8321410" cy="732678"/>
          </a:xfrm>
          <a:prstGeom prst="rect">
            <a:avLst/>
          </a:prstGeom>
          <a:solidFill>
            <a:schemeClr val="accent3">
              <a:lumMod val="20000"/>
              <a:lumOff val="80000"/>
            </a:schemeClr>
          </a:solidFill>
          <a:ln w="19050"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endParaRPr lang="en-US" altLang="ja-JP" sz="11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p:cNvSpPr/>
          <p:nvPr/>
        </p:nvSpPr>
        <p:spPr>
          <a:xfrm>
            <a:off x="986230" y="5739207"/>
            <a:ext cx="8767799" cy="553998"/>
          </a:xfrm>
          <a:prstGeom prst="rect">
            <a:avLst/>
          </a:prstGeom>
        </p:spPr>
        <p:txBody>
          <a:bodyPr wrap="square">
            <a:spAutoFit/>
          </a:bodyPr>
          <a:lstStyle/>
          <a:p>
            <a:pPr algn="ctr">
              <a:spcAft>
                <a:spcPts val="0"/>
              </a:spcAft>
            </a:pPr>
            <a:r>
              <a:rPr lang="en-US" altLang="ja-JP" sz="15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JR</a:t>
            </a:r>
            <a:r>
              <a:rPr lang="ja-JP" altLang="en-US" sz="15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東海様が、グループ全体で保有するリソースおよびアセットを最大限に活用した</a:t>
            </a:r>
            <a:endParaRPr lang="en-US" altLang="ja-JP" sz="15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5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ビジネスモデルの設計と実行</a:t>
            </a:r>
            <a:endParaRPr lang="ja-JP" altLang="ja-JP" sz="1500" b="1" kern="100" dirty="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53" name="Rectangle 20"/>
          <p:cNvSpPr>
            <a:spLocks noChangeArrowheads="1"/>
          </p:cNvSpPr>
          <p:nvPr/>
        </p:nvSpPr>
        <p:spPr bwMode="auto">
          <a:xfrm>
            <a:off x="175851" y="5603387"/>
            <a:ext cx="748952" cy="759021"/>
          </a:xfrm>
          <a:prstGeom prst="rect">
            <a:avLst/>
          </a:prstGeom>
          <a:solidFill>
            <a:schemeClr val="bg2">
              <a:lumMod val="20000"/>
              <a:lumOff val="8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課題解決の</a:t>
            </a:r>
            <a:endParaRPr lang="en-US" altLang="ja-JP"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r>
              <a:rPr lang="ja-JP" altLang="en-US" sz="1300" b="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方向性</a:t>
            </a:r>
            <a:endParaRPr lang="ja-JP" altLang="en-US" sz="13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5681954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p:cNvSpPr/>
          <p:nvPr/>
        </p:nvSpPr>
        <p:spPr>
          <a:xfrm>
            <a:off x="249359" y="5024887"/>
            <a:ext cx="1443440" cy="1026906"/>
          </a:xfrm>
          <a:prstGeom prst="roundRect">
            <a:avLst>
              <a:gd name="adj" fmla="val 138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kumimoji="1" lang="ja-JP" altLang="en-US" sz="1200" b="1" dirty="0">
                <a:solidFill>
                  <a:schemeClr val="tx1"/>
                </a:solidFill>
              </a:rPr>
              <a:t>（</a:t>
            </a:r>
            <a:r>
              <a:rPr kumimoji="1" lang="ja-JP" altLang="en-US" sz="1200" b="1" dirty="0" smtClean="0">
                <a:solidFill>
                  <a:schemeClr val="tx1"/>
                </a:solidFill>
              </a:rPr>
              <a:t>ポイント交換）</a:t>
            </a:r>
            <a:endParaRPr lang="ja-JP" altLang="en-US" sz="1200" b="1" dirty="0">
              <a:solidFill>
                <a:schemeClr val="tx1"/>
              </a:solidFill>
            </a:endParaRPr>
          </a:p>
        </p:txBody>
      </p:sp>
      <p:sp>
        <p:nvSpPr>
          <p:cNvPr id="4" name="タイトル 3"/>
          <p:cNvSpPr>
            <a:spLocks noGrp="1"/>
          </p:cNvSpPr>
          <p:nvPr>
            <p:ph type="title"/>
          </p:nvPr>
        </p:nvSpPr>
        <p:spPr/>
        <p:txBody>
          <a:bodyPr>
            <a:normAutofit fontScale="90000"/>
          </a:bodyPr>
          <a:lstStyle/>
          <a:p>
            <a:r>
              <a:rPr lang="en-US" altLang="ja-JP" sz="1800" b="0" dirty="0"/>
              <a:t>3.3. </a:t>
            </a:r>
            <a:r>
              <a:rPr lang="ja-JP" altLang="en-US" sz="1800" b="0" dirty="0"/>
              <a:t>実現のポイント</a:t>
            </a:r>
            <a:r>
              <a:rPr lang="ja-JP" altLang="en-US" sz="1800" b="0" dirty="0" smtClean="0"/>
              <a:t>３｜①</a:t>
            </a:r>
            <a:r>
              <a:rPr lang="ja-JP" altLang="en-US" sz="1800" b="0" dirty="0"/>
              <a:t>顧客中心設計アーキテクチャー</a:t>
            </a:r>
            <a:r>
              <a:rPr lang="en-US" altLang="ja-JP" sz="1800" b="0" dirty="0"/>
              <a:t/>
            </a:r>
            <a:br>
              <a:rPr lang="en-US" altLang="ja-JP" sz="1800" b="0" dirty="0"/>
            </a:br>
            <a:r>
              <a:rPr lang="ja-JP" altLang="en-US" dirty="0" smtClean="0"/>
              <a:t>アプリでのポイント交換実績（</a:t>
            </a:r>
            <a:r>
              <a:rPr lang="ja-JP" altLang="en-US" dirty="0"/>
              <a:t>西日本旅客鉄道様：</a:t>
            </a:r>
            <a:r>
              <a:rPr lang="en-US" altLang="ja-JP" dirty="0" smtClean="0"/>
              <a:t>WESPO</a:t>
            </a:r>
            <a:r>
              <a:rPr lang="ja-JP" altLang="en-US" dirty="0" smtClean="0"/>
              <a:t>アプリ）</a:t>
            </a:r>
            <a:endParaRPr kumimoji="1" lang="ja-JP" altLang="en-US" dirty="0"/>
          </a:p>
        </p:txBody>
      </p:sp>
      <p:pic>
        <p:nvPicPr>
          <p:cNvPr id="5" name="Picture 5" descr="STEP2"/>
          <p:cNvPicPr>
            <a:picLocks noChangeAspect="1" noChangeArrowheads="1"/>
          </p:cNvPicPr>
          <p:nvPr/>
        </p:nvPicPr>
        <p:blipFill rotWithShape="1">
          <a:blip r:embed="rId2">
            <a:extLst>
              <a:ext uri="{28A0092B-C50C-407E-A947-70E740481C1C}">
                <a14:useLocalDpi xmlns:a14="http://schemas.microsoft.com/office/drawing/2010/main" val="0"/>
              </a:ext>
            </a:extLst>
          </a:blip>
          <a:srcRect l="21705" t="14199" r="21504" b="22588"/>
          <a:stretch/>
        </p:blipFill>
        <p:spPr bwMode="auto">
          <a:xfrm>
            <a:off x="3406717" y="974029"/>
            <a:ext cx="1435847" cy="2380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EP1"/>
          <p:cNvPicPr>
            <a:picLocks noChangeAspect="1" noChangeArrowheads="1"/>
          </p:cNvPicPr>
          <p:nvPr/>
        </p:nvPicPr>
        <p:blipFill rotWithShape="1">
          <a:blip r:embed="rId3">
            <a:extLst>
              <a:ext uri="{28A0092B-C50C-407E-A947-70E740481C1C}">
                <a14:useLocalDpi xmlns:a14="http://schemas.microsoft.com/office/drawing/2010/main" val="0"/>
              </a:ext>
            </a:extLst>
          </a:blip>
          <a:srcRect l="31863" t="16398" r="22340" b="23974"/>
          <a:stretch/>
        </p:blipFill>
        <p:spPr bwMode="auto">
          <a:xfrm>
            <a:off x="1692799" y="825967"/>
            <a:ext cx="1526613" cy="2520351"/>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259154" y="1796658"/>
            <a:ext cx="1523870" cy="707886"/>
          </a:xfrm>
          <a:prstGeom prst="rect">
            <a:avLst/>
          </a:prstGeom>
        </p:spPr>
        <p:txBody>
          <a:bodyPr wrap="square">
            <a:spAutoFit/>
          </a:bodyPr>
          <a:lstStyle/>
          <a:p>
            <a:pPr algn="ctr"/>
            <a:r>
              <a:rPr lang="en-US" altLang="ja-JP" sz="2000" b="1" dirty="0" smtClean="0"/>
              <a:t>WESPO</a:t>
            </a:r>
            <a:br>
              <a:rPr lang="en-US" altLang="ja-JP" sz="2000" b="1" dirty="0" smtClean="0"/>
            </a:br>
            <a:r>
              <a:rPr lang="ja-JP" altLang="en-US" sz="2000" b="1" dirty="0" smtClean="0"/>
              <a:t>登録</a:t>
            </a:r>
            <a:endParaRPr lang="ja-JP" altLang="en-US" sz="2000" b="1" dirty="0"/>
          </a:p>
        </p:txBody>
      </p:sp>
      <p:pic>
        <p:nvPicPr>
          <p:cNvPr id="8" name="Picture 6" descr="STEP3"/>
          <p:cNvPicPr>
            <a:picLocks noChangeAspect="1" noChangeArrowheads="1"/>
          </p:cNvPicPr>
          <p:nvPr/>
        </p:nvPicPr>
        <p:blipFill rotWithShape="1">
          <a:blip r:embed="rId4">
            <a:extLst>
              <a:ext uri="{28A0092B-C50C-407E-A947-70E740481C1C}">
                <a14:useLocalDpi xmlns:a14="http://schemas.microsoft.com/office/drawing/2010/main" val="0"/>
              </a:ext>
            </a:extLst>
          </a:blip>
          <a:srcRect l="33111" t="18442" r="24336" b="24925"/>
          <a:stretch/>
        </p:blipFill>
        <p:spPr bwMode="auto">
          <a:xfrm>
            <a:off x="5113924" y="994162"/>
            <a:ext cx="1459426" cy="24180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TEP4"/>
          <p:cNvPicPr>
            <a:picLocks noChangeAspect="1" noChangeArrowheads="1"/>
          </p:cNvPicPr>
          <p:nvPr/>
        </p:nvPicPr>
        <p:blipFill rotWithShape="1">
          <a:blip r:embed="rId5">
            <a:extLst>
              <a:ext uri="{28A0092B-C50C-407E-A947-70E740481C1C}">
                <a14:useLocalDpi xmlns:a14="http://schemas.microsoft.com/office/drawing/2010/main" val="0"/>
              </a:ext>
            </a:extLst>
          </a:blip>
          <a:srcRect l="7853" t="13630" r="16735" b="22931"/>
          <a:stretch/>
        </p:blipFill>
        <p:spPr bwMode="auto">
          <a:xfrm>
            <a:off x="6869897" y="922470"/>
            <a:ext cx="2272358" cy="242384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96341" y="4259392"/>
            <a:ext cx="1587294" cy="707886"/>
          </a:xfrm>
          <a:prstGeom prst="rect">
            <a:avLst/>
          </a:prstGeom>
        </p:spPr>
        <p:txBody>
          <a:bodyPr wrap="none">
            <a:spAutoFit/>
          </a:bodyPr>
          <a:lstStyle/>
          <a:p>
            <a:pPr algn="ctr"/>
            <a:r>
              <a:rPr kumimoji="1" lang="en-US" altLang="ja-JP" sz="2000" b="1" dirty="0"/>
              <a:t>WESPO</a:t>
            </a:r>
            <a:r>
              <a:rPr kumimoji="1" lang="ja-JP" altLang="en-US" sz="2000" b="1" dirty="0"/>
              <a:t>へ</a:t>
            </a:r>
            <a:r>
              <a:rPr kumimoji="1" lang="ja-JP" altLang="en-US" sz="2000" b="1" dirty="0" smtClean="0"/>
              <a:t>の</a:t>
            </a:r>
            <a:endParaRPr kumimoji="1" lang="en-US" altLang="ja-JP" sz="2000" b="1" dirty="0" smtClean="0"/>
          </a:p>
          <a:p>
            <a:pPr algn="ctr"/>
            <a:r>
              <a:rPr kumimoji="1" lang="ja-JP" altLang="en-US" sz="2000" b="1" dirty="0" smtClean="0"/>
              <a:t>おまとめ</a:t>
            </a:r>
            <a:endParaRPr lang="ja-JP" altLang="en-US" sz="2000" b="1" dirty="0"/>
          </a:p>
        </p:txBody>
      </p:sp>
      <p:pic>
        <p:nvPicPr>
          <p:cNvPr id="11" name="図 10"/>
          <p:cNvPicPr>
            <a:picLocks noChangeAspect="1"/>
          </p:cNvPicPr>
          <p:nvPr/>
        </p:nvPicPr>
        <p:blipFill rotWithShape="1">
          <a:blip r:embed="rId6">
            <a:extLst>
              <a:ext uri="{28A0092B-C50C-407E-A947-70E740481C1C}">
                <a14:useLocalDpi xmlns:a14="http://schemas.microsoft.com/office/drawing/2010/main" val="0"/>
              </a:ext>
            </a:extLst>
          </a:blip>
          <a:srcRect l="12030" t="17664" r="72664" b="26020"/>
          <a:stretch/>
        </p:blipFill>
        <p:spPr>
          <a:xfrm>
            <a:off x="1768415" y="3395210"/>
            <a:ext cx="1250830" cy="2614020"/>
          </a:xfrm>
          <a:prstGeom prst="rect">
            <a:avLst/>
          </a:prstGeom>
        </p:spPr>
      </p:pic>
      <p:sp>
        <p:nvSpPr>
          <p:cNvPr id="12" name="角丸四角形 11"/>
          <p:cNvSpPr/>
          <p:nvPr/>
        </p:nvSpPr>
        <p:spPr>
          <a:xfrm>
            <a:off x="1764680" y="6051793"/>
            <a:ext cx="7627180" cy="314198"/>
          </a:xfrm>
          <a:prstGeom prst="roundRect">
            <a:avLst/>
          </a:prstGeom>
          <a:solidFill>
            <a:schemeClr val="bg1">
              <a:lumMod val="95000"/>
            </a:schemeClr>
          </a:solidFill>
          <a:ln w="222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b="1" dirty="0">
                <a:solidFill>
                  <a:srgbClr val="0070C0"/>
                </a:solidFill>
                <a:latin typeface="+mn-ea"/>
              </a:rPr>
              <a:t>スマホアプリ</a:t>
            </a:r>
            <a:r>
              <a:rPr kumimoji="1" lang="ja-JP" altLang="en-US" sz="1600" b="1" dirty="0" smtClean="0">
                <a:solidFill>
                  <a:srgbClr val="0070C0"/>
                </a:solidFill>
                <a:latin typeface="+mn-ea"/>
              </a:rPr>
              <a:t>から</a:t>
            </a:r>
            <a:r>
              <a:rPr kumimoji="1" lang="en-US" altLang="ja-JP" sz="1600" b="1" dirty="0" smtClean="0">
                <a:solidFill>
                  <a:srgbClr val="0070C0"/>
                </a:solidFill>
                <a:latin typeface="+mn-ea"/>
              </a:rPr>
              <a:t>CAFIS Explorer</a:t>
            </a:r>
            <a:r>
              <a:rPr kumimoji="1" lang="ja-JP" altLang="en-US" sz="1600" b="1" dirty="0" smtClean="0">
                <a:solidFill>
                  <a:srgbClr val="0070C0"/>
                </a:solidFill>
                <a:latin typeface="+mn-ea"/>
              </a:rPr>
              <a:t>の</a:t>
            </a:r>
            <a:r>
              <a:rPr kumimoji="1" lang="ja-JP" altLang="en-US" sz="1600" b="1" dirty="0">
                <a:solidFill>
                  <a:srgbClr val="0070C0"/>
                </a:solidFill>
                <a:latin typeface="+mn-ea"/>
              </a:rPr>
              <a:t>ポイント更新</a:t>
            </a:r>
            <a:r>
              <a:rPr kumimoji="1" lang="en-US" altLang="ja-JP" sz="1600" b="1" dirty="0">
                <a:solidFill>
                  <a:srgbClr val="0070C0"/>
                </a:solidFill>
                <a:latin typeface="+mn-ea"/>
              </a:rPr>
              <a:t>API</a:t>
            </a:r>
            <a:r>
              <a:rPr kumimoji="1" lang="ja-JP" altLang="en-US" sz="1600" b="1" dirty="0" smtClean="0">
                <a:solidFill>
                  <a:srgbClr val="0070C0"/>
                </a:solidFill>
                <a:latin typeface="+mn-ea"/>
              </a:rPr>
              <a:t>をコールして実現</a:t>
            </a:r>
            <a:endParaRPr kumimoji="1" lang="ja-JP" altLang="en-US" sz="1600" b="1" dirty="0">
              <a:solidFill>
                <a:srgbClr val="0070C0"/>
              </a:solidFill>
              <a:latin typeface="+mn-ea"/>
            </a:endParaRPr>
          </a:p>
        </p:txBody>
      </p:sp>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42397" t="17664" r="42035" b="26276"/>
          <a:stretch/>
        </p:blipFill>
        <p:spPr>
          <a:xfrm>
            <a:off x="4195255" y="3405097"/>
            <a:ext cx="1269431" cy="2596435"/>
          </a:xfrm>
          <a:prstGeom prst="rect">
            <a:avLst/>
          </a:prstGeom>
        </p:spPr>
      </p:pic>
      <p:pic>
        <p:nvPicPr>
          <p:cNvPr id="14" name="図 13"/>
          <p:cNvPicPr>
            <a:picLocks noChangeAspect="1"/>
          </p:cNvPicPr>
          <p:nvPr/>
        </p:nvPicPr>
        <p:blipFill rotWithShape="1">
          <a:blip r:embed="rId6">
            <a:extLst>
              <a:ext uri="{28A0092B-C50C-407E-A947-70E740481C1C}">
                <a14:useLocalDpi xmlns:a14="http://schemas.microsoft.com/office/drawing/2010/main" val="0"/>
              </a:ext>
            </a:extLst>
          </a:blip>
          <a:srcRect l="69327" t="17664" r="9157" b="26139"/>
          <a:stretch/>
        </p:blipFill>
        <p:spPr>
          <a:xfrm>
            <a:off x="6651498" y="3393753"/>
            <a:ext cx="1775099" cy="2633253"/>
          </a:xfrm>
          <a:prstGeom prst="rect">
            <a:avLst/>
          </a:prstGeom>
        </p:spPr>
      </p:pic>
      <p:cxnSp>
        <p:nvCxnSpPr>
          <p:cNvPr id="15" name="直線コネクタ 14"/>
          <p:cNvCxnSpPr/>
          <p:nvPr/>
        </p:nvCxnSpPr>
        <p:spPr>
          <a:xfrm>
            <a:off x="259154" y="3393753"/>
            <a:ext cx="89458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8215105" y="768524"/>
            <a:ext cx="1553120" cy="1078519"/>
          </a:xfrm>
          <a:prstGeom prst="roundRect">
            <a:avLst>
              <a:gd name="adj" fmla="val 8603"/>
            </a:avLst>
          </a:prstGeom>
          <a:solidFill>
            <a:schemeClr val="bg1">
              <a:lumMod val="95000"/>
            </a:schemeClr>
          </a:solidFill>
          <a:ln w="22225">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kumimoji="1" lang="ja-JP" altLang="en-US" sz="1600" b="1" dirty="0" smtClean="0">
                <a:solidFill>
                  <a:srgbClr val="0070C0"/>
                </a:solidFill>
                <a:latin typeface="+mn-ea"/>
              </a:rPr>
              <a:t>登録済会員は</a:t>
            </a:r>
            <a:endParaRPr kumimoji="1" lang="en-US" altLang="ja-JP" sz="1600" b="1" dirty="0" smtClean="0">
              <a:solidFill>
                <a:srgbClr val="0070C0"/>
              </a:solidFill>
              <a:latin typeface="+mn-ea"/>
            </a:endParaRPr>
          </a:p>
          <a:p>
            <a:pPr algn="ctr"/>
            <a:r>
              <a:rPr kumimoji="1" lang="ja-JP" altLang="en-US" sz="1600" b="1" dirty="0" smtClean="0">
                <a:solidFill>
                  <a:srgbClr val="0070C0"/>
                </a:solidFill>
                <a:latin typeface="+mn-ea"/>
              </a:rPr>
              <a:t>生年</a:t>
            </a:r>
            <a:r>
              <a:rPr kumimoji="1" lang="ja-JP" altLang="en-US" sz="1600" b="1" dirty="0">
                <a:solidFill>
                  <a:srgbClr val="0070C0"/>
                </a:solidFill>
                <a:latin typeface="+mn-ea"/>
              </a:rPr>
              <a:t>月日</a:t>
            </a:r>
            <a:r>
              <a:rPr kumimoji="1" lang="ja-JP" altLang="en-US" sz="1600" b="1" dirty="0" smtClean="0">
                <a:solidFill>
                  <a:srgbClr val="0070C0"/>
                </a:solidFill>
                <a:latin typeface="+mn-ea"/>
              </a:rPr>
              <a:t>で</a:t>
            </a:r>
            <a:r>
              <a:rPr kumimoji="1" lang="en-US" altLang="ja-JP" sz="1600" b="1" dirty="0" smtClean="0">
                <a:solidFill>
                  <a:srgbClr val="0070C0"/>
                </a:solidFill>
                <a:latin typeface="+mn-ea"/>
              </a:rPr>
              <a:t/>
            </a:r>
            <a:br>
              <a:rPr kumimoji="1" lang="en-US" altLang="ja-JP" sz="1600" b="1" dirty="0" smtClean="0">
                <a:solidFill>
                  <a:srgbClr val="0070C0"/>
                </a:solidFill>
                <a:latin typeface="+mn-ea"/>
              </a:rPr>
            </a:br>
            <a:r>
              <a:rPr kumimoji="1" lang="ja-JP" altLang="en-US" sz="1600" b="1" dirty="0" smtClean="0">
                <a:solidFill>
                  <a:srgbClr val="0070C0"/>
                </a:solidFill>
                <a:latin typeface="+mn-ea"/>
              </a:rPr>
              <a:t>本人</a:t>
            </a:r>
            <a:r>
              <a:rPr kumimoji="1" lang="ja-JP" altLang="en-US" sz="1600" b="1" dirty="0">
                <a:solidFill>
                  <a:srgbClr val="0070C0"/>
                </a:solidFill>
                <a:latin typeface="+mn-ea"/>
              </a:rPr>
              <a:t>確認</a:t>
            </a:r>
            <a:r>
              <a:rPr kumimoji="1" lang="ja-JP" altLang="en-US" sz="1600" b="1" dirty="0" smtClean="0">
                <a:solidFill>
                  <a:srgbClr val="0070C0"/>
                </a:solidFill>
                <a:latin typeface="+mn-ea"/>
              </a:rPr>
              <a:t>を行い</a:t>
            </a:r>
            <a:endParaRPr kumimoji="1" lang="en-US" altLang="ja-JP" sz="1600" b="1" dirty="0" smtClean="0">
              <a:solidFill>
                <a:srgbClr val="0070C0"/>
              </a:solidFill>
              <a:latin typeface="+mn-ea"/>
            </a:endParaRPr>
          </a:p>
          <a:p>
            <a:pPr algn="ctr"/>
            <a:r>
              <a:rPr kumimoji="1" lang="ja-JP" altLang="en-US" sz="1600" b="1" dirty="0" smtClean="0">
                <a:solidFill>
                  <a:srgbClr val="0070C0"/>
                </a:solidFill>
                <a:latin typeface="+mn-ea"/>
              </a:rPr>
              <a:t>「統合</a:t>
            </a:r>
            <a:r>
              <a:rPr kumimoji="1" lang="ja-JP" altLang="en-US" sz="1600" b="1" dirty="0">
                <a:solidFill>
                  <a:srgbClr val="0070C0"/>
                </a:solidFill>
                <a:latin typeface="+mn-ea"/>
              </a:rPr>
              <a:t>」</a:t>
            </a:r>
          </a:p>
        </p:txBody>
      </p:sp>
      <p:sp>
        <p:nvSpPr>
          <p:cNvPr id="17" name="二等辺三角形 16"/>
          <p:cNvSpPr/>
          <p:nvPr/>
        </p:nvSpPr>
        <p:spPr>
          <a:xfrm rot="5400000">
            <a:off x="3045673" y="1813142"/>
            <a:ext cx="503123" cy="159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5400000">
            <a:off x="4757893" y="1851851"/>
            <a:ext cx="503123" cy="159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p:nvSpPr>
        <p:spPr>
          <a:xfrm rot="5400000">
            <a:off x="6484546" y="1838528"/>
            <a:ext cx="503123" cy="159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5400000">
            <a:off x="3710995" y="4785225"/>
            <a:ext cx="503123" cy="159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5400000">
            <a:off x="6382972" y="4779817"/>
            <a:ext cx="503123" cy="159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8193813" y="3601113"/>
            <a:ext cx="1443497" cy="512314"/>
          </a:xfrm>
          <a:prstGeom prst="roundRect">
            <a:avLst>
              <a:gd name="adj" fmla="val 0"/>
            </a:avLst>
          </a:prstGeom>
          <a:no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b="1" dirty="0">
                <a:solidFill>
                  <a:schemeClr val="tx1"/>
                </a:solidFill>
                <a:latin typeface="+mn-ea"/>
              </a:rPr>
              <a:t>ポイント</a:t>
            </a:r>
            <a:r>
              <a:rPr kumimoji="1" lang="ja-JP" altLang="en-US" sz="1200" b="1" dirty="0" smtClean="0">
                <a:solidFill>
                  <a:schemeClr val="tx1"/>
                </a:solidFill>
                <a:latin typeface="+mn-ea"/>
              </a:rPr>
              <a:t>が</a:t>
            </a:r>
            <a:endParaRPr kumimoji="1" lang="en-US" altLang="ja-JP" sz="1200" b="1" dirty="0" smtClean="0">
              <a:solidFill>
                <a:schemeClr val="tx1"/>
              </a:solidFill>
              <a:latin typeface="+mn-ea"/>
            </a:endParaRPr>
          </a:p>
          <a:p>
            <a:pPr algn="ctr"/>
            <a:r>
              <a:rPr kumimoji="1" lang="en-US" altLang="ja-JP" sz="1200" b="1" dirty="0" smtClean="0">
                <a:solidFill>
                  <a:schemeClr val="tx1"/>
                </a:solidFill>
                <a:latin typeface="+mn-ea"/>
              </a:rPr>
              <a:t>WESPO</a:t>
            </a:r>
            <a:r>
              <a:rPr kumimoji="1" lang="ja-JP" altLang="en-US" sz="1200" b="1" dirty="0">
                <a:solidFill>
                  <a:schemeClr val="tx1"/>
                </a:solidFill>
                <a:latin typeface="+mn-ea"/>
              </a:rPr>
              <a:t>に変換</a:t>
            </a:r>
          </a:p>
        </p:txBody>
      </p:sp>
      <p:sp>
        <p:nvSpPr>
          <p:cNvPr id="24" name="角丸四角形 23"/>
          <p:cNvSpPr/>
          <p:nvPr/>
        </p:nvSpPr>
        <p:spPr>
          <a:xfrm>
            <a:off x="5164420" y="4239937"/>
            <a:ext cx="1549245" cy="520666"/>
          </a:xfrm>
          <a:prstGeom prst="roundRect">
            <a:avLst>
              <a:gd name="adj" fmla="val 0"/>
            </a:avLst>
          </a:prstGeom>
          <a:no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b="1" dirty="0" smtClean="0">
                <a:solidFill>
                  <a:schemeClr val="tx1"/>
                </a:solidFill>
                <a:latin typeface="+mn-ea"/>
              </a:rPr>
              <a:t>変換ポイント数</a:t>
            </a:r>
            <a:r>
              <a:rPr kumimoji="1" lang="en-US" altLang="ja-JP" sz="1200" b="1" dirty="0" smtClean="0">
                <a:solidFill>
                  <a:schemeClr val="tx1"/>
                </a:solidFill>
                <a:latin typeface="+mn-ea"/>
              </a:rPr>
              <a:t/>
            </a:r>
            <a:br>
              <a:rPr kumimoji="1" lang="en-US" altLang="ja-JP" sz="1200" b="1" dirty="0" smtClean="0">
                <a:solidFill>
                  <a:schemeClr val="tx1"/>
                </a:solidFill>
                <a:latin typeface="+mn-ea"/>
              </a:rPr>
            </a:br>
            <a:r>
              <a:rPr kumimoji="1" lang="ja-JP" altLang="en-US" sz="1200" b="1" dirty="0" smtClean="0">
                <a:solidFill>
                  <a:schemeClr val="tx1"/>
                </a:solidFill>
                <a:latin typeface="+mn-ea"/>
              </a:rPr>
              <a:t>を入力し、</a:t>
            </a:r>
            <a:r>
              <a:rPr kumimoji="1" lang="en-US" altLang="ja-JP" sz="1200" b="1" dirty="0" smtClean="0">
                <a:solidFill>
                  <a:schemeClr val="tx1"/>
                </a:solidFill>
                <a:latin typeface="+mn-ea"/>
              </a:rPr>
              <a:t/>
            </a:r>
            <a:br>
              <a:rPr kumimoji="1" lang="en-US" altLang="ja-JP" sz="1200" b="1" dirty="0" smtClean="0">
                <a:solidFill>
                  <a:schemeClr val="tx1"/>
                </a:solidFill>
                <a:latin typeface="+mn-ea"/>
              </a:rPr>
            </a:br>
            <a:r>
              <a:rPr kumimoji="1" lang="ja-JP" altLang="en-US" sz="1200" b="1" dirty="0" smtClean="0">
                <a:solidFill>
                  <a:schemeClr val="tx1"/>
                </a:solidFill>
                <a:latin typeface="+mn-ea"/>
              </a:rPr>
              <a:t>「ポイント交換」</a:t>
            </a:r>
            <a:endParaRPr kumimoji="1" lang="en-US" altLang="ja-JP" sz="1200" b="1" dirty="0" smtClean="0">
              <a:solidFill>
                <a:schemeClr val="tx1"/>
              </a:solidFill>
              <a:latin typeface="+mn-ea"/>
            </a:endParaRPr>
          </a:p>
          <a:p>
            <a:pPr algn="ctr"/>
            <a:r>
              <a:rPr kumimoji="1" lang="ja-JP" altLang="en-US" sz="1200" b="1" dirty="0" smtClean="0">
                <a:solidFill>
                  <a:schemeClr val="tx1"/>
                </a:solidFill>
                <a:latin typeface="+mn-ea"/>
              </a:rPr>
              <a:t>タップ</a:t>
            </a:r>
            <a:endParaRPr kumimoji="1" lang="en-US" altLang="ja-JP" sz="1200" b="1" dirty="0" smtClean="0">
              <a:solidFill>
                <a:schemeClr val="tx1"/>
              </a:solidFill>
              <a:latin typeface="+mn-ea"/>
            </a:endParaRPr>
          </a:p>
        </p:txBody>
      </p:sp>
      <p:sp>
        <p:nvSpPr>
          <p:cNvPr id="25" name="角丸四角形 24"/>
          <p:cNvSpPr/>
          <p:nvPr/>
        </p:nvSpPr>
        <p:spPr>
          <a:xfrm>
            <a:off x="2693078" y="5278035"/>
            <a:ext cx="1395113" cy="520666"/>
          </a:xfrm>
          <a:prstGeom prst="roundRect">
            <a:avLst>
              <a:gd name="adj" fmla="val 0"/>
            </a:avLst>
          </a:prstGeom>
          <a:noFill/>
          <a:ln w="222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b="1" dirty="0" smtClean="0">
                <a:solidFill>
                  <a:schemeClr val="tx1"/>
                </a:solidFill>
                <a:latin typeface="+mn-ea"/>
              </a:rPr>
              <a:t>登録済カードの</a:t>
            </a:r>
            <a:endParaRPr kumimoji="1" lang="en-US" altLang="ja-JP" sz="1200" b="1" dirty="0" smtClean="0">
              <a:solidFill>
                <a:schemeClr val="tx1"/>
              </a:solidFill>
              <a:latin typeface="+mn-ea"/>
            </a:endParaRPr>
          </a:p>
          <a:p>
            <a:pPr algn="ctr"/>
            <a:r>
              <a:rPr kumimoji="1" lang="ja-JP" altLang="en-US" sz="1200" b="1" dirty="0" smtClean="0">
                <a:solidFill>
                  <a:schemeClr val="tx1"/>
                </a:solidFill>
                <a:latin typeface="+mn-ea"/>
              </a:rPr>
              <a:t>詳細画面で</a:t>
            </a:r>
            <a:endParaRPr kumimoji="1" lang="en-US" altLang="ja-JP" sz="1200" b="1" dirty="0" smtClean="0">
              <a:solidFill>
                <a:schemeClr val="tx1"/>
              </a:solidFill>
              <a:latin typeface="+mn-ea"/>
            </a:endParaRPr>
          </a:p>
          <a:p>
            <a:pPr algn="ctr"/>
            <a:r>
              <a:rPr kumimoji="1" lang="ja-JP" altLang="en-US" sz="1200" b="1" dirty="0" smtClean="0">
                <a:solidFill>
                  <a:schemeClr val="tx1"/>
                </a:solidFill>
                <a:latin typeface="+mn-ea"/>
              </a:rPr>
              <a:t>「ポイント交換」</a:t>
            </a:r>
            <a:endParaRPr kumimoji="1" lang="en-US" altLang="ja-JP" sz="1200" b="1" dirty="0" smtClean="0">
              <a:solidFill>
                <a:schemeClr val="tx1"/>
              </a:solidFill>
              <a:latin typeface="+mn-ea"/>
            </a:endParaRPr>
          </a:p>
          <a:p>
            <a:pPr algn="ctr"/>
            <a:r>
              <a:rPr kumimoji="1" lang="ja-JP" altLang="en-US" sz="1200" b="1" dirty="0" smtClean="0">
                <a:solidFill>
                  <a:schemeClr val="tx1"/>
                </a:solidFill>
                <a:latin typeface="+mn-ea"/>
              </a:rPr>
              <a:t>タップ</a:t>
            </a:r>
            <a:endParaRPr kumimoji="1" lang="en-US" altLang="ja-JP" sz="1200" b="1" dirty="0" smtClean="0">
              <a:solidFill>
                <a:schemeClr val="tx1"/>
              </a:solidFill>
              <a:latin typeface="+mn-ea"/>
            </a:endParaRPr>
          </a:p>
        </p:txBody>
      </p:sp>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8616" y="5348316"/>
            <a:ext cx="399037" cy="399037"/>
          </a:xfrm>
          <a:prstGeom prst="rect">
            <a:avLst/>
          </a:prstGeom>
        </p:spPr>
      </p:pic>
      <p:pic>
        <p:nvPicPr>
          <p:cNvPr id="26" name="図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828" y="5348316"/>
            <a:ext cx="399037" cy="399037"/>
          </a:xfrm>
          <a:prstGeom prst="rect">
            <a:avLst/>
          </a:prstGeom>
        </p:spPr>
      </p:pic>
      <p:cxnSp>
        <p:nvCxnSpPr>
          <p:cNvPr id="28" name="直線矢印コネクタ 27"/>
          <p:cNvCxnSpPr>
            <a:stCxn id="26" idx="3"/>
            <a:endCxn id="3" idx="1"/>
          </p:cNvCxnSpPr>
          <p:nvPr/>
        </p:nvCxnSpPr>
        <p:spPr>
          <a:xfrm>
            <a:off x="807865" y="5547835"/>
            <a:ext cx="370751"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1010573" y="5750416"/>
            <a:ext cx="705642" cy="253916"/>
          </a:xfrm>
          <a:prstGeom prst="rect">
            <a:avLst/>
          </a:prstGeom>
        </p:spPr>
        <p:txBody>
          <a:bodyPr wrap="none">
            <a:spAutoFit/>
          </a:bodyPr>
          <a:lstStyle/>
          <a:p>
            <a:pPr algn="ctr"/>
            <a:r>
              <a:rPr kumimoji="1" lang="en-US" altLang="ja-JP" sz="1050" b="1" dirty="0" smtClean="0">
                <a:latin typeface="Meiryo UI" panose="020B0604030504040204" pitchFamily="50" charset="-128"/>
                <a:ea typeface="Meiryo UI" panose="020B0604030504040204" pitchFamily="50" charset="-128"/>
              </a:rPr>
              <a:t>WESPO</a:t>
            </a:r>
            <a:endParaRPr lang="ja-JP" altLang="en-US" sz="1050" b="1" dirty="0">
              <a:latin typeface="Meiryo UI" panose="020B0604030504040204" pitchFamily="50" charset="-128"/>
              <a:ea typeface="Meiryo UI" panose="020B0604030504040204" pitchFamily="50" charset="-128"/>
            </a:endParaRPr>
          </a:p>
        </p:txBody>
      </p:sp>
      <p:sp>
        <p:nvSpPr>
          <p:cNvPr id="30" name="正方形/長方形 29"/>
          <p:cNvSpPr/>
          <p:nvPr/>
        </p:nvSpPr>
        <p:spPr>
          <a:xfrm>
            <a:off x="164115" y="5750416"/>
            <a:ext cx="902811" cy="253916"/>
          </a:xfrm>
          <a:prstGeom prst="rect">
            <a:avLst/>
          </a:prstGeom>
        </p:spPr>
        <p:txBody>
          <a:bodyPr wrap="none">
            <a:spAutoFit/>
          </a:bodyPr>
          <a:lstStyle/>
          <a:p>
            <a:pPr algn="ctr"/>
            <a:r>
              <a:rPr kumimoji="1" lang="ja-JP" altLang="en-US" sz="1050" b="1" dirty="0" smtClean="0">
                <a:latin typeface="Meiryo UI" panose="020B0604030504040204" pitchFamily="50" charset="-128"/>
                <a:ea typeface="Meiryo UI" panose="020B0604030504040204" pitchFamily="50" charset="-128"/>
              </a:rPr>
              <a:t>個社ポイント</a:t>
            </a:r>
            <a:endParaRPr lang="ja-JP" altLang="en-US" sz="105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118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角丸四角形 78"/>
          <p:cNvSpPr/>
          <p:nvPr/>
        </p:nvSpPr>
        <p:spPr>
          <a:xfrm>
            <a:off x="5413123" y="2221876"/>
            <a:ext cx="3304762" cy="1322882"/>
          </a:xfrm>
          <a:prstGeom prst="roundRect">
            <a:avLst>
              <a:gd name="adj" fmla="val 5701"/>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b="1" dirty="0">
              <a:latin typeface="Meiryo UI" panose="020B0604030504040204" pitchFamily="50" charset="-128"/>
              <a:ea typeface="Meiryo UI" panose="020B0604030504040204" pitchFamily="50" charset="-128"/>
            </a:endParaRPr>
          </a:p>
        </p:txBody>
      </p:sp>
      <p:sp>
        <p:nvSpPr>
          <p:cNvPr id="4" name="タイトル 3"/>
          <p:cNvSpPr>
            <a:spLocks noGrp="1"/>
          </p:cNvSpPr>
          <p:nvPr>
            <p:ph type="title"/>
          </p:nvPr>
        </p:nvSpPr>
        <p:spPr/>
        <p:txBody>
          <a:bodyPr>
            <a:normAutofit/>
          </a:bodyPr>
          <a:lstStyle/>
          <a:p>
            <a:r>
              <a:rPr lang="en-US" altLang="ja-JP" sz="1600" b="0" dirty="0"/>
              <a:t>3.3. </a:t>
            </a:r>
            <a:r>
              <a:rPr lang="ja-JP" altLang="en-US" sz="1600" b="0" dirty="0"/>
              <a:t>実現のポイント３</a:t>
            </a:r>
            <a:r>
              <a:rPr lang="ja-JP" altLang="en-US" sz="1600" b="0" dirty="0" smtClean="0"/>
              <a:t>｜①</a:t>
            </a:r>
            <a:r>
              <a:rPr lang="ja-JP" altLang="en-US" sz="1600" b="0" dirty="0"/>
              <a:t>顧客中心設計アーキテクチャー</a:t>
            </a:r>
            <a:r>
              <a:rPr lang="en-US" altLang="ja-JP" dirty="0"/>
              <a:t/>
            </a:r>
            <a:br>
              <a:rPr lang="en-US" altLang="ja-JP" dirty="0"/>
            </a:br>
            <a:r>
              <a:rPr lang="ja-JP" altLang="en-US" dirty="0" smtClean="0"/>
              <a:t>分析高度化に適したデータ連携</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099" y="3747638"/>
            <a:ext cx="1035650" cy="636232"/>
          </a:xfrm>
          <a:prstGeom prst="rect">
            <a:avLst/>
          </a:prstGeom>
        </p:spPr>
      </p:pic>
      <p:cxnSp>
        <p:nvCxnSpPr>
          <p:cNvPr id="9" name="直線コネクタ 8"/>
          <p:cNvCxnSpPr/>
          <p:nvPr/>
        </p:nvCxnSpPr>
        <p:spPr>
          <a:xfrm>
            <a:off x="4991790" y="2133829"/>
            <a:ext cx="4040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341575" y="1722749"/>
            <a:ext cx="3337968" cy="338554"/>
          </a:xfrm>
          <a:prstGeom prst="rect">
            <a:avLst/>
          </a:prstGeom>
          <a:noFill/>
        </p:spPr>
        <p:txBody>
          <a:bodyPr wrap="square" rtlCol="0">
            <a:spAutoFit/>
          </a:bodyPr>
          <a:lstStyle/>
          <a:p>
            <a:pPr algn="ctr"/>
            <a:r>
              <a:rPr kumimoji="1" lang="ja-JP" altLang="en-US" sz="1600" dirty="0" smtClean="0"/>
              <a:t>理想的な分析データ連携</a:t>
            </a:r>
            <a:endParaRPr kumimoji="1" lang="ja-JP" altLang="en-US" sz="1600" dirty="0"/>
          </a:p>
        </p:txBody>
      </p:sp>
      <p:sp>
        <p:nvSpPr>
          <p:cNvPr id="20" name="テキスト プレースホルダー 4"/>
          <p:cNvSpPr>
            <a:spLocks noGrp="1"/>
          </p:cNvSpPr>
          <p:nvPr>
            <p:ph type="body" sz="quarter" idx="10"/>
          </p:nvPr>
        </p:nvSpPr>
        <p:spPr>
          <a:xfrm>
            <a:off x="132743" y="778452"/>
            <a:ext cx="9373207" cy="375569"/>
          </a:xfrm>
        </p:spPr>
        <p:txBody>
          <a:bodyPr/>
          <a:lstStyle/>
          <a:p>
            <a:r>
              <a:rPr lang="en-US" altLang="ja-JP" sz="1800" dirty="0" smtClean="0"/>
              <a:t>CAFIS Explorer</a:t>
            </a:r>
            <a:r>
              <a:rPr lang="ja-JP" altLang="en-US" sz="1800" dirty="0" smtClean="0"/>
              <a:t>であれば、データレイクへのデータ投入前に顧客情報の統合が実施できているため、</a:t>
            </a:r>
            <a:r>
              <a:rPr lang="en-US" altLang="ja-JP" sz="1800" dirty="0" smtClean="0"/>
              <a:t/>
            </a:r>
            <a:br>
              <a:rPr lang="en-US" altLang="ja-JP" sz="1800" dirty="0" smtClean="0"/>
            </a:br>
            <a:r>
              <a:rPr lang="ja-JP" altLang="en-US" sz="1800" dirty="0" smtClean="0"/>
              <a:t>データレイク以降でデータ統合を行う必要がなく、効率的</a:t>
            </a:r>
            <a:r>
              <a:rPr lang="ja-JP" altLang="en-US" sz="1800" dirty="0"/>
              <a:t>な</a:t>
            </a:r>
            <a:r>
              <a:rPr lang="ja-JP" altLang="en-US" sz="1800" dirty="0" smtClean="0"/>
              <a:t>分析実施が可能となります。</a:t>
            </a:r>
            <a:endParaRPr lang="en-US" altLang="ja-JP" sz="1800" dirty="0"/>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86890" y="3008559"/>
            <a:ext cx="253082" cy="567977"/>
          </a:xfrm>
          <a:prstGeom prst="rect">
            <a:avLst/>
          </a:prstGeom>
        </p:spPr>
      </p:pic>
      <p:cxnSp>
        <p:nvCxnSpPr>
          <p:cNvPr id="26" name="直線コネクタ 25"/>
          <p:cNvCxnSpPr/>
          <p:nvPr/>
        </p:nvCxnSpPr>
        <p:spPr>
          <a:xfrm>
            <a:off x="808671" y="2133829"/>
            <a:ext cx="4040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158456" y="1722749"/>
            <a:ext cx="3337968" cy="338554"/>
          </a:xfrm>
          <a:prstGeom prst="rect">
            <a:avLst/>
          </a:prstGeom>
          <a:noFill/>
        </p:spPr>
        <p:txBody>
          <a:bodyPr wrap="square" rtlCol="0">
            <a:spAutoFit/>
          </a:bodyPr>
          <a:lstStyle/>
          <a:p>
            <a:pPr algn="ctr"/>
            <a:r>
              <a:rPr kumimoji="1" lang="ja-JP" altLang="en-US" sz="1600" dirty="0" smtClean="0"/>
              <a:t>負荷のかかる分析データ連携</a:t>
            </a:r>
            <a:endParaRPr kumimoji="1" lang="ja-JP" altLang="en-US" sz="1600" dirty="0"/>
          </a:p>
        </p:txBody>
      </p:sp>
      <p:pic>
        <p:nvPicPr>
          <p:cNvPr id="32" name="図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082" y="3747638"/>
            <a:ext cx="1035650" cy="636232"/>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054" y="4624603"/>
            <a:ext cx="741740" cy="594920"/>
          </a:xfrm>
          <a:prstGeom prst="rect">
            <a:avLst/>
          </a:prstGeom>
        </p:spPr>
      </p:pic>
      <p:sp>
        <p:nvSpPr>
          <p:cNvPr id="34" name="テキスト ボックス 33"/>
          <p:cNvSpPr txBox="1"/>
          <p:nvPr/>
        </p:nvSpPr>
        <p:spPr>
          <a:xfrm>
            <a:off x="901979" y="4739222"/>
            <a:ext cx="1428831" cy="338554"/>
          </a:xfrm>
          <a:prstGeom prst="rect">
            <a:avLst/>
          </a:prstGeom>
          <a:noFill/>
        </p:spPr>
        <p:txBody>
          <a:bodyPr wrap="square" rtlCol="0">
            <a:spAutoFit/>
          </a:bodyPr>
          <a:lstStyle/>
          <a:p>
            <a:pPr algn="ctr"/>
            <a:r>
              <a:rPr kumimoji="1" lang="en-US" altLang="ja-JP" sz="1600" dirty="0" smtClean="0"/>
              <a:t>DMP</a:t>
            </a:r>
            <a:r>
              <a:rPr kumimoji="1" lang="ja-JP" altLang="en-US" sz="1600" dirty="0" smtClean="0"/>
              <a:t>など</a:t>
            </a:r>
            <a:endParaRPr kumimoji="1" lang="ja-JP" altLang="en-US" sz="1600" dirty="0"/>
          </a:p>
        </p:txBody>
      </p:sp>
      <p:sp>
        <p:nvSpPr>
          <p:cNvPr id="37" name="角丸四角形 36"/>
          <p:cNvSpPr/>
          <p:nvPr/>
        </p:nvSpPr>
        <p:spPr>
          <a:xfrm>
            <a:off x="5659093" y="2319678"/>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chemeClr val="bg1"/>
                </a:solidFill>
                <a:latin typeface="Meiryo UI" panose="020B0604030504040204" pitchFamily="50" charset="-128"/>
                <a:ea typeface="Meiryo UI" panose="020B0604030504040204" pitchFamily="50" charset="-128"/>
              </a:rPr>
              <a:t>事推</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a:solidFill>
                  <a:schemeClr val="bg1"/>
                </a:solidFill>
                <a:latin typeface="Meiryo UI" panose="020B0604030504040204" pitchFamily="50" charset="-128"/>
                <a:ea typeface="Meiryo UI" panose="020B0604030504040204" pitchFamily="50" charset="-128"/>
              </a:rPr>
              <a:t>データ</a:t>
            </a:r>
          </a:p>
        </p:txBody>
      </p:sp>
      <p:sp>
        <p:nvSpPr>
          <p:cNvPr id="38" name="角丸四角形 37"/>
          <p:cNvSpPr/>
          <p:nvPr/>
        </p:nvSpPr>
        <p:spPr>
          <a:xfrm>
            <a:off x="7225713" y="2319678"/>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rPr>
              <a:t>EX</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39" name="角丸四角形 38"/>
          <p:cNvSpPr/>
          <p:nvPr/>
        </p:nvSpPr>
        <p:spPr>
          <a:xfrm>
            <a:off x="6440950" y="3063697"/>
            <a:ext cx="1235914" cy="348369"/>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統合</a:t>
            </a: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cxnSp>
        <p:nvCxnSpPr>
          <p:cNvPr id="30" name="カギ線コネクタ 29"/>
          <p:cNvCxnSpPr>
            <a:stCxn id="37" idx="2"/>
            <a:endCxn id="39" idx="0"/>
          </p:cNvCxnSpPr>
          <p:nvPr/>
        </p:nvCxnSpPr>
        <p:spPr>
          <a:xfrm rot="16200000" flipH="1">
            <a:off x="6526462" y="2531251"/>
            <a:ext cx="283033" cy="781857"/>
          </a:xfrm>
          <a:prstGeom prst="bentConnector3">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カギ線コネクタ 41"/>
          <p:cNvCxnSpPr>
            <a:stCxn id="38" idx="2"/>
            <a:endCxn id="39" idx="0"/>
          </p:cNvCxnSpPr>
          <p:nvPr/>
        </p:nvCxnSpPr>
        <p:spPr>
          <a:xfrm rot="5400000">
            <a:off x="7309773" y="2529799"/>
            <a:ext cx="283033" cy="784763"/>
          </a:xfrm>
          <a:prstGeom prst="bentConnector3">
            <a:avLst>
              <a:gd name="adj1" fmla="val 50000"/>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39" idx="2"/>
            <a:endCxn id="32" idx="0"/>
          </p:cNvCxnSpPr>
          <p:nvPr/>
        </p:nvCxnSpPr>
        <p:spPr>
          <a:xfrm>
            <a:off x="7058907" y="3412066"/>
            <a:ext cx="0" cy="33557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角丸四角形 54"/>
          <p:cNvSpPr/>
          <p:nvPr/>
        </p:nvSpPr>
        <p:spPr>
          <a:xfrm>
            <a:off x="1402431" y="2319678"/>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chemeClr val="bg1"/>
                </a:solidFill>
                <a:latin typeface="Meiryo UI" panose="020B0604030504040204" pitchFamily="50" charset="-128"/>
                <a:ea typeface="Meiryo UI" panose="020B0604030504040204" pitchFamily="50" charset="-128"/>
              </a:rPr>
              <a:t>事推</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a:solidFill>
                  <a:schemeClr val="bg1"/>
                </a:solidFill>
                <a:latin typeface="Meiryo UI" panose="020B0604030504040204" pitchFamily="50" charset="-128"/>
                <a:ea typeface="Meiryo UI" panose="020B0604030504040204" pitchFamily="50" charset="-128"/>
              </a:rPr>
              <a:t>データ</a:t>
            </a:r>
          </a:p>
        </p:txBody>
      </p:sp>
      <p:sp>
        <p:nvSpPr>
          <p:cNvPr id="56" name="角丸四角形 55"/>
          <p:cNvSpPr/>
          <p:nvPr/>
        </p:nvSpPr>
        <p:spPr>
          <a:xfrm>
            <a:off x="2969051" y="2319678"/>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rPr>
              <a:t>EX</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cxnSp>
        <p:nvCxnSpPr>
          <p:cNvPr id="53" name="直線矢印コネクタ 52"/>
          <p:cNvCxnSpPr>
            <a:stCxn id="55" idx="2"/>
          </p:cNvCxnSpPr>
          <p:nvPr/>
        </p:nvCxnSpPr>
        <p:spPr>
          <a:xfrm>
            <a:off x="2020388" y="2780664"/>
            <a:ext cx="470573" cy="894447"/>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56" idx="2"/>
          </p:cNvCxnSpPr>
          <p:nvPr/>
        </p:nvCxnSpPr>
        <p:spPr>
          <a:xfrm flipH="1">
            <a:off x="3108918" y="2780664"/>
            <a:ext cx="478090" cy="89319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図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34244" y="2287301"/>
            <a:ext cx="253082" cy="567977"/>
          </a:xfrm>
          <a:prstGeom prst="rect">
            <a:avLst/>
          </a:prstGeom>
        </p:spPr>
      </p:pic>
      <p:cxnSp>
        <p:nvCxnSpPr>
          <p:cNvPr id="62" name="直線矢印コネクタ 61"/>
          <p:cNvCxnSpPr>
            <a:stCxn id="3" idx="2"/>
            <a:endCxn id="28" idx="0"/>
          </p:cNvCxnSpPr>
          <p:nvPr/>
        </p:nvCxnSpPr>
        <p:spPr>
          <a:xfrm>
            <a:off x="2819924" y="4383870"/>
            <a:ext cx="0" cy="24073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7178" y="5477817"/>
            <a:ext cx="605493" cy="466734"/>
          </a:xfrm>
          <a:prstGeom prst="rect">
            <a:avLst/>
          </a:prstGeom>
        </p:spPr>
      </p:pic>
      <p:cxnSp>
        <p:nvCxnSpPr>
          <p:cNvPr id="69" name="直線矢印コネクタ 68"/>
          <p:cNvCxnSpPr>
            <a:stCxn id="28" idx="2"/>
            <a:endCxn id="58" idx="0"/>
          </p:cNvCxnSpPr>
          <p:nvPr/>
        </p:nvCxnSpPr>
        <p:spPr>
          <a:xfrm>
            <a:off x="2819924" y="5219523"/>
            <a:ext cx="1" cy="25829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1067772" y="5527747"/>
            <a:ext cx="1097245" cy="338554"/>
          </a:xfrm>
          <a:prstGeom prst="rect">
            <a:avLst/>
          </a:prstGeom>
          <a:noFill/>
        </p:spPr>
        <p:txBody>
          <a:bodyPr wrap="square" rtlCol="0">
            <a:spAutoFit/>
          </a:bodyPr>
          <a:lstStyle/>
          <a:p>
            <a:pPr algn="ctr"/>
            <a:r>
              <a:rPr kumimoji="1" lang="ja-JP" altLang="en-US" sz="1600" dirty="0" smtClean="0"/>
              <a:t>分析ツール</a:t>
            </a:r>
            <a:endParaRPr kumimoji="1" lang="ja-JP" altLang="en-US" sz="1600" dirty="0"/>
          </a:p>
        </p:txBody>
      </p:sp>
      <p:pic>
        <p:nvPicPr>
          <p:cNvPr id="71" name="図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161" y="5477817"/>
            <a:ext cx="605493" cy="466734"/>
          </a:xfrm>
          <a:prstGeom prst="rect">
            <a:avLst/>
          </a:prstGeom>
        </p:spPr>
      </p:pic>
      <p:cxnSp>
        <p:nvCxnSpPr>
          <p:cNvPr id="72" name="直線矢印コネクタ 71"/>
          <p:cNvCxnSpPr>
            <a:stCxn id="81" idx="2"/>
            <a:endCxn id="71" idx="0"/>
          </p:cNvCxnSpPr>
          <p:nvPr/>
        </p:nvCxnSpPr>
        <p:spPr>
          <a:xfrm>
            <a:off x="7058907" y="5219523"/>
            <a:ext cx="1" cy="25829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32" idx="2"/>
            <a:endCxn id="81" idx="0"/>
          </p:cNvCxnSpPr>
          <p:nvPr/>
        </p:nvCxnSpPr>
        <p:spPr>
          <a:xfrm>
            <a:off x="7058907" y="4383870"/>
            <a:ext cx="0" cy="24073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図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3018" y="3055634"/>
            <a:ext cx="897906" cy="473829"/>
          </a:xfrm>
          <a:prstGeom prst="rect">
            <a:avLst/>
          </a:prstGeom>
        </p:spPr>
      </p:pic>
      <p:pic>
        <p:nvPicPr>
          <p:cNvPr id="81" name="図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037" y="4624603"/>
            <a:ext cx="741740" cy="594920"/>
          </a:xfrm>
          <a:prstGeom prst="rect">
            <a:avLst/>
          </a:prstGeom>
        </p:spPr>
      </p:pic>
      <p:sp>
        <p:nvSpPr>
          <p:cNvPr id="90" name="テキスト ボックス 89"/>
          <p:cNvSpPr txBox="1"/>
          <p:nvPr/>
        </p:nvSpPr>
        <p:spPr>
          <a:xfrm>
            <a:off x="901979" y="3816561"/>
            <a:ext cx="1428831" cy="338554"/>
          </a:xfrm>
          <a:prstGeom prst="rect">
            <a:avLst/>
          </a:prstGeom>
          <a:noFill/>
        </p:spPr>
        <p:txBody>
          <a:bodyPr wrap="square" rtlCol="0">
            <a:spAutoFit/>
          </a:bodyPr>
          <a:lstStyle/>
          <a:p>
            <a:pPr algn="ctr"/>
            <a:r>
              <a:rPr kumimoji="1" lang="ja-JP" altLang="en-US" sz="1600" dirty="0" smtClean="0"/>
              <a:t>データレイク</a:t>
            </a:r>
            <a:endParaRPr kumimoji="1" lang="ja-JP" altLang="en-US" sz="1600" dirty="0"/>
          </a:p>
        </p:txBody>
      </p:sp>
      <p:sp>
        <p:nvSpPr>
          <p:cNvPr id="1045" name="テキスト ボックス 1044"/>
          <p:cNvSpPr txBox="1"/>
          <p:nvPr/>
        </p:nvSpPr>
        <p:spPr>
          <a:xfrm>
            <a:off x="1650931" y="3051438"/>
            <a:ext cx="2325631" cy="338554"/>
          </a:xfrm>
          <a:prstGeom prst="rect">
            <a:avLst/>
          </a:prstGeom>
          <a:solidFill>
            <a:schemeClr val="accent4">
              <a:lumMod val="20000"/>
              <a:lumOff val="80000"/>
              <a:alpha val="77000"/>
            </a:schemeClr>
          </a:solidFill>
        </p:spPr>
        <p:txBody>
          <a:bodyPr wrap="square" rtlCol="0">
            <a:spAutoFit/>
          </a:bodyPr>
          <a:lstStyle/>
          <a:p>
            <a:pPr algn="ctr"/>
            <a:r>
              <a:rPr kumimoji="1" lang="ja-JP" altLang="en-US" sz="1600" b="1" dirty="0" smtClean="0">
                <a:solidFill>
                  <a:schemeClr val="accent4"/>
                </a:solidFill>
                <a:latin typeface="Meiryo UI" panose="020B0604030504040204" pitchFamily="50" charset="-128"/>
                <a:ea typeface="Meiryo UI" panose="020B0604030504040204" pitchFamily="50" charset="-128"/>
              </a:rPr>
              <a:t>統合せずにデータ投入</a:t>
            </a:r>
            <a:endParaRPr kumimoji="1" lang="ja-JP" altLang="en-US" sz="1600" b="1" dirty="0">
              <a:solidFill>
                <a:schemeClr val="accent4"/>
              </a:solidFill>
              <a:latin typeface="Meiryo UI" panose="020B0604030504040204" pitchFamily="50" charset="-128"/>
              <a:ea typeface="Meiryo UI" panose="020B0604030504040204" pitchFamily="50" charset="-128"/>
            </a:endParaRPr>
          </a:p>
        </p:txBody>
      </p:sp>
      <p:sp>
        <p:nvSpPr>
          <p:cNvPr id="1046" name="下矢印 1045"/>
          <p:cNvSpPr/>
          <p:nvPr/>
        </p:nvSpPr>
        <p:spPr>
          <a:xfrm>
            <a:off x="7521461" y="4332601"/>
            <a:ext cx="336699" cy="121683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7" name="テキスト ボックス 1046"/>
          <p:cNvSpPr txBox="1"/>
          <p:nvPr/>
        </p:nvSpPr>
        <p:spPr>
          <a:xfrm>
            <a:off x="7878261" y="4642856"/>
            <a:ext cx="1326005" cy="646331"/>
          </a:xfrm>
          <a:prstGeom prst="rect">
            <a:avLst/>
          </a:prstGeom>
          <a:noFill/>
        </p:spPr>
        <p:txBody>
          <a:bodyPr wrap="none" rtlCol="0">
            <a:spAutoFit/>
          </a:bodyPr>
          <a:lstStyle/>
          <a:p>
            <a:pPr algn="ctr"/>
            <a:r>
              <a:rPr kumimoji="1" lang="ja-JP" altLang="en-US" b="1" dirty="0" smtClean="0">
                <a:solidFill>
                  <a:schemeClr val="accent5"/>
                </a:solidFill>
              </a:rPr>
              <a:t>スムーズに</a:t>
            </a:r>
            <a:endParaRPr kumimoji="1" lang="en-US" altLang="ja-JP" b="1" dirty="0" smtClean="0">
              <a:solidFill>
                <a:schemeClr val="accent5"/>
              </a:solidFill>
            </a:endParaRPr>
          </a:p>
          <a:p>
            <a:pPr algn="ctr"/>
            <a:r>
              <a:rPr kumimoji="1" lang="ja-JP" altLang="en-US" b="1" dirty="0" smtClean="0">
                <a:solidFill>
                  <a:schemeClr val="accent5"/>
                </a:solidFill>
              </a:rPr>
              <a:t>分析が可能</a:t>
            </a:r>
            <a:endParaRPr kumimoji="1" lang="ja-JP" altLang="en-US" b="1" dirty="0">
              <a:solidFill>
                <a:schemeClr val="accent5"/>
              </a:solidFill>
            </a:endParaRPr>
          </a:p>
        </p:txBody>
      </p:sp>
      <p:sp>
        <p:nvSpPr>
          <p:cNvPr id="98" name="テキスト ボックス 97"/>
          <p:cNvSpPr txBox="1"/>
          <p:nvPr/>
        </p:nvSpPr>
        <p:spPr>
          <a:xfrm>
            <a:off x="3228403" y="4642856"/>
            <a:ext cx="2204615" cy="646331"/>
          </a:xfrm>
          <a:prstGeom prst="rect">
            <a:avLst/>
          </a:prstGeom>
          <a:noFill/>
        </p:spPr>
        <p:txBody>
          <a:bodyPr wrap="square" rtlCol="0">
            <a:spAutoFit/>
          </a:bodyPr>
          <a:lstStyle/>
          <a:p>
            <a:pPr algn="ctr"/>
            <a:r>
              <a:rPr kumimoji="1" lang="ja-JP" altLang="en-US" b="1" dirty="0" smtClean="0">
                <a:solidFill>
                  <a:schemeClr val="accent4"/>
                </a:solidFill>
              </a:rPr>
              <a:t>余計な統合処理</a:t>
            </a:r>
            <a:r>
              <a:rPr kumimoji="1" lang="en-US" altLang="ja-JP" b="1" dirty="0" smtClean="0">
                <a:solidFill>
                  <a:schemeClr val="accent4"/>
                </a:solidFill>
              </a:rPr>
              <a:t/>
            </a:r>
            <a:br>
              <a:rPr kumimoji="1" lang="en-US" altLang="ja-JP" b="1" dirty="0" smtClean="0">
                <a:solidFill>
                  <a:schemeClr val="accent4"/>
                </a:solidFill>
              </a:rPr>
            </a:br>
            <a:r>
              <a:rPr kumimoji="1" lang="ja-JP" altLang="en-US" b="1" dirty="0" smtClean="0">
                <a:solidFill>
                  <a:schemeClr val="accent4"/>
                </a:solidFill>
              </a:rPr>
              <a:t>による負荷</a:t>
            </a:r>
            <a:endParaRPr kumimoji="1" lang="ja-JP" altLang="en-US" b="1" dirty="0">
              <a:solidFill>
                <a:schemeClr val="accent4"/>
              </a:solidFill>
            </a:endParaRPr>
          </a:p>
        </p:txBody>
      </p:sp>
      <p:sp>
        <p:nvSpPr>
          <p:cNvPr id="100" name="テキスト ボックス 99"/>
          <p:cNvSpPr txBox="1"/>
          <p:nvPr/>
        </p:nvSpPr>
        <p:spPr>
          <a:xfrm>
            <a:off x="2521953" y="4361376"/>
            <a:ext cx="1173929" cy="1107996"/>
          </a:xfrm>
          <a:prstGeom prst="rect">
            <a:avLst/>
          </a:prstGeom>
          <a:noFill/>
        </p:spPr>
        <p:txBody>
          <a:bodyPr wrap="square" rtlCol="0">
            <a:spAutoFit/>
          </a:bodyPr>
          <a:lstStyle/>
          <a:p>
            <a:pPr algn="ctr"/>
            <a:r>
              <a:rPr kumimoji="1" lang="en-US" altLang="ja-JP" sz="6600" b="1" dirty="0" smtClean="0">
                <a:solidFill>
                  <a:schemeClr val="accent4">
                    <a:alpha val="79000"/>
                  </a:schemeClr>
                </a:solidFill>
              </a:rPr>
              <a:t>×</a:t>
            </a:r>
            <a:endParaRPr kumimoji="1" lang="ja-JP" altLang="en-US" sz="2000" b="1" dirty="0">
              <a:solidFill>
                <a:schemeClr val="accent4">
                  <a:alpha val="79000"/>
                </a:schemeClr>
              </a:solidFill>
            </a:endParaRPr>
          </a:p>
        </p:txBody>
      </p:sp>
      <p:sp>
        <p:nvSpPr>
          <p:cNvPr id="1049" name="テキスト ボックス 1048"/>
          <p:cNvSpPr txBox="1"/>
          <p:nvPr/>
        </p:nvSpPr>
        <p:spPr>
          <a:xfrm>
            <a:off x="912280" y="2818113"/>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pic>
        <p:nvPicPr>
          <p:cNvPr id="103" name="図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4499" y="2319678"/>
            <a:ext cx="253082" cy="567977"/>
          </a:xfrm>
          <a:prstGeom prst="rect">
            <a:avLst/>
          </a:prstGeom>
        </p:spPr>
      </p:pic>
      <p:sp>
        <p:nvSpPr>
          <p:cNvPr id="104" name="テキスト ボックス 103"/>
          <p:cNvSpPr txBox="1"/>
          <p:nvPr/>
        </p:nvSpPr>
        <p:spPr>
          <a:xfrm>
            <a:off x="4182535" y="2850490"/>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sp>
        <p:nvSpPr>
          <p:cNvPr id="105" name="テキスト ボックス 104"/>
          <p:cNvSpPr txBox="1"/>
          <p:nvPr/>
        </p:nvSpPr>
        <p:spPr>
          <a:xfrm>
            <a:off x="7712805" y="3525862"/>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spTree>
    <p:extLst>
      <p:ext uri="{BB962C8B-B14F-4D97-AF65-F5344CB8AC3E}">
        <p14:creationId xmlns:p14="http://schemas.microsoft.com/office/powerpoint/2010/main" val="29732429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en-US" altLang="ja-JP" sz="1800" b="0" dirty="0" smtClean="0"/>
              <a:t>3.3. </a:t>
            </a:r>
            <a:r>
              <a:rPr kumimoji="1" lang="ja-JP" altLang="en-US" sz="1800" b="0" dirty="0" smtClean="0"/>
              <a:t>実現のポイント３ </a:t>
            </a:r>
            <a:r>
              <a:rPr lang="ja-JP" altLang="en-US" sz="1800" b="0" dirty="0" smtClean="0"/>
              <a:t>将来像を迅速に実現</a:t>
            </a:r>
            <a:r>
              <a:rPr lang="ja-JP" altLang="en-US" sz="1800" b="0" dirty="0"/>
              <a:t>できる</a:t>
            </a:r>
            <a:r>
              <a:rPr lang="ja-JP" altLang="en-US" sz="1800" b="0" dirty="0" smtClean="0"/>
              <a:t>基盤</a:t>
            </a:r>
            <a:r>
              <a:rPr lang="en-US" altLang="ja-JP" sz="1800" b="0" dirty="0" smtClean="0"/>
              <a:t/>
            </a:r>
            <a:br>
              <a:rPr lang="en-US" altLang="ja-JP" sz="1800" b="0" dirty="0" smtClean="0"/>
            </a:br>
            <a:r>
              <a:rPr lang="ja-JP" altLang="en-US" sz="2700" dirty="0" smtClean="0"/>
              <a:t>②豊富な</a:t>
            </a:r>
            <a:r>
              <a:rPr lang="en-US" altLang="ja-JP" sz="2700" dirty="0" smtClean="0"/>
              <a:t>API</a:t>
            </a:r>
            <a:r>
              <a:rPr lang="ja-JP" altLang="en-US" sz="2700" dirty="0" smtClean="0"/>
              <a:t>アーキテクチャー</a:t>
            </a:r>
            <a:endParaRPr kumimoji="1" lang="ja-JP" altLang="en-US" dirty="0"/>
          </a:p>
        </p:txBody>
      </p:sp>
      <p:sp>
        <p:nvSpPr>
          <p:cNvPr id="5" name="テキスト プレースホルダー 4"/>
          <p:cNvSpPr>
            <a:spLocks noGrp="1"/>
          </p:cNvSpPr>
          <p:nvPr>
            <p:ph type="body" sz="quarter" idx="10"/>
          </p:nvPr>
        </p:nvSpPr>
        <p:spPr>
          <a:xfrm>
            <a:off x="132743" y="778452"/>
            <a:ext cx="9630410" cy="375569"/>
          </a:xfrm>
        </p:spPr>
        <p:txBody>
          <a:bodyPr/>
          <a:lstStyle/>
          <a:p>
            <a:r>
              <a:rPr lang="ja-JP" altLang="en-US" sz="1800" dirty="0" smtClean="0"/>
              <a:t>豊富</a:t>
            </a:r>
            <a:r>
              <a:rPr lang="en-US" altLang="ja-JP" sz="1800" dirty="0" smtClean="0"/>
              <a:t>API</a:t>
            </a:r>
            <a:r>
              <a:rPr lang="ja-JP" altLang="en-US" sz="1800" dirty="0"/>
              <a:t>を活用</a:t>
            </a:r>
            <a:r>
              <a:rPr lang="ja-JP" altLang="en-US" sz="1800" dirty="0" smtClean="0"/>
              <a:t>して様々</a:t>
            </a:r>
            <a:r>
              <a:rPr lang="ja-JP" altLang="en-US" sz="1800" dirty="0"/>
              <a:t>な</a:t>
            </a:r>
            <a:r>
              <a:rPr lang="ja-JP" altLang="en-US" sz="1800" b="1" u="sng" dirty="0">
                <a:solidFill>
                  <a:srgbClr val="0070C0"/>
                </a:solidFill>
              </a:rPr>
              <a:t>ユーザ利便性の高い</a:t>
            </a:r>
            <a:r>
              <a:rPr lang="ja-JP" altLang="en-US" sz="1800" b="1" u="sng" dirty="0" smtClean="0">
                <a:solidFill>
                  <a:srgbClr val="0070C0"/>
                </a:solidFill>
              </a:rPr>
              <a:t>機能の提供</a:t>
            </a:r>
            <a:r>
              <a:rPr lang="ja-JP" altLang="en-US" sz="1800" dirty="0" smtClean="0"/>
              <a:t>や</a:t>
            </a:r>
            <a:r>
              <a:rPr lang="ja-JP" altLang="en-US" sz="1800" b="1" u="sng" dirty="0" smtClean="0">
                <a:solidFill>
                  <a:srgbClr val="0070C0"/>
                </a:solidFill>
              </a:rPr>
              <a:t>増売施策をスピーディーに実践</a:t>
            </a:r>
            <a:r>
              <a:rPr lang="ja-JP" altLang="en-US" sz="1800" dirty="0" smtClean="0"/>
              <a:t>できます。</a:t>
            </a:r>
            <a:endParaRPr lang="ja-JP" altLang="en-US" sz="1800" dirty="0"/>
          </a:p>
        </p:txBody>
      </p:sp>
      <p:sp>
        <p:nvSpPr>
          <p:cNvPr id="52" name="角丸四角形 51"/>
          <p:cNvSpPr/>
          <p:nvPr/>
        </p:nvSpPr>
        <p:spPr>
          <a:xfrm>
            <a:off x="112471" y="1616386"/>
            <a:ext cx="2369521" cy="4363863"/>
          </a:xfrm>
          <a:prstGeom prst="roundRect">
            <a:avLst>
              <a:gd name="adj" fmla="val 7727"/>
            </a:avLst>
          </a:prstGeom>
          <a:solidFill>
            <a:srgbClr val="383F4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3" name="楕円 52"/>
          <p:cNvSpPr/>
          <p:nvPr/>
        </p:nvSpPr>
        <p:spPr>
          <a:xfrm>
            <a:off x="2868614" y="3977161"/>
            <a:ext cx="2244222" cy="2092028"/>
          </a:xfrm>
          <a:prstGeom prst="ellipse">
            <a:avLst/>
          </a:prstGeom>
          <a:solidFill>
            <a:schemeClr val="accent2">
              <a:lumMod val="20000"/>
              <a:lumOff val="80000"/>
            </a:scheme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4" name="楕円 53">
            <a:extLst>
              <a:ext uri="{FF2B5EF4-FFF2-40B4-BE49-F238E27FC236}">
                <a16:creationId xmlns:a16="http://schemas.microsoft.com/office/drawing/2014/main" id="{EAEBE3F9-605C-4A30-A038-98FE328CABFF}"/>
              </a:ext>
            </a:extLst>
          </p:cNvPr>
          <p:cNvSpPr/>
          <p:nvPr/>
        </p:nvSpPr>
        <p:spPr>
          <a:xfrm>
            <a:off x="370070" y="3142904"/>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55" name="楕円 54">
            <a:extLst>
              <a:ext uri="{FF2B5EF4-FFF2-40B4-BE49-F238E27FC236}">
                <a16:creationId xmlns:a16="http://schemas.microsoft.com/office/drawing/2014/main" id="{9FE0FD18-C751-4E32-863E-C2E4DD3419C9}"/>
              </a:ext>
            </a:extLst>
          </p:cNvPr>
          <p:cNvSpPr/>
          <p:nvPr/>
        </p:nvSpPr>
        <p:spPr>
          <a:xfrm>
            <a:off x="363172" y="4964699"/>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56" name="楕円 55">
            <a:extLst>
              <a:ext uri="{FF2B5EF4-FFF2-40B4-BE49-F238E27FC236}">
                <a16:creationId xmlns:a16="http://schemas.microsoft.com/office/drawing/2014/main" id="{3060FDB0-C9F2-497E-8391-2C5ADCABEB43}"/>
              </a:ext>
            </a:extLst>
          </p:cNvPr>
          <p:cNvSpPr/>
          <p:nvPr/>
        </p:nvSpPr>
        <p:spPr>
          <a:xfrm>
            <a:off x="1404721" y="4063721"/>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57" name="楕円 56">
            <a:extLst>
              <a:ext uri="{FF2B5EF4-FFF2-40B4-BE49-F238E27FC236}">
                <a16:creationId xmlns:a16="http://schemas.microsoft.com/office/drawing/2014/main" id="{BDC3C55F-FE44-4BAF-921E-BEE4CB5B0DC4}"/>
              </a:ext>
            </a:extLst>
          </p:cNvPr>
          <p:cNvSpPr/>
          <p:nvPr/>
        </p:nvSpPr>
        <p:spPr>
          <a:xfrm>
            <a:off x="370070" y="4030634"/>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58" name="楕円 57">
            <a:extLst>
              <a:ext uri="{FF2B5EF4-FFF2-40B4-BE49-F238E27FC236}">
                <a16:creationId xmlns:a16="http://schemas.microsoft.com/office/drawing/2014/main" id="{3962982B-1F14-4804-AF1D-7B0C2528C2F0}"/>
              </a:ext>
            </a:extLst>
          </p:cNvPr>
          <p:cNvSpPr/>
          <p:nvPr/>
        </p:nvSpPr>
        <p:spPr>
          <a:xfrm>
            <a:off x="1410523" y="3166192"/>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59" name="楕円 58">
            <a:extLst>
              <a:ext uri="{FF2B5EF4-FFF2-40B4-BE49-F238E27FC236}">
                <a16:creationId xmlns:a16="http://schemas.microsoft.com/office/drawing/2014/main" id="{64D8447E-F6AE-4FC5-945B-9751B2A8A248}"/>
              </a:ext>
            </a:extLst>
          </p:cNvPr>
          <p:cNvSpPr/>
          <p:nvPr/>
        </p:nvSpPr>
        <p:spPr>
          <a:xfrm>
            <a:off x="1398597" y="4945032"/>
            <a:ext cx="807386" cy="807386"/>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游ゴシック" panose="020B0400000000000000" pitchFamily="50" charset="-128"/>
                <a:cs typeface="+mn-cs"/>
              </a:rPr>
              <a:t>カード</a:t>
            </a:r>
            <a:endParaRPr kumimoji="1" lang="en-US" altLang="ja-JP" sz="1300" b="0" i="0" u="none" strike="noStrike" kern="0" cap="none" spc="0" normalizeH="0" baseline="0" noProof="0" dirty="0" smtClean="0">
              <a:ln>
                <a:noFill/>
              </a:ln>
              <a:solidFill>
                <a:srgbClr val="134779"/>
              </a:solidFill>
              <a:effectLst/>
              <a:uLnTx/>
              <a:uFillTx/>
              <a:latin typeface="Meiryo UI" panose="020B0604030504040204" pitchFamily="50" charset="-128"/>
              <a:ea typeface="游ゴシック" panose="020B0400000000000000" pitchFamily="50" charset="-128"/>
              <a:cs typeface="+mn-cs"/>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300" b="0" i="0" u="none" strike="noStrike" kern="0" cap="none" spc="0" normalizeH="0" baseline="0" noProof="0" dirty="0" smtClean="0">
                <a:ln>
                  <a:noFill/>
                </a:ln>
                <a:solidFill>
                  <a:srgbClr val="134779"/>
                </a:solidFill>
                <a:effectLst/>
                <a:uLnTx/>
                <a:uFillTx/>
                <a:latin typeface="Meiryo UI" panose="020B0604030504040204" pitchFamily="50" charset="-128"/>
                <a:ea typeface="游ゴシック" panose="020B0400000000000000" pitchFamily="50" charset="-128"/>
                <a:cs typeface="+mn-cs"/>
              </a:rPr>
              <a:t>統合</a:t>
            </a:r>
            <a:endParaRPr kumimoji="1" lang="ja-JP" altLang="en-US" sz="1300" b="0" i="0" u="none" strike="noStrike" kern="0" cap="none" spc="0" normalizeH="0" baseline="0" noProof="0" dirty="0">
              <a:ln>
                <a:noFill/>
              </a:ln>
              <a:solidFill>
                <a:srgbClr val="134779"/>
              </a:solidFill>
              <a:effectLst/>
              <a:uLnTx/>
              <a:uFillTx/>
              <a:latin typeface="Meiryo UI" panose="020B0604030504040204" pitchFamily="50" charset="-128"/>
              <a:ea typeface="游ゴシック" panose="020B0400000000000000" pitchFamily="50" charset="-128"/>
              <a:cs typeface="+mn-cs"/>
            </a:endParaRPr>
          </a:p>
        </p:txBody>
      </p:sp>
      <p:sp>
        <p:nvSpPr>
          <p:cNvPr id="60" name="正方形/長方形 59"/>
          <p:cNvSpPr/>
          <p:nvPr/>
        </p:nvSpPr>
        <p:spPr>
          <a:xfrm>
            <a:off x="264691" y="3393995"/>
            <a:ext cx="1018145" cy="292388"/>
          </a:xfrm>
          <a:prstGeom prst="rect">
            <a:avLst/>
          </a:prstGeom>
        </p:spPr>
        <p:txBody>
          <a:bodyPr wrap="square" lIns="0" rIns="0">
            <a:spAutoFit/>
          </a:bodyPr>
          <a:lstStyle/>
          <a:p>
            <a:pPr algn="ctr" defTabSz="925880">
              <a:defRPr/>
            </a:pPr>
            <a:r>
              <a:rPr kumimoji="1" lang="ja-JP" altLang="en-US" sz="1300" dirty="0" smtClean="0">
                <a:solidFill>
                  <a:srgbClr val="134779"/>
                </a:solidFill>
                <a:latin typeface="Meiryo UI" panose="020B0604030504040204" pitchFamily="50" charset="-128"/>
              </a:rPr>
              <a:t>付与履歴</a:t>
            </a:r>
            <a:endParaRPr kumimoji="1" lang="ja-JP" altLang="en-US" sz="1300" dirty="0">
              <a:solidFill>
                <a:srgbClr val="134779"/>
              </a:solidFill>
              <a:latin typeface="Meiryo UI" panose="020B0604030504040204" pitchFamily="50" charset="-128"/>
            </a:endParaRPr>
          </a:p>
        </p:txBody>
      </p:sp>
      <p:sp>
        <p:nvSpPr>
          <p:cNvPr id="61" name="正方形/長方形 60"/>
          <p:cNvSpPr/>
          <p:nvPr/>
        </p:nvSpPr>
        <p:spPr>
          <a:xfrm>
            <a:off x="253399" y="5031664"/>
            <a:ext cx="1018145" cy="692497"/>
          </a:xfrm>
          <a:prstGeom prst="rect">
            <a:avLst/>
          </a:prstGeom>
        </p:spPr>
        <p:txBody>
          <a:bodyPr wrap="square" lIns="0" rIns="0">
            <a:spAutoFit/>
          </a:bodyPr>
          <a:lstStyle/>
          <a:p>
            <a:pPr algn="ctr" defTabSz="925880">
              <a:defRPr/>
            </a:pPr>
            <a:r>
              <a:rPr kumimoji="1" lang="ja-JP" altLang="en-US" sz="1300" dirty="0" smtClean="0">
                <a:solidFill>
                  <a:srgbClr val="134779"/>
                </a:solidFill>
                <a:latin typeface="Meiryo UI" panose="020B0604030504040204" pitchFamily="50" charset="-128"/>
              </a:rPr>
              <a:t>残高</a:t>
            </a:r>
            <a:r>
              <a:rPr kumimoji="1" lang="en-US" altLang="ja-JP" sz="1300" dirty="0" smtClean="0">
                <a:solidFill>
                  <a:srgbClr val="134779"/>
                </a:solidFill>
                <a:latin typeface="Meiryo UI" panose="020B0604030504040204" pitchFamily="50" charset="-128"/>
              </a:rPr>
              <a:t>/</a:t>
            </a:r>
          </a:p>
          <a:p>
            <a:pPr algn="ctr" defTabSz="925880">
              <a:defRPr/>
            </a:pPr>
            <a:r>
              <a:rPr kumimoji="1" lang="ja-JP" altLang="en-US" sz="1300" dirty="0" smtClean="0">
                <a:solidFill>
                  <a:srgbClr val="134779"/>
                </a:solidFill>
                <a:latin typeface="Meiryo UI" panose="020B0604030504040204" pitchFamily="50" charset="-128"/>
              </a:rPr>
              <a:t>ランク</a:t>
            </a:r>
            <a:endParaRPr kumimoji="1" lang="en-US" altLang="ja-JP" sz="1300" dirty="0" smtClean="0">
              <a:solidFill>
                <a:srgbClr val="134779"/>
              </a:solidFill>
              <a:latin typeface="Meiryo UI" panose="020B0604030504040204" pitchFamily="50" charset="-128"/>
            </a:endParaRPr>
          </a:p>
          <a:p>
            <a:pPr algn="ctr" defTabSz="925880">
              <a:defRPr/>
            </a:pPr>
            <a:r>
              <a:rPr kumimoji="1" lang="ja-JP" altLang="en-US" sz="1300" dirty="0" smtClean="0">
                <a:solidFill>
                  <a:srgbClr val="134779"/>
                </a:solidFill>
                <a:latin typeface="Meiryo UI" panose="020B0604030504040204" pitchFamily="50" charset="-128"/>
              </a:rPr>
              <a:t>照会</a:t>
            </a:r>
            <a:endParaRPr kumimoji="1" lang="ja-JP" altLang="en-US" sz="1300" dirty="0">
              <a:solidFill>
                <a:srgbClr val="134779"/>
              </a:solidFill>
              <a:latin typeface="Meiryo UI" panose="020B0604030504040204" pitchFamily="50" charset="-128"/>
            </a:endParaRPr>
          </a:p>
        </p:txBody>
      </p:sp>
      <p:sp>
        <p:nvSpPr>
          <p:cNvPr id="62" name="正方形/長方形 61"/>
          <p:cNvSpPr/>
          <p:nvPr/>
        </p:nvSpPr>
        <p:spPr>
          <a:xfrm>
            <a:off x="1304827" y="4186429"/>
            <a:ext cx="1018145" cy="492443"/>
          </a:xfrm>
          <a:prstGeom prst="rect">
            <a:avLst/>
          </a:prstGeom>
        </p:spPr>
        <p:txBody>
          <a:bodyPr wrap="square" lIns="0" rIns="0">
            <a:spAutoFit/>
          </a:bodyPr>
          <a:lstStyle/>
          <a:p>
            <a:pPr algn="ctr" defTabSz="925880">
              <a:defRPr/>
            </a:pPr>
            <a:r>
              <a:rPr kumimoji="1" lang="ja-JP" altLang="en-US" sz="1300" dirty="0" smtClean="0">
                <a:solidFill>
                  <a:srgbClr val="134779"/>
                </a:solidFill>
                <a:latin typeface="Meiryo UI" panose="020B0604030504040204" pitchFamily="50" charset="-128"/>
              </a:rPr>
              <a:t>会員情報</a:t>
            </a:r>
            <a:endParaRPr kumimoji="1" lang="en-US" altLang="ja-JP" sz="1300" dirty="0" smtClean="0">
              <a:solidFill>
                <a:srgbClr val="134779"/>
              </a:solidFill>
              <a:latin typeface="Meiryo UI" panose="020B0604030504040204" pitchFamily="50" charset="-128"/>
            </a:endParaRPr>
          </a:p>
          <a:p>
            <a:pPr algn="ctr" defTabSz="925880">
              <a:defRPr/>
            </a:pPr>
            <a:r>
              <a:rPr kumimoji="1" lang="ja-JP" altLang="en-US" sz="1300" dirty="0" smtClean="0">
                <a:solidFill>
                  <a:srgbClr val="134779"/>
                </a:solidFill>
                <a:latin typeface="Meiryo UI" panose="020B0604030504040204" pitchFamily="50" charset="-128"/>
              </a:rPr>
              <a:t>登録</a:t>
            </a:r>
            <a:r>
              <a:rPr kumimoji="1" lang="en-US" altLang="ja-JP" sz="1300" dirty="0" smtClean="0">
                <a:solidFill>
                  <a:srgbClr val="134779"/>
                </a:solidFill>
                <a:latin typeface="Meiryo UI" panose="020B0604030504040204" pitchFamily="50" charset="-128"/>
              </a:rPr>
              <a:t>/</a:t>
            </a:r>
            <a:r>
              <a:rPr kumimoji="1" lang="ja-JP" altLang="en-US" sz="1300" dirty="0" smtClean="0">
                <a:solidFill>
                  <a:srgbClr val="134779"/>
                </a:solidFill>
                <a:latin typeface="Meiryo UI" panose="020B0604030504040204" pitchFamily="50" charset="-128"/>
              </a:rPr>
              <a:t>変更</a:t>
            </a:r>
            <a:endParaRPr kumimoji="1" lang="ja-JP" altLang="en-US" sz="1300" dirty="0">
              <a:solidFill>
                <a:srgbClr val="134779"/>
              </a:solidFill>
              <a:latin typeface="Meiryo UI" panose="020B0604030504040204" pitchFamily="50" charset="-128"/>
            </a:endParaRPr>
          </a:p>
        </p:txBody>
      </p:sp>
      <p:sp>
        <p:nvSpPr>
          <p:cNvPr id="63" name="正方形/長方形 62"/>
          <p:cNvSpPr/>
          <p:nvPr/>
        </p:nvSpPr>
        <p:spPr>
          <a:xfrm>
            <a:off x="264691" y="4172717"/>
            <a:ext cx="1018145" cy="492443"/>
          </a:xfrm>
          <a:prstGeom prst="rect">
            <a:avLst/>
          </a:prstGeom>
        </p:spPr>
        <p:txBody>
          <a:bodyPr wrap="square" lIns="0" rIns="0">
            <a:spAutoFit/>
          </a:bodyPr>
          <a:lstStyle/>
          <a:p>
            <a:pPr algn="ctr" defTabSz="925880">
              <a:defRPr/>
            </a:pPr>
            <a:r>
              <a:rPr kumimoji="1" lang="ja-JP" altLang="en-US" sz="1300" dirty="0" smtClean="0">
                <a:solidFill>
                  <a:srgbClr val="134779"/>
                </a:solidFill>
                <a:latin typeface="Meiryo UI" panose="020B0604030504040204" pitchFamily="50" charset="-128"/>
              </a:rPr>
              <a:t>ポイント</a:t>
            </a:r>
            <a:endParaRPr kumimoji="1" lang="en-US" altLang="ja-JP" sz="1300" dirty="0" smtClean="0">
              <a:solidFill>
                <a:srgbClr val="134779"/>
              </a:solidFill>
              <a:latin typeface="Meiryo UI" panose="020B0604030504040204" pitchFamily="50" charset="-128"/>
            </a:endParaRPr>
          </a:p>
          <a:p>
            <a:pPr algn="ctr" defTabSz="925880">
              <a:defRPr/>
            </a:pPr>
            <a:r>
              <a:rPr kumimoji="1" lang="ja-JP" altLang="en-US" sz="1300" dirty="0" smtClean="0">
                <a:solidFill>
                  <a:srgbClr val="134779"/>
                </a:solidFill>
                <a:latin typeface="Meiryo UI" panose="020B0604030504040204" pitchFamily="50" charset="-128"/>
              </a:rPr>
              <a:t>有効</a:t>
            </a:r>
            <a:r>
              <a:rPr kumimoji="1" lang="ja-JP" altLang="en-US" sz="1300" dirty="0">
                <a:solidFill>
                  <a:srgbClr val="134779"/>
                </a:solidFill>
                <a:latin typeface="Meiryo UI" panose="020B0604030504040204" pitchFamily="50" charset="-128"/>
              </a:rPr>
              <a:t>期限</a:t>
            </a:r>
          </a:p>
        </p:txBody>
      </p:sp>
      <p:sp>
        <p:nvSpPr>
          <p:cNvPr id="64" name="正方形/長方形 63"/>
          <p:cNvSpPr/>
          <p:nvPr/>
        </p:nvSpPr>
        <p:spPr>
          <a:xfrm>
            <a:off x="1298763" y="3314743"/>
            <a:ext cx="1018145" cy="492443"/>
          </a:xfrm>
          <a:prstGeom prst="rect">
            <a:avLst/>
          </a:prstGeom>
        </p:spPr>
        <p:txBody>
          <a:bodyPr wrap="square" lIns="0" rIns="0">
            <a:spAutoFit/>
          </a:bodyPr>
          <a:lstStyle/>
          <a:p>
            <a:pPr algn="ctr" defTabSz="925880">
              <a:defRPr/>
            </a:pPr>
            <a:r>
              <a:rPr kumimoji="1" lang="ja-JP" altLang="en-US" sz="1300" dirty="0" smtClean="0">
                <a:solidFill>
                  <a:srgbClr val="134779"/>
                </a:solidFill>
                <a:latin typeface="Meiryo UI" panose="020B0604030504040204" pitchFamily="50" charset="-128"/>
              </a:rPr>
              <a:t>ポイント</a:t>
            </a:r>
            <a:endParaRPr kumimoji="1" lang="en-US" altLang="ja-JP" sz="1300" dirty="0" smtClean="0">
              <a:solidFill>
                <a:srgbClr val="134779"/>
              </a:solidFill>
              <a:latin typeface="Meiryo UI" panose="020B0604030504040204" pitchFamily="50" charset="-128"/>
            </a:endParaRPr>
          </a:p>
          <a:p>
            <a:pPr algn="ctr" defTabSz="925880">
              <a:defRPr/>
            </a:pPr>
            <a:r>
              <a:rPr kumimoji="1" lang="ja-JP" altLang="en-US" sz="1300" dirty="0" smtClean="0">
                <a:solidFill>
                  <a:srgbClr val="134779"/>
                </a:solidFill>
                <a:latin typeface="Meiryo UI" panose="020B0604030504040204" pitchFamily="50" charset="-128"/>
              </a:rPr>
              <a:t>付与利用</a:t>
            </a:r>
            <a:endParaRPr kumimoji="1" lang="ja-JP" altLang="en-US" sz="1300" dirty="0">
              <a:solidFill>
                <a:srgbClr val="134779"/>
              </a:solidFill>
              <a:latin typeface="Meiryo UI" panose="020B0604030504040204" pitchFamily="50" charset="-128"/>
            </a:endParaRPr>
          </a:p>
        </p:txBody>
      </p:sp>
      <p:pic>
        <p:nvPicPr>
          <p:cNvPr id="65" name="図 64">
            <a:extLst>
              <a:ext uri="{FF2B5EF4-FFF2-40B4-BE49-F238E27FC236}">
                <a16:creationId xmlns:a16="http://schemas.microsoft.com/office/drawing/2014/main" id="{FD1DCAE3-00F3-44B0-9FB1-7179E282E2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554" y="1667346"/>
            <a:ext cx="1875398" cy="989654"/>
          </a:xfrm>
          <a:prstGeom prst="rect">
            <a:avLst/>
          </a:prstGeom>
        </p:spPr>
      </p:pic>
      <p:pic>
        <p:nvPicPr>
          <p:cNvPr id="66" name="Picture 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86121" y="4540917"/>
            <a:ext cx="1209207" cy="1293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コンテンツ プレースホルダー 3"/>
          <p:cNvSpPr txBox="1">
            <a:spLocks/>
          </p:cNvSpPr>
          <p:nvPr/>
        </p:nvSpPr>
        <p:spPr>
          <a:xfrm>
            <a:off x="2616590" y="4004542"/>
            <a:ext cx="2580840" cy="382896"/>
          </a:xfrm>
          <a:prstGeom prst="rect">
            <a:avLst/>
          </a:prstGeom>
        </p:spPr>
        <p:txBody>
          <a:bodyPr vert="horz" lIns="91440" tIns="45720" rIns="91440" bIns="45720" rtlCol="0">
            <a:no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algn="ctr"/>
            <a:r>
              <a:rPr lang="ja-JP" altLang="en-US" b="1" dirty="0" smtClean="0">
                <a:latin typeface="Meiryo UI" panose="020B0604030504040204" pitchFamily="50" charset="-128"/>
                <a:ea typeface="Meiryo UI" panose="020B0604030504040204" pitchFamily="50" charset="-128"/>
              </a:rPr>
              <a:t>バー</a:t>
            </a:r>
            <a:r>
              <a:rPr lang="ja-JP" altLang="en-US" b="1" dirty="0">
                <a:latin typeface="Meiryo UI" panose="020B0604030504040204" pitchFamily="50" charset="-128"/>
                <a:ea typeface="Meiryo UI" panose="020B0604030504040204" pitchFamily="50" charset="-128"/>
              </a:rPr>
              <a:t>コード</a:t>
            </a:r>
            <a:r>
              <a:rPr lang="ja-JP" altLang="ja-JP" b="1" dirty="0" smtClean="0">
                <a:latin typeface="Meiryo UI" panose="020B0604030504040204" pitchFamily="50" charset="-128"/>
                <a:ea typeface="Meiryo UI" panose="020B0604030504040204" pitchFamily="50" charset="-128"/>
              </a:rPr>
              <a:t>表示</a:t>
            </a:r>
            <a:r>
              <a:rPr lang="ja-JP" altLang="en-US" b="1" dirty="0" smtClean="0">
                <a:latin typeface="Meiryo UI" panose="020B0604030504040204" pitchFamily="50" charset="-128"/>
                <a:ea typeface="Meiryo UI" panose="020B0604030504040204" pitchFamily="50" charset="-128"/>
              </a:rPr>
              <a:t>で</a:t>
            </a:r>
            <a:r>
              <a:rPr lang="ja-JP" altLang="ja-JP" b="1" dirty="0" smtClean="0">
                <a:latin typeface="Meiryo UI" panose="020B0604030504040204" pitchFamily="50" charset="-128"/>
                <a:ea typeface="Meiryo UI" panose="020B0604030504040204" pitchFamily="50" charset="-128"/>
              </a:rPr>
              <a:t>カードレス</a:t>
            </a:r>
            <a:r>
              <a:rPr lang="ja-JP" altLang="en-US" b="1" dirty="0" smtClean="0">
                <a:latin typeface="Meiryo UI" panose="020B0604030504040204" pitchFamily="50" charset="-128"/>
                <a:ea typeface="Meiryo UI" panose="020B0604030504040204" pitchFamily="50" charset="-128"/>
              </a:rPr>
              <a:t>によるユーザ利便性向上</a:t>
            </a:r>
            <a:endParaRPr lang="ja-JP" altLang="ja-JP" b="1" dirty="0" smtClean="0">
              <a:latin typeface="Meiryo UI" panose="020B0604030504040204" pitchFamily="50" charset="-128"/>
              <a:ea typeface="Meiryo UI" panose="020B0604030504040204" pitchFamily="50" charset="-128"/>
            </a:endParaRPr>
          </a:p>
        </p:txBody>
      </p:sp>
      <p:sp>
        <p:nvSpPr>
          <p:cNvPr id="68" name="楕円 67"/>
          <p:cNvSpPr/>
          <p:nvPr/>
        </p:nvSpPr>
        <p:spPr>
          <a:xfrm>
            <a:off x="5866502" y="3915306"/>
            <a:ext cx="2306757" cy="2115753"/>
          </a:xfrm>
          <a:prstGeom prst="ellipse">
            <a:avLst/>
          </a:prstGeom>
          <a:solidFill>
            <a:schemeClr val="accent2">
              <a:lumMod val="20000"/>
              <a:lumOff val="80000"/>
            </a:scheme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1" u="none" strike="noStrike" kern="0" cap="none" spc="0" normalizeH="0" baseline="0" noProof="0" dirty="0" smtClean="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0" name="楕円 69"/>
          <p:cNvSpPr/>
          <p:nvPr/>
        </p:nvSpPr>
        <p:spPr>
          <a:xfrm>
            <a:off x="6610287" y="1639288"/>
            <a:ext cx="2200921" cy="2035424"/>
          </a:xfrm>
          <a:prstGeom prst="ellipse">
            <a:avLst/>
          </a:prstGeom>
          <a:solidFill>
            <a:schemeClr val="accent2">
              <a:lumMod val="20000"/>
              <a:lumOff val="80000"/>
            </a:scheme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71" name="直線コネクタ 70"/>
          <p:cNvCxnSpPr>
            <a:endCxn id="53" idx="0"/>
          </p:cNvCxnSpPr>
          <p:nvPr/>
        </p:nvCxnSpPr>
        <p:spPr>
          <a:xfrm flipH="1">
            <a:off x="3990725" y="3103532"/>
            <a:ext cx="414064" cy="873629"/>
          </a:xfrm>
          <a:prstGeom prst="line">
            <a:avLst/>
          </a:prstGeom>
          <a:noFill/>
          <a:ln w="38100" cap="flat" cmpd="sng" algn="ctr">
            <a:solidFill>
              <a:schemeClr val="accent2">
                <a:lumMod val="60000"/>
                <a:lumOff val="40000"/>
              </a:schemeClr>
            </a:solidFill>
            <a:prstDash val="solid"/>
            <a:miter lim="800000"/>
          </a:ln>
          <a:effectLst/>
        </p:spPr>
      </p:cxnSp>
      <p:pic>
        <p:nvPicPr>
          <p:cNvPr id="72" name="図 71">
            <a:extLst>
              <a:ext uri="{FF2B5EF4-FFF2-40B4-BE49-F238E27FC236}">
                <a16:creationId xmlns:a16="http://schemas.microsoft.com/office/drawing/2014/main" id="{EB802C83-2E2E-47B5-8F16-783B5E6769D3}"/>
              </a:ext>
            </a:extLst>
          </p:cNvPr>
          <p:cNvPicPr>
            <a:picLocks noChangeAspect="1"/>
          </p:cNvPicPr>
          <p:nvPr/>
        </p:nvPicPr>
        <p:blipFill rotWithShape="1">
          <a:blip r:embed="rId4"/>
          <a:srcRect b="27732"/>
          <a:stretch/>
        </p:blipFill>
        <p:spPr>
          <a:xfrm>
            <a:off x="7075390" y="1908315"/>
            <a:ext cx="1231513" cy="1649320"/>
          </a:xfrm>
          <a:prstGeom prst="rect">
            <a:avLst/>
          </a:prstGeom>
          <a:solidFill>
            <a:srgbClr val="FFFFFF">
              <a:lumMod val="65000"/>
            </a:srgbClr>
          </a:solidFill>
          <a:ln>
            <a:solidFill>
              <a:srgbClr val="FFFFFF">
                <a:lumMod val="75000"/>
              </a:srgbClr>
            </a:solidFill>
          </a:ln>
        </p:spPr>
      </p:pic>
      <p:sp>
        <p:nvSpPr>
          <p:cNvPr id="73" name="コンテンツ プレースホルダー 3"/>
          <p:cNvSpPr txBox="1">
            <a:spLocks/>
          </p:cNvSpPr>
          <p:nvPr/>
        </p:nvSpPr>
        <p:spPr>
          <a:xfrm>
            <a:off x="5662384" y="3875281"/>
            <a:ext cx="2610755" cy="382896"/>
          </a:xfrm>
          <a:prstGeom prst="rect">
            <a:avLst/>
          </a:prstGeom>
        </p:spPr>
        <p:txBody>
          <a:bodyPr vert="horz" lIns="91440" tIns="45720" rIns="91440" bIns="45720" rtlCol="0">
            <a:noAutofit/>
          </a:bodyPr>
          <a:lstStyle>
            <a:lvl1pPr marL="0" indent="0" algn="l" defTabSz="914674" rtl="0" eaLnBrk="1" latinLnBrk="0" hangingPunct="1">
              <a:lnSpc>
                <a:spcPct val="90000"/>
              </a:lnSpc>
              <a:spcBef>
                <a:spcPts val="1000"/>
              </a:spcBef>
              <a:buFont typeface="Arial" panose="020B0604020202020204" pitchFamily="34" charset="0"/>
              <a:buNone/>
              <a:defRPr kumimoji="1" sz="16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algn="ctr"/>
            <a:r>
              <a:rPr lang="ja-JP" altLang="en-US" b="1" dirty="0" smtClean="0">
                <a:solidFill>
                  <a:srgbClr val="383F41"/>
                </a:solidFill>
                <a:latin typeface="Meiryo UI" panose="020B0604030504040204" pitchFamily="50" charset="-128"/>
                <a:ea typeface="Meiryo UI" panose="020B0604030504040204" pitchFamily="50" charset="-128"/>
              </a:rPr>
              <a:t>ポイント残高</a:t>
            </a:r>
            <a:r>
              <a:rPr lang="ja-JP" altLang="en-US" b="1" dirty="0">
                <a:solidFill>
                  <a:srgbClr val="383F41"/>
                </a:solidFill>
                <a:latin typeface="Meiryo UI" panose="020B0604030504040204" pitchFamily="50" charset="-128"/>
                <a:ea typeface="Meiryo UI" panose="020B0604030504040204" pitchFamily="50" charset="-128"/>
              </a:rPr>
              <a:t>・</a:t>
            </a:r>
            <a:r>
              <a:rPr lang="ja-JP" altLang="en-US" b="1" dirty="0" smtClean="0">
                <a:solidFill>
                  <a:srgbClr val="383F41"/>
                </a:solidFill>
                <a:latin typeface="Meiryo UI" panose="020B0604030504040204" pitchFamily="50" charset="-128"/>
                <a:ea typeface="Meiryo UI" panose="020B0604030504040204" pitchFamily="50" charset="-128"/>
              </a:rPr>
              <a:t>履歴確認</a:t>
            </a:r>
            <a:r>
              <a:rPr lang="en-US" altLang="ja-JP" b="1" dirty="0">
                <a:solidFill>
                  <a:srgbClr val="383F41"/>
                </a:solidFill>
                <a:latin typeface="Meiryo UI" panose="020B0604030504040204" pitchFamily="50" charset="-128"/>
                <a:ea typeface="Meiryo UI" panose="020B0604030504040204" pitchFamily="50" charset="-128"/>
              </a:rPr>
              <a:t/>
            </a:r>
            <a:br>
              <a:rPr lang="en-US" altLang="ja-JP" b="1" dirty="0">
                <a:solidFill>
                  <a:srgbClr val="383F41"/>
                </a:solidFill>
                <a:latin typeface="Meiryo UI" panose="020B0604030504040204" pitchFamily="50" charset="-128"/>
                <a:ea typeface="Meiryo UI" panose="020B0604030504040204" pitchFamily="50" charset="-128"/>
              </a:rPr>
            </a:br>
            <a:r>
              <a:rPr lang="en-US" altLang="ja-JP" b="1" dirty="0" smtClean="0">
                <a:solidFill>
                  <a:srgbClr val="383F41"/>
                </a:solidFill>
                <a:latin typeface="Meiryo UI" panose="020B0604030504040204" pitchFamily="50" charset="-128"/>
                <a:ea typeface="Meiryo UI" panose="020B0604030504040204" pitchFamily="50" charset="-128"/>
              </a:rPr>
              <a:t>/</a:t>
            </a:r>
            <a:r>
              <a:rPr lang="ja-JP" altLang="en-US" b="1" dirty="0" smtClean="0">
                <a:solidFill>
                  <a:srgbClr val="383F41"/>
                </a:solidFill>
                <a:latin typeface="Meiryo UI" panose="020B0604030504040204" pitchFamily="50" charset="-128"/>
                <a:ea typeface="Meiryo UI" panose="020B0604030504040204" pitchFamily="50" charset="-128"/>
              </a:rPr>
              <a:t>ランク確認が可能</a:t>
            </a:r>
            <a:endParaRPr lang="ja-JP" altLang="en-US" b="1" dirty="0">
              <a:solidFill>
                <a:srgbClr val="383F41"/>
              </a:solidFill>
              <a:latin typeface="Meiryo UI" panose="020B0604030504040204" pitchFamily="50" charset="-128"/>
              <a:ea typeface="Meiryo UI" panose="020B0604030504040204" pitchFamily="50" charset="-128"/>
            </a:endParaRPr>
          </a:p>
        </p:txBody>
      </p:sp>
      <p:pic>
        <p:nvPicPr>
          <p:cNvPr id="74" name="図 73"/>
          <p:cNvPicPr>
            <a:picLocks noChangeAspect="1"/>
          </p:cNvPicPr>
          <p:nvPr/>
        </p:nvPicPr>
        <p:blipFill rotWithShape="1">
          <a:blip r:embed="rId5" cstate="print">
            <a:extLst>
              <a:ext uri="{28A0092B-C50C-407E-A947-70E740481C1C}">
                <a14:useLocalDpi xmlns:a14="http://schemas.microsoft.com/office/drawing/2010/main" val="0"/>
              </a:ext>
            </a:extLst>
          </a:blip>
          <a:srcRect l="1864" t="28958" r="2488" b="28676"/>
          <a:stretch/>
        </p:blipFill>
        <p:spPr>
          <a:xfrm>
            <a:off x="6261194" y="4416340"/>
            <a:ext cx="1611836" cy="1427905"/>
          </a:xfrm>
          <a:prstGeom prst="rect">
            <a:avLst/>
          </a:prstGeom>
          <a:ln>
            <a:noFill/>
          </a:ln>
          <a:effectLst>
            <a:outerShdw blurRad="50800" dist="38100" dir="2700000" algn="tl" rotWithShape="0">
              <a:prstClr val="black">
                <a:alpha val="40000"/>
              </a:prstClr>
            </a:outerShdw>
          </a:effectLst>
        </p:spPr>
      </p:pic>
      <p:sp>
        <p:nvSpPr>
          <p:cNvPr id="75" name="コンテンツ プレースホルダー 3"/>
          <p:cNvSpPr txBox="1">
            <a:spLocks/>
          </p:cNvSpPr>
          <p:nvPr/>
        </p:nvSpPr>
        <p:spPr>
          <a:xfrm>
            <a:off x="5965574" y="1527914"/>
            <a:ext cx="3490346" cy="304779"/>
          </a:xfrm>
          <a:prstGeom prst="rect">
            <a:avLst/>
          </a:prstGeom>
        </p:spPr>
        <p:txBody>
          <a:bodyPr vert="horz" lIns="91440" tIns="45720" rIns="91440" bIns="45720" rtlCol="0">
            <a:noAutofit/>
          </a:bodyPr>
          <a:lstStyle>
            <a:defPPr>
              <a:defRPr lang="zh-CN"/>
            </a:defPPr>
            <a:lvl1pPr indent="0" algn="ctr" defTabSz="914674">
              <a:lnSpc>
                <a:spcPct val="90000"/>
              </a:lnSpc>
              <a:spcBef>
                <a:spcPts val="1000"/>
              </a:spcBef>
              <a:buFont typeface="Arial" panose="020B0604020202020204" pitchFamily="34" charset="0"/>
              <a:buNone/>
              <a:defRPr kumimoji="1" b="1">
                <a:latin typeface="Meiryo UI" panose="020B0604030504040204" pitchFamily="50" charset="-128"/>
                <a:ea typeface="Meiryo UI" panose="020B0604030504040204" pitchFamily="50" charset="-128"/>
              </a:defRPr>
            </a:lvl1pPr>
            <a:lvl2pPr marL="457337" indent="0" defTabSz="914674">
              <a:lnSpc>
                <a:spcPct val="90000"/>
              </a:lnSpc>
              <a:spcBef>
                <a:spcPts val="500"/>
              </a:spcBef>
              <a:buFont typeface="Arial" panose="020B0604020202020204" pitchFamily="34" charset="0"/>
              <a:buNone/>
              <a:defRPr kumimoji="1" sz="1400">
                <a:solidFill>
                  <a:srgbClr val="0C0C0C"/>
                </a:solidFill>
                <a:latin typeface="游ゴシック" panose="020B0400000000000000" charset="-128"/>
                <a:ea typeface="游ゴシック" panose="020B0400000000000000" charset="-128"/>
              </a:defRPr>
            </a:lvl2pPr>
            <a:lvl3pPr marL="914674" indent="0" defTabSz="914674">
              <a:lnSpc>
                <a:spcPct val="90000"/>
              </a:lnSpc>
              <a:spcBef>
                <a:spcPts val="500"/>
              </a:spcBef>
              <a:buFont typeface="Arial" panose="020B0604020202020204" pitchFamily="34" charset="0"/>
              <a:buNone/>
              <a:defRPr kumimoji="1" sz="1200">
                <a:solidFill>
                  <a:srgbClr val="0C0C0C"/>
                </a:solidFill>
                <a:latin typeface="游ゴシック" panose="020B0400000000000000" charset="-128"/>
                <a:ea typeface="游ゴシック" panose="020B0400000000000000" charset="-128"/>
              </a:defRPr>
            </a:lvl3pPr>
            <a:lvl4pPr marL="1372010" indent="0" defTabSz="914674">
              <a:lnSpc>
                <a:spcPct val="90000"/>
              </a:lnSpc>
              <a:spcBef>
                <a:spcPts val="500"/>
              </a:spcBef>
              <a:buFont typeface="Arial" panose="020B0604020202020204" pitchFamily="34" charset="0"/>
              <a:buNone/>
              <a:defRPr kumimoji="1" sz="1200">
                <a:solidFill>
                  <a:srgbClr val="0C0C0C"/>
                </a:solidFill>
                <a:latin typeface="游ゴシック" panose="020B0400000000000000" charset="-128"/>
                <a:ea typeface="游ゴシック" panose="020B0400000000000000" charset="-128"/>
              </a:defRPr>
            </a:lvl4pPr>
            <a:lvl5pPr marL="1829349" indent="0" defTabSz="914674">
              <a:lnSpc>
                <a:spcPct val="90000"/>
              </a:lnSpc>
              <a:spcBef>
                <a:spcPts val="500"/>
              </a:spcBef>
              <a:buFont typeface="Arial" panose="020B0604020202020204" pitchFamily="34" charset="0"/>
              <a:buNone/>
              <a:defRPr kumimoji="1" sz="1200">
                <a:solidFill>
                  <a:srgbClr val="0C0C0C"/>
                </a:solidFill>
                <a:latin typeface="游ゴシック" panose="020B0400000000000000" charset="-128"/>
                <a:ea typeface="游ゴシック" panose="020B0400000000000000" charset="-128"/>
              </a:defRPr>
            </a:lvl5pPr>
            <a:lvl6pPr marL="2515353" indent="-228669" defTabSz="914674">
              <a:lnSpc>
                <a:spcPct val="90000"/>
              </a:lnSpc>
              <a:spcBef>
                <a:spcPts val="500"/>
              </a:spcBef>
              <a:buFont typeface="Arial" panose="020B0604020202020204" pitchFamily="34" charset="0"/>
              <a:buChar char="•"/>
              <a:defRPr kumimoji="1" sz="1801"/>
            </a:lvl6pPr>
            <a:lvl7pPr marL="2972692" indent="-228669" defTabSz="914674">
              <a:lnSpc>
                <a:spcPct val="90000"/>
              </a:lnSpc>
              <a:spcBef>
                <a:spcPts val="500"/>
              </a:spcBef>
              <a:buFont typeface="Arial" panose="020B0604020202020204" pitchFamily="34" charset="0"/>
              <a:buChar char="•"/>
              <a:defRPr kumimoji="1" sz="1801"/>
            </a:lvl7pPr>
            <a:lvl8pPr marL="3430029" indent="-228669" defTabSz="914674">
              <a:lnSpc>
                <a:spcPct val="90000"/>
              </a:lnSpc>
              <a:spcBef>
                <a:spcPts val="500"/>
              </a:spcBef>
              <a:buFont typeface="Arial" panose="020B0604020202020204" pitchFamily="34" charset="0"/>
              <a:buChar char="•"/>
              <a:defRPr kumimoji="1" sz="1801"/>
            </a:lvl8pPr>
            <a:lvl9pPr marL="3887366" indent="-228669" defTabSz="914674">
              <a:lnSpc>
                <a:spcPct val="90000"/>
              </a:lnSpc>
              <a:spcBef>
                <a:spcPts val="500"/>
              </a:spcBef>
              <a:buFont typeface="Arial" panose="020B0604020202020204" pitchFamily="34" charset="0"/>
              <a:buChar char="•"/>
              <a:defRPr kumimoji="1" sz="1801"/>
            </a:lvl9pPr>
          </a:lstStyle>
          <a:p>
            <a:pPr marL="0" marR="0" lvl="0" indent="0" algn="ctr" defTabSz="914674"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000" b="1" i="0" u="none" strike="noStrike" kern="0" cap="none" spc="0" normalizeH="0" baseline="0" noProof="0" dirty="0" smtClean="0">
                <a:ln>
                  <a:noFill/>
                </a:ln>
                <a:solidFill>
                  <a:srgbClr val="383F41"/>
                </a:solidFill>
                <a:effectLst/>
                <a:uLnTx/>
                <a:uFillTx/>
                <a:latin typeface="Meiryo UI" panose="020B0604030504040204" pitchFamily="50" charset="-128"/>
                <a:ea typeface="Meiryo UI" panose="020B0604030504040204" pitchFamily="50" charset="-128"/>
              </a:rPr>
              <a:t>アプリでの増売施策を高速実現</a:t>
            </a:r>
            <a:endParaRPr kumimoji="1" lang="ja-JP" altLang="ja-JP" sz="2000" b="1" i="0" u="none" strike="noStrike" kern="0" cap="none" spc="0" normalizeH="0" baseline="0" noProof="0" dirty="0">
              <a:ln>
                <a:noFill/>
              </a:ln>
              <a:solidFill>
                <a:srgbClr val="383F41"/>
              </a:solidFill>
              <a:effectLst/>
              <a:uLnTx/>
              <a:uFillTx/>
              <a:latin typeface="Meiryo UI" panose="020B0604030504040204" pitchFamily="50" charset="-128"/>
              <a:ea typeface="Meiryo UI" panose="020B0604030504040204" pitchFamily="50" charset="-128"/>
            </a:endParaRPr>
          </a:p>
        </p:txBody>
      </p:sp>
      <p:cxnSp>
        <p:nvCxnSpPr>
          <p:cNvPr id="76" name="直線矢印コネクタ 75"/>
          <p:cNvCxnSpPr/>
          <p:nvPr/>
        </p:nvCxnSpPr>
        <p:spPr>
          <a:xfrm>
            <a:off x="2493511" y="2295372"/>
            <a:ext cx="1037599" cy="0"/>
          </a:xfrm>
          <a:prstGeom prst="straightConnector1">
            <a:avLst/>
          </a:prstGeom>
          <a:noFill/>
          <a:ln w="60325" cap="flat" cmpd="sng" algn="ctr">
            <a:solidFill>
              <a:schemeClr val="accent2"/>
            </a:solidFill>
            <a:prstDash val="solid"/>
            <a:miter lim="800000"/>
            <a:headEnd type="arrow"/>
            <a:tailEnd type="arrow"/>
          </a:ln>
          <a:effectLst/>
        </p:spPr>
      </p:cxnSp>
      <p:sp>
        <p:nvSpPr>
          <p:cNvPr id="77" name="テキスト ボックス 76"/>
          <p:cNvSpPr txBox="1"/>
          <p:nvPr/>
        </p:nvSpPr>
        <p:spPr>
          <a:xfrm>
            <a:off x="659442" y="2782545"/>
            <a:ext cx="1335622" cy="338554"/>
          </a:xfrm>
          <a:prstGeom prst="rect">
            <a:avLst/>
          </a:prstGeom>
          <a:noFill/>
        </p:spPr>
        <p:txBody>
          <a:bodyPr wrap="none" rtlCol="0">
            <a:spAutoFit/>
          </a:bodyPr>
          <a:lstStyle/>
          <a:p>
            <a:pPr defTabSz="914400"/>
            <a:r>
              <a:rPr kumimoji="1" lang="ja-JP" altLang="en-US" sz="1600" dirty="0" smtClean="0">
                <a:solidFill>
                  <a:srgbClr val="383F41"/>
                </a:solidFill>
                <a:latin typeface="Meiryo UI" panose="020B0604030504040204" pitchFamily="50" charset="-128"/>
              </a:rPr>
              <a:t>主な</a:t>
            </a:r>
            <a:r>
              <a:rPr kumimoji="1" lang="en-US" altLang="ja-JP" sz="1600" dirty="0" smtClean="0">
                <a:solidFill>
                  <a:srgbClr val="383F41"/>
                </a:solidFill>
                <a:latin typeface="Meiryo UI" panose="020B0604030504040204" pitchFamily="50" charset="-128"/>
              </a:rPr>
              <a:t>API</a:t>
            </a:r>
            <a:r>
              <a:rPr kumimoji="1" lang="ja-JP" altLang="en-US" sz="1600" dirty="0" smtClean="0">
                <a:solidFill>
                  <a:srgbClr val="383F41"/>
                </a:solidFill>
                <a:latin typeface="Meiryo UI" panose="020B0604030504040204" pitchFamily="50" charset="-128"/>
              </a:rPr>
              <a:t>機能</a:t>
            </a:r>
            <a:endParaRPr kumimoji="1" lang="ja-JP" altLang="en-US" sz="1600" dirty="0">
              <a:solidFill>
                <a:srgbClr val="383F41"/>
              </a:solidFill>
              <a:latin typeface="Meiryo UI" panose="020B0604030504040204" pitchFamily="50" charset="-128"/>
            </a:endParaRPr>
          </a:p>
        </p:txBody>
      </p:sp>
      <p:sp>
        <p:nvSpPr>
          <p:cNvPr id="78" name="テキスト ボックス 77"/>
          <p:cNvSpPr txBox="1"/>
          <p:nvPr/>
        </p:nvSpPr>
        <p:spPr>
          <a:xfrm>
            <a:off x="2469193" y="1734343"/>
            <a:ext cx="1091966" cy="369332"/>
          </a:xfrm>
          <a:prstGeom prst="rect">
            <a:avLst/>
          </a:prstGeom>
          <a:noFill/>
        </p:spPr>
        <p:txBody>
          <a:bodyPr wrap="none" rtlCol="0">
            <a:spAutoFit/>
          </a:bodyPr>
          <a:lstStyle/>
          <a:p>
            <a:pPr defTabSz="914400"/>
            <a:r>
              <a:rPr kumimoji="1" lang="en-US" altLang="ja-JP" b="1" dirty="0" smtClean="0">
                <a:solidFill>
                  <a:srgbClr val="0070C0"/>
                </a:solidFill>
                <a:latin typeface="Meiryo UI" panose="020B0604030504040204" pitchFamily="50" charset="-128"/>
              </a:rPr>
              <a:t>API</a:t>
            </a:r>
            <a:r>
              <a:rPr kumimoji="1" lang="ja-JP" altLang="en-US" b="1" dirty="0" smtClean="0">
                <a:solidFill>
                  <a:srgbClr val="0070C0"/>
                </a:solidFill>
                <a:latin typeface="Meiryo UI" panose="020B0604030504040204" pitchFamily="50" charset="-128"/>
              </a:rPr>
              <a:t>連携</a:t>
            </a:r>
            <a:endParaRPr kumimoji="1" lang="ja-JP" altLang="en-US" b="1" dirty="0">
              <a:solidFill>
                <a:srgbClr val="0070C0"/>
              </a:solidFill>
              <a:latin typeface="Meiryo UI" panose="020B0604030504040204" pitchFamily="50" charset="-128"/>
            </a:endParaRPr>
          </a:p>
        </p:txBody>
      </p:sp>
      <p:cxnSp>
        <p:nvCxnSpPr>
          <p:cNvPr id="79" name="直線コネクタ 78"/>
          <p:cNvCxnSpPr/>
          <p:nvPr/>
        </p:nvCxnSpPr>
        <p:spPr>
          <a:xfrm>
            <a:off x="5115440" y="3284150"/>
            <a:ext cx="990542" cy="1054638"/>
          </a:xfrm>
          <a:prstGeom prst="line">
            <a:avLst/>
          </a:prstGeom>
          <a:noFill/>
          <a:ln w="38100" cap="flat" cmpd="sng" algn="ctr">
            <a:solidFill>
              <a:schemeClr val="accent2">
                <a:lumMod val="60000"/>
                <a:lumOff val="40000"/>
              </a:schemeClr>
            </a:solidFill>
            <a:prstDash val="solid"/>
            <a:miter lim="800000"/>
          </a:ln>
          <a:effectLst/>
        </p:spPr>
      </p:cxnSp>
      <p:cxnSp>
        <p:nvCxnSpPr>
          <p:cNvPr id="80" name="直線コネクタ 79"/>
          <p:cNvCxnSpPr>
            <a:endCxn id="70" idx="2"/>
          </p:cNvCxnSpPr>
          <p:nvPr/>
        </p:nvCxnSpPr>
        <p:spPr>
          <a:xfrm>
            <a:off x="4197757" y="2072914"/>
            <a:ext cx="2412530" cy="584086"/>
          </a:xfrm>
          <a:prstGeom prst="line">
            <a:avLst/>
          </a:prstGeom>
          <a:noFill/>
          <a:ln w="38100" cap="flat" cmpd="sng" algn="ctr">
            <a:solidFill>
              <a:schemeClr val="accent2">
                <a:lumMod val="60000"/>
                <a:lumOff val="40000"/>
              </a:schemeClr>
            </a:solidFill>
            <a:prstDash val="solid"/>
            <a:miter lim="800000"/>
          </a:ln>
          <a:effectLst/>
        </p:spPr>
      </p:cxnSp>
      <p:sp>
        <p:nvSpPr>
          <p:cNvPr id="81" name="テキスト ボックス 80">
            <a:extLst>
              <a:ext uri="{FF2B5EF4-FFF2-40B4-BE49-F238E27FC236}">
                <a16:creationId xmlns:a16="http://schemas.microsoft.com/office/drawing/2014/main" id="{174F84F1-5AC4-4A9E-A22A-C6DE6400F542}"/>
              </a:ext>
            </a:extLst>
          </p:cNvPr>
          <p:cNvSpPr txBox="1"/>
          <p:nvPr/>
        </p:nvSpPr>
        <p:spPr>
          <a:xfrm>
            <a:off x="986348" y="6032536"/>
            <a:ext cx="7933305" cy="400110"/>
          </a:xfrm>
          <a:prstGeom prst="rect">
            <a:avLst/>
          </a:prstGeom>
          <a:noFill/>
        </p:spPr>
        <p:txBody>
          <a:bodyPr wrap="square" rtlCol="0" anchor="b">
            <a:spAutoFit/>
          </a:bodyPr>
          <a:lstStyle>
            <a:defPPr>
              <a:defRPr lang="zh-CN"/>
            </a:defPPr>
            <a:lvl1pPr>
              <a:spcBef>
                <a:spcPts val="300"/>
              </a:spcBef>
              <a:defRPr sz="1600" b="1">
                <a:solidFill>
                  <a:schemeClr val="bg1"/>
                </a:solidFill>
                <a:effectLst>
                  <a:glow rad="127000">
                    <a:srgbClr val="134779"/>
                  </a:glow>
                </a:effectLst>
                <a:latin typeface="游ゴシック Medium" panose="020B0500000000000000" pitchFamily="50" charset="-128"/>
                <a:ea typeface="游ゴシック Medium" panose="020B0500000000000000" pitchFamily="50" charset="-128"/>
                <a:cs typeface="Meiryo UI" panose="020B0604030504040204" pitchFamily="50" charset="-128"/>
              </a:defRPr>
            </a:lvl1pPr>
          </a:lstStyle>
          <a:p>
            <a:pPr algn="ctr" defTabSz="925880">
              <a:defRPr/>
            </a:pPr>
            <a:r>
              <a:rPr kumimoji="1" lang="ja-JP" altLang="en-US" sz="2000" dirty="0">
                <a:solidFill>
                  <a:prstClr val="white"/>
                </a:solidFill>
                <a:effectLst>
                  <a:glow rad="139700">
                    <a:srgbClr val="4472C4"/>
                  </a:glow>
                </a:effectLst>
                <a:latin typeface="Meiryo UI" panose="020B0604030504040204" pitchFamily="50" charset="-128"/>
                <a:ea typeface="+mn-ea"/>
                <a:cs typeface="+mn-cs"/>
              </a:rPr>
              <a:t>必要な</a:t>
            </a:r>
            <a:r>
              <a:rPr kumimoji="1" lang="en-US" altLang="ja-JP" sz="2000" dirty="0">
                <a:solidFill>
                  <a:prstClr val="white"/>
                </a:solidFill>
                <a:effectLst>
                  <a:glow rad="139700">
                    <a:srgbClr val="4472C4"/>
                  </a:glow>
                </a:effectLst>
                <a:latin typeface="Meiryo UI" panose="020B0604030504040204" pitchFamily="50" charset="-128"/>
                <a:ea typeface="+mn-ea"/>
                <a:cs typeface="+mn-cs"/>
              </a:rPr>
              <a:t>API</a:t>
            </a:r>
            <a:r>
              <a:rPr kumimoji="1" lang="ja-JP" altLang="en-US" sz="2000" dirty="0">
                <a:solidFill>
                  <a:prstClr val="white"/>
                </a:solidFill>
                <a:effectLst>
                  <a:glow rad="139700">
                    <a:srgbClr val="4472C4"/>
                  </a:glow>
                </a:effectLst>
                <a:latin typeface="Meiryo UI" panose="020B0604030504040204" pitchFamily="50" charset="-128"/>
                <a:ea typeface="+mn-ea"/>
                <a:cs typeface="+mn-cs"/>
              </a:rPr>
              <a:t>を網羅的に装備しているので、リーズブルな導入が可能</a:t>
            </a:r>
          </a:p>
        </p:txBody>
      </p:sp>
      <p:sp>
        <p:nvSpPr>
          <p:cNvPr id="82" name="正方形/長方形 81"/>
          <p:cNvSpPr/>
          <p:nvPr/>
        </p:nvSpPr>
        <p:spPr>
          <a:xfrm>
            <a:off x="8356984" y="2358736"/>
            <a:ext cx="1242648" cy="523220"/>
          </a:xfrm>
          <a:prstGeom prst="rect">
            <a:avLst/>
          </a:prstGeom>
        </p:spPr>
        <p:txBody>
          <a:bodyPr wrap="none">
            <a:spAutoFit/>
          </a:bodyPr>
          <a:lstStyle/>
          <a:p>
            <a:pPr defTabSz="914400"/>
            <a:r>
              <a:rPr lang="ja-JP" altLang="en-US" sz="1400" dirty="0">
                <a:solidFill>
                  <a:srgbClr val="383F41"/>
                </a:solidFill>
                <a:latin typeface="Meiryo UI" panose="020B0604030504040204" pitchFamily="50" charset="-128"/>
              </a:rPr>
              <a:t>スタンプラリー</a:t>
            </a:r>
            <a:r>
              <a:rPr lang="ja-JP" altLang="en-US" sz="1400" dirty="0" smtClean="0">
                <a:solidFill>
                  <a:srgbClr val="383F41"/>
                </a:solidFill>
                <a:latin typeface="Meiryo UI" panose="020B0604030504040204" pitchFamily="50" charset="-128"/>
              </a:rPr>
              <a:t>や</a:t>
            </a:r>
            <a:r>
              <a:rPr lang="en-US" altLang="ja-JP" sz="1400" dirty="0" smtClean="0">
                <a:solidFill>
                  <a:srgbClr val="383F41"/>
                </a:solidFill>
                <a:latin typeface="Meiryo UI" panose="020B0604030504040204" pitchFamily="50" charset="-128"/>
              </a:rPr>
              <a:t/>
            </a:r>
            <a:br>
              <a:rPr lang="en-US" altLang="ja-JP" sz="1400" dirty="0" smtClean="0">
                <a:solidFill>
                  <a:srgbClr val="383F41"/>
                </a:solidFill>
                <a:latin typeface="Meiryo UI" panose="020B0604030504040204" pitchFamily="50" charset="-128"/>
              </a:rPr>
            </a:br>
            <a:r>
              <a:rPr lang="ja-JP" altLang="en-US" sz="1400" dirty="0" smtClean="0">
                <a:solidFill>
                  <a:srgbClr val="383F41"/>
                </a:solidFill>
                <a:latin typeface="Meiryo UI" panose="020B0604030504040204" pitchFamily="50" charset="-128"/>
              </a:rPr>
              <a:t>抽選会</a:t>
            </a:r>
            <a:r>
              <a:rPr lang="ja-JP" altLang="en-US" sz="1400" dirty="0">
                <a:solidFill>
                  <a:srgbClr val="383F41"/>
                </a:solidFill>
                <a:latin typeface="Meiryo UI" panose="020B0604030504040204" pitchFamily="50" charset="-128"/>
              </a:rPr>
              <a:t>などの</a:t>
            </a:r>
          </a:p>
        </p:txBody>
      </p:sp>
      <p:pic>
        <p:nvPicPr>
          <p:cNvPr id="137" name="図 136"/>
          <p:cNvPicPr>
            <a:picLocks noChangeAspect="1"/>
          </p:cNvPicPr>
          <p:nvPr/>
        </p:nvPicPr>
        <p:blipFill>
          <a:blip r:embed="rId6"/>
          <a:stretch>
            <a:fillRect/>
          </a:stretch>
        </p:blipFill>
        <p:spPr>
          <a:xfrm>
            <a:off x="3784313" y="1287581"/>
            <a:ext cx="1481646" cy="2364049"/>
          </a:xfrm>
          <a:prstGeom prst="rect">
            <a:avLst/>
          </a:prstGeom>
        </p:spPr>
      </p:pic>
    </p:spTree>
    <p:extLst>
      <p:ext uri="{BB962C8B-B14F-4D97-AF65-F5344CB8AC3E}">
        <p14:creationId xmlns:p14="http://schemas.microsoft.com/office/powerpoint/2010/main" val="18790857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a:t>3.3. </a:t>
            </a:r>
            <a:r>
              <a:rPr lang="ja-JP" altLang="en-US" sz="1800" b="0" dirty="0"/>
              <a:t>実現のポイント３｜ ②豊富な</a:t>
            </a:r>
            <a:r>
              <a:rPr lang="en-US" altLang="ja-JP" sz="1800" b="0" dirty="0"/>
              <a:t>API</a:t>
            </a:r>
            <a:r>
              <a:rPr lang="ja-JP" altLang="en-US" sz="1800" b="0" dirty="0" smtClean="0"/>
              <a:t>アーキテクチャー</a:t>
            </a:r>
            <a:r>
              <a:rPr lang="en-US" altLang="ja-JP" sz="1800" b="0" dirty="0" smtClean="0"/>
              <a:t/>
            </a:r>
            <a:br>
              <a:rPr lang="en-US" altLang="ja-JP" sz="1800" b="0" dirty="0" smtClean="0"/>
            </a:br>
            <a:r>
              <a:rPr lang="ja-JP" altLang="en-US" sz="2700" dirty="0" smtClean="0"/>
              <a:t>アプリでの増売施策の高速実現事例</a:t>
            </a:r>
            <a:endParaRPr kumimoji="1" lang="ja-JP" altLang="en-US" dirty="0"/>
          </a:p>
        </p:txBody>
      </p:sp>
      <p:sp>
        <p:nvSpPr>
          <p:cNvPr id="5" name="テキスト プレースホルダー 4"/>
          <p:cNvSpPr>
            <a:spLocks noGrp="1"/>
          </p:cNvSpPr>
          <p:nvPr>
            <p:ph type="body" sz="quarter" idx="10"/>
          </p:nvPr>
        </p:nvSpPr>
        <p:spPr>
          <a:xfrm>
            <a:off x="139903" y="907630"/>
            <a:ext cx="9630410" cy="375569"/>
          </a:xfrm>
        </p:spPr>
        <p:txBody>
          <a:bodyPr/>
          <a:lstStyle/>
          <a:p>
            <a:r>
              <a:rPr lang="ja-JP" altLang="en-US" sz="1800" dirty="0"/>
              <a:t>”</a:t>
            </a:r>
            <a:r>
              <a:rPr lang="en-US" altLang="ja-JP" sz="1800" dirty="0"/>
              <a:t>API</a:t>
            </a:r>
            <a:r>
              <a:rPr lang="ja-JP" altLang="en-US" sz="1800" dirty="0"/>
              <a:t>の有効活用で</a:t>
            </a:r>
            <a:r>
              <a:rPr lang="en-US" altLang="ja-JP" sz="1800" dirty="0"/>
              <a:t>CAFIS Explorer</a:t>
            </a:r>
            <a:r>
              <a:rPr lang="ja-JP" altLang="en-US" sz="1800" dirty="0"/>
              <a:t>の開発なく</a:t>
            </a:r>
            <a:r>
              <a:rPr lang="ja-JP" altLang="en-US" sz="1800" dirty="0" smtClean="0"/>
              <a:t>“、</a:t>
            </a:r>
            <a:r>
              <a:rPr lang="ja-JP" altLang="en-US" sz="1800" b="1" u="sng" dirty="0" smtClean="0">
                <a:solidFill>
                  <a:srgbClr val="0070C0"/>
                </a:solidFill>
              </a:rPr>
              <a:t>お客</a:t>
            </a:r>
            <a:r>
              <a:rPr lang="ja-JP" altLang="en-US" sz="1800" b="1" u="sng" dirty="0">
                <a:solidFill>
                  <a:srgbClr val="0070C0"/>
                </a:solidFill>
              </a:rPr>
              <a:t>様へ</a:t>
            </a:r>
            <a:r>
              <a:rPr lang="ja-JP" altLang="en-US" sz="1800" b="1" u="sng" dirty="0" smtClean="0">
                <a:solidFill>
                  <a:srgbClr val="0070C0"/>
                </a:solidFill>
              </a:rPr>
              <a:t>の増売施策</a:t>
            </a:r>
            <a:r>
              <a:rPr lang="ja-JP" altLang="en-US" sz="1800" b="1" u="sng" dirty="0">
                <a:solidFill>
                  <a:srgbClr val="0070C0"/>
                </a:solidFill>
              </a:rPr>
              <a:t>を”短期間“で実現</a:t>
            </a:r>
            <a:r>
              <a:rPr lang="ja-JP" altLang="en-US" sz="1800" dirty="0"/>
              <a:t>できます。</a:t>
            </a:r>
          </a:p>
        </p:txBody>
      </p:sp>
      <p:sp>
        <p:nvSpPr>
          <p:cNvPr id="40" name="スライド番号プレースホルダー 4">
            <a:extLst>
              <a:ext uri="{FF2B5EF4-FFF2-40B4-BE49-F238E27FC236}">
                <a16:creationId xmlns:a16="http://schemas.microsoft.com/office/drawing/2014/main" id="{B929CED1-4681-4829-94F9-C87A1A48BA09}"/>
              </a:ext>
            </a:extLst>
          </p:cNvPr>
          <p:cNvSpPr txBox="1">
            <a:spLocks/>
          </p:cNvSpPr>
          <p:nvPr/>
        </p:nvSpPr>
        <p:spPr>
          <a:xfrm>
            <a:off x="6107699" y="5880078"/>
            <a:ext cx="2229263"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8D8928E-AA9A-4D89-BC1F-A2C05AB4BD92}" type="slidenum">
              <a:rPr kumimoji="1" lang="ja-JP" altLang="en-US" sz="900" b="0" i="0" u="none" strike="noStrike" kern="1200" cap="none" spc="0" normalizeH="0" baseline="0" noProof="0" smtClean="0">
                <a:ln>
                  <a:noFill/>
                </a:ln>
                <a:solidFill>
                  <a:prstClr val="white"/>
                </a:solidFill>
                <a:effectLst/>
                <a:uLnTx/>
                <a:uFillTx/>
                <a:latin typeface="Meiryo UI" panose="020B0604030504040204" pitchFamily="50" charset="-128"/>
                <a:ea typeface="Meiryo UI" panose="020B0604030504040204"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133</a:t>
            </a:fld>
            <a:endParaRPr kumimoji="1" lang="ja-JP" altLang="en-US" sz="9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41" name="図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4369" y="3980793"/>
            <a:ext cx="995342" cy="2047923"/>
          </a:xfrm>
          <a:prstGeom prst="rect">
            <a:avLst/>
          </a:prstGeom>
        </p:spPr>
      </p:pic>
      <p:sp>
        <p:nvSpPr>
          <p:cNvPr id="42" name="角丸四角形 41"/>
          <p:cNvSpPr/>
          <p:nvPr/>
        </p:nvSpPr>
        <p:spPr>
          <a:xfrm>
            <a:off x="5123175" y="3033242"/>
            <a:ext cx="4402421" cy="687448"/>
          </a:xfrm>
          <a:prstGeom prst="roundRect">
            <a:avLst>
              <a:gd name="adj" fmla="val 0"/>
            </a:avLst>
          </a:prstGeom>
          <a:noFill/>
          <a:ln w="9525" cap="flat" cmpd="sng" algn="ctr">
            <a:no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25880">
              <a:spcBef>
                <a:spcPts val="300"/>
              </a:spcBef>
              <a:defRPr/>
            </a:pPr>
            <a:r>
              <a:rPr kumimoji="1" lang="ja-JP" altLang="en-US" sz="2400" b="1" dirty="0">
                <a:solidFill>
                  <a:srgbClr val="134779"/>
                </a:solidFill>
                <a:effectLst>
                  <a:glow rad="101600">
                    <a:prstClr val="white"/>
                  </a:glow>
                </a:effectLst>
                <a:latin typeface="Meiryo UI" panose="020B0604030504040204" pitchFamily="50" charset="-128"/>
                <a:ea typeface="Meiryo UI" panose="020B0604030504040204" pitchFamily="50" charset="-128"/>
              </a:rPr>
              <a:t>コロナ対策として</a:t>
            </a:r>
            <a:r>
              <a:rPr kumimoji="1" lang="ja-JP" altLang="en-US"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t>３密回避</a:t>
            </a:r>
            <a:r>
              <a:rPr kumimoji="1" lang="ja-JP" altLang="en-US" sz="2400" b="1" dirty="0">
                <a:solidFill>
                  <a:srgbClr val="134779"/>
                </a:solidFill>
                <a:effectLst>
                  <a:glow rad="101600">
                    <a:prstClr val="white"/>
                  </a:glow>
                </a:effectLst>
                <a:latin typeface="Meiryo UI" panose="020B0604030504040204" pitchFamily="50" charset="-128"/>
                <a:ea typeface="Meiryo UI" panose="020B0604030504040204" pitchFamily="50" charset="-128"/>
              </a:rPr>
              <a:t>の</a:t>
            </a:r>
            <a:r>
              <a:rPr kumimoji="1" lang="en-US" altLang="ja-JP" sz="2400" b="1" dirty="0">
                <a:solidFill>
                  <a:srgbClr val="134779"/>
                </a:solidFill>
                <a:effectLst>
                  <a:glow rad="101600">
                    <a:prstClr val="white"/>
                  </a:glow>
                </a:effectLst>
                <a:latin typeface="Meiryo UI" panose="020B0604030504040204" pitchFamily="50" charset="-128"/>
                <a:ea typeface="Meiryo UI" panose="020B0604030504040204" pitchFamily="50" charset="-128"/>
              </a:rPr>
              <a:t/>
            </a:r>
            <a:br>
              <a:rPr kumimoji="1" lang="en-US" altLang="ja-JP" sz="2400" b="1" dirty="0">
                <a:solidFill>
                  <a:srgbClr val="134779"/>
                </a:solidFill>
                <a:effectLst>
                  <a:glow rad="101600">
                    <a:prstClr val="white"/>
                  </a:glow>
                </a:effectLst>
                <a:latin typeface="Meiryo UI" panose="020B0604030504040204" pitchFamily="50" charset="-128"/>
                <a:ea typeface="Meiryo UI" panose="020B0604030504040204" pitchFamily="50" charset="-128"/>
              </a:rPr>
            </a:br>
            <a:r>
              <a:rPr kumimoji="1" lang="ja-JP" altLang="en-US" sz="2400" b="1" dirty="0">
                <a:solidFill>
                  <a:srgbClr val="134779"/>
                </a:solidFill>
                <a:effectLst>
                  <a:glow rad="101600">
                    <a:prstClr val="white"/>
                  </a:glow>
                </a:effectLst>
                <a:latin typeface="Meiryo UI" panose="020B0604030504040204" pitchFamily="50" charset="-128"/>
                <a:ea typeface="Meiryo UI" panose="020B0604030504040204" pitchFamily="50" charset="-128"/>
              </a:rPr>
              <a:t>抽選会をアプリで実現</a:t>
            </a:r>
          </a:p>
        </p:txBody>
      </p:sp>
      <p:sp>
        <p:nvSpPr>
          <p:cNvPr id="43" name="正方形/長方形 42"/>
          <p:cNvSpPr/>
          <p:nvPr/>
        </p:nvSpPr>
        <p:spPr>
          <a:xfrm>
            <a:off x="7223739" y="4343696"/>
            <a:ext cx="1845963" cy="400110"/>
          </a:xfrm>
          <a:prstGeom prst="rect">
            <a:avLst/>
          </a:prstGeom>
          <a:noFill/>
        </p:spPr>
        <p:txBody>
          <a:bodyPr wrap="square" lIns="0" rIns="0">
            <a:spAutoFit/>
          </a:bodyPr>
          <a:lstStyle/>
          <a:p>
            <a:pPr algn="ctr" defTabSz="925880"/>
            <a:r>
              <a:rPr kumimoji="1" lang="ja-JP" altLang="en-US" sz="2000" b="1" dirty="0">
                <a:solidFill>
                  <a:srgbClr val="425563"/>
                </a:solidFill>
                <a:latin typeface="Meiryo UI" panose="020B0604030504040204" pitchFamily="50" charset="-128"/>
                <a:ea typeface="Meiryo UI" panose="020B0604030504040204" pitchFamily="50" charset="-128"/>
                <a:cs typeface="Segoe UI" panose="020B0502040204020203" pitchFamily="34" charset="0"/>
              </a:rPr>
              <a:t>ポイント付与機能</a:t>
            </a:r>
            <a:endParaRPr kumimoji="1" lang="en-US" altLang="ja-JP" sz="2000" b="1" dirty="0">
              <a:solidFill>
                <a:srgbClr val="425563"/>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44" name="図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7167" y="4705038"/>
            <a:ext cx="1221579" cy="644633"/>
          </a:xfrm>
          <a:prstGeom prst="rect">
            <a:avLst/>
          </a:prstGeom>
        </p:spPr>
      </p:pic>
      <p:sp>
        <p:nvSpPr>
          <p:cNvPr id="45" name="テキスト ボックス 44"/>
          <p:cNvSpPr txBox="1"/>
          <p:nvPr/>
        </p:nvSpPr>
        <p:spPr>
          <a:xfrm>
            <a:off x="6584655" y="4588920"/>
            <a:ext cx="748923" cy="769441"/>
          </a:xfrm>
          <a:prstGeom prst="rect">
            <a:avLst/>
          </a:prstGeom>
          <a:noFill/>
        </p:spPr>
        <p:txBody>
          <a:bodyPr wrap="none" rtlCol="0">
            <a:spAutoFit/>
          </a:bodyPr>
          <a:lstStyle/>
          <a:p>
            <a:pPr algn="ctr" defTabSz="925880">
              <a:spcBef>
                <a:spcPts val="600"/>
              </a:spcBef>
            </a:pPr>
            <a:r>
              <a:rPr kumimoji="1" lang="ja-JP" altLang="en-US" sz="4400" b="1" dirty="0" smtClean="0">
                <a:solidFill>
                  <a:srgbClr val="425563"/>
                </a:solidFill>
                <a:latin typeface="Meiryo UI" panose="020B0604030504040204" pitchFamily="50" charset="-128"/>
                <a:ea typeface="Meiryo UI" panose="020B0604030504040204" pitchFamily="50" charset="-128"/>
                <a:cs typeface="Arial" panose="020B0604020202020204" pitchFamily="34" charset="0"/>
              </a:rPr>
              <a:t>＋</a:t>
            </a:r>
          </a:p>
        </p:txBody>
      </p:sp>
      <p:pic>
        <p:nvPicPr>
          <p:cNvPr id="46" name="図 45"/>
          <p:cNvPicPr>
            <a:picLocks noChangeAspect="1"/>
          </p:cNvPicPr>
          <p:nvPr/>
        </p:nvPicPr>
        <p:blipFill rotWithShape="1">
          <a:blip r:embed="rId4"/>
          <a:srcRect t="5769"/>
          <a:stretch/>
        </p:blipFill>
        <p:spPr>
          <a:xfrm>
            <a:off x="5480732" y="4119277"/>
            <a:ext cx="887510" cy="1616860"/>
          </a:xfrm>
          <a:prstGeom prst="rect">
            <a:avLst/>
          </a:prstGeom>
        </p:spPr>
      </p:pic>
      <p:sp>
        <p:nvSpPr>
          <p:cNvPr id="47" name="角丸四角形 46"/>
          <p:cNvSpPr/>
          <p:nvPr/>
        </p:nvSpPr>
        <p:spPr>
          <a:xfrm>
            <a:off x="4979375" y="1663550"/>
            <a:ext cx="4664316" cy="1240955"/>
          </a:xfrm>
          <a:prstGeom prst="roundRect">
            <a:avLst>
              <a:gd name="adj" fmla="val 9152"/>
            </a:avLst>
          </a:prstGeom>
          <a:solidFill>
            <a:sysClr val="window" lastClr="FFFFFF"/>
          </a:solidFill>
          <a:ln w="44450" cap="flat" cmpd="sng" algn="ctr">
            <a:solidFill>
              <a:srgbClr val="134779"/>
            </a:solidFill>
            <a:prstDash val="solid"/>
            <a:miter lim="800000"/>
          </a:ln>
          <a:effectLst/>
        </p:spPr>
        <p:txBody>
          <a:bodyPr lIns="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アプリ抽選会</a:t>
            </a:r>
            <a:endParaRPr kumimoji="0" lang="ja-JP" altLang="en-US" sz="24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48" name="Picture 2" descr="2020オフィシャルスポンサー一覧 | アビスパ福岡公式サイト | AVISPA FUKUOKA Official Websit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79802" y="2294390"/>
            <a:ext cx="1481618" cy="493873"/>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p:cNvSpPr txBox="1"/>
          <p:nvPr/>
        </p:nvSpPr>
        <p:spPr>
          <a:xfrm>
            <a:off x="7368671" y="2310494"/>
            <a:ext cx="441146" cy="461665"/>
          </a:xfrm>
          <a:prstGeom prst="rect">
            <a:avLst/>
          </a:prstGeom>
          <a:noFill/>
        </p:spPr>
        <p:txBody>
          <a:bodyPr wrap="none" rtlCol="0" anchor="ctr">
            <a:spAutoFit/>
          </a:bodyPr>
          <a:lstStyle/>
          <a:p>
            <a:pPr algn="ctr" defTabSz="925880">
              <a:spcBef>
                <a:spcPts val="600"/>
              </a:spcBef>
            </a:pPr>
            <a:r>
              <a:rPr kumimoji="1" lang="en-US" altLang="ja-JP" sz="2400" b="1" dirty="0" smtClean="0">
                <a:solidFill>
                  <a:srgbClr val="425563"/>
                </a:solidFill>
                <a:latin typeface="Meiryo UI" panose="020B0604030504040204" pitchFamily="50" charset="-128"/>
                <a:ea typeface="Meiryo UI" panose="020B0604030504040204" pitchFamily="50" charset="-128"/>
                <a:cs typeface="Arial" panose="020B0604020202020204" pitchFamily="34" charset="0"/>
              </a:rPr>
              <a:t>×</a:t>
            </a:r>
            <a:endParaRPr kumimoji="1" lang="ja-JP" altLang="en-US" sz="2400" b="1" dirty="0" smtClean="0">
              <a:solidFill>
                <a:srgbClr val="425563"/>
              </a:solidFill>
              <a:latin typeface="Meiryo UI" panose="020B0604030504040204" pitchFamily="50" charset="-128"/>
              <a:ea typeface="Meiryo UI" panose="020B0604030504040204" pitchFamily="50" charset="-128"/>
              <a:cs typeface="Arial" panose="020B0604020202020204" pitchFamily="34" charset="0"/>
            </a:endParaRPr>
          </a:p>
        </p:txBody>
      </p:sp>
      <p:pic>
        <p:nvPicPr>
          <p:cNvPr id="50" name="図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0240" y="2251459"/>
            <a:ext cx="1098599" cy="579735"/>
          </a:xfrm>
          <a:prstGeom prst="rect">
            <a:avLst/>
          </a:prstGeom>
        </p:spPr>
      </p:pic>
      <p:sp>
        <p:nvSpPr>
          <p:cNvPr id="69" name="楕円 68"/>
          <p:cNvSpPr/>
          <p:nvPr/>
        </p:nvSpPr>
        <p:spPr>
          <a:xfrm>
            <a:off x="1380333" y="4051000"/>
            <a:ext cx="1912951" cy="1544257"/>
          </a:xfrm>
          <a:prstGeom prst="ellipse">
            <a:avLst/>
          </a:prstGeom>
          <a:noFill/>
          <a:ln w="184150" cap="flat" cmpd="sng" algn="ctr">
            <a:solidFill>
              <a:srgbClr val="E6B600">
                <a:lumMod val="20000"/>
                <a:lumOff val="80000"/>
                <a:alpha val="90000"/>
              </a:srgbClr>
            </a:solidFill>
            <a:prstDash val="solid"/>
          </a:ln>
          <a:effectLst/>
        </p:spPr>
        <p:txBody>
          <a:bodyPr rtlCol="0" anchor="ctr"/>
          <a:lstStyle/>
          <a:p>
            <a:pPr algn="ctr" defTabSz="925880">
              <a:spcBef>
                <a:spcPts val="600"/>
              </a:spcBef>
              <a:defRPr/>
            </a:pPr>
            <a:endParaRPr kumimoji="1" lang="ja-JP" altLang="en-US" sz="12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3" name="図 82" descr="スクリーンショットの画面&#10;&#10;自動的に生成された説明">
            <a:extLst>
              <a:ext uri="{FF2B5EF4-FFF2-40B4-BE49-F238E27FC236}">
                <a16:creationId xmlns:a16="http://schemas.microsoft.com/office/drawing/2014/main" id="{C05F3736-66F9-4D55-BF28-47A74B1C2C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34207" y="3963701"/>
            <a:ext cx="1150425" cy="1870995"/>
          </a:xfrm>
          <a:prstGeom prst="rect">
            <a:avLst/>
          </a:prstGeom>
          <a:ln>
            <a:solidFill>
              <a:srgbClr val="FFFFFF">
                <a:lumMod val="65000"/>
              </a:srgbClr>
            </a:solidFill>
          </a:ln>
        </p:spPr>
      </p:pic>
      <p:sp>
        <p:nvSpPr>
          <p:cNvPr id="84" name="テキスト プレースホルダー 1"/>
          <p:cNvSpPr txBox="1">
            <a:spLocks/>
          </p:cNvSpPr>
          <p:nvPr/>
        </p:nvSpPr>
        <p:spPr>
          <a:xfrm>
            <a:off x="2140269" y="5209623"/>
            <a:ext cx="2926241" cy="296334"/>
          </a:xfrm>
          <a:prstGeom prst="rect">
            <a:avLst/>
          </a:prstGeom>
        </p:spPr>
        <p:txBody>
          <a:bodyPr anchor="t"/>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lgn="ctr">
              <a:buFont typeface="Arial" pitchFamily="34" charset="0"/>
              <a:buNone/>
            </a:pPr>
            <a:r>
              <a:rPr lang="ja-JP" altLang="en-US" sz="2000" b="1" dirty="0">
                <a:solidFill>
                  <a:srgbClr val="425563"/>
                </a:solidFill>
                <a:latin typeface="Meiryo UI" panose="020B0604030504040204" pitchFamily="50" charset="-128"/>
                <a:ea typeface="Meiryo UI" panose="020B0604030504040204" pitchFamily="50" charset="-128"/>
                <a:cs typeface="Segoe UI" panose="020B0502040204020203" pitchFamily="34" charset="0"/>
              </a:rPr>
              <a:t>即時スタンプ付与の判定</a:t>
            </a:r>
            <a:endParaRPr lang="en-US" altLang="ja-JP" sz="2000" b="1" dirty="0">
              <a:solidFill>
                <a:srgbClr val="425563"/>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85" name="図 84">
            <a:extLst>
              <a:ext uri="{FF2B5EF4-FFF2-40B4-BE49-F238E27FC236}">
                <a16:creationId xmlns:a16="http://schemas.microsoft.com/office/drawing/2014/main" id="{BE7F4A9C-66EC-4D98-A84C-BB61D149B50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956130" y="4197954"/>
            <a:ext cx="1602448" cy="715511"/>
          </a:xfrm>
          <a:prstGeom prst="rect">
            <a:avLst/>
          </a:prstGeom>
        </p:spPr>
      </p:pic>
      <p:sp>
        <p:nvSpPr>
          <p:cNvPr id="86" name="テキスト プレースホルダー 1"/>
          <p:cNvSpPr txBox="1">
            <a:spLocks/>
          </p:cNvSpPr>
          <p:nvPr/>
        </p:nvSpPr>
        <p:spPr>
          <a:xfrm>
            <a:off x="2658528" y="3916526"/>
            <a:ext cx="2139565" cy="480112"/>
          </a:xfrm>
          <a:prstGeom prst="rect">
            <a:avLst/>
          </a:prstGeom>
        </p:spPr>
        <p:txBody>
          <a:bodyPr lIns="0" rIns="0" anchor="ct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lgn="ctr">
              <a:buFont typeface="Arial" pitchFamily="34" charset="0"/>
              <a:buNone/>
            </a:pPr>
            <a:r>
              <a:rPr lang="ja-JP" altLang="en-US" sz="2000" b="1" dirty="0" smtClean="0">
                <a:solidFill>
                  <a:srgbClr val="425563"/>
                </a:solidFill>
                <a:latin typeface="Meiryo UI" panose="020B0604030504040204" pitchFamily="50" charset="-128"/>
                <a:ea typeface="Meiryo UI" panose="020B0604030504040204" pitchFamily="50" charset="-128"/>
                <a:cs typeface="Segoe UI" panose="020B0502040204020203" pitchFamily="34" charset="0"/>
              </a:rPr>
              <a:t>スタンプラリー機能</a:t>
            </a:r>
            <a:endParaRPr lang="ja-JP" altLang="en-US" sz="2000" b="1" dirty="0">
              <a:solidFill>
                <a:srgbClr val="425563"/>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87" name="図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92601" y="5487695"/>
            <a:ext cx="1221579" cy="644633"/>
          </a:xfrm>
          <a:prstGeom prst="rect">
            <a:avLst/>
          </a:prstGeom>
        </p:spPr>
      </p:pic>
      <p:sp>
        <p:nvSpPr>
          <p:cNvPr id="88" name="角丸四角形 87"/>
          <p:cNvSpPr/>
          <p:nvPr/>
        </p:nvSpPr>
        <p:spPr>
          <a:xfrm>
            <a:off x="139903" y="1663550"/>
            <a:ext cx="4664316" cy="1240955"/>
          </a:xfrm>
          <a:prstGeom prst="roundRect">
            <a:avLst>
              <a:gd name="adj" fmla="val 8213"/>
            </a:avLst>
          </a:prstGeom>
          <a:solidFill>
            <a:sysClr val="window" lastClr="FFFFFF"/>
          </a:solidFill>
          <a:ln w="44450" cap="flat" cmpd="sng" algn="ctr">
            <a:solidFill>
              <a:srgbClr val="134779"/>
            </a:solidFill>
            <a:prstDash val="solid"/>
            <a:miter lim="800000"/>
          </a:ln>
          <a:effectLst/>
        </p:spPr>
        <p:txBody>
          <a:bodyPr lIns="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買い回り促進スタンプラリー</a:t>
            </a:r>
            <a:endParaRPr kumimoji="0" lang="ja-JP" altLang="en-US" sz="24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89" name="図 88">
            <a:extLst>
              <a:ext uri="{FF2B5EF4-FFF2-40B4-BE49-F238E27FC236}">
                <a16:creationId xmlns:a16="http://schemas.microsoft.com/office/drawing/2014/main" id="{13CE0C9D-530C-4E74-B9E3-CDAC25C820D5}"/>
              </a:ext>
            </a:extLst>
          </p:cNvPr>
          <p:cNvPicPr>
            <a:picLocks noChangeAspect="1"/>
          </p:cNvPicPr>
          <p:nvPr/>
        </p:nvPicPr>
        <p:blipFill>
          <a:blip r:embed="rId9"/>
          <a:stretch>
            <a:fillRect/>
          </a:stretch>
        </p:blipFill>
        <p:spPr>
          <a:xfrm>
            <a:off x="1784700" y="2320954"/>
            <a:ext cx="1089000" cy="440744"/>
          </a:xfrm>
          <a:prstGeom prst="rect">
            <a:avLst/>
          </a:prstGeom>
        </p:spPr>
      </p:pic>
      <p:pic>
        <p:nvPicPr>
          <p:cNvPr id="90" name="図 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0584" y="2253075"/>
            <a:ext cx="1092472" cy="576502"/>
          </a:xfrm>
          <a:prstGeom prst="rect">
            <a:avLst/>
          </a:prstGeom>
        </p:spPr>
      </p:pic>
      <p:pic>
        <p:nvPicPr>
          <p:cNvPr id="91" name="Picture 2" descr="JR西日本の事例｜トビーテクノロジー株式会社"/>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217" y="2301746"/>
            <a:ext cx="656384" cy="479160"/>
          </a:xfrm>
          <a:prstGeom prst="rect">
            <a:avLst/>
          </a:prstGeom>
          <a:noFill/>
          <a:extLst>
            <a:ext uri="{909E8E84-426E-40DD-AFC4-6F175D3DCCD1}">
              <a14:hiddenFill xmlns:a14="http://schemas.microsoft.com/office/drawing/2010/main">
                <a:solidFill>
                  <a:srgbClr val="FFFFFF"/>
                </a:solidFill>
              </a14:hiddenFill>
            </a:ext>
          </a:extLst>
        </p:spPr>
      </p:pic>
      <p:sp>
        <p:nvSpPr>
          <p:cNvPr id="92" name="テキスト ボックス 91"/>
          <p:cNvSpPr txBox="1"/>
          <p:nvPr/>
        </p:nvSpPr>
        <p:spPr>
          <a:xfrm>
            <a:off x="1168398" y="2310494"/>
            <a:ext cx="441146" cy="461665"/>
          </a:xfrm>
          <a:prstGeom prst="rect">
            <a:avLst/>
          </a:prstGeom>
          <a:noFill/>
        </p:spPr>
        <p:txBody>
          <a:bodyPr wrap="none" rtlCol="0" anchor="ctr">
            <a:spAutoFit/>
          </a:bodyPr>
          <a:lstStyle/>
          <a:p>
            <a:pPr defTabSz="925880"/>
            <a:r>
              <a:rPr kumimoji="1" lang="en-US" altLang="ja-JP" sz="2400" b="1" dirty="0" smtClean="0">
                <a:solidFill>
                  <a:srgbClr val="425563"/>
                </a:solidFill>
                <a:latin typeface="Meiryo UI" panose="020B0604030504040204" pitchFamily="50" charset="-128"/>
                <a:ea typeface="Meiryo UI" panose="020B0604030504040204" pitchFamily="50" charset="-128"/>
              </a:rPr>
              <a:t>×</a:t>
            </a:r>
            <a:endParaRPr kumimoji="1" lang="ja-JP" altLang="en-US" sz="2400" b="1" dirty="0">
              <a:solidFill>
                <a:srgbClr val="425563"/>
              </a:solidFill>
              <a:latin typeface="Meiryo UI" panose="020B0604030504040204" pitchFamily="50" charset="-128"/>
              <a:ea typeface="Meiryo UI" panose="020B0604030504040204" pitchFamily="50" charset="-128"/>
            </a:endParaRPr>
          </a:p>
        </p:txBody>
      </p:sp>
      <p:sp>
        <p:nvSpPr>
          <p:cNvPr id="93" name="テキスト ボックス 92"/>
          <p:cNvSpPr txBox="1"/>
          <p:nvPr/>
        </p:nvSpPr>
        <p:spPr>
          <a:xfrm>
            <a:off x="3023611" y="2310494"/>
            <a:ext cx="441146" cy="461665"/>
          </a:xfrm>
          <a:prstGeom prst="rect">
            <a:avLst/>
          </a:prstGeom>
          <a:noFill/>
        </p:spPr>
        <p:txBody>
          <a:bodyPr wrap="none" rtlCol="0" anchor="ctr">
            <a:spAutoFit/>
          </a:bodyPr>
          <a:lstStyle/>
          <a:p>
            <a:pPr defTabSz="925880"/>
            <a:r>
              <a:rPr kumimoji="1" lang="en-US" altLang="ja-JP" sz="2400" b="1" dirty="0" smtClean="0">
                <a:solidFill>
                  <a:srgbClr val="425563"/>
                </a:solidFill>
                <a:latin typeface="Meiryo UI" panose="020B0604030504040204" pitchFamily="50" charset="-128"/>
                <a:ea typeface="Meiryo UI" panose="020B0604030504040204" pitchFamily="50" charset="-128"/>
              </a:rPr>
              <a:t>×</a:t>
            </a:r>
            <a:endParaRPr kumimoji="1" lang="ja-JP" altLang="en-US" sz="2400" b="1" dirty="0">
              <a:solidFill>
                <a:srgbClr val="425563"/>
              </a:solidFill>
              <a:latin typeface="Meiryo UI" panose="020B0604030504040204" pitchFamily="50" charset="-128"/>
              <a:ea typeface="Meiryo UI" panose="020B0604030504040204" pitchFamily="50" charset="-128"/>
            </a:endParaRPr>
          </a:p>
        </p:txBody>
      </p:sp>
      <p:sp>
        <p:nvSpPr>
          <p:cNvPr id="94" name="角丸四角形 93"/>
          <p:cNvSpPr/>
          <p:nvPr/>
        </p:nvSpPr>
        <p:spPr>
          <a:xfrm>
            <a:off x="270851" y="3033242"/>
            <a:ext cx="4402421" cy="687448"/>
          </a:xfrm>
          <a:prstGeom prst="roundRect">
            <a:avLst>
              <a:gd name="adj" fmla="val 0"/>
            </a:avLst>
          </a:prstGeom>
          <a:noFill/>
          <a:ln w="9525" cap="flat" cmpd="sng" algn="ctr">
            <a:no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25880">
              <a:spcBef>
                <a:spcPts val="300"/>
              </a:spcBef>
              <a:defRPr/>
            </a:pPr>
            <a:r>
              <a:rPr kumimoji="1" lang="en-US" altLang="ja-JP"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t>AI</a:t>
            </a:r>
            <a:r>
              <a:rPr kumimoji="1" lang="ja-JP" altLang="en-US"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t>でお客様にマッチした施設</a:t>
            </a:r>
            <a:r>
              <a:rPr kumimoji="1" lang="en-US" altLang="ja-JP"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t/>
            </a:r>
            <a:br>
              <a:rPr kumimoji="1" lang="en-US" altLang="ja-JP"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br>
            <a:r>
              <a:rPr kumimoji="1" lang="ja-JP" altLang="en-US" sz="2400" b="1" dirty="0" smtClean="0">
                <a:solidFill>
                  <a:srgbClr val="134779"/>
                </a:solidFill>
                <a:effectLst>
                  <a:glow rad="101600">
                    <a:prstClr val="white"/>
                  </a:glow>
                </a:effectLst>
                <a:latin typeface="Meiryo UI" panose="020B0604030504040204" pitchFamily="50" charset="-128"/>
                <a:ea typeface="Meiryo UI" panose="020B0604030504040204" pitchFamily="50" charset="-128"/>
              </a:rPr>
              <a:t>買い回りを実現</a:t>
            </a:r>
            <a:endParaRPr kumimoji="1" lang="ja-JP" altLang="en-US" sz="2400" b="1" dirty="0">
              <a:solidFill>
                <a:srgbClr val="134779"/>
              </a:solidFill>
              <a:effectLst>
                <a:glow rad="101600">
                  <a:prstClr val="white"/>
                </a:glow>
              </a:effectLst>
              <a:latin typeface="Meiryo UI" panose="020B0604030504040204" pitchFamily="50" charset="-128"/>
              <a:ea typeface="Meiryo UI" panose="020B0604030504040204" pitchFamily="50" charset="-128"/>
            </a:endParaRPr>
          </a:p>
        </p:txBody>
      </p:sp>
      <p:sp>
        <p:nvSpPr>
          <p:cNvPr id="95" name="テキスト プレースホルダー 1"/>
          <p:cNvSpPr txBox="1">
            <a:spLocks/>
          </p:cNvSpPr>
          <p:nvPr/>
        </p:nvSpPr>
        <p:spPr>
          <a:xfrm>
            <a:off x="1222762" y="4325823"/>
            <a:ext cx="2241995" cy="378743"/>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lgn="ctr">
              <a:buFont typeface="Arial" pitchFamily="34" charset="0"/>
              <a:buNone/>
            </a:pPr>
            <a:r>
              <a:rPr lang="en-US" altLang="ja-JP" sz="2800" b="1" dirty="0" smtClean="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rPr>
              <a:t>1</a:t>
            </a:r>
            <a:r>
              <a:rPr lang="ja-JP" altLang="en-US" sz="2800" b="1" dirty="0" smtClean="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rPr>
              <a:t>ヶ月で</a:t>
            </a:r>
            <a:r>
              <a:rPr lang="en-US" altLang="ja-JP" sz="2800" b="1" dirty="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rPr>
              <a:t/>
            </a:r>
            <a:br>
              <a:rPr lang="en-US" altLang="ja-JP" sz="2800" b="1" dirty="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rPr>
            </a:br>
            <a:r>
              <a:rPr lang="ja-JP" altLang="en-US" sz="2800" b="1" dirty="0" smtClean="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rPr>
              <a:t>完成</a:t>
            </a:r>
            <a:endParaRPr lang="ja-JP" altLang="en-US" sz="2800" b="1" dirty="0">
              <a:solidFill>
                <a:srgbClr val="E6B600">
                  <a:lumMod val="75000"/>
                </a:srgbClr>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11053030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a:t>3.3. </a:t>
            </a:r>
            <a:r>
              <a:rPr lang="ja-JP" altLang="en-US" sz="1800" b="0" dirty="0"/>
              <a:t>実現のポイント３｜ ②豊富な</a:t>
            </a:r>
            <a:r>
              <a:rPr lang="en-US" altLang="ja-JP" sz="1800" b="0" dirty="0"/>
              <a:t>API</a:t>
            </a:r>
            <a:r>
              <a:rPr lang="ja-JP" altLang="en-US" sz="1800" b="0" dirty="0" smtClean="0"/>
              <a:t>アーキテクチャー</a:t>
            </a:r>
            <a:r>
              <a:rPr lang="en-US" altLang="ja-JP" sz="1800" b="0" dirty="0" smtClean="0"/>
              <a:t/>
            </a:r>
            <a:br>
              <a:rPr lang="en-US" altLang="ja-JP" sz="1800" b="0" dirty="0" smtClean="0"/>
            </a:br>
            <a:r>
              <a:rPr lang="en-US" altLang="ja-JP" sz="2700" dirty="0" smtClean="0"/>
              <a:t>【</a:t>
            </a:r>
            <a:r>
              <a:rPr lang="ja-JP" altLang="en-US" sz="2700" dirty="0" smtClean="0"/>
              <a:t>西日本旅客鉄道様</a:t>
            </a:r>
            <a:r>
              <a:rPr lang="en-US" altLang="ja-JP" sz="2700" dirty="0" smtClean="0"/>
              <a:t>】</a:t>
            </a:r>
            <a:r>
              <a:rPr lang="ja-JP" altLang="en-US" sz="2700" dirty="0"/>
              <a:t>スタンプラリーキャンペーン活用（</a:t>
            </a:r>
            <a:r>
              <a:rPr lang="en-US" altLang="ja-JP" sz="2700" dirty="0"/>
              <a:t>1/2</a:t>
            </a:r>
            <a:r>
              <a:rPr lang="ja-JP" altLang="en-US" sz="2700" dirty="0" smtClean="0"/>
              <a:t>）</a:t>
            </a:r>
            <a:endParaRPr kumimoji="1" lang="ja-JP" altLang="en-US" dirty="0"/>
          </a:p>
        </p:txBody>
      </p:sp>
      <p:sp>
        <p:nvSpPr>
          <p:cNvPr id="5" name="テキスト プレースホルダー 4"/>
          <p:cNvSpPr>
            <a:spLocks noGrp="1"/>
          </p:cNvSpPr>
          <p:nvPr>
            <p:ph type="body" sz="quarter" idx="10"/>
          </p:nvPr>
        </p:nvSpPr>
        <p:spPr>
          <a:xfrm>
            <a:off x="132743" y="852473"/>
            <a:ext cx="9630410" cy="375569"/>
          </a:xfrm>
        </p:spPr>
        <p:txBody>
          <a:bodyPr/>
          <a:lstStyle/>
          <a:p>
            <a:r>
              <a:rPr lang="ja-JP" altLang="en-US" sz="1800" dirty="0"/>
              <a:t>買い回り促進キャンペーンとして、会員アプリでのスタンプラリーをベンチャーサービスと</a:t>
            </a:r>
            <a:r>
              <a:rPr lang="en-US" altLang="ja-JP" sz="1800" dirty="0"/>
              <a:t>API</a:t>
            </a:r>
            <a:r>
              <a:rPr lang="ja-JP" altLang="en-US" sz="1800" dirty="0"/>
              <a:t>連携</a:t>
            </a:r>
            <a:r>
              <a:rPr lang="ja-JP" altLang="en-US" sz="1800" dirty="0" smtClean="0"/>
              <a:t>の組み合わせ</a:t>
            </a:r>
            <a:r>
              <a:rPr lang="ja-JP" altLang="en-US" sz="1800" dirty="0"/>
              <a:t>により、約</a:t>
            </a:r>
            <a:r>
              <a:rPr lang="en-US" altLang="ja-JP" sz="1800" dirty="0"/>
              <a:t>1</a:t>
            </a:r>
            <a:r>
              <a:rPr lang="ja-JP" altLang="en-US" sz="1800" dirty="0"/>
              <a:t>ヶ月で実現。</a:t>
            </a:r>
          </a:p>
        </p:txBody>
      </p:sp>
      <p:pic>
        <p:nvPicPr>
          <p:cNvPr id="30" name="図 2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4106" y="3362961"/>
            <a:ext cx="1023451" cy="226501"/>
          </a:xfrm>
          <a:prstGeom prst="rect">
            <a:avLst/>
          </a:prstGeom>
        </p:spPr>
      </p:pic>
      <p:cxnSp>
        <p:nvCxnSpPr>
          <p:cNvPr id="31" name="直線コネクタ 30">
            <a:extLst>
              <a:ext uri="{FF2B5EF4-FFF2-40B4-BE49-F238E27FC236}">
                <a16:creationId xmlns:a16="http://schemas.microsoft.com/office/drawing/2014/main" id="{EA3C3816-DC0C-4350-BEBF-8E1E8D03769F}"/>
              </a:ext>
            </a:extLst>
          </p:cNvPr>
          <p:cNvCxnSpPr>
            <a:cxnSpLocks/>
          </p:cNvCxnSpPr>
          <p:nvPr/>
        </p:nvCxnSpPr>
        <p:spPr>
          <a:xfrm>
            <a:off x="1472839" y="1994563"/>
            <a:ext cx="6546436" cy="0"/>
          </a:xfrm>
          <a:prstGeom prst="line">
            <a:avLst/>
          </a:prstGeom>
          <a:ln>
            <a:solidFill>
              <a:srgbClr val="5F5F5F"/>
            </a:solidFill>
          </a:ln>
        </p:spPr>
        <p:style>
          <a:lnRef idx="1">
            <a:schemeClr val="accent1"/>
          </a:lnRef>
          <a:fillRef idx="0">
            <a:schemeClr val="accent1"/>
          </a:fillRef>
          <a:effectRef idx="0">
            <a:schemeClr val="accent1"/>
          </a:effectRef>
          <a:fontRef idx="minor">
            <a:schemeClr val="tx1"/>
          </a:fontRef>
        </p:style>
      </p:cxnSp>
      <p:pic>
        <p:nvPicPr>
          <p:cNvPr id="32" name="図 31" descr="スクリーンショットの画面&#10;&#10;自動的に生成された説明">
            <a:extLst>
              <a:ext uri="{FF2B5EF4-FFF2-40B4-BE49-F238E27FC236}">
                <a16:creationId xmlns:a16="http://schemas.microsoft.com/office/drawing/2014/main" id="{C05F3736-66F9-4D55-BF28-47A74B1C2C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564"/>
          <a:stretch/>
        </p:blipFill>
        <p:spPr>
          <a:xfrm>
            <a:off x="1818030" y="2064747"/>
            <a:ext cx="2137418" cy="3476196"/>
          </a:xfrm>
          <a:prstGeom prst="rect">
            <a:avLst/>
          </a:prstGeom>
          <a:ln>
            <a:solidFill>
              <a:schemeClr val="bg1">
                <a:lumMod val="65000"/>
              </a:schemeClr>
            </a:solidFill>
          </a:ln>
        </p:spPr>
      </p:pic>
      <p:sp>
        <p:nvSpPr>
          <p:cNvPr id="33" name="テキスト ボックス 32">
            <a:extLst>
              <a:ext uri="{FF2B5EF4-FFF2-40B4-BE49-F238E27FC236}">
                <a16:creationId xmlns:a16="http://schemas.microsoft.com/office/drawing/2014/main" id="{2D121DB6-C1AB-4650-9F12-ED7B963EF46A}"/>
              </a:ext>
            </a:extLst>
          </p:cNvPr>
          <p:cNvSpPr txBox="1"/>
          <p:nvPr/>
        </p:nvSpPr>
        <p:spPr>
          <a:xfrm>
            <a:off x="3744822" y="1660066"/>
            <a:ext cx="2002471" cy="369332"/>
          </a:xfrm>
          <a:prstGeom prst="rect">
            <a:avLst/>
          </a:prstGeom>
          <a:noFill/>
        </p:spPr>
        <p:txBody>
          <a:bodyPr wrap="none" rtlCol="0">
            <a:spAutoFit/>
          </a:bodyPr>
          <a:lstStyle/>
          <a:p>
            <a:pPr algn="l"/>
            <a:r>
              <a:rPr kumimoji="1" lang="ja-JP" altLang="en-US" dirty="0">
                <a:latin typeface="Meiryo UI" panose="020B0604030504040204" pitchFamily="50" charset="-128"/>
                <a:ea typeface="Meiryo UI" panose="020B0604030504040204" pitchFamily="50" charset="-128"/>
                <a:cs typeface="Segoe UI" panose="020B0502040204020203" pitchFamily="34" charset="0"/>
              </a:rPr>
              <a:t>スタンプラリーの概要</a:t>
            </a:r>
          </a:p>
        </p:txBody>
      </p:sp>
      <p:sp>
        <p:nvSpPr>
          <p:cNvPr id="34" name="吹き出し: 線 (強調線付き) 15">
            <a:extLst>
              <a:ext uri="{FF2B5EF4-FFF2-40B4-BE49-F238E27FC236}">
                <a16:creationId xmlns:a16="http://schemas.microsoft.com/office/drawing/2014/main" id="{13A7C35C-31D3-4624-A7B1-22E79591C66C}"/>
              </a:ext>
            </a:extLst>
          </p:cNvPr>
          <p:cNvSpPr/>
          <p:nvPr/>
        </p:nvSpPr>
        <p:spPr bwMode="auto">
          <a:xfrm>
            <a:off x="4181207" y="2965661"/>
            <a:ext cx="2700000" cy="695861"/>
          </a:xfrm>
          <a:prstGeom prst="accentCallout1">
            <a:avLst>
              <a:gd name="adj1" fmla="val 18750"/>
              <a:gd name="adj2" fmla="val -3340"/>
              <a:gd name="adj3" fmla="val 119320"/>
              <a:gd name="adj4" fmla="val -44684"/>
            </a:avLst>
          </a:prstGeom>
          <a:solidFill>
            <a:schemeClr val="bg1"/>
          </a:solidFill>
          <a:ln w="9525" cap="flat" cmpd="sng" algn="ctr">
            <a:solidFill>
              <a:schemeClr val="tx1"/>
            </a:solidFill>
            <a:prstDash val="solid"/>
            <a:round/>
            <a:headEnd type="none" w="med" len="med"/>
            <a:tailEnd type="oval" w="med" len="med"/>
          </a:ln>
          <a:effectLst/>
        </p:spPr>
        <p:txBody>
          <a:bodyPr vert="horz" wrap="none" lIns="0" tIns="45720" rIns="91440" bIns="45720" numCol="1" rtlCol="0" anchor="ctr" anchorCtr="0" compatLnSpc="1">
            <a:prstTxWarp prst="textNoShape">
              <a:avLst/>
            </a:prstTxWarp>
          </a:bodyPr>
          <a:lstStyle/>
          <a:p>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顧客の特徴に</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応じて</a:t>
            </a: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パーソナライズ</a:t>
            </a:r>
            <a:r>
              <a:rPr kumimoji="1" lang="en-US" altLang="ja-JP"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
            </a:r>
            <a:br>
              <a:rPr kumimoji="1" lang="en-US" altLang="ja-JP"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b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された</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館</a:t>
            </a: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スタンプが提示される</a:t>
            </a:r>
          </a:p>
        </p:txBody>
      </p:sp>
      <p:sp>
        <p:nvSpPr>
          <p:cNvPr id="35" name="吹き出し: 線 (強調線付き) 16">
            <a:extLst>
              <a:ext uri="{FF2B5EF4-FFF2-40B4-BE49-F238E27FC236}">
                <a16:creationId xmlns:a16="http://schemas.microsoft.com/office/drawing/2014/main" id="{0DAD4F5C-4635-404A-B046-CF5B149A1949}"/>
              </a:ext>
            </a:extLst>
          </p:cNvPr>
          <p:cNvSpPr/>
          <p:nvPr/>
        </p:nvSpPr>
        <p:spPr bwMode="auto">
          <a:xfrm>
            <a:off x="4181207" y="3810129"/>
            <a:ext cx="2700000" cy="820072"/>
          </a:xfrm>
          <a:prstGeom prst="accentCallout1">
            <a:avLst>
              <a:gd name="adj1" fmla="val 18750"/>
              <a:gd name="adj2" fmla="val -3340"/>
              <a:gd name="adj3" fmla="val 35311"/>
              <a:gd name="adj4" fmla="val -20394"/>
            </a:avLst>
          </a:prstGeom>
          <a:solidFill>
            <a:schemeClr val="bg1"/>
          </a:solidFill>
          <a:ln w="9525" cap="flat" cmpd="sng" algn="ctr">
            <a:solidFill>
              <a:schemeClr val="tx1"/>
            </a:solidFill>
            <a:prstDash val="solid"/>
            <a:round/>
            <a:headEnd type="none" w="med" len="med"/>
            <a:tailEnd type="oval" w="med" len="med"/>
          </a:ln>
          <a:effectLst/>
        </p:spPr>
        <p:txBody>
          <a:bodyPr vert="horz" wrap="none" lIns="0" tIns="45720" rIns="91440" bIns="45720" numCol="1" rtlCol="0" anchor="ctr" anchorCtr="0" compatLnSpc="1">
            <a:prstTxWarp prst="textNoShape">
              <a:avLst/>
            </a:prstTxWarp>
          </a:bodyPr>
          <a:lstStyle/>
          <a:p>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顧客が</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スタンプカード</a:t>
            </a: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を</a:t>
            </a:r>
            <a:r>
              <a:rPr kumimoji="1" lang="ja-JP" altLang="en-US" sz="1600" dirty="0">
                <a:solidFill>
                  <a:srgbClr val="1C1C1C"/>
                </a:solidFill>
                <a:latin typeface="Meiryo UI" panose="020B0604030504040204" pitchFamily="50" charset="-128"/>
                <a:ea typeface="Meiryo UI" panose="020B0604030504040204" pitchFamily="50" charset="-128"/>
                <a:cs typeface="Segoe UI" panose="020B0502040204020203" pitchFamily="34" charset="0"/>
              </a:rPr>
              <a:t>開けるたび</a:t>
            </a: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に</a:t>
            </a:r>
            <a:r>
              <a:rPr kumimoji="1" lang="en-US" altLang="ja-JP"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
            </a:r>
            <a:br>
              <a:rPr kumimoji="1" lang="en-US" altLang="ja-JP"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br>
            <a:r>
              <a:rPr kumimoji="1" lang="en-US" altLang="ja-JP"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API</a:t>
            </a: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で</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購買</a:t>
            </a: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があるかの</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確認。</a:t>
            </a:r>
            <a:endParaRPr kumimoji="1" lang="en-US" altLang="ja-JP"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endParaRPr>
          </a:p>
          <a:p>
            <a:r>
              <a:rPr kumimoji="1" lang="ja-JP" altLang="en-US" sz="1600" dirty="0">
                <a:solidFill>
                  <a:srgbClr val="1C1C1C"/>
                </a:solidFill>
                <a:latin typeface="Meiryo UI" panose="020B0604030504040204" pitchFamily="50" charset="-128"/>
                <a:ea typeface="Meiryo UI" panose="020B0604030504040204" pitchFamily="50" charset="-128"/>
                <a:cs typeface="Segoe UI" panose="020B0502040204020203" pitchFamily="34" charset="0"/>
              </a:rPr>
              <a:t>購買があれば</a:t>
            </a:r>
            <a:r>
              <a:rPr kumimoji="1" lang="ja-JP" altLang="en-US" sz="1600" dirty="0" smtClean="0">
                <a:solidFill>
                  <a:srgbClr val="1C1C1C"/>
                </a:solidFill>
                <a:latin typeface="Meiryo UI" panose="020B0604030504040204" pitchFamily="50" charset="-128"/>
                <a:ea typeface="Meiryo UI" panose="020B0604030504040204" pitchFamily="50" charset="-128"/>
                <a:cs typeface="Segoe UI" panose="020B0502040204020203" pitchFamily="34" charset="0"/>
              </a:rPr>
              <a:t>リアルタイム</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で</a:t>
            </a: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スタンプが</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発火される</a:t>
            </a:r>
            <a:endPar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endParaRPr>
          </a:p>
        </p:txBody>
      </p:sp>
      <p:sp>
        <p:nvSpPr>
          <p:cNvPr id="36" name="吹き出し: 線 (強調線付き) 17">
            <a:extLst>
              <a:ext uri="{FF2B5EF4-FFF2-40B4-BE49-F238E27FC236}">
                <a16:creationId xmlns:a16="http://schemas.microsoft.com/office/drawing/2014/main" id="{F4DD5FF6-84A0-4D83-9404-FCAC353E5F4B}"/>
              </a:ext>
            </a:extLst>
          </p:cNvPr>
          <p:cNvSpPr/>
          <p:nvPr/>
        </p:nvSpPr>
        <p:spPr bwMode="auto">
          <a:xfrm>
            <a:off x="4181207" y="4842836"/>
            <a:ext cx="2700000" cy="616039"/>
          </a:xfrm>
          <a:prstGeom prst="accentCallout1">
            <a:avLst>
              <a:gd name="adj1" fmla="val 18750"/>
              <a:gd name="adj2" fmla="val -3340"/>
              <a:gd name="adj3" fmla="val 6654"/>
              <a:gd name="adj4" fmla="val -24396"/>
            </a:avLst>
          </a:prstGeom>
          <a:solidFill>
            <a:schemeClr val="bg1"/>
          </a:solidFill>
          <a:ln w="9525" cap="flat" cmpd="sng" algn="ctr">
            <a:solidFill>
              <a:schemeClr val="tx1"/>
            </a:solidFill>
            <a:prstDash val="solid"/>
            <a:round/>
            <a:headEnd type="none" w="med" len="med"/>
            <a:tailEnd type="oval" w="med" len="med"/>
          </a:ln>
          <a:effectLst/>
        </p:spPr>
        <p:txBody>
          <a:bodyPr vert="horz" wrap="none" lIns="0" tIns="45720" rIns="91440" bIns="45720" numCol="1" rtlCol="0" anchor="ctr" anchorCtr="0" compatLnSpc="1">
            <a:prstTxWarp prst="textNoShape">
              <a:avLst/>
            </a:prstTxWarp>
          </a:bodyPr>
          <a:lstStyle/>
          <a:p>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スタンプを集めること</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でポイント</a:t>
            </a: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をゲット</a:t>
            </a:r>
            <a:r>
              <a:rPr kumimoji="1" lang="en-US" altLang="ja-JP"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
            </a:r>
            <a:br>
              <a:rPr kumimoji="1" lang="en-US" altLang="ja-JP"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顧客の館の回遊を</a:t>
            </a:r>
            <a:r>
              <a:rPr kumimoji="1" lang="ja-JP" altLang="en-US" sz="1600" b="0" i="0" u="none" strike="noStrike" cap="none" normalizeH="0" baseline="0" dirty="0" smtClean="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促すため</a:t>
            </a:r>
            <a:r>
              <a:rPr kumimoji="1" lang="ja-JP" altLang="en-US" sz="1600" b="0" i="0" u="none" strike="noStrike" cap="none" normalizeH="0" baseline="0" dirty="0">
                <a:ln>
                  <a:noFill/>
                </a:ln>
                <a:solidFill>
                  <a:srgbClr val="1C1C1C"/>
                </a:solidFill>
                <a:effectLst/>
                <a:latin typeface="Meiryo UI" panose="020B0604030504040204" pitchFamily="50" charset="-128"/>
                <a:ea typeface="Meiryo UI" panose="020B0604030504040204" pitchFamily="50" charset="-128"/>
                <a:cs typeface="Segoe UI" panose="020B0502040204020203" pitchFamily="34" charset="0"/>
              </a:rPr>
              <a:t>の仕掛け</a:t>
            </a:r>
          </a:p>
        </p:txBody>
      </p:sp>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30418" y="3672058"/>
            <a:ext cx="707567" cy="1530429"/>
          </a:xfrm>
          <a:prstGeom prst="rect">
            <a:avLst/>
          </a:prstGeom>
        </p:spPr>
      </p:pic>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8075" y="4026202"/>
            <a:ext cx="369010" cy="656919"/>
          </a:xfrm>
          <a:prstGeom prst="rect">
            <a:avLst/>
          </a:prstGeom>
        </p:spPr>
      </p:pic>
      <p:sp>
        <p:nvSpPr>
          <p:cNvPr id="39" name="角丸四角形 38"/>
          <p:cNvSpPr/>
          <p:nvPr/>
        </p:nvSpPr>
        <p:spPr>
          <a:xfrm>
            <a:off x="6209410" y="2064747"/>
            <a:ext cx="3418610" cy="601455"/>
          </a:xfrm>
          <a:prstGeom prst="roundRect">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latin typeface="Meiryo UI" panose="020B0604030504040204" pitchFamily="50" charset="-128"/>
              <a:ea typeface="Meiryo UI" panose="020B0604030504040204" pitchFamily="50" charset="-128"/>
            </a:endParaRPr>
          </a:p>
        </p:txBody>
      </p:sp>
      <p:pic>
        <p:nvPicPr>
          <p:cNvPr id="52" name="図 51">
            <a:extLst>
              <a:ext uri="{FF2B5EF4-FFF2-40B4-BE49-F238E27FC236}">
                <a16:creationId xmlns:a16="http://schemas.microsoft.com/office/drawing/2014/main" id="{13CE0C9D-530C-4E74-B9E3-CDAC25C820D5}"/>
              </a:ext>
            </a:extLst>
          </p:cNvPr>
          <p:cNvPicPr>
            <a:picLocks noChangeAspect="1"/>
          </p:cNvPicPr>
          <p:nvPr/>
        </p:nvPicPr>
        <p:blipFill>
          <a:blip r:embed="rId6"/>
          <a:stretch>
            <a:fillRect/>
          </a:stretch>
        </p:blipFill>
        <p:spPr>
          <a:xfrm>
            <a:off x="7386631" y="2198550"/>
            <a:ext cx="900000" cy="364251"/>
          </a:xfrm>
          <a:prstGeom prst="rect">
            <a:avLst/>
          </a:prstGeom>
        </p:spPr>
      </p:pic>
      <p:pic>
        <p:nvPicPr>
          <p:cNvPr id="53" name="図 5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53922" y="2118629"/>
            <a:ext cx="993156" cy="524093"/>
          </a:xfrm>
          <a:prstGeom prst="rect">
            <a:avLst/>
          </a:prstGeom>
        </p:spPr>
      </p:pic>
      <p:pic>
        <p:nvPicPr>
          <p:cNvPr id="54" name="Picture 2" descr="JR西日本の事例｜トビーテクノロジー株式会社"/>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1072" y="2182675"/>
            <a:ext cx="542466" cy="396000"/>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p:cNvSpPr txBox="1"/>
          <p:nvPr/>
        </p:nvSpPr>
        <p:spPr>
          <a:xfrm>
            <a:off x="6979544" y="2194310"/>
            <a:ext cx="378630" cy="372731"/>
          </a:xfrm>
          <a:prstGeom prst="rect">
            <a:avLst/>
          </a:prstGeom>
          <a:noFill/>
        </p:spPr>
        <p:txBody>
          <a:bodyPr wrap="none" rtlCol="0">
            <a:spAutoFit/>
          </a:bodyPr>
          <a:lstStyle/>
          <a:p>
            <a:r>
              <a:rPr kumimoji="1" lang="en-US" altLang="ja-JP" b="1" dirty="0" smtClean="0">
                <a:solidFill>
                  <a:schemeClr val="bg1">
                    <a:lumMod val="50000"/>
                  </a:schemeClr>
                </a:solidFill>
                <a:latin typeface="Meiryo UI" panose="020B0604030504040204" pitchFamily="50" charset="-128"/>
                <a:ea typeface="Meiryo UI" panose="020B0604030504040204" pitchFamily="50" charset="-128"/>
              </a:rPr>
              <a:t>×</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56" name="テキスト ボックス 55"/>
          <p:cNvSpPr txBox="1"/>
          <p:nvPr/>
        </p:nvSpPr>
        <p:spPr>
          <a:xfrm>
            <a:off x="8230962" y="2194310"/>
            <a:ext cx="378630" cy="372731"/>
          </a:xfrm>
          <a:prstGeom prst="rect">
            <a:avLst/>
          </a:prstGeom>
          <a:noFill/>
        </p:spPr>
        <p:txBody>
          <a:bodyPr wrap="none" rtlCol="0">
            <a:spAutoFit/>
          </a:bodyPr>
          <a:lstStyle/>
          <a:p>
            <a:r>
              <a:rPr kumimoji="1" lang="en-US" altLang="ja-JP" b="1" dirty="0" smtClean="0">
                <a:solidFill>
                  <a:schemeClr val="bg1">
                    <a:lumMod val="50000"/>
                  </a:schemeClr>
                </a:solidFill>
                <a:latin typeface="Meiryo UI" panose="020B0604030504040204" pitchFamily="50" charset="-128"/>
                <a:ea typeface="Meiryo UI" panose="020B0604030504040204" pitchFamily="50" charset="-128"/>
              </a:rPr>
              <a:t>×</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58" name="正方形/長方形 57"/>
          <p:cNvSpPr/>
          <p:nvPr/>
        </p:nvSpPr>
        <p:spPr>
          <a:xfrm>
            <a:off x="966322" y="6039192"/>
            <a:ext cx="8580756" cy="369332"/>
          </a:xfrm>
          <a:prstGeom prst="rect">
            <a:avLst/>
          </a:prstGeom>
        </p:spPr>
        <p:txBody>
          <a:bodyPr wrap="square">
            <a:spAutoFit/>
          </a:bodyPr>
          <a:lstStyle/>
          <a:p>
            <a:pPr algn="r">
              <a:spcAft>
                <a:spcPts val="0"/>
              </a:spcAft>
            </a:pPr>
            <a:r>
              <a:rPr lang="ja-JP" altLang="ja-JP" sz="900" dirty="0" smtClean="0">
                <a:latin typeface="Meiryo UI" panose="020B0604030504040204" pitchFamily="50" charset="-128"/>
                <a:ea typeface="Meiryo UI" panose="020B0604030504040204" pitchFamily="50" charset="-128"/>
                <a:cs typeface="Microsoft Himalaya" panose="01010100010101010101" pitchFamily="2" charset="0"/>
              </a:rPr>
              <a:t>本サービス</a:t>
            </a:r>
            <a:r>
              <a:rPr lang="ja-JP" altLang="ja-JP" sz="900" dirty="0">
                <a:latin typeface="Meiryo UI" panose="020B0604030504040204" pitchFamily="50" charset="-128"/>
                <a:ea typeface="Meiryo UI" panose="020B0604030504040204" pitchFamily="50" charset="-128"/>
                <a:cs typeface="Microsoft Himalaya" panose="01010100010101010101" pitchFamily="2" charset="0"/>
              </a:rPr>
              <a:t>「マイグル」は株式会社ギックスに全ての著作権・知的財産権が帰属します</a:t>
            </a:r>
            <a:r>
              <a:rPr lang="ja-JP" altLang="ja-JP" sz="900" dirty="0" smtClean="0">
                <a:latin typeface="Meiryo UI" panose="020B0604030504040204" pitchFamily="50" charset="-128"/>
                <a:ea typeface="Meiryo UI" panose="020B0604030504040204" pitchFamily="50" charset="-128"/>
                <a:cs typeface="Microsoft Himalaya" panose="01010100010101010101" pitchFamily="2" charset="0"/>
              </a:rPr>
              <a:t>。</a:t>
            </a:r>
            <a:endParaRPr lang="en-US" altLang="ja-JP" sz="900" dirty="0" smtClean="0">
              <a:latin typeface="Meiryo UI" panose="020B0604030504040204" pitchFamily="50" charset="-128"/>
              <a:ea typeface="Meiryo UI" panose="020B0604030504040204" pitchFamily="50" charset="-128"/>
              <a:cs typeface="Microsoft Himalaya" panose="01010100010101010101" pitchFamily="2" charset="0"/>
            </a:endParaRPr>
          </a:p>
          <a:p>
            <a:pPr algn="r">
              <a:spcAft>
                <a:spcPts val="0"/>
              </a:spcAft>
            </a:pPr>
            <a:r>
              <a:rPr lang="ja-JP" altLang="ja-JP" sz="900" dirty="0" smtClean="0">
                <a:latin typeface="Meiryo UI" panose="020B0604030504040204" pitchFamily="50" charset="-128"/>
                <a:ea typeface="Meiryo UI" panose="020B0604030504040204" pitchFamily="50" charset="-128"/>
                <a:cs typeface="Microsoft Himalaya" panose="01010100010101010101" pitchFamily="2" charset="0"/>
              </a:rPr>
              <a:t>資料中</a:t>
            </a:r>
            <a:r>
              <a:rPr lang="ja-JP" altLang="ja-JP" sz="900" dirty="0">
                <a:latin typeface="Meiryo UI" panose="020B0604030504040204" pitchFamily="50" charset="-128"/>
                <a:ea typeface="Meiryo UI" panose="020B0604030504040204" pitchFamily="50" charset="-128"/>
                <a:cs typeface="Microsoft Himalaya" panose="01010100010101010101" pitchFamily="2" charset="0"/>
              </a:rPr>
              <a:t>の図・イメージは株式会社ギックスに全ての著作権・知的財産権が帰属しており、事前承認の無い再利用及び改変を禁じます。</a:t>
            </a:r>
            <a:endParaRPr lang="ja-JP" altLang="ja-JP" sz="900" dirty="0">
              <a:effectLst/>
              <a:latin typeface="Meiryo UI" panose="020B0604030504040204" pitchFamily="50" charset="-128"/>
              <a:ea typeface="Meiryo UI" panose="020B0604030504040204" pitchFamily="50" charset="-128"/>
              <a:cs typeface="Microsoft Himalaya" panose="01010100010101010101" pitchFamily="2" charset="0"/>
            </a:endParaRPr>
          </a:p>
        </p:txBody>
      </p:sp>
    </p:spTree>
    <p:extLst>
      <p:ext uri="{BB962C8B-B14F-4D97-AF65-F5344CB8AC3E}">
        <p14:creationId xmlns:p14="http://schemas.microsoft.com/office/powerpoint/2010/main" val="2991750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 19"/>
          <p:cNvSpPr/>
          <p:nvPr/>
        </p:nvSpPr>
        <p:spPr>
          <a:xfrm>
            <a:off x="3238550" y="3673389"/>
            <a:ext cx="2578085" cy="2692905"/>
          </a:xfrm>
          <a:prstGeom prst="roundRect">
            <a:avLst>
              <a:gd name="adj" fmla="val 662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角丸四角形 20"/>
          <p:cNvSpPr/>
          <p:nvPr/>
        </p:nvSpPr>
        <p:spPr>
          <a:xfrm>
            <a:off x="6054786" y="3673389"/>
            <a:ext cx="3431430" cy="2692905"/>
          </a:xfrm>
          <a:prstGeom prst="roundRect">
            <a:avLst>
              <a:gd name="adj" fmla="val 662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タイトル 3"/>
          <p:cNvSpPr>
            <a:spLocks noGrp="1"/>
          </p:cNvSpPr>
          <p:nvPr>
            <p:ph type="title"/>
          </p:nvPr>
        </p:nvSpPr>
        <p:spPr/>
        <p:txBody>
          <a:bodyPr>
            <a:normAutofit/>
          </a:bodyPr>
          <a:lstStyle/>
          <a:p>
            <a:r>
              <a:rPr lang="en-US" altLang="ja-JP" dirty="0" smtClean="0"/>
              <a:t>3.4. </a:t>
            </a:r>
            <a:r>
              <a:rPr lang="ja-JP" altLang="en-US" dirty="0" smtClean="0"/>
              <a:t>実現</a:t>
            </a:r>
            <a:r>
              <a:rPr lang="ja-JP" altLang="en-US" dirty="0"/>
              <a:t>の</a:t>
            </a:r>
            <a:r>
              <a:rPr lang="ja-JP" altLang="en-US" dirty="0" smtClean="0"/>
              <a:t>ポイント４ プロフェッショナルなビジネスパートナー</a:t>
            </a:r>
            <a:endParaRPr lang="ja-JP" altLang="en-US" dirty="0"/>
          </a:p>
        </p:txBody>
      </p:sp>
      <p:sp>
        <p:nvSpPr>
          <p:cNvPr id="2" name="テキスト プレースホルダー 1"/>
          <p:cNvSpPr>
            <a:spLocks noGrp="1"/>
          </p:cNvSpPr>
          <p:nvPr>
            <p:ph type="body" sz="quarter" idx="10"/>
          </p:nvPr>
        </p:nvSpPr>
        <p:spPr>
          <a:xfrm>
            <a:off x="223391" y="820862"/>
            <a:ext cx="9483308" cy="1007322"/>
          </a:xfrm>
        </p:spPr>
        <p:txBody>
          <a:bodyPr/>
          <a:lstStyle/>
          <a:p>
            <a:pPr>
              <a:lnSpc>
                <a:spcPct val="100000"/>
              </a:lnSpc>
            </a:pPr>
            <a:r>
              <a:rPr kumimoji="1" lang="ja-JP" altLang="en-US" sz="1800" b="1" dirty="0" smtClean="0">
                <a:solidFill>
                  <a:srgbClr val="0070C0"/>
                </a:solidFill>
              </a:rPr>
              <a:t>商業施設での顧客管理・ポイント管理の業務とシステムに精通したプロフェッショナル</a:t>
            </a:r>
            <a:r>
              <a:rPr kumimoji="1" lang="ja-JP" altLang="en-US" sz="1800" dirty="0" smtClean="0"/>
              <a:t>が、</a:t>
            </a:r>
            <a:r>
              <a:rPr lang="en-US" altLang="ja-JP" sz="1800" dirty="0"/>
              <a:t/>
            </a:r>
            <a:br>
              <a:rPr lang="en-US" altLang="ja-JP" sz="1800" dirty="0"/>
            </a:br>
            <a:r>
              <a:rPr lang="ja-JP" altLang="en-US" sz="1800" dirty="0" smtClean="0"/>
              <a:t>企画構想から</a:t>
            </a:r>
            <a:r>
              <a:rPr kumimoji="1" lang="ja-JP" altLang="en-US" sz="1800" dirty="0" smtClean="0"/>
              <a:t>導入、</a:t>
            </a:r>
            <a:r>
              <a:rPr lang="ja-JP" altLang="en-US" sz="1800" dirty="0" smtClean="0"/>
              <a:t>カスタマーサクセスまで継続してお客様のビジネス視点に立ちながら伴走いたします。</a:t>
            </a:r>
            <a:endParaRPr kumimoji="1" lang="ja-JP" altLang="en-US" sz="1800" dirty="0"/>
          </a:p>
        </p:txBody>
      </p:sp>
      <p:sp>
        <p:nvSpPr>
          <p:cNvPr id="9" name="楕円 8"/>
          <p:cNvSpPr/>
          <p:nvPr/>
        </p:nvSpPr>
        <p:spPr>
          <a:xfrm>
            <a:off x="3440799" y="1610223"/>
            <a:ext cx="1980880" cy="1739134"/>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dirty="0"/>
              <a:t>Delivery</a:t>
            </a:r>
            <a:endParaRPr kumimoji="1" lang="ja-JP" altLang="en-US" b="1" dirty="0"/>
          </a:p>
        </p:txBody>
      </p:sp>
      <p:sp>
        <p:nvSpPr>
          <p:cNvPr id="10" name="楕円 9"/>
          <p:cNvSpPr/>
          <p:nvPr/>
        </p:nvSpPr>
        <p:spPr>
          <a:xfrm>
            <a:off x="6684321" y="1610223"/>
            <a:ext cx="1980880" cy="1739134"/>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dirty="0"/>
              <a:t>Customer</a:t>
            </a:r>
            <a:br>
              <a:rPr kumimoji="1" lang="en-US" altLang="ja-JP" b="1" dirty="0"/>
            </a:br>
            <a:r>
              <a:rPr kumimoji="1" lang="en-US" altLang="ja-JP" b="1" dirty="0"/>
              <a:t>Success</a:t>
            </a:r>
            <a:endParaRPr kumimoji="1" lang="ja-JP" altLang="en-US" b="1" dirty="0"/>
          </a:p>
        </p:txBody>
      </p:sp>
      <p:cxnSp>
        <p:nvCxnSpPr>
          <p:cNvPr id="5" name="直線矢印コネクタ 4"/>
          <p:cNvCxnSpPr>
            <a:stCxn id="9" idx="6"/>
            <a:endCxn id="10" idx="2"/>
          </p:cNvCxnSpPr>
          <p:nvPr/>
        </p:nvCxnSpPr>
        <p:spPr>
          <a:xfrm>
            <a:off x="5421679" y="2479790"/>
            <a:ext cx="1262642"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3235991" y="4581691"/>
            <a:ext cx="2580643" cy="8763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kumimoji="1" lang="ja-JP" altLang="en-US" sz="1400" b="1" dirty="0" smtClean="0">
                <a:solidFill>
                  <a:schemeClr val="tx1"/>
                </a:solidFill>
                <a:latin typeface="Meiryo UI" panose="020B0604030504040204" pitchFamily="50" charset="-128"/>
                <a:ea typeface="Meiryo UI" panose="020B0604030504040204" pitchFamily="50" charset="-128"/>
              </a:rPr>
              <a:t>確実な</a:t>
            </a:r>
            <a:r>
              <a:rPr kumimoji="1" lang="en-US" altLang="ja-JP" sz="1400" b="1" dirty="0" smtClean="0">
                <a:solidFill>
                  <a:schemeClr val="tx1"/>
                </a:solidFill>
                <a:latin typeface="Meiryo UI" panose="020B0604030504040204" pitchFamily="50" charset="-128"/>
                <a:ea typeface="Meiryo UI" panose="020B0604030504040204" pitchFamily="50" charset="-128"/>
              </a:rPr>
              <a:t>QCD</a:t>
            </a:r>
            <a:r>
              <a:rPr kumimoji="1" lang="ja-JP" altLang="en-US" sz="1400" b="1" dirty="0" smtClean="0">
                <a:solidFill>
                  <a:schemeClr val="tx1"/>
                </a:solidFill>
                <a:latin typeface="Meiryo UI" panose="020B0604030504040204" pitchFamily="50" charset="-128"/>
                <a:ea typeface="Meiryo UI" panose="020B0604030504040204" pitchFamily="50" charset="-128"/>
              </a:rPr>
              <a:t>マネジメント</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p:txBody>
      </p:sp>
      <p:sp>
        <p:nvSpPr>
          <p:cNvPr id="12" name="角丸四角形 11"/>
          <p:cNvSpPr/>
          <p:nvPr/>
        </p:nvSpPr>
        <p:spPr>
          <a:xfrm>
            <a:off x="6129977" y="4044135"/>
            <a:ext cx="3373647" cy="8763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ü"/>
            </a:pPr>
            <a:r>
              <a:rPr kumimoji="1" lang="ja-JP" altLang="en-US" sz="1400" b="1" dirty="0" smtClean="0">
                <a:solidFill>
                  <a:schemeClr val="tx1"/>
                </a:solidFill>
                <a:latin typeface="Meiryo UI" panose="020B0604030504040204" pitchFamily="50" charset="-128"/>
                <a:ea typeface="Meiryo UI" panose="020B0604030504040204" pitchFamily="50" charset="-128"/>
              </a:rPr>
              <a:t>アクイジョン</a:t>
            </a:r>
            <a:r>
              <a:rPr kumimoji="1" lang="en-US" altLang="ja-JP" sz="1400" b="1" dirty="0" smtClean="0">
                <a:solidFill>
                  <a:schemeClr val="tx1"/>
                </a:solidFill>
                <a:latin typeface="Meiryo UI" panose="020B0604030504040204" pitchFamily="50" charset="-128"/>
                <a:ea typeface="Meiryo UI" panose="020B0604030504040204" pitchFamily="50" charset="-128"/>
              </a:rPr>
              <a:t>/</a:t>
            </a:r>
            <a:r>
              <a:rPr kumimoji="1" lang="ja-JP" altLang="en-US" sz="1400" b="1" dirty="0" smtClean="0">
                <a:solidFill>
                  <a:schemeClr val="tx1"/>
                </a:solidFill>
                <a:latin typeface="Meiryo UI" panose="020B0604030504040204" pitchFamily="50" charset="-128"/>
                <a:ea typeface="Meiryo UI" panose="020B0604030504040204" pitchFamily="50" charset="-128"/>
              </a:rPr>
              <a:t>リテンション施策の企画</a:t>
            </a:r>
            <a:r>
              <a:rPr kumimoji="1" lang="en-US" altLang="ja-JP" sz="1400" b="1" dirty="0">
                <a:solidFill>
                  <a:schemeClr val="tx1"/>
                </a:solidFill>
                <a:latin typeface="Meiryo UI" panose="020B0604030504040204" pitchFamily="50" charset="-128"/>
                <a:ea typeface="Meiryo UI" panose="020B0604030504040204" pitchFamily="50" charset="-128"/>
              </a:rPr>
              <a:t/>
            </a:r>
            <a:br>
              <a:rPr kumimoji="1" lang="en-US" altLang="ja-JP" sz="1400" b="1" dirty="0">
                <a:solidFill>
                  <a:schemeClr val="tx1"/>
                </a:solidFill>
                <a:latin typeface="Meiryo UI" panose="020B0604030504040204" pitchFamily="50" charset="-128"/>
                <a:ea typeface="Meiryo UI" panose="020B0604030504040204" pitchFamily="50" charset="-128"/>
              </a:rPr>
            </a:br>
            <a:r>
              <a:rPr kumimoji="1" lang="ja-JP" altLang="en-US" sz="1100" dirty="0" smtClean="0">
                <a:solidFill>
                  <a:schemeClr val="tx1"/>
                </a:solidFill>
                <a:latin typeface="Meiryo UI" panose="020B0604030504040204" pitchFamily="50" charset="-128"/>
                <a:ea typeface="Meiryo UI" panose="020B0604030504040204" pitchFamily="50" charset="-128"/>
              </a:rPr>
              <a:t>（実績例）</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p>
            <a:pPr marL="361950"/>
            <a:r>
              <a:rPr kumimoji="1" lang="ja-JP" altLang="en-US" sz="1400" dirty="0" smtClean="0">
                <a:solidFill>
                  <a:schemeClr val="tx1"/>
                </a:solidFill>
                <a:latin typeface="Meiryo UI" panose="020B0604030504040204" pitchFamily="50" charset="-128"/>
                <a:ea typeface="Meiryo UI" panose="020B0604030504040204" pitchFamily="50" charset="-128"/>
              </a:rPr>
              <a:t>・</a:t>
            </a:r>
            <a:r>
              <a:rPr kumimoji="1" lang="en-US" altLang="ja-JP" sz="1400" dirty="0" smtClean="0">
                <a:solidFill>
                  <a:schemeClr val="tx1"/>
                </a:solidFill>
                <a:latin typeface="Meiryo UI" panose="020B0604030504040204" pitchFamily="50" charset="-128"/>
                <a:ea typeface="Meiryo UI" panose="020B0604030504040204" pitchFamily="50" charset="-128"/>
              </a:rPr>
              <a:t> CE×SFMC</a:t>
            </a:r>
            <a:r>
              <a:rPr kumimoji="1" lang="ja-JP" altLang="en-US" sz="1400" dirty="0" err="1" smtClean="0">
                <a:solidFill>
                  <a:schemeClr val="tx1"/>
                </a:solidFill>
                <a:latin typeface="Meiryo UI" panose="020B0604030504040204" pitchFamily="50" charset="-128"/>
                <a:ea typeface="Meiryo UI" panose="020B0604030504040204" pitchFamily="50" charset="-128"/>
              </a:rPr>
              <a:t>での</a:t>
            </a:r>
            <a:r>
              <a:rPr kumimoji="1" lang="en-US" altLang="ja-JP" sz="1400" dirty="0" smtClean="0">
                <a:solidFill>
                  <a:schemeClr val="tx1"/>
                </a:solidFill>
                <a:latin typeface="Meiryo UI" panose="020B0604030504040204" pitchFamily="50" charset="-128"/>
                <a:ea typeface="Meiryo UI" panose="020B0604030504040204" pitchFamily="50" charset="-128"/>
              </a:rPr>
              <a:t>MA</a:t>
            </a:r>
            <a:r>
              <a:rPr kumimoji="1" lang="ja-JP" altLang="en-US" sz="1200" dirty="0" smtClean="0">
                <a:solidFill>
                  <a:schemeClr val="tx1"/>
                </a:solidFill>
                <a:latin typeface="Meiryo UI" panose="020B0604030504040204" pitchFamily="50" charset="-128"/>
                <a:ea typeface="Meiryo UI" panose="020B0604030504040204" pitchFamily="50" charset="-128"/>
              </a:rPr>
              <a:t>（企画支援中）</a:t>
            </a:r>
            <a:r>
              <a:rPr kumimoji="1" lang="en-US" altLang="ja-JP" sz="1400" dirty="0">
                <a:solidFill>
                  <a:schemeClr val="tx1"/>
                </a:solidFill>
                <a:latin typeface="Meiryo UI" panose="020B0604030504040204" pitchFamily="50" charset="-128"/>
                <a:ea typeface="Meiryo UI" panose="020B0604030504040204" pitchFamily="50" charset="-128"/>
              </a:rPr>
              <a:t/>
            </a:r>
            <a:br>
              <a:rPr kumimoji="1" lang="en-US" altLang="ja-JP" sz="1400" dirty="0">
                <a:solidFill>
                  <a:schemeClr val="tx1"/>
                </a:solidFill>
                <a:latin typeface="Meiryo UI" panose="020B0604030504040204" pitchFamily="50" charset="-128"/>
                <a:ea typeface="Meiryo UI" panose="020B0604030504040204" pitchFamily="50" charset="-128"/>
              </a:rPr>
            </a:br>
            <a:r>
              <a:rPr kumimoji="1" lang="ja-JP" altLang="en-US" sz="1400" dirty="0" smtClean="0">
                <a:solidFill>
                  <a:schemeClr val="tx1"/>
                </a:solidFill>
                <a:latin typeface="Meiryo UI" panose="020B0604030504040204" pitchFamily="50" charset="-128"/>
                <a:ea typeface="Meiryo UI" panose="020B0604030504040204" pitchFamily="50" charset="-128"/>
              </a:rPr>
              <a:t>・ </a:t>
            </a:r>
            <a:r>
              <a:rPr kumimoji="1" lang="en-US" altLang="ja-JP" sz="1400" dirty="0" err="1" smtClean="0">
                <a:solidFill>
                  <a:schemeClr val="tx1"/>
                </a:solidFill>
                <a:latin typeface="Meiryo UI" panose="020B0604030504040204" pitchFamily="50" charset="-128"/>
                <a:ea typeface="Meiryo UI" panose="020B0604030504040204" pitchFamily="50" charset="-128"/>
              </a:rPr>
              <a:t>CE×DataRobot</a:t>
            </a:r>
            <a:r>
              <a:rPr kumimoji="1" lang="ja-JP" altLang="en-US" sz="1400" dirty="0" err="1" smtClean="0">
                <a:solidFill>
                  <a:schemeClr val="tx1"/>
                </a:solidFill>
                <a:latin typeface="Meiryo UI" panose="020B0604030504040204" pitchFamily="50" charset="-128"/>
                <a:ea typeface="Meiryo UI" panose="020B0604030504040204" pitchFamily="50" charset="-128"/>
              </a:rPr>
              <a:t>での</a:t>
            </a:r>
            <a:r>
              <a:rPr kumimoji="1" lang="ja-JP" altLang="en-US" sz="1400" dirty="0" smtClean="0">
                <a:solidFill>
                  <a:schemeClr val="tx1"/>
                </a:solidFill>
                <a:latin typeface="Meiryo UI" panose="020B0604030504040204" pitchFamily="50" charset="-128"/>
                <a:ea typeface="Meiryo UI" panose="020B0604030504040204" pitchFamily="50" charset="-128"/>
              </a:rPr>
              <a:t>休眠会員予測</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p>
            <a:r>
              <a:rPr kumimoji="1" lang="ja-JP" altLang="en-US" sz="1400" dirty="0" smtClean="0">
                <a:solidFill>
                  <a:schemeClr val="tx1"/>
                </a:solidFill>
                <a:latin typeface="Meiryo UI" panose="020B0604030504040204" pitchFamily="50" charset="-128"/>
                <a:ea typeface="Meiryo UI" panose="020B0604030504040204" pitchFamily="50" charset="-128"/>
              </a:rPr>
              <a:t>　　</a:t>
            </a:r>
            <a:endParaRPr kumimoji="1" lang="en-US" altLang="ja-JP" sz="1400" dirty="0" smtClean="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kumimoji="1" lang="ja-JP" altLang="en-US" sz="1400" b="1" dirty="0" smtClean="0">
                <a:solidFill>
                  <a:schemeClr val="tx1"/>
                </a:solidFill>
                <a:latin typeface="Meiryo UI" panose="020B0604030504040204" pitchFamily="50" charset="-128"/>
                <a:ea typeface="Meiryo UI" panose="020B0604030504040204" pitchFamily="50" charset="-128"/>
              </a:rPr>
              <a:t>サービス改善の企画支援</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a:p>
            <a:r>
              <a:rPr kumimoji="1" lang="ja-JP" altLang="en-US" sz="1100" dirty="0" smtClean="0">
                <a:solidFill>
                  <a:schemeClr val="tx1"/>
                </a:solidFill>
                <a:latin typeface="Meiryo UI" panose="020B0604030504040204" pitchFamily="50" charset="-128"/>
                <a:ea typeface="Meiryo UI" panose="020B0604030504040204" pitchFamily="50" charset="-128"/>
              </a:rPr>
              <a:t>　　 （実績例）</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b="1" dirty="0">
                <a:solidFill>
                  <a:schemeClr val="tx1"/>
                </a:solidFill>
                <a:latin typeface="Meiryo UI" panose="020B0604030504040204" pitchFamily="50" charset="-128"/>
                <a:ea typeface="Meiryo UI" panose="020B0604030504040204" pitchFamily="50" charset="-128"/>
              </a:rPr>
              <a:t>　　</a:t>
            </a:r>
            <a:r>
              <a:rPr kumimoji="1" lang="ja-JP" altLang="en-US" sz="1400" dirty="0">
                <a:solidFill>
                  <a:schemeClr val="tx1"/>
                </a:solidFill>
                <a:latin typeface="Meiryo UI" panose="020B0604030504040204" pitchFamily="50" charset="-128"/>
                <a:ea typeface="Meiryo UI" panose="020B0604030504040204" pitchFamily="50" charset="-128"/>
              </a:rPr>
              <a:t>　・</a:t>
            </a:r>
            <a:r>
              <a:rPr kumimoji="1" lang="en-US" altLang="ja-JP" sz="1400" dirty="0">
                <a:solidFill>
                  <a:schemeClr val="tx1"/>
                </a:solidFill>
                <a:latin typeface="Meiryo UI" panose="020B0604030504040204" pitchFamily="50" charset="-128"/>
                <a:ea typeface="Meiryo UI" panose="020B0604030504040204" pitchFamily="50" charset="-128"/>
              </a:rPr>
              <a:t> </a:t>
            </a:r>
            <a:r>
              <a:rPr kumimoji="1" lang="ja-JP" altLang="en-US" sz="1400" dirty="0" smtClean="0">
                <a:solidFill>
                  <a:schemeClr val="tx1"/>
                </a:solidFill>
                <a:latin typeface="Meiryo UI" panose="020B0604030504040204" pitchFamily="50" charset="-128"/>
                <a:ea typeface="Meiryo UI" panose="020B0604030504040204" pitchFamily="50" charset="-128"/>
              </a:rPr>
              <a:t>お客様サービスロードマップ策定</a:t>
            </a:r>
            <a:r>
              <a:rPr kumimoji="1" lang="en-US" altLang="ja-JP" sz="1400" dirty="0" smtClean="0">
                <a:solidFill>
                  <a:schemeClr val="tx1"/>
                </a:solidFill>
                <a:latin typeface="Meiryo UI" panose="020B0604030504040204" pitchFamily="50" charset="-128"/>
                <a:ea typeface="Meiryo UI" panose="020B0604030504040204" pitchFamily="50" charset="-128"/>
              </a:rPr>
              <a:t/>
            </a:r>
            <a:br>
              <a:rPr kumimoji="1" lang="en-US" altLang="ja-JP" sz="1400" dirty="0" smtClean="0">
                <a:solidFill>
                  <a:schemeClr val="tx1"/>
                </a:solidFill>
                <a:latin typeface="Meiryo UI" panose="020B0604030504040204" pitchFamily="50" charset="-128"/>
                <a:ea typeface="Meiryo UI" panose="020B0604030504040204" pitchFamily="50" charset="-128"/>
              </a:rPr>
            </a:br>
            <a:r>
              <a:rPr kumimoji="1" lang="ja-JP" altLang="en-US" sz="1400" dirty="0" smtClean="0">
                <a:solidFill>
                  <a:schemeClr val="tx1"/>
                </a:solidFill>
                <a:latin typeface="Meiryo UI" panose="020B0604030504040204" pitchFamily="50" charset="-128"/>
                <a:ea typeface="Meiryo UI" panose="020B0604030504040204" pitchFamily="50" charset="-128"/>
              </a:rPr>
              <a:t>　　　・ </a:t>
            </a:r>
            <a:r>
              <a:rPr kumimoji="1" lang="en-US" altLang="ja-JP" sz="1400" dirty="0">
                <a:solidFill>
                  <a:schemeClr val="tx1"/>
                </a:solidFill>
                <a:latin typeface="Meiryo UI" panose="020B0604030504040204" pitchFamily="50" charset="-128"/>
                <a:ea typeface="Meiryo UI" panose="020B0604030504040204" pitchFamily="50" charset="-128"/>
              </a:rPr>
              <a:t>WESPO</a:t>
            </a:r>
            <a:r>
              <a:rPr kumimoji="1" lang="ja-JP" altLang="en-US" sz="1400" dirty="0">
                <a:solidFill>
                  <a:schemeClr val="tx1"/>
                </a:solidFill>
                <a:latin typeface="Meiryo UI" panose="020B0604030504040204" pitchFamily="50" charset="-128"/>
                <a:ea typeface="Meiryo UI" panose="020B0604030504040204" pitchFamily="50" charset="-128"/>
              </a:rPr>
              <a:t>直接付与スキーム</a:t>
            </a:r>
            <a:r>
              <a:rPr kumimoji="1" lang="ja-JP" altLang="en-US" sz="1400" dirty="0" smtClean="0">
                <a:solidFill>
                  <a:schemeClr val="tx1"/>
                </a:solidFill>
                <a:latin typeface="Meiryo UI" panose="020B0604030504040204" pitchFamily="50" charset="-128"/>
                <a:ea typeface="Meiryo UI" panose="020B0604030504040204" pitchFamily="50" charset="-128"/>
              </a:rPr>
              <a:t>開発</a:t>
            </a:r>
            <a:endParaRPr kumimoji="1" lang="en-US" altLang="ja-JP" sz="1400" dirty="0" smtClean="0">
              <a:solidFill>
                <a:schemeClr val="tx1"/>
              </a:solidFill>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36718" y="3043763"/>
            <a:ext cx="382522" cy="874842"/>
          </a:xfrm>
          <a:prstGeom prst="rect">
            <a:avLst/>
          </a:prstGeom>
        </p:spPr>
      </p:pic>
      <p:sp>
        <p:nvSpPr>
          <p:cNvPr id="17" name="テキスト ボックス 16"/>
          <p:cNvSpPr txBox="1"/>
          <p:nvPr/>
        </p:nvSpPr>
        <p:spPr>
          <a:xfrm>
            <a:off x="2947575" y="3531853"/>
            <a:ext cx="3155598" cy="338554"/>
          </a:xfrm>
          <a:prstGeom prst="rect">
            <a:avLst/>
          </a:prstGeom>
          <a:noFill/>
        </p:spPr>
        <p:txBody>
          <a:bodyPr wrap="square" rtlCol="0">
            <a:spAutoFit/>
          </a:bodyPr>
          <a:lstStyle/>
          <a:p>
            <a:pPr algn="ctr"/>
            <a:r>
              <a:rPr kumimoji="1" lang="ja-JP" altLang="en-US" sz="1600" b="1" u="sng" dirty="0" smtClean="0"/>
              <a:t>開発メンバを中心</a:t>
            </a:r>
            <a:endParaRPr kumimoji="1" lang="ja-JP" altLang="en-US" sz="1600" b="1" u="sng" dirty="0"/>
          </a:p>
        </p:txBody>
      </p:sp>
      <p:sp>
        <p:nvSpPr>
          <p:cNvPr id="22" name="テキスト ボックス 21"/>
          <p:cNvSpPr txBox="1"/>
          <p:nvPr/>
        </p:nvSpPr>
        <p:spPr>
          <a:xfrm>
            <a:off x="6232422" y="3531853"/>
            <a:ext cx="3076159" cy="338554"/>
          </a:xfrm>
          <a:prstGeom prst="rect">
            <a:avLst/>
          </a:prstGeom>
          <a:noFill/>
        </p:spPr>
        <p:txBody>
          <a:bodyPr wrap="square" rtlCol="0">
            <a:spAutoFit/>
          </a:bodyPr>
          <a:lstStyle/>
          <a:p>
            <a:pPr algn="ctr"/>
            <a:r>
              <a:rPr kumimoji="1" lang="ja-JP" altLang="en-US" sz="1600" b="1" u="sng" dirty="0" smtClean="0"/>
              <a:t>企画・営業メンバを中心</a:t>
            </a:r>
            <a:endParaRPr kumimoji="1" lang="ja-JP" altLang="en-US" sz="1400" dirty="0"/>
          </a:p>
        </p:txBody>
      </p:sp>
      <p:sp>
        <p:nvSpPr>
          <p:cNvPr id="24" name="角丸四角形 23"/>
          <p:cNvSpPr/>
          <p:nvPr/>
        </p:nvSpPr>
        <p:spPr>
          <a:xfrm>
            <a:off x="7816800" y="3260669"/>
            <a:ext cx="1859711" cy="275516"/>
          </a:xfrm>
          <a:prstGeom prst="roundRect">
            <a:avLst>
              <a:gd name="adj" fmla="val 5000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200" dirty="0">
                <a:solidFill>
                  <a:srgbClr val="0070C0"/>
                </a:solidFill>
              </a:rPr>
              <a:t>週</a:t>
            </a:r>
            <a:r>
              <a:rPr kumimoji="1" lang="ja-JP" altLang="en-US" sz="1200" dirty="0" smtClean="0">
                <a:solidFill>
                  <a:srgbClr val="0070C0"/>
                </a:solidFill>
              </a:rPr>
              <a:t>次</a:t>
            </a:r>
            <a:r>
              <a:rPr kumimoji="1" lang="en-US" altLang="ja-JP" sz="1200" dirty="0" smtClean="0">
                <a:solidFill>
                  <a:srgbClr val="0070C0"/>
                </a:solidFill>
              </a:rPr>
              <a:t>MTG</a:t>
            </a:r>
            <a:r>
              <a:rPr kumimoji="1" lang="ja-JP" altLang="en-US" sz="1200" dirty="0" smtClean="0">
                <a:solidFill>
                  <a:srgbClr val="0070C0"/>
                </a:solidFill>
              </a:rPr>
              <a:t>等にて</a:t>
            </a:r>
            <a:r>
              <a:rPr kumimoji="1" lang="ja-JP" altLang="en-US" sz="1200" dirty="0">
                <a:solidFill>
                  <a:srgbClr val="0070C0"/>
                </a:solidFill>
              </a:rPr>
              <a:t>対応中</a:t>
            </a:r>
          </a:p>
        </p:txBody>
      </p:sp>
      <p:sp>
        <p:nvSpPr>
          <p:cNvPr id="25" name="テキスト ボックス 24"/>
          <p:cNvSpPr txBox="1"/>
          <p:nvPr/>
        </p:nvSpPr>
        <p:spPr>
          <a:xfrm>
            <a:off x="8864318" y="5003978"/>
            <a:ext cx="412292" cy="276999"/>
          </a:xfrm>
          <a:prstGeom prst="rect">
            <a:avLst/>
          </a:prstGeom>
          <a:no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な</a:t>
            </a:r>
            <a:r>
              <a:rPr kumimoji="1" lang="ja-JP" altLang="en-US" sz="1200" dirty="0">
                <a:latin typeface="Meiryo UI" panose="020B0604030504040204" pitchFamily="50" charset="-128"/>
                <a:ea typeface="Meiryo UI" panose="020B0604030504040204" pitchFamily="50" charset="-128"/>
              </a:rPr>
              <a:t>ど</a:t>
            </a:r>
          </a:p>
        </p:txBody>
      </p:sp>
      <p:sp>
        <p:nvSpPr>
          <p:cNvPr id="26" name="テキスト ボックス 25"/>
          <p:cNvSpPr txBox="1"/>
          <p:nvPr/>
        </p:nvSpPr>
        <p:spPr>
          <a:xfrm>
            <a:off x="8864318" y="5937859"/>
            <a:ext cx="412292" cy="276999"/>
          </a:xfrm>
          <a:prstGeom prst="rect">
            <a:avLst/>
          </a:prstGeom>
          <a:noFill/>
        </p:spPr>
        <p:txBody>
          <a:bodyPr wrap="none" rtlCol="0">
            <a:spAutoFit/>
          </a:bodyPr>
          <a:lstStyle/>
          <a:p>
            <a:r>
              <a:rPr kumimoji="1" lang="ja-JP" altLang="en-US" sz="1200" dirty="0" smtClean="0">
                <a:latin typeface="Meiryo UI" panose="020B0604030504040204" pitchFamily="50" charset="-128"/>
                <a:ea typeface="Meiryo UI" panose="020B0604030504040204" pitchFamily="50" charset="-128"/>
              </a:rPr>
              <a:t>な</a:t>
            </a:r>
            <a:r>
              <a:rPr kumimoji="1" lang="ja-JP" altLang="en-US" sz="1200" dirty="0">
                <a:latin typeface="Meiryo UI" panose="020B0604030504040204" pitchFamily="50" charset="-128"/>
                <a:ea typeface="Meiryo UI" panose="020B0604030504040204" pitchFamily="50" charset="-128"/>
              </a:rPr>
              <a:t>ど</a:t>
            </a:r>
          </a:p>
        </p:txBody>
      </p:sp>
      <p:sp>
        <p:nvSpPr>
          <p:cNvPr id="23" name="角丸四角形 22"/>
          <p:cNvSpPr/>
          <p:nvPr/>
        </p:nvSpPr>
        <p:spPr>
          <a:xfrm>
            <a:off x="366932" y="3673389"/>
            <a:ext cx="2578085" cy="2692905"/>
          </a:xfrm>
          <a:prstGeom prst="roundRect">
            <a:avLst>
              <a:gd name="adj" fmla="val 662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7" name="楕円 26"/>
          <p:cNvSpPr/>
          <p:nvPr/>
        </p:nvSpPr>
        <p:spPr>
          <a:xfrm>
            <a:off x="569181" y="1610223"/>
            <a:ext cx="1980880" cy="1739134"/>
          </a:xfrm>
          <a:prstGeom prst="ellipse">
            <a:avLst/>
          </a:prstGeom>
          <a:solidFill>
            <a:srgbClr val="4472C4">
              <a:lumMod val="20000"/>
              <a:lumOff val="80000"/>
              <a:alpha val="44000"/>
            </a:srgbClr>
          </a:solidFill>
          <a:ln w="19050" cap="flat" cmpd="sng" algn="ctr">
            <a:solidFill>
              <a:srgbClr val="134779"/>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kumimoji="1" lang="ja-JP" altLang="en-US" b="1" dirty="0"/>
          </a:p>
        </p:txBody>
      </p:sp>
      <p:sp>
        <p:nvSpPr>
          <p:cNvPr id="28" name="角丸四角形 27"/>
          <p:cNvSpPr/>
          <p:nvPr/>
        </p:nvSpPr>
        <p:spPr>
          <a:xfrm>
            <a:off x="524944" y="4012410"/>
            <a:ext cx="2215685" cy="8763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kumimoji="1" lang="ja-JP" altLang="en-US" sz="1400" b="1" dirty="0" smtClean="0">
                <a:solidFill>
                  <a:schemeClr val="tx1"/>
                </a:solidFill>
                <a:latin typeface="Meiryo UI" panose="020B0604030504040204" pitchFamily="50" charset="-128"/>
                <a:ea typeface="Meiryo UI" panose="020B0604030504040204" pitchFamily="50" charset="-128"/>
              </a:rPr>
              <a:t>企画検討</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a:p>
            <a:pPr marL="285750" indent="-285750">
              <a:spcBef>
                <a:spcPts val="600"/>
              </a:spcBef>
              <a:buFont typeface="Wingdings" panose="05000000000000000000" pitchFamily="2" charset="2"/>
              <a:buChar char="ü"/>
            </a:pPr>
            <a:r>
              <a:rPr kumimoji="1" lang="ja-JP" altLang="en-US" sz="1400" b="1" dirty="0" smtClean="0">
                <a:solidFill>
                  <a:schemeClr val="tx1"/>
                </a:solidFill>
                <a:latin typeface="Meiryo UI" panose="020B0604030504040204" pitchFamily="50" charset="-128"/>
                <a:ea typeface="Meiryo UI" panose="020B0604030504040204" pitchFamily="50" charset="-128"/>
              </a:rPr>
              <a:t>基本構想立案</a:t>
            </a:r>
            <a:endParaRPr kumimoji="1" lang="en-US" altLang="ja-JP" sz="1400" b="1" dirty="0" smtClean="0">
              <a:solidFill>
                <a:schemeClr val="tx1"/>
              </a:solidFill>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349790" y="3531853"/>
            <a:ext cx="2607932" cy="338554"/>
          </a:xfrm>
          <a:prstGeom prst="rect">
            <a:avLst/>
          </a:prstGeom>
          <a:noFill/>
        </p:spPr>
        <p:txBody>
          <a:bodyPr wrap="square" rtlCol="0">
            <a:spAutoFit/>
          </a:bodyPr>
          <a:lstStyle/>
          <a:p>
            <a:pPr algn="ctr"/>
            <a:r>
              <a:rPr kumimoji="1" lang="ja-JP" altLang="en-US" sz="1600" b="1" u="sng" dirty="0" smtClean="0"/>
              <a:t>企画・営業メンバを中心</a:t>
            </a:r>
            <a:endParaRPr kumimoji="1" lang="ja-JP" altLang="en-US" sz="1600" b="1" u="sng" dirty="0"/>
          </a:p>
        </p:txBody>
      </p:sp>
      <p:pic>
        <p:nvPicPr>
          <p:cNvPr id="6" name="図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1267" y="3133125"/>
            <a:ext cx="682394" cy="711586"/>
          </a:xfrm>
          <a:prstGeom prst="rect">
            <a:avLst/>
          </a:prstGeom>
        </p:spPr>
      </p:pic>
      <p:cxnSp>
        <p:nvCxnSpPr>
          <p:cNvPr id="30" name="直線矢印コネクタ 29"/>
          <p:cNvCxnSpPr>
            <a:stCxn id="27" idx="6"/>
            <a:endCxn id="9" idx="2"/>
          </p:cNvCxnSpPr>
          <p:nvPr/>
        </p:nvCxnSpPr>
        <p:spPr>
          <a:xfrm>
            <a:off x="2550061" y="2479790"/>
            <a:ext cx="890738"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55554" y="2156625"/>
            <a:ext cx="1608133" cy="646331"/>
          </a:xfrm>
          <a:prstGeom prst="rect">
            <a:avLst/>
          </a:prstGeom>
        </p:spPr>
        <p:txBody>
          <a:bodyPr wrap="none">
            <a:spAutoFit/>
          </a:bodyPr>
          <a:lstStyle/>
          <a:p>
            <a:pPr algn="ctr"/>
            <a:r>
              <a:rPr kumimoji="1" lang="en-US" altLang="ja-JP" b="1" dirty="0" smtClean="0"/>
              <a:t>Concept</a:t>
            </a:r>
          </a:p>
          <a:p>
            <a:pPr algn="ctr"/>
            <a:r>
              <a:rPr kumimoji="1" lang="en-US" altLang="ja-JP" b="1" dirty="0" smtClean="0"/>
              <a:t>development</a:t>
            </a:r>
            <a:endParaRPr kumimoji="1" lang="ja-JP" altLang="en-US" b="1" dirty="0"/>
          </a:p>
        </p:txBody>
      </p:sp>
      <p:sp>
        <p:nvSpPr>
          <p:cNvPr id="33" name="角丸四角形 32"/>
          <p:cNvSpPr/>
          <p:nvPr/>
        </p:nvSpPr>
        <p:spPr>
          <a:xfrm>
            <a:off x="469710" y="4888710"/>
            <a:ext cx="2352718" cy="1399946"/>
          </a:xfrm>
          <a:prstGeom prst="roundRect">
            <a:avLst>
              <a:gd name="adj" fmla="val 1107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1400" b="1" dirty="0" smtClean="0">
                <a:solidFill>
                  <a:srgbClr val="0070C0"/>
                </a:solidFill>
              </a:rPr>
              <a:t>基本構想立案（有償）では</a:t>
            </a:r>
            <a:endParaRPr kumimoji="1" lang="en-US" altLang="ja-JP" sz="1400" b="1" dirty="0" smtClean="0">
              <a:solidFill>
                <a:srgbClr val="0070C0"/>
              </a:solidFill>
            </a:endParaRPr>
          </a:p>
          <a:p>
            <a:pPr algn="ctr"/>
            <a:r>
              <a:rPr kumimoji="1" lang="ja-JP" altLang="en-US" sz="1400" b="1" dirty="0" smtClean="0">
                <a:solidFill>
                  <a:srgbClr val="0070C0"/>
                </a:solidFill>
              </a:rPr>
              <a:t>開発メンバもアサイン可能。</a:t>
            </a:r>
            <a:endParaRPr kumimoji="1" lang="en-US" altLang="ja-JP" sz="1400" dirty="0" smtClean="0">
              <a:solidFill>
                <a:srgbClr val="0070C0"/>
              </a:solidFill>
            </a:endParaRPr>
          </a:p>
          <a:p>
            <a:pPr algn="ctr"/>
            <a:r>
              <a:rPr kumimoji="1" lang="ja-JP" altLang="en-US" sz="1400" dirty="0" smtClean="0">
                <a:solidFill>
                  <a:srgbClr val="0070C0"/>
                </a:solidFill>
              </a:rPr>
              <a:t>サービス企画に加えて</a:t>
            </a:r>
            <a:r>
              <a:rPr kumimoji="1" lang="en-US" altLang="ja-JP" sz="1400" dirty="0" smtClean="0">
                <a:solidFill>
                  <a:srgbClr val="0070C0"/>
                </a:solidFill>
              </a:rPr>
              <a:t/>
            </a:r>
            <a:br>
              <a:rPr kumimoji="1" lang="en-US" altLang="ja-JP" sz="1400" dirty="0" smtClean="0">
                <a:solidFill>
                  <a:srgbClr val="0070C0"/>
                </a:solidFill>
              </a:rPr>
            </a:br>
            <a:r>
              <a:rPr kumimoji="1" lang="ja-JP" altLang="en-US" sz="1400" dirty="0" smtClean="0">
                <a:solidFill>
                  <a:srgbClr val="0070C0"/>
                </a:solidFill>
              </a:rPr>
              <a:t>システムフィジビリティを実施。</a:t>
            </a:r>
            <a:r>
              <a:rPr kumimoji="1" lang="en-US" altLang="ja-JP" sz="1400" dirty="0" smtClean="0">
                <a:solidFill>
                  <a:srgbClr val="0070C0"/>
                </a:solidFill>
              </a:rPr>
              <a:t/>
            </a:r>
            <a:br>
              <a:rPr kumimoji="1" lang="en-US" altLang="ja-JP" sz="1400" dirty="0" smtClean="0">
                <a:solidFill>
                  <a:srgbClr val="0070C0"/>
                </a:solidFill>
              </a:rPr>
            </a:br>
            <a:r>
              <a:rPr kumimoji="1" lang="ja-JP" altLang="en-US" sz="1400" dirty="0" smtClean="0">
                <a:solidFill>
                  <a:srgbClr val="0070C0"/>
                </a:solidFill>
              </a:rPr>
              <a:t>実効性ある構想策定が可能</a:t>
            </a:r>
            <a:endParaRPr kumimoji="1" lang="ja-JP" altLang="en-US" sz="1400" dirty="0">
              <a:solidFill>
                <a:srgbClr val="0070C0"/>
              </a:solidFill>
            </a:endParaRPr>
          </a:p>
        </p:txBody>
      </p:sp>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23391" y="3046027"/>
            <a:ext cx="382522" cy="874842"/>
          </a:xfrm>
          <a:prstGeom prst="rect">
            <a:avLst/>
          </a:prstGeom>
        </p:spPr>
      </p:pic>
    </p:spTree>
    <p:extLst>
      <p:ext uri="{BB962C8B-B14F-4D97-AF65-F5344CB8AC3E}">
        <p14:creationId xmlns:p14="http://schemas.microsoft.com/office/powerpoint/2010/main" val="426567892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3.4. </a:t>
            </a:r>
            <a:r>
              <a:rPr lang="ja-JP" altLang="en-US" sz="1800" b="0" dirty="0" smtClean="0"/>
              <a:t>実現</a:t>
            </a:r>
            <a:r>
              <a:rPr lang="ja-JP" altLang="en-US" sz="1800" b="0" dirty="0"/>
              <a:t>の</a:t>
            </a:r>
            <a:r>
              <a:rPr lang="ja-JP" altLang="en-US" sz="1800" b="0" dirty="0" smtClean="0"/>
              <a:t>ポイント４ プロフェッショナルなビジネスパートナー</a:t>
            </a:r>
            <a:r>
              <a:rPr lang="en-US" altLang="ja-JP" dirty="0" smtClean="0"/>
              <a:t/>
            </a:r>
            <a:br>
              <a:rPr lang="en-US" altLang="ja-JP" dirty="0" smtClean="0"/>
            </a:br>
            <a:r>
              <a:rPr lang="en-US" altLang="ja-JP" dirty="0" smtClean="0"/>
              <a:t>【</a:t>
            </a:r>
            <a:r>
              <a:rPr lang="ja-JP" altLang="en-US" dirty="0"/>
              <a:t>実績</a:t>
            </a:r>
            <a:r>
              <a:rPr lang="en-US" altLang="ja-JP" dirty="0" smtClean="0"/>
              <a:t>】</a:t>
            </a:r>
            <a:r>
              <a:rPr lang="ja-JP" altLang="en-US" dirty="0" smtClean="0"/>
              <a:t>西日本旅客鉄道様への対応（</a:t>
            </a:r>
            <a:r>
              <a:rPr lang="en-US" altLang="ja-JP" dirty="0" smtClean="0"/>
              <a:t>1/2</a:t>
            </a:r>
            <a:r>
              <a:rPr lang="ja-JP" altLang="en-US" dirty="0" smtClean="0"/>
              <a:t>）</a:t>
            </a:r>
            <a:endParaRPr kumimoji="1" lang="ja-JP" altLang="en-US" dirty="0"/>
          </a:p>
        </p:txBody>
      </p:sp>
      <p:sp>
        <p:nvSpPr>
          <p:cNvPr id="36" name="正方形/長方形 35"/>
          <p:cNvSpPr/>
          <p:nvPr/>
        </p:nvSpPr>
        <p:spPr>
          <a:xfrm>
            <a:off x="6532899" y="1218802"/>
            <a:ext cx="2388200" cy="792000"/>
          </a:xfrm>
          <a:prstGeom prst="rect">
            <a:avLst/>
          </a:prstGeom>
          <a:noFill/>
          <a:ln w="9525" cap="flat" cmpd="sng" algn="ctr">
            <a:noFill/>
            <a:prstDash val="solid"/>
          </a:ln>
          <a:effectLst/>
        </p:spPr>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企画コンサルティング</a:t>
            </a:r>
            <a:endParaRPr kumimoji="1" lang="en-US" altLang="ja-JP" sz="1600" b="1" u="sng" kern="0" dirty="0" smtClean="0">
              <a:solidFill>
                <a:srgbClr val="404040"/>
              </a:solidFill>
              <a:latin typeface="Meiryo UI" panose="020B0604030504040204" pitchFamily="50" charset="-128"/>
            </a:endParaRPr>
          </a:p>
          <a:p>
            <a:pPr defTabSz="925880">
              <a:spcBef>
                <a:spcPts val="600"/>
              </a:spcBef>
              <a:defRPr/>
            </a:pPr>
            <a:r>
              <a:rPr kumimoji="1" lang="ja-JP" altLang="en-US" sz="1200" b="1" kern="0" dirty="0" smtClean="0">
                <a:solidFill>
                  <a:srgbClr val="404040"/>
                </a:solidFill>
                <a:latin typeface="Meiryo UI" panose="020B0604030504040204" pitchFamily="50" charset="-128"/>
              </a:rPr>
              <a:t>　</a:t>
            </a:r>
            <a:r>
              <a:rPr kumimoji="1" lang="en-US" altLang="ja-JP" sz="1200" b="1" kern="0" dirty="0" smtClean="0">
                <a:solidFill>
                  <a:srgbClr val="404040"/>
                </a:solidFill>
                <a:latin typeface="Meiryo UI" panose="020B0604030504040204" pitchFamily="50" charset="-128"/>
              </a:rPr>
              <a:t>SC</a:t>
            </a:r>
            <a:r>
              <a:rPr kumimoji="1" lang="ja-JP" altLang="en-US" sz="1200" b="1" kern="0" dirty="0" smtClean="0">
                <a:solidFill>
                  <a:srgbClr val="404040"/>
                </a:solidFill>
                <a:latin typeface="Meiryo UI" panose="020B0604030504040204" pitchFamily="50" charset="-128"/>
              </a:rPr>
              <a:t>各社の顧客戦略を考慮した</a:t>
            </a:r>
            <a:br>
              <a:rPr kumimoji="1" lang="ja-JP" altLang="en-US" sz="1200" b="1" kern="0" dirty="0" smtClean="0">
                <a:solidFill>
                  <a:srgbClr val="404040"/>
                </a:solidFill>
                <a:latin typeface="Meiryo UI" panose="020B0604030504040204" pitchFamily="50" charset="-128"/>
              </a:rPr>
            </a:br>
            <a:r>
              <a:rPr kumimoji="1" lang="ja-JP" altLang="en-US" sz="1200" b="1" kern="0" dirty="0" smtClean="0">
                <a:solidFill>
                  <a:srgbClr val="404040"/>
                </a:solidFill>
                <a:latin typeface="Meiryo UI" panose="020B0604030504040204" pitchFamily="50" charset="-128"/>
              </a:rPr>
              <a:t>　“グループ共通顧客戦略”の立案、</a:t>
            </a:r>
            <a:r>
              <a:rPr kumimoji="1" lang="en-US" altLang="ja-JP" sz="1200" b="1" kern="0" dirty="0">
                <a:solidFill>
                  <a:srgbClr val="404040"/>
                </a:solidFill>
                <a:latin typeface="Meiryo UI" panose="020B0604030504040204" pitchFamily="50" charset="-128"/>
              </a:rPr>
              <a:t/>
            </a:r>
            <a:br>
              <a:rPr kumimoji="1" lang="en-US" altLang="ja-JP" sz="1200" b="1" kern="0" dirty="0">
                <a:solidFill>
                  <a:srgbClr val="404040"/>
                </a:solidFill>
                <a:latin typeface="Meiryo UI" panose="020B0604030504040204" pitchFamily="50" charset="-128"/>
              </a:rPr>
            </a:br>
            <a:r>
              <a:rPr kumimoji="1" lang="ja-JP" altLang="en-US" sz="1200" b="1" kern="0" dirty="0" smtClean="0">
                <a:solidFill>
                  <a:srgbClr val="404040"/>
                </a:solidFill>
                <a:latin typeface="Meiryo UI" panose="020B0604030504040204" pitchFamily="50" charset="-128"/>
              </a:rPr>
              <a:t>　導入交渉の支援</a:t>
            </a:r>
          </a:p>
          <a:p>
            <a:pPr defTabSz="925880">
              <a:defRPr/>
            </a:pPr>
            <a:endParaRPr kumimoji="1" lang="en-US" altLang="ja-JP" sz="1200" b="1" kern="0" dirty="0" smtClean="0">
              <a:solidFill>
                <a:srgbClr val="404040"/>
              </a:solidFill>
              <a:latin typeface="Meiryo UI" panose="020B0604030504040204" pitchFamily="50" charset="-128"/>
            </a:endParaRPr>
          </a:p>
        </p:txBody>
      </p:sp>
      <p:sp>
        <p:nvSpPr>
          <p:cNvPr id="37" name="正方形/長方形 36"/>
          <p:cNvSpPr/>
          <p:nvPr/>
        </p:nvSpPr>
        <p:spPr>
          <a:xfrm>
            <a:off x="6532898" y="2168158"/>
            <a:ext cx="3063364" cy="792000"/>
          </a:xfrm>
          <a:prstGeom prst="rect">
            <a:avLst/>
          </a:prstGeom>
          <a:noFill/>
          <a:ln w="9525" cap="flat" cmpd="sng" algn="ctr">
            <a:noFill/>
            <a:prstDash val="solid"/>
          </a:ln>
          <a:effectLst/>
        </p:spPr>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サービスモデル設計</a:t>
            </a:r>
            <a:endParaRPr kumimoji="1" lang="en-US" altLang="ja-JP" sz="1600" b="1" u="sng" kern="0" dirty="0" smtClean="0">
              <a:solidFill>
                <a:srgbClr val="404040"/>
              </a:solidFill>
              <a:latin typeface="Meiryo UI" panose="020B0604030504040204" pitchFamily="50" charset="-128"/>
            </a:endParaRPr>
          </a:p>
          <a:p>
            <a:pPr defTabSz="925880">
              <a:spcBef>
                <a:spcPts val="600"/>
              </a:spcBef>
              <a:defRPr/>
            </a:pPr>
            <a:r>
              <a:rPr kumimoji="1" lang="ja-JP" altLang="en-US" sz="1200" b="1" kern="0" dirty="0" smtClean="0">
                <a:solidFill>
                  <a:srgbClr val="404040"/>
                </a:solidFill>
                <a:latin typeface="Meiryo UI" panose="020B0604030504040204" pitchFamily="50" charset="-128"/>
              </a:rPr>
              <a:t>　ポイント事業の現状課題や各社を考慮した</a:t>
            </a:r>
            <a:r>
              <a:rPr kumimoji="1" lang="en-US" altLang="ja-JP" sz="1200" b="1" kern="0" dirty="0" smtClean="0">
                <a:solidFill>
                  <a:srgbClr val="404040"/>
                </a:solidFill>
                <a:latin typeface="Meiryo UI" panose="020B0604030504040204" pitchFamily="50" charset="-128"/>
              </a:rPr>
              <a:t/>
            </a:r>
            <a:br>
              <a:rPr kumimoji="1" lang="en-US" altLang="ja-JP" sz="1200" b="1" kern="0" dirty="0" smtClean="0">
                <a:solidFill>
                  <a:srgbClr val="404040"/>
                </a:solidFill>
                <a:latin typeface="Meiryo UI" panose="020B0604030504040204" pitchFamily="50" charset="-128"/>
              </a:rPr>
            </a:br>
            <a:r>
              <a:rPr kumimoji="1" lang="ja-JP" altLang="en-US" sz="1200" b="1" kern="0" dirty="0" smtClean="0">
                <a:solidFill>
                  <a:srgbClr val="404040"/>
                </a:solidFill>
                <a:latin typeface="Meiryo UI" panose="020B0604030504040204" pitchFamily="50" charset="-128"/>
              </a:rPr>
              <a:t>　共通制度の“サービス＆業務”の設計</a:t>
            </a:r>
            <a:endParaRPr kumimoji="1" lang="en-US" altLang="ja-JP" sz="1200" b="1" kern="0" dirty="0" smtClean="0">
              <a:solidFill>
                <a:srgbClr val="404040"/>
              </a:solidFill>
              <a:latin typeface="Meiryo UI" panose="020B0604030504040204" pitchFamily="50" charset="-128"/>
            </a:endParaRPr>
          </a:p>
          <a:p>
            <a:pPr defTabSz="925880">
              <a:defRPr/>
            </a:pPr>
            <a:endParaRPr kumimoji="1" lang="en-US" altLang="ja-JP" sz="1200" b="1" kern="0" dirty="0" smtClean="0">
              <a:solidFill>
                <a:srgbClr val="404040"/>
              </a:solidFill>
              <a:latin typeface="Meiryo UI" panose="020B0604030504040204" pitchFamily="50" charset="-128"/>
            </a:endParaRPr>
          </a:p>
        </p:txBody>
      </p:sp>
      <p:sp>
        <p:nvSpPr>
          <p:cNvPr id="38" name="正方形/長方形 37"/>
          <p:cNvSpPr/>
          <p:nvPr/>
        </p:nvSpPr>
        <p:spPr>
          <a:xfrm>
            <a:off x="6532899" y="2997784"/>
            <a:ext cx="2887226" cy="792000"/>
          </a:xfrm>
          <a:prstGeom prst="rect">
            <a:avLst/>
          </a:prstGeom>
          <a:noFill/>
          <a:ln w="9525" cap="flat" cmpd="sng" algn="ctr">
            <a:noFill/>
            <a:prstDash val="solid"/>
          </a:ln>
          <a:effectLst/>
        </p:spPr>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システム開発・移行</a:t>
            </a:r>
            <a:endParaRPr kumimoji="1" lang="en-US" altLang="ja-JP" sz="1600" b="1" u="sng" kern="0" dirty="0" smtClean="0">
              <a:solidFill>
                <a:srgbClr val="404040"/>
              </a:solidFill>
              <a:latin typeface="Meiryo UI" panose="020B0604030504040204" pitchFamily="50" charset="-128"/>
            </a:endParaRPr>
          </a:p>
          <a:p>
            <a:pPr defTabSz="925880">
              <a:spcBef>
                <a:spcPts val="600"/>
              </a:spcBef>
              <a:defRPr/>
            </a:pPr>
            <a:r>
              <a:rPr kumimoji="1" lang="ja-JP" altLang="en-US" sz="1200" b="1" kern="0" dirty="0" smtClean="0">
                <a:solidFill>
                  <a:srgbClr val="404040"/>
                </a:solidFill>
                <a:latin typeface="Meiryo UI" panose="020B0604030504040204" pitchFamily="50" charset="-128"/>
              </a:rPr>
              <a:t>　顧客中心設計を熟知した要件定義・設計</a:t>
            </a:r>
            <a:endParaRPr kumimoji="1" lang="en-US" altLang="ja-JP" sz="1200" b="1" kern="0" dirty="0" smtClean="0">
              <a:solidFill>
                <a:srgbClr val="404040"/>
              </a:solidFill>
              <a:latin typeface="Meiryo UI" panose="020B0604030504040204" pitchFamily="50" charset="-128"/>
            </a:endParaRPr>
          </a:p>
          <a:p>
            <a:pPr defTabSz="925880">
              <a:defRPr/>
            </a:pPr>
            <a:r>
              <a:rPr kumimoji="1" lang="ja-JP" altLang="en-US" sz="1200" b="1" kern="0" dirty="0" smtClean="0">
                <a:solidFill>
                  <a:srgbClr val="404040"/>
                </a:solidFill>
                <a:latin typeface="Meiryo UI" panose="020B0604030504040204" pitchFamily="50" charset="-128"/>
              </a:rPr>
              <a:t>　＆大規模な開発・移行の完遂</a:t>
            </a:r>
            <a:endParaRPr kumimoji="1" lang="en-US" altLang="ja-JP" sz="1200" b="1" kern="0" dirty="0" smtClean="0">
              <a:solidFill>
                <a:srgbClr val="404040"/>
              </a:solidFill>
              <a:latin typeface="Meiryo UI" panose="020B0604030504040204" pitchFamily="50" charset="-128"/>
            </a:endParaRPr>
          </a:p>
          <a:p>
            <a:pPr defTabSz="925880">
              <a:defRPr/>
            </a:pPr>
            <a:endParaRPr kumimoji="1" lang="en-US" altLang="ja-JP" sz="1200" b="1" kern="0" dirty="0" smtClean="0">
              <a:solidFill>
                <a:srgbClr val="404040"/>
              </a:solidFill>
              <a:latin typeface="Meiryo UI" panose="020B0604030504040204" pitchFamily="50" charset="-128"/>
            </a:endParaRPr>
          </a:p>
        </p:txBody>
      </p:sp>
      <p:sp>
        <p:nvSpPr>
          <p:cNvPr id="39" name="正方形/長方形 38"/>
          <p:cNvSpPr/>
          <p:nvPr/>
        </p:nvSpPr>
        <p:spPr>
          <a:xfrm>
            <a:off x="6532899" y="3888310"/>
            <a:ext cx="2887226" cy="792000"/>
          </a:xfrm>
          <a:prstGeom prst="rect">
            <a:avLst/>
          </a:prstGeom>
          <a:noFill/>
          <a:ln w="9525" cap="flat" cmpd="sng" algn="ctr">
            <a:noFill/>
            <a:prstDash val="solid"/>
          </a:ln>
          <a:effectLst/>
        </p:spPr>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さらなる効率化支援</a:t>
            </a:r>
            <a:endParaRPr kumimoji="1" lang="en-US" altLang="ja-JP" sz="1600" b="1" u="sng" kern="0" dirty="0" smtClean="0">
              <a:solidFill>
                <a:srgbClr val="404040"/>
              </a:solidFill>
              <a:latin typeface="Meiryo UI" panose="020B0604030504040204" pitchFamily="50" charset="-128"/>
            </a:endParaRPr>
          </a:p>
          <a:p>
            <a:pPr defTabSz="925880">
              <a:spcBef>
                <a:spcPts val="600"/>
              </a:spcBef>
              <a:defRPr/>
            </a:pPr>
            <a:r>
              <a:rPr kumimoji="1" lang="ja-JP" altLang="en-US" sz="1200" b="1" kern="0" dirty="0" smtClean="0">
                <a:solidFill>
                  <a:srgbClr val="404040"/>
                </a:solidFill>
                <a:latin typeface="Meiryo UI" panose="020B0604030504040204" pitchFamily="50" charset="-128"/>
              </a:rPr>
              <a:t>　ポイント共通化に起因した</a:t>
            </a:r>
            <a:r>
              <a:rPr kumimoji="1" lang="en-US" altLang="ja-JP" sz="1200" b="1" kern="0" dirty="0" smtClean="0">
                <a:solidFill>
                  <a:srgbClr val="404040"/>
                </a:solidFill>
                <a:latin typeface="Meiryo UI" panose="020B0604030504040204" pitchFamily="50" charset="-128"/>
              </a:rPr>
              <a:t/>
            </a:r>
            <a:br>
              <a:rPr kumimoji="1" lang="en-US" altLang="ja-JP" sz="1200" b="1" kern="0" dirty="0" smtClean="0">
                <a:solidFill>
                  <a:srgbClr val="404040"/>
                </a:solidFill>
                <a:latin typeface="Meiryo UI" panose="020B0604030504040204" pitchFamily="50" charset="-128"/>
              </a:rPr>
            </a:br>
            <a:r>
              <a:rPr kumimoji="1" lang="ja-JP" altLang="en-US" sz="1200" b="1" kern="0" dirty="0" smtClean="0">
                <a:solidFill>
                  <a:srgbClr val="404040"/>
                </a:solidFill>
                <a:latin typeface="Meiryo UI" panose="020B0604030504040204" pitchFamily="50" charset="-128"/>
              </a:rPr>
              <a:t>　“関連業務＆周辺システム”の効率化支援</a:t>
            </a:r>
          </a:p>
          <a:p>
            <a:pPr defTabSz="925880">
              <a:defRPr/>
            </a:pPr>
            <a:endParaRPr kumimoji="1" lang="en-US" altLang="ja-JP" sz="1600" b="1" kern="0" dirty="0" smtClean="0">
              <a:solidFill>
                <a:srgbClr val="404040"/>
              </a:solidFill>
              <a:latin typeface="Meiryo UI" panose="020B0604030504040204" pitchFamily="50" charset="-128"/>
            </a:endParaRPr>
          </a:p>
        </p:txBody>
      </p:sp>
      <p:sp>
        <p:nvSpPr>
          <p:cNvPr id="40" name="テキスト プレースホルダー 2"/>
          <p:cNvSpPr txBox="1">
            <a:spLocks/>
          </p:cNvSpPr>
          <p:nvPr/>
        </p:nvSpPr>
        <p:spPr>
          <a:xfrm>
            <a:off x="139903" y="740699"/>
            <a:ext cx="6652970"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en-US" altLang="ja-JP" sz="1800" b="1" dirty="0" smtClean="0">
                <a:solidFill>
                  <a:srgbClr val="404040"/>
                </a:solidFill>
                <a:latin typeface="Meiryo UI" panose="020B0604030504040204" pitchFamily="50" charset="-128"/>
              </a:rPr>
              <a:t>JR</a:t>
            </a:r>
            <a:r>
              <a:rPr lang="ja-JP" altLang="en-US" sz="1800" b="1" dirty="0" smtClean="0">
                <a:solidFill>
                  <a:srgbClr val="404040"/>
                </a:solidFill>
                <a:latin typeface="Meiryo UI" panose="020B0604030504040204" pitchFamily="50" charset="-128"/>
              </a:rPr>
              <a:t>西日本様 </a:t>
            </a:r>
            <a:r>
              <a:rPr lang="en-US" altLang="ja-JP" sz="1800" b="1" dirty="0" smtClean="0">
                <a:solidFill>
                  <a:srgbClr val="404040"/>
                </a:solidFill>
                <a:latin typeface="Meiryo UI" panose="020B0604030504040204" pitchFamily="50" charset="-128"/>
              </a:rPr>
              <a:t>”WESPO”</a:t>
            </a:r>
            <a:r>
              <a:rPr lang="ja-JP" altLang="en-US" sz="1800" b="1" dirty="0">
                <a:solidFill>
                  <a:srgbClr val="404040"/>
                </a:solidFill>
                <a:latin typeface="Meiryo UI" panose="020B0604030504040204" pitchFamily="50" charset="-128"/>
              </a:rPr>
              <a:t>立上</a:t>
            </a:r>
            <a:r>
              <a:rPr lang="ja-JP" altLang="en-US" sz="1800" b="1" dirty="0" smtClean="0">
                <a:solidFill>
                  <a:srgbClr val="404040"/>
                </a:solidFill>
                <a:latin typeface="Meiryo UI" panose="020B0604030504040204" pitchFamily="50" charset="-128"/>
              </a:rPr>
              <a:t>げ支援・実績</a:t>
            </a:r>
            <a:endParaRPr lang="ja-JP" altLang="en-US" sz="1800" b="1" dirty="0">
              <a:solidFill>
                <a:srgbClr val="404040"/>
              </a:solidFill>
              <a:latin typeface="Meiryo UI" panose="020B0604030504040204" pitchFamily="50" charset="-128"/>
            </a:endParaRPr>
          </a:p>
        </p:txBody>
      </p:sp>
      <p:pic>
        <p:nvPicPr>
          <p:cNvPr id="41" name="図 4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97440" y="1313124"/>
            <a:ext cx="1493519" cy="2864314"/>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9965" y="3579816"/>
            <a:ext cx="1622337" cy="359042"/>
          </a:xfrm>
          <a:prstGeom prst="rect">
            <a:avLst/>
          </a:prstGeom>
        </p:spPr>
      </p:pic>
      <p:sp>
        <p:nvSpPr>
          <p:cNvPr id="43" name="正方形/長方形 42"/>
          <p:cNvSpPr/>
          <p:nvPr/>
        </p:nvSpPr>
        <p:spPr>
          <a:xfrm>
            <a:off x="420191" y="1268775"/>
            <a:ext cx="2174810" cy="307777"/>
          </a:xfrm>
          <a:prstGeom prst="rect">
            <a:avLst/>
          </a:prstGeom>
        </p:spPr>
        <p:txBody>
          <a:bodyPr wrap="square">
            <a:spAutoFit/>
          </a:bodyPr>
          <a:lstStyle/>
          <a:p>
            <a:pPr defTabSz="925880"/>
            <a:r>
              <a:rPr kumimoji="1" lang="en-US" altLang="ja-JP" sz="1400" dirty="0" smtClean="0">
                <a:solidFill>
                  <a:srgbClr val="404040"/>
                </a:solidFill>
                <a:latin typeface="Meiryo UI"/>
              </a:rPr>
              <a:t>13</a:t>
            </a:r>
            <a:r>
              <a:rPr kumimoji="1" lang="ja-JP" altLang="en-US" sz="1400" dirty="0" smtClean="0">
                <a:solidFill>
                  <a:srgbClr val="404040"/>
                </a:solidFill>
                <a:latin typeface="Meiryo UI"/>
              </a:rPr>
              <a:t>の個社ポイント制度</a:t>
            </a:r>
            <a:endParaRPr kumimoji="1" lang="ja-JP" altLang="en-US" sz="1400" dirty="0">
              <a:solidFill>
                <a:srgbClr val="404040"/>
              </a:solidFill>
              <a:latin typeface="Meiryo UI"/>
            </a:endParaRPr>
          </a:p>
        </p:txBody>
      </p:sp>
      <p:sp>
        <p:nvSpPr>
          <p:cNvPr id="44" name="正方形/長方形 43"/>
          <p:cNvSpPr/>
          <p:nvPr/>
        </p:nvSpPr>
        <p:spPr>
          <a:xfrm>
            <a:off x="1726239" y="3231611"/>
            <a:ext cx="1876459" cy="307777"/>
          </a:xfrm>
          <a:prstGeom prst="rect">
            <a:avLst/>
          </a:prstGeom>
        </p:spPr>
        <p:txBody>
          <a:bodyPr wrap="square">
            <a:spAutoFit/>
          </a:bodyPr>
          <a:lstStyle/>
          <a:p>
            <a:pPr algn="ctr" defTabSz="925880"/>
            <a:r>
              <a:rPr kumimoji="1" lang="ja-JP" altLang="en-US" sz="1400" dirty="0" smtClean="0">
                <a:solidFill>
                  <a:srgbClr val="404040"/>
                </a:solidFill>
                <a:latin typeface="Meiryo UI"/>
              </a:rPr>
              <a:t>共通ポイント制度</a:t>
            </a:r>
            <a:endParaRPr kumimoji="1" lang="ja-JP" altLang="en-US" sz="1400" dirty="0">
              <a:solidFill>
                <a:srgbClr val="404040"/>
              </a:solidFill>
              <a:latin typeface="Meiryo UI"/>
            </a:endParaRPr>
          </a:p>
        </p:txBody>
      </p:sp>
      <p:sp>
        <p:nvSpPr>
          <p:cNvPr id="45" name="コンテンツ プレースホルダー 3"/>
          <p:cNvSpPr txBox="1">
            <a:spLocks/>
          </p:cNvSpPr>
          <p:nvPr/>
        </p:nvSpPr>
        <p:spPr>
          <a:xfrm>
            <a:off x="156339" y="4266045"/>
            <a:ext cx="5251679" cy="1421995"/>
          </a:xfrm>
          <a:prstGeom prst="rect">
            <a:avLst/>
          </a:prstGeom>
        </p:spPr>
        <p:txBody>
          <a:bodyPr rIns="0"/>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a:spcBef>
                <a:spcPts val="600"/>
              </a:spcBef>
            </a:pPr>
            <a:r>
              <a:rPr lang="ja-JP" altLang="en-US" b="1" dirty="0" smtClean="0">
                <a:latin typeface="Meiryo UI" panose="020B0604030504040204" pitchFamily="50" charset="-128"/>
                <a:ea typeface="Meiryo UI" panose="020B0604030504040204" pitchFamily="50" charset="-128"/>
              </a:rPr>
              <a:t>概要</a:t>
            </a:r>
            <a:endParaRPr lang="en-US" altLang="ja-JP" b="1" dirty="0" smtClean="0">
              <a:latin typeface="Meiryo UI" panose="020B0604030504040204" pitchFamily="50" charset="-128"/>
              <a:ea typeface="Meiryo UI" panose="020B0604030504040204" pitchFamily="50" charset="-128"/>
            </a:endParaRPr>
          </a:p>
          <a:p>
            <a:pPr marL="269875" indent="-177800">
              <a:spcBef>
                <a:spcPts val="600"/>
              </a:spcBef>
              <a:buFont typeface="Arial" panose="020B0604020202020204" pitchFamily="34" charset="0"/>
              <a:buChar char="•"/>
            </a:pPr>
            <a:r>
              <a:rPr lang="en-US" altLang="ja-JP" dirty="0" smtClean="0">
                <a:latin typeface="Meiryo UI" panose="020B0604030504040204" pitchFamily="50" charset="-128"/>
                <a:ea typeface="Meiryo UI" panose="020B0604030504040204" pitchFamily="50" charset="-128"/>
              </a:rPr>
              <a:t>SC</a:t>
            </a:r>
            <a:r>
              <a:rPr lang="ja-JP" altLang="en-US" dirty="0" smtClean="0">
                <a:latin typeface="Meiryo UI" panose="020B0604030504040204" pitchFamily="50" charset="-128"/>
                <a:ea typeface="Meiryo UI" panose="020B0604030504040204" pitchFamily="50" charset="-128"/>
              </a:rPr>
              <a:t>各</a:t>
            </a:r>
            <a:r>
              <a:rPr lang="ja-JP" altLang="en-US" dirty="0">
                <a:latin typeface="Meiryo UI" panose="020B0604030504040204" pitchFamily="50" charset="-128"/>
                <a:ea typeface="Meiryo UI" panose="020B0604030504040204" pitchFamily="50" charset="-128"/>
              </a:rPr>
              <a:t>社</a:t>
            </a:r>
            <a:r>
              <a:rPr lang="ja-JP" altLang="en-US" dirty="0" smtClean="0">
                <a:latin typeface="Meiryo UI" panose="020B0604030504040204" pitchFamily="50" charset="-128"/>
                <a:ea typeface="Meiryo UI" panose="020B0604030504040204" pitchFamily="50" charset="-128"/>
              </a:rPr>
              <a:t>とグループ共通の顧客戦略を活かし、</a:t>
            </a:r>
            <a:r>
              <a:rPr lang="en-US" altLang="ja-JP" dirty="0" smtClean="0">
                <a:latin typeface="Meiryo UI" panose="020B0604030504040204" pitchFamily="50" charset="-128"/>
                <a:ea typeface="Meiryo UI" panose="020B0604030504040204" pitchFamily="50" charset="-128"/>
              </a:rPr>
              <a:t/>
            </a:r>
            <a:br>
              <a:rPr lang="en-US" altLang="ja-JP" dirty="0" smtClean="0">
                <a:latin typeface="Meiryo UI" panose="020B0604030504040204" pitchFamily="50" charset="-128"/>
                <a:ea typeface="Meiryo UI" panose="020B0604030504040204" pitchFamily="50" charset="-128"/>
              </a:rPr>
            </a:br>
            <a:r>
              <a:rPr lang="en-US" altLang="ja-JP" dirty="0" smtClean="0">
                <a:latin typeface="Meiryo UI" panose="020B0604030504040204" pitchFamily="50" charset="-128"/>
                <a:ea typeface="Meiryo UI" panose="020B0604030504040204" pitchFamily="50" charset="-128"/>
              </a:rPr>
              <a:t>13</a:t>
            </a:r>
            <a:r>
              <a:rPr lang="ja-JP" altLang="en-US" dirty="0" smtClean="0">
                <a:latin typeface="Meiryo UI" panose="020B0604030504040204" pitchFamily="50" charset="-128"/>
                <a:ea typeface="Meiryo UI" panose="020B0604030504040204" pitchFamily="50" charset="-128"/>
              </a:rPr>
              <a:t>の個社</a:t>
            </a:r>
            <a:r>
              <a:rPr lang="en-US" altLang="ja-JP" dirty="0" smtClean="0">
                <a:latin typeface="Meiryo UI" panose="020B0604030504040204" pitchFamily="50" charset="-128"/>
                <a:ea typeface="Meiryo UI" panose="020B0604030504040204" pitchFamily="50" charset="-128"/>
              </a:rPr>
              <a:t>SC</a:t>
            </a:r>
            <a:r>
              <a:rPr lang="ja-JP" altLang="en-US" dirty="0" smtClean="0">
                <a:latin typeface="Meiryo UI" panose="020B0604030504040204" pitchFamily="50" charset="-128"/>
                <a:ea typeface="Meiryo UI" panose="020B0604030504040204" pitchFamily="50" charset="-128"/>
              </a:rPr>
              <a:t>ポイント制度の上位に</a:t>
            </a:r>
            <a:r>
              <a:rPr lang="en-US" altLang="ja-JP" dirty="0" smtClean="0">
                <a:latin typeface="Meiryo UI" panose="020B0604030504040204" pitchFamily="50" charset="-128"/>
                <a:ea typeface="Meiryo UI" panose="020B0604030504040204" pitchFamily="50" charset="-128"/>
              </a:rPr>
              <a:t>SC</a:t>
            </a:r>
            <a:r>
              <a:rPr lang="ja-JP" altLang="en-US" dirty="0" smtClean="0">
                <a:latin typeface="Meiryo UI" panose="020B0604030504040204" pitchFamily="50" charset="-128"/>
                <a:ea typeface="Meiryo UI" panose="020B0604030504040204" pitchFamily="50" charset="-128"/>
              </a:rPr>
              <a:t>共通ポイントサービスを新設</a:t>
            </a:r>
            <a:endParaRPr lang="en-US" altLang="ja-JP" dirty="0" smtClean="0">
              <a:latin typeface="Meiryo UI" panose="020B0604030504040204" pitchFamily="50" charset="-128"/>
              <a:ea typeface="Meiryo UI" panose="020B0604030504040204" pitchFamily="50" charset="-128"/>
            </a:endParaRPr>
          </a:p>
          <a:p>
            <a:pPr marL="269875" indent="-177800">
              <a:spcBef>
                <a:spcPts val="600"/>
              </a:spcBef>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横断的な顧客の一元管理を実現</a:t>
            </a:r>
            <a:endParaRPr lang="en-US" altLang="ja-JP" dirty="0" smtClean="0">
              <a:latin typeface="Meiryo UI" panose="020B0604030504040204" pitchFamily="50" charset="-128"/>
              <a:ea typeface="Meiryo UI" panose="020B0604030504040204" pitchFamily="50" charset="-128"/>
            </a:endParaRPr>
          </a:p>
          <a:p>
            <a:pPr marL="269875" indent="-177800">
              <a:spcBef>
                <a:spcPts val="600"/>
              </a:spcBef>
              <a:buFont typeface="Arial" panose="020B0604020202020204" pitchFamily="34" charset="0"/>
              <a:buChar char="•"/>
            </a:pPr>
            <a:r>
              <a:rPr lang="ja-JP" altLang="en-US" b="1" dirty="0" smtClean="0">
                <a:latin typeface="Meiryo UI" panose="020B0604030504040204" pitchFamily="50" charset="-128"/>
                <a:ea typeface="Meiryo UI" panose="020B0604030504040204" pitchFamily="50" charset="-128"/>
              </a:rPr>
              <a:t>導入</a:t>
            </a:r>
            <a:r>
              <a:rPr lang="ja-JP" altLang="en-US" b="1" dirty="0">
                <a:latin typeface="Meiryo UI" panose="020B0604030504040204" pitchFamily="50" charset="-128"/>
                <a:ea typeface="Meiryo UI" panose="020B0604030504040204" pitchFamily="50" charset="-128"/>
              </a:rPr>
              <a:t>後</a:t>
            </a:r>
            <a:r>
              <a:rPr lang="ja-JP" altLang="en-US" b="1" dirty="0" smtClean="0">
                <a:latin typeface="Meiryo UI" panose="020B0604030504040204" pitchFamily="50" charset="-128"/>
                <a:ea typeface="Meiryo UI" panose="020B0604030504040204" pitchFamily="50" charset="-128"/>
              </a:rPr>
              <a:t>もポイント事業や顧客サービスの拡大に向けてご支援中</a:t>
            </a:r>
            <a:endParaRPr lang="en-US" altLang="ja-JP" b="1" dirty="0">
              <a:latin typeface="Meiryo UI" panose="020B0604030504040204" pitchFamily="50" charset="-128"/>
              <a:ea typeface="Meiryo UI" panose="020B0604030504040204" pitchFamily="50" charset="-128"/>
            </a:endParaRPr>
          </a:p>
        </p:txBody>
      </p:sp>
      <p:pic>
        <p:nvPicPr>
          <p:cNvPr id="46" name="図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113" y="1645008"/>
            <a:ext cx="2002002" cy="1257146"/>
          </a:xfrm>
          <a:prstGeom prst="rect">
            <a:avLst/>
          </a:prstGeom>
        </p:spPr>
      </p:pic>
      <p:cxnSp>
        <p:nvCxnSpPr>
          <p:cNvPr id="47" name="カギ線コネクタ 46"/>
          <p:cNvCxnSpPr/>
          <p:nvPr/>
        </p:nvCxnSpPr>
        <p:spPr>
          <a:xfrm rot="16200000" flipH="1">
            <a:off x="2501193" y="2195541"/>
            <a:ext cx="379043" cy="1056495"/>
          </a:xfrm>
          <a:prstGeom prst="bentConnector2">
            <a:avLst/>
          </a:prstGeom>
          <a:noFill/>
          <a:ln w="38100" cap="flat" cmpd="sng" algn="ctr">
            <a:solidFill>
              <a:srgbClr val="FFFFFF">
                <a:lumMod val="50000"/>
              </a:srgbClr>
            </a:solidFill>
            <a:prstDash val="solid"/>
            <a:tailEnd type="arrow"/>
          </a:ln>
          <a:effectLst/>
        </p:spPr>
      </p:cxnSp>
      <p:sp>
        <p:nvSpPr>
          <p:cNvPr id="48" name="正方形/長方形 47"/>
          <p:cNvSpPr/>
          <p:nvPr/>
        </p:nvSpPr>
        <p:spPr>
          <a:xfrm>
            <a:off x="3325077" y="2825657"/>
            <a:ext cx="600581" cy="405954"/>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49" name="正方形/長方形 48"/>
          <p:cNvSpPr/>
          <p:nvPr/>
        </p:nvSpPr>
        <p:spPr>
          <a:xfrm>
            <a:off x="1968291" y="2243637"/>
            <a:ext cx="600581" cy="405954"/>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50" name="テキスト ボックス 49"/>
          <p:cNvSpPr txBox="1"/>
          <p:nvPr/>
        </p:nvSpPr>
        <p:spPr>
          <a:xfrm>
            <a:off x="6177714" y="803586"/>
            <a:ext cx="2621230" cy="338554"/>
          </a:xfrm>
          <a:prstGeom prst="rect">
            <a:avLst/>
          </a:prstGeom>
          <a:noFill/>
        </p:spPr>
        <p:txBody>
          <a:bodyPr wrap="none" rtlCol="0">
            <a:spAutoFit/>
          </a:bodyPr>
          <a:lstStyle/>
          <a:p>
            <a:pPr defTabSz="925880"/>
            <a:r>
              <a:rPr kumimoji="1" lang="ja-JP" altLang="en-US" sz="1600" b="1" dirty="0" smtClean="0">
                <a:solidFill>
                  <a:srgbClr val="404040"/>
                </a:solidFill>
                <a:latin typeface="Meiryo UI"/>
              </a:rPr>
              <a:t>サービス開始までの支援実績</a:t>
            </a:r>
            <a:endParaRPr kumimoji="1" lang="ja-JP" altLang="en-US" sz="1600" b="1" dirty="0">
              <a:solidFill>
                <a:srgbClr val="404040"/>
              </a:solidFill>
              <a:latin typeface="Meiryo UI"/>
            </a:endParaRPr>
          </a:p>
        </p:txBody>
      </p:sp>
      <p:cxnSp>
        <p:nvCxnSpPr>
          <p:cNvPr id="51" name="直線コネクタ 50">
            <a:extLst>
              <a:ext uri="{FF2B5EF4-FFF2-40B4-BE49-F238E27FC236}">
                <a16:creationId xmlns:a16="http://schemas.microsoft.com/office/drawing/2014/main" id="{EA3C3816-DC0C-4350-BEBF-8E1E8D03769F}"/>
              </a:ext>
            </a:extLst>
          </p:cNvPr>
          <p:cNvCxnSpPr>
            <a:cxnSpLocks/>
          </p:cNvCxnSpPr>
          <p:nvPr/>
        </p:nvCxnSpPr>
        <p:spPr>
          <a:xfrm>
            <a:off x="5603968" y="1136996"/>
            <a:ext cx="3768722" cy="0"/>
          </a:xfrm>
          <a:prstGeom prst="line">
            <a:avLst/>
          </a:prstGeom>
          <a:noFill/>
          <a:ln w="9525" cap="flat" cmpd="sng" algn="ctr">
            <a:solidFill>
              <a:srgbClr val="5F5F5F"/>
            </a:solidFill>
            <a:prstDash val="solid"/>
          </a:ln>
          <a:effectLst/>
        </p:spPr>
      </p:cxnSp>
      <p:sp>
        <p:nvSpPr>
          <p:cNvPr id="52" name="テキスト ボックス 51"/>
          <p:cNvSpPr txBox="1"/>
          <p:nvPr/>
        </p:nvSpPr>
        <p:spPr>
          <a:xfrm>
            <a:off x="5988801" y="1127038"/>
            <a:ext cx="51969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53" name="テキスト ボックス 52"/>
          <p:cNvSpPr txBox="1"/>
          <p:nvPr/>
        </p:nvSpPr>
        <p:spPr>
          <a:xfrm>
            <a:off x="5975846" y="2026663"/>
            <a:ext cx="59984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2</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54" name="テキスト ボックス 53"/>
          <p:cNvSpPr txBox="1"/>
          <p:nvPr/>
        </p:nvSpPr>
        <p:spPr>
          <a:xfrm>
            <a:off x="5994955" y="2887232"/>
            <a:ext cx="59984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3</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55" name="テキスト ボックス 54"/>
          <p:cNvSpPr txBox="1"/>
          <p:nvPr/>
        </p:nvSpPr>
        <p:spPr>
          <a:xfrm>
            <a:off x="5567436" y="3758999"/>
            <a:ext cx="1010213" cy="923330"/>
          </a:xfrm>
          <a:prstGeom prst="rect">
            <a:avLst/>
          </a:prstGeom>
          <a:noFill/>
        </p:spPr>
        <p:txBody>
          <a:bodyPr wrap="none" rtlCol="0" anchor="ctr">
            <a:spAutoFit/>
          </a:bodyPr>
          <a:lstStyle/>
          <a:p>
            <a:pPr defTabSz="925880"/>
            <a:r>
              <a:rPr kumimoji="1" lang="en-US" altLang="ja-JP" sz="40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a:t>
            </a:r>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α</a:t>
            </a:r>
            <a:endParaRPr kumimoji="1" lang="ja-JP" altLang="en-US" sz="4800" dirty="0">
              <a:solidFill>
                <a:srgbClr val="6785C1"/>
              </a:solidFill>
              <a:latin typeface="Segoe UI Black" panose="020B0A02040204020203" pitchFamily="34" charset="0"/>
              <a:cs typeface="Segoe UI Black" panose="020B0A02040204020203" pitchFamily="34" charset="0"/>
            </a:endParaRPr>
          </a:p>
        </p:txBody>
      </p:sp>
      <p:sp>
        <p:nvSpPr>
          <p:cNvPr id="56" name="角丸四角形 55"/>
          <p:cNvSpPr/>
          <p:nvPr/>
        </p:nvSpPr>
        <p:spPr>
          <a:xfrm>
            <a:off x="5465080" y="4776497"/>
            <a:ext cx="4240629" cy="850598"/>
          </a:xfrm>
          <a:prstGeom prst="roundRect">
            <a:avLst>
              <a:gd name="adj" fmla="val 3800"/>
            </a:avLst>
          </a:prstGeom>
          <a:solidFill>
            <a:srgbClr val="FFFFFF">
              <a:lumMod val="95000"/>
            </a:srgbClr>
          </a:solidFill>
          <a:ln w="9525" cap="flat" cmpd="sng" algn="ctr">
            <a:solidFill>
              <a:srgbClr val="C2CEE6">
                <a:lumMod val="7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87313" defTabSz="925880">
              <a:defRPr/>
            </a:pPr>
            <a:r>
              <a:rPr kumimoji="1" lang="ja-JP" altLang="en-US" sz="1400" b="1" kern="0" dirty="0" smtClean="0">
                <a:solidFill>
                  <a:srgbClr val="404040"/>
                </a:solidFill>
                <a:latin typeface="Meiryo UI" panose="020B0604030504040204" pitchFamily="50" charset="-128"/>
              </a:rPr>
              <a:t>　　 プロフェッショナリティの発揮ポイント</a:t>
            </a:r>
            <a:endParaRPr kumimoji="1" lang="en-US" altLang="ja-JP" sz="1400" b="1" kern="0" dirty="0" smtClean="0">
              <a:solidFill>
                <a:srgbClr val="404040"/>
              </a:solidFill>
              <a:latin typeface="Meiryo UI" panose="020B0604030504040204" pitchFamily="50" charset="-128"/>
            </a:endParaRPr>
          </a:p>
          <a:p>
            <a:pPr marL="87313" defTabSz="925880">
              <a:spcBef>
                <a:spcPts val="300"/>
              </a:spcBef>
              <a:defRPr/>
            </a:pPr>
            <a:r>
              <a:rPr kumimoji="1" lang="ja-JP" altLang="en-US" sz="1400" kern="0" dirty="0" smtClean="0">
                <a:solidFill>
                  <a:srgbClr val="404040"/>
                </a:solidFill>
                <a:latin typeface="Meiryo UI" panose="020B0604030504040204" pitchFamily="50" charset="-128"/>
              </a:rPr>
              <a:t>各</a:t>
            </a:r>
            <a:r>
              <a:rPr kumimoji="1" lang="en-US" altLang="ja-JP" sz="1400" kern="0" dirty="0" smtClean="0">
                <a:solidFill>
                  <a:srgbClr val="404040"/>
                </a:solidFill>
                <a:latin typeface="Meiryo UI" panose="020B0604030504040204" pitchFamily="50" charset="-128"/>
              </a:rPr>
              <a:t>SC</a:t>
            </a:r>
            <a:r>
              <a:rPr kumimoji="1" lang="ja-JP" altLang="en-US" sz="1400" kern="0" dirty="0" smtClean="0">
                <a:solidFill>
                  <a:srgbClr val="404040"/>
                </a:solidFill>
                <a:latin typeface="Meiryo UI" panose="020B0604030504040204" pitchFamily="50" charset="-128"/>
              </a:rPr>
              <a:t>個別戦略がある中、お客様内部でグループ最適への</a:t>
            </a:r>
            <a:r>
              <a:rPr kumimoji="1" lang="en-US" altLang="ja-JP" sz="1400" kern="0" dirty="0" smtClean="0">
                <a:solidFill>
                  <a:srgbClr val="404040"/>
                </a:solidFill>
                <a:latin typeface="Meiryo UI" panose="020B0604030504040204" pitchFamily="50" charset="-128"/>
              </a:rPr>
              <a:t/>
            </a:r>
            <a:br>
              <a:rPr kumimoji="1" lang="en-US" altLang="ja-JP" sz="1400" kern="0" dirty="0" smtClean="0">
                <a:solidFill>
                  <a:srgbClr val="404040"/>
                </a:solidFill>
                <a:latin typeface="Meiryo UI" panose="020B0604030504040204" pitchFamily="50" charset="-128"/>
              </a:rPr>
            </a:br>
            <a:r>
              <a:rPr kumimoji="1" lang="ja-JP" altLang="en-US" sz="1400" kern="0" dirty="0" smtClean="0">
                <a:solidFill>
                  <a:srgbClr val="404040"/>
                </a:solidFill>
                <a:latin typeface="Meiryo UI" panose="020B0604030504040204" pitchFamily="50" charset="-128"/>
              </a:rPr>
              <a:t>理解訴求が課題だったが、弊社が折衷案へのリードに成功</a:t>
            </a:r>
            <a:endParaRPr kumimoji="1" lang="en-US" altLang="ja-JP" sz="1400" kern="0" dirty="0" smtClean="0">
              <a:solidFill>
                <a:srgbClr val="404040"/>
              </a:solidFill>
              <a:latin typeface="Meiryo UI" panose="020B0604030504040204" pitchFamily="50" charset="-128"/>
            </a:endParaRPr>
          </a:p>
        </p:txBody>
      </p:sp>
      <p:cxnSp>
        <p:nvCxnSpPr>
          <p:cNvPr id="57" name="カギ線コネクタ 56"/>
          <p:cNvCxnSpPr>
            <a:stCxn id="36" idx="3"/>
            <a:endCxn id="58" idx="0"/>
          </p:cNvCxnSpPr>
          <p:nvPr/>
        </p:nvCxnSpPr>
        <p:spPr>
          <a:xfrm>
            <a:off x="8921099" y="1614802"/>
            <a:ext cx="618101" cy="3161695"/>
          </a:xfrm>
          <a:prstGeom prst="bentConnector2">
            <a:avLst/>
          </a:prstGeom>
          <a:noFill/>
          <a:ln w="9525" cap="flat" cmpd="sng" algn="ctr">
            <a:solidFill>
              <a:srgbClr val="6785C1"/>
            </a:solidFill>
            <a:prstDash val="dash"/>
            <a:headEnd type="oval"/>
          </a:ln>
          <a:effectLst/>
        </p:spPr>
      </p:cxnSp>
      <p:sp>
        <p:nvSpPr>
          <p:cNvPr id="58" name="正方形/長方形 57"/>
          <p:cNvSpPr/>
          <p:nvPr/>
        </p:nvSpPr>
        <p:spPr>
          <a:xfrm>
            <a:off x="9372690" y="4776497"/>
            <a:ext cx="333019" cy="47555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pic>
        <p:nvPicPr>
          <p:cNvPr id="59" name="図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927" y="4566575"/>
            <a:ext cx="416026" cy="419843"/>
          </a:xfrm>
          <a:prstGeom prst="rect">
            <a:avLst/>
          </a:prstGeom>
        </p:spPr>
      </p:pic>
      <p:sp>
        <p:nvSpPr>
          <p:cNvPr id="60" name="正方形/長方形 59"/>
          <p:cNvSpPr/>
          <p:nvPr/>
        </p:nvSpPr>
        <p:spPr>
          <a:xfrm>
            <a:off x="184535" y="5704263"/>
            <a:ext cx="9533985" cy="646331"/>
          </a:xfrm>
          <a:prstGeom prst="rect">
            <a:avLst/>
          </a:prstGeom>
        </p:spPr>
        <p:txBody>
          <a:bodyPr wrap="square">
            <a:spAutoFit/>
          </a:bodyPr>
          <a:lstStyle/>
          <a:p>
            <a:pPr algn="ctr" defTabSz="914400"/>
            <a:r>
              <a:rPr kumimoji="1" lang="ja-JP" altLang="en-US" b="1" dirty="0">
                <a:solidFill>
                  <a:prstClr val="white"/>
                </a:solidFill>
                <a:effectLst>
                  <a:glow rad="139700">
                    <a:srgbClr val="4472C4"/>
                  </a:glow>
                </a:effectLst>
                <a:latin typeface="Meiryo UI" panose="020B0604030504040204" pitchFamily="50" charset="-128"/>
              </a:rPr>
              <a:t>事業拡大に伴うポイント制度の追加や統合の知見が豊富なベンダーとしてシステム提供だけでなく、</a:t>
            </a:r>
            <a:endParaRPr kumimoji="1" lang="en-US" altLang="ja-JP" b="1" dirty="0">
              <a:solidFill>
                <a:prstClr val="white"/>
              </a:solidFill>
              <a:effectLst>
                <a:glow rad="139700">
                  <a:srgbClr val="4472C4"/>
                </a:glow>
              </a:effectLst>
              <a:latin typeface="Meiryo UI" panose="020B0604030504040204" pitchFamily="50" charset="-128"/>
            </a:endParaRPr>
          </a:p>
          <a:p>
            <a:pPr algn="ctr" defTabSz="914400"/>
            <a:r>
              <a:rPr kumimoji="1" lang="ja-JP" altLang="en-US" b="1" dirty="0">
                <a:solidFill>
                  <a:prstClr val="white"/>
                </a:solidFill>
                <a:effectLst>
                  <a:glow rad="139700">
                    <a:srgbClr val="4472C4"/>
                  </a:glow>
                </a:effectLst>
                <a:latin typeface="Meiryo UI" panose="020B0604030504040204" pitchFamily="50" charset="-128"/>
              </a:rPr>
              <a:t>ビジネス企画・サービス設計の側面からも貴社の成功へのご支援をいたします。</a:t>
            </a:r>
            <a:endParaRPr kumimoji="1" lang="en-US" altLang="ja-JP" b="1" dirty="0">
              <a:solidFill>
                <a:prstClr val="white"/>
              </a:solidFill>
              <a:effectLst>
                <a:glow rad="139700">
                  <a:srgbClr val="4472C4"/>
                </a:glow>
              </a:effectLst>
              <a:latin typeface="Meiryo UI" panose="020B0604030504040204" pitchFamily="50" charset="-128"/>
            </a:endParaRPr>
          </a:p>
        </p:txBody>
      </p:sp>
      <p:sp>
        <p:nvSpPr>
          <p:cNvPr id="30" name="ホームベース 29"/>
          <p:cNvSpPr/>
          <p:nvPr/>
        </p:nvSpPr>
        <p:spPr>
          <a:xfrm>
            <a:off x="5648281" y="130744"/>
            <a:ext cx="1332000" cy="461414"/>
          </a:xfrm>
          <a:prstGeom prst="homePlate">
            <a:avLst>
              <a:gd name="adj" fmla="val 3055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tx1"/>
                </a:solidFill>
              </a:rPr>
              <a:t>Concept</a:t>
            </a:r>
          </a:p>
          <a:p>
            <a:pPr algn="ctr"/>
            <a:r>
              <a:rPr kumimoji="1" lang="en-US" altLang="ja-JP" sz="1400" b="1" dirty="0">
                <a:solidFill>
                  <a:schemeClr val="tx1"/>
                </a:solidFill>
              </a:rPr>
              <a:t>development</a:t>
            </a:r>
            <a:endParaRPr kumimoji="1" lang="ja-JP" altLang="en-US" sz="1400" b="1" dirty="0">
              <a:solidFill>
                <a:schemeClr val="tx1"/>
              </a:solidFill>
            </a:endParaRPr>
          </a:p>
        </p:txBody>
      </p:sp>
      <p:sp>
        <p:nvSpPr>
          <p:cNvPr id="31" name="ホームベース 30"/>
          <p:cNvSpPr/>
          <p:nvPr/>
        </p:nvSpPr>
        <p:spPr>
          <a:xfrm>
            <a:off x="7039717" y="130744"/>
            <a:ext cx="1332000" cy="461414"/>
          </a:xfrm>
          <a:prstGeom prst="homePlate">
            <a:avLst>
              <a:gd name="adj" fmla="val 3055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tx1"/>
                </a:solidFill>
              </a:rPr>
              <a:t>Delivery</a:t>
            </a:r>
            <a:endParaRPr kumimoji="1" lang="ja-JP" altLang="en-US" sz="1400" b="1" dirty="0">
              <a:solidFill>
                <a:schemeClr val="tx1"/>
              </a:solidFill>
            </a:endParaRPr>
          </a:p>
        </p:txBody>
      </p:sp>
      <p:sp>
        <p:nvSpPr>
          <p:cNvPr id="32" name="ホームベース 31"/>
          <p:cNvSpPr/>
          <p:nvPr/>
        </p:nvSpPr>
        <p:spPr>
          <a:xfrm>
            <a:off x="8431153" y="130744"/>
            <a:ext cx="1332000" cy="461414"/>
          </a:xfrm>
          <a:prstGeom prst="homePlate">
            <a:avLst>
              <a:gd name="adj" fmla="val 30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bg1">
                    <a:lumMod val="65000"/>
                  </a:schemeClr>
                </a:solidFill>
              </a:rPr>
              <a:t>Customer</a:t>
            </a:r>
            <a:br>
              <a:rPr kumimoji="1" lang="en-US" altLang="ja-JP" sz="1400" b="1" dirty="0">
                <a:solidFill>
                  <a:schemeClr val="bg1">
                    <a:lumMod val="65000"/>
                  </a:schemeClr>
                </a:solidFill>
              </a:rPr>
            </a:br>
            <a:r>
              <a:rPr kumimoji="1" lang="en-US" altLang="ja-JP" sz="1400" b="1" dirty="0">
                <a:solidFill>
                  <a:schemeClr val="bg1">
                    <a:lumMod val="65000"/>
                  </a:schemeClr>
                </a:solidFill>
              </a:rPr>
              <a:t>Success</a:t>
            </a:r>
            <a:endParaRPr kumimoji="1" lang="ja-JP" altLang="en-US" sz="1400" b="1" dirty="0">
              <a:solidFill>
                <a:schemeClr val="bg1">
                  <a:lumMod val="65000"/>
                </a:schemeClr>
              </a:solidFill>
            </a:endParaRPr>
          </a:p>
        </p:txBody>
      </p:sp>
    </p:spTree>
    <p:extLst>
      <p:ext uri="{BB962C8B-B14F-4D97-AF65-F5344CB8AC3E}">
        <p14:creationId xmlns:p14="http://schemas.microsoft.com/office/powerpoint/2010/main" val="11280118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194642" y="2017597"/>
            <a:ext cx="3139108" cy="21295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fontScale="90000"/>
          </a:bodyPr>
          <a:lstStyle/>
          <a:p>
            <a:r>
              <a:rPr lang="en-US" altLang="ja-JP" sz="1800" b="0" dirty="0" smtClean="0"/>
              <a:t>3.4. </a:t>
            </a:r>
            <a:r>
              <a:rPr lang="ja-JP" altLang="en-US" sz="1800" b="0" dirty="0" smtClean="0"/>
              <a:t>実現</a:t>
            </a:r>
            <a:r>
              <a:rPr lang="ja-JP" altLang="en-US" sz="1800" b="0" dirty="0"/>
              <a:t>のポイント</a:t>
            </a:r>
            <a:r>
              <a:rPr lang="ja-JP" altLang="en-US" sz="1800" b="0" dirty="0" smtClean="0"/>
              <a:t>４ プロフェッショナル</a:t>
            </a:r>
            <a:r>
              <a:rPr lang="ja-JP" altLang="en-US" sz="1800" b="0" dirty="0"/>
              <a:t>なビジネスパートナー</a:t>
            </a:r>
            <a:r>
              <a:rPr lang="en-US" altLang="ja-JP" sz="1800" dirty="0"/>
              <a:t/>
            </a:r>
            <a:br>
              <a:rPr lang="en-US" altLang="ja-JP" sz="1800" dirty="0"/>
            </a:br>
            <a:r>
              <a:rPr lang="en-US" altLang="ja-JP" dirty="0"/>
              <a:t>【</a:t>
            </a:r>
            <a:r>
              <a:rPr lang="ja-JP" altLang="en-US" dirty="0"/>
              <a:t>実績</a:t>
            </a:r>
            <a:r>
              <a:rPr lang="en-US" altLang="ja-JP" dirty="0" smtClean="0"/>
              <a:t>】</a:t>
            </a:r>
            <a:r>
              <a:rPr lang="ja-JP" altLang="en-US" dirty="0" smtClean="0"/>
              <a:t>西日本旅客鉄道様への</a:t>
            </a:r>
            <a:r>
              <a:rPr lang="ja-JP" altLang="en-US" dirty="0"/>
              <a:t>対応</a:t>
            </a:r>
            <a:r>
              <a:rPr lang="ja-JP" altLang="en-US" dirty="0" smtClean="0"/>
              <a:t>（</a:t>
            </a:r>
            <a:r>
              <a:rPr lang="en-US" altLang="ja-JP" dirty="0" smtClean="0"/>
              <a:t>2/2</a:t>
            </a:r>
            <a:r>
              <a:rPr lang="ja-JP" altLang="en-US" dirty="0"/>
              <a:t>）</a:t>
            </a:r>
            <a:endParaRPr kumimoji="1" lang="ja-JP" altLang="en-US" dirty="0"/>
          </a:p>
        </p:txBody>
      </p:sp>
      <p:sp>
        <p:nvSpPr>
          <p:cNvPr id="40" name="テキスト プレースホルダー 2"/>
          <p:cNvSpPr txBox="1">
            <a:spLocks/>
          </p:cNvSpPr>
          <p:nvPr/>
        </p:nvSpPr>
        <p:spPr>
          <a:xfrm>
            <a:off x="139903" y="740697"/>
            <a:ext cx="6652970"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dirty="0" smtClean="0">
                <a:solidFill>
                  <a:srgbClr val="404040"/>
                </a:solidFill>
                <a:latin typeface="Meiryo UI" panose="020B0604030504040204" pitchFamily="50" charset="-128"/>
              </a:rPr>
              <a:t>週次での</a:t>
            </a:r>
            <a:r>
              <a:rPr lang="en-US" altLang="ja-JP" sz="1800" b="1" dirty="0" smtClean="0">
                <a:solidFill>
                  <a:srgbClr val="404040"/>
                </a:solidFill>
                <a:latin typeface="Meiryo UI" panose="020B0604030504040204" pitchFamily="50" charset="-128"/>
              </a:rPr>
              <a:t>WESPO</a:t>
            </a:r>
            <a:r>
              <a:rPr lang="ja-JP" altLang="en-US" sz="1800" b="1" dirty="0" smtClean="0">
                <a:solidFill>
                  <a:srgbClr val="404040"/>
                </a:solidFill>
                <a:latin typeface="Meiryo UI" panose="020B0604030504040204" pitchFamily="50" charset="-128"/>
              </a:rPr>
              <a:t>サービス拡大定例会の実施</a:t>
            </a:r>
            <a:endParaRPr lang="ja-JP" altLang="en-US" sz="1800" b="1" dirty="0">
              <a:solidFill>
                <a:srgbClr val="404040"/>
              </a:solidFill>
              <a:latin typeface="Meiryo UI" panose="020B0604030504040204" pitchFamily="50" charset="-128"/>
            </a:endParaRPr>
          </a:p>
        </p:txBody>
      </p:sp>
      <p:sp>
        <p:nvSpPr>
          <p:cNvPr id="61" name="角丸四角形 60"/>
          <p:cNvSpPr/>
          <p:nvPr/>
        </p:nvSpPr>
        <p:spPr>
          <a:xfrm>
            <a:off x="194642" y="2017597"/>
            <a:ext cx="3139108" cy="58438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latin typeface="Meiryo UI" panose="020B0604030504040204" pitchFamily="50" charset="-128"/>
                <a:ea typeface="Meiryo UI" panose="020B0604030504040204" pitchFamily="50" charset="-128"/>
              </a:rPr>
              <a:t>【</a:t>
            </a:r>
            <a:r>
              <a:rPr kumimoji="1" lang="ja-JP" altLang="en-US" sz="1600" dirty="0" smtClean="0">
                <a:solidFill>
                  <a:schemeClr val="bg1"/>
                </a:solidFill>
                <a:latin typeface="Meiryo UI" panose="020B0604030504040204" pitchFamily="50" charset="-128"/>
                <a:ea typeface="Meiryo UI" panose="020B0604030504040204" pitchFamily="50" charset="-128"/>
              </a:rPr>
              <a:t>事業戦略検討</a:t>
            </a:r>
            <a:r>
              <a:rPr kumimoji="1" lang="en-US" altLang="ja-JP" sz="1600" dirty="0" smtClean="0">
                <a:solidFill>
                  <a:schemeClr val="bg1"/>
                </a:solidFill>
                <a:latin typeface="Meiryo UI" panose="020B0604030504040204" pitchFamily="50" charset="-128"/>
                <a:ea typeface="Meiryo UI" panose="020B0604030504040204" pitchFamily="50" charset="-128"/>
              </a:rPr>
              <a:t>】</a:t>
            </a:r>
          </a:p>
          <a:p>
            <a:pPr algn="ctr"/>
            <a:r>
              <a:rPr kumimoji="1" lang="en-US" altLang="ja-JP" sz="1600" dirty="0" smtClean="0">
                <a:solidFill>
                  <a:schemeClr val="bg1"/>
                </a:solidFill>
              </a:rPr>
              <a:t>WESPO</a:t>
            </a:r>
            <a:r>
              <a:rPr kumimoji="1" lang="ja-JP" altLang="en-US" sz="1600" dirty="0" smtClean="0">
                <a:solidFill>
                  <a:schemeClr val="bg1"/>
                </a:solidFill>
              </a:rPr>
              <a:t>サービス方針検討コンサル</a:t>
            </a:r>
            <a:endParaRPr kumimoji="1" lang="en-US" altLang="ja-JP" sz="1600" dirty="0" smtClean="0">
              <a:solidFill>
                <a:schemeClr val="bg1"/>
              </a:solidFill>
            </a:endParaRPr>
          </a:p>
        </p:txBody>
      </p:sp>
      <p:sp>
        <p:nvSpPr>
          <p:cNvPr id="66" name="テキスト プレースホルダー 4"/>
          <p:cNvSpPr>
            <a:spLocks noGrp="1"/>
          </p:cNvSpPr>
          <p:nvPr>
            <p:ph type="body" sz="quarter" idx="10"/>
          </p:nvPr>
        </p:nvSpPr>
        <p:spPr>
          <a:xfrm>
            <a:off x="369667" y="1083328"/>
            <a:ext cx="9393486" cy="749300"/>
          </a:xfrm>
        </p:spPr>
        <p:txBody>
          <a:bodyPr/>
          <a:lstStyle/>
          <a:p>
            <a:r>
              <a:rPr kumimoji="1" lang="ja-JP" altLang="en-US" sz="1800" dirty="0" smtClean="0"/>
              <a:t>サービス開始以降、会員数増加を共通目標に</a:t>
            </a:r>
            <a:r>
              <a:rPr kumimoji="1" lang="en-US" altLang="ja-JP" sz="1800" dirty="0" smtClean="0"/>
              <a:t>WESPO</a:t>
            </a:r>
            <a:r>
              <a:rPr kumimoji="1" lang="ja-JP" altLang="en-US" sz="1800" dirty="0" smtClean="0"/>
              <a:t>事業拡大のための定例会を弊社主導で実施。</a:t>
            </a:r>
            <a:r>
              <a:rPr lang="en-US" altLang="ja-JP" sz="1800" dirty="0"/>
              <a:t/>
            </a:r>
            <a:br>
              <a:rPr lang="en-US" altLang="ja-JP" sz="1800" dirty="0"/>
            </a:br>
            <a:r>
              <a:rPr lang="ja-JP" altLang="en-US" sz="1800" dirty="0" smtClean="0"/>
              <a:t>これまでに様々な企画が案件化し、実行に移され、成果を生んでいます。</a:t>
            </a:r>
            <a:endParaRPr kumimoji="1" lang="en-US" altLang="ja-JP" sz="1800" dirty="0" smtClean="0"/>
          </a:p>
        </p:txBody>
      </p:sp>
      <p:sp>
        <p:nvSpPr>
          <p:cNvPr id="6" name="テキスト ボックス 5"/>
          <p:cNvSpPr txBox="1"/>
          <p:nvPr/>
        </p:nvSpPr>
        <p:spPr>
          <a:xfrm>
            <a:off x="139903" y="1711017"/>
            <a:ext cx="1386918" cy="338554"/>
          </a:xfrm>
          <a:prstGeom prst="rect">
            <a:avLst/>
          </a:prstGeom>
          <a:noFill/>
        </p:spPr>
        <p:txBody>
          <a:bodyPr wrap="none" rtlCol="0">
            <a:spAutoFit/>
          </a:bodyPr>
          <a:lstStyle/>
          <a:p>
            <a:pPr algn="ctr"/>
            <a:r>
              <a:rPr kumimoji="1" lang="ja-JP" altLang="en-US" sz="1600" b="1" dirty="0" smtClean="0"/>
              <a:t>主な施策実績</a:t>
            </a:r>
            <a:endParaRPr kumimoji="1" lang="ja-JP" altLang="en-US" sz="1600" b="1" dirty="0"/>
          </a:p>
        </p:txBody>
      </p:sp>
      <p:grpSp>
        <p:nvGrpSpPr>
          <p:cNvPr id="2" name="グループ化 1"/>
          <p:cNvGrpSpPr/>
          <p:nvPr/>
        </p:nvGrpSpPr>
        <p:grpSpPr>
          <a:xfrm>
            <a:off x="3958591" y="1747104"/>
            <a:ext cx="2071014" cy="1984356"/>
            <a:chOff x="97336" y="3207579"/>
            <a:chExt cx="2071014" cy="1984356"/>
          </a:xfrm>
        </p:grpSpPr>
        <p:sp>
          <p:nvSpPr>
            <p:cNvPr id="72" name="フリーフォーム 71"/>
            <p:cNvSpPr/>
            <p:nvPr/>
          </p:nvSpPr>
          <p:spPr>
            <a:xfrm>
              <a:off x="127007" y="4431885"/>
              <a:ext cx="2011673" cy="760050"/>
            </a:xfrm>
            <a:custGeom>
              <a:avLst/>
              <a:gdLst>
                <a:gd name="connsiteX0" fmla="*/ 0 w 2011673"/>
                <a:gd name="connsiteY0" fmla="*/ 0 h 760050"/>
                <a:gd name="connsiteX1" fmla="*/ 2011673 w 2011673"/>
                <a:gd name="connsiteY1" fmla="*/ 0 h 760050"/>
                <a:gd name="connsiteX2" fmla="*/ 1994789 w 2011673"/>
                <a:gd name="connsiteY2" fmla="*/ 62915 h 760050"/>
                <a:gd name="connsiteX3" fmla="*/ 1005836 w 2011673"/>
                <a:gd name="connsiteY3" fmla="*/ 760050 h 760050"/>
                <a:gd name="connsiteX4" fmla="*/ 16883 w 2011673"/>
                <a:gd name="connsiteY4" fmla="*/ 62915 h 760050"/>
                <a:gd name="connsiteX5" fmla="*/ 0 w 2011673"/>
                <a:gd name="connsiteY5" fmla="*/ 0 h 76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73" h="760050">
                  <a:moveTo>
                    <a:pt x="0" y="0"/>
                  </a:moveTo>
                  <a:lnTo>
                    <a:pt x="2011673" y="0"/>
                  </a:lnTo>
                  <a:lnTo>
                    <a:pt x="1994789" y="62915"/>
                  </a:lnTo>
                  <a:cubicBezTo>
                    <a:pt x="1863682" y="466800"/>
                    <a:pt x="1470501" y="760050"/>
                    <a:pt x="1005836" y="760050"/>
                  </a:cubicBezTo>
                  <a:cubicBezTo>
                    <a:pt x="541171" y="760050"/>
                    <a:pt x="147990" y="466800"/>
                    <a:pt x="16883" y="62915"/>
                  </a:cubicBezTo>
                  <a:lnTo>
                    <a:pt x="0" y="0"/>
                  </a:lnTo>
                  <a:close/>
                </a:path>
              </a:pathLst>
            </a:cu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70"/>
            <p:cNvSpPr/>
            <p:nvPr/>
          </p:nvSpPr>
          <p:spPr>
            <a:xfrm>
              <a:off x="97336" y="3207579"/>
              <a:ext cx="2071014" cy="1224306"/>
            </a:xfrm>
            <a:custGeom>
              <a:avLst/>
              <a:gdLst>
                <a:gd name="connsiteX0" fmla="*/ 1035507 w 2071014"/>
                <a:gd name="connsiteY0" fmla="*/ 0 h 1224306"/>
                <a:gd name="connsiteX1" fmla="*/ 2071014 w 2071014"/>
                <a:gd name="connsiteY1" fmla="*/ 992178 h 1224306"/>
                <a:gd name="connsiteX2" fmla="*/ 2049976 w 2071014"/>
                <a:gd name="connsiteY2" fmla="*/ 1192137 h 1224306"/>
                <a:gd name="connsiteX3" fmla="*/ 2041344 w 2071014"/>
                <a:gd name="connsiteY3" fmla="*/ 1224306 h 1224306"/>
                <a:gd name="connsiteX4" fmla="*/ 29671 w 2071014"/>
                <a:gd name="connsiteY4" fmla="*/ 1224306 h 1224306"/>
                <a:gd name="connsiteX5" fmla="*/ 21038 w 2071014"/>
                <a:gd name="connsiteY5" fmla="*/ 1192137 h 1224306"/>
                <a:gd name="connsiteX6" fmla="*/ 0 w 2071014"/>
                <a:gd name="connsiteY6" fmla="*/ 992178 h 1224306"/>
                <a:gd name="connsiteX7" fmla="*/ 1035507 w 2071014"/>
                <a:gd name="connsiteY7" fmla="*/ 0 h 122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1014" h="1224306">
                  <a:moveTo>
                    <a:pt x="1035507" y="0"/>
                  </a:moveTo>
                  <a:cubicBezTo>
                    <a:pt x="1607402" y="0"/>
                    <a:pt x="2071014" y="444213"/>
                    <a:pt x="2071014" y="992178"/>
                  </a:cubicBezTo>
                  <a:cubicBezTo>
                    <a:pt x="2071014" y="1060673"/>
                    <a:pt x="2063770" y="1127548"/>
                    <a:pt x="2049976" y="1192137"/>
                  </a:cubicBezTo>
                  <a:lnTo>
                    <a:pt x="2041344" y="1224306"/>
                  </a:lnTo>
                  <a:lnTo>
                    <a:pt x="29671" y="1224306"/>
                  </a:lnTo>
                  <a:lnTo>
                    <a:pt x="21038" y="1192137"/>
                  </a:lnTo>
                  <a:cubicBezTo>
                    <a:pt x="7244" y="1127548"/>
                    <a:pt x="0" y="1060673"/>
                    <a:pt x="0" y="992178"/>
                  </a:cubicBezTo>
                  <a:cubicBezTo>
                    <a:pt x="0" y="444213"/>
                    <a:pt x="463612" y="0"/>
                    <a:pt x="1035507" y="0"/>
                  </a:cubicBezTo>
                  <a:close/>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8" name="図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0151" y="3346688"/>
              <a:ext cx="705384" cy="156110"/>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565" t="52677" r="50458" b="29818"/>
            <a:stretch/>
          </p:blipFill>
          <p:spPr>
            <a:xfrm>
              <a:off x="490649" y="3432864"/>
              <a:ext cx="1321465" cy="1102739"/>
            </a:xfrm>
            <a:prstGeom prst="rect">
              <a:avLst/>
            </a:prstGeom>
          </p:spPr>
        </p:pic>
        <p:sp>
          <p:nvSpPr>
            <p:cNvPr id="69" name="テキスト ボックス 68"/>
            <p:cNvSpPr txBox="1"/>
            <p:nvPr/>
          </p:nvSpPr>
          <p:spPr>
            <a:xfrm>
              <a:off x="238207" y="4428454"/>
              <a:ext cx="1789272" cy="646331"/>
            </a:xfrm>
            <a:prstGeom prst="rect">
              <a:avLst/>
            </a:prstGeom>
            <a:noFill/>
          </p:spPr>
          <p:txBody>
            <a:bodyPr wrap="none" rtlCol="0">
              <a:spAutoFit/>
            </a:bodyPr>
            <a:lstStyle/>
            <a:p>
              <a:pPr algn="ctr"/>
              <a:r>
                <a:rPr kumimoji="1" lang="en-US" altLang="ja-JP" b="1" dirty="0" smtClean="0">
                  <a:solidFill>
                    <a:schemeClr val="bg1"/>
                  </a:solidFill>
                </a:rPr>
                <a:t>WESPO</a:t>
              </a:r>
              <a:r>
                <a:rPr kumimoji="1" lang="ja-JP" altLang="en-US" b="1" dirty="0" smtClean="0">
                  <a:solidFill>
                    <a:schemeClr val="bg1"/>
                  </a:solidFill>
                </a:rPr>
                <a:t>サービス</a:t>
              </a:r>
              <a:endParaRPr kumimoji="1" lang="en-US" altLang="ja-JP" b="1" dirty="0" smtClean="0">
                <a:solidFill>
                  <a:schemeClr val="bg1"/>
                </a:solidFill>
              </a:endParaRPr>
            </a:p>
            <a:p>
              <a:pPr algn="ctr"/>
              <a:r>
                <a:rPr kumimoji="1" lang="ja-JP" altLang="en-US" b="1" dirty="0" smtClean="0">
                  <a:solidFill>
                    <a:schemeClr val="bg1"/>
                  </a:solidFill>
                </a:rPr>
                <a:t>拡大定例会</a:t>
              </a:r>
              <a:endParaRPr kumimoji="1" lang="ja-JP" altLang="en-US" b="1" dirty="0">
                <a:solidFill>
                  <a:schemeClr val="bg1"/>
                </a:solidFill>
              </a:endParaRPr>
            </a:p>
          </p:txBody>
        </p:sp>
      </p:grpSp>
      <p:pic>
        <p:nvPicPr>
          <p:cNvPr id="2052" name="Picture 4" descr="アルデ新大阪"/>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148" y="3202489"/>
            <a:ext cx="1097567" cy="393833"/>
          </a:xfrm>
          <a:prstGeom prst="rect">
            <a:avLst/>
          </a:prstGeom>
          <a:noFill/>
          <a:extLst>
            <a:ext uri="{909E8E84-426E-40DD-AFC4-6F175D3DCCD1}">
              <a14:hiddenFill xmlns:a14="http://schemas.microsoft.com/office/drawing/2010/main">
                <a:solidFill>
                  <a:srgbClr val="FFFFFF"/>
                </a:solidFill>
              </a14:hiddenFill>
            </a:ext>
          </a:extLst>
        </p:spPr>
      </p:pic>
      <p:sp>
        <p:nvSpPr>
          <p:cNvPr id="73" name="テキスト ボックス 72"/>
          <p:cNvSpPr txBox="1"/>
          <p:nvPr/>
        </p:nvSpPr>
        <p:spPr>
          <a:xfrm>
            <a:off x="8457816" y="2881469"/>
            <a:ext cx="1281301" cy="307777"/>
          </a:xfrm>
          <a:prstGeom prst="rect">
            <a:avLst/>
          </a:prstGeom>
          <a:noFill/>
        </p:spPr>
        <p:txBody>
          <a:bodyPr wrap="square" lIns="0" rIns="0" rtlCol="0">
            <a:spAutoFit/>
          </a:bodyPr>
          <a:lstStyle/>
          <a:p>
            <a:r>
              <a:rPr kumimoji="1" lang="en-US" altLang="ja-JP" sz="1400" dirty="0" smtClean="0"/>
              <a:t>1</a:t>
            </a:r>
            <a:r>
              <a:rPr kumimoji="1" lang="en-US" altLang="ja-JP" sz="1400" baseline="30000" dirty="0" smtClean="0"/>
              <a:t>st</a:t>
            </a:r>
            <a:r>
              <a:rPr kumimoji="1" lang="ja-JP" altLang="en-US" sz="1400" dirty="0" smtClean="0"/>
              <a:t>導入</a:t>
            </a:r>
            <a:r>
              <a:rPr kumimoji="1" lang="ja-JP" altLang="en-US" sz="1100" dirty="0" smtClean="0"/>
              <a:t>（</a:t>
            </a:r>
            <a:r>
              <a:rPr kumimoji="1" lang="en-US" altLang="ja-JP" sz="1100" dirty="0" smtClean="0"/>
              <a:t>2021.4</a:t>
            </a:r>
            <a:r>
              <a:rPr kumimoji="1" lang="ja-JP" altLang="en-US" sz="1100" dirty="0" smtClean="0"/>
              <a:t>）</a:t>
            </a:r>
            <a:endParaRPr kumimoji="1" lang="ja-JP" altLang="en-US" sz="1100" dirty="0"/>
          </a:p>
        </p:txBody>
      </p:sp>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b="57951"/>
          <a:stretch/>
        </p:blipFill>
        <p:spPr>
          <a:xfrm>
            <a:off x="6718659" y="2775387"/>
            <a:ext cx="1711429" cy="1346044"/>
          </a:xfrm>
          <a:prstGeom prst="rect">
            <a:avLst/>
          </a:prstGeom>
        </p:spPr>
      </p:pic>
      <p:sp>
        <p:nvSpPr>
          <p:cNvPr id="79" name="正方形/長方形 78"/>
          <p:cNvSpPr/>
          <p:nvPr/>
        </p:nvSpPr>
        <p:spPr>
          <a:xfrm>
            <a:off x="6668314" y="2017597"/>
            <a:ext cx="3139108" cy="21295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6668314" y="2017597"/>
            <a:ext cx="3139108" cy="58438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加盟店拡大</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利便性向上施策</a:t>
            </a:r>
            <a:r>
              <a:rPr kumimoji="1" lang="en-US" altLang="ja-JP" sz="1600" dirty="0">
                <a:solidFill>
                  <a:schemeClr val="bg1"/>
                </a:solidFill>
                <a:latin typeface="Meiryo UI" panose="020B0604030504040204" pitchFamily="50" charset="-128"/>
                <a:ea typeface="Meiryo UI" panose="020B0604030504040204" pitchFamily="50" charset="-128"/>
              </a:rPr>
              <a:t>】</a:t>
            </a:r>
          </a:p>
          <a:p>
            <a:pPr algn="ctr"/>
            <a:r>
              <a:rPr kumimoji="1" lang="en-US" altLang="ja-JP" sz="1600" dirty="0">
                <a:solidFill>
                  <a:schemeClr val="bg1"/>
                </a:solidFill>
              </a:rPr>
              <a:t>WESPO</a:t>
            </a:r>
            <a:r>
              <a:rPr kumimoji="1" lang="ja-JP" altLang="en-US" sz="1600" dirty="0">
                <a:solidFill>
                  <a:schemeClr val="bg1"/>
                </a:solidFill>
              </a:rPr>
              <a:t>直接付与スキーム</a:t>
            </a:r>
            <a:endParaRPr kumimoji="1" lang="en-US" altLang="ja-JP" sz="1600" dirty="0">
              <a:solidFill>
                <a:schemeClr val="bg1"/>
              </a:solidFill>
            </a:endParaRPr>
          </a:p>
        </p:txBody>
      </p:sp>
      <p:sp>
        <p:nvSpPr>
          <p:cNvPr id="81" name="正方形/長方形 80"/>
          <p:cNvSpPr/>
          <p:nvPr/>
        </p:nvSpPr>
        <p:spPr>
          <a:xfrm>
            <a:off x="180775" y="4211051"/>
            <a:ext cx="3152975" cy="21295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0775" y="4211051"/>
            <a:ext cx="3152975" cy="58438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売上向上施策</a:t>
            </a:r>
            <a:r>
              <a:rPr kumimoji="1" lang="en-US" altLang="ja-JP" sz="1600" dirty="0">
                <a:solidFill>
                  <a:schemeClr val="bg1"/>
                </a:solidFill>
                <a:latin typeface="Meiryo UI" panose="020B0604030504040204" pitchFamily="50" charset="-128"/>
                <a:ea typeface="Meiryo UI" panose="020B0604030504040204" pitchFamily="50" charset="-128"/>
              </a:rPr>
              <a:t>】</a:t>
            </a:r>
          </a:p>
          <a:p>
            <a:pPr algn="ctr"/>
            <a:r>
              <a:rPr kumimoji="1" lang="ja-JP" altLang="en-US" sz="1600" dirty="0">
                <a:solidFill>
                  <a:schemeClr val="bg1"/>
                </a:solidFill>
              </a:rPr>
              <a:t>買い回り促進スタンプラリー</a:t>
            </a:r>
            <a:endParaRPr kumimoji="1" lang="en-US" altLang="ja-JP" sz="1600" dirty="0">
              <a:solidFill>
                <a:schemeClr val="bg1"/>
              </a:solidFill>
            </a:endParaRPr>
          </a:p>
        </p:txBody>
      </p:sp>
      <p:sp>
        <p:nvSpPr>
          <p:cNvPr id="83" name="正方形/長方形 82"/>
          <p:cNvSpPr/>
          <p:nvPr/>
        </p:nvSpPr>
        <p:spPr>
          <a:xfrm>
            <a:off x="3417611" y="4222125"/>
            <a:ext cx="3152975" cy="21295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p:cNvSpPr/>
          <p:nvPr/>
        </p:nvSpPr>
        <p:spPr>
          <a:xfrm>
            <a:off x="3417611" y="4222125"/>
            <a:ext cx="3152975" cy="58438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売上向上施策</a:t>
            </a:r>
            <a:r>
              <a:rPr kumimoji="1" lang="en-US" altLang="ja-JP" sz="1600" dirty="0">
                <a:solidFill>
                  <a:schemeClr val="bg1"/>
                </a:solidFill>
                <a:latin typeface="Meiryo UI" panose="020B0604030504040204" pitchFamily="50" charset="-128"/>
                <a:ea typeface="Meiryo UI" panose="020B0604030504040204" pitchFamily="50" charset="-128"/>
              </a:rPr>
              <a:t>】</a:t>
            </a:r>
          </a:p>
          <a:p>
            <a:pPr algn="ctr"/>
            <a:r>
              <a:rPr kumimoji="1" lang="en-US" altLang="ja-JP" sz="1600" dirty="0" smtClean="0">
                <a:solidFill>
                  <a:schemeClr val="bg1"/>
                </a:solidFill>
              </a:rPr>
              <a:t>SC</a:t>
            </a:r>
            <a:r>
              <a:rPr kumimoji="1" lang="ja-JP" altLang="en-US" sz="1600" dirty="0" smtClean="0">
                <a:solidFill>
                  <a:schemeClr val="bg1"/>
                </a:solidFill>
              </a:rPr>
              <a:t>ロイヤリティマーケティング支援</a:t>
            </a:r>
            <a:endParaRPr kumimoji="1" lang="en-US" altLang="ja-JP" sz="1600" dirty="0">
              <a:solidFill>
                <a:schemeClr val="bg1"/>
              </a:solidFill>
            </a:endParaRPr>
          </a:p>
        </p:txBody>
      </p:sp>
      <p:pic>
        <p:nvPicPr>
          <p:cNvPr id="86" name="図 85" descr="スクリーンショットの画面&#10;&#10;自動的に生成された説明">
            <a:extLst>
              <a:ext uri="{FF2B5EF4-FFF2-40B4-BE49-F238E27FC236}">
                <a16:creationId xmlns:a16="http://schemas.microsoft.com/office/drawing/2014/main" id="{C05F3736-66F9-4D55-BF28-47A74B1C2C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828" b="35294"/>
          <a:stretch/>
        </p:blipFill>
        <p:spPr>
          <a:xfrm>
            <a:off x="307313" y="4929206"/>
            <a:ext cx="1370998" cy="1338249"/>
          </a:xfrm>
          <a:prstGeom prst="rect">
            <a:avLst/>
          </a:prstGeom>
          <a:ln>
            <a:solidFill>
              <a:schemeClr val="bg1">
                <a:lumMod val="65000"/>
              </a:schemeClr>
            </a:solidFill>
          </a:ln>
        </p:spPr>
      </p:pic>
      <p:pic>
        <p:nvPicPr>
          <p:cNvPr id="3" name="図 2"/>
          <p:cNvPicPr>
            <a:picLocks noChangeAspect="1"/>
          </p:cNvPicPr>
          <p:nvPr/>
        </p:nvPicPr>
        <p:blipFill>
          <a:blip r:embed="rId7"/>
          <a:stretch>
            <a:fillRect/>
          </a:stretch>
        </p:blipFill>
        <p:spPr>
          <a:xfrm>
            <a:off x="1735346" y="5034863"/>
            <a:ext cx="1523607" cy="1155402"/>
          </a:xfrm>
          <a:prstGeom prst="rect">
            <a:avLst/>
          </a:prstGeom>
        </p:spPr>
      </p:pic>
      <p:cxnSp>
        <p:nvCxnSpPr>
          <p:cNvPr id="8" name="直線コネクタ 7"/>
          <p:cNvCxnSpPr>
            <a:stCxn id="71" idx="6"/>
          </p:cNvCxnSpPr>
          <p:nvPr/>
        </p:nvCxnSpPr>
        <p:spPr>
          <a:xfrm flipH="1">
            <a:off x="3402050" y="2739282"/>
            <a:ext cx="556541" cy="332822"/>
          </a:xfrm>
          <a:prstGeom prst="line">
            <a:avLst/>
          </a:prstGeom>
          <a:ln w="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71" idx="1"/>
          </p:cNvCxnSpPr>
          <p:nvPr/>
        </p:nvCxnSpPr>
        <p:spPr>
          <a:xfrm>
            <a:off x="6029605" y="2739282"/>
            <a:ext cx="535958" cy="296076"/>
          </a:xfrm>
          <a:prstGeom prst="line">
            <a:avLst/>
          </a:prstGeom>
          <a:ln w="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69" idx="3"/>
          </p:cNvCxnSpPr>
          <p:nvPr/>
        </p:nvCxnSpPr>
        <p:spPr>
          <a:xfrm>
            <a:off x="5888734" y="3291145"/>
            <a:ext cx="668379" cy="855958"/>
          </a:xfrm>
          <a:prstGeom prst="line">
            <a:avLst/>
          </a:prstGeom>
          <a:ln w="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stCxn id="69" idx="1"/>
          </p:cNvCxnSpPr>
          <p:nvPr/>
        </p:nvCxnSpPr>
        <p:spPr>
          <a:xfrm flipH="1">
            <a:off x="3417611" y="3291145"/>
            <a:ext cx="681851" cy="855958"/>
          </a:xfrm>
          <a:prstGeom prst="line">
            <a:avLst/>
          </a:prstGeom>
          <a:ln w="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72" idx="3"/>
          </p:cNvCxnSpPr>
          <p:nvPr/>
        </p:nvCxnSpPr>
        <p:spPr>
          <a:xfrm flipH="1">
            <a:off x="4994097" y="3731460"/>
            <a:ext cx="1" cy="389971"/>
          </a:xfrm>
          <a:prstGeom prst="line">
            <a:avLst/>
          </a:prstGeom>
          <a:ln w="0">
            <a:solidFill>
              <a:schemeClr val="tx2"/>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descr="https://dmk.nttdata.com/.assets/banner_v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571" y="4929206"/>
            <a:ext cx="1698594" cy="127394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9"/>
          <a:srcRect t="6262" b="1"/>
          <a:stretch/>
        </p:blipFill>
        <p:spPr>
          <a:xfrm>
            <a:off x="288809" y="2636022"/>
            <a:ext cx="2261008" cy="1455314"/>
          </a:xfrm>
          <a:prstGeom prst="rect">
            <a:avLst/>
          </a:prstGeom>
          <a:solidFill>
            <a:schemeClr val="bg1"/>
          </a:solidFill>
        </p:spPr>
      </p:pic>
      <p:sp>
        <p:nvSpPr>
          <p:cNvPr id="48" name="テキスト ボックス 47"/>
          <p:cNvSpPr txBox="1"/>
          <p:nvPr/>
        </p:nvSpPr>
        <p:spPr>
          <a:xfrm>
            <a:off x="1459188" y="3414428"/>
            <a:ext cx="2028685" cy="646331"/>
          </a:xfrm>
          <a:prstGeom prst="rect">
            <a:avLst/>
          </a:prstGeom>
          <a:noFill/>
        </p:spPr>
        <p:txBody>
          <a:bodyPr wrap="square" lIns="0" rIns="0" rtlCol="0">
            <a:spAutoFit/>
          </a:bodyPr>
          <a:lstStyle/>
          <a:p>
            <a:pPr marL="85725" indent="-85725">
              <a:buFont typeface="Wingdings" panose="05000000000000000000" pitchFamily="2" charset="2"/>
              <a:buChar char="ü"/>
            </a:pPr>
            <a:r>
              <a:rPr kumimoji="1" lang="ja-JP" altLang="en-US" sz="1200" dirty="0" smtClean="0">
                <a:solidFill>
                  <a:schemeClr val="bg1"/>
                </a:solidFill>
                <a:effectLst>
                  <a:glow rad="127000">
                    <a:srgbClr val="0070C0"/>
                  </a:glow>
                </a:effectLst>
              </a:rPr>
              <a:t>ロードマップ策定</a:t>
            </a:r>
            <a:endParaRPr kumimoji="1" lang="en-US" altLang="ja-JP" sz="1200" dirty="0" smtClean="0">
              <a:solidFill>
                <a:schemeClr val="bg1"/>
              </a:solidFill>
              <a:effectLst>
                <a:glow rad="127000">
                  <a:srgbClr val="0070C0"/>
                </a:glow>
              </a:effectLst>
            </a:endParaRPr>
          </a:p>
          <a:p>
            <a:pPr marL="85725" indent="-85725">
              <a:buFont typeface="Wingdings" panose="05000000000000000000" pitchFamily="2" charset="2"/>
              <a:buChar char="ü"/>
            </a:pPr>
            <a:r>
              <a:rPr kumimoji="1" lang="ja-JP" altLang="en-US" sz="1200" dirty="0" smtClean="0">
                <a:solidFill>
                  <a:schemeClr val="bg1"/>
                </a:solidFill>
                <a:effectLst>
                  <a:glow rad="127000">
                    <a:srgbClr val="0070C0"/>
                  </a:glow>
                </a:effectLst>
              </a:rPr>
              <a:t>ビジネス</a:t>
            </a:r>
            <a:r>
              <a:rPr kumimoji="1" lang="en-US" altLang="ja-JP" sz="1200" dirty="0" smtClean="0">
                <a:solidFill>
                  <a:schemeClr val="bg1"/>
                </a:solidFill>
                <a:effectLst>
                  <a:glow rad="127000">
                    <a:srgbClr val="0070C0"/>
                  </a:glow>
                </a:effectLst>
              </a:rPr>
              <a:t>/</a:t>
            </a:r>
            <a:r>
              <a:rPr kumimoji="1" lang="ja-JP" altLang="en-US" sz="1200" dirty="0" smtClean="0">
                <a:solidFill>
                  <a:schemeClr val="bg1"/>
                </a:solidFill>
                <a:effectLst>
                  <a:glow rad="127000">
                    <a:srgbClr val="0070C0"/>
                  </a:glow>
                </a:effectLst>
              </a:rPr>
              <a:t>システム課題整理</a:t>
            </a:r>
            <a:endParaRPr kumimoji="1" lang="en-US" altLang="ja-JP" sz="1200" dirty="0" smtClean="0">
              <a:solidFill>
                <a:schemeClr val="bg1"/>
              </a:solidFill>
              <a:effectLst>
                <a:glow rad="127000">
                  <a:srgbClr val="0070C0"/>
                </a:glow>
              </a:effectLst>
            </a:endParaRPr>
          </a:p>
          <a:p>
            <a:pPr marL="85725" indent="-85725">
              <a:buFont typeface="Wingdings" panose="05000000000000000000" pitchFamily="2" charset="2"/>
              <a:buChar char="ü"/>
            </a:pPr>
            <a:r>
              <a:rPr kumimoji="1" lang="ja-JP" altLang="en-US" sz="1200" dirty="0" smtClean="0">
                <a:solidFill>
                  <a:schemeClr val="bg1"/>
                </a:solidFill>
                <a:effectLst>
                  <a:glow rad="127000">
                    <a:srgbClr val="0070C0"/>
                  </a:glow>
                </a:effectLst>
              </a:rPr>
              <a:t>プロジェクト化支援</a:t>
            </a:r>
            <a:endParaRPr kumimoji="1" lang="ja-JP" altLang="en-US" sz="1200" dirty="0">
              <a:solidFill>
                <a:schemeClr val="bg1"/>
              </a:solidFill>
              <a:effectLst>
                <a:glow rad="127000">
                  <a:srgbClr val="0070C0"/>
                </a:glow>
              </a:effectLst>
            </a:endParaRPr>
          </a:p>
        </p:txBody>
      </p:sp>
      <p:sp>
        <p:nvSpPr>
          <p:cNvPr id="49" name="テキスト ボックス 48"/>
          <p:cNvSpPr txBox="1"/>
          <p:nvPr/>
        </p:nvSpPr>
        <p:spPr>
          <a:xfrm>
            <a:off x="8478104" y="3710011"/>
            <a:ext cx="1281301" cy="261610"/>
          </a:xfrm>
          <a:prstGeom prst="rect">
            <a:avLst/>
          </a:prstGeom>
          <a:noFill/>
        </p:spPr>
        <p:txBody>
          <a:bodyPr wrap="square" lIns="0" rIns="0" rtlCol="0">
            <a:spAutoFit/>
          </a:bodyPr>
          <a:lstStyle/>
          <a:p>
            <a:pPr algn="ctr"/>
            <a:r>
              <a:rPr kumimoji="1" lang="ja-JP" altLang="en-US" sz="1100" dirty="0" smtClean="0"/>
              <a:t>順次参入予定あり</a:t>
            </a:r>
            <a:endParaRPr kumimoji="1" lang="ja-JP" altLang="en-US" sz="1000" dirty="0"/>
          </a:p>
        </p:txBody>
      </p:sp>
      <p:sp>
        <p:nvSpPr>
          <p:cNvPr id="42" name="正方形/長方形 41"/>
          <p:cNvSpPr/>
          <p:nvPr/>
        </p:nvSpPr>
        <p:spPr>
          <a:xfrm>
            <a:off x="6644552" y="4222125"/>
            <a:ext cx="3152975" cy="21295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p:cNvSpPr/>
          <p:nvPr/>
        </p:nvSpPr>
        <p:spPr>
          <a:xfrm>
            <a:off x="6644552" y="4222125"/>
            <a:ext cx="3152975" cy="58438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サービス認知拡大施策</a:t>
            </a:r>
            <a:r>
              <a:rPr kumimoji="1" lang="en-US" altLang="ja-JP" sz="1600" dirty="0">
                <a:solidFill>
                  <a:schemeClr val="bg1"/>
                </a:solidFill>
                <a:latin typeface="Meiryo UI" panose="020B0604030504040204" pitchFamily="50" charset="-128"/>
                <a:ea typeface="Meiryo UI" panose="020B0604030504040204" pitchFamily="50" charset="-128"/>
              </a:rPr>
              <a:t>】</a:t>
            </a:r>
          </a:p>
          <a:p>
            <a:pPr algn="ctr"/>
            <a:r>
              <a:rPr kumimoji="1" lang="ja-JP" altLang="en-US" sz="1600" dirty="0">
                <a:solidFill>
                  <a:schemeClr val="bg1"/>
                </a:solidFill>
              </a:rPr>
              <a:t>ウェビナー開催</a:t>
            </a:r>
            <a:endParaRPr kumimoji="1" lang="en-US" altLang="ja-JP" sz="1600" dirty="0">
              <a:solidFill>
                <a:schemeClr val="bg1"/>
              </a:solidFill>
            </a:endParaRPr>
          </a:p>
        </p:txBody>
      </p:sp>
      <p:pic>
        <p:nvPicPr>
          <p:cNvPr id="10" name="図 9"/>
          <p:cNvPicPr>
            <a:picLocks noChangeAspect="1"/>
          </p:cNvPicPr>
          <p:nvPr/>
        </p:nvPicPr>
        <p:blipFill rotWithShape="1">
          <a:blip r:embed="rId10"/>
          <a:srcRect l="39403"/>
          <a:stretch/>
        </p:blipFill>
        <p:spPr>
          <a:xfrm>
            <a:off x="3555326" y="4828898"/>
            <a:ext cx="2595308" cy="1448787"/>
          </a:xfrm>
          <a:prstGeom prst="rect">
            <a:avLst/>
          </a:prstGeom>
        </p:spPr>
      </p:pic>
      <p:sp>
        <p:nvSpPr>
          <p:cNvPr id="45" name="テキスト ボックス 44"/>
          <p:cNvSpPr txBox="1"/>
          <p:nvPr/>
        </p:nvSpPr>
        <p:spPr>
          <a:xfrm>
            <a:off x="3758536" y="5773304"/>
            <a:ext cx="2618524" cy="461665"/>
          </a:xfrm>
          <a:prstGeom prst="rect">
            <a:avLst/>
          </a:prstGeom>
          <a:noFill/>
        </p:spPr>
        <p:txBody>
          <a:bodyPr wrap="square" lIns="0" rIns="0" rtlCol="0">
            <a:spAutoFit/>
          </a:bodyPr>
          <a:lstStyle/>
          <a:p>
            <a:pPr marL="85725" indent="-85725">
              <a:buFont typeface="Wingdings" panose="05000000000000000000" pitchFamily="2" charset="2"/>
              <a:buChar char="ü"/>
            </a:pPr>
            <a:r>
              <a:rPr kumimoji="1" lang="ja-JP" altLang="en-US" sz="1200" dirty="0" smtClean="0">
                <a:solidFill>
                  <a:schemeClr val="bg1"/>
                </a:solidFill>
                <a:effectLst>
                  <a:glow rad="127000">
                    <a:srgbClr val="0070C0"/>
                  </a:glow>
                </a:effectLst>
              </a:rPr>
              <a:t>セグメントごとの顧客嗜好を明らかにし、</a:t>
            </a:r>
            <a:r>
              <a:rPr kumimoji="1" lang="en-US" altLang="ja-JP" sz="1200" dirty="0" err="1" smtClean="0">
                <a:solidFill>
                  <a:schemeClr val="bg1"/>
                </a:solidFill>
                <a:effectLst>
                  <a:glow rad="127000">
                    <a:srgbClr val="0070C0"/>
                  </a:glow>
                </a:effectLst>
              </a:rPr>
              <a:t>SoW</a:t>
            </a:r>
            <a:r>
              <a:rPr kumimoji="1" lang="ja-JP" altLang="en-US" sz="1200" dirty="0" smtClean="0">
                <a:solidFill>
                  <a:schemeClr val="bg1"/>
                </a:solidFill>
                <a:effectLst>
                  <a:glow rad="127000">
                    <a:srgbClr val="0070C0"/>
                  </a:glow>
                </a:effectLst>
              </a:rPr>
              <a:t>を高める施策をご提案</a:t>
            </a:r>
            <a:endParaRPr kumimoji="1" lang="ja-JP" altLang="en-US" sz="1200" dirty="0">
              <a:solidFill>
                <a:schemeClr val="bg1"/>
              </a:solidFill>
              <a:effectLst>
                <a:glow rad="127000">
                  <a:srgbClr val="0070C0"/>
                </a:glow>
              </a:effectLst>
            </a:endParaRPr>
          </a:p>
        </p:txBody>
      </p:sp>
      <p:sp>
        <p:nvSpPr>
          <p:cNvPr id="46" name="テキスト ボックス 45"/>
          <p:cNvSpPr txBox="1"/>
          <p:nvPr/>
        </p:nvSpPr>
        <p:spPr>
          <a:xfrm>
            <a:off x="6792873" y="5861893"/>
            <a:ext cx="2846813" cy="276999"/>
          </a:xfrm>
          <a:prstGeom prst="rect">
            <a:avLst/>
          </a:prstGeom>
          <a:noFill/>
        </p:spPr>
        <p:txBody>
          <a:bodyPr wrap="square" lIns="0" rIns="0" rtlCol="0">
            <a:spAutoFit/>
          </a:bodyPr>
          <a:lstStyle/>
          <a:p>
            <a:pPr marL="85725" indent="-85725">
              <a:buFont typeface="Wingdings" panose="05000000000000000000" pitchFamily="2" charset="2"/>
              <a:buChar char="ü"/>
            </a:pPr>
            <a:r>
              <a:rPr kumimoji="1" lang="ja-JP" altLang="en-US" sz="1200" dirty="0" smtClean="0">
                <a:solidFill>
                  <a:schemeClr val="bg1"/>
                </a:solidFill>
                <a:effectLst>
                  <a:glow rad="127000">
                    <a:srgbClr val="0070C0"/>
                  </a:glow>
                </a:effectLst>
              </a:rPr>
              <a:t>顧客エンゲージメント向上施策の事例の発信</a:t>
            </a:r>
            <a:endParaRPr kumimoji="1" lang="ja-JP" altLang="en-US" sz="1200" dirty="0">
              <a:solidFill>
                <a:schemeClr val="bg1"/>
              </a:solidFill>
              <a:effectLst>
                <a:glow rad="127000">
                  <a:srgbClr val="0070C0"/>
                </a:glow>
              </a:effectLst>
            </a:endParaRPr>
          </a:p>
        </p:txBody>
      </p:sp>
      <p:sp>
        <p:nvSpPr>
          <p:cNvPr id="50" name="ホームベース 49"/>
          <p:cNvSpPr/>
          <p:nvPr/>
        </p:nvSpPr>
        <p:spPr>
          <a:xfrm>
            <a:off x="5648281" y="130744"/>
            <a:ext cx="1332000" cy="461414"/>
          </a:xfrm>
          <a:prstGeom prst="homePlate">
            <a:avLst>
              <a:gd name="adj" fmla="val 30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bg1">
                    <a:lumMod val="65000"/>
                  </a:schemeClr>
                </a:solidFill>
              </a:rPr>
              <a:t>Concept</a:t>
            </a:r>
          </a:p>
          <a:p>
            <a:pPr algn="ctr"/>
            <a:r>
              <a:rPr kumimoji="1" lang="en-US" altLang="ja-JP" sz="1400" b="1" dirty="0">
                <a:solidFill>
                  <a:schemeClr val="bg1">
                    <a:lumMod val="65000"/>
                  </a:schemeClr>
                </a:solidFill>
              </a:rPr>
              <a:t>development</a:t>
            </a:r>
            <a:endParaRPr kumimoji="1" lang="ja-JP" altLang="en-US" sz="1400" b="1" dirty="0">
              <a:solidFill>
                <a:schemeClr val="bg1">
                  <a:lumMod val="65000"/>
                </a:schemeClr>
              </a:solidFill>
            </a:endParaRPr>
          </a:p>
        </p:txBody>
      </p:sp>
      <p:sp>
        <p:nvSpPr>
          <p:cNvPr id="51" name="ホームベース 50"/>
          <p:cNvSpPr/>
          <p:nvPr/>
        </p:nvSpPr>
        <p:spPr>
          <a:xfrm>
            <a:off x="7039717" y="130744"/>
            <a:ext cx="1332000" cy="461414"/>
          </a:xfrm>
          <a:prstGeom prst="homePlate">
            <a:avLst>
              <a:gd name="adj" fmla="val 30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bg1">
                    <a:lumMod val="65000"/>
                  </a:schemeClr>
                </a:solidFill>
              </a:rPr>
              <a:t>Delivery</a:t>
            </a:r>
            <a:endParaRPr kumimoji="1" lang="ja-JP" altLang="en-US" sz="1400" b="1" dirty="0">
              <a:solidFill>
                <a:schemeClr val="bg1">
                  <a:lumMod val="65000"/>
                </a:schemeClr>
              </a:solidFill>
            </a:endParaRPr>
          </a:p>
        </p:txBody>
      </p:sp>
      <p:sp>
        <p:nvSpPr>
          <p:cNvPr id="52" name="ホームベース 51"/>
          <p:cNvSpPr/>
          <p:nvPr/>
        </p:nvSpPr>
        <p:spPr>
          <a:xfrm>
            <a:off x="8431153" y="130744"/>
            <a:ext cx="1332000" cy="461414"/>
          </a:xfrm>
          <a:prstGeom prst="homePlate">
            <a:avLst>
              <a:gd name="adj" fmla="val 3055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tx1"/>
                </a:solidFill>
              </a:rPr>
              <a:t>Customer</a:t>
            </a:r>
            <a:br>
              <a:rPr kumimoji="1" lang="en-US" altLang="ja-JP" sz="1400" b="1" dirty="0">
                <a:solidFill>
                  <a:schemeClr val="tx1"/>
                </a:solidFill>
              </a:rPr>
            </a:br>
            <a:r>
              <a:rPr kumimoji="1" lang="en-US" altLang="ja-JP" sz="1400" b="1" dirty="0">
                <a:solidFill>
                  <a:schemeClr val="tx1"/>
                </a:solidFill>
              </a:rPr>
              <a:t>Success</a:t>
            </a:r>
            <a:endParaRPr kumimoji="1" lang="ja-JP" altLang="en-US" sz="1400" b="1" dirty="0">
              <a:solidFill>
                <a:schemeClr val="tx1"/>
              </a:solidFill>
            </a:endParaRPr>
          </a:p>
        </p:txBody>
      </p:sp>
    </p:spTree>
    <p:extLst>
      <p:ext uri="{BB962C8B-B14F-4D97-AF65-F5344CB8AC3E}">
        <p14:creationId xmlns:p14="http://schemas.microsoft.com/office/powerpoint/2010/main" val="125272564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b="0" dirty="0" smtClean="0"/>
              <a:t>3.4. </a:t>
            </a:r>
            <a:r>
              <a:rPr lang="ja-JP" altLang="en-US" sz="1800" b="0" dirty="0" smtClean="0"/>
              <a:t>実現</a:t>
            </a:r>
            <a:r>
              <a:rPr lang="ja-JP" altLang="en-US" sz="1800" b="0" dirty="0"/>
              <a:t>のポイント４．プロフェッショナルなビジネスパートナー</a:t>
            </a:r>
            <a:r>
              <a:rPr lang="en-US" altLang="ja-JP" sz="1800" dirty="0"/>
              <a:t/>
            </a:r>
            <a:br>
              <a:rPr lang="en-US" altLang="ja-JP" sz="1800" dirty="0"/>
            </a:br>
            <a:r>
              <a:rPr lang="en-US" altLang="ja-JP" dirty="0" smtClean="0"/>
              <a:t>【</a:t>
            </a:r>
            <a:r>
              <a:rPr lang="ja-JP" altLang="en-US" dirty="0"/>
              <a:t>実績</a:t>
            </a:r>
            <a:r>
              <a:rPr lang="en-US" altLang="ja-JP" dirty="0" smtClean="0"/>
              <a:t>】</a:t>
            </a:r>
            <a:r>
              <a:rPr lang="ja-JP" altLang="en-US" dirty="0" smtClean="0"/>
              <a:t>パルコ様への対応</a:t>
            </a:r>
            <a:endParaRPr kumimoji="1" lang="ja-JP" altLang="en-US" dirty="0"/>
          </a:p>
        </p:txBody>
      </p:sp>
      <p:sp>
        <p:nvSpPr>
          <p:cNvPr id="72" name="正方形/長方形 71"/>
          <p:cNvSpPr/>
          <p:nvPr/>
        </p:nvSpPr>
        <p:spPr>
          <a:xfrm>
            <a:off x="5966649" y="1174325"/>
            <a:ext cx="3754485" cy="792000"/>
          </a:xfrm>
          <a:prstGeom prst="rect">
            <a:avLst/>
          </a:prstGeom>
          <a:noFill/>
          <a:ln w="9525" cap="flat" cmpd="sng" algn="ctr">
            <a:noFill/>
            <a:prstDash val="solid"/>
          </a:ln>
          <a:effectLst/>
        </p:spPr>
        <p:txBody>
          <a:bodyPr rot="0" spcFirstLastPara="0" vertOverflow="overflow" horzOverflow="overflow" vert="horz" wrap="square" lIns="72000" tIns="45720" rIns="36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企画コンサルティング</a:t>
            </a:r>
            <a:endParaRPr kumimoji="1" lang="en-US" altLang="ja-JP" sz="1600" b="1" u="sng" kern="0" dirty="0" smtClean="0">
              <a:solidFill>
                <a:srgbClr val="404040"/>
              </a:solidFill>
              <a:latin typeface="Meiryo UI" panose="020B0604030504040204" pitchFamily="50" charset="-128"/>
            </a:endParaRPr>
          </a:p>
          <a:p>
            <a:pPr marL="88900" defTabSz="925880">
              <a:spcBef>
                <a:spcPts val="600"/>
              </a:spcBef>
              <a:defRPr/>
            </a:pPr>
            <a:r>
              <a:rPr kumimoji="1" lang="ja-JP" altLang="en-US" sz="1200" b="1" kern="0" dirty="0" smtClean="0">
                <a:solidFill>
                  <a:srgbClr val="404040"/>
                </a:solidFill>
                <a:latin typeface="Meiryo UI" panose="020B0604030504040204" pitchFamily="50" charset="-128"/>
              </a:rPr>
              <a:t>ロイヤルティプログラムを顧客視点でリデザイン。</a:t>
            </a:r>
            <a:r>
              <a:rPr kumimoji="1" lang="en-US" altLang="ja-JP" sz="1200" b="1" kern="0" dirty="0" smtClean="0">
                <a:solidFill>
                  <a:srgbClr val="404040"/>
                </a:solidFill>
                <a:latin typeface="Meiryo UI" panose="020B0604030504040204" pitchFamily="50" charset="-128"/>
              </a:rPr>
              <a:t/>
            </a:r>
            <a:br>
              <a:rPr kumimoji="1" lang="en-US" altLang="ja-JP" sz="1200" b="1" kern="0" dirty="0" smtClean="0">
                <a:solidFill>
                  <a:srgbClr val="404040"/>
                </a:solidFill>
                <a:latin typeface="Meiryo UI" panose="020B0604030504040204" pitchFamily="50" charset="-128"/>
              </a:rPr>
            </a:br>
            <a:r>
              <a:rPr kumimoji="1" lang="ja-JP" altLang="en-US" sz="1200" b="1" kern="0" dirty="0" smtClean="0">
                <a:solidFill>
                  <a:srgbClr val="404040"/>
                </a:solidFill>
                <a:latin typeface="Meiryo UI" panose="020B0604030504040204" pitchFamily="50" charset="-128"/>
              </a:rPr>
              <a:t>従前の特定利用者に対する値引きのパルコカードに対し“誰でもオトク”なポイント活用を提案し企画立案支援</a:t>
            </a:r>
            <a:endParaRPr kumimoji="1" lang="en-US" altLang="ja-JP" sz="1200" b="1" kern="0" dirty="0" smtClean="0">
              <a:solidFill>
                <a:srgbClr val="404040"/>
              </a:solidFill>
              <a:latin typeface="Meiryo UI" panose="020B0604030504040204" pitchFamily="50" charset="-128"/>
            </a:endParaRPr>
          </a:p>
        </p:txBody>
      </p:sp>
      <p:sp>
        <p:nvSpPr>
          <p:cNvPr id="73" name="正方形/長方形 72"/>
          <p:cNvSpPr/>
          <p:nvPr/>
        </p:nvSpPr>
        <p:spPr>
          <a:xfrm>
            <a:off x="5966650" y="2148471"/>
            <a:ext cx="3607978" cy="792000"/>
          </a:xfrm>
          <a:prstGeom prst="rect">
            <a:avLst/>
          </a:prstGeom>
          <a:noFill/>
          <a:ln w="9525" cap="flat" cmpd="sng" algn="ctr">
            <a:noFill/>
            <a:prstDash val="solid"/>
          </a:ln>
          <a:effectLst/>
        </p:spPr>
        <p:txBody>
          <a:bodyPr rot="0" spcFirstLastPara="0" vertOverflow="overflow" horzOverflow="overflow" vert="horz" wrap="square" lIns="72000" tIns="45720" rIns="36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サービスモデル設計</a:t>
            </a:r>
            <a:endParaRPr kumimoji="1" lang="en-US" altLang="ja-JP" sz="1600" b="1" u="sng" kern="0" dirty="0" smtClean="0">
              <a:solidFill>
                <a:srgbClr val="404040"/>
              </a:solidFill>
              <a:latin typeface="Meiryo UI" panose="020B0604030504040204" pitchFamily="50" charset="-128"/>
            </a:endParaRPr>
          </a:p>
          <a:p>
            <a:pPr marL="177800" indent="-171450" defTabSz="925880">
              <a:spcBef>
                <a:spcPts val="600"/>
              </a:spcBef>
              <a:buFont typeface="Wingdings" panose="05000000000000000000" pitchFamily="2" charset="2"/>
              <a:buChar char="l"/>
              <a:defRPr/>
            </a:pPr>
            <a:r>
              <a:rPr kumimoji="1" lang="ja-JP" altLang="en-US" sz="1200" b="1" kern="0" dirty="0" smtClean="0">
                <a:solidFill>
                  <a:srgbClr val="404040"/>
                </a:solidFill>
                <a:latin typeface="Meiryo UI" panose="020B0604030504040204" pitchFamily="50" charset="-128"/>
              </a:rPr>
              <a:t>「ポイントで行動データをしっかりと押さえ、キャンペーン等でお客様を動かす」というデータ活用まで視野を広げてサービスモデルを設計</a:t>
            </a:r>
            <a:endParaRPr kumimoji="1" lang="en-US" altLang="ja-JP" sz="1200" b="1" kern="0" dirty="0" smtClean="0">
              <a:solidFill>
                <a:srgbClr val="404040"/>
              </a:solidFill>
              <a:latin typeface="Meiryo UI" panose="020B0604030504040204" pitchFamily="50" charset="-128"/>
            </a:endParaRPr>
          </a:p>
          <a:p>
            <a:pPr marL="177800" indent="-171450" defTabSz="925880">
              <a:spcBef>
                <a:spcPts val="600"/>
              </a:spcBef>
              <a:buFont typeface="Wingdings" panose="05000000000000000000" pitchFamily="2" charset="2"/>
              <a:buChar char="l"/>
              <a:defRPr/>
            </a:pPr>
            <a:r>
              <a:rPr kumimoji="1" lang="ja-JP" altLang="en-US" sz="1200" b="1" kern="0" dirty="0" smtClean="0">
                <a:solidFill>
                  <a:srgbClr val="404040"/>
                </a:solidFill>
                <a:latin typeface="Meiryo UI" panose="020B0604030504040204" pitchFamily="50" charset="-128"/>
              </a:rPr>
              <a:t>スマホ決済では、アプリ内で即時に提携カード発行ができるサービスモデルを設計。お客様の利便性向上と共にリアルカード媒体発行コスト削減にも寄与。</a:t>
            </a:r>
            <a:endParaRPr kumimoji="1" lang="en-US" altLang="ja-JP" sz="1200" b="1" kern="0" dirty="0" smtClean="0">
              <a:solidFill>
                <a:srgbClr val="404040"/>
              </a:solidFill>
              <a:latin typeface="Meiryo UI" panose="020B0604030504040204" pitchFamily="50" charset="-128"/>
            </a:endParaRPr>
          </a:p>
          <a:p>
            <a:pPr marL="177800" indent="-171450" defTabSz="925880">
              <a:spcBef>
                <a:spcPts val="600"/>
              </a:spcBef>
              <a:buFont typeface="Wingdings" panose="05000000000000000000" pitchFamily="2" charset="2"/>
              <a:buChar char="l"/>
              <a:defRPr/>
            </a:pPr>
            <a:r>
              <a:rPr kumimoji="1" lang="ja-JP" altLang="en-US" sz="1200" b="1" kern="0" dirty="0" smtClean="0">
                <a:solidFill>
                  <a:srgbClr val="404040"/>
                </a:solidFill>
                <a:latin typeface="Meiryo UI" panose="020B0604030504040204" pitchFamily="50" charset="-128"/>
              </a:rPr>
              <a:t>テナント業務では、レジオペの煩雑化はパルコ様にとって大きな課題であったことから、パルコカード決済と同時にポイント付与できる業務モデルを設計</a:t>
            </a:r>
            <a:endParaRPr kumimoji="1" lang="en-US" altLang="ja-JP" sz="1200" b="1" kern="0" dirty="0" smtClean="0">
              <a:solidFill>
                <a:srgbClr val="404040"/>
              </a:solidFill>
              <a:latin typeface="Meiryo UI" panose="020B0604030504040204" pitchFamily="50" charset="-128"/>
            </a:endParaRPr>
          </a:p>
          <a:p>
            <a:pPr marL="177800" indent="-171450" defTabSz="925880">
              <a:spcBef>
                <a:spcPts val="600"/>
              </a:spcBef>
              <a:buFont typeface="Wingdings" panose="05000000000000000000" pitchFamily="2" charset="2"/>
              <a:buChar char="l"/>
              <a:defRPr/>
            </a:pPr>
            <a:endParaRPr kumimoji="1" lang="en-US" altLang="ja-JP" sz="1200" b="1" kern="0" dirty="0" smtClean="0">
              <a:solidFill>
                <a:srgbClr val="404040"/>
              </a:solidFill>
              <a:latin typeface="Meiryo UI" panose="020B0604030504040204" pitchFamily="50" charset="-128"/>
            </a:endParaRPr>
          </a:p>
        </p:txBody>
      </p:sp>
      <p:sp>
        <p:nvSpPr>
          <p:cNvPr id="74" name="正方形/長方形 73"/>
          <p:cNvSpPr/>
          <p:nvPr/>
        </p:nvSpPr>
        <p:spPr>
          <a:xfrm>
            <a:off x="5966651" y="4356097"/>
            <a:ext cx="3344260" cy="792000"/>
          </a:xfrm>
          <a:prstGeom prst="rect">
            <a:avLst/>
          </a:prstGeom>
          <a:noFill/>
          <a:ln w="9525" cap="flat" cmpd="sng" algn="ctr">
            <a:noFill/>
            <a:prstDash val="solid"/>
          </a:ln>
          <a:effectLst/>
        </p:spPr>
        <p:txBody>
          <a:bodyPr rot="0" spcFirstLastPara="0" vertOverflow="overflow" horzOverflow="overflow" vert="horz" wrap="square" lIns="72000" tIns="45720" rIns="72000" bIns="45720" numCol="1" spcCol="0" rtlCol="0" fromWordArt="0" anchor="t" anchorCtr="0" forceAA="0" compatLnSpc="1">
            <a:prstTxWarp prst="textNoShape">
              <a:avLst/>
            </a:prstTxWarp>
            <a:noAutofit/>
          </a:bodyPr>
          <a:lstStyle/>
          <a:p>
            <a:pPr defTabSz="925880">
              <a:defRPr/>
            </a:pPr>
            <a:r>
              <a:rPr kumimoji="1" lang="ja-JP" altLang="en-US" sz="1600" b="1" u="sng" kern="0" dirty="0" smtClean="0">
                <a:solidFill>
                  <a:srgbClr val="404040"/>
                </a:solidFill>
                <a:latin typeface="Meiryo UI" panose="020B0604030504040204" pitchFamily="50" charset="-128"/>
              </a:rPr>
              <a:t>システム開発</a:t>
            </a:r>
            <a:endParaRPr kumimoji="1" lang="en-US" altLang="ja-JP" sz="1600" b="1" u="sng" kern="0" dirty="0" smtClean="0">
              <a:solidFill>
                <a:srgbClr val="404040"/>
              </a:solidFill>
              <a:latin typeface="Meiryo UI" panose="020B0604030504040204" pitchFamily="50" charset="-128"/>
            </a:endParaRPr>
          </a:p>
          <a:p>
            <a:pPr marL="87313" defTabSz="925880">
              <a:spcBef>
                <a:spcPts val="600"/>
              </a:spcBef>
              <a:defRPr/>
            </a:pPr>
            <a:r>
              <a:rPr kumimoji="1" lang="en-US" altLang="ja-JP" sz="1200" b="1" kern="0" dirty="0" smtClean="0">
                <a:solidFill>
                  <a:srgbClr val="404040"/>
                </a:solidFill>
                <a:latin typeface="Meiryo UI" panose="020B0604030504040204" pitchFamily="50" charset="-128"/>
              </a:rPr>
              <a:t>CAFIS</a:t>
            </a:r>
            <a:r>
              <a:rPr kumimoji="1" lang="ja-JP" altLang="en-US" sz="1200" b="1" kern="0" dirty="0" smtClean="0">
                <a:solidFill>
                  <a:srgbClr val="404040"/>
                </a:solidFill>
                <a:latin typeface="Meiryo UI" panose="020B0604030504040204" pitchFamily="50" charset="-128"/>
              </a:rPr>
              <a:t>ソリューションの知見をフルに活かし、</a:t>
            </a:r>
            <a:r>
              <a:rPr kumimoji="1" lang="en-US" altLang="ja-JP" sz="1200" b="1" kern="0" dirty="0" smtClean="0">
                <a:solidFill>
                  <a:srgbClr val="404040"/>
                </a:solidFill>
                <a:latin typeface="Meiryo UI" panose="020B0604030504040204" pitchFamily="50" charset="-128"/>
              </a:rPr>
              <a:t>CAFIS </a:t>
            </a:r>
            <a:r>
              <a:rPr kumimoji="1" lang="en-US" altLang="ja-JP" sz="1200" b="1" kern="0" dirty="0" err="1" smtClean="0">
                <a:solidFill>
                  <a:srgbClr val="404040"/>
                </a:solidFill>
                <a:latin typeface="Meiryo UI" panose="020B0604030504040204" pitchFamily="50" charset="-128"/>
              </a:rPr>
              <a:t>Presh</a:t>
            </a:r>
            <a:r>
              <a:rPr kumimoji="1" lang="ja-JP" altLang="en-US" sz="1200" b="1" kern="0" dirty="0" smtClean="0">
                <a:solidFill>
                  <a:srgbClr val="404040"/>
                </a:solidFill>
                <a:latin typeface="Meiryo UI" panose="020B0604030504040204" pitchFamily="50" charset="-128"/>
              </a:rPr>
              <a:t>や</a:t>
            </a:r>
            <a:r>
              <a:rPr kumimoji="1" lang="en-US" altLang="ja-JP" sz="1200" b="1" kern="0" dirty="0" smtClean="0">
                <a:solidFill>
                  <a:srgbClr val="404040"/>
                </a:solidFill>
                <a:latin typeface="Meiryo UI" panose="020B0604030504040204" pitchFamily="50" charset="-128"/>
              </a:rPr>
              <a:t>Pitt</a:t>
            </a:r>
            <a:r>
              <a:rPr kumimoji="1" lang="ja-JP" altLang="en-US" sz="1200" b="1" kern="0" dirty="0" smtClean="0">
                <a:solidFill>
                  <a:srgbClr val="404040"/>
                </a:solidFill>
                <a:latin typeface="Meiryo UI" panose="020B0604030504040204" pitchFamily="50" charset="-128"/>
              </a:rPr>
              <a:t>を活用したシステム実現を設計し、無事に開発・導入を完遂</a:t>
            </a:r>
            <a:endParaRPr kumimoji="1" lang="en-US" altLang="ja-JP" sz="1200" b="1" kern="0" dirty="0" smtClean="0">
              <a:solidFill>
                <a:srgbClr val="404040"/>
              </a:solidFill>
              <a:latin typeface="Meiryo UI" panose="020B0604030504040204" pitchFamily="50" charset="-128"/>
            </a:endParaRPr>
          </a:p>
          <a:p>
            <a:pPr marL="87313" defTabSz="925880">
              <a:defRPr/>
            </a:pPr>
            <a:endParaRPr kumimoji="1" lang="en-US" altLang="ja-JP" sz="1200" b="1" kern="0" dirty="0" smtClean="0">
              <a:solidFill>
                <a:srgbClr val="404040"/>
              </a:solidFill>
              <a:latin typeface="Meiryo UI" panose="020B0604030504040204" pitchFamily="50" charset="-128"/>
            </a:endParaRPr>
          </a:p>
        </p:txBody>
      </p:sp>
      <p:sp>
        <p:nvSpPr>
          <p:cNvPr id="75" name="テキスト プレースホルダー 2"/>
          <p:cNvSpPr txBox="1">
            <a:spLocks/>
          </p:cNvSpPr>
          <p:nvPr/>
        </p:nvSpPr>
        <p:spPr>
          <a:xfrm>
            <a:off x="139903" y="740698"/>
            <a:ext cx="5689397" cy="405957"/>
          </a:xfrm>
          <a:prstGeom prst="rect">
            <a:avLst/>
          </a:prstGeom>
        </p:spPr>
        <p:txBody>
          <a:bodyPr/>
          <a:lstStyle>
            <a:lvl1pPr marL="0" indent="0" algn="l" defTabSz="609555"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265113" indent="-265113">
              <a:buClr>
                <a:srgbClr val="0070C0"/>
              </a:buClr>
              <a:buFont typeface="Meiryo UI" panose="020B0604030504040204" pitchFamily="50" charset="-128"/>
              <a:buChar char="▌"/>
            </a:pPr>
            <a:r>
              <a:rPr lang="ja-JP" altLang="en-US" sz="1800" b="1" dirty="0" smtClean="0">
                <a:solidFill>
                  <a:srgbClr val="404040"/>
                </a:solidFill>
                <a:latin typeface="Meiryo UI" panose="020B0604030504040204" pitchFamily="50" charset="-128"/>
              </a:rPr>
              <a:t>パルコ様 </a:t>
            </a:r>
            <a:r>
              <a:rPr lang="en-US" altLang="ja-JP" sz="1800" b="1" dirty="0" smtClean="0">
                <a:solidFill>
                  <a:srgbClr val="404040"/>
                </a:solidFill>
                <a:latin typeface="Meiryo UI" panose="020B0604030504040204" pitchFamily="50" charset="-128"/>
              </a:rPr>
              <a:t>”PARCO</a:t>
            </a:r>
            <a:r>
              <a:rPr lang="ja-JP" altLang="en-US" sz="1800" b="1" dirty="0" smtClean="0">
                <a:solidFill>
                  <a:srgbClr val="404040"/>
                </a:solidFill>
                <a:latin typeface="Meiryo UI" panose="020B0604030504040204" pitchFamily="50" charset="-128"/>
              </a:rPr>
              <a:t>ポイント</a:t>
            </a:r>
            <a:r>
              <a:rPr lang="en-US" altLang="ja-JP" sz="1800" b="1" dirty="0" smtClean="0">
                <a:solidFill>
                  <a:srgbClr val="404040"/>
                </a:solidFill>
                <a:latin typeface="Meiryo UI" panose="020B0604030504040204" pitchFamily="50" charset="-128"/>
              </a:rPr>
              <a:t>”</a:t>
            </a:r>
            <a:r>
              <a:rPr lang="ja-JP" altLang="en-US" sz="1800" b="1" dirty="0" smtClean="0">
                <a:solidFill>
                  <a:srgbClr val="404040"/>
                </a:solidFill>
                <a:latin typeface="Meiryo UI" panose="020B0604030504040204" pitchFamily="50" charset="-128"/>
              </a:rPr>
              <a:t>立上げ支援・実績</a:t>
            </a:r>
            <a:endParaRPr lang="ja-JP" altLang="en-US" sz="1800" b="1" dirty="0">
              <a:solidFill>
                <a:srgbClr val="404040"/>
              </a:solidFill>
              <a:latin typeface="Meiryo UI" panose="020B0604030504040204" pitchFamily="50" charset="-128"/>
            </a:endParaRPr>
          </a:p>
        </p:txBody>
      </p:sp>
      <p:sp>
        <p:nvSpPr>
          <p:cNvPr id="76" name="コンテンツ プレースホルダー 3"/>
          <p:cNvSpPr txBox="1">
            <a:spLocks/>
          </p:cNvSpPr>
          <p:nvPr/>
        </p:nvSpPr>
        <p:spPr>
          <a:xfrm>
            <a:off x="199726" y="3860749"/>
            <a:ext cx="5557409" cy="1421995"/>
          </a:xfrm>
          <a:prstGeom prst="rect">
            <a:avLst/>
          </a:prstGeom>
        </p:spPr>
        <p:txBody>
          <a:bodyPr rIns="0"/>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a:spcBef>
                <a:spcPts val="600"/>
              </a:spcBef>
            </a:pPr>
            <a:r>
              <a:rPr lang="ja-JP" altLang="en-US" b="1" dirty="0" smtClean="0">
                <a:latin typeface="Meiryo UI" panose="020B0604030504040204" pitchFamily="50" charset="-128"/>
                <a:ea typeface="Meiryo UI" panose="020B0604030504040204" pitchFamily="50" charset="-128"/>
              </a:rPr>
              <a:t>概要</a:t>
            </a:r>
            <a:endParaRPr lang="en-US" altLang="ja-JP" b="1" dirty="0" smtClean="0">
              <a:latin typeface="Meiryo UI" panose="020B0604030504040204" pitchFamily="50" charset="-128"/>
              <a:ea typeface="Meiryo UI" panose="020B0604030504040204" pitchFamily="50" charset="-128"/>
            </a:endParaRPr>
          </a:p>
          <a:p>
            <a:pPr marL="269875" indent="-177800">
              <a:spcBef>
                <a:spcPts val="600"/>
              </a:spcBef>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一部会員様しか得られなかったパルコカードインセンティブを</a:t>
            </a:r>
            <a:r>
              <a:rPr lang="en-US" altLang="ja-JP" dirty="0" smtClean="0">
                <a:latin typeface="Meiryo UI" panose="020B0604030504040204" pitchFamily="50" charset="-128"/>
                <a:ea typeface="Meiryo UI" panose="020B0604030504040204" pitchFamily="50" charset="-128"/>
              </a:rPr>
              <a:t/>
            </a:r>
            <a:br>
              <a:rPr lang="en-US" altLang="ja-JP" dirty="0" smtClean="0">
                <a:latin typeface="Meiryo UI" panose="020B0604030504040204" pitchFamily="50" charset="-128"/>
                <a:ea typeface="Meiryo UI" panose="020B0604030504040204" pitchFamily="50" charset="-128"/>
              </a:rPr>
            </a:br>
            <a:r>
              <a:rPr lang="en-US" altLang="ja-JP" dirty="0" smtClean="0">
                <a:latin typeface="Meiryo UI" panose="020B0604030504040204" pitchFamily="50" charset="-128"/>
                <a:ea typeface="Meiryo UI" panose="020B0604030504040204" pitchFamily="50" charset="-128"/>
              </a:rPr>
              <a:t>“</a:t>
            </a:r>
            <a:r>
              <a:rPr lang="ja-JP" altLang="en-US" dirty="0" smtClean="0">
                <a:latin typeface="Meiryo UI" panose="020B0604030504040204" pitchFamily="50" charset="-128"/>
                <a:ea typeface="Meiryo UI" panose="020B0604030504040204" pitchFamily="50" charset="-128"/>
              </a:rPr>
              <a:t>会員様が平等”なロイヤリティプログラムへと見直し、ポイント導入。</a:t>
            </a:r>
            <a:endParaRPr lang="en-US" altLang="ja-JP" dirty="0" smtClean="0">
              <a:latin typeface="Meiryo UI" panose="020B0604030504040204" pitchFamily="50" charset="-128"/>
              <a:ea typeface="Meiryo UI" panose="020B0604030504040204" pitchFamily="50" charset="-128"/>
            </a:endParaRPr>
          </a:p>
          <a:p>
            <a:pPr marL="269875" indent="-177800">
              <a:spcBef>
                <a:spcPts val="600"/>
              </a:spcBef>
              <a:buFont typeface="Arial" panose="020B0604020202020204" pitchFamily="34" charset="0"/>
              <a:buChar char="•"/>
            </a:pPr>
            <a:r>
              <a:rPr lang="ja-JP" altLang="en-US" dirty="0" smtClean="0">
                <a:latin typeface="Meiryo UI" panose="020B0604030504040204" pitchFamily="50" charset="-128"/>
                <a:ea typeface="Meiryo UI" panose="020B0604030504040204" pitchFamily="50" charset="-128"/>
              </a:rPr>
              <a:t>お客様体験向上へのこだわりから、</a:t>
            </a:r>
            <a:r>
              <a:rPr lang="en-US" altLang="ja-JP" dirty="0" smtClean="0">
                <a:latin typeface="Meiryo UI" panose="020B0604030504040204" pitchFamily="50" charset="-128"/>
                <a:ea typeface="Meiryo UI" panose="020B0604030504040204" pitchFamily="50" charset="-128"/>
              </a:rPr>
              <a:t/>
            </a:r>
            <a:br>
              <a:rPr lang="en-US" altLang="ja-JP" dirty="0" smtClean="0">
                <a:latin typeface="Meiryo UI" panose="020B0604030504040204" pitchFamily="50" charset="-128"/>
                <a:ea typeface="Meiryo UI" panose="020B0604030504040204" pitchFamily="50" charset="-128"/>
              </a:rPr>
            </a:br>
            <a:r>
              <a:rPr lang="ja-JP" altLang="en-US" dirty="0" smtClean="0">
                <a:latin typeface="Meiryo UI" panose="020B0604030504040204" pitchFamily="50" charset="-128"/>
                <a:ea typeface="Meiryo UI" panose="020B0604030504040204" pitchFamily="50" charset="-128"/>
              </a:rPr>
              <a:t>“スマホアプリでの提携クレ即時発行”など新しい施策を実現。</a:t>
            </a:r>
            <a:endParaRPr lang="en-US" altLang="ja-JP" b="1" dirty="0">
              <a:latin typeface="Meiryo UI" panose="020B0604030504040204" pitchFamily="50" charset="-128"/>
              <a:ea typeface="Meiryo UI" panose="020B0604030504040204" pitchFamily="50" charset="-128"/>
            </a:endParaRPr>
          </a:p>
        </p:txBody>
      </p:sp>
      <p:cxnSp>
        <p:nvCxnSpPr>
          <p:cNvPr id="78" name="直線コネクタ 77">
            <a:extLst>
              <a:ext uri="{FF2B5EF4-FFF2-40B4-BE49-F238E27FC236}">
                <a16:creationId xmlns:a16="http://schemas.microsoft.com/office/drawing/2014/main" id="{EA3C3816-DC0C-4350-BEBF-8E1E8D03769F}"/>
              </a:ext>
            </a:extLst>
          </p:cNvPr>
          <p:cNvCxnSpPr>
            <a:cxnSpLocks/>
          </p:cNvCxnSpPr>
          <p:nvPr/>
        </p:nvCxnSpPr>
        <p:spPr>
          <a:xfrm>
            <a:off x="5502179" y="1136995"/>
            <a:ext cx="4227763" cy="0"/>
          </a:xfrm>
          <a:prstGeom prst="line">
            <a:avLst/>
          </a:prstGeom>
          <a:noFill/>
          <a:ln w="9525" cap="flat" cmpd="sng" algn="ctr">
            <a:solidFill>
              <a:srgbClr val="5F5F5F"/>
            </a:solidFill>
            <a:prstDash val="solid"/>
          </a:ln>
          <a:effectLst/>
        </p:spPr>
      </p:cxnSp>
      <p:sp>
        <p:nvSpPr>
          <p:cNvPr id="79" name="テキスト ボックス 78"/>
          <p:cNvSpPr txBox="1"/>
          <p:nvPr/>
        </p:nvSpPr>
        <p:spPr>
          <a:xfrm>
            <a:off x="5422553" y="1048057"/>
            <a:ext cx="51969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80" name="テキスト ボックス 79"/>
          <p:cNvSpPr txBox="1"/>
          <p:nvPr/>
        </p:nvSpPr>
        <p:spPr>
          <a:xfrm>
            <a:off x="5409598" y="2006976"/>
            <a:ext cx="59984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2</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81" name="テキスト ボックス 80"/>
          <p:cNvSpPr txBox="1"/>
          <p:nvPr/>
        </p:nvSpPr>
        <p:spPr>
          <a:xfrm>
            <a:off x="5428707" y="4245545"/>
            <a:ext cx="599844" cy="923330"/>
          </a:xfrm>
          <a:prstGeom prst="rect">
            <a:avLst/>
          </a:prstGeom>
          <a:noFill/>
        </p:spPr>
        <p:txBody>
          <a:bodyPr wrap="none" rtlCol="0">
            <a:spAutoFit/>
          </a:bodyPr>
          <a:lstStyle/>
          <a:p>
            <a:pPr defTabSz="925880"/>
            <a:r>
              <a:rPr kumimoji="1" lang="en-US" altLang="ja-JP" sz="5400" dirty="0" smtClean="0">
                <a:solidFill>
                  <a:srgbClr val="6785C1"/>
                </a:solidFill>
                <a:latin typeface="Segoe UI Black" panose="020B0A02040204020203" pitchFamily="34" charset="0"/>
                <a:ea typeface="Segoe UI Black" panose="020B0A02040204020203" pitchFamily="34" charset="0"/>
                <a:cs typeface="Segoe UI Black" panose="020B0A02040204020203" pitchFamily="34" charset="0"/>
              </a:rPr>
              <a:t>3</a:t>
            </a:r>
            <a:endParaRPr kumimoji="1" lang="ja-JP" altLang="en-US" sz="5400" dirty="0">
              <a:solidFill>
                <a:srgbClr val="6785C1"/>
              </a:solidFill>
              <a:latin typeface="Segoe UI Black" panose="020B0A02040204020203" pitchFamily="34" charset="0"/>
              <a:cs typeface="Segoe UI Black" panose="020B0A02040204020203" pitchFamily="34" charset="0"/>
            </a:endParaRPr>
          </a:p>
        </p:txBody>
      </p:sp>
      <p:sp>
        <p:nvSpPr>
          <p:cNvPr id="82" name="角丸四角形 81"/>
          <p:cNvSpPr/>
          <p:nvPr/>
        </p:nvSpPr>
        <p:spPr>
          <a:xfrm>
            <a:off x="572976" y="5356747"/>
            <a:ext cx="8821190" cy="1044000"/>
          </a:xfrm>
          <a:prstGeom prst="roundRect">
            <a:avLst>
              <a:gd name="adj" fmla="val 3800"/>
            </a:avLst>
          </a:prstGeom>
          <a:solidFill>
            <a:srgbClr val="FFFFFF">
              <a:lumMod val="95000"/>
            </a:srgbClr>
          </a:solidFill>
          <a:ln w="9525" cap="flat" cmpd="sng" algn="ctr">
            <a:solidFill>
              <a:srgbClr val="C2CEE6">
                <a:lumMod val="75000"/>
              </a:srgbClr>
            </a:solidFill>
            <a:prstDash val="solid"/>
          </a:ln>
          <a:effectLst/>
        </p:spPr>
        <p:txBody>
          <a:bodyPr rot="0" spcFirstLastPara="0" vertOverflow="overflow" horzOverflow="overflow" vert="horz" wrap="square" lIns="72000" tIns="45720" rIns="36000" bIns="45720" numCol="1" spcCol="0" rtlCol="0" fromWordArt="0" anchor="t" anchorCtr="0" forceAA="0" compatLnSpc="1">
            <a:prstTxWarp prst="textNoShape">
              <a:avLst/>
            </a:prstTxWarp>
            <a:noAutofit/>
          </a:bodyPr>
          <a:lstStyle/>
          <a:p>
            <a:pPr marL="87313" defTabSz="925880">
              <a:defRPr/>
            </a:pPr>
            <a:r>
              <a:rPr kumimoji="1" lang="ja-JP" altLang="en-US" sz="1400" b="1" kern="0" dirty="0" smtClean="0">
                <a:solidFill>
                  <a:srgbClr val="404040"/>
                </a:solidFill>
                <a:latin typeface="Meiryo UI" panose="020B0604030504040204" pitchFamily="50" charset="-128"/>
              </a:rPr>
              <a:t>　　 プロフェッショナリティの発揮ポイント</a:t>
            </a:r>
            <a:endParaRPr kumimoji="1" lang="en-US" altLang="ja-JP" sz="1400" b="1" kern="0" dirty="0" smtClean="0">
              <a:solidFill>
                <a:srgbClr val="404040"/>
              </a:solidFill>
              <a:latin typeface="Meiryo UI" panose="020B0604030504040204" pitchFamily="50" charset="-128"/>
            </a:endParaRPr>
          </a:p>
          <a:p>
            <a:pPr marL="87313" defTabSz="925880">
              <a:spcBef>
                <a:spcPts val="300"/>
              </a:spcBef>
              <a:defRPr/>
            </a:pPr>
            <a:r>
              <a:rPr kumimoji="1" lang="ja-JP" altLang="en-US" sz="1400" b="1" kern="0" dirty="0" smtClean="0">
                <a:solidFill>
                  <a:srgbClr val="404040"/>
                </a:solidFill>
                <a:latin typeface="Meiryo UI" panose="020B0604030504040204" pitchFamily="50" charset="-128"/>
              </a:rPr>
              <a:t>“新しいことが好き”</a:t>
            </a:r>
            <a:r>
              <a:rPr kumimoji="1" lang="ja-JP" altLang="en-US" sz="1400" kern="0" dirty="0" smtClean="0">
                <a:solidFill>
                  <a:srgbClr val="404040"/>
                </a:solidFill>
                <a:latin typeface="Meiryo UI" panose="020B0604030504040204" pitchFamily="50" charset="-128"/>
              </a:rPr>
              <a:t>というパルコ様に対し、</a:t>
            </a:r>
            <a:r>
              <a:rPr kumimoji="1" lang="ja-JP" altLang="en-US" sz="1400" b="1" kern="0" dirty="0" smtClean="0">
                <a:solidFill>
                  <a:srgbClr val="404040"/>
                </a:solidFill>
                <a:latin typeface="Meiryo UI" panose="020B0604030504040204" pitchFamily="50" charset="-128"/>
              </a:rPr>
              <a:t>様々な施策立案や実現方法の検討面でフルサポート。</a:t>
            </a:r>
            <a:r>
              <a:rPr kumimoji="1" lang="en-US" altLang="ja-JP" sz="1400" b="1" kern="0" dirty="0" smtClean="0">
                <a:solidFill>
                  <a:srgbClr val="404040"/>
                </a:solidFill>
                <a:latin typeface="Meiryo UI" panose="020B0604030504040204" pitchFamily="50" charset="-128"/>
              </a:rPr>
              <a:t/>
            </a:r>
            <a:br>
              <a:rPr kumimoji="1" lang="en-US" altLang="ja-JP" sz="1400" b="1" kern="0" dirty="0" smtClean="0">
                <a:solidFill>
                  <a:srgbClr val="404040"/>
                </a:solidFill>
                <a:latin typeface="Meiryo UI" panose="020B0604030504040204" pitchFamily="50" charset="-128"/>
              </a:rPr>
            </a:br>
            <a:r>
              <a:rPr kumimoji="1" lang="ja-JP" altLang="en-US" sz="1400" kern="0" dirty="0" smtClean="0">
                <a:solidFill>
                  <a:srgbClr val="404040"/>
                </a:solidFill>
                <a:latin typeface="Meiryo UI" panose="020B0604030504040204" pitchFamily="50" charset="-128"/>
              </a:rPr>
              <a:t>お客様の多数の関連部署を巻き込みながら共にチャレンジ。</a:t>
            </a:r>
          </a:p>
        </p:txBody>
      </p:sp>
      <p:pic>
        <p:nvPicPr>
          <p:cNvPr id="83" name="図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714" y="5205957"/>
            <a:ext cx="481910" cy="419843"/>
          </a:xfrm>
          <a:prstGeom prst="rect">
            <a:avLst/>
          </a:prstGeom>
        </p:spPr>
      </p:pic>
      <p:sp>
        <p:nvSpPr>
          <p:cNvPr id="84" name="テキスト ボックス 83"/>
          <p:cNvSpPr txBox="1"/>
          <p:nvPr/>
        </p:nvSpPr>
        <p:spPr>
          <a:xfrm>
            <a:off x="306205" y="1182768"/>
            <a:ext cx="2925751" cy="584775"/>
          </a:xfrm>
          <a:prstGeom prst="rect">
            <a:avLst/>
          </a:prstGeom>
          <a:noFill/>
        </p:spPr>
        <p:txBody>
          <a:bodyPr wrap="square" rtlCol="0">
            <a:spAutoFit/>
          </a:bodyPr>
          <a:lstStyle/>
          <a:p>
            <a:pPr algn="ctr" defTabSz="925880">
              <a:defRPr/>
            </a:pPr>
            <a:r>
              <a:rPr kumimoji="1" lang="ja-JP" altLang="en-US" sz="1600" b="1" dirty="0" smtClean="0">
                <a:solidFill>
                  <a:srgbClr val="404040"/>
                </a:solidFill>
                <a:latin typeface="Meiryo UI"/>
              </a:rPr>
              <a:t>ハウスカードを</a:t>
            </a:r>
            <a:endParaRPr kumimoji="1" lang="en-US" altLang="ja-JP" sz="1600" b="1" dirty="0" smtClean="0">
              <a:solidFill>
                <a:srgbClr val="404040"/>
              </a:solidFill>
              <a:latin typeface="Meiryo UI"/>
            </a:endParaRPr>
          </a:p>
          <a:p>
            <a:pPr algn="ctr" defTabSz="925880">
              <a:defRPr/>
            </a:pPr>
            <a:r>
              <a:rPr kumimoji="1" lang="ja-JP" altLang="en-US" sz="1600" b="1" dirty="0" smtClean="0">
                <a:solidFill>
                  <a:srgbClr val="404040"/>
                </a:solidFill>
                <a:latin typeface="Meiryo UI"/>
              </a:rPr>
              <a:t>スマホだけで即時発行</a:t>
            </a:r>
            <a:endParaRPr kumimoji="1" lang="ja-JP" altLang="en-US" sz="1600" dirty="0">
              <a:solidFill>
                <a:srgbClr val="404040"/>
              </a:solidFill>
              <a:latin typeface="Meiryo UI"/>
            </a:endParaRPr>
          </a:p>
        </p:txBody>
      </p:sp>
      <p:pic>
        <p:nvPicPr>
          <p:cNvPr id="85" name="図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01" y="1961366"/>
            <a:ext cx="3234440" cy="1704934"/>
          </a:xfrm>
          <a:prstGeom prst="rect">
            <a:avLst/>
          </a:prstGeom>
        </p:spPr>
      </p:pic>
      <p:pic>
        <p:nvPicPr>
          <p:cNvPr id="86" name="図 8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2110" y="1645169"/>
            <a:ext cx="1335494" cy="2399465"/>
          </a:xfrm>
          <a:prstGeom prst="rect">
            <a:avLst/>
          </a:prstGeom>
        </p:spPr>
      </p:pic>
      <p:pic>
        <p:nvPicPr>
          <p:cNvPr id="87" name="Picture 2" descr="POCKET PARCO – ファッション通販、コー ディネート例、コラム配信など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464" t="27158" r="16166" b="3966"/>
          <a:stretch/>
        </p:blipFill>
        <p:spPr bwMode="auto">
          <a:xfrm>
            <a:off x="3955914" y="1114405"/>
            <a:ext cx="967807" cy="490413"/>
          </a:xfrm>
          <a:prstGeom prst="rect">
            <a:avLst/>
          </a:prstGeom>
          <a:noFill/>
          <a:extLst>
            <a:ext uri="{909E8E84-426E-40DD-AFC4-6F175D3DCCD1}">
              <a14:hiddenFill xmlns:a14="http://schemas.microsoft.com/office/drawing/2010/main">
                <a:solidFill>
                  <a:srgbClr val="FFFFFF"/>
                </a:solidFill>
              </a14:hiddenFill>
            </a:ext>
          </a:extLst>
        </p:spPr>
      </p:pic>
      <p:sp>
        <p:nvSpPr>
          <p:cNvPr id="89" name="テキスト ボックス 88"/>
          <p:cNvSpPr txBox="1"/>
          <p:nvPr/>
        </p:nvSpPr>
        <p:spPr>
          <a:xfrm>
            <a:off x="6177714" y="803585"/>
            <a:ext cx="2621230" cy="338554"/>
          </a:xfrm>
          <a:prstGeom prst="rect">
            <a:avLst/>
          </a:prstGeom>
          <a:noFill/>
        </p:spPr>
        <p:txBody>
          <a:bodyPr wrap="none" rtlCol="0">
            <a:spAutoFit/>
          </a:bodyPr>
          <a:lstStyle/>
          <a:p>
            <a:pPr defTabSz="925880"/>
            <a:r>
              <a:rPr kumimoji="1" lang="ja-JP" altLang="en-US" sz="1600" b="1" dirty="0" smtClean="0">
                <a:solidFill>
                  <a:srgbClr val="404040"/>
                </a:solidFill>
                <a:latin typeface="Meiryo UI"/>
              </a:rPr>
              <a:t>サービス開始までの支援実績</a:t>
            </a:r>
            <a:endParaRPr kumimoji="1" lang="ja-JP" altLang="en-US" sz="1600" b="1" dirty="0">
              <a:solidFill>
                <a:srgbClr val="404040"/>
              </a:solidFill>
              <a:latin typeface="Meiryo UI"/>
            </a:endParaRPr>
          </a:p>
        </p:txBody>
      </p:sp>
      <p:sp>
        <p:nvSpPr>
          <p:cNvPr id="5" name="角丸四角形 4"/>
          <p:cNvSpPr/>
          <p:nvPr/>
        </p:nvSpPr>
        <p:spPr>
          <a:xfrm>
            <a:off x="930203" y="6137353"/>
            <a:ext cx="4008216" cy="21739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b="1" kern="0" dirty="0">
                <a:solidFill>
                  <a:srgbClr val="404040"/>
                </a:solidFill>
                <a:latin typeface="Meiryo UI" panose="020B0604030504040204" pitchFamily="50" charset="-128"/>
              </a:rPr>
              <a:t>パルコカード決済と同時にポイント付与する仕組み</a:t>
            </a:r>
            <a:endParaRPr kumimoji="1" lang="ja-JP" altLang="en-US" sz="1400" b="1" dirty="0"/>
          </a:p>
        </p:txBody>
      </p:sp>
      <p:sp>
        <p:nvSpPr>
          <p:cNvPr id="93" name="角丸四角形 92"/>
          <p:cNvSpPr/>
          <p:nvPr/>
        </p:nvSpPr>
        <p:spPr>
          <a:xfrm>
            <a:off x="5161476" y="6137352"/>
            <a:ext cx="4008216" cy="21739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87313" defTabSz="925880">
              <a:spcBef>
                <a:spcPts val="300"/>
              </a:spcBef>
              <a:defRPr/>
            </a:pPr>
            <a:r>
              <a:rPr kumimoji="1" lang="ja-JP" altLang="en-US" sz="1400" b="1" kern="0" dirty="0">
                <a:solidFill>
                  <a:srgbClr val="404040"/>
                </a:solidFill>
                <a:latin typeface="Meiryo UI" panose="020B0604030504040204" pitchFamily="50" charset="-128"/>
              </a:rPr>
              <a:t>スマホ決済との連携による提携クレの即時発行</a:t>
            </a:r>
          </a:p>
        </p:txBody>
      </p:sp>
      <p:sp>
        <p:nvSpPr>
          <p:cNvPr id="23" name="ホームベース 22"/>
          <p:cNvSpPr/>
          <p:nvPr/>
        </p:nvSpPr>
        <p:spPr>
          <a:xfrm>
            <a:off x="5648281" y="130744"/>
            <a:ext cx="1332000" cy="461414"/>
          </a:xfrm>
          <a:prstGeom prst="homePlate">
            <a:avLst>
              <a:gd name="adj" fmla="val 3055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tx1"/>
                </a:solidFill>
              </a:rPr>
              <a:t>Concept</a:t>
            </a:r>
          </a:p>
          <a:p>
            <a:pPr algn="ctr"/>
            <a:r>
              <a:rPr kumimoji="1" lang="en-US" altLang="ja-JP" sz="1400" b="1" dirty="0">
                <a:solidFill>
                  <a:schemeClr val="tx1"/>
                </a:solidFill>
              </a:rPr>
              <a:t>development</a:t>
            </a:r>
            <a:endParaRPr kumimoji="1" lang="ja-JP" altLang="en-US" sz="1400" b="1" dirty="0">
              <a:solidFill>
                <a:schemeClr val="tx1"/>
              </a:solidFill>
            </a:endParaRPr>
          </a:p>
        </p:txBody>
      </p:sp>
      <p:sp>
        <p:nvSpPr>
          <p:cNvPr id="24" name="ホームベース 23"/>
          <p:cNvSpPr/>
          <p:nvPr/>
        </p:nvSpPr>
        <p:spPr>
          <a:xfrm>
            <a:off x="7039717" y="130744"/>
            <a:ext cx="1332000" cy="461414"/>
          </a:xfrm>
          <a:prstGeom prst="homePlate">
            <a:avLst>
              <a:gd name="adj" fmla="val 30556"/>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tx1"/>
                </a:solidFill>
              </a:rPr>
              <a:t>Delivery</a:t>
            </a:r>
            <a:endParaRPr kumimoji="1" lang="ja-JP" altLang="en-US" sz="1400" b="1" dirty="0">
              <a:solidFill>
                <a:schemeClr val="tx1"/>
              </a:solidFill>
            </a:endParaRPr>
          </a:p>
        </p:txBody>
      </p:sp>
      <p:sp>
        <p:nvSpPr>
          <p:cNvPr id="25" name="ホームベース 24"/>
          <p:cNvSpPr/>
          <p:nvPr/>
        </p:nvSpPr>
        <p:spPr>
          <a:xfrm>
            <a:off x="8431153" y="130744"/>
            <a:ext cx="1332000" cy="461414"/>
          </a:xfrm>
          <a:prstGeom prst="homePlate">
            <a:avLst>
              <a:gd name="adj" fmla="val 30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b="1" dirty="0">
                <a:solidFill>
                  <a:schemeClr val="bg1">
                    <a:lumMod val="65000"/>
                  </a:schemeClr>
                </a:solidFill>
              </a:rPr>
              <a:t>Customer</a:t>
            </a:r>
            <a:br>
              <a:rPr kumimoji="1" lang="en-US" altLang="ja-JP" sz="1400" b="1" dirty="0">
                <a:solidFill>
                  <a:schemeClr val="bg1">
                    <a:lumMod val="65000"/>
                  </a:schemeClr>
                </a:solidFill>
              </a:rPr>
            </a:br>
            <a:r>
              <a:rPr kumimoji="1" lang="en-US" altLang="ja-JP" sz="1400" b="1" dirty="0">
                <a:solidFill>
                  <a:schemeClr val="bg1">
                    <a:lumMod val="65000"/>
                  </a:schemeClr>
                </a:solidFill>
              </a:rPr>
              <a:t>Success</a:t>
            </a:r>
            <a:endParaRPr kumimoji="1" lang="ja-JP" altLang="en-US" sz="1400" b="1" dirty="0">
              <a:solidFill>
                <a:schemeClr val="bg1">
                  <a:lumMod val="65000"/>
                </a:schemeClr>
              </a:solidFill>
            </a:endParaRPr>
          </a:p>
        </p:txBody>
      </p:sp>
    </p:spTree>
    <p:extLst>
      <p:ext uri="{BB962C8B-B14F-4D97-AF65-F5344CB8AC3E}">
        <p14:creationId xmlns:p14="http://schemas.microsoft.com/office/powerpoint/2010/main" val="36366869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4.1. CAFIS Explorer</a:t>
            </a:r>
            <a:r>
              <a:rPr lang="ja-JP" altLang="en-US" dirty="0"/>
              <a:t> </a:t>
            </a:r>
            <a:r>
              <a:rPr lang="ja-JP" altLang="en-US" dirty="0" smtClean="0"/>
              <a:t>導入実績</a:t>
            </a:r>
            <a:endParaRPr kumimoji="1" lang="ja-JP" altLang="en-US" dirty="0"/>
          </a:p>
        </p:txBody>
      </p:sp>
      <p:sp>
        <p:nvSpPr>
          <p:cNvPr id="22" name="コンテンツ プレースホルダー 3"/>
          <p:cNvSpPr>
            <a:spLocks/>
          </p:cNvSpPr>
          <p:nvPr/>
        </p:nvSpPr>
        <p:spPr bwMode="auto">
          <a:xfrm>
            <a:off x="468135" y="584337"/>
            <a:ext cx="7746517" cy="3336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404040"/>
              </a:solidFill>
              <a:effectLst/>
              <a:uLnTx/>
              <a:uFillTx/>
              <a:latin typeface="Meiryo UI"/>
              <a:ea typeface="Meiryo UI"/>
              <a:cs typeface="+mn-cs"/>
            </a:endParaRPr>
          </a:p>
        </p:txBody>
      </p:sp>
      <p:graphicFrame>
        <p:nvGraphicFramePr>
          <p:cNvPr id="24" name="表 23"/>
          <p:cNvGraphicFramePr>
            <a:graphicFrameLocks noGrp="1"/>
          </p:cNvGraphicFramePr>
          <p:nvPr>
            <p:extLst/>
          </p:nvPr>
        </p:nvGraphicFramePr>
        <p:xfrm>
          <a:off x="0" y="742029"/>
          <a:ext cx="9906000" cy="5703222"/>
        </p:xfrm>
        <a:graphic>
          <a:graphicData uri="http://schemas.openxmlformats.org/drawingml/2006/table">
            <a:tbl>
              <a:tblPr/>
              <a:tblGrid>
                <a:gridCol w="403121">
                  <a:extLst>
                    <a:ext uri="{9D8B030D-6E8A-4147-A177-3AD203B41FA5}">
                      <a16:colId xmlns:a16="http://schemas.microsoft.com/office/drawing/2014/main" val="20000"/>
                    </a:ext>
                  </a:extLst>
                </a:gridCol>
                <a:gridCol w="2177743">
                  <a:extLst>
                    <a:ext uri="{9D8B030D-6E8A-4147-A177-3AD203B41FA5}">
                      <a16:colId xmlns:a16="http://schemas.microsoft.com/office/drawing/2014/main" val="20001"/>
                    </a:ext>
                  </a:extLst>
                </a:gridCol>
                <a:gridCol w="7325136">
                  <a:extLst>
                    <a:ext uri="{9D8B030D-6E8A-4147-A177-3AD203B41FA5}">
                      <a16:colId xmlns:a16="http://schemas.microsoft.com/office/drawing/2014/main" val="20002"/>
                    </a:ext>
                  </a:extLst>
                </a:gridCol>
              </a:tblGrid>
              <a:tr h="567548">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西日本旅客鉄道様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複数のショッピングセンターのポイント更改・共通ポイント化を推進。</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ルクアなど計</a:t>
                      </a:r>
                      <a:r>
                        <a:rPr kumimoji="1" lang="en-US"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13</a:t>
                      </a: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館</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のポイント制度を</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CAFIS Explorer</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上で運営。</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567548">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パルコ様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パルコ様新ポイントサービスの立ち上げを基本構想立案から支援。</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スマホアプリ会員証やスマホアプリ決済を実現。</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567548">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3</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東急プラザ様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CAFIS Arch</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を用いたポイントサービスを実施。</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合わせてスマホアプリ会員証の実現やポイント制度の強化を実施。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567548">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アークス様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RARA</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ポイントのシステム提供と合わせて分析システム及びスマホアプリも提供。</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RARA</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ポイントは外部加盟店での付与も可能であり、アークス社の経済圏を創生。</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78802621"/>
                  </a:ext>
                </a:extLst>
              </a:tr>
              <a:tr h="5737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5</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福岡地所様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キャナルシティ博多、マリノアシティ福岡、リバーウォーク北九州、木の葉モール橋本</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のショッピングセンター</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館における共通ポイントカード「</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f-JOY</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カード」で採用。</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46859786"/>
                  </a:ext>
                </a:extLst>
              </a:tr>
              <a:tr h="5737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6</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ts val="383"/>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アフラック様</a:t>
                      </a:r>
                      <a:endParaRPr kumimoji="1" lang="en-US" altLang="ja-JP" sz="12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会員様向けポイントサービスの導入</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46048355"/>
                  </a:ext>
                </a:extLst>
              </a:tr>
              <a:tr h="10333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7</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東急電鉄様　</a:t>
                      </a: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.pay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東急電鉄との共同プロジェクト</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.pay</a:t>
                      </a:r>
                      <a:r>
                        <a:rPr kumimoji="1" lang="en-US" altLang="ja-JP" sz="11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0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hlinkClick r:id="rId2"/>
                        </a:rPr>
                        <a:t>http://dot-pay.jp/</a:t>
                      </a:r>
                      <a:r>
                        <a:rPr kumimoji="1" lang="ja-JP" altLang="en-US" sz="10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b="0" i="0" u="none" strike="noStrike" cap="none" normalizeH="0" baseline="0" dirty="0" err="1"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にて</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CAFIS Explorer</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を利用。</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a:spcBef>
                          <a:spcPts val="600"/>
                        </a:spcBef>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&lt;</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導入先</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&gt;</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渋谷スクランブルスクエア</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400" b="1" i="0" u="none" strike="noStrike" cap="none" normalizeH="0" baseline="0" dirty="0" err="1"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mozo</a:t>
                      </a: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ワンダーシティ</a:t>
                      </a:r>
                      <a:r>
                        <a:rPr kumimoji="1" lang="en-US"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en-US" altLang="ja-JP"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京都ファミリー</a:t>
                      </a:r>
                      <a:endPar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02380145"/>
                  </a:ext>
                </a:extLst>
              </a:tr>
              <a:tr h="5737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8</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ミッドランドスクエア様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決済端末更改を機にポイントオペレーションの業務改善も併せてご検討いただき、</a:t>
                      </a:r>
                      <a:b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CAFIS Arch</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と</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CAFIS Explorer</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をセットで導入。</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40930065"/>
                  </a:ext>
                </a:extLst>
              </a:tr>
              <a:tr h="3392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9</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JFR</a:t>
                      </a: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カード様</a:t>
                      </a:r>
                      <a:endParaRPr kumimoji="1" lang="ja-JP" altLang="en-US" sz="20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大丸松坂屋カードのクレジット利用でポイントが貯まる新しいポイントプログラム</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43674708"/>
                  </a:ext>
                </a:extLst>
              </a:tr>
              <a:tr h="3392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12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10</a:t>
                      </a:r>
                      <a:endParaRPr kumimoji="1" lang="ja-JP" altLang="en-US" sz="16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600" b="1"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マツダ様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ディーラー店頭で利用できるポイントサービス。</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88526684"/>
                  </a:ext>
                </a:extLst>
              </a:tr>
            </a:tbl>
          </a:graphicData>
        </a:graphic>
      </p:graphicFrame>
      <p:pic>
        <p:nvPicPr>
          <p:cNvPr id="25" name="図 24"/>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3226" y="756596"/>
            <a:ext cx="1482372" cy="484832"/>
          </a:xfrm>
          <a:prstGeom prst="rect">
            <a:avLst/>
          </a:prstGeom>
        </p:spPr>
      </p:pic>
      <p:pic>
        <p:nvPicPr>
          <p:cNvPr id="26" name="Picture 2" descr="関連画像"/>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0253" b="24617"/>
          <a:stretch/>
        </p:blipFill>
        <p:spPr bwMode="auto">
          <a:xfrm>
            <a:off x="8743401" y="1328452"/>
            <a:ext cx="872537" cy="4810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アークス ポイントカード」の画像検索結果"/>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880734" y="2484256"/>
            <a:ext cx="702022" cy="4589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東急プラザアプリ"/>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5685" y="1891220"/>
            <a:ext cx="527967" cy="5279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渋谷スクランブルスクエア　ロゴ」の画像検索結果"/>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2255" y="4523123"/>
            <a:ext cx="1252741" cy="468197"/>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18057"/>
          <a:stretch/>
        </p:blipFill>
        <p:spPr>
          <a:xfrm>
            <a:off x="8461960" y="5182373"/>
            <a:ext cx="1288093" cy="508073"/>
          </a:xfrm>
          <a:prstGeom prst="rect">
            <a:avLst/>
          </a:prstGeom>
        </p:spPr>
      </p:pic>
      <p:pic>
        <p:nvPicPr>
          <p:cNvPr id="31" name="図 3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4996" y="4223005"/>
            <a:ext cx="1093111" cy="756314"/>
          </a:xfrm>
          <a:prstGeom prst="rect">
            <a:avLst/>
          </a:prstGeom>
        </p:spPr>
      </p:pic>
      <p:pic>
        <p:nvPicPr>
          <p:cNvPr id="32" name="Picture 2" descr="https://file.f-joy.jp/information/103.gif"/>
          <p:cNvPicPr>
            <a:picLocks noChangeAspect="1" noChangeArrowheads="1"/>
          </p:cNvPicPr>
          <p:nvPr/>
        </p:nvPicPr>
        <p:blipFill rotWithShape="1">
          <a:blip r:embed="rId10">
            <a:clrChange>
              <a:clrFrom>
                <a:srgbClr val="FCFEFC"/>
              </a:clrFrom>
              <a:clrTo>
                <a:srgbClr val="FCFEFC">
                  <a:alpha val="0"/>
                </a:srgbClr>
              </a:clrTo>
            </a:clrChange>
            <a:extLst>
              <a:ext uri="{28A0092B-C50C-407E-A947-70E740481C1C}">
                <a14:useLocalDpi xmlns:a14="http://schemas.microsoft.com/office/drawing/2010/main" val="0"/>
              </a:ext>
            </a:extLst>
          </a:blip>
          <a:srcRect l="15502" r="15772" b="78955"/>
          <a:stretch/>
        </p:blipFill>
        <p:spPr bwMode="auto">
          <a:xfrm>
            <a:off x="8614996" y="2977363"/>
            <a:ext cx="1233497" cy="5345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flac Insurance Servic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43401" y="3639542"/>
            <a:ext cx="976688" cy="4075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大丸松坂屋カードのJFRカードに QIRA（キラ）ポイント が誕生"/>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1872" y="5651145"/>
            <a:ext cx="1408268" cy="3731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マツダPNG！画像は無料でダウンロードできます - CrazypngフリーパスPNGダウンロード-CrazypngフリーパスPNGダウンロード"/>
          <p:cNvPicPr>
            <a:picLocks noChangeAspect="1" noChangeArrowheads="1"/>
          </p:cNvPicPr>
          <p:nvPr/>
        </p:nvPicPr>
        <p:blipFill rotWithShape="1">
          <a:blip r:embed="rId13">
            <a:extLst>
              <a:ext uri="{28A0092B-C50C-407E-A947-70E740481C1C}">
                <a14:useLocalDpi xmlns:a14="http://schemas.microsoft.com/office/drawing/2010/main" val="0"/>
              </a:ext>
            </a:extLst>
          </a:blip>
          <a:srcRect r="69363"/>
          <a:stretch/>
        </p:blipFill>
        <p:spPr bwMode="auto">
          <a:xfrm>
            <a:off x="9126516" y="6103150"/>
            <a:ext cx="412886" cy="33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 JR</a:t>
            </a:r>
            <a:r>
              <a:rPr lang="ja-JP" altLang="en-US" dirty="0" smtClean="0"/>
              <a:t>東海様が目指す姿</a:t>
            </a:r>
            <a:endParaRPr kumimoji="1" lang="ja-JP" altLang="en-US" dirty="0"/>
          </a:p>
        </p:txBody>
      </p:sp>
      <p:sp>
        <p:nvSpPr>
          <p:cNvPr id="19" name="楕円 18"/>
          <p:cNvSpPr/>
          <p:nvPr/>
        </p:nvSpPr>
        <p:spPr>
          <a:xfrm>
            <a:off x="6731338" y="2873583"/>
            <a:ext cx="2808760" cy="2819683"/>
          </a:xfrm>
          <a:prstGeom prst="ellipse">
            <a:avLst/>
          </a:prstGeom>
          <a:noFill/>
          <a:ln w="22225">
            <a:solidFill>
              <a:schemeClr val="accent6">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0" name="直線コネクタ 19"/>
          <p:cNvCxnSpPr/>
          <p:nvPr/>
        </p:nvCxnSpPr>
        <p:spPr>
          <a:xfrm>
            <a:off x="4550110" y="3129688"/>
            <a:ext cx="367440" cy="4665"/>
          </a:xfrm>
          <a:prstGeom prst="line">
            <a:avLst/>
          </a:prstGeom>
          <a:ln w="22225">
            <a:solidFill>
              <a:schemeClr val="accent6">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3683114" y="4589675"/>
            <a:ext cx="2110263" cy="780603"/>
          </a:xfrm>
          <a:prstGeom prst="ellipse">
            <a:avLst/>
          </a:prstGeom>
          <a:noFill/>
          <a:ln w="22225">
            <a:solidFill>
              <a:schemeClr val="accent6">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上下矢印 21"/>
          <p:cNvSpPr/>
          <p:nvPr/>
        </p:nvSpPr>
        <p:spPr>
          <a:xfrm>
            <a:off x="7899640" y="3038830"/>
            <a:ext cx="521898" cy="2112697"/>
          </a:xfrm>
          <a:prstGeom prst="upDownArrow">
            <a:avLst>
              <a:gd name="adj1" fmla="val 50000"/>
              <a:gd name="adj2" fmla="val 2896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250770" y="790880"/>
            <a:ext cx="9477260" cy="584775"/>
          </a:xfrm>
          <a:prstGeom prst="rect">
            <a:avLst/>
          </a:prstGeom>
          <a:noFill/>
        </p:spPr>
        <p:txBody>
          <a:bodyPr wrap="square" rtlCol="0">
            <a:spAutoFit/>
          </a:bodyPr>
          <a:lstStyle/>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事業課題である新たな需要創出に向けた取り組みにおける主要施策として、ポイントをインセンティブとした事業間</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および、グループ内送客・集客による需要喚起モデルを目指されているものと理解しております。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ホームベース 23"/>
          <p:cNvSpPr/>
          <p:nvPr/>
        </p:nvSpPr>
        <p:spPr>
          <a:xfrm>
            <a:off x="151476" y="1465004"/>
            <a:ext cx="2824219" cy="312242"/>
          </a:xfrm>
          <a:prstGeom prst="homePlate">
            <a:avLst/>
          </a:prstGeom>
          <a:solidFill>
            <a:schemeClr val="bg2">
              <a:lumMod val="20000"/>
              <a:lumOff val="80000"/>
            </a:schemeClr>
          </a:solidFill>
          <a:ln w="19050" cap="flat" cmpd="sng" algn="ctr">
            <a:noFill/>
            <a:prstDash val="solid"/>
          </a:ln>
          <a:effectLst/>
        </p:spPr>
        <p:txBody>
          <a:bodyPr rtlCol="0" anchor="ctr"/>
          <a:lstStyle/>
          <a:p>
            <a:pPr marL="171450" marR="0" lvl="0" indent="-171450" algn="ctr" defTabSz="455613"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n-US" altLang="ja-JP"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As</a:t>
            </a:r>
            <a:r>
              <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Is</a:t>
            </a:r>
            <a:endPar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ホームベース 24"/>
          <p:cNvSpPr/>
          <p:nvPr/>
        </p:nvSpPr>
        <p:spPr>
          <a:xfrm>
            <a:off x="3367305" y="1469624"/>
            <a:ext cx="2824219" cy="312242"/>
          </a:xfrm>
          <a:prstGeom prst="homePlate">
            <a:avLst/>
          </a:prstGeom>
          <a:solidFill>
            <a:schemeClr val="bg2">
              <a:lumMod val="20000"/>
              <a:lumOff val="80000"/>
            </a:schemeClr>
          </a:solidFill>
          <a:ln w="19050" cap="flat" cmpd="sng" algn="ctr">
            <a:noFill/>
            <a:prstDash val="solid"/>
          </a:ln>
          <a:effectLst/>
        </p:spPr>
        <p:txBody>
          <a:bodyPr rtlCol="0" anchor="ctr"/>
          <a:lstStyle/>
          <a:p>
            <a:pPr marL="171450" marR="0" lvl="0" indent="-171450" algn="ctr" defTabSz="455613"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n-US" altLang="ja-JP" sz="12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Next</a:t>
            </a:r>
            <a:r>
              <a:rPr kumimoji="0" lang="ja-JP" altLang="en-US" sz="12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12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Stage</a:t>
            </a:r>
            <a:endPar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ホームベース 25"/>
          <p:cNvSpPr/>
          <p:nvPr/>
        </p:nvSpPr>
        <p:spPr>
          <a:xfrm>
            <a:off x="6654505" y="1465007"/>
            <a:ext cx="2824219" cy="312242"/>
          </a:xfrm>
          <a:prstGeom prst="homePlate">
            <a:avLst/>
          </a:prstGeom>
          <a:solidFill>
            <a:schemeClr val="bg2">
              <a:lumMod val="20000"/>
              <a:lumOff val="80000"/>
            </a:schemeClr>
          </a:solidFill>
          <a:ln w="19050" cap="flat" cmpd="sng" algn="ctr">
            <a:noFill/>
            <a:prstDash val="solid"/>
          </a:ln>
          <a:effectLst/>
        </p:spPr>
        <p:txBody>
          <a:bodyPr rtlCol="0" anchor="ctr"/>
          <a:lstStyle/>
          <a:p>
            <a:pPr marL="171450" marR="0" lvl="0" indent="-171450" algn="ctr" defTabSz="455613"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n-US" altLang="ja-JP"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To</a:t>
            </a:r>
            <a:r>
              <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12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B</a:t>
            </a:r>
            <a:r>
              <a:rPr kumimoji="0" lang="en-US" altLang="ja-JP" sz="1200" kern="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a:t>
            </a:r>
            <a:endPar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テキスト ボックス 26"/>
          <p:cNvSpPr txBox="1"/>
          <p:nvPr/>
        </p:nvSpPr>
        <p:spPr>
          <a:xfrm>
            <a:off x="-33504" y="1839115"/>
            <a:ext cx="3305918" cy="461665"/>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マーケ基盤（ユーザ施策、データ管理、システム</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基盤）が各業態単位で個別管理されている状態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楕円 27"/>
          <p:cNvSpPr/>
          <p:nvPr/>
        </p:nvSpPr>
        <p:spPr>
          <a:xfrm>
            <a:off x="1109511" y="4001374"/>
            <a:ext cx="806306" cy="760930"/>
          </a:xfrm>
          <a:prstGeom prst="ellipse">
            <a:avLst/>
          </a:prstGeom>
          <a:solidFill>
            <a:schemeClr val="bg1"/>
          </a:solidFill>
          <a:ln w="19050">
            <a:solidFill>
              <a:schemeClr val="tx2">
                <a:lumMod val="50000"/>
                <a:lumOff val="50000"/>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2">
                  <a:lumMod val="50000"/>
                  <a:lumOff val="50000"/>
                </a:schemeClr>
              </a:solidFill>
            </a:endParaRPr>
          </a:p>
        </p:txBody>
      </p:sp>
      <p:sp>
        <p:nvSpPr>
          <p:cNvPr id="29" name="テキスト ボックス 28"/>
          <p:cNvSpPr txBox="1"/>
          <p:nvPr/>
        </p:nvSpPr>
        <p:spPr>
          <a:xfrm>
            <a:off x="1188584" y="4224332"/>
            <a:ext cx="777068"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新幹線</a:t>
            </a:r>
            <a:endParaRPr lang="en-US" altLang="ja-JP"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テキスト ボックス 29"/>
          <p:cNvSpPr txBox="1"/>
          <p:nvPr/>
        </p:nvSpPr>
        <p:spPr>
          <a:xfrm>
            <a:off x="2862756" y="1843551"/>
            <a:ext cx="3761029" cy="461665"/>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本部単位での会員基盤</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（ポイント制度）の整備</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6168609" y="1820644"/>
            <a:ext cx="3910466" cy="461665"/>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本部間でのポイント連携による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グループ内送客・集客型の需要喚起</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p:cNvSpPr txBox="1"/>
          <p:nvPr/>
        </p:nvSpPr>
        <p:spPr>
          <a:xfrm>
            <a:off x="-105986" y="2353819"/>
            <a:ext cx="1192916"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（主要業態）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楕円 32"/>
          <p:cNvSpPr/>
          <p:nvPr/>
        </p:nvSpPr>
        <p:spPr>
          <a:xfrm>
            <a:off x="484132" y="2806874"/>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ボックス 33"/>
          <p:cNvSpPr txBox="1"/>
          <p:nvPr/>
        </p:nvSpPr>
        <p:spPr>
          <a:xfrm>
            <a:off x="611901" y="3002605"/>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旅行</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楕円 34"/>
          <p:cNvSpPr/>
          <p:nvPr/>
        </p:nvSpPr>
        <p:spPr>
          <a:xfrm>
            <a:off x="1805105" y="2789389"/>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ボックス 35"/>
          <p:cNvSpPr txBox="1"/>
          <p:nvPr/>
        </p:nvSpPr>
        <p:spPr>
          <a:xfrm>
            <a:off x="1889741" y="2985120"/>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駅ビル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楕円 36"/>
          <p:cNvSpPr/>
          <p:nvPr/>
        </p:nvSpPr>
        <p:spPr>
          <a:xfrm>
            <a:off x="469115" y="5260340"/>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ボックス 53"/>
          <p:cNvSpPr txBox="1"/>
          <p:nvPr/>
        </p:nvSpPr>
        <p:spPr>
          <a:xfrm>
            <a:off x="650216" y="5456071"/>
            <a:ext cx="530748" cy="276999"/>
          </a:xfrm>
          <a:prstGeom prst="rect">
            <a:avLst/>
          </a:prstGeom>
          <a:noFill/>
        </p:spPr>
        <p:txBody>
          <a:bodyPr wrap="square" rtlCol="0">
            <a:spAutoFit/>
          </a:bodyPr>
          <a:lstStyle/>
          <a:p>
            <a:pPr defTabSz="455613" eaLnBrk="0" fontAlgn="base" hangingPunct="0">
              <a:spcBef>
                <a:spcPct val="0"/>
              </a:spcBef>
              <a:spcAft>
                <a:spcPct val="0"/>
              </a:spcAft>
            </a:pPr>
            <a:r>
              <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a:t>
            </a:r>
            <a:r>
              <a:rPr lang="en-US" altLang="ja-JP"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C</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楕円 54"/>
          <p:cNvSpPr/>
          <p:nvPr/>
        </p:nvSpPr>
        <p:spPr>
          <a:xfrm>
            <a:off x="2113041" y="4050715"/>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6" name="テキスト ボックス 55"/>
          <p:cNvSpPr txBox="1"/>
          <p:nvPr/>
        </p:nvSpPr>
        <p:spPr>
          <a:xfrm>
            <a:off x="2169406" y="4243468"/>
            <a:ext cx="642205" cy="346855"/>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コンビニ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楕円 56"/>
          <p:cNvSpPr/>
          <p:nvPr/>
        </p:nvSpPr>
        <p:spPr>
          <a:xfrm>
            <a:off x="1783077" y="5242296"/>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ボックス 57"/>
          <p:cNvSpPr txBox="1"/>
          <p:nvPr/>
        </p:nvSpPr>
        <p:spPr>
          <a:xfrm>
            <a:off x="1873946" y="5435049"/>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ホテル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楕円 58"/>
          <p:cNvSpPr/>
          <p:nvPr/>
        </p:nvSpPr>
        <p:spPr>
          <a:xfrm>
            <a:off x="130308" y="4056888"/>
            <a:ext cx="733005" cy="691755"/>
          </a:xfrm>
          <a:prstGeom prst="ellipse">
            <a:avLst/>
          </a:prstGeom>
          <a:no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p:cNvSpPr txBox="1"/>
          <p:nvPr/>
        </p:nvSpPr>
        <p:spPr>
          <a:xfrm>
            <a:off x="186673" y="4249641"/>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キヨスク</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楕円 60"/>
          <p:cNvSpPr/>
          <p:nvPr/>
        </p:nvSpPr>
        <p:spPr>
          <a:xfrm>
            <a:off x="3255936" y="2267514"/>
            <a:ext cx="3055815" cy="1783721"/>
          </a:xfrm>
          <a:prstGeom prst="ellipse">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2" name="楕円 61"/>
          <p:cNvSpPr/>
          <p:nvPr/>
        </p:nvSpPr>
        <p:spPr>
          <a:xfrm>
            <a:off x="3220620" y="4126342"/>
            <a:ext cx="3089636" cy="2227150"/>
          </a:xfrm>
          <a:prstGeom prst="ellipse">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ボックス 62"/>
          <p:cNvSpPr txBox="1"/>
          <p:nvPr/>
        </p:nvSpPr>
        <p:spPr>
          <a:xfrm>
            <a:off x="3658297" y="2388049"/>
            <a:ext cx="2151641"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（営業本部様所掌の業態）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p:cNvSpPr txBox="1"/>
          <p:nvPr/>
        </p:nvSpPr>
        <p:spPr>
          <a:xfrm>
            <a:off x="3410825" y="6090051"/>
            <a:ext cx="2631178"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（事業推進本部様所掌の業態）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楕円 64"/>
          <p:cNvSpPr/>
          <p:nvPr/>
        </p:nvSpPr>
        <p:spPr>
          <a:xfrm>
            <a:off x="4913027" y="2773648"/>
            <a:ext cx="733005" cy="691755"/>
          </a:xfrm>
          <a:prstGeom prst="ellipse">
            <a:avLst/>
          </a:prstGeom>
          <a:solidFill>
            <a:schemeClr val="bg1"/>
          </a:solidFill>
          <a:ln w="19050">
            <a:solidFill>
              <a:schemeClr val="tx2">
                <a:lumMod val="50000"/>
                <a:lumOff val="50000"/>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2">
                  <a:lumMod val="50000"/>
                  <a:lumOff val="50000"/>
                </a:schemeClr>
              </a:solidFill>
            </a:endParaRPr>
          </a:p>
        </p:txBody>
      </p:sp>
      <p:sp>
        <p:nvSpPr>
          <p:cNvPr id="66" name="テキスト ボックス 65"/>
          <p:cNvSpPr txBox="1"/>
          <p:nvPr/>
        </p:nvSpPr>
        <p:spPr>
          <a:xfrm>
            <a:off x="4955449" y="2962018"/>
            <a:ext cx="777068"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新幹線</a:t>
            </a:r>
            <a:endParaRPr lang="en-US" altLang="ja-JP"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楕円 66"/>
          <p:cNvSpPr/>
          <p:nvPr/>
        </p:nvSpPr>
        <p:spPr>
          <a:xfrm>
            <a:off x="3840455" y="2796527"/>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8" name="テキスト ボックス 67"/>
          <p:cNvSpPr txBox="1"/>
          <p:nvPr/>
        </p:nvSpPr>
        <p:spPr>
          <a:xfrm>
            <a:off x="3968224" y="2992258"/>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旅行</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楕円 68"/>
          <p:cNvSpPr/>
          <p:nvPr/>
        </p:nvSpPr>
        <p:spPr>
          <a:xfrm>
            <a:off x="4386788" y="4973248"/>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テキスト ボックス 69"/>
          <p:cNvSpPr txBox="1"/>
          <p:nvPr/>
        </p:nvSpPr>
        <p:spPr>
          <a:xfrm>
            <a:off x="4471424" y="5177605"/>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駅ビル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楕円 70"/>
          <p:cNvSpPr/>
          <p:nvPr/>
        </p:nvSpPr>
        <p:spPr>
          <a:xfrm>
            <a:off x="5393198" y="4961742"/>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2" name="テキスト ボックス 71"/>
          <p:cNvSpPr txBox="1"/>
          <p:nvPr/>
        </p:nvSpPr>
        <p:spPr>
          <a:xfrm>
            <a:off x="5574299" y="5157473"/>
            <a:ext cx="530748" cy="276999"/>
          </a:xfrm>
          <a:prstGeom prst="rect">
            <a:avLst/>
          </a:prstGeom>
          <a:noFill/>
        </p:spPr>
        <p:txBody>
          <a:bodyPr wrap="square" rtlCol="0">
            <a:spAutoFit/>
          </a:bodyPr>
          <a:lstStyle/>
          <a:p>
            <a:pPr defTabSz="455613" eaLnBrk="0" fontAlgn="base" hangingPunct="0">
              <a:spcBef>
                <a:spcPct val="0"/>
              </a:spcBef>
              <a:spcAft>
                <a:spcPct val="0"/>
              </a:spcAft>
            </a:pPr>
            <a:r>
              <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a:t>
            </a:r>
            <a:r>
              <a:rPr lang="en-US" altLang="ja-JP"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C</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楕円 72"/>
          <p:cNvSpPr/>
          <p:nvPr/>
        </p:nvSpPr>
        <p:spPr>
          <a:xfrm>
            <a:off x="3363131" y="4984750"/>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テキスト ボックス 73"/>
          <p:cNvSpPr txBox="1"/>
          <p:nvPr/>
        </p:nvSpPr>
        <p:spPr>
          <a:xfrm>
            <a:off x="3419496" y="5177503"/>
            <a:ext cx="642205" cy="346855"/>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コンビニ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楕円 74"/>
          <p:cNvSpPr/>
          <p:nvPr/>
        </p:nvSpPr>
        <p:spPr>
          <a:xfrm>
            <a:off x="3866344" y="4280257"/>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テキスト ボックス 75"/>
          <p:cNvSpPr txBox="1"/>
          <p:nvPr/>
        </p:nvSpPr>
        <p:spPr>
          <a:xfrm>
            <a:off x="3922709" y="4473010"/>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キヨスク</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楕円 76"/>
          <p:cNvSpPr/>
          <p:nvPr/>
        </p:nvSpPr>
        <p:spPr>
          <a:xfrm>
            <a:off x="4878490" y="4265878"/>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テキスト ボックス 77"/>
          <p:cNvSpPr txBox="1"/>
          <p:nvPr/>
        </p:nvSpPr>
        <p:spPr>
          <a:xfrm>
            <a:off x="4969359" y="4458631"/>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ホテル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983435" y="6160123"/>
            <a:ext cx="1192916"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その他・・・</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テキスト ボックス 79"/>
          <p:cNvSpPr txBox="1"/>
          <p:nvPr/>
        </p:nvSpPr>
        <p:spPr>
          <a:xfrm>
            <a:off x="3509590" y="3479112"/>
            <a:ext cx="2615168" cy="461665"/>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EX</a:t>
            </a:r>
            <a:r>
              <a:rPr lang="ja-JP" altLang="en-US"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ポイント」新設</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a:solidFill>
                  <a:srgbClr val="9933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新幹線需要喚起」へ</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テキスト ボックス 80"/>
          <p:cNvSpPr txBox="1"/>
          <p:nvPr/>
        </p:nvSpPr>
        <p:spPr>
          <a:xfrm>
            <a:off x="2830859" y="5722091"/>
            <a:ext cx="3828868" cy="646331"/>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「駅ビル共通ポイント」、「事推共通ポイント」新設</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a:solidFill>
                  <a:srgbClr val="9933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関連事業の収益向上」へ</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楕円 81"/>
          <p:cNvSpPr/>
          <p:nvPr/>
        </p:nvSpPr>
        <p:spPr>
          <a:xfrm>
            <a:off x="6654764" y="2249396"/>
            <a:ext cx="2936279" cy="1783721"/>
          </a:xfrm>
          <a:prstGeom prst="ellipse">
            <a:avLst/>
          </a:prstGeom>
          <a:noFill/>
          <a:ln w="9525">
            <a:solidFill>
              <a:schemeClr val="bg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テキスト ボックス 82"/>
          <p:cNvSpPr txBox="1"/>
          <p:nvPr/>
        </p:nvSpPr>
        <p:spPr>
          <a:xfrm>
            <a:off x="7110908" y="2419682"/>
            <a:ext cx="1976843"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（営業本部様所掌業態）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楕円 83"/>
          <p:cNvSpPr/>
          <p:nvPr/>
        </p:nvSpPr>
        <p:spPr>
          <a:xfrm>
            <a:off x="6654764" y="4114842"/>
            <a:ext cx="2968777" cy="2227150"/>
          </a:xfrm>
          <a:prstGeom prst="ellipse">
            <a:avLst/>
          </a:prstGeom>
          <a:noFill/>
          <a:ln w="9525">
            <a:solidFill>
              <a:schemeClr val="bg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テキスト ボックス 84"/>
          <p:cNvSpPr txBox="1"/>
          <p:nvPr/>
        </p:nvSpPr>
        <p:spPr>
          <a:xfrm>
            <a:off x="6927520" y="6052673"/>
            <a:ext cx="2631178" cy="276999"/>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（事業推進本部様所掌の業態）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楕円 85"/>
          <p:cNvSpPr/>
          <p:nvPr/>
        </p:nvSpPr>
        <p:spPr>
          <a:xfrm>
            <a:off x="8507363" y="2665495"/>
            <a:ext cx="733005" cy="681005"/>
          </a:xfrm>
          <a:prstGeom prst="ellipse">
            <a:avLst/>
          </a:prstGeom>
          <a:solidFill>
            <a:schemeClr val="bg1"/>
          </a:solidFill>
          <a:ln w="19050">
            <a:solidFill>
              <a:schemeClr val="tx2">
                <a:lumMod val="50000"/>
                <a:lumOff val="50000"/>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2">
                  <a:lumMod val="50000"/>
                  <a:lumOff val="50000"/>
                </a:schemeClr>
              </a:solidFill>
            </a:endParaRPr>
          </a:p>
        </p:txBody>
      </p:sp>
      <p:sp>
        <p:nvSpPr>
          <p:cNvPr id="87" name="テキスト ボックス 86"/>
          <p:cNvSpPr txBox="1"/>
          <p:nvPr/>
        </p:nvSpPr>
        <p:spPr>
          <a:xfrm>
            <a:off x="8549785" y="2855643"/>
            <a:ext cx="777068"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新幹線</a:t>
            </a:r>
            <a:endParaRPr lang="en-US" altLang="ja-JP" sz="1200"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楕円 87"/>
          <p:cNvSpPr/>
          <p:nvPr/>
        </p:nvSpPr>
        <p:spPr>
          <a:xfrm>
            <a:off x="6994845" y="2724651"/>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9" name="テキスト ボックス 88"/>
          <p:cNvSpPr txBox="1"/>
          <p:nvPr/>
        </p:nvSpPr>
        <p:spPr>
          <a:xfrm>
            <a:off x="7122614" y="2920382"/>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旅行</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楕円 89"/>
          <p:cNvSpPr/>
          <p:nvPr/>
        </p:nvSpPr>
        <p:spPr>
          <a:xfrm>
            <a:off x="7825855" y="5211910"/>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1" name="テキスト ボックス 90"/>
          <p:cNvSpPr txBox="1"/>
          <p:nvPr/>
        </p:nvSpPr>
        <p:spPr>
          <a:xfrm>
            <a:off x="7910491" y="5407641"/>
            <a:ext cx="706426"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駅ビル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楕円 91"/>
          <p:cNvSpPr/>
          <p:nvPr/>
        </p:nvSpPr>
        <p:spPr>
          <a:xfrm>
            <a:off x="8866771" y="4898485"/>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テキスト ボックス 92"/>
          <p:cNvSpPr txBox="1"/>
          <p:nvPr/>
        </p:nvSpPr>
        <p:spPr>
          <a:xfrm>
            <a:off x="9047872" y="5070382"/>
            <a:ext cx="530748" cy="276999"/>
          </a:xfrm>
          <a:prstGeom prst="rect">
            <a:avLst/>
          </a:prstGeom>
          <a:noFill/>
        </p:spPr>
        <p:txBody>
          <a:bodyPr wrap="square" rtlCol="0">
            <a:spAutoFit/>
          </a:bodyPr>
          <a:lstStyle/>
          <a:p>
            <a:pPr defTabSz="455613" eaLnBrk="0" fontAlgn="base" hangingPunct="0">
              <a:spcBef>
                <a:spcPct val="0"/>
              </a:spcBef>
              <a:spcAft>
                <a:spcPct val="0"/>
              </a:spcAft>
            </a:pPr>
            <a:r>
              <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a:t>
            </a:r>
            <a:r>
              <a:rPr lang="en-US" altLang="ja-JP"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C</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楕円 93"/>
          <p:cNvSpPr/>
          <p:nvPr/>
        </p:nvSpPr>
        <p:spPr>
          <a:xfrm>
            <a:off x="6759071" y="4958036"/>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テキスト ボックス 94"/>
          <p:cNvSpPr txBox="1"/>
          <p:nvPr/>
        </p:nvSpPr>
        <p:spPr>
          <a:xfrm>
            <a:off x="6815436" y="5150789"/>
            <a:ext cx="642205" cy="346855"/>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コンビニ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楕円 95"/>
          <p:cNvSpPr/>
          <p:nvPr/>
        </p:nvSpPr>
        <p:spPr>
          <a:xfrm>
            <a:off x="6399643" y="4001351"/>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7" name="テキスト ボックス 96"/>
          <p:cNvSpPr txBox="1"/>
          <p:nvPr/>
        </p:nvSpPr>
        <p:spPr>
          <a:xfrm>
            <a:off x="6456008" y="4194104"/>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キヨスク</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楕円 97"/>
          <p:cNvSpPr/>
          <p:nvPr/>
        </p:nvSpPr>
        <p:spPr>
          <a:xfrm>
            <a:off x="9085304" y="3943836"/>
            <a:ext cx="733005" cy="691755"/>
          </a:xfrm>
          <a:prstGeom prst="ellipse">
            <a:avLst/>
          </a:prstGeom>
          <a:solidFill>
            <a:schemeClr val="bg1"/>
          </a:solidFill>
          <a:ln w="158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9" name="テキスト ボックス 98"/>
          <p:cNvSpPr txBox="1"/>
          <p:nvPr/>
        </p:nvSpPr>
        <p:spPr>
          <a:xfrm>
            <a:off x="9176173" y="4136589"/>
            <a:ext cx="642205" cy="276999"/>
          </a:xfrm>
          <a:prstGeom prst="rect">
            <a:avLst/>
          </a:prstGeom>
          <a:noFill/>
        </p:spPr>
        <p:txBody>
          <a:bodyPr wrap="square" rtlCol="0">
            <a:spAutoFit/>
          </a:bodyPr>
          <a:lstStyle/>
          <a:p>
            <a:pPr defTabSz="455613" eaLnBrk="0" fontAlgn="base" hangingPunct="0">
              <a:spcBef>
                <a:spcPct val="0"/>
              </a:spcBef>
              <a:spcAft>
                <a:spcPct val="0"/>
              </a:spcAft>
            </a:pP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ホテル</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テキスト ボックス 99"/>
          <p:cNvSpPr txBox="1"/>
          <p:nvPr/>
        </p:nvSpPr>
        <p:spPr>
          <a:xfrm>
            <a:off x="6909183" y="3384080"/>
            <a:ext cx="2538868" cy="830997"/>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「事業間ポイント連携」新設</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および、</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b="1"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「マーケティング基盤」新設</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を通じた</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a:solidFill>
                  <a:srgbClr val="9933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新幹線需要喚起」実現へ</a:t>
            </a:r>
            <a:endParaRPr lang="en-US" altLang="ja-JP"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200" dirty="0">
                <a:solidFill>
                  <a:srgbClr val="9933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9933FF"/>
                </a:solidFill>
                <a:latin typeface="Meiryo UI" panose="020B0604030504040204" pitchFamily="50" charset="-128"/>
                <a:ea typeface="Meiryo UI" panose="020B0604030504040204" pitchFamily="50" charset="-128"/>
                <a:cs typeface="Meiryo UI" panose="020B0604030504040204" pitchFamily="50" charset="-128"/>
              </a:rPr>
              <a:t>関連事業の収益向上」実現へ</a:t>
            </a:r>
            <a:endParaRPr lang="en-US" altLang="ja-JP" sz="1200" dirty="0">
              <a:solidFill>
                <a:srgbClr val="9933FF"/>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1" name="グループ化 100"/>
          <p:cNvGrpSpPr/>
          <p:nvPr/>
        </p:nvGrpSpPr>
        <p:grpSpPr>
          <a:xfrm rot="20323333">
            <a:off x="6667746" y="3790649"/>
            <a:ext cx="211825" cy="229736"/>
            <a:chOff x="7133566" y="3539296"/>
            <a:chExt cx="211825" cy="229736"/>
          </a:xfrm>
        </p:grpSpPr>
        <p:cxnSp>
          <p:nvCxnSpPr>
            <p:cNvPr id="102" name="直線コネクタ 101"/>
            <p:cNvCxnSpPr/>
            <p:nvPr/>
          </p:nvCxnSpPr>
          <p:spPr>
            <a:xfrm>
              <a:off x="7133566" y="3539296"/>
              <a:ext cx="211825" cy="23506"/>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a:xfrm flipV="1">
              <a:off x="7337827" y="3577979"/>
              <a:ext cx="6329" cy="191053"/>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4" name="グループ化 103"/>
          <p:cNvGrpSpPr/>
          <p:nvPr/>
        </p:nvGrpSpPr>
        <p:grpSpPr>
          <a:xfrm rot="6591795">
            <a:off x="9318925" y="3629635"/>
            <a:ext cx="211825" cy="229736"/>
            <a:chOff x="7133566" y="3539296"/>
            <a:chExt cx="211825" cy="229736"/>
          </a:xfrm>
        </p:grpSpPr>
        <p:cxnSp>
          <p:nvCxnSpPr>
            <p:cNvPr id="105" name="直線コネクタ 104"/>
            <p:cNvCxnSpPr/>
            <p:nvPr/>
          </p:nvCxnSpPr>
          <p:spPr>
            <a:xfrm>
              <a:off x="7133566" y="3539296"/>
              <a:ext cx="211825" cy="23506"/>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flipV="1">
              <a:off x="7337827" y="3577979"/>
              <a:ext cx="6329" cy="191053"/>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107" name="テキスト ボックス 106"/>
          <p:cNvSpPr txBox="1"/>
          <p:nvPr/>
        </p:nvSpPr>
        <p:spPr>
          <a:xfrm>
            <a:off x="6634851" y="4243043"/>
            <a:ext cx="3072031" cy="954107"/>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新幹線の予約情報を</a:t>
            </a:r>
            <a:endParaRPr lang="en-US" altLang="ja-JP"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強みとした、</a:t>
            </a:r>
            <a:r>
              <a:rPr lang="en-US" altLang="ja-JP"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JR</a:t>
            </a:r>
            <a:r>
              <a:rPr lang="ja-JP" altLang="en-US"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東海ならではの</a:t>
            </a:r>
            <a:endParaRPr lang="en-US" altLang="ja-JP"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需要喚起を創出し、グループとして</a:t>
            </a:r>
            <a:endParaRPr lang="en-US" altLang="ja-JP"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rPr>
              <a:t>収益向上の実現</a:t>
            </a:r>
            <a:r>
              <a:rPr lang="ja-JP" altLang="en-US" sz="1400" b="1" dirty="0">
                <a:solidFill>
                  <a:srgbClr val="F87B22"/>
                </a:solidFill>
                <a:latin typeface="Meiryo UI" panose="020B0604030504040204" pitchFamily="50" charset="-128"/>
                <a:ea typeface="Meiryo UI" panose="020B0604030504040204" pitchFamily="50" charset="-128"/>
                <a:cs typeface="Meiryo UI" panose="020B0604030504040204" pitchFamily="50" charset="-128"/>
              </a:rPr>
              <a:t>へ</a:t>
            </a:r>
            <a:endParaRPr lang="en-US" altLang="ja-JP" sz="1400" b="1" dirty="0" smtClean="0">
              <a:solidFill>
                <a:srgbClr val="F87B22"/>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8" name="グループ化 107"/>
          <p:cNvGrpSpPr/>
          <p:nvPr/>
        </p:nvGrpSpPr>
        <p:grpSpPr>
          <a:xfrm rot="20323333">
            <a:off x="3669350" y="4812032"/>
            <a:ext cx="131526" cy="129681"/>
            <a:chOff x="7133566" y="3539296"/>
            <a:chExt cx="211825" cy="229736"/>
          </a:xfrm>
        </p:grpSpPr>
        <p:cxnSp>
          <p:nvCxnSpPr>
            <p:cNvPr id="109" name="直線コネクタ 108"/>
            <p:cNvCxnSpPr/>
            <p:nvPr/>
          </p:nvCxnSpPr>
          <p:spPr>
            <a:xfrm>
              <a:off x="7133566" y="3539296"/>
              <a:ext cx="211825" cy="23506"/>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直線コネクタ 109"/>
            <p:cNvCxnSpPr/>
            <p:nvPr/>
          </p:nvCxnSpPr>
          <p:spPr>
            <a:xfrm flipV="1">
              <a:off x="7337827" y="3577979"/>
              <a:ext cx="6329" cy="191053"/>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1" name="グループ化 110"/>
          <p:cNvGrpSpPr/>
          <p:nvPr/>
        </p:nvGrpSpPr>
        <p:grpSpPr>
          <a:xfrm rot="20323333" flipV="1">
            <a:off x="5604053" y="4728068"/>
            <a:ext cx="118742" cy="131381"/>
            <a:chOff x="7133566" y="3539296"/>
            <a:chExt cx="211825" cy="229736"/>
          </a:xfrm>
        </p:grpSpPr>
        <p:cxnSp>
          <p:nvCxnSpPr>
            <p:cNvPr id="112" name="直線コネクタ 111"/>
            <p:cNvCxnSpPr/>
            <p:nvPr/>
          </p:nvCxnSpPr>
          <p:spPr>
            <a:xfrm>
              <a:off x="7133566" y="3539296"/>
              <a:ext cx="211825" cy="23506"/>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直線コネクタ 112"/>
            <p:cNvCxnSpPr/>
            <p:nvPr/>
          </p:nvCxnSpPr>
          <p:spPr>
            <a:xfrm flipV="1">
              <a:off x="7337827" y="3577979"/>
              <a:ext cx="6329" cy="191053"/>
            </a:xfrm>
            <a:prstGeom prst="line">
              <a:avLst/>
            </a:prstGeom>
            <a:ln w="2222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114" name="テキスト ボックス 113"/>
          <p:cNvSpPr txBox="1"/>
          <p:nvPr/>
        </p:nvSpPr>
        <p:spPr>
          <a:xfrm>
            <a:off x="192444" y="3688032"/>
            <a:ext cx="2557122" cy="276999"/>
          </a:xfrm>
          <a:prstGeom prst="rect">
            <a:avLst/>
          </a:prstGeom>
          <a:noFill/>
        </p:spPr>
        <p:txBody>
          <a:bodyPr wrap="square" rtlCol="0">
            <a:spAutoFit/>
          </a:bodyPr>
          <a:lstStyle/>
          <a:p>
            <a:pPr algn="ctr" defTabSz="455613" eaLnBrk="0" fontAlgn="base" hangingPunct="0">
              <a:spcBef>
                <a:spcPct val="0"/>
              </a:spcBef>
              <a:spcAft>
                <a:spcPct val="0"/>
              </a:spcAft>
            </a:pPr>
            <a:r>
              <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UX,</a:t>
            </a:r>
            <a:r>
              <a:rPr lang="ja-JP" altLang="en-US"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業務が非連続な状態</a:t>
            </a:r>
            <a:endParaRPr lang="en-US" altLang="ja-JP" sz="12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46176040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4.2. </a:t>
            </a:r>
            <a:r>
              <a:rPr lang="ja-JP" altLang="en-US" dirty="0" smtClean="0"/>
              <a:t>商業施設における導入実績</a:t>
            </a:r>
            <a:endParaRPr kumimoji="1" lang="ja-JP" altLang="en-US" dirty="0"/>
          </a:p>
        </p:txBody>
      </p:sp>
      <p:sp>
        <p:nvSpPr>
          <p:cNvPr id="22" name="コンテンツ プレースホルダー 3"/>
          <p:cNvSpPr>
            <a:spLocks/>
          </p:cNvSpPr>
          <p:nvPr/>
        </p:nvSpPr>
        <p:spPr bwMode="auto">
          <a:xfrm>
            <a:off x="468135" y="584337"/>
            <a:ext cx="7746517" cy="3336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404040"/>
              </a:solidFill>
              <a:effectLst/>
              <a:uLnTx/>
              <a:uFillTx/>
              <a:latin typeface="Meiryo UI"/>
              <a:ea typeface="Meiryo UI"/>
              <a:cs typeface="+mn-cs"/>
            </a:endParaRPr>
          </a:p>
        </p:txBody>
      </p:sp>
      <p:pic>
        <p:nvPicPr>
          <p:cNvPr id="38" name="図 37"/>
          <p:cNvPicPr>
            <a:picLocks noChangeAspect="1"/>
          </p:cNvPicPr>
          <p:nvPr/>
        </p:nvPicPr>
        <p:blipFill>
          <a:blip r:embed="rId2"/>
          <a:stretch>
            <a:fillRect/>
          </a:stretch>
        </p:blipFill>
        <p:spPr>
          <a:xfrm>
            <a:off x="258194" y="1850646"/>
            <a:ext cx="6087213" cy="3057378"/>
          </a:xfrm>
          <a:prstGeom prst="rect">
            <a:avLst/>
          </a:prstGeom>
        </p:spPr>
      </p:pic>
      <p:cxnSp>
        <p:nvCxnSpPr>
          <p:cNvPr id="39" name="直線コネクタ 38">
            <a:extLst>
              <a:ext uri="{FF2B5EF4-FFF2-40B4-BE49-F238E27FC236}">
                <a16:creationId xmlns:a16="http://schemas.microsoft.com/office/drawing/2014/main" id="{EA3C3816-DC0C-4350-BEBF-8E1E8D03769F}"/>
              </a:ext>
            </a:extLst>
          </p:cNvPr>
          <p:cNvCxnSpPr>
            <a:cxnSpLocks/>
          </p:cNvCxnSpPr>
          <p:nvPr/>
        </p:nvCxnSpPr>
        <p:spPr>
          <a:xfrm>
            <a:off x="258194" y="1401863"/>
            <a:ext cx="6009256" cy="0"/>
          </a:xfrm>
          <a:prstGeom prst="line">
            <a:avLst/>
          </a:prstGeom>
          <a:noFill/>
          <a:ln w="9525" cap="flat" cmpd="sng" algn="ctr">
            <a:solidFill>
              <a:srgbClr val="5F5F5F"/>
            </a:solidFill>
            <a:prstDash val="solid"/>
          </a:ln>
          <a:effectLst/>
        </p:spPr>
      </p:cxnSp>
      <p:sp>
        <p:nvSpPr>
          <p:cNvPr id="40" name="テキスト ボックス 39"/>
          <p:cNvSpPr txBox="1"/>
          <p:nvPr/>
        </p:nvSpPr>
        <p:spPr>
          <a:xfrm>
            <a:off x="1370014" y="998192"/>
            <a:ext cx="3785616" cy="372731"/>
          </a:xfrm>
          <a:prstGeom prst="rect">
            <a:avLst/>
          </a:prstGeom>
          <a:noFill/>
        </p:spPr>
        <p:txBody>
          <a:bodyPr wrap="square" rtlCol="0">
            <a:spAutoFit/>
          </a:bodyPr>
          <a:lstStyle/>
          <a:p>
            <a:pPr algn="ctr" defTabSz="925880"/>
            <a:r>
              <a:rPr kumimoji="1" lang="ja-JP" altLang="en-US" sz="1822" dirty="0" smtClean="0">
                <a:solidFill>
                  <a:srgbClr val="404040"/>
                </a:solidFill>
                <a:latin typeface="Meiryo UI"/>
              </a:rPr>
              <a:t>国内商業施設導入実績</a:t>
            </a:r>
            <a:endParaRPr kumimoji="1" lang="ja-JP" altLang="en-US" sz="1400" dirty="0">
              <a:solidFill>
                <a:srgbClr val="404040"/>
              </a:solidFill>
              <a:latin typeface="Meiryo UI"/>
            </a:endParaRPr>
          </a:p>
        </p:txBody>
      </p:sp>
      <p:cxnSp>
        <p:nvCxnSpPr>
          <p:cNvPr id="41" name="直線コネクタ 40">
            <a:extLst>
              <a:ext uri="{FF2B5EF4-FFF2-40B4-BE49-F238E27FC236}">
                <a16:creationId xmlns:a16="http://schemas.microsoft.com/office/drawing/2014/main" id="{EA3C3816-DC0C-4350-BEBF-8E1E8D03769F}"/>
              </a:ext>
            </a:extLst>
          </p:cNvPr>
          <p:cNvCxnSpPr>
            <a:cxnSpLocks/>
          </p:cNvCxnSpPr>
          <p:nvPr/>
        </p:nvCxnSpPr>
        <p:spPr>
          <a:xfrm>
            <a:off x="6494288" y="1401863"/>
            <a:ext cx="3161823" cy="0"/>
          </a:xfrm>
          <a:prstGeom prst="line">
            <a:avLst/>
          </a:prstGeom>
          <a:noFill/>
          <a:ln w="9525" cap="flat" cmpd="sng" algn="ctr">
            <a:solidFill>
              <a:srgbClr val="5F5F5F"/>
            </a:solidFill>
            <a:prstDash val="solid"/>
          </a:ln>
          <a:effectLst/>
        </p:spPr>
      </p:cxnSp>
      <p:sp>
        <p:nvSpPr>
          <p:cNvPr id="42" name="テキスト ボックス 41"/>
          <p:cNvSpPr txBox="1"/>
          <p:nvPr/>
        </p:nvSpPr>
        <p:spPr>
          <a:xfrm>
            <a:off x="6643417" y="998192"/>
            <a:ext cx="2863565" cy="372731"/>
          </a:xfrm>
          <a:prstGeom prst="rect">
            <a:avLst/>
          </a:prstGeom>
          <a:noFill/>
        </p:spPr>
        <p:txBody>
          <a:bodyPr wrap="square" lIns="0" rIns="0" rtlCol="0">
            <a:spAutoFit/>
          </a:bodyPr>
          <a:lstStyle/>
          <a:p>
            <a:pPr algn="ctr" defTabSz="925880"/>
            <a:r>
              <a:rPr kumimoji="1" lang="ja-JP" altLang="en-US" sz="1822" dirty="0" smtClean="0">
                <a:solidFill>
                  <a:srgbClr val="404040"/>
                </a:solidFill>
                <a:latin typeface="Meiryo UI"/>
              </a:rPr>
              <a:t>商業施設で支持される理由</a:t>
            </a:r>
            <a:endParaRPr kumimoji="1" lang="en-US" altLang="ja-JP" sz="1822" dirty="0" smtClean="0">
              <a:solidFill>
                <a:srgbClr val="404040"/>
              </a:solidFill>
              <a:latin typeface="Meiryo UI"/>
            </a:endParaRPr>
          </a:p>
        </p:txBody>
      </p:sp>
      <p:sp>
        <p:nvSpPr>
          <p:cNvPr id="43" name="角丸四角形 42"/>
          <p:cNvSpPr/>
          <p:nvPr/>
        </p:nvSpPr>
        <p:spPr>
          <a:xfrm>
            <a:off x="6643417" y="1564801"/>
            <a:ext cx="3161823" cy="3159417"/>
          </a:xfrm>
          <a:prstGeom prst="roundRect">
            <a:avLst>
              <a:gd name="adj" fmla="val 0"/>
            </a:avLst>
          </a:prstGeom>
          <a:noFill/>
        </p:spPr>
        <p:txBody>
          <a:bodyPr wrap="square" rIns="36000" anchor="t">
            <a:noAutofit/>
          </a:bodyPr>
          <a:lstStyle/>
          <a:p>
            <a:pPr marL="285750" indent="-285750" defTabSz="925880">
              <a:spcBef>
                <a:spcPts val="300"/>
              </a:spcBef>
              <a:buFont typeface="Wingdings" panose="05000000000000000000" pitchFamily="2" charset="2"/>
              <a:buChar char="l"/>
            </a:pPr>
            <a:r>
              <a:rPr kumimoji="1" lang="ja-JP" altLang="en-US" sz="1600" b="1" dirty="0" smtClean="0">
                <a:solidFill>
                  <a:srgbClr val="404040"/>
                </a:solidFill>
                <a:latin typeface="Meiryo UI"/>
              </a:rPr>
              <a:t>豊富なポイント機能</a:t>
            </a:r>
            <a:endParaRPr kumimoji="1" lang="en-US" altLang="ja-JP" sz="1600" b="1" dirty="0">
              <a:solidFill>
                <a:srgbClr val="404040"/>
              </a:solidFill>
              <a:latin typeface="Meiryo UI"/>
            </a:endParaRPr>
          </a:p>
          <a:p>
            <a:pPr marL="447675" indent="-180975" defTabSz="925880">
              <a:spcBef>
                <a:spcPts val="300"/>
              </a:spcBef>
              <a:buFont typeface="Arial" panose="020B0604020202020204" pitchFamily="34" charset="0"/>
              <a:buChar char="•"/>
            </a:pPr>
            <a:r>
              <a:rPr kumimoji="1" lang="ja-JP" altLang="en-US" sz="1200" dirty="0" smtClean="0">
                <a:solidFill>
                  <a:srgbClr val="404040"/>
                </a:solidFill>
                <a:latin typeface="Meiryo UI"/>
              </a:rPr>
              <a:t>期間限定、施設限定ポイント</a:t>
            </a:r>
            <a:endParaRPr kumimoji="1" lang="en-US" altLang="ja-JP" sz="1200" dirty="0" smtClean="0">
              <a:solidFill>
                <a:srgbClr val="404040"/>
              </a:solidFill>
              <a:latin typeface="Meiryo UI"/>
            </a:endParaRPr>
          </a:p>
          <a:p>
            <a:pPr marL="447675" indent="-180975" defTabSz="925880">
              <a:spcBef>
                <a:spcPts val="300"/>
              </a:spcBef>
              <a:buFont typeface="Arial" panose="020B0604020202020204" pitchFamily="34" charset="0"/>
              <a:buChar char="•"/>
            </a:pPr>
            <a:r>
              <a:rPr kumimoji="1" lang="ja-JP" altLang="en-US" sz="1200" dirty="0" smtClean="0">
                <a:solidFill>
                  <a:srgbClr val="404040"/>
                </a:solidFill>
                <a:latin typeface="Meiryo UI"/>
              </a:rPr>
              <a:t>多様なキャンペーン</a:t>
            </a:r>
            <a:endParaRPr kumimoji="1" lang="en-US" altLang="ja-JP" sz="1200" dirty="0" smtClean="0">
              <a:solidFill>
                <a:srgbClr val="404040"/>
              </a:solidFill>
              <a:latin typeface="Meiryo UI"/>
            </a:endParaRPr>
          </a:p>
          <a:p>
            <a:pPr marL="285750" indent="-285750" defTabSz="925880">
              <a:spcBef>
                <a:spcPts val="800"/>
              </a:spcBef>
              <a:buFont typeface="Wingdings" panose="05000000000000000000" pitchFamily="2" charset="2"/>
              <a:buChar char="l"/>
            </a:pPr>
            <a:r>
              <a:rPr kumimoji="1" lang="ja-JP" altLang="en-US" sz="1600" b="1" dirty="0" smtClean="0">
                <a:solidFill>
                  <a:srgbClr val="404040"/>
                </a:solidFill>
                <a:latin typeface="Meiryo UI"/>
              </a:rPr>
              <a:t>決済端末</a:t>
            </a:r>
            <a:r>
              <a:rPr kumimoji="1" lang="en-US" altLang="ja-JP" sz="1600" b="1" dirty="0" smtClean="0">
                <a:solidFill>
                  <a:srgbClr val="404040"/>
                </a:solidFill>
                <a:latin typeface="Meiryo UI"/>
              </a:rPr>
              <a:t>CAFIS</a:t>
            </a:r>
            <a:r>
              <a:rPr kumimoji="1" lang="ja-JP" altLang="en-US" sz="1600" b="1" dirty="0">
                <a:solidFill>
                  <a:srgbClr val="404040"/>
                </a:solidFill>
                <a:latin typeface="Meiryo UI"/>
              </a:rPr>
              <a:t> </a:t>
            </a:r>
            <a:r>
              <a:rPr kumimoji="1" lang="en-US" altLang="ja-JP" sz="1600" b="1" dirty="0" smtClean="0">
                <a:solidFill>
                  <a:srgbClr val="404040"/>
                </a:solidFill>
                <a:latin typeface="Meiryo UI"/>
              </a:rPr>
              <a:t>Arch</a:t>
            </a:r>
            <a:r>
              <a:rPr kumimoji="1" lang="ja-JP" altLang="en-US" sz="1600" b="1" dirty="0" smtClean="0">
                <a:solidFill>
                  <a:srgbClr val="404040"/>
                </a:solidFill>
                <a:latin typeface="Meiryo UI"/>
              </a:rPr>
              <a:t>の</a:t>
            </a:r>
            <a:r>
              <a:rPr kumimoji="1" lang="en-US" altLang="ja-JP" sz="1600" b="1" dirty="0" smtClean="0">
                <a:solidFill>
                  <a:srgbClr val="404040"/>
                </a:solidFill>
                <a:latin typeface="Meiryo UI"/>
              </a:rPr>
              <a:t/>
            </a:r>
            <a:br>
              <a:rPr kumimoji="1" lang="en-US" altLang="ja-JP" sz="1600" b="1" dirty="0" smtClean="0">
                <a:solidFill>
                  <a:srgbClr val="404040"/>
                </a:solidFill>
                <a:latin typeface="Meiryo UI"/>
              </a:rPr>
            </a:br>
            <a:r>
              <a:rPr kumimoji="1" lang="ja-JP" altLang="en-US" sz="1600" b="1" dirty="0" smtClean="0">
                <a:solidFill>
                  <a:srgbClr val="404040"/>
                </a:solidFill>
                <a:latin typeface="Meiryo UI"/>
              </a:rPr>
              <a:t>併用によるポイントアプリ提供</a:t>
            </a:r>
            <a:endParaRPr kumimoji="1" lang="en-US" altLang="ja-JP" sz="1600" b="1" dirty="0">
              <a:solidFill>
                <a:srgbClr val="404040"/>
              </a:solidFill>
              <a:latin typeface="Meiryo UI"/>
            </a:endParaRPr>
          </a:p>
          <a:p>
            <a:pPr marL="447675" indent="-182563" defTabSz="925880">
              <a:spcBef>
                <a:spcPts val="300"/>
              </a:spcBef>
              <a:buFont typeface="Arial" panose="020B0604020202020204" pitchFamily="34" charset="0"/>
              <a:buChar char="•"/>
            </a:pPr>
            <a:r>
              <a:rPr kumimoji="1" lang="ja-JP" altLang="en-US" sz="1200" dirty="0" smtClean="0">
                <a:solidFill>
                  <a:srgbClr val="404040"/>
                </a:solidFill>
                <a:latin typeface="Meiryo UI"/>
              </a:rPr>
              <a:t>端末上でのポイント</a:t>
            </a:r>
            <a:r>
              <a:rPr kumimoji="1" lang="en-US" altLang="ja-JP" sz="1200" dirty="0" smtClean="0">
                <a:solidFill>
                  <a:srgbClr val="404040"/>
                </a:solidFill>
                <a:latin typeface="Meiryo UI"/>
              </a:rPr>
              <a:t>/</a:t>
            </a:r>
            <a:r>
              <a:rPr kumimoji="1" lang="ja-JP" altLang="en-US" sz="1200" dirty="0" smtClean="0">
                <a:solidFill>
                  <a:srgbClr val="404040"/>
                </a:solidFill>
                <a:latin typeface="Meiryo UI"/>
              </a:rPr>
              <a:t>ランク照会</a:t>
            </a:r>
            <a:endParaRPr kumimoji="1" lang="en-US" altLang="ja-JP" sz="1200" dirty="0" smtClean="0">
              <a:solidFill>
                <a:srgbClr val="404040"/>
              </a:solidFill>
              <a:latin typeface="Meiryo UI"/>
            </a:endParaRPr>
          </a:p>
          <a:p>
            <a:pPr marL="447675" indent="-182563" defTabSz="925880">
              <a:spcBef>
                <a:spcPts val="300"/>
              </a:spcBef>
              <a:buFont typeface="Arial" panose="020B0604020202020204" pitchFamily="34" charset="0"/>
              <a:buChar char="•"/>
            </a:pPr>
            <a:r>
              <a:rPr kumimoji="1" lang="ja-JP" altLang="en-US" sz="1200" dirty="0" smtClean="0">
                <a:solidFill>
                  <a:srgbClr val="404040"/>
                </a:solidFill>
                <a:latin typeface="Meiryo UI" panose="020B0604030504040204" pitchFamily="50" charset="-128"/>
              </a:rPr>
              <a:t>レジオペレーション効率化</a:t>
            </a:r>
            <a:endParaRPr kumimoji="1" lang="en-US" altLang="ja-JP" sz="1200" dirty="0" smtClean="0">
              <a:solidFill>
                <a:srgbClr val="404040"/>
              </a:solidFill>
              <a:latin typeface="Meiryo UI" panose="020B0604030504040204" pitchFamily="50" charset="-128"/>
            </a:endParaRPr>
          </a:p>
          <a:p>
            <a:pPr marL="447675" indent="-182563" defTabSz="925880">
              <a:spcBef>
                <a:spcPts val="300"/>
              </a:spcBef>
              <a:buFont typeface="Arial" panose="020B0604020202020204" pitchFamily="34" charset="0"/>
              <a:buChar char="•"/>
            </a:pPr>
            <a:r>
              <a:rPr kumimoji="1" lang="ja-JP" altLang="en-US" sz="1200" dirty="0" smtClean="0">
                <a:solidFill>
                  <a:srgbClr val="404040"/>
                </a:solidFill>
                <a:latin typeface="Meiryo UI" panose="020B0604030504040204" pitchFamily="50" charset="-128"/>
              </a:rPr>
              <a:t>レシートへのランク情報印字</a:t>
            </a:r>
            <a:endParaRPr kumimoji="1" lang="en-US" altLang="ja-JP" sz="1200" dirty="0" smtClean="0">
              <a:solidFill>
                <a:srgbClr val="404040"/>
              </a:solidFill>
              <a:latin typeface="Meiryo UI" panose="020B0604030504040204" pitchFamily="50" charset="-128"/>
            </a:endParaRPr>
          </a:p>
          <a:p>
            <a:pPr marL="285750" indent="-285750" defTabSz="925880">
              <a:spcBef>
                <a:spcPts val="800"/>
              </a:spcBef>
              <a:buFont typeface="Wingdings" panose="05000000000000000000" pitchFamily="2" charset="2"/>
              <a:buChar char="l"/>
            </a:pPr>
            <a:r>
              <a:rPr kumimoji="1" lang="ja-JP" altLang="en-US" sz="1600" b="1" dirty="0" smtClean="0">
                <a:solidFill>
                  <a:srgbClr val="404040"/>
                </a:solidFill>
                <a:latin typeface="Meiryo UI" panose="020B0604030504040204" pitchFamily="50" charset="-128"/>
              </a:rPr>
              <a:t>バックオフィスを考慮した機能</a:t>
            </a:r>
            <a:endParaRPr kumimoji="1" lang="en-US" altLang="ja-JP" sz="1600" b="1" dirty="0" smtClean="0">
              <a:solidFill>
                <a:srgbClr val="404040"/>
              </a:solidFill>
              <a:latin typeface="Meiryo UI" panose="020B0604030504040204" pitchFamily="50" charset="-128"/>
            </a:endParaRPr>
          </a:p>
          <a:p>
            <a:pPr marL="447675" indent="-182563" defTabSz="925880">
              <a:spcBef>
                <a:spcPts val="300"/>
              </a:spcBef>
              <a:buFont typeface="Arial" panose="020B0604020202020204" pitchFamily="34" charset="0"/>
              <a:buChar char="•"/>
            </a:pPr>
            <a:r>
              <a:rPr kumimoji="1" lang="ja-JP" altLang="en-US" sz="1200" dirty="0" smtClean="0">
                <a:solidFill>
                  <a:srgbClr val="404040"/>
                </a:solidFill>
                <a:latin typeface="Meiryo UI" panose="020B0604030504040204" pitchFamily="50" charset="-128"/>
              </a:rPr>
              <a:t>フロア・テナントまで考慮した</a:t>
            </a:r>
            <a:r>
              <a:rPr kumimoji="1" lang="en-US" altLang="ja-JP" sz="1200" dirty="0" smtClean="0">
                <a:solidFill>
                  <a:srgbClr val="404040"/>
                </a:solidFill>
                <a:latin typeface="Meiryo UI" panose="020B0604030504040204" pitchFamily="50" charset="-128"/>
              </a:rPr>
              <a:t>7</a:t>
            </a:r>
            <a:r>
              <a:rPr kumimoji="1" lang="ja-JP" altLang="en-US" sz="1200" dirty="0" smtClean="0">
                <a:solidFill>
                  <a:srgbClr val="404040"/>
                </a:solidFill>
                <a:latin typeface="Meiryo UI" panose="020B0604030504040204" pitchFamily="50" charset="-128"/>
              </a:rPr>
              <a:t>階層構造</a:t>
            </a:r>
            <a:endParaRPr kumimoji="1" lang="en-US" altLang="ja-JP" sz="1200" dirty="0" smtClean="0">
              <a:solidFill>
                <a:srgbClr val="404040"/>
              </a:solidFill>
              <a:latin typeface="Meiryo UI" panose="020B0604030504040204" pitchFamily="50" charset="-128"/>
            </a:endParaRPr>
          </a:p>
          <a:p>
            <a:pPr marL="447675" indent="-182563" defTabSz="925880">
              <a:spcBef>
                <a:spcPts val="300"/>
              </a:spcBef>
              <a:buFont typeface="Arial" panose="020B0604020202020204" pitchFamily="34" charset="0"/>
              <a:buChar char="•"/>
            </a:pPr>
            <a:r>
              <a:rPr kumimoji="1" lang="ja-JP" altLang="en-US" sz="1200" dirty="0" smtClean="0">
                <a:solidFill>
                  <a:srgbClr val="404040"/>
                </a:solidFill>
                <a:latin typeface="Meiryo UI" panose="020B0604030504040204" pitchFamily="50" charset="-128"/>
              </a:rPr>
              <a:t>負担率やキャンペーン設定など</a:t>
            </a:r>
            <a:r>
              <a:rPr kumimoji="1" lang="en-US" altLang="ja-JP" sz="1200" dirty="0" smtClean="0">
                <a:solidFill>
                  <a:srgbClr val="404040"/>
                </a:solidFill>
                <a:latin typeface="Meiryo UI" panose="020B0604030504040204" pitchFamily="50" charset="-128"/>
              </a:rPr>
              <a:t/>
            </a:r>
            <a:br>
              <a:rPr kumimoji="1" lang="en-US" altLang="ja-JP" sz="1200" dirty="0" smtClean="0">
                <a:solidFill>
                  <a:srgbClr val="404040"/>
                </a:solidFill>
                <a:latin typeface="Meiryo UI" panose="020B0604030504040204" pitchFamily="50" charset="-128"/>
              </a:rPr>
            </a:br>
            <a:r>
              <a:rPr kumimoji="1" lang="en-US" altLang="ja-JP" sz="1200" dirty="0" smtClean="0">
                <a:solidFill>
                  <a:srgbClr val="404040"/>
                </a:solidFill>
                <a:latin typeface="Meiryo UI" panose="020B0604030504040204" pitchFamily="50" charset="-128"/>
              </a:rPr>
              <a:t>SC</a:t>
            </a:r>
            <a:r>
              <a:rPr kumimoji="1" lang="ja-JP" altLang="en-US" sz="1200" dirty="0" smtClean="0">
                <a:solidFill>
                  <a:srgbClr val="404040"/>
                </a:solidFill>
                <a:latin typeface="Meiryo UI" panose="020B0604030504040204" pitchFamily="50" charset="-128"/>
              </a:rPr>
              <a:t>業務を意識した管理画面</a:t>
            </a:r>
            <a:endParaRPr kumimoji="1" lang="en-US" altLang="ja-JP" sz="1600" b="1" dirty="0" smtClean="0">
              <a:solidFill>
                <a:srgbClr val="404040"/>
              </a:solidFill>
              <a:latin typeface="Meiryo UI" panose="020B0604030504040204" pitchFamily="50" charset="-128"/>
            </a:endParaRPr>
          </a:p>
        </p:txBody>
      </p:sp>
      <p:sp>
        <p:nvSpPr>
          <p:cNvPr id="44" name="テキスト ボックス 43"/>
          <p:cNvSpPr txBox="1"/>
          <p:nvPr/>
        </p:nvSpPr>
        <p:spPr>
          <a:xfrm>
            <a:off x="6888174" y="4631025"/>
            <a:ext cx="412292" cy="276999"/>
          </a:xfrm>
          <a:prstGeom prst="rect">
            <a:avLst/>
          </a:prstGeom>
          <a:noFill/>
        </p:spPr>
        <p:txBody>
          <a:bodyPr wrap="none" rtlCol="0">
            <a:spAutoFit/>
          </a:bodyPr>
          <a:lstStyle/>
          <a:p>
            <a:pPr defTabSz="925880"/>
            <a:r>
              <a:rPr kumimoji="1" lang="ja-JP" altLang="en-US" sz="1200" dirty="0" smtClean="0">
                <a:solidFill>
                  <a:srgbClr val="404040"/>
                </a:solidFill>
                <a:latin typeface="Meiryo UI"/>
              </a:rPr>
              <a:t>など</a:t>
            </a:r>
            <a:endParaRPr kumimoji="1" lang="en-US" altLang="ja-JP" sz="1200" dirty="0" smtClean="0">
              <a:solidFill>
                <a:srgbClr val="404040"/>
              </a:solidFill>
              <a:latin typeface="Meiryo UI"/>
            </a:endParaRPr>
          </a:p>
        </p:txBody>
      </p:sp>
      <p:sp>
        <p:nvSpPr>
          <p:cNvPr id="45" name="正方形/長方形 44"/>
          <p:cNvSpPr/>
          <p:nvPr/>
        </p:nvSpPr>
        <p:spPr>
          <a:xfrm>
            <a:off x="5447878" y="1788814"/>
            <a:ext cx="1007556" cy="242183"/>
          </a:xfrm>
          <a:prstGeom prst="rect">
            <a:avLst/>
          </a:prstGeom>
          <a:solidFill>
            <a:srgbClr val="FFFFFF"/>
          </a:solidFill>
          <a:ln w="9525" cap="flat" cmpd="sng" algn="ctr">
            <a:solidFill>
              <a:srgbClr val="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46" name="正方形/長方形 45"/>
          <p:cNvSpPr/>
          <p:nvPr/>
        </p:nvSpPr>
        <p:spPr>
          <a:xfrm>
            <a:off x="5081041" y="1634925"/>
            <a:ext cx="1386918" cy="307777"/>
          </a:xfrm>
          <a:prstGeom prst="rect">
            <a:avLst/>
          </a:prstGeom>
        </p:spPr>
        <p:txBody>
          <a:bodyPr wrap="none">
            <a:spAutoFit/>
          </a:bodyPr>
          <a:lstStyle/>
          <a:p>
            <a:pPr defTabSz="925880"/>
            <a:r>
              <a:rPr kumimoji="1" lang="ja-JP" altLang="en-US" sz="1400" dirty="0" smtClean="0">
                <a:solidFill>
                  <a:srgbClr val="404040"/>
                </a:solidFill>
                <a:latin typeface="Meiryo UI" panose="020B0604030504040204" pitchFamily="50" charset="-128"/>
              </a:rPr>
              <a:t>（主要店のみ）</a:t>
            </a:r>
            <a:endParaRPr kumimoji="1" lang="ja-JP" altLang="en-US" sz="1400" dirty="0">
              <a:solidFill>
                <a:srgbClr val="404040"/>
              </a:solidFill>
              <a:latin typeface="Meiryo UI" panose="020B0604030504040204" pitchFamily="50" charset="-128"/>
            </a:endParaRPr>
          </a:p>
        </p:txBody>
      </p:sp>
      <p:sp>
        <p:nvSpPr>
          <p:cNvPr id="47" name="正方形/長方形 46"/>
          <p:cNvSpPr/>
          <p:nvPr/>
        </p:nvSpPr>
        <p:spPr>
          <a:xfrm>
            <a:off x="940142" y="5625713"/>
            <a:ext cx="7850639" cy="646331"/>
          </a:xfrm>
          <a:prstGeom prst="rect">
            <a:avLst/>
          </a:prstGeom>
        </p:spPr>
        <p:txBody>
          <a:bodyPr wrap="square">
            <a:spAutoFit/>
          </a:bodyPr>
          <a:lstStyle/>
          <a:p>
            <a:pPr algn="ctr" defTabSz="914400"/>
            <a:r>
              <a:rPr kumimoji="1" lang="ja-JP" altLang="en-US" b="1" dirty="0">
                <a:solidFill>
                  <a:prstClr val="white"/>
                </a:solidFill>
                <a:effectLst>
                  <a:glow rad="139700">
                    <a:srgbClr val="4472C4"/>
                  </a:glow>
                </a:effectLst>
                <a:latin typeface="Meiryo UI" panose="020B0604030504040204" pitchFamily="50" charset="-128"/>
              </a:rPr>
              <a:t>全国</a:t>
            </a:r>
            <a:r>
              <a:rPr kumimoji="1" lang="ja-JP" altLang="en-US" b="1" dirty="0" smtClean="0">
                <a:solidFill>
                  <a:prstClr val="white"/>
                </a:solidFill>
                <a:effectLst>
                  <a:glow rad="139700">
                    <a:srgbClr val="4472C4"/>
                  </a:glow>
                </a:effectLst>
                <a:latin typeface="Meiryo UI" panose="020B0604030504040204" pitchFamily="50" charset="-128"/>
              </a:rPr>
              <a:t>の商業施設様</a:t>
            </a:r>
            <a:r>
              <a:rPr kumimoji="1" lang="ja-JP" altLang="en-US" b="1" dirty="0">
                <a:solidFill>
                  <a:prstClr val="white"/>
                </a:solidFill>
                <a:effectLst>
                  <a:glow rad="139700">
                    <a:srgbClr val="4472C4"/>
                  </a:glow>
                </a:effectLst>
                <a:latin typeface="Meiryo UI" panose="020B0604030504040204" pitchFamily="50" charset="-128"/>
              </a:rPr>
              <a:t>のご利用実績から得た、</a:t>
            </a:r>
          </a:p>
          <a:p>
            <a:pPr algn="ctr" defTabSz="914400"/>
            <a:r>
              <a:rPr kumimoji="1" lang="ja-JP" altLang="en-US" b="1" dirty="0">
                <a:solidFill>
                  <a:prstClr val="white"/>
                </a:solidFill>
                <a:effectLst>
                  <a:glow rad="139700">
                    <a:srgbClr val="4472C4"/>
                  </a:glow>
                </a:effectLst>
                <a:latin typeface="Meiryo UI" panose="020B0604030504040204" pitchFamily="50" charset="-128"/>
              </a:rPr>
              <a:t>業務ノウハウ・マーケティングノウハウをもとに継続的にエンハンスをしていきます</a:t>
            </a:r>
          </a:p>
        </p:txBody>
      </p:sp>
      <p:sp>
        <p:nvSpPr>
          <p:cNvPr id="48" name="正方形/長方形 47"/>
          <p:cNvSpPr/>
          <p:nvPr/>
        </p:nvSpPr>
        <p:spPr>
          <a:xfrm>
            <a:off x="1937463" y="3493036"/>
            <a:ext cx="639050" cy="10265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9693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4.3. CAFIS Explorer </a:t>
            </a:r>
            <a:r>
              <a:rPr lang="ja-JP" altLang="en-US" dirty="0" smtClean="0"/>
              <a:t>前身システムの導入実績（一例）</a:t>
            </a:r>
            <a:endParaRPr kumimoji="1" lang="ja-JP" altLang="en-US" dirty="0"/>
          </a:p>
        </p:txBody>
      </p:sp>
      <p:sp>
        <p:nvSpPr>
          <p:cNvPr id="22" name="コンテンツ プレースホルダー 3"/>
          <p:cNvSpPr>
            <a:spLocks/>
          </p:cNvSpPr>
          <p:nvPr/>
        </p:nvSpPr>
        <p:spPr bwMode="auto">
          <a:xfrm>
            <a:off x="468135" y="584337"/>
            <a:ext cx="7746517" cy="333637"/>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404040"/>
              </a:solidFill>
              <a:effectLst/>
              <a:uLnTx/>
              <a:uFillTx/>
              <a:latin typeface="Meiryo UI"/>
              <a:ea typeface="Meiryo UI"/>
              <a:cs typeface="+mn-cs"/>
            </a:endParaRPr>
          </a:p>
        </p:txBody>
      </p:sp>
      <p:graphicFrame>
        <p:nvGraphicFramePr>
          <p:cNvPr id="24" name="表 23"/>
          <p:cNvGraphicFramePr>
            <a:graphicFrameLocks noGrp="1"/>
          </p:cNvGraphicFramePr>
          <p:nvPr>
            <p:extLst/>
          </p:nvPr>
        </p:nvGraphicFramePr>
        <p:xfrm>
          <a:off x="0" y="742030"/>
          <a:ext cx="9906000" cy="5719848"/>
        </p:xfrm>
        <a:graphic>
          <a:graphicData uri="http://schemas.openxmlformats.org/drawingml/2006/table">
            <a:tbl>
              <a:tblPr/>
              <a:tblGrid>
                <a:gridCol w="403121">
                  <a:extLst>
                    <a:ext uri="{9D8B030D-6E8A-4147-A177-3AD203B41FA5}">
                      <a16:colId xmlns:a16="http://schemas.microsoft.com/office/drawing/2014/main" val="20000"/>
                    </a:ext>
                  </a:extLst>
                </a:gridCol>
                <a:gridCol w="2177743">
                  <a:extLst>
                    <a:ext uri="{9D8B030D-6E8A-4147-A177-3AD203B41FA5}">
                      <a16:colId xmlns:a16="http://schemas.microsoft.com/office/drawing/2014/main" val="20001"/>
                    </a:ext>
                  </a:extLst>
                </a:gridCol>
                <a:gridCol w="7325136">
                  <a:extLst>
                    <a:ext uri="{9D8B030D-6E8A-4147-A177-3AD203B41FA5}">
                      <a16:colId xmlns:a16="http://schemas.microsoft.com/office/drawing/2014/main" val="20002"/>
                    </a:ext>
                  </a:extLst>
                </a:gridCol>
              </a:tblGrid>
              <a:tr h="563544">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東日本旅客鉄道様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過去に</a:t>
                      </a:r>
                      <a:r>
                        <a:rPr kumimoji="1" lang="en-US" altLang="ja-JP" sz="1400" b="0" i="0" u="none" strike="noStrike" cap="none" normalizeH="0" baseline="0" dirty="0" err="1"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suica</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PJT</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を推進し、現在は</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JRE</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ポイント統合を推進。</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大量データを取り扱う必要がある難易度が高いプロジェクト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76132">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西武鉄道様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西武鉄道様のポイント</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会員管理システムを提供。</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76132">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3</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イオン様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億会員</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万もの店舗を取り扱うポイントサービスのプロジェクトを推進</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476132">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ts val="383"/>
                        </a:spcBef>
                        <a:spcAft>
                          <a:spcPct val="0"/>
                        </a:spcAft>
                        <a:buClrTx/>
                        <a:buSzTx/>
                        <a:buFontTx/>
                        <a:buNone/>
                        <a:tabLst/>
                      </a:pP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NTT</a:t>
                      </a: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ドコモ様</a:t>
                      </a:r>
                      <a:endParaRPr kumimoji="1" lang="en-US" altLang="ja-JP" sz="12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en-US" altLang="ja-JP" sz="1400" dirty="0" smtClean="0"/>
                        <a:t>8</a:t>
                      </a:r>
                      <a:r>
                        <a:rPr lang="ja-JP" altLang="en-US" sz="1400" dirty="0" smtClean="0"/>
                        <a:t>万店舗、会員数</a:t>
                      </a:r>
                      <a:r>
                        <a:rPr lang="en-US" altLang="ja-JP" sz="1400" dirty="0" smtClean="0"/>
                        <a:t>6000</a:t>
                      </a:r>
                      <a:r>
                        <a:rPr lang="ja-JP" altLang="en-US" sz="1400" dirty="0" smtClean="0"/>
                        <a:t>万人を超える</a:t>
                      </a:r>
                      <a:r>
                        <a:rPr lang="en-US" altLang="ja-JP" sz="1400" dirty="0" smtClean="0"/>
                        <a:t>d</a:t>
                      </a:r>
                      <a:r>
                        <a:rPr lang="ja-JP" altLang="en-US" sz="1400" dirty="0" smtClean="0"/>
                        <a:t>ポイントのシステム構築・運用を提供。</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78802621"/>
                  </a:ext>
                </a:extLst>
              </a:tr>
              <a:tr h="5206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5</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そごう西武様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百貨店様に対して</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POS</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及びポイントシステム、会員</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サービスなどトータルで提供。</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お客様に向けたポイントプログラムの企画・立案から導入までをサポート。</a:t>
                      </a:r>
                      <a:endPar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46859786"/>
                  </a:ext>
                </a:extLst>
              </a:tr>
              <a:tr h="5206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6</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GINZA</a:t>
                      </a: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SIX</a:t>
                      </a: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様</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スマートフォンをポイントカードとしてテナントの</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Arch</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端末を利用して、ポイント付与・利用を実施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46048355"/>
                  </a:ext>
                </a:extLst>
              </a:tr>
              <a:tr h="5206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7</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914400" rtl="0" eaLnBrk="1" fontAlgn="base" latinLnBrk="0" hangingPunct="1">
                        <a:lnSpc>
                          <a:spcPct val="100000"/>
                        </a:lnSpc>
                        <a:spcBef>
                          <a:spcPts val="384"/>
                        </a:spcBef>
                        <a:spcAft>
                          <a:spcPct val="0"/>
                        </a:spcAft>
                        <a:buClrTx/>
                        <a:buSzTx/>
                        <a:buFontTx/>
                        <a:buNone/>
                        <a:tabLst/>
                      </a:pPr>
                      <a:r>
                        <a:rPr kumimoji="1" lang="ja-JP" altLang="en-US" sz="1600" b="1"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ココカラファイン様</a:t>
                      </a:r>
                      <a:endPar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133" rtl="0" eaLnBrk="1" latinLnBrk="0" hangingPunct="1">
                        <a:defRPr kumimoji="1" sz="1800" kern="1200">
                          <a:solidFill>
                            <a:schemeClr val="tx1"/>
                          </a:solidFill>
                          <a:latin typeface="HGP創英角ｺﾞｼｯｸUB"/>
                          <a:ea typeface="HGP創英角ｺﾞｼｯｸUB"/>
                        </a:defRPr>
                      </a:lvl1pPr>
                      <a:lvl2pPr marL="457133" algn="l" defTabSz="457133" rtl="0" eaLnBrk="1" latinLnBrk="0" hangingPunct="1">
                        <a:defRPr kumimoji="1" sz="1800" kern="1200">
                          <a:solidFill>
                            <a:schemeClr val="tx1"/>
                          </a:solidFill>
                          <a:latin typeface="HGP創英角ｺﾞｼｯｸUB"/>
                          <a:ea typeface="HGP創英角ｺﾞｼｯｸUB"/>
                        </a:defRPr>
                      </a:lvl2pPr>
                      <a:lvl3pPr marL="914268" algn="l" defTabSz="457133" rtl="0" eaLnBrk="1" latinLnBrk="0" hangingPunct="1">
                        <a:defRPr kumimoji="1" sz="1800" kern="1200">
                          <a:solidFill>
                            <a:schemeClr val="tx1"/>
                          </a:solidFill>
                          <a:latin typeface="HGP創英角ｺﾞｼｯｸUB"/>
                          <a:ea typeface="HGP創英角ｺﾞｼｯｸUB"/>
                        </a:defRPr>
                      </a:lvl3pPr>
                      <a:lvl4pPr marL="1371401" algn="l" defTabSz="457133" rtl="0" eaLnBrk="1" latinLnBrk="0" hangingPunct="1">
                        <a:defRPr kumimoji="1" sz="1800" kern="1200">
                          <a:solidFill>
                            <a:schemeClr val="tx1"/>
                          </a:solidFill>
                          <a:latin typeface="HGP創英角ｺﾞｼｯｸUB"/>
                          <a:ea typeface="HGP創英角ｺﾞｼｯｸUB"/>
                        </a:defRPr>
                      </a:lvl4pPr>
                      <a:lvl5pPr marL="1828535" algn="l" defTabSz="457133" rtl="0" eaLnBrk="1" latinLnBrk="0" hangingPunct="1">
                        <a:defRPr kumimoji="1" sz="1800" kern="1200">
                          <a:solidFill>
                            <a:schemeClr val="tx1"/>
                          </a:solidFill>
                          <a:latin typeface="HGP創英角ｺﾞｼｯｸUB"/>
                          <a:ea typeface="HGP創英角ｺﾞｼｯｸUB"/>
                        </a:defRPr>
                      </a:lvl5pPr>
                      <a:lvl6pPr marL="2285669" algn="l" defTabSz="457133" rtl="0" eaLnBrk="1" latinLnBrk="0" hangingPunct="1">
                        <a:defRPr kumimoji="1" sz="1800" kern="1200">
                          <a:solidFill>
                            <a:schemeClr val="tx1"/>
                          </a:solidFill>
                          <a:latin typeface="HGP創英角ｺﾞｼｯｸUB"/>
                          <a:ea typeface="HGP創英角ｺﾞｼｯｸUB"/>
                        </a:defRPr>
                      </a:lvl6pPr>
                      <a:lvl7pPr marL="2742803" algn="l" defTabSz="457133" rtl="0" eaLnBrk="1" latinLnBrk="0" hangingPunct="1">
                        <a:defRPr kumimoji="1" sz="1800" kern="1200">
                          <a:solidFill>
                            <a:schemeClr val="tx1"/>
                          </a:solidFill>
                          <a:latin typeface="HGP創英角ｺﾞｼｯｸUB"/>
                          <a:ea typeface="HGP創英角ｺﾞｼｯｸUB"/>
                        </a:defRPr>
                      </a:lvl7pPr>
                      <a:lvl8pPr marL="3199936" algn="l" defTabSz="457133" rtl="0" eaLnBrk="1" latinLnBrk="0" hangingPunct="1">
                        <a:defRPr kumimoji="1" sz="1800" kern="1200">
                          <a:solidFill>
                            <a:schemeClr val="tx1"/>
                          </a:solidFill>
                          <a:latin typeface="HGP創英角ｺﾞｼｯｸUB"/>
                          <a:ea typeface="HGP創英角ｺﾞｼｯｸUB"/>
                        </a:defRPr>
                      </a:lvl8pPr>
                      <a:lvl9pPr marL="3657070" algn="l" defTabSz="457133" rtl="0" eaLnBrk="1" latinLnBrk="0" hangingPunct="1">
                        <a:defRPr kumimoji="1" sz="1800" kern="1200">
                          <a:solidFill>
                            <a:schemeClr val="tx1"/>
                          </a:solidFill>
                          <a:latin typeface="HGP創英角ｺﾞｼｯｸUB"/>
                          <a:ea typeface="HGP創英角ｺﾞｼｯｸUB"/>
                        </a:defRPr>
                      </a:lvl9pPr>
                    </a:lstStyle>
                    <a:p>
                      <a:pPr marL="0" marR="0" lvl="0" indent="0" algn="l" defTabSz="457133" rtl="0" eaLnBrk="1" fontAlgn="auto" latinLnBrk="0" hangingPunct="1">
                        <a:lnSpc>
                          <a:spcPct val="100000"/>
                        </a:lnSpc>
                        <a:spcBef>
                          <a:spcPts val="0"/>
                        </a:spcBef>
                        <a:spcAft>
                          <a:spcPts val="0"/>
                        </a:spcAft>
                        <a:buClrTx/>
                        <a:buSzTx/>
                        <a:buFontTx/>
                        <a:buNone/>
                        <a:tabLst/>
                        <a:defRPr/>
                      </a:pPr>
                      <a:r>
                        <a:rPr kumimoji="1" lang="en-US" altLang="ja-JP"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6</a:t>
                      </a:r>
                      <a:r>
                        <a:rPr kumimoji="1" lang="ja-JP" altLang="en-US" sz="14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rPr>
                        <a:t>社のポイント・顧客情報統合</a:t>
                      </a:r>
                      <a:endParaRPr kumimoji="1" lang="en-US" altLang="ja-JP" sz="1600" b="0" i="0" u="none" strike="noStrike" kern="1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Times New Roman" panose="02020603050405020304"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02380145"/>
                  </a:ext>
                </a:extLst>
              </a:tr>
              <a:tr h="4761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8</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サンドラック様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グループ共通でリアル店舗及び</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EC</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サイトで付与・利用できるポイント。</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リアル店舗</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で</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は</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POS</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で</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ポイント付与</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利用実施。会員数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:2</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千万人、端末台数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数千台規模。</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40930065"/>
                  </a:ext>
                </a:extLst>
              </a:tr>
              <a:tr h="5635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9</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マツダ様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ディーラー店頭で利用できるポイントサービス。クレジットカード会社での利用実績に応じて</a:t>
                      </a:r>
                      <a:endPar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ポイント付与を行い、店舗にての即時利用することが可能。</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INFOX</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端末台数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千台規模。</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43674708"/>
                  </a:ext>
                </a:extLst>
              </a:tr>
              <a:tr h="5635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10</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紀伊國屋書店様</a:t>
                      </a: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リアル店舗及び</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EC</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サイトで付与・利用できるポイントサービス。リアル店舗では</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POS</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端末で</a:t>
                      </a:r>
                      <a:endPar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ポイント付与、利用などを実施。会員数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数百万人、端末台数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数百台規模。</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47708660"/>
                  </a:ext>
                </a:extLst>
              </a:tr>
              <a:tr h="5206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11</a:t>
                      </a:r>
                      <a:endParaRPr kumimoji="1" lang="ja-JP" altLang="en-US" sz="12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九州電力</a:t>
                      </a:r>
                      <a:r>
                        <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東邦ガス様</a:t>
                      </a:r>
                      <a:endParaRPr kumimoji="1" lang="en-US" altLang="ja-JP" sz="1600" b="1"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R="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電力・ガス会社の利用者向けポイントサービス。電力やガスの利用額に応じたポイントや</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アクションに応じたポイント付与、ポイント交換などを実施。会員数</a:t>
                      </a:r>
                      <a:r>
                        <a:rPr kumimoji="1" lang="en-US" altLang="ja-JP"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0" i="0" u="none" strike="noStrike" kern="1200" cap="none" normalizeH="0" baseline="0" dirty="0" smtClean="0">
                          <a:ln>
                            <a:noFill/>
                          </a:ln>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数百万人規模。</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61377294"/>
                  </a:ext>
                </a:extLst>
              </a:tr>
            </a:tbl>
          </a:graphicData>
        </a:graphic>
      </p:graphicFrame>
      <p:pic>
        <p:nvPicPr>
          <p:cNvPr id="15" name="図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3324" y="2791754"/>
            <a:ext cx="702122" cy="352495"/>
          </a:xfrm>
          <a:prstGeom prst="rect">
            <a:avLst/>
          </a:prstGeom>
        </p:spPr>
      </p:pic>
      <p:pic>
        <p:nvPicPr>
          <p:cNvPr id="16" name="図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1421" y="773666"/>
            <a:ext cx="998469" cy="459546"/>
          </a:xfrm>
          <a:prstGeom prst="rect">
            <a:avLst/>
          </a:prstGeom>
        </p:spPr>
      </p:pic>
      <p:pic>
        <p:nvPicPr>
          <p:cNvPr id="17" name="図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6744" y="1333182"/>
            <a:ext cx="393825" cy="391165"/>
          </a:xfrm>
          <a:prstGeom prst="rect">
            <a:avLst/>
          </a:prstGeom>
        </p:spPr>
      </p:pic>
      <p:pic>
        <p:nvPicPr>
          <p:cNvPr id="18" name="Picture 2" descr="waonpoint_logomark.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H="1">
            <a:off x="9033404" y="1824098"/>
            <a:ext cx="420504" cy="3797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078191" y="2347984"/>
            <a:ext cx="330931" cy="32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図 19"/>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07741" y="2781632"/>
            <a:ext cx="950113" cy="395881"/>
          </a:xfrm>
          <a:prstGeom prst="rect">
            <a:avLst/>
          </a:prstGeom>
        </p:spPr>
      </p:pic>
      <p:pic>
        <p:nvPicPr>
          <p:cNvPr id="21" name="図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82232" y="5379392"/>
            <a:ext cx="690685" cy="437554"/>
          </a:xfrm>
          <a:prstGeom prst="rect">
            <a:avLst/>
          </a:prstGeom>
        </p:spPr>
      </p:pic>
      <p:sp>
        <p:nvSpPr>
          <p:cNvPr id="2" name="角丸四角形 1"/>
          <p:cNvSpPr/>
          <p:nvPr/>
        </p:nvSpPr>
        <p:spPr>
          <a:xfrm>
            <a:off x="1446899" y="5322564"/>
            <a:ext cx="1152525" cy="2381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200" dirty="0" smtClean="0"/>
              <a:t>CE</a:t>
            </a:r>
            <a:r>
              <a:rPr kumimoji="1" lang="ja-JP" altLang="en-US" sz="1200" dirty="0" smtClean="0"/>
              <a:t>導入準備中</a:t>
            </a:r>
            <a:endParaRPr kumimoji="1" lang="ja-JP" altLang="en-US" sz="1200" dirty="0"/>
          </a:p>
        </p:txBody>
      </p:sp>
      <p:pic>
        <p:nvPicPr>
          <p:cNvPr id="14" name="Picture 14" descr="GINZA SIX - Google Play のアプリ"/>
          <p:cNvPicPr>
            <a:picLocks noChangeAspect="1" noChangeArrowheads="1"/>
          </p:cNvPicPr>
          <p:nvPr/>
        </p:nvPicPr>
        <p:blipFill rotWithShape="1">
          <a:blip r:embed="rId9">
            <a:extLst>
              <a:ext uri="{28A0092B-C50C-407E-A947-70E740481C1C}">
                <a14:useLocalDpi xmlns:a14="http://schemas.microsoft.com/office/drawing/2010/main" val="0"/>
              </a:ext>
            </a:extLst>
          </a:blip>
          <a:srcRect t="38371" b="38117"/>
          <a:stretch/>
        </p:blipFill>
        <p:spPr bwMode="auto">
          <a:xfrm>
            <a:off x="8687001" y="3382991"/>
            <a:ext cx="1004866" cy="2362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JRE POINTを使う JR東日本の共通ポイントサイト － JRE POINT"/>
          <p:cNvPicPr>
            <a:picLocks noChangeAspect="1" noChangeArrowheads="1"/>
          </p:cNvPicPr>
          <p:nvPr/>
        </p:nvPicPr>
        <p:blipFill rotWithShape="1">
          <a:blip r:embed="rId10">
            <a:extLst>
              <a:ext uri="{28A0092B-C50C-407E-A947-70E740481C1C}">
                <a14:useLocalDpi xmlns:a14="http://schemas.microsoft.com/office/drawing/2010/main" val="0"/>
              </a:ext>
            </a:extLst>
          </a:blip>
          <a:srcRect l="24734" t="7129" r="17586" b="3892"/>
          <a:stretch/>
        </p:blipFill>
        <p:spPr bwMode="auto">
          <a:xfrm>
            <a:off x="8882798" y="714419"/>
            <a:ext cx="721716" cy="5937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ココカラファイン｜ブランドについて"/>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804" y="3628817"/>
            <a:ext cx="830170" cy="8301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マツダPNG！画像は無料でダウンロードできます - CrazypngフリーパスPNGダウンロード-CrazypngフリーパスPNGダウンロード"/>
          <p:cNvPicPr>
            <a:picLocks noChangeAspect="1" noChangeArrowheads="1"/>
          </p:cNvPicPr>
          <p:nvPr/>
        </p:nvPicPr>
        <p:blipFill rotWithShape="1">
          <a:blip r:embed="rId12">
            <a:extLst>
              <a:ext uri="{28A0092B-C50C-407E-A947-70E740481C1C}">
                <a14:useLocalDpi xmlns:a14="http://schemas.microsoft.com/office/drawing/2010/main" val="0"/>
              </a:ext>
            </a:extLst>
          </a:blip>
          <a:srcRect r="69363"/>
          <a:stretch/>
        </p:blipFill>
        <p:spPr bwMode="auto">
          <a:xfrm>
            <a:off x="9173324" y="4896469"/>
            <a:ext cx="499593" cy="4044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13"/>
          <a:stretch>
            <a:fillRect/>
          </a:stretch>
        </p:blipFill>
        <p:spPr>
          <a:xfrm>
            <a:off x="9227704" y="4329886"/>
            <a:ext cx="464163" cy="464163"/>
          </a:xfrm>
          <a:prstGeom prst="rect">
            <a:avLst/>
          </a:prstGeom>
        </p:spPr>
      </p:pic>
    </p:spTree>
    <p:extLst>
      <p:ext uri="{BB962C8B-B14F-4D97-AF65-F5344CB8AC3E}">
        <p14:creationId xmlns:p14="http://schemas.microsoft.com/office/powerpoint/2010/main" val="12784545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sz="1800" dirty="0"/>
              <a:t>4</a:t>
            </a:r>
            <a:r>
              <a:rPr lang="en-US" altLang="ja-JP" sz="1800" dirty="0" smtClean="0"/>
              <a:t>. </a:t>
            </a:r>
            <a:r>
              <a:rPr lang="en-US" altLang="ja-JP" sz="1800" dirty="0"/>
              <a:t>CAFIS Explorer</a:t>
            </a:r>
            <a:r>
              <a:rPr lang="ja-JP" altLang="en-US" sz="1800" dirty="0"/>
              <a:t> 導入実績</a:t>
            </a:r>
            <a:r>
              <a:rPr lang="en-US" altLang="ja-JP" sz="1800" b="0" dirty="0" smtClean="0"/>
              <a:t/>
            </a:r>
            <a:br>
              <a:rPr lang="en-US" altLang="ja-JP" sz="1800" b="0" dirty="0" smtClean="0"/>
            </a:br>
            <a:r>
              <a:rPr lang="ja-JP" altLang="en-US" sz="1800" b="0" dirty="0" smtClean="0"/>
              <a:t>ご参考</a:t>
            </a:r>
            <a:r>
              <a:rPr lang="ja-JP" altLang="en-US" dirty="0" smtClean="0"/>
              <a:t>｜お客</a:t>
            </a:r>
            <a:r>
              <a:rPr lang="ja-JP" altLang="en-US" dirty="0"/>
              <a:t>様インタビュー　</a:t>
            </a:r>
            <a:r>
              <a:rPr kumimoji="1" lang="ja-JP" altLang="en-US" dirty="0" smtClean="0"/>
              <a:t>西日本旅客鉄道株式会社様</a:t>
            </a:r>
            <a:endParaRPr kumimoji="1"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22139" b="3691"/>
          <a:stretch/>
        </p:blipFill>
        <p:spPr>
          <a:xfrm>
            <a:off x="0" y="728236"/>
            <a:ext cx="4953000" cy="1206367"/>
          </a:xfrm>
          <a:prstGeom prst="rect">
            <a:avLst/>
          </a:prstGeom>
        </p:spPr>
      </p:pic>
      <p:cxnSp>
        <p:nvCxnSpPr>
          <p:cNvPr id="6" name="直線コネクタ 5"/>
          <p:cNvCxnSpPr/>
          <p:nvPr/>
        </p:nvCxnSpPr>
        <p:spPr>
          <a:xfrm>
            <a:off x="4953000" y="2060848"/>
            <a:ext cx="0" cy="4248472"/>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7" name="正方形/長方形 6"/>
          <p:cNvSpPr/>
          <p:nvPr/>
        </p:nvSpPr>
        <p:spPr>
          <a:xfrm>
            <a:off x="136297" y="2016487"/>
            <a:ext cx="4603056" cy="830997"/>
          </a:xfrm>
          <a:prstGeom prst="rect">
            <a:avLst/>
          </a:prstGeom>
        </p:spPr>
        <p:txBody>
          <a:bodyPr wrap="square">
            <a:spAutoFit/>
          </a:bodyPr>
          <a:lstStyle/>
          <a:p>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a:t>
            </a:r>
            <a:r>
              <a:rPr lang="en-US" altLang="ja-JP" sz="1200" dirty="0">
                <a:solidFill>
                  <a:schemeClr val="tx1">
                    <a:lumMod val="75000"/>
                  </a:schemeClr>
                </a:solidFill>
                <a:latin typeface="游ゴシック" panose="020B0400000000000000" pitchFamily="50" charset="-128"/>
                <a:ea typeface="游ゴシック" panose="020B0400000000000000" pitchFamily="50" charset="-128"/>
              </a:rPr>
              <a:t>CAFIS Explorer</a:t>
            </a:r>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」導入により、各拠点で異なるポイント制度を維持しながら、共通ポイント化を実現</a:t>
            </a: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a:t>
            </a:r>
            <a: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b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その</a:t>
            </a:r>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結果、新たなマーケティング施策を検討・展開できる土壌を獲得されています。</a:t>
            </a:r>
          </a:p>
        </p:txBody>
      </p:sp>
      <p:sp>
        <p:nvSpPr>
          <p:cNvPr id="8" name="正方形/長方形 7"/>
          <p:cNvSpPr/>
          <p:nvPr/>
        </p:nvSpPr>
        <p:spPr>
          <a:xfrm>
            <a:off x="40507" y="2996952"/>
            <a:ext cx="4820033" cy="276999"/>
          </a:xfrm>
          <a:prstGeom prst="rect">
            <a:avLst/>
          </a:prstGeom>
          <a:pattFill prst="dkUpDiag">
            <a:fgClr>
              <a:srgbClr val="E6B600">
                <a:lumMod val="40000"/>
                <a:lumOff val="60000"/>
              </a:srgbClr>
            </a:fgClr>
            <a:bgClr>
              <a:srgbClr val="FFFFFF"/>
            </a:bgClr>
          </a:pattFill>
        </p:spPr>
        <p:txBody>
          <a:bodyPr wrap="square" anchor="ctr">
            <a:spAutoFit/>
          </a:bodyPr>
          <a:lstStyle/>
          <a:p>
            <a:pPr defTabSz="925880"/>
            <a:r>
              <a:rPr kumimoji="1" lang="ja-JP" altLang="en-US" sz="1200" b="1" kern="0" dirty="0">
                <a:solidFill>
                  <a:srgbClr val="404040">
                    <a:lumMod val="75000"/>
                  </a:srgbClr>
                </a:solidFill>
              </a:rPr>
              <a:t>まずは「</a:t>
            </a:r>
            <a:r>
              <a:rPr kumimoji="1" lang="en-US" altLang="ja-JP" sz="1200" b="1" kern="0" dirty="0">
                <a:solidFill>
                  <a:srgbClr val="404040">
                    <a:lumMod val="75000"/>
                  </a:srgbClr>
                </a:solidFill>
              </a:rPr>
              <a:t>CAFIS Explorer</a:t>
            </a:r>
            <a:r>
              <a:rPr kumimoji="1" lang="ja-JP" altLang="en-US" sz="1200" b="1" kern="0" dirty="0">
                <a:solidFill>
                  <a:srgbClr val="404040">
                    <a:lumMod val="75000"/>
                  </a:srgbClr>
                </a:solidFill>
              </a:rPr>
              <a:t>」を導入した経緯をお聞かせください。</a:t>
            </a:r>
          </a:p>
        </p:txBody>
      </p:sp>
      <p:sp>
        <p:nvSpPr>
          <p:cNvPr id="9" name="正方形/長方形 8"/>
          <p:cNvSpPr/>
          <p:nvPr/>
        </p:nvSpPr>
        <p:spPr>
          <a:xfrm>
            <a:off x="1549121" y="3401185"/>
            <a:ext cx="3279365" cy="3008516"/>
          </a:xfrm>
          <a:prstGeom prst="rect">
            <a:avLst/>
          </a:prstGeom>
        </p:spPr>
        <p:txBody>
          <a:bodyPr wrap="square">
            <a:spAutoFit/>
          </a:bodyPr>
          <a:lstStyle/>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石神氏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en-US" altLang="ja-JP" sz="1100" dirty="0" smtClean="0">
                <a:solidFill>
                  <a:schemeClr val="tx1">
                    <a:lumMod val="75000"/>
                  </a:schemeClr>
                </a:solidFill>
                <a:latin typeface="游ゴシック" panose="020B0400000000000000" pitchFamily="50" charset="-128"/>
                <a:ea typeface="游ゴシック" panose="020B0400000000000000" pitchFamily="50" charset="-128"/>
              </a:rPr>
              <a:t>JR</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西日本グループのショッピングセンターでは、「ルクア大阪」「天王寺ミオ」などが個別に</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13</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個のポイントサービスを実施しています。昨今、人口減少、</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ICT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活用の加速、お客様の選択肢の多様化、リアルと</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EC</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の境界がなくなるなど、ショッピングセンター事業を取り巻く環境は大きく変化しています。当社においても、グループとしての強みを生かして総合力を高めながら、単一的なビジネスから脱却する必要がありました。特に、グループでありながら、使っている仕組みが違うためこれまでできなかった、グループ内の成功事例を横展開できる仕組みを取り入れることが至上命題としてありました。そこで、今回、ポイントサービスの統合をはじめとした施策を実現させるために、</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NTT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データさんにご相談させていただきました。</a:t>
            </a:r>
          </a:p>
        </p:txBody>
      </p:sp>
      <p:sp>
        <p:nvSpPr>
          <p:cNvPr id="10" name="正方形/長方形 9"/>
          <p:cNvSpPr/>
          <p:nvPr/>
        </p:nvSpPr>
        <p:spPr>
          <a:xfrm>
            <a:off x="5089500" y="1168201"/>
            <a:ext cx="4680000" cy="1992853"/>
          </a:xfrm>
          <a:prstGeom prst="rect">
            <a:avLst/>
          </a:prstGeom>
        </p:spPr>
        <p:txBody>
          <a:bodyPr wrap="square">
            <a:spAutoFit/>
          </a:bodyPr>
          <a:lstStyle/>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石神氏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施設</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ごとに施設名が異なるため、同じ</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JR</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西日本グループの商業施設と認識されにくい悩みがありました。他社の施設ではグループで一定のブランド統一をおこなっているので、どの施設に行っても「同じグループの施設だ」と認識でき、どこでも同じサービスを受けられると自然と認識していただけます。一方、当社では、各ショッピングセンターの名称が異なる中、グループとしての総合力をどのように発揮していくのかについて検討を重ねていました。そこで得たひとつの結論が、それぞれのショッピングセンターごとに展開されていたポイントプログラムを共通化させ、ユーザー様がグループ全体で、手軽に利用できるポイントサービスを実現することでした。</a:t>
            </a:r>
          </a:p>
        </p:txBody>
      </p:sp>
      <p:sp>
        <p:nvSpPr>
          <p:cNvPr id="11" name="正方形/長方形 10"/>
          <p:cNvSpPr/>
          <p:nvPr/>
        </p:nvSpPr>
        <p:spPr>
          <a:xfrm>
            <a:off x="5089500" y="3401185"/>
            <a:ext cx="4560170" cy="1146468"/>
          </a:xfrm>
          <a:prstGeom prst="rect">
            <a:avLst/>
          </a:prstGeom>
        </p:spPr>
        <p:txBody>
          <a:bodyPr wrap="square">
            <a:spAutoFit/>
          </a:bodyPr>
          <a:lstStyle/>
          <a:p>
            <a:r>
              <a:rPr lang="ja-JP" altLang="en-US" sz="1100" b="1" dirty="0">
                <a:solidFill>
                  <a:schemeClr val="tx1">
                    <a:lumMod val="75000"/>
                  </a:schemeClr>
                </a:solidFill>
                <a:latin typeface="游ゴシック" panose="020B0400000000000000" pitchFamily="50" charset="-128"/>
                <a:ea typeface="游ゴシック" panose="020B0400000000000000" pitchFamily="50" charset="-128"/>
              </a:rPr>
              <a:t>浅野</a:t>
            </a:r>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今までは</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500</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ポイント貯めるとキヨスク端末から</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500</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円の金券が発行され、お客様はその金券を各テナントで使用する仕組みでした。しかし、この方式では、金券発行のためだけにキヨスク端末を探すお手間をお客様におかけしますし、テナント側も金券を管理する必要性に迫られますので、ユーザー体験・オペレーションの両面で複雑でした</a:t>
            </a: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a:t>
            </a:r>
            <a:endParaRPr lang="ja-JP" altLang="en-US" sz="1100" dirty="0">
              <a:solidFill>
                <a:schemeClr val="tx1">
                  <a:lumMod val="75000"/>
                </a:schemeClr>
              </a:solidFill>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5019483" y="831972"/>
            <a:ext cx="4820033" cy="276999"/>
          </a:xfrm>
          <a:prstGeom prst="rect">
            <a:avLst/>
          </a:prstGeom>
          <a:pattFill prst="dkUpDiag">
            <a:fgClr>
              <a:srgbClr val="E6B600">
                <a:lumMod val="40000"/>
                <a:lumOff val="60000"/>
              </a:srgbClr>
            </a:fgClr>
            <a:bgClr>
              <a:srgbClr val="FFFFFF"/>
            </a:bgClr>
          </a:pattFill>
        </p:spPr>
        <p:txBody>
          <a:bodyPr wrap="square" anchor="ctr">
            <a:spAutoFit/>
          </a:bodyPr>
          <a:lstStyle/>
          <a:p>
            <a:pPr defTabSz="925880"/>
            <a:r>
              <a:rPr kumimoji="1" lang="ja-JP" altLang="en-US" sz="1200" b="1" kern="0" dirty="0">
                <a:solidFill>
                  <a:srgbClr val="404040">
                    <a:lumMod val="75000"/>
                  </a:srgbClr>
                </a:solidFill>
              </a:rPr>
              <a:t>具体的なご相談内容はどのようなものだったのでしょうか？</a:t>
            </a:r>
          </a:p>
        </p:txBody>
      </p:sp>
      <p:sp>
        <p:nvSpPr>
          <p:cNvPr id="13" name="フリーフォーム 12"/>
          <p:cNvSpPr/>
          <p:nvPr/>
        </p:nvSpPr>
        <p:spPr>
          <a:xfrm>
            <a:off x="5185174" y="3140968"/>
            <a:ext cx="1080121" cy="196364"/>
          </a:xfrm>
          <a:custGeom>
            <a:avLst/>
            <a:gdLst>
              <a:gd name="connsiteX0" fmla="*/ 115499 w 1278526"/>
              <a:gd name="connsiteY0" fmla="*/ 0 h 230998"/>
              <a:gd name="connsiteX1" fmla="*/ 1278526 w 1278526"/>
              <a:gd name="connsiteY1" fmla="*/ 0 h 230998"/>
              <a:gd name="connsiteX2" fmla="*/ 1278526 w 1278526"/>
              <a:gd name="connsiteY2" fmla="*/ 230998 h 230998"/>
              <a:gd name="connsiteX3" fmla="*/ 115499 w 1278526"/>
              <a:gd name="connsiteY3" fmla="*/ 230997 h 230998"/>
              <a:gd name="connsiteX4" fmla="*/ 9077 w 1278526"/>
              <a:gd name="connsiteY4" fmla="*/ 160455 h 230998"/>
              <a:gd name="connsiteX5" fmla="*/ 0 w 1278526"/>
              <a:gd name="connsiteY5" fmla="*/ 115499 h 230998"/>
              <a:gd name="connsiteX6" fmla="*/ 9077 w 1278526"/>
              <a:gd name="connsiteY6" fmla="*/ 70542 h 230998"/>
              <a:gd name="connsiteX7" fmla="*/ 115499 w 1278526"/>
              <a:gd name="connsiteY7" fmla="*/ 0 h 23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526" h="230998">
                <a:moveTo>
                  <a:pt x="115499" y="0"/>
                </a:moveTo>
                <a:lnTo>
                  <a:pt x="1278526" y="0"/>
                </a:lnTo>
                <a:lnTo>
                  <a:pt x="1278526" y="230998"/>
                </a:lnTo>
                <a:lnTo>
                  <a:pt x="115499" y="230997"/>
                </a:lnTo>
                <a:cubicBezTo>
                  <a:pt x="67658" y="230997"/>
                  <a:pt x="26611" y="201910"/>
                  <a:pt x="9077" y="160455"/>
                </a:cubicBezTo>
                <a:lnTo>
                  <a:pt x="0" y="115499"/>
                </a:lnTo>
                <a:lnTo>
                  <a:pt x="9077" y="70542"/>
                </a:lnTo>
                <a:cubicBezTo>
                  <a:pt x="26611" y="29088"/>
                  <a:pt x="67658" y="0"/>
                  <a:pt x="115499" y="0"/>
                </a:cubicBez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50" dirty="0" smtClean="0">
                <a:solidFill>
                  <a:schemeClr val="tx1">
                    <a:lumMod val="75000"/>
                  </a:schemeClr>
                </a:solidFill>
                <a:latin typeface="游ゴシック" panose="020B0400000000000000" pitchFamily="50" charset="-128"/>
                <a:ea typeface="游ゴシック" panose="020B0400000000000000" pitchFamily="50" charset="-128"/>
              </a:rPr>
              <a:t>共通ポイント</a:t>
            </a:r>
            <a:endParaRPr kumimoji="1" lang="ja-JP" altLang="en-US" sz="1050" dirty="0">
              <a:solidFill>
                <a:schemeClr val="tx1">
                  <a:lumMod val="75000"/>
                </a:schemeClr>
              </a:solidFill>
              <a:latin typeface="游ゴシック" panose="020B0400000000000000" pitchFamily="50" charset="-128"/>
              <a:ea typeface="游ゴシック" panose="020B0400000000000000" pitchFamily="50" charset="-128"/>
            </a:endParaRPr>
          </a:p>
        </p:txBody>
      </p:sp>
      <p:sp>
        <p:nvSpPr>
          <p:cNvPr id="14" name="フリーフォーム 13"/>
          <p:cNvSpPr/>
          <p:nvPr/>
        </p:nvSpPr>
        <p:spPr>
          <a:xfrm>
            <a:off x="6157585" y="3140968"/>
            <a:ext cx="3492085" cy="196364"/>
          </a:xfrm>
          <a:custGeom>
            <a:avLst/>
            <a:gdLst>
              <a:gd name="connsiteX0" fmla="*/ 0 w 3528392"/>
              <a:gd name="connsiteY0" fmla="*/ 0 h 216000"/>
              <a:gd name="connsiteX1" fmla="*/ 3420392 w 3528392"/>
              <a:gd name="connsiteY1" fmla="*/ 0 h 216000"/>
              <a:gd name="connsiteX2" fmla="*/ 3528392 w 3528392"/>
              <a:gd name="connsiteY2" fmla="*/ 108000 h 216000"/>
              <a:gd name="connsiteX3" fmla="*/ 3420392 w 3528392"/>
              <a:gd name="connsiteY3" fmla="*/ 216000 h 216000"/>
              <a:gd name="connsiteX4" fmla="*/ 0 w 3528392"/>
              <a:gd name="connsiteY4" fmla="*/ 216000 h 216000"/>
              <a:gd name="connsiteX5" fmla="*/ 0 w 3528392"/>
              <a:gd name="connsiteY5"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392" h="216000">
                <a:moveTo>
                  <a:pt x="0" y="0"/>
                </a:moveTo>
                <a:lnTo>
                  <a:pt x="3420392" y="0"/>
                </a:lnTo>
                <a:cubicBezTo>
                  <a:pt x="3480039" y="0"/>
                  <a:pt x="3528392" y="48353"/>
                  <a:pt x="3528392" y="108000"/>
                </a:cubicBezTo>
                <a:cubicBezTo>
                  <a:pt x="3528392" y="167647"/>
                  <a:pt x="3480039" y="216000"/>
                  <a:pt x="3420392" y="216000"/>
                </a:cubicBezTo>
                <a:lnTo>
                  <a:pt x="0" y="216000"/>
                </a:lnTo>
                <a:lnTo>
                  <a:pt x="0" y="0"/>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050" dirty="0">
                <a:solidFill>
                  <a:schemeClr val="tx1">
                    <a:lumMod val="75000"/>
                  </a:schemeClr>
                </a:solidFill>
                <a:latin typeface="游ゴシック" panose="020B0400000000000000" pitchFamily="50" charset="-128"/>
                <a:ea typeface="游ゴシック" panose="020B0400000000000000" pitchFamily="50" charset="-128"/>
              </a:rPr>
              <a:t>WESPO</a:t>
            </a:r>
            <a:r>
              <a:rPr lang="ja-JP" altLang="en-US" sz="1050" dirty="0">
                <a:solidFill>
                  <a:schemeClr val="tx1">
                    <a:lumMod val="75000"/>
                  </a:schemeClr>
                </a:solidFill>
                <a:latin typeface="游ゴシック" panose="020B0400000000000000" pitchFamily="50" charset="-128"/>
                <a:ea typeface="游ゴシック" panose="020B0400000000000000" pitchFamily="50" charset="-128"/>
              </a:rPr>
              <a:t>（ウエスポ）：</a:t>
            </a:r>
            <a:r>
              <a:rPr lang="en-US" altLang="ja-JP" sz="1050" dirty="0">
                <a:solidFill>
                  <a:schemeClr val="tx1">
                    <a:lumMod val="75000"/>
                  </a:schemeClr>
                </a:solidFill>
                <a:latin typeface="游ゴシック" panose="020B0400000000000000" pitchFamily="50" charset="-128"/>
                <a:ea typeface="游ゴシック" panose="020B0400000000000000" pitchFamily="50" charset="-128"/>
              </a:rPr>
              <a:t>https://wespo.westjr.co.jp/</a:t>
            </a:r>
          </a:p>
        </p:txBody>
      </p:sp>
      <p:pic>
        <p:nvPicPr>
          <p:cNvPr id="15" name="図 14"/>
          <p:cNvPicPr>
            <a:picLocks noChangeAspect="1"/>
          </p:cNvPicPr>
          <p:nvPr/>
        </p:nvPicPr>
        <p:blipFill rotWithShape="1">
          <a:blip r:embed="rId3">
            <a:extLst>
              <a:ext uri="{28A0092B-C50C-407E-A947-70E740481C1C}">
                <a14:useLocalDpi xmlns:a14="http://schemas.microsoft.com/office/drawing/2010/main" val="0"/>
              </a:ext>
            </a:extLst>
          </a:blip>
          <a:srcRect b="29787"/>
          <a:stretch/>
        </p:blipFill>
        <p:spPr>
          <a:xfrm>
            <a:off x="89046" y="3347471"/>
            <a:ext cx="1407570" cy="961659"/>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1862" t="-1690" r="3164" b="32728"/>
          <a:stretch/>
        </p:blipFill>
        <p:spPr>
          <a:xfrm>
            <a:off x="8015482" y="4579232"/>
            <a:ext cx="1546030" cy="1082016"/>
          </a:xfrm>
          <a:prstGeom prst="rect">
            <a:avLst/>
          </a:prstGeom>
        </p:spPr>
      </p:pic>
      <p:sp>
        <p:nvSpPr>
          <p:cNvPr id="17" name="正方形/長方形 16"/>
          <p:cNvSpPr/>
          <p:nvPr/>
        </p:nvSpPr>
        <p:spPr>
          <a:xfrm>
            <a:off x="72988" y="4361417"/>
            <a:ext cx="1595585" cy="723275"/>
          </a:xfrm>
          <a:prstGeom prst="rect">
            <a:avLst/>
          </a:prstGeom>
        </p:spPr>
        <p:txBody>
          <a:bodyPr wrap="square">
            <a:spAutoFit/>
          </a:bodyPr>
          <a:lstStyle/>
          <a:p>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JR</a:t>
            </a: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西日本</a:t>
            </a:r>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SC</a:t>
            </a: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開発（株）</a:t>
            </a:r>
            <a:endPar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endParaRPr>
          </a:p>
          <a:p>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カンパニー統括本部</a:t>
            </a:r>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b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事業戦略室 リーダー</a:t>
            </a:r>
            <a:endPar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endParaRPr>
          </a:p>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石神 孝浩 氏</a:t>
            </a:r>
            <a:endParaRPr lang="ja-JP" altLang="en-US" sz="1100" b="1" dirty="0">
              <a:solidFill>
                <a:schemeClr val="tx1">
                  <a:lumMod val="75000"/>
                </a:schemeClr>
              </a:solidFill>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5089499" y="4456920"/>
            <a:ext cx="2844000" cy="1954381"/>
          </a:xfrm>
          <a:prstGeom prst="rect">
            <a:avLst/>
          </a:prstGeom>
        </p:spPr>
        <p:txBody>
          <a:bodyPr wrap="square" rIns="72000">
            <a:spAutoFit/>
          </a:bodyPr>
          <a:lstStyle/>
          <a:p>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そこ</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で、今回着想したのは、</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1</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ポイント</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1</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円で換算し、金券を持ち歩くことなく使用できる仕組みです。この仕組みによって、お客様の利便性も非常に高まり、テナントスタッフのオペレーション負荷も軽減できます。但し、これを実現させるためには、運営会社個々で定めていた会員規約の統合や、個人情報管理リスクへの対応など、多岐にわたるプロセスの検討が必要でした。</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NTT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データさんには、こうした内容を事細かにご相談させていただきました。</a:t>
            </a:r>
          </a:p>
        </p:txBody>
      </p:sp>
      <p:sp>
        <p:nvSpPr>
          <p:cNvPr id="19" name="正方形/長方形 18"/>
          <p:cNvSpPr/>
          <p:nvPr/>
        </p:nvSpPr>
        <p:spPr>
          <a:xfrm>
            <a:off x="7795123" y="5661248"/>
            <a:ext cx="1900323" cy="723275"/>
          </a:xfrm>
          <a:prstGeom prst="rect">
            <a:avLst/>
          </a:prstGeom>
        </p:spPr>
        <p:txBody>
          <a:bodyPr wrap="square">
            <a:spAutoFit/>
          </a:bodyPr>
          <a:lstStyle/>
          <a:p>
            <a:pPr algn="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西日本旅客鉄道（株）</a:t>
            </a:r>
            <a:endPar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endParaRPr>
          </a:p>
          <a:p>
            <a:pPr algn="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創造本部</a:t>
            </a:r>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br>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ICT</a:t>
            </a:r>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推進プロジェクトチーム</a:t>
            </a:r>
            <a: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rPr>
            </a:br>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浅野 恵介 氏</a:t>
            </a:r>
            <a:endParaRPr lang="ja-JP" altLang="en-US" sz="1100" b="1" dirty="0">
              <a:solidFill>
                <a:schemeClr val="tx1">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760588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5618857"/>
            <a:ext cx="4830912" cy="807913"/>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HGPｺﾞｼｯｸE"/>
              <a:ea typeface="HGPｺﾞｼｯｸE"/>
              <a:cs typeface="+mn-cs"/>
            </a:endParaRPr>
          </a:p>
        </p:txBody>
      </p:sp>
      <p:cxnSp>
        <p:nvCxnSpPr>
          <p:cNvPr id="5" name="直線コネクタ 4"/>
          <p:cNvCxnSpPr/>
          <p:nvPr/>
        </p:nvCxnSpPr>
        <p:spPr>
          <a:xfrm>
            <a:off x="4953000" y="174612"/>
            <a:ext cx="0" cy="6192688"/>
          </a:xfrm>
          <a:prstGeom prst="line">
            <a:avLst/>
          </a:prstGeom>
          <a:noFill/>
          <a:ln w="3175" cap="flat" cmpd="sng" algn="ctr">
            <a:solidFill>
              <a:srgbClr val="FFFFFF">
                <a:lumMod val="85000"/>
              </a:srgbClr>
            </a:solidFill>
            <a:prstDash val="solid"/>
          </a:ln>
          <a:effectLst/>
        </p:spPr>
      </p:cxnSp>
      <p:sp>
        <p:nvSpPr>
          <p:cNvPr id="6" name="正方形/長方形 5"/>
          <p:cNvSpPr/>
          <p:nvPr/>
        </p:nvSpPr>
        <p:spPr>
          <a:xfrm>
            <a:off x="40507" y="174612"/>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3D5662"/>
                </a:solidFill>
                <a:effectLst/>
                <a:uLnTx/>
                <a:uFillTx/>
              </a:rPr>
              <a:t>NTT</a:t>
            </a:r>
            <a:r>
              <a:rPr kumimoji="1" lang="ja-JP" altLang="en-US" sz="1200" b="1" i="0" u="none" strike="noStrike" kern="0" cap="none" spc="0" normalizeH="0" baseline="0" noProof="0" dirty="0" smtClean="0">
                <a:ln>
                  <a:noFill/>
                </a:ln>
                <a:solidFill>
                  <a:srgbClr val="3D5662"/>
                </a:solidFill>
                <a:effectLst/>
                <a:uLnTx/>
                <a:uFillTx/>
              </a:rPr>
              <a:t>データ、および「</a:t>
            </a:r>
            <a:r>
              <a:rPr kumimoji="1" lang="en-US" altLang="ja-JP" sz="1200" b="1" i="0" u="none" strike="noStrike" kern="0" cap="none" spc="0" normalizeH="0" baseline="0" noProof="0" dirty="0" smtClean="0">
                <a:ln>
                  <a:noFill/>
                </a:ln>
                <a:solidFill>
                  <a:srgbClr val="3D5662"/>
                </a:solidFill>
                <a:effectLst/>
                <a:uLnTx/>
                <a:uFillTx/>
              </a:rPr>
              <a:t>CAFIS Explorer</a:t>
            </a:r>
            <a:r>
              <a:rPr kumimoji="1" lang="ja-JP" altLang="en-US" sz="1200" b="1" i="0" u="none" strike="noStrike" kern="0" cap="none" spc="0" normalizeH="0" baseline="0" noProof="0" dirty="0" smtClean="0">
                <a:ln>
                  <a:noFill/>
                </a:ln>
                <a:solidFill>
                  <a:srgbClr val="3D5662"/>
                </a:solidFill>
                <a:effectLst/>
                <a:uLnTx/>
                <a:uFillTx/>
              </a:rPr>
              <a:t>」をご選択いただけたのは、</a:t>
            </a:r>
            <a:r>
              <a:rPr kumimoji="1" lang="en-US" altLang="ja-JP" sz="1200" b="1" i="0" u="none" strike="noStrike" kern="0" cap="none" spc="0" normalizeH="0" baseline="0" noProof="0" dirty="0" smtClean="0">
                <a:ln>
                  <a:noFill/>
                </a:ln>
                <a:solidFill>
                  <a:srgbClr val="3D5662"/>
                </a:solidFill>
                <a:effectLst/>
                <a:uLnTx/>
                <a:uFillTx/>
              </a:rPr>
              <a:t/>
            </a:r>
            <a:br>
              <a:rPr kumimoji="1" lang="en-US" altLang="ja-JP" sz="1200" b="1" i="0" u="none" strike="noStrike" kern="0" cap="none" spc="0" normalizeH="0" baseline="0" noProof="0" dirty="0" smtClean="0">
                <a:ln>
                  <a:noFill/>
                </a:ln>
                <a:solidFill>
                  <a:srgbClr val="3D5662"/>
                </a:solidFill>
                <a:effectLst/>
                <a:uLnTx/>
                <a:uFillTx/>
              </a:rPr>
            </a:br>
            <a:r>
              <a:rPr kumimoji="1" lang="ja-JP" altLang="en-US" sz="1200" b="1" i="0" u="none" strike="noStrike" kern="0" cap="none" spc="0" normalizeH="0" baseline="0" noProof="0" dirty="0" smtClean="0">
                <a:ln>
                  <a:noFill/>
                </a:ln>
                <a:solidFill>
                  <a:srgbClr val="3D5662"/>
                </a:solidFill>
                <a:effectLst/>
                <a:uLnTx/>
                <a:uFillTx/>
              </a:rPr>
              <a:t>どのような理由からでしょうか？</a:t>
            </a:r>
          </a:p>
        </p:txBody>
      </p:sp>
      <p:sp>
        <p:nvSpPr>
          <p:cNvPr id="7" name="正方形/長方形 6"/>
          <p:cNvSpPr/>
          <p:nvPr/>
        </p:nvSpPr>
        <p:spPr>
          <a:xfrm>
            <a:off x="5124287" y="174612"/>
            <a:ext cx="4680000" cy="1954381"/>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各社の制度を残しながらグループで横断できるような共通ポイントを構築する」という方向性こそ決まっていましたが、着地点を決めるにあたって、さまざまな意見が噴出していました。例えば、各ショッピングセンター個々のポイント制度をやめて、一括したポイントサービスにしたほうがいいのではないかという意見もあれば、各拠点の発想や仕組みは大切にしたほうが良いという意見もあり、社内でも意見が分かれていたことがありました。どちらも理解できる理由だったため、私どもも思い悩んでしまった中、</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データさんが各拠点をくまなく回って、内容の深いヒアリングデータを提示してくださったのです。これは相当な労力がかかるものですが、そのおかげで指針を決める大きな材料を得ることができました。</a:t>
            </a:r>
          </a:p>
        </p:txBody>
      </p:sp>
      <p:sp>
        <p:nvSpPr>
          <p:cNvPr id="8" name="正方形/長方形 7"/>
          <p:cNvSpPr/>
          <p:nvPr/>
        </p:nvSpPr>
        <p:spPr>
          <a:xfrm>
            <a:off x="5124287" y="2738540"/>
            <a:ext cx="4680000" cy="1315745"/>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浅野氏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当初の調査結果から、各ショッピングセンターのハウスカードの会員数が約</a:t>
            </a:r>
            <a:r>
              <a:rPr kumimoji="1" lang="en-US" altLang="ja-JP" sz="1100" b="0" i="0" u="none" strike="noStrike" kern="0" cap="none" spc="0" normalizeH="0" baseline="0" noProof="0" dirty="0" smtClean="0">
                <a:ln>
                  <a:noFill/>
                </a:ln>
                <a:solidFill>
                  <a:srgbClr val="404040">
                    <a:lumMod val="75000"/>
                  </a:srgbClr>
                </a:solidFill>
                <a:effectLst/>
                <a:uLnTx/>
                <a:uFillTx/>
              </a:rPr>
              <a:t>220</a:t>
            </a:r>
            <a:r>
              <a:rPr kumimoji="1" lang="ja-JP" altLang="en-US" sz="1100" b="0" i="0" u="none" strike="noStrike" kern="0" cap="none" spc="0" normalizeH="0" baseline="0" noProof="0" dirty="0" smtClean="0">
                <a:ln>
                  <a:noFill/>
                </a:ln>
                <a:solidFill>
                  <a:srgbClr val="404040">
                    <a:lumMod val="75000"/>
                  </a:srgbClr>
                </a:solidFill>
                <a:effectLst/>
                <a:uLnTx/>
                <a:uFillTx/>
              </a:rPr>
              <a:t>万人とわかりました。この情報等から今年度の獲得目標（アプリダウンロード数）を設定しましたが、サービス開始から約</a:t>
            </a:r>
            <a:r>
              <a:rPr kumimoji="1" lang="en-US" altLang="ja-JP" sz="1100" b="0" i="0" u="none" strike="noStrike" kern="0" cap="none" spc="0" normalizeH="0" baseline="0" noProof="0" dirty="0" smtClean="0">
                <a:ln>
                  <a:noFill/>
                </a:ln>
                <a:solidFill>
                  <a:srgbClr val="404040">
                    <a:lumMod val="75000"/>
                  </a:srgbClr>
                </a:solidFill>
                <a:effectLst/>
                <a:uLnTx/>
                <a:uFillTx/>
              </a:rPr>
              <a:t>2</a:t>
            </a:r>
            <a:r>
              <a:rPr kumimoji="1" lang="ja-JP" altLang="en-US" sz="1100" b="0" i="0" u="none" strike="noStrike" kern="0" cap="none" spc="0" normalizeH="0" baseline="0" noProof="0" dirty="0" smtClean="0">
                <a:ln>
                  <a:noFill/>
                </a:ln>
                <a:solidFill>
                  <a:srgbClr val="404040">
                    <a:lumMod val="75000"/>
                  </a:srgbClr>
                </a:solidFill>
                <a:effectLst/>
                <a:uLnTx/>
                <a:uFillTx/>
              </a:rPr>
              <a:t>か月で達成しており、幸先のいいスタートを切れています。今後の施策によって、さらに獲得スピードを加速させるとともに、新たなマーケティング施策展開も検討・実施していきたいです。</a:t>
            </a:r>
          </a:p>
        </p:txBody>
      </p:sp>
      <p:sp>
        <p:nvSpPr>
          <p:cNvPr id="9" name="正方形/長方形 8"/>
          <p:cNvSpPr/>
          <p:nvPr/>
        </p:nvSpPr>
        <p:spPr>
          <a:xfrm>
            <a:off x="2074676" y="691871"/>
            <a:ext cx="2785864" cy="1654299"/>
          </a:xfrm>
          <a:prstGeom prst="rect">
            <a:avLst/>
          </a:prstGeom>
        </p:spPr>
        <p:txBody>
          <a:bodyPr wrap="square">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石神氏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データさんに魅力を感じた理由は大きく分けて</a:t>
            </a:r>
            <a:r>
              <a:rPr kumimoji="1" lang="en-US" altLang="ja-JP" sz="1100" b="0" i="0" u="none" strike="noStrike" kern="0" cap="none" spc="0" normalizeH="0" baseline="0" noProof="0" dirty="0" smtClean="0">
                <a:ln>
                  <a:noFill/>
                </a:ln>
                <a:solidFill>
                  <a:srgbClr val="404040">
                    <a:lumMod val="75000"/>
                  </a:srgbClr>
                </a:solidFill>
                <a:effectLst/>
                <a:uLnTx/>
                <a:uFillTx/>
              </a:rPr>
              <a:t>3</a:t>
            </a:r>
            <a:r>
              <a:rPr kumimoji="1" lang="ja-JP" altLang="en-US" sz="1100" b="0" i="0" u="none" strike="noStrike" kern="0" cap="none" spc="0" normalizeH="0" baseline="0" noProof="0" dirty="0" smtClean="0">
                <a:ln>
                  <a:noFill/>
                </a:ln>
                <a:solidFill>
                  <a:srgbClr val="404040">
                    <a:lumMod val="75000"/>
                  </a:srgbClr>
                </a:solidFill>
                <a:effectLst/>
                <a:uLnTx/>
                <a:uFillTx/>
              </a:rPr>
              <a:t>つあります。</a:t>
            </a:r>
            <a:r>
              <a:rPr kumimoji="1" lang="en-US" altLang="ja-JP" sz="1100" b="0" i="0" u="none" strike="noStrike" kern="0" cap="none" spc="0" normalizeH="0" baseline="0" noProof="0" dirty="0" smtClean="0">
                <a:ln>
                  <a:noFill/>
                </a:ln>
                <a:solidFill>
                  <a:srgbClr val="404040">
                    <a:lumMod val="75000"/>
                  </a:srgbClr>
                </a:solidFill>
                <a:effectLst/>
                <a:uLnTx/>
                <a:uFillTx/>
              </a:rPr>
              <a:t>1</a:t>
            </a:r>
            <a:r>
              <a:rPr kumimoji="1" lang="ja-JP" altLang="en-US" sz="1100" b="0" i="0" u="none" strike="noStrike" kern="0" cap="none" spc="0" normalizeH="0" baseline="0" noProof="0" dirty="0" smtClean="0">
                <a:ln>
                  <a:noFill/>
                </a:ln>
                <a:solidFill>
                  <a:srgbClr val="404040">
                    <a:lumMod val="75000"/>
                  </a:srgbClr>
                </a:solidFill>
                <a:effectLst/>
                <a:uLnTx/>
                <a:uFillTx/>
              </a:rPr>
              <a:t>つめは統合的にマルチベンダーシステムを構築しうる体制・実績を有していたことです。リアルと</a:t>
            </a:r>
            <a:r>
              <a:rPr kumimoji="1" lang="en-US" altLang="ja-JP" sz="1100" b="0" i="0" u="none" strike="noStrike" kern="0" cap="none" spc="0" normalizeH="0" baseline="0" noProof="0" dirty="0" smtClean="0">
                <a:ln>
                  <a:noFill/>
                </a:ln>
                <a:solidFill>
                  <a:srgbClr val="404040">
                    <a:lumMod val="75000"/>
                  </a:srgbClr>
                </a:solidFill>
                <a:effectLst/>
                <a:uLnTx/>
                <a:uFillTx/>
              </a:rPr>
              <a:t>EC</a:t>
            </a:r>
            <a:r>
              <a:rPr kumimoji="1" lang="ja-JP" altLang="en-US" sz="1100" b="0" i="0" u="none" strike="noStrike" kern="0" cap="none" spc="0" normalizeH="0" baseline="0" noProof="0" dirty="0" smtClean="0">
                <a:ln>
                  <a:noFill/>
                </a:ln>
                <a:solidFill>
                  <a:srgbClr val="404040">
                    <a:lumMod val="75000"/>
                  </a:srgbClr>
                </a:solidFill>
                <a:effectLst/>
                <a:uLnTx/>
                <a:uFillTx/>
              </a:rPr>
              <a:t>のシームレスが現実味を帯びてきている中、私どもの施策についても顧客管理システムをはじめとした様々な仕組みと連携することが必要でした。</a:t>
            </a:r>
          </a:p>
        </p:txBody>
      </p:sp>
      <p:sp>
        <p:nvSpPr>
          <p:cNvPr id="10" name="正方形/長方形 9"/>
          <p:cNvSpPr/>
          <p:nvPr/>
        </p:nvSpPr>
        <p:spPr>
          <a:xfrm>
            <a:off x="5025008" y="2204864"/>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404040">
                    <a:lumMod val="75000"/>
                  </a:srgbClr>
                </a:solidFill>
                <a:effectLst/>
                <a:uLnTx/>
                <a:uFillTx/>
              </a:rPr>
              <a:t>2019</a:t>
            </a:r>
            <a:r>
              <a:rPr kumimoji="1" lang="ja-JP" altLang="en-US" sz="1200" b="1" i="0" u="none" strike="noStrike" kern="0" cap="none" spc="0" normalizeH="0" baseline="0" noProof="0" dirty="0" smtClean="0">
                <a:ln>
                  <a:noFill/>
                </a:ln>
                <a:solidFill>
                  <a:srgbClr val="404040">
                    <a:lumMod val="75000"/>
                  </a:srgbClr>
                </a:solidFill>
                <a:effectLst/>
                <a:uLnTx/>
                <a:uFillTx/>
              </a:rPr>
              <a:t>年</a:t>
            </a:r>
            <a:r>
              <a:rPr kumimoji="1" lang="en-US" altLang="ja-JP" sz="1200" b="1" i="0" u="none" strike="noStrike" kern="0" cap="none" spc="0" normalizeH="0" baseline="0" noProof="0" dirty="0" smtClean="0">
                <a:ln>
                  <a:noFill/>
                </a:ln>
                <a:solidFill>
                  <a:srgbClr val="404040">
                    <a:lumMod val="75000"/>
                  </a:srgbClr>
                </a:solidFill>
                <a:effectLst/>
                <a:uLnTx/>
                <a:uFillTx/>
              </a:rPr>
              <a:t>9</a:t>
            </a:r>
            <a:r>
              <a:rPr kumimoji="1" lang="ja-JP" altLang="en-US" sz="1200" b="1" i="0" u="none" strike="noStrike" kern="0" cap="none" spc="0" normalizeH="0" baseline="0" noProof="0" dirty="0" smtClean="0">
                <a:ln>
                  <a:noFill/>
                </a:ln>
                <a:solidFill>
                  <a:srgbClr val="404040">
                    <a:lumMod val="75000"/>
                  </a:srgbClr>
                </a:solidFill>
                <a:effectLst/>
                <a:uLnTx/>
                <a:uFillTx/>
              </a:rPr>
              <a:t>月のローンチから約</a:t>
            </a:r>
            <a:r>
              <a:rPr kumimoji="1" lang="en-US" altLang="ja-JP" sz="1200" b="1" i="0" u="none" strike="noStrike" kern="0" cap="none" spc="0" normalizeH="0" baseline="0" noProof="0" dirty="0" smtClean="0">
                <a:ln>
                  <a:noFill/>
                </a:ln>
                <a:solidFill>
                  <a:srgbClr val="404040">
                    <a:lumMod val="75000"/>
                  </a:srgbClr>
                </a:solidFill>
                <a:effectLst/>
                <a:uLnTx/>
                <a:uFillTx/>
              </a:rPr>
              <a:t>2</a:t>
            </a:r>
            <a:r>
              <a:rPr kumimoji="1" lang="ja-JP" altLang="en-US" sz="1200" b="1" i="0" u="none" strike="noStrike" kern="0" cap="none" spc="0" normalizeH="0" baseline="0" noProof="0" dirty="0" smtClean="0">
                <a:ln>
                  <a:noFill/>
                </a:ln>
                <a:solidFill>
                  <a:srgbClr val="404040">
                    <a:lumMod val="75000"/>
                  </a:srgbClr>
                </a:solidFill>
                <a:effectLst/>
                <a:uLnTx/>
                <a:uFillTx/>
              </a:rPr>
              <a:t>ヵ月経過しましたが、現時点での</a:t>
            </a:r>
            <a:r>
              <a:rPr kumimoji="1" lang="en-US" altLang="ja-JP" sz="1200" b="1" i="0" u="none" strike="noStrike" kern="0" cap="none" spc="0" normalizeH="0" baseline="0" noProof="0" dirty="0" smtClean="0">
                <a:ln>
                  <a:noFill/>
                </a:ln>
                <a:solidFill>
                  <a:srgbClr val="404040">
                    <a:lumMod val="75000"/>
                  </a:srgbClr>
                </a:solidFill>
                <a:effectLst/>
                <a:uLnTx/>
                <a:uFillTx/>
              </a:rPr>
              <a:t/>
            </a:r>
            <a:br>
              <a:rPr kumimoji="1" lang="en-US" altLang="ja-JP" sz="1200" b="1" i="0" u="none" strike="noStrike" kern="0" cap="none" spc="0" normalizeH="0" baseline="0" noProof="0" dirty="0" smtClean="0">
                <a:ln>
                  <a:noFill/>
                </a:ln>
                <a:solidFill>
                  <a:srgbClr val="404040">
                    <a:lumMod val="75000"/>
                  </a:srgbClr>
                </a:solidFill>
                <a:effectLst/>
                <a:uLnTx/>
                <a:uFillTx/>
              </a:rPr>
            </a:br>
            <a:r>
              <a:rPr kumimoji="1" lang="ja-JP" altLang="en-US" sz="1200" b="1" i="0" u="none" strike="noStrike" kern="0" cap="none" spc="0" normalizeH="0" baseline="0" noProof="0" dirty="0" smtClean="0">
                <a:ln>
                  <a:noFill/>
                </a:ln>
                <a:solidFill>
                  <a:srgbClr val="404040">
                    <a:lumMod val="75000"/>
                  </a:srgbClr>
                </a:solidFill>
                <a:effectLst/>
                <a:uLnTx/>
                <a:uFillTx/>
              </a:rPr>
              <a:t>目標達成度はいかがでしょうか？</a:t>
            </a:r>
            <a:endParaRPr kumimoji="1" lang="ja-JP" altLang="en-US" sz="1200" b="1" i="0" u="none" strike="noStrike" kern="0" cap="none" spc="0" normalizeH="0" baseline="0" noProof="0" dirty="0" smtClean="0">
              <a:ln>
                <a:noFill/>
              </a:ln>
              <a:solidFill>
                <a:srgbClr val="3D5662"/>
              </a:solidFill>
              <a:effectLst/>
              <a:uLnTx/>
              <a:uFillTx/>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9989" y="4392839"/>
            <a:ext cx="2047169" cy="1434984"/>
          </a:xfrm>
          <a:prstGeom prst="rect">
            <a:avLst/>
          </a:prstGeom>
        </p:spPr>
      </p:pic>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37" y="759341"/>
            <a:ext cx="1868310" cy="1352300"/>
          </a:xfrm>
          <a:prstGeom prst="rect">
            <a:avLst/>
          </a:prstGeom>
        </p:spPr>
      </p:pic>
      <p:sp>
        <p:nvSpPr>
          <p:cNvPr id="13" name="正方形/長方形 12"/>
          <p:cNvSpPr/>
          <p:nvPr/>
        </p:nvSpPr>
        <p:spPr>
          <a:xfrm>
            <a:off x="150912" y="2312497"/>
            <a:ext cx="4709628" cy="2839239"/>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データさんのご提案にはこうした点が含まれていたことから、過去の実績も含めて多種多様な企業様との連携ができ、いわゆるマルチベンダーのシステム構築に長けている会社だと判断できました。</a:t>
            </a:r>
          </a:p>
          <a:p>
            <a:pPr marL="0" marR="0" lvl="0" indent="0" defTabSz="925880" eaLnBrk="1" fontAlgn="auto" latinLnBrk="0" hangingPunct="1">
              <a:lnSpc>
                <a:spcPct val="100000"/>
              </a:lnSpc>
              <a:spcBef>
                <a:spcPts val="300"/>
              </a:spcBef>
              <a:spcAft>
                <a:spcPts val="0"/>
              </a:spcAft>
              <a:buClrTx/>
              <a:buSzTx/>
              <a:buFontTx/>
              <a:buNone/>
              <a:tabLst/>
              <a:defRPr/>
            </a:pPr>
            <a:r>
              <a:rPr kumimoji="1" lang="en-US" altLang="ja-JP" sz="1100" b="0" i="0" u="none" strike="noStrike" kern="0" cap="none" spc="0" normalizeH="0" baseline="0" noProof="0" dirty="0" smtClean="0">
                <a:ln>
                  <a:noFill/>
                </a:ln>
                <a:solidFill>
                  <a:srgbClr val="404040">
                    <a:lumMod val="75000"/>
                  </a:srgbClr>
                </a:solidFill>
                <a:effectLst/>
                <a:uLnTx/>
                <a:uFillTx/>
              </a:rPr>
              <a:t>2</a:t>
            </a:r>
            <a:r>
              <a:rPr kumimoji="1" lang="ja-JP" altLang="en-US" sz="1100" b="0" i="0" u="none" strike="noStrike" kern="0" cap="none" spc="0" normalizeH="0" baseline="0" noProof="0" dirty="0" smtClean="0">
                <a:ln>
                  <a:noFill/>
                </a:ln>
                <a:solidFill>
                  <a:srgbClr val="404040">
                    <a:lumMod val="75000"/>
                  </a:srgbClr>
                </a:solidFill>
                <a:effectLst/>
                <a:uLnTx/>
                <a:uFillTx/>
              </a:rPr>
              <a:t>つめは、既存サービスに対する深い考慮です。拠点ごとに仕様が異なるポイントプログラムについて、既存の機能や実施背景を損ねることなく新制度へ移行したいという前提がありました。この点において、</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データさんのご提案は、システム面だけでなく、既存のサービスをどう担保するかについても深く言及されていました。</a:t>
            </a:r>
            <a:r>
              <a:rPr kumimoji="1" lang="en-US" altLang="ja-JP" sz="1100" b="0" i="0" u="none" strike="noStrike" kern="0" cap="none" spc="0" normalizeH="0" baseline="0" noProof="0" dirty="0" smtClean="0">
                <a:ln>
                  <a:noFill/>
                </a:ln>
                <a:solidFill>
                  <a:srgbClr val="404040">
                    <a:lumMod val="75000"/>
                  </a:srgbClr>
                </a:solidFill>
                <a:effectLst/>
                <a:uLnTx/>
                <a:uFillTx/>
              </a:rPr>
              <a:t>3</a:t>
            </a:r>
            <a:r>
              <a:rPr kumimoji="1" lang="ja-JP" altLang="en-US" sz="1100" b="0" i="0" u="none" strike="noStrike" kern="0" cap="none" spc="0" normalizeH="0" baseline="0" noProof="0" dirty="0" smtClean="0">
                <a:ln>
                  <a:noFill/>
                </a:ln>
                <a:solidFill>
                  <a:srgbClr val="404040">
                    <a:lumMod val="75000"/>
                  </a:srgbClr>
                </a:solidFill>
                <a:effectLst/>
                <a:uLnTx/>
                <a:uFillTx/>
              </a:rPr>
              <a:t>つめは、</a:t>
            </a:r>
            <a:r>
              <a:rPr kumimoji="1" lang="en-US" altLang="ja-JP" sz="1100" b="0" i="0" u="none" strike="noStrike" kern="0" cap="none" spc="0" normalizeH="0" baseline="0" noProof="0" dirty="0" smtClean="0">
                <a:ln>
                  <a:noFill/>
                </a:ln>
                <a:solidFill>
                  <a:srgbClr val="404040">
                    <a:lumMod val="75000"/>
                  </a:srgbClr>
                </a:solidFill>
                <a:effectLst/>
                <a:uLnTx/>
                <a:uFillTx/>
              </a:rPr>
              <a:t>CAFIS Explorer</a:t>
            </a:r>
            <a:r>
              <a:rPr kumimoji="1" lang="ja-JP" altLang="en-US" sz="1100" b="0" i="0" u="none" strike="noStrike" kern="0" cap="none" spc="0" normalizeH="0" baseline="0" noProof="0" dirty="0" smtClean="0">
                <a:ln>
                  <a:noFill/>
                </a:ln>
                <a:solidFill>
                  <a:srgbClr val="404040">
                    <a:lumMod val="75000"/>
                  </a:srgbClr>
                </a:solidFill>
                <a:effectLst/>
                <a:uLnTx/>
                <a:uFillTx/>
              </a:rPr>
              <a:t>が顧客企業の成長に合わせて変化していく点です。今回も、ご提案当初、当社課題に対して一部不足していた機能について、迅速にお取り組みいただき、機能追加が実現しました。これが可能になったのは、我々がめざすべきロードマップを</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データさんが理解してくださっていたからにほかなりません。</a:t>
            </a:r>
            <a:r>
              <a:rPr kumimoji="1" lang="en-US" altLang="ja-JP" sz="1100" b="0" i="0" u="none" strike="noStrike" kern="0" cap="none" spc="0" normalizeH="0" baseline="0" noProof="0" dirty="0" smtClean="0">
                <a:ln>
                  <a:noFill/>
                </a:ln>
                <a:solidFill>
                  <a:srgbClr val="404040">
                    <a:lumMod val="75000"/>
                  </a:srgbClr>
                </a:solidFill>
                <a:effectLst/>
                <a:uLnTx/>
                <a:uFillTx/>
              </a:rPr>
              <a:t>CAFIS Explorer</a:t>
            </a:r>
            <a:r>
              <a:rPr kumimoji="1" lang="ja-JP" altLang="en-US" sz="1100" b="0" i="0" u="none" strike="noStrike" kern="0" cap="none" spc="0" normalizeH="0" baseline="0" noProof="0" dirty="0" smtClean="0">
                <a:ln>
                  <a:noFill/>
                </a:ln>
                <a:solidFill>
                  <a:srgbClr val="404040">
                    <a:lumMod val="75000"/>
                  </a:srgbClr>
                </a:solidFill>
                <a:effectLst/>
                <a:uLnTx/>
                <a:uFillTx/>
              </a:rPr>
              <a:t>の現時点の機能価値だけではなく、顧客企業の成長に合わせて仕組みも発展的に変化していく、将来的な機能価値を感じることができました。このソリューション提案は、私どもには大変魅力的に感じました。</a:t>
            </a:r>
          </a:p>
        </p:txBody>
      </p:sp>
      <p:sp>
        <p:nvSpPr>
          <p:cNvPr id="14" name="正方形/長方形 13"/>
          <p:cNvSpPr/>
          <p:nvPr/>
        </p:nvSpPr>
        <p:spPr>
          <a:xfrm>
            <a:off x="150912" y="5645423"/>
            <a:ext cx="4680000" cy="807913"/>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石神氏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要件定義に入る前に、</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データさんにずいぶんバックアップしていただきました。実は、プロジェクトがスタートしたとき、我々も含め、具体的なゴールイメージを描ききれていませんでした。</a:t>
            </a:r>
          </a:p>
        </p:txBody>
      </p:sp>
      <p:sp>
        <p:nvSpPr>
          <p:cNvPr id="15" name="正方形/長方形 14"/>
          <p:cNvSpPr/>
          <p:nvPr/>
        </p:nvSpPr>
        <p:spPr>
          <a:xfrm>
            <a:off x="40507" y="5157192"/>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404040">
                    <a:lumMod val="75000"/>
                  </a:srgbClr>
                </a:solidFill>
                <a:effectLst/>
                <a:uLnTx/>
                <a:uFillTx/>
              </a:rPr>
              <a:t>「</a:t>
            </a:r>
            <a:r>
              <a:rPr kumimoji="1" lang="en-US" altLang="ja-JP" sz="1200" b="1" i="0" u="none" strike="noStrike" kern="0" cap="none" spc="0" normalizeH="0" baseline="0" noProof="0" dirty="0" smtClean="0">
                <a:ln>
                  <a:noFill/>
                </a:ln>
                <a:solidFill>
                  <a:srgbClr val="404040">
                    <a:lumMod val="75000"/>
                  </a:srgbClr>
                </a:solidFill>
                <a:effectLst/>
                <a:uLnTx/>
                <a:uFillTx/>
              </a:rPr>
              <a:t>CAFIS Explorer</a:t>
            </a:r>
            <a:r>
              <a:rPr kumimoji="1" lang="ja-JP" altLang="en-US" sz="1200" b="1" i="0" u="none" strike="noStrike" kern="0" cap="none" spc="0" normalizeH="0" baseline="0" noProof="0" dirty="0" smtClean="0">
                <a:ln>
                  <a:noFill/>
                </a:ln>
                <a:solidFill>
                  <a:srgbClr val="404040">
                    <a:lumMod val="75000"/>
                  </a:srgbClr>
                </a:solidFill>
                <a:effectLst/>
                <a:uLnTx/>
                <a:uFillTx/>
              </a:rPr>
              <a:t>」導入時、特に印象に残っている出来事など</a:t>
            </a:r>
            <a:r>
              <a:rPr kumimoji="1" lang="en-US" altLang="ja-JP" sz="1200" b="1" i="0" u="none" strike="noStrike" kern="0" cap="none" spc="0" normalizeH="0" baseline="0" noProof="0" dirty="0" smtClean="0">
                <a:ln>
                  <a:noFill/>
                </a:ln>
                <a:solidFill>
                  <a:srgbClr val="404040">
                    <a:lumMod val="75000"/>
                  </a:srgbClr>
                </a:solidFill>
                <a:effectLst/>
                <a:uLnTx/>
                <a:uFillTx/>
              </a:rPr>
              <a:t/>
            </a:r>
            <a:br>
              <a:rPr kumimoji="1" lang="en-US" altLang="ja-JP" sz="1200" b="1" i="0" u="none" strike="noStrike" kern="0" cap="none" spc="0" normalizeH="0" baseline="0" noProof="0" dirty="0" smtClean="0">
                <a:ln>
                  <a:noFill/>
                </a:ln>
                <a:solidFill>
                  <a:srgbClr val="404040">
                    <a:lumMod val="75000"/>
                  </a:srgbClr>
                </a:solidFill>
                <a:effectLst/>
                <a:uLnTx/>
                <a:uFillTx/>
              </a:rPr>
            </a:br>
            <a:r>
              <a:rPr kumimoji="1" lang="ja-JP" altLang="en-US" sz="1200" b="1" i="0" u="none" strike="noStrike" kern="0" cap="none" spc="0" normalizeH="0" baseline="0" noProof="0" dirty="0" smtClean="0">
                <a:ln>
                  <a:noFill/>
                </a:ln>
                <a:solidFill>
                  <a:srgbClr val="404040">
                    <a:lumMod val="75000"/>
                  </a:srgbClr>
                </a:solidFill>
                <a:effectLst/>
                <a:uLnTx/>
                <a:uFillTx/>
              </a:rPr>
              <a:t>ありましたら、お聞かせください。</a:t>
            </a:r>
            <a:endParaRPr kumimoji="1" lang="ja-JP" altLang="en-US" sz="1200" b="1" i="0" u="none" strike="noStrike" kern="0" cap="none" spc="0" normalizeH="0" baseline="0" noProof="0" dirty="0" smtClean="0">
              <a:ln>
                <a:noFill/>
              </a:ln>
              <a:solidFill>
                <a:srgbClr val="3D5662"/>
              </a:solidFill>
              <a:effectLst/>
              <a:uLnTx/>
              <a:uFillTx/>
            </a:endParaRPr>
          </a:p>
        </p:txBody>
      </p:sp>
      <p:sp>
        <p:nvSpPr>
          <p:cNvPr id="16" name="正方形/長方形 15"/>
          <p:cNvSpPr/>
          <p:nvPr/>
        </p:nvSpPr>
        <p:spPr>
          <a:xfrm>
            <a:off x="7206513" y="4184596"/>
            <a:ext cx="2597773" cy="1654299"/>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石神氏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まだ導入後間もないので、現場レベルでは使い方サポートのような基礎的情報のやり取りが多くあります。今後、次第にマーケティング部門を介して、他社施策の展開事例や数値的な分析結果などをもとに、マーケティング施策展開に役立つような情報共有を進めていければと考えています。</a:t>
            </a:r>
          </a:p>
        </p:txBody>
      </p:sp>
    </p:spTree>
    <p:extLst>
      <p:ext uri="{BB962C8B-B14F-4D97-AF65-F5344CB8AC3E}">
        <p14:creationId xmlns:p14="http://schemas.microsoft.com/office/powerpoint/2010/main" val="25738219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 CAFIS Explorer </a:t>
            </a:r>
            <a:r>
              <a:rPr kumimoji="1" lang="ja-JP" altLang="en-US" dirty="0" smtClean="0"/>
              <a:t>システム構成</a:t>
            </a:r>
            <a:endParaRPr kumimoji="1" lang="ja-JP" altLang="en-US" dirty="0"/>
          </a:p>
        </p:txBody>
      </p:sp>
      <p:cxnSp>
        <p:nvCxnSpPr>
          <p:cNvPr id="146" name="直線コネクタ 145"/>
          <p:cNvCxnSpPr/>
          <p:nvPr/>
        </p:nvCxnSpPr>
        <p:spPr>
          <a:xfrm flipH="1">
            <a:off x="1675328" y="3149959"/>
            <a:ext cx="1684801" cy="248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4" name="正方形/長方形 163">
            <a:extLst>
              <a:ext uri="{FF2B5EF4-FFF2-40B4-BE49-F238E27FC236}">
                <a16:creationId xmlns:a16="http://schemas.microsoft.com/office/drawing/2014/main" id="{AB132D74-08E8-444E-8720-54CB9898DF87}"/>
              </a:ext>
            </a:extLst>
          </p:cNvPr>
          <p:cNvSpPr/>
          <p:nvPr/>
        </p:nvSpPr>
        <p:spPr>
          <a:xfrm>
            <a:off x="1762171" y="3232617"/>
            <a:ext cx="5118767" cy="2921434"/>
          </a:xfrm>
          <a:prstGeom prst="rect">
            <a:avLst/>
          </a:prstGeom>
          <a:pattFill prst="ltUpDiag">
            <a:fgClr>
              <a:srgbClr val="4472C4">
                <a:lumMod val="40000"/>
                <a:lumOff val="60000"/>
              </a:srgbClr>
            </a:fgClr>
            <a:bgClr>
              <a:sysClr val="window" lastClr="FFFFFF"/>
            </a:bgClr>
          </a:pattFill>
          <a:ln w="38100" cap="flat" cmpd="sng" algn="ctr">
            <a:solidFill>
              <a:schemeClr val="accent5"/>
            </a:solid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80" b="0" i="0" u="none" strike="noStrike" kern="0" cap="none" spc="0" normalizeH="0" baseline="0" noProof="0" dirty="0">
              <a:ln>
                <a:noFill/>
              </a:ln>
              <a:solidFill>
                <a:srgbClr val="383F41"/>
              </a:solidFill>
              <a:effectLst/>
              <a:uLnTx/>
              <a:uFillTx/>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A42E7C8F-9F83-4465-ACAC-6F23ACAD9F26}"/>
              </a:ext>
            </a:extLst>
          </p:cNvPr>
          <p:cNvSpPr txBox="1"/>
          <p:nvPr/>
        </p:nvSpPr>
        <p:spPr>
          <a:xfrm>
            <a:off x="3599923" y="2906897"/>
            <a:ext cx="3932931" cy="190240"/>
          </a:xfrm>
          <a:prstGeom prst="rect">
            <a:avLst/>
          </a:prstGeom>
          <a:solidFill>
            <a:srgbClr val="DDDDDD"/>
          </a:solidFill>
        </p:spPr>
        <p:txBody>
          <a:bodyPr wrap="square" tIns="18000" bIns="18000" rtlCol="0" anchor="ctr">
            <a:spAutoFit/>
          </a:bodyPr>
          <a:lstStyle/>
          <a:p>
            <a:pPr algn="ctr" defTabSz="914400">
              <a:defRPr/>
            </a:pPr>
            <a:r>
              <a:rPr kumimoji="1" lang="ja-JP" altLang="en-US" sz="1000" dirty="0" smtClean="0">
                <a:solidFill>
                  <a:srgbClr val="134779"/>
                </a:solidFill>
                <a:latin typeface="Meiryo UI" panose="020B0604030504040204" pitchFamily="50" charset="-128"/>
                <a:ea typeface="Meiryo UI" panose="020B0604030504040204" pitchFamily="50" charset="-128"/>
              </a:rPr>
              <a:t>                                                     </a:t>
            </a:r>
            <a:r>
              <a:rPr kumimoji="1" lang="en-US" altLang="ja-JP" sz="1000" dirty="0" smtClean="0">
                <a:solidFill>
                  <a:srgbClr val="134779"/>
                </a:solidFill>
                <a:latin typeface="Meiryo UI" panose="020B0604030504040204" pitchFamily="50" charset="-128"/>
                <a:ea typeface="Meiryo UI" panose="020B0604030504040204" pitchFamily="50" charset="-128"/>
              </a:rPr>
              <a:t>HTTPS(XML)</a:t>
            </a:r>
            <a:endParaRPr kumimoji="1" lang="en-US" altLang="ja-JP" sz="1000" dirty="0" smtClean="0">
              <a:solidFill>
                <a:schemeClr val="bg1">
                  <a:lumMod val="85000"/>
                </a:schemeClr>
              </a:solidFill>
              <a:latin typeface="Meiryo UI" panose="020B0604030504040204" pitchFamily="50" charset="-128"/>
              <a:ea typeface="Meiryo UI" panose="020B0604030504040204" pitchFamily="50" charset="-128"/>
            </a:endParaRPr>
          </a:p>
        </p:txBody>
      </p:sp>
      <p:sp>
        <p:nvSpPr>
          <p:cNvPr id="175" name="正方形/長方形 174">
            <a:extLst>
              <a:ext uri="{FF2B5EF4-FFF2-40B4-BE49-F238E27FC236}">
                <a16:creationId xmlns:a16="http://schemas.microsoft.com/office/drawing/2014/main" id="{B9743A62-212F-4EB2-9169-951D607BE1FD}"/>
              </a:ext>
            </a:extLst>
          </p:cNvPr>
          <p:cNvSpPr/>
          <p:nvPr/>
        </p:nvSpPr>
        <p:spPr>
          <a:xfrm>
            <a:off x="7036777" y="3232617"/>
            <a:ext cx="496078" cy="2921434"/>
          </a:xfrm>
          <a:prstGeom prst="rect">
            <a:avLst/>
          </a:prstGeom>
          <a:solidFill>
            <a:srgbClr val="DDDDDD"/>
          </a:solidFill>
          <a:ln w="12700" cap="flat" cmpd="sng" algn="ctr">
            <a:noFill/>
            <a:prstDash val="sysDot"/>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SFTP</a:t>
            </a: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(CSV)</a:t>
            </a: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ja-JP" sz="10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176" name="正方形/長方形 175">
            <a:extLst>
              <a:ext uri="{FF2B5EF4-FFF2-40B4-BE49-F238E27FC236}">
                <a16:creationId xmlns:a16="http://schemas.microsoft.com/office/drawing/2014/main" id="{D596863D-6071-4A05-B0B7-7E1BB7B699BB}"/>
              </a:ext>
            </a:extLst>
          </p:cNvPr>
          <p:cNvSpPr/>
          <p:nvPr/>
        </p:nvSpPr>
        <p:spPr>
          <a:xfrm>
            <a:off x="1811723" y="4110329"/>
            <a:ext cx="4182693" cy="1609942"/>
          </a:xfrm>
          <a:prstGeom prst="rect">
            <a:avLst/>
          </a:prstGeom>
          <a:solidFill>
            <a:srgbClr val="4472C4">
              <a:lumMod val="20000"/>
              <a:lumOff val="80000"/>
            </a:srgbClr>
          </a:solidFill>
          <a:ln w="22225" cap="flat" cmpd="sng" algn="ctr">
            <a:solidFill>
              <a:srgbClr val="13477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77" name="正方形/長方形 176">
            <a:extLst>
              <a:ext uri="{FF2B5EF4-FFF2-40B4-BE49-F238E27FC236}">
                <a16:creationId xmlns:a16="http://schemas.microsoft.com/office/drawing/2014/main" id="{2FFEA4FB-DAF9-4AC3-B69E-626DDEAE7812}"/>
              </a:ext>
            </a:extLst>
          </p:cNvPr>
          <p:cNvSpPr/>
          <p:nvPr/>
        </p:nvSpPr>
        <p:spPr>
          <a:xfrm>
            <a:off x="1811724" y="3275193"/>
            <a:ext cx="4194781" cy="792802"/>
          </a:xfrm>
          <a:prstGeom prst="rect">
            <a:avLst/>
          </a:prstGeom>
          <a:solidFill>
            <a:srgbClr val="134779"/>
          </a:solidFill>
          <a:ln w="6350" cap="flat" cmpd="sng" algn="ctr">
            <a:noFill/>
            <a:prstDash val="solid"/>
            <a:miter lim="800000"/>
          </a:ln>
          <a:effectLst/>
        </p:spPr>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オンライン</a:t>
            </a:r>
            <a:r>
              <a:rPr kumimoji="0" lang="en-US" altLang="ja-JP"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API</a:t>
            </a:r>
            <a:endPar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78" name="正方形/長方形 177">
            <a:extLst>
              <a:ext uri="{FF2B5EF4-FFF2-40B4-BE49-F238E27FC236}">
                <a16:creationId xmlns:a16="http://schemas.microsoft.com/office/drawing/2014/main" id="{FD76438E-DE61-4295-8902-EAC165F38851}"/>
              </a:ext>
            </a:extLst>
          </p:cNvPr>
          <p:cNvSpPr/>
          <p:nvPr/>
        </p:nvSpPr>
        <p:spPr>
          <a:xfrm>
            <a:off x="1805320" y="5760259"/>
            <a:ext cx="4189096" cy="353804"/>
          </a:xfrm>
          <a:prstGeom prst="rect">
            <a:avLst/>
          </a:prstGeom>
          <a:solidFill>
            <a:srgbClr val="134779"/>
          </a:solidFill>
          <a:ln w="6350" cap="flat" cmpd="sng" algn="ctr">
            <a:no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管理機能（権限管理</a:t>
            </a:r>
            <a:r>
              <a:rPr kumimoji="0" lang="en-US" altLang="ja-JP"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t>
            </a:r>
            <a:r>
              <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ポイント管理</a:t>
            </a:r>
            <a:r>
              <a:rPr kumimoji="0" lang="en-US" altLang="ja-JP"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t>
            </a:r>
            <a:r>
              <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帳票出力）</a:t>
            </a:r>
          </a:p>
        </p:txBody>
      </p:sp>
      <p:sp>
        <p:nvSpPr>
          <p:cNvPr id="179" name="楕円 178">
            <a:extLst>
              <a:ext uri="{FF2B5EF4-FFF2-40B4-BE49-F238E27FC236}">
                <a16:creationId xmlns:a16="http://schemas.microsoft.com/office/drawing/2014/main" id="{CA8B4D40-7153-4F6C-B42C-025BD806889F}"/>
              </a:ext>
            </a:extLst>
          </p:cNvPr>
          <p:cNvSpPr/>
          <p:nvPr/>
        </p:nvSpPr>
        <p:spPr>
          <a:xfrm>
            <a:off x="2105298"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照会</a:t>
            </a:r>
          </a:p>
        </p:txBody>
      </p:sp>
      <p:sp>
        <p:nvSpPr>
          <p:cNvPr id="180" name="楕円 179">
            <a:extLst>
              <a:ext uri="{FF2B5EF4-FFF2-40B4-BE49-F238E27FC236}">
                <a16:creationId xmlns:a16="http://schemas.microsoft.com/office/drawing/2014/main" id="{51B9BF3F-BE70-48CF-A819-EF8D8B6C1A65}"/>
              </a:ext>
            </a:extLst>
          </p:cNvPr>
          <p:cNvSpPr/>
          <p:nvPr/>
        </p:nvSpPr>
        <p:spPr>
          <a:xfrm>
            <a:off x="2706850"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更新</a:t>
            </a:r>
          </a:p>
        </p:txBody>
      </p:sp>
      <p:sp>
        <p:nvSpPr>
          <p:cNvPr id="181" name="楕円 180">
            <a:extLst>
              <a:ext uri="{FF2B5EF4-FFF2-40B4-BE49-F238E27FC236}">
                <a16:creationId xmlns:a16="http://schemas.microsoft.com/office/drawing/2014/main" id="{215CA7FB-E9B0-48DE-92CA-AA7CE276AB93}"/>
              </a:ext>
            </a:extLst>
          </p:cNvPr>
          <p:cNvSpPr/>
          <p:nvPr/>
        </p:nvSpPr>
        <p:spPr>
          <a:xfrm>
            <a:off x="3308401"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会員情報</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照会</a:t>
            </a:r>
          </a:p>
        </p:txBody>
      </p:sp>
      <p:sp>
        <p:nvSpPr>
          <p:cNvPr id="182" name="楕円 181">
            <a:extLst>
              <a:ext uri="{FF2B5EF4-FFF2-40B4-BE49-F238E27FC236}">
                <a16:creationId xmlns:a16="http://schemas.microsoft.com/office/drawing/2014/main" id="{4C0FA809-9D8F-4731-B8C2-3EEDC55B5343}"/>
              </a:ext>
            </a:extLst>
          </p:cNvPr>
          <p:cNvSpPr/>
          <p:nvPr/>
        </p:nvSpPr>
        <p:spPr>
          <a:xfrm>
            <a:off x="4511504"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統合</a:t>
            </a:r>
          </a:p>
        </p:txBody>
      </p:sp>
      <p:sp>
        <p:nvSpPr>
          <p:cNvPr id="183" name="楕円 182">
            <a:extLst>
              <a:ext uri="{FF2B5EF4-FFF2-40B4-BE49-F238E27FC236}">
                <a16:creationId xmlns:a16="http://schemas.microsoft.com/office/drawing/2014/main" id="{57086480-1B75-4C86-AB28-3B5A967DC161}"/>
              </a:ext>
            </a:extLst>
          </p:cNvPr>
          <p:cNvSpPr/>
          <p:nvPr/>
        </p:nvSpPr>
        <p:spPr>
          <a:xfrm>
            <a:off x="5113055"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退会</a:t>
            </a:r>
            <a:endPar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84" name="楕円 183">
            <a:extLst>
              <a:ext uri="{FF2B5EF4-FFF2-40B4-BE49-F238E27FC236}">
                <a16:creationId xmlns:a16="http://schemas.microsoft.com/office/drawing/2014/main" id="{3F565780-4B66-4F98-A4C5-155CEDE92D78}"/>
              </a:ext>
            </a:extLst>
          </p:cNvPr>
          <p:cNvSpPr/>
          <p:nvPr/>
        </p:nvSpPr>
        <p:spPr>
          <a:xfrm>
            <a:off x="3909953" y="3573179"/>
            <a:ext cx="361303" cy="375129"/>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会員情報</a:t>
            </a:r>
            <a:endParaRPr kumimoji="1"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更新</a:t>
            </a:r>
          </a:p>
        </p:txBody>
      </p:sp>
      <p:sp>
        <p:nvSpPr>
          <p:cNvPr id="185" name="テキスト ボックス 184">
            <a:extLst>
              <a:ext uri="{FF2B5EF4-FFF2-40B4-BE49-F238E27FC236}">
                <a16:creationId xmlns:a16="http://schemas.microsoft.com/office/drawing/2014/main" id="{5DE37C1E-8648-4428-9041-4E9EB0F1715C}"/>
              </a:ext>
            </a:extLst>
          </p:cNvPr>
          <p:cNvSpPr txBox="1"/>
          <p:nvPr/>
        </p:nvSpPr>
        <p:spPr>
          <a:xfrm>
            <a:off x="5388632" y="3753258"/>
            <a:ext cx="567475" cy="230832"/>
          </a:xfrm>
          <a:prstGeom prst="rect">
            <a:avLst/>
          </a:prstGeom>
          <a:noFill/>
        </p:spPr>
        <p:txBody>
          <a:bodyPr wrap="square" rtlCol="0">
            <a:spAutoFit/>
          </a:bodyPr>
          <a:lstStyle/>
          <a:p>
            <a:pPr algn="ctr" defTabSz="914400">
              <a:defRPr/>
            </a:pPr>
            <a:r>
              <a:rPr lang="en-US" altLang="ja-JP" sz="900" dirty="0">
                <a:solidFill>
                  <a:prstClr val="white"/>
                </a:solidFill>
                <a:latin typeface="Meiryo UI" panose="020B0604030504040204" pitchFamily="50" charset="-128"/>
                <a:ea typeface="Meiryo UI" panose="020B0604030504040204" pitchFamily="50" charset="-128"/>
              </a:rPr>
              <a:t>…</a:t>
            </a:r>
            <a:r>
              <a:rPr lang="en-US" altLang="ja-JP" sz="900" dirty="0" err="1">
                <a:solidFill>
                  <a:prstClr val="white"/>
                </a:solidFill>
                <a:latin typeface="Meiryo UI" panose="020B0604030504040204" pitchFamily="50" charset="-128"/>
                <a:ea typeface="Meiryo UI" panose="020B0604030504040204" pitchFamily="50" charset="-128"/>
              </a:rPr>
              <a:t>etc</a:t>
            </a:r>
            <a:endParaRPr lang="en-US" altLang="ja-JP" sz="900" dirty="0">
              <a:solidFill>
                <a:prstClr val="white"/>
              </a:solidFill>
              <a:latin typeface="Meiryo UI" panose="020B0604030504040204" pitchFamily="50" charset="-128"/>
              <a:ea typeface="Meiryo UI" panose="020B0604030504040204" pitchFamily="50" charset="-128"/>
            </a:endParaRPr>
          </a:p>
        </p:txBody>
      </p:sp>
      <p:sp>
        <p:nvSpPr>
          <p:cNvPr id="186" name="テキスト ボックス 185">
            <a:extLst>
              <a:ext uri="{FF2B5EF4-FFF2-40B4-BE49-F238E27FC236}">
                <a16:creationId xmlns:a16="http://schemas.microsoft.com/office/drawing/2014/main" id="{BA2452BD-D0B4-4B87-90B0-A8A11A6031DF}"/>
              </a:ext>
            </a:extLst>
          </p:cNvPr>
          <p:cNvSpPr txBox="1"/>
          <p:nvPr/>
        </p:nvSpPr>
        <p:spPr>
          <a:xfrm>
            <a:off x="2195109" y="5295514"/>
            <a:ext cx="1826141" cy="338554"/>
          </a:xfrm>
          <a:prstGeom prst="rect">
            <a:avLst/>
          </a:prstGeom>
          <a:noFill/>
        </p:spPr>
        <p:txBody>
          <a:bodyPr wrap="none" rtlCol="0">
            <a:spAutoFit/>
          </a:bodyPr>
          <a:lstStyle/>
          <a:p>
            <a:pPr defTabSz="914400">
              <a:defRPr/>
            </a:pPr>
            <a:r>
              <a:rPr lang="ja-JP" altLang="en-US" sz="1600" b="1" dirty="0">
                <a:solidFill>
                  <a:srgbClr val="3C4041"/>
                </a:solidFill>
                <a:latin typeface="Meiryo UI" panose="020B0604030504040204" pitchFamily="50" charset="-128"/>
                <a:ea typeface="Meiryo UI" panose="020B0604030504040204" pitchFamily="50" charset="-128"/>
              </a:rPr>
              <a:t>統合顧客管理基盤</a:t>
            </a:r>
            <a:endParaRPr kumimoji="1" lang="en-US" altLang="ja-JP" sz="1600" b="1" dirty="0">
              <a:solidFill>
                <a:srgbClr val="3C4041"/>
              </a:solidFill>
              <a:latin typeface="Meiryo UI" panose="020B0604030504040204" pitchFamily="50" charset="-128"/>
              <a:ea typeface="Meiryo UI" panose="020B0604030504040204" pitchFamily="50" charset="-128"/>
            </a:endParaRPr>
          </a:p>
        </p:txBody>
      </p:sp>
      <p:pic>
        <p:nvPicPr>
          <p:cNvPr id="187" name="図 186">
            <a:extLst>
              <a:ext uri="{FF2B5EF4-FFF2-40B4-BE49-F238E27FC236}">
                <a16:creationId xmlns:a16="http://schemas.microsoft.com/office/drawing/2014/main" id="{C3441239-CFD2-4925-BA42-8F004A857C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553" y="5163008"/>
            <a:ext cx="970853" cy="531929"/>
          </a:xfrm>
          <a:prstGeom prst="rect">
            <a:avLst/>
          </a:prstGeom>
        </p:spPr>
      </p:pic>
      <p:sp>
        <p:nvSpPr>
          <p:cNvPr id="188" name="正方形/長方形 187">
            <a:extLst>
              <a:ext uri="{FF2B5EF4-FFF2-40B4-BE49-F238E27FC236}">
                <a16:creationId xmlns:a16="http://schemas.microsoft.com/office/drawing/2014/main" id="{A913523C-34FD-4768-BDA8-618D546B5F64}"/>
              </a:ext>
            </a:extLst>
          </p:cNvPr>
          <p:cNvSpPr/>
          <p:nvPr/>
        </p:nvSpPr>
        <p:spPr>
          <a:xfrm>
            <a:off x="6056948" y="3275194"/>
            <a:ext cx="773548" cy="2838870"/>
          </a:xfrm>
          <a:prstGeom prst="rect">
            <a:avLst/>
          </a:prstGeom>
          <a:solidFill>
            <a:srgbClr val="134779"/>
          </a:solidFill>
          <a:ln w="6350" cap="flat" cmpd="sng" algn="ctr">
            <a:noFill/>
            <a:prstDash val="solid"/>
            <a:miter lim="800000"/>
          </a:ln>
          <a:effectLst/>
        </p:spPr>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ファイル</a:t>
            </a:r>
            <a:r>
              <a:rPr kumimoji="0" lang="en-US" altLang="ja-JP"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IF</a:t>
            </a:r>
            <a:endParaRPr kumimoji="0" lang="ja-JP" altLang="en-US" sz="1200" b="1"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89" name="楕円 188">
            <a:extLst>
              <a:ext uri="{FF2B5EF4-FFF2-40B4-BE49-F238E27FC236}">
                <a16:creationId xmlns:a16="http://schemas.microsoft.com/office/drawing/2014/main" id="{6C604BEB-BBC9-4545-B3C5-9B2CFF98973A}"/>
              </a:ext>
            </a:extLst>
          </p:cNvPr>
          <p:cNvSpPr/>
          <p:nvPr/>
        </p:nvSpPr>
        <p:spPr>
          <a:xfrm>
            <a:off x="6284473" y="3760176"/>
            <a:ext cx="318306" cy="330485"/>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会員</a:t>
            </a:r>
            <a:endParaRPr kumimoji="0"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一括変更</a:t>
            </a:r>
          </a:p>
        </p:txBody>
      </p:sp>
      <p:sp>
        <p:nvSpPr>
          <p:cNvPr id="190" name="楕円 189">
            <a:extLst>
              <a:ext uri="{FF2B5EF4-FFF2-40B4-BE49-F238E27FC236}">
                <a16:creationId xmlns:a16="http://schemas.microsoft.com/office/drawing/2014/main" id="{B56AD082-4889-4B64-B089-72BC296002DB}"/>
              </a:ext>
            </a:extLst>
          </p:cNvPr>
          <p:cNvSpPr/>
          <p:nvPr/>
        </p:nvSpPr>
        <p:spPr>
          <a:xfrm>
            <a:off x="6284473" y="4203131"/>
            <a:ext cx="318306" cy="330485"/>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0"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一括変更</a:t>
            </a:r>
          </a:p>
        </p:txBody>
      </p:sp>
      <p:sp>
        <p:nvSpPr>
          <p:cNvPr id="191" name="楕円 190">
            <a:extLst>
              <a:ext uri="{FF2B5EF4-FFF2-40B4-BE49-F238E27FC236}">
                <a16:creationId xmlns:a16="http://schemas.microsoft.com/office/drawing/2014/main" id="{B66B575C-A6D9-4B8A-AE3E-4550570E541E}"/>
              </a:ext>
            </a:extLst>
          </p:cNvPr>
          <p:cNvSpPr/>
          <p:nvPr/>
        </p:nvSpPr>
        <p:spPr>
          <a:xfrm>
            <a:off x="6284473" y="4646086"/>
            <a:ext cx="318306" cy="330485"/>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組織マスタ</a:t>
            </a:r>
          </a:p>
        </p:txBody>
      </p:sp>
      <p:sp>
        <p:nvSpPr>
          <p:cNvPr id="192" name="楕円 191">
            <a:extLst>
              <a:ext uri="{FF2B5EF4-FFF2-40B4-BE49-F238E27FC236}">
                <a16:creationId xmlns:a16="http://schemas.microsoft.com/office/drawing/2014/main" id="{12CCE1E2-76DB-48A8-9E06-115ADF978B98}"/>
              </a:ext>
            </a:extLst>
          </p:cNvPr>
          <p:cNvSpPr/>
          <p:nvPr/>
        </p:nvSpPr>
        <p:spPr>
          <a:xfrm>
            <a:off x="6284473" y="5531997"/>
            <a:ext cx="318306" cy="330485"/>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分析連動</a:t>
            </a:r>
          </a:p>
        </p:txBody>
      </p:sp>
      <p:sp>
        <p:nvSpPr>
          <p:cNvPr id="193" name="テキスト ボックス 192">
            <a:extLst>
              <a:ext uri="{FF2B5EF4-FFF2-40B4-BE49-F238E27FC236}">
                <a16:creationId xmlns:a16="http://schemas.microsoft.com/office/drawing/2014/main" id="{8CCA0811-58F6-4823-8179-0FAAC4C9105B}"/>
              </a:ext>
            </a:extLst>
          </p:cNvPr>
          <p:cNvSpPr txBox="1"/>
          <p:nvPr/>
        </p:nvSpPr>
        <p:spPr>
          <a:xfrm>
            <a:off x="6348852" y="5876017"/>
            <a:ext cx="468398" cy="230832"/>
          </a:xfrm>
          <a:prstGeom prst="rect">
            <a:avLst/>
          </a:prstGeom>
          <a:noFill/>
        </p:spPr>
        <p:txBody>
          <a:bodyPr wrap="none" rtlCol="0">
            <a:spAutoFit/>
          </a:bodyPr>
          <a:lstStyle/>
          <a:p>
            <a:pPr algn="ctr" defTabSz="914400">
              <a:defRPr/>
            </a:pPr>
            <a:r>
              <a:rPr lang="en-US" altLang="ja-JP" sz="900" dirty="0">
                <a:solidFill>
                  <a:prstClr val="white"/>
                </a:solidFill>
                <a:latin typeface="Meiryo UI" panose="020B0604030504040204" pitchFamily="50" charset="-128"/>
                <a:ea typeface="Meiryo UI" panose="020B0604030504040204" pitchFamily="50" charset="-128"/>
              </a:rPr>
              <a:t>…</a:t>
            </a:r>
            <a:r>
              <a:rPr lang="en-US" altLang="ja-JP" sz="900" dirty="0" err="1">
                <a:solidFill>
                  <a:prstClr val="white"/>
                </a:solidFill>
                <a:latin typeface="Meiryo UI" panose="020B0604030504040204" pitchFamily="50" charset="-128"/>
                <a:ea typeface="Meiryo UI" panose="020B0604030504040204" pitchFamily="50" charset="-128"/>
              </a:rPr>
              <a:t>etc</a:t>
            </a:r>
            <a:endParaRPr lang="en-US" altLang="ja-JP" sz="900" dirty="0">
              <a:solidFill>
                <a:prstClr val="white"/>
              </a:solidFill>
              <a:latin typeface="Meiryo UI" panose="020B0604030504040204" pitchFamily="50" charset="-128"/>
              <a:ea typeface="Meiryo UI" panose="020B0604030504040204" pitchFamily="50" charset="-128"/>
            </a:endParaRPr>
          </a:p>
        </p:txBody>
      </p:sp>
      <p:sp>
        <p:nvSpPr>
          <p:cNvPr id="194" name="楕円 193">
            <a:extLst>
              <a:ext uri="{FF2B5EF4-FFF2-40B4-BE49-F238E27FC236}">
                <a16:creationId xmlns:a16="http://schemas.microsoft.com/office/drawing/2014/main" id="{A3DB8019-C8F8-4587-923A-BE8A9B9A1119}"/>
              </a:ext>
            </a:extLst>
          </p:cNvPr>
          <p:cNvSpPr/>
          <p:nvPr/>
        </p:nvSpPr>
        <p:spPr>
          <a:xfrm>
            <a:off x="6284473" y="5089041"/>
            <a:ext cx="318306" cy="330485"/>
          </a:xfrm>
          <a:prstGeom prst="ellipse">
            <a:avLst/>
          </a:prstGeom>
          <a:solidFill>
            <a:srgbClr val="6CADBC"/>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ポイント</a:t>
            </a:r>
            <a:endParaRPr kumimoji="0" lang="en-US" altLang="ja-JP"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実績</a:t>
            </a:r>
          </a:p>
        </p:txBody>
      </p:sp>
      <p:sp>
        <p:nvSpPr>
          <p:cNvPr id="195" name="楕円 194">
            <a:extLst>
              <a:ext uri="{FF2B5EF4-FFF2-40B4-BE49-F238E27FC236}">
                <a16:creationId xmlns:a16="http://schemas.microsoft.com/office/drawing/2014/main" id="{F993131F-79EE-4173-AECE-315D75310D40}"/>
              </a:ext>
            </a:extLst>
          </p:cNvPr>
          <p:cNvSpPr/>
          <p:nvPr/>
        </p:nvSpPr>
        <p:spPr>
          <a:xfrm>
            <a:off x="3103209" y="4075443"/>
            <a:ext cx="1488803" cy="390530"/>
          </a:xfrm>
          <a:prstGeom prst="ellipse">
            <a:avLst/>
          </a:prstGeom>
          <a:noFill/>
          <a:ln w="38100">
            <a:noFill/>
          </a:ln>
        </p:spPr>
        <p:txBody>
          <a:bodyPr wrap="square" lIns="36000" rIns="36000" rtlCol="0" anchor="ctr">
            <a:noAutofit/>
          </a:bodyPr>
          <a:lstStyle/>
          <a:p>
            <a:pPr algn="ctr" defTabSz="914400">
              <a:spcBef>
                <a:spcPts val="300"/>
              </a:spcBef>
              <a:defRPr/>
            </a:pPr>
            <a:r>
              <a:rPr lang="ja-JP" altLang="en-US" sz="1400" b="1" dirty="0">
                <a:solidFill>
                  <a:srgbClr val="1D4F7F"/>
                </a:solidFill>
                <a:latin typeface="Meiryo UI" panose="020B0604030504040204" pitchFamily="50" charset="-128"/>
                <a:ea typeface="Meiryo UI" panose="020B0604030504040204" pitchFamily="50" charset="-128"/>
              </a:rPr>
              <a:t>コア機能群</a:t>
            </a:r>
            <a:endParaRPr lang="en-US" altLang="ja-JP" sz="1400" b="1" dirty="0">
              <a:solidFill>
                <a:srgbClr val="1D4F7F"/>
              </a:solidFill>
              <a:latin typeface="Meiryo UI" panose="020B0604030504040204" pitchFamily="50" charset="-128"/>
              <a:ea typeface="Meiryo UI" panose="020B0604030504040204" pitchFamily="50" charset="-128"/>
            </a:endParaRPr>
          </a:p>
        </p:txBody>
      </p:sp>
      <p:sp>
        <p:nvSpPr>
          <p:cNvPr id="196" name="テキスト ボックス 195">
            <a:extLst>
              <a:ext uri="{FF2B5EF4-FFF2-40B4-BE49-F238E27FC236}">
                <a16:creationId xmlns:a16="http://schemas.microsoft.com/office/drawing/2014/main" id="{E7FF3846-C701-41BE-BA26-A67A0069B456}"/>
              </a:ext>
            </a:extLst>
          </p:cNvPr>
          <p:cNvSpPr txBox="1"/>
          <p:nvPr/>
        </p:nvSpPr>
        <p:spPr>
          <a:xfrm>
            <a:off x="1745758" y="3250273"/>
            <a:ext cx="1452642" cy="261610"/>
          </a:xfrm>
          <a:prstGeom prst="rect">
            <a:avLst/>
          </a:prstGeom>
          <a:solidFill>
            <a:schemeClr val="accent5"/>
          </a:solidFill>
        </p:spPr>
        <p:txBody>
          <a:bodyPr wrap="none" rtlCol="0">
            <a:spAutoFit/>
          </a:bodyPr>
          <a:lstStyle/>
          <a:p>
            <a:pPr lvl="0" defTabSz="914400">
              <a:defRPr/>
            </a:pPr>
            <a:r>
              <a:rPr lang="en-US" altLang="ja-JP" sz="1100" b="1" kern="0" dirty="0">
                <a:solidFill>
                  <a:prstClr val="white"/>
                </a:solidFill>
                <a:latin typeface="Meiryo UI" panose="020B0604030504040204" pitchFamily="50" charset="-128"/>
                <a:ea typeface="Meiryo UI" panose="020B0604030504040204" pitchFamily="50" charset="-128"/>
              </a:rPr>
              <a:t>Managed Service</a:t>
            </a:r>
          </a:p>
        </p:txBody>
      </p:sp>
      <p:sp>
        <p:nvSpPr>
          <p:cNvPr id="197" name="正方形/長方形 196">
            <a:extLst>
              <a:ext uri="{FF2B5EF4-FFF2-40B4-BE49-F238E27FC236}">
                <a16:creationId xmlns:a16="http://schemas.microsoft.com/office/drawing/2014/main" id="{6C90C888-6AB7-4F1E-9987-C1F2F436CDE7}"/>
              </a:ext>
            </a:extLst>
          </p:cNvPr>
          <p:cNvSpPr/>
          <p:nvPr/>
        </p:nvSpPr>
        <p:spPr>
          <a:xfrm>
            <a:off x="2168729" y="2142769"/>
            <a:ext cx="3409849" cy="631254"/>
          </a:xfrm>
          <a:prstGeom prst="rect">
            <a:avLst/>
          </a:prstGeom>
          <a:solidFill>
            <a:srgbClr val="4472C4">
              <a:lumMod val="20000"/>
              <a:lumOff val="80000"/>
            </a:srgbClr>
          </a:solidFill>
          <a:ln w="6350" cap="flat" cmpd="sng" algn="ctr">
            <a:noFill/>
            <a:prstDash val="solid"/>
            <a:miter lim="800000"/>
          </a:ln>
          <a:effectLst/>
        </p:spPr>
        <p:txBody>
          <a:bodyPr rot="0" spcFirstLastPara="0" vertOverflow="overflow" horzOverflow="overflow" vert="eaVert" wrap="square" lIns="74295" tIns="37148" rIns="74295" bIns="37148"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050" kern="0" dirty="0" smtClean="0">
                <a:solidFill>
                  <a:srgbClr val="134779"/>
                </a:solidFill>
                <a:latin typeface="Meiryo UI" panose="020B0604030504040204" pitchFamily="50" charset="-128"/>
                <a:ea typeface="Meiryo UI" panose="020B0604030504040204" pitchFamily="50" charset="-128"/>
              </a:rPr>
              <a:t>駅ビル</a:t>
            </a:r>
            <a:endParaRPr lang="en-US" altLang="ja-JP" sz="1050" kern="0" dirty="0" smtClean="0">
              <a:solidFill>
                <a:srgbClr val="134779"/>
              </a:solidFill>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050" kern="0" dirty="0" smtClean="0">
                <a:solidFill>
                  <a:srgbClr val="134779"/>
                </a:solidFill>
                <a:latin typeface="Meiryo UI" panose="020B0604030504040204" pitchFamily="50" charset="-128"/>
                <a:ea typeface="Meiryo UI" panose="020B0604030504040204" pitchFamily="50" charset="-128"/>
              </a:rPr>
              <a:t>売場</a:t>
            </a:r>
            <a:endParaRPr kumimoji="0" lang="ja-JP" altLang="en-US" sz="105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198" name="テキスト ボックス 197">
            <a:extLst>
              <a:ext uri="{FF2B5EF4-FFF2-40B4-BE49-F238E27FC236}">
                <a16:creationId xmlns:a16="http://schemas.microsoft.com/office/drawing/2014/main" id="{81D4D619-53D3-4308-BD5A-AC11A3D37DA8}"/>
              </a:ext>
            </a:extLst>
          </p:cNvPr>
          <p:cNvSpPr txBox="1"/>
          <p:nvPr/>
        </p:nvSpPr>
        <p:spPr>
          <a:xfrm>
            <a:off x="259584" y="2609123"/>
            <a:ext cx="585417" cy="261610"/>
          </a:xfrm>
          <a:prstGeom prst="rect">
            <a:avLst/>
          </a:prstGeom>
          <a:noFill/>
        </p:spPr>
        <p:txBody>
          <a:bodyPr wrap="none" rtlCol="0">
            <a:spAutoFit/>
          </a:bodyPr>
          <a:lstStyle/>
          <a:p>
            <a:pPr defTabSz="914400">
              <a:defRPr/>
            </a:pPr>
            <a:r>
              <a:rPr lang="ja-JP" altLang="en-US" sz="1050" dirty="0">
                <a:solidFill>
                  <a:srgbClr val="383F41">
                    <a:lumMod val="75000"/>
                  </a:srgbClr>
                </a:solidFill>
                <a:latin typeface="Meiryo UI" panose="020B0604030504040204" pitchFamily="50" charset="-128"/>
                <a:ea typeface="Meiryo UI" panose="020B0604030504040204" pitchFamily="50" charset="-128"/>
                <a:cs typeface="Meiryo UI" panose="020B0604030504040204" pitchFamily="50" charset="-128"/>
              </a:rPr>
              <a:t>お客様</a:t>
            </a:r>
          </a:p>
        </p:txBody>
      </p:sp>
      <p:sp>
        <p:nvSpPr>
          <p:cNvPr id="199" name="AutoShape 19683">
            <a:extLst>
              <a:ext uri="{FF2B5EF4-FFF2-40B4-BE49-F238E27FC236}">
                <a16:creationId xmlns:a16="http://schemas.microsoft.com/office/drawing/2014/main" id="{51DB61D9-A769-4316-BE5C-8FA69DA37C6A}"/>
              </a:ext>
            </a:extLst>
          </p:cNvPr>
          <p:cNvSpPr>
            <a:spLocks noChangeArrowheads="1"/>
          </p:cNvSpPr>
          <p:nvPr/>
        </p:nvSpPr>
        <p:spPr bwMode="auto">
          <a:xfrm rot="16200000" flipH="1">
            <a:off x="1448119" y="1971079"/>
            <a:ext cx="201182" cy="1212312"/>
          </a:xfrm>
          <a:prstGeom prst="downArrow">
            <a:avLst>
              <a:gd name="adj1" fmla="val 35920"/>
              <a:gd name="adj2" fmla="val 47090"/>
            </a:avLst>
          </a:prstGeom>
          <a:solidFill>
            <a:srgbClr val="134779"/>
          </a:solidFill>
          <a:ln w="9525" algn="ctr">
            <a:noFill/>
            <a:miter lim="800000"/>
            <a:headEnd/>
            <a:tailEnd/>
          </a:ln>
          <a:effectLst/>
        </p:spPr>
        <p:txBody>
          <a:bodyPr rot="0" vert="horz" wrap="square" lIns="74295" tIns="37148" rIns="74295" bIns="37148" anchor="t" anchorCtr="0" upright="1">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endParaRPr lang="ja-JP" altLang="en-US" sz="650">
              <a:solidFill>
                <a:srgbClr val="383F41"/>
              </a:solidFill>
              <a:latin typeface="Meiryo UI" panose="020B0604030504040204" pitchFamily="50" charset="-128"/>
              <a:ea typeface="Meiryo UI" panose="020B0604030504040204" pitchFamily="50" charset="-128"/>
            </a:endParaRPr>
          </a:p>
        </p:txBody>
      </p:sp>
      <p:sp>
        <p:nvSpPr>
          <p:cNvPr id="200" name="テキスト ボックス 199">
            <a:extLst>
              <a:ext uri="{FF2B5EF4-FFF2-40B4-BE49-F238E27FC236}">
                <a16:creationId xmlns:a16="http://schemas.microsoft.com/office/drawing/2014/main" id="{5B418893-2395-42B1-9E53-A09A4AFE968B}"/>
              </a:ext>
            </a:extLst>
          </p:cNvPr>
          <p:cNvSpPr txBox="1"/>
          <p:nvPr/>
        </p:nvSpPr>
        <p:spPr>
          <a:xfrm>
            <a:off x="924256" y="2622502"/>
            <a:ext cx="1050288" cy="369332"/>
          </a:xfrm>
          <a:prstGeom prst="rect">
            <a:avLst/>
          </a:prstGeom>
          <a:noFill/>
        </p:spPr>
        <p:txBody>
          <a:bodyPr wrap="non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ポイント付与・利用</a:t>
            </a:r>
            <a:endParaRPr lang="en-US" altLang="ja-JP" sz="900" dirty="0">
              <a:solidFill>
                <a:srgbClr val="134779"/>
              </a:solidFill>
              <a:latin typeface="Meiryo UI" panose="020B0604030504040204" pitchFamily="50" charset="-128"/>
              <a:ea typeface="Meiryo UI" panose="020B0604030504040204" pitchFamily="50" charset="-128"/>
            </a:endParaRPr>
          </a:p>
          <a:p>
            <a:pPr defTabSz="914400">
              <a:defRPr/>
            </a:pPr>
            <a:r>
              <a:rPr lang="ja-JP" altLang="en-US" sz="900" dirty="0">
                <a:solidFill>
                  <a:srgbClr val="134779"/>
                </a:solidFill>
                <a:latin typeface="Meiryo UI" panose="020B0604030504040204" pitchFamily="50" charset="-128"/>
                <a:ea typeface="Meiryo UI" panose="020B0604030504040204" pitchFamily="50" charset="-128"/>
              </a:rPr>
              <a:t>ポイント照会</a:t>
            </a:r>
          </a:p>
        </p:txBody>
      </p:sp>
      <p:sp>
        <p:nvSpPr>
          <p:cNvPr id="201" name="テキスト ボックス 200">
            <a:extLst>
              <a:ext uri="{FF2B5EF4-FFF2-40B4-BE49-F238E27FC236}">
                <a16:creationId xmlns:a16="http://schemas.microsoft.com/office/drawing/2014/main" id="{397AB502-A1B3-4A24-8F70-658BD5E82B29}"/>
              </a:ext>
            </a:extLst>
          </p:cNvPr>
          <p:cNvSpPr txBox="1"/>
          <p:nvPr/>
        </p:nvSpPr>
        <p:spPr>
          <a:xfrm>
            <a:off x="924256" y="1734805"/>
            <a:ext cx="2912106" cy="230832"/>
          </a:xfrm>
          <a:prstGeom prst="rect">
            <a:avLst/>
          </a:prstGeom>
          <a:noFill/>
        </p:spPr>
        <p:txBody>
          <a:bodyPr wrap="squar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会員情報更新・照会、ポイント付与・利用・照会</a:t>
            </a:r>
          </a:p>
        </p:txBody>
      </p:sp>
      <p:sp>
        <p:nvSpPr>
          <p:cNvPr id="202" name="テキスト ボックス 201">
            <a:extLst>
              <a:ext uri="{FF2B5EF4-FFF2-40B4-BE49-F238E27FC236}">
                <a16:creationId xmlns:a16="http://schemas.microsoft.com/office/drawing/2014/main" id="{49421C19-FCE5-4365-B3E5-CBD99A967368}"/>
              </a:ext>
            </a:extLst>
          </p:cNvPr>
          <p:cNvSpPr txBox="1"/>
          <p:nvPr/>
        </p:nvSpPr>
        <p:spPr>
          <a:xfrm>
            <a:off x="552419" y="3488309"/>
            <a:ext cx="992579" cy="646331"/>
          </a:xfrm>
          <a:prstGeom prst="rect">
            <a:avLst/>
          </a:prstGeom>
          <a:noFill/>
        </p:spPr>
        <p:txBody>
          <a:bodyPr wrap="non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入会・退会</a:t>
            </a:r>
            <a:endParaRPr lang="en-US" altLang="ja-JP" sz="900" dirty="0">
              <a:solidFill>
                <a:srgbClr val="134779"/>
              </a:solidFill>
              <a:latin typeface="Meiryo UI" panose="020B0604030504040204" pitchFamily="50" charset="-128"/>
              <a:ea typeface="Meiryo UI" panose="020B0604030504040204" pitchFamily="50" charset="-128"/>
            </a:endParaRPr>
          </a:p>
          <a:p>
            <a:pPr defTabSz="914400">
              <a:defRPr/>
            </a:pPr>
            <a:r>
              <a:rPr lang="ja-JP" altLang="en-US" sz="900" dirty="0">
                <a:solidFill>
                  <a:srgbClr val="134779"/>
                </a:solidFill>
                <a:latin typeface="Meiryo UI" panose="020B0604030504040204" pitchFamily="50" charset="-128"/>
                <a:ea typeface="Meiryo UI" panose="020B0604030504040204" pitchFamily="50" charset="-128"/>
              </a:rPr>
              <a:t>盗難・紛失</a:t>
            </a:r>
            <a:endParaRPr lang="en-US" altLang="ja-JP" sz="900" dirty="0">
              <a:solidFill>
                <a:srgbClr val="134779"/>
              </a:solidFill>
              <a:latin typeface="Meiryo UI" panose="020B0604030504040204" pitchFamily="50" charset="-128"/>
              <a:ea typeface="Meiryo UI" panose="020B0604030504040204" pitchFamily="50" charset="-128"/>
            </a:endParaRPr>
          </a:p>
          <a:p>
            <a:pPr defTabSz="914400">
              <a:defRPr/>
            </a:pPr>
            <a:r>
              <a:rPr lang="ja-JP" altLang="en-US" sz="900" dirty="0">
                <a:solidFill>
                  <a:srgbClr val="134779"/>
                </a:solidFill>
                <a:latin typeface="Meiryo UI" panose="020B0604030504040204" pitchFamily="50" charset="-128"/>
                <a:ea typeface="Meiryo UI" panose="020B0604030504040204" pitchFamily="50" charset="-128"/>
              </a:rPr>
              <a:t>ポイント後日付与</a:t>
            </a:r>
            <a:endParaRPr lang="en-US" altLang="ja-JP" sz="900" dirty="0">
              <a:solidFill>
                <a:srgbClr val="134779"/>
              </a:solidFill>
              <a:latin typeface="Meiryo UI" panose="020B0604030504040204" pitchFamily="50" charset="-128"/>
              <a:ea typeface="Meiryo UI" panose="020B0604030504040204" pitchFamily="50" charset="-128"/>
            </a:endParaRPr>
          </a:p>
          <a:p>
            <a:pPr defTabSz="914400">
              <a:defRPr/>
            </a:pPr>
            <a:r>
              <a:rPr lang="ja-JP" altLang="en-US" sz="900" dirty="0">
                <a:solidFill>
                  <a:srgbClr val="134779"/>
                </a:solidFill>
                <a:latin typeface="Meiryo UI" panose="020B0604030504040204" pitchFamily="50" charset="-128"/>
                <a:ea typeface="Meiryo UI" panose="020B0604030504040204" pitchFamily="50" charset="-128"/>
              </a:rPr>
              <a:t>問合せ対応</a:t>
            </a:r>
          </a:p>
        </p:txBody>
      </p:sp>
      <p:sp>
        <p:nvSpPr>
          <p:cNvPr id="203" name="AutoShape 19683">
            <a:extLst>
              <a:ext uri="{FF2B5EF4-FFF2-40B4-BE49-F238E27FC236}">
                <a16:creationId xmlns:a16="http://schemas.microsoft.com/office/drawing/2014/main" id="{975F49E4-7525-41BA-AB8E-A4E3A98A3C1C}"/>
              </a:ext>
            </a:extLst>
          </p:cNvPr>
          <p:cNvSpPr>
            <a:spLocks noChangeArrowheads="1"/>
          </p:cNvSpPr>
          <p:nvPr/>
        </p:nvSpPr>
        <p:spPr bwMode="auto">
          <a:xfrm flipH="1">
            <a:off x="425753" y="2881705"/>
            <a:ext cx="218775" cy="1254752"/>
          </a:xfrm>
          <a:prstGeom prst="downArrow">
            <a:avLst>
              <a:gd name="adj1" fmla="val 34306"/>
              <a:gd name="adj2" fmla="val 43455"/>
            </a:avLst>
          </a:prstGeom>
          <a:solidFill>
            <a:srgbClr val="134779"/>
          </a:solidFill>
          <a:ln w="9525" algn="ctr">
            <a:noFill/>
            <a:miter lim="800000"/>
            <a:headEnd/>
            <a:tailEnd/>
          </a:ln>
          <a:effectLst/>
        </p:spPr>
        <p:txBody>
          <a:bodyPr rot="0" vert="horz" wrap="square" lIns="74295" tIns="37148" rIns="74295" bIns="37148" anchor="t" anchorCtr="0" upright="1">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endParaRPr lang="ja-JP" altLang="en-US" sz="650">
              <a:solidFill>
                <a:srgbClr val="383F41"/>
              </a:solidFill>
              <a:latin typeface="Meiryo UI" panose="020B0604030504040204" pitchFamily="50" charset="-128"/>
              <a:ea typeface="Meiryo UI" panose="020B0604030504040204" pitchFamily="50" charset="-128"/>
            </a:endParaRPr>
          </a:p>
        </p:txBody>
      </p:sp>
      <p:sp>
        <p:nvSpPr>
          <p:cNvPr id="204" name="正方形/長方形 203">
            <a:extLst>
              <a:ext uri="{FF2B5EF4-FFF2-40B4-BE49-F238E27FC236}">
                <a16:creationId xmlns:a16="http://schemas.microsoft.com/office/drawing/2014/main" id="{F986AB50-5570-4C20-9D8A-56EDA66E3DFA}"/>
              </a:ext>
            </a:extLst>
          </p:cNvPr>
          <p:cNvSpPr/>
          <p:nvPr/>
        </p:nvSpPr>
        <p:spPr>
          <a:xfrm>
            <a:off x="5660735" y="1749066"/>
            <a:ext cx="1886894" cy="1025418"/>
          </a:xfrm>
          <a:prstGeom prst="rect">
            <a:avLst/>
          </a:prstGeom>
          <a:solidFill>
            <a:srgbClr val="4472C4">
              <a:lumMod val="20000"/>
              <a:lumOff val="80000"/>
            </a:srgbClr>
          </a:solidFill>
          <a:ln w="6350" cap="flat" cmpd="sng" algn="ctr">
            <a:noFill/>
            <a:prstDash val="solid"/>
            <a:miter lim="800000"/>
          </a:ln>
          <a:effectLst/>
        </p:spPr>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オンラインサービス</a:t>
            </a:r>
          </a:p>
        </p:txBody>
      </p:sp>
      <p:sp>
        <p:nvSpPr>
          <p:cNvPr id="205" name="AutoShape 19683">
            <a:extLst>
              <a:ext uri="{FF2B5EF4-FFF2-40B4-BE49-F238E27FC236}">
                <a16:creationId xmlns:a16="http://schemas.microsoft.com/office/drawing/2014/main" id="{A4D9B73C-40E2-4CCF-9A9D-6701FA5154F9}"/>
              </a:ext>
            </a:extLst>
          </p:cNvPr>
          <p:cNvSpPr>
            <a:spLocks noChangeArrowheads="1"/>
          </p:cNvSpPr>
          <p:nvPr/>
        </p:nvSpPr>
        <p:spPr bwMode="auto">
          <a:xfrm rot="16200000" flipH="1">
            <a:off x="3213756" y="-390879"/>
            <a:ext cx="196551" cy="4738955"/>
          </a:xfrm>
          <a:prstGeom prst="downArrow">
            <a:avLst>
              <a:gd name="adj1" fmla="val 35920"/>
              <a:gd name="adj2" fmla="val 47090"/>
            </a:avLst>
          </a:prstGeom>
          <a:solidFill>
            <a:srgbClr val="134779"/>
          </a:solidFill>
          <a:ln w="9525" algn="ctr">
            <a:noFill/>
            <a:miter lim="800000"/>
            <a:headEnd/>
            <a:tailEnd/>
          </a:ln>
          <a:effectLst/>
        </p:spPr>
        <p:txBody>
          <a:bodyPr rot="0" vert="horz" wrap="square" lIns="74295" tIns="37148" rIns="74295" bIns="37148" anchor="t" anchorCtr="0" upright="1">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endParaRPr lang="ja-JP" altLang="en-US" sz="650">
              <a:solidFill>
                <a:srgbClr val="383F41"/>
              </a:solidFill>
              <a:latin typeface="Meiryo UI" panose="020B0604030504040204" pitchFamily="50" charset="-128"/>
              <a:ea typeface="Meiryo UI" panose="020B0604030504040204" pitchFamily="50" charset="-128"/>
            </a:endParaRPr>
          </a:p>
        </p:txBody>
      </p:sp>
      <p:sp>
        <p:nvSpPr>
          <p:cNvPr id="206" name="テキスト ボックス 205">
            <a:extLst>
              <a:ext uri="{FF2B5EF4-FFF2-40B4-BE49-F238E27FC236}">
                <a16:creationId xmlns:a16="http://schemas.microsoft.com/office/drawing/2014/main" id="{056C217C-FD4C-43E3-8644-549B9B01F1DD}"/>
              </a:ext>
            </a:extLst>
          </p:cNvPr>
          <p:cNvSpPr txBox="1"/>
          <p:nvPr/>
        </p:nvSpPr>
        <p:spPr>
          <a:xfrm>
            <a:off x="5681509" y="2531245"/>
            <a:ext cx="676787" cy="230832"/>
          </a:xfrm>
          <a:prstGeom prst="rect">
            <a:avLst/>
          </a:prstGeom>
          <a:noFill/>
        </p:spPr>
        <p:txBody>
          <a:bodyPr wrap="none" rtlCol="0">
            <a:spAutoFit/>
          </a:bodyPr>
          <a:lstStyle/>
          <a:p>
            <a:pPr algn="ctr" defTabSz="914400">
              <a:defRPr/>
            </a:pPr>
            <a:r>
              <a:rPr lang="ja-JP" altLang="en-US" sz="900" dirty="0" smtClean="0">
                <a:solidFill>
                  <a:srgbClr val="383F41">
                    <a:lumMod val="75000"/>
                  </a:srgbClr>
                </a:solidFill>
                <a:latin typeface="Meiryo UI" panose="020B0604030504040204" pitchFamily="50" charset="-128"/>
                <a:ea typeface="Meiryo UI" panose="020B0604030504040204" pitchFamily="50" charset="-128"/>
              </a:rPr>
              <a:t>会員</a:t>
            </a:r>
            <a:r>
              <a:rPr lang="ja-JP" altLang="en-US" sz="900" dirty="0">
                <a:solidFill>
                  <a:srgbClr val="383F41">
                    <a:lumMod val="75000"/>
                  </a:srgbClr>
                </a:solidFill>
                <a:latin typeface="Meiryo UI" panose="020B0604030504040204" pitchFamily="50" charset="-128"/>
                <a:ea typeface="Meiryo UI" panose="020B0604030504040204" pitchFamily="50" charset="-128"/>
              </a:rPr>
              <a:t>アプリ</a:t>
            </a:r>
          </a:p>
        </p:txBody>
      </p:sp>
      <p:sp>
        <p:nvSpPr>
          <p:cNvPr id="207" name="テキスト ボックス 206">
            <a:extLst>
              <a:ext uri="{FF2B5EF4-FFF2-40B4-BE49-F238E27FC236}">
                <a16:creationId xmlns:a16="http://schemas.microsoft.com/office/drawing/2014/main" id="{65CD2C7E-CF04-44F5-B8A6-FA2E113F2E3E}"/>
              </a:ext>
            </a:extLst>
          </p:cNvPr>
          <p:cNvSpPr txBox="1"/>
          <p:nvPr/>
        </p:nvSpPr>
        <p:spPr>
          <a:xfrm>
            <a:off x="6420656" y="2531245"/>
            <a:ext cx="1019831" cy="230832"/>
          </a:xfrm>
          <a:prstGeom prst="rect">
            <a:avLst/>
          </a:prstGeom>
          <a:noFill/>
        </p:spPr>
        <p:txBody>
          <a:bodyPr wrap="none" rtlCol="0">
            <a:spAutoFit/>
          </a:bodyPr>
          <a:lstStyle/>
          <a:p>
            <a:pPr algn="ctr" defTabSz="914400">
              <a:defRPr/>
            </a:pPr>
            <a:r>
              <a:rPr lang="en-US" altLang="ja-JP" sz="900" dirty="0" smtClean="0">
                <a:solidFill>
                  <a:srgbClr val="383F41">
                    <a:lumMod val="75000"/>
                  </a:srgbClr>
                </a:solidFill>
                <a:latin typeface="Meiryo UI" panose="020B0604030504040204" pitchFamily="50" charset="-128"/>
                <a:ea typeface="Meiryo UI" panose="020B0604030504040204" pitchFamily="50" charset="-128"/>
              </a:rPr>
              <a:t>EC</a:t>
            </a:r>
            <a:r>
              <a:rPr lang="en-US" altLang="ja-JP" sz="900" dirty="0">
                <a:solidFill>
                  <a:srgbClr val="383F41">
                    <a:lumMod val="75000"/>
                  </a:srgbClr>
                </a:solidFill>
                <a:latin typeface="Meiryo UI" panose="020B0604030504040204" pitchFamily="50" charset="-128"/>
                <a:ea typeface="Meiryo UI" panose="020B0604030504040204" pitchFamily="50" charset="-128"/>
              </a:rPr>
              <a:t>/</a:t>
            </a:r>
            <a:r>
              <a:rPr lang="ja-JP" altLang="en-US" sz="900" dirty="0" smtClean="0">
                <a:solidFill>
                  <a:srgbClr val="383F41">
                    <a:lumMod val="75000"/>
                  </a:srgbClr>
                </a:solidFill>
                <a:latin typeface="Meiryo UI" panose="020B0604030504040204" pitchFamily="50" charset="-128"/>
                <a:ea typeface="Meiryo UI" panose="020B0604030504040204" pitchFamily="50" charset="-128"/>
              </a:rPr>
              <a:t>会員サイト等</a:t>
            </a:r>
            <a:endParaRPr lang="ja-JP" altLang="en-US" sz="900" dirty="0">
              <a:solidFill>
                <a:srgbClr val="383F41">
                  <a:lumMod val="75000"/>
                </a:srgbClr>
              </a:solidFill>
              <a:latin typeface="Meiryo UI" panose="020B0604030504040204" pitchFamily="50" charset="-128"/>
              <a:ea typeface="Meiryo UI" panose="020B0604030504040204" pitchFamily="50" charset="-128"/>
            </a:endParaRPr>
          </a:p>
        </p:txBody>
      </p:sp>
      <p:sp>
        <p:nvSpPr>
          <p:cNvPr id="208" name="正方形/長方形 207">
            <a:extLst>
              <a:ext uri="{FF2B5EF4-FFF2-40B4-BE49-F238E27FC236}">
                <a16:creationId xmlns:a16="http://schemas.microsoft.com/office/drawing/2014/main" id="{3C852CC6-D4D8-4B8E-89A8-930DD4F06C07}"/>
              </a:ext>
            </a:extLst>
          </p:cNvPr>
          <p:cNvSpPr/>
          <p:nvPr/>
        </p:nvSpPr>
        <p:spPr>
          <a:xfrm>
            <a:off x="7636643" y="3662720"/>
            <a:ext cx="2005572" cy="2528011"/>
          </a:xfrm>
          <a:prstGeom prst="rect">
            <a:avLst/>
          </a:prstGeom>
          <a:solidFill>
            <a:srgbClr val="4472C4">
              <a:lumMod val="20000"/>
              <a:lumOff val="80000"/>
            </a:srgbClr>
          </a:solidFill>
          <a:ln w="9525" cap="flat" cmpd="sng" algn="ctr">
            <a:noFill/>
            <a:prstDash val="solid"/>
            <a:miter lim="800000"/>
          </a:ln>
          <a:effectLst/>
        </p:spPr>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200" kern="0" noProof="0" dirty="0" smtClean="0">
                <a:solidFill>
                  <a:srgbClr val="134779"/>
                </a:solidFill>
                <a:latin typeface="Meiryo UI" panose="020B0604030504040204" pitchFamily="50" charset="-128"/>
                <a:ea typeface="Meiryo UI" panose="020B0604030504040204" pitchFamily="50" charset="-128"/>
              </a:rPr>
              <a:t>連携</a:t>
            </a:r>
            <a:r>
              <a:rPr kumimoji="0" lang="ja-JP" altLang="en-US" sz="1200" b="0" i="0" u="none" strike="noStrike" kern="0" cap="none" spc="0" normalizeH="0" baseline="0" noProof="0" dirty="0" smtClean="0">
                <a:ln>
                  <a:noFill/>
                </a:ln>
                <a:solidFill>
                  <a:srgbClr val="134779"/>
                </a:solidFill>
                <a:effectLst/>
                <a:uLnTx/>
                <a:uFillTx/>
                <a:latin typeface="Meiryo UI" panose="020B0604030504040204" pitchFamily="50" charset="-128"/>
                <a:ea typeface="Meiryo UI" panose="020B0604030504040204" pitchFamily="50" charset="-128"/>
              </a:rPr>
              <a:t>システム</a:t>
            </a:r>
            <a:endParaRPr kumimoji="0" lang="ja-JP" altLang="en-US" sz="12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209" name="正方形/長方形 208">
            <a:extLst>
              <a:ext uri="{FF2B5EF4-FFF2-40B4-BE49-F238E27FC236}">
                <a16:creationId xmlns:a16="http://schemas.microsoft.com/office/drawing/2014/main" id="{2CDBBA46-597B-4B8A-8607-D3F02E661A9D}"/>
              </a:ext>
            </a:extLst>
          </p:cNvPr>
          <p:cNvSpPr/>
          <p:nvPr/>
        </p:nvSpPr>
        <p:spPr>
          <a:xfrm>
            <a:off x="7825506" y="5118720"/>
            <a:ext cx="1627847" cy="333289"/>
          </a:xfrm>
          <a:prstGeom prst="rect">
            <a:avLst/>
          </a:prstGeom>
          <a:solidFill>
            <a:schemeClr val="accent3">
              <a:lumMod val="20000"/>
              <a:lumOff val="80000"/>
            </a:schemeClr>
          </a:solidFill>
          <a:ln w="9525" cap="flat" cmpd="sng" algn="ctr">
            <a:solidFill>
              <a:schemeClr val="accent3">
                <a:lumMod val="75000"/>
              </a:schemeClr>
            </a:solid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rPr>
              <a:t>売上管理</a:t>
            </a:r>
            <a:r>
              <a:rPr kumimoji="0" lang="ja-JP" altLang="en-US" sz="1000" b="0" i="0" u="none" strike="noStrike" kern="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システム</a:t>
            </a:r>
            <a:endParaRPr kumimoji="0" lang="en-US" altLang="ja-JP" sz="1000" b="1" i="0" u="none" strike="noStrike" kern="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000" b="1" kern="0" dirty="0" smtClean="0">
                <a:solidFill>
                  <a:srgbClr val="3C4041"/>
                </a:solidFill>
                <a:latin typeface="Meiryo UI" panose="020B0604030504040204" pitchFamily="50" charset="-128"/>
                <a:ea typeface="Meiryo UI" panose="020B0604030504040204" pitchFamily="50" charset="-128"/>
              </a:rPr>
              <a:t>デジタルバックオフィス</a:t>
            </a:r>
            <a:endParaRPr kumimoji="0" lang="en-US" altLang="ja-JP" sz="1000" b="1"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210" name="正方形/長方形 209">
            <a:extLst>
              <a:ext uri="{FF2B5EF4-FFF2-40B4-BE49-F238E27FC236}">
                <a16:creationId xmlns:a16="http://schemas.microsoft.com/office/drawing/2014/main" id="{00259ED6-7994-4525-A70A-B5998C4EE177}"/>
              </a:ext>
            </a:extLst>
          </p:cNvPr>
          <p:cNvSpPr/>
          <p:nvPr/>
        </p:nvSpPr>
        <p:spPr>
          <a:xfrm>
            <a:off x="7825506" y="3994678"/>
            <a:ext cx="1627847" cy="251080"/>
          </a:xfrm>
          <a:prstGeom prst="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smtClean="0">
                <a:ln>
                  <a:noFill/>
                </a:ln>
                <a:solidFill>
                  <a:srgbClr val="3C4041"/>
                </a:solidFill>
                <a:effectLst/>
                <a:uLnTx/>
                <a:uFillTx/>
                <a:latin typeface="Meiryo UI" panose="020B0604030504040204" pitchFamily="50" charset="-128"/>
                <a:ea typeface="Meiryo UI" panose="020B0604030504040204" pitchFamily="50" charset="-128"/>
              </a:rPr>
              <a:t>クレディセゾン</a:t>
            </a:r>
            <a:endParaRPr kumimoji="0" lang="ja-JP" altLang="en-US" sz="10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sp>
        <p:nvSpPr>
          <p:cNvPr id="211" name="正方形/長方形 210">
            <a:extLst>
              <a:ext uri="{FF2B5EF4-FFF2-40B4-BE49-F238E27FC236}">
                <a16:creationId xmlns:a16="http://schemas.microsoft.com/office/drawing/2014/main" id="{39A16C60-A260-4551-86F2-1999762B089E}"/>
              </a:ext>
            </a:extLst>
          </p:cNvPr>
          <p:cNvSpPr/>
          <p:nvPr/>
        </p:nvSpPr>
        <p:spPr>
          <a:xfrm>
            <a:off x="7825506" y="5630085"/>
            <a:ext cx="1627847" cy="333289"/>
          </a:xfrm>
          <a:prstGeom prst="rect">
            <a:avLst/>
          </a:prstGeom>
          <a:solidFill>
            <a:schemeClr val="accent3">
              <a:lumMod val="20000"/>
              <a:lumOff val="80000"/>
            </a:schemeClr>
          </a:solidFill>
          <a:ln w="9525" cap="flat" cmpd="sng" algn="ctr">
            <a:solidFill>
              <a:schemeClr val="accent3">
                <a:lumMod val="75000"/>
              </a:schemeClr>
            </a:solid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914400"/>
            <a:r>
              <a:rPr lang="ja-JP" altLang="en-US" sz="1000" kern="0" dirty="0">
                <a:solidFill>
                  <a:srgbClr val="3C4041"/>
                </a:solidFill>
                <a:latin typeface="Meiryo UI" panose="020B0604030504040204" pitchFamily="50" charset="-128"/>
                <a:ea typeface="Meiryo UI" panose="020B0604030504040204" pitchFamily="50" charset="-128"/>
              </a:rPr>
              <a:t>分析システム</a:t>
            </a:r>
            <a:endParaRPr lang="en-US" altLang="ja-JP" sz="1000" kern="0" dirty="0">
              <a:solidFill>
                <a:srgbClr val="3C4041"/>
              </a:solidFill>
              <a:latin typeface="Meiryo UI" panose="020B0604030504040204" pitchFamily="50" charset="-128"/>
              <a:ea typeface="Meiryo UI" panose="020B0604030504040204" pitchFamily="50" charset="-128"/>
            </a:endParaRPr>
          </a:p>
          <a:p>
            <a:pPr algn="ctr" defTabSz="914400"/>
            <a:r>
              <a:rPr lang="en-US" altLang="ja-JP" sz="1000" b="1" kern="0" dirty="0">
                <a:solidFill>
                  <a:srgbClr val="3C4041"/>
                </a:solidFill>
                <a:latin typeface="Meiryo UI" panose="020B0604030504040204" pitchFamily="50" charset="-128"/>
                <a:ea typeface="Meiryo UI" panose="020B0604030504040204" pitchFamily="50" charset="-128"/>
              </a:rPr>
              <a:t>Tableau</a:t>
            </a:r>
          </a:p>
        </p:txBody>
      </p:sp>
      <p:sp>
        <p:nvSpPr>
          <p:cNvPr id="212" name="矢印: 上向き折線 76">
            <a:extLst>
              <a:ext uri="{FF2B5EF4-FFF2-40B4-BE49-F238E27FC236}">
                <a16:creationId xmlns:a16="http://schemas.microsoft.com/office/drawing/2014/main" id="{DB686EF9-AAD0-4EB5-9DB5-8E5DC90EBE19}"/>
              </a:ext>
            </a:extLst>
          </p:cNvPr>
          <p:cNvSpPr/>
          <p:nvPr/>
        </p:nvSpPr>
        <p:spPr>
          <a:xfrm rot="5400000">
            <a:off x="910397" y="5058574"/>
            <a:ext cx="531929" cy="1388423"/>
          </a:xfrm>
          <a:prstGeom prst="bentUpArrow">
            <a:avLst>
              <a:gd name="adj1" fmla="val 16348"/>
              <a:gd name="adj2" fmla="val 14815"/>
              <a:gd name="adj3" fmla="val 18808"/>
            </a:avLst>
          </a:prstGeom>
          <a:solidFill>
            <a:srgbClr val="13477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213" name="正方形/長方形 212">
            <a:extLst>
              <a:ext uri="{FF2B5EF4-FFF2-40B4-BE49-F238E27FC236}">
                <a16:creationId xmlns:a16="http://schemas.microsoft.com/office/drawing/2014/main" id="{C090E6D5-DC15-4D1B-ABA4-4E07E86C37A9}"/>
              </a:ext>
            </a:extLst>
          </p:cNvPr>
          <p:cNvSpPr/>
          <p:nvPr/>
        </p:nvSpPr>
        <p:spPr>
          <a:xfrm>
            <a:off x="139903" y="4123809"/>
            <a:ext cx="1347287" cy="1363011"/>
          </a:xfrm>
          <a:prstGeom prst="rect">
            <a:avLst/>
          </a:prstGeom>
          <a:solidFill>
            <a:srgbClr val="4472C4">
              <a:lumMod val="20000"/>
              <a:lumOff val="80000"/>
            </a:srgbClr>
          </a:solidFill>
          <a:ln w="6350" cap="flat" cmpd="sng" algn="ctr">
            <a:noFill/>
            <a:prstDash val="solid"/>
            <a:miter lim="800000"/>
          </a:ln>
          <a:effectLst/>
        </p:spPr>
        <p:txBody>
          <a:bodyPr rot="0" spcFirstLastPara="0" vertOverflow="overflow" horzOverflow="overflow" vert="horz" wrap="square" lIns="0" tIns="37148" rIns="0" bIns="37148"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200" kern="0" noProof="0" dirty="0" smtClean="0">
                <a:solidFill>
                  <a:srgbClr val="134779"/>
                </a:solidFill>
                <a:latin typeface="Meiryo UI" panose="020B0604030504040204" pitchFamily="50" charset="-128"/>
                <a:ea typeface="Meiryo UI" panose="020B0604030504040204" pitchFamily="50" charset="-128"/>
              </a:rPr>
              <a:t>店舗・本部など</a:t>
            </a:r>
            <a:endParaRPr kumimoji="0" lang="ja-JP" altLang="en-US" sz="12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sp>
        <p:nvSpPr>
          <p:cNvPr id="214" name="テキスト ボックス 213">
            <a:extLst>
              <a:ext uri="{FF2B5EF4-FFF2-40B4-BE49-F238E27FC236}">
                <a16:creationId xmlns:a16="http://schemas.microsoft.com/office/drawing/2014/main" id="{BFB1210F-7D41-4D33-A2CD-D2F0E1124FAD}"/>
              </a:ext>
            </a:extLst>
          </p:cNvPr>
          <p:cNvSpPr txBox="1"/>
          <p:nvPr/>
        </p:nvSpPr>
        <p:spPr>
          <a:xfrm>
            <a:off x="424683" y="5019586"/>
            <a:ext cx="761747" cy="369332"/>
          </a:xfrm>
          <a:prstGeom prst="rect">
            <a:avLst/>
          </a:prstGeom>
          <a:noFill/>
        </p:spPr>
        <p:txBody>
          <a:bodyPr wrap="none" rtlCol="0">
            <a:spAutoFit/>
          </a:bodyPr>
          <a:lstStyle/>
          <a:p>
            <a:pPr algn="ctr" defTabSz="914400">
              <a:defRPr/>
            </a:pPr>
            <a:r>
              <a:rPr lang="ja-JP" altLang="en-US" sz="900" dirty="0">
                <a:solidFill>
                  <a:srgbClr val="383F41">
                    <a:lumMod val="75000"/>
                  </a:srgbClr>
                </a:solidFill>
                <a:latin typeface="Meiryo UI" panose="020B0604030504040204" pitchFamily="50" charset="-128"/>
                <a:ea typeface="Meiryo UI" panose="020B0604030504040204" pitchFamily="50" charset="-128"/>
              </a:rPr>
              <a:t>お客様窓口</a:t>
            </a:r>
            <a:endParaRPr lang="en-US" altLang="ja-JP" sz="900" dirty="0">
              <a:solidFill>
                <a:srgbClr val="383F41">
                  <a:lumMod val="75000"/>
                </a:srgbClr>
              </a:solidFill>
              <a:latin typeface="Meiryo UI" panose="020B0604030504040204" pitchFamily="50" charset="-128"/>
              <a:ea typeface="Meiryo UI" panose="020B0604030504040204" pitchFamily="50" charset="-128"/>
            </a:endParaRPr>
          </a:p>
          <a:p>
            <a:pPr algn="ctr" defTabSz="914400">
              <a:defRPr/>
            </a:pPr>
            <a:r>
              <a:rPr lang="ja-JP" altLang="en-US" sz="900" dirty="0">
                <a:solidFill>
                  <a:srgbClr val="383F41">
                    <a:lumMod val="75000"/>
                  </a:srgbClr>
                </a:solidFill>
                <a:latin typeface="Meiryo UI" panose="020B0604030504040204" pitchFamily="50" charset="-128"/>
                <a:ea typeface="Meiryo UI" panose="020B0604030504040204" pitchFamily="50" charset="-128"/>
              </a:rPr>
              <a:t>担当者</a:t>
            </a:r>
          </a:p>
        </p:txBody>
      </p:sp>
      <p:cxnSp>
        <p:nvCxnSpPr>
          <p:cNvPr id="215" name="直線矢印コネクタ 214">
            <a:extLst>
              <a:ext uri="{FF2B5EF4-FFF2-40B4-BE49-F238E27FC236}">
                <a16:creationId xmlns:a16="http://schemas.microsoft.com/office/drawing/2014/main" id="{053D6AFD-07A7-47C8-B493-0CF9FF12911B}"/>
              </a:ext>
            </a:extLst>
          </p:cNvPr>
          <p:cNvCxnSpPr>
            <a:cxnSpLocks/>
          </p:cNvCxnSpPr>
          <p:nvPr/>
        </p:nvCxnSpPr>
        <p:spPr>
          <a:xfrm flipH="1">
            <a:off x="6830496" y="4119039"/>
            <a:ext cx="960175" cy="0"/>
          </a:xfrm>
          <a:prstGeom prst="straightConnector1">
            <a:avLst/>
          </a:prstGeom>
          <a:noFill/>
          <a:ln w="47625" cap="flat" cmpd="sng" algn="ctr">
            <a:solidFill>
              <a:srgbClr val="134779"/>
            </a:solidFill>
            <a:prstDash val="solid"/>
            <a:miter lim="800000"/>
            <a:tailEnd type="triangle" w="med" len="sm"/>
          </a:ln>
          <a:effectLst/>
        </p:spPr>
      </p:cxnSp>
      <p:cxnSp>
        <p:nvCxnSpPr>
          <p:cNvPr id="216" name="直線矢印コネクタ 215">
            <a:extLst>
              <a:ext uri="{FF2B5EF4-FFF2-40B4-BE49-F238E27FC236}">
                <a16:creationId xmlns:a16="http://schemas.microsoft.com/office/drawing/2014/main" id="{D5E8637C-FCE2-45E8-9029-0D0ED18E193A}"/>
              </a:ext>
            </a:extLst>
          </p:cNvPr>
          <p:cNvCxnSpPr>
            <a:cxnSpLocks/>
          </p:cNvCxnSpPr>
          <p:nvPr/>
        </p:nvCxnSpPr>
        <p:spPr>
          <a:xfrm flipH="1">
            <a:off x="6830496" y="5282107"/>
            <a:ext cx="960175" cy="0"/>
          </a:xfrm>
          <a:prstGeom prst="straightConnector1">
            <a:avLst/>
          </a:prstGeom>
          <a:noFill/>
          <a:ln w="47625" cap="flat" cmpd="sng" algn="ctr">
            <a:solidFill>
              <a:srgbClr val="134779"/>
            </a:solidFill>
            <a:prstDash val="solid"/>
            <a:miter lim="800000"/>
            <a:headEnd type="triangle" w="med" len="sm"/>
            <a:tailEnd type="triangle" w="med" len="sm"/>
          </a:ln>
          <a:effectLst/>
        </p:spPr>
      </p:cxnSp>
      <p:cxnSp>
        <p:nvCxnSpPr>
          <p:cNvPr id="217" name="直線矢印コネクタ 216">
            <a:extLst>
              <a:ext uri="{FF2B5EF4-FFF2-40B4-BE49-F238E27FC236}">
                <a16:creationId xmlns:a16="http://schemas.microsoft.com/office/drawing/2014/main" id="{39258F08-C7A2-4AEB-9730-B884533C6436}"/>
              </a:ext>
            </a:extLst>
          </p:cNvPr>
          <p:cNvCxnSpPr>
            <a:cxnSpLocks/>
          </p:cNvCxnSpPr>
          <p:nvPr/>
        </p:nvCxnSpPr>
        <p:spPr>
          <a:xfrm flipH="1">
            <a:off x="6830496" y="5803590"/>
            <a:ext cx="960175" cy="0"/>
          </a:xfrm>
          <a:prstGeom prst="straightConnector1">
            <a:avLst/>
          </a:prstGeom>
          <a:noFill/>
          <a:ln w="47625" cap="flat" cmpd="sng" algn="ctr">
            <a:solidFill>
              <a:srgbClr val="134779"/>
            </a:solidFill>
            <a:prstDash val="solid"/>
            <a:miter lim="800000"/>
            <a:headEnd type="triangle" w="med" len="sm"/>
            <a:tailEnd type="none" w="med" len="sm"/>
          </a:ln>
          <a:effectLst/>
        </p:spPr>
      </p:cxnSp>
      <p:cxnSp>
        <p:nvCxnSpPr>
          <p:cNvPr id="218" name="直線矢印コネクタ 217">
            <a:extLst>
              <a:ext uri="{FF2B5EF4-FFF2-40B4-BE49-F238E27FC236}">
                <a16:creationId xmlns:a16="http://schemas.microsoft.com/office/drawing/2014/main" id="{2680005B-F9D3-454F-9EB6-5879B6E4FE4A}"/>
              </a:ext>
            </a:extLst>
          </p:cNvPr>
          <p:cNvCxnSpPr>
            <a:cxnSpLocks/>
          </p:cNvCxnSpPr>
          <p:nvPr/>
        </p:nvCxnSpPr>
        <p:spPr>
          <a:xfrm flipV="1">
            <a:off x="5822222" y="2829776"/>
            <a:ext cx="0" cy="450936"/>
          </a:xfrm>
          <a:prstGeom prst="straightConnector1">
            <a:avLst/>
          </a:prstGeom>
          <a:noFill/>
          <a:ln w="47625" cap="flat" cmpd="sng" algn="ctr">
            <a:solidFill>
              <a:srgbClr val="134779"/>
            </a:solidFill>
            <a:prstDash val="solid"/>
            <a:miter lim="800000"/>
            <a:headEnd type="triangle" w="med" len="sm"/>
            <a:tailEnd type="none" w="med" len="sm"/>
          </a:ln>
          <a:effectLst/>
        </p:spPr>
      </p:cxnSp>
      <p:sp>
        <p:nvSpPr>
          <p:cNvPr id="219" name="テキスト ボックス 218">
            <a:extLst>
              <a:ext uri="{FF2B5EF4-FFF2-40B4-BE49-F238E27FC236}">
                <a16:creationId xmlns:a16="http://schemas.microsoft.com/office/drawing/2014/main" id="{C9FBAA9C-DEA0-4843-A433-F999B8B20387}"/>
              </a:ext>
            </a:extLst>
          </p:cNvPr>
          <p:cNvSpPr txBox="1"/>
          <p:nvPr/>
        </p:nvSpPr>
        <p:spPr>
          <a:xfrm>
            <a:off x="924256" y="2085070"/>
            <a:ext cx="1242648" cy="230832"/>
          </a:xfrm>
          <a:prstGeom prst="rect">
            <a:avLst/>
          </a:prstGeom>
          <a:noFill/>
        </p:spPr>
        <p:txBody>
          <a:bodyPr wrap="none" rtlCol="0">
            <a:spAutoFit/>
          </a:bodyPr>
          <a:lstStyle/>
          <a:p>
            <a:pPr defTabSz="914400">
              <a:defRPr/>
            </a:pPr>
            <a:r>
              <a:rPr lang="ja-JP" altLang="en-US" sz="900" spc="-150" dirty="0">
                <a:solidFill>
                  <a:srgbClr val="134779"/>
                </a:solidFill>
                <a:latin typeface="Meiryo UI" panose="020B0604030504040204" pitchFamily="50" charset="-128"/>
                <a:ea typeface="Meiryo UI" panose="020B0604030504040204" pitchFamily="50" charset="-128"/>
              </a:rPr>
              <a:t>会員証（磁気</a:t>
            </a:r>
            <a:r>
              <a:rPr lang="en-US" altLang="ja-JP" sz="900" spc="-150" dirty="0">
                <a:solidFill>
                  <a:srgbClr val="134779"/>
                </a:solidFill>
                <a:latin typeface="Meiryo UI" panose="020B0604030504040204" pitchFamily="50" charset="-128"/>
                <a:ea typeface="Meiryo UI" panose="020B0604030504040204" pitchFamily="50" charset="-128"/>
              </a:rPr>
              <a:t>/</a:t>
            </a:r>
            <a:r>
              <a:rPr lang="ja-JP" altLang="en-US" sz="900" spc="-150" dirty="0">
                <a:solidFill>
                  <a:srgbClr val="134779"/>
                </a:solidFill>
                <a:latin typeface="Meiryo UI" panose="020B0604030504040204" pitchFamily="50" charset="-128"/>
                <a:ea typeface="Meiryo UI" panose="020B0604030504040204" pitchFamily="50" charset="-128"/>
              </a:rPr>
              <a:t>バーコード）</a:t>
            </a:r>
          </a:p>
        </p:txBody>
      </p:sp>
      <p:grpSp>
        <p:nvGrpSpPr>
          <p:cNvPr id="220" name="グループ化 219">
            <a:extLst>
              <a:ext uri="{FF2B5EF4-FFF2-40B4-BE49-F238E27FC236}">
                <a16:creationId xmlns:a16="http://schemas.microsoft.com/office/drawing/2014/main" id="{4062D883-6514-4FE0-945A-9614E7318295}"/>
              </a:ext>
            </a:extLst>
          </p:cNvPr>
          <p:cNvGrpSpPr/>
          <p:nvPr/>
        </p:nvGrpSpPr>
        <p:grpSpPr>
          <a:xfrm>
            <a:off x="357716" y="1771430"/>
            <a:ext cx="487285" cy="811347"/>
            <a:chOff x="968770" y="4410048"/>
            <a:chExt cx="519415" cy="864845"/>
          </a:xfrm>
        </p:grpSpPr>
        <p:pic>
          <p:nvPicPr>
            <p:cNvPr id="221" name="図形 31" descr="アセット 44@2x">
              <a:extLst>
                <a:ext uri="{FF2B5EF4-FFF2-40B4-BE49-F238E27FC236}">
                  <a16:creationId xmlns:a16="http://schemas.microsoft.com/office/drawing/2014/main" id="{9E737EC1-0973-454E-A5BC-5C9CE6C1F7FF}"/>
                </a:ext>
              </a:extLst>
            </p:cNvPr>
            <p:cNvPicPr>
              <a:picLocks noChangeAspect="1"/>
            </p:cNvPicPr>
            <p:nvPr/>
          </p:nvPicPr>
          <p:blipFill>
            <a:blip r:embed="rId3"/>
            <a:stretch>
              <a:fillRect/>
            </a:stretch>
          </p:blipFill>
          <p:spPr>
            <a:xfrm flipH="1">
              <a:off x="1211968" y="4410048"/>
              <a:ext cx="276217" cy="653396"/>
            </a:xfrm>
            <a:prstGeom prst="rect">
              <a:avLst/>
            </a:prstGeom>
          </p:spPr>
        </p:pic>
        <p:pic>
          <p:nvPicPr>
            <p:cNvPr id="222" name="図形 33" descr="アセット 39@2x">
              <a:extLst>
                <a:ext uri="{FF2B5EF4-FFF2-40B4-BE49-F238E27FC236}">
                  <a16:creationId xmlns:a16="http://schemas.microsoft.com/office/drawing/2014/main" id="{C3112D78-4A64-4013-8483-3C7D605269AD}"/>
                </a:ext>
              </a:extLst>
            </p:cNvPr>
            <p:cNvPicPr>
              <a:picLocks noChangeAspect="1"/>
            </p:cNvPicPr>
            <p:nvPr/>
          </p:nvPicPr>
          <p:blipFill>
            <a:blip r:embed="rId4"/>
            <a:stretch>
              <a:fillRect/>
            </a:stretch>
          </p:blipFill>
          <p:spPr>
            <a:xfrm flipH="1">
              <a:off x="968770" y="4613877"/>
              <a:ext cx="318126" cy="661016"/>
            </a:xfrm>
            <a:prstGeom prst="rect">
              <a:avLst/>
            </a:prstGeom>
          </p:spPr>
        </p:pic>
      </p:grpSp>
      <p:pic>
        <p:nvPicPr>
          <p:cNvPr id="223" name="図 222" descr="スクリーンショットの画面&#10;&#10;自動的に生成された説明">
            <a:extLst>
              <a:ext uri="{FF2B5EF4-FFF2-40B4-BE49-F238E27FC236}">
                <a16:creationId xmlns:a16="http://schemas.microsoft.com/office/drawing/2014/main" id="{99D275B3-0071-47D2-A703-04E3C969FB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2192" y="2299774"/>
            <a:ext cx="238838" cy="168703"/>
          </a:xfrm>
          <a:prstGeom prst="rect">
            <a:avLst/>
          </a:prstGeom>
        </p:spPr>
      </p:pic>
      <p:pic>
        <p:nvPicPr>
          <p:cNvPr id="224" name="図 223" descr="パソコンの画面&#10;&#10;自動的に生成された説明">
            <a:extLst>
              <a:ext uri="{FF2B5EF4-FFF2-40B4-BE49-F238E27FC236}">
                <a16:creationId xmlns:a16="http://schemas.microsoft.com/office/drawing/2014/main" id="{4A4879F2-130C-4EAC-9F3A-DDD0C34C1F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184313" y="2228691"/>
            <a:ext cx="174390" cy="310869"/>
          </a:xfrm>
          <a:prstGeom prst="rect">
            <a:avLst/>
          </a:prstGeom>
        </p:spPr>
      </p:pic>
      <p:pic>
        <p:nvPicPr>
          <p:cNvPr id="225" name="図 224" descr="テーブル が含まれている画像&#10;&#10;自動的に生成された説明">
            <a:extLst>
              <a:ext uri="{FF2B5EF4-FFF2-40B4-BE49-F238E27FC236}">
                <a16:creationId xmlns:a16="http://schemas.microsoft.com/office/drawing/2014/main" id="{04CF9C9C-09F1-47AD-9D2C-62EDF75D95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1939" y="2021976"/>
            <a:ext cx="410155" cy="551401"/>
          </a:xfrm>
          <a:prstGeom prst="rect">
            <a:avLst/>
          </a:prstGeom>
        </p:spPr>
      </p:pic>
      <p:pic>
        <p:nvPicPr>
          <p:cNvPr id="226" name="図形 40">
            <a:extLst>
              <a:ext uri="{FF2B5EF4-FFF2-40B4-BE49-F238E27FC236}">
                <a16:creationId xmlns:a16="http://schemas.microsoft.com/office/drawing/2014/main" id="{00C846E7-D012-41AE-B0CB-364259F1D7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flipH="1">
            <a:off x="2771388" y="2013072"/>
            <a:ext cx="252542" cy="574590"/>
          </a:xfrm>
          <a:prstGeom prst="rect">
            <a:avLst/>
          </a:prstGeom>
        </p:spPr>
      </p:pic>
      <p:sp>
        <p:nvSpPr>
          <p:cNvPr id="227" name="テキスト ボックス 226">
            <a:extLst>
              <a:ext uri="{FF2B5EF4-FFF2-40B4-BE49-F238E27FC236}">
                <a16:creationId xmlns:a16="http://schemas.microsoft.com/office/drawing/2014/main" id="{6B814E91-0A3F-41CD-B6A0-FA933B520148}"/>
              </a:ext>
            </a:extLst>
          </p:cNvPr>
          <p:cNvSpPr txBox="1"/>
          <p:nvPr/>
        </p:nvSpPr>
        <p:spPr>
          <a:xfrm>
            <a:off x="2584241" y="2574329"/>
            <a:ext cx="729687" cy="230832"/>
          </a:xfrm>
          <a:prstGeom prst="rect">
            <a:avLst/>
          </a:prstGeom>
          <a:noFill/>
        </p:spPr>
        <p:txBody>
          <a:bodyPr wrap="none" rtlCol="0">
            <a:spAutoFit/>
          </a:bodyPr>
          <a:lstStyle/>
          <a:p>
            <a:pPr algn="ctr" defTabSz="914400">
              <a:defRPr/>
            </a:pPr>
            <a:r>
              <a:rPr lang="ja-JP" altLang="en-US" sz="900" dirty="0">
                <a:solidFill>
                  <a:srgbClr val="383F41">
                    <a:lumMod val="75000"/>
                  </a:srgbClr>
                </a:solidFill>
                <a:latin typeface="Meiryo UI" panose="020B0604030504040204" pitchFamily="50" charset="-128"/>
                <a:ea typeface="Meiryo UI" panose="020B0604030504040204" pitchFamily="50" charset="-128"/>
              </a:rPr>
              <a:t>店舗スタッフ</a:t>
            </a:r>
          </a:p>
        </p:txBody>
      </p:sp>
      <p:sp>
        <p:nvSpPr>
          <p:cNvPr id="228" name="テキスト ボックス 227">
            <a:extLst>
              <a:ext uri="{FF2B5EF4-FFF2-40B4-BE49-F238E27FC236}">
                <a16:creationId xmlns:a16="http://schemas.microsoft.com/office/drawing/2014/main" id="{38127581-B90D-4565-BDA8-5A85C4003F05}"/>
              </a:ext>
            </a:extLst>
          </p:cNvPr>
          <p:cNvSpPr txBox="1"/>
          <p:nvPr/>
        </p:nvSpPr>
        <p:spPr>
          <a:xfrm>
            <a:off x="4238705" y="2509016"/>
            <a:ext cx="877163" cy="230832"/>
          </a:xfrm>
          <a:prstGeom prst="rect">
            <a:avLst/>
          </a:prstGeom>
          <a:noFill/>
        </p:spPr>
        <p:txBody>
          <a:bodyPr wrap="none" rtlCol="0">
            <a:spAutoFit/>
          </a:bodyPr>
          <a:lstStyle/>
          <a:p>
            <a:pPr algn="ctr" defTabSz="914400">
              <a:defRPr/>
            </a:pPr>
            <a:r>
              <a:rPr lang="ja-JP" altLang="en-US" sz="900" dirty="0" smtClean="0">
                <a:solidFill>
                  <a:srgbClr val="383F41">
                    <a:lumMod val="75000"/>
                  </a:srgbClr>
                </a:solidFill>
                <a:latin typeface="Meiryo UI" panose="020B0604030504040204" pitchFamily="50" charset="-128"/>
                <a:ea typeface="Meiryo UI" panose="020B0604030504040204" pitchFamily="50" charset="-128"/>
              </a:rPr>
              <a:t>商品券発券機</a:t>
            </a:r>
            <a:endParaRPr lang="ja-JP" altLang="en-US" sz="900" dirty="0">
              <a:solidFill>
                <a:srgbClr val="383F41">
                  <a:lumMod val="75000"/>
                </a:srgbClr>
              </a:solidFill>
              <a:latin typeface="Meiryo UI" panose="020B0604030504040204" pitchFamily="50" charset="-128"/>
              <a:ea typeface="Meiryo UI" panose="020B0604030504040204" pitchFamily="50" charset="-128"/>
            </a:endParaRPr>
          </a:p>
        </p:txBody>
      </p:sp>
      <p:pic>
        <p:nvPicPr>
          <p:cNvPr id="229" name="図 228" descr="パソコンの画面&#10;&#10;自動的に生成された説明">
            <a:extLst>
              <a:ext uri="{FF2B5EF4-FFF2-40B4-BE49-F238E27FC236}">
                <a16:creationId xmlns:a16="http://schemas.microsoft.com/office/drawing/2014/main" id="{642F9439-873C-45E9-BFB8-0452B27BAB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3574" y="2033679"/>
            <a:ext cx="265778" cy="473779"/>
          </a:xfrm>
          <a:prstGeom prst="rect">
            <a:avLst/>
          </a:prstGeom>
        </p:spPr>
      </p:pic>
      <p:grpSp>
        <p:nvGrpSpPr>
          <p:cNvPr id="230" name="グループ化 229">
            <a:extLst>
              <a:ext uri="{FF2B5EF4-FFF2-40B4-BE49-F238E27FC236}">
                <a16:creationId xmlns:a16="http://schemas.microsoft.com/office/drawing/2014/main" id="{1D221AF8-A690-4540-8A7A-B4EAE311E580}"/>
              </a:ext>
            </a:extLst>
          </p:cNvPr>
          <p:cNvGrpSpPr/>
          <p:nvPr/>
        </p:nvGrpSpPr>
        <p:grpSpPr>
          <a:xfrm>
            <a:off x="6453396" y="2022940"/>
            <a:ext cx="887746" cy="448933"/>
            <a:chOff x="6257808" y="1852551"/>
            <a:chExt cx="887746" cy="448933"/>
          </a:xfrm>
        </p:grpSpPr>
        <p:grpSp>
          <p:nvGrpSpPr>
            <p:cNvPr id="231" name="グループ化 230">
              <a:extLst>
                <a:ext uri="{FF2B5EF4-FFF2-40B4-BE49-F238E27FC236}">
                  <a16:creationId xmlns:a16="http://schemas.microsoft.com/office/drawing/2014/main" id="{2EF6C74E-A5EF-4D85-91BB-375672C258AC}"/>
                </a:ext>
              </a:extLst>
            </p:cNvPr>
            <p:cNvGrpSpPr/>
            <p:nvPr/>
          </p:nvGrpSpPr>
          <p:grpSpPr>
            <a:xfrm>
              <a:off x="6488983" y="1852551"/>
              <a:ext cx="656571" cy="448933"/>
              <a:chOff x="10581" y="6425"/>
              <a:chExt cx="1034" cy="707"/>
            </a:xfrm>
          </p:grpSpPr>
          <p:pic>
            <p:nvPicPr>
              <p:cNvPr id="235" name="図形 65">
                <a:extLst>
                  <a:ext uri="{FF2B5EF4-FFF2-40B4-BE49-F238E27FC236}">
                    <a16:creationId xmlns:a16="http://schemas.microsoft.com/office/drawing/2014/main" id="{A26117CF-E66D-4844-9196-0F27246D642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1094" y="6425"/>
                <a:ext cx="521" cy="594"/>
              </a:xfrm>
              <a:prstGeom prst="rect">
                <a:avLst/>
              </a:prstGeom>
            </p:spPr>
          </p:pic>
          <p:pic>
            <p:nvPicPr>
              <p:cNvPr id="236" name="図形 62" descr="アセット 70@2x">
                <a:extLst>
                  <a:ext uri="{FF2B5EF4-FFF2-40B4-BE49-F238E27FC236}">
                    <a16:creationId xmlns:a16="http://schemas.microsoft.com/office/drawing/2014/main" id="{415D0D14-C403-436D-9D6B-A91D36F86FE2}"/>
                  </a:ext>
                </a:extLst>
              </p:cNvPr>
              <p:cNvPicPr>
                <a:picLocks noChangeAspect="1"/>
              </p:cNvPicPr>
              <p:nvPr/>
            </p:nvPicPr>
            <p:blipFill>
              <a:blip r:embed="rId11"/>
              <a:stretch>
                <a:fillRect/>
              </a:stretch>
            </p:blipFill>
            <p:spPr>
              <a:xfrm flipH="1">
                <a:off x="10581" y="6588"/>
                <a:ext cx="686" cy="544"/>
              </a:xfrm>
              <a:prstGeom prst="rect">
                <a:avLst/>
              </a:prstGeom>
            </p:spPr>
          </p:pic>
        </p:grpSp>
        <p:pic>
          <p:nvPicPr>
            <p:cNvPr id="232" name="図 231" descr="挿絵, テーブル が含まれている画像&#10;&#10;自動的に生成された説明">
              <a:extLst>
                <a:ext uri="{FF2B5EF4-FFF2-40B4-BE49-F238E27FC236}">
                  <a16:creationId xmlns:a16="http://schemas.microsoft.com/office/drawing/2014/main" id="{67177773-5EAE-419B-A8FD-C0BDDB26D5F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64720" y="1881555"/>
              <a:ext cx="214811" cy="187582"/>
            </a:xfrm>
            <a:prstGeom prst="rect">
              <a:avLst/>
            </a:prstGeom>
          </p:spPr>
        </p:pic>
        <p:pic>
          <p:nvPicPr>
            <p:cNvPr id="233" name="図 232">
              <a:extLst>
                <a:ext uri="{FF2B5EF4-FFF2-40B4-BE49-F238E27FC236}">
                  <a16:creationId xmlns:a16="http://schemas.microsoft.com/office/drawing/2014/main" id="{0F6D9D24-FB10-4AFB-9298-E90F31C3592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57808" y="2145104"/>
              <a:ext cx="187582" cy="114970"/>
            </a:xfrm>
            <a:prstGeom prst="rect">
              <a:avLst/>
            </a:prstGeom>
          </p:spPr>
        </p:pic>
        <p:pic>
          <p:nvPicPr>
            <p:cNvPr id="234" name="図 233" descr="挿絵 が含まれている画像&#10;&#10;自動的に生成された説明">
              <a:extLst>
                <a:ext uri="{FF2B5EF4-FFF2-40B4-BE49-F238E27FC236}">
                  <a16:creationId xmlns:a16="http://schemas.microsoft.com/office/drawing/2014/main" id="{7A397945-34F0-4376-AD17-92F4687EA6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05021" y="2010690"/>
              <a:ext cx="211844" cy="181092"/>
            </a:xfrm>
            <a:prstGeom prst="rect">
              <a:avLst/>
            </a:prstGeom>
          </p:spPr>
        </p:pic>
      </p:grpSp>
      <p:pic>
        <p:nvPicPr>
          <p:cNvPr id="237" name="図 236" descr="挿絵 が含まれている画像&#10;&#10;自動的に生成された説明">
            <a:extLst>
              <a:ext uri="{FF2B5EF4-FFF2-40B4-BE49-F238E27FC236}">
                <a16:creationId xmlns:a16="http://schemas.microsoft.com/office/drawing/2014/main" id="{D44CD120-4DD9-4003-BB84-10CDADC769C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0781" y="4421981"/>
            <a:ext cx="614883" cy="605660"/>
          </a:xfrm>
          <a:prstGeom prst="rect">
            <a:avLst/>
          </a:prstGeom>
        </p:spPr>
      </p:pic>
      <p:sp>
        <p:nvSpPr>
          <p:cNvPr id="238" name="楕円 237">
            <a:extLst>
              <a:ext uri="{FF2B5EF4-FFF2-40B4-BE49-F238E27FC236}">
                <a16:creationId xmlns:a16="http://schemas.microsoft.com/office/drawing/2014/main" id="{5495DF3B-F7F4-452B-AD2A-2B8FFF8B48DB}"/>
              </a:ext>
            </a:extLst>
          </p:cNvPr>
          <p:cNvSpPr/>
          <p:nvPr/>
        </p:nvSpPr>
        <p:spPr>
          <a:xfrm>
            <a:off x="757131" y="5613397"/>
            <a:ext cx="635495" cy="635495"/>
          </a:xfrm>
          <a:prstGeom prst="ellipse">
            <a:avLst/>
          </a:prstGeom>
          <a:solidFill>
            <a:srgbClr val="DDDDDD"/>
          </a:solidFill>
          <a:ln w="12700"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rPr>
              <a:t>HTTPS</a:t>
            </a:r>
            <a:endParaRPr kumimoji="1" lang="ja-JP" altLang="en-US" sz="1000" b="0" i="0" u="none" strike="noStrike" kern="0" cap="none" spc="0" normalizeH="0" baseline="0" noProof="0" dirty="0">
              <a:ln>
                <a:noFill/>
              </a:ln>
              <a:solidFill>
                <a:srgbClr val="134779"/>
              </a:solidFill>
              <a:effectLst/>
              <a:uLnTx/>
              <a:uFillTx/>
              <a:latin typeface="Meiryo UI" panose="020B0604030504040204" pitchFamily="50" charset="-128"/>
              <a:ea typeface="Meiryo UI" panose="020B0604030504040204" pitchFamily="50" charset="-128"/>
            </a:endParaRPr>
          </a:p>
        </p:txBody>
      </p:sp>
      <p:pic>
        <p:nvPicPr>
          <p:cNvPr id="240" name="図 239"/>
          <p:cNvPicPr>
            <a:picLocks noChangeAspect="1"/>
          </p:cNvPicPr>
          <p:nvPr/>
        </p:nvPicPr>
        <p:blipFill>
          <a:blip r:embed="rId16"/>
          <a:stretch>
            <a:fillRect/>
          </a:stretch>
        </p:blipFill>
        <p:spPr>
          <a:xfrm>
            <a:off x="3467843" y="2040354"/>
            <a:ext cx="570400" cy="502988"/>
          </a:xfrm>
          <a:prstGeom prst="rect">
            <a:avLst/>
          </a:prstGeom>
        </p:spPr>
      </p:pic>
      <p:sp>
        <p:nvSpPr>
          <p:cNvPr id="241" name="テキスト ボックス 240">
            <a:extLst>
              <a:ext uri="{FF2B5EF4-FFF2-40B4-BE49-F238E27FC236}">
                <a16:creationId xmlns:a16="http://schemas.microsoft.com/office/drawing/2014/main" id="{DC226881-1CD1-43C4-BCC9-25FF72320888}"/>
              </a:ext>
            </a:extLst>
          </p:cNvPr>
          <p:cNvSpPr txBox="1"/>
          <p:nvPr/>
        </p:nvSpPr>
        <p:spPr>
          <a:xfrm>
            <a:off x="3533507" y="2565694"/>
            <a:ext cx="646331" cy="230832"/>
          </a:xfrm>
          <a:prstGeom prst="rect">
            <a:avLst/>
          </a:prstGeom>
          <a:noFill/>
        </p:spPr>
        <p:txBody>
          <a:bodyPr wrap="none" rtlCol="0">
            <a:spAutoFit/>
          </a:bodyPr>
          <a:lstStyle/>
          <a:p>
            <a:pPr algn="ctr" defTabSz="914400">
              <a:defRPr/>
            </a:pPr>
            <a:r>
              <a:rPr lang="ja-JP" altLang="en-US" sz="900" dirty="0" smtClean="0">
                <a:solidFill>
                  <a:srgbClr val="383F41">
                    <a:lumMod val="75000"/>
                  </a:srgbClr>
                </a:solidFill>
                <a:latin typeface="Meiryo UI" panose="020B0604030504040204" pitchFamily="50" charset="-128"/>
                <a:ea typeface="Meiryo UI" panose="020B0604030504040204" pitchFamily="50" charset="-128"/>
              </a:rPr>
              <a:t>決済端末</a:t>
            </a:r>
            <a:endParaRPr lang="ja-JP" altLang="en-US" sz="900" dirty="0">
              <a:solidFill>
                <a:srgbClr val="383F41">
                  <a:lumMod val="75000"/>
                </a:srgbClr>
              </a:solidFill>
              <a:latin typeface="Meiryo UI" panose="020B0604030504040204" pitchFamily="50" charset="-128"/>
              <a:ea typeface="Meiryo UI" panose="020B0604030504040204" pitchFamily="50" charset="-128"/>
            </a:endParaRPr>
          </a:p>
        </p:txBody>
      </p:sp>
      <p:pic>
        <p:nvPicPr>
          <p:cNvPr id="242" name="図 241">
            <a:extLst>
              <a:ext uri="{FF2B5EF4-FFF2-40B4-BE49-F238E27FC236}">
                <a16:creationId xmlns:a16="http://schemas.microsoft.com/office/drawing/2014/main" id="{861EB741-D873-4BA7-A828-EA77A5F296FC}"/>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34612"/>
          <a:stretch/>
        </p:blipFill>
        <p:spPr>
          <a:xfrm>
            <a:off x="8982626" y="4993893"/>
            <a:ext cx="592884" cy="204577"/>
          </a:xfrm>
          <a:prstGeom prst="rect">
            <a:avLst/>
          </a:prstGeom>
          <a:ln>
            <a:noFill/>
          </a:ln>
        </p:spPr>
      </p:pic>
      <p:pic>
        <p:nvPicPr>
          <p:cNvPr id="243" name="Picture 2"/>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107606" y="5599452"/>
            <a:ext cx="345747" cy="30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4" name="図 243"/>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59" r="28947"/>
          <a:stretch/>
        </p:blipFill>
        <p:spPr>
          <a:xfrm>
            <a:off x="3887980" y="2251824"/>
            <a:ext cx="348233" cy="372732"/>
          </a:xfrm>
          <a:prstGeom prst="rect">
            <a:avLst/>
          </a:prstGeom>
        </p:spPr>
      </p:pic>
      <p:sp>
        <p:nvSpPr>
          <p:cNvPr id="245" name="テキスト ボックス 244">
            <a:extLst>
              <a:ext uri="{FF2B5EF4-FFF2-40B4-BE49-F238E27FC236}">
                <a16:creationId xmlns:a16="http://schemas.microsoft.com/office/drawing/2014/main" id="{5B418893-2395-42B1-9E53-A09A4AFE968B}"/>
              </a:ext>
            </a:extLst>
          </p:cNvPr>
          <p:cNvSpPr txBox="1"/>
          <p:nvPr/>
        </p:nvSpPr>
        <p:spPr>
          <a:xfrm>
            <a:off x="6944175" y="4133467"/>
            <a:ext cx="877163" cy="230832"/>
          </a:xfrm>
          <a:prstGeom prst="rect">
            <a:avLst/>
          </a:prstGeom>
          <a:noFill/>
        </p:spPr>
        <p:txBody>
          <a:bodyPr wrap="none" rtlCol="0">
            <a:spAutoFit/>
          </a:bodyPr>
          <a:lstStyle/>
          <a:p>
            <a:pPr defTabSz="914400">
              <a:defRPr/>
            </a:pPr>
            <a:r>
              <a:rPr lang="ja-JP" altLang="en-US" sz="900" dirty="0" smtClean="0">
                <a:solidFill>
                  <a:srgbClr val="134779"/>
                </a:solidFill>
                <a:latin typeface="Meiryo UI" panose="020B0604030504040204" pitchFamily="50" charset="-128"/>
                <a:ea typeface="Meiryo UI" panose="020B0604030504040204" pitchFamily="50" charset="-128"/>
              </a:rPr>
              <a:t>会員情報連携</a:t>
            </a:r>
            <a:endParaRPr lang="ja-JP" altLang="en-US" sz="900" dirty="0">
              <a:solidFill>
                <a:srgbClr val="134779"/>
              </a:solidFill>
              <a:latin typeface="Meiryo UI" panose="020B0604030504040204" pitchFamily="50" charset="-128"/>
              <a:ea typeface="Meiryo UI" panose="020B0604030504040204" pitchFamily="50" charset="-128"/>
            </a:endParaRPr>
          </a:p>
        </p:txBody>
      </p:sp>
      <p:sp>
        <p:nvSpPr>
          <p:cNvPr id="246" name="テキスト ボックス 245">
            <a:extLst>
              <a:ext uri="{FF2B5EF4-FFF2-40B4-BE49-F238E27FC236}">
                <a16:creationId xmlns:a16="http://schemas.microsoft.com/office/drawing/2014/main" id="{5B418893-2395-42B1-9E53-A09A4AFE968B}"/>
              </a:ext>
            </a:extLst>
          </p:cNvPr>
          <p:cNvSpPr txBox="1"/>
          <p:nvPr/>
        </p:nvSpPr>
        <p:spPr>
          <a:xfrm>
            <a:off x="6880938" y="5799571"/>
            <a:ext cx="877163" cy="230832"/>
          </a:xfrm>
          <a:prstGeom prst="rect">
            <a:avLst/>
          </a:prstGeom>
          <a:noFill/>
        </p:spPr>
        <p:txBody>
          <a:bodyPr wrap="non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分析</a:t>
            </a:r>
            <a:r>
              <a:rPr lang="ja-JP" altLang="en-US" sz="900" dirty="0" smtClean="0">
                <a:solidFill>
                  <a:srgbClr val="134779"/>
                </a:solidFill>
                <a:latin typeface="Meiryo UI" panose="020B0604030504040204" pitchFamily="50" charset="-128"/>
                <a:ea typeface="Meiryo UI" panose="020B0604030504040204" pitchFamily="50" charset="-128"/>
              </a:rPr>
              <a:t>情報連携</a:t>
            </a:r>
            <a:endParaRPr lang="ja-JP" altLang="en-US" sz="900" dirty="0">
              <a:solidFill>
                <a:srgbClr val="134779"/>
              </a:solidFill>
              <a:latin typeface="Meiryo UI" panose="020B0604030504040204" pitchFamily="50" charset="-128"/>
              <a:ea typeface="Meiryo UI" panose="020B0604030504040204" pitchFamily="50" charset="-128"/>
            </a:endParaRPr>
          </a:p>
        </p:txBody>
      </p:sp>
      <p:sp>
        <p:nvSpPr>
          <p:cNvPr id="247" name="テキスト ボックス 246">
            <a:extLst>
              <a:ext uri="{FF2B5EF4-FFF2-40B4-BE49-F238E27FC236}">
                <a16:creationId xmlns:a16="http://schemas.microsoft.com/office/drawing/2014/main" id="{5B418893-2395-42B1-9E53-A09A4AFE968B}"/>
              </a:ext>
            </a:extLst>
          </p:cNvPr>
          <p:cNvSpPr txBox="1"/>
          <p:nvPr/>
        </p:nvSpPr>
        <p:spPr>
          <a:xfrm>
            <a:off x="6880938" y="5286918"/>
            <a:ext cx="901209" cy="369332"/>
          </a:xfrm>
          <a:prstGeom prst="rect">
            <a:avLst/>
          </a:prstGeom>
          <a:noFill/>
        </p:spPr>
        <p:txBody>
          <a:bodyPr wrap="non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精算</a:t>
            </a:r>
            <a:r>
              <a:rPr lang="ja-JP" altLang="en-US" sz="900" dirty="0" smtClean="0">
                <a:solidFill>
                  <a:srgbClr val="134779"/>
                </a:solidFill>
                <a:latin typeface="Meiryo UI" panose="020B0604030504040204" pitchFamily="50" charset="-128"/>
                <a:ea typeface="Meiryo UI" panose="020B0604030504040204" pitchFamily="50" charset="-128"/>
              </a:rPr>
              <a:t>情報連携</a:t>
            </a:r>
            <a:endParaRPr lang="en-US" altLang="ja-JP" sz="900" dirty="0" smtClean="0">
              <a:solidFill>
                <a:srgbClr val="134779"/>
              </a:solidFill>
              <a:latin typeface="Meiryo UI" panose="020B0604030504040204" pitchFamily="50" charset="-128"/>
              <a:ea typeface="Meiryo UI" panose="020B0604030504040204" pitchFamily="50" charset="-128"/>
            </a:endParaRPr>
          </a:p>
          <a:p>
            <a:pPr defTabSz="914400">
              <a:defRPr/>
            </a:pPr>
            <a:r>
              <a:rPr lang="ja-JP" altLang="en-US" sz="900" dirty="0" smtClean="0">
                <a:solidFill>
                  <a:srgbClr val="134779"/>
                </a:solidFill>
                <a:latin typeface="Meiryo UI" panose="020B0604030504040204" pitchFamily="50" charset="-128"/>
                <a:ea typeface="Meiryo UI" panose="020B0604030504040204" pitchFamily="50" charset="-128"/>
              </a:rPr>
              <a:t>組織マスタ</a:t>
            </a:r>
            <a:r>
              <a:rPr lang="ja-JP" altLang="en-US" sz="900" dirty="0">
                <a:solidFill>
                  <a:srgbClr val="134779"/>
                </a:solidFill>
                <a:latin typeface="Meiryo UI" panose="020B0604030504040204" pitchFamily="50" charset="-128"/>
                <a:ea typeface="Meiryo UI" panose="020B0604030504040204" pitchFamily="50" charset="-128"/>
              </a:rPr>
              <a:t>連携</a:t>
            </a:r>
          </a:p>
        </p:txBody>
      </p:sp>
      <p:cxnSp>
        <p:nvCxnSpPr>
          <p:cNvPr id="248" name="直線コネクタ 247"/>
          <p:cNvCxnSpPr/>
          <p:nvPr/>
        </p:nvCxnSpPr>
        <p:spPr>
          <a:xfrm>
            <a:off x="3383248" y="2108100"/>
            <a:ext cx="0" cy="1047406"/>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flipH="1" flipV="1">
            <a:off x="3383248" y="2085287"/>
            <a:ext cx="876603" cy="15365"/>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flipH="1" flipV="1">
            <a:off x="4261677" y="2108100"/>
            <a:ext cx="1" cy="1047406"/>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1" name="直線コネクタ 250"/>
          <p:cNvCxnSpPr/>
          <p:nvPr/>
        </p:nvCxnSpPr>
        <p:spPr>
          <a:xfrm flipH="1">
            <a:off x="4221493" y="3152439"/>
            <a:ext cx="2727203" cy="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a:off x="1675328" y="3135252"/>
            <a:ext cx="0" cy="3088473"/>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p:nvPr/>
        </p:nvCxnSpPr>
        <p:spPr>
          <a:xfrm>
            <a:off x="6960893" y="3135252"/>
            <a:ext cx="0" cy="1823221"/>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4" name="直線コネクタ 253"/>
          <p:cNvCxnSpPr/>
          <p:nvPr/>
        </p:nvCxnSpPr>
        <p:spPr>
          <a:xfrm flipH="1">
            <a:off x="1690154" y="6240503"/>
            <a:ext cx="5270739" cy="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6960893" y="6082902"/>
            <a:ext cx="1899" cy="137229"/>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flipH="1" flipV="1">
            <a:off x="6950705" y="6076449"/>
            <a:ext cx="2572911" cy="6453"/>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flipH="1" flipV="1">
            <a:off x="6950705" y="4952020"/>
            <a:ext cx="2572911" cy="6453"/>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58" name="直線コネクタ 257"/>
          <p:cNvCxnSpPr/>
          <p:nvPr/>
        </p:nvCxnSpPr>
        <p:spPr>
          <a:xfrm>
            <a:off x="9586147" y="4958473"/>
            <a:ext cx="0" cy="114729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59" name="正方形/長方形 258">
            <a:extLst>
              <a:ext uri="{FF2B5EF4-FFF2-40B4-BE49-F238E27FC236}">
                <a16:creationId xmlns:a16="http://schemas.microsoft.com/office/drawing/2014/main" id="{00259ED6-7994-4525-A70A-B5998C4EE177}"/>
              </a:ext>
            </a:extLst>
          </p:cNvPr>
          <p:cNvSpPr/>
          <p:nvPr/>
        </p:nvSpPr>
        <p:spPr>
          <a:xfrm>
            <a:off x="7825506" y="4528114"/>
            <a:ext cx="1627847" cy="251081"/>
          </a:xfrm>
          <a:prstGeom prst="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000" kern="0" dirty="0" smtClean="0">
                <a:solidFill>
                  <a:srgbClr val="3C4041"/>
                </a:solidFill>
                <a:latin typeface="Meiryo UI" panose="020B0604030504040204" pitchFamily="50" charset="-128"/>
                <a:ea typeface="Meiryo UI" panose="020B0604030504040204" pitchFamily="50" charset="-128"/>
              </a:rPr>
              <a:t>認証</a:t>
            </a:r>
            <a:r>
              <a:rPr lang="ja-JP" altLang="en-US" sz="1000" kern="0" dirty="0">
                <a:solidFill>
                  <a:srgbClr val="3C4041"/>
                </a:solidFill>
                <a:latin typeface="Meiryo UI" panose="020B0604030504040204" pitchFamily="50" charset="-128"/>
                <a:ea typeface="Meiryo UI" panose="020B0604030504040204" pitchFamily="50" charset="-128"/>
              </a:rPr>
              <a:t>システム</a:t>
            </a:r>
            <a:endParaRPr kumimoji="0" lang="ja-JP" altLang="en-US" sz="1000" b="0" i="0" u="none" strike="noStrike" kern="0" cap="none" spc="0" normalizeH="0" baseline="0" noProof="0" dirty="0">
              <a:ln>
                <a:noFill/>
              </a:ln>
              <a:solidFill>
                <a:srgbClr val="3C4041"/>
              </a:solidFill>
              <a:effectLst/>
              <a:uLnTx/>
              <a:uFillTx/>
              <a:latin typeface="Meiryo UI" panose="020B0604030504040204" pitchFamily="50" charset="-128"/>
              <a:ea typeface="Meiryo UI" panose="020B0604030504040204" pitchFamily="50" charset="-128"/>
            </a:endParaRPr>
          </a:p>
        </p:txBody>
      </p:sp>
      <p:cxnSp>
        <p:nvCxnSpPr>
          <p:cNvPr id="260" name="直線矢印コネクタ 259">
            <a:extLst>
              <a:ext uri="{FF2B5EF4-FFF2-40B4-BE49-F238E27FC236}">
                <a16:creationId xmlns:a16="http://schemas.microsoft.com/office/drawing/2014/main" id="{053D6AFD-07A7-47C8-B493-0CF9FF12911B}"/>
              </a:ext>
            </a:extLst>
          </p:cNvPr>
          <p:cNvCxnSpPr>
            <a:cxnSpLocks/>
          </p:cNvCxnSpPr>
          <p:nvPr/>
        </p:nvCxnSpPr>
        <p:spPr>
          <a:xfrm flipH="1">
            <a:off x="6830496" y="4669913"/>
            <a:ext cx="960175" cy="0"/>
          </a:xfrm>
          <a:prstGeom prst="straightConnector1">
            <a:avLst/>
          </a:prstGeom>
          <a:noFill/>
          <a:ln w="47625" cap="flat" cmpd="sng" algn="ctr">
            <a:solidFill>
              <a:srgbClr val="134779"/>
            </a:solidFill>
            <a:prstDash val="solid"/>
            <a:miter lim="800000"/>
            <a:tailEnd type="triangle" w="med" len="sm"/>
          </a:ln>
          <a:effectLst/>
        </p:spPr>
      </p:cxnSp>
      <p:sp>
        <p:nvSpPr>
          <p:cNvPr id="261" name="テキスト ボックス 260">
            <a:extLst>
              <a:ext uri="{FF2B5EF4-FFF2-40B4-BE49-F238E27FC236}">
                <a16:creationId xmlns:a16="http://schemas.microsoft.com/office/drawing/2014/main" id="{5B418893-2395-42B1-9E53-A09A4AFE968B}"/>
              </a:ext>
            </a:extLst>
          </p:cNvPr>
          <p:cNvSpPr txBox="1"/>
          <p:nvPr/>
        </p:nvSpPr>
        <p:spPr>
          <a:xfrm>
            <a:off x="6913594" y="4663204"/>
            <a:ext cx="877163" cy="230832"/>
          </a:xfrm>
          <a:prstGeom prst="rect">
            <a:avLst/>
          </a:prstGeom>
          <a:noFill/>
        </p:spPr>
        <p:txBody>
          <a:bodyPr wrap="none" rtlCol="0">
            <a:spAutoFit/>
          </a:bodyPr>
          <a:lstStyle/>
          <a:p>
            <a:pPr defTabSz="914400">
              <a:defRPr/>
            </a:pPr>
            <a:r>
              <a:rPr lang="ja-JP" altLang="en-US" sz="900" dirty="0">
                <a:solidFill>
                  <a:srgbClr val="134779"/>
                </a:solidFill>
                <a:latin typeface="Meiryo UI" panose="020B0604030504040204" pitchFamily="50" charset="-128"/>
                <a:ea typeface="Meiryo UI" panose="020B0604030504040204" pitchFamily="50" charset="-128"/>
              </a:rPr>
              <a:t>認証</a:t>
            </a:r>
            <a:r>
              <a:rPr lang="ja-JP" altLang="en-US" sz="900" dirty="0" smtClean="0">
                <a:solidFill>
                  <a:srgbClr val="134779"/>
                </a:solidFill>
                <a:latin typeface="Meiryo UI" panose="020B0604030504040204" pitchFamily="50" charset="-128"/>
                <a:ea typeface="Meiryo UI" panose="020B0604030504040204" pitchFamily="50" charset="-128"/>
              </a:rPr>
              <a:t>情報連携</a:t>
            </a:r>
            <a:endParaRPr lang="ja-JP" altLang="en-US" sz="900" dirty="0">
              <a:solidFill>
                <a:srgbClr val="134779"/>
              </a:solidFill>
              <a:latin typeface="Meiryo UI" panose="020B0604030504040204" pitchFamily="50" charset="-128"/>
              <a:ea typeface="Meiryo UI" panose="020B0604030504040204" pitchFamily="50" charset="-128"/>
            </a:endParaRPr>
          </a:p>
        </p:txBody>
      </p:sp>
      <p:sp>
        <p:nvSpPr>
          <p:cNvPr id="262" name="円柱 261"/>
          <p:cNvSpPr/>
          <p:nvPr/>
        </p:nvSpPr>
        <p:spPr>
          <a:xfrm>
            <a:off x="1852416" y="4389786"/>
            <a:ext cx="1003186" cy="793910"/>
          </a:xfrm>
          <a:prstGeom prst="can">
            <a:avLst>
              <a:gd name="adj" fmla="val 14570"/>
            </a:avLst>
          </a:prstGeom>
          <a:solidFill>
            <a:schemeClr val="bg1">
              <a:lumMod val="95000"/>
            </a:schemeClr>
          </a:solidFill>
          <a:ln w="9525" cap="flat" cmpd="sng" algn="ctr">
            <a:solidFill>
              <a:schemeClr val="bg1">
                <a:lumMod val="50000"/>
              </a:schemeClr>
            </a:solidFill>
            <a:prstDash val="solid"/>
          </a:ln>
          <a:effectLst/>
        </p:spPr>
        <p:txBody>
          <a:bodyPr wrap="none"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370186">
              <a:defRPr/>
            </a:pPr>
            <a:r>
              <a:rPr kumimoji="0" lang="ja-JP" altLang="en-US" sz="1050" u="sng" kern="0" dirty="0">
                <a:latin typeface="Meiryo UI" panose="020B0604030504040204" pitchFamily="50" charset="-128"/>
                <a:ea typeface="Meiryo UI" panose="020B0604030504040204" pitchFamily="50" charset="-128"/>
                <a:cs typeface="メイリオ" panose="020B0604030504040204" pitchFamily="50" charset="-128"/>
              </a:rPr>
              <a:t>■会員管理</a:t>
            </a:r>
            <a:endParaRPr kumimoji="0" lang="en-US" altLang="ja-JP" sz="1050" u="sng"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・会員管理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・ランク管理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・カード管理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63" name="円柱 262"/>
          <p:cNvSpPr/>
          <p:nvPr/>
        </p:nvSpPr>
        <p:spPr>
          <a:xfrm>
            <a:off x="2887514" y="4389786"/>
            <a:ext cx="1003186" cy="793910"/>
          </a:xfrm>
          <a:prstGeom prst="can">
            <a:avLst>
              <a:gd name="adj" fmla="val 14492"/>
            </a:avLst>
          </a:prstGeom>
          <a:solidFill>
            <a:schemeClr val="bg1">
              <a:lumMod val="95000"/>
            </a:schemeClr>
          </a:solidFill>
          <a:ln w="9525" cap="flat" cmpd="sng" algn="ctr">
            <a:solidFill>
              <a:schemeClr val="bg1">
                <a:lumMod val="50000"/>
              </a:schemeClr>
            </a:solidFill>
            <a:prstDash val="solid"/>
          </a:ln>
          <a:effectLst/>
        </p:spPr>
        <p:txBody>
          <a:bodyPr wrap="none"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370186">
              <a:defRPr/>
            </a:pPr>
            <a:r>
              <a:rPr kumimoji="0" lang="ja-JP" altLang="en-US" sz="1050" u="sng" kern="0" dirty="0">
                <a:latin typeface="Meiryo UI" panose="020B0604030504040204" pitchFamily="50" charset="-128"/>
                <a:ea typeface="Meiryo UI" panose="020B0604030504040204" pitchFamily="50" charset="-128"/>
                <a:cs typeface="メイリオ" panose="020B0604030504040204" pitchFamily="50" charset="-128"/>
              </a:rPr>
              <a:t>■ﾎﾟｲﾝﾄ管理</a:t>
            </a:r>
            <a:endParaRPr kumimoji="0" lang="en-US" altLang="ja-JP" sz="1050" u="sng"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・残高管理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・有効期限管理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・取引履歴管理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64" name="円柱 263"/>
          <p:cNvSpPr/>
          <p:nvPr/>
        </p:nvSpPr>
        <p:spPr>
          <a:xfrm>
            <a:off x="3921339" y="4389786"/>
            <a:ext cx="1003186" cy="793910"/>
          </a:xfrm>
          <a:prstGeom prst="can">
            <a:avLst>
              <a:gd name="adj" fmla="val 15481"/>
            </a:avLst>
          </a:prstGeom>
          <a:solidFill>
            <a:schemeClr val="bg1">
              <a:lumMod val="95000"/>
            </a:schemeClr>
          </a:solidFill>
          <a:ln w="9525" cap="flat" cmpd="sng" algn="ctr">
            <a:solidFill>
              <a:schemeClr val="bg1">
                <a:lumMod val="50000"/>
              </a:schemeClr>
            </a:solidFill>
            <a:prstDash val="solid"/>
          </a:ln>
          <a:effectLst/>
        </p:spPr>
        <p:txBody>
          <a:bodyPr wrap="none"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370186">
              <a:defRPr/>
            </a:pPr>
            <a:r>
              <a:rPr kumimoji="0" lang="ja-JP" altLang="en-US" sz="1050" u="sng" kern="0" dirty="0">
                <a:latin typeface="Meiryo UI" panose="020B0604030504040204" pitchFamily="50" charset="-128"/>
                <a:ea typeface="Meiryo UI" panose="020B0604030504040204" pitchFamily="50" charset="-128"/>
                <a:cs typeface="メイリオ" panose="020B0604030504040204" pitchFamily="50" charset="-128"/>
              </a:rPr>
              <a:t>■ｷｬﾝﾍﾟｰﾝ管理</a:t>
            </a:r>
            <a:endParaRPr kumimoji="0" lang="en-US" altLang="ja-JP" sz="1050" u="sng"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・ｷｬﾝﾍﾟｰﾝ管理</a:t>
            </a:r>
            <a:endParaRPr kumimoji="0" lang="en-US" altLang="ja-JP" sz="1000" kern="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65" name="円柱 264"/>
          <p:cNvSpPr/>
          <p:nvPr/>
        </p:nvSpPr>
        <p:spPr>
          <a:xfrm>
            <a:off x="4948047" y="4389786"/>
            <a:ext cx="1003186" cy="793910"/>
          </a:xfrm>
          <a:prstGeom prst="can">
            <a:avLst>
              <a:gd name="adj" fmla="val 15559"/>
            </a:avLst>
          </a:prstGeom>
          <a:solidFill>
            <a:schemeClr val="bg1">
              <a:lumMod val="95000"/>
            </a:schemeClr>
          </a:solidFill>
          <a:ln w="9525" cap="flat" cmpd="sng" algn="ctr">
            <a:solidFill>
              <a:schemeClr val="bg1">
                <a:lumMod val="50000"/>
              </a:schemeClr>
            </a:solidFill>
            <a:prstDash val="solid"/>
          </a:ln>
          <a:effectLst/>
        </p:spPr>
        <p:txBody>
          <a:bodyPr wrap="none" anchor="t"/>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370186">
              <a:defRPr/>
            </a:pPr>
            <a:r>
              <a:rPr kumimoji="0" lang="ja-JP" altLang="en-US" sz="1050" u="sng" kern="0" dirty="0">
                <a:latin typeface="Meiryo UI" panose="020B0604030504040204" pitchFamily="50" charset="-128"/>
                <a:ea typeface="Meiryo UI" panose="020B0604030504040204" pitchFamily="50" charset="-128"/>
                <a:cs typeface="メイリオ" panose="020B0604030504040204" pitchFamily="50" charset="-128"/>
              </a:rPr>
              <a:t>■マスタ管理</a:t>
            </a:r>
            <a:endParaRPr kumimoji="0" lang="en-US" altLang="ja-JP" sz="1050" u="sng"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・店舗管理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・店舗端末管理</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a:p>
            <a:pPr defTabSz="370186">
              <a:defRPr/>
            </a:pPr>
            <a:r>
              <a:rPr kumimoji="0" lang="ja-JP" altLang="en-US" sz="900" kern="0" dirty="0">
                <a:latin typeface="Meiryo UI" panose="020B0604030504040204" pitchFamily="50" charset="-128"/>
                <a:ea typeface="Meiryo UI" panose="020B0604030504040204" pitchFamily="50" charset="-128"/>
                <a:cs typeface="メイリオ" panose="020B0604030504040204" pitchFamily="50" charset="-128"/>
              </a:rPr>
              <a:t>・</a:t>
            </a:r>
            <a:r>
              <a:rPr kumimoji="0" lang="ja-JP" altLang="en-US" sz="900" kern="0" dirty="0" smtClean="0">
                <a:latin typeface="Meiryo UI" panose="020B0604030504040204" pitchFamily="50" charset="-128"/>
                <a:ea typeface="Meiryo UI" panose="020B0604030504040204" pitchFamily="50" charset="-128"/>
                <a:cs typeface="メイリオ" panose="020B0604030504040204" pitchFamily="50" charset="-128"/>
              </a:rPr>
              <a:t>管理者権限</a:t>
            </a:r>
            <a:endParaRPr kumimoji="0" lang="en-US" altLang="ja-JP" sz="900" kern="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266" name="直線矢印コネクタ 265">
            <a:extLst>
              <a:ext uri="{FF2B5EF4-FFF2-40B4-BE49-F238E27FC236}">
                <a16:creationId xmlns:a16="http://schemas.microsoft.com/office/drawing/2014/main" id="{2680005B-F9D3-454F-9EB6-5879B6E4FE4A}"/>
              </a:ext>
            </a:extLst>
          </p:cNvPr>
          <p:cNvCxnSpPr>
            <a:cxnSpLocks/>
          </p:cNvCxnSpPr>
          <p:nvPr/>
        </p:nvCxnSpPr>
        <p:spPr>
          <a:xfrm flipV="1">
            <a:off x="3821549" y="2739928"/>
            <a:ext cx="0" cy="540784"/>
          </a:xfrm>
          <a:prstGeom prst="straightConnector1">
            <a:avLst/>
          </a:prstGeom>
          <a:noFill/>
          <a:ln w="47625" cap="flat" cmpd="sng" algn="ctr">
            <a:solidFill>
              <a:srgbClr val="134779"/>
            </a:solidFill>
            <a:prstDash val="solid"/>
            <a:miter lim="800000"/>
            <a:headEnd type="triangle" w="med" len="sm"/>
            <a:tailEnd type="none" w="med" len="sm"/>
          </a:ln>
          <a:effectLst/>
        </p:spPr>
      </p:cxnSp>
      <p:pic>
        <p:nvPicPr>
          <p:cNvPr id="267" name="図 266" descr="挿絵, 時計, 記号, テーブル が含まれている画像&#10;&#10;自動的に生成された説明">
            <a:extLst>
              <a:ext uri="{FF2B5EF4-FFF2-40B4-BE49-F238E27FC236}">
                <a16:creationId xmlns:a16="http://schemas.microsoft.com/office/drawing/2014/main" id="{E735FEDC-B2A1-46BA-AF7C-3B4D168E20B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4988837" y="2022479"/>
            <a:ext cx="494998" cy="550393"/>
          </a:xfrm>
          <a:prstGeom prst="rect">
            <a:avLst/>
          </a:prstGeom>
        </p:spPr>
      </p:pic>
      <p:sp>
        <p:nvSpPr>
          <p:cNvPr id="268" name="テキスト ボックス 267">
            <a:extLst>
              <a:ext uri="{FF2B5EF4-FFF2-40B4-BE49-F238E27FC236}">
                <a16:creationId xmlns:a16="http://schemas.microsoft.com/office/drawing/2014/main" id="{38127581-B90D-4565-BDA8-5A85C4003F05}"/>
              </a:ext>
            </a:extLst>
          </p:cNvPr>
          <p:cNvSpPr txBox="1"/>
          <p:nvPr/>
        </p:nvSpPr>
        <p:spPr>
          <a:xfrm>
            <a:off x="5040184" y="2509016"/>
            <a:ext cx="415498" cy="230832"/>
          </a:xfrm>
          <a:prstGeom prst="rect">
            <a:avLst/>
          </a:prstGeom>
          <a:noFill/>
        </p:spPr>
        <p:txBody>
          <a:bodyPr wrap="none" rtlCol="0">
            <a:spAutoFit/>
          </a:bodyPr>
          <a:lstStyle/>
          <a:p>
            <a:pPr algn="ctr" defTabSz="914400">
              <a:defRPr/>
            </a:pPr>
            <a:r>
              <a:rPr lang="en-US" altLang="ja-JP" sz="900" dirty="0" smtClean="0">
                <a:solidFill>
                  <a:srgbClr val="383F41">
                    <a:lumMod val="75000"/>
                  </a:srgbClr>
                </a:solidFill>
                <a:latin typeface="Meiryo UI" panose="020B0604030504040204" pitchFamily="50" charset="-128"/>
                <a:ea typeface="Meiryo UI" panose="020B0604030504040204" pitchFamily="50" charset="-128"/>
              </a:rPr>
              <a:t>POS</a:t>
            </a:r>
          </a:p>
        </p:txBody>
      </p:sp>
      <p:sp>
        <p:nvSpPr>
          <p:cNvPr id="269" name="テキスト ボックス 268"/>
          <p:cNvSpPr txBox="1"/>
          <p:nvPr/>
        </p:nvSpPr>
        <p:spPr>
          <a:xfrm>
            <a:off x="4310161" y="2713924"/>
            <a:ext cx="1253022" cy="115852"/>
          </a:xfrm>
          <a:prstGeom prst="rect">
            <a:avLst/>
          </a:prstGeom>
          <a:solidFill>
            <a:schemeClr val="bg1"/>
          </a:solidFill>
          <a:ln>
            <a:solidFill>
              <a:schemeClr val="bg1">
                <a:lumMod val="50000"/>
              </a:schemeClr>
            </a:solidFill>
          </a:ln>
        </p:spPr>
        <p:txBody>
          <a:bodyPr wrap="none" rtlCol="0" anchor="ctr">
            <a:noAutofit/>
          </a:bodyPr>
          <a:lstStyle/>
          <a:p>
            <a:pPr algn="ctr"/>
            <a:r>
              <a:rPr lang="ja-JP" altLang="en-US" sz="853" dirty="0" smtClean="0">
                <a:solidFill>
                  <a:schemeClr val="tx1">
                    <a:lumMod val="75000"/>
                  </a:schemeClr>
                </a:solidFill>
                <a:latin typeface="Meiryo UI" panose="020B0604030504040204" pitchFamily="50" charset="-128"/>
                <a:ea typeface="Meiryo UI" panose="020B0604030504040204" pitchFamily="50" charset="-128"/>
              </a:rPr>
              <a:t>管理</a:t>
            </a:r>
            <a:r>
              <a:rPr lang="ja-JP" altLang="en-US" sz="853" dirty="0">
                <a:solidFill>
                  <a:schemeClr val="tx1">
                    <a:lumMod val="75000"/>
                  </a:schemeClr>
                </a:solidFill>
                <a:latin typeface="Meiryo UI" panose="020B0604030504040204" pitchFamily="50" charset="-128"/>
                <a:ea typeface="Meiryo UI" panose="020B0604030504040204" pitchFamily="50" charset="-128"/>
              </a:rPr>
              <a:t>サーバ</a:t>
            </a:r>
          </a:p>
        </p:txBody>
      </p:sp>
      <p:sp>
        <p:nvSpPr>
          <p:cNvPr id="270" name="テキスト ボックス 269"/>
          <p:cNvSpPr txBox="1"/>
          <p:nvPr/>
        </p:nvSpPr>
        <p:spPr>
          <a:xfrm>
            <a:off x="5661673" y="2713924"/>
            <a:ext cx="1879346" cy="109079"/>
          </a:xfrm>
          <a:prstGeom prst="rect">
            <a:avLst/>
          </a:prstGeom>
          <a:solidFill>
            <a:schemeClr val="bg1"/>
          </a:solidFill>
          <a:ln>
            <a:solidFill>
              <a:schemeClr val="bg1">
                <a:lumMod val="50000"/>
              </a:schemeClr>
            </a:solidFill>
          </a:ln>
        </p:spPr>
        <p:txBody>
          <a:bodyPr wrap="none" rtlCol="0" anchor="ctr">
            <a:noAutofit/>
          </a:bodyPr>
          <a:lstStyle/>
          <a:p>
            <a:pPr algn="ctr"/>
            <a:r>
              <a:rPr lang="ja-JP" altLang="en-US" sz="853" dirty="0" smtClean="0">
                <a:solidFill>
                  <a:schemeClr val="tx1">
                    <a:lumMod val="75000"/>
                  </a:schemeClr>
                </a:solidFill>
                <a:latin typeface="Meiryo UI" panose="020B0604030504040204" pitchFamily="50" charset="-128"/>
                <a:ea typeface="Meiryo UI" panose="020B0604030504040204" pitchFamily="50" charset="-128"/>
              </a:rPr>
              <a:t>管理</a:t>
            </a:r>
            <a:r>
              <a:rPr lang="ja-JP" altLang="en-US" sz="853" dirty="0">
                <a:solidFill>
                  <a:schemeClr val="tx1">
                    <a:lumMod val="75000"/>
                  </a:schemeClr>
                </a:solidFill>
                <a:latin typeface="Meiryo UI" panose="020B0604030504040204" pitchFamily="50" charset="-128"/>
                <a:ea typeface="Meiryo UI" panose="020B0604030504040204" pitchFamily="50" charset="-128"/>
              </a:rPr>
              <a:t>サーバ</a:t>
            </a:r>
          </a:p>
        </p:txBody>
      </p:sp>
      <p:cxnSp>
        <p:nvCxnSpPr>
          <p:cNvPr id="271" name="直線矢印コネクタ 270">
            <a:extLst>
              <a:ext uri="{FF2B5EF4-FFF2-40B4-BE49-F238E27FC236}">
                <a16:creationId xmlns:a16="http://schemas.microsoft.com/office/drawing/2014/main" id="{2680005B-F9D3-454F-9EB6-5879B6E4FE4A}"/>
              </a:ext>
            </a:extLst>
          </p:cNvPr>
          <p:cNvCxnSpPr>
            <a:cxnSpLocks/>
          </p:cNvCxnSpPr>
          <p:nvPr/>
        </p:nvCxnSpPr>
        <p:spPr>
          <a:xfrm flipV="1">
            <a:off x="4924525" y="2829776"/>
            <a:ext cx="0" cy="450936"/>
          </a:xfrm>
          <a:prstGeom prst="straightConnector1">
            <a:avLst/>
          </a:prstGeom>
          <a:noFill/>
          <a:ln w="47625" cap="flat" cmpd="sng" algn="ctr">
            <a:solidFill>
              <a:srgbClr val="134779"/>
            </a:solidFill>
            <a:prstDash val="solid"/>
            <a:miter lim="800000"/>
            <a:headEnd type="triangle" w="med" len="sm"/>
            <a:tailEnd type="none" w="med" len="sm"/>
          </a:ln>
          <a:effectLst/>
        </p:spPr>
      </p:cxnSp>
      <p:sp>
        <p:nvSpPr>
          <p:cNvPr id="239" name="正方形/長方形 238"/>
          <p:cNvSpPr/>
          <p:nvPr/>
        </p:nvSpPr>
        <p:spPr>
          <a:xfrm>
            <a:off x="94490" y="852661"/>
            <a:ext cx="9707113" cy="665135"/>
          </a:xfrm>
          <a:prstGeom prst="rect">
            <a:avLst/>
          </a:prstGeom>
          <a:noFill/>
          <a:ln w="12700" cap="flat" cmpd="sng" algn="ctr">
            <a:noFill/>
            <a:prstDash val="solid"/>
            <a:miter lim="800000"/>
          </a:ln>
          <a:effectLst/>
        </p:spPr>
        <p:txBody>
          <a:bodyPr rtlCol="0" anchor="t"/>
          <a:lstStyle/>
          <a:p>
            <a:pPr lvl="0" defTabSz="914400">
              <a:defRPr/>
            </a:pPr>
            <a:r>
              <a:rPr kumimoji="1" lang="en-US" altLang="ja-JP" kern="0" dirty="0" smtClean="0">
                <a:latin typeface="Meiryo UI" panose="020B0604030504040204" pitchFamily="50" charset="-128"/>
                <a:ea typeface="Meiryo UI" panose="020B0604030504040204" pitchFamily="50" charset="-128"/>
              </a:rPr>
              <a:t>C</a:t>
            </a:r>
            <a:r>
              <a:rPr kumimoji="1" lang="en-US" altLang="ja-JP" kern="0" dirty="0">
                <a:latin typeface="Meiryo UI" panose="020B0604030504040204" pitchFamily="50" charset="-128"/>
                <a:ea typeface="Meiryo UI" panose="020B0604030504040204" pitchFamily="50" charset="-128"/>
              </a:rPr>
              <a:t>E</a:t>
            </a:r>
            <a:r>
              <a:rPr kumimoji="1" lang="ja-JP" altLang="en-US" kern="0" dirty="0" smtClean="0">
                <a:latin typeface="Meiryo UI" panose="020B0604030504040204" pitchFamily="50" charset="-128"/>
                <a:ea typeface="Meiryo UI" panose="020B0604030504040204" pitchFamily="50" charset="-128"/>
              </a:rPr>
              <a:t>とスムーズな接続が可能な“決済端末</a:t>
            </a:r>
            <a:r>
              <a:rPr kumimoji="1" lang="en-US" altLang="ja-JP" kern="0" dirty="0" smtClean="0">
                <a:latin typeface="Meiryo UI" panose="020B0604030504040204" pitchFamily="50" charset="-128"/>
                <a:ea typeface="Meiryo UI" panose="020B0604030504040204" pitchFamily="50" charset="-128"/>
              </a:rPr>
              <a:t>CAFIS Arch”</a:t>
            </a:r>
            <a:r>
              <a:rPr kumimoji="1" lang="ja-JP" altLang="en-US" kern="0" dirty="0" smtClean="0">
                <a:latin typeface="Meiryo UI" panose="020B0604030504040204" pitchFamily="50" charset="-128"/>
                <a:ea typeface="Meiryo UI" panose="020B0604030504040204" pitchFamily="50" charset="-128"/>
              </a:rPr>
              <a:t>と“デジタルバックオフィス・売上管理”の構成に加え、分析までを</a:t>
            </a:r>
            <a:r>
              <a:rPr kumimoji="1" lang="en-US" altLang="ja-JP" kern="0" dirty="0" smtClean="0">
                <a:latin typeface="Meiryo UI" panose="020B0604030504040204" pitchFamily="50" charset="-128"/>
                <a:ea typeface="Meiryo UI" panose="020B0604030504040204" pitchFamily="50" charset="-128"/>
              </a:rPr>
              <a:t>NTT</a:t>
            </a:r>
            <a:r>
              <a:rPr kumimoji="1" lang="ja-JP" altLang="en-US" kern="0" dirty="0">
                <a:latin typeface="Meiryo UI" panose="020B0604030504040204" pitchFamily="50" charset="-128"/>
                <a:ea typeface="Meiryo UI" panose="020B0604030504040204" pitchFamily="50" charset="-128"/>
              </a:rPr>
              <a:t>データでワンストップ</a:t>
            </a:r>
            <a:r>
              <a:rPr kumimoji="1" lang="ja-JP" altLang="en-US" kern="0" dirty="0" smtClean="0">
                <a:latin typeface="Meiryo UI" panose="020B0604030504040204" pitchFamily="50" charset="-128"/>
                <a:ea typeface="Meiryo UI" panose="020B0604030504040204" pitchFamily="50" charset="-128"/>
              </a:rPr>
              <a:t>提供することで、有機的なポイント事業運営を可能</a:t>
            </a:r>
            <a:r>
              <a:rPr kumimoji="1" lang="ja-JP" altLang="en-US" kern="0" dirty="0">
                <a:latin typeface="Meiryo UI" panose="020B0604030504040204" pitchFamily="50" charset="-128"/>
                <a:ea typeface="Meiryo UI" panose="020B0604030504040204" pitchFamily="50" charset="-128"/>
              </a:rPr>
              <a:t>に</a:t>
            </a:r>
            <a:r>
              <a:rPr kumimoji="1" lang="ja-JP" altLang="en-US" kern="0" dirty="0" smtClean="0">
                <a:latin typeface="Meiryo UI" panose="020B0604030504040204" pitchFamily="50" charset="-128"/>
                <a:ea typeface="Meiryo UI" panose="020B0604030504040204" pitchFamily="50" charset="-128"/>
              </a:rPr>
              <a:t>します。</a:t>
            </a:r>
            <a:endParaRPr kumimoji="1" lang="ja-JP" altLang="en-US" kern="0" dirty="0">
              <a:latin typeface="Meiryo UI" panose="020B0604030504040204" pitchFamily="50" charset="-128"/>
              <a:ea typeface="Meiryo UI" panose="020B0604030504040204" pitchFamily="50" charset="-128"/>
            </a:endParaRPr>
          </a:p>
        </p:txBody>
      </p:sp>
      <p:cxnSp>
        <p:nvCxnSpPr>
          <p:cNvPr id="5" name="直線コネクタ 4"/>
          <p:cNvCxnSpPr/>
          <p:nvPr/>
        </p:nvCxnSpPr>
        <p:spPr>
          <a:xfrm flipH="1">
            <a:off x="7050206" y="3204961"/>
            <a:ext cx="559160" cy="341737"/>
          </a:xfrm>
          <a:prstGeom prst="line">
            <a:avLst/>
          </a:prstGeom>
          <a:ln w="25400">
            <a:solidFill>
              <a:srgbClr val="0070C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74" name="正方形/長方形 273"/>
          <p:cNvSpPr/>
          <p:nvPr/>
        </p:nvSpPr>
        <p:spPr>
          <a:xfrm>
            <a:off x="7590610" y="2251824"/>
            <a:ext cx="2158948" cy="1172117"/>
          </a:xfrm>
          <a:prstGeom prst="rect">
            <a:avLst/>
          </a:prstGeom>
          <a:solidFill>
            <a:schemeClr val="bg1"/>
          </a:solidFill>
          <a:ln w="28575">
            <a:solidFill>
              <a:srgbClr val="0070C0"/>
            </a:solidFill>
          </a:ln>
          <a:effectLst>
            <a:glow rad="63500">
              <a:schemeClr val="accent2">
                <a:satMod val="175000"/>
                <a:alpha val="40000"/>
              </a:schemeClr>
            </a:glow>
          </a:effectLst>
        </p:spPr>
        <p:txBody>
          <a:bodyPr wrap="square" anchor="b">
            <a:noAutofit/>
          </a:bodyPr>
          <a:lstStyle/>
          <a:p>
            <a:pPr algn="ctr" defTabSz="914400"/>
            <a:r>
              <a:rPr kumimoji="1" lang="ja-JP" altLang="en-US" sz="1600" b="1" dirty="0" smtClean="0">
                <a:solidFill>
                  <a:prstClr val="white"/>
                </a:solidFill>
                <a:effectLst>
                  <a:glow rad="139700">
                    <a:srgbClr val="4472C4"/>
                  </a:glow>
                </a:effectLst>
                <a:latin typeface="Meiryo UI" panose="020B0604030504040204" pitchFamily="50" charset="-128"/>
              </a:rPr>
              <a:t>ポイント運営に重要な</a:t>
            </a:r>
            <a:endParaRPr kumimoji="1" lang="en-US" altLang="ja-JP" sz="1600" b="1" dirty="0" smtClean="0">
              <a:solidFill>
                <a:prstClr val="white"/>
              </a:solidFill>
              <a:effectLst>
                <a:glow rad="139700">
                  <a:srgbClr val="4472C4"/>
                </a:glow>
              </a:effectLst>
              <a:latin typeface="Meiryo UI" panose="020B0604030504040204" pitchFamily="50" charset="-128"/>
            </a:endParaRPr>
          </a:p>
          <a:p>
            <a:pPr algn="ctr" defTabSz="914400"/>
            <a:r>
              <a:rPr kumimoji="1" lang="ja-JP" altLang="en-US" sz="1600" b="1" dirty="0" smtClean="0">
                <a:solidFill>
                  <a:prstClr val="white"/>
                </a:solidFill>
                <a:effectLst>
                  <a:glow rad="139700">
                    <a:srgbClr val="4472C4"/>
                  </a:glow>
                </a:effectLst>
                <a:latin typeface="Meiryo UI" panose="020B0604030504040204" pitchFamily="50" charset="-128"/>
              </a:rPr>
              <a:t>決済端末と売上管理を</a:t>
            </a:r>
            <a:endParaRPr kumimoji="1" lang="en-US" altLang="ja-JP" sz="1600" b="1" dirty="0" smtClean="0">
              <a:solidFill>
                <a:prstClr val="white"/>
              </a:solidFill>
              <a:effectLst>
                <a:glow rad="139700">
                  <a:srgbClr val="4472C4"/>
                </a:glow>
              </a:effectLst>
              <a:latin typeface="Meiryo UI" panose="020B0604030504040204" pitchFamily="50" charset="-128"/>
            </a:endParaRPr>
          </a:p>
          <a:p>
            <a:pPr algn="ctr" defTabSz="914400"/>
            <a:r>
              <a:rPr kumimoji="1" lang="ja-JP" altLang="en-US" sz="1600" b="1" dirty="0" smtClean="0">
                <a:solidFill>
                  <a:prstClr val="white"/>
                </a:solidFill>
                <a:effectLst>
                  <a:glow rad="139700">
                    <a:srgbClr val="4472C4"/>
                  </a:glow>
                </a:effectLst>
                <a:latin typeface="Meiryo UI" panose="020B0604030504040204" pitchFamily="50" charset="-128"/>
              </a:rPr>
              <a:t>弊社がワンストップ</a:t>
            </a:r>
            <a:r>
              <a:rPr kumimoji="1" lang="ja-JP" altLang="en-US" sz="1600" b="1" dirty="0">
                <a:solidFill>
                  <a:prstClr val="white"/>
                </a:solidFill>
                <a:effectLst>
                  <a:glow rad="139700">
                    <a:srgbClr val="4472C4"/>
                  </a:glow>
                </a:effectLst>
                <a:latin typeface="Meiryo UI" panose="020B0604030504040204" pitchFamily="50" charset="-128"/>
              </a:rPr>
              <a:t>提供</a:t>
            </a:r>
          </a:p>
        </p:txBody>
      </p:sp>
      <p:pic>
        <p:nvPicPr>
          <p:cNvPr id="275" name="図 27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17239" y="2310464"/>
            <a:ext cx="1305691" cy="332358"/>
          </a:xfrm>
          <a:prstGeom prst="rect">
            <a:avLst/>
          </a:prstGeom>
        </p:spPr>
      </p:pic>
      <p:sp>
        <p:nvSpPr>
          <p:cNvPr id="106" name="テキスト ボックス 105">
            <a:extLst>
              <a:ext uri="{FF2B5EF4-FFF2-40B4-BE49-F238E27FC236}">
                <a16:creationId xmlns:a16="http://schemas.microsoft.com/office/drawing/2014/main" id="{5B418893-2395-42B1-9E53-A09A4AFE968B}"/>
              </a:ext>
            </a:extLst>
          </p:cNvPr>
          <p:cNvSpPr txBox="1"/>
          <p:nvPr/>
        </p:nvSpPr>
        <p:spPr>
          <a:xfrm>
            <a:off x="6911577" y="4294673"/>
            <a:ext cx="2595582" cy="230832"/>
          </a:xfrm>
          <a:prstGeom prst="rect">
            <a:avLst/>
          </a:prstGeom>
          <a:noFill/>
        </p:spPr>
        <p:txBody>
          <a:bodyPr wrap="none" rtlCol="0">
            <a:spAutoFit/>
          </a:bodyPr>
          <a:lstStyle/>
          <a:p>
            <a:pPr defTabSz="914400">
              <a:defRPr/>
            </a:pPr>
            <a:r>
              <a:rPr lang="ja-JP" altLang="en-US" sz="900" dirty="0" smtClean="0">
                <a:solidFill>
                  <a:srgbClr val="134779"/>
                </a:solidFill>
                <a:latin typeface="Meiryo UI" panose="020B0604030504040204" pitchFamily="50" charset="-128"/>
                <a:ea typeface="Meiryo UI" panose="020B0604030504040204" pitchFamily="50" charset="-128"/>
              </a:rPr>
              <a:t>　</a:t>
            </a:r>
            <a:r>
              <a:rPr lang="en-US" altLang="ja-JP" sz="900" dirty="0" smtClean="0">
                <a:solidFill>
                  <a:srgbClr val="134779"/>
                </a:solidFill>
                <a:latin typeface="Meiryo UI" panose="020B0604030504040204" pitchFamily="50" charset="-128"/>
                <a:ea typeface="Meiryo UI" panose="020B0604030504040204" pitchFamily="50" charset="-128"/>
              </a:rPr>
              <a:t>※</a:t>
            </a:r>
            <a:r>
              <a:rPr lang="ja-JP" altLang="en-US" sz="900" dirty="0" smtClean="0">
                <a:solidFill>
                  <a:srgbClr val="134779"/>
                </a:solidFill>
                <a:latin typeface="Meiryo UI" panose="020B0604030504040204" pitchFamily="50" charset="-128"/>
                <a:ea typeface="Meiryo UI" panose="020B0604030504040204" pitchFamily="50" charset="-128"/>
              </a:rPr>
              <a:t>管理機能</a:t>
            </a:r>
            <a:r>
              <a:rPr lang="en-US" altLang="ja-JP" sz="900" dirty="0" smtClean="0">
                <a:solidFill>
                  <a:srgbClr val="134779"/>
                </a:solidFill>
                <a:latin typeface="Meiryo UI" panose="020B0604030504040204" pitchFamily="50" charset="-128"/>
                <a:ea typeface="Meiryo UI" panose="020B0604030504040204" pitchFamily="50" charset="-128"/>
              </a:rPr>
              <a:t>Web</a:t>
            </a:r>
            <a:r>
              <a:rPr lang="ja-JP" altLang="en-US" sz="900" dirty="0" smtClean="0">
                <a:solidFill>
                  <a:srgbClr val="134779"/>
                </a:solidFill>
                <a:latin typeface="Meiryo UI" panose="020B0604030504040204" pitchFamily="50" charset="-128"/>
                <a:ea typeface="Meiryo UI" panose="020B0604030504040204" pitchFamily="50" charset="-128"/>
              </a:rPr>
              <a:t>からのファイルアップロードにも対応</a:t>
            </a:r>
            <a:endParaRPr lang="ja-JP" altLang="en-US" sz="900" dirty="0">
              <a:solidFill>
                <a:srgbClr val="134779"/>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48191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6. </a:t>
            </a:r>
            <a:r>
              <a:rPr kumimoji="1" lang="ja-JP" altLang="en-US" dirty="0" smtClean="0"/>
              <a:t>機能要件への対応方針サマリ</a:t>
            </a:r>
            <a:endParaRPr kumimoji="1" lang="ja-JP" altLang="en-US" dirty="0"/>
          </a:p>
        </p:txBody>
      </p:sp>
      <p:sp>
        <p:nvSpPr>
          <p:cNvPr id="3" name="テキスト プレースホルダー 2"/>
          <p:cNvSpPr>
            <a:spLocks noGrp="1"/>
          </p:cNvSpPr>
          <p:nvPr>
            <p:ph type="body" sz="quarter" idx="10"/>
          </p:nvPr>
        </p:nvSpPr>
        <p:spPr>
          <a:xfrm>
            <a:off x="614356" y="1630233"/>
            <a:ext cx="9029976" cy="558800"/>
          </a:xfrm>
        </p:spPr>
        <p:txBody>
          <a:bodyPr/>
          <a:lstStyle/>
          <a:p>
            <a:pPr marL="285750" indent="-285750">
              <a:lnSpc>
                <a:spcPct val="100000"/>
              </a:lnSpc>
              <a:spcBef>
                <a:spcPts val="200"/>
              </a:spcBef>
              <a:buFont typeface="Wingdings" panose="05000000000000000000" pitchFamily="2" charset="2"/>
              <a:buChar char="l"/>
            </a:pPr>
            <a:r>
              <a:rPr lang="zh-TW" altLang="en-US" sz="1800" dirty="0"/>
              <a:t>別添資料</a:t>
            </a:r>
            <a:r>
              <a:rPr lang="en-US" altLang="zh-TW" sz="1800" dirty="0"/>
              <a:t>『</a:t>
            </a:r>
            <a:r>
              <a:rPr lang="zh-TW" altLang="en-US" sz="1800" dirty="0"/>
              <a:t>要件一覧（</a:t>
            </a:r>
            <a:r>
              <a:rPr lang="en-US" altLang="zh-TW" sz="1800" dirty="0"/>
              <a:t>JR</a:t>
            </a:r>
            <a:r>
              <a:rPr lang="zh-TW" altLang="en-US" sz="1800" dirty="0"/>
              <a:t>東海）</a:t>
            </a:r>
            <a:r>
              <a:rPr lang="en-US" altLang="zh-TW" sz="1800" dirty="0"/>
              <a:t>.</a:t>
            </a:r>
            <a:r>
              <a:rPr lang="en-US" altLang="zh-TW" sz="1800" dirty="0" err="1"/>
              <a:t>xlsx</a:t>
            </a:r>
            <a:r>
              <a:rPr lang="en-US" altLang="zh-TW" sz="1800" dirty="0"/>
              <a:t>』</a:t>
            </a:r>
            <a:r>
              <a:rPr lang="ja-JP" altLang="en-US" sz="1800" dirty="0" smtClean="0"/>
              <a:t>において、</a:t>
            </a:r>
            <a:r>
              <a:rPr lang="ja-JP" altLang="en-US" sz="1800" b="1" u="sng" dirty="0" smtClean="0">
                <a:solidFill>
                  <a:schemeClr val="accent4"/>
                </a:solidFill>
              </a:rPr>
              <a:t>貴社が会員管理・ポイント管理業務を</a:t>
            </a:r>
            <a:r>
              <a:rPr lang="en-US" altLang="ja-JP" sz="1800" b="1" u="sng" dirty="0">
                <a:solidFill>
                  <a:schemeClr val="accent4"/>
                </a:solidFill>
              </a:rPr>
              <a:t/>
            </a:r>
            <a:br>
              <a:rPr lang="en-US" altLang="ja-JP" sz="1800" b="1" u="sng" dirty="0">
                <a:solidFill>
                  <a:schemeClr val="accent4"/>
                </a:solidFill>
              </a:rPr>
            </a:br>
            <a:r>
              <a:rPr lang="ja-JP" altLang="en-US" sz="1800" b="1" u="sng" dirty="0" smtClean="0">
                <a:solidFill>
                  <a:schemeClr val="accent4"/>
                </a:solidFill>
              </a:rPr>
              <a:t>実現するうえで、必要な機能は標準機能で充足されております。</a:t>
            </a:r>
            <a:r>
              <a:rPr lang="ja-JP" altLang="en-US" sz="1800" dirty="0" smtClean="0"/>
              <a:t>詳細は別紙をご確認ください。</a:t>
            </a:r>
            <a:endParaRPr lang="en-US" altLang="ja-JP" sz="1800" dirty="0" smtClean="0"/>
          </a:p>
          <a:p>
            <a:pPr marL="285750" indent="-285750">
              <a:buFont typeface="Wingdings" panose="05000000000000000000" pitchFamily="2" charset="2"/>
              <a:buChar char="l"/>
            </a:pPr>
            <a:r>
              <a:rPr lang="ja-JP" altLang="en-US" sz="1800" b="1" u="sng" dirty="0" smtClean="0">
                <a:solidFill>
                  <a:srgbClr val="0070C0"/>
                </a:solidFill>
              </a:rPr>
              <a:t>カスタマイズのご提案は１件</a:t>
            </a:r>
            <a:r>
              <a:rPr lang="ja-JP" altLang="en-US" sz="1800" dirty="0" smtClean="0"/>
              <a:t>となります。</a:t>
            </a:r>
            <a:endParaRPr lang="en-US" altLang="ja-JP" sz="1800" dirty="0" smtClean="0"/>
          </a:p>
        </p:txBody>
      </p:sp>
      <p:sp>
        <p:nvSpPr>
          <p:cNvPr id="6" name="テキスト ボックス 5"/>
          <p:cNvSpPr txBox="1"/>
          <p:nvPr/>
        </p:nvSpPr>
        <p:spPr>
          <a:xfrm>
            <a:off x="249918" y="1153485"/>
            <a:ext cx="2986715" cy="400110"/>
          </a:xfrm>
          <a:prstGeom prst="rect">
            <a:avLst/>
          </a:prstGeom>
          <a:noFill/>
        </p:spPr>
        <p:txBody>
          <a:bodyPr wrap="none" rtlCol="0">
            <a:spAutoFit/>
          </a:bodyPr>
          <a:lstStyle/>
          <a:p>
            <a:pPr marL="285750" indent="-285750">
              <a:buFont typeface="Meiryo UI" panose="020B0604030504040204" pitchFamily="50" charset="-128"/>
              <a:buChar char="▌"/>
            </a:pPr>
            <a:r>
              <a:rPr kumimoji="1" lang="ja-JP" altLang="en-US" sz="2000" dirty="0" smtClean="0"/>
              <a:t>機能要件への方針サマリ</a:t>
            </a:r>
            <a:endParaRPr kumimoji="1" lang="ja-JP" altLang="en-US" sz="2000" dirty="0"/>
          </a:p>
        </p:txBody>
      </p:sp>
      <p:sp>
        <p:nvSpPr>
          <p:cNvPr id="8" name="テキスト ボックス 7"/>
          <p:cNvSpPr txBox="1"/>
          <p:nvPr/>
        </p:nvSpPr>
        <p:spPr>
          <a:xfrm>
            <a:off x="249918" y="3150014"/>
            <a:ext cx="2646878" cy="400110"/>
          </a:xfrm>
          <a:prstGeom prst="rect">
            <a:avLst/>
          </a:prstGeom>
          <a:noFill/>
        </p:spPr>
        <p:txBody>
          <a:bodyPr wrap="none" rtlCol="0">
            <a:spAutoFit/>
          </a:bodyPr>
          <a:lstStyle/>
          <a:p>
            <a:pPr marL="285750" indent="-285750">
              <a:buFont typeface="Meiryo UI" panose="020B0604030504040204" pitchFamily="50" charset="-128"/>
              <a:buChar char="▌"/>
            </a:pPr>
            <a:r>
              <a:rPr kumimoji="1" lang="ja-JP" altLang="en-US" sz="2000" dirty="0" smtClean="0"/>
              <a:t>カスタマイズ提案箇所</a:t>
            </a:r>
            <a:endParaRPr kumimoji="1" lang="ja-JP" altLang="en-US" sz="2000" dirty="0"/>
          </a:p>
        </p:txBody>
      </p:sp>
      <p:sp>
        <p:nvSpPr>
          <p:cNvPr id="9" name="テキスト プレースホルダー 2"/>
          <p:cNvSpPr txBox="1">
            <a:spLocks/>
          </p:cNvSpPr>
          <p:nvPr/>
        </p:nvSpPr>
        <p:spPr>
          <a:xfrm>
            <a:off x="408640" y="3634788"/>
            <a:ext cx="9287296" cy="393587"/>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sz="1800" b="1" u="sng" dirty="0" smtClean="0"/>
              <a:t>【</a:t>
            </a:r>
            <a:r>
              <a:rPr lang="ja-JP" altLang="en-US" sz="1800" b="1" u="sng" dirty="0"/>
              <a:t>会員</a:t>
            </a:r>
            <a:r>
              <a:rPr lang="ja-JP" altLang="en-US" sz="1800" b="1" u="sng" dirty="0" smtClean="0"/>
              <a:t>管理機能</a:t>
            </a:r>
            <a:r>
              <a:rPr lang="en-US" altLang="ja-JP" sz="1800" b="1" u="sng" dirty="0" smtClean="0"/>
              <a:t>】 </a:t>
            </a:r>
            <a:r>
              <a:rPr lang="ja-JP" altLang="en-US" sz="1800" b="1" u="sng" dirty="0" smtClean="0"/>
              <a:t>会員番号が重複する可能性へのカスタマイズ対応</a:t>
            </a:r>
            <a:r>
              <a:rPr lang="ja-JP" altLang="en-US" sz="1600" u="sng" dirty="0" smtClean="0"/>
              <a:t>（関連する機能</a:t>
            </a:r>
            <a:r>
              <a:rPr lang="en-US" altLang="ja-JP" sz="1600" u="sng" dirty="0" smtClean="0"/>
              <a:t>ID:M0001</a:t>
            </a:r>
            <a:r>
              <a:rPr lang="ja-JP" altLang="en-US" sz="1600" u="sng" dirty="0" smtClean="0"/>
              <a:t>）</a:t>
            </a:r>
            <a:endParaRPr lang="en-US" altLang="ja-JP" dirty="0" smtClean="0"/>
          </a:p>
        </p:txBody>
      </p:sp>
      <p:sp>
        <p:nvSpPr>
          <p:cNvPr id="17" name="角丸四角形 16"/>
          <p:cNvSpPr/>
          <p:nvPr/>
        </p:nvSpPr>
        <p:spPr>
          <a:xfrm>
            <a:off x="681031" y="5222422"/>
            <a:ext cx="1614338" cy="331966"/>
          </a:xfrm>
          <a:prstGeom prst="roundRect">
            <a:avLst>
              <a:gd name="adj" fmla="val 118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smtClean="0">
                <a:solidFill>
                  <a:schemeClr val="bg1"/>
                </a:solidFill>
                <a:latin typeface="Meiryo UI" panose="020B0604030504040204" pitchFamily="50" charset="-128"/>
                <a:ea typeface="Meiryo UI" panose="020B0604030504040204" pitchFamily="50" charset="-128"/>
              </a:rPr>
              <a:t>カスタマイズ方針</a:t>
            </a:r>
            <a:endParaRPr kumimoji="1" lang="ja-JP" altLang="en-US" sz="1600" i="1" dirty="0">
              <a:solidFill>
                <a:schemeClr val="bg1"/>
              </a:solidFill>
              <a:latin typeface="Meiryo UI" panose="020B0604030504040204" pitchFamily="50" charset="-128"/>
              <a:ea typeface="Meiryo UI" panose="020B0604030504040204" pitchFamily="50" charset="-128"/>
            </a:endParaRPr>
          </a:p>
        </p:txBody>
      </p:sp>
      <p:sp>
        <p:nvSpPr>
          <p:cNvPr id="19" name="テキスト プレースホルダー 2"/>
          <p:cNvSpPr txBox="1">
            <a:spLocks/>
          </p:cNvSpPr>
          <p:nvPr/>
        </p:nvSpPr>
        <p:spPr>
          <a:xfrm>
            <a:off x="873335" y="5633942"/>
            <a:ext cx="8536672" cy="31840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a:lnSpc>
                <a:spcPct val="100000"/>
              </a:lnSpc>
              <a:spcBef>
                <a:spcPts val="1200"/>
              </a:spcBef>
            </a:pPr>
            <a:r>
              <a:rPr lang="ja-JP" altLang="en-US" sz="1600" b="1" dirty="0" smtClean="0"/>
              <a:t>各駅ビルの会員番号が重複しても、</a:t>
            </a:r>
            <a:r>
              <a:rPr lang="en-US" altLang="ja-JP" sz="1600" b="1" dirty="0" smtClean="0"/>
              <a:t>CE</a:t>
            </a:r>
            <a:r>
              <a:rPr lang="ja-JP" altLang="en-US" sz="1600" b="1" dirty="0" smtClean="0"/>
              <a:t>で一括管理し、別会員として識別できるよう対応いたします。</a:t>
            </a:r>
            <a:endParaRPr lang="en-US" altLang="ja-JP" b="1" dirty="0" smtClean="0"/>
          </a:p>
        </p:txBody>
      </p:sp>
      <p:sp>
        <p:nvSpPr>
          <p:cNvPr id="20" name="テキスト プレースホルダー 2"/>
          <p:cNvSpPr txBox="1">
            <a:spLocks/>
          </p:cNvSpPr>
          <p:nvPr/>
        </p:nvSpPr>
        <p:spPr>
          <a:xfrm>
            <a:off x="873335" y="4456254"/>
            <a:ext cx="8429111" cy="615769"/>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180975" indent="-180975">
              <a:lnSpc>
                <a:spcPct val="100000"/>
              </a:lnSpc>
              <a:spcBef>
                <a:spcPts val="100"/>
              </a:spcBef>
              <a:buFont typeface="Arial" panose="020B0604020202020204" pitchFamily="34" charset="0"/>
              <a:buChar char="•"/>
            </a:pPr>
            <a:r>
              <a:rPr lang="ja-JP" altLang="en-US" sz="1600" dirty="0" smtClean="0"/>
              <a:t>浜</a:t>
            </a:r>
            <a:r>
              <a:rPr lang="en-US" altLang="ja-JP" sz="1600" dirty="0" smtClean="0"/>
              <a:t>TK</a:t>
            </a:r>
            <a:r>
              <a:rPr lang="ja-JP" altLang="en-US" sz="1600" dirty="0" smtClean="0"/>
              <a:t>様と静</a:t>
            </a:r>
            <a:r>
              <a:rPr lang="en-US" altLang="ja-JP" sz="1600" dirty="0" smtClean="0"/>
              <a:t>TK</a:t>
            </a:r>
            <a:r>
              <a:rPr lang="ja-JP" altLang="en-US" sz="1600" dirty="0" smtClean="0"/>
              <a:t>様の現行会員番号の桁数が同一のため、会員番号が重複する可能性</a:t>
            </a:r>
            <a:r>
              <a:rPr lang="ja-JP" altLang="en-US" sz="1600" dirty="0"/>
              <a:t>がございます</a:t>
            </a:r>
            <a:r>
              <a:rPr lang="ja-JP" altLang="en-US" sz="1600" dirty="0" smtClean="0"/>
              <a:t>。</a:t>
            </a:r>
            <a:endParaRPr lang="en-US" altLang="ja-JP" sz="1600" dirty="0"/>
          </a:p>
          <a:p>
            <a:pPr marL="180975" indent="-180975">
              <a:lnSpc>
                <a:spcPct val="100000"/>
              </a:lnSpc>
              <a:spcBef>
                <a:spcPts val="300"/>
              </a:spcBef>
              <a:buFont typeface="Arial" panose="020B0604020202020204" pitchFamily="34" charset="0"/>
              <a:buChar char="•"/>
            </a:pPr>
            <a:r>
              <a:rPr lang="ja-JP" altLang="en-US" sz="1600" dirty="0" smtClean="0"/>
              <a:t>重複する場合、</a:t>
            </a:r>
            <a:r>
              <a:rPr lang="en-US" altLang="ja-JP" sz="1600" b="1" dirty="0" smtClean="0"/>
              <a:t>CE</a:t>
            </a:r>
            <a:r>
              <a:rPr lang="ja-JP" altLang="en-US" sz="1600" b="1" dirty="0" smtClean="0"/>
              <a:t>センター側で別会員として識別できない問題</a:t>
            </a:r>
            <a:r>
              <a:rPr lang="ja-JP" altLang="en-US" sz="1600" dirty="0" smtClean="0"/>
              <a:t>が発生します。</a:t>
            </a:r>
            <a:endParaRPr lang="en-US" altLang="ja-JP" dirty="0" smtClean="0"/>
          </a:p>
        </p:txBody>
      </p:sp>
      <p:sp>
        <p:nvSpPr>
          <p:cNvPr id="21" name="角丸四角形 20"/>
          <p:cNvSpPr/>
          <p:nvPr/>
        </p:nvSpPr>
        <p:spPr>
          <a:xfrm>
            <a:off x="681031" y="4086309"/>
            <a:ext cx="1614338" cy="331966"/>
          </a:xfrm>
          <a:prstGeom prst="roundRect">
            <a:avLst>
              <a:gd name="adj" fmla="val 118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i="1" dirty="0" smtClean="0">
                <a:solidFill>
                  <a:schemeClr val="bg1"/>
                </a:solidFill>
                <a:latin typeface="Meiryo UI" panose="020B0604030504040204" pitchFamily="50" charset="-128"/>
                <a:ea typeface="Meiryo UI" panose="020B0604030504040204" pitchFamily="50" charset="-128"/>
              </a:rPr>
              <a:t>問題</a:t>
            </a:r>
            <a:endParaRPr kumimoji="1" lang="ja-JP" altLang="en-US" sz="1600" i="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089215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7. </a:t>
            </a:r>
            <a:r>
              <a:rPr lang="ja-JP" altLang="en-US" dirty="0" smtClean="0"/>
              <a:t>カスタマイズ概要</a:t>
            </a:r>
            <a:endParaRPr kumimoji="1" lang="ja-JP" altLang="en-US" dirty="0"/>
          </a:p>
        </p:txBody>
      </p:sp>
      <p:pic>
        <p:nvPicPr>
          <p:cNvPr id="61" name="図 60"/>
          <p:cNvPicPr>
            <a:picLocks noChangeAspect="1"/>
          </p:cNvPicPr>
          <p:nvPr/>
        </p:nvPicPr>
        <p:blipFill>
          <a:blip r:embed="rId2"/>
          <a:stretch>
            <a:fillRect/>
          </a:stretch>
        </p:blipFill>
        <p:spPr>
          <a:xfrm>
            <a:off x="144041" y="2623427"/>
            <a:ext cx="9619112" cy="3683061"/>
          </a:xfrm>
          <a:prstGeom prst="rect">
            <a:avLst/>
          </a:prstGeom>
        </p:spPr>
      </p:pic>
      <p:sp>
        <p:nvSpPr>
          <p:cNvPr id="6" name="テキスト プレースホルダー 2"/>
          <p:cNvSpPr txBox="1">
            <a:spLocks/>
          </p:cNvSpPr>
          <p:nvPr/>
        </p:nvSpPr>
        <p:spPr>
          <a:xfrm>
            <a:off x="139903" y="933290"/>
            <a:ext cx="9623251" cy="393587"/>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b="1" dirty="0" smtClean="0"/>
              <a:t>【</a:t>
            </a:r>
            <a:r>
              <a:rPr lang="ja-JP" altLang="en-US" b="1" dirty="0"/>
              <a:t>会員</a:t>
            </a:r>
            <a:r>
              <a:rPr lang="ja-JP" altLang="en-US" b="1" dirty="0" smtClean="0"/>
              <a:t>管理機能</a:t>
            </a:r>
            <a:r>
              <a:rPr lang="en-US" altLang="ja-JP" b="1" dirty="0" smtClean="0"/>
              <a:t>】 </a:t>
            </a:r>
            <a:r>
              <a:rPr lang="ja-JP" altLang="en-US" b="1" dirty="0" smtClean="0"/>
              <a:t>会員番号が重複する可能性へのカスタマイズ対応</a:t>
            </a:r>
            <a:r>
              <a:rPr lang="ja-JP" altLang="en-US" sz="1400" dirty="0" smtClean="0"/>
              <a:t>（関連する機能</a:t>
            </a:r>
            <a:r>
              <a:rPr lang="en-US" altLang="ja-JP" sz="1400" dirty="0" smtClean="0"/>
              <a:t>ID:M0001</a:t>
            </a:r>
            <a:r>
              <a:rPr lang="ja-JP" altLang="en-US" sz="1400" dirty="0" smtClean="0"/>
              <a:t>）</a:t>
            </a:r>
            <a:endParaRPr lang="en-US" altLang="ja-JP" sz="1800" dirty="0" smtClean="0"/>
          </a:p>
        </p:txBody>
      </p:sp>
      <p:sp>
        <p:nvSpPr>
          <p:cNvPr id="5" name="テキスト ボックス 4"/>
          <p:cNvSpPr txBox="1"/>
          <p:nvPr/>
        </p:nvSpPr>
        <p:spPr>
          <a:xfrm>
            <a:off x="724884" y="1463679"/>
            <a:ext cx="8180991" cy="70788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2000" dirty="0" smtClean="0"/>
              <a:t>ど</a:t>
            </a:r>
            <a:r>
              <a:rPr kumimoji="1" lang="ja-JP" altLang="en-US" sz="2000" dirty="0"/>
              <a:t>の</a:t>
            </a:r>
            <a:r>
              <a:rPr kumimoji="1" lang="ja-JP" altLang="en-US" sz="2000" dirty="0" smtClean="0"/>
              <a:t>駅ビルの</a:t>
            </a:r>
            <a:r>
              <a:rPr kumimoji="1" lang="en-US" altLang="ja-JP" sz="2000" dirty="0" smtClean="0"/>
              <a:t>Arch</a:t>
            </a:r>
            <a:r>
              <a:rPr kumimoji="1" lang="ja-JP" altLang="en-US" sz="2000" dirty="0" smtClean="0"/>
              <a:t>端末で処理された情報かを識別可能とし、</a:t>
            </a:r>
            <a:r>
              <a:rPr kumimoji="1" lang="en-US" altLang="ja-JP" sz="2000" dirty="0" smtClean="0"/>
              <a:t/>
            </a:r>
            <a:br>
              <a:rPr kumimoji="1" lang="en-US" altLang="ja-JP" sz="2000" dirty="0" smtClean="0"/>
            </a:br>
            <a:r>
              <a:rPr kumimoji="1" lang="en-US" altLang="ja-JP" sz="2000" dirty="0" smtClean="0"/>
              <a:t>CE</a:t>
            </a:r>
            <a:r>
              <a:rPr kumimoji="1" lang="ja-JP" altLang="en-US" sz="2000" dirty="0" smtClean="0"/>
              <a:t>内で別会員として管理できるよう改修します。</a:t>
            </a:r>
            <a:endParaRPr kumimoji="1" lang="en-US" altLang="ja-JP" sz="2000" dirty="0" smtClean="0"/>
          </a:p>
        </p:txBody>
      </p:sp>
      <p:sp>
        <p:nvSpPr>
          <p:cNvPr id="11" name="楕円 10"/>
          <p:cNvSpPr/>
          <p:nvPr/>
        </p:nvSpPr>
        <p:spPr>
          <a:xfrm>
            <a:off x="7264956" y="2908026"/>
            <a:ext cx="271938" cy="2407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400" dirty="0" smtClean="0">
                <a:solidFill>
                  <a:schemeClr val="bg1"/>
                </a:solidFill>
              </a:rPr>
              <a:t>1</a:t>
            </a:r>
            <a:endParaRPr kumimoji="1" lang="ja-JP" altLang="en-US" sz="1400" dirty="0">
              <a:solidFill>
                <a:schemeClr val="bg1"/>
              </a:solidFill>
            </a:endParaRPr>
          </a:p>
        </p:txBody>
      </p:sp>
      <p:sp>
        <p:nvSpPr>
          <p:cNvPr id="13" name="楕円 12"/>
          <p:cNvSpPr/>
          <p:nvPr/>
        </p:nvSpPr>
        <p:spPr>
          <a:xfrm>
            <a:off x="3455521" y="2595820"/>
            <a:ext cx="271938" cy="2407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400" dirty="0">
                <a:solidFill>
                  <a:schemeClr val="bg1"/>
                </a:solidFill>
              </a:rPr>
              <a:t>2</a:t>
            </a:r>
            <a:endParaRPr kumimoji="1" lang="ja-JP" altLang="en-US" sz="1400" dirty="0">
              <a:solidFill>
                <a:schemeClr val="bg1"/>
              </a:solidFill>
            </a:endParaRPr>
          </a:p>
        </p:txBody>
      </p:sp>
      <p:sp>
        <p:nvSpPr>
          <p:cNvPr id="12" name="テキスト ボックス 11"/>
          <p:cNvSpPr txBox="1"/>
          <p:nvPr/>
        </p:nvSpPr>
        <p:spPr>
          <a:xfrm>
            <a:off x="3591490" y="4072090"/>
            <a:ext cx="2778116" cy="257369"/>
          </a:xfrm>
          <a:prstGeom prst="rect">
            <a:avLst/>
          </a:prstGeom>
          <a:solidFill>
            <a:schemeClr val="bg1"/>
          </a:solidFill>
          <a:ln>
            <a:solidFill>
              <a:srgbClr val="FF0000"/>
            </a:solidFill>
          </a:ln>
        </p:spPr>
        <p:txBody>
          <a:bodyPr wrap="square" tIns="36000" bIns="36000" rtlCol="0" anchor="ctr">
            <a:spAutoFit/>
          </a:bodyPr>
          <a:lstStyle/>
          <a:p>
            <a:pPr algn="ctr"/>
            <a:r>
              <a:rPr kumimoji="1" lang="ja-JP" altLang="en-US" sz="1200" dirty="0" smtClean="0">
                <a:solidFill>
                  <a:srgbClr val="FF0000"/>
                </a:solidFill>
              </a:rPr>
              <a:t>カード判定情報によりメイワンの端末と識別</a:t>
            </a:r>
            <a:endParaRPr kumimoji="1" lang="ja-JP" altLang="en-US" sz="1200" dirty="0">
              <a:solidFill>
                <a:srgbClr val="FF0000"/>
              </a:solidFill>
            </a:endParaRPr>
          </a:p>
        </p:txBody>
      </p:sp>
      <p:sp>
        <p:nvSpPr>
          <p:cNvPr id="14" name="楕円 13"/>
          <p:cNvSpPr/>
          <p:nvPr/>
        </p:nvSpPr>
        <p:spPr>
          <a:xfrm>
            <a:off x="3386792" y="4044483"/>
            <a:ext cx="271938" cy="2407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400" dirty="0">
                <a:solidFill>
                  <a:schemeClr val="bg1"/>
                </a:solidFill>
              </a:rPr>
              <a:t>3</a:t>
            </a:r>
            <a:endParaRPr kumimoji="1" lang="ja-JP" altLang="en-US" sz="1400" dirty="0">
              <a:solidFill>
                <a:schemeClr val="bg1"/>
              </a:solidFill>
            </a:endParaRPr>
          </a:p>
        </p:txBody>
      </p:sp>
    </p:spTree>
    <p:extLst>
      <p:ext uri="{BB962C8B-B14F-4D97-AF65-F5344CB8AC3E}">
        <p14:creationId xmlns:p14="http://schemas.microsoft.com/office/powerpoint/2010/main" val="30523708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dirty="0" smtClean="0"/>
              <a:t>8. CAFIS Explorer</a:t>
            </a:r>
            <a:r>
              <a:rPr lang="ja-JP" altLang="en-US" dirty="0"/>
              <a:t> </a:t>
            </a:r>
            <a:r>
              <a:rPr kumimoji="1" lang="ja-JP" altLang="en-US" dirty="0" smtClean="0"/>
              <a:t>サービスレベル目標（</a:t>
            </a:r>
            <a:r>
              <a:rPr kumimoji="1" lang="en-US" altLang="ja-JP" dirty="0" smtClean="0"/>
              <a:t>1/</a:t>
            </a:r>
            <a:r>
              <a:rPr lang="en-US" altLang="ja-JP" dirty="0"/>
              <a:t>2</a:t>
            </a:r>
            <a:r>
              <a:rPr kumimoji="1" lang="ja-JP" altLang="en-US" dirty="0" smtClean="0"/>
              <a:t>）</a:t>
            </a:r>
            <a:endParaRPr kumimoji="1" lang="ja-JP" altLang="en-US" dirty="0"/>
          </a:p>
        </p:txBody>
      </p:sp>
      <p:graphicFrame>
        <p:nvGraphicFramePr>
          <p:cNvPr id="5" name="コンテンツプレースホルダ 7"/>
          <p:cNvGraphicFramePr>
            <a:graphicFrameLocks/>
          </p:cNvGraphicFramePr>
          <p:nvPr>
            <p:extLst/>
          </p:nvPr>
        </p:nvGraphicFramePr>
        <p:xfrm>
          <a:off x="327804" y="821811"/>
          <a:ext cx="9177061" cy="4477669"/>
        </p:xfrm>
        <a:graphic>
          <a:graphicData uri="http://schemas.openxmlformats.org/drawingml/2006/table">
            <a:tbl>
              <a:tblPr firstRow="1">
                <a:tableStyleId>{073A0DAA-6AF3-43AB-8588-CEC1D06C72B9}</a:tableStyleId>
              </a:tblPr>
              <a:tblGrid>
                <a:gridCol w="936000">
                  <a:extLst>
                    <a:ext uri="{9D8B030D-6E8A-4147-A177-3AD203B41FA5}">
                      <a16:colId xmlns:a16="http://schemas.microsoft.com/office/drawing/2014/main" val="20000"/>
                    </a:ext>
                  </a:extLst>
                </a:gridCol>
                <a:gridCol w="1005265">
                  <a:extLst>
                    <a:ext uri="{9D8B030D-6E8A-4147-A177-3AD203B41FA5}">
                      <a16:colId xmlns:a16="http://schemas.microsoft.com/office/drawing/2014/main" val="20001"/>
                    </a:ext>
                  </a:extLst>
                </a:gridCol>
                <a:gridCol w="1248639">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4331157">
                  <a:extLst>
                    <a:ext uri="{9D8B030D-6E8A-4147-A177-3AD203B41FA5}">
                      <a16:colId xmlns:a16="http://schemas.microsoft.com/office/drawing/2014/main" val="20004"/>
                    </a:ext>
                  </a:extLst>
                </a:gridCol>
              </a:tblGrid>
              <a:tr h="343560">
                <a:tc>
                  <a:txBody>
                    <a:bodyPr/>
                    <a:lstStyle/>
                    <a:p>
                      <a:pPr algn="ctr" fontAlgn="ctr"/>
                      <a:r>
                        <a:rPr lang="ja-JP" altLang="en-US" sz="1200" u="none" strike="noStrike" dirty="0">
                          <a:effectLst/>
                        </a:rPr>
                        <a:t>区分</a:t>
                      </a:r>
                      <a:endParaRPr lang="ja-JP" altLang="en-US" sz="1200" u="none" strike="noStrike" dirty="0">
                        <a:solidFill>
                          <a:srgbClr val="134779"/>
                        </a:solidFill>
                        <a:effectLst/>
                        <a:latin typeface="Meiryo UI" panose="020B0604030504040204" pitchFamily="50" charset="-128"/>
                        <a:ea typeface="Meiryo UI" panose="020B0604030504040204" pitchFamily="50" charset="-128"/>
                      </a:endParaRPr>
                    </a:p>
                  </a:txBody>
                  <a:tcPr marL="36207" marR="36207" marT="8173" marB="0" anchor="ctr"/>
                </a:tc>
                <a:tc gridSpan="2">
                  <a:txBody>
                    <a:bodyPr/>
                    <a:lstStyle/>
                    <a:p>
                      <a:pPr algn="ctr" fontAlgn="ctr"/>
                      <a:r>
                        <a:rPr lang="ja-JP" altLang="en-US" sz="1200" u="none" strike="noStrike">
                          <a:effectLst/>
                        </a:rPr>
                        <a:t>項目</a:t>
                      </a:r>
                      <a:endParaRPr lang="ja-JP" altLang="en-US" sz="1200" u="none" strike="noStrike">
                        <a:solidFill>
                          <a:srgbClr val="134779"/>
                        </a:solidFill>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a:noFill/>
                    </a:lnT>
                    <a:lnB w="12700">
                      <a:solidFill>
                        <a:srgbClr val="134779"/>
                      </a:solidFill>
                      <a:prstDash val="solid"/>
                    </a:lnB>
                  </a:tcPr>
                </a:tc>
                <a:tc>
                  <a:txBody>
                    <a:bodyPr/>
                    <a:lstStyle/>
                    <a:p>
                      <a:pPr algn="ctr" fontAlgn="ctr"/>
                      <a:r>
                        <a:rPr lang="ja-JP" altLang="en-US" sz="1200" u="none" strike="noStrike" dirty="0" smtClean="0">
                          <a:effectLst/>
                        </a:rPr>
                        <a:t>サービスレベル目標</a:t>
                      </a:r>
                      <a:endParaRPr lang="ja-JP" altLang="en-US" sz="1200" u="none" strike="noStrike" dirty="0">
                        <a:solidFill>
                          <a:srgbClr val="134779"/>
                        </a:solidFill>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ctr" fontAlgn="ctr"/>
                      <a:r>
                        <a:rPr lang="ja-JP" altLang="en-US" sz="1200" u="none" strike="noStrike" dirty="0">
                          <a:effectLst/>
                        </a:rPr>
                        <a:t>説明</a:t>
                      </a:r>
                      <a:endParaRPr lang="ja-JP" altLang="en-US" sz="1200" u="none" strike="noStrike" dirty="0">
                        <a:solidFill>
                          <a:srgbClr val="134779"/>
                        </a:solidFill>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0"/>
                  </a:ext>
                </a:extLst>
              </a:tr>
              <a:tr h="343560">
                <a:tc rowSpan="2">
                  <a:txBody>
                    <a:bodyPr/>
                    <a:lstStyle/>
                    <a:p>
                      <a:pPr algn="ctr" fontAlgn="ctr"/>
                      <a:r>
                        <a:rPr lang="ja-JP" altLang="en-US" sz="1200" u="none" strike="noStrike" dirty="0">
                          <a:effectLst/>
                        </a:rPr>
                        <a:t>可用性</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gridSpan="2">
                  <a:txBody>
                    <a:bodyPr/>
                    <a:lstStyle/>
                    <a:p>
                      <a:pPr algn="l" fontAlgn="ctr"/>
                      <a:r>
                        <a:rPr lang="ja-JP" altLang="en-US" sz="1200" u="none" strike="noStrike" dirty="0">
                          <a:effectLst/>
                        </a:rPr>
                        <a:t>サービス時間</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w="12700">
                      <a:solidFill>
                        <a:srgbClr val="134779"/>
                      </a:solidFill>
                      <a:prstDash val="solid"/>
                    </a:lnT>
                    <a:lnB w="12700">
                      <a:solidFill>
                        <a:srgbClr val="3C4041"/>
                      </a:solidFill>
                      <a:prstDash val="sysDot"/>
                    </a:lnB>
                  </a:tcPr>
                </a:tc>
                <a:tc>
                  <a:txBody>
                    <a:bodyPr/>
                    <a:lstStyle/>
                    <a:p>
                      <a:pPr algn="ctr" fontAlgn="ctr"/>
                      <a:r>
                        <a:rPr lang="en-US" altLang="ja-JP" sz="1200" u="none" strike="noStrike">
                          <a:effectLst/>
                        </a:rPr>
                        <a:t>365</a:t>
                      </a:r>
                      <a:r>
                        <a:rPr lang="ja-JP" altLang="en-US" sz="1200" u="none" strike="noStrike">
                          <a:effectLst/>
                        </a:rPr>
                        <a:t>日</a:t>
                      </a:r>
                      <a:r>
                        <a:rPr lang="en-US" altLang="ja-JP" sz="1200" u="none" strike="noStrike">
                          <a:effectLst/>
                        </a:rPr>
                        <a:t>24</a:t>
                      </a:r>
                      <a:r>
                        <a:rPr lang="ja-JP" altLang="en-US" sz="1200" u="none" strike="noStrike">
                          <a:effectLst/>
                        </a:rPr>
                        <a:t>時間</a:t>
                      </a:r>
                      <a:endParaRPr lang="ja-JP" altLang="en-US" sz="1200" u="none" strike="noStrike">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当サービスを利用可能な時間帯。ただし、メンテナンス時間を除きます。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1"/>
                  </a:ext>
                </a:extLst>
              </a:tr>
              <a:tr h="807979">
                <a:tc vMerge="1">
                  <a:txBody>
                    <a:bodyPr/>
                    <a:lstStyle/>
                    <a:p>
                      <a:endParaRPr lang="ja-JP"/>
                    </a:p>
                  </a:txBody>
                  <a:tcPr marL="8173" marR="8173" marT="8173" marB="0" anchor="ctr">
                    <a:lnL>
                      <a:noFill/>
                    </a:lnL>
                    <a:lnR w="9525">
                      <a:solidFill>
                        <a:srgbClr val="3C4041"/>
                      </a:solidFill>
                      <a:prstDash val="sysDot"/>
                    </a:lnR>
                    <a:lnB w="12700">
                      <a:solidFill>
                        <a:srgbClr val="3C4041"/>
                      </a:solidFill>
                      <a:prstDash val="sysDot"/>
                    </a:lnB>
                  </a:tcPr>
                </a:tc>
                <a:tc gridSpan="2">
                  <a:txBody>
                    <a:bodyPr/>
                    <a:lstStyle/>
                    <a:p>
                      <a:pPr algn="l" fontAlgn="ctr"/>
                      <a:r>
                        <a:rPr lang="ja-JP" altLang="en-US" sz="1200" u="none" strike="noStrike" dirty="0">
                          <a:effectLst/>
                        </a:rPr>
                        <a:t>サービス稼働率</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ctr" fontAlgn="ctr"/>
                      <a:r>
                        <a:rPr lang="en-US" altLang="ja-JP" sz="1200" u="none" strike="noStrike">
                          <a:effectLst/>
                        </a:rPr>
                        <a:t>99.9%</a:t>
                      </a:r>
                      <a:endParaRPr lang="en-US" altLang="ja-JP" sz="1200" u="none" strike="noStrike">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年間での、当サービスを利用可能な時間の割合。ただし、メンテナンス時間、および、サービス停止を伴わない単一障害は除きます。</a:t>
                      </a:r>
                      <a:endParaRPr lang="en-US" altLang="ja-JP" sz="1200" u="none" strike="noStrike" dirty="0">
                        <a:effectLst/>
                      </a:endParaRPr>
                    </a:p>
                    <a:p>
                      <a:pPr algn="l" fontAlgn="ctr"/>
                      <a:r>
                        <a:rPr lang="ja-JP" altLang="en-US" sz="1200" u="none" strike="noStrike" dirty="0">
                          <a:effectLst/>
                        </a:rPr>
                        <a:t>大規模災害を想定し、遠隔地へデータのバックアップを行います。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2"/>
                  </a:ext>
                </a:extLst>
              </a:tr>
              <a:tr h="524678">
                <a:tc rowSpan="3">
                  <a:txBody>
                    <a:bodyPr/>
                    <a:lstStyle/>
                    <a:p>
                      <a:pPr algn="ctr" fontAlgn="ctr"/>
                      <a:r>
                        <a:rPr lang="ja-JP" altLang="en-US" sz="1200" u="none" strike="noStrike" dirty="0">
                          <a:effectLst/>
                        </a:rPr>
                        <a:t>性能</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rowSpan="2">
                  <a:txBody>
                    <a:bodyPr/>
                    <a:lstStyle/>
                    <a:p>
                      <a:pPr algn="l" fontAlgn="ctr"/>
                      <a:r>
                        <a:rPr lang="ja-JP" altLang="en-US" sz="1200" u="none" strike="noStrike" dirty="0">
                          <a:effectLst/>
                        </a:rPr>
                        <a:t>オンライン</a:t>
                      </a:r>
                      <a:endParaRPr lang="en-US" altLang="ja-JP" sz="1200" u="none" strike="noStrike" dirty="0">
                        <a:effectLst/>
                      </a:endParaRPr>
                    </a:p>
                    <a:p>
                      <a:pPr algn="l" fontAlgn="ctr"/>
                      <a:r>
                        <a:rPr lang="ja-JP" altLang="en-US" sz="1200" u="none" strike="noStrike" dirty="0">
                          <a:effectLst/>
                        </a:rPr>
                        <a:t>通信</a:t>
                      </a:r>
                      <a:endParaRPr lang="en-US" altLang="ja-JP" sz="1200" u="none" strike="noStrike" dirty="0">
                        <a:effectLst/>
                      </a:endParaRPr>
                    </a:p>
                    <a:p>
                      <a:pPr algn="l" fontAlgn="ctr"/>
                      <a:r>
                        <a:rPr lang="ja-JP" altLang="en-US" sz="1200" u="none" strike="noStrike" dirty="0">
                          <a:effectLst/>
                        </a:rPr>
                        <a:t>（</a:t>
                      </a:r>
                      <a:r>
                        <a:rPr lang="en-US" altLang="ja-JP" sz="1200" u="none" strike="noStrike" dirty="0">
                          <a:effectLst/>
                        </a:rPr>
                        <a:t>※</a:t>
                      </a:r>
                      <a:r>
                        <a:rPr lang="ja-JP" altLang="en-US" sz="1200" u="none" strike="noStrike" dirty="0">
                          <a:effectLst/>
                        </a:rPr>
                        <a:t>１）</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処理時間</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ctr" fontAlgn="ctr"/>
                      <a:r>
                        <a:rPr lang="en-US" altLang="ja-JP" sz="1200" u="none" strike="noStrike" dirty="0">
                          <a:effectLst/>
                        </a:rPr>
                        <a:t>99%</a:t>
                      </a:r>
                      <a:r>
                        <a:rPr lang="ja-JP" altLang="en-US" sz="1200" u="none" strike="noStrike" dirty="0">
                          <a:effectLst/>
                        </a:rPr>
                        <a:t>の取引が</a:t>
                      </a:r>
                      <a:endParaRPr lang="en-US" altLang="ja-JP" sz="1200" u="none" strike="noStrike" dirty="0">
                        <a:effectLst/>
                      </a:endParaRPr>
                    </a:p>
                    <a:p>
                      <a:pPr algn="ctr" fontAlgn="ctr"/>
                      <a:r>
                        <a:rPr lang="en-US" altLang="ja-JP" sz="1200" u="none" strike="noStrike" dirty="0">
                          <a:effectLst/>
                        </a:rPr>
                        <a:t>1</a:t>
                      </a:r>
                      <a:r>
                        <a:rPr lang="ja-JP" altLang="en-US" sz="1200" u="none" strike="noStrike" dirty="0">
                          <a:effectLst/>
                        </a:rPr>
                        <a:t>秒以内</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オンライン通信における</a:t>
                      </a:r>
                      <a:r>
                        <a:rPr lang="en-US" altLang="ja-JP" sz="1200" u="none" strike="noStrike" dirty="0">
                          <a:effectLst/>
                        </a:rPr>
                        <a:t>CAFIS Explorer</a:t>
                      </a:r>
                      <a:r>
                        <a:rPr lang="ja-JP" altLang="en-US" sz="1200" u="none" strike="noStrike" dirty="0">
                          <a:effectLst/>
                        </a:rPr>
                        <a:t>センタ内処理時間。</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3"/>
                  </a:ext>
                </a:extLst>
              </a:tr>
              <a:tr h="1034111">
                <a:tc vMerge="1">
                  <a:txBody>
                    <a:bodyPr/>
                    <a:lstStyle/>
                    <a:p>
                      <a:endParaRPr lang="ja-JP"/>
                    </a:p>
                  </a:txBody>
                  <a:tcPr marL="8173" marR="8173" marT="8173" marB="0" anchor="ctr">
                    <a:lnL>
                      <a:noFill/>
                    </a:lnL>
                    <a:lnR w="9525">
                      <a:solidFill>
                        <a:srgbClr val="3C4041"/>
                      </a:solidFill>
                      <a:prstDash val="sysDot"/>
                    </a:lnR>
                  </a:tcPr>
                </a:tc>
                <a:tc vMerge="1">
                  <a:txBody>
                    <a:bodyPr/>
                    <a:lstStyle/>
                    <a:p>
                      <a:endParaRPr lang="ja-JP"/>
                    </a:p>
                  </a:txBody>
                  <a:tcPr marL="8173" marR="8173" marT="8173" marB="0" anchor="ctr">
                    <a:lnL w="9525">
                      <a:solidFill>
                        <a:srgbClr val="3C4041"/>
                      </a:solidFill>
                      <a:prstDash val="sysDot"/>
                    </a:lnL>
                    <a:lnR w="9525">
                      <a:solidFill>
                        <a:srgbClr val="3C4041"/>
                      </a:solidFill>
                      <a:prstDash val="sysDot"/>
                    </a:lnR>
                    <a:lnB w="12700">
                      <a:solidFill>
                        <a:srgbClr val="3C4041"/>
                      </a:solidFill>
                      <a:prstDash val="sysDot"/>
                    </a:lnB>
                  </a:tcPr>
                </a:tc>
                <a:tc>
                  <a:txBody>
                    <a:bodyPr/>
                    <a:lstStyle/>
                    <a:p>
                      <a:pPr algn="l" fontAlgn="ctr"/>
                      <a:r>
                        <a:rPr lang="ja-JP" altLang="en-US" sz="1200" u="none" strike="noStrike" dirty="0">
                          <a:effectLst/>
                        </a:rPr>
                        <a:t>処理性能</a:t>
                      </a:r>
                      <a:endParaRPr lang="en-US" altLang="ja-JP" sz="1200" u="none" strike="noStrike" dirty="0">
                        <a:effectLst/>
                      </a:endParaRPr>
                    </a:p>
                    <a:p>
                      <a:pPr algn="l" fontAlgn="ctr"/>
                      <a:r>
                        <a:rPr lang="ja-JP" altLang="en-US" sz="1200" u="none" strike="noStrike" dirty="0">
                          <a:effectLst/>
                        </a:rPr>
                        <a:t>（スループット）</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ctr" fontAlgn="ctr"/>
                      <a:r>
                        <a:rPr lang="en-US" sz="1200" u="none" strike="noStrike" dirty="0">
                          <a:effectLst/>
                        </a:rPr>
                        <a:t>30 TPS</a:t>
                      </a:r>
                      <a:endParaRPr 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オンライン通信を</a:t>
                      </a:r>
                      <a:r>
                        <a:rPr lang="en-US" altLang="ja-JP" sz="1200" u="none" strike="noStrike" dirty="0">
                          <a:effectLst/>
                        </a:rPr>
                        <a:t>1</a:t>
                      </a:r>
                      <a:r>
                        <a:rPr lang="ja-JP" altLang="en-US" sz="1200" u="none" strike="noStrike" dirty="0">
                          <a:effectLst/>
                        </a:rPr>
                        <a:t>秒間当たりに処理可能な件数。</a:t>
                      </a:r>
                      <a:br>
                        <a:rPr lang="ja-JP" altLang="en-US" sz="1200" u="none" strike="noStrike" dirty="0">
                          <a:effectLst/>
                        </a:rPr>
                      </a:br>
                      <a:r>
                        <a:rPr lang="ja-JP" altLang="en-US" sz="1200" u="none" strike="noStrike" dirty="0">
                          <a:effectLst/>
                        </a:rPr>
                        <a:t>当システムでは、お客様ごとにクライアントの同時接続数を制限させていただくことで、本目標を満たせるよう設計します。</a:t>
                      </a:r>
                      <a:endParaRPr lang="en-US" altLang="ja-JP" sz="1200" u="none" strike="noStrike" dirty="0">
                        <a:effectLst/>
                      </a:endParaRPr>
                    </a:p>
                    <a:p>
                      <a:pPr algn="l" fontAlgn="ctr"/>
                      <a:r>
                        <a:rPr lang="ja-JP" altLang="en-US" sz="1200" u="none" strike="noStrike" dirty="0">
                          <a:effectLst/>
                        </a:rPr>
                        <a:t>（同時接続数は別途調整させていただきます。）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4"/>
                  </a:ext>
                </a:extLst>
              </a:tr>
              <a:tr h="524678">
                <a:tc vMerge="1">
                  <a:txBody>
                    <a:bodyPr/>
                    <a:lstStyle/>
                    <a:p>
                      <a:endParaRPr lang="ja-JP"/>
                    </a:p>
                  </a:txBody>
                  <a:tcPr marL="8173" marR="8173" marT="8173" marB="0" anchor="ctr">
                    <a:lnL>
                      <a:noFill/>
                    </a:lnL>
                    <a:lnR w="9525">
                      <a:solidFill>
                        <a:srgbClr val="3C4041"/>
                      </a:solidFill>
                      <a:prstDash val="sysDot"/>
                    </a:lnR>
                    <a:lnB w="12700">
                      <a:solidFill>
                        <a:srgbClr val="3C4041"/>
                      </a:solidFill>
                      <a:prstDash val="sysDot"/>
                    </a:lnB>
                  </a:tcPr>
                </a:tc>
                <a:tc gridSpan="2">
                  <a:txBody>
                    <a:bodyPr/>
                    <a:lstStyle/>
                    <a:p>
                      <a:pPr algn="l" fontAlgn="ctr"/>
                      <a:r>
                        <a:rPr lang="zh-TW" altLang="en-US" sz="1200" u="none" strike="noStrike" dirty="0">
                          <a:effectLst/>
                        </a:rPr>
                        <a:t>取引情報保存期間</a:t>
                      </a:r>
                      <a:endParaRPr lang="zh-TW"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ctr" fontAlgn="ctr"/>
                      <a:r>
                        <a:rPr lang="ja-JP" altLang="en-US" sz="1200" u="none" strike="noStrike" dirty="0">
                          <a:effectLst/>
                        </a:rPr>
                        <a:t>過去</a:t>
                      </a:r>
                      <a:r>
                        <a:rPr lang="en-US" altLang="ja-JP" sz="1200" u="none" strike="noStrike" dirty="0">
                          <a:effectLst/>
                        </a:rPr>
                        <a:t>12</a:t>
                      </a:r>
                      <a:r>
                        <a:rPr lang="ja-JP" altLang="en-US" sz="1200" u="none" strike="noStrike" dirty="0">
                          <a:effectLst/>
                        </a:rPr>
                        <a:t>ヶ月</a:t>
                      </a:r>
                      <a:endParaRPr lang="en-US" altLang="ja-JP" sz="1200" u="none" strike="noStrike" dirty="0">
                        <a:effectLst/>
                      </a:endParaRPr>
                    </a:p>
                    <a:p>
                      <a:pPr algn="ctr" fontAlgn="ctr"/>
                      <a:r>
                        <a:rPr lang="ja-JP" altLang="en-US" sz="1200" u="none" strike="noStrike" dirty="0">
                          <a:effectLst/>
                        </a:rPr>
                        <a:t>＋当月</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当システムで管理する取引情報の保存期間。（</a:t>
                      </a:r>
                      <a:r>
                        <a:rPr lang="en-US" altLang="ja-JP" sz="1200" u="none" strike="noStrike" dirty="0">
                          <a:effectLst/>
                        </a:rPr>
                        <a:t>※</a:t>
                      </a:r>
                      <a:r>
                        <a:rPr lang="ja-JP" altLang="en-US" sz="1200" u="none" strike="noStrike" dirty="0">
                          <a:effectLst/>
                        </a:rPr>
                        <a:t>２）</a:t>
                      </a:r>
                      <a:br>
                        <a:rPr lang="ja-JP" altLang="en-US" sz="1200" u="none" strike="noStrike" dirty="0">
                          <a:effectLst/>
                        </a:rPr>
                      </a:br>
                      <a:r>
                        <a:rPr lang="ja-JP" altLang="en-US" sz="1200" u="none" strike="noStrike" dirty="0">
                          <a:effectLst/>
                        </a:rPr>
                        <a:t>なお、システム障害に備えて、システム外にもバックアップを保存しています。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5"/>
                  </a:ext>
                </a:extLst>
              </a:tr>
              <a:tr h="523408">
                <a:tc>
                  <a:txBody>
                    <a:bodyPr/>
                    <a:lstStyle/>
                    <a:p>
                      <a:pPr algn="ctr" fontAlgn="ctr"/>
                      <a:r>
                        <a:rPr lang="ja-JP" altLang="en-US" sz="1200" u="none" strike="noStrike" dirty="0">
                          <a:effectLst/>
                        </a:rPr>
                        <a:t>運用保守</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gridSpan="2">
                  <a:txBody>
                    <a:bodyPr/>
                    <a:lstStyle/>
                    <a:p>
                      <a:pPr algn="l" fontAlgn="ctr"/>
                      <a:r>
                        <a:rPr lang="ja-JP" altLang="en-US" sz="1200" u="none" strike="noStrike" dirty="0">
                          <a:effectLst/>
                        </a:rPr>
                        <a:t>メンテナンス時間</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ctr" fontAlgn="ctr"/>
                      <a:r>
                        <a:rPr lang="ja-JP" altLang="en-US" sz="1200" u="none" strike="noStrike">
                          <a:effectLst/>
                        </a:rPr>
                        <a:t>四半期に</a:t>
                      </a:r>
                      <a:r>
                        <a:rPr lang="en-US" altLang="ja-JP" sz="1200" u="none" strike="noStrike">
                          <a:effectLst/>
                        </a:rPr>
                        <a:t>1</a:t>
                      </a:r>
                      <a:r>
                        <a:rPr lang="ja-JP" altLang="en-US" sz="1200" u="none" strike="noStrike">
                          <a:effectLst/>
                        </a:rPr>
                        <a:t>度</a:t>
                      </a:r>
                      <a:br>
                        <a:rPr lang="ja-JP" altLang="en-US" sz="1200" u="none" strike="noStrike">
                          <a:effectLst/>
                        </a:rPr>
                      </a:br>
                      <a:r>
                        <a:rPr lang="en-US" altLang="ja-JP" sz="1200" u="none" strike="noStrike">
                          <a:effectLst/>
                        </a:rPr>
                        <a:t>6</a:t>
                      </a:r>
                      <a:r>
                        <a:rPr lang="ja-JP" altLang="en-US" sz="1200" u="none" strike="noStrike">
                          <a:effectLst/>
                        </a:rPr>
                        <a:t>時間程度</a:t>
                      </a:r>
                      <a:endParaRPr lang="ja-JP" altLang="en-US" sz="1200" u="none" strike="noStrike">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サービス停止を伴うメンテナンス作業の時間。</a:t>
                      </a:r>
                      <a:br>
                        <a:rPr lang="ja-JP" altLang="en-US" sz="1200" u="none" strike="noStrike" dirty="0">
                          <a:effectLst/>
                        </a:rPr>
                      </a:br>
                      <a:r>
                        <a:rPr lang="ja-JP" altLang="en-US" sz="1200" u="none" strike="noStrike" dirty="0">
                          <a:effectLst/>
                        </a:rPr>
                        <a:t>瞬断を伴うメンテナンスは、月に</a:t>
                      </a:r>
                      <a:r>
                        <a:rPr lang="en-US" altLang="ja-JP" sz="1200" u="none" strike="noStrike" dirty="0">
                          <a:effectLst/>
                        </a:rPr>
                        <a:t>1</a:t>
                      </a:r>
                      <a:r>
                        <a:rPr lang="ja-JP" altLang="en-US" sz="1200" u="none" strike="noStrike" dirty="0">
                          <a:effectLst/>
                        </a:rPr>
                        <a:t>度程度の頻度で実施いたします。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6"/>
                  </a:ext>
                </a:extLst>
              </a:tr>
              <a:tr h="343560">
                <a:tc>
                  <a:txBody>
                    <a:bodyPr/>
                    <a:lstStyle/>
                    <a:p>
                      <a:pPr algn="ctr" fontAlgn="ctr"/>
                      <a:r>
                        <a:rPr lang="ja-JP" altLang="en-US" sz="1200" u="none" strike="noStrike" dirty="0">
                          <a:effectLst/>
                        </a:rPr>
                        <a:t>セキュリティ</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gridSpan="2">
                  <a:txBody>
                    <a:bodyPr/>
                    <a:lstStyle/>
                    <a:p>
                      <a:pPr algn="l" fontAlgn="ctr"/>
                      <a:r>
                        <a:rPr lang="ja-JP" altLang="en-US" sz="1200" u="none" strike="noStrike" dirty="0">
                          <a:effectLst/>
                        </a:rPr>
                        <a:t>準拠する基準・規約</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ctr" fontAlgn="ctr"/>
                      <a:r>
                        <a:rPr lang="en-US" sz="1200" u="none" strike="noStrike">
                          <a:effectLst/>
                        </a:rPr>
                        <a:t>ISMS</a:t>
                      </a:r>
                      <a:endParaRPr lang="en-US" sz="1200" u="none" strike="noStrike">
                        <a:effectLst/>
                        <a:latin typeface="Meiryo UI" panose="020B0604030504040204" pitchFamily="50" charset="-128"/>
                        <a:ea typeface="Meiryo UI" panose="020B0604030504040204" pitchFamily="50" charset="-128"/>
                      </a:endParaRPr>
                    </a:p>
                  </a:txBody>
                  <a:tcPr marL="36207" marR="36207" marT="8173" marB="0" anchor="ctr"/>
                </a:tc>
                <a:tc>
                  <a:txBody>
                    <a:bodyPr/>
                    <a:lstStyle/>
                    <a:p>
                      <a:pPr algn="l" fontAlgn="ctr"/>
                      <a:r>
                        <a:rPr lang="ja-JP" altLang="en-US" sz="1200" u="none" strike="noStrike" dirty="0">
                          <a:effectLst/>
                        </a:rPr>
                        <a:t>当サービスは</a:t>
                      </a:r>
                      <a:r>
                        <a:rPr lang="en-US" altLang="ja-JP" sz="1200" u="none" strike="noStrike" dirty="0">
                          <a:effectLst/>
                        </a:rPr>
                        <a:t>ISMS</a:t>
                      </a:r>
                      <a:r>
                        <a:rPr lang="ja-JP" altLang="en-US" sz="1200" u="none" strike="noStrike" dirty="0">
                          <a:effectLst/>
                        </a:rPr>
                        <a:t>に準拠しシステムを構築、運用しています。</a:t>
                      </a:r>
                      <a:endParaRPr lang="ja-JP" altLang="en-US" sz="1200" u="none" strike="noStrike" dirty="0">
                        <a:effectLst/>
                        <a:latin typeface="Meiryo UI" panose="020B0604030504040204" pitchFamily="50" charset="-128"/>
                        <a:ea typeface="Meiryo UI" panose="020B0604030504040204" pitchFamily="50" charset="-128"/>
                      </a:endParaRPr>
                    </a:p>
                  </a:txBody>
                  <a:tcPr marL="36207" marR="36207" marT="8173" marB="0" anchor="ctr"/>
                </a:tc>
                <a:extLst>
                  <a:ext uri="{0D108BD9-81ED-4DB2-BD59-A6C34878D82A}">
                    <a16:rowId xmlns:a16="http://schemas.microsoft.com/office/drawing/2014/main" val="10007"/>
                  </a:ext>
                </a:extLst>
              </a:tr>
            </a:tbl>
          </a:graphicData>
        </a:graphic>
      </p:graphicFrame>
      <p:sp>
        <p:nvSpPr>
          <p:cNvPr id="6" name="正方形/長方形 3"/>
          <p:cNvSpPr/>
          <p:nvPr/>
        </p:nvSpPr>
        <p:spPr>
          <a:xfrm>
            <a:off x="327804" y="5525702"/>
            <a:ext cx="9177061" cy="461665"/>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（※１）オンラインAPIの通信を指します。管理画面へのアクセスや、メール配信処理はここには含まれません。</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２）オンラインで使用する取消・返品時の元取引の引き当て、過去取引の履歴照会においては、過去</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ヶ月＋当月の取引が対象となります。</a:t>
            </a:r>
          </a:p>
        </p:txBody>
      </p:sp>
    </p:spTree>
    <p:extLst>
      <p:ext uri="{BB962C8B-B14F-4D97-AF65-F5344CB8AC3E}">
        <p14:creationId xmlns:p14="http://schemas.microsoft.com/office/powerpoint/2010/main" val="13768206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dirty="0" smtClean="0"/>
              <a:t>8. CAFIS Explorer </a:t>
            </a:r>
            <a:r>
              <a:rPr kumimoji="1" lang="ja-JP" altLang="en-US" dirty="0" smtClean="0"/>
              <a:t>サービスレベル目標（</a:t>
            </a:r>
            <a:r>
              <a:rPr kumimoji="1" lang="en-US" altLang="ja-JP" dirty="0" smtClean="0"/>
              <a:t>2/</a:t>
            </a:r>
            <a:r>
              <a:rPr lang="en-US" altLang="ja-JP" dirty="0" smtClean="0"/>
              <a:t>2</a:t>
            </a:r>
            <a:r>
              <a:rPr kumimoji="1" lang="ja-JP" altLang="en-US" dirty="0" smtClean="0"/>
              <a:t>）</a:t>
            </a:r>
            <a:endParaRPr kumimoji="1" lang="ja-JP" altLang="en-US" dirty="0"/>
          </a:p>
        </p:txBody>
      </p:sp>
      <p:graphicFrame>
        <p:nvGraphicFramePr>
          <p:cNvPr id="13" name="コンテンツプレースホルダ 7"/>
          <p:cNvGraphicFramePr>
            <a:graphicFrameLocks/>
          </p:cNvGraphicFramePr>
          <p:nvPr>
            <p:extLst/>
          </p:nvPr>
        </p:nvGraphicFramePr>
        <p:xfrm>
          <a:off x="442478" y="2108659"/>
          <a:ext cx="9018100" cy="4161671"/>
        </p:xfrm>
        <a:graphic>
          <a:graphicData uri="http://schemas.openxmlformats.org/drawingml/2006/table">
            <a:tbl>
              <a:tblPr firstRow="1">
                <a:tableStyleId>{073A0DAA-6AF3-43AB-8588-CEC1D06C72B9}</a:tableStyleId>
              </a:tblPr>
              <a:tblGrid>
                <a:gridCol w="1296000">
                  <a:extLst>
                    <a:ext uri="{9D8B030D-6E8A-4147-A177-3AD203B41FA5}">
                      <a16:colId xmlns:a16="http://schemas.microsoft.com/office/drawing/2014/main" val="20000"/>
                    </a:ext>
                  </a:extLst>
                </a:gridCol>
                <a:gridCol w="2304870">
                  <a:extLst>
                    <a:ext uri="{9D8B030D-6E8A-4147-A177-3AD203B41FA5}">
                      <a16:colId xmlns:a16="http://schemas.microsoft.com/office/drawing/2014/main" val="20001"/>
                    </a:ext>
                  </a:extLst>
                </a:gridCol>
                <a:gridCol w="5417230">
                  <a:extLst>
                    <a:ext uri="{9D8B030D-6E8A-4147-A177-3AD203B41FA5}">
                      <a16:colId xmlns:a16="http://schemas.microsoft.com/office/drawing/2014/main" val="20002"/>
                    </a:ext>
                  </a:extLst>
                </a:gridCol>
              </a:tblGrid>
              <a:tr h="254081">
                <a:tc gridSpan="2">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保守サポート項目</a:t>
                      </a:r>
                      <a:endParaRPr lang="ja-JP" altLang="en-US" sz="1200" u="none" strike="noStrike" dirty="0">
                        <a:solidFill>
                          <a:srgbClr val="134779"/>
                        </a:solidFill>
                        <a:effectLst/>
                        <a:latin typeface="Meiryo UI" panose="020B0604030504040204" pitchFamily="50" charset="-128"/>
                        <a:ea typeface="Meiryo UI" panose="020B0604030504040204" pitchFamily="50" charset="-128"/>
                      </a:endParaRPr>
                    </a:p>
                  </a:txBody>
                  <a:tcPr marL="36207" marR="36207" marT="9932" marB="0" anchor="ctr"/>
                </a:tc>
                <a:tc hMerge="1">
                  <a:txBody>
                    <a:bodyPr/>
                    <a:lstStyle/>
                    <a:p>
                      <a:endParaRPr lang="ja-JP"/>
                    </a:p>
                  </a:txBody>
                  <a:tcPr>
                    <a:lnR w="9525">
                      <a:solidFill>
                        <a:srgbClr val="3C4041"/>
                      </a:solidFill>
                      <a:prstDash val="sysDot"/>
                    </a:lnR>
                    <a:lnT>
                      <a:noFill/>
                    </a:lnT>
                    <a:lnB w="12700">
                      <a:solidFill>
                        <a:srgbClr val="134779"/>
                      </a:solidFill>
                      <a:prstDash val="solid"/>
                    </a:lnB>
                  </a:tcPr>
                </a:tc>
                <a:tc>
                  <a:txBody>
                    <a:bodyPr/>
                    <a:lstStyle/>
                    <a:p>
                      <a:pPr algn="ctr" fontAlgn="ctr"/>
                      <a:r>
                        <a:rPr lang="ja-JP" altLang="en-US" sz="1200" u="none" strike="noStrike">
                          <a:effectLst/>
                          <a:latin typeface="Meiryo UI" panose="020B0604030504040204" pitchFamily="50" charset="-128"/>
                          <a:ea typeface="Meiryo UI" panose="020B0604030504040204" pitchFamily="50" charset="-128"/>
                        </a:rPr>
                        <a:t>内容</a:t>
                      </a:r>
                      <a:endParaRPr lang="ja-JP" altLang="en-US" sz="1200" u="none" strike="noStrike">
                        <a:solidFill>
                          <a:srgbClr val="134779"/>
                        </a:solidFill>
                        <a:effectLst/>
                        <a:latin typeface="Meiryo UI" panose="020B0604030504040204" pitchFamily="50" charset="-128"/>
                        <a:ea typeface="Meiryo UI" panose="020B0604030504040204" pitchFamily="50" charset="-128"/>
                      </a:endParaRPr>
                    </a:p>
                  </a:txBody>
                  <a:tcPr marL="36207" marR="36207" marT="9932" marB="0" anchor="ctr"/>
                </a:tc>
                <a:extLst>
                  <a:ext uri="{0D108BD9-81ED-4DB2-BD59-A6C34878D82A}">
                    <a16:rowId xmlns:a16="http://schemas.microsoft.com/office/drawing/2014/main" val="10000"/>
                  </a:ext>
                </a:extLst>
              </a:tr>
              <a:tr h="513013">
                <a:tc rowSpan="3">
                  <a:txBody>
                    <a:bodyPr/>
                    <a:lstStyle/>
                    <a:p>
                      <a:pPr algn="ctr" fontAlgn="ctr"/>
                      <a:r>
                        <a:rPr lang="ja-JP" altLang="en-US" sz="1200" u="none" strike="noStrike" dirty="0" smtClean="0">
                          <a:effectLst/>
                          <a:latin typeface="Meiryo UI" panose="020B0604030504040204" pitchFamily="50" charset="-128"/>
                          <a:ea typeface="Meiryo UI" panose="020B0604030504040204" pitchFamily="50" charset="-128"/>
                        </a:rPr>
                        <a:t>各種お問合せ</a:t>
                      </a:r>
                      <a:r>
                        <a:rPr lang="en-US" altLang="ja-JP" sz="1200" u="none" strike="noStrike" dirty="0" smtClean="0">
                          <a:effectLst/>
                          <a:latin typeface="Meiryo UI" panose="020B0604030504040204" pitchFamily="50" charset="-128"/>
                          <a:ea typeface="Meiryo UI" panose="020B0604030504040204" pitchFamily="50" charset="-128"/>
                        </a:rPr>
                        <a:t/>
                      </a:r>
                      <a:br>
                        <a:rPr lang="en-US" altLang="ja-JP" sz="1200" u="none" strike="noStrike" dirty="0" smtClean="0">
                          <a:effectLst/>
                          <a:latin typeface="Meiryo UI" panose="020B0604030504040204" pitchFamily="50" charset="-128"/>
                          <a:ea typeface="Meiryo UI" panose="020B0604030504040204" pitchFamily="50" charset="-128"/>
                        </a:rPr>
                      </a:br>
                      <a:r>
                        <a:rPr lang="ja-JP" altLang="en-US" sz="1200" u="none" strike="noStrike" dirty="0" err="1" smtClean="0">
                          <a:effectLst/>
                          <a:latin typeface="Meiryo UI" panose="020B0604030504040204" pitchFamily="50" charset="-128"/>
                          <a:ea typeface="Meiryo UI" panose="020B0604030504040204" pitchFamily="50" charset="-128"/>
                        </a:rPr>
                        <a:t>へ</a:t>
                      </a:r>
                      <a:r>
                        <a:rPr lang="ja-JP" altLang="en-US" sz="1200" u="none" strike="noStrike" dirty="0" err="1">
                          <a:effectLst/>
                          <a:latin typeface="Meiryo UI" panose="020B0604030504040204" pitchFamily="50" charset="-128"/>
                          <a:ea typeface="Meiryo UI" panose="020B0604030504040204" pitchFamily="50" charset="-128"/>
                        </a:rPr>
                        <a:t>の</a:t>
                      </a:r>
                      <a:r>
                        <a:rPr lang="ja-JP" altLang="en-US" sz="1200" u="none" strike="noStrike" dirty="0">
                          <a:effectLst/>
                          <a:latin typeface="Meiryo UI" panose="020B0604030504040204" pitchFamily="50" charset="-128"/>
                          <a:ea typeface="Meiryo UI" panose="020B0604030504040204" pitchFamily="50" charset="-128"/>
                        </a:rPr>
                        <a:t>対応</a:t>
                      </a:r>
                    </a:p>
                  </a:txBody>
                  <a:tcPr marL="36207" marR="36207" marT="9932" marB="0" anchor="ctr"/>
                </a:tc>
                <a:tc>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システムトラブル関連</a:t>
                      </a:r>
                    </a:p>
                  </a:txBody>
                  <a:tcPr marL="36207" marR="36207" marT="9932" marB="0" anchor="ct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当サービスにおける不具合（オンライン</a:t>
                      </a:r>
                      <a:r>
                        <a:rPr lang="en-US" altLang="ja-JP" sz="1200" u="none" strike="noStrike" dirty="0">
                          <a:effectLst/>
                          <a:latin typeface="Meiryo UI" panose="020B0604030504040204" pitchFamily="50" charset="-128"/>
                          <a:ea typeface="Meiryo UI" panose="020B0604030504040204" pitchFamily="50" charset="-128"/>
                        </a:rPr>
                        <a:t>API</a:t>
                      </a:r>
                      <a:r>
                        <a:rPr lang="ja-JP" altLang="en-US" sz="1200" u="none" strike="noStrike" dirty="0">
                          <a:effectLst/>
                          <a:latin typeface="Meiryo UI" panose="020B0604030504040204" pitchFamily="50" charset="-128"/>
                          <a:ea typeface="Meiryo UI" panose="020B0604030504040204" pitchFamily="50" charset="-128"/>
                        </a:rPr>
                        <a:t>／管理画面／ファイル連携、ポイント不具合、</a:t>
                      </a:r>
                      <a:r>
                        <a:rPr lang="en-US" altLang="ja-JP" sz="1200" u="none" strike="noStrike" dirty="0">
                          <a:effectLst/>
                          <a:latin typeface="Meiryo UI" panose="020B0604030504040204" pitchFamily="50" charset="-128"/>
                          <a:ea typeface="Meiryo UI" panose="020B0604030504040204" pitchFamily="50" charset="-128"/>
                        </a:rPr>
                        <a:t>API</a:t>
                      </a:r>
                      <a:r>
                        <a:rPr lang="ja-JP" altLang="en-US" sz="1200" u="none" strike="noStrike" dirty="0">
                          <a:effectLst/>
                          <a:latin typeface="Meiryo UI" panose="020B0604030504040204" pitchFamily="50" charset="-128"/>
                          <a:ea typeface="Meiryo UI" panose="020B0604030504040204" pitchFamily="50" charset="-128"/>
                        </a:rPr>
                        <a:t>エラー応答／</a:t>
                      </a:r>
                      <a:r>
                        <a:rPr lang="en-US" altLang="ja-JP" sz="1200" u="none" strike="noStrike" dirty="0">
                          <a:effectLst/>
                          <a:latin typeface="Meiryo UI" panose="020B0604030504040204" pitchFamily="50" charset="-128"/>
                          <a:ea typeface="Meiryo UI" panose="020B0604030504040204" pitchFamily="50" charset="-128"/>
                        </a:rPr>
                        <a:t>API</a:t>
                      </a:r>
                      <a:r>
                        <a:rPr lang="ja-JP" altLang="en-US" sz="1200" u="none" strike="noStrike" dirty="0">
                          <a:effectLst/>
                          <a:latin typeface="Meiryo UI" panose="020B0604030504040204" pitchFamily="50" charset="-128"/>
                          <a:ea typeface="Meiryo UI" panose="020B0604030504040204" pitchFamily="50" charset="-128"/>
                        </a:rPr>
                        <a:t>応答遅延／管理画面エラーなど）発生時のお問い合わせを受領し、調査・対応いたします。</a:t>
                      </a:r>
                    </a:p>
                  </a:txBody>
                  <a:tcPr marL="108000" marR="108000" marT="9932" marB="0" anchor="ctr"/>
                </a:tc>
                <a:extLst>
                  <a:ext uri="{0D108BD9-81ED-4DB2-BD59-A6C34878D82A}">
                    <a16:rowId xmlns:a16="http://schemas.microsoft.com/office/drawing/2014/main" val="10001"/>
                  </a:ext>
                </a:extLst>
              </a:tr>
              <a:tr h="513013">
                <a:tc vMerge="1">
                  <a:txBody>
                    <a:bodyPr/>
                    <a:lstStyle/>
                    <a:p>
                      <a:endParaRPr lang="ja-JP"/>
                    </a:p>
                  </a:txBody>
                  <a:tcPr marL="9525" marR="9525" marT="9525" marB="0" anchor="ctr">
                    <a:lnL>
                      <a:noFill/>
                    </a:lnL>
                    <a:lnR w="9525">
                      <a:solidFill>
                        <a:srgbClr val="3C4041"/>
                      </a:solidFill>
                      <a:prstDash val="sysDot"/>
                    </a:lnR>
                  </a:tcPr>
                </a:tc>
                <a:tc>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管理画面パスワード</a:t>
                      </a:r>
                      <a:r>
                        <a:rPr lang="ja-JP" altLang="en-US" sz="1200" u="none" strike="noStrike" dirty="0" smtClean="0">
                          <a:effectLst/>
                          <a:latin typeface="Meiryo UI" panose="020B0604030504040204" pitchFamily="50" charset="-128"/>
                          <a:ea typeface="Meiryo UI" panose="020B0604030504040204" pitchFamily="50" charset="-128"/>
                        </a:rPr>
                        <a:t>の</a:t>
                      </a:r>
                      <a:r>
                        <a:rPr lang="en-US" altLang="ja-JP" sz="1200" u="none" strike="noStrike" dirty="0" smtClean="0">
                          <a:effectLst/>
                          <a:latin typeface="Meiryo UI" panose="020B0604030504040204" pitchFamily="50" charset="-128"/>
                          <a:ea typeface="Meiryo UI" panose="020B0604030504040204" pitchFamily="50" charset="-128"/>
                        </a:rPr>
                        <a:t/>
                      </a:r>
                      <a:br>
                        <a:rPr lang="en-US" altLang="ja-JP" sz="1200" u="none" strike="noStrike" dirty="0" smtClean="0">
                          <a:effectLst/>
                          <a:latin typeface="Meiryo UI" panose="020B0604030504040204" pitchFamily="50" charset="-128"/>
                          <a:ea typeface="Meiryo UI" panose="020B0604030504040204" pitchFamily="50" charset="-128"/>
                        </a:rPr>
                      </a:br>
                      <a:r>
                        <a:rPr lang="ja-JP" altLang="en-US" sz="1200" u="none" strike="noStrike" dirty="0" smtClean="0">
                          <a:effectLst/>
                          <a:latin typeface="Meiryo UI" panose="020B0604030504040204" pitchFamily="50" charset="-128"/>
                          <a:ea typeface="Meiryo UI" panose="020B0604030504040204" pitchFamily="50" charset="-128"/>
                        </a:rPr>
                        <a:t>初期化</a:t>
                      </a:r>
                      <a:r>
                        <a:rPr lang="ja-JP" altLang="en-US" sz="1200" u="none" strike="noStrike" dirty="0">
                          <a:effectLst/>
                          <a:latin typeface="Meiryo UI" panose="020B0604030504040204" pitchFamily="50" charset="-128"/>
                          <a:ea typeface="Meiryo UI" panose="020B0604030504040204" pitchFamily="50" charset="-128"/>
                        </a:rPr>
                        <a:t>・クライアント証明書関連</a:t>
                      </a:r>
                    </a:p>
                  </a:txBody>
                  <a:tcPr marL="36207" marR="36207" marT="9932" marB="0" anchor="ct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当サービスが提供する管理画面において、利用者のアカウントロック・アカウントのパスワード忘れ、クライアント証明書に関するお問い合わせを受領し、回答・対処いたします。</a:t>
                      </a:r>
                    </a:p>
                  </a:txBody>
                  <a:tcPr marL="108000" marR="108000" marT="9932" marB="0" anchor="ctr"/>
                </a:tc>
                <a:extLst>
                  <a:ext uri="{0D108BD9-81ED-4DB2-BD59-A6C34878D82A}">
                    <a16:rowId xmlns:a16="http://schemas.microsoft.com/office/drawing/2014/main" val="10002"/>
                  </a:ext>
                </a:extLst>
              </a:tr>
              <a:tr h="733025">
                <a:tc vMerge="1">
                  <a:txBody>
                    <a:bodyPr/>
                    <a:lstStyle/>
                    <a:p>
                      <a:endParaRPr lang="ja-JP"/>
                    </a:p>
                  </a:txBody>
                  <a:tcPr marL="9525" marR="9525" marT="9525" marB="0" anchor="ctr">
                    <a:lnL>
                      <a:noFill/>
                    </a:lnL>
                    <a:lnR w="9525">
                      <a:solidFill>
                        <a:srgbClr val="3C4041"/>
                      </a:solidFill>
                      <a:prstDash val="sysDot"/>
                    </a:lnR>
                    <a:lnB w="12700">
                      <a:solidFill>
                        <a:srgbClr val="3C4041"/>
                      </a:solidFill>
                      <a:prstDash val="sysDot"/>
                    </a:lnB>
                  </a:tcPr>
                </a:tc>
                <a:tc>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サービス仕様関連</a:t>
                      </a:r>
                    </a:p>
                  </a:txBody>
                  <a:tcPr marL="36207" marR="36207" marT="9932" marB="0" anchor="ct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サービス仕様書、接続条件書、画面操作マニュアルに記載しているサービス仕様、画面操作、機能に関するお問い合わせを受領し、回答いたします。</a:t>
                      </a:r>
                      <a:br>
                        <a:rPr lang="ja-JP" altLang="en-US" sz="1200" u="none" strike="noStrike" dirty="0">
                          <a:effectLst/>
                          <a:latin typeface="Meiryo UI" panose="020B0604030504040204" pitchFamily="50" charset="-128"/>
                          <a:ea typeface="Meiryo UI" panose="020B0604030504040204" pitchFamily="50" charset="-128"/>
                        </a:rPr>
                      </a:br>
                      <a:r>
                        <a:rPr lang="ja-JP" altLang="en-US" sz="1200" u="none" strike="noStrike" dirty="0">
                          <a:effectLst/>
                          <a:latin typeface="Meiryo UI" panose="020B0604030504040204" pitchFamily="50" charset="-128"/>
                          <a:ea typeface="Meiryo UI" panose="020B0604030504040204" pitchFamily="50" charset="-128"/>
                        </a:rPr>
                        <a:t>お問い合わせにあたっては、各ドキュメントを一通りご確認いただいていることを前提といたします。</a:t>
                      </a:r>
                    </a:p>
                  </a:txBody>
                  <a:tcPr marL="108000" marR="108000" marT="9932" marB="0" anchor="ctr"/>
                </a:tc>
                <a:extLst>
                  <a:ext uri="{0D108BD9-81ED-4DB2-BD59-A6C34878D82A}">
                    <a16:rowId xmlns:a16="http://schemas.microsoft.com/office/drawing/2014/main" val="10003"/>
                  </a:ext>
                </a:extLst>
              </a:tr>
              <a:tr h="732390">
                <a:tc gridSpan="2">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システム監視</a:t>
                      </a:r>
                      <a:br>
                        <a:rPr lang="ja-JP" altLang="en-US" sz="1200" u="none" strike="noStrike" dirty="0">
                          <a:effectLst/>
                          <a:latin typeface="Meiryo UI" panose="020B0604030504040204" pitchFamily="50" charset="-128"/>
                          <a:ea typeface="Meiryo UI" panose="020B0604030504040204" pitchFamily="50" charset="-128"/>
                        </a:rPr>
                      </a:br>
                      <a:r>
                        <a:rPr lang="ja-JP" altLang="en-US" sz="1200" u="none" strike="noStrike" dirty="0">
                          <a:effectLst/>
                          <a:latin typeface="Meiryo UI" panose="020B0604030504040204" pitchFamily="50" charset="-128"/>
                          <a:ea typeface="Meiryo UI" panose="020B0604030504040204" pitchFamily="50" charset="-128"/>
                        </a:rPr>
                        <a:t>システム障害発生時の通知</a:t>
                      </a:r>
                    </a:p>
                  </a:txBody>
                  <a:tcPr marL="36207" marR="36207" marT="9932"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システムの稼働は</a:t>
                      </a:r>
                      <a:r>
                        <a:rPr lang="en-US" altLang="ja-JP" sz="1200" u="none" strike="noStrike" dirty="0">
                          <a:effectLst/>
                          <a:latin typeface="Meiryo UI" panose="020B0604030504040204" pitchFamily="50" charset="-128"/>
                          <a:ea typeface="Meiryo UI" panose="020B0604030504040204" pitchFamily="50" charset="-128"/>
                        </a:rPr>
                        <a:t>365</a:t>
                      </a:r>
                      <a:r>
                        <a:rPr lang="ja-JP" altLang="en-US" sz="1200" u="none" strike="noStrike" dirty="0">
                          <a:effectLst/>
                          <a:latin typeface="Meiryo UI" panose="020B0604030504040204" pitchFamily="50" charset="-128"/>
                          <a:ea typeface="Meiryo UI" panose="020B0604030504040204" pitchFamily="50" charset="-128"/>
                        </a:rPr>
                        <a:t>日、</a:t>
                      </a:r>
                      <a:r>
                        <a:rPr lang="en-US" altLang="ja-JP" sz="1200" u="none" strike="noStrike" dirty="0">
                          <a:effectLst/>
                          <a:latin typeface="Meiryo UI" panose="020B0604030504040204" pitchFamily="50" charset="-128"/>
                          <a:ea typeface="Meiryo UI" panose="020B0604030504040204" pitchFamily="50" charset="-128"/>
                        </a:rPr>
                        <a:t>24</a:t>
                      </a:r>
                      <a:r>
                        <a:rPr lang="ja-JP" altLang="en-US" sz="1200" u="none" strike="noStrike" dirty="0">
                          <a:effectLst/>
                          <a:latin typeface="Meiryo UI" panose="020B0604030504040204" pitchFamily="50" charset="-128"/>
                          <a:ea typeface="Meiryo UI" panose="020B0604030504040204" pitchFamily="50" charset="-128"/>
                        </a:rPr>
                        <a:t>時間監視を行い、サービスの提供ができない障害を検知した場合は、障害発生通知を行います。障害発生通知は、申込書に記載いただいた運用責任者、同報メール送信先（最大</a:t>
                      </a:r>
                      <a:r>
                        <a:rPr lang="en-US" altLang="ja-JP" sz="1200" u="none" strike="noStrike" dirty="0">
                          <a:effectLst/>
                          <a:latin typeface="Meiryo UI" panose="020B0604030504040204" pitchFamily="50" charset="-128"/>
                          <a:ea typeface="Meiryo UI" panose="020B0604030504040204" pitchFamily="50" charset="-128"/>
                        </a:rPr>
                        <a:t>2</a:t>
                      </a:r>
                      <a:r>
                        <a:rPr lang="ja-JP" altLang="en-US" sz="1200" u="none" strike="noStrike" dirty="0">
                          <a:effectLst/>
                          <a:latin typeface="Meiryo UI" panose="020B0604030504040204" pitchFamily="50" charset="-128"/>
                          <a:ea typeface="Meiryo UI" panose="020B0604030504040204" pitchFamily="50" charset="-128"/>
                        </a:rPr>
                        <a:t>つ）へメール送信します。</a:t>
                      </a:r>
                    </a:p>
                  </a:txBody>
                  <a:tcPr marL="108000" marR="108000" marT="9932" marB="0" anchor="ctr"/>
                </a:tc>
                <a:extLst>
                  <a:ext uri="{0D108BD9-81ED-4DB2-BD59-A6C34878D82A}">
                    <a16:rowId xmlns:a16="http://schemas.microsoft.com/office/drawing/2014/main" val="10004"/>
                  </a:ext>
                </a:extLst>
              </a:tr>
              <a:tr h="345320">
                <a:tc gridSpan="2">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メンテナンス作業通知</a:t>
                      </a:r>
                    </a:p>
                  </a:txBody>
                  <a:tcPr marL="36207" marR="36207" marT="9932"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サービス保守のために必要なメンテナンス作業を行う場合に、事前にメンテナンス情報を通知いたします。</a:t>
                      </a:r>
                    </a:p>
                  </a:txBody>
                  <a:tcPr marL="108000" marR="108000" marT="9932" marB="0" anchor="ctr"/>
                </a:tc>
                <a:extLst>
                  <a:ext uri="{0D108BD9-81ED-4DB2-BD59-A6C34878D82A}">
                    <a16:rowId xmlns:a16="http://schemas.microsoft.com/office/drawing/2014/main" val="10005"/>
                  </a:ext>
                </a:extLst>
              </a:tr>
              <a:tr h="493553">
                <a:tc gridSpan="2">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ハードウェア保守</a:t>
                      </a:r>
                    </a:p>
                  </a:txBody>
                  <a:tcPr marL="36207" marR="36207" marT="9932"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機器故障発生時の代替機への交換、</a:t>
                      </a:r>
                      <a:r>
                        <a:rPr lang="en-US" altLang="ja-JP" sz="1200" u="none" strike="noStrike" dirty="0">
                          <a:effectLst/>
                          <a:latin typeface="Meiryo UI" panose="020B0604030504040204" pitchFamily="50" charset="-128"/>
                          <a:ea typeface="Meiryo UI" panose="020B0604030504040204" pitchFamily="50" charset="-128"/>
                        </a:rPr>
                        <a:t>OS</a:t>
                      </a:r>
                      <a:r>
                        <a:rPr lang="ja-JP" altLang="en-US" sz="1200" u="none" strike="noStrike" dirty="0">
                          <a:effectLst/>
                          <a:latin typeface="Meiryo UI" panose="020B0604030504040204" pitchFamily="50" charset="-128"/>
                          <a:ea typeface="Meiryo UI" panose="020B0604030504040204" pitchFamily="50" charset="-128"/>
                        </a:rPr>
                        <a:t>バージョンアップ、不具合修正パッチの適用など、システム基盤に関わる保守を行います。</a:t>
                      </a:r>
                    </a:p>
                  </a:txBody>
                  <a:tcPr marL="108000" marR="108000" marT="9932" marB="0" anchor="ctr"/>
                </a:tc>
                <a:extLst>
                  <a:ext uri="{0D108BD9-81ED-4DB2-BD59-A6C34878D82A}">
                    <a16:rowId xmlns:a16="http://schemas.microsoft.com/office/drawing/2014/main" val="10006"/>
                  </a:ext>
                </a:extLst>
              </a:tr>
              <a:tr h="492918">
                <a:tc gridSpan="2">
                  <a:txBody>
                    <a:bodyPr/>
                    <a:lstStyle/>
                    <a:p>
                      <a:pPr algn="ctr" fontAlgn="ctr"/>
                      <a:r>
                        <a:rPr lang="ja-JP" altLang="en-US" sz="1200" u="none" strike="noStrike" dirty="0">
                          <a:effectLst/>
                          <a:latin typeface="Meiryo UI" panose="020B0604030504040204" pitchFamily="50" charset="-128"/>
                          <a:ea typeface="Meiryo UI" panose="020B0604030504040204" pitchFamily="50" charset="-128"/>
                        </a:rPr>
                        <a:t>ソフトウェア保守</a:t>
                      </a:r>
                    </a:p>
                  </a:txBody>
                  <a:tcPr marL="36207" marR="36207" marT="9932" marB="0" anchor="ctr"/>
                </a:tc>
                <a:tc hMerge="1">
                  <a:txBody>
                    <a:bodyPr/>
                    <a:lstStyle/>
                    <a:p>
                      <a:endParaRPr lang="ja-JP"/>
                    </a:p>
                  </a:txBody>
                  <a:tcPr>
                    <a:lnR w="9525">
                      <a:solidFill>
                        <a:srgbClr val="3C4041"/>
                      </a:solidFill>
                      <a:prstDash val="sysDot"/>
                    </a:lnR>
                    <a:lnT w="12700">
                      <a:solidFill>
                        <a:srgbClr val="3C4041"/>
                      </a:solidFill>
                      <a:prstDash val="sysDot"/>
                    </a:lnT>
                    <a:lnB w="12700">
                      <a:solidFill>
                        <a:srgbClr val="3C4041"/>
                      </a:solidFill>
                      <a:prstDash val="sysDot"/>
                    </a:lnB>
                  </a:tcPr>
                </a:tc>
                <a:tc>
                  <a:txBody>
                    <a:bodyPr/>
                    <a:lstStyle/>
                    <a:p>
                      <a:pPr algn="l" fontAlgn="ctr"/>
                      <a:r>
                        <a:rPr lang="ja-JP" altLang="en-US" sz="1200" u="none" strike="noStrike" dirty="0">
                          <a:effectLst/>
                          <a:latin typeface="Meiryo UI" panose="020B0604030504040204" pitchFamily="50" charset="-128"/>
                          <a:ea typeface="Meiryo UI" panose="020B0604030504040204" pitchFamily="50" charset="-128"/>
                        </a:rPr>
                        <a:t>ソフトウェアの保全やメンテナンス（セキュリティ脆弱性の対応等）を実施いたします。また障害発生時の一次切り分けを行います。</a:t>
                      </a:r>
                    </a:p>
                  </a:txBody>
                  <a:tcPr marL="108000" marR="108000" marT="9932" marB="0" anchor="ctr"/>
                </a:tc>
                <a:extLst>
                  <a:ext uri="{0D108BD9-81ED-4DB2-BD59-A6C34878D82A}">
                    <a16:rowId xmlns:a16="http://schemas.microsoft.com/office/drawing/2014/main" val="10007"/>
                  </a:ext>
                </a:extLst>
              </a:tr>
            </a:tbl>
          </a:graphicData>
        </a:graphic>
      </p:graphicFrame>
      <p:sp>
        <p:nvSpPr>
          <p:cNvPr id="14" name="テキスト ボックス 13"/>
          <p:cNvSpPr txBox="1"/>
          <p:nvPr/>
        </p:nvSpPr>
        <p:spPr>
          <a:xfrm>
            <a:off x="682818" y="982416"/>
            <a:ext cx="9080335" cy="997196"/>
          </a:xfrm>
          <a:prstGeom prst="rect">
            <a:avLst/>
          </a:prstGeom>
          <a:noFill/>
        </p:spPr>
        <p:txBody>
          <a:bodyPr wrap="square" rtlCol="0">
            <a:spAutoFit/>
          </a:bodyPr>
          <a:lstStyle>
            <a:defPPr>
              <a:defRPr lang="ja-JP"/>
            </a:defPPr>
            <a:lvl1pPr marL="0" algn="l" defTabSz="925830" rtl="0" eaLnBrk="1" latinLnBrk="0" hangingPunct="1">
              <a:defRPr kumimoji="1" sz="1820" kern="1200">
                <a:solidFill>
                  <a:schemeClr val="tx1"/>
                </a:solidFill>
                <a:latin typeface="+mn-lt"/>
                <a:ea typeface="+mn-ea"/>
                <a:cs typeface="+mn-cs"/>
              </a:defRPr>
            </a:lvl1pPr>
            <a:lvl2pPr marL="462915" algn="l" defTabSz="925830" rtl="0" eaLnBrk="1" latinLnBrk="0" hangingPunct="1">
              <a:defRPr kumimoji="1" sz="1820" kern="1200">
                <a:solidFill>
                  <a:schemeClr val="tx1"/>
                </a:solidFill>
                <a:latin typeface="+mn-lt"/>
                <a:ea typeface="+mn-ea"/>
                <a:cs typeface="+mn-cs"/>
              </a:defRPr>
            </a:lvl2pPr>
            <a:lvl3pPr marL="925830" algn="l" defTabSz="925830" rtl="0" eaLnBrk="1" latinLnBrk="0" hangingPunct="1">
              <a:defRPr kumimoji="1" sz="1820" kern="1200">
                <a:solidFill>
                  <a:schemeClr val="tx1"/>
                </a:solidFill>
                <a:latin typeface="+mn-lt"/>
                <a:ea typeface="+mn-ea"/>
                <a:cs typeface="+mn-cs"/>
              </a:defRPr>
            </a:lvl3pPr>
            <a:lvl4pPr marL="1388745" algn="l" defTabSz="925830" rtl="0" eaLnBrk="1" latinLnBrk="0" hangingPunct="1">
              <a:defRPr kumimoji="1" sz="1820" kern="1200">
                <a:solidFill>
                  <a:schemeClr val="tx1"/>
                </a:solidFill>
                <a:latin typeface="+mn-lt"/>
                <a:ea typeface="+mn-ea"/>
                <a:cs typeface="+mn-cs"/>
              </a:defRPr>
            </a:lvl4pPr>
            <a:lvl5pPr marL="1851660" algn="l" defTabSz="925830" rtl="0" eaLnBrk="1" latinLnBrk="0" hangingPunct="1">
              <a:defRPr kumimoji="1" sz="1820" kern="1200">
                <a:solidFill>
                  <a:schemeClr val="tx1"/>
                </a:solidFill>
                <a:latin typeface="+mn-lt"/>
                <a:ea typeface="+mn-ea"/>
                <a:cs typeface="+mn-cs"/>
              </a:defRPr>
            </a:lvl5pPr>
            <a:lvl6pPr marL="2314575" algn="l" defTabSz="925830" rtl="0" eaLnBrk="1" latinLnBrk="0" hangingPunct="1">
              <a:defRPr kumimoji="1" sz="1820" kern="1200">
                <a:solidFill>
                  <a:schemeClr val="tx1"/>
                </a:solidFill>
                <a:latin typeface="+mn-lt"/>
                <a:ea typeface="+mn-ea"/>
                <a:cs typeface="+mn-cs"/>
              </a:defRPr>
            </a:lvl6pPr>
            <a:lvl7pPr marL="2777490" algn="l" defTabSz="925830" rtl="0" eaLnBrk="1" latinLnBrk="0" hangingPunct="1">
              <a:defRPr kumimoji="1" sz="1820" kern="1200">
                <a:solidFill>
                  <a:schemeClr val="tx1"/>
                </a:solidFill>
                <a:latin typeface="+mn-lt"/>
                <a:ea typeface="+mn-ea"/>
                <a:cs typeface="+mn-cs"/>
              </a:defRPr>
            </a:lvl7pPr>
            <a:lvl8pPr marL="3240405" algn="l" defTabSz="925830" rtl="0" eaLnBrk="1" latinLnBrk="0" hangingPunct="1">
              <a:defRPr kumimoji="1" sz="1820" kern="1200">
                <a:solidFill>
                  <a:schemeClr val="tx1"/>
                </a:solidFill>
                <a:latin typeface="+mn-lt"/>
                <a:ea typeface="+mn-ea"/>
                <a:cs typeface="+mn-cs"/>
              </a:defRPr>
            </a:lvl8pPr>
            <a:lvl9pPr marL="3703320" algn="l" defTabSz="925830" rtl="0" eaLnBrk="1" latinLnBrk="0" hangingPunct="1">
              <a:defRPr kumimoji="1" sz="1820" kern="1200">
                <a:solidFill>
                  <a:schemeClr val="tx1"/>
                </a:solidFill>
                <a:latin typeface="+mn-lt"/>
                <a:ea typeface="+mn-ea"/>
                <a:cs typeface="+mn-cs"/>
              </a:defRPr>
            </a:lvl9pPr>
          </a:lstStyle>
          <a:p>
            <a:pPr>
              <a:lnSpc>
                <a:spcPct val="100000"/>
              </a:lnSpc>
            </a:pP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保守サポート</a:t>
            </a:r>
            <a:r>
              <a:rPr lang="en-US" altLang="ja-JP" sz="1400" dirty="0">
                <a:latin typeface="Meiryo UI" panose="020B0604030504040204" pitchFamily="50" charset="-128"/>
                <a:ea typeface="Meiryo UI" panose="020B0604030504040204" pitchFamily="50" charset="-128"/>
              </a:rPr>
              <a:t>】</a:t>
            </a:r>
          </a:p>
          <a:p>
            <a:pPr marL="285836" indent="-285836">
              <a:lnSpc>
                <a:spcPct val="120000"/>
              </a:lnSpc>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お問い合わせはメールにて受け付け、営業日、営業時間内の対応となります。</a:t>
            </a:r>
            <a:endParaRPr lang="en-US" altLang="ja-JP" sz="1400" dirty="0">
              <a:latin typeface="Meiryo UI" panose="020B0604030504040204" pitchFamily="50" charset="-128"/>
              <a:ea typeface="Meiryo UI" panose="020B0604030504040204" pitchFamily="50" charset="-128"/>
            </a:endParaRPr>
          </a:p>
          <a:p>
            <a:pPr>
              <a:lnSpc>
                <a:spcPct val="100000"/>
              </a:lnSpc>
            </a:pPr>
            <a:r>
              <a:rPr lang="ja-JP" altLang="en-US" sz="1400" dirty="0">
                <a:latin typeface="Meiryo UI" panose="020B0604030504040204" pitchFamily="50" charset="-128"/>
                <a:ea typeface="Meiryo UI" panose="020B0604030504040204" pitchFamily="50" charset="-128"/>
              </a:rPr>
              <a:t>　　（営業日：土日祝日および</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28</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日以外、営業時間：</a:t>
            </a:r>
            <a:r>
              <a:rPr lang="en-US" altLang="ja-JP" sz="1400" dirty="0">
                <a:latin typeface="Meiryo UI" panose="020B0604030504040204" pitchFamily="50" charset="-128"/>
                <a:ea typeface="Meiryo UI" panose="020B0604030504040204" pitchFamily="50" charset="-128"/>
              </a:rPr>
              <a:t>10:00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17:00</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marL="285836" indent="-285836">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システム障害（オンライン取引の停止を伴う障害）の対応については、</a:t>
            </a:r>
            <a:r>
              <a:rPr lang="en-US" altLang="ja-JP" sz="1400" dirty="0">
                <a:latin typeface="Meiryo UI" panose="020B0604030504040204" pitchFamily="50" charset="-128"/>
                <a:ea typeface="Meiryo UI" panose="020B0604030504040204" pitchFamily="50" charset="-128"/>
              </a:rPr>
              <a:t>365</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24</a:t>
            </a:r>
            <a:r>
              <a:rPr lang="ja-JP" altLang="en-US" sz="1400" dirty="0">
                <a:latin typeface="Meiryo UI" panose="020B0604030504040204" pitchFamily="50" charset="-128"/>
                <a:ea typeface="Meiryo UI" panose="020B0604030504040204" pitchFamily="50" charset="-128"/>
              </a:rPr>
              <a:t>時間、電話での受け付けを行います。</a:t>
            </a:r>
          </a:p>
        </p:txBody>
      </p:sp>
    </p:spTree>
    <p:extLst>
      <p:ext uri="{BB962C8B-B14F-4D97-AF65-F5344CB8AC3E}">
        <p14:creationId xmlns:p14="http://schemas.microsoft.com/office/powerpoint/2010/main" val="13463953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9.1. </a:t>
            </a:r>
            <a:r>
              <a:rPr kumimoji="1" lang="ja-JP" altLang="en-US" dirty="0" smtClean="0"/>
              <a:t>提供機能一覧：画面一覧（</a:t>
            </a:r>
            <a:r>
              <a:rPr kumimoji="1" lang="en-US" altLang="ja-JP" dirty="0" smtClean="0"/>
              <a:t>1/4</a:t>
            </a:r>
            <a:r>
              <a:rPr kumimoji="1" lang="ja-JP" altLang="en-US" dirty="0" smtClean="0"/>
              <a:t>）</a:t>
            </a:r>
            <a:endParaRPr kumimoji="1" lang="ja-JP" altLang="en-US" dirty="0"/>
          </a:p>
        </p:txBody>
      </p:sp>
      <p:graphicFrame>
        <p:nvGraphicFramePr>
          <p:cNvPr id="7" name="コンテンツプレースホルダ 7"/>
          <p:cNvGraphicFramePr>
            <a:graphicFrameLocks/>
          </p:cNvGraphicFramePr>
          <p:nvPr>
            <p:extLst/>
          </p:nvPr>
        </p:nvGraphicFramePr>
        <p:xfrm>
          <a:off x="327804" y="821811"/>
          <a:ext cx="8544758" cy="5448580"/>
        </p:xfrm>
        <a:graphic>
          <a:graphicData uri="http://schemas.openxmlformats.org/drawingml/2006/table">
            <a:tbl>
              <a:tblPr firstRow="1">
                <a:tableStyleId>{073A0DAA-6AF3-43AB-8588-CEC1D06C72B9}</a:tableStyleId>
              </a:tblPr>
              <a:tblGrid>
                <a:gridCol w="1100582">
                  <a:extLst>
                    <a:ext uri="{9D8B030D-6E8A-4147-A177-3AD203B41FA5}">
                      <a16:colId xmlns:a16="http://schemas.microsoft.com/office/drawing/2014/main" val="20000"/>
                    </a:ext>
                  </a:extLst>
                </a:gridCol>
                <a:gridCol w="1871370">
                  <a:extLst>
                    <a:ext uri="{9D8B030D-6E8A-4147-A177-3AD203B41FA5}">
                      <a16:colId xmlns:a16="http://schemas.microsoft.com/office/drawing/2014/main" val="20001"/>
                    </a:ext>
                  </a:extLst>
                </a:gridCol>
                <a:gridCol w="5572806">
                  <a:extLst>
                    <a:ext uri="{9D8B030D-6E8A-4147-A177-3AD203B41FA5}">
                      <a16:colId xmlns:a16="http://schemas.microsoft.com/office/drawing/2014/main" val="20002"/>
                    </a:ext>
                  </a:extLst>
                </a:gridCol>
              </a:tblGrid>
              <a:tr h="241988">
                <a:tc>
                  <a:txBody>
                    <a:bodyPr/>
                    <a:lstStyle/>
                    <a:p>
                      <a:pPr algn="ctr" fontAlgn="ctr"/>
                      <a:r>
                        <a:rPr lang="ja-JP" altLang="en-US" sz="1100" u="none" strike="noStrike" dirty="0">
                          <a:effectLst/>
                        </a:rPr>
                        <a:t>メニュー</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dirty="0">
                          <a:effectLst/>
                        </a:rPr>
                        <a:t>画面名称</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dirty="0">
                          <a:effectLst/>
                        </a:rPr>
                        <a:t>概要</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227403">
                <a:tc rowSpan="3">
                  <a:txBody>
                    <a:bodyPr/>
                    <a:lstStyle/>
                    <a:p>
                      <a:pPr algn="ctr" fontAlgn="ctr"/>
                      <a:r>
                        <a:rPr kumimoji="1" lang="zh-CN" altLang="en-US" sz="1100" kern="1200" dirty="0">
                          <a:effectLst/>
                        </a:rPr>
                        <a:t>会員番号管理</a:t>
                      </a:r>
                      <a:endParaRPr kumimoji="1" lang="ja-JP" altLang="en-US" sz="1100" u="none" strike="noStrike" kern="1200" dirty="0" err="1">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ログイン</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en-US" altLang="ja-JP" sz="1100" u="none" strike="noStrike" dirty="0">
                          <a:effectLst/>
                        </a:rPr>
                        <a:t>ID/Pass</a:t>
                      </a:r>
                      <a:r>
                        <a:rPr lang="ja-JP" altLang="en-US" sz="1100" u="none" strike="noStrike" dirty="0">
                          <a:effectLst/>
                        </a:rPr>
                        <a:t>を入力し、管理画面にログインします。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1"/>
                  </a:ext>
                </a:extLst>
              </a:tr>
              <a:tr h="227403">
                <a:tc vMerge="1">
                  <a:txBody>
                    <a:bodyPr/>
                    <a:lstStyle/>
                    <a:p>
                      <a:pPr marL="0" marR="0" lvl="0" indent="0" algn="ctr" defTabSz="484505" rtl="0" eaLnBrk="1" fontAlgn="ctr" latinLnBrk="0" hangingPunct="1">
                        <a:lnSpc>
                          <a:spcPct val="100000"/>
                        </a:lnSpc>
                        <a:spcBef>
                          <a:spcPts val="0"/>
                        </a:spcBef>
                        <a:spcAft>
                          <a:spcPts val="0"/>
                        </a:spcAft>
                        <a:buClrTx/>
                        <a:buSzTx/>
                        <a:buFontTx/>
                        <a:buNone/>
                        <a:defRPr/>
                      </a:pPr>
                      <a:endParaRPr kumimoji="1" lang="ja-JP" altLang="en-US" sz="1000" u="none" strike="noStrike" kern="1200" dirty="0" err="1">
                        <a:effectLst/>
                        <a:latin typeface="游ゴシック Medium" panose="020B0500000000000000" charset="-128"/>
                        <a:ea typeface="游ゴシック Medium" panose="020B0500000000000000" charset="-128"/>
                      </a:endParaRPr>
                    </a:p>
                  </a:txBody>
                  <a:tcPr marL="37147" marR="37147" marT="37147" marB="37147" anchor="ctr">
                    <a:lnL>
                      <a:noFill/>
                    </a:lnL>
                    <a:lnR w="9525">
                      <a:solidFill>
                        <a:srgbClr val="3C4041"/>
                      </a:solidFill>
                      <a:prstDash val="sysDot"/>
                    </a:lnR>
                    <a:lnT w="12700">
                      <a:solidFill>
                        <a:srgbClr val="3C4041"/>
                      </a:solidFill>
                      <a:prstDash val="sysDot"/>
                    </a:lnT>
                    <a:lnB w="12700">
                      <a:solidFill>
                        <a:srgbClr val="3C4041"/>
                      </a:solidFill>
                      <a:prstDash val="sysDot"/>
                    </a:lnB>
                    <a:lnTlToBr>
                      <a:noFill/>
                    </a:lnTlToBr>
                    <a:lnBlToTr>
                      <a:noFill/>
                    </a:lnBlToTr>
                  </a:tcPr>
                </a:tc>
                <a:tc>
                  <a:txBody>
                    <a:bodyPr/>
                    <a:lstStyle/>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会員検索</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会員番号、氏名などで会員を検索します。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2"/>
                  </a:ext>
                </a:extLst>
              </a:tr>
              <a:tr h="379217">
                <a:tc vMerge="1">
                  <a:txBody>
                    <a:bodyPr/>
                    <a:lstStyle/>
                    <a:p>
                      <a:pPr algn="ctr" fontAlgn="ctr"/>
                      <a:endParaRPr kumimoji="1" lang="ja-JP" altLang="en-US" sz="1000" u="none" strike="noStrike" kern="1200" dirty="0" err="1">
                        <a:effectLst/>
                        <a:latin typeface="游ゴシック Medium" panose="020B0500000000000000" charset="-128"/>
                        <a:ea typeface="游ゴシック Medium" panose="020B0500000000000000" charset="-128"/>
                      </a:endParaRPr>
                    </a:p>
                  </a:txBody>
                  <a:tcPr marL="37147" marR="37147" marT="37147" marB="37147" anchor="ctr">
                    <a:lnL>
                      <a:noFill/>
                    </a:lnL>
                    <a:lnR w="9525">
                      <a:solidFill>
                        <a:srgbClr val="3C4041"/>
                      </a:solidFill>
                      <a:prstDash val="sysDot"/>
                    </a:lnR>
                    <a:lnT w="12700">
                      <a:solidFill>
                        <a:srgbClr val="3C4041"/>
                      </a:solidFill>
                      <a:prstDash val="sysDot"/>
                    </a:lnT>
                    <a:lnB w="12700">
                      <a:solidFill>
                        <a:srgbClr val="3C4041"/>
                      </a:solidFill>
                      <a:prstDash val="sysDot"/>
                    </a:lnB>
                    <a:lnTlToBr>
                      <a:noFill/>
                    </a:lnTlToBr>
                    <a:lnBlToTr>
                      <a:noFill/>
                    </a:lnBlToTr>
                  </a:tcPr>
                </a:tc>
                <a:tc>
                  <a:txBody>
                    <a:bodyPr/>
                    <a:lstStyle/>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会員コミュニケーション</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お客様と会話するための様々な情報（</a:t>
                      </a:r>
                      <a:r>
                        <a:rPr kumimoji="1" lang="ja-JP" altLang="en-US" sz="1100" u="none" strike="noStrike" kern="1200" dirty="0">
                          <a:effectLst/>
                        </a:rPr>
                        <a:t>顧客情報、カード情報、ポイント情報など）</a:t>
                      </a:r>
                      <a:r>
                        <a:rPr lang="ja-JP" altLang="en-US" sz="1100" u="none" strike="noStrike" dirty="0">
                          <a:effectLst/>
                        </a:rPr>
                        <a:t>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3"/>
                  </a:ext>
                </a:extLst>
              </a:tr>
              <a:tr h="379852">
                <a:tc rowSpan="4">
                  <a:txBody>
                    <a:bodyPr/>
                    <a:lstStyle/>
                    <a:p>
                      <a:pPr algn="ctr" fontAlgn="ctr"/>
                      <a:r>
                        <a:rPr lang="ja-JP" altLang="en-US" sz="1100" u="none" strike="noStrike" dirty="0">
                          <a:effectLst/>
                        </a:rPr>
                        <a:t>顧客管理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顧客属性</a:t>
                      </a:r>
                      <a:endParaRPr lang="en-US" altLang="ja-JP" sz="1100" u="none" strike="noStrike" dirty="0">
                        <a:effectLst/>
                      </a:endParaRPr>
                    </a:p>
                    <a:p>
                      <a:pPr algn="l" fontAlgn="ctr"/>
                      <a:r>
                        <a:rPr lang="ja-JP" altLang="en-US" sz="1100" u="none" strike="noStrike" dirty="0">
                          <a:effectLst/>
                        </a:rPr>
                        <a:t>照会・登録・変更</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顧客属性</a:t>
                      </a:r>
                      <a:r>
                        <a:rPr kumimoji="1" lang="ja-JP" altLang="en-US" sz="1100" u="none" strike="noStrike" kern="1200" dirty="0">
                          <a:effectLst/>
                        </a:rPr>
                        <a:t>（氏名、性別、生年月日、住所、電話番号、メールアドレス、止め区分、フリー属性など）の照会、登録、変更を行います。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4"/>
                  </a:ext>
                </a:extLst>
              </a:tr>
              <a:tr h="379852">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顧客属性変更履歴　照会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顧客属性（氏名、性別、生年月日、住所、電話番号、メールアドレス、止め区分、フリー属性など）の更新履歴を表示します。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5"/>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退会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顧客をサービスから退会させます。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6"/>
                  </a:ext>
                </a:extLst>
              </a:tr>
              <a:tr h="227403">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顧客情報一括更新</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顧客属性情報をファイルでアップロードし、一括で更新します。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7"/>
                  </a:ext>
                </a:extLst>
              </a:tr>
              <a:tr h="227403">
                <a:tc rowSpan="6">
                  <a:txBody>
                    <a:bodyPr/>
                    <a:lstStyle/>
                    <a:p>
                      <a:pPr algn="ctr" fontAlgn="ctr"/>
                      <a:r>
                        <a:rPr lang="ja-JP" altLang="en-US" sz="1100" u="none" strike="noStrike" dirty="0">
                          <a:effectLst/>
                        </a:rPr>
                        <a:t>会員管理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保持カード照会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会員番号に紐付く複数の会員番号全てを表示します。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8"/>
                  </a:ext>
                </a:extLst>
              </a:tr>
              <a:tr h="379217">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カード属性変更履歴　照会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カード属性（フリー属性）の更新履歴を表示します。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9"/>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盗難・紛失登録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カードのステータスを変更（盗難・紛失、解除）します。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0"/>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利用停止登録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カードのステータスを変更（利用停止、解除）します。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1"/>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統合</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複数のカードを一人の顧客に統合します。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2"/>
                  </a:ext>
                </a:extLst>
              </a:tr>
              <a:tr h="227403">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カード再発行</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新しいカードの再発行を行います。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3"/>
                  </a:ext>
                </a:extLst>
              </a:tr>
              <a:tr h="227403">
                <a:tc rowSpan="6">
                  <a:txBody>
                    <a:bodyPr/>
                    <a:lstStyle/>
                    <a:p>
                      <a:pPr algn="ctr" fontAlgn="ctr"/>
                      <a:r>
                        <a:rPr lang="ja-JP" altLang="en-US" sz="1100" u="none" strike="noStrike" dirty="0">
                          <a:effectLst/>
                        </a:rPr>
                        <a:t>ポイント管理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ポイント　照会・変更</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会員が持つポインﾄの照会、変更を行います。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4"/>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ポイント変動履歴　照会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会員のポイント変動の履歴を表示します。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5"/>
                  </a:ext>
                </a:extLst>
              </a:tr>
              <a:tr h="226768">
                <a:tc vMerge="1">
                  <a:txBody>
                    <a:bodyPr/>
                    <a:lstStyle/>
                    <a:p>
                      <a:endParaRPr lang="ja-JP"/>
                    </a:p>
                  </a:txBody>
                  <a:tcPr marL="37148" marR="37148" marT="37148" marB="37148" anchor="ctr">
                    <a:lnL>
                      <a:noFill/>
                    </a:lnL>
                    <a:lnR w="9525">
                      <a:solidFill>
                        <a:srgbClr val="3C4041"/>
                      </a:solidFill>
                      <a:prstDash val="sysDot"/>
                    </a:lnR>
                  </a:tcPr>
                </a:tc>
                <a:tc>
                  <a:txBody>
                    <a:bodyPr/>
                    <a:lstStyle/>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ランク　照会</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会員のランクを表示します。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6"/>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ボーナスポイント　照会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会員のボーナスポイントの詳細を表示します。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7"/>
                  </a:ext>
                </a:extLst>
              </a:tr>
              <a:tr h="22740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ポイント一括付与</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ポイント付与情報をファイルでアップロードし、一括でポイント付与を行います。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8"/>
                  </a:ext>
                </a:extLst>
              </a:tr>
              <a:tr h="227403">
                <a:tc vMerge="1">
                  <a:txBody>
                    <a:bodyPr/>
                    <a:lstStyle/>
                    <a:p>
                      <a:endParaRPr lang="ja-JP"/>
                    </a:p>
                  </a:txBody>
                  <a:tcPr marL="37148" marR="37148" marT="37148" marB="37148">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ランク一括更新</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ランク情報をファイルでアップロードし、一括でランクを更新します。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63114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ホームベース 48"/>
          <p:cNvSpPr/>
          <p:nvPr/>
        </p:nvSpPr>
        <p:spPr>
          <a:xfrm>
            <a:off x="321704" y="1502415"/>
            <a:ext cx="9441449" cy="283856"/>
          </a:xfrm>
          <a:prstGeom prst="homePlate">
            <a:avLst/>
          </a:prstGeom>
          <a:solidFill>
            <a:schemeClr val="tx2">
              <a:lumMod val="10000"/>
              <a:lumOff val="90000"/>
            </a:schemeClr>
          </a:solidFill>
          <a:ln w="19050" cap="flat" cmpd="sng" algn="ctr">
            <a:noFill/>
            <a:prstDash val="solid"/>
          </a:ln>
          <a:effectLst/>
        </p:spPr>
        <p:txBody>
          <a:bodyPr rtlCol="0" anchor="ctr"/>
          <a:lstStyle/>
          <a:p>
            <a:pPr marL="171450" marR="0" lvl="0" indent="-171450" algn="ctr" defTabSz="455613"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ja-JP" altLang="en-US"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事業推進本部様におけるマイルストン</a:t>
            </a:r>
            <a:endParaRPr kumimoji="0" lang="en-US" altLang="ja-JP" sz="12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角丸四角形 2"/>
          <p:cNvSpPr/>
          <p:nvPr/>
        </p:nvSpPr>
        <p:spPr>
          <a:xfrm>
            <a:off x="94638" y="1702050"/>
            <a:ext cx="3402800" cy="4689701"/>
          </a:xfrm>
          <a:prstGeom prst="roundRect">
            <a:avLst/>
          </a:prstGeom>
          <a:noFill/>
          <a:ln w="28575">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t>3. </a:t>
            </a:r>
            <a:r>
              <a:rPr lang="ja-JP" altLang="en-US" dirty="0" smtClean="0"/>
              <a:t>事業推進本部様における本プロジェクトの位置づけ</a:t>
            </a:r>
            <a:endParaRPr kumimoji="1" lang="ja-JP" altLang="en-US" dirty="0"/>
          </a:p>
        </p:txBody>
      </p:sp>
      <p:sp>
        <p:nvSpPr>
          <p:cNvPr id="18" name="ストライプ矢印 17"/>
          <p:cNvSpPr/>
          <p:nvPr/>
        </p:nvSpPr>
        <p:spPr>
          <a:xfrm rot="20902839">
            <a:off x="165505" y="3771097"/>
            <a:ext cx="9777237" cy="468861"/>
          </a:xfrm>
          <a:prstGeom prst="stripedRightArrow">
            <a:avLst>
              <a:gd name="adj1" fmla="val 50000"/>
              <a:gd name="adj2" fmla="val 48238"/>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Line 70"/>
          <p:cNvSpPr>
            <a:spLocks noChangeShapeType="1"/>
          </p:cNvSpPr>
          <p:nvPr/>
        </p:nvSpPr>
        <p:spPr bwMode="auto">
          <a:xfrm flipH="1" flipV="1">
            <a:off x="163005" y="2426046"/>
            <a:ext cx="0" cy="3071379"/>
          </a:xfrm>
          <a:prstGeom prst="line">
            <a:avLst/>
          </a:prstGeom>
          <a:noFill/>
          <a:ln w="12700">
            <a:solidFill>
              <a:schemeClr val="bg2">
                <a:lumMod val="75000"/>
              </a:schemeClr>
            </a:solidFill>
            <a:round/>
            <a:headEnd type="none" w="lg" len="me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l" defTabSz="457133"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Oval 80"/>
          <p:cNvSpPr>
            <a:spLocks noChangeArrowheads="1"/>
          </p:cNvSpPr>
          <p:nvPr/>
        </p:nvSpPr>
        <p:spPr bwMode="auto">
          <a:xfrm>
            <a:off x="360927" y="4010217"/>
            <a:ext cx="2997200" cy="1138287"/>
          </a:xfrm>
          <a:prstGeom prst="ellipse">
            <a:avLst/>
          </a:prstGeom>
          <a:solidFill>
            <a:schemeClr val="bg2">
              <a:lumMod val="20000"/>
              <a:lumOff val="80000"/>
            </a:schemeClr>
          </a:solidFill>
          <a:ln w="19050">
            <a:noFill/>
            <a:round/>
            <a:headEnd/>
            <a:tailEnd/>
          </a:ln>
          <a:effectLst/>
        </p:spPr>
        <p:txBody>
          <a:bodyPr anchor="ct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ctr" defTabSz="457133" rtl="0" eaLnBrk="1" fontAlgn="auto" latinLnBrk="0" hangingPunct="1">
              <a:lnSpc>
                <a:spcPct val="120000"/>
              </a:lnSpc>
              <a:spcBef>
                <a:spcPct val="0"/>
              </a:spcBef>
              <a:spcAft>
                <a:spcPts val="0"/>
              </a:spcAft>
              <a:buClrTx/>
              <a:buSzTx/>
              <a:buFontTx/>
              <a:buNone/>
              <a:tabLst/>
              <a:defRPr/>
            </a:pPr>
            <a:endParaRPr kumimoji="0"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Oval 86"/>
          <p:cNvSpPr>
            <a:spLocks noChangeArrowheads="1"/>
          </p:cNvSpPr>
          <p:nvPr/>
        </p:nvSpPr>
        <p:spPr bwMode="auto">
          <a:xfrm>
            <a:off x="3694486" y="3378502"/>
            <a:ext cx="2819400" cy="1185129"/>
          </a:xfrm>
          <a:prstGeom prst="ellipse">
            <a:avLst/>
          </a:prstGeom>
          <a:solidFill>
            <a:schemeClr val="bg2">
              <a:lumMod val="40000"/>
              <a:lumOff val="60000"/>
            </a:schemeClr>
          </a:solidFill>
          <a:ln w="19050">
            <a:noFill/>
            <a:round/>
            <a:headEnd/>
            <a:tailEnd/>
          </a:ln>
          <a:effectLst/>
        </p:spPr>
        <p:txBody>
          <a:bodyPr anchor="ct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ctr" defTabSz="457133" rtl="0" eaLnBrk="1" fontAlgn="auto" latinLnBrk="0" hangingPunct="1">
              <a:lnSpc>
                <a:spcPct val="120000"/>
              </a:lnSpc>
              <a:spcBef>
                <a:spcPct val="0"/>
              </a:spcBef>
              <a:spcAft>
                <a:spcPts val="0"/>
              </a:spcAft>
              <a:buClrTx/>
              <a:buSzTx/>
              <a:buFontTx/>
              <a:buNone/>
              <a:tabLst/>
              <a:defRPr/>
            </a:pPr>
            <a:endParaRPr kumimoji="0"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Oval 89"/>
          <p:cNvSpPr>
            <a:spLocks noChangeArrowheads="1"/>
          </p:cNvSpPr>
          <p:nvPr/>
        </p:nvSpPr>
        <p:spPr bwMode="auto">
          <a:xfrm>
            <a:off x="6831718" y="2986102"/>
            <a:ext cx="2900550" cy="1185129"/>
          </a:xfrm>
          <a:prstGeom prst="ellipse">
            <a:avLst/>
          </a:prstGeom>
          <a:solidFill>
            <a:schemeClr val="bg2">
              <a:lumMod val="60000"/>
              <a:lumOff val="40000"/>
            </a:schemeClr>
          </a:solidFill>
          <a:ln w="19050">
            <a:noFill/>
            <a:round/>
            <a:headEnd/>
            <a:tailEnd/>
          </a:ln>
          <a:effectLst/>
        </p:spPr>
        <p:txBody>
          <a:bodyPr anchor="ct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ctr" defTabSz="457133" rtl="0" eaLnBrk="1" fontAlgn="auto" latinLnBrk="0" hangingPunct="1">
              <a:lnSpc>
                <a:spcPct val="120000"/>
              </a:lnSpc>
              <a:spcBef>
                <a:spcPct val="0"/>
              </a:spcBef>
              <a:spcAft>
                <a:spcPts val="0"/>
              </a:spcAft>
              <a:buClrTx/>
              <a:buSzTx/>
              <a:buFontTx/>
              <a:buNone/>
              <a:tabLst/>
              <a:defRPr/>
            </a:pPr>
            <a:endParaRPr kumimoji="0" lang="ja-JP" altLang="en-US" sz="14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円/楕円 13"/>
          <p:cNvSpPr/>
          <p:nvPr/>
        </p:nvSpPr>
        <p:spPr>
          <a:xfrm>
            <a:off x="-325980" y="3315062"/>
            <a:ext cx="4300250" cy="369782"/>
          </a:xfrm>
          <a:prstGeom prst="ellipse">
            <a:avLst/>
          </a:prstGeom>
          <a:noFill/>
          <a:ln w="28575" cap="flat" cmpd="sng" algn="ctr">
            <a:noFill/>
            <a:prstDash val="solid"/>
          </a:ln>
          <a:effectLst/>
        </p:spPr>
        <p:txBody>
          <a:bodyPr rtlCol="0" anchor="ct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「駅ビル</a:t>
            </a:r>
            <a:r>
              <a:rPr lang="en-US" altLang="ja-JP"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社を対象とした土台作り」</a:t>
            </a:r>
            <a:endParaRPr lang="en-US" altLang="ja-JP"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（会員管理・ポイントの再整備）　　　　</a:t>
            </a:r>
            <a:endPar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130728" y="2426047"/>
            <a:ext cx="2133080"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（各種データ取得・分析の達成度</a:t>
            </a:r>
            <a:r>
              <a:rPr kumimoji="0" lang="ja-JP" altLang="en-US"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テキスト ボックス 23"/>
          <p:cNvSpPr txBox="1"/>
          <p:nvPr/>
        </p:nvSpPr>
        <p:spPr>
          <a:xfrm>
            <a:off x="8712772" y="5043647"/>
            <a:ext cx="1324475"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（施策の実現時期</a:t>
            </a:r>
            <a:r>
              <a:rPr kumimoji="0" lang="ja-JP" altLang="en-US"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ホームベース 26"/>
          <p:cNvSpPr/>
          <p:nvPr/>
        </p:nvSpPr>
        <p:spPr>
          <a:xfrm>
            <a:off x="317234" y="1853267"/>
            <a:ext cx="3106641" cy="457153"/>
          </a:xfrm>
          <a:prstGeom prst="homePlate">
            <a:avLst/>
          </a:prstGeom>
          <a:solidFill>
            <a:schemeClr val="bg2">
              <a:lumMod val="20000"/>
              <a:lumOff val="80000"/>
            </a:schemeClr>
          </a:solidFill>
          <a:ln w="19050" cap="flat" cmpd="sng" algn="ctr">
            <a:noFill/>
            <a:prstDash val="solid"/>
          </a:ln>
          <a:effectLst/>
        </p:spPr>
        <p:txBody>
          <a:bodyPr rtlCol="0" anchor="ctr"/>
          <a:lstStyle/>
          <a:p>
            <a:pPr marR="0" lvl="0" algn="ctr" defTabSz="455613" eaLnBrk="0" fontAlgn="base" latinLnBrk="0" hangingPunct="0">
              <a:lnSpc>
                <a:spcPct val="100000"/>
              </a:lnSpc>
              <a:spcBef>
                <a:spcPct val="0"/>
              </a:spcBef>
              <a:spcAft>
                <a:spcPct val="0"/>
              </a:spcAft>
              <a:buClrTx/>
              <a:buSzTx/>
              <a:tabLst/>
              <a:defRPr/>
            </a:pP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STEP</a:t>
            </a:r>
            <a:r>
              <a:rPr kumimoji="0" lang="ja-JP" altLang="en-US" sz="1300" kern="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１</a:t>
            </a: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R="0" lvl="0" algn="ctr" defTabSz="455613" eaLnBrk="0" fontAlgn="base" latinLnBrk="0" hangingPunct="0">
              <a:lnSpc>
                <a:spcPct val="100000"/>
              </a:lnSpc>
              <a:spcBef>
                <a:spcPct val="0"/>
              </a:spcBef>
              <a:spcAft>
                <a:spcPct val="0"/>
              </a:spcAft>
              <a:buClrTx/>
              <a:buSzTx/>
              <a:tabLst/>
              <a:defRPr/>
            </a:pPr>
            <a:r>
              <a:rPr kumimoji="0" lang="ja-JP" altLang="en-US"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会員</a:t>
            </a:r>
            <a:r>
              <a:rPr lang="ja-JP" altLang="en-US" sz="13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基盤・ポイント制度の土台作り</a:t>
            </a:r>
            <a:endPar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ホームベース 27"/>
          <p:cNvSpPr/>
          <p:nvPr/>
        </p:nvSpPr>
        <p:spPr>
          <a:xfrm>
            <a:off x="3511605" y="1851761"/>
            <a:ext cx="3106641" cy="457153"/>
          </a:xfrm>
          <a:prstGeom prst="homePlate">
            <a:avLst/>
          </a:prstGeom>
          <a:solidFill>
            <a:schemeClr val="bg2">
              <a:lumMod val="40000"/>
              <a:lumOff val="60000"/>
            </a:schemeClr>
          </a:solidFill>
          <a:ln w="19050" cap="flat" cmpd="sng" algn="ctr">
            <a:noFill/>
            <a:prstDash val="solid"/>
          </a:ln>
          <a:effectLst/>
        </p:spPr>
        <p:txBody>
          <a:bodyPr rtlCol="0" anchor="ctr"/>
          <a:lstStyle/>
          <a:p>
            <a:pPr marR="0" lvl="0" algn="ctr" defTabSz="455613" eaLnBrk="0" fontAlgn="base" latinLnBrk="0" hangingPunct="0">
              <a:lnSpc>
                <a:spcPct val="100000"/>
              </a:lnSpc>
              <a:spcBef>
                <a:spcPct val="0"/>
              </a:spcBef>
              <a:spcAft>
                <a:spcPct val="0"/>
              </a:spcAft>
              <a:buClrTx/>
              <a:buSzTx/>
              <a:tabLst/>
              <a:defRPr/>
            </a:pP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STEP</a:t>
            </a:r>
            <a:r>
              <a:rPr kumimoji="0" lang="ja-JP" altLang="en-US"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２</a:t>
            </a: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R="0" lvl="0" algn="ctr" defTabSz="455613" eaLnBrk="0" fontAlgn="base" latinLnBrk="0" hangingPunct="0">
              <a:lnSpc>
                <a:spcPct val="100000"/>
              </a:lnSpc>
              <a:spcBef>
                <a:spcPct val="0"/>
              </a:spcBef>
              <a:spcAft>
                <a:spcPct val="0"/>
              </a:spcAft>
              <a:buClrTx/>
              <a:buSzTx/>
              <a:tabLst/>
              <a:defRPr/>
            </a:pPr>
            <a:r>
              <a:rPr lang="ja-JP" altLang="en-US" sz="13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事推マーケ基盤拡大</a:t>
            </a:r>
            <a:endPar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ホームベース 28"/>
          <p:cNvSpPr/>
          <p:nvPr/>
        </p:nvSpPr>
        <p:spPr>
          <a:xfrm>
            <a:off x="6678805" y="1841201"/>
            <a:ext cx="3106641" cy="457153"/>
          </a:xfrm>
          <a:prstGeom prst="homePlate">
            <a:avLst/>
          </a:prstGeom>
          <a:solidFill>
            <a:schemeClr val="bg2">
              <a:lumMod val="60000"/>
              <a:lumOff val="40000"/>
            </a:schemeClr>
          </a:solidFill>
          <a:ln w="19050" cap="flat" cmpd="sng" algn="ctr">
            <a:noFill/>
            <a:prstDash val="solid"/>
          </a:ln>
          <a:effectLst/>
        </p:spPr>
        <p:txBody>
          <a:bodyPr rtlCol="0" anchor="ctr"/>
          <a:lstStyle/>
          <a:p>
            <a:pPr marR="0" lvl="0" algn="ctr" defTabSz="455613" eaLnBrk="0" fontAlgn="base" latinLnBrk="0" hangingPunct="0">
              <a:lnSpc>
                <a:spcPct val="100000"/>
              </a:lnSpc>
              <a:spcBef>
                <a:spcPct val="0"/>
              </a:spcBef>
              <a:spcAft>
                <a:spcPct val="0"/>
              </a:spcAft>
              <a:buClrTx/>
              <a:buSzTx/>
              <a:tabLst/>
              <a:defRPr/>
            </a:pP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STEP</a:t>
            </a:r>
            <a:r>
              <a:rPr kumimoji="0" lang="ja-JP" altLang="en-US" sz="1300" kern="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３</a:t>
            </a:r>
            <a:r>
              <a:rPr kumimoji="0" lang="en-US" altLang="ja-JP"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p>
          <a:p>
            <a:pPr marR="0" lvl="0" algn="ctr" defTabSz="455613" eaLnBrk="0" fontAlgn="base" latinLnBrk="0" hangingPunct="0">
              <a:lnSpc>
                <a:spcPct val="100000"/>
              </a:lnSpc>
              <a:spcBef>
                <a:spcPct val="0"/>
              </a:spcBef>
              <a:spcAft>
                <a:spcPct val="0"/>
              </a:spcAft>
              <a:buClrTx/>
              <a:buSzTx/>
              <a:tabLst/>
              <a:defRPr/>
            </a:pPr>
            <a:r>
              <a:rPr lang="ja-JP" altLang="en-US" sz="1300" kern="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事業間連携・グループ送集客・</a:t>
            </a:r>
            <a:r>
              <a:rPr kumimoji="0" lang="ja-JP" altLang="en-US" sz="130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基盤の導入</a:t>
            </a:r>
          </a:p>
        </p:txBody>
      </p:sp>
      <p:sp>
        <p:nvSpPr>
          <p:cNvPr id="30" name="Line 70"/>
          <p:cNvSpPr>
            <a:spLocks noChangeShapeType="1"/>
          </p:cNvSpPr>
          <p:nvPr/>
        </p:nvSpPr>
        <p:spPr bwMode="auto">
          <a:xfrm flipV="1">
            <a:off x="173851" y="5527073"/>
            <a:ext cx="3166170" cy="3012"/>
          </a:xfrm>
          <a:prstGeom prst="line">
            <a:avLst/>
          </a:prstGeom>
          <a:noFill/>
          <a:ln w="12700">
            <a:solidFill>
              <a:schemeClr val="bg2">
                <a:lumMod val="75000"/>
              </a:schemeClr>
            </a:solidFill>
            <a:round/>
            <a:headEnd type="none" w="lg" len="me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l" defTabSz="457133"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Line 70"/>
          <p:cNvSpPr>
            <a:spLocks noChangeShapeType="1"/>
          </p:cNvSpPr>
          <p:nvPr/>
        </p:nvSpPr>
        <p:spPr bwMode="auto">
          <a:xfrm>
            <a:off x="3350119" y="5537815"/>
            <a:ext cx="3222861" cy="1506"/>
          </a:xfrm>
          <a:prstGeom prst="line">
            <a:avLst/>
          </a:prstGeom>
          <a:noFill/>
          <a:ln w="12700">
            <a:solidFill>
              <a:schemeClr val="bg2">
                <a:lumMod val="75000"/>
              </a:schemeClr>
            </a:solidFill>
            <a:round/>
            <a:headEnd type="none" w="lg" len="me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l" defTabSz="457133"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Line 70"/>
          <p:cNvSpPr>
            <a:spLocks noChangeShapeType="1"/>
          </p:cNvSpPr>
          <p:nvPr/>
        </p:nvSpPr>
        <p:spPr bwMode="auto">
          <a:xfrm flipV="1">
            <a:off x="6562605" y="5536310"/>
            <a:ext cx="3255649" cy="0"/>
          </a:xfrm>
          <a:prstGeom prst="line">
            <a:avLst/>
          </a:prstGeom>
          <a:noFill/>
          <a:ln w="12700">
            <a:solidFill>
              <a:schemeClr val="bg2">
                <a:lumMod val="75000"/>
              </a:schemeClr>
            </a:solidFill>
            <a:round/>
            <a:headEnd type="none" w="lg" len="me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marL="0" marR="0" lvl="0" indent="0" algn="l" defTabSz="457133"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テキスト ボックス 23"/>
          <p:cNvSpPr txBox="1"/>
          <p:nvPr/>
        </p:nvSpPr>
        <p:spPr>
          <a:xfrm>
            <a:off x="175419" y="5186904"/>
            <a:ext cx="904634" cy="276999"/>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0" lang="en-US" altLang="ja-JP" sz="12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FY2021</a:t>
            </a:r>
            <a:r>
              <a:rPr kumimoji="0" lang="ja-JP" altLang="en-US" sz="12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2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23"/>
          <p:cNvSpPr txBox="1"/>
          <p:nvPr/>
        </p:nvSpPr>
        <p:spPr>
          <a:xfrm>
            <a:off x="9013876" y="5230270"/>
            <a:ext cx="904634" cy="276999"/>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0" lang="ja-JP" altLang="en-US" sz="12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dirty="0" smtClean="0">
                <a:solidFill>
                  <a:srgbClr val="0080B1">
                    <a:lumMod val="75000"/>
                  </a:srgbClr>
                </a:solidFill>
                <a:latin typeface="Meiryo UI" panose="020B0604030504040204" pitchFamily="50" charset="-128"/>
                <a:ea typeface="Meiryo UI" panose="020B0604030504040204" pitchFamily="50" charset="-128"/>
                <a:cs typeface="Meiryo UI" panose="020B0604030504040204" pitchFamily="50" charset="-128"/>
              </a:rPr>
              <a:t>FY2023</a:t>
            </a:r>
          </a:p>
        </p:txBody>
      </p:sp>
      <p:sp>
        <p:nvSpPr>
          <p:cNvPr id="36" name="円/楕円 13"/>
          <p:cNvSpPr/>
          <p:nvPr/>
        </p:nvSpPr>
        <p:spPr>
          <a:xfrm>
            <a:off x="6002506" y="2682274"/>
            <a:ext cx="4300250" cy="369782"/>
          </a:xfrm>
          <a:prstGeom prst="ellipse">
            <a:avLst/>
          </a:prstGeom>
          <a:noFill/>
          <a:ln w="28575" cap="flat" cmpd="sng" algn="ctr">
            <a:noFill/>
            <a:prstDash val="solid"/>
          </a:ln>
          <a:effectLst/>
        </p:spPr>
        <p:txBody>
          <a:bodyPr rtlCol="0" anchor="ct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ID</a:t>
            </a:r>
            <a:r>
              <a:rPr kumimoji="0" lang="ja-JP" altLang="en-US"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連携基盤の</a:t>
            </a:r>
            <a:r>
              <a:rPr lang="ja-JP" altLang="en-US" sz="15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構築</a:t>
            </a:r>
            <a:r>
              <a:rPr kumimoji="0" lang="ja-JP" altLang="en-US"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algn="ctr">
              <a:defRPr/>
            </a:pPr>
            <a:r>
              <a:rPr kumimoji="0"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グループ内相互送客の実現</a:t>
            </a:r>
            <a:r>
              <a:rPr kumimoji="0"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33" rtl="0" eaLnBrk="1" fontAlgn="auto" latinLnBrk="0" hangingPunct="1">
              <a:lnSpc>
                <a:spcPct val="100000"/>
              </a:lnSpc>
              <a:spcBef>
                <a:spcPts val="0"/>
              </a:spcBef>
              <a:spcAft>
                <a:spcPts val="0"/>
              </a:spcAft>
              <a:buClrTx/>
              <a:buSzTx/>
              <a:buFontTx/>
              <a:buNone/>
              <a:tabLst/>
              <a:defRPr/>
            </a:pPr>
            <a:r>
              <a:rPr kumimoji="0" lang="en-US" altLang="ja-JP" sz="150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0" lang="en-US" altLang="ja-JP" sz="150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0" lang="ja-JP" altLang="en-US" sz="150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　　　　</a:t>
            </a:r>
            <a:endParaRPr kumimoji="0" lang="en-US" altLang="ja-JP" sz="1500" i="0" u="none" strike="noStrike" kern="1200" cap="none" spc="0" normalizeH="0" baseline="0" noProof="0" dirty="0" smtClean="0">
              <a:ln>
                <a:noFill/>
              </a:ln>
              <a:solidFill>
                <a:srgbClr val="0F1C50">
                  <a:lumMod val="90000"/>
                  <a:lumOff val="1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円/楕円 13"/>
          <p:cNvSpPr/>
          <p:nvPr/>
        </p:nvSpPr>
        <p:spPr>
          <a:xfrm>
            <a:off x="2571482" y="3045713"/>
            <a:ext cx="5203303" cy="369782"/>
          </a:xfrm>
          <a:prstGeom prst="ellipse">
            <a:avLst/>
          </a:prstGeom>
          <a:noFill/>
          <a:ln w="28575" cap="flat" cmpd="sng" algn="ctr">
            <a:noFill/>
            <a:prstDash val="solid"/>
          </a:ln>
          <a:effectLst/>
        </p:spPr>
        <p:txBody>
          <a:bodyPr rtlCol="0" anchor="ct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「マーケティング基盤の拡充」</a:t>
            </a:r>
            <a:endPar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lang="ja-JP" altLang="en-US" sz="1500" b="1" dirty="0" smtClean="0">
                <a:solidFill>
                  <a:srgbClr val="7030A0"/>
                </a:solidFill>
                <a:latin typeface="Meiryo UI" panose="020B0604030504040204" pitchFamily="50" charset="-128"/>
                <a:ea typeface="Meiryo UI" panose="020B0604030504040204" pitchFamily="50" charset="-128"/>
                <a:cs typeface="Meiryo UI" panose="020B0604030504040204" pitchFamily="50" charset="-128"/>
              </a:rPr>
              <a:t>（関連事業間内における新たな動線設計）</a:t>
            </a:r>
            <a:endPar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endParaRPr kumimoji="0" lang="en-US" altLang="ja-JP" sz="1500" b="1"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457133" rtl="0" eaLnBrk="1" fontAlgn="auto" latinLnBrk="0" hangingPunct="1">
              <a:lnSpc>
                <a:spcPct val="100000"/>
              </a:lnSpc>
              <a:spcBef>
                <a:spcPts val="0"/>
              </a:spcBef>
              <a:spcAft>
                <a:spcPts val="0"/>
              </a:spcAft>
              <a:buClrTx/>
              <a:buSzTx/>
              <a:buFontTx/>
              <a:buNone/>
              <a:tabLst/>
              <a:defRPr/>
            </a:pPr>
            <a:r>
              <a:rPr kumimoji="0" lang="en-US" altLang="ja-JP" sz="1500"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0" lang="en-US" altLang="ja-JP" sz="1500"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0" lang="ja-JP" altLang="en-US" sz="1500"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rPr>
              <a:t>　　　　</a:t>
            </a:r>
            <a:endParaRPr kumimoji="0" lang="en-US" altLang="ja-JP" sz="1500" i="0" u="none" strike="noStrike" kern="1200" cap="none" spc="0" normalizeH="0" baseline="0" noProof="0" dirty="0" smtClean="0">
              <a:ln>
                <a:noFill/>
              </a:ln>
              <a:solidFill>
                <a:srgbClr val="7030A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p:cNvSpPr txBox="1"/>
          <p:nvPr/>
        </p:nvSpPr>
        <p:spPr>
          <a:xfrm>
            <a:off x="10573" y="3927770"/>
            <a:ext cx="3651250" cy="1123384"/>
          </a:xfrm>
          <a:prstGeom prst="rect">
            <a:avLst/>
          </a:prstGeom>
          <a:noFill/>
        </p:spPr>
        <p:txBody>
          <a:bodyPr wrap="square" rtlCol="0">
            <a:spAutoFit/>
          </a:bodyPr>
          <a:lstStyle/>
          <a:p>
            <a:pPr algn="ctr" defTabSz="455613" eaLnBrk="0" fontAlgn="base" hangingPunct="0">
              <a:spcBef>
                <a:spcPct val="0"/>
              </a:spcBef>
              <a:spcAft>
                <a:spcPct val="0"/>
              </a:spcAft>
            </a:pP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・決済端末、売上管理は、共通化メリットとして、</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主</a:t>
            </a: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に業務効率化、コスト低減効果を目的。</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b="1"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会員・ポイント管理、分析は、事推マーケ</a:t>
            </a:r>
            <a:endPar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基盤として拡張性も考慮</a:t>
            </a: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した導入を目的。</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a:xfrm>
            <a:off x="3426072" y="3236624"/>
            <a:ext cx="3436548" cy="1754326"/>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・事推</a:t>
            </a:r>
            <a:r>
              <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DMP</a:t>
            </a:r>
            <a:r>
              <a:rPr lang="ja-JP" altLang="en-US" sz="1400" b="1" dirty="0" err="1"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MA</a:t>
            </a: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を構築し、</a:t>
            </a:r>
            <a:endPar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関連事業における</a:t>
            </a: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デジマシフトを進める。</a:t>
            </a:r>
            <a:endParaRPr lang="en-US" altLang="ja-JP" sz="1400" b="1" dirty="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・ポイントサービス対象を駅ビルの他、</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キヨスク店舗、コンビニ、</a:t>
            </a:r>
            <a:r>
              <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EC</a:t>
            </a: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モール（新設）へ</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拡大させ、事推マーケ基盤に取り込む。</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（関連事業内における会員基盤の拡充と</a:t>
            </a:r>
            <a:endPar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データ利活用の促進）</a:t>
            </a:r>
            <a:endParaRPr lang="en-US" altLang="ja-JP" sz="1400" b="1" dirty="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テキスト ボックス 39"/>
          <p:cNvSpPr txBox="1"/>
          <p:nvPr/>
        </p:nvSpPr>
        <p:spPr>
          <a:xfrm>
            <a:off x="6454458" y="2957154"/>
            <a:ext cx="3651250" cy="1523494"/>
          </a:xfrm>
          <a:prstGeom prst="rect">
            <a:avLst/>
          </a:prstGeom>
          <a:noFill/>
        </p:spPr>
        <p:txBody>
          <a:bodyPr wrap="square" rtlCol="0">
            <a:spAutoFit/>
          </a:bodyPr>
          <a:lstStyle/>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EX</a:t>
            </a: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ポイント（営業本部）との</a:t>
            </a:r>
            <a:endParaRPr lang="en-US" altLang="ja-JP"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400" b="1" dirty="0" smtClean="0">
                <a:solidFill>
                  <a:srgbClr val="3333FF"/>
                </a:solidFill>
                <a:latin typeface="Meiryo UI" panose="020B0604030504040204" pitchFamily="50" charset="-128"/>
                <a:ea typeface="Meiryo UI" panose="020B0604030504040204" pitchFamily="50" charset="-128"/>
                <a:cs typeface="Meiryo UI" panose="020B0604030504040204" pitchFamily="50" charset="-128"/>
              </a:rPr>
              <a:t>事推共通ポイントとの交換</a:t>
            </a: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を開始。</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endParaRPr lang="en-US" altLang="ja-JP" sz="13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・新幹線利用者の動線にあわせた</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マーケティングモデルを構築することで、</a:t>
            </a:r>
            <a:endParaRPr lang="en-US" altLang="ja-JP" sz="130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JR</a:t>
            </a: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東海様グループシナジーを発揮し、</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収益拡大を実現する。</a:t>
            </a:r>
            <a:endParaRPr lang="en-US" altLang="ja-JP" sz="130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Rectangle 20"/>
          <p:cNvSpPr>
            <a:spLocks noChangeArrowheads="1"/>
          </p:cNvSpPr>
          <p:nvPr/>
        </p:nvSpPr>
        <p:spPr bwMode="auto">
          <a:xfrm>
            <a:off x="172515" y="5739863"/>
            <a:ext cx="3157904" cy="628860"/>
          </a:xfrm>
          <a:prstGeom prst="rect">
            <a:avLst/>
          </a:prstGeom>
          <a:noFill/>
          <a:ln w="12700" algn="ctr">
            <a:solidFill>
              <a:srgbClr val="FF6600"/>
            </a:solid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endParaRPr lang="en-US" altLang="ja-JP" sz="11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Rectangle 20"/>
          <p:cNvSpPr>
            <a:spLocks noChangeArrowheads="1"/>
          </p:cNvSpPr>
          <p:nvPr/>
        </p:nvSpPr>
        <p:spPr bwMode="auto">
          <a:xfrm>
            <a:off x="3428345" y="5739862"/>
            <a:ext cx="3157904" cy="628861"/>
          </a:xfrm>
          <a:prstGeom prst="rect">
            <a:avLst/>
          </a:prstGeom>
          <a:noFill/>
          <a:ln w="12700" algn="ctr">
            <a:solidFill>
              <a:srgbClr val="FF6600"/>
            </a:solid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endParaRPr lang="en-US" altLang="ja-JP" sz="11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Rectangle 20"/>
          <p:cNvSpPr>
            <a:spLocks noChangeArrowheads="1"/>
          </p:cNvSpPr>
          <p:nvPr/>
        </p:nvSpPr>
        <p:spPr bwMode="auto">
          <a:xfrm>
            <a:off x="6647224" y="5744273"/>
            <a:ext cx="3157904" cy="624661"/>
          </a:xfrm>
          <a:prstGeom prst="rect">
            <a:avLst/>
          </a:prstGeom>
          <a:noFill/>
          <a:ln w="12700" algn="ctr">
            <a:solidFill>
              <a:srgbClr val="FF6600"/>
            </a:solid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endParaRPr lang="en-US" altLang="ja-JP" sz="11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p:cNvSpPr/>
          <p:nvPr/>
        </p:nvSpPr>
        <p:spPr>
          <a:xfrm>
            <a:off x="401890" y="5753480"/>
            <a:ext cx="2757486" cy="661720"/>
          </a:xfrm>
          <a:prstGeom prst="rect">
            <a:avLst/>
          </a:prstGeom>
        </p:spPr>
        <p:txBody>
          <a:bodyPr wrap="none">
            <a:spAutoFit/>
          </a:bodyPr>
          <a:lstStyle/>
          <a:p>
            <a:pPr algn="ctr">
              <a:spcAft>
                <a:spcPts val="0"/>
              </a:spcAft>
            </a:pP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・タッチ</a:t>
            </a:r>
            <a:r>
              <a:rPr lang="ja-JP" altLang="en-US" sz="1300" b="1" kern="100" dirty="0">
                <a:solidFill>
                  <a:srgbClr val="FF6600"/>
                </a:solidFill>
                <a:latin typeface="Meiryo UI" panose="020B0604030504040204" pitchFamily="50" charset="-128"/>
                <a:ea typeface="Meiryo UI" panose="020B0604030504040204" pitchFamily="50" charset="-128"/>
                <a:cs typeface="Courier New" panose="02070309020205020404" pitchFamily="49" charset="0"/>
              </a:rPr>
              <a:t>ポイント</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のデジタル化（</a:t>
            </a:r>
            <a:r>
              <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APP</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a:t>
            </a:r>
            <a:endPar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rPr>
              <a:t>・駅ビル共通ポイント化</a:t>
            </a:r>
            <a:endParaRPr lang="en-US" altLang="ja-JP"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200"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・データ自由分析に基づく施策の実行開始</a:t>
            </a:r>
            <a:endParaRPr lang="ja-JP" altLang="ja-JP" sz="1200" kern="100" dirty="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45" name="正方形/長方形 44"/>
          <p:cNvSpPr/>
          <p:nvPr/>
        </p:nvSpPr>
        <p:spPr>
          <a:xfrm>
            <a:off x="3221352" y="5735357"/>
            <a:ext cx="3597724" cy="661720"/>
          </a:xfrm>
          <a:prstGeom prst="rect">
            <a:avLst/>
          </a:prstGeom>
        </p:spPr>
        <p:txBody>
          <a:bodyPr wrap="square">
            <a:spAutoFit/>
          </a:bodyPr>
          <a:lstStyle/>
          <a:p>
            <a:pPr algn="ctr">
              <a:spcAft>
                <a:spcPts val="0"/>
              </a:spcAft>
            </a:pPr>
            <a:r>
              <a:rPr lang="ja-JP" altLang="en-US"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rPr>
              <a:t>・事推共通ポイント化</a:t>
            </a:r>
            <a:endParaRPr lang="en-US" altLang="ja-JP"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200"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・会員に応じたレコメンド、プロモーション</a:t>
            </a:r>
            <a:endParaRPr lang="en-US" altLang="ja-JP" sz="1200" kern="100" dirty="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・事推内（</a:t>
            </a:r>
            <a:r>
              <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OMO</a:t>
            </a:r>
            <a:r>
              <a:rPr lang="ja-JP" altLang="en-US" sz="1300" b="1" kern="100" dirty="0">
                <a:solidFill>
                  <a:srgbClr val="FF6600"/>
                </a:solidFill>
                <a:latin typeface="Meiryo UI" panose="020B0604030504040204" pitchFamily="50" charset="-128"/>
                <a:ea typeface="Meiryo UI" panose="020B0604030504040204" pitchFamily="50" charset="-128"/>
                <a:cs typeface="Courier New" panose="02070309020205020404" pitchFamily="49" charset="0"/>
              </a:rPr>
              <a:t>含</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む）の新たな</a:t>
            </a:r>
            <a:r>
              <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UI</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a:t>
            </a:r>
            <a:r>
              <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UX</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設計</a:t>
            </a:r>
            <a:endPar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p:txBody>
      </p:sp>
      <p:sp>
        <p:nvSpPr>
          <p:cNvPr id="47" name="正方形/長方形 46"/>
          <p:cNvSpPr/>
          <p:nvPr/>
        </p:nvSpPr>
        <p:spPr>
          <a:xfrm>
            <a:off x="6471037" y="5732486"/>
            <a:ext cx="3597724" cy="677108"/>
          </a:xfrm>
          <a:prstGeom prst="rect">
            <a:avLst/>
          </a:prstGeom>
        </p:spPr>
        <p:txBody>
          <a:bodyPr wrap="square">
            <a:spAutoFit/>
          </a:bodyPr>
          <a:lstStyle/>
          <a:p>
            <a:pPr algn="ctr">
              <a:spcAft>
                <a:spcPts val="0"/>
              </a:spcAft>
            </a:pPr>
            <a:r>
              <a:rPr lang="ja-JP" altLang="en-US"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rPr>
              <a:t>・事業間ポイント連携化</a:t>
            </a:r>
            <a:endParaRPr lang="en-US" altLang="ja-JP" sz="1200" kern="100" dirty="0" smtClean="0">
              <a:solidFill>
                <a:srgbClr val="FF6600"/>
              </a:solidFill>
              <a:effectLst/>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・新幹線予約情報を活用した</a:t>
            </a:r>
            <a:r>
              <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JR</a:t>
            </a: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東海様の</a:t>
            </a:r>
            <a:endParaRPr lang="en-US" altLang="ja-JP"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300" b="1" kern="100" dirty="0" smtClean="0">
                <a:solidFill>
                  <a:srgbClr val="FF6600"/>
                </a:solidFill>
                <a:latin typeface="Meiryo UI" panose="020B0604030504040204" pitchFamily="50" charset="-128"/>
                <a:ea typeface="Meiryo UI" panose="020B0604030504040204" pitchFamily="50" charset="-128"/>
                <a:cs typeface="Courier New" panose="02070309020205020404" pitchFamily="49" charset="0"/>
              </a:rPr>
              <a:t>強みを活かした新たな需要喚起モデル</a:t>
            </a:r>
            <a:endParaRPr lang="en-US" altLang="ja-JP" sz="1300" b="1" kern="100" dirty="0">
              <a:solidFill>
                <a:srgbClr val="FF6600"/>
              </a:solidFill>
              <a:latin typeface="Meiryo UI" panose="020B0604030504040204" pitchFamily="50" charset="-128"/>
              <a:ea typeface="Meiryo UI" panose="020B0604030504040204" pitchFamily="50" charset="-128"/>
              <a:cs typeface="Courier New" panose="02070309020205020404" pitchFamily="49" charset="0"/>
            </a:endParaRPr>
          </a:p>
        </p:txBody>
      </p:sp>
      <p:sp>
        <p:nvSpPr>
          <p:cNvPr id="48" name="テキスト ボックス 47"/>
          <p:cNvSpPr txBox="1"/>
          <p:nvPr/>
        </p:nvSpPr>
        <p:spPr>
          <a:xfrm>
            <a:off x="250770" y="790880"/>
            <a:ext cx="9567484" cy="584775"/>
          </a:xfrm>
          <a:prstGeom prst="rect">
            <a:avLst/>
          </a:prstGeom>
          <a:noFill/>
        </p:spPr>
        <p:txBody>
          <a:bodyPr wrap="square" rtlCol="0">
            <a:spAutoFit/>
          </a:bodyPr>
          <a:lstStyle/>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事業間連携およびグループ内送客・集客モデルを目指すにおいては、今後、関連事業側での各種データ取得・分析の成否が大きな役割を担うものと認識しており、弊社は事推様とともに、その実現に向けて邁進してまいりま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楕円 1"/>
          <p:cNvSpPr/>
          <p:nvPr/>
        </p:nvSpPr>
        <p:spPr>
          <a:xfrm>
            <a:off x="144062" y="5510760"/>
            <a:ext cx="1601680" cy="292467"/>
          </a:xfrm>
          <a:prstGeom prst="ellips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p:cNvSpPr txBox="1"/>
          <p:nvPr/>
        </p:nvSpPr>
        <p:spPr>
          <a:xfrm>
            <a:off x="300210" y="5503240"/>
            <a:ext cx="1545517" cy="307777"/>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実現していく</a:t>
            </a:r>
            <a:r>
              <a:rPr lang="en-US" altLang="ja-JP"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UI</a:t>
            </a:r>
            <a:endParaRPr kumimoji="0" lang="en-US" altLang="ja-JP"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テキスト ボックス 45"/>
          <p:cNvSpPr txBox="1"/>
          <p:nvPr/>
        </p:nvSpPr>
        <p:spPr>
          <a:xfrm>
            <a:off x="661256" y="1395367"/>
            <a:ext cx="2706623" cy="307777"/>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en-US" altLang="ja-JP"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本プロジェクトの位置づけ</a:t>
            </a:r>
            <a:r>
              <a:rPr lang="en-US" altLang="ja-JP"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4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9520251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9.1. </a:t>
            </a:r>
            <a:r>
              <a:rPr kumimoji="1" lang="ja-JP" altLang="en-US" dirty="0" smtClean="0"/>
              <a:t>提供機能一覧：画面一覧（</a:t>
            </a:r>
            <a:r>
              <a:rPr kumimoji="1" lang="en-US" altLang="ja-JP" dirty="0" smtClean="0"/>
              <a:t>2/4</a:t>
            </a:r>
            <a:r>
              <a:rPr kumimoji="1" lang="ja-JP" altLang="en-US" dirty="0" smtClean="0"/>
              <a:t>）</a:t>
            </a:r>
            <a:endParaRPr kumimoji="1" lang="ja-JP" altLang="en-US" dirty="0"/>
          </a:p>
        </p:txBody>
      </p:sp>
      <p:graphicFrame>
        <p:nvGraphicFramePr>
          <p:cNvPr id="6" name="コンテンツプレースホルダ 7"/>
          <p:cNvGraphicFramePr>
            <a:graphicFrameLocks/>
          </p:cNvGraphicFramePr>
          <p:nvPr>
            <p:extLst/>
          </p:nvPr>
        </p:nvGraphicFramePr>
        <p:xfrm>
          <a:off x="327804" y="821811"/>
          <a:ext cx="8544757" cy="5177999"/>
        </p:xfrm>
        <a:graphic>
          <a:graphicData uri="http://schemas.openxmlformats.org/drawingml/2006/table">
            <a:tbl>
              <a:tblPr firstRow="1">
                <a:tableStyleId>{073A0DAA-6AF3-43AB-8588-CEC1D06C72B9}</a:tableStyleId>
              </a:tblPr>
              <a:tblGrid>
                <a:gridCol w="1006536">
                  <a:extLst>
                    <a:ext uri="{9D8B030D-6E8A-4147-A177-3AD203B41FA5}">
                      <a16:colId xmlns:a16="http://schemas.microsoft.com/office/drawing/2014/main" val="20000"/>
                    </a:ext>
                  </a:extLst>
                </a:gridCol>
                <a:gridCol w="2416577">
                  <a:extLst>
                    <a:ext uri="{9D8B030D-6E8A-4147-A177-3AD203B41FA5}">
                      <a16:colId xmlns:a16="http://schemas.microsoft.com/office/drawing/2014/main" val="20001"/>
                    </a:ext>
                  </a:extLst>
                </a:gridCol>
                <a:gridCol w="5121644">
                  <a:extLst>
                    <a:ext uri="{9D8B030D-6E8A-4147-A177-3AD203B41FA5}">
                      <a16:colId xmlns:a16="http://schemas.microsoft.com/office/drawing/2014/main" val="20002"/>
                    </a:ext>
                  </a:extLst>
                </a:gridCol>
              </a:tblGrid>
              <a:tr h="250270">
                <a:tc>
                  <a:txBody>
                    <a:bodyPr/>
                    <a:lstStyle/>
                    <a:p>
                      <a:pPr algn="ctr" fontAlgn="ctr"/>
                      <a:r>
                        <a:rPr lang="ja-JP" altLang="en-US" sz="1100" u="none" strike="noStrike" dirty="0">
                          <a:effectLst/>
                        </a:rPr>
                        <a:t>メニュー</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tc>
                <a:tc>
                  <a:txBody>
                    <a:bodyPr/>
                    <a:lstStyle/>
                    <a:p>
                      <a:pPr algn="ctr" fontAlgn="ctr"/>
                      <a:r>
                        <a:rPr lang="ja-JP" altLang="en-US" sz="1100" u="none" strike="noStrike" dirty="0">
                          <a:effectLst/>
                        </a:rPr>
                        <a:t>画面名称</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tc>
                <a:tc>
                  <a:txBody>
                    <a:bodyPr/>
                    <a:lstStyle/>
                    <a:p>
                      <a:pPr algn="ctr" fontAlgn="ctr"/>
                      <a:r>
                        <a:rPr lang="ja-JP" altLang="en-US" sz="1100" u="none" strike="noStrike" dirty="0">
                          <a:effectLst/>
                        </a:rPr>
                        <a:t>概要</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0"/>
                  </a:ext>
                </a:extLst>
              </a:tr>
              <a:tr h="403989">
                <a:tc rowSpan="2">
                  <a:txBody>
                    <a:bodyPr/>
                    <a:lstStyle/>
                    <a:p>
                      <a:pPr algn="ctr" fontAlgn="ctr"/>
                      <a:r>
                        <a:rPr lang="ja-JP" altLang="en-US" sz="1100" u="none" strike="noStrike" dirty="0">
                          <a:effectLst/>
                        </a:rPr>
                        <a:t>会員番号管理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会員番号基本情報</a:t>
                      </a:r>
                      <a:endParaRPr lang="en-US" altLang="ja-JP" sz="1100" u="none" strike="noStrike" dirty="0">
                        <a:effectLst/>
                      </a:endParaRPr>
                    </a:p>
                    <a:p>
                      <a:pPr algn="l" fontAlgn="ctr"/>
                      <a:r>
                        <a:rPr lang="ja-JP" altLang="en-US" sz="1100" u="none" strike="noStrike" dirty="0">
                          <a:effectLst/>
                        </a:rPr>
                        <a:t>照会・登録・変更</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会員番号を一括発行するために会員番号の基本情報</a:t>
                      </a:r>
                      <a:r>
                        <a:rPr kumimoji="1" lang="ja-JP" altLang="en-US" sz="1100" u="none" strike="noStrike" kern="1200" dirty="0">
                          <a:effectLst/>
                        </a:rPr>
                        <a:t>の照会、登録、変更を行います。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1"/>
                  </a:ext>
                </a:extLst>
              </a:tr>
              <a:tr h="402719">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会員番号発行</a:t>
                      </a:r>
                      <a:endParaRPr kumimoji="1" lang="en-US" altLang="ja-JP" sz="1100" u="none" strike="noStrike" kern="1200" dirty="0">
                        <a:effectLst/>
                      </a:endParaRPr>
                    </a:p>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照会・登録・ダウンロード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会員番号を一括発行します。</a:t>
                      </a:r>
                      <a:endParaRPr lang="en-US" altLang="ja-JP" sz="1100" u="none" strike="noStrike" dirty="0">
                        <a:effectLst/>
                      </a:endParaRPr>
                    </a:p>
                    <a:p>
                      <a:pPr algn="l" fontAlgn="ctr"/>
                      <a:r>
                        <a:rPr lang="ja-JP" altLang="en-US" sz="1100" u="none" strike="noStrike" dirty="0">
                          <a:effectLst/>
                        </a:rPr>
                        <a:t>発行した会員番号はファイル形式でダウンロードすることが出来ます。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2"/>
                  </a:ext>
                </a:extLst>
              </a:tr>
              <a:tr h="242648">
                <a:tc rowSpan="8">
                  <a:txBody>
                    <a:bodyPr/>
                    <a:lstStyle/>
                    <a:p>
                      <a:pPr algn="ctr" fontAlgn="ctr"/>
                      <a:r>
                        <a:rPr lang="ja-JP" altLang="en-US" sz="1100" u="none" strike="noStrike" dirty="0">
                          <a:effectLst/>
                        </a:rPr>
                        <a:t>キャンペーン</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日付別キャンペーン登録</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rowSpan="7">
                  <a:txBody>
                    <a:bodyPr/>
                    <a:lstStyle/>
                    <a:p>
                      <a:pPr algn="l" fontAlgn="ctr"/>
                      <a:r>
                        <a:rPr lang="ja-JP" altLang="en-US" sz="1100" u="none" strike="noStrike" dirty="0">
                          <a:effectLst/>
                        </a:rPr>
                        <a:t>各種キャンペーンの登録、照会、変更、削除を行います。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3"/>
                  </a:ext>
                </a:extLst>
              </a:tr>
              <a:tr h="392556">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会員番号種別別キャンペーン登録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tcPr>
                </a:tc>
                <a:extLst>
                  <a:ext uri="{0D108BD9-81ED-4DB2-BD59-A6C34878D82A}">
                    <a16:rowId xmlns:a16="http://schemas.microsoft.com/office/drawing/2014/main" val="10004"/>
                  </a:ext>
                </a:extLst>
              </a:tr>
              <a:tr h="24201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決済手段別キャンペーン登録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tcPr>
                </a:tc>
                <a:extLst>
                  <a:ext uri="{0D108BD9-81ED-4DB2-BD59-A6C34878D82A}">
                    <a16:rowId xmlns:a16="http://schemas.microsoft.com/office/drawing/2014/main" val="10005"/>
                  </a:ext>
                </a:extLst>
              </a:tr>
              <a:tr h="24201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ランク別キャンペーン登録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tcPr>
                </a:tc>
                <a:extLst>
                  <a:ext uri="{0D108BD9-81ED-4DB2-BD59-A6C34878D82A}">
                    <a16:rowId xmlns:a16="http://schemas.microsoft.com/office/drawing/2014/main" val="10006"/>
                  </a:ext>
                </a:extLst>
              </a:tr>
              <a:tr h="241377">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年齢別キャンペーン登録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tcPr>
                </a:tc>
                <a:extLst>
                  <a:ext uri="{0D108BD9-81ED-4DB2-BD59-A6C34878D82A}">
                    <a16:rowId xmlns:a16="http://schemas.microsoft.com/office/drawing/2014/main" val="10007"/>
                  </a:ext>
                </a:extLst>
              </a:tr>
              <a:tr h="242013">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性別キャンペーン登録</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tcPr>
                </a:tc>
                <a:extLst>
                  <a:ext uri="{0D108BD9-81ED-4DB2-BD59-A6C34878D82A}">
                    <a16:rowId xmlns:a16="http://schemas.microsoft.com/office/drawing/2014/main" val="10008"/>
                  </a:ext>
                </a:extLst>
              </a:tr>
              <a:tr h="403989">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キャンペーン</a:t>
                      </a:r>
                      <a:endParaRPr lang="en-US" altLang="ja-JP" sz="1100" u="none" strike="noStrike" dirty="0">
                        <a:effectLst/>
                      </a:endParaRPr>
                    </a:p>
                    <a:p>
                      <a:pPr algn="l" fontAlgn="ctr"/>
                      <a:r>
                        <a:rPr lang="ja-JP" altLang="en-US" sz="1100" u="none" strike="noStrike" dirty="0">
                          <a:effectLst/>
                        </a:rPr>
                        <a:t>照会・変更・削除</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09"/>
                  </a:ext>
                </a:extLst>
              </a:tr>
              <a:tr h="403989">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キャンペーン対象店舗</a:t>
                      </a:r>
                      <a:endParaRPr lang="en-US" altLang="ja-JP" sz="1100" u="none" strike="noStrike" dirty="0">
                        <a:effectLst/>
                      </a:endParaRPr>
                    </a:p>
                    <a:p>
                      <a:pPr algn="l" fontAlgn="ctr"/>
                      <a:r>
                        <a:rPr lang="ja-JP" altLang="en-US" sz="1100" u="none" strike="noStrike" dirty="0">
                          <a:effectLst/>
                        </a:rPr>
                        <a:t>登録・照会・変更・削除</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キャンペーン対象とする店舗のグループを登録、照会、変更、削除します。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0"/>
                  </a:ext>
                </a:extLst>
              </a:tr>
              <a:tr h="242013">
                <a:tc>
                  <a:txBody>
                    <a:bodyPr/>
                    <a:lstStyle/>
                    <a:p>
                      <a:pPr algn="ctr" fontAlgn="ctr"/>
                      <a:r>
                        <a:rPr lang="ja-JP" altLang="en-US" sz="1100" u="none" strike="noStrike" dirty="0">
                          <a:effectLst/>
                        </a:rPr>
                        <a:t>分析・抽出</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顧客情報抽出</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顧客属性情報を抽出し、ファイル形式でダウンロードすることが出来ます。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1"/>
                  </a:ext>
                </a:extLst>
              </a:tr>
              <a:tr h="550722">
                <a:tc>
                  <a:txBody>
                    <a:bodyPr/>
                    <a:lstStyle/>
                    <a:p>
                      <a:pPr algn="ctr" fontAlgn="ctr"/>
                      <a:r>
                        <a:rPr lang="ja-JP" altLang="en-US" sz="1100" u="none" strike="noStrike" dirty="0">
                          <a:effectLst/>
                        </a:rPr>
                        <a:t>ファイル</a:t>
                      </a:r>
                      <a:endParaRPr lang="en-US" altLang="ja-JP" sz="1100" u="none" strike="noStrike" dirty="0">
                        <a:effectLst/>
                      </a:endParaRPr>
                    </a:p>
                    <a:p>
                      <a:pPr algn="ctr" fontAlgn="ctr"/>
                      <a:r>
                        <a:rPr lang="ja-JP" altLang="en-US" sz="1100" u="none" strike="noStrike" dirty="0">
                          <a:effectLst/>
                        </a:rPr>
                        <a:t>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警告リスト</a:t>
                      </a:r>
                      <a:endParaRPr lang="en-US" altLang="ja-JP" sz="1100" u="none" strike="noStrike" dirty="0">
                        <a:effectLst/>
                      </a:endParaRPr>
                    </a:p>
                    <a:p>
                      <a:pPr algn="l" fontAlgn="ctr"/>
                      <a:r>
                        <a:rPr lang="ja-JP" altLang="en-US" sz="1100" u="none" strike="noStrike" dirty="0">
                          <a:effectLst/>
                        </a:rPr>
                        <a:t>（ポイント、回数、ステータス）</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閾値を上回った（下回った）取引情報、エラーとなった取引情報をファイル形式でダウンロードすることが出来ます。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2"/>
                  </a:ext>
                </a:extLst>
              </a:tr>
              <a:tr h="403354">
                <a:tc rowSpan="3">
                  <a:txBody>
                    <a:bodyPr/>
                    <a:lstStyle/>
                    <a:p>
                      <a:pPr algn="ctr" fontAlgn="ctr"/>
                      <a:r>
                        <a:rPr lang="ja-JP" altLang="en-US" sz="1100" u="none" strike="noStrike" dirty="0">
                          <a:effectLst/>
                        </a:rPr>
                        <a:t>利用者管理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利用者情報</a:t>
                      </a:r>
                      <a:endParaRPr lang="en-US" altLang="ja-JP" sz="1100" u="none" strike="noStrike" dirty="0">
                        <a:effectLst/>
                      </a:endParaRPr>
                    </a:p>
                    <a:p>
                      <a:pPr algn="l" fontAlgn="ctr"/>
                      <a:r>
                        <a:rPr lang="ja-JP" altLang="en-US" sz="1100" u="none" strike="noStrike" dirty="0">
                          <a:effectLst/>
                        </a:rPr>
                        <a:t>登録、照会、変更、削除</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管理画面にログイン可能な利用者の登録、照会、変更、削除を行います。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3"/>
                  </a:ext>
                </a:extLst>
              </a:tr>
              <a:tr h="241377">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パスワード変更</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ログインしている利用者のパスワードを変更します。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4"/>
                  </a:ext>
                </a:extLst>
              </a:tr>
              <a:tr h="242013">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パスワード初期化</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他の利用者のパスワードの初期化を行います。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156527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9.1. </a:t>
            </a:r>
            <a:r>
              <a:rPr kumimoji="1" lang="ja-JP" altLang="en-US" dirty="0" smtClean="0"/>
              <a:t>提供機能一覧：画面一覧（</a:t>
            </a:r>
            <a:r>
              <a:rPr lang="en-US" altLang="ja-JP" dirty="0"/>
              <a:t>3</a:t>
            </a:r>
            <a:r>
              <a:rPr kumimoji="1" lang="en-US" altLang="ja-JP" dirty="0" smtClean="0"/>
              <a:t>/4</a:t>
            </a:r>
            <a:r>
              <a:rPr kumimoji="1" lang="ja-JP" altLang="en-US" dirty="0" smtClean="0"/>
              <a:t>）</a:t>
            </a:r>
            <a:endParaRPr kumimoji="1" lang="ja-JP" altLang="en-US" dirty="0"/>
          </a:p>
        </p:txBody>
      </p:sp>
      <p:graphicFrame>
        <p:nvGraphicFramePr>
          <p:cNvPr id="7" name="コンテンツプレースホルダ 7"/>
          <p:cNvGraphicFramePr>
            <a:graphicFrameLocks/>
          </p:cNvGraphicFramePr>
          <p:nvPr>
            <p:extLst/>
          </p:nvPr>
        </p:nvGraphicFramePr>
        <p:xfrm>
          <a:off x="327804" y="821811"/>
          <a:ext cx="8544757" cy="5166429"/>
        </p:xfrm>
        <a:graphic>
          <a:graphicData uri="http://schemas.openxmlformats.org/drawingml/2006/table">
            <a:tbl>
              <a:tblPr firstRow="1">
                <a:tableStyleId>{073A0DAA-6AF3-43AB-8588-CEC1D06C72B9}</a:tableStyleId>
              </a:tblPr>
              <a:tblGrid>
                <a:gridCol w="838145">
                  <a:extLst>
                    <a:ext uri="{9D8B030D-6E8A-4147-A177-3AD203B41FA5}">
                      <a16:colId xmlns:a16="http://schemas.microsoft.com/office/drawing/2014/main" val="20000"/>
                    </a:ext>
                  </a:extLst>
                </a:gridCol>
                <a:gridCol w="2387982">
                  <a:extLst>
                    <a:ext uri="{9D8B030D-6E8A-4147-A177-3AD203B41FA5}">
                      <a16:colId xmlns:a16="http://schemas.microsoft.com/office/drawing/2014/main" val="20001"/>
                    </a:ext>
                  </a:extLst>
                </a:gridCol>
                <a:gridCol w="5318630">
                  <a:extLst>
                    <a:ext uri="{9D8B030D-6E8A-4147-A177-3AD203B41FA5}">
                      <a16:colId xmlns:a16="http://schemas.microsoft.com/office/drawing/2014/main" val="20002"/>
                    </a:ext>
                  </a:extLst>
                </a:gridCol>
              </a:tblGrid>
              <a:tr h="251541">
                <a:tc>
                  <a:txBody>
                    <a:bodyPr/>
                    <a:lstStyle/>
                    <a:p>
                      <a:pPr algn="ctr" fontAlgn="ctr"/>
                      <a:r>
                        <a:rPr lang="ja-JP" altLang="en-US" sz="1100" u="none" strike="noStrike" dirty="0">
                          <a:effectLst/>
                        </a:rPr>
                        <a:t>メニュー</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dirty="0">
                          <a:effectLst/>
                        </a:rPr>
                        <a:t>画面名称</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dirty="0">
                          <a:effectLst/>
                        </a:rPr>
                        <a:t>概要</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407166">
                <a:tc rowSpan="7">
                  <a:txBody>
                    <a:bodyPr/>
                    <a:lstStyle/>
                    <a:p>
                      <a:pPr algn="ctr" fontAlgn="ctr"/>
                      <a:r>
                        <a:rPr lang="ja-JP" altLang="en-US" sz="1100" u="none" strike="noStrike" dirty="0">
                          <a:effectLst/>
                        </a:rPr>
                        <a:t>組織／</a:t>
                      </a:r>
                    </a:p>
                    <a:p>
                      <a:pPr algn="ctr" fontAlgn="ctr"/>
                      <a:r>
                        <a:rPr lang="ja-JP" altLang="en-US" sz="1100" u="none" strike="noStrike" dirty="0">
                          <a:effectLst/>
                        </a:rPr>
                        <a:t>端末／</a:t>
                      </a:r>
                    </a:p>
                    <a:p>
                      <a:pPr algn="ctr" fontAlgn="ctr"/>
                      <a:r>
                        <a:rPr lang="ja-JP" altLang="en-US" sz="1100" u="none" strike="noStrike" dirty="0">
                          <a:effectLst/>
                        </a:rPr>
                        <a:t>組織付加</a:t>
                      </a:r>
                    </a:p>
                    <a:p>
                      <a:pPr algn="ctr" fontAlgn="ctr"/>
                      <a:r>
                        <a:rPr lang="ja-JP" altLang="en-US" sz="1100" u="none" strike="noStrike" dirty="0">
                          <a:effectLst/>
                        </a:rPr>
                        <a:t>情報管理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組織１～７階層情報</a:t>
                      </a:r>
                      <a:endParaRPr lang="en-US" altLang="ja-JP" sz="1100" u="none" strike="noStrike" dirty="0">
                        <a:effectLst/>
                      </a:endParaRPr>
                    </a:p>
                    <a:p>
                      <a:pPr algn="l" fontAlgn="ctr"/>
                      <a:r>
                        <a:rPr lang="ja-JP" altLang="en-US" sz="1100" u="none" strike="noStrike" dirty="0">
                          <a:effectLst/>
                        </a:rPr>
                        <a:t>アップロード、照会、ダウンロード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各階層の組織情報のアップロード、照会、ダウンロードを行います。</a:t>
                      </a:r>
                      <a:endParaRPr lang="en-US" altLang="ja-JP" sz="1100" u="none" strike="noStrike" dirty="0">
                        <a:effectLst/>
                      </a:endParaRPr>
                    </a:p>
                    <a:p>
                      <a:pPr algn="l" fontAlgn="ctr"/>
                      <a:r>
                        <a:rPr lang="ja-JP" altLang="en-US" sz="1100" u="none" strike="noStrike" dirty="0">
                          <a:effectLst/>
                        </a:rPr>
                        <a:t>アップロードした組織情報を一括で登録します。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1"/>
                  </a:ext>
                </a:extLst>
              </a:tr>
              <a:tr h="405895">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kumimoji="1" lang="ja-JP" altLang="en-US" sz="1100" u="none" strike="noStrike" kern="1200" dirty="0">
                          <a:effectLst/>
                        </a:rPr>
                        <a:t>端末情報</a:t>
                      </a:r>
                      <a:endParaRPr kumimoji="1" lang="en-US" altLang="ja-JP" sz="1100" u="none" strike="noStrike" kern="1200" dirty="0">
                        <a:effectLst/>
                      </a:endParaRPr>
                    </a:p>
                    <a:p>
                      <a:pPr algn="l" fontAlgn="ctr"/>
                      <a:r>
                        <a:rPr kumimoji="1" lang="ja-JP" altLang="en-US" sz="1100" u="none" strike="noStrike" kern="1200" dirty="0">
                          <a:effectLst/>
                        </a:rPr>
                        <a:t>アップロード、照会、ダウンロード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端末情報のアップロード、照会、ダウンロードを行います。</a:t>
                      </a:r>
                      <a:endParaRPr kumimoji="1" lang="en-US" altLang="ja-JP" sz="1100" u="none" strike="noStrike" kern="1200" dirty="0">
                        <a:effectLst/>
                      </a:endParaRPr>
                    </a:p>
                    <a:p>
                      <a:pPr algn="l" fontAlgn="ctr"/>
                      <a:r>
                        <a:rPr kumimoji="1" lang="ja-JP" altLang="en-US" sz="1100" u="none" strike="noStrike" kern="1200" dirty="0">
                          <a:effectLst/>
                        </a:rPr>
                        <a:t>アップロードした端末情報を一括で登録します。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2"/>
                  </a:ext>
                </a:extLst>
              </a:tr>
              <a:tr h="407166">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kumimoji="1" lang="ja-JP" altLang="en-US" sz="1100" u="none" strike="noStrike" kern="1200" dirty="0">
                          <a:effectLst/>
                        </a:rPr>
                        <a:t>例外組織負担率</a:t>
                      </a:r>
                      <a:endParaRPr kumimoji="1" lang="en-US" altLang="ja-JP" sz="1100" u="none" strike="noStrike" kern="1200" dirty="0">
                        <a:effectLst/>
                      </a:endParaRPr>
                    </a:p>
                    <a:p>
                      <a:pPr algn="l" fontAlgn="ctr"/>
                      <a:r>
                        <a:rPr kumimoji="1" lang="ja-JP" altLang="en-US" sz="1100" u="none" strike="noStrike" kern="1200" dirty="0">
                          <a:effectLst/>
                        </a:rPr>
                        <a:t>アップロード、照会、ダウンロード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指定した組織のポイント負担率情報のアップロード、照会、ダウンロードを行います。</a:t>
                      </a:r>
                      <a:endParaRPr kumimoji="1" lang="en-US" altLang="ja-JP" sz="1100" u="none" strike="noStrike" kern="1200" dirty="0">
                        <a:effectLst/>
                      </a:endParaRPr>
                    </a:p>
                    <a:p>
                      <a:pPr algn="l" fontAlgn="ctr"/>
                      <a:r>
                        <a:rPr kumimoji="1" lang="ja-JP" altLang="en-US" sz="1100" u="none" strike="noStrike" kern="1200" dirty="0">
                          <a:effectLst/>
                        </a:rPr>
                        <a:t>アップロードしたポイント負担率の情報を一括で登録します。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3"/>
                  </a:ext>
                </a:extLst>
              </a:tr>
              <a:tr h="406530">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kumimoji="1" lang="ja-JP" altLang="en-US" sz="1100" u="none" strike="noStrike" kern="1200" dirty="0">
                          <a:effectLst/>
                        </a:rPr>
                        <a:t>例外組織ポイント付与率</a:t>
                      </a:r>
                      <a:endParaRPr kumimoji="1" lang="en-US" altLang="ja-JP" sz="1100" u="none" strike="noStrike" kern="1200" dirty="0">
                        <a:effectLst/>
                      </a:endParaRPr>
                    </a:p>
                    <a:p>
                      <a:pPr algn="l" fontAlgn="ctr"/>
                      <a:r>
                        <a:rPr kumimoji="1" lang="ja-JP" altLang="en-US" sz="1100" u="none" strike="noStrike" kern="1200" dirty="0">
                          <a:effectLst/>
                        </a:rPr>
                        <a:t>アップロード、照会、ダウンロード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指定した組織のポイント付与率情報のアップロード、照会、ダウンロードを行います。</a:t>
                      </a:r>
                      <a:endParaRPr kumimoji="1" lang="en-US" altLang="ja-JP" sz="1100" u="none" strike="noStrike" kern="1200" dirty="0">
                        <a:effectLst/>
                      </a:endParaRPr>
                    </a:p>
                    <a:p>
                      <a:pPr algn="l" fontAlgn="ctr"/>
                      <a:r>
                        <a:rPr kumimoji="1" lang="ja-JP" altLang="en-US" sz="1100" u="none" strike="noStrike" kern="1200" dirty="0">
                          <a:effectLst/>
                        </a:rPr>
                        <a:t>アップロードしたポイント付与率の情報を一括で登録します。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4"/>
                  </a:ext>
                </a:extLst>
              </a:tr>
              <a:tr h="407166">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組織情報</a:t>
                      </a:r>
                      <a:endParaRPr lang="en-US" altLang="ja-JP" sz="1100" u="none" strike="noStrike" dirty="0">
                        <a:effectLst/>
                      </a:endParaRPr>
                    </a:p>
                    <a:p>
                      <a:pPr algn="l" fontAlgn="ctr"/>
                      <a:r>
                        <a:rPr lang="ja-JP" altLang="en-US" sz="1100" u="none" strike="noStrike" dirty="0">
                          <a:effectLst/>
                        </a:rPr>
                        <a:t>登録、照会、変更、削除</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組織情報の登録、照会、変更、削除を行います。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5"/>
                  </a:ext>
                </a:extLst>
              </a:tr>
              <a:tr h="405895">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lang="ja-JP" altLang="en-US" sz="1100" u="none" strike="noStrike" dirty="0">
                          <a:effectLst/>
                        </a:rPr>
                        <a:t>サービスグループ対象組織</a:t>
                      </a:r>
                      <a:endParaRPr lang="en-US" altLang="ja-JP" sz="1100" u="none" strike="noStrike" dirty="0">
                        <a:effectLst/>
                      </a:endParaRPr>
                    </a:p>
                    <a:p>
                      <a:pPr algn="l" fontAlgn="ctr"/>
                      <a:r>
                        <a:rPr lang="ja-JP" altLang="en-US" sz="1100" u="none" strike="noStrike" dirty="0">
                          <a:effectLst/>
                        </a:rPr>
                        <a:t>アップロード、照会、ダウンロード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サービスグループ情報のアップロード、照会、ダウンロードを行います。</a:t>
                      </a:r>
                      <a:endParaRPr lang="en-US" altLang="ja-JP" sz="1100" u="none" strike="noStrike" dirty="0">
                        <a:effectLst/>
                      </a:endParaRPr>
                    </a:p>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アップロードしたサービスグループの情報を一括で登録します。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6"/>
                  </a:ext>
                </a:extLst>
              </a:tr>
              <a:tr h="407166">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kumimoji="1" lang="ja-JP" altLang="en-US" sz="1100" u="none" strike="noStrike" kern="1200" dirty="0">
                          <a:effectLst/>
                        </a:rPr>
                        <a:t>会員管理グループ対象組織</a:t>
                      </a:r>
                      <a:endParaRPr kumimoji="1" lang="en-US" altLang="ja-JP" sz="1100" u="none" strike="noStrike" kern="1200" dirty="0">
                        <a:effectLst/>
                      </a:endParaRPr>
                    </a:p>
                    <a:p>
                      <a:pPr algn="l" fontAlgn="ctr"/>
                      <a:r>
                        <a:rPr kumimoji="1" lang="ja-JP" altLang="en-US" sz="1100" u="none" strike="noStrike" kern="1200" dirty="0">
                          <a:effectLst/>
                        </a:rPr>
                        <a:t>アップロード、照会、ダウンロード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会員管理グループ情報のアップロード、照会、ダウンロードを行います。</a:t>
                      </a:r>
                      <a:endParaRPr kumimoji="1" lang="en-US" altLang="ja-JP" sz="1100" u="none" strike="noStrike" kern="1200" dirty="0">
                        <a:effectLst/>
                      </a:endParaRPr>
                    </a:p>
                    <a:p>
                      <a:pPr marL="0" marR="0" lvl="0" indent="0" algn="l" defTabSz="484505" rtl="0" eaLnBrk="1" fontAlgn="ctr" latinLnBrk="0" hangingPunct="1">
                        <a:lnSpc>
                          <a:spcPct val="100000"/>
                        </a:lnSpc>
                        <a:spcBef>
                          <a:spcPts val="0"/>
                        </a:spcBef>
                        <a:spcAft>
                          <a:spcPts val="0"/>
                        </a:spcAft>
                        <a:buClrTx/>
                        <a:buSzTx/>
                        <a:buFontTx/>
                        <a:buNone/>
                        <a:defRPr/>
                      </a:pPr>
                      <a:r>
                        <a:rPr kumimoji="1" lang="ja-JP" altLang="en-US" sz="1100" u="none" strike="noStrike" kern="1200" dirty="0">
                          <a:effectLst/>
                        </a:rPr>
                        <a:t>アップロードした会員グループの情報を一括で登録します。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7"/>
                  </a:ext>
                </a:extLst>
              </a:tr>
              <a:tr h="406530">
                <a:tc rowSpan="5">
                  <a:txBody>
                    <a:bodyPr/>
                    <a:lstStyle/>
                    <a:p>
                      <a:pPr algn="ctr" fontAlgn="ctr"/>
                      <a:r>
                        <a:rPr lang="ja-JP" altLang="en-US" sz="1100" u="none" strike="noStrike" dirty="0">
                          <a:effectLst/>
                        </a:rPr>
                        <a:t>ポイント</a:t>
                      </a:r>
                    </a:p>
                    <a:p>
                      <a:pPr algn="ctr" fontAlgn="ctr"/>
                      <a:r>
                        <a:rPr lang="ja-JP" altLang="en-US" sz="1100" u="none" strike="noStrike" dirty="0">
                          <a:effectLst/>
                        </a:rPr>
                        <a:t>実績</a:t>
                      </a:r>
                      <a:endParaRPr lang="en-US" altLang="ja-JP" sz="1100" u="none" strike="noStrike" dirty="0">
                        <a:effectLst/>
                      </a:endParaRPr>
                    </a:p>
                    <a:p>
                      <a:pPr algn="ctr" fontAlgn="ctr"/>
                      <a:r>
                        <a:rPr lang="ja-JP" altLang="en-US" sz="1100" u="none" strike="noStrike" dirty="0">
                          <a:effectLst/>
                        </a:rPr>
                        <a:t>管理</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店舗別ポイント実績情報</a:t>
                      </a:r>
                      <a:endParaRPr lang="en-US" altLang="ja-JP" sz="1100" u="none" strike="noStrike" dirty="0">
                        <a:effectLst/>
                      </a:endParaRPr>
                    </a:p>
                    <a:p>
                      <a:pPr algn="l" fontAlgn="ctr"/>
                      <a:r>
                        <a:rPr lang="ja-JP" altLang="en-US" sz="1100" u="none" strike="noStrike" dirty="0">
                          <a:effectLst/>
                        </a:rPr>
                        <a:t>出力要求、ダウンロード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店舗別ポイント実績情報のファイル出力要求、ダウンロードを行います。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8"/>
                  </a:ext>
                </a:extLst>
              </a:tr>
              <a:tr h="407166">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精算コード別ポイント実績情報</a:t>
                      </a:r>
                      <a:endParaRPr lang="en-US" altLang="ja-JP" sz="1100" u="none" strike="noStrike" dirty="0">
                        <a:effectLst/>
                      </a:endParaRPr>
                    </a:p>
                    <a:p>
                      <a:pPr algn="l" fontAlgn="ctr"/>
                      <a:r>
                        <a:rPr lang="ja-JP" altLang="en-US" sz="1100" u="none" strike="noStrike" dirty="0">
                          <a:effectLst/>
                        </a:rPr>
                        <a:t>出力要求、ダウンロード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精算コード別ポイント実績情報のファイル出力要求、ダウンロードを行います。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9"/>
                  </a:ext>
                </a:extLst>
              </a:tr>
              <a:tr h="405895">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月次店舗別ポイント実績情報</a:t>
                      </a:r>
                      <a:endParaRPr lang="en-US" altLang="ja-JP" sz="1100" u="none" strike="noStrike" dirty="0">
                        <a:effectLst/>
                      </a:endParaRPr>
                    </a:p>
                    <a:p>
                      <a:pPr algn="l" fontAlgn="ctr"/>
                      <a:r>
                        <a:rPr lang="ja-JP" altLang="en-US" sz="1100" u="none" strike="noStrike" dirty="0">
                          <a:effectLst/>
                        </a:rPr>
                        <a:t>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月次店舗別ポイント実績情報のファイルをダウンロードします。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0"/>
                  </a:ext>
                </a:extLst>
              </a:tr>
              <a:tr h="407166">
                <a:tc vMerge="1">
                  <a:txBody>
                    <a:bodyPr/>
                    <a:lstStyle/>
                    <a:p>
                      <a:endParaRPr lang="ja-JP"/>
                    </a:p>
                  </a:txBody>
                  <a:tcPr marL="37148" marR="37148" marT="37148" marB="37148" anchor="ctr">
                    <a:lnL>
                      <a:noFill/>
                    </a:lnL>
                    <a:lnR w="9525">
                      <a:solidFill>
                        <a:srgbClr val="3C4041"/>
                      </a:solidFill>
                      <a:prstDash val="sysDot"/>
                    </a:lnR>
                  </a:tcPr>
                </a:tc>
                <a:tc>
                  <a:txBody>
                    <a:bodyPr/>
                    <a:lstStyle/>
                    <a:p>
                      <a:pPr algn="l" fontAlgn="ctr"/>
                      <a:r>
                        <a:rPr kumimoji="1" lang="ja-JP" altLang="en-US" sz="1100" u="none" strike="noStrike" kern="1200" dirty="0">
                          <a:effectLst/>
                        </a:rPr>
                        <a:t>精算コード別月次集計情報</a:t>
                      </a:r>
                      <a:endParaRPr kumimoji="1" lang="en-US" altLang="ja-JP" sz="1100" u="none" strike="noStrike" kern="1200" dirty="0">
                        <a:effectLst/>
                      </a:endParaRPr>
                    </a:p>
                    <a:p>
                      <a:pPr algn="l" fontAlgn="ctr"/>
                      <a:r>
                        <a:rPr kumimoji="1" lang="ja-JP" altLang="en-US" sz="1100" u="none" strike="noStrike" kern="1200" dirty="0">
                          <a:effectLst/>
                        </a:rPr>
                        <a:t>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精算コード別月次集計情報のファイルをダウンロードします。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1"/>
                  </a:ext>
                </a:extLst>
              </a:tr>
              <a:tr h="406530">
                <a:tc vMerge="1">
                  <a:txBody>
                    <a:bodyPr/>
                    <a:lstStyle/>
                    <a:p>
                      <a:endParaRPr lang="ja-JP"/>
                    </a:p>
                  </a:txBody>
                  <a:tcPr marL="37148" marR="37148" marT="37148" marB="37148" anchor="ctr">
                    <a:lnL>
                      <a:noFill/>
                    </a:lnL>
                    <a:lnR w="9525">
                      <a:solidFill>
                        <a:srgbClr val="3C4041"/>
                      </a:solidFill>
                      <a:prstDash val="sysDot"/>
                    </a:lnR>
                    <a:lnB w="12700">
                      <a:solidFill>
                        <a:srgbClr val="3C4041"/>
                      </a:solidFill>
                      <a:prstDash val="sysDot"/>
                    </a:lnB>
                  </a:tcPr>
                </a:tc>
                <a:tc>
                  <a:txBody>
                    <a:bodyPr/>
                    <a:lstStyle/>
                    <a:p>
                      <a:pPr algn="l" fontAlgn="ctr"/>
                      <a:r>
                        <a:rPr kumimoji="1" lang="ja-JP" altLang="en-US" sz="1100" u="none" strike="noStrike" kern="1200" dirty="0">
                          <a:effectLst/>
                        </a:rPr>
                        <a:t>ポイント残高表</a:t>
                      </a:r>
                      <a:endParaRPr kumimoji="1" lang="en-US" altLang="ja-JP" sz="1100" u="none" strike="noStrike" kern="1200" dirty="0">
                        <a:effectLst/>
                      </a:endParaRPr>
                    </a:p>
                    <a:p>
                      <a:pPr algn="l" fontAlgn="ctr"/>
                      <a:r>
                        <a:rPr kumimoji="1" lang="ja-JP" altLang="en-US" sz="1100" u="none" strike="noStrike" kern="1200" dirty="0">
                          <a:effectLst/>
                        </a:rPr>
                        <a:t>ダウンロード</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kumimoji="1" lang="ja-JP" altLang="en-US" sz="1100" u="none" strike="noStrike" kern="1200" dirty="0">
                          <a:effectLst/>
                        </a:rPr>
                        <a:t>ポイント残高表のファイルをダウンロードします。</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717730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9.1. </a:t>
            </a:r>
            <a:r>
              <a:rPr kumimoji="1" lang="ja-JP" altLang="en-US" dirty="0" smtClean="0"/>
              <a:t>提供機能一覧：画面一覧（</a:t>
            </a:r>
            <a:r>
              <a:rPr lang="en-US" altLang="ja-JP" dirty="0"/>
              <a:t>4</a:t>
            </a:r>
            <a:r>
              <a:rPr kumimoji="1" lang="en-US" altLang="ja-JP" dirty="0" smtClean="0"/>
              <a:t>/4</a:t>
            </a:r>
            <a:r>
              <a:rPr kumimoji="1" lang="ja-JP" altLang="en-US" dirty="0" smtClean="0"/>
              <a:t>）</a:t>
            </a:r>
            <a:endParaRPr kumimoji="1" lang="ja-JP" altLang="en-US" dirty="0"/>
          </a:p>
        </p:txBody>
      </p:sp>
      <p:graphicFrame>
        <p:nvGraphicFramePr>
          <p:cNvPr id="10" name="コンテンツプレースホルダ 7"/>
          <p:cNvGraphicFramePr>
            <a:graphicFrameLocks/>
          </p:cNvGraphicFramePr>
          <p:nvPr>
            <p:extLst/>
          </p:nvPr>
        </p:nvGraphicFramePr>
        <p:xfrm>
          <a:off x="327804" y="821811"/>
          <a:ext cx="8544758" cy="1120128"/>
        </p:xfrm>
        <a:graphic>
          <a:graphicData uri="http://schemas.openxmlformats.org/drawingml/2006/table">
            <a:tbl>
              <a:tblPr firstRow="1">
                <a:tableStyleId>{073A0DAA-6AF3-43AB-8588-CEC1D06C72B9}</a:tableStyleId>
              </a:tblPr>
              <a:tblGrid>
                <a:gridCol w="1457063">
                  <a:extLst>
                    <a:ext uri="{9D8B030D-6E8A-4147-A177-3AD203B41FA5}">
                      <a16:colId xmlns:a16="http://schemas.microsoft.com/office/drawing/2014/main" val="20000"/>
                    </a:ext>
                  </a:extLst>
                </a:gridCol>
                <a:gridCol w="3086331">
                  <a:extLst>
                    <a:ext uri="{9D8B030D-6E8A-4147-A177-3AD203B41FA5}">
                      <a16:colId xmlns:a16="http://schemas.microsoft.com/office/drawing/2014/main" val="20001"/>
                    </a:ext>
                  </a:extLst>
                </a:gridCol>
                <a:gridCol w="4001364">
                  <a:extLst>
                    <a:ext uri="{9D8B030D-6E8A-4147-A177-3AD203B41FA5}">
                      <a16:colId xmlns:a16="http://schemas.microsoft.com/office/drawing/2014/main" val="20002"/>
                    </a:ext>
                  </a:extLst>
                </a:gridCol>
              </a:tblGrid>
              <a:tr h="148644">
                <a:tc>
                  <a:txBody>
                    <a:bodyPr/>
                    <a:lstStyle/>
                    <a:p>
                      <a:pPr algn="ctr" fontAlgn="ctr"/>
                      <a:r>
                        <a:rPr lang="ja-JP" altLang="en-US" sz="1100" u="none" strike="noStrike" dirty="0">
                          <a:effectLst/>
                        </a:rPr>
                        <a:t>メニュー</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ctr" fontAlgn="ctr"/>
                      <a:r>
                        <a:rPr lang="ja-JP" altLang="en-US" sz="1100" u="none" strike="noStrike" dirty="0">
                          <a:effectLst/>
                        </a:rPr>
                        <a:t>画面名称</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ctr" fontAlgn="ctr"/>
                      <a:r>
                        <a:rPr lang="ja-JP" altLang="en-US" sz="1100" u="none" strike="noStrike" dirty="0">
                          <a:effectLst/>
                        </a:rPr>
                        <a:t>概要</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90201" marR="90201" marT="46988" marB="46988" anchor="ctr"/>
                </a:tc>
                <a:extLst>
                  <a:ext uri="{0D108BD9-81ED-4DB2-BD59-A6C34878D82A}">
                    <a16:rowId xmlns:a16="http://schemas.microsoft.com/office/drawing/2014/main" val="10000"/>
                  </a:ext>
                </a:extLst>
              </a:tr>
              <a:tr h="333076">
                <a:tc>
                  <a:txBody>
                    <a:bodyPr/>
                    <a:lstStyle/>
                    <a:p>
                      <a:pPr algn="ctr" fontAlgn="ctr"/>
                      <a:r>
                        <a:rPr lang="ja-JP" altLang="en-US" sz="1100" u="none" strike="noStrike" dirty="0">
                          <a:effectLst/>
                        </a:rPr>
                        <a:t>監査</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l" fontAlgn="ctr"/>
                      <a:r>
                        <a:rPr lang="ja-JP" altLang="en-US" sz="1100" u="none" strike="noStrike" dirty="0">
                          <a:effectLst/>
                        </a:rPr>
                        <a:t>操作ログ</a:t>
                      </a:r>
                      <a:endParaRPr lang="en-US" altLang="ja-JP" sz="1100" u="none" strike="noStrike" dirty="0">
                        <a:effectLst/>
                      </a:endParaRPr>
                    </a:p>
                    <a:p>
                      <a:pPr algn="l" fontAlgn="ctr"/>
                      <a:r>
                        <a:rPr lang="ja-JP" altLang="en-US" sz="1100" u="none" strike="noStrike" dirty="0">
                          <a:effectLst/>
                        </a:rPr>
                        <a:t>ファイル出力要求、ダウンロード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l" fontAlgn="ctr"/>
                      <a:r>
                        <a:rPr lang="ja-JP" altLang="en-US" sz="1100" u="none" strike="noStrike" dirty="0">
                          <a:effectLst/>
                        </a:rPr>
                        <a:t>操作ログ情報のファイルの出力要求、ダウンロードを行います。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extLst>
                  <a:ext uri="{0D108BD9-81ED-4DB2-BD59-A6C34878D82A}">
                    <a16:rowId xmlns:a16="http://schemas.microsoft.com/office/drawing/2014/main" val="10001"/>
                  </a:ext>
                </a:extLst>
              </a:tr>
              <a:tr h="358047">
                <a:tc>
                  <a:txBody>
                    <a:bodyPr/>
                    <a:lstStyle/>
                    <a:p>
                      <a:pPr algn="ctr" fontAlgn="ctr"/>
                      <a:r>
                        <a:rPr lang="ja-JP" altLang="en-US" sz="1100" u="none" strike="noStrike" dirty="0">
                          <a:effectLst/>
                        </a:rPr>
                        <a:t>帳票出力</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l" fontAlgn="ctr"/>
                      <a:r>
                        <a:rPr lang="ja-JP" altLang="en-US" sz="1100" u="none" strike="noStrike" dirty="0">
                          <a:effectLst/>
                        </a:rPr>
                        <a:t>ポイント付与利用日報月報</a:t>
                      </a:r>
                      <a:endParaRPr lang="en-US" altLang="ja-JP" sz="1100" u="none" strike="noStrike" dirty="0">
                        <a:effectLst/>
                      </a:endParaRPr>
                    </a:p>
                    <a:p>
                      <a:pPr algn="l" fontAlgn="ctr"/>
                      <a:r>
                        <a:rPr lang="ja-JP" altLang="en-US" sz="1100" u="none" strike="noStrike" dirty="0">
                          <a:effectLst/>
                        </a:rPr>
                        <a:t>出力要求、ダウンロード</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tc>
                  <a:txBody>
                    <a:bodyPr/>
                    <a:lstStyle/>
                    <a:p>
                      <a:pPr algn="l" fontAlgn="ctr"/>
                      <a:r>
                        <a:rPr lang="ja-JP" altLang="en-US" sz="1100" u="none" strike="noStrike" dirty="0">
                          <a:effectLst/>
                        </a:rPr>
                        <a:t>ポイント付与利用日報及び月報のファイル出力要求、ダウンロードを行います。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90201" marR="90201" marT="46988" marB="4698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656907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9.2. </a:t>
            </a:r>
            <a:r>
              <a:rPr kumimoji="1" lang="ja-JP" altLang="en-US" dirty="0" smtClean="0"/>
              <a:t>提供機能</a:t>
            </a:r>
            <a:r>
              <a:rPr lang="ja-JP" altLang="en-US" dirty="0"/>
              <a:t>一覧：帳票・実績データ</a:t>
            </a:r>
            <a:r>
              <a:rPr lang="ja-JP" altLang="en-US" dirty="0" smtClean="0"/>
              <a:t>出力</a:t>
            </a:r>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916537668"/>
              </p:ext>
            </p:extLst>
          </p:nvPr>
        </p:nvGraphicFramePr>
        <p:xfrm>
          <a:off x="327804" y="821811"/>
          <a:ext cx="8540948" cy="4798326"/>
        </p:xfrm>
        <a:graphic>
          <a:graphicData uri="http://schemas.openxmlformats.org/drawingml/2006/table">
            <a:tbl>
              <a:tblPr firstRow="1">
                <a:tableStyleId>{073A0DAA-6AF3-43AB-8588-CEC1D06C72B9}</a:tableStyleId>
              </a:tblPr>
              <a:tblGrid>
                <a:gridCol w="2598618">
                  <a:extLst>
                    <a:ext uri="{9D8B030D-6E8A-4147-A177-3AD203B41FA5}">
                      <a16:colId xmlns:a16="http://schemas.microsoft.com/office/drawing/2014/main" val="20000"/>
                    </a:ext>
                  </a:extLst>
                </a:gridCol>
                <a:gridCol w="5942330">
                  <a:extLst>
                    <a:ext uri="{9D8B030D-6E8A-4147-A177-3AD203B41FA5}">
                      <a16:colId xmlns:a16="http://schemas.microsoft.com/office/drawing/2014/main" val="20001"/>
                    </a:ext>
                  </a:extLst>
                </a:gridCol>
              </a:tblGrid>
              <a:tr h="369688">
                <a:tc>
                  <a:txBody>
                    <a:bodyPr/>
                    <a:lstStyle/>
                    <a:p>
                      <a:pPr marL="0" algn="l" defTabSz="484505" rtl="0" eaLnBrk="1" latinLnBrk="0" hangingPunct="1"/>
                      <a:r>
                        <a:rPr kumimoji="1" lang="ja-JP" altLang="en-US" sz="1100" kern="1200" dirty="0"/>
                        <a:t>情報抽出データ</a:t>
                      </a:r>
                      <a:endParaRPr kumimoji="1" lang="ja-JP" altLang="en-US" sz="1100" kern="1200" dirty="0">
                        <a:solidFill>
                          <a:srgbClr val="134779"/>
                        </a:solidFill>
                        <a:latin typeface="Meiryo UI" panose="020B0604030504040204" pitchFamily="50" charset="-128"/>
                        <a:ea typeface="Meiryo UI" panose="020B0604030504040204" pitchFamily="50" charset="-128"/>
                      </a:endParaRPr>
                    </a:p>
                  </a:txBody>
                  <a:tcPr marL="91437" marR="91437" marT="45719" marB="45719" anchor="ctr"/>
                </a:tc>
                <a:tc>
                  <a:txBody>
                    <a:bodyPr/>
                    <a:lstStyle/>
                    <a:p>
                      <a:pPr marL="0" algn="l" defTabSz="484505" rtl="0" eaLnBrk="1" latinLnBrk="0" hangingPunct="1"/>
                      <a:r>
                        <a:rPr kumimoji="1" lang="ja-JP" altLang="en-US" sz="1100" kern="1200" dirty="0"/>
                        <a:t>概要説明</a:t>
                      </a:r>
                      <a:endParaRPr kumimoji="1" lang="ja-JP" altLang="en-US" sz="1100" kern="1200" dirty="0">
                        <a:solidFill>
                          <a:srgbClr val="134779"/>
                        </a:solidFill>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0"/>
                  </a:ext>
                </a:extLst>
              </a:tr>
              <a:tr h="522137">
                <a:tc>
                  <a:txBody>
                    <a:bodyPr/>
                    <a:lstStyle/>
                    <a:p>
                      <a:pPr algn="l"/>
                      <a:r>
                        <a:rPr kumimoji="1" lang="ja-JP" altLang="en-US" sz="1100" dirty="0"/>
                        <a:t>顧客情報抽出</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tc>
                  <a:txBody>
                    <a:bodyPr/>
                    <a:lstStyle/>
                    <a:p>
                      <a:pPr marL="0" marR="0" lvl="0" indent="0" algn="l" defTabSz="484505" rtl="0" eaLnBrk="1" fontAlgn="auto" latinLnBrk="0" hangingPunct="1">
                        <a:lnSpc>
                          <a:spcPct val="100000"/>
                        </a:lnSpc>
                        <a:spcBef>
                          <a:spcPts val="0"/>
                        </a:spcBef>
                        <a:spcAft>
                          <a:spcPts val="0"/>
                        </a:spcAft>
                        <a:buClrTx/>
                        <a:buSzTx/>
                        <a:buFontTx/>
                        <a:buNone/>
                        <a:defRPr/>
                      </a:pPr>
                      <a:r>
                        <a:rPr kumimoji="1" lang="ja-JP" altLang="en-US" sz="1100" u="none" dirty="0"/>
                        <a:t>特定条件（一部の静的属性情報）に合致する顧客の個人情報を</a:t>
                      </a:r>
                      <a:r>
                        <a:rPr kumimoji="1" lang="ja-JP" altLang="en-US" sz="1100" u="none" dirty="0" smtClean="0"/>
                        <a:t>抽出します。</a:t>
                      </a:r>
                      <a:endParaRPr kumimoji="1" lang="en-US" altLang="ja-JP" sz="1100" u="none" dirty="0"/>
                    </a:p>
                    <a:p>
                      <a:pPr marL="0" marR="0" lvl="0" indent="0" algn="l" defTabSz="484505" rtl="0" eaLnBrk="1" fontAlgn="auto" latinLnBrk="0" hangingPunct="1">
                        <a:lnSpc>
                          <a:spcPct val="100000"/>
                        </a:lnSpc>
                        <a:spcBef>
                          <a:spcPts val="0"/>
                        </a:spcBef>
                        <a:spcAft>
                          <a:spcPts val="0"/>
                        </a:spcAft>
                        <a:buClrTx/>
                        <a:buSzTx/>
                        <a:buFontTx/>
                        <a:buNone/>
                        <a:defRPr/>
                      </a:pPr>
                      <a:r>
                        <a:rPr kumimoji="1" lang="en-US" altLang="ja-JP" sz="1100" u="none" dirty="0"/>
                        <a:t>DM</a:t>
                      </a:r>
                      <a:r>
                        <a:rPr kumimoji="1" lang="ja-JP" altLang="en-US" sz="1100" u="none" dirty="0"/>
                        <a:t>送付のための元データなど、</a:t>
                      </a:r>
                      <a:r>
                        <a:rPr kumimoji="1" lang="ja-JP" altLang="en-US" sz="1100" u="none" kern="1200" dirty="0"/>
                        <a:t>販促業務でご</a:t>
                      </a:r>
                      <a:r>
                        <a:rPr kumimoji="1" lang="ja-JP" altLang="en-US" sz="1100" u="none" dirty="0"/>
                        <a:t>活用</a:t>
                      </a:r>
                      <a:r>
                        <a:rPr kumimoji="1" lang="ja-JP" altLang="en-US" sz="1100" u="none" dirty="0" smtClean="0"/>
                        <a:t>可能です。</a:t>
                      </a:r>
                      <a:endParaRPr kumimoji="1" lang="ja-JP" altLang="en-US" sz="1100" u="none"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1"/>
                  </a:ext>
                </a:extLst>
              </a:tr>
              <a:tr h="823224">
                <a:tc>
                  <a:txBody>
                    <a:bodyPr/>
                    <a:lstStyle/>
                    <a:p>
                      <a:pPr algn="l"/>
                      <a:r>
                        <a:rPr kumimoji="1" lang="ja-JP" altLang="en-US" sz="1100" dirty="0"/>
                        <a:t>店舗別ポイント実績</a:t>
                      </a:r>
                      <a:endParaRPr kumimoji="1" lang="en-US" altLang="ja-JP" sz="1100" dirty="0"/>
                    </a:p>
                    <a:p>
                      <a:pPr algn="l"/>
                      <a:r>
                        <a:rPr kumimoji="1" lang="ja-JP" altLang="en-US" sz="1100" kern="1200" dirty="0"/>
                        <a:t>精算コード別ポイント実績</a:t>
                      </a:r>
                      <a:endParaRPr kumimoji="1" lang="ja-JP" altLang="en-US" sz="1100" kern="1200" dirty="0">
                        <a:latin typeface="Meiryo UI" panose="020B0604030504040204" pitchFamily="50" charset="-128"/>
                        <a:ea typeface="Meiryo UI" panose="020B0604030504040204" pitchFamily="50" charset="-128"/>
                      </a:endParaRPr>
                    </a:p>
                  </a:txBody>
                  <a:tcPr marL="91437" marR="91437" marT="45719" marB="45719" anchor="ctr"/>
                </a:tc>
                <a:tc>
                  <a:txBody>
                    <a:bodyPr/>
                    <a:lstStyle/>
                    <a:p>
                      <a:pPr marL="0" marR="0" lvl="0" indent="0" algn="l" defTabSz="484505" rtl="0" eaLnBrk="1" fontAlgn="auto" latinLnBrk="0" hangingPunct="1">
                        <a:lnSpc>
                          <a:spcPct val="100000"/>
                        </a:lnSpc>
                        <a:spcBef>
                          <a:spcPts val="0"/>
                        </a:spcBef>
                        <a:spcAft>
                          <a:spcPts val="0"/>
                        </a:spcAft>
                        <a:buClrTx/>
                        <a:buSzTx/>
                        <a:buFontTx/>
                        <a:buNone/>
                        <a:defRPr/>
                      </a:pPr>
                      <a:r>
                        <a:rPr kumimoji="1" lang="ja-JP" altLang="en-US" sz="1100" dirty="0"/>
                        <a:t>指定した日時（期間指定）、店舗／テナントにおける取引の一覧を</a:t>
                      </a:r>
                      <a:r>
                        <a:rPr kumimoji="1" lang="ja-JP" altLang="en-US" sz="1100" dirty="0" smtClean="0"/>
                        <a:t>抽出します。</a:t>
                      </a:r>
                      <a:endParaRPr kumimoji="1" lang="en-US" altLang="ja-JP" sz="1100" dirty="0"/>
                    </a:p>
                    <a:p>
                      <a:pPr marL="0" marR="0" lvl="0" indent="0" algn="l" defTabSz="484505" rtl="0" eaLnBrk="1" fontAlgn="auto" latinLnBrk="0" hangingPunct="1">
                        <a:lnSpc>
                          <a:spcPct val="100000"/>
                        </a:lnSpc>
                        <a:spcBef>
                          <a:spcPts val="0"/>
                        </a:spcBef>
                        <a:spcAft>
                          <a:spcPts val="0"/>
                        </a:spcAft>
                        <a:buClrTx/>
                        <a:buSzTx/>
                        <a:buFontTx/>
                        <a:buNone/>
                        <a:defRPr/>
                      </a:pPr>
                      <a:r>
                        <a:rPr kumimoji="1" lang="ja-JP" altLang="en-US" sz="1100" dirty="0"/>
                        <a:t>問い合わせ対応などでご活用</a:t>
                      </a:r>
                      <a:r>
                        <a:rPr kumimoji="1" lang="ja-JP" altLang="en-US" sz="1100" dirty="0" smtClean="0"/>
                        <a:t>可能です。</a:t>
                      </a:r>
                      <a:endParaRPr kumimoji="1" lang="en-US" altLang="ja-JP" sz="1100" dirty="0"/>
                    </a:p>
                    <a:p>
                      <a:pPr marL="0" marR="0" lvl="0" indent="0" algn="l" defTabSz="484505" rtl="0" eaLnBrk="1" fontAlgn="auto" latinLnBrk="0" hangingPunct="1">
                        <a:lnSpc>
                          <a:spcPct val="100000"/>
                        </a:lnSpc>
                        <a:spcBef>
                          <a:spcPts val="0"/>
                        </a:spcBef>
                        <a:spcAft>
                          <a:spcPts val="0"/>
                        </a:spcAft>
                        <a:buClrTx/>
                        <a:buSzTx/>
                        <a:buFontTx/>
                        <a:buNone/>
                        <a:defRPr/>
                      </a:pPr>
                      <a:r>
                        <a:rPr kumimoji="1" lang="ja-JP" altLang="en-US" sz="1100" dirty="0"/>
                        <a:t>「精算コード別ポイント実績」では、付与したポイントのキャンペーン毎の内訳まで詳細に</a:t>
                      </a:r>
                      <a:r>
                        <a:rPr kumimoji="1" lang="ja-JP" altLang="en-US" sz="1100" dirty="0" smtClean="0"/>
                        <a:t>出力します。</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2"/>
                  </a:ext>
                </a:extLst>
              </a:tr>
              <a:tr h="640285">
                <a:tc>
                  <a:txBody>
                    <a:bodyPr/>
                    <a:lstStyle/>
                    <a:p>
                      <a:pPr algn="l"/>
                      <a:r>
                        <a:rPr kumimoji="1" lang="ja-JP" altLang="en-US" sz="1100" dirty="0"/>
                        <a:t>月次店舗別ポイント実績</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tc>
                  <a:txBody>
                    <a:bodyPr/>
                    <a:lstStyle/>
                    <a:p>
                      <a:r>
                        <a:rPr kumimoji="1" lang="ja-JP" altLang="en-US" sz="1100" dirty="0"/>
                        <a:t>日別のポイント付与／利用の実績、ポイント対象金額の実績を、店舗／テナント</a:t>
                      </a:r>
                      <a:r>
                        <a:rPr kumimoji="1" lang="ja-JP" altLang="en-US" sz="1100" kern="1200" dirty="0"/>
                        <a:t>毎</a:t>
                      </a:r>
                      <a:r>
                        <a:rPr kumimoji="1" lang="ja-JP" altLang="en-US" sz="1100" dirty="0"/>
                        <a:t>に集計したデータ。条件指定はなく、日次で</a:t>
                      </a:r>
                      <a:r>
                        <a:rPr kumimoji="1" lang="en-US" altLang="ja-JP" sz="1100" dirty="0"/>
                        <a:t>CE</a:t>
                      </a:r>
                      <a:r>
                        <a:rPr kumimoji="1" lang="ja-JP" altLang="en-US" sz="1100" dirty="0"/>
                        <a:t>が出力するファイルを取得し、テナント精算や、実態把握のためにご利用</a:t>
                      </a:r>
                      <a:r>
                        <a:rPr kumimoji="1" lang="ja-JP" altLang="en-US" sz="1100" dirty="0" smtClean="0"/>
                        <a:t>可能です。</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3"/>
                  </a:ext>
                </a:extLst>
              </a:tr>
              <a:tr h="640285">
                <a:tc>
                  <a:txBody>
                    <a:bodyPr/>
                    <a:lstStyle/>
                    <a:p>
                      <a:pPr algn="l"/>
                      <a:r>
                        <a:rPr kumimoji="1" lang="ja-JP" altLang="en-US" sz="1100" dirty="0"/>
                        <a:t>精算コード別ポイント月次集計</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tc>
                  <a:txBody>
                    <a:bodyPr/>
                    <a:lstStyle/>
                    <a:p>
                      <a:pPr marL="0" marR="0" lvl="0" indent="0" algn="l" defTabSz="484505" rtl="0" eaLnBrk="1" fontAlgn="auto" latinLnBrk="0" hangingPunct="1">
                        <a:lnSpc>
                          <a:spcPct val="100000"/>
                        </a:lnSpc>
                        <a:spcBef>
                          <a:spcPts val="0"/>
                        </a:spcBef>
                        <a:spcAft>
                          <a:spcPts val="0"/>
                        </a:spcAft>
                        <a:buClrTx/>
                        <a:buSzTx/>
                        <a:buFontTx/>
                        <a:buNone/>
                        <a:defRPr/>
                      </a:pPr>
                      <a:r>
                        <a:rPr kumimoji="1" lang="ja-JP" altLang="en-US" sz="1100" dirty="0"/>
                        <a:t>ポイント付与の実績と、精算コード毎に指定したポイント負担率を基に、</a:t>
                      </a:r>
                      <a:r>
                        <a:rPr kumimoji="1" lang="ja-JP" altLang="en-US" sz="1100" kern="1200" dirty="0"/>
                        <a:t>店舗／テナント毎、精算コード毎のポイント負担金を集計したデータ。条件指定はなく、月次で</a:t>
                      </a:r>
                      <a:r>
                        <a:rPr kumimoji="1" lang="en-US" altLang="ja-JP" sz="1100" kern="1200" dirty="0"/>
                        <a:t>CE</a:t>
                      </a:r>
                      <a:r>
                        <a:rPr kumimoji="1" lang="ja-JP" altLang="en-US" sz="1100" kern="1200" dirty="0"/>
                        <a:t>が出力するファイルを取得し、ポイント精算業務でご利用</a:t>
                      </a:r>
                      <a:r>
                        <a:rPr kumimoji="1" lang="ja-JP" altLang="en-US" sz="1100" kern="1200" dirty="0" smtClean="0"/>
                        <a:t>可能です。</a:t>
                      </a:r>
                      <a:endParaRPr kumimoji="1" lang="ja-JP" altLang="en-US" sz="1100" kern="12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4"/>
                  </a:ext>
                </a:extLst>
              </a:tr>
              <a:tr h="640285">
                <a:tc>
                  <a:txBody>
                    <a:bodyPr/>
                    <a:lstStyle/>
                    <a:p>
                      <a:pPr algn="l"/>
                      <a:r>
                        <a:rPr kumimoji="1" lang="ja-JP" altLang="en-US" sz="1100" dirty="0"/>
                        <a:t>ポイント付与利用</a:t>
                      </a:r>
                      <a:endParaRPr kumimoji="1" lang="en-US" altLang="ja-JP" sz="1100" dirty="0"/>
                    </a:p>
                    <a:p>
                      <a:pPr algn="l"/>
                      <a:r>
                        <a:rPr kumimoji="1" lang="ja-JP" altLang="en-US" sz="1100" dirty="0"/>
                        <a:t>日報／月報</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tc>
                  <a:txBody>
                    <a:bodyPr/>
                    <a:lstStyle/>
                    <a:p>
                      <a:r>
                        <a:rPr kumimoji="1" lang="ja-JP" altLang="en-US" sz="1100" kern="1200" dirty="0"/>
                        <a:t>ポイント変動理由毎のポイント付与／利用の実績を集計したデータ。画面から指定した日時（期間指定）、組織の範囲で集計を行うことが</a:t>
                      </a:r>
                      <a:r>
                        <a:rPr kumimoji="1" lang="ja-JP" altLang="en-US" sz="1100" kern="1200" dirty="0" smtClean="0"/>
                        <a:t>可能です。</a:t>
                      </a:r>
                      <a:endParaRPr kumimoji="1" lang="en-US" altLang="ja-JP" sz="1100" kern="1200" dirty="0"/>
                    </a:p>
                    <a:p>
                      <a:r>
                        <a:rPr kumimoji="1" lang="ja-JP" altLang="en-US" sz="1100" kern="1200" dirty="0"/>
                        <a:t>ポイント精算業務や、実態把握のためにご利用</a:t>
                      </a:r>
                      <a:r>
                        <a:rPr kumimoji="1" lang="ja-JP" altLang="en-US" sz="1100" kern="1200" dirty="0" smtClean="0"/>
                        <a:t>可能です。</a:t>
                      </a:r>
                      <a:endParaRPr kumimoji="1" lang="ja-JP" altLang="en-US" sz="1100" kern="12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5"/>
                  </a:ext>
                </a:extLst>
              </a:tr>
              <a:tr h="640285">
                <a:tc>
                  <a:txBody>
                    <a:bodyPr/>
                    <a:lstStyle/>
                    <a:p>
                      <a:pPr algn="l"/>
                      <a:r>
                        <a:rPr kumimoji="1" lang="ja-JP" altLang="en-US" sz="1100" kern="1200" dirty="0" smtClean="0"/>
                        <a:t>ポイント残高リスト</a:t>
                      </a:r>
                      <a:endParaRPr kumimoji="1" lang="ja-JP" altLang="en-US" sz="1100" kern="1200" dirty="0">
                        <a:solidFill>
                          <a:schemeClr val="tx1"/>
                        </a:solidFill>
                        <a:latin typeface="Meiryo UI" panose="020B0604030504040204" pitchFamily="50" charset="-128"/>
                        <a:ea typeface="Meiryo UI" panose="020B0604030504040204" pitchFamily="50" charset="-128"/>
                        <a:cs typeface="+mn-cs"/>
                      </a:endParaRPr>
                    </a:p>
                  </a:txBody>
                  <a:tcPr marL="91437" marR="91437" marT="45719" marB="45719" anchor="ctr"/>
                </a:tc>
                <a:tc>
                  <a:txBody>
                    <a:bodyPr/>
                    <a:lstStyle/>
                    <a:p>
                      <a:r>
                        <a:rPr kumimoji="1" lang="ja-JP" altLang="ja-JP" sz="1100" kern="1200" dirty="0" smtClean="0"/>
                        <a:t>ポイントの総残高、及び有効期限別の残高内訳を月次で出力</a:t>
                      </a:r>
                      <a:r>
                        <a:rPr kumimoji="1" lang="ja-JP" altLang="en-US" sz="1100" kern="1200" dirty="0" smtClean="0"/>
                        <a:t>です</a:t>
                      </a:r>
                      <a:r>
                        <a:rPr kumimoji="1" lang="ja-JP" altLang="ja-JP" sz="1100" kern="1200" dirty="0" smtClean="0"/>
                        <a:t>。</a:t>
                      </a:r>
                    </a:p>
                    <a:p>
                      <a:r>
                        <a:rPr kumimoji="1" lang="ja-JP" altLang="ja-JP" sz="1100" kern="1200" dirty="0" smtClean="0"/>
                        <a:t>年次の会計業務（ポイント引当金の計算）の</a:t>
                      </a:r>
                      <a:r>
                        <a:rPr kumimoji="1" lang="en-US" altLang="ja-JP" sz="1100" kern="1200" dirty="0" smtClean="0"/>
                        <a:t>INPUT</a:t>
                      </a:r>
                      <a:r>
                        <a:rPr kumimoji="1" lang="ja-JP" altLang="ja-JP" sz="1100" kern="1200" dirty="0" smtClean="0"/>
                        <a:t>情報としてご利用可能</a:t>
                      </a:r>
                      <a:r>
                        <a:rPr kumimoji="1" lang="ja-JP" altLang="en-US" sz="1100" kern="1200" dirty="0" smtClean="0"/>
                        <a:t>です</a:t>
                      </a:r>
                      <a:r>
                        <a:rPr kumimoji="1" lang="ja-JP" altLang="ja-JP" sz="1100" kern="1200" dirty="0" smtClean="0"/>
                        <a:t>。</a:t>
                      </a:r>
                    </a:p>
                    <a:p>
                      <a:endParaRPr kumimoji="1" lang="ja-JP" altLang="en-US" sz="1100" kern="12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633662761"/>
                  </a:ext>
                </a:extLst>
              </a:tr>
              <a:tr h="522137">
                <a:tc>
                  <a:txBody>
                    <a:bodyPr/>
                    <a:lstStyle/>
                    <a:p>
                      <a:pPr algn="l"/>
                      <a:r>
                        <a:rPr kumimoji="1" lang="ja-JP" altLang="en-US" sz="1100" dirty="0"/>
                        <a:t>ポイント不正検知リスト</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tc>
                  <a:txBody>
                    <a:bodyPr/>
                    <a:lstStyle/>
                    <a:p>
                      <a:r>
                        <a:rPr kumimoji="1" lang="ja-JP" altLang="en-US" sz="1100" dirty="0"/>
                        <a:t>事前に取り決めた閾値を超えるポイント数、取引回数など、条件に合致する取引を日次でリストアップ。不正取引を検知するためにご利用</a:t>
                      </a:r>
                      <a:r>
                        <a:rPr kumimoji="1" lang="ja-JP" altLang="en-US" sz="1100" dirty="0" smtClean="0"/>
                        <a:t>可能です。</a:t>
                      </a:r>
                      <a:endParaRPr kumimoji="1" lang="ja-JP" altLang="en-US" sz="1100" dirty="0">
                        <a:latin typeface="Meiryo UI" panose="020B0604030504040204" pitchFamily="50" charset="-128"/>
                        <a:ea typeface="Meiryo UI" panose="020B0604030504040204" pitchFamily="50" charset="-128"/>
                      </a:endParaRPr>
                    </a:p>
                  </a:txBody>
                  <a:tcPr marL="91437" marR="91437" marT="45719" marB="45719" anchor="ctr"/>
                </a:tc>
                <a:extLst>
                  <a:ext uri="{0D108BD9-81ED-4DB2-BD59-A6C34878D82A}">
                    <a16:rowId xmlns:a16="http://schemas.microsoft.com/office/drawing/2014/main" val="10006"/>
                  </a:ext>
                </a:extLst>
              </a:tr>
            </a:tbl>
          </a:graphicData>
        </a:graphic>
      </p:graphicFrame>
      <p:sp>
        <p:nvSpPr>
          <p:cNvPr id="7" name="コンテンツプレースホルダ 8"/>
          <p:cNvSpPr txBox="1">
            <a:spLocks/>
          </p:cNvSpPr>
          <p:nvPr/>
        </p:nvSpPr>
        <p:spPr>
          <a:xfrm>
            <a:off x="680250" y="5809919"/>
            <a:ext cx="8545501" cy="544195"/>
          </a:xfrm>
          <a:prstGeom prst="rect">
            <a:avLst/>
          </a:prstGeom>
        </p:spPr>
        <p:txBody>
          <a:bodyPr anchor="ct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lgn="ctr">
              <a:buFont typeface="Arial" panose="020B0604020202020204" pitchFamily="34" charset="0"/>
              <a:buNone/>
            </a:pPr>
            <a:r>
              <a:rPr lang="en-US" altLang="ja-JP" sz="1600" dirty="0" smtClean="0">
                <a:latin typeface="Meiryo UI" panose="020B0604030504040204" pitchFamily="50" charset="-128"/>
                <a:ea typeface="Meiryo UI" panose="020B0604030504040204" pitchFamily="50" charset="-128"/>
                <a:sym typeface="+mn-ea"/>
              </a:rPr>
              <a:t>CE</a:t>
            </a:r>
            <a:r>
              <a:rPr lang="ja-JP" altLang="en-US" sz="1600" dirty="0" smtClean="0">
                <a:latin typeface="Meiryo UI" panose="020B0604030504040204" pitchFamily="50" charset="-128"/>
                <a:ea typeface="Meiryo UI" panose="020B0604030504040204" pitchFamily="50" charset="-128"/>
                <a:sym typeface="+mn-ea"/>
              </a:rPr>
              <a:t>が管理する情報を</a:t>
            </a:r>
            <a:r>
              <a:rPr lang="en-US" altLang="ja-JP" sz="1600" dirty="0" smtClean="0">
                <a:latin typeface="Meiryo UI" panose="020B0604030504040204" pitchFamily="50" charset="-128"/>
                <a:ea typeface="Meiryo UI" panose="020B0604030504040204" pitchFamily="50" charset="-128"/>
                <a:sym typeface="+mn-ea"/>
              </a:rPr>
              <a:t>CSV</a:t>
            </a:r>
            <a:r>
              <a:rPr lang="ja-JP" altLang="en-US" sz="1600" dirty="0" smtClean="0">
                <a:latin typeface="Meiryo UI" panose="020B0604030504040204" pitchFamily="50" charset="-128"/>
                <a:ea typeface="Meiryo UI" panose="020B0604030504040204" pitchFamily="50" charset="-128"/>
                <a:sym typeface="+mn-ea"/>
              </a:rPr>
              <a:t>ファイルに出力、各種業務にご活用いただけます。</a:t>
            </a:r>
            <a:endParaRPr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121515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9.3. </a:t>
            </a:r>
            <a:r>
              <a:rPr kumimoji="1" lang="ja-JP" altLang="en-US" dirty="0" smtClean="0"/>
              <a:t>提供機能</a:t>
            </a:r>
            <a:r>
              <a:rPr lang="ja-JP" altLang="en-US" dirty="0"/>
              <a:t>一覧：オンライン</a:t>
            </a:r>
            <a:r>
              <a:rPr lang="en-US" altLang="ja-JP" dirty="0"/>
              <a:t>API</a:t>
            </a:r>
            <a:r>
              <a:rPr lang="ja-JP" altLang="en-US" dirty="0"/>
              <a:t>一覧（</a:t>
            </a:r>
            <a:r>
              <a:rPr lang="en-US" altLang="ja-JP" dirty="0"/>
              <a:t>1/2</a:t>
            </a:r>
            <a:r>
              <a:rPr lang="ja-JP" altLang="en-US" dirty="0"/>
              <a:t>）</a:t>
            </a:r>
          </a:p>
        </p:txBody>
      </p:sp>
      <p:graphicFrame>
        <p:nvGraphicFramePr>
          <p:cNvPr id="7" name="コンテンツプレースホルダ 7"/>
          <p:cNvGraphicFramePr>
            <a:graphicFrameLocks/>
          </p:cNvGraphicFramePr>
          <p:nvPr>
            <p:extLst>
              <p:ext uri="{D42A27DB-BD31-4B8C-83A1-F6EECF244321}">
                <p14:modId xmlns:p14="http://schemas.microsoft.com/office/powerpoint/2010/main" val="4230717890"/>
              </p:ext>
            </p:extLst>
          </p:nvPr>
        </p:nvGraphicFramePr>
        <p:xfrm>
          <a:off x="327804" y="821811"/>
          <a:ext cx="8544756" cy="5492156"/>
        </p:xfrm>
        <a:graphic>
          <a:graphicData uri="http://schemas.openxmlformats.org/drawingml/2006/table">
            <a:tbl>
              <a:tblPr firstRow="1">
                <a:tableStyleId>{073A0DAA-6AF3-43AB-8588-CEC1D06C72B9}</a:tableStyleId>
              </a:tblPr>
              <a:tblGrid>
                <a:gridCol w="1879630">
                  <a:extLst>
                    <a:ext uri="{9D8B030D-6E8A-4147-A177-3AD203B41FA5}">
                      <a16:colId xmlns:a16="http://schemas.microsoft.com/office/drawing/2014/main" val="20000"/>
                    </a:ext>
                  </a:extLst>
                </a:gridCol>
                <a:gridCol w="6665126">
                  <a:extLst>
                    <a:ext uri="{9D8B030D-6E8A-4147-A177-3AD203B41FA5}">
                      <a16:colId xmlns:a16="http://schemas.microsoft.com/office/drawing/2014/main" val="20001"/>
                    </a:ext>
                  </a:extLst>
                </a:gridCol>
              </a:tblGrid>
              <a:tr h="241988">
                <a:tc>
                  <a:txBody>
                    <a:bodyPr/>
                    <a:lstStyle/>
                    <a:p>
                      <a:pPr algn="ctr" fontAlgn="ctr"/>
                      <a:r>
                        <a:rPr lang="ja-JP" altLang="en-US" sz="1100" u="none" strike="noStrike" dirty="0">
                          <a:effectLst/>
                        </a:rPr>
                        <a:t>オンライン</a:t>
                      </a:r>
                      <a:r>
                        <a:rPr lang="en-US" altLang="ja-JP" sz="1100" u="none" strike="noStrike" dirty="0">
                          <a:effectLst/>
                        </a:rPr>
                        <a:t>API</a:t>
                      </a:r>
                      <a:r>
                        <a:rPr lang="ja-JP" altLang="en-US" sz="1100" u="none" strike="noStrike" dirty="0">
                          <a:effectLst/>
                        </a:rPr>
                        <a:t>名称</a:t>
                      </a:r>
                      <a:endParaRPr lang="ja-JP" altLang="en-US" sz="1100" b="0" i="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a:effectLst/>
                        </a:rPr>
                        <a:t>概要</a:t>
                      </a:r>
                      <a:endParaRPr lang="ja-JP" altLang="en-US" sz="1100" b="0" i="0" u="none" strike="noStrike">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358890">
                <a:tc>
                  <a:txBody>
                    <a:bodyPr/>
                    <a:lstStyle/>
                    <a:p>
                      <a:pPr algn="l" fontAlgn="ctr"/>
                      <a:r>
                        <a:rPr lang="ja-JP" altLang="en-US" sz="1100" u="none" strike="noStrike" dirty="0">
                          <a:effectLst/>
                        </a:rPr>
                        <a:t>ポイント照会</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会員のステータス、ポイント残高、ランク情報、ボーナスポイント情報を照会します。</a:t>
                      </a:r>
                      <a:br>
                        <a:rPr lang="ja-JP" altLang="en-US" sz="1100" u="none" strike="noStrike" dirty="0">
                          <a:effectLst/>
                        </a:rPr>
                      </a:br>
                      <a:r>
                        <a:rPr lang="ja-JP" altLang="en-US" sz="1100" u="none" strike="noStrike" dirty="0">
                          <a:effectLst/>
                        </a:rPr>
                        <a:t>ポイント利用が可能かどうかの判定結果を返却する</a:t>
                      </a:r>
                      <a:r>
                        <a:rPr lang="ja-JP" altLang="en-US" sz="1100" u="none" strike="noStrike" dirty="0" smtClean="0">
                          <a:effectLst/>
                        </a:rPr>
                        <a:t>。</a:t>
                      </a:r>
                      <a:r>
                        <a:rPr lang="en-US" altLang="ja-JP" sz="1100" u="none" strike="noStrike" dirty="0" smtClean="0">
                          <a:effectLst/>
                        </a:rPr>
                        <a:t>※</a:t>
                      </a:r>
                      <a:r>
                        <a:rPr lang="ja-JP" altLang="en-US" sz="1100" u="none" strike="noStrike" dirty="0" smtClean="0">
                          <a:effectLst/>
                        </a:rPr>
                        <a:t>レスポンス</a:t>
                      </a:r>
                      <a:r>
                        <a:rPr lang="ja-JP" altLang="en-US" sz="1100" u="none" strike="noStrike" dirty="0">
                          <a:effectLst/>
                        </a:rPr>
                        <a:t>重視の</a:t>
                      </a:r>
                      <a:r>
                        <a:rPr lang="en-US" altLang="ja-JP" sz="1100" u="none" strike="noStrike" dirty="0" smtClean="0">
                          <a:effectLst/>
                        </a:rPr>
                        <a:t>API</a:t>
                      </a:r>
                      <a:endParaRPr lang="ja-JP" altLang="en-US" sz="1100" b="0" i="0" u="none" strike="noStrike" dirty="0" err="1">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1"/>
                  </a:ext>
                </a:extLst>
              </a:tr>
              <a:tr h="358255">
                <a:tc>
                  <a:txBody>
                    <a:bodyPr/>
                    <a:lstStyle/>
                    <a:p>
                      <a:pPr algn="l" fontAlgn="ctr"/>
                      <a:r>
                        <a:rPr lang="ja-JP" altLang="en-US" sz="1100" u="none" strike="noStrike" dirty="0">
                          <a:effectLst/>
                        </a:rPr>
                        <a:t>ポイント照会詳細</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ポイント照会</a:t>
                      </a:r>
                      <a:r>
                        <a:rPr lang="en-US" altLang="ja-JP" sz="1100" u="none" strike="noStrike" dirty="0">
                          <a:effectLst/>
                        </a:rPr>
                        <a:t>API</a:t>
                      </a:r>
                      <a:r>
                        <a:rPr lang="ja-JP" altLang="en-US" sz="1100" u="none" strike="noStrike" dirty="0">
                          <a:effectLst/>
                        </a:rPr>
                        <a:t>の返信情報に加えて、ランクの詳細情報やポイント残高の内訳情報を返信します。</a:t>
                      </a:r>
                      <a:br>
                        <a:rPr lang="ja-JP" altLang="en-US" sz="1100" u="none" strike="noStrike" dirty="0">
                          <a:effectLst/>
                        </a:rPr>
                      </a:br>
                      <a:r>
                        <a:rPr lang="en-US" altLang="ja-JP" sz="1100" u="none" strike="noStrike" dirty="0" smtClean="0">
                          <a:effectLst/>
                        </a:rPr>
                        <a:t>※</a:t>
                      </a:r>
                      <a:r>
                        <a:rPr lang="ja-JP" altLang="en-US" sz="1100" u="none" strike="noStrike" dirty="0" smtClean="0">
                          <a:effectLst/>
                        </a:rPr>
                        <a:t>情報量</a:t>
                      </a:r>
                      <a:r>
                        <a:rPr lang="ja-JP" altLang="en-US" sz="1100" u="none" strike="noStrike" dirty="0">
                          <a:effectLst/>
                        </a:rPr>
                        <a:t>重視の</a:t>
                      </a:r>
                      <a:r>
                        <a:rPr lang="en-US" altLang="ja-JP" sz="1100" u="none" strike="noStrike" dirty="0" smtClean="0">
                          <a:effectLst/>
                        </a:rPr>
                        <a:t>API</a:t>
                      </a:r>
                      <a:endParaRPr lang="ja-JP" altLang="en-US" sz="1100" b="0" i="0" u="none" strike="noStrike" dirty="0" err="1">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2"/>
                  </a:ext>
                </a:extLst>
              </a:tr>
              <a:tr h="358890">
                <a:tc>
                  <a:txBody>
                    <a:bodyPr/>
                    <a:lstStyle/>
                    <a:p>
                      <a:pPr algn="l" fontAlgn="ctr"/>
                      <a:r>
                        <a:rPr lang="ja-JP" altLang="en-US" sz="1100" u="none" strike="noStrike">
                          <a:effectLst/>
                        </a:rPr>
                        <a:t>ポイント変動履歴照会</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ポイントの変動履歴を照会します。</a:t>
                      </a:r>
                      <a:br>
                        <a:rPr lang="ja-JP" altLang="en-US" sz="1100" u="none" strike="noStrike" dirty="0">
                          <a:effectLst/>
                        </a:rPr>
                      </a:br>
                      <a:r>
                        <a:rPr lang="ja-JP" altLang="en-US" sz="1100" u="none" strike="noStrike" dirty="0">
                          <a:effectLst/>
                        </a:rPr>
                        <a:t>必ず事前にポイント照会を行うことが</a:t>
                      </a:r>
                      <a:r>
                        <a:rPr lang="en-US" altLang="ja-JP" sz="1100" u="none" strike="noStrike" dirty="0">
                          <a:effectLst/>
                        </a:rPr>
                        <a:t>API</a:t>
                      </a:r>
                      <a:r>
                        <a:rPr lang="ja-JP" altLang="en-US" sz="1100" u="none" strike="noStrike" dirty="0">
                          <a:effectLst/>
                        </a:rPr>
                        <a:t>の利用条件となります。（</a:t>
                      </a:r>
                      <a:r>
                        <a:rPr lang="en-US" altLang="ja-JP" sz="1100" u="none" strike="noStrike" dirty="0">
                          <a:effectLst/>
                        </a:rPr>
                        <a:t>API</a:t>
                      </a:r>
                      <a:r>
                        <a:rPr lang="ja-JP" altLang="en-US" sz="1100" u="none" strike="noStrike" dirty="0" err="1">
                          <a:effectLst/>
                        </a:rPr>
                        <a:t>での</a:t>
                      </a:r>
                      <a:r>
                        <a:rPr lang="ja-JP" altLang="en-US" sz="1100" u="none" strike="noStrike" dirty="0">
                          <a:effectLst/>
                        </a:rPr>
                        <a:t>返信値を要求項目に利用）</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3"/>
                  </a:ext>
                </a:extLst>
              </a:tr>
              <a:tr h="358890">
                <a:tc>
                  <a:txBody>
                    <a:bodyPr/>
                    <a:lstStyle/>
                    <a:p>
                      <a:pPr algn="l" fontAlgn="ctr"/>
                      <a:r>
                        <a:rPr lang="ja-JP" altLang="en-US" sz="1100" u="none" strike="noStrike">
                          <a:effectLst/>
                        </a:rPr>
                        <a:t>ポイント内訳照会</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ポイントの履歴に対して、そのポイント内訳情報（キャンペーン毎のポイント内訳）を照会します。</a:t>
                      </a:r>
                      <a:br>
                        <a:rPr lang="ja-JP" altLang="en-US" sz="1100" u="none" strike="noStrike" dirty="0">
                          <a:effectLst/>
                        </a:rPr>
                      </a:br>
                      <a:r>
                        <a:rPr lang="ja-JP" altLang="en-US" sz="1100" u="none" strike="noStrike" dirty="0">
                          <a:effectLst/>
                        </a:rPr>
                        <a:t>必ず事前にポイント変動履歴照会を行うことが</a:t>
                      </a:r>
                      <a:r>
                        <a:rPr lang="en-US" altLang="ja-JP" sz="1100" u="none" strike="noStrike" dirty="0">
                          <a:effectLst/>
                        </a:rPr>
                        <a:t>API</a:t>
                      </a:r>
                      <a:r>
                        <a:rPr lang="ja-JP" altLang="en-US" sz="1100" u="none" strike="noStrike" dirty="0">
                          <a:effectLst/>
                        </a:rPr>
                        <a:t>の利用条件となります。（</a:t>
                      </a:r>
                      <a:r>
                        <a:rPr lang="en-US" altLang="ja-JP" sz="1100" u="none" strike="noStrike" dirty="0">
                          <a:effectLst/>
                        </a:rPr>
                        <a:t>API</a:t>
                      </a:r>
                      <a:r>
                        <a:rPr lang="ja-JP" altLang="en-US" sz="1100" u="none" strike="noStrike" dirty="0" err="1">
                          <a:effectLst/>
                        </a:rPr>
                        <a:t>での</a:t>
                      </a:r>
                      <a:r>
                        <a:rPr lang="ja-JP" altLang="en-US" sz="1100" u="none" strike="noStrike" dirty="0">
                          <a:effectLst/>
                        </a:rPr>
                        <a:t>返信値を要求項目に利用）</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4"/>
                  </a:ext>
                </a:extLst>
              </a:tr>
              <a:tr h="390015">
                <a:tc>
                  <a:txBody>
                    <a:bodyPr/>
                    <a:lstStyle/>
                    <a:p>
                      <a:pPr algn="l" fontAlgn="ctr"/>
                      <a:r>
                        <a:rPr lang="ja-JP" altLang="en-US" sz="1100" u="none" strike="noStrike">
                          <a:effectLst/>
                        </a:rPr>
                        <a:t>ポイント更新（ポイント付与・金額変更）</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ポイントの直付け（加算）、ポイント直付けの取消（減算）、および、ランク対象金額などの金額の変更を行います。</a:t>
                      </a:r>
                      <a:r>
                        <a:rPr lang="en-US" altLang="ja-JP" sz="1100" u="none" strike="noStrike" dirty="0">
                          <a:effectLst/>
                        </a:rPr>
                        <a:t>※</a:t>
                      </a:r>
                      <a:r>
                        <a:rPr lang="ja-JP" altLang="en-US" sz="1100" u="none" strike="noStrike" dirty="0">
                          <a:effectLst/>
                        </a:rPr>
                        <a:t>ポイント利用が可能かどうかの判定を端末にて実施するために、「</a:t>
                      </a:r>
                      <a:r>
                        <a:rPr lang="en-US" altLang="ja-JP" sz="1100" u="none" strike="noStrike" dirty="0">
                          <a:effectLst/>
                        </a:rPr>
                        <a:t>P10</a:t>
                      </a:r>
                      <a:r>
                        <a:rPr lang="ja-JP" altLang="en-US" sz="1100" u="none" strike="noStrike" dirty="0">
                          <a:effectLst/>
                        </a:rPr>
                        <a:t>ポイント照会」を事前に送信することを</a:t>
                      </a:r>
                      <a:r>
                        <a:rPr lang="ja-JP" altLang="en-US" sz="1100" u="none" strike="noStrike" dirty="0" smtClean="0">
                          <a:effectLst/>
                        </a:rPr>
                        <a:t>前提</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5"/>
                  </a:ext>
                </a:extLst>
              </a:tr>
              <a:tr h="358890">
                <a:tc>
                  <a:txBody>
                    <a:bodyPr/>
                    <a:lstStyle/>
                    <a:p>
                      <a:pPr algn="l" fontAlgn="ctr"/>
                      <a:r>
                        <a:rPr lang="ja-JP" altLang="en-US" sz="1100" u="none" strike="noStrike">
                          <a:effectLst/>
                        </a:rPr>
                        <a:t>ポイント更新（ポイント利用）</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ポイントの利用（減算）、ポイントの利用の取消（加算）を行うことができます。</a:t>
                      </a:r>
                      <a:br>
                        <a:rPr lang="ja-JP" altLang="en-US" sz="1100" u="none" strike="noStrike" dirty="0">
                          <a:effectLst/>
                        </a:rPr>
                      </a:br>
                      <a:r>
                        <a:rPr lang="en-US" altLang="ja-JP" sz="1100" u="none" strike="noStrike" dirty="0">
                          <a:effectLst/>
                        </a:rPr>
                        <a:t>※</a:t>
                      </a:r>
                      <a:r>
                        <a:rPr lang="ja-JP" altLang="en-US" sz="1100" u="none" strike="noStrike" dirty="0">
                          <a:effectLst/>
                        </a:rPr>
                        <a:t>ポイント利用が可能</a:t>
                      </a:r>
                      <a:r>
                        <a:rPr lang="ja-JP" altLang="en-US" sz="1100" u="none" strike="noStrike" dirty="0" smtClean="0">
                          <a:effectLst/>
                        </a:rPr>
                        <a:t>かどうかの</a:t>
                      </a:r>
                      <a:r>
                        <a:rPr lang="ja-JP" altLang="en-US" sz="1100" u="none" strike="noStrike" dirty="0">
                          <a:effectLst/>
                        </a:rPr>
                        <a:t>判定を端末にて実施するために、「</a:t>
                      </a:r>
                      <a:r>
                        <a:rPr lang="en-US" altLang="ja-JP" sz="1100" u="none" strike="noStrike" dirty="0">
                          <a:effectLst/>
                        </a:rPr>
                        <a:t>P10</a:t>
                      </a:r>
                      <a:r>
                        <a:rPr lang="ja-JP" altLang="en-US" sz="1100" u="none" strike="noStrike" dirty="0">
                          <a:effectLst/>
                        </a:rPr>
                        <a:t>ポイント照会」を事前に送信することを</a:t>
                      </a:r>
                      <a:r>
                        <a:rPr lang="ja-JP" altLang="en-US" sz="1100" u="none" strike="noStrike" dirty="0" smtClean="0">
                          <a:effectLst/>
                        </a:rPr>
                        <a:t>前提</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6"/>
                  </a:ext>
                </a:extLst>
              </a:tr>
              <a:tr h="499270">
                <a:tc>
                  <a:txBody>
                    <a:bodyPr/>
                    <a:lstStyle/>
                    <a:p>
                      <a:pPr algn="l" fontAlgn="ctr"/>
                      <a:r>
                        <a:rPr lang="ja-JP" altLang="en-US" sz="1100" u="none" strike="noStrike">
                          <a:effectLst/>
                        </a:rPr>
                        <a:t>ポイント更新（センター計算型付与）</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金額からセンター（</a:t>
                      </a:r>
                      <a:r>
                        <a:rPr lang="en-US" altLang="ja-JP" sz="1100" u="none" strike="noStrike" dirty="0">
                          <a:effectLst/>
                        </a:rPr>
                        <a:t>CE</a:t>
                      </a:r>
                      <a:r>
                        <a:rPr lang="ja-JP" altLang="en-US" sz="1100" u="none" strike="noStrike" dirty="0">
                          <a:effectLst/>
                        </a:rPr>
                        <a:t>）でポイント計算を行ってポイントを付与します。同一トランザクション上でポイント利用およびポイントの直付けを行うこともできます</a:t>
                      </a:r>
                      <a:r>
                        <a:rPr lang="ja-JP" altLang="en-US" sz="1100" u="none" strike="noStrike" dirty="0" smtClean="0">
                          <a:effectLst/>
                        </a:rPr>
                        <a:t>。</a:t>
                      </a:r>
                      <a:r>
                        <a:rPr lang="en-US" altLang="ja-JP" sz="1100" u="none" strike="noStrike" dirty="0" smtClean="0">
                          <a:effectLst/>
                        </a:rPr>
                        <a:t>※</a:t>
                      </a:r>
                      <a:r>
                        <a:rPr lang="ja-JP" altLang="en-US" sz="1100" u="none" strike="noStrike" dirty="0">
                          <a:effectLst/>
                        </a:rPr>
                        <a:t>ポイント利用が可能かどうかの判定を端末にて実施するために、「</a:t>
                      </a:r>
                      <a:r>
                        <a:rPr lang="en-US" altLang="ja-JP" sz="1100" u="none" strike="noStrike" dirty="0">
                          <a:effectLst/>
                        </a:rPr>
                        <a:t>P10</a:t>
                      </a:r>
                      <a:r>
                        <a:rPr lang="ja-JP" altLang="en-US" sz="1100" u="none" strike="noStrike" dirty="0">
                          <a:effectLst/>
                        </a:rPr>
                        <a:t>ポイント照会」を事前に送信することを</a:t>
                      </a:r>
                      <a:r>
                        <a:rPr lang="ja-JP" altLang="en-US" sz="1100" u="none" strike="noStrike" dirty="0" smtClean="0">
                          <a:effectLst/>
                        </a:rPr>
                        <a:t>前提</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7"/>
                  </a:ext>
                </a:extLst>
              </a:tr>
              <a:tr h="499905">
                <a:tc>
                  <a:txBody>
                    <a:bodyPr/>
                    <a:lstStyle/>
                    <a:p>
                      <a:pPr algn="l" fontAlgn="ctr"/>
                      <a:r>
                        <a:rPr lang="ja-JP" altLang="en-US" sz="1100" u="none" strike="noStrike">
                          <a:effectLst/>
                        </a:rPr>
                        <a:t>ポイント更新（外部システム計算型付与）</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外部システム計算したポイントを付与します。本</a:t>
                      </a:r>
                      <a:r>
                        <a:rPr lang="en-US" altLang="ja-JP" sz="1100" u="none" strike="noStrike" dirty="0">
                          <a:effectLst/>
                        </a:rPr>
                        <a:t>API</a:t>
                      </a:r>
                      <a:r>
                        <a:rPr lang="ja-JP" altLang="en-US" sz="1100" u="none" strike="noStrike" dirty="0">
                          <a:effectLst/>
                        </a:rPr>
                        <a:t>では大量処理時のレスポンスを考慮してポイント付与に必要な最低限の情報のみ更新しますので、必ずポイント更新（</a:t>
                      </a:r>
                      <a:r>
                        <a:rPr lang="en-US" altLang="ja-JP" sz="1100" u="none" strike="noStrike" dirty="0">
                          <a:effectLst/>
                        </a:rPr>
                        <a:t>DC</a:t>
                      </a:r>
                      <a:r>
                        <a:rPr lang="ja-JP" altLang="en-US" sz="1100" u="none" strike="noStrike" dirty="0">
                          <a:effectLst/>
                        </a:rPr>
                        <a:t>）とセットで利用頂くインターフェースとなります。</a:t>
                      </a:r>
                      <a:br>
                        <a:rPr lang="ja-JP" altLang="en-US" sz="1100" u="none" strike="noStrike" dirty="0">
                          <a:effectLst/>
                        </a:rPr>
                      </a:br>
                      <a:r>
                        <a:rPr lang="en-US" altLang="ja-JP" sz="1100" u="none" strike="noStrike" dirty="0">
                          <a:effectLst/>
                        </a:rPr>
                        <a:t>※</a:t>
                      </a:r>
                      <a:r>
                        <a:rPr lang="ja-JP" altLang="en-US" sz="1100" u="none" strike="noStrike" dirty="0">
                          <a:effectLst/>
                        </a:rPr>
                        <a:t>ポイント利用が可能かどうかの判定を端末にて実施するために、「</a:t>
                      </a:r>
                      <a:r>
                        <a:rPr lang="en-US" altLang="ja-JP" sz="1100" u="none" strike="noStrike" dirty="0">
                          <a:effectLst/>
                        </a:rPr>
                        <a:t>P10</a:t>
                      </a:r>
                      <a:r>
                        <a:rPr lang="ja-JP" altLang="en-US" sz="1100" u="none" strike="noStrike" dirty="0">
                          <a:effectLst/>
                        </a:rPr>
                        <a:t>ポイント照会」を事前に送信することを</a:t>
                      </a:r>
                      <a:r>
                        <a:rPr lang="ja-JP" altLang="en-US" sz="1100" u="none" strike="noStrike" dirty="0" smtClean="0">
                          <a:effectLst/>
                        </a:rPr>
                        <a:t>前提</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8"/>
                  </a:ext>
                </a:extLst>
              </a:tr>
              <a:tr h="358890">
                <a:tc>
                  <a:txBody>
                    <a:bodyPr/>
                    <a:lstStyle/>
                    <a:p>
                      <a:pPr algn="l" fontAlgn="ctr"/>
                      <a:r>
                        <a:rPr lang="ja-JP" altLang="en-US" sz="1100" u="none" strike="noStrike" dirty="0">
                          <a:effectLst/>
                        </a:rPr>
                        <a:t>ポイント更新（</a:t>
                      </a:r>
                      <a:r>
                        <a:rPr lang="en-US" altLang="ja-JP" sz="1100" u="none" strike="noStrike" dirty="0">
                          <a:effectLst/>
                        </a:rPr>
                        <a:t>DC</a:t>
                      </a:r>
                      <a:r>
                        <a:rPr lang="ja-JP" altLang="en-US" sz="1100" u="none" strike="noStrike" dirty="0">
                          <a:effectLst/>
                        </a:rPr>
                        <a:t>）</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ポイント更新（外部システム計算型付与）を処理した後に、取引とは非同期で詳細情報を更新するインターフェースとなります。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9"/>
                  </a:ext>
                </a:extLst>
              </a:tr>
              <a:tr h="358255">
                <a:tc>
                  <a:txBody>
                    <a:bodyPr/>
                    <a:lstStyle/>
                    <a:p>
                      <a:pPr algn="l" fontAlgn="ctr"/>
                      <a:r>
                        <a:rPr lang="ja-JP" altLang="en-US" sz="1100" u="none" strike="noStrike">
                          <a:effectLst/>
                        </a:rPr>
                        <a:t>会員チェック（顧客属性）</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番号のなりすましチェックのため、入力された顧客情報（氏名、カナ氏名、生年月日、電話番号などから任意に選択）情報とセンター側（本システム）に登録されている顧客情報を比較してチェックしま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0"/>
                  </a:ext>
                </a:extLst>
              </a:tr>
              <a:tr h="390015">
                <a:tc>
                  <a:txBody>
                    <a:bodyPr/>
                    <a:lstStyle/>
                    <a:p>
                      <a:pPr algn="l" fontAlgn="ctr"/>
                      <a:r>
                        <a:rPr lang="ja-JP" altLang="en-US" sz="1100" u="none" strike="noStrike">
                          <a:effectLst/>
                        </a:rPr>
                        <a:t>会員チェック（セキュリティコード）</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会員番号のなりすましチェックのため、入力された</a:t>
                      </a:r>
                      <a:r>
                        <a:rPr lang="en-US" altLang="ja-JP" sz="1100" u="none" strike="noStrike" dirty="0">
                          <a:effectLst/>
                        </a:rPr>
                        <a:t>PIN</a:t>
                      </a:r>
                      <a:r>
                        <a:rPr lang="ja-JP" altLang="en-US" sz="1100" u="none" strike="noStrike" dirty="0">
                          <a:effectLst/>
                        </a:rPr>
                        <a:t>コードとセンター側（本システム）に登録されている情報を比較してチェックします。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1"/>
                  </a:ext>
                </a:extLst>
              </a:tr>
              <a:tr h="390015">
                <a:tc>
                  <a:txBody>
                    <a:bodyPr/>
                    <a:lstStyle/>
                    <a:p>
                      <a:pPr algn="l" fontAlgn="ctr"/>
                      <a:r>
                        <a:rPr lang="ja-JP" altLang="en-US" sz="1100" u="none" strike="noStrike">
                          <a:effectLst/>
                        </a:rPr>
                        <a:t>保持カード一覧照会</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altLang="ja-JP" sz="1100" u="none" strike="noStrike" dirty="0">
                          <a:effectLst/>
                        </a:rPr>
                        <a:t>CAFIS Explorer</a:t>
                      </a:r>
                      <a:r>
                        <a:rPr lang="ja-JP" altLang="en-US" sz="1100" u="none" strike="noStrike" dirty="0">
                          <a:effectLst/>
                        </a:rPr>
                        <a:t>は、顧客に対して複数の会員番号（カード）を管理することが出来ます。</a:t>
                      </a:r>
                      <a:br>
                        <a:rPr lang="ja-JP" altLang="en-US" sz="1100" u="none" strike="noStrike" dirty="0">
                          <a:effectLst/>
                        </a:rPr>
                      </a:br>
                      <a:r>
                        <a:rPr lang="ja-JP" altLang="en-US" sz="1100" u="none" strike="noStrike" dirty="0">
                          <a:effectLst/>
                        </a:rPr>
                        <a:t>このインターフェースでは、要求の会員番号から、その顧客紐づくすべての会員番号（カード）の一覧を照会します。</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290945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9.3. </a:t>
            </a:r>
            <a:r>
              <a:rPr kumimoji="1" lang="ja-JP" altLang="en-US" dirty="0" smtClean="0"/>
              <a:t>提供機能</a:t>
            </a:r>
            <a:r>
              <a:rPr lang="ja-JP" altLang="en-US" dirty="0"/>
              <a:t>一覧：オンライン</a:t>
            </a:r>
            <a:r>
              <a:rPr lang="en-US" altLang="ja-JP" dirty="0"/>
              <a:t>API</a:t>
            </a:r>
            <a:r>
              <a:rPr lang="ja-JP" altLang="en-US" dirty="0"/>
              <a:t>一覧</a:t>
            </a:r>
            <a:r>
              <a:rPr lang="ja-JP" altLang="en-US" dirty="0" smtClean="0"/>
              <a:t>（</a:t>
            </a:r>
            <a:r>
              <a:rPr lang="en-US" altLang="ja-JP" dirty="0" smtClean="0"/>
              <a:t>2/2</a:t>
            </a:r>
            <a:r>
              <a:rPr lang="ja-JP" altLang="en-US" dirty="0"/>
              <a:t>）</a:t>
            </a:r>
          </a:p>
        </p:txBody>
      </p:sp>
      <p:graphicFrame>
        <p:nvGraphicFramePr>
          <p:cNvPr id="6" name="コンテンツプレースホルダ 7"/>
          <p:cNvGraphicFramePr>
            <a:graphicFrameLocks/>
          </p:cNvGraphicFramePr>
          <p:nvPr>
            <p:extLst/>
          </p:nvPr>
        </p:nvGraphicFramePr>
        <p:xfrm>
          <a:off x="327804" y="821811"/>
          <a:ext cx="8544757" cy="4844697"/>
        </p:xfrm>
        <a:graphic>
          <a:graphicData uri="http://schemas.openxmlformats.org/drawingml/2006/table">
            <a:tbl>
              <a:tblPr firstRow="1">
                <a:tableStyleId>{073A0DAA-6AF3-43AB-8588-CEC1D06C72B9}</a:tableStyleId>
              </a:tblPr>
              <a:tblGrid>
                <a:gridCol w="1880266">
                  <a:extLst>
                    <a:ext uri="{9D8B030D-6E8A-4147-A177-3AD203B41FA5}">
                      <a16:colId xmlns:a16="http://schemas.microsoft.com/office/drawing/2014/main" val="20000"/>
                    </a:ext>
                  </a:extLst>
                </a:gridCol>
                <a:gridCol w="6664491">
                  <a:extLst>
                    <a:ext uri="{9D8B030D-6E8A-4147-A177-3AD203B41FA5}">
                      <a16:colId xmlns:a16="http://schemas.microsoft.com/office/drawing/2014/main" val="20001"/>
                    </a:ext>
                  </a:extLst>
                </a:gridCol>
              </a:tblGrid>
              <a:tr h="249000">
                <a:tc>
                  <a:txBody>
                    <a:bodyPr/>
                    <a:lstStyle/>
                    <a:p>
                      <a:pPr algn="ctr" fontAlgn="ctr"/>
                      <a:r>
                        <a:rPr lang="ja-JP" altLang="en-US" sz="1100" u="none" strike="noStrike" dirty="0">
                          <a:effectLst/>
                        </a:rPr>
                        <a:t>オンライン</a:t>
                      </a:r>
                      <a:r>
                        <a:rPr lang="en-US" altLang="ja-JP" sz="1100" u="none" strike="noStrike" dirty="0">
                          <a:effectLst/>
                        </a:rPr>
                        <a:t>API</a:t>
                      </a:r>
                      <a:r>
                        <a:rPr lang="ja-JP" altLang="en-US" sz="1100" u="none" strike="noStrike" dirty="0">
                          <a:effectLst/>
                        </a:rPr>
                        <a:t>名称</a:t>
                      </a:r>
                      <a:endParaRPr lang="ja-JP" altLang="en-US" sz="1100" u="none" strike="noStrike"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ctr" fontAlgn="ctr"/>
                      <a:r>
                        <a:rPr lang="ja-JP" altLang="en-US" sz="1100" u="none" strike="noStrike">
                          <a:effectLst/>
                        </a:rPr>
                        <a:t>概要</a:t>
                      </a:r>
                      <a:endParaRPr lang="ja-JP" altLang="en-US" sz="1100" u="none" strike="noStrike">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419234">
                <a:tc>
                  <a:txBody>
                    <a:bodyPr/>
                    <a:lstStyle/>
                    <a:p>
                      <a:pPr algn="l" fontAlgn="ctr"/>
                      <a:r>
                        <a:rPr lang="en-US" sz="1100" u="none" strike="noStrike" dirty="0">
                          <a:effectLst/>
                        </a:rPr>
                        <a:t>URL</a:t>
                      </a:r>
                      <a:r>
                        <a:rPr lang="ja-JP" altLang="en-US" sz="1100" u="none" strike="noStrike" dirty="0">
                          <a:effectLst/>
                        </a:rPr>
                        <a:t>要求</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メール配信の要求</a:t>
                      </a:r>
                      <a:r>
                        <a:rPr lang="en-US" altLang="ja-JP" sz="1100" u="none" strike="noStrike" dirty="0">
                          <a:effectLst/>
                        </a:rPr>
                        <a:t>API</a:t>
                      </a:r>
                      <a:r>
                        <a:rPr lang="ja-JP" altLang="en-US" sz="1100" u="none" strike="noStrike" dirty="0">
                          <a:effectLst/>
                        </a:rPr>
                        <a:t>となります。</a:t>
                      </a:r>
                      <a:br>
                        <a:rPr lang="ja-JP" altLang="en-US" sz="1100" u="none" strike="noStrike" dirty="0">
                          <a:effectLst/>
                        </a:rPr>
                      </a:br>
                      <a:r>
                        <a:rPr lang="ja-JP" altLang="en-US" sz="1100" u="none" strike="noStrike" dirty="0">
                          <a:effectLst/>
                        </a:rPr>
                        <a:t>指定された会員アプリなどの入会</a:t>
                      </a:r>
                      <a:r>
                        <a:rPr lang="en-US" altLang="ja-JP" sz="1100" u="none" strike="noStrike" dirty="0">
                          <a:effectLst/>
                        </a:rPr>
                        <a:t>URL</a:t>
                      </a:r>
                      <a:r>
                        <a:rPr lang="ja-JP" altLang="en-US" sz="1100" u="none" strike="noStrike" dirty="0">
                          <a:effectLst/>
                        </a:rPr>
                        <a:t>をメールで配信します。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1"/>
                  </a:ext>
                </a:extLst>
              </a:tr>
              <a:tr h="417964">
                <a:tc>
                  <a:txBody>
                    <a:bodyPr/>
                    <a:lstStyle/>
                    <a:p>
                      <a:pPr algn="l" fontAlgn="ctr"/>
                      <a:r>
                        <a:rPr lang="zh-TW" altLang="en-US" sz="1100" u="none" strike="noStrike" dirty="0">
                          <a:effectLst/>
                        </a:rPr>
                        <a:t>顧客情報照会</a:t>
                      </a:r>
                      <a:endParaRPr lang="zh-TW"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顧客情報（氏名、性別、生年月日、住所、電話番号、メールアドレス、止め区分、フリー属性など）やカード情報（会員ステータス、会員番号種別、カード種別など）を照会します。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2"/>
                  </a:ext>
                </a:extLst>
              </a:tr>
              <a:tr h="419234">
                <a:tc>
                  <a:txBody>
                    <a:bodyPr/>
                    <a:lstStyle/>
                    <a:p>
                      <a:pPr algn="l" fontAlgn="ctr"/>
                      <a:r>
                        <a:rPr lang="zh-TW" altLang="en-US" sz="1100" u="none" strike="noStrike" dirty="0">
                          <a:effectLst/>
                        </a:rPr>
                        <a:t>顧客情報更新</a:t>
                      </a:r>
                      <a:endParaRPr lang="zh-TW"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顧客情報（氏名、性別、生年月日、住所、電話番号、メールアドレス、止め区分、フリー属性、入会店など）を更新します。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3"/>
                  </a:ext>
                </a:extLst>
              </a:tr>
              <a:tr h="249000">
                <a:tc>
                  <a:txBody>
                    <a:bodyPr/>
                    <a:lstStyle/>
                    <a:p>
                      <a:pPr algn="l" fontAlgn="ctr"/>
                      <a:r>
                        <a:rPr lang="ja-JP" altLang="en-US" sz="1100" u="none" strike="noStrike" dirty="0">
                          <a:effectLst/>
                        </a:rPr>
                        <a:t>ログイン認証</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ログイン</a:t>
                      </a:r>
                      <a:r>
                        <a:rPr lang="en-US" altLang="ja-JP" sz="1100" u="none" strike="noStrike" dirty="0">
                          <a:effectLst/>
                        </a:rPr>
                        <a:t>ID/</a:t>
                      </a:r>
                      <a:r>
                        <a:rPr lang="ja-JP" altLang="en-US" sz="1100" u="none" strike="noStrike" dirty="0">
                          <a:effectLst/>
                        </a:rPr>
                        <a:t>ログイン</a:t>
                      </a:r>
                      <a:r>
                        <a:rPr lang="en-US" altLang="ja-JP" sz="1100" u="none" strike="noStrike" dirty="0">
                          <a:effectLst/>
                        </a:rPr>
                        <a:t>PW</a:t>
                      </a:r>
                      <a:r>
                        <a:rPr lang="ja-JP" altLang="en-US" sz="1100" u="none" strike="noStrike" dirty="0">
                          <a:effectLst/>
                        </a:rPr>
                        <a:t>で認証します。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4"/>
                  </a:ext>
                </a:extLst>
              </a:tr>
              <a:tr h="249000">
                <a:tc>
                  <a:txBody>
                    <a:bodyPr/>
                    <a:lstStyle/>
                    <a:p>
                      <a:pPr algn="l" fontAlgn="ctr"/>
                      <a:r>
                        <a:rPr lang="ja-JP" altLang="en-US" sz="1100" u="none" strike="noStrike" dirty="0">
                          <a:effectLst/>
                        </a:rPr>
                        <a:t>アカウントコード認証</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マイページキーとアカウントコードを認証します。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5"/>
                  </a:ext>
                </a:extLst>
              </a:tr>
              <a:tr h="419234">
                <a:tc>
                  <a:txBody>
                    <a:bodyPr/>
                    <a:lstStyle/>
                    <a:p>
                      <a:pPr algn="l" fontAlgn="ctr"/>
                      <a:r>
                        <a:rPr lang="en-US" altLang="zh-CN" sz="1100" u="none" strike="noStrike">
                          <a:effectLst/>
                        </a:rPr>
                        <a:t>WEB</a:t>
                      </a:r>
                      <a:r>
                        <a:rPr lang="zh-CN" altLang="en-US" sz="1100" u="none" strike="noStrike">
                          <a:effectLst/>
                        </a:rPr>
                        <a:t>会員番号発行要求</a:t>
                      </a:r>
                      <a:endParaRPr lang="zh-CN"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altLang="ja-JP" sz="1100" u="none" strike="noStrike" dirty="0">
                          <a:effectLst/>
                        </a:rPr>
                        <a:t>WEB</a:t>
                      </a:r>
                      <a:r>
                        <a:rPr lang="ja-JP" altLang="en-US" sz="1100" u="none" strike="noStrike" dirty="0">
                          <a:effectLst/>
                        </a:rPr>
                        <a:t>会員番号を発番します。</a:t>
                      </a:r>
                      <a:br>
                        <a:rPr lang="ja-JP" altLang="en-US" sz="1100" u="none" strike="noStrike" dirty="0">
                          <a:effectLst/>
                        </a:rPr>
                      </a:br>
                      <a:r>
                        <a:rPr lang="ja-JP" altLang="en-US" sz="1100" u="none" strike="noStrike" dirty="0">
                          <a:effectLst/>
                        </a:rPr>
                        <a:t>紐づく</a:t>
                      </a:r>
                      <a:r>
                        <a:rPr lang="en-US" altLang="ja-JP" sz="1100" u="none" strike="noStrike" dirty="0">
                          <a:effectLst/>
                        </a:rPr>
                        <a:t>WEB</a:t>
                      </a:r>
                      <a:r>
                        <a:rPr lang="ja-JP" altLang="en-US" sz="1100" u="none" strike="noStrike" dirty="0">
                          <a:effectLst/>
                        </a:rPr>
                        <a:t>会員番号が有効な場合、ログイン</a:t>
                      </a:r>
                      <a:r>
                        <a:rPr lang="en-US" altLang="ja-JP" sz="1100" u="none" strike="noStrike" dirty="0">
                          <a:effectLst/>
                        </a:rPr>
                        <a:t>ID</a:t>
                      </a:r>
                      <a:r>
                        <a:rPr lang="ja-JP" altLang="en-US" sz="1100" u="none" strike="noStrike" dirty="0">
                          <a:effectLst/>
                        </a:rPr>
                        <a:t>の重複チェックを行います。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6"/>
                  </a:ext>
                </a:extLst>
              </a:tr>
              <a:tr h="418599">
                <a:tc>
                  <a:txBody>
                    <a:bodyPr/>
                    <a:lstStyle/>
                    <a:p>
                      <a:pPr algn="l" fontAlgn="ctr"/>
                      <a:r>
                        <a:rPr lang="ja-JP" altLang="en-US" sz="1100" u="none" strike="noStrike" dirty="0">
                          <a:effectLst/>
                        </a:rPr>
                        <a:t>ログイン情報確認要求</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ログイン</a:t>
                      </a:r>
                      <a:r>
                        <a:rPr lang="en-US" altLang="ja-JP" sz="1100" u="none" strike="noStrike" dirty="0">
                          <a:effectLst/>
                        </a:rPr>
                        <a:t>ID/</a:t>
                      </a:r>
                      <a:r>
                        <a:rPr lang="ja-JP" altLang="en-US" sz="1100" u="none" strike="noStrike" dirty="0">
                          <a:effectLst/>
                        </a:rPr>
                        <a:t>ログイン</a:t>
                      </a:r>
                      <a:r>
                        <a:rPr lang="en-US" altLang="ja-JP" sz="1100" u="none" strike="noStrike" dirty="0">
                          <a:effectLst/>
                        </a:rPr>
                        <a:t>PW</a:t>
                      </a:r>
                      <a:r>
                        <a:rPr lang="ja-JP" altLang="en-US" sz="1100" u="none" strike="noStrike" dirty="0">
                          <a:effectLst/>
                        </a:rPr>
                        <a:t>失念時に、マイページキーと属性情報の認証を行います。</a:t>
                      </a:r>
                      <a:br>
                        <a:rPr lang="ja-JP" altLang="en-US" sz="1100" u="none" strike="noStrike" dirty="0">
                          <a:effectLst/>
                        </a:rPr>
                      </a:br>
                      <a:r>
                        <a:rPr lang="ja-JP" altLang="en-US" sz="1100" u="none" strike="noStrike" dirty="0">
                          <a:effectLst/>
                        </a:rPr>
                        <a:t>ログイン</a:t>
                      </a:r>
                      <a:r>
                        <a:rPr lang="en-US" altLang="ja-JP" sz="1100" u="none" strike="noStrike" dirty="0">
                          <a:effectLst/>
                        </a:rPr>
                        <a:t>ID</a:t>
                      </a:r>
                      <a:r>
                        <a:rPr lang="ja-JP" altLang="en-US" sz="1100" u="none" strike="noStrike" dirty="0">
                          <a:effectLst/>
                        </a:rPr>
                        <a:t>失念時にはログイン</a:t>
                      </a:r>
                      <a:r>
                        <a:rPr lang="en-US" altLang="ja-JP" sz="1100" u="none" strike="noStrike" dirty="0">
                          <a:effectLst/>
                        </a:rPr>
                        <a:t>ID</a:t>
                      </a:r>
                      <a:r>
                        <a:rPr lang="ja-JP" altLang="en-US" sz="1100" u="none" strike="noStrike" dirty="0">
                          <a:effectLst/>
                        </a:rPr>
                        <a:t>をメールで通知します。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7"/>
                  </a:ext>
                </a:extLst>
              </a:tr>
              <a:tr h="249000">
                <a:tc>
                  <a:txBody>
                    <a:bodyPr/>
                    <a:lstStyle/>
                    <a:p>
                      <a:pPr algn="l" fontAlgn="ctr"/>
                      <a:r>
                        <a:rPr lang="ja-JP" altLang="en-US" sz="1100" u="none" strike="noStrike">
                          <a:effectLst/>
                        </a:rPr>
                        <a:t>マイページ情報変更</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現在のログインパスワードから新しいログインパスワードを変更するマイページ機能。</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8"/>
                  </a:ext>
                </a:extLst>
              </a:tr>
              <a:tr h="418599">
                <a:tc>
                  <a:txBody>
                    <a:bodyPr/>
                    <a:lstStyle/>
                    <a:p>
                      <a:pPr algn="l" fontAlgn="ctr"/>
                      <a:r>
                        <a:rPr lang="ja-JP" altLang="en-US" sz="1100" u="none" strike="noStrike" dirty="0">
                          <a:effectLst/>
                        </a:rPr>
                        <a:t>再発行</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新カードへの再発行処理を行います。</a:t>
                      </a:r>
                      <a:br>
                        <a:rPr lang="ja-JP" altLang="en-US" sz="1100" u="none" strike="noStrike" dirty="0">
                          <a:effectLst/>
                        </a:rPr>
                      </a:br>
                      <a:r>
                        <a:rPr lang="ja-JP" altLang="en-US" sz="1100" u="none" strike="noStrike" dirty="0">
                          <a:effectLst/>
                        </a:rPr>
                        <a:t>汚損破損／盗難・紛失での再発行、クレジットから単体カードの券種替えなどで使用します。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9"/>
                  </a:ext>
                </a:extLst>
              </a:tr>
              <a:tr h="419234">
                <a:tc>
                  <a:txBody>
                    <a:bodyPr/>
                    <a:lstStyle/>
                    <a:p>
                      <a:pPr algn="l" fontAlgn="ctr"/>
                      <a:r>
                        <a:rPr lang="ja-JP" altLang="en-US" sz="1100" u="none" strike="noStrike">
                          <a:effectLst/>
                        </a:rPr>
                        <a:t>統合</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altLang="ja-JP" sz="1100" u="none" strike="noStrike" dirty="0">
                          <a:effectLst/>
                        </a:rPr>
                        <a:t>2</a:t>
                      </a:r>
                      <a:r>
                        <a:rPr lang="ja-JP" altLang="en-US" sz="1100" u="none" strike="noStrike" dirty="0" err="1">
                          <a:effectLst/>
                        </a:rPr>
                        <a:t>つの</a:t>
                      </a:r>
                      <a:r>
                        <a:rPr lang="ja-JP" altLang="en-US" sz="1100" u="none" strike="noStrike" dirty="0">
                          <a:effectLst/>
                        </a:rPr>
                        <a:t>会員を統合します。</a:t>
                      </a:r>
                      <a:br>
                        <a:rPr lang="ja-JP" altLang="en-US" sz="1100" u="none" strike="noStrike" dirty="0">
                          <a:effectLst/>
                        </a:rPr>
                      </a:br>
                      <a:r>
                        <a:rPr lang="ja-JP" altLang="en-US" sz="1100" u="none" strike="noStrike" dirty="0">
                          <a:effectLst/>
                        </a:rPr>
                        <a:t>返信情報で統合後のポイント残高やランク情報を返信します。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0"/>
                  </a:ext>
                </a:extLst>
              </a:tr>
              <a:tr h="248365">
                <a:tc>
                  <a:txBody>
                    <a:bodyPr/>
                    <a:lstStyle/>
                    <a:p>
                      <a:pPr algn="l" fontAlgn="ctr"/>
                      <a:r>
                        <a:rPr lang="ja-JP" altLang="en-US" sz="1100" u="none" strike="noStrike">
                          <a:effectLst/>
                        </a:rPr>
                        <a:t>会員ステータス変更</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会員ステータスを盗難紛失状態、一時停止状態に変更します。また、その復旧を行います。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1"/>
                  </a:ext>
                </a:extLst>
              </a:tr>
              <a:tr h="249000">
                <a:tc>
                  <a:txBody>
                    <a:bodyPr/>
                    <a:lstStyle/>
                    <a:p>
                      <a:pPr algn="l" fontAlgn="ctr"/>
                      <a:r>
                        <a:rPr lang="ja-JP" altLang="en-US" sz="1100" u="none" strike="noStrike">
                          <a:effectLst/>
                        </a:rPr>
                        <a:t>退会</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会員の退会を行います。</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2"/>
                  </a:ext>
                </a:extLst>
              </a:tr>
              <a:tr h="419234">
                <a:tc>
                  <a:txBody>
                    <a:bodyPr/>
                    <a:lstStyle/>
                    <a:p>
                      <a:pPr algn="l" fontAlgn="ctr"/>
                      <a:r>
                        <a:rPr lang="ja-JP" altLang="en-US" sz="1100" u="none" strike="noStrike">
                          <a:effectLst/>
                        </a:rPr>
                        <a:t>稼働確認</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altLang="ja-JP" sz="1100" u="none" strike="noStrike" dirty="0">
                          <a:effectLst/>
                        </a:rPr>
                        <a:t>CAFIS Explorer</a:t>
                      </a:r>
                      <a:r>
                        <a:rPr lang="ja-JP" altLang="en-US" sz="1100" u="none" strike="noStrike" dirty="0">
                          <a:effectLst/>
                        </a:rPr>
                        <a:t>のサービスが稼働中かどうかを確認します。</a:t>
                      </a:r>
                      <a:br>
                        <a:rPr lang="ja-JP" altLang="en-US" sz="1100" u="none" strike="noStrike" dirty="0">
                          <a:effectLst/>
                        </a:rPr>
                      </a:br>
                      <a:r>
                        <a:rPr lang="ja-JP" altLang="en-US" sz="1100" u="none" strike="noStrike" dirty="0">
                          <a:effectLst/>
                        </a:rPr>
                        <a:t>端末から直接でなく、サーバで集約して利用ください。</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2056625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9.4. </a:t>
            </a:r>
            <a:r>
              <a:rPr kumimoji="1" lang="ja-JP" altLang="en-US" dirty="0" smtClean="0"/>
              <a:t>提供機能</a:t>
            </a:r>
            <a:r>
              <a:rPr lang="ja-JP" altLang="en-US" dirty="0"/>
              <a:t>一覧：ファイル</a:t>
            </a:r>
            <a:r>
              <a:rPr lang="en-US" altLang="ja-JP" dirty="0"/>
              <a:t>IF</a:t>
            </a:r>
            <a:r>
              <a:rPr lang="ja-JP" altLang="en-US" dirty="0"/>
              <a:t>一覧（</a:t>
            </a:r>
            <a:r>
              <a:rPr lang="en-US" altLang="ja-JP" dirty="0"/>
              <a:t>1/3</a:t>
            </a:r>
            <a:r>
              <a:rPr lang="ja-JP" altLang="en-US" dirty="0"/>
              <a:t>）</a:t>
            </a:r>
          </a:p>
        </p:txBody>
      </p:sp>
      <p:graphicFrame>
        <p:nvGraphicFramePr>
          <p:cNvPr id="7" name="コンテンツプレースホルダ 7"/>
          <p:cNvGraphicFramePr>
            <a:graphicFrameLocks/>
          </p:cNvGraphicFramePr>
          <p:nvPr>
            <p:extLst>
              <p:ext uri="{D42A27DB-BD31-4B8C-83A1-F6EECF244321}">
                <p14:modId xmlns:p14="http://schemas.microsoft.com/office/powerpoint/2010/main" val="604935427"/>
              </p:ext>
            </p:extLst>
          </p:nvPr>
        </p:nvGraphicFramePr>
        <p:xfrm>
          <a:off x="327804" y="821811"/>
          <a:ext cx="8544758" cy="5224920"/>
        </p:xfrm>
        <a:graphic>
          <a:graphicData uri="http://schemas.openxmlformats.org/drawingml/2006/table">
            <a:tbl>
              <a:tblPr firstRow="1">
                <a:tableStyleId>{073A0DAA-6AF3-43AB-8588-CEC1D06C72B9}</a:tableStyleId>
              </a:tblPr>
              <a:tblGrid>
                <a:gridCol w="571260">
                  <a:extLst>
                    <a:ext uri="{9D8B030D-6E8A-4147-A177-3AD203B41FA5}">
                      <a16:colId xmlns:a16="http://schemas.microsoft.com/office/drawing/2014/main" val="20000"/>
                    </a:ext>
                  </a:extLst>
                </a:gridCol>
                <a:gridCol w="1765252">
                  <a:extLst>
                    <a:ext uri="{9D8B030D-6E8A-4147-A177-3AD203B41FA5}">
                      <a16:colId xmlns:a16="http://schemas.microsoft.com/office/drawing/2014/main" val="20001"/>
                    </a:ext>
                  </a:extLst>
                </a:gridCol>
                <a:gridCol w="4162130">
                  <a:extLst>
                    <a:ext uri="{9D8B030D-6E8A-4147-A177-3AD203B41FA5}">
                      <a16:colId xmlns:a16="http://schemas.microsoft.com/office/drawing/2014/main" val="20002"/>
                    </a:ext>
                  </a:extLst>
                </a:gridCol>
                <a:gridCol w="2046116">
                  <a:extLst>
                    <a:ext uri="{9D8B030D-6E8A-4147-A177-3AD203B41FA5}">
                      <a16:colId xmlns:a16="http://schemas.microsoft.com/office/drawing/2014/main" val="20003"/>
                    </a:ext>
                  </a:extLst>
                </a:gridCol>
              </a:tblGrid>
              <a:tr h="339834">
                <a:tc>
                  <a:txBody>
                    <a:bodyPr/>
                    <a:lstStyle/>
                    <a:p>
                      <a:pPr marL="0" algn="ctr" defTabSz="608965" rtl="0" eaLnBrk="1" fontAlgn="ctr" latinLnBrk="0" hangingPunct="1"/>
                      <a:r>
                        <a:rPr kumimoji="1" lang="ja-JP" altLang="en-US" sz="1100" u="none" strike="noStrike" kern="1200" dirty="0">
                          <a:effectLst/>
                        </a:rPr>
                        <a:t>区分</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ファイル名称</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ファイル説明</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ファイルフォーマット</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408436">
                <a:tc rowSpan="14">
                  <a:txBody>
                    <a:bodyPr/>
                    <a:lstStyle/>
                    <a:p>
                      <a:pPr marL="0" algn="ctr" defTabSz="608965" rtl="0" eaLnBrk="1" fontAlgn="ctr" latinLnBrk="0" hangingPunct="1"/>
                      <a:r>
                        <a:rPr kumimoji="1" lang="ja-JP" altLang="en-US" sz="1100" u="none" strike="noStrike" kern="1200" dirty="0">
                          <a:effectLst/>
                        </a:rPr>
                        <a:t>集信</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会員一括変更</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外部システムから連動された顧客情報の登録、変更及び、会員ステータスを一括で変更する</a:t>
                      </a:r>
                      <a:r>
                        <a:rPr kumimoji="1" lang="ja-JP" altLang="en-US" sz="1100" u="none" strike="noStrike" kern="1200" dirty="0" smtClean="0">
                          <a:effectLst/>
                        </a:rPr>
                        <a:t>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rowSpan="2">
                  <a:txBody>
                    <a:bodyPr/>
                    <a:lstStyle/>
                    <a:p>
                      <a:pPr marL="0" algn="l" defTabSz="608965" rtl="0" eaLnBrk="1" fontAlgn="ctr" latinLnBrk="0" hangingPunct="1"/>
                      <a:r>
                        <a:rPr kumimoji="1" lang="en-US" altLang="ja-JP" sz="1100" u="none" strike="noStrike" kern="1200" dirty="0">
                          <a:effectLst/>
                        </a:rPr>
                        <a:t>CSV</a:t>
                      </a:r>
                      <a:r>
                        <a:rPr kumimoji="1" lang="ja-JP" altLang="en-US" sz="1100" u="none" strike="noStrike" kern="1200" dirty="0">
                          <a:effectLst/>
                        </a:rPr>
                        <a:t>（ダブルクォートで囲む）、可変長</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1"/>
                  </a:ext>
                </a:extLst>
              </a:tr>
              <a:tr h="407801">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ja-JP" altLang="en-US" sz="1100" u="none" strike="noStrike" kern="1200" dirty="0">
                          <a:effectLst/>
                        </a:rPr>
                        <a:t>ポイント一括付与</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外部システムから指定の会員に対して、一括でポイント付与、金額加算を実施するための</a:t>
                      </a:r>
                      <a:r>
                        <a:rPr kumimoji="1" lang="ja-JP" altLang="en-US" sz="1100" u="none" strike="noStrike" kern="1200" dirty="0" smtClean="0">
                          <a:effectLst/>
                        </a:rPr>
                        <a:t>リストファイル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02"/>
                  </a:ext>
                </a:extLst>
              </a:tr>
              <a:tr h="739377">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ja-JP" altLang="en-US" sz="1100" u="none" strike="noStrike" kern="1200" dirty="0">
                          <a:effectLst/>
                        </a:rPr>
                        <a:t>組織マスタファイル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複数階層の組織及び末端組織、末端組織に紐付く端末情報を更新するための</a:t>
                      </a:r>
                      <a:r>
                        <a:rPr kumimoji="1" lang="ja-JP" altLang="en-US" sz="1100" u="none" strike="noStrike" kern="1200" dirty="0" smtClean="0">
                          <a:effectLst/>
                        </a:rPr>
                        <a:t>ファイル</a:t>
                      </a:r>
                      <a:r>
                        <a:rPr kumimoji="1" lang="ja-JP" altLang="en-US" sz="1100" u="none" strike="noStrike" kern="1200" dirty="0">
                          <a:effectLst/>
                        </a:rPr>
                        <a:t/>
                      </a:r>
                      <a:br>
                        <a:rPr kumimoji="1" lang="ja-JP" altLang="en-US" sz="1100" u="none" strike="noStrike" kern="1200" dirty="0">
                          <a:effectLst/>
                        </a:rPr>
                      </a:br>
                      <a:r>
                        <a:rPr kumimoji="1" lang="ja-JP" altLang="en-US" sz="1100" u="none" strike="noStrike" kern="1200" dirty="0">
                          <a:effectLst/>
                        </a:rPr>
                        <a:t>それぞれを登録・変更・削除する、複数ファイルをひとつの</a:t>
                      </a:r>
                      <a:r>
                        <a:rPr kumimoji="1" lang="en-US" altLang="ja-JP" sz="1100" u="none" strike="noStrike" kern="1200" dirty="0">
                          <a:effectLst/>
                        </a:rPr>
                        <a:t>zip</a:t>
                      </a:r>
                      <a:r>
                        <a:rPr kumimoji="1" lang="ja-JP" altLang="en-US" sz="1100" u="none" strike="noStrike" kern="1200" dirty="0">
                          <a:effectLst/>
                        </a:rPr>
                        <a:t>ファイルにまとめた</a:t>
                      </a:r>
                      <a:r>
                        <a:rPr kumimoji="1" lang="ja-JP" altLang="en-US" sz="1100" u="none" strike="noStrike" kern="1200" dirty="0" smtClean="0">
                          <a:effectLst/>
                        </a:rPr>
                        <a:t>もの</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en-US" sz="1100" u="none" strike="noStrike" kern="1200">
                          <a:effectLst/>
                        </a:rPr>
                        <a:t>zip</a:t>
                      </a:r>
                      <a:r>
                        <a:rPr kumimoji="1" lang="ja-JP" altLang="en-US" sz="1100" u="none" strike="noStrike" kern="1200">
                          <a:effectLst/>
                        </a:rPr>
                        <a:t>ファイル</a:t>
                      </a:r>
                      <a:endParaRPr kumimoji="1" lang="ja-JP"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3"/>
                  </a:ext>
                </a:extLst>
              </a:tr>
              <a:tr h="242648">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組織階層</a:t>
                      </a:r>
                      <a:r>
                        <a:rPr kumimoji="1" lang="en-US" altLang="zh-TW" sz="1100" u="none" strike="noStrike" kern="1200">
                          <a:effectLst/>
                        </a:rPr>
                        <a:t>1</a:t>
                      </a:r>
                      <a:r>
                        <a:rPr kumimoji="1" lang="zh-TW" altLang="en-US" sz="1100" u="none" strike="noStrike" kern="1200">
                          <a:effectLst/>
                        </a:rPr>
                        <a:t>登録</a:t>
                      </a:r>
                      <a:endParaRPr kumimoji="1" lang="zh-TW"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1</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rowSpan="7">
                  <a:txBody>
                    <a:bodyPr/>
                    <a:lstStyle/>
                    <a:p>
                      <a:pPr marL="0" algn="l" defTabSz="608965" rtl="0" eaLnBrk="1" fontAlgn="ctr" latinLnBrk="0" hangingPunct="1"/>
                      <a:r>
                        <a:rPr kumimoji="1" lang="en-US" altLang="ja-JP" sz="1100" u="none" strike="noStrike" kern="1200" dirty="0">
                          <a:effectLst/>
                        </a:rPr>
                        <a:t>CSV</a:t>
                      </a:r>
                      <a:r>
                        <a:rPr kumimoji="1" lang="ja-JP" altLang="en-US" sz="1100" u="none" strike="noStrike" kern="1200" dirty="0">
                          <a:effectLst/>
                        </a:rPr>
                        <a:t>（ダブルクォートで囲む）、可変長</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4"/>
                  </a:ext>
                </a:extLst>
              </a:tr>
              <a:tr h="243283">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dirty="0">
                          <a:effectLst/>
                        </a:rPr>
                        <a:t>組織階層</a:t>
                      </a:r>
                      <a:r>
                        <a:rPr kumimoji="1" lang="en-US" altLang="zh-TW" sz="1100" u="none" strike="noStrike" kern="1200" dirty="0">
                          <a:effectLst/>
                        </a:rPr>
                        <a:t>2</a:t>
                      </a:r>
                      <a:r>
                        <a:rPr kumimoji="1" lang="zh-TW" altLang="en-US" sz="1100" u="none" strike="noStrike" kern="1200" dirty="0">
                          <a:effectLst/>
                        </a:rPr>
                        <a:t>登録</a:t>
                      </a:r>
                      <a:endParaRPr kumimoji="1" lang="zh-TW"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2</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05"/>
                  </a:ext>
                </a:extLst>
              </a:tr>
              <a:tr h="242013">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組織階層</a:t>
                      </a:r>
                      <a:r>
                        <a:rPr kumimoji="1" lang="en-US" altLang="zh-TW" sz="1100" u="none" strike="noStrike" kern="1200">
                          <a:effectLst/>
                        </a:rPr>
                        <a:t>3</a:t>
                      </a:r>
                      <a:r>
                        <a:rPr kumimoji="1" lang="zh-TW" altLang="en-US" sz="1100" u="none" strike="noStrike" kern="1200">
                          <a:effectLst/>
                        </a:rPr>
                        <a:t>登録</a:t>
                      </a:r>
                      <a:endParaRPr kumimoji="1" lang="zh-TW"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3</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06"/>
                  </a:ext>
                </a:extLst>
              </a:tr>
              <a:tr h="243283">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組織階層</a:t>
                      </a:r>
                      <a:r>
                        <a:rPr kumimoji="1" lang="en-US" altLang="zh-TW" sz="1100" u="none" strike="noStrike" kern="1200">
                          <a:effectLst/>
                        </a:rPr>
                        <a:t>4</a:t>
                      </a:r>
                      <a:r>
                        <a:rPr kumimoji="1" lang="zh-TW" altLang="en-US" sz="1100" u="none" strike="noStrike" kern="1200">
                          <a:effectLst/>
                        </a:rPr>
                        <a:t>登録</a:t>
                      </a:r>
                      <a:endParaRPr kumimoji="1" lang="zh-TW"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4</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07"/>
                  </a:ext>
                </a:extLst>
              </a:tr>
              <a:tr h="242648">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組織階層</a:t>
                      </a:r>
                      <a:r>
                        <a:rPr kumimoji="1" lang="en-US" altLang="zh-TW" sz="1100" u="none" strike="noStrike" kern="1200">
                          <a:effectLst/>
                        </a:rPr>
                        <a:t>5</a:t>
                      </a:r>
                      <a:r>
                        <a:rPr kumimoji="1" lang="zh-TW" altLang="en-US" sz="1100" u="none" strike="noStrike" kern="1200">
                          <a:effectLst/>
                        </a:rPr>
                        <a:t>登録</a:t>
                      </a:r>
                      <a:endParaRPr kumimoji="1" lang="zh-TW"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5</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08"/>
                  </a:ext>
                </a:extLst>
              </a:tr>
              <a:tr h="243283">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組織階層</a:t>
                      </a:r>
                      <a:r>
                        <a:rPr kumimoji="1" lang="en-US" altLang="zh-TW" sz="1100" u="none" strike="noStrike" kern="1200">
                          <a:effectLst/>
                        </a:rPr>
                        <a:t>6</a:t>
                      </a:r>
                      <a:r>
                        <a:rPr kumimoji="1" lang="zh-TW" altLang="en-US" sz="1100" u="none" strike="noStrike" kern="1200">
                          <a:effectLst/>
                        </a:rPr>
                        <a:t>登録</a:t>
                      </a:r>
                      <a:endParaRPr kumimoji="1" lang="zh-TW"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組織の階層（階層</a:t>
                      </a:r>
                      <a:r>
                        <a:rPr kumimoji="1" lang="en-US" altLang="ja-JP" sz="1100" u="none" strike="noStrike" kern="1200" dirty="0">
                          <a:effectLst/>
                        </a:rPr>
                        <a:t>6</a:t>
                      </a:r>
                      <a:r>
                        <a:rPr kumimoji="1" lang="ja-JP" altLang="en-US" sz="1100" u="none" strike="noStrike" kern="1200" dirty="0">
                          <a:effectLst/>
                        </a:rPr>
                        <a:t>）を登録・変更・削除するためのファイル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09"/>
                  </a:ext>
                </a:extLst>
              </a:tr>
              <a:tr h="243283">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zh-TW" altLang="en-US" sz="1100" u="none" strike="noStrike" kern="1200">
                          <a:effectLst/>
                        </a:rPr>
                        <a:t>末端組織登録</a:t>
                      </a:r>
                      <a:endParaRPr kumimoji="1" lang="zh-TW"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末端組織の属性を登録・変更・削除するためのファイル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10"/>
                  </a:ext>
                </a:extLst>
              </a:tr>
              <a:tr h="408436">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ja-JP" altLang="en-US" sz="1100" u="none" strike="noStrike" kern="1200">
                          <a:effectLst/>
                        </a:rPr>
                        <a:t>取引明細ファイル</a:t>
                      </a:r>
                      <a:endParaRPr kumimoji="1" lang="ja-JP"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en-US" altLang="ja-JP" sz="1100" u="none" strike="noStrike" kern="1200" dirty="0">
                          <a:effectLst/>
                        </a:rPr>
                        <a:t>POS</a:t>
                      </a:r>
                      <a:r>
                        <a:rPr kumimoji="1" lang="ja-JP" altLang="en-US" sz="1100" u="none" strike="noStrike" kern="1200" dirty="0">
                          <a:effectLst/>
                        </a:rPr>
                        <a:t>端末や</a:t>
                      </a:r>
                      <a:r>
                        <a:rPr kumimoji="1" lang="en-US" altLang="ja-JP" sz="1100" u="none" strike="noStrike" kern="1200" dirty="0">
                          <a:effectLst/>
                        </a:rPr>
                        <a:t>EC</a:t>
                      </a:r>
                      <a:r>
                        <a:rPr kumimoji="1" lang="ja-JP" altLang="en-US" sz="1100" u="none" strike="noStrike" kern="1200" dirty="0">
                          <a:effectLst/>
                        </a:rPr>
                        <a:t>サイトから連動される明細情報、ポイント計算情報などが記載されたファイル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en-US" sz="1100" u="none" strike="noStrike" kern="1200" dirty="0">
                          <a:effectLst/>
                        </a:rPr>
                        <a:t>zip</a:t>
                      </a:r>
                      <a:r>
                        <a:rPr kumimoji="1" lang="ja-JP" altLang="en-US" sz="1100" u="none" strike="noStrike" kern="1200" dirty="0">
                          <a:effectLst/>
                        </a:rPr>
                        <a:t>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1"/>
                  </a:ext>
                </a:extLst>
              </a:tr>
              <a:tr h="391921">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ja-JP" altLang="en-US" sz="1100" u="none" strike="noStrike" kern="1200">
                          <a:effectLst/>
                        </a:rPr>
                        <a:t>取引ログ</a:t>
                      </a:r>
                      <a:endParaRPr kumimoji="1" lang="ja-JP"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取引明細ファイルのうちの１ファイル、取引単位のログを集計したファイル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rowSpan="3">
                  <a:txBody>
                    <a:bodyPr/>
                    <a:lstStyle/>
                    <a:p>
                      <a:pPr marL="0" algn="l" defTabSz="608965" rtl="0" eaLnBrk="1" fontAlgn="ctr" latinLnBrk="0" hangingPunct="1"/>
                      <a:r>
                        <a:rPr kumimoji="1" lang="en-US" altLang="ja-JP" sz="1100" u="none" strike="noStrike" kern="1200" dirty="0">
                          <a:effectLst/>
                        </a:rPr>
                        <a:t>CSV</a:t>
                      </a:r>
                      <a:r>
                        <a:rPr kumimoji="1" lang="ja-JP" altLang="en-US" sz="1100" u="none" strike="noStrike" kern="1200" dirty="0">
                          <a:effectLst/>
                        </a:rPr>
                        <a:t>（ダブルクォートで囲む）、可変長</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12"/>
                  </a:ext>
                </a:extLst>
              </a:tr>
              <a:tr h="408436">
                <a:tc vMerge="1">
                  <a:txBody>
                    <a:bodyPr/>
                    <a:lstStyle/>
                    <a:p>
                      <a:endParaRPr lang="ja-JP"/>
                    </a:p>
                  </a:txBody>
                  <a:tcPr>
                    <a:lnL>
                      <a:noFill/>
                    </a:lnL>
                    <a:lnR w="9525">
                      <a:solidFill>
                        <a:srgbClr val="3C4041"/>
                      </a:solidFill>
                      <a:prstDash val="sysDot"/>
                    </a:lnR>
                  </a:tcPr>
                </a:tc>
                <a:tc>
                  <a:txBody>
                    <a:bodyPr/>
                    <a:lstStyle/>
                    <a:p>
                      <a:pPr marL="0" algn="l" defTabSz="608965" rtl="0" eaLnBrk="1" fontAlgn="ctr" latinLnBrk="0" hangingPunct="1"/>
                      <a:r>
                        <a:rPr kumimoji="1" lang="ja-JP" altLang="en-US" sz="1100" u="none" strike="noStrike" kern="1200">
                          <a:effectLst/>
                        </a:rPr>
                        <a:t>有効期限別ログ</a:t>
                      </a:r>
                      <a:endParaRPr kumimoji="1" lang="ja-JP"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取引明細ファイルのうちの１ファイル、有効期限別単位のログを集計したファイル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tcPr>
                </a:tc>
                <a:extLst>
                  <a:ext uri="{0D108BD9-81ED-4DB2-BD59-A6C34878D82A}">
                    <a16:rowId xmlns:a16="http://schemas.microsoft.com/office/drawing/2014/main" val="10013"/>
                  </a:ext>
                </a:extLst>
              </a:tr>
              <a:tr h="408436">
                <a:tc vMerge="1">
                  <a:txBody>
                    <a:bodyPr/>
                    <a:lstStyle/>
                    <a:p>
                      <a:endParaRPr lang="ja-JP"/>
                    </a:p>
                  </a:txBody>
                  <a:tcPr>
                    <a:lnL>
                      <a:noFill/>
                    </a:lnL>
                    <a:lnR w="9525">
                      <a:solidFill>
                        <a:srgbClr val="3C4041"/>
                      </a:solidFill>
                      <a:prstDash val="sysDot"/>
                    </a:lnR>
                    <a:lnB w="12700">
                      <a:solidFill>
                        <a:srgbClr val="3C4041"/>
                      </a:solidFill>
                      <a:prstDash val="sysDot"/>
                    </a:lnB>
                  </a:tcPr>
                </a:tc>
                <a:tc>
                  <a:txBody>
                    <a:bodyPr/>
                    <a:lstStyle/>
                    <a:p>
                      <a:pPr marL="0" algn="l" defTabSz="608965" rtl="0" eaLnBrk="1" fontAlgn="ctr" latinLnBrk="0" hangingPunct="1"/>
                      <a:r>
                        <a:rPr kumimoji="1" lang="ja-JP" altLang="en-US" sz="1100" u="none" strike="noStrike" kern="1200">
                          <a:effectLst/>
                        </a:rPr>
                        <a:t>キャンペーンコード別ログ</a:t>
                      </a:r>
                      <a:endParaRPr kumimoji="1" lang="ja-JP" altLang="en-US" sz="1100" u="none" strike="noStrike" kern="1200">
                        <a:effectLst/>
                        <a:latin typeface="Meiryo UI" panose="020B0604030504040204" pitchFamily="50" charset="-128"/>
                        <a:ea typeface="Meiryo UI" panose="020B0604030504040204" pitchFamily="50" charset="-128"/>
                      </a:endParaRPr>
                    </a:p>
                  </a:txBody>
                  <a:tcPr marL="37161" marR="37161" marT="37147" marB="37147"/>
                </a:tc>
                <a:tc>
                  <a:txBody>
                    <a:bodyPr/>
                    <a:lstStyle/>
                    <a:p>
                      <a:pPr marL="0" algn="l" defTabSz="608965" rtl="0" eaLnBrk="1" fontAlgn="ctr" latinLnBrk="0" hangingPunct="1"/>
                      <a:r>
                        <a:rPr kumimoji="1" lang="ja-JP" altLang="en-US" sz="1100" u="none" strike="noStrike" kern="1200" dirty="0">
                          <a:effectLst/>
                        </a:rPr>
                        <a:t>取引明細ファイルのうちの１ファイル、キャンペーンコード別単位のログを集計したファイル</a:t>
                      </a:r>
                      <a:endParaRPr kumimoji="1" lang="ja-JP" altLang="en-US" sz="1100" u="none" strike="noStrike" kern="1200"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618195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9.4. </a:t>
            </a:r>
            <a:r>
              <a:rPr kumimoji="1" lang="ja-JP" altLang="en-US" dirty="0" smtClean="0"/>
              <a:t>提供機能</a:t>
            </a:r>
            <a:r>
              <a:rPr lang="ja-JP" altLang="en-US" dirty="0"/>
              <a:t>一覧：ファイル</a:t>
            </a:r>
            <a:r>
              <a:rPr lang="en-US" altLang="ja-JP" dirty="0"/>
              <a:t>IF</a:t>
            </a:r>
            <a:r>
              <a:rPr lang="ja-JP" altLang="en-US" dirty="0"/>
              <a:t>一覧</a:t>
            </a:r>
            <a:r>
              <a:rPr lang="ja-JP" altLang="en-US" dirty="0" smtClean="0"/>
              <a:t>（</a:t>
            </a:r>
            <a:r>
              <a:rPr lang="en-US" altLang="ja-JP" dirty="0"/>
              <a:t>2</a:t>
            </a:r>
            <a:r>
              <a:rPr lang="en-US" altLang="ja-JP" dirty="0" smtClean="0"/>
              <a:t>/3</a:t>
            </a:r>
            <a:r>
              <a:rPr lang="ja-JP" altLang="en-US" dirty="0"/>
              <a:t>）</a:t>
            </a:r>
          </a:p>
        </p:txBody>
      </p:sp>
      <p:graphicFrame>
        <p:nvGraphicFramePr>
          <p:cNvPr id="6" name="コンテンツプレースホルダ 7"/>
          <p:cNvGraphicFramePr>
            <a:graphicFrameLocks/>
          </p:cNvGraphicFramePr>
          <p:nvPr>
            <p:extLst/>
          </p:nvPr>
        </p:nvGraphicFramePr>
        <p:xfrm>
          <a:off x="327804" y="821811"/>
          <a:ext cx="8544757" cy="5106140"/>
        </p:xfrm>
        <a:graphic>
          <a:graphicData uri="http://schemas.openxmlformats.org/drawingml/2006/table">
            <a:tbl>
              <a:tblPr firstRow="1">
                <a:tableStyleId>{073A0DAA-6AF3-43AB-8588-CEC1D06C72B9}</a:tableStyleId>
              </a:tblPr>
              <a:tblGrid>
                <a:gridCol w="573802">
                  <a:extLst>
                    <a:ext uri="{9D8B030D-6E8A-4147-A177-3AD203B41FA5}">
                      <a16:colId xmlns:a16="http://schemas.microsoft.com/office/drawing/2014/main" val="20000"/>
                    </a:ext>
                  </a:extLst>
                </a:gridCol>
                <a:gridCol w="1892339">
                  <a:extLst>
                    <a:ext uri="{9D8B030D-6E8A-4147-A177-3AD203B41FA5}">
                      <a16:colId xmlns:a16="http://schemas.microsoft.com/office/drawing/2014/main" val="20001"/>
                    </a:ext>
                  </a:extLst>
                </a:gridCol>
                <a:gridCol w="3841233">
                  <a:extLst>
                    <a:ext uri="{9D8B030D-6E8A-4147-A177-3AD203B41FA5}">
                      <a16:colId xmlns:a16="http://schemas.microsoft.com/office/drawing/2014/main" val="20002"/>
                    </a:ext>
                  </a:extLst>
                </a:gridCol>
                <a:gridCol w="2237383">
                  <a:extLst>
                    <a:ext uri="{9D8B030D-6E8A-4147-A177-3AD203B41FA5}">
                      <a16:colId xmlns:a16="http://schemas.microsoft.com/office/drawing/2014/main" val="20003"/>
                    </a:ext>
                  </a:extLst>
                </a:gridCol>
              </a:tblGrid>
              <a:tr h="403989">
                <a:tc>
                  <a:txBody>
                    <a:bodyPr/>
                    <a:lstStyle/>
                    <a:p>
                      <a:pPr marL="0" algn="ctr" defTabSz="608965" rtl="0" eaLnBrk="1" fontAlgn="ctr" latinLnBrk="0" hangingPunct="1"/>
                      <a:r>
                        <a:rPr kumimoji="1" lang="ja-JP" altLang="en-US" sz="1100" u="none" strike="noStrike" kern="1200" dirty="0">
                          <a:effectLst/>
                        </a:rPr>
                        <a:t>区分</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ファイル名称</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ファイル説明</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ファイルフォーマット</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243283">
                <a:tc rowSpan="18">
                  <a:txBody>
                    <a:bodyPr/>
                    <a:lstStyle/>
                    <a:p>
                      <a:pPr algn="ctr" fontAlgn="t"/>
                      <a:r>
                        <a:rPr lang="ja-JP" altLang="en-US" sz="1100" u="none" strike="noStrike" dirty="0">
                          <a:effectLst/>
                        </a:rPr>
                        <a:t>配信</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zh-TW" altLang="en-US" sz="1100" u="none" strike="noStrike" dirty="0">
                          <a:effectLst/>
                        </a:rPr>
                        <a:t>会員一括変更</a:t>
                      </a:r>
                      <a:r>
                        <a:rPr lang="en-US" altLang="zh-TW" sz="1100" u="none" strike="noStrike" dirty="0">
                          <a:effectLst/>
                        </a:rPr>
                        <a:t>_</a:t>
                      </a:r>
                      <a:r>
                        <a:rPr lang="zh-TW" altLang="en-US" sz="1100" u="none" strike="noStrike" dirty="0">
                          <a:effectLst/>
                        </a:rPr>
                        <a:t>結果</a:t>
                      </a:r>
                      <a:endParaRPr lang="zh-TW"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会員情報ファイルの処理結果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rowSpan="2">
                  <a:txBody>
                    <a:bodyPr/>
                    <a:lstStyle/>
                    <a:p>
                      <a:pPr algn="l" fontAlgn="ctr"/>
                      <a:r>
                        <a:rPr lang="en-US" altLang="ja-JP" sz="1100" u="none" strike="noStrike" dirty="0">
                          <a:effectLst/>
                        </a:rPr>
                        <a:t>CSV</a:t>
                      </a:r>
                      <a:r>
                        <a:rPr lang="ja-JP" altLang="en-US" sz="1100" u="none" strike="noStrike" dirty="0">
                          <a:effectLst/>
                        </a:rPr>
                        <a:t>（ダブルクォートで囲む）、可変長</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1"/>
                  </a:ext>
                </a:extLst>
              </a:tr>
              <a:tr h="242013">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ポイント一括付与</a:t>
                      </a:r>
                      <a:r>
                        <a:rPr lang="en-US" altLang="ja-JP" sz="1100" u="none" strike="noStrike">
                          <a:effectLst/>
                        </a:rPr>
                        <a:t>_</a:t>
                      </a:r>
                      <a:r>
                        <a:rPr lang="ja-JP" altLang="en-US" sz="1100" u="none" strike="noStrike">
                          <a:effectLst/>
                        </a:rPr>
                        <a:t>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ポイント情報ファイルの処理結果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02"/>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組織マスタファイル</a:t>
                      </a:r>
                      <a:r>
                        <a:rPr lang="en-US" altLang="ja-JP" sz="1100" u="none" strike="noStrike">
                          <a:effectLst/>
                        </a:rPr>
                        <a:t>_</a:t>
                      </a:r>
                      <a:r>
                        <a:rPr lang="ja-JP" altLang="en-US" sz="1100" u="none" strike="noStrike">
                          <a:effectLst/>
                        </a:rPr>
                        <a:t>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端末番号マスタ（</a:t>
                      </a:r>
                      <a:r>
                        <a:rPr lang="en-US" altLang="ja-JP" sz="1100" u="none" strike="noStrike" dirty="0">
                          <a:effectLst/>
                        </a:rPr>
                        <a:t>INFOX</a:t>
                      </a:r>
                      <a:r>
                        <a:rPr lang="ja-JP" altLang="en-US" sz="1100" u="none" strike="noStrike" dirty="0">
                          <a:effectLst/>
                        </a:rPr>
                        <a:t>／</a:t>
                      </a:r>
                      <a:r>
                        <a:rPr lang="en-US" altLang="ja-JP" sz="1100" u="none" strike="noStrike" dirty="0">
                          <a:effectLst/>
                        </a:rPr>
                        <a:t>Arch</a:t>
                      </a:r>
                      <a:r>
                        <a:rPr lang="ja-JP" altLang="en-US" sz="1100" u="none" strike="noStrike" dirty="0">
                          <a:effectLst/>
                        </a:rPr>
                        <a:t>）ファイルの処理結果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sz="1100" u="none" strike="noStrike">
                          <a:effectLst/>
                        </a:rPr>
                        <a:t>zip</a:t>
                      </a:r>
                      <a:r>
                        <a:rPr lang="ja-JP" altLang="en-US" sz="1100" u="none" strike="noStrike">
                          <a:effectLst/>
                        </a:rPr>
                        <a:t>ファイル</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3"/>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1</a:t>
                      </a:r>
                      <a:r>
                        <a:rPr lang="zh-TW" altLang="en-US" sz="1100" u="none" strike="noStrike">
                          <a:effectLst/>
                        </a:rPr>
                        <a:t>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組織階層</a:t>
                      </a:r>
                      <a:r>
                        <a:rPr lang="en-US" altLang="ja-JP" sz="1100" u="none" strike="noStrike">
                          <a:effectLst/>
                        </a:rPr>
                        <a:t>1</a:t>
                      </a:r>
                      <a:r>
                        <a:rPr lang="ja-JP" altLang="en-US" sz="1100" u="none" strike="noStrike">
                          <a:effectLst/>
                        </a:rPr>
                        <a:t>マスタファイルの処理結果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rowSpan="10">
                  <a:txBody>
                    <a:bodyPr/>
                    <a:lstStyle/>
                    <a:p>
                      <a:pPr algn="l" fontAlgn="ctr"/>
                      <a:r>
                        <a:rPr lang="en-US" altLang="ja-JP" sz="1100" u="none" strike="noStrike" dirty="0">
                          <a:effectLst/>
                        </a:rPr>
                        <a:t>CSV</a:t>
                      </a:r>
                      <a:r>
                        <a:rPr lang="ja-JP" altLang="en-US" sz="1100" u="none" strike="noStrike" dirty="0">
                          <a:effectLst/>
                        </a:rPr>
                        <a:t>（ダブルクォートで囲む）、可変長</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4"/>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2</a:t>
                      </a:r>
                      <a:r>
                        <a:rPr lang="zh-TW" altLang="en-US" sz="1100" u="none" strike="noStrike">
                          <a:effectLst/>
                        </a:rPr>
                        <a:t>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組織階層</a:t>
                      </a:r>
                      <a:r>
                        <a:rPr lang="en-US" altLang="ja-JP" sz="1100" u="none" strike="noStrike">
                          <a:effectLst/>
                        </a:rPr>
                        <a:t>2</a:t>
                      </a:r>
                      <a:r>
                        <a:rPr lang="ja-JP" altLang="en-US" sz="1100" u="none" strike="noStrike">
                          <a:effectLst/>
                        </a:rPr>
                        <a:t>マスタファイルの処理結果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5"/>
                  </a:ext>
                </a:extLst>
              </a:tr>
              <a:tr h="243283">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3</a:t>
                      </a:r>
                      <a:r>
                        <a:rPr lang="zh-TW" altLang="en-US" sz="1100" u="none" strike="noStrike">
                          <a:effectLst/>
                        </a:rPr>
                        <a:t>登録</a:t>
                      </a:r>
                      <a:r>
                        <a:rPr lang="en-US" altLang="zh-TW" sz="1100" u="none" strike="noStrike" dirty="0">
                          <a:effectLst/>
                        </a:rPr>
                        <a:t>_</a:t>
                      </a:r>
                      <a:r>
                        <a:rPr lang="zh-TW" altLang="en-US" sz="1100" u="none" strike="noStrike" dirty="0">
                          <a:effectLst/>
                        </a:rPr>
                        <a:t>結果</a:t>
                      </a:r>
                      <a:endParaRPr lang="zh-TW"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組織階層</a:t>
                      </a:r>
                      <a:r>
                        <a:rPr lang="en-US" altLang="ja-JP" sz="1100" u="none" strike="noStrike">
                          <a:effectLst/>
                        </a:rPr>
                        <a:t>3</a:t>
                      </a:r>
                      <a:r>
                        <a:rPr lang="ja-JP" altLang="en-US" sz="1100" u="none" strike="noStrike">
                          <a:effectLst/>
                        </a:rPr>
                        <a:t>マスタファイル</a:t>
                      </a:r>
                      <a:r>
                        <a:rPr lang="ja-JP" altLang="en-US" sz="1100" u="none" strike="noStrike" dirty="0">
                          <a:effectLst/>
                        </a:rPr>
                        <a:t>の処理結果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6"/>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4</a:t>
                      </a:r>
                      <a:r>
                        <a:rPr lang="zh-TW" altLang="en-US" sz="1100" u="none" strike="noStrike">
                          <a:effectLst/>
                        </a:rPr>
                        <a:t>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組織階層</a:t>
                      </a:r>
                      <a:r>
                        <a:rPr lang="en-US" altLang="ja-JP" sz="1100" u="none" strike="noStrike">
                          <a:effectLst/>
                        </a:rPr>
                        <a:t>4</a:t>
                      </a:r>
                      <a:r>
                        <a:rPr lang="ja-JP" altLang="en-US" sz="1100" u="none" strike="noStrike">
                          <a:effectLst/>
                        </a:rPr>
                        <a:t>マスタファイルの処理結果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7"/>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5</a:t>
                      </a:r>
                      <a:r>
                        <a:rPr lang="zh-TW" altLang="en-US" sz="1100" u="none" strike="noStrike">
                          <a:effectLst/>
                        </a:rPr>
                        <a:t>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組織階層</a:t>
                      </a:r>
                      <a:r>
                        <a:rPr lang="en-US" altLang="ja-JP" sz="1100" u="none" strike="noStrike">
                          <a:effectLst/>
                        </a:rPr>
                        <a:t>5</a:t>
                      </a:r>
                      <a:r>
                        <a:rPr lang="ja-JP" altLang="en-US" sz="1100" u="none" strike="noStrike">
                          <a:effectLst/>
                        </a:rPr>
                        <a:t>マスタファイルの処理結果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8"/>
                  </a:ext>
                </a:extLst>
              </a:tr>
              <a:tr h="242013">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組織階層</a:t>
                      </a:r>
                      <a:r>
                        <a:rPr lang="en-US" altLang="zh-TW" sz="1100" u="none" strike="noStrike">
                          <a:effectLst/>
                        </a:rPr>
                        <a:t>6</a:t>
                      </a:r>
                      <a:r>
                        <a:rPr lang="zh-TW" altLang="en-US" sz="1100" u="none" strike="noStrike">
                          <a:effectLst/>
                        </a:rPr>
                        <a:t>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組織階層</a:t>
                      </a:r>
                      <a:r>
                        <a:rPr lang="en-US" altLang="ja-JP" sz="1100" u="none" strike="noStrike" dirty="0">
                          <a:effectLst/>
                        </a:rPr>
                        <a:t>6</a:t>
                      </a:r>
                      <a:r>
                        <a:rPr lang="ja-JP" altLang="en-US" sz="1100" u="none" strike="noStrike" dirty="0">
                          <a:effectLst/>
                        </a:rPr>
                        <a:t>マスタファイルの処理結果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9"/>
                  </a:ext>
                </a:extLst>
              </a:tr>
              <a:tr h="243283">
                <a:tc vMerge="1">
                  <a:txBody>
                    <a:bodyPr/>
                    <a:lstStyle/>
                    <a:p>
                      <a:endParaRPr lang="ja-JP"/>
                    </a:p>
                  </a:txBody>
                  <a:tcPr>
                    <a:lnL>
                      <a:noFill/>
                    </a:lnL>
                    <a:lnR w="9525">
                      <a:solidFill>
                        <a:srgbClr val="3C4041"/>
                      </a:solidFill>
                      <a:prstDash val="sysDot"/>
                    </a:lnR>
                  </a:tcPr>
                </a:tc>
                <a:tc>
                  <a:txBody>
                    <a:bodyPr/>
                    <a:lstStyle/>
                    <a:p>
                      <a:pPr algn="l" fontAlgn="ctr"/>
                      <a:r>
                        <a:rPr lang="zh-TW" altLang="en-US" sz="1100" u="none" strike="noStrike">
                          <a:effectLst/>
                        </a:rPr>
                        <a:t>末端組織登録</a:t>
                      </a:r>
                      <a:r>
                        <a:rPr lang="en-US" altLang="zh-TW" sz="1100" u="none" strike="noStrike">
                          <a:effectLst/>
                        </a:rPr>
                        <a:t>_</a:t>
                      </a:r>
                      <a:r>
                        <a:rPr lang="zh-TW" altLang="en-US" sz="1100" u="none" strike="noStrike">
                          <a:effectLst/>
                        </a:rPr>
                        <a:t>結果</a:t>
                      </a:r>
                      <a:endParaRPr lang="zh-TW"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末端組織マスタファイルの処理結果</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0"/>
                  </a:ext>
                </a:extLst>
              </a:tr>
              <a:tr h="405260">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端末番号登録（</a:t>
                      </a:r>
                      <a:r>
                        <a:rPr lang="en-US" sz="1100" u="none" strike="noStrike" dirty="0" err="1">
                          <a:effectLst/>
                        </a:rPr>
                        <a:t>INFOX／Arch</a:t>
                      </a:r>
                      <a:r>
                        <a:rPr lang="en-US" sz="1100" u="none" strike="noStrike" dirty="0">
                          <a:effectLst/>
                        </a:rPr>
                        <a:t>）_</a:t>
                      </a:r>
                      <a:r>
                        <a:rPr lang="ja-JP" altLang="en-US" sz="1100" u="none" strike="noStrike" dirty="0">
                          <a:effectLst/>
                        </a:rPr>
                        <a:t>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端末番号マスタ（</a:t>
                      </a:r>
                      <a:r>
                        <a:rPr lang="en-US" altLang="ja-JP" sz="1100" u="none" strike="noStrike" dirty="0">
                          <a:effectLst/>
                        </a:rPr>
                        <a:t>INFOX</a:t>
                      </a:r>
                      <a:r>
                        <a:rPr lang="ja-JP" altLang="en-US" sz="1100" u="none" strike="noStrike" dirty="0">
                          <a:effectLst/>
                        </a:rPr>
                        <a:t>／</a:t>
                      </a:r>
                      <a:r>
                        <a:rPr lang="en-US" altLang="ja-JP" sz="1100" u="none" strike="noStrike" dirty="0">
                          <a:effectLst/>
                        </a:rPr>
                        <a:t>Arch</a:t>
                      </a:r>
                      <a:r>
                        <a:rPr lang="ja-JP" altLang="en-US" sz="1100" u="none" strike="noStrike" dirty="0">
                          <a:effectLst/>
                        </a:rPr>
                        <a:t>）ファイルの処理結果</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1"/>
                  </a:ext>
                </a:extLst>
              </a:tr>
              <a:tr h="405895">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精算コード別ポイント月次集計リスト</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該当月のポイントの精算情報を集計したファイル</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2"/>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店舗別ポイント実績リスト</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該当月のポイントの変動状況を確認するためのファイル</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13"/>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分析連動ファイル</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分析システム向けの各種ファイルを</a:t>
                      </a:r>
                      <a:r>
                        <a:rPr lang="en-US" altLang="ja-JP" sz="1100" u="none" strike="noStrike" dirty="0">
                          <a:effectLst/>
                        </a:rPr>
                        <a:t>zip</a:t>
                      </a:r>
                      <a:r>
                        <a:rPr lang="ja-JP" altLang="en-US" sz="1100" u="none" strike="noStrike" dirty="0">
                          <a:effectLst/>
                        </a:rPr>
                        <a:t>化したファイル</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en-US" sz="1100" u="none" strike="noStrike" dirty="0">
                          <a:effectLst/>
                        </a:rPr>
                        <a:t>zip</a:t>
                      </a:r>
                      <a:r>
                        <a:rPr lang="ja-JP" altLang="en-US" sz="1100" u="none" strike="noStrike" dirty="0">
                          <a:effectLst/>
                        </a:rPr>
                        <a:t>ファイル</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4"/>
                  </a:ext>
                </a:extLst>
              </a:tr>
              <a:tr h="242013">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顧客情報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a:effectLst/>
                        </a:rPr>
                        <a:t>分析システム向けの顧客情報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nchor="ctr"/>
                </a:tc>
                <a:tc rowSpan="4">
                  <a:txBody>
                    <a:bodyPr/>
                    <a:lstStyle/>
                    <a:p>
                      <a:pPr algn="l" fontAlgn="ctr"/>
                      <a:r>
                        <a:rPr lang="en-US" altLang="ja-JP" sz="1100" u="none" strike="noStrike" dirty="0">
                          <a:effectLst/>
                        </a:rPr>
                        <a:t>CSV</a:t>
                      </a:r>
                      <a:r>
                        <a:rPr lang="ja-JP" altLang="en-US" sz="1100" u="none" strike="noStrike" dirty="0">
                          <a:effectLst/>
                        </a:rPr>
                        <a:t>（ダブルクォートで囲む）、可変長</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15"/>
                  </a:ext>
                </a:extLst>
              </a:tr>
              <a:tr h="243283">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会員管理グループ情報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分析システム向けの会員管理グループ情報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6"/>
                  </a:ext>
                </a:extLst>
              </a:tr>
              <a:tr h="242648">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会員情報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algn="l" fontAlgn="ctr"/>
                      <a:r>
                        <a:rPr lang="ja-JP" altLang="en-US" sz="1100" u="none" strike="noStrike" dirty="0">
                          <a:effectLst/>
                        </a:rPr>
                        <a:t>分析システム向けの会員番号の制度情報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nchor="ctr"/>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7"/>
                  </a:ext>
                </a:extLst>
              </a:tr>
              <a:tr h="242648">
                <a:tc vMerge="1">
                  <a:txBody>
                    <a:bodyPr/>
                    <a:lstStyle/>
                    <a:p>
                      <a:endParaRPr lang="ja-JP"/>
                    </a:p>
                  </a:txBody>
                  <a:tcPr marL="37148" marR="37148" marT="37148" marB="37148">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サービス管理番号紐付情報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分析システム向けの会員番号とサービス管理番号の紐付情報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37148" marR="37148" marT="37148" marB="37148" anchor="ctr">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24423366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9.4. </a:t>
            </a:r>
            <a:r>
              <a:rPr kumimoji="1" lang="ja-JP" altLang="en-US" dirty="0" smtClean="0"/>
              <a:t>提供機能</a:t>
            </a:r>
            <a:r>
              <a:rPr lang="ja-JP" altLang="en-US" dirty="0"/>
              <a:t>一覧：ファイル</a:t>
            </a:r>
            <a:r>
              <a:rPr lang="en-US" altLang="ja-JP" dirty="0"/>
              <a:t>IF</a:t>
            </a:r>
            <a:r>
              <a:rPr lang="ja-JP" altLang="en-US" dirty="0"/>
              <a:t>一覧</a:t>
            </a:r>
            <a:r>
              <a:rPr lang="ja-JP" altLang="en-US" dirty="0" smtClean="0"/>
              <a:t>（</a:t>
            </a:r>
            <a:r>
              <a:rPr lang="en-US" altLang="ja-JP" dirty="0" smtClean="0"/>
              <a:t>3/3</a:t>
            </a:r>
            <a:r>
              <a:rPr lang="ja-JP" altLang="en-US" dirty="0"/>
              <a:t>）</a:t>
            </a:r>
          </a:p>
        </p:txBody>
      </p:sp>
      <p:graphicFrame>
        <p:nvGraphicFramePr>
          <p:cNvPr id="7" name="コンテンツプレースホルダ 7"/>
          <p:cNvGraphicFramePr>
            <a:graphicFrameLocks/>
          </p:cNvGraphicFramePr>
          <p:nvPr>
            <p:extLst/>
          </p:nvPr>
        </p:nvGraphicFramePr>
        <p:xfrm>
          <a:off x="327804" y="821811"/>
          <a:ext cx="8544757" cy="5250292"/>
        </p:xfrm>
        <a:graphic>
          <a:graphicData uri="http://schemas.openxmlformats.org/drawingml/2006/table">
            <a:tbl>
              <a:tblPr firstRow="1">
                <a:tableStyleId>{073A0DAA-6AF3-43AB-8588-CEC1D06C72B9}</a:tableStyleId>
              </a:tblPr>
              <a:tblGrid>
                <a:gridCol w="571260">
                  <a:extLst>
                    <a:ext uri="{9D8B030D-6E8A-4147-A177-3AD203B41FA5}">
                      <a16:colId xmlns:a16="http://schemas.microsoft.com/office/drawing/2014/main" val="20000"/>
                    </a:ext>
                  </a:extLst>
                </a:gridCol>
                <a:gridCol w="1948893">
                  <a:extLst>
                    <a:ext uri="{9D8B030D-6E8A-4147-A177-3AD203B41FA5}">
                      <a16:colId xmlns:a16="http://schemas.microsoft.com/office/drawing/2014/main" val="20001"/>
                    </a:ext>
                  </a:extLst>
                </a:gridCol>
                <a:gridCol w="3978488">
                  <a:extLst>
                    <a:ext uri="{9D8B030D-6E8A-4147-A177-3AD203B41FA5}">
                      <a16:colId xmlns:a16="http://schemas.microsoft.com/office/drawing/2014/main" val="20002"/>
                    </a:ext>
                  </a:extLst>
                </a:gridCol>
                <a:gridCol w="2046116">
                  <a:extLst>
                    <a:ext uri="{9D8B030D-6E8A-4147-A177-3AD203B41FA5}">
                      <a16:colId xmlns:a16="http://schemas.microsoft.com/office/drawing/2014/main" val="20003"/>
                    </a:ext>
                  </a:extLst>
                </a:gridCol>
              </a:tblGrid>
              <a:tr h="411612">
                <a:tc>
                  <a:txBody>
                    <a:bodyPr/>
                    <a:lstStyle/>
                    <a:p>
                      <a:pPr marL="0" algn="ctr" defTabSz="608965" rtl="0" eaLnBrk="1" fontAlgn="ctr" latinLnBrk="0" hangingPunct="1"/>
                      <a:r>
                        <a:rPr kumimoji="1" lang="ja-JP" altLang="en-US" sz="1100" u="none" strike="noStrike" kern="1200" dirty="0">
                          <a:effectLst/>
                        </a:rPr>
                        <a:t>区分</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ファイル名称</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ファイル説明</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tc>
                  <a:txBody>
                    <a:bodyPr/>
                    <a:lstStyle/>
                    <a:p>
                      <a:pPr marL="0" algn="ctr" defTabSz="608965" rtl="0" eaLnBrk="1" fontAlgn="ctr" latinLnBrk="0" hangingPunct="1"/>
                      <a:r>
                        <a:rPr kumimoji="1" lang="ja-JP" altLang="en-US" sz="1100" u="none" strike="noStrike" kern="1200" dirty="0">
                          <a:effectLst/>
                        </a:rPr>
                        <a:t>ファイルフォーマット</a:t>
                      </a:r>
                      <a:endParaRPr kumimoji="1" lang="ja-JP" altLang="en-US" sz="1100" u="none" strike="noStrike" kern="1200" dirty="0">
                        <a:solidFill>
                          <a:srgbClr val="134779"/>
                        </a:solidFill>
                        <a:effectLst/>
                        <a:latin typeface="Meiryo UI" panose="020B0604030504040204" pitchFamily="50" charset="-128"/>
                        <a:ea typeface="Meiryo UI" panose="020B0604030504040204" pitchFamily="50" charset="-128"/>
                      </a:endParaRPr>
                    </a:p>
                  </a:txBody>
                  <a:tcPr marL="37161" marR="37161" marT="37147" marB="37147" anchor="ctr"/>
                </a:tc>
                <a:extLst>
                  <a:ext uri="{0D108BD9-81ED-4DB2-BD59-A6C34878D82A}">
                    <a16:rowId xmlns:a16="http://schemas.microsoft.com/office/drawing/2014/main" val="10000"/>
                  </a:ext>
                </a:extLst>
              </a:tr>
              <a:tr h="236931">
                <a:tc rowSpan="20">
                  <a:txBody>
                    <a:bodyPr/>
                    <a:lstStyle/>
                    <a:p>
                      <a:pPr algn="ctr" fontAlgn="t"/>
                      <a:r>
                        <a:rPr lang="ja-JP" altLang="en-US" sz="1100" u="none" strike="noStrike" dirty="0">
                          <a:effectLst/>
                        </a:rPr>
                        <a:t>配信</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会員フリー属性情報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分析システム向けの会員番号のフリー属性情報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rowSpan="20">
                  <a:txBody>
                    <a:bodyPr/>
                    <a:lstStyle/>
                    <a:p>
                      <a:pPr algn="l" fontAlgn="ctr"/>
                      <a:r>
                        <a:rPr lang="en-US" altLang="ja-JP" sz="1100" u="none" strike="noStrike" dirty="0">
                          <a:effectLst/>
                        </a:rPr>
                        <a:t>CSV</a:t>
                      </a:r>
                      <a:r>
                        <a:rPr lang="ja-JP" altLang="en-US" sz="1100" u="none" strike="noStrike" dirty="0">
                          <a:effectLst/>
                        </a:rPr>
                        <a:t>（ダブルクォートで囲む）、可変長</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extLst>
                  <a:ext uri="{0D108BD9-81ED-4DB2-BD59-A6C34878D82A}">
                    <a16:rowId xmlns:a16="http://schemas.microsoft.com/office/drawing/2014/main" val="10001"/>
                  </a:ext>
                </a:extLst>
              </a:tr>
              <a:tr h="236296">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会員番号種別マスタ</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分析システム向けの会員番号種別のマスタ</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2"/>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ポイント残高情報（年度型）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分析システム向けの会員のポイント残高情報（年度型）</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3"/>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ポイント残高情報（月度型）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分析システム向けの会員のポイント残高情報（月度型）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4"/>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ポイント残高情報（延伸型）</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分析システム向けの会員のポイント残高情報（延伸型）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5"/>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ポイント残高情報（期間限定）</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分析システム向けの会員のポイント残高情報（期間限定）</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6"/>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ランク情報（月度型）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分析システム向けの会員のポイント残高情報（期間限定）</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7"/>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ランク情報（年度型）</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分析システム向けの会員のランク情報（年度型）</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8"/>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ポイント履歴情報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分析システム向けの会員のポイント履歴情報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09"/>
                  </a:ext>
                </a:extLst>
              </a:tr>
              <a:tr h="236296">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ポイント内訳情報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分析システム向けの会員のポイント内訳情報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0"/>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顧客洗い替え情報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分析システム向けの統合時の顧客洗い替え情報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1"/>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末端組織マスタ</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a:effectLst/>
                        </a:rPr>
                        <a:t>分析システム向けの</a:t>
                      </a:r>
                      <a:r>
                        <a:rPr lang="en-US" altLang="ja-JP" sz="1100" u="none" strike="noStrike">
                          <a:effectLst/>
                        </a:rPr>
                        <a:t>CE</a:t>
                      </a:r>
                      <a:r>
                        <a:rPr lang="ja-JP" altLang="en-US" sz="1100" u="none" strike="noStrike">
                          <a:effectLst/>
                        </a:rPr>
                        <a:t>の組織マスタ情報</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2"/>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組織階層１マスタ</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の組織階層１マスタ情報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3"/>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組織階層２マスタ</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の組織階層２マスタ情報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4"/>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組織階層３マスタ</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a:t>
                      </a:r>
                      <a:r>
                        <a:rPr lang="ja-JP" altLang="en-US" sz="1100" u="none" strike="noStrike">
                          <a:effectLst/>
                        </a:rPr>
                        <a:t>組織階層３マスタ</a:t>
                      </a:r>
                      <a:r>
                        <a:rPr lang="ja-JP" altLang="en-US" sz="1100" u="none" strike="noStrike" dirty="0">
                          <a:effectLst/>
                        </a:rPr>
                        <a:t>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5"/>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組織階層４マスタ</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の組織階層４マスタ情報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6"/>
                  </a:ext>
                </a:extLst>
              </a:tr>
              <a:tr h="236296">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a:effectLst/>
                        </a:rPr>
                        <a:t>組織階層５マスタ</a:t>
                      </a:r>
                      <a:endParaRPr lang="ja-JP" altLang="en-US" sz="1100" u="none" strike="noStrike">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の組織階層</a:t>
                      </a:r>
                      <a:r>
                        <a:rPr lang="en-US" altLang="ja-JP" sz="1100" u="none" strike="noStrike" dirty="0">
                          <a:effectLst/>
                        </a:rPr>
                        <a:t>5</a:t>
                      </a:r>
                      <a:r>
                        <a:rPr lang="ja-JP" altLang="en-US" sz="1100" u="none" strike="noStrike" dirty="0">
                          <a:effectLst/>
                        </a:rPr>
                        <a:t>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7"/>
                  </a:ext>
                </a:extLst>
              </a:tr>
              <a:tr h="236931">
                <a:tc vMerge="1">
                  <a:txBody>
                    <a:bodyPr/>
                    <a:lstStyle/>
                    <a:p>
                      <a:endParaRPr lang="ja-JP"/>
                    </a:p>
                  </a:txBody>
                  <a:tcPr>
                    <a:lnL>
                      <a:noFill/>
                    </a:lnL>
                    <a:lnR w="9525">
                      <a:solidFill>
                        <a:srgbClr val="3C4041"/>
                      </a:solidFill>
                      <a:prstDash val="sysDot"/>
                    </a:lnR>
                  </a:tcPr>
                </a:tc>
                <a:tc>
                  <a:txBody>
                    <a:bodyPr/>
                    <a:lstStyle/>
                    <a:p>
                      <a:pPr algn="l" fontAlgn="ctr"/>
                      <a:r>
                        <a:rPr lang="ja-JP" altLang="en-US" sz="1100" u="none" strike="noStrike" dirty="0">
                          <a:effectLst/>
                        </a:rPr>
                        <a:t>組織階層６マスタ</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の組織階層</a:t>
                      </a:r>
                      <a:r>
                        <a:rPr lang="en-US" altLang="ja-JP" sz="1100" u="none" strike="noStrike" dirty="0">
                          <a:effectLst/>
                        </a:rPr>
                        <a:t>6</a:t>
                      </a:r>
                      <a:r>
                        <a:rPr lang="ja-JP" altLang="en-US" sz="1100" u="none" strike="noStrike" dirty="0">
                          <a:effectLst/>
                        </a:rPr>
                        <a:t>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8"/>
                  </a:ext>
                </a:extLst>
              </a:tr>
              <a:tr h="236931">
                <a:tc vMerge="1">
                  <a:txBody>
                    <a:bodyPr/>
                    <a:lstStyle/>
                    <a:p>
                      <a:endParaRPr lang="ja-JP"/>
                    </a:p>
                  </a:txBody>
                  <a:tcPr marL="37148" marR="37148" marT="37148" marB="37148">
                    <a:lnL>
                      <a:noFill/>
                    </a:lnL>
                    <a:lnR w="9525">
                      <a:solidFill>
                        <a:srgbClr val="3C4041"/>
                      </a:solidFill>
                      <a:prstDash val="sysDot"/>
                    </a:lnR>
                  </a:tcPr>
                </a:tc>
                <a:tc>
                  <a:txBody>
                    <a:bodyPr/>
                    <a:lstStyle/>
                    <a:p>
                      <a:pPr algn="l" fontAlgn="ctr"/>
                      <a:r>
                        <a:rPr lang="ja-JP" altLang="en-US" sz="1100" u="none" strike="noStrike" dirty="0">
                          <a:effectLst/>
                        </a:rPr>
                        <a:t>端末組織マッピング情報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a:t>
                      </a:r>
                      <a:r>
                        <a:rPr lang="en-US" altLang="ja-JP" sz="1100" u="none" strike="noStrike" dirty="0">
                          <a:effectLst/>
                        </a:rPr>
                        <a:t>CE</a:t>
                      </a:r>
                      <a:r>
                        <a:rPr lang="ja-JP" altLang="en-US" sz="1100" u="none" strike="noStrike" dirty="0">
                          <a:effectLst/>
                        </a:rPr>
                        <a:t>の端末と組織の紐付け情報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tcPr>
                </a:tc>
                <a:extLst>
                  <a:ext uri="{0D108BD9-81ED-4DB2-BD59-A6C34878D82A}">
                    <a16:rowId xmlns:a16="http://schemas.microsoft.com/office/drawing/2014/main" val="10019"/>
                  </a:ext>
                </a:extLst>
              </a:tr>
              <a:tr h="236931">
                <a:tc vMerge="1">
                  <a:txBody>
                    <a:bodyPr/>
                    <a:lstStyle/>
                    <a:p>
                      <a:endParaRPr lang="ja-JP"/>
                    </a:p>
                  </a:txBody>
                  <a:tcPr marL="37148" marR="37148" marT="37148" marB="37148">
                    <a:lnL>
                      <a:noFill/>
                    </a:lnL>
                    <a:lnR w="9525">
                      <a:solidFill>
                        <a:srgbClr val="3C4041"/>
                      </a:solidFill>
                      <a:prstDash val="sysDot"/>
                    </a:lnR>
                    <a:lnB w="12700">
                      <a:solidFill>
                        <a:srgbClr val="3C4041"/>
                      </a:solidFill>
                      <a:prstDash val="sysDot"/>
                    </a:lnB>
                  </a:tcPr>
                </a:tc>
                <a:tc>
                  <a:txBody>
                    <a:bodyPr/>
                    <a:lstStyle/>
                    <a:p>
                      <a:pPr algn="l" fontAlgn="ctr"/>
                      <a:r>
                        <a:rPr lang="ja-JP" altLang="en-US" sz="1100" u="none" strike="noStrike" dirty="0">
                          <a:effectLst/>
                        </a:rPr>
                        <a:t>キャンペーンマスタ</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a:txBody>
                    <a:bodyPr/>
                    <a:lstStyle/>
                    <a:p>
                      <a:pPr algn="l" fontAlgn="ctr"/>
                      <a:r>
                        <a:rPr lang="ja-JP" altLang="en-US" sz="1100" u="none" strike="noStrike" dirty="0">
                          <a:effectLst/>
                        </a:rPr>
                        <a:t>分析システム向けのキャンペーンマスタ情報</a:t>
                      </a:r>
                      <a:endParaRPr lang="ja-JP" altLang="en-US" sz="1100" u="none" strike="noStrike" dirty="0">
                        <a:effectLst/>
                        <a:latin typeface="Meiryo UI" panose="020B0604030504040204" pitchFamily="50" charset="-128"/>
                        <a:ea typeface="Meiryo UI" panose="020B0604030504040204" pitchFamily="50" charset="-128"/>
                      </a:endParaRPr>
                    </a:p>
                  </a:txBody>
                  <a:tcPr marL="37161" marR="37161" marT="37147" marB="37147"/>
                </a:tc>
                <a:tc vMerge="1">
                  <a:txBody>
                    <a:bodyPr/>
                    <a:lstStyle/>
                    <a:p>
                      <a:endParaRPr lang="ja-JP"/>
                    </a:p>
                  </a:txBody>
                  <a:tcPr marL="45720" marR="45720" anchor="ctr">
                    <a:lnL w="9525">
                      <a:solidFill>
                        <a:srgbClr val="3C4041"/>
                      </a:solidFill>
                      <a:prstDash val="sysDot"/>
                    </a:lnL>
                    <a:lnR>
                      <a:noFill/>
                    </a:lnR>
                    <a:lnB w="12700">
                      <a:solidFill>
                        <a:srgbClr val="3C4041"/>
                      </a:solidFill>
                      <a:prstDash val="sysDot"/>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207937713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lang="ja-JP" altLang="en-US" sz="4000" dirty="0" smtClean="0"/>
              <a:t>６</a:t>
            </a:r>
            <a:r>
              <a:rPr kumimoji="1" lang="ja-JP" altLang="en-US" sz="4000" dirty="0" smtClean="0"/>
              <a:t>章</a:t>
            </a:r>
            <a:endParaRPr kumimoji="1" lang="en-US" altLang="ja-JP" sz="4000" dirty="0" smtClean="0"/>
          </a:p>
          <a:p>
            <a:r>
              <a:rPr kumimoji="1" lang="ja-JP" altLang="en-US" sz="4000" dirty="0" smtClean="0"/>
              <a:t>各要件に対するご回答</a:t>
            </a:r>
            <a:endParaRPr kumimoji="1" lang="en-US" altLang="ja-JP" sz="4000" dirty="0" smtClean="0"/>
          </a:p>
          <a:p>
            <a:r>
              <a:rPr lang="ja-JP" altLang="en-US" sz="4000" dirty="0" smtClean="0"/>
              <a:t>（決済端末）</a:t>
            </a:r>
            <a:endParaRPr lang="en-US" altLang="ja-JP" sz="4000" dirty="0"/>
          </a:p>
        </p:txBody>
      </p:sp>
    </p:spTree>
    <p:extLst>
      <p:ext uri="{BB962C8B-B14F-4D97-AF65-F5344CB8AC3E}">
        <p14:creationId xmlns:p14="http://schemas.microsoft.com/office/powerpoint/2010/main" val="1687728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4. </a:t>
            </a:r>
            <a:r>
              <a:rPr lang="ja-JP" altLang="en-US" dirty="0" smtClean="0"/>
              <a:t>弊社が提供できる価値</a:t>
            </a:r>
            <a:endParaRPr kumimoji="1" lang="ja-JP" altLang="en-US" dirty="0"/>
          </a:p>
        </p:txBody>
      </p:sp>
      <p:sp>
        <p:nvSpPr>
          <p:cNvPr id="129" name="テキスト ボックス 128"/>
          <p:cNvSpPr txBox="1"/>
          <p:nvPr/>
        </p:nvSpPr>
        <p:spPr>
          <a:xfrm>
            <a:off x="221630" y="800278"/>
            <a:ext cx="9699922" cy="584775"/>
          </a:xfrm>
          <a:prstGeom prst="rect">
            <a:avLst/>
          </a:prstGeom>
          <a:noFill/>
        </p:spPr>
        <p:txBody>
          <a:bodyPr wrap="square" rtlCol="0">
            <a:spAutoFit/>
          </a:bodyPr>
          <a:lstStyle/>
          <a:p>
            <a:r>
              <a:rPr kumimoji="1" lang="en-US" altLang="ja-JP" sz="1600" dirty="0" smtClean="0">
                <a:latin typeface="+mn-ea"/>
              </a:rPr>
              <a:t>NTT</a:t>
            </a:r>
            <a:r>
              <a:rPr kumimoji="1" lang="ja-JP" altLang="en-US" sz="1600" dirty="0" smtClean="0">
                <a:latin typeface="+mn-ea"/>
              </a:rPr>
              <a:t>データは、</a:t>
            </a:r>
            <a:r>
              <a:rPr kumimoji="1" lang="ja-JP" altLang="en-US" sz="1600" dirty="0">
                <a:latin typeface="+mn-ea"/>
              </a:rPr>
              <a:t> ４つの価値を提供することで、</a:t>
            </a:r>
            <a:r>
              <a:rPr kumimoji="1" lang="ja-JP" altLang="en-US" sz="1600" dirty="0" smtClean="0">
                <a:latin typeface="+mn-ea"/>
              </a:rPr>
              <a:t>事業推進本部様における最適なパートナーとして、将来にむけて、</a:t>
            </a:r>
            <a:endParaRPr kumimoji="1" lang="en-US" altLang="ja-JP" sz="1600" dirty="0" smtClean="0">
              <a:latin typeface="+mn-ea"/>
            </a:endParaRPr>
          </a:p>
          <a:p>
            <a:r>
              <a:rPr kumimoji="1" lang="en-US" altLang="ja-JP" sz="1600" dirty="0" smtClean="0">
                <a:latin typeface="+mn-ea"/>
              </a:rPr>
              <a:t>JR</a:t>
            </a:r>
            <a:r>
              <a:rPr kumimoji="1" lang="ja-JP" altLang="en-US" sz="1600" dirty="0" smtClean="0">
                <a:latin typeface="+mn-ea"/>
              </a:rPr>
              <a:t>東海様におけるビジョンの実現へ貢献いたします。</a:t>
            </a:r>
            <a:endParaRPr kumimoji="1" lang="ja-JP" altLang="en-US" sz="1600" dirty="0">
              <a:latin typeface="+mn-ea"/>
            </a:endParaRPr>
          </a:p>
        </p:txBody>
      </p:sp>
      <p:sp>
        <p:nvSpPr>
          <p:cNvPr id="10" name="フリーフォーム 9"/>
          <p:cNvSpPr/>
          <p:nvPr/>
        </p:nvSpPr>
        <p:spPr>
          <a:xfrm>
            <a:off x="2523086" y="1521066"/>
            <a:ext cx="2306688" cy="2306688"/>
          </a:xfrm>
          <a:custGeom>
            <a:avLst/>
            <a:gdLst>
              <a:gd name="connsiteX0" fmla="*/ 0 w 1906354"/>
              <a:gd name="connsiteY0" fmla="*/ 1906354 h 1906354"/>
              <a:gd name="connsiteX1" fmla="*/ 1906354 w 1906354"/>
              <a:gd name="connsiteY1" fmla="*/ 0 h 1906354"/>
              <a:gd name="connsiteX2" fmla="*/ 1906354 w 1906354"/>
              <a:gd name="connsiteY2" fmla="*/ 1906354 h 1906354"/>
              <a:gd name="connsiteX3" fmla="*/ 0 w 1906354"/>
              <a:gd name="connsiteY3" fmla="*/ 1906354 h 1906354"/>
            </a:gdLst>
            <a:ahLst/>
            <a:cxnLst>
              <a:cxn ang="0">
                <a:pos x="connsiteX0" y="connsiteY0"/>
              </a:cxn>
              <a:cxn ang="0">
                <a:pos x="connsiteX1" y="connsiteY1"/>
              </a:cxn>
              <a:cxn ang="0">
                <a:pos x="connsiteX2" y="connsiteY2"/>
              </a:cxn>
              <a:cxn ang="0">
                <a:pos x="connsiteX3" y="connsiteY3"/>
              </a:cxn>
            </a:cxnLst>
            <a:rect l="l" t="t" r="r" b="b"/>
            <a:pathLst>
              <a:path w="1906354" h="1906354">
                <a:moveTo>
                  <a:pt x="0" y="1906354"/>
                </a:moveTo>
                <a:cubicBezTo>
                  <a:pt x="0" y="853504"/>
                  <a:pt x="853504" y="0"/>
                  <a:pt x="1906354" y="0"/>
                </a:cubicBezTo>
                <a:lnTo>
                  <a:pt x="1906354" y="1906354"/>
                </a:lnTo>
                <a:lnTo>
                  <a:pt x="0" y="1906354"/>
                </a:lnTo>
                <a:close/>
              </a:path>
            </a:pathLst>
          </a:custGeom>
          <a:solidFill>
            <a:schemeClr val="tx2">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4822" tIns="714822" rIns="156464" bIns="156464" numCol="1" spcCol="1270" anchor="ctr" anchorCtr="0">
            <a:noAutofit/>
          </a:bodyPr>
          <a:lstStyle/>
          <a:p>
            <a:pPr lvl="0" algn="ctr" defTabSz="977900">
              <a:lnSpc>
                <a:spcPct val="90000"/>
              </a:lnSpc>
              <a:spcBef>
                <a:spcPct val="0"/>
              </a:spcBef>
              <a:spcAft>
                <a:spcPct val="35000"/>
              </a:spcAft>
            </a:pPr>
            <a:endParaRPr kumimoji="1" lang="ja-JP" altLang="en-US" sz="2200" kern="1200"/>
          </a:p>
        </p:txBody>
      </p:sp>
      <p:sp>
        <p:nvSpPr>
          <p:cNvPr id="11" name="フリーフォーム 10"/>
          <p:cNvSpPr/>
          <p:nvPr/>
        </p:nvSpPr>
        <p:spPr>
          <a:xfrm>
            <a:off x="5018239" y="1522897"/>
            <a:ext cx="2306688" cy="2306688"/>
          </a:xfrm>
          <a:custGeom>
            <a:avLst/>
            <a:gdLst>
              <a:gd name="connsiteX0" fmla="*/ 0 w 1906354"/>
              <a:gd name="connsiteY0" fmla="*/ 1906354 h 1906354"/>
              <a:gd name="connsiteX1" fmla="*/ 1906354 w 1906354"/>
              <a:gd name="connsiteY1" fmla="*/ 0 h 1906354"/>
              <a:gd name="connsiteX2" fmla="*/ 1906354 w 1906354"/>
              <a:gd name="connsiteY2" fmla="*/ 1906354 h 1906354"/>
              <a:gd name="connsiteX3" fmla="*/ 0 w 1906354"/>
              <a:gd name="connsiteY3" fmla="*/ 1906354 h 1906354"/>
            </a:gdLst>
            <a:ahLst/>
            <a:cxnLst>
              <a:cxn ang="0">
                <a:pos x="connsiteX0" y="connsiteY0"/>
              </a:cxn>
              <a:cxn ang="0">
                <a:pos x="connsiteX1" y="connsiteY1"/>
              </a:cxn>
              <a:cxn ang="0">
                <a:pos x="connsiteX2" y="connsiteY2"/>
              </a:cxn>
              <a:cxn ang="0">
                <a:pos x="connsiteX3" y="connsiteY3"/>
              </a:cxn>
            </a:cxnLst>
            <a:rect l="l" t="t" r="r" b="b"/>
            <a:pathLst>
              <a:path w="1906354" h="1906354">
                <a:moveTo>
                  <a:pt x="0" y="0"/>
                </a:moveTo>
                <a:cubicBezTo>
                  <a:pt x="1052850" y="0"/>
                  <a:pt x="1906354" y="853504"/>
                  <a:pt x="1906354" y="1906354"/>
                </a:cubicBezTo>
                <a:lnTo>
                  <a:pt x="0" y="1906354"/>
                </a:lnTo>
                <a:lnTo>
                  <a:pt x="0" y="0"/>
                </a:lnTo>
                <a:close/>
              </a:path>
            </a:pathLst>
          </a:custGeom>
          <a:solidFill>
            <a:schemeClr val="tx2">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714822" rIns="714822" bIns="156464" numCol="1" spcCol="1270" anchor="ctr" anchorCtr="0">
            <a:noAutofit/>
          </a:bodyPr>
          <a:lstStyle/>
          <a:p>
            <a:pPr lvl="0" algn="ctr" defTabSz="977900">
              <a:lnSpc>
                <a:spcPct val="90000"/>
              </a:lnSpc>
              <a:spcBef>
                <a:spcPct val="0"/>
              </a:spcBef>
              <a:spcAft>
                <a:spcPct val="35000"/>
              </a:spcAft>
            </a:pPr>
            <a:endParaRPr kumimoji="1" lang="ja-JP" altLang="en-US" sz="2200" kern="1200"/>
          </a:p>
        </p:txBody>
      </p:sp>
      <p:sp>
        <p:nvSpPr>
          <p:cNvPr id="12" name="フリーフォーム 11"/>
          <p:cNvSpPr/>
          <p:nvPr/>
        </p:nvSpPr>
        <p:spPr>
          <a:xfrm>
            <a:off x="5018239" y="4007162"/>
            <a:ext cx="2306688" cy="2306690"/>
          </a:xfrm>
          <a:custGeom>
            <a:avLst/>
            <a:gdLst>
              <a:gd name="connsiteX0" fmla="*/ 0 w 1906354"/>
              <a:gd name="connsiteY0" fmla="*/ 1906354 h 1906354"/>
              <a:gd name="connsiteX1" fmla="*/ 1906354 w 1906354"/>
              <a:gd name="connsiteY1" fmla="*/ 0 h 1906354"/>
              <a:gd name="connsiteX2" fmla="*/ 1906354 w 1906354"/>
              <a:gd name="connsiteY2" fmla="*/ 1906354 h 1906354"/>
              <a:gd name="connsiteX3" fmla="*/ 0 w 1906354"/>
              <a:gd name="connsiteY3" fmla="*/ 1906354 h 1906354"/>
            </a:gdLst>
            <a:ahLst/>
            <a:cxnLst>
              <a:cxn ang="0">
                <a:pos x="connsiteX0" y="connsiteY0"/>
              </a:cxn>
              <a:cxn ang="0">
                <a:pos x="connsiteX1" y="connsiteY1"/>
              </a:cxn>
              <a:cxn ang="0">
                <a:pos x="connsiteX2" y="connsiteY2"/>
              </a:cxn>
              <a:cxn ang="0">
                <a:pos x="connsiteX3" y="connsiteY3"/>
              </a:cxn>
            </a:cxnLst>
            <a:rect l="l" t="t" r="r" b="b"/>
            <a:pathLst>
              <a:path w="1906354" h="1906354">
                <a:moveTo>
                  <a:pt x="1906354" y="0"/>
                </a:moveTo>
                <a:cubicBezTo>
                  <a:pt x="1906354" y="1052850"/>
                  <a:pt x="1052850" y="1906354"/>
                  <a:pt x="0" y="1906354"/>
                </a:cubicBezTo>
                <a:lnTo>
                  <a:pt x="0" y="0"/>
                </a:lnTo>
                <a:lnTo>
                  <a:pt x="1906354" y="0"/>
                </a:lnTo>
                <a:close/>
              </a:path>
            </a:pathLst>
          </a:custGeom>
          <a:solidFill>
            <a:schemeClr val="tx2">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5" rIns="714822" bIns="714822" numCol="1" spcCol="1270" anchor="ctr" anchorCtr="0">
            <a:noAutofit/>
          </a:bodyPr>
          <a:lstStyle/>
          <a:p>
            <a:pPr lvl="0" algn="ctr" defTabSz="977900">
              <a:lnSpc>
                <a:spcPct val="90000"/>
              </a:lnSpc>
              <a:spcBef>
                <a:spcPct val="0"/>
              </a:spcBef>
              <a:spcAft>
                <a:spcPct val="35000"/>
              </a:spcAft>
            </a:pPr>
            <a:endParaRPr kumimoji="1" lang="ja-JP" altLang="en-US" sz="2200" kern="1200"/>
          </a:p>
        </p:txBody>
      </p:sp>
      <p:sp>
        <p:nvSpPr>
          <p:cNvPr id="13" name="フリーフォーム 12"/>
          <p:cNvSpPr/>
          <p:nvPr/>
        </p:nvSpPr>
        <p:spPr>
          <a:xfrm>
            <a:off x="2523086" y="3996278"/>
            <a:ext cx="2306688" cy="2306688"/>
          </a:xfrm>
          <a:custGeom>
            <a:avLst/>
            <a:gdLst>
              <a:gd name="connsiteX0" fmla="*/ 0 w 1906354"/>
              <a:gd name="connsiteY0" fmla="*/ 1906354 h 1906354"/>
              <a:gd name="connsiteX1" fmla="*/ 1906354 w 1906354"/>
              <a:gd name="connsiteY1" fmla="*/ 0 h 1906354"/>
              <a:gd name="connsiteX2" fmla="*/ 1906354 w 1906354"/>
              <a:gd name="connsiteY2" fmla="*/ 1906354 h 1906354"/>
              <a:gd name="connsiteX3" fmla="*/ 0 w 1906354"/>
              <a:gd name="connsiteY3" fmla="*/ 1906354 h 1906354"/>
            </a:gdLst>
            <a:ahLst/>
            <a:cxnLst>
              <a:cxn ang="0">
                <a:pos x="connsiteX0" y="connsiteY0"/>
              </a:cxn>
              <a:cxn ang="0">
                <a:pos x="connsiteX1" y="connsiteY1"/>
              </a:cxn>
              <a:cxn ang="0">
                <a:pos x="connsiteX2" y="connsiteY2"/>
              </a:cxn>
              <a:cxn ang="0">
                <a:pos x="connsiteX3" y="connsiteY3"/>
              </a:cxn>
            </a:cxnLst>
            <a:rect l="l" t="t" r="r" b="b"/>
            <a:pathLst>
              <a:path w="1906354" h="1906354">
                <a:moveTo>
                  <a:pt x="1906354" y="1906354"/>
                </a:moveTo>
                <a:cubicBezTo>
                  <a:pt x="853504" y="1906354"/>
                  <a:pt x="0" y="1052850"/>
                  <a:pt x="0" y="0"/>
                </a:cubicBezTo>
                <a:lnTo>
                  <a:pt x="1906354" y="0"/>
                </a:lnTo>
                <a:lnTo>
                  <a:pt x="1906354" y="1906354"/>
                </a:lnTo>
                <a:close/>
              </a:path>
            </a:pathLst>
          </a:custGeom>
          <a:solidFill>
            <a:schemeClr val="tx2">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4822" tIns="156464" rIns="156464" bIns="714822" numCol="1" spcCol="1270" anchor="ctr" anchorCtr="0">
            <a:noAutofit/>
          </a:bodyPr>
          <a:lstStyle/>
          <a:p>
            <a:pPr lvl="0" algn="ctr" defTabSz="977900">
              <a:lnSpc>
                <a:spcPct val="90000"/>
              </a:lnSpc>
              <a:spcBef>
                <a:spcPct val="0"/>
              </a:spcBef>
              <a:spcAft>
                <a:spcPct val="35000"/>
              </a:spcAft>
            </a:pPr>
            <a:endParaRPr kumimoji="1" lang="ja-JP" altLang="en-US" sz="2200" kern="1200"/>
          </a:p>
        </p:txBody>
      </p:sp>
      <p:sp>
        <p:nvSpPr>
          <p:cNvPr id="14" name="環状矢印 13"/>
          <p:cNvSpPr/>
          <p:nvPr/>
        </p:nvSpPr>
        <p:spPr>
          <a:xfrm>
            <a:off x="4453318" y="3445710"/>
            <a:ext cx="876062" cy="692539"/>
          </a:xfrm>
          <a:prstGeom prst="circularArrow">
            <a:avLst/>
          </a:prstGeom>
          <a:solidFill>
            <a:schemeClr val="accent1">
              <a:lumMod val="75000"/>
            </a:schemeClr>
          </a:solidFill>
          <a:ln w="25400"/>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5" name="環状矢印 14"/>
          <p:cNvSpPr/>
          <p:nvPr/>
        </p:nvSpPr>
        <p:spPr>
          <a:xfrm rot="10800000">
            <a:off x="4453318" y="3731159"/>
            <a:ext cx="876062" cy="692539"/>
          </a:xfrm>
          <a:prstGeom prst="circularArrow">
            <a:avLst/>
          </a:prstGeom>
          <a:solidFill>
            <a:schemeClr val="accent1">
              <a:lumMod val="75000"/>
            </a:schemeClr>
          </a:solidFill>
          <a:ln w="25400"/>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39" name="テキスト ボックス 138"/>
          <p:cNvSpPr txBox="1"/>
          <p:nvPr/>
        </p:nvSpPr>
        <p:spPr>
          <a:xfrm>
            <a:off x="7107195" y="1443736"/>
            <a:ext cx="2668171" cy="2246769"/>
          </a:xfrm>
          <a:prstGeom prst="borderCallout1">
            <a:avLst>
              <a:gd name="adj1" fmla="val 24855"/>
              <a:gd name="adj2" fmla="val 1082"/>
              <a:gd name="adj3" fmla="val 43746"/>
              <a:gd name="adj4" fmla="val -18838"/>
            </a:avLst>
          </a:prstGeom>
          <a:solidFill>
            <a:schemeClr val="bg1"/>
          </a:solidFill>
          <a:ln w="15875">
            <a:solidFill>
              <a:schemeClr val="accent2">
                <a:lumMod val="60000"/>
                <a:lumOff val="40000"/>
              </a:schemeClr>
            </a:solidFill>
          </a:ln>
        </p:spPr>
        <p:txBody>
          <a:bodyPr wrap="square" rtlCol="0">
            <a:spAutoFit/>
          </a:bodyPr>
          <a:lstStyle/>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・本提案においては、</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多くの実績を</a:t>
            </a:r>
            <a:endPar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有する製品</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を中心とした提案をいたします。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7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PM</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は、</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JR</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東海様大規模開発</a:t>
            </a:r>
            <a:endPar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PJ</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10</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億以上）の</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PM</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経験者</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を</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アサインいたします。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7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・各領域の</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PL</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は、交通業界での</a:t>
            </a:r>
            <a:endParaRPr kumimoji="1" lang="en-US" altLang="ja-JP"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同様テーマの開発</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PJ</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の経験者を</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アサインいたします。</a:t>
            </a:r>
            <a:endParaRPr kumimoji="1" lang="ja-JP" altLang="en-US" sz="1400"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1" name="テキスト ボックス 140"/>
          <p:cNvSpPr txBox="1"/>
          <p:nvPr/>
        </p:nvSpPr>
        <p:spPr>
          <a:xfrm>
            <a:off x="4961813" y="2115090"/>
            <a:ext cx="2061035" cy="1292662"/>
          </a:xfrm>
          <a:prstGeom prst="rect">
            <a:avLst/>
          </a:prstGeom>
          <a:noFill/>
        </p:spPr>
        <p:txBody>
          <a:bodyPr wrap="square" rtlCol="0">
            <a:spAutoFit/>
          </a:bodyPr>
          <a:lstStyle/>
          <a:p>
            <a:pPr algn="ctr" defTabSz="455613" eaLnBrk="0" fontAlgn="base" hangingPunct="0">
              <a:spcBef>
                <a:spcPct val="0"/>
              </a:spcBef>
              <a:spcAft>
                <a:spcPct val="0"/>
              </a:spcAft>
            </a:pPr>
            <a:r>
              <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Value1:</a:t>
            </a:r>
          </a:p>
          <a:p>
            <a:pPr algn="ctr" defTabSz="455613" eaLnBrk="0" fontAlgn="base" hangingPunct="0">
              <a:spcBef>
                <a:spcPct val="0"/>
              </a:spcBef>
              <a:spcAft>
                <a:spcPct val="0"/>
              </a:spcAft>
            </a:pPr>
            <a:endPar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安心・確実な</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プロジェクト遂行</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を</a:t>
            </a: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実現</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テキスト ボックス 141"/>
          <p:cNvSpPr txBox="1"/>
          <p:nvPr/>
        </p:nvSpPr>
        <p:spPr>
          <a:xfrm>
            <a:off x="4871715" y="4298822"/>
            <a:ext cx="2235480" cy="1538883"/>
          </a:xfrm>
          <a:prstGeom prst="rect">
            <a:avLst/>
          </a:prstGeom>
          <a:noFill/>
        </p:spPr>
        <p:txBody>
          <a:bodyPr wrap="square" rtlCol="0">
            <a:spAutoFit/>
          </a:bodyPr>
          <a:lstStyle/>
          <a:p>
            <a:pPr algn="ctr" defTabSz="455613" eaLnBrk="0" fontAlgn="base" hangingPunct="0">
              <a:spcBef>
                <a:spcPct val="0"/>
              </a:spcBef>
              <a:spcAft>
                <a:spcPct val="0"/>
              </a:spcAft>
            </a:pPr>
            <a:r>
              <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Value2:</a:t>
            </a:r>
          </a:p>
          <a:p>
            <a:pPr algn="ctr" defTabSz="455613" eaLnBrk="0" fontAlgn="base" hangingPunct="0">
              <a:spcBef>
                <a:spcPct val="0"/>
              </a:spcBef>
              <a:spcAft>
                <a:spcPct val="0"/>
              </a:spcAft>
            </a:pPr>
            <a:endPar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最も円滑な</a:t>
            </a:r>
            <a:r>
              <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PJ</a:t>
            </a: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立ち上げと、これまでの検討の断絶が無い</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要件定義への移行</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3" name="テキスト ボックス 142"/>
          <p:cNvSpPr txBox="1"/>
          <p:nvPr/>
        </p:nvSpPr>
        <p:spPr>
          <a:xfrm>
            <a:off x="2715423" y="2105867"/>
            <a:ext cx="2267139" cy="1308050"/>
          </a:xfrm>
          <a:prstGeom prst="rect">
            <a:avLst/>
          </a:prstGeom>
          <a:noFill/>
        </p:spPr>
        <p:txBody>
          <a:bodyPr wrap="square" rtlCol="0">
            <a:spAutoFit/>
          </a:bodyPr>
          <a:lstStyle/>
          <a:p>
            <a:pPr algn="ctr" defTabSz="455613" eaLnBrk="0" fontAlgn="base" hangingPunct="0">
              <a:spcBef>
                <a:spcPct val="0"/>
              </a:spcBef>
              <a:spcAft>
                <a:spcPct val="0"/>
              </a:spcAft>
            </a:pPr>
            <a:r>
              <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Value:4</a:t>
            </a:r>
          </a:p>
          <a:p>
            <a:pPr algn="ctr" defTabSz="455613" eaLnBrk="0" fontAlgn="base" hangingPunct="0">
              <a:spcBef>
                <a:spcPct val="0"/>
              </a:spcBef>
              <a:spcAft>
                <a:spcPct val="0"/>
              </a:spcAft>
            </a:pPr>
            <a:endParaRPr lang="en-US" altLang="ja-JP" sz="16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将来の</a:t>
            </a:r>
            <a:r>
              <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JR</a:t>
            </a: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東海グループ内における事業間連携</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を最短ルートで実現</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4" name="テキスト ボックス 143"/>
          <p:cNvSpPr txBox="1"/>
          <p:nvPr/>
        </p:nvSpPr>
        <p:spPr>
          <a:xfrm>
            <a:off x="2880779" y="4300480"/>
            <a:ext cx="2061035" cy="1538883"/>
          </a:xfrm>
          <a:prstGeom prst="rect">
            <a:avLst/>
          </a:prstGeom>
          <a:noFill/>
        </p:spPr>
        <p:txBody>
          <a:bodyPr wrap="square" rtlCol="0">
            <a:spAutoFit/>
          </a:bodyPr>
          <a:lstStyle/>
          <a:p>
            <a:pPr algn="ctr" defTabSz="455613" eaLnBrk="0" fontAlgn="base" hangingPunct="0">
              <a:spcBef>
                <a:spcPct val="0"/>
              </a:spcBef>
              <a:spcAft>
                <a:spcPct val="0"/>
              </a:spcAft>
            </a:pPr>
            <a:r>
              <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Value3:</a:t>
            </a:r>
          </a:p>
          <a:p>
            <a:pPr algn="ctr" defTabSz="455613" eaLnBrk="0" fontAlgn="base" hangingPunct="0">
              <a:spcBef>
                <a:spcPct val="0"/>
              </a:spcBef>
              <a:spcAft>
                <a:spcPct val="0"/>
              </a:spcAft>
            </a:pPr>
            <a:endParaRPr lang="en-US" altLang="ja-JP" sz="15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統合化マネジメント</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機能の配置による</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貴社の</a:t>
            </a:r>
            <a:r>
              <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PJ</a:t>
            </a: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運営負担</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5613" eaLnBrk="0" fontAlgn="base" hangingPunct="0">
              <a:spcBef>
                <a:spcPct val="0"/>
              </a:spcBef>
              <a:spcAft>
                <a:spcPct val="0"/>
              </a:spcAft>
            </a:pPr>
            <a:r>
              <a:rPr lang="ja-JP" altLang="en-US"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の軽減</a:t>
            </a:r>
            <a:endParaRPr lang="en-US" altLang="ja-JP" sz="1600" b="1"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5" name="テキスト ボックス 144"/>
          <p:cNvSpPr txBox="1"/>
          <p:nvPr/>
        </p:nvSpPr>
        <p:spPr>
          <a:xfrm>
            <a:off x="7093864" y="4132514"/>
            <a:ext cx="2669289" cy="2139047"/>
          </a:xfrm>
          <a:prstGeom prst="borderCallout1">
            <a:avLst>
              <a:gd name="adj1" fmla="val 17699"/>
              <a:gd name="adj2" fmla="val -551"/>
              <a:gd name="adj3" fmla="val 24871"/>
              <a:gd name="adj4" fmla="val -14349"/>
            </a:avLst>
          </a:prstGeom>
          <a:solidFill>
            <a:schemeClr val="bg1"/>
          </a:solidFill>
          <a:ln w="15875">
            <a:solidFill>
              <a:schemeClr val="accent2">
                <a:lumMod val="60000"/>
                <a:lumOff val="40000"/>
              </a:schemeClr>
            </a:solidFill>
          </a:ln>
        </p:spPr>
        <p:txBody>
          <a:bodyPr wrap="square" rtlCol="0">
            <a:spAutoFit/>
          </a:bodyPr>
          <a:lstStyle/>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PJ</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開始の</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9</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月に向けて、</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6~8</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月の</a:t>
            </a:r>
            <a:r>
              <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3</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か月については、</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PJ</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準備として貴社内付議資料、各駅ビル様への説明資料の作成支援</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をいたします。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7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昨年度からの構想策定支援を通じて培った背景や現状への理解</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、課題認識など豊富な情報量と知識をもとに</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シームレスは要件定義への</a:t>
            </a:r>
            <a:endPar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移行</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を行います。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テキスト ボックス 145"/>
          <p:cNvSpPr txBox="1"/>
          <p:nvPr/>
        </p:nvSpPr>
        <p:spPr>
          <a:xfrm>
            <a:off x="181444" y="4189912"/>
            <a:ext cx="2669289" cy="1923604"/>
          </a:xfrm>
          <a:prstGeom prst="borderCallout1">
            <a:avLst>
              <a:gd name="adj1" fmla="val 17248"/>
              <a:gd name="adj2" fmla="val 98548"/>
              <a:gd name="adj3" fmla="val 25060"/>
              <a:gd name="adj4" fmla="val 112482"/>
            </a:avLst>
          </a:prstGeom>
          <a:solidFill>
            <a:schemeClr val="bg1"/>
          </a:solidFill>
          <a:ln w="15875">
            <a:solidFill>
              <a:schemeClr val="accent2">
                <a:lumMod val="60000"/>
                <a:lumOff val="40000"/>
              </a:schemeClr>
            </a:solidFill>
          </a:ln>
        </p:spPr>
        <p:txBody>
          <a:bodyPr wrap="square" rtlCol="0">
            <a:spAutoFit/>
          </a:bodyPr>
          <a:lstStyle/>
          <a:p>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・弊社の</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独自提案として、統合化</a:t>
            </a:r>
            <a:endPar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マネジメント機能を配置</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700"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・マルチベンダ環境においても、本</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機能を配置することで、</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貴社メンバにおける</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PJ</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運営負担の軽減</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を可能といたします。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7" name="テキスト ボックス 146"/>
          <p:cNvSpPr txBox="1"/>
          <p:nvPr/>
        </p:nvSpPr>
        <p:spPr>
          <a:xfrm>
            <a:off x="181444" y="1650566"/>
            <a:ext cx="2669289" cy="1923604"/>
          </a:xfrm>
          <a:prstGeom prst="borderCallout1">
            <a:avLst>
              <a:gd name="adj1" fmla="val 24610"/>
              <a:gd name="adj2" fmla="val 100587"/>
              <a:gd name="adj3" fmla="val 42148"/>
              <a:gd name="adj4" fmla="val 117375"/>
            </a:avLst>
          </a:prstGeom>
          <a:solidFill>
            <a:schemeClr val="bg1"/>
          </a:solidFill>
          <a:ln w="15875">
            <a:solidFill>
              <a:schemeClr val="accent2">
                <a:lumMod val="60000"/>
                <a:lumOff val="40000"/>
              </a:schemeClr>
            </a:solidFill>
          </a:ln>
        </p:spPr>
        <p:txBody>
          <a:bodyPr wrap="square" rtlCol="0">
            <a:spAutoFit/>
          </a:bodyPr>
          <a:lstStyle/>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・本提案は、</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Next</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Stage</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である事推</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DMP</a:t>
            </a:r>
            <a:r>
              <a:rPr kumimoji="1" lang="ja-JP" altLang="en-US" sz="1400" b="1" dirty="0" err="1"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MA</a:t>
            </a:r>
            <a:r>
              <a:rPr kumimoji="1" lang="ja-JP" altLang="en-US" sz="1400" b="1" dirty="0" err="1"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事推ポイント共通化を見据えた</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製品の提案をいたします。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700"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弊社同一組織内の連携により、事推様、営本様と三位一体の体制によって、</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EX</a:t>
            </a: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ポイント連携を</a:t>
            </a:r>
            <a: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400" b="1"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実現</a:t>
            </a:r>
            <a:r>
              <a:rPr kumimoji="1" lang="ja-JP" altLang="en-US"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いたします。</a:t>
            </a:r>
            <a:endParaRPr kumimoji="1" lang="en-US" altLang="ja-JP" sz="140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5722261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p:cNvSpPr/>
          <p:nvPr/>
        </p:nvSpPr>
        <p:spPr>
          <a:xfrm>
            <a:off x="222389" y="2405756"/>
            <a:ext cx="3160568" cy="3967174"/>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sp>
        <p:nvSpPr>
          <p:cNvPr id="30" name="正方形/長方形 29"/>
          <p:cNvSpPr/>
          <p:nvPr/>
        </p:nvSpPr>
        <p:spPr>
          <a:xfrm>
            <a:off x="366404" y="3060562"/>
            <a:ext cx="2888405" cy="2226218"/>
          </a:xfrm>
          <a:prstGeom prst="rect">
            <a:avLst/>
          </a:prstGeom>
          <a:solidFill>
            <a:srgbClr val="C2CEE6">
              <a:lumMod val="9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1200" kern="0" noProof="0" dirty="0" smtClean="0">
                <a:solidFill>
                  <a:srgbClr val="FFFFFF"/>
                </a:solidFill>
                <a:latin typeface="+mn-ea"/>
              </a:rPr>
              <a:t>駅ビル（テナント）</a:t>
            </a:r>
            <a:endParaRPr kumimoji="0" lang="ja-JP" altLang="en-US" sz="1200" b="0" i="0" u="none" strike="noStrike" kern="0" cap="none" spc="0" normalizeH="0" baseline="0" noProof="0" dirty="0" smtClean="0">
              <a:ln>
                <a:noFill/>
              </a:ln>
              <a:solidFill>
                <a:srgbClr val="FFFFFF"/>
              </a:solidFill>
              <a:effectLst/>
              <a:uLnTx/>
              <a:uFillTx/>
              <a:latin typeface="+mn-ea"/>
              <a:cs typeface="+mn-cs"/>
            </a:endParaRPr>
          </a:p>
        </p:txBody>
      </p:sp>
      <p:sp>
        <p:nvSpPr>
          <p:cNvPr id="2" name="正方形/長方形 1"/>
          <p:cNvSpPr/>
          <p:nvPr/>
        </p:nvSpPr>
        <p:spPr>
          <a:xfrm>
            <a:off x="763480" y="3444315"/>
            <a:ext cx="2064867" cy="173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latin typeface="+mn-ea"/>
                <a:ea typeface="+mn-ea"/>
              </a:rPr>
              <a:t>1. </a:t>
            </a:r>
            <a:r>
              <a:rPr lang="ja-JP" altLang="en-US" dirty="0" smtClean="0">
                <a:latin typeface="+mn-ea"/>
                <a:ea typeface="+mn-ea"/>
              </a:rPr>
              <a:t>ソリューション概要（</a:t>
            </a:r>
            <a:r>
              <a:rPr lang="en-US" altLang="ja-JP" dirty="0" smtClean="0">
                <a:latin typeface="+mn-ea"/>
                <a:ea typeface="+mn-ea"/>
              </a:rPr>
              <a:t>CAFIS Arch</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204186" y="908050"/>
            <a:ext cx="9558967" cy="1453359"/>
          </a:xfrm>
        </p:spPr>
        <p:txBody>
          <a:bodyPr/>
          <a:lstStyle/>
          <a:p>
            <a:pPr marL="285750" indent="-285750">
              <a:buFont typeface="Arial" panose="020B0604020202020204" pitchFamily="34" charset="0"/>
              <a:buChar char="•"/>
            </a:pPr>
            <a:r>
              <a:rPr lang="en-US" altLang="ja-JP" sz="1600" dirty="0">
                <a:latin typeface="+mn-ea"/>
                <a:ea typeface="+mn-ea"/>
              </a:rPr>
              <a:t>CAFIS Arch</a:t>
            </a:r>
            <a:r>
              <a:rPr lang="ja-JP" altLang="en-US" sz="1600" dirty="0">
                <a:latin typeface="+mn-ea"/>
                <a:ea typeface="+mn-ea"/>
              </a:rPr>
              <a:t>は、様々な決済端末に対して、決済機能を提供するクラウドサービスです。加盟店様の要望に応じて、①・②を</a:t>
            </a:r>
            <a:r>
              <a:rPr lang="ja-JP" altLang="en-US" sz="1600" dirty="0" smtClean="0">
                <a:latin typeface="+mn-ea"/>
                <a:ea typeface="+mn-ea"/>
              </a:rPr>
              <a:t>提供「</a:t>
            </a:r>
            <a:r>
              <a:rPr lang="ja-JP" altLang="en-US" sz="1600" dirty="0">
                <a:latin typeface="+mn-ea"/>
                <a:ea typeface="+mn-ea"/>
              </a:rPr>
              <a:t>①決済端末の提供」 、「②決済処理センター業務」 　（アクワイアリング</a:t>
            </a:r>
            <a:r>
              <a:rPr lang="ja-JP" altLang="en-US" sz="1600" dirty="0" smtClean="0">
                <a:latin typeface="+mn-ea"/>
                <a:ea typeface="+mn-ea"/>
              </a:rPr>
              <a:t>業務（契約）は</a:t>
            </a:r>
            <a:r>
              <a:rPr lang="ja-JP" altLang="en-US" sz="1600" dirty="0">
                <a:latin typeface="+mn-ea"/>
                <a:ea typeface="+mn-ea"/>
              </a:rPr>
              <a:t>原則、</a:t>
            </a:r>
            <a:r>
              <a:rPr lang="ja-JP" altLang="en-US" sz="1600" dirty="0" smtClean="0">
                <a:latin typeface="+mn-ea"/>
                <a:ea typeface="+mn-ea"/>
              </a:rPr>
              <a:t>加盟店様⇔</a:t>
            </a:r>
            <a:r>
              <a:rPr lang="ja-JP" altLang="en-US" sz="1600" dirty="0">
                <a:latin typeface="+mn-ea"/>
                <a:ea typeface="+mn-ea"/>
              </a:rPr>
              <a:t>カード会社間で実施</a:t>
            </a:r>
            <a:r>
              <a:rPr lang="ja-JP" altLang="en-US" sz="1600" dirty="0" smtClean="0">
                <a:latin typeface="+mn-ea"/>
                <a:ea typeface="+mn-ea"/>
              </a:rPr>
              <a:t>）</a:t>
            </a:r>
            <a:endParaRPr lang="en-US" altLang="ja-JP" sz="1600" dirty="0" smtClean="0">
              <a:latin typeface="+mn-ea"/>
              <a:ea typeface="+mn-ea"/>
            </a:endParaRPr>
          </a:p>
          <a:p>
            <a:pPr marL="285750" indent="-285750">
              <a:buFont typeface="Arial" panose="020B0604020202020204" pitchFamily="34" charset="0"/>
              <a:buChar char="•"/>
            </a:pPr>
            <a:r>
              <a:rPr lang="ja-JP" altLang="en-US" sz="1600" dirty="0" smtClean="0">
                <a:latin typeface="+mn-ea"/>
                <a:ea typeface="+mn-ea"/>
              </a:rPr>
              <a:t>利用</a:t>
            </a:r>
            <a:r>
              <a:rPr lang="ja-JP" altLang="en-US" sz="1600" dirty="0">
                <a:latin typeface="+mn-ea"/>
                <a:ea typeface="+mn-ea"/>
              </a:rPr>
              <a:t>したい機能を選択し、決済端末を設置するだけで様々な決済手段を利用することが可能です。</a:t>
            </a:r>
            <a:br>
              <a:rPr lang="ja-JP" altLang="en-US" sz="1600" dirty="0">
                <a:latin typeface="+mn-ea"/>
                <a:ea typeface="+mn-ea"/>
              </a:rPr>
            </a:br>
            <a:r>
              <a:rPr lang="ja-JP" altLang="en-US" sz="1600" dirty="0">
                <a:latin typeface="+mn-ea"/>
                <a:ea typeface="+mn-ea"/>
              </a:rPr>
              <a:t>機能追加も「シンクライアント方式」を採用しているため、センドバック等なく簡易に実現可能です。</a:t>
            </a:r>
          </a:p>
        </p:txBody>
      </p:sp>
      <p:grpSp>
        <p:nvGrpSpPr>
          <p:cNvPr id="13" name="グループ化 12"/>
          <p:cNvGrpSpPr/>
          <p:nvPr/>
        </p:nvGrpSpPr>
        <p:grpSpPr>
          <a:xfrm>
            <a:off x="89157" y="2160963"/>
            <a:ext cx="9459607" cy="45719"/>
            <a:chOff x="593906" y="2699717"/>
            <a:chExt cx="9504000" cy="0"/>
          </a:xfrm>
        </p:grpSpPr>
        <p:cxnSp>
          <p:nvCxnSpPr>
            <p:cNvPr id="14" name="直線コネクタ 13"/>
            <p:cNvCxnSpPr/>
            <p:nvPr/>
          </p:nvCxnSpPr>
          <p:spPr>
            <a:xfrm>
              <a:off x="593906" y="2699717"/>
              <a:ext cx="2376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a:xfrm>
              <a:off x="2969906" y="2699717"/>
              <a:ext cx="2376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p:nvPr/>
          </p:nvCxnSpPr>
          <p:spPr>
            <a:xfrm>
              <a:off x="5346700" y="2699717"/>
              <a:ext cx="2376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7721906" y="2699717"/>
              <a:ext cx="2376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grpSp>
      <p:sp>
        <p:nvSpPr>
          <p:cNvPr id="19" name="フローチャート: 和接合 18"/>
          <p:cNvSpPr/>
          <p:nvPr/>
        </p:nvSpPr>
        <p:spPr>
          <a:xfrm>
            <a:off x="7083462" y="3241946"/>
            <a:ext cx="462451" cy="3512281"/>
          </a:xfrm>
          <a:prstGeom prst="flowChartSummingJunction">
            <a:avLst/>
          </a:prstGeom>
          <a:solidFill>
            <a:srgbClr val="FFFFFF"/>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mn-ea"/>
              <a:cs typeface="+mn-cs"/>
            </a:endParaRPr>
          </a:p>
        </p:txBody>
      </p:sp>
      <p:sp>
        <p:nvSpPr>
          <p:cNvPr id="21" name="正方形/長方形 20"/>
          <p:cNvSpPr/>
          <p:nvPr/>
        </p:nvSpPr>
        <p:spPr>
          <a:xfrm>
            <a:off x="3713897" y="2405756"/>
            <a:ext cx="3133227" cy="3967174"/>
          </a:xfrm>
          <a:prstGeom prst="rect">
            <a:avLst/>
          </a:prstGeom>
          <a:solidFill>
            <a:srgbClr val="FFFFFF"/>
          </a:solidFill>
          <a:ln w="9525" cap="flat" cmpd="sng" algn="ctr">
            <a:solidFill>
              <a:schemeClr val="bg1">
                <a:lumMod val="75000"/>
              </a:scheme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sp>
        <p:nvSpPr>
          <p:cNvPr id="22" name="正方形/長方形 21"/>
          <p:cNvSpPr/>
          <p:nvPr/>
        </p:nvSpPr>
        <p:spPr>
          <a:xfrm>
            <a:off x="8014128" y="3256596"/>
            <a:ext cx="1749025" cy="699981"/>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rPr>
              <a:t>カード会社</a:t>
            </a:r>
          </a:p>
        </p:txBody>
      </p:sp>
      <p:sp>
        <p:nvSpPr>
          <p:cNvPr id="23" name="正方形/長方形 22"/>
          <p:cNvSpPr/>
          <p:nvPr/>
        </p:nvSpPr>
        <p:spPr>
          <a:xfrm>
            <a:off x="7998764" y="4183317"/>
            <a:ext cx="1764389" cy="579035"/>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defRPr/>
            </a:pPr>
            <a:r>
              <a:rPr lang="ja-JP" altLang="en-US" sz="1600" kern="0" dirty="0" smtClean="0">
                <a:solidFill>
                  <a:srgbClr val="FFFFFF">
                    <a:lumMod val="65000"/>
                  </a:srgbClr>
                </a:solidFill>
                <a:latin typeface="+mn-ea"/>
              </a:rPr>
              <a:t>コード決済事業者</a:t>
            </a: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sp>
        <p:nvSpPr>
          <p:cNvPr id="24" name="正方形/長方形 23"/>
          <p:cNvSpPr/>
          <p:nvPr/>
        </p:nvSpPr>
        <p:spPr>
          <a:xfrm>
            <a:off x="8014129" y="4884946"/>
            <a:ext cx="1749024" cy="415419"/>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rPr>
              <a:t>電子マネー事業者</a:t>
            </a:r>
          </a:p>
        </p:txBody>
      </p:sp>
      <p:cxnSp>
        <p:nvCxnSpPr>
          <p:cNvPr id="26" name="直線矢印コネクタ 25"/>
          <p:cNvCxnSpPr/>
          <p:nvPr/>
        </p:nvCxnSpPr>
        <p:spPr>
          <a:xfrm>
            <a:off x="6630612" y="3860484"/>
            <a:ext cx="1368152" cy="0"/>
          </a:xfrm>
          <a:prstGeom prst="straightConnector1">
            <a:avLst/>
          </a:prstGeom>
          <a:noFill/>
          <a:ln w="25400" cap="flat" cmpd="sng" algn="ctr">
            <a:solidFill>
              <a:schemeClr val="accent6"/>
            </a:solidFill>
            <a:prstDash val="solid"/>
            <a:headEnd type="triangle"/>
            <a:tailEnd type="triangle"/>
          </a:ln>
          <a:effectLst/>
        </p:spPr>
      </p:cxnSp>
      <p:cxnSp>
        <p:nvCxnSpPr>
          <p:cNvPr id="27" name="直線矢印コネクタ 26"/>
          <p:cNvCxnSpPr/>
          <p:nvPr/>
        </p:nvCxnSpPr>
        <p:spPr>
          <a:xfrm>
            <a:off x="6630612" y="4474315"/>
            <a:ext cx="1368152" cy="0"/>
          </a:xfrm>
          <a:prstGeom prst="straightConnector1">
            <a:avLst/>
          </a:prstGeom>
          <a:noFill/>
          <a:ln w="25400" cap="flat" cmpd="sng" algn="ctr">
            <a:solidFill>
              <a:schemeClr val="accent6"/>
            </a:solidFill>
            <a:prstDash val="solid"/>
            <a:headEnd type="triangle"/>
            <a:tailEnd type="triangle"/>
          </a:ln>
          <a:effectLst/>
        </p:spPr>
      </p:cxnSp>
      <p:cxnSp>
        <p:nvCxnSpPr>
          <p:cNvPr id="28" name="直線矢印コネクタ 27"/>
          <p:cNvCxnSpPr/>
          <p:nvPr/>
        </p:nvCxnSpPr>
        <p:spPr>
          <a:xfrm>
            <a:off x="6630612" y="5085424"/>
            <a:ext cx="1368152" cy="0"/>
          </a:xfrm>
          <a:prstGeom prst="straightConnector1">
            <a:avLst/>
          </a:prstGeom>
          <a:noFill/>
          <a:ln w="25400" cap="flat" cmpd="sng" algn="ctr">
            <a:solidFill>
              <a:schemeClr val="accent6"/>
            </a:solidFill>
            <a:prstDash val="solid"/>
            <a:headEnd type="triangle"/>
            <a:tailEnd type="triangle"/>
          </a:ln>
          <a:effectLst/>
        </p:spPr>
      </p:cxnSp>
      <p:sp>
        <p:nvSpPr>
          <p:cNvPr id="29" name="テキスト ボックス 28"/>
          <p:cNvSpPr txBox="1"/>
          <p:nvPr/>
        </p:nvSpPr>
        <p:spPr>
          <a:xfrm>
            <a:off x="6644380" y="2889100"/>
            <a:ext cx="1440160" cy="415498"/>
          </a:xfrm>
          <a:prstGeom prst="rect">
            <a:avLst/>
          </a:prstGeom>
          <a:noFill/>
        </p:spPr>
        <p:txBody>
          <a:bodyPr wrap="square" rtlCol="0">
            <a:spAutoFit/>
          </a:bodyPr>
          <a:lstStyle/>
          <a:p>
            <a:pPr algn="ctr"/>
            <a:r>
              <a:rPr lang="ja-JP" altLang="en-US" sz="1050" dirty="0" smtClean="0">
                <a:solidFill>
                  <a:srgbClr val="FFFFFF">
                    <a:lumMod val="75000"/>
                  </a:srgbClr>
                </a:solidFill>
                <a:latin typeface="+mn-ea"/>
              </a:rPr>
              <a:t>中継</a:t>
            </a:r>
            <a:r>
              <a:rPr lang="en-US" altLang="ja-JP" sz="1050" dirty="0" smtClean="0">
                <a:solidFill>
                  <a:srgbClr val="FFFFFF">
                    <a:lumMod val="75000"/>
                  </a:srgbClr>
                </a:solidFill>
                <a:latin typeface="+mn-ea"/>
              </a:rPr>
              <a:t>NW</a:t>
            </a:r>
          </a:p>
          <a:p>
            <a:pPr algn="ctr"/>
            <a:r>
              <a:rPr lang="ja-JP" altLang="en-US" sz="1050" dirty="0" smtClean="0">
                <a:solidFill>
                  <a:srgbClr val="FFFFFF">
                    <a:lumMod val="75000"/>
                  </a:srgbClr>
                </a:solidFill>
                <a:latin typeface="+mn-ea"/>
              </a:rPr>
              <a:t>（</a:t>
            </a:r>
            <a:r>
              <a:rPr lang="en-US" altLang="ja-JP" sz="1050" dirty="0" smtClean="0">
                <a:solidFill>
                  <a:srgbClr val="FFFFFF">
                    <a:lumMod val="75000"/>
                  </a:srgbClr>
                </a:solidFill>
                <a:latin typeface="+mn-ea"/>
              </a:rPr>
              <a:t>CAFIS/CDS</a:t>
            </a:r>
            <a:r>
              <a:rPr lang="ja-JP" altLang="en-US" sz="1050" dirty="0" smtClean="0">
                <a:solidFill>
                  <a:srgbClr val="FFFFFF">
                    <a:lumMod val="75000"/>
                  </a:srgbClr>
                </a:solidFill>
                <a:latin typeface="+mn-ea"/>
              </a:rPr>
              <a:t>等）</a:t>
            </a:r>
            <a:endParaRPr lang="ja-JP" altLang="en-US" sz="1050" dirty="0">
              <a:solidFill>
                <a:srgbClr val="FFFFFF">
                  <a:lumMod val="75000"/>
                </a:srgbClr>
              </a:solidFill>
              <a:latin typeface="+mn-ea"/>
            </a:endParaRPr>
          </a:p>
        </p:txBody>
      </p:sp>
      <p:sp>
        <p:nvSpPr>
          <p:cNvPr id="31" name="正方形/長方形 30"/>
          <p:cNvSpPr/>
          <p:nvPr/>
        </p:nvSpPr>
        <p:spPr>
          <a:xfrm>
            <a:off x="366404" y="5428318"/>
            <a:ext cx="2206705" cy="872604"/>
          </a:xfrm>
          <a:prstGeom prst="rect">
            <a:avLst/>
          </a:prstGeom>
          <a:solidFill>
            <a:srgbClr val="C2CEE6">
              <a:lumMod val="9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ja-JP" sz="1200" kern="0" noProof="0" dirty="0" smtClean="0">
                <a:solidFill>
                  <a:srgbClr val="FFFFFF"/>
                </a:solidFill>
                <a:latin typeface="+mn-ea"/>
              </a:rPr>
              <a:t>JR</a:t>
            </a:r>
            <a:r>
              <a:rPr lang="ja-JP" altLang="en-US" sz="1200" kern="0" noProof="0" dirty="0" smtClean="0">
                <a:solidFill>
                  <a:srgbClr val="FFFFFF"/>
                </a:solidFill>
                <a:latin typeface="+mn-ea"/>
              </a:rPr>
              <a:t>東海</a:t>
            </a:r>
            <a:endParaRPr lang="en-US" altLang="ja-JP" sz="1200" kern="0" noProof="0" dirty="0" smtClean="0">
              <a:solidFill>
                <a:srgbClr val="FFFFFF"/>
              </a:solidFill>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dirty="0" smtClean="0">
                <a:ln>
                  <a:noFill/>
                </a:ln>
                <a:solidFill>
                  <a:srgbClr val="FFFFFF"/>
                </a:solidFill>
                <a:effectLst/>
                <a:uLnTx/>
                <a:uFillTx/>
                <a:latin typeface="+mn-ea"/>
                <a:cs typeface="+mn-cs"/>
              </a:rPr>
              <a:t>駅ビル会社</a:t>
            </a:r>
            <a:endParaRPr kumimoji="0" lang="ja-JP" altLang="en-US" sz="1200" b="0" i="0" u="none" strike="noStrike" kern="0" cap="none" spc="0" normalizeH="0" baseline="0" noProof="0" dirty="0" smtClean="0">
              <a:ln>
                <a:noFill/>
              </a:ln>
              <a:solidFill>
                <a:srgbClr val="FFFFFF"/>
              </a:solidFill>
              <a:effectLst/>
              <a:uLnTx/>
              <a:uFillTx/>
              <a:latin typeface="+mn-ea"/>
              <a:cs typeface="+mn-cs"/>
            </a:endParaRPr>
          </a:p>
        </p:txBody>
      </p:sp>
      <p:sp>
        <p:nvSpPr>
          <p:cNvPr id="32" name="正方形/長方形 31"/>
          <p:cNvSpPr/>
          <p:nvPr/>
        </p:nvSpPr>
        <p:spPr>
          <a:xfrm>
            <a:off x="3898691" y="5635281"/>
            <a:ext cx="2000405" cy="657982"/>
          </a:xfrm>
          <a:prstGeom prst="rect">
            <a:avLst/>
          </a:prstGeom>
          <a:solidFill>
            <a:srgbClr val="C2CEE6">
              <a:lumMod val="9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FFFFFF"/>
                </a:solidFill>
                <a:effectLst/>
                <a:uLnTx/>
                <a:uFillTx/>
                <a:latin typeface="+mn-ea"/>
                <a:cs typeface="+mn-cs"/>
              </a:rPr>
              <a:t>各種集計データ還元</a:t>
            </a:r>
          </a:p>
        </p:txBody>
      </p:sp>
      <p:sp>
        <p:nvSpPr>
          <p:cNvPr id="33" name="正方形/長方形 32"/>
          <p:cNvSpPr/>
          <p:nvPr/>
        </p:nvSpPr>
        <p:spPr>
          <a:xfrm>
            <a:off x="3898691" y="3087836"/>
            <a:ext cx="2766863" cy="2467777"/>
          </a:xfrm>
          <a:prstGeom prst="rect">
            <a:avLst/>
          </a:prstGeom>
          <a:solidFill>
            <a:srgbClr val="C2CEE6">
              <a:lumMod val="9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FFFFFF"/>
                </a:solidFill>
                <a:effectLst/>
                <a:uLnTx/>
                <a:uFillTx/>
                <a:latin typeface="+mn-ea"/>
                <a:cs typeface="+mn-cs"/>
              </a:rPr>
              <a:t>決済機能＋</a:t>
            </a:r>
            <a:r>
              <a:rPr kumimoji="0" lang="en-US" altLang="ja-JP" sz="1200" b="0" i="0" u="none" strike="noStrike" kern="0" cap="none" spc="0" normalizeH="0" baseline="0" noProof="0" dirty="0" smtClean="0">
                <a:ln>
                  <a:noFill/>
                </a:ln>
                <a:solidFill>
                  <a:srgbClr val="FFFFFF"/>
                </a:solidFill>
                <a:effectLst/>
                <a:uLnTx/>
                <a:uFillTx/>
                <a:latin typeface="+mn-ea"/>
                <a:cs typeface="+mn-cs"/>
              </a:rPr>
              <a:t>α</a:t>
            </a:r>
            <a:endParaRPr kumimoji="0" lang="ja-JP" altLang="en-US" sz="1200" b="0" i="0" u="none" strike="noStrike" kern="0" cap="none" spc="0" normalizeH="0" baseline="0" noProof="0" dirty="0" smtClean="0">
              <a:ln>
                <a:noFill/>
              </a:ln>
              <a:solidFill>
                <a:srgbClr val="FFFFFF"/>
              </a:solidFill>
              <a:effectLst/>
              <a:uLnTx/>
              <a:uFillTx/>
              <a:latin typeface="+mn-ea"/>
              <a:cs typeface="+mn-cs"/>
            </a:endParaRPr>
          </a:p>
        </p:txBody>
      </p:sp>
      <p:sp>
        <p:nvSpPr>
          <p:cNvPr id="34" name="正方形/長方形 33"/>
          <p:cNvSpPr/>
          <p:nvPr/>
        </p:nvSpPr>
        <p:spPr>
          <a:xfrm>
            <a:off x="3968399" y="3348594"/>
            <a:ext cx="1701125"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クレジット決済</a:t>
            </a:r>
          </a:p>
        </p:txBody>
      </p:sp>
      <p:pic>
        <p:nvPicPr>
          <p:cNvPr id="35" name="図 34"/>
          <p:cNvPicPr>
            <a:picLocks noChangeAspect="1"/>
          </p:cNvPicPr>
          <p:nvPr/>
        </p:nvPicPr>
        <p:blipFill>
          <a:blip r:embed="rId3"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4052268" y="3548311"/>
            <a:ext cx="468745" cy="468745"/>
          </a:xfrm>
          <a:prstGeom prst="rect">
            <a:avLst/>
          </a:prstGeom>
        </p:spPr>
      </p:pic>
      <p:sp>
        <p:nvSpPr>
          <p:cNvPr id="36" name="正方形/長方形 35"/>
          <p:cNvSpPr/>
          <p:nvPr/>
        </p:nvSpPr>
        <p:spPr>
          <a:xfrm>
            <a:off x="4869729" y="4095894"/>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ポイント</a:t>
            </a:r>
            <a:r>
              <a:rPr kumimoji="0" lang="en-US" altLang="ja-JP" sz="800" b="0" i="0" u="none" strike="noStrike" kern="0" cap="none" spc="0" normalizeH="0" baseline="30000" noProof="0" dirty="0" smtClean="0">
                <a:ln>
                  <a:noFill/>
                </a:ln>
                <a:solidFill>
                  <a:srgbClr val="6785C1"/>
                </a:solidFill>
                <a:effectLst/>
                <a:uLnTx/>
                <a:uFillTx/>
                <a:latin typeface="+mn-ea"/>
                <a:cs typeface="+mn-cs"/>
              </a:rPr>
              <a:t>※</a:t>
            </a:r>
            <a:endParaRPr kumimoji="0" lang="ja-JP" altLang="en-US" sz="800" b="0" i="0" u="none" strike="noStrike" kern="0" cap="none" spc="0" normalizeH="0" baseline="30000" noProof="0" dirty="0" smtClean="0">
              <a:ln>
                <a:noFill/>
              </a:ln>
              <a:solidFill>
                <a:srgbClr val="6785C1"/>
              </a:solidFill>
              <a:effectLst/>
              <a:uLnTx/>
              <a:uFillTx/>
              <a:latin typeface="+mn-ea"/>
              <a:cs typeface="+mn-cs"/>
            </a:endParaRPr>
          </a:p>
        </p:txBody>
      </p:sp>
      <p:sp>
        <p:nvSpPr>
          <p:cNvPr id="37" name="正方形/長方形 36"/>
          <p:cNvSpPr/>
          <p:nvPr/>
        </p:nvSpPr>
        <p:spPr>
          <a:xfrm>
            <a:off x="3972136" y="4095894"/>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電子マネー</a:t>
            </a:r>
          </a:p>
        </p:txBody>
      </p:sp>
      <p:sp>
        <p:nvSpPr>
          <p:cNvPr id="38" name="正方形/長方形 37"/>
          <p:cNvSpPr/>
          <p:nvPr/>
        </p:nvSpPr>
        <p:spPr>
          <a:xfrm>
            <a:off x="5770900" y="4091824"/>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バーコード決済</a:t>
            </a:r>
          </a:p>
        </p:txBody>
      </p:sp>
      <p:sp>
        <p:nvSpPr>
          <p:cNvPr id="39" name="正方形/長方形 38"/>
          <p:cNvSpPr/>
          <p:nvPr/>
        </p:nvSpPr>
        <p:spPr>
          <a:xfrm>
            <a:off x="5768600" y="3348594"/>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銀聯決済</a:t>
            </a:r>
          </a:p>
        </p:txBody>
      </p:sp>
      <p:pic>
        <p:nvPicPr>
          <p:cNvPr id="40" name="図 39"/>
          <p:cNvPicPr>
            <a:picLocks noChangeAspect="1"/>
          </p:cNvPicPr>
          <p:nvPr/>
        </p:nvPicPr>
        <p:blipFill>
          <a:blip r:embed="rId4"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4616602" y="3523159"/>
            <a:ext cx="579599" cy="434700"/>
          </a:xfrm>
          <a:prstGeom prst="rect">
            <a:avLst/>
          </a:prstGeom>
        </p:spPr>
      </p:pic>
      <p:pic>
        <p:nvPicPr>
          <p:cNvPr id="41" name="図 40"/>
          <p:cNvPicPr>
            <a:picLocks noChangeAspect="1"/>
          </p:cNvPicPr>
          <p:nvPr/>
        </p:nvPicPr>
        <p:blipFill>
          <a:blip r:embed="rId5"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4107791" y="4226093"/>
            <a:ext cx="612957" cy="459718"/>
          </a:xfrm>
          <a:prstGeom prst="rect">
            <a:avLst/>
          </a:prstGeom>
        </p:spPr>
      </p:pic>
      <p:pic>
        <p:nvPicPr>
          <p:cNvPr id="42" name="図 41"/>
          <p:cNvPicPr>
            <a:picLocks noChangeAspect="1"/>
          </p:cNvPicPr>
          <p:nvPr/>
        </p:nvPicPr>
        <p:blipFill>
          <a:blip r:embed="rId6"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5899096" y="4228749"/>
            <a:ext cx="535695" cy="533603"/>
          </a:xfrm>
          <a:prstGeom prst="rect">
            <a:avLst/>
          </a:prstGeom>
        </p:spPr>
      </p:pic>
      <p:pic>
        <p:nvPicPr>
          <p:cNvPr id="43" name="図 42"/>
          <p:cNvPicPr>
            <a:picLocks noChangeAspect="1"/>
          </p:cNvPicPr>
          <p:nvPr/>
        </p:nvPicPr>
        <p:blipFill>
          <a:blip r:embed="rId7"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5899096" y="3444315"/>
            <a:ext cx="661592" cy="611382"/>
          </a:xfrm>
          <a:prstGeom prst="rect">
            <a:avLst/>
          </a:prstGeom>
        </p:spPr>
      </p:pic>
      <p:grpSp>
        <p:nvGrpSpPr>
          <p:cNvPr id="44" name="グループ化 43"/>
          <p:cNvGrpSpPr/>
          <p:nvPr/>
        </p:nvGrpSpPr>
        <p:grpSpPr>
          <a:xfrm>
            <a:off x="5003794" y="4228847"/>
            <a:ext cx="504056" cy="504056"/>
            <a:chOff x="5556864" y="3528225"/>
            <a:chExt cx="504056" cy="504056"/>
          </a:xfrm>
        </p:grpSpPr>
        <p:pic>
          <p:nvPicPr>
            <p:cNvPr id="45" name="図 44"/>
            <p:cNvPicPr>
              <a:picLocks noChangeAspect="1"/>
            </p:cNvPicPr>
            <p:nvPr/>
          </p:nvPicPr>
          <p:blipFill>
            <a:blip r:embed="rId8"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5647202" y="3780414"/>
              <a:ext cx="134602" cy="134602"/>
            </a:xfrm>
            <a:prstGeom prst="rect">
              <a:avLst/>
            </a:prstGeom>
          </p:spPr>
        </p:pic>
        <p:pic>
          <p:nvPicPr>
            <p:cNvPr id="46" name="図 45"/>
            <p:cNvPicPr>
              <a:picLocks noChangeAspect="1"/>
            </p:cNvPicPr>
            <p:nvPr/>
          </p:nvPicPr>
          <p:blipFill>
            <a:blip r:embed="rId9"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5556864" y="3528225"/>
              <a:ext cx="504056" cy="504056"/>
            </a:xfrm>
            <a:prstGeom prst="rect">
              <a:avLst/>
            </a:prstGeom>
          </p:spPr>
        </p:pic>
      </p:grpSp>
      <p:sp>
        <p:nvSpPr>
          <p:cNvPr id="47" name="正方形/長方形 46"/>
          <p:cNvSpPr/>
          <p:nvPr/>
        </p:nvSpPr>
        <p:spPr>
          <a:xfrm>
            <a:off x="3971673" y="4830086"/>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マーケット</a:t>
            </a:r>
            <a:endParaRPr kumimoji="0" lang="en-US" altLang="ja-JP" sz="800" b="0" i="0" u="none" strike="noStrike" kern="0" cap="none" spc="0" normalizeH="0" baseline="0" noProof="0" dirty="0" smtClean="0">
              <a:ln>
                <a:noFill/>
              </a:ln>
              <a:solidFill>
                <a:srgbClr val="6785C1"/>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プレイス</a:t>
            </a:r>
          </a:p>
        </p:txBody>
      </p:sp>
      <p:pic>
        <p:nvPicPr>
          <p:cNvPr id="48" name="図 47"/>
          <p:cNvPicPr>
            <a:picLocks noChangeAspect="1"/>
          </p:cNvPicPr>
          <p:nvPr/>
        </p:nvPicPr>
        <p:blipFill>
          <a:blip r:embed="rId10"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5228540" y="3703859"/>
            <a:ext cx="381721" cy="227215"/>
          </a:xfrm>
          <a:prstGeom prst="rect">
            <a:avLst/>
          </a:prstGeom>
        </p:spPr>
      </p:pic>
      <p:sp>
        <p:nvSpPr>
          <p:cNvPr id="49" name="テキスト ボックス 48"/>
          <p:cNvSpPr txBox="1"/>
          <p:nvPr/>
        </p:nvSpPr>
        <p:spPr>
          <a:xfrm>
            <a:off x="5192068" y="3497231"/>
            <a:ext cx="487109" cy="253916"/>
          </a:xfrm>
          <a:prstGeom prst="rect">
            <a:avLst/>
          </a:prstGeom>
          <a:noFill/>
        </p:spPr>
        <p:txBody>
          <a:bodyPr wrap="square" rtlCol="0">
            <a:spAutoFit/>
          </a:bodyPr>
          <a:lstStyle/>
          <a:p>
            <a:r>
              <a:rPr lang="en-US" altLang="ja-JP" sz="1050" dirty="0" smtClean="0">
                <a:solidFill>
                  <a:srgbClr val="6785C1"/>
                </a:solidFill>
                <a:latin typeface="+mn-ea"/>
              </a:rPr>
              <a:t>DCC</a:t>
            </a:r>
            <a:endParaRPr lang="ja-JP" altLang="en-US" sz="1050" dirty="0">
              <a:solidFill>
                <a:srgbClr val="6785C1"/>
              </a:solidFill>
              <a:latin typeface="+mn-ea"/>
            </a:endParaRPr>
          </a:p>
        </p:txBody>
      </p:sp>
      <p:cxnSp>
        <p:nvCxnSpPr>
          <p:cNvPr id="52" name="直線矢印コネクタ 51"/>
          <p:cNvCxnSpPr/>
          <p:nvPr/>
        </p:nvCxnSpPr>
        <p:spPr>
          <a:xfrm>
            <a:off x="3131804" y="4173671"/>
            <a:ext cx="766887" cy="1"/>
          </a:xfrm>
          <a:prstGeom prst="straightConnector1">
            <a:avLst/>
          </a:prstGeom>
          <a:noFill/>
          <a:ln w="25400" cap="flat" cmpd="sng" algn="ctr">
            <a:solidFill>
              <a:schemeClr val="accent6"/>
            </a:solidFill>
            <a:prstDash val="solid"/>
            <a:headEnd type="triangle"/>
            <a:tailEnd type="triangle"/>
          </a:ln>
          <a:effectLst/>
        </p:spPr>
      </p:cxnSp>
      <p:sp>
        <p:nvSpPr>
          <p:cNvPr id="58" name="正方形/長方形 57"/>
          <p:cNvSpPr/>
          <p:nvPr/>
        </p:nvSpPr>
        <p:spPr>
          <a:xfrm>
            <a:off x="1200631" y="5483370"/>
            <a:ext cx="1011053" cy="783474"/>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smtClean="0">
                <a:ln>
                  <a:noFill/>
                </a:ln>
                <a:solidFill>
                  <a:srgbClr val="6785C1"/>
                </a:solidFill>
                <a:effectLst/>
                <a:uLnTx/>
                <a:uFillTx/>
                <a:latin typeface="+mn-ea"/>
                <a:cs typeface="+mn-cs"/>
              </a:rPr>
              <a:t>デジタルバックオフィス</a:t>
            </a:r>
            <a:endParaRPr kumimoji="0" lang="en-US" altLang="ja-JP" sz="700" b="0" i="0" u="none" strike="noStrike" kern="0" cap="none" spc="0" normalizeH="0" baseline="0" noProof="0" dirty="0" smtClean="0">
              <a:ln>
                <a:noFill/>
              </a:ln>
              <a:solidFill>
                <a:srgbClr val="6785C1"/>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700" kern="0" dirty="0" smtClean="0">
                <a:solidFill>
                  <a:srgbClr val="6785C1"/>
                </a:solidFill>
                <a:latin typeface="+mn-ea"/>
              </a:rPr>
              <a:t>（売上管理）</a:t>
            </a:r>
            <a:endParaRPr kumimoji="0" lang="ja-JP" altLang="en-US" sz="700" b="0" i="0" u="none" strike="noStrike" kern="0" cap="none" spc="0" normalizeH="0" baseline="0" noProof="0" dirty="0" smtClean="0">
              <a:ln>
                <a:noFill/>
              </a:ln>
              <a:solidFill>
                <a:srgbClr val="6785C1"/>
              </a:solidFill>
              <a:effectLst/>
              <a:uLnTx/>
              <a:uFillTx/>
              <a:latin typeface="+mn-ea"/>
              <a:cs typeface="+mn-cs"/>
            </a:endParaRPr>
          </a:p>
        </p:txBody>
      </p:sp>
      <p:pic>
        <p:nvPicPr>
          <p:cNvPr id="59" name="図 58"/>
          <p:cNvPicPr>
            <a:picLocks noChangeAspect="1"/>
          </p:cNvPicPr>
          <p:nvPr/>
        </p:nvPicPr>
        <p:blipFill>
          <a:blip r:embed="rId11" cstate="email">
            <a:duotone>
              <a:srgbClr val="6785C1">
                <a:shade val="45000"/>
                <a:satMod val="135000"/>
              </a:srgbClr>
              <a:prstClr val="white"/>
            </a:duotone>
            <a:extLst>
              <a:ext uri="{28A0092B-C50C-407E-A947-70E740481C1C}">
                <a14:useLocalDpi xmlns:a14="http://schemas.microsoft.com/office/drawing/2010/main"/>
              </a:ext>
            </a:extLst>
          </a:blip>
          <a:stretch>
            <a:fillRect/>
          </a:stretch>
        </p:blipFill>
        <p:spPr>
          <a:xfrm>
            <a:off x="1522405" y="5712075"/>
            <a:ext cx="500728" cy="500728"/>
          </a:xfrm>
          <a:prstGeom prst="rect">
            <a:avLst/>
          </a:prstGeom>
        </p:spPr>
      </p:pic>
      <p:sp>
        <p:nvSpPr>
          <p:cNvPr id="60" name="テキスト ボックス 59"/>
          <p:cNvSpPr txBox="1"/>
          <p:nvPr/>
        </p:nvSpPr>
        <p:spPr>
          <a:xfrm>
            <a:off x="2810805" y="3956577"/>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②決済処理</a:t>
            </a:r>
            <a:endParaRPr lang="en-US" altLang="ja-JP" sz="900" dirty="0" smtClean="0">
              <a:solidFill>
                <a:schemeClr val="accent6"/>
              </a:solidFill>
              <a:latin typeface="+mn-ea"/>
            </a:endParaRPr>
          </a:p>
        </p:txBody>
      </p:sp>
      <p:sp>
        <p:nvSpPr>
          <p:cNvPr id="61" name="テキスト ボックス 60"/>
          <p:cNvSpPr txBox="1"/>
          <p:nvPr/>
        </p:nvSpPr>
        <p:spPr>
          <a:xfrm>
            <a:off x="6594607" y="3607963"/>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②決済処理</a:t>
            </a:r>
            <a:endParaRPr lang="en-US" altLang="ja-JP" sz="900" dirty="0" smtClean="0">
              <a:solidFill>
                <a:schemeClr val="accent6"/>
              </a:solidFill>
              <a:latin typeface="+mn-ea"/>
            </a:endParaRPr>
          </a:p>
        </p:txBody>
      </p:sp>
      <p:sp>
        <p:nvSpPr>
          <p:cNvPr id="62" name="テキスト ボックス 61"/>
          <p:cNvSpPr txBox="1"/>
          <p:nvPr/>
        </p:nvSpPr>
        <p:spPr>
          <a:xfrm>
            <a:off x="6624777" y="4214510"/>
            <a:ext cx="1440160" cy="279307"/>
          </a:xfrm>
          <a:prstGeom prst="rect">
            <a:avLst/>
          </a:prstGeom>
          <a:noFill/>
          <a:ln>
            <a:noFill/>
          </a:ln>
        </p:spPr>
        <p:txBody>
          <a:bodyPr wrap="square" rtlCol="0">
            <a:spAutoFit/>
          </a:bodyPr>
          <a:lstStyle/>
          <a:p>
            <a:pPr algn="ctr"/>
            <a:r>
              <a:rPr lang="ja-JP" altLang="en-US" sz="900" dirty="0" smtClean="0">
                <a:solidFill>
                  <a:schemeClr val="accent6"/>
                </a:solidFill>
                <a:latin typeface="+mn-ea"/>
              </a:rPr>
              <a:t>②決済処理</a:t>
            </a:r>
            <a:endParaRPr lang="en-US" altLang="ja-JP" sz="900" dirty="0" smtClean="0">
              <a:solidFill>
                <a:schemeClr val="accent6"/>
              </a:solidFill>
              <a:latin typeface="+mn-ea"/>
            </a:endParaRPr>
          </a:p>
        </p:txBody>
      </p:sp>
      <p:sp>
        <p:nvSpPr>
          <p:cNvPr id="63" name="テキスト ボックス 62"/>
          <p:cNvSpPr txBox="1"/>
          <p:nvPr/>
        </p:nvSpPr>
        <p:spPr>
          <a:xfrm>
            <a:off x="6644380" y="4874811"/>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②決済処理</a:t>
            </a:r>
            <a:endParaRPr lang="en-US" altLang="ja-JP" sz="900" dirty="0" smtClean="0">
              <a:solidFill>
                <a:schemeClr val="accent6"/>
              </a:solidFill>
              <a:latin typeface="+mn-ea"/>
            </a:endParaRPr>
          </a:p>
        </p:txBody>
      </p:sp>
      <p:cxnSp>
        <p:nvCxnSpPr>
          <p:cNvPr id="68" name="直線矢印コネクタ 67"/>
          <p:cNvCxnSpPr>
            <a:stCxn id="59" idx="3"/>
            <a:endCxn id="32" idx="1"/>
          </p:cNvCxnSpPr>
          <p:nvPr/>
        </p:nvCxnSpPr>
        <p:spPr>
          <a:xfrm>
            <a:off x="2023133" y="5962439"/>
            <a:ext cx="1875558" cy="1833"/>
          </a:xfrm>
          <a:prstGeom prst="straightConnector1">
            <a:avLst/>
          </a:prstGeom>
          <a:noFill/>
          <a:ln w="25400" cap="flat" cmpd="sng" algn="ctr">
            <a:solidFill>
              <a:srgbClr val="6785C1"/>
            </a:solidFill>
            <a:prstDash val="solid"/>
            <a:headEnd type="triangle"/>
            <a:tailEnd type="none"/>
          </a:ln>
          <a:effectLst/>
        </p:spPr>
      </p:cxnSp>
      <p:pic>
        <p:nvPicPr>
          <p:cNvPr id="69" name="図 6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24618" y="2302426"/>
            <a:ext cx="1482309" cy="782221"/>
          </a:xfrm>
          <a:prstGeom prst="rect">
            <a:avLst/>
          </a:prstGeom>
        </p:spPr>
      </p:pic>
      <p:cxnSp>
        <p:nvCxnSpPr>
          <p:cNvPr id="73" name="直線矢印コネクタ 72"/>
          <p:cNvCxnSpPr/>
          <p:nvPr/>
        </p:nvCxnSpPr>
        <p:spPr>
          <a:xfrm flipH="1">
            <a:off x="3131804" y="3548311"/>
            <a:ext cx="712960" cy="0"/>
          </a:xfrm>
          <a:prstGeom prst="straightConnector1">
            <a:avLst/>
          </a:prstGeom>
          <a:noFill/>
          <a:ln w="25400" cap="flat" cmpd="sng" algn="ctr">
            <a:solidFill>
              <a:schemeClr val="accent6"/>
            </a:solidFill>
            <a:prstDash val="solid"/>
            <a:headEnd type="none"/>
            <a:tailEnd type="triangle"/>
          </a:ln>
          <a:effectLst/>
        </p:spPr>
      </p:cxnSp>
      <p:sp>
        <p:nvSpPr>
          <p:cNvPr id="74" name="テキスト ボックス 73"/>
          <p:cNvSpPr txBox="1"/>
          <p:nvPr/>
        </p:nvSpPr>
        <p:spPr>
          <a:xfrm>
            <a:off x="2828347" y="3327832"/>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①端末提供</a:t>
            </a:r>
            <a:endParaRPr lang="en-US" altLang="ja-JP" sz="900" dirty="0" smtClean="0">
              <a:solidFill>
                <a:schemeClr val="accent6"/>
              </a:solidFill>
              <a:latin typeface="+mn-ea"/>
            </a:endParaRPr>
          </a:p>
        </p:txBody>
      </p:sp>
      <p:cxnSp>
        <p:nvCxnSpPr>
          <p:cNvPr id="75" name="直線矢印コネクタ 74"/>
          <p:cNvCxnSpPr/>
          <p:nvPr/>
        </p:nvCxnSpPr>
        <p:spPr>
          <a:xfrm>
            <a:off x="6709083" y="3469589"/>
            <a:ext cx="1305046" cy="0"/>
          </a:xfrm>
          <a:prstGeom prst="straightConnector1">
            <a:avLst/>
          </a:prstGeom>
          <a:noFill/>
          <a:ln w="25400" cap="flat" cmpd="sng" algn="ctr">
            <a:solidFill>
              <a:schemeClr val="accent6"/>
            </a:solidFill>
            <a:prstDash val="solid"/>
            <a:headEnd type="none"/>
            <a:tailEnd type="triangle"/>
          </a:ln>
          <a:effectLst/>
        </p:spPr>
      </p:cxnSp>
      <p:sp>
        <p:nvSpPr>
          <p:cNvPr id="76" name="テキスト ボックス 75"/>
          <p:cNvSpPr txBox="1"/>
          <p:nvPr/>
        </p:nvSpPr>
        <p:spPr>
          <a:xfrm>
            <a:off x="6594607" y="3268850"/>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①端末提供</a:t>
            </a:r>
            <a:endParaRPr lang="en-US" altLang="ja-JP" sz="900" dirty="0" smtClean="0">
              <a:solidFill>
                <a:schemeClr val="accent6"/>
              </a:solidFill>
              <a:latin typeface="+mn-ea"/>
            </a:endParaRPr>
          </a:p>
        </p:txBody>
      </p:sp>
      <p:cxnSp>
        <p:nvCxnSpPr>
          <p:cNvPr id="78" name="直線矢印コネクタ 77"/>
          <p:cNvCxnSpPr/>
          <p:nvPr/>
        </p:nvCxnSpPr>
        <p:spPr>
          <a:xfrm>
            <a:off x="6640137" y="5609299"/>
            <a:ext cx="1368152" cy="0"/>
          </a:xfrm>
          <a:prstGeom prst="straightConnector1">
            <a:avLst/>
          </a:prstGeom>
          <a:noFill/>
          <a:ln w="25400" cap="flat" cmpd="sng" algn="ctr">
            <a:solidFill>
              <a:schemeClr val="accent6"/>
            </a:solidFill>
            <a:prstDash val="solid"/>
            <a:headEnd type="triangle"/>
            <a:tailEnd type="triangle"/>
          </a:ln>
          <a:effectLst/>
        </p:spPr>
      </p:cxnSp>
      <p:sp>
        <p:nvSpPr>
          <p:cNvPr id="79" name="テキスト ボックス 78"/>
          <p:cNvSpPr txBox="1"/>
          <p:nvPr/>
        </p:nvSpPr>
        <p:spPr>
          <a:xfrm>
            <a:off x="6653905" y="5398686"/>
            <a:ext cx="1440160" cy="230832"/>
          </a:xfrm>
          <a:prstGeom prst="rect">
            <a:avLst/>
          </a:prstGeom>
          <a:noFill/>
        </p:spPr>
        <p:txBody>
          <a:bodyPr wrap="square" rtlCol="0">
            <a:spAutoFit/>
          </a:bodyPr>
          <a:lstStyle/>
          <a:p>
            <a:pPr algn="ctr"/>
            <a:r>
              <a:rPr lang="ja-JP" altLang="en-US" sz="900" dirty="0" smtClean="0">
                <a:solidFill>
                  <a:schemeClr val="accent6"/>
                </a:solidFill>
                <a:latin typeface="+mn-ea"/>
              </a:rPr>
              <a:t>②決済処理</a:t>
            </a:r>
            <a:endParaRPr lang="en-US" altLang="ja-JP" sz="900" dirty="0" smtClean="0">
              <a:solidFill>
                <a:schemeClr val="accent6"/>
              </a:solidFill>
              <a:latin typeface="+mn-ea"/>
            </a:endParaRPr>
          </a:p>
        </p:txBody>
      </p:sp>
      <p:sp>
        <p:nvSpPr>
          <p:cNvPr id="82" name="正方形/長方形 81"/>
          <p:cNvSpPr/>
          <p:nvPr/>
        </p:nvSpPr>
        <p:spPr>
          <a:xfrm>
            <a:off x="316632" y="3355248"/>
            <a:ext cx="2843798" cy="1969393"/>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84" name="直線コネクタ 83"/>
          <p:cNvCxnSpPr/>
          <p:nvPr/>
        </p:nvCxnSpPr>
        <p:spPr>
          <a:xfrm flipH="1" flipV="1">
            <a:off x="1092740" y="2968795"/>
            <a:ext cx="269335" cy="35903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537838" y="2717733"/>
            <a:ext cx="1486981" cy="276999"/>
          </a:xfrm>
          <a:prstGeom prst="rect">
            <a:avLst/>
          </a:prstGeom>
          <a:noFill/>
        </p:spPr>
        <p:txBody>
          <a:bodyPr wrap="square" rtlCol="0">
            <a:spAutoFit/>
          </a:bodyPr>
          <a:lstStyle/>
          <a:p>
            <a:r>
              <a:rPr kumimoji="1" lang="ja-JP" altLang="en-US" sz="1200" b="1" dirty="0" smtClean="0">
                <a:solidFill>
                  <a:srgbClr val="00B050"/>
                </a:solidFill>
                <a:latin typeface="+mn-ea"/>
              </a:rPr>
              <a:t>今回提案の端末</a:t>
            </a:r>
            <a:endParaRPr kumimoji="1" lang="ja-JP" altLang="en-US" sz="1200" b="1" dirty="0">
              <a:solidFill>
                <a:srgbClr val="00B050"/>
              </a:solidFill>
              <a:latin typeface="+mn-ea"/>
            </a:endParaRPr>
          </a:p>
        </p:txBody>
      </p:sp>
      <p:sp>
        <p:nvSpPr>
          <p:cNvPr id="91" name="正方形/長方形 90"/>
          <p:cNvSpPr/>
          <p:nvPr/>
        </p:nvSpPr>
        <p:spPr>
          <a:xfrm>
            <a:off x="1133530" y="3498640"/>
            <a:ext cx="1234800" cy="15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ja-JP" altLang="en-US" sz="800" kern="0" dirty="0" smtClean="0">
                <a:solidFill>
                  <a:srgbClr val="6785C1"/>
                </a:solidFill>
                <a:latin typeface="+mn-ea"/>
              </a:rPr>
              <a:t>据置型（スタンドアロン）</a:t>
            </a:r>
            <a:endParaRPr lang="ja-JP" altLang="en-US" sz="800" kern="0" dirty="0">
              <a:solidFill>
                <a:srgbClr val="6785C1"/>
              </a:solidFill>
              <a:latin typeface="+mn-ea"/>
            </a:endParaRPr>
          </a:p>
        </p:txBody>
      </p:sp>
      <p:sp>
        <p:nvSpPr>
          <p:cNvPr id="71" name="正方形/長方形 70"/>
          <p:cNvSpPr/>
          <p:nvPr/>
        </p:nvSpPr>
        <p:spPr>
          <a:xfrm>
            <a:off x="3160430" y="2346773"/>
            <a:ext cx="3679598" cy="40064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2" name="正方形/長方形 71"/>
          <p:cNvSpPr/>
          <p:nvPr/>
        </p:nvSpPr>
        <p:spPr>
          <a:xfrm>
            <a:off x="6840027" y="5401208"/>
            <a:ext cx="2953586" cy="567424"/>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83" name="正方形/長方形 82"/>
          <p:cNvSpPr/>
          <p:nvPr/>
        </p:nvSpPr>
        <p:spPr>
          <a:xfrm>
            <a:off x="317957" y="5326742"/>
            <a:ext cx="2842474" cy="1029726"/>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87" name="正方形/長方形 86"/>
          <p:cNvSpPr/>
          <p:nvPr/>
        </p:nvSpPr>
        <p:spPr>
          <a:xfrm>
            <a:off x="7867385" y="2405334"/>
            <a:ext cx="593288" cy="3695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 name="テキスト ボックス 6"/>
          <p:cNvSpPr txBox="1"/>
          <p:nvPr/>
        </p:nvSpPr>
        <p:spPr>
          <a:xfrm>
            <a:off x="8543099" y="2451620"/>
            <a:ext cx="1135387" cy="276999"/>
          </a:xfrm>
          <a:prstGeom prst="rect">
            <a:avLst/>
          </a:prstGeom>
          <a:noFill/>
        </p:spPr>
        <p:txBody>
          <a:bodyPr wrap="square" rtlCol="0">
            <a:spAutoFit/>
          </a:bodyPr>
          <a:lstStyle/>
          <a:p>
            <a:r>
              <a:rPr kumimoji="1" lang="ja-JP" altLang="en-US" sz="1200" dirty="0" smtClean="0"/>
              <a:t>提案スコープ</a:t>
            </a:r>
            <a:endParaRPr kumimoji="1" lang="ja-JP" altLang="en-US" sz="1200" dirty="0"/>
          </a:p>
        </p:txBody>
      </p:sp>
      <p:sp>
        <p:nvSpPr>
          <p:cNvPr id="8" name="正方形/長方形 7"/>
          <p:cNvSpPr/>
          <p:nvPr/>
        </p:nvSpPr>
        <p:spPr>
          <a:xfrm>
            <a:off x="7527223" y="2279369"/>
            <a:ext cx="2068837" cy="60116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1246205" y="2216763"/>
            <a:ext cx="1134111" cy="372731"/>
          </a:xfrm>
          <a:prstGeom prst="rect">
            <a:avLst/>
          </a:prstGeom>
          <a:solidFill>
            <a:schemeClr val="bg1"/>
          </a:solidFill>
        </p:spPr>
        <p:txBody>
          <a:bodyPr wrap="square" rtlCol="0">
            <a:spAutoFit/>
          </a:bodyPr>
          <a:lstStyle/>
          <a:p>
            <a:r>
              <a:rPr lang="ja-JP" altLang="en-US" dirty="0" smtClean="0">
                <a:solidFill>
                  <a:srgbClr val="FFFFFF">
                    <a:lumMod val="65000"/>
                  </a:srgbClr>
                </a:solidFill>
                <a:latin typeface="+mn-ea"/>
              </a:rPr>
              <a:t>加盟店様</a:t>
            </a:r>
            <a:endParaRPr lang="ja-JP" altLang="en-US" dirty="0">
              <a:solidFill>
                <a:srgbClr val="FFFFFF">
                  <a:lumMod val="65000"/>
                </a:srgbClr>
              </a:solidFill>
              <a:latin typeface="+mn-ea"/>
            </a:endParaRPr>
          </a:p>
        </p:txBody>
      </p:sp>
      <p:sp>
        <p:nvSpPr>
          <p:cNvPr id="86" name="正方形/長方形 85"/>
          <p:cNvSpPr/>
          <p:nvPr/>
        </p:nvSpPr>
        <p:spPr>
          <a:xfrm>
            <a:off x="7998764" y="5433720"/>
            <a:ext cx="1764389" cy="440420"/>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altLang="ja-JP" sz="1600" kern="0" dirty="0" smtClean="0">
                <a:solidFill>
                  <a:srgbClr val="FFFFFF">
                    <a:lumMod val="65000"/>
                  </a:srgbClr>
                </a:solidFill>
                <a:latin typeface="+mn-ea"/>
              </a:rPr>
              <a:t>CAFIS </a:t>
            </a:r>
            <a:r>
              <a:rPr lang="en-US" altLang="ja-JP" sz="1600" kern="0" dirty="0">
                <a:solidFill>
                  <a:srgbClr val="FFFFFF">
                    <a:lumMod val="65000"/>
                  </a:srgbClr>
                </a:solidFill>
                <a:latin typeface="+mn-ea"/>
              </a:rPr>
              <a:t>Explorer</a:t>
            </a:r>
          </a:p>
        </p:txBody>
      </p:sp>
      <p:sp>
        <p:nvSpPr>
          <p:cNvPr id="51" name="テキスト ボックス 50"/>
          <p:cNvSpPr txBox="1"/>
          <p:nvPr/>
        </p:nvSpPr>
        <p:spPr>
          <a:xfrm>
            <a:off x="2318361" y="5665255"/>
            <a:ext cx="1440160" cy="230832"/>
          </a:xfrm>
          <a:prstGeom prst="rect">
            <a:avLst/>
          </a:prstGeom>
          <a:solidFill>
            <a:schemeClr val="bg1"/>
          </a:solidFill>
          <a:ln>
            <a:solidFill>
              <a:srgbClr val="E1E7F3"/>
            </a:solidFill>
          </a:ln>
        </p:spPr>
        <p:txBody>
          <a:bodyPr wrap="square" rtlCol="0">
            <a:spAutoFit/>
          </a:bodyPr>
          <a:lstStyle/>
          <a:p>
            <a:pPr algn="ctr"/>
            <a:r>
              <a:rPr lang="ja-JP" altLang="en-US" sz="900" dirty="0" smtClean="0">
                <a:solidFill>
                  <a:srgbClr val="6785C1"/>
                </a:solidFill>
                <a:latin typeface="+mn-ea"/>
              </a:rPr>
              <a:t>決済集計データ還元</a:t>
            </a:r>
            <a:endParaRPr lang="en-US" altLang="ja-JP" sz="900" dirty="0" smtClean="0">
              <a:solidFill>
                <a:srgbClr val="6785C1"/>
              </a:solidFill>
              <a:latin typeface="+mn-ea"/>
            </a:endParaRPr>
          </a:p>
        </p:txBody>
      </p:sp>
      <p:sp>
        <p:nvSpPr>
          <p:cNvPr id="90" name="正方形/長方形 89"/>
          <p:cNvSpPr/>
          <p:nvPr/>
        </p:nvSpPr>
        <p:spPr>
          <a:xfrm>
            <a:off x="4863776" y="4821314"/>
            <a:ext cx="792088" cy="6579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800"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駐車券・メール</a:t>
            </a:r>
            <a:endParaRPr lang="en-US" altLang="ja-JP" sz="800"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800"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緊急</a:t>
            </a:r>
            <a:r>
              <a:rPr lang="ja-JP" altLang="en-US" sz="800"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通知</a:t>
            </a:r>
            <a:endParaRPr lang="en-US" altLang="ja-JP" sz="800"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lang="ja-JP" altLang="en-US" sz="700"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フローチャート : カード 38"/>
          <p:cNvSpPr/>
          <p:nvPr/>
        </p:nvSpPr>
        <p:spPr>
          <a:xfrm>
            <a:off x="4922733" y="5160849"/>
            <a:ext cx="328269" cy="277200"/>
          </a:xfrm>
          <a:prstGeom prst="flowChartPunchedCard">
            <a:avLst/>
          </a:prstGeom>
          <a:solidFill>
            <a:schemeClr val="accent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kumimoji="1"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3" name="Picture 2" descr="http://tse4.mm.bing.net/th?id=OIP.Ma745faa184a34a3723f71f6a4f832a23o0&amp;pid=15.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5505" y="5255740"/>
            <a:ext cx="238675" cy="144000"/>
          </a:xfrm>
          <a:prstGeom prst="rect">
            <a:avLst/>
          </a:prstGeom>
          <a:noFill/>
          <a:extLst>
            <a:ext uri="{909E8E84-426E-40DD-AFC4-6F175D3DCCD1}">
              <a14:hiddenFill xmlns:a14="http://schemas.microsoft.com/office/drawing/2010/main">
                <a:solidFill>
                  <a:srgbClr val="FFFFFF"/>
                </a:solidFill>
              </a14:hiddenFill>
            </a:ext>
          </a:extLst>
        </p:spPr>
      </p:pic>
      <p:pic>
        <p:nvPicPr>
          <p:cNvPr id="94" name="図 9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14649" y="5175220"/>
            <a:ext cx="288000" cy="288000"/>
          </a:xfrm>
          <a:prstGeom prst="rect">
            <a:avLst/>
          </a:prstGeom>
        </p:spPr>
      </p:pic>
      <p:sp>
        <p:nvSpPr>
          <p:cNvPr id="95" name="正方形/長方形 94"/>
          <p:cNvSpPr/>
          <p:nvPr/>
        </p:nvSpPr>
        <p:spPr>
          <a:xfrm>
            <a:off x="5770900" y="4802806"/>
            <a:ext cx="792088" cy="657982"/>
          </a:xfrm>
          <a:prstGeom prst="rect">
            <a:avLst/>
          </a:prstGeom>
          <a:solidFill>
            <a:srgbClr val="FFFFFF"/>
          </a:solid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6785C1"/>
                </a:solidFill>
                <a:effectLst/>
                <a:uLnTx/>
                <a:uFillTx/>
                <a:latin typeface="+mn-ea"/>
                <a:cs typeface="+mn-cs"/>
              </a:rPr>
              <a:t>クーポン</a:t>
            </a:r>
          </a:p>
        </p:txBody>
      </p:sp>
      <p:pic>
        <p:nvPicPr>
          <p:cNvPr id="64" name="図 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86804" y="5004243"/>
            <a:ext cx="374400" cy="374400"/>
          </a:xfrm>
          <a:prstGeom prst="rect">
            <a:avLst/>
          </a:prstGeom>
        </p:spPr>
      </p:pic>
      <p:pic>
        <p:nvPicPr>
          <p:cNvPr id="77" name="図 76"/>
          <p:cNvPicPr>
            <a:picLocks noChangeAspect="1"/>
          </p:cNvPicPr>
          <p:nvPr/>
        </p:nvPicPr>
        <p:blipFill rotWithShape="1">
          <a:blip r:embed="rId16">
            <a:extLst>
              <a:ext uri="{28A0092B-C50C-407E-A947-70E740481C1C}">
                <a14:useLocalDpi xmlns:a14="http://schemas.microsoft.com/office/drawing/2010/main" val="0"/>
              </a:ext>
            </a:extLst>
          </a:blip>
          <a:srcRect l="29159" r="28947"/>
          <a:stretch/>
        </p:blipFill>
        <p:spPr>
          <a:xfrm>
            <a:off x="1112589" y="3721279"/>
            <a:ext cx="1242511" cy="1329923"/>
          </a:xfrm>
          <a:prstGeom prst="rect">
            <a:avLst/>
          </a:prstGeom>
        </p:spPr>
      </p:pic>
    </p:spTree>
    <p:extLst>
      <p:ext uri="{BB962C8B-B14F-4D97-AF65-F5344CB8AC3E}">
        <p14:creationId xmlns:p14="http://schemas.microsoft.com/office/powerpoint/2010/main" val="377839238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0" y="1242709"/>
            <a:ext cx="8451658" cy="5122517"/>
          </a:xfrm>
          <a:prstGeom prst="rect">
            <a:avLst/>
          </a:prstGeom>
        </p:spPr>
      </p:pic>
      <p:sp>
        <p:nvSpPr>
          <p:cNvPr id="4" name="タイトル 3"/>
          <p:cNvSpPr>
            <a:spLocks noGrp="1"/>
          </p:cNvSpPr>
          <p:nvPr>
            <p:ph type="title"/>
          </p:nvPr>
        </p:nvSpPr>
        <p:spPr/>
        <p:txBody>
          <a:bodyPr>
            <a:normAutofit/>
          </a:bodyPr>
          <a:lstStyle/>
          <a:p>
            <a:r>
              <a:rPr lang="en-US" altLang="ja-JP" dirty="0" smtClean="0">
                <a:latin typeface="+mn-ea"/>
                <a:ea typeface="+mn-ea"/>
              </a:rPr>
              <a:t>1.1. </a:t>
            </a:r>
            <a:r>
              <a:rPr lang="ja-JP" altLang="en-US" dirty="0" smtClean="0">
                <a:latin typeface="+mn-ea"/>
                <a:ea typeface="+mn-ea"/>
              </a:rPr>
              <a:t>当ソリューション</a:t>
            </a:r>
            <a:r>
              <a:rPr lang="ja-JP" altLang="en-US" dirty="0">
                <a:latin typeface="+mn-ea"/>
                <a:ea typeface="+mn-ea"/>
              </a:rPr>
              <a:t>の強み、</a:t>
            </a:r>
            <a:r>
              <a:rPr lang="ja-JP" altLang="en-US" dirty="0" smtClean="0">
                <a:latin typeface="+mn-ea"/>
                <a:ea typeface="+mn-ea"/>
              </a:rPr>
              <a:t>特長</a:t>
            </a:r>
            <a:endParaRPr kumimoji="1" lang="ja-JP" altLang="en-US" dirty="0">
              <a:latin typeface="+mn-ea"/>
              <a:ea typeface="+mn-ea"/>
            </a:endParaRPr>
          </a:p>
        </p:txBody>
      </p:sp>
      <p:sp>
        <p:nvSpPr>
          <p:cNvPr id="7" name="テキスト ボックス 6"/>
          <p:cNvSpPr txBox="1"/>
          <p:nvPr/>
        </p:nvSpPr>
        <p:spPr>
          <a:xfrm>
            <a:off x="780789" y="2065913"/>
            <a:ext cx="4176464" cy="769441"/>
          </a:xfrm>
          <a:prstGeom prst="rect">
            <a:avLst/>
          </a:prstGeom>
          <a:noFill/>
        </p:spPr>
        <p:txBody>
          <a:bodyPr wrap="square" rtlCol="0">
            <a:spAutoFit/>
          </a:bodyPr>
          <a:lstStyle/>
          <a:p>
            <a:pPr algn="ctr"/>
            <a:r>
              <a:rPr kumimoji="1" lang="ja-JP" altLang="en-US" sz="4400" b="1" dirty="0" smtClean="0">
                <a:solidFill>
                  <a:schemeClr val="bg1"/>
                </a:solidFill>
                <a:effectLst>
                  <a:outerShdw blurRad="38100" dist="38100" dir="2700000" algn="tl">
                    <a:srgbClr val="000000">
                      <a:alpha val="43137"/>
                    </a:srgbClr>
                  </a:outerShdw>
                </a:effectLst>
                <a:latin typeface="+mn-ea"/>
              </a:rPr>
              <a:t>多様な機能</a:t>
            </a:r>
            <a:endParaRPr kumimoji="1" lang="ja-JP" altLang="en-US" sz="4400" b="1" dirty="0">
              <a:solidFill>
                <a:schemeClr val="bg1"/>
              </a:solidFill>
              <a:effectLst>
                <a:outerShdw blurRad="38100" dist="38100" dir="2700000" algn="tl">
                  <a:srgbClr val="000000">
                    <a:alpha val="43137"/>
                  </a:srgbClr>
                </a:outerShdw>
              </a:effectLst>
              <a:latin typeface="+mn-ea"/>
            </a:endParaRPr>
          </a:p>
        </p:txBody>
      </p:sp>
      <p:sp>
        <p:nvSpPr>
          <p:cNvPr id="8" name="テキスト ボックス 7"/>
          <p:cNvSpPr txBox="1"/>
          <p:nvPr/>
        </p:nvSpPr>
        <p:spPr>
          <a:xfrm>
            <a:off x="5639739" y="4670750"/>
            <a:ext cx="3096344" cy="769441"/>
          </a:xfrm>
          <a:prstGeom prst="rect">
            <a:avLst/>
          </a:prstGeom>
          <a:noFill/>
        </p:spPr>
        <p:txBody>
          <a:bodyPr wrap="square" rtlCol="0">
            <a:spAutoFit/>
          </a:bodyPr>
          <a:lstStyle/>
          <a:p>
            <a:pPr algn="ctr"/>
            <a:r>
              <a:rPr kumimoji="1" lang="ja-JP" altLang="en-US" sz="4400" b="1" dirty="0" smtClean="0">
                <a:solidFill>
                  <a:schemeClr val="bg1"/>
                </a:solidFill>
                <a:effectLst>
                  <a:outerShdw blurRad="38100" dist="38100" dir="2700000" algn="tl">
                    <a:srgbClr val="000000">
                      <a:alpha val="43137"/>
                    </a:srgbClr>
                  </a:outerShdw>
                </a:effectLst>
                <a:latin typeface="+mn-ea"/>
              </a:rPr>
              <a:t>セキュア環境</a:t>
            </a:r>
            <a:endParaRPr kumimoji="1" lang="ja-JP" altLang="en-US" sz="4400" b="1" dirty="0">
              <a:solidFill>
                <a:schemeClr val="bg1"/>
              </a:solidFill>
              <a:effectLst>
                <a:outerShdw blurRad="38100" dist="38100" dir="2700000" algn="tl">
                  <a:srgbClr val="000000">
                    <a:alpha val="43137"/>
                  </a:srgbClr>
                </a:outerShdw>
              </a:effectLst>
              <a:latin typeface="+mn-ea"/>
            </a:endParaRPr>
          </a:p>
        </p:txBody>
      </p:sp>
      <p:sp>
        <p:nvSpPr>
          <p:cNvPr id="9" name="テキスト ボックス 8"/>
          <p:cNvSpPr txBox="1"/>
          <p:nvPr/>
        </p:nvSpPr>
        <p:spPr>
          <a:xfrm>
            <a:off x="5251159" y="2065912"/>
            <a:ext cx="4026266" cy="769441"/>
          </a:xfrm>
          <a:prstGeom prst="rect">
            <a:avLst/>
          </a:prstGeom>
          <a:noFill/>
        </p:spPr>
        <p:txBody>
          <a:bodyPr wrap="square" rtlCol="0">
            <a:spAutoFit/>
          </a:bodyPr>
          <a:lstStyle/>
          <a:p>
            <a:r>
              <a:rPr kumimoji="1" lang="ja-JP" altLang="en-US" sz="4400" b="1" dirty="0" smtClean="0">
                <a:solidFill>
                  <a:schemeClr val="bg1"/>
                </a:solidFill>
                <a:effectLst>
                  <a:outerShdw blurRad="38100" dist="38100" dir="2700000" algn="tl">
                    <a:srgbClr val="000000">
                      <a:alpha val="43137"/>
                    </a:srgbClr>
                  </a:outerShdw>
                </a:effectLst>
                <a:latin typeface="+mn-ea"/>
              </a:rPr>
              <a:t>様々なシーンで</a:t>
            </a:r>
            <a:endParaRPr kumimoji="1" lang="ja-JP" altLang="en-US" sz="4400" b="1" dirty="0">
              <a:solidFill>
                <a:schemeClr val="bg1"/>
              </a:solidFill>
              <a:effectLst>
                <a:outerShdw blurRad="38100" dist="38100" dir="2700000" algn="tl">
                  <a:srgbClr val="000000">
                    <a:alpha val="43137"/>
                  </a:srgbClr>
                </a:outerShdw>
              </a:effectLst>
              <a:latin typeface="+mn-ea"/>
            </a:endParaRPr>
          </a:p>
        </p:txBody>
      </p:sp>
      <p:sp>
        <p:nvSpPr>
          <p:cNvPr id="10" name="テキスト ボックス 9"/>
          <p:cNvSpPr txBox="1"/>
          <p:nvPr/>
        </p:nvSpPr>
        <p:spPr>
          <a:xfrm>
            <a:off x="693830" y="4666025"/>
            <a:ext cx="4536504" cy="769441"/>
          </a:xfrm>
          <a:prstGeom prst="rect">
            <a:avLst/>
          </a:prstGeom>
          <a:noFill/>
        </p:spPr>
        <p:txBody>
          <a:bodyPr wrap="square" rtlCol="0">
            <a:spAutoFit/>
          </a:bodyPr>
          <a:lstStyle/>
          <a:p>
            <a:r>
              <a:rPr kumimoji="1" lang="ja-JP" altLang="en-US" sz="4400" b="1" dirty="0" smtClean="0">
                <a:solidFill>
                  <a:schemeClr val="bg1"/>
                </a:solidFill>
                <a:effectLst>
                  <a:outerShdw blurRad="38100" dist="38100" dir="2700000" algn="tl">
                    <a:srgbClr val="000000">
                      <a:alpha val="43137"/>
                    </a:srgbClr>
                  </a:outerShdw>
                </a:effectLst>
                <a:latin typeface="+mn-ea"/>
              </a:rPr>
              <a:t>あらゆる決済手段</a:t>
            </a:r>
            <a:endParaRPr kumimoji="1" lang="ja-JP" altLang="en-US" sz="4400" b="1" dirty="0">
              <a:solidFill>
                <a:schemeClr val="bg1"/>
              </a:solidFill>
              <a:effectLst>
                <a:outerShdw blurRad="38100" dist="38100" dir="2700000" algn="tl">
                  <a:srgbClr val="000000">
                    <a:alpha val="43137"/>
                  </a:srgbClr>
                </a:outerShdw>
              </a:effectLst>
              <a:latin typeface="+mn-ea"/>
            </a:endParaRPr>
          </a:p>
        </p:txBody>
      </p:sp>
      <p:sp>
        <p:nvSpPr>
          <p:cNvPr id="11" name="正方形/長方形 10"/>
          <p:cNvSpPr/>
          <p:nvPr/>
        </p:nvSpPr>
        <p:spPr>
          <a:xfrm>
            <a:off x="172188" y="3385202"/>
            <a:ext cx="9677356" cy="793073"/>
          </a:xfrm>
          <a:prstGeom prst="rect">
            <a:avLst/>
          </a:prstGeom>
          <a:solidFill>
            <a:schemeClr val="tx2">
              <a:lumMod val="10000"/>
              <a:lumOff val="9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3200" dirty="0" smtClean="0">
                <a:solidFill>
                  <a:schemeClr val="accent1">
                    <a:lumMod val="50000"/>
                  </a:schemeClr>
                </a:solidFill>
                <a:latin typeface="+mn-ea"/>
              </a:rPr>
              <a:t>あらゆる決済ニーズに　　　　　　</a:t>
            </a:r>
            <a:r>
              <a:rPr lang="ja-JP" altLang="en-US" sz="3200" dirty="0" smtClean="0">
                <a:solidFill>
                  <a:schemeClr val="accent1">
                    <a:lumMod val="50000"/>
                  </a:schemeClr>
                </a:solidFill>
                <a:latin typeface="+mn-ea"/>
              </a:rPr>
              <a:t>　ひとつで対応します</a:t>
            </a:r>
            <a:endParaRPr kumimoji="1" lang="ja-JP" altLang="en-US" sz="3200" dirty="0">
              <a:solidFill>
                <a:schemeClr val="accent1">
                  <a:lumMod val="50000"/>
                </a:schemeClr>
              </a:solidFill>
              <a:latin typeface="+mn-ea"/>
            </a:endParaRPr>
          </a:p>
        </p:txBody>
      </p:sp>
      <p:pic>
        <p:nvPicPr>
          <p:cNvPr id="12" name="図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6936" y="3412856"/>
            <a:ext cx="1482309" cy="782221"/>
          </a:xfrm>
          <a:prstGeom prst="rect">
            <a:avLst/>
          </a:prstGeom>
        </p:spPr>
      </p:pic>
    </p:spTree>
    <p:extLst>
      <p:ext uri="{BB962C8B-B14F-4D97-AF65-F5344CB8AC3E}">
        <p14:creationId xmlns:p14="http://schemas.microsoft.com/office/powerpoint/2010/main" val="162324584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0" y="1242709"/>
            <a:ext cx="8451658" cy="5122517"/>
          </a:xfrm>
          <a:prstGeom prst="rect">
            <a:avLst/>
          </a:prstGeom>
        </p:spPr>
      </p:pic>
      <p:sp>
        <p:nvSpPr>
          <p:cNvPr id="17" name="正方形/長方形 16"/>
          <p:cNvSpPr/>
          <p:nvPr/>
        </p:nvSpPr>
        <p:spPr>
          <a:xfrm>
            <a:off x="436790" y="968722"/>
            <a:ext cx="8978820" cy="5450187"/>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latin typeface="+mn-ea"/>
                <a:ea typeface="+mn-ea"/>
              </a:rPr>
              <a:t>1.2. </a:t>
            </a:r>
            <a:r>
              <a:rPr lang="ja-JP" altLang="en-US" dirty="0" smtClean="0">
                <a:latin typeface="+mn-ea"/>
                <a:ea typeface="+mn-ea"/>
              </a:rPr>
              <a:t>ご提供価値</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endParaRPr lang="en-US" altLang="ja-JP" dirty="0">
              <a:latin typeface="+mn-ea"/>
              <a:ea typeface="+mn-ea"/>
            </a:endParaRPr>
          </a:p>
          <a:p>
            <a:endParaRPr lang="en-US" altLang="ja-JP" dirty="0">
              <a:latin typeface="+mn-ea"/>
              <a:ea typeface="+mn-ea"/>
            </a:endParaRPr>
          </a:p>
          <a:p>
            <a:endParaRPr lang="en-US" altLang="ja-JP" dirty="0" smtClean="0">
              <a:latin typeface="+mn-ea"/>
              <a:ea typeface="+mn-ea"/>
            </a:endParaRPr>
          </a:p>
        </p:txBody>
      </p:sp>
      <p:sp>
        <p:nvSpPr>
          <p:cNvPr id="7" name="正方形/長方形 6"/>
          <p:cNvSpPr/>
          <p:nvPr/>
        </p:nvSpPr>
        <p:spPr>
          <a:xfrm>
            <a:off x="2743201" y="1538041"/>
            <a:ext cx="6864734" cy="1264072"/>
          </a:xfrm>
          <a:prstGeom prst="rect">
            <a:avLst/>
          </a:prstGeom>
          <a:solidFill>
            <a:srgbClr val="DCE2F8">
              <a:alpha val="69804"/>
            </a:srgb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400" dirty="0" smtClean="0">
                <a:solidFill>
                  <a:schemeClr val="tx1">
                    <a:lumMod val="75000"/>
                  </a:schemeClr>
                </a:solidFill>
                <a:latin typeface="+mn-ea"/>
              </a:rPr>
              <a:t>あらゆる決済アプリだけではなく、駅ビル運営を効率化させる業務アプリをオールインワン端末でご提供</a:t>
            </a:r>
            <a:endParaRPr lang="en-US" altLang="ja-JP" sz="2400" dirty="0">
              <a:solidFill>
                <a:schemeClr val="tx1">
                  <a:lumMod val="75000"/>
                </a:schemeClr>
              </a:solidFill>
              <a:latin typeface="+mn-ea"/>
            </a:endParaRPr>
          </a:p>
        </p:txBody>
      </p:sp>
      <p:sp>
        <p:nvSpPr>
          <p:cNvPr id="2" name="正方形/長方形 1"/>
          <p:cNvSpPr/>
          <p:nvPr/>
        </p:nvSpPr>
        <p:spPr>
          <a:xfrm>
            <a:off x="436790" y="1538041"/>
            <a:ext cx="2166367" cy="12640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機能性</a:t>
            </a:r>
            <a:endParaRPr kumimoji="1" lang="ja-JP" altLang="en-US" sz="3200" dirty="0"/>
          </a:p>
        </p:txBody>
      </p:sp>
      <p:sp>
        <p:nvSpPr>
          <p:cNvPr id="11" name="正方形/長方形 10"/>
          <p:cNvSpPr/>
          <p:nvPr/>
        </p:nvSpPr>
        <p:spPr>
          <a:xfrm>
            <a:off x="436790" y="3190903"/>
            <a:ext cx="2166367" cy="12640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安全</a:t>
            </a:r>
            <a:r>
              <a:rPr kumimoji="1" lang="ja-JP" altLang="en-US" sz="3200" dirty="0" smtClean="0"/>
              <a:t>性</a:t>
            </a:r>
            <a:endParaRPr kumimoji="1" lang="ja-JP" altLang="en-US" sz="3200" dirty="0"/>
          </a:p>
        </p:txBody>
      </p:sp>
      <p:sp>
        <p:nvSpPr>
          <p:cNvPr id="12" name="正方形/長方形 11"/>
          <p:cNvSpPr/>
          <p:nvPr/>
        </p:nvSpPr>
        <p:spPr>
          <a:xfrm>
            <a:off x="2743201" y="3204272"/>
            <a:ext cx="6864734" cy="1264072"/>
          </a:xfrm>
          <a:prstGeom prst="rect">
            <a:avLst/>
          </a:prstGeom>
          <a:solidFill>
            <a:srgbClr val="DCE2F8">
              <a:alpha val="69804"/>
            </a:srgb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400" dirty="0">
                <a:solidFill>
                  <a:schemeClr val="tx1">
                    <a:lumMod val="75000"/>
                  </a:schemeClr>
                </a:solidFill>
                <a:latin typeface="+mn-ea"/>
              </a:rPr>
              <a:t>業界の定めるセキュリティ基準である</a:t>
            </a:r>
            <a:r>
              <a:rPr lang="en-US" altLang="ja-JP" sz="2400" dirty="0">
                <a:solidFill>
                  <a:schemeClr val="tx1">
                    <a:lumMod val="75000"/>
                  </a:schemeClr>
                </a:solidFill>
                <a:latin typeface="+mn-ea"/>
              </a:rPr>
              <a:t>PCIDSS/PCIPTS</a:t>
            </a:r>
            <a:r>
              <a:rPr lang="ja-JP" altLang="en-US" sz="2400" dirty="0">
                <a:solidFill>
                  <a:schemeClr val="tx1">
                    <a:lumMod val="75000"/>
                  </a:schemeClr>
                </a:solidFill>
                <a:latin typeface="+mn-ea"/>
              </a:rPr>
              <a:t>の準拠による安心</a:t>
            </a:r>
            <a:r>
              <a:rPr lang="en-US" altLang="ja-JP" sz="2400" dirty="0">
                <a:solidFill>
                  <a:schemeClr val="tx1">
                    <a:lumMod val="75000"/>
                  </a:schemeClr>
                </a:solidFill>
                <a:latin typeface="+mn-ea"/>
              </a:rPr>
              <a:t>/</a:t>
            </a:r>
            <a:r>
              <a:rPr lang="ja-JP" altLang="en-US" sz="2400" dirty="0">
                <a:solidFill>
                  <a:schemeClr val="tx1">
                    <a:lumMod val="75000"/>
                  </a:schemeClr>
                </a:solidFill>
                <a:latin typeface="+mn-ea"/>
              </a:rPr>
              <a:t>安全な</a:t>
            </a:r>
            <a:r>
              <a:rPr lang="ja-JP" altLang="en-US" sz="2400" dirty="0" smtClean="0">
                <a:solidFill>
                  <a:schemeClr val="tx1">
                    <a:lumMod val="75000"/>
                  </a:schemeClr>
                </a:solidFill>
                <a:latin typeface="+mn-ea"/>
              </a:rPr>
              <a:t>決済センタでの</a:t>
            </a:r>
            <a:r>
              <a:rPr lang="ja-JP" altLang="en-US" sz="2400" dirty="0">
                <a:solidFill>
                  <a:schemeClr val="tx1">
                    <a:lumMod val="75000"/>
                  </a:schemeClr>
                </a:solidFill>
                <a:latin typeface="+mn-ea"/>
              </a:rPr>
              <a:t>ご提供</a:t>
            </a:r>
          </a:p>
        </p:txBody>
      </p:sp>
      <p:sp>
        <p:nvSpPr>
          <p:cNvPr id="13" name="正方形/長方形 12"/>
          <p:cNvSpPr/>
          <p:nvPr/>
        </p:nvSpPr>
        <p:spPr>
          <a:xfrm>
            <a:off x="436790" y="4865552"/>
            <a:ext cx="2166367" cy="12640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実績</a:t>
            </a:r>
            <a:endParaRPr kumimoji="1" lang="ja-JP" altLang="en-US" sz="3200" dirty="0"/>
          </a:p>
        </p:txBody>
      </p:sp>
      <p:sp>
        <p:nvSpPr>
          <p:cNvPr id="14" name="正方形/長方形 13"/>
          <p:cNvSpPr/>
          <p:nvPr/>
        </p:nvSpPr>
        <p:spPr>
          <a:xfrm>
            <a:off x="2743201" y="4861211"/>
            <a:ext cx="6864734" cy="1264072"/>
          </a:xfrm>
          <a:prstGeom prst="rect">
            <a:avLst/>
          </a:prstGeom>
          <a:solidFill>
            <a:srgbClr val="DCE2F8">
              <a:alpha val="69804"/>
            </a:srgb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400" dirty="0" smtClean="0">
                <a:solidFill>
                  <a:schemeClr val="tx1">
                    <a:lumMod val="75000"/>
                  </a:schemeClr>
                </a:solidFill>
                <a:latin typeface="+mn-ea"/>
              </a:rPr>
              <a:t>ショッピングセンターへの豊富な実績で、駅ビル会社様に安心して頂ける導入と保守サポートをご提供</a:t>
            </a:r>
            <a:endParaRPr lang="ja-JP" altLang="en-US" sz="2400" dirty="0">
              <a:solidFill>
                <a:schemeClr val="tx1">
                  <a:lumMod val="75000"/>
                </a:schemeClr>
              </a:solidFill>
              <a:latin typeface="+mn-ea"/>
            </a:endParaRPr>
          </a:p>
        </p:txBody>
      </p:sp>
    </p:spTree>
    <p:extLst>
      <p:ext uri="{BB962C8B-B14F-4D97-AF65-F5344CB8AC3E}">
        <p14:creationId xmlns:p14="http://schemas.microsoft.com/office/powerpoint/2010/main" val="33864636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テキスト ボックス 99"/>
          <p:cNvSpPr txBox="1"/>
          <p:nvPr/>
        </p:nvSpPr>
        <p:spPr>
          <a:xfrm>
            <a:off x="730356" y="4274759"/>
            <a:ext cx="2247900" cy="2031325"/>
          </a:xfrm>
          <a:prstGeom prst="rect">
            <a:avLst/>
          </a:prstGeom>
          <a:noFill/>
          <a:ln w="19050">
            <a:noFill/>
          </a:ln>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クレジット決済時の</a:t>
            </a:r>
            <a:endParaRPr kumimoji="1" lang="en-US" altLang="ja-JP" sz="1400" b="1" u="sng" dirty="0" smtClean="0">
              <a:latin typeface="Meiryo UI" pitchFamily="50" charset="-128"/>
              <a:ea typeface="Meiryo UI" pitchFamily="50" charset="-128"/>
              <a:cs typeface="Meiryo UI" pitchFamily="50" charset="-128"/>
            </a:endParaRPr>
          </a:p>
          <a:p>
            <a:pPr algn="ctr"/>
            <a:r>
              <a:rPr kumimoji="1" lang="ja-JP" altLang="en-US" sz="1400" b="1" u="sng" dirty="0" smtClean="0">
                <a:latin typeface="Meiryo UI" pitchFamily="50" charset="-128"/>
                <a:ea typeface="Meiryo UI" pitchFamily="50" charset="-128"/>
                <a:cs typeface="Meiryo UI" pitchFamily="50" charset="-128"/>
              </a:rPr>
              <a:t>サインの電子化</a:t>
            </a:r>
            <a:endParaRPr kumimoji="1" lang="en-US" altLang="ja-JP" sz="1400" b="1" u="sng" dirty="0" smtClean="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a:latin typeface="Meiryo UI" pitchFamily="50" charset="-128"/>
              <a:ea typeface="Meiryo UI" pitchFamily="50" charset="-128"/>
              <a:cs typeface="Meiryo UI" pitchFamily="50" charset="-128"/>
            </a:endParaRPr>
          </a:p>
          <a:p>
            <a:pPr algn="ctr"/>
            <a:r>
              <a:rPr kumimoji="1" lang="ja-JP" altLang="en-US" sz="1400" dirty="0" smtClean="0">
                <a:latin typeface="Meiryo UI" pitchFamily="50" charset="-128"/>
                <a:ea typeface="Meiryo UI" pitchFamily="50" charset="-128"/>
                <a:cs typeface="Meiryo UI" pitchFamily="50" charset="-128"/>
              </a:rPr>
              <a:t>・スマートな決済</a:t>
            </a:r>
            <a:endParaRPr kumimoji="1" lang="en-US" altLang="ja-JP" sz="1400" dirty="0" smtClean="0">
              <a:latin typeface="Meiryo UI" pitchFamily="50" charset="-128"/>
              <a:ea typeface="Meiryo UI" pitchFamily="50" charset="-128"/>
              <a:cs typeface="Meiryo UI" pitchFamily="50" charset="-128"/>
            </a:endParaRPr>
          </a:p>
          <a:p>
            <a:pPr algn="ctr"/>
            <a:r>
              <a:rPr kumimoji="1" lang="ja-JP" altLang="en-US" sz="1400" dirty="0" smtClean="0">
                <a:latin typeface="Meiryo UI" pitchFamily="50" charset="-128"/>
                <a:ea typeface="Meiryo UI" pitchFamily="50" charset="-128"/>
                <a:cs typeface="Meiryo UI" pitchFamily="50" charset="-128"/>
              </a:rPr>
              <a:t>・ペーパレス化を実現</a:t>
            </a:r>
            <a:endParaRPr kumimoji="1" lang="ja-JP" altLang="en-US" sz="1400" dirty="0">
              <a:latin typeface="Meiryo UI" pitchFamily="50" charset="-128"/>
              <a:ea typeface="Meiryo UI" pitchFamily="50" charset="-128"/>
              <a:cs typeface="Meiryo UI" pitchFamily="50" charset="-128"/>
            </a:endParaRPr>
          </a:p>
        </p:txBody>
      </p:sp>
      <p:pic>
        <p:nvPicPr>
          <p:cNvPr id="55" name="図 54"/>
          <p:cNvPicPr>
            <a:picLocks noChangeAspect="1"/>
          </p:cNvPicPr>
          <p:nvPr/>
        </p:nvPicPr>
        <p:blipFill rotWithShape="1">
          <a:blip r:embed="rId3">
            <a:extLst>
              <a:ext uri="{28A0092B-C50C-407E-A947-70E740481C1C}">
                <a14:useLocalDpi xmlns:a14="http://schemas.microsoft.com/office/drawing/2010/main" val="0"/>
              </a:ext>
            </a:extLst>
          </a:blip>
          <a:srcRect l="29159" r="28947"/>
          <a:stretch/>
        </p:blipFill>
        <p:spPr>
          <a:xfrm>
            <a:off x="3670474" y="2801752"/>
            <a:ext cx="2389474" cy="2557576"/>
          </a:xfrm>
          <a:prstGeom prst="rect">
            <a:avLst/>
          </a:prstGeom>
        </p:spPr>
      </p:pic>
      <p:sp>
        <p:nvSpPr>
          <p:cNvPr id="4" name="タイトル 3"/>
          <p:cNvSpPr>
            <a:spLocks noGrp="1"/>
          </p:cNvSpPr>
          <p:nvPr>
            <p:ph type="title"/>
          </p:nvPr>
        </p:nvSpPr>
        <p:spPr/>
        <p:txBody>
          <a:bodyPr>
            <a:normAutofit/>
          </a:bodyPr>
          <a:lstStyle/>
          <a:p>
            <a:r>
              <a:rPr lang="en-US" altLang="ja-JP" dirty="0">
                <a:latin typeface="+mn-ea"/>
              </a:rPr>
              <a:t>1.3. </a:t>
            </a:r>
            <a:r>
              <a:rPr lang="ja-JP" altLang="en-US" dirty="0">
                <a:latin typeface="+mn-ea"/>
              </a:rPr>
              <a:t>本プロジェクトにおける実現のポイント</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ja-JP" altLang="en-US" dirty="0">
                <a:latin typeface="+mn-ea"/>
                <a:ea typeface="+mn-ea"/>
              </a:rPr>
              <a:t>ハイブリッド型決済</a:t>
            </a:r>
            <a:r>
              <a:rPr lang="ja-JP" altLang="en-US" dirty="0" smtClean="0">
                <a:latin typeface="+mn-ea"/>
                <a:ea typeface="+mn-ea"/>
              </a:rPr>
              <a:t>端末（</a:t>
            </a:r>
            <a:r>
              <a:rPr lang="en-US" altLang="ja-JP" dirty="0" smtClean="0">
                <a:latin typeface="+mn-ea"/>
                <a:ea typeface="+mn-ea"/>
              </a:rPr>
              <a:t>Castles</a:t>
            </a:r>
            <a:r>
              <a:rPr lang="ja-JP" altLang="en-US" dirty="0">
                <a:latin typeface="+mn-ea"/>
                <a:ea typeface="+mn-ea"/>
              </a:rPr>
              <a:t>製</a:t>
            </a:r>
            <a:r>
              <a:rPr lang="en-US" altLang="ja-JP" dirty="0" smtClean="0">
                <a:latin typeface="+mn-ea"/>
                <a:ea typeface="+mn-ea"/>
              </a:rPr>
              <a:t>Saturn1000E</a:t>
            </a:r>
            <a:r>
              <a:rPr lang="ja-JP" altLang="en-US" dirty="0" smtClean="0">
                <a:latin typeface="+mn-ea"/>
                <a:ea typeface="+mn-ea"/>
              </a:rPr>
              <a:t>）は</a:t>
            </a:r>
            <a:r>
              <a:rPr lang="en-US" altLang="ja-JP" dirty="0">
                <a:latin typeface="+mn-ea"/>
                <a:ea typeface="+mn-ea"/>
              </a:rPr>
              <a:t>1</a:t>
            </a:r>
            <a:r>
              <a:rPr lang="ja-JP" altLang="en-US" dirty="0">
                <a:latin typeface="+mn-ea"/>
                <a:ea typeface="+mn-ea"/>
              </a:rPr>
              <a:t>台</a:t>
            </a:r>
            <a:r>
              <a:rPr lang="ja-JP" altLang="en-US" dirty="0" smtClean="0">
                <a:latin typeface="+mn-ea"/>
                <a:ea typeface="+mn-ea"/>
              </a:rPr>
              <a:t>ですべての決済</a:t>
            </a:r>
            <a:r>
              <a:rPr lang="ja-JP" altLang="en-US" dirty="0">
                <a:latin typeface="+mn-ea"/>
                <a:ea typeface="+mn-ea"/>
              </a:rPr>
              <a:t>、テナント運営業務を行う</a:t>
            </a:r>
            <a:r>
              <a:rPr lang="ja-JP" altLang="en-US" dirty="0" smtClean="0">
                <a:latin typeface="+mn-ea"/>
                <a:ea typeface="+mn-ea"/>
              </a:rPr>
              <a:t>ことが可能</a:t>
            </a:r>
            <a:r>
              <a:rPr lang="ja-JP" altLang="en-US" dirty="0">
                <a:latin typeface="+mn-ea"/>
                <a:ea typeface="+mn-ea"/>
              </a:rPr>
              <a:t>です。</a:t>
            </a:r>
          </a:p>
        </p:txBody>
      </p:sp>
      <p:sp>
        <p:nvSpPr>
          <p:cNvPr id="99" name="円形吹き出し 98"/>
          <p:cNvSpPr/>
          <p:nvPr/>
        </p:nvSpPr>
        <p:spPr>
          <a:xfrm>
            <a:off x="658696" y="4013430"/>
            <a:ext cx="2471738" cy="2362991"/>
          </a:xfrm>
          <a:prstGeom prst="wedgeEllipseCallout">
            <a:avLst>
              <a:gd name="adj1" fmla="val 76831"/>
              <a:gd name="adj2" fmla="val -51210"/>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01" name="円形吹き出し 100"/>
          <p:cNvSpPr/>
          <p:nvPr/>
        </p:nvSpPr>
        <p:spPr>
          <a:xfrm>
            <a:off x="505296" y="1650836"/>
            <a:ext cx="2395762" cy="2348187"/>
          </a:xfrm>
          <a:prstGeom prst="wedgeEllipseCallout">
            <a:avLst>
              <a:gd name="adj1" fmla="val 70627"/>
              <a:gd name="adj2" fmla="val 27321"/>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02" name="テキスト ボックス 101"/>
          <p:cNvSpPr txBox="1"/>
          <p:nvPr/>
        </p:nvSpPr>
        <p:spPr>
          <a:xfrm>
            <a:off x="596008" y="1735827"/>
            <a:ext cx="2247900" cy="2154436"/>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クレジット決済</a:t>
            </a:r>
            <a:endParaRPr kumimoji="1" lang="en-US" altLang="ja-JP" sz="1400" b="1" u="sng" dirty="0" smtClean="0">
              <a:latin typeface="Meiryo UI" pitchFamily="50" charset="-128"/>
              <a:ea typeface="Meiryo UI" pitchFamily="50" charset="-128"/>
              <a:cs typeface="Meiryo UI" pitchFamily="50" charset="-128"/>
            </a:endParaRPr>
          </a:p>
          <a:p>
            <a:pPr algn="ctr"/>
            <a:r>
              <a:rPr kumimoji="1" lang="ja-JP" altLang="en-US" sz="1400" b="1" u="sng" dirty="0" smtClean="0">
                <a:latin typeface="Meiryo UI" pitchFamily="50" charset="-128"/>
                <a:ea typeface="Meiryo UI" pitchFamily="50" charset="-128"/>
                <a:cs typeface="Meiryo UI" pitchFamily="50" charset="-128"/>
              </a:rPr>
              <a:t>ポイント</a:t>
            </a:r>
            <a:r>
              <a:rPr kumimoji="1" lang="en-US" altLang="ja-JP" sz="1400" b="1" u="sng" dirty="0" smtClean="0">
                <a:latin typeface="Meiryo UI" pitchFamily="50" charset="-128"/>
                <a:ea typeface="Meiryo UI" pitchFamily="50" charset="-128"/>
                <a:cs typeface="Meiryo UI" pitchFamily="50" charset="-128"/>
              </a:rPr>
              <a:t>/</a:t>
            </a:r>
            <a:r>
              <a:rPr kumimoji="1" lang="ja-JP" altLang="en-US" sz="1400" b="1" u="sng" dirty="0" smtClean="0">
                <a:latin typeface="Meiryo UI" pitchFamily="50" charset="-128"/>
                <a:ea typeface="Meiryo UI" pitchFamily="50" charset="-128"/>
                <a:cs typeface="Meiryo UI" pitchFamily="50" charset="-128"/>
              </a:rPr>
              <a:t>クーポン管理</a:t>
            </a:r>
            <a:endParaRPr kumimoji="1" lang="en-US" altLang="ja-JP" sz="1400" b="1" u="sng" dirty="0" smtClean="0">
              <a:latin typeface="Meiryo UI" pitchFamily="50" charset="-128"/>
              <a:ea typeface="Meiryo UI" pitchFamily="50" charset="-128"/>
              <a:cs typeface="Meiryo UI" pitchFamily="50" charset="-128"/>
            </a:endParaRPr>
          </a:p>
          <a:p>
            <a:pPr algn="ctr"/>
            <a:r>
              <a:rPr lang="en-US" altLang="ja-JP" sz="1400" b="1" u="sng" dirty="0" smtClean="0">
                <a:latin typeface="Meiryo UI" pitchFamily="50" charset="-128"/>
                <a:ea typeface="Meiryo UI" pitchFamily="50" charset="-128"/>
                <a:cs typeface="Meiryo UI" pitchFamily="50" charset="-128"/>
              </a:rPr>
              <a:t>POS</a:t>
            </a:r>
            <a:r>
              <a:rPr lang="ja-JP" altLang="en-US" sz="1400" b="1" u="sng" dirty="0" smtClean="0">
                <a:latin typeface="Meiryo UI" pitchFamily="50" charset="-128"/>
                <a:ea typeface="Meiryo UI" pitchFamily="50" charset="-128"/>
                <a:cs typeface="Meiryo UI" pitchFamily="50" charset="-128"/>
              </a:rPr>
              <a:t>連動</a:t>
            </a:r>
            <a:endParaRPr kumimoji="1" lang="en-US" altLang="ja-JP" sz="1400" dirty="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800" dirty="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r>
              <a:rPr kumimoji="1" lang="ja-JP" altLang="en-US" sz="1400" dirty="0" smtClean="0">
                <a:latin typeface="Meiryo UI" pitchFamily="50" charset="-128"/>
                <a:ea typeface="Meiryo UI" pitchFamily="50" charset="-128"/>
                <a:cs typeface="Meiryo UI" pitchFamily="50" charset="-128"/>
              </a:rPr>
              <a:t>・顧客利便性向上</a:t>
            </a:r>
            <a:endParaRPr kumimoji="1" lang="en-US" altLang="ja-JP" sz="1400" dirty="0" smtClean="0">
              <a:latin typeface="Meiryo UI" pitchFamily="50" charset="-128"/>
              <a:ea typeface="Meiryo UI" pitchFamily="50" charset="-128"/>
              <a:cs typeface="Meiryo UI" pitchFamily="50" charset="-128"/>
            </a:endParaRPr>
          </a:p>
          <a:p>
            <a:pPr algn="ctr"/>
            <a:r>
              <a:rPr kumimoji="1" lang="ja-JP" altLang="en-US" sz="1400" dirty="0" smtClean="0">
                <a:latin typeface="Meiryo UI" pitchFamily="50" charset="-128"/>
                <a:ea typeface="Meiryo UI" pitchFamily="50" charset="-128"/>
                <a:cs typeface="Meiryo UI" pitchFamily="50" charset="-128"/>
              </a:rPr>
              <a:t>・顧客囲い込み！</a:t>
            </a:r>
            <a:endParaRPr kumimoji="1" lang="en-US" altLang="ja-JP" sz="1400" dirty="0" smtClean="0">
              <a:latin typeface="Meiryo UI" pitchFamily="50" charset="-128"/>
              <a:ea typeface="Meiryo UI" pitchFamily="50" charset="-128"/>
              <a:cs typeface="Meiryo UI" pitchFamily="50" charset="-128"/>
            </a:endParaRPr>
          </a:p>
        </p:txBody>
      </p:sp>
      <p:pic>
        <p:nvPicPr>
          <p:cNvPr id="103" name="Picture 5" descr="http://www.card1616.com/shinsa/cate_onayami-soudan/images/lgi01a201402091200.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5198" y="2556459"/>
            <a:ext cx="942096" cy="727733"/>
          </a:xfrm>
          <a:prstGeom prst="rect">
            <a:avLst/>
          </a:prstGeom>
          <a:noFill/>
          <a:extLst>
            <a:ext uri="{909E8E84-426E-40DD-AFC4-6F175D3DCCD1}">
              <a14:hiddenFill xmlns:a14="http://schemas.microsoft.com/office/drawing/2010/main">
                <a:solidFill>
                  <a:srgbClr val="FFFFFF"/>
                </a:solidFill>
              </a14:hiddenFill>
            </a:ext>
          </a:extLst>
        </p:spPr>
      </p:pic>
      <p:sp>
        <p:nvSpPr>
          <p:cNvPr id="104" name="円形吹き出し 103"/>
          <p:cNvSpPr/>
          <p:nvPr/>
        </p:nvSpPr>
        <p:spPr>
          <a:xfrm>
            <a:off x="5055862" y="1283904"/>
            <a:ext cx="1972716" cy="1646691"/>
          </a:xfrm>
          <a:prstGeom prst="wedgeEllipseCallout">
            <a:avLst>
              <a:gd name="adj1" fmla="val -52079"/>
              <a:gd name="adj2" fmla="val 54932"/>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05" name="テキスト ボックス 104"/>
          <p:cNvSpPr txBox="1"/>
          <p:nvPr/>
        </p:nvSpPr>
        <p:spPr>
          <a:xfrm>
            <a:off x="5028124" y="1539781"/>
            <a:ext cx="1974848" cy="1169551"/>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メール、</a:t>
            </a:r>
            <a:r>
              <a:rPr lang="ja-JP" altLang="en-US" sz="1400" b="1" u="sng" dirty="0" smtClean="0">
                <a:latin typeface="Meiryo UI" pitchFamily="50" charset="-128"/>
                <a:ea typeface="Meiryo UI" pitchFamily="50" charset="-128"/>
                <a:cs typeface="Meiryo UI" pitchFamily="50" charset="-128"/>
              </a:rPr>
              <a:t>緊急通報等</a:t>
            </a:r>
            <a:endParaRPr lang="en-US" altLang="ja-JP" sz="1400" b="1" u="sng" dirty="0" smtClean="0">
              <a:latin typeface="Meiryo UI" pitchFamily="50" charset="-128"/>
              <a:ea typeface="Meiryo UI" pitchFamily="50" charset="-128"/>
              <a:cs typeface="Meiryo UI" pitchFamily="50" charset="-128"/>
            </a:endParaRPr>
          </a:p>
          <a:p>
            <a:endParaRPr lang="en-US" altLang="ja-JP" sz="1400" b="1" dirty="0" smtClean="0">
              <a:latin typeface="Meiryo UI" pitchFamily="50" charset="-128"/>
              <a:ea typeface="Meiryo UI" pitchFamily="50" charset="-128"/>
              <a:cs typeface="Meiryo UI" pitchFamily="50" charset="-128"/>
            </a:endParaRPr>
          </a:p>
          <a:p>
            <a:endParaRPr lang="en-US" altLang="ja-JP" sz="1400" b="1" dirty="0">
              <a:latin typeface="Meiryo UI" pitchFamily="50" charset="-128"/>
              <a:ea typeface="Meiryo UI" pitchFamily="50" charset="-128"/>
              <a:cs typeface="Meiryo UI" pitchFamily="50" charset="-128"/>
            </a:endParaRPr>
          </a:p>
          <a:p>
            <a:r>
              <a:rPr lang="ja-JP" altLang="en-US" sz="1400" b="1" dirty="0" smtClean="0">
                <a:latin typeface="Meiryo UI" pitchFamily="50" charset="-128"/>
                <a:ea typeface="Meiryo UI" pitchFamily="50" charset="-128"/>
                <a:cs typeface="Meiryo UI" pitchFamily="50" charset="-128"/>
              </a:rPr>
              <a:t>　</a:t>
            </a:r>
            <a:endParaRPr lang="en-US" altLang="ja-JP" sz="1400" b="1" dirty="0">
              <a:latin typeface="Meiryo UI" pitchFamily="50" charset="-128"/>
              <a:ea typeface="Meiryo UI" pitchFamily="50" charset="-128"/>
              <a:cs typeface="Meiryo UI" pitchFamily="50" charset="-128"/>
            </a:endParaRPr>
          </a:p>
          <a:p>
            <a:r>
              <a:rPr lang="ja-JP" altLang="en-US" sz="1400" b="1" dirty="0" smtClean="0">
                <a:latin typeface="Meiryo UI" pitchFamily="50" charset="-128"/>
                <a:ea typeface="Meiryo UI" pitchFamily="50" charset="-128"/>
                <a:cs typeface="Meiryo UI" pitchFamily="50" charset="-128"/>
              </a:rPr>
              <a:t>　</a:t>
            </a:r>
            <a:r>
              <a:rPr lang="ja-JP" altLang="en-US" sz="1400" dirty="0" smtClean="0">
                <a:latin typeface="Meiryo UI" pitchFamily="50" charset="-128"/>
                <a:ea typeface="Meiryo UI" pitchFamily="50" charset="-128"/>
                <a:cs typeface="Meiryo UI" pitchFamily="50" charset="-128"/>
              </a:rPr>
              <a:t>・　運営業務</a:t>
            </a:r>
            <a:r>
              <a:rPr lang="ja-JP" altLang="en-US" sz="1400" dirty="0">
                <a:latin typeface="Meiryo UI" pitchFamily="50" charset="-128"/>
                <a:ea typeface="Meiryo UI" pitchFamily="50" charset="-128"/>
                <a:cs typeface="Meiryo UI" pitchFamily="50" charset="-128"/>
              </a:rPr>
              <a:t>効率化</a:t>
            </a:r>
            <a:endParaRPr lang="en-US" altLang="ja-JP" sz="1400" dirty="0">
              <a:latin typeface="Meiryo UI" pitchFamily="50" charset="-128"/>
              <a:ea typeface="Meiryo UI" pitchFamily="50" charset="-128"/>
              <a:cs typeface="Meiryo UI" pitchFamily="50" charset="-128"/>
            </a:endParaRPr>
          </a:p>
        </p:txBody>
      </p:sp>
      <p:pic>
        <p:nvPicPr>
          <p:cNvPr id="106" name="Picture 8" descr="D:\$ystem\contents\image\mail_j0431536[1].png"/>
          <p:cNvPicPr>
            <a:picLocks noChangeAspect="1" noChangeArrowheads="1"/>
          </p:cNvPicPr>
          <p:nvPr/>
        </p:nvPicPr>
        <p:blipFill>
          <a:blip r:embed="rId5"/>
          <a:srcRect/>
          <a:stretch>
            <a:fillRect/>
          </a:stretch>
        </p:blipFill>
        <p:spPr bwMode="auto">
          <a:xfrm>
            <a:off x="5403086" y="1882440"/>
            <a:ext cx="457200" cy="449262"/>
          </a:xfrm>
          <a:prstGeom prst="rect">
            <a:avLst/>
          </a:prstGeom>
          <a:noFill/>
          <a:ln w="9525">
            <a:noFill/>
            <a:miter lim="800000"/>
            <a:headEnd/>
            <a:tailEnd/>
          </a:ln>
        </p:spPr>
      </p:pic>
      <p:pic>
        <p:nvPicPr>
          <p:cNvPr id="107" name="図 10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1477" y="1974131"/>
            <a:ext cx="288000" cy="288000"/>
          </a:xfrm>
          <a:prstGeom prst="rect">
            <a:avLst/>
          </a:prstGeom>
        </p:spPr>
      </p:pic>
      <p:sp>
        <p:nvSpPr>
          <p:cNvPr id="108" name="円形吹き出し 107"/>
          <p:cNvSpPr/>
          <p:nvPr/>
        </p:nvSpPr>
        <p:spPr>
          <a:xfrm>
            <a:off x="5885675" y="4971728"/>
            <a:ext cx="1960944" cy="1494101"/>
          </a:xfrm>
          <a:prstGeom prst="wedgeEllipseCallout">
            <a:avLst>
              <a:gd name="adj1" fmla="val -67561"/>
              <a:gd name="adj2" fmla="val -50400"/>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09" name="テキスト ボックス 108"/>
          <p:cNvSpPr txBox="1"/>
          <p:nvPr/>
        </p:nvSpPr>
        <p:spPr>
          <a:xfrm>
            <a:off x="5687965" y="5143923"/>
            <a:ext cx="2488821" cy="1169551"/>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駐車券</a:t>
            </a:r>
            <a:r>
              <a:rPr lang="ja-JP" altLang="en-US" sz="1400" b="1" u="sng" dirty="0" smtClean="0">
                <a:latin typeface="Meiryo UI" pitchFamily="50" charset="-128"/>
                <a:ea typeface="Meiryo UI" pitchFamily="50" charset="-128"/>
                <a:cs typeface="Meiryo UI" pitchFamily="50" charset="-128"/>
              </a:rPr>
              <a:t>着券</a:t>
            </a:r>
            <a:endParaRPr lang="en-US" altLang="ja-JP" sz="1400" b="1" u="sng" dirty="0" smtClean="0">
              <a:latin typeface="Meiryo UI" pitchFamily="50" charset="-128"/>
              <a:ea typeface="Meiryo UI" pitchFamily="50" charset="-128"/>
              <a:cs typeface="Meiryo UI" pitchFamily="50" charset="-128"/>
            </a:endParaRPr>
          </a:p>
          <a:p>
            <a:pPr algn="ct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a:latin typeface="Meiryo UI" pitchFamily="50" charset="-128"/>
              <a:ea typeface="Meiryo UI" pitchFamily="50" charset="-128"/>
              <a:cs typeface="Meiryo UI" pitchFamily="50" charset="-128"/>
            </a:endParaRPr>
          </a:p>
          <a:p>
            <a:pPr algn="ctr"/>
            <a:r>
              <a:rPr lang="ja-JP" altLang="en-US" sz="1400" dirty="0" smtClean="0">
                <a:latin typeface="Meiryo UI" pitchFamily="50" charset="-128"/>
                <a:ea typeface="Meiryo UI" pitchFamily="50" charset="-128"/>
                <a:cs typeface="Meiryo UI" pitchFamily="50" charset="-128"/>
              </a:rPr>
              <a:t>・</a:t>
            </a:r>
            <a:r>
              <a:rPr lang="ja-JP" altLang="en-US" sz="1400" dirty="0">
                <a:latin typeface="Meiryo UI" pitchFamily="50" charset="-128"/>
                <a:ea typeface="Meiryo UI" pitchFamily="50" charset="-128"/>
                <a:cs typeface="Meiryo UI" pitchFamily="50" charset="-128"/>
              </a:rPr>
              <a:t>顧客利便性</a:t>
            </a:r>
            <a:r>
              <a:rPr lang="ja-JP" altLang="en-US" sz="1400" dirty="0" smtClean="0">
                <a:latin typeface="Meiryo UI" pitchFamily="50" charset="-128"/>
                <a:ea typeface="Meiryo UI" pitchFamily="50" charset="-128"/>
                <a:cs typeface="Meiryo UI" pitchFamily="50" charset="-128"/>
              </a:rPr>
              <a:t>向上</a:t>
            </a:r>
            <a:endParaRPr lang="en-US" altLang="ja-JP" sz="1400" dirty="0">
              <a:latin typeface="Meiryo UI" pitchFamily="50" charset="-128"/>
              <a:ea typeface="Meiryo UI" pitchFamily="50" charset="-128"/>
              <a:cs typeface="Meiryo UI" pitchFamily="50" charset="-128"/>
            </a:endParaRPr>
          </a:p>
        </p:txBody>
      </p:sp>
      <p:grpSp>
        <p:nvGrpSpPr>
          <p:cNvPr id="110" name="グループ化 109"/>
          <p:cNvGrpSpPr/>
          <p:nvPr/>
        </p:nvGrpSpPr>
        <p:grpSpPr>
          <a:xfrm>
            <a:off x="6622428" y="5535137"/>
            <a:ext cx="537269" cy="389031"/>
            <a:chOff x="2080369" y="1587921"/>
            <a:chExt cx="537269" cy="389031"/>
          </a:xfrm>
        </p:grpSpPr>
        <p:sp>
          <p:nvSpPr>
            <p:cNvPr id="111" name="フローチャート : カード 38"/>
            <p:cNvSpPr/>
            <p:nvPr/>
          </p:nvSpPr>
          <p:spPr>
            <a:xfrm>
              <a:off x="2080369" y="1587921"/>
              <a:ext cx="537269" cy="389031"/>
            </a:xfrm>
            <a:prstGeom prst="flowChartPunchedCard">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駐車券</a:t>
              </a:r>
            </a:p>
          </p:txBody>
        </p:sp>
        <p:pic>
          <p:nvPicPr>
            <p:cNvPr id="112" name="Picture 2" descr="http://tse4.mm.bing.net/th?id=OIP.Ma745faa184a34a3723f71f6a4f832a23o0&amp;pid=15.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3860" y="1613554"/>
              <a:ext cx="310285" cy="187205"/>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図 112"/>
          <p:cNvPicPr>
            <a:picLocks noChangeAspect="1"/>
          </p:cNvPicPr>
          <p:nvPr/>
        </p:nvPicPr>
        <p:blipFill>
          <a:blip r:embed="rId8"/>
          <a:stretch>
            <a:fillRect/>
          </a:stretch>
        </p:blipFill>
        <p:spPr>
          <a:xfrm>
            <a:off x="8266583" y="4964845"/>
            <a:ext cx="806836" cy="271822"/>
          </a:xfrm>
          <a:prstGeom prst="rect">
            <a:avLst/>
          </a:prstGeom>
        </p:spPr>
      </p:pic>
      <p:pic>
        <p:nvPicPr>
          <p:cNvPr id="114" name="図 113"/>
          <p:cNvPicPr>
            <a:picLocks noChangeAspect="1"/>
          </p:cNvPicPr>
          <p:nvPr/>
        </p:nvPicPr>
        <p:blipFill>
          <a:blip r:embed="rId9"/>
          <a:stretch>
            <a:fillRect/>
          </a:stretch>
        </p:blipFill>
        <p:spPr>
          <a:xfrm>
            <a:off x="8260823" y="4747344"/>
            <a:ext cx="731957" cy="221579"/>
          </a:xfrm>
          <a:prstGeom prst="rect">
            <a:avLst/>
          </a:prstGeom>
        </p:spPr>
      </p:pic>
      <p:pic>
        <p:nvPicPr>
          <p:cNvPr id="115" name="図 11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958719" y="4756657"/>
            <a:ext cx="631347" cy="217608"/>
          </a:xfrm>
          <a:prstGeom prst="rect">
            <a:avLst/>
          </a:prstGeom>
        </p:spPr>
      </p:pic>
      <p:pic>
        <p:nvPicPr>
          <p:cNvPr id="116" name="Picture 4" descr="「origami pay」の画像検索結果"/>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754306" y="5207469"/>
            <a:ext cx="517483" cy="217608"/>
          </a:xfrm>
          <a:prstGeom prst="rect">
            <a:avLst/>
          </a:prstGeom>
          <a:noFill/>
          <a:extLst>
            <a:ext uri="{909E8E84-426E-40DD-AFC4-6F175D3DCCD1}">
              <a14:hiddenFill xmlns:a14="http://schemas.microsoft.com/office/drawing/2010/main">
                <a:solidFill>
                  <a:srgbClr val="FFFFFF"/>
                </a:solidFill>
              </a14:hiddenFill>
            </a:ext>
          </a:extLst>
        </p:spPr>
      </p:pic>
      <p:pic>
        <p:nvPicPr>
          <p:cNvPr id="117" name="図 116"/>
          <p:cNvPicPr>
            <a:picLocks noChangeAspect="1"/>
          </p:cNvPicPr>
          <p:nvPr/>
        </p:nvPicPr>
        <p:blipFill>
          <a:blip r:embed="rId12"/>
          <a:stretch>
            <a:fillRect/>
          </a:stretch>
        </p:blipFill>
        <p:spPr>
          <a:xfrm>
            <a:off x="8497678" y="5173232"/>
            <a:ext cx="333795" cy="236218"/>
          </a:xfrm>
          <a:prstGeom prst="rect">
            <a:avLst/>
          </a:prstGeom>
        </p:spPr>
      </p:pic>
      <p:pic>
        <p:nvPicPr>
          <p:cNvPr id="118" name="図 117"/>
          <p:cNvPicPr>
            <a:picLocks noChangeAspect="1"/>
          </p:cNvPicPr>
          <p:nvPr/>
        </p:nvPicPr>
        <p:blipFill>
          <a:blip r:embed="rId13"/>
          <a:stretch>
            <a:fillRect/>
          </a:stretch>
        </p:blipFill>
        <p:spPr>
          <a:xfrm>
            <a:off x="8523305" y="5186270"/>
            <a:ext cx="737637" cy="198968"/>
          </a:xfrm>
          <a:prstGeom prst="rect">
            <a:avLst/>
          </a:prstGeom>
        </p:spPr>
      </p:pic>
      <p:pic>
        <p:nvPicPr>
          <p:cNvPr id="119" name="図 118"/>
          <p:cNvPicPr>
            <a:picLocks noChangeAspect="1"/>
          </p:cNvPicPr>
          <p:nvPr/>
        </p:nvPicPr>
        <p:blipFill>
          <a:blip r:embed="rId14"/>
          <a:stretch>
            <a:fillRect/>
          </a:stretch>
        </p:blipFill>
        <p:spPr>
          <a:xfrm>
            <a:off x="9029272" y="4976975"/>
            <a:ext cx="556652" cy="224868"/>
          </a:xfrm>
          <a:prstGeom prst="rect">
            <a:avLst/>
          </a:prstGeom>
        </p:spPr>
      </p:pic>
      <p:sp>
        <p:nvSpPr>
          <p:cNvPr id="120" name="テキスト ボックス 119"/>
          <p:cNvSpPr txBox="1"/>
          <p:nvPr/>
        </p:nvSpPr>
        <p:spPr>
          <a:xfrm>
            <a:off x="7076708" y="2502733"/>
            <a:ext cx="2247900" cy="1600438"/>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電子マネー決済</a:t>
            </a: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endParaRPr kumimoji="1" lang="en-US" altLang="ja-JP" sz="1400" dirty="0" smtClean="0">
              <a:latin typeface="Meiryo UI" pitchFamily="50" charset="-128"/>
              <a:ea typeface="Meiryo UI" pitchFamily="50" charset="-128"/>
              <a:cs typeface="Meiryo UI" pitchFamily="50" charset="-128"/>
            </a:endParaRPr>
          </a:p>
          <a:p>
            <a:pPr algn="ctr"/>
            <a:r>
              <a:rPr kumimoji="1" lang="ja-JP" altLang="en-US" sz="1400" dirty="0" smtClean="0">
                <a:latin typeface="Meiryo UI" pitchFamily="50" charset="-128"/>
                <a:ea typeface="Meiryo UI" pitchFamily="50" charset="-128"/>
                <a:cs typeface="Meiryo UI" pitchFamily="50" charset="-128"/>
              </a:rPr>
              <a:t>・顧客利便性向上</a:t>
            </a:r>
            <a:endParaRPr kumimoji="1" lang="en-US" altLang="ja-JP" sz="1400" dirty="0" smtClean="0">
              <a:latin typeface="Meiryo UI" pitchFamily="50" charset="-128"/>
              <a:ea typeface="Meiryo UI" pitchFamily="50" charset="-128"/>
              <a:cs typeface="Meiryo UI" pitchFamily="50" charset="-128"/>
            </a:endParaRPr>
          </a:p>
        </p:txBody>
      </p:sp>
      <p:sp>
        <p:nvSpPr>
          <p:cNvPr id="121" name="円形吹き出し 120"/>
          <p:cNvSpPr/>
          <p:nvPr/>
        </p:nvSpPr>
        <p:spPr>
          <a:xfrm>
            <a:off x="7781374" y="4246469"/>
            <a:ext cx="2102034" cy="1647564"/>
          </a:xfrm>
          <a:prstGeom prst="wedgeEllipseCallout">
            <a:avLst>
              <a:gd name="adj1" fmla="val -105552"/>
              <a:gd name="adj2" fmla="val -34118"/>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22" name="円形吹き出し 121"/>
          <p:cNvSpPr/>
          <p:nvPr/>
        </p:nvSpPr>
        <p:spPr>
          <a:xfrm>
            <a:off x="6942645" y="2418660"/>
            <a:ext cx="2571750" cy="1929540"/>
          </a:xfrm>
          <a:prstGeom prst="wedgeEllipseCallout">
            <a:avLst>
              <a:gd name="adj1" fmla="val -76253"/>
              <a:gd name="adj2" fmla="val 41254"/>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pic>
        <p:nvPicPr>
          <p:cNvPr id="123" name="Picture 13" descr="QuicPay"/>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48009" y="3069648"/>
            <a:ext cx="726541" cy="35614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3" descr="楽天Edy"/>
          <p:cNvPicPr>
            <a:picLocks noChangeAspect="1" noChangeArrowheads="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12968" y="3514418"/>
            <a:ext cx="596624" cy="28683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5" descr="WAON"/>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5877" y="2770416"/>
            <a:ext cx="539763" cy="26202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iD"/>
          <p:cNvPicPr>
            <a:picLocks noChangeAspect="1" noChangeArrowheads="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82654" y="3552599"/>
            <a:ext cx="478938" cy="230259"/>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0"/>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8136601" y="2803366"/>
            <a:ext cx="316192" cy="24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8" name="Group 441"/>
          <p:cNvGrpSpPr>
            <a:grpSpLocks/>
          </p:cNvGrpSpPr>
          <p:nvPr/>
        </p:nvGrpSpPr>
        <p:grpSpPr bwMode="auto">
          <a:xfrm>
            <a:off x="7857201" y="3137481"/>
            <a:ext cx="597396" cy="344437"/>
            <a:chOff x="1855" y="3535"/>
            <a:chExt cx="288" cy="174"/>
          </a:xfrm>
        </p:grpSpPr>
        <p:sp>
          <p:nvSpPr>
            <p:cNvPr id="129" name="AutoShape 442"/>
            <p:cNvSpPr>
              <a:spLocks noChangeArrowheads="1"/>
            </p:cNvSpPr>
            <p:nvPr/>
          </p:nvSpPr>
          <p:spPr bwMode="auto">
            <a:xfrm>
              <a:off x="1855" y="3535"/>
              <a:ext cx="288" cy="174"/>
            </a:xfrm>
            <a:prstGeom prst="roundRect">
              <a:avLst>
                <a:gd name="adj" fmla="val 16667"/>
              </a:avLst>
            </a:prstGeom>
            <a:solidFill>
              <a:srgbClr val="CC0000"/>
            </a:solidFill>
            <a:ln w="9525">
              <a:solidFill>
                <a:srgbClr val="C0C0C0"/>
              </a:solidFill>
              <a:round/>
              <a:headEnd/>
              <a:tailEnd/>
            </a:ln>
          </p:spPr>
          <p:txBody>
            <a:bodyPr wrap="none" anchor="ctr"/>
            <a:lstStyle/>
            <a:p>
              <a:pPr algn="ctr"/>
              <a:r>
                <a:rPr lang="ja-JP" altLang="en-US" sz="800" dirty="0" smtClean="0">
                  <a:solidFill>
                    <a:schemeClr val="bg1"/>
                  </a:solidFill>
                  <a:latin typeface="Meiryo UI" pitchFamily="50" charset="-128"/>
                  <a:ea typeface="Meiryo UI" pitchFamily="50" charset="-128"/>
                  <a:cs typeface="Meiryo UI" pitchFamily="50" charset="-128"/>
                </a:rPr>
                <a:t>電子マネー</a:t>
              </a:r>
              <a:endParaRPr lang="en-US" altLang="ja-JP" sz="800" dirty="0" smtClean="0">
                <a:solidFill>
                  <a:schemeClr val="bg1"/>
                </a:solidFill>
                <a:latin typeface="Meiryo UI" pitchFamily="50" charset="-128"/>
                <a:ea typeface="Meiryo UI" pitchFamily="50" charset="-128"/>
                <a:cs typeface="Meiryo UI" pitchFamily="50" charset="-128"/>
              </a:endParaRPr>
            </a:p>
          </p:txBody>
        </p:sp>
        <p:sp>
          <p:nvSpPr>
            <p:cNvPr id="130" name="Line 443"/>
            <p:cNvSpPr>
              <a:spLocks noChangeShapeType="1"/>
            </p:cNvSpPr>
            <p:nvPr/>
          </p:nvSpPr>
          <p:spPr bwMode="auto">
            <a:xfrm>
              <a:off x="1863" y="3570"/>
              <a:ext cx="280" cy="0"/>
            </a:xfrm>
            <a:prstGeom prst="line">
              <a:avLst/>
            </a:prstGeom>
            <a:noFill/>
            <a:ln w="28575">
              <a:solidFill>
                <a:schemeClr val="bg2"/>
              </a:solidFill>
              <a:round/>
              <a:headEnd/>
              <a:tailEnd/>
            </a:ln>
          </p:spPr>
          <p:txBody>
            <a:bodyPr/>
            <a:lstStyle/>
            <a:p>
              <a:pPr algn="ctr"/>
              <a:endParaRPr lang="ja-JP" altLang="en-US" sz="800">
                <a:latin typeface="Meiryo UI" pitchFamily="50" charset="-128"/>
                <a:ea typeface="Meiryo UI" pitchFamily="50" charset="-128"/>
                <a:cs typeface="Meiryo UI" pitchFamily="50" charset="-128"/>
              </a:endParaRPr>
            </a:p>
          </p:txBody>
        </p:sp>
      </p:grpSp>
      <p:sp>
        <p:nvSpPr>
          <p:cNvPr id="131" name="テキスト ボックス 130"/>
          <p:cNvSpPr txBox="1"/>
          <p:nvPr/>
        </p:nvSpPr>
        <p:spPr>
          <a:xfrm>
            <a:off x="7857201" y="4359467"/>
            <a:ext cx="2076168" cy="1446550"/>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コード決済</a:t>
            </a:r>
            <a:endParaRPr lang="en-US" altLang="ja-JP" sz="1400" b="1" dirty="0">
              <a:latin typeface="Meiryo UI" pitchFamily="50" charset="-128"/>
              <a:ea typeface="Meiryo UI" pitchFamily="50" charset="-128"/>
              <a:cs typeface="Meiryo UI" pitchFamily="50" charset="-128"/>
            </a:endParaRPr>
          </a:p>
          <a:p>
            <a:r>
              <a:rPr lang="ja-JP" altLang="en-US" sz="1400" b="1" dirty="0" smtClean="0">
                <a:latin typeface="Meiryo UI" pitchFamily="50" charset="-128"/>
                <a:ea typeface="Meiryo UI" pitchFamily="50" charset="-128"/>
                <a:cs typeface="Meiryo UI" pitchFamily="50" charset="-128"/>
              </a:rPr>
              <a:t>　</a:t>
            </a:r>
            <a:endParaRPr lang="en-US" altLang="ja-JP" sz="1400" b="1" dirty="0" smtClean="0">
              <a:latin typeface="Meiryo UI" pitchFamily="50" charset="-128"/>
              <a:ea typeface="Meiryo UI" pitchFamily="50" charset="-128"/>
              <a:cs typeface="Meiryo UI" pitchFamily="50" charset="-128"/>
            </a:endParaRPr>
          </a:p>
          <a:p>
            <a:endParaRPr lang="en-US" altLang="ja-JP" sz="1400" b="1" dirty="0" smtClean="0">
              <a:latin typeface="Meiryo UI" pitchFamily="50" charset="-128"/>
              <a:ea typeface="Meiryo UI" pitchFamily="50" charset="-128"/>
              <a:cs typeface="Meiryo UI" pitchFamily="50" charset="-128"/>
            </a:endParaRPr>
          </a:p>
          <a:p>
            <a:endParaRPr lang="en-US" altLang="ja-JP" sz="1400" b="1" dirty="0">
              <a:latin typeface="Meiryo UI" pitchFamily="50" charset="-128"/>
              <a:ea typeface="Meiryo UI" pitchFamily="50" charset="-128"/>
              <a:cs typeface="Meiryo UI" pitchFamily="50" charset="-128"/>
            </a:endParaRPr>
          </a:p>
          <a:p>
            <a:endParaRPr lang="en-US" altLang="ja-JP" sz="1800" b="1" dirty="0">
              <a:latin typeface="Meiryo UI" pitchFamily="50" charset="-128"/>
              <a:ea typeface="Meiryo UI" pitchFamily="50" charset="-128"/>
              <a:cs typeface="Meiryo UI" pitchFamily="50" charset="-128"/>
            </a:endParaRPr>
          </a:p>
          <a:p>
            <a:r>
              <a:rPr lang="ja-JP" altLang="en-US" sz="1400" b="1" dirty="0" smtClean="0">
                <a:latin typeface="Meiryo UI" pitchFamily="50" charset="-128"/>
                <a:ea typeface="Meiryo UI" pitchFamily="50" charset="-128"/>
                <a:cs typeface="Meiryo UI" pitchFamily="50" charset="-128"/>
              </a:rPr>
              <a:t>　</a:t>
            </a:r>
            <a:r>
              <a:rPr lang="ja-JP" altLang="en-US" sz="1400" dirty="0" smtClean="0">
                <a:latin typeface="Meiryo UI" pitchFamily="50" charset="-128"/>
                <a:ea typeface="Meiryo UI" pitchFamily="50" charset="-128"/>
                <a:cs typeface="Meiryo UI" pitchFamily="50" charset="-128"/>
              </a:rPr>
              <a:t>・　顧客利便性向上</a:t>
            </a:r>
            <a:endParaRPr lang="en-US" altLang="ja-JP" sz="1400" dirty="0">
              <a:latin typeface="Meiryo UI" pitchFamily="50" charset="-128"/>
              <a:ea typeface="Meiryo UI" pitchFamily="50" charset="-128"/>
              <a:cs typeface="Meiryo UI" pitchFamily="50" charset="-128"/>
            </a:endParaRPr>
          </a:p>
        </p:txBody>
      </p:sp>
      <p:sp>
        <p:nvSpPr>
          <p:cNvPr id="132" name="円形吹き出し 131"/>
          <p:cNvSpPr/>
          <p:nvPr/>
        </p:nvSpPr>
        <p:spPr>
          <a:xfrm>
            <a:off x="2793093" y="1357726"/>
            <a:ext cx="2215707" cy="1409700"/>
          </a:xfrm>
          <a:prstGeom prst="wedgeEllipseCallout">
            <a:avLst>
              <a:gd name="adj1" fmla="val 22429"/>
              <a:gd name="adj2" fmla="val 62747"/>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33" name="テキスト ボックス 132"/>
          <p:cNvSpPr txBox="1"/>
          <p:nvPr/>
        </p:nvSpPr>
        <p:spPr>
          <a:xfrm>
            <a:off x="2885357" y="1503612"/>
            <a:ext cx="1974848" cy="1169551"/>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売上報告</a:t>
            </a:r>
            <a:endParaRPr kumimoji="1" lang="en-US" altLang="ja-JP" sz="1400" b="1" u="sng" dirty="0">
              <a:latin typeface="Meiryo UI" pitchFamily="50" charset="-128"/>
              <a:ea typeface="Meiryo UI" pitchFamily="50" charset="-128"/>
              <a:cs typeface="Meiryo UI" pitchFamily="50" charset="-128"/>
            </a:endParaRPr>
          </a:p>
          <a:p>
            <a:pPr algn="ct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a:latin typeface="Meiryo UI" pitchFamily="50" charset="-128"/>
              <a:ea typeface="Meiryo UI" pitchFamily="50" charset="-128"/>
              <a:cs typeface="Meiryo UI" pitchFamily="50" charset="-128"/>
            </a:endParaRPr>
          </a:p>
          <a:p>
            <a:pPr algn="ctr"/>
            <a:r>
              <a:rPr lang="ja-JP" altLang="en-US" sz="1400" dirty="0" smtClean="0">
                <a:latin typeface="Meiryo UI" pitchFamily="50" charset="-128"/>
                <a:ea typeface="Meiryo UI" pitchFamily="50" charset="-128"/>
                <a:cs typeface="Meiryo UI" pitchFamily="50" charset="-128"/>
              </a:rPr>
              <a:t>・テナント業務効率化</a:t>
            </a:r>
            <a:endParaRPr lang="en-US" altLang="ja-JP" sz="1400" dirty="0">
              <a:latin typeface="Meiryo UI" pitchFamily="50" charset="-128"/>
              <a:ea typeface="Meiryo UI" pitchFamily="50" charset="-128"/>
              <a:cs typeface="Meiryo UI" pitchFamily="50" charset="-128"/>
            </a:endParaRPr>
          </a:p>
        </p:txBody>
      </p:sp>
      <p:pic>
        <p:nvPicPr>
          <p:cNvPr id="134" name="図 13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07447" y="1801035"/>
            <a:ext cx="530667" cy="530667"/>
          </a:xfrm>
          <a:prstGeom prst="rect">
            <a:avLst/>
          </a:prstGeom>
        </p:spPr>
      </p:pic>
      <p:sp>
        <p:nvSpPr>
          <p:cNvPr id="137" name="円形吹き出し 136"/>
          <p:cNvSpPr/>
          <p:nvPr/>
        </p:nvSpPr>
        <p:spPr>
          <a:xfrm>
            <a:off x="7400640" y="1163063"/>
            <a:ext cx="1624434" cy="1242301"/>
          </a:xfrm>
          <a:prstGeom prst="wedgeEllipseCallout">
            <a:avLst>
              <a:gd name="adj1" fmla="val -95886"/>
              <a:gd name="adj2" fmla="val 92576"/>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138" name="テキスト ボックス 137"/>
          <p:cNvSpPr txBox="1"/>
          <p:nvPr/>
        </p:nvSpPr>
        <p:spPr>
          <a:xfrm>
            <a:off x="6955874" y="1301305"/>
            <a:ext cx="2488821" cy="1600438"/>
          </a:xfrm>
          <a:prstGeom prst="rect">
            <a:avLst/>
          </a:prstGeom>
          <a:noFill/>
          <a:ln w="19050">
            <a:noFill/>
          </a:ln>
        </p:spPr>
        <p:txBody>
          <a:bodyPr wrap="square" rtlCol="0">
            <a:spAutoFit/>
          </a:bodyPr>
          <a:lstStyle/>
          <a:p>
            <a:pPr algn="ctr"/>
            <a:r>
              <a:rPr lang="ja-JP" altLang="en-US" sz="1400" b="1" dirty="0" smtClean="0">
                <a:latin typeface="Meiryo UI" pitchFamily="50" charset="-128"/>
                <a:ea typeface="Meiryo UI" pitchFamily="50" charset="-128"/>
                <a:cs typeface="Meiryo UI" pitchFamily="50" charset="-128"/>
              </a:rPr>
              <a:t>練習モード</a:t>
            </a: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a:latin typeface="Meiryo UI" pitchFamily="50" charset="-128"/>
              <a:ea typeface="Meiryo UI" pitchFamily="50" charset="-128"/>
              <a:cs typeface="Meiryo UI" pitchFamily="50" charset="-128"/>
            </a:endParaRPr>
          </a:p>
          <a:p>
            <a:pPr algn="ctr"/>
            <a:endParaRPr lang="en-US" altLang="ja-JP" sz="1400" dirty="0">
              <a:latin typeface="Meiryo UI" pitchFamily="50" charset="-128"/>
              <a:ea typeface="Meiryo UI" pitchFamily="50" charset="-128"/>
              <a:cs typeface="Meiryo UI" pitchFamily="50" charset="-128"/>
            </a:endParaRPr>
          </a:p>
          <a:p>
            <a:pPr algn="ctr"/>
            <a:r>
              <a:rPr lang="ja-JP" altLang="en-US" sz="1400" dirty="0" smtClean="0">
                <a:latin typeface="Meiryo UI" pitchFamily="50" charset="-128"/>
                <a:ea typeface="Meiryo UI" pitchFamily="50" charset="-128"/>
                <a:cs typeface="Meiryo UI" pitchFamily="50" charset="-128"/>
              </a:rPr>
              <a:t>・運営業務効率化</a:t>
            </a:r>
            <a:endParaRPr lang="en-US" altLang="ja-JP" sz="1400" dirty="0" smtClean="0">
              <a:latin typeface="Meiryo UI" pitchFamily="50" charset="-128"/>
              <a:ea typeface="Meiryo UI" pitchFamily="50" charset="-128"/>
              <a:cs typeface="Meiryo UI" pitchFamily="50" charset="-128"/>
            </a:endParaRPr>
          </a:p>
          <a:p>
            <a:pPr algn="ctr"/>
            <a:endParaRPr lang="en-US" altLang="ja-JP" sz="1400" b="1" dirty="0">
              <a:latin typeface="Meiryo UI" pitchFamily="50" charset="-128"/>
              <a:ea typeface="Meiryo UI" pitchFamily="50" charset="-128"/>
              <a:cs typeface="Meiryo UI" pitchFamily="50" charset="-128"/>
            </a:endParaRPr>
          </a:p>
          <a:p>
            <a:pPr algn="ctr"/>
            <a:endParaRPr lang="en-US" altLang="ja-JP" sz="1400" dirty="0" smtClean="0">
              <a:latin typeface="Meiryo UI" pitchFamily="50" charset="-128"/>
              <a:ea typeface="Meiryo UI" pitchFamily="50" charset="-128"/>
              <a:cs typeface="Meiryo UI" pitchFamily="50" charset="-128"/>
            </a:endParaRPr>
          </a:p>
          <a:p>
            <a:pPr algn="ctr"/>
            <a:endParaRPr lang="en-US" altLang="ja-JP" sz="1400" dirty="0" smtClean="0">
              <a:latin typeface="Meiryo UI" pitchFamily="50" charset="-128"/>
              <a:ea typeface="Meiryo UI" pitchFamily="50" charset="-128"/>
              <a:cs typeface="Meiryo UI" pitchFamily="50" charset="-128"/>
            </a:endParaRPr>
          </a:p>
        </p:txBody>
      </p:sp>
      <p:grpSp>
        <p:nvGrpSpPr>
          <p:cNvPr id="139" name="グループ化 138"/>
          <p:cNvGrpSpPr/>
          <p:nvPr/>
        </p:nvGrpSpPr>
        <p:grpSpPr>
          <a:xfrm>
            <a:off x="2018662" y="2703672"/>
            <a:ext cx="537269" cy="389031"/>
            <a:chOff x="2080369" y="1587921"/>
            <a:chExt cx="537269" cy="389031"/>
          </a:xfrm>
        </p:grpSpPr>
        <p:sp>
          <p:nvSpPr>
            <p:cNvPr id="140" name="フローチャート : カード 38"/>
            <p:cNvSpPr/>
            <p:nvPr/>
          </p:nvSpPr>
          <p:spPr>
            <a:xfrm>
              <a:off x="2080369" y="1587921"/>
              <a:ext cx="537269" cy="389031"/>
            </a:xfrm>
            <a:prstGeom prst="flowChartPunchedCard">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クーポン</a:t>
              </a:r>
            </a:p>
          </p:txBody>
        </p:sp>
        <p:pic>
          <p:nvPicPr>
            <p:cNvPr id="141" name="Picture 2" descr="http://tse4.mm.bing.net/th?id=OIP.Ma745faa184a34a3723f71f6a4f832a23o0&amp;pid=15.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3860" y="1613554"/>
              <a:ext cx="310285" cy="1872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図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56132" y="1509149"/>
            <a:ext cx="513266" cy="513266"/>
          </a:xfrm>
          <a:prstGeom prst="rect">
            <a:avLst/>
          </a:prstGeom>
        </p:spPr>
      </p:pic>
      <p:sp>
        <p:nvSpPr>
          <p:cNvPr id="3" name="AutoShape 2" descr="TOICA｜ＪＲ東海"/>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 name="図 7"/>
          <p:cNvPicPr>
            <a:picLocks noChangeAspect="1"/>
          </p:cNvPicPr>
          <p:nvPr/>
        </p:nvPicPr>
        <p:blipFill>
          <a:blip r:embed="rId22"/>
          <a:stretch>
            <a:fillRect/>
          </a:stretch>
        </p:blipFill>
        <p:spPr>
          <a:xfrm>
            <a:off x="8456977" y="3092703"/>
            <a:ext cx="1431380" cy="471041"/>
          </a:xfrm>
          <a:prstGeom prst="rect">
            <a:avLst/>
          </a:prstGeom>
        </p:spPr>
      </p:pic>
      <p:sp>
        <p:nvSpPr>
          <p:cNvPr id="2" name="テキスト ボックス 1"/>
          <p:cNvSpPr txBox="1"/>
          <p:nvPr/>
        </p:nvSpPr>
        <p:spPr>
          <a:xfrm>
            <a:off x="7627930" y="6130088"/>
            <a:ext cx="2305439" cy="338554"/>
          </a:xfrm>
          <a:prstGeom prst="rect">
            <a:avLst/>
          </a:prstGeom>
          <a:noFill/>
        </p:spPr>
        <p:txBody>
          <a:bodyPr wrap="none" rtlCol="0">
            <a:spAutoFit/>
          </a:bodyPr>
          <a:lstStyle/>
          <a:p>
            <a:r>
              <a:rPr kumimoji="1" lang="en-US" altLang="ja-JP" sz="800" dirty="0" smtClean="0"/>
              <a:t>※</a:t>
            </a:r>
            <a:r>
              <a:rPr kumimoji="1" lang="ja-JP" altLang="en-US" sz="800" dirty="0" smtClean="0"/>
              <a:t>緊急通知は本機種では現在ご利用になれません</a:t>
            </a:r>
            <a:endParaRPr kumimoji="1" lang="en-US" altLang="ja-JP" sz="800" dirty="0" smtClean="0"/>
          </a:p>
          <a:p>
            <a:r>
              <a:rPr kumimoji="1" lang="en-US" altLang="ja-JP" sz="800" dirty="0" smtClean="0"/>
              <a:t>※Arch</a:t>
            </a:r>
            <a:r>
              <a:rPr kumimoji="1" lang="ja-JP" altLang="en-US" sz="800" dirty="0" smtClean="0"/>
              <a:t>マーケットプレイスは弊社審査が必要です。</a:t>
            </a:r>
            <a:endParaRPr kumimoji="1" lang="ja-JP" altLang="en-US" sz="800" dirty="0"/>
          </a:p>
        </p:txBody>
      </p:sp>
      <p:pic>
        <p:nvPicPr>
          <p:cNvPr id="59" name="コンテンツ プレースホルダー 1"/>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6731980">
            <a:off x="1350072" y="4709338"/>
            <a:ext cx="1107956" cy="1306552"/>
          </a:xfrm>
          <a:prstGeom prst="rect">
            <a:avLst/>
          </a:prstGeom>
        </p:spPr>
      </p:pic>
      <p:sp>
        <p:nvSpPr>
          <p:cNvPr id="60" name="テキスト ボックス 59"/>
          <p:cNvSpPr txBox="1"/>
          <p:nvPr/>
        </p:nvSpPr>
        <p:spPr>
          <a:xfrm>
            <a:off x="1403583" y="5230139"/>
            <a:ext cx="879361" cy="253916"/>
          </a:xfrm>
          <a:prstGeom prst="rect">
            <a:avLst/>
          </a:prstGeom>
          <a:solidFill>
            <a:schemeClr val="bg1">
              <a:lumMod val="95000"/>
            </a:schemeClr>
          </a:solid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データ太郎</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61" name="Picture 5"/>
          <p:cNvPicPr>
            <a:picLocks noChangeAspect="1" noChangeArrowheads="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0727" y="5315078"/>
            <a:ext cx="569036" cy="371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円/楕円 38"/>
          <p:cNvSpPr/>
          <p:nvPr/>
        </p:nvSpPr>
        <p:spPr>
          <a:xfrm>
            <a:off x="1314941" y="5136267"/>
            <a:ext cx="1041650" cy="380544"/>
          </a:xfrm>
          <a:prstGeom prst="ellipse">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フローチャート: 代替処理 64"/>
          <p:cNvSpPr/>
          <p:nvPr/>
        </p:nvSpPr>
        <p:spPr>
          <a:xfrm>
            <a:off x="3549804" y="5549957"/>
            <a:ext cx="620007" cy="572887"/>
          </a:xfrm>
          <a:prstGeom prst="flowChartAlternateProcess">
            <a:avLst/>
          </a:prstGeom>
          <a:solidFill>
            <a:schemeClr val="accent6">
              <a:lumMod val="40000"/>
              <a:lumOff val="60000"/>
            </a:schemeClr>
          </a:solid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600" dirty="0">
                <a:solidFill>
                  <a:schemeClr val="bg1"/>
                </a:solidFill>
                <a:latin typeface="+mn-ea"/>
                <a:cs typeface="Meiryo UI" panose="020B0604030504040204" pitchFamily="50" charset="-128"/>
              </a:rPr>
              <a:t>加盟店独自</a:t>
            </a:r>
            <a:r>
              <a:rPr lang="en-US" altLang="ja-JP" sz="600" dirty="0">
                <a:solidFill>
                  <a:schemeClr val="bg1"/>
                </a:solidFill>
                <a:latin typeface="+mn-ea"/>
                <a:cs typeface="Meiryo UI" panose="020B0604030504040204" pitchFamily="50" charset="-128"/>
              </a:rPr>
              <a:t/>
            </a:r>
            <a:br>
              <a:rPr lang="en-US" altLang="ja-JP" sz="600" dirty="0">
                <a:solidFill>
                  <a:schemeClr val="bg1"/>
                </a:solidFill>
                <a:latin typeface="+mn-ea"/>
                <a:cs typeface="Meiryo UI" panose="020B0604030504040204" pitchFamily="50" charset="-128"/>
              </a:rPr>
            </a:br>
            <a:r>
              <a:rPr lang="ja-JP" altLang="en-US" sz="600" dirty="0">
                <a:solidFill>
                  <a:schemeClr val="bg1"/>
                </a:solidFill>
                <a:latin typeface="+mn-ea"/>
                <a:cs typeface="Meiryo UI" panose="020B0604030504040204" pitchFamily="50" charset="-128"/>
              </a:rPr>
              <a:t>アプリ</a:t>
            </a:r>
          </a:p>
        </p:txBody>
      </p:sp>
      <p:pic>
        <p:nvPicPr>
          <p:cNvPr id="66" name="図 65"/>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723345" y="5834419"/>
            <a:ext cx="300309" cy="244329"/>
          </a:xfrm>
          <a:prstGeom prst="rect">
            <a:avLst/>
          </a:prstGeom>
        </p:spPr>
      </p:pic>
      <p:sp>
        <p:nvSpPr>
          <p:cNvPr id="69" name="円形吹き出し 68"/>
          <p:cNvSpPr/>
          <p:nvPr/>
        </p:nvSpPr>
        <p:spPr>
          <a:xfrm>
            <a:off x="3209257" y="5136268"/>
            <a:ext cx="2041942" cy="1456968"/>
          </a:xfrm>
          <a:prstGeom prst="wedgeEllipseCallout">
            <a:avLst>
              <a:gd name="adj1" fmla="val 38174"/>
              <a:gd name="adj2" fmla="val -52563"/>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latin typeface="Meiryo UI" pitchFamily="50" charset="-128"/>
              <a:ea typeface="Meiryo UI" pitchFamily="50" charset="-128"/>
              <a:cs typeface="Meiryo UI" pitchFamily="50" charset="-128"/>
            </a:endParaRPr>
          </a:p>
        </p:txBody>
      </p:sp>
      <p:sp>
        <p:nvSpPr>
          <p:cNvPr id="70" name="テキスト ボックス 69"/>
          <p:cNvSpPr txBox="1"/>
          <p:nvPr/>
        </p:nvSpPr>
        <p:spPr>
          <a:xfrm>
            <a:off x="3270391" y="5251626"/>
            <a:ext cx="1974848" cy="1169551"/>
          </a:xfrm>
          <a:prstGeom prst="rect">
            <a:avLst/>
          </a:prstGeom>
          <a:noFill/>
        </p:spPr>
        <p:txBody>
          <a:bodyPr wrap="square" rtlCol="0">
            <a:spAutoFit/>
          </a:bodyPr>
          <a:lstStyle/>
          <a:p>
            <a:pPr algn="ctr"/>
            <a:r>
              <a:rPr kumimoji="1" lang="ja-JP" altLang="en-US" sz="1400" b="1" u="sng" dirty="0" smtClean="0">
                <a:latin typeface="Meiryo UI" pitchFamily="50" charset="-128"/>
                <a:ea typeface="Meiryo UI" pitchFamily="50" charset="-128"/>
                <a:cs typeface="Meiryo UI" pitchFamily="50" charset="-128"/>
              </a:rPr>
              <a:t>マーケットプレイス</a:t>
            </a:r>
            <a:endParaRPr kumimoji="1" lang="en-US" altLang="ja-JP" sz="1400" b="1" u="sng" dirty="0" smtClean="0">
              <a:latin typeface="Meiryo UI" pitchFamily="50" charset="-128"/>
              <a:ea typeface="Meiryo UI" pitchFamily="50" charset="-128"/>
              <a:cs typeface="Meiryo UI" pitchFamily="50" charset="-128"/>
            </a:endParaRPr>
          </a:p>
          <a:p>
            <a:pPr algn="ctr"/>
            <a:endParaRPr kumimoji="1" lang="en-US" altLang="ja-JP" sz="1400" b="1" u="sng" dirty="0">
              <a:latin typeface="Meiryo UI" pitchFamily="50" charset="-128"/>
              <a:ea typeface="Meiryo UI" pitchFamily="50" charset="-128"/>
              <a:cs typeface="Meiryo UI" pitchFamily="50" charset="-128"/>
            </a:endParaRPr>
          </a:p>
          <a:p>
            <a:pPr algn="ctr"/>
            <a:endParaRPr lang="en-US" altLang="ja-JP" sz="1400" b="1" dirty="0" smtClean="0">
              <a:latin typeface="Meiryo UI" pitchFamily="50" charset="-128"/>
              <a:ea typeface="Meiryo UI" pitchFamily="50" charset="-128"/>
              <a:cs typeface="Meiryo UI" pitchFamily="50" charset="-128"/>
            </a:endParaRPr>
          </a:p>
          <a:p>
            <a:pPr algn="ctr"/>
            <a:endParaRPr lang="en-US" altLang="ja-JP" sz="1400" b="1" dirty="0">
              <a:latin typeface="Meiryo UI" pitchFamily="50" charset="-128"/>
              <a:ea typeface="Meiryo UI" pitchFamily="50" charset="-128"/>
              <a:cs typeface="Meiryo UI" pitchFamily="50" charset="-128"/>
            </a:endParaRPr>
          </a:p>
          <a:p>
            <a:pPr algn="ctr"/>
            <a:r>
              <a:rPr lang="ja-JP" altLang="en-US" sz="1400" dirty="0" smtClean="0">
                <a:latin typeface="Meiryo UI" pitchFamily="50" charset="-128"/>
                <a:ea typeface="Meiryo UI" pitchFamily="50" charset="-128"/>
                <a:cs typeface="Meiryo UI" pitchFamily="50" charset="-128"/>
              </a:rPr>
              <a:t>・加盟店独自アプリ</a:t>
            </a:r>
            <a:endParaRPr lang="en-US" altLang="ja-JP" sz="1400" dirty="0">
              <a:latin typeface="Meiryo UI" pitchFamily="50" charset="-128"/>
              <a:ea typeface="Meiryo UI" pitchFamily="50" charset="-128"/>
              <a:cs typeface="Meiryo UI" pitchFamily="50" charset="-128"/>
            </a:endParaRPr>
          </a:p>
        </p:txBody>
      </p:sp>
      <p:sp>
        <p:nvSpPr>
          <p:cNvPr id="71" name="フローチャート: 代替処理 70"/>
          <p:cNvSpPr/>
          <p:nvPr/>
        </p:nvSpPr>
        <p:spPr>
          <a:xfrm>
            <a:off x="4280995" y="5549957"/>
            <a:ext cx="620007" cy="572887"/>
          </a:xfrm>
          <a:prstGeom prst="flowChartAlternateProcess">
            <a:avLst/>
          </a:prstGeom>
          <a:solidFill>
            <a:schemeClr val="accent6">
              <a:lumMod val="40000"/>
              <a:lumOff val="60000"/>
            </a:schemeClr>
          </a:solid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600" dirty="0">
                <a:solidFill>
                  <a:schemeClr val="bg1"/>
                </a:solidFill>
                <a:latin typeface="+mn-ea"/>
                <a:cs typeface="Meiryo UI" panose="020B0604030504040204" pitchFamily="50" charset="-128"/>
              </a:rPr>
              <a:t>加盟店独自</a:t>
            </a:r>
            <a:r>
              <a:rPr lang="en-US" altLang="ja-JP" sz="600" dirty="0">
                <a:solidFill>
                  <a:schemeClr val="bg1"/>
                </a:solidFill>
                <a:latin typeface="+mn-ea"/>
                <a:cs typeface="Meiryo UI" panose="020B0604030504040204" pitchFamily="50" charset="-128"/>
              </a:rPr>
              <a:t/>
            </a:r>
            <a:br>
              <a:rPr lang="en-US" altLang="ja-JP" sz="600" dirty="0">
                <a:solidFill>
                  <a:schemeClr val="bg1"/>
                </a:solidFill>
                <a:latin typeface="+mn-ea"/>
                <a:cs typeface="Meiryo UI" panose="020B0604030504040204" pitchFamily="50" charset="-128"/>
              </a:rPr>
            </a:br>
            <a:r>
              <a:rPr lang="ja-JP" altLang="en-US" sz="600" dirty="0">
                <a:solidFill>
                  <a:schemeClr val="bg1"/>
                </a:solidFill>
                <a:latin typeface="+mn-ea"/>
                <a:cs typeface="Meiryo UI" panose="020B0604030504040204" pitchFamily="50" charset="-128"/>
              </a:rPr>
              <a:t>アプリ</a:t>
            </a:r>
          </a:p>
        </p:txBody>
      </p:sp>
      <p:pic>
        <p:nvPicPr>
          <p:cNvPr id="67" name="図 6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501404" y="5852095"/>
            <a:ext cx="210345" cy="232581"/>
          </a:xfrm>
          <a:prstGeom prst="rect">
            <a:avLst/>
          </a:prstGeom>
        </p:spPr>
      </p:pic>
      <p:sp>
        <p:nvSpPr>
          <p:cNvPr id="72" name="正方形/長方形 71"/>
          <p:cNvSpPr/>
          <p:nvPr/>
        </p:nvSpPr>
        <p:spPr>
          <a:xfrm>
            <a:off x="6039367" y="1859009"/>
            <a:ext cx="812219" cy="525789"/>
          </a:xfrm>
          <a:prstGeom prst="rect">
            <a:avLst/>
          </a:prstGeom>
          <a:solidFill>
            <a:srgbClr val="0F1C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bg1"/>
                </a:solidFill>
              </a:rPr>
              <a:t>今回機種では</a:t>
            </a:r>
            <a:endParaRPr kumimoji="1" lang="en-US" altLang="ja-JP" sz="800" dirty="0" smtClean="0">
              <a:solidFill>
                <a:schemeClr val="bg1"/>
              </a:solidFill>
            </a:endParaRPr>
          </a:p>
          <a:p>
            <a:pPr algn="ctr"/>
            <a:r>
              <a:rPr kumimoji="1" lang="ja-JP" altLang="en-US" sz="800" dirty="0" smtClean="0">
                <a:solidFill>
                  <a:schemeClr val="bg1"/>
                </a:solidFill>
              </a:rPr>
              <a:t>対象外</a:t>
            </a:r>
            <a:endParaRPr kumimoji="1" lang="ja-JP" altLang="en-US" sz="800" dirty="0">
              <a:solidFill>
                <a:schemeClr val="bg1"/>
              </a:solidFill>
            </a:endParaRPr>
          </a:p>
        </p:txBody>
      </p:sp>
    </p:spTree>
    <p:extLst>
      <p:ext uri="{BB962C8B-B14F-4D97-AF65-F5344CB8AC3E}">
        <p14:creationId xmlns:p14="http://schemas.microsoft.com/office/powerpoint/2010/main" val="154719666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1.4. </a:t>
            </a:r>
            <a:r>
              <a:rPr lang="zh-TW" altLang="en-US" dirty="0" smtClean="0">
                <a:latin typeface="+mn-ea"/>
                <a:ea typeface="+mn-ea"/>
              </a:rPr>
              <a:t>導入</a:t>
            </a:r>
            <a:r>
              <a:rPr lang="zh-TW" altLang="en-US" dirty="0">
                <a:latin typeface="+mn-ea"/>
                <a:ea typeface="+mn-ea"/>
              </a:rPr>
              <a:t>実績</a:t>
            </a:r>
            <a:r>
              <a:rPr lang="zh-TW" altLang="en-US" dirty="0" smtClean="0">
                <a:latin typeface="+mn-ea"/>
                <a:ea typeface="+mn-ea"/>
              </a:rPr>
              <a:t>事例</a:t>
            </a:r>
            <a:r>
              <a:rPr lang="ja-JP" altLang="en-US" dirty="0" smtClean="0">
                <a:latin typeface="+mn-ea"/>
                <a:ea typeface="+mn-ea"/>
              </a:rPr>
              <a:t>（</a:t>
            </a:r>
            <a:r>
              <a:rPr lang="en-US" altLang="ja-JP" dirty="0" smtClean="0">
                <a:latin typeface="+mn-ea"/>
                <a:ea typeface="+mn-ea"/>
              </a:rPr>
              <a:t>1/2</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u="sng" dirty="0" smtClean="0">
                <a:latin typeface="+mn-ea"/>
                <a:ea typeface="+mn-ea"/>
              </a:rPr>
              <a:t>2019</a:t>
            </a:r>
            <a:r>
              <a:rPr lang="ja-JP" altLang="en-US" u="sng" dirty="0" smtClean="0">
                <a:latin typeface="+mn-ea"/>
                <a:ea typeface="+mn-ea"/>
              </a:rPr>
              <a:t>年</a:t>
            </a:r>
            <a:r>
              <a:rPr lang="ja-JP" altLang="en-US" u="sng" dirty="0">
                <a:latin typeface="+mn-ea"/>
                <a:ea typeface="+mn-ea"/>
              </a:rPr>
              <a:t>　</a:t>
            </a:r>
            <a:r>
              <a:rPr lang="ja-JP" altLang="en-US" u="sng" dirty="0" smtClean="0">
                <a:latin typeface="+mn-ea"/>
                <a:ea typeface="+mn-ea"/>
              </a:rPr>
              <a:t>渋谷某</a:t>
            </a:r>
            <a:r>
              <a:rPr lang="ja-JP" altLang="en-US" u="sng" dirty="0">
                <a:latin typeface="+mn-ea"/>
                <a:ea typeface="+mn-ea"/>
              </a:rPr>
              <a:t>施設　オープニング</a:t>
            </a:r>
            <a:r>
              <a:rPr lang="ja-JP" altLang="en-US" u="sng" dirty="0" smtClean="0">
                <a:latin typeface="+mn-ea"/>
                <a:ea typeface="+mn-ea"/>
              </a:rPr>
              <a:t>導入</a:t>
            </a:r>
            <a:endParaRPr lang="en-US" altLang="ja-JP" u="sng" dirty="0" smtClean="0">
              <a:latin typeface="+mn-ea"/>
              <a:ea typeface="+mn-ea"/>
            </a:endParaRPr>
          </a:p>
        </p:txBody>
      </p:sp>
      <p:sp>
        <p:nvSpPr>
          <p:cNvPr id="169" name="テキスト ボックス 168"/>
          <p:cNvSpPr txBox="1"/>
          <p:nvPr/>
        </p:nvSpPr>
        <p:spPr>
          <a:xfrm>
            <a:off x="5871763" y="811187"/>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決済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端末</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5867965" y="1040518"/>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会員</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管理</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a:off x="4968860" y="811187"/>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売上</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管理</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a:off x="4972442" y="1040518"/>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分析</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6781302" y="811187"/>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ﾈｯﾄﾜｰｸ</a:t>
            </a:r>
          </a:p>
        </p:txBody>
      </p:sp>
      <p:sp>
        <p:nvSpPr>
          <p:cNvPr id="174" name="テキスト ボックス 173"/>
          <p:cNvSpPr txBox="1"/>
          <p:nvPr/>
        </p:nvSpPr>
        <p:spPr>
          <a:xfrm>
            <a:off x="6777504" y="1040518"/>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ｸﾞﾙｰﾌﾟｳｪｱ</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テキスト ボックス 174"/>
          <p:cNvSpPr txBox="1"/>
          <p:nvPr/>
        </p:nvSpPr>
        <p:spPr>
          <a:xfrm>
            <a:off x="7678506" y="811187"/>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導入支援</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テキスト ボックス 175"/>
          <p:cNvSpPr txBox="1"/>
          <p:nvPr/>
        </p:nvSpPr>
        <p:spPr>
          <a:xfrm>
            <a:off x="7687038" y="1038652"/>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BPO</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4441349" y="1442112"/>
            <a:ext cx="3243920" cy="288964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u="sng" dirty="0" smtClean="0">
                <a:solidFill>
                  <a:schemeClr val="tx1"/>
                </a:solidFill>
                <a:latin typeface="Meiryo UI" pitchFamily="50" charset="-128"/>
                <a:ea typeface="Meiryo UI" pitchFamily="50" charset="-128"/>
                <a:cs typeface="Meiryo UI" pitchFamily="50" charset="-128"/>
              </a:rPr>
              <a:t>CAFIS</a:t>
            </a:r>
            <a:r>
              <a:rPr lang="ja-JP" altLang="en-US" sz="1200" u="sng" dirty="0" smtClean="0">
                <a:solidFill>
                  <a:schemeClr val="tx1"/>
                </a:solidFill>
                <a:latin typeface="Meiryo UI" pitchFamily="50" charset="-128"/>
                <a:ea typeface="Meiryo UI" pitchFamily="50" charset="-128"/>
                <a:cs typeface="Meiryo UI" pitchFamily="50" charset="-128"/>
              </a:rPr>
              <a:t>センタ</a:t>
            </a:r>
            <a:endParaRPr lang="en-US" altLang="ja-JP" sz="1200" u="sng" dirty="0" smtClean="0">
              <a:solidFill>
                <a:schemeClr val="tx1"/>
              </a:solidFill>
              <a:latin typeface="Meiryo UI" pitchFamily="50" charset="-128"/>
              <a:ea typeface="Meiryo UI" pitchFamily="50" charset="-128"/>
              <a:cs typeface="Meiryo UI" pitchFamily="50" charset="-128"/>
            </a:endParaRPr>
          </a:p>
        </p:txBody>
      </p:sp>
      <p:sp>
        <p:nvSpPr>
          <p:cNvPr id="92" name="正方形/長方形 91"/>
          <p:cNvSpPr/>
          <p:nvPr/>
        </p:nvSpPr>
        <p:spPr>
          <a:xfrm>
            <a:off x="1066645" y="1442114"/>
            <a:ext cx="3019451" cy="500431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ja-JP" sz="1200" dirty="0" smtClean="0">
                <a:solidFill>
                  <a:schemeClr val="tx1"/>
                </a:solidFill>
                <a:latin typeface="Meiryo UI" pitchFamily="50" charset="-128"/>
                <a:ea typeface="Meiryo UI" pitchFamily="50" charset="-128"/>
                <a:cs typeface="Meiryo UI" pitchFamily="50" charset="-128"/>
              </a:rPr>
              <a:t>【</a:t>
            </a:r>
            <a:r>
              <a:rPr lang="ja-JP" altLang="en-US" sz="1200" dirty="0" smtClean="0">
                <a:solidFill>
                  <a:schemeClr val="tx1"/>
                </a:solidFill>
                <a:latin typeface="Meiryo UI" pitchFamily="50" charset="-128"/>
                <a:ea typeface="Meiryo UI" pitchFamily="50" charset="-128"/>
                <a:cs typeface="Meiryo UI" pitchFamily="50" charset="-128"/>
              </a:rPr>
              <a:t>店舗</a:t>
            </a:r>
            <a:r>
              <a:rPr lang="en-US" altLang="ja-JP" sz="1200" dirty="0" smtClean="0">
                <a:solidFill>
                  <a:schemeClr val="tx1"/>
                </a:solidFill>
                <a:latin typeface="Meiryo UI" pitchFamily="50" charset="-128"/>
                <a:ea typeface="Meiryo UI" pitchFamily="50" charset="-128"/>
                <a:cs typeface="Meiryo UI" pitchFamily="50" charset="-128"/>
              </a:rPr>
              <a:t>】</a:t>
            </a:r>
            <a:endParaRPr lang="ja-JP" altLang="en-US" sz="1600" dirty="0">
              <a:solidFill>
                <a:schemeClr val="tx1"/>
              </a:solidFill>
              <a:latin typeface="Meiryo UI" pitchFamily="50" charset="-128"/>
              <a:ea typeface="Meiryo UI" pitchFamily="50" charset="-128"/>
              <a:cs typeface="Meiryo UI" pitchFamily="50" charset="-128"/>
            </a:endParaRPr>
          </a:p>
        </p:txBody>
      </p:sp>
      <p:sp>
        <p:nvSpPr>
          <p:cNvPr id="93" name="正方形/長方形 92"/>
          <p:cNvSpPr/>
          <p:nvPr/>
        </p:nvSpPr>
        <p:spPr>
          <a:xfrm>
            <a:off x="1178077" y="1774444"/>
            <a:ext cx="2864081" cy="3154960"/>
          </a:xfrm>
          <a:prstGeom prst="rect">
            <a:avLst/>
          </a:prstGeom>
          <a:solidFill>
            <a:schemeClr val="accent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rtlCol="0" anchor="b"/>
          <a:lstStyle/>
          <a:p>
            <a:pPr algn="ct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テナント</a:t>
            </a:r>
          </a:p>
        </p:txBody>
      </p:sp>
      <p:sp>
        <p:nvSpPr>
          <p:cNvPr id="94" name="正方形/長方形 93"/>
          <p:cNvSpPr/>
          <p:nvPr/>
        </p:nvSpPr>
        <p:spPr>
          <a:xfrm>
            <a:off x="7318725" y="3261745"/>
            <a:ext cx="1125011" cy="107315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ltLang="ja-JP" sz="800" dirty="0">
              <a:solidFill>
                <a:schemeClr val="tx1"/>
              </a:solidFill>
              <a:latin typeface="Meiryo UI" pitchFamily="50" charset="-128"/>
              <a:ea typeface="Meiryo UI" pitchFamily="50" charset="-128"/>
              <a:cs typeface="Meiryo UI" pitchFamily="50" charset="-128"/>
            </a:endParaRPr>
          </a:p>
        </p:txBody>
      </p:sp>
      <p:sp>
        <p:nvSpPr>
          <p:cNvPr id="95" name="正方形/長方形 94"/>
          <p:cNvSpPr/>
          <p:nvPr/>
        </p:nvSpPr>
        <p:spPr>
          <a:xfrm>
            <a:off x="4362458" y="4714516"/>
            <a:ext cx="1943843" cy="107159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売上管理</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p:txBody>
      </p:sp>
      <p:pic>
        <p:nvPicPr>
          <p:cNvPr id="96"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28687" y="4971315"/>
            <a:ext cx="506735" cy="74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正方形/長方形 96"/>
          <p:cNvSpPr/>
          <p:nvPr/>
        </p:nvSpPr>
        <p:spPr>
          <a:xfrm>
            <a:off x="4503753" y="1725334"/>
            <a:ext cx="2330801" cy="153693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kumimoji="1" lang="ja-JP" altLang="en-US" sz="1100" dirty="0" smtClean="0">
                <a:solidFill>
                  <a:schemeClr val="bg1"/>
                </a:solidFill>
                <a:latin typeface="Meiryo UI" pitchFamily="50" charset="-128"/>
                <a:ea typeface="Meiryo UI" pitchFamily="50" charset="-128"/>
                <a:cs typeface="Meiryo UI" pitchFamily="50" charset="-128"/>
              </a:rPr>
              <a:t> </a:t>
            </a:r>
            <a:r>
              <a:rPr kumimoji="1" lang="en-US" altLang="ja-JP" sz="1100" dirty="0" smtClean="0">
                <a:solidFill>
                  <a:schemeClr val="bg1"/>
                </a:solidFill>
                <a:latin typeface="Meiryo UI" pitchFamily="50" charset="-128"/>
                <a:ea typeface="Meiryo UI" pitchFamily="50" charset="-128"/>
                <a:cs typeface="Meiryo UI" pitchFamily="50" charset="-128"/>
              </a:rPr>
              <a:t>Arch</a:t>
            </a:r>
            <a:r>
              <a:rPr kumimoji="1" lang="ja-JP" altLang="en-US" sz="1100" dirty="0" smtClean="0">
                <a:solidFill>
                  <a:schemeClr val="bg1"/>
                </a:solidFill>
                <a:latin typeface="Meiryo UI" pitchFamily="50" charset="-128"/>
                <a:ea typeface="Meiryo UI" pitchFamily="50" charset="-128"/>
                <a:cs typeface="Meiryo UI" pitchFamily="50" charset="-128"/>
              </a:rPr>
              <a:t>センタ</a:t>
            </a:r>
          </a:p>
        </p:txBody>
      </p:sp>
      <p:sp>
        <p:nvSpPr>
          <p:cNvPr id="98" name="正方形/長方形 97"/>
          <p:cNvSpPr/>
          <p:nvPr/>
        </p:nvSpPr>
        <p:spPr>
          <a:xfrm>
            <a:off x="4727714" y="1923327"/>
            <a:ext cx="1849361" cy="150373"/>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決済機能</a:t>
            </a:r>
          </a:p>
        </p:txBody>
      </p:sp>
      <p:sp>
        <p:nvSpPr>
          <p:cNvPr id="99" name="正方形/長方形 98"/>
          <p:cNvSpPr/>
          <p:nvPr/>
        </p:nvSpPr>
        <p:spPr>
          <a:xfrm>
            <a:off x="4727713" y="2073698"/>
            <a:ext cx="1849361" cy="167877"/>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クレジット</a:t>
            </a:r>
          </a:p>
        </p:txBody>
      </p:sp>
      <p:cxnSp>
        <p:nvCxnSpPr>
          <p:cNvPr id="100" name="直線矢印コネクタ 99"/>
          <p:cNvCxnSpPr>
            <a:endCxn id="97" idx="1"/>
          </p:cNvCxnSpPr>
          <p:nvPr/>
        </p:nvCxnSpPr>
        <p:spPr>
          <a:xfrm flipV="1">
            <a:off x="3842121" y="2493803"/>
            <a:ext cx="661632" cy="497360"/>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1" name="正方形/長方形 100"/>
          <p:cNvSpPr/>
          <p:nvPr/>
        </p:nvSpPr>
        <p:spPr>
          <a:xfrm>
            <a:off x="4718818" y="2971221"/>
            <a:ext cx="1843598" cy="150373"/>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集計データ還元</a:t>
            </a:r>
          </a:p>
        </p:txBody>
      </p:sp>
      <p:cxnSp>
        <p:nvCxnSpPr>
          <p:cNvPr id="102" name="直線矢印コネクタ 101"/>
          <p:cNvCxnSpPr/>
          <p:nvPr/>
        </p:nvCxnSpPr>
        <p:spPr>
          <a:xfrm>
            <a:off x="4983797" y="4269325"/>
            <a:ext cx="0" cy="505783"/>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3" name="正方形/長方形 102"/>
          <p:cNvSpPr/>
          <p:nvPr/>
        </p:nvSpPr>
        <p:spPr>
          <a:xfrm>
            <a:off x="1509821" y="3673633"/>
            <a:ext cx="2321310" cy="1161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kumimoji="1" lang="ja-JP" altLang="en-US" sz="1100" dirty="0">
                <a:solidFill>
                  <a:schemeClr val="bg1"/>
                </a:solidFill>
                <a:latin typeface="Meiryo UI" pitchFamily="50" charset="-128"/>
                <a:ea typeface="Meiryo UI" pitchFamily="50" charset="-128"/>
                <a:cs typeface="Meiryo UI" pitchFamily="50" charset="-128"/>
              </a:rPr>
              <a:t>タブレット</a:t>
            </a:r>
            <a:endParaRPr kumimoji="1" lang="ja-JP" altLang="en-US" sz="1100" dirty="0" smtClean="0">
              <a:solidFill>
                <a:schemeClr val="bg1"/>
              </a:solidFill>
              <a:latin typeface="Meiryo UI" pitchFamily="50" charset="-128"/>
              <a:ea typeface="Meiryo UI" pitchFamily="50" charset="-128"/>
              <a:cs typeface="Meiryo UI" pitchFamily="50" charset="-128"/>
            </a:endParaRPr>
          </a:p>
        </p:txBody>
      </p:sp>
      <p:sp>
        <p:nvSpPr>
          <p:cNvPr id="104" name="正方形/長方形 103"/>
          <p:cNvSpPr/>
          <p:nvPr/>
        </p:nvSpPr>
        <p:spPr>
          <a:xfrm>
            <a:off x="1601300" y="3805174"/>
            <a:ext cx="1206312" cy="969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900" dirty="0">
                <a:solidFill>
                  <a:schemeClr val="tx1"/>
                </a:solidFill>
                <a:latin typeface="Meiryo UI" pitchFamily="50" charset="-128"/>
                <a:ea typeface="Meiryo UI" pitchFamily="50" charset="-128"/>
                <a:cs typeface="Meiryo UI" pitchFamily="50" charset="-128"/>
              </a:rPr>
              <a:t>・中国バーコード決済</a:t>
            </a:r>
            <a:endParaRPr lang="en-US" altLang="ja-JP" sz="900" dirty="0">
              <a:solidFill>
                <a:schemeClr val="tx1"/>
              </a:solidFill>
              <a:latin typeface="Meiryo UI" pitchFamily="50" charset="-128"/>
              <a:ea typeface="Meiryo UI" pitchFamily="50" charset="-128"/>
              <a:cs typeface="Meiryo UI" pitchFamily="50" charset="-128"/>
            </a:endParaRPr>
          </a:p>
          <a:p>
            <a:r>
              <a:rPr lang="ja-JP" altLang="en-US" sz="900" dirty="0">
                <a:solidFill>
                  <a:schemeClr val="tx1"/>
                </a:solidFill>
                <a:latin typeface="Meiryo UI" pitchFamily="50" charset="-128"/>
                <a:ea typeface="Meiryo UI" pitchFamily="50" charset="-128"/>
                <a:cs typeface="Meiryo UI" pitchFamily="50" charset="-128"/>
              </a:rPr>
              <a:t>・ハウススマホ決済</a:t>
            </a:r>
            <a:endParaRPr lang="en-US" altLang="ja-JP" sz="900" dirty="0">
              <a:solidFill>
                <a:schemeClr val="tx1"/>
              </a:solidFill>
              <a:latin typeface="Meiryo UI" pitchFamily="50" charset="-128"/>
              <a:ea typeface="Meiryo UI" pitchFamily="50" charset="-128"/>
              <a:cs typeface="Meiryo UI" pitchFamily="50" charset="-128"/>
            </a:endParaRPr>
          </a:p>
          <a:p>
            <a:endParaRPr lang="en-US" altLang="ja-JP" sz="900" dirty="0" smtClean="0">
              <a:solidFill>
                <a:schemeClr val="tx1"/>
              </a:solidFill>
              <a:latin typeface="Meiryo UI" pitchFamily="50" charset="-128"/>
              <a:ea typeface="Meiryo UI" pitchFamily="50" charset="-128"/>
              <a:cs typeface="Meiryo UI" pitchFamily="50" charset="-128"/>
            </a:endParaRPr>
          </a:p>
          <a:p>
            <a:r>
              <a:rPr lang="ja-JP" altLang="en-US" sz="900" dirty="0" smtClean="0">
                <a:solidFill>
                  <a:schemeClr val="tx1"/>
                </a:solidFill>
                <a:latin typeface="Meiryo UI" pitchFamily="50" charset="-128"/>
                <a:ea typeface="Meiryo UI" pitchFamily="50" charset="-128"/>
                <a:cs typeface="Meiryo UI" pitchFamily="50" charset="-128"/>
              </a:rPr>
              <a:t>・売上報告</a:t>
            </a:r>
            <a:endParaRPr lang="en-US" altLang="ja-JP" sz="900" dirty="0" smtClean="0">
              <a:solidFill>
                <a:schemeClr val="tx1"/>
              </a:solidFill>
              <a:latin typeface="Meiryo UI" pitchFamily="50" charset="-128"/>
              <a:ea typeface="Meiryo UI" pitchFamily="50" charset="-128"/>
              <a:cs typeface="Meiryo UI" pitchFamily="50" charset="-128"/>
            </a:endParaRPr>
          </a:p>
          <a:p>
            <a:endParaRPr kumimoji="1" lang="en-US" altLang="ja-JP" sz="900" dirty="0" smtClean="0">
              <a:solidFill>
                <a:schemeClr val="tx1"/>
              </a:solidFill>
              <a:latin typeface="Meiryo UI" pitchFamily="50" charset="-128"/>
              <a:ea typeface="Meiryo UI" pitchFamily="50" charset="-128"/>
              <a:cs typeface="Meiryo UI" pitchFamily="50" charset="-128"/>
            </a:endParaRPr>
          </a:p>
          <a:p>
            <a:r>
              <a:rPr kumimoji="1" lang="ja-JP" altLang="en-US" sz="900" dirty="0" smtClean="0">
                <a:solidFill>
                  <a:schemeClr val="tx1"/>
                </a:solidFill>
                <a:latin typeface="Meiryo UI" pitchFamily="50" charset="-128"/>
                <a:ea typeface="Meiryo UI" pitchFamily="50" charset="-128"/>
                <a:cs typeface="Meiryo UI" pitchFamily="50" charset="-128"/>
              </a:rPr>
              <a:t>・グループウェア</a:t>
            </a:r>
            <a:endParaRPr kumimoji="1" lang="en-US" altLang="ja-JP" sz="900" dirty="0" smtClean="0">
              <a:solidFill>
                <a:schemeClr val="tx1"/>
              </a:solidFill>
              <a:latin typeface="Meiryo UI" pitchFamily="50" charset="-128"/>
              <a:ea typeface="Meiryo UI" pitchFamily="50" charset="-128"/>
              <a:cs typeface="Meiryo UI" pitchFamily="50" charset="-128"/>
            </a:endParaRPr>
          </a:p>
        </p:txBody>
      </p:sp>
      <p:cxnSp>
        <p:nvCxnSpPr>
          <p:cNvPr id="105" name="直線矢印コネクタ 104"/>
          <p:cNvCxnSpPr/>
          <p:nvPr/>
        </p:nvCxnSpPr>
        <p:spPr>
          <a:xfrm>
            <a:off x="3463873" y="4459409"/>
            <a:ext cx="1424568" cy="616719"/>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6" name="フローチャート : 和接合 52"/>
          <p:cNvSpPr/>
          <p:nvPr/>
        </p:nvSpPr>
        <p:spPr>
          <a:xfrm>
            <a:off x="4158288" y="2116650"/>
            <a:ext cx="135644" cy="3947941"/>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07" name="正方形/長方形 106"/>
          <p:cNvSpPr/>
          <p:nvPr/>
        </p:nvSpPr>
        <p:spPr>
          <a:xfrm>
            <a:off x="1160774" y="4981640"/>
            <a:ext cx="1781931" cy="13279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rtlCol="0" anchor="b"/>
          <a:lstStyle/>
          <a:p>
            <a:pPr algn="ctr"/>
            <a:r>
              <a:rPr kumimoji="1" lang="ja-JP" altLang="en-US" sz="1100" b="1" u="sng"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後方</a:t>
            </a:r>
          </a:p>
        </p:txBody>
      </p:sp>
      <p:sp>
        <p:nvSpPr>
          <p:cNvPr id="108" name="正方形/長方形 107"/>
          <p:cNvSpPr/>
          <p:nvPr/>
        </p:nvSpPr>
        <p:spPr>
          <a:xfrm>
            <a:off x="1225928" y="5061604"/>
            <a:ext cx="1639470" cy="1041595"/>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kumimoji="1" lang="ja-JP" altLang="en-US" sz="1100" u="sng" dirty="0" smtClean="0">
              <a:solidFill>
                <a:schemeClr val="tx1"/>
              </a:solidFill>
              <a:latin typeface="Meiryo UI" pitchFamily="50" charset="-128"/>
              <a:ea typeface="Meiryo UI" pitchFamily="50" charset="-128"/>
              <a:cs typeface="Meiryo UI" pitchFamily="50" charset="-128"/>
            </a:endParaRPr>
          </a:p>
        </p:txBody>
      </p:sp>
      <p:pic>
        <p:nvPicPr>
          <p:cNvPr id="109" name="Picture 5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916" y="5168267"/>
            <a:ext cx="461524"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テキスト ボックス 109"/>
          <p:cNvSpPr txBox="1"/>
          <p:nvPr/>
        </p:nvSpPr>
        <p:spPr>
          <a:xfrm>
            <a:off x="1287472" y="5786113"/>
            <a:ext cx="755169" cy="216248"/>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cs typeface="Meiryo UI" panose="020B0604030504040204" pitchFamily="50" charset="-128"/>
              </a:rPr>
              <a:t>入金</a:t>
            </a:r>
            <a:r>
              <a:rPr kumimoji="1" lang="en-US" altLang="ja-JP" sz="10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cs typeface="Meiryo UI" panose="020B0604030504040204" pitchFamily="50" charset="-128"/>
              </a:rPr>
              <a:t>入券機</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フローチャート : 和接合 75"/>
          <p:cNvSpPr/>
          <p:nvPr/>
        </p:nvSpPr>
        <p:spPr>
          <a:xfrm>
            <a:off x="967399" y="5076128"/>
            <a:ext cx="154799" cy="817096"/>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cxnSp>
        <p:nvCxnSpPr>
          <p:cNvPr id="112" name="直線矢印コネクタ 111"/>
          <p:cNvCxnSpPr/>
          <p:nvPr/>
        </p:nvCxnSpPr>
        <p:spPr>
          <a:xfrm flipH="1">
            <a:off x="817856" y="5484675"/>
            <a:ext cx="439160" cy="7759"/>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3" name="正方形/長方形 112"/>
          <p:cNvSpPr/>
          <p:nvPr/>
        </p:nvSpPr>
        <p:spPr>
          <a:xfrm>
            <a:off x="553942" y="4955304"/>
            <a:ext cx="358301" cy="1096738"/>
          </a:xfrm>
          <a:prstGeom prst="rect">
            <a:avLst/>
          </a:prstGeom>
          <a:solidFill>
            <a:srgbClr val="E1E7F3">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カード会社様</a:t>
            </a:r>
            <a:endParaRPr kumimoji="1" lang="en-US" altLang="ja-JP" sz="1100" dirty="0" smtClean="0">
              <a:solidFill>
                <a:schemeClr val="tx1"/>
              </a:solidFill>
              <a:latin typeface="Meiryo UI" pitchFamily="50" charset="-128"/>
              <a:ea typeface="Meiryo UI" pitchFamily="50" charset="-128"/>
              <a:cs typeface="Meiryo UI" pitchFamily="50" charset="-128"/>
            </a:endParaRPr>
          </a:p>
        </p:txBody>
      </p:sp>
      <p:sp>
        <p:nvSpPr>
          <p:cNvPr id="114" name="円/楕円 87"/>
          <p:cNvSpPr/>
          <p:nvPr/>
        </p:nvSpPr>
        <p:spPr>
          <a:xfrm>
            <a:off x="4744045" y="5908412"/>
            <a:ext cx="174599" cy="15617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grpSp>
        <p:nvGrpSpPr>
          <p:cNvPr id="115" name="Group 30"/>
          <p:cNvGrpSpPr>
            <a:grpSpLocks/>
          </p:cNvGrpSpPr>
          <p:nvPr/>
        </p:nvGrpSpPr>
        <p:grpSpPr bwMode="auto">
          <a:xfrm rot="6226792" flipH="1">
            <a:off x="2421611" y="1473250"/>
            <a:ext cx="377253" cy="410927"/>
            <a:chOff x="3912" y="3236"/>
            <a:chExt cx="247" cy="268"/>
          </a:xfrm>
        </p:grpSpPr>
        <p:sp>
          <p:nvSpPr>
            <p:cNvPr id="116" name="Arc 31"/>
            <p:cNvSpPr>
              <a:spLocks/>
            </p:cNvSpPr>
            <p:nvPr/>
          </p:nvSpPr>
          <p:spPr bwMode="auto">
            <a:xfrm>
              <a:off x="3918" y="3376"/>
              <a:ext cx="104" cy="1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9933"/>
              </a:solidFill>
              <a:round/>
              <a:headEnd/>
              <a:tailEnd/>
            </a:ln>
          </p:spPr>
          <p:txBody>
            <a:bodyPr wrap="none" anchor="ctr"/>
            <a:lstStyle/>
            <a:p>
              <a:endParaRPr lang="ja-JP" altLang="en-US" dirty="0"/>
            </a:p>
          </p:txBody>
        </p:sp>
        <p:sp>
          <p:nvSpPr>
            <p:cNvPr id="117" name="Arc 32"/>
            <p:cNvSpPr>
              <a:spLocks/>
            </p:cNvSpPr>
            <p:nvPr/>
          </p:nvSpPr>
          <p:spPr bwMode="auto">
            <a:xfrm>
              <a:off x="3950" y="3312"/>
              <a:ext cx="136" cy="1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9933"/>
              </a:solidFill>
              <a:round/>
              <a:headEnd/>
              <a:tailEnd/>
            </a:ln>
          </p:spPr>
          <p:txBody>
            <a:bodyPr wrap="none" anchor="ctr"/>
            <a:lstStyle/>
            <a:p>
              <a:endParaRPr lang="ja-JP" altLang="en-US" dirty="0"/>
            </a:p>
          </p:txBody>
        </p:sp>
        <p:sp>
          <p:nvSpPr>
            <p:cNvPr id="118" name="Arc 33"/>
            <p:cNvSpPr>
              <a:spLocks/>
            </p:cNvSpPr>
            <p:nvPr/>
          </p:nvSpPr>
          <p:spPr bwMode="auto">
            <a:xfrm>
              <a:off x="3936" y="3236"/>
              <a:ext cx="223" cy="260"/>
            </a:xfrm>
            <a:custGeom>
              <a:avLst/>
              <a:gdLst>
                <a:gd name="T0" fmla="*/ 0 w 21511"/>
                <a:gd name="T1" fmla="*/ 0 h 21264"/>
                <a:gd name="T2" fmla="*/ 0 w 21511"/>
                <a:gd name="T3" fmla="*/ 0 h 21264"/>
                <a:gd name="T4" fmla="*/ 0 w 21511"/>
                <a:gd name="T5" fmla="*/ 0 h 21264"/>
                <a:gd name="T6" fmla="*/ 0 60000 65536"/>
                <a:gd name="T7" fmla="*/ 0 60000 65536"/>
                <a:gd name="T8" fmla="*/ 0 60000 65536"/>
                <a:gd name="T9" fmla="*/ 0 w 21511"/>
                <a:gd name="T10" fmla="*/ 0 h 21264"/>
                <a:gd name="T11" fmla="*/ 21511 w 21511"/>
                <a:gd name="T12" fmla="*/ 21264 h 21264"/>
              </a:gdLst>
              <a:ahLst/>
              <a:cxnLst>
                <a:cxn ang="T6">
                  <a:pos x="T0" y="T1"/>
                </a:cxn>
                <a:cxn ang="T7">
                  <a:pos x="T2" y="T3"/>
                </a:cxn>
                <a:cxn ang="T8">
                  <a:pos x="T4" y="T5"/>
                </a:cxn>
              </a:cxnLst>
              <a:rect l="T9" t="T10" r="T11" b="T12"/>
              <a:pathLst>
                <a:path w="21511" h="21264" fill="none" extrusionOk="0">
                  <a:moveTo>
                    <a:pt x="3796" y="0"/>
                  </a:moveTo>
                  <a:cubicBezTo>
                    <a:pt x="13377" y="1711"/>
                    <a:pt x="20630" y="9617"/>
                    <a:pt x="21511" y="19308"/>
                  </a:cubicBezTo>
                </a:path>
                <a:path w="21511" h="21264" stroke="0" extrusionOk="0">
                  <a:moveTo>
                    <a:pt x="3796" y="0"/>
                  </a:moveTo>
                  <a:cubicBezTo>
                    <a:pt x="13377" y="1711"/>
                    <a:pt x="20630" y="9617"/>
                    <a:pt x="21511" y="19308"/>
                  </a:cubicBezTo>
                  <a:lnTo>
                    <a:pt x="0" y="21264"/>
                  </a:lnTo>
                  <a:close/>
                </a:path>
              </a:pathLst>
            </a:custGeom>
            <a:noFill/>
            <a:ln w="38100">
              <a:solidFill>
                <a:srgbClr val="FF9933"/>
              </a:solidFill>
              <a:round/>
              <a:headEnd/>
              <a:tailEnd/>
            </a:ln>
          </p:spPr>
          <p:txBody>
            <a:bodyPr wrap="none" anchor="ctr"/>
            <a:lstStyle/>
            <a:p>
              <a:endParaRPr lang="ja-JP" altLang="en-US" dirty="0"/>
            </a:p>
          </p:txBody>
        </p:sp>
      </p:grpSp>
      <p:sp>
        <p:nvSpPr>
          <p:cNvPr id="119" name="テキスト ボックス 118"/>
          <p:cNvSpPr txBox="1"/>
          <p:nvPr/>
        </p:nvSpPr>
        <p:spPr>
          <a:xfrm>
            <a:off x="2312435" y="1813865"/>
            <a:ext cx="487801" cy="285081"/>
          </a:xfrm>
          <a:prstGeom prst="ellipse">
            <a:avLst/>
          </a:prstGeom>
          <a:solidFill>
            <a:schemeClr val="accent1">
              <a:lumMod val="50000"/>
            </a:schemeClr>
          </a:solidFill>
        </p:spPr>
        <p:txBody>
          <a:bodyPr wrap="none" rtlCol="0">
            <a:spAutoFit/>
          </a:bodyPr>
          <a:lstStyle/>
          <a:p>
            <a:r>
              <a:rPr kumimoji="1" lang="en-US" altLang="ja-JP" sz="9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LTE</a:t>
            </a:r>
          </a:p>
        </p:txBody>
      </p:sp>
      <p:sp>
        <p:nvSpPr>
          <p:cNvPr id="120" name="正方形/長方形 119"/>
          <p:cNvSpPr/>
          <p:nvPr/>
        </p:nvSpPr>
        <p:spPr>
          <a:xfrm>
            <a:off x="4727862" y="2232145"/>
            <a:ext cx="1849361" cy="167877"/>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中国銀聯</a:t>
            </a:r>
          </a:p>
        </p:txBody>
      </p:sp>
      <p:sp>
        <p:nvSpPr>
          <p:cNvPr id="121" name="正方形/長方形 120"/>
          <p:cNvSpPr/>
          <p:nvPr/>
        </p:nvSpPr>
        <p:spPr>
          <a:xfrm>
            <a:off x="4727973" y="2393032"/>
            <a:ext cx="1849361" cy="167877"/>
          </a:xfrm>
          <a:prstGeom prst="rect">
            <a:avLst/>
          </a:prstGeom>
          <a:solidFill>
            <a:schemeClr val="bg1">
              <a:lumMod val="75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solidFill>
                  <a:schemeClr val="tx1"/>
                </a:solidFill>
                <a:latin typeface="Meiryo UI" pitchFamily="50" charset="-128"/>
                <a:ea typeface="Meiryo UI" pitchFamily="50" charset="-128"/>
                <a:cs typeface="Meiryo UI" pitchFamily="50" charset="-128"/>
              </a:rPr>
              <a:t>NFC</a:t>
            </a:r>
            <a:endParaRPr kumimoji="1" lang="ja-JP" altLang="en-US" sz="900" dirty="0" smtClean="0">
              <a:solidFill>
                <a:schemeClr val="tx1"/>
              </a:solidFill>
              <a:latin typeface="Meiryo UI" pitchFamily="50" charset="-128"/>
              <a:ea typeface="Meiryo UI" pitchFamily="50" charset="-128"/>
              <a:cs typeface="Meiryo UI" pitchFamily="50" charset="-128"/>
            </a:endParaRPr>
          </a:p>
        </p:txBody>
      </p:sp>
      <p:sp>
        <p:nvSpPr>
          <p:cNvPr id="122" name="正方形/長方形 121"/>
          <p:cNvSpPr/>
          <p:nvPr/>
        </p:nvSpPr>
        <p:spPr>
          <a:xfrm>
            <a:off x="4722319" y="2563365"/>
            <a:ext cx="1856863" cy="156817"/>
          </a:xfrm>
          <a:prstGeom prst="rect">
            <a:avLst/>
          </a:prstGeom>
          <a:solidFill>
            <a:schemeClr val="bg1">
              <a:lumMod val="75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電子マネー</a:t>
            </a:r>
          </a:p>
        </p:txBody>
      </p:sp>
      <p:sp>
        <p:nvSpPr>
          <p:cNvPr id="123" name="正方形/長方形 122"/>
          <p:cNvSpPr/>
          <p:nvPr/>
        </p:nvSpPr>
        <p:spPr>
          <a:xfrm>
            <a:off x="8131410" y="1562578"/>
            <a:ext cx="920378" cy="631652"/>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カード会社</a:t>
            </a:r>
            <a:endParaRPr kumimoji="1" lang="en-US" altLang="ja-JP" sz="1100" dirty="0" smtClean="0">
              <a:solidFill>
                <a:schemeClr val="tx1"/>
              </a:solidFill>
              <a:latin typeface="Meiryo UI" pitchFamily="50" charset="-128"/>
              <a:ea typeface="Meiryo UI" pitchFamily="50" charset="-128"/>
              <a:cs typeface="Meiryo UI" pitchFamily="50" charset="-128"/>
            </a:endParaRPr>
          </a:p>
        </p:txBody>
      </p:sp>
      <p:sp>
        <p:nvSpPr>
          <p:cNvPr id="124" name="正方形/長方形 123"/>
          <p:cNvSpPr/>
          <p:nvPr/>
        </p:nvSpPr>
        <p:spPr>
          <a:xfrm>
            <a:off x="8131410" y="2269419"/>
            <a:ext cx="920378" cy="51496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電子マネー</a:t>
            </a:r>
            <a:endParaRPr kumimoji="1" lang="en-US" altLang="ja-JP" sz="1100" dirty="0" smtClean="0">
              <a:solidFill>
                <a:schemeClr val="tx1"/>
              </a:solidFill>
              <a:latin typeface="Meiryo UI" pitchFamily="50" charset="-128"/>
              <a:ea typeface="Meiryo UI" pitchFamily="50" charset="-128"/>
              <a:cs typeface="Meiryo UI" pitchFamily="50" charset="-128"/>
            </a:endParaRPr>
          </a:p>
          <a:p>
            <a:pPr algn="ctr"/>
            <a:r>
              <a:rPr kumimoji="1" lang="ja-JP" altLang="en-US" sz="1100" dirty="0" smtClean="0">
                <a:solidFill>
                  <a:schemeClr val="tx1"/>
                </a:solidFill>
                <a:latin typeface="Meiryo UI" pitchFamily="50" charset="-128"/>
                <a:ea typeface="Meiryo UI" pitchFamily="50" charset="-128"/>
                <a:cs typeface="Meiryo UI" pitchFamily="50" charset="-128"/>
              </a:rPr>
              <a:t>事業者</a:t>
            </a:r>
          </a:p>
        </p:txBody>
      </p:sp>
      <p:cxnSp>
        <p:nvCxnSpPr>
          <p:cNvPr id="125" name="直線矢印コネクタ 124"/>
          <p:cNvCxnSpPr>
            <a:stCxn id="122" idx="3"/>
          </p:cNvCxnSpPr>
          <p:nvPr/>
        </p:nvCxnSpPr>
        <p:spPr>
          <a:xfrm>
            <a:off x="6579182" y="2641774"/>
            <a:ext cx="1724238" cy="0"/>
          </a:xfrm>
          <a:prstGeom prst="straightConnector1">
            <a:avLst/>
          </a:prstGeom>
          <a:ln w="25400">
            <a:solidFill>
              <a:schemeClr val="accent1">
                <a:lumMod val="50000"/>
              </a:schemeClr>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6" name="直線矢印コネクタ 125"/>
          <p:cNvCxnSpPr/>
          <p:nvPr/>
        </p:nvCxnSpPr>
        <p:spPr>
          <a:xfrm flipV="1">
            <a:off x="6570878" y="1988857"/>
            <a:ext cx="1827422" cy="357721"/>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27" name="正方形/長方形 126"/>
          <p:cNvSpPr/>
          <p:nvPr/>
        </p:nvSpPr>
        <p:spPr>
          <a:xfrm>
            <a:off x="4733902" y="2715036"/>
            <a:ext cx="1846097" cy="154338"/>
          </a:xfrm>
          <a:prstGeom prst="rect">
            <a:avLst/>
          </a:prstGeom>
          <a:solidFill>
            <a:schemeClr val="bg1">
              <a:lumMod val="75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コード決済</a:t>
            </a:r>
          </a:p>
        </p:txBody>
      </p:sp>
      <p:sp>
        <p:nvSpPr>
          <p:cNvPr id="128" name="正方形/長方形 127"/>
          <p:cNvSpPr/>
          <p:nvPr/>
        </p:nvSpPr>
        <p:spPr>
          <a:xfrm>
            <a:off x="1533602" y="2599594"/>
            <a:ext cx="2250059" cy="8914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ja-JP" sz="1000" dirty="0" smtClean="0">
              <a:solidFill>
                <a:schemeClr val="tx1"/>
              </a:solidFill>
              <a:latin typeface="Meiryo UI" pitchFamily="50" charset="-128"/>
              <a:ea typeface="Meiryo UI" pitchFamily="50" charset="-128"/>
              <a:cs typeface="Meiryo UI" pitchFamily="50" charset="-128"/>
            </a:endParaRPr>
          </a:p>
        </p:txBody>
      </p:sp>
      <p:sp>
        <p:nvSpPr>
          <p:cNvPr id="129" name="正方形/長方形 128"/>
          <p:cNvSpPr/>
          <p:nvPr/>
        </p:nvSpPr>
        <p:spPr>
          <a:xfrm>
            <a:off x="1765357" y="2654243"/>
            <a:ext cx="937569" cy="756869"/>
          </a:xfrm>
          <a:prstGeom prst="rect">
            <a:avLst/>
          </a:prstGeom>
        </p:spPr>
        <p:txBody>
          <a:bodyPr wrap="square">
            <a:spAutoFit/>
          </a:bodyPr>
          <a:lstStyle/>
          <a:p>
            <a:r>
              <a:rPr lang="ja-JP" altLang="en-US" sz="1000" dirty="0" smtClean="0">
                <a:solidFill>
                  <a:schemeClr val="tx1"/>
                </a:solidFill>
                <a:latin typeface="Meiryo UI" pitchFamily="50" charset="-128"/>
                <a:ea typeface="Meiryo UI" pitchFamily="50" charset="-128"/>
                <a:cs typeface="Meiryo UI" pitchFamily="50" charset="-128"/>
              </a:rPr>
              <a:t>・クレジット</a:t>
            </a:r>
            <a:endParaRPr lang="en-US" altLang="ja-JP" sz="1000" dirty="0" smtClean="0">
              <a:solidFill>
                <a:schemeClr val="tx1"/>
              </a:solidFill>
              <a:latin typeface="Meiryo UI" pitchFamily="50" charset="-128"/>
              <a:ea typeface="Meiryo UI" pitchFamily="50" charset="-128"/>
              <a:cs typeface="Meiryo UI" pitchFamily="50" charset="-128"/>
            </a:endParaRPr>
          </a:p>
          <a:p>
            <a:r>
              <a:rPr lang="ja-JP" altLang="en-US" sz="1000" dirty="0">
                <a:latin typeface="Meiryo UI" pitchFamily="50" charset="-128"/>
                <a:ea typeface="Meiryo UI" pitchFamily="50" charset="-128"/>
                <a:cs typeface="Meiryo UI" pitchFamily="50" charset="-128"/>
              </a:rPr>
              <a:t>・</a:t>
            </a:r>
            <a:r>
              <a:rPr lang="ja-JP" altLang="en-US" sz="1000" dirty="0" smtClean="0">
                <a:latin typeface="Meiryo UI" pitchFamily="50" charset="-128"/>
                <a:ea typeface="Meiryo UI" pitchFamily="50" charset="-128"/>
                <a:cs typeface="Meiryo UI" pitchFamily="50" charset="-128"/>
              </a:rPr>
              <a:t>中国銀聯</a:t>
            </a:r>
            <a:endParaRPr lang="en-US" altLang="ja-JP" sz="1000" dirty="0">
              <a:latin typeface="Meiryo UI" pitchFamily="50" charset="-128"/>
              <a:ea typeface="Meiryo UI" pitchFamily="50" charset="-128"/>
              <a:cs typeface="Meiryo UI" pitchFamily="50" charset="-128"/>
            </a:endParaRPr>
          </a:p>
          <a:p>
            <a:r>
              <a:rPr lang="ja-JP" altLang="en-US" sz="1000" dirty="0" smtClean="0">
                <a:solidFill>
                  <a:schemeClr val="tx1"/>
                </a:solidFill>
                <a:latin typeface="Meiryo UI" pitchFamily="50" charset="-128"/>
                <a:ea typeface="Meiryo UI" pitchFamily="50" charset="-128"/>
                <a:cs typeface="Meiryo UI" pitchFamily="50" charset="-128"/>
              </a:rPr>
              <a:t>・電子マネー</a:t>
            </a:r>
            <a:endParaRPr lang="en-US" altLang="ja-JP" sz="1000" dirty="0" smtClean="0">
              <a:solidFill>
                <a:schemeClr val="tx1"/>
              </a:solidFill>
              <a:latin typeface="Meiryo UI" pitchFamily="50" charset="-128"/>
              <a:ea typeface="Meiryo UI" pitchFamily="50" charset="-128"/>
              <a:cs typeface="Meiryo UI" pitchFamily="50" charset="-128"/>
            </a:endParaRPr>
          </a:p>
          <a:p>
            <a:r>
              <a:rPr lang="ja-JP" altLang="en-US" sz="1000" dirty="0" smtClean="0">
                <a:solidFill>
                  <a:schemeClr val="bg1">
                    <a:lumMod val="75000"/>
                  </a:schemeClr>
                </a:solidFill>
                <a:latin typeface="Meiryo UI" pitchFamily="50" charset="-128"/>
                <a:ea typeface="Meiryo UI" pitchFamily="50" charset="-128"/>
                <a:cs typeface="Meiryo UI" pitchFamily="50" charset="-128"/>
              </a:rPr>
              <a:t>・コード決済</a:t>
            </a:r>
            <a:endParaRPr lang="en-US" altLang="ja-JP" sz="1000" dirty="0" smtClean="0">
              <a:solidFill>
                <a:schemeClr val="bg1">
                  <a:lumMod val="75000"/>
                </a:schemeClr>
              </a:solidFill>
              <a:latin typeface="Meiryo UI" pitchFamily="50" charset="-128"/>
              <a:ea typeface="Meiryo UI" pitchFamily="50" charset="-128"/>
              <a:cs typeface="Meiryo UI" pitchFamily="50" charset="-128"/>
            </a:endParaRPr>
          </a:p>
          <a:p>
            <a:r>
              <a:rPr lang="ja-JP" altLang="en-US" sz="1000" dirty="0" smtClean="0">
                <a:solidFill>
                  <a:schemeClr val="bg1">
                    <a:lumMod val="85000"/>
                  </a:schemeClr>
                </a:solidFill>
                <a:latin typeface="Meiryo UI" pitchFamily="50" charset="-128"/>
                <a:ea typeface="Meiryo UI" pitchFamily="50" charset="-128"/>
                <a:cs typeface="Meiryo UI" pitchFamily="50" charset="-128"/>
              </a:rPr>
              <a:t>・</a:t>
            </a:r>
            <a:r>
              <a:rPr lang="en-US" altLang="ja-JP" sz="1000" dirty="0" smtClean="0">
                <a:solidFill>
                  <a:schemeClr val="bg1">
                    <a:lumMod val="85000"/>
                  </a:schemeClr>
                </a:solidFill>
                <a:latin typeface="Meiryo UI" pitchFamily="50" charset="-128"/>
                <a:ea typeface="Meiryo UI" pitchFamily="50" charset="-128"/>
                <a:cs typeface="Meiryo UI" pitchFamily="50" charset="-128"/>
              </a:rPr>
              <a:t>NFC</a:t>
            </a:r>
          </a:p>
        </p:txBody>
      </p:sp>
      <p:sp>
        <p:nvSpPr>
          <p:cNvPr id="130" name="正方形/長方形 129"/>
          <p:cNvSpPr/>
          <p:nvPr/>
        </p:nvSpPr>
        <p:spPr>
          <a:xfrm>
            <a:off x="2590577" y="2640559"/>
            <a:ext cx="1143697" cy="861774"/>
          </a:xfrm>
          <a:prstGeom prst="rect">
            <a:avLst/>
          </a:prstGeom>
        </p:spPr>
        <p:txBody>
          <a:bodyPr wrap="square">
            <a:spAutoFit/>
          </a:bodyPr>
          <a:lstStyle/>
          <a:p>
            <a:r>
              <a:rPr lang="ja-JP" altLang="en-US" sz="1000" dirty="0" smtClean="0">
                <a:latin typeface="Meiryo UI" pitchFamily="50" charset="-128"/>
                <a:ea typeface="Meiryo UI" pitchFamily="50" charset="-128"/>
                <a:cs typeface="Meiryo UI" pitchFamily="50" charset="-128"/>
              </a:rPr>
              <a:t>・</a:t>
            </a:r>
            <a:r>
              <a:rPr lang="ja-JP" altLang="en-US" sz="1000" dirty="0">
                <a:latin typeface="Meiryo UI" pitchFamily="50" charset="-128"/>
                <a:ea typeface="Meiryo UI" pitchFamily="50" charset="-128"/>
                <a:cs typeface="Meiryo UI" pitchFamily="50" charset="-128"/>
              </a:rPr>
              <a:t>多通貨決済</a:t>
            </a:r>
            <a:endParaRPr lang="en-US" altLang="ja-JP" sz="1000" dirty="0">
              <a:latin typeface="Meiryo UI" pitchFamily="50" charset="-128"/>
              <a:ea typeface="Meiryo UI" pitchFamily="50" charset="-128"/>
              <a:cs typeface="Meiryo UI" pitchFamily="50" charset="-128"/>
            </a:endParaRPr>
          </a:p>
          <a:p>
            <a:r>
              <a:rPr lang="ja-JP" altLang="en-US" sz="1000" dirty="0" smtClean="0">
                <a:solidFill>
                  <a:schemeClr val="bg1">
                    <a:lumMod val="75000"/>
                  </a:schemeClr>
                </a:solidFill>
                <a:latin typeface="Meiryo UI" pitchFamily="50" charset="-128"/>
                <a:ea typeface="Meiryo UI" pitchFamily="50" charset="-128"/>
                <a:cs typeface="Meiryo UI" pitchFamily="50" charset="-128"/>
              </a:rPr>
              <a:t>・ブラウザ</a:t>
            </a:r>
            <a:endParaRPr lang="en-US" altLang="ja-JP" sz="1000" dirty="0" smtClean="0">
              <a:solidFill>
                <a:schemeClr val="bg1">
                  <a:lumMod val="75000"/>
                </a:schemeClr>
              </a:solidFill>
              <a:latin typeface="Meiryo UI" pitchFamily="50" charset="-128"/>
              <a:ea typeface="Meiryo UI" pitchFamily="50" charset="-128"/>
              <a:cs typeface="Meiryo UI" pitchFamily="50" charset="-128"/>
            </a:endParaRPr>
          </a:p>
          <a:p>
            <a:r>
              <a:rPr lang="ja-JP" altLang="en-US" sz="1000" dirty="0" smtClean="0">
                <a:solidFill>
                  <a:schemeClr val="bg1">
                    <a:lumMod val="75000"/>
                  </a:schemeClr>
                </a:solidFill>
                <a:latin typeface="Meiryo UI" pitchFamily="50" charset="-128"/>
                <a:ea typeface="Meiryo UI" pitchFamily="50" charset="-128"/>
                <a:cs typeface="Meiryo UI" pitchFamily="50" charset="-128"/>
              </a:rPr>
              <a:t>・ポイント</a:t>
            </a:r>
            <a:endParaRPr lang="en-US" altLang="ja-JP" sz="1000" dirty="0" smtClean="0">
              <a:solidFill>
                <a:schemeClr val="bg1">
                  <a:lumMod val="75000"/>
                </a:schemeClr>
              </a:solidFill>
              <a:latin typeface="Meiryo UI" pitchFamily="50" charset="-128"/>
              <a:ea typeface="Meiryo UI" pitchFamily="50" charset="-128"/>
              <a:cs typeface="Meiryo UI" pitchFamily="50" charset="-128"/>
            </a:endParaRPr>
          </a:p>
          <a:p>
            <a:r>
              <a:rPr lang="ja-JP" altLang="en-US" sz="1000" dirty="0" smtClean="0">
                <a:solidFill>
                  <a:schemeClr val="bg1">
                    <a:lumMod val="75000"/>
                  </a:schemeClr>
                </a:solidFill>
                <a:latin typeface="Meiryo UI" pitchFamily="50" charset="-128"/>
                <a:ea typeface="Meiryo UI" pitchFamily="50" charset="-128"/>
                <a:cs typeface="Meiryo UI" pitchFamily="50" charset="-128"/>
              </a:rPr>
              <a:t>・駐車券処理</a:t>
            </a:r>
            <a:endParaRPr lang="en-US" altLang="ja-JP" sz="1000" dirty="0" smtClean="0">
              <a:solidFill>
                <a:schemeClr val="bg1">
                  <a:lumMod val="75000"/>
                </a:schemeClr>
              </a:solidFill>
              <a:latin typeface="Meiryo UI" pitchFamily="50" charset="-128"/>
              <a:ea typeface="Meiryo UI" pitchFamily="50" charset="-128"/>
              <a:cs typeface="Meiryo UI" pitchFamily="50" charset="-128"/>
            </a:endParaRPr>
          </a:p>
          <a:p>
            <a:r>
              <a:rPr lang="ja-JP" altLang="en-US" sz="1000" dirty="0" smtClean="0">
                <a:solidFill>
                  <a:schemeClr val="bg1">
                    <a:lumMod val="75000"/>
                  </a:schemeClr>
                </a:solidFill>
                <a:latin typeface="Meiryo UI" pitchFamily="50" charset="-128"/>
                <a:ea typeface="Meiryo UI" pitchFamily="50" charset="-128"/>
                <a:cs typeface="Meiryo UI" pitchFamily="50" charset="-128"/>
              </a:rPr>
              <a:t>・メール</a:t>
            </a:r>
            <a:endParaRPr lang="en-US" altLang="ja-JP" sz="1000" dirty="0" smtClean="0">
              <a:solidFill>
                <a:schemeClr val="bg1">
                  <a:lumMod val="75000"/>
                </a:schemeClr>
              </a:solidFill>
              <a:latin typeface="Meiryo UI" pitchFamily="50" charset="-128"/>
              <a:ea typeface="Meiryo UI" pitchFamily="50" charset="-128"/>
              <a:cs typeface="Meiryo UI" pitchFamily="50" charset="-128"/>
            </a:endParaRPr>
          </a:p>
        </p:txBody>
      </p:sp>
      <p:pic>
        <p:nvPicPr>
          <p:cNvPr id="131" name="図 1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5398" y="1806997"/>
            <a:ext cx="715743" cy="851750"/>
          </a:xfrm>
          <a:prstGeom prst="rect">
            <a:avLst/>
          </a:prstGeom>
        </p:spPr>
      </p:pic>
      <p:pic>
        <p:nvPicPr>
          <p:cNvPr id="132" name="図 1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80242" y="2219042"/>
            <a:ext cx="461880" cy="430120"/>
          </a:xfrm>
          <a:prstGeom prst="rect">
            <a:avLst/>
          </a:prstGeom>
        </p:spPr>
      </p:pic>
      <p:pic>
        <p:nvPicPr>
          <p:cNvPr id="133" name="図 132"/>
          <p:cNvPicPr>
            <a:picLocks noChangeAspect="1"/>
          </p:cNvPicPr>
          <p:nvPr/>
        </p:nvPicPr>
        <p:blipFill>
          <a:blip r:embed="rId6">
            <a:clrChange>
              <a:clrFrom>
                <a:srgbClr val="FFFFFF"/>
              </a:clrFrom>
              <a:clrTo>
                <a:srgbClr val="FFFFFF">
                  <a:alpha val="0"/>
                </a:srgbClr>
              </a:clrTo>
            </a:clrChange>
          </a:blip>
          <a:stretch>
            <a:fillRect/>
          </a:stretch>
        </p:blipFill>
        <p:spPr>
          <a:xfrm>
            <a:off x="1647956" y="1749730"/>
            <a:ext cx="838425" cy="682603"/>
          </a:xfrm>
          <a:prstGeom prst="rect">
            <a:avLst/>
          </a:prstGeom>
        </p:spPr>
      </p:pic>
      <p:sp>
        <p:nvSpPr>
          <p:cNvPr id="134" name="テキスト ボックス 133"/>
          <p:cNvSpPr txBox="1"/>
          <p:nvPr/>
        </p:nvSpPr>
        <p:spPr>
          <a:xfrm>
            <a:off x="3131437" y="1628681"/>
            <a:ext cx="772980" cy="2027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ja-JP" altLang="en-US" sz="900" dirty="0" smtClean="0">
                <a:latin typeface="Meiryo UI" panose="020B0604030504040204" pitchFamily="50" charset="-128"/>
                <a:ea typeface="Meiryo UI" panose="020B0604030504040204" pitchFamily="50" charset="-128"/>
              </a:rPr>
              <a:t>カード</a:t>
            </a:r>
            <a:r>
              <a:rPr lang="ja-JP" altLang="en-US" sz="900" dirty="0">
                <a:latin typeface="Meiryo UI" panose="020B0604030504040204" pitchFamily="50" charset="-128"/>
                <a:ea typeface="Meiryo UI" panose="020B0604030504040204" pitchFamily="50" charset="-128"/>
              </a:rPr>
              <a:t>会社</a:t>
            </a:r>
            <a:r>
              <a:rPr kumimoji="1" lang="ja-JP" altLang="en-US" sz="900" dirty="0" smtClean="0">
                <a:latin typeface="Meiryo UI" panose="020B0604030504040204" pitchFamily="50" charset="-128"/>
                <a:ea typeface="Meiryo UI" panose="020B0604030504040204" pitchFamily="50" charset="-128"/>
              </a:rPr>
              <a:t>設置</a:t>
            </a:r>
            <a:endParaRPr kumimoji="1" lang="ja-JP" altLang="en-US" sz="900" dirty="0">
              <a:latin typeface="Meiryo UI" panose="020B0604030504040204" pitchFamily="50" charset="-128"/>
              <a:ea typeface="Meiryo UI" panose="020B0604030504040204" pitchFamily="50" charset="-128"/>
            </a:endParaRPr>
          </a:p>
        </p:txBody>
      </p:sp>
      <p:sp>
        <p:nvSpPr>
          <p:cNvPr id="135" name="正方形/長方形 134"/>
          <p:cNvSpPr/>
          <p:nvPr/>
        </p:nvSpPr>
        <p:spPr>
          <a:xfrm>
            <a:off x="7459616" y="3473750"/>
            <a:ext cx="892280" cy="56911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lang="ja-JP" altLang="en-US" sz="1100" dirty="0">
                <a:solidFill>
                  <a:schemeClr val="bg1"/>
                </a:solidFill>
                <a:latin typeface="Meiryo UI" pitchFamily="50" charset="-128"/>
                <a:ea typeface="Meiryo UI" pitchFamily="50" charset="-128"/>
                <a:cs typeface="Meiryo UI" pitchFamily="50" charset="-128"/>
              </a:rPr>
              <a:t> </a:t>
            </a:r>
            <a:r>
              <a:rPr lang="en-US" altLang="ja-JP" sz="1100" dirty="0">
                <a:solidFill>
                  <a:schemeClr val="bg1"/>
                </a:solidFill>
                <a:latin typeface="Meiryo UI" pitchFamily="50" charset="-128"/>
                <a:ea typeface="Meiryo UI" pitchFamily="50" charset="-128"/>
                <a:cs typeface="Meiryo UI" pitchFamily="50" charset="-128"/>
              </a:rPr>
              <a:t>Explorer</a:t>
            </a:r>
            <a:endParaRPr kumimoji="1" lang="en-US" altLang="ja-JP" sz="1100" dirty="0" smtClean="0">
              <a:solidFill>
                <a:schemeClr val="bg1"/>
              </a:solidFill>
              <a:latin typeface="Meiryo UI" pitchFamily="50" charset="-128"/>
              <a:ea typeface="Meiryo UI" pitchFamily="50" charset="-128"/>
              <a:cs typeface="Meiryo UI" pitchFamily="50" charset="-128"/>
            </a:endParaRPr>
          </a:p>
          <a:p>
            <a:pPr algn="ctr"/>
            <a:r>
              <a:rPr lang="ja-JP" altLang="en-US" sz="800" dirty="0" smtClean="0">
                <a:solidFill>
                  <a:schemeClr val="bg1"/>
                </a:solidFill>
                <a:latin typeface="Meiryo UI" pitchFamily="50" charset="-128"/>
                <a:ea typeface="Meiryo UI" pitchFamily="50" charset="-128"/>
                <a:cs typeface="Meiryo UI" pitchFamily="50" charset="-128"/>
              </a:rPr>
              <a:t>（ポイントセンタ</a:t>
            </a:r>
            <a:r>
              <a:rPr lang="ja-JP" altLang="en-US" sz="800" dirty="0">
                <a:solidFill>
                  <a:schemeClr val="bg1"/>
                </a:solidFill>
                <a:latin typeface="Meiryo UI" pitchFamily="50" charset="-128"/>
                <a:ea typeface="Meiryo UI" pitchFamily="50" charset="-128"/>
                <a:cs typeface="Meiryo UI" pitchFamily="50" charset="-128"/>
              </a:rPr>
              <a:t>）</a:t>
            </a:r>
            <a:endParaRPr lang="en-US" altLang="ja-JP" sz="800" dirty="0" smtClean="0">
              <a:solidFill>
                <a:schemeClr val="bg1"/>
              </a:solidFill>
              <a:latin typeface="Meiryo UI" pitchFamily="50" charset="-128"/>
              <a:ea typeface="Meiryo UI" pitchFamily="50" charset="-128"/>
              <a:cs typeface="Meiryo UI" pitchFamily="50" charset="-128"/>
            </a:endParaRPr>
          </a:p>
        </p:txBody>
      </p:sp>
      <p:pic>
        <p:nvPicPr>
          <p:cNvPr id="136"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7145" y="3858338"/>
            <a:ext cx="237949" cy="35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直線矢印コネクタ 136"/>
          <p:cNvCxnSpPr/>
          <p:nvPr/>
        </p:nvCxnSpPr>
        <p:spPr>
          <a:xfrm>
            <a:off x="2871718" y="5532973"/>
            <a:ext cx="2002172" cy="7450"/>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38" name="正方形/長方形 137"/>
          <p:cNvSpPr/>
          <p:nvPr/>
        </p:nvSpPr>
        <p:spPr>
          <a:xfrm>
            <a:off x="4516383" y="3309048"/>
            <a:ext cx="2318171" cy="42667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lang="ja-JP" altLang="en-US" sz="1100" dirty="0">
                <a:solidFill>
                  <a:schemeClr val="bg1"/>
                </a:solidFill>
                <a:latin typeface="Meiryo UI" pitchFamily="50" charset="-128"/>
                <a:ea typeface="Meiryo UI" pitchFamily="50" charset="-128"/>
                <a:cs typeface="Meiryo UI" pitchFamily="50" charset="-128"/>
              </a:rPr>
              <a:t> </a:t>
            </a:r>
            <a:r>
              <a:rPr lang="en-US" altLang="ja-JP" sz="1100" dirty="0" smtClean="0">
                <a:solidFill>
                  <a:schemeClr val="bg1"/>
                </a:solidFill>
                <a:latin typeface="Meiryo UI" pitchFamily="50" charset="-128"/>
                <a:ea typeface="Meiryo UI" pitchFamily="50" charset="-128"/>
                <a:cs typeface="Meiryo UI" pitchFamily="50" charset="-128"/>
              </a:rPr>
              <a:t>Pitt</a:t>
            </a:r>
            <a:endParaRPr kumimoji="1" lang="en-US" altLang="ja-JP" sz="1100" dirty="0" smtClean="0">
              <a:solidFill>
                <a:schemeClr val="bg1"/>
              </a:solidFill>
              <a:latin typeface="Meiryo UI" pitchFamily="50" charset="-128"/>
              <a:ea typeface="Meiryo UI" pitchFamily="50" charset="-128"/>
              <a:cs typeface="Meiryo UI" pitchFamily="50" charset="-128"/>
            </a:endParaRPr>
          </a:p>
          <a:p>
            <a:pPr algn="ctr"/>
            <a:r>
              <a:rPr lang="ja-JP" altLang="en-US" sz="800" dirty="0" smtClean="0">
                <a:solidFill>
                  <a:schemeClr val="bg1"/>
                </a:solidFill>
                <a:latin typeface="Meiryo UI" pitchFamily="50" charset="-128"/>
                <a:ea typeface="Meiryo UI" pitchFamily="50" charset="-128"/>
                <a:cs typeface="Meiryo UI" pitchFamily="50" charset="-128"/>
              </a:rPr>
              <a:t>（スマホ</a:t>
            </a:r>
            <a:r>
              <a:rPr lang="en-US" altLang="ja-JP" sz="800" dirty="0" smtClean="0">
                <a:solidFill>
                  <a:schemeClr val="bg1"/>
                </a:solidFill>
                <a:latin typeface="Meiryo UI" pitchFamily="50" charset="-128"/>
                <a:ea typeface="Meiryo UI" pitchFamily="50" charset="-128"/>
                <a:cs typeface="Meiryo UI" pitchFamily="50" charset="-128"/>
              </a:rPr>
              <a:t>Pay</a:t>
            </a:r>
            <a:r>
              <a:rPr lang="ja-JP" altLang="en-US" sz="800" dirty="0" smtClean="0">
                <a:solidFill>
                  <a:schemeClr val="bg1"/>
                </a:solidFill>
                <a:latin typeface="Meiryo UI" pitchFamily="50" charset="-128"/>
                <a:ea typeface="Meiryo UI" pitchFamily="50" charset="-128"/>
                <a:cs typeface="Meiryo UI" pitchFamily="50" charset="-128"/>
              </a:rPr>
              <a:t>センタ</a:t>
            </a:r>
            <a:r>
              <a:rPr lang="ja-JP" altLang="en-US" sz="800" dirty="0">
                <a:solidFill>
                  <a:schemeClr val="bg1"/>
                </a:solidFill>
                <a:latin typeface="Meiryo UI" pitchFamily="50" charset="-128"/>
                <a:ea typeface="Meiryo UI" pitchFamily="50" charset="-128"/>
                <a:cs typeface="Meiryo UI" pitchFamily="50" charset="-128"/>
              </a:rPr>
              <a:t>）</a:t>
            </a:r>
            <a:endParaRPr lang="en-US" altLang="ja-JP" sz="800" dirty="0" smtClean="0">
              <a:solidFill>
                <a:schemeClr val="bg1"/>
              </a:solidFill>
              <a:latin typeface="Meiryo UI" pitchFamily="50" charset="-128"/>
              <a:ea typeface="Meiryo UI" pitchFamily="50" charset="-128"/>
              <a:cs typeface="Meiryo UI" pitchFamily="50" charset="-128"/>
            </a:endParaRPr>
          </a:p>
        </p:txBody>
      </p:sp>
      <p:cxnSp>
        <p:nvCxnSpPr>
          <p:cNvPr id="139" name="直線矢印コネクタ 138"/>
          <p:cNvCxnSpPr>
            <a:endCxn id="138" idx="1"/>
          </p:cNvCxnSpPr>
          <p:nvPr/>
        </p:nvCxnSpPr>
        <p:spPr>
          <a:xfrm flipV="1">
            <a:off x="3457475" y="3522384"/>
            <a:ext cx="1058908" cy="646656"/>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0" name="正方形/長方形 139"/>
          <p:cNvSpPr/>
          <p:nvPr/>
        </p:nvSpPr>
        <p:spPr>
          <a:xfrm>
            <a:off x="4503753" y="3782621"/>
            <a:ext cx="2318171" cy="42667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bg1"/>
                </a:solidFill>
                <a:latin typeface="Meiryo UI" pitchFamily="50" charset="-128"/>
                <a:ea typeface="Meiryo UI" pitchFamily="50" charset="-128"/>
                <a:cs typeface="Meiryo UI" pitchFamily="50" charset="-128"/>
              </a:rPr>
              <a:t>バーコード決済センタ</a:t>
            </a:r>
            <a:endParaRPr kumimoji="1" lang="en-US" altLang="ja-JP" sz="1100" dirty="0" smtClean="0">
              <a:solidFill>
                <a:schemeClr val="bg1"/>
              </a:solidFill>
              <a:latin typeface="Meiryo UI" pitchFamily="50" charset="-128"/>
              <a:ea typeface="Meiryo UI" pitchFamily="50" charset="-128"/>
              <a:cs typeface="Meiryo UI" pitchFamily="50" charset="-128"/>
            </a:endParaRPr>
          </a:p>
          <a:p>
            <a:pPr algn="ctr"/>
            <a:r>
              <a:rPr lang="ja-JP" altLang="en-US" sz="800" dirty="0" smtClean="0">
                <a:solidFill>
                  <a:schemeClr val="bg1"/>
                </a:solidFill>
                <a:latin typeface="Meiryo UI" pitchFamily="50" charset="-128"/>
                <a:ea typeface="Meiryo UI" pitchFamily="50" charset="-128"/>
                <a:cs typeface="Meiryo UI" pitchFamily="50" charset="-128"/>
              </a:rPr>
              <a:t>（中国バーコード決済専用）</a:t>
            </a:r>
            <a:endParaRPr lang="en-US" altLang="ja-JP" sz="800" dirty="0" smtClean="0">
              <a:solidFill>
                <a:schemeClr val="bg1"/>
              </a:solidFill>
              <a:latin typeface="Meiryo UI" pitchFamily="50" charset="-128"/>
              <a:ea typeface="Meiryo UI" pitchFamily="50" charset="-128"/>
              <a:cs typeface="Meiryo UI" pitchFamily="50" charset="-128"/>
            </a:endParaRPr>
          </a:p>
        </p:txBody>
      </p:sp>
      <p:cxnSp>
        <p:nvCxnSpPr>
          <p:cNvPr id="141" name="直線矢印コネクタ 140"/>
          <p:cNvCxnSpPr>
            <a:endCxn id="140" idx="1"/>
          </p:cNvCxnSpPr>
          <p:nvPr/>
        </p:nvCxnSpPr>
        <p:spPr>
          <a:xfrm flipV="1">
            <a:off x="3463873" y="3995958"/>
            <a:ext cx="1039880" cy="306931"/>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2" name="正方形/長方形 141"/>
          <p:cNvSpPr/>
          <p:nvPr/>
        </p:nvSpPr>
        <p:spPr>
          <a:xfrm>
            <a:off x="6913468" y="4714516"/>
            <a:ext cx="1943843" cy="107159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ハウススマホ決済管理</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a:p>
            <a:pPr algn="ctr"/>
            <a:r>
              <a:rPr lang="ja-JP" altLang="en-US" sz="1100" dirty="0" smtClean="0">
                <a:solidFill>
                  <a:schemeClr val="tx1"/>
                </a:solidFill>
                <a:latin typeface="Meiryo UI" pitchFamily="50" charset="-128"/>
                <a:ea typeface="Meiryo UI" pitchFamily="50" charset="-128"/>
                <a:cs typeface="Meiryo UI" pitchFamily="50" charset="-128"/>
              </a:rPr>
              <a:t>グループウェア</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p:txBody>
      </p:sp>
      <p:sp>
        <p:nvSpPr>
          <p:cNvPr id="143" name="フローチャート : 和接合 60"/>
          <p:cNvSpPr/>
          <p:nvPr/>
        </p:nvSpPr>
        <p:spPr>
          <a:xfrm>
            <a:off x="7143618" y="1826550"/>
            <a:ext cx="288639" cy="947857"/>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44" name="テキスト ボックス 143"/>
          <p:cNvSpPr txBox="1"/>
          <p:nvPr/>
        </p:nvSpPr>
        <p:spPr>
          <a:xfrm>
            <a:off x="6916062" y="1625986"/>
            <a:ext cx="722946" cy="297341"/>
          </a:xfrm>
          <a:prstGeom prst="rect">
            <a:avLst/>
          </a:prstGeom>
          <a:noFill/>
        </p:spPr>
        <p:txBody>
          <a:bodyPr wrap="none" rtlCol="0">
            <a:spAutoFit/>
          </a:bodyPr>
          <a:lstStyle/>
          <a:p>
            <a:r>
              <a:rPr kumimoji="1" lang="en-US" altLang="ja-JP" sz="1600" b="1" dirty="0" smtClean="0">
                <a:latin typeface="Meiryo UI" panose="020B0604030504040204" pitchFamily="50" charset="-128"/>
                <a:ea typeface="Meiryo UI" panose="020B0604030504040204" pitchFamily="50" charset="-128"/>
              </a:rPr>
              <a:t>CAFIS</a:t>
            </a:r>
            <a:endParaRPr kumimoji="1" lang="ja-JP" altLang="en-US" sz="1600" b="1" dirty="0">
              <a:latin typeface="Meiryo UI" panose="020B0604030504040204" pitchFamily="50" charset="-128"/>
              <a:ea typeface="Meiryo UI" panose="020B0604030504040204" pitchFamily="50" charset="-128"/>
            </a:endParaRPr>
          </a:p>
        </p:txBody>
      </p:sp>
      <p:sp>
        <p:nvSpPr>
          <p:cNvPr id="145" name="正方形/長方形 144"/>
          <p:cNvSpPr/>
          <p:nvPr/>
        </p:nvSpPr>
        <p:spPr>
          <a:xfrm>
            <a:off x="4716661" y="4109736"/>
            <a:ext cx="1215583" cy="131554"/>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集計データ還元</a:t>
            </a:r>
          </a:p>
        </p:txBody>
      </p:sp>
      <p:cxnSp>
        <p:nvCxnSpPr>
          <p:cNvPr id="146" name="直線矢印コネクタ 145"/>
          <p:cNvCxnSpPr/>
          <p:nvPr/>
        </p:nvCxnSpPr>
        <p:spPr>
          <a:xfrm>
            <a:off x="6210944" y="3168689"/>
            <a:ext cx="0" cy="1612500"/>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7" name="直線矢印コネクタ 146"/>
          <p:cNvCxnSpPr/>
          <p:nvPr/>
        </p:nvCxnSpPr>
        <p:spPr>
          <a:xfrm flipV="1">
            <a:off x="6677495" y="3508640"/>
            <a:ext cx="916057" cy="3467"/>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8" name="テキスト ボックス 147"/>
          <p:cNvSpPr txBox="1"/>
          <p:nvPr/>
        </p:nvSpPr>
        <p:spPr>
          <a:xfrm>
            <a:off x="6952170" y="3142137"/>
            <a:ext cx="1107883" cy="369332"/>
          </a:xfrm>
          <a:prstGeom prst="rect">
            <a:avLst/>
          </a:prstGeom>
          <a:solidFill>
            <a:schemeClr val="bg1">
              <a:alpha val="69000"/>
            </a:schemeClr>
          </a:solidFill>
        </p:spPr>
        <p:txBody>
          <a:bodyPr wrap="square" rtlCol="0">
            <a:spAutoFit/>
          </a:bodyPr>
          <a:lstStyle/>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ハウスポイントの</a:t>
            </a:r>
            <a:endParaRPr kumimoji="1" lang="en-US" altLang="ja-JP" sz="900" dirty="0" smtClean="0">
              <a:solidFill>
                <a:schemeClr val="accent1">
                  <a:lumMod val="50000"/>
                </a:schemeClr>
              </a:solidFill>
              <a:latin typeface="Meiryo UI" pitchFamily="50" charset="-128"/>
              <a:ea typeface="Meiryo UI" pitchFamily="50" charset="-128"/>
              <a:cs typeface="Meiryo UI" pitchFamily="50" charset="-128"/>
            </a:endParaRPr>
          </a:p>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付与・利用</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pic>
        <p:nvPicPr>
          <p:cNvPr id="149"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46218" y="4955304"/>
            <a:ext cx="506735" cy="74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 name="正方形/長方形 149"/>
          <p:cNvSpPr/>
          <p:nvPr/>
        </p:nvSpPr>
        <p:spPr>
          <a:xfrm>
            <a:off x="6978975" y="5447683"/>
            <a:ext cx="1215583" cy="131554"/>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集計データ還元</a:t>
            </a:r>
          </a:p>
        </p:txBody>
      </p:sp>
      <p:cxnSp>
        <p:nvCxnSpPr>
          <p:cNvPr id="151" name="直線矢印コネクタ 150"/>
          <p:cNvCxnSpPr>
            <a:stCxn id="150" idx="1"/>
          </p:cNvCxnSpPr>
          <p:nvPr/>
        </p:nvCxnSpPr>
        <p:spPr>
          <a:xfrm flipH="1">
            <a:off x="6042588" y="5513460"/>
            <a:ext cx="936387" cy="0"/>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52" name="テキスト ボックス 151"/>
          <p:cNvSpPr txBox="1"/>
          <p:nvPr/>
        </p:nvSpPr>
        <p:spPr>
          <a:xfrm>
            <a:off x="4215235" y="4797544"/>
            <a:ext cx="684168" cy="202732"/>
          </a:xfrm>
          <a:prstGeom prst="rect">
            <a:avLst/>
          </a:prstGeom>
          <a:solidFill>
            <a:schemeClr val="bg1">
              <a:alpha val="69000"/>
            </a:schemeClr>
          </a:solidFill>
        </p:spPr>
        <p:txBody>
          <a:bodyPr wrap="square" rtlCol="0">
            <a:spAutoFit/>
          </a:bodyPr>
          <a:lstStyle/>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売上報告</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pic>
        <p:nvPicPr>
          <p:cNvPr id="153" name="図 152"/>
          <p:cNvPicPr>
            <a:picLocks noChangeAspect="1"/>
          </p:cNvPicPr>
          <p:nvPr/>
        </p:nvPicPr>
        <p:blipFill>
          <a:blip r:embed="rId7"/>
          <a:stretch>
            <a:fillRect/>
          </a:stretch>
        </p:blipFill>
        <p:spPr>
          <a:xfrm>
            <a:off x="2175530" y="5203588"/>
            <a:ext cx="494698" cy="508355"/>
          </a:xfrm>
          <a:prstGeom prst="rect">
            <a:avLst/>
          </a:prstGeom>
        </p:spPr>
      </p:pic>
      <p:sp>
        <p:nvSpPr>
          <p:cNvPr id="154" name="テキスト ボックス 153"/>
          <p:cNvSpPr txBox="1"/>
          <p:nvPr/>
        </p:nvSpPr>
        <p:spPr>
          <a:xfrm>
            <a:off x="2078730" y="5770253"/>
            <a:ext cx="609944" cy="216248"/>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cs typeface="Meiryo UI" panose="020B0604030504040204" pitchFamily="50" charset="-128"/>
              </a:rPr>
              <a:t>日報</a:t>
            </a:r>
            <a:r>
              <a:rPr kumimoji="1" lang="en-US" altLang="ja-JP" sz="1000" dirty="0" smtClean="0">
                <a:latin typeface="Meiryo UI" panose="020B0604030504040204" pitchFamily="50" charset="-128"/>
                <a:ea typeface="Meiryo UI" panose="020B0604030504040204" pitchFamily="50" charset="-128"/>
                <a:cs typeface="Meiryo UI" panose="020B0604030504040204" pitchFamily="50" charset="-128"/>
              </a:rPr>
              <a:t>OCR</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テキスト ボックス 154"/>
          <p:cNvSpPr txBox="1"/>
          <p:nvPr/>
        </p:nvSpPr>
        <p:spPr>
          <a:xfrm>
            <a:off x="752044" y="6050896"/>
            <a:ext cx="1043730" cy="230832"/>
          </a:xfrm>
          <a:prstGeom prst="rect">
            <a:avLst/>
          </a:prstGeom>
          <a:solidFill>
            <a:schemeClr val="bg1">
              <a:alpha val="69000"/>
            </a:schemeClr>
          </a:solidFill>
        </p:spPr>
        <p:txBody>
          <a:bodyPr wrap="square" rtlCol="0">
            <a:spAutoFit/>
          </a:bodyPr>
          <a:lstStyle/>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入券データ送信</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sp>
        <p:nvSpPr>
          <p:cNvPr id="156" name="テキスト ボックス 155"/>
          <p:cNvSpPr txBox="1"/>
          <p:nvPr/>
        </p:nvSpPr>
        <p:spPr>
          <a:xfrm>
            <a:off x="2894682" y="5043129"/>
            <a:ext cx="1102888" cy="369332"/>
          </a:xfrm>
          <a:prstGeom prst="rect">
            <a:avLst/>
          </a:prstGeom>
          <a:solidFill>
            <a:schemeClr val="bg1">
              <a:alpha val="69000"/>
            </a:schemeClr>
          </a:solidFill>
        </p:spPr>
        <p:txBody>
          <a:bodyPr wrap="square" rtlCol="0">
            <a:spAutoFit/>
          </a:bodyPr>
          <a:lstStyle/>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入金データ</a:t>
            </a:r>
            <a:endParaRPr kumimoji="1" lang="en-US" altLang="ja-JP" sz="900" dirty="0" smtClean="0">
              <a:solidFill>
                <a:schemeClr val="accent1">
                  <a:lumMod val="50000"/>
                </a:schemeClr>
              </a:solidFill>
              <a:latin typeface="Meiryo UI" pitchFamily="50" charset="-128"/>
              <a:ea typeface="Meiryo UI" pitchFamily="50" charset="-128"/>
              <a:cs typeface="Meiryo UI" pitchFamily="50" charset="-128"/>
            </a:endParaRPr>
          </a:p>
          <a:p>
            <a:r>
              <a:rPr lang="ja-JP" altLang="en-US" sz="900" dirty="0" smtClean="0">
                <a:solidFill>
                  <a:schemeClr val="accent1">
                    <a:lumMod val="50000"/>
                  </a:schemeClr>
                </a:solidFill>
                <a:latin typeface="Meiryo UI" pitchFamily="50" charset="-128"/>
                <a:ea typeface="Meiryo UI" pitchFamily="50" charset="-128"/>
                <a:cs typeface="Meiryo UI" pitchFamily="50" charset="-128"/>
              </a:rPr>
              <a:t>日報スキャデータ</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sp>
        <p:nvSpPr>
          <p:cNvPr id="157" name="正方形/長方形 156"/>
          <p:cNvSpPr/>
          <p:nvPr/>
        </p:nvSpPr>
        <p:spPr>
          <a:xfrm>
            <a:off x="4352531" y="5869141"/>
            <a:ext cx="1943843" cy="406502"/>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分析</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p:txBody>
      </p:sp>
      <p:pic>
        <p:nvPicPr>
          <p:cNvPr id="158"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5901" y="5944593"/>
            <a:ext cx="304122" cy="44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9" name="直線矢印コネクタ 158"/>
          <p:cNvCxnSpPr/>
          <p:nvPr/>
        </p:nvCxnSpPr>
        <p:spPr>
          <a:xfrm>
            <a:off x="4983797" y="5645611"/>
            <a:ext cx="0" cy="505783"/>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60" name="テキスト ボックス 159"/>
          <p:cNvSpPr txBox="1"/>
          <p:nvPr/>
        </p:nvSpPr>
        <p:spPr>
          <a:xfrm>
            <a:off x="4455523" y="5718451"/>
            <a:ext cx="703534" cy="202732"/>
          </a:xfrm>
          <a:prstGeom prst="rect">
            <a:avLst/>
          </a:prstGeom>
          <a:solidFill>
            <a:schemeClr val="bg1">
              <a:alpha val="69000"/>
            </a:schemeClr>
          </a:solidFill>
        </p:spPr>
        <p:txBody>
          <a:bodyPr wrap="square" rtlCol="0">
            <a:spAutoFit/>
          </a:bodyPr>
          <a:lstStyle/>
          <a:p>
            <a:r>
              <a:rPr lang="ja-JP" altLang="en-US" sz="900" dirty="0" smtClean="0">
                <a:solidFill>
                  <a:schemeClr val="accent1">
                    <a:lumMod val="50000"/>
                  </a:schemeClr>
                </a:solidFill>
                <a:latin typeface="Meiryo UI" pitchFamily="50" charset="-128"/>
                <a:ea typeface="Meiryo UI" pitchFamily="50" charset="-128"/>
                <a:cs typeface="Meiryo UI" pitchFamily="50" charset="-128"/>
              </a:rPr>
              <a:t>売上データ</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sp>
        <p:nvSpPr>
          <p:cNvPr id="161" name="L 字 160"/>
          <p:cNvSpPr/>
          <p:nvPr/>
        </p:nvSpPr>
        <p:spPr>
          <a:xfrm flipH="1" flipV="1">
            <a:off x="912241" y="1394004"/>
            <a:ext cx="5954965" cy="5052421"/>
          </a:xfrm>
          <a:prstGeom prst="corner">
            <a:avLst>
              <a:gd name="adj1" fmla="val 60825"/>
              <a:gd name="adj2" fmla="val 57750"/>
            </a:avLst>
          </a:prstGeom>
          <a:noFill/>
          <a:ln w="28575">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2" name="カギ線コネクタ 161"/>
          <p:cNvCxnSpPr/>
          <p:nvPr/>
        </p:nvCxnSpPr>
        <p:spPr>
          <a:xfrm rot="16200000" flipH="1">
            <a:off x="6338699" y="4099770"/>
            <a:ext cx="1231057" cy="378783"/>
          </a:xfrm>
          <a:prstGeom prst="bentConnector3">
            <a:avLst>
              <a:gd name="adj1" fmla="val 1073"/>
            </a:avLst>
          </a:prstGeom>
          <a:ln>
            <a:solidFill>
              <a:schemeClr val="accent1">
                <a:lumMod val="50000"/>
              </a:schemeClr>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63" name="テキスト ボックス 162"/>
          <p:cNvSpPr txBox="1"/>
          <p:nvPr/>
        </p:nvSpPr>
        <p:spPr>
          <a:xfrm>
            <a:off x="7090172" y="4397546"/>
            <a:ext cx="684168" cy="202732"/>
          </a:xfrm>
          <a:prstGeom prst="rect">
            <a:avLst/>
          </a:prstGeom>
          <a:solidFill>
            <a:schemeClr val="bg1">
              <a:alpha val="69000"/>
            </a:schemeClr>
          </a:solidFill>
        </p:spPr>
        <p:txBody>
          <a:bodyPr wrap="square" rtlCol="0">
            <a:spAutoFit/>
          </a:bodyPr>
          <a:lstStyle/>
          <a:p>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取引データ</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sp>
        <p:nvSpPr>
          <p:cNvPr id="164" name="テキスト ボックス 163"/>
          <p:cNvSpPr txBox="1"/>
          <p:nvPr/>
        </p:nvSpPr>
        <p:spPr>
          <a:xfrm>
            <a:off x="3413807" y="2304838"/>
            <a:ext cx="518626" cy="285081"/>
          </a:xfrm>
          <a:prstGeom prst="ellipse">
            <a:avLst/>
          </a:prstGeom>
          <a:solidFill>
            <a:schemeClr val="accent1">
              <a:lumMod val="50000"/>
            </a:schemeClr>
          </a:solidFill>
        </p:spPr>
        <p:txBody>
          <a:bodyPr wrap="none" rtlCol="0">
            <a:spAutoFit/>
          </a:bodyPr>
          <a:lstStyle/>
          <a:p>
            <a:r>
              <a:rPr kumimoji="1" lang="en-US" altLang="ja-JP" sz="9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LAN</a:t>
            </a:r>
          </a:p>
        </p:txBody>
      </p:sp>
      <p:sp>
        <p:nvSpPr>
          <p:cNvPr id="165" name="正方形/長方形 164"/>
          <p:cNvSpPr/>
          <p:nvPr/>
        </p:nvSpPr>
        <p:spPr>
          <a:xfrm>
            <a:off x="7682739" y="5973002"/>
            <a:ext cx="972426" cy="2772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kumimoji="1" lang="ja-JP" altLang="en-US" sz="105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テナント本社</a:t>
            </a:r>
          </a:p>
        </p:txBody>
      </p:sp>
      <p:pic>
        <p:nvPicPr>
          <p:cNvPr id="166" name="Picture 36" descr="クリックすると新しいウィンドウで開きます">
            <a:hlinkClick r:id="rId8"/>
          </p:cNvPr>
          <p:cNvPicPr>
            <a:picLocks noChangeAspect="1" noChangeArrowheads="1"/>
          </p:cNvPicPr>
          <p:nvPr/>
        </p:nvPicPr>
        <p:blipFill>
          <a:blip r:embed="rId9" cstate="print"/>
          <a:srcRect/>
          <a:stretch>
            <a:fillRect/>
          </a:stretch>
        </p:blipFill>
        <p:spPr bwMode="auto">
          <a:xfrm>
            <a:off x="8526599" y="5934516"/>
            <a:ext cx="270898" cy="323456"/>
          </a:xfrm>
          <a:prstGeom prst="rect">
            <a:avLst/>
          </a:prstGeom>
          <a:noFill/>
          <a:ln w="9525">
            <a:noFill/>
            <a:miter lim="800000"/>
            <a:headEnd/>
            <a:tailEnd/>
          </a:ln>
        </p:spPr>
      </p:pic>
      <p:cxnSp>
        <p:nvCxnSpPr>
          <p:cNvPr id="167" name="直線矢印コネクタ 166"/>
          <p:cNvCxnSpPr/>
          <p:nvPr/>
        </p:nvCxnSpPr>
        <p:spPr>
          <a:xfrm flipH="1" flipV="1">
            <a:off x="6042588" y="5645611"/>
            <a:ext cx="1726118" cy="529936"/>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68" name="テキスト ボックス 167"/>
          <p:cNvSpPr txBox="1"/>
          <p:nvPr/>
        </p:nvSpPr>
        <p:spPr>
          <a:xfrm>
            <a:off x="7207891" y="5919008"/>
            <a:ext cx="550393" cy="369332"/>
          </a:xfrm>
          <a:prstGeom prst="rect">
            <a:avLst/>
          </a:prstGeom>
          <a:solidFill>
            <a:schemeClr val="bg1">
              <a:alpha val="69000"/>
            </a:schemeClr>
          </a:solidFill>
        </p:spPr>
        <p:txBody>
          <a:bodyPr wrap="square" rtlCol="0">
            <a:spAutoFit/>
          </a:bodyPr>
          <a:lstStyle/>
          <a:p>
            <a:pPr algn="ctr"/>
            <a:r>
              <a:rPr kumimoji="1" lang="en-US" altLang="ja-JP" sz="900" dirty="0" smtClean="0">
                <a:solidFill>
                  <a:schemeClr val="accent1">
                    <a:lumMod val="50000"/>
                  </a:schemeClr>
                </a:solidFill>
                <a:latin typeface="Meiryo UI" pitchFamily="50" charset="-128"/>
                <a:ea typeface="Meiryo UI" pitchFamily="50" charset="-128"/>
                <a:cs typeface="Meiryo UI" pitchFamily="50" charset="-128"/>
              </a:rPr>
              <a:t>WEB</a:t>
            </a:r>
          </a:p>
          <a:p>
            <a:pPr algn="ctr"/>
            <a:r>
              <a:rPr kumimoji="1" lang="ja-JP" altLang="en-US" sz="900" dirty="0" smtClean="0">
                <a:solidFill>
                  <a:schemeClr val="accent1">
                    <a:lumMod val="50000"/>
                  </a:schemeClr>
                </a:solidFill>
                <a:latin typeface="Meiryo UI" pitchFamily="50" charset="-128"/>
                <a:ea typeface="Meiryo UI" pitchFamily="50" charset="-128"/>
                <a:cs typeface="Meiryo UI" pitchFamily="50" charset="-128"/>
              </a:rPr>
              <a:t>閲覧</a:t>
            </a:r>
            <a:endParaRPr kumimoji="1" lang="ja-JP" altLang="en-US" sz="900" dirty="0">
              <a:solidFill>
                <a:schemeClr val="accent1">
                  <a:lumMod val="50000"/>
                </a:schemeClr>
              </a:solidFill>
              <a:latin typeface="Meiryo UI" pitchFamily="50" charset="-128"/>
              <a:ea typeface="Meiryo UI" pitchFamily="50" charset="-128"/>
              <a:cs typeface="Meiryo UI" pitchFamily="50" charset="-128"/>
            </a:endParaRPr>
          </a:p>
        </p:txBody>
      </p:sp>
      <p:pic>
        <p:nvPicPr>
          <p:cNvPr id="177" name="図 1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7075" y="3826970"/>
            <a:ext cx="571442" cy="587217"/>
          </a:xfrm>
          <a:prstGeom prst="rect">
            <a:avLst/>
          </a:prstGeom>
        </p:spPr>
      </p:pic>
      <p:sp>
        <p:nvSpPr>
          <p:cNvPr id="2" name="テキスト ボックス 1"/>
          <p:cNvSpPr txBox="1"/>
          <p:nvPr/>
        </p:nvSpPr>
        <p:spPr>
          <a:xfrm>
            <a:off x="7164904" y="519132"/>
            <a:ext cx="2720617" cy="230832"/>
          </a:xfrm>
          <a:prstGeom prst="rect">
            <a:avLst/>
          </a:prstGeom>
          <a:noFill/>
        </p:spPr>
        <p:txBody>
          <a:bodyPr wrap="none" rtlCol="0">
            <a:spAutoFit/>
          </a:bodyPr>
          <a:lstStyle/>
          <a:p>
            <a:r>
              <a:rPr kumimoji="1" lang="en-US" altLang="ja-JP" sz="900" dirty="0" smtClean="0">
                <a:solidFill>
                  <a:schemeClr val="bg1"/>
                </a:solidFill>
              </a:rPr>
              <a:t>※</a:t>
            </a:r>
            <a:r>
              <a:rPr kumimoji="1" lang="ja-JP" altLang="en-US" sz="900" dirty="0" smtClean="0">
                <a:solidFill>
                  <a:schemeClr val="bg1"/>
                </a:solidFill>
              </a:rPr>
              <a:t>今回ご提案機種のみの実績のみを掲載しております。</a:t>
            </a:r>
            <a:endParaRPr kumimoji="1" lang="ja-JP" altLang="en-US" sz="900" dirty="0">
              <a:solidFill>
                <a:schemeClr val="bg1"/>
              </a:solidFill>
            </a:endParaRPr>
          </a:p>
        </p:txBody>
      </p:sp>
    </p:spTree>
    <p:extLst>
      <p:ext uri="{BB962C8B-B14F-4D97-AF65-F5344CB8AC3E}">
        <p14:creationId xmlns:p14="http://schemas.microsoft.com/office/powerpoint/2010/main" val="23539227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1.4. </a:t>
            </a:r>
            <a:r>
              <a:rPr lang="zh-TW" altLang="en-US" dirty="0">
                <a:latin typeface="+mn-ea"/>
              </a:rPr>
              <a:t>導入実績事例</a:t>
            </a:r>
            <a:r>
              <a:rPr lang="ja-JP" altLang="en-US" dirty="0" smtClean="0">
                <a:latin typeface="+mn-ea"/>
              </a:rPr>
              <a:t>（</a:t>
            </a:r>
            <a:r>
              <a:rPr lang="en-US" altLang="ja-JP" dirty="0">
                <a:latin typeface="+mn-ea"/>
              </a:rPr>
              <a:t>2</a:t>
            </a:r>
            <a:r>
              <a:rPr lang="en-US" altLang="ja-JP" dirty="0" smtClean="0">
                <a:latin typeface="+mn-ea"/>
              </a:rPr>
              <a:t>/2</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u="sng" dirty="0" smtClean="0">
                <a:latin typeface="+mn-ea"/>
                <a:ea typeface="+mn-ea"/>
              </a:rPr>
              <a:t>2019</a:t>
            </a:r>
            <a:r>
              <a:rPr lang="ja-JP" altLang="en-US" u="sng" dirty="0" smtClean="0">
                <a:latin typeface="+mn-ea"/>
                <a:ea typeface="+mn-ea"/>
              </a:rPr>
              <a:t>年</a:t>
            </a:r>
            <a:r>
              <a:rPr lang="ja-JP" altLang="en-US" u="sng" dirty="0">
                <a:latin typeface="+mn-ea"/>
                <a:ea typeface="+mn-ea"/>
              </a:rPr>
              <a:t>　</a:t>
            </a:r>
            <a:r>
              <a:rPr lang="ja-JP" altLang="en-US" u="sng" dirty="0" smtClean="0">
                <a:latin typeface="+mn-ea"/>
                <a:ea typeface="+mn-ea"/>
              </a:rPr>
              <a:t>渋谷某</a:t>
            </a:r>
            <a:r>
              <a:rPr lang="ja-JP" altLang="en-US" u="sng" dirty="0">
                <a:latin typeface="+mn-ea"/>
                <a:ea typeface="+mn-ea"/>
              </a:rPr>
              <a:t>施設　</a:t>
            </a:r>
            <a:r>
              <a:rPr lang="ja-JP" altLang="en-US" u="sng" dirty="0" smtClean="0">
                <a:latin typeface="+mn-ea"/>
                <a:ea typeface="+mn-ea"/>
              </a:rPr>
              <a:t>更改導入</a:t>
            </a:r>
            <a:endParaRPr lang="en-US" altLang="ja-JP" u="sng" dirty="0" smtClean="0">
              <a:latin typeface="+mn-ea"/>
              <a:ea typeface="+mn-ea"/>
            </a:endParaRPr>
          </a:p>
        </p:txBody>
      </p:sp>
      <p:sp>
        <p:nvSpPr>
          <p:cNvPr id="13" name="テキスト ボックス 12"/>
          <p:cNvSpPr txBox="1"/>
          <p:nvPr/>
        </p:nvSpPr>
        <p:spPr>
          <a:xfrm>
            <a:off x="5859429" y="843481"/>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決済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端末</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5855631" y="1072812"/>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会員</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管理</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4956526" y="843481"/>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売上</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管理</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4960108" y="1072812"/>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分析</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6768968" y="843481"/>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ﾈｯﾄﾜｰｸ</a:t>
            </a:r>
          </a:p>
        </p:txBody>
      </p:sp>
      <p:sp>
        <p:nvSpPr>
          <p:cNvPr id="18" name="テキスト ボックス 17"/>
          <p:cNvSpPr txBox="1"/>
          <p:nvPr/>
        </p:nvSpPr>
        <p:spPr>
          <a:xfrm>
            <a:off x="6765170" y="1072812"/>
            <a:ext cx="883570" cy="2210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ｸﾞﾙｰﾌﾟｳｪｱ</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7666172" y="843481"/>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導入支援</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7674704" y="1070946"/>
            <a:ext cx="883570" cy="22101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36000" rIns="0" bIns="0" rtlCol="0">
            <a:spAutoFit/>
          </a:bodyPr>
          <a:lstStyle/>
          <a:p>
            <a:pPr algn="ct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BPO</a:t>
            </a:r>
            <a:endPar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 name="グループ化 2"/>
          <p:cNvGrpSpPr/>
          <p:nvPr/>
        </p:nvGrpSpPr>
        <p:grpSpPr>
          <a:xfrm>
            <a:off x="442644" y="1454860"/>
            <a:ext cx="9087725" cy="4904699"/>
            <a:chOff x="172185" y="936790"/>
            <a:chExt cx="9644926" cy="5422769"/>
          </a:xfrm>
        </p:grpSpPr>
        <p:sp>
          <p:nvSpPr>
            <p:cNvPr id="21" name="正方形/長方形 20"/>
            <p:cNvSpPr/>
            <p:nvPr/>
          </p:nvSpPr>
          <p:spPr>
            <a:xfrm>
              <a:off x="8236371" y="2496309"/>
              <a:ext cx="569104" cy="179392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kumimoji="1" lang="ja-JP" altLang="en-US" sz="1100" dirty="0" smtClean="0">
                <a:solidFill>
                  <a:schemeClr val="tx1"/>
                </a:solidFill>
                <a:latin typeface="Meiryo UI" pitchFamily="50" charset="-128"/>
                <a:ea typeface="Meiryo UI" pitchFamily="50" charset="-128"/>
                <a:cs typeface="Meiryo UI" pitchFamily="50" charset="-128"/>
              </a:endParaRPr>
            </a:p>
          </p:txBody>
        </p:sp>
        <p:sp>
          <p:nvSpPr>
            <p:cNvPr id="22" name="正方形/長方形 21"/>
            <p:cNvSpPr/>
            <p:nvPr/>
          </p:nvSpPr>
          <p:spPr>
            <a:xfrm>
              <a:off x="226577" y="1028152"/>
              <a:ext cx="3617141" cy="428400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ja-JP" sz="1100" u="sng" dirty="0" smtClean="0">
                  <a:solidFill>
                    <a:schemeClr val="tx1"/>
                  </a:solidFill>
                  <a:latin typeface="Meiryo UI" pitchFamily="50" charset="-128"/>
                  <a:ea typeface="Meiryo UI" pitchFamily="50" charset="-128"/>
                  <a:cs typeface="Meiryo UI" pitchFamily="50" charset="-128"/>
                </a:rPr>
                <a:t>【</a:t>
              </a:r>
              <a:r>
                <a:rPr lang="ja-JP" altLang="en-US" sz="1100" u="sng" dirty="0" smtClean="0">
                  <a:solidFill>
                    <a:schemeClr val="tx1"/>
                  </a:solidFill>
                  <a:latin typeface="Meiryo UI" pitchFamily="50" charset="-128"/>
                  <a:ea typeface="Meiryo UI" pitchFamily="50" charset="-128"/>
                  <a:cs typeface="Meiryo UI" pitchFamily="50" charset="-128"/>
                </a:rPr>
                <a:t>店舗</a:t>
              </a:r>
              <a:r>
                <a:rPr lang="en-US" altLang="ja-JP" sz="1100" u="sng" dirty="0" smtClean="0">
                  <a:solidFill>
                    <a:schemeClr val="tx1"/>
                  </a:solidFill>
                  <a:latin typeface="Meiryo UI" pitchFamily="50" charset="-128"/>
                  <a:ea typeface="Meiryo UI" pitchFamily="50" charset="-128"/>
                  <a:cs typeface="Meiryo UI" pitchFamily="50" charset="-128"/>
                </a:rPr>
                <a:t>】</a:t>
              </a:r>
              <a:endParaRPr lang="ja-JP" altLang="en-US" sz="1100" u="sng" dirty="0">
                <a:solidFill>
                  <a:schemeClr val="tx1"/>
                </a:solidFill>
                <a:latin typeface="Meiryo UI" pitchFamily="50" charset="-128"/>
                <a:ea typeface="Meiryo UI" pitchFamily="50" charset="-128"/>
                <a:cs typeface="Meiryo UI" pitchFamily="50" charset="-128"/>
              </a:endParaRPr>
            </a:p>
          </p:txBody>
        </p:sp>
        <p:sp>
          <p:nvSpPr>
            <p:cNvPr id="23" name="正方形/長方形 22"/>
            <p:cNvSpPr/>
            <p:nvPr/>
          </p:nvSpPr>
          <p:spPr>
            <a:xfrm>
              <a:off x="4319797" y="1002022"/>
              <a:ext cx="3924000" cy="3290166"/>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u="sng" dirty="0" smtClean="0">
                  <a:solidFill>
                    <a:schemeClr val="tx1"/>
                  </a:solidFill>
                  <a:latin typeface="Meiryo UI" pitchFamily="50" charset="-128"/>
                  <a:ea typeface="Meiryo UI" pitchFamily="50" charset="-128"/>
                  <a:cs typeface="Meiryo UI" pitchFamily="50" charset="-128"/>
                </a:rPr>
                <a:t>CAFIS</a:t>
              </a:r>
              <a:r>
                <a:rPr lang="ja-JP" altLang="en-US" sz="1200" u="sng" dirty="0" smtClean="0">
                  <a:solidFill>
                    <a:schemeClr val="tx1"/>
                  </a:solidFill>
                  <a:latin typeface="Meiryo UI" pitchFamily="50" charset="-128"/>
                  <a:ea typeface="Meiryo UI" pitchFamily="50" charset="-128"/>
                  <a:cs typeface="Meiryo UI" pitchFamily="50" charset="-128"/>
                </a:rPr>
                <a:t>センタ</a:t>
              </a:r>
              <a:endParaRPr lang="en-US" altLang="ja-JP" sz="1200" u="sng" dirty="0" smtClean="0">
                <a:solidFill>
                  <a:schemeClr val="tx1"/>
                </a:solidFill>
                <a:latin typeface="Meiryo UI" pitchFamily="50" charset="-128"/>
                <a:ea typeface="Meiryo UI" pitchFamily="50" charset="-128"/>
                <a:cs typeface="Meiryo UI" pitchFamily="50" charset="-128"/>
              </a:endParaRPr>
            </a:p>
          </p:txBody>
        </p:sp>
        <p:sp>
          <p:nvSpPr>
            <p:cNvPr id="24" name="正方形/長方形 23"/>
            <p:cNvSpPr/>
            <p:nvPr/>
          </p:nvSpPr>
          <p:spPr>
            <a:xfrm>
              <a:off x="8928206" y="1002025"/>
              <a:ext cx="860459" cy="719202"/>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カード会社</a:t>
              </a:r>
              <a:endParaRPr kumimoji="1" lang="en-US" altLang="ja-JP" sz="1100" dirty="0" smtClean="0">
                <a:solidFill>
                  <a:schemeClr val="tx1"/>
                </a:solidFill>
                <a:latin typeface="Meiryo UI" pitchFamily="50" charset="-128"/>
                <a:ea typeface="Meiryo UI" pitchFamily="50" charset="-128"/>
                <a:cs typeface="Meiryo UI" pitchFamily="50" charset="-128"/>
              </a:endParaRPr>
            </a:p>
          </p:txBody>
        </p:sp>
        <p:sp>
          <p:nvSpPr>
            <p:cNvPr id="25" name="正方形/長方形 24"/>
            <p:cNvSpPr/>
            <p:nvPr/>
          </p:nvSpPr>
          <p:spPr>
            <a:xfrm>
              <a:off x="8928206" y="1806838"/>
              <a:ext cx="860459" cy="5863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電子マネー</a:t>
              </a:r>
              <a:endParaRPr kumimoji="1" lang="en-US" altLang="ja-JP" sz="1100" dirty="0" smtClean="0">
                <a:solidFill>
                  <a:schemeClr val="tx1"/>
                </a:solidFill>
                <a:latin typeface="Meiryo UI" pitchFamily="50" charset="-128"/>
                <a:ea typeface="Meiryo UI" pitchFamily="50" charset="-128"/>
                <a:cs typeface="Meiryo UI" pitchFamily="50" charset="-128"/>
              </a:endParaRPr>
            </a:p>
            <a:p>
              <a:pPr algn="ctr"/>
              <a:r>
                <a:rPr kumimoji="1" lang="ja-JP" altLang="en-US" sz="1100" dirty="0" smtClean="0">
                  <a:solidFill>
                    <a:schemeClr val="tx1"/>
                  </a:solidFill>
                  <a:latin typeface="Meiryo UI" pitchFamily="50" charset="-128"/>
                  <a:ea typeface="Meiryo UI" pitchFamily="50" charset="-128"/>
                  <a:cs typeface="Meiryo UI" pitchFamily="50" charset="-128"/>
                </a:rPr>
                <a:t>事業者</a:t>
              </a:r>
            </a:p>
          </p:txBody>
        </p:sp>
        <p:sp>
          <p:nvSpPr>
            <p:cNvPr id="26" name="正方形/長方形 25"/>
            <p:cNvSpPr/>
            <p:nvPr/>
          </p:nvSpPr>
          <p:spPr>
            <a:xfrm>
              <a:off x="4311705" y="4808180"/>
              <a:ext cx="1773506" cy="153547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駐車管制</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p:txBody>
        </p:sp>
        <p:sp>
          <p:nvSpPr>
            <p:cNvPr id="27" name="正方形/長方形 26"/>
            <p:cNvSpPr/>
            <p:nvPr/>
          </p:nvSpPr>
          <p:spPr>
            <a:xfrm>
              <a:off x="6319880" y="4803976"/>
              <a:ext cx="1815403" cy="152538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売上管理</a:t>
              </a:r>
              <a:r>
                <a:rPr lang="en-US" altLang="ja-JP" sz="1100" dirty="0" err="1" smtClean="0">
                  <a:solidFill>
                    <a:schemeClr val="tx1"/>
                  </a:solidFill>
                  <a:latin typeface="Meiryo UI" pitchFamily="50" charset="-128"/>
                  <a:ea typeface="Meiryo UI" pitchFamily="50" charset="-128"/>
                  <a:cs typeface="Meiryo UI" pitchFamily="50" charset="-128"/>
                </a:rPr>
                <a:t>Sv</a:t>
              </a:r>
              <a:endParaRPr lang="en-US" altLang="ja-JP" sz="1100" dirty="0" smtClean="0">
                <a:solidFill>
                  <a:schemeClr val="tx1"/>
                </a:solidFill>
                <a:latin typeface="Meiryo UI" pitchFamily="50" charset="-128"/>
                <a:ea typeface="Meiryo UI" pitchFamily="50" charset="-128"/>
                <a:cs typeface="Meiryo UI" pitchFamily="50" charset="-128"/>
              </a:endParaRPr>
            </a:p>
          </p:txBody>
        </p:sp>
        <p:sp>
          <p:nvSpPr>
            <p:cNvPr id="28" name="正方形/長方形 27"/>
            <p:cNvSpPr/>
            <p:nvPr/>
          </p:nvSpPr>
          <p:spPr>
            <a:xfrm>
              <a:off x="331775" y="1324501"/>
              <a:ext cx="3398654" cy="2329998"/>
            </a:xfrm>
            <a:prstGeom prst="rect">
              <a:avLst/>
            </a:prstGeom>
            <a:solidFill>
              <a:schemeClr val="accent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テナント</a:t>
              </a:r>
            </a:p>
          </p:txBody>
        </p:sp>
        <p:sp>
          <p:nvSpPr>
            <p:cNvPr id="29" name="正方形/長方形 28"/>
            <p:cNvSpPr/>
            <p:nvPr/>
          </p:nvSpPr>
          <p:spPr>
            <a:xfrm>
              <a:off x="1497000" y="3867378"/>
              <a:ext cx="2219986" cy="1387748"/>
            </a:xfrm>
            <a:prstGeom prst="rect">
              <a:avLst/>
            </a:prstGeom>
            <a:solidFill>
              <a:schemeClr val="accent1">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100" u="sng" dirty="0" smtClean="0">
                  <a:solidFill>
                    <a:schemeClr val="tx1"/>
                  </a:solidFill>
                  <a:latin typeface="Meiryo UI" pitchFamily="50" charset="-128"/>
                  <a:ea typeface="Meiryo UI" pitchFamily="50" charset="-128"/>
                  <a:cs typeface="Meiryo UI" pitchFamily="50" charset="-128"/>
                </a:rPr>
                <a:t>駐車場</a:t>
              </a:r>
            </a:p>
          </p:txBody>
        </p:sp>
        <p:pic>
          <p:nvPicPr>
            <p:cNvPr id="30"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02009" y="5352400"/>
              <a:ext cx="592898" cy="8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54956" y="5352401"/>
              <a:ext cx="592898" cy="8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直線矢印コネクタ 31"/>
            <p:cNvCxnSpPr/>
            <p:nvPr/>
          </p:nvCxnSpPr>
          <p:spPr>
            <a:xfrm>
              <a:off x="3423410" y="4195363"/>
              <a:ext cx="1416119" cy="1537637"/>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p:cNvCxnSpPr/>
            <p:nvPr/>
          </p:nvCxnSpPr>
          <p:spPr>
            <a:xfrm>
              <a:off x="3465939" y="4884895"/>
              <a:ext cx="1392145" cy="848105"/>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4" name="正方形/長方形 33"/>
            <p:cNvSpPr/>
            <p:nvPr/>
          </p:nvSpPr>
          <p:spPr>
            <a:xfrm>
              <a:off x="4492829" y="1324500"/>
              <a:ext cx="2592000" cy="284415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kumimoji="1" lang="ja-JP" altLang="en-US" sz="1100" dirty="0" smtClean="0">
                  <a:solidFill>
                    <a:schemeClr val="bg1"/>
                  </a:solidFill>
                  <a:latin typeface="Meiryo UI" pitchFamily="50" charset="-128"/>
                  <a:ea typeface="Meiryo UI" pitchFamily="50" charset="-128"/>
                  <a:cs typeface="Meiryo UI" pitchFamily="50" charset="-128"/>
                </a:rPr>
                <a:t> </a:t>
              </a:r>
              <a:r>
                <a:rPr kumimoji="1" lang="en-US" altLang="ja-JP" sz="1100" dirty="0" smtClean="0">
                  <a:solidFill>
                    <a:schemeClr val="bg1"/>
                  </a:solidFill>
                  <a:latin typeface="Meiryo UI" pitchFamily="50" charset="-128"/>
                  <a:ea typeface="Meiryo UI" pitchFamily="50" charset="-128"/>
                  <a:cs typeface="Meiryo UI" pitchFamily="50" charset="-128"/>
                </a:rPr>
                <a:t>Arch</a:t>
              </a:r>
              <a:r>
                <a:rPr kumimoji="1" lang="ja-JP" altLang="en-US" sz="1100" dirty="0" smtClean="0">
                  <a:solidFill>
                    <a:schemeClr val="bg1"/>
                  </a:solidFill>
                  <a:latin typeface="Meiryo UI" pitchFamily="50" charset="-128"/>
                  <a:ea typeface="Meiryo UI" pitchFamily="50" charset="-128"/>
                  <a:cs typeface="Meiryo UI" pitchFamily="50" charset="-128"/>
                </a:rPr>
                <a:t>センタ</a:t>
              </a:r>
            </a:p>
          </p:txBody>
        </p:sp>
        <p:cxnSp>
          <p:nvCxnSpPr>
            <p:cNvPr id="35" name="直線矢印コネクタ 34"/>
            <p:cNvCxnSpPr>
              <a:endCxn id="34" idx="1"/>
            </p:cNvCxnSpPr>
            <p:nvPr/>
          </p:nvCxnSpPr>
          <p:spPr>
            <a:xfrm>
              <a:off x="3716985" y="1969300"/>
              <a:ext cx="775844" cy="777279"/>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6" name="フローチャート : 和接合 60"/>
            <p:cNvSpPr/>
            <p:nvPr/>
          </p:nvSpPr>
          <p:spPr>
            <a:xfrm>
              <a:off x="7497032" y="1361625"/>
              <a:ext cx="337718" cy="1079234"/>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cxnSp>
          <p:nvCxnSpPr>
            <p:cNvPr id="37" name="直線矢印コネクタ 36"/>
            <p:cNvCxnSpPr/>
            <p:nvPr/>
          </p:nvCxnSpPr>
          <p:spPr>
            <a:xfrm flipV="1">
              <a:off x="6911440" y="1519916"/>
              <a:ext cx="2046443" cy="511935"/>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8" name="直線矢印コネクタ 37"/>
            <p:cNvCxnSpPr/>
            <p:nvPr/>
          </p:nvCxnSpPr>
          <p:spPr>
            <a:xfrm flipV="1">
              <a:off x="6918183" y="2158912"/>
              <a:ext cx="2131406" cy="200245"/>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9" name="正方形/長方形 38"/>
            <p:cNvSpPr/>
            <p:nvPr/>
          </p:nvSpPr>
          <p:spPr>
            <a:xfrm>
              <a:off x="4761615" y="3965464"/>
              <a:ext cx="2157076" cy="171215"/>
            </a:xfrm>
            <a:prstGeom prst="rect">
              <a:avLst/>
            </a:prstGeom>
            <a:solidFill>
              <a:schemeClr val="accent1">
                <a:lumMod val="5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集計データ還元</a:t>
              </a:r>
            </a:p>
          </p:txBody>
        </p:sp>
        <p:cxnSp>
          <p:nvCxnSpPr>
            <p:cNvPr id="40" name="直線矢印コネクタ 39"/>
            <p:cNvCxnSpPr/>
            <p:nvPr/>
          </p:nvCxnSpPr>
          <p:spPr>
            <a:xfrm>
              <a:off x="6147691" y="4144563"/>
              <a:ext cx="771007" cy="1333498"/>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1" name="フリーフォーム 40"/>
            <p:cNvSpPr/>
            <p:nvPr/>
          </p:nvSpPr>
          <p:spPr>
            <a:xfrm>
              <a:off x="4166052" y="3654499"/>
              <a:ext cx="734562" cy="1798147"/>
            </a:xfrm>
            <a:custGeom>
              <a:avLst/>
              <a:gdLst>
                <a:gd name="connsiteX0" fmla="*/ 592067 w 737723"/>
                <a:gd name="connsiteY0" fmla="*/ 0 h 1853077"/>
                <a:gd name="connsiteX1" fmla="*/ 1348 w 737723"/>
                <a:gd name="connsiteY1" fmla="*/ 566443 h 1853077"/>
                <a:gd name="connsiteX2" fmla="*/ 737723 w 737723"/>
                <a:gd name="connsiteY2" fmla="*/ 1853077 h 1853077"/>
              </a:gdLst>
              <a:ahLst/>
              <a:cxnLst>
                <a:cxn ang="0">
                  <a:pos x="connsiteX0" y="connsiteY0"/>
                </a:cxn>
                <a:cxn ang="0">
                  <a:pos x="connsiteX1" y="connsiteY1"/>
                </a:cxn>
                <a:cxn ang="0">
                  <a:pos x="connsiteX2" y="connsiteY2"/>
                </a:cxn>
              </a:cxnLst>
              <a:rect l="l" t="t" r="r" b="b"/>
              <a:pathLst>
                <a:path w="737723" h="1853077">
                  <a:moveTo>
                    <a:pt x="592067" y="0"/>
                  </a:moveTo>
                  <a:cubicBezTo>
                    <a:pt x="284569" y="128798"/>
                    <a:pt x="-22928" y="257597"/>
                    <a:pt x="1348" y="566443"/>
                  </a:cubicBezTo>
                  <a:cubicBezTo>
                    <a:pt x="25624" y="875289"/>
                    <a:pt x="381673" y="1364183"/>
                    <a:pt x="737723" y="1853077"/>
                  </a:cubicBezTo>
                </a:path>
              </a:pathLst>
            </a:cu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itchFamily="50" charset="-128"/>
                <a:ea typeface="Meiryo UI" pitchFamily="50" charset="-128"/>
                <a:cs typeface="Meiryo UI" pitchFamily="50" charset="-128"/>
              </a:endParaRPr>
            </a:p>
          </p:txBody>
        </p:sp>
        <p:sp>
          <p:nvSpPr>
            <p:cNvPr id="42" name="フリーフォーム 41"/>
            <p:cNvSpPr/>
            <p:nvPr/>
          </p:nvSpPr>
          <p:spPr>
            <a:xfrm>
              <a:off x="6918691" y="3777592"/>
              <a:ext cx="1060892" cy="1869260"/>
            </a:xfrm>
            <a:custGeom>
              <a:avLst/>
              <a:gdLst>
                <a:gd name="connsiteX0" fmla="*/ 0 w 1060892"/>
                <a:gd name="connsiteY0" fmla="*/ 0 h 1869260"/>
                <a:gd name="connsiteX1" fmla="*/ 1035781 w 1060892"/>
                <a:gd name="connsiteY1" fmla="*/ 1092425 h 1869260"/>
                <a:gd name="connsiteX2" fmla="*/ 639271 w 1060892"/>
                <a:gd name="connsiteY2" fmla="*/ 1869260 h 1869260"/>
              </a:gdLst>
              <a:ahLst/>
              <a:cxnLst>
                <a:cxn ang="0">
                  <a:pos x="connsiteX0" y="connsiteY0"/>
                </a:cxn>
                <a:cxn ang="0">
                  <a:pos x="connsiteX1" y="connsiteY1"/>
                </a:cxn>
                <a:cxn ang="0">
                  <a:pos x="connsiteX2" y="connsiteY2"/>
                </a:cxn>
              </a:cxnLst>
              <a:rect l="l" t="t" r="r" b="b"/>
              <a:pathLst>
                <a:path w="1060892" h="1869260">
                  <a:moveTo>
                    <a:pt x="0" y="0"/>
                  </a:moveTo>
                  <a:cubicBezTo>
                    <a:pt x="464618" y="390441"/>
                    <a:pt x="929236" y="780882"/>
                    <a:pt x="1035781" y="1092425"/>
                  </a:cubicBezTo>
                  <a:cubicBezTo>
                    <a:pt x="1142326" y="1403968"/>
                    <a:pt x="890798" y="1636614"/>
                    <a:pt x="639271" y="1869260"/>
                  </a:cubicBezTo>
                </a:path>
              </a:pathLst>
            </a:cu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itchFamily="50" charset="-128"/>
                <a:ea typeface="Meiryo UI" pitchFamily="50" charset="-128"/>
                <a:cs typeface="Meiryo UI" pitchFamily="50" charset="-128"/>
              </a:endParaRPr>
            </a:p>
          </p:txBody>
        </p:sp>
        <p:sp>
          <p:nvSpPr>
            <p:cNvPr id="43" name="フローチャート : 和接合 85"/>
            <p:cNvSpPr/>
            <p:nvPr/>
          </p:nvSpPr>
          <p:spPr>
            <a:xfrm>
              <a:off x="4016896" y="1632894"/>
              <a:ext cx="181120" cy="1922561"/>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44" name="正方形/長方形 43"/>
            <p:cNvSpPr/>
            <p:nvPr/>
          </p:nvSpPr>
          <p:spPr>
            <a:xfrm>
              <a:off x="4769808" y="1589006"/>
              <a:ext cx="2163819" cy="171215"/>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決済機能</a:t>
              </a:r>
            </a:p>
          </p:txBody>
        </p:sp>
        <p:sp>
          <p:nvSpPr>
            <p:cNvPr id="45" name="正方形/長方形 44"/>
            <p:cNvSpPr/>
            <p:nvPr/>
          </p:nvSpPr>
          <p:spPr>
            <a:xfrm>
              <a:off x="4776551" y="2879312"/>
              <a:ext cx="2157076" cy="175730"/>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900" dirty="0" smtClean="0">
                  <a:solidFill>
                    <a:schemeClr val="bg1"/>
                  </a:solidFill>
                  <a:latin typeface="Meiryo UI" pitchFamily="50" charset="-128"/>
                  <a:ea typeface="Meiryo UI" pitchFamily="50" charset="-128"/>
                  <a:cs typeface="Meiryo UI" pitchFamily="50" charset="-128"/>
                </a:rPr>
                <a:t>業務</a:t>
              </a:r>
              <a:r>
                <a:rPr lang="ja-JP" altLang="en-US" sz="900" dirty="0">
                  <a:solidFill>
                    <a:schemeClr val="bg1"/>
                  </a:solidFill>
                  <a:latin typeface="Meiryo UI" pitchFamily="50" charset="-128"/>
                  <a:ea typeface="Meiryo UI" pitchFamily="50" charset="-128"/>
                  <a:cs typeface="Meiryo UI" pitchFamily="50" charset="-128"/>
                </a:rPr>
                <a:t>機能</a:t>
              </a:r>
              <a:endParaRPr kumimoji="1" lang="ja-JP" altLang="en-US" sz="900" dirty="0" smtClean="0">
                <a:solidFill>
                  <a:schemeClr val="bg1"/>
                </a:solidFill>
                <a:latin typeface="Meiryo UI" pitchFamily="50" charset="-128"/>
                <a:ea typeface="Meiryo UI" pitchFamily="50" charset="-128"/>
                <a:cs typeface="Meiryo UI" pitchFamily="50" charset="-128"/>
              </a:endParaRPr>
            </a:p>
          </p:txBody>
        </p:sp>
        <p:sp>
          <p:nvSpPr>
            <p:cNvPr id="46" name="正方形/長方形 45"/>
            <p:cNvSpPr/>
            <p:nvPr/>
          </p:nvSpPr>
          <p:spPr>
            <a:xfrm>
              <a:off x="4769807" y="1760219"/>
              <a:ext cx="2163819" cy="191145"/>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クレジット</a:t>
              </a:r>
            </a:p>
          </p:txBody>
        </p:sp>
        <p:sp>
          <p:nvSpPr>
            <p:cNvPr id="47" name="正方形/長方形 46"/>
            <p:cNvSpPr/>
            <p:nvPr/>
          </p:nvSpPr>
          <p:spPr>
            <a:xfrm>
              <a:off x="4776044" y="3054909"/>
              <a:ext cx="2150333" cy="175730"/>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ポイント</a:t>
              </a:r>
            </a:p>
          </p:txBody>
        </p:sp>
        <p:sp>
          <p:nvSpPr>
            <p:cNvPr id="48" name="正方形/長方形 47"/>
            <p:cNvSpPr/>
            <p:nvPr/>
          </p:nvSpPr>
          <p:spPr>
            <a:xfrm>
              <a:off x="4773178" y="3582792"/>
              <a:ext cx="2157076" cy="171215"/>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駐車券処理</a:t>
              </a:r>
            </a:p>
          </p:txBody>
        </p:sp>
        <p:sp>
          <p:nvSpPr>
            <p:cNvPr id="49" name="正方形/長方形 48"/>
            <p:cNvSpPr/>
            <p:nvPr/>
          </p:nvSpPr>
          <p:spPr>
            <a:xfrm>
              <a:off x="4776558" y="3766759"/>
              <a:ext cx="2157076" cy="171215"/>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ブラウザ</a:t>
              </a:r>
            </a:p>
          </p:txBody>
        </p:sp>
        <p:sp>
          <p:nvSpPr>
            <p:cNvPr id="50" name="正方形/長方形 49"/>
            <p:cNvSpPr/>
            <p:nvPr/>
          </p:nvSpPr>
          <p:spPr>
            <a:xfrm>
              <a:off x="4777048" y="3231445"/>
              <a:ext cx="2157076" cy="171215"/>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900" dirty="0" smtClean="0">
                  <a:solidFill>
                    <a:schemeClr val="tx1"/>
                  </a:solidFill>
                  <a:latin typeface="Meiryo UI" pitchFamily="50" charset="-128"/>
                  <a:ea typeface="Meiryo UI" pitchFamily="50" charset="-128"/>
                  <a:cs typeface="Meiryo UI" pitchFamily="50" charset="-128"/>
                </a:rPr>
                <a:t>メール・アンケート</a:t>
              </a:r>
              <a:endParaRPr kumimoji="1" lang="ja-JP" altLang="en-US" sz="900" dirty="0" smtClean="0">
                <a:solidFill>
                  <a:schemeClr val="tx1"/>
                </a:solidFill>
                <a:latin typeface="Meiryo UI" pitchFamily="50" charset="-128"/>
                <a:ea typeface="Meiryo UI" pitchFamily="50" charset="-128"/>
                <a:cs typeface="Meiryo UI" pitchFamily="50" charset="-128"/>
              </a:endParaRPr>
            </a:p>
          </p:txBody>
        </p:sp>
        <p:sp>
          <p:nvSpPr>
            <p:cNvPr id="51" name="正方形/長方形 50"/>
            <p:cNvSpPr/>
            <p:nvPr/>
          </p:nvSpPr>
          <p:spPr>
            <a:xfrm>
              <a:off x="4779581" y="3410697"/>
              <a:ext cx="2160000" cy="171215"/>
            </a:xfrm>
            <a:prstGeom prst="rect">
              <a:avLst/>
            </a:prstGeom>
            <a:solidFill>
              <a:schemeClr val="bg1">
                <a:lumMod val="75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900" dirty="0" smtClean="0">
                  <a:solidFill>
                    <a:schemeClr val="tx1"/>
                  </a:solidFill>
                  <a:latin typeface="Meiryo UI" pitchFamily="50" charset="-128"/>
                  <a:ea typeface="Meiryo UI" pitchFamily="50" charset="-128"/>
                  <a:cs typeface="Meiryo UI" pitchFamily="50" charset="-128"/>
                </a:rPr>
                <a:t>緊急通知</a:t>
              </a:r>
              <a:endParaRPr kumimoji="1" lang="ja-JP" altLang="en-US" sz="900" dirty="0" smtClean="0">
                <a:solidFill>
                  <a:schemeClr val="tx1"/>
                </a:solidFill>
                <a:latin typeface="Meiryo UI" pitchFamily="50" charset="-128"/>
                <a:ea typeface="Meiryo UI" pitchFamily="50" charset="-128"/>
                <a:cs typeface="Meiryo UI" pitchFamily="50" charset="-128"/>
              </a:endParaRPr>
            </a:p>
          </p:txBody>
        </p:sp>
        <p:sp>
          <p:nvSpPr>
            <p:cNvPr id="52" name="正方形/長方形 51"/>
            <p:cNvSpPr/>
            <p:nvPr/>
          </p:nvSpPr>
          <p:spPr>
            <a:xfrm>
              <a:off x="4769981" y="1940628"/>
              <a:ext cx="2163819" cy="191145"/>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中国銀聯</a:t>
              </a:r>
            </a:p>
          </p:txBody>
        </p:sp>
        <p:sp>
          <p:nvSpPr>
            <p:cNvPr id="53" name="正方形/長方形 52"/>
            <p:cNvSpPr/>
            <p:nvPr/>
          </p:nvSpPr>
          <p:spPr>
            <a:xfrm>
              <a:off x="4770111" y="2123814"/>
              <a:ext cx="2163819" cy="191145"/>
            </a:xfrm>
            <a:prstGeom prst="rect">
              <a:avLst/>
            </a:prstGeom>
            <a:solidFill>
              <a:schemeClr val="bg1">
                <a:lumMod val="75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solidFill>
                    <a:schemeClr val="tx1"/>
                  </a:solidFill>
                  <a:latin typeface="Meiryo UI" pitchFamily="50" charset="-128"/>
                  <a:ea typeface="Meiryo UI" pitchFamily="50" charset="-128"/>
                  <a:cs typeface="Meiryo UI" pitchFamily="50" charset="-128"/>
                </a:rPr>
                <a:t>NFC</a:t>
              </a:r>
              <a:endParaRPr kumimoji="1" lang="ja-JP" altLang="en-US" sz="900" dirty="0" smtClean="0">
                <a:solidFill>
                  <a:schemeClr val="tx1"/>
                </a:solidFill>
                <a:latin typeface="Meiryo UI" pitchFamily="50" charset="-128"/>
                <a:ea typeface="Meiryo UI" pitchFamily="50" charset="-128"/>
                <a:cs typeface="Meiryo UI" pitchFamily="50" charset="-128"/>
              </a:endParaRPr>
            </a:p>
          </p:txBody>
        </p:sp>
        <p:sp>
          <p:nvSpPr>
            <p:cNvPr id="54" name="正方形/長方形 53"/>
            <p:cNvSpPr/>
            <p:nvPr/>
          </p:nvSpPr>
          <p:spPr>
            <a:xfrm>
              <a:off x="4763495" y="2317756"/>
              <a:ext cx="2160000" cy="178553"/>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電子マネー</a:t>
              </a:r>
            </a:p>
          </p:txBody>
        </p:sp>
        <p:sp>
          <p:nvSpPr>
            <p:cNvPr id="55" name="正方形/長方形 54"/>
            <p:cNvSpPr/>
            <p:nvPr/>
          </p:nvSpPr>
          <p:spPr>
            <a:xfrm>
              <a:off x="848544" y="2420887"/>
              <a:ext cx="2632650" cy="11345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ja-JP" sz="1000" dirty="0" smtClean="0">
                <a:solidFill>
                  <a:schemeClr val="tx1"/>
                </a:solidFill>
                <a:latin typeface="Meiryo UI" pitchFamily="50" charset="-128"/>
                <a:ea typeface="Meiryo UI" pitchFamily="50" charset="-128"/>
                <a:cs typeface="Meiryo UI" pitchFamily="50" charset="-128"/>
              </a:endParaRPr>
            </a:p>
          </p:txBody>
        </p:sp>
        <p:sp>
          <p:nvSpPr>
            <p:cNvPr id="56" name="正方形/長方形 55"/>
            <p:cNvSpPr/>
            <p:nvPr/>
          </p:nvSpPr>
          <p:spPr>
            <a:xfrm>
              <a:off x="1119706" y="2483111"/>
              <a:ext cx="1096990" cy="952801"/>
            </a:xfrm>
            <a:prstGeom prst="rect">
              <a:avLst/>
            </a:prstGeom>
          </p:spPr>
          <p:txBody>
            <a:bodyPr wrap="square">
              <a:spAutoFit/>
            </a:bodyPr>
            <a:lstStyle/>
            <a:p>
              <a:r>
                <a:rPr lang="ja-JP" altLang="en-US" sz="1000" dirty="0" smtClean="0">
                  <a:solidFill>
                    <a:schemeClr val="tx1"/>
                  </a:solidFill>
                  <a:latin typeface="Meiryo UI" pitchFamily="50" charset="-128"/>
                  <a:ea typeface="Meiryo UI" pitchFamily="50" charset="-128"/>
                  <a:cs typeface="Meiryo UI" pitchFamily="50" charset="-128"/>
                </a:rPr>
                <a:t>・クレジット</a:t>
              </a:r>
              <a:endParaRPr lang="en-US" altLang="ja-JP" sz="1000" dirty="0" smtClean="0">
                <a:solidFill>
                  <a:schemeClr val="tx1"/>
                </a:solidFill>
                <a:latin typeface="Meiryo UI" pitchFamily="50" charset="-128"/>
                <a:ea typeface="Meiryo UI" pitchFamily="50" charset="-128"/>
                <a:cs typeface="Meiryo UI" pitchFamily="50" charset="-128"/>
              </a:endParaRPr>
            </a:p>
            <a:p>
              <a:r>
                <a:rPr lang="ja-JP" altLang="en-US" sz="1000" dirty="0">
                  <a:latin typeface="Meiryo UI" pitchFamily="50" charset="-128"/>
                  <a:ea typeface="Meiryo UI" pitchFamily="50" charset="-128"/>
                  <a:cs typeface="Meiryo UI" pitchFamily="50" charset="-128"/>
                </a:rPr>
                <a:t>・</a:t>
              </a:r>
              <a:r>
                <a:rPr lang="ja-JP" altLang="en-US" sz="1000" dirty="0" smtClean="0">
                  <a:latin typeface="Meiryo UI" pitchFamily="50" charset="-128"/>
                  <a:ea typeface="Meiryo UI" pitchFamily="50" charset="-128"/>
                  <a:cs typeface="Meiryo UI" pitchFamily="50" charset="-128"/>
                </a:rPr>
                <a:t>中国銀聯</a:t>
              </a:r>
              <a:endParaRPr lang="en-US" altLang="ja-JP" sz="1000" dirty="0">
                <a:latin typeface="Meiryo UI" pitchFamily="50" charset="-128"/>
                <a:ea typeface="Meiryo UI" pitchFamily="50" charset="-128"/>
                <a:cs typeface="Meiryo UI" pitchFamily="50" charset="-128"/>
              </a:endParaRPr>
            </a:p>
            <a:p>
              <a:r>
                <a:rPr lang="ja-JP" altLang="en-US" sz="1000" dirty="0" smtClean="0">
                  <a:solidFill>
                    <a:schemeClr val="tx1"/>
                  </a:solidFill>
                  <a:latin typeface="Meiryo UI" pitchFamily="50" charset="-128"/>
                  <a:ea typeface="Meiryo UI" pitchFamily="50" charset="-128"/>
                  <a:cs typeface="Meiryo UI" pitchFamily="50" charset="-128"/>
                </a:rPr>
                <a:t>・電子マネー</a:t>
              </a:r>
              <a:endParaRPr lang="en-US" altLang="ja-JP" sz="1000" dirty="0" smtClean="0">
                <a:solidFill>
                  <a:schemeClr val="tx1"/>
                </a:solidFill>
                <a:latin typeface="Meiryo UI" pitchFamily="50" charset="-128"/>
                <a:ea typeface="Meiryo UI" pitchFamily="50" charset="-128"/>
                <a:cs typeface="Meiryo UI" pitchFamily="50" charset="-128"/>
              </a:endParaRPr>
            </a:p>
            <a:p>
              <a:r>
                <a:rPr lang="ja-JP" altLang="en-US" sz="1000" dirty="0" smtClean="0">
                  <a:latin typeface="Meiryo UI" pitchFamily="50" charset="-128"/>
                  <a:ea typeface="Meiryo UI" pitchFamily="50" charset="-128"/>
                  <a:cs typeface="Meiryo UI" pitchFamily="50" charset="-128"/>
                </a:rPr>
                <a:t>・コード決済</a:t>
              </a:r>
              <a:endParaRPr lang="en-US" altLang="ja-JP" sz="1000" dirty="0" smtClean="0">
                <a:latin typeface="Meiryo UI" pitchFamily="50" charset="-128"/>
                <a:ea typeface="Meiryo UI" pitchFamily="50" charset="-128"/>
                <a:cs typeface="Meiryo UI" pitchFamily="50" charset="-128"/>
              </a:endParaRPr>
            </a:p>
            <a:p>
              <a:r>
                <a:rPr lang="ja-JP" altLang="en-US" sz="1000" dirty="0" smtClean="0">
                  <a:latin typeface="Meiryo UI" pitchFamily="50" charset="-128"/>
                  <a:ea typeface="Meiryo UI" pitchFamily="50" charset="-128"/>
                  <a:cs typeface="Meiryo UI" pitchFamily="50" charset="-128"/>
                </a:rPr>
                <a:t>・</a:t>
              </a:r>
              <a:r>
                <a:rPr lang="en-US" altLang="ja-JP" sz="1000" dirty="0" smtClean="0">
                  <a:latin typeface="Meiryo UI" pitchFamily="50" charset="-128"/>
                  <a:ea typeface="Meiryo UI" pitchFamily="50" charset="-128"/>
                  <a:cs typeface="Meiryo UI" pitchFamily="50" charset="-128"/>
                </a:rPr>
                <a:t>NFC</a:t>
              </a:r>
            </a:p>
          </p:txBody>
        </p:sp>
        <p:sp>
          <p:nvSpPr>
            <p:cNvPr id="57" name="正方形/長方形 56"/>
            <p:cNvSpPr/>
            <p:nvPr/>
          </p:nvSpPr>
          <p:spPr>
            <a:xfrm>
              <a:off x="2085243" y="2467531"/>
              <a:ext cx="1338167" cy="1293087"/>
            </a:xfrm>
            <a:prstGeom prst="rect">
              <a:avLst/>
            </a:prstGeom>
          </p:spPr>
          <p:txBody>
            <a:bodyPr wrap="square">
              <a:spAutoFit/>
            </a:bodyPr>
            <a:lstStyle/>
            <a:p>
              <a:r>
                <a:rPr lang="ja-JP" altLang="en-US" sz="1000" dirty="0" smtClean="0">
                  <a:latin typeface="Meiryo UI" pitchFamily="50" charset="-128"/>
                  <a:ea typeface="Meiryo UI" pitchFamily="50" charset="-128"/>
                  <a:cs typeface="Meiryo UI" pitchFamily="50" charset="-128"/>
                </a:rPr>
                <a:t>・</a:t>
              </a:r>
              <a:r>
                <a:rPr lang="ja-JP" altLang="en-US" sz="1000" dirty="0">
                  <a:latin typeface="Meiryo UI" pitchFamily="50" charset="-128"/>
                  <a:ea typeface="Meiryo UI" pitchFamily="50" charset="-128"/>
                  <a:cs typeface="Meiryo UI" pitchFamily="50" charset="-128"/>
                </a:rPr>
                <a:t>多通貨決済</a:t>
              </a:r>
              <a:endParaRPr lang="en-US" altLang="ja-JP" sz="1000" dirty="0">
                <a:latin typeface="Meiryo UI" pitchFamily="50" charset="-128"/>
                <a:ea typeface="Meiryo UI" pitchFamily="50" charset="-128"/>
                <a:cs typeface="Meiryo UI" pitchFamily="50" charset="-128"/>
              </a:endParaRPr>
            </a:p>
            <a:p>
              <a:r>
                <a:rPr lang="ja-JP" altLang="en-US" sz="1000" dirty="0" smtClean="0">
                  <a:solidFill>
                    <a:schemeClr val="tx1"/>
                  </a:solidFill>
                  <a:latin typeface="Meiryo UI" pitchFamily="50" charset="-128"/>
                  <a:ea typeface="Meiryo UI" pitchFamily="50" charset="-128"/>
                  <a:cs typeface="Meiryo UI" pitchFamily="50" charset="-128"/>
                </a:rPr>
                <a:t>・ブラウザ（売上</a:t>
              </a:r>
              <a:r>
                <a:rPr lang="ja-JP" altLang="en-US" sz="1000" dirty="0" smtClean="0">
                  <a:latin typeface="Meiryo UI" pitchFamily="50" charset="-128"/>
                  <a:ea typeface="Meiryo UI" pitchFamily="50" charset="-128"/>
                  <a:cs typeface="Meiryo UI" pitchFamily="50" charset="-128"/>
                </a:rPr>
                <a:t>報告）</a:t>
              </a:r>
              <a:endParaRPr lang="en-US" altLang="ja-JP" sz="1000" dirty="0" smtClean="0">
                <a:latin typeface="Meiryo UI" pitchFamily="50" charset="-128"/>
                <a:ea typeface="Meiryo UI" pitchFamily="50" charset="-128"/>
                <a:cs typeface="Meiryo UI" pitchFamily="50" charset="-128"/>
              </a:endParaRPr>
            </a:p>
            <a:p>
              <a:r>
                <a:rPr lang="ja-JP" altLang="en-US" sz="1000" dirty="0" smtClean="0">
                  <a:solidFill>
                    <a:schemeClr val="tx1"/>
                  </a:solidFill>
                  <a:latin typeface="Meiryo UI" pitchFamily="50" charset="-128"/>
                  <a:ea typeface="Meiryo UI" pitchFamily="50" charset="-128"/>
                  <a:cs typeface="Meiryo UI" pitchFamily="50" charset="-128"/>
                </a:rPr>
                <a:t>・ポイント</a:t>
              </a:r>
              <a:endParaRPr lang="en-US" altLang="ja-JP" sz="1000" dirty="0" smtClean="0">
                <a:solidFill>
                  <a:srgbClr val="FF0000"/>
                </a:solidFill>
                <a:latin typeface="Meiryo UI" pitchFamily="50" charset="-128"/>
                <a:ea typeface="Meiryo UI" pitchFamily="50" charset="-128"/>
                <a:cs typeface="Meiryo UI" pitchFamily="50" charset="-128"/>
              </a:endParaRPr>
            </a:p>
            <a:p>
              <a:r>
                <a:rPr lang="ja-JP" altLang="en-US" sz="1000" dirty="0" smtClean="0">
                  <a:solidFill>
                    <a:schemeClr val="tx1"/>
                  </a:solidFill>
                  <a:latin typeface="Meiryo UI" pitchFamily="50" charset="-128"/>
                  <a:ea typeface="Meiryo UI" pitchFamily="50" charset="-128"/>
                  <a:cs typeface="Meiryo UI" pitchFamily="50" charset="-128"/>
                </a:rPr>
                <a:t>・駐車券処理</a:t>
              </a:r>
              <a:endParaRPr lang="en-US" altLang="ja-JP" sz="1000" dirty="0" smtClean="0">
                <a:solidFill>
                  <a:schemeClr val="tx1"/>
                </a:solidFill>
                <a:latin typeface="Meiryo UI" pitchFamily="50" charset="-128"/>
                <a:ea typeface="Meiryo UI" pitchFamily="50" charset="-128"/>
                <a:cs typeface="Meiryo UI" pitchFamily="50" charset="-128"/>
              </a:endParaRPr>
            </a:p>
            <a:p>
              <a:r>
                <a:rPr lang="ja-JP" altLang="en-US" sz="1000" dirty="0" smtClean="0">
                  <a:latin typeface="Meiryo UI" pitchFamily="50" charset="-128"/>
                  <a:ea typeface="Meiryo UI" pitchFamily="50" charset="-128"/>
                  <a:cs typeface="Meiryo UI" pitchFamily="50" charset="-128"/>
                </a:rPr>
                <a:t>・メール</a:t>
              </a:r>
              <a:endParaRPr lang="en-US" altLang="ja-JP" sz="1000" dirty="0" smtClean="0">
                <a:latin typeface="Meiryo UI" pitchFamily="50" charset="-128"/>
                <a:ea typeface="Meiryo UI" pitchFamily="50" charset="-128"/>
                <a:cs typeface="Meiryo UI" pitchFamily="50" charset="-128"/>
              </a:endParaRPr>
            </a:p>
            <a:p>
              <a:r>
                <a:rPr lang="ja-JP" altLang="en-US" sz="1000" dirty="0" smtClean="0">
                  <a:solidFill>
                    <a:schemeClr val="bg1">
                      <a:lumMod val="85000"/>
                    </a:schemeClr>
                  </a:solidFill>
                  <a:latin typeface="Meiryo UI" pitchFamily="50" charset="-128"/>
                  <a:ea typeface="Meiryo UI" pitchFamily="50" charset="-128"/>
                  <a:cs typeface="Meiryo UI" pitchFamily="50" charset="-128"/>
                </a:rPr>
                <a:t>・緊急通知</a:t>
              </a:r>
              <a:endParaRPr lang="en-US" altLang="ja-JP" sz="1000" dirty="0" smtClean="0">
                <a:solidFill>
                  <a:schemeClr val="bg1">
                    <a:lumMod val="85000"/>
                  </a:schemeClr>
                </a:solidFill>
                <a:latin typeface="Meiryo UI" pitchFamily="50" charset="-128"/>
                <a:ea typeface="Meiryo UI" pitchFamily="50" charset="-128"/>
                <a:cs typeface="Meiryo UI" pitchFamily="50" charset="-128"/>
              </a:endParaRPr>
            </a:p>
          </p:txBody>
        </p:sp>
        <p:sp>
          <p:nvSpPr>
            <p:cNvPr id="58" name="正方形/長方形 57"/>
            <p:cNvSpPr/>
            <p:nvPr/>
          </p:nvSpPr>
          <p:spPr>
            <a:xfrm>
              <a:off x="8480878" y="5123716"/>
              <a:ext cx="1316303" cy="122189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dirty="0" smtClean="0">
                  <a:solidFill>
                    <a:schemeClr val="tx1"/>
                  </a:solidFill>
                  <a:latin typeface="Meiryo UI" pitchFamily="50" charset="-128"/>
                  <a:ea typeface="Meiryo UI" pitchFamily="50" charset="-128"/>
                  <a:cs typeface="Meiryo UI" pitchFamily="50" charset="-128"/>
                </a:rPr>
                <a:t>不動産管理</a:t>
              </a:r>
              <a:r>
                <a:rPr lang="en-US" altLang="ja-JP" sz="1100" dirty="0" err="1">
                  <a:solidFill>
                    <a:schemeClr val="tx1"/>
                  </a:solidFill>
                  <a:latin typeface="Meiryo UI" pitchFamily="50" charset="-128"/>
                  <a:ea typeface="Meiryo UI" pitchFamily="50" charset="-128"/>
                  <a:cs typeface="Meiryo UI" pitchFamily="50" charset="-128"/>
                </a:rPr>
                <a:t>Sv</a:t>
              </a:r>
              <a:endParaRPr lang="en-US" altLang="ja-JP" sz="1100" dirty="0">
                <a:solidFill>
                  <a:schemeClr val="tx1"/>
                </a:solidFill>
                <a:latin typeface="Meiryo UI" pitchFamily="50" charset="-128"/>
                <a:ea typeface="Meiryo UI" pitchFamily="50" charset="-128"/>
                <a:cs typeface="Meiryo UI" pitchFamily="50" charset="-128"/>
              </a:endParaRPr>
            </a:p>
          </p:txBody>
        </p:sp>
        <p:pic>
          <p:nvPicPr>
            <p:cNvPr id="59"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61657" y="5508574"/>
              <a:ext cx="592898" cy="8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0" name="直線矢印コネクタ 59"/>
            <p:cNvCxnSpPr/>
            <p:nvPr/>
          </p:nvCxnSpPr>
          <p:spPr>
            <a:xfrm flipV="1">
              <a:off x="7653720" y="6025480"/>
              <a:ext cx="1066156" cy="1"/>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1" name="正方形/長方形 60"/>
            <p:cNvSpPr/>
            <p:nvPr/>
          </p:nvSpPr>
          <p:spPr>
            <a:xfrm>
              <a:off x="7581408" y="2596034"/>
              <a:ext cx="1044000" cy="648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lang="ja-JP" altLang="en-US" sz="1100" dirty="0">
                  <a:solidFill>
                    <a:schemeClr val="bg1"/>
                  </a:solidFill>
                  <a:latin typeface="Meiryo UI" pitchFamily="50" charset="-128"/>
                  <a:ea typeface="Meiryo UI" pitchFamily="50" charset="-128"/>
                  <a:cs typeface="Meiryo UI" pitchFamily="50" charset="-128"/>
                </a:rPr>
                <a:t> </a:t>
              </a:r>
              <a:r>
                <a:rPr kumimoji="1" lang="en-US" altLang="ja-JP" sz="1100" dirty="0" smtClean="0">
                  <a:solidFill>
                    <a:schemeClr val="bg1"/>
                  </a:solidFill>
                  <a:latin typeface="Meiryo UI" pitchFamily="50" charset="-128"/>
                  <a:ea typeface="Meiryo UI" pitchFamily="50" charset="-128"/>
                  <a:cs typeface="Meiryo UI" pitchFamily="50" charset="-128"/>
                </a:rPr>
                <a:t>Code</a:t>
              </a:r>
            </a:p>
            <a:p>
              <a:pPr algn="ctr"/>
              <a:r>
                <a:rPr kumimoji="1" lang="ja-JP" altLang="en-US" sz="1100" dirty="0" smtClean="0">
                  <a:solidFill>
                    <a:schemeClr val="bg1"/>
                  </a:solidFill>
                  <a:latin typeface="Meiryo UI" pitchFamily="50" charset="-128"/>
                  <a:ea typeface="Meiryo UI" pitchFamily="50" charset="-128"/>
                  <a:cs typeface="Meiryo UI" pitchFamily="50" charset="-128"/>
                </a:rPr>
                <a:t>センタ</a:t>
              </a:r>
              <a:endParaRPr kumimoji="1" lang="en-US" altLang="ja-JP" sz="1100" dirty="0" smtClean="0">
                <a:solidFill>
                  <a:schemeClr val="bg1"/>
                </a:solidFill>
                <a:latin typeface="Meiryo UI" pitchFamily="50" charset="-128"/>
                <a:ea typeface="Meiryo UI" pitchFamily="50" charset="-128"/>
                <a:cs typeface="Meiryo UI" pitchFamily="50" charset="-128"/>
              </a:endParaRPr>
            </a:p>
            <a:p>
              <a:pPr algn="ctr"/>
              <a:r>
                <a:rPr lang="ja-JP" altLang="en-US" sz="800" dirty="0" smtClean="0">
                  <a:solidFill>
                    <a:schemeClr val="bg1"/>
                  </a:solidFill>
                  <a:latin typeface="Meiryo UI" pitchFamily="50" charset="-128"/>
                  <a:ea typeface="Meiryo UI" pitchFamily="50" charset="-128"/>
                  <a:cs typeface="Meiryo UI" pitchFamily="50" charset="-128"/>
                </a:rPr>
                <a:t>（コード決済中継）</a:t>
              </a:r>
              <a:endParaRPr kumimoji="1" lang="ja-JP" altLang="en-US" sz="800" dirty="0" smtClean="0">
                <a:solidFill>
                  <a:schemeClr val="bg1"/>
                </a:solidFill>
                <a:latin typeface="Meiryo UI" pitchFamily="50" charset="-128"/>
                <a:ea typeface="Meiryo UI" pitchFamily="50" charset="-128"/>
                <a:cs typeface="Meiryo UI" pitchFamily="50" charset="-128"/>
              </a:endParaRPr>
            </a:p>
          </p:txBody>
        </p:sp>
        <p:sp>
          <p:nvSpPr>
            <p:cNvPr id="62" name="テキスト ボックス 61"/>
            <p:cNvSpPr txBox="1"/>
            <p:nvPr/>
          </p:nvSpPr>
          <p:spPr>
            <a:xfrm>
              <a:off x="7230784" y="1133262"/>
              <a:ext cx="845873" cy="338554"/>
            </a:xfrm>
            <a:prstGeom prst="rect">
              <a:avLst/>
            </a:prstGeom>
            <a:noFill/>
          </p:spPr>
          <p:txBody>
            <a:bodyPr wrap="none" rtlCol="0">
              <a:spAutoFit/>
            </a:bodyPr>
            <a:lstStyle/>
            <a:p>
              <a:r>
                <a:rPr kumimoji="1" lang="en-US" altLang="ja-JP" sz="1600" b="1" dirty="0" smtClean="0">
                  <a:latin typeface="Meiryo UI" panose="020B0604030504040204" pitchFamily="50" charset="-128"/>
                  <a:ea typeface="Meiryo UI" panose="020B0604030504040204" pitchFamily="50" charset="-128"/>
                </a:rPr>
                <a:t>CAFIS</a:t>
              </a:r>
              <a:endParaRPr kumimoji="1" lang="ja-JP" altLang="en-US" sz="1600" b="1" dirty="0">
                <a:latin typeface="Meiryo UI" panose="020B0604030504040204" pitchFamily="50" charset="-128"/>
                <a:ea typeface="Meiryo UI" panose="020B0604030504040204" pitchFamily="50" charset="-128"/>
              </a:endParaRPr>
            </a:p>
          </p:txBody>
        </p:sp>
        <p:pic>
          <p:nvPicPr>
            <p:cNvPr id="63" name="図 6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7180" y="1380585"/>
              <a:ext cx="1100076" cy="1273949"/>
            </a:xfrm>
            <a:prstGeom prst="rect">
              <a:avLst/>
            </a:prstGeom>
          </p:spPr>
        </p:pic>
        <p:sp>
          <p:nvSpPr>
            <p:cNvPr id="64" name="正方形/長方形 63"/>
            <p:cNvSpPr/>
            <p:nvPr/>
          </p:nvSpPr>
          <p:spPr>
            <a:xfrm>
              <a:off x="8928206" y="2510330"/>
              <a:ext cx="863233" cy="5863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コード決済</a:t>
              </a:r>
              <a:endParaRPr kumimoji="1" lang="en-US" altLang="ja-JP" sz="1100" dirty="0" smtClean="0">
                <a:solidFill>
                  <a:schemeClr val="tx1"/>
                </a:solidFill>
                <a:latin typeface="Meiryo UI" pitchFamily="50" charset="-128"/>
                <a:ea typeface="Meiryo UI" pitchFamily="50" charset="-128"/>
                <a:cs typeface="Meiryo UI" pitchFamily="50" charset="-128"/>
              </a:endParaRPr>
            </a:p>
            <a:p>
              <a:pPr algn="ctr"/>
              <a:r>
                <a:rPr kumimoji="1" lang="ja-JP" altLang="en-US" sz="1100" dirty="0" smtClean="0">
                  <a:solidFill>
                    <a:schemeClr val="tx1"/>
                  </a:solidFill>
                  <a:latin typeface="Meiryo UI" pitchFamily="50" charset="-128"/>
                  <a:ea typeface="Meiryo UI" pitchFamily="50" charset="-128"/>
                  <a:cs typeface="Meiryo UI" pitchFamily="50" charset="-128"/>
                </a:rPr>
                <a:t>事業者</a:t>
              </a:r>
            </a:p>
          </p:txBody>
        </p:sp>
        <p:sp>
          <p:nvSpPr>
            <p:cNvPr id="65" name="正方形/長方形 64"/>
            <p:cNvSpPr/>
            <p:nvPr/>
          </p:nvSpPr>
          <p:spPr>
            <a:xfrm>
              <a:off x="4768364" y="2498879"/>
              <a:ext cx="2160000" cy="175730"/>
            </a:xfrm>
            <a:prstGeom prst="rect">
              <a:avLst/>
            </a:prstGeom>
            <a:solidFill>
              <a:schemeClr val="bg1"/>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コード決済</a:t>
              </a:r>
            </a:p>
          </p:txBody>
        </p:sp>
        <p:sp>
          <p:nvSpPr>
            <p:cNvPr id="66" name="正方形/長方形 65"/>
            <p:cNvSpPr/>
            <p:nvPr/>
          </p:nvSpPr>
          <p:spPr>
            <a:xfrm>
              <a:off x="7581408" y="3357870"/>
              <a:ext cx="1044000" cy="648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dirty="0" smtClean="0">
                  <a:solidFill>
                    <a:schemeClr val="bg1"/>
                  </a:solidFill>
                  <a:latin typeface="Meiryo UI" pitchFamily="50" charset="-128"/>
                  <a:ea typeface="Meiryo UI" pitchFamily="50" charset="-128"/>
                  <a:cs typeface="Meiryo UI" pitchFamily="50" charset="-128"/>
                </a:rPr>
                <a:t>CAFIS</a:t>
              </a:r>
              <a:r>
                <a:rPr lang="ja-JP" altLang="en-US" sz="1100" dirty="0">
                  <a:solidFill>
                    <a:schemeClr val="bg1"/>
                  </a:solidFill>
                  <a:latin typeface="Meiryo UI" pitchFamily="50" charset="-128"/>
                  <a:ea typeface="Meiryo UI" pitchFamily="50" charset="-128"/>
                  <a:cs typeface="Meiryo UI" pitchFamily="50" charset="-128"/>
                </a:rPr>
                <a:t> </a:t>
              </a:r>
              <a:r>
                <a:rPr lang="en-US" altLang="ja-JP" sz="1100" dirty="0">
                  <a:solidFill>
                    <a:schemeClr val="bg1"/>
                  </a:solidFill>
                  <a:latin typeface="Meiryo UI" pitchFamily="50" charset="-128"/>
                  <a:ea typeface="Meiryo UI" pitchFamily="50" charset="-128"/>
                  <a:cs typeface="Meiryo UI" pitchFamily="50" charset="-128"/>
                </a:rPr>
                <a:t>Explorer</a:t>
              </a:r>
              <a:endParaRPr kumimoji="1" lang="en-US" altLang="ja-JP" sz="1100" dirty="0" smtClean="0">
                <a:solidFill>
                  <a:schemeClr val="bg1"/>
                </a:solidFill>
                <a:latin typeface="Meiryo UI" pitchFamily="50" charset="-128"/>
                <a:ea typeface="Meiryo UI" pitchFamily="50" charset="-128"/>
                <a:cs typeface="Meiryo UI" pitchFamily="50" charset="-128"/>
              </a:endParaRPr>
            </a:p>
            <a:p>
              <a:pPr algn="ctr"/>
              <a:r>
                <a:rPr lang="ja-JP" altLang="en-US" sz="800" dirty="0" smtClean="0">
                  <a:solidFill>
                    <a:schemeClr val="bg1"/>
                  </a:solidFill>
                  <a:latin typeface="Meiryo UI" pitchFamily="50" charset="-128"/>
                  <a:ea typeface="Meiryo UI" pitchFamily="50" charset="-128"/>
                  <a:cs typeface="Meiryo UI" pitchFamily="50" charset="-128"/>
                </a:rPr>
                <a:t>（ポイントセンタ</a:t>
              </a:r>
              <a:r>
                <a:rPr lang="ja-JP" altLang="en-US" sz="800" dirty="0">
                  <a:solidFill>
                    <a:schemeClr val="bg1"/>
                  </a:solidFill>
                  <a:latin typeface="Meiryo UI" pitchFamily="50" charset="-128"/>
                  <a:ea typeface="Meiryo UI" pitchFamily="50" charset="-128"/>
                  <a:cs typeface="Meiryo UI" pitchFamily="50" charset="-128"/>
                </a:rPr>
                <a:t>）</a:t>
              </a:r>
              <a:endParaRPr lang="en-US" altLang="ja-JP" sz="800" dirty="0" smtClean="0">
                <a:solidFill>
                  <a:schemeClr val="bg1"/>
                </a:solidFill>
                <a:latin typeface="Meiryo UI" pitchFamily="50" charset="-128"/>
                <a:ea typeface="Meiryo UI" pitchFamily="50" charset="-128"/>
                <a:cs typeface="Meiryo UI" pitchFamily="50" charset="-128"/>
              </a:endParaRPr>
            </a:p>
          </p:txBody>
        </p:sp>
        <p:cxnSp>
          <p:nvCxnSpPr>
            <p:cNvPr id="67" name="直線矢印コネクタ 66"/>
            <p:cNvCxnSpPr>
              <a:stCxn id="65" idx="3"/>
              <a:endCxn id="61" idx="1"/>
            </p:cNvCxnSpPr>
            <p:nvPr/>
          </p:nvCxnSpPr>
          <p:spPr>
            <a:xfrm>
              <a:off x="6928364" y="2586744"/>
              <a:ext cx="653044" cy="333290"/>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8" name="直線矢印コネクタ 67"/>
            <p:cNvCxnSpPr/>
            <p:nvPr/>
          </p:nvCxnSpPr>
          <p:spPr>
            <a:xfrm>
              <a:off x="8629809" y="2988590"/>
              <a:ext cx="648000" cy="439"/>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a:stCxn id="47" idx="3"/>
              <a:endCxn id="66" idx="1"/>
            </p:cNvCxnSpPr>
            <p:nvPr/>
          </p:nvCxnSpPr>
          <p:spPr>
            <a:xfrm>
              <a:off x="6926377" y="3142774"/>
              <a:ext cx="655031" cy="539096"/>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70" name="正方形/長方形 69"/>
            <p:cNvSpPr/>
            <p:nvPr/>
          </p:nvSpPr>
          <p:spPr>
            <a:xfrm>
              <a:off x="8928206" y="3257176"/>
              <a:ext cx="863233" cy="5863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スマホ</a:t>
              </a:r>
              <a:endParaRPr kumimoji="1" lang="en-US" altLang="ja-JP" sz="1100" dirty="0" smtClean="0">
                <a:solidFill>
                  <a:schemeClr val="tx1"/>
                </a:solidFill>
                <a:latin typeface="Meiryo UI" pitchFamily="50" charset="-128"/>
                <a:ea typeface="Meiryo UI" pitchFamily="50" charset="-128"/>
                <a:cs typeface="Meiryo UI" pitchFamily="50" charset="-128"/>
              </a:endParaRPr>
            </a:p>
            <a:p>
              <a:pPr algn="ctr"/>
              <a:r>
                <a:rPr kumimoji="1" lang="ja-JP" altLang="en-US" sz="1100" dirty="0" smtClean="0">
                  <a:solidFill>
                    <a:schemeClr val="tx1"/>
                  </a:solidFill>
                  <a:latin typeface="Meiryo UI" pitchFamily="50" charset="-128"/>
                  <a:ea typeface="Meiryo UI" pitchFamily="50" charset="-128"/>
                  <a:cs typeface="Meiryo UI" pitchFamily="50" charset="-128"/>
                </a:rPr>
                <a:t>アプリ</a:t>
              </a:r>
              <a:r>
                <a:rPr kumimoji="1" lang="en-US" altLang="ja-JP" sz="1100" dirty="0" err="1" smtClean="0">
                  <a:solidFill>
                    <a:schemeClr val="tx1"/>
                  </a:solidFill>
                  <a:latin typeface="Meiryo UI" pitchFamily="50" charset="-128"/>
                  <a:ea typeface="Meiryo UI" pitchFamily="50" charset="-128"/>
                  <a:cs typeface="Meiryo UI" pitchFamily="50" charset="-128"/>
                </a:rPr>
                <a:t>Sv</a:t>
              </a:r>
              <a:endParaRPr kumimoji="1" lang="ja-JP" altLang="en-US" sz="1100" dirty="0" smtClean="0">
                <a:solidFill>
                  <a:schemeClr val="tx1"/>
                </a:solidFill>
                <a:latin typeface="Meiryo UI" pitchFamily="50" charset="-128"/>
                <a:ea typeface="Meiryo UI" pitchFamily="50" charset="-128"/>
                <a:cs typeface="Meiryo UI" pitchFamily="50" charset="-128"/>
              </a:endParaRPr>
            </a:p>
          </p:txBody>
        </p:sp>
        <p:sp>
          <p:nvSpPr>
            <p:cNvPr id="71" name="正方形/長方形 70"/>
            <p:cNvSpPr/>
            <p:nvPr/>
          </p:nvSpPr>
          <p:spPr>
            <a:xfrm>
              <a:off x="8500808" y="4395245"/>
              <a:ext cx="1316303" cy="5863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dirty="0" smtClean="0">
                  <a:solidFill>
                    <a:schemeClr val="tx1"/>
                  </a:solidFill>
                  <a:latin typeface="Meiryo UI" pitchFamily="50" charset="-128"/>
                  <a:ea typeface="Meiryo UI" pitchFamily="50" charset="-128"/>
                  <a:cs typeface="Meiryo UI" pitchFamily="50" charset="-128"/>
                </a:rPr>
                <a:t>分析</a:t>
              </a:r>
              <a:r>
                <a:rPr kumimoji="1" lang="en-US" altLang="ja-JP" sz="1100" dirty="0" err="1" smtClean="0">
                  <a:solidFill>
                    <a:schemeClr val="tx1"/>
                  </a:solidFill>
                  <a:latin typeface="Meiryo UI" pitchFamily="50" charset="-128"/>
                  <a:ea typeface="Meiryo UI" pitchFamily="50" charset="-128"/>
                  <a:cs typeface="Meiryo UI" pitchFamily="50" charset="-128"/>
                </a:rPr>
                <a:t>Sv</a:t>
              </a:r>
              <a:endParaRPr kumimoji="1" lang="ja-JP" altLang="en-US" sz="1100" dirty="0" smtClean="0">
                <a:solidFill>
                  <a:schemeClr val="tx1"/>
                </a:solidFill>
                <a:latin typeface="Meiryo UI" pitchFamily="50" charset="-128"/>
                <a:ea typeface="Meiryo UI" pitchFamily="50" charset="-128"/>
                <a:cs typeface="Meiryo UI" pitchFamily="50" charset="-128"/>
              </a:endParaRPr>
            </a:p>
          </p:txBody>
        </p:sp>
        <p:cxnSp>
          <p:nvCxnSpPr>
            <p:cNvPr id="72" name="直線矢印コネクタ 71"/>
            <p:cNvCxnSpPr/>
            <p:nvPr/>
          </p:nvCxnSpPr>
          <p:spPr>
            <a:xfrm flipV="1">
              <a:off x="7665795" y="4884895"/>
              <a:ext cx="1010156" cy="1140586"/>
            </a:xfrm>
            <a:prstGeom prst="straightConnector1">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3" name="直線矢印コネクタ 72"/>
            <p:cNvCxnSpPr/>
            <p:nvPr/>
          </p:nvCxnSpPr>
          <p:spPr>
            <a:xfrm>
              <a:off x="8630240" y="3710682"/>
              <a:ext cx="684000" cy="439"/>
            </a:xfrm>
            <a:prstGeom prst="straightConnector1">
              <a:avLst/>
            </a:prstGeom>
            <a:ln w="25400">
              <a:solidFill>
                <a:schemeClr val="accent1">
                  <a:lumMod val="50000"/>
                </a:schemeClr>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L 字 73"/>
            <p:cNvSpPr/>
            <p:nvPr/>
          </p:nvSpPr>
          <p:spPr>
            <a:xfrm flipH="1" flipV="1">
              <a:off x="172185" y="936790"/>
              <a:ext cx="8633290" cy="3488557"/>
            </a:xfrm>
            <a:prstGeom prst="corner">
              <a:avLst>
                <a:gd name="adj1" fmla="val 81540"/>
                <a:gd name="adj2" fmla="val 127069"/>
              </a:avLst>
            </a:prstGeom>
            <a:noFill/>
            <a:ln w="28575">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75"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97542" y="3795763"/>
              <a:ext cx="278409" cy="39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16829" y="3005017"/>
              <a:ext cx="278409" cy="39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390794" y="2554625"/>
              <a:ext cx="761747" cy="2308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900" dirty="0" smtClean="0">
                  <a:latin typeface="Meiryo UI" panose="020B0604030504040204" pitchFamily="50" charset="-128"/>
                  <a:ea typeface="Meiryo UI" panose="020B0604030504040204" pitchFamily="50" charset="-128"/>
                </a:rPr>
                <a:t>加盟店設置</a:t>
              </a:r>
              <a:endParaRPr kumimoji="1" lang="ja-JP" altLang="en-US" sz="900" dirty="0">
                <a:latin typeface="Meiryo UI" panose="020B0604030504040204" pitchFamily="50" charset="-128"/>
                <a:ea typeface="Meiryo UI" panose="020B0604030504040204" pitchFamily="50" charset="-128"/>
              </a:endParaRPr>
            </a:p>
          </p:txBody>
        </p:sp>
        <p:pic>
          <p:nvPicPr>
            <p:cNvPr id="78"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423048" y="4590621"/>
              <a:ext cx="355834" cy="51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195" y="3941812"/>
              <a:ext cx="1576744" cy="114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正方形/長方形 79"/>
            <p:cNvSpPr/>
            <p:nvPr/>
          </p:nvSpPr>
          <p:spPr>
            <a:xfrm>
              <a:off x="2095777" y="5424927"/>
              <a:ext cx="1747942" cy="845588"/>
            </a:xfrm>
            <a:prstGeom prst="rect">
              <a:avLst/>
            </a:prstGeom>
            <a:solidFill>
              <a:schemeClr val="accent2">
                <a:lumMod val="20000"/>
                <a:lumOff val="80000"/>
              </a:schemeClr>
            </a:solidFill>
            <a:ln w="28575">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ja-JP" sz="1100" u="sng" dirty="0" smtClean="0">
                  <a:solidFill>
                    <a:schemeClr val="tx1"/>
                  </a:solidFill>
                  <a:latin typeface="Meiryo UI" pitchFamily="50" charset="-128"/>
                  <a:ea typeface="Meiryo UI" pitchFamily="50" charset="-128"/>
                  <a:cs typeface="Meiryo UI" pitchFamily="50" charset="-128"/>
                </a:rPr>
                <a:t>【</a:t>
              </a:r>
              <a:r>
                <a:rPr lang="ja-JP" altLang="en-US" sz="1100" u="sng" dirty="0" smtClean="0">
                  <a:solidFill>
                    <a:schemeClr val="tx1"/>
                  </a:solidFill>
                  <a:latin typeface="Meiryo UI" pitchFamily="50" charset="-128"/>
                  <a:ea typeface="Meiryo UI" pitchFamily="50" charset="-128"/>
                  <a:cs typeface="Meiryo UI" pitchFamily="50" charset="-128"/>
                </a:rPr>
                <a:t>サポートデスク</a:t>
              </a:r>
              <a:r>
                <a:rPr lang="en-US" altLang="ja-JP" sz="1100" u="sng" dirty="0" smtClean="0">
                  <a:solidFill>
                    <a:schemeClr val="tx1"/>
                  </a:solidFill>
                  <a:latin typeface="Meiryo UI" pitchFamily="50" charset="-128"/>
                  <a:ea typeface="Meiryo UI" pitchFamily="50" charset="-128"/>
                  <a:cs typeface="Meiryo UI" pitchFamily="50" charset="-128"/>
                </a:rPr>
                <a:t>】</a:t>
              </a:r>
            </a:p>
          </p:txBody>
        </p:sp>
        <p:pic>
          <p:nvPicPr>
            <p:cNvPr id="81" name="Picture 31" descr="C:\Documents and Settings\nishiguchit.CAFIS\デスクトップ\サポートデスク.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634" y="5544217"/>
              <a:ext cx="6651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テキスト ボックス 81"/>
          <p:cNvSpPr txBox="1"/>
          <p:nvPr/>
        </p:nvSpPr>
        <p:spPr>
          <a:xfrm>
            <a:off x="1416953" y="2542713"/>
            <a:ext cx="518626" cy="285081"/>
          </a:xfrm>
          <a:prstGeom prst="ellipse">
            <a:avLst/>
          </a:prstGeom>
          <a:solidFill>
            <a:schemeClr val="accent1">
              <a:lumMod val="50000"/>
            </a:schemeClr>
          </a:solidFill>
        </p:spPr>
        <p:txBody>
          <a:bodyPr wrap="none" rtlCol="0">
            <a:spAutoFit/>
          </a:bodyPr>
          <a:lstStyle/>
          <a:p>
            <a:r>
              <a:rPr kumimoji="1" lang="en-US" altLang="ja-JP" sz="9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LAN</a:t>
            </a:r>
          </a:p>
        </p:txBody>
      </p:sp>
      <p:sp>
        <p:nvSpPr>
          <p:cNvPr id="83" name="テキスト ボックス 82"/>
          <p:cNvSpPr txBox="1"/>
          <p:nvPr/>
        </p:nvSpPr>
        <p:spPr>
          <a:xfrm>
            <a:off x="7164904" y="519132"/>
            <a:ext cx="2720617" cy="230832"/>
          </a:xfrm>
          <a:prstGeom prst="rect">
            <a:avLst/>
          </a:prstGeom>
          <a:noFill/>
        </p:spPr>
        <p:txBody>
          <a:bodyPr wrap="none" rtlCol="0">
            <a:spAutoFit/>
          </a:bodyPr>
          <a:lstStyle/>
          <a:p>
            <a:r>
              <a:rPr kumimoji="1" lang="en-US" altLang="ja-JP" sz="900" dirty="0" smtClean="0">
                <a:solidFill>
                  <a:schemeClr val="bg1"/>
                </a:solidFill>
              </a:rPr>
              <a:t>※</a:t>
            </a:r>
            <a:r>
              <a:rPr kumimoji="1" lang="ja-JP" altLang="en-US" sz="900" dirty="0" smtClean="0">
                <a:solidFill>
                  <a:schemeClr val="bg1"/>
                </a:solidFill>
              </a:rPr>
              <a:t>今回ご提案機種のみの実績のみを掲載しております。</a:t>
            </a:r>
            <a:endParaRPr kumimoji="1" lang="ja-JP" altLang="en-US" sz="900" dirty="0">
              <a:solidFill>
                <a:schemeClr val="bg1"/>
              </a:solidFill>
            </a:endParaRPr>
          </a:p>
        </p:txBody>
      </p:sp>
    </p:spTree>
    <p:extLst>
      <p:ext uri="{BB962C8B-B14F-4D97-AF65-F5344CB8AC3E}">
        <p14:creationId xmlns:p14="http://schemas.microsoft.com/office/powerpoint/2010/main" val="21516983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0" y="1242709"/>
            <a:ext cx="8451658" cy="5122517"/>
          </a:xfrm>
          <a:prstGeom prst="rect">
            <a:avLst/>
          </a:prstGeom>
        </p:spPr>
      </p:pic>
      <p:grpSp>
        <p:nvGrpSpPr>
          <p:cNvPr id="62" name="グループ化 61"/>
          <p:cNvGrpSpPr/>
          <p:nvPr/>
        </p:nvGrpSpPr>
        <p:grpSpPr>
          <a:xfrm>
            <a:off x="0" y="2590133"/>
            <a:ext cx="9858165" cy="3921792"/>
            <a:chOff x="0" y="2580225"/>
            <a:chExt cx="9858165" cy="3921792"/>
          </a:xfrm>
          <a:solidFill>
            <a:srgbClr val="FFFFFF">
              <a:lumMod val="85000"/>
            </a:srgbClr>
          </a:solidFill>
        </p:grpSpPr>
        <p:sp>
          <p:nvSpPr>
            <p:cNvPr id="63" name="Freeform 7">
              <a:extLst>
                <a:ext uri="{FF2B5EF4-FFF2-40B4-BE49-F238E27FC236}">
                  <a16:creationId xmlns:a16="http://schemas.microsoft.com/office/drawing/2014/main" id="{6AF2F19D-09A2-2B48-91A9-C10BCA4267AF}"/>
                </a:ext>
              </a:extLst>
            </p:cNvPr>
            <p:cNvSpPr>
              <a:spLocks noChangeArrowheads="1"/>
            </p:cNvSpPr>
            <p:nvPr/>
          </p:nvSpPr>
          <p:spPr bwMode="auto">
            <a:xfrm>
              <a:off x="8883707" y="2580225"/>
              <a:ext cx="974458" cy="555132"/>
            </a:xfrm>
            <a:custGeom>
              <a:avLst/>
              <a:gdLst>
                <a:gd name="T0" fmla="*/ 0 w 1803"/>
                <a:gd name="T1" fmla="*/ 136 h 1027"/>
                <a:gd name="T2" fmla="*/ 821 w 1803"/>
                <a:gd name="T3" fmla="*/ 1026 h 1027"/>
                <a:gd name="T4" fmla="*/ 1802 w 1803"/>
                <a:gd name="T5" fmla="*/ 0 h 1027"/>
                <a:gd name="T6" fmla="*/ 0 w 1803"/>
                <a:gd name="T7" fmla="*/ 136 h 1027"/>
              </a:gdLst>
              <a:ahLst/>
              <a:cxnLst>
                <a:cxn ang="0">
                  <a:pos x="T0" y="T1"/>
                </a:cxn>
                <a:cxn ang="0">
                  <a:pos x="T2" y="T3"/>
                </a:cxn>
                <a:cxn ang="0">
                  <a:pos x="T4" y="T5"/>
                </a:cxn>
                <a:cxn ang="0">
                  <a:pos x="T6" y="T7"/>
                </a:cxn>
              </a:cxnLst>
              <a:rect l="0" t="0" r="r" b="b"/>
              <a:pathLst>
                <a:path w="1803" h="1027">
                  <a:moveTo>
                    <a:pt x="0" y="136"/>
                  </a:moveTo>
                  <a:lnTo>
                    <a:pt x="821" y="1026"/>
                  </a:lnTo>
                  <a:lnTo>
                    <a:pt x="1802" y="0"/>
                  </a:lnTo>
                  <a:lnTo>
                    <a:pt x="0" y="136"/>
                  </a:lnTo>
                </a:path>
              </a:pathLst>
            </a:custGeom>
            <a:grpFill/>
            <a:ln>
              <a:noFill/>
            </a:ln>
            <a:effectLst/>
          </p:spPr>
          <p:txBody>
            <a:bodyPr wrap="none" anchor="ctr"/>
            <a:lstStyle/>
            <a:p>
              <a:pPr marL="0" marR="0" lvl="0" indent="0" algn="l" defTabSz="925880" rtl="0" eaLnBrk="1" fontAlgn="auto" latinLnBrk="0" hangingPunct="1">
                <a:lnSpc>
                  <a:spcPct val="100000"/>
                </a:lnSpc>
                <a:spcBef>
                  <a:spcPts val="0"/>
                </a:spcBef>
                <a:spcAft>
                  <a:spcPts val="0"/>
                </a:spcAft>
                <a:buClrTx/>
                <a:buSzTx/>
                <a:buFontTx/>
                <a:buNone/>
                <a:tabLst/>
                <a:defRPr/>
              </a:pPr>
              <a:endParaRPr kumimoji="1" lang="en-US" sz="1100" b="0" i="0" u="none" strike="noStrike" kern="0" cap="none" spc="0" normalizeH="0" baseline="0" noProof="0">
                <a:ln>
                  <a:noFill/>
                </a:ln>
                <a:solidFill>
                  <a:srgbClr val="404040"/>
                </a:solidFill>
                <a:effectLst/>
                <a:uLnTx/>
                <a:uFillTx/>
                <a:latin typeface="Meiryo UI"/>
                <a:ea typeface="Meiryo UI"/>
                <a:cs typeface="+mn-cs"/>
              </a:endParaRPr>
            </a:p>
          </p:txBody>
        </p:sp>
        <p:sp>
          <p:nvSpPr>
            <p:cNvPr id="64" name="Freeform 8">
              <a:extLst>
                <a:ext uri="{FF2B5EF4-FFF2-40B4-BE49-F238E27FC236}">
                  <a16:creationId xmlns:a16="http://schemas.microsoft.com/office/drawing/2014/main" id="{424D4DDA-ABB6-1744-827C-B6C39CA1FB9B}"/>
                </a:ext>
              </a:extLst>
            </p:cNvPr>
            <p:cNvSpPr>
              <a:spLocks noChangeArrowheads="1"/>
            </p:cNvSpPr>
            <p:nvPr/>
          </p:nvSpPr>
          <p:spPr bwMode="auto">
            <a:xfrm>
              <a:off x="0" y="2828146"/>
              <a:ext cx="9194641" cy="3673871"/>
            </a:xfrm>
            <a:custGeom>
              <a:avLst/>
              <a:gdLst>
                <a:gd name="T0" fmla="*/ 0 w 16659"/>
                <a:gd name="T1" fmla="*/ 6799 h 6800"/>
                <a:gd name="T2" fmla="*/ 16658 w 16659"/>
                <a:gd name="T3" fmla="*/ 295 h 6800"/>
                <a:gd name="T4" fmla="*/ 16384 w 16659"/>
                <a:gd name="T5" fmla="*/ 0 h 6800"/>
                <a:gd name="T6" fmla="*/ 0 w 16659"/>
                <a:gd name="T7" fmla="*/ 3924 h 6800"/>
                <a:gd name="T8" fmla="*/ 0 w 16659"/>
                <a:gd name="T9" fmla="*/ 6799 h 6800"/>
              </a:gdLst>
              <a:ahLst/>
              <a:cxnLst>
                <a:cxn ang="0">
                  <a:pos x="T0" y="T1"/>
                </a:cxn>
                <a:cxn ang="0">
                  <a:pos x="T2" y="T3"/>
                </a:cxn>
                <a:cxn ang="0">
                  <a:pos x="T4" y="T5"/>
                </a:cxn>
                <a:cxn ang="0">
                  <a:pos x="T6" y="T7"/>
                </a:cxn>
                <a:cxn ang="0">
                  <a:pos x="T8" y="T9"/>
                </a:cxn>
              </a:cxnLst>
              <a:rect l="0" t="0" r="r" b="b"/>
              <a:pathLst>
                <a:path w="16659" h="6800">
                  <a:moveTo>
                    <a:pt x="0" y="6799"/>
                  </a:moveTo>
                  <a:lnTo>
                    <a:pt x="16658" y="295"/>
                  </a:lnTo>
                  <a:lnTo>
                    <a:pt x="16384" y="0"/>
                  </a:lnTo>
                  <a:lnTo>
                    <a:pt x="0" y="3924"/>
                  </a:lnTo>
                  <a:lnTo>
                    <a:pt x="0" y="6799"/>
                  </a:lnTo>
                </a:path>
              </a:pathLst>
            </a:custGeom>
            <a:grpFill/>
            <a:ln>
              <a:noFill/>
            </a:ln>
            <a:effectLst/>
          </p:spPr>
          <p:txBody>
            <a:bodyPr wrap="none" anchor="ctr"/>
            <a:lstStyle/>
            <a:p>
              <a:pPr marL="0" marR="0" lvl="0" indent="0" algn="l" defTabSz="925880" rtl="0" eaLnBrk="1" fontAlgn="auto" latinLnBrk="0" hangingPunct="1">
                <a:lnSpc>
                  <a:spcPct val="100000"/>
                </a:lnSpc>
                <a:spcBef>
                  <a:spcPts val="0"/>
                </a:spcBef>
                <a:spcAft>
                  <a:spcPts val="0"/>
                </a:spcAft>
                <a:buClrTx/>
                <a:buSzTx/>
                <a:buFontTx/>
                <a:buNone/>
                <a:tabLst/>
                <a:defRPr/>
              </a:pPr>
              <a:endParaRPr kumimoji="1" lang="en-US" sz="1100" b="0" i="0" u="none" strike="noStrike" kern="0" cap="none" spc="0" normalizeH="0" baseline="0" noProof="0">
                <a:ln>
                  <a:noFill/>
                </a:ln>
                <a:solidFill>
                  <a:srgbClr val="404040"/>
                </a:solidFill>
                <a:effectLst/>
                <a:uLnTx/>
                <a:uFillTx/>
                <a:latin typeface="Meiryo UI"/>
                <a:ea typeface="Meiryo UI"/>
                <a:cs typeface="+mn-cs"/>
              </a:endParaRPr>
            </a:p>
          </p:txBody>
        </p:sp>
      </p:grpSp>
      <p:sp>
        <p:nvSpPr>
          <p:cNvPr id="66" name="正方形/長方形 65"/>
          <p:cNvSpPr/>
          <p:nvPr/>
        </p:nvSpPr>
        <p:spPr>
          <a:xfrm>
            <a:off x="597442" y="968722"/>
            <a:ext cx="8818167" cy="5450187"/>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latin typeface="+mn-ea"/>
                <a:ea typeface="+mn-ea"/>
              </a:rPr>
              <a:t>1.5. </a:t>
            </a:r>
            <a:r>
              <a:rPr lang="ja-JP" altLang="en-US" dirty="0" smtClean="0">
                <a:latin typeface="+mn-ea"/>
                <a:ea typeface="+mn-ea"/>
              </a:rPr>
              <a:t>将来の拡張性（</a:t>
            </a:r>
            <a:r>
              <a:rPr lang="en-US" altLang="ja-JP" dirty="0" smtClean="0">
                <a:latin typeface="+mn-ea"/>
                <a:ea typeface="+mn-ea"/>
              </a:rPr>
              <a:t>1/3</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ja-JP" altLang="en-US" dirty="0" smtClean="0">
                <a:latin typeface="+mn-ea"/>
                <a:ea typeface="+mn-ea"/>
              </a:rPr>
              <a:t>決済</a:t>
            </a:r>
            <a:r>
              <a:rPr lang="ja-JP" altLang="en-US" dirty="0">
                <a:latin typeface="+mn-ea"/>
                <a:ea typeface="+mn-ea"/>
              </a:rPr>
              <a:t>インフラ</a:t>
            </a:r>
            <a:r>
              <a:rPr lang="ja-JP" altLang="en-US" dirty="0" smtClean="0">
                <a:latin typeface="+mn-ea"/>
                <a:ea typeface="+mn-ea"/>
              </a:rPr>
              <a:t>のマーケットリーダーとして、クレジット</a:t>
            </a:r>
            <a:r>
              <a:rPr lang="ja-JP" altLang="en-US" dirty="0">
                <a:latin typeface="+mn-ea"/>
                <a:ea typeface="+mn-ea"/>
              </a:rPr>
              <a:t>、銀聯、</a:t>
            </a:r>
            <a:r>
              <a:rPr lang="en-US" altLang="ja-JP" dirty="0">
                <a:latin typeface="+mn-ea"/>
                <a:ea typeface="+mn-ea"/>
              </a:rPr>
              <a:t>J-debit</a:t>
            </a:r>
            <a:r>
              <a:rPr lang="ja-JP" altLang="en-US" dirty="0">
                <a:latin typeface="+mn-ea"/>
                <a:ea typeface="+mn-ea"/>
              </a:rPr>
              <a:t>に加え、電子マネーや海外地域決済等の多様な決済手段に</a:t>
            </a:r>
            <a:r>
              <a:rPr lang="ja-JP" altLang="en-US" dirty="0" smtClean="0">
                <a:latin typeface="+mn-ea"/>
                <a:ea typeface="+mn-ea"/>
              </a:rPr>
              <a:t>対応してまいります。</a:t>
            </a:r>
            <a:endParaRPr lang="en-US" altLang="ja-JP" dirty="0" smtClean="0">
              <a:latin typeface="+mn-ea"/>
              <a:ea typeface="+mn-ea"/>
            </a:endParaRPr>
          </a:p>
        </p:txBody>
      </p:sp>
      <p:sp>
        <p:nvSpPr>
          <p:cNvPr id="75" name="正方形/長方形 74"/>
          <p:cNvSpPr/>
          <p:nvPr/>
        </p:nvSpPr>
        <p:spPr>
          <a:xfrm>
            <a:off x="597442" y="2119303"/>
            <a:ext cx="4067635" cy="2889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3E5E84">
                    <a:alpha val="0"/>
                  </a:srgbClr>
                </a:solidFill>
              </a14:hiddenFill>
            </a:ex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224000" tIns="36000" rIns="36000" bIns="0" anchor="ctr"/>
          <a:lstStyle/>
          <a:p>
            <a:pPr eaLnBrk="1" hangingPunct="1">
              <a:buClr>
                <a:schemeClr val="accent2"/>
              </a:buClr>
              <a:buFont typeface="Wingdings" panose="05000000000000000000" pitchFamily="2" charset="2"/>
              <a:buNone/>
              <a:defRPr/>
            </a:pPr>
            <a:endParaRPr lang="ja-JP" altLang="en-US" sz="1600" b="1" dirty="0">
              <a:solidFill>
                <a:schemeClr val="tx1"/>
              </a:solidFill>
              <a:latin typeface="+mn-ea"/>
              <a:cs typeface="メイリオ" panose="020B0604030504040204" pitchFamily="50" charset="-128"/>
            </a:endParaRPr>
          </a:p>
        </p:txBody>
      </p:sp>
      <p:grpSp>
        <p:nvGrpSpPr>
          <p:cNvPr id="76" name="グループ化 75"/>
          <p:cNvGrpSpPr/>
          <p:nvPr/>
        </p:nvGrpSpPr>
        <p:grpSpPr>
          <a:xfrm>
            <a:off x="603265" y="2126727"/>
            <a:ext cx="4000082" cy="276225"/>
            <a:chOff x="412184" y="1727387"/>
            <a:chExt cx="4284000" cy="276225"/>
          </a:xfrm>
        </p:grpSpPr>
        <p:cxnSp>
          <p:nvCxnSpPr>
            <p:cNvPr id="78" name="直線コネクタ 77"/>
            <p:cNvCxnSpPr/>
            <p:nvPr/>
          </p:nvCxnSpPr>
          <p:spPr>
            <a:xfrm>
              <a:off x="412184" y="2003612"/>
              <a:ext cx="4284000" cy="0"/>
            </a:xfrm>
            <a:prstGeom prst="line">
              <a:avLst/>
            </a:prstGeom>
            <a:ln w="12700"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フリーフォーム 78"/>
            <p:cNvSpPr/>
            <p:nvPr/>
          </p:nvSpPr>
          <p:spPr>
            <a:xfrm>
              <a:off x="412184" y="1727387"/>
              <a:ext cx="2698865" cy="276225"/>
            </a:xfrm>
            <a:custGeom>
              <a:avLst/>
              <a:gdLst>
                <a:gd name="connsiteX0" fmla="*/ 0 w 1971675"/>
                <a:gd name="connsiteY0" fmla="*/ 276225 h 276225"/>
                <a:gd name="connsiteX1" fmla="*/ 1971675 w 1971675"/>
                <a:gd name="connsiteY1" fmla="*/ 276225 h 276225"/>
                <a:gd name="connsiteX2" fmla="*/ 1776413 w 1971675"/>
                <a:gd name="connsiteY2" fmla="*/ 0 h 276225"/>
                <a:gd name="connsiteX3" fmla="*/ 0 w 1971675"/>
                <a:gd name="connsiteY3" fmla="*/ 0 h 276225"/>
                <a:gd name="connsiteX4" fmla="*/ 0 w 1971675"/>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675" h="276225">
                  <a:moveTo>
                    <a:pt x="0" y="276225"/>
                  </a:moveTo>
                  <a:lnTo>
                    <a:pt x="1971675" y="276225"/>
                  </a:lnTo>
                  <a:lnTo>
                    <a:pt x="1776413" y="0"/>
                  </a:lnTo>
                  <a:lnTo>
                    <a:pt x="0" y="0"/>
                  </a:lnTo>
                  <a:lnTo>
                    <a:pt x="0" y="276225"/>
                  </a:lnTo>
                  <a:close/>
                </a:path>
              </a:pathLst>
            </a:cu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44000" tIns="36000" rIns="36000" bIns="0" anchor="ctr"/>
            <a:lstStyle/>
            <a:p>
              <a:pPr>
                <a:buClr>
                  <a:schemeClr val="accent2"/>
                </a:buClr>
              </a:pPr>
              <a:endParaRPr lang="ja-JP" altLang="en-US" sz="1400" b="1" dirty="0">
                <a:solidFill>
                  <a:schemeClr val="bg1"/>
                </a:solidFill>
                <a:latin typeface="+mn-ea"/>
                <a:cs typeface="メイリオ" panose="020B0604030504040204" pitchFamily="50" charset="-128"/>
              </a:endParaRPr>
            </a:p>
          </p:txBody>
        </p:sp>
      </p:grpSp>
      <p:sp>
        <p:nvSpPr>
          <p:cNvPr id="77" name="正方形/長方形 76"/>
          <p:cNvSpPr/>
          <p:nvPr/>
        </p:nvSpPr>
        <p:spPr>
          <a:xfrm>
            <a:off x="666752" y="2157117"/>
            <a:ext cx="1603037" cy="215444"/>
          </a:xfrm>
          <a:prstGeom prst="rect">
            <a:avLst/>
          </a:prstGeom>
          <a:noFill/>
          <a:ln w="9525" cap="flat" cmpd="sng" algn="ctr">
            <a:noFill/>
            <a:prstDash val="solid"/>
            <a:round/>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a:buClr>
                <a:schemeClr val="accent2"/>
              </a:buClr>
              <a:defRPr/>
            </a:pPr>
            <a:r>
              <a:rPr lang="ja-JP" altLang="en-US" sz="1400" b="1" dirty="0" smtClean="0">
                <a:solidFill>
                  <a:schemeClr val="bg1"/>
                </a:solidFill>
                <a:latin typeface="+mn-ea"/>
                <a:cs typeface="メイリオ" panose="020B0604030504040204" pitchFamily="50" charset="-128"/>
              </a:rPr>
              <a:t>クレジット・デビット決済</a:t>
            </a:r>
            <a:endParaRPr lang="ja-JP" altLang="en-US" sz="1400" b="1" dirty="0">
              <a:solidFill>
                <a:schemeClr val="bg1"/>
              </a:solidFill>
              <a:latin typeface="+mn-ea"/>
              <a:cs typeface="メイリオ" panose="020B0604030504040204" pitchFamily="50" charset="-128"/>
            </a:endParaRPr>
          </a:p>
        </p:txBody>
      </p:sp>
      <p:grpSp>
        <p:nvGrpSpPr>
          <p:cNvPr id="80" name="グループ化 79"/>
          <p:cNvGrpSpPr/>
          <p:nvPr/>
        </p:nvGrpSpPr>
        <p:grpSpPr>
          <a:xfrm>
            <a:off x="602973" y="4234993"/>
            <a:ext cx="3998214" cy="288925"/>
            <a:chOff x="405948" y="1719963"/>
            <a:chExt cx="4356348" cy="288925"/>
          </a:xfrm>
        </p:grpSpPr>
        <p:sp>
          <p:nvSpPr>
            <p:cNvPr id="81" name="正方形/長方形 80"/>
            <p:cNvSpPr/>
            <p:nvPr/>
          </p:nvSpPr>
          <p:spPr>
            <a:xfrm>
              <a:off x="405948" y="1719963"/>
              <a:ext cx="4356348" cy="2889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3E5E84">
                      <a:alpha val="0"/>
                    </a:srgbClr>
                  </a:solidFill>
                </a14:hiddenFill>
              </a:ex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224000" tIns="36000" rIns="36000" bIns="0" anchor="ctr"/>
            <a:lstStyle/>
            <a:p>
              <a:pPr eaLnBrk="1" hangingPunct="1">
                <a:buClr>
                  <a:schemeClr val="accent2"/>
                </a:buClr>
                <a:buFont typeface="Wingdings" panose="05000000000000000000" pitchFamily="2" charset="2"/>
                <a:buNone/>
                <a:defRPr/>
              </a:pPr>
              <a:endParaRPr lang="ja-JP" altLang="en-US" sz="1600" b="1" dirty="0">
                <a:solidFill>
                  <a:schemeClr val="tx1"/>
                </a:solidFill>
                <a:latin typeface="+mn-ea"/>
                <a:cs typeface="メイリオ" panose="020B0604030504040204" pitchFamily="50" charset="-128"/>
              </a:endParaRPr>
            </a:p>
          </p:txBody>
        </p:sp>
        <p:grpSp>
          <p:nvGrpSpPr>
            <p:cNvPr id="82" name="グループ化 81"/>
            <p:cNvGrpSpPr/>
            <p:nvPr/>
          </p:nvGrpSpPr>
          <p:grpSpPr>
            <a:xfrm>
              <a:off x="412184" y="1727387"/>
              <a:ext cx="4284000" cy="276225"/>
              <a:chOff x="412184" y="1727387"/>
              <a:chExt cx="4284000" cy="276225"/>
            </a:xfrm>
          </p:grpSpPr>
          <p:cxnSp>
            <p:nvCxnSpPr>
              <p:cNvPr id="84" name="直線コネクタ 83"/>
              <p:cNvCxnSpPr/>
              <p:nvPr/>
            </p:nvCxnSpPr>
            <p:spPr>
              <a:xfrm>
                <a:off x="412184" y="2003612"/>
                <a:ext cx="4284000" cy="0"/>
              </a:xfrm>
              <a:prstGeom prst="line">
                <a:avLst/>
              </a:prstGeom>
              <a:ln w="12700"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フリーフォーム 84"/>
              <p:cNvSpPr/>
              <p:nvPr/>
            </p:nvSpPr>
            <p:spPr>
              <a:xfrm>
                <a:off x="412184" y="1727387"/>
                <a:ext cx="2745725" cy="276225"/>
              </a:xfrm>
              <a:custGeom>
                <a:avLst/>
                <a:gdLst>
                  <a:gd name="connsiteX0" fmla="*/ 0 w 1971675"/>
                  <a:gd name="connsiteY0" fmla="*/ 276225 h 276225"/>
                  <a:gd name="connsiteX1" fmla="*/ 1971675 w 1971675"/>
                  <a:gd name="connsiteY1" fmla="*/ 276225 h 276225"/>
                  <a:gd name="connsiteX2" fmla="*/ 1776413 w 1971675"/>
                  <a:gd name="connsiteY2" fmla="*/ 0 h 276225"/>
                  <a:gd name="connsiteX3" fmla="*/ 0 w 1971675"/>
                  <a:gd name="connsiteY3" fmla="*/ 0 h 276225"/>
                  <a:gd name="connsiteX4" fmla="*/ 0 w 1971675"/>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675" h="276225">
                    <a:moveTo>
                      <a:pt x="0" y="276225"/>
                    </a:moveTo>
                    <a:lnTo>
                      <a:pt x="1971675" y="276225"/>
                    </a:lnTo>
                    <a:lnTo>
                      <a:pt x="1776413" y="0"/>
                    </a:lnTo>
                    <a:lnTo>
                      <a:pt x="0" y="0"/>
                    </a:lnTo>
                    <a:lnTo>
                      <a:pt x="0" y="276225"/>
                    </a:lnTo>
                    <a:close/>
                  </a:path>
                </a:pathLst>
              </a:cu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44000" tIns="36000" rIns="36000" bIns="0" anchor="ctr"/>
              <a:lstStyle/>
              <a:p>
                <a:pPr>
                  <a:buClr>
                    <a:schemeClr val="accent2"/>
                  </a:buClr>
                </a:pPr>
                <a:endParaRPr lang="ja-JP" altLang="en-US" sz="1400" b="1" dirty="0">
                  <a:solidFill>
                    <a:schemeClr val="bg1"/>
                  </a:solidFill>
                  <a:latin typeface="+mn-ea"/>
                  <a:cs typeface="メイリオ" panose="020B0604030504040204" pitchFamily="50" charset="-128"/>
                </a:endParaRPr>
              </a:p>
            </p:txBody>
          </p:sp>
        </p:grpSp>
        <p:sp>
          <p:nvSpPr>
            <p:cNvPr id="83" name="正方形/長方形 82"/>
            <p:cNvSpPr/>
            <p:nvPr/>
          </p:nvSpPr>
          <p:spPr>
            <a:xfrm>
              <a:off x="480178" y="1757777"/>
              <a:ext cx="1171796" cy="215444"/>
            </a:xfrm>
            <a:prstGeom prst="rect">
              <a:avLst/>
            </a:prstGeom>
            <a:noFill/>
            <a:ln w="9525" cap="flat" cmpd="sng" algn="ctr">
              <a:noFill/>
              <a:prstDash val="solid"/>
              <a:round/>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a:buClr>
                  <a:schemeClr val="accent2"/>
                </a:buClr>
                <a:defRPr/>
              </a:pPr>
              <a:r>
                <a:rPr lang="ja-JP" altLang="en-US" sz="1400" b="1" dirty="0">
                  <a:solidFill>
                    <a:schemeClr val="bg1"/>
                  </a:solidFill>
                  <a:latin typeface="+mn-ea"/>
                  <a:cs typeface="メイリオ" panose="020B0604030504040204" pitchFamily="50" charset="-128"/>
                </a:rPr>
                <a:t>電子マネー決済</a:t>
              </a:r>
            </a:p>
          </p:txBody>
        </p:sp>
      </p:grpSp>
      <p:grpSp>
        <p:nvGrpSpPr>
          <p:cNvPr id="86" name="グループ化 85"/>
          <p:cNvGrpSpPr/>
          <p:nvPr/>
        </p:nvGrpSpPr>
        <p:grpSpPr>
          <a:xfrm>
            <a:off x="5389506" y="4175742"/>
            <a:ext cx="3634684" cy="288925"/>
            <a:chOff x="405948" y="1719963"/>
            <a:chExt cx="4356348" cy="288925"/>
          </a:xfrm>
        </p:grpSpPr>
        <p:sp>
          <p:nvSpPr>
            <p:cNvPr id="87" name="正方形/長方形 86"/>
            <p:cNvSpPr/>
            <p:nvPr/>
          </p:nvSpPr>
          <p:spPr>
            <a:xfrm>
              <a:off x="405948" y="1719963"/>
              <a:ext cx="4356348" cy="2889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3E5E84">
                      <a:alpha val="0"/>
                    </a:srgbClr>
                  </a:solidFill>
                </a14:hiddenFill>
              </a:ex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224000" tIns="36000" rIns="36000" bIns="0" anchor="ctr"/>
            <a:lstStyle/>
            <a:p>
              <a:pPr eaLnBrk="1" hangingPunct="1">
                <a:buClr>
                  <a:schemeClr val="accent2"/>
                </a:buClr>
                <a:buFont typeface="Wingdings" panose="05000000000000000000" pitchFamily="2" charset="2"/>
                <a:buNone/>
                <a:defRPr/>
              </a:pPr>
              <a:endParaRPr lang="ja-JP" altLang="en-US" sz="1600" b="1" dirty="0">
                <a:solidFill>
                  <a:schemeClr val="tx1"/>
                </a:solidFill>
                <a:latin typeface="+mn-ea"/>
                <a:cs typeface="メイリオ" panose="020B0604030504040204" pitchFamily="50" charset="-128"/>
              </a:endParaRPr>
            </a:p>
          </p:txBody>
        </p:sp>
        <p:grpSp>
          <p:nvGrpSpPr>
            <p:cNvPr id="88" name="グループ化 87"/>
            <p:cNvGrpSpPr/>
            <p:nvPr/>
          </p:nvGrpSpPr>
          <p:grpSpPr>
            <a:xfrm>
              <a:off x="412183" y="1727387"/>
              <a:ext cx="4284001" cy="276225"/>
              <a:chOff x="412183" y="1727387"/>
              <a:chExt cx="4284001" cy="276225"/>
            </a:xfrm>
          </p:grpSpPr>
          <p:cxnSp>
            <p:nvCxnSpPr>
              <p:cNvPr id="90" name="直線コネクタ 89"/>
              <p:cNvCxnSpPr/>
              <p:nvPr/>
            </p:nvCxnSpPr>
            <p:spPr>
              <a:xfrm>
                <a:off x="412184" y="2003612"/>
                <a:ext cx="4284000" cy="0"/>
              </a:xfrm>
              <a:prstGeom prst="line">
                <a:avLst/>
              </a:prstGeom>
              <a:ln w="12700"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フリーフォーム 90"/>
              <p:cNvSpPr/>
              <p:nvPr/>
            </p:nvSpPr>
            <p:spPr>
              <a:xfrm>
                <a:off x="412183" y="1727387"/>
                <a:ext cx="3020344" cy="276225"/>
              </a:xfrm>
              <a:custGeom>
                <a:avLst/>
                <a:gdLst>
                  <a:gd name="connsiteX0" fmla="*/ 0 w 1971675"/>
                  <a:gd name="connsiteY0" fmla="*/ 276225 h 276225"/>
                  <a:gd name="connsiteX1" fmla="*/ 1971675 w 1971675"/>
                  <a:gd name="connsiteY1" fmla="*/ 276225 h 276225"/>
                  <a:gd name="connsiteX2" fmla="*/ 1776413 w 1971675"/>
                  <a:gd name="connsiteY2" fmla="*/ 0 h 276225"/>
                  <a:gd name="connsiteX3" fmla="*/ 0 w 1971675"/>
                  <a:gd name="connsiteY3" fmla="*/ 0 h 276225"/>
                  <a:gd name="connsiteX4" fmla="*/ 0 w 1971675"/>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675" h="276225">
                    <a:moveTo>
                      <a:pt x="0" y="276225"/>
                    </a:moveTo>
                    <a:lnTo>
                      <a:pt x="1971675" y="276225"/>
                    </a:lnTo>
                    <a:lnTo>
                      <a:pt x="1776413" y="0"/>
                    </a:lnTo>
                    <a:lnTo>
                      <a:pt x="0" y="0"/>
                    </a:lnTo>
                    <a:lnTo>
                      <a:pt x="0" y="276225"/>
                    </a:lnTo>
                    <a:close/>
                  </a:path>
                </a:pathLst>
              </a:cu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44000" tIns="36000" rIns="36000" bIns="0" anchor="ctr"/>
              <a:lstStyle/>
              <a:p>
                <a:pPr>
                  <a:buClr>
                    <a:schemeClr val="accent2"/>
                  </a:buClr>
                </a:pPr>
                <a:endParaRPr lang="ja-JP" altLang="en-US" sz="1400" b="1" dirty="0">
                  <a:solidFill>
                    <a:schemeClr val="bg1"/>
                  </a:solidFill>
                  <a:latin typeface="+mn-ea"/>
                  <a:cs typeface="メイリオ" panose="020B0604030504040204" pitchFamily="50" charset="-128"/>
                </a:endParaRPr>
              </a:p>
            </p:txBody>
          </p:sp>
        </p:grpSp>
        <p:sp>
          <p:nvSpPr>
            <p:cNvPr id="89" name="正方形/長方形 88"/>
            <p:cNvSpPr/>
            <p:nvPr/>
          </p:nvSpPr>
          <p:spPr>
            <a:xfrm>
              <a:off x="480178" y="1757777"/>
              <a:ext cx="1104470" cy="215444"/>
            </a:xfrm>
            <a:prstGeom prst="rect">
              <a:avLst/>
            </a:prstGeom>
            <a:noFill/>
            <a:ln w="9525" cap="flat" cmpd="sng" algn="ctr">
              <a:noFill/>
              <a:prstDash val="solid"/>
              <a:round/>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a:buClr>
                  <a:schemeClr val="accent2"/>
                </a:buClr>
                <a:defRPr/>
              </a:pPr>
              <a:r>
                <a:rPr lang="ja-JP" altLang="en-US" sz="1400" b="1" dirty="0">
                  <a:solidFill>
                    <a:schemeClr val="bg1"/>
                  </a:solidFill>
                  <a:latin typeface="+mn-ea"/>
                  <a:cs typeface="メイリオ" panose="020B0604030504040204" pitchFamily="50" charset="-128"/>
                </a:rPr>
                <a:t>バーコード決済</a:t>
              </a:r>
            </a:p>
          </p:txBody>
        </p:sp>
      </p:grpSp>
      <p:grpSp>
        <p:nvGrpSpPr>
          <p:cNvPr id="92" name="グループ化 91"/>
          <p:cNvGrpSpPr/>
          <p:nvPr/>
        </p:nvGrpSpPr>
        <p:grpSpPr>
          <a:xfrm>
            <a:off x="5380298" y="2029669"/>
            <a:ext cx="3588732" cy="288925"/>
            <a:chOff x="405948" y="1719963"/>
            <a:chExt cx="4356348" cy="288925"/>
          </a:xfrm>
        </p:grpSpPr>
        <p:sp>
          <p:nvSpPr>
            <p:cNvPr id="93" name="正方形/長方形 92"/>
            <p:cNvSpPr/>
            <p:nvPr/>
          </p:nvSpPr>
          <p:spPr>
            <a:xfrm>
              <a:off x="405948" y="1719963"/>
              <a:ext cx="4356348" cy="2889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3E5E84">
                      <a:alpha val="0"/>
                    </a:srgbClr>
                  </a:solidFill>
                </a14:hiddenFill>
              </a:ex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224000" tIns="36000" rIns="36000" bIns="0" anchor="ctr"/>
            <a:lstStyle/>
            <a:p>
              <a:pPr eaLnBrk="1" hangingPunct="1">
                <a:buClr>
                  <a:schemeClr val="accent2"/>
                </a:buClr>
                <a:buFont typeface="Wingdings" panose="05000000000000000000" pitchFamily="2" charset="2"/>
                <a:buNone/>
                <a:defRPr/>
              </a:pPr>
              <a:endParaRPr lang="ja-JP" altLang="en-US" sz="1600" b="1" dirty="0">
                <a:solidFill>
                  <a:schemeClr val="tx1"/>
                </a:solidFill>
                <a:latin typeface="+mn-ea"/>
                <a:cs typeface="メイリオ" panose="020B0604030504040204" pitchFamily="50" charset="-128"/>
              </a:endParaRPr>
            </a:p>
          </p:txBody>
        </p:sp>
        <p:grpSp>
          <p:nvGrpSpPr>
            <p:cNvPr id="94" name="グループ化 93"/>
            <p:cNvGrpSpPr/>
            <p:nvPr/>
          </p:nvGrpSpPr>
          <p:grpSpPr>
            <a:xfrm>
              <a:off x="412183" y="1727387"/>
              <a:ext cx="4284001" cy="276225"/>
              <a:chOff x="412183" y="1727387"/>
              <a:chExt cx="4284001" cy="276225"/>
            </a:xfrm>
          </p:grpSpPr>
          <p:cxnSp>
            <p:nvCxnSpPr>
              <p:cNvPr id="96" name="直線コネクタ 95"/>
              <p:cNvCxnSpPr/>
              <p:nvPr/>
            </p:nvCxnSpPr>
            <p:spPr>
              <a:xfrm>
                <a:off x="412184" y="2003612"/>
                <a:ext cx="4284000" cy="0"/>
              </a:xfrm>
              <a:prstGeom prst="line">
                <a:avLst/>
              </a:prstGeom>
              <a:ln w="12700" cap="flat" cmpd="sng" algn="ctr">
                <a:solidFill>
                  <a:schemeClr val="tx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フリーフォーム 96"/>
              <p:cNvSpPr/>
              <p:nvPr/>
            </p:nvSpPr>
            <p:spPr>
              <a:xfrm>
                <a:off x="412183" y="1727387"/>
                <a:ext cx="3059018" cy="276225"/>
              </a:xfrm>
              <a:custGeom>
                <a:avLst/>
                <a:gdLst>
                  <a:gd name="connsiteX0" fmla="*/ 0 w 1971675"/>
                  <a:gd name="connsiteY0" fmla="*/ 276225 h 276225"/>
                  <a:gd name="connsiteX1" fmla="*/ 1971675 w 1971675"/>
                  <a:gd name="connsiteY1" fmla="*/ 276225 h 276225"/>
                  <a:gd name="connsiteX2" fmla="*/ 1776413 w 1971675"/>
                  <a:gd name="connsiteY2" fmla="*/ 0 h 276225"/>
                  <a:gd name="connsiteX3" fmla="*/ 0 w 1971675"/>
                  <a:gd name="connsiteY3" fmla="*/ 0 h 276225"/>
                  <a:gd name="connsiteX4" fmla="*/ 0 w 1971675"/>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675" h="276225">
                    <a:moveTo>
                      <a:pt x="0" y="276225"/>
                    </a:moveTo>
                    <a:lnTo>
                      <a:pt x="1971675" y="276225"/>
                    </a:lnTo>
                    <a:lnTo>
                      <a:pt x="1776413" y="0"/>
                    </a:lnTo>
                    <a:lnTo>
                      <a:pt x="0" y="0"/>
                    </a:lnTo>
                    <a:lnTo>
                      <a:pt x="0" y="276225"/>
                    </a:lnTo>
                    <a:close/>
                  </a:path>
                </a:pathLst>
              </a:cu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E5E8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144000" tIns="36000" rIns="36000" bIns="0" anchor="ctr"/>
              <a:lstStyle/>
              <a:p>
                <a:pPr>
                  <a:buClr>
                    <a:schemeClr val="accent2"/>
                  </a:buClr>
                </a:pPr>
                <a:endParaRPr lang="ja-JP" altLang="en-US" sz="1400" b="1" dirty="0">
                  <a:solidFill>
                    <a:schemeClr val="bg1"/>
                  </a:solidFill>
                  <a:latin typeface="+mn-ea"/>
                  <a:cs typeface="メイリオ" panose="020B0604030504040204" pitchFamily="50" charset="-128"/>
                </a:endParaRPr>
              </a:p>
            </p:txBody>
          </p:sp>
        </p:grpSp>
        <p:sp>
          <p:nvSpPr>
            <p:cNvPr id="95" name="正方形/長方形 94"/>
            <p:cNvSpPr/>
            <p:nvPr/>
          </p:nvSpPr>
          <p:spPr>
            <a:xfrm>
              <a:off x="480178" y="1757777"/>
              <a:ext cx="1823289" cy="215444"/>
            </a:xfrm>
            <a:prstGeom prst="rect">
              <a:avLst/>
            </a:prstGeom>
            <a:noFill/>
            <a:ln w="9525" cap="flat" cmpd="sng" algn="ctr">
              <a:noFill/>
              <a:prstDash val="solid"/>
              <a:round/>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pAutoFit/>
            </a:bodyPr>
            <a:lstStyle/>
            <a:p>
              <a:pPr>
                <a:buClr>
                  <a:schemeClr val="accent2"/>
                </a:buClr>
                <a:defRPr/>
              </a:pPr>
              <a:r>
                <a:rPr lang="ja-JP" altLang="en-US" sz="1400" b="1" dirty="0" smtClean="0">
                  <a:solidFill>
                    <a:schemeClr val="bg1"/>
                  </a:solidFill>
                  <a:latin typeface="+mn-ea"/>
                  <a:cs typeface="メイリオ" panose="020B0604030504040204" pitchFamily="50" charset="-128"/>
                </a:rPr>
                <a:t>タッチ決済（</a:t>
              </a:r>
              <a:r>
                <a:rPr lang="en-US" altLang="ja-JP" sz="1400" b="1" dirty="0" smtClean="0">
                  <a:solidFill>
                    <a:schemeClr val="bg1"/>
                  </a:solidFill>
                  <a:latin typeface="+mn-ea"/>
                  <a:cs typeface="メイリオ" panose="020B0604030504040204" pitchFamily="50" charset="-128"/>
                </a:rPr>
                <a:t>NFC</a:t>
              </a:r>
              <a:r>
                <a:rPr lang="ja-JP" altLang="en-US" sz="1400" b="1" dirty="0" smtClean="0">
                  <a:solidFill>
                    <a:schemeClr val="bg1"/>
                  </a:solidFill>
                  <a:latin typeface="+mn-ea"/>
                  <a:cs typeface="メイリオ" panose="020B0604030504040204" pitchFamily="50" charset="-128"/>
                </a:rPr>
                <a:t>）</a:t>
              </a:r>
              <a:endParaRPr lang="ja-JP" altLang="en-US" sz="1400" b="1" dirty="0">
                <a:solidFill>
                  <a:schemeClr val="bg1"/>
                </a:solidFill>
                <a:latin typeface="+mn-ea"/>
                <a:cs typeface="メイリオ" panose="020B0604030504040204" pitchFamily="50" charset="-128"/>
              </a:endParaRPr>
            </a:p>
          </p:txBody>
        </p:sp>
      </p:grpSp>
      <p:grpSp>
        <p:nvGrpSpPr>
          <p:cNvPr id="134" name="グループ化 133"/>
          <p:cNvGrpSpPr>
            <a:grpSpLocks noChangeAspect="1"/>
          </p:cNvGrpSpPr>
          <p:nvPr/>
        </p:nvGrpSpPr>
        <p:grpSpPr>
          <a:xfrm>
            <a:off x="5389507" y="2481215"/>
            <a:ext cx="3926047" cy="1468678"/>
            <a:chOff x="5052116" y="2626691"/>
            <a:chExt cx="4228480" cy="1581814"/>
          </a:xfrm>
        </p:grpSpPr>
        <p:pic>
          <p:nvPicPr>
            <p:cNvPr id="111" name="図 1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73999" y="2646046"/>
              <a:ext cx="1257300" cy="733425"/>
            </a:xfrm>
            <a:prstGeom prst="rect">
              <a:avLst/>
            </a:prstGeom>
          </p:spPr>
        </p:pic>
        <p:pic>
          <p:nvPicPr>
            <p:cNvPr id="112" name="図 1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16688" y="2667910"/>
              <a:ext cx="1257300" cy="733425"/>
            </a:xfrm>
            <a:prstGeom prst="rect">
              <a:avLst/>
            </a:prstGeom>
          </p:spPr>
        </p:pic>
        <p:pic>
          <p:nvPicPr>
            <p:cNvPr id="113" name="図 1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23296" y="2626691"/>
              <a:ext cx="1257300" cy="733425"/>
            </a:xfrm>
            <a:prstGeom prst="rect">
              <a:avLst/>
            </a:prstGeom>
          </p:spPr>
        </p:pic>
        <p:pic>
          <p:nvPicPr>
            <p:cNvPr id="114" name="図 1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52116" y="3475080"/>
              <a:ext cx="1257300" cy="733425"/>
            </a:xfrm>
            <a:prstGeom prst="rect">
              <a:avLst/>
            </a:prstGeom>
          </p:spPr>
        </p:pic>
        <p:pic>
          <p:nvPicPr>
            <p:cNvPr id="115" name="図 11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16688" y="3453922"/>
              <a:ext cx="1257300" cy="733425"/>
            </a:xfrm>
            <a:prstGeom prst="rect">
              <a:avLst/>
            </a:prstGeom>
          </p:spPr>
        </p:pic>
      </p:grpSp>
      <p:grpSp>
        <p:nvGrpSpPr>
          <p:cNvPr id="2" name="グループ化 1"/>
          <p:cNvGrpSpPr>
            <a:grpSpLocks noChangeAspect="1"/>
          </p:cNvGrpSpPr>
          <p:nvPr/>
        </p:nvGrpSpPr>
        <p:grpSpPr>
          <a:xfrm>
            <a:off x="600780" y="4828684"/>
            <a:ext cx="3683298" cy="1012808"/>
            <a:chOff x="326727" y="4882907"/>
            <a:chExt cx="4292277" cy="1180261"/>
          </a:xfrm>
        </p:grpSpPr>
        <p:pic>
          <p:nvPicPr>
            <p:cNvPr id="69" name="Picture 30"/>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1483562" y="4954466"/>
              <a:ext cx="549816"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図 7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76757" y="5587968"/>
              <a:ext cx="421014" cy="475200"/>
            </a:xfrm>
            <a:prstGeom prst="rect">
              <a:avLst/>
            </a:prstGeom>
            <a:noFill/>
            <a:ln>
              <a:noFill/>
            </a:ln>
          </p:spPr>
        </p:pic>
        <p:pic>
          <p:nvPicPr>
            <p:cNvPr id="73" name="図 7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9626" y="5591516"/>
              <a:ext cx="682104" cy="432000"/>
            </a:xfrm>
            <a:prstGeom prst="rect">
              <a:avLst/>
            </a:prstGeom>
          </p:spPr>
        </p:pic>
        <p:pic>
          <p:nvPicPr>
            <p:cNvPr id="103" name="図 10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6727" y="4898610"/>
              <a:ext cx="718530" cy="468000"/>
            </a:xfrm>
            <a:prstGeom prst="rect">
              <a:avLst/>
            </a:prstGeom>
          </p:spPr>
        </p:pic>
        <p:pic>
          <p:nvPicPr>
            <p:cNvPr id="104" name="図 10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115135" y="4906854"/>
              <a:ext cx="503869" cy="504000"/>
            </a:xfrm>
            <a:prstGeom prst="rect">
              <a:avLst/>
            </a:prstGeom>
          </p:spPr>
        </p:pic>
        <p:pic>
          <p:nvPicPr>
            <p:cNvPr id="116" name="図 115"/>
            <p:cNvPicPr>
              <a:picLocks noChangeAspect="1"/>
            </p:cNvPicPr>
            <p:nvPr/>
          </p:nvPicPr>
          <p:blipFill>
            <a:blip r:embed="rId13"/>
            <a:stretch>
              <a:fillRect/>
            </a:stretch>
          </p:blipFill>
          <p:spPr>
            <a:xfrm>
              <a:off x="2195216" y="4882907"/>
              <a:ext cx="847725" cy="523875"/>
            </a:xfrm>
            <a:prstGeom prst="rect">
              <a:avLst/>
            </a:prstGeom>
          </p:spPr>
        </p:pic>
        <p:pic>
          <p:nvPicPr>
            <p:cNvPr id="117" name="図 116"/>
            <p:cNvPicPr>
              <a:picLocks noChangeAspect="1"/>
            </p:cNvPicPr>
            <p:nvPr/>
          </p:nvPicPr>
          <p:blipFill>
            <a:blip r:embed="rId14"/>
            <a:stretch>
              <a:fillRect/>
            </a:stretch>
          </p:blipFill>
          <p:spPr>
            <a:xfrm>
              <a:off x="3175622" y="4948524"/>
              <a:ext cx="704850" cy="438150"/>
            </a:xfrm>
            <a:prstGeom prst="rect">
              <a:avLst/>
            </a:prstGeom>
          </p:spPr>
        </p:pic>
      </p:grpSp>
      <p:grpSp>
        <p:nvGrpSpPr>
          <p:cNvPr id="133" name="グループ化 132"/>
          <p:cNvGrpSpPr>
            <a:grpSpLocks noChangeAspect="1"/>
          </p:cNvGrpSpPr>
          <p:nvPr/>
        </p:nvGrpSpPr>
        <p:grpSpPr>
          <a:xfrm>
            <a:off x="5389506" y="4614431"/>
            <a:ext cx="3787918" cy="1011600"/>
            <a:chOff x="5052116" y="4902782"/>
            <a:chExt cx="4056199" cy="1083247"/>
          </a:xfrm>
        </p:grpSpPr>
        <p:pic>
          <p:nvPicPr>
            <p:cNvPr id="70" name="図 6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621868" y="4969759"/>
              <a:ext cx="1282284" cy="432000"/>
            </a:xfrm>
            <a:prstGeom prst="rect">
              <a:avLst/>
            </a:prstGeom>
            <a:noFill/>
            <a:ln>
              <a:noFill/>
            </a:ln>
          </p:spPr>
        </p:pic>
        <p:pic>
          <p:nvPicPr>
            <p:cNvPr id="71" name="図 7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52116" y="4956782"/>
              <a:ext cx="1427052" cy="432000"/>
            </a:xfrm>
            <a:prstGeom prst="rect">
              <a:avLst/>
            </a:prstGeom>
            <a:noFill/>
            <a:ln>
              <a:noFill/>
            </a:ln>
          </p:spPr>
        </p:pic>
        <p:grpSp>
          <p:nvGrpSpPr>
            <p:cNvPr id="99" name="グループ化 98"/>
            <p:cNvGrpSpPr>
              <a:grpSpLocks noChangeAspect="1"/>
            </p:cNvGrpSpPr>
            <p:nvPr/>
          </p:nvGrpSpPr>
          <p:grpSpPr>
            <a:xfrm>
              <a:off x="6536023" y="5436606"/>
              <a:ext cx="1406398" cy="514800"/>
              <a:chOff x="6666440" y="1867415"/>
              <a:chExt cx="2334091" cy="854374"/>
            </a:xfrm>
          </p:grpSpPr>
          <p:pic>
            <p:nvPicPr>
              <p:cNvPr id="100" name="図 9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826165" y="2033139"/>
                <a:ext cx="2024099" cy="504000"/>
              </a:xfrm>
              <a:prstGeom prst="rect">
                <a:avLst/>
              </a:prstGeom>
              <a:ln>
                <a:noFill/>
              </a:ln>
            </p:spPr>
          </p:pic>
          <p:sp>
            <p:nvSpPr>
              <p:cNvPr id="101" name="正方形/長方形 100"/>
              <p:cNvSpPr/>
              <p:nvPr/>
            </p:nvSpPr>
            <p:spPr>
              <a:xfrm>
                <a:off x="6666440" y="1867415"/>
                <a:ext cx="2334091" cy="8543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pic>
          <p:nvPicPr>
            <p:cNvPr id="102" name="図 10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008522" y="4902782"/>
              <a:ext cx="1099793" cy="540000"/>
            </a:xfrm>
            <a:prstGeom prst="rect">
              <a:avLst/>
            </a:prstGeom>
            <a:ln>
              <a:noFill/>
            </a:ln>
          </p:spPr>
        </p:pic>
        <p:pic>
          <p:nvPicPr>
            <p:cNvPr id="118" name="図 11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078964" y="5470086"/>
              <a:ext cx="1247368" cy="515943"/>
            </a:xfrm>
            <a:prstGeom prst="rect">
              <a:avLst/>
            </a:prstGeom>
          </p:spPr>
        </p:pic>
      </p:grpSp>
      <p:grpSp>
        <p:nvGrpSpPr>
          <p:cNvPr id="132" name="グループ化 131"/>
          <p:cNvGrpSpPr>
            <a:grpSpLocks noChangeAspect="1"/>
          </p:cNvGrpSpPr>
          <p:nvPr/>
        </p:nvGrpSpPr>
        <p:grpSpPr>
          <a:xfrm>
            <a:off x="773367" y="2740407"/>
            <a:ext cx="3510711" cy="1230638"/>
            <a:chOff x="499315" y="2748559"/>
            <a:chExt cx="4119842" cy="1444162"/>
          </a:xfrm>
        </p:grpSpPr>
        <p:pic>
          <p:nvPicPr>
            <p:cNvPr id="98" name="図 9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437523" y="3521618"/>
              <a:ext cx="849052" cy="589091"/>
            </a:xfrm>
            <a:prstGeom prst="rect">
              <a:avLst/>
            </a:prstGeom>
            <a:ln>
              <a:noFill/>
            </a:ln>
          </p:spPr>
        </p:pic>
        <p:pic>
          <p:nvPicPr>
            <p:cNvPr id="105" name="図 10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461469" y="2765650"/>
              <a:ext cx="756000" cy="596642"/>
            </a:xfrm>
            <a:prstGeom prst="rect">
              <a:avLst/>
            </a:prstGeom>
            <a:ln>
              <a:noFill/>
            </a:ln>
          </p:spPr>
        </p:pic>
        <p:pic>
          <p:nvPicPr>
            <p:cNvPr id="106" name="図 105"/>
            <p:cNvPicPr>
              <a:picLocks noChangeAspect="1"/>
            </p:cNvPicPr>
            <p:nvPr/>
          </p:nvPicPr>
          <p:blipFill>
            <a:blip r:embed="rId22"/>
            <a:stretch>
              <a:fillRect/>
            </a:stretch>
          </p:blipFill>
          <p:spPr>
            <a:xfrm>
              <a:off x="499315" y="2809365"/>
              <a:ext cx="796290" cy="513398"/>
            </a:xfrm>
            <a:prstGeom prst="rect">
              <a:avLst/>
            </a:prstGeom>
          </p:spPr>
        </p:pic>
        <p:pic>
          <p:nvPicPr>
            <p:cNvPr id="107" name="図 106"/>
            <p:cNvPicPr>
              <a:picLocks noChangeAspect="1"/>
            </p:cNvPicPr>
            <p:nvPr/>
          </p:nvPicPr>
          <p:blipFill>
            <a:blip r:embed="rId23"/>
            <a:stretch>
              <a:fillRect/>
            </a:stretch>
          </p:blipFill>
          <p:spPr>
            <a:xfrm>
              <a:off x="2286575" y="2836988"/>
              <a:ext cx="790575" cy="485775"/>
            </a:xfrm>
            <a:prstGeom prst="rect">
              <a:avLst/>
            </a:prstGeom>
          </p:spPr>
        </p:pic>
        <p:pic>
          <p:nvPicPr>
            <p:cNvPr id="108" name="図 10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186843" y="2748559"/>
              <a:ext cx="630823" cy="630823"/>
            </a:xfrm>
            <a:prstGeom prst="rect">
              <a:avLst/>
            </a:prstGeom>
          </p:spPr>
        </p:pic>
        <p:pic>
          <p:nvPicPr>
            <p:cNvPr id="109" name="図 10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28374" y="2824697"/>
              <a:ext cx="690783" cy="510355"/>
            </a:xfrm>
            <a:prstGeom prst="rect">
              <a:avLst/>
            </a:prstGeom>
          </p:spPr>
        </p:pic>
        <p:pic>
          <p:nvPicPr>
            <p:cNvPr id="110" name="図 109"/>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540294" y="3569718"/>
              <a:ext cx="679990" cy="426435"/>
            </a:xfrm>
            <a:prstGeom prst="rect">
              <a:avLst/>
            </a:prstGeom>
          </p:spPr>
        </p:pic>
        <p:pic>
          <p:nvPicPr>
            <p:cNvPr id="119" name="図 118"/>
            <p:cNvPicPr>
              <a:picLocks noChangeAspect="1"/>
            </p:cNvPicPr>
            <p:nvPr/>
          </p:nvPicPr>
          <p:blipFill>
            <a:blip r:embed="rId27"/>
            <a:stretch>
              <a:fillRect/>
            </a:stretch>
          </p:blipFill>
          <p:spPr>
            <a:xfrm>
              <a:off x="2298291" y="3443579"/>
              <a:ext cx="852869" cy="749142"/>
            </a:xfrm>
            <a:prstGeom prst="rect">
              <a:avLst/>
            </a:prstGeom>
          </p:spPr>
        </p:pic>
      </p:grpSp>
      <p:sp>
        <p:nvSpPr>
          <p:cNvPr id="130" name="正方形/長方形 129"/>
          <p:cNvSpPr/>
          <p:nvPr/>
        </p:nvSpPr>
        <p:spPr>
          <a:xfrm>
            <a:off x="7709944" y="5414817"/>
            <a:ext cx="1590300"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spcAft>
                <a:spcPts val="600"/>
              </a:spcAft>
            </a:pPr>
            <a:r>
              <a:rPr lang="ja-JP" altLang="en-US" sz="1000" dirty="0" smtClean="0">
                <a:solidFill>
                  <a:schemeClr val="tx2"/>
                </a:solidFill>
                <a:latin typeface="+mn-ea"/>
                <a:cs typeface="Meiryo UI" panose="020B0604030504040204" pitchFamily="50" charset="-128"/>
              </a:rPr>
              <a:t>な</a:t>
            </a:r>
            <a:r>
              <a:rPr lang="ja-JP" altLang="en-US" sz="1000" dirty="0">
                <a:solidFill>
                  <a:schemeClr val="tx2"/>
                </a:solidFill>
                <a:latin typeface="+mn-ea"/>
                <a:cs typeface="Meiryo UI" panose="020B0604030504040204" pitchFamily="50" charset="-128"/>
              </a:rPr>
              <a:t>ど</a:t>
            </a:r>
            <a:endParaRPr lang="en-US" altLang="ja-JP" sz="1000" dirty="0">
              <a:solidFill>
                <a:schemeClr val="tx2"/>
              </a:solidFill>
              <a:latin typeface="+mn-ea"/>
              <a:cs typeface="Meiryo UI" panose="020B0604030504040204" pitchFamily="50" charset="-128"/>
            </a:endParaRPr>
          </a:p>
        </p:txBody>
      </p:sp>
      <p:sp>
        <p:nvSpPr>
          <p:cNvPr id="3" name="正方形/長方形 2"/>
          <p:cNvSpPr/>
          <p:nvPr/>
        </p:nvSpPr>
        <p:spPr>
          <a:xfrm>
            <a:off x="6722171" y="3262630"/>
            <a:ext cx="1654441" cy="716444"/>
          </a:xfrm>
          <a:prstGeom prst="rect">
            <a:avLst/>
          </a:prstGeom>
          <a:solidFill>
            <a:srgbClr val="0F1C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bg1"/>
                </a:solidFill>
              </a:rPr>
              <a:t>今回提案機種では対象外</a:t>
            </a:r>
            <a:endParaRPr kumimoji="1" lang="ja-JP" altLang="en-US" sz="800" dirty="0">
              <a:solidFill>
                <a:schemeClr val="bg1"/>
              </a:solidFill>
            </a:endParaRPr>
          </a:p>
        </p:txBody>
      </p:sp>
    </p:spTree>
    <p:extLst>
      <p:ext uri="{BB962C8B-B14F-4D97-AF65-F5344CB8AC3E}">
        <p14:creationId xmlns:p14="http://schemas.microsoft.com/office/powerpoint/2010/main" val="10035564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1.5. </a:t>
            </a:r>
            <a:r>
              <a:rPr lang="ja-JP" altLang="en-US" dirty="0">
                <a:latin typeface="+mn-ea"/>
              </a:rPr>
              <a:t>将来の拡張性</a:t>
            </a:r>
            <a:r>
              <a:rPr lang="ja-JP" altLang="en-US" dirty="0" smtClean="0">
                <a:latin typeface="+mn-ea"/>
              </a:rPr>
              <a:t>（</a:t>
            </a:r>
            <a:r>
              <a:rPr lang="en-US" altLang="ja-JP" dirty="0" smtClean="0">
                <a:latin typeface="+mn-ea"/>
              </a:rPr>
              <a:t>2/3</a:t>
            </a:r>
            <a:r>
              <a:rPr lang="ja-JP" altLang="en-US" dirty="0">
                <a:latin typeface="+mn-ea"/>
              </a:rPr>
              <a:t>）</a:t>
            </a:r>
            <a:endParaRPr kumimoji="1" lang="ja-JP" altLang="en-US" dirty="0">
              <a:latin typeface="+mn-ea"/>
              <a:ea typeface="+mn-ea"/>
            </a:endParaRPr>
          </a:p>
        </p:txBody>
      </p:sp>
      <p:sp>
        <p:nvSpPr>
          <p:cNvPr id="27" name="テキスト プレースホルダー 4"/>
          <p:cNvSpPr>
            <a:spLocks noGrp="1"/>
          </p:cNvSpPr>
          <p:nvPr>
            <p:ph type="body" sz="quarter" idx="10"/>
          </p:nvPr>
        </p:nvSpPr>
        <p:spPr>
          <a:xfrm>
            <a:off x="436790" y="908050"/>
            <a:ext cx="9029475" cy="5256000"/>
          </a:xfrm>
        </p:spPr>
        <p:txBody>
          <a:bodyPr/>
          <a:lstStyle/>
          <a:p>
            <a:r>
              <a:rPr lang="en-US" altLang="ja-JP" dirty="0" smtClean="0">
                <a:latin typeface="+mn-ea"/>
              </a:rPr>
              <a:t>CAFIS</a:t>
            </a:r>
            <a:r>
              <a:rPr lang="ja-JP" altLang="en-US" dirty="0" smtClean="0">
                <a:latin typeface="+mn-ea"/>
              </a:rPr>
              <a:t> </a:t>
            </a:r>
            <a:r>
              <a:rPr lang="en-US" altLang="ja-JP" dirty="0" smtClean="0">
                <a:latin typeface="+mn-ea"/>
              </a:rPr>
              <a:t>Arch</a:t>
            </a:r>
            <a:r>
              <a:rPr lang="ja-JP" altLang="en-US" dirty="0">
                <a:latin typeface="+mn-ea"/>
              </a:rPr>
              <a:t>端末は汎用</a:t>
            </a:r>
            <a:r>
              <a:rPr lang="en-US" altLang="ja-JP" dirty="0" smtClean="0">
                <a:latin typeface="+mn-ea"/>
              </a:rPr>
              <a:t>OS</a:t>
            </a:r>
            <a:r>
              <a:rPr lang="ja-JP" altLang="en-US" dirty="0" smtClean="0">
                <a:latin typeface="+mn-ea"/>
              </a:rPr>
              <a:t>（</a:t>
            </a:r>
            <a:r>
              <a:rPr lang="en-US" altLang="ja-JP" dirty="0" smtClean="0">
                <a:latin typeface="+mn-ea"/>
              </a:rPr>
              <a:t>Android OS</a:t>
            </a:r>
            <a:r>
              <a:rPr lang="ja-JP" altLang="en-US" dirty="0" smtClean="0">
                <a:latin typeface="+mn-ea"/>
              </a:rPr>
              <a:t>）を</a:t>
            </a:r>
            <a:r>
              <a:rPr lang="ja-JP" altLang="en-US" dirty="0">
                <a:latin typeface="+mn-ea"/>
              </a:rPr>
              <a:t>採用しております。</a:t>
            </a:r>
            <a:br>
              <a:rPr lang="ja-JP" altLang="en-US" dirty="0">
                <a:latin typeface="+mn-ea"/>
              </a:rPr>
            </a:br>
            <a:r>
              <a:rPr lang="ja-JP" altLang="en-US" dirty="0" smtClean="0">
                <a:latin typeface="+mn-ea"/>
              </a:rPr>
              <a:t>端末上</a:t>
            </a:r>
            <a:r>
              <a:rPr lang="ja-JP" altLang="en-US" dirty="0">
                <a:latin typeface="+mn-ea"/>
              </a:rPr>
              <a:t>で利用できるアプリ開発いただくことで、独自アプリ</a:t>
            </a:r>
            <a:r>
              <a:rPr lang="ja-JP" altLang="en-US" dirty="0" smtClean="0">
                <a:latin typeface="+mn-ea"/>
              </a:rPr>
              <a:t>を端末上</a:t>
            </a:r>
            <a:r>
              <a:rPr lang="ja-JP" altLang="en-US" dirty="0">
                <a:latin typeface="+mn-ea"/>
              </a:rPr>
              <a:t>で実装することも可能です。</a:t>
            </a:r>
          </a:p>
        </p:txBody>
      </p:sp>
      <p:sp>
        <p:nvSpPr>
          <p:cNvPr id="28" name="楕円 27"/>
          <p:cNvSpPr/>
          <p:nvPr/>
        </p:nvSpPr>
        <p:spPr>
          <a:xfrm>
            <a:off x="2802509" y="2303075"/>
            <a:ext cx="3530305" cy="3504214"/>
          </a:xfrm>
          <a:prstGeom prst="ellipse">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29" name="正方形/長方形 28"/>
          <p:cNvSpPr/>
          <p:nvPr/>
        </p:nvSpPr>
        <p:spPr>
          <a:xfrm>
            <a:off x="294643" y="2274717"/>
            <a:ext cx="2456301" cy="1923607"/>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sp>
        <p:nvSpPr>
          <p:cNvPr id="30" name="正方形/長方形 29"/>
          <p:cNvSpPr/>
          <p:nvPr/>
        </p:nvSpPr>
        <p:spPr>
          <a:xfrm>
            <a:off x="293581" y="4383369"/>
            <a:ext cx="2449189" cy="1746849"/>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r>
              <a:rPr kumimoji="0" lang="ja-JP" altLang="en-US" sz="1600" kern="0" dirty="0" smtClean="0">
                <a:solidFill>
                  <a:srgbClr val="FFFFFF">
                    <a:lumMod val="65000"/>
                  </a:srgbClr>
                </a:solidFill>
                <a:latin typeface="+mn-ea"/>
              </a:rPr>
              <a:t>店舗</a:t>
            </a:r>
            <a:endParaRPr kumimoji="0" lang="en-US" altLang="ja-JP" sz="1600" kern="0" dirty="0" smtClean="0">
              <a:solidFill>
                <a:srgbClr val="FFFFFF">
                  <a:lumMod val="65000"/>
                </a:srgbClr>
              </a:solidFill>
              <a:latin typeface="+mn-ea"/>
            </a:endParaRPr>
          </a:p>
          <a:p>
            <a:pPr algn="ctr" defTabSz="914400"/>
            <a:r>
              <a:rPr kumimoji="0" lang="en-US" altLang="ja-JP" sz="1600" kern="0" dirty="0" smtClean="0">
                <a:solidFill>
                  <a:srgbClr val="FFFFFF">
                    <a:lumMod val="65000"/>
                  </a:srgbClr>
                </a:solidFill>
                <a:latin typeface="+mn-ea"/>
              </a:rPr>
              <a:t>Arch</a:t>
            </a:r>
            <a:r>
              <a:rPr kumimoji="0" lang="ja-JP" altLang="en-US" sz="1600" kern="0" dirty="0" smtClean="0">
                <a:solidFill>
                  <a:srgbClr val="FFFFFF">
                    <a:lumMod val="65000"/>
                  </a:srgbClr>
                </a:solidFill>
                <a:latin typeface="+mn-ea"/>
              </a:rPr>
              <a:t>端末（</a:t>
            </a:r>
            <a:r>
              <a:rPr kumimoji="0" lang="en-US" altLang="ja-JP" sz="1600" kern="0" dirty="0" err="1" smtClean="0">
                <a:solidFill>
                  <a:srgbClr val="FFFFFF">
                    <a:lumMod val="65000"/>
                  </a:srgbClr>
                </a:solidFill>
                <a:latin typeface="+mn-ea"/>
              </a:rPr>
              <a:t>Android</a:t>
            </a:r>
            <a:r>
              <a:rPr kumimoji="0" lang="en-US" altLang="ja-JP" sz="1600" kern="0" baseline="30000" dirty="0" err="1" smtClean="0">
                <a:solidFill>
                  <a:srgbClr val="FFFFFF">
                    <a:lumMod val="65000"/>
                  </a:srgbClr>
                </a:solidFill>
                <a:latin typeface="+mn-ea"/>
              </a:rPr>
              <a:t>TM</a:t>
            </a:r>
            <a:r>
              <a:rPr kumimoji="0" lang="ja-JP" altLang="en-US" sz="1600" kern="0" dirty="0" smtClean="0">
                <a:solidFill>
                  <a:srgbClr val="FFFFFF">
                    <a:lumMod val="65000"/>
                  </a:srgbClr>
                </a:solidFill>
                <a:latin typeface="+mn-ea"/>
              </a:rPr>
              <a:t> </a:t>
            </a:r>
            <a:r>
              <a:rPr kumimoji="0" lang="en-US" altLang="ja-JP" sz="1600" kern="0" dirty="0" smtClean="0">
                <a:solidFill>
                  <a:srgbClr val="FFFFFF">
                    <a:lumMod val="65000"/>
                  </a:srgbClr>
                </a:solidFill>
                <a:latin typeface="+mn-ea"/>
              </a:rPr>
              <a:t>OS</a:t>
            </a:r>
            <a:r>
              <a:rPr kumimoji="0" lang="ja-JP" altLang="en-US" sz="1600" kern="0" dirty="0" smtClean="0">
                <a:solidFill>
                  <a:srgbClr val="FFFFFF">
                    <a:lumMod val="65000"/>
                  </a:srgbClr>
                </a:solidFill>
                <a:latin typeface="+mn-ea"/>
              </a:rPr>
              <a:t>）</a:t>
            </a:r>
            <a:endParaRPr kumimoji="0" lang="ja-JP" altLang="en-US" sz="1600" kern="0" dirty="0">
              <a:solidFill>
                <a:srgbClr val="FFFFFF">
                  <a:lumMod val="65000"/>
                </a:srgbClr>
              </a:solidFill>
              <a:latin typeface="+mn-ea"/>
            </a:endParaRPr>
          </a:p>
        </p:txBody>
      </p:sp>
      <p:sp>
        <p:nvSpPr>
          <p:cNvPr id="31" name="テキスト ボックス 30"/>
          <p:cNvSpPr txBox="1"/>
          <p:nvPr/>
        </p:nvSpPr>
        <p:spPr>
          <a:xfrm>
            <a:off x="81887" y="2274717"/>
            <a:ext cx="2917656" cy="589802"/>
          </a:xfrm>
          <a:prstGeom prst="rect">
            <a:avLst/>
          </a:prstGeom>
          <a:noFill/>
        </p:spPr>
        <p:txBody>
          <a:bodyPr wrap="square" rtlCol="0">
            <a:spAutoFit/>
          </a:bodyPr>
          <a:lstStyle/>
          <a:p>
            <a:pPr algn="ctr"/>
            <a:r>
              <a:rPr lang="ja-JP" altLang="en-US" sz="1800" dirty="0" smtClean="0">
                <a:solidFill>
                  <a:srgbClr val="FFFFFF">
                    <a:lumMod val="65000"/>
                  </a:srgbClr>
                </a:solidFill>
                <a:latin typeface="+mn-ea"/>
              </a:rPr>
              <a:t>加盟店本部</a:t>
            </a:r>
            <a:endParaRPr lang="en-US" altLang="ja-JP" sz="1800" dirty="0" smtClean="0">
              <a:solidFill>
                <a:srgbClr val="FFFFFF">
                  <a:lumMod val="65000"/>
                </a:srgbClr>
              </a:solidFill>
              <a:latin typeface="+mn-ea"/>
            </a:endParaRPr>
          </a:p>
          <a:p>
            <a:pPr algn="ctr"/>
            <a:r>
              <a:rPr lang="ja-JP" altLang="en-US" sz="1800" dirty="0" smtClean="0">
                <a:solidFill>
                  <a:srgbClr val="FFFFFF">
                    <a:lumMod val="65000"/>
                  </a:srgbClr>
                </a:solidFill>
                <a:latin typeface="+mn-ea"/>
              </a:rPr>
              <a:t>または　</a:t>
            </a:r>
            <a:r>
              <a:rPr lang="en-US" altLang="ja-JP" sz="1800" dirty="0" smtClean="0">
                <a:solidFill>
                  <a:srgbClr val="FFFFFF">
                    <a:lumMod val="65000"/>
                  </a:srgbClr>
                </a:solidFill>
                <a:latin typeface="+mn-ea"/>
              </a:rPr>
              <a:t>3rdParty</a:t>
            </a:r>
            <a:endParaRPr lang="ja-JP" altLang="en-US" sz="1800" dirty="0">
              <a:solidFill>
                <a:srgbClr val="FFFFFF">
                  <a:lumMod val="65000"/>
                </a:srgbClr>
              </a:solidFill>
              <a:latin typeface="+mn-ea"/>
            </a:endParaRPr>
          </a:p>
        </p:txBody>
      </p:sp>
      <p:sp>
        <p:nvSpPr>
          <p:cNvPr id="32" name="正方形/長方形 31"/>
          <p:cNvSpPr/>
          <p:nvPr/>
        </p:nvSpPr>
        <p:spPr>
          <a:xfrm>
            <a:off x="6280348" y="2274717"/>
            <a:ext cx="3165987" cy="3855502"/>
          </a:xfrm>
          <a:prstGeom prst="rect">
            <a:avLst/>
          </a:prstGeom>
          <a:noFill/>
          <a:ln w="952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600" dirty="0">
                <a:solidFill>
                  <a:schemeClr val="bg1">
                    <a:lumMod val="65000"/>
                  </a:schemeClr>
                </a:solidFill>
                <a:latin typeface="+mn-ea"/>
              </a:rPr>
              <a:t>CAFIS</a:t>
            </a:r>
            <a:r>
              <a:rPr lang="ja-JP" altLang="en-US" sz="1600" dirty="0">
                <a:solidFill>
                  <a:schemeClr val="bg1">
                    <a:lumMod val="65000"/>
                  </a:schemeClr>
                </a:solidFill>
                <a:latin typeface="+mn-ea"/>
              </a:rPr>
              <a:t> </a:t>
            </a:r>
            <a:r>
              <a:rPr lang="en-US" altLang="ja-JP" sz="1600" dirty="0">
                <a:solidFill>
                  <a:schemeClr val="bg1">
                    <a:lumMod val="65000"/>
                  </a:schemeClr>
                </a:solidFill>
                <a:latin typeface="+mn-ea"/>
              </a:rPr>
              <a:t>Arch</a:t>
            </a:r>
          </a:p>
          <a:p>
            <a:pPr algn="ctr"/>
            <a:r>
              <a:rPr lang="ja-JP" altLang="en-US" sz="1600" dirty="0" smtClean="0">
                <a:solidFill>
                  <a:schemeClr val="bg1">
                    <a:lumMod val="65000"/>
                  </a:schemeClr>
                </a:solidFill>
                <a:latin typeface="+mn-ea"/>
              </a:rPr>
              <a:t>マーケットプレイス</a:t>
            </a:r>
            <a:endParaRPr lang="ja-JP" altLang="en-US" sz="1600" dirty="0">
              <a:solidFill>
                <a:schemeClr val="bg1">
                  <a:lumMod val="65000"/>
                </a:schemeClr>
              </a:solidFill>
              <a:latin typeface="+mn-ea"/>
            </a:endParaRPr>
          </a:p>
        </p:txBody>
      </p:sp>
      <p:pic>
        <p:nvPicPr>
          <p:cNvPr id="33" name="図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1263" y="3558360"/>
            <a:ext cx="2011055" cy="1045084"/>
          </a:xfrm>
          <a:prstGeom prst="rect">
            <a:avLst/>
          </a:prstGeom>
        </p:spPr>
      </p:pic>
      <p:pic>
        <p:nvPicPr>
          <p:cNvPr id="34" name="Picture 4" descr="https://icooon-mono.com/i/icon_14096/icon_140960_25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4002" y="3206780"/>
            <a:ext cx="719959" cy="7089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https://icooon-mono.com/i/icon_16006/icon_160060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5750" y="3369862"/>
            <a:ext cx="595007" cy="585947"/>
          </a:xfrm>
          <a:prstGeom prst="rect">
            <a:avLst/>
          </a:prstGeom>
          <a:noFill/>
          <a:extLst>
            <a:ext uri="{909E8E84-426E-40DD-AFC4-6F175D3DCCD1}">
              <a14:hiddenFill xmlns:a14="http://schemas.microsoft.com/office/drawing/2010/main">
                <a:solidFill>
                  <a:srgbClr val="FFFFFF"/>
                </a:solidFill>
              </a14:hiddenFill>
            </a:ext>
          </a:extLst>
        </p:spPr>
      </p:pic>
      <p:sp>
        <p:nvSpPr>
          <p:cNvPr id="36" name="角丸四角形 35"/>
          <p:cNvSpPr/>
          <p:nvPr/>
        </p:nvSpPr>
        <p:spPr>
          <a:xfrm>
            <a:off x="1803797" y="3333106"/>
            <a:ext cx="716313" cy="666757"/>
          </a:xfrm>
          <a:prstGeom prst="roundRect">
            <a:avLst/>
          </a:prstGeom>
          <a:no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pic>
        <p:nvPicPr>
          <p:cNvPr id="37" name="図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93121" y="3443637"/>
            <a:ext cx="555150" cy="451665"/>
          </a:xfrm>
          <a:prstGeom prst="rect">
            <a:avLst/>
          </a:prstGeom>
        </p:spPr>
      </p:pic>
      <p:sp>
        <p:nvSpPr>
          <p:cNvPr id="38" name="テキスト ボックス 37"/>
          <p:cNvSpPr txBox="1"/>
          <p:nvPr/>
        </p:nvSpPr>
        <p:spPr>
          <a:xfrm>
            <a:off x="1022465" y="2983011"/>
            <a:ext cx="9833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アプリ開発</a:t>
            </a:r>
            <a:endParaRPr kumimoji="1" lang="ja-JP" altLang="en-US" sz="1200" dirty="0" smtClean="0">
              <a:solidFill>
                <a:schemeClr val="accent6"/>
              </a:solidFill>
              <a:latin typeface="+mn-ea"/>
              <a:cs typeface="メイリオ" panose="020B0604030504040204" pitchFamily="50" charset="-128"/>
            </a:endParaRPr>
          </a:p>
        </p:txBody>
      </p:sp>
      <p:sp>
        <p:nvSpPr>
          <p:cNvPr id="39" name="正方形/長方形 38"/>
          <p:cNvSpPr/>
          <p:nvPr/>
        </p:nvSpPr>
        <p:spPr>
          <a:xfrm>
            <a:off x="6405674" y="2947614"/>
            <a:ext cx="2901100" cy="1303688"/>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pic>
        <p:nvPicPr>
          <p:cNvPr id="40" name="図 3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52388" y="3455354"/>
            <a:ext cx="595007" cy="585947"/>
          </a:xfrm>
          <a:prstGeom prst="rect">
            <a:avLst/>
          </a:prstGeom>
        </p:spPr>
      </p:pic>
      <p:pic>
        <p:nvPicPr>
          <p:cNvPr id="41" name="図 4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16695" y="3304876"/>
            <a:ext cx="719959" cy="708996"/>
          </a:xfrm>
          <a:prstGeom prst="rect">
            <a:avLst/>
          </a:prstGeom>
        </p:spPr>
      </p:pic>
      <p:sp>
        <p:nvSpPr>
          <p:cNvPr id="42" name="角丸四角形 41"/>
          <p:cNvSpPr/>
          <p:nvPr/>
        </p:nvSpPr>
        <p:spPr>
          <a:xfrm>
            <a:off x="6855996" y="3420514"/>
            <a:ext cx="716313" cy="666757"/>
          </a:xfrm>
          <a:prstGeom prst="roundRect">
            <a:avLst/>
          </a:prstGeom>
          <a:no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pic>
        <p:nvPicPr>
          <p:cNvPr id="43" name="図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45319" y="3531045"/>
            <a:ext cx="555150" cy="451665"/>
          </a:xfrm>
          <a:prstGeom prst="rect">
            <a:avLst/>
          </a:prstGeom>
        </p:spPr>
      </p:pic>
      <p:cxnSp>
        <p:nvCxnSpPr>
          <p:cNvPr id="44" name="直線矢印コネクタ 43"/>
          <p:cNvCxnSpPr/>
          <p:nvPr/>
        </p:nvCxnSpPr>
        <p:spPr>
          <a:xfrm>
            <a:off x="2537794" y="3180960"/>
            <a:ext cx="4169914" cy="0"/>
          </a:xfrm>
          <a:prstGeom prst="straightConnector1">
            <a:avLst/>
          </a:prstGeom>
          <a:ln w="381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333958" y="3149664"/>
            <a:ext cx="9833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アプリ審査</a:t>
            </a:r>
            <a:endParaRPr kumimoji="1" lang="ja-JP" altLang="en-US" sz="1200" dirty="0" smtClean="0">
              <a:solidFill>
                <a:schemeClr val="accent6"/>
              </a:solidFill>
              <a:latin typeface="+mn-ea"/>
              <a:cs typeface="メイリオ" panose="020B0604030504040204" pitchFamily="50" charset="-128"/>
            </a:endParaRPr>
          </a:p>
        </p:txBody>
      </p:sp>
      <p:sp>
        <p:nvSpPr>
          <p:cNvPr id="46" name="正方形/長方形 45"/>
          <p:cNvSpPr/>
          <p:nvPr/>
        </p:nvSpPr>
        <p:spPr>
          <a:xfrm>
            <a:off x="6434567" y="4460076"/>
            <a:ext cx="2901100" cy="12833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endParaRPr lang="ja-JP" altLang="en-US" sz="1200" dirty="0">
              <a:latin typeface="+mn-ea"/>
              <a:cs typeface="Meiryo UI" panose="020B0604030504040204" pitchFamily="50" charset="-128"/>
            </a:endParaRPr>
          </a:p>
        </p:txBody>
      </p:sp>
      <p:sp>
        <p:nvSpPr>
          <p:cNvPr id="47" name="フローチャート: 代替処理 46"/>
          <p:cNvSpPr/>
          <p:nvPr/>
        </p:nvSpPr>
        <p:spPr>
          <a:xfrm>
            <a:off x="6575539" y="4717076"/>
            <a:ext cx="894330" cy="799177"/>
          </a:xfrm>
          <a:prstGeom prst="flowChartAlternateProcess">
            <a:avLst/>
          </a:prstGeom>
          <a:no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900" dirty="0">
                <a:solidFill>
                  <a:schemeClr val="bg2"/>
                </a:solidFill>
                <a:latin typeface="+mn-ea"/>
                <a:cs typeface="Meiryo UI" panose="020B0604030504040204" pitchFamily="50" charset="-128"/>
              </a:rPr>
              <a:t>加盟店独自</a:t>
            </a:r>
            <a:r>
              <a:rPr lang="en-US" altLang="ja-JP" sz="900" dirty="0">
                <a:solidFill>
                  <a:schemeClr val="bg2"/>
                </a:solidFill>
                <a:latin typeface="+mn-ea"/>
                <a:cs typeface="Meiryo UI" panose="020B0604030504040204" pitchFamily="50" charset="-128"/>
              </a:rPr>
              <a:t/>
            </a:r>
            <a:br>
              <a:rPr lang="en-US" altLang="ja-JP" sz="900" dirty="0">
                <a:solidFill>
                  <a:schemeClr val="bg2"/>
                </a:solidFill>
                <a:latin typeface="+mn-ea"/>
                <a:cs typeface="Meiryo UI" panose="020B0604030504040204" pitchFamily="50" charset="-128"/>
              </a:rPr>
            </a:br>
            <a:r>
              <a:rPr lang="ja-JP" altLang="en-US" sz="900" dirty="0">
                <a:solidFill>
                  <a:schemeClr val="bg2"/>
                </a:solidFill>
                <a:latin typeface="+mn-ea"/>
                <a:cs typeface="Meiryo UI" panose="020B0604030504040204" pitchFamily="50" charset="-128"/>
              </a:rPr>
              <a:t>アプリ</a:t>
            </a:r>
          </a:p>
        </p:txBody>
      </p:sp>
      <p:sp>
        <p:nvSpPr>
          <p:cNvPr id="48" name="フローチャート: 代替処理 47"/>
          <p:cNvSpPr/>
          <p:nvPr/>
        </p:nvSpPr>
        <p:spPr>
          <a:xfrm>
            <a:off x="7441273" y="4717076"/>
            <a:ext cx="894330" cy="799177"/>
          </a:xfrm>
          <a:prstGeom prst="flowChartAlternateProcess">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900" dirty="0">
                <a:solidFill>
                  <a:schemeClr val="bg2"/>
                </a:solidFill>
                <a:latin typeface="+mn-ea"/>
                <a:cs typeface="Meiryo UI" panose="020B0604030504040204" pitchFamily="50" charset="-128"/>
              </a:rPr>
              <a:t>加盟店独自</a:t>
            </a:r>
            <a:r>
              <a:rPr lang="en-US" altLang="ja-JP" sz="900" dirty="0">
                <a:solidFill>
                  <a:schemeClr val="bg2"/>
                </a:solidFill>
                <a:latin typeface="+mn-ea"/>
                <a:cs typeface="Meiryo UI" panose="020B0604030504040204" pitchFamily="50" charset="-128"/>
              </a:rPr>
              <a:t/>
            </a:r>
            <a:br>
              <a:rPr lang="en-US" altLang="ja-JP" sz="900" dirty="0">
                <a:solidFill>
                  <a:schemeClr val="bg2"/>
                </a:solidFill>
                <a:latin typeface="+mn-ea"/>
                <a:cs typeface="Meiryo UI" panose="020B0604030504040204" pitchFamily="50" charset="-128"/>
              </a:rPr>
            </a:br>
            <a:r>
              <a:rPr lang="ja-JP" altLang="en-US" sz="900" dirty="0">
                <a:solidFill>
                  <a:schemeClr val="bg2"/>
                </a:solidFill>
                <a:latin typeface="+mn-ea"/>
                <a:cs typeface="Meiryo UI" panose="020B0604030504040204" pitchFamily="50" charset="-128"/>
              </a:rPr>
              <a:t>アプリ</a:t>
            </a:r>
          </a:p>
        </p:txBody>
      </p:sp>
      <p:sp>
        <p:nvSpPr>
          <p:cNvPr id="49" name="テキスト ボックス 48"/>
          <p:cNvSpPr txBox="1"/>
          <p:nvPr/>
        </p:nvSpPr>
        <p:spPr>
          <a:xfrm>
            <a:off x="8506842" y="5018518"/>
            <a:ext cx="669056" cy="201687"/>
          </a:xfrm>
          <a:prstGeom prst="rect">
            <a:avLst/>
          </a:prstGeom>
          <a:noFill/>
        </p:spPr>
        <p:txBody>
          <a:bodyPr wrap="square" lIns="0" tIns="36000" rIns="0" bIns="0" rtlCol="0">
            <a:spAutoFit/>
          </a:bodyPr>
          <a:lstStyle/>
          <a:p>
            <a:r>
              <a:rPr kumimoji="1" lang="ja-JP" altLang="en-US" sz="1200" dirty="0" smtClean="0">
                <a:solidFill>
                  <a:schemeClr val="bg1"/>
                </a:solidFill>
                <a:latin typeface="+mn-ea"/>
                <a:cs typeface="メイリオ" panose="020B0604030504040204" pitchFamily="50" charset="-128"/>
              </a:rPr>
              <a:t>・・・</a:t>
            </a:r>
          </a:p>
        </p:txBody>
      </p:sp>
      <p:pic>
        <p:nvPicPr>
          <p:cNvPr id="50" name="図 4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41565" y="5107228"/>
            <a:ext cx="504682" cy="410605"/>
          </a:xfrm>
          <a:prstGeom prst="rect">
            <a:avLst/>
          </a:prstGeom>
        </p:spPr>
      </p:pic>
      <p:pic>
        <p:nvPicPr>
          <p:cNvPr id="51" name="図 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95274" y="5098419"/>
            <a:ext cx="337702" cy="373401"/>
          </a:xfrm>
          <a:prstGeom prst="rect">
            <a:avLst/>
          </a:prstGeom>
        </p:spPr>
      </p:pic>
      <p:sp>
        <p:nvSpPr>
          <p:cNvPr id="52" name="テキスト ボックス 51"/>
          <p:cNvSpPr txBox="1"/>
          <p:nvPr/>
        </p:nvSpPr>
        <p:spPr>
          <a:xfrm>
            <a:off x="7329611" y="4518848"/>
            <a:ext cx="11898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アプリ配信管理</a:t>
            </a:r>
          </a:p>
        </p:txBody>
      </p:sp>
      <p:sp>
        <p:nvSpPr>
          <p:cNvPr id="53" name="フローチャート: 代替処理 52"/>
          <p:cNvSpPr/>
          <p:nvPr/>
        </p:nvSpPr>
        <p:spPr>
          <a:xfrm>
            <a:off x="8349994" y="4717076"/>
            <a:ext cx="894330" cy="799177"/>
          </a:xfrm>
          <a:prstGeom prst="flowChartAlternateProcess">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900" dirty="0">
                <a:solidFill>
                  <a:schemeClr val="bg2"/>
                </a:solidFill>
                <a:latin typeface="+mn-ea"/>
                <a:cs typeface="Meiryo UI" panose="020B0604030504040204" pitchFamily="50" charset="-128"/>
              </a:rPr>
              <a:t>加盟店独自</a:t>
            </a:r>
            <a:r>
              <a:rPr lang="en-US" altLang="ja-JP" sz="900" dirty="0">
                <a:solidFill>
                  <a:schemeClr val="bg2"/>
                </a:solidFill>
                <a:latin typeface="+mn-ea"/>
                <a:cs typeface="Meiryo UI" panose="020B0604030504040204" pitchFamily="50" charset="-128"/>
              </a:rPr>
              <a:t/>
            </a:r>
            <a:br>
              <a:rPr lang="en-US" altLang="ja-JP" sz="900" dirty="0">
                <a:solidFill>
                  <a:schemeClr val="bg2"/>
                </a:solidFill>
                <a:latin typeface="+mn-ea"/>
                <a:cs typeface="Meiryo UI" panose="020B0604030504040204" pitchFamily="50" charset="-128"/>
              </a:rPr>
            </a:br>
            <a:r>
              <a:rPr lang="ja-JP" altLang="en-US" sz="900" dirty="0">
                <a:solidFill>
                  <a:schemeClr val="bg2"/>
                </a:solidFill>
                <a:latin typeface="+mn-ea"/>
                <a:cs typeface="Meiryo UI" panose="020B0604030504040204" pitchFamily="50" charset="-128"/>
              </a:rPr>
              <a:t>アプリ</a:t>
            </a:r>
          </a:p>
        </p:txBody>
      </p:sp>
      <p:sp>
        <p:nvSpPr>
          <p:cNvPr id="54" name="テキスト ボックス 53"/>
          <p:cNvSpPr txBox="1"/>
          <p:nvPr/>
        </p:nvSpPr>
        <p:spPr>
          <a:xfrm>
            <a:off x="8506842" y="5116664"/>
            <a:ext cx="737482" cy="201687"/>
          </a:xfrm>
          <a:prstGeom prst="rect">
            <a:avLst/>
          </a:prstGeom>
          <a:noFill/>
        </p:spPr>
        <p:txBody>
          <a:bodyPr wrap="square" lIns="0" tIns="36000" rIns="0" bIns="0" rtlCol="0">
            <a:spAutoFit/>
          </a:bodyPr>
          <a:lstStyle/>
          <a:p>
            <a:pPr algn="ctr"/>
            <a:r>
              <a:rPr kumimoji="1" lang="ja-JP" altLang="en-US" sz="1200" dirty="0" smtClean="0">
                <a:solidFill>
                  <a:schemeClr val="bg1">
                    <a:lumMod val="65000"/>
                  </a:schemeClr>
                </a:solidFill>
                <a:latin typeface="+mn-ea"/>
                <a:cs typeface="メイリオ" panose="020B0604030504040204" pitchFamily="50" charset="-128"/>
              </a:rPr>
              <a:t>・・・</a:t>
            </a:r>
          </a:p>
        </p:txBody>
      </p:sp>
      <p:cxnSp>
        <p:nvCxnSpPr>
          <p:cNvPr id="55" name="直線矢印コネクタ 54"/>
          <p:cNvCxnSpPr/>
          <p:nvPr/>
        </p:nvCxnSpPr>
        <p:spPr>
          <a:xfrm flipH="1">
            <a:off x="2412966" y="5083511"/>
            <a:ext cx="4203273" cy="0"/>
          </a:xfrm>
          <a:prstGeom prst="straightConnector1">
            <a:avLst/>
          </a:prstGeom>
          <a:ln w="381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4632440" y="3660054"/>
            <a:ext cx="1574154" cy="1044260"/>
          </a:xfrm>
          <a:prstGeom prst="rect">
            <a:avLst/>
          </a:prstGeom>
          <a:noFill/>
        </p:spPr>
        <p:txBody>
          <a:bodyPr wrap="square" lIns="0" tIns="36000" rIns="0" bIns="0" rtlCol="0">
            <a:spAutoFit/>
          </a:bodyPr>
          <a:lstStyle/>
          <a:p>
            <a:pPr algn="ctr"/>
            <a:r>
              <a:rPr kumimoji="1" lang="en-US" altLang="ja-JP" sz="3600" dirty="0" smtClean="0">
                <a:solidFill>
                  <a:schemeClr val="bg1"/>
                </a:solidFill>
                <a:latin typeface="+mn-ea"/>
                <a:cs typeface="メイリオ" panose="020B0604030504040204" pitchFamily="50" charset="-128"/>
              </a:rPr>
              <a:t>Market</a:t>
            </a:r>
          </a:p>
          <a:p>
            <a:pPr algn="ctr"/>
            <a:r>
              <a:rPr lang="en-US" altLang="ja-JP" sz="3600" dirty="0" smtClean="0">
                <a:solidFill>
                  <a:schemeClr val="bg1"/>
                </a:solidFill>
                <a:latin typeface="+mn-ea"/>
                <a:cs typeface="メイリオ" panose="020B0604030504040204" pitchFamily="50" charset="-128"/>
              </a:rPr>
              <a:t>Place</a:t>
            </a:r>
            <a:endParaRPr kumimoji="1" lang="ja-JP" altLang="en-US" sz="3600" dirty="0" smtClean="0">
              <a:solidFill>
                <a:schemeClr val="bg1"/>
              </a:solidFill>
              <a:latin typeface="+mn-ea"/>
              <a:cs typeface="メイリオ" panose="020B0604030504040204" pitchFamily="50" charset="-128"/>
            </a:endParaRPr>
          </a:p>
        </p:txBody>
      </p:sp>
      <p:sp>
        <p:nvSpPr>
          <p:cNvPr id="57" name="正方形/長方形 56"/>
          <p:cNvSpPr/>
          <p:nvPr/>
        </p:nvSpPr>
        <p:spPr>
          <a:xfrm>
            <a:off x="5079928" y="6130219"/>
            <a:ext cx="4465466" cy="252772"/>
          </a:xfrm>
          <a:prstGeom prst="rect">
            <a:avLst/>
          </a:prstGeom>
        </p:spPr>
        <p:txBody>
          <a:bodyPr wrap="none">
            <a:spAutoFit/>
          </a:bodyPr>
          <a:lstStyle/>
          <a:p>
            <a:pPr algn="r"/>
            <a:r>
              <a:rPr lang="en-US" altLang="ja-JP" sz="1200" dirty="0" smtClean="0">
                <a:solidFill>
                  <a:schemeClr val="bg2"/>
                </a:solidFill>
                <a:latin typeface="+mn-ea"/>
              </a:rPr>
              <a:t>※</a:t>
            </a:r>
            <a:r>
              <a:rPr lang="ja-JP" altLang="en-US" sz="1200" dirty="0" smtClean="0">
                <a:solidFill>
                  <a:schemeClr val="bg2"/>
                </a:solidFill>
                <a:latin typeface="+mn-ea"/>
              </a:rPr>
              <a:t>開発</a:t>
            </a:r>
            <a:r>
              <a:rPr lang="ja-JP" altLang="en-US" sz="1200" dirty="0">
                <a:solidFill>
                  <a:schemeClr val="bg2"/>
                </a:solidFill>
                <a:latin typeface="+mn-ea"/>
              </a:rPr>
              <a:t>いただいたアプリは</a:t>
            </a:r>
            <a:r>
              <a:rPr lang="ja-JP" altLang="en-US" sz="1200" dirty="0" smtClean="0">
                <a:solidFill>
                  <a:schemeClr val="bg2"/>
                </a:solidFill>
                <a:latin typeface="+mn-ea"/>
              </a:rPr>
              <a:t>、弊社規定</a:t>
            </a:r>
            <a:r>
              <a:rPr lang="ja-JP" altLang="en-US" sz="1200" dirty="0">
                <a:solidFill>
                  <a:schemeClr val="bg2"/>
                </a:solidFill>
                <a:latin typeface="+mn-ea"/>
              </a:rPr>
              <a:t>の審査</a:t>
            </a:r>
            <a:r>
              <a:rPr lang="ja-JP" altLang="en-US" sz="1200" dirty="0" smtClean="0">
                <a:solidFill>
                  <a:schemeClr val="bg2"/>
                </a:solidFill>
                <a:latin typeface="+mn-ea"/>
              </a:rPr>
              <a:t>を受けていただく必要があります。</a:t>
            </a:r>
            <a:endParaRPr lang="ja-JP" altLang="en-US" sz="1200" dirty="0">
              <a:solidFill>
                <a:schemeClr val="bg2"/>
              </a:solidFill>
              <a:latin typeface="+mn-ea"/>
            </a:endParaRPr>
          </a:p>
        </p:txBody>
      </p:sp>
      <p:pic>
        <p:nvPicPr>
          <p:cNvPr id="58" name="圖片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86887" y="5224550"/>
            <a:ext cx="606234" cy="699314"/>
          </a:xfrm>
          <a:prstGeom prst="rect">
            <a:avLst/>
          </a:prstGeom>
        </p:spPr>
      </p:pic>
    </p:spTree>
    <p:extLst>
      <p:ext uri="{BB962C8B-B14F-4D97-AF65-F5344CB8AC3E}">
        <p14:creationId xmlns:p14="http://schemas.microsoft.com/office/powerpoint/2010/main" val="306996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5101" t="24746" r="9847" b="17169"/>
          <a:stretch/>
        </p:blipFill>
        <p:spPr>
          <a:xfrm>
            <a:off x="417652" y="1845510"/>
            <a:ext cx="7775708" cy="4011789"/>
          </a:xfrm>
          <a:prstGeom prst="rect">
            <a:avLst/>
          </a:prstGeom>
        </p:spPr>
      </p:pic>
      <p:sp>
        <p:nvSpPr>
          <p:cNvPr id="31" name="正方形/長方形 30"/>
          <p:cNvSpPr/>
          <p:nvPr/>
        </p:nvSpPr>
        <p:spPr>
          <a:xfrm>
            <a:off x="139903" y="1738265"/>
            <a:ext cx="9511091" cy="4425785"/>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a:latin typeface="+mn-ea"/>
              </a:rPr>
              <a:t>1.5. </a:t>
            </a:r>
            <a:r>
              <a:rPr lang="ja-JP" altLang="en-US" dirty="0">
                <a:latin typeface="+mn-ea"/>
              </a:rPr>
              <a:t>将来の拡張性</a:t>
            </a:r>
            <a:r>
              <a:rPr lang="ja-JP" altLang="en-US" dirty="0" smtClean="0">
                <a:latin typeface="+mn-ea"/>
              </a:rPr>
              <a:t>（</a:t>
            </a:r>
            <a:r>
              <a:rPr lang="en-US" altLang="ja-JP" dirty="0" smtClean="0">
                <a:latin typeface="+mn-ea"/>
              </a:rPr>
              <a:t>3/3</a:t>
            </a:r>
            <a:r>
              <a:rPr lang="ja-JP" altLang="en-US" dirty="0">
                <a:latin typeface="+mn-ea"/>
              </a:rPr>
              <a:t>）</a:t>
            </a:r>
            <a:endParaRPr kumimoji="1" lang="ja-JP" altLang="en-US" dirty="0">
              <a:latin typeface="+mn-ea"/>
              <a:ea typeface="+mn-ea"/>
            </a:endParaRPr>
          </a:p>
        </p:txBody>
      </p:sp>
      <p:sp>
        <p:nvSpPr>
          <p:cNvPr id="28" name="テキスト プレースホルダー 4"/>
          <p:cNvSpPr txBox="1">
            <a:spLocks/>
          </p:cNvSpPr>
          <p:nvPr/>
        </p:nvSpPr>
        <p:spPr>
          <a:xfrm>
            <a:off x="436790" y="908050"/>
            <a:ext cx="9029475" cy="525600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dirty="0" smtClean="0">
                <a:latin typeface="+mn-ea"/>
                <a:ea typeface="+mn-ea"/>
              </a:rPr>
              <a:t>スマホアプリが中心となるジャーニーの中で、</a:t>
            </a:r>
            <a:r>
              <a:rPr lang="ja-JP" altLang="en-US" b="1" dirty="0" smtClean="0">
                <a:latin typeface="+mn-ea"/>
                <a:ea typeface="+mn-ea"/>
              </a:rPr>
              <a:t>顧客接点強化</a:t>
            </a:r>
            <a:r>
              <a:rPr lang="ja-JP" altLang="en-US" dirty="0" smtClean="0">
                <a:latin typeface="+mn-ea"/>
                <a:ea typeface="+mn-ea"/>
              </a:rPr>
              <a:t>および</a:t>
            </a:r>
            <a:r>
              <a:rPr lang="ja-JP" altLang="en-US" b="1" dirty="0" smtClean="0">
                <a:latin typeface="+mn-ea"/>
                <a:ea typeface="+mn-ea"/>
              </a:rPr>
              <a:t>自社経済圏構築</a:t>
            </a:r>
            <a:r>
              <a:rPr lang="ja-JP" altLang="en-US" dirty="0" smtClean="0">
                <a:latin typeface="+mn-ea"/>
                <a:ea typeface="+mn-ea"/>
              </a:rPr>
              <a:t>を実現する為の、総合的なサービスとして“自社</a:t>
            </a:r>
            <a:r>
              <a:rPr lang="en-US" altLang="ja-JP" dirty="0" smtClean="0">
                <a:latin typeface="+mn-ea"/>
                <a:ea typeface="+mn-ea"/>
              </a:rPr>
              <a:t>Pay</a:t>
            </a:r>
            <a:r>
              <a:rPr lang="ja-JP" altLang="en-US" dirty="0" smtClean="0">
                <a:latin typeface="+mn-ea"/>
                <a:ea typeface="+mn-ea"/>
              </a:rPr>
              <a:t>”のプラットフォームもご提案可能です。</a:t>
            </a:r>
            <a:endParaRPr lang="en-US" altLang="ja-JP" dirty="0" smtClean="0">
              <a:latin typeface="+mn-ea"/>
              <a:ea typeface="+mn-ea"/>
            </a:endParaRPr>
          </a:p>
        </p:txBody>
      </p:sp>
      <p:sp>
        <p:nvSpPr>
          <p:cNvPr id="32" name="1 つの角を切り取った四角形 31"/>
          <p:cNvSpPr/>
          <p:nvPr/>
        </p:nvSpPr>
        <p:spPr>
          <a:xfrm>
            <a:off x="4999220" y="2477149"/>
            <a:ext cx="4764499" cy="3857606"/>
          </a:xfrm>
          <a:prstGeom prst="snip1Rect">
            <a:avLst>
              <a:gd name="adj" fmla="val 0"/>
            </a:avLst>
          </a:prstGeom>
          <a:solidFill>
            <a:srgbClr val="FFFFFF">
              <a:alpha val="63137"/>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3" name="正方形/長方形 32"/>
          <p:cNvSpPr/>
          <p:nvPr/>
        </p:nvSpPr>
        <p:spPr>
          <a:xfrm>
            <a:off x="5179150" y="2693173"/>
            <a:ext cx="4888210" cy="422405"/>
          </a:xfrm>
          <a:prstGeom prst="rect">
            <a:avLst/>
          </a:prstGeom>
          <a:no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marL="285750" indent="-285750" defTabSz="914400">
              <a:buFont typeface="Wingdings" panose="05000000000000000000" pitchFamily="2" charset="2"/>
              <a:buChar char="ü"/>
              <a:defRPr/>
            </a:pPr>
            <a:r>
              <a:rPr kumimoji="0" lang="ja-JP" altLang="en-US" sz="1800" b="1" kern="0" dirty="0" smtClean="0">
                <a:solidFill>
                  <a:schemeClr val="accent2"/>
                </a:solidFill>
                <a:latin typeface="Segoe UI" panose="020B0502040204020203" pitchFamily="34" charset="0"/>
                <a:ea typeface="Meiryo UI" panose="020B0604030504040204" pitchFamily="50" charset="-128"/>
                <a:cs typeface="Segoe UI" panose="020B0502040204020203" pitchFamily="34" charset="0"/>
              </a:rPr>
              <a:t>スマホひとつでラクラクお買い物</a:t>
            </a:r>
            <a:endParaRPr kumimoji="0" lang="en-US" altLang="ja-JP" sz="1600" kern="0" dirty="0">
              <a:solidFill>
                <a:schemeClr val="accent2"/>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4" name="正方形/長方形 33"/>
          <p:cNvSpPr/>
          <p:nvPr/>
        </p:nvSpPr>
        <p:spPr>
          <a:xfrm>
            <a:off x="5425783" y="3017907"/>
            <a:ext cx="3977896" cy="523220"/>
          </a:xfrm>
          <a:prstGeom prst="rect">
            <a:avLst/>
          </a:prstGeom>
        </p:spPr>
        <p:txBody>
          <a:bodyPr wrap="square">
            <a:spAutoFit/>
          </a:bodyPr>
          <a:lstStyle/>
          <a:p>
            <a:pPr defTabSz="484862" fontAlgn="ctr">
              <a:spcAft>
                <a:spcPct val="0"/>
              </a:spcAft>
            </a:pPr>
            <a:r>
              <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多様な決済メニューをアプリに</a:t>
            </a: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組み込み</a:t>
            </a:r>
            <a:r>
              <a:rPr lang="en-US" altLang="ja-JP"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
            </a:r>
            <a:br>
              <a:rPr lang="en-US" altLang="ja-JP"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br>
            <a:r>
              <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財布要らずのラクラク決済を</a:t>
            </a: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実現</a:t>
            </a:r>
            <a:endPar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5" name="正方形/長方形 34"/>
          <p:cNvSpPr/>
          <p:nvPr/>
        </p:nvSpPr>
        <p:spPr>
          <a:xfrm>
            <a:off x="5179150" y="3629277"/>
            <a:ext cx="4888210" cy="422405"/>
          </a:xfrm>
          <a:prstGeom prst="rect">
            <a:avLst/>
          </a:prstGeom>
          <a:no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marL="285750" indent="-285750" defTabSz="914400">
              <a:buFont typeface="Wingdings" panose="05000000000000000000" pitchFamily="2" charset="2"/>
              <a:buChar char="ü"/>
              <a:defRPr/>
            </a:pPr>
            <a:r>
              <a:rPr kumimoji="0" lang="ja-JP" altLang="en-US" sz="1800" b="1" kern="0" dirty="0" smtClean="0">
                <a:solidFill>
                  <a:schemeClr val="accent2"/>
                </a:solidFill>
                <a:latin typeface="Segoe UI" panose="020B0502040204020203" pitchFamily="34" charset="0"/>
                <a:ea typeface="Meiryo UI" panose="020B0604030504040204" pitchFamily="50" charset="-128"/>
                <a:cs typeface="Segoe UI" panose="020B0502040204020203" pitchFamily="34" charset="0"/>
              </a:rPr>
              <a:t>スムーズなレジ接客で業務効率アップ</a:t>
            </a:r>
            <a:endParaRPr kumimoji="0" lang="en-US" altLang="ja-JP" sz="1600" kern="0" dirty="0">
              <a:solidFill>
                <a:schemeClr val="accent2"/>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6" name="正方形/長方形 35"/>
          <p:cNvSpPr/>
          <p:nvPr/>
        </p:nvSpPr>
        <p:spPr>
          <a:xfrm>
            <a:off x="5425783" y="3968726"/>
            <a:ext cx="4346582" cy="523220"/>
          </a:xfrm>
          <a:prstGeom prst="rect">
            <a:avLst/>
          </a:prstGeom>
        </p:spPr>
        <p:txBody>
          <a:bodyPr wrap="square">
            <a:spAutoFit/>
          </a:bodyPr>
          <a:lstStyle/>
          <a:p>
            <a:pPr defTabSz="484862" fontAlgn="ctr">
              <a:spcAft>
                <a:spcPct val="0"/>
              </a:spcAft>
            </a:pP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多様な決済メニューをスマホに集約することで</a:t>
            </a:r>
            <a:endPar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a:p>
            <a:pPr defTabSz="484862" fontAlgn="ctr">
              <a:spcAft>
                <a:spcPct val="0"/>
              </a:spcAft>
            </a:pP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レジ待ち減少・スムーズな接客を実現</a:t>
            </a:r>
            <a:endPar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7" name="正方形/長方形 36"/>
          <p:cNvSpPr/>
          <p:nvPr/>
        </p:nvSpPr>
        <p:spPr>
          <a:xfrm>
            <a:off x="5179150" y="4551680"/>
            <a:ext cx="4888210" cy="422405"/>
          </a:xfrm>
          <a:prstGeom prst="rect">
            <a:avLst/>
          </a:prstGeom>
          <a:no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marL="285750" indent="-285750" defTabSz="914400">
              <a:buFont typeface="Wingdings" panose="05000000000000000000" pitchFamily="2" charset="2"/>
              <a:buChar char="ü"/>
              <a:defRPr/>
            </a:pPr>
            <a:r>
              <a:rPr kumimoji="0" lang="ja-JP" altLang="en-US" sz="1800" b="1" kern="0" dirty="0" smtClean="0">
                <a:solidFill>
                  <a:schemeClr val="accent2"/>
                </a:solidFill>
                <a:latin typeface="Segoe UI" panose="020B0502040204020203" pitchFamily="34" charset="0"/>
                <a:ea typeface="Meiryo UI" panose="020B0604030504040204" pitchFamily="50" charset="-128"/>
                <a:cs typeface="Segoe UI" panose="020B0502040204020203" pitchFamily="34" charset="0"/>
              </a:rPr>
              <a:t>決済動向（データ）のマーケティング活用</a:t>
            </a:r>
            <a:endParaRPr kumimoji="0" lang="en-US" altLang="ja-JP" sz="1600" kern="0" dirty="0">
              <a:solidFill>
                <a:schemeClr val="accent2"/>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8" name="正方形/長方形 37"/>
          <p:cNvSpPr/>
          <p:nvPr/>
        </p:nvSpPr>
        <p:spPr>
          <a:xfrm>
            <a:off x="5425783" y="4865450"/>
            <a:ext cx="4686005" cy="523220"/>
          </a:xfrm>
          <a:prstGeom prst="rect">
            <a:avLst/>
          </a:prstGeom>
        </p:spPr>
        <p:txBody>
          <a:bodyPr wrap="square">
            <a:spAutoFit/>
          </a:bodyPr>
          <a:lstStyle/>
          <a:p>
            <a:pPr defTabSz="484862" fontAlgn="ctr">
              <a:spcAft>
                <a:spcPct val="0"/>
              </a:spcAft>
            </a:pP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お</a:t>
            </a:r>
            <a:r>
              <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客</a:t>
            </a: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様</a:t>
            </a:r>
            <a:r>
              <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個々</a:t>
            </a: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の利用データを収集し、利用状況や</a:t>
            </a:r>
            <a:r>
              <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
            </a:r>
            <a:br>
              <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b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ロイヤリティに合せたマーケティング施策に活用可能</a:t>
            </a:r>
            <a:endPar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9" name="正方形/長方形 38"/>
          <p:cNvSpPr/>
          <p:nvPr/>
        </p:nvSpPr>
        <p:spPr>
          <a:xfrm>
            <a:off x="5179150" y="5509537"/>
            <a:ext cx="4888210" cy="422405"/>
          </a:xfrm>
          <a:prstGeom prst="rect">
            <a:avLst/>
          </a:prstGeom>
          <a:noFill/>
          <a:ln w="9525" cap="flat" cmpd="sng" algn="ctr">
            <a:no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marL="285750" indent="-285750" defTabSz="914400">
              <a:buFont typeface="Wingdings" panose="05000000000000000000" pitchFamily="2" charset="2"/>
              <a:buChar char="ü"/>
              <a:defRPr/>
            </a:pPr>
            <a:r>
              <a:rPr kumimoji="0" lang="ja-JP" altLang="en-US" sz="1800" b="1" kern="0" dirty="0" smtClean="0">
                <a:solidFill>
                  <a:schemeClr val="accent2"/>
                </a:solidFill>
                <a:latin typeface="Segoe UI" panose="020B0502040204020203" pitchFamily="34" charset="0"/>
                <a:ea typeface="Meiryo UI" panose="020B0604030504040204" pitchFamily="50" charset="-128"/>
                <a:cs typeface="Segoe UI" panose="020B0502040204020203" pitchFamily="34" charset="0"/>
              </a:rPr>
              <a:t>新たな店舗フォーマットにも最適</a:t>
            </a:r>
            <a:endParaRPr kumimoji="0" lang="en-US" altLang="ja-JP" sz="1600" kern="0" dirty="0">
              <a:solidFill>
                <a:schemeClr val="accent2"/>
              </a:solidFill>
              <a:latin typeface="Segoe UI" panose="020B0502040204020203" pitchFamily="34" charset="0"/>
              <a:ea typeface="Meiryo UI" panose="020B0604030504040204" pitchFamily="50" charset="-128"/>
              <a:cs typeface="Segoe UI" panose="020B0502040204020203" pitchFamily="34" charset="0"/>
            </a:endParaRPr>
          </a:p>
        </p:txBody>
      </p:sp>
      <p:sp>
        <p:nvSpPr>
          <p:cNvPr id="42" name="正方形/長方形 41"/>
          <p:cNvSpPr/>
          <p:nvPr/>
        </p:nvSpPr>
        <p:spPr>
          <a:xfrm>
            <a:off x="5479821" y="5842941"/>
            <a:ext cx="4448019" cy="738664"/>
          </a:xfrm>
          <a:prstGeom prst="rect">
            <a:avLst/>
          </a:prstGeom>
        </p:spPr>
        <p:txBody>
          <a:bodyPr wrap="square">
            <a:spAutoFit/>
          </a:bodyPr>
          <a:lstStyle/>
          <a:p>
            <a:pPr defTabSz="484862" fontAlgn="ctr">
              <a:spcAft>
                <a:spcPct val="0"/>
              </a:spcAft>
            </a:pP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移動型店舗や無人店舗など、</a:t>
            </a:r>
            <a:endPar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a:p>
            <a:pPr defTabSz="484862" fontAlgn="ctr">
              <a:spcAft>
                <a:spcPct val="0"/>
              </a:spcAft>
            </a:pPr>
            <a:r>
              <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新</a:t>
            </a:r>
            <a:r>
              <a:rPr lang="ja-JP" altLang="en-US"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たな店舗フォーマットへのスピーディな導入を実現</a:t>
            </a:r>
            <a:r>
              <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t/>
            </a:r>
            <a:br>
              <a:rPr lang="en-US" altLang="ja-JP" sz="1400" spc="100" dirty="0" smtClean="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rPr>
            </a:br>
            <a:endParaRPr lang="ja-JP" altLang="en-US" sz="1400" spc="100" dirty="0">
              <a:solidFill>
                <a:srgbClr val="404040">
                  <a:lumMod val="50000"/>
                </a:srgbClr>
              </a:solidFill>
              <a:latin typeface="Segoe UI" panose="020B0502040204020203" pitchFamily="34" charset="0"/>
              <a:ea typeface="Meiryo UI" panose="020B0604030504040204" pitchFamily="50" charset="-128"/>
              <a:cs typeface="Segoe UI" panose="020B0502040204020203" pitchFamily="34" charset="0"/>
            </a:endParaRPr>
          </a:p>
        </p:txBody>
      </p:sp>
      <p:grpSp>
        <p:nvGrpSpPr>
          <p:cNvPr id="43" name="グループ化 42"/>
          <p:cNvGrpSpPr/>
          <p:nvPr/>
        </p:nvGrpSpPr>
        <p:grpSpPr>
          <a:xfrm>
            <a:off x="8614145" y="5128511"/>
            <a:ext cx="1153897" cy="812792"/>
            <a:chOff x="4307508" y="3442314"/>
            <a:chExt cx="828738" cy="566508"/>
          </a:xfrm>
          <a:solidFill>
            <a:schemeClr val="tx2"/>
          </a:solidFill>
        </p:grpSpPr>
        <p:sp>
          <p:nvSpPr>
            <p:cNvPr id="44" name="Rectangle 160"/>
            <p:cNvSpPr>
              <a:spLocks noChangeArrowheads="1"/>
            </p:cNvSpPr>
            <p:nvPr/>
          </p:nvSpPr>
          <p:spPr bwMode="auto">
            <a:xfrm>
              <a:off x="4750498" y="3670123"/>
              <a:ext cx="51019" cy="87990"/>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45" name="Rectangle 161"/>
            <p:cNvSpPr>
              <a:spLocks noChangeArrowheads="1"/>
            </p:cNvSpPr>
            <p:nvPr/>
          </p:nvSpPr>
          <p:spPr bwMode="auto">
            <a:xfrm>
              <a:off x="4830136" y="3618293"/>
              <a:ext cx="51019" cy="139819"/>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46" name="Rectangle 162"/>
            <p:cNvSpPr>
              <a:spLocks noChangeArrowheads="1"/>
            </p:cNvSpPr>
            <p:nvPr/>
          </p:nvSpPr>
          <p:spPr bwMode="auto">
            <a:xfrm>
              <a:off x="4913508" y="3630347"/>
              <a:ext cx="51019" cy="127765"/>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47" name="Rectangle 163"/>
            <p:cNvSpPr>
              <a:spLocks noChangeArrowheads="1"/>
            </p:cNvSpPr>
            <p:nvPr/>
          </p:nvSpPr>
          <p:spPr bwMode="auto">
            <a:xfrm>
              <a:off x="4994390" y="3578517"/>
              <a:ext cx="49774" cy="179596"/>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48" name="Rectangle 164"/>
            <p:cNvSpPr>
              <a:spLocks noChangeArrowheads="1"/>
            </p:cNvSpPr>
            <p:nvPr/>
          </p:nvSpPr>
          <p:spPr bwMode="auto">
            <a:xfrm>
              <a:off x="5077762" y="3508608"/>
              <a:ext cx="49774" cy="249505"/>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49" name="Freeform 165"/>
            <p:cNvSpPr>
              <a:spLocks/>
            </p:cNvSpPr>
            <p:nvPr/>
          </p:nvSpPr>
          <p:spPr bwMode="auto">
            <a:xfrm>
              <a:off x="4735565" y="3442314"/>
              <a:ext cx="400681" cy="216961"/>
            </a:xfrm>
            <a:custGeom>
              <a:avLst/>
              <a:gdLst>
                <a:gd name="T0" fmla="*/ 134 w 135"/>
                <a:gd name="T1" fmla="*/ 0 h 75"/>
                <a:gd name="T2" fmla="*/ 111 w 135"/>
                <a:gd name="T3" fmla="*/ 7 h 75"/>
                <a:gd name="T4" fmla="*/ 111 w 135"/>
                <a:gd name="T5" fmla="*/ 8 h 75"/>
                <a:gd name="T6" fmla="*/ 114 w 135"/>
                <a:gd name="T7" fmla="*/ 12 h 75"/>
                <a:gd name="T8" fmla="*/ 68 w 135"/>
                <a:gd name="T9" fmla="*/ 46 h 75"/>
                <a:gd name="T10" fmla="*/ 53 w 135"/>
                <a:gd name="T11" fmla="*/ 32 h 75"/>
                <a:gd name="T12" fmla="*/ 0 w 135"/>
                <a:gd name="T13" fmla="*/ 71 h 75"/>
                <a:gd name="T14" fmla="*/ 3 w 135"/>
                <a:gd name="T15" fmla="*/ 75 h 75"/>
                <a:gd name="T16" fmla="*/ 52 w 135"/>
                <a:gd name="T17" fmla="*/ 40 h 75"/>
                <a:gd name="T18" fmla="*/ 67 w 135"/>
                <a:gd name="T19" fmla="*/ 53 h 75"/>
                <a:gd name="T20" fmla="*/ 118 w 135"/>
                <a:gd name="T21" fmla="*/ 16 h 75"/>
                <a:gd name="T22" fmla="*/ 121 w 135"/>
                <a:gd name="T23" fmla="*/ 21 h 75"/>
                <a:gd name="T24" fmla="*/ 121 w 135"/>
                <a:gd name="T25" fmla="*/ 21 h 75"/>
                <a:gd name="T26" fmla="*/ 134 w 135"/>
                <a:gd name="T27" fmla="*/ 0 h 75"/>
                <a:gd name="T28" fmla="*/ 134 w 135"/>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75">
                  <a:moveTo>
                    <a:pt x="134" y="0"/>
                  </a:moveTo>
                  <a:cubicBezTo>
                    <a:pt x="111" y="7"/>
                    <a:pt x="111" y="7"/>
                    <a:pt x="111" y="7"/>
                  </a:cubicBezTo>
                  <a:cubicBezTo>
                    <a:pt x="111" y="7"/>
                    <a:pt x="111" y="7"/>
                    <a:pt x="111" y="8"/>
                  </a:cubicBezTo>
                  <a:cubicBezTo>
                    <a:pt x="114" y="12"/>
                    <a:pt x="114" y="12"/>
                    <a:pt x="114" y="12"/>
                  </a:cubicBezTo>
                  <a:cubicBezTo>
                    <a:pt x="68" y="46"/>
                    <a:pt x="68" y="46"/>
                    <a:pt x="68" y="46"/>
                  </a:cubicBezTo>
                  <a:cubicBezTo>
                    <a:pt x="53" y="32"/>
                    <a:pt x="53" y="32"/>
                    <a:pt x="53" y="32"/>
                  </a:cubicBezTo>
                  <a:cubicBezTo>
                    <a:pt x="0" y="71"/>
                    <a:pt x="0" y="71"/>
                    <a:pt x="0" y="71"/>
                  </a:cubicBezTo>
                  <a:cubicBezTo>
                    <a:pt x="3" y="75"/>
                    <a:pt x="3" y="75"/>
                    <a:pt x="3" y="75"/>
                  </a:cubicBezTo>
                  <a:cubicBezTo>
                    <a:pt x="52" y="40"/>
                    <a:pt x="52" y="40"/>
                    <a:pt x="52" y="40"/>
                  </a:cubicBezTo>
                  <a:cubicBezTo>
                    <a:pt x="67" y="53"/>
                    <a:pt x="67" y="53"/>
                    <a:pt x="67" y="53"/>
                  </a:cubicBezTo>
                  <a:cubicBezTo>
                    <a:pt x="118" y="16"/>
                    <a:pt x="118" y="16"/>
                    <a:pt x="118" y="16"/>
                  </a:cubicBezTo>
                  <a:cubicBezTo>
                    <a:pt x="121" y="21"/>
                    <a:pt x="121" y="21"/>
                    <a:pt x="121" y="21"/>
                  </a:cubicBezTo>
                  <a:cubicBezTo>
                    <a:pt x="121" y="21"/>
                    <a:pt x="121" y="21"/>
                    <a:pt x="121" y="21"/>
                  </a:cubicBezTo>
                  <a:cubicBezTo>
                    <a:pt x="134" y="0"/>
                    <a:pt x="134" y="0"/>
                    <a:pt x="134" y="0"/>
                  </a:cubicBezTo>
                  <a:cubicBezTo>
                    <a:pt x="135" y="0"/>
                    <a:pt x="134" y="0"/>
                    <a:pt x="134" y="0"/>
                  </a:cubicBezTo>
                  <a:close/>
                </a:path>
              </a:pathLst>
            </a:cu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50" name="Freeform 166"/>
            <p:cNvSpPr>
              <a:spLocks/>
            </p:cNvSpPr>
            <p:nvPr/>
          </p:nvSpPr>
          <p:spPr bwMode="auto">
            <a:xfrm>
              <a:off x="4540203" y="3820789"/>
              <a:ext cx="278734" cy="142229"/>
            </a:xfrm>
            <a:custGeom>
              <a:avLst/>
              <a:gdLst>
                <a:gd name="T0" fmla="*/ 13 w 94"/>
                <a:gd name="T1" fmla="*/ 3 h 49"/>
                <a:gd name="T2" fmla="*/ 13 w 94"/>
                <a:gd name="T3" fmla="*/ 39 h 49"/>
                <a:gd name="T4" fmla="*/ 0 w 94"/>
                <a:gd name="T5" fmla="*/ 39 h 49"/>
                <a:gd name="T6" fmla="*/ 9 w 94"/>
                <a:gd name="T7" fmla="*/ 49 h 49"/>
                <a:gd name="T8" fmla="*/ 84 w 94"/>
                <a:gd name="T9" fmla="*/ 49 h 49"/>
                <a:gd name="T10" fmla="*/ 94 w 94"/>
                <a:gd name="T11" fmla="*/ 39 h 49"/>
                <a:gd name="T12" fmla="*/ 81 w 94"/>
                <a:gd name="T13" fmla="*/ 39 h 49"/>
                <a:gd name="T14" fmla="*/ 81 w 94"/>
                <a:gd name="T15" fmla="*/ 3 h 49"/>
                <a:gd name="T16" fmla="*/ 79 w 94"/>
                <a:gd name="T17" fmla="*/ 0 h 49"/>
                <a:gd name="T18" fmla="*/ 15 w 94"/>
                <a:gd name="T19" fmla="*/ 0 h 49"/>
                <a:gd name="T20" fmla="*/ 13 w 94"/>
                <a:gd name="T21"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9">
                  <a:moveTo>
                    <a:pt x="13" y="3"/>
                  </a:moveTo>
                  <a:cubicBezTo>
                    <a:pt x="13" y="39"/>
                    <a:pt x="13" y="39"/>
                    <a:pt x="13" y="39"/>
                  </a:cubicBezTo>
                  <a:cubicBezTo>
                    <a:pt x="0" y="39"/>
                    <a:pt x="0" y="39"/>
                    <a:pt x="0" y="39"/>
                  </a:cubicBezTo>
                  <a:cubicBezTo>
                    <a:pt x="0" y="45"/>
                    <a:pt x="4" y="49"/>
                    <a:pt x="9" y="49"/>
                  </a:cubicBezTo>
                  <a:cubicBezTo>
                    <a:pt x="84" y="49"/>
                    <a:pt x="84" y="49"/>
                    <a:pt x="84" y="49"/>
                  </a:cubicBezTo>
                  <a:cubicBezTo>
                    <a:pt x="90" y="49"/>
                    <a:pt x="94" y="45"/>
                    <a:pt x="94" y="39"/>
                  </a:cubicBezTo>
                  <a:cubicBezTo>
                    <a:pt x="81" y="39"/>
                    <a:pt x="81" y="39"/>
                    <a:pt x="81" y="39"/>
                  </a:cubicBezTo>
                  <a:cubicBezTo>
                    <a:pt x="81" y="3"/>
                    <a:pt x="81" y="3"/>
                    <a:pt x="81" y="3"/>
                  </a:cubicBezTo>
                  <a:cubicBezTo>
                    <a:pt x="81" y="1"/>
                    <a:pt x="80" y="0"/>
                    <a:pt x="79" y="0"/>
                  </a:cubicBezTo>
                  <a:cubicBezTo>
                    <a:pt x="15" y="0"/>
                    <a:pt x="15" y="0"/>
                    <a:pt x="15" y="0"/>
                  </a:cubicBezTo>
                  <a:cubicBezTo>
                    <a:pt x="14" y="0"/>
                    <a:pt x="13" y="1"/>
                    <a:pt x="13" y="3"/>
                  </a:cubicBezTo>
                  <a:close/>
                </a:path>
              </a:pathLst>
            </a:cu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51" name="Oval 167"/>
            <p:cNvSpPr>
              <a:spLocks noChangeArrowheads="1"/>
            </p:cNvSpPr>
            <p:nvPr/>
          </p:nvSpPr>
          <p:spPr bwMode="auto">
            <a:xfrm>
              <a:off x="4512827" y="3653248"/>
              <a:ext cx="109503" cy="107275"/>
            </a:xfrm>
            <a:prstGeom prst="ellipse">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52" name="Rectangle 168"/>
            <p:cNvSpPr>
              <a:spLocks noChangeArrowheads="1"/>
            </p:cNvSpPr>
            <p:nvPr/>
          </p:nvSpPr>
          <p:spPr bwMode="auto">
            <a:xfrm>
              <a:off x="4307508" y="3977484"/>
              <a:ext cx="597289" cy="31338"/>
            </a:xfrm>
            <a:prstGeom prst="rect">
              <a:avLst/>
            </a:pr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sp>
          <p:nvSpPr>
            <p:cNvPr id="53" name="Freeform 169"/>
            <p:cNvSpPr>
              <a:spLocks/>
            </p:cNvSpPr>
            <p:nvPr/>
          </p:nvSpPr>
          <p:spPr bwMode="auto">
            <a:xfrm>
              <a:off x="4435678" y="3783424"/>
              <a:ext cx="243892" cy="179596"/>
            </a:xfrm>
            <a:custGeom>
              <a:avLst/>
              <a:gdLst>
                <a:gd name="T0" fmla="*/ 21 w 82"/>
                <a:gd name="T1" fmla="*/ 51 h 62"/>
                <a:gd name="T2" fmla="*/ 21 w 82"/>
                <a:gd name="T3" fmla="*/ 62 h 62"/>
                <a:gd name="T4" fmla="*/ 35 w 82"/>
                <a:gd name="T5" fmla="*/ 62 h 62"/>
                <a:gd name="T6" fmla="*/ 31 w 82"/>
                <a:gd name="T7" fmla="*/ 52 h 62"/>
                <a:gd name="T8" fmla="*/ 31 w 82"/>
                <a:gd name="T9" fmla="*/ 48 h 62"/>
                <a:gd name="T10" fmla="*/ 43 w 82"/>
                <a:gd name="T11" fmla="*/ 48 h 62"/>
                <a:gd name="T12" fmla="*/ 43 w 82"/>
                <a:gd name="T13" fmla="*/ 16 h 62"/>
                <a:gd name="T14" fmla="*/ 50 w 82"/>
                <a:gd name="T15" fmla="*/ 9 h 62"/>
                <a:gd name="T16" fmla="*/ 82 w 82"/>
                <a:gd name="T17" fmla="*/ 9 h 62"/>
                <a:gd name="T18" fmla="*/ 47 w 82"/>
                <a:gd name="T19" fmla="*/ 0 h 62"/>
                <a:gd name="T20" fmla="*/ 3 w 82"/>
                <a:gd name="T21" fmla="*/ 27 h 62"/>
                <a:gd name="T22" fmla="*/ 0 w 82"/>
                <a:gd name="T23" fmla="*/ 62 h 62"/>
                <a:gd name="T24" fmla="*/ 18 w 82"/>
                <a:gd name="T25" fmla="*/ 62 h 62"/>
                <a:gd name="T26" fmla="*/ 21 w 82"/>
                <a:gd name="T2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62">
                  <a:moveTo>
                    <a:pt x="21" y="51"/>
                  </a:moveTo>
                  <a:cubicBezTo>
                    <a:pt x="21" y="62"/>
                    <a:pt x="21" y="62"/>
                    <a:pt x="21" y="62"/>
                  </a:cubicBezTo>
                  <a:cubicBezTo>
                    <a:pt x="35" y="62"/>
                    <a:pt x="35" y="62"/>
                    <a:pt x="35" y="62"/>
                  </a:cubicBezTo>
                  <a:cubicBezTo>
                    <a:pt x="32" y="59"/>
                    <a:pt x="31" y="56"/>
                    <a:pt x="31" y="52"/>
                  </a:cubicBezTo>
                  <a:cubicBezTo>
                    <a:pt x="31" y="48"/>
                    <a:pt x="31" y="48"/>
                    <a:pt x="31" y="48"/>
                  </a:cubicBezTo>
                  <a:cubicBezTo>
                    <a:pt x="43" y="48"/>
                    <a:pt x="43" y="48"/>
                    <a:pt x="43" y="48"/>
                  </a:cubicBezTo>
                  <a:cubicBezTo>
                    <a:pt x="43" y="16"/>
                    <a:pt x="43" y="16"/>
                    <a:pt x="43" y="16"/>
                  </a:cubicBezTo>
                  <a:cubicBezTo>
                    <a:pt x="43" y="12"/>
                    <a:pt x="46" y="9"/>
                    <a:pt x="50" y="9"/>
                  </a:cubicBezTo>
                  <a:cubicBezTo>
                    <a:pt x="82" y="9"/>
                    <a:pt x="82" y="9"/>
                    <a:pt x="82" y="9"/>
                  </a:cubicBezTo>
                  <a:cubicBezTo>
                    <a:pt x="72" y="1"/>
                    <a:pt x="56" y="0"/>
                    <a:pt x="47" y="0"/>
                  </a:cubicBezTo>
                  <a:cubicBezTo>
                    <a:pt x="34" y="0"/>
                    <a:pt x="5" y="1"/>
                    <a:pt x="3" y="27"/>
                  </a:cubicBezTo>
                  <a:cubicBezTo>
                    <a:pt x="0" y="62"/>
                    <a:pt x="0" y="62"/>
                    <a:pt x="0" y="62"/>
                  </a:cubicBezTo>
                  <a:cubicBezTo>
                    <a:pt x="18" y="62"/>
                    <a:pt x="18" y="62"/>
                    <a:pt x="18" y="62"/>
                  </a:cubicBezTo>
                  <a:lnTo>
                    <a:pt x="21" y="51"/>
                  </a:lnTo>
                  <a:close/>
                </a:path>
              </a:pathLst>
            </a:custGeom>
            <a:grpFill/>
            <a:ln>
              <a:noFill/>
            </a:ln>
            <a:extLst/>
          </p:spPr>
          <p:txBody>
            <a:bodyPr vert="horz" wrap="square" lIns="98694" tIns="49347" rIns="98694" bIns="49347" numCol="1" anchor="t" anchorCtr="0" compatLnSpc="1">
              <a:prstTxWarp prst="textNoShape">
                <a:avLst/>
              </a:prstTxWarp>
            </a:bodyPr>
            <a:lstStyle/>
            <a:p>
              <a:endParaRPr lang="ja-JP" altLang="en-US" sz="2141">
                <a:latin typeface="Meiryo UI" panose="020B0604030504040204" pitchFamily="50" charset="-128"/>
                <a:ea typeface="Meiryo UI" panose="020B0604030504040204" pitchFamily="50" charset="-128"/>
              </a:endParaRPr>
            </a:p>
          </p:txBody>
        </p:sp>
      </p:grpSp>
      <p:grpSp>
        <p:nvGrpSpPr>
          <p:cNvPr id="54" name="グループ化 53"/>
          <p:cNvGrpSpPr/>
          <p:nvPr/>
        </p:nvGrpSpPr>
        <p:grpSpPr>
          <a:xfrm>
            <a:off x="8645075" y="2569768"/>
            <a:ext cx="906460" cy="1002776"/>
            <a:chOff x="1637449" y="5257146"/>
            <a:chExt cx="661002" cy="731237"/>
          </a:xfrm>
        </p:grpSpPr>
        <p:sp>
          <p:nvSpPr>
            <p:cNvPr id="55" name="Oval 18"/>
            <p:cNvSpPr>
              <a:spLocks noChangeArrowheads="1"/>
            </p:cNvSpPr>
            <p:nvPr/>
          </p:nvSpPr>
          <p:spPr bwMode="auto">
            <a:xfrm>
              <a:off x="1904612" y="5641090"/>
              <a:ext cx="6588" cy="1185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56" name="Freeform 19"/>
            <p:cNvSpPr>
              <a:spLocks/>
            </p:cNvSpPr>
            <p:nvPr/>
          </p:nvSpPr>
          <p:spPr bwMode="auto">
            <a:xfrm>
              <a:off x="1863768" y="5647677"/>
              <a:ext cx="3953" cy="5270"/>
            </a:xfrm>
            <a:custGeom>
              <a:avLst/>
              <a:gdLst>
                <a:gd name="T0" fmla="*/ 0 w 1"/>
                <a:gd name="T1" fmla="*/ 1 h 2"/>
                <a:gd name="T2" fmla="*/ 0 w 1"/>
                <a:gd name="T3" fmla="*/ 2 h 2"/>
                <a:gd name="T4" fmla="*/ 1 w 1"/>
                <a:gd name="T5" fmla="*/ 1 h 2"/>
                <a:gd name="T6" fmla="*/ 1 w 1"/>
                <a:gd name="T7" fmla="*/ 0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2"/>
                    <a:pt x="0" y="2"/>
                  </a:cubicBezTo>
                  <a:cubicBezTo>
                    <a:pt x="1" y="2"/>
                    <a:pt x="1" y="1"/>
                    <a:pt x="1" y="1"/>
                  </a:cubicBezTo>
                  <a:cubicBezTo>
                    <a:pt x="1" y="0"/>
                    <a:pt x="1" y="0"/>
                    <a:pt x="1" y="0"/>
                  </a:cubicBezTo>
                  <a:cubicBezTo>
                    <a:pt x="0" y="0"/>
                    <a:pt x="0" y="0"/>
                    <a:pt x="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57" name="Oval 20"/>
            <p:cNvSpPr>
              <a:spLocks noChangeArrowheads="1"/>
            </p:cNvSpPr>
            <p:nvPr/>
          </p:nvSpPr>
          <p:spPr bwMode="auto">
            <a:xfrm>
              <a:off x="1801843" y="5641090"/>
              <a:ext cx="2635" cy="1185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sz="1600">
                <a:solidFill>
                  <a:prstClr val="black"/>
                </a:solidFill>
                <a:latin typeface="Meiryo UI" panose="020B0604030504040204" pitchFamily="50" charset="-128"/>
                <a:ea typeface="Meiryo UI" panose="020B0604030504040204" pitchFamily="50" charset="-128"/>
              </a:endParaRPr>
            </a:p>
          </p:txBody>
        </p:sp>
        <p:sp>
          <p:nvSpPr>
            <p:cNvPr id="58" name="Oval 274">
              <a:extLst>
                <a:ext uri="{FF2B5EF4-FFF2-40B4-BE49-F238E27FC236}">
                  <a16:creationId xmlns:a16="http://schemas.microsoft.com/office/drawing/2014/main" id="{D16ED86D-469D-44E9-9FB0-E0A96C7079EC}"/>
                </a:ext>
              </a:extLst>
            </p:cNvPr>
            <p:cNvSpPr>
              <a:spLocks noChangeArrowheads="1"/>
            </p:cNvSpPr>
            <p:nvPr/>
          </p:nvSpPr>
          <p:spPr bwMode="auto">
            <a:xfrm>
              <a:off x="1922440" y="5319558"/>
              <a:ext cx="103364" cy="104884"/>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59" name="Freeform 275">
              <a:extLst>
                <a:ext uri="{FF2B5EF4-FFF2-40B4-BE49-F238E27FC236}">
                  <a16:creationId xmlns:a16="http://schemas.microsoft.com/office/drawing/2014/main" id="{1833CA22-58BE-48ED-824E-52331BD82D19}"/>
                </a:ext>
              </a:extLst>
            </p:cNvPr>
            <p:cNvSpPr>
              <a:spLocks noEditPoints="1"/>
            </p:cNvSpPr>
            <p:nvPr/>
          </p:nvSpPr>
          <p:spPr bwMode="auto">
            <a:xfrm>
              <a:off x="2135248" y="5397080"/>
              <a:ext cx="79043" cy="104884"/>
            </a:xfrm>
            <a:custGeom>
              <a:avLst/>
              <a:gdLst>
                <a:gd name="T0" fmla="*/ 52 w 59"/>
                <a:gd name="T1" fmla="*/ 0 h 78"/>
                <a:gd name="T2" fmla="*/ 18 w 59"/>
                <a:gd name="T3" fmla="*/ 0 h 78"/>
                <a:gd name="T4" fmla="*/ 10 w 59"/>
                <a:gd name="T5" fmla="*/ 8 h 78"/>
                <a:gd name="T6" fmla="*/ 0 w 59"/>
                <a:gd name="T7" fmla="*/ 70 h 78"/>
                <a:gd name="T8" fmla="*/ 7 w 59"/>
                <a:gd name="T9" fmla="*/ 78 h 78"/>
                <a:gd name="T10" fmla="*/ 40 w 59"/>
                <a:gd name="T11" fmla="*/ 78 h 78"/>
                <a:gd name="T12" fmla="*/ 49 w 59"/>
                <a:gd name="T13" fmla="*/ 70 h 78"/>
                <a:gd name="T14" fmla="*/ 58 w 59"/>
                <a:gd name="T15" fmla="*/ 8 h 78"/>
                <a:gd name="T16" fmla="*/ 52 w 59"/>
                <a:gd name="T17" fmla="*/ 0 h 78"/>
                <a:gd name="T18" fmla="*/ 40 w 59"/>
                <a:gd name="T19" fmla="*/ 68 h 78"/>
                <a:gd name="T20" fmla="*/ 10 w 59"/>
                <a:gd name="T21" fmla="*/ 68 h 78"/>
                <a:gd name="T22" fmla="*/ 19 w 59"/>
                <a:gd name="T23" fmla="*/ 10 h 78"/>
                <a:gd name="T24" fmla="*/ 48 w 59"/>
                <a:gd name="T25" fmla="*/ 10 h 78"/>
                <a:gd name="T26" fmla="*/ 40 w 59"/>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8">
                  <a:moveTo>
                    <a:pt x="52" y="0"/>
                  </a:moveTo>
                  <a:cubicBezTo>
                    <a:pt x="18" y="0"/>
                    <a:pt x="18" y="0"/>
                    <a:pt x="18" y="0"/>
                  </a:cubicBezTo>
                  <a:cubicBezTo>
                    <a:pt x="14" y="0"/>
                    <a:pt x="10" y="4"/>
                    <a:pt x="10" y="8"/>
                  </a:cubicBezTo>
                  <a:cubicBezTo>
                    <a:pt x="0" y="70"/>
                    <a:pt x="0" y="70"/>
                    <a:pt x="0" y="70"/>
                  </a:cubicBezTo>
                  <a:cubicBezTo>
                    <a:pt x="0" y="74"/>
                    <a:pt x="3" y="78"/>
                    <a:pt x="7" y="78"/>
                  </a:cubicBezTo>
                  <a:cubicBezTo>
                    <a:pt x="40" y="78"/>
                    <a:pt x="40" y="78"/>
                    <a:pt x="40" y="78"/>
                  </a:cubicBezTo>
                  <a:cubicBezTo>
                    <a:pt x="45" y="78"/>
                    <a:pt x="49" y="74"/>
                    <a:pt x="49" y="70"/>
                  </a:cubicBezTo>
                  <a:cubicBezTo>
                    <a:pt x="58" y="8"/>
                    <a:pt x="58" y="8"/>
                    <a:pt x="58" y="8"/>
                  </a:cubicBezTo>
                  <a:cubicBezTo>
                    <a:pt x="59" y="4"/>
                    <a:pt x="56" y="0"/>
                    <a:pt x="52" y="0"/>
                  </a:cubicBezTo>
                  <a:close/>
                  <a:moveTo>
                    <a:pt x="40" y="68"/>
                  </a:moveTo>
                  <a:cubicBezTo>
                    <a:pt x="10" y="68"/>
                    <a:pt x="10" y="68"/>
                    <a:pt x="10" y="68"/>
                  </a:cubicBezTo>
                  <a:cubicBezTo>
                    <a:pt x="19" y="10"/>
                    <a:pt x="19" y="10"/>
                    <a:pt x="19" y="10"/>
                  </a:cubicBezTo>
                  <a:cubicBezTo>
                    <a:pt x="48" y="10"/>
                    <a:pt x="48" y="10"/>
                    <a:pt x="48" y="10"/>
                  </a:cubicBezTo>
                  <a:lnTo>
                    <a:pt x="40" y="6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0" name="Freeform 276">
              <a:extLst>
                <a:ext uri="{FF2B5EF4-FFF2-40B4-BE49-F238E27FC236}">
                  <a16:creationId xmlns:a16="http://schemas.microsoft.com/office/drawing/2014/main" id="{61FB398D-A0D8-42A8-B458-0484A1917113}"/>
                </a:ext>
              </a:extLst>
            </p:cNvPr>
            <p:cNvSpPr>
              <a:spLocks/>
            </p:cNvSpPr>
            <p:nvPr/>
          </p:nvSpPr>
          <p:spPr bwMode="auto">
            <a:xfrm>
              <a:off x="1888997" y="5863739"/>
              <a:ext cx="79043" cy="123125"/>
            </a:xfrm>
            <a:custGeom>
              <a:avLst/>
              <a:gdLst>
                <a:gd name="T0" fmla="*/ 36 w 59"/>
                <a:gd name="T1" fmla="*/ 0 h 93"/>
                <a:gd name="T2" fmla="*/ 4 w 59"/>
                <a:gd name="T3" fmla="*/ 66 h 93"/>
                <a:gd name="T4" fmla="*/ 1 w 59"/>
                <a:gd name="T5" fmla="*/ 76 h 93"/>
                <a:gd name="T6" fmla="*/ 7 w 59"/>
                <a:gd name="T7" fmla="*/ 88 h 93"/>
                <a:gd name="T8" fmla="*/ 19 w 59"/>
                <a:gd name="T9" fmla="*/ 93 h 93"/>
                <a:gd name="T10" fmla="*/ 31 w 59"/>
                <a:gd name="T11" fmla="*/ 87 h 93"/>
                <a:gd name="T12" fmla="*/ 57 w 59"/>
                <a:gd name="T13" fmla="*/ 52 h 93"/>
                <a:gd name="T14" fmla="*/ 59 w 59"/>
                <a:gd name="T15" fmla="*/ 49 h 93"/>
                <a:gd name="T16" fmla="*/ 43 w 59"/>
                <a:gd name="T17" fmla="*/ 16 h 93"/>
                <a:gd name="T18" fmla="*/ 36 w 59"/>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3">
                  <a:moveTo>
                    <a:pt x="36" y="0"/>
                  </a:moveTo>
                  <a:cubicBezTo>
                    <a:pt x="28" y="23"/>
                    <a:pt x="18" y="46"/>
                    <a:pt x="4" y="66"/>
                  </a:cubicBezTo>
                  <a:cubicBezTo>
                    <a:pt x="1" y="69"/>
                    <a:pt x="0" y="72"/>
                    <a:pt x="1" y="76"/>
                  </a:cubicBezTo>
                  <a:cubicBezTo>
                    <a:pt x="1" y="80"/>
                    <a:pt x="3" y="85"/>
                    <a:pt x="7" y="88"/>
                  </a:cubicBezTo>
                  <a:cubicBezTo>
                    <a:pt x="10" y="91"/>
                    <a:pt x="15" y="93"/>
                    <a:pt x="19" y="93"/>
                  </a:cubicBezTo>
                  <a:cubicBezTo>
                    <a:pt x="24" y="93"/>
                    <a:pt x="28" y="91"/>
                    <a:pt x="31" y="87"/>
                  </a:cubicBezTo>
                  <a:cubicBezTo>
                    <a:pt x="41" y="76"/>
                    <a:pt x="50" y="64"/>
                    <a:pt x="57" y="52"/>
                  </a:cubicBezTo>
                  <a:cubicBezTo>
                    <a:pt x="58" y="51"/>
                    <a:pt x="59" y="50"/>
                    <a:pt x="59" y="49"/>
                  </a:cubicBezTo>
                  <a:cubicBezTo>
                    <a:pt x="53" y="39"/>
                    <a:pt x="48" y="28"/>
                    <a:pt x="43" y="16"/>
                  </a:cubicBezTo>
                  <a:cubicBezTo>
                    <a:pt x="41" y="10"/>
                    <a:pt x="38" y="5"/>
                    <a:pt x="3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1" name="Freeform 277">
              <a:extLst>
                <a:ext uri="{FF2B5EF4-FFF2-40B4-BE49-F238E27FC236}">
                  <a16:creationId xmlns:a16="http://schemas.microsoft.com/office/drawing/2014/main" id="{79A0FBF9-7C8C-4DC2-82C8-D843E7349B65}"/>
                </a:ext>
              </a:extLst>
            </p:cNvPr>
            <p:cNvSpPr>
              <a:spLocks noEditPoints="1"/>
            </p:cNvSpPr>
            <p:nvPr/>
          </p:nvSpPr>
          <p:spPr bwMode="auto">
            <a:xfrm>
              <a:off x="1740032" y="5436601"/>
              <a:ext cx="459058" cy="551782"/>
            </a:xfrm>
            <a:custGeom>
              <a:avLst/>
              <a:gdLst>
                <a:gd name="T0" fmla="*/ 313 w 344"/>
                <a:gd name="T1" fmla="*/ 41 h 414"/>
                <a:gd name="T2" fmla="*/ 298 w 344"/>
                <a:gd name="T3" fmla="*/ 72 h 414"/>
                <a:gd name="T4" fmla="*/ 296 w 344"/>
                <a:gd name="T5" fmla="*/ 73 h 414"/>
                <a:gd name="T6" fmla="*/ 271 w 344"/>
                <a:gd name="T7" fmla="*/ 51 h 414"/>
                <a:gd name="T8" fmla="*/ 176 w 344"/>
                <a:gd name="T9" fmla="*/ 0 h 414"/>
                <a:gd name="T10" fmla="*/ 59 w 344"/>
                <a:gd name="T11" fmla="*/ 77 h 414"/>
                <a:gd name="T12" fmla="*/ 6 w 344"/>
                <a:gd name="T13" fmla="*/ 157 h 414"/>
                <a:gd name="T14" fmla="*/ 85 w 344"/>
                <a:gd name="T15" fmla="*/ 104 h 414"/>
                <a:gd name="T16" fmla="*/ 119 w 344"/>
                <a:gd name="T17" fmla="*/ 160 h 414"/>
                <a:gd name="T18" fmla="*/ 123 w 344"/>
                <a:gd name="T19" fmla="*/ 197 h 414"/>
                <a:gd name="T20" fmla="*/ 140 w 344"/>
                <a:gd name="T21" fmla="*/ 274 h 414"/>
                <a:gd name="T22" fmla="*/ 203 w 344"/>
                <a:gd name="T23" fmla="*/ 407 h 414"/>
                <a:gd name="T24" fmla="*/ 227 w 344"/>
                <a:gd name="T25" fmla="*/ 410 h 414"/>
                <a:gd name="T26" fmla="*/ 233 w 344"/>
                <a:gd name="T27" fmla="*/ 387 h 414"/>
                <a:gd name="T28" fmla="*/ 189 w 344"/>
                <a:gd name="T29" fmla="*/ 263 h 414"/>
                <a:gd name="T30" fmla="*/ 181 w 344"/>
                <a:gd name="T31" fmla="*/ 215 h 414"/>
                <a:gd name="T32" fmla="*/ 189 w 344"/>
                <a:gd name="T33" fmla="*/ 224 h 414"/>
                <a:gd name="T34" fmla="*/ 196 w 344"/>
                <a:gd name="T35" fmla="*/ 261 h 414"/>
                <a:gd name="T36" fmla="*/ 204 w 344"/>
                <a:gd name="T37" fmla="*/ 298 h 414"/>
                <a:gd name="T38" fmla="*/ 222 w 344"/>
                <a:gd name="T39" fmla="*/ 235 h 414"/>
                <a:gd name="T40" fmla="*/ 233 w 344"/>
                <a:gd name="T41" fmla="*/ 160 h 414"/>
                <a:gd name="T42" fmla="*/ 236 w 344"/>
                <a:gd name="T43" fmla="*/ 74 h 414"/>
                <a:gd name="T44" fmla="*/ 269 w 344"/>
                <a:gd name="T45" fmla="*/ 100 h 414"/>
                <a:gd name="T46" fmla="*/ 286 w 344"/>
                <a:gd name="T47" fmla="*/ 108 h 414"/>
                <a:gd name="T48" fmla="*/ 291 w 344"/>
                <a:gd name="T49" fmla="*/ 110 h 414"/>
                <a:gd name="T50" fmla="*/ 293 w 344"/>
                <a:gd name="T51" fmla="*/ 110 h 414"/>
                <a:gd name="T52" fmla="*/ 293 w 344"/>
                <a:gd name="T53" fmla="*/ 110 h 414"/>
                <a:gd name="T54" fmla="*/ 296 w 344"/>
                <a:gd name="T55" fmla="*/ 110 h 414"/>
                <a:gd name="T56" fmla="*/ 318 w 344"/>
                <a:gd name="T57" fmla="*/ 101 h 414"/>
                <a:gd name="T58" fmla="*/ 335 w 344"/>
                <a:gd name="T59" fmla="*/ 70 h 414"/>
                <a:gd name="T60" fmla="*/ 331 w 344"/>
                <a:gd name="T61" fmla="*/ 31 h 414"/>
                <a:gd name="T62" fmla="*/ 297 w 344"/>
                <a:gd name="T63" fmla="*/ 84 h 414"/>
                <a:gd name="T64" fmla="*/ 297 w 344"/>
                <a:gd name="T65" fmla="*/ 83 h 414"/>
                <a:gd name="T66" fmla="*/ 298 w 344"/>
                <a:gd name="T67" fmla="*/ 8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414">
                  <a:moveTo>
                    <a:pt x="331" y="31"/>
                  </a:moveTo>
                  <a:cubicBezTo>
                    <a:pt x="323" y="29"/>
                    <a:pt x="315" y="34"/>
                    <a:pt x="313" y="41"/>
                  </a:cubicBezTo>
                  <a:cubicBezTo>
                    <a:pt x="311" y="47"/>
                    <a:pt x="308" y="52"/>
                    <a:pt x="306" y="58"/>
                  </a:cubicBezTo>
                  <a:cubicBezTo>
                    <a:pt x="303" y="63"/>
                    <a:pt x="300" y="68"/>
                    <a:pt x="298" y="72"/>
                  </a:cubicBezTo>
                  <a:cubicBezTo>
                    <a:pt x="297" y="72"/>
                    <a:pt x="297" y="73"/>
                    <a:pt x="297" y="73"/>
                  </a:cubicBezTo>
                  <a:cubicBezTo>
                    <a:pt x="297" y="73"/>
                    <a:pt x="296" y="73"/>
                    <a:pt x="296" y="73"/>
                  </a:cubicBezTo>
                  <a:cubicBezTo>
                    <a:pt x="295" y="72"/>
                    <a:pt x="293" y="71"/>
                    <a:pt x="291" y="69"/>
                  </a:cubicBezTo>
                  <a:cubicBezTo>
                    <a:pt x="284" y="64"/>
                    <a:pt x="278" y="58"/>
                    <a:pt x="271" y="51"/>
                  </a:cubicBezTo>
                  <a:cubicBezTo>
                    <a:pt x="265" y="46"/>
                    <a:pt x="259" y="40"/>
                    <a:pt x="254" y="34"/>
                  </a:cubicBezTo>
                  <a:cubicBezTo>
                    <a:pt x="232" y="10"/>
                    <a:pt x="204" y="0"/>
                    <a:pt x="176" y="0"/>
                  </a:cubicBezTo>
                  <a:cubicBezTo>
                    <a:pt x="148" y="0"/>
                    <a:pt x="121" y="10"/>
                    <a:pt x="99" y="34"/>
                  </a:cubicBezTo>
                  <a:cubicBezTo>
                    <a:pt x="59" y="77"/>
                    <a:pt x="59" y="77"/>
                    <a:pt x="59" y="77"/>
                  </a:cubicBezTo>
                  <a:cubicBezTo>
                    <a:pt x="6" y="135"/>
                    <a:pt x="6" y="135"/>
                    <a:pt x="6" y="135"/>
                  </a:cubicBezTo>
                  <a:cubicBezTo>
                    <a:pt x="0" y="141"/>
                    <a:pt x="0" y="151"/>
                    <a:pt x="6" y="157"/>
                  </a:cubicBezTo>
                  <a:cubicBezTo>
                    <a:pt x="12" y="163"/>
                    <a:pt x="22" y="163"/>
                    <a:pt x="28" y="157"/>
                  </a:cubicBezTo>
                  <a:cubicBezTo>
                    <a:pt x="85" y="104"/>
                    <a:pt x="85" y="104"/>
                    <a:pt x="85" y="104"/>
                  </a:cubicBezTo>
                  <a:cubicBezTo>
                    <a:pt x="117" y="75"/>
                    <a:pt x="117" y="75"/>
                    <a:pt x="117" y="75"/>
                  </a:cubicBezTo>
                  <a:cubicBezTo>
                    <a:pt x="118" y="102"/>
                    <a:pt x="118" y="131"/>
                    <a:pt x="119" y="160"/>
                  </a:cubicBezTo>
                  <a:cubicBezTo>
                    <a:pt x="119" y="166"/>
                    <a:pt x="120" y="172"/>
                    <a:pt x="121" y="178"/>
                  </a:cubicBezTo>
                  <a:cubicBezTo>
                    <a:pt x="121" y="184"/>
                    <a:pt x="122" y="191"/>
                    <a:pt x="123" y="197"/>
                  </a:cubicBezTo>
                  <a:cubicBezTo>
                    <a:pt x="125" y="210"/>
                    <a:pt x="128" y="223"/>
                    <a:pt x="130" y="234"/>
                  </a:cubicBezTo>
                  <a:cubicBezTo>
                    <a:pt x="135" y="257"/>
                    <a:pt x="140" y="274"/>
                    <a:pt x="140" y="274"/>
                  </a:cubicBezTo>
                  <a:cubicBezTo>
                    <a:pt x="146" y="294"/>
                    <a:pt x="153" y="314"/>
                    <a:pt x="161" y="333"/>
                  </a:cubicBezTo>
                  <a:cubicBezTo>
                    <a:pt x="173" y="358"/>
                    <a:pt x="186" y="384"/>
                    <a:pt x="203" y="407"/>
                  </a:cubicBezTo>
                  <a:cubicBezTo>
                    <a:pt x="206" y="410"/>
                    <a:pt x="210" y="413"/>
                    <a:pt x="214" y="413"/>
                  </a:cubicBezTo>
                  <a:cubicBezTo>
                    <a:pt x="219" y="414"/>
                    <a:pt x="223" y="412"/>
                    <a:pt x="227" y="410"/>
                  </a:cubicBezTo>
                  <a:cubicBezTo>
                    <a:pt x="231" y="407"/>
                    <a:pt x="234" y="403"/>
                    <a:pt x="235" y="399"/>
                  </a:cubicBezTo>
                  <a:cubicBezTo>
                    <a:pt x="236" y="395"/>
                    <a:pt x="235" y="391"/>
                    <a:pt x="233" y="387"/>
                  </a:cubicBezTo>
                  <a:cubicBezTo>
                    <a:pt x="220" y="366"/>
                    <a:pt x="210" y="342"/>
                    <a:pt x="203" y="318"/>
                  </a:cubicBezTo>
                  <a:cubicBezTo>
                    <a:pt x="197" y="300"/>
                    <a:pt x="192" y="281"/>
                    <a:pt x="189" y="263"/>
                  </a:cubicBezTo>
                  <a:cubicBezTo>
                    <a:pt x="189" y="263"/>
                    <a:pt x="185" y="246"/>
                    <a:pt x="182" y="225"/>
                  </a:cubicBezTo>
                  <a:cubicBezTo>
                    <a:pt x="181" y="222"/>
                    <a:pt x="181" y="219"/>
                    <a:pt x="181" y="215"/>
                  </a:cubicBezTo>
                  <a:cubicBezTo>
                    <a:pt x="183" y="212"/>
                    <a:pt x="185" y="208"/>
                    <a:pt x="187" y="205"/>
                  </a:cubicBezTo>
                  <a:cubicBezTo>
                    <a:pt x="187" y="211"/>
                    <a:pt x="188" y="218"/>
                    <a:pt x="189" y="224"/>
                  </a:cubicBezTo>
                  <a:cubicBezTo>
                    <a:pt x="190" y="232"/>
                    <a:pt x="192" y="246"/>
                    <a:pt x="195" y="260"/>
                  </a:cubicBezTo>
                  <a:cubicBezTo>
                    <a:pt x="196" y="261"/>
                    <a:pt x="196" y="261"/>
                    <a:pt x="196" y="261"/>
                  </a:cubicBezTo>
                  <a:cubicBezTo>
                    <a:pt x="196" y="261"/>
                    <a:pt x="196" y="261"/>
                    <a:pt x="196" y="261"/>
                  </a:cubicBezTo>
                  <a:cubicBezTo>
                    <a:pt x="198" y="274"/>
                    <a:pt x="201" y="286"/>
                    <a:pt x="204" y="298"/>
                  </a:cubicBezTo>
                  <a:cubicBezTo>
                    <a:pt x="207" y="290"/>
                    <a:pt x="209" y="283"/>
                    <a:pt x="212" y="275"/>
                  </a:cubicBezTo>
                  <a:cubicBezTo>
                    <a:pt x="212" y="275"/>
                    <a:pt x="217" y="258"/>
                    <a:pt x="222" y="235"/>
                  </a:cubicBezTo>
                  <a:cubicBezTo>
                    <a:pt x="225" y="223"/>
                    <a:pt x="227" y="210"/>
                    <a:pt x="229" y="197"/>
                  </a:cubicBezTo>
                  <a:cubicBezTo>
                    <a:pt x="231" y="184"/>
                    <a:pt x="233" y="172"/>
                    <a:pt x="233" y="160"/>
                  </a:cubicBezTo>
                  <a:cubicBezTo>
                    <a:pt x="234" y="131"/>
                    <a:pt x="235" y="102"/>
                    <a:pt x="235" y="75"/>
                  </a:cubicBezTo>
                  <a:cubicBezTo>
                    <a:pt x="236" y="74"/>
                    <a:pt x="236" y="74"/>
                    <a:pt x="236" y="74"/>
                  </a:cubicBezTo>
                  <a:cubicBezTo>
                    <a:pt x="239" y="76"/>
                    <a:pt x="241" y="79"/>
                    <a:pt x="244" y="81"/>
                  </a:cubicBezTo>
                  <a:cubicBezTo>
                    <a:pt x="252" y="87"/>
                    <a:pt x="260" y="94"/>
                    <a:pt x="269" y="100"/>
                  </a:cubicBezTo>
                  <a:cubicBezTo>
                    <a:pt x="273" y="102"/>
                    <a:pt x="276" y="104"/>
                    <a:pt x="280" y="106"/>
                  </a:cubicBezTo>
                  <a:cubicBezTo>
                    <a:pt x="282" y="107"/>
                    <a:pt x="284" y="108"/>
                    <a:pt x="286" y="108"/>
                  </a:cubicBezTo>
                  <a:cubicBezTo>
                    <a:pt x="288" y="109"/>
                    <a:pt x="289" y="109"/>
                    <a:pt x="290" y="109"/>
                  </a:cubicBezTo>
                  <a:cubicBezTo>
                    <a:pt x="291" y="110"/>
                    <a:pt x="291" y="110"/>
                    <a:pt x="291" y="110"/>
                  </a:cubicBezTo>
                  <a:cubicBezTo>
                    <a:pt x="291" y="110"/>
                    <a:pt x="291" y="110"/>
                    <a:pt x="291" y="110"/>
                  </a:cubicBezTo>
                  <a:cubicBezTo>
                    <a:pt x="293" y="110"/>
                    <a:pt x="293" y="110"/>
                    <a:pt x="293" y="110"/>
                  </a:cubicBezTo>
                  <a:cubicBezTo>
                    <a:pt x="293" y="110"/>
                    <a:pt x="293" y="110"/>
                    <a:pt x="293" y="110"/>
                  </a:cubicBezTo>
                  <a:cubicBezTo>
                    <a:pt x="293" y="110"/>
                    <a:pt x="293" y="110"/>
                    <a:pt x="293" y="110"/>
                  </a:cubicBezTo>
                  <a:cubicBezTo>
                    <a:pt x="294" y="110"/>
                    <a:pt x="294" y="110"/>
                    <a:pt x="294" y="110"/>
                  </a:cubicBezTo>
                  <a:cubicBezTo>
                    <a:pt x="295" y="110"/>
                    <a:pt x="296" y="110"/>
                    <a:pt x="296" y="110"/>
                  </a:cubicBezTo>
                  <a:cubicBezTo>
                    <a:pt x="302" y="110"/>
                    <a:pt x="306" y="109"/>
                    <a:pt x="310" y="107"/>
                  </a:cubicBezTo>
                  <a:cubicBezTo>
                    <a:pt x="313" y="105"/>
                    <a:pt x="316" y="103"/>
                    <a:pt x="318" y="101"/>
                  </a:cubicBezTo>
                  <a:cubicBezTo>
                    <a:pt x="322" y="97"/>
                    <a:pt x="324" y="94"/>
                    <a:pt x="326" y="90"/>
                  </a:cubicBezTo>
                  <a:cubicBezTo>
                    <a:pt x="330" y="83"/>
                    <a:pt x="333" y="77"/>
                    <a:pt x="335" y="70"/>
                  </a:cubicBezTo>
                  <a:cubicBezTo>
                    <a:pt x="338" y="63"/>
                    <a:pt x="340" y="57"/>
                    <a:pt x="342" y="50"/>
                  </a:cubicBezTo>
                  <a:cubicBezTo>
                    <a:pt x="344" y="42"/>
                    <a:pt x="340" y="33"/>
                    <a:pt x="331" y="31"/>
                  </a:cubicBezTo>
                  <a:close/>
                  <a:moveTo>
                    <a:pt x="297" y="84"/>
                  </a:moveTo>
                  <a:cubicBezTo>
                    <a:pt x="297" y="84"/>
                    <a:pt x="297" y="84"/>
                    <a:pt x="297" y="84"/>
                  </a:cubicBezTo>
                  <a:cubicBezTo>
                    <a:pt x="297" y="84"/>
                    <a:pt x="297" y="84"/>
                    <a:pt x="297" y="84"/>
                  </a:cubicBezTo>
                  <a:cubicBezTo>
                    <a:pt x="296" y="87"/>
                    <a:pt x="297" y="86"/>
                    <a:pt x="297" y="83"/>
                  </a:cubicBezTo>
                  <a:cubicBezTo>
                    <a:pt x="298" y="84"/>
                    <a:pt x="298" y="84"/>
                    <a:pt x="298" y="84"/>
                  </a:cubicBezTo>
                  <a:cubicBezTo>
                    <a:pt x="298" y="84"/>
                    <a:pt x="298" y="84"/>
                    <a:pt x="298" y="84"/>
                  </a:cubicBezTo>
                  <a:lnTo>
                    <a:pt x="297" y="8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grpSp>
          <p:nvGrpSpPr>
            <p:cNvPr id="62" name="グループ化 61"/>
            <p:cNvGrpSpPr/>
            <p:nvPr/>
          </p:nvGrpSpPr>
          <p:grpSpPr>
            <a:xfrm rot="900000">
              <a:off x="2146503" y="5257146"/>
              <a:ext cx="151948" cy="108052"/>
              <a:chOff x="3708400" y="3130550"/>
              <a:chExt cx="1000125" cy="711200"/>
            </a:xfrm>
            <a:solidFill>
              <a:schemeClr val="tx2"/>
            </a:solidFill>
          </p:grpSpPr>
          <p:sp>
            <p:nvSpPr>
              <p:cNvPr id="66" name="Freeform 109"/>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7" name="Freeform 110"/>
              <p:cNvSpPr>
                <a:spLocks/>
              </p:cNvSpPr>
              <p:nvPr/>
            </p:nvSpPr>
            <p:spPr bwMode="auto">
              <a:xfrm>
                <a:off x="3708400"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8" name="Freeform 111"/>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69" name="Freeform 112"/>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grpSp>
        <p:grpSp>
          <p:nvGrpSpPr>
            <p:cNvPr id="63" name="グループ化 62">
              <a:extLst>
                <a:ext uri="{FF2B5EF4-FFF2-40B4-BE49-F238E27FC236}">
                  <a16:creationId xmlns:a16="http://schemas.microsoft.com/office/drawing/2014/main" id="{08158448-0EB0-488D-8021-E2551CB69985}"/>
                </a:ext>
              </a:extLst>
            </p:cNvPr>
            <p:cNvGrpSpPr/>
            <p:nvPr/>
          </p:nvGrpSpPr>
          <p:grpSpPr>
            <a:xfrm>
              <a:off x="1637449" y="5629138"/>
              <a:ext cx="243269" cy="230403"/>
              <a:chOff x="6180904" y="5317093"/>
              <a:chExt cx="360363" cy="341303"/>
            </a:xfrm>
            <a:solidFill>
              <a:schemeClr val="tx2"/>
            </a:solidFill>
          </p:grpSpPr>
          <p:sp>
            <p:nvSpPr>
              <p:cNvPr id="64" name="Freeform 258">
                <a:extLst>
                  <a:ext uri="{FF2B5EF4-FFF2-40B4-BE49-F238E27FC236}">
                    <a16:creationId xmlns:a16="http://schemas.microsoft.com/office/drawing/2014/main" id="{DBABE7B0-41BD-46E1-A484-500DA1403474}"/>
                  </a:ext>
                </a:extLst>
              </p:cNvPr>
              <p:cNvSpPr>
                <a:spLocks noEditPoints="1"/>
              </p:cNvSpPr>
              <p:nvPr/>
            </p:nvSpPr>
            <p:spPr bwMode="auto">
              <a:xfrm>
                <a:off x="6201542" y="5480596"/>
                <a:ext cx="319088" cy="177800"/>
              </a:xfrm>
              <a:custGeom>
                <a:avLst/>
                <a:gdLst>
                  <a:gd name="T0" fmla="*/ 12 w 201"/>
                  <a:gd name="T1" fmla="*/ 112 h 112"/>
                  <a:gd name="T2" fmla="*/ 189 w 201"/>
                  <a:gd name="T3" fmla="*/ 112 h 112"/>
                  <a:gd name="T4" fmla="*/ 201 w 201"/>
                  <a:gd name="T5" fmla="*/ 0 h 112"/>
                  <a:gd name="T6" fmla="*/ 0 w 201"/>
                  <a:gd name="T7" fmla="*/ 0 h 112"/>
                  <a:gd name="T8" fmla="*/ 12 w 201"/>
                  <a:gd name="T9" fmla="*/ 112 h 112"/>
                  <a:gd name="T10" fmla="*/ 109 w 201"/>
                  <a:gd name="T11" fmla="*/ 92 h 112"/>
                  <a:gd name="T12" fmla="*/ 92 w 201"/>
                  <a:gd name="T13" fmla="*/ 92 h 112"/>
                  <a:gd name="T14" fmla="*/ 91 w 201"/>
                  <a:gd name="T15" fmla="*/ 59 h 112"/>
                  <a:gd name="T16" fmla="*/ 110 w 201"/>
                  <a:gd name="T17" fmla="*/ 59 h 112"/>
                  <a:gd name="T18" fmla="*/ 109 w 201"/>
                  <a:gd name="T19" fmla="*/ 92 h 112"/>
                  <a:gd name="T20" fmla="*/ 157 w 201"/>
                  <a:gd name="T21" fmla="*/ 18 h 112"/>
                  <a:gd name="T22" fmla="*/ 178 w 201"/>
                  <a:gd name="T23" fmla="*/ 18 h 112"/>
                  <a:gd name="T24" fmla="*/ 176 w 201"/>
                  <a:gd name="T25" fmla="*/ 46 h 112"/>
                  <a:gd name="T26" fmla="*/ 156 w 201"/>
                  <a:gd name="T27" fmla="*/ 46 h 112"/>
                  <a:gd name="T28" fmla="*/ 157 w 201"/>
                  <a:gd name="T29" fmla="*/ 18 h 112"/>
                  <a:gd name="T30" fmla="*/ 155 w 201"/>
                  <a:gd name="T31" fmla="*/ 59 h 112"/>
                  <a:gd name="T32" fmla="*/ 174 w 201"/>
                  <a:gd name="T33" fmla="*/ 59 h 112"/>
                  <a:gd name="T34" fmla="*/ 172 w 201"/>
                  <a:gd name="T35" fmla="*/ 92 h 112"/>
                  <a:gd name="T36" fmla="*/ 153 w 201"/>
                  <a:gd name="T37" fmla="*/ 92 h 112"/>
                  <a:gd name="T38" fmla="*/ 155 w 201"/>
                  <a:gd name="T39" fmla="*/ 59 h 112"/>
                  <a:gd name="T40" fmla="*/ 124 w 201"/>
                  <a:gd name="T41" fmla="*/ 18 h 112"/>
                  <a:gd name="T42" fmla="*/ 144 w 201"/>
                  <a:gd name="T43" fmla="*/ 18 h 112"/>
                  <a:gd name="T44" fmla="*/ 142 w 201"/>
                  <a:gd name="T45" fmla="*/ 46 h 112"/>
                  <a:gd name="T46" fmla="*/ 124 w 201"/>
                  <a:gd name="T47" fmla="*/ 46 h 112"/>
                  <a:gd name="T48" fmla="*/ 124 w 201"/>
                  <a:gd name="T49" fmla="*/ 18 h 112"/>
                  <a:gd name="T50" fmla="*/ 123 w 201"/>
                  <a:gd name="T51" fmla="*/ 59 h 112"/>
                  <a:gd name="T52" fmla="*/ 141 w 201"/>
                  <a:gd name="T53" fmla="*/ 59 h 112"/>
                  <a:gd name="T54" fmla="*/ 140 w 201"/>
                  <a:gd name="T55" fmla="*/ 92 h 112"/>
                  <a:gd name="T56" fmla="*/ 123 w 201"/>
                  <a:gd name="T57" fmla="*/ 92 h 112"/>
                  <a:gd name="T58" fmla="*/ 123 w 201"/>
                  <a:gd name="T59" fmla="*/ 59 h 112"/>
                  <a:gd name="T60" fmla="*/ 110 w 201"/>
                  <a:gd name="T61" fmla="*/ 18 h 112"/>
                  <a:gd name="T62" fmla="*/ 110 w 201"/>
                  <a:gd name="T63" fmla="*/ 46 h 112"/>
                  <a:gd name="T64" fmla="*/ 91 w 201"/>
                  <a:gd name="T65" fmla="*/ 46 h 112"/>
                  <a:gd name="T66" fmla="*/ 91 w 201"/>
                  <a:gd name="T67" fmla="*/ 18 h 112"/>
                  <a:gd name="T68" fmla="*/ 110 w 201"/>
                  <a:gd name="T69" fmla="*/ 18 h 112"/>
                  <a:gd name="T70" fmla="*/ 78 w 201"/>
                  <a:gd name="T71" fmla="*/ 92 h 112"/>
                  <a:gd name="T72" fmla="*/ 61 w 201"/>
                  <a:gd name="T73" fmla="*/ 92 h 112"/>
                  <a:gd name="T74" fmla="*/ 60 w 201"/>
                  <a:gd name="T75" fmla="*/ 59 h 112"/>
                  <a:gd name="T76" fmla="*/ 78 w 201"/>
                  <a:gd name="T77" fmla="*/ 59 h 112"/>
                  <a:gd name="T78" fmla="*/ 78 w 201"/>
                  <a:gd name="T79" fmla="*/ 92 h 112"/>
                  <a:gd name="T80" fmla="*/ 77 w 201"/>
                  <a:gd name="T81" fmla="*/ 18 h 112"/>
                  <a:gd name="T82" fmla="*/ 77 w 201"/>
                  <a:gd name="T83" fmla="*/ 46 h 112"/>
                  <a:gd name="T84" fmla="*/ 59 w 201"/>
                  <a:gd name="T85" fmla="*/ 46 h 112"/>
                  <a:gd name="T86" fmla="*/ 57 w 201"/>
                  <a:gd name="T87" fmla="*/ 18 h 112"/>
                  <a:gd name="T88" fmla="*/ 77 w 201"/>
                  <a:gd name="T89" fmla="*/ 18 h 112"/>
                  <a:gd name="T90" fmla="*/ 48 w 201"/>
                  <a:gd name="T91" fmla="*/ 92 h 112"/>
                  <a:gd name="T92" fmla="*/ 29 w 201"/>
                  <a:gd name="T93" fmla="*/ 92 h 112"/>
                  <a:gd name="T94" fmla="*/ 27 w 201"/>
                  <a:gd name="T95" fmla="*/ 59 h 112"/>
                  <a:gd name="T96" fmla="*/ 46 w 201"/>
                  <a:gd name="T97" fmla="*/ 59 h 112"/>
                  <a:gd name="T98" fmla="*/ 48 w 201"/>
                  <a:gd name="T99" fmla="*/ 92 h 112"/>
                  <a:gd name="T100" fmla="*/ 44 w 201"/>
                  <a:gd name="T101" fmla="*/ 18 h 112"/>
                  <a:gd name="T102" fmla="*/ 45 w 201"/>
                  <a:gd name="T103" fmla="*/ 46 h 112"/>
                  <a:gd name="T104" fmla="*/ 25 w 201"/>
                  <a:gd name="T105" fmla="*/ 46 h 112"/>
                  <a:gd name="T106" fmla="*/ 23 w 201"/>
                  <a:gd name="T107" fmla="*/ 18 h 112"/>
                  <a:gd name="T108" fmla="*/ 44 w 201"/>
                  <a:gd name="T109"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 h="112">
                    <a:moveTo>
                      <a:pt x="12" y="112"/>
                    </a:moveTo>
                    <a:lnTo>
                      <a:pt x="189" y="112"/>
                    </a:lnTo>
                    <a:lnTo>
                      <a:pt x="201" y="0"/>
                    </a:lnTo>
                    <a:lnTo>
                      <a:pt x="0" y="0"/>
                    </a:lnTo>
                    <a:lnTo>
                      <a:pt x="12" y="112"/>
                    </a:lnTo>
                    <a:close/>
                    <a:moveTo>
                      <a:pt x="109" y="92"/>
                    </a:moveTo>
                    <a:lnTo>
                      <a:pt x="92" y="92"/>
                    </a:lnTo>
                    <a:lnTo>
                      <a:pt x="91" y="59"/>
                    </a:lnTo>
                    <a:lnTo>
                      <a:pt x="110" y="59"/>
                    </a:lnTo>
                    <a:lnTo>
                      <a:pt x="109" y="92"/>
                    </a:lnTo>
                    <a:close/>
                    <a:moveTo>
                      <a:pt x="157" y="18"/>
                    </a:moveTo>
                    <a:lnTo>
                      <a:pt x="178" y="18"/>
                    </a:lnTo>
                    <a:lnTo>
                      <a:pt x="176" y="46"/>
                    </a:lnTo>
                    <a:lnTo>
                      <a:pt x="156" y="46"/>
                    </a:lnTo>
                    <a:lnTo>
                      <a:pt x="157" y="18"/>
                    </a:lnTo>
                    <a:close/>
                    <a:moveTo>
                      <a:pt x="155" y="59"/>
                    </a:moveTo>
                    <a:lnTo>
                      <a:pt x="174" y="59"/>
                    </a:lnTo>
                    <a:lnTo>
                      <a:pt x="172" y="92"/>
                    </a:lnTo>
                    <a:lnTo>
                      <a:pt x="153" y="92"/>
                    </a:lnTo>
                    <a:lnTo>
                      <a:pt x="155" y="59"/>
                    </a:lnTo>
                    <a:close/>
                    <a:moveTo>
                      <a:pt x="124" y="18"/>
                    </a:moveTo>
                    <a:lnTo>
                      <a:pt x="144" y="18"/>
                    </a:lnTo>
                    <a:lnTo>
                      <a:pt x="142" y="46"/>
                    </a:lnTo>
                    <a:lnTo>
                      <a:pt x="124" y="46"/>
                    </a:lnTo>
                    <a:lnTo>
                      <a:pt x="124" y="18"/>
                    </a:lnTo>
                    <a:close/>
                    <a:moveTo>
                      <a:pt x="123" y="59"/>
                    </a:moveTo>
                    <a:lnTo>
                      <a:pt x="141" y="59"/>
                    </a:lnTo>
                    <a:lnTo>
                      <a:pt x="140" y="92"/>
                    </a:lnTo>
                    <a:lnTo>
                      <a:pt x="123" y="92"/>
                    </a:lnTo>
                    <a:lnTo>
                      <a:pt x="123" y="59"/>
                    </a:lnTo>
                    <a:close/>
                    <a:moveTo>
                      <a:pt x="110" y="18"/>
                    </a:moveTo>
                    <a:lnTo>
                      <a:pt x="110" y="46"/>
                    </a:lnTo>
                    <a:lnTo>
                      <a:pt x="91" y="46"/>
                    </a:lnTo>
                    <a:lnTo>
                      <a:pt x="91" y="18"/>
                    </a:lnTo>
                    <a:lnTo>
                      <a:pt x="110" y="18"/>
                    </a:lnTo>
                    <a:close/>
                    <a:moveTo>
                      <a:pt x="78" y="92"/>
                    </a:moveTo>
                    <a:lnTo>
                      <a:pt x="61" y="92"/>
                    </a:lnTo>
                    <a:lnTo>
                      <a:pt x="60" y="59"/>
                    </a:lnTo>
                    <a:lnTo>
                      <a:pt x="78" y="59"/>
                    </a:lnTo>
                    <a:lnTo>
                      <a:pt x="78" y="92"/>
                    </a:lnTo>
                    <a:close/>
                    <a:moveTo>
                      <a:pt x="77" y="18"/>
                    </a:moveTo>
                    <a:lnTo>
                      <a:pt x="77" y="46"/>
                    </a:lnTo>
                    <a:lnTo>
                      <a:pt x="59" y="46"/>
                    </a:lnTo>
                    <a:lnTo>
                      <a:pt x="57" y="18"/>
                    </a:lnTo>
                    <a:lnTo>
                      <a:pt x="77" y="18"/>
                    </a:lnTo>
                    <a:close/>
                    <a:moveTo>
                      <a:pt x="48" y="92"/>
                    </a:moveTo>
                    <a:lnTo>
                      <a:pt x="29" y="92"/>
                    </a:lnTo>
                    <a:lnTo>
                      <a:pt x="27" y="59"/>
                    </a:lnTo>
                    <a:lnTo>
                      <a:pt x="46" y="59"/>
                    </a:lnTo>
                    <a:lnTo>
                      <a:pt x="48" y="92"/>
                    </a:lnTo>
                    <a:close/>
                    <a:moveTo>
                      <a:pt x="44" y="18"/>
                    </a:moveTo>
                    <a:lnTo>
                      <a:pt x="45" y="46"/>
                    </a:lnTo>
                    <a:lnTo>
                      <a:pt x="25" y="46"/>
                    </a:lnTo>
                    <a:lnTo>
                      <a:pt x="23" y="18"/>
                    </a:lnTo>
                    <a:lnTo>
                      <a:pt x="44" y="18"/>
                    </a:ln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sp>
            <p:nvSpPr>
              <p:cNvPr id="65" name="Freeform 259">
                <a:extLst>
                  <a:ext uri="{FF2B5EF4-FFF2-40B4-BE49-F238E27FC236}">
                    <a16:creationId xmlns:a16="http://schemas.microsoft.com/office/drawing/2014/main" id="{EB04CD7A-C8D3-41FD-9772-821633413A7F}"/>
                  </a:ext>
                </a:extLst>
              </p:cNvPr>
              <p:cNvSpPr>
                <a:spLocks noEditPoints="1"/>
              </p:cNvSpPr>
              <p:nvPr/>
            </p:nvSpPr>
            <p:spPr bwMode="auto">
              <a:xfrm>
                <a:off x="6180904" y="5317093"/>
                <a:ext cx="360363" cy="149225"/>
              </a:xfrm>
              <a:custGeom>
                <a:avLst/>
                <a:gdLst>
                  <a:gd name="T0" fmla="*/ 433 w 512"/>
                  <a:gd name="T1" fmla="*/ 149 h 214"/>
                  <a:gd name="T2" fmla="*/ 325 w 512"/>
                  <a:gd name="T3" fmla="*/ 35 h 214"/>
                  <a:gd name="T4" fmla="*/ 326 w 512"/>
                  <a:gd name="T5" fmla="*/ 28 h 214"/>
                  <a:gd name="T6" fmla="*/ 318 w 512"/>
                  <a:gd name="T7" fmla="*/ 8 h 214"/>
                  <a:gd name="T8" fmla="*/ 298 w 512"/>
                  <a:gd name="T9" fmla="*/ 0 h 214"/>
                  <a:gd name="T10" fmla="*/ 278 w 512"/>
                  <a:gd name="T11" fmla="*/ 8 h 214"/>
                  <a:gd name="T12" fmla="*/ 270 w 512"/>
                  <a:gd name="T13" fmla="*/ 28 h 214"/>
                  <a:gd name="T14" fmla="*/ 278 w 512"/>
                  <a:gd name="T15" fmla="*/ 48 h 214"/>
                  <a:gd name="T16" fmla="*/ 298 w 512"/>
                  <a:gd name="T17" fmla="*/ 56 h 214"/>
                  <a:gd name="T18" fmla="*/ 303 w 512"/>
                  <a:gd name="T19" fmla="*/ 56 h 214"/>
                  <a:gd name="T20" fmla="*/ 391 w 512"/>
                  <a:gd name="T21" fmla="*/ 149 h 214"/>
                  <a:gd name="T22" fmla="*/ 121 w 512"/>
                  <a:gd name="T23" fmla="*/ 149 h 214"/>
                  <a:gd name="T24" fmla="*/ 209 w 512"/>
                  <a:gd name="T25" fmla="*/ 56 h 214"/>
                  <a:gd name="T26" fmla="*/ 214 w 512"/>
                  <a:gd name="T27" fmla="*/ 56 h 214"/>
                  <a:gd name="T28" fmla="*/ 234 w 512"/>
                  <a:gd name="T29" fmla="*/ 48 h 214"/>
                  <a:gd name="T30" fmla="*/ 242 w 512"/>
                  <a:gd name="T31" fmla="*/ 28 h 214"/>
                  <a:gd name="T32" fmla="*/ 234 w 512"/>
                  <a:gd name="T33" fmla="*/ 8 h 214"/>
                  <a:gd name="T34" fmla="*/ 214 w 512"/>
                  <a:gd name="T35" fmla="*/ 0 h 214"/>
                  <a:gd name="T36" fmla="*/ 194 w 512"/>
                  <a:gd name="T37" fmla="*/ 8 h 214"/>
                  <a:gd name="T38" fmla="*/ 186 w 512"/>
                  <a:gd name="T39" fmla="*/ 28 h 214"/>
                  <a:gd name="T40" fmla="*/ 187 w 512"/>
                  <a:gd name="T41" fmla="*/ 35 h 214"/>
                  <a:gd name="T42" fmla="*/ 79 w 512"/>
                  <a:gd name="T43" fmla="*/ 149 h 214"/>
                  <a:gd name="T44" fmla="*/ 0 w 512"/>
                  <a:gd name="T45" fmla="*/ 149 h 214"/>
                  <a:gd name="T46" fmla="*/ 0 w 512"/>
                  <a:gd name="T47" fmla="*/ 214 h 214"/>
                  <a:gd name="T48" fmla="*/ 512 w 512"/>
                  <a:gd name="T49" fmla="*/ 214 h 214"/>
                  <a:gd name="T50" fmla="*/ 512 w 512"/>
                  <a:gd name="T51" fmla="*/ 149 h 214"/>
                  <a:gd name="T52" fmla="*/ 433 w 512"/>
                  <a:gd name="T53" fmla="*/ 149 h 214"/>
                  <a:gd name="T54" fmla="*/ 297 w 512"/>
                  <a:gd name="T55" fmla="*/ 29 h 214"/>
                  <a:gd name="T56" fmla="*/ 297 w 512"/>
                  <a:gd name="T57" fmla="*/ 28 h 214"/>
                  <a:gd name="T58" fmla="*/ 297 w 512"/>
                  <a:gd name="T59" fmla="*/ 28 h 214"/>
                  <a:gd name="T60" fmla="*/ 298 w 512"/>
                  <a:gd name="T61" fmla="*/ 28 h 214"/>
                  <a:gd name="T62" fmla="*/ 298 w 512"/>
                  <a:gd name="T63" fmla="*/ 28 h 214"/>
                  <a:gd name="T64" fmla="*/ 298 w 512"/>
                  <a:gd name="T65" fmla="*/ 28 h 214"/>
                  <a:gd name="T66" fmla="*/ 297 w 512"/>
                  <a:gd name="T67" fmla="*/ 29 h 214"/>
                  <a:gd name="T68" fmla="*/ 214 w 512"/>
                  <a:gd name="T69" fmla="*/ 28 h 214"/>
                  <a:gd name="T70" fmla="*/ 214 w 512"/>
                  <a:gd name="T71" fmla="*/ 28 h 214"/>
                  <a:gd name="T72" fmla="*/ 215 w 512"/>
                  <a:gd name="T73" fmla="*/ 28 h 214"/>
                  <a:gd name="T74" fmla="*/ 215 w 512"/>
                  <a:gd name="T75" fmla="*/ 28 h 214"/>
                  <a:gd name="T76" fmla="*/ 215 w 512"/>
                  <a:gd name="T77" fmla="*/ 29 h 214"/>
                  <a:gd name="T78" fmla="*/ 214 w 512"/>
                  <a:gd name="T79" fmla="*/ 2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214">
                    <a:moveTo>
                      <a:pt x="433" y="149"/>
                    </a:moveTo>
                    <a:cubicBezTo>
                      <a:pt x="325" y="35"/>
                      <a:pt x="325" y="35"/>
                      <a:pt x="325" y="35"/>
                    </a:cubicBezTo>
                    <a:cubicBezTo>
                      <a:pt x="326" y="33"/>
                      <a:pt x="326" y="30"/>
                      <a:pt x="326" y="28"/>
                    </a:cubicBezTo>
                    <a:cubicBezTo>
                      <a:pt x="326" y="20"/>
                      <a:pt x="323" y="13"/>
                      <a:pt x="318" y="8"/>
                    </a:cubicBezTo>
                    <a:cubicBezTo>
                      <a:pt x="313" y="3"/>
                      <a:pt x="306" y="0"/>
                      <a:pt x="298" y="0"/>
                    </a:cubicBezTo>
                    <a:cubicBezTo>
                      <a:pt x="290" y="0"/>
                      <a:pt x="283" y="3"/>
                      <a:pt x="278" y="8"/>
                    </a:cubicBezTo>
                    <a:cubicBezTo>
                      <a:pt x="273" y="13"/>
                      <a:pt x="270" y="20"/>
                      <a:pt x="270" y="28"/>
                    </a:cubicBezTo>
                    <a:cubicBezTo>
                      <a:pt x="270" y="36"/>
                      <a:pt x="273" y="43"/>
                      <a:pt x="278" y="48"/>
                    </a:cubicBezTo>
                    <a:cubicBezTo>
                      <a:pt x="283" y="53"/>
                      <a:pt x="290" y="56"/>
                      <a:pt x="298" y="56"/>
                    </a:cubicBezTo>
                    <a:cubicBezTo>
                      <a:pt x="300" y="56"/>
                      <a:pt x="301" y="56"/>
                      <a:pt x="303" y="56"/>
                    </a:cubicBezTo>
                    <a:cubicBezTo>
                      <a:pt x="391" y="149"/>
                      <a:pt x="391" y="149"/>
                      <a:pt x="391" y="149"/>
                    </a:cubicBezTo>
                    <a:cubicBezTo>
                      <a:pt x="121" y="149"/>
                      <a:pt x="121" y="149"/>
                      <a:pt x="121" y="149"/>
                    </a:cubicBezTo>
                    <a:cubicBezTo>
                      <a:pt x="209" y="56"/>
                      <a:pt x="209" y="56"/>
                      <a:pt x="209" y="56"/>
                    </a:cubicBezTo>
                    <a:cubicBezTo>
                      <a:pt x="211" y="56"/>
                      <a:pt x="212" y="56"/>
                      <a:pt x="214" y="56"/>
                    </a:cubicBezTo>
                    <a:cubicBezTo>
                      <a:pt x="222" y="56"/>
                      <a:pt x="229" y="53"/>
                      <a:pt x="234" y="48"/>
                    </a:cubicBezTo>
                    <a:cubicBezTo>
                      <a:pt x="239" y="43"/>
                      <a:pt x="242" y="36"/>
                      <a:pt x="242" y="28"/>
                    </a:cubicBezTo>
                    <a:cubicBezTo>
                      <a:pt x="242" y="20"/>
                      <a:pt x="239" y="13"/>
                      <a:pt x="234" y="8"/>
                    </a:cubicBezTo>
                    <a:cubicBezTo>
                      <a:pt x="229" y="3"/>
                      <a:pt x="222" y="0"/>
                      <a:pt x="214" y="0"/>
                    </a:cubicBezTo>
                    <a:cubicBezTo>
                      <a:pt x="206" y="0"/>
                      <a:pt x="199" y="3"/>
                      <a:pt x="194" y="8"/>
                    </a:cubicBezTo>
                    <a:cubicBezTo>
                      <a:pt x="189" y="13"/>
                      <a:pt x="186" y="20"/>
                      <a:pt x="186" y="28"/>
                    </a:cubicBezTo>
                    <a:cubicBezTo>
                      <a:pt x="186" y="30"/>
                      <a:pt x="186" y="33"/>
                      <a:pt x="187" y="35"/>
                    </a:cubicBezTo>
                    <a:cubicBezTo>
                      <a:pt x="79" y="149"/>
                      <a:pt x="79" y="149"/>
                      <a:pt x="79" y="149"/>
                    </a:cubicBezTo>
                    <a:cubicBezTo>
                      <a:pt x="0" y="149"/>
                      <a:pt x="0" y="149"/>
                      <a:pt x="0" y="149"/>
                    </a:cubicBezTo>
                    <a:cubicBezTo>
                      <a:pt x="0" y="214"/>
                      <a:pt x="0" y="214"/>
                      <a:pt x="0" y="214"/>
                    </a:cubicBezTo>
                    <a:cubicBezTo>
                      <a:pt x="512" y="214"/>
                      <a:pt x="512" y="214"/>
                      <a:pt x="512" y="214"/>
                    </a:cubicBezTo>
                    <a:cubicBezTo>
                      <a:pt x="512" y="149"/>
                      <a:pt x="512" y="149"/>
                      <a:pt x="512" y="149"/>
                    </a:cubicBezTo>
                    <a:lnTo>
                      <a:pt x="433" y="149"/>
                    </a:lnTo>
                    <a:close/>
                    <a:moveTo>
                      <a:pt x="297" y="29"/>
                    </a:moveTo>
                    <a:cubicBezTo>
                      <a:pt x="297" y="28"/>
                      <a:pt x="297" y="28"/>
                      <a:pt x="297" y="28"/>
                    </a:cubicBezTo>
                    <a:cubicBezTo>
                      <a:pt x="297" y="28"/>
                      <a:pt x="297" y="28"/>
                      <a:pt x="297" y="28"/>
                    </a:cubicBezTo>
                    <a:cubicBezTo>
                      <a:pt x="298" y="28"/>
                      <a:pt x="298" y="28"/>
                      <a:pt x="298" y="28"/>
                    </a:cubicBezTo>
                    <a:cubicBezTo>
                      <a:pt x="298" y="28"/>
                      <a:pt x="298" y="28"/>
                      <a:pt x="298" y="28"/>
                    </a:cubicBezTo>
                    <a:cubicBezTo>
                      <a:pt x="298" y="28"/>
                      <a:pt x="298" y="28"/>
                      <a:pt x="298" y="28"/>
                    </a:cubicBezTo>
                    <a:lnTo>
                      <a:pt x="297" y="29"/>
                    </a:lnTo>
                    <a:close/>
                    <a:moveTo>
                      <a:pt x="214" y="28"/>
                    </a:moveTo>
                    <a:cubicBezTo>
                      <a:pt x="214" y="28"/>
                      <a:pt x="214" y="28"/>
                      <a:pt x="214" y="28"/>
                    </a:cubicBezTo>
                    <a:cubicBezTo>
                      <a:pt x="215" y="28"/>
                      <a:pt x="215" y="28"/>
                      <a:pt x="215" y="28"/>
                    </a:cubicBezTo>
                    <a:cubicBezTo>
                      <a:pt x="215" y="28"/>
                      <a:pt x="215" y="28"/>
                      <a:pt x="215" y="28"/>
                    </a:cubicBezTo>
                    <a:cubicBezTo>
                      <a:pt x="215" y="29"/>
                      <a:pt x="215" y="29"/>
                      <a:pt x="215" y="29"/>
                    </a:cubicBezTo>
                    <a:cubicBezTo>
                      <a:pt x="214" y="28"/>
                      <a:pt x="214" y="28"/>
                      <a:pt x="214"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latin typeface="Meiryo UI" panose="020B0604030504040204" pitchFamily="50" charset="-128"/>
                  <a:ea typeface="Meiryo UI" panose="020B0604030504040204" pitchFamily="50" charset="-128"/>
                </a:endParaRPr>
              </a:p>
            </p:txBody>
          </p:sp>
        </p:grpSp>
      </p:grpSp>
      <p:pic>
        <p:nvPicPr>
          <p:cNvPr id="70" name="図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682" y="1591219"/>
            <a:ext cx="1956845" cy="1032977"/>
          </a:xfrm>
          <a:prstGeom prst="rect">
            <a:avLst/>
          </a:prstGeom>
        </p:spPr>
      </p:pic>
      <p:pic>
        <p:nvPicPr>
          <p:cNvPr id="3" name="図 2"/>
          <p:cNvPicPr>
            <a:picLocks noChangeAspect="1"/>
          </p:cNvPicPr>
          <p:nvPr/>
        </p:nvPicPr>
        <p:blipFill>
          <a:blip r:embed="rId4"/>
          <a:stretch>
            <a:fillRect/>
          </a:stretch>
        </p:blipFill>
        <p:spPr>
          <a:xfrm>
            <a:off x="166772" y="3734584"/>
            <a:ext cx="4808601" cy="2509397"/>
          </a:xfrm>
          <a:prstGeom prst="rect">
            <a:avLst/>
          </a:prstGeom>
        </p:spPr>
      </p:pic>
    </p:spTree>
    <p:extLst>
      <p:ext uri="{BB962C8B-B14F-4D97-AF65-F5344CB8AC3E}">
        <p14:creationId xmlns:p14="http://schemas.microsoft.com/office/powerpoint/2010/main" val="186866408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2. </a:t>
            </a:r>
            <a:r>
              <a:rPr lang="ja-JP" altLang="en-US" dirty="0" smtClean="0">
                <a:latin typeface="+mn-ea"/>
                <a:ea typeface="+mn-ea"/>
              </a:rPr>
              <a:t>機能要件（決済システム）：決済情報管理機能（</a:t>
            </a:r>
            <a:r>
              <a:rPr lang="en-US" altLang="ja-JP" dirty="0" smtClean="0">
                <a:latin typeface="+mn-ea"/>
                <a:ea typeface="+mn-ea"/>
              </a:rPr>
              <a:t>1/6</a:t>
            </a:r>
            <a:r>
              <a:rPr lang="ja-JP" altLang="en-US" dirty="0" smtClean="0">
                <a:latin typeface="+mn-ea"/>
                <a:ea typeface="+mn-ea"/>
              </a:rPr>
              <a:t>）</a:t>
            </a:r>
            <a:endParaRPr kumimoji="1"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3240183727"/>
              </p:ext>
            </p:extLst>
          </p:nvPr>
        </p:nvGraphicFramePr>
        <p:xfrm>
          <a:off x="139903" y="905605"/>
          <a:ext cx="9517813" cy="5145836"/>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決済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クレジットカードでの売上を実施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クレジットカードでの取消を実施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a:solidFill>
                            <a:srgbClr val="000000"/>
                          </a:solidFill>
                          <a:effectLst/>
                          <a:latin typeface="+mn-ea"/>
                          <a:ea typeface="+mn-ea"/>
                        </a:rPr>
                        <a:t>3</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オーソリ予約</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クレジットカードでの与信枠を確保</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r h="187366">
                <a:tc>
                  <a:txBody>
                    <a:bodyPr/>
                    <a:lstStyle/>
                    <a:p>
                      <a:pPr algn="ctr" fontAlgn="ctr"/>
                      <a:r>
                        <a:rPr lang="en-US" altLang="ja-JP" sz="1100" b="0" i="0" u="none" strike="noStrike" dirty="0">
                          <a:solidFill>
                            <a:srgbClr val="000000"/>
                          </a:solidFill>
                          <a:effectLst/>
                          <a:latin typeface="+mn-ea"/>
                          <a:ea typeface="+mn-ea"/>
                        </a:rPr>
                        <a:t>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オーソリ予約取消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クレジットカードでの与信枠確保の取り消しを実施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187366">
                <a:tc>
                  <a:txBody>
                    <a:bodyPr/>
                    <a:lstStyle/>
                    <a:p>
                      <a:pPr algn="ctr" fontAlgn="ctr"/>
                      <a:r>
                        <a:rPr lang="en-US" altLang="ja-JP" sz="1100" b="0" i="0" u="none" strike="noStrike" dirty="0">
                          <a:solidFill>
                            <a:srgbClr val="000000"/>
                          </a:solidFill>
                          <a:effectLst/>
                          <a:latin typeface="+mn-ea"/>
                          <a:ea typeface="+mn-ea"/>
                        </a:rPr>
                        <a:t>5</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承認後売上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クレジットカードで事前承認の売上を実施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a:solidFill>
                            <a:srgbClr val="000000"/>
                          </a:solidFill>
                          <a:effectLst/>
                          <a:latin typeface="+mn-ea"/>
                          <a:ea typeface="+mn-ea"/>
                        </a:rPr>
                        <a:t>6</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zh-TW" altLang="en-US" sz="1100" b="0" i="0" u="none" strike="noStrike">
                          <a:solidFill>
                            <a:srgbClr val="000000"/>
                          </a:solidFill>
                          <a:effectLst/>
                          <a:latin typeface="+mn-ea"/>
                          <a:ea typeface="+mn-ea"/>
                        </a:rPr>
                        <a:t>承認後売上取消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クレジットカードでの事前承認の取り消しを実施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r h="187366">
                <a:tc>
                  <a:txBody>
                    <a:bodyPr/>
                    <a:lstStyle/>
                    <a:p>
                      <a:pPr algn="ctr" fontAlgn="ctr"/>
                      <a:r>
                        <a:rPr lang="en-US" altLang="ja-JP" sz="1100" b="0" i="0" u="none" strike="noStrike" dirty="0">
                          <a:solidFill>
                            <a:srgbClr val="000000"/>
                          </a:solidFill>
                          <a:effectLst/>
                          <a:latin typeface="+mn-ea"/>
                          <a:ea typeface="+mn-ea"/>
                        </a:rPr>
                        <a:t>7</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無効カードチェック</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クレジットカードが利用可能かをカード会社に照会</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290946053"/>
                  </a:ext>
                </a:extLst>
              </a:tr>
              <a:tr h="187366">
                <a:tc>
                  <a:txBody>
                    <a:bodyPr/>
                    <a:lstStyle/>
                    <a:p>
                      <a:pPr algn="ctr" fontAlgn="ctr"/>
                      <a:r>
                        <a:rPr lang="en-US" altLang="ja-JP" sz="1100" b="0" i="0" u="none" strike="noStrike" dirty="0">
                          <a:solidFill>
                            <a:srgbClr val="000000"/>
                          </a:solidFill>
                          <a:effectLst/>
                          <a:latin typeface="+mn-ea"/>
                          <a:ea typeface="+mn-ea"/>
                        </a:rPr>
                        <a:t>8</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クレジット業務の日計を実施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174622547"/>
                  </a:ext>
                </a:extLst>
              </a:tr>
              <a:tr h="187366">
                <a:tc>
                  <a:txBody>
                    <a:bodyPr/>
                    <a:lstStyle/>
                    <a:p>
                      <a:pPr algn="ctr" fontAlgn="ctr"/>
                      <a:r>
                        <a:rPr lang="en-US" altLang="ja-JP" sz="1100" b="0" i="0" u="none" strike="noStrike" dirty="0">
                          <a:solidFill>
                            <a:srgbClr val="000000"/>
                          </a:solidFill>
                          <a:effectLst/>
                          <a:latin typeface="+mn-ea"/>
                          <a:ea typeface="+mn-ea"/>
                        </a:rPr>
                        <a:t>9</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クレジット業務の中間計を確認</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749013087"/>
                  </a:ext>
                </a:extLst>
              </a:tr>
              <a:tr h="187366">
                <a:tc>
                  <a:txBody>
                    <a:bodyPr/>
                    <a:lstStyle/>
                    <a:p>
                      <a:pPr algn="ctr" fontAlgn="ctr"/>
                      <a:r>
                        <a:rPr lang="en-US" altLang="ja-JP" sz="1100" b="0" i="0" u="none" strike="noStrike" dirty="0">
                          <a:solidFill>
                            <a:srgbClr val="000000"/>
                          </a:solidFill>
                          <a:effectLst/>
                          <a:latin typeface="+mn-ea"/>
                          <a:ea typeface="+mn-ea"/>
                        </a:rPr>
                        <a:t>10</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銀聯</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銀聯カードでの売上を実施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85211529"/>
                  </a:ext>
                </a:extLst>
              </a:tr>
              <a:tr h="187366">
                <a:tc>
                  <a:txBody>
                    <a:bodyPr/>
                    <a:lstStyle/>
                    <a:p>
                      <a:pPr algn="ctr" fontAlgn="ctr"/>
                      <a:r>
                        <a:rPr lang="en-US" altLang="ja-JP" sz="1100" b="0" i="0" u="none" strike="noStrike" dirty="0">
                          <a:solidFill>
                            <a:srgbClr val="000000"/>
                          </a:solidFill>
                          <a:effectLst/>
                          <a:latin typeface="+mn-ea"/>
                          <a:ea typeface="+mn-ea"/>
                        </a:rPr>
                        <a:t>11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売上取消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銀聯カードでの取消を実施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13502814"/>
                  </a:ext>
                </a:extLst>
              </a:tr>
              <a:tr h="187366">
                <a:tc>
                  <a:txBody>
                    <a:bodyPr/>
                    <a:lstStyle/>
                    <a:p>
                      <a:pPr algn="ctr" fontAlgn="ctr"/>
                      <a:r>
                        <a:rPr lang="en-US" altLang="ja-JP" sz="1100" b="0" i="0" u="none" strike="noStrike" dirty="0">
                          <a:solidFill>
                            <a:srgbClr val="000000"/>
                          </a:solidFill>
                          <a:effectLst/>
                          <a:latin typeface="+mn-ea"/>
                          <a:ea typeface="+mn-ea"/>
                        </a:rPr>
                        <a:t>12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オーソリ予約</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銀聯カードでの与信枠を確保</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936671251"/>
                  </a:ext>
                </a:extLst>
              </a:tr>
              <a:tr h="187366">
                <a:tc>
                  <a:txBody>
                    <a:bodyPr/>
                    <a:lstStyle/>
                    <a:p>
                      <a:pPr algn="ctr" fontAlgn="ctr"/>
                      <a:r>
                        <a:rPr lang="en-US" altLang="ja-JP" sz="1100" b="0" i="0" u="none" strike="noStrike" dirty="0">
                          <a:solidFill>
                            <a:srgbClr val="000000"/>
                          </a:solidFill>
                          <a:effectLst/>
                          <a:latin typeface="+mn-ea"/>
                          <a:ea typeface="+mn-ea"/>
                        </a:rPr>
                        <a:t>13</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オーソリ予約取消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銀聯カードでの与信枠確保の取り消しを実施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926683293"/>
                  </a:ext>
                </a:extLst>
              </a:tr>
              <a:tr h="187366">
                <a:tc>
                  <a:txBody>
                    <a:bodyPr/>
                    <a:lstStyle/>
                    <a:p>
                      <a:pPr algn="ctr" fontAlgn="ctr"/>
                      <a:r>
                        <a:rPr lang="en-US" altLang="ja-JP" sz="1100" b="0" i="0" u="none" strike="noStrike" dirty="0">
                          <a:solidFill>
                            <a:srgbClr val="000000"/>
                          </a:solidFill>
                          <a:effectLst/>
                          <a:latin typeface="+mn-ea"/>
                          <a:ea typeface="+mn-ea"/>
                        </a:rPr>
                        <a:t>14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承認後売上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銀聯カードで事前承認の売上を実施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45254106"/>
                  </a:ext>
                </a:extLst>
              </a:tr>
              <a:tr h="187366">
                <a:tc>
                  <a:txBody>
                    <a:bodyPr/>
                    <a:lstStyle/>
                    <a:p>
                      <a:pPr algn="ctr" fontAlgn="ctr"/>
                      <a:r>
                        <a:rPr lang="en-US" altLang="ja-JP" sz="1100" b="0" i="0" u="none" strike="noStrike" dirty="0">
                          <a:solidFill>
                            <a:srgbClr val="000000"/>
                          </a:solidFill>
                          <a:effectLst/>
                          <a:latin typeface="+mn-ea"/>
                          <a:ea typeface="+mn-ea"/>
                        </a:rPr>
                        <a:t>15</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zh-TW" altLang="en-US" sz="1100" b="0" i="0" u="none" strike="noStrike">
                          <a:solidFill>
                            <a:srgbClr val="000000"/>
                          </a:solidFill>
                          <a:effectLst/>
                          <a:latin typeface="+mn-ea"/>
                          <a:ea typeface="+mn-ea"/>
                        </a:rPr>
                        <a:t>承認後売上取消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銀聯カードでの事前承認の取り消しを実施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8595125"/>
                  </a:ext>
                </a:extLst>
              </a:tr>
              <a:tr h="187366">
                <a:tc>
                  <a:txBody>
                    <a:bodyPr/>
                    <a:lstStyle/>
                    <a:p>
                      <a:pPr algn="ctr" fontAlgn="ctr"/>
                      <a:r>
                        <a:rPr lang="en-US" altLang="ja-JP" sz="1100" b="0" i="0" u="none" strike="noStrike" dirty="0">
                          <a:solidFill>
                            <a:srgbClr val="000000"/>
                          </a:solidFill>
                          <a:effectLst/>
                          <a:latin typeface="+mn-ea"/>
                          <a:ea typeface="+mn-ea"/>
                        </a:rPr>
                        <a:t>16</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銀聯業務の日計を実施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52436286"/>
                  </a:ext>
                </a:extLst>
              </a:tr>
              <a:tr h="187366">
                <a:tc>
                  <a:txBody>
                    <a:bodyPr/>
                    <a:lstStyle/>
                    <a:p>
                      <a:pPr algn="ctr" fontAlgn="ctr"/>
                      <a:r>
                        <a:rPr lang="en-US" altLang="ja-JP" sz="1100" b="0" i="0" u="none" strike="noStrike" dirty="0">
                          <a:solidFill>
                            <a:srgbClr val="000000"/>
                          </a:solidFill>
                          <a:effectLst/>
                          <a:latin typeface="+mn-ea"/>
                          <a:ea typeface="+mn-ea"/>
                        </a:rPr>
                        <a:t>17</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銀聯業務の中間計を確認</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86677983"/>
                  </a:ext>
                </a:extLst>
              </a:tr>
              <a:tr h="187366">
                <a:tc>
                  <a:txBody>
                    <a:bodyPr/>
                    <a:lstStyle/>
                    <a:p>
                      <a:pPr algn="ctr" fontAlgn="ctr"/>
                      <a:r>
                        <a:rPr lang="en-US" altLang="ja-JP" sz="1100" b="0" i="0" u="none" strike="noStrike" dirty="0">
                          <a:solidFill>
                            <a:srgbClr val="000000"/>
                          </a:solidFill>
                          <a:effectLst/>
                          <a:latin typeface="+mn-ea"/>
                          <a:ea typeface="+mn-ea"/>
                        </a:rPr>
                        <a:t>18</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交通系</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交通系</a:t>
                      </a:r>
                      <a:r>
                        <a:rPr lang="en-US" altLang="ja-JP" sz="1100" b="0" i="0" u="none" strike="noStrike" dirty="0">
                          <a:solidFill>
                            <a:srgbClr val="000000"/>
                          </a:solidFill>
                          <a:effectLst/>
                          <a:latin typeface="+mn-ea"/>
                          <a:ea typeface="+mn-ea"/>
                        </a:rPr>
                        <a:t>IC</a:t>
                      </a:r>
                      <a:r>
                        <a:rPr lang="ja-JP" altLang="en-US" sz="1100" b="0" i="0" u="none" strike="noStrike" dirty="0">
                          <a:solidFill>
                            <a:srgbClr val="000000"/>
                          </a:solidFill>
                          <a:effectLst/>
                          <a:latin typeface="+mn-ea"/>
                          <a:ea typeface="+mn-ea"/>
                        </a:rPr>
                        <a:t>の売上を実施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624056880"/>
                  </a:ext>
                </a:extLst>
              </a:tr>
              <a:tr h="187366">
                <a:tc>
                  <a:txBody>
                    <a:bodyPr/>
                    <a:lstStyle/>
                    <a:p>
                      <a:pPr algn="ctr" fontAlgn="ctr"/>
                      <a:r>
                        <a:rPr lang="en-US" altLang="ja-JP" sz="1100" b="0" i="0" u="none" strike="noStrike" dirty="0">
                          <a:solidFill>
                            <a:srgbClr val="000000"/>
                          </a:solidFill>
                          <a:effectLst/>
                          <a:latin typeface="+mn-ea"/>
                          <a:ea typeface="+mn-ea"/>
                        </a:rPr>
                        <a:t>19</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交通系</a:t>
                      </a:r>
                      <a:r>
                        <a:rPr lang="en-US" altLang="ja-JP" sz="1100" b="0" i="0" u="none" strike="noStrike" dirty="0">
                          <a:solidFill>
                            <a:srgbClr val="000000"/>
                          </a:solidFill>
                          <a:effectLst/>
                          <a:latin typeface="+mn-ea"/>
                          <a:ea typeface="+mn-ea"/>
                        </a:rPr>
                        <a:t>IC</a:t>
                      </a:r>
                      <a:r>
                        <a:rPr lang="ja-JP" altLang="en-US" sz="1100" b="0" i="0" u="none" strike="noStrike" dirty="0">
                          <a:solidFill>
                            <a:srgbClr val="000000"/>
                          </a:solidFill>
                          <a:effectLst/>
                          <a:latin typeface="+mn-ea"/>
                          <a:ea typeface="+mn-ea"/>
                        </a:rPr>
                        <a:t>の取消を実施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179251883"/>
                  </a:ext>
                </a:extLst>
              </a:tr>
              <a:tr h="187366">
                <a:tc>
                  <a:txBody>
                    <a:bodyPr/>
                    <a:lstStyle/>
                    <a:p>
                      <a:pPr algn="ctr" fontAlgn="ctr"/>
                      <a:r>
                        <a:rPr lang="en-US" altLang="ja-JP" sz="1100" b="0" i="0" u="none" strike="noStrike" dirty="0">
                          <a:solidFill>
                            <a:srgbClr val="000000"/>
                          </a:solidFill>
                          <a:effectLst/>
                          <a:latin typeface="+mn-ea"/>
                          <a:ea typeface="+mn-ea"/>
                        </a:rPr>
                        <a:t>20</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残高照会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交通系</a:t>
                      </a:r>
                      <a:r>
                        <a:rPr lang="en-US" altLang="ja-JP" sz="1100" b="0" i="0" u="none" strike="noStrike" dirty="0">
                          <a:solidFill>
                            <a:srgbClr val="000000"/>
                          </a:solidFill>
                          <a:effectLst/>
                          <a:latin typeface="+mn-ea"/>
                          <a:ea typeface="+mn-ea"/>
                        </a:rPr>
                        <a:t>IC</a:t>
                      </a:r>
                      <a:r>
                        <a:rPr lang="ja-JP" altLang="en-US" sz="1100" b="0" i="0" u="none" strike="noStrike" dirty="0">
                          <a:solidFill>
                            <a:srgbClr val="000000"/>
                          </a:solidFill>
                          <a:effectLst/>
                          <a:latin typeface="+mn-ea"/>
                          <a:ea typeface="+mn-ea"/>
                        </a:rPr>
                        <a:t>カードの残高を照会</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570253583"/>
                  </a:ext>
                </a:extLst>
              </a:tr>
              <a:tr h="187366">
                <a:tc>
                  <a:txBody>
                    <a:bodyPr/>
                    <a:lstStyle/>
                    <a:p>
                      <a:pPr algn="ctr" fontAlgn="ctr"/>
                      <a:r>
                        <a:rPr lang="en-US" altLang="ja-JP" sz="1100" b="0" i="0" u="none" strike="noStrike" dirty="0">
                          <a:solidFill>
                            <a:srgbClr val="000000"/>
                          </a:solidFill>
                          <a:effectLst/>
                          <a:latin typeface="+mn-ea"/>
                          <a:ea typeface="+mn-ea"/>
                        </a:rPr>
                        <a:t>21</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交通系</a:t>
                      </a:r>
                      <a:r>
                        <a:rPr lang="en-US" altLang="ja-JP" sz="1100" b="0" i="0" u="none" strike="noStrike" dirty="0">
                          <a:solidFill>
                            <a:srgbClr val="000000"/>
                          </a:solidFill>
                          <a:effectLst/>
                          <a:latin typeface="+mn-ea"/>
                          <a:ea typeface="+mn-ea"/>
                        </a:rPr>
                        <a:t>IC</a:t>
                      </a:r>
                      <a:r>
                        <a:rPr lang="ja-JP" altLang="en-US" sz="1100" b="0" i="0" u="none" strike="noStrike" dirty="0">
                          <a:solidFill>
                            <a:srgbClr val="000000"/>
                          </a:solidFill>
                          <a:effectLst/>
                          <a:latin typeface="+mn-ea"/>
                          <a:ea typeface="+mn-ea"/>
                        </a:rPr>
                        <a:t>業務の日計を実施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386264182"/>
                  </a:ext>
                </a:extLst>
              </a:tr>
              <a:tr h="187366">
                <a:tc>
                  <a:txBody>
                    <a:bodyPr/>
                    <a:lstStyle/>
                    <a:p>
                      <a:pPr algn="ctr" fontAlgn="ctr"/>
                      <a:r>
                        <a:rPr lang="en-US" altLang="ja-JP" sz="1100" b="0" i="0" u="none" strike="noStrike" dirty="0" smtClean="0">
                          <a:solidFill>
                            <a:srgbClr val="000000"/>
                          </a:solidFill>
                          <a:effectLst/>
                          <a:latin typeface="+mn-ea"/>
                          <a:ea typeface="+mn-ea"/>
                        </a:rPr>
                        <a:t>22</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中間計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交通系</a:t>
                      </a:r>
                      <a:r>
                        <a:rPr lang="en-US" altLang="ja-JP" sz="1100" b="0" i="0" u="none" strike="noStrike" dirty="0">
                          <a:solidFill>
                            <a:srgbClr val="000000"/>
                          </a:solidFill>
                          <a:effectLst/>
                          <a:latin typeface="+mn-ea"/>
                          <a:ea typeface="+mn-ea"/>
                        </a:rPr>
                        <a:t>IC</a:t>
                      </a:r>
                      <a:r>
                        <a:rPr lang="ja-JP" altLang="en-US" sz="1100" b="0" i="0" u="none" strike="noStrike" dirty="0">
                          <a:solidFill>
                            <a:srgbClr val="000000"/>
                          </a:solidFill>
                          <a:effectLst/>
                          <a:latin typeface="+mn-ea"/>
                          <a:ea typeface="+mn-ea"/>
                        </a:rPr>
                        <a:t>業務の中間計を確認</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791544210"/>
                  </a:ext>
                </a:extLst>
              </a:tr>
              <a:tr h="187366">
                <a:tc>
                  <a:txBody>
                    <a:bodyPr/>
                    <a:lstStyle/>
                    <a:p>
                      <a:pPr algn="ctr" fontAlgn="ctr"/>
                      <a:r>
                        <a:rPr lang="en-US" altLang="ja-JP" sz="1100" b="0" i="0" u="none" strike="noStrike" dirty="0" smtClean="0">
                          <a:solidFill>
                            <a:srgbClr val="000000"/>
                          </a:solidFill>
                          <a:effectLst/>
                          <a:latin typeface="+mn-ea"/>
                          <a:ea typeface="+mn-ea"/>
                        </a:rPr>
                        <a:t>23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en-US" sz="1100" b="0" i="0" u="none" strike="noStrike" dirty="0" smtClean="0">
                          <a:solidFill>
                            <a:srgbClr val="000000"/>
                          </a:solidFill>
                          <a:effectLst/>
                          <a:latin typeface="+mn-ea"/>
                          <a:ea typeface="+mn-ea"/>
                        </a:rPr>
                        <a:t>NFC</a:t>
                      </a:r>
                      <a:endParaRPr 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a:t>
                      </a:r>
                    </a:p>
                  </a:txBody>
                  <a:tcPr marL="9525" marR="9525" marT="9525" marB="0" anchor="ctr"/>
                </a:tc>
                <a:tc>
                  <a:txBody>
                    <a:bodyPr/>
                    <a:lstStyle/>
                    <a:p>
                      <a:pPr algn="l" fontAlgn="ctr"/>
                      <a:r>
                        <a:rPr lang="en-US" altLang="ja-JP" sz="1100" b="0" i="0" u="none" strike="noStrike" dirty="0" smtClean="0">
                          <a:solidFill>
                            <a:srgbClr val="000000"/>
                          </a:solidFill>
                          <a:effectLst/>
                          <a:latin typeface="+mn-ea"/>
                          <a:ea typeface="+mn-ea"/>
                        </a:rPr>
                        <a:t>NFC</a:t>
                      </a:r>
                      <a:r>
                        <a:rPr lang="ja-JP" altLang="en-US" sz="1100" b="0" i="0" u="none" strike="noStrike" dirty="0" smtClean="0">
                          <a:solidFill>
                            <a:srgbClr val="000000"/>
                          </a:solidFill>
                          <a:effectLst/>
                          <a:latin typeface="+mn-ea"/>
                          <a:ea typeface="+mn-ea"/>
                        </a:rPr>
                        <a:t>の</a:t>
                      </a:r>
                      <a:r>
                        <a:rPr lang="ja-JP" altLang="en-US" sz="1100" b="0" i="0" u="none" strike="noStrike" dirty="0">
                          <a:solidFill>
                            <a:srgbClr val="000000"/>
                          </a:solidFill>
                          <a:effectLst/>
                          <a:latin typeface="+mn-ea"/>
                          <a:ea typeface="+mn-ea"/>
                        </a:rPr>
                        <a:t>売上を実施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585135026"/>
                  </a:ext>
                </a:extLst>
              </a:tr>
              <a:tr h="187366">
                <a:tc>
                  <a:txBody>
                    <a:bodyPr/>
                    <a:lstStyle/>
                    <a:p>
                      <a:pPr algn="ctr" fontAlgn="ctr"/>
                      <a:r>
                        <a:rPr lang="en-US" altLang="ja-JP" sz="1100" b="0" i="0" u="none" strike="noStrike" dirty="0" smtClean="0">
                          <a:solidFill>
                            <a:srgbClr val="000000"/>
                          </a:solidFill>
                          <a:effectLst/>
                          <a:latin typeface="+mn-ea"/>
                          <a:ea typeface="+mn-ea"/>
                        </a:rPr>
                        <a:t>24</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取消</a:t>
                      </a:r>
                    </a:p>
                  </a:txBody>
                  <a:tcPr marL="9525" marR="9525" marT="9525" marB="0" anchor="ctr"/>
                </a:tc>
                <a:tc>
                  <a:txBody>
                    <a:bodyPr/>
                    <a:lstStyle/>
                    <a:p>
                      <a:pPr algn="l" fontAlgn="ctr"/>
                      <a:r>
                        <a:rPr lang="en-US" altLang="ja-JP" sz="1100" b="0" i="0" u="none" strike="noStrike" dirty="0" smtClean="0">
                          <a:solidFill>
                            <a:srgbClr val="000000"/>
                          </a:solidFill>
                          <a:effectLst/>
                          <a:latin typeface="+mn-ea"/>
                          <a:ea typeface="+mn-ea"/>
                        </a:rPr>
                        <a:t>NFC</a:t>
                      </a:r>
                      <a:r>
                        <a:rPr lang="ja-JP" altLang="en-US" sz="1100" b="0" i="0" u="none" strike="noStrike" dirty="0" smtClean="0">
                          <a:solidFill>
                            <a:srgbClr val="000000"/>
                          </a:solidFill>
                          <a:effectLst/>
                          <a:latin typeface="+mn-ea"/>
                          <a:ea typeface="+mn-ea"/>
                        </a:rPr>
                        <a:t>の</a:t>
                      </a:r>
                      <a:r>
                        <a:rPr lang="ja-JP" altLang="en-US" sz="1100" b="0" i="0" u="none" strike="noStrike" dirty="0">
                          <a:solidFill>
                            <a:srgbClr val="000000"/>
                          </a:solidFill>
                          <a:effectLst/>
                          <a:latin typeface="+mn-ea"/>
                          <a:ea typeface="+mn-ea"/>
                        </a:rPr>
                        <a:t>取消を実施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346532879"/>
                  </a:ext>
                </a:extLst>
              </a:tr>
              <a:tr h="187366">
                <a:tc>
                  <a:txBody>
                    <a:bodyPr/>
                    <a:lstStyle/>
                    <a:p>
                      <a:pPr algn="ctr" fontAlgn="ctr"/>
                      <a:r>
                        <a:rPr lang="en-US" altLang="ja-JP" sz="1100" b="0" i="0" u="none" strike="noStrike" dirty="0" smtClean="0">
                          <a:solidFill>
                            <a:srgbClr val="000000"/>
                          </a:solidFill>
                          <a:effectLst/>
                          <a:latin typeface="+mn-ea"/>
                          <a:ea typeface="+mn-ea"/>
                        </a:rPr>
                        <a:t>25</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smtClean="0">
                          <a:solidFill>
                            <a:srgbClr val="000000"/>
                          </a:solidFill>
                          <a:effectLst/>
                          <a:latin typeface="+mn-ea"/>
                          <a:ea typeface="+mn-ea"/>
                        </a:rPr>
                        <a:t>NFC</a:t>
                      </a:r>
                      <a:r>
                        <a:rPr lang="ja-JP" altLang="en-US" sz="1100" b="0" i="0" u="none" strike="noStrike" dirty="0" smtClean="0">
                          <a:solidFill>
                            <a:srgbClr val="000000"/>
                          </a:solidFill>
                          <a:effectLst/>
                          <a:latin typeface="+mn-ea"/>
                          <a:ea typeface="+mn-ea"/>
                        </a:rPr>
                        <a:t>業務</a:t>
                      </a:r>
                      <a:r>
                        <a:rPr lang="ja-JP" altLang="en-US" sz="1100" b="0" i="0" u="none" strike="noStrike" dirty="0">
                          <a:solidFill>
                            <a:srgbClr val="000000"/>
                          </a:solidFill>
                          <a:effectLst/>
                          <a:latin typeface="+mn-ea"/>
                          <a:ea typeface="+mn-ea"/>
                        </a:rPr>
                        <a:t>の日計を実施</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005750301"/>
                  </a:ext>
                </a:extLst>
              </a:tr>
              <a:tr h="187366">
                <a:tc>
                  <a:txBody>
                    <a:bodyPr/>
                    <a:lstStyle/>
                    <a:p>
                      <a:pPr algn="ctr" fontAlgn="ctr"/>
                      <a:r>
                        <a:rPr lang="en-US" altLang="ja-JP" sz="1100" b="0" i="0" u="none" strike="noStrike" dirty="0" smtClean="0">
                          <a:solidFill>
                            <a:srgbClr val="000000"/>
                          </a:solidFill>
                          <a:effectLst/>
                          <a:latin typeface="+mn-ea"/>
                          <a:ea typeface="+mn-ea"/>
                        </a:rPr>
                        <a:t>26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smtClean="0">
                          <a:solidFill>
                            <a:srgbClr val="000000"/>
                          </a:solidFill>
                          <a:effectLst/>
                          <a:latin typeface="+mn-ea"/>
                          <a:ea typeface="+mn-ea"/>
                        </a:rPr>
                        <a:t>NFC</a:t>
                      </a:r>
                      <a:r>
                        <a:rPr lang="ja-JP" altLang="en-US" sz="1100" b="0" i="0" u="none" strike="noStrike" dirty="0" smtClean="0">
                          <a:solidFill>
                            <a:srgbClr val="000000"/>
                          </a:solidFill>
                          <a:effectLst/>
                          <a:latin typeface="+mn-ea"/>
                          <a:ea typeface="+mn-ea"/>
                        </a:rPr>
                        <a:t>業務</a:t>
                      </a:r>
                      <a:r>
                        <a:rPr lang="ja-JP" altLang="en-US" sz="1100" b="0" i="0" u="none" strike="noStrike" dirty="0">
                          <a:solidFill>
                            <a:srgbClr val="000000"/>
                          </a:solidFill>
                          <a:effectLst/>
                          <a:latin typeface="+mn-ea"/>
                          <a:ea typeface="+mn-ea"/>
                        </a:rPr>
                        <a:t>の中間計を確認</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117276821"/>
                  </a:ext>
                </a:extLst>
              </a:tr>
            </a:tbl>
          </a:graphicData>
        </a:graphic>
      </p:graphicFrame>
    </p:spTree>
    <p:extLst>
      <p:ext uri="{BB962C8B-B14F-4D97-AF65-F5344CB8AC3E}">
        <p14:creationId xmlns:p14="http://schemas.microsoft.com/office/powerpoint/2010/main" val="4178381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5. </a:t>
            </a:r>
            <a:r>
              <a:rPr lang="ja-JP" altLang="en-US" dirty="0" smtClean="0"/>
              <a:t>事業推進本部様と目指す事業間連携に向けたアプローチ</a:t>
            </a:r>
            <a:endParaRPr kumimoji="1" lang="ja-JP" altLang="en-US" dirty="0"/>
          </a:p>
        </p:txBody>
      </p:sp>
      <p:sp>
        <p:nvSpPr>
          <p:cNvPr id="33" name="Rectangle 20"/>
          <p:cNvSpPr>
            <a:spLocks noChangeArrowheads="1"/>
          </p:cNvSpPr>
          <p:nvPr/>
        </p:nvSpPr>
        <p:spPr bwMode="auto">
          <a:xfrm>
            <a:off x="761531" y="6123019"/>
            <a:ext cx="1823199"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新幹線</a:t>
            </a:r>
          </a:p>
        </p:txBody>
      </p:sp>
      <p:sp>
        <p:nvSpPr>
          <p:cNvPr id="34" name="Rectangle 20"/>
          <p:cNvSpPr>
            <a:spLocks noChangeArrowheads="1"/>
          </p:cNvSpPr>
          <p:nvPr/>
        </p:nvSpPr>
        <p:spPr bwMode="auto">
          <a:xfrm>
            <a:off x="2710327" y="6116999"/>
            <a:ext cx="864181" cy="294381"/>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旅行</a:t>
            </a:r>
            <a:endPar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角丸四角形 34"/>
          <p:cNvSpPr/>
          <p:nvPr/>
        </p:nvSpPr>
        <p:spPr>
          <a:xfrm>
            <a:off x="1712470" y="5805985"/>
            <a:ext cx="872260" cy="272125"/>
          </a:xfrm>
          <a:prstGeom prst="roundRect">
            <a:avLst/>
          </a:prstGeom>
          <a:noFill/>
          <a:ln w="12700" cap="flat" cmpd="sng" algn="ctr">
            <a:solidFill>
              <a:schemeClr val="tx1"/>
            </a:solid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a:latin typeface="Meiryo UI" panose="020B0604030504040204" pitchFamily="50" charset="-128"/>
                <a:ea typeface="Meiryo UI" panose="020B0604030504040204" pitchFamily="50" charset="-128"/>
                <a:cs typeface="Meiryo UI" panose="020B0604030504040204" pitchFamily="50" charset="-128"/>
              </a:rPr>
              <a:t>スマート</a:t>
            </a:r>
            <a:r>
              <a:rPr lang="ja-JP" altLang="en-US" sz="1000" kern="0" dirty="0" smtClean="0">
                <a:latin typeface="Meiryo UI" panose="020B0604030504040204" pitchFamily="50" charset="-128"/>
                <a:ea typeface="Meiryo UI" panose="020B0604030504040204" pitchFamily="50" charset="-128"/>
                <a:cs typeface="Meiryo UI" panose="020B0604030504040204" pitchFamily="50" charset="-128"/>
              </a:rPr>
              <a:t>会員</a:t>
            </a:r>
            <a:endParaRPr kumimoji="0" lang="en-US" altLang="ja-JP" sz="1000" kern="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角丸四角形 35"/>
          <p:cNvSpPr/>
          <p:nvPr/>
        </p:nvSpPr>
        <p:spPr>
          <a:xfrm>
            <a:off x="767696" y="5804479"/>
            <a:ext cx="872260" cy="272125"/>
          </a:xfrm>
          <a:prstGeom prst="roundRect">
            <a:avLst/>
          </a:prstGeom>
          <a:noFill/>
          <a:ln w="12700" cap="flat" cmpd="sng" algn="ctr">
            <a:solidFill>
              <a:schemeClr val="tx1"/>
            </a:solid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en-US" altLang="ja-JP" sz="10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EX</a:t>
            </a:r>
            <a:r>
              <a:rPr kumimoji="0" lang="ja-JP" altLang="en-US" sz="10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会員</a:t>
            </a:r>
          </a:p>
        </p:txBody>
      </p:sp>
      <p:sp>
        <p:nvSpPr>
          <p:cNvPr id="37" name="角丸四角形 36"/>
          <p:cNvSpPr/>
          <p:nvPr/>
        </p:nvSpPr>
        <p:spPr>
          <a:xfrm>
            <a:off x="787455" y="4679316"/>
            <a:ext cx="2811790" cy="272125"/>
          </a:xfrm>
          <a:prstGeom prst="roundRect">
            <a:avLst/>
          </a:prstGeom>
          <a:solidFill>
            <a:schemeClr val="accent6">
              <a:lumMod val="60000"/>
              <a:lumOff val="40000"/>
            </a:schemeClr>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en-US" altLang="ja-JP"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a:t>
            </a:r>
            <a:r>
              <a:rPr lang="en-US" altLang="ja-JP" sz="10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X</a:t>
            </a:r>
            <a:r>
              <a:rPr kumimoji="0"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ポイント（仮称）</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ホームベース 37"/>
          <p:cNvSpPr/>
          <p:nvPr/>
        </p:nvSpPr>
        <p:spPr>
          <a:xfrm rot="16200000">
            <a:off x="-491057" y="3835531"/>
            <a:ext cx="1662450" cy="394535"/>
          </a:xfrm>
          <a:prstGeom prst="homePlate">
            <a:avLst>
              <a:gd name="adj" fmla="val 40893"/>
            </a:avLst>
          </a:prstGeom>
          <a:solidFill>
            <a:schemeClr val="bg2">
              <a:lumMod val="20000"/>
              <a:lumOff val="80000"/>
            </a:schemeClr>
          </a:solidFill>
          <a:ln w="19050" cap="flat" cmpd="sng" algn="ctr">
            <a:noFill/>
            <a:prstDash val="solid"/>
          </a:ln>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p:cNvSpPr/>
          <p:nvPr/>
        </p:nvSpPr>
        <p:spPr>
          <a:xfrm>
            <a:off x="-13136" y="3721910"/>
            <a:ext cx="697627" cy="707886"/>
          </a:xfrm>
          <a:prstGeom prst="rect">
            <a:avLst/>
          </a:prstGeom>
        </p:spPr>
        <p:txBody>
          <a:bodyPr wrap="none">
            <a:spAutoFit/>
          </a:bodyPr>
          <a:lstStyle/>
          <a:p>
            <a:pPr algn="ctr">
              <a:spcAft>
                <a:spcPts val="0"/>
              </a:spcAft>
            </a:pPr>
            <a:r>
              <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STEP:1</a:t>
            </a:r>
          </a:p>
          <a:p>
            <a:pPr algn="ctr">
              <a:spcAft>
                <a:spcPts val="0"/>
              </a:spcAft>
            </a:pPr>
            <a:endPar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会員基盤</a:t>
            </a:r>
            <a:endPar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000" kern="100" dirty="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構築</a:t>
            </a:r>
            <a:endPar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endParaRPr>
          </a:p>
        </p:txBody>
      </p:sp>
      <p:sp>
        <p:nvSpPr>
          <p:cNvPr id="40" name="右矢印 39"/>
          <p:cNvSpPr/>
          <p:nvPr/>
        </p:nvSpPr>
        <p:spPr>
          <a:xfrm rot="16200000">
            <a:off x="2063384" y="3626247"/>
            <a:ext cx="213940" cy="2857784"/>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角丸四角形 40"/>
          <p:cNvSpPr/>
          <p:nvPr/>
        </p:nvSpPr>
        <p:spPr>
          <a:xfrm>
            <a:off x="2676269" y="5807410"/>
            <a:ext cx="922976" cy="272125"/>
          </a:xfrm>
          <a:prstGeom prst="roundRect">
            <a:avLst/>
          </a:prstGeom>
          <a:noFill/>
          <a:ln w="12700" cap="flat" cmpd="sng" algn="ctr">
            <a:solidFill>
              <a:schemeClr val="tx1"/>
            </a:solid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a:latin typeface="Meiryo UI" panose="020B0604030504040204" pitchFamily="50" charset="-128"/>
                <a:ea typeface="Meiryo UI" panose="020B0604030504040204" pitchFamily="50" charset="-128"/>
                <a:cs typeface="Meiryo UI" panose="020B0604030504040204" pitchFamily="50" charset="-128"/>
              </a:rPr>
              <a:t>ﾂｱｰｽﾞ</a:t>
            </a:r>
            <a:r>
              <a:rPr kumimoji="0" lang="en-US" altLang="ja-JP" sz="1000" kern="0" dirty="0" smtClean="0">
                <a:latin typeface="Meiryo UI" panose="020B0604030504040204" pitchFamily="50" charset="-128"/>
                <a:ea typeface="Meiryo UI" panose="020B0604030504040204" pitchFamily="50" charset="-128"/>
                <a:cs typeface="Meiryo UI" panose="020B0604030504040204" pitchFamily="50" charset="-128"/>
              </a:rPr>
              <a:t>P</a:t>
            </a:r>
            <a:r>
              <a:rPr kumimoji="0" lang="ja-JP" altLang="en-US" sz="1000" kern="0" dirty="0" smtClean="0">
                <a:latin typeface="Meiryo UI" panose="020B0604030504040204" pitchFamily="50" charset="-128"/>
                <a:ea typeface="Meiryo UI" panose="020B0604030504040204" pitchFamily="50" charset="-128"/>
                <a:cs typeface="Meiryo UI" panose="020B0604030504040204" pitchFamily="50" charset="-128"/>
              </a:rPr>
              <a:t>会員</a:t>
            </a:r>
            <a:endParaRPr kumimoji="0" lang="ja-JP" altLang="en-US" sz="10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ホームベース 41"/>
          <p:cNvSpPr/>
          <p:nvPr/>
        </p:nvSpPr>
        <p:spPr>
          <a:xfrm rot="16200000">
            <a:off x="-151241" y="2494902"/>
            <a:ext cx="984705" cy="358668"/>
          </a:xfrm>
          <a:prstGeom prst="homePlate">
            <a:avLst>
              <a:gd name="adj" fmla="val 40893"/>
            </a:avLst>
          </a:prstGeom>
          <a:solidFill>
            <a:schemeClr val="bg2">
              <a:lumMod val="40000"/>
              <a:lumOff val="60000"/>
            </a:schemeClr>
          </a:solidFill>
          <a:ln w="19050" cap="flat" cmpd="sng" algn="ctr">
            <a:noFill/>
            <a:prstDash val="solid"/>
          </a:ln>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p:cNvSpPr/>
          <p:nvPr/>
        </p:nvSpPr>
        <p:spPr>
          <a:xfrm>
            <a:off x="29120" y="2439425"/>
            <a:ext cx="638316" cy="553998"/>
          </a:xfrm>
          <a:prstGeom prst="rect">
            <a:avLst/>
          </a:prstGeom>
        </p:spPr>
        <p:txBody>
          <a:bodyPr wrap="none">
            <a:spAutoFit/>
          </a:bodyPr>
          <a:lstStyle/>
          <a:p>
            <a:pPr algn="ctr">
              <a:spcAft>
                <a:spcPts val="0"/>
              </a:spcAft>
            </a:pPr>
            <a:r>
              <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STEP:2</a:t>
            </a:r>
          </a:p>
          <a:p>
            <a:pPr algn="ctr">
              <a:spcAft>
                <a:spcPts val="0"/>
              </a:spcAft>
            </a:pPr>
            <a:r>
              <a:rPr lang="ja-JP" altLang="en-US"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rPr>
              <a:t>マーケ</a:t>
            </a:r>
            <a:endParaRPr lang="en-US" altLang="ja-JP"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000" kern="100" dirty="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基盤</a:t>
            </a:r>
            <a:endParaRPr lang="ja-JP" altLang="ja-JP" sz="1000" kern="100" dirty="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44" name="ホームベース 43"/>
          <p:cNvSpPr/>
          <p:nvPr/>
        </p:nvSpPr>
        <p:spPr>
          <a:xfrm rot="16200000">
            <a:off x="9489" y="1571534"/>
            <a:ext cx="696470" cy="358668"/>
          </a:xfrm>
          <a:prstGeom prst="homePlate">
            <a:avLst>
              <a:gd name="adj" fmla="val 40893"/>
            </a:avLst>
          </a:prstGeom>
          <a:solidFill>
            <a:schemeClr val="bg2">
              <a:lumMod val="60000"/>
              <a:lumOff val="40000"/>
            </a:schemeClr>
          </a:solidFill>
          <a:ln w="19050" cap="flat" cmpd="sng" algn="ctr">
            <a:noFill/>
            <a:prstDash val="solid"/>
          </a:ln>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p:cNvSpPr/>
          <p:nvPr/>
        </p:nvSpPr>
        <p:spPr>
          <a:xfrm>
            <a:off x="-60597" y="1571631"/>
            <a:ext cx="849599" cy="400110"/>
          </a:xfrm>
          <a:prstGeom prst="rect">
            <a:avLst/>
          </a:prstGeom>
        </p:spPr>
        <p:txBody>
          <a:bodyPr wrap="none">
            <a:spAutoFit/>
          </a:bodyPr>
          <a:lstStyle/>
          <a:p>
            <a:pPr algn="ctr">
              <a:spcAft>
                <a:spcPts val="0"/>
              </a:spcAft>
            </a:pPr>
            <a:r>
              <a:rPr lang="en-US" altLang="ja-JP"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STEP:3</a:t>
            </a:r>
          </a:p>
          <a:p>
            <a:pPr algn="ctr">
              <a:spcAft>
                <a:spcPts val="0"/>
              </a:spcAft>
            </a:pPr>
            <a:r>
              <a:rPr lang="en-US" altLang="ja-JP"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rPr>
              <a:t>ID</a:t>
            </a:r>
            <a:r>
              <a:rPr lang="ja-JP" altLang="en-US"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rPr>
              <a:t>連携</a:t>
            </a:r>
            <a:endParaRPr lang="ja-JP" altLang="ja-JP" sz="1000" kern="100" dirty="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46" name="Rectangle 20"/>
          <p:cNvSpPr>
            <a:spLocks noChangeArrowheads="1"/>
          </p:cNvSpPr>
          <p:nvPr/>
        </p:nvSpPr>
        <p:spPr bwMode="auto">
          <a:xfrm>
            <a:off x="3865128" y="6130385"/>
            <a:ext cx="1506336"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駅ビル（</a:t>
            </a:r>
            <a:r>
              <a:rPr lang="en-US" altLang="ja-JP"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社）</a:t>
            </a:r>
          </a:p>
        </p:txBody>
      </p:sp>
      <p:sp>
        <p:nvSpPr>
          <p:cNvPr id="47" name="角丸四角形 46"/>
          <p:cNvSpPr/>
          <p:nvPr/>
        </p:nvSpPr>
        <p:spPr>
          <a:xfrm>
            <a:off x="3897477" y="5811844"/>
            <a:ext cx="720876" cy="272125"/>
          </a:xfrm>
          <a:prstGeom prst="roundRect">
            <a:avLst/>
          </a:prstGeom>
          <a:noFill/>
          <a:ln w="12700" cap="flat" cmpd="sng" algn="ctr">
            <a:solidFill>
              <a:srgbClr val="0080B1">
                <a:lumMod val="75000"/>
              </a:srgbClr>
            </a:solid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kern="0" dirty="0" smtClean="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既存</a:t>
            </a:r>
            <a:r>
              <a:rPr lang="ja-JP" altLang="en-US" sz="1000" kern="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個社</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角丸四角形 47"/>
          <p:cNvSpPr/>
          <p:nvPr/>
        </p:nvSpPr>
        <p:spPr>
          <a:xfrm>
            <a:off x="4716121" y="5819391"/>
            <a:ext cx="655342"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kern="0" noProof="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未導入</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23"/>
          <p:cNvSpPr txBox="1"/>
          <p:nvPr/>
        </p:nvSpPr>
        <p:spPr>
          <a:xfrm>
            <a:off x="1555744" y="4948549"/>
            <a:ext cx="1334891"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ポイント共通化開始</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右矢印 49"/>
          <p:cNvSpPr/>
          <p:nvPr/>
        </p:nvSpPr>
        <p:spPr>
          <a:xfrm rot="16200000">
            <a:off x="4445754" y="4237115"/>
            <a:ext cx="209618" cy="1641801"/>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テキスト ボックス 23"/>
          <p:cNvSpPr txBox="1"/>
          <p:nvPr/>
        </p:nvSpPr>
        <p:spPr>
          <a:xfrm>
            <a:off x="3986632" y="4945675"/>
            <a:ext cx="1334891"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ポイント共通化開始</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角丸四角形 51"/>
          <p:cNvSpPr/>
          <p:nvPr/>
        </p:nvSpPr>
        <p:spPr>
          <a:xfrm>
            <a:off x="3842003" y="4668676"/>
            <a:ext cx="1592140" cy="272125"/>
          </a:xfrm>
          <a:prstGeom prst="roundRect">
            <a:avLst/>
          </a:prstGeom>
          <a:solidFill>
            <a:schemeClr val="accent6">
              <a:lumMod val="60000"/>
              <a:lumOff val="40000"/>
            </a:schemeClr>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駅ビル共通ポイント</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Rectangle 20"/>
          <p:cNvSpPr>
            <a:spLocks noChangeArrowheads="1"/>
          </p:cNvSpPr>
          <p:nvPr/>
        </p:nvSpPr>
        <p:spPr bwMode="auto">
          <a:xfrm>
            <a:off x="5502524" y="6136137"/>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キヨスク</a:t>
            </a:r>
            <a:endPar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角丸四角形 53"/>
          <p:cNvSpPr/>
          <p:nvPr/>
        </p:nvSpPr>
        <p:spPr>
          <a:xfrm>
            <a:off x="5494559" y="5825143"/>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kern="0" noProof="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未導入</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Rectangle 20"/>
          <p:cNvSpPr>
            <a:spLocks noChangeArrowheads="1"/>
          </p:cNvSpPr>
          <p:nvPr/>
        </p:nvSpPr>
        <p:spPr bwMode="auto">
          <a:xfrm>
            <a:off x="6192584" y="6133264"/>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コンビニ</a:t>
            </a:r>
          </a:p>
        </p:txBody>
      </p:sp>
      <p:sp>
        <p:nvSpPr>
          <p:cNvPr id="56" name="角丸四角形 55"/>
          <p:cNvSpPr/>
          <p:nvPr/>
        </p:nvSpPr>
        <p:spPr>
          <a:xfrm>
            <a:off x="6193245" y="5822270"/>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kern="0" noProof="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未導入</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Rectangle 20"/>
          <p:cNvSpPr>
            <a:spLocks noChangeArrowheads="1"/>
          </p:cNvSpPr>
          <p:nvPr/>
        </p:nvSpPr>
        <p:spPr bwMode="auto">
          <a:xfrm>
            <a:off x="6883069" y="6130391"/>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en-US" altLang="ja-JP"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EC</a:t>
            </a:r>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モール</a:t>
            </a:r>
          </a:p>
        </p:txBody>
      </p:sp>
      <p:sp>
        <p:nvSpPr>
          <p:cNvPr id="58" name="角丸四角形 57"/>
          <p:cNvSpPr/>
          <p:nvPr/>
        </p:nvSpPr>
        <p:spPr>
          <a:xfrm>
            <a:off x="6883730" y="5819397"/>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kern="0" noProof="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未導入</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p:cNvSpPr/>
          <p:nvPr/>
        </p:nvSpPr>
        <p:spPr>
          <a:xfrm>
            <a:off x="5514250" y="4248436"/>
            <a:ext cx="1941217" cy="8621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（参画タイミングは調整中）</a:t>
            </a:r>
            <a:endParaRPr kumimoji="1" lang="ja-JP" altLang="en-US" sz="1000" dirty="0">
              <a:solidFill>
                <a:schemeClr val="tx1"/>
              </a:solidFill>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250770" y="755521"/>
            <a:ext cx="9477260" cy="584775"/>
          </a:xfrm>
          <a:prstGeom prst="rect">
            <a:avLst/>
          </a:prstGeom>
          <a:noFill/>
        </p:spPr>
        <p:txBody>
          <a:bodyPr wrap="square" rtlCol="0">
            <a:spAutoFit/>
          </a:bodyPr>
          <a:lstStyle/>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事業推進本部様が中核となって実現される需要喚起への取り組みに対して、弊社は具体的なアプローチを以って、</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defTabSz="457133"/>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最短ルートで実現いたします。</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角丸四角形 60"/>
          <p:cNvSpPr/>
          <p:nvPr/>
        </p:nvSpPr>
        <p:spPr>
          <a:xfrm>
            <a:off x="806025" y="2082216"/>
            <a:ext cx="8922004" cy="232666"/>
          </a:xfrm>
          <a:prstGeom prst="roundRect">
            <a:avLst/>
          </a:prstGeom>
          <a:solidFill>
            <a:srgbClr val="E6B600">
              <a:lumMod val="60000"/>
              <a:lumOff val="40000"/>
            </a:srgbClr>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00" i="0" u="none" strike="noStrike" kern="0" cap="none" spc="0" normalizeH="0" baseline="0" noProof="0" dirty="0" smtClean="0">
                <a:ln>
                  <a:noFill/>
                </a:ln>
                <a:solidFill>
                  <a:schemeClr val="accent3">
                    <a:lumMod val="50000"/>
                  </a:schemeClr>
                </a:solidFill>
                <a:effectLst/>
                <a:uLnTx/>
                <a:uFillTx/>
                <a:latin typeface="+mn-ea"/>
                <a:cs typeface="+mn-cs"/>
              </a:rPr>
              <a:t>ID</a:t>
            </a:r>
            <a:r>
              <a:rPr kumimoji="0" lang="ja-JP" altLang="en-US" sz="1000" i="0" u="none" strike="noStrike" kern="0" cap="none" spc="0" normalizeH="0" baseline="0" noProof="0" dirty="0" smtClean="0">
                <a:ln>
                  <a:noFill/>
                </a:ln>
                <a:solidFill>
                  <a:schemeClr val="accent3">
                    <a:lumMod val="50000"/>
                  </a:schemeClr>
                </a:solidFill>
                <a:effectLst/>
                <a:uLnTx/>
                <a:uFillTx/>
                <a:latin typeface="+mn-ea"/>
                <a:cs typeface="+mn-cs"/>
              </a:rPr>
              <a:t>連携・ポイント交換　（</a:t>
            </a:r>
            <a:r>
              <a:rPr kumimoji="0" lang="en-US" altLang="ja-JP" sz="1000" i="0" u="none" strike="noStrike" kern="0" cap="none" spc="0" normalizeH="0" baseline="0" noProof="0" dirty="0" smtClean="0">
                <a:ln>
                  <a:noFill/>
                </a:ln>
                <a:solidFill>
                  <a:schemeClr val="accent3">
                    <a:lumMod val="50000"/>
                  </a:schemeClr>
                </a:solidFill>
                <a:effectLst/>
                <a:uLnTx/>
                <a:uFillTx/>
                <a:latin typeface="+mn-ea"/>
                <a:cs typeface="+mn-cs"/>
              </a:rPr>
              <a:t>EX</a:t>
            </a:r>
            <a:r>
              <a:rPr kumimoji="0" lang="ja-JP" altLang="en-US" sz="1000" i="0" u="none" strike="noStrike" kern="0" cap="none" spc="0" normalizeH="0" baseline="0" noProof="0" dirty="0" smtClean="0">
                <a:ln>
                  <a:noFill/>
                </a:ln>
                <a:solidFill>
                  <a:schemeClr val="accent3">
                    <a:lumMod val="50000"/>
                  </a:schemeClr>
                </a:solidFill>
                <a:effectLst/>
                <a:uLnTx/>
                <a:uFillTx/>
                <a:latin typeface="+mn-ea"/>
                <a:cs typeface="+mn-cs"/>
              </a:rPr>
              <a:t>ポイント　⇔　事推ポイント）</a:t>
            </a:r>
          </a:p>
        </p:txBody>
      </p:sp>
      <p:sp>
        <p:nvSpPr>
          <p:cNvPr id="62" name="角丸四角形 61"/>
          <p:cNvSpPr/>
          <p:nvPr/>
        </p:nvSpPr>
        <p:spPr>
          <a:xfrm>
            <a:off x="787455" y="5509179"/>
            <a:ext cx="2763757" cy="251792"/>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en-US" altLang="ja-JP"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EX</a:t>
            </a:r>
            <a:r>
              <a:rPr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予約　</a:t>
            </a:r>
            <a:r>
              <a:rPr lang="en-US" altLang="ja-JP"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APP</a:t>
            </a:r>
            <a:r>
              <a:rPr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ホームベース 62"/>
          <p:cNvSpPr/>
          <p:nvPr/>
        </p:nvSpPr>
        <p:spPr>
          <a:xfrm rot="16200000">
            <a:off x="-382584" y="5488094"/>
            <a:ext cx="1437306" cy="394535"/>
          </a:xfrm>
          <a:prstGeom prst="homePlate">
            <a:avLst>
              <a:gd name="adj" fmla="val 0"/>
            </a:avLst>
          </a:prstGeom>
          <a:solidFill>
            <a:schemeClr val="bg2">
              <a:lumMod val="20000"/>
              <a:lumOff val="80000"/>
            </a:schemeClr>
          </a:solidFill>
          <a:ln w="19050" cap="flat" cmpd="sng" algn="ctr">
            <a:noFill/>
            <a:prstDash val="solid"/>
          </a:ln>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schemeClr val="bg2">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正方形/長方形 63"/>
          <p:cNvSpPr/>
          <p:nvPr/>
        </p:nvSpPr>
        <p:spPr>
          <a:xfrm>
            <a:off x="-35247" y="5395692"/>
            <a:ext cx="845103" cy="400110"/>
          </a:xfrm>
          <a:prstGeom prst="rect">
            <a:avLst/>
          </a:prstGeom>
        </p:spPr>
        <p:txBody>
          <a:bodyPr wrap="none">
            <a:spAutoFit/>
          </a:bodyPr>
          <a:lstStyle/>
          <a:p>
            <a:pPr algn="ctr">
              <a:spcAft>
                <a:spcPts val="0"/>
              </a:spcAft>
            </a:pPr>
            <a:r>
              <a:rPr lang="ja-JP" altLang="en-US"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rPr>
              <a:t>ユーザとの</a:t>
            </a:r>
            <a:endParaRPr lang="en-US" altLang="ja-JP" sz="1000" kern="100" dirty="0" smtClean="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endParaRPr>
          </a:p>
          <a:p>
            <a:pPr algn="ctr">
              <a:spcAft>
                <a:spcPts val="0"/>
              </a:spcAft>
            </a:pPr>
            <a:r>
              <a:rPr lang="ja-JP" altLang="en-US" sz="1000" kern="100" dirty="0" smtClean="0">
                <a:solidFill>
                  <a:schemeClr val="bg2">
                    <a:lumMod val="75000"/>
                  </a:schemeClr>
                </a:solidFill>
                <a:latin typeface="Meiryo UI" panose="020B0604030504040204" pitchFamily="50" charset="-128"/>
                <a:ea typeface="Meiryo UI" panose="020B0604030504040204" pitchFamily="50" charset="-128"/>
                <a:cs typeface="Courier New" panose="02070309020205020404" pitchFamily="49" charset="0"/>
              </a:rPr>
              <a:t>タッチポイント</a:t>
            </a:r>
            <a:endParaRPr lang="ja-JP" altLang="ja-JP" sz="1000" kern="100" dirty="0">
              <a:solidFill>
                <a:schemeClr val="bg2">
                  <a:lumMod val="75000"/>
                </a:schemeClr>
              </a:solidFill>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65" name="角丸四角形 64"/>
          <p:cNvSpPr/>
          <p:nvPr/>
        </p:nvSpPr>
        <p:spPr>
          <a:xfrm>
            <a:off x="3827920" y="5218697"/>
            <a:ext cx="1543543" cy="529695"/>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駅ビル共通ポイント　</a:t>
            </a:r>
            <a:r>
              <a:rPr lang="en-US" altLang="ja-JP"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APP</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角丸四角形 65"/>
          <p:cNvSpPr/>
          <p:nvPr/>
        </p:nvSpPr>
        <p:spPr>
          <a:xfrm>
            <a:off x="5434142" y="5492119"/>
            <a:ext cx="1354868" cy="247386"/>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発券</a:t>
            </a:r>
            <a:r>
              <a:rPr lang="ja-JP" altLang="en-US"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機・</a:t>
            </a:r>
            <a:r>
              <a:rPr lang="en-US" altLang="ja-JP"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KIOSK</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角丸四角形 66"/>
          <p:cNvSpPr/>
          <p:nvPr/>
        </p:nvSpPr>
        <p:spPr>
          <a:xfrm>
            <a:off x="6848857" y="5490612"/>
            <a:ext cx="606611" cy="247386"/>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en-US" altLang="ja-JP"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rPr>
              <a:t>EC</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角丸四角形 67"/>
          <p:cNvSpPr/>
          <p:nvPr/>
        </p:nvSpPr>
        <p:spPr>
          <a:xfrm>
            <a:off x="5260078" y="5211166"/>
            <a:ext cx="2195390" cy="247386"/>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rPr>
              <a:t>（事推共通</a:t>
            </a:r>
            <a:r>
              <a:rPr kumimoji="0" lang="en-US" altLang="ja-JP"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rPr>
              <a:t>APP</a:t>
            </a:r>
            <a:r>
              <a:rPr kumimoji="0" lang="ja-JP" altLang="en-US" sz="1000" i="0" u="none" strike="noStrike" kern="0" cap="none" spc="0" normalizeH="0" baseline="0" noProof="0" dirty="0" err="1"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rPr>
              <a:t>への</a:t>
            </a:r>
            <a:r>
              <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rPr>
              <a:t>拡張）</a:t>
            </a:r>
          </a:p>
        </p:txBody>
      </p:sp>
      <p:sp>
        <p:nvSpPr>
          <p:cNvPr id="69" name="角丸四角形 68"/>
          <p:cNvSpPr/>
          <p:nvPr/>
        </p:nvSpPr>
        <p:spPr>
          <a:xfrm>
            <a:off x="785965" y="5217960"/>
            <a:ext cx="2763757" cy="251792"/>
          </a:xfrm>
          <a:prstGeom prst="roundRect">
            <a:avLst/>
          </a:prstGeom>
          <a:solidFill>
            <a:srgbClr val="6699FF"/>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en-US" altLang="ja-JP"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EX</a:t>
            </a:r>
            <a:r>
              <a:rPr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予約　</a:t>
            </a:r>
            <a:r>
              <a:rPr lang="en-US" altLang="ja-JP"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000" kern="0" noProof="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角丸四角形 69"/>
          <p:cNvSpPr/>
          <p:nvPr/>
        </p:nvSpPr>
        <p:spPr>
          <a:xfrm>
            <a:off x="808455" y="3269152"/>
            <a:ext cx="2764387" cy="1341338"/>
          </a:xfrm>
          <a:prstGeom prst="roundRect">
            <a:avLst>
              <a:gd name="adj" fmla="val 3424"/>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71" name="テキスト ボックス 23"/>
          <p:cNvSpPr txBox="1"/>
          <p:nvPr/>
        </p:nvSpPr>
        <p:spPr>
          <a:xfrm>
            <a:off x="994618" y="3724846"/>
            <a:ext cx="2392060" cy="40011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0"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ポイント管理システム</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CAFIS</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Explore</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角丸四角形 71"/>
          <p:cNvSpPr/>
          <p:nvPr/>
        </p:nvSpPr>
        <p:spPr>
          <a:xfrm>
            <a:off x="3848924" y="4253137"/>
            <a:ext cx="1576165" cy="367825"/>
          </a:xfrm>
          <a:prstGeom prst="roundRect">
            <a:avLst>
              <a:gd name="adj" fmla="val 3424"/>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73" name="テキスト ボックス 23"/>
          <p:cNvSpPr txBox="1"/>
          <p:nvPr/>
        </p:nvSpPr>
        <p:spPr>
          <a:xfrm>
            <a:off x="3900002" y="4248436"/>
            <a:ext cx="1485281" cy="40011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0"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ポイント管理システム</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CAFIS</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Explore</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右矢印 73"/>
          <p:cNvSpPr/>
          <p:nvPr/>
        </p:nvSpPr>
        <p:spPr>
          <a:xfrm rot="16200000">
            <a:off x="5536121" y="2274173"/>
            <a:ext cx="235334" cy="3603361"/>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テキスト ボックス 23"/>
          <p:cNvSpPr txBox="1"/>
          <p:nvPr/>
        </p:nvSpPr>
        <p:spPr>
          <a:xfrm>
            <a:off x="5112259" y="3963624"/>
            <a:ext cx="1334891" cy="248436"/>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ポイント共通化</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拡大</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角丸四角形 75"/>
          <p:cNvSpPr/>
          <p:nvPr/>
        </p:nvSpPr>
        <p:spPr>
          <a:xfrm>
            <a:off x="3867655" y="3671286"/>
            <a:ext cx="3587812" cy="272125"/>
          </a:xfrm>
          <a:prstGeom prst="roundRect">
            <a:avLst/>
          </a:prstGeom>
          <a:solidFill>
            <a:schemeClr val="accent6">
              <a:lumMod val="60000"/>
              <a:lumOff val="40000"/>
            </a:schemeClr>
          </a:solidFill>
          <a:ln w="12700"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事推</a:t>
            </a:r>
            <a:r>
              <a:rPr lang="ja-JP" altLang="en-US" sz="1000" kern="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共通ポイント</a:t>
            </a:r>
            <a:endParaRPr kumimoji="0" lang="ja-JP" altLang="en-US" sz="1000"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角丸四角形 76"/>
          <p:cNvSpPr/>
          <p:nvPr/>
        </p:nvSpPr>
        <p:spPr>
          <a:xfrm>
            <a:off x="3874576" y="3261597"/>
            <a:ext cx="3580891" cy="380081"/>
          </a:xfrm>
          <a:prstGeom prst="roundRect">
            <a:avLst>
              <a:gd name="adj" fmla="val 3424"/>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78" name="テキスト ボックス 23"/>
          <p:cNvSpPr txBox="1"/>
          <p:nvPr/>
        </p:nvSpPr>
        <p:spPr>
          <a:xfrm>
            <a:off x="4867209" y="3269152"/>
            <a:ext cx="1485281" cy="40011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0"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ポイント管理システム</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CAFIS</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Explore</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角丸四角形 78"/>
          <p:cNvSpPr/>
          <p:nvPr/>
        </p:nvSpPr>
        <p:spPr>
          <a:xfrm>
            <a:off x="3874576" y="2611472"/>
            <a:ext cx="3580891" cy="367825"/>
          </a:xfrm>
          <a:prstGeom prst="roundRect">
            <a:avLst>
              <a:gd name="adj" fmla="val 3424"/>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80" name="テキスト ボックス 23"/>
          <p:cNvSpPr txBox="1"/>
          <p:nvPr/>
        </p:nvSpPr>
        <p:spPr>
          <a:xfrm>
            <a:off x="4890598" y="2609787"/>
            <a:ext cx="1485281" cy="40011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事推マーケティング基盤</a:t>
            </a:r>
            <a:endPar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DMP</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MA</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角丸四角形 80"/>
          <p:cNvSpPr/>
          <p:nvPr/>
        </p:nvSpPr>
        <p:spPr>
          <a:xfrm>
            <a:off x="820313" y="2619012"/>
            <a:ext cx="2752529" cy="367825"/>
          </a:xfrm>
          <a:prstGeom prst="roundRect">
            <a:avLst>
              <a:gd name="adj" fmla="val 3424"/>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82" name="テキスト ボックス 23"/>
          <p:cNvSpPr txBox="1"/>
          <p:nvPr/>
        </p:nvSpPr>
        <p:spPr>
          <a:xfrm>
            <a:off x="1122208" y="2611081"/>
            <a:ext cx="2174600" cy="45785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営本・</a:t>
            </a:r>
            <a:r>
              <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JTT</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マーケティング基盤</a:t>
            </a:r>
            <a:endPar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DMP</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MA</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右矢印 82"/>
          <p:cNvSpPr/>
          <p:nvPr/>
        </p:nvSpPr>
        <p:spPr>
          <a:xfrm rot="16200000">
            <a:off x="2107143" y="1696345"/>
            <a:ext cx="213940" cy="2857784"/>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テキスト ボックス 23"/>
          <p:cNvSpPr txBox="1"/>
          <p:nvPr/>
        </p:nvSpPr>
        <p:spPr>
          <a:xfrm>
            <a:off x="1699090" y="3018647"/>
            <a:ext cx="1334891"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0" lang="ja-JP" altLang="en-US" sz="1000" dirty="0" smtClean="0">
                <a:latin typeface="Meiryo UI" panose="020B0604030504040204" pitchFamily="50" charset="-128"/>
                <a:ea typeface="Meiryo UI" panose="020B0604030504040204" pitchFamily="50" charset="-128"/>
                <a:cs typeface="Meiryo UI" panose="020B0604030504040204" pitchFamily="50" charset="-128"/>
              </a:rPr>
              <a:t>マーケ基盤拡充</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右矢印 84"/>
          <p:cNvSpPr/>
          <p:nvPr/>
        </p:nvSpPr>
        <p:spPr>
          <a:xfrm rot="16200000">
            <a:off x="5543668" y="1312994"/>
            <a:ext cx="235334" cy="3603361"/>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テキスト ボックス 23"/>
          <p:cNvSpPr txBox="1"/>
          <p:nvPr/>
        </p:nvSpPr>
        <p:spPr>
          <a:xfrm>
            <a:off x="5219392" y="3002445"/>
            <a:ext cx="1334891" cy="248436"/>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マーケ基盤拡充</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右矢印 86"/>
          <p:cNvSpPr/>
          <p:nvPr/>
        </p:nvSpPr>
        <p:spPr>
          <a:xfrm rot="16200000">
            <a:off x="4113046" y="-985314"/>
            <a:ext cx="235334" cy="6857038"/>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テキスト ボックス 23"/>
          <p:cNvSpPr txBox="1"/>
          <p:nvPr/>
        </p:nvSpPr>
        <p:spPr>
          <a:xfrm>
            <a:off x="3660677" y="2330978"/>
            <a:ext cx="1334891" cy="248436"/>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連携基盤運用開始</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角丸四角形 88"/>
          <p:cNvSpPr/>
          <p:nvPr/>
        </p:nvSpPr>
        <p:spPr>
          <a:xfrm>
            <a:off x="840148" y="1657625"/>
            <a:ext cx="8887881" cy="380081"/>
          </a:xfrm>
          <a:prstGeom prst="roundRect">
            <a:avLst>
              <a:gd name="adj" fmla="val 3424"/>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90" name="テキスト ボックス 23"/>
          <p:cNvSpPr txBox="1"/>
          <p:nvPr/>
        </p:nvSpPr>
        <p:spPr>
          <a:xfrm>
            <a:off x="4476386" y="1656123"/>
            <a:ext cx="1485281" cy="400110"/>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0"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ポイント管理システム</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CAFIS</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Explore</a:t>
            </a:r>
            <a:r>
              <a:rPr lang="ja-JP" altLang="en-US"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1000"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1" name="直線矢印コネクタ 90"/>
          <p:cNvCxnSpPr/>
          <p:nvPr/>
        </p:nvCxnSpPr>
        <p:spPr>
          <a:xfrm flipH="1">
            <a:off x="3582235" y="2801278"/>
            <a:ext cx="277439" cy="923"/>
          </a:xfrm>
          <a:prstGeom prst="straightConnector1">
            <a:avLst/>
          </a:prstGeom>
          <a:noFill/>
          <a:ln w="15875" cap="flat" cmpd="sng" algn="ctr">
            <a:solidFill>
              <a:schemeClr val="bg2">
                <a:lumMod val="40000"/>
                <a:lumOff val="60000"/>
              </a:schemeClr>
            </a:solidFill>
            <a:prstDash val="solid"/>
            <a:headEnd type="arrow"/>
            <a:tailEnd type="arrow"/>
          </a:ln>
          <a:effectLst/>
        </p:spPr>
      </p:cxnSp>
      <p:cxnSp>
        <p:nvCxnSpPr>
          <p:cNvPr id="92" name="直線矢印コネクタ 91"/>
          <p:cNvCxnSpPr/>
          <p:nvPr/>
        </p:nvCxnSpPr>
        <p:spPr>
          <a:xfrm flipH="1">
            <a:off x="3576426" y="3458998"/>
            <a:ext cx="277439" cy="923"/>
          </a:xfrm>
          <a:prstGeom prst="straightConnector1">
            <a:avLst/>
          </a:prstGeom>
          <a:noFill/>
          <a:ln w="15875" cap="flat" cmpd="sng" algn="ctr">
            <a:solidFill>
              <a:schemeClr val="bg2">
                <a:lumMod val="40000"/>
                <a:lumOff val="60000"/>
              </a:schemeClr>
            </a:solidFill>
            <a:prstDash val="solid"/>
            <a:headEnd type="arrow"/>
            <a:tailEnd type="arrow"/>
          </a:ln>
          <a:effectLst/>
        </p:spPr>
      </p:cxnSp>
      <p:sp>
        <p:nvSpPr>
          <p:cNvPr id="93" name="正方形/長方形 92"/>
          <p:cNvSpPr/>
          <p:nvPr/>
        </p:nvSpPr>
        <p:spPr>
          <a:xfrm>
            <a:off x="3483210" y="2914619"/>
            <a:ext cx="481222" cy="400110"/>
          </a:xfrm>
          <a:prstGeom prst="rect">
            <a:avLst/>
          </a:prstGeom>
        </p:spPr>
        <p:txBody>
          <a:bodyPr wrap="none">
            <a:spAutoFit/>
          </a:bodyPr>
          <a:lstStyle/>
          <a:p>
            <a:pPr algn="ctr">
              <a:spcAft>
                <a:spcPts val="0"/>
              </a:spcAft>
            </a:pPr>
            <a:r>
              <a:rPr lang="ja-JP" altLang="en-US" sz="1000" kern="100" dirty="0" smtClean="0">
                <a:effectLst/>
                <a:latin typeface="Meiryo UI" panose="020B0604030504040204" pitchFamily="50" charset="-128"/>
                <a:ea typeface="Meiryo UI" panose="020B0604030504040204" pitchFamily="50" charset="-128"/>
                <a:cs typeface="Courier New" panose="02070309020205020404" pitchFamily="49" charset="0"/>
              </a:rPr>
              <a:t>データ</a:t>
            </a:r>
            <a:r>
              <a:rPr lang="en-US" altLang="ja-JP" sz="1000" kern="100" dirty="0" smtClean="0">
                <a:effectLst/>
                <a:latin typeface="Meiryo UI" panose="020B0604030504040204" pitchFamily="50" charset="-128"/>
                <a:ea typeface="Meiryo UI" panose="020B0604030504040204" pitchFamily="50" charset="-128"/>
                <a:cs typeface="Courier New" panose="02070309020205020404" pitchFamily="49" charset="0"/>
              </a:rPr>
              <a:t/>
            </a:r>
            <a:br>
              <a:rPr lang="en-US" altLang="ja-JP" sz="1000" kern="100" dirty="0" smtClean="0">
                <a:effectLst/>
                <a:latin typeface="Meiryo UI" panose="020B0604030504040204" pitchFamily="50" charset="-128"/>
                <a:ea typeface="Meiryo UI" panose="020B0604030504040204" pitchFamily="50" charset="-128"/>
                <a:cs typeface="Courier New" panose="02070309020205020404" pitchFamily="49" charset="0"/>
              </a:rPr>
            </a:br>
            <a:r>
              <a:rPr lang="ja-JP" altLang="en-US" sz="1000" kern="100" dirty="0" smtClean="0">
                <a:latin typeface="Meiryo UI" panose="020B0604030504040204" pitchFamily="50" charset="-128"/>
                <a:ea typeface="Meiryo UI" panose="020B0604030504040204" pitchFamily="50" charset="-128"/>
                <a:cs typeface="Courier New" panose="02070309020205020404" pitchFamily="49" charset="0"/>
              </a:rPr>
              <a:t>連携</a:t>
            </a:r>
            <a:endParaRPr lang="en-US" altLang="ja-JP" sz="1000" kern="100" dirty="0" smtClean="0">
              <a:effectLst/>
              <a:latin typeface="Meiryo UI" panose="020B0604030504040204" pitchFamily="50" charset="-128"/>
              <a:ea typeface="Meiryo UI" panose="020B0604030504040204" pitchFamily="50" charset="-128"/>
              <a:cs typeface="Courier New" panose="02070309020205020404" pitchFamily="49" charset="0"/>
            </a:endParaRPr>
          </a:p>
        </p:txBody>
      </p:sp>
      <p:sp>
        <p:nvSpPr>
          <p:cNvPr id="94" name="Rectangle 20"/>
          <p:cNvSpPr>
            <a:spLocks noChangeArrowheads="1"/>
          </p:cNvSpPr>
          <p:nvPr/>
        </p:nvSpPr>
        <p:spPr bwMode="auto">
          <a:xfrm>
            <a:off x="7714482" y="6128886"/>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ホテル</a:t>
            </a:r>
          </a:p>
        </p:txBody>
      </p:sp>
      <p:sp>
        <p:nvSpPr>
          <p:cNvPr id="95" name="Rectangle 20"/>
          <p:cNvSpPr>
            <a:spLocks noChangeArrowheads="1"/>
          </p:cNvSpPr>
          <p:nvPr/>
        </p:nvSpPr>
        <p:spPr bwMode="auto">
          <a:xfrm>
            <a:off x="8455352" y="6127381"/>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タカシマヤ</a:t>
            </a:r>
            <a:endPar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Rectangle 20"/>
          <p:cNvSpPr>
            <a:spLocks noChangeArrowheads="1"/>
          </p:cNvSpPr>
          <p:nvPr/>
        </p:nvSpPr>
        <p:spPr bwMode="auto">
          <a:xfrm>
            <a:off x="9197740" y="6118326"/>
            <a:ext cx="626091" cy="280995"/>
          </a:xfrm>
          <a:prstGeom prst="rect">
            <a:avLst/>
          </a:prstGeom>
          <a:solidFill>
            <a:schemeClr val="bg2">
              <a:lumMod val="40000"/>
              <a:lumOff val="60000"/>
            </a:schemeClr>
          </a:solidFill>
          <a:ln w="22225" algn="ctr">
            <a:noFill/>
            <a:miter lim="800000"/>
            <a:headEnd/>
            <a:tailEnd/>
          </a:ln>
          <a:effectLst/>
        </p:spPr>
        <p:txBody>
          <a:bodyPr wrap="none" lIns="18000" tIns="43200" rIns="18000" bIns="43718" anchor="ctr"/>
          <a:lstStyle>
            <a:lvl1pPr defTabSz="874713" eaLnBrk="0" hangingPunct="0">
              <a:defRPr kumimoji="1" sz="1200" b="1">
                <a:solidFill>
                  <a:schemeClr val="tx1"/>
                </a:solidFill>
                <a:latin typeface="ＭＳ Ｐゴシック" pitchFamily="50" charset="-128"/>
                <a:ea typeface="ＭＳ Ｐゴシック" pitchFamily="50" charset="-128"/>
              </a:defRPr>
            </a:lvl1pPr>
            <a:lvl2pPr marL="742950" indent="-285750" defTabSz="874713" eaLnBrk="0" hangingPunct="0">
              <a:defRPr kumimoji="1" sz="1200" b="1">
                <a:solidFill>
                  <a:schemeClr val="tx1"/>
                </a:solidFill>
                <a:latin typeface="ＭＳ Ｐゴシック" pitchFamily="50" charset="-128"/>
                <a:ea typeface="ＭＳ Ｐゴシック" pitchFamily="50" charset="-128"/>
              </a:defRPr>
            </a:lvl2pPr>
            <a:lvl3pPr marL="1143000" indent="-228600" defTabSz="874713" eaLnBrk="0" hangingPunct="0">
              <a:defRPr kumimoji="1" sz="1200" b="1">
                <a:solidFill>
                  <a:schemeClr val="tx1"/>
                </a:solidFill>
                <a:latin typeface="ＭＳ Ｐゴシック" pitchFamily="50" charset="-128"/>
                <a:ea typeface="ＭＳ Ｐゴシック" pitchFamily="50" charset="-128"/>
              </a:defRPr>
            </a:lvl3pPr>
            <a:lvl4pPr marL="1600200" indent="-228600" defTabSz="874713" eaLnBrk="0" hangingPunct="0">
              <a:defRPr kumimoji="1" sz="1200" b="1">
                <a:solidFill>
                  <a:schemeClr val="tx1"/>
                </a:solidFill>
                <a:latin typeface="ＭＳ Ｐゴシック" pitchFamily="50" charset="-128"/>
                <a:ea typeface="ＭＳ Ｐゴシック" pitchFamily="50" charset="-128"/>
              </a:defRPr>
            </a:lvl4pPr>
            <a:lvl5pPr marL="2057400" indent="-228600" defTabSz="874713" eaLnBrk="0" hangingPunct="0">
              <a:defRPr kumimoji="1" sz="1200" b="1">
                <a:solidFill>
                  <a:schemeClr val="tx1"/>
                </a:solidFill>
                <a:latin typeface="ＭＳ Ｐゴシック" pitchFamily="50" charset="-128"/>
                <a:ea typeface="ＭＳ Ｐゴシック" pitchFamily="50" charset="-128"/>
              </a:defRPr>
            </a:lvl5pPr>
            <a:lvl6pPr marL="25146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6pPr>
            <a:lvl7pPr marL="29718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7pPr>
            <a:lvl8pPr marL="34290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8pPr>
            <a:lvl9pPr marL="3886200" indent="-228600" defTabSz="874713" eaLnBrk="0" fontAlgn="base" hangingPunct="0">
              <a:lnSpc>
                <a:spcPct val="90000"/>
              </a:lnSpc>
              <a:spcBef>
                <a:spcPct val="0"/>
              </a:spcBef>
              <a:spcAft>
                <a:spcPct val="0"/>
              </a:spcAft>
              <a:defRPr kumimoji="1" sz="1200" b="1">
                <a:solidFill>
                  <a:schemeClr val="tx1"/>
                </a:solidFill>
                <a:latin typeface="ＭＳ Ｐゴシック" pitchFamily="50" charset="-128"/>
                <a:ea typeface="ＭＳ Ｐゴシック" pitchFamily="50" charset="-128"/>
              </a:defRPr>
            </a:lvl9pPr>
          </a:lstStyle>
          <a:p>
            <a:pPr algn="ctr" eaLnBrk="1" hangingPunct="1"/>
            <a:r>
              <a:rPr lang="ja-JP" altLang="en-US" sz="1000" b="0" dirty="0" smtClean="0">
                <a:solidFill>
                  <a:schemeClr val="bg2">
                    <a:lumMod val="75000"/>
                  </a:schemeClr>
                </a:solidFill>
                <a:latin typeface="Meiryo UI" panose="020B0604030504040204" pitchFamily="50" charset="-128"/>
                <a:ea typeface="Meiryo UI" panose="020B0604030504040204" pitchFamily="50" charset="-128"/>
                <a:cs typeface="Meiryo UI" panose="020B0604030504040204" pitchFamily="50" charset="-128"/>
              </a:rPr>
              <a:t>在来線</a:t>
            </a:r>
          </a:p>
        </p:txBody>
      </p:sp>
      <p:sp>
        <p:nvSpPr>
          <p:cNvPr id="97" name="正方形/長方形 96"/>
          <p:cNvSpPr/>
          <p:nvPr/>
        </p:nvSpPr>
        <p:spPr>
          <a:xfrm>
            <a:off x="7742940" y="3232207"/>
            <a:ext cx="569174" cy="255079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未定</a:t>
            </a:r>
          </a:p>
        </p:txBody>
      </p:sp>
      <p:sp>
        <p:nvSpPr>
          <p:cNvPr id="98" name="正方形/長方形 97"/>
          <p:cNvSpPr/>
          <p:nvPr/>
        </p:nvSpPr>
        <p:spPr>
          <a:xfrm>
            <a:off x="8474755" y="3230704"/>
            <a:ext cx="569174" cy="255079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未定</a:t>
            </a:r>
          </a:p>
        </p:txBody>
      </p:sp>
      <p:sp>
        <p:nvSpPr>
          <p:cNvPr id="99" name="正方形/長方形 98"/>
          <p:cNvSpPr/>
          <p:nvPr/>
        </p:nvSpPr>
        <p:spPr>
          <a:xfrm>
            <a:off x="9197519" y="3220144"/>
            <a:ext cx="569174" cy="255079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smtClean="0">
                <a:solidFill>
                  <a:schemeClr val="tx1"/>
                </a:solidFill>
                <a:latin typeface="Meiryo UI" panose="020B0604030504040204" pitchFamily="50" charset="-128"/>
                <a:ea typeface="Meiryo UI" panose="020B0604030504040204" pitchFamily="50" charset="-128"/>
              </a:rPr>
              <a:t>未定</a:t>
            </a:r>
          </a:p>
        </p:txBody>
      </p:sp>
      <p:sp>
        <p:nvSpPr>
          <p:cNvPr id="100" name="角丸四角形 99"/>
          <p:cNvSpPr/>
          <p:nvPr/>
        </p:nvSpPr>
        <p:spPr>
          <a:xfrm>
            <a:off x="7742939" y="2609965"/>
            <a:ext cx="2020213" cy="367825"/>
          </a:xfrm>
          <a:prstGeom prst="roundRect">
            <a:avLst>
              <a:gd name="adj" fmla="val 3424"/>
            </a:avLst>
          </a:prstGeom>
          <a:no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00" b="1" dirty="0" smtClean="0">
              <a:solidFill>
                <a:schemeClr val="tx1"/>
              </a:solidFill>
              <a:latin typeface="Meiryo UI" panose="020B0604030504040204" pitchFamily="50" charset="-128"/>
              <a:ea typeface="Meiryo UI" panose="020B0604030504040204" pitchFamily="50" charset="-128"/>
            </a:endParaRPr>
          </a:p>
        </p:txBody>
      </p:sp>
      <p:sp>
        <p:nvSpPr>
          <p:cNvPr id="101" name="テキスト ボックス 23"/>
          <p:cNvSpPr txBox="1"/>
          <p:nvPr/>
        </p:nvSpPr>
        <p:spPr>
          <a:xfrm>
            <a:off x="7884418" y="2662601"/>
            <a:ext cx="1976909"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0"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（事推</a:t>
            </a:r>
            <a:r>
              <a:rPr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マーケ基盤　</a:t>
            </a:r>
            <a:r>
              <a:rPr kumimoji="0" lang="ja-JP" altLang="en-US"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rPr>
              <a:t>機能拡張）</a:t>
            </a:r>
            <a:endParaRPr kumimoji="0" lang="en-US" altLang="ja-JP" sz="1000" dirty="0" smtClean="0">
              <a:solidFill>
                <a:schemeClr val="accent4">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2" name="右矢印 101"/>
          <p:cNvSpPr/>
          <p:nvPr/>
        </p:nvSpPr>
        <p:spPr>
          <a:xfrm rot="16200000">
            <a:off x="8568128" y="1994466"/>
            <a:ext cx="176810" cy="2237405"/>
          </a:xfrm>
          <a:prstGeom prst="rightArrow">
            <a:avLst/>
          </a:prstGeom>
          <a:solidFill>
            <a:schemeClr val="bg2">
              <a:lumMod val="20000"/>
              <a:lumOff val="80000"/>
            </a:schemeClr>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0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テキスト ボックス 23"/>
          <p:cNvSpPr txBox="1"/>
          <p:nvPr/>
        </p:nvSpPr>
        <p:spPr>
          <a:xfrm>
            <a:off x="8290041" y="3000939"/>
            <a:ext cx="1002923"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0" lang="ja-JP" altLang="en-US" sz="1000" dirty="0" smtClean="0">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rPr>
              <a:t>ID</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連携）</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角丸四角形 103"/>
          <p:cNvSpPr/>
          <p:nvPr/>
        </p:nvSpPr>
        <p:spPr>
          <a:xfrm>
            <a:off x="7730819" y="5829821"/>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noProof="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独自</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角丸四角形 104"/>
          <p:cNvSpPr/>
          <p:nvPr/>
        </p:nvSpPr>
        <p:spPr>
          <a:xfrm>
            <a:off x="8466569" y="5826948"/>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lang="ja-JP" altLang="en-US" sz="1000" kern="0" dirty="0">
                <a:solidFill>
                  <a:srgbClr val="0F1C5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独自</a:t>
            </a:r>
            <a:endPar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6" name="角丸四角形 105"/>
          <p:cNvSpPr/>
          <p:nvPr/>
        </p:nvSpPr>
        <p:spPr>
          <a:xfrm>
            <a:off x="9198390" y="5825441"/>
            <a:ext cx="595765" cy="272125"/>
          </a:xfrm>
          <a:prstGeom prst="roundRect">
            <a:avLst/>
          </a:prstGeom>
          <a:noFill/>
          <a:ln w="12700" cap="flat" cmpd="sng" algn="ctr">
            <a:solidFill>
              <a:srgbClr val="0080B1">
                <a:lumMod val="75000"/>
              </a:srgbClr>
            </a:solidFill>
            <a:prstDash val="dash"/>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r>
              <a:rPr kumimoji="0" lang="ja-JP" altLang="en-US" sz="1000" b="0" i="0" u="none" strike="noStrike" kern="0" cap="none" spc="0" normalizeH="0" baseline="0" noProof="0" dirty="0" smtClean="0">
                <a:ln>
                  <a:noFill/>
                </a:ln>
                <a:solidFill>
                  <a:srgbClr val="0F1C5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なし</a:t>
            </a:r>
          </a:p>
        </p:txBody>
      </p:sp>
      <p:sp>
        <p:nvSpPr>
          <p:cNvPr id="107" name="左右矢印 106"/>
          <p:cNvSpPr/>
          <p:nvPr/>
        </p:nvSpPr>
        <p:spPr>
          <a:xfrm>
            <a:off x="7169761" y="2693632"/>
            <a:ext cx="854868" cy="222323"/>
          </a:xfrm>
          <a:prstGeom prst="leftRightArrow">
            <a:avLst/>
          </a:prstGeom>
          <a:solidFill>
            <a:schemeClr val="bg1"/>
          </a:solidFill>
          <a:ln w="158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23"/>
          <p:cNvSpPr txBox="1"/>
          <p:nvPr/>
        </p:nvSpPr>
        <p:spPr>
          <a:xfrm>
            <a:off x="7641614" y="2358680"/>
            <a:ext cx="2431042" cy="24622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（他関連事業は事推ポイントへ集約）</a:t>
            </a:r>
            <a:endParaRPr kumimoji="0"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09" name="角丸四角形 108"/>
          <p:cNvSpPr/>
          <p:nvPr/>
        </p:nvSpPr>
        <p:spPr>
          <a:xfrm>
            <a:off x="822625" y="1290766"/>
            <a:ext cx="8922004" cy="309679"/>
          </a:xfrm>
          <a:prstGeom prst="roundRect">
            <a:avLst/>
          </a:prstGeom>
          <a:solidFill>
            <a:srgbClr val="F87B22"/>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chemeClr val="bg1"/>
                </a:solidFill>
                <a:effectLst/>
                <a:uLnTx/>
                <a:uFillTx/>
                <a:latin typeface="+mn-ea"/>
                <a:cs typeface="+mn-cs"/>
              </a:rPr>
              <a:t>目指す姿：ポイントをインセンティブにした</a:t>
            </a:r>
            <a:r>
              <a:rPr kumimoji="0" lang="en-US" altLang="ja-JP" sz="1400" b="1" i="0" u="none" strike="noStrike" kern="0" cap="none" spc="0" normalizeH="0" baseline="0" noProof="0" dirty="0" smtClean="0">
                <a:ln>
                  <a:noFill/>
                </a:ln>
                <a:solidFill>
                  <a:schemeClr val="bg1"/>
                </a:solidFill>
                <a:effectLst/>
                <a:uLnTx/>
                <a:uFillTx/>
                <a:latin typeface="+mn-ea"/>
                <a:cs typeface="+mn-cs"/>
              </a:rPr>
              <a:t>JR</a:t>
            </a:r>
            <a:r>
              <a:rPr kumimoji="0" lang="ja-JP" altLang="en-US" sz="1400" b="1" i="0" u="none" strike="noStrike" kern="0" cap="none" spc="0" normalizeH="0" baseline="0" noProof="0" dirty="0" smtClean="0">
                <a:ln>
                  <a:noFill/>
                </a:ln>
                <a:solidFill>
                  <a:schemeClr val="bg1"/>
                </a:solidFill>
                <a:effectLst/>
                <a:uLnTx/>
                <a:uFillTx/>
                <a:latin typeface="+mn-ea"/>
                <a:cs typeface="+mn-cs"/>
              </a:rPr>
              <a:t>東海オリジナルなグループ内事業間送客連携モデルの実現</a:t>
            </a:r>
          </a:p>
        </p:txBody>
      </p:sp>
    </p:spTree>
    <p:extLst>
      <p:ext uri="{BB962C8B-B14F-4D97-AF65-F5344CB8AC3E}">
        <p14:creationId xmlns:p14="http://schemas.microsoft.com/office/powerpoint/2010/main" val="370463388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rPr>
              <a:t>2. </a:t>
            </a:r>
            <a:r>
              <a:rPr lang="ja-JP" altLang="en-US" dirty="0">
                <a:latin typeface="+mn-ea"/>
              </a:rPr>
              <a:t>機能要件（決済システム）：決済情報管理機能</a:t>
            </a:r>
            <a:r>
              <a:rPr lang="ja-JP" altLang="en-US" dirty="0" smtClean="0">
                <a:latin typeface="+mn-ea"/>
              </a:rPr>
              <a:t>（</a:t>
            </a:r>
            <a:r>
              <a:rPr lang="en-US" altLang="ja-JP" dirty="0" smtClean="0">
                <a:latin typeface="+mn-ea"/>
              </a:rPr>
              <a:t>2/6</a:t>
            </a:r>
            <a:r>
              <a:rPr lang="ja-JP" altLang="en-US" dirty="0">
                <a:latin typeface="+mn-ea"/>
              </a:rPr>
              <a:t>）</a:t>
            </a:r>
            <a:endParaRPr kumimoji="1"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1276757867"/>
              </p:ext>
            </p:extLst>
          </p:nvPr>
        </p:nvGraphicFramePr>
        <p:xfrm>
          <a:off x="139903" y="905605"/>
          <a:ext cx="9517813" cy="5333202"/>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smtClean="0">
                          <a:solidFill>
                            <a:srgbClr val="000000"/>
                          </a:solidFill>
                          <a:effectLst/>
                          <a:latin typeface="+mn-ea"/>
                          <a:ea typeface="+mn-ea"/>
                        </a:rPr>
                        <a:t>27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決済</a:t>
                      </a:r>
                    </a:p>
                  </a:txBody>
                  <a:tcPr marL="9525" marR="9525" marT="9525" marB="0" anchor="ctr"/>
                </a:tc>
                <a:tc>
                  <a:txBody>
                    <a:bodyPr/>
                    <a:lstStyle/>
                    <a:p>
                      <a:pPr algn="l" fontAlgn="ctr"/>
                      <a:r>
                        <a:rPr lang="en-US" sz="1100" b="0" i="0" u="none" strike="noStrike">
                          <a:solidFill>
                            <a:srgbClr val="000000"/>
                          </a:solidFill>
                          <a:effectLst/>
                          <a:latin typeface="+mn-ea"/>
                          <a:ea typeface="+mn-ea"/>
                        </a:rPr>
                        <a:t>iD</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iD</a:t>
                      </a:r>
                      <a:r>
                        <a:rPr lang="ja-JP" altLang="en-US" sz="1100" b="0" i="0" u="none" strike="noStrike" dirty="0">
                          <a:solidFill>
                            <a:srgbClr val="000000"/>
                          </a:solidFill>
                          <a:effectLst/>
                          <a:latin typeface="+mn-ea"/>
                          <a:ea typeface="+mn-ea"/>
                        </a:rPr>
                        <a:t>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smtClean="0">
                          <a:solidFill>
                            <a:srgbClr val="000000"/>
                          </a:solidFill>
                          <a:effectLst/>
                          <a:latin typeface="+mn-ea"/>
                          <a:ea typeface="+mn-ea"/>
                        </a:rPr>
                        <a:t>28</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取消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iD</a:t>
                      </a:r>
                      <a:r>
                        <a:rPr lang="ja-JP" altLang="en-US" sz="1100" b="0" i="0" u="none" strike="noStrike" dirty="0">
                          <a:solidFill>
                            <a:srgbClr val="000000"/>
                          </a:solidFill>
                          <a:effectLst/>
                          <a:latin typeface="+mn-ea"/>
                          <a:ea typeface="+mn-ea"/>
                        </a:rPr>
                        <a:t>の取消を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smtClean="0">
                          <a:solidFill>
                            <a:srgbClr val="000000"/>
                          </a:solidFill>
                          <a:effectLst/>
                          <a:latin typeface="+mn-ea"/>
                          <a:ea typeface="+mn-ea"/>
                        </a:rPr>
                        <a:t>29</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iD</a:t>
                      </a:r>
                      <a:r>
                        <a:rPr lang="ja-JP" altLang="en-US" sz="1100" b="0" i="0" u="none" strike="noStrike" dirty="0">
                          <a:solidFill>
                            <a:srgbClr val="000000"/>
                          </a:solidFill>
                          <a:effectLst/>
                          <a:latin typeface="+mn-ea"/>
                          <a:ea typeface="+mn-ea"/>
                        </a:rPr>
                        <a:t>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r h="187366">
                <a:tc>
                  <a:txBody>
                    <a:bodyPr/>
                    <a:lstStyle/>
                    <a:p>
                      <a:pPr algn="ctr" fontAlgn="ctr"/>
                      <a:r>
                        <a:rPr lang="en-US" altLang="ja-JP" sz="1100" b="0" i="0" u="none" strike="noStrike" dirty="0" smtClean="0">
                          <a:solidFill>
                            <a:srgbClr val="000000"/>
                          </a:solidFill>
                          <a:effectLst/>
                          <a:latin typeface="+mn-ea"/>
                          <a:ea typeface="+mn-ea"/>
                        </a:rPr>
                        <a:t>30</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iD</a:t>
                      </a:r>
                      <a:r>
                        <a:rPr lang="ja-JP" altLang="en-US" sz="1100" b="0" i="0" u="none" strike="noStrike" dirty="0">
                          <a:solidFill>
                            <a:srgbClr val="000000"/>
                          </a:solidFill>
                          <a:effectLst/>
                          <a:latin typeface="+mn-ea"/>
                          <a:ea typeface="+mn-ea"/>
                        </a:rPr>
                        <a:t>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187366">
                <a:tc>
                  <a:txBody>
                    <a:bodyPr/>
                    <a:lstStyle/>
                    <a:p>
                      <a:pPr algn="ctr" fontAlgn="ctr"/>
                      <a:r>
                        <a:rPr lang="en-US" altLang="ja-JP" sz="1100" b="0" i="0" u="none" strike="noStrike" dirty="0" smtClean="0">
                          <a:solidFill>
                            <a:srgbClr val="000000"/>
                          </a:solidFill>
                          <a:effectLst/>
                          <a:latin typeface="+mn-ea"/>
                          <a:ea typeface="+mn-ea"/>
                        </a:rPr>
                        <a:t>31</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Edy</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Edy</a:t>
                      </a:r>
                      <a:r>
                        <a:rPr lang="ja-JP" altLang="en-US" sz="1100" b="0" i="0" u="none" strike="noStrike" dirty="0">
                          <a:solidFill>
                            <a:srgbClr val="000000"/>
                          </a:solidFill>
                          <a:effectLst/>
                          <a:latin typeface="+mn-ea"/>
                          <a:ea typeface="+mn-ea"/>
                        </a:rPr>
                        <a:t>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smtClean="0">
                          <a:solidFill>
                            <a:srgbClr val="000000"/>
                          </a:solidFill>
                          <a:effectLst/>
                          <a:latin typeface="+mn-ea"/>
                          <a:ea typeface="+mn-ea"/>
                        </a:rPr>
                        <a:t>32</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残高照会</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Edy</a:t>
                      </a:r>
                      <a:r>
                        <a:rPr lang="ja-JP" altLang="en-US" sz="1100" b="0" i="0" u="none" strike="noStrike" dirty="0">
                          <a:solidFill>
                            <a:srgbClr val="000000"/>
                          </a:solidFill>
                          <a:effectLst/>
                          <a:latin typeface="+mn-ea"/>
                          <a:ea typeface="+mn-ea"/>
                        </a:rPr>
                        <a:t>残高を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r h="187366">
                <a:tc>
                  <a:txBody>
                    <a:bodyPr/>
                    <a:lstStyle/>
                    <a:p>
                      <a:pPr algn="ctr" fontAlgn="ctr"/>
                      <a:r>
                        <a:rPr lang="en-US" altLang="ja-JP" sz="1100" b="0" i="0" u="none" strike="noStrike" dirty="0" smtClean="0">
                          <a:solidFill>
                            <a:srgbClr val="000000"/>
                          </a:solidFill>
                          <a:effectLst/>
                          <a:latin typeface="+mn-ea"/>
                          <a:ea typeface="+mn-ea"/>
                        </a:rPr>
                        <a:t>33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履歴照会</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Edy</a:t>
                      </a:r>
                      <a:r>
                        <a:rPr lang="ja-JP" altLang="en-US" sz="1100" b="0" i="0" u="none" strike="noStrike" dirty="0">
                          <a:solidFill>
                            <a:srgbClr val="000000"/>
                          </a:solidFill>
                          <a:effectLst/>
                          <a:latin typeface="+mn-ea"/>
                          <a:ea typeface="+mn-ea"/>
                        </a:rPr>
                        <a:t>取引の履歴を</a:t>
                      </a:r>
                      <a:r>
                        <a:rPr lang="ja-JP" altLang="en-US" sz="1100" b="0" i="0" u="none" strike="noStrike" dirty="0" smtClean="0">
                          <a:solidFill>
                            <a:srgbClr val="000000"/>
                          </a:solidFill>
                          <a:effectLst/>
                          <a:latin typeface="+mn-ea"/>
                          <a:ea typeface="+mn-ea"/>
                        </a:rPr>
                        <a:t>照会します。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290946053"/>
                  </a:ext>
                </a:extLst>
              </a:tr>
              <a:tr h="187366">
                <a:tc>
                  <a:txBody>
                    <a:bodyPr/>
                    <a:lstStyle/>
                    <a:p>
                      <a:pPr algn="ctr" fontAlgn="ctr"/>
                      <a:r>
                        <a:rPr lang="en-US" altLang="ja-JP" sz="1100" b="0" i="0" u="none" strike="noStrike" dirty="0" smtClean="0">
                          <a:solidFill>
                            <a:srgbClr val="000000"/>
                          </a:solidFill>
                          <a:effectLst/>
                          <a:latin typeface="+mn-ea"/>
                          <a:ea typeface="+mn-ea"/>
                        </a:rPr>
                        <a:t>34</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Edy</a:t>
                      </a:r>
                      <a:r>
                        <a:rPr lang="ja-JP" altLang="en-US" sz="1100" b="0" i="0" u="none" strike="noStrike" dirty="0">
                          <a:solidFill>
                            <a:srgbClr val="000000"/>
                          </a:solidFill>
                          <a:effectLst/>
                          <a:latin typeface="+mn-ea"/>
                          <a:ea typeface="+mn-ea"/>
                        </a:rPr>
                        <a:t>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174622547"/>
                  </a:ext>
                </a:extLst>
              </a:tr>
              <a:tr h="187366">
                <a:tc>
                  <a:txBody>
                    <a:bodyPr/>
                    <a:lstStyle/>
                    <a:p>
                      <a:pPr algn="ctr" fontAlgn="ctr"/>
                      <a:r>
                        <a:rPr lang="en-US" altLang="ja-JP" sz="1100" b="0" i="0" u="none" strike="noStrike" dirty="0" smtClean="0">
                          <a:solidFill>
                            <a:srgbClr val="000000"/>
                          </a:solidFill>
                          <a:effectLst/>
                          <a:latin typeface="+mn-ea"/>
                          <a:ea typeface="+mn-ea"/>
                        </a:rPr>
                        <a:t>35</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Edy</a:t>
                      </a:r>
                      <a:r>
                        <a:rPr lang="ja-JP" altLang="en-US" sz="1100" b="0" i="0" u="none" strike="noStrike" dirty="0">
                          <a:solidFill>
                            <a:srgbClr val="000000"/>
                          </a:solidFill>
                          <a:effectLst/>
                          <a:latin typeface="+mn-ea"/>
                          <a:ea typeface="+mn-ea"/>
                        </a:rPr>
                        <a:t>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749013087"/>
                  </a:ext>
                </a:extLst>
              </a:tr>
              <a:tr h="187366">
                <a:tc>
                  <a:txBody>
                    <a:bodyPr/>
                    <a:lstStyle/>
                    <a:p>
                      <a:pPr algn="ctr" fontAlgn="ctr"/>
                      <a:r>
                        <a:rPr lang="en-US" altLang="ja-JP" sz="1100" b="0" i="0" u="none" strike="noStrike" dirty="0" smtClean="0">
                          <a:solidFill>
                            <a:srgbClr val="000000"/>
                          </a:solidFill>
                          <a:effectLst/>
                          <a:latin typeface="+mn-ea"/>
                          <a:ea typeface="+mn-ea"/>
                        </a:rPr>
                        <a:t>36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QUICPAY＋</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QP+</a:t>
                      </a:r>
                      <a:r>
                        <a:rPr lang="ja-JP" altLang="en-US" sz="1100" b="0" i="0" u="none" strike="noStrike" dirty="0">
                          <a:solidFill>
                            <a:srgbClr val="000000"/>
                          </a:solidFill>
                          <a:effectLst/>
                          <a:latin typeface="+mn-ea"/>
                          <a:ea typeface="+mn-ea"/>
                        </a:rPr>
                        <a:t>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85211529"/>
                  </a:ext>
                </a:extLst>
              </a:tr>
              <a:tr h="187366">
                <a:tc>
                  <a:txBody>
                    <a:bodyPr/>
                    <a:lstStyle/>
                    <a:p>
                      <a:pPr algn="ctr" fontAlgn="ctr"/>
                      <a:r>
                        <a:rPr lang="en-US" altLang="ja-JP" sz="1100" b="0" i="0" u="none" strike="noStrike" dirty="0" smtClean="0">
                          <a:solidFill>
                            <a:srgbClr val="000000"/>
                          </a:solidFill>
                          <a:effectLst/>
                          <a:latin typeface="+mn-ea"/>
                          <a:ea typeface="+mn-ea"/>
                        </a:rPr>
                        <a:t>37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取消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QP+</a:t>
                      </a:r>
                      <a:r>
                        <a:rPr lang="ja-JP" altLang="en-US" sz="1100" b="0" i="0" u="none" strike="noStrike" dirty="0">
                          <a:solidFill>
                            <a:srgbClr val="000000"/>
                          </a:solidFill>
                          <a:effectLst/>
                          <a:latin typeface="+mn-ea"/>
                          <a:ea typeface="+mn-ea"/>
                        </a:rPr>
                        <a:t>の取り消しを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13502814"/>
                  </a:ext>
                </a:extLst>
              </a:tr>
              <a:tr h="187366">
                <a:tc>
                  <a:txBody>
                    <a:bodyPr/>
                    <a:lstStyle/>
                    <a:p>
                      <a:pPr algn="ctr" fontAlgn="ctr"/>
                      <a:r>
                        <a:rPr lang="en-US" altLang="ja-JP" sz="1100" b="0" i="0" u="none" strike="noStrike" dirty="0" smtClean="0">
                          <a:solidFill>
                            <a:srgbClr val="000000"/>
                          </a:solidFill>
                          <a:effectLst/>
                          <a:latin typeface="+mn-ea"/>
                          <a:ea typeface="+mn-ea"/>
                        </a:rPr>
                        <a:t>38</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履歴出力</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QP+</a:t>
                      </a:r>
                      <a:r>
                        <a:rPr lang="ja-JP" altLang="en-US" sz="1100" b="0" i="0" u="none" strike="noStrike" dirty="0">
                          <a:solidFill>
                            <a:srgbClr val="000000"/>
                          </a:solidFill>
                          <a:effectLst/>
                          <a:latin typeface="+mn-ea"/>
                          <a:ea typeface="+mn-ea"/>
                        </a:rPr>
                        <a:t>の取引履歴の出力を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936671251"/>
                  </a:ext>
                </a:extLst>
              </a:tr>
              <a:tr h="187366">
                <a:tc>
                  <a:txBody>
                    <a:bodyPr/>
                    <a:lstStyle/>
                    <a:p>
                      <a:pPr algn="ctr" fontAlgn="ctr"/>
                      <a:r>
                        <a:rPr lang="en-US" altLang="ja-JP" sz="1100" b="0" i="0" u="none" strike="noStrike" dirty="0" smtClean="0">
                          <a:solidFill>
                            <a:srgbClr val="000000"/>
                          </a:solidFill>
                          <a:effectLst/>
                          <a:latin typeface="+mn-ea"/>
                          <a:ea typeface="+mn-ea"/>
                        </a:rPr>
                        <a:t>39</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QP+</a:t>
                      </a:r>
                      <a:r>
                        <a:rPr lang="ja-JP" altLang="en-US" sz="1100" b="0" i="0" u="none" strike="noStrike" dirty="0">
                          <a:solidFill>
                            <a:srgbClr val="000000"/>
                          </a:solidFill>
                          <a:effectLst/>
                          <a:latin typeface="+mn-ea"/>
                          <a:ea typeface="+mn-ea"/>
                        </a:rPr>
                        <a:t>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926683293"/>
                  </a:ext>
                </a:extLst>
              </a:tr>
              <a:tr h="187366">
                <a:tc>
                  <a:txBody>
                    <a:bodyPr/>
                    <a:lstStyle/>
                    <a:p>
                      <a:pPr algn="ctr" fontAlgn="ctr"/>
                      <a:r>
                        <a:rPr lang="en-US" altLang="ja-JP" sz="1100" b="0" i="0" u="none" strike="noStrike" dirty="0" smtClean="0">
                          <a:solidFill>
                            <a:srgbClr val="000000"/>
                          </a:solidFill>
                          <a:effectLst/>
                          <a:latin typeface="+mn-ea"/>
                          <a:ea typeface="+mn-ea"/>
                        </a:rPr>
                        <a:t>40</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QP+</a:t>
                      </a:r>
                      <a:r>
                        <a:rPr lang="ja-JP" altLang="en-US" sz="1100" b="0" i="0" u="none" strike="noStrike" dirty="0">
                          <a:solidFill>
                            <a:srgbClr val="000000"/>
                          </a:solidFill>
                          <a:effectLst/>
                          <a:latin typeface="+mn-ea"/>
                          <a:ea typeface="+mn-ea"/>
                        </a:rPr>
                        <a:t>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45254106"/>
                  </a:ext>
                </a:extLst>
              </a:tr>
              <a:tr h="187366">
                <a:tc>
                  <a:txBody>
                    <a:bodyPr/>
                    <a:lstStyle/>
                    <a:p>
                      <a:pPr algn="ctr" fontAlgn="ctr"/>
                      <a:r>
                        <a:rPr lang="en-US" altLang="ja-JP" sz="1100" b="0" i="0" u="none" strike="noStrike" dirty="0" smtClean="0">
                          <a:solidFill>
                            <a:srgbClr val="000000"/>
                          </a:solidFill>
                          <a:effectLst/>
                          <a:latin typeface="+mn-ea"/>
                          <a:ea typeface="+mn-ea"/>
                        </a:rPr>
                        <a:t>41</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WAON</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売上</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8595125"/>
                  </a:ext>
                </a:extLst>
              </a:tr>
              <a:tr h="187366">
                <a:tc>
                  <a:txBody>
                    <a:bodyPr/>
                    <a:lstStyle/>
                    <a:p>
                      <a:pPr algn="ctr" fontAlgn="ctr"/>
                      <a:r>
                        <a:rPr lang="en-US" altLang="ja-JP" sz="1100" b="0" i="0" u="none" strike="noStrike" dirty="0" smtClean="0">
                          <a:solidFill>
                            <a:srgbClr val="000000"/>
                          </a:solidFill>
                          <a:effectLst/>
                          <a:latin typeface="+mn-ea"/>
                          <a:ea typeface="+mn-ea"/>
                        </a:rPr>
                        <a:t>42</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取消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の取り消しを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52436286"/>
                  </a:ext>
                </a:extLst>
              </a:tr>
              <a:tr h="187366">
                <a:tc>
                  <a:txBody>
                    <a:bodyPr/>
                    <a:lstStyle/>
                    <a:p>
                      <a:pPr algn="ctr" fontAlgn="ctr"/>
                      <a:r>
                        <a:rPr lang="en-US" altLang="ja-JP" sz="1100" b="0" i="0" u="none" strike="noStrike" dirty="0" smtClean="0">
                          <a:solidFill>
                            <a:srgbClr val="000000"/>
                          </a:solidFill>
                          <a:effectLst/>
                          <a:latin typeface="+mn-ea"/>
                          <a:ea typeface="+mn-ea"/>
                        </a:rPr>
                        <a:t>43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照会</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の照会を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86677983"/>
                  </a:ext>
                </a:extLst>
              </a:tr>
              <a:tr h="187366">
                <a:tc>
                  <a:txBody>
                    <a:bodyPr/>
                    <a:lstStyle/>
                    <a:p>
                      <a:pPr algn="ctr" fontAlgn="ctr"/>
                      <a:r>
                        <a:rPr lang="en-US" altLang="ja-JP" sz="1100" b="0" i="0" u="none" strike="noStrike" dirty="0" smtClean="0">
                          <a:solidFill>
                            <a:srgbClr val="000000"/>
                          </a:solidFill>
                          <a:effectLst/>
                          <a:latin typeface="+mn-ea"/>
                          <a:ea typeface="+mn-ea"/>
                        </a:rPr>
                        <a:t>44</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現金チャージ</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へ現金チャージを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624056880"/>
                  </a:ext>
                </a:extLst>
              </a:tr>
              <a:tr h="187366">
                <a:tc>
                  <a:txBody>
                    <a:bodyPr/>
                    <a:lstStyle/>
                    <a:p>
                      <a:pPr algn="ctr" fontAlgn="ctr"/>
                      <a:r>
                        <a:rPr lang="en-US" altLang="ja-JP" sz="1100" b="0" i="0" u="none" strike="noStrike" dirty="0" smtClean="0">
                          <a:solidFill>
                            <a:srgbClr val="000000"/>
                          </a:solidFill>
                          <a:effectLst/>
                          <a:latin typeface="+mn-ea"/>
                          <a:ea typeface="+mn-ea"/>
                        </a:rPr>
                        <a:t>45</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現金チャージ取消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へ現金チャージの取り消しを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179251883"/>
                  </a:ext>
                </a:extLst>
              </a:tr>
              <a:tr h="187366">
                <a:tc>
                  <a:txBody>
                    <a:bodyPr/>
                    <a:lstStyle/>
                    <a:p>
                      <a:pPr algn="ctr" fontAlgn="ctr"/>
                      <a:r>
                        <a:rPr lang="en-US" altLang="ja-JP" sz="1100" b="0" i="0" u="none" strike="noStrike" dirty="0" smtClean="0">
                          <a:solidFill>
                            <a:srgbClr val="000000"/>
                          </a:solidFill>
                          <a:effectLst/>
                          <a:latin typeface="+mn-ea"/>
                          <a:ea typeface="+mn-ea"/>
                        </a:rPr>
                        <a:t>46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ポイントチャージ</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ポイントのチャージを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570253583"/>
                  </a:ext>
                </a:extLst>
              </a:tr>
              <a:tr h="187366">
                <a:tc>
                  <a:txBody>
                    <a:bodyPr/>
                    <a:lstStyle/>
                    <a:p>
                      <a:pPr algn="ctr" fontAlgn="ctr"/>
                      <a:r>
                        <a:rPr lang="en-US" altLang="ja-JP" sz="1100" b="0" i="0" u="none" strike="noStrike" dirty="0" smtClean="0">
                          <a:solidFill>
                            <a:srgbClr val="000000"/>
                          </a:solidFill>
                          <a:effectLst/>
                          <a:latin typeface="+mn-ea"/>
                          <a:ea typeface="+mn-ea"/>
                        </a:rPr>
                        <a:t>47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ポイント付与率照会</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ポイントの付与率を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386264182"/>
                  </a:ext>
                </a:extLst>
              </a:tr>
              <a:tr h="187366">
                <a:tc>
                  <a:txBody>
                    <a:bodyPr/>
                    <a:lstStyle/>
                    <a:p>
                      <a:pPr algn="ctr" fontAlgn="ctr"/>
                      <a:r>
                        <a:rPr lang="en-US" altLang="ja-JP" sz="1100" b="0" i="0" u="none" strike="noStrike" dirty="0" smtClean="0">
                          <a:solidFill>
                            <a:srgbClr val="000000"/>
                          </a:solidFill>
                          <a:effectLst/>
                          <a:latin typeface="+mn-ea"/>
                          <a:ea typeface="+mn-ea"/>
                        </a:rPr>
                        <a:t>48</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791544210"/>
                  </a:ext>
                </a:extLst>
              </a:tr>
              <a:tr h="187366">
                <a:tc>
                  <a:txBody>
                    <a:bodyPr/>
                    <a:lstStyle/>
                    <a:p>
                      <a:pPr algn="ctr" fontAlgn="ctr"/>
                      <a:r>
                        <a:rPr lang="en-US" altLang="ja-JP" sz="1100" b="0" i="0" u="none" strike="noStrike" dirty="0" smtClean="0">
                          <a:solidFill>
                            <a:srgbClr val="000000"/>
                          </a:solidFill>
                          <a:effectLst/>
                          <a:latin typeface="+mn-ea"/>
                          <a:ea typeface="+mn-ea"/>
                        </a:rPr>
                        <a:t>49</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WAON</a:t>
                      </a:r>
                      <a:r>
                        <a:rPr lang="ja-JP" altLang="en-US" sz="1100" b="0" i="0" u="none" strike="noStrike" dirty="0">
                          <a:solidFill>
                            <a:srgbClr val="000000"/>
                          </a:solidFill>
                          <a:effectLst/>
                          <a:latin typeface="+mn-ea"/>
                          <a:ea typeface="+mn-ea"/>
                        </a:rPr>
                        <a:t>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585135026"/>
                  </a:ext>
                </a:extLst>
              </a:tr>
              <a:tr h="187366">
                <a:tc>
                  <a:txBody>
                    <a:bodyPr/>
                    <a:lstStyle/>
                    <a:p>
                      <a:pPr algn="ctr" fontAlgn="ctr"/>
                      <a:r>
                        <a:rPr lang="en-US" altLang="ja-JP" sz="1100" b="0" i="0" u="none" strike="noStrike" dirty="0" smtClean="0">
                          <a:solidFill>
                            <a:srgbClr val="000000"/>
                          </a:solidFill>
                          <a:effectLst/>
                          <a:latin typeface="+mn-ea"/>
                          <a:ea typeface="+mn-ea"/>
                        </a:rPr>
                        <a:t>50</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en-US" sz="1100" b="0" i="0" u="none" strike="noStrike" dirty="0" err="1">
                          <a:solidFill>
                            <a:srgbClr val="000000"/>
                          </a:solidFill>
                          <a:effectLst/>
                          <a:latin typeface="+mn-ea"/>
                          <a:ea typeface="+mn-ea"/>
                        </a:rPr>
                        <a:t>nanaco</a:t>
                      </a:r>
                      <a:endParaRPr 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支払</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nanaco</a:t>
                      </a:r>
                      <a:r>
                        <a:rPr lang="ja-JP" altLang="en-US" sz="1100" b="0" i="0" u="none" strike="noStrike" dirty="0">
                          <a:solidFill>
                            <a:srgbClr val="000000"/>
                          </a:solidFill>
                          <a:effectLst/>
                          <a:latin typeface="+mn-ea"/>
                          <a:ea typeface="+mn-ea"/>
                        </a:rPr>
                        <a:t>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346532879"/>
                  </a:ext>
                </a:extLst>
              </a:tr>
              <a:tr h="187366">
                <a:tc>
                  <a:txBody>
                    <a:bodyPr/>
                    <a:lstStyle/>
                    <a:p>
                      <a:pPr algn="ctr" fontAlgn="ctr"/>
                      <a:r>
                        <a:rPr lang="en-US" altLang="ja-JP" sz="1100" b="0" i="0" u="none" strike="noStrike" dirty="0" smtClean="0">
                          <a:solidFill>
                            <a:srgbClr val="000000"/>
                          </a:solidFill>
                          <a:effectLst/>
                          <a:latin typeface="+mn-ea"/>
                          <a:ea typeface="+mn-ea"/>
                        </a:rPr>
                        <a:t>51</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残高照会</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nanaco</a:t>
                      </a:r>
                      <a:r>
                        <a:rPr lang="ja-JP" altLang="en-US" sz="1100" b="0" i="0" u="none" strike="noStrike" dirty="0">
                          <a:solidFill>
                            <a:srgbClr val="000000"/>
                          </a:solidFill>
                          <a:effectLst/>
                          <a:latin typeface="+mn-ea"/>
                          <a:ea typeface="+mn-ea"/>
                        </a:rPr>
                        <a:t>カードの残高確認を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005750301"/>
                  </a:ext>
                </a:extLst>
              </a:tr>
              <a:tr h="187366">
                <a:tc>
                  <a:txBody>
                    <a:bodyPr/>
                    <a:lstStyle/>
                    <a:p>
                      <a:pPr algn="ctr" fontAlgn="ctr"/>
                      <a:r>
                        <a:rPr lang="en-US" altLang="ja-JP" sz="1100" b="0" i="0" u="none" strike="noStrike" dirty="0" smtClean="0">
                          <a:solidFill>
                            <a:srgbClr val="000000"/>
                          </a:solidFill>
                          <a:effectLst/>
                          <a:latin typeface="+mn-ea"/>
                          <a:ea typeface="+mn-ea"/>
                        </a:rPr>
                        <a:t>52</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nanaco</a:t>
                      </a:r>
                      <a:r>
                        <a:rPr lang="ja-JP" altLang="en-US" sz="1100" b="0" i="0" u="none" strike="noStrike" dirty="0">
                          <a:solidFill>
                            <a:srgbClr val="000000"/>
                          </a:solidFill>
                          <a:effectLst/>
                          <a:latin typeface="+mn-ea"/>
                          <a:ea typeface="+mn-ea"/>
                        </a:rPr>
                        <a:t>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877774893"/>
                  </a:ext>
                </a:extLst>
              </a:tr>
              <a:tr h="187366">
                <a:tc>
                  <a:txBody>
                    <a:bodyPr/>
                    <a:lstStyle/>
                    <a:p>
                      <a:pPr algn="ctr" fontAlgn="ctr"/>
                      <a:r>
                        <a:rPr lang="en-US" altLang="ja-JP" sz="1100" b="0" i="0" u="none" strike="noStrike" dirty="0" smtClean="0">
                          <a:solidFill>
                            <a:srgbClr val="000000"/>
                          </a:solidFill>
                          <a:effectLst/>
                          <a:latin typeface="+mn-ea"/>
                          <a:ea typeface="+mn-ea"/>
                        </a:rPr>
                        <a:t>53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中間計</a:t>
                      </a:r>
                    </a:p>
                  </a:txBody>
                  <a:tcPr marL="9525" marR="9525" marT="9525" marB="0" anchor="ctr"/>
                </a:tc>
                <a:tc>
                  <a:txBody>
                    <a:bodyPr/>
                    <a:lstStyle/>
                    <a:p>
                      <a:pPr algn="l" fontAlgn="ctr"/>
                      <a:r>
                        <a:rPr lang="en-US" altLang="ja-JP" sz="1100" b="0" i="0" u="none" strike="noStrike" dirty="0" err="1">
                          <a:solidFill>
                            <a:srgbClr val="000000"/>
                          </a:solidFill>
                          <a:effectLst/>
                          <a:latin typeface="+mn-ea"/>
                          <a:ea typeface="+mn-ea"/>
                        </a:rPr>
                        <a:t>nanaco</a:t>
                      </a:r>
                      <a:r>
                        <a:rPr lang="ja-JP" altLang="en-US" sz="1100" b="0" i="0" u="none" strike="noStrike" dirty="0">
                          <a:solidFill>
                            <a:srgbClr val="000000"/>
                          </a:solidFill>
                          <a:effectLst/>
                          <a:latin typeface="+mn-ea"/>
                          <a:ea typeface="+mn-ea"/>
                        </a:rPr>
                        <a:t>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117276821"/>
                  </a:ext>
                </a:extLst>
              </a:tr>
            </a:tbl>
          </a:graphicData>
        </a:graphic>
      </p:graphicFrame>
    </p:spTree>
    <p:extLst>
      <p:ext uri="{BB962C8B-B14F-4D97-AF65-F5344CB8AC3E}">
        <p14:creationId xmlns:p14="http://schemas.microsoft.com/office/powerpoint/2010/main" val="2040988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2</a:t>
            </a:r>
            <a:r>
              <a:rPr lang="en-US" altLang="ja-JP" dirty="0" smtClean="0">
                <a:latin typeface="+mn-ea"/>
              </a:rPr>
              <a:t>. </a:t>
            </a:r>
            <a:r>
              <a:rPr lang="ja-JP" altLang="en-US" dirty="0">
                <a:latin typeface="+mn-ea"/>
              </a:rPr>
              <a:t>機能要件（決済システム）：決済情報管理機能</a:t>
            </a:r>
            <a:r>
              <a:rPr lang="ja-JP" altLang="en-US" dirty="0" smtClean="0">
                <a:latin typeface="+mn-ea"/>
              </a:rPr>
              <a:t>（</a:t>
            </a:r>
            <a:r>
              <a:rPr lang="en-US" altLang="ja-JP" dirty="0">
                <a:latin typeface="+mn-ea"/>
              </a:rPr>
              <a:t>3</a:t>
            </a:r>
            <a:r>
              <a:rPr lang="en-US" altLang="ja-JP" dirty="0" smtClean="0">
                <a:latin typeface="+mn-ea"/>
              </a:rPr>
              <a:t>/6</a:t>
            </a:r>
            <a:r>
              <a:rPr lang="ja-JP" altLang="en-US" dirty="0">
                <a:latin typeface="+mn-ea"/>
              </a:rPr>
              <a:t>）</a:t>
            </a:r>
            <a:endParaRPr kumimoji="1"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4227249471"/>
              </p:ext>
            </p:extLst>
          </p:nvPr>
        </p:nvGraphicFramePr>
        <p:xfrm>
          <a:off x="139903" y="905605"/>
          <a:ext cx="9517813" cy="4958470"/>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a:solidFill>
                            <a:srgbClr val="000000"/>
                          </a:solidFill>
                          <a:effectLst/>
                          <a:latin typeface="+mn-ea"/>
                          <a:ea typeface="+mn-ea"/>
                        </a:rPr>
                        <a:t>54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決済</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コード</a:t>
                      </a:r>
                      <a:r>
                        <a:rPr lang="ja-JP" altLang="en-US" sz="1100" b="0" i="0" u="none" strike="noStrike" dirty="0">
                          <a:solidFill>
                            <a:srgbClr val="000000"/>
                          </a:solidFill>
                          <a:effectLst/>
                          <a:latin typeface="+mn-ea"/>
                          <a:ea typeface="+mn-ea"/>
                        </a:rPr>
                        <a:t>決済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売上</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契約登録済のバーコード決済の売上を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a:solidFill>
                            <a:srgbClr val="000000"/>
                          </a:solidFill>
                          <a:effectLst/>
                          <a:latin typeface="+mn-ea"/>
                          <a:ea typeface="+mn-ea"/>
                        </a:rPr>
                        <a:t>55</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返品</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契約登録済のバーコード決済の返品を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a:solidFill>
                            <a:srgbClr val="000000"/>
                          </a:solidFill>
                          <a:effectLst/>
                          <a:latin typeface="+mn-ea"/>
                          <a:ea typeface="+mn-ea"/>
                        </a:rPr>
                        <a:t>56</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バーコード決済業務の日計の</a:t>
                      </a:r>
                      <a:r>
                        <a:rPr lang="ja-JP" altLang="en-US" sz="1100" b="0" i="0" u="none" strike="noStrike" dirty="0" smtClean="0">
                          <a:solidFill>
                            <a:srgbClr val="000000"/>
                          </a:solidFill>
                          <a:effectLst/>
                          <a:latin typeface="+mn-ea"/>
                          <a:ea typeface="+mn-ea"/>
                        </a:rPr>
                        <a:t>実施します。（</a:t>
                      </a:r>
                      <a:r>
                        <a:rPr lang="ja-JP" altLang="en-US" sz="1100" b="0" i="0" u="none" strike="noStrike" dirty="0">
                          <a:solidFill>
                            <a:srgbClr val="000000"/>
                          </a:solidFill>
                          <a:effectLst/>
                          <a:latin typeface="+mn-ea"/>
                          <a:ea typeface="+mn-ea"/>
                        </a:rPr>
                        <a:t>印字無し）</a:t>
                      </a:r>
                    </a:p>
                  </a:txBody>
                  <a:tcPr marL="9525" marR="9525" marT="9525" marB="0" anchor="ctr"/>
                </a:tc>
                <a:extLst>
                  <a:ext uri="{0D108BD9-81ED-4DB2-BD59-A6C34878D82A}">
                    <a16:rowId xmlns:a16="http://schemas.microsoft.com/office/drawing/2014/main" val="2801243840"/>
                  </a:ext>
                </a:extLst>
              </a:tr>
              <a:tr h="187366">
                <a:tc>
                  <a:txBody>
                    <a:bodyPr/>
                    <a:lstStyle/>
                    <a:p>
                      <a:pPr algn="ctr" fontAlgn="ctr"/>
                      <a:r>
                        <a:rPr lang="en-US" altLang="ja-JP" sz="1100" b="0" i="0" u="none" strike="noStrike" dirty="0">
                          <a:solidFill>
                            <a:srgbClr val="000000"/>
                          </a:solidFill>
                          <a:effectLst/>
                          <a:latin typeface="+mn-ea"/>
                          <a:ea typeface="+mn-ea"/>
                        </a:rPr>
                        <a:t>57</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業務</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付与</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ポイント付与を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187366">
                <a:tc>
                  <a:txBody>
                    <a:bodyPr/>
                    <a:lstStyle/>
                    <a:p>
                      <a:pPr algn="ctr" fontAlgn="ctr"/>
                      <a:r>
                        <a:rPr lang="en-US" altLang="ja-JP" sz="1100" b="0" i="0" u="none" strike="noStrike" dirty="0">
                          <a:solidFill>
                            <a:srgbClr val="000000"/>
                          </a:solidFill>
                          <a:effectLst/>
                          <a:latin typeface="+mn-ea"/>
                          <a:ea typeface="+mn-ea"/>
                        </a:rPr>
                        <a:t>58</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付与取消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ポイント付与取消を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a:solidFill>
                            <a:srgbClr val="000000"/>
                          </a:solidFill>
                          <a:effectLst/>
                          <a:latin typeface="+mn-ea"/>
                          <a:ea typeface="+mn-ea"/>
                        </a:rPr>
                        <a:t>59</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利用</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ポイント利用を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r h="187366">
                <a:tc>
                  <a:txBody>
                    <a:bodyPr/>
                    <a:lstStyle/>
                    <a:p>
                      <a:pPr algn="ctr" fontAlgn="ctr"/>
                      <a:r>
                        <a:rPr lang="en-US" altLang="ja-JP" sz="1100" b="0" i="0" u="none" strike="noStrike" dirty="0">
                          <a:solidFill>
                            <a:srgbClr val="000000"/>
                          </a:solidFill>
                          <a:effectLst/>
                          <a:latin typeface="+mn-ea"/>
                          <a:ea typeface="+mn-ea"/>
                        </a:rPr>
                        <a:t>60</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利用取消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ポイント利用の取消を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290946053"/>
                  </a:ext>
                </a:extLst>
              </a:tr>
              <a:tr h="187366">
                <a:tc>
                  <a:txBody>
                    <a:bodyPr/>
                    <a:lstStyle/>
                    <a:p>
                      <a:pPr algn="ctr" fontAlgn="ctr"/>
                      <a:r>
                        <a:rPr lang="en-US" altLang="ja-JP" sz="1100" b="0" i="0" u="none" strike="noStrike" dirty="0">
                          <a:solidFill>
                            <a:srgbClr val="000000"/>
                          </a:solidFill>
                          <a:effectLst/>
                          <a:latin typeface="+mn-ea"/>
                          <a:ea typeface="+mn-ea"/>
                        </a:rPr>
                        <a:t>61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直付付与</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ポイントを直付けで</a:t>
                      </a:r>
                      <a:r>
                        <a:rPr lang="ja-JP" altLang="en-US" sz="1100" b="0" i="0" u="none" strike="noStrike" dirty="0" smtClean="0">
                          <a:solidFill>
                            <a:srgbClr val="000000"/>
                          </a:solidFill>
                          <a:effectLst/>
                          <a:latin typeface="+mn-ea"/>
                          <a:ea typeface="+mn-ea"/>
                        </a:rPr>
                        <a:t>付与します。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174622547"/>
                  </a:ext>
                </a:extLst>
              </a:tr>
              <a:tr h="187366">
                <a:tc>
                  <a:txBody>
                    <a:bodyPr/>
                    <a:lstStyle/>
                    <a:p>
                      <a:pPr algn="ctr" fontAlgn="ctr"/>
                      <a:r>
                        <a:rPr lang="en-US" altLang="ja-JP" sz="1100" b="0" i="0" u="none" strike="noStrike" dirty="0">
                          <a:solidFill>
                            <a:srgbClr val="000000"/>
                          </a:solidFill>
                          <a:effectLst/>
                          <a:latin typeface="+mn-ea"/>
                          <a:ea typeface="+mn-ea"/>
                        </a:rPr>
                        <a:t>62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直付付与取消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ポイントを直付付与を</a:t>
                      </a:r>
                      <a:r>
                        <a:rPr lang="ja-JP" altLang="en-US" sz="1100" b="0" i="0" u="none" strike="noStrike" dirty="0" smtClean="0">
                          <a:solidFill>
                            <a:srgbClr val="000000"/>
                          </a:solidFill>
                          <a:effectLst/>
                          <a:latin typeface="+mn-ea"/>
                          <a:ea typeface="+mn-ea"/>
                        </a:rPr>
                        <a:t>取消します。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749013087"/>
                  </a:ext>
                </a:extLst>
              </a:tr>
              <a:tr h="187366">
                <a:tc>
                  <a:txBody>
                    <a:bodyPr/>
                    <a:lstStyle/>
                    <a:p>
                      <a:pPr algn="ctr" fontAlgn="ctr"/>
                      <a:r>
                        <a:rPr lang="en-US" altLang="ja-JP" sz="1100" b="0" i="0" u="none" strike="noStrike" dirty="0">
                          <a:solidFill>
                            <a:srgbClr val="000000"/>
                          </a:solidFill>
                          <a:effectLst/>
                          <a:latin typeface="+mn-ea"/>
                          <a:ea typeface="+mn-ea"/>
                        </a:rPr>
                        <a:t>63</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後付</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ポイントを後日</a:t>
                      </a:r>
                      <a:r>
                        <a:rPr lang="ja-JP" altLang="en-US" sz="1100" b="0" i="0" u="none" strike="noStrike" dirty="0" smtClean="0">
                          <a:solidFill>
                            <a:srgbClr val="000000"/>
                          </a:solidFill>
                          <a:effectLst/>
                          <a:latin typeface="+mn-ea"/>
                          <a:ea typeface="+mn-ea"/>
                        </a:rPr>
                        <a:t>付与します。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85211529"/>
                  </a:ext>
                </a:extLst>
              </a:tr>
              <a:tr h="187366">
                <a:tc>
                  <a:txBody>
                    <a:bodyPr/>
                    <a:lstStyle/>
                    <a:p>
                      <a:pPr algn="ctr" fontAlgn="ctr"/>
                      <a:r>
                        <a:rPr lang="en-US" altLang="ja-JP" sz="1100" b="0" i="0" u="none" strike="noStrike" dirty="0">
                          <a:solidFill>
                            <a:srgbClr val="000000"/>
                          </a:solidFill>
                          <a:effectLst/>
                          <a:latin typeface="+mn-ea"/>
                          <a:ea typeface="+mn-ea"/>
                        </a:rPr>
                        <a:t>64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13502814"/>
                  </a:ext>
                </a:extLst>
              </a:tr>
              <a:tr h="187366">
                <a:tc>
                  <a:txBody>
                    <a:bodyPr/>
                    <a:lstStyle/>
                    <a:p>
                      <a:pPr algn="ctr" fontAlgn="ctr"/>
                      <a:r>
                        <a:rPr lang="en-US" altLang="ja-JP" sz="1100" b="0" i="0" u="none" strike="noStrike" dirty="0">
                          <a:solidFill>
                            <a:srgbClr val="000000"/>
                          </a:solidFill>
                          <a:effectLst/>
                          <a:latin typeface="+mn-ea"/>
                          <a:ea typeface="+mn-ea"/>
                        </a:rPr>
                        <a:t>65</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中間計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ポイント業務の中間計を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936671251"/>
                  </a:ext>
                </a:extLst>
              </a:tr>
              <a:tr h="187366">
                <a:tc>
                  <a:txBody>
                    <a:bodyPr/>
                    <a:lstStyle/>
                    <a:p>
                      <a:pPr algn="ctr" fontAlgn="ctr"/>
                      <a:r>
                        <a:rPr lang="en-US" altLang="ja-JP" sz="1100" b="0" i="0" u="none" strike="noStrike" dirty="0">
                          <a:solidFill>
                            <a:srgbClr val="000000"/>
                          </a:solidFill>
                          <a:effectLst/>
                          <a:latin typeface="+mn-ea"/>
                          <a:ea typeface="+mn-ea"/>
                        </a:rPr>
                        <a:t>66</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メール返信</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管理端末への返信をする機能</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926683293"/>
                  </a:ext>
                </a:extLst>
              </a:tr>
              <a:tr h="187366">
                <a:tc>
                  <a:txBody>
                    <a:bodyPr/>
                    <a:lstStyle/>
                    <a:p>
                      <a:pPr algn="ctr" fontAlgn="ctr"/>
                      <a:r>
                        <a:rPr lang="en-US" altLang="ja-JP" sz="1100" b="0" i="0" u="none" strike="noStrike" dirty="0">
                          <a:solidFill>
                            <a:srgbClr val="000000"/>
                          </a:solidFill>
                          <a:effectLst/>
                          <a:latin typeface="+mn-ea"/>
                          <a:ea typeface="+mn-ea"/>
                        </a:rPr>
                        <a:t>67</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クーポン</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利用</a:t>
                      </a:r>
                      <a:endParaRPr lang="zh-TW"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クーポン読取を実施します。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45254106"/>
                  </a:ext>
                </a:extLst>
              </a:tr>
              <a:tr h="187366">
                <a:tc>
                  <a:txBody>
                    <a:bodyPr/>
                    <a:lstStyle/>
                    <a:p>
                      <a:pPr algn="ctr" fontAlgn="ctr"/>
                      <a:r>
                        <a:rPr lang="en-US" altLang="ja-JP" sz="1100" b="0" i="0" u="none" strike="noStrike" dirty="0">
                          <a:solidFill>
                            <a:srgbClr val="000000"/>
                          </a:solidFill>
                          <a:effectLst/>
                          <a:latin typeface="+mn-ea"/>
                          <a:ea typeface="+mn-ea"/>
                        </a:rPr>
                        <a:t>68</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取消</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クーポン取消を実施します。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8595125"/>
                  </a:ext>
                </a:extLst>
              </a:tr>
              <a:tr h="187366">
                <a:tc>
                  <a:txBody>
                    <a:bodyPr/>
                    <a:lstStyle/>
                    <a:p>
                      <a:pPr algn="ctr" fontAlgn="ctr"/>
                      <a:r>
                        <a:rPr lang="en-US" altLang="ja-JP" sz="1100" b="0" i="0" u="none" strike="noStrike" dirty="0">
                          <a:solidFill>
                            <a:srgbClr val="000000"/>
                          </a:solidFill>
                          <a:effectLst/>
                          <a:latin typeface="+mn-ea"/>
                          <a:ea typeface="+mn-ea"/>
                        </a:rPr>
                        <a:t>69</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取引履歴検索</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クーポン取引の履歴を検索します。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52436286"/>
                  </a:ext>
                </a:extLst>
              </a:tr>
              <a:tr h="187366">
                <a:tc>
                  <a:txBody>
                    <a:bodyPr/>
                    <a:lstStyle/>
                    <a:p>
                      <a:pPr algn="ctr" fontAlgn="ctr"/>
                      <a:r>
                        <a:rPr lang="en-US" altLang="ja-JP" sz="1100" b="0" i="0" u="none" strike="noStrike" dirty="0">
                          <a:solidFill>
                            <a:srgbClr val="000000"/>
                          </a:solidFill>
                          <a:effectLst/>
                          <a:latin typeface="+mn-ea"/>
                          <a:ea typeface="+mn-ea"/>
                        </a:rPr>
                        <a:t>70</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ユーザ管理</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ユーザパスワードを変更します。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86677983"/>
                  </a:ext>
                </a:extLst>
              </a:tr>
              <a:tr h="187366">
                <a:tc>
                  <a:txBody>
                    <a:bodyPr/>
                    <a:lstStyle/>
                    <a:p>
                      <a:pPr algn="ctr" fontAlgn="ctr"/>
                      <a:r>
                        <a:rPr lang="en-US" altLang="ja-JP" sz="1100" b="0" i="0" u="none" strike="noStrike" dirty="0">
                          <a:solidFill>
                            <a:srgbClr val="000000"/>
                          </a:solidFill>
                          <a:effectLst/>
                          <a:latin typeface="+mn-ea"/>
                          <a:ea typeface="+mn-ea"/>
                        </a:rPr>
                        <a:t>71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メール</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メール受信</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管理端末からのメールを受信する機能</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624056880"/>
                  </a:ext>
                </a:extLst>
              </a:tr>
              <a:tr h="187366">
                <a:tc>
                  <a:txBody>
                    <a:bodyPr/>
                    <a:lstStyle/>
                    <a:p>
                      <a:pPr algn="ctr" fontAlgn="ctr"/>
                      <a:r>
                        <a:rPr lang="en-US" altLang="ja-JP" sz="1100" b="0" i="0" u="none" strike="noStrike" dirty="0">
                          <a:solidFill>
                            <a:srgbClr val="000000"/>
                          </a:solidFill>
                          <a:effectLst/>
                          <a:latin typeface="+mn-ea"/>
                          <a:ea typeface="+mn-ea"/>
                        </a:rPr>
                        <a:t>72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メール返信</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管理端末への返信をする機能</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179251883"/>
                  </a:ext>
                </a:extLst>
              </a:tr>
              <a:tr h="187366">
                <a:tc>
                  <a:txBody>
                    <a:bodyPr/>
                    <a:lstStyle/>
                    <a:p>
                      <a:pPr algn="ctr" fontAlgn="ctr"/>
                      <a:r>
                        <a:rPr lang="en-US" altLang="ja-JP" sz="1100" b="0" i="0" u="none" strike="noStrike" dirty="0">
                          <a:solidFill>
                            <a:srgbClr val="000000"/>
                          </a:solidFill>
                          <a:effectLst/>
                          <a:latin typeface="+mn-ea"/>
                          <a:ea typeface="+mn-ea"/>
                        </a:rPr>
                        <a:t>73</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緊急通知</a:t>
                      </a:r>
                    </a:p>
                  </a:txBody>
                  <a:tcPr marL="9525" marR="9525" marT="9525" marB="0" anchor="ctr"/>
                </a:tc>
                <a:tc>
                  <a:txBody>
                    <a:bodyPr/>
                    <a:lstStyle/>
                    <a:p>
                      <a:pPr algn="l" fontAlgn="ctr"/>
                      <a:r>
                        <a:rPr lang="zh-TW" altLang="en-US" sz="1100" b="0" i="0" u="none" strike="noStrike" dirty="0">
                          <a:solidFill>
                            <a:srgbClr val="000000"/>
                          </a:solidFill>
                          <a:effectLst/>
                          <a:latin typeface="+mn-ea"/>
                          <a:ea typeface="+mn-ea"/>
                        </a:rPr>
                        <a:t>緊急通知送信</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警備室へ通報を行う機能</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570253583"/>
                  </a:ext>
                </a:extLst>
              </a:tr>
              <a:tr h="187366">
                <a:tc>
                  <a:txBody>
                    <a:bodyPr/>
                    <a:lstStyle/>
                    <a:p>
                      <a:pPr algn="ctr" fontAlgn="ctr"/>
                      <a:r>
                        <a:rPr lang="en-US" altLang="ja-JP" sz="1100" b="0" i="0" u="none" strike="noStrike" dirty="0">
                          <a:solidFill>
                            <a:srgbClr val="000000"/>
                          </a:solidFill>
                          <a:effectLst/>
                          <a:latin typeface="+mn-ea"/>
                          <a:ea typeface="+mn-ea"/>
                        </a:rPr>
                        <a:t>74</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ブラウザ</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ブラウザ表示</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事前登録した</a:t>
                      </a:r>
                      <a:r>
                        <a:rPr lang="en-US" altLang="ja-JP" sz="1100" b="0" i="0" u="none" strike="noStrike" dirty="0">
                          <a:solidFill>
                            <a:srgbClr val="000000"/>
                          </a:solidFill>
                          <a:effectLst/>
                          <a:latin typeface="+mn-ea"/>
                          <a:ea typeface="+mn-ea"/>
                        </a:rPr>
                        <a:t>URL</a:t>
                      </a:r>
                      <a:r>
                        <a:rPr lang="ja-JP" altLang="en-US" sz="1100" b="0" i="0" u="none" strike="noStrike" dirty="0" err="1">
                          <a:solidFill>
                            <a:srgbClr val="000000"/>
                          </a:solidFill>
                          <a:effectLst/>
                          <a:latin typeface="+mn-ea"/>
                          <a:ea typeface="+mn-ea"/>
                        </a:rPr>
                        <a:t>への</a:t>
                      </a:r>
                      <a:r>
                        <a:rPr lang="ja-JP" altLang="en-US" sz="1100" b="0" i="0" u="none" strike="noStrike" dirty="0">
                          <a:solidFill>
                            <a:srgbClr val="000000"/>
                          </a:solidFill>
                          <a:effectLst/>
                          <a:latin typeface="+mn-ea"/>
                          <a:ea typeface="+mn-ea"/>
                        </a:rPr>
                        <a:t>接続を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386264182"/>
                  </a:ext>
                </a:extLst>
              </a:tr>
              <a:tr h="187366">
                <a:tc>
                  <a:txBody>
                    <a:bodyPr/>
                    <a:lstStyle/>
                    <a:p>
                      <a:pPr algn="ctr" fontAlgn="ctr"/>
                      <a:r>
                        <a:rPr lang="en-US" altLang="ja-JP" sz="1100" b="0" i="0" u="none" strike="noStrike" dirty="0">
                          <a:solidFill>
                            <a:srgbClr val="000000"/>
                          </a:solidFill>
                          <a:effectLst/>
                          <a:latin typeface="+mn-ea"/>
                          <a:ea typeface="+mn-ea"/>
                        </a:rPr>
                        <a:t>75</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駐車券</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駐車券登録</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駐車券サーバへの駐車券買上電文を</a:t>
                      </a:r>
                      <a:r>
                        <a:rPr lang="ja-JP" altLang="en-US" sz="1100" b="0" i="0" u="none" strike="noStrike" dirty="0" smtClean="0">
                          <a:solidFill>
                            <a:srgbClr val="000000"/>
                          </a:solidFill>
                          <a:effectLst/>
                          <a:latin typeface="+mn-ea"/>
                          <a:ea typeface="+mn-ea"/>
                        </a:rPr>
                        <a:t>送信します。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791544210"/>
                  </a:ext>
                </a:extLst>
              </a:tr>
              <a:tr h="187366">
                <a:tc>
                  <a:txBody>
                    <a:bodyPr/>
                    <a:lstStyle/>
                    <a:p>
                      <a:pPr algn="ctr" fontAlgn="ctr"/>
                      <a:r>
                        <a:rPr lang="en-US" altLang="ja-JP" sz="1100" b="0" i="0" u="none" strike="noStrike" dirty="0" smtClean="0">
                          <a:solidFill>
                            <a:srgbClr val="000000"/>
                          </a:solidFill>
                          <a:effectLst/>
                          <a:latin typeface="+mn-ea"/>
                          <a:ea typeface="+mn-ea"/>
                        </a:rPr>
                        <a:t>76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全日計</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全日計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全業務の日計を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585135026"/>
                  </a:ext>
                </a:extLst>
              </a:tr>
              <a:tr h="187366">
                <a:tc>
                  <a:txBody>
                    <a:bodyPr/>
                    <a:lstStyle/>
                    <a:p>
                      <a:pPr algn="ctr" fontAlgn="ctr"/>
                      <a:r>
                        <a:rPr lang="en-US" altLang="ja-JP" sz="1100" b="0" i="0" u="none" strike="noStrike" dirty="0" smtClean="0">
                          <a:solidFill>
                            <a:srgbClr val="000000"/>
                          </a:solidFill>
                          <a:effectLst/>
                          <a:latin typeface="+mn-ea"/>
                          <a:ea typeface="+mn-ea"/>
                        </a:rPr>
                        <a:t>77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練習</a:t>
                      </a:r>
                      <a:r>
                        <a:rPr lang="ja-JP" altLang="en-US" sz="1100" b="0" i="0" u="none" strike="noStrike" dirty="0">
                          <a:solidFill>
                            <a:srgbClr val="000000"/>
                          </a:solidFill>
                          <a:effectLst/>
                          <a:latin typeface="+mn-ea"/>
                          <a:ea typeface="+mn-ea"/>
                        </a:rPr>
                        <a:t>モード</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トレーニング</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練習で</a:t>
                      </a:r>
                      <a:r>
                        <a:rPr lang="ja-JP" altLang="en-US" sz="1100" b="0" i="0" u="none" strike="noStrike" dirty="0">
                          <a:solidFill>
                            <a:srgbClr val="000000"/>
                          </a:solidFill>
                          <a:effectLst/>
                          <a:latin typeface="+mn-ea"/>
                          <a:ea typeface="+mn-ea"/>
                        </a:rPr>
                        <a:t>の操作</a:t>
                      </a:r>
                      <a:r>
                        <a:rPr lang="ja-JP" altLang="en-US" sz="1100" b="0" i="0" u="none" strike="noStrike" dirty="0" smtClean="0">
                          <a:solidFill>
                            <a:srgbClr val="000000"/>
                          </a:solidFill>
                          <a:effectLst/>
                          <a:latin typeface="+mn-ea"/>
                          <a:ea typeface="+mn-ea"/>
                        </a:rPr>
                        <a:t>を画面を切り替えて行います。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346532879"/>
                  </a:ext>
                </a:extLst>
              </a:tr>
              <a:tr h="187366">
                <a:tc>
                  <a:txBody>
                    <a:bodyPr/>
                    <a:lstStyle/>
                    <a:p>
                      <a:pPr algn="ctr" fontAlgn="ctr"/>
                      <a:r>
                        <a:rPr lang="en-US" altLang="ja-JP" sz="1100" b="0" i="0" u="none" strike="noStrike" dirty="0" smtClean="0">
                          <a:solidFill>
                            <a:srgbClr val="000000"/>
                          </a:solidFill>
                          <a:effectLst/>
                          <a:latin typeface="+mn-ea"/>
                          <a:ea typeface="+mn-ea"/>
                        </a:rPr>
                        <a:t>78</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再</a:t>
                      </a:r>
                      <a:r>
                        <a:rPr lang="ja-JP" altLang="en-US" sz="1100" b="0" i="0" u="none" strike="noStrike" dirty="0">
                          <a:solidFill>
                            <a:srgbClr val="000000"/>
                          </a:solidFill>
                          <a:effectLst/>
                          <a:latin typeface="+mn-ea"/>
                          <a:ea typeface="+mn-ea"/>
                        </a:rPr>
                        <a:t>印字</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再印字</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直近</a:t>
                      </a:r>
                      <a:r>
                        <a:rPr lang="en-US" altLang="ja-JP" sz="1100" b="0" i="0" u="none" strike="noStrike" dirty="0">
                          <a:solidFill>
                            <a:srgbClr val="000000"/>
                          </a:solidFill>
                          <a:effectLst/>
                          <a:latin typeface="+mn-ea"/>
                          <a:ea typeface="+mn-ea"/>
                        </a:rPr>
                        <a:t>5</a:t>
                      </a:r>
                      <a:r>
                        <a:rPr lang="ja-JP" altLang="en-US" sz="1100" b="0" i="0" u="none" strike="noStrike" dirty="0">
                          <a:solidFill>
                            <a:srgbClr val="000000"/>
                          </a:solidFill>
                          <a:effectLst/>
                          <a:latin typeface="+mn-ea"/>
                          <a:ea typeface="+mn-ea"/>
                        </a:rPr>
                        <a:t>件の</a:t>
                      </a:r>
                      <a:r>
                        <a:rPr lang="ja-JP" altLang="en-US" sz="1100" b="0" i="0" u="none" strike="noStrike" dirty="0" smtClean="0">
                          <a:solidFill>
                            <a:srgbClr val="000000"/>
                          </a:solidFill>
                          <a:effectLst/>
                          <a:latin typeface="+mn-ea"/>
                          <a:ea typeface="+mn-ea"/>
                        </a:rPr>
                        <a:t>再印字（照会）を実施します。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005750301"/>
                  </a:ext>
                </a:extLst>
              </a:tr>
            </a:tbl>
          </a:graphicData>
        </a:graphic>
      </p:graphicFrame>
    </p:spTree>
    <p:extLst>
      <p:ext uri="{BB962C8B-B14F-4D97-AF65-F5344CB8AC3E}">
        <p14:creationId xmlns:p14="http://schemas.microsoft.com/office/powerpoint/2010/main" val="170052829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2</a:t>
            </a:r>
            <a:r>
              <a:rPr lang="en-US" altLang="ja-JP" dirty="0" smtClean="0">
                <a:latin typeface="+mn-ea"/>
              </a:rPr>
              <a:t>. </a:t>
            </a:r>
            <a:r>
              <a:rPr lang="ja-JP" altLang="en-US" dirty="0">
                <a:latin typeface="+mn-ea"/>
              </a:rPr>
              <a:t>機能要件（決済システム）：決済情報管理機能</a:t>
            </a:r>
            <a:r>
              <a:rPr lang="ja-JP" altLang="en-US" dirty="0" smtClean="0">
                <a:latin typeface="+mn-ea"/>
              </a:rPr>
              <a:t>（</a:t>
            </a:r>
            <a:r>
              <a:rPr lang="en-US" altLang="ja-JP" dirty="0">
                <a:latin typeface="+mn-ea"/>
              </a:rPr>
              <a:t>4</a:t>
            </a:r>
            <a:r>
              <a:rPr lang="en-US" altLang="ja-JP" dirty="0" smtClean="0">
                <a:latin typeface="+mn-ea"/>
              </a:rPr>
              <a:t>/6</a:t>
            </a:r>
            <a:r>
              <a:rPr lang="ja-JP" altLang="en-US" dirty="0">
                <a:latin typeface="+mn-ea"/>
              </a:rPr>
              <a:t>）</a:t>
            </a:r>
            <a:endParaRPr kumimoji="1"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2914586325"/>
              </p:ext>
            </p:extLst>
          </p:nvPr>
        </p:nvGraphicFramePr>
        <p:xfrm>
          <a:off x="139903" y="905605"/>
          <a:ext cx="9517813" cy="2710078"/>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smtClean="0">
                          <a:solidFill>
                            <a:srgbClr val="000000"/>
                          </a:solidFill>
                          <a:effectLst/>
                          <a:latin typeface="+mn-ea"/>
                          <a:ea typeface="+mn-ea"/>
                        </a:rPr>
                        <a:t>79</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設定</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設定</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控え枚数設定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伝票の控え枚数を</a:t>
                      </a:r>
                      <a:r>
                        <a:rPr lang="ja-JP" altLang="en-US" sz="1100" b="0" i="0" u="none" strike="noStrike" dirty="0" smtClean="0">
                          <a:solidFill>
                            <a:srgbClr val="000000"/>
                          </a:solidFill>
                          <a:effectLst/>
                          <a:latin typeface="+mn-ea"/>
                          <a:ea typeface="+mn-ea"/>
                        </a:rPr>
                        <a:t>設定します。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smtClean="0">
                          <a:solidFill>
                            <a:srgbClr val="000000"/>
                          </a:solidFill>
                          <a:effectLst/>
                          <a:latin typeface="+mn-ea"/>
                          <a:ea typeface="+mn-ea"/>
                        </a:rPr>
                        <a:t>80</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zh-TW" altLang="en-US" sz="1100" b="0" i="0" u="none" strike="noStrike" dirty="0">
                          <a:solidFill>
                            <a:srgbClr val="000000"/>
                          </a:solidFill>
                          <a:effectLst/>
                          <a:latin typeface="+mn-ea"/>
                          <a:ea typeface="+mn-ea"/>
                        </a:rPr>
                        <a:t>印字関連設定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日計印字タイプ、ご案内欄の印字設定を</a:t>
                      </a:r>
                      <a:r>
                        <a:rPr lang="ja-JP" altLang="en-US" sz="1100" b="0" i="0" u="none" strike="noStrike" dirty="0" smtClean="0">
                          <a:solidFill>
                            <a:srgbClr val="000000"/>
                          </a:solidFill>
                          <a:effectLst/>
                          <a:latin typeface="+mn-ea"/>
                          <a:ea typeface="+mn-ea"/>
                        </a:rPr>
                        <a:t>行います。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smtClean="0">
                          <a:solidFill>
                            <a:srgbClr val="000000"/>
                          </a:solidFill>
                          <a:effectLst/>
                          <a:latin typeface="+mn-ea"/>
                          <a:ea typeface="+mn-ea"/>
                        </a:rPr>
                        <a:t>81</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zh-TW" altLang="en-US" sz="1100" b="0" i="0" u="none" strike="noStrike" dirty="0">
                          <a:solidFill>
                            <a:srgbClr val="000000"/>
                          </a:solidFill>
                          <a:effectLst/>
                          <a:latin typeface="+mn-ea"/>
                          <a:ea typeface="+mn-ea"/>
                        </a:rPr>
                        <a:t>自動更新関連設定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加盟店〆時刻、自動日計の設定を</a:t>
                      </a:r>
                      <a:r>
                        <a:rPr lang="ja-JP" altLang="en-US" sz="1100" b="0" i="0" u="none" strike="noStrike" dirty="0" smtClean="0">
                          <a:solidFill>
                            <a:srgbClr val="000000"/>
                          </a:solidFill>
                          <a:effectLst/>
                          <a:latin typeface="+mn-ea"/>
                          <a:ea typeface="+mn-ea"/>
                        </a:rPr>
                        <a:t>行います。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r h="187366">
                <a:tc>
                  <a:txBody>
                    <a:bodyPr/>
                    <a:lstStyle/>
                    <a:p>
                      <a:pPr algn="ctr" fontAlgn="ctr"/>
                      <a:r>
                        <a:rPr lang="en-US" altLang="ja-JP" sz="1100" b="0" i="0" u="none" strike="noStrike" dirty="0" smtClean="0">
                          <a:solidFill>
                            <a:srgbClr val="000000"/>
                          </a:solidFill>
                          <a:effectLst/>
                          <a:latin typeface="+mn-ea"/>
                          <a:ea typeface="+mn-ea"/>
                        </a:rPr>
                        <a:t>82</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表示設定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会社順変更、アイコン表示順変更、商品コード設定、デザインパターン設定を</a:t>
                      </a:r>
                      <a:r>
                        <a:rPr lang="ja-JP" altLang="en-US" sz="1100" b="0" i="0" u="none" strike="noStrike" dirty="0" smtClean="0">
                          <a:solidFill>
                            <a:srgbClr val="000000"/>
                          </a:solidFill>
                          <a:effectLst/>
                          <a:latin typeface="+mn-ea"/>
                          <a:ea typeface="+mn-ea"/>
                        </a:rPr>
                        <a:t>行います。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187366">
                <a:tc>
                  <a:txBody>
                    <a:bodyPr/>
                    <a:lstStyle/>
                    <a:p>
                      <a:pPr algn="ctr" fontAlgn="ctr"/>
                      <a:r>
                        <a:rPr lang="en-US" altLang="ja-JP" sz="1100" b="0" i="0" u="none" strike="noStrike" dirty="0" smtClean="0">
                          <a:solidFill>
                            <a:srgbClr val="000000"/>
                          </a:solidFill>
                          <a:effectLst/>
                          <a:latin typeface="+mn-ea"/>
                          <a:ea typeface="+mn-ea"/>
                        </a:rPr>
                        <a:t>83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デバイス接続確認</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デバイスの接続状況を</a:t>
                      </a:r>
                      <a:r>
                        <a:rPr lang="ja-JP" altLang="en-US" sz="1100" b="0" i="0" u="none" strike="noStrike" dirty="0" smtClean="0">
                          <a:solidFill>
                            <a:srgbClr val="000000"/>
                          </a:solidFill>
                          <a:effectLst/>
                          <a:latin typeface="+mn-ea"/>
                          <a:ea typeface="+mn-ea"/>
                        </a:rPr>
                        <a:t>確認します。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smtClean="0">
                          <a:solidFill>
                            <a:srgbClr val="000000"/>
                          </a:solidFill>
                          <a:effectLst/>
                          <a:latin typeface="+mn-ea"/>
                          <a:ea typeface="+mn-ea"/>
                        </a:rPr>
                        <a:t>84</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ログ出力モード設定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端末ログを</a:t>
                      </a:r>
                      <a:r>
                        <a:rPr lang="en-US" altLang="ja-JP" sz="1100" b="0" i="0" u="none" strike="noStrike" dirty="0">
                          <a:solidFill>
                            <a:srgbClr val="000000"/>
                          </a:solidFill>
                          <a:effectLst/>
                          <a:latin typeface="+mn-ea"/>
                          <a:ea typeface="+mn-ea"/>
                        </a:rPr>
                        <a:t>Arch</a:t>
                      </a:r>
                      <a:r>
                        <a:rPr lang="ja-JP" altLang="en-US" sz="1100" b="0" i="0" u="none" strike="noStrike" dirty="0">
                          <a:solidFill>
                            <a:srgbClr val="000000"/>
                          </a:solidFill>
                          <a:effectLst/>
                          <a:latin typeface="+mn-ea"/>
                          <a:ea typeface="+mn-ea"/>
                        </a:rPr>
                        <a:t>センタに送信するかどうかを</a:t>
                      </a:r>
                      <a:r>
                        <a:rPr lang="ja-JP" altLang="en-US" sz="1100" b="0" i="0" u="none" strike="noStrike" dirty="0" smtClean="0">
                          <a:solidFill>
                            <a:srgbClr val="000000"/>
                          </a:solidFill>
                          <a:effectLst/>
                          <a:latin typeface="+mn-ea"/>
                          <a:ea typeface="+mn-ea"/>
                        </a:rPr>
                        <a:t>設定します。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r h="187366">
                <a:tc>
                  <a:txBody>
                    <a:bodyPr/>
                    <a:lstStyle/>
                    <a:p>
                      <a:pPr algn="ctr" fontAlgn="ctr"/>
                      <a:r>
                        <a:rPr lang="en-US" altLang="ja-JP" sz="1100" b="0" i="0" u="none" strike="noStrike" dirty="0" smtClean="0">
                          <a:solidFill>
                            <a:srgbClr val="000000"/>
                          </a:solidFill>
                          <a:effectLst/>
                          <a:latin typeface="+mn-ea"/>
                          <a:ea typeface="+mn-ea"/>
                        </a:rPr>
                        <a:t>85</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POS</a:t>
                      </a:r>
                      <a:r>
                        <a:rPr lang="ja-JP" altLang="en-US" sz="1100" b="0" i="0" u="none" strike="noStrike" dirty="0">
                          <a:solidFill>
                            <a:srgbClr val="000000"/>
                          </a:solidFill>
                          <a:effectLst/>
                          <a:latin typeface="+mn-ea"/>
                          <a:ea typeface="+mn-ea"/>
                        </a:rPr>
                        <a:t>連動モード設定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単独モード、混合モードを</a:t>
                      </a:r>
                      <a:r>
                        <a:rPr lang="ja-JP" altLang="en-US" sz="1100" b="0" i="0" u="none" strike="noStrike" dirty="0" smtClean="0">
                          <a:solidFill>
                            <a:srgbClr val="000000"/>
                          </a:solidFill>
                          <a:effectLst/>
                          <a:latin typeface="+mn-ea"/>
                          <a:ea typeface="+mn-ea"/>
                        </a:rPr>
                        <a:t>設定します。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290946053"/>
                  </a:ext>
                </a:extLst>
              </a:tr>
              <a:tr h="187366">
                <a:tc>
                  <a:txBody>
                    <a:bodyPr/>
                    <a:lstStyle/>
                    <a:p>
                      <a:pPr algn="ctr" fontAlgn="ctr"/>
                      <a:r>
                        <a:rPr lang="en-US" altLang="ja-JP" sz="1100" b="0" i="0" u="none" strike="noStrike" dirty="0" smtClean="0">
                          <a:solidFill>
                            <a:srgbClr val="000000"/>
                          </a:solidFill>
                          <a:effectLst/>
                          <a:latin typeface="+mn-ea"/>
                          <a:ea typeface="+mn-ea"/>
                        </a:rPr>
                        <a:t>86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en-US" sz="1100" b="0" i="0" u="none" strike="noStrike">
                          <a:solidFill>
                            <a:srgbClr val="000000"/>
                          </a:solidFill>
                          <a:effectLst/>
                          <a:latin typeface="+mn-ea"/>
                          <a:ea typeface="+mn-ea"/>
                        </a:rPr>
                        <a:t>POS</a:t>
                      </a:r>
                      <a:r>
                        <a:rPr lang="ja-JP" altLang="en-US" sz="1100" b="0" i="0" u="none" strike="noStrike">
                          <a:solidFill>
                            <a:srgbClr val="000000"/>
                          </a:solidFill>
                          <a:effectLst/>
                          <a:latin typeface="+mn-ea"/>
                          <a:ea typeface="+mn-ea"/>
                        </a:rPr>
                        <a:t>連動設定</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POS</a:t>
                      </a:r>
                      <a:r>
                        <a:rPr lang="ja-JP" altLang="en-US" sz="1100" b="0" i="0" u="none" strike="noStrike" dirty="0">
                          <a:solidFill>
                            <a:srgbClr val="000000"/>
                          </a:solidFill>
                          <a:effectLst/>
                          <a:latin typeface="+mn-ea"/>
                          <a:ea typeface="+mn-ea"/>
                        </a:rPr>
                        <a:t>連動時の転送速度を</a:t>
                      </a:r>
                      <a:r>
                        <a:rPr lang="ja-JP" altLang="en-US" sz="1100" b="0" i="0" u="none" strike="noStrike" dirty="0" smtClean="0">
                          <a:solidFill>
                            <a:srgbClr val="000000"/>
                          </a:solidFill>
                          <a:effectLst/>
                          <a:latin typeface="+mn-ea"/>
                          <a:ea typeface="+mn-ea"/>
                        </a:rPr>
                        <a:t>設定します。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174622547"/>
                  </a:ext>
                </a:extLst>
              </a:tr>
              <a:tr h="187366">
                <a:tc>
                  <a:txBody>
                    <a:bodyPr/>
                    <a:lstStyle/>
                    <a:p>
                      <a:pPr algn="ctr" fontAlgn="ctr"/>
                      <a:r>
                        <a:rPr lang="en-US" altLang="ja-JP" sz="1100" b="0" i="0" u="none" strike="noStrike" dirty="0" smtClean="0">
                          <a:solidFill>
                            <a:srgbClr val="000000"/>
                          </a:solidFill>
                          <a:effectLst/>
                          <a:latin typeface="+mn-ea"/>
                          <a:ea typeface="+mn-ea"/>
                        </a:rPr>
                        <a:t>87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オンラインテスト</a:t>
                      </a:r>
                    </a:p>
                  </a:txBody>
                  <a:tcPr marL="9525" marR="9525" marT="9525" marB="0" anchor="ctr"/>
                </a:tc>
                <a:tc>
                  <a:txBody>
                    <a:bodyPr/>
                    <a:lstStyle/>
                    <a:p>
                      <a:pPr algn="l" fontAlgn="ctr"/>
                      <a:r>
                        <a:rPr lang="en-US" altLang="ja-JP" sz="1100" b="0" i="0" u="none" strike="noStrike" dirty="0">
                          <a:solidFill>
                            <a:srgbClr val="000000"/>
                          </a:solidFill>
                          <a:effectLst/>
                          <a:latin typeface="+mn-ea"/>
                          <a:ea typeface="+mn-ea"/>
                        </a:rPr>
                        <a:t>Arch</a:t>
                      </a:r>
                      <a:r>
                        <a:rPr lang="ja-JP" altLang="en-US" sz="1100" b="0" i="0" u="none" strike="noStrike" dirty="0">
                          <a:solidFill>
                            <a:srgbClr val="000000"/>
                          </a:solidFill>
                          <a:effectLst/>
                          <a:latin typeface="+mn-ea"/>
                          <a:ea typeface="+mn-ea"/>
                        </a:rPr>
                        <a:t>センタへの接続確認を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749013087"/>
                  </a:ext>
                </a:extLst>
              </a:tr>
              <a:tr h="187366">
                <a:tc>
                  <a:txBody>
                    <a:bodyPr/>
                    <a:lstStyle/>
                    <a:p>
                      <a:pPr algn="ctr" fontAlgn="ctr"/>
                      <a:r>
                        <a:rPr lang="en-US" altLang="ja-JP" sz="1100" b="0" i="0" u="none" strike="noStrike" dirty="0" smtClean="0">
                          <a:solidFill>
                            <a:srgbClr val="000000"/>
                          </a:solidFill>
                          <a:effectLst/>
                          <a:latin typeface="+mn-ea"/>
                          <a:ea typeface="+mn-ea"/>
                        </a:rPr>
                        <a:t>88</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カードテスト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カードが読み取り可能か確認を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85211529"/>
                  </a:ext>
                </a:extLst>
              </a:tr>
              <a:tr h="187366">
                <a:tc>
                  <a:txBody>
                    <a:bodyPr/>
                    <a:lstStyle/>
                    <a:p>
                      <a:pPr algn="ctr" fontAlgn="ctr"/>
                      <a:r>
                        <a:rPr lang="en-US" altLang="ja-JP" sz="1100" b="0" i="0" u="none" strike="noStrike" dirty="0" smtClean="0">
                          <a:solidFill>
                            <a:srgbClr val="000000"/>
                          </a:solidFill>
                          <a:effectLst/>
                          <a:latin typeface="+mn-ea"/>
                          <a:ea typeface="+mn-ea"/>
                        </a:rPr>
                        <a:t>89</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電マネテスト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電子マネーセンタへの接続確認を</a:t>
                      </a:r>
                      <a:r>
                        <a:rPr lang="ja-JP" altLang="en-US" sz="1100" b="0" i="0" u="none" strike="noStrike" dirty="0" smtClean="0">
                          <a:solidFill>
                            <a:srgbClr val="000000"/>
                          </a:solidFill>
                          <a:effectLst/>
                          <a:latin typeface="+mn-ea"/>
                          <a:ea typeface="+mn-ea"/>
                        </a:rPr>
                        <a:t>実施します。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13502814"/>
                  </a:ext>
                </a:extLst>
              </a:tr>
              <a:tr h="187366">
                <a:tc>
                  <a:txBody>
                    <a:bodyPr/>
                    <a:lstStyle/>
                    <a:p>
                      <a:pPr algn="ctr" fontAlgn="ctr"/>
                      <a:r>
                        <a:rPr lang="en-US" altLang="ja-JP" sz="1100" b="0" i="0" u="none" strike="noStrike" dirty="0" smtClean="0">
                          <a:solidFill>
                            <a:srgbClr val="000000"/>
                          </a:solidFill>
                          <a:effectLst/>
                          <a:latin typeface="+mn-ea"/>
                          <a:ea typeface="+mn-ea"/>
                        </a:rPr>
                        <a:t>90</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en-US" sz="1100" b="0" i="0" u="none" strike="noStrike" dirty="0">
                          <a:solidFill>
                            <a:srgbClr val="000000"/>
                          </a:solidFill>
                          <a:effectLst/>
                          <a:latin typeface="+mn-ea"/>
                          <a:ea typeface="+mn-ea"/>
                        </a:rPr>
                        <a:t>TID</a:t>
                      </a:r>
                      <a:r>
                        <a:rPr lang="ja-JP" altLang="en-US" sz="1100" b="0" i="0" u="none" strike="noStrike" dirty="0">
                          <a:solidFill>
                            <a:srgbClr val="000000"/>
                          </a:solidFill>
                          <a:effectLst/>
                          <a:latin typeface="+mn-ea"/>
                          <a:ea typeface="+mn-ea"/>
                        </a:rPr>
                        <a:t>表示</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端末に搭載されている端末</a:t>
                      </a:r>
                      <a:r>
                        <a:rPr lang="en-US" altLang="ja-JP" sz="1100" b="0" i="0" u="none" strike="noStrike" dirty="0">
                          <a:solidFill>
                            <a:srgbClr val="000000"/>
                          </a:solidFill>
                          <a:effectLst/>
                          <a:latin typeface="+mn-ea"/>
                          <a:ea typeface="+mn-ea"/>
                        </a:rPr>
                        <a:t>ID</a:t>
                      </a:r>
                      <a:r>
                        <a:rPr lang="ja-JP" altLang="en-US" sz="1100" b="0" i="0" u="none" strike="noStrike" dirty="0">
                          <a:solidFill>
                            <a:srgbClr val="000000"/>
                          </a:solidFill>
                          <a:effectLst/>
                          <a:latin typeface="+mn-ea"/>
                          <a:ea typeface="+mn-ea"/>
                        </a:rPr>
                        <a:t>を確認</a:t>
                      </a:r>
                      <a:r>
                        <a:rPr lang="ja-JP" altLang="en-US" sz="1100" b="0" i="0" u="none" strike="noStrike" dirty="0" smtClean="0">
                          <a:solidFill>
                            <a:srgbClr val="000000"/>
                          </a:solidFill>
                          <a:effectLst/>
                          <a:latin typeface="+mn-ea"/>
                          <a:ea typeface="+mn-ea"/>
                        </a:rPr>
                        <a:t>できます。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936671251"/>
                  </a:ext>
                </a:extLst>
              </a:tr>
              <a:tr h="187366">
                <a:tc>
                  <a:txBody>
                    <a:bodyPr/>
                    <a:lstStyle/>
                    <a:p>
                      <a:pPr algn="ctr" fontAlgn="ctr"/>
                      <a:r>
                        <a:rPr lang="en-US" altLang="ja-JP" sz="1100" b="0" i="0" u="none" strike="noStrike" dirty="0" smtClean="0">
                          <a:solidFill>
                            <a:srgbClr val="000000"/>
                          </a:solidFill>
                          <a:effectLst/>
                          <a:latin typeface="+mn-ea"/>
                          <a:ea typeface="+mn-ea"/>
                        </a:rPr>
                        <a:t>91</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アプリ終了</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アプリを終了する際に押すボタン</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926683293"/>
                  </a:ext>
                </a:extLst>
              </a:tr>
            </a:tbl>
          </a:graphicData>
        </a:graphic>
      </p:graphicFrame>
    </p:spTree>
    <p:extLst>
      <p:ext uri="{BB962C8B-B14F-4D97-AF65-F5344CB8AC3E}">
        <p14:creationId xmlns:p14="http://schemas.microsoft.com/office/powerpoint/2010/main" val="174589441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2</a:t>
            </a:r>
            <a:r>
              <a:rPr lang="en-US" altLang="ja-JP" dirty="0" smtClean="0">
                <a:latin typeface="+mn-ea"/>
              </a:rPr>
              <a:t>. </a:t>
            </a:r>
            <a:r>
              <a:rPr lang="ja-JP" altLang="en-US" dirty="0">
                <a:latin typeface="+mn-ea"/>
              </a:rPr>
              <a:t>機能要件（決済システム）：決済情報管理機能</a:t>
            </a:r>
            <a:r>
              <a:rPr lang="ja-JP" altLang="en-US" dirty="0" smtClean="0">
                <a:latin typeface="+mn-ea"/>
              </a:rPr>
              <a:t>（</a:t>
            </a:r>
            <a:r>
              <a:rPr lang="en-US" altLang="ja-JP" dirty="0">
                <a:latin typeface="+mn-ea"/>
              </a:rPr>
              <a:t>5</a:t>
            </a:r>
            <a:r>
              <a:rPr lang="en-US" altLang="ja-JP" dirty="0" smtClean="0">
                <a:latin typeface="+mn-ea"/>
              </a:rPr>
              <a:t>/6</a:t>
            </a:r>
            <a:r>
              <a:rPr lang="ja-JP" altLang="en-US" dirty="0">
                <a:latin typeface="+mn-ea"/>
              </a:rPr>
              <a:t>）</a:t>
            </a:r>
            <a:endParaRPr kumimoji="1"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2996538016"/>
              </p:ext>
            </p:extLst>
          </p:nvPr>
        </p:nvGraphicFramePr>
        <p:xfrm>
          <a:off x="139903" y="1367242"/>
          <a:ext cx="9517813" cy="1398516"/>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業務メニュー</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照会業務</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端末情報照会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端末の状況、相乗り業務の確認を</a:t>
                      </a:r>
                      <a:r>
                        <a:rPr lang="ja-JP" altLang="en-US" sz="1100" b="0" i="0" u="none" strike="noStrike" dirty="0" smtClean="0">
                          <a:solidFill>
                            <a:srgbClr val="000000"/>
                          </a:solidFill>
                          <a:effectLst/>
                          <a:latin typeface="+mn-ea"/>
                          <a:ea typeface="+mn-ea"/>
                        </a:rPr>
                        <a:t>行えます。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取引照会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端末単位に簡易的な取引照会（日時、端末</a:t>
                      </a:r>
                      <a:r>
                        <a:rPr lang="en-US" altLang="ja-JP" sz="1100" b="0" i="0" u="none" strike="noStrike" dirty="0">
                          <a:solidFill>
                            <a:srgbClr val="000000"/>
                          </a:solidFill>
                          <a:effectLst/>
                          <a:latin typeface="+mn-ea"/>
                          <a:ea typeface="+mn-ea"/>
                        </a:rPr>
                        <a:t>ID</a:t>
                      </a:r>
                      <a:r>
                        <a:rPr lang="ja-JP" altLang="en-US" sz="1100" b="0" i="0" u="none" strike="noStrike" dirty="0" err="1">
                          <a:solidFill>
                            <a:srgbClr val="000000"/>
                          </a:solidFill>
                          <a:effectLst/>
                          <a:latin typeface="+mn-ea"/>
                          <a:ea typeface="+mn-ea"/>
                        </a:rPr>
                        <a:t>、</a:t>
                      </a:r>
                      <a:r>
                        <a:rPr lang="ja-JP" altLang="en-US" sz="1100" b="0" i="0" u="none" strike="noStrike" dirty="0">
                          <a:solidFill>
                            <a:srgbClr val="000000"/>
                          </a:solidFill>
                          <a:effectLst/>
                          <a:latin typeface="+mn-ea"/>
                          <a:ea typeface="+mn-ea"/>
                        </a:rPr>
                        <a:t>金額）を確認</a:t>
                      </a:r>
                      <a:r>
                        <a:rPr lang="ja-JP" altLang="en-US" sz="1100" b="0" i="0" u="none" strike="noStrike" dirty="0" smtClean="0">
                          <a:solidFill>
                            <a:srgbClr val="000000"/>
                          </a:solidFill>
                          <a:effectLst/>
                          <a:latin typeface="+mn-ea"/>
                          <a:ea typeface="+mn-ea"/>
                        </a:rPr>
                        <a:t>できます。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a:solidFill>
                            <a:srgbClr val="000000"/>
                          </a:solidFill>
                          <a:effectLst/>
                          <a:latin typeface="+mn-ea"/>
                          <a:ea typeface="+mn-ea"/>
                        </a:rPr>
                        <a:t>3</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管理業務</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メール</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メール機能を使うときに使用するボタン</a:t>
                      </a:r>
                      <a:r>
                        <a:rPr lang="ja-JP" altLang="en-US" sz="1100" b="0" i="0" u="none" strike="noStrike" dirty="0" smtClean="0">
                          <a:solidFill>
                            <a:srgbClr val="000000"/>
                          </a:solidFill>
                          <a:effectLst/>
                          <a:latin typeface="+mn-ea"/>
                          <a:ea typeface="+mn-ea"/>
                        </a:rPr>
                        <a:t>です。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r h="187366">
                <a:tc>
                  <a:txBody>
                    <a:bodyPr/>
                    <a:lstStyle/>
                    <a:p>
                      <a:pPr algn="ctr" fontAlgn="ctr"/>
                      <a:r>
                        <a:rPr lang="en-US" altLang="ja-JP" sz="1100" b="0" i="0" u="none" strike="noStrike" dirty="0">
                          <a:solidFill>
                            <a:srgbClr val="000000"/>
                          </a:solidFill>
                          <a:effectLst/>
                          <a:latin typeface="+mn-ea"/>
                          <a:ea typeface="+mn-ea"/>
                        </a:rPr>
                        <a:t>4</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zh-TW" altLang="en-US" sz="1100" b="0" i="0" u="none" strike="noStrike">
                          <a:solidFill>
                            <a:srgbClr val="000000"/>
                          </a:solidFill>
                          <a:effectLst/>
                          <a:latin typeface="+mn-ea"/>
                          <a:ea typeface="+mn-ea"/>
                        </a:rPr>
                        <a:t>緊急通知情報</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緊急通知</a:t>
                      </a:r>
                      <a:r>
                        <a:rPr lang="ja-JP" altLang="en-US" sz="1100" b="0" i="0" u="none" strike="noStrike" dirty="0" smtClean="0">
                          <a:solidFill>
                            <a:srgbClr val="000000"/>
                          </a:solidFill>
                          <a:effectLst/>
                          <a:latin typeface="+mn-ea"/>
                          <a:ea typeface="+mn-ea"/>
                        </a:rPr>
                        <a:t>を登録、照会</a:t>
                      </a:r>
                      <a:r>
                        <a:rPr lang="ja-JP" altLang="en-US" sz="1100" b="0" i="0" u="none" strike="noStrike" dirty="0">
                          <a:solidFill>
                            <a:srgbClr val="000000"/>
                          </a:solidFill>
                          <a:effectLst/>
                          <a:latin typeface="+mn-ea"/>
                          <a:ea typeface="+mn-ea"/>
                        </a:rPr>
                        <a:t>するときに使用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187366">
                <a:tc>
                  <a:txBody>
                    <a:bodyPr/>
                    <a:lstStyle/>
                    <a:p>
                      <a:pPr algn="ctr" fontAlgn="ctr"/>
                      <a:r>
                        <a:rPr lang="en-US" altLang="ja-JP" sz="1100" b="0" i="0" u="none" strike="noStrike" dirty="0">
                          <a:solidFill>
                            <a:srgbClr val="000000"/>
                          </a:solidFill>
                          <a:effectLst/>
                          <a:latin typeface="+mn-ea"/>
                          <a:ea typeface="+mn-ea"/>
                        </a:rPr>
                        <a:t>5</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TOP</a:t>
                      </a:r>
                      <a:r>
                        <a:rPr lang="ja-JP" altLang="en-US" sz="1100" b="0" i="0" u="none" strike="noStrike">
                          <a:solidFill>
                            <a:srgbClr val="000000"/>
                          </a:solidFill>
                          <a:effectLst/>
                          <a:latin typeface="+mn-ea"/>
                          <a:ea typeface="+mn-ea"/>
                        </a:rPr>
                        <a:t>メニュー</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パスワード変更</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パスワードを変更する際に使用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a:solidFill>
                            <a:srgbClr val="000000"/>
                          </a:solidFill>
                          <a:effectLst/>
                          <a:latin typeface="+mn-ea"/>
                          <a:ea typeface="+mn-ea"/>
                        </a:rPr>
                        <a:t>6</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bl>
          </a:graphicData>
        </a:graphic>
      </p:graphicFrame>
      <p:sp>
        <p:nvSpPr>
          <p:cNvPr id="9" name="テキスト プレースホルダー 4"/>
          <p:cNvSpPr txBox="1">
            <a:spLocks/>
          </p:cNvSpPr>
          <p:nvPr/>
        </p:nvSpPr>
        <p:spPr>
          <a:xfrm>
            <a:off x="139903" y="1017175"/>
            <a:ext cx="9029475" cy="192605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a:latin typeface="+mn-ea"/>
                <a:ea typeface="+mn-ea"/>
              </a:rPr>
              <a:t>&lt;CAFIS Arch </a:t>
            </a:r>
            <a:r>
              <a:rPr lang="en-US" altLang="ja-JP" dirty="0" smtClean="0">
                <a:latin typeface="+mn-ea"/>
                <a:ea typeface="+mn-ea"/>
              </a:rPr>
              <a:t>Web</a:t>
            </a:r>
            <a:r>
              <a:rPr lang="ja-JP" altLang="en-US" dirty="0">
                <a:latin typeface="+mn-ea"/>
                <a:ea typeface="+mn-ea"/>
              </a:rPr>
              <a:t>：</a:t>
            </a:r>
            <a:r>
              <a:rPr lang="ja-JP" altLang="en-US" dirty="0" smtClean="0">
                <a:latin typeface="+mn-ea"/>
                <a:ea typeface="+mn-ea"/>
              </a:rPr>
              <a:t>機能一覧</a:t>
            </a:r>
            <a:r>
              <a:rPr lang="en-US" altLang="ja-JP" dirty="0" smtClean="0">
                <a:latin typeface="+mn-ea"/>
                <a:ea typeface="+mn-ea"/>
              </a:rPr>
              <a:t>&gt;</a:t>
            </a:r>
            <a:endParaRPr lang="ja-JP" altLang="en-US" dirty="0">
              <a:latin typeface="+mn-ea"/>
              <a:ea typeface="+mn-ea"/>
            </a:endParaRPr>
          </a:p>
        </p:txBody>
      </p:sp>
      <p:sp>
        <p:nvSpPr>
          <p:cNvPr id="10" name="テキスト プレースホルダー 4"/>
          <p:cNvSpPr txBox="1">
            <a:spLocks/>
          </p:cNvSpPr>
          <p:nvPr/>
        </p:nvSpPr>
        <p:spPr>
          <a:xfrm>
            <a:off x="139903" y="3027948"/>
            <a:ext cx="9029475" cy="192605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smtClean="0">
                <a:latin typeface="+mn-ea"/>
                <a:ea typeface="+mn-ea"/>
              </a:rPr>
              <a:t>&lt;</a:t>
            </a:r>
            <a:r>
              <a:rPr lang="en-US" altLang="ja-JP" dirty="0">
                <a:latin typeface="+mn-ea"/>
              </a:rPr>
              <a:t> </a:t>
            </a:r>
            <a:r>
              <a:rPr lang="en-US" altLang="ja-JP" dirty="0" err="1">
                <a:latin typeface="+mn-ea"/>
              </a:rPr>
              <a:t>PastelPort</a:t>
            </a:r>
            <a:r>
              <a:rPr lang="en-US" altLang="ja-JP" dirty="0">
                <a:latin typeface="+mn-ea"/>
              </a:rPr>
              <a:t> </a:t>
            </a:r>
            <a:r>
              <a:rPr lang="en-US" altLang="ja-JP" dirty="0" smtClean="0">
                <a:latin typeface="+mn-ea"/>
              </a:rPr>
              <a:t>Web</a:t>
            </a:r>
            <a:r>
              <a:rPr lang="ja-JP" altLang="en-US" dirty="0">
                <a:latin typeface="+mn-ea"/>
                <a:ea typeface="+mn-ea"/>
              </a:rPr>
              <a:t>：</a:t>
            </a:r>
            <a:r>
              <a:rPr lang="ja-JP" altLang="en-US" dirty="0" smtClean="0">
                <a:latin typeface="+mn-ea"/>
                <a:ea typeface="+mn-ea"/>
              </a:rPr>
              <a:t>機能一覧</a:t>
            </a:r>
            <a:r>
              <a:rPr lang="en-US" altLang="ja-JP" dirty="0" smtClean="0">
                <a:latin typeface="+mn-ea"/>
                <a:ea typeface="+mn-ea"/>
              </a:rPr>
              <a:t>&gt;</a:t>
            </a:r>
            <a:endParaRPr lang="ja-JP" altLang="en-US" dirty="0">
              <a:latin typeface="+mn-ea"/>
              <a:ea typeface="+mn-ea"/>
            </a:endParaRPr>
          </a:p>
        </p:txBody>
      </p:sp>
      <p:graphicFrame>
        <p:nvGraphicFramePr>
          <p:cNvPr id="11" name="表 10"/>
          <p:cNvGraphicFramePr>
            <a:graphicFrameLocks noGrp="1"/>
          </p:cNvGraphicFramePr>
          <p:nvPr>
            <p:extLst>
              <p:ext uri="{D42A27DB-BD31-4B8C-83A1-F6EECF244321}">
                <p14:modId xmlns:p14="http://schemas.microsoft.com/office/powerpoint/2010/main" val="4079317052"/>
              </p:ext>
            </p:extLst>
          </p:nvPr>
        </p:nvGraphicFramePr>
        <p:xfrm>
          <a:off x="139903" y="3434167"/>
          <a:ext cx="9517813" cy="836418"/>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業務メニュー</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情報登録</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ファイルアップロード</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端末登録する際に必要な情報をアップロード</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TOP</a:t>
                      </a:r>
                      <a:r>
                        <a:rPr lang="ja-JP" altLang="en-US" sz="1100" b="0" i="0" u="none" strike="noStrike">
                          <a:solidFill>
                            <a:srgbClr val="000000"/>
                          </a:solidFill>
                          <a:effectLst/>
                          <a:latin typeface="+mn-ea"/>
                          <a:ea typeface="+mn-ea"/>
                        </a:rPr>
                        <a:t>メニュー</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パスワード変更</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パスワードを変更する際に使用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a:solidFill>
                            <a:srgbClr val="000000"/>
                          </a:solidFill>
                          <a:effectLst/>
                          <a:latin typeface="+mn-ea"/>
                          <a:ea typeface="+mn-ea"/>
                        </a:rPr>
                        <a:t>3</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bl>
          </a:graphicData>
        </a:graphic>
      </p:graphicFrame>
      <p:sp>
        <p:nvSpPr>
          <p:cNvPr id="2" name="テキスト ボックス 1"/>
          <p:cNvSpPr txBox="1"/>
          <p:nvPr/>
        </p:nvSpPr>
        <p:spPr>
          <a:xfrm>
            <a:off x="5245570" y="3180251"/>
            <a:ext cx="4517583" cy="253916"/>
          </a:xfrm>
          <a:prstGeom prst="rect">
            <a:avLst/>
          </a:prstGeom>
          <a:noFill/>
        </p:spPr>
        <p:txBody>
          <a:bodyPr wrap="none" rtlCol="0">
            <a:spAutoFit/>
          </a:bodyPr>
          <a:lstStyle/>
          <a:p>
            <a:r>
              <a:rPr kumimoji="1" lang="en-US" altLang="ja-JP" sz="1050" dirty="0" err="1" smtClean="0"/>
              <a:t>PastelPortWEB</a:t>
            </a:r>
            <a:r>
              <a:rPr kumimoji="1" lang="ja-JP" altLang="en-US" sz="1050" dirty="0" smtClean="0"/>
              <a:t>は端末設定用の為、基本的に駅ビル担当者様で使用しません。</a:t>
            </a:r>
            <a:endParaRPr kumimoji="1" lang="ja-JP" altLang="en-US" sz="1050" dirty="0"/>
          </a:p>
        </p:txBody>
      </p:sp>
      <p:graphicFrame>
        <p:nvGraphicFramePr>
          <p:cNvPr id="12" name="表 11"/>
          <p:cNvGraphicFramePr>
            <a:graphicFrameLocks noGrp="1"/>
          </p:cNvGraphicFramePr>
          <p:nvPr>
            <p:extLst>
              <p:ext uri="{D42A27DB-BD31-4B8C-83A1-F6EECF244321}">
                <p14:modId xmlns:p14="http://schemas.microsoft.com/office/powerpoint/2010/main" val="1796149121"/>
              </p:ext>
            </p:extLst>
          </p:nvPr>
        </p:nvGraphicFramePr>
        <p:xfrm>
          <a:off x="139903" y="4874568"/>
          <a:ext cx="9517813" cy="1023784"/>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1349829">
                  <a:extLst>
                    <a:ext uri="{9D8B030D-6E8A-4147-A177-3AD203B41FA5}">
                      <a16:colId xmlns:a16="http://schemas.microsoft.com/office/drawing/2014/main" val="2506010542"/>
                    </a:ext>
                  </a:extLst>
                </a:gridCol>
                <a:gridCol w="4737373">
                  <a:extLst>
                    <a:ext uri="{9D8B030D-6E8A-4147-A177-3AD203B41FA5}">
                      <a16:colId xmlns:a16="http://schemas.microsoft.com/office/drawing/2014/main" val="1791594662"/>
                    </a:ext>
                  </a:extLst>
                </a:gridCol>
              </a:tblGrid>
              <a:tr h="248834">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187366">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業務メニュー</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照会業務</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端末情報照会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端末の状況、相乗り業務の確認を</a:t>
                      </a:r>
                      <a:r>
                        <a:rPr lang="ja-JP" altLang="en-US" sz="1100" b="0" i="0" u="none" strike="noStrike" dirty="0" smtClean="0">
                          <a:solidFill>
                            <a:srgbClr val="000000"/>
                          </a:solidFill>
                          <a:effectLst/>
                          <a:latin typeface="+mn-ea"/>
                          <a:ea typeface="+mn-ea"/>
                        </a:rPr>
                        <a:t>行えます。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187366">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取引照会</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端末単位に簡易的な取引照会（日時、端末</a:t>
                      </a:r>
                      <a:r>
                        <a:rPr lang="en-US" altLang="ja-JP" sz="1100" b="0" i="0" u="none" strike="noStrike" dirty="0">
                          <a:solidFill>
                            <a:srgbClr val="000000"/>
                          </a:solidFill>
                          <a:effectLst/>
                          <a:latin typeface="+mn-ea"/>
                          <a:ea typeface="+mn-ea"/>
                        </a:rPr>
                        <a:t>ID</a:t>
                      </a:r>
                      <a:r>
                        <a:rPr lang="ja-JP" altLang="en-US" sz="1100" b="0" i="0" u="none" strike="noStrike" dirty="0" err="1">
                          <a:solidFill>
                            <a:srgbClr val="000000"/>
                          </a:solidFill>
                          <a:effectLst/>
                          <a:latin typeface="+mn-ea"/>
                          <a:ea typeface="+mn-ea"/>
                        </a:rPr>
                        <a:t>、</a:t>
                      </a:r>
                      <a:r>
                        <a:rPr lang="ja-JP" altLang="en-US" sz="1100" b="0" i="0" u="none" strike="noStrike" dirty="0">
                          <a:solidFill>
                            <a:srgbClr val="000000"/>
                          </a:solidFill>
                          <a:effectLst/>
                          <a:latin typeface="+mn-ea"/>
                          <a:ea typeface="+mn-ea"/>
                        </a:rPr>
                        <a:t>金額）を確認</a:t>
                      </a:r>
                      <a:r>
                        <a:rPr lang="ja-JP" altLang="en-US" sz="1100" b="0" i="0" u="none" strike="noStrike" dirty="0" smtClean="0">
                          <a:solidFill>
                            <a:srgbClr val="000000"/>
                          </a:solidFill>
                          <a:effectLst/>
                          <a:latin typeface="+mn-ea"/>
                          <a:ea typeface="+mn-ea"/>
                        </a:rPr>
                        <a:t>できます。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187366">
                <a:tc>
                  <a:txBody>
                    <a:bodyPr/>
                    <a:lstStyle/>
                    <a:p>
                      <a:pPr algn="ctr" fontAlgn="ctr"/>
                      <a:r>
                        <a:rPr lang="en-US" altLang="ja-JP" sz="1100" b="0" i="0" u="none" strike="noStrike" dirty="0" smtClean="0">
                          <a:solidFill>
                            <a:srgbClr val="000000"/>
                          </a:solidFill>
                          <a:effectLst/>
                          <a:latin typeface="+mn-ea"/>
                          <a:ea typeface="+mn-ea"/>
                        </a:rPr>
                        <a:t>3</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a:solidFill>
                            <a:srgbClr val="000000"/>
                          </a:solidFill>
                          <a:effectLst/>
                          <a:latin typeface="+mn-ea"/>
                          <a:ea typeface="+mn-ea"/>
                        </a:rPr>
                        <a:t>TOP</a:t>
                      </a:r>
                      <a:r>
                        <a:rPr lang="ja-JP" altLang="en-US" sz="1100" b="0" i="0" u="none" strike="noStrike">
                          <a:solidFill>
                            <a:srgbClr val="000000"/>
                          </a:solidFill>
                          <a:effectLst/>
                          <a:latin typeface="+mn-ea"/>
                          <a:ea typeface="+mn-ea"/>
                        </a:rPr>
                        <a:t>メニュー</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パスワード変更</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パスワードを変更する際に使用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187366">
                <a:tc>
                  <a:txBody>
                    <a:bodyPr/>
                    <a:lstStyle/>
                    <a:p>
                      <a:pPr algn="ctr" fontAlgn="ctr"/>
                      <a:r>
                        <a:rPr lang="en-US" altLang="ja-JP" sz="1100" b="0" i="0" u="none" strike="noStrike" dirty="0">
                          <a:solidFill>
                            <a:srgbClr val="000000"/>
                          </a:solidFill>
                          <a:effectLst/>
                          <a:latin typeface="+mn-ea"/>
                          <a:ea typeface="+mn-ea"/>
                        </a:rPr>
                        <a:t>4</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bl>
          </a:graphicData>
        </a:graphic>
      </p:graphicFrame>
      <p:sp>
        <p:nvSpPr>
          <p:cNvPr id="13" name="テキスト プレースホルダー 4"/>
          <p:cNvSpPr txBox="1">
            <a:spLocks/>
          </p:cNvSpPr>
          <p:nvPr/>
        </p:nvSpPr>
        <p:spPr>
          <a:xfrm>
            <a:off x="139903" y="4524501"/>
            <a:ext cx="9029475" cy="192605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a:latin typeface="+mn-ea"/>
                <a:ea typeface="+mn-ea"/>
              </a:rPr>
              <a:t>&lt;CAFIS </a:t>
            </a:r>
            <a:r>
              <a:rPr lang="en-US" altLang="ja-JP" dirty="0" smtClean="0">
                <a:latin typeface="+mn-ea"/>
                <a:ea typeface="+mn-ea"/>
              </a:rPr>
              <a:t>Code Web</a:t>
            </a:r>
            <a:r>
              <a:rPr lang="ja-JP" altLang="en-US" dirty="0">
                <a:latin typeface="+mn-ea"/>
                <a:ea typeface="+mn-ea"/>
              </a:rPr>
              <a:t>：</a:t>
            </a:r>
            <a:r>
              <a:rPr lang="ja-JP" altLang="en-US" dirty="0" smtClean="0">
                <a:latin typeface="+mn-ea"/>
                <a:ea typeface="+mn-ea"/>
              </a:rPr>
              <a:t>機能一覧</a:t>
            </a:r>
            <a:r>
              <a:rPr lang="en-US" altLang="ja-JP" dirty="0" smtClean="0">
                <a:latin typeface="+mn-ea"/>
                <a:ea typeface="+mn-ea"/>
              </a:rPr>
              <a:t>&gt;</a:t>
            </a:r>
            <a:endParaRPr lang="ja-JP" altLang="en-US" dirty="0">
              <a:latin typeface="+mn-ea"/>
              <a:ea typeface="+mn-ea"/>
            </a:endParaRPr>
          </a:p>
        </p:txBody>
      </p:sp>
    </p:spTree>
    <p:extLst>
      <p:ext uri="{BB962C8B-B14F-4D97-AF65-F5344CB8AC3E}">
        <p14:creationId xmlns:p14="http://schemas.microsoft.com/office/powerpoint/2010/main" val="27673994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2</a:t>
            </a:r>
            <a:r>
              <a:rPr lang="en-US" altLang="ja-JP" dirty="0" smtClean="0">
                <a:latin typeface="+mn-ea"/>
              </a:rPr>
              <a:t>. </a:t>
            </a:r>
            <a:r>
              <a:rPr lang="ja-JP" altLang="en-US" dirty="0">
                <a:latin typeface="+mn-ea"/>
              </a:rPr>
              <a:t>機能要件（決済システム）：決済情報管理機能</a:t>
            </a:r>
            <a:r>
              <a:rPr lang="ja-JP" altLang="en-US" dirty="0" smtClean="0">
                <a:latin typeface="+mn-ea"/>
              </a:rPr>
              <a:t>（</a:t>
            </a:r>
            <a:r>
              <a:rPr lang="en-US" altLang="ja-JP" dirty="0" smtClean="0">
                <a:latin typeface="+mn-ea"/>
              </a:rPr>
              <a:t>6/6</a:t>
            </a:r>
            <a:r>
              <a:rPr lang="ja-JP" altLang="en-US" dirty="0">
                <a:latin typeface="+mn-ea"/>
              </a:rPr>
              <a:t>）</a:t>
            </a:r>
            <a:endParaRPr kumimoji="1" lang="ja-JP" altLang="en-US" dirty="0">
              <a:latin typeface="+mn-ea"/>
              <a:ea typeface="+mn-ea"/>
            </a:endParaRPr>
          </a:p>
        </p:txBody>
      </p:sp>
      <p:sp>
        <p:nvSpPr>
          <p:cNvPr id="12" name="テキスト プレースホルダー 4"/>
          <p:cNvSpPr txBox="1">
            <a:spLocks/>
          </p:cNvSpPr>
          <p:nvPr/>
        </p:nvSpPr>
        <p:spPr>
          <a:xfrm>
            <a:off x="139903" y="890068"/>
            <a:ext cx="9029475" cy="192605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smtClean="0">
                <a:latin typeface="+mn-ea"/>
                <a:ea typeface="+mn-ea"/>
              </a:rPr>
              <a:t>&lt;</a:t>
            </a:r>
            <a:r>
              <a:rPr lang="en-US" altLang="ja-JP" dirty="0">
                <a:latin typeface="+mn-ea"/>
              </a:rPr>
              <a:t> </a:t>
            </a:r>
            <a:r>
              <a:rPr lang="ja-JP" altLang="en-US" dirty="0" smtClean="0">
                <a:latin typeface="+mn-ea"/>
              </a:rPr>
              <a:t>クーポン管理画面</a:t>
            </a:r>
            <a:r>
              <a:rPr lang="ja-JP" altLang="en-US" dirty="0">
                <a:latin typeface="+mn-ea"/>
                <a:ea typeface="+mn-ea"/>
              </a:rPr>
              <a:t>：</a:t>
            </a:r>
            <a:r>
              <a:rPr lang="ja-JP" altLang="en-US" dirty="0" smtClean="0">
                <a:latin typeface="+mn-ea"/>
                <a:ea typeface="+mn-ea"/>
              </a:rPr>
              <a:t>機能一覧</a:t>
            </a:r>
            <a:r>
              <a:rPr lang="en-US" altLang="ja-JP" dirty="0" smtClean="0">
                <a:latin typeface="+mn-ea"/>
                <a:ea typeface="+mn-ea"/>
              </a:rPr>
              <a:t>&gt;</a:t>
            </a:r>
            <a:endParaRPr lang="ja-JP" altLang="en-US" dirty="0">
              <a:latin typeface="+mn-ea"/>
              <a:ea typeface="+mn-ea"/>
            </a:endParaRPr>
          </a:p>
        </p:txBody>
      </p:sp>
      <p:graphicFrame>
        <p:nvGraphicFramePr>
          <p:cNvPr id="14" name="表 13"/>
          <p:cNvGraphicFramePr>
            <a:graphicFrameLocks noGrp="1"/>
          </p:cNvGraphicFramePr>
          <p:nvPr>
            <p:extLst>
              <p:ext uri="{D42A27DB-BD31-4B8C-83A1-F6EECF244321}">
                <p14:modId xmlns:p14="http://schemas.microsoft.com/office/powerpoint/2010/main" val="2624383517"/>
              </p:ext>
            </p:extLst>
          </p:nvPr>
        </p:nvGraphicFramePr>
        <p:xfrm>
          <a:off x="139903" y="1367242"/>
          <a:ext cx="9517813" cy="2315761"/>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2068286">
                  <a:extLst>
                    <a:ext uri="{9D8B030D-6E8A-4147-A177-3AD203B41FA5}">
                      <a16:colId xmlns:a16="http://schemas.microsoft.com/office/drawing/2014/main" val="2506010542"/>
                    </a:ext>
                  </a:extLst>
                </a:gridCol>
                <a:gridCol w="4018916">
                  <a:extLst>
                    <a:ext uri="{9D8B030D-6E8A-4147-A177-3AD203B41FA5}">
                      <a16:colId xmlns:a16="http://schemas.microsoft.com/office/drawing/2014/main" val="1791594662"/>
                    </a:ext>
                  </a:extLst>
                </a:gridCol>
              </a:tblGrid>
              <a:tr h="364396">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248890">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業務メニュー</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ユーザー管理</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ユーザー登録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ユーザー情報の登録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endParaRPr lang="en-US" altLang="ja-JP" sz="1100" b="0" i="0" u="none" strike="noStrike" dirty="0" smtClean="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248890">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端末ユーザー登録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端末ユーザー情報の登録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248890">
                <a:tc>
                  <a:txBody>
                    <a:bodyPr/>
                    <a:lstStyle/>
                    <a:p>
                      <a:pPr algn="ctr" fontAlgn="ctr"/>
                      <a:r>
                        <a:rPr lang="en-US" altLang="ja-JP" sz="1100" b="0" i="0" u="none" strike="noStrike" dirty="0">
                          <a:solidFill>
                            <a:srgbClr val="000000"/>
                          </a:solidFill>
                          <a:effectLst/>
                          <a:latin typeface="+mn-ea"/>
                          <a:ea typeface="+mn-ea"/>
                        </a:rPr>
                        <a:t>3</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加盟店管理</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店舗情報登録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店舗情報の登録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801243840"/>
                  </a:ext>
                </a:extLst>
              </a:tr>
              <a:tr h="248890">
                <a:tc>
                  <a:txBody>
                    <a:bodyPr/>
                    <a:lstStyle/>
                    <a:p>
                      <a:pPr algn="ctr" fontAlgn="ctr"/>
                      <a:r>
                        <a:rPr lang="en-US" altLang="ja-JP" sz="1100" b="0" i="0" u="none" strike="noStrike" dirty="0">
                          <a:solidFill>
                            <a:srgbClr val="000000"/>
                          </a:solidFill>
                          <a:effectLst/>
                          <a:latin typeface="+mn-ea"/>
                          <a:ea typeface="+mn-ea"/>
                        </a:rPr>
                        <a:t>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館情報登録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a:t>
                      </a:r>
                      <a:endParaRPr lang="zh-TW"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館情報の登録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219582676"/>
                  </a:ext>
                </a:extLst>
              </a:tr>
              <a:tr h="458025">
                <a:tc>
                  <a:txBody>
                    <a:bodyPr/>
                    <a:lstStyle/>
                    <a:p>
                      <a:pPr algn="ctr" fontAlgn="ctr"/>
                      <a:r>
                        <a:rPr lang="en-US" altLang="ja-JP" sz="1100" b="0" i="0" u="none" strike="noStrike" dirty="0" smtClean="0">
                          <a:solidFill>
                            <a:srgbClr val="000000"/>
                          </a:solidFill>
                          <a:effectLst/>
                          <a:latin typeface="+mn-ea"/>
                          <a:ea typeface="+mn-ea"/>
                        </a:rPr>
                        <a:t>5</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標準</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ja-JP" altLang="en-US" sz="1100" b="0" i="0" u="none" strike="noStrike">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キャンペーン管理</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キャンペーン情報登録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100" b="0" i="0" u="none" strike="noStrike" dirty="0" smtClean="0">
                          <a:solidFill>
                            <a:srgbClr val="000000"/>
                          </a:solidFill>
                          <a:effectLst/>
                          <a:latin typeface="+mn-ea"/>
                          <a:ea typeface="+mn-ea"/>
                        </a:rPr>
                        <a:t>キャンペーン情報の登録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p>
                  </a:txBody>
                  <a:tcPr marL="9525" marR="9525" marT="9525" marB="0" anchor="ctr"/>
                </a:tc>
                <a:extLst>
                  <a:ext uri="{0D108BD9-81ED-4DB2-BD59-A6C34878D82A}">
                    <a16:rowId xmlns:a16="http://schemas.microsoft.com/office/drawing/2014/main" val="1027410903"/>
                  </a:ext>
                </a:extLst>
              </a:tr>
              <a:tr h="248890">
                <a:tc>
                  <a:txBody>
                    <a:bodyPr/>
                    <a:lstStyle/>
                    <a:p>
                      <a:pPr algn="ctr" fontAlgn="ctr"/>
                      <a:r>
                        <a:rPr lang="en-US" altLang="ja-JP" sz="1100" b="0" i="0" u="none" strike="noStrike" dirty="0" smtClean="0">
                          <a:solidFill>
                            <a:srgbClr val="000000"/>
                          </a:solidFill>
                          <a:effectLst/>
                          <a:latin typeface="+mn-ea"/>
                          <a:ea typeface="+mn-ea"/>
                        </a:rPr>
                        <a:t>6</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en-US" sz="1100" b="0" i="0" u="none" strike="noStrike" dirty="0">
                          <a:solidFill>
                            <a:srgbClr val="000000"/>
                          </a:solidFill>
                          <a:effectLst/>
                          <a:latin typeface="+mn-ea"/>
                          <a:ea typeface="+mn-ea"/>
                        </a:rPr>
                        <a:t>TOP</a:t>
                      </a:r>
                      <a:r>
                        <a:rPr lang="ja-JP" altLang="en-US" sz="1100" b="0" i="0" u="none" strike="noStrike" dirty="0">
                          <a:solidFill>
                            <a:srgbClr val="000000"/>
                          </a:solidFill>
                          <a:effectLst/>
                          <a:latin typeface="+mn-ea"/>
                          <a:ea typeface="+mn-ea"/>
                        </a:rPr>
                        <a:t>メニュー</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パスワード変更</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パスワードを変更する際に使用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685321138"/>
                  </a:ext>
                </a:extLst>
              </a:tr>
              <a:tr h="248890">
                <a:tc>
                  <a:txBody>
                    <a:bodyPr/>
                    <a:lstStyle/>
                    <a:p>
                      <a:pPr algn="ctr" fontAlgn="ctr"/>
                      <a:r>
                        <a:rPr lang="en-US" altLang="ja-JP" sz="1100" b="0" i="0" u="none" strike="noStrike" dirty="0" smtClean="0">
                          <a:solidFill>
                            <a:srgbClr val="000000"/>
                          </a:solidFill>
                          <a:effectLst/>
                          <a:latin typeface="+mn-ea"/>
                          <a:ea typeface="+mn-ea"/>
                        </a:rPr>
                        <a:t>7</a:t>
                      </a:r>
                      <a:endParaRPr lang="en-US" altLang="ja-JP"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ログアウトする際に使用</a:t>
                      </a:r>
                      <a:r>
                        <a:rPr lang="ja-JP" altLang="en-US" sz="1100" b="0" i="0" u="none" strike="noStrike" dirty="0" smtClean="0">
                          <a:solidFill>
                            <a:srgbClr val="000000"/>
                          </a:solidFill>
                          <a:effectLst/>
                          <a:latin typeface="+mn-ea"/>
                          <a:ea typeface="+mn-ea"/>
                        </a:rPr>
                        <a:t>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75574450"/>
                  </a:ext>
                </a:extLst>
              </a:tr>
            </a:tbl>
          </a:graphicData>
        </a:graphic>
      </p:graphicFrame>
      <p:sp>
        <p:nvSpPr>
          <p:cNvPr id="15" name="テキスト プレースホルダー 4"/>
          <p:cNvSpPr txBox="1">
            <a:spLocks/>
          </p:cNvSpPr>
          <p:nvPr/>
        </p:nvSpPr>
        <p:spPr>
          <a:xfrm>
            <a:off x="139903" y="3841868"/>
            <a:ext cx="9029475" cy="1926050"/>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smtClean="0">
                <a:latin typeface="+mn-ea"/>
                <a:ea typeface="+mn-ea"/>
              </a:rPr>
              <a:t>&lt;</a:t>
            </a:r>
            <a:r>
              <a:rPr lang="en-US" altLang="ja-JP" dirty="0">
                <a:latin typeface="+mn-ea"/>
              </a:rPr>
              <a:t> </a:t>
            </a:r>
            <a:r>
              <a:rPr lang="ja-JP" altLang="en-US" dirty="0" smtClean="0">
                <a:latin typeface="+mn-ea"/>
              </a:rPr>
              <a:t>伝票検索サイト</a:t>
            </a:r>
            <a:r>
              <a:rPr lang="ja-JP" altLang="en-US" dirty="0">
                <a:latin typeface="+mn-ea"/>
                <a:ea typeface="+mn-ea"/>
              </a:rPr>
              <a:t>：</a:t>
            </a:r>
            <a:r>
              <a:rPr lang="ja-JP" altLang="en-US" dirty="0" smtClean="0">
                <a:latin typeface="+mn-ea"/>
                <a:ea typeface="+mn-ea"/>
              </a:rPr>
              <a:t>機能一覧</a:t>
            </a:r>
            <a:r>
              <a:rPr lang="en-US" altLang="ja-JP" dirty="0" smtClean="0">
                <a:latin typeface="+mn-ea"/>
                <a:ea typeface="+mn-ea"/>
              </a:rPr>
              <a:t>&gt;</a:t>
            </a:r>
            <a:endParaRPr lang="ja-JP" altLang="en-US" dirty="0">
              <a:latin typeface="+mn-ea"/>
              <a:ea typeface="+mn-ea"/>
            </a:endParaRPr>
          </a:p>
        </p:txBody>
      </p:sp>
      <p:graphicFrame>
        <p:nvGraphicFramePr>
          <p:cNvPr id="16" name="表 15"/>
          <p:cNvGraphicFramePr>
            <a:graphicFrameLocks noGrp="1"/>
          </p:cNvGraphicFramePr>
          <p:nvPr>
            <p:extLst/>
          </p:nvPr>
        </p:nvGraphicFramePr>
        <p:xfrm>
          <a:off x="139903" y="4204743"/>
          <a:ext cx="9517813" cy="1478284"/>
        </p:xfrm>
        <a:graphic>
          <a:graphicData uri="http://schemas.openxmlformats.org/drawingml/2006/table">
            <a:tbl>
              <a:tblPr firstRow="1" bandRow="1">
                <a:tableStyleId>{073A0DAA-6AF3-43AB-8588-CEC1D06C72B9}</a:tableStyleId>
              </a:tblPr>
              <a:tblGrid>
                <a:gridCol w="408835">
                  <a:extLst>
                    <a:ext uri="{9D8B030D-6E8A-4147-A177-3AD203B41FA5}">
                      <a16:colId xmlns:a16="http://schemas.microsoft.com/office/drawing/2014/main" val="2777305187"/>
                    </a:ext>
                  </a:extLst>
                </a:gridCol>
                <a:gridCol w="757548">
                  <a:extLst>
                    <a:ext uri="{9D8B030D-6E8A-4147-A177-3AD203B41FA5}">
                      <a16:colId xmlns:a16="http://schemas.microsoft.com/office/drawing/2014/main" val="2870527101"/>
                    </a:ext>
                  </a:extLst>
                </a:gridCol>
                <a:gridCol w="1088571">
                  <a:extLst>
                    <a:ext uri="{9D8B030D-6E8A-4147-A177-3AD203B41FA5}">
                      <a16:colId xmlns:a16="http://schemas.microsoft.com/office/drawing/2014/main" val="3529483090"/>
                    </a:ext>
                  </a:extLst>
                </a:gridCol>
                <a:gridCol w="1175657">
                  <a:extLst>
                    <a:ext uri="{9D8B030D-6E8A-4147-A177-3AD203B41FA5}">
                      <a16:colId xmlns:a16="http://schemas.microsoft.com/office/drawing/2014/main" val="161651085"/>
                    </a:ext>
                  </a:extLst>
                </a:gridCol>
                <a:gridCol w="2068286">
                  <a:extLst>
                    <a:ext uri="{9D8B030D-6E8A-4147-A177-3AD203B41FA5}">
                      <a16:colId xmlns:a16="http://schemas.microsoft.com/office/drawing/2014/main" val="2506010542"/>
                    </a:ext>
                  </a:extLst>
                </a:gridCol>
                <a:gridCol w="4018916">
                  <a:extLst>
                    <a:ext uri="{9D8B030D-6E8A-4147-A177-3AD203B41FA5}">
                      <a16:colId xmlns:a16="http://schemas.microsoft.com/office/drawing/2014/main" val="1791594662"/>
                    </a:ext>
                  </a:extLst>
                </a:gridCol>
              </a:tblGrid>
              <a:tr h="380849">
                <a:tc>
                  <a:txBody>
                    <a:bodyPr/>
                    <a:lstStyle/>
                    <a:p>
                      <a:pPr algn="ctr"/>
                      <a:r>
                        <a:rPr kumimoji="1" lang="en-US" altLang="ja-JP" sz="1200" dirty="0" smtClean="0">
                          <a:latin typeface="+mn-ea"/>
                          <a:ea typeface="+mn-ea"/>
                        </a:rPr>
                        <a:t>#</a:t>
                      </a:r>
                      <a:endParaRPr kumimoji="1" lang="ja-JP" altLang="en-US" sz="1200" dirty="0">
                        <a:latin typeface="+mn-ea"/>
                        <a:ea typeface="+mn-ea"/>
                      </a:endParaRP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種別</a:t>
                      </a:r>
                    </a:p>
                  </a:txBody>
                  <a:tcPr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200" dirty="0" smtClean="0">
                          <a:latin typeface="+mn-ea"/>
                          <a:ea typeface="+mn-ea"/>
                        </a:rPr>
                        <a:t>機能大項目</a:t>
                      </a:r>
                    </a:p>
                  </a:txBody>
                  <a:tcPr anchor="ctr"/>
                </a:tc>
                <a:tc>
                  <a:txBody>
                    <a:bodyPr/>
                    <a:lstStyle/>
                    <a:p>
                      <a:pPr algn="ctr"/>
                      <a:r>
                        <a:rPr kumimoji="1" lang="ja-JP" altLang="en-US" sz="1200" dirty="0" smtClean="0">
                          <a:latin typeface="+mn-ea"/>
                          <a:ea typeface="+mn-ea"/>
                        </a:rPr>
                        <a:t>機能中項目</a:t>
                      </a:r>
                      <a:endParaRPr kumimoji="1" lang="en-US" altLang="ja-JP" sz="1200" dirty="0" smtClean="0">
                        <a:latin typeface="+mn-ea"/>
                        <a:ea typeface="+mn-ea"/>
                      </a:endParaRPr>
                    </a:p>
                  </a:txBody>
                  <a:tcPr anchor="ct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lang="ja-JP" altLang="en-US" sz="1200" b="1" i="0" u="none" strike="noStrike" dirty="0" smtClean="0">
                          <a:solidFill>
                            <a:srgbClr val="FFFFFF"/>
                          </a:solidFill>
                          <a:effectLst/>
                          <a:latin typeface="+mn-ea"/>
                          <a:ea typeface="+mn-ea"/>
                        </a:rPr>
                        <a:t>機能小項目</a:t>
                      </a:r>
                    </a:p>
                  </a:txBody>
                  <a:tcPr anchor="ctr"/>
                </a:tc>
                <a:tc>
                  <a:txBody>
                    <a:bodyPr/>
                    <a:lstStyle/>
                    <a:p>
                      <a:pPr algn="ctr"/>
                      <a:r>
                        <a:rPr kumimoji="1" lang="ja-JP" altLang="en-US" sz="1200" dirty="0" smtClean="0">
                          <a:latin typeface="+mn-ea"/>
                          <a:ea typeface="+mn-ea"/>
                        </a:rPr>
                        <a:t>機能概要</a:t>
                      </a:r>
                      <a:endParaRPr kumimoji="1" lang="en-US" altLang="ja-JP" sz="1200" dirty="0" smtClean="0">
                        <a:latin typeface="+mn-ea"/>
                        <a:ea typeface="+mn-ea"/>
                      </a:endParaRPr>
                    </a:p>
                  </a:txBody>
                  <a:tcPr anchor="ctr"/>
                </a:tc>
                <a:extLst>
                  <a:ext uri="{0D108BD9-81ED-4DB2-BD59-A6C34878D82A}">
                    <a16:rowId xmlns:a16="http://schemas.microsoft.com/office/drawing/2014/main" val="4284889432"/>
                  </a:ext>
                </a:extLst>
              </a:tr>
              <a:tr h="260127">
                <a:tc>
                  <a:txBody>
                    <a:bodyPr/>
                    <a:lstStyle/>
                    <a:p>
                      <a:pPr algn="ctr" fontAlgn="ctr"/>
                      <a:r>
                        <a:rPr lang="en-US" altLang="ja-JP" sz="1100" b="0" i="0" u="none" strike="noStrike" dirty="0">
                          <a:solidFill>
                            <a:srgbClr val="000000"/>
                          </a:solidFill>
                          <a:effectLst/>
                          <a:latin typeface="+mn-ea"/>
                          <a:ea typeface="+mn-ea"/>
                        </a:rPr>
                        <a:t>1</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業務メニュー</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伝票検索</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伝票データを検索します。</a:t>
                      </a:r>
                      <a:endParaRPr lang="en-US" altLang="ja-JP" sz="1100" b="0" i="0" u="none" strike="noStrike" dirty="0" smtClean="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913130736"/>
                  </a:ext>
                </a:extLst>
              </a:tr>
              <a:tr h="260127">
                <a:tc>
                  <a:txBody>
                    <a:bodyPr/>
                    <a:lstStyle/>
                    <a:p>
                      <a:pPr algn="ctr" fontAlgn="ctr"/>
                      <a:r>
                        <a:rPr lang="en-US" altLang="ja-JP" sz="1100" b="0" i="0" u="none" strike="noStrike" dirty="0">
                          <a:solidFill>
                            <a:srgbClr val="000000"/>
                          </a:solidFill>
                          <a:effectLst/>
                          <a:latin typeface="+mn-ea"/>
                          <a:ea typeface="+mn-ea"/>
                        </a:rPr>
                        <a:t>2</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日次集計</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売上</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取消</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テスト売上</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テスト取消の件数を表示します。</a:t>
                      </a:r>
                      <a:endParaRPr lang="ja-JP" altLang="en-US" sz="11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4264100600"/>
                  </a:ext>
                </a:extLst>
              </a:tr>
              <a:tr h="317054">
                <a:tc>
                  <a:txBody>
                    <a:bodyPr/>
                    <a:lstStyle/>
                    <a:p>
                      <a:pPr algn="ctr" fontAlgn="ctr"/>
                      <a:r>
                        <a:rPr lang="en-US" altLang="ja-JP" sz="1100" b="0" i="0" u="none" strike="noStrike" dirty="0">
                          <a:solidFill>
                            <a:srgbClr val="000000"/>
                          </a:solidFill>
                          <a:effectLst/>
                          <a:latin typeface="+mn-ea"/>
                          <a:ea typeface="+mn-ea"/>
                        </a:rPr>
                        <a:t>3</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パスワード変更</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ja-JP" altLang="en-US" sz="1100" b="0" i="0" u="none" strike="noStrike" dirty="0">
                        <a:solidFill>
                          <a:srgbClr val="000000"/>
                        </a:solidFill>
                        <a:effectLst/>
                        <a:latin typeface="+mn-ea"/>
                        <a:ea typeface="+mn-ea"/>
                      </a:endParaRPr>
                    </a:p>
                  </a:txBody>
                  <a:tcPr marL="9525" marR="9525" marT="9525" marB="0" anchor="ct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100" b="0" i="0" u="none" strike="noStrike" dirty="0" smtClean="0">
                          <a:solidFill>
                            <a:srgbClr val="000000"/>
                          </a:solidFill>
                          <a:effectLst/>
                          <a:latin typeface="+mn-ea"/>
                          <a:ea typeface="+mn-ea"/>
                        </a:rPr>
                        <a:t>パスワードを変更する際に使用します。</a:t>
                      </a:r>
                    </a:p>
                  </a:txBody>
                  <a:tcPr marL="9525" marR="9525" marT="9525" marB="0" anchor="ctr"/>
                </a:tc>
                <a:extLst>
                  <a:ext uri="{0D108BD9-81ED-4DB2-BD59-A6C34878D82A}">
                    <a16:rowId xmlns:a16="http://schemas.microsoft.com/office/drawing/2014/main" val="2801243840"/>
                  </a:ext>
                </a:extLst>
              </a:tr>
              <a:tr h="260127">
                <a:tc>
                  <a:txBody>
                    <a:bodyPr/>
                    <a:lstStyle/>
                    <a:p>
                      <a:pPr algn="ctr" fontAlgn="ctr"/>
                      <a:r>
                        <a:rPr lang="en-US" altLang="ja-JP" sz="1100" b="0" i="0" u="none" strike="noStrike" dirty="0">
                          <a:solidFill>
                            <a:srgbClr val="000000"/>
                          </a:solidFill>
                          <a:effectLst/>
                          <a:latin typeface="+mn-ea"/>
                          <a:ea typeface="+mn-ea"/>
                        </a:rPr>
                        <a:t>4</a:t>
                      </a:r>
                    </a:p>
                  </a:txBody>
                  <a:tcPr marL="9525" marR="9525" marT="9525" marB="0" anchor="ctr"/>
                </a:tc>
                <a:tc>
                  <a:txBody>
                    <a:bodyPr/>
                    <a:lstStyle/>
                    <a:p>
                      <a:pPr algn="l" fontAlgn="ctr"/>
                      <a:r>
                        <a:rPr lang="ja-JP" altLang="en-US" sz="1100" b="0" i="0" u="none" strike="noStrike" dirty="0">
                          <a:solidFill>
                            <a:srgbClr val="000000"/>
                          </a:solidFill>
                          <a:effectLst/>
                          <a:latin typeface="+mn-ea"/>
                          <a:ea typeface="+mn-ea"/>
                        </a:rPr>
                        <a:t>標準</a:t>
                      </a:r>
                    </a:p>
                  </a:txBody>
                  <a:tcPr marL="9525" marR="9525" marT="9525" marB="0" anchor="ctr"/>
                </a:tc>
                <a:tc>
                  <a:txBody>
                    <a:bodyPr/>
                    <a:lstStyle/>
                    <a:p>
                      <a:pPr algn="l" fontAlgn="ctr"/>
                      <a:r>
                        <a:rPr lang="ja-JP" altLang="en-US" sz="1100" b="0" i="0" u="none" strike="noStrike">
                          <a:solidFill>
                            <a:srgbClr val="000000"/>
                          </a:solidFill>
                          <a:effectLst/>
                          <a:latin typeface="+mn-ea"/>
                          <a:ea typeface="+mn-ea"/>
                        </a:rPr>
                        <a:t>　</a:t>
                      </a:r>
                    </a:p>
                  </a:txBody>
                  <a:tcPr marL="9525" marR="9525" marT="9525" marB="0" anchor="ctr"/>
                </a:tc>
                <a:tc>
                  <a:txBody>
                    <a:bodyPr/>
                    <a:lstStyle/>
                    <a:p>
                      <a:pPr algn="l" fontAlgn="ctr"/>
                      <a:r>
                        <a:rPr lang="ja-JP" altLang="en-US" sz="1100" b="0" i="0" u="none" strike="noStrike" dirty="0" smtClean="0">
                          <a:solidFill>
                            <a:srgbClr val="000000"/>
                          </a:solidFill>
                          <a:effectLst/>
                          <a:latin typeface="+mn-ea"/>
                          <a:ea typeface="+mn-ea"/>
                        </a:rPr>
                        <a:t>ユーザー管理</a:t>
                      </a:r>
                      <a:endParaRPr lang="ja-JP" altLang="en-US" sz="1100" b="0" i="0" u="none" strike="noStrike" dirty="0">
                        <a:solidFill>
                          <a:srgbClr val="000000"/>
                        </a:solidFill>
                        <a:effectLst/>
                        <a:latin typeface="+mn-ea"/>
                        <a:ea typeface="+mn-ea"/>
                      </a:endParaRPr>
                    </a:p>
                  </a:txBody>
                  <a:tcPr marL="9525" marR="9525" marT="9525" marB="0" anchor="ctr"/>
                </a:tc>
                <a:tc>
                  <a:txBody>
                    <a:bodyPr/>
                    <a:lstStyle/>
                    <a:p>
                      <a:pPr algn="l" fontAlgn="ctr"/>
                      <a:endParaRPr lang="zh-TW" altLang="en-US" sz="1100" b="0" i="0" u="none" strike="noStrike" dirty="0">
                        <a:solidFill>
                          <a:srgbClr val="000000"/>
                        </a:solidFill>
                        <a:effectLst/>
                        <a:latin typeface="+mn-ea"/>
                        <a:ea typeface="+mn-ea"/>
                      </a:endParaRPr>
                    </a:p>
                  </a:txBody>
                  <a:tcPr marL="9525" marR="9525" marT="9525" marB="0" anchor="ctr"/>
                </a:tc>
                <a:tc>
                  <a:txBody>
                    <a:bodyPr/>
                    <a:lstStyle/>
                    <a:p>
                      <a:pPr marL="0" marR="0" lvl="0" indent="0" algn="l" defTabSz="742950" rtl="0" eaLnBrk="1" fontAlgn="ctr" latinLnBrk="0" hangingPunct="1">
                        <a:lnSpc>
                          <a:spcPct val="100000"/>
                        </a:lnSpc>
                        <a:spcBef>
                          <a:spcPts val="0"/>
                        </a:spcBef>
                        <a:spcAft>
                          <a:spcPts val="0"/>
                        </a:spcAft>
                        <a:buClrTx/>
                        <a:buSzTx/>
                        <a:buFontTx/>
                        <a:buNone/>
                        <a:tabLst/>
                        <a:defRPr/>
                      </a:pPr>
                      <a:r>
                        <a:rPr lang="ja-JP" altLang="en-US" sz="1100" b="0" i="0" u="none" strike="noStrike" dirty="0" smtClean="0">
                          <a:solidFill>
                            <a:srgbClr val="000000"/>
                          </a:solidFill>
                          <a:effectLst/>
                          <a:latin typeface="+mn-ea"/>
                          <a:ea typeface="+mn-ea"/>
                        </a:rPr>
                        <a:t>ユーザー情報の登録</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照会</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変更</a:t>
                      </a:r>
                      <a:r>
                        <a:rPr lang="en-US" altLang="ja-JP" sz="1100" b="0" i="0" u="none" strike="noStrike" dirty="0" smtClean="0">
                          <a:solidFill>
                            <a:srgbClr val="000000"/>
                          </a:solidFill>
                          <a:effectLst/>
                          <a:latin typeface="+mn-ea"/>
                          <a:ea typeface="+mn-ea"/>
                        </a:rPr>
                        <a:t>/</a:t>
                      </a:r>
                      <a:r>
                        <a:rPr lang="ja-JP" altLang="en-US" sz="1100" b="0" i="0" u="none" strike="noStrike" dirty="0" smtClean="0">
                          <a:solidFill>
                            <a:srgbClr val="000000"/>
                          </a:solidFill>
                          <a:effectLst/>
                          <a:latin typeface="+mn-ea"/>
                          <a:ea typeface="+mn-ea"/>
                        </a:rPr>
                        <a:t>削除に使用します。</a:t>
                      </a:r>
                    </a:p>
                  </a:txBody>
                  <a:tcPr marL="9525" marR="9525" marT="9525" marB="0" anchor="ctr"/>
                </a:tc>
                <a:extLst>
                  <a:ext uri="{0D108BD9-81ED-4DB2-BD59-A6C34878D82A}">
                    <a16:rowId xmlns:a16="http://schemas.microsoft.com/office/drawing/2014/main" val="1219582676"/>
                  </a:ext>
                </a:extLst>
              </a:tr>
            </a:tbl>
          </a:graphicData>
        </a:graphic>
      </p:graphicFrame>
    </p:spTree>
    <p:extLst>
      <p:ext uri="{BB962C8B-B14F-4D97-AF65-F5344CB8AC3E}">
        <p14:creationId xmlns:p14="http://schemas.microsoft.com/office/powerpoint/2010/main" val="182412832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3.1. </a:t>
            </a:r>
            <a:r>
              <a:rPr lang="ja-JP" altLang="en-US" dirty="0" smtClean="0">
                <a:latin typeface="+mn-ea"/>
                <a:ea typeface="+mn-ea"/>
              </a:rPr>
              <a:t>機能要件（決済端末）：決済端末要件（</a:t>
            </a:r>
            <a:r>
              <a:rPr lang="en-US" altLang="ja-JP" dirty="0" smtClean="0">
                <a:latin typeface="+mn-ea"/>
                <a:ea typeface="+mn-ea"/>
              </a:rPr>
              <a:t>1/6</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ja-JP" altLang="en-US" dirty="0">
                <a:latin typeface="+mn-ea"/>
                <a:ea typeface="+mn-ea"/>
              </a:rPr>
              <a:t>従来の決済端末は、周辺機器を接続することで、機能拡張を実現していましたが、</a:t>
            </a:r>
            <a:br>
              <a:rPr lang="ja-JP" altLang="en-US" dirty="0">
                <a:latin typeface="+mn-ea"/>
                <a:ea typeface="+mn-ea"/>
              </a:rPr>
            </a:br>
            <a:r>
              <a:rPr lang="ja-JP" altLang="en-US" dirty="0">
                <a:latin typeface="+mn-ea"/>
                <a:ea typeface="+mn-ea"/>
              </a:rPr>
              <a:t>ハイブリッド型決済</a:t>
            </a:r>
            <a:r>
              <a:rPr lang="ja-JP" altLang="en-US" dirty="0" smtClean="0">
                <a:latin typeface="+mn-ea"/>
                <a:ea typeface="+mn-ea"/>
              </a:rPr>
              <a:t>端末（</a:t>
            </a:r>
            <a:r>
              <a:rPr lang="en-US" altLang="ja-JP" dirty="0" smtClean="0">
                <a:latin typeface="+mn-ea"/>
                <a:ea typeface="+mn-ea"/>
              </a:rPr>
              <a:t>Saturn1000E</a:t>
            </a:r>
            <a:r>
              <a:rPr lang="ja-JP" altLang="en-US" dirty="0" smtClean="0">
                <a:latin typeface="+mn-ea"/>
                <a:ea typeface="+mn-ea"/>
              </a:rPr>
              <a:t>）は</a:t>
            </a:r>
            <a:r>
              <a:rPr lang="ja-JP" altLang="en-US" dirty="0">
                <a:latin typeface="+mn-ea"/>
                <a:ea typeface="+mn-ea"/>
              </a:rPr>
              <a:t>端末本体に様々な機能を実装したオールインワン端末</a:t>
            </a:r>
            <a:r>
              <a:rPr lang="ja-JP" altLang="en-US" dirty="0" smtClean="0">
                <a:latin typeface="+mn-ea"/>
                <a:ea typeface="+mn-ea"/>
              </a:rPr>
              <a:t>です。</a:t>
            </a:r>
            <a:endParaRPr lang="ja-JP" altLang="en-US" dirty="0">
              <a:latin typeface="+mn-ea"/>
              <a:ea typeface="+mn-ea"/>
            </a:endParaRPr>
          </a:p>
        </p:txBody>
      </p:sp>
      <p:cxnSp>
        <p:nvCxnSpPr>
          <p:cNvPr id="38" name="直線コネクタ 37"/>
          <p:cNvCxnSpPr>
            <a:stCxn id="53" idx="0"/>
          </p:cNvCxnSpPr>
          <p:nvPr/>
        </p:nvCxnSpPr>
        <p:spPr>
          <a:xfrm flipV="1">
            <a:off x="821756" y="4273665"/>
            <a:ext cx="0" cy="9262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9" name="コンテンツ プレースホルダー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23821" y="3673335"/>
            <a:ext cx="1851952" cy="2183905"/>
          </a:xfrm>
          <a:prstGeom prst="rect">
            <a:avLst/>
          </a:prstGeom>
        </p:spPr>
      </p:pic>
      <p:sp>
        <p:nvSpPr>
          <p:cNvPr id="40" name="正方形/長方形 39"/>
          <p:cNvSpPr/>
          <p:nvPr/>
        </p:nvSpPr>
        <p:spPr>
          <a:xfrm>
            <a:off x="5097016" y="1988840"/>
            <a:ext cx="4682381" cy="252770"/>
          </a:xfrm>
          <a:prstGeom prst="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latin typeface="+mn-ea"/>
              </a:rPr>
              <a:t>Saturn1000E</a:t>
            </a:r>
            <a:endParaRPr kumimoji="1" lang="ja-JP" altLang="en-US" dirty="0">
              <a:latin typeface="+mn-ea"/>
            </a:endParaRPr>
          </a:p>
        </p:txBody>
      </p:sp>
      <p:sp>
        <p:nvSpPr>
          <p:cNvPr id="41" name="正方形/長方形 40"/>
          <p:cNvSpPr/>
          <p:nvPr/>
        </p:nvSpPr>
        <p:spPr>
          <a:xfrm>
            <a:off x="88111" y="1985926"/>
            <a:ext cx="3485537" cy="252770"/>
          </a:xfrm>
          <a:prstGeom prst="rect">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latin typeface="+mn-ea"/>
              </a:rPr>
              <a:t>従来の端末</a:t>
            </a:r>
            <a:endParaRPr kumimoji="1" lang="ja-JP" altLang="en-US" dirty="0">
              <a:latin typeface="+mn-ea"/>
            </a:endParaRPr>
          </a:p>
        </p:txBody>
      </p:sp>
      <p:sp>
        <p:nvSpPr>
          <p:cNvPr id="42" name="山形 41"/>
          <p:cNvSpPr/>
          <p:nvPr/>
        </p:nvSpPr>
        <p:spPr>
          <a:xfrm>
            <a:off x="3647824" y="1988840"/>
            <a:ext cx="276833" cy="319567"/>
          </a:xfrm>
          <a:prstGeom prst="chevron">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n-ea"/>
            </a:endParaRPr>
          </a:p>
        </p:txBody>
      </p:sp>
      <p:sp>
        <p:nvSpPr>
          <p:cNvPr id="43" name="山形 42"/>
          <p:cNvSpPr/>
          <p:nvPr/>
        </p:nvSpPr>
        <p:spPr>
          <a:xfrm>
            <a:off x="3983488" y="1994925"/>
            <a:ext cx="276833" cy="319567"/>
          </a:xfrm>
          <a:prstGeom prst="chevron">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n-ea"/>
            </a:endParaRPr>
          </a:p>
        </p:txBody>
      </p:sp>
      <p:sp>
        <p:nvSpPr>
          <p:cNvPr id="44" name="山形 43"/>
          <p:cNvSpPr/>
          <p:nvPr/>
        </p:nvSpPr>
        <p:spPr>
          <a:xfrm>
            <a:off x="4327326" y="1997730"/>
            <a:ext cx="276833" cy="319567"/>
          </a:xfrm>
          <a:prstGeom prst="chevron">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n-ea"/>
            </a:endParaRPr>
          </a:p>
        </p:txBody>
      </p:sp>
      <p:sp>
        <p:nvSpPr>
          <p:cNvPr id="45" name="山形 44"/>
          <p:cNvSpPr/>
          <p:nvPr/>
        </p:nvSpPr>
        <p:spPr>
          <a:xfrm>
            <a:off x="4676167" y="1990346"/>
            <a:ext cx="276833" cy="31956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n-ea"/>
            </a:endParaRPr>
          </a:p>
        </p:txBody>
      </p:sp>
      <p:sp>
        <p:nvSpPr>
          <p:cNvPr id="46" name="正方形/長方形 45"/>
          <p:cNvSpPr/>
          <p:nvPr/>
        </p:nvSpPr>
        <p:spPr>
          <a:xfrm>
            <a:off x="343675" y="3993525"/>
            <a:ext cx="1029714" cy="18945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smtClean="0">
                <a:latin typeface="+mn-ea"/>
              </a:rPr>
              <a:t>本体</a:t>
            </a:r>
            <a:endParaRPr kumimoji="1" lang="ja-JP" altLang="en-US" sz="1400" dirty="0">
              <a:latin typeface="+mn-ea"/>
            </a:endParaRPr>
          </a:p>
        </p:txBody>
      </p:sp>
      <p:pic>
        <p:nvPicPr>
          <p:cNvPr id="47" name="図 46"/>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52735" y="3059169"/>
            <a:ext cx="540178" cy="801879"/>
          </a:xfrm>
          <a:prstGeom prst="rect">
            <a:avLst/>
          </a:prstGeom>
        </p:spPr>
      </p:pic>
      <p:sp>
        <p:nvSpPr>
          <p:cNvPr id="48" name="正方形/長方形 47"/>
          <p:cNvSpPr/>
          <p:nvPr/>
        </p:nvSpPr>
        <p:spPr>
          <a:xfrm>
            <a:off x="2220126" y="3877897"/>
            <a:ext cx="1029714" cy="18945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latin typeface="+mn-ea"/>
              </a:rPr>
              <a:t>PINPAD</a:t>
            </a:r>
            <a:endParaRPr kumimoji="1" lang="ja-JP" altLang="en-US" sz="1400" dirty="0">
              <a:latin typeface="+mn-ea"/>
            </a:endParaRPr>
          </a:p>
        </p:txBody>
      </p:sp>
      <p:pic>
        <p:nvPicPr>
          <p:cNvPr id="49" name="図 48"/>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53642" y="4273665"/>
            <a:ext cx="762681" cy="648279"/>
          </a:xfrm>
          <a:prstGeom prst="rect">
            <a:avLst/>
          </a:prstGeom>
        </p:spPr>
      </p:pic>
      <p:sp>
        <p:nvSpPr>
          <p:cNvPr id="50" name="正方形/長方形 49"/>
          <p:cNvSpPr/>
          <p:nvPr/>
        </p:nvSpPr>
        <p:spPr>
          <a:xfrm>
            <a:off x="2212249" y="4938051"/>
            <a:ext cx="1029714" cy="18945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smtClean="0">
                <a:latin typeface="+mn-ea"/>
              </a:rPr>
              <a:t>サインパッド</a:t>
            </a:r>
            <a:endParaRPr kumimoji="1" lang="ja-JP" altLang="en-US" sz="1400" dirty="0">
              <a:latin typeface="+mn-ea"/>
            </a:endParaRPr>
          </a:p>
        </p:txBody>
      </p:sp>
      <p:pic>
        <p:nvPicPr>
          <p:cNvPr id="51" name="図 50"/>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523185" y="5199924"/>
            <a:ext cx="313152" cy="779685"/>
          </a:xfrm>
          <a:prstGeom prst="rect">
            <a:avLst/>
          </a:prstGeom>
        </p:spPr>
      </p:pic>
      <p:sp>
        <p:nvSpPr>
          <p:cNvPr id="52" name="正方形/長方形 51"/>
          <p:cNvSpPr/>
          <p:nvPr/>
        </p:nvSpPr>
        <p:spPr>
          <a:xfrm>
            <a:off x="2168641" y="6032776"/>
            <a:ext cx="1132685" cy="18945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smtClean="0">
                <a:latin typeface="+mn-ea"/>
              </a:rPr>
              <a:t>バーコードリーダ</a:t>
            </a:r>
            <a:endParaRPr kumimoji="1" lang="ja-JP" altLang="en-US" sz="1200" dirty="0">
              <a:latin typeface="+mn-ea"/>
            </a:endParaRPr>
          </a:p>
        </p:txBody>
      </p:sp>
      <p:pic>
        <p:nvPicPr>
          <p:cNvPr id="53" name="図 5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50654" y="5199924"/>
            <a:ext cx="542203" cy="809196"/>
          </a:xfrm>
          <a:prstGeom prst="rect">
            <a:avLst/>
          </a:prstGeom>
        </p:spPr>
      </p:pic>
      <p:sp>
        <p:nvSpPr>
          <p:cNvPr id="54" name="正方形/長方形 53"/>
          <p:cNvSpPr/>
          <p:nvPr/>
        </p:nvSpPr>
        <p:spPr>
          <a:xfrm>
            <a:off x="306898" y="6009120"/>
            <a:ext cx="1029714" cy="18945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latin typeface="+mn-ea"/>
              </a:rPr>
              <a:t>NFC</a:t>
            </a:r>
            <a:r>
              <a:rPr kumimoji="1" lang="ja-JP" altLang="en-US" sz="1400" dirty="0" smtClean="0">
                <a:latin typeface="+mn-ea"/>
              </a:rPr>
              <a:t> </a:t>
            </a:r>
            <a:r>
              <a:rPr kumimoji="1" lang="en-US" altLang="ja-JP" sz="1400" dirty="0" smtClean="0">
                <a:latin typeface="+mn-ea"/>
              </a:rPr>
              <a:t>RW</a:t>
            </a:r>
            <a:endParaRPr kumimoji="1" lang="ja-JP" altLang="en-US" sz="1400" dirty="0">
              <a:latin typeface="+mn-ea"/>
            </a:endParaRPr>
          </a:p>
        </p:txBody>
      </p:sp>
      <p:pic>
        <p:nvPicPr>
          <p:cNvPr id="55" name="図 54"/>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3929" y="3102117"/>
            <a:ext cx="950695" cy="1014607"/>
          </a:xfrm>
          <a:prstGeom prst="rect">
            <a:avLst/>
          </a:prstGeom>
        </p:spPr>
      </p:pic>
      <p:cxnSp>
        <p:nvCxnSpPr>
          <p:cNvPr id="56" name="直線コネクタ 55"/>
          <p:cNvCxnSpPr/>
          <p:nvPr/>
        </p:nvCxnSpPr>
        <p:spPr>
          <a:xfrm flipH="1">
            <a:off x="1513549" y="3364417"/>
            <a:ext cx="887303" cy="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flipH="1" flipV="1">
            <a:off x="1484905" y="4238108"/>
            <a:ext cx="852294" cy="14731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flipH="1" flipV="1">
            <a:off x="1484905" y="3811362"/>
            <a:ext cx="805868" cy="79952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7444519" y="3717032"/>
            <a:ext cx="514532" cy="170384"/>
          </a:xfrm>
          <a:prstGeom prst="line">
            <a:avLst/>
          </a:prstGeom>
          <a:ln w="31750">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0" name="直線コネクタ 59"/>
          <p:cNvCxnSpPr/>
          <p:nvPr/>
        </p:nvCxnSpPr>
        <p:spPr>
          <a:xfrm flipH="1">
            <a:off x="8257176" y="5616564"/>
            <a:ext cx="474203" cy="1"/>
          </a:xfrm>
          <a:prstGeom prst="line">
            <a:avLst/>
          </a:prstGeom>
          <a:ln w="31750">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p:nvPr/>
        </p:nvCxnSpPr>
        <p:spPr>
          <a:xfrm flipV="1">
            <a:off x="6683536" y="5534941"/>
            <a:ext cx="1118982" cy="13400"/>
          </a:xfrm>
          <a:prstGeom prst="line">
            <a:avLst/>
          </a:prstGeom>
          <a:ln w="31750">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sp>
        <p:nvSpPr>
          <p:cNvPr id="62" name="正方形/長方形 61"/>
          <p:cNvSpPr/>
          <p:nvPr/>
        </p:nvSpPr>
        <p:spPr>
          <a:xfrm>
            <a:off x="7924615" y="3619672"/>
            <a:ext cx="2178807" cy="406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smtClean="0">
                <a:solidFill>
                  <a:schemeClr val="accent2"/>
                </a:solidFill>
                <a:latin typeface="+mn-ea"/>
              </a:rPr>
              <a:t>非接触</a:t>
            </a:r>
            <a:r>
              <a:rPr kumimoji="1" lang="en-US" altLang="ja-JP" sz="1600" dirty="0" smtClean="0">
                <a:solidFill>
                  <a:schemeClr val="accent2"/>
                </a:solidFill>
                <a:latin typeface="+mn-ea"/>
              </a:rPr>
              <a:t>IC</a:t>
            </a:r>
            <a:r>
              <a:rPr kumimoji="1" lang="ja-JP" altLang="en-US" sz="1600" dirty="0" smtClean="0">
                <a:solidFill>
                  <a:schemeClr val="accent2"/>
                </a:solidFill>
                <a:latin typeface="+mn-ea"/>
              </a:rPr>
              <a:t>リーダライター</a:t>
            </a:r>
            <a:endParaRPr kumimoji="1" lang="en-US" altLang="ja-JP" sz="1600" dirty="0" smtClean="0">
              <a:solidFill>
                <a:schemeClr val="accent2"/>
              </a:solidFill>
              <a:latin typeface="+mn-ea"/>
            </a:endParaRPr>
          </a:p>
          <a:p>
            <a:r>
              <a:rPr lang="ja-JP" altLang="en-US" sz="1100" dirty="0" smtClean="0">
                <a:solidFill>
                  <a:schemeClr val="accent2"/>
                </a:solidFill>
                <a:latin typeface="+mn-ea"/>
              </a:rPr>
              <a:t>（</a:t>
            </a:r>
            <a:r>
              <a:rPr lang="en-US" altLang="ja-JP" sz="1100" dirty="0" smtClean="0">
                <a:solidFill>
                  <a:schemeClr val="accent2"/>
                </a:solidFill>
                <a:latin typeface="+mn-ea"/>
              </a:rPr>
              <a:t>NFC</a:t>
            </a:r>
            <a:r>
              <a:rPr lang="ja-JP" altLang="en-US" sz="1100" dirty="0" smtClean="0">
                <a:solidFill>
                  <a:schemeClr val="accent2"/>
                </a:solidFill>
                <a:latin typeface="+mn-ea"/>
              </a:rPr>
              <a:t>／</a:t>
            </a:r>
            <a:r>
              <a:rPr lang="en-US" altLang="ja-JP" sz="1100" dirty="0" err="1" smtClean="0">
                <a:solidFill>
                  <a:schemeClr val="accent2"/>
                </a:solidFill>
                <a:latin typeface="+mn-ea"/>
              </a:rPr>
              <a:t>Felica</a:t>
            </a:r>
            <a:r>
              <a:rPr lang="ja-JP" altLang="en-US" sz="1100" dirty="0" smtClean="0">
                <a:solidFill>
                  <a:schemeClr val="accent2"/>
                </a:solidFill>
                <a:latin typeface="+mn-ea"/>
              </a:rPr>
              <a:t>対応）</a:t>
            </a:r>
            <a:endParaRPr kumimoji="1" lang="ja-JP" altLang="en-US" sz="1050" dirty="0">
              <a:solidFill>
                <a:schemeClr val="accent2"/>
              </a:solidFill>
              <a:latin typeface="+mn-ea"/>
            </a:endParaRPr>
          </a:p>
        </p:txBody>
      </p:sp>
      <p:sp>
        <p:nvSpPr>
          <p:cNvPr id="63" name="正方形/長方形 62"/>
          <p:cNvSpPr/>
          <p:nvPr/>
        </p:nvSpPr>
        <p:spPr>
          <a:xfrm>
            <a:off x="4914104" y="5219409"/>
            <a:ext cx="1912181" cy="6578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600" dirty="0" smtClean="0">
                <a:solidFill>
                  <a:schemeClr val="accent2"/>
                </a:solidFill>
                <a:latin typeface="+mn-ea"/>
              </a:rPr>
              <a:t>磁気リーダー</a:t>
            </a:r>
            <a:r>
              <a:rPr lang="ja-JP" altLang="en-US" sz="1600" dirty="0">
                <a:solidFill>
                  <a:schemeClr val="accent2"/>
                </a:solidFill>
                <a:latin typeface="+mn-ea"/>
              </a:rPr>
              <a:t>：</a:t>
            </a:r>
            <a:r>
              <a:rPr lang="ja-JP" altLang="en-US" sz="1600" dirty="0" smtClean="0">
                <a:solidFill>
                  <a:schemeClr val="accent2"/>
                </a:solidFill>
                <a:latin typeface="+mn-ea"/>
              </a:rPr>
              <a:t>背面</a:t>
            </a:r>
            <a:endParaRPr lang="en-US" altLang="ja-JP" sz="1600" dirty="0" smtClean="0">
              <a:solidFill>
                <a:schemeClr val="accent2"/>
              </a:solidFill>
              <a:latin typeface="+mn-ea"/>
            </a:endParaRPr>
          </a:p>
          <a:p>
            <a:r>
              <a:rPr kumimoji="1" lang="ja-JP" altLang="en-US" sz="1200" dirty="0" smtClean="0">
                <a:solidFill>
                  <a:schemeClr val="accent2"/>
                </a:solidFill>
                <a:latin typeface="+mn-ea"/>
              </a:rPr>
              <a:t>（シングルヘッド）</a:t>
            </a:r>
            <a:endParaRPr kumimoji="1" lang="ja-JP" altLang="en-US" sz="1550" dirty="0">
              <a:solidFill>
                <a:schemeClr val="accent2"/>
              </a:solidFill>
              <a:latin typeface="+mn-ea"/>
            </a:endParaRPr>
          </a:p>
        </p:txBody>
      </p:sp>
      <p:cxnSp>
        <p:nvCxnSpPr>
          <p:cNvPr id="64" name="直線コネクタ 63"/>
          <p:cNvCxnSpPr/>
          <p:nvPr/>
        </p:nvCxnSpPr>
        <p:spPr>
          <a:xfrm>
            <a:off x="6499536" y="3428308"/>
            <a:ext cx="515751" cy="417163"/>
          </a:xfrm>
          <a:prstGeom prst="line">
            <a:avLst/>
          </a:prstGeom>
          <a:ln w="31750">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a:xfrm>
            <a:off x="5209115" y="3104941"/>
            <a:ext cx="1474421" cy="4023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600" dirty="0" smtClean="0">
                <a:solidFill>
                  <a:schemeClr val="accent2"/>
                </a:solidFill>
                <a:latin typeface="+mn-ea"/>
              </a:rPr>
              <a:t>バーコードリーダ</a:t>
            </a:r>
            <a:endParaRPr kumimoji="1" lang="ja-JP" altLang="en-US" sz="1600" dirty="0">
              <a:solidFill>
                <a:schemeClr val="accent2"/>
              </a:solidFill>
              <a:latin typeface="+mn-ea"/>
            </a:endParaRPr>
          </a:p>
        </p:txBody>
      </p:sp>
      <p:cxnSp>
        <p:nvCxnSpPr>
          <p:cNvPr id="66" name="直線コネクタ 65"/>
          <p:cNvCxnSpPr/>
          <p:nvPr/>
        </p:nvCxnSpPr>
        <p:spPr>
          <a:xfrm flipV="1">
            <a:off x="5973953" y="4423732"/>
            <a:ext cx="1248455" cy="14952"/>
          </a:xfrm>
          <a:prstGeom prst="line">
            <a:avLst/>
          </a:prstGeom>
          <a:ln w="31750">
            <a:solidFill>
              <a:schemeClr val="accent2"/>
            </a:solidFill>
            <a:tailEnd type="oval"/>
          </a:ln>
          <a:effectLst/>
        </p:spPr>
        <p:style>
          <a:lnRef idx="2">
            <a:schemeClr val="accent1"/>
          </a:lnRef>
          <a:fillRef idx="0">
            <a:schemeClr val="accent1"/>
          </a:fillRef>
          <a:effectRef idx="1">
            <a:schemeClr val="accent1"/>
          </a:effectRef>
          <a:fontRef idx="minor">
            <a:schemeClr val="tx1"/>
          </a:fontRef>
        </p:style>
      </p:cxnSp>
      <p:sp>
        <p:nvSpPr>
          <p:cNvPr id="67" name="正方形/長方形 66"/>
          <p:cNvSpPr/>
          <p:nvPr/>
        </p:nvSpPr>
        <p:spPr>
          <a:xfrm>
            <a:off x="8644167" y="5467149"/>
            <a:ext cx="1459255" cy="2988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600" dirty="0" smtClean="0">
                <a:solidFill>
                  <a:schemeClr val="accent2"/>
                </a:solidFill>
                <a:latin typeface="+mn-ea"/>
              </a:rPr>
              <a:t>接触</a:t>
            </a:r>
            <a:r>
              <a:rPr lang="en-US" altLang="ja-JP" sz="1600" dirty="0" smtClean="0">
                <a:solidFill>
                  <a:schemeClr val="accent2"/>
                </a:solidFill>
                <a:latin typeface="+mn-ea"/>
              </a:rPr>
              <a:t>IC</a:t>
            </a:r>
            <a:r>
              <a:rPr lang="ja-JP" altLang="en-US" sz="1600" dirty="0" smtClean="0">
                <a:solidFill>
                  <a:schemeClr val="accent2"/>
                </a:solidFill>
                <a:latin typeface="+mn-ea"/>
              </a:rPr>
              <a:t>リーダ</a:t>
            </a:r>
            <a:endParaRPr kumimoji="1" lang="ja-JP" altLang="en-US" sz="1600" dirty="0">
              <a:solidFill>
                <a:schemeClr val="accent2"/>
              </a:solidFill>
              <a:latin typeface="+mn-ea"/>
            </a:endParaRPr>
          </a:p>
        </p:txBody>
      </p:sp>
      <p:sp>
        <p:nvSpPr>
          <p:cNvPr id="68" name="正方形/長方形 67"/>
          <p:cNvSpPr/>
          <p:nvPr/>
        </p:nvSpPr>
        <p:spPr>
          <a:xfrm>
            <a:off x="4504762" y="4055159"/>
            <a:ext cx="2586240" cy="91102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smtClean="0">
                <a:solidFill>
                  <a:schemeClr val="accent2"/>
                </a:solidFill>
                <a:latin typeface="+mn-ea"/>
              </a:rPr>
              <a:t>タッチディスプレイ</a:t>
            </a:r>
            <a:endParaRPr kumimoji="1" lang="en-US" altLang="ja-JP" sz="1600" dirty="0" smtClean="0">
              <a:solidFill>
                <a:schemeClr val="accent2"/>
              </a:solidFill>
              <a:latin typeface="+mn-ea"/>
            </a:endParaRPr>
          </a:p>
          <a:p>
            <a:r>
              <a:rPr kumimoji="1" lang="ja-JP" altLang="en-US" sz="1100" dirty="0" smtClean="0">
                <a:solidFill>
                  <a:schemeClr val="accent2"/>
                </a:solidFill>
                <a:latin typeface="+mn-ea"/>
              </a:rPr>
              <a:t>（電子サイン</a:t>
            </a:r>
            <a:r>
              <a:rPr kumimoji="1" lang="en-US" altLang="ja-JP" sz="1100" dirty="0" smtClean="0">
                <a:solidFill>
                  <a:schemeClr val="accent2"/>
                </a:solidFill>
                <a:latin typeface="+mn-ea"/>
              </a:rPr>
              <a:t>/</a:t>
            </a:r>
            <a:r>
              <a:rPr kumimoji="1" lang="ja-JP" altLang="en-US" sz="1100" dirty="0" smtClean="0">
                <a:solidFill>
                  <a:schemeClr val="accent2"/>
                </a:solidFill>
                <a:latin typeface="+mn-ea"/>
              </a:rPr>
              <a:t>ソフト</a:t>
            </a:r>
            <a:r>
              <a:rPr kumimoji="1" lang="en-US" altLang="ja-JP" sz="1100" dirty="0" smtClean="0">
                <a:solidFill>
                  <a:schemeClr val="accent2"/>
                </a:solidFill>
                <a:latin typeface="+mn-ea"/>
              </a:rPr>
              <a:t>PIN</a:t>
            </a:r>
            <a:r>
              <a:rPr kumimoji="1" lang="ja-JP" altLang="en-US" sz="1100" dirty="0" smtClean="0">
                <a:solidFill>
                  <a:schemeClr val="accent2"/>
                </a:solidFill>
                <a:latin typeface="+mn-ea"/>
              </a:rPr>
              <a:t>対応）</a:t>
            </a:r>
            <a:endParaRPr kumimoji="1" lang="ja-JP" altLang="en-US" sz="1100" dirty="0">
              <a:solidFill>
                <a:schemeClr val="accent2"/>
              </a:solidFill>
              <a:latin typeface="+mn-ea"/>
            </a:endParaRPr>
          </a:p>
        </p:txBody>
      </p:sp>
      <p:sp>
        <p:nvSpPr>
          <p:cNvPr id="70" name="正方形/長方形 69"/>
          <p:cNvSpPr/>
          <p:nvPr/>
        </p:nvSpPr>
        <p:spPr>
          <a:xfrm>
            <a:off x="94342" y="2244602"/>
            <a:ext cx="3485537" cy="60050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smtClean="0">
                <a:solidFill>
                  <a:schemeClr val="bg1">
                    <a:lumMod val="50000"/>
                  </a:schemeClr>
                </a:solidFill>
                <a:latin typeface="+mn-ea"/>
              </a:rPr>
              <a:t>周辺機器が多くレジスペースを圧迫</a:t>
            </a:r>
            <a:endParaRPr kumimoji="1" lang="ja-JP" altLang="en-US" sz="1400" dirty="0">
              <a:solidFill>
                <a:schemeClr val="bg1">
                  <a:lumMod val="50000"/>
                </a:schemeClr>
              </a:solidFill>
              <a:latin typeface="+mn-ea"/>
            </a:endParaRPr>
          </a:p>
        </p:txBody>
      </p:sp>
      <p:sp>
        <p:nvSpPr>
          <p:cNvPr id="71" name="正方形/長方形 70"/>
          <p:cNvSpPr/>
          <p:nvPr/>
        </p:nvSpPr>
        <p:spPr>
          <a:xfrm>
            <a:off x="5097016" y="2243061"/>
            <a:ext cx="4682381" cy="60050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chemeClr val="accent2"/>
                </a:solidFill>
                <a:latin typeface="+mn-ea"/>
              </a:rPr>
              <a:t>機能が集約されたオールインワン端末であるため、</a:t>
            </a:r>
            <a:endParaRPr lang="en-US" altLang="ja-JP" sz="1400" dirty="0" smtClean="0">
              <a:solidFill>
                <a:schemeClr val="accent2"/>
              </a:solidFill>
              <a:latin typeface="+mn-ea"/>
            </a:endParaRPr>
          </a:p>
          <a:p>
            <a:pPr algn="ctr"/>
            <a:r>
              <a:rPr kumimoji="1" lang="ja-JP" altLang="en-US" sz="1400" dirty="0" smtClean="0">
                <a:solidFill>
                  <a:schemeClr val="accent2"/>
                </a:solidFill>
                <a:latin typeface="+mn-ea"/>
              </a:rPr>
              <a:t>小さなスペースへ設置可能！</a:t>
            </a:r>
            <a:endParaRPr kumimoji="1" lang="ja-JP" altLang="en-US" sz="1400" dirty="0">
              <a:solidFill>
                <a:schemeClr val="accent2"/>
              </a:solidFill>
              <a:latin typeface="+mn-ea"/>
            </a:endParaRPr>
          </a:p>
        </p:txBody>
      </p:sp>
      <p:sp>
        <p:nvSpPr>
          <p:cNvPr id="75" name="正方形/長方形 74"/>
          <p:cNvSpPr/>
          <p:nvPr/>
        </p:nvSpPr>
        <p:spPr>
          <a:xfrm>
            <a:off x="5097017" y="5804061"/>
            <a:ext cx="4666136" cy="601054"/>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mn-ea"/>
                <a:cs typeface="Meiryo UI" panose="020B0604030504040204" pitchFamily="50" charset="-128"/>
              </a:rPr>
              <a:t>端末</a:t>
            </a:r>
            <a:r>
              <a:rPr kumimoji="1" lang="en-US" altLang="ja-JP" sz="1822"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mn-ea"/>
                <a:cs typeface="Meiryo UI" panose="020B0604030504040204" pitchFamily="50" charset="-128"/>
              </a:rPr>
              <a:t>1</a:t>
            </a:r>
            <a:r>
              <a:rPr kumimoji="1" lang="ja-JP" altLang="en-US" sz="1822"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mn-ea"/>
                <a:cs typeface="Meiryo UI" panose="020B0604030504040204" pitchFamily="50" charset="-128"/>
              </a:rPr>
              <a:t>台であらゆる決済に対応します！</a:t>
            </a:r>
            <a:endParaRPr kumimoji="1" lang="en-US" altLang="ja-JP" sz="1822" b="1" i="0" u="none" strike="noStrike" kern="1200" cap="none" spc="0" normalizeH="0" baseline="0" noProof="0" dirty="0" smtClean="0">
              <a:ln>
                <a:noFill/>
              </a:ln>
              <a:solidFill>
                <a:schemeClr val="accent1">
                  <a:lumMod val="50000"/>
                </a:schemeClr>
              </a:solidFill>
              <a:effectLst>
                <a:outerShdw blurRad="38100" dist="38100" dir="2700000" algn="tl">
                  <a:srgbClr val="000000">
                    <a:alpha val="43137"/>
                  </a:srgbClr>
                </a:outerShdw>
              </a:effectLst>
              <a:uLnTx/>
              <a:uFillTx/>
              <a:latin typeface="+mn-ea"/>
              <a:cs typeface="Meiryo UI" panose="020B0604030504040204" pitchFamily="50" charset="-128"/>
            </a:endParaRPr>
          </a:p>
        </p:txBody>
      </p:sp>
    </p:spTree>
    <p:extLst>
      <p:ext uri="{BB962C8B-B14F-4D97-AF65-F5344CB8AC3E}">
        <p14:creationId xmlns:p14="http://schemas.microsoft.com/office/powerpoint/2010/main" val="42550970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rPr>
              <a:t>. </a:t>
            </a:r>
            <a:r>
              <a:rPr lang="ja-JP" altLang="en-US" dirty="0">
                <a:latin typeface="+mn-ea"/>
              </a:rPr>
              <a:t>機能要件（決済端末）：決済端末要件</a:t>
            </a:r>
            <a:r>
              <a:rPr lang="ja-JP" altLang="en-US" dirty="0" smtClean="0">
                <a:latin typeface="+mn-ea"/>
              </a:rPr>
              <a:t>（</a:t>
            </a:r>
            <a:r>
              <a:rPr lang="en-US" altLang="ja-JP" dirty="0" smtClean="0">
                <a:latin typeface="+mn-ea"/>
              </a:rPr>
              <a:t>2/6</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ja-JP" altLang="en-US" dirty="0">
                <a:latin typeface="+mn-ea"/>
                <a:ea typeface="+mn-ea"/>
              </a:rPr>
              <a:t>本端末はご利用のシーンに応じて以下の３タイプの利用方法をご準備致します。また、各タイプの特徴を活かしたハイブリッドは利用も可能です。</a:t>
            </a:r>
          </a:p>
        </p:txBody>
      </p:sp>
      <p:sp>
        <p:nvSpPr>
          <p:cNvPr id="12" name="ホームベース 11"/>
          <p:cNvSpPr/>
          <p:nvPr/>
        </p:nvSpPr>
        <p:spPr>
          <a:xfrm rot="5400000">
            <a:off x="4168073" y="803470"/>
            <a:ext cx="1276832" cy="2952328"/>
          </a:xfrm>
          <a:prstGeom prst="homePlate">
            <a:avLst>
              <a:gd name="adj" fmla="val 35732"/>
            </a:avLst>
          </a:prstGeom>
          <a:solidFill>
            <a:srgbClr val="6785C1"/>
          </a:solidFill>
          <a:ln w="9525" cap="flat" cmpd="sng" algn="ctr">
            <a:solidFill>
              <a:srgbClr val="C2CEE6">
                <a:lumMod val="75000"/>
              </a:srgbClr>
            </a:solidFill>
            <a:prstDash val="solid"/>
          </a:ln>
          <a:effectLst/>
        </p:spPr>
        <p:txBody>
          <a:bodyPr rot="0" spcFirstLastPara="0" vert="vert270"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持ち運びながら利用したい</a:t>
            </a:r>
            <a:endParaRPr kumimoji="1" lang="en-US" altLang="ja-JP"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endParaRPr>
          </a:p>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有線</a:t>
            </a:r>
            <a:r>
              <a:rPr kumimoji="1" lang="en-US" altLang="ja-JP"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LAN</a:t>
            </a:r>
            <a:r>
              <a:rPr kumimoji="1" lang="ja-JP" altLang="en-US"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の敷設が困難な環境（屋外等）で利用したい</a:t>
            </a:r>
            <a:endParaRPr kumimoji="1" lang="en-US" altLang="ja-JP" sz="1600" b="0" i="0" u="none" strike="noStrike" kern="1200" cap="none" spc="0" normalizeH="0" baseline="0" noProof="0" dirty="0" smtClean="0">
              <a:ln>
                <a:noFill/>
              </a:ln>
              <a:solidFill>
                <a:srgbClr val="FFFFFF"/>
              </a:solidFill>
              <a:effectLst/>
              <a:uLnTx/>
              <a:uFillTx/>
              <a:latin typeface="+mn-ea"/>
              <a:cs typeface="Meiryo UI" panose="020B0604030504040204" pitchFamily="50" charset="-128"/>
            </a:endParaRPr>
          </a:p>
        </p:txBody>
      </p:sp>
      <p:sp>
        <p:nvSpPr>
          <p:cNvPr id="13" name="ホームベース 12"/>
          <p:cNvSpPr/>
          <p:nvPr/>
        </p:nvSpPr>
        <p:spPr>
          <a:xfrm rot="5400000">
            <a:off x="7500957" y="664434"/>
            <a:ext cx="1276832" cy="3247561"/>
          </a:xfrm>
          <a:prstGeom prst="homePlate">
            <a:avLst>
              <a:gd name="adj" fmla="val 35732"/>
            </a:avLst>
          </a:prstGeom>
          <a:solidFill>
            <a:srgbClr val="6785C1"/>
          </a:solidFill>
          <a:ln w="9525" cap="flat" cmpd="sng" algn="ctr">
            <a:solidFill>
              <a:srgbClr val="C2CEE6">
                <a:lumMod val="75000"/>
              </a:srgbClr>
            </a:solidFill>
            <a:prstDash val="solid"/>
          </a:ln>
          <a:effectLst/>
        </p:spPr>
        <p:txBody>
          <a:bodyPr rot="0" spcFirstLastPara="0" vert="vert270"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POS</a:t>
            </a:r>
            <a:r>
              <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システムと接続して利用したい</a:t>
            </a:r>
            <a:endPar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伝票は</a:t>
            </a:r>
            <a:r>
              <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POS</a:t>
            </a:r>
            <a:r>
              <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システムから印字したい</a:t>
            </a:r>
            <a:endPar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14" name="ホームベース 13"/>
          <p:cNvSpPr/>
          <p:nvPr/>
        </p:nvSpPr>
        <p:spPr>
          <a:xfrm rot="5400000">
            <a:off x="976462" y="817330"/>
            <a:ext cx="1298651" cy="2952328"/>
          </a:xfrm>
          <a:prstGeom prst="homePlate">
            <a:avLst>
              <a:gd name="adj" fmla="val 35209"/>
            </a:avLst>
          </a:prstGeom>
          <a:solidFill>
            <a:srgbClr val="6785C1"/>
          </a:solidFill>
          <a:ln w="9525" cap="flat" cmpd="sng" algn="ctr">
            <a:solidFill>
              <a:srgbClr val="C2CEE6">
                <a:lumMod val="75000"/>
              </a:srgbClr>
            </a:solidFill>
            <a:prstDash val="solid"/>
          </a:ln>
          <a:effectLst/>
        </p:spPr>
        <p:txBody>
          <a:bodyPr rot="0" spcFirstLastPara="0" vert="vert270"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レジカウンターで利用したい</a:t>
            </a:r>
            <a:endPar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a:p>
            <a:pPr marL="285750" marR="0" lvl="0" indent="-285750" algn="l" defTabSz="92588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rPr>
              <a:t>従来の据置型端末と同じような利用をしたい。</a:t>
            </a:r>
            <a:endParaRPr kumimoji="1" lang="en-US" altLang="ja-JP"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15" name="正方形/長方形 14"/>
          <p:cNvSpPr/>
          <p:nvPr/>
        </p:nvSpPr>
        <p:spPr>
          <a:xfrm>
            <a:off x="3348671" y="3281757"/>
            <a:ext cx="2952328" cy="1341126"/>
          </a:xfrm>
          <a:prstGeom prst="rect">
            <a:avLst/>
          </a:prstGeom>
          <a:solidFill>
            <a:srgbClr val="C2CEE6"/>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6785C1"/>
              </a:solidFill>
              <a:effectLst/>
              <a:uLnTx/>
              <a:uFillTx/>
              <a:latin typeface="+mn-ea"/>
              <a:cs typeface="Meiryo UI" panose="020B0604030504040204" pitchFamily="50" charset="-128"/>
            </a:endParaRPr>
          </a:p>
        </p:txBody>
      </p:sp>
      <p:sp>
        <p:nvSpPr>
          <p:cNvPr id="16" name="正方形/長方形 15"/>
          <p:cNvSpPr/>
          <p:nvPr/>
        </p:nvSpPr>
        <p:spPr>
          <a:xfrm>
            <a:off x="6515593" y="3280306"/>
            <a:ext cx="3247561" cy="1341126"/>
          </a:xfrm>
          <a:prstGeom prst="rect">
            <a:avLst/>
          </a:prstGeom>
          <a:solidFill>
            <a:srgbClr val="C2CEE6"/>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6785C1"/>
              </a:solidFill>
              <a:effectLst/>
              <a:uLnTx/>
              <a:uFillTx/>
              <a:latin typeface="+mn-ea"/>
              <a:cs typeface="Meiryo UI" panose="020B0604030504040204" pitchFamily="50" charset="-128"/>
            </a:endParaRPr>
          </a:p>
        </p:txBody>
      </p:sp>
      <p:sp>
        <p:nvSpPr>
          <p:cNvPr id="17" name="正方形/長方形 16"/>
          <p:cNvSpPr/>
          <p:nvPr/>
        </p:nvSpPr>
        <p:spPr>
          <a:xfrm>
            <a:off x="149623" y="3272485"/>
            <a:ext cx="2952328" cy="1341126"/>
          </a:xfrm>
          <a:prstGeom prst="rect">
            <a:avLst/>
          </a:prstGeom>
          <a:solidFill>
            <a:srgbClr val="C2CEE6"/>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6785C1"/>
              </a:solidFill>
              <a:effectLst/>
              <a:uLnTx/>
              <a:uFillTx/>
              <a:latin typeface="+mn-ea"/>
              <a:cs typeface="Meiryo UI" panose="020B0604030504040204" pitchFamily="50" charset="-128"/>
            </a:endParaRPr>
          </a:p>
        </p:txBody>
      </p:sp>
      <p:sp>
        <p:nvSpPr>
          <p:cNvPr id="18" name="正方形/長方形 17"/>
          <p:cNvSpPr/>
          <p:nvPr/>
        </p:nvSpPr>
        <p:spPr>
          <a:xfrm>
            <a:off x="4969203" y="3395665"/>
            <a:ext cx="1219815" cy="1138961"/>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モバイルプリンタ</a:t>
            </a:r>
            <a:endPar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a:t>
            </a:r>
            <a:r>
              <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SII</a:t>
            </a: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製</a:t>
            </a:r>
            <a:r>
              <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:MP-B20</a:t>
            </a: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a:t>
            </a:r>
            <a:endParaRPr kumimoji="1" lang="ja-JP" altLang="en-US" sz="105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p:txBody>
      </p:sp>
      <p:sp>
        <p:nvSpPr>
          <p:cNvPr id="19" name="正方形/長方形 18"/>
          <p:cNvSpPr/>
          <p:nvPr/>
        </p:nvSpPr>
        <p:spPr>
          <a:xfrm>
            <a:off x="3560382" y="3395665"/>
            <a:ext cx="1108923" cy="1138961"/>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S1E</a:t>
            </a: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本体</a:t>
            </a:r>
            <a:endParaRPr kumimoji="1" lang="ja-JP" altLang="en-US" sz="105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p:txBody>
      </p:sp>
      <p:sp>
        <p:nvSpPr>
          <p:cNvPr id="20" name="正方形/長方形 19"/>
          <p:cNvSpPr/>
          <p:nvPr/>
        </p:nvSpPr>
        <p:spPr>
          <a:xfrm>
            <a:off x="8350140" y="3435470"/>
            <a:ext cx="1108923" cy="1149322"/>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POS</a:t>
            </a: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システム</a:t>
            </a:r>
            <a:endParaRPr kumimoji="1" lang="ja-JP" altLang="en-US" sz="105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p:txBody>
      </p:sp>
      <p:sp>
        <p:nvSpPr>
          <p:cNvPr id="21" name="正方形/長方形 20"/>
          <p:cNvSpPr/>
          <p:nvPr/>
        </p:nvSpPr>
        <p:spPr>
          <a:xfrm>
            <a:off x="6842155" y="3435470"/>
            <a:ext cx="1108923" cy="1149322"/>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p:txBody>
      </p:sp>
      <p:sp>
        <p:nvSpPr>
          <p:cNvPr id="22" name="正方形/長方形 21"/>
          <p:cNvSpPr/>
          <p:nvPr/>
        </p:nvSpPr>
        <p:spPr>
          <a:xfrm>
            <a:off x="1589893" y="3370069"/>
            <a:ext cx="1090188" cy="1165217"/>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dirty="0" smtClean="0">
              <a:ln>
                <a:noFill/>
              </a:ln>
              <a:solidFill>
                <a:srgbClr val="404040"/>
              </a:solidFill>
              <a:effectLst/>
              <a:uLnTx/>
              <a:uFillTx/>
              <a:latin typeface="+mn-ea"/>
              <a:cs typeface="Meiryo UI" panose="020B0604030504040204" pitchFamily="50" charset="-128"/>
            </a:endParaRPr>
          </a:p>
        </p:txBody>
      </p:sp>
      <p:sp>
        <p:nvSpPr>
          <p:cNvPr id="23" name="正方形/長方形 22"/>
          <p:cNvSpPr/>
          <p:nvPr/>
        </p:nvSpPr>
        <p:spPr>
          <a:xfrm>
            <a:off x="496129" y="3370069"/>
            <a:ext cx="1093763" cy="1165217"/>
          </a:xfrm>
          <a:prstGeom prst="rect">
            <a:avLst/>
          </a:prstGeom>
          <a:solidFill>
            <a:srgbClr val="FFFFFF"/>
          </a:solidFill>
          <a:ln w="952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05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p:txBody>
      </p:sp>
      <p:sp>
        <p:nvSpPr>
          <p:cNvPr id="24" name="正方形/長方形 23"/>
          <p:cNvSpPr/>
          <p:nvPr/>
        </p:nvSpPr>
        <p:spPr>
          <a:xfrm>
            <a:off x="3348671" y="2731269"/>
            <a:ext cx="2952328" cy="549037"/>
          </a:xfrm>
          <a:prstGeom prst="rect">
            <a:avLst/>
          </a:prstGeom>
          <a:solidFill>
            <a:srgbClr val="6785C1"/>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モバイル型</a:t>
            </a:r>
            <a:endParaRPr kumimoji="1" lang="ja-JP" altLang="en-US" sz="14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25" name="正方形/長方形 24"/>
          <p:cNvSpPr/>
          <p:nvPr/>
        </p:nvSpPr>
        <p:spPr>
          <a:xfrm>
            <a:off x="6515593" y="2729818"/>
            <a:ext cx="3247561" cy="549037"/>
          </a:xfrm>
          <a:prstGeom prst="rect">
            <a:avLst/>
          </a:prstGeom>
          <a:solidFill>
            <a:srgbClr val="6785C1"/>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22" b="0" i="0" u="none" strike="noStrike" kern="1200" cap="none" spc="0" normalizeH="0" baseline="0" noProof="0" dirty="0">
                <a:ln>
                  <a:noFill/>
                </a:ln>
                <a:solidFill>
                  <a:srgbClr val="FFFFFF"/>
                </a:solidFill>
                <a:effectLst/>
                <a:uLnTx/>
                <a:uFillTx/>
                <a:latin typeface="+mn-ea"/>
                <a:cs typeface="Meiryo UI" panose="020B0604030504040204" pitchFamily="50" charset="-128"/>
              </a:rPr>
              <a:t>POS</a:t>
            </a:r>
            <a:r>
              <a:rPr kumimoji="1" lang="ja-JP" altLang="en-US" sz="1822"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連動</a:t>
            </a:r>
            <a:endParaRPr kumimoji="1" lang="en-US" altLang="ja-JP" sz="1822" b="0" i="0" u="none" strike="noStrike" kern="1200" cap="none" spc="0" normalizeH="0" baseline="0" noProof="0" dirty="0" smtClean="0">
              <a:ln>
                <a:noFill/>
              </a:ln>
              <a:solidFill>
                <a:srgbClr val="FFFFFF"/>
              </a:solidFill>
              <a:effectLst/>
              <a:uLnTx/>
              <a:uFillTx/>
              <a:latin typeface="+mn-ea"/>
              <a:cs typeface="Meiryo UI" panose="020B0604030504040204" pitchFamily="50" charset="-128"/>
            </a:endParaRPr>
          </a:p>
        </p:txBody>
      </p:sp>
      <p:sp>
        <p:nvSpPr>
          <p:cNvPr id="26" name="正方形/長方形 25"/>
          <p:cNvSpPr/>
          <p:nvPr/>
        </p:nvSpPr>
        <p:spPr>
          <a:xfrm>
            <a:off x="149623" y="2721997"/>
            <a:ext cx="2952328" cy="549037"/>
          </a:xfrm>
          <a:prstGeom prst="rect">
            <a:avLst/>
          </a:prstGeom>
          <a:solidFill>
            <a:srgbClr val="6785C1"/>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srgbClr val="FFFFFF"/>
                </a:solidFill>
                <a:effectLst/>
                <a:uLnTx/>
                <a:uFillTx/>
                <a:latin typeface="+mn-ea"/>
                <a:cs typeface="Meiryo UI" panose="020B0604030504040204" pitchFamily="50" charset="-128"/>
              </a:rPr>
              <a:t>据置型</a:t>
            </a:r>
            <a:endParaRPr kumimoji="1" lang="ja-JP" altLang="en-US" sz="14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28" name="加算記号 87"/>
          <p:cNvSpPr/>
          <p:nvPr/>
        </p:nvSpPr>
        <p:spPr>
          <a:xfrm rot="8100000">
            <a:off x="4651964" y="3400854"/>
            <a:ext cx="324580" cy="324580"/>
          </a:xfrm>
          <a:prstGeom prst="mathPlus">
            <a:avLst/>
          </a:prstGeom>
          <a:solidFill>
            <a:srgbClr val="FFFFFF"/>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FFFFFF"/>
              </a:solidFill>
              <a:effectLst/>
              <a:uLnTx/>
              <a:uFillTx/>
              <a:latin typeface="+mn-ea"/>
              <a:cs typeface="Meiryo UI" panose="020B0604030504040204" pitchFamily="50" charset="-128"/>
            </a:endParaRPr>
          </a:p>
        </p:txBody>
      </p:sp>
      <p:pic>
        <p:nvPicPr>
          <p:cNvPr id="29" name="図 28"/>
          <p:cNvPicPr>
            <a:picLocks noChangeAspect="1"/>
          </p:cNvPicPr>
          <p:nvPr/>
        </p:nvPicPr>
        <p:blipFill>
          <a:blip r:embed="rId2" cstate="email">
            <a:duotone>
              <a:srgbClr val="C2CEE6">
                <a:shade val="45000"/>
                <a:satMod val="135000"/>
              </a:srgbClr>
              <a:prstClr val="white"/>
            </a:duotone>
            <a:extLst>
              <a:ext uri="{28A0092B-C50C-407E-A947-70E740481C1C}">
                <a14:useLocalDpi xmlns:a14="http://schemas.microsoft.com/office/drawing/2010/main"/>
              </a:ext>
            </a:extLst>
          </a:blip>
          <a:stretch>
            <a:fillRect/>
          </a:stretch>
        </p:blipFill>
        <p:spPr>
          <a:xfrm>
            <a:off x="8514901" y="3694665"/>
            <a:ext cx="682856" cy="682856"/>
          </a:xfrm>
          <a:prstGeom prst="rect">
            <a:avLst/>
          </a:prstGeom>
        </p:spPr>
      </p:pic>
      <p:sp>
        <p:nvSpPr>
          <p:cNvPr id="30" name="加算記号 90"/>
          <p:cNvSpPr/>
          <p:nvPr/>
        </p:nvSpPr>
        <p:spPr>
          <a:xfrm rot="8100000">
            <a:off x="7985240" y="3423370"/>
            <a:ext cx="324580" cy="324580"/>
          </a:xfrm>
          <a:prstGeom prst="mathPlus">
            <a:avLst/>
          </a:prstGeom>
          <a:solidFill>
            <a:srgbClr val="FFFFFF"/>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mn-ea"/>
              <a:cs typeface="Meiryo UI" panose="020B0604030504040204" pitchFamily="50" charset="-128"/>
            </a:endParaRPr>
          </a:p>
        </p:txBody>
      </p:sp>
      <p:sp>
        <p:nvSpPr>
          <p:cNvPr id="31" name="円形吹き出し 30"/>
          <p:cNvSpPr/>
          <p:nvPr/>
        </p:nvSpPr>
        <p:spPr>
          <a:xfrm>
            <a:off x="5925781" y="3717885"/>
            <a:ext cx="554462" cy="504056"/>
          </a:xfrm>
          <a:prstGeom prst="wedgeEllipseCallout">
            <a:avLst>
              <a:gd name="adj1" fmla="val -63157"/>
              <a:gd name="adj2" fmla="val 30392"/>
            </a:avLst>
          </a:prstGeom>
          <a:solidFill>
            <a:srgbClr val="FFFFFF">
              <a:lumMod val="75000"/>
            </a:srgbClr>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32" name="テキスト ボックス 78"/>
          <p:cNvSpPr txBox="1"/>
          <p:nvPr/>
        </p:nvSpPr>
        <p:spPr>
          <a:xfrm>
            <a:off x="5963615" y="3759948"/>
            <a:ext cx="541276" cy="430887"/>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r>
              <a:rPr lang="ja-JP" altLang="en-US" sz="1050" dirty="0" smtClean="0">
                <a:solidFill>
                  <a:srgbClr val="404040"/>
                </a:solidFill>
                <a:latin typeface="+mn-ea"/>
                <a:cs typeface="Meiryo UI" panose="020B0604030504040204" pitchFamily="50" charset="-128"/>
              </a:rPr>
              <a:t>伝票印字</a:t>
            </a:r>
            <a:endParaRPr lang="ja-JP" altLang="en-US" sz="1050" dirty="0">
              <a:solidFill>
                <a:srgbClr val="404040"/>
              </a:solidFill>
              <a:latin typeface="+mn-ea"/>
              <a:cs typeface="Meiryo UI" panose="020B0604030504040204" pitchFamily="50" charset="-128"/>
            </a:endParaRPr>
          </a:p>
        </p:txBody>
      </p:sp>
      <p:sp>
        <p:nvSpPr>
          <p:cNvPr id="33" name="円形吹き出し 32"/>
          <p:cNvSpPr/>
          <p:nvPr/>
        </p:nvSpPr>
        <p:spPr>
          <a:xfrm>
            <a:off x="9135101" y="3663540"/>
            <a:ext cx="554462" cy="504056"/>
          </a:xfrm>
          <a:prstGeom prst="wedgeEllipseCallout">
            <a:avLst>
              <a:gd name="adj1" fmla="val -57319"/>
              <a:gd name="adj2" fmla="val 33603"/>
            </a:avLst>
          </a:prstGeom>
          <a:solidFill>
            <a:srgbClr val="FFFFFF">
              <a:lumMod val="75000"/>
            </a:srgbClr>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34" name="テキスト ボックス 80"/>
          <p:cNvSpPr txBox="1"/>
          <p:nvPr/>
        </p:nvSpPr>
        <p:spPr>
          <a:xfrm>
            <a:off x="9197761" y="3701934"/>
            <a:ext cx="541276" cy="430887"/>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r>
              <a:rPr lang="ja-JP" altLang="en-US" sz="1050" dirty="0" smtClean="0">
                <a:solidFill>
                  <a:srgbClr val="404040"/>
                </a:solidFill>
                <a:latin typeface="+mn-ea"/>
                <a:cs typeface="Meiryo UI" panose="020B0604030504040204" pitchFamily="50" charset="-128"/>
              </a:rPr>
              <a:t>伝票印字</a:t>
            </a:r>
            <a:endParaRPr lang="ja-JP" altLang="en-US" sz="1050" dirty="0">
              <a:solidFill>
                <a:srgbClr val="404040"/>
              </a:solidFill>
              <a:latin typeface="+mn-ea"/>
              <a:cs typeface="Meiryo UI" panose="020B0604030504040204" pitchFamily="50" charset="-128"/>
            </a:endParaRPr>
          </a:p>
        </p:txBody>
      </p:sp>
      <p:sp>
        <p:nvSpPr>
          <p:cNvPr id="35" name="正方形/長方形 34"/>
          <p:cNvSpPr/>
          <p:nvPr/>
        </p:nvSpPr>
        <p:spPr>
          <a:xfrm>
            <a:off x="3330325" y="4631365"/>
            <a:ext cx="2933982" cy="1482829"/>
          </a:xfrm>
          <a:prstGeom prst="rect">
            <a:avLst/>
          </a:prstGeom>
          <a:solidFill>
            <a:srgbClr val="FFFFFF"/>
          </a:solidFill>
          <a:ln w="9525" cap="flat" cmpd="sng" algn="ctr">
            <a:solidFill>
              <a:srgbClr val="6785C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342900" marR="0" lvl="0" indent="-342900" algn="l" defTabSz="92588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モバイルプリンタ・</a:t>
            </a:r>
            <a:r>
              <a:rPr kumimoji="1" lang="en-US" altLang="ja-JP"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SIM</a:t>
            </a:r>
            <a:r>
              <a:rPr kumimoji="1" lang="ja-JP" altLang="en-US"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の利用により、場所を選ばず決済が可能！</a:t>
            </a:r>
            <a:endParaRPr kumimoji="1" lang="en-US" altLang="ja-JP"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endParaRPr>
          </a:p>
        </p:txBody>
      </p:sp>
      <p:sp>
        <p:nvSpPr>
          <p:cNvPr id="36" name="正方形/長方形 35"/>
          <p:cNvSpPr/>
          <p:nvPr/>
        </p:nvSpPr>
        <p:spPr>
          <a:xfrm>
            <a:off x="6509603" y="4647966"/>
            <a:ext cx="3227380" cy="1482829"/>
          </a:xfrm>
          <a:prstGeom prst="rect">
            <a:avLst/>
          </a:prstGeom>
          <a:solidFill>
            <a:srgbClr val="FFFFFF"/>
          </a:solidFill>
          <a:ln w="9525" cap="flat" cmpd="sng" algn="ctr">
            <a:solidFill>
              <a:srgbClr val="6785C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342900" marR="0" lvl="0" indent="-342900" algn="l" defTabSz="92588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POS</a:t>
            </a: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システムとの連動により、金額の誤入力を</a:t>
            </a:r>
            <a:r>
              <a:rPr kumimoji="1" lang="ja-JP" altLang="en-US"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防止。</a:t>
            </a:r>
            <a:r>
              <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
            </a:r>
            <a:br>
              <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rPr>
            </a:b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（クレードル経由の有線での</a:t>
            </a:r>
            <a:r>
              <a:rPr kumimoji="1" lang="en-US" altLang="ja-JP"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POS</a:t>
            </a:r>
            <a:r>
              <a:rPr kumimoji="1" lang="ja-JP" altLang="en-US" sz="105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接続を予定）</a:t>
            </a:r>
            <a:endParaRPr kumimoji="1" lang="en-US" altLang="ja-JP"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endParaRPr>
          </a:p>
          <a:p>
            <a:pPr marL="342900" marR="0" lvl="0" indent="-342900" algn="l" defTabSz="92588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400" b="0" i="0" u="none" strike="noStrike" kern="1200" cap="none" spc="0" normalizeH="0" baseline="0" noProof="0" dirty="0" smtClean="0">
                <a:ln>
                  <a:noFill/>
                </a:ln>
                <a:solidFill>
                  <a:srgbClr val="404040"/>
                </a:solidFill>
                <a:effectLst/>
                <a:uLnTx/>
                <a:uFillTx/>
                <a:latin typeface="+mn-ea"/>
                <a:cs typeface="Meiryo UI" panose="020B0604030504040204" pitchFamily="50" charset="-128"/>
              </a:rPr>
              <a:t>伝票</a:t>
            </a: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印字を</a:t>
            </a:r>
            <a:r>
              <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POS</a:t>
            </a: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システムにて実施可能！</a:t>
            </a:r>
            <a:r>
              <a:rPr kumimoji="1" lang="en-US" altLang="ja-JP" sz="1400" b="0" i="0" u="none" strike="noStrike" kern="1200" cap="none" spc="0" normalizeH="0" baseline="30000" noProof="0" dirty="0">
                <a:ln>
                  <a:noFill/>
                </a:ln>
                <a:solidFill>
                  <a:srgbClr val="404040"/>
                </a:solidFill>
                <a:effectLst/>
                <a:uLnTx/>
                <a:uFillTx/>
                <a:latin typeface="+mn-ea"/>
                <a:cs typeface="Meiryo UI" panose="020B0604030504040204" pitchFamily="50" charset="-128"/>
              </a:rPr>
              <a:t>※</a:t>
            </a:r>
          </a:p>
        </p:txBody>
      </p:sp>
      <p:sp>
        <p:nvSpPr>
          <p:cNvPr id="37" name="正方形/長方形 36"/>
          <p:cNvSpPr/>
          <p:nvPr/>
        </p:nvSpPr>
        <p:spPr>
          <a:xfrm>
            <a:off x="149623" y="4623543"/>
            <a:ext cx="2933982" cy="1482829"/>
          </a:xfrm>
          <a:prstGeom prst="rect">
            <a:avLst/>
          </a:prstGeom>
          <a:solidFill>
            <a:srgbClr val="FFFFFF"/>
          </a:solidFill>
          <a:ln w="9525" cap="flat" cmpd="sng" algn="ctr">
            <a:solidFill>
              <a:srgbClr val="6785C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342900" marR="0" lvl="0" indent="-342900" algn="l" defTabSz="92588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オートカッタプリンタ付クレードル活用により、従来の据置端末ライクな使用感で利用可能</a:t>
            </a:r>
            <a:endPar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endParaRPr>
          </a:p>
          <a:p>
            <a:pPr marL="342900" marR="0" lvl="0" indent="-342900" algn="l" defTabSz="92588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クレードル経由での有線</a:t>
            </a:r>
            <a:r>
              <a:rPr kumimoji="1" lang="en-US" altLang="ja-JP"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LAN</a:t>
            </a:r>
            <a:r>
              <a:rPr kumimoji="1" lang="ja-JP" altLang="en-US" sz="1400" b="0" i="0" u="none" strike="noStrike" kern="1200" cap="none" spc="0" normalizeH="0" baseline="0" noProof="0" dirty="0">
                <a:ln>
                  <a:noFill/>
                </a:ln>
                <a:solidFill>
                  <a:srgbClr val="404040"/>
                </a:solidFill>
                <a:effectLst/>
                <a:uLnTx/>
                <a:uFillTx/>
                <a:latin typeface="+mn-ea"/>
                <a:cs typeface="Meiryo UI" panose="020B0604030504040204" pitchFamily="50" charset="-128"/>
              </a:rPr>
              <a:t>接続が可能！</a:t>
            </a:r>
          </a:p>
        </p:txBody>
      </p:sp>
      <p:sp>
        <p:nvSpPr>
          <p:cNvPr id="38" name="テキスト ボックス 87"/>
          <p:cNvSpPr txBox="1"/>
          <p:nvPr/>
        </p:nvSpPr>
        <p:spPr>
          <a:xfrm>
            <a:off x="1731338" y="6159379"/>
            <a:ext cx="8082202" cy="261610"/>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r>
              <a:rPr lang="en-US" altLang="ja-JP" sz="1100" dirty="0" smtClean="0">
                <a:solidFill>
                  <a:srgbClr val="404040"/>
                </a:solidFill>
                <a:latin typeface="+mn-ea"/>
                <a:cs typeface="Meiryo UI" panose="020B0604030504040204" pitchFamily="50" charset="-128"/>
              </a:rPr>
              <a:t>※CCT</a:t>
            </a:r>
            <a:r>
              <a:rPr lang="ja-JP" altLang="en-US" sz="1100" dirty="0" smtClean="0">
                <a:solidFill>
                  <a:srgbClr val="404040"/>
                </a:solidFill>
                <a:latin typeface="+mn-ea"/>
                <a:cs typeface="Meiryo UI" panose="020B0604030504040204" pitchFamily="50" charset="-128"/>
              </a:rPr>
              <a:t>型ご利用の場合、</a:t>
            </a:r>
            <a:r>
              <a:rPr lang="ja-JP" altLang="en-US" sz="1100" dirty="0">
                <a:solidFill>
                  <a:srgbClr val="404040"/>
                </a:solidFill>
                <a:latin typeface="+mn-ea"/>
                <a:cs typeface="Meiryo UI" panose="020B0604030504040204" pitchFamily="50" charset="-128"/>
              </a:rPr>
              <a:t>「日本クレジットカード協会」の規定するガイドライン</a:t>
            </a:r>
            <a:r>
              <a:rPr lang="ja-JP" altLang="en-US" sz="1100" dirty="0" smtClean="0">
                <a:solidFill>
                  <a:srgbClr val="404040"/>
                </a:solidFill>
                <a:latin typeface="+mn-ea"/>
                <a:cs typeface="Meiryo UI" panose="020B0604030504040204" pitchFamily="50" charset="-128"/>
              </a:rPr>
              <a:t>に準じた伝票を</a:t>
            </a:r>
            <a:r>
              <a:rPr lang="en-US" altLang="ja-JP" sz="1100" dirty="0" smtClean="0">
                <a:solidFill>
                  <a:srgbClr val="404040"/>
                </a:solidFill>
                <a:latin typeface="+mn-ea"/>
                <a:cs typeface="Meiryo UI" panose="020B0604030504040204" pitchFamily="50" charset="-128"/>
              </a:rPr>
              <a:t>POS</a:t>
            </a:r>
            <a:r>
              <a:rPr lang="ja-JP" altLang="en-US" sz="1100" dirty="0" smtClean="0">
                <a:solidFill>
                  <a:srgbClr val="404040"/>
                </a:solidFill>
                <a:latin typeface="+mn-ea"/>
                <a:cs typeface="Meiryo UI" panose="020B0604030504040204" pitchFamily="50" charset="-128"/>
              </a:rPr>
              <a:t>システムから印字いただく必要がございます。</a:t>
            </a:r>
            <a:endParaRPr lang="ja-JP" altLang="en-US" sz="1100" dirty="0">
              <a:solidFill>
                <a:srgbClr val="404040"/>
              </a:solidFill>
              <a:latin typeface="+mn-ea"/>
              <a:cs typeface="Meiryo UI" panose="020B0604030504040204" pitchFamily="50" charset="-128"/>
            </a:endParaRPr>
          </a:p>
        </p:txBody>
      </p:sp>
      <p:cxnSp>
        <p:nvCxnSpPr>
          <p:cNvPr id="41" name="カギ線コネクタ 40"/>
          <p:cNvCxnSpPr/>
          <p:nvPr/>
        </p:nvCxnSpPr>
        <p:spPr>
          <a:xfrm rot="5400000" flipH="1" flipV="1">
            <a:off x="8075970" y="3730622"/>
            <a:ext cx="173130" cy="781833"/>
          </a:xfrm>
          <a:prstGeom prst="bentConnector2">
            <a:avLst/>
          </a:prstGeom>
          <a:noFill/>
          <a:ln w="25400" cap="flat" cmpd="sng" algn="ctr">
            <a:solidFill>
              <a:srgbClr val="C2CEE6">
                <a:lumMod val="90000"/>
              </a:srgbClr>
            </a:solidFill>
            <a:prstDash val="solid"/>
          </a:ln>
          <a:effectLst/>
        </p:spPr>
      </p:cxnSp>
      <p:pic>
        <p:nvPicPr>
          <p:cNvPr id="42" name="図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3582" y="3832470"/>
            <a:ext cx="636325" cy="576652"/>
          </a:xfrm>
          <a:prstGeom prst="rect">
            <a:avLst/>
          </a:prstGeom>
        </p:spPr>
      </p:pic>
      <p:pic>
        <p:nvPicPr>
          <p:cNvPr id="43" name="図 42"/>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26586" y="3790852"/>
            <a:ext cx="635331" cy="635331"/>
          </a:xfrm>
          <a:prstGeom prst="rect">
            <a:avLst/>
          </a:prstGeom>
        </p:spPr>
      </p:pic>
      <p:sp>
        <p:nvSpPr>
          <p:cNvPr id="45" name="テキスト ボックス 46"/>
          <p:cNvSpPr txBox="1"/>
          <p:nvPr/>
        </p:nvSpPr>
        <p:spPr>
          <a:xfrm>
            <a:off x="7750202" y="3816577"/>
            <a:ext cx="875950" cy="246221"/>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r>
              <a:rPr lang="ja-JP" altLang="en-US" sz="1000" dirty="0" smtClean="0">
                <a:solidFill>
                  <a:srgbClr val="404040"/>
                </a:solidFill>
                <a:latin typeface="+mn-ea"/>
                <a:cs typeface="Meiryo UI" panose="020B0604030504040204" pitchFamily="50" charset="-128"/>
              </a:rPr>
              <a:t>連動ケーブル</a:t>
            </a:r>
            <a:endParaRPr lang="ja-JP" altLang="en-US" sz="1000" dirty="0">
              <a:solidFill>
                <a:srgbClr val="404040"/>
              </a:solidFill>
              <a:latin typeface="+mn-ea"/>
              <a:cs typeface="Meiryo UI" panose="020B0604030504040204" pitchFamily="50" charset="-128"/>
            </a:endParaRPr>
          </a:p>
        </p:txBody>
      </p:sp>
      <p:sp>
        <p:nvSpPr>
          <p:cNvPr id="46" name="正方形/長方形 45"/>
          <p:cNvSpPr/>
          <p:nvPr/>
        </p:nvSpPr>
        <p:spPr>
          <a:xfrm>
            <a:off x="77577" y="1585620"/>
            <a:ext cx="3070506" cy="4609009"/>
          </a:xfrm>
          <a:prstGeom prst="rect">
            <a:avLst/>
          </a:prstGeom>
          <a:noFill/>
          <a:ln w="38100" cap="flat" cmpd="sng" algn="ctr">
            <a:solidFill>
              <a:srgbClr val="FF0000"/>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n-ea"/>
              <a:cs typeface="+mn-cs"/>
            </a:endParaRPr>
          </a:p>
        </p:txBody>
      </p:sp>
      <p:sp>
        <p:nvSpPr>
          <p:cNvPr id="47" name="フローチャート: 代替処理 46"/>
          <p:cNvSpPr/>
          <p:nvPr/>
        </p:nvSpPr>
        <p:spPr>
          <a:xfrm>
            <a:off x="963812" y="1495270"/>
            <a:ext cx="1497038" cy="244789"/>
          </a:xfrm>
          <a:prstGeom prst="flowChartAlternateProcess">
            <a:avLst/>
          </a:prstGeom>
          <a:solidFill>
            <a:schemeClr val="bg1"/>
          </a:solidFill>
          <a:ln w="9525" cap="flat" cmpd="sng" algn="ctr">
            <a:solidFill>
              <a:srgbClr val="FF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FF0000"/>
                </a:solidFill>
                <a:effectLst/>
                <a:uLnTx/>
                <a:uFillTx/>
                <a:latin typeface="+mn-ea"/>
                <a:cs typeface="Meiryo UI" panose="020B0604030504040204" pitchFamily="50" charset="-128"/>
              </a:rPr>
              <a:t>今回のご提案構成</a:t>
            </a:r>
          </a:p>
        </p:txBody>
      </p:sp>
      <p:sp>
        <p:nvSpPr>
          <p:cNvPr id="49" name="円形吹き出し 48"/>
          <p:cNvSpPr/>
          <p:nvPr/>
        </p:nvSpPr>
        <p:spPr>
          <a:xfrm>
            <a:off x="2056759" y="3255766"/>
            <a:ext cx="554462" cy="504056"/>
          </a:xfrm>
          <a:prstGeom prst="wedgeEllipseCallout">
            <a:avLst>
              <a:gd name="adj1" fmla="val -63157"/>
              <a:gd name="adj2" fmla="val 30392"/>
            </a:avLst>
          </a:prstGeom>
          <a:solidFill>
            <a:srgbClr val="FFFFFF">
              <a:lumMod val="75000"/>
            </a:srgbClr>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51" name="正方形/長方形 50"/>
          <p:cNvSpPr/>
          <p:nvPr/>
        </p:nvSpPr>
        <p:spPr>
          <a:xfrm>
            <a:off x="1977207" y="3397156"/>
            <a:ext cx="731289" cy="261610"/>
          </a:xfrm>
          <a:prstGeom prst="rect">
            <a:avLst/>
          </a:prstGeom>
        </p:spPr>
        <p:txBody>
          <a:bodyPr wrap="none">
            <a:spAutoFit/>
          </a:bodyPr>
          <a:lstStyle/>
          <a:p>
            <a:pPr algn="ctr" defTabSz="925880"/>
            <a:r>
              <a:rPr kumimoji="1" lang="en-US" altLang="ja-JP" sz="1050" dirty="0">
                <a:solidFill>
                  <a:srgbClr val="404040"/>
                </a:solidFill>
                <a:latin typeface="+mn-ea"/>
                <a:cs typeface="Meiryo UI" panose="020B0604030504040204" pitchFamily="50" charset="-128"/>
              </a:rPr>
              <a:t>S1E</a:t>
            </a:r>
            <a:r>
              <a:rPr kumimoji="1" lang="ja-JP" altLang="en-US" sz="1050" dirty="0">
                <a:solidFill>
                  <a:srgbClr val="404040"/>
                </a:solidFill>
                <a:latin typeface="+mn-ea"/>
                <a:cs typeface="Meiryo UI" panose="020B0604030504040204" pitchFamily="50" charset="-128"/>
              </a:rPr>
              <a:t>本体</a:t>
            </a:r>
          </a:p>
        </p:txBody>
      </p:sp>
      <p:pic>
        <p:nvPicPr>
          <p:cNvPr id="62" name="コンテンツ プレースホルダー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438357">
            <a:off x="3782472" y="3701337"/>
            <a:ext cx="650960" cy="767641"/>
          </a:xfrm>
          <a:prstGeom prst="rect">
            <a:avLst/>
          </a:prstGeom>
        </p:spPr>
      </p:pic>
      <p:pic>
        <p:nvPicPr>
          <p:cNvPr id="53" name="図 52"/>
          <p:cNvPicPr>
            <a:picLocks noChangeAspect="1"/>
          </p:cNvPicPr>
          <p:nvPr/>
        </p:nvPicPr>
        <p:blipFill rotWithShape="1">
          <a:blip r:embed="rId6">
            <a:extLst>
              <a:ext uri="{28A0092B-C50C-407E-A947-70E740481C1C}">
                <a14:useLocalDpi xmlns:a14="http://schemas.microsoft.com/office/drawing/2010/main" val="0"/>
              </a:ext>
            </a:extLst>
          </a:blip>
          <a:srcRect l="29159" r="28947"/>
          <a:stretch/>
        </p:blipFill>
        <p:spPr>
          <a:xfrm>
            <a:off x="999319" y="3495492"/>
            <a:ext cx="916516" cy="980994"/>
          </a:xfrm>
          <a:prstGeom prst="rect">
            <a:avLst/>
          </a:prstGeom>
        </p:spPr>
      </p:pic>
      <p:sp>
        <p:nvSpPr>
          <p:cNvPr id="50" name="円形吹き出し 49"/>
          <p:cNvSpPr/>
          <p:nvPr/>
        </p:nvSpPr>
        <p:spPr>
          <a:xfrm>
            <a:off x="1809986" y="3833130"/>
            <a:ext cx="554462" cy="504056"/>
          </a:xfrm>
          <a:prstGeom prst="wedgeEllipseCallout">
            <a:avLst>
              <a:gd name="adj1" fmla="val -63157"/>
              <a:gd name="adj2" fmla="val 30392"/>
            </a:avLst>
          </a:prstGeom>
          <a:solidFill>
            <a:srgbClr val="FFFFFF">
              <a:lumMod val="75000"/>
            </a:srgbClr>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52" name="テキスト ボックス 51"/>
          <p:cNvSpPr txBox="1"/>
          <p:nvPr/>
        </p:nvSpPr>
        <p:spPr>
          <a:xfrm>
            <a:off x="1781349" y="3863996"/>
            <a:ext cx="622285" cy="369332"/>
          </a:xfrm>
          <a:prstGeom prst="rect">
            <a:avLst/>
          </a:prstGeom>
          <a:noFill/>
        </p:spPr>
        <p:txBody>
          <a:bodyPr wrap="none" rtlCol="0">
            <a:spAutoFit/>
          </a:bodyPr>
          <a:lstStyle/>
          <a:p>
            <a:pPr algn="ctr" defTabSz="925880"/>
            <a:r>
              <a:rPr kumimoji="1" lang="ja-JP" altLang="en-US" sz="900" dirty="0" smtClean="0">
                <a:solidFill>
                  <a:srgbClr val="404040"/>
                </a:solidFill>
                <a:latin typeface="+mn-ea"/>
                <a:cs typeface="Meiryo UI" panose="020B0604030504040204" pitchFamily="50" charset="-128"/>
              </a:rPr>
              <a:t>プリンタ付</a:t>
            </a:r>
            <a:endParaRPr kumimoji="1" lang="en-US" altLang="ja-JP" sz="900" dirty="0" smtClean="0">
              <a:solidFill>
                <a:srgbClr val="404040"/>
              </a:solidFill>
              <a:latin typeface="+mn-ea"/>
              <a:cs typeface="Meiryo UI" panose="020B0604030504040204" pitchFamily="50" charset="-128"/>
            </a:endParaRPr>
          </a:p>
          <a:p>
            <a:pPr algn="ctr" defTabSz="925880"/>
            <a:r>
              <a:rPr kumimoji="1" lang="ja-JP" altLang="en-US" sz="900" dirty="0" smtClean="0">
                <a:solidFill>
                  <a:srgbClr val="404040"/>
                </a:solidFill>
                <a:latin typeface="+mn-ea"/>
                <a:cs typeface="Meiryo UI" panose="020B0604030504040204" pitchFamily="50" charset="-128"/>
              </a:rPr>
              <a:t>クレードル</a:t>
            </a:r>
            <a:endParaRPr kumimoji="1" lang="en-US" altLang="ja-JP" sz="900" dirty="0">
              <a:solidFill>
                <a:srgbClr val="404040"/>
              </a:solidFill>
              <a:latin typeface="+mn-ea"/>
              <a:cs typeface="Meiryo UI" panose="020B0604030504040204" pitchFamily="50" charset="-128"/>
            </a:endParaRPr>
          </a:p>
        </p:txBody>
      </p:sp>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l="29159" r="28947"/>
          <a:stretch/>
        </p:blipFill>
        <p:spPr>
          <a:xfrm>
            <a:off x="7042882" y="3656542"/>
            <a:ext cx="743796" cy="796123"/>
          </a:xfrm>
          <a:prstGeom prst="rect">
            <a:avLst/>
          </a:prstGeom>
        </p:spPr>
      </p:pic>
      <p:sp>
        <p:nvSpPr>
          <p:cNvPr id="60" name="円形吹き出し 59"/>
          <p:cNvSpPr/>
          <p:nvPr/>
        </p:nvSpPr>
        <p:spPr>
          <a:xfrm>
            <a:off x="7567764" y="4076288"/>
            <a:ext cx="554462" cy="504056"/>
          </a:xfrm>
          <a:prstGeom prst="wedgeEllipseCallout">
            <a:avLst>
              <a:gd name="adj1" fmla="val -69688"/>
              <a:gd name="adj2" fmla="val -7327"/>
            </a:avLst>
          </a:prstGeom>
          <a:solidFill>
            <a:srgbClr val="FFFFFF">
              <a:lumMod val="75000"/>
            </a:srgbClr>
          </a:solidFill>
          <a:ln w="9525" cap="flat" cmpd="sng" algn="ctr">
            <a:solidFill>
              <a:srgbClr val="FFF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rgbClr val="FFFFFF"/>
              </a:solidFill>
              <a:effectLst/>
              <a:uLnTx/>
              <a:uFillTx/>
              <a:latin typeface="+mn-ea"/>
              <a:cs typeface="Meiryo UI" panose="020B0604030504040204" pitchFamily="50" charset="-128"/>
            </a:endParaRPr>
          </a:p>
        </p:txBody>
      </p:sp>
      <p:sp>
        <p:nvSpPr>
          <p:cNvPr id="61" name="テキスト ボックス 60"/>
          <p:cNvSpPr txBox="1"/>
          <p:nvPr/>
        </p:nvSpPr>
        <p:spPr>
          <a:xfrm>
            <a:off x="7539127" y="4107154"/>
            <a:ext cx="622285" cy="369332"/>
          </a:xfrm>
          <a:prstGeom prst="rect">
            <a:avLst/>
          </a:prstGeom>
          <a:noFill/>
        </p:spPr>
        <p:txBody>
          <a:bodyPr wrap="none" rtlCol="0">
            <a:spAutoFit/>
          </a:bodyPr>
          <a:lstStyle/>
          <a:p>
            <a:pPr algn="ctr" defTabSz="925880"/>
            <a:r>
              <a:rPr kumimoji="1" lang="ja-JP" altLang="en-US" sz="900" dirty="0" smtClean="0">
                <a:solidFill>
                  <a:srgbClr val="404040"/>
                </a:solidFill>
                <a:latin typeface="+mn-ea"/>
                <a:cs typeface="Meiryo UI" panose="020B0604030504040204" pitchFamily="50" charset="-128"/>
              </a:rPr>
              <a:t>プリンタ付</a:t>
            </a:r>
            <a:endParaRPr kumimoji="1" lang="en-US" altLang="ja-JP" sz="900" dirty="0" smtClean="0">
              <a:solidFill>
                <a:srgbClr val="404040"/>
              </a:solidFill>
              <a:latin typeface="+mn-ea"/>
              <a:cs typeface="Meiryo UI" panose="020B0604030504040204" pitchFamily="50" charset="-128"/>
            </a:endParaRPr>
          </a:p>
          <a:p>
            <a:pPr algn="ctr" defTabSz="925880"/>
            <a:r>
              <a:rPr kumimoji="1" lang="ja-JP" altLang="en-US" sz="900" dirty="0" smtClean="0">
                <a:solidFill>
                  <a:srgbClr val="404040"/>
                </a:solidFill>
                <a:latin typeface="+mn-ea"/>
                <a:cs typeface="Meiryo UI" panose="020B0604030504040204" pitchFamily="50" charset="-128"/>
              </a:rPr>
              <a:t>クレードル</a:t>
            </a:r>
            <a:endParaRPr kumimoji="1" lang="en-US" altLang="ja-JP" sz="900" dirty="0">
              <a:solidFill>
                <a:srgbClr val="404040"/>
              </a:solidFill>
              <a:latin typeface="+mn-ea"/>
              <a:cs typeface="Meiryo UI" panose="020B0604030504040204" pitchFamily="50" charset="-128"/>
            </a:endParaRPr>
          </a:p>
        </p:txBody>
      </p:sp>
    </p:spTree>
    <p:extLst>
      <p:ext uri="{BB962C8B-B14F-4D97-AF65-F5344CB8AC3E}">
        <p14:creationId xmlns:p14="http://schemas.microsoft.com/office/powerpoint/2010/main" val="46031927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rPr>
              <a:t>. </a:t>
            </a:r>
            <a:r>
              <a:rPr lang="ja-JP" altLang="en-US" dirty="0">
                <a:latin typeface="+mn-ea"/>
              </a:rPr>
              <a:t>機能要件（決済端末）：決済端末要件</a:t>
            </a:r>
            <a:r>
              <a:rPr lang="ja-JP" altLang="en-US" dirty="0" smtClean="0">
                <a:latin typeface="+mn-ea"/>
              </a:rPr>
              <a:t>（</a:t>
            </a:r>
            <a:r>
              <a:rPr lang="en-US" altLang="ja-JP" dirty="0" smtClean="0">
                <a:latin typeface="+mn-ea"/>
              </a:rPr>
              <a:t>3/6</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en-US" altLang="ja-JP" dirty="0">
                <a:latin typeface="+mn-ea"/>
                <a:ea typeface="+mn-ea"/>
              </a:rPr>
              <a:t>Castles</a:t>
            </a:r>
            <a:r>
              <a:rPr lang="ja-JP" altLang="en-US" dirty="0">
                <a:latin typeface="+mn-ea"/>
                <a:ea typeface="+mn-ea"/>
              </a:rPr>
              <a:t>製</a:t>
            </a:r>
            <a:r>
              <a:rPr lang="en-US" altLang="ja-JP" dirty="0">
                <a:latin typeface="+mn-ea"/>
                <a:ea typeface="+mn-ea"/>
              </a:rPr>
              <a:t>Saturn1000E</a:t>
            </a:r>
            <a:r>
              <a:rPr lang="ja-JP" altLang="en-US" dirty="0">
                <a:latin typeface="+mn-ea"/>
                <a:ea typeface="+mn-ea"/>
              </a:rPr>
              <a:t>のプリンタ付クレードルも含めた設置仕様は以下のとおりです。</a:t>
            </a:r>
          </a:p>
        </p:txBody>
      </p:sp>
      <p:cxnSp>
        <p:nvCxnSpPr>
          <p:cNvPr id="12" name="カギ線コネクタ 11"/>
          <p:cNvCxnSpPr/>
          <p:nvPr/>
        </p:nvCxnSpPr>
        <p:spPr>
          <a:xfrm rot="16200000" flipH="1">
            <a:off x="4749818" y="4545377"/>
            <a:ext cx="1685774" cy="958328"/>
          </a:xfrm>
          <a:prstGeom prst="bentConnector3">
            <a:avLst>
              <a:gd name="adj1" fmla="val 82"/>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圖片 3"/>
          <p:cNvPicPr>
            <a:picLocks noChangeAspect="1"/>
          </p:cNvPicPr>
          <p:nvPr/>
        </p:nvPicPr>
        <p:blipFill>
          <a:blip r:embed="rId2"/>
          <a:stretch>
            <a:fillRect/>
          </a:stretch>
        </p:blipFill>
        <p:spPr>
          <a:xfrm>
            <a:off x="2776096" y="2556325"/>
            <a:ext cx="2923917" cy="3372849"/>
          </a:xfrm>
          <a:prstGeom prst="rect">
            <a:avLst/>
          </a:prstGeom>
        </p:spPr>
      </p:pic>
      <p:sp>
        <p:nvSpPr>
          <p:cNvPr id="14" name="正方形/長方形 13"/>
          <p:cNvSpPr/>
          <p:nvPr/>
        </p:nvSpPr>
        <p:spPr>
          <a:xfrm>
            <a:off x="7345655" y="2526514"/>
            <a:ext cx="2016224" cy="3724547"/>
          </a:xfrm>
          <a:prstGeom prst="rect">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latin typeface="+mn-ea"/>
              <a:cs typeface="Meiryo UI" panose="020B0604030504040204" pitchFamily="50" charset="-128"/>
            </a:endParaRPr>
          </a:p>
        </p:txBody>
      </p:sp>
      <p:sp>
        <p:nvSpPr>
          <p:cNvPr id="15" name="テキスト ボックス 77"/>
          <p:cNvSpPr txBox="1"/>
          <p:nvPr/>
        </p:nvSpPr>
        <p:spPr>
          <a:xfrm>
            <a:off x="952697" y="2209077"/>
            <a:ext cx="1097146" cy="338554"/>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ja-JP" altLang="en-US" sz="1600" u="sng" dirty="0" smtClean="0">
                <a:latin typeface="+mn-ea"/>
                <a:cs typeface="Meiryo UI" panose="020B0604030504040204" pitchFamily="50" charset="-128"/>
              </a:rPr>
              <a:t>端末本体</a:t>
            </a:r>
            <a:endParaRPr kumimoji="1" lang="ja-JP" altLang="en-US" sz="1600" u="sng" dirty="0">
              <a:latin typeface="+mn-ea"/>
              <a:cs typeface="Meiryo UI" panose="020B0604030504040204" pitchFamily="50" charset="-128"/>
            </a:endParaRPr>
          </a:p>
        </p:txBody>
      </p:sp>
      <p:sp>
        <p:nvSpPr>
          <p:cNvPr id="16" name="Line 67"/>
          <p:cNvSpPr>
            <a:spLocks noChangeShapeType="1"/>
          </p:cNvSpPr>
          <p:nvPr/>
        </p:nvSpPr>
        <p:spPr bwMode="auto">
          <a:xfrm>
            <a:off x="2856175" y="5440915"/>
            <a:ext cx="987330" cy="742740"/>
          </a:xfrm>
          <a:prstGeom prst="line">
            <a:avLst/>
          </a:prstGeom>
          <a:noFill/>
          <a:ln w="9525">
            <a:solidFill>
              <a:srgbClr val="000000"/>
            </a:solidFill>
            <a:round/>
            <a:headEnd type="triangle" w="med" len="med"/>
            <a:tailEnd type="triangle" w="med" len="me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17" name="Line 70"/>
          <p:cNvSpPr>
            <a:spLocks noChangeShapeType="1"/>
          </p:cNvSpPr>
          <p:nvPr/>
        </p:nvSpPr>
        <p:spPr bwMode="auto">
          <a:xfrm flipH="1">
            <a:off x="5409813" y="4679973"/>
            <a:ext cx="0" cy="57600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18" name="Line 71"/>
          <p:cNvSpPr>
            <a:spLocks noChangeShapeType="1"/>
          </p:cNvSpPr>
          <p:nvPr/>
        </p:nvSpPr>
        <p:spPr bwMode="auto">
          <a:xfrm flipV="1">
            <a:off x="3931086" y="5029229"/>
            <a:ext cx="1453837" cy="1154426"/>
          </a:xfrm>
          <a:prstGeom prst="line">
            <a:avLst/>
          </a:prstGeom>
          <a:noFill/>
          <a:ln w="9525">
            <a:solidFill>
              <a:srgbClr val="000000"/>
            </a:solidFill>
            <a:round/>
            <a:headEnd type="triangle" w="med" len="med"/>
            <a:tailEnd type="triangle" w="med" len="me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19" name="Line 72"/>
          <p:cNvSpPr>
            <a:spLocks noChangeShapeType="1"/>
          </p:cNvSpPr>
          <p:nvPr/>
        </p:nvSpPr>
        <p:spPr bwMode="auto">
          <a:xfrm flipH="1">
            <a:off x="2410956" y="5186732"/>
            <a:ext cx="340432" cy="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20" name="Line 73"/>
          <p:cNvSpPr>
            <a:spLocks noChangeShapeType="1"/>
          </p:cNvSpPr>
          <p:nvPr/>
        </p:nvSpPr>
        <p:spPr bwMode="auto">
          <a:xfrm flipH="1">
            <a:off x="2361740" y="3995847"/>
            <a:ext cx="402242" cy="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21" name="Line 80"/>
          <p:cNvSpPr>
            <a:spLocks noChangeShapeType="1"/>
          </p:cNvSpPr>
          <p:nvPr/>
        </p:nvSpPr>
        <p:spPr bwMode="auto">
          <a:xfrm>
            <a:off x="2642204" y="3995847"/>
            <a:ext cx="0" cy="1195966"/>
          </a:xfrm>
          <a:prstGeom prst="line">
            <a:avLst/>
          </a:prstGeom>
          <a:noFill/>
          <a:ln w="9525">
            <a:solidFill>
              <a:schemeClr val="tx1"/>
            </a:solidFill>
            <a:round/>
            <a:headEnd type="triangle" w="med" len="med"/>
            <a:tailEnd type="triangle" w="med" len="me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22" name="Text Box 81"/>
          <p:cNvSpPr txBox="1">
            <a:spLocks noChangeArrowheads="1"/>
          </p:cNvSpPr>
          <p:nvPr/>
        </p:nvSpPr>
        <p:spPr bwMode="auto">
          <a:xfrm>
            <a:off x="2536353" y="5725055"/>
            <a:ext cx="931403" cy="246221"/>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000" b="1" dirty="0" smtClean="0">
                <a:latin typeface="+mn-ea"/>
                <a:cs typeface="Meiryo UI" panose="020B0604030504040204" pitchFamily="50" charset="-128"/>
              </a:rPr>
              <a:t>W:100</a:t>
            </a:r>
            <a:r>
              <a:rPr lang="ja-JP" altLang="en-US" sz="800" b="1" dirty="0" smtClean="0">
                <a:latin typeface="+mn-ea"/>
                <a:cs typeface="Meiryo UI" panose="020B0604030504040204" pitchFamily="50" charset="-128"/>
              </a:rPr>
              <a:t>ｍｍ</a:t>
            </a:r>
            <a:endParaRPr lang="ja-JP" altLang="en-US" sz="1000" b="1" dirty="0">
              <a:latin typeface="+mn-ea"/>
              <a:cs typeface="Meiryo UI" panose="020B0604030504040204" pitchFamily="50" charset="-128"/>
            </a:endParaRPr>
          </a:p>
        </p:txBody>
      </p:sp>
      <p:sp>
        <p:nvSpPr>
          <p:cNvPr id="23" name="Line 68"/>
          <p:cNvSpPr>
            <a:spLocks noChangeShapeType="1"/>
          </p:cNvSpPr>
          <p:nvPr/>
        </p:nvSpPr>
        <p:spPr bwMode="auto">
          <a:xfrm flipH="1">
            <a:off x="3905328" y="5956548"/>
            <a:ext cx="0" cy="39600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24" name="Text Box 81"/>
          <p:cNvSpPr txBox="1">
            <a:spLocks noChangeArrowheads="1"/>
          </p:cNvSpPr>
          <p:nvPr/>
        </p:nvSpPr>
        <p:spPr bwMode="auto">
          <a:xfrm>
            <a:off x="1873047" y="4191951"/>
            <a:ext cx="1064757" cy="246221"/>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smtClean="0">
                <a:latin typeface="+mn-ea"/>
                <a:cs typeface="Meiryo UI" panose="020B0604030504040204" pitchFamily="50" charset="-128"/>
              </a:rPr>
              <a:t>H:107</a:t>
            </a:r>
            <a:r>
              <a:rPr lang="ja-JP" altLang="en-US" sz="800" b="1" dirty="0" smtClean="0">
                <a:latin typeface="+mn-ea"/>
                <a:cs typeface="Meiryo UI" panose="020B0604030504040204" pitchFamily="50" charset="-128"/>
              </a:rPr>
              <a:t>ｍｍ</a:t>
            </a:r>
            <a:endParaRPr lang="ja-JP" altLang="en-US" sz="800" b="1" dirty="0">
              <a:latin typeface="+mn-ea"/>
              <a:cs typeface="Meiryo UI" panose="020B0604030504040204" pitchFamily="50" charset="-128"/>
            </a:endParaRPr>
          </a:p>
        </p:txBody>
      </p:sp>
      <p:sp>
        <p:nvSpPr>
          <p:cNvPr id="25" name="Text Box 81"/>
          <p:cNvSpPr txBox="1">
            <a:spLocks noChangeArrowheads="1"/>
          </p:cNvSpPr>
          <p:nvPr/>
        </p:nvSpPr>
        <p:spPr bwMode="auto">
          <a:xfrm>
            <a:off x="4407736" y="5800927"/>
            <a:ext cx="785115" cy="369332"/>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000" b="1" dirty="0" smtClean="0">
                <a:latin typeface="+mn-ea"/>
                <a:cs typeface="Meiryo UI" panose="020B0604030504040204" pitchFamily="50" charset="-128"/>
              </a:rPr>
              <a:t>D:173</a:t>
            </a:r>
            <a:r>
              <a:rPr lang="ja-JP" altLang="en-US" sz="800" b="1" dirty="0" smtClean="0">
                <a:latin typeface="+mn-ea"/>
                <a:cs typeface="Meiryo UI" panose="020B0604030504040204" pitchFamily="50" charset="-128"/>
              </a:rPr>
              <a:t>ｍｍ</a:t>
            </a:r>
            <a:endParaRPr lang="ja-JP" altLang="en-US" sz="1000" b="1" dirty="0">
              <a:latin typeface="+mn-ea"/>
              <a:cs typeface="Meiryo UI" panose="020B0604030504040204" pitchFamily="50" charset="-128"/>
            </a:endParaRPr>
          </a:p>
        </p:txBody>
      </p:sp>
      <p:sp>
        <p:nvSpPr>
          <p:cNvPr id="26" name="正方形/長方形 25"/>
          <p:cNvSpPr/>
          <p:nvPr/>
        </p:nvSpPr>
        <p:spPr bwMode="auto">
          <a:xfrm>
            <a:off x="5859432" y="5708263"/>
            <a:ext cx="438858" cy="577081"/>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tabLst/>
            </a:pPr>
            <a:r>
              <a:rPr lang="ja-JP" altLang="en-US" dirty="0" smtClean="0">
                <a:latin typeface="+mn-ea"/>
                <a:cs typeface="Meiryo UI" panose="020B0604030504040204" pitchFamily="50" charset="-128"/>
              </a:rPr>
              <a:t>■</a:t>
            </a:r>
            <a:endParaRPr lang="en-US" altLang="ja-JP" sz="900" dirty="0" smtClean="0">
              <a:latin typeface="+mn-ea"/>
              <a:cs typeface="Meiryo UI" panose="020B0604030504040204" pitchFamily="50" charset="-128"/>
            </a:endParaRPr>
          </a:p>
          <a:p>
            <a:pPr marL="0" marR="0" indent="0" algn="ctr" defTabSz="914400" rtl="0" eaLnBrk="1" fontAlgn="base" latinLnBrk="0" hangingPunct="1">
              <a:lnSpc>
                <a:spcPct val="100000"/>
              </a:lnSpc>
              <a:spcBef>
                <a:spcPct val="50000"/>
              </a:spcBef>
              <a:spcAft>
                <a:spcPct val="0"/>
              </a:spcAft>
              <a:buClrTx/>
              <a:buSzTx/>
              <a:buFontTx/>
              <a:buNone/>
              <a:tabLst/>
            </a:pPr>
            <a:r>
              <a:rPr kumimoji="1" lang="ja-JP" altLang="en-US" sz="900" b="0" i="0" u="none" strike="noStrike" cap="none" normalizeH="0" baseline="0" dirty="0">
                <a:ln>
                  <a:noFill/>
                </a:ln>
                <a:solidFill>
                  <a:schemeClr val="tx1"/>
                </a:solidFill>
                <a:effectLst/>
                <a:latin typeface="+mn-ea"/>
                <a:cs typeface="Meiryo UI" panose="020B0604030504040204" pitchFamily="50" charset="-128"/>
              </a:rPr>
              <a:t>電源</a:t>
            </a:r>
            <a:endParaRPr kumimoji="1" lang="en-US" altLang="ja-JP" sz="900" b="0" i="0" u="none" strike="noStrike" cap="none" normalizeH="0" baseline="0" dirty="0" smtClean="0">
              <a:ln>
                <a:noFill/>
              </a:ln>
              <a:solidFill>
                <a:schemeClr val="tx1"/>
              </a:solidFill>
              <a:effectLst/>
              <a:latin typeface="+mn-ea"/>
              <a:cs typeface="Meiryo UI" panose="020B0604030504040204" pitchFamily="50" charset="-128"/>
            </a:endParaRPr>
          </a:p>
        </p:txBody>
      </p:sp>
      <p:sp>
        <p:nvSpPr>
          <p:cNvPr id="27" name="正方形/長方形 26"/>
          <p:cNvSpPr/>
          <p:nvPr/>
        </p:nvSpPr>
        <p:spPr bwMode="auto">
          <a:xfrm>
            <a:off x="6402741" y="5718467"/>
            <a:ext cx="438858" cy="5693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tabLst/>
            </a:pPr>
            <a:r>
              <a:rPr lang="ja-JP" altLang="en-US" sz="1600" dirty="0" smtClean="0">
                <a:latin typeface="+mn-ea"/>
                <a:cs typeface="Meiryo UI" panose="020B0604030504040204" pitchFamily="50" charset="-128"/>
              </a:rPr>
              <a:t>■</a:t>
            </a:r>
            <a:endParaRPr lang="en-US" altLang="ja-JP" sz="1600" dirty="0" smtClean="0">
              <a:latin typeface="+mn-ea"/>
              <a:cs typeface="Meiryo UI" panose="020B0604030504040204" pitchFamily="50" charset="-128"/>
            </a:endParaRPr>
          </a:p>
          <a:p>
            <a:pPr marL="0" marR="0" indent="0" algn="ctr" defTabSz="914400" rtl="0" eaLnBrk="1" fontAlgn="base" latinLnBrk="0" hangingPunct="1">
              <a:lnSpc>
                <a:spcPct val="100000"/>
              </a:lnSpc>
              <a:spcBef>
                <a:spcPct val="50000"/>
              </a:spcBef>
              <a:spcAft>
                <a:spcPct val="0"/>
              </a:spcAft>
              <a:buClrTx/>
              <a:buSzTx/>
              <a:buFontTx/>
              <a:buNone/>
              <a:tabLst/>
            </a:pPr>
            <a:r>
              <a:rPr lang="en-US" altLang="ja-JP" sz="1000" dirty="0" smtClean="0">
                <a:latin typeface="+mn-ea"/>
                <a:cs typeface="Meiryo UI" panose="020B0604030504040204" pitchFamily="50" charset="-128"/>
              </a:rPr>
              <a:t>LA</a:t>
            </a:r>
            <a:r>
              <a:rPr lang="en-US" altLang="ja-JP" sz="1000" dirty="0">
                <a:latin typeface="+mn-ea"/>
                <a:cs typeface="Meiryo UI" panose="020B0604030504040204" pitchFamily="50" charset="-128"/>
              </a:rPr>
              <a:t>N</a:t>
            </a:r>
            <a:endParaRPr lang="en-US" altLang="ja-JP" sz="400" dirty="0" smtClean="0">
              <a:latin typeface="+mn-ea"/>
              <a:cs typeface="Meiryo UI" panose="020B0604030504040204" pitchFamily="50" charset="-128"/>
            </a:endParaRPr>
          </a:p>
        </p:txBody>
      </p:sp>
      <p:sp>
        <p:nvSpPr>
          <p:cNvPr id="28" name="Text Box 81"/>
          <p:cNvSpPr txBox="1">
            <a:spLocks noChangeArrowheads="1"/>
          </p:cNvSpPr>
          <p:nvPr/>
        </p:nvSpPr>
        <p:spPr bwMode="auto">
          <a:xfrm>
            <a:off x="5173949" y="5307698"/>
            <a:ext cx="1389718" cy="523220"/>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dirty="0" smtClean="0">
                <a:latin typeface="+mn-ea"/>
                <a:cs typeface="Meiryo UI" panose="020B0604030504040204" pitchFamily="50" charset="-128"/>
              </a:rPr>
              <a:t>電源ｹｰﾌﾞﾙ</a:t>
            </a:r>
            <a:endParaRPr lang="en-US" altLang="ja-JP" sz="1000" dirty="0" smtClean="0">
              <a:latin typeface="+mn-ea"/>
              <a:cs typeface="Meiryo UI" panose="020B0604030504040204" pitchFamily="50" charset="-128"/>
            </a:endParaRPr>
          </a:p>
          <a:p>
            <a:r>
              <a:rPr lang="en-US" altLang="ja-JP" sz="1000" dirty="0" smtClean="0">
                <a:latin typeface="+mn-ea"/>
                <a:cs typeface="Meiryo UI" panose="020B0604030504040204" pitchFamily="50" charset="-128"/>
              </a:rPr>
              <a:t>:</a:t>
            </a:r>
            <a:r>
              <a:rPr lang="ja-JP" altLang="en-US" sz="1000" dirty="0" smtClean="0">
                <a:latin typeface="+mn-ea"/>
                <a:cs typeface="Meiryo UI" panose="020B0604030504040204" pitchFamily="50" charset="-128"/>
              </a:rPr>
              <a:t>約</a:t>
            </a:r>
            <a:r>
              <a:rPr lang="en-US" altLang="ja-JP" sz="1000" dirty="0" smtClean="0">
                <a:latin typeface="+mn-ea"/>
                <a:cs typeface="Meiryo UI" panose="020B0604030504040204" pitchFamily="50" charset="-128"/>
              </a:rPr>
              <a:t>3m</a:t>
            </a:r>
            <a:r>
              <a:rPr lang="ja-JP" altLang="en-US" sz="800" dirty="0" smtClean="0">
                <a:latin typeface="+mn-ea"/>
                <a:cs typeface="Meiryo UI" panose="020B0604030504040204" pitchFamily="50" charset="-128"/>
              </a:rPr>
              <a:t>（</a:t>
            </a:r>
            <a:r>
              <a:rPr lang="en-US" altLang="ja-JP" sz="800" dirty="0" smtClean="0">
                <a:latin typeface="+mn-ea"/>
                <a:cs typeface="Meiryo UI" panose="020B0604030504040204" pitchFamily="50" charset="-128"/>
              </a:rPr>
              <a:t>AC</a:t>
            </a:r>
            <a:r>
              <a:rPr lang="ja-JP" altLang="en-US" sz="800" dirty="0" smtClean="0">
                <a:latin typeface="+mn-ea"/>
                <a:cs typeface="Meiryo UI" panose="020B0604030504040204" pitchFamily="50" charset="-128"/>
              </a:rPr>
              <a:t>ｱﾀﾞﾌﾟﾀ含）</a:t>
            </a:r>
            <a:endParaRPr lang="en-US" altLang="ja-JP" sz="800" dirty="0" smtClean="0">
              <a:latin typeface="+mn-ea"/>
              <a:cs typeface="Meiryo UI" panose="020B0604030504040204" pitchFamily="50" charset="-128"/>
            </a:endParaRPr>
          </a:p>
          <a:p>
            <a:r>
              <a:rPr lang="en-US" altLang="ja-JP" sz="800" dirty="0" smtClean="0">
                <a:latin typeface="+mn-ea"/>
                <a:cs typeface="Meiryo UI" panose="020B0604030504040204" pitchFamily="50" charset="-128"/>
              </a:rPr>
              <a:t>:AC100V</a:t>
            </a:r>
          </a:p>
        </p:txBody>
      </p:sp>
      <p:sp>
        <p:nvSpPr>
          <p:cNvPr id="29" name="Text Box 81"/>
          <p:cNvSpPr txBox="1">
            <a:spLocks noChangeArrowheads="1"/>
          </p:cNvSpPr>
          <p:nvPr/>
        </p:nvSpPr>
        <p:spPr bwMode="auto">
          <a:xfrm>
            <a:off x="6531764" y="5088161"/>
            <a:ext cx="844434" cy="569387"/>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900" b="1" dirty="0" smtClean="0">
                <a:latin typeface="+mn-ea"/>
                <a:cs typeface="Meiryo UI" panose="020B0604030504040204" pitchFamily="50" charset="-128"/>
              </a:rPr>
              <a:t>LAN</a:t>
            </a:r>
            <a:r>
              <a:rPr lang="ja-JP" altLang="en-US" sz="900" b="1" dirty="0" smtClean="0">
                <a:latin typeface="+mn-ea"/>
                <a:cs typeface="Meiryo UI" panose="020B0604030504040204" pitchFamily="50" charset="-128"/>
              </a:rPr>
              <a:t>ｹｰﾌﾞﾙ</a:t>
            </a:r>
            <a:endParaRPr lang="en-US" altLang="ja-JP" sz="800" b="1" dirty="0" smtClean="0">
              <a:latin typeface="+mn-ea"/>
              <a:cs typeface="Meiryo UI" panose="020B0604030504040204" pitchFamily="50" charset="-128"/>
            </a:endParaRPr>
          </a:p>
          <a:p>
            <a:pPr algn="ctr"/>
            <a:r>
              <a:rPr lang="ja-JP" altLang="en-US" sz="800" dirty="0" smtClean="0">
                <a:latin typeface="+mn-ea"/>
                <a:cs typeface="Meiryo UI" panose="020B0604030504040204" pitchFamily="50" charset="-128"/>
              </a:rPr>
              <a:t>　</a:t>
            </a:r>
            <a:r>
              <a:rPr lang="en-US" altLang="ja-JP" sz="600" dirty="0" smtClean="0">
                <a:latin typeface="+mn-ea"/>
                <a:cs typeface="Meiryo UI" panose="020B0604030504040204" pitchFamily="50" charset="-128"/>
              </a:rPr>
              <a:t>100BASE‐TX</a:t>
            </a:r>
          </a:p>
          <a:p>
            <a:pPr algn="ctr"/>
            <a:r>
              <a:rPr lang="ja-JP" altLang="en-US" sz="600" dirty="0" smtClean="0">
                <a:latin typeface="+mn-ea"/>
                <a:cs typeface="Meiryo UI" panose="020B0604030504040204" pitchFamily="50" charset="-128"/>
              </a:rPr>
              <a:t>／</a:t>
            </a:r>
            <a:r>
              <a:rPr lang="en-US" altLang="ja-JP" sz="600" dirty="0">
                <a:latin typeface="+mn-ea"/>
                <a:cs typeface="Meiryo UI" panose="020B0604030504040204" pitchFamily="50" charset="-128"/>
              </a:rPr>
              <a:t>10BASE‐T</a:t>
            </a:r>
            <a:endParaRPr lang="en-US" altLang="ja-JP" sz="600" b="1" dirty="0" smtClean="0">
              <a:latin typeface="+mn-ea"/>
              <a:cs typeface="Meiryo UI" panose="020B0604030504040204" pitchFamily="50" charset="-128"/>
            </a:endParaRPr>
          </a:p>
          <a:p>
            <a:pPr algn="ctr"/>
            <a:r>
              <a:rPr lang="en-US" altLang="ja-JP" sz="800" b="1" dirty="0" smtClean="0">
                <a:latin typeface="+mn-ea"/>
                <a:cs typeface="Meiryo UI" panose="020B0604030504040204" pitchFamily="50" charset="-128"/>
              </a:rPr>
              <a:t>5m</a:t>
            </a:r>
            <a:endParaRPr lang="ja-JP" altLang="en-US" sz="800" b="1" dirty="0">
              <a:latin typeface="+mn-ea"/>
              <a:cs typeface="Meiryo UI" panose="020B0604030504040204" pitchFamily="50" charset="-128"/>
            </a:endParaRPr>
          </a:p>
        </p:txBody>
      </p:sp>
      <p:pic>
        <p:nvPicPr>
          <p:cNvPr id="30" name="圖片 3"/>
          <p:cNvPicPr>
            <a:picLocks noChangeAspect="1"/>
          </p:cNvPicPr>
          <p:nvPr/>
        </p:nvPicPr>
        <p:blipFill>
          <a:blip r:embed="rId3"/>
          <a:stretch>
            <a:fillRect/>
          </a:stretch>
        </p:blipFill>
        <p:spPr>
          <a:xfrm>
            <a:off x="7854353" y="2689403"/>
            <a:ext cx="998828" cy="1080000"/>
          </a:xfrm>
          <a:prstGeom prst="rect">
            <a:avLst/>
          </a:prstGeom>
        </p:spPr>
      </p:pic>
      <p:pic>
        <p:nvPicPr>
          <p:cNvPr id="31" name="圖片 3"/>
          <p:cNvPicPr>
            <a:picLocks noChangeAspect="1"/>
          </p:cNvPicPr>
          <p:nvPr/>
        </p:nvPicPr>
        <p:blipFill>
          <a:blip r:embed="rId4"/>
          <a:stretch>
            <a:fillRect/>
          </a:stretch>
        </p:blipFill>
        <p:spPr>
          <a:xfrm>
            <a:off x="7863277" y="3911879"/>
            <a:ext cx="1016516" cy="936000"/>
          </a:xfrm>
          <a:prstGeom prst="rect">
            <a:avLst/>
          </a:prstGeom>
        </p:spPr>
      </p:pic>
      <p:sp>
        <p:nvSpPr>
          <p:cNvPr id="32" name="テキスト ボックス 1"/>
          <p:cNvSpPr txBox="1"/>
          <p:nvPr/>
        </p:nvSpPr>
        <p:spPr>
          <a:xfrm>
            <a:off x="8072930" y="2355516"/>
            <a:ext cx="545342" cy="276999"/>
          </a:xfrm>
          <a:prstGeom prst="rect">
            <a:avLst/>
          </a:prstGeom>
          <a:solidFill>
            <a:schemeClr val="bg1"/>
          </a:solid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u="sng" dirty="0" smtClean="0">
                <a:latin typeface="+mn-ea"/>
                <a:cs typeface="Meiryo UI" panose="020B0604030504040204" pitchFamily="50" charset="-128"/>
              </a:rPr>
              <a:t>参 考</a:t>
            </a:r>
            <a:endParaRPr kumimoji="1" lang="ja-JP" altLang="en-US" sz="1200" u="sng" dirty="0">
              <a:latin typeface="+mn-ea"/>
              <a:cs typeface="Meiryo UI" panose="020B0604030504040204" pitchFamily="50" charset="-128"/>
            </a:endParaRPr>
          </a:p>
        </p:txBody>
      </p:sp>
      <p:sp>
        <p:nvSpPr>
          <p:cNvPr id="33" name="Line 72"/>
          <p:cNvSpPr>
            <a:spLocks noChangeShapeType="1"/>
          </p:cNvSpPr>
          <p:nvPr/>
        </p:nvSpPr>
        <p:spPr bwMode="auto">
          <a:xfrm flipH="1">
            <a:off x="5406568" y="4593830"/>
            <a:ext cx="673200" cy="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34" name="Line 73"/>
          <p:cNvSpPr>
            <a:spLocks noChangeShapeType="1"/>
          </p:cNvSpPr>
          <p:nvPr/>
        </p:nvSpPr>
        <p:spPr bwMode="auto">
          <a:xfrm flipH="1">
            <a:off x="5651963" y="2977121"/>
            <a:ext cx="402242" cy="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35" name="Line 80"/>
          <p:cNvSpPr>
            <a:spLocks noChangeShapeType="1"/>
          </p:cNvSpPr>
          <p:nvPr/>
        </p:nvSpPr>
        <p:spPr bwMode="auto">
          <a:xfrm>
            <a:off x="5932427" y="2977121"/>
            <a:ext cx="0" cy="1620000"/>
          </a:xfrm>
          <a:prstGeom prst="line">
            <a:avLst/>
          </a:prstGeom>
          <a:noFill/>
          <a:ln w="9525">
            <a:solidFill>
              <a:schemeClr val="tx1"/>
            </a:solidFill>
            <a:round/>
            <a:headEnd type="triangle" w="med" len="med"/>
            <a:tailEnd type="triangle" w="med" len="me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sp>
        <p:nvSpPr>
          <p:cNvPr id="36" name="Text Box 81"/>
          <p:cNvSpPr txBox="1">
            <a:spLocks noChangeArrowheads="1"/>
          </p:cNvSpPr>
          <p:nvPr/>
        </p:nvSpPr>
        <p:spPr bwMode="auto">
          <a:xfrm>
            <a:off x="5907329" y="3128776"/>
            <a:ext cx="1064757" cy="246221"/>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smtClean="0">
                <a:latin typeface="+mn-ea"/>
                <a:cs typeface="Meiryo UI" panose="020B0604030504040204" pitchFamily="50" charset="-128"/>
              </a:rPr>
              <a:t>H:138.6</a:t>
            </a:r>
            <a:r>
              <a:rPr lang="ja-JP" altLang="en-US" sz="800" b="1" dirty="0" smtClean="0">
                <a:latin typeface="+mn-ea"/>
                <a:cs typeface="Meiryo UI" panose="020B0604030504040204" pitchFamily="50" charset="-128"/>
              </a:rPr>
              <a:t>ｍｍ</a:t>
            </a:r>
            <a:endParaRPr lang="ja-JP" altLang="en-US" sz="800" b="1" dirty="0">
              <a:latin typeface="+mn-ea"/>
              <a:cs typeface="Meiryo UI" panose="020B0604030504040204" pitchFamily="50" charset="-128"/>
            </a:endParaRPr>
          </a:p>
        </p:txBody>
      </p:sp>
      <p:sp>
        <p:nvSpPr>
          <p:cNvPr id="37" name="Line 68"/>
          <p:cNvSpPr>
            <a:spLocks noChangeShapeType="1"/>
          </p:cNvSpPr>
          <p:nvPr/>
        </p:nvSpPr>
        <p:spPr bwMode="auto">
          <a:xfrm flipH="1">
            <a:off x="2810635" y="5186732"/>
            <a:ext cx="0" cy="396000"/>
          </a:xfrm>
          <a:prstGeom prst="line">
            <a:avLst/>
          </a:prstGeom>
          <a:noFill/>
          <a:ln w="9525">
            <a:solidFill>
              <a:srgbClr val="000000"/>
            </a:solidFill>
            <a:round/>
            <a:headEnd/>
            <a:tailEnd/>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latin typeface="+mn-ea"/>
              <a:cs typeface="Meiryo UI" panose="020B0604030504040204" pitchFamily="50" charset="-128"/>
            </a:endParaRPr>
          </a:p>
        </p:txBody>
      </p:sp>
      <p:pic>
        <p:nvPicPr>
          <p:cNvPr id="38" name="図 37"/>
          <p:cNvPicPr>
            <a:picLocks noChangeAspect="1"/>
          </p:cNvPicPr>
          <p:nvPr/>
        </p:nvPicPr>
        <p:blipFill>
          <a:blip r:embed="rId5"/>
          <a:stretch>
            <a:fillRect/>
          </a:stretch>
        </p:blipFill>
        <p:spPr>
          <a:xfrm>
            <a:off x="7646376" y="5052007"/>
            <a:ext cx="1533811" cy="1080000"/>
          </a:xfrm>
          <a:prstGeom prst="rect">
            <a:avLst/>
          </a:prstGeom>
        </p:spPr>
      </p:pic>
      <p:sp>
        <p:nvSpPr>
          <p:cNvPr id="39" name="テキスト ボックス 6"/>
          <p:cNvSpPr txBox="1"/>
          <p:nvPr/>
        </p:nvSpPr>
        <p:spPr>
          <a:xfrm>
            <a:off x="801701" y="4786622"/>
            <a:ext cx="1414170"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000" dirty="0" smtClean="0">
                <a:solidFill>
                  <a:srgbClr val="FF0000"/>
                </a:solidFill>
                <a:latin typeface="+mn-ea"/>
                <a:cs typeface="Meiryo UI" panose="020B0604030504040204" pitchFamily="50" charset="-128"/>
              </a:rPr>
              <a:t>注：前面がロール紙の</a:t>
            </a:r>
            <a:endParaRPr kumimoji="1" lang="en-US" altLang="ja-JP" sz="1000" dirty="0" smtClean="0">
              <a:solidFill>
                <a:srgbClr val="FF0000"/>
              </a:solidFill>
              <a:latin typeface="+mn-ea"/>
              <a:cs typeface="Meiryo UI" panose="020B0604030504040204" pitchFamily="50" charset="-128"/>
            </a:endParaRPr>
          </a:p>
          <a:p>
            <a:r>
              <a:rPr kumimoji="1" lang="ja-JP" altLang="en-US" sz="1000" dirty="0" smtClean="0">
                <a:solidFill>
                  <a:srgbClr val="FF0000"/>
                </a:solidFill>
                <a:latin typeface="+mn-ea"/>
                <a:cs typeface="Meiryo UI" panose="020B0604030504040204" pitchFamily="50" charset="-128"/>
              </a:rPr>
              <a:t>格納可動部になり開閉</a:t>
            </a:r>
            <a:endParaRPr kumimoji="1" lang="ja-JP" altLang="en-US" sz="1000" dirty="0">
              <a:solidFill>
                <a:srgbClr val="FF0000"/>
              </a:solidFill>
              <a:latin typeface="+mn-ea"/>
              <a:cs typeface="Meiryo UI" panose="020B0604030504040204" pitchFamily="50" charset="-128"/>
            </a:endParaRPr>
          </a:p>
        </p:txBody>
      </p:sp>
      <p:cxnSp>
        <p:nvCxnSpPr>
          <p:cNvPr id="40" name="カギ線コネクタ 39"/>
          <p:cNvCxnSpPr>
            <a:endCxn id="27" idx="0"/>
          </p:cNvCxnSpPr>
          <p:nvPr/>
        </p:nvCxnSpPr>
        <p:spPr>
          <a:xfrm rot="16200000" flipH="1">
            <a:off x="4993201" y="4089497"/>
            <a:ext cx="1900409" cy="1357530"/>
          </a:xfrm>
          <a:prstGeom prst="bentConnector3">
            <a:avLst>
              <a:gd name="adj1" fmla="val -149"/>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a:blip r:embed="rId6"/>
          <a:stretch>
            <a:fillRect/>
          </a:stretch>
        </p:blipFill>
        <p:spPr>
          <a:xfrm>
            <a:off x="839948" y="5268950"/>
            <a:ext cx="1459636" cy="1080000"/>
          </a:xfrm>
          <a:prstGeom prst="rect">
            <a:avLst/>
          </a:prstGeom>
        </p:spPr>
      </p:pic>
      <p:cxnSp>
        <p:nvCxnSpPr>
          <p:cNvPr id="42" name="直線矢印コネクタ 41"/>
          <p:cNvCxnSpPr>
            <a:stCxn id="39" idx="3"/>
          </p:cNvCxnSpPr>
          <p:nvPr/>
        </p:nvCxnSpPr>
        <p:spPr>
          <a:xfrm flipV="1">
            <a:off x="2215871" y="4847879"/>
            <a:ext cx="962785" cy="1387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790389" y="1272554"/>
            <a:ext cx="8325221" cy="861774"/>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smtClean="0">
                <a:latin typeface="+mn-ea"/>
                <a:cs typeface="Meiryo UI" pitchFamily="50" charset="-128"/>
              </a:rPr>
              <a:t>＜設置</a:t>
            </a:r>
            <a:r>
              <a:rPr lang="ja-JP" altLang="en-US" sz="1400" dirty="0">
                <a:latin typeface="+mn-ea"/>
                <a:cs typeface="Meiryo UI" pitchFamily="50" charset="-128"/>
              </a:rPr>
              <a:t>に関する注意</a:t>
            </a:r>
            <a:r>
              <a:rPr lang="ja-JP" altLang="en-US" sz="1400" dirty="0" smtClean="0">
                <a:latin typeface="+mn-ea"/>
                <a:cs typeface="Meiryo UI" pitchFamily="50" charset="-128"/>
              </a:rPr>
              <a:t>事項＞</a:t>
            </a:r>
            <a:r>
              <a:rPr lang="en-US" altLang="ja-JP" sz="1400" dirty="0">
                <a:latin typeface="+mn-ea"/>
                <a:cs typeface="Meiryo UI" pitchFamily="50" charset="-128"/>
              </a:rPr>
              <a:t/>
            </a:r>
            <a:br>
              <a:rPr lang="en-US" altLang="ja-JP" sz="1400" dirty="0">
                <a:latin typeface="+mn-ea"/>
                <a:cs typeface="Meiryo UI" pitchFamily="50" charset="-128"/>
              </a:rPr>
            </a:br>
            <a:r>
              <a:rPr lang="ja-JP" altLang="en-US" sz="1200" dirty="0" smtClean="0">
                <a:solidFill>
                  <a:srgbClr val="FF0000"/>
                </a:solidFill>
                <a:latin typeface="+mn-ea"/>
                <a:cs typeface="Meiryo UI" pitchFamily="50" charset="-128"/>
              </a:rPr>
              <a:t>・端末本体は電源</a:t>
            </a:r>
            <a:r>
              <a:rPr lang="ja-JP" altLang="en-US" sz="1200" dirty="0">
                <a:solidFill>
                  <a:srgbClr val="FF0000"/>
                </a:solidFill>
                <a:latin typeface="+mn-ea"/>
                <a:cs typeface="Meiryo UI" pitchFamily="50" charset="-128"/>
              </a:rPr>
              <a:t>コンセント及び</a:t>
            </a:r>
            <a:r>
              <a:rPr lang="en-US" altLang="ja-JP" sz="1200" dirty="0">
                <a:solidFill>
                  <a:srgbClr val="FF0000"/>
                </a:solidFill>
                <a:latin typeface="+mn-ea"/>
                <a:cs typeface="Meiryo UI" pitchFamily="50" charset="-128"/>
              </a:rPr>
              <a:t>LAN</a:t>
            </a:r>
            <a:r>
              <a:rPr lang="ja-JP" altLang="en-US" sz="1200" dirty="0">
                <a:solidFill>
                  <a:srgbClr val="FF0000"/>
                </a:solidFill>
                <a:latin typeface="+mn-ea"/>
                <a:cs typeface="Meiryo UI" pitchFamily="50" charset="-128"/>
              </a:rPr>
              <a:t>配線情報コンセントから接続可能な</a:t>
            </a:r>
            <a:r>
              <a:rPr lang="ja-JP" altLang="en-US" sz="1200" dirty="0" smtClean="0">
                <a:solidFill>
                  <a:srgbClr val="FF0000"/>
                </a:solidFill>
                <a:latin typeface="+mn-ea"/>
                <a:cs typeface="Meiryo UI" pitchFamily="50" charset="-128"/>
              </a:rPr>
              <a:t>範囲で設置いただく必要がございます。</a:t>
            </a:r>
            <a:r>
              <a:rPr lang="en-US" altLang="ja-JP" sz="1200" dirty="0">
                <a:latin typeface="+mn-ea"/>
                <a:cs typeface="Meiryo UI" pitchFamily="50" charset="-128"/>
              </a:rPr>
              <a:t/>
            </a:r>
            <a:br>
              <a:rPr lang="en-US" altLang="ja-JP" sz="1200" dirty="0">
                <a:latin typeface="+mn-ea"/>
                <a:cs typeface="Meiryo UI" pitchFamily="50" charset="-128"/>
              </a:rPr>
            </a:br>
            <a:r>
              <a:rPr lang="ja-JP" altLang="en-US" sz="1200" dirty="0">
                <a:solidFill>
                  <a:srgbClr val="FF0000"/>
                </a:solidFill>
                <a:latin typeface="+mn-ea"/>
                <a:cs typeface="Meiryo UI" pitchFamily="50" charset="-128"/>
              </a:rPr>
              <a:t>・端末</a:t>
            </a:r>
            <a:r>
              <a:rPr lang="ja-JP" altLang="en-US" sz="1200" dirty="0" smtClean="0">
                <a:solidFill>
                  <a:srgbClr val="FF0000"/>
                </a:solidFill>
                <a:latin typeface="+mn-ea"/>
                <a:cs typeface="Meiryo UI" pitchFamily="50" charset="-128"/>
              </a:rPr>
              <a:t>本体のカードスワイプには次ページ記載する読取にあたる注意事項がありますので、設置設計にあたりご留意ください。</a:t>
            </a:r>
            <a:endParaRPr lang="en-US" altLang="ja-JP" sz="1200" dirty="0" smtClean="0">
              <a:solidFill>
                <a:srgbClr val="FF0000"/>
              </a:solidFill>
              <a:latin typeface="+mn-ea"/>
              <a:cs typeface="Meiryo UI" pitchFamily="50" charset="-128"/>
            </a:endParaRPr>
          </a:p>
          <a:p>
            <a:r>
              <a:rPr lang="ja-JP" altLang="en-US" sz="1200" dirty="0" smtClean="0">
                <a:solidFill>
                  <a:srgbClr val="FF0000"/>
                </a:solidFill>
                <a:latin typeface="+mn-ea"/>
                <a:cs typeface="Meiryo UI" pitchFamily="50" charset="-128"/>
              </a:rPr>
              <a:t>・端末本体はモバイル端末として分離します。しかし電子サインや</a:t>
            </a:r>
            <a:r>
              <a:rPr lang="en-US" altLang="ja-JP" sz="1200" dirty="0" smtClean="0">
                <a:solidFill>
                  <a:srgbClr val="FF0000"/>
                </a:solidFill>
                <a:latin typeface="+mn-ea"/>
                <a:cs typeface="Meiryo UI" pitchFamily="50" charset="-128"/>
              </a:rPr>
              <a:t>PIN</a:t>
            </a:r>
            <a:r>
              <a:rPr lang="ja-JP" altLang="en-US" sz="1200" dirty="0" smtClean="0">
                <a:solidFill>
                  <a:srgbClr val="FF0000"/>
                </a:solidFill>
                <a:latin typeface="+mn-ea"/>
                <a:cs typeface="Meiryo UI" pitchFamily="50" charset="-128"/>
              </a:rPr>
              <a:t>入力、バーコード読取等、接客操作に必要な範囲での通信です。</a:t>
            </a:r>
            <a:endParaRPr lang="en-US" altLang="ja-JP" sz="1200" dirty="0" smtClean="0">
              <a:solidFill>
                <a:srgbClr val="FF0000"/>
              </a:solidFill>
              <a:latin typeface="+mn-ea"/>
              <a:cs typeface="Meiryo UI" pitchFamily="50" charset="-128"/>
            </a:endParaRPr>
          </a:p>
        </p:txBody>
      </p:sp>
    </p:spTree>
    <p:extLst>
      <p:ext uri="{BB962C8B-B14F-4D97-AF65-F5344CB8AC3E}">
        <p14:creationId xmlns:p14="http://schemas.microsoft.com/office/powerpoint/2010/main" val="337144834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rPr>
              <a:t>. </a:t>
            </a:r>
            <a:r>
              <a:rPr lang="ja-JP" altLang="en-US" dirty="0">
                <a:latin typeface="+mn-ea"/>
              </a:rPr>
              <a:t>機能要件（決済端末）：決済端末要件</a:t>
            </a:r>
            <a:r>
              <a:rPr lang="ja-JP" altLang="en-US" dirty="0" smtClean="0">
                <a:latin typeface="+mn-ea"/>
              </a:rPr>
              <a:t>（</a:t>
            </a:r>
            <a:r>
              <a:rPr lang="en-US" altLang="ja-JP" dirty="0" smtClean="0">
                <a:latin typeface="+mn-ea"/>
              </a:rPr>
              <a:t>4/6</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smtClean="0">
                <a:latin typeface="+mn-ea"/>
                <a:ea typeface="+mn-ea"/>
              </a:rPr>
              <a:t>SATURN1000 Elite</a:t>
            </a:r>
            <a:r>
              <a:rPr lang="ja-JP" altLang="en-US" dirty="0" smtClean="0">
                <a:latin typeface="+mn-ea"/>
                <a:ea typeface="+mn-ea"/>
              </a:rPr>
              <a:t>の</a:t>
            </a:r>
            <a:r>
              <a:rPr lang="ja-JP" altLang="en-US" dirty="0">
                <a:latin typeface="+mn-ea"/>
                <a:ea typeface="+mn-ea"/>
              </a:rPr>
              <a:t>端末</a:t>
            </a:r>
            <a:r>
              <a:rPr lang="ja-JP" altLang="en-US" dirty="0" smtClean="0">
                <a:latin typeface="+mn-ea"/>
                <a:ea typeface="+mn-ea"/>
              </a:rPr>
              <a:t>仕様は以下のとおりです。</a:t>
            </a:r>
            <a:endParaRPr lang="ja-JP" altLang="en-US" dirty="0">
              <a:latin typeface="+mn-ea"/>
              <a:ea typeface="+mn-ea"/>
            </a:endParaRPr>
          </a:p>
        </p:txBody>
      </p:sp>
      <p:graphicFrame>
        <p:nvGraphicFramePr>
          <p:cNvPr id="6" name="表 5"/>
          <p:cNvGraphicFramePr>
            <a:graphicFrameLocks noGrp="1"/>
          </p:cNvGraphicFramePr>
          <p:nvPr>
            <p:extLst/>
          </p:nvPr>
        </p:nvGraphicFramePr>
        <p:xfrm>
          <a:off x="309742" y="1505744"/>
          <a:ext cx="9351614" cy="4800060"/>
        </p:xfrm>
        <a:graphic>
          <a:graphicData uri="http://schemas.openxmlformats.org/drawingml/2006/table">
            <a:tbl>
              <a:tblPr firstRow="1" bandRow="1">
                <a:tableStyleId>{21E4AEA4-8DFA-4A89-87EB-49C32662AFE0}</a:tableStyleId>
              </a:tblPr>
              <a:tblGrid>
                <a:gridCol w="1216978">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gridCol w="5686364">
                  <a:extLst>
                    <a:ext uri="{9D8B030D-6E8A-4147-A177-3AD203B41FA5}">
                      <a16:colId xmlns:a16="http://schemas.microsoft.com/office/drawing/2014/main" val="20002"/>
                    </a:ext>
                  </a:extLst>
                </a:gridCol>
              </a:tblGrid>
              <a:tr h="52696">
                <a:tc gridSpan="2">
                  <a:txBody>
                    <a:bodyPr/>
                    <a:lstStyle/>
                    <a:p>
                      <a:pPr algn="ctr" fontAlgn="ctr"/>
                      <a:r>
                        <a:rPr lang="ja-JP" altLang="en-US" sz="1400" u="none" strike="noStrike" dirty="0">
                          <a:effectLst/>
                          <a:latin typeface="+mn-ea"/>
                          <a:ea typeface="+mn-ea"/>
                        </a:rPr>
                        <a:t>項目</a:t>
                      </a:r>
                      <a:endParaRPr lang="ja-JP" altLang="en-US" sz="1400" b="1" i="0" u="none" strike="noStrike" dirty="0">
                        <a:solidFill>
                          <a:srgbClr val="FFFFFF"/>
                        </a:solidFill>
                        <a:effectLst/>
                        <a:latin typeface="+mn-ea"/>
                        <a:ea typeface="+mn-ea"/>
                      </a:endParaRPr>
                    </a:p>
                  </a:txBody>
                  <a:tcPr marL="5307" marR="5307" marT="5307" marB="0" anchor="ctr"/>
                </a:tc>
                <a:tc hMerge="1">
                  <a:txBody>
                    <a:bodyPr/>
                    <a:lstStyle/>
                    <a:p>
                      <a:endParaRPr kumimoji="1" lang="ja-JP" altLang="en-US"/>
                    </a:p>
                  </a:txBody>
                  <a:tcPr/>
                </a:tc>
                <a:tc>
                  <a:txBody>
                    <a:bodyPr/>
                    <a:lstStyle/>
                    <a:p>
                      <a:pPr algn="ctr" fontAlgn="ctr"/>
                      <a:r>
                        <a:rPr lang="ja-JP" altLang="en-US" sz="1400" u="none" strike="noStrike" dirty="0">
                          <a:effectLst/>
                          <a:latin typeface="+mn-ea"/>
                          <a:ea typeface="+mn-ea"/>
                        </a:rPr>
                        <a:t>仕様</a:t>
                      </a:r>
                      <a:endParaRPr lang="ja-JP" altLang="en-US" sz="1400" b="1" i="0" u="none" strike="noStrike" dirty="0">
                        <a:solidFill>
                          <a:srgbClr val="FFFFFF"/>
                        </a:solidFill>
                        <a:effectLst/>
                        <a:latin typeface="+mn-ea"/>
                        <a:ea typeface="+mn-ea"/>
                      </a:endParaRPr>
                    </a:p>
                  </a:txBody>
                  <a:tcPr marL="5307" marR="5307" marT="5307" marB="0" anchor="ctr"/>
                </a:tc>
                <a:extLst>
                  <a:ext uri="{0D108BD9-81ED-4DB2-BD59-A6C34878D82A}">
                    <a16:rowId xmlns:a16="http://schemas.microsoft.com/office/drawing/2014/main" val="10000"/>
                  </a:ext>
                </a:extLst>
              </a:tr>
              <a:tr h="196341">
                <a:tc gridSpan="2">
                  <a:txBody>
                    <a:bodyPr/>
                    <a:lstStyle/>
                    <a:p>
                      <a:pPr algn="l" fontAlgn="ctr"/>
                      <a:r>
                        <a:rPr lang="ja-JP" altLang="en-US" sz="1400" u="none" strike="noStrike" dirty="0">
                          <a:solidFill>
                            <a:schemeClr val="bg1"/>
                          </a:solidFill>
                          <a:effectLst/>
                          <a:latin typeface="+mn-ea"/>
                          <a:ea typeface="+mn-ea"/>
                        </a:rPr>
                        <a:t>機種</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sz="1400" u="none" strike="noStrike" dirty="0">
                          <a:effectLst/>
                          <a:latin typeface="+mn-ea"/>
                          <a:ea typeface="+mn-ea"/>
                        </a:rPr>
                        <a:t>SATURN1000 Elite</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1"/>
                  </a:ext>
                </a:extLst>
              </a:tr>
              <a:tr h="196341">
                <a:tc gridSpan="2">
                  <a:txBody>
                    <a:bodyPr/>
                    <a:lstStyle/>
                    <a:p>
                      <a:pPr algn="l" fontAlgn="ctr"/>
                      <a:r>
                        <a:rPr lang="en-US" sz="1400" u="none" strike="noStrike" dirty="0">
                          <a:solidFill>
                            <a:schemeClr val="bg1"/>
                          </a:solidFill>
                          <a:effectLst/>
                          <a:latin typeface="+mn-ea"/>
                          <a:ea typeface="+mn-ea"/>
                        </a:rPr>
                        <a:t>CPU</a:t>
                      </a:r>
                      <a:endParaRPr 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sz="1400" u="none" strike="noStrike" dirty="0">
                          <a:effectLst/>
                          <a:latin typeface="+mn-ea"/>
                          <a:ea typeface="+mn-ea"/>
                        </a:rPr>
                        <a:t>ARM A7 Quad</a:t>
                      </a:r>
                      <a:r>
                        <a:rPr lang="ja-JP" altLang="en-US" sz="1400" u="none" strike="noStrike" dirty="0">
                          <a:effectLst/>
                          <a:latin typeface="+mn-ea"/>
                          <a:ea typeface="+mn-ea"/>
                        </a:rPr>
                        <a:t>コア </a:t>
                      </a:r>
                      <a:r>
                        <a:rPr lang="en-US" altLang="ja-JP" sz="1400" u="none" strike="noStrike" dirty="0">
                          <a:effectLst/>
                          <a:latin typeface="+mn-ea"/>
                          <a:ea typeface="+mn-ea"/>
                        </a:rPr>
                        <a:t>1.1 </a:t>
                      </a:r>
                      <a:r>
                        <a:rPr lang="en-US" sz="1400" u="none" strike="noStrike" dirty="0">
                          <a:effectLst/>
                          <a:latin typeface="+mn-ea"/>
                          <a:ea typeface="+mn-ea"/>
                        </a:rPr>
                        <a:t>GHz</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2"/>
                  </a:ext>
                </a:extLst>
              </a:tr>
              <a:tr h="196341">
                <a:tc gridSpan="2">
                  <a:txBody>
                    <a:bodyPr/>
                    <a:lstStyle/>
                    <a:p>
                      <a:pPr algn="l" fontAlgn="ctr"/>
                      <a:r>
                        <a:rPr lang="ja-JP" altLang="en-US" sz="1400" u="none" strike="noStrike" dirty="0">
                          <a:solidFill>
                            <a:schemeClr val="bg1"/>
                          </a:solidFill>
                          <a:effectLst/>
                          <a:latin typeface="+mn-ea"/>
                          <a:ea typeface="+mn-ea"/>
                        </a:rPr>
                        <a:t>メモリー</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sz="1400" u="none" strike="noStrike">
                          <a:effectLst/>
                          <a:latin typeface="+mn-ea"/>
                          <a:ea typeface="+mn-ea"/>
                        </a:rPr>
                        <a:t>ROM：16GB /RAM： 2GB</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3"/>
                  </a:ext>
                </a:extLst>
              </a:tr>
              <a:tr h="196341">
                <a:tc gridSpan="2">
                  <a:txBody>
                    <a:bodyPr/>
                    <a:lstStyle/>
                    <a:p>
                      <a:pPr algn="l" fontAlgn="ctr"/>
                      <a:r>
                        <a:rPr lang="en-US" sz="1400" u="none" strike="noStrike" dirty="0">
                          <a:solidFill>
                            <a:schemeClr val="bg1"/>
                          </a:solidFill>
                          <a:effectLst/>
                          <a:latin typeface="+mn-ea"/>
                          <a:ea typeface="+mn-ea"/>
                        </a:rPr>
                        <a:t>OS</a:t>
                      </a:r>
                      <a:endParaRPr 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sz="1400" u="none" strike="noStrike">
                          <a:effectLst/>
                          <a:latin typeface="+mn-ea"/>
                          <a:ea typeface="+mn-ea"/>
                        </a:rPr>
                        <a:t>Android™ v6.x</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4"/>
                  </a:ext>
                </a:extLst>
              </a:tr>
              <a:tr h="196341">
                <a:tc rowSpan="2">
                  <a:txBody>
                    <a:bodyPr/>
                    <a:lstStyle/>
                    <a:p>
                      <a:pPr algn="l" fontAlgn="ctr"/>
                      <a:r>
                        <a:rPr lang="ja-JP" altLang="en-US" sz="1400" u="none" strike="noStrike" dirty="0">
                          <a:solidFill>
                            <a:schemeClr val="bg1"/>
                          </a:solidFill>
                          <a:effectLst/>
                          <a:latin typeface="+mn-ea"/>
                          <a:ea typeface="+mn-ea"/>
                        </a:rPr>
                        <a:t>ディスプレイ</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a:solidFill>
                            <a:schemeClr val="bg1"/>
                          </a:solidFill>
                          <a:effectLst/>
                          <a:latin typeface="+mn-ea"/>
                          <a:ea typeface="+mn-ea"/>
                        </a:rPr>
                        <a:t>液晶／解像度</a:t>
                      </a:r>
                      <a:endParaRPr lang="ja-JP" altLang="en-US" sz="1400" b="1" i="0" u="none" strike="noStrike">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u="none" strike="noStrike">
                          <a:effectLst/>
                          <a:latin typeface="+mn-ea"/>
                          <a:ea typeface="+mn-ea"/>
                        </a:rPr>
                        <a:t>5.0</a:t>
                      </a:r>
                      <a:r>
                        <a:rPr lang="ja-JP" altLang="en-US" sz="1400" u="none" strike="noStrike">
                          <a:effectLst/>
                          <a:latin typeface="+mn-ea"/>
                          <a:ea typeface="+mn-ea"/>
                        </a:rPr>
                        <a:t>型 </a:t>
                      </a:r>
                      <a:r>
                        <a:rPr lang="en-US" altLang="ja-JP" sz="1400" u="none" strike="noStrike">
                          <a:effectLst/>
                          <a:latin typeface="+mn-ea"/>
                          <a:ea typeface="+mn-ea"/>
                        </a:rPr>
                        <a:t>TFT</a:t>
                      </a:r>
                      <a:r>
                        <a:rPr lang="ja-JP" altLang="en-US" sz="1400" u="none" strike="noStrike">
                          <a:effectLst/>
                          <a:latin typeface="+mn-ea"/>
                          <a:ea typeface="+mn-ea"/>
                        </a:rPr>
                        <a:t>カラー液晶</a:t>
                      </a:r>
                      <a:r>
                        <a:rPr lang="en-US" altLang="ja-JP" sz="1400" u="none" strike="noStrike">
                          <a:effectLst/>
                          <a:latin typeface="+mn-ea"/>
                          <a:ea typeface="+mn-ea"/>
                        </a:rPr>
                        <a:t>, HD</a:t>
                      </a:r>
                      <a:r>
                        <a:rPr lang="ja-JP" altLang="en-US" sz="1400" u="none" strike="noStrike">
                          <a:effectLst/>
                          <a:latin typeface="+mn-ea"/>
                          <a:ea typeface="+mn-ea"/>
                        </a:rPr>
                        <a:t>（解像度：</a:t>
                      </a:r>
                      <a:r>
                        <a:rPr lang="en-US" altLang="ja-JP" sz="1400" u="none" strike="noStrike">
                          <a:effectLst/>
                          <a:latin typeface="+mn-ea"/>
                          <a:ea typeface="+mn-ea"/>
                        </a:rPr>
                        <a:t>1280x720 </a:t>
                      </a:r>
                      <a:r>
                        <a:rPr lang="ja-JP" altLang="en-US" sz="1400" u="none" strike="noStrike">
                          <a:effectLst/>
                          <a:latin typeface="+mn-ea"/>
                          <a:ea typeface="+mn-ea"/>
                        </a:rPr>
                        <a:t>ドット）</a:t>
                      </a:r>
                      <a:endParaRPr lang="ja-JP" alt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5"/>
                  </a:ext>
                </a:extLst>
              </a:tr>
              <a:tr h="196341">
                <a:tc vMerge="1">
                  <a:txBody>
                    <a:bodyPr/>
                    <a:lstStyle/>
                    <a:p>
                      <a:endParaRPr kumimoji="1" lang="ja-JP" altLang="en-US"/>
                    </a:p>
                  </a:txBody>
                  <a:tcPr/>
                </a:tc>
                <a:tc>
                  <a:txBody>
                    <a:bodyPr/>
                    <a:lstStyle/>
                    <a:p>
                      <a:pPr algn="l" fontAlgn="ctr"/>
                      <a:r>
                        <a:rPr lang="ja-JP" altLang="en-US" sz="1400" u="none" strike="noStrike" dirty="0">
                          <a:solidFill>
                            <a:schemeClr val="bg1"/>
                          </a:solidFill>
                          <a:effectLst/>
                          <a:latin typeface="+mn-ea"/>
                          <a:ea typeface="+mn-ea"/>
                        </a:rPr>
                        <a:t>タッチパネル</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a:effectLst/>
                          <a:latin typeface="+mn-ea"/>
                          <a:ea typeface="+mn-ea"/>
                        </a:rPr>
                        <a:t>静電容量方式</a:t>
                      </a:r>
                      <a:endParaRPr lang="ja-JP" alt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6"/>
                  </a:ext>
                </a:extLst>
              </a:tr>
              <a:tr h="344923">
                <a:tc rowSpan="3">
                  <a:txBody>
                    <a:bodyPr/>
                    <a:lstStyle/>
                    <a:p>
                      <a:pPr algn="l" fontAlgn="ctr"/>
                      <a:r>
                        <a:rPr lang="ja-JP" altLang="en-US" sz="1400" u="none" strike="noStrike" dirty="0">
                          <a:solidFill>
                            <a:schemeClr val="bg1"/>
                          </a:solidFill>
                          <a:effectLst/>
                          <a:latin typeface="+mn-ea"/>
                          <a:ea typeface="+mn-ea"/>
                        </a:rPr>
                        <a:t>決済機能</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solidFill>
                            <a:schemeClr val="bg1"/>
                          </a:solidFill>
                          <a:effectLst/>
                          <a:latin typeface="+mn-ea"/>
                          <a:ea typeface="+mn-ea"/>
                        </a:rPr>
                        <a:t>磁気カード</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dirty="0">
                          <a:effectLst/>
                          <a:latin typeface="+mn-ea"/>
                          <a:ea typeface="+mn-ea"/>
                        </a:rPr>
                        <a:t>ISO 7810, 7811, and 7813 </a:t>
                      </a:r>
                      <a:r>
                        <a:rPr lang="en-US" altLang="ja-JP" sz="1400" u="none" strike="noStrike" dirty="0" smtClean="0">
                          <a:effectLst/>
                          <a:latin typeface="+mn-ea"/>
                          <a:ea typeface="+mn-ea"/>
                        </a:rPr>
                        <a:t>Dual</a:t>
                      </a:r>
                      <a:r>
                        <a:rPr lang="ja-JP" altLang="en-US" sz="1400" u="none" strike="noStrike" dirty="0" smtClean="0">
                          <a:effectLst/>
                          <a:latin typeface="+mn-ea"/>
                          <a:ea typeface="+mn-ea"/>
                        </a:rPr>
                        <a:t> </a:t>
                      </a:r>
                      <a:r>
                        <a:rPr lang="en-US" sz="1400" u="none" strike="noStrike" dirty="0" err="1" smtClean="0">
                          <a:effectLst/>
                          <a:latin typeface="+mn-ea"/>
                          <a:ea typeface="+mn-ea"/>
                        </a:rPr>
                        <a:t>Track,Bi</a:t>
                      </a:r>
                      <a:r>
                        <a:rPr lang="en-US" sz="1400" u="none" strike="noStrike" dirty="0" smtClean="0">
                          <a:effectLst/>
                          <a:latin typeface="+mn-ea"/>
                          <a:ea typeface="+mn-ea"/>
                        </a:rPr>
                        <a:t>-Directional </a:t>
                      </a:r>
                      <a:r>
                        <a:rPr lang="en-US" sz="1400" u="none" strike="noStrike" dirty="0">
                          <a:effectLst/>
                          <a:latin typeface="+mn-ea"/>
                          <a:ea typeface="+mn-ea"/>
                        </a:rPr>
                        <a:t>reading</a:t>
                      </a:r>
                      <a:br>
                        <a:rPr lang="en-US" sz="1400" u="none" strike="noStrike" dirty="0">
                          <a:effectLst/>
                          <a:latin typeface="+mn-ea"/>
                          <a:ea typeface="+mn-ea"/>
                        </a:rPr>
                      </a:br>
                      <a:r>
                        <a:rPr lang="ja-JP" altLang="en-US" sz="1400" u="none" strike="noStrike" dirty="0">
                          <a:effectLst/>
                          <a:latin typeface="+mn-ea"/>
                          <a:ea typeface="+mn-ea"/>
                        </a:rPr>
                        <a:t>シングルヘッド（</a:t>
                      </a:r>
                      <a:r>
                        <a:rPr lang="en-US" sz="1400" u="none" strike="noStrike" dirty="0">
                          <a:effectLst/>
                          <a:latin typeface="+mn-ea"/>
                          <a:ea typeface="+mn-ea"/>
                        </a:rPr>
                        <a:t>JIS </a:t>
                      </a:r>
                      <a:r>
                        <a:rPr lang="en-US" sz="1400" u="none" strike="noStrike" dirty="0" err="1">
                          <a:effectLst/>
                          <a:latin typeface="+mn-ea"/>
                          <a:ea typeface="+mn-ea"/>
                        </a:rPr>
                        <a:t>Ⅰ／JIS</a:t>
                      </a:r>
                      <a:r>
                        <a:rPr lang="en-US" sz="1400" u="none" strike="noStrike" dirty="0">
                          <a:effectLst/>
                          <a:latin typeface="+mn-ea"/>
                          <a:ea typeface="+mn-ea"/>
                        </a:rPr>
                        <a:t> Ⅱ </a:t>
                      </a:r>
                      <a:r>
                        <a:rPr lang="ja-JP" altLang="en-US" sz="1400" u="none" strike="noStrike" dirty="0">
                          <a:effectLst/>
                          <a:latin typeface="+mn-ea"/>
                          <a:ea typeface="+mn-ea"/>
                        </a:rPr>
                        <a:t>同時読み込み非対応）</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7"/>
                  </a:ext>
                </a:extLst>
              </a:tr>
              <a:tr h="196341">
                <a:tc vMerge="1">
                  <a:txBody>
                    <a:bodyPr/>
                    <a:lstStyle/>
                    <a:p>
                      <a:endParaRPr kumimoji="1" lang="ja-JP" altLang="en-US"/>
                    </a:p>
                  </a:txBody>
                  <a:tcPr/>
                </a:tc>
                <a:tc>
                  <a:txBody>
                    <a:bodyPr/>
                    <a:lstStyle/>
                    <a:p>
                      <a:pPr algn="l" fontAlgn="ctr"/>
                      <a:r>
                        <a:rPr lang="ja-JP" altLang="en-US" sz="1400" u="none" strike="noStrike">
                          <a:solidFill>
                            <a:schemeClr val="bg1"/>
                          </a:solidFill>
                          <a:effectLst/>
                          <a:latin typeface="+mn-ea"/>
                          <a:ea typeface="+mn-ea"/>
                        </a:rPr>
                        <a:t>接触</a:t>
                      </a:r>
                      <a:r>
                        <a:rPr lang="en-US" altLang="ja-JP" sz="1400" u="none" strike="noStrike">
                          <a:solidFill>
                            <a:schemeClr val="bg1"/>
                          </a:solidFill>
                          <a:effectLst/>
                          <a:latin typeface="+mn-ea"/>
                          <a:ea typeface="+mn-ea"/>
                        </a:rPr>
                        <a:t>IC</a:t>
                      </a:r>
                      <a:r>
                        <a:rPr lang="ja-JP" altLang="en-US" sz="1400" u="none" strike="noStrike">
                          <a:solidFill>
                            <a:schemeClr val="bg1"/>
                          </a:solidFill>
                          <a:effectLst/>
                          <a:latin typeface="+mn-ea"/>
                          <a:ea typeface="+mn-ea"/>
                        </a:rPr>
                        <a:t>カードリーダー</a:t>
                      </a:r>
                      <a:endParaRPr lang="ja-JP" altLang="en-US" sz="1400" b="1" i="0" u="none" strike="noStrike">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effectLst/>
                          <a:latin typeface="+mn-ea"/>
                          <a:ea typeface="+mn-ea"/>
                        </a:rPr>
                        <a:t>ISO 7816 ID-1 1.8 V/3V/5V T=0, T=1</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8"/>
                  </a:ext>
                </a:extLst>
              </a:tr>
              <a:tr h="196341">
                <a:tc vMerge="1">
                  <a:txBody>
                    <a:bodyPr/>
                    <a:lstStyle/>
                    <a:p>
                      <a:endParaRPr kumimoji="1" lang="ja-JP" altLang="en-US"/>
                    </a:p>
                  </a:txBody>
                  <a:tcPr/>
                </a:tc>
                <a:tc>
                  <a:txBody>
                    <a:bodyPr/>
                    <a:lstStyle/>
                    <a:p>
                      <a:pPr algn="l" fontAlgn="ctr"/>
                      <a:r>
                        <a:rPr lang="ja-JP" altLang="en-US" sz="1400" u="none" strike="noStrike" dirty="0">
                          <a:solidFill>
                            <a:schemeClr val="bg1"/>
                          </a:solidFill>
                          <a:effectLst/>
                          <a:latin typeface="+mn-ea"/>
                          <a:ea typeface="+mn-ea"/>
                        </a:rPr>
                        <a:t>非接触</a:t>
                      </a:r>
                      <a:r>
                        <a:rPr lang="en-US" altLang="ja-JP" sz="1400" u="none" strike="noStrike" dirty="0">
                          <a:solidFill>
                            <a:schemeClr val="bg1"/>
                          </a:solidFill>
                          <a:effectLst/>
                          <a:latin typeface="+mn-ea"/>
                          <a:ea typeface="+mn-ea"/>
                        </a:rPr>
                        <a:t>IC</a:t>
                      </a:r>
                      <a:r>
                        <a:rPr lang="ja-JP" altLang="en-US" sz="1400" u="none" strike="noStrike" dirty="0">
                          <a:solidFill>
                            <a:schemeClr val="bg1"/>
                          </a:solidFill>
                          <a:effectLst/>
                          <a:latin typeface="+mn-ea"/>
                          <a:ea typeface="+mn-ea"/>
                        </a:rPr>
                        <a:t>カードリーダー／ライター</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dirty="0" smtClean="0">
                          <a:effectLst/>
                          <a:latin typeface="+mn-ea"/>
                          <a:ea typeface="+mn-ea"/>
                        </a:rPr>
                        <a:t>ISO/IEC14443（TypeA </a:t>
                      </a:r>
                      <a:r>
                        <a:rPr lang="en-US" sz="1400" u="none" strike="noStrike" dirty="0">
                          <a:effectLst/>
                          <a:latin typeface="+mn-ea"/>
                          <a:ea typeface="+mn-ea"/>
                        </a:rPr>
                        <a:t>/</a:t>
                      </a:r>
                      <a:r>
                        <a:rPr lang="en-US" sz="1400" u="none" strike="noStrike" dirty="0" err="1" smtClean="0">
                          <a:effectLst/>
                          <a:latin typeface="+mn-ea"/>
                          <a:ea typeface="+mn-ea"/>
                        </a:rPr>
                        <a:t>TypeB</a:t>
                      </a:r>
                      <a:r>
                        <a:rPr lang="en-US" sz="1400" u="none" strike="noStrike" dirty="0" smtClean="0">
                          <a:effectLst/>
                          <a:latin typeface="+mn-ea"/>
                          <a:ea typeface="+mn-ea"/>
                        </a:rPr>
                        <a:t>）、</a:t>
                      </a:r>
                      <a:r>
                        <a:rPr lang="en-US" sz="1400" u="none" strike="noStrike" dirty="0">
                          <a:effectLst/>
                          <a:latin typeface="+mn-ea"/>
                          <a:ea typeface="+mn-ea"/>
                        </a:rPr>
                        <a:t>ISO 18092 </a:t>
                      </a:r>
                      <a:r>
                        <a:rPr lang="en-US" sz="1400" u="none" strike="noStrike" dirty="0" err="1">
                          <a:effectLst/>
                          <a:latin typeface="+mn-ea"/>
                          <a:ea typeface="+mn-ea"/>
                        </a:rPr>
                        <a:t>NFC、Mifare、FeliCa</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9"/>
                  </a:ext>
                </a:extLst>
              </a:tr>
              <a:tr h="196341">
                <a:tc rowSpan="3">
                  <a:txBody>
                    <a:bodyPr/>
                    <a:lstStyle/>
                    <a:p>
                      <a:pPr algn="l" fontAlgn="ctr"/>
                      <a:r>
                        <a:rPr lang="ja-JP" altLang="en-US" sz="1400" u="none" strike="noStrike" dirty="0">
                          <a:solidFill>
                            <a:schemeClr val="bg1"/>
                          </a:solidFill>
                          <a:effectLst/>
                          <a:latin typeface="+mn-ea"/>
                          <a:ea typeface="+mn-ea"/>
                        </a:rPr>
                        <a:t>通信機能</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solidFill>
                            <a:schemeClr val="bg1"/>
                          </a:solidFill>
                          <a:effectLst/>
                          <a:latin typeface="+mn-ea"/>
                          <a:ea typeface="+mn-ea"/>
                        </a:rPr>
                        <a:t>公衆網通信</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effectLst/>
                          <a:latin typeface="+mn-ea"/>
                          <a:ea typeface="+mn-ea"/>
                        </a:rPr>
                        <a:t>3G/4G LTE</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0"/>
                  </a:ext>
                </a:extLst>
              </a:tr>
              <a:tr h="196341">
                <a:tc vMerge="1">
                  <a:txBody>
                    <a:bodyPr/>
                    <a:lstStyle/>
                    <a:p>
                      <a:endParaRPr kumimoji="1" lang="ja-JP" altLang="en-US"/>
                    </a:p>
                  </a:txBody>
                  <a:tcPr/>
                </a:tc>
                <a:tc>
                  <a:txBody>
                    <a:bodyPr/>
                    <a:lstStyle/>
                    <a:p>
                      <a:pPr algn="l" fontAlgn="ctr"/>
                      <a:r>
                        <a:rPr lang="ja-JP" altLang="en-US" sz="1400" u="none" strike="noStrike" dirty="0">
                          <a:solidFill>
                            <a:schemeClr val="bg1"/>
                          </a:solidFill>
                          <a:effectLst/>
                          <a:latin typeface="+mn-ea"/>
                          <a:ea typeface="+mn-ea"/>
                        </a:rPr>
                        <a:t>無線</a:t>
                      </a:r>
                      <a:r>
                        <a:rPr lang="en-US" sz="1400" u="none" strike="noStrike" dirty="0">
                          <a:solidFill>
                            <a:schemeClr val="bg1"/>
                          </a:solidFill>
                          <a:effectLst/>
                          <a:latin typeface="+mn-ea"/>
                          <a:ea typeface="+mn-ea"/>
                        </a:rPr>
                        <a:t>LAN</a:t>
                      </a:r>
                      <a:endParaRPr 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effectLst/>
                          <a:latin typeface="+mn-ea"/>
                          <a:ea typeface="+mn-ea"/>
                        </a:rPr>
                        <a:t>IEEE802.11 a/b/g/n, 2.4GHz/5GHz</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1"/>
                  </a:ext>
                </a:extLst>
              </a:tr>
              <a:tr h="196341">
                <a:tc vMerge="1">
                  <a:txBody>
                    <a:bodyPr/>
                    <a:lstStyle/>
                    <a:p>
                      <a:endParaRPr kumimoji="1" lang="ja-JP" altLang="en-US"/>
                    </a:p>
                  </a:txBody>
                  <a:tcPr/>
                </a:tc>
                <a:tc>
                  <a:txBody>
                    <a:bodyPr/>
                    <a:lstStyle/>
                    <a:p>
                      <a:pPr algn="l" fontAlgn="ctr"/>
                      <a:r>
                        <a:rPr lang="en-US" sz="1400" u="none" strike="noStrike" dirty="0">
                          <a:solidFill>
                            <a:schemeClr val="bg1"/>
                          </a:solidFill>
                          <a:effectLst/>
                          <a:latin typeface="+mn-ea"/>
                          <a:ea typeface="+mn-ea"/>
                        </a:rPr>
                        <a:t>Bluetooth</a:t>
                      </a:r>
                      <a:endParaRPr 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effectLst/>
                          <a:latin typeface="+mn-ea"/>
                          <a:ea typeface="+mn-ea"/>
                        </a:rPr>
                        <a:t>Bluetooth 3.0</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2"/>
                  </a:ext>
                </a:extLst>
              </a:tr>
              <a:tr h="196341">
                <a:tc>
                  <a:txBody>
                    <a:bodyPr/>
                    <a:lstStyle/>
                    <a:p>
                      <a:pPr algn="l" fontAlgn="ctr"/>
                      <a:r>
                        <a:rPr lang="ja-JP" altLang="en-US" sz="1400" u="none" strike="noStrike">
                          <a:solidFill>
                            <a:schemeClr val="bg1"/>
                          </a:solidFill>
                          <a:effectLst/>
                          <a:latin typeface="+mn-ea"/>
                          <a:ea typeface="+mn-ea"/>
                        </a:rPr>
                        <a:t>インターフェース</a:t>
                      </a:r>
                      <a:endParaRPr lang="ja-JP" altLang="en-US" sz="1400" b="1" i="0" u="none" strike="noStrike">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solidFill>
                            <a:schemeClr val="bg1"/>
                          </a:solidFill>
                          <a:effectLst/>
                          <a:latin typeface="+mn-ea"/>
                          <a:ea typeface="+mn-ea"/>
                        </a:rPr>
                        <a:t>USB</a:t>
                      </a:r>
                      <a:endParaRPr lang="en-US" sz="1400" b="1" i="0" u="none" strike="noStrike">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u="none" strike="noStrike">
                          <a:effectLst/>
                          <a:latin typeface="+mn-ea"/>
                          <a:ea typeface="+mn-ea"/>
                        </a:rPr>
                        <a:t>Type C</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3"/>
                  </a:ext>
                </a:extLst>
              </a:tr>
              <a:tr h="376762">
                <a:tc gridSpan="2">
                  <a:txBody>
                    <a:bodyPr/>
                    <a:lstStyle/>
                    <a:p>
                      <a:pPr algn="l" fontAlgn="ctr"/>
                      <a:r>
                        <a:rPr lang="ja-JP" altLang="en-US" sz="1400" u="none" strike="noStrike" dirty="0">
                          <a:solidFill>
                            <a:schemeClr val="bg1"/>
                          </a:solidFill>
                          <a:effectLst/>
                          <a:latin typeface="+mn-ea"/>
                          <a:ea typeface="+mn-ea"/>
                        </a:rPr>
                        <a:t>バーコードリーダ　</a:t>
                      </a:r>
                      <a:r>
                        <a:rPr lang="en-US" altLang="ja-JP" sz="1400" u="none" strike="noStrike" dirty="0">
                          <a:solidFill>
                            <a:schemeClr val="bg1"/>
                          </a:solidFill>
                          <a:effectLst/>
                          <a:latin typeface="+mn-ea"/>
                          <a:ea typeface="+mn-ea"/>
                        </a:rPr>
                        <a:t>※</a:t>
                      </a:r>
                      <a:r>
                        <a:rPr lang="ja-JP" altLang="en-US" sz="1400" u="none" strike="noStrike" dirty="0">
                          <a:solidFill>
                            <a:schemeClr val="bg1"/>
                          </a:solidFill>
                          <a:effectLst/>
                          <a:latin typeface="+mn-ea"/>
                          <a:ea typeface="+mn-ea"/>
                        </a:rPr>
                        <a:t>端末上部</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sz="1400" u="none" strike="noStrike">
                          <a:effectLst/>
                          <a:latin typeface="+mn-ea"/>
                          <a:ea typeface="+mn-ea"/>
                        </a:rPr>
                        <a:t>Maximum Image Transfer Rate: 30 frame/sec</a:t>
                      </a:r>
                      <a:br>
                        <a:rPr lang="en-US" sz="1400" u="none" strike="noStrike">
                          <a:effectLst/>
                          <a:latin typeface="+mn-ea"/>
                          <a:ea typeface="+mn-ea"/>
                        </a:rPr>
                      </a:br>
                      <a:r>
                        <a:rPr lang="en-US" sz="1400" u="none" strike="noStrike">
                          <a:effectLst/>
                          <a:latin typeface="+mn-ea"/>
                          <a:ea typeface="+mn-ea"/>
                        </a:rPr>
                        <a:t>Active Pixel Array: 648*488</a:t>
                      </a:r>
                      <a:endParaRPr 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4"/>
                  </a:ext>
                </a:extLst>
              </a:tr>
              <a:tr h="196341">
                <a:tc gridSpan="2">
                  <a:txBody>
                    <a:bodyPr/>
                    <a:lstStyle/>
                    <a:p>
                      <a:pPr algn="l" fontAlgn="ctr"/>
                      <a:r>
                        <a:rPr lang="ja-JP" altLang="en-US" sz="1400" u="none" strike="noStrike" dirty="0">
                          <a:solidFill>
                            <a:schemeClr val="bg1"/>
                          </a:solidFill>
                          <a:effectLst/>
                          <a:latin typeface="+mn-ea"/>
                          <a:ea typeface="+mn-ea"/>
                        </a:rPr>
                        <a:t>外形寸法</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ja-JP" altLang="en-US" sz="1400" u="none" strike="noStrike" dirty="0">
                          <a:effectLst/>
                          <a:latin typeface="+mn-ea"/>
                          <a:ea typeface="+mn-ea"/>
                        </a:rPr>
                        <a:t>約</a:t>
                      </a:r>
                      <a:r>
                        <a:rPr lang="en-US" altLang="ja-JP" sz="1400" u="none" strike="noStrike" dirty="0" smtClean="0">
                          <a:effectLst/>
                          <a:latin typeface="+mn-ea"/>
                          <a:ea typeface="+mn-ea"/>
                        </a:rPr>
                        <a:t>169</a:t>
                      </a:r>
                      <a:r>
                        <a:rPr lang="en-US" sz="1400" u="none" strike="noStrike" dirty="0" smtClean="0">
                          <a:effectLst/>
                          <a:latin typeface="+mn-ea"/>
                          <a:ea typeface="+mn-ea"/>
                        </a:rPr>
                        <a:t>mm（L）x</a:t>
                      </a:r>
                      <a:r>
                        <a:rPr lang="ja-JP" altLang="en-US" sz="1400" u="none" strike="noStrike" dirty="0">
                          <a:effectLst/>
                          <a:latin typeface="+mn-ea"/>
                          <a:ea typeface="+mn-ea"/>
                        </a:rPr>
                        <a:t>約</a:t>
                      </a:r>
                      <a:r>
                        <a:rPr lang="en-US" altLang="ja-JP" sz="1400" u="none" strike="noStrike" dirty="0" smtClean="0">
                          <a:effectLst/>
                          <a:latin typeface="+mn-ea"/>
                          <a:ea typeface="+mn-ea"/>
                        </a:rPr>
                        <a:t>75</a:t>
                      </a:r>
                      <a:r>
                        <a:rPr lang="en-US" sz="1400" u="none" strike="noStrike" dirty="0" smtClean="0">
                          <a:effectLst/>
                          <a:latin typeface="+mn-ea"/>
                          <a:ea typeface="+mn-ea"/>
                        </a:rPr>
                        <a:t>mm（W）x</a:t>
                      </a:r>
                      <a:r>
                        <a:rPr lang="ja-JP" altLang="en-US" sz="1400" u="none" strike="noStrike" dirty="0">
                          <a:effectLst/>
                          <a:latin typeface="+mn-ea"/>
                          <a:ea typeface="+mn-ea"/>
                        </a:rPr>
                        <a:t>約</a:t>
                      </a:r>
                      <a:r>
                        <a:rPr lang="en-US" altLang="ja-JP" sz="1400" u="none" strike="noStrike" dirty="0" smtClean="0">
                          <a:effectLst/>
                          <a:latin typeface="+mn-ea"/>
                          <a:ea typeface="+mn-ea"/>
                        </a:rPr>
                        <a:t>18</a:t>
                      </a:r>
                      <a:r>
                        <a:rPr lang="en-US" sz="1400" u="none" strike="noStrike" dirty="0" smtClean="0">
                          <a:effectLst/>
                          <a:latin typeface="+mn-ea"/>
                          <a:ea typeface="+mn-ea"/>
                        </a:rPr>
                        <a:t>mm（H）（</a:t>
                      </a:r>
                      <a:r>
                        <a:rPr lang="ja-JP" altLang="en-US" sz="1400" u="none" strike="noStrike" dirty="0">
                          <a:effectLst/>
                          <a:latin typeface="+mn-ea"/>
                          <a:ea typeface="+mn-ea"/>
                        </a:rPr>
                        <a:t>突起部を除く）</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5"/>
                  </a:ext>
                </a:extLst>
              </a:tr>
              <a:tr h="196341">
                <a:tc gridSpan="2">
                  <a:txBody>
                    <a:bodyPr/>
                    <a:lstStyle/>
                    <a:p>
                      <a:pPr algn="l" fontAlgn="ctr"/>
                      <a:r>
                        <a:rPr lang="ja-JP" altLang="en-US" sz="1400" u="none" strike="noStrike">
                          <a:solidFill>
                            <a:schemeClr val="bg1"/>
                          </a:solidFill>
                          <a:effectLst/>
                          <a:latin typeface="+mn-ea"/>
                          <a:ea typeface="+mn-ea"/>
                        </a:rPr>
                        <a:t>質量</a:t>
                      </a:r>
                      <a:endParaRPr lang="ja-JP" altLang="en-US" sz="1400" b="1" i="0" u="none" strike="noStrike">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ja-JP" altLang="en-US" sz="1400" u="none" strike="noStrike" dirty="0">
                          <a:effectLst/>
                          <a:latin typeface="+mn-ea"/>
                          <a:ea typeface="+mn-ea"/>
                        </a:rPr>
                        <a:t>約</a:t>
                      </a:r>
                      <a:r>
                        <a:rPr lang="en-US" altLang="ja-JP" sz="1400" u="none" strike="noStrike" dirty="0">
                          <a:effectLst/>
                          <a:latin typeface="+mn-ea"/>
                          <a:ea typeface="+mn-ea"/>
                        </a:rPr>
                        <a:t>242 g</a:t>
                      </a:r>
                      <a:r>
                        <a:rPr lang="ja-JP" altLang="en-US" sz="1400" u="none" strike="noStrike" dirty="0">
                          <a:effectLst/>
                          <a:latin typeface="+mn-ea"/>
                          <a:ea typeface="+mn-ea"/>
                        </a:rPr>
                        <a:t>（ケーブル・アクセサリを除く）</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6"/>
                  </a:ext>
                </a:extLst>
              </a:tr>
              <a:tr h="196341">
                <a:tc>
                  <a:txBody>
                    <a:bodyPr/>
                    <a:lstStyle/>
                    <a:p>
                      <a:pPr algn="l" fontAlgn="ctr"/>
                      <a:r>
                        <a:rPr lang="ja-JP" altLang="en-US" sz="1400" u="none" strike="noStrike" dirty="0">
                          <a:solidFill>
                            <a:schemeClr val="bg1"/>
                          </a:solidFill>
                          <a:effectLst/>
                          <a:latin typeface="+mn-ea"/>
                          <a:ea typeface="+mn-ea"/>
                        </a:rPr>
                        <a:t>電源</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solidFill>
                            <a:schemeClr val="bg1"/>
                          </a:solidFill>
                          <a:effectLst/>
                          <a:latin typeface="+mn-ea"/>
                          <a:ea typeface="+mn-ea"/>
                        </a:rPr>
                        <a:t>バッテリー</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effectLst/>
                          <a:latin typeface="+mn-ea"/>
                          <a:ea typeface="+mn-ea"/>
                        </a:rPr>
                        <a:t>リチウムイオン電池 </a:t>
                      </a:r>
                      <a:r>
                        <a:rPr lang="en-US" altLang="ja-JP" sz="1400" u="none" strike="noStrike" dirty="0">
                          <a:effectLst/>
                          <a:latin typeface="+mn-ea"/>
                          <a:ea typeface="+mn-ea"/>
                        </a:rPr>
                        <a:t>4.2V 3000mAh</a:t>
                      </a:r>
                      <a:endParaRPr lang="en-US" altLang="ja-JP"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7"/>
                  </a:ext>
                </a:extLst>
              </a:tr>
              <a:tr h="196341">
                <a:tc rowSpan="2">
                  <a:txBody>
                    <a:bodyPr/>
                    <a:lstStyle/>
                    <a:p>
                      <a:pPr algn="l" fontAlgn="ctr"/>
                      <a:r>
                        <a:rPr lang="ja-JP" altLang="en-US" sz="1400" u="none" strike="noStrike" dirty="0">
                          <a:solidFill>
                            <a:schemeClr val="bg1"/>
                          </a:solidFill>
                          <a:effectLst/>
                          <a:latin typeface="+mn-ea"/>
                          <a:ea typeface="+mn-ea"/>
                        </a:rPr>
                        <a:t>環境条件</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solidFill>
                            <a:schemeClr val="bg1"/>
                          </a:solidFill>
                          <a:effectLst/>
                          <a:latin typeface="+mn-ea"/>
                          <a:ea typeface="+mn-ea"/>
                        </a:rPr>
                        <a:t>動作環境</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a:effectLst/>
                          <a:latin typeface="+mn-ea"/>
                          <a:ea typeface="+mn-ea"/>
                        </a:rPr>
                        <a:t>温度：</a:t>
                      </a:r>
                      <a:r>
                        <a:rPr lang="en-US" altLang="ja-JP" sz="1400" u="none" strike="noStrike">
                          <a:effectLst/>
                          <a:latin typeface="+mn-ea"/>
                          <a:ea typeface="+mn-ea"/>
                        </a:rPr>
                        <a:t>0 ℃</a:t>
                      </a:r>
                      <a:r>
                        <a:rPr lang="ja-JP" altLang="en-US" sz="1400" u="none" strike="noStrike">
                          <a:effectLst/>
                          <a:latin typeface="+mn-ea"/>
                          <a:ea typeface="+mn-ea"/>
                        </a:rPr>
                        <a:t>～</a:t>
                      </a:r>
                      <a:r>
                        <a:rPr lang="en-US" altLang="ja-JP" sz="1400" u="none" strike="noStrike">
                          <a:effectLst/>
                          <a:latin typeface="+mn-ea"/>
                          <a:ea typeface="+mn-ea"/>
                        </a:rPr>
                        <a:t>50 ℃</a:t>
                      </a:r>
                      <a:r>
                        <a:rPr lang="ja-JP" altLang="en-US" sz="1400" u="none" strike="noStrike">
                          <a:effectLst/>
                          <a:latin typeface="+mn-ea"/>
                          <a:ea typeface="+mn-ea"/>
                        </a:rPr>
                        <a:t>、湿度：</a:t>
                      </a:r>
                      <a:r>
                        <a:rPr lang="en-US" altLang="ja-JP" sz="1400" u="none" strike="noStrike">
                          <a:effectLst/>
                          <a:latin typeface="+mn-ea"/>
                          <a:ea typeface="+mn-ea"/>
                        </a:rPr>
                        <a:t>5</a:t>
                      </a:r>
                      <a:r>
                        <a:rPr lang="ja-JP" altLang="en-US" sz="1400" u="none" strike="noStrike">
                          <a:effectLst/>
                          <a:latin typeface="+mn-ea"/>
                          <a:ea typeface="+mn-ea"/>
                        </a:rPr>
                        <a:t>～</a:t>
                      </a:r>
                      <a:r>
                        <a:rPr lang="en-US" altLang="ja-JP" sz="1400" u="none" strike="noStrike">
                          <a:effectLst/>
                          <a:latin typeface="+mn-ea"/>
                          <a:ea typeface="+mn-ea"/>
                        </a:rPr>
                        <a:t>95 %RH</a:t>
                      </a:r>
                      <a:r>
                        <a:rPr lang="ja-JP" altLang="en-US" sz="1400" u="none" strike="noStrike">
                          <a:effectLst/>
                          <a:latin typeface="+mn-ea"/>
                          <a:ea typeface="+mn-ea"/>
                        </a:rPr>
                        <a:t>（結露なきこと）</a:t>
                      </a:r>
                      <a:endParaRPr lang="ja-JP" alt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8"/>
                  </a:ext>
                </a:extLst>
              </a:tr>
              <a:tr h="196341">
                <a:tc vMerge="1">
                  <a:txBody>
                    <a:bodyPr/>
                    <a:lstStyle/>
                    <a:p>
                      <a:endParaRPr kumimoji="1" lang="ja-JP" altLang="en-US"/>
                    </a:p>
                  </a:txBody>
                  <a:tcPr/>
                </a:tc>
                <a:tc>
                  <a:txBody>
                    <a:bodyPr/>
                    <a:lstStyle/>
                    <a:p>
                      <a:pPr algn="l" fontAlgn="ctr"/>
                      <a:r>
                        <a:rPr lang="ja-JP" altLang="en-US" sz="1400" u="none" strike="noStrike" dirty="0">
                          <a:solidFill>
                            <a:schemeClr val="bg1"/>
                          </a:solidFill>
                          <a:effectLst/>
                          <a:latin typeface="+mn-ea"/>
                          <a:ea typeface="+mn-ea"/>
                        </a:rPr>
                        <a:t>保存</a:t>
                      </a:r>
                      <a:r>
                        <a:rPr lang="ja-JP" altLang="en-US" sz="1400" u="none" strike="noStrike" dirty="0" smtClean="0">
                          <a:solidFill>
                            <a:schemeClr val="bg1"/>
                          </a:solidFill>
                          <a:effectLst/>
                          <a:latin typeface="+mn-ea"/>
                          <a:ea typeface="+mn-ea"/>
                        </a:rPr>
                        <a:t>環境（未使用</a:t>
                      </a:r>
                      <a:r>
                        <a:rPr lang="en-US" altLang="ja-JP" sz="1400" u="none" strike="noStrike" dirty="0" smtClean="0">
                          <a:solidFill>
                            <a:schemeClr val="bg1"/>
                          </a:solidFill>
                          <a:effectLst/>
                          <a:latin typeface="+mn-ea"/>
                          <a:ea typeface="+mn-ea"/>
                        </a:rPr>
                        <a:t>/</a:t>
                      </a:r>
                      <a:r>
                        <a:rPr lang="ja-JP" altLang="en-US" sz="1400" u="none" strike="noStrike" dirty="0" smtClean="0">
                          <a:solidFill>
                            <a:schemeClr val="bg1"/>
                          </a:solidFill>
                          <a:effectLst/>
                          <a:latin typeface="+mn-ea"/>
                          <a:ea typeface="+mn-ea"/>
                        </a:rPr>
                        <a:t>梱包状態）</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effectLst/>
                          <a:latin typeface="+mn-ea"/>
                          <a:ea typeface="+mn-ea"/>
                        </a:rPr>
                        <a:t>温度：－</a:t>
                      </a:r>
                      <a:r>
                        <a:rPr lang="en-US" altLang="ja-JP" sz="1400" u="none" strike="noStrike" dirty="0">
                          <a:effectLst/>
                          <a:latin typeface="+mn-ea"/>
                          <a:ea typeface="+mn-ea"/>
                        </a:rPr>
                        <a:t>20 ℃ </a:t>
                      </a:r>
                      <a:r>
                        <a:rPr lang="ja-JP" altLang="en-US" sz="1400" u="none" strike="noStrike" dirty="0">
                          <a:effectLst/>
                          <a:latin typeface="+mn-ea"/>
                          <a:ea typeface="+mn-ea"/>
                        </a:rPr>
                        <a:t>～</a:t>
                      </a:r>
                      <a:r>
                        <a:rPr lang="en-US" altLang="ja-JP" sz="1400" u="none" strike="noStrike" dirty="0">
                          <a:effectLst/>
                          <a:latin typeface="+mn-ea"/>
                          <a:ea typeface="+mn-ea"/>
                        </a:rPr>
                        <a:t>70 ℃</a:t>
                      </a:r>
                      <a:r>
                        <a:rPr lang="ja-JP" altLang="en-US" sz="1400" u="none" strike="noStrike" dirty="0" err="1">
                          <a:effectLst/>
                          <a:latin typeface="+mn-ea"/>
                          <a:ea typeface="+mn-ea"/>
                        </a:rPr>
                        <a:t>、</a:t>
                      </a:r>
                      <a:r>
                        <a:rPr lang="ja-JP" altLang="en-US" sz="1400" u="none" strike="noStrike" dirty="0">
                          <a:effectLst/>
                          <a:latin typeface="+mn-ea"/>
                          <a:ea typeface="+mn-ea"/>
                        </a:rPr>
                        <a:t>湿度：</a:t>
                      </a:r>
                      <a:r>
                        <a:rPr lang="en-US" altLang="ja-JP" sz="1400" u="none" strike="noStrike" dirty="0">
                          <a:effectLst/>
                          <a:latin typeface="+mn-ea"/>
                          <a:ea typeface="+mn-ea"/>
                        </a:rPr>
                        <a:t>5</a:t>
                      </a:r>
                      <a:r>
                        <a:rPr lang="ja-JP" altLang="en-US" sz="1400" u="none" strike="noStrike" dirty="0">
                          <a:effectLst/>
                          <a:latin typeface="+mn-ea"/>
                          <a:ea typeface="+mn-ea"/>
                        </a:rPr>
                        <a:t>～</a:t>
                      </a:r>
                      <a:r>
                        <a:rPr lang="en-US" altLang="ja-JP" sz="1400" u="none" strike="noStrike" dirty="0">
                          <a:effectLst/>
                          <a:latin typeface="+mn-ea"/>
                          <a:ea typeface="+mn-ea"/>
                        </a:rPr>
                        <a:t>95 %RH</a:t>
                      </a:r>
                      <a:r>
                        <a:rPr lang="ja-JP" altLang="en-US" sz="1400" u="none" strike="noStrike" dirty="0">
                          <a:effectLst/>
                          <a:latin typeface="+mn-ea"/>
                          <a:ea typeface="+mn-ea"/>
                        </a:rPr>
                        <a:t>（結露なきこと）</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9"/>
                  </a:ext>
                </a:extLst>
              </a:tr>
            </a:tbl>
          </a:graphicData>
        </a:graphic>
      </p:graphicFrame>
      <p:pic>
        <p:nvPicPr>
          <p:cNvPr id="7" name="コンテンツ プレースホルダー 1"/>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53400" y="784003"/>
            <a:ext cx="1107956" cy="1306552"/>
          </a:xfrm>
          <a:prstGeom prst="rect">
            <a:avLst/>
          </a:prstGeom>
        </p:spPr>
      </p:pic>
    </p:spTree>
    <p:extLst>
      <p:ext uri="{BB962C8B-B14F-4D97-AF65-F5344CB8AC3E}">
        <p14:creationId xmlns:p14="http://schemas.microsoft.com/office/powerpoint/2010/main" val="14377001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rPr>
              <a:t>. </a:t>
            </a:r>
            <a:r>
              <a:rPr lang="ja-JP" altLang="en-US" dirty="0">
                <a:latin typeface="+mn-ea"/>
              </a:rPr>
              <a:t>機能要件（決済端末）：決済端末要件</a:t>
            </a:r>
            <a:r>
              <a:rPr lang="ja-JP" altLang="en-US" dirty="0" smtClean="0">
                <a:latin typeface="+mn-ea"/>
              </a:rPr>
              <a:t>（</a:t>
            </a:r>
            <a:r>
              <a:rPr lang="en-US" altLang="ja-JP" dirty="0" smtClean="0">
                <a:latin typeface="+mn-ea"/>
              </a:rPr>
              <a:t>5/6</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en-US" altLang="ja-JP" dirty="0">
                <a:latin typeface="+mn-ea"/>
                <a:ea typeface="+mn-ea"/>
              </a:rPr>
              <a:t>Castles</a:t>
            </a:r>
            <a:r>
              <a:rPr lang="ja-JP" altLang="en-US" dirty="0">
                <a:latin typeface="+mn-ea"/>
                <a:ea typeface="+mn-ea"/>
              </a:rPr>
              <a:t>製</a:t>
            </a:r>
            <a:r>
              <a:rPr lang="en-US" altLang="ja-JP" dirty="0">
                <a:latin typeface="+mn-ea"/>
                <a:ea typeface="+mn-ea"/>
              </a:rPr>
              <a:t>Saturn1000E</a:t>
            </a:r>
            <a:r>
              <a:rPr lang="ja-JP" altLang="en-US" dirty="0">
                <a:latin typeface="+mn-ea"/>
                <a:ea typeface="+mn-ea"/>
              </a:rPr>
              <a:t>のプリンタ付クレードルも含めた設置仕様は以下のとおりです。</a:t>
            </a:r>
          </a:p>
        </p:txBody>
      </p:sp>
      <p:pic>
        <p:nvPicPr>
          <p:cNvPr id="44" name="図 43"/>
          <p:cNvPicPr>
            <a:picLocks noChangeAspect="1"/>
          </p:cNvPicPr>
          <p:nvPr/>
        </p:nvPicPr>
        <p:blipFill>
          <a:blip r:embed="rId2"/>
          <a:stretch>
            <a:fillRect/>
          </a:stretch>
        </p:blipFill>
        <p:spPr>
          <a:xfrm>
            <a:off x="2654452" y="1828652"/>
            <a:ext cx="1303806" cy="2594078"/>
          </a:xfrm>
          <a:prstGeom prst="rect">
            <a:avLst/>
          </a:prstGeom>
        </p:spPr>
      </p:pic>
      <p:pic>
        <p:nvPicPr>
          <p:cNvPr id="45" name="図 44"/>
          <p:cNvPicPr>
            <a:picLocks noChangeAspect="1"/>
          </p:cNvPicPr>
          <p:nvPr/>
        </p:nvPicPr>
        <p:blipFill>
          <a:blip r:embed="rId3">
            <a:duotone>
              <a:schemeClr val="accent2">
                <a:shade val="45000"/>
                <a:satMod val="135000"/>
              </a:schemeClr>
              <a:prstClr val="white"/>
            </a:duotone>
          </a:blip>
          <a:stretch>
            <a:fillRect/>
          </a:stretch>
        </p:blipFill>
        <p:spPr>
          <a:xfrm>
            <a:off x="3877122" y="3912194"/>
            <a:ext cx="1381018" cy="860230"/>
          </a:xfrm>
          <a:prstGeom prst="rect">
            <a:avLst/>
          </a:prstGeom>
        </p:spPr>
      </p:pic>
      <p:pic>
        <p:nvPicPr>
          <p:cNvPr id="46" name="図 45"/>
          <p:cNvPicPr>
            <a:picLocks noChangeAspect="1"/>
          </p:cNvPicPr>
          <p:nvPr/>
        </p:nvPicPr>
        <p:blipFill>
          <a:blip r:embed="rId3">
            <a:duotone>
              <a:schemeClr val="accent1">
                <a:shade val="45000"/>
                <a:satMod val="135000"/>
              </a:schemeClr>
              <a:prstClr val="white"/>
            </a:duotone>
          </a:blip>
          <a:stretch>
            <a:fillRect/>
          </a:stretch>
        </p:blipFill>
        <p:spPr>
          <a:xfrm>
            <a:off x="1273434" y="3912194"/>
            <a:ext cx="1381018" cy="860230"/>
          </a:xfrm>
          <a:prstGeom prst="rect">
            <a:avLst/>
          </a:prstGeom>
        </p:spPr>
      </p:pic>
      <p:sp>
        <p:nvSpPr>
          <p:cNvPr id="47" name="上矢印 46"/>
          <p:cNvSpPr/>
          <p:nvPr/>
        </p:nvSpPr>
        <p:spPr>
          <a:xfrm rot="16200000">
            <a:off x="4539969" y="3459813"/>
            <a:ext cx="217345" cy="521401"/>
          </a:xfrm>
          <a:prstGeom prst="upArrow">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上矢印 47"/>
          <p:cNvSpPr/>
          <p:nvPr/>
        </p:nvSpPr>
        <p:spPr>
          <a:xfrm rot="16200000">
            <a:off x="1717809" y="3459812"/>
            <a:ext cx="217345" cy="521401"/>
          </a:xfrm>
          <a:prstGeom prst="upArrow">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9" name="直線コネクタ 48"/>
          <p:cNvCxnSpPr/>
          <p:nvPr/>
        </p:nvCxnSpPr>
        <p:spPr>
          <a:xfrm flipV="1">
            <a:off x="3865795" y="2456007"/>
            <a:ext cx="0" cy="145618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0" name="直線コネクタ 49"/>
          <p:cNvCxnSpPr/>
          <p:nvPr/>
        </p:nvCxnSpPr>
        <p:spPr>
          <a:xfrm flipV="1">
            <a:off x="5258140" y="2194754"/>
            <a:ext cx="0" cy="145618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p:nvPr/>
        </p:nvCxnSpPr>
        <p:spPr>
          <a:xfrm>
            <a:off x="3877122" y="2661031"/>
            <a:ext cx="1381018" cy="0"/>
          </a:xfrm>
          <a:prstGeom prst="straightConnector1">
            <a:avLst/>
          </a:prstGeom>
          <a:ln w="28575">
            <a:solidFill>
              <a:schemeClr val="accent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テキスト ボックス 45"/>
          <p:cNvSpPr txBox="1"/>
          <p:nvPr/>
        </p:nvSpPr>
        <p:spPr>
          <a:xfrm>
            <a:off x="3890871" y="1733340"/>
            <a:ext cx="1866846"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■カードリード始め</a:t>
            </a:r>
            <a:endParaRPr lang="en-US" altLang="ja-JP" sz="12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9cm</a:t>
            </a:r>
            <a:r>
              <a:rPr lang="ja-JP" altLang="en-US" sz="12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以上</a:t>
            </a:r>
            <a:endParaRPr lang="ja-JP" altLang="en-US" sz="120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テキスト ボックス 46"/>
          <p:cNvSpPr txBox="1"/>
          <p:nvPr/>
        </p:nvSpPr>
        <p:spPr>
          <a:xfrm>
            <a:off x="870644" y="2599071"/>
            <a:ext cx="2091414" cy="73866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■カードリード終わり</a:t>
            </a:r>
            <a:r>
              <a:rPr lang="en-US" altLang="ja-JP"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br>
            <a:r>
              <a:rPr lang="ja-JP" altLang="en-US"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障害物がないよう</a:t>
            </a:r>
            <a:endParaRPr lang="en-US" altLang="ja-JP"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にしてください　</a:t>
            </a:r>
            <a:endParaRPr lang="ja-JP" altLang="en-US" sz="140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図 53"/>
          <p:cNvPicPr>
            <a:picLocks noChangeAspect="1"/>
          </p:cNvPicPr>
          <p:nvPr/>
        </p:nvPicPr>
        <p:blipFill>
          <a:blip r:embed="rId2"/>
          <a:stretch>
            <a:fillRect/>
          </a:stretch>
        </p:blipFill>
        <p:spPr>
          <a:xfrm>
            <a:off x="6041866" y="2390769"/>
            <a:ext cx="1303806" cy="2594078"/>
          </a:xfrm>
          <a:prstGeom prst="rect">
            <a:avLst/>
          </a:prstGeom>
        </p:spPr>
      </p:pic>
      <p:pic>
        <p:nvPicPr>
          <p:cNvPr id="55" name="図 54"/>
          <p:cNvPicPr>
            <a:picLocks noChangeAspect="1"/>
          </p:cNvPicPr>
          <p:nvPr/>
        </p:nvPicPr>
        <p:blipFill>
          <a:blip r:embed="rId4">
            <a:duotone>
              <a:schemeClr val="accent2">
                <a:shade val="45000"/>
                <a:satMod val="135000"/>
              </a:schemeClr>
              <a:prstClr val="white"/>
            </a:duotone>
          </a:blip>
          <a:stretch>
            <a:fillRect/>
          </a:stretch>
        </p:blipFill>
        <p:spPr>
          <a:xfrm rot="5400000">
            <a:off x="6003260" y="5245241"/>
            <a:ext cx="1381018" cy="860230"/>
          </a:xfrm>
          <a:prstGeom prst="rect">
            <a:avLst/>
          </a:prstGeom>
        </p:spPr>
      </p:pic>
      <p:sp>
        <p:nvSpPr>
          <p:cNvPr id="56" name="上矢印 55"/>
          <p:cNvSpPr/>
          <p:nvPr/>
        </p:nvSpPr>
        <p:spPr>
          <a:xfrm>
            <a:off x="7135766" y="5079130"/>
            <a:ext cx="209906" cy="542596"/>
          </a:xfrm>
          <a:prstGeom prst="upArrow">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テキスト ボックス 50"/>
          <p:cNvSpPr txBox="1"/>
          <p:nvPr/>
        </p:nvSpPr>
        <p:spPr>
          <a:xfrm>
            <a:off x="7659722" y="5661597"/>
            <a:ext cx="2095225" cy="60016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IC</a:t>
            </a:r>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カードスロット</a:t>
            </a:r>
            <a: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br>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端末下部に障害物が</a:t>
            </a:r>
            <a:endPar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ないようにしてください　</a:t>
            </a:r>
            <a:endParaRPr lang="ja-JP" altLang="en-US" sz="110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円/楕円 20"/>
          <p:cNvSpPr/>
          <p:nvPr/>
        </p:nvSpPr>
        <p:spPr>
          <a:xfrm>
            <a:off x="5469685" y="1503369"/>
            <a:ext cx="2376264" cy="2376264"/>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9" name="直線矢印コネクタ 58"/>
          <p:cNvCxnSpPr>
            <a:stCxn id="58" idx="0"/>
            <a:endCxn id="58" idx="4"/>
          </p:cNvCxnSpPr>
          <p:nvPr/>
        </p:nvCxnSpPr>
        <p:spPr>
          <a:xfrm>
            <a:off x="6657817" y="1503369"/>
            <a:ext cx="0" cy="2376264"/>
          </a:xfrm>
          <a:prstGeom prst="straightConnector1">
            <a:avLst/>
          </a:prstGeom>
          <a:noFill/>
          <a:ln w="38100">
            <a:solidFill>
              <a:schemeClr val="accent2"/>
            </a:solidFill>
            <a:headEnd type="triangle"/>
            <a:tailEnd type="triangle"/>
          </a:ln>
          <a:effectLst/>
        </p:spPr>
        <p:style>
          <a:lnRef idx="1">
            <a:schemeClr val="accent1"/>
          </a:lnRef>
          <a:fillRef idx="3">
            <a:schemeClr val="accent1"/>
          </a:fillRef>
          <a:effectRef idx="2">
            <a:schemeClr val="accent1"/>
          </a:effectRef>
          <a:fontRef idx="minor">
            <a:schemeClr val="lt1"/>
          </a:fontRef>
        </p:style>
      </p:cxnSp>
      <p:cxnSp>
        <p:nvCxnSpPr>
          <p:cNvPr id="60" name="直線矢印コネクタ 59"/>
          <p:cNvCxnSpPr>
            <a:stCxn id="58" idx="2"/>
            <a:endCxn id="58" idx="6"/>
          </p:cNvCxnSpPr>
          <p:nvPr/>
        </p:nvCxnSpPr>
        <p:spPr>
          <a:xfrm>
            <a:off x="5469685" y="2691501"/>
            <a:ext cx="2376264" cy="0"/>
          </a:xfrm>
          <a:prstGeom prst="straightConnector1">
            <a:avLst/>
          </a:prstGeom>
          <a:noFill/>
          <a:ln w="38100">
            <a:solidFill>
              <a:schemeClr val="accent2"/>
            </a:solidFill>
            <a:headEnd type="triangle"/>
            <a:tailEnd type="triangle"/>
          </a:ln>
          <a:effectLst/>
        </p:spPr>
        <p:style>
          <a:lnRef idx="1">
            <a:schemeClr val="accent1"/>
          </a:lnRef>
          <a:fillRef idx="3">
            <a:schemeClr val="accent1"/>
          </a:fillRef>
          <a:effectRef idx="2">
            <a:schemeClr val="accent1"/>
          </a:effectRef>
          <a:fontRef idx="minor">
            <a:schemeClr val="lt1"/>
          </a:fontRef>
        </p:style>
      </p:cxnSp>
      <p:sp>
        <p:nvSpPr>
          <p:cNvPr id="61" name="テキスト ボックス 54"/>
          <p:cNvSpPr txBox="1"/>
          <p:nvPr/>
        </p:nvSpPr>
        <p:spPr>
          <a:xfrm>
            <a:off x="7718771" y="1457081"/>
            <a:ext cx="2126820" cy="60016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NFC</a:t>
            </a:r>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リーダ</a:t>
            </a:r>
            <a: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br>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磁気強度を乱すようなものを</a:t>
            </a:r>
            <a:endParaRPr lang="en-US" altLang="ja-JP"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smtClean="0">
                <a:solidFill>
                  <a:srgbClr val="404040"/>
                </a:solidFill>
                <a:latin typeface="Meiryo UI" panose="020B0604030504040204" pitchFamily="50" charset="-128"/>
                <a:ea typeface="Meiryo UI" panose="020B0604030504040204" pitchFamily="50" charset="-128"/>
                <a:cs typeface="Meiryo UI" panose="020B0604030504040204" pitchFamily="50" charset="-128"/>
              </a:rPr>
              <a:t>　周囲に置かないでください。</a:t>
            </a:r>
            <a:endParaRPr lang="ja-JP" altLang="en-US" sz="110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中かっこ 61"/>
          <p:cNvSpPr/>
          <p:nvPr/>
        </p:nvSpPr>
        <p:spPr>
          <a:xfrm>
            <a:off x="7384943" y="4984847"/>
            <a:ext cx="182517" cy="1487074"/>
          </a:xfrm>
          <a:prstGeom prst="rightBrace">
            <a:avLst/>
          </a:prstGeom>
          <a:ln>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3" name="直線コネクタ 62"/>
          <p:cNvCxnSpPr/>
          <p:nvPr/>
        </p:nvCxnSpPr>
        <p:spPr>
          <a:xfrm flipH="1">
            <a:off x="7509281" y="1633593"/>
            <a:ext cx="340435" cy="216024"/>
          </a:xfrm>
          <a:prstGeom prst="line">
            <a:avLst/>
          </a:prstGeom>
          <a:ln>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4" name="直線コネクタ 63"/>
          <p:cNvCxnSpPr>
            <a:endCxn id="62" idx="1"/>
          </p:cNvCxnSpPr>
          <p:nvPr/>
        </p:nvCxnSpPr>
        <p:spPr>
          <a:xfrm flipH="1">
            <a:off x="7567460" y="5567344"/>
            <a:ext cx="302766" cy="161040"/>
          </a:xfrm>
          <a:prstGeom prst="line">
            <a:avLst/>
          </a:prstGeom>
          <a:ln>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5" name="直線コネクタ 64"/>
          <p:cNvCxnSpPr/>
          <p:nvPr/>
        </p:nvCxnSpPr>
        <p:spPr>
          <a:xfrm>
            <a:off x="4049999" y="2278322"/>
            <a:ext cx="58088" cy="382709"/>
          </a:xfrm>
          <a:prstGeom prst="line">
            <a:avLst/>
          </a:prstGeom>
          <a:ln>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sp>
        <p:nvSpPr>
          <p:cNvPr id="66" name="直方体 65"/>
          <p:cNvSpPr/>
          <p:nvPr/>
        </p:nvSpPr>
        <p:spPr>
          <a:xfrm>
            <a:off x="357117" y="2957476"/>
            <a:ext cx="553799" cy="2205776"/>
          </a:xfrm>
          <a:prstGeom prst="cube">
            <a:avLst/>
          </a:prstGeom>
          <a:solidFill>
            <a:schemeClr val="accent1"/>
          </a:solidFill>
          <a:ln w="19050">
            <a:solidFill>
              <a:schemeClr val="accent1">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禁止 66"/>
          <p:cNvSpPr/>
          <p:nvPr/>
        </p:nvSpPr>
        <p:spPr>
          <a:xfrm>
            <a:off x="405727" y="3945219"/>
            <a:ext cx="532340" cy="510536"/>
          </a:xfrm>
          <a:prstGeom prst="noSmoking">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8" name="直線コネクタ 67"/>
          <p:cNvCxnSpPr/>
          <p:nvPr/>
        </p:nvCxnSpPr>
        <p:spPr>
          <a:xfrm flipH="1">
            <a:off x="778182" y="2823214"/>
            <a:ext cx="267478" cy="911830"/>
          </a:xfrm>
          <a:prstGeom prst="line">
            <a:avLst/>
          </a:prstGeom>
          <a:ln>
            <a:solidFill>
              <a:schemeClr val="accent4"/>
            </a:solidFill>
            <a:tailEnd type="oval"/>
          </a:ln>
          <a:effectLst/>
        </p:spPr>
        <p:style>
          <a:lnRef idx="2">
            <a:schemeClr val="accent1"/>
          </a:lnRef>
          <a:fillRef idx="0">
            <a:schemeClr val="accent1"/>
          </a:fillRef>
          <a:effectRef idx="1">
            <a:schemeClr val="accent1"/>
          </a:effectRef>
          <a:fontRef idx="minor">
            <a:schemeClr val="tx1"/>
          </a:fontRef>
        </p:style>
      </p:cxnSp>
      <p:sp>
        <p:nvSpPr>
          <p:cNvPr id="69" name="正方形/長方形 68"/>
          <p:cNvSpPr/>
          <p:nvPr/>
        </p:nvSpPr>
        <p:spPr>
          <a:xfrm>
            <a:off x="790389" y="1390304"/>
            <a:ext cx="8325221" cy="30777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smtClean="0">
                <a:ea typeface="Meiryo UI" pitchFamily="50" charset="-128"/>
                <a:cs typeface="Meiryo UI" pitchFamily="50" charset="-128"/>
              </a:rPr>
              <a:t>＜設置</a:t>
            </a:r>
            <a:r>
              <a:rPr lang="ja-JP" altLang="en-US" sz="1400" dirty="0">
                <a:ea typeface="Meiryo UI" pitchFamily="50" charset="-128"/>
                <a:cs typeface="Meiryo UI" pitchFamily="50" charset="-128"/>
              </a:rPr>
              <a:t>に関する注意</a:t>
            </a:r>
            <a:r>
              <a:rPr lang="ja-JP" altLang="en-US" sz="1400" dirty="0" smtClean="0">
                <a:ea typeface="Meiryo UI" pitchFamily="50" charset="-128"/>
                <a:cs typeface="Meiryo UI" pitchFamily="50" charset="-128"/>
              </a:rPr>
              <a:t>事項＞</a:t>
            </a:r>
            <a:endParaRPr lang="en-US" altLang="ja-JP" sz="1200" dirty="0" smtClean="0">
              <a:solidFill>
                <a:srgbClr val="FF0000"/>
              </a:solidFill>
              <a:ea typeface="Meiryo UI" pitchFamily="50" charset="-128"/>
              <a:cs typeface="Meiryo UI" pitchFamily="50" charset="-128"/>
            </a:endParaRPr>
          </a:p>
        </p:txBody>
      </p:sp>
    </p:spTree>
    <p:extLst>
      <p:ext uri="{BB962C8B-B14F-4D97-AF65-F5344CB8AC3E}">
        <p14:creationId xmlns:p14="http://schemas.microsoft.com/office/powerpoint/2010/main" val="3860867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6. </a:t>
            </a:r>
            <a:r>
              <a:rPr lang="ja-JP" altLang="en-US" dirty="0" smtClean="0"/>
              <a:t>事業推進本部様におけるパートナーとしての弊社役割</a:t>
            </a:r>
            <a:endParaRPr kumimoji="1" lang="ja-JP" altLang="en-US" dirty="0"/>
          </a:p>
        </p:txBody>
      </p:sp>
      <p:sp>
        <p:nvSpPr>
          <p:cNvPr id="18" name="テキスト ボックス 17"/>
          <p:cNvSpPr txBox="1"/>
          <p:nvPr/>
        </p:nvSpPr>
        <p:spPr>
          <a:xfrm>
            <a:off x="306524" y="1750992"/>
            <a:ext cx="9353519" cy="4630920"/>
          </a:xfrm>
          <a:prstGeom prst="rect">
            <a:avLst/>
          </a:prstGeom>
          <a:noFill/>
          <a:ln w="22225">
            <a:solidFill>
              <a:srgbClr val="FF9900"/>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lang="en-US" altLang="ja-JP" sz="1200" dirty="0">
              <a:latin typeface="+mn-ea"/>
              <a:cs typeface="Meiryo UI" panose="020B0604030504040204" pitchFamily="50" charset="-128"/>
            </a:endParaRPr>
          </a:p>
        </p:txBody>
      </p:sp>
      <p:sp>
        <p:nvSpPr>
          <p:cNvPr id="19" name="環状矢印 18"/>
          <p:cNvSpPr>
            <a:spLocks noChangeAspect="1"/>
          </p:cNvSpPr>
          <p:nvPr/>
        </p:nvSpPr>
        <p:spPr>
          <a:xfrm rot="14584984">
            <a:off x="3385341" y="2714014"/>
            <a:ext cx="3049200" cy="3049200"/>
          </a:xfrm>
          <a:prstGeom prst="circularArrow">
            <a:avLst>
              <a:gd name="adj1" fmla="val 4602"/>
              <a:gd name="adj2" fmla="val 518016"/>
              <a:gd name="adj3" fmla="val 20457681"/>
              <a:gd name="adj4" fmla="val 21455574"/>
              <a:gd name="adj5" fmla="val 5699"/>
            </a:avLst>
          </a:prstGeom>
          <a:solidFill>
            <a:srgbClr val="FFFFFF">
              <a:lumMod val="8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FFFF">
                  <a:lumMod val="50000"/>
                </a:srgbClr>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20" name="円/楕円 33"/>
          <p:cNvSpPr>
            <a:spLocks noChangeAspect="1"/>
          </p:cNvSpPr>
          <p:nvPr/>
        </p:nvSpPr>
        <p:spPr>
          <a:xfrm>
            <a:off x="5897175" y="3415655"/>
            <a:ext cx="1562337" cy="1562337"/>
          </a:xfrm>
          <a:prstGeom prst="ellipse">
            <a:avLst/>
          </a:prstGeom>
          <a:solidFill>
            <a:srgbClr val="00B0F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データ活用</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定着化支援</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（可視化・インサイト）</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21" name="円/楕円 34"/>
          <p:cNvSpPr>
            <a:spLocks noChangeAspect="1"/>
          </p:cNvSpPr>
          <p:nvPr/>
        </p:nvSpPr>
        <p:spPr>
          <a:xfrm>
            <a:off x="4180089" y="2222355"/>
            <a:ext cx="1562337" cy="1562337"/>
          </a:xfrm>
          <a:prstGeom prst="ellipse">
            <a:avLst/>
          </a:prstGeom>
          <a:solidFill>
            <a:srgbClr val="00B0F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マーケティング</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基盤提供・維持</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（データマネジメント）</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p:txBody>
      </p:sp>
      <p:sp>
        <p:nvSpPr>
          <p:cNvPr id="22" name="円/楕円 37"/>
          <p:cNvSpPr>
            <a:spLocks noChangeAspect="1"/>
          </p:cNvSpPr>
          <p:nvPr/>
        </p:nvSpPr>
        <p:spPr>
          <a:xfrm>
            <a:off x="2448917" y="3415655"/>
            <a:ext cx="1562337" cy="1562337"/>
          </a:xfrm>
          <a:prstGeom prst="ellipse">
            <a:avLst/>
          </a:prstGeom>
          <a:solidFill>
            <a:srgbClr val="00B0F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a:t>
            </a: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サイエンス</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分析支援</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（デジタル技術活用）</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23" name="円/楕円 30"/>
          <p:cNvSpPr>
            <a:spLocks noChangeAspect="1"/>
          </p:cNvSpPr>
          <p:nvPr/>
        </p:nvSpPr>
        <p:spPr>
          <a:xfrm>
            <a:off x="4208682" y="4658319"/>
            <a:ext cx="1562337" cy="1562337"/>
          </a:xfrm>
          <a:prstGeom prst="ellipse">
            <a:avLst/>
          </a:prstGeom>
          <a:solidFill>
            <a:srgbClr val="00B0F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データ活用</a:t>
            </a:r>
            <a:endParaRPr kumimoji="1" lang="en-US" altLang="ja-JP" sz="1400" b="1"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コンサルティング</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rPr>
              <a:t>（施策検討・実施）</a:t>
            </a:r>
            <a:endParaRPr lang="en-US" altLang="ja-JP" sz="1400" b="1" kern="0" dirty="0" smtClean="0">
              <a:solidFill>
                <a:srgbClr val="FFFFFF"/>
              </a:solidFill>
              <a:latin typeface="Arial" panose="020B0604020202020204" pitchFamily="34" charset="0"/>
              <a:ea typeface="Meiryo UI" panose="020B0604030504040204" pitchFamily="50" charset="-128"/>
              <a:cs typeface="Arial" panose="020B0604020202020204" pitchFamily="34" charset="0"/>
            </a:endParaRPr>
          </a:p>
        </p:txBody>
      </p:sp>
      <p:sp>
        <p:nvSpPr>
          <p:cNvPr id="24" name="テキスト ボックス 23"/>
          <p:cNvSpPr txBox="1"/>
          <p:nvPr/>
        </p:nvSpPr>
        <p:spPr>
          <a:xfrm>
            <a:off x="250770" y="790880"/>
            <a:ext cx="9477260" cy="584775"/>
          </a:xfrm>
          <a:prstGeom prst="rect">
            <a:avLst/>
          </a:prstGeom>
          <a:noFill/>
        </p:spPr>
        <p:txBody>
          <a:bodyPr wrap="square" rtlCol="0">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弊社は、事業推進本部様とともに、事業間連携の実現に向けて、システム構築のみなら</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ず</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、マーケティング</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PMO</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を</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通じて、施策サイクル全体の実効性と効果を高めることで、事業拡大に貢献して参ります。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297471" y="1434158"/>
            <a:ext cx="9353519" cy="307777"/>
          </a:xfrm>
          <a:prstGeom prst="rect">
            <a:avLst/>
          </a:prstGeom>
          <a:solidFill>
            <a:srgbClr val="FF9933"/>
          </a:solidFill>
          <a:ln>
            <a:solidFill>
              <a:srgbClr val="FF9900"/>
            </a:solidFill>
          </a:ln>
        </p:spPr>
        <p:txBody>
          <a:bodyPr wrap="square" rtlCol="0">
            <a:spAutoFit/>
          </a:bodyPr>
          <a:lstStyle/>
          <a:p>
            <a:pPr algn="ctr"/>
            <a:r>
              <a:rPr kumimoji="1" lang="ja-JP" altLang="en-US" sz="1400" dirty="0" smtClean="0">
                <a:solidFill>
                  <a:schemeClr val="bg1"/>
                </a:solidFill>
                <a:latin typeface="+mn-ea"/>
                <a:cs typeface="メイリオ" panose="020B0604030504040204" pitchFamily="50" charset="-128"/>
              </a:rPr>
              <a:t>事業推進本部様</a:t>
            </a:r>
          </a:p>
        </p:txBody>
      </p:sp>
      <p:sp>
        <p:nvSpPr>
          <p:cNvPr id="26" name="テキスト ボックス 25"/>
          <p:cNvSpPr txBox="1"/>
          <p:nvPr/>
        </p:nvSpPr>
        <p:spPr>
          <a:xfrm>
            <a:off x="3974071" y="3857512"/>
            <a:ext cx="1992854" cy="292028"/>
          </a:xfrm>
          <a:prstGeom prst="rect">
            <a:avLst/>
          </a:prstGeom>
          <a:noFill/>
        </p:spPr>
        <p:txBody>
          <a:bodyPr wrap="none" rtlCol="0">
            <a:noAutofit/>
          </a:bodyPr>
          <a:lstStyle/>
          <a:p>
            <a:pPr algn="ctr"/>
            <a:r>
              <a:rPr kumimoji="1" lang="en-US" altLang="ja-JP"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rPr>
              <a:t>NTT</a:t>
            </a: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rPr>
              <a:t>データの</a:t>
            </a:r>
            <a:endParaRPr kumimoji="1" lang="en-US" altLang="ja-JP"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endParaRPr>
          </a:p>
          <a:p>
            <a:pPr algn="ct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rPr>
              <a:t>デジタルマーケティング</a:t>
            </a:r>
            <a:endParaRPr kumimoji="1" lang="en-US" altLang="ja-JP"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endParaRPr>
          </a:p>
          <a:p>
            <a:pPr algn="ct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Arial" pitchFamily="34" charset="0"/>
              </a:rPr>
              <a:t>ケイパビリティ</a:t>
            </a:r>
          </a:p>
        </p:txBody>
      </p:sp>
      <p:sp>
        <p:nvSpPr>
          <p:cNvPr id="27" name="四角形吹き出し 26"/>
          <p:cNvSpPr/>
          <p:nvPr/>
        </p:nvSpPr>
        <p:spPr>
          <a:xfrm>
            <a:off x="434710" y="1973654"/>
            <a:ext cx="9062372" cy="4327453"/>
          </a:xfrm>
          <a:prstGeom prst="wedgeRectCallout">
            <a:avLst>
              <a:gd name="adj1" fmla="val -48727"/>
              <a:gd name="adj2" fmla="val 37326"/>
            </a:avLst>
          </a:prstGeom>
          <a:no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テキスト ボックス 27"/>
          <p:cNvSpPr txBox="1"/>
          <p:nvPr/>
        </p:nvSpPr>
        <p:spPr>
          <a:xfrm>
            <a:off x="6490828" y="2391379"/>
            <a:ext cx="2861454" cy="892552"/>
          </a:xfrm>
          <a:prstGeom prst="borderCallout1">
            <a:avLst>
              <a:gd name="adj1" fmla="val 54679"/>
              <a:gd name="adj2" fmla="val -2434"/>
              <a:gd name="adj3" fmla="val 51450"/>
              <a:gd name="adj4" fmla="val -31809"/>
            </a:avLst>
          </a:prstGeom>
          <a:solidFill>
            <a:schemeClr val="bg1"/>
          </a:solidFill>
          <a:ln w="12700">
            <a:solidFill>
              <a:schemeClr val="accent1"/>
            </a:solidFill>
          </a:ln>
        </p:spPr>
        <p:txBody>
          <a:bodyPr wrap="square" rtlCol="0">
            <a:spAutoFit/>
          </a:bodyPr>
          <a:lstStyle/>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・施策実行に向けた</a:t>
            </a:r>
            <a:r>
              <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rPr>
              <a:t>Agile</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環境提供</a:t>
            </a:r>
            <a:endPar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・新規マーケツールの評価、</a:t>
            </a:r>
            <a:r>
              <a:rPr lang="en-US" altLang="ja-JP" sz="1300" dirty="0" err="1" smtClean="0">
                <a:latin typeface="Meiryo UI" panose="020B0604030504040204" pitchFamily="50" charset="-128"/>
                <a:ea typeface="Meiryo UI" panose="020B0604030504040204" pitchFamily="50" charset="-128"/>
                <a:cs typeface="Meiryo UI" panose="020B0604030504040204" pitchFamily="50" charset="-128"/>
              </a:rPr>
              <a:t>PoC</a:t>
            </a:r>
            <a:endPar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・事推ポイント</a:t>
            </a:r>
            <a: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t>APP</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維持、機能追加</a:t>
            </a:r>
            <a:endParaRPr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・アンケートデータのマイニング　など</a:t>
            </a:r>
            <a:endParaRPr kumimoji="1" lang="ja-JP" altLang="en-US" sz="13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6290883" y="5282627"/>
            <a:ext cx="2980535" cy="892552"/>
          </a:xfrm>
          <a:prstGeom prst="borderCallout1">
            <a:avLst>
              <a:gd name="adj1" fmla="val -4277"/>
              <a:gd name="adj2" fmla="val 44093"/>
              <a:gd name="adj3" fmla="val -68331"/>
              <a:gd name="adj4" fmla="val 19685"/>
            </a:avLst>
          </a:prstGeom>
          <a:solidFill>
            <a:schemeClr val="bg1"/>
          </a:solidFill>
          <a:ln w="12700">
            <a:solidFill>
              <a:schemeClr val="accent1"/>
            </a:solidFill>
          </a:ln>
        </p:spPr>
        <p:txBody>
          <a:bodyPr wrap="square" rtlCol="0">
            <a:spAutoFit/>
          </a:bodyPr>
          <a:lstStyle/>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教育、活用定着化支援</a:t>
            </a:r>
            <a:endPar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・各駅</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ビル</a:t>
            </a:r>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、キヨスク、コンビニなど、</a:t>
            </a:r>
            <a:endPar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個社別データ分析、ユーザ可視化支援</a:t>
            </a:r>
            <a:endParaRPr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・データ活用による施策検討支援　など</a:t>
            </a:r>
            <a:endParaRPr lang="en-US" altLang="ja-JP" sz="13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テキスト ボックス 29"/>
          <p:cNvSpPr txBox="1"/>
          <p:nvPr/>
        </p:nvSpPr>
        <p:spPr>
          <a:xfrm>
            <a:off x="529548" y="2579404"/>
            <a:ext cx="3091953" cy="692497"/>
          </a:xfrm>
          <a:prstGeom prst="borderCallout1">
            <a:avLst>
              <a:gd name="adj1" fmla="val 112173"/>
              <a:gd name="adj2" fmla="val 49328"/>
              <a:gd name="adj3" fmla="val 163690"/>
              <a:gd name="adj4" fmla="val 72839"/>
            </a:avLst>
          </a:prstGeom>
          <a:solidFill>
            <a:schemeClr val="bg1"/>
          </a:solidFill>
          <a:ln w="12700">
            <a:solidFill>
              <a:schemeClr val="accent1"/>
            </a:solidFill>
          </a:ln>
        </p:spPr>
        <p:txBody>
          <a:bodyPr wrap="square" rtlCol="0">
            <a:spAutoFit/>
          </a:bodyPr>
          <a:lstStyle/>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・移動データ（新幹線予約情報）を活用</a:t>
            </a:r>
            <a:r>
              <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rPr>
            </a:br>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した機械学習によるマーケシナリオ最適化</a:t>
            </a:r>
            <a:endPar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t>AI</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活用による需要予測モデル策定　など</a:t>
            </a:r>
            <a:endParaRPr kumimoji="1" lang="ja-JP" altLang="en-US" sz="13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550307" y="5224272"/>
            <a:ext cx="3147599" cy="892552"/>
          </a:xfrm>
          <a:prstGeom prst="borderCallout1">
            <a:avLst>
              <a:gd name="adj1" fmla="val 54114"/>
              <a:gd name="adj2" fmla="val 99887"/>
              <a:gd name="adj3" fmla="val 14612"/>
              <a:gd name="adj4" fmla="val 120125"/>
            </a:avLst>
          </a:prstGeom>
          <a:solidFill>
            <a:schemeClr val="bg1"/>
          </a:solidFill>
          <a:ln w="12700">
            <a:solidFill>
              <a:schemeClr val="accent1"/>
            </a:solidFill>
          </a:ln>
        </p:spPr>
        <p:txBody>
          <a:bodyPr wrap="square" rtlCol="0">
            <a:spAutoFit/>
          </a:bodyPr>
          <a:lstStyle/>
          <a:p>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300" dirty="0" smtClean="0">
                <a:latin typeface="Meiryo UI" panose="020B0604030504040204" pitchFamily="50" charset="-128"/>
                <a:ea typeface="Meiryo UI" panose="020B0604030504040204" pitchFamily="50" charset="-128"/>
                <a:cs typeface="Meiryo UI" panose="020B0604030504040204" pitchFamily="50" charset="-128"/>
              </a:rPr>
              <a:t>EC</a:t>
            </a:r>
            <a:r>
              <a:rPr kumimoji="1" lang="ja-JP" altLang="en-US" sz="1300" dirty="0" smtClean="0">
                <a:latin typeface="Meiryo UI" panose="020B0604030504040204" pitchFamily="50" charset="-128"/>
                <a:ea typeface="Meiryo UI" panose="020B0604030504040204" pitchFamily="50" charset="-128"/>
                <a:cs typeface="Meiryo UI" panose="020B0604030504040204" pitchFamily="50" charset="-128"/>
              </a:rPr>
              <a:t>モール、関連事業間分析、事業間連携における動線設計、効果測定、施策改善（例：関連事業間送客、新幹線、ユーザ集客のシナリオ、施策）など</a:t>
            </a:r>
            <a:endParaRPr kumimoji="1" lang="ja-JP" altLang="en-US" sz="13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p:cNvSpPr txBox="1"/>
          <p:nvPr/>
        </p:nvSpPr>
        <p:spPr>
          <a:xfrm>
            <a:off x="710018" y="1851042"/>
            <a:ext cx="8425921" cy="307777"/>
          </a:xfrm>
          <a:prstGeom prst="rect">
            <a:avLst/>
          </a:prstGeom>
          <a:solidFill>
            <a:srgbClr val="00B0F0"/>
          </a:solidFill>
          <a:ln>
            <a:noFill/>
          </a:ln>
        </p:spPr>
        <p:txBody>
          <a:bodyPr wrap="square" rtlCol="0">
            <a:spAutoFit/>
          </a:bodyPr>
          <a:lstStyle/>
          <a:p>
            <a:pPr algn="ctr"/>
            <a:r>
              <a:rPr kumimoji="1" lang="ja-JP" altLang="en-US" sz="1400" b="1" dirty="0" smtClean="0">
                <a:solidFill>
                  <a:schemeClr val="bg1"/>
                </a:solidFill>
                <a:latin typeface="+mn-ea"/>
                <a:cs typeface="メイリオ" panose="020B0604030504040204" pitchFamily="50" charset="-128"/>
              </a:rPr>
              <a:t>マーケティング</a:t>
            </a:r>
            <a:r>
              <a:rPr kumimoji="1" lang="en-US" altLang="ja-JP" sz="1400" b="1" dirty="0" smtClean="0">
                <a:solidFill>
                  <a:schemeClr val="bg1"/>
                </a:solidFill>
                <a:latin typeface="+mn-ea"/>
                <a:cs typeface="メイリオ" panose="020B0604030504040204" pitchFamily="50" charset="-128"/>
              </a:rPr>
              <a:t>PMO</a:t>
            </a:r>
            <a:r>
              <a:rPr kumimoji="1" lang="ja-JP" altLang="en-US" sz="1400" b="1" dirty="0" smtClean="0">
                <a:solidFill>
                  <a:schemeClr val="bg1"/>
                </a:solidFill>
                <a:latin typeface="+mn-ea"/>
                <a:cs typeface="メイリオ" panose="020B0604030504040204" pitchFamily="50" charset="-128"/>
              </a:rPr>
              <a:t>　（</a:t>
            </a:r>
            <a:r>
              <a:rPr kumimoji="1" lang="en-US" altLang="ja-JP" sz="1400" b="1" dirty="0" smtClean="0">
                <a:solidFill>
                  <a:schemeClr val="bg1"/>
                </a:solidFill>
                <a:latin typeface="+mn-ea"/>
                <a:cs typeface="メイリオ" panose="020B0604030504040204" pitchFamily="50" charset="-128"/>
              </a:rPr>
              <a:t>NTT</a:t>
            </a:r>
            <a:r>
              <a:rPr kumimoji="1" lang="ja-JP" altLang="en-US" sz="1400" b="1" dirty="0" smtClean="0">
                <a:solidFill>
                  <a:schemeClr val="bg1"/>
                </a:solidFill>
                <a:latin typeface="+mn-ea"/>
                <a:cs typeface="メイリオ" panose="020B0604030504040204" pitchFamily="50" charset="-128"/>
              </a:rPr>
              <a:t>データチーム）</a:t>
            </a:r>
          </a:p>
        </p:txBody>
      </p:sp>
    </p:spTree>
    <p:extLst>
      <p:ext uri="{BB962C8B-B14F-4D97-AF65-F5344CB8AC3E}">
        <p14:creationId xmlns:p14="http://schemas.microsoft.com/office/powerpoint/2010/main" val="186556917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rPr>
              <a:t>. </a:t>
            </a:r>
            <a:r>
              <a:rPr lang="ja-JP" altLang="en-US" dirty="0">
                <a:latin typeface="+mn-ea"/>
              </a:rPr>
              <a:t>機能要件（決済端末）：決済端末要件</a:t>
            </a:r>
            <a:r>
              <a:rPr lang="ja-JP" altLang="en-US" dirty="0" smtClean="0">
                <a:latin typeface="+mn-ea"/>
              </a:rPr>
              <a:t>（</a:t>
            </a:r>
            <a:r>
              <a:rPr lang="en-US" altLang="ja-JP" dirty="0" smtClean="0">
                <a:latin typeface="+mn-ea"/>
              </a:rPr>
              <a:t>6/6</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smtClean="0">
                <a:latin typeface="+mn-ea"/>
                <a:ea typeface="+mn-ea"/>
              </a:rPr>
              <a:t>S1EP</a:t>
            </a:r>
            <a:r>
              <a:rPr lang="ja-JP" altLang="en-US" dirty="0" smtClean="0">
                <a:latin typeface="+mn-ea"/>
                <a:ea typeface="+mn-ea"/>
              </a:rPr>
              <a:t>（プリンタ付きクレードル）の</a:t>
            </a:r>
            <a:r>
              <a:rPr lang="ja-JP" altLang="en-US" dirty="0">
                <a:latin typeface="+mn-ea"/>
                <a:ea typeface="+mn-ea"/>
              </a:rPr>
              <a:t>端末</a:t>
            </a:r>
            <a:r>
              <a:rPr lang="ja-JP" altLang="en-US" dirty="0" smtClean="0">
                <a:latin typeface="+mn-ea"/>
                <a:ea typeface="+mn-ea"/>
              </a:rPr>
              <a:t>仕様は以下のとおりです。</a:t>
            </a:r>
            <a:endParaRPr lang="ja-JP" altLang="en-US" dirty="0">
              <a:latin typeface="+mn-ea"/>
              <a:ea typeface="+mn-ea"/>
            </a:endParaRPr>
          </a:p>
        </p:txBody>
      </p:sp>
      <p:graphicFrame>
        <p:nvGraphicFramePr>
          <p:cNvPr id="8" name="表 7"/>
          <p:cNvGraphicFramePr>
            <a:graphicFrameLocks noGrp="1"/>
          </p:cNvGraphicFramePr>
          <p:nvPr>
            <p:extLst>
              <p:ext uri="{D42A27DB-BD31-4B8C-83A1-F6EECF244321}">
                <p14:modId xmlns:p14="http://schemas.microsoft.com/office/powerpoint/2010/main" val="4257008085"/>
              </p:ext>
            </p:extLst>
          </p:nvPr>
        </p:nvGraphicFramePr>
        <p:xfrm>
          <a:off x="309742" y="1292185"/>
          <a:ext cx="9351614" cy="3609007"/>
        </p:xfrm>
        <a:graphic>
          <a:graphicData uri="http://schemas.openxmlformats.org/drawingml/2006/table">
            <a:tbl>
              <a:tblPr firstRow="1" bandRow="1">
                <a:tableStyleId>{21E4AEA4-8DFA-4A89-87EB-49C32662AFE0}</a:tableStyleId>
              </a:tblPr>
              <a:tblGrid>
                <a:gridCol w="1216978">
                  <a:extLst>
                    <a:ext uri="{9D8B030D-6E8A-4147-A177-3AD203B41FA5}">
                      <a16:colId xmlns:a16="http://schemas.microsoft.com/office/drawing/2014/main" val="20000"/>
                    </a:ext>
                  </a:extLst>
                </a:gridCol>
                <a:gridCol w="2274152">
                  <a:extLst>
                    <a:ext uri="{9D8B030D-6E8A-4147-A177-3AD203B41FA5}">
                      <a16:colId xmlns:a16="http://schemas.microsoft.com/office/drawing/2014/main" val="20001"/>
                    </a:ext>
                  </a:extLst>
                </a:gridCol>
                <a:gridCol w="5860484">
                  <a:extLst>
                    <a:ext uri="{9D8B030D-6E8A-4147-A177-3AD203B41FA5}">
                      <a16:colId xmlns:a16="http://schemas.microsoft.com/office/drawing/2014/main" val="20002"/>
                    </a:ext>
                  </a:extLst>
                </a:gridCol>
              </a:tblGrid>
              <a:tr h="52696">
                <a:tc gridSpan="2">
                  <a:txBody>
                    <a:bodyPr/>
                    <a:lstStyle/>
                    <a:p>
                      <a:pPr algn="ctr" fontAlgn="ctr"/>
                      <a:r>
                        <a:rPr lang="ja-JP" altLang="en-US" sz="1400" u="none" strike="noStrike" dirty="0" smtClean="0">
                          <a:effectLst/>
                          <a:latin typeface="+mn-ea"/>
                          <a:ea typeface="+mn-ea"/>
                        </a:rPr>
                        <a:t>項目</a:t>
                      </a:r>
                      <a:endParaRPr lang="ja-JP" altLang="en-US" sz="1400" b="1" i="0" u="none" strike="noStrike" dirty="0">
                        <a:solidFill>
                          <a:srgbClr val="FFFFFF"/>
                        </a:solidFill>
                        <a:effectLst/>
                        <a:latin typeface="+mn-ea"/>
                        <a:ea typeface="+mn-ea"/>
                      </a:endParaRPr>
                    </a:p>
                  </a:txBody>
                  <a:tcPr marL="5307" marR="5307" marT="5307" marB="0" anchor="ctr"/>
                </a:tc>
                <a:tc hMerge="1">
                  <a:txBody>
                    <a:bodyPr/>
                    <a:lstStyle/>
                    <a:p>
                      <a:endParaRPr kumimoji="1" lang="ja-JP" altLang="en-US"/>
                    </a:p>
                  </a:txBody>
                  <a:tcPr/>
                </a:tc>
                <a:tc>
                  <a:txBody>
                    <a:bodyPr/>
                    <a:lstStyle/>
                    <a:p>
                      <a:pPr algn="ctr" fontAlgn="ctr"/>
                      <a:r>
                        <a:rPr lang="ja-JP" altLang="en-US" sz="1400" u="none" strike="noStrike" dirty="0">
                          <a:effectLst/>
                          <a:latin typeface="+mn-ea"/>
                          <a:ea typeface="+mn-ea"/>
                        </a:rPr>
                        <a:t>仕様</a:t>
                      </a:r>
                      <a:endParaRPr lang="ja-JP" altLang="en-US" sz="1400" b="1" i="0" u="none" strike="noStrike" dirty="0">
                        <a:solidFill>
                          <a:srgbClr val="FFFFFF"/>
                        </a:solidFill>
                        <a:effectLst/>
                        <a:latin typeface="+mn-ea"/>
                        <a:ea typeface="+mn-ea"/>
                      </a:endParaRPr>
                    </a:p>
                  </a:txBody>
                  <a:tcPr marL="5307" marR="5307" marT="5307" marB="0" anchor="ctr"/>
                </a:tc>
                <a:extLst>
                  <a:ext uri="{0D108BD9-81ED-4DB2-BD59-A6C34878D82A}">
                    <a16:rowId xmlns:a16="http://schemas.microsoft.com/office/drawing/2014/main" val="10000"/>
                  </a:ext>
                </a:extLst>
              </a:tr>
              <a:tr h="196341">
                <a:tc gridSpan="2">
                  <a:txBody>
                    <a:bodyPr/>
                    <a:lstStyle/>
                    <a:p>
                      <a:pPr algn="l" fontAlgn="ctr"/>
                      <a:r>
                        <a:rPr lang="ja-JP" altLang="en-US" sz="1400" b="0" u="none" strike="noStrike" smtClean="0">
                          <a:solidFill>
                            <a:schemeClr val="bg1"/>
                          </a:solidFill>
                          <a:effectLst/>
                          <a:latin typeface="+mn-ea"/>
                          <a:ea typeface="+mn-ea"/>
                        </a:rPr>
                        <a:t>機種</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algn="l" fontAlgn="ctr"/>
                      <a:r>
                        <a:rPr lang="en-US" altLang="ja-JP" sz="1400" b="0" i="0" u="none" strike="noStrike" dirty="0" smtClean="0">
                          <a:solidFill>
                            <a:srgbClr val="000000"/>
                          </a:solidFill>
                          <a:effectLst/>
                          <a:latin typeface="+mn-ea"/>
                          <a:ea typeface="+mn-ea"/>
                        </a:rPr>
                        <a:t>S1EP</a:t>
                      </a:r>
                      <a:r>
                        <a:rPr lang="ja-JP" altLang="en-US" sz="1400" b="0" i="0" u="none" strike="noStrike" dirty="0" smtClean="0">
                          <a:solidFill>
                            <a:srgbClr val="000000"/>
                          </a:solidFill>
                          <a:effectLst/>
                          <a:latin typeface="+mn-ea"/>
                          <a:ea typeface="+mn-ea"/>
                        </a:rPr>
                        <a:t>（オートカッタープリンタ付きクレードル）</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1"/>
                  </a:ext>
                </a:extLst>
              </a:tr>
              <a:tr h="344923">
                <a:tc rowSpan="5">
                  <a:txBody>
                    <a:bodyPr/>
                    <a:lstStyle/>
                    <a:p>
                      <a:pPr algn="l" fontAlgn="ctr"/>
                      <a:r>
                        <a:rPr lang="ja-JP" altLang="en-US" sz="1400" b="0" i="0" u="none" strike="noStrike" dirty="0" smtClean="0">
                          <a:solidFill>
                            <a:schemeClr val="bg1"/>
                          </a:solidFill>
                          <a:effectLst/>
                          <a:latin typeface="+mn-ea"/>
                          <a:ea typeface="+mn-ea"/>
                        </a:rPr>
                        <a:t>プリンタ－</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b="0" i="0" u="none" strike="noStrike" dirty="0" smtClean="0">
                          <a:solidFill>
                            <a:schemeClr val="bg1"/>
                          </a:solidFill>
                          <a:effectLst/>
                          <a:latin typeface="+mn-ea"/>
                          <a:ea typeface="+mn-ea"/>
                        </a:rPr>
                        <a:t>用紙</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b="0" i="0" u="none" strike="noStrike" dirty="0" smtClean="0">
                          <a:solidFill>
                            <a:srgbClr val="000000"/>
                          </a:solidFill>
                          <a:effectLst/>
                          <a:latin typeface="+mn-ea"/>
                          <a:ea typeface="+mn-ea"/>
                        </a:rPr>
                        <a:t>サーマルロール紙</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2"/>
                  </a:ext>
                </a:extLst>
              </a:tr>
              <a:tr h="196341">
                <a:tc vMerge="1">
                  <a:txBody>
                    <a:bodyPr/>
                    <a:lstStyle/>
                    <a:p>
                      <a:endParaRPr kumimoji="1" lang="ja-JP" altLang="en-US"/>
                    </a:p>
                  </a:txBody>
                  <a:tcPr/>
                </a:tc>
                <a:tc>
                  <a:txBody>
                    <a:bodyPr/>
                    <a:lstStyle/>
                    <a:p>
                      <a:pPr algn="l" fontAlgn="ctr"/>
                      <a:r>
                        <a:rPr lang="ja-JP" altLang="en-US" sz="1400" b="0" i="0" u="none" strike="noStrike" dirty="0" smtClean="0">
                          <a:solidFill>
                            <a:schemeClr val="bg1"/>
                          </a:solidFill>
                          <a:effectLst/>
                          <a:latin typeface="+mn-ea"/>
                          <a:ea typeface="+mn-ea"/>
                        </a:rPr>
                        <a:t>紙幅　（</a:t>
                      </a:r>
                      <a:r>
                        <a:rPr lang="en-US" altLang="ja-JP" sz="1400" b="0" i="0" u="none" strike="noStrike" dirty="0" smtClean="0">
                          <a:solidFill>
                            <a:schemeClr val="bg1"/>
                          </a:solidFill>
                          <a:effectLst/>
                          <a:latin typeface="+mn-ea"/>
                          <a:ea typeface="+mn-ea"/>
                        </a:rPr>
                        <a:t>mm</a:t>
                      </a:r>
                      <a:r>
                        <a:rPr lang="ja-JP" altLang="en-US" sz="1400" b="0" i="0" u="none" strike="noStrike" dirty="0" smtClean="0">
                          <a:solidFill>
                            <a:schemeClr val="bg1"/>
                          </a:solidFill>
                          <a:effectLst/>
                          <a:latin typeface="+mn-ea"/>
                          <a:ea typeface="+mn-ea"/>
                        </a:rPr>
                        <a:t>）</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b="0" i="0" u="none" strike="noStrike" dirty="0" smtClean="0">
                          <a:solidFill>
                            <a:srgbClr val="000000"/>
                          </a:solidFill>
                          <a:effectLst/>
                          <a:latin typeface="+mn-ea"/>
                          <a:ea typeface="+mn-ea"/>
                        </a:rPr>
                        <a:t>58</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3"/>
                  </a:ext>
                </a:extLst>
              </a:tr>
              <a:tr h="196341">
                <a:tc vMerge="1">
                  <a:txBody>
                    <a:bodyPr/>
                    <a:lstStyle/>
                    <a:p>
                      <a:endParaRPr kumimoji="1" lang="ja-JP" altLang="en-US"/>
                    </a:p>
                  </a:txBody>
                  <a:tcPr/>
                </a:tc>
                <a:tc>
                  <a:txBody>
                    <a:bodyPr/>
                    <a:lstStyle/>
                    <a:p>
                      <a:pPr algn="l" fontAlgn="ctr"/>
                      <a:r>
                        <a:rPr lang="ja-JP" altLang="en-US" sz="1400" b="0" i="0" u="none" strike="noStrike" dirty="0" smtClean="0">
                          <a:solidFill>
                            <a:schemeClr val="bg1"/>
                          </a:solidFill>
                          <a:effectLst/>
                          <a:latin typeface="+mn-ea"/>
                          <a:ea typeface="+mn-ea"/>
                        </a:rPr>
                        <a:t>用紙外径　（</a:t>
                      </a:r>
                      <a:r>
                        <a:rPr lang="en-US" altLang="ja-JP" sz="1400" b="0" i="0" u="none" strike="noStrike" dirty="0" smtClean="0">
                          <a:solidFill>
                            <a:schemeClr val="bg1"/>
                          </a:solidFill>
                          <a:effectLst/>
                          <a:latin typeface="+mn-ea"/>
                          <a:ea typeface="+mn-ea"/>
                        </a:rPr>
                        <a:t>mm</a:t>
                      </a:r>
                      <a:r>
                        <a:rPr lang="ja-JP" altLang="en-US" sz="1400" b="0" i="0" u="none" strike="noStrike" dirty="0" smtClean="0">
                          <a:solidFill>
                            <a:schemeClr val="bg1"/>
                          </a:solidFill>
                          <a:effectLst/>
                          <a:latin typeface="+mn-ea"/>
                          <a:ea typeface="+mn-ea"/>
                        </a:rPr>
                        <a:t>）</a:t>
                      </a:r>
                      <a:r>
                        <a:rPr lang="en-US" altLang="ja-JP" sz="1400" b="0" i="0" u="none" strike="noStrike" dirty="0" smtClean="0">
                          <a:solidFill>
                            <a:schemeClr val="bg1"/>
                          </a:solidFill>
                          <a:effectLst/>
                          <a:latin typeface="+mn-ea"/>
                          <a:ea typeface="+mn-ea"/>
                        </a:rPr>
                        <a:t> max</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b="0" i="0" u="none" strike="noStrike" dirty="0" smtClean="0">
                          <a:solidFill>
                            <a:srgbClr val="000000"/>
                          </a:solidFill>
                          <a:effectLst/>
                          <a:latin typeface="+mn-ea"/>
                          <a:ea typeface="+mn-ea"/>
                        </a:rPr>
                        <a:t>50</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4"/>
                  </a:ext>
                </a:extLst>
              </a:tr>
              <a:tr h="196341">
                <a:tc vMerge="1">
                  <a:txBody>
                    <a:bodyPr/>
                    <a:lstStyle/>
                    <a:p>
                      <a:pPr algn="l" fontAlgn="ct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marL="0" marR="0" lvl="0" indent="0" algn="l" defTabSz="484862" rtl="0" eaLnBrk="1" fontAlgn="ctr" latinLnBrk="0" hangingPunct="1">
                        <a:lnSpc>
                          <a:spcPct val="100000"/>
                        </a:lnSpc>
                        <a:spcBef>
                          <a:spcPts val="0"/>
                        </a:spcBef>
                        <a:spcAft>
                          <a:spcPts val="0"/>
                        </a:spcAft>
                        <a:buClrTx/>
                        <a:buSzTx/>
                        <a:buFontTx/>
                        <a:buNone/>
                        <a:tabLst/>
                        <a:defRPr/>
                      </a:pPr>
                      <a:r>
                        <a:rPr lang="ja-JP" altLang="en-US" sz="1400" b="0" i="0" u="none" strike="noStrike" dirty="0" smtClean="0">
                          <a:solidFill>
                            <a:schemeClr val="bg1"/>
                          </a:solidFill>
                          <a:effectLst/>
                          <a:latin typeface="+mn-ea"/>
                          <a:ea typeface="+mn-ea"/>
                        </a:rPr>
                        <a:t>スピード（</a:t>
                      </a:r>
                      <a:r>
                        <a:rPr lang="en-US" altLang="ja-JP" sz="1400" b="0" i="0" u="none" strike="noStrike" dirty="0" smtClean="0">
                          <a:solidFill>
                            <a:schemeClr val="bg1"/>
                          </a:solidFill>
                          <a:effectLst/>
                          <a:latin typeface="+mn-ea"/>
                          <a:ea typeface="+mn-ea"/>
                        </a:rPr>
                        <a:t>mm/sec</a:t>
                      </a:r>
                      <a:r>
                        <a:rPr lang="ja-JP" altLang="en-US" sz="1400" b="0" i="0" u="none" strike="noStrike" dirty="0" smtClean="0">
                          <a:solidFill>
                            <a:schemeClr val="bg1"/>
                          </a:solidFill>
                          <a:effectLst/>
                          <a:latin typeface="+mn-ea"/>
                          <a:ea typeface="+mn-ea"/>
                        </a:rPr>
                        <a:t>）</a:t>
                      </a:r>
                      <a:r>
                        <a:rPr lang="en-US" altLang="ja-JP" sz="1400" b="0" i="0" u="none" strike="noStrike" dirty="0" smtClean="0">
                          <a:solidFill>
                            <a:schemeClr val="bg1"/>
                          </a:solidFill>
                          <a:effectLst/>
                          <a:latin typeface="+mn-ea"/>
                          <a:ea typeface="+mn-ea"/>
                        </a:rPr>
                        <a:t>max</a:t>
                      </a:r>
                      <a:endParaRPr lang="ja-JP" altLang="en-US" sz="1400" b="0" i="0" u="none" strike="noStrike" dirty="0" smtClean="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b="0" i="0" u="none" strike="noStrike" dirty="0" smtClean="0">
                          <a:solidFill>
                            <a:srgbClr val="000000"/>
                          </a:solidFill>
                          <a:effectLst/>
                          <a:latin typeface="+mn-ea"/>
                          <a:ea typeface="+mn-ea"/>
                        </a:rPr>
                        <a:t>100</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5"/>
                  </a:ext>
                </a:extLst>
              </a:tr>
              <a:tr h="196341">
                <a:tc vMerge="1">
                  <a:txBody>
                    <a:bodyPr/>
                    <a:lstStyle/>
                    <a:p>
                      <a:pPr algn="l" fontAlgn="ct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marL="0" marR="0" lvl="0" indent="0" algn="l" defTabSz="484862" rtl="0" eaLnBrk="1" fontAlgn="ctr" latinLnBrk="0" hangingPunct="1">
                        <a:lnSpc>
                          <a:spcPct val="100000"/>
                        </a:lnSpc>
                        <a:spcBef>
                          <a:spcPts val="0"/>
                        </a:spcBef>
                        <a:spcAft>
                          <a:spcPts val="0"/>
                        </a:spcAft>
                        <a:buClrTx/>
                        <a:buSzTx/>
                        <a:buFontTx/>
                        <a:buNone/>
                        <a:tabLst/>
                        <a:defRPr/>
                      </a:pPr>
                      <a:r>
                        <a:rPr lang="ja-JP" altLang="en-US" sz="1400" b="0" i="0" u="none" strike="noStrike" dirty="0" smtClean="0">
                          <a:solidFill>
                            <a:schemeClr val="bg1"/>
                          </a:solidFill>
                          <a:effectLst/>
                          <a:latin typeface="+mn-ea"/>
                          <a:ea typeface="+mn-ea"/>
                        </a:rPr>
                        <a:t>ドット密度（</a:t>
                      </a:r>
                      <a:r>
                        <a:rPr lang="en-US" altLang="ja-JP" sz="1400" b="0" i="0" u="none" strike="noStrike" dirty="0" smtClean="0">
                          <a:solidFill>
                            <a:schemeClr val="bg1"/>
                          </a:solidFill>
                          <a:effectLst/>
                          <a:latin typeface="+mn-ea"/>
                          <a:ea typeface="+mn-ea"/>
                        </a:rPr>
                        <a:t>dots/mm</a:t>
                      </a:r>
                      <a:r>
                        <a:rPr lang="ja-JP" altLang="en-US" sz="1400" b="0" i="0" u="none" strike="noStrike" dirty="0" smtClean="0">
                          <a:solidFill>
                            <a:schemeClr val="bg1"/>
                          </a:solidFill>
                          <a:effectLst/>
                          <a:latin typeface="+mn-ea"/>
                          <a:ea typeface="+mn-ea"/>
                        </a:rPr>
                        <a:t>）</a:t>
                      </a:r>
                    </a:p>
                  </a:txBody>
                  <a:tcPr marL="5307" marR="5307" marT="5307" marB="0" anchor="ctr">
                    <a:solidFill>
                      <a:schemeClr val="accent2"/>
                    </a:solidFill>
                  </a:tcPr>
                </a:tc>
                <a:tc>
                  <a:txBody>
                    <a:bodyPr/>
                    <a:lstStyle/>
                    <a:p>
                      <a:pPr algn="l" fontAlgn="ctr"/>
                      <a:r>
                        <a:rPr lang="en-US" sz="1400" b="0" i="0" u="none" strike="noStrike" dirty="0" smtClean="0">
                          <a:solidFill>
                            <a:srgbClr val="000000"/>
                          </a:solidFill>
                          <a:effectLst/>
                          <a:latin typeface="+mn-ea"/>
                          <a:ea typeface="+mn-ea"/>
                        </a:rPr>
                        <a:t>8</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6"/>
                  </a:ext>
                </a:extLst>
              </a:tr>
              <a:tr h="196341">
                <a:tc rowSpan="2">
                  <a:txBody>
                    <a:bodyPr/>
                    <a:lstStyle/>
                    <a:p>
                      <a:pPr algn="l" fontAlgn="ctr"/>
                      <a:r>
                        <a:rPr lang="ja-JP" altLang="en-US" sz="1400" b="0" u="none" strike="noStrike" smtClean="0">
                          <a:solidFill>
                            <a:schemeClr val="bg1"/>
                          </a:solidFill>
                          <a:effectLst/>
                          <a:latin typeface="+mn-ea"/>
                          <a:ea typeface="+mn-ea"/>
                        </a:rPr>
                        <a:t>通信</a:t>
                      </a:r>
                      <a:endParaRPr lang="en-US" altLang="ja-JP" sz="1400" b="0" u="none" strike="noStrike" smtClean="0">
                        <a:solidFill>
                          <a:schemeClr val="bg1"/>
                        </a:solidFill>
                        <a:effectLst/>
                        <a:latin typeface="+mn-ea"/>
                        <a:ea typeface="+mn-ea"/>
                      </a:endParaRPr>
                    </a:p>
                    <a:p>
                      <a:pPr algn="l" fontAlgn="ctr"/>
                      <a:r>
                        <a:rPr lang="ja-JP" altLang="en-US" sz="1400" b="0" u="none" strike="noStrike" smtClean="0">
                          <a:solidFill>
                            <a:schemeClr val="bg1"/>
                          </a:solidFill>
                          <a:effectLst/>
                          <a:latin typeface="+mn-ea"/>
                          <a:ea typeface="+mn-ea"/>
                        </a:rPr>
                        <a:t>インタフェース</a:t>
                      </a:r>
                      <a:endParaRPr lang="en-US" altLang="ja-JP" sz="1400" b="0" u="none" strike="noStrike" dirty="0" smtClean="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b="0" i="0" u="none" strike="noStrike" dirty="0" smtClean="0">
                          <a:solidFill>
                            <a:schemeClr val="bg1"/>
                          </a:solidFill>
                          <a:effectLst/>
                          <a:latin typeface="+mn-ea"/>
                          <a:ea typeface="+mn-ea"/>
                        </a:rPr>
                        <a:t>有線</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b="0" i="0" u="none" strike="noStrike" dirty="0" smtClean="0">
                          <a:solidFill>
                            <a:srgbClr val="000000"/>
                          </a:solidFill>
                          <a:effectLst/>
                          <a:latin typeface="+mn-ea"/>
                          <a:ea typeface="+mn-ea"/>
                        </a:rPr>
                        <a:t>10/100</a:t>
                      </a:r>
                      <a:r>
                        <a:rPr lang="en-US" sz="1400" b="0" i="0" u="none" strike="noStrike" baseline="0" dirty="0" smtClean="0">
                          <a:solidFill>
                            <a:srgbClr val="000000"/>
                          </a:solidFill>
                          <a:effectLst/>
                          <a:latin typeface="+mn-ea"/>
                          <a:ea typeface="+mn-ea"/>
                        </a:rPr>
                        <a:t> Ethernet（RJ45）</a:t>
                      </a:r>
                    </a:p>
                    <a:p>
                      <a:pPr algn="l" fontAlgn="ctr"/>
                      <a:r>
                        <a:rPr lang="en-US" sz="1400" b="0" i="0" u="none" strike="noStrike" baseline="0" dirty="0" smtClean="0">
                          <a:solidFill>
                            <a:srgbClr val="000000"/>
                          </a:solidFill>
                          <a:effectLst/>
                          <a:latin typeface="+mn-ea"/>
                          <a:ea typeface="+mn-ea"/>
                        </a:rPr>
                        <a:t>USB </a:t>
                      </a:r>
                      <a:r>
                        <a:rPr lang="en-US" sz="1400" b="0" i="0" u="none" strike="noStrike" baseline="0" dirty="0" err="1" smtClean="0">
                          <a:solidFill>
                            <a:srgbClr val="000000"/>
                          </a:solidFill>
                          <a:effectLst/>
                          <a:latin typeface="+mn-ea"/>
                          <a:ea typeface="+mn-ea"/>
                        </a:rPr>
                        <a:t>host（Type</a:t>
                      </a:r>
                      <a:r>
                        <a:rPr lang="en-US" sz="1400" b="0" i="0" u="none" strike="noStrike" baseline="0" dirty="0" smtClean="0">
                          <a:solidFill>
                            <a:srgbClr val="000000"/>
                          </a:solidFill>
                          <a:effectLst/>
                          <a:latin typeface="+mn-ea"/>
                          <a:ea typeface="+mn-ea"/>
                        </a:rPr>
                        <a:t> A）</a:t>
                      </a:r>
                    </a:p>
                    <a:p>
                      <a:pPr algn="l" fontAlgn="ctr"/>
                      <a:r>
                        <a:rPr lang="en-US" sz="1400" b="0" i="0" u="none" strike="noStrike" baseline="0" dirty="0" smtClean="0">
                          <a:solidFill>
                            <a:srgbClr val="000000"/>
                          </a:solidFill>
                          <a:effectLst/>
                          <a:latin typeface="+mn-ea"/>
                          <a:ea typeface="+mn-ea"/>
                        </a:rPr>
                        <a:t>RS232 x1（RJ1</a:t>
                      </a:r>
                      <a:r>
                        <a:rPr lang="en-US" altLang="ja-JP" sz="1400" b="0" i="0" u="none" strike="noStrike" baseline="0" dirty="0" smtClean="0">
                          <a:solidFill>
                            <a:srgbClr val="000000"/>
                          </a:solidFill>
                          <a:effectLst/>
                          <a:latin typeface="+mn-ea"/>
                          <a:ea typeface="+mn-ea"/>
                        </a:rPr>
                        <a:t>2</a:t>
                      </a:r>
                      <a:r>
                        <a:rPr lang="en-US" sz="1400" b="0" i="0" u="none" strike="noStrike" baseline="0" dirty="0" smtClean="0">
                          <a:solidFill>
                            <a:srgbClr val="000000"/>
                          </a:solidFill>
                          <a:effectLst/>
                          <a:latin typeface="+mn-ea"/>
                          <a:ea typeface="+mn-ea"/>
                        </a:rPr>
                        <a:t>）</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7"/>
                  </a:ext>
                </a:extLst>
              </a:tr>
              <a:tr h="196341">
                <a:tc vMerge="1">
                  <a:txBody>
                    <a:bodyPr/>
                    <a:lstStyle/>
                    <a:p>
                      <a:endParaRPr kumimoji="1" lang="ja-JP" altLang="en-US"/>
                    </a:p>
                  </a:txBody>
                  <a:tcPr/>
                </a:tc>
                <a:tc>
                  <a:txBody>
                    <a:bodyPr/>
                    <a:lstStyle/>
                    <a:p>
                      <a:pPr algn="l" fontAlgn="ctr"/>
                      <a:r>
                        <a:rPr lang="ja-JP" altLang="en-US" sz="1400" b="0" u="none" strike="noStrike" dirty="0" smtClean="0">
                          <a:solidFill>
                            <a:schemeClr val="bg1"/>
                          </a:solidFill>
                          <a:effectLst/>
                          <a:latin typeface="+mn-ea"/>
                          <a:ea typeface="+mn-ea"/>
                        </a:rPr>
                        <a:t>無線</a:t>
                      </a:r>
                      <a:endParaRPr 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sz="1400" b="0" i="0" u="none" strike="noStrike" dirty="0" smtClean="0">
                          <a:solidFill>
                            <a:srgbClr val="000000"/>
                          </a:solidFill>
                          <a:effectLst/>
                          <a:latin typeface="+mn-ea"/>
                          <a:ea typeface="+mn-ea"/>
                        </a:rPr>
                        <a:t>Wi-Fi</a:t>
                      </a:r>
                      <a:r>
                        <a:rPr lang="ja-JP" altLang="en-US" sz="1400" b="0" i="0" u="none" strike="noStrike" baseline="0" dirty="0" smtClean="0">
                          <a:solidFill>
                            <a:srgbClr val="000000"/>
                          </a:solidFill>
                          <a:effectLst/>
                          <a:latin typeface="+mn-ea"/>
                          <a:ea typeface="+mn-ea"/>
                        </a:rPr>
                        <a:t> </a:t>
                      </a:r>
                      <a:r>
                        <a:rPr lang="en-US" altLang="ja-JP" sz="1400" b="0" i="0" u="none" strike="noStrike" baseline="0" dirty="0" smtClean="0">
                          <a:solidFill>
                            <a:srgbClr val="000000"/>
                          </a:solidFill>
                          <a:effectLst/>
                          <a:latin typeface="+mn-ea"/>
                          <a:ea typeface="+mn-ea"/>
                        </a:rPr>
                        <a:t>Direct</a:t>
                      </a:r>
                      <a:r>
                        <a:rPr lang="en-US" altLang="ja-JP" sz="1400" baseline="30000" dirty="0" smtClean="0"/>
                        <a:t>®</a:t>
                      </a:r>
                      <a:r>
                        <a:rPr lang="ja-JP" altLang="en-US" sz="1400" baseline="30000" dirty="0" smtClean="0"/>
                        <a:t>　</a:t>
                      </a:r>
                      <a:r>
                        <a:rPr lang="ja-JP" altLang="en-US" sz="1400" baseline="0" dirty="0" smtClean="0"/>
                        <a:t>（</a:t>
                      </a:r>
                      <a:r>
                        <a:rPr lang="en-US" altLang="ja-JP" sz="1400" baseline="0" dirty="0" smtClean="0"/>
                        <a:t>S1E</a:t>
                      </a:r>
                      <a:r>
                        <a:rPr lang="ja-JP" altLang="en-US" sz="1400" baseline="0" dirty="0" smtClean="0"/>
                        <a:t>↔</a:t>
                      </a:r>
                      <a:r>
                        <a:rPr lang="en-US" altLang="ja-JP" sz="1400" baseline="0" dirty="0" smtClean="0"/>
                        <a:t>S1EP</a:t>
                      </a:r>
                      <a:r>
                        <a:rPr lang="ja-JP" altLang="en-US" sz="1400" baseline="0" dirty="0" smtClean="0"/>
                        <a:t>間通信）</a:t>
                      </a:r>
                      <a:endParaRPr 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08"/>
                  </a:ext>
                </a:extLst>
              </a:tr>
              <a:tr h="196341">
                <a:tc gridSpan="2">
                  <a:txBody>
                    <a:bodyPr/>
                    <a:lstStyle/>
                    <a:p>
                      <a:pPr algn="l" fontAlgn="ctr"/>
                      <a:r>
                        <a:rPr lang="ja-JP" altLang="en-US" sz="1400" b="0" u="none" strike="noStrike" smtClean="0">
                          <a:solidFill>
                            <a:schemeClr val="bg1"/>
                          </a:solidFill>
                          <a:effectLst/>
                          <a:latin typeface="+mn-ea"/>
                          <a:ea typeface="+mn-ea"/>
                        </a:rPr>
                        <a:t>外形寸法　（</a:t>
                      </a:r>
                      <a:r>
                        <a:rPr lang="en-US" altLang="ja-JP" sz="1400" b="0" u="none" strike="noStrike" smtClean="0">
                          <a:solidFill>
                            <a:schemeClr val="bg1"/>
                          </a:solidFill>
                          <a:effectLst/>
                          <a:latin typeface="+mn-ea"/>
                          <a:ea typeface="+mn-ea"/>
                        </a:rPr>
                        <a:t>mm</a:t>
                      </a:r>
                      <a:r>
                        <a:rPr lang="ja-JP" altLang="en-US" sz="1400" b="0" u="none" strike="noStrike" smtClean="0">
                          <a:solidFill>
                            <a:schemeClr val="bg1"/>
                          </a:solidFill>
                          <a:effectLst/>
                          <a:latin typeface="+mn-ea"/>
                          <a:ea typeface="+mn-ea"/>
                        </a:rPr>
                        <a:t>）</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hMerge="1">
                  <a:txBody>
                    <a:bodyPr/>
                    <a:lstStyle/>
                    <a:p>
                      <a:endParaRPr kumimoji="1" lang="ja-JP" altLang="en-US"/>
                    </a:p>
                  </a:txBody>
                  <a:tcPr/>
                </a:tc>
                <a:tc>
                  <a:txBody>
                    <a:bodyPr/>
                    <a:lstStyle/>
                    <a:p>
                      <a:pPr marL="0" marR="0" lvl="0" indent="0" algn="l" defTabSz="484862" rtl="0" eaLnBrk="1" fontAlgn="ctr" latinLnBrk="0" hangingPunct="1">
                        <a:lnSpc>
                          <a:spcPct val="100000"/>
                        </a:lnSpc>
                        <a:spcBef>
                          <a:spcPts val="0"/>
                        </a:spcBef>
                        <a:spcAft>
                          <a:spcPts val="0"/>
                        </a:spcAft>
                        <a:buClrTx/>
                        <a:buSzTx/>
                        <a:buFontTx/>
                        <a:buNone/>
                        <a:tabLst/>
                        <a:defRPr/>
                      </a:pPr>
                      <a:r>
                        <a:rPr lang="ja-JP" altLang="en-US" sz="1400" u="none" strike="noStrike" dirty="0" smtClean="0">
                          <a:effectLst/>
                          <a:latin typeface="+mn-ea"/>
                          <a:ea typeface="+mn-ea"/>
                        </a:rPr>
                        <a:t>約</a:t>
                      </a:r>
                      <a:r>
                        <a:rPr lang="en-US" altLang="ja-JP" sz="1400" u="none" strike="noStrike" dirty="0" smtClean="0">
                          <a:effectLst/>
                          <a:latin typeface="+mn-ea"/>
                          <a:ea typeface="+mn-ea"/>
                        </a:rPr>
                        <a:t>173</a:t>
                      </a:r>
                      <a:r>
                        <a:rPr lang="ja-JP" altLang="en-US" sz="1400" u="none" strike="noStrike" dirty="0" smtClean="0">
                          <a:effectLst/>
                          <a:latin typeface="+mn-ea"/>
                          <a:ea typeface="+mn-ea"/>
                        </a:rPr>
                        <a:t>（</a:t>
                      </a:r>
                      <a:r>
                        <a:rPr lang="en-US" altLang="ja-JP" sz="1400" u="none" strike="noStrike" dirty="0" smtClean="0">
                          <a:effectLst/>
                          <a:latin typeface="+mn-ea"/>
                          <a:ea typeface="+mn-ea"/>
                        </a:rPr>
                        <a:t>L</a:t>
                      </a:r>
                      <a:r>
                        <a:rPr lang="ja-JP" altLang="en-US" sz="1400" u="none" strike="noStrike" dirty="0" smtClean="0">
                          <a:effectLst/>
                          <a:latin typeface="+mn-ea"/>
                          <a:ea typeface="+mn-ea"/>
                        </a:rPr>
                        <a:t>）</a:t>
                      </a:r>
                      <a:r>
                        <a:rPr lang="en-US" altLang="ja-JP" sz="1400" u="none" strike="noStrike" dirty="0" smtClean="0">
                          <a:effectLst/>
                          <a:latin typeface="+mn-ea"/>
                          <a:ea typeface="+mn-ea"/>
                        </a:rPr>
                        <a:t>x</a:t>
                      </a:r>
                      <a:r>
                        <a:rPr lang="ja-JP" altLang="en-US" sz="1400" u="none" strike="noStrike" dirty="0" smtClean="0">
                          <a:effectLst/>
                          <a:latin typeface="+mn-ea"/>
                          <a:ea typeface="+mn-ea"/>
                        </a:rPr>
                        <a:t>約</a:t>
                      </a:r>
                      <a:r>
                        <a:rPr lang="en-US" altLang="ja-JP" sz="1400" u="none" strike="noStrike" dirty="0" smtClean="0">
                          <a:effectLst/>
                          <a:latin typeface="+mn-ea"/>
                          <a:ea typeface="+mn-ea"/>
                        </a:rPr>
                        <a:t>100</a:t>
                      </a:r>
                      <a:r>
                        <a:rPr lang="ja-JP" altLang="en-US" sz="1400" u="none" strike="noStrike" dirty="0" smtClean="0">
                          <a:effectLst/>
                          <a:latin typeface="+mn-ea"/>
                          <a:ea typeface="+mn-ea"/>
                        </a:rPr>
                        <a:t>（</a:t>
                      </a:r>
                      <a:r>
                        <a:rPr lang="en-US" altLang="ja-JP" sz="1400" u="none" strike="noStrike" dirty="0" smtClean="0">
                          <a:effectLst/>
                          <a:latin typeface="+mn-ea"/>
                          <a:ea typeface="+mn-ea"/>
                        </a:rPr>
                        <a:t>W</a:t>
                      </a:r>
                      <a:r>
                        <a:rPr lang="ja-JP" altLang="en-US" sz="1400" u="none" strike="noStrike" dirty="0" smtClean="0">
                          <a:effectLst/>
                          <a:latin typeface="+mn-ea"/>
                          <a:ea typeface="+mn-ea"/>
                        </a:rPr>
                        <a:t>）</a:t>
                      </a:r>
                      <a:r>
                        <a:rPr lang="en-US" altLang="ja-JP" sz="1400" u="none" strike="noStrike" dirty="0" smtClean="0">
                          <a:effectLst/>
                          <a:latin typeface="+mn-ea"/>
                          <a:ea typeface="+mn-ea"/>
                        </a:rPr>
                        <a:t>x</a:t>
                      </a:r>
                      <a:r>
                        <a:rPr lang="ja-JP" altLang="en-US" sz="1400" u="none" strike="noStrike" dirty="0" smtClean="0">
                          <a:effectLst/>
                          <a:latin typeface="+mn-ea"/>
                          <a:ea typeface="+mn-ea"/>
                        </a:rPr>
                        <a:t>約</a:t>
                      </a:r>
                      <a:r>
                        <a:rPr lang="en-US" altLang="ja-JP" sz="1400" u="none" strike="noStrike" dirty="0" smtClean="0">
                          <a:effectLst/>
                          <a:latin typeface="+mn-ea"/>
                          <a:ea typeface="+mn-ea"/>
                        </a:rPr>
                        <a:t>138.6</a:t>
                      </a:r>
                      <a:r>
                        <a:rPr lang="ja-JP" altLang="en-US" sz="1400" u="none" strike="noStrike" dirty="0" smtClean="0">
                          <a:effectLst/>
                          <a:latin typeface="+mn-ea"/>
                          <a:ea typeface="+mn-ea"/>
                        </a:rPr>
                        <a:t>（</a:t>
                      </a:r>
                      <a:r>
                        <a:rPr lang="en-US" altLang="ja-JP" sz="1400" u="none" strike="noStrike" dirty="0" smtClean="0">
                          <a:effectLst/>
                          <a:latin typeface="+mn-ea"/>
                          <a:ea typeface="+mn-ea"/>
                        </a:rPr>
                        <a:t>H</a:t>
                      </a:r>
                      <a:r>
                        <a:rPr lang="ja-JP" altLang="en-US" sz="1400" u="none" strike="noStrike" dirty="0" smtClean="0">
                          <a:effectLst/>
                          <a:latin typeface="+mn-ea"/>
                          <a:ea typeface="+mn-ea"/>
                        </a:rPr>
                        <a:t>）</a:t>
                      </a:r>
                      <a:r>
                        <a:rPr lang="en-US" altLang="ja-JP" sz="1400" u="none" strike="noStrike" dirty="0" smtClean="0">
                          <a:effectLst/>
                          <a:latin typeface="+mn-ea"/>
                          <a:ea typeface="+mn-ea"/>
                        </a:rPr>
                        <a:t>（S1E</a:t>
                      </a:r>
                      <a:r>
                        <a:rPr lang="ja-JP" altLang="en-US" sz="1400" u="none" strike="noStrike" dirty="0" smtClean="0">
                          <a:effectLst/>
                          <a:latin typeface="+mn-ea"/>
                          <a:ea typeface="+mn-ea"/>
                        </a:rPr>
                        <a:t>設置時</a:t>
                      </a:r>
                      <a:r>
                        <a:rPr lang="en-US" altLang="ja-JP" sz="1400" u="none" strike="noStrike" dirty="0" smtClean="0">
                          <a:effectLst/>
                          <a:latin typeface="+mn-ea"/>
                          <a:ea typeface="+mn-ea"/>
                        </a:rPr>
                        <a:t>/</a:t>
                      </a:r>
                      <a:r>
                        <a:rPr lang="ja-JP" altLang="en-US" sz="1400" u="none" strike="noStrike" dirty="0" smtClean="0">
                          <a:effectLst/>
                          <a:latin typeface="+mn-ea"/>
                          <a:ea typeface="+mn-ea"/>
                        </a:rPr>
                        <a:t>突起部を除く）</a:t>
                      </a:r>
                      <a:endParaRPr lang="en-US" altLang="ja-JP" sz="1400" u="none" strike="noStrike" dirty="0" smtClean="0">
                        <a:effectLst/>
                        <a:latin typeface="+mn-ea"/>
                        <a:ea typeface="+mn-ea"/>
                      </a:endParaRPr>
                    </a:p>
                  </a:txBody>
                  <a:tcPr marL="5307" marR="5307" marT="5307" marB="0" anchor="ctr"/>
                </a:tc>
                <a:extLst>
                  <a:ext uri="{0D108BD9-81ED-4DB2-BD59-A6C34878D82A}">
                    <a16:rowId xmlns:a16="http://schemas.microsoft.com/office/drawing/2014/main" val="10009"/>
                  </a:ext>
                </a:extLst>
              </a:tr>
              <a:tr h="196341">
                <a:tc>
                  <a:txBody>
                    <a:bodyPr/>
                    <a:lstStyle/>
                    <a:p>
                      <a:pPr algn="l" fontAlgn="ctr"/>
                      <a:r>
                        <a:rPr lang="ja-JP" altLang="en-US" sz="1400" b="0" u="none" strike="noStrike" smtClean="0">
                          <a:solidFill>
                            <a:schemeClr val="bg1"/>
                          </a:solidFill>
                          <a:effectLst/>
                          <a:latin typeface="+mn-ea"/>
                          <a:ea typeface="+mn-ea"/>
                        </a:rPr>
                        <a:t>電源</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b="0" i="0" u="none" strike="noStrike" dirty="0" smtClean="0">
                          <a:solidFill>
                            <a:schemeClr val="bg1"/>
                          </a:solidFill>
                          <a:effectLst/>
                          <a:latin typeface="+mn-ea"/>
                          <a:ea typeface="+mn-ea"/>
                        </a:rPr>
                        <a:t>DC</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en-US" altLang="ja-JP" sz="1400" b="0" i="0" u="none" strike="noStrike" dirty="0" smtClean="0">
                          <a:solidFill>
                            <a:srgbClr val="000000"/>
                          </a:solidFill>
                          <a:effectLst/>
                          <a:latin typeface="+mn-ea"/>
                          <a:ea typeface="+mn-ea"/>
                        </a:rPr>
                        <a:t>24V/2.71A</a:t>
                      </a:r>
                      <a:endParaRPr lang="en-US" altLang="ja-JP"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0"/>
                  </a:ext>
                </a:extLst>
              </a:tr>
              <a:tr h="196341">
                <a:tc rowSpan="2">
                  <a:txBody>
                    <a:bodyPr/>
                    <a:lstStyle/>
                    <a:p>
                      <a:pPr algn="l" fontAlgn="ctr"/>
                      <a:r>
                        <a:rPr lang="ja-JP" altLang="en-US" sz="1400" b="0" u="none" strike="noStrike" dirty="0" smtClean="0">
                          <a:solidFill>
                            <a:schemeClr val="bg1"/>
                          </a:solidFill>
                          <a:effectLst/>
                          <a:latin typeface="+mn-ea"/>
                          <a:ea typeface="+mn-ea"/>
                        </a:rPr>
                        <a:t>環境条件</a:t>
                      </a:r>
                      <a:endParaRPr lang="ja-JP" altLang="en-US" sz="1400" b="0"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solidFill>
                            <a:schemeClr val="bg1"/>
                          </a:solidFill>
                          <a:effectLst/>
                          <a:latin typeface="+mn-ea"/>
                          <a:ea typeface="+mn-ea"/>
                        </a:rPr>
                        <a:t>動作環境</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a:effectLst/>
                          <a:latin typeface="+mn-ea"/>
                          <a:ea typeface="+mn-ea"/>
                        </a:rPr>
                        <a:t>温度：</a:t>
                      </a:r>
                      <a:r>
                        <a:rPr lang="en-US" altLang="ja-JP" sz="1400" u="none" strike="noStrike">
                          <a:effectLst/>
                          <a:latin typeface="+mn-ea"/>
                          <a:ea typeface="+mn-ea"/>
                        </a:rPr>
                        <a:t>0 ℃</a:t>
                      </a:r>
                      <a:r>
                        <a:rPr lang="ja-JP" altLang="en-US" sz="1400" u="none" strike="noStrike">
                          <a:effectLst/>
                          <a:latin typeface="+mn-ea"/>
                          <a:ea typeface="+mn-ea"/>
                        </a:rPr>
                        <a:t>～</a:t>
                      </a:r>
                      <a:r>
                        <a:rPr lang="en-US" altLang="ja-JP" sz="1400" u="none" strike="noStrike">
                          <a:effectLst/>
                          <a:latin typeface="+mn-ea"/>
                          <a:ea typeface="+mn-ea"/>
                        </a:rPr>
                        <a:t>50 ℃</a:t>
                      </a:r>
                      <a:r>
                        <a:rPr lang="ja-JP" altLang="en-US" sz="1400" u="none" strike="noStrike">
                          <a:effectLst/>
                          <a:latin typeface="+mn-ea"/>
                          <a:ea typeface="+mn-ea"/>
                        </a:rPr>
                        <a:t>、湿度：</a:t>
                      </a:r>
                      <a:r>
                        <a:rPr lang="en-US" altLang="ja-JP" sz="1400" u="none" strike="noStrike">
                          <a:effectLst/>
                          <a:latin typeface="+mn-ea"/>
                          <a:ea typeface="+mn-ea"/>
                        </a:rPr>
                        <a:t>5</a:t>
                      </a:r>
                      <a:r>
                        <a:rPr lang="ja-JP" altLang="en-US" sz="1400" u="none" strike="noStrike">
                          <a:effectLst/>
                          <a:latin typeface="+mn-ea"/>
                          <a:ea typeface="+mn-ea"/>
                        </a:rPr>
                        <a:t>～</a:t>
                      </a:r>
                      <a:r>
                        <a:rPr lang="en-US" altLang="ja-JP" sz="1400" u="none" strike="noStrike">
                          <a:effectLst/>
                          <a:latin typeface="+mn-ea"/>
                          <a:ea typeface="+mn-ea"/>
                        </a:rPr>
                        <a:t>95 %RH</a:t>
                      </a:r>
                      <a:r>
                        <a:rPr lang="ja-JP" altLang="en-US" sz="1400" u="none" strike="noStrike">
                          <a:effectLst/>
                          <a:latin typeface="+mn-ea"/>
                          <a:ea typeface="+mn-ea"/>
                        </a:rPr>
                        <a:t>（結露なきこと）</a:t>
                      </a:r>
                      <a:endParaRPr lang="ja-JP" altLang="en-US" sz="1400" b="0" i="0" u="none" strike="noStrike">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1"/>
                  </a:ext>
                </a:extLst>
              </a:tr>
              <a:tr h="196341">
                <a:tc vMerge="1">
                  <a:txBody>
                    <a:bodyPr/>
                    <a:lstStyle/>
                    <a:p>
                      <a:endParaRPr kumimoji="1" lang="ja-JP" altLang="en-US"/>
                    </a:p>
                  </a:txBody>
                  <a:tcPr/>
                </a:tc>
                <a:tc>
                  <a:txBody>
                    <a:bodyPr/>
                    <a:lstStyle/>
                    <a:p>
                      <a:pPr algn="l" fontAlgn="ctr"/>
                      <a:r>
                        <a:rPr lang="ja-JP" altLang="en-US" sz="1400" u="none" strike="noStrike" dirty="0">
                          <a:solidFill>
                            <a:schemeClr val="bg1"/>
                          </a:solidFill>
                          <a:effectLst/>
                          <a:latin typeface="+mn-ea"/>
                          <a:ea typeface="+mn-ea"/>
                        </a:rPr>
                        <a:t>保存</a:t>
                      </a:r>
                      <a:r>
                        <a:rPr lang="ja-JP" altLang="en-US" sz="1400" u="none" strike="noStrike" dirty="0" smtClean="0">
                          <a:solidFill>
                            <a:schemeClr val="bg1"/>
                          </a:solidFill>
                          <a:effectLst/>
                          <a:latin typeface="+mn-ea"/>
                          <a:ea typeface="+mn-ea"/>
                        </a:rPr>
                        <a:t>環境（未使用</a:t>
                      </a:r>
                      <a:r>
                        <a:rPr lang="en-US" altLang="ja-JP" sz="1400" u="none" strike="noStrike" dirty="0" smtClean="0">
                          <a:solidFill>
                            <a:schemeClr val="bg1"/>
                          </a:solidFill>
                          <a:effectLst/>
                          <a:latin typeface="+mn-ea"/>
                          <a:ea typeface="+mn-ea"/>
                        </a:rPr>
                        <a:t>/</a:t>
                      </a:r>
                      <a:r>
                        <a:rPr lang="ja-JP" altLang="en-US" sz="1400" u="none" strike="noStrike" dirty="0" smtClean="0">
                          <a:solidFill>
                            <a:schemeClr val="bg1"/>
                          </a:solidFill>
                          <a:effectLst/>
                          <a:latin typeface="+mn-ea"/>
                          <a:ea typeface="+mn-ea"/>
                        </a:rPr>
                        <a:t>梱包状態）</a:t>
                      </a:r>
                      <a:endParaRPr lang="ja-JP" altLang="en-US" sz="1400" b="1" i="0" u="none" strike="noStrike" dirty="0">
                        <a:solidFill>
                          <a:schemeClr val="bg1"/>
                        </a:solidFill>
                        <a:effectLst/>
                        <a:latin typeface="+mn-ea"/>
                        <a:ea typeface="+mn-ea"/>
                      </a:endParaRPr>
                    </a:p>
                  </a:txBody>
                  <a:tcPr marL="5307" marR="5307" marT="5307" marB="0" anchor="ctr">
                    <a:solidFill>
                      <a:schemeClr val="accent2"/>
                    </a:solidFill>
                  </a:tcPr>
                </a:tc>
                <a:tc>
                  <a:txBody>
                    <a:bodyPr/>
                    <a:lstStyle/>
                    <a:p>
                      <a:pPr algn="l" fontAlgn="ctr"/>
                      <a:r>
                        <a:rPr lang="ja-JP" altLang="en-US" sz="1400" u="none" strike="noStrike" dirty="0">
                          <a:effectLst/>
                          <a:latin typeface="+mn-ea"/>
                          <a:ea typeface="+mn-ea"/>
                        </a:rPr>
                        <a:t>温度：－</a:t>
                      </a:r>
                      <a:r>
                        <a:rPr lang="en-US" altLang="ja-JP" sz="1400" u="none" strike="noStrike" dirty="0">
                          <a:effectLst/>
                          <a:latin typeface="+mn-ea"/>
                          <a:ea typeface="+mn-ea"/>
                        </a:rPr>
                        <a:t>20 ℃ </a:t>
                      </a:r>
                      <a:r>
                        <a:rPr lang="ja-JP" altLang="en-US" sz="1400" u="none" strike="noStrike" dirty="0">
                          <a:effectLst/>
                          <a:latin typeface="+mn-ea"/>
                          <a:ea typeface="+mn-ea"/>
                        </a:rPr>
                        <a:t>～</a:t>
                      </a:r>
                      <a:r>
                        <a:rPr lang="en-US" altLang="ja-JP" sz="1400" u="none" strike="noStrike" dirty="0">
                          <a:effectLst/>
                          <a:latin typeface="+mn-ea"/>
                          <a:ea typeface="+mn-ea"/>
                        </a:rPr>
                        <a:t>70 ℃</a:t>
                      </a:r>
                      <a:r>
                        <a:rPr lang="ja-JP" altLang="en-US" sz="1400" u="none" strike="noStrike" dirty="0" err="1">
                          <a:effectLst/>
                          <a:latin typeface="+mn-ea"/>
                          <a:ea typeface="+mn-ea"/>
                        </a:rPr>
                        <a:t>、</a:t>
                      </a:r>
                      <a:r>
                        <a:rPr lang="ja-JP" altLang="en-US" sz="1400" u="none" strike="noStrike" dirty="0">
                          <a:effectLst/>
                          <a:latin typeface="+mn-ea"/>
                          <a:ea typeface="+mn-ea"/>
                        </a:rPr>
                        <a:t>湿度：</a:t>
                      </a:r>
                      <a:r>
                        <a:rPr lang="en-US" altLang="ja-JP" sz="1400" u="none" strike="noStrike" dirty="0">
                          <a:effectLst/>
                          <a:latin typeface="+mn-ea"/>
                          <a:ea typeface="+mn-ea"/>
                        </a:rPr>
                        <a:t>5</a:t>
                      </a:r>
                      <a:r>
                        <a:rPr lang="ja-JP" altLang="en-US" sz="1400" u="none" strike="noStrike" dirty="0">
                          <a:effectLst/>
                          <a:latin typeface="+mn-ea"/>
                          <a:ea typeface="+mn-ea"/>
                        </a:rPr>
                        <a:t>～</a:t>
                      </a:r>
                      <a:r>
                        <a:rPr lang="en-US" altLang="ja-JP" sz="1400" u="none" strike="noStrike" dirty="0">
                          <a:effectLst/>
                          <a:latin typeface="+mn-ea"/>
                          <a:ea typeface="+mn-ea"/>
                        </a:rPr>
                        <a:t>95 %RH</a:t>
                      </a:r>
                      <a:r>
                        <a:rPr lang="ja-JP" altLang="en-US" sz="1400" u="none" strike="noStrike" dirty="0">
                          <a:effectLst/>
                          <a:latin typeface="+mn-ea"/>
                          <a:ea typeface="+mn-ea"/>
                        </a:rPr>
                        <a:t>（結露なきこと）</a:t>
                      </a:r>
                      <a:endParaRPr lang="ja-JP" altLang="en-US" sz="1400" b="0" i="0" u="none" strike="noStrike" dirty="0">
                        <a:solidFill>
                          <a:srgbClr val="000000"/>
                        </a:solidFill>
                        <a:effectLst/>
                        <a:latin typeface="+mn-ea"/>
                        <a:ea typeface="+mn-ea"/>
                      </a:endParaRPr>
                    </a:p>
                  </a:txBody>
                  <a:tcPr marL="5307" marR="5307" marT="5307" marB="0" anchor="ctr"/>
                </a:tc>
                <a:extLst>
                  <a:ext uri="{0D108BD9-81ED-4DB2-BD59-A6C34878D82A}">
                    <a16:rowId xmlns:a16="http://schemas.microsoft.com/office/drawing/2014/main" val="10012"/>
                  </a:ext>
                </a:extLst>
              </a:tr>
            </a:tbl>
          </a:graphicData>
        </a:graphic>
      </p:graphicFrame>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4528" y="4713468"/>
            <a:ext cx="1126686" cy="1601721"/>
          </a:xfrm>
          <a:prstGeom prst="rect">
            <a:avLst/>
          </a:prstGeom>
        </p:spPr>
      </p:pic>
      <p:pic>
        <p:nvPicPr>
          <p:cNvPr id="11" name="図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055" y="4677000"/>
            <a:ext cx="3788246" cy="1753939"/>
          </a:xfrm>
          <a:prstGeom prst="rect">
            <a:avLst/>
          </a:prstGeom>
        </p:spPr>
      </p:pic>
      <p:sp>
        <p:nvSpPr>
          <p:cNvPr id="12" name="正方形/長方形 11"/>
          <p:cNvSpPr/>
          <p:nvPr/>
        </p:nvSpPr>
        <p:spPr>
          <a:xfrm>
            <a:off x="6252864" y="5802453"/>
            <a:ext cx="3581602" cy="361597"/>
          </a:xfrm>
          <a:prstGeom prst="rect">
            <a:avLst/>
          </a:prstGeom>
        </p:spPr>
        <p:txBody>
          <a:bodyPr wrap="square" lIns="0" tIns="0" rIns="0" bIns="0" anchor="t" anchorCtr="0">
            <a:noAutofit/>
          </a:bodyPr>
          <a:lstStyle/>
          <a:p>
            <a:pPr>
              <a:spcAft>
                <a:spcPts val="544"/>
              </a:spcAft>
              <a:buClr>
                <a:schemeClr val="accent2"/>
              </a:buClr>
              <a:buSzPct val="80000"/>
            </a:pPr>
            <a:r>
              <a:rPr lang="ja-JP" altLang="en-US" sz="800" dirty="0" smtClean="0">
                <a:latin typeface="+mn-ea"/>
              </a:rPr>
              <a:t>本製品は、総務省</a:t>
            </a:r>
            <a:r>
              <a:rPr lang="ja-JP" altLang="en-US" sz="800" dirty="0">
                <a:latin typeface="+mn-ea"/>
              </a:rPr>
              <a:t>の規定する「</a:t>
            </a:r>
            <a:r>
              <a:rPr lang="en-US" altLang="ja-JP" sz="800" dirty="0">
                <a:latin typeface="+mn-ea"/>
              </a:rPr>
              <a:t>5GHz</a:t>
            </a:r>
            <a:r>
              <a:rPr lang="ja-JP" altLang="en-US" sz="800" dirty="0">
                <a:latin typeface="+mn-ea"/>
              </a:rPr>
              <a:t>帯の屋外利用の条件」を満たしておりません。</a:t>
            </a:r>
          </a:p>
          <a:p>
            <a:pPr>
              <a:spcAft>
                <a:spcPts val="544"/>
              </a:spcAft>
              <a:buClr>
                <a:schemeClr val="accent2"/>
              </a:buClr>
              <a:buSzPct val="80000"/>
            </a:pPr>
            <a:r>
              <a:rPr lang="ja-JP" altLang="en-US" sz="800" dirty="0" smtClean="0">
                <a:latin typeface="+mn-ea"/>
              </a:rPr>
              <a:t>屋外</a:t>
            </a:r>
            <a:r>
              <a:rPr lang="ja-JP" altLang="en-US" sz="800" dirty="0">
                <a:latin typeface="+mn-ea"/>
              </a:rPr>
              <a:t>で使用する必要がある場合は、「</a:t>
            </a:r>
            <a:r>
              <a:rPr lang="en-US" altLang="ja-JP" sz="800" dirty="0">
                <a:latin typeface="+mn-ea"/>
              </a:rPr>
              <a:t>2.4GHz</a:t>
            </a:r>
            <a:r>
              <a:rPr lang="ja-JP" altLang="en-US" sz="800" dirty="0">
                <a:latin typeface="+mn-ea"/>
              </a:rPr>
              <a:t>」帯域に設定を変更して</a:t>
            </a:r>
            <a:r>
              <a:rPr lang="ja-JP" altLang="en-US" sz="800" dirty="0" smtClean="0">
                <a:latin typeface="+mn-ea"/>
              </a:rPr>
              <a:t>、</a:t>
            </a:r>
            <a:endParaRPr lang="en-US" altLang="ja-JP" sz="800" dirty="0" smtClean="0">
              <a:latin typeface="+mn-ea"/>
            </a:endParaRPr>
          </a:p>
          <a:p>
            <a:pPr>
              <a:spcAft>
                <a:spcPts val="544"/>
              </a:spcAft>
              <a:buClr>
                <a:schemeClr val="accent2"/>
              </a:buClr>
              <a:buSzPct val="80000"/>
            </a:pPr>
            <a:r>
              <a:rPr lang="ja-JP" altLang="en-US" sz="800" dirty="0" smtClean="0">
                <a:latin typeface="+mn-ea"/>
              </a:rPr>
              <a:t>ご利用</a:t>
            </a:r>
            <a:r>
              <a:rPr lang="ja-JP" altLang="en-US" sz="800" dirty="0">
                <a:latin typeface="+mn-ea"/>
              </a:rPr>
              <a:t>頂く必要があります</a:t>
            </a:r>
            <a:r>
              <a:rPr lang="ja-JP" altLang="en-US" sz="800" dirty="0" smtClean="0">
                <a:latin typeface="+mn-ea"/>
              </a:rPr>
              <a:t>。</a:t>
            </a:r>
            <a:endParaRPr lang="ja-JP" altLang="en-US" sz="800" dirty="0">
              <a:latin typeface="+mn-ea"/>
            </a:endParaRPr>
          </a:p>
        </p:txBody>
      </p:sp>
    </p:spTree>
    <p:extLst>
      <p:ext uri="{BB962C8B-B14F-4D97-AF65-F5344CB8AC3E}">
        <p14:creationId xmlns:p14="http://schemas.microsoft.com/office/powerpoint/2010/main" val="39105071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latin typeface="+mn-ea"/>
              </a:rPr>
              <a:t>3.1</a:t>
            </a:r>
            <a:r>
              <a:rPr lang="en-US" altLang="ja-JP" dirty="0" smtClean="0">
                <a:latin typeface="+mn-ea"/>
              </a:rPr>
              <a:t>. </a:t>
            </a:r>
            <a:r>
              <a:rPr lang="ja-JP" altLang="en-US" dirty="0">
                <a:latin typeface="+mn-ea"/>
              </a:rPr>
              <a:t>機能要件（決済端末</a:t>
            </a:r>
            <a:r>
              <a:rPr lang="ja-JP" altLang="en-US" dirty="0" smtClean="0">
                <a:latin typeface="+mn-ea"/>
              </a:rPr>
              <a:t>）：決済</a:t>
            </a:r>
            <a:r>
              <a:rPr lang="ja-JP" altLang="en-US" dirty="0">
                <a:latin typeface="+mn-ea"/>
              </a:rPr>
              <a:t>端末要件</a:t>
            </a:r>
            <a:r>
              <a:rPr lang="en-US" altLang="ja-JP" dirty="0" smtClean="0">
                <a:latin typeface="+mn-ea"/>
                <a:ea typeface="+mn-ea"/>
              </a:rPr>
              <a:t/>
            </a:r>
            <a:br>
              <a:rPr lang="en-US" altLang="ja-JP" dirty="0" smtClean="0">
                <a:latin typeface="+mn-ea"/>
                <a:ea typeface="+mn-ea"/>
              </a:rPr>
            </a:br>
            <a:r>
              <a:rPr lang="ja-JP" altLang="en-US" dirty="0">
                <a:latin typeface="+mn-ea"/>
                <a:ea typeface="+mn-ea"/>
              </a:rPr>
              <a:t>　</a:t>
            </a:r>
            <a:r>
              <a:rPr lang="en-US" altLang="ja-JP" dirty="0" smtClean="0">
                <a:latin typeface="+mn-ea"/>
                <a:ea typeface="+mn-ea"/>
              </a:rPr>
              <a:t>【</a:t>
            </a:r>
            <a:r>
              <a:rPr lang="en-US" altLang="ja-JP" dirty="0">
                <a:latin typeface="+mn-ea"/>
                <a:ea typeface="+mn-ea"/>
              </a:rPr>
              <a:t>Saturn1000Elite】</a:t>
            </a:r>
            <a:r>
              <a:rPr lang="ja-JP" altLang="en-US" dirty="0">
                <a:latin typeface="+mn-ea"/>
                <a:ea typeface="+mn-ea"/>
              </a:rPr>
              <a:t>プリンタ付きクレードル（</a:t>
            </a:r>
            <a:r>
              <a:rPr lang="en-US" altLang="ja-JP" dirty="0">
                <a:latin typeface="+mn-ea"/>
                <a:ea typeface="+mn-ea"/>
              </a:rPr>
              <a:t>S1EP</a:t>
            </a:r>
            <a:r>
              <a:rPr lang="ja-JP" altLang="en-US" dirty="0">
                <a:latin typeface="+mn-ea"/>
                <a:ea typeface="+mn-ea"/>
              </a:rPr>
              <a:t>）</a:t>
            </a:r>
            <a:r>
              <a:rPr lang="ja-JP" altLang="en-US" dirty="0" smtClean="0">
                <a:latin typeface="+mn-ea"/>
                <a:ea typeface="+mn-ea"/>
              </a:rPr>
              <a:t>構成図（</a:t>
            </a:r>
            <a:r>
              <a:rPr lang="en-US" altLang="ja-JP" dirty="0" smtClean="0">
                <a:latin typeface="+mn-ea"/>
                <a:ea typeface="+mn-ea"/>
              </a:rPr>
              <a:t>1/4</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ja-JP" altLang="en-US" dirty="0">
                <a:latin typeface="+mn-ea"/>
                <a:ea typeface="+mn-ea"/>
              </a:rPr>
              <a:t>決済端末（</a:t>
            </a:r>
            <a:r>
              <a:rPr lang="en-US" altLang="ja-JP" dirty="0">
                <a:latin typeface="+mn-ea"/>
                <a:ea typeface="+mn-ea"/>
              </a:rPr>
              <a:t>S1E</a:t>
            </a:r>
            <a:r>
              <a:rPr lang="ja-JP" altLang="en-US" dirty="0">
                <a:latin typeface="+mn-ea"/>
                <a:ea typeface="+mn-ea"/>
              </a:rPr>
              <a:t>）とプリンタ付きクレードル（</a:t>
            </a:r>
            <a:r>
              <a:rPr lang="en-US" altLang="ja-JP" dirty="0">
                <a:latin typeface="+mn-ea"/>
                <a:ea typeface="+mn-ea"/>
              </a:rPr>
              <a:t>S1EP</a:t>
            </a:r>
            <a:r>
              <a:rPr lang="ja-JP" altLang="en-US" dirty="0">
                <a:latin typeface="+mn-ea"/>
                <a:ea typeface="+mn-ea"/>
              </a:rPr>
              <a:t>）間は、「</a:t>
            </a:r>
            <a:r>
              <a:rPr lang="en-US" altLang="ja-JP" dirty="0">
                <a:latin typeface="+mn-ea"/>
                <a:ea typeface="+mn-ea"/>
              </a:rPr>
              <a:t>Wi-Fi</a:t>
            </a:r>
            <a:r>
              <a:rPr lang="ja-JP" altLang="en-US" dirty="0">
                <a:latin typeface="+mn-ea"/>
                <a:ea typeface="+mn-ea"/>
              </a:rPr>
              <a:t>（</a:t>
            </a:r>
            <a:r>
              <a:rPr lang="en-US" altLang="ja-JP" dirty="0">
                <a:latin typeface="+mn-ea"/>
                <a:ea typeface="+mn-ea"/>
              </a:rPr>
              <a:t>5GHz</a:t>
            </a:r>
            <a:r>
              <a:rPr lang="ja-JP" altLang="en-US" dirty="0">
                <a:latin typeface="+mn-ea"/>
                <a:ea typeface="+mn-ea"/>
              </a:rPr>
              <a:t>帯）」で接続します</a:t>
            </a:r>
            <a:r>
              <a:rPr lang="ja-JP" altLang="en-US" dirty="0" smtClean="0">
                <a:latin typeface="+mn-ea"/>
                <a:ea typeface="+mn-ea"/>
              </a:rPr>
              <a:t>。ワイヤレス</a:t>
            </a:r>
            <a:r>
              <a:rPr lang="ja-JP" altLang="en-US" dirty="0">
                <a:latin typeface="+mn-ea"/>
                <a:ea typeface="+mn-ea"/>
              </a:rPr>
              <a:t>での接続となるため、接続距離等に制約があります</a:t>
            </a:r>
            <a:r>
              <a:rPr lang="ja-JP" altLang="en-US" dirty="0" smtClean="0">
                <a:latin typeface="+mn-ea"/>
                <a:ea typeface="+mn-ea"/>
              </a:rPr>
              <a:t>。</a:t>
            </a:r>
            <a:endParaRPr lang="en-US" altLang="ja-JP" dirty="0" smtClean="0">
              <a:latin typeface="+mn-ea"/>
              <a:ea typeface="+mn-ea"/>
            </a:endParaRPr>
          </a:p>
          <a:p>
            <a:r>
              <a:rPr lang="ja-JP" altLang="en-US" dirty="0" smtClean="0">
                <a:latin typeface="+mn-ea"/>
                <a:ea typeface="+mn-ea"/>
              </a:rPr>
              <a:t>以下</a:t>
            </a:r>
            <a:r>
              <a:rPr lang="ja-JP" altLang="en-US" dirty="0">
                <a:latin typeface="+mn-ea"/>
                <a:ea typeface="+mn-ea"/>
              </a:rPr>
              <a:t>を留意の上、運用いただくようお願いいたします。</a:t>
            </a:r>
          </a:p>
        </p:txBody>
      </p:sp>
      <p:pic>
        <p:nvPicPr>
          <p:cNvPr id="12" name="図 11"/>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4651" y="2579827"/>
            <a:ext cx="1464859" cy="1811673"/>
          </a:xfrm>
          <a:prstGeom prst="rect">
            <a:avLst/>
          </a:prstGeom>
        </p:spPr>
      </p:pic>
      <p:sp>
        <p:nvSpPr>
          <p:cNvPr id="13" name="正方形/長方形 12"/>
          <p:cNvSpPr/>
          <p:nvPr/>
        </p:nvSpPr>
        <p:spPr>
          <a:xfrm>
            <a:off x="862360" y="2009633"/>
            <a:ext cx="769441"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ja-JP" sz="1200" b="1" dirty="0">
                <a:solidFill>
                  <a:schemeClr val="tx1"/>
                </a:solidFill>
                <a:latin typeface="+mn-ea"/>
              </a:rPr>
              <a:t>S1E</a:t>
            </a:r>
          </a:p>
          <a:p>
            <a:pPr algn="ctr"/>
            <a:r>
              <a:rPr lang="ja-JP" altLang="en-US" sz="1000" b="1" dirty="0">
                <a:solidFill>
                  <a:schemeClr val="tx1"/>
                </a:solidFill>
                <a:latin typeface="+mn-ea"/>
              </a:rPr>
              <a:t>（決済端末）</a:t>
            </a:r>
          </a:p>
        </p:txBody>
      </p:sp>
      <p:sp>
        <p:nvSpPr>
          <p:cNvPr id="14" name="正方形/長方形 13"/>
          <p:cNvSpPr/>
          <p:nvPr/>
        </p:nvSpPr>
        <p:spPr>
          <a:xfrm>
            <a:off x="5986453" y="2829449"/>
            <a:ext cx="1018800" cy="184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72000" numCol="1" spcCol="0" rtlCol="0" fromWordArt="0" anchor="ctr" anchorCtr="0" forceAA="0" compatLnSpc="1">
            <a:prstTxWarp prst="textNoShape">
              <a:avLst/>
            </a:prstTxWarp>
            <a:noAutofit/>
          </a:bodyPr>
          <a:lstStyle/>
          <a:p>
            <a:pPr algn="ctr"/>
            <a:r>
              <a:rPr lang="en-US" altLang="ja-JP" sz="1200" b="1" dirty="0">
                <a:solidFill>
                  <a:schemeClr val="tx1"/>
                </a:solidFill>
                <a:latin typeface="+mn-ea"/>
              </a:rPr>
              <a:t>AP</a:t>
            </a:r>
            <a:r>
              <a:rPr lang="ja-JP" altLang="en-US" sz="1200" b="1" dirty="0">
                <a:solidFill>
                  <a:schemeClr val="tx1"/>
                </a:solidFill>
                <a:latin typeface="+mn-ea"/>
              </a:rPr>
              <a:t>／ルータ</a:t>
            </a:r>
            <a:endParaRPr lang="en-US" altLang="ja-JP" sz="1200" b="1" dirty="0">
              <a:solidFill>
                <a:schemeClr val="tx1"/>
              </a:solidFill>
              <a:latin typeface="+mn-ea"/>
            </a:endParaRPr>
          </a:p>
        </p:txBody>
      </p:sp>
      <p:sp>
        <p:nvSpPr>
          <p:cNvPr id="15" name="正方形/長方形 14"/>
          <p:cNvSpPr/>
          <p:nvPr/>
        </p:nvSpPr>
        <p:spPr>
          <a:xfrm>
            <a:off x="7038338" y="2926165"/>
            <a:ext cx="1018800" cy="184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72000" numCol="1" spcCol="0" rtlCol="0" fromWordArt="0" anchor="ctr" anchorCtr="0" forceAA="0" compatLnSpc="1">
            <a:prstTxWarp prst="textNoShape">
              <a:avLst/>
            </a:prstTxWarp>
            <a:noAutofit/>
          </a:bodyPr>
          <a:lstStyle/>
          <a:p>
            <a:pPr algn="ctr"/>
            <a:r>
              <a:rPr lang="en-US" altLang="ja-JP" sz="1200" b="1" dirty="0">
                <a:solidFill>
                  <a:schemeClr val="tx1"/>
                </a:solidFill>
                <a:latin typeface="+mn-ea"/>
              </a:rPr>
              <a:t>Internet</a:t>
            </a:r>
          </a:p>
        </p:txBody>
      </p:sp>
      <p:pic>
        <p:nvPicPr>
          <p:cNvPr id="16" name="図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123" y="3261590"/>
            <a:ext cx="999648" cy="527519"/>
          </a:xfrm>
          <a:prstGeom prst="rect">
            <a:avLst/>
          </a:prstGeom>
        </p:spPr>
      </p:pic>
      <p:sp>
        <p:nvSpPr>
          <p:cNvPr id="17" name="正方形/長方形 16"/>
          <p:cNvSpPr/>
          <p:nvPr/>
        </p:nvSpPr>
        <p:spPr>
          <a:xfrm>
            <a:off x="8372547" y="2961338"/>
            <a:ext cx="101880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72000" numCol="1" spcCol="0" rtlCol="0" fromWordArt="0" anchor="ctr" anchorCtr="0" forceAA="0" compatLnSpc="1">
            <a:prstTxWarp prst="textNoShape">
              <a:avLst/>
            </a:prstTxWarp>
            <a:noAutofit/>
          </a:bodyPr>
          <a:lstStyle/>
          <a:p>
            <a:pPr algn="ctr"/>
            <a:r>
              <a:rPr lang="en-US" altLang="ja-JP" sz="1200" b="1" dirty="0">
                <a:solidFill>
                  <a:schemeClr val="tx1"/>
                </a:solidFill>
                <a:latin typeface="+mn-ea"/>
              </a:rPr>
              <a:t>Arch</a:t>
            </a:r>
            <a:r>
              <a:rPr lang="ja-JP" altLang="en-US" sz="1200" b="1" dirty="0">
                <a:solidFill>
                  <a:schemeClr val="tx1"/>
                </a:solidFill>
                <a:latin typeface="+mn-ea"/>
              </a:rPr>
              <a:t>センタ</a:t>
            </a:r>
          </a:p>
          <a:p>
            <a:pPr algn="ctr"/>
            <a:r>
              <a:rPr lang="ja-JP" altLang="en-US" sz="1000" b="1" dirty="0">
                <a:solidFill>
                  <a:schemeClr val="tx1"/>
                </a:solidFill>
                <a:latin typeface="+mn-ea"/>
              </a:rPr>
              <a:t>（決済センタ）</a:t>
            </a:r>
            <a:endParaRPr lang="en-US" altLang="ja-JP" sz="1000" b="1" dirty="0">
              <a:solidFill>
                <a:schemeClr val="tx1"/>
              </a:solidFill>
              <a:latin typeface="+mn-ea"/>
            </a:endParaRPr>
          </a:p>
        </p:txBody>
      </p:sp>
      <p:sp>
        <p:nvSpPr>
          <p:cNvPr id="18" name="正方形/長方形 17"/>
          <p:cNvSpPr/>
          <p:nvPr/>
        </p:nvSpPr>
        <p:spPr>
          <a:xfrm>
            <a:off x="3553791" y="2009633"/>
            <a:ext cx="1404231"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ja-JP" sz="1200" b="1" dirty="0">
                <a:solidFill>
                  <a:schemeClr val="tx1"/>
                </a:solidFill>
                <a:latin typeface="+mn-ea"/>
              </a:rPr>
              <a:t>S1EP</a:t>
            </a:r>
          </a:p>
          <a:p>
            <a:pPr algn="ctr"/>
            <a:r>
              <a:rPr lang="ja-JP" altLang="en-US" sz="1000" b="1" dirty="0">
                <a:solidFill>
                  <a:schemeClr val="tx1"/>
                </a:solidFill>
                <a:latin typeface="+mn-ea"/>
              </a:rPr>
              <a:t>（プリンタ付きクレードル）</a:t>
            </a:r>
          </a:p>
        </p:txBody>
      </p:sp>
      <p:sp>
        <p:nvSpPr>
          <p:cNvPr id="19" name="テキスト ボックス 18"/>
          <p:cNvSpPr txBox="1"/>
          <p:nvPr/>
        </p:nvSpPr>
        <p:spPr>
          <a:xfrm>
            <a:off x="6430585" y="2066822"/>
            <a:ext cx="307777" cy="2210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36000" numCol="1" spcCol="0" rtlCol="0" fromWordArt="0" anchor="ctr" anchorCtr="0" forceAA="0" compatLnSpc="1">
            <a:prstTxWarp prst="textNoShape">
              <a:avLst/>
            </a:prstTxWarp>
            <a:spAutoFit/>
          </a:bodyPr>
          <a:lstStyle>
            <a:defPPr>
              <a:defRPr lang="ja-JP"/>
            </a:defPPr>
            <a:lvl1pPr algn="ctr">
              <a:defRPr sz="1200" b="1">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solidFill>
                  <a:schemeClr val="tx1"/>
                </a:solidFill>
              </a:rPr>
              <a:t>電源</a:t>
            </a:r>
          </a:p>
        </p:txBody>
      </p:sp>
      <p:grpSp>
        <p:nvGrpSpPr>
          <p:cNvPr id="20" name="グループ化 19">
            <a:extLst>
              <a:ext uri="{FF2B5EF4-FFF2-40B4-BE49-F238E27FC236}">
                <a16:creationId xmlns:a16="http://schemas.microsoft.com/office/drawing/2014/main" id="{BCFBCE70-4F97-418C-95DD-E5EC68BEE28C}"/>
              </a:ext>
            </a:extLst>
          </p:cNvPr>
          <p:cNvGrpSpPr>
            <a:grpSpLocks noChangeAspect="1"/>
          </p:cNvGrpSpPr>
          <p:nvPr/>
        </p:nvGrpSpPr>
        <p:grpSpPr>
          <a:xfrm rot="4500000">
            <a:off x="1319383" y="2600498"/>
            <a:ext cx="612000" cy="435200"/>
            <a:chOff x="3708399" y="3130550"/>
            <a:chExt cx="1000125" cy="711200"/>
          </a:xfrm>
          <a:solidFill>
            <a:schemeClr val="tx2"/>
          </a:solidFill>
        </p:grpSpPr>
        <p:sp>
          <p:nvSpPr>
            <p:cNvPr id="21"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22"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23"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24"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grpSp>
      <p:cxnSp>
        <p:nvCxnSpPr>
          <p:cNvPr id="25" name="直線コネクタ 24"/>
          <p:cNvCxnSpPr/>
          <p:nvPr/>
        </p:nvCxnSpPr>
        <p:spPr>
          <a:xfrm>
            <a:off x="1690838" y="3482598"/>
            <a:ext cx="1934679" cy="0"/>
          </a:xfrm>
          <a:prstGeom prst="line">
            <a:avLst/>
          </a:prstGeom>
          <a:ln w="28575">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784400" y="3469700"/>
            <a:ext cx="363600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グループ化 26"/>
          <p:cNvGrpSpPr/>
          <p:nvPr/>
        </p:nvGrpSpPr>
        <p:grpSpPr>
          <a:xfrm>
            <a:off x="7160456" y="3125179"/>
            <a:ext cx="790168" cy="793837"/>
            <a:chOff x="7214885" y="3121066"/>
            <a:chExt cx="790168" cy="793837"/>
          </a:xfrm>
        </p:grpSpPr>
        <p:sp>
          <p:nvSpPr>
            <p:cNvPr id="28" name="円/楕円 17"/>
            <p:cNvSpPr/>
            <p:nvPr/>
          </p:nvSpPr>
          <p:spPr>
            <a:xfrm>
              <a:off x="7223181" y="3121066"/>
              <a:ext cx="773576" cy="793837"/>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29" name="グループ化 28">
              <a:extLst>
                <a:ext uri="{FF2B5EF4-FFF2-40B4-BE49-F238E27FC236}">
                  <a16:creationId xmlns:a16="http://schemas.microsoft.com/office/drawing/2014/main" id="{633EAC9D-8996-4822-B5D4-E682E4275E04}"/>
                </a:ext>
              </a:extLst>
            </p:cNvPr>
            <p:cNvGrpSpPr/>
            <p:nvPr/>
          </p:nvGrpSpPr>
          <p:grpSpPr>
            <a:xfrm>
              <a:off x="7214885" y="3134548"/>
              <a:ext cx="790168" cy="766873"/>
              <a:chOff x="5126855" y="2761158"/>
              <a:chExt cx="1009459" cy="979699"/>
            </a:xfrm>
          </p:grpSpPr>
          <p:sp>
            <p:nvSpPr>
              <p:cNvPr id="30" name="楕円 316">
                <a:extLst>
                  <a:ext uri="{FF2B5EF4-FFF2-40B4-BE49-F238E27FC236}">
                    <a16:creationId xmlns:a16="http://schemas.microsoft.com/office/drawing/2014/main" id="{1364DF1A-2757-4097-BA99-060FF45C87BE}"/>
                  </a:ext>
                </a:extLst>
              </p:cNvPr>
              <p:cNvSpPr/>
              <p:nvPr/>
            </p:nvSpPr>
            <p:spPr>
              <a:xfrm>
                <a:off x="5141735" y="2761158"/>
                <a:ext cx="979699" cy="979699"/>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a:solidFill>
                    <a:schemeClr val="tx1"/>
                  </a:solidFill>
                  <a:latin typeface="+mn-ea"/>
                  <a:cs typeface="Meiryo UI" panose="020B0604030504040204" pitchFamily="50" charset="-128"/>
                </a:endParaRPr>
              </a:p>
            </p:txBody>
          </p:sp>
          <p:cxnSp>
            <p:nvCxnSpPr>
              <p:cNvPr id="31" name="直線コネクタ 30">
                <a:extLst>
                  <a:ext uri="{FF2B5EF4-FFF2-40B4-BE49-F238E27FC236}">
                    <a16:creationId xmlns:a16="http://schemas.microsoft.com/office/drawing/2014/main" id="{F3CBB730-EB6A-473D-8266-B1C608E567A9}"/>
                  </a:ext>
                </a:extLst>
              </p:cNvPr>
              <p:cNvCxnSpPr>
                <a:cxnSpLocks/>
                <a:stCxn id="30" idx="0"/>
                <a:endCxn id="30" idx="4"/>
              </p:cNvCxnSpPr>
              <p:nvPr/>
            </p:nvCxnSpPr>
            <p:spPr>
              <a:xfrm>
                <a:off x="5631585" y="2761158"/>
                <a:ext cx="0" cy="97969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2ED53A3-BCDE-4A1F-BC3E-A82B953A9053}"/>
                  </a:ext>
                </a:extLst>
              </p:cNvPr>
              <p:cNvCxnSpPr>
                <a:cxnSpLocks/>
              </p:cNvCxnSpPr>
              <p:nvPr/>
            </p:nvCxnSpPr>
            <p:spPr>
              <a:xfrm flipH="1">
                <a:off x="5126855" y="3245610"/>
                <a:ext cx="100945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0FBB8BF-FAD0-4842-B5F4-2115590CA651}"/>
                  </a:ext>
                </a:extLst>
              </p:cNvPr>
              <p:cNvCxnSpPr>
                <a:cxnSpLocks/>
              </p:cNvCxnSpPr>
              <p:nvPr/>
            </p:nvCxnSpPr>
            <p:spPr>
              <a:xfrm flipH="1">
                <a:off x="5194095" y="3003384"/>
                <a:ext cx="86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FFC4291-43BA-416A-AD2A-8FF657B5FD6E}"/>
                  </a:ext>
                </a:extLst>
              </p:cNvPr>
              <p:cNvCxnSpPr>
                <a:cxnSpLocks/>
              </p:cNvCxnSpPr>
              <p:nvPr/>
            </p:nvCxnSpPr>
            <p:spPr>
              <a:xfrm flipH="1">
                <a:off x="5194095" y="3487836"/>
                <a:ext cx="86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楕円 333">
                <a:extLst>
                  <a:ext uri="{FF2B5EF4-FFF2-40B4-BE49-F238E27FC236}">
                    <a16:creationId xmlns:a16="http://schemas.microsoft.com/office/drawing/2014/main" id="{BE267CCA-A798-4579-B0D0-6C208670DCD1}"/>
                  </a:ext>
                </a:extLst>
              </p:cNvPr>
              <p:cNvSpPr/>
              <p:nvPr/>
            </p:nvSpPr>
            <p:spPr>
              <a:xfrm>
                <a:off x="5378871" y="2766605"/>
                <a:ext cx="490770" cy="97425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a:solidFill>
                    <a:schemeClr val="tx1"/>
                  </a:solidFill>
                  <a:latin typeface="+mn-ea"/>
                  <a:cs typeface="Meiryo UI" panose="020B0604030504040204" pitchFamily="50" charset="-128"/>
                </a:endParaRPr>
              </a:p>
            </p:txBody>
          </p:sp>
        </p:grpSp>
      </p:grpSp>
      <p:sp>
        <p:nvSpPr>
          <p:cNvPr id="36" name="正方形/長方形 35"/>
          <p:cNvSpPr/>
          <p:nvPr/>
        </p:nvSpPr>
        <p:spPr>
          <a:xfrm>
            <a:off x="1661748" y="2771903"/>
            <a:ext cx="1892043" cy="6838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7148" numCol="1" spcCol="0" rtlCol="0" fromWordArt="0" anchor="ctr" anchorCtr="0" forceAA="0" compatLnSpc="1">
            <a:prstTxWarp prst="textNoShape">
              <a:avLst/>
            </a:prstTxWarp>
            <a:spAutoFit/>
          </a:bodyPr>
          <a:lstStyle/>
          <a:p>
            <a:pPr algn="ctr"/>
            <a:r>
              <a:rPr lang="en-US" altLang="ja-JP" sz="1400" b="1" dirty="0" smtClean="0">
                <a:solidFill>
                  <a:schemeClr val="accent1">
                    <a:lumMod val="50000"/>
                  </a:schemeClr>
                </a:solidFill>
                <a:latin typeface="+mn-ea"/>
              </a:rPr>
              <a:t>Wi-Fi</a:t>
            </a:r>
            <a:r>
              <a:rPr lang="ja-JP" altLang="en-US" sz="1400" b="1" dirty="0" smtClean="0">
                <a:solidFill>
                  <a:schemeClr val="accent1">
                    <a:lumMod val="50000"/>
                  </a:schemeClr>
                </a:solidFill>
                <a:latin typeface="+mn-ea"/>
              </a:rPr>
              <a:t>接続</a:t>
            </a:r>
            <a:endParaRPr lang="en-US" altLang="ja-JP" sz="1400" b="1" dirty="0" smtClean="0">
              <a:solidFill>
                <a:schemeClr val="accent1">
                  <a:lumMod val="50000"/>
                </a:schemeClr>
              </a:solidFill>
              <a:latin typeface="+mn-ea"/>
            </a:endParaRPr>
          </a:p>
          <a:p>
            <a:pPr algn="ctr"/>
            <a:r>
              <a:rPr lang="ja-JP" altLang="en-US" sz="1400" b="1" dirty="0" smtClean="0">
                <a:solidFill>
                  <a:schemeClr val="accent1">
                    <a:lumMod val="50000"/>
                  </a:schemeClr>
                </a:solidFill>
                <a:latin typeface="+mn-ea"/>
              </a:rPr>
              <a:t>（デフォルト：</a:t>
            </a:r>
            <a:r>
              <a:rPr lang="en-US" altLang="ja-JP" sz="1400" b="1" dirty="0" smtClean="0">
                <a:solidFill>
                  <a:schemeClr val="accent1">
                    <a:lumMod val="50000"/>
                  </a:schemeClr>
                </a:solidFill>
                <a:latin typeface="+mn-ea"/>
              </a:rPr>
              <a:t>5GHz</a:t>
            </a:r>
            <a:r>
              <a:rPr lang="ja-JP" altLang="en-US" sz="1400" b="1" dirty="0" smtClean="0">
                <a:solidFill>
                  <a:schemeClr val="accent1">
                    <a:lumMod val="50000"/>
                  </a:schemeClr>
                </a:solidFill>
                <a:latin typeface="+mn-ea"/>
              </a:rPr>
              <a:t>帯）</a:t>
            </a:r>
            <a:endParaRPr lang="ja-JP" altLang="en-US" sz="1400" b="1" dirty="0">
              <a:solidFill>
                <a:schemeClr val="accent1">
                  <a:lumMod val="50000"/>
                </a:schemeClr>
              </a:solidFill>
              <a:latin typeface="+mn-ea"/>
            </a:endParaRPr>
          </a:p>
        </p:txBody>
      </p:sp>
      <p:sp>
        <p:nvSpPr>
          <p:cNvPr id="37" name="正方形/長方形 36"/>
          <p:cNvSpPr/>
          <p:nvPr/>
        </p:nvSpPr>
        <p:spPr>
          <a:xfrm>
            <a:off x="5645676" y="2361120"/>
            <a:ext cx="287198" cy="103014"/>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sp>
        <p:nvSpPr>
          <p:cNvPr id="38" name="正方形/長方形 37"/>
          <p:cNvSpPr/>
          <p:nvPr/>
        </p:nvSpPr>
        <p:spPr>
          <a:xfrm>
            <a:off x="6385932" y="2321385"/>
            <a:ext cx="163362" cy="164601"/>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cxnSp>
        <p:nvCxnSpPr>
          <p:cNvPr id="39" name="直線コネクタ 38"/>
          <p:cNvCxnSpPr/>
          <p:nvPr/>
        </p:nvCxnSpPr>
        <p:spPr>
          <a:xfrm flipH="1">
            <a:off x="6412403" y="2358924"/>
            <a:ext cx="193651" cy="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flipH="1">
            <a:off x="6416047" y="2439046"/>
            <a:ext cx="193651" cy="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1" name="正方形/長方形 40"/>
          <p:cNvSpPr/>
          <p:nvPr/>
        </p:nvSpPr>
        <p:spPr>
          <a:xfrm>
            <a:off x="6695588" y="2287840"/>
            <a:ext cx="287198" cy="241516"/>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cxnSp>
        <p:nvCxnSpPr>
          <p:cNvPr id="42" name="直線コネクタ 41"/>
          <p:cNvCxnSpPr/>
          <p:nvPr/>
        </p:nvCxnSpPr>
        <p:spPr>
          <a:xfrm>
            <a:off x="6790247" y="2349180"/>
            <a:ext cx="0" cy="116821"/>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6892220" y="2349180"/>
            <a:ext cx="0" cy="116821"/>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カギ線コネクタ 43"/>
          <p:cNvCxnSpPr>
            <a:endCxn id="38" idx="1"/>
          </p:cNvCxnSpPr>
          <p:nvPr/>
        </p:nvCxnSpPr>
        <p:spPr>
          <a:xfrm rot="5400000" flipH="1" flipV="1">
            <a:off x="5276988" y="1846843"/>
            <a:ext cx="552100" cy="1665787"/>
          </a:xfrm>
          <a:prstGeom prst="bentConnector2">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BCFBCE70-4F97-418C-95DD-E5EC68BEE28C}"/>
              </a:ext>
            </a:extLst>
          </p:cNvPr>
          <p:cNvGrpSpPr>
            <a:grpSpLocks noChangeAspect="1"/>
          </p:cNvGrpSpPr>
          <p:nvPr/>
        </p:nvGrpSpPr>
        <p:grpSpPr>
          <a:xfrm rot="17100000" flipH="1">
            <a:off x="3367816" y="2600498"/>
            <a:ext cx="612000" cy="435200"/>
            <a:chOff x="3708399" y="3130550"/>
            <a:chExt cx="1000125" cy="711200"/>
          </a:xfrm>
          <a:solidFill>
            <a:schemeClr val="tx2"/>
          </a:solidFill>
        </p:grpSpPr>
        <p:sp>
          <p:nvSpPr>
            <p:cNvPr id="46"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47"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48"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49"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grpSp>
      <p:sp>
        <p:nvSpPr>
          <p:cNvPr id="50" name="正方形/長方形 49"/>
          <p:cNvSpPr/>
          <p:nvPr/>
        </p:nvSpPr>
        <p:spPr>
          <a:xfrm>
            <a:off x="4808000" y="3201532"/>
            <a:ext cx="1543454" cy="2529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7148" numCol="1" spcCol="0" rtlCol="0" fromWordArt="0" anchor="ctr" anchorCtr="0" forceAA="0" compatLnSpc="1">
            <a:prstTxWarp prst="textNoShape">
              <a:avLst/>
            </a:prstTxWarp>
            <a:spAutoFit/>
          </a:bodyPr>
          <a:lstStyle/>
          <a:p>
            <a:pPr algn="ctr"/>
            <a:r>
              <a:rPr lang="ja-JP" altLang="en-US" sz="1400" b="1" dirty="0">
                <a:solidFill>
                  <a:schemeClr val="accent1">
                    <a:lumMod val="50000"/>
                  </a:schemeClr>
                </a:solidFill>
                <a:latin typeface="+mn-ea"/>
              </a:rPr>
              <a:t>有線</a:t>
            </a:r>
            <a:r>
              <a:rPr lang="en-US" altLang="ja-JP" sz="1400" b="1" dirty="0">
                <a:solidFill>
                  <a:schemeClr val="accent1">
                    <a:lumMod val="50000"/>
                  </a:schemeClr>
                </a:solidFill>
                <a:latin typeface="+mn-ea"/>
              </a:rPr>
              <a:t>LAN</a:t>
            </a:r>
          </a:p>
        </p:txBody>
      </p:sp>
      <p:pic>
        <p:nvPicPr>
          <p:cNvPr id="51" name="図 50"/>
          <p:cNvPicPr>
            <a:picLocks noChangeAspect="1"/>
          </p:cNvPicPr>
          <p:nvPr/>
        </p:nvPicPr>
        <p:blipFill rotWithShape="1">
          <a:blip r:embed="rId4" cstate="email">
            <a:extLst>
              <a:ext uri="{28A0092B-C50C-407E-A947-70E740481C1C}">
                <a14:useLocalDpi xmlns:a14="http://schemas.microsoft.com/office/drawing/2010/main"/>
              </a:ext>
            </a:extLst>
          </a:blip>
          <a:srcRect l="19623" t="3086" r="22460" b="6797"/>
          <a:stretch/>
        </p:blipFill>
        <p:spPr>
          <a:xfrm>
            <a:off x="3521748" y="2606262"/>
            <a:ext cx="1468316" cy="1714500"/>
          </a:xfrm>
          <a:prstGeom prst="rect">
            <a:avLst/>
          </a:prstGeom>
        </p:spPr>
      </p:pic>
      <p:grpSp>
        <p:nvGrpSpPr>
          <p:cNvPr id="52" name="グループ化 51"/>
          <p:cNvGrpSpPr/>
          <p:nvPr/>
        </p:nvGrpSpPr>
        <p:grpSpPr>
          <a:xfrm>
            <a:off x="6172796" y="3021292"/>
            <a:ext cx="646115" cy="1008115"/>
            <a:chOff x="6227225" y="3017179"/>
            <a:chExt cx="646115" cy="1008115"/>
          </a:xfrm>
        </p:grpSpPr>
        <p:sp>
          <p:nvSpPr>
            <p:cNvPr id="53" name="正方形/長方形 52"/>
            <p:cNvSpPr/>
            <p:nvPr/>
          </p:nvSpPr>
          <p:spPr>
            <a:xfrm>
              <a:off x="6391058" y="3061058"/>
              <a:ext cx="315433" cy="88546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54" name="グループ化 53">
              <a:extLst>
                <a:ext uri="{FF2B5EF4-FFF2-40B4-BE49-F238E27FC236}">
                  <a16:creationId xmlns:a16="http://schemas.microsoft.com/office/drawing/2014/main" id="{6019106C-F89E-4260-BCC1-C6E551E70026}"/>
                </a:ext>
              </a:extLst>
            </p:cNvPr>
            <p:cNvGrpSpPr/>
            <p:nvPr/>
          </p:nvGrpSpPr>
          <p:grpSpPr>
            <a:xfrm>
              <a:off x="6227225" y="3017179"/>
              <a:ext cx="646115" cy="1008115"/>
              <a:chOff x="4124326" y="2659196"/>
              <a:chExt cx="354013" cy="552356"/>
            </a:xfrm>
          </p:grpSpPr>
          <p:sp>
            <p:nvSpPr>
              <p:cNvPr id="55" name="Freeform 231">
                <a:extLst>
                  <a:ext uri="{FF2B5EF4-FFF2-40B4-BE49-F238E27FC236}">
                    <a16:creationId xmlns:a16="http://schemas.microsoft.com/office/drawing/2014/main" id="{210B1575-2B73-410E-AC56-A28C54E0B591}"/>
                  </a:ext>
                </a:extLst>
              </p:cNvPr>
              <p:cNvSpPr>
                <a:spLocks noEditPoints="1"/>
              </p:cNvSpPr>
              <p:nvPr/>
            </p:nvSpPr>
            <p:spPr bwMode="auto">
              <a:xfrm>
                <a:off x="4124326" y="2659196"/>
                <a:ext cx="354013" cy="552356"/>
              </a:xfrm>
              <a:custGeom>
                <a:avLst/>
                <a:gdLst>
                  <a:gd name="T0" fmla="*/ 188 w 248"/>
                  <a:gd name="T1" fmla="*/ 0 h 390"/>
                  <a:gd name="T2" fmla="*/ 187 w 248"/>
                  <a:gd name="T3" fmla="*/ 233 h 390"/>
                  <a:gd name="T4" fmla="*/ 227 w 248"/>
                  <a:gd name="T5" fmla="*/ 329 h 390"/>
                  <a:gd name="T6" fmla="*/ 246 w 248"/>
                  <a:gd name="T7" fmla="*/ 344 h 390"/>
                  <a:gd name="T8" fmla="*/ 247 w 248"/>
                  <a:gd name="T9" fmla="*/ 390 h 390"/>
                  <a:gd name="T10" fmla="*/ 0 w 248"/>
                  <a:gd name="T11" fmla="*/ 390 h 390"/>
                  <a:gd name="T12" fmla="*/ 0 w 248"/>
                  <a:gd name="T13" fmla="*/ 345 h 390"/>
                  <a:gd name="T14" fmla="*/ 4 w 248"/>
                  <a:gd name="T15" fmla="*/ 338 h 390"/>
                  <a:gd name="T16" fmla="*/ 41 w 248"/>
                  <a:gd name="T17" fmla="*/ 304 h 390"/>
                  <a:gd name="T18" fmla="*/ 59 w 248"/>
                  <a:gd name="T19" fmla="*/ 249 h 390"/>
                  <a:gd name="T20" fmla="*/ 59 w 248"/>
                  <a:gd name="T21" fmla="*/ 0 h 390"/>
                  <a:gd name="T22" fmla="*/ 111 w 248"/>
                  <a:gd name="T23" fmla="*/ 0 h 390"/>
                  <a:gd name="T24" fmla="*/ 122 w 248"/>
                  <a:gd name="T25" fmla="*/ 20 h 390"/>
                  <a:gd name="T26" fmla="*/ 132 w 248"/>
                  <a:gd name="T27" fmla="*/ 0 h 390"/>
                  <a:gd name="T28" fmla="*/ 188 w 248"/>
                  <a:gd name="T29" fmla="*/ 0 h 390"/>
                  <a:gd name="T30" fmla="*/ 94 w 248"/>
                  <a:gd name="T31" fmla="*/ 168 h 390"/>
                  <a:gd name="T32" fmla="*/ 94 w 248"/>
                  <a:gd name="T33" fmla="*/ 110 h 390"/>
                  <a:gd name="T34" fmla="*/ 94 w 248"/>
                  <a:gd name="T35" fmla="*/ 30 h 390"/>
                  <a:gd name="T36" fmla="*/ 86 w 248"/>
                  <a:gd name="T37" fmla="*/ 17 h 390"/>
                  <a:gd name="T38" fmla="*/ 76 w 248"/>
                  <a:gd name="T39" fmla="*/ 30 h 390"/>
                  <a:gd name="T40" fmla="*/ 76 w 248"/>
                  <a:gd name="T41" fmla="*/ 35 h 390"/>
                  <a:gd name="T42" fmla="*/ 76 w 248"/>
                  <a:gd name="T43" fmla="*/ 301 h 390"/>
                  <a:gd name="T44" fmla="*/ 85 w 248"/>
                  <a:gd name="T45" fmla="*/ 319 h 390"/>
                  <a:gd name="T46" fmla="*/ 94 w 248"/>
                  <a:gd name="T47" fmla="*/ 301 h 390"/>
                  <a:gd name="T48" fmla="*/ 94 w 248"/>
                  <a:gd name="T49" fmla="*/ 168 h 390"/>
                  <a:gd name="T50" fmla="*/ 153 w 248"/>
                  <a:gd name="T51" fmla="*/ 167 h 390"/>
                  <a:gd name="T52" fmla="*/ 153 w 248"/>
                  <a:gd name="T53" fmla="*/ 302 h 390"/>
                  <a:gd name="T54" fmla="*/ 162 w 248"/>
                  <a:gd name="T55" fmla="*/ 319 h 390"/>
                  <a:gd name="T56" fmla="*/ 171 w 248"/>
                  <a:gd name="T57" fmla="*/ 303 h 390"/>
                  <a:gd name="T58" fmla="*/ 171 w 248"/>
                  <a:gd name="T59" fmla="*/ 33 h 390"/>
                  <a:gd name="T60" fmla="*/ 162 w 248"/>
                  <a:gd name="T61" fmla="*/ 17 h 390"/>
                  <a:gd name="T62" fmla="*/ 153 w 248"/>
                  <a:gd name="T63" fmla="*/ 34 h 390"/>
                  <a:gd name="T64" fmla="*/ 153 w 248"/>
                  <a:gd name="T65" fmla="*/ 167 h 390"/>
                  <a:gd name="T66" fmla="*/ 44 w 248"/>
                  <a:gd name="T67" fmla="*/ 340 h 390"/>
                  <a:gd name="T68" fmla="*/ 203 w 248"/>
                  <a:gd name="T69" fmla="*/ 340 h 390"/>
                  <a:gd name="T70" fmla="*/ 189 w 248"/>
                  <a:gd name="T71" fmla="*/ 317 h 390"/>
                  <a:gd name="T72" fmla="*/ 175 w 248"/>
                  <a:gd name="T73" fmla="*/ 314 h 390"/>
                  <a:gd name="T74" fmla="*/ 151 w 248"/>
                  <a:gd name="T75" fmla="*/ 325 h 390"/>
                  <a:gd name="T76" fmla="*/ 95 w 248"/>
                  <a:gd name="T77" fmla="*/ 325 h 390"/>
                  <a:gd name="T78" fmla="*/ 72 w 248"/>
                  <a:gd name="T79" fmla="*/ 315 h 390"/>
                  <a:gd name="T80" fmla="*/ 58 w 248"/>
                  <a:gd name="T81" fmla="*/ 316 h 390"/>
                  <a:gd name="T82" fmla="*/ 44 w 248"/>
                  <a:gd name="T83" fmla="*/ 340 h 390"/>
                  <a:gd name="T84" fmla="*/ 117 w 248"/>
                  <a:gd name="T85" fmla="*/ 234 h 390"/>
                  <a:gd name="T86" fmla="*/ 135 w 248"/>
                  <a:gd name="T87" fmla="*/ 213 h 390"/>
                  <a:gd name="T88" fmla="*/ 125 w 248"/>
                  <a:gd name="T89" fmla="*/ 205 h 390"/>
                  <a:gd name="T90" fmla="*/ 109 w 248"/>
                  <a:gd name="T91" fmla="*/ 219 h 390"/>
                  <a:gd name="T92" fmla="*/ 117 w 248"/>
                  <a:gd name="T93" fmla="*/ 234 h 390"/>
                  <a:gd name="T94" fmla="*/ 133 w 248"/>
                  <a:gd name="T95" fmla="*/ 99 h 390"/>
                  <a:gd name="T96" fmla="*/ 113 w 248"/>
                  <a:gd name="T97" fmla="*/ 123 h 390"/>
                  <a:gd name="T98" fmla="*/ 133 w 248"/>
                  <a:gd name="T99" fmla="*/ 99 h 390"/>
                  <a:gd name="T100" fmla="*/ 132 w 248"/>
                  <a:gd name="T101" fmla="*/ 153 h 390"/>
                  <a:gd name="T102" fmla="*/ 112 w 248"/>
                  <a:gd name="T103" fmla="*/ 175 h 390"/>
                  <a:gd name="T104" fmla="*/ 132 w 248"/>
                  <a:gd name="T105" fmla="*/ 153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8" h="390">
                    <a:moveTo>
                      <a:pt x="188" y="0"/>
                    </a:moveTo>
                    <a:cubicBezTo>
                      <a:pt x="188" y="78"/>
                      <a:pt x="188" y="156"/>
                      <a:pt x="187" y="233"/>
                    </a:cubicBezTo>
                    <a:cubicBezTo>
                      <a:pt x="187" y="290"/>
                      <a:pt x="187" y="290"/>
                      <a:pt x="227" y="329"/>
                    </a:cubicBezTo>
                    <a:cubicBezTo>
                      <a:pt x="232" y="335"/>
                      <a:pt x="245" y="338"/>
                      <a:pt x="246" y="344"/>
                    </a:cubicBezTo>
                    <a:cubicBezTo>
                      <a:pt x="248" y="359"/>
                      <a:pt x="247" y="374"/>
                      <a:pt x="247" y="390"/>
                    </a:cubicBezTo>
                    <a:cubicBezTo>
                      <a:pt x="164" y="390"/>
                      <a:pt x="84" y="390"/>
                      <a:pt x="0" y="390"/>
                    </a:cubicBezTo>
                    <a:cubicBezTo>
                      <a:pt x="0" y="375"/>
                      <a:pt x="0" y="360"/>
                      <a:pt x="0" y="345"/>
                    </a:cubicBezTo>
                    <a:cubicBezTo>
                      <a:pt x="0" y="343"/>
                      <a:pt x="2" y="339"/>
                      <a:pt x="4" y="338"/>
                    </a:cubicBezTo>
                    <a:cubicBezTo>
                      <a:pt x="23" y="334"/>
                      <a:pt x="28" y="313"/>
                      <a:pt x="41" y="304"/>
                    </a:cubicBezTo>
                    <a:cubicBezTo>
                      <a:pt x="64" y="290"/>
                      <a:pt x="60" y="269"/>
                      <a:pt x="59" y="249"/>
                    </a:cubicBezTo>
                    <a:cubicBezTo>
                      <a:pt x="59" y="166"/>
                      <a:pt x="59" y="83"/>
                      <a:pt x="59" y="0"/>
                    </a:cubicBezTo>
                    <a:cubicBezTo>
                      <a:pt x="76" y="0"/>
                      <a:pt x="94" y="0"/>
                      <a:pt x="111" y="0"/>
                    </a:cubicBezTo>
                    <a:cubicBezTo>
                      <a:pt x="110" y="9"/>
                      <a:pt x="106" y="20"/>
                      <a:pt x="122" y="20"/>
                    </a:cubicBezTo>
                    <a:cubicBezTo>
                      <a:pt x="137" y="20"/>
                      <a:pt x="133" y="9"/>
                      <a:pt x="132" y="0"/>
                    </a:cubicBezTo>
                    <a:cubicBezTo>
                      <a:pt x="151" y="0"/>
                      <a:pt x="170" y="0"/>
                      <a:pt x="188" y="0"/>
                    </a:cubicBezTo>
                    <a:close/>
                    <a:moveTo>
                      <a:pt x="94" y="168"/>
                    </a:moveTo>
                    <a:cubicBezTo>
                      <a:pt x="94" y="149"/>
                      <a:pt x="94" y="130"/>
                      <a:pt x="94" y="110"/>
                    </a:cubicBezTo>
                    <a:cubicBezTo>
                      <a:pt x="94" y="84"/>
                      <a:pt x="94" y="57"/>
                      <a:pt x="94" y="30"/>
                    </a:cubicBezTo>
                    <a:cubicBezTo>
                      <a:pt x="94" y="26"/>
                      <a:pt x="88" y="21"/>
                      <a:pt x="86" y="17"/>
                    </a:cubicBezTo>
                    <a:cubicBezTo>
                      <a:pt x="82" y="21"/>
                      <a:pt x="79" y="26"/>
                      <a:pt x="76" y="30"/>
                    </a:cubicBezTo>
                    <a:cubicBezTo>
                      <a:pt x="75" y="31"/>
                      <a:pt x="76" y="34"/>
                      <a:pt x="76" y="35"/>
                    </a:cubicBezTo>
                    <a:cubicBezTo>
                      <a:pt x="76" y="124"/>
                      <a:pt x="75" y="213"/>
                      <a:pt x="76" y="301"/>
                    </a:cubicBezTo>
                    <a:cubicBezTo>
                      <a:pt x="76" y="307"/>
                      <a:pt x="82" y="313"/>
                      <a:pt x="85" y="319"/>
                    </a:cubicBezTo>
                    <a:cubicBezTo>
                      <a:pt x="88" y="313"/>
                      <a:pt x="94" y="307"/>
                      <a:pt x="94" y="301"/>
                    </a:cubicBezTo>
                    <a:cubicBezTo>
                      <a:pt x="94" y="257"/>
                      <a:pt x="94" y="213"/>
                      <a:pt x="94" y="168"/>
                    </a:cubicBezTo>
                    <a:close/>
                    <a:moveTo>
                      <a:pt x="153" y="167"/>
                    </a:moveTo>
                    <a:cubicBezTo>
                      <a:pt x="153" y="212"/>
                      <a:pt x="152" y="257"/>
                      <a:pt x="153" y="302"/>
                    </a:cubicBezTo>
                    <a:cubicBezTo>
                      <a:pt x="153" y="307"/>
                      <a:pt x="159" y="313"/>
                      <a:pt x="162" y="319"/>
                    </a:cubicBezTo>
                    <a:cubicBezTo>
                      <a:pt x="165" y="313"/>
                      <a:pt x="171" y="308"/>
                      <a:pt x="171" y="303"/>
                    </a:cubicBezTo>
                    <a:cubicBezTo>
                      <a:pt x="171" y="213"/>
                      <a:pt x="171" y="123"/>
                      <a:pt x="171" y="33"/>
                    </a:cubicBezTo>
                    <a:cubicBezTo>
                      <a:pt x="171" y="28"/>
                      <a:pt x="165" y="22"/>
                      <a:pt x="162" y="17"/>
                    </a:cubicBezTo>
                    <a:cubicBezTo>
                      <a:pt x="159" y="23"/>
                      <a:pt x="153" y="28"/>
                      <a:pt x="153" y="34"/>
                    </a:cubicBezTo>
                    <a:cubicBezTo>
                      <a:pt x="152" y="78"/>
                      <a:pt x="153" y="123"/>
                      <a:pt x="153" y="167"/>
                    </a:cubicBezTo>
                    <a:close/>
                    <a:moveTo>
                      <a:pt x="44" y="340"/>
                    </a:moveTo>
                    <a:cubicBezTo>
                      <a:pt x="98" y="340"/>
                      <a:pt x="149" y="340"/>
                      <a:pt x="203" y="340"/>
                    </a:cubicBezTo>
                    <a:cubicBezTo>
                      <a:pt x="198" y="330"/>
                      <a:pt x="195" y="322"/>
                      <a:pt x="189" y="317"/>
                    </a:cubicBezTo>
                    <a:cubicBezTo>
                      <a:pt x="187" y="314"/>
                      <a:pt x="175" y="314"/>
                      <a:pt x="175" y="314"/>
                    </a:cubicBezTo>
                    <a:cubicBezTo>
                      <a:pt x="172" y="329"/>
                      <a:pt x="160" y="325"/>
                      <a:pt x="151" y="325"/>
                    </a:cubicBezTo>
                    <a:cubicBezTo>
                      <a:pt x="132" y="325"/>
                      <a:pt x="113" y="325"/>
                      <a:pt x="95" y="325"/>
                    </a:cubicBezTo>
                    <a:cubicBezTo>
                      <a:pt x="86" y="325"/>
                      <a:pt x="75" y="329"/>
                      <a:pt x="72" y="315"/>
                    </a:cubicBezTo>
                    <a:cubicBezTo>
                      <a:pt x="72" y="314"/>
                      <a:pt x="60" y="314"/>
                      <a:pt x="58" y="316"/>
                    </a:cubicBezTo>
                    <a:cubicBezTo>
                      <a:pt x="52" y="322"/>
                      <a:pt x="49" y="331"/>
                      <a:pt x="44" y="340"/>
                    </a:cubicBezTo>
                    <a:close/>
                    <a:moveTo>
                      <a:pt x="117" y="234"/>
                    </a:moveTo>
                    <a:cubicBezTo>
                      <a:pt x="125" y="225"/>
                      <a:pt x="130" y="219"/>
                      <a:pt x="135" y="213"/>
                    </a:cubicBezTo>
                    <a:cubicBezTo>
                      <a:pt x="135" y="213"/>
                      <a:pt x="127" y="205"/>
                      <a:pt x="125" y="205"/>
                    </a:cubicBezTo>
                    <a:cubicBezTo>
                      <a:pt x="119" y="209"/>
                      <a:pt x="113" y="214"/>
                      <a:pt x="109" y="219"/>
                    </a:cubicBezTo>
                    <a:cubicBezTo>
                      <a:pt x="108" y="220"/>
                      <a:pt x="112" y="226"/>
                      <a:pt x="117" y="234"/>
                    </a:cubicBezTo>
                    <a:close/>
                    <a:moveTo>
                      <a:pt x="133" y="99"/>
                    </a:moveTo>
                    <a:cubicBezTo>
                      <a:pt x="107" y="103"/>
                      <a:pt x="105" y="106"/>
                      <a:pt x="113" y="123"/>
                    </a:cubicBezTo>
                    <a:cubicBezTo>
                      <a:pt x="125" y="120"/>
                      <a:pt x="140" y="120"/>
                      <a:pt x="133" y="99"/>
                    </a:cubicBezTo>
                    <a:close/>
                    <a:moveTo>
                      <a:pt x="132" y="153"/>
                    </a:moveTo>
                    <a:cubicBezTo>
                      <a:pt x="109" y="154"/>
                      <a:pt x="106" y="158"/>
                      <a:pt x="112" y="175"/>
                    </a:cubicBezTo>
                    <a:cubicBezTo>
                      <a:pt x="135" y="172"/>
                      <a:pt x="137" y="170"/>
                      <a:pt x="132" y="15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56" name="Freeform 232">
                <a:extLst>
                  <a:ext uri="{FF2B5EF4-FFF2-40B4-BE49-F238E27FC236}">
                    <a16:creationId xmlns:a16="http://schemas.microsoft.com/office/drawing/2014/main" id="{CBA3E3A6-8A82-472E-B36F-0FA4ABA0C21F}"/>
                  </a:ext>
                </a:extLst>
              </p:cNvPr>
              <p:cNvSpPr>
                <a:spLocks/>
              </p:cNvSpPr>
              <p:nvPr/>
            </p:nvSpPr>
            <p:spPr bwMode="auto">
              <a:xfrm>
                <a:off x="4275788" y="2659196"/>
                <a:ext cx="43876" cy="28249"/>
              </a:xfrm>
              <a:custGeom>
                <a:avLst/>
                <a:gdLst>
                  <a:gd name="T0" fmla="*/ 26 w 31"/>
                  <a:gd name="T1" fmla="*/ 0 h 20"/>
                  <a:gd name="T2" fmla="*/ 16 w 31"/>
                  <a:gd name="T3" fmla="*/ 20 h 20"/>
                  <a:gd name="T4" fmla="*/ 5 w 31"/>
                  <a:gd name="T5" fmla="*/ 0 h 20"/>
                  <a:gd name="T6" fmla="*/ 26 w 31"/>
                  <a:gd name="T7" fmla="*/ 0 h 20"/>
                </a:gdLst>
                <a:ahLst/>
                <a:cxnLst>
                  <a:cxn ang="0">
                    <a:pos x="T0" y="T1"/>
                  </a:cxn>
                  <a:cxn ang="0">
                    <a:pos x="T2" y="T3"/>
                  </a:cxn>
                  <a:cxn ang="0">
                    <a:pos x="T4" y="T5"/>
                  </a:cxn>
                  <a:cxn ang="0">
                    <a:pos x="T6" y="T7"/>
                  </a:cxn>
                </a:cxnLst>
                <a:rect l="0" t="0" r="r" b="b"/>
                <a:pathLst>
                  <a:path w="31" h="20">
                    <a:moveTo>
                      <a:pt x="26" y="0"/>
                    </a:moveTo>
                    <a:cubicBezTo>
                      <a:pt x="27" y="9"/>
                      <a:pt x="31" y="20"/>
                      <a:pt x="16" y="20"/>
                    </a:cubicBezTo>
                    <a:cubicBezTo>
                      <a:pt x="0" y="20"/>
                      <a:pt x="4" y="9"/>
                      <a:pt x="5"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57" name="Freeform 233">
                <a:extLst>
                  <a:ext uri="{FF2B5EF4-FFF2-40B4-BE49-F238E27FC236}">
                    <a16:creationId xmlns:a16="http://schemas.microsoft.com/office/drawing/2014/main" id="{5125B7C5-7EAC-4DDE-99D5-9C052B8E0B0C}"/>
                  </a:ext>
                </a:extLst>
              </p:cNvPr>
              <p:cNvSpPr>
                <a:spLocks/>
              </p:cNvSpPr>
              <p:nvPr/>
            </p:nvSpPr>
            <p:spPr bwMode="auto">
              <a:xfrm>
                <a:off x="4231311" y="2683238"/>
                <a:ext cx="27047" cy="427941"/>
              </a:xfrm>
              <a:custGeom>
                <a:avLst/>
                <a:gdLst>
                  <a:gd name="T0" fmla="*/ 19 w 19"/>
                  <a:gd name="T1" fmla="*/ 151 h 302"/>
                  <a:gd name="T2" fmla="*/ 19 w 19"/>
                  <a:gd name="T3" fmla="*/ 284 h 302"/>
                  <a:gd name="T4" fmla="*/ 10 w 19"/>
                  <a:gd name="T5" fmla="*/ 302 h 302"/>
                  <a:gd name="T6" fmla="*/ 1 w 19"/>
                  <a:gd name="T7" fmla="*/ 284 h 302"/>
                  <a:gd name="T8" fmla="*/ 1 w 19"/>
                  <a:gd name="T9" fmla="*/ 18 h 302"/>
                  <a:gd name="T10" fmla="*/ 1 w 19"/>
                  <a:gd name="T11" fmla="*/ 13 h 302"/>
                  <a:gd name="T12" fmla="*/ 11 w 19"/>
                  <a:gd name="T13" fmla="*/ 0 h 302"/>
                  <a:gd name="T14" fmla="*/ 19 w 19"/>
                  <a:gd name="T15" fmla="*/ 13 h 302"/>
                  <a:gd name="T16" fmla="*/ 19 w 19"/>
                  <a:gd name="T17" fmla="*/ 93 h 302"/>
                  <a:gd name="T18" fmla="*/ 19 w 19"/>
                  <a:gd name="T19" fmla="*/ 1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02">
                    <a:moveTo>
                      <a:pt x="19" y="151"/>
                    </a:moveTo>
                    <a:cubicBezTo>
                      <a:pt x="19" y="196"/>
                      <a:pt x="19" y="240"/>
                      <a:pt x="19" y="284"/>
                    </a:cubicBezTo>
                    <a:cubicBezTo>
                      <a:pt x="19" y="290"/>
                      <a:pt x="13" y="296"/>
                      <a:pt x="10" y="302"/>
                    </a:cubicBezTo>
                    <a:cubicBezTo>
                      <a:pt x="7" y="296"/>
                      <a:pt x="1" y="290"/>
                      <a:pt x="1" y="284"/>
                    </a:cubicBezTo>
                    <a:cubicBezTo>
                      <a:pt x="0" y="196"/>
                      <a:pt x="1" y="107"/>
                      <a:pt x="1" y="18"/>
                    </a:cubicBezTo>
                    <a:cubicBezTo>
                      <a:pt x="1" y="17"/>
                      <a:pt x="0" y="14"/>
                      <a:pt x="1" y="13"/>
                    </a:cubicBezTo>
                    <a:cubicBezTo>
                      <a:pt x="4" y="9"/>
                      <a:pt x="7" y="4"/>
                      <a:pt x="11" y="0"/>
                    </a:cubicBezTo>
                    <a:cubicBezTo>
                      <a:pt x="13" y="4"/>
                      <a:pt x="19" y="9"/>
                      <a:pt x="19" y="13"/>
                    </a:cubicBezTo>
                    <a:cubicBezTo>
                      <a:pt x="19" y="40"/>
                      <a:pt x="19" y="67"/>
                      <a:pt x="19" y="93"/>
                    </a:cubicBezTo>
                    <a:cubicBezTo>
                      <a:pt x="19" y="113"/>
                      <a:pt x="19" y="132"/>
                      <a:pt x="19"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58" name="Freeform 234">
                <a:extLst>
                  <a:ext uri="{FF2B5EF4-FFF2-40B4-BE49-F238E27FC236}">
                    <a16:creationId xmlns:a16="http://schemas.microsoft.com/office/drawing/2014/main" id="{6264496E-6F59-48A2-B038-955E31421048}"/>
                  </a:ext>
                </a:extLst>
              </p:cNvPr>
              <p:cNvSpPr>
                <a:spLocks/>
              </p:cNvSpPr>
              <p:nvPr/>
            </p:nvSpPr>
            <p:spPr bwMode="auto">
              <a:xfrm>
                <a:off x="4341302" y="2683238"/>
                <a:ext cx="27047" cy="427941"/>
              </a:xfrm>
              <a:custGeom>
                <a:avLst/>
                <a:gdLst>
                  <a:gd name="T0" fmla="*/ 1 w 19"/>
                  <a:gd name="T1" fmla="*/ 150 h 302"/>
                  <a:gd name="T2" fmla="*/ 1 w 19"/>
                  <a:gd name="T3" fmla="*/ 17 h 302"/>
                  <a:gd name="T4" fmla="*/ 10 w 19"/>
                  <a:gd name="T5" fmla="*/ 0 h 302"/>
                  <a:gd name="T6" fmla="*/ 19 w 19"/>
                  <a:gd name="T7" fmla="*/ 16 h 302"/>
                  <a:gd name="T8" fmla="*/ 19 w 19"/>
                  <a:gd name="T9" fmla="*/ 286 h 302"/>
                  <a:gd name="T10" fmla="*/ 10 w 19"/>
                  <a:gd name="T11" fmla="*/ 302 h 302"/>
                  <a:gd name="T12" fmla="*/ 1 w 19"/>
                  <a:gd name="T13" fmla="*/ 285 h 302"/>
                  <a:gd name="T14" fmla="*/ 1 w 19"/>
                  <a:gd name="T15" fmla="*/ 150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2">
                    <a:moveTo>
                      <a:pt x="1" y="150"/>
                    </a:moveTo>
                    <a:cubicBezTo>
                      <a:pt x="1" y="106"/>
                      <a:pt x="0" y="61"/>
                      <a:pt x="1" y="17"/>
                    </a:cubicBezTo>
                    <a:cubicBezTo>
                      <a:pt x="1" y="11"/>
                      <a:pt x="7" y="6"/>
                      <a:pt x="10" y="0"/>
                    </a:cubicBezTo>
                    <a:cubicBezTo>
                      <a:pt x="13" y="5"/>
                      <a:pt x="19" y="11"/>
                      <a:pt x="19" y="16"/>
                    </a:cubicBezTo>
                    <a:cubicBezTo>
                      <a:pt x="19" y="106"/>
                      <a:pt x="19" y="196"/>
                      <a:pt x="19" y="286"/>
                    </a:cubicBezTo>
                    <a:cubicBezTo>
                      <a:pt x="19" y="291"/>
                      <a:pt x="13" y="296"/>
                      <a:pt x="10" y="302"/>
                    </a:cubicBezTo>
                    <a:cubicBezTo>
                      <a:pt x="7" y="296"/>
                      <a:pt x="1" y="290"/>
                      <a:pt x="1" y="285"/>
                    </a:cubicBezTo>
                    <a:cubicBezTo>
                      <a:pt x="0" y="240"/>
                      <a:pt x="1" y="195"/>
                      <a:pt x="1"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59" name="Freeform 235">
                <a:extLst>
                  <a:ext uri="{FF2B5EF4-FFF2-40B4-BE49-F238E27FC236}">
                    <a16:creationId xmlns:a16="http://schemas.microsoft.com/office/drawing/2014/main" id="{C3CA36C7-C776-4FB5-9229-1B290F3BC984}"/>
                  </a:ext>
                </a:extLst>
              </p:cNvPr>
              <p:cNvSpPr>
                <a:spLocks/>
              </p:cNvSpPr>
              <p:nvPr/>
            </p:nvSpPr>
            <p:spPr bwMode="auto">
              <a:xfrm>
                <a:off x="4186834" y="3103966"/>
                <a:ext cx="227193" cy="36664"/>
              </a:xfrm>
              <a:custGeom>
                <a:avLst/>
                <a:gdLst>
                  <a:gd name="T0" fmla="*/ 0 w 159"/>
                  <a:gd name="T1" fmla="*/ 26 h 26"/>
                  <a:gd name="T2" fmla="*/ 14 w 159"/>
                  <a:gd name="T3" fmla="*/ 2 h 26"/>
                  <a:gd name="T4" fmla="*/ 28 w 159"/>
                  <a:gd name="T5" fmla="*/ 1 h 26"/>
                  <a:gd name="T6" fmla="*/ 51 w 159"/>
                  <a:gd name="T7" fmla="*/ 11 h 26"/>
                  <a:gd name="T8" fmla="*/ 107 w 159"/>
                  <a:gd name="T9" fmla="*/ 11 h 26"/>
                  <a:gd name="T10" fmla="*/ 131 w 159"/>
                  <a:gd name="T11" fmla="*/ 0 h 26"/>
                  <a:gd name="T12" fmla="*/ 145 w 159"/>
                  <a:gd name="T13" fmla="*/ 3 h 26"/>
                  <a:gd name="T14" fmla="*/ 159 w 159"/>
                  <a:gd name="T15" fmla="*/ 26 h 26"/>
                  <a:gd name="T16" fmla="*/ 0 w 159"/>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26">
                    <a:moveTo>
                      <a:pt x="0" y="26"/>
                    </a:moveTo>
                    <a:cubicBezTo>
                      <a:pt x="5" y="17"/>
                      <a:pt x="8" y="8"/>
                      <a:pt x="14" y="2"/>
                    </a:cubicBezTo>
                    <a:cubicBezTo>
                      <a:pt x="16" y="0"/>
                      <a:pt x="28" y="0"/>
                      <a:pt x="28" y="1"/>
                    </a:cubicBezTo>
                    <a:cubicBezTo>
                      <a:pt x="31" y="15"/>
                      <a:pt x="42" y="11"/>
                      <a:pt x="51" y="11"/>
                    </a:cubicBezTo>
                    <a:cubicBezTo>
                      <a:pt x="69" y="11"/>
                      <a:pt x="88" y="11"/>
                      <a:pt x="107" y="11"/>
                    </a:cubicBezTo>
                    <a:cubicBezTo>
                      <a:pt x="116" y="11"/>
                      <a:pt x="128" y="15"/>
                      <a:pt x="131" y="0"/>
                    </a:cubicBezTo>
                    <a:cubicBezTo>
                      <a:pt x="131" y="0"/>
                      <a:pt x="143" y="0"/>
                      <a:pt x="145" y="3"/>
                    </a:cubicBezTo>
                    <a:cubicBezTo>
                      <a:pt x="151" y="8"/>
                      <a:pt x="154" y="16"/>
                      <a:pt x="159" y="26"/>
                    </a:cubicBezTo>
                    <a:cubicBezTo>
                      <a:pt x="105" y="26"/>
                      <a:pt x="54" y="2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0" name="Freeform 236">
                <a:extLst>
                  <a:ext uri="{FF2B5EF4-FFF2-40B4-BE49-F238E27FC236}">
                    <a16:creationId xmlns:a16="http://schemas.microsoft.com/office/drawing/2014/main" id="{A2B689A1-CCF1-4B4E-9CF8-F37449F4FD31}"/>
                  </a:ext>
                </a:extLst>
              </p:cNvPr>
              <p:cNvSpPr>
                <a:spLocks/>
              </p:cNvSpPr>
              <p:nvPr/>
            </p:nvSpPr>
            <p:spPr bwMode="auto">
              <a:xfrm>
                <a:off x="4278192" y="2949499"/>
                <a:ext cx="39068" cy="40871"/>
              </a:xfrm>
              <a:custGeom>
                <a:avLst/>
                <a:gdLst>
                  <a:gd name="T0" fmla="*/ 9 w 27"/>
                  <a:gd name="T1" fmla="*/ 29 h 29"/>
                  <a:gd name="T2" fmla="*/ 1 w 27"/>
                  <a:gd name="T3" fmla="*/ 14 h 29"/>
                  <a:gd name="T4" fmla="*/ 17 w 27"/>
                  <a:gd name="T5" fmla="*/ 0 h 29"/>
                  <a:gd name="T6" fmla="*/ 27 w 27"/>
                  <a:gd name="T7" fmla="*/ 8 h 29"/>
                  <a:gd name="T8" fmla="*/ 9 w 27"/>
                  <a:gd name="T9" fmla="*/ 29 h 29"/>
                </a:gdLst>
                <a:ahLst/>
                <a:cxnLst>
                  <a:cxn ang="0">
                    <a:pos x="T0" y="T1"/>
                  </a:cxn>
                  <a:cxn ang="0">
                    <a:pos x="T2" y="T3"/>
                  </a:cxn>
                  <a:cxn ang="0">
                    <a:pos x="T4" y="T5"/>
                  </a:cxn>
                  <a:cxn ang="0">
                    <a:pos x="T6" y="T7"/>
                  </a:cxn>
                  <a:cxn ang="0">
                    <a:pos x="T8" y="T9"/>
                  </a:cxn>
                </a:cxnLst>
                <a:rect l="0" t="0" r="r" b="b"/>
                <a:pathLst>
                  <a:path w="27" h="29">
                    <a:moveTo>
                      <a:pt x="9" y="29"/>
                    </a:moveTo>
                    <a:cubicBezTo>
                      <a:pt x="4" y="21"/>
                      <a:pt x="0" y="15"/>
                      <a:pt x="1" y="14"/>
                    </a:cubicBezTo>
                    <a:cubicBezTo>
                      <a:pt x="5" y="9"/>
                      <a:pt x="11" y="4"/>
                      <a:pt x="17" y="0"/>
                    </a:cubicBezTo>
                    <a:cubicBezTo>
                      <a:pt x="19" y="0"/>
                      <a:pt x="27" y="8"/>
                      <a:pt x="27" y="8"/>
                    </a:cubicBezTo>
                    <a:cubicBezTo>
                      <a:pt x="22" y="14"/>
                      <a:pt x="17" y="20"/>
                      <a:pt x="9"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1" name="Freeform 237">
                <a:extLst>
                  <a:ext uri="{FF2B5EF4-FFF2-40B4-BE49-F238E27FC236}">
                    <a16:creationId xmlns:a16="http://schemas.microsoft.com/office/drawing/2014/main" id="{6A0346CD-08A7-4209-8B57-B135FAF37366}"/>
                  </a:ext>
                </a:extLst>
              </p:cNvPr>
              <p:cNvSpPr>
                <a:spLocks/>
              </p:cNvSpPr>
              <p:nvPr/>
            </p:nvSpPr>
            <p:spPr bwMode="auto">
              <a:xfrm>
                <a:off x="4273985" y="2799239"/>
                <a:ext cx="49887" cy="34259"/>
              </a:xfrm>
              <a:custGeom>
                <a:avLst/>
                <a:gdLst>
                  <a:gd name="T0" fmla="*/ 28 w 35"/>
                  <a:gd name="T1" fmla="*/ 0 h 24"/>
                  <a:gd name="T2" fmla="*/ 8 w 35"/>
                  <a:gd name="T3" fmla="*/ 24 h 24"/>
                  <a:gd name="T4" fmla="*/ 28 w 35"/>
                  <a:gd name="T5" fmla="*/ 0 h 24"/>
                </a:gdLst>
                <a:ahLst/>
                <a:cxnLst>
                  <a:cxn ang="0">
                    <a:pos x="T0" y="T1"/>
                  </a:cxn>
                  <a:cxn ang="0">
                    <a:pos x="T2" y="T3"/>
                  </a:cxn>
                  <a:cxn ang="0">
                    <a:pos x="T4" y="T5"/>
                  </a:cxn>
                </a:cxnLst>
                <a:rect l="0" t="0" r="r" b="b"/>
                <a:pathLst>
                  <a:path w="35" h="24">
                    <a:moveTo>
                      <a:pt x="28" y="0"/>
                    </a:moveTo>
                    <a:cubicBezTo>
                      <a:pt x="35" y="21"/>
                      <a:pt x="20" y="21"/>
                      <a:pt x="8" y="24"/>
                    </a:cubicBezTo>
                    <a:cubicBezTo>
                      <a:pt x="0" y="7"/>
                      <a:pt x="2"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2" name="Freeform 238">
                <a:extLst>
                  <a:ext uri="{FF2B5EF4-FFF2-40B4-BE49-F238E27FC236}">
                    <a16:creationId xmlns:a16="http://schemas.microsoft.com/office/drawing/2014/main" id="{27B9BCED-0851-47AA-8B07-1B6A71B224E9}"/>
                  </a:ext>
                </a:extLst>
              </p:cNvPr>
              <p:cNvSpPr>
                <a:spLocks/>
              </p:cNvSpPr>
              <p:nvPr/>
            </p:nvSpPr>
            <p:spPr bwMode="auto">
              <a:xfrm>
                <a:off x="4275788" y="2876172"/>
                <a:ext cx="43876" cy="30653"/>
              </a:xfrm>
              <a:custGeom>
                <a:avLst/>
                <a:gdLst>
                  <a:gd name="T0" fmla="*/ 26 w 31"/>
                  <a:gd name="T1" fmla="*/ 0 h 22"/>
                  <a:gd name="T2" fmla="*/ 6 w 31"/>
                  <a:gd name="T3" fmla="*/ 22 h 22"/>
                  <a:gd name="T4" fmla="*/ 26 w 31"/>
                  <a:gd name="T5" fmla="*/ 0 h 22"/>
                </a:gdLst>
                <a:ahLst/>
                <a:cxnLst>
                  <a:cxn ang="0">
                    <a:pos x="T0" y="T1"/>
                  </a:cxn>
                  <a:cxn ang="0">
                    <a:pos x="T2" y="T3"/>
                  </a:cxn>
                  <a:cxn ang="0">
                    <a:pos x="T4" y="T5"/>
                  </a:cxn>
                </a:cxnLst>
                <a:rect l="0" t="0" r="r" b="b"/>
                <a:pathLst>
                  <a:path w="31" h="22">
                    <a:moveTo>
                      <a:pt x="26" y="0"/>
                    </a:moveTo>
                    <a:cubicBezTo>
                      <a:pt x="31" y="17"/>
                      <a:pt x="29" y="19"/>
                      <a:pt x="6" y="22"/>
                    </a:cubicBezTo>
                    <a:cubicBezTo>
                      <a:pt x="0" y="5"/>
                      <a:pt x="3" y="1"/>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3" name="Rectangle 239">
                <a:extLst>
                  <a:ext uri="{FF2B5EF4-FFF2-40B4-BE49-F238E27FC236}">
                    <a16:creationId xmlns:a16="http://schemas.microsoft.com/office/drawing/2014/main" id="{4C981987-ABB2-4B85-9F64-461F63A9EB55}"/>
                  </a:ext>
                </a:extLst>
              </p:cNvPr>
              <p:cNvSpPr>
                <a:spLocks noChangeArrowheads="1"/>
              </p:cNvSpPr>
              <p:nvPr/>
            </p:nvSpPr>
            <p:spPr bwMode="auto">
              <a:xfrm>
                <a:off x="4265571" y="2763777"/>
                <a:ext cx="63109" cy="2680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4" name="Freeform 240">
                <a:extLst>
                  <a:ext uri="{FF2B5EF4-FFF2-40B4-BE49-F238E27FC236}">
                    <a16:creationId xmlns:a16="http://schemas.microsoft.com/office/drawing/2014/main" id="{4CF8D60D-5B0A-411F-ADDF-1F2F5382CF1B}"/>
                  </a:ext>
                </a:extLst>
              </p:cNvPr>
              <p:cNvSpPr>
                <a:spLocks/>
              </p:cNvSpPr>
              <p:nvPr/>
            </p:nvSpPr>
            <p:spPr bwMode="auto">
              <a:xfrm>
                <a:off x="4267073" y="2767984"/>
                <a:ext cx="61306" cy="42674"/>
              </a:xfrm>
              <a:custGeom>
                <a:avLst/>
                <a:gdLst>
                  <a:gd name="T0" fmla="*/ 102 w 102"/>
                  <a:gd name="T1" fmla="*/ 29 h 71"/>
                  <a:gd name="T2" fmla="*/ 14 w 102"/>
                  <a:gd name="T3" fmla="*/ 0 h 71"/>
                  <a:gd name="T4" fmla="*/ 0 w 102"/>
                  <a:gd name="T5" fmla="*/ 43 h 71"/>
                  <a:gd name="T6" fmla="*/ 90 w 102"/>
                  <a:gd name="T7" fmla="*/ 71 h 71"/>
                  <a:gd name="T8" fmla="*/ 102 w 102"/>
                  <a:gd name="T9" fmla="*/ 29 h 71"/>
                </a:gdLst>
                <a:ahLst/>
                <a:cxnLst>
                  <a:cxn ang="0">
                    <a:pos x="T0" y="T1"/>
                  </a:cxn>
                  <a:cxn ang="0">
                    <a:pos x="T2" y="T3"/>
                  </a:cxn>
                  <a:cxn ang="0">
                    <a:pos x="T4" y="T5"/>
                  </a:cxn>
                  <a:cxn ang="0">
                    <a:pos x="T6" y="T7"/>
                  </a:cxn>
                  <a:cxn ang="0">
                    <a:pos x="T8" y="T9"/>
                  </a:cxn>
                </a:cxnLst>
                <a:rect l="0" t="0" r="r" b="b"/>
                <a:pathLst>
                  <a:path w="102" h="71">
                    <a:moveTo>
                      <a:pt x="102" y="29"/>
                    </a:moveTo>
                    <a:lnTo>
                      <a:pt x="14" y="0"/>
                    </a:lnTo>
                    <a:lnTo>
                      <a:pt x="0" y="43"/>
                    </a:lnTo>
                    <a:lnTo>
                      <a:pt x="90" y="71"/>
                    </a:lnTo>
                    <a:lnTo>
                      <a:pt x="10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5" name="Freeform 241">
                <a:extLst>
                  <a:ext uri="{FF2B5EF4-FFF2-40B4-BE49-F238E27FC236}">
                    <a16:creationId xmlns:a16="http://schemas.microsoft.com/office/drawing/2014/main" id="{70B22C2F-584D-4F7B-BD4C-ADE47469463B}"/>
                  </a:ext>
                </a:extLst>
              </p:cNvPr>
              <p:cNvSpPr>
                <a:spLocks/>
              </p:cNvSpPr>
              <p:nvPr/>
            </p:nvSpPr>
            <p:spPr bwMode="auto">
              <a:xfrm>
                <a:off x="4267073" y="2858140"/>
                <a:ext cx="61306" cy="42674"/>
              </a:xfrm>
              <a:custGeom>
                <a:avLst/>
                <a:gdLst>
                  <a:gd name="T0" fmla="*/ 102 w 102"/>
                  <a:gd name="T1" fmla="*/ 26 h 71"/>
                  <a:gd name="T2" fmla="*/ 14 w 102"/>
                  <a:gd name="T3" fmla="*/ 0 h 71"/>
                  <a:gd name="T4" fmla="*/ 0 w 102"/>
                  <a:gd name="T5" fmla="*/ 43 h 71"/>
                  <a:gd name="T6" fmla="*/ 90 w 102"/>
                  <a:gd name="T7" fmla="*/ 71 h 71"/>
                  <a:gd name="T8" fmla="*/ 102 w 102"/>
                  <a:gd name="T9" fmla="*/ 26 h 71"/>
                </a:gdLst>
                <a:ahLst/>
                <a:cxnLst>
                  <a:cxn ang="0">
                    <a:pos x="T0" y="T1"/>
                  </a:cxn>
                  <a:cxn ang="0">
                    <a:pos x="T2" y="T3"/>
                  </a:cxn>
                  <a:cxn ang="0">
                    <a:pos x="T4" y="T5"/>
                  </a:cxn>
                  <a:cxn ang="0">
                    <a:pos x="T6" y="T7"/>
                  </a:cxn>
                  <a:cxn ang="0">
                    <a:pos x="T8" y="T9"/>
                  </a:cxn>
                </a:cxnLst>
                <a:rect l="0" t="0" r="r" b="b"/>
                <a:pathLst>
                  <a:path w="102" h="71">
                    <a:moveTo>
                      <a:pt x="102" y="26"/>
                    </a:moveTo>
                    <a:lnTo>
                      <a:pt x="14" y="0"/>
                    </a:lnTo>
                    <a:lnTo>
                      <a:pt x="0" y="43"/>
                    </a:lnTo>
                    <a:lnTo>
                      <a:pt x="90" y="71"/>
                    </a:lnTo>
                    <a:lnTo>
                      <a:pt x="10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sp>
            <p:nvSpPr>
              <p:cNvPr id="66" name="Freeform 242">
                <a:extLst>
                  <a:ext uri="{FF2B5EF4-FFF2-40B4-BE49-F238E27FC236}">
                    <a16:creationId xmlns:a16="http://schemas.microsoft.com/office/drawing/2014/main" id="{88AF6B39-A4E6-4BD7-8B07-6E318725418D}"/>
                  </a:ext>
                </a:extLst>
              </p:cNvPr>
              <p:cNvSpPr>
                <a:spLocks/>
              </p:cNvSpPr>
              <p:nvPr/>
            </p:nvSpPr>
            <p:spPr bwMode="auto">
              <a:xfrm>
                <a:off x="4267073" y="2948296"/>
                <a:ext cx="61306" cy="42073"/>
              </a:xfrm>
              <a:custGeom>
                <a:avLst/>
                <a:gdLst>
                  <a:gd name="T0" fmla="*/ 102 w 102"/>
                  <a:gd name="T1" fmla="*/ 28 h 70"/>
                  <a:gd name="T2" fmla="*/ 14 w 102"/>
                  <a:gd name="T3" fmla="*/ 0 h 70"/>
                  <a:gd name="T4" fmla="*/ 0 w 102"/>
                  <a:gd name="T5" fmla="*/ 42 h 70"/>
                  <a:gd name="T6" fmla="*/ 90 w 102"/>
                  <a:gd name="T7" fmla="*/ 70 h 70"/>
                  <a:gd name="T8" fmla="*/ 102 w 102"/>
                  <a:gd name="T9" fmla="*/ 28 h 70"/>
                </a:gdLst>
                <a:ahLst/>
                <a:cxnLst>
                  <a:cxn ang="0">
                    <a:pos x="T0" y="T1"/>
                  </a:cxn>
                  <a:cxn ang="0">
                    <a:pos x="T2" y="T3"/>
                  </a:cxn>
                  <a:cxn ang="0">
                    <a:pos x="T4" y="T5"/>
                  </a:cxn>
                  <a:cxn ang="0">
                    <a:pos x="T6" y="T7"/>
                  </a:cxn>
                  <a:cxn ang="0">
                    <a:pos x="T8" y="T9"/>
                  </a:cxn>
                </a:cxnLst>
                <a:rect l="0" t="0" r="r" b="b"/>
                <a:pathLst>
                  <a:path w="102" h="70">
                    <a:moveTo>
                      <a:pt x="102" y="28"/>
                    </a:moveTo>
                    <a:lnTo>
                      <a:pt x="14" y="0"/>
                    </a:lnTo>
                    <a:lnTo>
                      <a:pt x="0" y="42"/>
                    </a:lnTo>
                    <a:lnTo>
                      <a:pt x="90" y="70"/>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latin typeface="+mn-ea"/>
                </a:endParaRPr>
              </a:p>
            </p:txBody>
          </p:sp>
        </p:grpSp>
      </p:grpSp>
      <p:sp>
        <p:nvSpPr>
          <p:cNvPr id="67" name="テキスト ボックス 66"/>
          <p:cNvSpPr txBox="1"/>
          <p:nvPr/>
        </p:nvSpPr>
        <p:spPr>
          <a:xfrm>
            <a:off x="1040288" y="4614744"/>
            <a:ext cx="3196432" cy="1259281"/>
          </a:xfrm>
          <a:prstGeom prst="rect">
            <a:avLst/>
          </a:prstGeom>
          <a:solidFill>
            <a:schemeClr val="bg1"/>
          </a:solidFill>
          <a:ln>
            <a:solidFill>
              <a:schemeClr val="tx2"/>
            </a:solidFill>
          </a:ln>
        </p:spPr>
        <p:txBody>
          <a:bodyPr wrap="square" lIns="108000" tIns="36000" rIns="36000" bIns="36000" rtlCol="0">
            <a:noAutofit/>
          </a:bodyPr>
          <a:lstStyle/>
          <a:p>
            <a:r>
              <a:rPr lang="en-US" altLang="ja-JP" sz="1200" dirty="0">
                <a:solidFill>
                  <a:schemeClr val="tx2"/>
                </a:solidFill>
                <a:latin typeface="+mn-ea"/>
              </a:rPr>
              <a:t>S1E↔</a:t>
            </a:r>
            <a:r>
              <a:rPr lang="ja-JP" altLang="en-US" sz="1200" dirty="0">
                <a:solidFill>
                  <a:schemeClr val="tx2"/>
                </a:solidFill>
                <a:latin typeface="+mn-ea"/>
              </a:rPr>
              <a:t>クレードル間は</a:t>
            </a:r>
            <a:r>
              <a:rPr lang="en-US" altLang="ja-JP" sz="1200" dirty="0" err="1">
                <a:solidFill>
                  <a:schemeClr val="tx2"/>
                </a:solidFill>
                <a:latin typeface="+mn-ea"/>
              </a:rPr>
              <a:t>Wi-fi</a:t>
            </a:r>
            <a:r>
              <a:rPr lang="en-US" altLang="ja-JP" sz="1200" dirty="0">
                <a:solidFill>
                  <a:schemeClr val="tx2"/>
                </a:solidFill>
                <a:latin typeface="+mn-ea"/>
              </a:rPr>
              <a:t> </a:t>
            </a:r>
            <a:r>
              <a:rPr lang="ja-JP" altLang="en-US" sz="1200" dirty="0">
                <a:solidFill>
                  <a:schemeClr val="tx2"/>
                </a:solidFill>
                <a:latin typeface="+mn-ea"/>
              </a:rPr>
              <a:t>接続となります</a:t>
            </a:r>
            <a:r>
              <a:rPr lang="ja-JP" altLang="en-US" sz="1200" dirty="0" smtClean="0">
                <a:solidFill>
                  <a:schemeClr val="tx2"/>
                </a:solidFill>
                <a:latin typeface="+mn-ea"/>
              </a:rPr>
              <a:t>。</a:t>
            </a:r>
            <a:endParaRPr lang="en-US" altLang="ja-JP" sz="1200" dirty="0" smtClean="0">
              <a:solidFill>
                <a:schemeClr val="tx2"/>
              </a:solidFill>
              <a:latin typeface="+mn-ea"/>
            </a:endParaRPr>
          </a:p>
          <a:p>
            <a:r>
              <a:rPr lang="ja-JP" altLang="en-US" sz="1200" dirty="0" smtClean="0">
                <a:solidFill>
                  <a:schemeClr val="tx2"/>
                </a:solidFill>
                <a:latin typeface="+mn-ea"/>
              </a:rPr>
              <a:t>設置時デフォルト設定では、</a:t>
            </a:r>
            <a:r>
              <a:rPr lang="en-US" altLang="ja-JP" sz="1200" dirty="0" smtClean="0">
                <a:solidFill>
                  <a:schemeClr val="tx2"/>
                </a:solidFill>
                <a:latin typeface="+mn-ea"/>
              </a:rPr>
              <a:t>5GHz</a:t>
            </a:r>
            <a:r>
              <a:rPr lang="ja-JP" altLang="en-US" sz="1200" dirty="0" smtClean="0">
                <a:solidFill>
                  <a:schemeClr val="tx2"/>
                </a:solidFill>
                <a:latin typeface="+mn-ea"/>
              </a:rPr>
              <a:t>の周波数帯を</a:t>
            </a:r>
            <a:endParaRPr lang="en-US" altLang="ja-JP" sz="1200" dirty="0" smtClean="0">
              <a:solidFill>
                <a:schemeClr val="tx2"/>
              </a:solidFill>
              <a:latin typeface="+mn-ea"/>
            </a:endParaRPr>
          </a:p>
          <a:p>
            <a:r>
              <a:rPr lang="ja-JP" altLang="en-US" sz="1200" dirty="0" smtClean="0">
                <a:solidFill>
                  <a:schemeClr val="tx2"/>
                </a:solidFill>
                <a:latin typeface="+mn-ea"/>
              </a:rPr>
              <a:t>用いて接続します。（</a:t>
            </a:r>
            <a:r>
              <a:rPr lang="en-US" altLang="ja-JP" sz="1200" dirty="0" smtClean="0">
                <a:solidFill>
                  <a:schemeClr val="tx2"/>
                </a:solidFill>
                <a:latin typeface="+mn-ea"/>
              </a:rPr>
              <a:t>S1E</a:t>
            </a:r>
            <a:r>
              <a:rPr lang="ja-JP" altLang="en-US" sz="1200" dirty="0">
                <a:solidFill>
                  <a:schemeClr val="tx2"/>
                </a:solidFill>
                <a:latin typeface="+mn-ea"/>
              </a:rPr>
              <a:t>で</a:t>
            </a:r>
            <a:r>
              <a:rPr lang="ja-JP" altLang="en-US" sz="1200" dirty="0" smtClean="0">
                <a:solidFill>
                  <a:schemeClr val="tx2"/>
                </a:solidFill>
                <a:latin typeface="+mn-ea"/>
              </a:rPr>
              <a:t>設定変更を行って頂く事で、</a:t>
            </a:r>
            <a:r>
              <a:rPr lang="en-US" altLang="ja-JP" sz="1200" dirty="0">
                <a:solidFill>
                  <a:schemeClr val="tx2"/>
                </a:solidFill>
                <a:latin typeface="+mn-ea"/>
              </a:rPr>
              <a:t> </a:t>
            </a:r>
            <a:r>
              <a:rPr lang="en-US" altLang="ja-JP" sz="1200" dirty="0" smtClean="0">
                <a:solidFill>
                  <a:schemeClr val="tx2"/>
                </a:solidFill>
                <a:latin typeface="+mn-ea"/>
              </a:rPr>
              <a:t>2.4GHz</a:t>
            </a:r>
            <a:r>
              <a:rPr lang="ja-JP" altLang="en-US" sz="1200" dirty="0" smtClean="0">
                <a:solidFill>
                  <a:schemeClr val="tx2"/>
                </a:solidFill>
                <a:latin typeface="+mn-ea"/>
              </a:rPr>
              <a:t>帯も使用可能です。）</a:t>
            </a:r>
            <a:endParaRPr lang="ja-JP" altLang="en-US" sz="1200" dirty="0">
              <a:solidFill>
                <a:schemeClr val="tx2"/>
              </a:solidFill>
              <a:latin typeface="+mn-ea"/>
            </a:endParaRPr>
          </a:p>
          <a:p>
            <a:r>
              <a:rPr lang="ja-JP" altLang="en-US" sz="1200" dirty="0">
                <a:solidFill>
                  <a:schemeClr val="tx2"/>
                </a:solidFill>
                <a:latin typeface="+mn-ea"/>
              </a:rPr>
              <a:t>ワイヤレス接続による運用上の留意いただく事項</a:t>
            </a:r>
            <a:r>
              <a:rPr lang="ja-JP" altLang="en-US" sz="1200" dirty="0" smtClean="0">
                <a:solidFill>
                  <a:schemeClr val="tx2"/>
                </a:solidFill>
                <a:latin typeface="+mn-ea"/>
              </a:rPr>
              <a:t>が</a:t>
            </a:r>
            <a:r>
              <a:rPr lang="en-US" altLang="ja-JP" sz="1200" dirty="0" smtClean="0">
                <a:solidFill>
                  <a:schemeClr val="tx2"/>
                </a:solidFill>
                <a:latin typeface="+mn-ea"/>
              </a:rPr>
              <a:t/>
            </a:r>
            <a:br>
              <a:rPr lang="en-US" altLang="ja-JP" sz="1200" dirty="0" smtClean="0">
                <a:solidFill>
                  <a:schemeClr val="tx2"/>
                </a:solidFill>
                <a:latin typeface="+mn-ea"/>
              </a:rPr>
            </a:br>
            <a:r>
              <a:rPr lang="ja-JP" altLang="en-US" sz="1200" dirty="0" smtClean="0">
                <a:solidFill>
                  <a:schemeClr val="tx2"/>
                </a:solidFill>
                <a:latin typeface="+mn-ea"/>
              </a:rPr>
              <a:t>ございます</a:t>
            </a:r>
            <a:r>
              <a:rPr lang="ja-JP" altLang="en-US" sz="1200" dirty="0">
                <a:solidFill>
                  <a:schemeClr val="tx2"/>
                </a:solidFill>
                <a:latin typeface="+mn-ea"/>
              </a:rPr>
              <a:t>。次ページ以降を参照ください。</a:t>
            </a:r>
            <a:endParaRPr lang="en-US" altLang="ja-JP" sz="1200" dirty="0">
              <a:solidFill>
                <a:schemeClr val="tx2"/>
              </a:solidFill>
              <a:latin typeface="+mn-ea"/>
            </a:endParaRPr>
          </a:p>
        </p:txBody>
      </p:sp>
      <p:sp>
        <p:nvSpPr>
          <p:cNvPr id="68" name="テキスト ボックス 67"/>
          <p:cNvSpPr txBox="1"/>
          <p:nvPr/>
        </p:nvSpPr>
        <p:spPr>
          <a:xfrm>
            <a:off x="5101439" y="4614744"/>
            <a:ext cx="3143401" cy="996033"/>
          </a:xfrm>
          <a:prstGeom prst="rect">
            <a:avLst/>
          </a:prstGeom>
          <a:solidFill>
            <a:schemeClr val="bg1"/>
          </a:solidFill>
          <a:ln>
            <a:solidFill>
              <a:schemeClr val="tx2"/>
            </a:solidFill>
          </a:ln>
        </p:spPr>
        <p:txBody>
          <a:bodyPr wrap="square" lIns="108000" tIns="36000" rIns="36000" bIns="36000" rtlCol="0">
            <a:spAutoFit/>
          </a:bodyPr>
          <a:lstStyle>
            <a:defPPr>
              <a:defRPr lang="ja-JP"/>
            </a:defPPr>
            <a:lvl1pPr>
              <a:defRPr>
                <a:solidFill>
                  <a:schemeClr val="bg1"/>
                </a:solidFill>
              </a:defRPr>
            </a:lvl1pPr>
          </a:lstStyle>
          <a:p>
            <a:r>
              <a:rPr lang="ja-JP" altLang="en-US" sz="1200" dirty="0">
                <a:solidFill>
                  <a:schemeClr val="tx2"/>
                </a:solidFill>
                <a:latin typeface="+mn-ea"/>
              </a:rPr>
              <a:t>プリンタ付きクレードル（</a:t>
            </a:r>
            <a:r>
              <a:rPr lang="en-US" altLang="ja-JP" sz="1200" dirty="0">
                <a:solidFill>
                  <a:schemeClr val="tx2"/>
                </a:solidFill>
                <a:latin typeface="+mn-ea"/>
              </a:rPr>
              <a:t>S1EP</a:t>
            </a:r>
            <a:r>
              <a:rPr lang="ja-JP" altLang="en-US" sz="1200" dirty="0">
                <a:solidFill>
                  <a:schemeClr val="tx2"/>
                </a:solidFill>
                <a:latin typeface="+mn-ea"/>
              </a:rPr>
              <a:t>）を利用</a:t>
            </a:r>
            <a:r>
              <a:rPr lang="ja-JP" altLang="en-US" sz="1200" dirty="0" smtClean="0">
                <a:solidFill>
                  <a:schemeClr val="tx2"/>
                </a:solidFill>
                <a:latin typeface="+mn-ea"/>
              </a:rPr>
              <a:t>いただく</a:t>
            </a:r>
            <a:r>
              <a:rPr lang="en-US" altLang="ja-JP" sz="1200" dirty="0" smtClean="0">
                <a:solidFill>
                  <a:schemeClr val="tx2"/>
                </a:solidFill>
                <a:latin typeface="+mn-ea"/>
              </a:rPr>
              <a:t/>
            </a:r>
            <a:br>
              <a:rPr lang="en-US" altLang="ja-JP" sz="1200" dirty="0" smtClean="0">
                <a:solidFill>
                  <a:schemeClr val="tx2"/>
                </a:solidFill>
                <a:latin typeface="+mn-ea"/>
              </a:rPr>
            </a:br>
            <a:r>
              <a:rPr lang="ja-JP" altLang="en-US" sz="1200" dirty="0" smtClean="0">
                <a:solidFill>
                  <a:schemeClr val="tx2"/>
                </a:solidFill>
                <a:latin typeface="+mn-ea"/>
              </a:rPr>
              <a:t>場合、</a:t>
            </a:r>
            <a:r>
              <a:rPr lang="en-US" altLang="ja-JP" sz="1200" dirty="0" smtClean="0">
                <a:solidFill>
                  <a:schemeClr val="tx2"/>
                </a:solidFill>
                <a:latin typeface="+mn-ea"/>
              </a:rPr>
              <a:t>Arch</a:t>
            </a:r>
            <a:r>
              <a:rPr lang="ja-JP" altLang="en-US" sz="1200" dirty="0">
                <a:solidFill>
                  <a:schemeClr val="tx2"/>
                </a:solidFill>
                <a:latin typeface="+mn-ea"/>
              </a:rPr>
              <a:t>センタとの通信は、</a:t>
            </a:r>
            <a:r>
              <a:rPr lang="en-US" altLang="ja-JP" sz="1200" dirty="0">
                <a:solidFill>
                  <a:schemeClr val="tx2"/>
                </a:solidFill>
                <a:latin typeface="+mn-ea"/>
              </a:rPr>
              <a:t>S1EP</a:t>
            </a:r>
            <a:r>
              <a:rPr lang="ja-JP" altLang="en-US" sz="1200" dirty="0">
                <a:solidFill>
                  <a:schemeClr val="tx2"/>
                </a:solidFill>
                <a:latin typeface="+mn-ea"/>
              </a:rPr>
              <a:t>経由の有線</a:t>
            </a:r>
            <a:r>
              <a:rPr lang="en-US" altLang="ja-JP" sz="1200" dirty="0">
                <a:solidFill>
                  <a:schemeClr val="tx2"/>
                </a:solidFill>
                <a:latin typeface="+mn-ea"/>
              </a:rPr>
              <a:t>LAN</a:t>
            </a:r>
            <a:r>
              <a:rPr lang="ja-JP" altLang="en-US" sz="1200" dirty="0">
                <a:solidFill>
                  <a:schemeClr val="tx2"/>
                </a:solidFill>
                <a:latin typeface="+mn-ea"/>
              </a:rPr>
              <a:t>接続に限定されます。</a:t>
            </a:r>
          </a:p>
          <a:p>
            <a:r>
              <a:rPr lang="en-US" altLang="ja-JP" sz="1200" dirty="0">
                <a:solidFill>
                  <a:schemeClr val="tx2"/>
                </a:solidFill>
                <a:latin typeface="+mn-ea"/>
              </a:rPr>
              <a:t>S1EP</a:t>
            </a:r>
            <a:r>
              <a:rPr lang="ja-JP" altLang="en-US" sz="1200" dirty="0">
                <a:solidFill>
                  <a:schemeClr val="tx2"/>
                </a:solidFill>
                <a:latin typeface="+mn-ea"/>
              </a:rPr>
              <a:t>を利用の場合は、加盟店様側で有線</a:t>
            </a:r>
            <a:r>
              <a:rPr lang="en-US" altLang="ja-JP" sz="1200" dirty="0" smtClean="0">
                <a:solidFill>
                  <a:schemeClr val="tx2"/>
                </a:solidFill>
                <a:latin typeface="+mn-ea"/>
              </a:rPr>
              <a:t>LAN</a:t>
            </a:r>
            <a:br>
              <a:rPr lang="en-US" altLang="ja-JP" sz="1200" dirty="0" smtClean="0">
                <a:solidFill>
                  <a:schemeClr val="tx2"/>
                </a:solidFill>
                <a:latin typeface="+mn-ea"/>
              </a:rPr>
            </a:br>
            <a:r>
              <a:rPr lang="ja-JP" altLang="en-US" sz="1200" dirty="0" smtClean="0">
                <a:solidFill>
                  <a:schemeClr val="tx2"/>
                </a:solidFill>
                <a:latin typeface="+mn-ea"/>
              </a:rPr>
              <a:t>環境</a:t>
            </a:r>
            <a:r>
              <a:rPr lang="ja-JP" altLang="en-US" sz="1200" dirty="0">
                <a:solidFill>
                  <a:schemeClr val="tx2"/>
                </a:solidFill>
                <a:latin typeface="+mn-ea"/>
              </a:rPr>
              <a:t>をご準備ください。</a:t>
            </a:r>
            <a:endParaRPr lang="en-US" altLang="ja-JP" sz="1200" dirty="0">
              <a:solidFill>
                <a:schemeClr val="tx2"/>
              </a:solidFill>
              <a:latin typeface="+mn-ea"/>
            </a:endParaRPr>
          </a:p>
        </p:txBody>
      </p:sp>
      <p:cxnSp>
        <p:nvCxnSpPr>
          <p:cNvPr id="69" name="直線矢印コネクタ 68"/>
          <p:cNvCxnSpPr>
            <a:stCxn id="67" idx="0"/>
            <a:endCxn id="36" idx="2"/>
          </p:cNvCxnSpPr>
          <p:nvPr/>
        </p:nvCxnSpPr>
        <p:spPr>
          <a:xfrm flipH="1" flipV="1">
            <a:off x="2607770" y="3455745"/>
            <a:ext cx="30734" cy="1158999"/>
          </a:xfrm>
          <a:prstGeom prst="straightConnector1">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endCxn id="50" idx="2"/>
          </p:cNvCxnSpPr>
          <p:nvPr/>
        </p:nvCxnSpPr>
        <p:spPr>
          <a:xfrm flipV="1">
            <a:off x="5579727" y="3454486"/>
            <a:ext cx="0" cy="1160258"/>
          </a:xfrm>
          <a:prstGeom prst="straightConnector1">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63573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latin typeface="+mn-ea"/>
              </a:rPr>
              <a:t>3.1</a:t>
            </a:r>
            <a:r>
              <a:rPr lang="en-US" altLang="ja-JP" dirty="0" smtClean="0">
                <a:latin typeface="+mn-ea"/>
              </a:rPr>
              <a:t>. </a:t>
            </a:r>
            <a:r>
              <a:rPr lang="ja-JP" altLang="en-US" dirty="0">
                <a:latin typeface="+mn-ea"/>
              </a:rPr>
              <a:t>機能要件（決済端末</a:t>
            </a:r>
            <a:r>
              <a:rPr lang="ja-JP" altLang="en-US" dirty="0" smtClean="0">
                <a:latin typeface="+mn-ea"/>
              </a:rPr>
              <a:t>）：決済</a:t>
            </a:r>
            <a:r>
              <a:rPr lang="ja-JP" altLang="en-US" dirty="0">
                <a:latin typeface="+mn-ea"/>
              </a:rPr>
              <a:t>端末要件</a:t>
            </a:r>
            <a:r>
              <a:rPr lang="en-US" altLang="ja-JP" dirty="0">
                <a:latin typeface="+mn-ea"/>
              </a:rPr>
              <a:t/>
            </a:r>
            <a:br>
              <a:rPr lang="en-US" altLang="ja-JP" dirty="0">
                <a:latin typeface="+mn-ea"/>
              </a:rPr>
            </a:br>
            <a:r>
              <a:rPr lang="ja-JP" altLang="en-US" dirty="0">
                <a:latin typeface="+mn-ea"/>
              </a:rPr>
              <a:t>　</a:t>
            </a:r>
            <a:r>
              <a:rPr lang="en-US" altLang="ja-JP" dirty="0">
                <a:latin typeface="+mn-ea"/>
              </a:rPr>
              <a:t>【Saturn1000Elite】</a:t>
            </a:r>
            <a:r>
              <a:rPr lang="ja-JP" altLang="en-US" dirty="0">
                <a:latin typeface="+mn-ea"/>
              </a:rPr>
              <a:t>プリンタ付きクレードル（</a:t>
            </a:r>
            <a:r>
              <a:rPr lang="en-US" altLang="ja-JP" dirty="0">
                <a:latin typeface="+mn-ea"/>
              </a:rPr>
              <a:t>S1EP</a:t>
            </a:r>
            <a:r>
              <a:rPr lang="ja-JP" altLang="en-US" dirty="0">
                <a:latin typeface="+mn-ea"/>
              </a:rPr>
              <a:t>）構成図</a:t>
            </a:r>
            <a:r>
              <a:rPr lang="ja-JP" altLang="en-US" dirty="0" smtClean="0">
                <a:latin typeface="+mn-ea"/>
              </a:rPr>
              <a:t>（</a:t>
            </a:r>
            <a:r>
              <a:rPr lang="en-US" altLang="ja-JP" dirty="0" smtClean="0">
                <a:latin typeface="+mn-ea"/>
              </a:rPr>
              <a:t>2/4</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pPr>
              <a:spcAft>
                <a:spcPts val="544"/>
              </a:spcAft>
              <a:buClr>
                <a:schemeClr val="accent2"/>
              </a:buClr>
              <a:buSzPct val="80000"/>
            </a:pPr>
            <a:r>
              <a:rPr lang="ja-JP" altLang="en-US" sz="1400" dirty="0">
                <a:latin typeface="+mn-ea"/>
              </a:rPr>
              <a:t>ワイヤレス接続のため、</a:t>
            </a:r>
            <a:r>
              <a:rPr lang="en-US" altLang="ja-JP" sz="1400" dirty="0">
                <a:latin typeface="+mn-ea"/>
              </a:rPr>
              <a:t>S1E</a:t>
            </a:r>
            <a:r>
              <a:rPr lang="ja-JP" altLang="en-US" sz="1400" dirty="0">
                <a:latin typeface="+mn-ea"/>
              </a:rPr>
              <a:t>と</a:t>
            </a:r>
            <a:r>
              <a:rPr lang="en-US" altLang="ja-JP" sz="1400" dirty="0">
                <a:latin typeface="+mn-ea"/>
              </a:rPr>
              <a:t>S1EP</a:t>
            </a:r>
            <a:r>
              <a:rPr lang="ja-JP" altLang="en-US" sz="1400" dirty="0">
                <a:latin typeface="+mn-ea"/>
              </a:rPr>
              <a:t>の距離が離れていたり、障害物や電波障害になるような機器があると、通信が出来ず正常に決済処理が出来ない場合があります。</a:t>
            </a:r>
            <a:r>
              <a:rPr lang="en-US" altLang="ja-JP" sz="1400" dirty="0">
                <a:latin typeface="+mn-ea"/>
              </a:rPr>
              <a:t/>
            </a:r>
            <a:br>
              <a:rPr lang="en-US" altLang="ja-JP" sz="1400" dirty="0">
                <a:latin typeface="+mn-ea"/>
              </a:rPr>
            </a:br>
            <a:r>
              <a:rPr lang="ja-JP" altLang="en-US" sz="1400" dirty="0">
                <a:latin typeface="+mn-ea"/>
              </a:rPr>
              <a:t>接続可能な距離は、ご利用の電波環境により異なるため、</a:t>
            </a:r>
            <a:r>
              <a:rPr lang="en-US" altLang="ja-JP" sz="1400" dirty="0">
                <a:latin typeface="+mn-ea"/>
              </a:rPr>
              <a:t>S1E</a:t>
            </a:r>
            <a:r>
              <a:rPr lang="ja-JP" altLang="en-US" sz="1400" dirty="0">
                <a:latin typeface="+mn-ea"/>
              </a:rPr>
              <a:t>を操作する際は可能な限り</a:t>
            </a:r>
            <a:r>
              <a:rPr lang="en-US" altLang="ja-JP" sz="1400" dirty="0">
                <a:latin typeface="+mn-ea"/>
              </a:rPr>
              <a:t>S1EP</a:t>
            </a:r>
            <a:r>
              <a:rPr lang="ja-JP" altLang="en-US" sz="1400" dirty="0">
                <a:latin typeface="+mn-ea"/>
              </a:rPr>
              <a:t>と近い距離でご利用ください。</a:t>
            </a:r>
          </a:p>
        </p:txBody>
      </p:sp>
      <p:sp>
        <p:nvSpPr>
          <p:cNvPr id="6" name="円/楕円 204"/>
          <p:cNvSpPr/>
          <p:nvPr/>
        </p:nvSpPr>
        <p:spPr>
          <a:xfrm>
            <a:off x="4846940" y="2131135"/>
            <a:ext cx="1649985" cy="1672395"/>
          </a:xfrm>
          <a:prstGeom prst="ellipse">
            <a:avLst/>
          </a:prstGeom>
          <a:solidFill>
            <a:schemeClr val="accent6">
              <a:lumMod val="20000"/>
              <a:lumOff val="8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7" name="円/楕円 204"/>
          <p:cNvSpPr/>
          <p:nvPr/>
        </p:nvSpPr>
        <p:spPr>
          <a:xfrm>
            <a:off x="5192722" y="2573873"/>
            <a:ext cx="931374" cy="858203"/>
          </a:xfrm>
          <a:prstGeom prst="ellipse">
            <a:avLst/>
          </a:prstGeom>
          <a:solidFill>
            <a:schemeClr val="accent6">
              <a:lumMod val="20000"/>
              <a:lumOff val="80000"/>
              <a:alpha val="7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8" name="円/楕円 204"/>
          <p:cNvSpPr/>
          <p:nvPr/>
        </p:nvSpPr>
        <p:spPr>
          <a:xfrm>
            <a:off x="7932836" y="4569671"/>
            <a:ext cx="1649985" cy="1672395"/>
          </a:xfrm>
          <a:prstGeom prst="ellipse">
            <a:avLst/>
          </a:prstGeom>
          <a:solidFill>
            <a:schemeClr val="accent6">
              <a:lumMod val="20000"/>
              <a:lumOff val="8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9" name="円/楕円 204"/>
          <p:cNvSpPr/>
          <p:nvPr/>
        </p:nvSpPr>
        <p:spPr>
          <a:xfrm>
            <a:off x="8278618" y="4999709"/>
            <a:ext cx="931374" cy="858203"/>
          </a:xfrm>
          <a:prstGeom prst="ellipse">
            <a:avLst/>
          </a:prstGeom>
          <a:solidFill>
            <a:schemeClr val="accent6">
              <a:lumMod val="20000"/>
              <a:lumOff val="80000"/>
              <a:alpha val="7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10" name="円/楕円 204"/>
          <p:cNvSpPr/>
          <p:nvPr/>
        </p:nvSpPr>
        <p:spPr>
          <a:xfrm>
            <a:off x="8125813" y="2031352"/>
            <a:ext cx="1649985" cy="1672395"/>
          </a:xfrm>
          <a:prstGeom prst="ellipse">
            <a:avLst/>
          </a:prstGeom>
          <a:solidFill>
            <a:schemeClr val="accent6">
              <a:lumMod val="20000"/>
              <a:lumOff val="8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11" name="円/楕円 204"/>
          <p:cNvSpPr/>
          <p:nvPr/>
        </p:nvSpPr>
        <p:spPr>
          <a:xfrm>
            <a:off x="8471595" y="2461390"/>
            <a:ext cx="931374" cy="858203"/>
          </a:xfrm>
          <a:prstGeom prst="ellipse">
            <a:avLst/>
          </a:prstGeom>
          <a:solidFill>
            <a:schemeClr val="accent6">
              <a:lumMod val="20000"/>
              <a:lumOff val="80000"/>
              <a:alpha val="7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12" name="テキスト ボックス 11"/>
          <p:cNvSpPr txBox="1"/>
          <p:nvPr/>
        </p:nvSpPr>
        <p:spPr>
          <a:xfrm>
            <a:off x="408389" y="1758839"/>
            <a:ext cx="4291200" cy="317459"/>
          </a:xfrm>
          <a:prstGeom prst="rect">
            <a:avLst/>
          </a:prstGeom>
          <a:solidFill>
            <a:schemeClr val="tx2"/>
          </a:solidFill>
        </p:spPr>
        <p:txBody>
          <a:bodyPr wrap="square" rtlCol="0">
            <a:spAutoFit/>
          </a:bodyPr>
          <a:lstStyle/>
          <a:p>
            <a:pPr algn="ctr"/>
            <a:r>
              <a:rPr lang="ja-JP" altLang="en-US" sz="1400" dirty="0">
                <a:solidFill>
                  <a:schemeClr val="bg1"/>
                </a:solidFill>
                <a:latin typeface="+mn-ea"/>
              </a:rPr>
              <a:t>なるべく近距離で</a:t>
            </a:r>
            <a:r>
              <a:rPr lang="ja-JP" altLang="en-US" sz="1400" dirty="0" smtClean="0">
                <a:solidFill>
                  <a:schemeClr val="bg1"/>
                </a:solidFill>
                <a:latin typeface="+mn-ea"/>
              </a:rPr>
              <a:t>利用ください</a:t>
            </a:r>
            <a:r>
              <a:rPr lang="ja-JP" altLang="en-US" sz="1400" dirty="0">
                <a:solidFill>
                  <a:schemeClr val="bg1"/>
                </a:solidFill>
                <a:latin typeface="+mn-ea"/>
              </a:rPr>
              <a:t>。（</a:t>
            </a:r>
            <a:r>
              <a:rPr lang="en-US" altLang="ja-JP" sz="1400" dirty="0">
                <a:solidFill>
                  <a:schemeClr val="bg1"/>
                </a:solidFill>
                <a:latin typeface="+mn-ea"/>
              </a:rPr>
              <a:t>1m</a:t>
            </a:r>
            <a:r>
              <a:rPr lang="ja-JP" altLang="en-US" sz="1400" dirty="0">
                <a:solidFill>
                  <a:schemeClr val="bg1"/>
                </a:solidFill>
                <a:latin typeface="+mn-ea"/>
              </a:rPr>
              <a:t>以内を推奨）</a:t>
            </a:r>
          </a:p>
        </p:txBody>
      </p:sp>
      <p:sp>
        <p:nvSpPr>
          <p:cNvPr id="13" name="テキスト ボックス 12"/>
          <p:cNvSpPr txBox="1"/>
          <p:nvPr/>
        </p:nvSpPr>
        <p:spPr>
          <a:xfrm>
            <a:off x="408389" y="3708843"/>
            <a:ext cx="4291200" cy="317459"/>
          </a:xfrm>
          <a:prstGeom prst="rect">
            <a:avLst/>
          </a:prstGeom>
          <a:solidFill>
            <a:schemeClr val="tx2"/>
          </a:solidFill>
        </p:spPr>
        <p:txBody>
          <a:bodyPr wrap="square" rtlCol="0">
            <a:spAutoFit/>
          </a:bodyPr>
          <a:lstStyle>
            <a:defPPr>
              <a:defRPr lang="ja-JP"/>
            </a:defPPr>
            <a:lvl1pPr algn="ctr">
              <a:defRPr sz="1400" b="1">
                <a:solidFill>
                  <a:schemeClr val="bg1"/>
                </a:solidFill>
                <a:latin typeface="+mn-ea"/>
              </a:defRPr>
            </a:lvl1pPr>
          </a:lstStyle>
          <a:p>
            <a:r>
              <a:rPr lang="ja-JP" altLang="en-US" b="0" dirty="0"/>
              <a:t>機器の間に障害物がないように</a:t>
            </a:r>
            <a:r>
              <a:rPr lang="ja-JP" altLang="en-US" b="0" dirty="0" smtClean="0"/>
              <a:t>してください</a:t>
            </a:r>
            <a:r>
              <a:rPr lang="ja-JP" altLang="en-US" b="0" dirty="0"/>
              <a:t>。</a:t>
            </a:r>
            <a:endParaRPr lang="en-US" altLang="ja-JP" b="0" dirty="0"/>
          </a:p>
        </p:txBody>
      </p:sp>
      <p:sp>
        <p:nvSpPr>
          <p:cNvPr id="14" name="テキスト ボックス 13"/>
          <p:cNvSpPr txBox="1"/>
          <p:nvPr/>
        </p:nvSpPr>
        <p:spPr>
          <a:xfrm>
            <a:off x="5199904" y="1759604"/>
            <a:ext cx="4291200" cy="317459"/>
          </a:xfrm>
          <a:prstGeom prst="rect">
            <a:avLst/>
          </a:prstGeom>
          <a:solidFill>
            <a:schemeClr val="tx2"/>
          </a:solidFill>
        </p:spPr>
        <p:txBody>
          <a:bodyPr wrap="square" rtlCol="0">
            <a:spAutoFit/>
          </a:bodyPr>
          <a:lstStyle>
            <a:defPPr>
              <a:defRPr lang="ja-JP"/>
            </a:defPPr>
            <a:lvl1pPr algn="ctr">
              <a:defRPr sz="1400" b="1">
                <a:solidFill>
                  <a:schemeClr val="bg1"/>
                </a:solidFill>
                <a:latin typeface="+mn-ea"/>
              </a:defRPr>
            </a:lvl1pPr>
          </a:lstStyle>
          <a:p>
            <a:r>
              <a:rPr lang="ja-JP" altLang="en-US" b="0" dirty="0"/>
              <a:t>電波を発する機器から離して利用</a:t>
            </a:r>
            <a:r>
              <a:rPr lang="ja-JP" altLang="en-US" b="0" dirty="0" smtClean="0"/>
              <a:t>してください</a:t>
            </a:r>
            <a:r>
              <a:rPr lang="ja-JP" altLang="en-US" b="0" dirty="0"/>
              <a:t>。</a:t>
            </a:r>
          </a:p>
        </p:txBody>
      </p:sp>
      <p:cxnSp>
        <p:nvCxnSpPr>
          <p:cNvPr id="15" name="直線コネクタ 14"/>
          <p:cNvCxnSpPr/>
          <p:nvPr/>
        </p:nvCxnSpPr>
        <p:spPr>
          <a:xfrm>
            <a:off x="420104" y="1680259"/>
            <a:ext cx="9072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p:nvPr/>
        </p:nvCxnSpPr>
        <p:spPr>
          <a:xfrm flipH="1">
            <a:off x="1279002" y="2626811"/>
            <a:ext cx="2362516" cy="0"/>
          </a:xfrm>
          <a:prstGeom prst="line">
            <a:avLst/>
          </a:prstGeom>
          <a:ln w="28575">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7589" y="2227415"/>
            <a:ext cx="712840" cy="881609"/>
          </a:xfrm>
          <a:prstGeom prst="rect">
            <a:avLst/>
          </a:prstGeom>
        </p:spPr>
      </p:pic>
      <p:grpSp>
        <p:nvGrpSpPr>
          <p:cNvPr id="18" name="グループ化 17">
            <a:extLst>
              <a:ext uri="{FF2B5EF4-FFF2-40B4-BE49-F238E27FC236}">
                <a16:creationId xmlns:a16="http://schemas.microsoft.com/office/drawing/2014/main" id="{BCFBCE70-4F97-418C-95DD-E5EC68BEE28C}"/>
              </a:ext>
            </a:extLst>
          </p:cNvPr>
          <p:cNvGrpSpPr>
            <a:grpSpLocks noChangeAspect="1"/>
          </p:cNvGrpSpPr>
          <p:nvPr/>
        </p:nvGrpSpPr>
        <p:grpSpPr>
          <a:xfrm rot="4500000">
            <a:off x="1092491" y="2162930"/>
            <a:ext cx="297816" cy="211780"/>
            <a:chOff x="3708399" y="3130550"/>
            <a:chExt cx="1000125" cy="711200"/>
          </a:xfrm>
          <a:solidFill>
            <a:schemeClr val="tx2"/>
          </a:solidFill>
        </p:grpSpPr>
        <p:sp>
          <p:nvSpPr>
            <p:cNvPr id="19"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0"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1"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2"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pic>
        <p:nvPicPr>
          <p:cNvPr id="23" name="図 2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94006" y="2240728"/>
            <a:ext cx="796383" cy="929907"/>
          </a:xfrm>
          <a:prstGeom prst="rect">
            <a:avLst/>
          </a:prstGeom>
        </p:spPr>
      </p:pic>
      <p:grpSp>
        <p:nvGrpSpPr>
          <p:cNvPr id="24" name="グループ化 23">
            <a:extLst>
              <a:ext uri="{FF2B5EF4-FFF2-40B4-BE49-F238E27FC236}">
                <a16:creationId xmlns:a16="http://schemas.microsoft.com/office/drawing/2014/main" id="{BCFBCE70-4F97-418C-95DD-E5EC68BEE28C}"/>
              </a:ext>
            </a:extLst>
          </p:cNvPr>
          <p:cNvGrpSpPr>
            <a:grpSpLocks noChangeAspect="1"/>
          </p:cNvGrpSpPr>
          <p:nvPr/>
        </p:nvGrpSpPr>
        <p:grpSpPr>
          <a:xfrm rot="17100000" flipH="1">
            <a:off x="3588787" y="2162930"/>
            <a:ext cx="297816" cy="211780"/>
            <a:chOff x="3708399" y="3130550"/>
            <a:chExt cx="1000125" cy="711200"/>
          </a:xfrm>
          <a:solidFill>
            <a:schemeClr val="tx2"/>
          </a:solidFill>
        </p:grpSpPr>
        <p:sp>
          <p:nvSpPr>
            <p:cNvPr id="25"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6"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7"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8"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cxnSp>
        <p:nvCxnSpPr>
          <p:cNvPr id="29" name="直線コネクタ 28"/>
          <p:cNvCxnSpPr/>
          <p:nvPr/>
        </p:nvCxnSpPr>
        <p:spPr>
          <a:xfrm flipH="1">
            <a:off x="1272346" y="2508330"/>
            <a:ext cx="2362516" cy="0"/>
          </a:xfrm>
          <a:prstGeom prst="line">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1985186" y="2365457"/>
            <a:ext cx="936836" cy="241980"/>
          </a:xfrm>
          <a:prstGeom prst="rect">
            <a:avLst/>
          </a:prstGeom>
          <a:solidFill>
            <a:schemeClr val="bg1"/>
          </a:solidFill>
        </p:spPr>
        <p:txBody>
          <a:bodyPr wrap="square" lIns="0" tIns="36000" rIns="0" bIns="36000">
            <a:spAutoFit/>
          </a:bodyPr>
          <a:lstStyle>
            <a:defPPr>
              <a:defRPr lang="ja-JP"/>
            </a:defPPr>
            <a:lvl1pPr algn="ctr">
              <a:defRPr sz="1100" b="1">
                <a:latin typeface="+mn-ea"/>
              </a:defRPr>
            </a:lvl1pPr>
          </a:lstStyle>
          <a:p>
            <a:r>
              <a:rPr lang="en-US" altLang="ja-JP" dirty="0" smtClean="0">
                <a:solidFill>
                  <a:schemeClr val="tx2"/>
                </a:solidFill>
              </a:rPr>
              <a:t>1m</a:t>
            </a:r>
            <a:r>
              <a:rPr lang="ja-JP" altLang="en-US" dirty="0">
                <a:solidFill>
                  <a:schemeClr val="tx2"/>
                </a:solidFill>
              </a:rPr>
              <a:t>以内を</a:t>
            </a:r>
            <a:r>
              <a:rPr lang="ja-JP" altLang="en-US" dirty="0" smtClean="0">
                <a:solidFill>
                  <a:schemeClr val="tx2"/>
                </a:solidFill>
              </a:rPr>
              <a:t>推奨</a:t>
            </a:r>
            <a:endParaRPr lang="ja-JP" altLang="en-US" dirty="0">
              <a:solidFill>
                <a:schemeClr val="tx2"/>
              </a:solidFill>
            </a:endParaRPr>
          </a:p>
        </p:txBody>
      </p:sp>
      <p:sp>
        <p:nvSpPr>
          <p:cNvPr id="31" name="円/楕円 204"/>
          <p:cNvSpPr/>
          <p:nvPr/>
        </p:nvSpPr>
        <p:spPr>
          <a:xfrm>
            <a:off x="6272215" y="3296919"/>
            <a:ext cx="2117629" cy="1211580"/>
          </a:xfrm>
          <a:prstGeom prst="ellipse">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32" name="フリーフォーム 31"/>
          <p:cNvSpPr/>
          <p:nvPr/>
        </p:nvSpPr>
        <p:spPr>
          <a:xfrm>
            <a:off x="5216380" y="2200493"/>
            <a:ext cx="1310640" cy="1287780"/>
          </a:xfrm>
          <a:custGeom>
            <a:avLst/>
            <a:gdLst>
              <a:gd name="connsiteX0" fmla="*/ 0 w 1310640"/>
              <a:gd name="connsiteY0" fmla="*/ 0 h 1287780"/>
              <a:gd name="connsiteX1" fmla="*/ 937260 w 1310640"/>
              <a:gd name="connsiteY1" fmla="*/ 0 h 1287780"/>
              <a:gd name="connsiteX2" fmla="*/ 1310640 w 1310640"/>
              <a:gd name="connsiteY2" fmla="*/ 373380 h 1287780"/>
              <a:gd name="connsiteX3" fmla="*/ 929640 w 1310640"/>
              <a:gd name="connsiteY3" fmla="*/ 373380 h 1287780"/>
              <a:gd name="connsiteX4" fmla="*/ 929640 w 1310640"/>
              <a:gd name="connsiteY4" fmla="*/ 1287780 h 12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640" h="1287780">
                <a:moveTo>
                  <a:pt x="0" y="0"/>
                </a:moveTo>
                <a:lnTo>
                  <a:pt x="937260" y="0"/>
                </a:lnTo>
                <a:lnTo>
                  <a:pt x="1310640" y="373380"/>
                </a:lnTo>
                <a:lnTo>
                  <a:pt x="929640" y="373380"/>
                </a:lnTo>
                <a:lnTo>
                  <a:pt x="929640" y="1287780"/>
                </a:lnTo>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3" name="フリーフォーム 32"/>
          <p:cNvSpPr/>
          <p:nvPr/>
        </p:nvSpPr>
        <p:spPr>
          <a:xfrm flipH="1">
            <a:off x="8163989" y="2166919"/>
            <a:ext cx="1310640" cy="1287780"/>
          </a:xfrm>
          <a:custGeom>
            <a:avLst/>
            <a:gdLst>
              <a:gd name="connsiteX0" fmla="*/ 0 w 1310640"/>
              <a:gd name="connsiteY0" fmla="*/ 0 h 1287780"/>
              <a:gd name="connsiteX1" fmla="*/ 937260 w 1310640"/>
              <a:gd name="connsiteY1" fmla="*/ 0 h 1287780"/>
              <a:gd name="connsiteX2" fmla="*/ 1310640 w 1310640"/>
              <a:gd name="connsiteY2" fmla="*/ 373380 h 1287780"/>
              <a:gd name="connsiteX3" fmla="*/ 929640 w 1310640"/>
              <a:gd name="connsiteY3" fmla="*/ 373380 h 1287780"/>
              <a:gd name="connsiteX4" fmla="*/ 929640 w 1310640"/>
              <a:gd name="connsiteY4" fmla="*/ 1287780 h 12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640" h="1287780">
                <a:moveTo>
                  <a:pt x="0" y="0"/>
                </a:moveTo>
                <a:lnTo>
                  <a:pt x="937260" y="0"/>
                </a:lnTo>
                <a:lnTo>
                  <a:pt x="1310640" y="373380"/>
                </a:lnTo>
                <a:lnTo>
                  <a:pt x="929640" y="373380"/>
                </a:lnTo>
                <a:lnTo>
                  <a:pt x="929640" y="1287780"/>
                </a:lnTo>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4" name="テキスト ボックス 33"/>
          <p:cNvSpPr txBox="1"/>
          <p:nvPr/>
        </p:nvSpPr>
        <p:spPr>
          <a:xfrm>
            <a:off x="4966782" y="4898212"/>
            <a:ext cx="2285412" cy="693115"/>
          </a:xfrm>
          <a:prstGeom prst="rect">
            <a:avLst/>
          </a:prstGeom>
          <a:solidFill>
            <a:schemeClr val="bg1"/>
          </a:solidFill>
          <a:ln>
            <a:solidFill>
              <a:schemeClr val="tx2"/>
            </a:solidFill>
          </a:ln>
        </p:spPr>
        <p:txBody>
          <a:bodyPr wrap="square" lIns="82800" tIns="36000" rIns="36000" bIns="36000" rtlCol="0" anchor="ctr" anchorCtr="0">
            <a:noAutofit/>
          </a:bodyPr>
          <a:lstStyle/>
          <a:p>
            <a:r>
              <a:rPr lang="ja-JP" altLang="en-US" sz="1200" dirty="0">
                <a:solidFill>
                  <a:schemeClr val="tx2"/>
                </a:solidFill>
                <a:latin typeface="+mn-ea"/>
              </a:rPr>
              <a:t>スマートフォン、</a:t>
            </a:r>
            <a:r>
              <a:rPr lang="en-US" altLang="ja-JP" sz="1200" dirty="0">
                <a:solidFill>
                  <a:schemeClr val="tx2"/>
                </a:solidFill>
                <a:latin typeface="+mn-ea"/>
              </a:rPr>
              <a:t>PC</a:t>
            </a:r>
            <a:r>
              <a:rPr lang="ja-JP" altLang="en-US" sz="1200" dirty="0" err="1">
                <a:solidFill>
                  <a:schemeClr val="tx2"/>
                </a:solidFill>
                <a:latin typeface="+mn-ea"/>
              </a:rPr>
              <a:t>、</a:t>
            </a:r>
            <a:r>
              <a:rPr lang="ja-JP" altLang="en-US" sz="1200" dirty="0">
                <a:solidFill>
                  <a:schemeClr val="tx2"/>
                </a:solidFill>
                <a:latin typeface="+mn-ea"/>
              </a:rPr>
              <a:t>ルータ等の通信機器や電子レンジ等の電波</a:t>
            </a:r>
            <a:r>
              <a:rPr lang="ja-JP" altLang="en-US" sz="1200" dirty="0" smtClean="0">
                <a:solidFill>
                  <a:schemeClr val="tx2"/>
                </a:solidFill>
                <a:latin typeface="+mn-ea"/>
              </a:rPr>
              <a:t>を</a:t>
            </a:r>
            <a:r>
              <a:rPr lang="en-US" altLang="ja-JP" sz="1200" dirty="0" smtClean="0">
                <a:solidFill>
                  <a:schemeClr val="tx2"/>
                </a:solidFill>
                <a:latin typeface="+mn-ea"/>
              </a:rPr>
              <a:t/>
            </a:r>
            <a:br>
              <a:rPr lang="en-US" altLang="ja-JP" sz="1200" dirty="0" smtClean="0">
                <a:solidFill>
                  <a:schemeClr val="tx2"/>
                </a:solidFill>
                <a:latin typeface="+mn-ea"/>
              </a:rPr>
            </a:br>
            <a:r>
              <a:rPr lang="ja-JP" altLang="en-US" sz="1200" dirty="0" smtClean="0">
                <a:solidFill>
                  <a:schemeClr val="tx2"/>
                </a:solidFill>
                <a:latin typeface="+mn-ea"/>
              </a:rPr>
              <a:t>発する</a:t>
            </a:r>
            <a:r>
              <a:rPr lang="ja-JP" altLang="en-US" sz="1200" dirty="0">
                <a:solidFill>
                  <a:schemeClr val="tx2"/>
                </a:solidFill>
                <a:latin typeface="+mn-ea"/>
              </a:rPr>
              <a:t>機器から</a:t>
            </a:r>
            <a:r>
              <a:rPr lang="ja-JP" altLang="en-US" sz="1200" dirty="0" smtClean="0">
                <a:solidFill>
                  <a:schemeClr val="tx2"/>
                </a:solidFill>
                <a:latin typeface="+mn-ea"/>
              </a:rPr>
              <a:t>離してください</a:t>
            </a:r>
            <a:r>
              <a:rPr lang="ja-JP" altLang="en-US" sz="1200" dirty="0">
                <a:solidFill>
                  <a:schemeClr val="tx2"/>
                </a:solidFill>
                <a:latin typeface="+mn-ea"/>
              </a:rPr>
              <a:t>。</a:t>
            </a:r>
          </a:p>
        </p:txBody>
      </p:sp>
      <p:sp>
        <p:nvSpPr>
          <p:cNvPr id="35" name="フリーフォーム 34"/>
          <p:cNvSpPr/>
          <p:nvPr/>
        </p:nvSpPr>
        <p:spPr>
          <a:xfrm>
            <a:off x="8180043" y="4894458"/>
            <a:ext cx="1211580" cy="997353"/>
          </a:xfrm>
          <a:custGeom>
            <a:avLst/>
            <a:gdLst>
              <a:gd name="connsiteX0" fmla="*/ 0 w 1211580"/>
              <a:gd name="connsiteY0" fmla="*/ 754380 h 754380"/>
              <a:gd name="connsiteX1" fmla="*/ 0 w 1211580"/>
              <a:gd name="connsiteY1" fmla="*/ 0 h 754380"/>
              <a:gd name="connsiteX2" fmla="*/ 906780 w 1211580"/>
              <a:gd name="connsiteY2" fmla="*/ 0 h 754380"/>
              <a:gd name="connsiteX3" fmla="*/ 906780 w 1211580"/>
              <a:gd name="connsiteY3" fmla="*/ 213360 h 754380"/>
              <a:gd name="connsiteX4" fmla="*/ 1211580 w 1211580"/>
              <a:gd name="connsiteY4" fmla="*/ 213360 h 754380"/>
              <a:gd name="connsiteX5" fmla="*/ 1211580 w 1211580"/>
              <a:gd name="connsiteY5" fmla="*/ 72390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580" h="754380">
                <a:moveTo>
                  <a:pt x="0" y="754380"/>
                </a:moveTo>
                <a:lnTo>
                  <a:pt x="0" y="0"/>
                </a:lnTo>
                <a:lnTo>
                  <a:pt x="906780" y="0"/>
                </a:lnTo>
                <a:lnTo>
                  <a:pt x="906780" y="213360"/>
                </a:lnTo>
                <a:lnTo>
                  <a:pt x="1211580" y="213360"/>
                </a:lnTo>
                <a:lnTo>
                  <a:pt x="1211580" y="723900"/>
                </a:lnTo>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pic>
        <p:nvPicPr>
          <p:cNvPr id="36" name="図 35"/>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63551" y="3518092"/>
            <a:ext cx="712840" cy="881609"/>
          </a:xfrm>
          <a:prstGeom prst="rect">
            <a:avLst/>
          </a:prstGeom>
        </p:spPr>
      </p:pic>
      <p:grpSp>
        <p:nvGrpSpPr>
          <p:cNvPr id="37" name="グループ化 36">
            <a:extLst>
              <a:ext uri="{FF2B5EF4-FFF2-40B4-BE49-F238E27FC236}">
                <a16:creationId xmlns:a16="http://schemas.microsoft.com/office/drawing/2014/main" id="{BCFBCE70-4F97-418C-95DD-E5EC68BEE28C}"/>
              </a:ext>
            </a:extLst>
          </p:cNvPr>
          <p:cNvGrpSpPr>
            <a:grpSpLocks noChangeAspect="1"/>
          </p:cNvGrpSpPr>
          <p:nvPr/>
        </p:nvGrpSpPr>
        <p:grpSpPr>
          <a:xfrm rot="4500000">
            <a:off x="6838453" y="3442626"/>
            <a:ext cx="297816" cy="211780"/>
            <a:chOff x="3708399" y="3130550"/>
            <a:chExt cx="1000125" cy="711200"/>
          </a:xfrm>
          <a:solidFill>
            <a:schemeClr val="tx2"/>
          </a:solidFill>
        </p:grpSpPr>
        <p:sp>
          <p:nvSpPr>
            <p:cNvPr id="38"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39"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40"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41"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pic>
        <p:nvPicPr>
          <p:cNvPr id="42" name="図 4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02125" y="3471343"/>
            <a:ext cx="796383" cy="929907"/>
          </a:xfrm>
          <a:prstGeom prst="rect">
            <a:avLst/>
          </a:prstGeom>
        </p:spPr>
      </p:pic>
      <p:grpSp>
        <p:nvGrpSpPr>
          <p:cNvPr id="43" name="グループ化 42">
            <a:extLst>
              <a:ext uri="{FF2B5EF4-FFF2-40B4-BE49-F238E27FC236}">
                <a16:creationId xmlns:a16="http://schemas.microsoft.com/office/drawing/2014/main" id="{BCFBCE70-4F97-418C-95DD-E5EC68BEE28C}"/>
              </a:ext>
            </a:extLst>
          </p:cNvPr>
          <p:cNvGrpSpPr>
            <a:grpSpLocks noChangeAspect="1"/>
          </p:cNvGrpSpPr>
          <p:nvPr/>
        </p:nvGrpSpPr>
        <p:grpSpPr>
          <a:xfrm rot="17100000" flipH="1">
            <a:off x="7335946" y="3442626"/>
            <a:ext cx="297816" cy="211780"/>
            <a:chOff x="3708399" y="3130550"/>
            <a:chExt cx="1000125" cy="711200"/>
          </a:xfrm>
          <a:solidFill>
            <a:schemeClr val="tx2"/>
          </a:solidFill>
        </p:grpSpPr>
        <p:sp>
          <p:nvSpPr>
            <p:cNvPr id="44"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45"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46"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47"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cxnSp>
        <p:nvCxnSpPr>
          <p:cNvPr id="48" name="直線矢印コネクタ 47"/>
          <p:cNvCxnSpPr>
            <a:stCxn id="34" idx="0"/>
          </p:cNvCxnSpPr>
          <p:nvPr/>
        </p:nvCxnSpPr>
        <p:spPr>
          <a:xfrm flipV="1">
            <a:off x="6109488" y="4448212"/>
            <a:ext cx="341440" cy="450000"/>
          </a:xfrm>
          <a:prstGeom prst="straightConnector1">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grpSp>
        <p:nvGrpSpPr>
          <p:cNvPr id="49" name="グループ化 48"/>
          <p:cNvGrpSpPr/>
          <p:nvPr/>
        </p:nvGrpSpPr>
        <p:grpSpPr>
          <a:xfrm>
            <a:off x="8783225" y="2772417"/>
            <a:ext cx="524807" cy="351724"/>
            <a:chOff x="8788262" y="3295258"/>
            <a:chExt cx="524807" cy="351724"/>
          </a:xfrm>
        </p:grpSpPr>
        <p:sp>
          <p:nvSpPr>
            <p:cNvPr id="50" name="角丸四角形 49"/>
            <p:cNvSpPr/>
            <p:nvPr/>
          </p:nvSpPr>
          <p:spPr>
            <a:xfrm>
              <a:off x="8788262" y="3481388"/>
              <a:ext cx="524807" cy="16559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cxnSp>
          <p:nvCxnSpPr>
            <p:cNvPr id="51" name="直線コネクタ 50"/>
            <p:cNvCxnSpPr/>
            <p:nvPr/>
          </p:nvCxnSpPr>
          <p:spPr>
            <a:xfrm>
              <a:off x="8788262" y="3564185"/>
              <a:ext cx="52480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2" name="台形 51"/>
            <p:cNvSpPr/>
            <p:nvPr/>
          </p:nvSpPr>
          <p:spPr>
            <a:xfrm flipV="1">
              <a:off x="8942319" y="3564185"/>
              <a:ext cx="216693" cy="45719"/>
            </a:xfrm>
            <a:prstGeom prst="trapezoid">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53" name="グループ化 52"/>
            <p:cNvGrpSpPr/>
            <p:nvPr/>
          </p:nvGrpSpPr>
          <p:grpSpPr>
            <a:xfrm>
              <a:off x="8812247" y="3295258"/>
              <a:ext cx="79221" cy="172910"/>
              <a:chOff x="8812247" y="3295258"/>
              <a:chExt cx="79221" cy="172910"/>
            </a:xfrm>
          </p:grpSpPr>
          <p:cxnSp>
            <p:nvCxnSpPr>
              <p:cNvPr id="57" name="直線コネクタ 56"/>
              <p:cNvCxnSpPr/>
              <p:nvPr/>
            </p:nvCxnSpPr>
            <p:spPr>
              <a:xfrm>
                <a:off x="8849350" y="3374479"/>
                <a:ext cx="42118" cy="93689"/>
              </a:xfrm>
              <a:prstGeom prst="line">
                <a:avLst/>
              </a:prstGeom>
              <a:ln w="38100" cap="rnd">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8812247" y="3295258"/>
                <a:ext cx="42118" cy="93689"/>
              </a:xfrm>
              <a:prstGeom prst="line">
                <a:avLst/>
              </a:prstGeom>
              <a:ln w="19050" cap="rnd">
                <a:solidFill>
                  <a:schemeClr val="tx2"/>
                </a:solidFill>
                <a:bevel/>
              </a:ln>
            </p:spPr>
            <p:style>
              <a:lnRef idx="1">
                <a:schemeClr val="accent1"/>
              </a:lnRef>
              <a:fillRef idx="0">
                <a:schemeClr val="accent1"/>
              </a:fillRef>
              <a:effectRef idx="0">
                <a:schemeClr val="accent1"/>
              </a:effectRef>
              <a:fontRef idx="minor">
                <a:schemeClr val="tx1"/>
              </a:fontRef>
            </p:style>
          </p:cxnSp>
        </p:grpSp>
        <p:grpSp>
          <p:nvGrpSpPr>
            <p:cNvPr id="54" name="グループ化 53"/>
            <p:cNvGrpSpPr/>
            <p:nvPr/>
          </p:nvGrpSpPr>
          <p:grpSpPr>
            <a:xfrm flipH="1">
              <a:off x="9193820" y="3295258"/>
              <a:ext cx="79221" cy="172910"/>
              <a:chOff x="8812247" y="3295258"/>
              <a:chExt cx="79221" cy="172910"/>
            </a:xfrm>
          </p:grpSpPr>
          <p:cxnSp>
            <p:nvCxnSpPr>
              <p:cNvPr id="55" name="直線コネクタ 54"/>
              <p:cNvCxnSpPr/>
              <p:nvPr/>
            </p:nvCxnSpPr>
            <p:spPr>
              <a:xfrm>
                <a:off x="8849350" y="3374479"/>
                <a:ext cx="42118" cy="93689"/>
              </a:xfrm>
              <a:prstGeom prst="line">
                <a:avLst/>
              </a:prstGeom>
              <a:ln w="38100" cap="rnd">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8812247" y="3295258"/>
                <a:ext cx="42118" cy="93689"/>
              </a:xfrm>
              <a:prstGeom prst="line">
                <a:avLst/>
              </a:prstGeom>
              <a:ln w="19050" cap="rnd">
                <a:solidFill>
                  <a:schemeClr val="tx2"/>
                </a:solidFill>
                <a:bevel/>
              </a:ln>
            </p:spPr>
            <p:style>
              <a:lnRef idx="1">
                <a:schemeClr val="accent1"/>
              </a:lnRef>
              <a:fillRef idx="0">
                <a:schemeClr val="accent1"/>
              </a:fillRef>
              <a:effectRef idx="0">
                <a:schemeClr val="accent1"/>
              </a:effectRef>
              <a:fontRef idx="minor">
                <a:schemeClr val="tx1"/>
              </a:fontRef>
            </p:style>
          </p:cxnSp>
        </p:grpSp>
      </p:grpSp>
      <p:grpSp>
        <p:nvGrpSpPr>
          <p:cNvPr id="59" name="グループ化 58">
            <a:extLst>
              <a:ext uri="{FF2B5EF4-FFF2-40B4-BE49-F238E27FC236}">
                <a16:creationId xmlns:a16="http://schemas.microsoft.com/office/drawing/2014/main" id="{BCFBCE70-4F97-418C-95DD-E5EC68BEE28C}"/>
              </a:ext>
            </a:extLst>
          </p:cNvPr>
          <p:cNvGrpSpPr>
            <a:grpSpLocks noChangeAspect="1"/>
          </p:cNvGrpSpPr>
          <p:nvPr/>
        </p:nvGrpSpPr>
        <p:grpSpPr>
          <a:xfrm>
            <a:off x="8887783" y="2586106"/>
            <a:ext cx="297816" cy="211780"/>
            <a:chOff x="3708399" y="3130550"/>
            <a:chExt cx="1000125" cy="711200"/>
          </a:xfrm>
          <a:solidFill>
            <a:schemeClr val="tx2"/>
          </a:solidFill>
        </p:grpSpPr>
        <p:sp>
          <p:nvSpPr>
            <p:cNvPr id="60"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61"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62"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63"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nvGrpSpPr>
          <p:cNvPr id="64" name="グループ化 63"/>
          <p:cNvGrpSpPr/>
          <p:nvPr/>
        </p:nvGrpSpPr>
        <p:grpSpPr>
          <a:xfrm>
            <a:off x="5351916" y="2791702"/>
            <a:ext cx="588815" cy="412515"/>
            <a:chOff x="5356953" y="2882743"/>
            <a:chExt cx="588815" cy="412515"/>
          </a:xfrm>
        </p:grpSpPr>
        <p:sp>
          <p:nvSpPr>
            <p:cNvPr id="65" name="正方形/長方形 64"/>
            <p:cNvSpPr/>
            <p:nvPr/>
          </p:nvSpPr>
          <p:spPr>
            <a:xfrm>
              <a:off x="5356953" y="2882743"/>
              <a:ext cx="588815" cy="356792"/>
            </a:xfrm>
            <a:prstGeom prst="rect">
              <a:avLst/>
            </a:prstGeom>
            <a:noFill/>
            <a:ln w="571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cxnSp>
          <p:nvCxnSpPr>
            <p:cNvPr id="66" name="直線コネクタ 65"/>
            <p:cNvCxnSpPr>
              <a:stCxn id="65" idx="0"/>
            </p:cNvCxnSpPr>
            <p:nvPr/>
          </p:nvCxnSpPr>
          <p:spPr>
            <a:xfrm flipH="1">
              <a:off x="5476875" y="2882743"/>
              <a:ext cx="174486" cy="20335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5564118" y="2886238"/>
              <a:ext cx="174486" cy="20335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5802929" y="2916950"/>
              <a:ext cx="129101" cy="299294"/>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69" name="グループ化 68"/>
            <p:cNvGrpSpPr/>
            <p:nvPr/>
          </p:nvGrpSpPr>
          <p:grpSpPr>
            <a:xfrm>
              <a:off x="5826470" y="2937752"/>
              <a:ext cx="82018" cy="241836"/>
              <a:chOff x="5827444" y="2937752"/>
              <a:chExt cx="82018" cy="241836"/>
            </a:xfrm>
          </p:grpSpPr>
          <p:grpSp>
            <p:nvGrpSpPr>
              <p:cNvPr id="72" name="グループ化 71"/>
              <p:cNvGrpSpPr/>
              <p:nvPr/>
            </p:nvGrpSpPr>
            <p:grpSpPr>
              <a:xfrm>
                <a:off x="5827444" y="2937752"/>
                <a:ext cx="82018" cy="36000"/>
                <a:chOff x="5830258" y="2937752"/>
                <a:chExt cx="82018" cy="36000"/>
              </a:xfrm>
            </p:grpSpPr>
            <p:sp>
              <p:nvSpPr>
                <p:cNvPr id="80" name="正方形/長方形 79"/>
                <p:cNvSpPr/>
                <p:nvPr/>
              </p:nvSpPr>
              <p:spPr>
                <a:xfrm>
                  <a:off x="5830258"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81" name="正方形/長方形 80"/>
                <p:cNvSpPr/>
                <p:nvPr/>
              </p:nvSpPr>
              <p:spPr>
                <a:xfrm>
                  <a:off x="5876276"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grpSp>
            <p:nvGrpSpPr>
              <p:cNvPr id="73" name="グループ化 72"/>
              <p:cNvGrpSpPr/>
              <p:nvPr/>
            </p:nvGrpSpPr>
            <p:grpSpPr>
              <a:xfrm>
                <a:off x="5827444" y="2986163"/>
                <a:ext cx="82018" cy="36000"/>
                <a:chOff x="5830258" y="2937752"/>
                <a:chExt cx="82018" cy="36000"/>
              </a:xfrm>
            </p:grpSpPr>
            <p:sp>
              <p:nvSpPr>
                <p:cNvPr id="78" name="正方形/長方形 77"/>
                <p:cNvSpPr/>
                <p:nvPr/>
              </p:nvSpPr>
              <p:spPr>
                <a:xfrm>
                  <a:off x="5830258"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79" name="正方形/長方形 78"/>
                <p:cNvSpPr/>
                <p:nvPr/>
              </p:nvSpPr>
              <p:spPr>
                <a:xfrm>
                  <a:off x="5876276"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grpSp>
            <p:nvGrpSpPr>
              <p:cNvPr id="74" name="グループ化 73"/>
              <p:cNvGrpSpPr/>
              <p:nvPr/>
            </p:nvGrpSpPr>
            <p:grpSpPr>
              <a:xfrm>
                <a:off x="5827444" y="3034574"/>
                <a:ext cx="82018" cy="36000"/>
                <a:chOff x="5830258" y="2937752"/>
                <a:chExt cx="82018" cy="36000"/>
              </a:xfrm>
            </p:grpSpPr>
            <p:sp>
              <p:nvSpPr>
                <p:cNvPr id="76" name="正方形/長方形 75"/>
                <p:cNvSpPr/>
                <p:nvPr/>
              </p:nvSpPr>
              <p:spPr>
                <a:xfrm>
                  <a:off x="5830258"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77" name="正方形/長方形 76"/>
                <p:cNvSpPr/>
                <p:nvPr/>
              </p:nvSpPr>
              <p:spPr>
                <a:xfrm>
                  <a:off x="5876276" y="2937752"/>
                  <a:ext cx="36000" cy="36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sp>
            <p:nvSpPr>
              <p:cNvPr id="75" name="円/楕円 242"/>
              <p:cNvSpPr/>
              <p:nvPr/>
            </p:nvSpPr>
            <p:spPr>
              <a:xfrm>
                <a:off x="5833133" y="3108947"/>
                <a:ext cx="70641" cy="70641"/>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sp>
          <p:nvSpPr>
            <p:cNvPr id="70" name="円/楕円 244"/>
            <p:cNvSpPr/>
            <p:nvPr/>
          </p:nvSpPr>
          <p:spPr>
            <a:xfrm>
              <a:off x="5431631" y="3239535"/>
              <a:ext cx="78948" cy="55723"/>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71" name="円/楕円 245"/>
            <p:cNvSpPr/>
            <p:nvPr/>
          </p:nvSpPr>
          <p:spPr>
            <a:xfrm>
              <a:off x="5806705" y="3239535"/>
              <a:ext cx="78948" cy="55723"/>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grpSp>
        <p:nvGrpSpPr>
          <p:cNvPr id="82" name="グループ化 81"/>
          <p:cNvGrpSpPr/>
          <p:nvPr/>
        </p:nvGrpSpPr>
        <p:grpSpPr>
          <a:xfrm>
            <a:off x="5411088" y="2426847"/>
            <a:ext cx="470471" cy="297816"/>
            <a:chOff x="5442124" y="2517888"/>
            <a:chExt cx="470471" cy="297816"/>
          </a:xfrm>
        </p:grpSpPr>
        <p:grpSp>
          <p:nvGrpSpPr>
            <p:cNvPr id="83" name="グループ化 82">
              <a:extLst>
                <a:ext uri="{FF2B5EF4-FFF2-40B4-BE49-F238E27FC236}">
                  <a16:creationId xmlns:a16="http://schemas.microsoft.com/office/drawing/2014/main" id="{BCFBCE70-4F97-418C-95DD-E5EC68BEE28C}"/>
                </a:ext>
              </a:extLst>
            </p:cNvPr>
            <p:cNvGrpSpPr>
              <a:grpSpLocks noChangeAspect="1"/>
            </p:cNvGrpSpPr>
            <p:nvPr/>
          </p:nvGrpSpPr>
          <p:grpSpPr>
            <a:xfrm rot="5400000">
              <a:off x="5657797" y="2560906"/>
              <a:ext cx="297816" cy="211780"/>
              <a:chOff x="3708399" y="3130550"/>
              <a:chExt cx="1000125" cy="711200"/>
            </a:xfrm>
            <a:solidFill>
              <a:schemeClr val="tx2"/>
            </a:solidFill>
          </p:grpSpPr>
          <p:sp>
            <p:nvSpPr>
              <p:cNvPr id="89"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90"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91"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92"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nvGrpSpPr>
            <p:cNvPr id="84" name="グループ化 83">
              <a:extLst>
                <a:ext uri="{FF2B5EF4-FFF2-40B4-BE49-F238E27FC236}">
                  <a16:creationId xmlns:a16="http://schemas.microsoft.com/office/drawing/2014/main" id="{BCFBCE70-4F97-418C-95DD-E5EC68BEE28C}"/>
                </a:ext>
              </a:extLst>
            </p:cNvPr>
            <p:cNvGrpSpPr>
              <a:grpSpLocks noChangeAspect="1"/>
            </p:cNvGrpSpPr>
            <p:nvPr/>
          </p:nvGrpSpPr>
          <p:grpSpPr>
            <a:xfrm rot="16200000" flipH="1">
              <a:off x="5399106" y="2560906"/>
              <a:ext cx="297816" cy="211780"/>
              <a:chOff x="3708399" y="3130550"/>
              <a:chExt cx="1000125" cy="711200"/>
            </a:xfrm>
            <a:solidFill>
              <a:schemeClr val="tx2"/>
            </a:solidFill>
          </p:grpSpPr>
          <p:sp>
            <p:nvSpPr>
              <p:cNvPr id="85"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86"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87"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88"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grpSp>
        <p:nvGrpSpPr>
          <p:cNvPr id="93" name="グループ化 92">
            <a:extLst>
              <a:ext uri="{FF2B5EF4-FFF2-40B4-BE49-F238E27FC236}">
                <a16:creationId xmlns:a16="http://schemas.microsoft.com/office/drawing/2014/main" id="{A05581A7-8CCA-4EA0-B621-0A5EB38CD5D0}"/>
              </a:ext>
            </a:extLst>
          </p:cNvPr>
          <p:cNvGrpSpPr/>
          <p:nvPr/>
        </p:nvGrpSpPr>
        <p:grpSpPr>
          <a:xfrm>
            <a:off x="8561759" y="5182902"/>
            <a:ext cx="461878" cy="692817"/>
            <a:chOff x="761354" y="2795698"/>
            <a:chExt cx="381000" cy="571500"/>
          </a:xfrm>
        </p:grpSpPr>
        <p:sp>
          <p:nvSpPr>
            <p:cNvPr id="94" name="フリーフォーム: 図形 136">
              <a:extLst>
                <a:ext uri="{FF2B5EF4-FFF2-40B4-BE49-F238E27FC236}">
                  <a16:creationId xmlns:a16="http://schemas.microsoft.com/office/drawing/2014/main" id="{FD5B85FE-AAC3-45E4-A1E8-32897549BE95}"/>
                </a:ext>
              </a:extLst>
            </p:cNvPr>
            <p:cNvSpPr/>
            <p:nvPr/>
          </p:nvSpPr>
          <p:spPr>
            <a:xfrm>
              <a:off x="761354" y="2795698"/>
              <a:ext cx="381000" cy="571500"/>
            </a:xfrm>
            <a:custGeom>
              <a:avLst/>
              <a:gdLst>
                <a:gd name="connsiteX0" fmla="*/ 350333 w 381000"/>
                <a:gd name="connsiteY0" fmla="*/ 568190 h 571500"/>
                <a:gd name="connsiteX1" fmla="*/ 39913 w 381000"/>
                <a:gd name="connsiteY1" fmla="*/ 568190 h 571500"/>
                <a:gd name="connsiteX2" fmla="*/ 7147 w 381000"/>
                <a:gd name="connsiteY2" fmla="*/ 518279 h 571500"/>
                <a:gd name="connsiteX3" fmla="*/ 7528 w 381000"/>
                <a:gd name="connsiteY3" fmla="*/ 56888 h 571500"/>
                <a:gd name="connsiteX4" fmla="*/ 54010 w 381000"/>
                <a:gd name="connsiteY4" fmla="*/ 7739 h 571500"/>
                <a:gd name="connsiteX5" fmla="*/ 334521 w 381000"/>
                <a:gd name="connsiteY5" fmla="*/ 7834 h 571500"/>
                <a:gd name="connsiteX6" fmla="*/ 378908 w 381000"/>
                <a:gd name="connsiteY6" fmla="*/ 54412 h 571500"/>
                <a:gd name="connsiteX7" fmla="*/ 379289 w 381000"/>
                <a:gd name="connsiteY7" fmla="*/ 515803 h 571500"/>
                <a:gd name="connsiteX8" fmla="*/ 350333 w 381000"/>
                <a:gd name="connsiteY8" fmla="*/ 568190 h 571500"/>
                <a:gd name="connsiteX9" fmla="*/ 29150 w 381000"/>
                <a:gd name="connsiteY9" fmla="*/ 91464 h 571500"/>
                <a:gd name="connsiteX10" fmla="*/ 29150 w 381000"/>
                <a:gd name="connsiteY10" fmla="*/ 478750 h 571500"/>
                <a:gd name="connsiteX11" fmla="*/ 357381 w 381000"/>
                <a:gd name="connsiteY11" fmla="*/ 478750 h 571500"/>
                <a:gd name="connsiteX12" fmla="*/ 357381 w 381000"/>
                <a:gd name="connsiteY12" fmla="*/ 91464 h 571500"/>
                <a:gd name="connsiteX13" fmla="*/ 29150 w 381000"/>
                <a:gd name="connsiteY13" fmla="*/ 91464 h 571500"/>
                <a:gd name="connsiteX14" fmla="*/ 191646 w 381000"/>
                <a:gd name="connsiteY14" fmla="*/ 539425 h 571500"/>
                <a:gd name="connsiteX15" fmla="*/ 214316 w 381000"/>
                <a:gd name="connsiteY15" fmla="*/ 519803 h 571500"/>
                <a:gd name="connsiteX16" fmla="*/ 191360 w 381000"/>
                <a:gd name="connsiteY16" fmla="*/ 501515 h 571500"/>
                <a:gd name="connsiteX17" fmla="*/ 168881 w 381000"/>
                <a:gd name="connsiteY17" fmla="*/ 520375 h 571500"/>
                <a:gd name="connsiteX18" fmla="*/ 191646 w 381000"/>
                <a:gd name="connsiteY18" fmla="*/ 539425 h 571500"/>
                <a:gd name="connsiteX19" fmla="*/ 191551 w 381000"/>
                <a:gd name="connsiteY19" fmla="*/ 55364 h 571500"/>
                <a:gd name="connsiteX20" fmla="*/ 243272 w 381000"/>
                <a:gd name="connsiteY20" fmla="*/ 55078 h 571500"/>
                <a:gd name="connsiteX21" fmla="*/ 254606 w 381000"/>
                <a:gd name="connsiteY21" fmla="*/ 49363 h 571500"/>
                <a:gd name="connsiteX22" fmla="*/ 243938 w 381000"/>
                <a:gd name="connsiteY22" fmla="*/ 42886 h 571500"/>
                <a:gd name="connsiteX23" fmla="*/ 142402 w 381000"/>
                <a:gd name="connsiteY23" fmla="*/ 42886 h 571500"/>
                <a:gd name="connsiteX24" fmla="*/ 132020 w 381000"/>
                <a:gd name="connsiteY24" fmla="*/ 49649 h 571500"/>
                <a:gd name="connsiteX25" fmla="*/ 143640 w 381000"/>
                <a:gd name="connsiteY25" fmla="*/ 55078 h 571500"/>
                <a:gd name="connsiteX26" fmla="*/ 191551 w 381000"/>
                <a:gd name="connsiteY26" fmla="*/ 5536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571500">
                  <a:moveTo>
                    <a:pt x="350333" y="568190"/>
                  </a:moveTo>
                  <a:cubicBezTo>
                    <a:pt x="246891" y="568190"/>
                    <a:pt x="143450" y="568190"/>
                    <a:pt x="39913" y="568190"/>
                  </a:cubicBezTo>
                  <a:cubicBezTo>
                    <a:pt x="15148" y="560665"/>
                    <a:pt x="6956" y="543901"/>
                    <a:pt x="7147" y="518279"/>
                  </a:cubicBezTo>
                  <a:cubicBezTo>
                    <a:pt x="8004" y="364450"/>
                    <a:pt x="7528" y="210622"/>
                    <a:pt x="7528" y="56888"/>
                  </a:cubicBezTo>
                  <a:cubicBezTo>
                    <a:pt x="7528" y="21646"/>
                    <a:pt x="19148" y="8025"/>
                    <a:pt x="54010" y="7739"/>
                  </a:cubicBezTo>
                  <a:cubicBezTo>
                    <a:pt x="147545" y="6977"/>
                    <a:pt x="241081" y="6882"/>
                    <a:pt x="334521" y="7834"/>
                  </a:cubicBezTo>
                  <a:cubicBezTo>
                    <a:pt x="369669" y="8120"/>
                    <a:pt x="378908" y="19455"/>
                    <a:pt x="378908" y="54412"/>
                  </a:cubicBezTo>
                  <a:cubicBezTo>
                    <a:pt x="378908" y="208240"/>
                    <a:pt x="378527" y="362069"/>
                    <a:pt x="379289" y="515803"/>
                  </a:cubicBezTo>
                  <a:cubicBezTo>
                    <a:pt x="379479" y="539901"/>
                    <a:pt x="376622" y="559808"/>
                    <a:pt x="350333" y="568190"/>
                  </a:cubicBezTo>
                  <a:close/>
                  <a:moveTo>
                    <a:pt x="29150" y="91464"/>
                  </a:moveTo>
                  <a:cubicBezTo>
                    <a:pt x="29150" y="221956"/>
                    <a:pt x="29150" y="350353"/>
                    <a:pt x="29150" y="478750"/>
                  </a:cubicBezTo>
                  <a:cubicBezTo>
                    <a:pt x="139449" y="478750"/>
                    <a:pt x="248510" y="478750"/>
                    <a:pt x="357381" y="478750"/>
                  </a:cubicBezTo>
                  <a:cubicBezTo>
                    <a:pt x="357381" y="348829"/>
                    <a:pt x="357381" y="220528"/>
                    <a:pt x="357381" y="91464"/>
                  </a:cubicBezTo>
                  <a:cubicBezTo>
                    <a:pt x="247558" y="91464"/>
                    <a:pt x="138878" y="91464"/>
                    <a:pt x="29150" y="91464"/>
                  </a:cubicBezTo>
                  <a:close/>
                  <a:moveTo>
                    <a:pt x="191646" y="539425"/>
                  </a:moveTo>
                  <a:cubicBezTo>
                    <a:pt x="205838" y="539139"/>
                    <a:pt x="214697" y="534091"/>
                    <a:pt x="214316" y="519803"/>
                  </a:cubicBezTo>
                  <a:cubicBezTo>
                    <a:pt x="213935" y="505135"/>
                    <a:pt x="202886" y="501325"/>
                    <a:pt x="191360" y="501515"/>
                  </a:cubicBezTo>
                  <a:cubicBezTo>
                    <a:pt x="179835" y="501706"/>
                    <a:pt x="168786" y="505897"/>
                    <a:pt x="168881" y="520375"/>
                  </a:cubicBezTo>
                  <a:cubicBezTo>
                    <a:pt x="168881" y="536091"/>
                    <a:pt x="180407" y="538853"/>
                    <a:pt x="191646" y="539425"/>
                  </a:cubicBezTo>
                  <a:close/>
                  <a:moveTo>
                    <a:pt x="191551" y="55364"/>
                  </a:moveTo>
                  <a:cubicBezTo>
                    <a:pt x="208791" y="55364"/>
                    <a:pt x="226031" y="55745"/>
                    <a:pt x="243272" y="55078"/>
                  </a:cubicBezTo>
                  <a:cubicBezTo>
                    <a:pt x="247082" y="54983"/>
                    <a:pt x="250796" y="51364"/>
                    <a:pt x="254606" y="49363"/>
                  </a:cubicBezTo>
                  <a:cubicBezTo>
                    <a:pt x="251082" y="47077"/>
                    <a:pt x="247463" y="42886"/>
                    <a:pt x="243938" y="42886"/>
                  </a:cubicBezTo>
                  <a:cubicBezTo>
                    <a:pt x="210125" y="42410"/>
                    <a:pt x="176216" y="42410"/>
                    <a:pt x="142402" y="42886"/>
                  </a:cubicBezTo>
                  <a:cubicBezTo>
                    <a:pt x="138878" y="42982"/>
                    <a:pt x="135544" y="47363"/>
                    <a:pt x="132020" y="49649"/>
                  </a:cubicBezTo>
                  <a:cubicBezTo>
                    <a:pt x="135925" y="51554"/>
                    <a:pt x="139640" y="54888"/>
                    <a:pt x="143640" y="55078"/>
                  </a:cubicBezTo>
                  <a:cubicBezTo>
                    <a:pt x="159547" y="55745"/>
                    <a:pt x="175549" y="55364"/>
                    <a:pt x="191551" y="55364"/>
                  </a:cubicBezTo>
                  <a:close/>
                </a:path>
              </a:pathLst>
            </a:custGeom>
            <a:solidFill>
              <a:schemeClr val="tx2"/>
            </a:solidFill>
            <a:ln w="9525" cap="flat">
              <a:noFill/>
              <a:prstDash val="solid"/>
              <a:miter/>
            </a:ln>
          </p:spPr>
          <p:txBody>
            <a:bodyPr rtlCol="0" anchor="ctr"/>
            <a:lstStyle/>
            <a:p>
              <a:endParaRPr lang="ja-JP" altLang="en-US">
                <a:latin typeface="+mn-ea"/>
              </a:endParaRPr>
            </a:p>
          </p:txBody>
        </p:sp>
        <p:sp>
          <p:nvSpPr>
            <p:cNvPr id="95" name="フリーフォーム: 図形 137">
              <a:extLst>
                <a:ext uri="{FF2B5EF4-FFF2-40B4-BE49-F238E27FC236}">
                  <a16:creationId xmlns:a16="http://schemas.microsoft.com/office/drawing/2014/main" id="{D3EFF28D-15A6-46E4-84BD-B1EB5C710087}"/>
                </a:ext>
              </a:extLst>
            </p:cNvPr>
            <p:cNvSpPr/>
            <p:nvPr/>
          </p:nvSpPr>
          <p:spPr>
            <a:xfrm>
              <a:off x="783360" y="2880018"/>
              <a:ext cx="333375" cy="400050"/>
            </a:xfrm>
            <a:custGeom>
              <a:avLst/>
              <a:gdLst>
                <a:gd name="connsiteX0" fmla="*/ 7144 w 333375"/>
                <a:gd name="connsiteY0" fmla="*/ 7144 h 400050"/>
                <a:gd name="connsiteX1" fmla="*/ 335375 w 333375"/>
                <a:gd name="connsiteY1" fmla="*/ 7144 h 400050"/>
                <a:gd name="connsiteX2" fmla="*/ 335375 w 333375"/>
                <a:gd name="connsiteY2" fmla="*/ 394430 h 400050"/>
                <a:gd name="connsiteX3" fmla="*/ 7144 w 333375"/>
                <a:gd name="connsiteY3" fmla="*/ 394430 h 400050"/>
                <a:gd name="connsiteX4" fmla="*/ 7144 w 333375"/>
                <a:gd name="connsiteY4" fmla="*/ 7144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400050">
                  <a:moveTo>
                    <a:pt x="7144" y="7144"/>
                  </a:moveTo>
                  <a:cubicBezTo>
                    <a:pt x="116872" y="7144"/>
                    <a:pt x="225552" y="7144"/>
                    <a:pt x="335375" y="7144"/>
                  </a:cubicBezTo>
                  <a:cubicBezTo>
                    <a:pt x="335375" y="136303"/>
                    <a:pt x="335375" y="264605"/>
                    <a:pt x="335375" y="394430"/>
                  </a:cubicBezTo>
                  <a:cubicBezTo>
                    <a:pt x="226505" y="394430"/>
                    <a:pt x="117443" y="394430"/>
                    <a:pt x="7144" y="394430"/>
                  </a:cubicBezTo>
                  <a:cubicBezTo>
                    <a:pt x="7144" y="266033"/>
                    <a:pt x="7144" y="137732"/>
                    <a:pt x="7144" y="7144"/>
                  </a:cubicBezTo>
                  <a:close/>
                </a:path>
              </a:pathLst>
            </a:custGeom>
            <a:solidFill>
              <a:srgbClr val="FFFFFF"/>
            </a:solidFill>
            <a:ln w="9525" cap="flat">
              <a:noFill/>
              <a:prstDash val="solid"/>
              <a:miter/>
            </a:ln>
          </p:spPr>
          <p:txBody>
            <a:bodyPr rtlCol="0" anchor="ctr"/>
            <a:lstStyle/>
            <a:p>
              <a:endParaRPr lang="ja-JP" altLang="en-US">
                <a:latin typeface="+mn-ea"/>
              </a:endParaRPr>
            </a:p>
          </p:txBody>
        </p:sp>
        <p:sp>
          <p:nvSpPr>
            <p:cNvPr id="96" name="フリーフォーム: 図形 138">
              <a:extLst>
                <a:ext uri="{FF2B5EF4-FFF2-40B4-BE49-F238E27FC236}">
                  <a16:creationId xmlns:a16="http://schemas.microsoft.com/office/drawing/2014/main" id="{D81BA712-B260-45E1-977A-0610CA661040}"/>
                </a:ext>
              </a:extLst>
            </p:cNvPr>
            <p:cNvSpPr/>
            <p:nvPr/>
          </p:nvSpPr>
          <p:spPr>
            <a:xfrm>
              <a:off x="923091" y="3290063"/>
              <a:ext cx="57150" cy="47625"/>
            </a:xfrm>
            <a:custGeom>
              <a:avLst/>
              <a:gdLst>
                <a:gd name="connsiteX0" fmla="*/ 29909 w 57150"/>
                <a:gd name="connsiteY0" fmla="*/ 45060 h 47625"/>
                <a:gd name="connsiteX1" fmla="*/ 7144 w 57150"/>
                <a:gd name="connsiteY1" fmla="*/ 26010 h 47625"/>
                <a:gd name="connsiteX2" fmla="*/ 29623 w 57150"/>
                <a:gd name="connsiteY2" fmla="*/ 7150 h 47625"/>
                <a:gd name="connsiteX3" fmla="*/ 52579 w 57150"/>
                <a:gd name="connsiteY3" fmla="*/ 25438 h 47625"/>
                <a:gd name="connsiteX4" fmla="*/ 29909 w 57150"/>
                <a:gd name="connsiteY4" fmla="*/ 4506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29909" y="45060"/>
                  </a:moveTo>
                  <a:cubicBezTo>
                    <a:pt x="18670" y="44488"/>
                    <a:pt x="7240" y="41726"/>
                    <a:pt x="7144" y="26010"/>
                  </a:cubicBezTo>
                  <a:cubicBezTo>
                    <a:pt x="7049" y="11532"/>
                    <a:pt x="18098" y="7246"/>
                    <a:pt x="29623" y="7150"/>
                  </a:cubicBezTo>
                  <a:cubicBezTo>
                    <a:pt x="41149" y="6960"/>
                    <a:pt x="52102" y="10770"/>
                    <a:pt x="52579" y="25438"/>
                  </a:cubicBezTo>
                  <a:cubicBezTo>
                    <a:pt x="52960" y="39726"/>
                    <a:pt x="44101" y="44774"/>
                    <a:pt x="29909" y="45060"/>
                  </a:cubicBezTo>
                  <a:close/>
                </a:path>
              </a:pathLst>
            </a:custGeom>
            <a:solidFill>
              <a:srgbClr val="FFFFFF"/>
            </a:solidFill>
            <a:ln w="9525" cap="flat">
              <a:noFill/>
              <a:prstDash val="solid"/>
              <a:miter/>
            </a:ln>
          </p:spPr>
          <p:txBody>
            <a:bodyPr rtlCol="0" anchor="ctr"/>
            <a:lstStyle/>
            <a:p>
              <a:endParaRPr lang="ja-JP" altLang="en-US">
                <a:latin typeface="+mn-ea"/>
              </a:endParaRPr>
            </a:p>
          </p:txBody>
        </p:sp>
        <p:sp>
          <p:nvSpPr>
            <p:cNvPr id="97" name="フリーフォーム: 図形 139">
              <a:extLst>
                <a:ext uri="{FF2B5EF4-FFF2-40B4-BE49-F238E27FC236}">
                  <a16:creationId xmlns:a16="http://schemas.microsoft.com/office/drawing/2014/main" id="{D5694A85-F74B-4B49-9F17-9F1AFC486F55}"/>
                </a:ext>
              </a:extLst>
            </p:cNvPr>
            <p:cNvSpPr/>
            <p:nvPr/>
          </p:nvSpPr>
          <p:spPr>
            <a:xfrm>
              <a:off x="886135" y="2831083"/>
              <a:ext cx="133350" cy="19050"/>
            </a:xfrm>
            <a:custGeom>
              <a:avLst/>
              <a:gdLst>
                <a:gd name="connsiteX0" fmla="*/ 66770 w 133350"/>
                <a:gd name="connsiteY0" fmla="*/ 19979 h 19050"/>
                <a:gd name="connsiteX1" fmla="*/ 18764 w 133350"/>
                <a:gd name="connsiteY1" fmla="*/ 19693 h 19050"/>
                <a:gd name="connsiteX2" fmla="*/ 7144 w 133350"/>
                <a:gd name="connsiteY2" fmla="*/ 14264 h 19050"/>
                <a:gd name="connsiteX3" fmla="*/ 17526 w 133350"/>
                <a:gd name="connsiteY3" fmla="*/ 7501 h 19050"/>
                <a:gd name="connsiteX4" fmla="*/ 119063 w 133350"/>
                <a:gd name="connsiteY4" fmla="*/ 7501 h 19050"/>
                <a:gd name="connsiteX5" fmla="*/ 129731 w 133350"/>
                <a:gd name="connsiteY5" fmla="*/ 13978 h 19050"/>
                <a:gd name="connsiteX6" fmla="*/ 118396 w 133350"/>
                <a:gd name="connsiteY6" fmla="*/ 19693 h 19050"/>
                <a:gd name="connsiteX7" fmla="*/ 66770 w 133350"/>
                <a:gd name="connsiteY7" fmla="*/ 19979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9050">
                  <a:moveTo>
                    <a:pt x="66770" y="19979"/>
                  </a:moveTo>
                  <a:cubicBezTo>
                    <a:pt x="50768" y="19979"/>
                    <a:pt x="34766" y="20360"/>
                    <a:pt x="18764" y="19693"/>
                  </a:cubicBezTo>
                  <a:cubicBezTo>
                    <a:pt x="14859" y="19502"/>
                    <a:pt x="11049" y="16169"/>
                    <a:pt x="7144" y="14264"/>
                  </a:cubicBezTo>
                  <a:cubicBezTo>
                    <a:pt x="10573" y="11882"/>
                    <a:pt x="14002" y="7501"/>
                    <a:pt x="17526" y="7501"/>
                  </a:cubicBezTo>
                  <a:cubicBezTo>
                    <a:pt x="51340" y="7025"/>
                    <a:pt x="85249" y="7025"/>
                    <a:pt x="119063" y="7501"/>
                  </a:cubicBezTo>
                  <a:cubicBezTo>
                    <a:pt x="122682" y="7596"/>
                    <a:pt x="126206" y="11787"/>
                    <a:pt x="129731" y="13978"/>
                  </a:cubicBezTo>
                  <a:cubicBezTo>
                    <a:pt x="125921" y="15978"/>
                    <a:pt x="122206" y="19598"/>
                    <a:pt x="118396" y="19693"/>
                  </a:cubicBezTo>
                  <a:cubicBezTo>
                    <a:pt x="101251" y="20360"/>
                    <a:pt x="84011" y="19979"/>
                    <a:pt x="66770" y="19979"/>
                  </a:cubicBezTo>
                  <a:close/>
                </a:path>
              </a:pathLst>
            </a:custGeom>
            <a:solidFill>
              <a:srgbClr val="FFFFFF"/>
            </a:solidFill>
            <a:ln w="9525" cap="flat">
              <a:noFill/>
              <a:prstDash val="solid"/>
              <a:miter/>
            </a:ln>
          </p:spPr>
          <p:txBody>
            <a:bodyPr rtlCol="0" anchor="ctr"/>
            <a:lstStyle/>
            <a:p>
              <a:endParaRPr lang="ja-JP" altLang="en-US">
                <a:latin typeface="+mn-ea"/>
              </a:endParaRPr>
            </a:p>
          </p:txBody>
        </p:sp>
      </p:grpSp>
      <p:grpSp>
        <p:nvGrpSpPr>
          <p:cNvPr id="98" name="グループ化 97">
            <a:extLst>
              <a:ext uri="{FF2B5EF4-FFF2-40B4-BE49-F238E27FC236}">
                <a16:creationId xmlns:a16="http://schemas.microsoft.com/office/drawing/2014/main" id="{BCFBCE70-4F97-418C-95DD-E5EC68BEE28C}"/>
              </a:ext>
            </a:extLst>
          </p:cNvPr>
          <p:cNvGrpSpPr>
            <a:grpSpLocks noChangeAspect="1"/>
          </p:cNvGrpSpPr>
          <p:nvPr/>
        </p:nvGrpSpPr>
        <p:grpSpPr>
          <a:xfrm rot="18000000">
            <a:off x="8315691" y="5038814"/>
            <a:ext cx="297816" cy="211780"/>
            <a:chOff x="3708399" y="3130550"/>
            <a:chExt cx="1000125" cy="711200"/>
          </a:xfrm>
          <a:solidFill>
            <a:schemeClr val="tx2"/>
          </a:solidFill>
        </p:grpSpPr>
        <p:sp>
          <p:nvSpPr>
            <p:cNvPr id="99"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0"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1"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2"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sp>
        <p:nvSpPr>
          <p:cNvPr id="103" name="円形吹き出し 102"/>
          <p:cNvSpPr/>
          <p:nvPr/>
        </p:nvSpPr>
        <p:spPr>
          <a:xfrm>
            <a:off x="1921273" y="5301929"/>
            <a:ext cx="511664" cy="519991"/>
          </a:xfrm>
          <a:prstGeom prst="wedgeEllipseCallout">
            <a:avLst>
              <a:gd name="adj1" fmla="val 49559"/>
              <a:gd name="adj2" fmla="val -44842"/>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pic>
        <p:nvPicPr>
          <p:cNvPr id="104" name="図 103"/>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24087" y="5349907"/>
            <a:ext cx="342863" cy="424039"/>
          </a:xfrm>
          <a:prstGeom prst="rect">
            <a:avLst/>
          </a:prstGeom>
        </p:spPr>
      </p:pic>
      <p:sp>
        <p:nvSpPr>
          <p:cNvPr id="105" name="正方形/長方形 104"/>
          <p:cNvSpPr/>
          <p:nvPr/>
        </p:nvSpPr>
        <p:spPr>
          <a:xfrm>
            <a:off x="2845066" y="4122737"/>
            <a:ext cx="202576" cy="1824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sp>
        <p:nvSpPr>
          <p:cNvPr id="106" name="1 つの角を切り取った四角形 105"/>
          <p:cNvSpPr/>
          <p:nvPr/>
        </p:nvSpPr>
        <p:spPr>
          <a:xfrm>
            <a:off x="2993855" y="5349906"/>
            <a:ext cx="410934" cy="597067"/>
          </a:xfrm>
          <a:prstGeom prst="snip1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endParaRPr lang="ja-JP" altLang="en-US" sz="1463" dirty="0">
              <a:solidFill>
                <a:schemeClr val="tx1"/>
              </a:solidFill>
              <a:latin typeface="+mn-ea"/>
            </a:endParaRPr>
          </a:p>
        </p:txBody>
      </p:sp>
      <p:sp>
        <p:nvSpPr>
          <p:cNvPr id="107" name="円形吹き出し 106"/>
          <p:cNvSpPr/>
          <p:nvPr/>
        </p:nvSpPr>
        <p:spPr>
          <a:xfrm>
            <a:off x="3860403" y="4735415"/>
            <a:ext cx="520075" cy="528538"/>
          </a:xfrm>
          <a:prstGeom prst="wedgeEllipseCallout">
            <a:avLst>
              <a:gd name="adj1" fmla="val -45182"/>
              <a:gd name="adj2" fmla="val 48335"/>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pic>
        <p:nvPicPr>
          <p:cNvPr id="108" name="図 107"/>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53445" y="4783387"/>
            <a:ext cx="342863" cy="424039"/>
          </a:xfrm>
          <a:prstGeom prst="rect">
            <a:avLst/>
          </a:prstGeom>
        </p:spPr>
      </p:pic>
      <p:sp>
        <p:nvSpPr>
          <p:cNvPr id="109" name="円/楕円 11"/>
          <p:cNvSpPr/>
          <p:nvPr/>
        </p:nvSpPr>
        <p:spPr>
          <a:xfrm>
            <a:off x="2554365" y="4836439"/>
            <a:ext cx="163418" cy="163418"/>
          </a:xfrm>
          <a:prstGeom prst="ellipse">
            <a:avLst/>
          </a:prstGeom>
          <a:solidFill>
            <a:schemeClr val="bg1"/>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sp>
        <p:nvSpPr>
          <p:cNvPr id="110" name="二等辺三角形 109"/>
          <p:cNvSpPr/>
          <p:nvPr/>
        </p:nvSpPr>
        <p:spPr>
          <a:xfrm>
            <a:off x="3565503" y="4836439"/>
            <a:ext cx="180757" cy="163418"/>
          </a:xfrm>
          <a:prstGeom prst="triangl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2"/>
              </a:solidFill>
              <a:latin typeface="+mn-ea"/>
            </a:endParaRPr>
          </a:p>
        </p:txBody>
      </p:sp>
      <p:sp>
        <p:nvSpPr>
          <p:cNvPr id="111" name="テキスト ボックス 110"/>
          <p:cNvSpPr txBox="1"/>
          <p:nvPr/>
        </p:nvSpPr>
        <p:spPr>
          <a:xfrm>
            <a:off x="3122351" y="4063686"/>
            <a:ext cx="1482733" cy="508720"/>
          </a:xfrm>
          <a:prstGeom prst="rect">
            <a:avLst/>
          </a:prstGeom>
          <a:solidFill>
            <a:schemeClr val="bg1"/>
          </a:solidFill>
          <a:ln>
            <a:solidFill>
              <a:schemeClr val="tx2"/>
            </a:solidFill>
          </a:ln>
        </p:spPr>
        <p:txBody>
          <a:bodyPr wrap="square" lIns="72000" tIns="36000" rIns="36000" bIns="36000" rtlCol="0" anchor="ctr" anchorCtr="0">
            <a:noAutofit/>
          </a:bodyPr>
          <a:lstStyle/>
          <a:p>
            <a:r>
              <a:rPr lang="ja-JP" altLang="en-US" sz="1200" dirty="0">
                <a:solidFill>
                  <a:schemeClr val="tx2"/>
                </a:solidFill>
                <a:latin typeface="+mn-ea"/>
              </a:rPr>
              <a:t>障害物の影響</a:t>
            </a:r>
            <a:r>
              <a:rPr lang="ja-JP" altLang="en-US" sz="1200" dirty="0" smtClean="0">
                <a:solidFill>
                  <a:schemeClr val="tx2"/>
                </a:solidFill>
                <a:latin typeface="+mn-ea"/>
              </a:rPr>
              <a:t>で電波</a:t>
            </a:r>
            <a:r>
              <a:rPr lang="ja-JP" altLang="en-US" sz="1200" dirty="0">
                <a:solidFill>
                  <a:schemeClr val="tx2"/>
                </a:solidFill>
                <a:latin typeface="+mn-ea"/>
              </a:rPr>
              <a:t>が弱くなる</a:t>
            </a:r>
          </a:p>
        </p:txBody>
      </p:sp>
      <p:pic>
        <p:nvPicPr>
          <p:cNvPr id="112" name="図 1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3098" y="4902512"/>
            <a:ext cx="796383" cy="929907"/>
          </a:xfrm>
          <a:prstGeom prst="rect">
            <a:avLst/>
          </a:prstGeom>
        </p:spPr>
      </p:pic>
      <p:grpSp>
        <p:nvGrpSpPr>
          <p:cNvPr id="113" name="グループ化 112">
            <a:extLst>
              <a:ext uri="{FF2B5EF4-FFF2-40B4-BE49-F238E27FC236}">
                <a16:creationId xmlns:a16="http://schemas.microsoft.com/office/drawing/2014/main" id="{BCFBCE70-4F97-418C-95DD-E5EC68BEE28C}"/>
              </a:ext>
            </a:extLst>
          </p:cNvPr>
          <p:cNvGrpSpPr>
            <a:grpSpLocks noChangeAspect="1"/>
          </p:cNvGrpSpPr>
          <p:nvPr/>
        </p:nvGrpSpPr>
        <p:grpSpPr>
          <a:xfrm rot="2700000">
            <a:off x="996498" y="4815712"/>
            <a:ext cx="297816" cy="211780"/>
            <a:chOff x="3708399" y="3130550"/>
            <a:chExt cx="1000125" cy="711200"/>
          </a:xfrm>
          <a:solidFill>
            <a:schemeClr val="tx2"/>
          </a:solidFill>
        </p:grpSpPr>
        <p:sp>
          <p:nvSpPr>
            <p:cNvPr id="114" name="Freeform 109">
              <a:extLst>
                <a:ext uri="{FF2B5EF4-FFF2-40B4-BE49-F238E27FC236}">
                  <a16:creationId xmlns:a16="http://schemas.microsoft.com/office/drawing/2014/main" id="{E7AE1E7F-6F72-4C32-85E2-5BD2160AC140}"/>
                </a:ext>
              </a:extLst>
            </p:cNvPr>
            <p:cNvSpPr>
              <a:spLocks/>
            </p:cNvSpPr>
            <p:nvPr/>
          </p:nvSpPr>
          <p:spPr bwMode="auto">
            <a:xfrm>
              <a:off x="3708400" y="3311525"/>
              <a:ext cx="28575" cy="28575"/>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15" name="Freeform 110">
              <a:extLst>
                <a:ext uri="{FF2B5EF4-FFF2-40B4-BE49-F238E27FC236}">
                  <a16:creationId xmlns:a16="http://schemas.microsoft.com/office/drawing/2014/main" id="{B8BCC4F9-CBCB-4A0B-A6C8-0F3CF92C4550}"/>
                </a:ext>
              </a:extLst>
            </p:cNvPr>
            <p:cNvSpPr>
              <a:spLocks/>
            </p:cNvSpPr>
            <p:nvPr/>
          </p:nvSpPr>
          <p:spPr bwMode="auto">
            <a:xfrm>
              <a:off x="3708399" y="3130550"/>
              <a:ext cx="1000125" cy="307975"/>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16" name="Freeform 111">
              <a:extLst>
                <a:ext uri="{FF2B5EF4-FFF2-40B4-BE49-F238E27FC236}">
                  <a16:creationId xmlns:a16="http://schemas.microsoft.com/office/drawing/2014/main" id="{EE7F8B02-4822-4EFE-AF3E-FE4AA52F5438}"/>
                </a:ext>
              </a:extLst>
            </p:cNvPr>
            <p:cNvSpPr>
              <a:spLocks/>
            </p:cNvSpPr>
            <p:nvPr/>
          </p:nvSpPr>
          <p:spPr bwMode="auto">
            <a:xfrm>
              <a:off x="3908425" y="3413125"/>
              <a:ext cx="601663" cy="225425"/>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17" name="Freeform 112">
              <a:extLst>
                <a:ext uri="{FF2B5EF4-FFF2-40B4-BE49-F238E27FC236}">
                  <a16:creationId xmlns:a16="http://schemas.microsoft.com/office/drawing/2014/main" id="{D50A701B-5A2D-44EB-8CC4-46B1B4109839}"/>
                </a:ext>
              </a:extLst>
            </p:cNvPr>
            <p:cNvSpPr>
              <a:spLocks/>
            </p:cNvSpPr>
            <p:nvPr/>
          </p:nvSpPr>
          <p:spPr bwMode="auto">
            <a:xfrm>
              <a:off x="4103688" y="3695700"/>
              <a:ext cx="209550" cy="146050"/>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sp>
        <p:nvSpPr>
          <p:cNvPr id="118" name="フリーフォーム 117"/>
          <p:cNvSpPr/>
          <p:nvPr/>
        </p:nvSpPr>
        <p:spPr>
          <a:xfrm>
            <a:off x="944951" y="4565307"/>
            <a:ext cx="1261110" cy="388620"/>
          </a:xfrm>
          <a:custGeom>
            <a:avLst/>
            <a:gdLst>
              <a:gd name="connsiteX0" fmla="*/ 0 w 1356360"/>
              <a:gd name="connsiteY0" fmla="*/ 198120 h 198120"/>
              <a:gd name="connsiteX1" fmla="*/ 198120 w 1356360"/>
              <a:gd name="connsiteY1" fmla="*/ 0 h 198120"/>
              <a:gd name="connsiteX2" fmla="*/ 1356360 w 1356360"/>
              <a:gd name="connsiteY2" fmla="*/ 0 h 198120"/>
              <a:gd name="connsiteX0" fmla="*/ 0 w 1261110"/>
              <a:gd name="connsiteY0" fmla="*/ 388620 h 388620"/>
              <a:gd name="connsiteX1" fmla="*/ 102870 w 1261110"/>
              <a:gd name="connsiteY1" fmla="*/ 0 h 388620"/>
              <a:gd name="connsiteX2" fmla="*/ 1261110 w 1261110"/>
              <a:gd name="connsiteY2" fmla="*/ 0 h 388620"/>
            </a:gdLst>
            <a:ahLst/>
            <a:cxnLst>
              <a:cxn ang="0">
                <a:pos x="connsiteX0" y="connsiteY0"/>
              </a:cxn>
              <a:cxn ang="0">
                <a:pos x="connsiteX1" y="connsiteY1"/>
              </a:cxn>
              <a:cxn ang="0">
                <a:pos x="connsiteX2" y="connsiteY2"/>
              </a:cxn>
            </a:cxnLst>
            <a:rect l="l" t="t" r="r" b="b"/>
            <a:pathLst>
              <a:path w="1261110" h="388620">
                <a:moveTo>
                  <a:pt x="0" y="388620"/>
                </a:moveTo>
                <a:lnTo>
                  <a:pt x="102870" y="0"/>
                </a:lnTo>
                <a:lnTo>
                  <a:pt x="1261110" y="0"/>
                </a:ln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119" name="直線コネクタ 118"/>
          <p:cNvCxnSpPr/>
          <p:nvPr/>
        </p:nvCxnSpPr>
        <p:spPr>
          <a:xfrm>
            <a:off x="2241610" y="4565307"/>
            <a:ext cx="603456" cy="0"/>
          </a:xfrm>
          <a:prstGeom prst="line">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線矢印コネクタ 119"/>
          <p:cNvCxnSpPr/>
          <p:nvPr/>
        </p:nvCxnSpPr>
        <p:spPr>
          <a:xfrm>
            <a:off x="2879029" y="4565307"/>
            <a:ext cx="671984" cy="362098"/>
          </a:xfrm>
          <a:prstGeom prst="straightConnector1">
            <a:avLst/>
          </a:prstGeom>
          <a:noFill/>
          <a:ln w="63500">
            <a:solidFill>
              <a:schemeClr val="accent6">
                <a:lumMod val="40000"/>
                <a:lumOff val="60000"/>
              </a:schemeClr>
            </a:solidFill>
            <a:prstDash val="sysDot"/>
            <a:tailEnd type="triangle" w="sm" len="med"/>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コネクタ 120"/>
          <p:cNvCxnSpPr/>
          <p:nvPr/>
        </p:nvCxnSpPr>
        <p:spPr>
          <a:xfrm>
            <a:off x="1293560" y="5089345"/>
            <a:ext cx="948050" cy="0"/>
          </a:xfrm>
          <a:prstGeom prst="line">
            <a:avLst/>
          </a:prstGeom>
          <a:noFill/>
          <a:ln w="76200">
            <a:solidFill>
              <a:schemeClr val="accent6">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cxnSp>
      <p:grpSp>
        <p:nvGrpSpPr>
          <p:cNvPr id="122" name="グループ化 121"/>
          <p:cNvGrpSpPr/>
          <p:nvPr/>
        </p:nvGrpSpPr>
        <p:grpSpPr>
          <a:xfrm>
            <a:off x="1819969" y="5518279"/>
            <a:ext cx="206867" cy="297816"/>
            <a:chOff x="1863462" y="5676775"/>
            <a:chExt cx="206867" cy="297816"/>
          </a:xfrm>
        </p:grpSpPr>
        <p:sp>
          <p:nvSpPr>
            <p:cNvPr id="123" name="フリーフォーム 122"/>
            <p:cNvSpPr/>
            <p:nvPr/>
          </p:nvSpPr>
          <p:spPr>
            <a:xfrm rot="10800000">
              <a:off x="1873593" y="5690444"/>
              <a:ext cx="187325" cy="254000"/>
            </a:xfrm>
            <a:custGeom>
              <a:avLst/>
              <a:gdLst>
                <a:gd name="connsiteX0" fmla="*/ 0 w 187325"/>
                <a:gd name="connsiteY0" fmla="*/ 155575 h 254000"/>
                <a:gd name="connsiteX1" fmla="*/ 95250 w 187325"/>
                <a:gd name="connsiteY1" fmla="*/ 0 h 254000"/>
                <a:gd name="connsiteX2" fmla="*/ 168275 w 187325"/>
                <a:gd name="connsiteY2" fmla="*/ 79375 h 254000"/>
                <a:gd name="connsiteX3" fmla="*/ 187325 w 187325"/>
                <a:gd name="connsiteY3" fmla="*/ 152400 h 254000"/>
                <a:gd name="connsiteX4" fmla="*/ 168275 w 187325"/>
                <a:gd name="connsiteY4" fmla="*/ 254000 h 254000"/>
                <a:gd name="connsiteX5" fmla="*/ 0 w 187325"/>
                <a:gd name="connsiteY5" fmla="*/ 15557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5" h="254000">
                  <a:moveTo>
                    <a:pt x="0" y="155575"/>
                  </a:moveTo>
                  <a:lnTo>
                    <a:pt x="95250" y="0"/>
                  </a:lnTo>
                  <a:lnTo>
                    <a:pt x="168275" y="79375"/>
                  </a:lnTo>
                  <a:lnTo>
                    <a:pt x="187325" y="152400"/>
                  </a:lnTo>
                  <a:lnTo>
                    <a:pt x="168275" y="254000"/>
                  </a:lnTo>
                  <a:lnTo>
                    <a:pt x="0" y="155575"/>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124" name="グループ化 123"/>
            <p:cNvGrpSpPr/>
            <p:nvPr/>
          </p:nvGrpSpPr>
          <p:grpSpPr>
            <a:xfrm rot="10800000">
              <a:off x="1863462" y="5676775"/>
              <a:ext cx="206867" cy="297816"/>
              <a:chOff x="4233843" y="4874206"/>
              <a:chExt cx="206867" cy="297816"/>
            </a:xfrm>
            <a:solidFill>
              <a:schemeClr val="tx2"/>
            </a:solidFill>
          </p:grpSpPr>
          <p:sp>
            <p:nvSpPr>
              <p:cNvPr id="125" name="Freeform 109">
                <a:extLst>
                  <a:ext uri="{FF2B5EF4-FFF2-40B4-BE49-F238E27FC236}">
                    <a16:creationId xmlns:a16="http://schemas.microsoft.com/office/drawing/2014/main" id="{E7AE1E7F-6F72-4C32-85E2-5BD2160AC140}"/>
                  </a:ext>
                </a:extLst>
              </p:cNvPr>
              <p:cNvSpPr>
                <a:spLocks/>
              </p:cNvSpPr>
              <p:nvPr/>
            </p:nvSpPr>
            <p:spPr bwMode="auto">
              <a:xfrm rot="4500000">
                <a:off x="4341291" y="4882317"/>
                <a:ext cx="8509" cy="8509"/>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26" name="Freeform 110">
                <a:extLst>
                  <a:ext uri="{FF2B5EF4-FFF2-40B4-BE49-F238E27FC236}">
                    <a16:creationId xmlns:a16="http://schemas.microsoft.com/office/drawing/2014/main" id="{B8BCC4F9-CBCB-4A0B-A6C8-0F3CF92C4550}"/>
                  </a:ext>
                </a:extLst>
              </p:cNvPr>
              <p:cNvSpPr>
                <a:spLocks/>
              </p:cNvSpPr>
              <p:nvPr/>
            </p:nvSpPr>
            <p:spPr bwMode="auto">
              <a:xfrm rot="4500000">
                <a:off x="4245948" y="4977260"/>
                <a:ext cx="297816" cy="91708"/>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27" name="Freeform 111">
                <a:extLst>
                  <a:ext uri="{FF2B5EF4-FFF2-40B4-BE49-F238E27FC236}">
                    <a16:creationId xmlns:a16="http://schemas.microsoft.com/office/drawing/2014/main" id="{EE7F8B02-4822-4EFE-AF3E-FE4AA52F5438}"/>
                  </a:ext>
                </a:extLst>
              </p:cNvPr>
              <p:cNvSpPr>
                <a:spLocks/>
              </p:cNvSpPr>
              <p:nvPr/>
            </p:nvSpPr>
            <p:spPr bwMode="auto">
              <a:xfrm rot="4500000">
                <a:off x="4235931" y="5008377"/>
                <a:ext cx="179162" cy="67127"/>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28" name="Freeform 112">
                <a:extLst>
                  <a:ext uri="{FF2B5EF4-FFF2-40B4-BE49-F238E27FC236}">
                    <a16:creationId xmlns:a16="http://schemas.microsoft.com/office/drawing/2014/main" id="{D50A701B-5A2D-44EB-8CC4-46B1B4109839}"/>
                  </a:ext>
                </a:extLst>
              </p:cNvPr>
              <p:cNvSpPr>
                <a:spLocks/>
              </p:cNvSpPr>
              <p:nvPr/>
            </p:nvSpPr>
            <p:spPr bwMode="auto">
              <a:xfrm rot="4500000">
                <a:off x="4224389" y="5038686"/>
                <a:ext cx="62400" cy="43491"/>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grpSp>
        <p:nvGrpSpPr>
          <p:cNvPr id="129" name="グループ化 128"/>
          <p:cNvGrpSpPr/>
          <p:nvPr/>
        </p:nvGrpSpPr>
        <p:grpSpPr>
          <a:xfrm rot="9900000">
            <a:off x="4214060" y="4692050"/>
            <a:ext cx="206867" cy="297816"/>
            <a:chOff x="1863462" y="5676775"/>
            <a:chExt cx="206867" cy="297816"/>
          </a:xfrm>
        </p:grpSpPr>
        <p:sp>
          <p:nvSpPr>
            <p:cNvPr id="130" name="フリーフォーム 129"/>
            <p:cNvSpPr/>
            <p:nvPr/>
          </p:nvSpPr>
          <p:spPr>
            <a:xfrm rot="10800000">
              <a:off x="1873593" y="5690444"/>
              <a:ext cx="187325" cy="254000"/>
            </a:xfrm>
            <a:custGeom>
              <a:avLst/>
              <a:gdLst>
                <a:gd name="connsiteX0" fmla="*/ 0 w 187325"/>
                <a:gd name="connsiteY0" fmla="*/ 155575 h 254000"/>
                <a:gd name="connsiteX1" fmla="*/ 95250 w 187325"/>
                <a:gd name="connsiteY1" fmla="*/ 0 h 254000"/>
                <a:gd name="connsiteX2" fmla="*/ 168275 w 187325"/>
                <a:gd name="connsiteY2" fmla="*/ 79375 h 254000"/>
                <a:gd name="connsiteX3" fmla="*/ 187325 w 187325"/>
                <a:gd name="connsiteY3" fmla="*/ 152400 h 254000"/>
                <a:gd name="connsiteX4" fmla="*/ 168275 w 187325"/>
                <a:gd name="connsiteY4" fmla="*/ 254000 h 254000"/>
                <a:gd name="connsiteX5" fmla="*/ 0 w 187325"/>
                <a:gd name="connsiteY5" fmla="*/ 15557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5" h="254000">
                  <a:moveTo>
                    <a:pt x="0" y="155575"/>
                  </a:moveTo>
                  <a:lnTo>
                    <a:pt x="95250" y="0"/>
                  </a:lnTo>
                  <a:lnTo>
                    <a:pt x="168275" y="79375"/>
                  </a:lnTo>
                  <a:lnTo>
                    <a:pt x="187325" y="152400"/>
                  </a:lnTo>
                  <a:lnTo>
                    <a:pt x="168275" y="254000"/>
                  </a:lnTo>
                  <a:lnTo>
                    <a:pt x="0" y="155575"/>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nvGrpSpPr>
            <p:cNvPr id="131" name="グループ化 130"/>
            <p:cNvGrpSpPr/>
            <p:nvPr/>
          </p:nvGrpSpPr>
          <p:grpSpPr>
            <a:xfrm rot="10800000">
              <a:off x="1863462" y="5676775"/>
              <a:ext cx="206867" cy="297816"/>
              <a:chOff x="4233843" y="4874206"/>
              <a:chExt cx="206867" cy="297816"/>
            </a:xfrm>
            <a:solidFill>
              <a:schemeClr val="tx2"/>
            </a:solidFill>
          </p:grpSpPr>
          <p:sp>
            <p:nvSpPr>
              <p:cNvPr id="132" name="Freeform 109">
                <a:extLst>
                  <a:ext uri="{FF2B5EF4-FFF2-40B4-BE49-F238E27FC236}">
                    <a16:creationId xmlns:a16="http://schemas.microsoft.com/office/drawing/2014/main" id="{E7AE1E7F-6F72-4C32-85E2-5BD2160AC140}"/>
                  </a:ext>
                </a:extLst>
              </p:cNvPr>
              <p:cNvSpPr>
                <a:spLocks/>
              </p:cNvSpPr>
              <p:nvPr/>
            </p:nvSpPr>
            <p:spPr bwMode="auto">
              <a:xfrm rot="4500000">
                <a:off x="4341291" y="4882317"/>
                <a:ext cx="8509" cy="8509"/>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33" name="Freeform 110">
                <a:extLst>
                  <a:ext uri="{FF2B5EF4-FFF2-40B4-BE49-F238E27FC236}">
                    <a16:creationId xmlns:a16="http://schemas.microsoft.com/office/drawing/2014/main" id="{B8BCC4F9-CBCB-4A0B-A6C8-0F3CF92C4550}"/>
                  </a:ext>
                </a:extLst>
              </p:cNvPr>
              <p:cNvSpPr>
                <a:spLocks/>
              </p:cNvSpPr>
              <p:nvPr/>
            </p:nvSpPr>
            <p:spPr bwMode="auto">
              <a:xfrm rot="4500000">
                <a:off x="4245948" y="4977260"/>
                <a:ext cx="297816" cy="91708"/>
              </a:xfrm>
              <a:custGeom>
                <a:avLst/>
                <a:gdLst>
                  <a:gd name="T0" fmla="*/ 307 w 316"/>
                  <a:gd name="T1" fmla="*/ 57 h 97"/>
                  <a:gd name="T2" fmla="*/ 158 w 316"/>
                  <a:gd name="T3" fmla="*/ 0 h 97"/>
                  <a:gd name="T4" fmla="*/ 9 w 316"/>
                  <a:gd name="T5" fmla="*/ 57 h 97"/>
                  <a:gd name="T6" fmla="*/ 0 w 316"/>
                  <a:gd name="T7" fmla="*/ 66 h 97"/>
                  <a:gd name="T8" fmla="*/ 31 w 316"/>
                  <a:gd name="T9" fmla="*/ 97 h 97"/>
                  <a:gd name="T10" fmla="*/ 92 w 316"/>
                  <a:gd name="T11" fmla="*/ 57 h 97"/>
                  <a:gd name="T12" fmla="*/ 158 w 316"/>
                  <a:gd name="T13" fmla="*/ 44 h 97"/>
                  <a:gd name="T14" fmla="*/ 224 w 316"/>
                  <a:gd name="T15" fmla="*/ 57 h 97"/>
                  <a:gd name="T16" fmla="*/ 285 w 316"/>
                  <a:gd name="T17" fmla="*/ 97 h 97"/>
                  <a:gd name="T18" fmla="*/ 316 w 316"/>
                  <a:gd name="T19" fmla="*/ 66 h 97"/>
                  <a:gd name="T20" fmla="*/ 307 w 316"/>
                  <a:gd name="T21"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97">
                    <a:moveTo>
                      <a:pt x="307" y="57"/>
                    </a:moveTo>
                    <a:cubicBezTo>
                      <a:pt x="267" y="22"/>
                      <a:pt x="215" y="0"/>
                      <a:pt x="158" y="0"/>
                    </a:cubicBezTo>
                    <a:cubicBezTo>
                      <a:pt x="101" y="0"/>
                      <a:pt x="49" y="22"/>
                      <a:pt x="9" y="57"/>
                    </a:cubicBezTo>
                    <a:cubicBezTo>
                      <a:pt x="6" y="60"/>
                      <a:pt x="3" y="63"/>
                      <a:pt x="0" y="66"/>
                    </a:cubicBezTo>
                    <a:cubicBezTo>
                      <a:pt x="31" y="97"/>
                      <a:pt x="31" y="97"/>
                      <a:pt x="31" y="97"/>
                    </a:cubicBezTo>
                    <a:cubicBezTo>
                      <a:pt x="48" y="80"/>
                      <a:pt x="69" y="66"/>
                      <a:pt x="92" y="57"/>
                    </a:cubicBezTo>
                    <a:cubicBezTo>
                      <a:pt x="112" y="49"/>
                      <a:pt x="135" y="44"/>
                      <a:pt x="158" y="44"/>
                    </a:cubicBezTo>
                    <a:cubicBezTo>
                      <a:pt x="181" y="44"/>
                      <a:pt x="204" y="49"/>
                      <a:pt x="224" y="57"/>
                    </a:cubicBezTo>
                    <a:cubicBezTo>
                      <a:pt x="247" y="66"/>
                      <a:pt x="268" y="80"/>
                      <a:pt x="285" y="97"/>
                    </a:cubicBezTo>
                    <a:cubicBezTo>
                      <a:pt x="316" y="66"/>
                      <a:pt x="316" y="66"/>
                      <a:pt x="316" y="66"/>
                    </a:cubicBezTo>
                    <a:cubicBezTo>
                      <a:pt x="313" y="63"/>
                      <a:pt x="310" y="60"/>
                      <a:pt x="3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34" name="Freeform 111">
                <a:extLst>
                  <a:ext uri="{FF2B5EF4-FFF2-40B4-BE49-F238E27FC236}">
                    <a16:creationId xmlns:a16="http://schemas.microsoft.com/office/drawing/2014/main" id="{EE7F8B02-4822-4EFE-AF3E-FE4AA52F5438}"/>
                  </a:ext>
                </a:extLst>
              </p:cNvPr>
              <p:cNvSpPr>
                <a:spLocks/>
              </p:cNvSpPr>
              <p:nvPr/>
            </p:nvSpPr>
            <p:spPr bwMode="auto">
              <a:xfrm rot="4500000">
                <a:off x="4235931" y="5008377"/>
                <a:ext cx="179162" cy="67127"/>
              </a:xfrm>
              <a:custGeom>
                <a:avLst/>
                <a:gdLst>
                  <a:gd name="T0" fmla="*/ 95 w 190"/>
                  <a:gd name="T1" fmla="*/ 44 h 71"/>
                  <a:gd name="T2" fmla="*/ 159 w 190"/>
                  <a:gd name="T3" fmla="*/ 71 h 71"/>
                  <a:gd name="T4" fmla="*/ 190 w 190"/>
                  <a:gd name="T5" fmla="*/ 40 h 71"/>
                  <a:gd name="T6" fmla="*/ 95 w 190"/>
                  <a:gd name="T7" fmla="*/ 0 h 71"/>
                  <a:gd name="T8" fmla="*/ 0 w 190"/>
                  <a:gd name="T9" fmla="*/ 40 h 71"/>
                  <a:gd name="T10" fmla="*/ 31 w 190"/>
                  <a:gd name="T11" fmla="*/ 71 h 71"/>
                  <a:gd name="T12" fmla="*/ 95 w 190"/>
                  <a:gd name="T13" fmla="*/ 44 h 71"/>
                </a:gdLst>
                <a:ahLst/>
                <a:cxnLst>
                  <a:cxn ang="0">
                    <a:pos x="T0" y="T1"/>
                  </a:cxn>
                  <a:cxn ang="0">
                    <a:pos x="T2" y="T3"/>
                  </a:cxn>
                  <a:cxn ang="0">
                    <a:pos x="T4" y="T5"/>
                  </a:cxn>
                  <a:cxn ang="0">
                    <a:pos x="T6" y="T7"/>
                  </a:cxn>
                  <a:cxn ang="0">
                    <a:pos x="T8" y="T9"/>
                  </a:cxn>
                  <a:cxn ang="0">
                    <a:pos x="T10" y="T11"/>
                  </a:cxn>
                  <a:cxn ang="0">
                    <a:pos x="T12" y="T13"/>
                  </a:cxn>
                </a:cxnLst>
                <a:rect l="0" t="0" r="r" b="b"/>
                <a:pathLst>
                  <a:path w="190" h="71">
                    <a:moveTo>
                      <a:pt x="95" y="44"/>
                    </a:moveTo>
                    <a:cubicBezTo>
                      <a:pt x="120" y="44"/>
                      <a:pt x="143" y="55"/>
                      <a:pt x="159" y="71"/>
                    </a:cubicBezTo>
                    <a:cubicBezTo>
                      <a:pt x="190" y="40"/>
                      <a:pt x="190" y="40"/>
                      <a:pt x="190" y="40"/>
                    </a:cubicBezTo>
                    <a:cubicBezTo>
                      <a:pt x="166" y="16"/>
                      <a:pt x="132" y="0"/>
                      <a:pt x="95" y="0"/>
                    </a:cubicBezTo>
                    <a:cubicBezTo>
                      <a:pt x="58" y="0"/>
                      <a:pt x="24" y="16"/>
                      <a:pt x="0" y="40"/>
                    </a:cubicBezTo>
                    <a:cubicBezTo>
                      <a:pt x="31" y="71"/>
                      <a:pt x="31" y="71"/>
                      <a:pt x="31" y="71"/>
                    </a:cubicBezTo>
                    <a:cubicBezTo>
                      <a:pt x="47" y="55"/>
                      <a:pt x="70" y="44"/>
                      <a:pt x="9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35" name="Freeform 112">
                <a:extLst>
                  <a:ext uri="{FF2B5EF4-FFF2-40B4-BE49-F238E27FC236}">
                    <a16:creationId xmlns:a16="http://schemas.microsoft.com/office/drawing/2014/main" id="{D50A701B-5A2D-44EB-8CC4-46B1B4109839}"/>
                  </a:ext>
                </a:extLst>
              </p:cNvPr>
              <p:cNvSpPr>
                <a:spLocks/>
              </p:cNvSpPr>
              <p:nvPr/>
            </p:nvSpPr>
            <p:spPr bwMode="auto">
              <a:xfrm rot="4500000">
                <a:off x="4224389" y="5038686"/>
                <a:ext cx="62400" cy="43491"/>
              </a:xfrm>
              <a:custGeom>
                <a:avLst/>
                <a:gdLst>
                  <a:gd name="T0" fmla="*/ 66 w 66"/>
                  <a:gd name="T1" fmla="*/ 14 h 46"/>
                  <a:gd name="T2" fmla="*/ 33 w 66"/>
                  <a:gd name="T3" fmla="*/ 0 h 46"/>
                  <a:gd name="T4" fmla="*/ 0 w 66"/>
                  <a:gd name="T5" fmla="*/ 14 h 46"/>
                  <a:gd name="T6" fmla="*/ 33 w 66"/>
                  <a:gd name="T7" fmla="*/ 46 h 46"/>
                  <a:gd name="T8" fmla="*/ 66 w 66"/>
                  <a:gd name="T9" fmla="*/ 14 h 46"/>
                </a:gdLst>
                <a:ahLst/>
                <a:cxnLst>
                  <a:cxn ang="0">
                    <a:pos x="T0" y="T1"/>
                  </a:cxn>
                  <a:cxn ang="0">
                    <a:pos x="T2" y="T3"/>
                  </a:cxn>
                  <a:cxn ang="0">
                    <a:pos x="T4" y="T5"/>
                  </a:cxn>
                  <a:cxn ang="0">
                    <a:pos x="T6" y="T7"/>
                  </a:cxn>
                  <a:cxn ang="0">
                    <a:pos x="T8" y="T9"/>
                  </a:cxn>
                </a:cxnLst>
                <a:rect l="0" t="0" r="r" b="b"/>
                <a:pathLst>
                  <a:path w="66" h="46">
                    <a:moveTo>
                      <a:pt x="66" y="14"/>
                    </a:moveTo>
                    <a:cubicBezTo>
                      <a:pt x="57" y="5"/>
                      <a:pt x="46" y="0"/>
                      <a:pt x="33" y="0"/>
                    </a:cubicBezTo>
                    <a:cubicBezTo>
                      <a:pt x="20" y="0"/>
                      <a:pt x="9" y="5"/>
                      <a:pt x="0" y="14"/>
                    </a:cubicBezTo>
                    <a:cubicBezTo>
                      <a:pt x="33" y="46"/>
                      <a:pt x="33" y="46"/>
                      <a:pt x="33" y="46"/>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cxnSp>
        <p:nvCxnSpPr>
          <p:cNvPr id="136" name="直線矢印コネクタ 135"/>
          <p:cNvCxnSpPr/>
          <p:nvPr/>
        </p:nvCxnSpPr>
        <p:spPr>
          <a:xfrm>
            <a:off x="3381516" y="4572406"/>
            <a:ext cx="0" cy="199100"/>
          </a:xfrm>
          <a:prstGeom prst="straightConnector1">
            <a:avLst/>
          </a:prstGeom>
          <a:ln w="9525">
            <a:solidFill>
              <a:schemeClr val="tx2"/>
            </a:solidFill>
            <a:tailEnd type="oval"/>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4186043" y="5237272"/>
            <a:ext cx="316404" cy="648532"/>
            <a:chOff x="4229536" y="5329185"/>
            <a:chExt cx="338485" cy="693702"/>
          </a:xfrm>
        </p:grpSpPr>
        <p:grpSp>
          <p:nvGrpSpPr>
            <p:cNvPr id="138" name="グループ化 137"/>
            <p:cNvGrpSpPr/>
            <p:nvPr/>
          </p:nvGrpSpPr>
          <p:grpSpPr>
            <a:xfrm>
              <a:off x="4251840" y="5329185"/>
              <a:ext cx="316181" cy="693702"/>
              <a:chOff x="2128189" y="3093700"/>
              <a:chExt cx="383365" cy="841122"/>
            </a:xfrm>
          </p:grpSpPr>
          <p:sp>
            <p:nvSpPr>
              <p:cNvPr id="140" name="Freeform 127"/>
              <p:cNvSpPr>
                <a:spLocks/>
              </p:cNvSpPr>
              <p:nvPr/>
            </p:nvSpPr>
            <p:spPr bwMode="auto">
              <a:xfrm flipH="1">
                <a:off x="2128189" y="3272993"/>
                <a:ext cx="383365" cy="661829"/>
              </a:xfrm>
              <a:custGeom>
                <a:avLst/>
                <a:gdLst>
                  <a:gd name="T0" fmla="*/ 82 w 84"/>
                  <a:gd name="T1" fmla="*/ 4 h 145"/>
                  <a:gd name="T2" fmla="*/ 73 w 84"/>
                  <a:gd name="T3" fmla="*/ 2 h 145"/>
                  <a:gd name="T4" fmla="*/ 47 w 84"/>
                  <a:gd name="T5" fmla="*/ 18 h 145"/>
                  <a:gd name="T6" fmla="*/ 26 w 84"/>
                  <a:gd name="T7" fmla="*/ 8 h 145"/>
                  <a:gd name="T8" fmla="*/ 0 w 84"/>
                  <a:gd name="T9" fmla="*/ 21 h 145"/>
                  <a:gd name="T10" fmla="*/ 0 w 84"/>
                  <a:gd name="T11" fmla="*/ 75 h 145"/>
                  <a:gd name="T12" fmla="*/ 20 w 84"/>
                  <a:gd name="T13" fmla="*/ 95 h 145"/>
                  <a:gd name="T14" fmla="*/ 50 w 84"/>
                  <a:gd name="T15" fmla="*/ 95 h 145"/>
                  <a:gd name="T16" fmla="*/ 59 w 84"/>
                  <a:gd name="T17" fmla="*/ 138 h 145"/>
                  <a:gd name="T18" fmla="*/ 68 w 84"/>
                  <a:gd name="T19" fmla="*/ 144 h 145"/>
                  <a:gd name="T20" fmla="*/ 74 w 84"/>
                  <a:gd name="T21" fmla="*/ 135 h 145"/>
                  <a:gd name="T22" fmla="*/ 69 w 84"/>
                  <a:gd name="T23" fmla="*/ 82 h 145"/>
                  <a:gd name="T24" fmla="*/ 58 w 84"/>
                  <a:gd name="T25" fmla="*/ 71 h 145"/>
                  <a:gd name="T26" fmla="*/ 33 w 84"/>
                  <a:gd name="T27" fmla="*/ 69 h 145"/>
                  <a:gd name="T28" fmla="*/ 33 w 84"/>
                  <a:gd name="T29" fmla="*/ 31 h 145"/>
                  <a:gd name="T30" fmla="*/ 44 w 84"/>
                  <a:gd name="T31" fmla="*/ 34 h 145"/>
                  <a:gd name="T32" fmla="*/ 44 w 84"/>
                  <a:gd name="T33" fmla="*/ 34 h 145"/>
                  <a:gd name="T34" fmla="*/ 54 w 84"/>
                  <a:gd name="T35" fmla="*/ 32 h 145"/>
                  <a:gd name="T36" fmla="*/ 80 w 84"/>
                  <a:gd name="T37" fmla="*/ 13 h 145"/>
                  <a:gd name="T38" fmla="*/ 82 w 84"/>
                  <a:gd name="T39" fmla="*/ 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45">
                    <a:moveTo>
                      <a:pt x="82" y="4"/>
                    </a:moveTo>
                    <a:cubicBezTo>
                      <a:pt x="80" y="1"/>
                      <a:pt x="76" y="0"/>
                      <a:pt x="73" y="2"/>
                    </a:cubicBezTo>
                    <a:cubicBezTo>
                      <a:pt x="47" y="18"/>
                      <a:pt x="47" y="18"/>
                      <a:pt x="47" y="18"/>
                    </a:cubicBezTo>
                    <a:cubicBezTo>
                      <a:pt x="26" y="8"/>
                      <a:pt x="26" y="8"/>
                      <a:pt x="26" y="8"/>
                    </a:cubicBezTo>
                    <a:cubicBezTo>
                      <a:pt x="12" y="0"/>
                      <a:pt x="0" y="8"/>
                      <a:pt x="0" y="21"/>
                    </a:cubicBezTo>
                    <a:cubicBezTo>
                      <a:pt x="0" y="75"/>
                      <a:pt x="0" y="75"/>
                      <a:pt x="0" y="75"/>
                    </a:cubicBezTo>
                    <a:cubicBezTo>
                      <a:pt x="0" y="87"/>
                      <a:pt x="4" y="95"/>
                      <a:pt x="20" y="95"/>
                    </a:cubicBezTo>
                    <a:cubicBezTo>
                      <a:pt x="50" y="95"/>
                      <a:pt x="50" y="95"/>
                      <a:pt x="50" y="95"/>
                    </a:cubicBezTo>
                    <a:cubicBezTo>
                      <a:pt x="59" y="138"/>
                      <a:pt x="59" y="138"/>
                      <a:pt x="59" y="138"/>
                    </a:cubicBezTo>
                    <a:cubicBezTo>
                      <a:pt x="60" y="142"/>
                      <a:pt x="64" y="145"/>
                      <a:pt x="68" y="144"/>
                    </a:cubicBezTo>
                    <a:cubicBezTo>
                      <a:pt x="73" y="143"/>
                      <a:pt x="75" y="139"/>
                      <a:pt x="74" y="135"/>
                    </a:cubicBezTo>
                    <a:cubicBezTo>
                      <a:pt x="69" y="82"/>
                      <a:pt x="69" y="82"/>
                      <a:pt x="69" y="82"/>
                    </a:cubicBezTo>
                    <a:cubicBezTo>
                      <a:pt x="67" y="74"/>
                      <a:pt x="62" y="72"/>
                      <a:pt x="58" y="71"/>
                    </a:cubicBezTo>
                    <a:cubicBezTo>
                      <a:pt x="33" y="69"/>
                      <a:pt x="33" y="69"/>
                      <a:pt x="33" y="69"/>
                    </a:cubicBezTo>
                    <a:cubicBezTo>
                      <a:pt x="32" y="69"/>
                      <a:pt x="32" y="45"/>
                      <a:pt x="33" y="31"/>
                    </a:cubicBezTo>
                    <a:cubicBezTo>
                      <a:pt x="44" y="34"/>
                      <a:pt x="44" y="34"/>
                      <a:pt x="44" y="34"/>
                    </a:cubicBezTo>
                    <a:cubicBezTo>
                      <a:pt x="44" y="34"/>
                      <a:pt x="44" y="34"/>
                      <a:pt x="44" y="34"/>
                    </a:cubicBezTo>
                    <a:cubicBezTo>
                      <a:pt x="46" y="36"/>
                      <a:pt x="51" y="35"/>
                      <a:pt x="54" y="32"/>
                    </a:cubicBezTo>
                    <a:cubicBezTo>
                      <a:pt x="80" y="13"/>
                      <a:pt x="80" y="13"/>
                      <a:pt x="80" y="13"/>
                    </a:cubicBezTo>
                    <a:cubicBezTo>
                      <a:pt x="83" y="11"/>
                      <a:pt x="84" y="7"/>
                      <a:pt x="82"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41" name="Freeform 128"/>
              <p:cNvSpPr>
                <a:spLocks/>
              </p:cNvSpPr>
              <p:nvPr/>
            </p:nvSpPr>
            <p:spPr bwMode="auto">
              <a:xfrm flipH="1">
                <a:off x="2334176" y="3093700"/>
                <a:ext cx="177378" cy="173563"/>
              </a:xfrm>
              <a:custGeom>
                <a:avLst/>
                <a:gdLst>
                  <a:gd name="T0" fmla="*/ 36 w 39"/>
                  <a:gd name="T1" fmla="*/ 24 h 38"/>
                  <a:gd name="T2" fmla="*/ 14 w 39"/>
                  <a:gd name="T3" fmla="*/ 35 h 38"/>
                  <a:gd name="T4" fmla="*/ 3 w 39"/>
                  <a:gd name="T5" fmla="*/ 14 h 38"/>
                  <a:gd name="T6" fmla="*/ 25 w 39"/>
                  <a:gd name="T7" fmla="*/ 3 h 38"/>
                  <a:gd name="T8" fmla="*/ 36 w 39"/>
                  <a:gd name="T9" fmla="*/ 24 h 38"/>
                </a:gdLst>
                <a:ahLst/>
                <a:cxnLst>
                  <a:cxn ang="0">
                    <a:pos x="T0" y="T1"/>
                  </a:cxn>
                  <a:cxn ang="0">
                    <a:pos x="T2" y="T3"/>
                  </a:cxn>
                  <a:cxn ang="0">
                    <a:pos x="T4" y="T5"/>
                  </a:cxn>
                  <a:cxn ang="0">
                    <a:pos x="T6" y="T7"/>
                  </a:cxn>
                  <a:cxn ang="0">
                    <a:pos x="T8" y="T9"/>
                  </a:cxn>
                </a:cxnLst>
                <a:rect l="0" t="0" r="r" b="b"/>
                <a:pathLst>
                  <a:path w="39" h="38">
                    <a:moveTo>
                      <a:pt x="36" y="24"/>
                    </a:moveTo>
                    <a:cubicBezTo>
                      <a:pt x="33" y="34"/>
                      <a:pt x="23" y="38"/>
                      <a:pt x="14" y="35"/>
                    </a:cubicBezTo>
                    <a:cubicBezTo>
                      <a:pt x="5" y="32"/>
                      <a:pt x="0" y="23"/>
                      <a:pt x="3" y="14"/>
                    </a:cubicBezTo>
                    <a:cubicBezTo>
                      <a:pt x="6" y="4"/>
                      <a:pt x="16" y="0"/>
                      <a:pt x="25" y="3"/>
                    </a:cubicBezTo>
                    <a:cubicBezTo>
                      <a:pt x="34" y="6"/>
                      <a:pt x="39" y="15"/>
                      <a:pt x="36" y="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sp>
          <p:nvSpPr>
            <p:cNvPr id="139" name="Freeform 265"/>
            <p:cNvSpPr>
              <a:spLocks/>
            </p:cNvSpPr>
            <p:nvPr/>
          </p:nvSpPr>
          <p:spPr bwMode="auto">
            <a:xfrm rot="19892487">
              <a:off x="4229536" y="5385100"/>
              <a:ext cx="45719" cy="108226"/>
            </a:xfrm>
            <a:custGeom>
              <a:avLst/>
              <a:gdLst>
                <a:gd name="T0" fmla="*/ 50 w 57"/>
                <a:gd name="T1" fmla="*/ 1 h 106"/>
                <a:gd name="T2" fmla="*/ 43 w 57"/>
                <a:gd name="T3" fmla="*/ 8 h 106"/>
                <a:gd name="T4" fmla="*/ 43 w 57"/>
                <a:gd name="T5" fmla="*/ 34 h 106"/>
                <a:gd name="T6" fmla="*/ 35 w 57"/>
                <a:gd name="T7" fmla="*/ 39 h 106"/>
                <a:gd name="T8" fmla="*/ 35 w 57"/>
                <a:gd name="T9" fmla="*/ 6 h 106"/>
                <a:gd name="T10" fmla="*/ 28 w 57"/>
                <a:gd name="T11" fmla="*/ 0 h 106"/>
                <a:gd name="T12" fmla="*/ 22 w 57"/>
                <a:gd name="T13" fmla="*/ 6 h 106"/>
                <a:gd name="T14" fmla="*/ 22 w 57"/>
                <a:gd name="T15" fmla="*/ 39 h 106"/>
                <a:gd name="T16" fmla="*/ 13 w 57"/>
                <a:gd name="T17" fmla="*/ 34 h 106"/>
                <a:gd name="T18" fmla="*/ 13 w 57"/>
                <a:gd name="T19" fmla="*/ 8 h 106"/>
                <a:gd name="T20" fmla="*/ 7 w 57"/>
                <a:gd name="T21" fmla="*/ 1 h 106"/>
                <a:gd name="T22" fmla="*/ 0 w 57"/>
                <a:gd name="T23" fmla="*/ 8 h 106"/>
                <a:gd name="T24" fmla="*/ 0 w 57"/>
                <a:gd name="T25" fmla="*/ 34 h 106"/>
                <a:gd name="T26" fmla="*/ 19 w 57"/>
                <a:gd name="T27" fmla="*/ 59 h 106"/>
                <a:gd name="T28" fmla="*/ 19 w 57"/>
                <a:gd name="T29" fmla="*/ 106 h 106"/>
                <a:gd name="T30" fmla="*/ 29 w 57"/>
                <a:gd name="T31" fmla="*/ 104 h 106"/>
                <a:gd name="T32" fmla="*/ 37 w 57"/>
                <a:gd name="T33" fmla="*/ 105 h 106"/>
                <a:gd name="T34" fmla="*/ 37 w 57"/>
                <a:gd name="T35" fmla="*/ 59 h 106"/>
                <a:gd name="T36" fmla="*/ 57 w 57"/>
                <a:gd name="T37" fmla="*/ 34 h 106"/>
                <a:gd name="T38" fmla="*/ 57 w 57"/>
                <a:gd name="T39" fmla="*/ 8 h 106"/>
                <a:gd name="T40" fmla="*/ 50 w 57"/>
                <a:gd name="T41"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106">
                  <a:moveTo>
                    <a:pt x="50" y="1"/>
                  </a:moveTo>
                  <a:cubicBezTo>
                    <a:pt x="46" y="1"/>
                    <a:pt x="43" y="4"/>
                    <a:pt x="43" y="8"/>
                  </a:cubicBezTo>
                  <a:cubicBezTo>
                    <a:pt x="43" y="34"/>
                    <a:pt x="43" y="34"/>
                    <a:pt x="43" y="34"/>
                  </a:cubicBezTo>
                  <a:cubicBezTo>
                    <a:pt x="43" y="39"/>
                    <a:pt x="40" y="37"/>
                    <a:pt x="35" y="39"/>
                  </a:cubicBezTo>
                  <a:cubicBezTo>
                    <a:pt x="35" y="6"/>
                    <a:pt x="35" y="6"/>
                    <a:pt x="35" y="6"/>
                  </a:cubicBezTo>
                  <a:cubicBezTo>
                    <a:pt x="35" y="3"/>
                    <a:pt x="32" y="0"/>
                    <a:pt x="28" y="0"/>
                  </a:cubicBezTo>
                  <a:cubicBezTo>
                    <a:pt x="25" y="0"/>
                    <a:pt x="22" y="3"/>
                    <a:pt x="22" y="6"/>
                  </a:cubicBezTo>
                  <a:cubicBezTo>
                    <a:pt x="22" y="39"/>
                    <a:pt x="22" y="39"/>
                    <a:pt x="22" y="39"/>
                  </a:cubicBezTo>
                  <a:cubicBezTo>
                    <a:pt x="17" y="37"/>
                    <a:pt x="13" y="39"/>
                    <a:pt x="13" y="34"/>
                  </a:cubicBezTo>
                  <a:cubicBezTo>
                    <a:pt x="13" y="8"/>
                    <a:pt x="13" y="8"/>
                    <a:pt x="13" y="8"/>
                  </a:cubicBezTo>
                  <a:cubicBezTo>
                    <a:pt x="13" y="4"/>
                    <a:pt x="10" y="1"/>
                    <a:pt x="7" y="1"/>
                  </a:cubicBezTo>
                  <a:cubicBezTo>
                    <a:pt x="3" y="1"/>
                    <a:pt x="0" y="4"/>
                    <a:pt x="0" y="8"/>
                  </a:cubicBezTo>
                  <a:cubicBezTo>
                    <a:pt x="0" y="34"/>
                    <a:pt x="0" y="34"/>
                    <a:pt x="0" y="34"/>
                  </a:cubicBezTo>
                  <a:cubicBezTo>
                    <a:pt x="0" y="45"/>
                    <a:pt x="8" y="55"/>
                    <a:pt x="19" y="59"/>
                  </a:cubicBezTo>
                  <a:cubicBezTo>
                    <a:pt x="19" y="106"/>
                    <a:pt x="19" y="106"/>
                    <a:pt x="19" y="106"/>
                  </a:cubicBezTo>
                  <a:cubicBezTo>
                    <a:pt x="22" y="104"/>
                    <a:pt x="25" y="104"/>
                    <a:pt x="29" y="104"/>
                  </a:cubicBezTo>
                  <a:cubicBezTo>
                    <a:pt x="32" y="104"/>
                    <a:pt x="35" y="104"/>
                    <a:pt x="37" y="105"/>
                  </a:cubicBezTo>
                  <a:cubicBezTo>
                    <a:pt x="37" y="59"/>
                    <a:pt x="37" y="59"/>
                    <a:pt x="37" y="59"/>
                  </a:cubicBezTo>
                  <a:cubicBezTo>
                    <a:pt x="48" y="55"/>
                    <a:pt x="57" y="45"/>
                    <a:pt x="57" y="34"/>
                  </a:cubicBezTo>
                  <a:cubicBezTo>
                    <a:pt x="57" y="8"/>
                    <a:pt x="57" y="8"/>
                    <a:pt x="57" y="8"/>
                  </a:cubicBezTo>
                  <a:cubicBezTo>
                    <a:pt x="57" y="4"/>
                    <a:pt x="54" y="1"/>
                    <a:pt x="50" y="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sp>
        <p:nvSpPr>
          <p:cNvPr id="142" name="Rectangle 267"/>
          <p:cNvSpPr>
            <a:spLocks noChangeArrowheads="1"/>
          </p:cNvSpPr>
          <p:nvPr/>
        </p:nvSpPr>
        <p:spPr bwMode="auto">
          <a:xfrm>
            <a:off x="3907305" y="5533701"/>
            <a:ext cx="355531"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43" name="Freeform 268"/>
          <p:cNvSpPr>
            <a:spLocks/>
          </p:cNvSpPr>
          <p:nvPr/>
        </p:nvSpPr>
        <p:spPr bwMode="auto">
          <a:xfrm>
            <a:off x="3915156" y="5477668"/>
            <a:ext cx="169914" cy="47576"/>
          </a:xfrm>
          <a:custGeom>
            <a:avLst/>
            <a:gdLst>
              <a:gd name="T0" fmla="*/ 84 w 105"/>
              <a:gd name="T1" fmla="*/ 29 h 29"/>
              <a:gd name="T2" fmla="*/ 105 w 105"/>
              <a:gd name="T3" fmla="*/ 0 h 29"/>
              <a:gd name="T4" fmla="*/ 52 w 105"/>
              <a:gd name="T5" fmla="*/ 0 h 29"/>
              <a:gd name="T6" fmla="*/ 0 w 105"/>
              <a:gd name="T7" fmla="*/ 0 h 29"/>
              <a:gd name="T8" fmla="*/ 20 w 105"/>
              <a:gd name="T9" fmla="*/ 29 h 29"/>
              <a:gd name="T10" fmla="*/ 84 w 105"/>
              <a:gd name="T11" fmla="*/ 29 h 29"/>
            </a:gdLst>
            <a:ahLst/>
            <a:cxnLst>
              <a:cxn ang="0">
                <a:pos x="T0" y="T1"/>
              </a:cxn>
              <a:cxn ang="0">
                <a:pos x="T2" y="T3"/>
              </a:cxn>
              <a:cxn ang="0">
                <a:pos x="T4" y="T5"/>
              </a:cxn>
              <a:cxn ang="0">
                <a:pos x="T6" y="T7"/>
              </a:cxn>
              <a:cxn ang="0">
                <a:pos x="T8" y="T9"/>
              </a:cxn>
              <a:cxn ang="0">
                <a:pos x="T10" y="T11"/>
              </a:cxn>
            </a:cxnLst>
            <a:rect l="0" t="0" r="r" b="b"/>
            <a:pathLst>
              <a:path w="105" h="29">
                <a:moveTo>
                  <a:pt x="84" y="29"/>
                </a:moveTo>
                <a:cubicBezTo>
                  <a:pt x="97" y="29"/>
                  <a:pt x="105" y="0"/>
                  <a:pt x="105" y="0"/>
                </a:cubicBezTo>
                <a:cubicBezTo>
                  <a:pt x="52" y="0"/>
                  <a:pt x="52" y="0"/>
                  <a:pt x="52" y="0"/>
                </a:cubicBezTo>
                <a:cubicBezTo>
                  <a:pt x="0" y="0"/>
                  <a:pt x="0" y="0"/>
                  <a:pt x="0" y="0"/>
                </a:cubicBezTo>
                <a:cubicBezTo>
                  <a:pt x="0" y="0"/>
                  <a:pt x="8" y="29"/>
                  <a:pt x="20" y="29"/>
                </a:cubicBezTo>
                <a:lnTo>
                  <a:pt x="84" y="2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nvGrpSpPr>
          <p:cNvPr id="144" name="グループ化 143"/>
          <p:cNvGrpSpPr/>
          <p:nvPr/>
        </p:nvGrpSpPr>
        <p:grpSpPr>
          <a:xfrm>
            <a:off x="4107695" y="5421257"/>
            <a:ext cx="98550" cy="103987"/>
            <a:chOff x="3827602" y="5684293"/>
            <a:chExt cx="98550" cy="103987"/>
          </a:xfrm>
        </p:grpSpPr>
        <p:sp>
          <p:nvSpPr>
            <p:cNvPr id="145" name="Freeform 269"/>
            <p:cNvSpPr>
              <a:spLocks/>
            </p:cNvSpPr>
            <p:nvPr/>
          </p:nvSpPr>
          <p:spPr bwMode="auto">
            <a:xfrm>
              <a:off x="3827602" y="5684293"/>
              <a:ext cx="98550" cy="103987"/>
            </a:xfrm>
            <a:custGeom>
              <a:avLst/>
              <a:gdLst>
                <a:gd name="T0" fmla="*/ 129 w 145"/>
                <a:gd name="T1" fmla="*/ 153 h 153"/>
                <a:gd name="T2" fmla="*/ 19 w 145"/>
                <a:gd name="T3" fmla="*/ 153 h 153"/>
                <a:gd name="T4" fmla="*/ 0 w 145"/>
                <a:gd name="T5" fmla="*/ 2 h 153"/>
                <a:gd name="T6" fmla="*/ 19 w 145"/>
                <a:gd name="T7" fmla="*/ 0 h 153"/>
                <a:gd name="T8" fmla="*/ 36 w 145"/>
                <a:gd name="T9" fmla="*/ 133 h 153"/>
                <a:gd name="T10" fmla="*/ 112 w 145"/>
                <a:gd name="T11" fmla="*/ 133 h 153"/>
                <a:gd name="T12" fmla="*/ 126 w 145"/>
                <a:gd name="T13" fmla="*/ 0 h 153"/>
                <a:gd name="T14" fmla="*/ 145 w 145"/>
                <a:gd name="T15" fmla="*/ 2 h 153"/>
                <a:gd name="T16" fmla="*/ 129 w 145"/>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53">
                  <a:moveTo>
                    <a:pt x="129" y="153"/>
                  </a:moveTo>
                  <a:lnTo>
                    <a:pt x="19" y="153"/>
                  </a:lnTo>
                  <a:lnTo>
                    <a:pt x="0" y="2"/>
                  </a:lnTo>
                  <a:lnTo>
                    <a:pt x="19" y="0"/>
                  </a:lnTo>
                  <a:lnTo>
                    <a:pt x="36" y="133"/>
                  </a:lnTo>
                  <a:lnTo>
                    <a:pt x="112" y="133"/>
                  </a:lnTo>
                  <a:lnTo>
                    <a:pt x="126" y="0"/>
                  </a:lnTo>
                  <a:lnTo>
                    <a:pt x="145" y="2"/>
                  </a:lnTo>
                  <a:lnTo>
                    <a:pt x="129" y="15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46" name="Freeform 270"/>
            <p:cNvSpPr>
              <a:spLocks/>
            </p:cNvSpPr>
            <p:nvPr/>
          </p:nvSpPr>
          <p:spPr bwMode="auto">
            <a:xfrm>
              <a:off x="3850710" y="5705362"/>
              <a:ext cx="53013" cy="61849"/>
            </a:xfrm>
            <a:custGeom>
              <a:avLst/>
              <a:gdLst>
                <a:gd name="T0" fmla="*/ 78 w 78"/>
                <a:gd name="T1" fmla="*/ 0 h 91"/>
                <a:gd name="T2" fmla="*/ 69 w 78"/>
                <a:gd name="T3" fmla="*/ 91 h 91"/>
                <a:gd name="T4" fmla="*/ 9 w 78"/>
                <a:gd name="T5" fmla="*/ 91 h 91"/>
                <a:gd name="T6" fmla="*/ 0 w 78"/>
                <a:gd name="T7" fmla="*/ 0 h 91"/>
                <a:gd name="T8" fmla="*/ 78 w 78"/>
                <a:gd name="T9" fmla="*/ 0 h 91"/>
              </a:gdLst>
              <a:ahLst/>
              <a:cxnLst>
                <a:cxn ang="0">
                  <a:pos x="T0" y="T1"/>
                </a:cxn>
                <a:cxn ang="0">
                  <a:pos x="T2" y="T3"/>
                </a:cxn>
                <a:cxn ang="0">
                  <a:pos x="T4" y="T5"/>
                </a:cxn>
                <a:cxn ang="0">
                  <a:pos x="T6" y="T7"/>
                </a:cxn>
                <a:cxn ang="0">
                  <a:pos x="T8" y="T9"/>
                </a:cxn>
              </a:cxnLst>
              <a:rect l="0" t="0" r="r" b="b"/>
              <a:pathLst>
                <a:path w="78" h="91">
                  <a:moveTo>
                    <a:pt x="78" y="0"/>
                  </a:moveTo>
                  <a:lnTo>
                    <a:pt x="69" y="91"/>
                  </a:lnTo>
                  <a:lnTo>
                    <a:pt x="9" y="91"/>
                  </a:lnTo>
                  <a:lnTo>
                    <a:pt x="0" y="0"/>
                  </a:lnTo>
                  <a:lnTo>
                    <a:pt x="7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nvGrpSpPr>
          <p:cNvPr id="147" name="グループ化 146"/>
          <p:cNvGrpSpPr/>
          <p:nvPr/>
        </p:nvGrpSpPr>
        <p:grpSpPr>
          <a:xfrm>
            <a:off x="4345605" y="5539545"/>
            <a:ext cx="289275" cy="339588"/>
            <a:chOff x="4389098" y="5698041"/>
            <a:chExt cx="289275" cy="339588"/>
          </a:xfrm>
        </p:grpSpPr>
        <p:sp>
          <p:nvSpPr>
            <p:cNvPr id="148" name="Rectangle 6"/>
            <p:cNvSpPr>
              <a:spLocks noChangeArrowheads="1"/>
            </p:cNvSpPr>
            <p:nvPr/>
          </p:nvSpPr>
          <p:spPr bwMode="auto">
            <a:xfrm>
              <a:off x="4389098" y="5878388"/>
              <a:ext cx="225793" cy="27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49" name="Freeform 7"/>
            <p:cNvSpPr>
              <a:spLocks/>
            </p:cNvSpPr>
            <p:nvPr/>
          </p:nvSpPr>
          <p:spPr bwMode="auto">
            <a:xfrm>
              <a:off x="4611284" y="5698041"/>
              <a:ext cx="67089" cy="161590"/>
            </a:xfrm>
            <a:custGeom>
              <a:avLst/>
              <a:gdLst>
                <a:gd name="T0" fmla="*/ 29 w 93"/>
                <a:gd name="T1" fmla="*/ 224 h 224"/>
                <a:gd name="T2" fmla="*/ 0 w 93"/>
                <a:gd name="T3" fmla="*/ 214 h 224"/>
                <a:gd name="T4" fmla="*/ 62 w 93"/>
                <a:gd name="T5" fmla="*/ 0 h 224"/>
                <a:gd name="T6" fmla="*/ 93 w 93"/>
                <a:gd name="T7" fmla="*/ 9 h 224"/>
                <a:gd name="T8" fmla="*/ 29 w 93"/>
                <a:gd name="T9" fmla="*/ 224 h 224"/>
              </a:gdLst>
              <a:ahLst/>
              <a:cxnLst>
                <a:cxn ang="0">
                  <a:pos x="T0" y="T1"/>
                </a:cxn>
                <a:cxn ang="0">
                  <a:pos x="T2" y="T3"/>
                </a:cxn>
                <a:cxn ang="0">
                  <a:pos x="T4" y="T5"/>
                </a:cxn>
                <a:cxn ang="0">
                  <a:pos x="T6" y="T7"/>
                </a:cxn>
                <a:cxn ang="0">
                  <a:pos x="T8" y="T9"/>
                </a:cxn>
              </a:cxnLst>
              <a:rect l="0" t="0" r="r" b="b"/>
              <a:pathLst>
                <a:path w="93" h="224">
                  <a:moveTo>
                    <a:pt x="29" y="224"/>
                  </a:moveTo>
                  <a:lnTo>
                    <a:pt x="0" y="214"/>
                  </a:lnTo>
                  <a:lnTo>
                    <a:pt x="62" y="0"/>
                  </a:lnTo>
                  <a:lnTo>
                    <a:pt x="93" y="9"/>
                  </a:lnTo>
                  <a:lnTo>
                    <a:pt x="29" y="2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nvGrpSpPr>
            <p:cNvPr id="150" name="グループ化 149"/>
            <p:cNvGrpSpPr/>
            <p:nvPr/>
          </p:nvGrpSpPr>
          <p:grpSpPr>
            <a:xfrm>
              <a:off x="4425166" y="5923114"/>
              <a:ext cx="156541" cy="114515"/>
              <a:chOff x="4425166" y="5923114"/>
              <a:chExt cx="156541" cy="130571"/>
            </a:xfrm>
          </p:grpSpPr>
          <p:sp>
            <p:nvSpPr>
              <p:cNvPr id="151" name="Freeform 8"/>
              <p:cNvSpPr>
                <a:spLocks/>
              </p:cNvSpPr>
              <p:nvPr/>
            </p:nvSpPr>
            <p:spPr bwMode="auto">
              <a:xfrm>
                <a:off x="4425166" y="5923114"/>
                <a:ext cx="156541" cy="130571"/>
              </a:xfrm>
              <a:custGeom>
                <a:avLst/>
                <a:gdLst>
                  <a:gd name="T0" fmla="*/ 4 w 91"/>
                  <a:gd name="T1" fmla="*/ 0 h 76"/>
                  <a:gd name="T2" fmla="*/ 2 w 91"/>
                  <a:gd name="T3" fmla="*/ 4 h 76"/>
                  <a:gd name="T4" fmla="*/ 70 w 91"/>
                  <a:gd name="T5" fmla="*/ 72 h 76"/>
                  <a:gd name="T6" fmla="*/ 79 w 91"/>
                  <a:gd name="T7" fmla="*/ 76 h 76"/>
                  <a:gd name="T8" fmla="*/ 87 w 91"/>
                  <a:gd name="T9" fmla="*/ 76 h 76"/>
                  <a:gd name="T10" fmla="*/ 89 w 91"/>
                  <a:gd name="T11" fmla="*/ 72 h 76"/>
                  <a:gd name="T12" fmla="*/ 21 w 91"/>
                  <a:gd name="T13" fmla="*/ 4 h 76"/>
                  <a:gd name="T14" fmla="*/ 12 w 91"/>
                  <a:gd name="T15" fmla="*/ 0 h 76"/>
                  <a:gd name="T16" fmla="*/ 4 w 91"/>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6">
                    <a:moveTo>
                      <a:pt x="4" y="0"/>
                    </a:moveTo>
                    <a:cubicBezTo>
                      <a:pt x="1" y="0"/>
                      <a:pt x="0" y="2"/>
                      <a:pt x="2" y="4"/>
                    </a:cubicBezTo>
                    <a:cubicBezTo>
                      <a:pt x="70" y="72"/>
                      <a:pt x="70" y="72"/>
                      <a:pt x="70" y="72"/>
                    </a:cubicBezTo>
                    <a:cubicBezTo>
                      <a:pt x="72" y="74"/>
                      <a:pt x="76" y="76"/>
                      <a:pt x="79" y="76"/>
                    </a:cubicBezTo>
                    <a:cubicBezTo>
                      <a:pt x="87" y="76"/>
                      <a:pt x="87" y="76"/>
                      <a:pt x="87" y="76"/>
                    </a:cubicBezTo>
                    <a:cubicBezTo>
                      <a:pt x="90" y="76"/>
                      <a:pt x="91" y="74"/>
                      <a:pt x="89" y="72"/>
                    </a:cubicBezTo>
                    <a:cubicBezTo>
                      <a:pt x="21" y="4"/>
                      <a:pt x="21" y="4"/>
                      <a:pt x="21" y="4"/>
                    </a:cubicBezTo>
                    <a:cubicBezTo>
                      <a:pt x="19" y="2"/>
                      <a:pt x="15" y="0"/>
                      <a:pt x="12" y="0"/>
                    </a:cubicBezTo>
                    <a:lnTo>
                      <a:pt x="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52" name="Freeform 9"/>
              <p:cNvSpPr>
                <a:spLocks/>
              </p:cNvSpPr>
              <p:nvPr/>
            </p:nvSpPr>
            <p:spPr bwMode="auto">
              <a:xfrm>
                <a:off x="4509569" y="5923114"/>
                <a:ext cx="72138" cy="58433"/>
              </a:xfrm>
              <a:custGeom>
                <a:avLst/>
                <a:gdLst>
                  <a:gd name="T0" fmla="*/ 10 w 42"/>
                  <a:gd name="T1" fmla="*/ 34 h 34"/>
                  <a:gd name="T2" fmla="*/ 40 w 42"/>
                  <a:gd name="T3" fmla="*/ 4 h 34"/>
                  <a:gd name="T4" fmla="*/ 38 w 42"/>
                  <a:gd name="T5" fmla="*/ 0 h 34"/>
                  <a:gd name="T6" fmla="*/ 30 w 42"/>
                  <a:gd name="T7" fmla="*/ 0 h 34"/>
                  <a:gd name="T8" fmla="*/ 21 w 42"/>
                  <a:gd name="T9" fmla="*/ 4 h 34"/>
                  <a:gd name="T10" fmla="*/ 0 w 42"/>
                  <a:gd name="T11" fmla="*/ 25 h 34"/>
                  <a:gd name="T12" fmla="*/ 10 w 4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10" y="34"/>
                    </a:moveTo>
                    <a:cubicBezTo>
                      <a:pt x="40" y="4"/>
                      <a:pt x="40" y="4"/>
                      <a:pt x="40" y="4"/>
                    </a:cubicBezTo>
                    <a:cubicBezTo>
                      <a:pt x="42" y="2"/>
                      <a:pt x="41" y="0"/>
                      <a:pt x="38" y="0"/>
                    </a:cubicBezTo>
                    <a:cubicBezTo>
                      <a:pt x="30" y="0"/>
                      <a:pt x="30" y="0"/>
                      <a:pt x="30" y="0"/>
                    </a:cubicBezTo>
                    <a:cubicBezTo>
                      <a:pt x="27" y="0"/>
                      <a:pt x="23" y="2"/>
                      <a:pt x="21" y="4"/>
                    </a:cubicBezTo>
                    <a:cubicBezTo>
                      <a:pt x="0" y="25"/>
                      <a:pt x="0" y="25"/>
                      <a:pt x="0" y="25"/>
                    </a:cubicBezTo>
                    <a:lnTo>
                      <a:pt x="10" y="3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53" name="Freeform 10"/>
              <p:cNvSpPr>
                <a:spLocks/>
              </p:cNvSpPr>
              <p:nvPr/>
            </p:nvSpPr>
            <p:spPr bwMode="auto">
              <a:xfrm>
                <a:off x="4425167" y="5993809"/>
                <a:ext cx="72138" cy="59876"/>
              </a:xfrm>
              <a:custGeom>
                <a:avLst/>
                <a:gdLst>
                  <a:gd name="T0" fmla="*/ 32 w 42"/>
                  <a:gd name="T1" fmla="*/ 0 h 35"/>
                  <a:gd name="T2" fmla="*/ 2 w 42"/>
                  <a:gd name="T3" fmla="*/ 31 h 35"/>
                  <a:gd name="T4" fmla="*/ 4 w 42"/>
                  <a:gd name="T5" fmla="*/ 35 h 35"/>
                  <a:gd name="T6" fmla="*/ 12 w 42"/>
                  <a:gd name="T7" fmla="*/ 35 h 35"/>
                  <a:gd name="T8" fmla="*/ 21 w 42"/>
                  <a:gd name="T9" fmla="*/ 31 h 35"/>
                  <a:gd name="T10" fmla="*/ 42 w 42"/>
                  <a:gd name="T11" fmla="*/ 10 h 35"/>
                  <a:gd name="T12" fmla="*/ 32 w 4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42" h="35">
                    <a:moveTo>
                      <a:pt x="32" y="0"/>
                    </a:moveTo>
                    <a:cubicBezTo>
                      <a:pt x="2" y="31"/>
                      <a:pt x="2" y="31"/>
                      <a:pt x="2" y="31"/>
                    </a:cubicBezTo>
                    <a:cubicBezTo>
                      <a:pt x="0" y="33"/>
                      <a:pt x="1" y="35"/>
                      <a:pt x="4" y="35"/>
                    </a:cubicBezTo>
                    <a:cubicBezTo>
                      <a:pt x="12" y="35"/>
                      <a:pt x="12" y="35"/>
                      <a:pt x="12" y="35"/>
                    </a:cubicBezTo>
                    <a:cubicBezTo>
                      <a:pt x="15" y="35"/>
                      <a:pt x="19" y="33"/>
                      <a:pt x="21" y="31"/>
                    </a:cubicBezTo>
                    <a:cubicBezTo>
                      <a:pt x="42" y="10"/>
                      <a:pt x="42" y="10"/>
                      <a:pt x="42" y="10"/>
                    </a:cubicBezTo>
                    <a:lnTo>
                      <a:pt x="3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grpSp>
        <p:nvGrpSpPr>
          <p:cNvPr id="154" name="グループ化 153"/>
          <p:cNvGrpSpPr/>
          <p:nvPr/>
        </p:nvGrpSpPr>
        <p:grpSpPr>
          <a:xfrm>
            <a:off x="3047643" y="5022004"/>
            <a:ext cx="309389" cy="334458"/>
            <a:chOff x="3091136" y="5180500"/>
            <a:chExt cx="309389" cy="334458"/>
          </a:xfrm>
        </p:grpSpPr>
        <p:sp>
          <p:nvSpPr>
            <p:cNvPr id="155" name="台形 2"/>
            <p:cNvSpPr/>
            <p:nvPr/>
          </p:nvSpPr>
          <p:spPr>
            <a:xfrm>
              <a:off x="3091136" y="5180500"/>
              <a:ext cx="309389" cy="205743"/>
            </a:xfrm>
            <a:custGeom>
              <a:avLst/>
              <a:gdLst>
                <a:gd name="connsiteX0" fmla="*/ 0 w 309389"/>
                <a:gd name="connsiteY0" fmla="*/ 186690 h 186690"/>
                <a:gd name="connsiteX1" fmla="*/ 46673 w 309389"/>
                <a:gd name="connsiteY1" fmla="*/ 0 h 186690"/>
                <a:gd name="connsiteX2" fmla="*/ 262717 w 309389"/>
                <a:gd name="connsiteY2" fmla="*/ 0 h 186690"/>
                <a:gd name="connsiteX3" fmla="*/ 309389 w 309389"/>
                <a:gd name="connsiteY3" fmla="*/ 186690 h 186690"/>
                <a:gd name="connsiteX4" fmla="*/ 0 w 309389"/>
                <a:gd name="connsiteY4" fmla="*/ 186690 h 186690"/>
                <a:gd name="connsiteX0" fmla="*/ 0 w 309389"/>
                <a:gd name="connsiteY0" fmla="*/ 186690 h 186690"/>
                <a:gd name="connsiteX1" fmla="*/ 46673 w 309389"/>
                <a:gd name="connsiteY1" fmla="*/ 0 h 186690"/>
                <a:gd name="connsiteX2" fmla="*/ 156889 w 309389"/>
                <a:gd name="connsiteY2" fmla="*/ 1099 h 186690"/>
                <a:gd name="connsiteX3" fmla="*/ 262717 w 309389"/>
                <a:gd name="connsiteY3" fmla="*/ 0 h 186690"/>
                <a:gd name="connsiteX4" fmla="*/ 309389 w 309389"/>
                <a:gd name="connsiteY4" fmla="*/ 186690 h 186690"/>
                <a:gd name="connsiteX5" fmla="*/ 0 w 309389"/>
                <a:gd name="connsiteY5" fmla="*/ 186690 h 186690"/>
                <a:gd name="connsiteX0" fmla="*/ 0 w 309389"/>
                <a:gd name="connsiteY0" fmla="*/ 195116 h 195116"/>
                <a:gd name="connsiteX1" fmla="*/ 46673 w 309389"/>
                <a:gd name="connsiteY1" fmla="*/ 8426 h 195116"/>
                <a:gd name="connsiteX2" fmla="*/ 156889 w 309389"/>
                <a:gd name="connsiteY2" fmla="*/ 0 h 195116"/>
                <a:gd name="connsiteX3" fmla="*/ 262717 w 309389"/>
                <a:gd name="connsiteY3" fmla="*/ 8426 h 195116"/>
                <a:gd name="connsiteX4" fmla="*/ 309389 w 309389"/>
                <a:gd name="connsiteY4" fmla="*/ 195116 h 195116"/>
                <a:gd name="connsiteX5" fmla="*/ 0 w 309389"/>
                <a:gd name="connsiteY5" fmla="*/ 195116 h 195116"/>
                <a:gd name="connsiteX0" fmla="*/ 0 w 309389"/>
                <a:gd name="connsiteY0" fmla="*/ 195116 h 209575"/>
                <a:gd name="connsiteX1" fmla="*/ 46673 w 309389"/>
                <a:gd name="connsiteY1" fmla="*/ 8426 h 209575"/>
                <a:gd name="connsiteX2" fmla="*/ 156889 w 309389"/>
                <a:gd name="connsiteY2" fmla="*/ 0 h 209575"/>
                <a:gd name="connsiteX3" fmla="*/ 262717 w 309389"/>
                <a:gd name="connsiteY3" fmla="*/ 8426 h 209575"/>
                <a:gd name="connsiteX4" fmla="*/ 309389 w 309389"/>
                <a:gd name="connsiteY4" fmla="*/ 195116 h 209575"/>
                <a:gd name="connsiteX5" fmla="*/ 152127 w 309389"/>
                <a:gd name="connsiteY5" fmla="*/ 209550 h 209575"/>
                <a:gd name="connsiteX6" fmla="*/ 0 w 309389"/>
                <a:gd name="connsiteY6" fmla="*/ 195116 h 209575"/>
                <a:gd name="connsiteX0" fmla="*/ 0 w 309389"/>
                <a:gd name="connsiteY0" fmla="*/ 195116 h 214961"/>
                <a:gd name="connsiteX1" fmla="*/ 46673 w 309389"/>
                <a:gd name="connsiteY1" fmla="*/ 8426 h 214961"/>
                <a:gd name="connsiteX2" fmla="*/ 156889 w 309389"/>
                <a:gd name="connsiteY2" fmla="*/ 0 h 214961"/>
                <a:gd name="connsiteX3" fmla="*/ 262717 w 309389"/>
                <a:gd name="connsiteY3" fmla="*/ 8426 h 214961"/>
                <a:gd name="connsiteX4" fmla="*/ 309389 w 309389"/>
                <a:gd name="connsiteY4" fmla="*/ 195116 h 214961"/>
                <a:gd name="connsiteX5" fmla="*/ 152127 w 309389"/>
                <a:gd name="connsiteY5" fmla="*/ 209550 h 214961"/>
                <a:gd name="connsiteX6" fmla="*/ 0 w 309389"/>
                <a:gd name="connsiteY6" fmla="*/ 195116 h 214961"/>
                <a:gd name="connsiteX0" fmla="*/ 0 w 309389"/>
                <a:gd name="connsiteY0" fmla="*/ 195116 h 226257"/>
                <a:gd name="connsiteX1" fmla="*/ 46673 w 309389"/>
                <a:gd name="connsiteY1" fmla="*/ 8426 h 226257"/>
                <a:gd name="connsiteX2" fmla="*/ 156889 w 309389"/>
                <a:gd name="connsiteY2" fmla="*/ 0 h 226257"/>
                <a:gd name="connsiteX3" fmla="*/ 262717 w 309389"/>
                <a:gd name="connsiteY3" fmla="*/ 8426 h 226257"/>
                <a:gd name="connsiteX4" fmla="*/ 309389 w 309389"/>
                <a:gd name="connsiteY4" fmla="*/ 195116 h 226257"/>
                <a:gd name="connsiteX5" fmla="*/ 159271 w 309389"/>
                <a:gd name="connsiteY5" fmla="*/ 226219 h 226257"/>
                <a:gd name="connsiteX6" fmla="*/ 0 w 309389"/>
                <a:gd name="connsiteY6" fmla="*/ 195116 h 226257"/>
                <a:gd name="connsiteX0" fmla="*/ 0 w 309389"/>
                <a:gd name="connsiteY0" fmla="*/ 195116 h 228484"/>
                <a:gd name="connsiteX1" fmla="*/ 46673 w 309389"/>
                <a:gd name="connsiteY1" fmla="*/ 8426 h 228484"/>
                <a:gd name="connsiteX2" fmla="*/ 156889 w 309389"/>
                <a:gd name="connsiteY2" fmla="*/ 0 h 228484"/>
                <a:gd name="connsiteX3" fmla="*/ 262717 w 309389"/>
                <a:gd name="connsiteY3" fmla="*/ 8426 h 228484"/>
                <a:gd name="connsiteX4" fmla="*/ 309389 w 309389"/>
                <a:gd name="connsiteY4" fmla="*/ 195116 h 228484"/>
                <a:gd name="connsiteX5" fmla="*/ 159271 w 309389"/>
                <a:gd name="connsiteY5" fmla="*/ 226219 h 228484"/>
                <a:gd name="connsiteX6" fmla="*/ 0 w 309389"/>
                <a:gd name="connsiteY6" fmla="*/ 195116 h 228484"/>
                <a:gd name="connsiteX0" fmla="*/ 0 w 309389"/>
                <a:gd name="connsiteY0" fmla="*/ 195116 h 226476"/>
                <a:gd name="connsiteX1" fmla="*/ 46673 w 309389"/>
                <a:gd name="connsiteY1" fmla="*/ 8426 h 226476"/>
                <a:gd name="connsiteX2" fmla="*/ 156889 w 309389"/>
                <a:gd name="connsiteY2" fmla="*/ 0 h 226476"/>
                <a:gd name="connsiteX3" fmla="*/ 262717 w 309389"/>
                <a:gd name="connsiteY3" fmla="*/ 8426 h 226476"/>
                <a:gd name="connsiteX4" fmla="*/ 309389 w 309389"/>
                <a:gd name="connsiteY4" fmla="*/ 195116 h 226476"/>
                <a:gd name="connsiteX5" fmla="*/ 159271 w 309389"/>
                <a:gd name="connsiteY5" fmla="*/ 226219 h 226476"/>
                <a:gd name="connsiteX6" fmla="*/ 0 w 309389"/>
                <a:gd name="connsiteY6" fmla="*/ 195116 h 226476"/>
                <a:gd name="connsiteX0" fmla="*/ 0 w 309389"/>
                <a:gd name="connsiteY0" fmla="*/ 204641 h 236001"/>
                <a:gd name="connsiteX1" fmla="*/ 46673 w 309389"/>
                <a:gd name="connsiteY1" fmla="*/ 17951 h 236001"/>
                <a:gd name="connsiteX2" fmla="*/ 159270 w 309389"/>
                <a:gd name="connsiteY2" fmla="*/ 0 h 236001"/>
                <a:gd name="connsiteX3" fmla="*/ 262717 w 309389"/>
                <a:gd name="connsiteY3" fmla="*/ 17951 h 236001"/>
                <a:gd name="connsiteX4" fmla="*/ 309389 w 309389"/>
                <a:gd name="connsiteY4" fmla="*/ 204641 h 236001"/>
                <a:gd name="connsiteX5" fmla="*/ 159271 w 309389"/>
                <a:gd name="connsiteY5" fmla="*/ 235744 h 236001"/>
                <a:gd name="connsiteX6" fmla="*/ 0 w 309389"/>
                <a:gd name="connsiteY6" fmla="*/ 204641 h 236001"/>
                <a:gd name="connsiteX0" fmla="*/ 0 w 309389"/>
                <a:gd name="connsiteY0" fmla="*/ 208464 h 239824"/>
                <a:gd name="connsiteX1" fmla="*/ 46673 w 309389"/>
                <a:gd name="connsiteY1" fmla="*/ 21774 h 239824"/>
                <a:gd name="connsiteX2" fmla="*/ 159270 w 309389"/>
                <a:gd name="connsiteY2" fmla="*/ 3823 h 239824"/>
                <a:gd name="connsiteX3" fmla="*/ 262717 w 309389"/>
                <a:gd name="connsiteY3" fmla="*/ 21774 h 239824"/>
                <a:gd name="connsiteX4" fmla="*/ 309389 w 309389"/>
                <a:gd name="connsiteY4" fmla="*/ 208464 h 239824"/>
                <a:gd name="connsiteX5" fmla="*/ 159271 w 309389"/>
                <a:gd name="connsiteY5" fmla="*/ 239567 h 239824"/>
                <a:gd name="connsiteX6" fmla="*/ 0 w 309389"/>
                <a:gd name="connsiteY6" fmla="*/ 208464 h 239824"/>
                <a:gd name="connsiteX0" fmla="*/ 0 w 309389"/>
                <a:gd name="connsiteY0" fmla="*/ 249885 h 281245"/>
                <a:gd name="connsiteX1" fmla="*/ 46673 w 309389"/>
                <a:gd name="connsiteY1" fmla="*/ 63195 h 281245"/>
                <a:gd name="connsiteX2" fmla="*/ 161651 w 309389"/>
                <a:gd name="connsiteY2" fmla="*/ 0 h 281245"/>
                <a:gd name="connsiteX3" fmla="*/ 262717 w 309389"/>
                <a:gd name="connsiteY3" fmla="*/ 63195 h 281245"/>
                <a:gd name="connsiteX4" fmla="*/ 309389 w 309389"/>
                <a:gd name="connsiteY4" fmla="*/ 249885 h 281245"/>
                <a:gd name="connsiteX5" fmla="*/ 159271 w 309389"/>
                <a:gd name="connsiteY5" fmla="*/ 280988 h 281245"/>
                <a:gd name="connsiteX6" fmla="*/ 0 w 309389"/>
                <a:gd name="connsiteY6" fmla="*/ 249885 h 281245"/>
                <a:gd name="connsiteX0" fmla="*/ 0 w 309389"/>
                <a:gd name="connsiteY0" fmla="*/ 251512 h 282872"/>
                <a:gd name="connsiteX1" fmla="*/ 37148 w 309389"/>
                <a:gd name="connsiteY1" fmla="*/ 35527 h 282872"/>
                <a:gd name="connsiteX2" fmla="*/ 161651 w 309389"/>
                <a:gd name="connsiteY2" fmla="*/ 1627 h 282872"/>
                <a:gd name="connsiteX3" fmla="*/ 262717 w 309389"/>
                <a:gd name="connsiteY3" fmla="*/ 64822 h 282872"/>
                <a:gd name="connsiteX4" fmla="*/ 309389 w 309389"/>
                <a:gd name="connsiteY4" fmla="*/ 251512 h 282872"/>
                <a:gd name="connsiteX5" fmla="*/ 159271 w 309389"/>
                <a:gd name="connsiteY5" fmla="*/ 282615 h 282872"/>
                <a:gd name="connsiteX6" fmla="*/ 0 w 309389"/>
                <a:gd name="connsiteY6" fmla="*/ 251512 h 282872"/>
                <a:gd name="connsiteX0" fmla="*/ 0 w 309389"/>
                <a:gd name="connsiteY0" fmla="*/ 249887 h 281247"/>
                <a:gd name="connsiteX1" fmla="*/ 37148 w 309389"/>
                <a:gd name="connsiteY1" fmla="*/ 33902 h 281247"/>
                <a:gd name="connsiteX2" fmla="*/ 161651 w 309389"/>
                <a:gd name="connsiteY2" fmla="*/ 2 h 281247"/>
                <a:gd name="connsiteX3" fmla="*/ 277004 w 309389"/>
                <a:gd name="connsiteY3" fmla="*/ 33900 h 281247"/>
                <a:gd name="connsiteX4" fmla="*/ 309389 w 309389"/>
                <a:gd name="connsiteY4" fmla="*/ 249887 h 281247"/>
                <a:gd name="connsiteX5" fmla="*/ 159271 w 309389"/>
                <a:gd name="connsiteY5" fmla="*/ 280990 h 281247"/>
                <a:gd name="connsiteX6" fmla="*/ 0 w 309389"/>
                <a:gd name="connsiteY6" fmla="*/ 249887 h 28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389" h="281247">
                  <a:moveTo>
                    <a:pt x="0" y="249887"/>
                  </a:moveTo>
                  <a:lnTo>
                    <a:pt x="37148" y="33902"/>
                  </a:lnTo>
                  <a:cubicBezTo>
                    <a:pt x="63693" y="-205"/>
                    <a:pt x="121675" y="2"/>
                    <a:pt x="161651" y="2"/>
                  </a:cubicBezTo>
                  <a:cubicBezTo>
                    <a:pt x="201627" y="2"/>
                    <a:pt x="251984" y="-207"/>
                    <a:pt x="277004" y="33900"/>
                  </a:cubicBezTo>
                  <a:lnTo>
                    <a:pt x="309389" y="249887"/>
                  </a:lnTo>
                  <a:cubicBezTo>
                    <a:pt x="292148" y="286186"/>
                    <a:pt x="210836" y="280990"/>
                    <a:pt x="159271" y="280990"/>
                  </a:cubicBezTo>
                  <a:cubicBezTo>
                    <a:pt x="107706" y="280990"/>
                    <a:pt x="17576" y="283408"/>
                    <a:pt x="0" y="249887"/>
                  </a:cubicBez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cxnSp>
          <p:nvCxnSpPr>
            <p:cNvPr id="156" name="直線矢印コネクタ 155"/>
            <p:cNvCxnSpPr/>
            <p:nvPr/>
          </p:nvCxnSpPr>
          <p:spPr>
            <a:xfrm>
              <a:off x="3336809" y="5381742"/>
              <a:ext cx="0" cy="72000"/>
            </a:xfrm>
            <a:prstGeom prst="straightConnector1">
              <a:avLst/>
            </a:prstGeom>
            <a:solidFill>
              <a:schemeClr val="tx2"/>
            </a:solidFill>
            <a:ln w="9525">
              <a:solidFill>
                <a:schemeClr val="tx2"/>
              </a:solidFill>
              <a:tailEnd type="none" w="sm" len="sm"/>
            </a:ln>
          </p:spPr>
          <p:style>
            <a:lnRef idx="1">
              <a:schemeClr val="accent1"/>
            </a:lnRef>
            <a:fillRef idx="0">
              <a:schemeClr val="accent1"/>
            </a:fillRef>
            <a:effectRef idx="0">
              <a:schemeClr val="accent1"/>
            </a:effectRef>
            <a:fontRef idx="minor">
              <a:schemeClr val="tx1"/>
            </a:fontRef>
          </p:style>
        </p:cxnSp>
        <p:sp>
          <p:nvSpPr>
            <p:cNvPr id="157" name="円/楕円 10"/>
            <p:cNvSpPr/>
            <p:nvPr/>
          </p:nvSpPr>
          <p:spPr>
            <a:xfrm>
              <a:off x="3318809" y="5430249"/>
              <a:ext cx="36000" cy="36000"/>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cxnSp>
          <p:nvCxnSpPr>
            <p:cNvPr id="158" name="直線コネクタ 157"/>
            <p:cNvCxnSpPr/>
            <p:nvPr/>
          </p:nvCxnSpPr>
          <p:spPr>
            <a:xfrm>
              <a:off x="3214873" y="5511383"/>
              <a:ext cx="65674" cy="0"/>
            </a:xfrm>
            <a:prstGeom prst="line">
              <a:avLst/>
            </a:prstGeom>
            <a:solidFill>
              <a:schemeClr val="tx2"/>
            </a:solidFill>
            <a:ln w="3175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フリーフォーム 158"/>
            <p:cNvSpPr/>
            <p:nvPr/>
          </p:nvSpPr>
          <p:spPr>
            <a:xfrm rot="16200000" flipH="1">
              <a:off x="3187716" y="5410388"/>
              <a:ext cx="120738" cy="88401"/>
            </a:xfrm>
            <a:custGeom>
              <a:avLst/>
              <a:gdLst>
                <a:gd name="connsiteX0" fmla="*/ 0 w 250128"/>
                <a:gd name="connsiteY0" fmla="*/ 10939 h 242291"/>
                <a:gd name="connsiteX1" fmla="*/ 0 w 250128"/>
                <a:gd name="connsiteY1" fmla="*/ 163045 h 242291"/>
                <a:gd name="connsiteX2" fmla="*/ 2 w 250128"/>
                <a:gd name="connsiteY2" fmla="*/ 163045 h 242291"/>
                <a:gd name="connsiteX3" fmla="*/ 2 w 250128"/>
                <a:gd name="connsiteY3" fmla="*/ 231352 h 242291"/>
                <a:gd name="connsiteX4" fmla="*/ 105125 w 250128"/>
                <a:gd name="connsiteY4" fmla="*/ 226782 h 242291"/>
                <a:gd name="connsiteX5" fmla="*/ 184019 w 250128"/>
                <a:gd name="connsiteY5" fmla="*/ 185016 h 242291"/>
                <a:gd name="connsiteX6" fmla="*/ 250128 w 250128"/>
                <a:gd name="connsiteY6" fmla="*/ 209861 h 242291"/>
                <a:gd name="connsiteX7" fmla="*/ 250128 w 250128"/>
                <a:gd name="connsiteY7" fmla="*/ 79246 h 242291"/>
                <a:gd name="connsiteX8" fmla="*/ 250126 w 250128"/>
                <a:gd name="connsiteY8" fmla="*/ 79246 h 242291"/>
                <a:gd name="connsiteX9" fmla="*/ 250126 w 250128"/>
                <a:gd name="connsiteY9" fmla="*/ 32430 h 242291"/>
                <a:gd name="connsiteX10" fmla="*/ 184017 w 250128"/>
                <a:gd name="connsiteY10" fmla="*/ 57275 h 242291"/>
                <a:gd name="connsiteX11" fmla="*/ 105123 w 250128"/>
                <a:gd name="connsiteY11" fmla="*/ 15509 h 242291"/>
                <a:gd name="connsiteX12" fmla="*/ 0 w 250128"/>
                <a:gd name="connsiteY12" fmla="*/ 10939 h 24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128" h="242291">
                  <a:moveTo>
                    <a:pt x="0" y="10939"/>
                  </a:moveTo>
                  <a:lnTo>
                    <a:pt x="0" y="163045"/>
                  </a:lnTo>
                  <a:lnTo>
                    <a:pt x="2" y="163045"/>
                  </a:lnTo>
                  <a:lnTo>
                    <a:pt x="2" y="231352"/>
                  </a:lnTo>
                  <a:cubicBezTo>
                    <a:pt x="15936" y="254750"/>
                    <a:pt x="74461" y="234504"/>
                    <a:pt x="105125" y="226782"/>
                  </a:cubicBezTo>
                  <a:cubicBezTo>
                    <a:pt x="135788" y="219061"/>
                    <a:pt x="158265" y="186644"/>
                    <a:pt x="184019" y="185016"/>
                  </a:cubicBezTo>
                  <a:cubicBezTo>
                    <a:pt x="225706" y="181434"/>
                    <a:pt x="239116" y="233621"/>
                    <a:pt x="250128" y="209861"/>
                  </a:cubicBezTo>
                  <a:lnTo>
                    <a:pt x="250128" y="79246"/>
                  </a:lnTo>
                  <a:lnTo>
                    <a:pt x="250126" y="79246"/>
                  </a:lnTo>
                  <a:lnTo>
                    <a:pt x="250126" y="32430"/>
                  </a:lnTo>
                  <a:cubicBezTo>
                    <a:pt x="239114" y="8670"/>
                    <a:pt x="225704" y="60857"/>
                    <a:pt x="184017" y="57275"/>
                  </a:cubicBezTo>
                  <a:cubicBezTo>
                    <a:pt x="158263" y="55647"/>
                    <a:pt x="135786" y="23230"/>
                    <a:pt x="105123" y="15509"/>
                  </a:cubicBezTo>
                  <a:cubicBezTo>
                    <a:pt x="74459" y="7787"/>
                    <a:pt x="15934" y="-12459"/>
                    <a:pt x="0" y="10939"/>
                  </a:cubicBez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grpSp>
      <p:grpSp>
        <p:nvGrpSpPr>
          <p:cNvPr id="160" name="グループ化 159"/>
          <p:cNvGrpSpPr/>
          <p:nvPr/>
        </p:nvGrpSpPr>
        <p:grpSpPr>
          <a:xfrm>
            <a:off x="2462820" y="5108444"/>
            <a:ext cx="346509" cy="806081"/>
            <a:chOff x="2452688" y="4410075"/>
            <a:chExt cx="827088" cy="1924050"/>
          </a:xfrm>
          <a:solidFill>
            <a:schemeClr val="tx2"/>
          </a:solidFill>
        </p:grpSpPr>
        <p:sp>
          <p:nvSpPr>
            <p:cNvPr id="161" name="Oval 29"/>
            <p:cNvSpPr>
              <a:spLocks noChangeArrowheads="1"/>
            </p:cNvSpPr>
            <p:nvPr/>
          </p:nvSpPr>
          <p:spPr bwMode="auto">
            <a:xfrm>
              <a:off x="2743201" y="4410075"/>
              <a:ext cx="296863" cy="293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30"/>
            <p:cNvSpPr>
              <a:spLocks/>
            </p:cNvSpPr>
            <p:nvPr/>
          </p:nvSpPr>
          <p:spPr bwMode="auto">
            <a:xfrm>
              <a:off x="2452688" y="4787900"/>
              <a:ext cx="827088" cy="1546225"/>
            </a:xfrm>
            <a:custGeom>
              <a:avLst/>
              <a:gdLst>
                <a:gd name="T0" fmla="*/ 216 w 217"/>
                <a:gd name="T1" fmla="*/ 176 h 410"/>
                <a:gd name="T2" fmla="*/ 203 w 217"/>
                <a:gd name="T3" fmla="*/ 55 h 410"/>
                <a:gd name="T4" fmla="*/ 161 w 217"/>
                <a:gd name="T5" fmla="*/ 2 h 410"/>
                <a:gd name="T6" fmla="*/ 115 w 217"/>
                <a:gd name="T7" fmla="*/ 61 h 410"/>
                <a:gd name="T8" fmla="*/ 67 w 217"/>
                <a:gd name="T9" fmla="*/ 0 h 410"/>
                <a:gd name="T10" fmla="*/ 19 w 217"/>
                <a:gd name="T11" fmla="*/ 48 h 410"/>
                <a:gd name="T12" fmla="*/ 0 w 217"/>
                <a:gd name="T13" fmla="*/ 126 h 410"/>
                <a:gd name="T14" fmla="*/ 0 w 217"/>
                <a:gd name="T15" fmla="*/ 126 h 410"/>
                <a:gd name="T16" fmla="*/ 21 w 217"/>
                <a:gd name="T17" fmla="*/ 147 h 410"/>
                <a:gd name="T18" fmla="*/ 95 w 217"/>
                <a:gd name="T19" fmla="*/ 142 h 410"/>
                <a:gd name="T20" fmla="*/ 110 w 217"/>
                <a:gd name="T21" fmla="*/ 126 h 410"/>
                <a:gd name="T22" fmla="*/ 95 w 217"/>
                <a:gd name="T23" fmla="*/ 111 h 410"/>
                <a:gd name="T24" fmla="*/ 44 w 217"/>
                <a:gd name="T25" fmla="*/ 109 h 410"/>
                <a:gd name="T26" fmla="*/ 46 w 217"/>
                <a:gd name="T27" fmla="*/ 99 h 410"/>
                <a:gd name="T28" fmla="*/ 84 w 217"/>
                <a:gd name="T29" fmla="*/ 102 h 410"/>
                <a:gd name="T30" fmla="*/ 84 w 217"/>
                <a:gd name="T31" fmla="*/ 80 h 410"/>
                <a:gd name="T32" fmla="*/ 98 w 217"/>
                <a:gd name="T33" fmla="*/ 66 h 410"/>
                <a:gd name="T34" fmla="*/ 137 w 217"/>
                <a:gd name="T35" fmla="*/ 66 h 410"/>
                <a:gd name="T36" fmla="*/ 152 w 217"/>
                <a:gd name="T37" fmla="*/ 80 h 410"/>
                <a:gd name="T38" fmla="*/ 152 w 217"/>
                <a:gd name="T39" fmla="*/ 150 h 410"/>
                <a:gd name="T40" fmla="*/ 137 w 217"/>
                <a:gd name="T41" fmla="*/ 165 h 410"/>
                <a:gd name="T42" fmla="*/ 98 w 217"/>
                <a:gd name="T43" fmla="*/ 165 h 410"/>
                <a:gd name="T44" fmla="*/ 84 w 217"/>
                <a:gd name="T45" fmla="*/ 151 h 410"/>
                <a:gd name="T46" fmla="*/ 45 w 217"/>
                <a:gd name="T47" fmla="*/ 154 h 410"/>
                <a:gd name="T48" fmla="*/ 64 w 217"/>
                <a:gd name="T49" fmla="*/ 390 h 410"/>
                <a:gd name="T50" fmla="*/ 84 w 217"/>
                <a:gd name="T51" fmla="*/ 410 h 410"/>
                <a:gd name="T52" fmla="*/ 104 w 217"/>
                <a:gd name="T53" fmla="*/ 390 h 410"/>
                <a:gd name="T54" fmla="*/ 112 w 217"/>
                <a:gd name="T55" fmla="*/ 212 h 410"/>
                <a:gd name="T56" fmla="*/ 120 w 217"/>
                <a:gd name="T57" fmla="*/ 390 h 410"/>
                <a:gd name="T58" fmla="*/ 139 w 217"/>
                <a:gd name="T59" fmla="*/ 410 h 410"/>
                <a:gd name="T60" fmla="*/ 159 w 217"/>
                <a:gd name="T61" fmla="*/ 390 h 410"/>
                <a:gd name="T62" fmla="*/ 179 w 217"/>
                <a:gd name="T63" fmla="*/ 152 h 410"/>
                <a:gd name="T64" fmla="*/ 186 w 217"/>
                <a:gd name="T65" fmla="*/ 180 h 410"/>
                <a:gd name="T66" fmla="*/ 203 w 217"/>
                <a:gd name="T67" fmla="*/ 193 h 410"/>
                <a:gd name="T68" fmla="*/ 216 w 217"/>
                <a:gd name="T69"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7" h="410">
                  <a:moveTo>
                    <a:pt x="216" y="176"/>
                  </a:moveTo>
                  <a:cubicBezTo>
                    <a:pt x="203" y="55"/>
                    <a:pt x="203" y="55"/>
                    <a:pt x="203" y="55"/>
                  </a:cubicBezTo>
                  <a:cubicBezTo>
                    <a:pt x="200" y="28"/>
                    <a:pt x="182" y="12"/>
                    <a:pt x="161" y="2"/>
                  </a:cubicBezTo>
                  <a:cubicBezTo>
                    <a:pt x="115" y="61"/>
                    <a:pt x="115" y="61"/>
                    <a:pt x="115" y="61"/>
                  </a:cubicBezTo>
                  <a:cubicBezTo>
                    <a:pt x="67" y="0"/>
                    <a:pt x="67" y="0"/>
                    <a:pt x="67" y="0"/>
                  </a:cubicBezTo>
                  <a:cubicBezTo>
                    <a:pt x="47" y="8"/>
                    <a:pt x="28" y="23"/>
                    <a:pt x="19" y="48"/>
                  </a:cubicBezTo>
                  <a:cubicBezTo>
                    <a:pt x="0" y="126"/>
                    <a:pt x="0" y="126"/>
                    <a:pt x="0" y="126"/>
                  </a:cubicBezTo>
                  <a:cubicBezTo>
                    <a:pt x="0" y="126"/>
                    <a:pt x="0" y="126"/>
                    <a:pt x="0" y="126"/>
                  </a:cubicBezTo>
                  <a:cubicBezTo>
                    <a:pt x="0" y="138"/>
                    <a:pt x="9" y="147"/>
                    <a:pt x="21" y="147"/>
                  </a:cubicBezTo>
                  <a:cubicBezTo>
                    <a:pt x="95" y="142"/>
                    <a:pt x="95" y="142"/>
                    <a:pt x="95" y="142"/>
                  </a:cubicBezTo>
                  <a:cubicBezTo>
                    <a:pt x="104" y="142"/>
                    <a:pt x="110" y="135"/>
                    <a:pt x="110" y="126"/>
                  </a:cubicBezTo>
                  <a:cubicBezTo>
                    <a:pt x="110" y="118"/>
                    <a:pt x="104" y="111"/>
                    <a:pt x="95" y="111"/>
                  </a:cubicBezTo>
                  <a:cubicBezTo>
                    <a:pt x="44" y="109"/>
                    <a:pt x="44" y="109"/>
                    <a:pt x="44" y="109"/>
                  </a:cubicBezTo>
                  <a:cubicBezTo>
                    <a:pt x="44" y="109"/>
                    <a:pt x="46" y="97"/>
                    <a:pt x="46" y="99"/>
                  </a:cubicBezTo>
                  <a:cubicBezTo>
                    <a:pt x="84" y="102"/>
                    <a:pt x="84" y="102"/>
                    <a:pt x="84" y="102"/>
                  </a:cubicBezTo>
                  <a:cubicBezTo>
                    <a:pt x="84" y="80"/>
                    <a:pt x="84" y="80"/>
                    <a:pt x="84" y="80"/>
                  </a:cubicBezTo>
                  <a:cubicBezTo>
                    <a:pt x="84" y="72"/>
                    <a:pt x="90" y="66"/>
                    <a:pt x="98" y="66"/>
                  </a:cubicBezTo>
                  <a:cubicBezTo>
                    <a:pt x="137" y="66"/>
                    <a:pt x="137" y="66"/>
                    <a:pt x="137" y="66"/>
                  </a:cubicBezTo>
                  <a:cubicBezTo>
                    <a:pt x="145" y="66"/>
                    <a:pt x="152" y="72"/>
                    <a:pt x="152" y="80"/>
                  </a:cubicBezTo>
                  <a:cubicBezTo>
                    <a:pt x="152" y="150"/>
                    <a:pt x="152" y="150"/>
                    <a:pt x="152" y="150"/>
                  </a:cubicBezTo>
                  <a:cubicBezTo>
                    <a:pt x="152" y="158"/>
                    <a:pt x="145" y="165"/>
                    <a:pt x="137" y="165"/>
                  </a:cubicBezTo>
                  <a:cubicBezTo>
                    <a:pt x="98" y="165"/>
                    <a:pt x="98" y="165"/>
                    <a:pt x="98" y="165"/>
                  </a:cubicBezTo>
                  <a:cubicBezTo>
                    <a:pt x="90" y="165"/>
                    <a:pt x="84" y="158"/>
                    <a:pt x="84" y="151"/>
                  </a:cubicBezTo>
                  <a:cubicBezTo>
                    <a:pt x="45" y="154"/>
                    <a:pt x="45" y="154"/>
                    <a:pt x="45" y="154"/>
                  </a:cubicBezTo>
                  <a:cubicBezTo>
                    <a:pt x="46" y="206"/>
                    <a:pt x="52" y="273"/>
                    <a:pt x="64" y="390"/>
                  </a:cubicBezTo>
                  <a:cubicBezTo>
                    <a:pt x="64" y="401"/>
                    <a:pt x="73" y="410"/>
                    <a:pt x="84" y="410"/>
                  </a:cubicBezTo>
                  <a:cubicBezTo>
                    <a:pt x="95" y="410"/>
                    <a:pt x="104" y="401"/>
                    <a:pt x="104" y="390"/>
                  </a:cubicBezTo>
                  <a:cubicBezTo>
                    <a:pt x="112" y="212"/>
                    <a:pt x="112" y="212"/>
                    <a:pt x="112" y="212"/>
                  </a:cubicBezTo>
                  <a:cubicBezTo>
                    <a:pt x="120" y="390"/>
                    <a:pt x="120" y="390"/>
                    <a:pt x="120" y="390"/>
                  </a:cubicBezTo>
                  <a:cubicBezTo>
                    <a:pt x="120" y="401"/>
                    <a:pt x="128" y="410"/>
                    <a:pt x="139" y="410"/>
                  </a:cubicBezTo>
                  <a:cubicBezTo>
                    <a:pt x="150" y="410"/>
                    <a:pt x="159" y="401"/>
                    <a:pt x="159" y="390"/>
                  </a:cubicBezTo>
                  <a:cubicBezTo>
                    <a:pt x="172" y="271"/>
                    <a:pt x="178" y="204"/>
                    <a:pt x="179" y="152"/>
                  </a:cubicBezTo>
                  <a:cubicBezTo>
                    <a:pt x="186" y="180"/>
                    <a:pt x="186" y="180"/>
                    <a:pt x="186" y="180"/>
                  </a:cubicBezTo>
                  <a:cubicBezTo>
                    <a:pt x="187" y="189"/>
                    <a:pt x="194" y="194"/>
                    <a:pt x="203" y="193"/>
                  </a:cubicBezTo>
                  <a:cubicBezTo>
                    <a:pt x="211" y="192"/>
                    <a:pt x="217" y="185"/>
                    <a:pt x="216"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Rectangle 31"/>
            <p:cNvSpPr>
              <a:spLocks noChangeArrowheads="1"/>
            </p:cNvSpPr>
            <p:nvPr/>
          </p:nvSpPr>
          <p:spPr bwMode="auto">
            <a:xfrm>
              <a:off x="2852738" y="4787900"/>
              <a:ext cx="7620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Freeform 32"/>
            <p:cNvSpPr>
              <a:spLocks/>
            </p:cNvSpPr>
            <p:nvPr/>
          </p:nvSpPr>
          <p:spPr bwMode="auto">
            <a:xfrm>
              <a:off x="2852738" y="4843463"/>
              <a:ext cx="76200" cy="139700"/>
            </a:xfrm>
            <a:custGeom>
              <a:avLst/>
              <a:gdLst>
                <a:gd name="T0" fmla="*/ 24 w 48"/>
                <a:gd name="T1" fmla="*/ 88 h 88"/>
                <a:gd name="T2" fmla="*/ 48 w 48"/>
                <a:gd name="T3" fmla="*/ 57 h 88"/>
                <a:gd name="T4" fmla="*/ 48 w 48"/>
                <a:gd name="T5" fmla="*/ 0 h 88"/>
                <a:gd name="T6" fmla="*/ 0 w 48"/>
                <a:gd name="T7" fmla="*/ 0 h 88"/>
                <a:gd name="T8" fmla="*/ 0 w 48"/>
                <a:gd name="T9" fmla="*/ 57 h 88"/>
                <a:gd name="T10" fmla="*/ 24 w 48"/>
                <a:gd name="T11" fmla="*/ 88 h 88"/>
              </a:gdLst>
              <a:ahLst/>
              <a:cxnLst>
                <a:cxn ang="0">
                  <a:pos x="T0" y="T1"/>
                </a:cxn>
                <a:cxn ang="0">
                  <a:pos x="T2" y="T3"/>
                </a:cxn>
                <a:cxn ang="0">
                  <a:pos x="T4" y="T5"/>
                </a:cxn>
                <a:cxn ang="0">
                  <a:pos x="T6" y="T7"/>
                </a:cxn>
                <a:cxn ang="0">
                  <a:pos x="T8" y="T9"/>
                </a:cxn>
                <a:cxn ang="0">
                  <a:pos x="T10" y="T11"/>
                </a:cxn>
              </a:cxnLst>
              <a:rect l="0" t="0" r="r" b="b"/>
              <a:pathLst>
                <a:path w="48" h="88">
                  <a:moveTo>
                    <a:pt x="24" y="88"/>
                  </a:moveTo>
                  <a:lnTo>
                    <a:pt x="48" y="57"/>
                  </a:lnTo>
                  <a:lnTo>
                    <a:pt x="48" y="0"/>
                  </a:lnTo>
                  <a:lnTo>
                    <a:pt x="0" y="0"/>
                  </a:lnTo>
                  <a:lnTo>
                    <a:pt x="0" y="57"/>
                  </a:lnTo>
                  <a:lnTo>
                    <a:pt x="2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Oval 33"/>
            <p:cNvSpPr>
              <a:spLocks noChangeArrowheads="1"/>
            </p:cNvSpPr>
            <p:nvPr/>
          </p:nvSpPr>
          <p:spPr bwMode="auto">
            <a:xfrm>
              <a:off x="2868613" y="510381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Oval 34"/>
            <p:cNvSpPr>
              <a:spLocks noChangeArrowheads="1"/>
            </p:cNvSpPr>
            <p:nvPr/>
          </p:nvSpPr>
          <p:spPr bwMode="auto">
            <a:xfrm>
              <a:off x="2868613" y="5221288"/>
              <a:ext cx="46038"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Freeform 35"/>
            <p:cNvSpPr>
              <a:spLocks/>
            </p:cNvSpPr>
            <p:nvPr/>
          </p:nvSpPr>
          <p:spPr bwMode="auto">
            <a:xfrm>
              <a:off x="2803526" y="5062538"/>
              <a:ext cx="198438" cy="317500"/>
            </a:xfrm>
            <a:custGeom>
              <a:avLst/>
              <a:gdLst>
                <a:gd name="T0" fmla="*/ 45 w 52"/>
                <a:gd name="T1" fmla="*/ 0 h 84"/>
                <a:gd name="T2" fmla="*/ 6 w 52"/>
                <a:gd name="T3" fmla="*/ 0 h 84"/>
                <a:gd name="T4" fmla="*/ 0 w 52"/>
                <a:gd name="T5" fmla="*/ 7 h 84"/>
                <a:gd name="T6" fmla="*/ 0 w 52"/>
                <a:gd name="T7" fmla="*/ 30 h 84"/>
                <a:gd name="T8" fmla="*/ 4 w 52"/>
                <a:gd name="T9" fmla="*/ 30 h 84"/>
                <a:gd name="T10" fmla="*/ 26 w 52"/>
                <a:gd name="T11" fmla="*/ 53 h 84"/>
                <a:gd name="T12" fmla="*/ 4 w 52"/>
                <a:gd name="T13" fmla="*/ 77 h 84"/>
                <a:gd name="T14" fmla="*/ 0 w 52"/>
                <a:gd name="T15" fmla="*/ 77 h 84"/>
                <a:gd name="T16" fmla="*/ 0 w 52"/>
                <a:gd name="T17" fmla="*/ 77 h 84"/>
                <a:gd name="T18" fmla="*/ 6 w 52"/>
                <a:gd name="T19" fmla="*/ 84 h 84"/>
                <a:gd name="T20" fmla="*/ 45 w 52"/>
                <a:gd name="T21" fmla="*/ 84 h 84"/>
                <a:gd name="T22" fmla="*/ 52 w 52"/>
                <a:gd name="T23" fmla="*/ 77 h 84"/>
                <a:gd name="T24" fmla="*/ 52 w 52"/>
                <a:gd name="T25" fmla="*/ 7 h 84"/>
                <a:gd name="T26" fmla="*/ 45 w 52"/>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84">
                  <a:moveTo>
                    <a:pt x="45" y="0"/>
                  </a:moveTo>
                  <a:cubicBezTo>
                    <a:pt x="6" y="0"/>
                    <a:pt x="6" y="0"/>
                    <a:pt x="6" y="0"/>
                  </a:cubicBezTo>
                  <a:cubicBezTo>
                    <a:pt x="3" y="0"/>
                    <a:pt x="0" y="3"/>
                    <a:pt x="0" y="7"/>
                  </a:cubicBezTo>
                  <a:cubicBezTo>
                    <a:pt x="0" y="30"/>
                    <a:pt x="0" y="30"/>
                    <a:pt x="0" y="30"/>
                  </a:cubicBezTo>
                  <a:cubicBezTo>
                    <a:pt x="4" y="30"/>
                    <a:pt x="4" y="30"/>
                    <a:pt x="4" y="30"/>
                  </a:cubicBezTo>
                  <a:cubicBezTo>
                    <a:pt x="16" y="31"/>
                    <a:pt x="26" y="41"/>
                    <a:pt x="26" y="53"/>
                  </a:cubicBezTo>
                  <a:cubicBezTo>
                    <a:pt x="26" y="66"/>
                    <a:pt x="16" y="76"/>
                    <a:pt x="4" y="77"/>
                  </a:cubicBezTo>
                  <a:cubicBezTo>
                    <a:pt x="0" y="77"/>
                    <a:pt x="0" y="77"/>
                    <a:pt x="0" y="77"/>
                  </a:cubicBezTo>
                  <a:cubicBezTo>
                    <a:pt x="0" y="77"/>
                    <a:pt x="0" y="77"/>
                    <a:pt x="0" y="77"/>
                  </a:cubicBezTo>
                  <a:cubicBezTo>
                    <a:pt x="0" y="81"/>
                    <a:pt x="3" y="84"/>
                    <a:pt x="6" y="84"/>
                  </a:cubicBezTo>
                  <a:cubicBezTo>
                    <a:pt x="45" y="84"/>
                    <a:pt x="45" y="84"/>
                    <a:pt x="45" y="84"/>
                  </a:cubicBezTo>
                  <a:cubicBezTo>
                    <a:pt x="49" y="84"/>
                    <a:pt x="52" y="81"/>
                    <a:pt x="52" y="77"/>
                  </a:cubicBezTo>
                  <a:cubicBezTo>
                    <a:pt x="52" y="7"/>
                    <a:pt x="52" y="7"/>
                    <a:pt x="52" y="7"/>
                  </a:cubicBezTo>
                  <a:cubicBezTo>
                    <a:pt x="52" y="3"/>
                    <a:pt x="49"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68" name="グループ化 167"/>
          <p:cNvGrpSpPr/>
          <p:nvPr/>
        </p:nvGrpSpPr>
        <p:grpSpPr>
          <a:xfrm>
            <a:off x="3482627" y="5108444"/>
            <a:ext cx="346509" cy="806081"/>
            <a:chOff x="2452688" y="4410075"/>
            <a:chExt cx="827088" cy="1924050"/>
          </a:xfrm>
          <a:solidFill>
            <a:schemeClr val="tx2"/>
          </a:solidFill>
        </p:grpSpPr>
        <p:sp>
          <p:nvSpPr>
            <p:cNvPr id="169" name="Oval 29"/>
            <p:cNvSpPr>
              <a:spLocks noChangeArrowheads="1"/>
            </p:cNvSpPr>
            <p:nvPr/>
          </p:nvSpPr>
          <p:spPr bwMode="auto">
            <a:xfrm>
              <a:off x="2743201" y="4410075"/>
              <a:ext cx="296863" cy="293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30"/>
            <p:cNvSpPr>
              <a:spLocks/>
            </p:cNvSpPr>
            <p:nvPr/>
          </p:nvSpPr>
          <p:spPr bwMode="auto">
            <a:xfrm>
              <a:off x="2452688" y="4787900"/>
              <a:ext cx="827088" cy="1546225"/>
            </a:xfrm>
            <a:custGeom>
              <a:avLst/>
              <a:gdLst>
                <a:gd name="T0" fmla="*/ 216 w 217"/>
                <a:gd name="T1" fmla="*/ 176 h 410"/>
                <a:gd name="T2" fmla="*/ 203 w 217"/>
                <a:gd name="T3" fmla="*/ 55 h 410"/>
                <a:gd name="T4" fmla="*/ 161 w 217"/>
                <a:gd name="T5" fmla="*/ 2 h 410"/>
                <a:gd name="T6" fmla="*/ 115 w 217"/>
                <a:gd name="T7" fmla="*/ 61 h 410"/>
                <a:gd name="T8" fmla="*/ 67 w 217"/>
                <a:gd name="T9" fmla="*/ 0 h 410"/>
                <a:gd name="T10" fmla="*/ 19 w 217"/>
                <a:gd name="T11" fmla="*/ 48 h 410"/>
                <a:gd name="T12" fmla="*/ 0 w 217"/>
                <a:gd name="T13" fmla="*/ 126 h 410"/>
                <a:gd name="T14" fmla="*/ 0 w 217"/>
                <a:gd name="T15" fmla="*/ 126 h 410"/>
                <a:gd name="T16" fmla="*/ 21 w 217"/>
                <a:gd name="T17" fmla="*/ 147 h 410"/>
                <a:gd name="T18" fmla="*/ 95 w 217"/>
                <a:gd name="T19" fmla="*/ 142 h 410"/>
                <a:gd name="T20" fmla="*/ 110 w 217"/>
                <a:gd name="T21" fmla="*/ 126 h 410"/>
                <a:gd name="T22" fmla="*/ 95 w 217"/>
                <a:gd name="T23" fmla="*/ 111 h 410"/>
                <a:gd name="T24" fmla="*/ 44 w 217"/>
                <a:gd name="T25" fmla="*/ 109 h 410"/>
                <a:gd name="T26" fmla="*/ 46 w 217"/>
                <a:gd name="T27" fmla="*/ 99 h 410"/>
                <a:gd name="T28" fmla="*/ 84 w 217"/>
                <a:gd name="T29" fmla="*/ 102 h 410"/>
                <a:gd name="T30" fmla="*/ 84 w 217"/>
                <a:gd name="T31" fmla="*/ 80 h 410"/>
                <a:gd name="T32" fmla="*/ 98 w 217"/>
                <a:gd name="T33" fmla="*/ 66 h 410"/>
                <a:gd name="T34" fmla="*/ 137 w 217"/>
                <a:gd name="T35" fmla="*/ 66 h 410"/>
                <a:gd name="T36" fmla="*/ 152 w 217"/>
                <a:gd name="T37" fmla="*/ 80 h 410"/>
                <a:gd name="T38" fmla="*/ 152 w 217"/>
                <a:gd name="T39" fmla="*/ 150 h 410"/>
                <a:gd name="T40" fmla="*/ 137 w 217"/>
                <a:gd name="T41" fmla="*/ 165 h 410"/>
                <a:gd name="T42" fmla="*/ 98 w 217"/>
                <a:gd name="T43" fmla="*/ 165 h 410"/>
                <a:gd name="T44" fmla="*/ 84 w 217"/>
                <a:gd name="T45" fmla="*/ 151 h 410"/>
                <a:gd name="T46" fmla="*/ 45 w 217"/>
                <a:gd name="T47" fmla="*/ 154 h 410"/>
                <a:gd name="T48" fmla="*/ 64 w 217"/>
                <a:gd name="T49" fmla="*/ 390 h 410"/>
                <a:gd name="T50" fmla="*/ 84 w 217"/>
                <a:gd name="T51" fmla="*/ 410 h 410"/>
                <a:gd name="T52" fmla="*/ 104 w 217"/>
                <a:gd name="T53" fmla="*/ 390 h 410"/>
                <a:gd name="T54" fmla="*/ 112 w 217"/>
                <a:gd name="T55" fmla="*/ 212 h 410"/>
                <a:gd name="T56" fmla="*/ 120 w 217"/>
                <a:gd name="T57" fmla="*/ 390 h 410"/>
                <a:gd name="T58" fmla="*/ 139 w 217"/>
                <a:gd name="T59" fmla="*/ 410 h 410"/>
                <a:gd name="T60" fmla="*/ 159 w 217"/>
                <a:gd name="T61" fmla="*/ 390 h 410"/>
                <a:gd name="T62" fmla="*/ 179 w 217"/>
                <a:gd name="T63" fmla="*/ 152 h 410"/>
                <a:gd name="T64" fmla="*/ 186 w 217"/>
                <a:gd name="T65" fmla="*/ 180 h 410"/>
                <a:gd name="T66" fmla="*/ 203 w 217"/>
                <a:gd name="T67" fmla="*/ 193 h 410"/>
                <a:gd name="T68" fmla="*/ 216 w 217"/>
                <a:gd name="T69"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7" h="410">
                  <a:moveTo>
                    <a:pt x="216" y="176"/>
                  </a:moveTo>
                  <a:cubicBezTo>
                    <a:pt x="203" y="55"/>
                    <a:pt x="203" y="55"/>
                    <a:pt x="203" y="55"/>
                  </a:cubicBezTo>
                  <a:cubicBezTo>
                    <a:pt x="200" y="28"/>
                    <a:pt x="182" y="12"/>
                    <a:pt x="161" y="2"/>
                  </a:cubicBezTo>
                  <a:cubicBezTo>
                    <a:pt x="115" y="61"/>
                    <a:pt x="115" y="61"/>
                    <a:pt x="115" y="61"/>
                  </a:cubicBezTo>
                  <a:cubicBezTo>
                    <a:pt x="67" y="0"/>
                    <a:pt x="67" y="0"/>
                    <a:pt x="67" y="0"/>
                  </a:cubicBezTo>
                  <a:cubicBezTo>
                    <a:pt x="47" y="8"/>
                    <a:pt x="28" y="23"/>
                    <a:pt x="19" y="48"/>
                  </a:cubicBezTo>
                  <a:cubicBezTo>
                    <a:pt x="0" y="126"/>
                    <a:pt x="0" y="126"/>
                    <a:pt x="0" y="126"/>
                  </a:cubicBezTo>
                  <a:cubicBezTo>
                    <a:pt x="0" y="126"/>
                    <a:pt x="0" y="126"/>
                    <a:pt x="0" y="126"/>
                  </a:cubicBezTo>
                  <a:cubicBezTo>
                    <a:pt x="0" y="138"/>
                    <a:pt x="9" y="147"/>
                    <a:pt x="21" y="147"/>
                  </a:cubicBezTo>
                  <a:cubicBezTo>
                    <a:pt x="95" y="142"/>
                    <a:pt x="95" y="142"/>
                    <a:pt x="95" y="142"/>
                  </a:cubicBezTo>
                  <a:cubicBezTo>
                    <a:pt x="104" y="142"/>
                    <a:pt x="110" y="135"/>
                    <a:pt x="110" y="126"/>
                  </a:cubicBezTo>
                  <a:cubicBezTo>
                    <a:pt x="110" y="118"/>
                    <a:pt x="104" y="111"/>
                    <a:pt x="95" y="111"/>
                  </a:cubicBezTo>
                  <a:cubicBezTo>
                    <a:pt x="44" y="109"/>
                    <a:pt x="44" y="109"/>
                    <a:pt x="44" y="109"/>
                  </a:cubicBezTo>
                  <a:cubicBezTo>
                    <a:pt x="44" y="109"/>
                    <a:pt x="46" y="97"/>
                    <a:pt x="46" y="99"/>
                  </a:cubicBezTo>
                  <a:cubicBezTo>
                    <a:pt x="84" y="102"/>
                    <a:pt x="84" y="102"/>
                    <a:pt x="84" y="102"/>
                  </a:cubicBezTo>
                  <a:cubicBezTo>
                    <a:pt x="84" y="80"/>
                    <a:pt x="84" y="80"/>
                    <a:pt x="84" y="80"/>
                  </a:cubicBezTo>
                  <a:cubicBezTo>
                    <a:pt x="84" y="72"/>
                    <a:pt x="90" y="66"/>
                    <a:pt x="98" y="66"/>
                  </a:cubicBezTo>
                  <a:cubicBezTo>
                    <a:pt x="137" y="66"/>
                    <a:pt x="137" y="66"/>
                    <a:pt x="137" y="66"/>
                  </a:cubicBezTo>
                  <a:cubicBezTo>
                    <a:pt x="145" y="66"/>
                    <a:pt x="152" y="72"/>
                    <a:pt x="152" y="80"/>
                  </a:cubicBezTo>
                  <a:cubicBezTo>
                    <a:pt x="152" y="150"/>
                    <a:pt x="152" y="150"/>
                    <a:pt x="152" y="150"/>
                  </a:cubicBezTo>
                  <a:cubicBezTo>
                    <a:pt x="152" y="158"/>
                    <a:pt x="145" y="165"/>
                    <a:pt x="137" y="165"/>
                  </a:cubicBezTo>
                  <a:cubicBezTo>
                    <a:pt x="98" y="165"/>
                    <a:pt x="98" y="165"/>
                    <a:pt x="98" y="165"/>
                  </a:cubicBezTo>
                  <a:cubicBezTo>
                    <a:pt x="90" y="165"/>
                    <a:pt x="84" y="158"/>
                    <a:pt x="84" y="151"/>
                  </a:cubicBezTo>
                  <a:cubicBezTo>
                    <a:pt x="45" y="154"/>
                    <a:pt x="45" y="154"/>
                    <a:pt x="45" y="154"/>
                  </a:cubicBezTo>
                  <a:cubicBezTo>
                    <a:pt x="46" y="206"/>
                    <a:pt x="52" y="273"/>
                    <a:pt x="64" y="390"/>
                  </a:cubicBezTo>
                  <a:cubicBezTo>
                    <a:pt x="64" y="401"/>
                    <a:pt x="73" y="410"/>
                    <a:pt x="84" y="410"/>
                  </a:cubicBezTo>
                  <a:cubicBezTo>
                    <a:pt x="95" y="410"/>
                    <a:pt x="104" y="401"/>
                    <a:pt x="104" y="390"/>
                  </a:cubicBezTo>
                  <a:cubicBezTo>
                    <a:pt x="112" y="212"/>
                    <a:pt x="112" y="212"/>
                    <a:pt x="112" y="212"/>
                  </a:cubicBezTo>
                  <a:cubicBezTo>
                    <a:pt x="120" y="390"/>
                    <a:pt x="120" y="390"/>
                    <a:pt x="120" y="390"/>
                  </a:cubicBezTo>
                  <a:cubicBezTo>
                    <a:pt x="120" y="401"/>
                    <a:pt x="128" y="410"/>
                    <a:pt x="139" y="410"/>
                  </a:cubicBezTo>
                  <a:cubicBezTo>
                    <a:pt x="150" y="410"/>
                    <a:pt x="159" y="401"/>
                    <a:pt x="159" y="390"/>
                  </a:cubicBezTo>
                  <a:cubicBezTo>
                    <a:pt x="172" y="271"/>
                    <a:pt x="178" y="204"/>
                    <a:pt x="179" y="152"/>
                  </a:cubicBezTo>
                  <a:cubicBezTo>
                    <a:pt x="186" y="180"/>
                    <a:pt x="186" y="180"/>
                    <a:pt x="186" y="180"/>
                  </a:cubicBezTo>
                  <a:cubicBezTo>
                    <a:pt x="187" y="189"/>
                    <a:pt x="194" y="194"/>
                    <a:pt x="203" y="193"/>
                  </a:cubicBezTo>
                  <a:cubicBezTo>
                    <a:pt x="211" y="192"/>
                    <a:pt x="217" y="185"/>
                    <a:pt x="216"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Rectangle 31"/>
            <p:cNvSpPr>
              <a:spLocks noChangeArrowheads="1"/>
            </p:cNvSpPr>
            <p:nvPr/>
          </p:nvSpPr>
          <p:spPr bwMode="auto">
            <a:xfrm>
              <a:off x="2852738" y="4787900"/>
              <a:ext cx="7620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32"/>
            <p:cNvSpPr>
              <a:spLocks/>
            </p:cNvSpPr>
            <p:nvPr/>
          </p:nvSpPr>
          <p:spPr bwMode="auto">
            <a:xfrm>
              <a:off x="2852738" y="4843463"/>
              <a:ext cx="76200" cy="139700"/>
            </a:xfrm>
            <a:custGeom>
              <a:avLst/>
              <a:gdLst>
                <a:gd name="T0" fmla="*/ 24 w 48"/>
                <a:gd name="T1" fmla="*/ 88 h 88"/>
                <a:gd name="T2" fmla="*/ 48 w 48"/>
                <a:gd name="T3" fmla="*/ 57 h 88"/>
                <a:gd name="T4" fmla="*/ 48 w 48"/>
                <a:gd name="T5" fmla="*/ 0 h 88"/>
                <a:gd name="T6" fmla="*/ 0 w 48"/>
                <a:gd name="T7" fmla="*/ 0 h 88"/>
                <a:gd name="T8" fmla="*/ 0 w 48"/>
                <a:gd name="T9" fmla="*/ 57 h 88"/>
                <a:gd name="T10" fmla="*/ 24 w 48"/>
                <a:gd name="T11" fmla="*/ 88 h 88"/>
              </a:gdLst>
              <a:ahLst/>
              <a:cxnLst>
                <a:cxn ang="0">
                  <a:pos x="T0" y="T1"/>
                </a:cxn>
                <a:cxn ang="0">
                  <a:pos x="T2" y="T3"/>
                </a:cxn>
                <a:cxn ang="0">
                  <a:pos x="T4" y="T5"/>
                </a:cxn>
                <a:cxn ang="0">
                  <a:pos x="T6" y="T7"/>
                </a:cxn>
                <a:cxn ang="0">
                  <a:pos x="T8" y="T9"/>
                </a:cxn>
                <a:cxn ang="0">
                  <a:pos x="T10" y="T11"/>
                </a:cxn>
              </a:cxnLst>
              <a:rect l="0" t="0" r="r" b="b"/>
              <a:pathLst>
                <a:path w="48" h="88">
                  <a:moveTo>
                    <a:pt x="24" y="88"/>
                  </a:moveTo>
                  <a:lnTo>
                    <a:pt x="48" y="57"/>
                  </a:lnTo>
                  <a:lnTo>
                    <a:pt x="48" y="0"/>
                  </a:lnTo>
                  <a:lnTo>
                    <a:pt x="0" y="0"/>
                  </a:lnTo>
                  <a:lnTo>
                    <a:pt x="0" y="57"/>
                  </a:lnTo>
                  <a:lnTo>
                    <a:pt x="2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Oval 33"/>
            <p:cNvSpPr>
              <a:spLocks noChangeArrowheads="1"/>
            </p:cNvSpPr>
            <p:nvPr/>
          </p:nvSpPr>
          <p:spPr bwMode="auto">
            <a:xfrm>
              <a:off x="2868613" y="510381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Oval 34"/>
            <p:cNvSpPr>
              <a:spLocks noChangeArrowheads="1"/>
            </p:cNvSpPr>
            <p:nvPr/>
          </p:nvSpPr>
          <p:spPr bwMode="auto">
            <a:xfrm>
              <a:off x="2868613" y="5221288"/>
              <a:ext cx="46038"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5" name="Freeform 35"/>
            <p:cNvSpPr>
              <a:spLocks/>
            </p:cNvSpPr>
            <p:nvPr/>
          </p:nvSpPr>
          <p:spPr bwMode="auto">
            <a:xfrm>
              <a:off x="2803526" y="5062538"/>
              <a:ext cx="198438" cy="317500"/>
            </a:xfrm>
            <a:custGeom>
              <a:avLst/>
              <a:gdLst>
                <a:gd name="T0" fmla="*/ 45 w 52"/>
                <a:gd name="T1" fmla="*/ 0 h 84"/>
                <a:gd name="T2" fmla="*/ 6 w 52"/>
                <a:gd name="T3" fmla="*/ 0 h 84"/>
                <a:gd name="T4" fmla="*/ 0 w 52"/>
                <a:gd name="T5" fmla="*/ 7 h 84"/>
                <a:gd name="T6" fmla="*/ 0 w 52"/>
                <a:gd name="T7" fmla="*/ 30 h 84"/>
                <a:gd name="T8" fmla="*/ 4 w 52"/>
                <a:gd name="T9" fmla="*/ 30 h 84"/>
                <a:gd name="T10" fmla="*/ 26 w 52"/>
                <a:gd name="T11" fmla="*/ 53 h 84"/>
                <a:gd name="T12" fmla="*/ 4 w 52"/>
                <a:gd name="T13" fmla="*/ 77 h 84"/>
                <a:gd name="T14" fmla="*/ 0 w 52"/>
                <a:gd name="T15" fmla="*/ 77 h 84"/>
                <a:gd name="T16" fmla="*/ 0 w 52"/>
                <a:gd name="T17" fmla="*/ 77 h 84"/>
                <a:gd name="T18" fmla="*/ 6 w 52"/>
                <a:gd name="T19" fmla="*/ 84 h 84"/>
                <a:gd name="T20" fmla="*/ 45 w 52"/>
                <a:gd name="T21" fmla="*/ 84 h 84"/>
                <a:gd name="T22" fmla="*/ 52 w 52"/>
                <a:gd name="T23" fmla="*/ 77 h 84"/>
                <a:gd name="T24" fmla="*/ 52 w 52"/>
                <a:gd name="T25" fmla="*/ 7 h 84"/>
                <a:gd name="T26" fmla="*/ 45 w 52"/>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84">
                  <a:moveTo>
                    <a:pt x="45" y="0"/>
                  </a:moveTo>
                  <a:cubicBezTo>
                    <a:pt x="6" y="0"/>
                    <a:pt x="6" y="0"/>
                    <a:pt x="6" y="0"/>
                  </a:cubicBezTo>
                  <a:cubicBezTo>
                    <a:pt x="3" y="0"/>
                    <a:pt x="0" y="3"/>
                    <a:pt x="0" y="7"/>
                  </a:cubicBezTo>
                  <a:cubicBezTo>
                    <a:pt x="0" y="30"/>
                    <a:pt x="0" y="30"/>
                    <a:pt x="0" y="30"/>
                  </a:cubicBezTo>
                  <a:cubicBezTo>
                    <a:pt x="4" y="30"/>
                    <a:pt x="4" y="30"/>
                    <a:pt x="4" y="30"/>
                  </a:cubicBezTo>
                  <a:cubicBezTo>
                    <a:pt x="16" y="31"/>
                    <a:pt x="26" y="41"/>
                    <a:pt x="26" y="53"/>
                  </a:cubicBezTo>
                  <a:cubicBezTo>
                    <a:pt x="26" y="66"/>
                    <a:pt x="16" y="76"/>
                    <a:pt x="4" y="77"/>
                  </a:cubicBezTo>
                  <a:cubicBezTo>
                    <a:pt x="0" y="77"/>
                    <a:pt x="0" y="77"/>
                    <a:pt x="0" y="77"/>
                  </a:cubicBezTo>
                  <a:cubicBezTo>
                    <a:pt x="0" y="77"/>
                    <a:pt x="0" y="77"/>
                    <a:pt x="0" y="77"/>
                  </a:cubicBezTo>
                  <a:cubicBezTo>
                    <a:pt x="0" y="81"/>
                    <a:pt x="3" y="84"/>
                    <a:pt x="6" y="84"/>
                  </a:cubicBezTo>
                  <a:cubicBezTo>
                    <a:pt x="45" y="84"/>
                    <a:pt x="45" y="84"/>
                    <a:pt x="45" y="84"/>
                  </a:cubicBezTo>
                  <a:cubicBezTo>
                    <a:pt x="49" y="84"/>
                    <a:pt x="52" y="81"/>
                    <a:pt x="52" y="77"/>
                  </a:cubicBezTo>
                  <a:cubicBezTo>
                    <a:pt x="52" y="7"/>
                    <a:pt x="52" y="7"/>
                    <a:pt x="52" y="7"/>
                  </a:cubicBezTo>
                  <a:cubicBezTo>
                    <a:pt x="52" y="3"/>
                    <a:pt x="49"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76" name="正方形/長方形 175"/>
          <p:cNvSpPr/>
          <p:nvPr/>
        </p:nvSpPr>
        <p:spPr>
          <a:xfrm>
            <a:off x="408389" y="3141583"/>
            <a:ext cx="4277391" cy="637056"/>
          </a:xfrm>
          <a:prstGeom prst="rect">
            <a:avLst/>
          </a:prstGeom>
        </p:spPr>
        <p:txBody>
          <a:bodyPr wrap="square" lIns="0" tIns="0" rIns="0" bIns="0" anchor="t" anchorCtr="0">
            <a:noAutofit/>
          </a:bodyPr>
          <a:lstStyle/>
          <a:p>
            <a:pPr>
              <a:spcAft>
                <a:spcPts val="544"/>
              </a:spcAft>
              <a:buClr>
                <a:schemeClr val="accent2"/>
              </a:buClr>
              <a:buSzPct val="80000"/>
            </a:pPr>
            <a:r>
              <a:rPr lang="en-US" altLang="ja-JP" sz="1100" dirty="0" smtClean="0">
                <a:latin typeface="+mn-ea"/>
              </a:rPr>
              <a:t>※</a:t>
            </a:r>
            <a:r>
              <a:rPr lang="ja-JP" altLang="en-US" sz="1100" dirty="0" smtClean="0">
                <a:latin typeface="+mn-ea"/>
              </a:rPr>
              <a:t>離れた距離で利用する場合、通信不安定になることがあります。</a:t>
            </a:r>
            <a:r>
              <a:rPr lang="en-US" altLang="ja-JP" sz="1100" dirty="0" smtClean="0">
                <a:latin typeface="+mn-ea"/>
              </a:rPr>
              <a:t/>
            </a:r>
            <a:br>
              <a:rPr lang="en-US" altLang="ja-JP" sz="1100" dirty="0" smtClean="0">
                <a:latin typeface="+mn-ea"/>
              </a:rPr>
            </a:br>
            <a:r>
              <a:rPr lang="ja-JP" altLang="en-US" sz="1100" dirty="0" smtClean="0">
                <a:latin typeface="+mn-ea"/>
              </a:rPr>
              <a:t>　 その場合、周波数帯変更を行うことで、安定する可能性があります。</a:t>
            </a:r>
            <a:r>
              <a:rPr lang="en-US" altLang="ja-JP" sz="1100" dirty="0" smtClean="0">
                <a:latin typeface="+mn-ea"/>
              </a:rPr>
              <a:t/>
            </a:r>
            <a:br>
              <a:rPr lang="en-US" altLang="ja-JP" sz="1100" dirty="0" smtClean="0">
                <a:latin typeface="+mn-ea"/>
              </a:rPr>
            </a:br>
            <a:r>
              <a:rPr lang="ja-JP" altLang="en-US" sz="1100" dirty="0" smtClean="0">
                <a:latin typeface="+mn-ea"/>
              </a:rPr>
              <a:t>　 詳しくは、本書</a:t>
            </a:r>
            <a:r>
              <a:rPr lang="en-US" altLang="ja-JP" sz="1100" dirty="0" smtClean="0">
                <a:latin typeface="+mn-ea"/>
              </a:rPr>
              <a:t>15</a:t>
            </a:r>
            <a:r>
              <a:rPr lang="ja-JP" altLang="en-US" sz="1100" dirty="0" smtClean="0">
                <a:latin typeface="+mn-ea"/>
              </a:rPr>
              <a:t>ページをご参照ください。</a:t>
            </a:r>
            <a:endParaRPr lang="en-US" altLang="ja-JP" sz="1100" dirty="0">
              <a:latin typeface="+mn-ea"/>
            </a:endParaRPr>
          </a:p>
          <a:p>
            <a:pPr>
              <a:spcAft>
                <a:spcPts val="544"/>
              </a:spcAft>
              <a:buClr>
                <a:schemeClr val="accent2"/>
              </a:buClr>
              <a:buSzPct val="80000"/>
            </a:pPr>
            <a:r>
              <a:rPr lang="ja-JP" altLang="en-US" sz="1100" dirty="0">
                <a:latin typeface="+mn-ea"/>
              </a:rPr>
              <a:t>　</a:t>
            </a:r>
            <a:r>
              <a:rPr lang="ja-JP" altLang="en-US" sz="1100" dirty="0" smtClean="0">
                <a:latin typeface="+mn-ea"/>
              </a:rPr>
              <a:t> </a:t>
            </a:r>
            <a:endParaRPr lang="en-US" altLang="ja-JP" sz="1100" dirty="0" smtClean="0">
              <a:latin typeface="+mn-ea"/>
            </a:endParaRPr>
          </a:p>
        </p:txBody>
      </p:sp>
      <p:sp>
        <p:nvSpPr>
          <p:cNvPr id="177" name="正方形/長方形 176"/>
          <p:cNvSpPr/>
          <p:nvPr/>
        </p:nvSpPr>
        <p:spPr>
          <a:xfrm>
            <a:off x="408389" y="5960439"/>
            <a:ext cx="4277391" cy="637056"/>
          </a:xfrm>
          <a:prstGeom prst="rect">
            <a:avLst/>
          </a:prstGeom>
        </p:spPr>
        <p:txBody>
          <a:bodyPr wrap="square" lIns="0" tIns="0" rIns="0" bIns="0" anchor="t" anchorCtr="0">
            <a:noAutofit/>
          </a:bodyPr>
          <a:lstStyle/>
          <a:p>
            <a:pPr>
              <a:spcAft>
                <a:spcPts val="544"/>
              </a:spcAft>
              <a:buClr>
                <a:schemeClr val="accent2"/>
              </a:buClr>
              <a:buSzPct val="80000"/>
            </a:pPr>
            <a:r>
              <a:rPr lang="en-US" altLang="ja-JP" sz="1100" dirty="0" smtClean="0">
                <a:latin typeface="+mn-ea"/>
              </a:rPr>
              <a:t>※S1E</a:t>
            </a:r>
            <a:r>
              <a:rPr lang="ja-JP" altLang="en-US" sz="1100" dirty="0" smtClean="0">
                <a:latin typeface="+mn-ea"/>
              </a:rPr>
              <a:t>と</a:t>
            </a:r>
            <a:r>
              <a:rPr lang="en-US" altLang="ja-JP" sz="1100" dirty="0" smtClean="0">
                <a:latin typeface="+mn-ea"/>
              </a:rPr>
              <a:t>S1EP</a:t>
            </a:r>
            <a:r>
              <a:rPr lang="ja-JP" altLang="en-US" sz="1100" dirty="0" smtClean="0">
                <a:latin typeface="+mn-ea"/>
              </a:rPr>
              <a:t>間で障害物がある場合、通信不安定になることがあります。</a:t>
            </a:r>
            <a:r>
              <a:rPr lang="en-US" altLang="ja-JP" sz="1100" dirty="0" smtClean="0">
                <a:latin typeface="+mn-ea"/>
              </a:rPr>
              <a:t/>
            </a:r>
            <a:br>
              <a:rPr lang="en-US" altLang="ja-JP" sz="1100" dirty="0" smtClean="0">
                <a:latin typeface="+mn-ea"/>
              </a:rPr>
            </a:br>
            <a:r>
              <a:rPr lang="ja-JP" altLang="en-US" sz="1100" dirty="0" smtClean="0">
                <a:latin typeface="+mn-ea"/>
              </a:rPr>
              <a:t>　 その場合、周波数帯変更を行うことで、安定する可能性があります。</a:t>
            </a:r>
            <a:endParaRPr lang="en-US" altLang="ja-JP" sz="1100" dirty="0">
              <a:latin typeface="+mn-ea"/>
            </a:endParaRPr>
          </a:p>
        </p:txBody>
      </p:sp>
    </p:spTree>
    <p:extLst>
      <p:ext uri="{BB962C8B-B14F-4D97-AF65-F5344CB8AC3E}">
        <p14:creationId xmlns:p14="http://schemas.microsoft.com/office/powerpoint/2010/main" val="15845944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latin typeface="+mn-ea"/>
              </a:rPr>
              <a:t>3.1</a:t>
            </a:r>
            <a:r>
              <a:rPr lang="en-US" altLang="ja-JP" dirty="0" smtClean="0">
                <a:latin typeface="+mn-ea"/>
              </a:rPr>
              <a:t>. </a:t>
            </a:r>
            <a:r>
              <a:rPr lang="ja-JP" altLang="en-US" dirty="0">
                <a:latin typeface="+mn-ea"/>
              </a:rPr>
              <a:t>機能要件（決済端末</a:t>
            </a:r>
            <a:r>
              <a:rPr lang="ja-JP" altLang="en-US" dirty="0" smtClean="0">
                <a:latin typeface="+mn-ea"/>
              </a:rPr>
              <a:t>）：</a:t>
            </a:r>
            <a:r>
              <a:rPr lang="ja-JP" altLang="en-US" dirty="0">
                <a:latin typeface="+mn-ea"/>
              </a:rPr>
              <a:t>決済端末</a:t>
            </a:r>
            <a:r>
              <a:rPr lang="ja-JP" altLang="en-US" dirty="0" smtClean="0">
                <a:latin typeface="+mn-ea"/>
              </a:rPr>
              <a:t>要件</a:t>
            </a:r>
            <a:r>
              <a:rPr lang="en-US" altLang="ja-JP" dirty="0">
                <a:latin typeface="+mn-ea"/>
              </a:rPr>
              <a:t/>
            </a:r>
            <a:br>
              <a:rPr lang="en-US" altLang="ja-JP" dirty="0">
                <a:latin typeface="+mn-ea"/>
              </a:rPr>
            </a:br>
            <a:r>
              <a:rPr lang="ja-JP" altLang="en-US" dirty="0">
                <a:latin typeface="+mn-ea"/>
              </a:rPr>
              <a:t>　</a:t>
            </a:r>
            <a:r>
              <a:rPr lang="en-US" altLang="ja-JP" dirty="0">
                <a:latin typeface="+mn-ea"/>
              </a:rPr>
              <a:t>【Saturn1000Elite】</a:t>
            </a:r>
            <a:r>
              <a:rPr lang="ja-JP" altLang="en-US" dirty="0">
                <a:latin typeface="+mn-ea"/>
              </a:rPr>
              <a:t>プリンタ付きクレードル（</a:t>
            </a:r>
            <a:r>
              <a:rPr lang="en-US" altLang="ja-JP" dirty="0">
                <a:latin typeface="+mn-ea"/>
              </a:rPr>
              <a:t>S1EP</a:t>
            </a:r>
            <a:r>
              <a:rPr lang="ja-JP" altLang="en-US" dirty="0">
                <a:latin typeface="+mn-ea"/>
              </a:rPr>
              <a:t>）構成図</a:t>
            </a:r>
            <a:r>
              <a:rPr lang="ja-JP" altLang="en-US" dirty="0" smtClean="0">
                <a:latin typeface="+mn-ea"/>
              </a:rPr>
              <a:t>（</a:t>
            </a:r>
            <a:r>
              <a:rPr lang="en-US" altLang="ja-JP" dirty="0" smtClean="0">
                <a:latin typeface="+mn-ea"/>
              </a:rPr>
              <a:t>3/4</a:t>
            </a:r>
            <a:r>
              <a:rPr lang="ja-JP" altLang="en-US" dirty="0" smtClean="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pPr>
              <a:spcAft>
                <a:spcPts val="544"/>
              </a:spcAft>
              <a:buClr>
                <a:schemeClr val="accent2"/>
              </a:buClr>
              <a:buSzPct val="80000"/>
            </a:pPr>
            <a:r>
              <a:rPr lang="en-US" altLang="ja-JP" sz="1600" dirty="0">
                <a:latin typeface="+mn-ea"/>
              </a:rPr>
              <a:t>S1E</a:t>
            </a:r>
            <a:r>
              <a:rPr lang="ja-JP" altLang="en-US" sz="1600" dirty="0">
                <a:latin typeface="+mn-ea"/>
              </a:rPr>
              <a:t>と</a:t>
            </a:r>
            <a:r>
              <a:rPr lang="en-US" altLang="ja-JP" sz="1600" dirty="0">
                <a:latin typeface="+mn-ea"/>
              </a:rPr>
              <a:t>S1EP</a:t>
            </a:r>
            <a:r>
              <a:rPr lang="ja-JP" altLang="en-US" sz="1600" dirty="0">
                <a:latin typeface="+mn-ea"/>
              </a:rPr>
              <a:t>間は</a:t>
            </a:r>
            <a:r>
              <a:rPr lang="en-US" altLang="ja-JP" sz="1600" dirty="0">
                <a:latin typeface="+mn-ea"/>
              </a:rPr>
              <a:t>5GHz</a:t>
            </a:r>
            <a:r>
              <a:rPr lang="ja-JP" altLang="en-US" sz="1600" dirty="0">
                <a:latin typeface="+mn-ea"/>
              </a:rPr>
              <a:t>帯の</a:t>
            </a:r>
            <a:r>
              <a:rPr lang="en-US" altLang="ja-JP" sz="1600" dirty="0" err="1">
                <a:latin typeface="+mn-ea"/>
              </a:rPr>
              <a:t>WiFi</a:t>
            </a:r>
            <a:r>
              <a:rPr lang="ja-JP" altLang="en-US" sz="1600" dirty="0">
                <a:latin typeface="+mn-ea"/>
              </a:rPr>
              <a:t>接続となるため、ご利用の環境によっては通信遅延やエラーが多くなる場合があります</a:t>
            </a:r>
            <a:r>
              <a:rPr lang="ja-JP" altLang="en-US" sz="1600" dirty="0" smtClean="0">
                <a:latin typeface="+mn-ea"/>
              </a:rPr>
              <a:t>。以下</a:t>
            </a:r>
            <a:r>
              <a:rPr lang="ja-JP" altLang="en-US" sz="1600" dirty="0">
                <a:latin typeface="+mn-ea"/>
              </a:rPr>
              <a:t>の環境目安をご確認の上、エラー発生時の運用対処を</a:t>
            </a:r>
            <a:r>
              <a:rPr lang="ja-JP" altLang="en-US" sz="1600" dirty="0" smtClean="0">
                <a:latin typeface="+mn-ea"/>
              </a:rPr>
              <a:t>ご検討ください。</a:t>
            </a:r>
            <a:endParaRPr lang="ja-JP" altLang="en-US" sz="1600" dirty="0">
              <a:latin typeface="+mn-ea"/>
            </a:endParaRPr>
          </a:p>
        </p:txBody>
      </p:sp>
      <p:graphicFrame>
        <p:nvGraphicFramePr>
          <p:cNvPr id="71" name="表 70"/>
          <p:cNvGraphicFramePr>
            <a:graphicFrameLocks noGrp="1"/>
          </p:cNvGraphicFramePr>
          <p:nvPr>
            <p:extLst>
              <p:ext uri="{D42A27DB-BD31-4B8C-83A1-F6EECF244321}">
                <p14:modId xmlns:p14="http://schemas.microsoft.com/office/powerpoint/2010/main" val="998306298"/>
              </p:ext>
            </p:extLst>
          </p:nvPr>
        </p:nvGraphicFramePr>
        <p:xfrm>
          <a:off x="124978" y="1727174"/>
          <a:ext cx="9662239" cy="1752586"/>
        </p:xfrm>
        <a:graphic>
          <a:graphicData uri="http://schemas.openxmlformats.org/drawingml/2006/table">
            <a:tbl>
              <a:tblPr>
                <a:tableStyleId>{5C22544A-7EE6-4342-B048-85BDC9FD1C3A}</a:tableStyleId>
              </a:tblPr>
              <a:tblGrid>
                <a:gridCol w="3335202">
                  <a:extLst>
                    <a:ext uri="{9D8B030D-6E8A-4147-A177-3AD203B41FA5}">
                      <a16:colId xmlns:a16="http://schemas.microsoft.com/office/drawing/2014/main" val="2220094409"/>
                    </a:ext>
                  </a:extLst>
                </a:gridCol>
                <a:gridCol w="1827812">
                  <a:extLst>
                    <a:ext uri="{9D8B030D-6E8A-4147-A177-3AD203B41FA5}">
                      <a16:colId xmlns:a16="http://schemas.microsoft.com/office/drawing/2014/main" val="3325308803"/>
                    </a:ext>
                  </a:extLst>
                </a:gridCol>
                <a:gridCol w="4499225">
                  <a:extLst>
                    <a:ext uri="{9D8B030D-6E8A-4147-A177-3AD203B41FA5}">
                      <a16:colId xmlns:a16="http://schemas.microsoft.com/office/drawing/2014/main" val="2464389402"/>
                    </a:ext>
                  </a:extLst>
                </a:gridCol>
              </a:tblGrid>
              <a:tr h="309782">
                <a:tc>
                  <a:txBody>
                    <a:bodyPr/>
                    <a:lstStyle/>
                    <a:p>
                      <a:pPr algn="ctr"/>
                      <a:r>
                        <a:rPr kumimoji="1" lang="ja-JP" altLang="en-US" sz="1200" dirty="0" smtClean="0">
                          <a:solidFill>
                            <a:schemeClr val="tx2"/>
                          </a:solidFill>
                          <a:latin typeface="+mn-ea"/>
                          <a:ea typeface="+mn-ea"/>
                        </a:rPr>
                        <a:t>項目</a:t>
                      </a:r>
                      <a:endParaRPr kumimoji="1" lang="ja-JP" altLang="en-US" sz="1200" dirty="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200" dirty="0" smtClean="0">
                          <a:solidFill>
                            <a:schemeClr val="tx2"/>
                          </a:solidFill>
                          <a:latin typeface="+mn-ea"/>
                          <a:ea typeface="+mn-ea"/>
                        </a:rPr>
                        <a:t>目安</a:t>
                      </a:r>
                      <a:endParaRPr kumimoji="1" lang="en-US" altLang="ja-JP" sz="1200" dirty="0" smtClean="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algn="ctr"/>
                      <a:r>
                        <a:rPr kumimoji="1" lang="ja-JP" altLang="en-US" sz="1200" dirty="0" smtClean="0">
                          <a:solidFill>
                            <a:schemeClr val="tx2"/>
                          </a:solidFill>
                          <a:latin typeface="+mn-ea"/>
                          <a:ea typeface="+mn-ea"/>
                        </a:rPr>
                        <a:t>備考</a:t>
                      </a:r>
                      <a:endParaRPr kumimoji="1" lang="en-US" altLang="ja-JP" sz="1200" dirty="0" smtClean="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2345926"/>
                  </a:ext>
                </a:extLst>
              </a:tr>
              <a:tr h="721402">
                <a:tc>
                  <a:txBody>
                    <a:bodyPr/>
                    <a:lstStyle/>
                    <a:p>
                      <a:pPr algn="ctr"/>
                      <a:r>
                        <a:rPr kumimoji="1" lang="ja-JP" altLang="en-US" sz="1200" dirty="0" smtClean="0">
                          <a:solidFill>
                            <a:schemeClr val="tx2"/>
                          </a:solidFill>
                          <a:latin typeface="+mn-ea"/>
                          <a:ea typeface="+mn-ea"/>
                        </a:rPr>
                        <a:t>周辺の</a:t>
                      </a:r>
                      <a:r>
                        <a:rPr kumimoji="1" lang="en-US" altLang="ja-JP" sz="1200" dirty="0" smtClean="0">
                          <a:solidFill>
                            <a:schemeClr val="tx2"/>
                          </a:solidFill>
                          <a:latin typeface="+mn-ea"/>
                          <a:ea typeface="+mn-ea"/>
                        </a:rPr>
                        <a:t>5GHz</a:t>
                      </a:r>
                      <a:r>
                        <a:rPr kumimoji="1" lang="ja-JP" altLang="en-US" sz="1200" dirty="0" smtClean="0">
                          <a:solidFill>
                            <a:schemeClr val="tx2"/>
                          </a:solidFill>
                          <a:latin typeface="+mn-ea"/>
                          <a:ea typeface="+mn-ea"/>
                        </a:rPr>
                        <a:t>帯同チャネルのアクセスポイント（</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）数</a:t>
                      </a:r>
                      <a:endParaRPr kumimoji="1" lang="en-US" altLang="ja-JP" sz="1200" dirty="0" smtClean="0">
                        <a:solidFill>
                          <a:schemeClr val="tx2"/>
                        </a:solidFill>
                        <a:latin typeface="+mn-ea"/>
                        <a:ea typeface="+mn-ea"/>
                      </a:endParaRPr>
                    </a:p>
                    <a:p>
                      <a:pPr algn="ctr"/>
                      <a:r>
                        <a:rPr kumimoji="1" lang="ja-JP" altLang="en-US" sz="1200" dirty="0" smtClean="0">
                          <a:solidFill>
                            <a:schemeClr val="tx2"/>
                          </a:solidFill>
                          <a:latin typeface="+mn-ea"/>
                          <a:ea typeface="+mn-ea"/>
                        </a:rPr>
                        <a:t>（</a:t>
                      </a:r>
                      <a:r>
                        <a:rPr kumimoji="1" lang="en-US" altLang="ja-JP" sz="1200" dirty="0" smtClean="0">
                          <a:solidFill>
                            <a:schemeClr val="tx2"/>
                          </a:solidFill>
                          <a:latin typeface="+mn-ea"/>
                          <a:ea typeface="+mn-ea"/>
                        </a:rPr>
                        <a:t>5GHz</a:t>
                      </a:r>
                      <a:r>
                        <a:rPr kumimoji="1" lang="ja-JP" altLang="en-US" sz="1200" dirty="0" smtClean="0">
                          <a:solidFill>
                            <a:schemeClr val="tx2"/>
                          </a:solidFill>
                          <a:latin typeface="+mn-ea"/>
                          <a:ea typeface="+mn-ea"/>
                        </a:rPr>
                        <a:t>帯の電磁波を発する機器を含む）</a:t>
                      </a:r>
                      <a:endParaRPr kumimoji="1" lang="en-US" altLang="ja-JP" sz="1200" dirty="0" smtClean="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2"/>
                          </a:solidFill>
                          <a:latin typeface="+mn-ea"/>
                          <a:ea typeface="+mn-ea"/>
                        </a:rPr>
                        <a:t>50</a:t>
                      </a:r>
                      <a:r>
                        <a:rPr kumimoji="1" lang="ja-JP" altLang="en-US" sz="1200" dirty="0" smtClean="0">
                          <a:solidFill>
                            <a:schemeClr val="tx2"/>
                          </a:solidFill>
                          <a:latin typeface="+mn-ea"/>
                          <a:ea typeface="+mn-ea"/>
                        </a:rPr>
                        <a:t>個以下</a:t>
                      </a:r>
                      <a:endParaRPr kumimoji="1" lang="ja-JP" altLang="en-US" sz="1200" dirty="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rowSpan="2">
                  <a:txBody>
                    <a:bodyPr/>
                    <a:lstStyle/>
                    <a:p>
                      <a:pPr marL="285750" indent="-285750" algn="l">
                        <a:buFont typeface="Wingdings" panose="05000000000000000000" pitchFamily="2" charset="2"/>
                        <a:buChar char="l"/>
                      </a:pPr>
                      <a:r>
                        <a:rPr kumimoji="1" lang="en-US" altLang="ja-JP" sz="1200" dirty="0" smtClean="0">
                          <a:solidFill>
                            <a:schemeClr val="tx2"/>
                          </a:solidFill>
                          <a:latin typeface="+mn-ea"/>
                          <a:ea typeface="+mn-ea"/>
                        </a:rPr>
                        <a:t>S1E/S1EP</a:t>
                      </a:r>
                      <a:r>
                        <a:rPr kumimoji="1" lang="ja-JP" altLang="en-US" sz="1200" dirty="0" smtClean="0">
                          <a:solidFill>
                            <a:schemeClr val="tx2"/>
                          </a:solidFill>
                          <a:latin typeface="+mn-ea"/>
                          <a:ea typeface="+mn-ea"/>
                        </a:rPr>
                        <a:t>を利用する周辺にある</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数、および、通信量を示します。なお、カウント対象となる</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は以下のとおり。</a:t>
                      </a:r>
                      <a:r>
                        <a:rPr kumimoji="1" lang="en-US" altLang="ja-JP" sz="1200" dirty="0" smtClean="0">
                          <a:solidFill>
                            <a:schemeClr val="tx2"/>
                          </a:solidFill>
                          <a:latin typeface="+mn-ea"/>
                          <a:ea typeface="+mn-ea"/>
                        </a:rPr>
                        <a:t/>
                      </a:r>
                      <a:br>
                        <a:rPr kumimoji="1" lang="en-US" altLang="ja-JP" sz="1200" dirty="0" smtClean="0">
                          <a:solidFill>
                            <a:schemeClr val="tx2"/>
                          </a:solidFill>
                          <a:latin typeface="+mn-ea"/>
                          <a:ea typeface="+mn-ea"/>
                        </a:rPr>
                      </a:br>
                      <a:r>
                        <a:rPr kumimoji="1" lang="ja-JP" altLang="en-US" sz="1200" dirty="0" smtClean="0">
                          <a:solidFill>
                            <a:schemeClr val="tx2"/>
                          </a:solidFill>
                          <a:latin typeface="+mn-ea"/>
                          <a:ea typeface="+mn-ea"/>
                        </a:rPr>
                        <a:t>・</a:t>
                      </a:r>
                      <a:r>
                        <a:rPr kumimoji="1" lang="en-US" altLang="ja-JP" sz="1200" dirty="0" smtClean="0">
                          <a:solidFill>
                            <a:schemeClr val="tx2"/>
                          </a:solidFill>
                          <a:latin typeface="+mn-ea"/>
                          <a:ea typeface="+mn-ea"/>
                        </a:rPr>
                        <a:t>-40dbm</a:t>
                      </a:r>
                      <a:r>
                        <a:rPr kumimoji="1" lang="ja-JP" altLang="en-US" sz="1200" dirty="0" smtClean="0">
                          <a:solidFill>
                            <a:schemeClr val="tx2"/>
                          </a:solidFill>
                          <a:latin typeface="+mn-ea"/>
                          <a:ea typeface="+mn-ea"/>
                        </a:rPr>
                        <a:t>以上の</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　　　　　 </a:t>
                      </a:r>
                      <a:r>
                        <a:rPr kumimoji="1" lang="en-US" altLang="ja-JP" sz="1200" dirty="0" smtClean="0">
                          <a:solidFill>
                            <a:schemeClr val="tx2"/>
                          </a:solidFill>
                          <a:latin typeface="+mn-ea"/>
                          <a:ea typeface="+mn-ea"/>
                        </a:rPr>
                        <a:t>:1</a:t>
                      </a:r>
                      <a:r>
                        <a:rPr kumimoji="1" lang="ja-JP" altLang="en-US" sz="1200" dirty="0" smtClean="0">
                          <a:solidFill>
                            <a:schemeClr val="tx2"/>
                          </a:solidFill>
                          <a:latin typeface="+mn-ea"/>
                          <a:ea typeface="+mn-ea"/>
                        </a:rPr>
                        <a:t>個を３倍でカウント</a:t>
                      </a:r>
                    </a:p>
                    <a:p>
                      <a:pPr marL="0" indent="0" algn="l">
                        <a:buFont typeface="Wingdings" panose="05000000000000000000" pitchFamily="2" charset="2"/>
                        <a:buNone/>
                      </a:pPr>
                      <a:r>
                        <a:rPr kumimoji="1" lang="ja-JP" altLang="en-US" sz="1200" dirty="0" smtClean="0">
                          <a:solidFill>
                            <a:schemeClr val="tx2"/>
                          </a:solidFill>
                          <a:latin typeface="+mn-ea"/>
                          <a:ea typeface="+mn-ea"/>
                        </a:rPr>
                        <a:t>　　　・</a:t>
                      </a:r>
                      <a:r>
                        <a:rPr kumimoji="1" lang="en-US" altLang="ja-JP" sz="1200" dirty="0" smtClean="0">
                          <a:solidFill>
                            <a:schemeClr val="tx2"/>
                          </a:solidFill>
                          <a:latin typeface="+mn-ea"/>
                          <a:ea typeface="+mn-ea"/>
                        </a:rPr>
                        <a:t>-40dbm</a:t>
                      </a:r>
                      <a:r>
                        <a:rPr kumimoji="1" lang="ja-JP" altLang="en-US" sz="1200" dirty="0" smtClean="0">
                          <a:solidFill>
                            <a:schemeClr val="tx2"/>
                          </a:solidFill>
                          <a:latin typeface="+mn-ea"/>
                          <a:ea typeface="+mn-ea"/>
                        </a:rPr>
                        <a:t>～</a:t>
                      </a:r>
                      <a:r>
                        <a:rPr kumimoji="1" lang="en-US" altLang="ja-JP" sz="1200" dirty="0" smtClean="0">
                          <a:solidFill>
                            <a:schemeClr val="tx2"/>
                          </a:solidFill>
                          <a:latin typeface="+mn-ea"/>
                          <a:ea typeface="+mn-ea"/>
                        </a:rPr>
                        <a:t>-70dbm</a:t>
                      </a:r>
                      <a:r>
                        <a:rPr kumimoji="1" lang="ja-JP" altLang="en-US" sz="1200" dirty="0" smtClean="0">
                          <a:solidFill>
                            <a:schemeClr val="tx2"/>
                          </a:solidFill>
                          <a:latin typeface="+mn-ea"/>
                          <a:ea typeface="+mn-ea"/>
                        </a:rPr>
                        <a:t>の</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　</a:t>
                      </a:r>
                      <a:r>
                        <a:rPr kumimoji="1" lang="en-US" altLang="ja-JP" sz="1200" dirty="0" smtClean="0">
                          <a:solidFill>
                            <a:schemeClr val="tx2"/>
                          </a:solidFill>
                          <a:latin typeface="+mn-ea"/>
                          <a:ea typeface="+mn-ea"/>
                        </a:rPr>
                        <a:t>:1</a:t>
                      </a:r>
                      <a:r>
                        <a:rPr kumimoji="1" lang="ja-JP" altLang="en-US" sz="1200" dirty="0" smtClean="0">
                          <a:solidFill>
                            <a:schemeClr val="tx2"/>
                          </a:solidFill>
                          <a:latin typeface="+mn-ea"/>
                          <a:ea typeface="+mn-ea"/>
                        </a:rPr>
                        <a:t>個でカウント　</a:t>
                      </a:r>
                    </a:p>
                    <a:p>
                      <a:pPr marL="0" indent="0" algn="l">
                        <a:buFont typeface="Wingdings" panose="05000000000000000000" pitchFamily="2" charset="2"/>
                        <a:buNone/>
                      </a:pPr>
                      <a:r>
                        <a:rPr kumimoji="1" lang="ja-JP" altLang="en-US" sz="1200" dirty="0" smtClean="0">
                          <a:solidFill>
                            <a:schemeClr val="tx2"/>
                          </a:solidFill>
                          <a:latin typeface="+mn-ea"/>
                          <a:ea typeface="+mn-ea"/>
                        </a:rPr>
                        <a:t>　　　・</a:t>
                      </a:r>
                      <a:r>
                        <a:rPr kumimoji="1" lang="en-US" altLang="ja-JP" sz="1200" dirty="0" smtClean="0">
                          <a:solidFill>
                            <a:schemeClr val="tx2"/>
                          </a:solidFill>
                          <a:latin typeface="+mn-ea"/>
                          <a:ea typeface="+mn-ea"/>
                        </a:rPr>
                        <a:t>-70dbm</a:t>
                      </a:r>
                      <a:r>
                        <a:rPr kumimoji="1" lang="ja-JP" altLang="en-US" sz="1200" dirty="0" smtClean="0">
                          <a:solidFill>
                            <a:schemeClr val="tx2"/>
                          </a:solidFill>
                          <a:latin typeface="+mn-ea"/>
                          <a:ea typeface="+mn-ea"/>
                        </a:rPr>
                        <a:t>以下の</a:t>
                      </a:r>
                      <a:r>
                        <a:rPr kumimoji="1" lang="en-US" altLang="ja-JP" sz="1200" dirty="0" smtClean="0">
                          <a:solidFill>
                            <a:schemeClr val="tx2"/>
                          </a:solidFill>
                          <a:latin typeface="+mn-ea"/>
                          <a:ea typeface="+mn-ea"/>
                        </a:rPr>
                        <a:t>AP          :</a:t>
                      </a:r>
                      <a:r>
                        <a:rPr kumimoji="1" lang="ja-JP" altLang="en-US" sz="1200" dirty="0" smtClean="0">
                          <a:solidFill>
                            <a:schemeClr val="tx2"/>
                          </a:solidFill>
                          <a:latin typeface="+mn-ea"/>
                          <a:ea typeface="+mn-ea"/>
                        </a:rPr>
                        <a:t>カウント対象外</a:t>
                      </a:r>
                      <a:endParaRPr kumimoji="1" lang="en-US" altLang="ja-JP" sz="1200" dirty="0" smtClean="0">
                        <a:solidFill>
                          <a:schemeClr val="tx2"/>
                        </a:solidFill>
                        <a:latin typeface="+mn-ea"/>
                        <a:ea typeface="+mn-ea"/>
                      </a:endParaRPr>
                    </a:p>
                    <a:p>
                      <a:pPr marL="285750" indent="-285750" algn="l">
                        <a:buFont typeface="Wingdings" panose="05000000000000000000" pitchFamily="2" charset="2"/>
                        <a:buChar char="l"/>
                      </a:pPr>
                      <a:r>
                        <a:rPr kumimoji="1" lang="en-US" altLang="ja-JP" sz="1200" dirty="0" err="1" smtClean="0">
                          <a:solidFill>
                            <a:schemeClr val="tx2"/>
                          </a:solidFill>
                          <a:latin typeface="+mn-ea"/>
                          <a:ea typeface="+mn-ea"/>
                        </a:rPr>
                        <a:t>WiFi</a:t>
                      </a:r>
                      <a:r>
                        <a:rPr kumimoji="1" lang="ja-JP" altLang="en-US" sz="1200" dirty="0" smtClean="0">
                          <a:solidFill>
                            <a:schemeClr val="tx2"/>
                          </a:solidFill>
                          <a:latin typeface="+mn-ea"/>
                          <a:ea typeface="+mn-ea"/>
                        </a:rPr>
                        <a:t>通信は、建物、店舗内の機器、人の出入り、湿度等の様々な外部環境に影響されるため、左記数値はあくまでも目安となります。</a:t>
                      </a:r>
                      <a:endParaRPr kumimoji="1" lang="en-US" altLang="ja-JP" sz="1200" dirty="0" smtClean="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874704"/>
                  </a:ext>
                </a:extLst>
              </a:tr>
              <a:tr h="721402">
                <a:tc>
                  <a:txBody>
                    <a:bodyPr/>
                    <a:lstStyle/>
                    <a:p>
                      <a:pPr algn="ctr"/>
                      <a:r>
                        <a:rPr kumimoji="1" lang="ja-JP" altLang="en-US" sz="1200" dirty="0" smtClean="0">
                          <a:solidFill>
                            <a:schemeClr val="tx2"/>
                          </a:solidFill>
                          <a:latin typeface="+mn-ea"/>
                          <a:ea typeface="+mn-ea"/>
                        </a:rPr>
                        <a:t>周囲の</a:t>
                      </a:r>
                      <a:r>
                        <a:rPr kumimoji="1" lang="en-US" altLang="ja-JP" sz="1200" dirty="0" smtClean="0">
                          <a:solidFill>
                            <a:schemeClr val="tx2"/>
                          </a:solidFill>
                          <a:latin typeface="+mn-ea"/>
                          <a:ea typeface="+mn-ea"/>
                        </a:rPr>
                        <a:t>5GHz</a:t>
                      </a:r>
                      <a:r>
                        <a:rPr kumimoji="1" lang="ja-JP" altLang="en-US" sz="1200" dirty="0" smtClean="0">
                          <a:solidFill>
                            <a:schemeClr val="tx2"/>
                          </a:solidFill>
                          <a:latin typeface="+mn-ea"/>
                          <a:ea typeface="+mn-ea"/>
                        </a:rPr>
                        <a:t>帯同チャネルの</a:t>
                      </a:r>
                      <a:r>
                        <a:rPr kumimoji="1" lang="en-US" altLang="ja-JP" sz="1200" dirty="0" smtClean="0">
                          <a:solidFill>
                            <a:schemeClr val="tx2"/>
                          </a:solidFill>
                          <a:latin typeface="+mn-ea"/>
                          <a:ea typeface="+mn-ea"/>
                        </a:rPr>
                        <a:t>AP</a:t>
                      </a:r>
                      <a:r>
                        <a:rPr kumimoji="1" lang="ja-JP" altLang="en-US" sz="1200" dirty="0" smtClean="0">
                          <a:solidFill>
                            <a:schemeClr val="tx2"/>
                          </a:solidFill>
                          <a:latin typeface="+mn-ea"/>
                          <a:ea typeface="+mn-ea"/>
                        </a:rPr>
                        <a:t>の通信量の合計</a:t>
                      </a:r>
                      <a:endParaRPr kumimoji="1" lang="ja-JP" altLang="en-US" sz="1200" dirty="0">
                        <a:solidFill>
                          <a:schemeClr val="tx2"/>
                        </a:solidFill>
                        <a:latin typeface="+mn-ea"/>
                        <a:ea typeface="+mn-ea"/>
                      </a:endParaRPr>
                    </a:p>
                  </a:txBody>
                  <a:tcPr anchor="ctr">
                    <a:lnL w="12700" cmpd="sng">
                      <a:noFill/>
                    </a:lnL>
                    <a:lnR w="12700" cmpd="sng">
                      <a:noFill/>
                    </a:lnR>
                    <a:lnT w="12700" cap="flat" cmpd="sng" algn="ctr">
                      <a:solidFill>
                        <a:schemeClr val="bg2"/>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2"/>
                          </a:solidFill>
                          <a:latin typeface="+mn-ea"/>
                          <a:ea typeface="+mn-ea"/>
                        </a:rPr>
                        <a:t>20,000</a:t>
                      </a:r>
                      <a:r>
                        <a:rPr kumimoji="1" lang="ja-JP" altLang="en-US" sz="1200" dirty="0" smtClean="0">
                          <a:solidFill>
                            <a:schemeClr val="tx2"/>
                          </a:solidFill>
                          <a:latin typeface="+mn-ea"/>
                          <a:ea typeface="+mn-ea"/>
                        </a:rPr>
                        <a:t>パケット</a:t>
                      </a:r>
                      <a:endParaRPr kumimoji="1" lang="en-US" altLang="ja-JP" sz="1200" dirty="0" smtClean="0">
                        <a:solidFill>
                          <a:schemeClr val="tx2"/>
                        </a:solidFill>
                        <a:latin typeface="+mn-ea"/>
                        <a:ea typeface="+mn-ea"/>
                      </a:endParaRPr>
                    </a:p>
                    <a:p>
                      <a:pPr algn="ctr"/>
                      <a:r>
                        <a:rPr kumimoji="1" lang="ja-JP" altLang="en-US" sz="1200" dirty="0" smtClean="0">
                          <a:solidFill>
                            <a:schemeClr val="tx2"/>
                          </a:solidFill>
                          <a:latin typeface="+mn-ea"/>
                          <a:ea typeface="+mn-ea"/>
                        </a:rPr>
                        <a:t>（</a:t>
                      </a:r>
                      <a:r>
                        <a:rPr kumimoji="1" lang="en-US" altLang="ja-JP" sz="1200" dirty="0" smtClean="0">
                          <a:solidFill>
                            <a:schemeClr val="tx2"/>
                          </a:solidFill>
                          <a:latin typeface="+mn-ea"/>
                          <a:ea typeface="+mn-ea"/>
                        </a:rPr>
                        <a:t>20.0Mbyte/</a:t>
                      </a:r>
                      <a:r>
                        <a:rPr kumimoji="1" lang="ja-JP" altLang="en-US" sz="1200" dirty="0" smtClean="0">
                          <a:solidFill>
                            <a:schemeClr val="tx2"/>
                          </a:solidFill>
                          <a:latin typeface="+mn-ea"/>
                          <a:ea typeface="+mn-ea"/>
                        </a:rPr>
                        <a:t>秒以下）</a:t>
                      </a:r>
                      <a:endParaRPr kumimoji="1" lang="ja-JP" altLang="en-US" sz="1200" dirty="0">
                        <a:solidFill>
                          <a:schemeClr val="tx2"/>
                        </a:solidFill>
                        <a:latin typeface="+mn-ea"/>
                        <a:ea typeface="+mn-ea"/>
                      </a:endParaRPr>
                    </a:p>
                  </a:txBody>
                  <a:tcPr anchor="ctr">
                    <a:lnL w="12700" cmpd="sng">
                      <a:noFill/>
                    </a:lnL>
                    <a:lnR w="12700" cmpd="sng">
                      <a:noFill/>
                    </a:lnR>
                    <a:lnT w="12700" cap="flat" cmpd="sng" algn="ctr">
                      <a:solidFill>
                        <a:schemeClr val="bg2"/>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vMerge="1">
                  <a:txBody>
                    <a:bodyPr/>
                    <a:lstStyle/>
                    <a:p>
                      <a:pPr marL="285750" marR="0" lvl="0" indent="-285750" algn="l" defTabSz="763136"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1" lang="en-US" altLang="ja-JP" sz="1400" dirty="0" smtClean="0">
                        <a:solidFill>
                          <a:schemeClr val="tx2"/>
                        </a:solidFill>
                        <a:latin typeface="+mn-ea"/>
                        <a:ea typeface="+mn-ea"/>
                      </a:endParaRP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8651780"/>
                  </a:ext>
                </a:extLst>
              </a:tr>
            </a:tbl>
          </a:graphicData>
        </a:graphic>
      </p:graphicFrame>
      <p:sp>
        <p:nvSpPr>
          <p:cNvPr id="72" name="正方形/長方形 71"/>
          <p:cNvSpPr/>
          <p:nvPr/>
        </p:nvSpPr>
        <p:spPr>
          <a:xfrm>
            <a:off x="417651" y="1419595"/>
            <a:ext cx="9363369" cy="288000"/>
          </a:xfrm>
          <a:prstGeom prst="rect">
            <a:avLst/>
          </a:prstGeom>
          <a:solidFill>
            <a:schemeClr val="tx2">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0" rtlCol="0" anchor="ctr"/>
          <a:lstStyle/>
          <a:p>
            <a:r>
              <a:rPr lang="ja-JP" altLang="en-US" sz="1400" b="1" dirty="0" smtClean="0">
                <a:solidFill>
                  <a:srgbClr val="425563"/>
                </a:solidFill>
                <a:latin typeface="+mn-ea"/>
                <a:cs typeface="メイリオ" panose="020B0604030504040204" pitchFamily="50" charset="-128"/>
              </a:rPr>
              <a:t>ご利用環境の目安</a:t>
            </a:r>
          </a:p>
        </p:txBody>
      </p:sp>
      <p:sp>
        <p:nvSpPr>
          <p:cNvPr id="73" name="正方形/長方形 72"/>
          <p:cNvSpPr/>
          <p:nvPr/>
        </p:nvSpPr>
        <p:spPr>
          <a:xfrm>
            <a:off x="124978" y="1419595"/>
            <a:ext cx="292674" cy="28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lang="ja-JP" altLang="en-US" sz="1400" b="1" dirty="0" smtClean="0">
              <a:solidFill>
                <a:prstClr val="white"/>
              </a:solidFill>
              <a:latin typeface="+mn-ea"/>
              <a:cs typeface="メイリオ" panose="020B0604030504040204" pitchFamily="50" charset="-128"/>
            </a:endParaRPr>
          </a:p>
        </p:txBody>
      </p:sp>
      <p:sp>
        <p:nvSpPr>
          <p:cNvPr id="74" name="正方形/長方形 73"/>
          <p:cNvSpPr/>
          <p:nvPr/>
        </p:nvSpPr>
        <p:spPr>
          <a:xfrm>
            <a:off x="417651" y="3524539"/>
            <a:ext cx="9363369" cy="288000"/>
          </a:xfrm>
          <a:prstGeom prst="rect">
            <a:avLst/>
          </a:prstGeom>
          <a:solidFill>
            <a:schemeClr val="tx2">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0" rtlCol="0" anchor="ctr"/>
          <a:lstStyle/>
          <a:p>
            <a:r>
              <a:rPr lang="ja-JP" altLang="en-US" sz="1400" b="1" dirty="0" smtClean="0">
                <a:solidFill>
                  <a:srgbClr val="425563"/>
                </a:solidFill>
                <a:latin typeface="+mn-ea"/>
                <a:cs typeface="メイリオ" panose="020B0604030504040204" pitchFamily="50" charset="-128"/>
              </a:rPr>
              <a:t>ご利用に向かない環境例</a:t>
            </a:r>
          </a:p>
        </p:txBody>
      </p:sp>
      <p:sp>
        <p:nvSpPr>
          <p:cNvPr id="75" name="正方形/長方形 74"/>
          <p:cNvSpPr/>
          <p:nvPr/>
        </p:nvSpPr>
        <p:spPr>
          <a:xfrm>
            <a:off x="124978" y="3524539"/>
            <a:ext cx="292674" cy="28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lang="ja-JP" altLang="en-US" sz="1400" b="1" dirty="0" smtClean="0">
              <a:solidFill>
                <a:prstClr val="white"/>
              </a:solidFill>
              <a:latin typeface="+mn-ea"/>
              <a:cs typeface="メイリオ" panose="020B0604030504040204" pitchFamily="50" charset="-128"/>
            </a:endParaRPr>
          </a:p>
        </p:txBody>
      </p:sp>
      <p:sp>
        <p:nvSpPr>
          <p:cNvPr id="76" name="正方形/長方形 75"/>
          <p:cNvSpPr/>
          <p:nvPr/>
        </p:nvSpPr>
        <p:spPr>
          <a:xfrm>
            <a:off x="411453" y="3839090"/>
            <a:ext cx="9070695" cy="456903"/>
          </a:xfrm>
          <a:prstGeom prst="rect">
            <a:avLst/>
          </a:prstGeom>
        </p:spPr>
        <p:txBody>
          <a:bodyPr wrap="square" lIns="0" tIns="0" rIns="0" bIns="0" anchor="t" anchorCtr="0">
            <a:noAutofit/>
          </a:bodyPr>
          <a:lstStyle/>
          <a:p>
            <a:pPr>
              <a:spcAft>
                <a:spcPts val="544"/>
              </a:spcAft>
              <a:buClr>
                <a:schemeClr val="accent2"/>
              </a:buClr>
              <a:buSzPct val="80000"/>
            </a:pPr>
            <a:r>
              <a:rPr lang="ja-JP" altLang="en-US" sz="1400" dirty="0" smtClean="0">
                <a:solidFill>
                  <a:schemeClr val="tx2"/>
                </a:solidFill>
                <a:latin typeface="+mn-ea"/>
              </a:rPr>
              <a:t>　以下のような施設では</a:t>
            </a:r>
            <a:r>
              <a:rPr lang="en-US" altLang="ja-JP" sz="1400" dirty="0" err="1" smtClean="0">
                <a:solidFill>
                  <a:schemeClr val="tx2"/>
                </a:solidFill>
                <a:latin typeface="+mn-ea"/>
              </a:rPr>
              <a:t>WiFi</a:t>
            </a:r>
            <a:r>
              <a:rPr lang="ja-JP" altLang="en-US" sz="1400" dirty="0" smtClean="0">
                <a:solidFill>
                  <a:schemeClr val="tx2"/>
                </a:solidFill>
                <a:latin typeface="+mn-ea"/>
              </a:rPr>
              <a:t>接続起因のエラーが多くなる傾向があります。</a:t>
            </a:r>
            <a:r>
              <a:rPr lang="ja-JP" altLang="en-US" sz="1400" dirty="0">
                <a:solidFill>
                  <a:schemeClr val="tx2"/>
                </a:solidFill>
                <a:latin typeface="+mn-ea"/>
              </a:rPr>
              <a:t>上記環境の</a:t>
            </a:r>
            <a:r>
              <a:rPr lang="ja-JP" altLang="en-US" sz="1400" dirty="0" smtClean="0">
                <a:solidFill>
                  <a:schemeClr val="tx2"/>
                </a:solidFill>
                <a:latin typeface="+mn-ea"/>
              </a:rPr>
              <a:t>目安とご利用いただく環境条件を踏まえ、</a:t>
            </a:r>
            <a:r>
              <a:rPr lang="en-US" altLang="ja-JP" sz="1400" dirty="0" smtClean="0">
                <a:solidFill>
                  <a:schemeClr val="tx2"/>
                </a:solidFill>
                <a:latin typeface="+mn-ea"/>
              </a:rPr>
              <a:t>S1E/S1EP</a:t>
            </a:r>
            <a:r>
              <a:rPr lang="ja-JP" altLang="en-US" sz="1400" dirty="0" smtClean="0">
                <a:solidFill>
                  <a:schemeClr val="tx2"/>
                </a:solidFill>
                <a:latin typeface="+mn-ea"/>
              </a:rPr>
              <a:t>を</a:t>
            </a:r>
            <a:r>
              <a:rPr lang="en-US" altLang="ja-JP" sz="1400" dirty="0" err="1" smtClean="0">
                <a:solidFill>
                  <a:schemeClr val="tx2"/>
                </a:solidFill>
                <a:latin typeface="+mn-ea"/>
              </a:rPr>
              <a:t>WiFi</a:t>
            </a:r>
            <a:r>
              <a:rPr lang="ja-JP" altLang="en-US" sz="1400" dirty="0" smtClean="0">
                <a:solidFill>
                  <a:schemeClr val="tx2"/>
                </a:solidFill>
                <a:latin typeface="+mn-ea"/>
              </a:rPr>
              <a:t>接続でご利用いただく場合、エラー発生時の運用対処をご検討ください。</a:t>
            </a:r>
            <a:endParaRPr lang="en-US" altLang="ja-JP" sz="1400" dirty="0" smtClean="0">
              <a:solidFill>
                <a:schemeClr val="tx2"/>
              </a:solidFill>
              <a:latin typeface="+mn-ea"/>
            </a:endParaRPr>
          </a:p>
        </p:txBody>
      </p:sp>
      <p:graphicFrame>
        <p:nvGraphicFramePr>
          <p:cNvPr id="77" name="表 76"/>
          <p:cNvGraphicFramePr>
            <a:graphicFrameLocks noGrp="1"/>
          </p:cNvGraphicFramePr>
          <p:nvPr>
            <p:extLst/>
          </p:nvPr>
        </p:nvGraphicFramePr>
        <p:xfrm>
          <a:off x="164734" y="4298474"/>
          <a:ext cx="9546226" cy="1182608"/>
        </p:xfrm>
        <a:graphic>
          <a:graphicData uri="http://schemas.openxmlformats.org/drawingml/2006/table">
            <a:tbl>
              <a:tblPr>
                <a:tableStyleId>{5C22544A-7EE6-4342-B048-85BDC9FD1C3A}</a:tableStyleId>
              </a:tblPr>
              <a:tblGrid>
                <a:gridCol w="5180267">
                  <a:extLst>
                    <a:ext uri="{9D8B030D-6E8A-4147-A177-3AD203B41FA5}">
                      <a16:colId xmlns:a16="http://schemas.microsoft.com/office/drawing/2014/main" val="2220094409"/>
                    </a:ext>
                  </a:extLst>
                </a:gridCol>
                <a:gridCol w="4365959">
                  <a:extLst>
                    <a:ext uri="{9D8B030D-6E8A-4147-A177-3AD203B41FA5}">
                      <a16:colId xmlns:a16="http://schemas.microsoft.com/office/drawing/2014/main" val="3325308803"/>
                    </a:ext>
                  </a:extLst>
                </a:gridCol>
              </a:tblGrid>
              <a:tr h="270946">
                <a:tc>
                  <a:txBody>
                    <a:bodyPr/>
                    <a:lstStyle/>
                    <a:p>
                      <a:pPr marL="0" indent="0" algn="ctr">
                        <a:buFont typeface="Wingdings" panose="05000000000000000000" pitchFamily="2" charset="2"/>
                        <a:buNone/>
                      </a:pPr>
                      <a:r>
                        <a:rPr kumimoji="1" lang="ja-JP" altLang="en-US" sz="1200" dirty="0" smtClean="0">
                          <a:solidFill>
                            <a:schemeClr val="tx2"/>
                          </a:solidFill>
                          <a:latin typeface="+mn-ea"/>
                          <a:ea typeface="+mn-ea"/>
                        </a:rPr>
                        <a:t>要因</a:t>
                      </a:r>
                      <a:endParaRPr kumimoji="1" lang="ja-JP" altLang="en-US" sz="1200" dirty="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Wingdings" panose="05000000000000000000" pitchFamily="2" charset="2"/>
                        <a:buNone/>
                      </a:pPr>
                      <a:r>
                        <a:rPr kumimoji="1" lang="ja-JP" altLang="en-US" sz="1200" dirty="0" smtClean="0">
                          <a:solidFill>
                            <a:schemeClr val="tx2"/>
                          </a:solidFill>
                          <a:latin typeface="+mn-ea"/>
                          <a:ea typeface="+mn-ea"/>
                        </a:rPr>
                        <a:t>環境例</a:t>
                      </a:r>
                      <a:endParaRPr kumimoji="1" lang="en-US" altLang="ja-JP" sz="1200" dirty="0" smtClean="0">
                        <a:solidFill>
                          <a:schemeClr val="tx2"/>
                        </a:solidFill>
                        <a:latin typeface="+mn-ea"/>
                        <a:ea typeface="+mn-ea"/>
                      </a:endParaRPr>
                    </a:p>
                  </a:txBody>
                  <a:tcPr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902345926"/>
                  </a:ext>
                </a:extLst>
              </a:tr>
              <a:tr h="908288">
                <a:tc>
                  <a:txBody>
                    <a:bodyPr/>
                    <a:lstStyle/>
                    <a:p>
                      <a:pPr marL="171450" indent="-171450">
                        <a:buFont typeface="Wingdings" panose="05000000000000000000" pitchFamily="2" charset="2"/>
                        <a:buChar char="l"/>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不特定多数の人の出入りがある環境</a:t>
                      </a:r>
                      <a:r>
                        <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p>
                    <a:p>
                      <a:pPr marL="171450" indent="-171450">
                        <a:buFont typeface="Wingdings" panose="05000000000000000000" pitchFamily="2" charset="2"/>
                        <a:buChar char="l"/>
                      </a:pPr>
                      <a:r>
                        <a:rPr kumimoji="1"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高負荷な</a:t>
                      </a:r>
                      <a:r>
                        <a:rPr kumimoji="1" lang="en-US" altLang="ja-JP" sz="1200" dirty="0" err="1"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WiFi</a:t>
                      </a:r>
                      <a:r>
                        <a:rPr kumimoji="1"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が利用されている環境</a:t>
                      </a:r>
                      <a:r>
                        <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p>
                    <a:p>
                      <a:pPr marL="171450" indent="-171450">
                        <a:buFont typeface="Wingdings" panose="05000000000000000000" pitchFamily="2" charset="2"/>
                        <a:buChar char="l"/>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周囲の</a:t>
                      </a:r>
                      <a:r>
                        <a:rPr lang="en-US" altLang="ja-JP" sz="1200" dirty="0" err="1"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WiFi</a:t>
                      </a: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の影響を受けやすい拓けた建物</a:t>
                      </a:r>
                      <a:endPar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buFont typeface="Wingdings" panose="05000000000000000000" pitchFamily="2" charset="2"/>
                        <a:buChar char="l"/>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周囲に強力な電磁波を発する機器（大型のモータ等）がある環境</a:t>
                      </a:r>
                      <a:endParaRPr lang="en-US" altLang="ja-JP" sz="12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lnL w="12700" cmpd="sng">
                      <a:noFill/>
                    </a:lnL>
                    <a:lnR w="12700" cmpd="sng">
                      <a:noFill/>
                    </a:lnR>
                    <a:lnT w="31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Wingdings" panose="05000000000000000000" pitchFamily="2" charset="2"/>
                        <a:buNone/>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＜施設例＞</a:t>
                      </a:r>
                      <a:endPar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l">
                        <a:buFont typeface="Wingdings" panose="05000000000000000000" pitchFamily="2" charset="2"/>
                        <a:buNone/>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駅構内、空港、</a:t>
                      </a:r>
                      <a:r>
                        <a:rPr lang="ja-JP" altLang="en-US" sz="1200" b="1"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集合商業施設</a:t>
                      </a: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、イベント会場　等</a:t>
                      </a:r>
                      <a:endPar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l">
                        <a:buFont typeface="Wingdings" panose="05000000000000000000" pitchFamily="2" charset="2"/>
                        <a:buNone/>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＜建物例＞</a:t>
                      </a:r>
                      <a:endParaRPr lang="en-US" altLang="ja-JP"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l">
                        <a:buFont typeface="Wingdings" panose="05000000000000000000" pitchFamily="2" charset="2"/>
                        <a:buNone/>
                      </a:pPr>
                      <a:r>
                        <a:rPr lang="ja-JP" altLang="en-US" sz="12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多層階構造、吹き抜け構造　等</a:t>
                      </a:r>
                      <a:endParaRPr lang="en-US" altLang="ja-JP" sz="12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lnL w="12700" cmpd="sng">
                      <a:noFill/>
                    </a:lnL>
                    <a:lnR w="12700" cmpd="sng">
                      <a:noFill/>
                    </a:lnR>
                    <a:lnT w="31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728651780"/>
                  </a:ext>
                </a:extLst>
              </a:tr>
            </a:tbl>
          </a:graphicData>
        </a:graphic>
      </p:graphicFrame>
      <p:sp>
        <p:nvSpPr>
          <p:cNvPr id="78" name="正方形/長方形 77"/>
          <p:cNvSpPr/>
          <p:nvPr/>
        </p:nvSpPr>
        <p:spPr>
          <a:xfrm>
            <a:off x="105100" y="5516600"/>
            <a:ext cx="9650820" cy="1017533"/>
          </a:xfrm>
          <a:prstGeom prst="rect">
            <a:avLst/>
          </a:prstGeom>
          <a:solidFill>
            <a:schemeClr val="bg1"/>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S1E</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本体とクレードル間は、</a:t>
            </a:r>
            <a:r>
              <a:rPr lang="en-US" altLang="ja-JP" sz="1300" dirty="0">
                <a:solidFill>
                  <a:schemeClr val="tx2"/>
                </a:solidFill>
                <a:latin typeface="Meiryo UI" panose="020B0604030504040204" pitchFamily="50" charset="-128"/>
                <a:ea typeface="Meiryo UI" panose="020B0604030504040204" pitchFamily="50" charset="-128"/>
                <a:cs typeface="Meiryo UI" panose="020B0604030504040204" pitchFamily="50" charset="-128"/>
              </a:rPr>
              <a:t>5</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GHz</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帯の</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を利用しています。</a:t>
            </a:r>
            <a:endPar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周囲に高頻度</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高負荷な</a:t>
            </a:r>
            <a:r>
              <a:rPr lang="en-US" altLang="ja-JP" sz="1300" dirty="0">
                <a:solidFill>
                  <a:schemeClr val="tx2"/>
                </a:solidFill>
                <a:latin typeface="Meiryo UI" panose="020B0604030504040204" pitchFamily="50" charset="-128"/>
                <a:ea typeface="Meiryo UI" panose="020B0604030504040204" pitchFamily="50" charset="-128"/>
                <a:cs typeface="Meiryo UI" panose="020B0604030504040204" pitchFamily="50" charset="-128"/>
              </a:rPr>
              <a:t>5</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GHz</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帯同チャネルの</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が飛んでいると以下の事象が発生する場合があります。</a:t>
            </a:r>
            <a:endPar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・通信処理の競合ため処理時間が長くなる</a:t>
            </a:r>
            <a:endPar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頻発する場合は、高頻度</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高負荷で利用されている</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（施設</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等）の</a:t>
            </a:r>
            <a:r>
              <a:rPr lang="en-US" altLang="ja-JP" sz="1300" dirty="0">
                <a:solidFill>
                  <a:schemeClr val="tx2"/>
                </a:solidFill>
                <a:latin typeface="Meiryo UI" panose="020B0604030504040204" pitchFamily="50" charset="-128"/>
                <a:ea typeface="Meiryo UI" panose="020B0604030504040204" pitchFamily="50" charset="-128"/>
                <a:cs typeface="Meiryo UI" panose="020B0604030504040204" pitchFamily="50" charset="-128"/>
              </a:rPr>
              <a:t>5</a:t>
            </a:r>
            <a:r>
              <a:rPr lang="en-US" altLang="ja-JP"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GHz</a:t>
            </a:r>
            <a:r>
              <a:rPr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利用停止、チャンネルの変更等を検討ください。</a:t>
            </a:r>
            <a:endParaRPr kumimoji="1" lang="ja-JP" altLang="en-US" sz="1300"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9855798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latin typeface="+mn-ea"/>
              </a:rPr>
              <a:t>3.1</a:t>
            </a:r>
            <a:r>
              <a:rPr lang="en-US" altLang="ja-JP" dirty="0" smtClean="0">
                <a:latin typeface="+mn-ea"/>
              </a:rPr>
              <a:t>. </a:t>
            </a:r>
            <a:r>
              <a:rPr lang="ja-JP" altLang="en-US" dirty="0">
                <a:latin typeface="+mn-ea"/>
              </a:rPr>
              <a:t>機能要件（決済端末</a:t>
            </a:r>
            <a:r>
              <a:rPr lang="ja-JP" altLang="en-US" dirty="0" smtClean="0">
                <a:latin typeface="+mn-ea"/>
              </a:rPr>
              <a:t>）：</a:t>
            </a:r>
            <a:r>
              <a:rPr lang="ja-JP" altLang="en-US" dirty="0">
                <a:latin typeface="+mn-ea"/>
              </a:rPr>
              <a:t>決済端末</a:t>
            </a:r>
            <a:r>
              <a:rPr lang="ja-JP" altLang="en-US" dirty="0" smtClean="0">
                <a:latin typeface="+mn-ea"/>
              </a:rPr>
              <a:t>要件</a:t>
            </a:r>
            <a:r>
              <a:rPr lang="en-US" altLang="ja-JP" dirty="0">
                <a:latin typeface="+mn-ea"/>
              </a:rPr>
              <a:t/>
            </a:r>
            <a:br>
              <a:rPr lang="en-US" altLang="ja-JP" dirty="0">
                <a:latin typeface="+mn-ea"/>
              </a:rPr>
            </a:br>
            <a:r>
              <a:rPr lang="ja-JP" altLang="en-US" dirty="0">
                <a:latin typeface="+mn-ea"/>
              </a:rPr>
              <a:t>　</a:t>
            </a:r>
            <a:r>
              <a:rPr lang="en-US" altLang="ja-JP" dirty="0">
                <a:latin typeface="+mn-ea"/>
              </a:rPr>
              <a:t>【Saturn1000Elite】</a:t>
            </a:r>
            <a:r>
              <a:rPr lang="ja-JP" altLang="en-US" dirty="0">
                <a:latin typeface="+mn-ea"/>
              </a:rPr>
              <a:t>プリンタ付きクレードル（</a:t>
            </a:r>
            <a:r>
              <a:rPr lang="en-US" altLang="ja-JP" dirty="0">
                <a:latin typeface="+mn-ea"/>
              </a:rPr>
              <a:t>S1EP</a:t>
            </a:r>
            <a:r>
              <a:rPr lang="ja-JP" altLang="en-US" dirty="0">
                <a:latin typeface="+mn-ea"/>
              </a:rPr>
              <a:t>）構成図</a:t>
            </a:r>
            <a:r>
              <a:rPr lang="ja-JP" altLang="en-US" dirty="0" smtClean="0">
                <a:latin typeface="+mn-ea"/>
              </a:rPr>
              <a:t>（</a:t>
            </a:r>
            <a:r>
              <a:rPr lang="en-US" altLang="ja-JP" dirty="0">
                <a:latin typeface="+mn-ea"/>
              </a:rPr>
              <a:t>4</a:t>
            </a:r>
            <a:r>
              <a:rPr lang="en-US" altLang="ja-JP" dirty="0" smtClean="0">
                <a:latin typeface="+mn-ea"/>
              </a:rPr>
              <a:t>/4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pPr marL="180975" indent="-180975">
              <a:spcAft>
                <a:spcPts val="544"/>
              </a:spcAft>
              <a:buClr>
                <a:schemeClr val="accent2"/>
              </a:buClr>
              <a:buSzPct val="80000"/>
            </a:pPr>
            <a:r>
              <a:rPr lang="ja-JP" altLang="en-US" sz="1600" dirty="0" smtClean="0">
                <a:latin typeface="+mn-ea"/>
                <a:ea typeface="+mn-ea"/>
              </a:rPr>
              <a:t>どうしてもワイヤレス接続が難しい場合は付属の</a:t>
            </a:r>
            <a:r>
              <a:rPr lang="en-US" altLang="ja-JP" sz="1600" dirty="0" smtClean="0">
                <a:latin typeface="+mn-ea"/>
                <a:ea typeface="+mn-ea"/>
              </a:rPr>
              <a:t>USB</a:t>
            </a:r>
            <a:r>
              <a:rPr lang="ja-JP" altLang="en-US" sz="1600" dirty="0" smtClean="0">
                <a:latin typeface="+mn-ea"/>
                <a:ea typeface="+mn-ea"/>
              </a:rPr>
              <a:t>ケーブル（</a:t>
            </a:r>
            <a:r>
              <a:rPr lang="en-US" altLang="ja-JP" sz="1600" dirty="0" smtClean="0">
                <a:latin typeface="+mn-ea"/>
                <a:ea typeface="+mn-ea"/>
              </a:rPr>
              <a:t>1m</a:t>
            </a:r>
            <a:r>
              <a:rPr lang="ja-JP" altLang="en-US" sz="1600" dirty="0" smtClean="0">
                <a:latin typeface="+mn-ea"/>
                <a:ea typeface="+mn-ea"/>
              </a:rPr>
              <a:t>）での接続が可能です。</a:t>
            </a:r>
            <a:endParaRPr lang="ja-JP" altLang="en-US" sz="1600" dirty="0">
              <a:latin typeface="+mn-ea"/>
              <a:ea typeface="+mn-ea"/>
            </a:endParaRPr>
          </a:p>
        </p:txBody>
      </p:sp>
      <p:sp>
        <p:nvSpPr>
          <p:cNvPr id="16" name="正方形/長方形 15"/>
          <p:cNvSpPr/>
          <p:nvPr/>
        </p:nvSpPr>
        <p:spPr>
          <a:xfrm>
            <a:off x="5034971" y="2485929"/>
            <a:ext cx="4772634" cy="1222671"/>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 name="図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52188" y="2991674"/>
            <a:ext cx="613762" cy="716668"/>
          </a:xfrm>
          <a:prstGeom prst="rect">
            <a:avLst/>
          </a:prstGeom>
        </p:spPr>
      </p:pic>
      <p:sp>
        <p:nvSpPr>
          <p:cNvPr id="18" name="正方形/長方形 17"/>
          <p:cNvSpPr/>
          <p:nvPr/>
        </p:nvSpPr>
        <p:spPr>
          <a:xfrm>
            <a:off x="6752251" y="4235853"/>
            <a:ext cx="3055353" cy="2065818"/>
          </a:xfrm>
          <a:prstGeom prst="rect">
            <a:avLst/>
          </a:prstGeom>
          <a:solidFill>
            <a:schemeClr val="accent3">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5054021" y="4235853"/>
            <a:ext cx="1623858" cy="2063497"/>
          </a:xfrm>
          <a:prstGeom prst="rect">
            <a:avLst/>
          </a:prstGeom>
          <a:solidFill>
            <a:schemeClr val="accent6">
              <a:lumMod val="20000"/>
              <a:lumOff val="80000"/>
            </a:schemeClr>
          </a:solidFill>
          <a:ln>
            <a:noFill/>
          </a:ln>
        </p:spPr>
        <p:style>
          <a:lnRef idx="3">
            <a:schemeClr val="lt1"/>
          </a:lnRef>
          <a:fillRef idx="1">
            <a:schemeClr val="accent1"/>
          </a:fillRef>
          <a:effectRef idx="1">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テキスト ボックス 19"/>
          <p:cNvSpPr txBox="1"/>
          <p:nvPr/>
        </p:nvSpPr>
        <p:spPr>
          <a:xfrm>
            <a:off x="191124" y="1424008"/>
            <a:ext cx="4707739" cy="317459"/>
          </a:xfrm>
          <a:prstGeom prst="rect">
            <a:avLst/>
          </a:prstGeom>
          <a:solidFill>
            <a:schemeClr val="tx2"/>
          </a:solidFill>
        </p:spPr>
        <p:txBody>
          <a:bodyPr wrap="square" rtlCol="0">
            <a:spAutoFit/>
          </a:bodyPr>
          <a:lstStyle/>
          <a:p>
            <a:pPr algn="ctr"/>
            <a:r>
              <a:rPr lang="en-US" altLang="ja-JP" sz="1400" dirty="0" smtClean="0">
                <a:solidFill>
                  <a:schemeClr val="bg1"/>
                </a:solidFill>
                <a:latin typeface="+mn-ea"/>
              </a:rPr>
              <a:t>USB</a:t>
            </a:r>
            <a:r>
              <a:rPr lang="ja-JP" altLang="en-US" sz="1400" dirty="0" smtClean="0">
                <a:solidFill>
                  <a:schemeClr val="bg1"/>
                </a:solidFill>
                <a:latin typeface="+mn-ea"/>
              </a:rPr>
              <a:t>ケーブルを利用時の留意事項</a:t>
            </a:r>
            <a:endParaRPr lang="ja-JP" altLang="en-US" sz="1400" dirty="0">
              <a:solidFill>
                <a:schemeClr val="bg1"/>
              </a:solidFill>
              <a:latin typeface="+mn-ea"/>
            </a:endParaRPr>
          </a:p>
        </p:txBody>
      </p:sp>
      <p:cxnSp>
        <p:nvCxnSpPr>
          <p:cNvPr id="21" name="直線コネクタ 20"/>
          <p:cNvCxnSpPr/>
          <p:nvPr/>
        </p:nvCxnSpPr>
        <p:spPr>
          <a:xfrm>
            <a:off x="420104" y="1287119"/>
            <a:ext cx="9072000" cy="0"/>
          </a:xfrm>
          <a:prstGeom prst="line">
            <a:avLst/>
          </a:prstGeom>
          <a:ln w="9525">
            <a:solidFill>
              <a:srgbClr val="6850A8"/>
            </a:solidFill>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p:cNvSpPr txBox="1"/>
          <p:nvPr/>
        </p:nvSpPr>
        <p:spPr>
          <a:xfrm>
            <a:off x="4986344" y="1417678"/>
            <a:ext cx="4720320" cy="307777"/>
          </a:xfrm>
          <a:prstGeom prst="rect">
            <a:avLst/>
          </a:prstGeom>
          <a:solidFill>
            <a:schemeClr val="tx2"/>
          </a:solidFill>
        </p:spPr>
        <p:txBody>
          <a:bodyPr wrap="square" rtlCol="0">
            <a:spAutoFit/>
          </a:bodyPr>
          <a:lstStyle/>
          <a:p>
            <a:pPr algn="ctr"/>
            <a:r>
              <a:rPr lang="en-US" altLang="ja-JP" sz="1400" dirty="0" smtClean="0">
                <a:solidFill>
                  <a:schemeClr val="bg1"/>
                </a:solidFill>
                <a:latin typeface="+mn-ea"/>
              </a:rPr>
              <a:t>USB</a:t>
            </a:r>
            <a:r>
              <a:rPr lang="ja-JP" altLang="en-US" sz="1400" dirty="0" smtClean="0">
                <a:solidFill>
                  <a:schemeClr val="bg1"/>
                </a:solidFill>
                <a:latin typeface="+mn-ea"/>
              </a:rPr>
              <a:t>ケーブルが抜線した際のエラーと対処方法</a:t>
            </a:r>
            <a:endParaRPr lang="ja-JP" altLang="en-US" sz="1400" dirty="0">
              <a:solidFill>
                <a:schemeClr val="bg1"/>
              </a:solidFill>
              <a:latin typeface="+mn-ea"/>
            </a:endParaRPr>
          </a:p>
        </p:txBody>
      </p:sp>
      <p:sp>
        <p:nvSpPr>
          <p:cNvPr id="23" name="テキスト ボックス 22"/>
          <p:cNvSpPr txBox="1"/>
          <p:nvPr/>
        </p:nvSpPr>
        <p:spPr>
          <a:xfrm>
            <a:off x="5098201" y="1821879"/>
            <a:ext cx="4608463" cy="1062788"/>
          </a:xfrm>
          <a:prstGeom prst="rect">
            <a:avLst/>
          </a:prstGeom>
          <a:noFill/>
          <a:ln>
            <a:noFill/>
          </a:ln>
        </p:spPr>
        <p:txBody>
          <a:bodyPr wrap="square" lIns="36000" tIns="36000" rIns="36000" bIns="0" rtlCol="0">
            <a:noAutofit/>
          </a:bodyPr>
          <a:lstStyle/>
          <a:p>
            <a:pPr indent="87313">
              <a:spcAft>
                <a:spcPts val="300"/>
              </a:spcAft>
            </a:pPr>
            <a:r>
              <a:rPr lang="ja-JP" altLang="en-US" sz="1100" dirty="0" smtClean="0">
                <a:solidFill>
                  <a:schemeClr val="tx2"/>
                </a:solidFill>
                <a:latin typeface="+mn-ea"/>
              </a:rPr>
              <a:t>ケーブルの抜線に気づいた場合、即座にケーブルを該当箇所に接続してください。処理が進められればそのまま継続し、エラー画面が出た場合は以下対応を実施してください。ケーブル接続有無は</a:t>
            </a:r>
            <a:r>
              <a:rPr lang="en-US" altLang="ja-JP" sz="1100" dirty="0" smtClean="0">
                <a:solidFill>
                  <a:schemeClr val="tx2"/>
                </a:solidFill>
                <a:latin typeface="+mn-ea"/>
              </a:rPr>
              <a:t>p10</a:t>
            </a:r>
            <a:r>
              <a:rPr lang="ja-JP" altLang="en-US" sz="1100" dirty="0" smtClean="0">
                <a:solidFill>
                  <a:schemeClr val="tx2"/>
                </a:solidFill>
                <a:latin typeface="+mn-ea"/>
              </a:rPr>
              <a:t>の＜ステータスアイコン詳細＞を参照ください。</a:t>
            </a:r>
            <a:endParaRPr lang="en-US" altLang="ja-JP" sz="1100" dirty="0" smtClean="0">
              <a:solidFill>
                <a:schemeClr val="tx2"/>
              </a:solidFill>
              <a:latin typeface="+mn-ea"/>
            </a:endParaRPr>
          </a:p>
        </p:txBody>
      </p:sp>
      <p:sp>
        <p:nvSpPr>
          <p:cNvPr id="24" name="正方形/長方形 23"/>
          <p:cNvSpPr/>
          <p:nvPr/>
        </p:nvSpPr>
        <p:spPr>
          <a:xfrm>
            <a:off x="125577" y="4302153"/>
            <a:ext cx="1937732" cy="2106695"/>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t"/>
          <a:lstStyle/>
          <a:p>
            <a:r>
              <a:rPr lang="en-US" altLang="ja-JP" sz="1200" dirty="0">
                <a:solidFill>
                  <a:schemeClr val="bg2"/>
                </a:solidFill>
                <a:latin typeface="Meiryo UI" panose="020B0604030504040204" pitchFamily="50" charset="-128"/>
                <a:ea typeface="Meiryo UI" panose="020B0604030504040204" pitchFamily="50" charset="-128"/>
                <a:cs typeface="Meiryo UI" panose="020B0604030504040204" pitchFamily="50" charset="-128"/>
              </a:rPr>
              <a:t>S1E</a:t>
            </a:r>
            <a:r>
              <a:rPr lang="ja-JP" altLang="en-US" sz="1200" dirty="0">
                <a:solidFill>
                  <a:schemeClr val="bg2"/>
                </a:solidFill>
                <a:latin typeface="Meiryo UI" panose="020B0604030504040204" pitchFamily="50" charset="-128"/>
                <a:ea typeface="Meiryo UI" panose="020B0604030504040204" pitchFamily="50" charset="-128"/>
                <a:cs typeface="Meiryo UI" panose="020B0604030504040204" pitchFamily="50" charset="-128"/>
              </a:rPr>
              <a:t>は</a:t>
            </a:r>
            <a:r>
              <a:rPr lang="ja-JP" altLang="en-US" sz="1200" dirty="0" smtClean="0">
                <a:solidFill>
                  <a:schemeClr val="bg2"/>
                </a:solidFill>
                <a:latin typeface="Meiryo UI" panose="020B0604030504040204" pitchFamily="50" charset="-128"/>
                <a:ea typeface="Meiryo UI" panose="020B0604030504040204" pitchFamily="50" charset="-128"/>
                <a:cs typeface="Meiryo UI" panose="020B0604030504040204" pitchFamily="50" charset="-128"/>
              </a:rPr>
              <a:t>クレードルにセット</a:t>
            </a:r>
            <a:r>
              <a:rPr lang="ja-JP" altLang="en-US" sz="1200" dirty="0">
                <a:solidFill>
                  <a:schemeClr val="bg2"/>
                </a:solidFill>
                <a:latin typeface="Meiryo UI" panose="020B0604030504040204" pitchFamily="50" charset="-128"/>
                <a:ea typeface="Meiryo UI" panose="020B0604030504040204" pitchFamily="50" charset="-128"/>
                <a:cs typeface="Meiryo UI" panose="020B0604030504040204" pitchFamily="50" charset="-128"/>
              </a:rPr>
              <a:t>せず</a:t>
            </a:r>
            <a:r>
              <a:rPr lang="ja-JP" altLang="en-US" sz="1200" dirty="0" smtClean="0">
                <a:solidFill>
                  <a:schemeClr val="bg2"/>
                </a:solidFill>
                <a:latin typeface="Meiryo UI" panose="020B0604030504040204" pitchFamily="50" charset="-128"/>
                <a:ea typeface="Meiryo UI" panose="020B0604030504040204" pitchFamily="50" charset="-128"/>
                <a:cs typeface="Meiryo UI" panose="020B0604030504040204" pitchFamily="50" charset="-128"/>
              </a:rPr>
              <a:t>ご利用ください</a:t>
            </a:r>
            <a:r>
              <a:rPr lang="ja-JP" altLang="en-US" sz="1200" dirty="0">
                <a:solidFill>
                  <a:schemeClr val="bg2"/>
                </a:solidFill>
                <a:latin typeface="Meiryo UI" panose="020B0604030504040204" pitchFamily="50" charset="-128"/>
                <a:ea typeface="Meiryo UI" panose="020B0604030504040204" pitchFamily="50" charset="-128"/>
                <a:cs typeface="Meiryo UI" panose="020B0604030504040204" pitchFamily="50" charset="-128"/>
              </a:rPr>
              <a:t>。</a:t>
            </a:r>
          </a:p>
          <a:p>
            <a:endParaRPr kumimoji="1" lang="ja-JP" altLang="en-US" sz="1200" dirty="0" smtClean="0">
              <a:solidFill>
                <a:schemeClr val="bg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p:cNvSpPr/>
          <p:nvPr/>
        </p:nvSpPr>
        <p:spPr>
          <a:xfrm>
            <a:off x="2168497" y="4302154"/>
            <a:ext cx="2664819" cy="2106695"/>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t"/>
          <a:lstStyle/>
          <a:p>
            <a:r>
              <a:rPr kumimoji="1" lang="en-US" altLang="ja-JP" sz="1200" dirty="0" smtClean="0">
                <a:solidFill>
                  <a:schemeClr val="bg2"/>
                </a:solidFill>
                <a:latin typeface="Meiryo UI" panose="020B0604030504040204" pitchFamily="50" charset="-128"/>
                <a:ea typeface="Meiryo UI" panose="020B0604030504040204" pitchFamily="50" charset="-128"/>
                <a:cs typeface="Meiryo UI" panose="020B0604030504040204" pitchFamily="50" charset="-128"/>
              </a:rPr>
              <a:t>USB</a:t>
            </a:r>
            <a:r>
              <a:rPr kumimoji="1" lang="ja-JP" altLang="en-US" sz="1200" dirty="0" smtClean="0">
                <a:solidFill>
                  <a:schemeClr val="bg2"/>
                </a:solidFill>
                <a:latin typeface="Meiryo UI" panose="020B0604030504040204" pitchFamily="50" charset="-128"/>
                <a:ea typeface="Meiryo UI" panose="020B0604030504040204" pitchFamily="50" charset="-128"/>
                <a:cs typeface="Meiryo UI" panose="020B0604030504040204" pitchFamily="50" charset="-128"/>
              </a:rPr>
              <a:t>接続でご利用の場合、クレードルにセットできません。セットせずにご利用ください。</a:t>
            </a:r>
          </a:p>
        </p:txBody>
      </p:sp>
      <p:sp>
        <p:nvSpPr>
          <p:cNvPr id="26" name="テキスト ボックス 25"/>
          <p:cNvSpPr txBox="1"/>
          <p:nvPr/>
        </p:nvSpPr>
        <p:spPr>
          <a:xfrm>
            <a:off x="291202" y="1856885"/>
            <a:ext cx="4446367" cy="451850"/>
          </a:xfrm>
          <a:prstGeom prst="rect">
            <a:avLst/>
          </a:prstGeom>
          <a:noFill/>
          <a:ln>
            <a:noFill/>
          </a:ln>
        </p:spPr>
        <p:txBody>
          <a:bodyPr wrap="square" lIns="0" tIns="36000" rIns="0" bIns="0" rtlCol="0" anchor="t">
            <a:spAutoFit/>
          </a:bodyPr>
          <a:lstStyle/>
          <a:p>
            <a:pPr marL="176213" indent="-176213">
              <a:spcAft>
                <a:spcPts val="300"/>
              </a:spcAft>
              <a:buFont typeface="Wingdings" panose="05000000000000000000" pitchFamily="2" charset="2"/>
              <a:buChar char="l"/>
            </a:pPr>
            <a:r>
              <a:rPr lang="ja-JP" altLang="en-US" sz="1400" b="1" dirty="0" smtClean="0">
                <a:solidFill>
                  <a:schemeClr val="accent6">
                    <a:lumMod val="75000"/>
                  </a:schemeClr>
                </a:solidFill>
                <a:latin typeface="+mn-ea"/>
              </a:rPr>
              <a:t>クレードルの</a:t>
            </a:r>
            <a:r>
              <a:rPr lang="en-US" altLang="ja-JP" sz="1400" b="1" dirty="0" smtClean="0">
                <a:solidFill>
                  <a:schemeClr val="accent6">
                    <a:lumMod val="75000"/>
                  </a:schemeClr>
                </a:solidFill>
                <a:latin typeface="+mn-ea"/>
              </a:rPr>
              <a:t>USB</a:t>
            </a:r>
            <a:r>
              <a:rPr lang="ja-JP" altLang="en-US" sz="1400" b="1" dirty="0" smtClean="0">
                <a:solidFill>
                  <a:schemeClr val="accent6">
                    <a:lumMod val="75000"/>
                  </a:schemeClr>
                </a:solidFill>
                <a:latin typeface="+mn-ea"/>
              </a:rPr>
              <a:t>ポートは</a:t>
            </a:r>
            <a:r>
              <a:rPr lang="en-US" altLang="ja-JP" sz="1400" b="1" dirty="0" smtClean="0">
                <a:solidFill>
                  <a:schemeClr val="accent6">
                    <a:lumMod val="75000"/>
                  </a:schemeClr>
                </a:solidFill>
                <a:latin typeface="+mn-ea"/>
              </a:rPr>
              <a:t>3</a:t>
            </a:r>
            <a:r>
              <a:rPr lang="ja-JP" altLang="en-US" sz="1400" b="1" dirty="0" smtClean="0">
                <a:solidFill>
                  <a:schemeClr val="accent6">
                    <a:lumMod val="75000"/>
                  </a:schemeClr>
                </a:solidFill>
                <a:latin typeface="+mn-ea"/>
              </a:rPr>
              <a:t>番を利用ください。</a:t>
            </a:r>
            <a:endParaRPr lang="ja-JP" altLang="en-US" sz="1400" b="1" dirty="0">
              <a:solidFill>
                <a:schemeClr val="accent6">
                  <a:lumMod val="75000"/>
                </a:schemeClr>
              </a:solidFill>
              <a:latin typeface="+mn-ea"/>
            </a:endParaRPr>
          </a:p>
          <a:p>
            <a:pPr marL="176213"/>
            <a:r>
              <a:rPr lang="ja-JP" altLang="en-US" sz="1050" dirty="0" smtClean="0">
                <a:solidFill>
                  <a:schemeClr val="accent6">
                    <a:lumMod val="75000"/>
                  </a:schemeClr>
                </a:solidFill>
                <a:latin typeface="+mn-ea"/>
              </a:rPr>
              <a:t>→その他のポートにさすと、正常に処理できません。</a:t>
            </a:r>
            <a:endParaRPr lang="en-US" altLang="ja-JP" sz="1050" dirty="0" smtClean="0">
              <a:solidFill>
                <a:schemeClr val="accent6">
                  <a:lumMod val="75000"/>
                </a:schemeClr>
              </a:solidFill>
              <a:latin typeface="+mn-ea"/>
            </a:endParaRPr>
          </a:p>
        </p:txBody>
      </p:sp>
      <p:sp>
        <p:nvSpPr>
          <p:cNvPr id="27" name="テキスト ボックス 26"/>
          <p:cNvSpPr txBox="1"/>
          <p:nvPr/>
        </p:nvSpPr>
        <p:spPr>
          <a:xfrm>
            <a:off x="303905" y="3542707"/>
            <a:ext cx="4446367" cy="251795"/>
          </a:xfrm>
          <a:prstGeom prst="rect">
            <a:avLst/>
          </a:prstGeom>
          <a:noFill/>
          <a:ln>
            <a:noFill/>
          </a:ln>
        </p:spPr>
        <p:txBody>
          <a:bodyPr wrap="square" lIns="0" tIns="36000" rIns="0" bIns="0" rtlCol="0" anchor="t">
            <a:spAutoFit/>
          </a:bodyPr>
          <a:lstStyle/>
          <a:p>
            <a:pPr marL="176213" indent="-176213">
              <a:spcAft>
                <a:spcPts val="300"/>
              </a:spcAft>
              <a:buFont typeface="Wingdings" panose="05000000000000000000" pitchFamily="2" charset="2"/>
              <a:buChar char="l"/>
            </a:pPr>
            <a:r>
              <a:rPr lang="en-US" altLang="ja-JP" sz="1400" b="1" dirty="0" smtClean="0">
                <a:solidFill>
                  <a:schemeClr val="accent6">
                    <a:lumMod val="75000"/>
                  </a:schemeClr>
                </a:solidFill>
                <a:latin typeface="+mn-ea"/>
              </a:rPr>
              <a:t>USB</a:t>
            </a:r>
            <a:r>
              <a:rPr lang="ja-JP" altLang="en-US" sz="1400" b="1" dirty="0" smtClean="0">
                <a:solidFill>
                  <a:schemeClr val="accent6">
                    <a:lumMod val="75000"/>
                  </a:schemeClr>
                </a:solidFill>
                <a:latin typeface="+mn-ea"/>
              </a:rPr>
              <a:t>接続したままクレードルにはセットできません。</a:t>
            </a:r>
            <a:endParaRPr lang="ja-JP" altLang="en-US" sz="1400" b="1" dirty="0">
              <a:solidFill>
                <a:schemeClr val="accent6">
                  <a:lumMod val="75000"/>
                </a:schemeClr>
              </a:solidFill>
              <a:latin typeface="+mn-ea"/>
            </a:endParaRPr>
          </a:p>
        </p:txBody>
      </p:sp>
      <p:pic>
        <p:nvPicPr>
          <p:cNvPr id="28" name="図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634" y="4808760"/>
            <a:ext cx="1593597" cy="1483504"/>
          </a:xfrm>
          <a:prstGeom prst="rect">
            <a:avLst/>
          </a:prstGeom>
        </p:spPr>
      </p:pic>
      <p:pic>
        <p:nvPicPr>
          <p:cNvPr id="29" name="図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0745" y="4923163"/>
            <a:ext cx="1047299" cy="1358446"/>
          </a:xfrm>
          <a:prstGeom prst="rect">
            <a:avLst/>
          </a:prstGeom>
        </p:spPr>
      </p:pic>
      <p:pic>
        <p:nvPicPr>
          <p:cNvPr id="30" name="図 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14192" y="5182660"/>
            <a:ext cx="1151431" cy="959645"/>
          </a:xfrm>
          <a:prstGeom prst="rect">
            <a:avLst/>
          </a:prstGeom>
        </p:spPr>
      </p:pic>
      <p:sp>
        <p:nvSpPr>
          <p:cNvPr id="31" name="正方形/長方形 30"/>
          <p:cNvSpPr/>
          <p:nvPr/>
        </p:nvSpPr>
        <p:spPr>
          <a:xfrm>
            <a:off x="125577" y="3952853"/>
            <a:ext cx="1937732" cy="349301"/>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OK</a:t>
            </a:r>
          </a:p>
        </p:txBody>
      </p:sp>
      <p:sp>
        <p:nvSpPr>
          <p:cNvPr id="32" name="正方形/長方形 31"/>
          <p:cNvSpPr/>
          <p:nvPr/>
        </p:nvSpPr>
        <p:spPr>
          <a:xfrm>
            <a:off x="2168497" y="3952854"/>
            <a:ext cx="2664819" cy="349301"/>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NG</a:t>
            </a:r>
          </a:p>
        </p:txBody>
      </p:sp>
      <p:sp>
        <p:nvSpPr>
          <p:cNvPr id="33" name="爆発 2 32"/>
          <p:cNvSpPr/>
          <p:nvPr/>
        </p:nvSpPr>
        <p:spPr>
          <a:xfrm>
            <a:off x="3651710" y="5368224"/>
            <a:ext cx="842062" cy="603374"/>
          </a:xfrm>
          <a:prstGeom prst="irregularSeal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爆発 2 33"/>
          <p:cNvSpPr/>
          <p:nvPr/>
        </p:nvSpPr>
        <p:spPr>
          <a:xfrm>
            <a:off x="2405793" y="5268762"/>
            <a:ext cx="571837" cy="383645"/>
          </a:xfrm>
          <a:prstGeom prst="irregularSeal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5" name="図 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5436" y="2390980"/>
            <a:ext cx="1463386" cy="961159"/>
          </a:xfrm>
          <a:prstGeom prst="rect">
            <a:avLst/>
          </a:prstGeom>
        </p:spPr>
      </p:pic>
      <p:sp>
        <p:nvSpPr>
          <p:cNvPr id="36" name="正方形/長方形 35"/>
          <p:cNvSpPr/>
          <p:nvPr/>
        </p:nvSpPr>
        <p:spPr>
          <a:xfrm>
            <a:off x="1373315" y="2956005"/>
            <a:ext cx="195138" cy="35824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37" name="正方形/長方形 36"/>
          <p:cNvSpPr/>
          <p:nvPr/>
        </p:nvSpPr>
        <p:spPr>
          <a:xfrm>
            <a:off x="2236414" y="2797488"/>
            <a:ext cx="2540966" cy="599554"/>
          </a:xfrm>
          <a:prstGeom prst="rect">
            <a:avLst/>
          </a:prstGeom>
          <a:solidFill>
            <a:schemeClr val="bg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b" anchorCtr="0" forceAA="0" compatLnSpc="1">
            <a:prstTxWarp prst="textNoShape">
              <a:avLst/>
            </a:prstTxWarp>
            <a:noAutofit/>
          </a:bodyPr>
          <a:lstStyle/>
          <a:p>
            <a:r>
              <a:rPr lang="ja-JP" altLang="en-US" sz="1000" dirty="0" smtClean="0">
                <a:solidFill>
                  <a:schemeClr val="accent6">
                    <a:lumMod val="75000"/>
                  </a:schemeClr>
                </a:solidFill>
                <a:latin typeface="+mn-ea"/>
              </a:rPr>
              <a:t>必ず</a:t>
            </a:r>
            <a:r>
              <a:rPr lang="en-US" altLang="ja-JP" sz="1000" dirty="0" smtClean="0">
                <a:solidFill>
                  <a:schemeClr val="accent6">
                    <a:lumMod val="75000"/>
                  </a:schemeClr>
                </a:solidFill>
                <a:latin typeface="+mn-ea"/>
              </a:rPr>
              <a:t>USB</a:t>
            </a:r>
            <a:r>
              <a:rPr lang="ja-JP" altLang="en-US" sz="1000" dirty="0" smtClean="0">
                <a:solidFill>
                  <a:schemeClr val="accent6">
                    <a:lumMod val="75000"/>
                  </a:schemeClr>
                </a:solidFill>
                <a:latin typeface="+mn-ea"/>
              </a:rPr>
              <a:t>ポートの</a:t>
            </a:r>
            <a:r>
              <a:rPr lang="en-US" altLang="ja-JP" sz="1600" b="1" u="sng" dirty="0" smtClean="0">
                <a:solidFill>
                  <a:schemeClr val="accent6">
                    <a:lumMod val="75000"/>
                  </a:schemeClr>
                </a:solidFill>
                <a:latin typeface="+mn-ea"/>
              </a:rPr>
              <a:t>3</a:t>
            </a:r>
            <a:r>
              <a:rPr lang="ja-JP" altLang="en-US" sz="1600" b="1" u="sng" dirty="0" smtClean="0">
                <a:solidFill>
                  <a:schemeClr val="accent6">
                    <a:lumMod val="75000"/>
                  </a:schemeClr>
                </a:solidFill>
                <a:latin typeface="+mn-ea"/>
              </a:rPr>
              <a:t>番</a:t>
            </a:r>
            <a:r>
              <a:rPr lang="ja-JP" altLang="en-US" sz="1000" dirty="0" smtClean="0">
                <a:solidFill>
                  <a:schemeClr val="accent6">
                    <a:lumMod val="75000"/>
                  </a:schemeClr>
                </a:solidFill>
                <a:latin typeface="+mn-ea"/>
              </a:rPr>
              <a:t>に接続ください。</a:t>
            </a:r>
            <a:endParaRPr lang="en-US" altLang="ja-JP" sz="1000" dirty="0" smtClean="0">
              <a:solidFill>
                <a:schemeClr val="accent6">
                  <a:lumMod val="75000"/>
                </a:schemeClr>
              </a:solidFill>
              <a:latin typeface="+mn-ea"/>
            </a:endParaRPr>
          </a:p>
          <a:p>
            <a:r>
              <a:rPr lang="en-US" altLang="ja-JP" sz="1000" dirty="0" smtClean="0">
                <a:solidFill>
                  <a:schemeClr val="tx1"/>
                </a:solidFill>
                <a:latin typeface="+mn-ea"/>
              </a:rPr>
              <a:t>※</a:t>
            </a:r>
            <a:r>
              <a:rPr lang="ja-JP" altLang="en-US" sz="1000" dirty="0" smtClean="0">
                <a:solidFill>
                  <a:schemeClr val="tx1"/>
                </a:solidFill>
                <a:latin typeface="+mn-ea"/>
              </a:rPr>
              <a:t>その他のポートへ接続しても利用できません。</a:t>
            </a:r>
            <a:endParaRPr lang="en-US" altLang="ja-JP" sz="1000" dirty="0" smtClean="0">
              <a:solidFill>
                <a:schemeClr val="tx1"/>
              </a:solidFill>
              <a:latin typeface="+mn-ea"/>
            </a:endParaRPr>
          </a:p>
        </p:txBody>
      </p:sp>
      <p:cxnSp>
        <p:nvCxnSpPr>
          <p:cNvPr id="38" name="直線矢印コネクタ 37"/>
          <p:cNvCxnSpPr>
            <a:stCxn id="37" idx="1"/>
          </p:cNvCxnSpPr>
          <p:nvPr/>
        </p:nvCxnSpPr>
        <p:spPr>
          <a:xfrm flipH="1">
            <a:off x="1557272" y="3097265"/>
            <a:ext cx="679142" cy="38988"/>
          </a:xfrm>
          <a:prstGeom prst="straightConnector1">
            <a:avLst/>
          </a:prstGeom>
          <a:ln w="9525">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rot="5400000">
            <a:off x="5723308" y="2892682"/>
            <a:ext cx="105242" cy="72427"/>
          </a:xfrm>
          <a:prstGeom prst="rect">
            <a:avLst/>
          </a:prstGeom>
          <a:solidFill>
            <a:schemeClr val="bg1"/>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sp>
        <p:nvSpPr>
          <p:cNvPr id="40" name="正方形/長方形 39"/>
          <p:cNvSpPr/>
          <p:nvPr/>
        </p:nvSpPr>
        <p:spPr>
          <a:xfrm rot="5400000">
            <a:off x="5717757" y="2818785"/>
            <a:ext cx="115766" cy="10604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l"/>
            <a:endParaRPr lang="ja-JP" altLang="en-US" sz="1463" dirty="0">
              <a:solidFill>
                <a:schemeClr val="tx1"/>
              </a:solidFill>
              <a:latin typeface="+mn-ea"/>
            </a:endParaRPr>
          </a:p>
        </p:txBody>
      </p:sp>
      <p:cxnSp>
        <p:nvCxnSpPr>
          <p:cNvPr id="41" name="直線コネクタ 7"/>
          <p:cNvCxnSpPr>
            <a:stCxn id="43" idx="1"/>
            <a:endCxn id="40" idx="1"/>
          </p:cNvCxnSpPr>
          <p:nvPr/>
        </p:nvCxnSpPr>
        <p:spPr>
          <a:xfrm rot="10800000">
            <a:off x="5775641" y="2813923"/>
            <a:ext cx="697961" cy="451855"/>
          </a:xfrm>
          <a:prstGeom prst="bentConnector4">
            <a:avLst>
              <a:gd name="adj1" fmla="val 10011"/>
              <a:gd name="adj2" fmla="val 125773"/>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6574542" y="3242243"/>
            <a:ext cx="106661" cy="45719"/>
          </a:xfrm>
          <a:prstGeom prst="rect">
            <a:avLst/>
          </a:prstGeom>
          <a:solidFill>
            <a:schemeClr val="bg1"/>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endParaRPr lang="ja-JP" altLang="en-US" sz="1463" dirty="0">
              <a:solidFill>
                <a:schemeClr val="tx1"/>
              </a:solidFill>
              <a:latin typeface="+mn-ea"/>
            </a:endParaRPr>
          </a:p>
        </p:txBody>
      </p:sp>
      <p:sp>
        <p:nvSpPr>
          <p:cNvPr id="43" name="正方形/長方形 42"/>
          <p:cNvSpPr/>
          <p:nvPr/>
        </p:nvSpPr>
        <p:spPr>
          <a:xfrm>
            <a:off x="6473601" y="3229234"/>
            <a:ext cx="164948" cy="73086"/>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endParaRPr lang="ja-JP" altLang="en-US" sz="1463" dirty="0">
              <a:solidFill>
                <a:schemeClr val="tx1"/>
              </a:solidFill>
              <a:latin typeface="+mn-ea"/>
            </a:endParaRPr>
          </a:p>
        </p:txBody>
      </p:sp>
      <p:pic>
        <p:nvPicPr>
          <p:cNvPr id="44" name="図 4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800000">
            <a:off x="6625057" y="3096933"/>
            <a:ext cx="411877" cy="509393"/>
          </a:xfrm>
          <a:prstGeom prst="rect">
            <a:avLst/>
          </a:prstGeom>
        </p:spPr>
      </p:pic>
      <p:sp>
        <p:nvSpPr>
          <p:cNvPr id="45" name="正方形/長方形 44"/>
          <p:cNvSpPr/>
          <p:nvPr/>
        </p:nvSpPr>
        <p:spPr>
          <a:xfrm>
            <a:off x="5106063" y="5820610"/>
            <a:ext cx="1475713" cy="460999"/>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36000" rIns="36000" bIns="36000" numCol="1" spcCol="0" rtlCol="0" fromWordArt="0" anchor="t" anchorCtr="0" forceAA="0" compatLnSpc="1">
            <a:prstTxWarp prst="textNoShape">
              <a:avLst/>
            </a:prstTxWarp>
            <a:noAutofit/>
          </a:bodyPr>
          <a:lstStyle/>
          <a:p>
            <a:pPr>
              <a:spcAft>
                <a:spcPts val="300"/>
              </a:spcAft>
            </a:pPr>
            <a:r>
              <a:rPr lang="ja-JP" altLang="en-US" sz="1000" dirty="0" smtClean="0">
                <a:solidFill>
                  <a:schemeClr val="tx1"/>
                </a:solidFill>
                <a:latin typeface="+mn-ea"/>
              </a:rPr>
              <a:t>処理が継続できた場合はそのまま処理を続けてください。</a:t>
            </a:r>
            <a:r>
              <a:rPr lang="ja-JP" altLang="en-US" sz="1000" dirty="0">
                <a:solidFill>
                  <a:schemeClr val="tx1"/>
                </a:solidFill>
                <a:latin typeface="+mn-ea"/>
              </a:rPr>
              <a:t/>
            </a:r>
            <a:br>
              <a:rPr lang="ja-JP" altLang="en-US" sz="1000" dirty="0">
                <a:solidFill>
                  <a:schemeClr val="tx1"/>
                </a:solidFill>
                <a:latin typeface="+mn-ea"/>
              </a:rPr>
            </a:br>
            <a:endParaRPr lang="ja-JP" altLang="en-US" sz="1000" dirty="0">
              <a:solidFill>
                <a:schemeClr val="tx1"/>
              </a:solidFill>
              <a:latin typeface="+mn-ea"/>
            </a:endParaRPr>
          </a:p>
        </p:txBody>
      </p:sp>
      <p:sp>
        <p:nvSpPr>
          <p:cNvPr id="46" name="正方形/長方形 45"/>
          <p:cNvSpPr/>
          <p:nvPr/>
        </p:nvSpPr>
        <p:spPr>
          <a:xfrm>
            <a:off x="6895186" y="5736454"/>
            <a:ext cx="2857119" cy="546724"/>
          </a:xfrm>
          <a:prstGeom prst="rect">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36000" rIns="36000" bIns="36000" numCol="1" spcCol="0" rtlCol="0" fromWordArt="0" anchor="t" anchorCtr="0" forceAA="0" compatLnSpc="1">
            <a:prstTxWarp prst="textNoShape">
              <a:avLst/>
            </a:prstTxWarp>
            <a:noAutofit/>
          </a:bodyPr>
          <a:lstStyle/>
          <a:p>
            <a:pPr>
              <a:spcAft>
                <a:spcPts val="300"/>
              </a:spcAft>
            </a:pPr>
            <a:r>
              <a:rPr lang="ja-JP" altLang="en-US" sz="1000" dirty="0" smtClean="0">
                <a:solidFill>
                  <a:schemeClr val="tx1"/>
                </a:solidFill>
                <a:latin typeface="+mn-ea"/>
              </a:rPr>
              <a:t>このエラー画面が出た際には、</a:t>
            </a:r>
            <a:r>
              <a:rPr lang="en-US" altLang="ja-JP" sz="1000" dirty="0">
                <a:solidFill>
                  <a:schemeClr val="tx1"/>
                </a:solidFill>
                <a:latin typeface="+mn-ea"/>
              </a:rPr>
              <a:t>P</a:t>
            </a:r>
            <a:r>
              <a:rPr lang="en-US" altLang="ja-JP" sz="1000" dirty="0" smtClean="0">
                <a:solidFill>
                  <a:schemeClr val="tx1"/>
                </a:solidFill>
                <a:latin typeface="+mn-ea"/>
              </a:rPr>
              <a:t>9</a:t>
            </a:r>
            <a:r>
              <a:rPr lang="ja-JP" altLang="en-US" sz="1000" dirty="0" smtClean="0">
                <a:solidFill>
                  <a:schemeClr val="tx1"/>
                </a:solidFill>
                <a:latin typeface="+mn-ea"/>
              </a:rPr>
              <a:t>の再印字機能利用手順</a:t>
            </a:r>
            <a:r>
              <a:rPr lang="en-US" altLang="ja-JP" sz="1000" dirty="0" smtClean="0">
                <a:solidFill>
                  <a:schemeClr val="tx1"/>
                </a:solidFill>
                <a:latin typeface="+mn-ea"/>
              </a:rPr>
              <a:t>STEP3</a:t>
            </a:r>
            <a:r>
              <a:rPr lang="ja-JP" altLang="en-US" sz="1000" dirty="0" smtClean="0">
                <a:solidFill>
                  <a:schemeClr val="tx1"/>
                </a:solidFill>
                <a:latin typeface="+mn-ea"/>
              </a:rPr>
              <a:t>以降を実施し、取引結果の確認を実施してください。</a:t>
            </a:r>
            <a:r>
              <a:rPr lang="ja-JP" altLang="en-US" sz="1000" dirty="0">
                <a:solidFill>
                  <a:schemeClr val="tx1"/>
                </a:solidFill>
                <a:latin typeface="+mn-ea"/>
              </a:rPr>
              <a:t/>
            </a:r>
            <a:br>
              <a:rPr lang="ja-JP" altLang="en-US" sz="1000" dirty="0">
                <a:solidFill>
                  <a:schemeClr val="tx1"/>
                </a:solidFill>
                <a:latin typeface="+mn-ea"/>
              </a:rPr>
            </a:br>
            <a:endParaRPr lang="ja-JP" altLang="en-US" sz="1000" dirty="0">
              <a:solidFill>
                <a:schemeClr val="tx1"/>
              </a:solidFill>
              <a:latin typeface="+mn-ea"/>
            </a:endParaRPr>
          </a:p>
        </p:txBody>
      </p:sp>
      <p:sp>
        <p:nvSpPr>
          <p:cNvPr id="47" name="正方形/長方形 46"/>
          <p:cNvSpPr/>
          <p:nvPr/>
        </p:nvSpPr>
        <p:spPr>
          <a:xfrm>
            <a:off x="5120980" y="4353311"/>
            <a:ext cx="1470321" cy="200055"/>
          </a:xfrm>
          <a:prstGeom prst="rect">
            <a:avLst/>
          </a:prstGeom>
          <a:solidFill>
            <a:schemeClr val="tx2"/>
          </a:solidFill>
        </p:spPr>
        <p:txBody>
          <a:bodyPr wrap="square">
            <a:spAutoFit/>
          </a:bodyPr>
          <a:lstStyle/>
          <a:p>
            <a:pPr algn="ctr">
              <a:buClr>
                <a:schemeClr val="tx1"/>
              </a:buClr>
              <a:buSzPct val="100000"/>
            </a:pPr>
            <a:r>
              <a:rPr kumimoji="0" lang="ja-JP" altLang="en-US" sz="700" b="1" dirty="0">
                <a:solidFill>
                  <a:schemeClr val="bg1"/>
                </a:solidFill>
                <a:latin typeface="+mn-ea"/>
                <a:cs typeface="Meiryo UI" pitchFamily="50" charset="-128"/>
              </a:rPr>
              <a:t>処理</a:t>
            </a:r>
            <a:r>
              <a:rPr kumimoji="0" lang="ja-JP" altLang="en-US" sz="700" b="1" dirty="0" smtClean="0">
                <a:solidFill>
                  <a:schemeClr val="bg1"/>
                </a:solidFill>
                <a:latin typeface="+mn-ea"/>
                <a:cs typeface="Meiryo UI" pitchFamily="50" charset="-128"/>
              </a:rPr>
              <a:t>が再開できた場合</a:t>
            </a:r>
            <a:endParaRPr kumimoji="0" lang="en-US" altLang="ja-JP" sz="700" b="1" dirty="0">
              <a:solidFill>
                <a:schemeClr val="bg1"/>
              </a:solidFill>
              <a:latin typeface="+mn-ea"/>
              <a:cs typeface="Meiryo UI" pitchFamily="50" charset="-128"/>
            </a:endParaRPr>
          </a:p>
        </p:txBody>
      </p:sp>
      <p:cxnSp>
        <p:nvCxnSpPr>
          <p:cNvPr id="48" name="カギ線コネクタ 47"/>
          <p:cNvCxnSpPr>
            <a:stCxn id="16" idx="2"/>
            <a:endCxn id="19" idx="0"/>
          </p:cNvCxnSpPr>
          <p:nvPr/>
        </p:nvCxnSpPr>
        <p:spPr>
          <a:xfrm rot="5400000">
            <a:off x="6379993" y="3194557"/>
            <a:ext cx="527253" cy="1555338"/>
          </a:xfrm>
          <a:prstGeom prst="bentConnector3">
            <a:avLst/>
          </a:prstGeom>
          <a:ln w="95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16" idx="2"/>
            <a:endCxn id="18" idx="0"/>
          </p:cNvCxnSpPr>
          <p:nvPr/>
        </p:nvCxnSpPr>
        <p:spPr>
          <a:xfrm rot="16200000" flipH="1">
            <a:off x="7586982" y="3542906"/>
            <a:ext cx="527253" cy="858640"/>
          </a:xfrm>
          <a:prstGeom prst="bentConnector3">
            <a:avLst/>
          </a:prstGeom>
          <a:ln w="95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0" name="円/楕円 11"/>
          <p:cNvSpPr/>
          <p:nvPr/>
        </p:nvSpPr>
        <p:spPr>
          <a:xfrm>
            <a:off x="5544955" y="3053434"/>
            <a:ext cx="297293" cy="162429"/>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ja-JP" altLang="en-US"/>
          </a:p>
        </p:txBody>
      </p:sp>
      <p:sp>
        <p:nvSpPr>
          <p:cNvPr id="51" name="円/楕円 11"/>
          <p:cNvSpPr/>
          <p:nvPr/>
        </p:nvSpPr>
        <p:spPr>
          <a:xfrm>
            <a:off x="6551287" y="3175857"/>
            <a:ext cx="297293" cy="162429"/>
          </a:xfrm>
          <a:prstGeom prst="ellipse">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ja-JP" altLang="en-US"/>
          </a:p>
        </p:txBody>
      </p:sp>
      <p:pic>
        <p:nvPicPr>
          <p:cNvPr id="52" name="図 51"/>
          <p:cNvPicPr>
            <a:picLocks noChangeAspect="1"/>
          </p:cNvPicPr>
          <p:nvPr/>
        </p:nvPicPr>
        <p:blipFill>
          <a:blip r:embed="rId8"/>
          <a:stretch>
            <a:fillRect/>
          </a:stretch>
        </p:blipFill>
        <p:spPr>
          <a:xfrm>
            <a:off x="5317384" y="4590333"/>
            <a:ext cx="1049728" cy="818198"/>
          </a:xfrm>
          <a:prstGeom prst="rect">
            <a:avLst/>
          </a:prstGeom>
        </p:spPr>
      </p:pic>
      <p:sp>
        <p:nvSpPr>
          <p:cNvPr id="53" name="二等辺三角形 52"/>
          <p:cNvSpPr/>
          <p:nvPr/>
        </p:nvSpPr>
        <p:spPr>
          <a:xfrm rot="10800000">
            <a:off x="5738903" y="5457631"/>
            <a:ext cx="206689" cy="68324"/>
          </a:xfrm>
          <a:prstGeom prst="triangle">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テキスト ボックス 53"/>
          <p:cNvSpPr txBox="1"/>
          <p:nvPr/>
        </p:nvSpPr>
        <p:spPr>
          <a:xfrm>
            <a:off x="5059081" y="5575056"/>
            <a:ext cx="1631271" cy="174851"/>
          </a:xfrm>
          <a:prstGeom prst="rect">
            <a:avLst/>
          </a:prstGeom>
          <a:noFill/>
        </p:spPr>
        <p:txBody>
          <a:bodyPr wrap="square" lIns="0" tIns="36000" rIns="0" bIns="0" rtlCol="0">
            <a:spAutoFit/>
          </a:bodyPr>
          <a:lstStyle/>
          <a:p>
            <a:r>
              <a:rPr kumimoji="1" lang="ja-JP" altLang="en-US" sz="900" dirty="0" smtClean="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処理中画面から正常に画面遷移</a:t>
            </a:r>
          </a:p>
        </p:txBody>
      </p:sp>
      <p:pic>
        <p:nvPicPr>
          <p:cNvPr id="55" name="図 54"/>
          <p:cNvPicPr>
            <a:picLocks noChangeAspect="1"/>
          </p:cNvPicPr>
          <p:nvPr/>
        </p:nvPicPr>
        <p:blipFill>
          <a:blip r:embed="rId9"/>
          <a:stretch>
            <a:fillRect/>
          </a:stretch>
        </p:blipFill>
        <p:spPr>
          <a:xfrm>
            <a:off x="8490200" y="4467455"/>
            <a:ext cx="1192194" cy="900769"/>
          </a:xfrm>
          <a:prstGeom prst="rect">
            <a:avLst/>
          </a:prstGeom>
        </p:spPr>
      </p:pic>
      <p:sp>
        <p:nvSpPr>
          <p:cNvPr id="56" name="正方形/長方形 55"/>
          <p:cNvSpPr/>
          <p:nvPr/>
        </p:nvSpPr>
        <p:spPr>
          <a:xfrm>
            <a:off x="8343692" y="4349177"/>
            <a:ext cx="1391914" cy="200055"/>
          </a:xfrm>
          <a:prstGeom prst="rect">
            <a:avLst/>
          </a:prstGeom>
          <a:solidFill>
            <a:schemeClr val="tx2"/>
          </a:solidFill>
        </p:spPr>
        <p:txBody>
          <a:bodyPr wrap="square">
            <a:spAutoFit/>
          </a:bodyPr>
          <a:lstStyle/>
          <a:p>
            <a:pPr algn="ctr">
              <a:buClr>
                <a:schemeClr val="tx1"/>
              </a:buClr>
              <a:buSzPct val="100000"/>
            </a:pPr>
            <a:r>
              <a:rPr kumimoji="0" lang="ja-JP" altLang="en-US" sz="700" b="1" dirty="0" smtClean="0">
                <a:solidFill>
                  <a:schemeClr val="bg1"/>
                </a:solidFill>
                <a:latin typeface="+mn-ea"/>
                <a:cs typeface="Meiryo UI" pitchFamily="50" charset="-128"/>
              </a:rPr>
              <a:t>エラー画面</a:t>
            </a:r>
            <a:r>
              <a:rPr kumimoji="0" lang="ja-JP" altLang="en-US" sz="700" b="1" dirty="0">
                <a:solidFill>
                  <a:schemeClr val="bg1"/>
                </a:solidFill>
                <a:latin typeface="+mn-ea"/>
                <a:cs typeface="Meiryo UI" pitchFamily="50" charset="-128"/>
              </a:rPr>
              <a:t>②</a:t>
            </a:r>
            <a:endParaRPr kumimoji="0" lang="en-US" altLang="ja-JP" sz="700" b="1" dirty="0">
              <a:solidFill>
                <a:schemeClr val="bg1"/>
              </a:solidFill>
              <a:latin typeface="+mn-ea"/>
              <a:cs typeface="Meiryo UI" pitchFamily="50" charset="-128"/>
            </a:endParaRPr>
          </a:p>
        </p:txBody>
      </p:sp>
      <p:pic>
        <p:nvPicPr>
          <p:cNvPr id="57" name="図 56"/>
          <p:cNvPicPr>
            <a:picLocks noChangeAspect="1"/>
          </p:cNvPicPr>
          <p:nvPr/>
        </p:nvPicPr>
        <p:blipFill>
          <a:blip r:embed="rId10"/>
          <a:stretch>
            <a:fillRect/>
          </a:stretch>
        </p:blipFill>
        <p:spPr>
          <a:xfrm>
            <a:off x="6986913" y="4578653"/>
            <a:ext cx="1200647" cy="815000"/>
          </a:xfrm>
          <a:prstGeom prst="rect">
            <a:avLst/>
          </a:prstGeom>
        </p:spPr>
      </p:pic>
      <p:sp>
        <p:nvSpPr>
          <p:cNvPr id="58" name="正方形/長方形 57"/>
          <p:cNvSpPr/>
          <p:nvPr/>
        </p:nvSpPr>
        <p:spPr>
          <a:xfrm>
            <a:off x="6895187" y="4353310"/>
            <a:ext cx="1384101" cy="200055"/>
          </a:xfrm>
          <a:prstGeom prst="rect">
            <a:avLst/>
          </a:prstGeom>
          <a:solidFill>
            <a:schemeClr val="tx2"/>
          </a:solidFill>
        </p:spPr>
        <p:txBody>
          <a:bodyPr wrap="square">
            <a:spAutoFit/>
          </a:bodyPr>
          <a:lstStyle/>
          <a:p>
            <a:pPr algn="ctr">
              <a:buClr>
                <a:schemeClr val="tx1"/>
              </a:buClr>
              <a:buSzPct val="100000"/>
            </a:pPr>
            <a:r>
              <a:rPr kumimoji="0" lang="ja-JP" altLang="en-US" sz="700" b="1" dirty="0" smtClean="0">
                <a:solidFill>
                  <a:schemeClr val="bg1"/>
                </a:solidFill>
                <a:latin typeface="+mn-ea"/>
                <a:cs typeface="Meiryo UI" pitchFamily="50" charset="-128"/>
              </a:rPr>
              <a:t>エラー画面①</a:t>
            </a:r>
            <a:endParaRPr kumimoji="0" lang="en-US" altLang="ja-JP" sz="700" b="1" dirty="0">
              <a:solidFill>
                <a:schemeClr val="bg1"/>
              </a:solidFill>
              <a:latin typeface="+mn-ea"/>
              <a:cs typeface="Meiryo UI" pitchFamily="50" charset="-128"/>
            </a:endParaRPr>
          </a:p>
        </p:txBody>
      </p:sp>
    </p:spTree>
    <p:extLst>
      <p:ext uri="{BB962C8B-B14F-4D97-AF65-F5344CB8AC3E}">
        <p14:creationId xmlns:p14="http://schemas.microsoft.com/office/powerpoint/2010/main" val="1145846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400318">
            <a:off x="7934549" y="830621"/>
            <a:ext cx="1198192" cy="1412962"/>
          </a:xfrm>
          <a:prstGeom prst="rect">
            <a:avLst/>
          </a:prstGeom>
        </p:spPr>
      </p:pic>
      <p:sp>
        <p:nvSpPr>
          <p:cNvPr id="4" name="タイトル 3"/>
          <p:cNvSpPr>
            <a:spLocks noGrp="1"/>
          </p:cNvSpPr>
          <p:nvPr>
            <p:ph type="title"/>
          </p:nvPr>
        </p:nvSpPr>
        <p:spPr/>
        <p:txBody>
          <a:bodyPr>
            <a:normAutofit/>
          </a:bodyPr>
          <a:lstStyle/>
          <a:p>
            <a:r>
              <a:rPr lang="en-US" altLang="ja-JP" dirty="0">
                <a:latin typeface="+mn-ea"/>
              </a:rPr>
              <a:t>3.1</a:t>
            </a:r>
            <a:r>
              <a:rPr lang="en-US" altLang="ja-JP" dirty="0" smtClean="0">
                <a:latin typeface="+mn-ea"/>
                <a:ea typeface="+mn-ea"/>
              </a:rPr>
              <a:t>. </a:t>
            </a:r>
            <a:r>
              <a:rPr lang="ja-JP" altLang="en-US" dirty="0" smtClean="0">
                <a:latin typeface="+mn-ea"/>
                <a:ea typeface="+mn-ea"/>
              </a:rPr>
              <a:t>機能要件（決済端末）：決済端末要件</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029475" cy="596900"/>
          </a:xfrm>
        </p:spPr>
        <p:txBody>
          <a:bodyPr/>
          <a:lstStyle/>
          <a:p>
            <a:r>
              <a:rPr lang="ja-JP" altLang="en-US" dirty="0" smtClean="0">
                <a:latin typeface="+mn-ea"/>
                <a:ea typeface="+mn-ea"/>
              </a:rPr>
              <a:t>本体</a:t>
            </a:r>
            <a:r>
              <a:rPr lang="ja-JP" altLang="en-US" dirty="0">
                <a:latin typeface="+mn-ea"/>
                <a:ea typeface="+mn-ea"/>
              </a:rPr>
              <a:t>はモバイル型である為</a:t>
            </a:r>
            <a:r>
              <a:rPr lang="ja-JP" altLang="en-US" dirty="0" smtClean="0">
                <a:latin typeface="+mn-ea"/>
                <a:ea typeface="+mn-ea"/>
              </a:rPr>
              <a:t>、モバイル型としての併用が可能です。</a:t>
            </a:r>
            <a:endParaRPr lang="en-US" altLang="ja-JP" dirty="0" smtClean="0">
              <a:latin typeface="+mn-ea"/>
              <a:ea typeface="+mn-ea"/>
            </a:endParaRPr>
          </a:p>
          <a:p>
            <a:r>
              <a:rPr lang="ja-JP" altLang="en-US" b="1" u="sng" dirty="0" smtClean="0">
                <a:latin typeface="+mn-ea"/>
                <a:ea typeface="+mn-ea"/>
              </a:rPr>
              <a:t>操作感がモバイル型でも変わらない為、操作トレーニング負担が低く、導入</a:t>
            </a:r>
            <a:r>
              <a:rPr lang="ja-JP" altLang="en-US" b="1" u="sng" dirty="0" smtClean="0">
                <a:solidFill>
                  <a:schemeClr val="bg1">
                    <a:lumMod val="85000"/>
                  </a:schemeClr>
                </a:solidFill>
                <a:latin typeface="+mn-ea"/>
                <a:ea typeface="+mn-ea"/>
              </a:rPr>
              <a:t>がスム</a:t>
            </a:r>
            <a:r>
              <a:rPr lang="ja-JP" altLang="en-US" b="1" u="sng" dirty="0" smtClean="0">
                <a:latin typeface="+mn-ea"/>
                <a:ea typeface="+mn-ea"/>
              </a:rPr>
              <a:t>ース。</a:t>
            </a:r>
            <a:endParaRPr lang="en-US" altLang="ja-JP" b="1" u="sng" dirty="0" smtClean="0">
              <a:latin typeface="+mn-ea"/>
              <a:ea typeface="+mn-ea"/>
            </a:endParaRPr>
          </a:p>
        </p:txBody>
      </p:sp>
      <p:graphicFrame>
        <p:nvGraphicFramePr>
          <p:cNvPr id="59" name="表 58"/>
          <p:cNvGraphicFramePr>
            <a:graphicFrameLocks noGrp="1"/>
          </p:cNvGraphicFramePr>
          <p:nvPr>
            <p:extLst/>
          </p:nvPr>
        </p:nvGraphicFramePr>
        <p:xfrm>
          <a:off x="139903" y="1672023"/>
          <a:ext cx="6547500" cy="4003955"/>
        </p:xfrm>
        <a:graphic>
          <a:graphicData uri="http://schemas.openxmlformats.org/drawingml/2006/table">
            <a:tbl>
              <a:tblPr firstRow="1" bandRow="1"/>
              <a:tblGrid>
                <a:gridCol w="3018689">
                  <a:extLst>
                    <a:ext uri="{9D8B030D-6E8A-4147-A177-3AD203B41FA5}">
                      <a16:colId xmlns:a16="http://schemas.microsoft.com/office/drawing/2014/main" val="20000"/>
                    </a:ext>
                  </a:extLst>
                </a:gridCol>
                <a:gridCol w="3528811">
                  <a:extLst>
                    <a:ext uri="{9D8B030D-6E8A-4147-A177-3AD203B41FA5}">
                      <a16:colId xmlns:a16="http://schemas.microsoft.com/office/drawing/2014/main" val="20001"/>
                    </a:ext>
                  </a:extLst>
                </a:gridCol>
              </a:tblGrid>
              <a:tr h="437795">
                <a:tc gridSpan="2">
                  <a:txBody>
                    <a:bodyPr/>
                    <a:lstStyle>
                      <a:lvl1pPr marL="0" algn="l" defTabSz="742950" rtl="0" eaLnBrk="1" latinLnBrk="0" hangingPunct="1">
                        <a:defRPr kumimoji="1" sz="1463" b="1" kern="1200">
                          <a:solidFill>
                            <a:schemeClr val="lt1"/>
                          </a:solidFill>
                          <a:latin typeface="HGPｺﾞｼｯｸE"/>
                          <a:ea typeface="HGPｺﾞｼｯｸE"/>
                        </a:defRPr>
                      </a:lvl1pPr>
                      <a:lvl2pPr marL="371475" algn="l" defTabSz="742950" rtl="0" eaLnBrk="1" latinLnBrk="0" hangingPunct="1">
                        <a:defRPr kumimoji="1" sz="1463" b="1" kern="1200">
                          <a:solidFill>
                            <a:schemeClr val="lt1"/>
                          </a:solidFill>
                          <a:latin typeface="HGPｺﾞｼｯｸE"/>
                          <a:ea typeface="HGPｺﾞｼｯｸE"/>
                        </a:defRPr>
                      </a:lvl2pPr>
                      <a:lvl3pPr marL="742950" algn="l" defTabSz="742950" rtl="0" eaLnBrk="1" latinLnBrk="0" hangingPunct="1">
                        <a:defRPr kumimoji="1" sz="1463" b="1" kern="1200">
                          <a:solidFill>
                            <a:schemeClr val="lt1"/>
                          </a:solidFill>
                          <a:latin typeface="HGPｺﾞｼｯｸE"/>
                          <a:ea typeface="HGPｺﾞｼｯｸE"/>
                        </a:defRPr>
                      </a:lvl3pPr>
                      <a:lvl4pPr marL="1114425" algn="l" defTabSz="742950" rtl="0" eaLnBrk="1" latinLnBrk="0" hangingPunct="1">
                        <a:defRPr kumimoji="1" sz="1463" b="1" kern="1200">
                          <a:solidFill>
                            <a:schemeClr val="lt1"/>
                          </a:solidFill>
                          <a:latin typeface="HGPｺﾞｼｯｸE"/>
                          <a:ea typeface="HGPｺﾞｼｯｸE"/>
                        </a:defRPr>
                      </a:lvl4pPr>
                      <a:lvl5pPr marL="1485900" algn="l" defTabSz="742950" rtl="0" eaLnBrk="1" latinLnBrk="0" hangingPunct="1">
                        <a:defRPr kumimoji="1" sz="1463" b="1" kern="1200">
                          <a:solidFill>
                            <a:schemeClr val="lt1"/>
                          </a:solidFill>
                          <a:latin typeface="HGPｺﾞｼｯｸE"/>
                          <a:ea typeface="HGPｺﾞｼｯｸE"/>
                        </a:defRPr>
                      </a:lvl5pPr>
                      <a:lvl6pPr marL="1857375" algn="l" defTabSz="742950" rtl="0" eaLnBrk="1" latinLnBrk="0" hangingPunct="1">
                        <a:defRPr kumimoji="1" sz="1463" b="1" kern="1200">
                          <a:solidFill>
                            <a:schemeClr val="lt1"/>
                          </a:solidFill>
                          <a:latin typeface="HGPｺﾞｼｯｸE"/>
                          <a:ea typeface="HGPｺﾞｼｯｸE"/>
                        </a:defRPr>
                      </a:lvl6pPr>
                      <a:lvl7pPr marL="2228850" algn="l" defTabSz="742950" rtl="0" eaLnBrk="1" latinLnBrk="0" hangingPunct="1">
                        <a:defRPr kumimoji="1" sz="1463" b="1" kern="1200">
                          <a:solidFill>
                            <a:schemeClr val="lt1"/>
                          </a:solidFill>
                          <a:latin typeface="HGPｺﾞｼｯｸE"/>
                          <a:ea typeface="HGPｺﾞｼｯｸE"/>
                        </a:defRPr>
                      </a:lvl7pPr>
                      <a:lvl8pPr marL="2600325" algn="l" defTabSz="742950" rtl="0" eaLnBrk="1" latinLnBrk="0" hangingPunct="1">
                        <a:defRPr kumimoji="1" sz="1463" b="1" kern="1200">
                          <a:solidFill>
                            <a:schemeClr val="lt1"/>
                          </a:solidFill>
                          <a:latin typeface="HGPｺﾞｼｯｸE"/>
                          <a:ea typeface="HGPｺﾞｼｯｸE"/>
                        </a:defRPr>
                      </a:lvl8pPr>
                      <a:lvl9pPr marL="2971800" algn="l" defTabSz="742950" rtl="0" eaLnBrk="1" latinLnBrk="0" hangingPunct="1">
                        <a:defRPr kumimoji="1" sz="1463" b="1" kern="1200">
                          <a:solidFill>
                            <a:schemeClr val="lt1"/>
                          </a:solidFill>
                          <a:latin typeface="HGPｺﾞｼｯｸE"/>
                          <a:ea typeface="HGPｺﾞｼｯｸE"/>
                        </a:defRPr>
                      </a:lvl9pPr>
                    </a:lstStyle>
                    <a:p>
                      <a:r>
                        <a:rPr kumimoji="1" lang="ja-JP" altLang="en-US" sz="2000" dirty="0" smtClean="0">
                          <a:latin typeface="Meiryo UI" panose="020B0604030504040204" pitchFamily="50" charset="-128"/>
                          <a:ea typeface="Meiryo UI" panose="020B0604030504040204" pitchFamily="50" charset="-128"/>
                          <a:cs typeface="Meiryo UI" panose="020B0604030504040204" pitchFamily="50" charset="-128"/>
                        </a:rPr>
                        <a:t>様々な売場シーンでの悩み</a:t>
                      </a:r>
                      <a:endParaRPr kumimoji="1" lang="ja-JP" altLang="en-US" sz="2000" dirty="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C2CEE6"/>
                    </a:solidFill>
                  </a:tcPr>
                </a:tc>
                <a:tc hMerge="1">
                  <a:txBody>
                    <a:bodyPr/>
                    <a:lstStyle/>
                    <a:p>
                      <a:endParaRPr kumimoji="1" lang="ja-JP" altLang="en-US" dirty="0"/>
                    </a:p>
                  </a:txBody>
                  <a:tcPr/>
                </a:tc>
                <a:extLst>
                  <a:ext uri="{0D108BD9-81ED-4DB2-BD59-A6C34878D82A}">
                    <a16:rowId xmlns:a16="http://schemas.microsoft.com/office/drawing/2014/main" val="10000"/>
                  </a:ext>
                </a:extLst>
              </a:tr>
              <a:tr h="1160757">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800" b="1" dirty="0" smtClean="0">
                          <a:latin typeface="Meiryo UI" panose="020B0604030504040204" pitchFamily="50" charset="-128"/>
                          <a:ea typeface="Meiryo UI" panose="020B0604030504040204" pitchFamily="50" charset="-128"/>
                          <a:cs typeface="Meiryo UI" panose="020B0604030504040204" pitchFamily="50" charset="-128"/>
                        </a:rPr>
                        <a:t>対面接客テナント</a:t>
                      </a:r>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　例：ラグジュアリテナント</a:t>
                      </a:r>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　　　 レストランテナント</a:t>
                      </a:r>
                      <a:endParaRPr kumimoji="1" lang="ja-JP" altLang="en-US" sz="1800" dirty="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40000"/>
                      </a:srgbClr>
                    </a:solidFill>
                  </a:tcPr>
                </a:tc>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お客様との接客場所や、テーブルチェックにサインパッドを伸ばせない</a:t>
                      </a:r>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40000"/>
                      </a:srgbClr>
                    </a:solidFill>
                  </a:tcPr>
                </a:tc>
                <a:extLst>
                  <a:ext uri="{0D108BD9-81ED-4DB2-BD59-A6C34878D82A}">
                    <a16:rowId xmlns:a16="http://schemas.microsoft.com/office/drawing/2014/main" val="10001"/>
                  </a:ext>
                </a:extLst>
              </a:tr>
              <a:tr h="897556">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800" b="1" dirty="0" smtClean="0">
                          <a:latin typeface="Meiryo UI" panose="020B0604030504040204" pitchFamily="50" charset="-128"/>
                          <a:ea typeface="Meiryo UI" panose="020B0604030504040204" pitchFamily="50" charset="-128"/>
                          <a:cs typeface="Meiryo UI" panose="020B0604030504040204" pitchFamily="50" charset="-128"/>
                        </a:rPr>
                        <a:t>ポップアップテナント</a:t>
                      </a:r>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　例：期間限定テナント</a:t>
                      </a:r>
                      <a:endParaRPr kumimoji="1" lang="ja-JP" altLang="en-US" sz="1800" dirty="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20000"/>
                      </a:srgbClr>
                    </a:solidFill>
                  </a:tcPr>
                </a:tc>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rPr>
                        <a:t>LAN</a:t>
                      </a:r>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配線が必ず必要で工事費用がかかり、店舗もテナントも負担が大きい</a:t>
                      </a:r>
                      <a:endParaRPr kumimoji="1" lang="ja-JP" altLang="en-US" sz="1800" dirty="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20000"/>
                      </a:srgbClr>
                    </a:solidFill>
                  </a:tcPr>
                </a:tc>
                <a:extLst>
                  <a:ext uri="{0D108BD9-81ED-4DB2-BD59-A6C34878D82A}">
                    <a16:rowId xmlns:a16="http://schemas.microsoft.com/office/drawing/2014/main" val="10002"/>
                  </a:ext>
                </a:extLst>
              </a:tr>
              <a:tr h="1160757">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800" b="1" dirty="0" smtClean="0">
                          <a:latin typeface="Meiryo UI" panose="020B0604030504040204" pitchFamily="50" charset="-128"/>
                          <a:ea typeface="Meiryo UI" panose="020B0604030504040204" pitchFamily="50" charset="-128"/>
                          <a:cs typeface="Meiryo UI" panose="020B0604030504040204" pitchFamily="50" charset="-128"/>
                        </a:rPr>
                        <a:t>レジカウンタ狭小テナント</a:t>
                      </a:r>
                      <a:r>
                        <a:rPr kumimoji="1" lang="en-US" altLang="ja-JP" sz="1800" b="1" dirty="0" smtClean="0">
                          <a:latin typeface="Meiryo UI" panose="020B0604030504040204" pitchFamily="50" charset="-128"/>
                          <a:ea typeface="Meiryo UI" panose="020B0604030504040204" pitchFamily="50" charset="-128"/>
                          <a:cs typeface="Meiryo UI" panose="020B0604030504040204" pitchFamily="50" charset="-128"/>
                        </a:rPr>
                        <a:t>】</a:t>
                      </a: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　例：店舗外周テナント</a:t>
                      </a:r>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　　　  サービステナント</a:t>
                      </a:r>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40000"/>
                      </a:srgbClr>
                    </a:solidFill>
                  </a:tcPr>
                </a:tc>
                <a:tc>
                  <a:txBody>
                    <a:bodyPr/>
                    <a:lstStyle>
                      <a:lvl1pPr marL="0" algn="l" defTabSz="742950" rtl="0" eaLnBrk="1" latinLnBrk="0" hangingPunct="1">
                        <a:defRPr kumimoji="1" sz="1463" kern="1200">
                          <a:solidFill>
                            <a:schemeClr val="dk1"/>
                          </a:solidFill>
                          <a:latin typeface="HGPｺﾞｼｯｸE"/>
                          <a:ea typeface="HGPｺﾞｼｯｸE"/>
                        </a:defRPr>
                      </a:lvl1pPr>
                      <a:lvl2pPr marL="371475" algn="l" defTabSz="742950" rtl="0" eaLnBrk="1" latinLnBrk="0" hangingPunct="1">
                        <a:defRPr kumimoji="1" sz="1463" kern="1200">
                          <a:solidFill>
                            <a:schemeClr val="dk1"/>
                          </a:solidFill>
                          <a:latin typeface="HGPｺﾞｼｯｸE"/>
                          <a:ea typeface="HGPｺﾞｼｯｸE"/>
                        </a:defRPr>
                      </a:lvl2pPr>
                      <a:lvl3pPr marL="742950" algn="l" defTabSz="742950" rtl="0" eaLnBrk="1" latinLnBrk="0" hangingPunct="1">
                        <a:defRPr kumimoji="1" sz="1463" kern="1200">
                          <a:solidFill>
                            <a:schemeClr val="dk1"/>
                          </a:solidFill>
                          <a:latin typeface="HGPｺﾞｼｯｸE"/>
                          <a:ea typeface="HGPｺﾞｼｯｸE"/>
                        </a:defRPr>
                      </a:lvl3pPr>
                      <a:lvl4pPr marL="1114425" algn="l" defTabSz="742950" rtl="0" eaLnBrk="1" latinLnBrk="0" hangingPunct="1">
                        <a:defRPr kumimoji="1" sz="1463" kern="1200">
                          <a:solidFill>
                            <a:schemeClr val="dk1"/>
                          </a:solidFill>
                          <a:latin typeface="HGPｺﾞｼｯｸE"/>
                          <a:ea typeface="HGPｺﾞｼｯｸE"/>
                        </a:defRPr>
                      </a:lvl4pPr>
                      <a:lvl5pPr marL="1485900" algn="l" defTabSz="742950" rtl="0" eaLnBrk="1" latinLnBrk="0" hangingPunct="1">
                        <a:defRPr kumimoji="1" sz="1463" kern="1200">
                          <a:solidFill>
                            <a:schemeClr val="dk1"/>
                          </a:solidFill>
                          <a:latin typeface="HGPｺﾞｼｯｸE"/>
                          <a:ea typeface="HGPｺﾞｼｯｸE"/>
                        </a:defRPr>
                      </a:lvl5pPr>
                      <a:lvl6pPr marL="1857375" algn="l" defTabSz="742950" rtl="0" eaLnBrk="1" latinLnBrk="0" hangingPunct="1">
                        <a:defRPr kumimoji="1" sz="1463" kern="1200">
                          <a:solidFill>
                            <a:schemeClr val="dk1"/>
                          </a:solidFill>
                          <a:latin typeface="HGPｺﾞｼｯｸE"/>
                          <a:ea typeface="HGPｺﾞｼｯｸE"/>
                        </a:defRPr>
                      </a:lvl6pPr>
                      <a:lvl7pPr marL="2228850" algn="l" defTabSz="742950" rtl="0" eaLnBrk="1" latinLnBrk="0" hangingPunct="1">
                        <a:defRPr kumimoji="1" sz="1463" kern="1200">
                          <a:solidFill>
                            <a:schemeClr val="dk1"/>
                          </a:solidFill>
                          <a:latin typeface="HGPｺﾞｼｯｸE"/>
                          <a:ea typeface="HGPｺﾞｼｯｸE"/>
                        </a:defRPr>
                      </a:lvl7pPr>
                      <a:lvl8pPr marL="2600325" algn="l" defTabSz="742950" rtl="0" eaLnBrk="1" latinLnBrk="0" hangingPunct="1">
                        <a:defRPr kumimoji="1" sz="1463" kern="1200">
                          <a:solidFill>
                            <a:schemeClr val="dk1"/>
                          </a:solidFill>
                          <a:latin typeface="HGPｺﾞｼｯｸE"/>
                          <a:ea typeface="HGPｺﾞｼｯｸE"/>
                        </a:defRPr>
                      </a:lvl8pPr>
                      <a:lvl9pPr marL="2971800" algn="l" defTabSz="742950" rtl="0" eaLnBrk="1" latinLnBrk="0" hangingPunct="1">
                        <a:defRPr kumimoji="1" sz="1463" kern="1200">
                          <a:solidFill>
                            <a:schemeClr val="dk1"/>
                          </a:solidFill>
                          <a:latin typeface="HGPｺﾞｼｯｸE"/>
                          <a:ea typeface="HGPｺﾞｼｯｸE"/>
                        </a:defRPr>
                      </a:lvl9pPr>
                    </a:lstStyle>
                    <a:p>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周辺機器の増加で設置スペースが確保できず、毎回の操作が大変</a:t>
                      </a:r>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endParaRPr kumimoji="1"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2CEE6">
                        <a:tint val="40000"/>
                      </a:srgbClr>
                    </a:solidFill>
                  </a:tcPr>
                </a:tc>
                <a:extLst>
                  <a:ext uri="{0D108BD9-81ED-4DB2-BD59-A6C34878D82A}">
                    <a16:rowId xmlns:a16="http://schemas.microsoft.com/office/drawing/2014/main" val="10003"/>
                  </a:ext>
                </a:extLst>
              </a:tr>
            </a:tbl>
          </a:graphicData>
        </a:graphic>
      </p:graphicFrame>
      <p:sp>
        <p:nvSpPr>
          <p:cNvPr id="60" name="二等辺三角形 59"/>
          <p:cNvSpPr/>
          <p:nvPr/>
        </p:nvSpPr>
        <p:spPr>
          <a:xfrm rot="5400000">
            <a:off x="6485313" y="2542384"/>
            <a:ext cx="1075385" cy="283335"/>
          </a:xfrm>
          <a:prstGeom prst="triangle">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n-ea"/>
              <a:cs typeface="Meiryo UI" panose="020B0604030504040204" pitchFamily="50" charset="-128"/>
            </a:endParaRPr>
          </a:p>
        </p:txBody>
      </p:sp>
      <p:sp>
        <p:nvSpPr>
          <p:cNvPr id="61" name="二等辺三角形 60"/>
          <p:cNvSpPr/>
          <p:nvPr/>
        </p:nvSpPr>
        <p:spPr>
          <a:xfrm rot="5400000">
            <a:off x="6496044" y="3710468"/>
            <a:ext cx="1075385" cy="283335"/>
          </a:xfrm>
          <a:prstGeom prst="triangle">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n-ea"/>
              <a:cs typeface="Meiryo UI" panose="020B0604030504040204" pitchFamily="50" charset="-128"/>
            </a:endParaRPr>
          </a:p>
        </p:txBody>
      </p:sp>
      <p:sp>
        <p:nvSpPr>
          <p:cNvPr id="62" name="二等辺三角形 61"/>
          <p:cNvSpPr/>
          <p:nvPr/>
        </p:nvSpPr>
        <p:spPr>
          <a:xfrm rot="5400000">
            <a:off x="6508924" y="4985476"/>
            <a:ext cx="1075385" cy="283335"/>
          </a:xfrm>
          <a:prstGeom prst="triangle">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srgbClr val="FFFFFF"/>
              </a:solidFill>
              <a:effectLst/>
              <a:uLnTx/>
              <a:uFillTx/>
              <a:latin typeface="+mn-ea"/>
              <a:cs typeface="Meiryo UI" panose="020B0604030504040204" pitchFamily="50" charset="-128"/>
            </a:endParaRPr>
          </a:p>
        </p:txBody>
      </p:sp>
      <p:sp>
        <p:nvSpPr>
          <p:cNvPr id="63" name="テキスト ボックス 62"/>
          <p:cNvSpPr txBox="1"/>
          <p:nvPr/>
        </p:nvSpPr>
        <p:spPr>
          <a:xfrm>
            <a:off x="7213338" y="3374165"/>
            <a:ext cx="2409634" cy="1015663"/>
          </a:xfrm>
          <a:prstGeom prst="rect">
            <a:avLst/>
          </a:prstGeom>
          <a:noFill/>
        </p:spPr>
        <p:txBody>
          <a:bodyPr wrap="none" rtlCol="0">
            <a:spAutoFit/>
          </a:bodyPr>
          <a:lstStyle/>
          <a:p>
            <a:pPr defTabSz="925880"/>
            <a:r>
              <a:rPr kumimoji="1" lang="ja-JP" altLang="en-US" sz="2000" b="1" dirty="0" smtClean="0">
                <a:solidFill>
                  <a:srgbClr val="BC4328">
                    <a:lumMod val="60000"/>
                    <a:lumOff val="40000"/>
                  </a:srgbClr>
                </a:solidFill>
                <a:latin typeface="+mn-ea"/>
                <a:cs typeface="Meiryo UI" panose="020B0604030504040204" pitchFamily="50" charset="-128"/>
              </a:rPr>
              <a:t>端末本体の</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en-US" altLang="ja-JP" sz="2000" b="1" dirty="0" smtClean="0">
                <a:solidFill>
                  <a:srgbClr val="BC4328">
                    <a:lumMod val="60000"/>
                    <a:lumOff val="40000"/>
                  </a:srgbClr>
                </a:solidFill>
                <a:latin typeface="+mn-ea"/>
                <a:cs typeface="Meiryo UI" panose="020B0604030504040204" pitchFamily="50" charset="-128"/>
              </a:rPr>
              <a:t>SIM</a:t>
            </a:r>
            <a:r>
              <a:rPr kumimoji="1" lang="ja-JP" altLang="en-US" sz="2000" b="1" dirty="0" smtClean="0">
                <a:solidFill>
                  <a:srgbClr val="BC4328">
                    <a:lumMod val="60000"/>
                    <a:lumOff val="40000"/>
                  </a:srgbClr>
                </a:solidFill>
                <a:latin typeface="+mn-ea"/>
                <a:cs typeface="Meiryo UI" panose="020B0604030504040204" pitchFamily="50" charset="-128"/>
              </a:rPr>
              <a:t>スロットを利用し</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ja-JP" altLang="en-US" sz="2000" b="1" dirty="0" smtClean="0">
                <a:solidFill>
                  <a:srgbClr val="BC4328">
                    <a:lumMod val="60000"/>
                    <a:lumOff val="40000"/>
                  </a:srgbClr>
                </a:solidFill>
                <a:latin typeface="+mn-ea"/>
                <a:cs typeface="Meiryo UI" panose="020B0604030504040204" pitchFamily="50" charset="-128"/>
              </a:rPr>
              <a:t>無線利用が可能！</a:t>
            </a:r>
            <a:endParaRPr kumimoji="1" lang="en-US" altLang="ja-JP" sz="2000" b="1" dirty="0" smtClean="0">
              <a:solidFill>
                <a:srgbClr val="BC4328">
                  <a:lumMod val="60000"/>
                  <a:lumOff val="40000"/>
                </a:srgbClr>
              </a:solidFill>
              <a:latin typeface="+mn-ea"/>
              <a:cs typeface="Meiryo UI" panose="020B0604030504040204" pitchFamily="50" charset="-128"/>
            </a:endParaRPr>
          </a:p>
        </p:txBody>
      </p:sp>
      <p:sp>
        <p:nvSpPr>
          <p:cNvPr id="64" name="テキスト ボックス 63"/>
          <p:cNvSpPr txBox="1"/>
          <p:nvPr/>
        </p:nvSpPr>
        <p:spPr>
          <a:xfrm>
            <a:off x="7213338" y="2120592"/>
            <a:ext cx="2563522" cy="1015663"/>
          </a:xfrm>
          <a:prstGeom prst="rect">
            <a:avLst/>
          </a:prstGeom>
          <a:noFill/>
        </p:spPr>
        <p:txBody>
          <a:bodyPr wrap="none" rtlCol="0">
            <a:spAutoFit/>
          </a:bodyPr>
          <a:lstStyle/>
          <a:p>
            <a:pPr defTabSz="925880"/>
            <a:r>
              <a:rPr kumimoji="1" lang="ja-JP" altLang="en-US" sz="2000" b="1" dirty="0" smtClean="0">
                <a:solidFill>
                  <a:srgbClr val="BC4328">
                    <a:lumMod val="60000"/>
                    <a:lumOff val="40000"/>
                  </a:srgbClr>
                </a:solidFill>
                <a:latin typeface="+mn-ea"/>
                <a:cs typeface="Meiryo UI" panose="020B0604030504040204" pitchFamily="50" charset="-128"/>
              </a:rPr>
              <a:t>端末本体を</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ja-JP" altLang="en-US" sz="2000" b="1" dirty="0" smtClean="0">
                <a:solidFill>
                  <a:srgbClr val="BC4328">
                    <a:lumMod val="60000"/>
                    <a:lumOff val="40000"/>
                  </a:srgbClr>
                </a:solidFill>
                <a:latin typeface="+mn-ea"/>
                <a:cs typeface="Meiryo UI" panose="020B0604030504040204" pitchFamily="50" charset="-128"/>
              </a:rPr>
              <a:t>クレードルから外し、</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ja-JP" altLang="en-US" sz="2000" b="1" dirty="0" smtClean="0">
                <a:solidFill>
                  <a:srgbClr val="BC4328">
                    <a:lumMod val="60000"/>
                    <a:lumOff val="40000"/>
                  </a:srgbClr>
                </a:solidFill>
                <a:latin typeface="+mn-ea"/>
                <a:cs typeface="Meiryo UI" panose="020B0604030504040204" pitchFamily="50" charset="-128"/>
              </a:rPr>
              <a:t>モバイル利用が可能！</a:t>
            </a:r>
            <a:endParaRPr kumimoji="1" lang="en-US" altLang="ja-JP" sz="2000" b="1" dirty="0" smtClean="0">
              <a:solidFill>
                <a:srgbClr val="BC4328">
                  <a:lumMod val="60000"/>
                  <a:lumOff val="40000"/>
                </a:srgbClr>
              </a:solidFill>
              <a:latin typeface="+mn-ea"/>
              <a:cs typeface="Meiryo UI" panose="020B0604030504040204" pitchFamily="50" charset="-128"/>
            </a:endParaRPr>
          </a:p>
        </p:txBody>
      </p:sp>
      <p:sp>
        <p:nvSpPr>
          <p:cNvPr id="65" name="テキスト ボックス 64"/>
          <p:cNvSpPr txBox="1"/>
          <p:nvPr/>
        </p:nvSpPr>
        <p:spPr>
          <a:xfrm>
            <a:off x="7215667" y="4589451"/>
            <a:ext cx="2834430" cy="1015663"/>
          </a:xfrm>
          <a:prstGeom prst="rect">
            <a:avLst/>
          </a:prstGeom>
          <a:noFill/>
        </p:spPr>
        <p:txBody>
          <a:bodyPr wrap="none" rtlCol="0">
            <a:spAutoFit/>
          </a:bodyPr>
          <a:lstStyle/>
          <a:p>
            <a:pPr defTabSz="925880"/>
            <a:r>
              <a:rPr kumimoji="1" lang="ja-JP" altLang="en-US" sz="2000" b="1" dirty="0" smtClean="0">
                <a:solidFill>
                  <a:srgbClr val="BC4328">
                    <a:lumMod val="60000"/>
                    <a:lumOff val="40000"/>
                  </a:srgbClr>
                </a:solidFill>
                <a:latin typeface="+mn-ea"/>
                <a:cs typeface="Meiryo UI" panose="020B0604030504040204" pitchFamily="50" charset="-128"/>
              </a:rPr>
              <a:t>オールインワンの為</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ja-JP" altLang="en-US" sz="2000" b="1" dirty="0" smtClean="0">
                <a:solidFill>
                  <a:srgbClr val="BC4328">
                    <a:lumMod val="60000"/>
                    <a:lumOff val="40000"/>
                  </a:srgbClr>
                </a:solidFill>
                <a:latin typeface="+mn-ea"/>
                <a:cs typeface="Meiryo UI" panose="020B0604030504040204" pitchFamily="50" charset="-128"/>
              </a:rPr>
              <a:t>新店においても店舗</a:t>
            </a:r>
            <a:endParaRPr kumimoji="1" lang="en-US" altLang="ja-JP" sz="2000" b="1" dirty="0" smtClean="0">
              <a:solidFill>
                <a:srgbClr val="BC4328">
                  <a:lumMod val="60000"/>
                  <a:lumOff val="40000"/>
                </a:srgbClr>
              </a:solidFill>
              <a:latin typeface="+mn-ea"/>
              <a:cs typeface="Meiryo UI" panose="020B0604030504040204" pitchFamily="50" charset="-128"/>
            </a:endParaRPr>
          </a:p>
          <a:p>
            <a:pPr defTabSz="925880"/>
            <a:r>
              <a:rPr kumimoji="1" lang="ja-JP" altLang="en-US" sz="2000" b="1" dirty="0" smtClean="0">
                <a:solidFill>
                  <a:srgbClr val="BC4328">
                    <a:lumMod val="60000"/>
                    <a:lumOff val="40000"/>
                  </a:srgbClr>
                </a:solidFill>
                <a:latin typeface="+mn-ea"/>
                <a:cs typeface="Meiryo UI" panose="020B0604030504040204" pitchFamily="50" charset="-128"/>
              </a:rPr>
              <a:t>内装設計を邪魔しない！</a:t>
            </a:r>
            <a:endParaRPr kumimoji="1" lang="en-US" altLang="ja-JP" sz="2000" b="1" dirty="0" smtClean="0">
              <a:solidFill>
                <a:srgbClr val="BC4328">
                  <a:lumMod val="60000"/>
                  <a:lumOff val="40000"/>
                </a:srgbClr>
              </a:solidFill>
              <a:latin typeface="+mn-ea"/>
              <a:cs typeface="Meiryo UI" panose="020B0604030504040204" pitchFamily="50" charset="-128"/>
            </a:endParaRPr>
          </a:p>
        </p:txBody>
      </p:sp>
      <p:pic>
        <p:nvPicPr>
          <p:cNvPr id="66" name="図 65">
            <a:extLst>
              <a:ext uri="{FF2B5EF4-FFF2-40B4-BE49-F238E27FC236}">
                <a16:creationId xmlns:a16="http://schemas.microsoft.com/office/drawing/2014/main" id="{30ECF439-96ED-4487-A6DF-8A65FA4943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070" t="47405" r="40424"/>
          <a:stretch/>
        </p:blipFill>
        <p:spPr>
          <a:xfrm>
            <a:off x="344215" y="5063438"/>
            <a:ext cx="899845" cy="1203889"/>
          </a:xfrm>
          <a:prstGeom prst="rect">
            <a:avLst/>
          </a:prstGeom>
        </p:spPr>
      </p:pic>
      <p:sp>
        <p:nvSpPr>
          <p:cNvPr id="12" name="テキスト ボックス 11"/>
          <p:cNvSpPr txBox="1"/>
          <p:nvPr/>
        </p:nvSpPr>
        <p:spPr>
          <a:xfrm>
            <a:off x="1741838" y="5892663"/>
            <a:ext cx="8000908" cy="461665"/>
          </a:xfrm>
          <a:prstGeom prst="rect">
            <a:avLst/>
          </a:prstGeom>
          <a:noFill/>
        </p:spPr>
        <p:txBody>
          <a:bodyPr wrap="none" rtlCol="0">
            <a:spAutoFit/>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　クレードルから外しての利用距離は</a:t>
            </a:r>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1m</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程度になります。テナント様の影響をうけます。</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但し、完全モバイル利用する場合は</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モバイルプリンタが必要です。プリンタ付クレードル利用の場合は有線</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LAN</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接続前提です。</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14" name="図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87966" y="1633940"/>
            <a:ext cx="835006" cy="756702"/>
          </a:xfrm>
          <a:prstGeom prst="rect">
            <a:avLst/>
          </a:prstGeom>
        </p:spPr>
      </p:pic>
      <p:sp>
        <p:nvSpPr>
          <p:cNvPr id="15" name="角丸四角形 14"/>
          <p:cNvSpPr/>
          <p:nvPr/>
        </p:nvSpPr>
        <p:spPr>
          <a:xfrm>
            <a:off x="7885117" y="232112"/>
            <a:ext cx="1675787" cy="306467"/>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ja-JP" sz="1200" b="1" dirty="0" smtClean="0">
                <a:solidFill>
                  <a:schemeClr val="accent1">
                    <a:lumMod val="50000"/>
                  </a:schemeClr>
                </a:solidFill>
                <a:latin typeface="+mn-ea"/>
              </a:rPr>
              <a:t>C0021</a:t>
            </a:r>
            <a:endParaRPr lang="ja-JP" altLang="en-US" sz="1200" b="1" dirty="0">
              <a:solidFill>
                <a:schemeClr val="accent1">
                  <a:lumMod val="50000"/>
                </a:schemeClr>
              </a:solidFill>
              <a:latin typeface="+mn-ea"/>
            </a:endParaRPr>
          </a:p>
        </p:txBody>
      </p:sp>
    </p:spTree>
    <p:extLst>
      <p:ext uri="{BB962C8B-B14F-4D97-AF65-F5344CB8AC3E}">
        <p14:creationId xmlns:p14="http://schemas.microsoft.com/office/powerpoint/2010/main" val="103398073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3.2. </a:t>
            </a:r>
            <a:r>
              <a:rPr lang="ja-JP" altLang="en-US" dirty="0" smtClean="0">
                <a:latin typeface="+mn-ea"/>
                <a:ea typeface="+mn-ea"/>
              </a:rPr>
              <a:t>機能要件（決済端末）　～売上報告機能～</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pPr lvl="0" defTabSz="609555" fontAlgn="base">
              <a:lnSpc>
                <a:spcPct val="100000"/>
              </a:lnSpc>
              <a:spcBef>
                <a:spcPct val="20000"/>
              </a:spcBef>
              <a:spcAft>
                <a:spcPct val="0"/>
              </a:spcAft>
              <a:defRPr/>
            </a:pPr>
            <a:r>
              <a:rPr lang="ja-JP" altLang="en-US" dirty="0" smtClean="0">
                <a:solidFill>
                  <a:srgbClr val="404040"/>
                </a:solidFill>
                <a:cs typeface="Arial"/>
              </a:rPr>
              <a:t>テナントの</a:t>
            </a:r>
            <a:r>
              <a:rPr lang="en-US" altLang="ja-JP" dirty="0" smtClean="0">
                <a:solidFill>
                  <a:srgbClr val="404040"/>
                </a:solidFill>
                <a:cs typeface="Arial"/>
              </a:rPr>
              <a:t>Z</a:t>
            </a:r>
            <a:r>
              <a:rPr lang="ja-JP" altLang="en-US" dirty="0" smtClean="0">
                <a:solidFill>
                  <a:srgbClr val="404040"/>
                </a:solidFill>
                <a:cs typeface="Arial"/>
              </a:rPr>
              <a:t>レシートをかざすことで、カメラで読込み、売上報告を行います。閉店後のテナントさんの売上報告の手間軽減につなげます。</a:t>
            </a:r>
            <a:endParaRPr lang="en-US" altLang="ja-JP" dirty="0" smtClean="0">
              <a:solidFill>
                <a:srgbClr val="404040"/>
              </a:solidFill>
              <a:cs typeface="Arial"/>
            </a:endParaRPr>
          </a:p>
        </p:txBody>
      </p:sp>
      <p:sp>
        <p:nvSpPr>
          <p:cNvPr id="18" name="角丸四角形 17"/>
          <p:cNvSpPr/>
          <p:nvPr/>
        </p:nvSpPr>
        <p:spPr>
          <a:xfrm>
            <a:off x="7885117" y="232112"/>
            <a:ext cx="1675787" cy="306467"/>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ja-JP" sz="1200" b="1" dirty="0" smtClean="0">
                <a:solidFill>
                  <a:schemeClr val="accent1">
                    <a:lumMod val="50000"/>
                  </a:schemeClr>
                </a:solidFill>
                <a:latin typeface="+mn-ea"/>
              </a:rPr>
              <a:t>C0108~0111</a:t>
            </a:r>
            <a:endParaRPr lang="ja-JP" altLang="en-US" sz="1200" b="1" dirty="0">
              <a:solidFill>
                <a:schemeClr val="accent1">
                  <a:lumMod val="50000"/>
                </a:schemeClr>
              </a:solidFill>
              <a:latin typeface="+mn-ea"/>
            </a:endParaRPr>
          </a:p>
        </p:txBody>
      </p:sp>
      <p:sp>
        <p:nvSpPr>
          <p:cNvPr id="19" name="テキスト ボックス 18"/>
          <p:cNvSpPr txBox="1"/>
          <p:nvPr/>
        </p:nvSpPr>
        <p:spPr>
          <a:xfrm>
            <a:off x="4951527" y="5995211"/>
            <a:ext cx="4910319" cy="461665"/>
          </a:xfrm>
          <a:prstGeom prst="rect">
            <a:avLst/>
          </a:prstGeom>
          <a:noFill/>
        </p:spPr>
        <p:txBody>
          <a:bodyPr wrap="none" rtlCol="0">
            <a:spAutoFit/>
          </a:bodyPr>
          <a:lstStyle/>
          <a:p>
            <a:r>
              <a:rPr kumimoji="1" lang="en-US" altLang="ja-JP" sz="1200" dirty="0" smtClean="0"/>
              <a:t>※</a:t>
            </a:r>
            <a:r>
              <a:rPr kumimoji="1" lang="ja-JP" altLang="en-US" sz="1200" dirty="0" smtClean="0"/>
              <a:t>弊社提案売上管理システム専用のアプリケーションです。</a:t>
            </a:r>
            <a:endParaRPr kumimoji="1" lang="en-US" altLang="ja-JP" sz="1200" dirty="0" smtClean="0"/>
          </a:p>
          <a:p>
            <a:r>
              <a:rPr kumimoji="1" lang="en-US" altLang="ja-JP" sz="1200" dirty="0" smtClean="0"/>
              <a:t>※OCR</a:t>
            </a:r>
            <a:r>
              <a:rPr kumimoji="1" lang="ja-JP" altLang="en-US" sz="1200" dirty="0" smtClean="0"/>
              <a:t>パッケージを活用しておりますが、デザインは変更になる場合があります。</a:t>
            </a:r>
            <a:endParaRPr kumimoji="1" lang="ja-JP" altLang="en-US" sz="1200" dirty="0"/>
          </a:p>
        </p:txBody>
      </p:sp>
      <p:sp>
        <p:nvSpPr>
          <p:cNvPr id="20" name="テキスト プレースホルダー 2"/>
          <p:cNvSpPr txBox="1">
            <a:spLocks/>
          </p:cNvSpPr>
          <p:nvPr/>
        </p:nvSpPr>
        <p:spPr>
          <a:xfrm>
            <a:off x="372848" y="1715495"/>
            <a:ext cx="9217024" cy="240066"/>
          </a:xfrm>
          <a:prstGeom prst="rect">
            <a:avLst/>
          </a:prstGeom>
          <a:solidFill>
            <a:schemeClr val="tx2"/>
          </a:solidFill>
          <a:ln>
            <a:solidFill>
              <a:schemeClr val="tx2"/>
            </a:solidFill>
          </a:ln>
        </p:spPr>
        <p:style>
          <a:lnRef idx="2">
            <a:schemeClr val="accent3"/>
          </a:lnRef>
          <a:fillRef idx="1">
            <a:schemeClr val="lt1"/>
          </a:fillRef>
          <a:effectRef idx="0">
            <a:schemeClr val="accent3"/>
          </a:effectRef>
          <a:fontRef idx="minor">
            <a:schemeClr val="dk1"/>
          </a:fontRef>
        </p:style>
        <p:txBody>
          <a:bodyPr wrap="square" lIns="0" tIns="0" rIns="0" bIns="0" anchor="t">
            <a:sp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nSpc>
                <a:spcPct val="130000"/>
              </a:lnSpc>
              <a:spcAft>
                <a:spcPts val="600"/>
              </a:spcAft>
            </a:pPr>
            <a:r>
              <a:rPr lang="en-US" altLang="ja-JP" sz="1200" dirty="0" smtClean="0">
                <a:solidFill>
                  <a:schemeClr val="bg1"/>
                </a:solidFill>
                <a:latin typeface="+mj-ea"/>
                <a:ea typeface="+mj-ea"/>
              </a:rPr>
              <a:t>Z</a:t>
            </a:r>
            <a:r>
              <a:rPr lang="ja-JP" altLang="en-US" sz="1200" dirty="0" smtClean="0">
                <a:solidFill>
                  <a:schemeClr val="bg1"/>
                </a:solidFill>
                <a:latin typeface="+mj-ea"/>
                <a:ea typeface="+mj-ea"/>
              </a:rPr>
              <a:t>レシート</a:t>
            </a:r>
            <a:r>
              <a:rPr lang="en-US" altLang="ja-JP" sz="1200" dirty="0" smtClean="0">
                <a:solidFill>
                  <a:schemeClr val="bg1"/>
                </a:solidFill>
                <a:latin typeface="+mj-ea"/>
                <a:ea typeface="+mj-ea"/>
              </a:rPr>
              <a:t>OCR</a:t>
            </a:r>
            <a:r>
              <a:rPr lang="ja-JP" altLang="en-US" sz="1200" dirty="0" smtClean="0">
                <a:solidFill>
                  <a:schemeClr val="bg1"/>
                </a:solidFill>
                <a:latin typeface="+mj-ea"/>
                <a:ea typeface="+mj-ea"/>
              </a:rPr>
              <a:t>画面</a:t>
            </a:r>
            <a:endParaRPr lang="en-US" altLang="ja-JP" sz="1200" dirty="0" smtClean="0">
              <a:solidFill>
                <a:schemeClr val="bg1"/>
              </a:solidFill>
              <a:latin typeface="+mj-ea"/>
              <a:ea typeface="+mj-ea"/>
            </a:endParaRPr>
          </a:p>
        </p:txBody>
      </p:sp>
      <p:pic>
        <p:nvPicPr>
          <p:cNvPr id="21" name="図 20"/>
          <p:cNvPicPr>
            <a:picLocks noChangeAspect="1"/>
          </p:cNvPicPr>
          <p:nvPr/>
        </p:nvPicPr>
        <p:blipFill>
          <a:blip r:embed="rId2"/>
          <a:stretch>
            <a:fillRect/>
          </a:stretch>
        </p:blipFill>
        <p:spPr>
          <a:xfrm>
            <a:off x="566967" y="1907393"/>
            <a:ext cx="4468011" cy="4441805"/>
          </a:xfrm>
          <a:prstGeom prst="rect">
            <a:avLst/>
          </a:prstGeom>
        </p:spPr>
      </p:pic>
      <p:sp>
        <p:nvSpPr>
          <p:cNvPr id="22" name="テキスト プレースホルダー 2"/>
          <p:cNvSpPr txBox="1">
            <a:spLocks/>
          </p:cNvSpPr>
          <p:nvPr/>
        </p:nvSpPr>
        <p:spPr>
          <a:xfrm>
            <a:off x="3256122" y="2202760"/>
            <a:ext cx="1458206" cy="297298"/>
          </a:xfrm>
          <a:prstGeom prst="borderCallout1">
            <a:avLst>
              <a:gd name="adj1" fmla="val 40719"/>
              <a:gd name="adj2" fmla="val -2063"/>
              <a:gd name="adj3" fmla="val 125682"/>
              <a:gd name="adj4" fmla="val -28479"/>
            </a:avLst>
          </a:prstGeom>
          <a:solidFill>
            <a:schemeClr val="accent2"/>
          </a:solidFill>
          <a:ln>
            <a:solidFill>
              <a:schemeClr val="accent2"/>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nSpc>
                <a:spcPct val="130000"/>
              </a:lnSpc>
              <a:spcAft>
                <a:spcPts val="600"/>
              </a:spcAft>
            </a:pPr>
            <a:r>
              <a:rPr lang="ja-JP" altLang="en-US" sz="1200" dirty="0" smtClean="0">
                <a:solidFill>
                  <a:schemeClr val="bg1"/>
                </a:solidFill>
                <a:latin typeface="+mj-ea"/>
                <a:ea typeface="+mj-ea"/>
              </a:rPr>
              <a:t>端末カメラで撮影</a:t>
            </a:r>
            <a:endParaRPr lang="ja-JP" altLang="en-US" sz="1200" dirty="0">
              <a:solidFill>
                <a:schemeClr val="bg1"/>
              </a:solidFill>
              <a:latin typeface="+mj-ea"/>
              <a:ea typeface="+mj-ea"/>
            </a:endParaRPr>
          </a:p>
        </p:txBody>
      </p:sp>
      <p:sp>
        <p:nvSpPr>
          <p:cNvPr id="23" name="四角形吹き出し 22"/>
          <p:cNvSpPr/>
          <p:nvPr/>
        </p:nvSpPr>
        <p:spPr>
          <a:xfrm>
            <a:off x="5197384" y="2128732"/>
            <a:ext cx="4608512" cy="3671180"/>
          </a:xfrm>
          <a:prstGeom prst="wedgeRectCallout">
            <a:avLst>
              <a:gd name="adj1" fmla="val -78831"/>
              <a:gd name="adj2" fmla="val 17292"/>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j-ea"/>
              <a:ea typeface="+mj-ea"/>
              <a:cs typeface="Meiryo UI" panose="020B0604030504040204" pitchFamily="50" charset="-128"/>
            </a:endParaRPr>
          </a:p>
        </p:txBody>
      </p:sp>
      <p:pic>
        <p:nvPicPr>
          <p:cNvPr id="24" name="図 23"/>
          <p:cNvPicPr>
            <a:picLocks noChangeAspect="1"/>
          </p:cNvPicPr>
          <p:nvPr/>
        </p:nvPicPr>
        <p:blipFill rotWithShape="1">
          <a:blip r:embed="rId3"/>
          <a:srcRect b="42073"/>
          <a:stretch/>
        </p:blipFill>
        <p:spPr>
          <a:xfrm>
            <a:off x="5607458" y="2128322"/>
            <a:ext cx="3655991" cy="3672000"/>
          </a:xfrm>
          <a:prstGeom prst="rect">
            <a:avLst/>
          </a:prstGeom>
        </p:spPr>
      </p:pic>
      <p:sp>
        <p:nvSpPr>
          <p:cNvPr id="25" name="テキスト プレースホルダー 2"/>
          <p:cNvSpPr txBox="1">
            <a:spLocks/>
          </p:cNvSpPr>
          <p:nvPr/>
        </p:nvSpPr>
        <p:spPr>
          <a:xfrm>
            <a:off x="8294299" y="4535525"/>
            <a:ext cx="1458206" cy="297298"/>
          </a:xfrm>
          <a:prstGeom prst="borderCallout1">
            <a:avLst>
              <a:gd name="adj1" fmla="val -16401"/>
              <a:gd name="adj2" fmla="val 77664"/>
              <a:gd name="adj3" fmla="val -89616"/>
              <a:gd name="adj4" fmla="val 63790"/>
            </a:avLst>
          </a:prstGeom>
          <a:solidFill>
            <a:schemeClr val="accent2"/>
          </a:solidFill>
          <a:ln>
            <a:solidFill>
              <a:schemeClr val="accent2"/>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nSpc>
                <a:spcPct val="130000"/>
              </a:lnSpc>
              <a:spcAft>
                <a:spcPts val="600"/>
              </a:spcAft>
            </a:pPr>
            <a:r>
              <a:rPr lang="ja-JP" altLang="en-US" sz="1200" dirty="0" smtClean="0">
                <a:solidFill>
                  <a:schemeClr val="bg1"/>
                </a:solidFill>
                <a:latin typeface="+mj-ea"/>
                <a:ea typeface="+mj-ea"/>
              </a:rPr>
              <a:t>値</a:t>
            </a:r>
            <a:r>
              <a:rPr lang="ja-JP" altLang="en-US" sz="1200" dirty="0">
                <a:solidFill>
                  <a:schemeClr val="bg1"/>
                </a:solidFill>
                <a:latin typeface="+mj-ea"/>
                <a:ea typeface="+mj-ea"/>
              </a:rPr>
              <a:t>を</a:t>
            </a:r>
            <a:r>
              <a:rPr lang="ja-JP" altLang="en-US" sz="1200" dirty="0" smtClean="0">
                <a:solidFill>
                  <a:schemeClr val="bg1"/>
                </a:solidFill>
                <a:latin typeface="+mj-ea"/>
                <a:ea typeface="+mj-ea"/>
              </a:rPr>
              <a:t>自動認識</a:t>
            </a:r>
            <a:endParaRPr lang="ja-JP" altLang="en-US" sz="1200" dirty="0">
              <a:solidFill>
                <a:schemeClr val="bg1"/>
              </a:solidFill>
              <a:latin typeface="+mj-ea"/>
              <a:ea typeface="+mj-ea"/>
            </a:endParaRPr>
          </a:p>
        </p:txBody>
      </p:sp>
    </p:spTree>
    <p:extLst>
      <p:ext uri="{BB962C8B-B14F-4D97-AF65-F5344CB8AC3E}">
        <p14:creationId xmlns:p14="http://schemas.microsoft.com/office/powerpoint/2010/main" val="307530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rPr>
              <a:t>3.3. </a:t>
            </a:r>
            <a:r>
              <a:rPr lang="ja-JP" altLang="en-US" dirty="0">
                <a:latin typeface="+mn-ea"/>
              </a:rPr>
              <a:t>機能</a:t>
            </a:r>
            <a:r>
              <a:rPr lang="ja-JP" altLang="en-US" dirty="0" smtClean="0">
                <a:latin typeface="+mn-ea"/>
              </a:rPr>
              <a:t>要件（決済端末）：免税機能（</a:t>
            </a:r>
            <a:r>
              <a:rPr lang="en-US" altLang="ja-JP" dirty="0" smtClean="0">
                <a:latin typeface="+mn-ea"/>
              </a:rPr>
              <a:t>1/2</a:t>
            </a:r>
            <a:r>
              <a:rPr lang="ja-JP" altLang="en-US" dirty="0" smtClean="0">
                <a:latin typeface="+mn-ea"/>
              </a:rPr>
              <a:t>）</a:t>
            </a:r>
            <a:endParaRPr kumimoji="1" lang="ja-JP" altLang="en-US" dirty="0">
              <a:latin typeface="+mn-ea"/>
              <a:ea typeface="+mn-ea"/>
            </a:endParaRPr>
          </a:p>
        </p:txBody>
      </p:sp>
      <p:sp>
        <p:nvSpPr>
          <p:cNvPr id="27" name="テキスト プレースホルダー 4"/>
          <p:cNvSpPr>
            <a:spLocks noGrp="1"/>
          </p:cNvSpPr>
          <p:nvPr>
            <p:ph type="body" sz="quarter" idx="10"/>
          </p:nvPr>
        </p:nvSpPr>
        <p:spPr>
          <a:xfrm>
            <a:off x="436790" y="908050"/>
            <a:ext cx="9029475" cy="5256000"/>
          </a:xfrm>
        </p:spPr>
        <p:txBody>
          <a:bodyPr/>
          <a:lstStyle/>
          <a:p>
            <a:r>
              <a:rPr lang="en-US" altLang="ja-JP" dirty="0" smtClean="0">
                <a:latin typeface="+mn-ea"/>
              </a:rPr>
              <a:t>CAFIS</a:t>
            </a:r>
            <a:r>
              <a:rPr lang="ja-JP" altLang="en-US" dirty="0" smtClean="0">
                <a:latin typeface="+mn-ea"/>
              </a:rPr>
              <a:t> </a:t>
            </a:r>
            <a:r>
              <a:rPr lang="en-US" altLang="ja-JP" dirty="0" smtClean="0">
                <a:latin typeface="+mn-ea"/>
              </a:rPr>
              <a:t>Arch </a:t>
            </a:r>
            <a:r>
              <a:rPr lang="ja-JP" altLang="en-US" dirty="0" smtClean="0">
                <a:latin typeface="+mn-ea"/>
              </a:rPr>
              <a:t>マーケットプレイスを活用し、東京ステーション開発様の東芝テック社の「</a:t>
            </a:r>
            <a:r>
              <a:rPr lang="en-US" altLang="ja-JP" dirty="0" smtClean="0">
                <a:latin typeface="+mn-ea"/>
              </a:rPr>
              <a:t>Quick</a:t>
            </a:r>
            <a:r>
              <a:rPr lang="ja-JP" altLang="en-US" dirty="0" smtClean="0">
                <a:latin typeface="+mn-ea"/>
              </a:rPr>
              <a:t>免税」を搭載することが可能と考えております。</a:t>
            </a:r>
            <a:endParaRPr lang="en-US" altLang="ja-JP" dirty="0" smtClean="0">
              <a:latin typeface="+mn-ea"/>
            </a:endParaRPr>
          </a:p>
          <a:p>
            <a:pPr marL="171450" indent="-171450">
              <a:buFont typeface="Wingdings" panose="05000000000000000000" pitchFamily="2" charset="2"/>
              <a:buChar char="ü"/>
            </a:pPr>
            <a:r>
              <a:rPr lang="ja-JP" altLang="en-US" sz="1100" dirty="0" smtClean="0">
                <a:latin typeface="+mn-ea"/>
              </a:rPr>
              <a:t>東芝テック社に</a:t>
            </a:r>
            <a:r>
              <a:rPr lang="en-US" altLang="ja-JP" sz="1100" dirty="0" smtClean="0">
                <a:latin typeface="+mn-ea"/>
              </a:rPr>
              <a:t>CAFIS</a:t>
            </a:r>
            <a:r>
              <a:rPr lang="ja-JP" altLang="en-US" sz="1100" dirty="0" smtClean="0">
                <a:latin typeface="+mn-ea"/>
              </a:rPr>
              <a:t> </a:t>
            </a:r>
            <a:r>
              <a:rPr lang="en-US" altLang="ja-JP" sz="1100" dirty="0" smtClean="0">
                <a:latin typeface="+mn-ea"/>
              </a:rPr>
              <a:t>Arch</a:t>
            </a:r>
            <a:r>
              <a:rPr lang="ja-JP" altLang="en-US" sz="1100" dirty="0" smtClean="0">
                <a:latin typeface="+mn-ea"/>
              </a:rPr>
              <a:t>搭載アプリを開発頂く必要があります。</a:t>
            </a:r>
            <a:endParaRPr lang="en-US" altLang="ja-JP" sz="1100" dirty="0" smtClean="0">
              <a:latin typeface="+mn-ea"/>
            </a:endParaRPr>
          </a:p>
          <a:p>
            <a:pPr marL="171450" indent="-171450">
              <a:buFont typeface="Wingdings" panose="05000000000000000000" pitchFamily="2" charset="2"/>
              <a:buChar char="ü"/>
            </a:pPr>
            <a:r>
              <a:rPr lang="ja-JP" altLang="en-US" sz="1100" dirty="0" smtClean="0">
                <a:latin typeface="+mn-ea"/>
              </a:rPr>
              <a:t>免税帳票の読取りはカメラで実装を想定します。</a:t>
            </a:r>
            <a:endParaRPr lang="ja-JP" altLang="en-US" sz="1100" dirty="0">
              <a:latin typeface="+mn-ea"/>
            </a:endParaRPr>
          </a:p>
        </p:txBody>
      </p:sp>
      <p:sp>
        <p:nvSpPr>
          <p:cNvPr id="28" name="楕円 27"/>
          <p:cNvSpPr/>
          <p:nvPr/>
        </p:nvSpPr>
        <p:spPr>
          <a:xfrm>
            <a:off x="2802509" y="2303075"/>
            <a:ext cx="3530305" cy="3504214"/>
          </a:xfrm>
          <a:prstGeom prst="ellipse">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29" name="正方形/長方形 28"/>
          <p:cNvSpPr/>
          <p:nvPr/>
        </p:nvSpPr>
        <p:spPr>
          <a:xfrm>
            <a:off x="294643" y="2274717"/>
            <a:ext cx="2456301" cy="1923607"/>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sp>
        <p:nvSpPr>
          <p:cNvPr id="30" name="正方形/長方形 29"/>
          <p:cNvSpPr/>
          <p:nvPr/>
        </p:nvSpPr>
        <p:spPr>
          <a:xfrm>
            <a:off x="293581" y="4383369"/>
            <a:ext cx="2449189" cy="1746849"/>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r>
              <a:rPr kumimoji="0" lang="ja-JP" altLang="en-US" sz="1600" kern="0" dirty="0" smtClean="0">
                <a:solidFill>
                  <a:srgbClr val="FFFFFF">
                    <a:lumMod val="65000"/>
                  </a:srgbClr>
                </a:solidFill>
                <a:latin typeface="+mn-ea"/>
              </a:rPr>
              <a:t>駅ビルテナント店舗</a:t>
            </a:r>
            <a:endParaRPr kumimoji="0" lang="en-US" altLang="ja-JP" sz="1600" kern="0" dirty="0" smtClean="0">
              <a:solidFill>
                <a:srgbClr val="FFFFFF">
                  <a:lumMod val="65000"/>
                </a:srgbClr>
              </a:solidFill>
              <a:latin typeface="+mn-ea"/>
            </a:endParaRPr>
          </a:p>
          <a:p>
            <a:pPr algn="ctr" defTabSz="914400"/>
            <a:r>
              <a:rPr kumimoji="0" lang="en-US" altLang="ja-JP" sz="1200" kern="0" dirty="0" smtClean="0">
                <a:solidFill>
                  <a:srgbClr val="FFFFFF">
                    <a:lumMod val="65000"/>
                  </a:srgbClr>
                </a:solidFill>
                <a:latin typeface="+mn-ea"/>
              </a:rPr>
              <a:t>Arch</a:t>
            </a:r>
            <a:r>
              <a:rPr kumimoji="0" lang="ja-JP" altLang="en-US" sz="1200" kern="0" dirty="0" smtClean="0">
                <a:solidFill>
                  <a:srgbClr val="FFFFFF">
                    <a:lumMod val="65000"/>
                  </a:srgbClr>
                </a:solidFill>
                <a:latin typeface="+mn-ea"/>
              </a:rPr>
              <a:t>端末（</a:t>
            </a:r>
            <a:r>
              <a:rPr kumimoji="0" lang="en-US" altLang="ja-JP" sz="1200" kern="0" dirty="0" err="1" smtClean="0">
                <a:solidFill>
                  <a:srgbClr val="FFFFFF">
                    <a:lumMod val="65000"/>
                  </a:srgbClr>
                </a:solidFill>
                <a:latin typeface="+mn-ea"/>
              </a:rPr>
              <a:t>Android</a:t>
            </a:r>
            <a:r>
              <a:rPr kumimoji="0" lang="en-US" altLang="ja-JP" sz="1200" kern="0" baseline="30000" dirty="0" err="1" smtClean="0">
                <a:solidFill>
                  <a:srgbClr val="FFFFFF">
                    <a:lumMod val="65000"/>
                  </a:srgbClr>
                </a:solidFill>
                <a:latin typeface="+mn-ea"/>
              </a:rPr>
              <a:t>TM</a:t>
            </a:r>
            <a:r>
              <a:rPr kumimoji="0" lang="ja-JP" altLang="en-US" sz="1200" kern="0" dirty="0" smtClean="0">
                <a:solidFill>
                  <a:srgbClr val="FFFFFF">
                    <a:lumMod val="65000"/>
                  </a:srgbClr>
                </a:solidFill>
                <a:latin typeface="+mn-ea"/>
              </a:rPr>
              <a:t> </a:t>
            </a:r>
            <a:r>
              <a:rPr kumimoji="0" lang="en-US" altLang="ja-JP" sz="1200" kern="0" dirty="0" smtClean="0">
                <a:solidFill>
                  <a:srgbClr val="FFFFFF">
                    <a:lumMod val="65000"/>
                  </a:srgbClr>
                </a:solidFill>
                <a:latin typeface="+mn-ea"/>
              </a:rPr>
              <a:t>OS</a:t>
            </a:r>
            <a:r>
              <a:rPr kumimoji="0" lang="ja-JP" altLang="en-US" sz="1200" kern="0" dirty="0" smtClean="0">
                <a:solidFill>
                  <a:srgbClr val="FFFFFF">
                    <a:lumMod val="65000"/>
                  </a:srgbClr>
                </a:solidFill>
                <a:latin typeface="+mn-ea"/>
              </a:rPr>
              <a:t>）</a:t>
            </a:r>
            <a:endParaRPr kumimoji="0" lang="ja-JP" altLang="en-US" sz="1200" kern="0" dirty="0">
              <a:solidFill>
                <a:srgbClr val="FFFFFF">
                  <a:lumMod val="65000"/>
                </a:srgbClr>
              </a:solidFill>
              <a:latin typeface="+mn-ea"/>
            </a:endParaRPr>
          </a:p>
        </p:txBody>
      </p:sp>
      <p:sp>
        <p:nvSpPr>
          <p:cNvPr id="31" name="テキスト ボックス 30"/>
          <p:cNvSpPr txBox="1"/>
          <p:nvPr/>
        </p:nvSpPr>
        <p:spPr>
          <a:xfrm>
            <a:off x="81887" y="2274717"/>
            <a:ext cx="2917656" cy="369332"/>
          </a:xfrm>
          <a:prstGeom prst="rect">
            <a:avLst/>
          </a:prstGeom>
          <a:noFill/>
        </p:spPr>
        <p:txBody>
          <a:bodyPr wrap="square" rtlCol="0">
            <a:spAutoFit/>
          </a:bodyPr>
          <a:lstStyle/>
          <a:p>
            <a:pPr algn="ctr"/>
            <a:r>
              <a:rPr lang="ja-JP" altLang="en-US" sz="1800" dirty="0" smtClean="0">
                <a:solidFill>
                  <a:srgbClr val="FFFFFF">
                    <a:lumMod val="65000"/>
                  </a:srgbClr>
                </a:solidFill>
                <a:latin typeface="+mn-ea"/>
              </a:rPr>
              <a:t>東芝テック社</a:t>
            </a:r>
            <a:endParaRPr lang="en-US" altLang="ja-JP" sz="1800" dirty="0" smtClean="0">
              <a:solidFill>
                <a:srgbClr val="FFFFFF">
                  <a:lumMod val="65000"/>
                </a:srgbClr>
              </a:solidFill>
              <a:latin typeface="+mn-ea"/>
            </a:endParaRPr>
          </a:p>
        </p:txBody>
      </p:sp>
      <p:sp>
        <p:nvSpPr>
          <p:cNvPr id="32" name="正方形/長方形 31"/>
          <p:cNvSpPr/>
          <p:nvPr/>
        </p:nvSpPr>
        <p:spPr>
          <a:xfrm>
            <a:off x="6280348" y="2274717"/>
            <a:ext cx="3165987" cy="3855502"/>
          </a:xfrm>
          <a:prstGeom prst="rect">
            <a:avLst/>
          </a:prstGeom>
          <a:noFill/>
          <a:ln w="952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600" dirty="0">
                <a:solidFill>
                  <a:schemeClr val="bg1">
                    <a:lumMod val="65000"/>
                  </a:schemeClr>
                </a:solidFill>
                <a:latin typeface="+mn-ea"/>
              </a:rPr>
              <a:t>CAFIS</a:t>
            </a:r>
            <a:r>
              <a:rPr lang="ja-JP" altLang="en-US" sz="1600" dirty="0">
                <a:solidFill>
                  <a:schemeClr val="bg1">
                    <a:lumMod val="65000"/>
                  </a:schemeClr>
                </a:solidFill>
                <a:latin typeface="+mn-ea"/>
              </a:rPr>
              <a:t> </a:t>
            </a:r>
            <a:r>
              <a:rPr lang="en-US" altLang="ja-JP" sz="1600" dirty="0">
                <a:solidFill>
                  <a:schemeClr val="bg1">
                    <a:lumMod val="65000"/>
                  </a:schemeClr>
                </a:solidFill>
                <a:latin typeface="+mn-ea"/>
              </a:rPr>
              <a:t>Arch</a:t>
            </a:r>
          </a:p>
          <a:p>
            <a:pPr algn="ctr"/>
            <a:r>
              <a:rPr lang="ja-JP" altLang="en-US" sz="1600" dirty="0" smtClean="0">
                <a:solidFill>
                  <a:schemeClr val="bg1">
                    <a:lumMod val="65000"/>
                  </a:schemeClr>
                </a:solidFill>
                <a:latin typeface="+mn-ea"/>
              </a:rPr>
              <a:t>マーケットプレイス</a:t>
            </a:r>
            <a:endParaRPr lang="ja-JP" altLang="en-US" sz="1600" dirty="0">
              <a:solidFill>
                <a:schemeClr val="bg1">
                  <a:lumMod val="65000"/>
                </a:schemeClr>
              </a:solidFill>
              <a:latin typeface="+mn-ea"/>
            </a:endParaRPr>
          </a:p>
        </p:txBody>
      </p:sp>
      <p:pic>
        <p:nvPicPr>
          <p:cNvPr id="33" name="図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1263" y="3558360"/>
            <a:ext cx="2011055" cy="1045084"/>
          </a:xfrm>
          <a:prstGeom prst="rect">
            <a:avLst/>
          </a:prstGeom>
        </p:spPr>
      </p:pic>
      <p:pic>
        <p:nvPicPr>
          <p:cNvPr id="34" name="Picture 4" descr="https://icooon-mono.com/i/icon_14096/icon_140960_25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4002" y="3206780"/>
            <a:ext cx="719959" cy="7089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https://icooon-mono.com/i/icon_16006/icon_160060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5750" y="3369862"/>
            <a:ext cx="595007" cy="585947"/>
          </a:xfrm>
          <a:prstGeom prst="rect">
            <a:avLst/>
          </a:prstGeom>
          <a:noFill/>
          <a:extLst>
            <a:ext uri="{909E8E84-426E-40DD-AFC4-6F175D3DCCD1}">
              <a14:hiddenFill xmlns:a14="http://schemas.microsoft.com/office/drawing/2010/main">
                <a:solidFill>
                  <a:srgbClr val="FFFFFF"/>
                </a:solidFill>
              </a14:hiddenFill>
            </a:ext>
          </a:extLst>
        </p:spPr>
      </p:pic>
      <p:sp>
        <p:nvSpPr>
          <p:cNvPr id="36" name="角丸四角形 35"/>
          <p:cNvSpPr/>
          <p:nvPr/>
        </p:nvSpPr>
        <p:spPr>
          <a:xfrm>
            <a:off x="1803797" y="3333106"/>
            <a:ext cx="716313" cy="666757"/>
          </a:xfrm>
          <a:prstGeom prst="roundRect">
            <a:avLst/>
          </a:prstGeom>
          <a:noFill/>
          <a:ln w="952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sp>
        <p:nvSpPr>
          <p:cNvPr id="38" name="テキスト ボックス 37"/>
          <p:cNvSpPr txBox="1"/>
          <p:nvPr/>
        </p:nvSpPr>
        <p:spPr>
          <a:xfrm>
            <a:off x="1022465" y="2983011"/>
            <a:ext cx="9833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アプリ開発</a:t>
            </a:r>
            <a:endParaRPr kumimoji="1" lang="ja-JP" altLang="en-US" sz="1200" dirty="0" smtClean="0">
              <a:solidFill>
                <a:schemeClr val="accent6"/>
              </a:solidFill>
              <a:latin typeface="+mn-ea"/>
              <a:cs typeface="メイリオ" panose="020B0604030504040204" pitchFamily="50" charset="-128"/>
            </a:endParaRPr>
          </a:p>
        </p:txBody>
      </p:sp>
      <p:sp>
        <p:nvSpPr>
          <p:cNvPr id="39" name="正方形/長方形 38"/>
          <p:cNvSpPr/>
          <p:nvPr/>
        </p:nvSpPr>
        <p:spPr>
          <a:xfrm>
            <a:off x="6405674" y="2947614"/>
            <a:ext cx="2901100" cy="1303688"/>
          </a:xfrm>
          <a:prstGeom prst="rect">
            <a:avLst/>
          </a:prstGeom>
          <a:solidFill>
            <a:srgbClr val="FFFFFF"/>
          </a:solidFill>
          <a:ln w="9525"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lumMod val="65000"/>
                </a:srgbClr>
              </a:solidFill>
              <a:effectLst/>
              <a:uLnTx/>
              <a:uFillTx/>
              <a:latin typeface="+mn-ea"/>
              <a:cs typeface="+mn-cs"/>
            </a:endParaRPr>
          </a:p>
        </p:txBody>
      </p:sp>
      <p:pic>
        <p:nvPicPr>
          <p:cNvPr id="40" name="図 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52388" y="3455354"/>
            <a:ext cx="595007" cy="585947"/>
          </a:xfrm>
          <a:prstGeom prst="rect">
            <a:avLst/>
          </a:prstGeom>
        </p:spPr>
      </p:pic>
      <p:pic>
        <p:nvPicPr>
          <p:cNvPr id="41" name="図 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16695" y="3304876"/>
            <a:ext cx="719959" cy="708996"/>
          </a:xfrm>
          <a:prstGeom prst="rect">
            <a:avLst/>
          </a:prstGeom>
        </p:spPr>
      </p:pic>
      <p:sp>
        <p:nvSpPr>
          <p:cNvPr id="42" name="角丸四角形 41"/>
          <p:cNvSpPr/>
          <p:nvPr/>
        </p:nvSpPr>
        <p:spPr>
          <a:xfrm>
            <a:off x="6855996" y="3420514"/>
            <a:ext cx="716313" cy="666757"/>
          </a:xfrm>
          <a:prstGeom prst="roundRect">
            <a:avLst/>
          </a:prstGeom>
          <a:noFill/>
          <a:ln w="95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n-ea"/>
              <a:cs typeface="Meiryo UI" panose="020B0604030504040204" pitchFamily="50" charset="-128"/>
            </a:endParaRPr>
          </a:p>
        </p:txBody>
      </p:sp>
      <p:pic>
        <p:nvPicPr>
          <p:cNvPr id="43" name="図 4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45319" y="3531045"/>
            <a:ext cx="555150" cy="451665"/>
          </a:xfrm>
          <a:prstGeom prst="rect">
            <a:avLst/>
          </a:prstGeom>
        </p:spPr>
      </p:pic>
      <p:cxnSp>
        <p:nvCxnSpPr>
          <p:cNvPr id="44" name="直線矢印コネクタ 43"/>
          <p:cNvCxnSpPr/>
          <p:nvPr/>
        </p:nvCxnSpPr>
        <p:spPr>
          <a:xfrm>
            <a:off x="2537794" y="3180960"/>
            <a:ext cx="4169914" cy="0"/>
          </a:xfrm>
          <a:prstGeom prst="straightConnector1">
            <a:avLst/>
          </a:prstGeom>
          <a:ln w="381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7333958" y="3149664"/>
            <a:ext cx="9833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アプリ審査</a:t>
            </a:r>
            <a:endParaRPr kumimoji="1" lang="ja-JP" altLang="en-US" sz="1200" dirty="0" smtClean="0">
              <a:solidFill>
                <a:schemeClr val="accent6"/>
              </a:solidFill>
              <a:latin typeface="+mn-ea"/>
              <a:cs typeface="メイリオ" panose="020B0604030504040204" pitchFamily="50" charset="-128"/>
            </a:endParaRPr>
          </a:p>
        </p:txBody>
      </p:sp>
      <p:sp>
        <p:nvSpPr>
          <p:cNvPr id="46" name="正方形/長方形 45"/>
          <p:cNvSpPr/>
          <p:nvPr/>
        </p:nvSpPr>
        <p:spPr>
          <a:xfrm>
            <a:off x="6434567" y="4460076"/>
            <a:ext cx="2901100" cy="1283309"/>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endParaRPr lang="ja-JP" altLang="en-US" sz="1200" dirty="0">
              <a:latin typeface="+mn-ea"/>
              <a:cs typeface="Meiryo UI" panose="020B0604030504040204" pitchFamily="50" charset="-128"/>
            </a:endParaRPr>
          </a:p>
        </p:txBody>
      </p:sp>
      <p:sp>
        <p:nvSpPr>
          <p:cNvPr id="47" name="フローチャート: 代替処理 46"/>
          <p:cNvSpPr/>
          <p:nvPr/>
        </p:nvSpPr>
        <p:spPr>
          <a:xfrm>
            <a:off x="6575539" y="4814734"/>
            <a:ext cx="894330" cy="799177"/>
          </a:xfrm>
          <a:prstGeom prst="flowChartAlternateProcess">
            <a:avLst/>
          </a:prstGeom>
          <a:solidFill>
            <a:schemeClr val="accent1">
              <a:lumMod val="7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r>
              <a:rPr lang="en-US" altLang="ja-JP" sz="1600" dirty="0" smtClean="0">
                <a:solidFill>
                  <a:schemeClr val="bg1"/>
                </a:solidFill>
                <a:latin typeface="+mn-ea"/>
                <a:cs typeface="Meiryo UI" panose="020B0604030504040204" pitchFamily="50" charset="-128"/>
              </a:rPr>
              <a:t>Quick</a:t>
            </a:r>
          </a:p>
          <a:p>
            <a:pPr algn="ctr"/>
            <a:r>
              <a:rPr lang="ja-JP" altLang="en-US" sz="1600" dirty="0" smtClean="0">
                <a:solidFill>
                  <a:schemeClr val="bg1"/>
                </a:solidFill>
                <a:latin typeface="+mn-ea"/>
                <a:cs typeface="Meiryo UI" panose="020B0604030504040204" pitchFamily="50" charset="-128"/>
              </a:rPr>
              <a:t>免税</a:t>
            </a:r>
            <a:endParaRPr lang="ja-JP" altLang="en-US" sz="1600" dirty="0">
              <a:solidFill>
                <a:schemeClr val="bg1"/>
              </a:solidFill>
              <a:latin typeface="+mn-ea"/>
              <a:cs typeface="Meiryo UI" panose="020B0604030504040204" pitchFamily="50" charset="-128"/>
            </a:endParaRPr>
          </a:p>
        </p:txBody>
      </p:sp>
      <p:sp>
        <p:nvSpPr>
          <p:cNvPr id="48" name="フローチャート: 代替処理 47"/>
          <p:cNvSpPr/>
          <p:nvPr/>
        </p:nvSpPr>
        <p:spPr>
          <a:xfrm>
            <a:off x="7441273" y="4814734"/>
            <a:ext cx="894330" cy="799177"/>
          </a:xfrm>
          <a:prstGeom prst="flowChartAlternateProcess">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900" dirty="0">
                <a:solidFill>
                  <a:schemeClr val="bg2"/>
                </a:solidFill>
                <a:latin typeface="+mn-ea"/>
                <a:cs typeface="Meiryo UI" panose="020B0604030504040204" pitchFamily="50" charset="-128"/>
              </a:rPr>
              <a:t>加盟店独自</a:t>
            </a:r>
            <a:r>
              <a:rPr lang="en-US" altLang="ja-JP" sz="900" dirty="0">
                <a:solidFill>
                  <a:schemeClr val="bg2"/>
                </a:solidFill>
                <a:latin typeface="+mn-ea"/>
                <a:cs typeface="Meiryo UI" panose="020B0604030504040204" pitchFamily="50" charset="-128"/>
              </a:rPr>
              <a:t/>
            </a:r>
            <a:br>
              <a:rPr lang="en-US" altLang="ja-JP" sz="900" dirty="0">
                <a:solidFill>
                  <a:schemeClr val="bg2"/>
                </a:solidFill>
                <a:latin typeface="+mn-ea"/>
                <a:cs typeface="Meiryo UI" panose="020B0604030504040204" pitchFamily="50" charset="-128"/>
              </a:rPr>
            </a:br>
            <a:r>
              <a:rPr lang="ja-JP" altLang="en-US" sz="900" dirty="0">
                <a:solidFill>
                  <a:schemeClr val="bg2"/>
                </a:solidFill>
                <a:latin typeface="+mn-ea"/>
                <a:cs typeface="Meiryo UI" panose="020B0604030504040204" pitchFamily="50" charset="-128"/>
              </a:rPr>
              <a:t>アプリ</a:t>
            </a:r>
          </a:p>
        </p:txBody>
      </p:sp>
      <p:sp>
        <p:nvSpPr>
          <p:cNvPr id="49" name="テキスト ボックス 48"/>
          <p:cNvSpPr txBox="1"/>
          <p:nvPr/>
        </p:nvSpPr>
        <p:spPr>
          <a:xfrm>
            <a:off x="8506842" y="5116176"/>
            <a:ext cx="669056" cy="201687"/>
          </a:xfrm>
          <a:prstGeom prst="rect">
            <a:avLst/>
          </a:prstGeom>
          <a:noFill/>
        </p:spPr>
        <p:txBody>
          <a:bodyPr wrap="square" lIns="0" tIns="36000" rIns="0" bIns="0" rtlCol="0">
            <a:spAutoFit/>
          </a:bodyPr>
          <a:lstStyle/>
          <a:p>
            <a:r>
              <a:rPr kumimoji="1" lang="ja-JP" altLang="en-US" sz="1200" dirty="0" smtClean="0">
                <a:solidFill>
                  <a:schemeClr val="bg1"/>
                </a:solidFill>
                <a:latin typeface="+mn-ea"/>
                <a:cs typeface="メイリオ" panose="020B0604030504040204" pitchFamily="50" charset="-128"/>
              </a:rPr>
              <a:t>・・・</a:t>
            </a:r>
          </a:p>
        </p:txBody>
      </p:sp>
      <p:pic>
        <p:nvPicPr>
          <p:cNvPr id="51" name="図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95274" y="5196077"/>
            <a:ext cx="337702" cy="373401"/>
          </a:xfrm>
          <a:prstGeom prst="rect">
            <a:avLst/>
          </a:prstGeom>
        </p:spPr>
      </p:pic>
      <p:sp>
        <p:nvSpPr>
          <p:cNvPr id="52" name="テキスト ボックス 51"/>
          <p:cNvSpPr txBox="1"/>
          <p:nvPr/>
        </p:nvSpPr>
        <p:spPr>
          <a:xfrm>
            <a:off x="7329611" y="4518848"/>
            <a:ext cx="1189834" cy="201687"/>
          </a:xfrm>
          <a:prstGeom prst="rect">
            <a:avLst/>
          </a:prstGeom>
          <a:noFill/>
        </p:spPr>
        <p:txBody>
          <a:bodyPr wrap="square" lIns="0" tIns="36000" rIns="0" bIns="0" rtlCol="0">
            <a:spAutoFit/>
          </a:bodyPr>
          <a:lstStyle/>
          <a:p>
            <a:pPr algn="ctr"/>
            <a:r>
              <a:rPr lang="ja-JP" altLang="en-US" sz="1200" dirty="0" smtClean="0">
                <a:solidFill>
                  <a:schemeClr val="accent6"/>
                </a:solidFill>
                <a:latin typeface="+mn-ea"/>
                <a:cs typeface="メイリオ" panose="020B0604030504040204" pitchFamily="50" charset="-128"/>
              </a:rPr>
              <a:t>アプリ配信管理</a:t>
            </a:r>
          </a:p>
        </p:txBody>
      </p:sp>
      <p:sp>
        <p:nvSpPr>
          <p:cNvPr id="53" name="フローチャート: 代替処理 52"/>
          <p:cNvSpPr/>
          <p:nvPr/>
        </p:nvSpPr>
        <p:spPr>
          <a:xfrm>
            <a:off x="8349994" y="4814734"/>
            <a:ext cx="894330" cy="799177"/>
          </a:xfrm>
          <a:prstGeom prst="flowChartAlternateProcess">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900" dirty="0">
                <a:solidFill>
                  <a:schemeClr val="bg2"/>
                </a:solidFill>
                <a:latin typeface="+mn-ea"/>
                <a:cs typeface="Meiryo UI" panose="020B0604030504040204" pitchFamily="50" charset="-128"/>
              </a:rPr>
              <a:t>加盟店独自</a:t>
            </a:r>
            <a:r>
              <a:rPr lang="en-US" altLang="ja-JP" sz="900" dirty="0">
                <a:solidFill>
                  <a:schemeClr val="bg2"/>
                </a:solidFill>
                <a:latin typeface="+mn-ea"/>
                <a:cs typeface="Meiryo UI" panose="020B0604030504040204" pitchFamily="50" charset="-128"/>
              </a:rPr>
              <a:t/>
            </a:r>
            <a:br>
              <a:rPr lang="en-US" altLang="ja-JP" sz="900" dirty="0">
                <a:solidFill>
                  <a:schemeClr val="bg2"/>
                </a:solidFill>
                <a:latin typeface="+mn-ea"/>
                <a:cs typeface="Meiryo UI" panose="020B0604030504040204" pitchFamily="50" charset="-128"/>
              </a:rPr>
            </a:br>
            <a:r>
              <a:rPr lang="ja-JP" altLang="en-US" sz="900" dirty="0">
                <a:solidFill>
                  <a:schemeClr val="bg2"/>
                </a:solidFill>
                <a:latin typeface="+mn-ea"/>
                <a:cs typeface="Meiryo UI" panose="020B0604030504040204" pitchFamily="50" charset="-128"/>
              </a:rPr>
              <a:t>アプリ</a:t>
            </a:r>
          </a:p>
        </p:txBody>
      </p:sp>
      <p:sp>
        <p:nvSpPr>
          <p:cNvPr id="54" name="テキスト ボックス 53"/>
          <p:cNvSpPr txBox="1"/>
          <p:nvPr/>
        </p:nvSpPr>
        <p:spPr>
          <a:xfrm>
            <a:off x="8506842" y="5214322"/>
            <a:ext cx="737482" cy="201687"/>
          </a:xfrm>
          <a:prstGeom prst="rect">
            <a:avLst/>
          </a:prstGeom>
          <a:noFill/>
        </p:spPr>
        <p:txBody>
          <a:bodyPr wrap="square" lIns="0" tIns="36000" rIns="0" bIns="0" rtlCol="0">
            <a:spAutoFit/>
          </a:bodyPr>
          <a:lstStyle/>
          <a:p>
            <a:pPr algn="ctr"/>
            <a:r>
              <a:rPr kumimoji="1" lang="ja-JP" altLang="en-US" sz="1200" dirty="0" smtClean="0">
                <a:solidFill>
                  <a:schemeClr val="bg1">
                    <a:lumMod val="65000"/>
                  </a:schemeClr>
                </a:solidFill>
                <a:latin typeface="+mn-ea"/>
                <a:cs typeface="メイリオ" panose="020B0604030504040204" pitchFamily="50" charset="-128"/>
              </a:rPr>
              <a:t>・・・</a:t>
            </a:r>
          </a:p>
        </p:txBody>
      </p:sp>
      <p:cxnSp>
        <p:nvCxnSpPr>
          <p:cNvPr id="55" name="直線矢印コネクタ 54"/>
          <p:cNvCxnSpPr/>
          <p:nvPr/>
        </p:nvCxnSpPr>
        <p:spPr>
          <a:xfrm flipH="1" flipV="1">
            <a:off x="2412967" y="5083511"/>
            <a:ext cx="4162572" cy="18219"/>
          </a:xfrm>
          <a:prstGeom prst="straightConnector1">
            <a:avLst/>
          </a:prstGeom>
          <a:ln w="381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4632440" y="3660054"/>
            <a:ext cx="1574154" cy="1044260"/>
          </a:xfrm>
          <a:prstGeom prst="rect">
            <a:avLst/>
          </a:prstGeom>
          <a:noFill/>
        </p:spPr>
        <p:txBody>
          <a:bodyPr wrap="square" lIns="0" tIns="36000" rIns="0" bIns="0" rtlCol="0">
            <a:spAutoFit/>
          </a:bodyPr>
          <a:lstStyle/>
          <a:p>
            <a:pPr algn="ctr"/>
            <a:r>
              <a:rPr kumimoji="1" lang="en-US" altLang="ja-JP" sz="3600" dirty="0" smtClean="0">
                <a:solidFill>
                  <a:schemeClr val="bg1"/>
                </a:solidFill>
                <a:latin typeface="+mn-ea"/>
                <a:cs typeface="メイリオ" panose="020B0604030504040204" pitchFamily="50" charset="-128"/>
              </a:rPr>
              <a:t>Market</a:t>
            </a:r>
          </a:p>
          <a:p>
            <a:pPr algn="ctr"/>
            <a:r>
              <a:rPr lang="en-US" altLang="ja-JP" sz="3600" dirty="0" smtClean="0">
                <a:solidFill>
                  <a:schemeClr val="bg1"/>
                </a:solidFill>
                <a:latin typeface="+mn-ea"/>
                <a:cs typeface="メイリオ" panose="020B0604030504040204" pitchFamily="50" charset="-128"/>
              </a:rPr>
              <a:t>Place</a:t>
            </a:r>
            <a:endParaRPr kumimoji="1" lang="ja-JP" altLang="en-US" sz="3600" dirty="0" smtClean="0">
              <a:solidFill>
                <a:schemeClr val="bg1"/>
              </a:solidFill>
              <a:latin typeface="+mn-ea"/>
              <a:cs typeface="メイリオ" panose="020B0604030504040204" pitchFamily="50" charset="-128"/>
            </a:endParaRPr>
          </a:p>
        </p:txBody>
      </p:sp>
      <p:sp>
        <p:nvSpPr>
          <p:cNvPr id="57" name="正方形/長方形 56"/>
          <p:cNvSpPr/>
          <p:nvPr/>
        </p:nvSpPr>
        <p:spPr>
          <a:xfrm>
            <a:off x="5079928" y="6130219"/>
            <a:ext cx="4465466" cy="252772"/>
          </a:xfrm>
          <a:prstGeom prst="rect">
            <a:avLst/>
          </a:prstGeom>
        </p:spPr>
        <p:txBody>
          <a:bodyPr wrap="none">
            <a:spAutoFit/>
          </a:bodyPr>
          <a:lstStyle/>
          <a:p>
            <a:pPr algn="r"/>
            <a:r>
              <a:rPr lang="en-US" altLang="ja-JP" sz="1200" dirty="0" smtClean="0">
                <a:solidFill>
                  <a:schemeClr val="bg2"/>
                </a:solidFill>
                <a:latin typeface="+mn-ea"/>
              </a:rPr>
              <a:t>※</a:t>
            </a:r>
            <a:r>
              <a:rPr lang="ja-JP" altLang="en-US" sz="1200" dirty="0" smtClean="0">
                <a:solidFill>
                  <a:schemeClr val="bg2"/>
                </a:solidFill>
                <a:latin typeface="+mn-ea"/>
              </a:rPr>
              <a:t>開発</a:t>
            </a:r>
            <a:r>
              <a:rPr lang="ja-JP" altLang="en-US" sz="1200" dirty="0">
                <a:solidFill>
                  <a:schemeClr val="bg2"/>
                </a:solidFill>
                <a:latin typeface="+mn-ea"/>
              </a:rPr>
              <a:t>いただいたアプリは</a:t>
            </a:r>
            <a:r>
              <a:rPr lang="ja-JP" altLang="en-US" sz="1200" dirty="0" smtClean="0">
                <a:solidFill>
                  <a:schemeClr val="bg2"/>
                </a:solidFill>
                <a:latin typeface="+mn-ea"/>
              </a:rPr>
              <a:t>、弊社規定</a:t>
            </a:r>
            <a:r>
              <a:rPr lang="ja-JP" altLang="en-US" sz="1200" dirty="0">
                <a:solidFill>
                  <a:schemeClr val="bg2"/>
                </a:solidFill>
                <a:latin typeface="+mn-ea"/>
              </a:rPr>
              <a:t>の審査</a:t>
            </a:r>
            <a:r>
              <a:rPr lang="ja-JP" altLang="en-US" sz="1200" dirty="0" smtClean="0">
                <a:solidFill>
                  <a:schemeClr val="bg2"/>
                </a:solidFill>
                <a:latin typeface="+mn-ea"/>
              </a:rPr>
              <a:t>を受けていただく必要があります。</a:t>
            </a:r>
            <a:endParaRPr lang="ja-JP" altLang="en-US" sz="1200" dirty="0">
              <a:solidFill>
                <a:schemeClr val="bg2"/>
              </a:solidFill>
              <a:latin typeface="+mn-ea"/>
            </a:endParaRPr>
          </a:p>
        </p:txBody>
      </p:sp>
      <p:pic>
        <p:nvPicPr>
          <p:cNvPr id="3" name="図 2"/>
          <p:cNvPicPr>
            <a:picLocks noChangeAspect="1"/>
          </p:cNvPicPr>
          <p:nvPr/>
        </p:nvPicPr>
        <p:blipFill>
          <a:blip r:embed="rId9"/>
          <a:stretch>
            <a:fillRect/>
          </a:stretch>
        </p:blipFill>
        <p:spPr>
          <a:xfrm>
            <a:off x="1837897" y="3609700"/>
            <a:ext cx="659328" cy="156036"/>
          </a:xfrm>
          <a:prstGeom prst="rect">
            <a:avLst/>
          </a:prstGeom>
        </p:spPr>
      </p:pic>
      <p:pic>
        <p:nvPicPr>
          <p:cNvPr id="6" name="図 5"/>
          <p:cNvPicPr>
            <a:picLocks noChangeAspect="1"/>
          </p:cNvPicPr>
          <p:nvPr/>
        </p:nvPicPr>
        <p:blipFill>
          <a:blip r:embed="rId10"/>
          <a:stretch>
            <a:fillRect/>
          </a:stretch>
        </p:blipFill>
        <p:spPr>
          <a:xfrm>
            <a:off x="579542" y="4924018"/>
            <a:ext cx="1782788" cy="1165286"/>
          </a:xfrm>
          <a:prstGeom prst="rect">
            <a:avLst/>
          </a:prstGeom>
        </p:spPr>
      </p:pic>
      <p:sp>
        <p:nvSpPr>
          <p:cNvPr id="7" name="楕円 6"/>
          <p:cNvSpPr/>
          <p:nvPr/>
        </p:nvSpPr>
        <p:spPr>
          <a:xfrm>
            <a:off x="436790" y="4856085"/>
            <a:ext cx="983637" cy="660168"/>
          </a:xfrm>
          <a:prstGeom prst="ellipse">
            <a:avLst/>
          </a:prstGeom>
          <a:noFill/>
          <a:ln w="28575">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圖片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4813" y="4989862"/>
            <a:ext cx="551227" cy="635861"/>
          </a:xfrm>
          <a:prstGeom prst="rect">
            <a:avLst/>
          </a:prstGeom>
        </p:spPr>
      </p:pic>
      <p:sp>
        <p:nvSpPr>
          <p:cNvPr id="37" name="角丸四角形 36"/>
          <p:cNvSpPr/>
          <p:nvPr/>
        </p:nvSpPr>
        <p:spPr>
          <a:xfrm>
            <a:off x="7885117" y="232112"/>
            <a:ext cx="1675787" cy="306467"/>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ja-JP" sz="1200" b="1" dirty="0">
                <a:solidFill>
                  <a:schemeClr val="accent1">
                    <a:lumMod val="50000"/>
                  </a:schemeClr>
                </a:solidFill>
                <a:latin typeface="+mn-ea"/>
              </a:rPr>
              <a:t>C0132</a:t>
            </a:r>
            <a:endParaRPr lang="ja-JP" altLang="en-US" sz="1200" b="1" dirty="0">
              <a:solidFill>
                <a:schemeClr val="accent1">
                  <a:lumMod val="50000"/>
                </a:schemeClr>
              </a:solidFill>
              <a:latin typeface="+mn-ea"/>
            </a:endParaRPr>
          </a:p>
        </p:txBody>
      </p:sp>
    </p:spTree>
    <p:extLst>
      <p:ext uri="{BB962C8B-B14F-4D97-AF65-F5344CB8AC3E}">
        <p14:creationId xmlns:p14="http://schemas.microsoft.com/office/powerpoint/2010/main" val="3839499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FS_Article_2019_970x6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953" y="1585423"/>
            <a:ext cx="7186411" cy="4763774"/>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701336" y="1333500"/>
            <a:ext cx="8290263" cy="5085409"/>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p:cNvSpPr>
            <a:spLocks noGrp="1"/>
          </p:cNvSpPr>
          <p:nvPr>
            <p:ph type="title"/>
          </p:nvPr>
        </p:nvSpPr>
        <p:spPr/>
        <p:txBody>
          <a:bodyPr>
            <a:normAutofit/>
          </a:bodyPr>
          <a:lstStyle/>
          <a:p>
            <a:r>
              <a:rPr lang="en-US" altLang="ja-JP" dirty="0" smtClean="0">
                <a:latin typeface="+mn-ea"/>
              </a:rPr>
              <a:t>3.3. </a:t>
            </a:r>
            <a:r>
              <a:rPr lang="ja-JP" altLang="en-US" dirty="0">
                <a:latin typeface="+mn-ea"/>
              </a:rPr>
              <a:t>機能要件（決済端末）：免税機能</a:t>
            </a:r>
            <a:r>
              <a:rPr lang="ja-JP" altLang="en-US" dirty="0" smtClean="0">
                <a:latin typeface="+mn-ea"/>
              </a:rPr>
              <a:t>（</a:t>
            </a:r>
            <a:r>
              <a:rPr lang="en-US" altLang="ja-JP" dirty="0" smtClean="0">
                <a:latin typeface="+mn-ea"/>
              </a:rPr>
              <a:t>2/2</a:t>
            </a:r>
            <a:r>
              <a:rPr lang="ja-JP" altLang="en-US" dirty="0">
                <a:latin typeface="+mn-ea"/>
              </a:rPr>
              <a:t>）</a:t>
            </a:r>
            <a:endParaRPr kumimoji="1" lang="ja-JP" altLang="en-US" dirty="0">
              <a:latin typeface="+mn-ea"/>
              <a:ea typeface="+mn-ea"/>
            </a:endParaRPr>
          </a:p>
        </p:txBody>
      </p:sp>
      <p:pic>
        <p:nvPicPr>
          <p:cNvPr id="37" name="Picture 6">
            <a:extLst>
              <a:ext uri="{FF2B5EF4-FFF2-40B4-BE49-F238E27FC236}">
                <a16:creationId xmlns:a16="http://schemas.microsoft.com/office/drawing/2014/main" id="{40C6394B-C99A-4E74-9EBD-9873DEF8EE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6790" y="1585423"/>
            <a:ext cx="1321947" cy="1321946"/>
          </a:xfrm>
          <a:prstGeom prst="rect">
            <a:avLst/>
          </a:prstGeom>
          <a:solidFill>
            <a:schemeClr val="bg1"/>
          </a:solidFill>
          <a:effectLst>
            <a:outerShdw blurRad="127000" algn="ctr" rotWithShape="0">
              <a:prstClr val="black">
                <a:alpha val="40000"/>
              </a:prstClr>
            </a:outerShdw>
          </a:effectLst>
        </p:spPr>
      </p:pic>
      <p:pic>
        <p:nvPicPr>
          <p:cNvPr id="2" name="図 1"/>
          <p:cNvPicPr>
            <a:picLocks noChangeAspect="1"/>
          </p:cNvPicPr>
          <p:nvPr/>
        </p:nvPicPr>
        <p:blipFill>
          <a:blip r:embed="rId4"/>
          <a:stretch>
            <a:fillRect/>
          </a:stretch>
        </p:blipFill>
        <p:spPr>
          <a:xfrm>
            <a:off x="4856117" y="2002869"/>
            <a:ext cx="4977369" cy="4099010"/>
          </a:xfrm>
          <a:prstGeom prst="rect">
            <a:avLst/>
          </a:prstGeom>
        </p:spPr>
      </p:pic>
      <p:sp>
        <p:nvSpPr>
          <p:cNvPr id="5" name="正方形/長方形 4"/>
          <p:cNvSpPr/>
          <p:nvPr/>
        </p:nvSpPr>
        <p:spPr>
          <a:xfrm>
            <a:off x="1881927" y="1572865"/>
            <a:ext cx="6569616" cy="369332"/>
          </a:xfrm>
          <a:prstGeom prst="rect">
            <a:avLst/>
          </a:prstGeom>
        </p:spPr>
        <p:txBody>
          <a:bodyPr wrap="square">
            <a:spAutoFit/>
          </a:bodyPr>
          <a:lstStyle/>
          <a:p>
            <a:r>
              <a:rPr lang="ja-JP" altLang="en-US" sz="900" dirty="0">
                <a:solidFill>
                  <a:schemeClr val="tx1">
                    <a:lumMod val="50000"/>
                  </a:schemeClr>
                </a:solidFill>
                <a:latin typeface="+mn-ea"/>
              </a:rPr>
              <a:t>グローバルブルー ティエフエス ジャパンは、タックスフリーショッピングサービスのマーケットリーダーであるグローバルブルー（本社：スイス </a:t>
            </a:r>
            <a:r>
              <a:rPr lang="ja-JP" altLang="en-US" sz="900" dirty="0" smtClean="0">
                <a:solidFill>
                  <a:schemeClr val="tx1">
                    <a:lumMod val="50000"/>
                  </a:schemeClr>
                </a:solidFill>
                <a:latin typeface="+mn-ea"/>
              </a:rPr>
              <a:t>エザン）</a:t>
            </a:r>
            <a:r>
              <a:rPr lang="ja-JP" altLang="en-US" sz="900" dirty="0">
                <a:solidFill>
                  <a:schemeClr val="tx1">
                    <a:lumMod val="50000"/>
                  </a:schemeClr>
                </a:solidFill>
                <a:latin typeface="+mn-ea"/>
              </a:rPr>
              <a:t>と</a:t>
            </a:r>
            <a:r>
              <a:rPr lang="ja-JP" altLang="en-US" sz="900" dirty="0" smtClean="0">
                <a:solidFill>
                  <a:schemeClr val="tx1">
                    <a:lumMod val="50000"/>
                  </a:schemeClr>
                </a:solidFill>
                <a:latin typeface="+mn-ea"/>
              </a:rPr>
              <a:t>、株式</a:t>
            </a:r>
            <a:r>
              <a:rPr lang="ja-JP" altLang="en-US" sz="900" dirty="0">
                <a:solidFill>
                  <a:schemeClr val="tx1">
                    <a:lumMod val="50000"/>
                  </a:schemeClr>
                </a:solidFill>
                <a:latin typeface="+mn-ea"/>
              </a:rPr>
              <a:t>会社</a:t>
            </a:r>
            <a:r>
              <a:rPr lang="en-US" altLang="ja-JP" sz="900" dirty="0">
                <a:solidFill>
                  <a:schemeClr val="tx1">
                    <a:lumMod val="50000"/>
                  </a:schemeClr>
                </a:solidFill>
                <a:latin typeface="+mn-ea"/>
              </a:rPr>
              <a:t>NTT </a:t>
            </a:r>
            <a:r>
              <a:rPr lang="ja-JP" altLang="en-US" sz="900" dirty="0" smtClean="0">
                <a:solidFill>
                  <a:schemeClr val="tx1">
                    <a:lumMod val="50000"/>
                  </a:schemeClr>
                </a:solidFill>
                <a:latin typeface="+mn-ea"/>
              </a:rPr>
              <a:t>データ（本社：東京都江東区）によって設立</a:t>
            </a:r>
            <a:r>
              <a:rPr lang="ja-JP" altLang="en-US" sz="900" dirty="0">
                <a:solidFill>
                  <a:schemeClr val="tx1">
                    <a:lumMod val="50000"/>
                  </a:schemeClr>
                </a:solidFill>
                <a:latin typeface="+mn-ea"/>
              </a:rPr>
              <a:t>された合弁会社です。</a:t>
            </a:r>
            <a:endParaRPr lang="ja-JP" altLang="en-US" sz="100" dirty="0">
              <a:solidFill>
                <a:schemeClr val="tx1">
                  <a:lumMod val="50000"/>
                </a:schemeClr>
              </a:solidFill>
              <a:latin typeface="+mn-ea"/>
            </a:endParaRPr>
          </a:p>
        </p:txBody>
      </p:sp>
      <p:pic>
        <p:nvPicPr>
          <p:cNvPr id="3" name="図 2"/>
          <p:cNvPicPr>
            <a:picLocks noChangeAspect="1"/>
          </p:cNvPicPr>
          <p:nvPr/>
        </p:nvPicPr>
        <p:blipFill>
          <a:blip r:embed="rId5"/>
          <a:stretch>
            <a:fillRect/>
          </a:stretch>
        </p:blipFill>
        <p:spPr>
          <a:xfrm>
            <a:off x="139902" y="3061754"/>
            <a:ext cx="4589330" cy="2548933"/>
          </a:xfrm>
          <a:prstGeom prst="rect">
            <a:avLst/>
          </a:prstGeom>
        </p:spPr>
      </p:pic>
      <p:sp>
        <p:nvSpPr>
          <p:cNvPr id="27" name="テキスト プレースホルダー 4"/>
          <p:cNvSpPr>
            <a:spLocks noGrp="1"/>
          </p:cNvSpPr>
          <p:nvPr>
            <p:ph type="body" sz="quarter" idx="10"/>
          </p:nvPr>
        </p:nvSpPr>
        <p:spPr>
          <a:xfrm>
            <a:off x="436790" y="908050"/>
            <a:ext cx="9029475" cy="5256000"/>
          </a:xfrm>
        </p:spPr>
        <p:txBody>
          <a:bodyPr/>
          <a:lstStyle/>
          <a:p>
            <a:r>
              <a:rPr lang="ja-JP" altLang="en-US" dirty="0" smtClean="0">
                <a:latin typeface="+mn-ea"/>
              </a:rPr>
              <a:t>免税ソリューションは現行システムを利用しないスキームについては弊社グループ会社である「グローバルブルー</a:t>
            </a:r>
            <a:r>
              <a:rPr lang="en-US" altLang="ja-JP" dirty="0" smtClean="0">
                <a:latin typeface="+mn-ea"/>
              </a:rPr>
              <a:t>TFS</a:t>
            </a:r>
            <a:r>
              <a:rPr lang="ja-JP" altLang="en-US" dirty="0" smtClean="0">
                <a:latin typeface="+mn-ea"/>
              </a:rPr>
              <a:t>ジャパン」よりご提案をさせて頂くことも可能です。</a:t>
            </a:r>
            <a:endParaRPr lang="ja-JP" altLang="en-US" sz="500" dirty="0">
              <a:latin typeface="+mn-ea"/>
            </a:endParaRPr>
          </a:p>
        </p:txBody>
      </p:sp>
      <p:sp>
        <p:nvSpPr>
          <p:cNvPr id="10" name="角丸四角形 9"/>
          <p:cNvSpPr/>
          <p:nvPr/>
        </p:nvSpPr>
        <p:spPr>
          <a:xfrm>
            <a:off x="7885117" y="232112"/>
            <a:ext cx="1675787" cy="306467"/>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ja-JP" sz="1200" b="1" dirty="0">
                <a:solidFill>
                  <a:schemeClr val="accent1">
                    <a:lumMod val="50000"/>
                  </a:schemeClr>
                </a:solidFill>
                <a:latin typeface="+mn-ea"/>
              </a:rPr>
              <a:t>C0135</a:t>
            </a:r>
            <a:endParaRPr lang="ja-JP" altLang="en-US" sz="1200" b="1" dirty="0">
              <a:solidFill>
                <a:schemeClr val="accent1">
                  <a:lumMod val="50000"/>
                </a:schemeClr>
              </a:solidFill>
              <a:latin typeface="+mn-ea"/>
            </a:endParaRPr>
          </a:p>
        </p:txBody>
      </p:sp>
    </p:spTree>
    <p:extLst>
      <p:ext uri="{BB962C8B-B14F-4D97-AF65-F5344CB8AC3E}">
        <p14:creationId xmlns:p14="http://schemas.microsoft.com/office/powerpoint/2010/main" val="177216291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3.4. </a:t>
            </a:r>
            <a:r>
              <a:rPr lang="ja-JP" altLang="en-US" dirty="0" smtClean="0">
                <a:latin typeface="+mn-ea"/>
                <a:ea typeface="+mn-ea"/>
              </a:rPr>
              <a:t>機能要件（決済端末）：</a:t>
            </a:r>
            <a:r>
              <a:rPr lang="en-US" altLang="ja-JP" dirty="0" smtClean="0">
                <a:latin typeface="+mn-ea"/>
                <a:ea typeface="+mn-ea"/>
              </a:rPr>
              <a:t>POS</a:t>
            </a:r>
            <a:r>
              <a:rPr lang="ja-JP" altLang="en-US" dirty="0" smtClean="0">
                <a:latin typeface="+mn-ea"/>
                <a:ea typeface="+mn-ea"/>
              </a:rPr>
              <a:t>連動機能</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195113" cy="5256000"/>
          </a:xfrm>
        </p:spPr>
        <p:txBody>
          <a:bodyPr/>
          <a:lstStyle/>
          <a:p>
            <a:r>
              <a:rPr lang="en-US" altLang="ja-JP" dirty="0">
                <a:latin typeface="+mn-ea"/>
                <a:ea typeface="+mn-ea"/>
              </a:rPr>
              <a:t>Arch</a:t>
            </a:r>
            <a:r>
              <a:rPr lang="ja-JP" altLang="en-US" dirty="0">
                <a:latin typeface="+mn-ea"/>
                <a:ea typeface="+mn-ea"/>
              </a:rPr>
              <a:t>端末を活用して</a:t>
            </a:r>
            <a:r>
              <a:rPr lang="en-US" altLang="ja-JP" dirty="0">
                <a:latin typeface="+mn-ea"/>
                <a:ea typeface="+mn-ea"/>
              </a:rPr>
              <a:t>POS</a:t>
            </a:r>
            <a:r>
              <a:rPr lang="ja-JP" altLang="en-US" dirty="0">
                <a:latin typeface="+mn-ea"/>
                <a:ea typeface="+mn-ea"/>
              </a:rPr>
              <a:t>システムと連動可能です。</a:t>
            </a:r>
            <a:br>
              <a:rPr lang="ja-JP" altLang="en-US" dirty="0">
                <a:latin typeface="+mn-ea"/>
                <a:ea typeface="+mn-ea"/>
              </a:rPr>
            </a:br>
            <a:r>
              <a:rPr lang="ja-JP" altLang="en-US" dirty="0">
                <a:latin typeface="+mn-ea"/>
                <a:ea typeface="+mn-ea"/>
              </a:rPr>
              <a:t>カード読取を含む決済端末のデバイス制御、</a:t>
            </a:r>
            <a:r>
              <a:rPr lang="en-US" altLang="ja-JP" dirty="0">
                <a:latin typeface="+mn-ea"/>
                <a:ea typeface="+mn-ea"/>
              </a:rPr>
              <a:t>Arch</a:t>
            </a:r>
            <a:r>
              <a:rPr lang="ja-JP" altLang="en-US" dirty="0">
                <a:latin typeface="+mn-ea"/>
                <a:ea typeface="+mn-ea"/>
              </a:rPr>
              <a:t>センタとの通信は</a:t>
            </a:r>
            <a:r>
              <a:rPr lang="en-US" altLang="ja-JP" dirty="0">
                <a:latin typeface="+mn-ea"/>
                <a:ea typeface="+mn-ea"/>
              </a:rPr>
              <a:t>Arch</a:t>
            </a:r>
            <a:r>
              <a:rPr lang="ja-JP" altLang="en-US" dirty="0">
                <a:latin typeface="+mn-ea"/>
                <a:ea typeface="+mn-ea"/>
              </a:rPr>
              <a:t>端末にて行います。</a:t>
            </a:r>
            <a:br>
              <a:rPr lang="ja-JP" altLang="en-US" dirty="0">
                <a:latin typeface="+mn-ea"/>
                <a:ea typeface="+mn-ea"/>
              </a:rPr>
            </a:br>
            <a:r>
              <a:rPr lang="en-US" altLang="ja-JP" dirty="0">
                <a:latin typeface="+mn-ea"/>
                <a:ea typeface="+mn-ea"/>
              </a:rPr>
              <a:t>POS</a:t>
            </a:r>
            <a:r>
              <a:rPr lang="ja-JP" altLang="en-US" dirty="0">
                <a:latin typeface="+mn-ea"/>
                <a:ea typeface="+mn-ea"/>
              </a:rPr>
              <a:t>連動を行うことで金額の二度打ちが不要になるためオペレーションが簡素化されます。</a:t>
            </a:r>
          </a:p>
        </p:txBody>
      </p:sp>
      <p:sp>
        <p:nvSpPr>
          <p:cNvPr id="7" name="フローチャート : 和接合 23"/>
          <p:cNvSpPr/>
          <p:nvPr/>
        </p:nvSpPr>
        <p:spPr>
          <a:xfrm>
            <a:off x="7572280" y="2492666"/>
            <a:ext cx="724425" cy="1926485"/>
          </a:xfrm>
          <a:prstGeom prst="flowChartSummingJunction">
            <a:avLst/>
          </a:prstGeom>
          <a:solidFill>
            <a:sysClr val="window" lastClr="FFFFFF"/>
          </a:solidFill>
          <a:ln w="9525" cap="flat" cmpd="sng" algn="ctr">
            <a:solidFill>
              <a:srgbClr val="6B859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000000"/>
              </a:solidFill>
              <a:effectLst/>
              <a:uLnTx/>
              <a:uFillTx/>
              <a:latin typeface="+mn-ea"/>
            </a:endParaRPr>
          </a:p>
        </p:txBody>
      </p:sp>
      <p:sp>
        <p:nvSpPr>
          <p:cNvPr id="8" name="角丸四角形 7"/>
          <p:cNvSpPr/>
          <p:nvPr/>
        </p:nvSpPr>
        <p:spPr>
          <a:xfrm>
            <a:off x="554478" y="2089743"/>
            <a:ext cx="4271098" cy="2736414"/>
          </a:xfrm>
          <a:prstGeom prst="roundRect">
            <a:avLst>
              <a:gd name="adj" fmla="val 1884"/>
            </a:avLst>
          </a:prstGeom>
          <a:solidFill>
            <a:srgbClr val="DAE4EF">
              <a:lumMod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prstClr val="white"/>
              </a:solidFill>
              <a:effectLst/>
              <a:uLnTx/>
              <a:uFillTx/>
              <a:latin typeface="+mn-ea"/>
              <a:cs typeface="メイリオ" panose="020B0604030504040204" pitchFamily="50" charset="-128"/>
            </a:endParaRPr>
          </a:p>
        </p:txBody>
      </p:sp>
      <p:sp>
        <p:nvSpPr>
          <p:cNvPr id="9" name="正方形/長方形 8"/>
          <p:cNvSpPr/>
          <p:nvPr/>
        </p:nvSpPr>
        <p:spPr>
          <a:xfrm>
            <a:off x="1935530" y="2154223"/>
            <a:ext cx="1508994" cy="215444"/>
          </a:xfrm>
          <a:prstGeom prst="rect">
            <a:avLst/>
          </a:prstGeom>
          <a:noFill/>
          <a:ln w="9525" cap="flat" cmpd="sng" algn="ctr">
            <a:noFill/>
            <a:prstDash val="solid"/>
          </a:ln>
          <a:effectLst/>
        </p:spPr>
        <p:txBody>
          <a:bodyPr wrap="none" lIns="36000" tIns="0" rIns="36000" bIns="0" anchor="t">
            <a:spAutoFit/>
          </a:bodyPr>
          <a:lstStyle/>
          <a:p>
            <a:pPr algn="ctr">
              <a:defRPr/>
            </a:pPr>
            <a:r>
              <a:rPr lang="ja-JP" altLang="en-US" sz="1400" b="1" kern="0" dirty="0" smtClean="0">
                <a:solidFill>
                  <a:srgbClr val="44546A"/>
                </a:solidFill>
                <a:latin typeface="+mn-ea"/>
                <a:cs typeface="Meiryo UI" panose="020B0604030504040204" pitchFamily="50" charset="-128"/>
              </a:rPr>
              <a:t>加盟店様（店舗）</a:t>
            </a:r>
            <a:endParaRPr lang="ja-JP" altLang="en-US" sz="1400" b="1" kern="0" dirty="0">
              <a:solidFill>
                <a:srgbClr val="44546A"/>
              </a:solidFill>
              <a:latin typeface="+mn-ea"/>
              <a:cs typeface="Meiryo UI" panose="020B0604030504040204" pitchFamily="50" charset="-128"/>
            </a:endParaRPr>
          </a:p>
        </p:txBody>
      </p:sp>
      <p:sp>
        <p:nvSpPr>
          <p:cNvPr id="10" name="正方形/長方形 9"/>
          <p:cNvSpPr/>
          <p:nvPr/>
        </p:nvSpPr>
        <p:spPr>
          <a:xfrm>
            <a:off x="8551903" y="2782644"/>
            <a:ext cx="1080000" cy="402058"/>
          </a:xfrm>
          <a:prstGeom prst="rect">
            <a:avLst/>
          </a:prstGeom>
          <a:solidFill>
            <a:srgbClr val="E7E6E6">
              <a:lumMod val="90000"/>
            </a:srgbClr>
          </a:solidFill>
          <a:ln w="12700" cap="flat" cmpd="sng" algn="ctr">
            <a:noFill/>
            <a:prstDash val="solid"/>
            <a:miter lim="800000"/>
          </a:ln>
          <a:effectLst/>
        </p:spPr>
        <p:txBody>
          <a:bodyPr rtlCol="0" anchor="ctr"/>
          <a:lstStyle/>
          <a:p>
            <a:pPr algn="ctr" defTabSz="914400"/>
            <a:r>
              <a:rPr lang="ja-JP" altLang="en-US" sz="1100" b="1" kern="0" dirty="0">
                <a:solidFill>
                  <a:srgbClr val="425563"/>
                </a:solidFill>
                <a:latin typeface="+mn-ea"/>
                <a:cs typeface="メイリオ" panose="020B0604030504040204" pitchFamily="50" charset="-128"/>
              </a:rPr>
              <a:t>カード会社</a:t>
            </a:r>
            <a:endParaRPr lang="en-US" altLang="ja-JP" sz="1100" b="1" kern="0" dirty="0">
              <a:solidFill>
                <a:srgbClr val="425563"/>
              </a:solidFill>
              <a:latin typeface="+mn-ea"/>
              <a:cs typeface="メイリオ" panose="020B0604030504040204" pitchFamily="50" charset="-128"/>
            </a:endParaRPr>
          </a:p>
        </p:txBody>
      </p:sp>
      <p:sp>
        <p:nvSpPr>
          <p:cNvPr id="11" name="正方形/長方形 10"/>
          <p:cNvSpPr/>
          <p:nvPr/>
        </p:nvSpPr>
        <p:spPr>
          <a:xfrm>
            <a:off x="8551903" y="3393525"/>
            <a:ext cx="1080000" cy="402058"/>
          </a:xfrm>
          <a:prstGeom prst="rect">
            <a:avLst/>
          </a:prstGeom>
          <a:solidFill>
            <a:srgbClr val="E7E6E6">
              <a:lumMod val="90000"/>
            </a:srgbClr>
          </a:solidFill>
          <a:ln w="12700" cap="flat" cmpd="sng" algn="ctr">
            <a:noFill/>
            <a:prstDash val="solid"/>
            <a:miter lim="800000"/>
          </a:ln>
          <a:effectLst/>
        </p:spPr>
        <p:txBody>
          <a:bodyPr rtlCol="0" anchor="ctr"/>
          <a:lstStyle/>
          <a:p>
            <a:pPr algn="ctr" defTabSz="914400"/>
            <a:r>
              <a:rPr lang="ja-JP" altLang="en-US" sz="1100" b="1" kern="0" dirty="0">
                <a:solidFill>
                  <a:srgbClr val="425563"/>
                </a:solidFill>
                <a:latin typeface="+mn-ea"/>
                <a:cs typeface="メイリオ" panose="020B0604030504040204" pitchFamily="50" charset="-128"/>
              </a:rPr>
              <a:t>金融機関</a:t>
            </a:r>
            <a:endParaRPr lang="en-US" altLang="ja-JP" sz="1100" b="1" kern="0" dirty="0">
              <a:solidFill>
                <a:srgbClr val="425563"/>
              </a:solidFill>
              <a:latin typeface="+mn-ea"/>
              <a:cs typeface="メイリオ" panose="020B0604030504040204" pitchFamily="50" charset="-128"/>
            </a:endParaRPr>
          </a:p>
        </p:txBody>
      </p:sp>
      <p:sp>
        <p:nvSpPr>
          <p:cNvPr id="12" name="正方形/長方形 11"/>
          <p:cNvSpPr/>
          <p:nvPr/>
        </p:nvSpPr>
        <p:spPr>
          <a:xfrm>
            <a:off x="8551903" y="4030980"/>
            <a:ext cx="1080000" cy="402058"/>
          </a:xfrm>
          <a:prstGeom prst="rect">
            <a:avLst/>
          </a:prstGeom>
          <a:solidFill>
            <a:srgbClr val="E7E6E6">
              <a:lumMod val="90000"/>
            </a:srgbClr>
          </a:solidFill>
          <a:ln w="12700" cap="flat" cmpd="sng" algn="ctr">
            <a:noFill/>
            <a:prstDash val="solid"/>
            <a:miter lim="800000"/>
          </a:ln>
          <a:effectLst/>
        </p:spPr>
        <p:txBody>
          <a:bodyPr rtlCol="0" anchor="ctr"/>
          <a:lstStyle/>
          <a:p>
            <a:pPr algn="ctr" defTabSz="914400"/>
            <a:r>
              <a:rPr lang="ja-JP" altLang="en-US" sz="1100" b="1" kern="0" dirty="0">
                <a:solidFill>
                  <a:srgbClr val="425563"/>
                </a:solidFill>
                <a:latin typeface="+mn-ea"/>
                <a:cs typeface="メイリオ" panose="020B0604030504040204" pitchFamily="50" charset="-128"/>
              </a:rPr>
              <a:t>電子マネー</a:t>
            </a:r>
            <a:endParaRPr lang="en-US" altLang="ja-JP" sz="1100" b="1" kern="0" dirty="0">
              <a:solidFill>
                <a:srgbClr val="425563"/>
              </a:solidFill>
              <a:latin typeface="+mn-ea"/>
              <a:cs typeface="メイリオ" panose="020B0604030504040204" pitchFamily="50" charset="-128"/>
            </a:endParaRPr>
          </a:p>
          <a:p>
            <a:pPr algn="ctr" defTabSz="914400"/>
            <a:r>
              <a:rPr lang="ja-JP" altLang="en-US" sz="1100" b="1" kern="0" dirty="0">
                <a:solidFill>
                  <a:srgbClr val="425563"/>
                </a:solidFill>
                <a:latin typeface="+mn-ea"/>
                <a:cs typeface="メイリオ" panose="020B0604030504040204" pitchFamily="50" charset="-128"/>
              </a:rPr>
              <a:t>事業者</a:t>
            </a:r>
            <a:endParaRPr lang="en-US" altLang="ja-JP" sz="1100" b="1" kern="0" dirty="0">
              <a:solidFill>
                <a:srgbClr val="425563"/>
              </a:solidFill>
              <a:latin typeface="+mn-ea"/>
              <a:cs typeface="メイリオ" panose="020B0604030504040204" pitchFamily="50" charset="-128"/>
            </a:endParaRPr>
          </a:p>
        </p:txBody>
      </p:sp>
      <p:sp>
        <p:nvSpPr>
          <p:cNvPr id="13" name="正方形/長方形 12"/>
          <p:cNvSpPr/>
          <p:nvPr/>
        </p:nvSpPr>
        <p:spPr>
          <a:xfrm>
            <a:off x="839196" y="5068314"/>
            <a:ext cx="8515652" cy="1061829"/>
          </a:xfrm>
          <a:prstGeom prst="rect">
            <a:avLst/>
          </a:prstGeom>
          <a:noFill/>
          <a:ln w="127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25880" eaLnBrk="1" fontAlgn="auto" latinLnBrk="0" hangingPunct="1">
              <a:lnSpc>
                <a:spcPct val="100000"/>
              </a:lnSpc>
              <a:spcBef>
                <a:spcPts val="0"/>
              </a:spcBef>
              <a:spcAft>
                <a:spcPts val="600"/>
              </a:spcAft>
              <a:buClrTx/>
              <a:buSzTx/>
              <a:buFontTx/>
              <a:buNone/>
              <a:tabLst/>
              <a:defRPr/>
            </a:pPr>
            <a:r>
              <a:rPr kumimoji="1" lang="en-US" altLang="ja-JP" sz="1400" b="0" i="0" u="none" strike="noStrike" kern="0" cap="none" spc="0" normalizeH="0" baseline="0" noProof="0" dirty="0" smtClean="0">
                <a:ln>
                  <a:noFill/>
                </a:ln>
                <a:solidFill>
                  <a:prstClr val="black"/>
                </a:solidFill>
                <a:effectLst/>
                <a:uLnTx/>
                <a:uFillTx/>
                <a:latin typeface="+mn-ea"/>
                <a:cs typeface="+mn-cs"/>
              </a:rPr>
              <a:t>Arch</a:t>
            </a:r>
            <a:r>
              <a:rPr kumimoji="1" lang="ja-JP" altLang="en-US" sz="1400" b="0" i="0" u="none" strike="noStrike" kern="0" cap="none" spc="0" normalizeH="0" baseline="0" noProof="0" dirty="0" smtClean="0">
                <a:ln>
                  <a:noFill/>
                </a:ln>
                <a:solidFill>
                  <a:prstClr val="black"/>
                </a:solidFill>
                <a:effectLst/>
                <a:uLnTx/>
                <a:uFillTx/>
                <a:latin typeface="+mn-ea"/>
                <a:cs typeface="+mn-cs"/>
              </a:rPr>
              <a:t>端末と</a:t>
            </a:r>
            <a:r>
              <a:rPr kumimoji="1" lang="en-US" altLang="ja-JP" sz="1400" b="0" i="0" u="none" strike="noStrike" kern="0" cap="none" spc="0" normalizeH="0" baseline="0" noProof="0" dirty="0" smtClean="0">
                <a:ln>
                  <a:noFill/>
                </a:ln>
                <a:solidFill>
                  <a:prstClr val="black"/>
                </a:solidFill>
                <a:effectLst/>
                <a:uLnTx/>
                <a:uFillTx/>
                <a:latin typeface="+mn-ea"/>
                <a:cs typeface="+mn-cs"/>
              </a:rPr>
              <a:t>POS</a:t>
            </a:r>
            <a:r>
              <a:rPr kumimoji="1" lang="ja-JP" altLang="en-US" sz="1400" b="0" i="0" u="none" strike="noStrike" kern="0" cap="none" spc="0" normalizeH="0" baseline="0" noProof="0" dirty="0" smtClean="0">
                <a:ln>
                  <a:noFill/>
                </a:ln>
                <a:solidFill>
                  <a:prstClr val="black"/>
                </a:solidFill>
                <a:effectLst/>
                <a:uLnTx/>
                <a:uFillTx/>
                <a:latin typeface="+mn-ea"/>
                <a:cs typeface="+mn-cs"/>
              </a:rPr>
              <a:t>システムと連動いただくにあたっては、以下のいずれかのシステム対応をいただく必要がございます。</a:t>
            </a:r>
            <a:endParaRPr kumimoji="1" lang="en-US" altLang="ja-JP" sz="1400" b="0" i="0" u="none" strike="noStrike" kern="0" cap="none" spc="0" normalizeH="0" baseline="0" noProof="0" dirty="0" smtClean="0">
              <a:ln>
                <a:noFill/>
              </a:ln>
              <a:solidFill>
                <a:prstClr val="black"/>
              </a:solidFill>
              <a:effectLst/>
              <a:uLnTx/>
              <a:uFillTx/>
              <a:latin typeface="+mn-ea"/>
              <a:cs typeface="+mn-cs"/>
            </a:endParaRPr>
          </a:p>
          <a:p>
            <a:pPr marL="645503" marR="0" lvl="1" indent="-182563" defTabSz="925880" eaLnBrk="1" fontAlgn="auto" latinLnBrk="0" hangingPunct="1">
              <a:lnSpc>
                <a:spcPct val="100000"/>
              </a:lnSpc>
              <a:spcBef>
                <a:spcPts val="0"/>
              </a:spcBef>
              <a:spcAft>
                <a:spcPts val="300"/>
              </a:spcAft>
              <a:buClr>
                <a:srgbClr val="425563"/>
              </a:buClr>
              <a:buSzTx/>
              <a:buFont typeface="Wingdings" panose="05000000000000000000" pitchFamily="2" charset="2"/>
              <a:buChar char="l"/>
              <a:tabLst/>
              <a:defRPr/>
            </a:pP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専用の</a:t>
            </a:r>
            <a:r>
              <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rPr>
              <a:t>OCX</a:t>
            </a: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を</a:t>
            </a:r>
            <a:r>
              <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rPr>
              <a:t>POS</a:t>
            </a: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システムにインストール</a:t>
            </a:r>
            <a:r>
              <a:rPr kumimoji="1" lang="ja-JP" altLang="en-US" sz="1500" b="0" i="0" u="none" strike="noStrike" kern="0" cap="none" spc="0" normalizeH="0" baseline="0" noProof="0" dirty="0" smtClean="0">
                <a:ln>
                  <a:noFill/>
                </a:ln>
                <a:solidFill>
                  <a:prstClr val="black"/>
                </a:solidFill>
                <a:effectLst/>
                <a:uLnTx/>
                <a:uFillTx/>
                <a:latin typeface="+mn-ea"/>
                <a:cs typeface="+mn-cs"/>
              </a:rPr>
              <a:t>（ご導入にあたっては</a:t>
            </a:r>
            <a:r>
              <a:rPr kumimoji="1" lang="en-US" altLang="ja-JP" sz="1500" b="0" i="0" u="none" strike="noStrike" kern="0" cap="none" spc="0" normalizeH="0" baseline="0" noProof="0" dirty="0" smtClean="0">
                <a:ln>
                  <a:noFill/>
                </a:ln>
                <a:solidFill>
                  <a:prstClr val="black"/>
                </a:solidFill>
                <a:effectLst/>
                <a:uLnTx/>
                <a:uFillTx/>
                <a:latin typeface="+mn-ea"/>
                <a:cs typeface="+mn-cs"/>
              </a:rPr>
              <a:t>POS</a:t>
            </a:r>
            <a:r>
              <a:rPr kumimoji="1" lang="ja-JP" altLang="en-US" sz="1500" b="0" i="0" u="none" strike="noStrike" kern="0" cap="none" spc="0" normalizeH="0" baseline="0" noProof="0" dirty="0" smtClean="0">
                <a:ln>
                  <a:noFill/>
                </a:ln>
                <a:solidFill>
                  <a:prstClr val="black"/>
                </a:solidFill>
                <a:effectLst/>
                <a:uLnTx/>
                <a:uFillTx/>
                <a:latin typeface="+mn-ea"/>
                <a:cs typeface="+mn-cs"/>
              </a:rPr>
              <a:t>システムの改修が必要です。）</a:t>
            </a:r>
            <a:endParaRPr kumimoji="1" lang="en-US" altLang="ja-JP" sz="1500" b="0" i="0" u="none" strike="noStrike" kern="0" cap="none" spc="0" normalizeH="0" baseline="0" noProof="0" dirty="0" smtClean="0">
              <a:ln>
                <a:noFill/>
              </a:ln>
              <a:solidFill>
                <a:prstClr val="black"/>
              </a:solidFill>
              <a:effectLst/>
              <a:uLnTx/>
              <a:uFillTx/>
              <a:latin typeface="+mn-ea"/>
              <a:cs typeface="+mn-cs"/>
            </a:endParaRPr>
          </a:p>
          <a:p>
            <a:pPr marL="658813" marR="0" lvl="0" indent="0" defTabSz="925880" eaLnBrk="1" fontAlgn="auto" latinLnBrk="0" hangingPunct="1">
              <a:lnSpc>
                <a:spcPct val="100000"/>
              </a:lnSpc>
              <a:spcBef>
                <a:spcPts val="0"/>
              </a:spcBef>
              <a:spcAft>
                <a:spcPts val="300"/>
              </a:spcAft>
              <a:buClrTx/>
              <a:buSzTx/>
              <a:buFontTx/>
              <a:buNone/>
              <a:tabLst/>
              <a:defRPr/>
            </a:pPr>
            <a:r>
              <a:rPr kumimoji="1" lang="ja-JP" altLang="en-US" sz="1500" b="0" i="0" u="none" strike="noStrike" kern="0" cap="none" spc="0" normalizeH="0" baseline="0" noProof="0" dirty="0" smtClean="0">
                <a:ln>
                  <a:noFill/>
                </a:ln>
                <a:solidFill>
                  <a:prstClr val="black"/>
                </a:solidFill>
                <a:effectLst/>
                <a:uLnTx/>
                <a:uFillTx/>
                <a:latin typeface="+mn-ea"/>
                <a:cs typeface="+mn-cs"/>
              </a:rPr>
              <a:t>または</a:t>
            </a:r>
            <a:endParaRPr kumimoji="1" lang="en-US" altLang="ja-JP" sz="1500" b="0" i="0" u="none" strike="noStrike" kern="0" cap="none" spc="0" normalizeH="0" baseline="0" noProof="0" dirty="0" smtClean="0">
              <a:ln>
                <a:noFill/>
              </a:ln>
              <a:solidFill>
                <a:prstClr val="black"/>
              </a:solidFill>
              <a:effectLst/>
              <a:uLnTx/>
              <a:uFillTx/>
              <a:latin typeface="+mn-ea"/>
              <a:cs typeface="+mn-cs"/>
            </a:endParaRPr>
          </a:p>
          <a:p>
            <a:pPr marL="645503" marR="0" lvl="1" indent="-182563" defTabSz="925880" eaLnBrk="1" fontAlgn="auto" latinLnBrk="0" hangingPunct="1">
              <a:lnSpc>
                <a:spcPct val="100000"/>
              </a:lnSpc>
              <a:spcBef>
                <a:spcPts val="0"/>
              </a:spcBef>
              <a:spcAft>
                <a:spcPts val="600"/>
              </a:spcAft>
              <a:buClr>
                <a:srgbClr val="425563"/>
              </a:buClr>
              <a:buSzTx/>
              <a:buFont typeface="Wingdings" panose="05000000000000000000" pitchFamily="2" charset="2"/>
              <a:buChar char="l"/>
              <a:tabLst/>
              <a:defRPr/>
            </a:pPr>
            <a:r>
              <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rPr>
              <a:t>Arch</a:t>
            </a: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端末の規定する</a:t>
            </a:r>
            <a:r>
              <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rPr>
              <a:t>POS</a:t>
            </a: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接続インターフェースにそって、</a:t>
            </a:r>
            <a:r>
              <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rPr>
              <a:t>POS</a:t>
            </a:r>
            <a:r>
              <a:rPr kumimoji="1" lang="ja-JP" altLang="en-US" sz="1500" b="1" i="0" u="none" strike="noStrike" kern="0" cap="none" spc="0" normalizeH="0" baseline="0" noProof="0" dirty="0" smtClean="0">
                <a:ln>
                  <a:noFill/>
                </a:ln>
                <a:solidFill>
                  <a:srgbClr val="E4568E">
                    <a:lumMod val="75000"/>
                  </a:srgbClr>
                </a:solidFill>
                <a:effectLst/>
                <a:uLnTx/>
                <a:uFillTx/>
                <a:latin typeface="+mn-ea"/>
                <a:cs typeface="+mn-cs"/>
              </a:rPr>
              <a:t>システムを開発いただく</a:t>
            </a:r>
            <a:endParaRPr kumimoji="1" lang="en-US" altLang="ja-JP" sz="1500" b="1" i="0" u="none" strike="noStrike" kern="0" cap="none" spc="0" normalizeH="0" baseline="0" noProof="0" dirty="0" smtClean="0">
              <a:ln>
                <a:noFill/>
              </a:ln>
              <a:solidFill>
                <a:srgbClr val="E4568E">
                  <a:lumMod val="75000"/>
                </a:srgbClr>
              </a:solidFill>
              <a:effectLst/>
              <a:uLnTx/>
              <a:uFillTx/>
              <a:latin typeface="+mn-ea"/>
              <a:cs typeface="+mn-cs"/>
            </a:endParaRPr>
          </a:p>
        </p:txBody>
      </p:sp>
      <p:pic>
        <p:nvPicPr>
          <p:cNvPr id="14" name="図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6368" y="2276665"/>
            <a:ext cx="671203" cy="255907"/>
          </a:xfrm>
          <a:prstGeom prst="rect">
            <a:avLst/>
          </a:prstGeom>
        </p:spPr>
      </p:pic>
      <p:sp>
        <p:nvSpPr>
          <p:cNvPr id="15" name="角丸四角形 14"/>
          <p:cNvSpPr/>
          <p:nvPr/>
        </p:nvSpPr>
        <p:spPr>
          <a:xfrm>
            <a:off x="5632008" y="2424584"/>
            <a:ext cx="1730190" cy="2062649"/>
          </a:xfrm>
          <a:prstGeom prst="roundRect">
            <a:avLst>
              <a:gd name="adj" fmla="val 1884"/>
            </a:avLst>
          </a:prstGeom>
          <a:solidFill>
            <a:srgbClr val="44546A"/>
          </a:solidFill>
          <a:ln w="12700" cap="flat" cmpd="sng" algn="ctr">
            <a:solidFill>
              <a:srgbClr val="44546A"/>
            </a:solidFill>
            <a:prstDash val="solid"/>
            <a:miter lim="800000"/>
          </a:ln>
          <a:effectLst/>
        </p:spPr>
        <p:txBody>
          <a:bodyPr rtlCol="0" anchor="ctr"/>
          <a:lstStyle/>
          <a:p>
            <a:pPr algn="ctr" defTabSz="914400">
              <a:defRPr/>
            </a:pPr>
            <a:endParaRPr lang="ja-JP" altLang="en-US" sz="1000" kern="0" dirty="0" smtClean="0">
              <a:solidFill>
                <a:prstClr val="white"/>
              </a:solidFill>
              <a:latin typeface="+mn-ea"/>
              <a:cs typeface="メイリオ" panose="020B0604030504040204" pitchFamily="50" charset="-128"/>
            </a:endParaRPr>
          </a:p>
        </p:txBody>
      </p:sp>
      <p:sp>
        <p:nvSpPr>
          <p:cNvPr id="16" name="正方形/長方形 15"/>
          <p:cNvSpPr/>
          <p:nvPr/>
        </p:nvSpPr>
        <p:spPr>
          <a:xfrm>
            <a:off x="5679288" y="2496031"/>
            <a:ext cx="1635631" cy="215444"/>
          </a:xfrm>
          <a:prstGeom prst="rect">
            <a:avLst/>
          </a:prstGeom>
          <a:solidFill>
            <a:srgbClr val="44546A"/>
          </a:solidFill>
          <a:ln w="9525" cap="flat" cmpd="sng" algn="ctr">
            <a:solidFill>
              <a:srgbClr val="44546A"/>
            </a:solidFill>
            <a:prstDash val="solid"/>
          </a:ln>
          <a:effectLst/>
        </p:spPr>
        <p:txBody>
          <a:bodyPr wrap="none" lIns="36000" tIns="0" rIns="36000" bIns="0" anchor="t">
            <a:spAutoFit/>
          </a:bodyPr>
          <a:lstStyle/>
          <a:p>
            <a:pPr algn="ctr">
              <a:defRPr/>
            </a:pPr>
            <a:r>
              <a:rPr lang="en-US" altLang="ja-JP" sz="1400" b="1" kern="0" dirty="0" smtClean="0">
                <a:solidFill>
                  <a:prstClr val="white"/>
                </a:solidFill>
                <a:latin typeface="+mn-ea"/>
                <a:cs typeface="Meiryo UI" panose="020B0604030504040204" pitchFamily="50" charset="-128"/>
              </a:rPr>
              <a:t>CAFIS Arch</a:t>
            </a:r>
            <a:r>
              <a:rPr lang="ja-JP" altLang="en-US" sz="1400" b="1" kern="0" dirty="0" smtClean="0">
                <a:solidFill>
                  <a:prstClr val="white"/>
                </a:solidFill>
                <a:latin typeface="+mn-ea"/>
                <a:cs typeface="Meiryo UI" panose="020B0604030504040204" pitchFamily="50" charset="-128"/>
              </a:rPr>
              <a:t>センタ</a:t>
            </a:r>
            <a:endParaRPr lang="ja-JP" altLang="en-US" sz="1400" b="1" kern="0" dirty="0">
              <a:solidFill>
                <a:prstClr val="white"/>
              </a:solidFill>
              <a:latin typeface="+mn-ea"/>
              <a:cs typeface="Meiryo UI" panose="020B0604030504040204" pitchFamily="50" charset="-128"/>
            </a:endParaRPr>
          </a:p>
        </p:txBody>
      </p:sp>
      <p:sp>
        <p:nvSpPr>
          <p:cNvPr id="17" name="角丸四角形 16"/>
          <p:cNvSpPr/>
          <p:nvPr/>
        </p:nvSpPr>
        <p:spPr>
          <a:xfrm>
            <a:off x="5706529" y="2773359"/>
            <a:ext cx="1581149" cy="1635627"/>
          </a:xfrm>
          <a:prstGeom prst="roundRect">
            <a:avLst>
              <a:gd name="adj" fmla="val 1884"/>
            </a:avLst>
          </a:prstGeom>
          <a:solidFill>
            <a:sysClr val="window" lastClr="FFFFFF"/>
          </a:solidFill>
          <a:ln w="12700" cap="flat" cmpd="sng" algn="ctr">
            <a:solidFill>
              <a:srgbClr val="44546A"/>
            </a:solidFill>
            <a:prstDash val="solid"/>
            <a:miter lim="800000"/>
          </a:ln>
          <a:effectLst/>
        </p:spPr>
        <p:txBody>
          <a:bodyPr rtlCol="0" anchor="ctr"/>
          <a:lstStyle/>
          <a:p>
            <a:pPr algn="ctr" defTabSz="914400">
              <a:defRPr/>
            </a:pPr>
            <a:endParaRPr lang="ja-JP" altLang="en-US" sz="1000" kern="0" dirty="0" smtClean="0">
              <a:solidFill>
                <a:prstClr val="white"/>
              </a:solidFill>
              <a:latin typeface="+mn-ea"/>
              <a:cs typeface="メイリオ" panose="020B0604030504040204" pitchFamily="50" charset="-128"/>
            </a:endParaRPr>
          </a:p>
        </p:txBody>
      </p:sp>
      <p:cxnSp>
        <p:nvCxnSpPr>
          <p:cNvPr id="18" name="直線矢印コネクタ 17"/>
          <p:cNvCxnSpPr/>
          <p:nvPr/>
        </p:nvCxnSpPr>
        <p:spPr>
          <a:xfrm>
            <a:off x="4749031" y="3449968"/>
            <a:ext cx="1458000" cy="1"/>
          </a:xfrm>
          <a:prstGeom prst="straightConnector1">
            <a:avLst/>
          </a:prstGeom>
          <a:noFill/>
          <a:ln w="28575" cap="flat" cmpd="sng" algn="ctr">
            <a:solidFill>
              <a:sysClr val="windowText" lastClr="000000"/>
            </a:solidFill>
            <a:prstDash val="solid"/>
            <a:headEnd type="none"/>
            <a:tailEnd type="triangle"/>
          </a:ln>
          <a:effectLst/>
        </p:spPr>
      </p:cxnSp>
      <p:cxnSp>
        <p:nvCxnSpPr>
          <p:cNvPr id="19" name="直線矢印コネクタ 18"/>
          <p:cNvCxnSpPr/>
          <p:nvPr/>
        </p:nvCxnSpPr>
        <p:spPr>
          <a:xfrm flipH="1">
            <a:off x="4749031" y="3857552"/>
            <a:ext cx="1476000" cy="1"/>
          </a:xfrm>
          <a:prstGeom prst="straightConnector1">
            <a:avLst/>
          </a:prstGeom>
          <a:noFill/>
          <a:ln w="28575" cap="flat" cmpd="sng" algn="ctr">
            <a:solidFill>
              <a:sysClr val="windowText" lastClr="000000"/>
            </a:solidFill>
            <a:prstDash val="solid"/>
            <a:headEnd type="none"/>
            <a:tailEnd type="triangle"/>
          </a:ln>
          <a:effectLst/>
        </p:spPr>
      </p:cxnSp>
      <p:cxnSp>
        <p:nvCxnSpPr>
          <p:cNvPr id="20" name="直線矢印コネクタ 19"/>
          <p:cNvCxnSpPr/>
          <p:nvPr/>
        </p:nvCxnSpPr>
        <p:spPr>
          <a:xfrm>
            <a:off x="6763271" y="3606706"/>
            <a:ext cx="1800000" cy="1"/>
          </a:xfrm>
          <a:prstGeom prst="straightConnector1">
            <a:avLst/>
          </a:prstGeom>
          <a:noFill/>
          <a:ln w="28575" cap="flat" cmpd="sng" algn="ctr">
            <a:solidFill>
              <a:sysClr val="windowText" lastClr="000000"/>
            </a:solidFill>
            <a:prstDash val="solid"/>
            <a:headEnd type="none"/>
            <a:tailEnd type="triangle"/>
          </a:ln>
          <a:effectLst/>
        </p:spPr>
      </p:cxnSp>
      <p:sp>
        <p:nvSpPr>
          <p:cNvPr id="21" name="フリーフォーム 20"/>
          <p:cNvSpPr/>
          <p:nvPr/>
        </p:nvSpPr>
        <p:spPr>
          <a:xfrm>
            <a:off x="7911658" y="2971469"/>
            <a:ext cx="647700" cy="1257300"/>
          </a:xfrm>
          <a:custGeom>
            <a:avLst/>
            <a:gdLst>
              <a:gd name="connsiteX0" fmla="*/ 647700 w 647700"/>
              <a:gd name="connsiteY0" fmla="*/ 0 h 1257300"/>
              <a:gd name="connsiteX1" fmla="*/ 0 w 647700"/>
              <a:gd name="connsiteY1" fmla="*/ 0 h 1257300"/>
              <a:gd name="connsiteX2" fmla="*/ 0 w 647700"/>
              <a:gd name="connsiteY2" fmla="*/ 1257300 h 1257300"/>
              <a:gd name="connsiteX3" fmla="*/ 647700 w 647700"/>
              <a:gd name="connsiteY3" fmla="*/ 1257300 h 1257300"/>
            </a:gdLst>
            <a:ahLst/>
            <a:cxnLst>
              <a:cxn ang="0">
                <a:pos x="connsiteX0" y="connsiteY0"/>
              </a:cxn>
              <a:cxn ang="0">
                <a:pos x="connsiteX1" y="connsiteY1"/>
              </a:cxn>
              <a:cxn ang="0">
                <a:pos x="connsiteX2" y="connsiteY2"/>
              </a:cxn>
              <a:cxn ang="0">
                <a:pos x="connsiteX3" y="connsiteY3"/>
              </a:cxn>
            </a:cxnLst>
            <a:rect l="l" t="t" r="r" b="b"/>
            <a:pathLst>
              <a:path w="647700" h="1257300">
                <a:moveTo>
                  <a:pt x="647700" y="0"/>
                </a:moveTo>
                <a:lnTo>
                  <a:pt x="0" y="0"/>
                </a:lnTo>
                <a:lnTo>
                  <a:pt x="0" y="1257300"/>
                </a:lnTo>
                <a:lnTo>
                  <a:pt x="647700" y="1257300"/>
                </a:lnTo>
              </a:path>
            </a:pathLst>
          </a:custGeom>
          <a:noFill/>
          <a:ln w="28575" cap="flat" cmpd="sng" algn="ctr">
            <a:solidFill>
              <a:sysClr val="windowText" lastClr="000000"/>
            </a:solidFill>
            <a:prstDash val="solid"/>
            <a:headEnd type="triangle"/>
            <a:tailEnd type="triangle"/>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cs typeface="+mn-cs"/>
            </a:endParaRPr>
          </a:p>
        </p:txBody>
      </p:sp>
      <p:grpSp>
        <p:nvGrpSpPr>
          <p:cNvPr id="22" name="グループ化 21"/>
          <p:cNvGrpSpPr/>
          <p:nvPr/>
        </p:nvGrpSpPr>
        <p:grpSpPr>
          <a:xfrm>
            <a:off x="636493" y="2434108"/>
            <a:ext cx="4107069" cy="2308781"/>
            <a:chOff x="492499" y="2470097"/>
            <a:chExt cx="4107069" cy="2308781"/>
          </a:xfrm>
        </p:grpSpPr>
        <p:sp>
          <p:nvSpPr>
            <p:cNvPr id="23" name="角丸四角形 22"/>
            <p:cNvSpPr/>
            <p:nvPr/>
          </p:nvSpPr>
          <p:spPr>
            <a:xfrm>
              <a:off x="492499" y="2470097"/>
              <a:ext cx="1667708" cy="2308781"/>
            </a:xfrm>
            <a:prstGeom prst="roundRect">
              <a:avLst>
                <a:gd name="adj" fmla="val 188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prstClr val="white"/>
                </a:solidFill>
                <a:effectLst/>
                <a:uLnTx/>
                <a:uFillTx/>
                <a:latin typeface="+mn-ea"/>
                <a:cs typeface="メイリオ" panose="020B0604030504040204" pitchFamily="50" charset="-128"/>
              </a:endParaRPr>
            </a:p>
          </p:txBody>
        </p:sp>
        <p:grpSp>
          <p:nvGrpSpPr>
            <p:cNvPr id="24" name="グループ化 23"/>
            <p:cNvGrpSpPr/>
            <p:nvPr/>
          </p:nvGrpSpPr>
          <p:grpSpPr>
            <a:xfrm>
              <a:off x="817349" y="2659371"/>
              <a:ext cx="1018008" cy="1498310"/>
              <a:chOff x="807416" y="2703335"/>
              <a:chExt cx="1018008" cy="1498310"/>
            </a:xfrm>
          </p:grpSpPr>
          <p:sp>
            <p:nvSpPr>
              <p:cNvPr id="32" name="正方形/長方形 31"/>
              <p:cNvSpPr/>
              <p:nvPr/>
            </p:nvSpPr>
            <p:spPr>
              <a:xfrm>
                <a:off x="865692" y="2703335"/>
                <a:ext cx="901455" cy="257369"/>
              </a:xfrm>
              <a:prstGeom prst="rect">
                <a:avLst/>
              </a:prstGeom>
              <a:solidFill>
                <a:srgbClr val="425563"/>
              </a:solidFill>
              <a:ln w="9525" cap="flat" cmpd="sng" algn="ctr">
                <a:noFill/>
                <a:prstDash val="solid"/>
              </a:ln>
              <a:effectLst/>
            </p:spPr>
            <p:txBody>
              <a:bodyPr wrap="none" lIns="36000" tIns="36000" rIns="36000" bIns="3600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mn-ea"/>
                  </a:rPr>
                  <a:t>POS</a:t>
                </a:r>
                <a:r>
                  <a:rPr kumimoji="0" lang="ja-JP" altLang="en-US" sz="1200" b="1" i="0" u="none" strike="noStrike" kern="0" cap="none" spc="0" normalizeH="0" baseline="0" noProof="0" dirty="0" smtClean="0">
                    <a:ln>
                      <a:noFill/>
                    </a:ln>
                    <a:solidFill>
                      <a:prstClr val="white"/>
                    </a:solidFill>
                    <a:effectLst/>
                    <a:uLnTx/>
                    <a:uFillTx/>
                    <a:latin typeface="+mn-ea"/>
                  </a:rPr>
                  <a:t>システム</a:t>
                </a:r>
                <a:endParaRPr kumimoji="0" lang="en-US" altLang="ja-JP" sz="1200" b="1" i="0" u="none" strike="noStrike" kern="0" cap="none" spc="0" normalizeH="0" baseline="0" noProof="0" dirty="0" smtClean="0">
                  <a:ln>
                    <a:noFill/>
                  </a:ln>
                  <a:solidFill>
                    <a:prstClr val="white"/>
                  </a:solidFill>
                  <a:effectLst/>
                  <a:uLnTx/>
                  <a:uFillTx/>
                  <a:latin typeface="+mn-ea"/>
                </a:endParaRPr>
              </a:p>
            </p:txBody>
          </p:sp>
          <p:pic>
            <p:nvPicPr>
              <p:cNvPr id="33" name="図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416" y="3264362"/>
                <a:ext cx="1018008" cy="937283"/>
              </a:xfrm>
              <a:prstGeom prst="rect">
                <a:avLst/>
              </a:prstGeom>
            </p:spPr>
          </p:pic>
        </p:grpSp>
        <p:sp>
          <p:nvSpPr>
            <p:cNvPr id="25" name="角丸四角形 24"/>
            <p:cNvSpPr/>
            <p:nvPr/>
          </p:nvSpPr>
          <p:spPr>
            <a:xfrm>
              <a:off x="2915931" y="2470137"/>
              <a:ext cx="1683637" cy="2308741"/>
            </a:xfrm>
            <a:prstGeom prst="roundRect">
              <a:avLst>
                <a:gd name="adj" fmla="val 188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dirty="0" smtClean="0">
                <a:ln>
                  <a:noFill/>
                </a:ln>
                <a:solidFill>
                  <a:prstClr val="white"/>
                </a:solidFill>
                <a:effectLst/>
                <a:uLnTx/>
                <a:uFillTx/>
                <a:latin typeface="+mn-ea"/>
                <a:cs typeface="メイリオ" panose="020B0604030504040204" pitchFamily="50" charset="-128"/>
              </a:endParaRPr>
            </a:p>
          </p:txBody>
        </p:sp>
        <p:sp>
          <p:nvSpPr>
            <p:cNvPr id="26" name="正方形/長方形 25"/>
            <p:cNvSpPr/>
            <p:nvPr/>
          </p:nvSpPr>
          <p:spPr>
            <a:xfrm>
              <a:off x="3105844" y="2659371"/>
              <a:ext cx="1303809" cy="257369"/>
            </a:xfrm>
            <a:prstGeom prst="rect">
              <a:avLst/>
            </a:prstGeom>
            <a:solidFill>
              <a:srgbClr val="425563"/>
            </a:solidFill>
            <a:ln w="9525" cap="flat" cmpd="sng" algn="ctr">
              <a:noFill/>
              <a:prstDash val="solid"/>
            </a:ln>
            <a:effectLst/>
          </p:spPr>
          <p:txBody>
            <a:bodyPr wrap="none" lIns="36000" tIns="36000" rIns="36000" bIns="3600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mn-ea"/>
                </a:rPr>
                <a:t>CAFIS</a:t>
              </a:r>
              <a:r>
                <a:rPr kumimoji="0" lang="ja-JP" altLang="en-US" sz="1200" b="1" i="0" u="none" strike="noStrike" kern="0" cap="none" spc="0" normalizeH="0" baseline="0" noProof="0" dirty="0" smtClean="0">
                  <a:ln>
                    <a:noFill/>
                  </a:ln>
                  <a:solidFill>
                    <a:prstClr val="white"/>
                  </a:solidFill>
                  <a:effectLst/>
                  <a:uLnTx/>
                  <a:uFillTx/>
                  <a:latin typeface="+mn-ea"/>
                </a:rPr>
                <a:t> </a:t>
              </a:r>
              <a:r>
                <a:rPr kumimoji="0" lang="en-US" altLang="ja-JP" sz="1200" b="1" i="0" u="none" strike="noStrike" kern="0" cap="none" spc="0" normalizeH="0" baseline="0" noProof="0" dirty="0" smtClean="0">
                  <a:ln>
                    <a:noFill/>
                  </a:ln>
                  <a:solidFill>
                    <a:prstClr val="white"/>
                  </a:solidFill>
                  <a:effectLst/>
                  <a:uLnTx/>
                  <a:uFillTx/>
                  <a:latin typeface="+mn-ea"/>
                </a:rPr>
                <a:t>Arch</a:t>
              </a:r>
              <a:r>
                <a:rPr kumimoji="0" lang="ja-JP" altLang="en-US" sz="1200" b="1" i="0" u="none" strike="noStrike" kern="0" cap="none" spc="0" normalizeH="0" baseline="0" noProof="0" dirty="0" smtClean="0">
                  <a:ln>
                    <a:noFill/>
                  </a:ln>
                  <a:solidFill>
                    <a:prstClr val="white"/>
                  </a:solidFill>
                  <a:effectLst/>
                  <a:uLnTx/>
                  <a:uFillTx/>
                  <a:latin typeface="+mn-ea"/>
                </a:rPr>
                <a:t>端末</a:t>
              </a:r>
              <a:endParaRPr kumimoji="0" lang="en-US" altLang="ja-JP" sz="1200" b="1" i="0" u="none" strike="noStrike" kern="0" cap="none" spc="0" normalizeH="0" baseline="0" noProof="0" dirty="0" smtClean="0">
                <a:ln>
                  <a:noFill/>
                </a:ln>
                <a:solidFill>
                  <a:prstClr val="white"/>
                </a:solidFill>
                <a:effectLst/>
                <a:uLnTx/>
                <a:uFillTx/>
                <a:latin typeface="+mn-ea"/>
              </a:endParaRPr>
            </a:p>
          </p:txBody>
        </p:sp>
        <p:cxnSp>
          <p:nvCxnSpPr>
            <p:cNvPr id="27" name="直線矢印コネクタ 26"/>
            <p:cNvCxnSpPr/>
            <p:nvPr/>
          </p:nvCxnSpPr>
          <p:spPr>
            <a:xfrm>
              <a:off x="2159603" y="3479883"/>
              <a:ext cx="756000" cy="1"/>
            </a:xfrm>
            <a:prstGeom prst="straightConnector1">
              <a:avLst/>
            </a:prstGeom>
            <a:noFill/>
            <a:ln w="28575" cap="flat" cmpd="sng" algn="ctr">
              <a:solidFill>
                <a:srgbClr val="E4568E">
                  <a:lumMod val="75000"/>
                </a:srgbClr>
              </a:solidFill>
              <a:prstDash val="solid"/>
              <a:headEnd type="none"/>
              <a:tailEnd type="triangle"/>
            </a:ln>
            <a:effectLst/>
          </p:spPr>
        </p:cxnSp>
        <p:cxnSp>
          <p:nvCxnSpPr>
            <p:cNvPr id="28" name="直線矢印コネクタ 27"/>
            <p:cNvCxnSpPr/>
            <p:nvPr/>
          </p:nvCxnSpPr>
          <p:spPr>
            <a:xfrm rot="10800000">
              <a:off x="2153029" y="3888730"/>
              <a:ext cx="756000" cy="1"/>
            </a:xfrm>
            <a:prstGeom prst="straightConnector1">
              <a:avLst/>
            </a:prstGeom>
            <a:noFill/>
            <a:ln w="28575" cap="flat" cmpd="sng" algn="ctr">
              <a:solidFill>
                <a:srgbClr val="E4568E">
                  <a:lumMod val="75000"/>
                </a:srgbClr>
              </a:solidFill>
              <a:prstDash val="solid"/>
              <a:headEnd type="none"/>
              <a:tailEnd type="triangle"/>
            </a:ln>
            <a:effectLst/>
          </p:spPr>
        </p:cxnSp>
        <p:pic>
          <p:nvPicPr>
            <p:cNvPr id="29" name="図 2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02865" y="4047487"/>
              <a:ext cx="833458" cy="648000"/>
            </a:xfrm>
            <a:prstGeom prst="rect">
              <a:avLst/>
            </a:prstGeom>
          </p:spPr>
        </p:pic>
        <p:pic>
          <p:nvPicPr>
            <p:cNvPr id="30" name="図 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24545" y="3220132"/>
              <a:ext cx="712941" cy="718024"/>
            </a:xfrm>
            <a:prstGeom prst="rect">
              <a:avLst/>
            </a:prstGeom>
          </p:spPr>
        </p:pic>
        <p:pic>
          <p:nvPicPr>
            <p:cNvPr id="31" name="図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95026" y="4068135"/>
              <a:ext cx="705190" cy="612000"/>
            </a:xfrm>
            <a:prstGeom prst="rect">
              <a:avLst/>
            </a:prstGeom>
          </p:spPr>
        </p:pic>
      </p:grpSp>
      <p:grpSp>
        <p:nvGrpSpPr>
          <p:cNvPr id="34" name="グループ化 33"/>
          <p:cNvGrpSpPr/>
          <p:nvPr/>
        </p:nvGrpSpPr>
        <p:grpSpPr>
          <a:xfrm>
            <a:off x="2050034" y="3902583"/>
            <a:ext cx="1125435" cy="551512"/>
            <a:chOff x="1988247" y="4132897"/>
            <a:chExt cx="1125435" cy="551512"/>
          </a:xfrm>
        </p:grpSpPr>
        <p:sp>
          <p:nvSpPr>
            <p:cNvPr id="35" name="テキスト ボックス 34"/>
            <p:cNvSpPr txBox="1"/>
            <p:nvPr/>
          </p:nvSpPr>
          <p:spPr>
            <a:xfrm>
              <a:off x="1988247" y="4317797"/>
              <a:ext cx="1125435" cy="366612"/>
            </a:xfrm>
            <a:prstGeom prst="roundRect">
              <a:avLst>
                <a:gd name="adj" fmla="val 8747"/>
              </a:avLst>
            </a:prstGeom>
            <a:solidFill>
              <a:sysClr val="window" lastClr="FFFFFF"/>
            </a:solidFill>
            <a:ln w="9525" cap="flat" cmpd="sng" algn="ctr">
              <a:solidFill>
                <a:srgbClr val="E4568E">
                  <a:lumMod val="75000"/>
                </a:srgbClr>
              </a:solidFill>
              <a:prstDash val="solid"/>
            </a:ln>
            <a:effectLst/>
          </p:spPr>
          <p:txBody>
            <a:bodyPr wrap="none" lIns="36000" tIns="36000" rIns="36000" bIns="36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rgbClr val="E4568E">
                      <a:lumMod val="75000"/>
                    </a:srgbClr>
                  </a:solidFill>
                  <a:effectLst/>
                  <a:uLnTx/>
                  <a:uFillTx/>
                  <a:latin typeface="+mn-ea"/>
                  <a:cs typeface="+mn-cs"/>
                </a:rPr>
                <a:t>POS</a:t>
              </a:r>
              <a:r>
                <a:rPr kumimoji="0" lang="ja-JP" altLang="en-US" sz="900" b="0" i="0" u="none" strike="noStrike" kern="0" cap="none" spc="0" normalizeH="0" baseline="0" noProof="0" dirty="0" smtClean="0">
                  <a:ln>
                    <a:noFill/>
                  </a:ln>
                  <a:solidFill>
                    <a:srgbClr val="E4568E">
                      <a:lumMod val="75000"/>
                    </a:srgbClr>
                  </a:solidFill>
                  <a:effectLst/>
                  <a:uLnTx/>
                  <a:uFillTx/>
                  <a:latin typeface="+mn-ea"/>
                  <a:cs typeface="+mn-cs"/>
                </a:rPr>
                <a:t>連動インタフェース</a:t>
              </a:r>
              <a:endParaRPr kumimoji="0" lang="en-US" altLang="ja-JP" sz="900" b="0" i="0" u="none" strike="noStrike" kern="0" cap="none" spc="0" normalizeH="0" baseline="0" noProof="0" dirty="0" smtClean="0">
                <a:ln>
                  <a:noFill/>
                </a:ln>
                <a:solidFill>
                  <a:srgbClr val="E4568E">
                    <a:lumMod val="75000"/>
                  </a:srgbClr>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rgbClr val="E4568E">
                      <a:lumMod val="75000"/>
                    </a:srgbClr>
                  </a:solidFill>
                  <a:effectLst/>
                  <a:uLnTx/>
                  <a:uFillTx/>
                  <a:latin typeface="+mn-ea"/>
                  <a:cs typeface="+mn-cs"/>
                </a:rPr>
                <a:t>方式</a:t>
              </a:r>
              <a:r>
                <a:rPr kumimoji="0" lang="en-US" altLang="ja-JP" sz="900" b="0" i="0" u="none" strike="noStrike" kern="0" cap="none" spc="0" normalizeH="0" baseline="0" noProof="0" dirty="0" smtClean="0">
                  <a:ln>
                    <a:noFill/>
                  </a:ln>
                  <a:solidFill>
                    <a:srgbClr val="E4568E">
                      <a:lumMod val="75000"/>
                    </a:srgbClr>
                  </a:solidFill>
                  <a:effectLst/>
                  <a:uLnTx/>
                  <a:uFillTx/>
                  <a:latin typeface="+mn-ea"/>
                  <a:cs typeface="+mn-cs"/>
                </a:rPr>
                <a:t>1</a:t>
              </a:r>
              <a:r>
                <a:rPr kumimoji="0" lang="ja-JP" altLang="en-US" sz="900" b="0" i="0" u="none" strike="noStrike" kern="0" cap="none" spc="0" normalizeH="0" baseline="0" noProof="0" dirty="0" smtClean="0">
                  <a:ln>
                    <a:noFill/>
                  </a:ln>
                  <a:solidFill>
                    <a:srgbClr val="E4568E">
                      <a:lumMod val="75000"/>
                    </a:srgbClr>
                  </a:solidFill>
                  <a:effectLst/>
                  <a:uLnTx/>
                  <a:uFillTx/>
                  <a:latin typeface="+mn-ea"/>
                  <a:cs typeface="+mn-cs"/>
                </a:rPr>
                <a:t>～</a:t>
              </a:r>
              <a:r>
                <a:rPr kumimoji="0" lang="en-US" altLang="ja-JP" sz="900" b="0" i="0" u="none" strike="noStrike" kern="0" cap="none" spc="0" normalizeH="0" baseline="0" noProof="0" dirty="0" smtClean="0">
                  <a:ln>
                    <a:noFill/>
                  </a:ln>
                  <a:solidFill>
                    <a:srgbClr val="E4568E">
                      <a:lumMod val="75000"/>
                    </a:srgbClr>
                  </a:solidFill>
                  <a:effectLst/>
                  <a:uLnTx/>
                  <a:uFillTx/>
                  <a:latin typeface="+mn-ea"/>
                  <a:cs typeface="+mn-cs"/>
                </a:rPr>
                <a:t>4</a:t>
              </a:r>
            </a:p>
          </p:txBody>
        </p:sp>
        <p:sp>
          <p:nvSpPr>
            <p:cNvPr id="36" name="フリーフォーム 35"/>
            <p:cNvSpPr/>
            <p:nvPr/>
          </p:nvSpPr>
          <p:spPr>
            <a:xfrm>
              <a:off x="2425065" y="4132897"/>
              <a:ext cx="100489" cy="190976"/>
            </a:xfrm>
            <a:custGeom>
              <a:avLst/>
              <a:gdLst>
                <a:gd name="connsiteX0" fmla="*/ 0 w 121920"/>
                <a:gd name="connsiteY0" fmla="*/ 190500 h 198120"/>
                <a:gd name="connsiteX1" fmla="*/ 106680 w 121920"/>
                <a:gd name="connsiteY1" fmla="*/ 0 h 198120"/>
                <a:gd name="connsiteX2" fmla="*/ 121920 w 121920"/>
                <a:gd name="connsiteY2" fmla="*/ 198120 h 198120"/>
                <a:gd name="connsiteX0" fmla="*/ 0 w 110014"/>
                <a:gd name="connsiteY0" fmla="*/ 190500 h 190500"/>
                <a:gd name="connsiteX1" fmla="*/ 106680 w 110014"/>
                <a:gd name="connsiteY1" fmla="*/ 0 h 190500"/>
                <a:gd name="connsiteX2" fmla="*/ 110014 w 110014"/>
                <a:gd name="connsiteY2" fmla="*/ 183832 h 190500"/>
                <a:gd name="connsiteX0" fmla="*/ 0 w 110014"/>
                <a:gd name="connsiteY0" fmla="*/ 190500 h 190976"/>
                <a:gd name="connsiteX1" fmla="*/ 106680 w 110014"/>
                <a:gd name="connsiteY1" fmla="*/ 0 h 190976"/>
                <a:gd name="connsiteX2" fmla="*/ 110014 w 110014"/>
                <a:gd name="connsiteY2" fmla="*/ 190976 h 190976"/>
                <a:gd name="connsiteX0" fmla="*/ 0 w 110014"/>
                <a:gd name="connsiteY0" fmla="*/ 195263 h 195263"/>
                <a:gd name="connsiteX1" fmla="*/ 106680 w 110014"/>
                <a:gd name="connsiteY1" fmla="*/ 0 h 195263"/>
                <a:gd name="connsiteX2" fmla="*/ 110014 w 110014"/>
                <a:gd name="connsiteY2" fmla="*/ 190976 h 195263"/>
                <a:gd name="connsiteX0" fmla="*/ 0 w 102870"/>
                <a:gd name="connsiteY0" fmla="*/ 188119 h 190976"/>
                <a:gd name="connsiteX1" fmla="*/ 99536 w 102870"/>
                <a:gd name="connsiteY1" fmla="*/ 0 h 190976"/>
                <a:gd name="connsiteX2" fmla="*/ 102870 w 102870"/>
                <a:gd name="connsiteY2" fmla="*/ 190976 h 190976"/>
                <a:gd name="connsiteX0" fmla="*/ 0 w 102870"/>
                <a:gd name="connsiteY0" fmla="*/ 190500 h 190976"/>
                <a:gd name="connsiteX1" fmla="*/ 99536 w 102870"/>
                <a:gd name="connsiteY1" fmla="*/ 0 h 190976"/>
                <a:gd name="connsiteX2" fmla="*/ 102870 w 102870"/>
                <a:gd name="connsiteY2" fmla="*/ 190976 h 190976"/>
                <a:gd name="connsiteX0" fmla="*/ 0 w 100489"/>
                <a:gd name="connsiteY0" fmla="*/ 190500 h 190976"/>
                <a:gd name="connsiteX1" fmla="*/ 97155 w 100489"/>
                <a:gd name="connsiteY1" fmla="*/ 0 h 190976"/>
                <a:gd name="connsiteX2" fmla="*/ 100489 w 100489"/>
                <a:gd name="connsiteY2" fmla="*/ 190976 h 190976"/>
              </a:gdLst>
              <a:ahLst/>
              <a:cxnLst>
                <a:cxn ang="0">
                  <a:pos x="connsiteX0" y="connsiteY0"/>
                </a:cxn>
                <a:cxn ang="0">
                  <a:pos x="connsiteX1" y="connsiteY1"/>
                </a:cxn>
                <a:cxn ang="0">
                  <a:pos x="connsiteX2" y="connsiteY2"/>
                </a:cxn>
              </a:cxnLst>
              <a:rect l="l" t="t" r="r" b="b"/>
              <a:pathLst>
                <a:path w="100489" h="190976">
                  <a:moveTo>
                    <a:pt x="0" y="190500"/>
                  </a:moveTo>
                  <a:lnTo>
                    <a:pt x="97155" y="0"/>
                  </a:lnTo>
                  <a:cubicBezTo>
                    <a:pt x="98266" y="61277"/>
                    <a:pt x="99378" y="129699"/>
                    <a:pt x="100489" y="190976"/>
                  </a:cubicBezTo>
                </a:path>
              </a:pathLst>
            </a:custGeom>
            <a:solidFill>
              <a:sysClr val="window" lastClr="FFFFFF"/>
            </a:solidFill>
            <a:ln w="9525" cap="flat" cmpd="sng" algn="ctr">
              <a:solidFill>
                <a:srgbClr val="E4568E">
                  <a:lumMod val="75000"/>
                </a:srgbClr>
              </a:solid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white"/>
                </a:solidFill>
                <a:effectLst/>
                <a:uLnTx/>
                <a:uFillTx/>
                <a:latin typeface="+mn-ea"/>
                <a:cs typeface="+mn-cs"/>
              </a:endParaRPr>
            </a:p>
          </p:txBody>
        </p:sp>
        <p:cxnSp>
          <p:nvCxnSpPr>
            <p:cNvPr id="37" name="直線コネクタ 36"/>
            <p:cNvCxnSpPr/>
            <p:nvPr/>
          </p:nvCxnSpPr>
          <p:spPr>
            <a:xfrm>
              <a:off x="2422684" y="4325778"/>
              <a:ext cx="100489" cy="476"/>
            </a:xfrm>
            <a:prstGeom prst="line">
              <a:avLst/>
            </a:prstGeom>
            <a:noFill/>
            <a:ln w="9525" cap="flat" cmpd="sng" algn="ctr">
              <a:solidFill>
                <a:sysClr val="window" lastClr="FFFFFF"/>
              </a:solidFill>
              <a:prstDash val="solid"/>
            </a:ln>
            <a:effectLst/>
          </p:spPr>
        </p:cxnSp>
      </p:grpSp>
      <p:grpSp>
        <p:nvGrpSpPr>
          <p:cNvPr id="38" name="グループ化 37"/>
          <p:cNvGrpSpPr/>
          <p:nvPr/>
        </p:nvGrpSpPr>
        <p:grpSpPr>
          <a:xfrm>
            <a:off x="6213548" y="3117543"/>
            <a:ext cx="567110" cy="1004463"/>
            <a:chOff x="5992355" y="3276624"/>
            <a:chExt cx="567110" cy="1004463"/>
          </a:xfrm>
        </p:grpSpPr>
        <p:sp>
          <p:nvSpPr>
            <p:cNvPr id="39" name="Freeform 12"/>
            <p:cNvSpPr>
              <a:spLocks/>
            </p:cNvSpPr>
            <p:nvPr/>
          </p:nvSpPr>
          <p:spPr bwMode="auto">
            <a:xfrm>
              <a:off x="6019022" y="3276624"/>
              <a:ext cx="540443" cy="1004463"/>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40" name="Freeform 13"/>
            <p:cNvSpPr>
              <a:spLocks noEditPoints="1"/>
            </p:cNvSpPr>
            <p:nvPr/>
          </p:nvSpPr>
          <p:spPr bwMode="auto">
            <a:xfrm>
              <a:off x="5992355" y="3425171"/>
              <a:ext cx="360888" cy="855916"/>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pic>
        <p:nvPicPr>
          <p:cNvPr id="41" name="圖片 2"/>
          <p:cNvPicPr>
            <a:picLocks noChangeAspect="1"/>
          </p:cNvPicPr>
          <p:nvPr/>
        </p:nvPicPr>
        <p:blipFill>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a:off x="3175469" y="3028741"/>
            <a:ext cx="822106" cy="770209"/>
          </a:xfrm>
          <a:prstGeom prst="rect">
            <a:avLst/>
          </a:prstGeom>
        </p:spPr>
      </p:pic>
      <p:sp>
        <p:nvSpPr>
          <p:cNvPr id="42" name="角丸四角形 41"/>
          <p:cNvSpPr/>
          <p:nvPr/>
        </p:nvSpPr>
        <p:spPr>
          <a:xfrm>
            <a:off x="7885117" y="232112"/>
            <a:ext cx="1675787" cy="306467"/>
          </a:xfrm>
          <a:prstGeom prst="roundRect">
            <a:avLst/>
          </a:prstGeom>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ja-JP" sz="1200" b="1" dirty="0">
                <a:solidFill>
                  <a:schemeClr val="accent1">
                    <a:lumMod val="50000"/>
                  </a:schemeClr>
                </a:solidFill>
                <a:latin typeface="+mn-ea"/>
              </a:rPr>
              <a:t>C0136</a:t>
            </a:r>
            <a:endParaRPr lang="ja-JP" altLang="en-US" sz="1200" b="1" dirty="0">
              <a:solidFill>
                <a:schemeClr val="accent1">
                  <a:lumMod val="50000"/>
                </a:schemeClr>
              </a:solidFill>
              <a:latin typeface="+mn-ea"/>
            </a:endParaRPr>
          </a:p>
        </p:txBody>
      </p:sp>
    </p:spTree>
    <p:extLst>
      <p:ext uri="{BB962C8B-B14F-4D97-AF65-F5344CB8AC3E}">
        <p14:creationId xmlns:p14="http://schemas.microsoft.com/office/powerpoint/2010/main" val="463765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7. </a:t>
            </a:r>
            <a:r>
              <a:rPr lang="ja-JP" altLang="en-US" dirty="0" smtClean="0"/>
              <a:t>事業推進本部様と実現したい世界観</a:t>
            </a:r>
            <a:endParaRPr kumimoji="1" lang="ja-JP" altLang="en-US" dirty="0"/>
          </a:p>
        </p:txBody>
      </p:sp>
      <p:sp>
        <p:nvSpPr>
          <p:cNvPr id="95" name="Oval 21"/>
          <p:cNvSpPr>
            <a:spLocks noChangeArrowheads="1"/>
          </p:cNvSpPr>
          <p:nvPr/>
        </p:nvSpPr>
        <p:spPr bwMode="auto">
          <a:xfrm>
            <a:off x="2201221" y="1151378"/>
            <a:ext cx="5603252" cy="5172532"/>
          </a:xfrm>
          <a:prstGeom prst="ellipse">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5613" eaLnBrk="0" fontAlgn="base" hangingPunct="0">
              <a:spcBef>
                <a:spcPct val="0"/>
              </a:spcBef>
              <a:spcAft>
                <a:spcPct val="0"/>
              </a:spcAft>
            </a:pPr>
            <a:endParaRPr lang="ja-JP" altLang="en-US" sz="18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Oval 23"/>
          <p:cNvSpPr>
            <a:spLocks noChangeArrowheads="1"/>
          </p:cNvSpPr>
          <p:nvPr/>
        </p:nvSpPr>
        <p:spPr bwMode="auto">
          <a:xfrm>
            <a:off x="3018461" y="1907383"/>
            <a:ext cx="3961894" cy="3657346"/>
          </a:xfrm>
          <a:prstGeom prst="ellipse">
            <a:avLst/>
          </a:prstGeom>
          <a:noFill/>
          <a:ln w="9525">
            <a:solidFill>
              <a:srgbClr val="FF99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5613" eaLnBrk="0" fontAlgn="base" hangingPunct="0">
              <a:spcBef>
                <a:spcPct val="0"/>
              </a:spcBef>
              <a:spcAft>
                <a:spcPct val="0"/>
              </a:spcAft>
            </a:pPr>
            <a:endParaRPr lang="ja-JP" altLang="en-US" sz="18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Oval 29"/>
          <p:cNvSpPr>
            <a:spLocks noChangeArrowheads="1"/>
          </p:cNvSpPr>
          <p:nvPr/>
        </p:nvSpPr>
        <p:spPr bwMode="auto">
          <a:xfrm>
            <a:off x="4088904" y="4960068"/>
            <a:ext cx="1871024" cy="1728788"/>
          </a:xfrm>
          <a:prstGeom prst="ellipse">
            <a:avLst/>
          </a:prstGeom>
          <a:solidFill>
            <a:srgbClr val="FFFFFF"/>
          </a:solidFill>
          <a:ln w="19050">
            <a:solidFill>
              <a:srgbClr val="FF9966"/>
            </a:solidFill>
            <a:round/>
            <a:headEnd/>
            <a:tailEnd/>
          </a:ln>
        </p:spPr>
        <p:txBody>
          <a:bodyPr wrap="none" anchor="ctr"/>
          <a:lstStyle/>
          <a:p>
            <a:pPr marL="0" marR="0" lvl="0" indent="0" defTabSz="455613" eaLnBrk="0" fontAlgn="base" latinLnBrk="0" hangingPunct="0">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AutoShape 34"/>
          <p:cNvSpPr>
            <a:spLocks noChangeArrowheads="1"/>
          </p:cNvSpPr>
          <p:nvPr/>
        </p:nvSpPr>
        <p:spPr bwMode="auto">
          <a:xfrm>
            <a:off x="4245395" y="5031506"/>
            <a:ext cx="1559760" cy="287338"/>
          </a:xfrm>
          <a:prstGeom prst="roundRect">
            <a:avLst>
              <a:gd name="adj" fmla="val 16667"/>
            </a:avLst>
          </a:prstGeom>
          <a:solidFill>
            <a:srgbClr val="FF9966"/>
          </a:solidFill>
          <a:ln w="9525">
            <a:noFill/>
            <a:round/>
            <a:headEnd/>
            <a:tailEnd/>
          </a:ln>
        </p:spPr>
        <p:txBody>
          <a:bodyPr wrap="none" anchor="ctr"/>
          <a:lstStyle/>
          <a:p>
            <a:pPr algn="ctr" defTabSz="455613" eaLnBrk="0" fontAlgn="base" hangingPunct="0">
              <a:spcBef>
                <a:spcPct val="0"/>
              </a:spcBef>
              <a:spcAft>
                <a:spcPct val="0"/>
              </a:spcAft>
            </a:pPr>
            <a:r>
              <a:rPr lang="ja-JP" altLang="en-US" sz="15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食事・買い物</a:t>
            </a:r>
            <a:endParaRPr lang="ja-JP" altLang="en-US" sz="15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Oval 29"/>
          <p:cNvSpPr>
            <a:spLocks noChangeArrowheads="1"/>
          </p:cNvSpPr>
          <p:nvPr/>
        </p:nvSpPr>
        <p:spPr bwMode="auto">
          <a:xfrm>
            <a:off x="4088904" y="784200"/>
            <a:ext cx="1871024" cy="1728788"/>
          </a:xfrm>
          <a:prstGeom prst="ellipse">
            <a:avLst/>
          </a:prstGeom>
          <a:solidFill>
            <a:srgbClr val="FFFFFF"/>
          </a:solidFill>
          <a:ln w="19050">
            <a:solidFill>
              <a:srgbClr val="FF9966"/>
            </a:solidFill>
            <a:round/>
            <a:headEnd/>
            <a:tailEnd/>
          </a:ln>
        </p:spPr>
        <p:txBody>
          <a:bodyPr wrap="none" anchor="ctr"/>
          <a:lstStyle/>
          <a:p>
            <a:pPr marL="0" marR="0" lvl="0" indent="0" defTabSz="455613" eaLnBrk="0" fontAlgn="base" latinLnBrk="0" hangingPunct="0">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AutoShape 34"/>
          <p:cNvSpPr>
            <a:spLocks noChangeArrowheads="1"/>
          </p:cNvSpPr>
          <p:nvPr/>
        </p:nvSpPr>
        <p:spPr bwMode="auto">
          <a:xfrm>
            <a:off x="4245395" y="855638"/>
            <a:ext cx="1559760" cy="287338"/>
          </a:xfrm>
          <a:prstGeom prst="roundRect">
            <a:avLst>
              <a:gd name="adj" fmla="val 16667"/>
            </a:avLst>
          </a:prstGeom>
          <a:solidFill>
            <a:srgbClr val="FF9966"/>
          </a:solidFill>
          <a:ln w="9525">
            <a:noFill/>
            <a:round/>
            <a:headEnd/>
            <a:tailEnd/>
          </a:ln>
        </p:spPr>
        <p:txBody>
          <a:bodyPr wrap="none" anchor="ctr"/>
          <a:lstStyle/>
          <a:p>
            <a:pPr algn="ctr" defTabSz="455613" eaLnBrk="0" fontAlgn="base" hangingPunct="0">
              <a:spcBef>
                <a:spcPct val="0"/>
              </a:spcBef>
              <a:spcAft>
                <a:spcPct val="0"/>
              </a:spcAft>
            </a:pPr>
            <a:r>
              <a:rPr lang="ja-JP" altLang="en-US" sz="15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レコメンド</a:t>
            </a:r>
            <a:r>
              <a:rPr lang="ja-JP" altLang="en-US" sz="15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5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予約</a:t>
            </a:r>
            <a:endParaRPr lang="ja-JP" altLang="en-US" sz="15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Oval 22"/>
          <p:cNvSpPr>
            <a:spLocks noChangeArrowheads="1"/>
          </p:cNvSpPr>
          <p:nvPr/>
        </p:nvSpPr>
        <p:spPr bwMode="auto">
          <a:xfrm>
            <a:off x="4013370" y="2784162"/>
            <a:ext cx="2023788" cy="1868222"/>
          </a:xfrm>
          <a:prstGeom prst="ellipse">
            <a:avLst/>
          </a:prstGeom>
          <a:solidFill>
            <a:srgbClr val="FF6600"/>
          </a:solidFill>
          <a:ln w="9525">
            <a:noFill/>
            <a:round/>
            <a:headEnd/>
            <a:tailEnd/>
          </a:ln>
        </p:spPr>
        <p:txBody>
          <a:bodyPr wrap="none" anchor="ctr"/>
          <a:lstStyle/>
          <a:p>
            <a:pPr defTabSz="455613" eaLnBrk="0" fontAlgn="base" hangingPunct="0">
              <a:spcBef>
                <a:spcPct val="0"/>
              </a:spcBef>
              <a:spcAft>
                <a:spcPct val="0"/>
              </a:spcAft>
            </a:pPr>
            <a:endParaRPr lang="ja-JP" altLang="en-US" sz="18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2" name="Text Box 24"/>
          <p:cNvSpPr txBox="1">
            <a:spLocks noChangeArrowheads="1"/>
          </p:cNvSpPr>
          <p:nvPr/>
        </p:nvSpPr>
        <p:spPr bwMode="auto">
          <a:xfrm>
            <a:off x="3722222" y="3233827"/>
            <a:ext cx="26233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5613" eaLnBrk="1" fontAlgn="base" hangingPunct="1">
              <a:spcBef>
                <a:spcPct val="50000"/>
              </a:spcBef>
              <a:spcAft>
                <a:spcPct val="0"/>
              </a:spcAft>
              <a:buClr>
                <a:srgbClr val="FF9900"/>
              </a:buClr>
            </a:pPr>
            <a:r>
              <a:rPr lang="ja-JP" altLang="en-US" sz="16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新幹線</a:t>
            </a:r>
            <a:r>
              <a:rPr lang="ja-JP" altLang="en-US"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予約情報を</a:t>
            </a:r>
            <a:r>
              <a:rPr lang="en-US" altLang="ja-JP"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br>
            <a:r>
              <a:rPr lang="ja-JP" altLang="en-US"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強みとした</a:t>
            </a:r>
            <a:r>
              <a:rPr lang="en-US" altLang="ja-JP" sz="16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6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br>
            <a:r>
              <a:rPr lang="en-US" altLang="ja-JP"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JR</a:t>
            </a:r>
            <a:r>
              <a:rPr lang="ja-JP" altLang="en-US"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東海様オリジナル</a:t>
            </a:r>
            <a:r>
              <a:rPr lang="en-US" altLang="ja-JP" sz="16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60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br>
            <a:r>
              <a:rPr lang="ja-JP" altLang="en-US"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送客モデル</a:t>
            </a:r>
            <a:endParaRPr lang="en-US" altLang="ja-JP" sz="16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3"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37510" y="4471165"/>
            <a:ext cx="1213070" cy="62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4" name="右カーブ矢印 103"/>
          <p:cNvSpPr/>
          <p:nvPr/>
        </p:nvSpPr>
        <p:spPr>
          <a:xfrm flipH="1">
            <a:off x="6615410" y="856854"/>
            <a:ext cx="2183369" cy="6052541"/>
          </a:xfrm>
          <a:prstGeom prst="curvedRightArrow">
            <a:avLst/>
          </a:prstGeom>
          <a:solidFill>
            <a:srgbClr val="FFCC99"/>
          </a:solidFill>
          <a:ln w="9525" cap="flat" cmpd="sng" algn="ctr">
            <a:noFill/>
            <a:prstDash val="solid"/>
          </a:ln>
          <a:effectLst/>
        </p:spPr>
        <p:txBody>
          <a:bodyPr rtlCol="0" anchor="ctr"/>
          <a:lstStyle/>
          <a:p>
            <a:pPr marL="0" marR="0" lvl="0" indent="0" algn="ctr" defTabSz="455613" eaLnBrk="0" fontAlgn="base" latinLnBrk="0" hangingPunct="0">
              <a:lnSpc>
                <a:spcPct val="100000"/>
              </a:lnSpc>
              <a:spcBef>
                <a:spcPct val="0"/>
              </a:spcBef>
              <a:spcAft>
                <a:spcPct val="0"/>
              </a:spcAft>
              <a:buClrTx/>
              <a:buSzTx/>
              <a:buFontTx/>
              <a:buNone/>
              <a:tabLst/>
              <a:defRPr/>
            </a:pPr>
            <a:endParaRPr kumimoji="0" lang="ja-JP" altLang="en-US" sz="1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Oval 29"/>
          <p:cNvSpPr>
            <a:spLocks noChangeArrowheads="1"/>
          </p:cNvSpPr>
          <p:nvPr/>
        </p:nvSpPr>
        <p:spPr bwMode="auto">
          <a:xfrm>
            <a:off x="1641816" y="2728416"/>
            <a:ext cx="1871024" cy="1728788"/>
          </a:xfrm>
          <a:prstGeom prst="ellipse">
            <a:avLst/>
          </a:prstGeom>
          <a:solidFill>
            <a:srgbClr val="FFFFFF"/>
          </a:solidFill>
          <a:ln w="19050">
            <a:solidFill>
              <a:srgbClr val="FF9966"/>
            </a:solidFill>
            <a:round/>
            <a:headEnd/>
            <a:tailEnd/>
          </a:ln>
        </p:spPr>
        <p:txBody>
          <a:bodyPr wrap="none" anchor="ctr"/>
          <a:lstStyle/>
          <a:p>
            <a:pPr marL="0" marR="0" lvl="0" indent="0" defTabSz="455613" eaLnBrk="0" fontAlgn="base" latinLnBrk="0" hangingPunct="0">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6" name="AutoShape 34"/>
          <p:cNvSpPr>
            <a:spLocks noChangeArrowheads="1"/>
          </p:cNvSpPr>
          <p:nvPr/>
        </p:nvSpPr>
        <p:spPr bwMode="auto">
          <a:xfrm>
            <a:off x="1798307" y="2799854"/>
            <a:ext cx="1559760" cy="287338"/>
          </a:xfrm>
          <a:prstGeom prst="roundRect">
            <a:avLst>
              <a:gd name="adj" fmla="val 16667"/>
            </a:avLst>
          </a:prstGeom>
          <a:solidFill>
            <a:srgbClr val="FF9966"/>
          </a:solidFill>
          <a:ln w="9525">
            <a:noFill/>
            <a:round/>
            <a:headEnd/>
            <a:tailEnd/>
          </a:ln>
        </p:spPr>
        <p:txBody>
          <a:bodyPr wrap="none" anchor="ctr"/>
          <a:lstStyle/>
          <a:p>
            <a:pPr algn="ctr" defTabSz="455613" eaLnBrk="0" fontAlgn="base" hangingPunct="0">
              <a:spcBef>
                <a:spcPct val="0"/>
              </a:spcBef>
              <a:spcAft>
                <a:spcPct val="0"/>
              </a:spcAft>
            </a:pPr>
            <a:r>
              <a:rPr lang="ja-JP" altLang="en-US" sz="15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復路・到着</a:t>
            </a:r>
            <a:endParaRPr lang="ja-JP" altLang="en-US" sz="15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Oval 29"/>
          <p:cNvSpPr>
            <a:spLocks noChangeArrowheads="1"/>
          </p:cNvSpPr>
          <p:nvPr/>
        </p:nvSpPr>
        <p:spPr bwMode="auto">
          <a:xfrm>
            <a:off x="6466352" y="2740291"/>
            <a:ext cx="1871024" cy="1728788"/>
          </a:xfrm>
          <a:prstGeom prst="ellipse">
            <a:avLst/>
          </a:prstGeom>
          <a:solidFill>
            <a:srgbClr val="FFFFFF"/>
          </a:solidFill>
          <a:ln w="19050">
            <a:solidFill>
              <a:srgbClr val="FF9966"/>
            </a:solidFill>
            <a:round/>
            <a:headEnd/>
            <a:tailEnd/>
          </a:ln>
        </p:spPr>
        <p:txBody>
          <a:bodyPr wrap="none" anchor="ctr"/>
          <a:lstStyle/>
          <a:p>
            <a:pPr marL="0" marR="0" lvl="0" indent="0" defTabSz="455613" eaLnBrk="0" fontAlgn="base" latinLnBrk="0" hangingPunct="0">
              <a:lnSpc>
                <a:spcPct val="10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AutoShape 34"/>
          <p:cNvSpPr>
            <a:spLocks noChangeArrowheads="1"/>
          </p:cNvSpPr>
          <p:nvPr/>
        </p:nvSpPr>
        <p:spPr bwMode="auto">
          <a:xfrm>
            <a:off x="6622843" y="2811729"/>
            <a:ext cx="1559760" cy="287338"/>
          </a:xfrm>
          <a:prstGeom prst="roundRect">
            <a:avLst>
              <a:gd name="adj" fmla="val 16667"/>
            </a:avLst>
          </a:prstGeom>
          <a:solidFill>
            <a:srgbClr val="FF9966"/>
          </a:solidFill>
          <a:ln w="9525">
            <a:noFill/>
            <a:round/>
            <a:headEnd/>
            <a:tailEnd/>
          </a:ln>
        </p:spPr>
        <p:txBody>
          <a:bodyPr wrap="none" anchor="ctr"/>
          <a:lstStyle/>
          <a:p>
            <a:pPr algn="ctr" defTabSz="455613" eaLnBrk="0" fontAlgn="base" hangingPunct="0">
              <a:spcBef>
                <a:spcPct val="0"/>
              </a:spcBef>
              <a:spcAft>
                <a:spcPct val="0"/>
              </a:spcAft>
            </a:pPr>
            <a:r>
              <a:rPr lang="ja-JP" altLang="en-US" sz="15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移動・車内</a:t>
            </a:r>
            <a:endParaRPr lang="ja-JP" altLang="en-US" sz="15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9"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90646" y="4628538"/>
            <a:ext cx="1414050" cy="881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34" descr="\\10.177.112.4\Share1\kikaku\01_ビジネス企画担当\30_情報収集\ソリューション活用シーン\fromデザイン会社\20150330_納品\P_01_shougyouseisetu\05.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9375" y="5540249"/>
            <a:ext cx="786778" cy="1020767"/>
          </a:xfrm>
          <a:prstGeom prst="rect">
            <a:avLst/>
          </a:prstGeom>
          <a:noFill/>
          <a:extLst>
            <a:ext uri="{909E8E84-426E-40DD-AFC4-6F175D3DCCD1}">
              <a14:hiddenFill xmlns:a14="http://schemas.microsoft.com/office/drawing/2010/main">
                <a:solidFill>
                  <a:srgbClr val="FFFFFF"/>
                </a:solidFill>
              </a14:hiddenFill>
            </a:ext>
          </a:extLst>
        </p:spPr>
      </p:pic>
      <p:sp>
        <p:nvSpPr>
          <p:cNvPr id="111" name="Text Box 52"/>
          <p:cNvSpPr txBox="1">
            <a:spLocks noChangeArrowheads="1"/>
          </p:cNvSpPr>
          <p:nvPr/>
        </p:nvSpPr>
        <p:spPr bwMode="auto">
          <a:xfrm>
            <a:off x="399551" y="5725615"/>
            <a:ext cx="2656612" cy="646331"/>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貯まっていた新幹線利用ポイントを使ってお買い物券（</a:t>
            </a:r>
            <a:r>
              <a:rPr lang="en-US" altLang="ja-JP" kern="0" dirty="0" smtClean="0">
                <a:latin typeface="Meiryo UI" panose="020B0604030504040204" pitchFamily="50" charset="-128"/>
                <a:ea typeface="Meiryo UI" panose="020B0604030504040204" pitchFamily="50" charset="-128"/>
                <a:cs typeface="Meiryo UI" panose="020B0604030504040204" pitchFamily="50" charset="-128"/>
              </a:rPr>
              <a:t>1000</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円分）を入手できたため、お土産は</a:t>
            </a:r>
            <a:r>
              <a:rPr lang="en-US" altLang="ja-JP" kern="0" dirty="0" smtClean="0">
                <a:latin typeface="Meiryo UI" panose="020B0604030504040204" pitchFamily="50" charset="-128"/>
                <a:ea typeface="Meiryo UI" panose="020B0604030504040204" pitchFamily="50" charset="-128"/>
                <a:cs typeface="Meiryo UI" panose="020B0604030504040204" pitchFamily="50" charset="-128"/>
              </a:rPr>
              <a:t>KIOSK</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で購入することに</a:t>
            </a:r>
            <a:endParaRPr lang="en-US" altLang="ja-JP" kern="0" dirty="0" smtClean="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2" name="直線コネクタ 111"/>
          <p:cNvCxnSpPr>
            <a:stCxn id="111" idx="0"/>
          </p:cNvCxnSpPr>
          <p:nvPr/>
        </p:nvCxnSpPr>
        <p:spPr>
          <a:xfrm flipV="1">
            <a:off x="1727857" y="5166097"/>
            <a:ext cx="321061" cy="559518"/>
          </a:xfrm>
          <a:prstGeom prst="line">
            <a:avLst/>
          </a:prstGeom>
          <a:noFill/>
          <a:ln w="9525" cap="flat" cmpd="sng" algn="ctr">
            <a:solidFill>
              <a:srgbClr val="FF9933"/>
            </a:solidFill>
            <a:prstDash val="solid"/>
            <a:headEnd type="none"/>
            <a:tailEnd type="oval"/>
          </a:ln>
          <a:effectLst/>
        </p:spPr>
      </p:cxnSp>
      <p:cxnSp>
        <p:nvCxnSpPr>
          <p:cNvPr id="113" name="直線コネクタ 112"/>
          <p:cNvCxnSpPr/>
          <p:nvPr/>
        </p:nvCxnSpPr>
        <p:spPr>
          <a:xfrm flipH="1" flipV="1">
            <a:off x="8033541" y="3700674"/>
            <a:ext cx="999964" cy="980863"/>
          </a:xfrm>
          <a:prstGeom prst="line">
            <a:avLst/>
          </a:prstGeom>
          <a:noFill/>
          <a:ln w="9525" cap="flat" cmpd="sng" algn="ctr">
            <a:solidFill>
              <a:srgbClr val="FF9933"/>
            </a:solidFill>
            <a:prstDash val="solid"/>
            <a:headEnd type="none"/>
            <a:tailEnd type="oval"/>
          </a:ln>
          <a:effectLst/>
        </p:spPr>
      </p:cxnSp>
      <p:sp>
        <p:nvSpPr>
          <p:cNvPr id="114" name="Text Box 52"/>
          <p:cNvSpPr txBox="1">
            <a:spLocks noChangeArrowheads="1"/>
          </p:cNvSpPr>
          <p:nvPr/>
        </p:nvSpPr>
        <p:spPr bwMode="auto">
          <a:xfrm>
            <a:off x="7112173" y="4698848"/>
            <a:ext cx="2656612" cy="1015663"/>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到着時間の情報にあわせて、お得なクーポン情報を入手。ちょうど昼食時間には少し早い到着だったことから、ゲートタワーのレストランが会員向けサービスを提供して</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いたため、ここに行くことに</a:t>
            </a:r>
            <a:endPar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115" name="図 114"/>
          <p:cNvPicPr>
            <a:picLocks noChangeAspect="1"/>
          </p:cNvPicPr>
          <p:nvPr/>
        </p:nvPicPr>
        <p:blipFill>
          <a:blip r:embed="rId5"/>
          <a:stretch>
            <a:fillRect/>
          </a:stretch>
        </p:blipFill>
        <p:spPr>
          <a:xfrm>
            <a:off x="4758805" y="1214558"/>
            <a:ext cx="532492" cy="959646"/>
          </a:xfrm>
          <a:prstGeom prst="rect">
            <a:avLst/>
          </a:prstGeom>
        </p:spPr>
      </p:pic>
      <p:pic>
        <p:nvPicPr>
          <p:cNvPr id="116" name="図 115"/>
          <p:cNvPicPr>
            <a:picLocks noChangeAspect="1"/>
          </p:cNvPicPr>
          <p:nvPr/>
        </p:nvPicPr>
        <p:blipFill>
          <a:blip r:embed="rId6"/>
          <a:stretch>
            <a:fillRect/>
          </a:stretch>
        </p:blipFill>
        <p:spPr>
          <a:xfrm>
            <a:off x="2157301" y="4904402"/>
            <a:ext cx="290112" cy="774855"/>
          </a:xfrm>
          <a:prstGeom prst="rect">
            <a:avLst/>
          </a:prstGeom>
        </p:spPr>
      </p:pic>
      <p:pic>
        <p:nvPicPr>
          <p:cNvPr id="117" name="Picture 9" descr="\\rsb-fs\Users$\1043684\My Documents\Desktop\5p_human_re3\human_0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5639" y="4581883"/>
            <a:ext cx="525463" cy="59531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0" descr="\\rsb-fs\Users$\1043684\My Documents\Desktop\5p_human_re3\human_07.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965878" y="1817764"/>
            <a:ext cx="504171" cy="598923"/>
          </a:xfrm>
          <a:prstGeom prst="rect">
            <a:avLst/>
          </a:prstGeom>
          <a:noFill/>
          <a:extLst>
            <a:ext uri="{909E8E84-426E-40DD-AFC4-6F175D3DCCD1}">
              <a14:hiddenFill xmlns:a14="http://schemas.microsoft.com/office/drawing/2010/main">
                <a:solidFill>
                  <a:srgbClr val="FFFFFF"/>
                </a:solidFill>
              </a14:hiddenFill>
            </a:ext>
          </a:extLst>
        </p:spPr>
      </p:pic>
      <p:sp>
        <p:nvSpPr>
          <p:cNvPr id="119" name="Text Box 52"/>
          <p:cNvSpPr txBox="1">
            <a:spLocks noChangeArrowheads="1"/>
          </p:cNvSpPr>
          <p:nvPr/>
        </p:nvSpPr>
        <p:spPr bwMode="auto">
          <a:xfrm>
            <a:off x="171147" y="1712539"/>
            <a:ext cx="1941794" cy="646331"/>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翌日にサンクスメールと</a:t>
            </a: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新幹線利用</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ポイントを獲得</a:t>
            </a:r>
            <a:r>
              <a:rPr lang="en-US" altLang="ja-JP" kern="0" dirty="0">
                <a:latin typeface="Meiryo UI" panose="020B0604030504040204" pitchFamily="50" charset="-128"/>
                <a:ea typeface="Meiryo UI" panose="020B0604030504040204" pitchFamily="50" charset="-128"/>
                <a:cs typeface="Meiryo UI" panose="020B0604030504040204" pitchFamily="50" charset="-128"/>
              </a:rPr>
              <a:t/>
            </a:r>
            <a:br>
              <a:rPr lang="en-US" altLang="ja-JP" kern="0" dirty="0">
                <a:latin typeface="Meiryo UI" panose="020B0604030504040204" pitchFamily="50" charset="-128"/>
                <a:ea typeface="Meiryo UI" panose="020B0604030504040204" pitchFamily="50" charset="-128"/>
                <a:cs typeface="Meiryo UI" panose="020B0604030504040204" pitchFamily="50" charset="-128"/>
              </a:rPr>
            </a:b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会員ランクもゴールド達成</a:t>
            </a:r>
            <a:endParaRPr lang="en-US" altLang="ja-JP" kern="0" dirty="0" smtClean="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0" name="直線コネクタ 119"/>
          <p:cNvCxnSpPr>
            <a:stCxn id="119" idx="3"/>
            <a:endCxn id="149" idx="1"/>
          </p:cNvCxnSpPr>
          <p:nvPr/>
        </p:nvCxnSpPr>
        <p:spPr>
          <a:xfrm flipV="1">
            <a:off x="2112941" y="1907448"/>
            <a:ext cx="281933" cy="128257"/>
          </a:xfrm>
          <a:prstGeom prst="line">
            <a:avLst/>
          </a:prstGeom>
          <a:noFill/>
          <a:ln w="9525" cap="flat" cmpd="sng" algn="ctr">
            <a:solidFill>
              <a:srgbClr val="FF9933"/>
            </a:solidFill>
            <a:prstDash val="solid"/>
            <a:headEnd type="none"/>
            <a:tailEnd type="oval"/>
          </a:ln>
          <a:effectLst/>
        </p:spPr>
      </p:cxnSp>
      <p:sp>
        <p:nvSpPr>
          <p:cNvPr id="121" name="Text Box 52"/>
          <p:cNvSpPr txBox="1">
            <a:spLocks noChangeArrowheads="1"/>
          </p:cNvSpPr>
          <p:nvPr/>
        </p:nvSpPr>
        <p:spPr bwMode="auto">
          <a:xfrm>
            <a:off x="6461922" y="1034846"/>
            <a:ext cx="2854094" cy="461665"/>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のぞみ</a:t>
            </a: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311</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号（東京駅</a:t>
            </a:r>
            <a:r>
              <a:rPr lang="en-US" altLang="ja-JP" kern="0" dirty="0" smtClean="0">
                <a:latin typeface="Meiryo UI" panose="020B0604030504040204" pitchFamily="50" charset="-128"/>
                <a:ea typeface="Meiryo UI" panose="020B0604030504040204" pitchFamily="50" charset="-128"/>
                <a:cs typeface="Meiryo UI" panose="020B0604030504040204" pitchFamily="50" charset="-128"/>
              </a:rPr>
              <a:t>9:39</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発、名古屋駅</a:t>
            </a:r>
            <a:r>
              <a:rPr lang="en-US" altLang="ja-JP" kern="0" dirty="0" smtClean="0">
                <a:latin typeface="Meiryo UI" panose="020B0604030504040204" pitchFamily="50" charset="-128"/>
                <a:ea typeface="Meiryo UI" panose="020B0604030504040204" pitchFamily="50" charset="-128"/>
                <a:cs typeface="Meiryo UI" panose="020B0604030504040204" pitchFamily="50" charset="-128"/>
              </a:rPr>
              <a:t>11:16</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着）のチケットを購入</a:t>
            </a:r>
            <a:endPar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2" name="直線コネクタ 121"/>
          <p:cNvCxnSpPr>
            <a:stCxn id="121" idx="1"/>
          </p:cNvCxnSpPr>
          <p:nvPr/>
        </p:nvCxnSpPr>
        <p:spPr>
          <a:xfrm flipH="1">
            <a:off x="5440356" y="1265679"/>
            <a:ext cx="1021566" cy="384839"/>
          </a:xfrm>
          <a:prstGeom prst="line">
            <a:avLst/>
          </a:prstGeom>
          <a:noFill/>
          <a:ln w="9525" cap="flat" cmpd="sng" algn="ctr">
            <a:solidFill>
              <a:srgbClr val="FF9933"/>
            </a:solidFill>
            <a:prstDash val="solid"/>
            <a:headEnd type="none"/>
            <a:tailEnd type="oval"/>
          </a:ln>
          <a:effectLst/>
        </p:spPr>
      </p:cxnSp>
      <p:pic>
        <p:nvPicPr>
          <p:cNvPr id="123" name="図 122"/>
          <p:cNvPicPr>
            <a:picLocks noChangeAspect="1"/>
          </p:cNvPicPr>
          <p:nvPr/>
        </p:nvPicPr>
        <p:blipFill>
          <a:blip r:embed="rId9"/>
          <a:stretch>
            <a:fillRect/>
          </a:stretch>
        </p:blipFill>
        <p:spPr>
          <a:xfrm>
            <a:off x="6011460" y="1833359"/>
            <a:ext cx="1230045" cy="815461"/>
          </a:xfrm>
          <a:prstGeom prst="rect">
            <a:avLst/>
          </a:prstGeom>
        </p:spPr>
      </p:pic>
      <p:pic>
        <p:nvPicPr>
          <p:cNvPr id="124" name="図 123">
            <a:extLst>
              <a:ext uri="{FF2B5EF4-FFF2-40B4-BE49-F238E27FC236}">
                <a16:creationId xmlns:a16="http://schemas.microsoft.com/office/drawing/2014/main" id="{7E69BA3E-6D4E-4113-B500-B221DC856A9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300182" y="3501128"/>
            <a:ext cx="889240" cy="672207"/>
          </a:xfrm>
          <a:prstGeom prst="rect">
            <a:avLst/>
          </a:prstGeom>
        </p:spPr>
      </p:pic>
      <p:pic>
        <p:nvPicPr>
          <p:cNvPr id="125" name="図 124"/>
          <p:cNvPicPr>
            <a:picLocks noChangeAspect="1"/>
          </p:cNvPicPr>
          <p:nvPr/>
        </p:nvPicPr>
        <p:blipFill>
          <a:blip r:embed="rId11"/>
          <a:stretch>
            <a:fillRect/>
          </a:stretch>
        </p:blipFill>
        <p:spPr>
          <a:xfrm>
            <a:off x="4277809" y="5345592"/>
            <a:ext cx="1200407" cy="872510"/>
          </a:xfrm>
          <a:prstGeom prst="rect">
            <a:avLst/>
          </a:prstGeom>
        </p:spPr>
      </p:pic>
      <p:pic>
        <p:nvPicPr>
          <p:cNvPr id="126" name="図 125"/>
          <p:cNvPicPr>
            <a:picLocks noChangeAspect="1"/>
          </p:cNvPicPr>
          <p:nvPr/>
        </p:nvPicPr>
        <p:blipFill>
          <a:blip r:embed="rId12"/>
          <a:stretch>
            <a:fillRect/>
          </a:stretch>
        </p:blipFill>
        <p:spPr>
          <a:xfrm>
            <a:off x="6740866" y="3210997"/>
            <a:ext cx="1276917" cy="957687"/>
          </a:xfrm>
          <a:prstGeom prst="rect">
            <a:avLst/>
          </a:prstGeom>
        </p:spPr>
      </p:pic>
      <p:cxnSp>
        <p:nvCxnSpPr>
          <p:cNvPr id="127" name="直線コネクタ 126"/>
          <p:cNvCxnSpPr>
            <a:endCxn id="123" idx="3"/>
          </p:cNvCxnSpPr>
          <p:nvPr/>
        </p:nvCxnSpPr>
        <p:spPr>
          <a:xfrm flipH="1">
            <a:off x="7241505" y="1879003"/>
            <a:ext cx="1203437" cy="362087"/>
          </a:xfrm>
          <a:prstGeom prst="line">
            <a:avLst/>
          </a:prstGeom>
          <a:noFill/>
          <a:ln w="9525" cap="flat" cmpd="sng" algn="ctr">
            <a:solidFill>
              <a:srgbClr val="FF9933"/>
            </a:solidFill>
            <a:prstDash val="solid"/>
            <a:headEnd type="none"/>
            <a:tailEnd type="oval"/>
          </a:ln>
          <a:effectLst/>
        </p:spPr>
      </p:cxnSp>
      <p:sp>
        <p:nvSpPr>
          <p:cNvPr id="128" name="Text Box 52"/>
          <p:cNvSpPr txBox="1">
            <a:spLocks noChangeArrowheads="1"/>
          </p:cNvSpPr>
          <p:nvPr/>
        </p:nvSpPr>
        <p:spPr bwMode="auto">
          <a:xfrm>
            <a:off x="7650185" y="1787112"/>
            <a:ext cx="2191370" cy="646331"/>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出発時間まで東京駅構内の</a:t>
            </a: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JR</a:t>
            </a: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東海グループ会員専用の</a:t>
            </a: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ラウンジで少し休憩</a:t>
            </a:r>
            <a:r>
              <a:rPr lang="ja-JP" altLang="en-US" kern="0" noProof="0" dirty="0" smtClean="0">
                <a:latin typeface="Meiryo UI" panose="020B0604030504040204" pitchFamily="50" charset="-128"/>
                <a:ea typeface="Meiryo UI" panose="020B0604030504040204" pitchFamily="50" charset="-128"/>
                <a:cs typeface="Meiryo UI" panose="020B0604030504040204" pitchFamily="50" charset="-128"/>
              </a:rPr>
              <a:t>を取ることに</a:t>
            </a:r>
            <a:endPar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130" name="図 129"/>
          <p:cNvPicPr>
            <a:picLocks noChangeAspect="1"/>
          </p:cNvPicPr>
          <p:nvPr/>
        </p:nvPicPr>
        <p:blipFill>
          <a:blip r:embed="rId13"/>
          <a:stretch>
            <a:fillRect/>
          </a:stretch>
        </p:blipFill>
        <p:spPr>
          <a:xfrm>
            <a:off x="5084458" y="5815552"/>
            <a:ext cx="996745" cy="749116"/>
          </a:xfrm>
          <a:prstGeom prst="rect">
            <a:avLst/>
          </a:prstGeom>
        </p:spPr>
      </p:pic>
      <p:pic>
        <p:nvPicPr>
          <p:cNvPr id="131" name="Picture 5" descr="\\10.177.112.4\Share1\kikaku\01_ビジネス企画担当\30_情報収集\ソリューション活用シーン\fromデザイン会社\20150330_納品\P_02_konkou\human_1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559" y="5878862"/>
            <a:ext cx="580830" cy="894574"/>
          </a:xfrm>
          <a:prstGeom prst="rect">
            <a:avLst/>
          </a:prstGeom>
          <a:noFill/>
          <a:extLst>
            <a:ext uri="{909E8E84-426E-40DD-AFC4-6F175D3DCCD1}">
              <a14:hiddenFill xmlns:a14="http://schemas.microsoft.com/office/drawing/2010/main">
                <a:solidFill>
                  <a:srgbClr val="FFFFFF"/>
                </a:solidFill>
              </a14:hiddenFill>
            </a:ext>
          </a:extLst>
        </p:spPr>
      </p:pic>
      <p:sp>
        <p:nvSpPr>
          <p:cNvPr id="132" name="Text Box 52"/>
          <p:cNvSpPr txBox="1">
            <a:spLocks noChangeArrowheads="1"/>
          </p:cNvSpPr>
          <p:nvPr/>
        </p:nvSpPr>
        <p:spPr bwMode="auto">
          <a:xfrm>
            <a:off x="6739446" y="6041244"/>
            <a:ext cx="1945275" cy="276999"/>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クーポン利用で</a:t>
            </a: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10</a:t>
            </a: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％割引に</a:t>
            </a:r>
            <a:endPar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133" name="図 132"/>
          <p:cNvPicPr>
            <a:picLocks noChangeAspect="1"/>
          </p:cNvPicPr>
          <p:nvPr/>
        </p:nvPicPr>
        <p:blipFill>
          <a:blip r:embed="rId15"/>
          <a:stretch>
            <a:fillRect/>
          </a:stretch>
        </p:blipFill>
        <p:spPr>
          <a:xfrm>
            <a:off x="2024661" y="3148514"/>
            <a:ext cx="1260887" cy="957391"/>
          </a:xfrm>
          <a:prstGeom prst="rect">
            <a:avLst/>
          </a:prstGeom>
        </p:spPr>
      </p:pic>
      <p:pic>
        <p:nvPicPr>
          <p:cNvPr id="134" name="図 133"/>
          <p:cNvPicPr>
            <a:picLocks noChangeAspect="1"/>
          </p:cNvPicPr>
          <p:nvPr/>
        </p:nvPicPr>
        <p:blipFill>
          <a:blip r:embed="rId16"/>
          <a:stretch>
            <a:fillRect/>
          </a:stretch>
        </p:blipFill>
        <p:spPr>
          <a:xfrm>
            <a:off x="1560157" y="3850572"/>
            <a:ext cx="1032140" cy="574827"/>
          </a:xfrm>
          <a:prstGeom prst="rect">
            <a:avLst/>
          </a:prstGeom>
        </p:spPr>
      </p:pic>
      <p:pic>
        <p:nvPicPr>
          <p:cNvPr id="135" name="図 13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17107" y="3583964"/>
            <a:ext cx="537661" cy="767389"/>
          </a:xfrm>
          <a:prstGeom prst="rect">
            <a:avLst/>
          </a:prstGeom>
        </p:spPr>
      </p:pic>
      <p:sp>
        <p:nvSpPr>
          <p:cNvPr id="136" name="Text Box 52"/>
          <p:cNvSpPr txBox="1">
            <a:spLocks noChangeArrowheads="1"/>
          </p:cNvSpPr>
          <p:nvPr/>
        </p:nvSpPr>
        <p:spPr bwMode="auto">
          <a:xfrm>
            <a:off x="46829" y="2510995"/>
            <a:ext cx="1708187" cy="1015663"/>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東京駅へ到着、明日は休日なため、雑誌を買おうと本屋を探したが、</a:t>
            </a:r>
            <a:r>
              <a:rPr lang="ja-JP" altLang="en-US" kern="0" dirty="0" smtClean="0">
                <a:latin typeface="Meiryo UI" panose="020B0604030504040204" pitchFamily="50" charset="-128"/>
                <a:ea typeface="Meiryo UI" panose="020B0604030504040204" pitchFamily="50" charset="-128"/>
                <a:cs typeface="Meiryo UI" panose="020B0604030504040204" pitchFamily="50" charset="-128"/>
              </a:rPr>
              <a:t>ポイントが貯まることを思い出し、一番街の三省堂へ</a:t>
            </a:r>
            <a:endParaRPr lang="en-US" altLang="ja-JP" kern="0"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137" name="Picture 153" descr="pos0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2991" y="3718273"/>
            <a:ext cx="525571" cy="52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 Box 52"/>
          <p:cNvSpPr txBox="1">
            <a:spLocks noChangeArrowheads="1"/>
          </p:cNvSpPr>
          <p:nvPr/>
        </p:nvSpPr>
        <p:spPr bwMode="auto">
          <a:xfrm>
            <a:off x="244401" y="4408006"/>
            <a:ext cx="998234" cy="276999"/>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100P</a:t>
            </a: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を獲得</a:t>
            </a:r>
            <a:endParaRPr kumimoji="1" lang="en-US" altLang="ja-JP"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0" name="直線コネクタ 139"/>
          <p:cNvCxnSpPr/>
          <p:nvPr/>
        </p:nvCxnSpPr>
        <p:spPr>
          <a:xfrm>
            <a:off x="618556" y="3967659"/>
            <a:ext cx="308223" cy="10902"/>
          </a:xfrm>
          <a:prstGeom prst="line">
            <a:avLst/>
          </a:prstGeom>
          <a:noFill/>
          <a:ln w="9525" cap="flat" cmpd="sng" algn="ctr">
            <a:solidFill>
              <a:srgbClr val="FF9933"/>
            </a:solidFill>
            <a:prstDash val="solid"/>
            <a:headEnd type="none"/>
            <a:tailEnd type="oval"/>
          </a:ln>
          <a:effectLst/>
        </p:spPr>
      </p:cxnSp>
      <p:grpSp>
        <p:nvGrpSpPr>
          <p:cNvPr id="148" name="グループ化 147"/>
          <p:cNvGrpSpPr/>
          <p:nvPr/>
        </p:nvGrpSpPr>
        <p:grpSpPr>
          <a:xfrm>
            <a:off x="2394874" y="1459992"/>
            <a:ext cx="967122" cy="685891"/>
            <a:chOff x="6029743" y="4713776"/>
            <a:chExt cx="1287239" cy="1004213"/>
          </a:xfrm>
        </p:grpSpPr>
        <p:pic>
          <p:nvPicPr>
            <p:cNvPr id="149" name="Picture 11" descr="\\10.177.112.4\Share1\kikaku\01_ビジネス企画担当\30_情報収集\ソリューション活用シーン\fromデザイン会社\20150330_納品\P_02_konkou\13.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9743" y="5019804"/>
              <a:ext cx="1287239" cy="69818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3" descr="\\10.177.112.4\Share1\kikaku\01_ビジネス企画担当\30_情報収集\ソリューション活用シーン\fromデザイン会社\20150330_納品\P_02_konkou\human_02.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21264" y="4713776"/>
              <a:ext cx="409222" cy="587039"/>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Text Box 52"/>
          <p:cNvSpPr txBox="1">
            <a:spLocks noChangeArrowheads="1"/>
          </p:cNvSpPr>
          <p:nvPr/>
        </p:nvSpPr>
        <p:spPr bwMode="auto">
          <a:xfrm>
            <a:off x="510329" y="863868"/>
            <a:ext cx="1877113" cy="646331"/>
          </a:xfrm>
          <a:prstGeom prst="rect">
            <a:avLst/>
          </a:prstGeom>
          <a:solidFill>
            <a:srgbClr val="FFFFFF"/>
          </a:solidFill>
          <a:ln w="9525" cmpd="sng">
            <a:solidFill>
              <a:srgbClr val="FF9933"/>
            </a:solidFill>
            <a:miter lim="800000"/>
            <a:headEnd/>
            <a:tailEnd/>
          </a:ln>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marL="0" marR="0" lvl="0" indent="0" defTabSz="455613" eaLnBrk="1" fontAlgn="base" latinLnBrk="0" hangingPunct="1">
              <a:lnSpc>
                <a:spcPct val="100000"/>
              </a:lnSpc>
              <a:spcBef>
                <a:spcPct val="50000"/>
              </a:spcBef>
              <a:spcAft>
                <a:spcPct val="0"/>
              </a:spcAft>
              <a:buClrTx/>
              <a:buSzTx/>
              <a:buFontTx/>
              <a:buNone/>
              <a:tabLst/>
              <a:defRPr/>
            </a:pPr>
            <a:r>
              <a:rPr kumimoji="1" lang="ja-JP" altLang="en-US" sz="1200" b="0"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後日、会員限定向けの旅行案内のレコメンド、次回の旅先の候補に</a:t>
            </a:r>
            <a:endParaRPr lang="en-US" altLang="ja-JP" kern="0" dirty="0" smtClean="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52" name="直線コネクタ 151"/>
          <p:cNvCxnSpPr/>
          <p:nvPr/>
        </p:nvCxnSpPr>
        <p:spPr>
          <a:xfrm>
            <a:off x="2201221" y="1510211"/>
            <a:ext cx="313695" cy="264038"/>
          </a:xfrm>
          <a:prstGeom prst="line">
            <a:avLst/>
          </a:prstGeom>
          <a:noFill/>
          <a:ln w="9525" cap="flat" cmpd="sng" algn="ctr">
            <a:solidFill>
              <a:srgbClr val="FF9933"/>
            </a:solidFill>
            <a:prstDash val="solid"/>
            <a:headEnd type="none"/>
            <a:tailEnd type="oval"/>
          </a:ln>
          <a:effectLst/>
        </p:spPr>
      </p:cxnSp>
      <p:pic>
        <p:nvPicPr>
          <p:cNvPr id="153" name="図 152"/>
          <p:cNvPicPr>
            <a:picLocks noChangeAspect="1"/>
          </p:cNvPicPr>
          <p:nvPr/>
        </p:nvPicPr>
        <p:blipFill>
          <a:blip r:embed="rId21"/>
          <a:stretch>
            <a:fillRect/>
          </a:stretch>
        </p:blipFill>
        <p:spPr>
          <a:xfrm>
            <a:off x="3135539" y="2054381"/>
            <a:ext cx="909888" cy="618900"/>
          </a:xfrm>
          <a:prstGeom prst="rect">
            <a:avLst/>
          </a:prstGeom>
        </p:spPr>
      </p:pic>
    </p:spTree>
    <p:extLst>
      <p:ext uri="{BB962C8B-B14F-4D97-AF65-F5344CB8AC3E}">
        <p14:creationId xmlns:p14="http://schemas.microsoft.com/office/powerpoint/2010/main" val="25351022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ea typeface="+mn-ea"/>
              </a:rPr>
              <a:t>3.5.</a:t>
            </a:r>
            <a:r>
              <a:rPr lang="ja-JP" altLang="en-US" dirty="0" smtClean="0">
                <a:latin typeface="+mn-ea"/>
                <a:ea typeface="+mn-ea"/>
              </a:rPr>
              <a:t>機能要件（決済端末）：管理画面（</a:t>
            </a:r>
            <a:r>
              <a:rPr lang="en-US" altLang="ja-JP" dirty="0" smtClean="0">
                <a:latin typeface="+mn-ea"/>
                <a:ea typeface="+mn-ea"/>
              </a:rPr>
              <a:t>1/2</a:t>
            </a:r>
            <a:r>
              <a:rPr lang="ja-JP" altLang="en-US" dirty="0" smtClean="0">
                <a:latin typeface="+mn-ea"/>
                <a:ea typeface="+mn-ea"/>
              </a:rPr>
              <a:t>）</a:t>
            </a:r>
            <a:endParaRPr kumimoji="1" lang="ja-JP" altLang="en-US" dirty="0">
              <a:latin typeface="+mn-ea"/>
              <a:ea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3137459092"/>
              </p:ext>
            </p:extLst>
          </p:nvPr>
        </p:nvGraphicFramePr>
        <p:xfrm>
          <a:off x="139902" y="1621099"/>
          <a:ext cx="9623250" cy="4698302"/>
        </p:xfrm>
        <a:graphic>
          <a:graphicData uri="http://schemas.openxmlformats.org/drawingml/2006/table">
            <a:tbl>
              <a:tblPr firstRow="1" bandRow="1">
                <a:tableStyleId>{5C22544A-7EE6-4342-B048-85BDC9FD1C3A}</a:tableStyleId>
              </a:tblPr>
              <a:tblGrid>
                <a:gridCol w="4811625">
                  <a:extLst>
                    <a:ext uri="{9D8B030D-6E8A-4147-A177-3AD203B41FA5}">
                      <a16:colId xmlns:a16="http://schemas.microsoft.com/office/drawing/2014/main" val="1822314971"/>
                    </a:ext>
                  </a:extLst>
                </a:gridCol>
                <a:gridCol w="4811625">
                  <a:extLst>
                    <a:ext uri="{9D8B030D-6E8A-4147-A177-3AD203B41FA5}">
                      <a16:colId xmlns:a16="http://schemas.microsoft.com/office/drawing/2014/main" val="2328749640"/>
                    </a:ext>
                  </a:extLst>
                </a:gridCol>
              </a:tblGrid>
              <a:tr h="370840">
                <a:tc>
                  <a:txBody>
                    <a:bodyPr/>
                    <a:lstStyle/>
                    <a:p>
                      <a:pPr algn="ctr"/>
                      <a:r>
                        <a:rPr kumimoji="1" lang="en-US" altLang="ja-JP" dirty="0" err="1" smtClean="0"/>
                        <a:t>ArchWEB</a:t>
                      </a:r>
                      <a:endParaRPr kumimoji="1" lang="ja-JP" altLang="en-US" dirty="0"/>
                    </a:p>
                  </a:txBody>
                  <a:tcPr>
                    <a:solidFill>
                      <a:schemeClr val="accent2"/>
                    </a:solidFill>
                  </a:tcPr>
                </a:tc>
                <a:tc>
                  <a:txBody>
                    <a:bodyPr/>
                    <a:lstStyle/>
                    <a:p>
                      <a:pPr algn="ctr"/>
                      <a:r>
                        <a:rPr kumimoji="1" lang="ja-JP" altLang="en-US" dirty="0" smtClean="0"/>
                        <a:t>クーポン</a:t>
                      </a:r>
                      <a:r>
                        <a:rPr kumimoji="1" lang="en-US" altLang="ja-JP" dirty="0" smtClean="0"/>
                        <a:t>WEB</a:t>
                      </a:r>
                      <a:endParaRPr kumimoji="1" lang="ja-JP" altLang="en-US" dirty="0"/>
                    </a:p>
                  </a:txBody>
                  <a:tcPr>
                    <a:solidFill>
                      <a:schemeClr val="accent2"/>
                    </a:solidFill>
                  </a:tcPr>
                </a:tc>
                <a:extLst>
                  <a:ext uri="{0D108BD9-81ED-4DB2-BD59-A6C34878D82A}">
                    <a16:rowId xmlns:a16="http://schemas.microsoft.com/office/drawing/2014/main" val="1800098930"/>
                  </a:ext>
                </a:extLst>
              </a:tr>
              <a:tr h="370840">
                <a:tc>
                  <a:txBody>
                    <a:bodyPr/>
                    <a:lstStyle/>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txBody>
                  <a:tcPr>
                    <a:solidFill>
                      <a:schemeClr val="bg1"/>
                    </a:solidFill>
                  </a:tcPr>
                </a:tc>
                <a:tc>
                  <a:txBody>
                    <a:bodyPr/>
                    <a:lstStyle/>
                    <a:p>
                      <a:pPr algn="ctr"/>
                      <a:endParaRPr kumimoji="1" lang="ja-JP" altLang="en-US" dirty="0"/>
                    </a:p>
                  </a:txBody>
                  <a:tcPr>
                    <a:solidFill>
                      <a:schemeClr val="bg1"/>
                    </a:solidFill>
                  </a:tcPr>
                </a:tc>
                <a:extLst>
                  <a:ext uri="{0D108BD9-81ED-4DB2-BD59-A6C34878D82A}">
                    <a16:rowId xmlns:a16="http://schemas.microsoft.com/office/drawing/2014/main" val="3626052794"/>
                  </a:ext>
                </a:extLst>
              </a:tr>
            </a:tbl>
          </a:graphicData>
        </a:graphic>
      </p:graphicFrame>
      <p:sp>
        <p:nvSpPr>
          <p:cNvPr id="14" name="テキスト プレースホルダー 4"/>
          <p:cNvSpPr>
            <a:spLocks noGrp="1"/>
          </p:cNvSpPr>
          <p:nvPr>
            <p:ph type="body" sz="quarter" idx="10"/>
          </p:nvPr>
        </p:nvSpPr>
        <p:spPr>
          <a:xfrm>
            <a:off x="436790" y="908050"/>
            <a:ext cx="9029475" cy="596900"/>
          </a:xfrm>
        </p:spPr>
        <p:txBody>
          <a:bodyPr/>
          <a:lstStyle/>
          <a:p>
            <a:r>
              <a:rPr lang="ja-JP" altLang="en-US" dirty="0" smtClean="0">
                <a:latin typeface="+mn-ea"/>
                <a:ea typeface="+mn-ea"/>
              </a:rPr>
              <a:t>決済端末の管理画面については機能別に複数あります。以下イメージです。</a:t>
            </a:r>
            <a:endParaRPr lang="en-US" altLang="ja-JP" dirty="0" smtClean="0">
              <a:latin typeface="+mn-ea"/>
              <a:ea typeface="+mn-ea"/>
            </a:endParaRPr>
          </a:p>
          <a:p>
            <a:r>
              <a:rPr lang="en-US" altLang="ja-JP" sz="1200" dirty="0" smtClean="0">
                <a:latin typeface="+mn-ea"/>
                <a:ea typeface="+mn-ea"/>
              </a:rPr>
              <a:t>※</a:t>
            </a:r>
            <a:r>
              <a:rPr lang="en-US" altLang="ja-JP" sz="1200" dirty="0" err="1" smtClean="0">
                <a:latin typeface="+mn-ea"/>
                <a:ea typeface="+mn-ea"/>
              </a:rPr>
              <a:t>PastelPort</a:t>
            </a:r>
            <a:r>
              <a:rPr lang="ja-JP" altLang="en-US" sz="1200" dirty="0" smtClean="0">
                <a:latin typeface="+mn-ea"/>
                <a:ea typeface="+mn-ea"/>
              </a:rPr>
              <a:t>管理画面は駅ビル事務所様で利用しない為、割愛しております。</a:t>
            </a:r>
            <a:endParaRPr lang="ja-JP" altLang="en-US" sz="1200" dirty="0">
              <a:latin typeface="+mn-ea"/>
              <a:ea typeface="+mn-ea"/>
            </a:endParaRPr>
          </a:p>
        </p:txBody>
      </p:sp>
      <p:pic>
        <p:nvPicPr>
          <p:cNvPr id="23" name="図 22"/>
          <p:cNvPicPr>
            <a:picLocks noChangeAspect="1"/>
          </p:cNvPicPr>
          <p:nvPr/>
        </p:nvPicPr>
        <p:blipFill rotWithShape="1">
          <a:blip r:embed="rId2"/>
          <a:srcRect t="10002" r="67295"/>
          <a:stretch/>
        </p:blipFill>
        <p:spPr>
          <a:xfrm>
            <a:off x="168450" y="1995010"/>
            <a:ext cx="3664491" cy="4259000"/>
          </a:xfrm>
          <a:prstGeom prst="rect">
            <a:avLst/>
          </a:prstGeom>
        </p:spPr>
      </p:pic>
      <p:sp>
        <p:nvSpPr>
          <p:cNvPr id="5" name="正方形/長方形 4"/>
          <p:cNvSpPr/>
          <p:nvPr/>
        </p:nvSpPr>
        <p:spPr>
          <a:xfrm>
            <a:off x="3329125" y="2325950"/>
            <a:ext cx="275208" cy="3835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299711" y="2352201"/>
            <a:ext cx="2609244" cy="72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accent1">
                    <a:lumMod val="50000"/>
                  </a:schemeClr>
                </a:solidFill>
                <a:latin typeface="+mn-ea"/>
                <a:cs typeface="Meiryo UI" panose="020B0604030504040204" pitchFamily="50" charset="-128"/>
              </a:rPr>
              <a:t>照会対象期間等を入力し、検索</a:t>
            </a:r>
            <a:endParaRPr kumimoji="1" lang="ja-JP" altLang="en-US" sz="900" dirty="0">
              <a:solidFill>
                <a:schemeClr val="accent1">
                  <a:lumMod val="50000"/>
                </a:schemeClr>
              </a:solidFill>
              <a:latin typeface="+mn-ea"/>
              <a:cs typeface="Meiryo UI" panose="020B0604030504040204" pitchFamily="50" charset="-128"/>
            </a:endParaRPr>
          </a:p>
        </p:txBody>
      </p:sp>
      <p:sp>
        <p:nvSpPr>
          <p:cNvPr id="20" name="正方形/長方形 19"/>
          <p:cNvSpPr/>
          <p:nvPr/>
        </p:nvSpPr>
        <p:spPr>
          <a:xfrm>
            <a:off x="2299711" y="3896652"/>
            <a:ext cx="2609244" cy="72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accent1">
                    <a:lumMod val="50000"/>
                  </a:schemeClr>
                </a:solidFill>
                <a:latin typeface="+mn-ea"/>
                <a:cs typeface="Meiryo UI" panose="020B0604030504040204" pitchFamily="50" charset="-128"/>
              </a:rPr>
              <a:t>送信したいメッセージを入力し、送信対象のテナントを選択し、送信</a:t>
            </a:r>
            <a:endParaRPr kumimoji="1" lang="en-US" altLang="ja-JP" sz="900" dirty="0" smtClean="0">
              <a:solidFill>
                <a:schemeClr val="accent1">
                  <a:lumMod val="50000"/>
                </a:schemeClr>
              </a:solidFill>
              <a:latin typeface="+mn-ea"/>
              <a:cs typeface="Meiryo UI" panose="020B0604030504040204" pitchFamily="50" charset="-128"/>
            </a:endParaRPr>
          </a:p>
        </p:txBody>
      </p:sp>
      <p:sp>
        <p:nvSpPr>
          <p:cNvPr id="22" name="正方形/長方形 21"/>
          <p:cNvSpPr/>
          <p:nvPr/>
        </p:nvSpPr>
        <p:spPr>
          <a:xfrm>
            <a:off x="2528319" y="5272097"/>
            <a:ext cx="2380636" cy="72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accent1">
                    <a:lumMod val="50000"/>
                  </a:schemeClr>
                </a:solidFill>
                <a:latin typeface="+mn-ea"/>
                <a:cs typeface="Meiryo UI" panose="020B0604030504040204" pitchFamily="50" charset="-128"/>
              </a:rPr>
              <a:t>TOP</a:t>
            </a:r>
            <a:r>
              <a:rPr kumimoji="1" lang="ja-JP" altLang="en-US" sz="900" dirty="0" smtClean="0">
                <a:solidFill>
                  <a:schemeClr val="accent1">
                    <a:lumMod val="50000"/>
                  </a:schemeClr>
                </a:solidFill>
                <a:latin typeface="+mn-ea"/>
                <a:cs typeface="Meiryo UI" panose="020B0604030504040204" pitchFamily="50" charset="-128"/>
              </a:rPr>
              <a:t>画面に緊急通知を発信した日時とテナント名が表示</a:t>
            </a:r>
            <a:endParaRPr kumimoji="1" lang="en-US" altLang="ja-JP" sz="900" dirty="0" smtClean="0">
              <a:solidFill>
                <a:schemeClr val="accent1">
                  <a:lumMod val="50000"/>
                </a:schemeClr>
              </a:solidFill>
              <a:latin typeface="+mn-ea"/>
              <a:cs typeface="Meiryo UI" panose="020B0604030504040204" pitchFamily="50" charset="-128"/>
            </a:endParaRPr>
          </a:p>
        </p:txBody>
      </p:sp>
      <p:pic>
        <p:nvPicPr>
          <p:cNvPr id="24" name="図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36" y="3349174"/>
            <a:ext cx="3690919" cy="295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994" y="2033340"/>
            <a:ext cx="3129971" cy="263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正方形/長方形 25"/>
          <p:cNvSpPr/>
          <p:nvPr/>
        </p:nvSpPr>
        <p:spPr>
          <a:xfrm>
            <a:off x="8345009" y="2325950"/>
            <a:ext cx="1318545" cy="72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accent1">
                    <a:lumMod val="50000"/>
                  </a:schemeClr>
                </a:solidFill>
                <a:latin typeface="+mn-ea"/>
                <a:cs typeface="Meiryo UI" panose="020B0604030504040204" pitchFamily="50" charset="-128"/>
              </a:rPr>
              <a:t>キャンペーン設定</a:t>
            </a:r>
            <a:endParaRPr kumimoji="1" lang="ja-JP" altLang="en-US" sz="900" dirty="0">
              <a:solidFill>
                <a:schemeClr val="accent1">
                  <a:lumMod val="50000"/>
                </a:schemeClr>
              </a:solidFill>
              <a:latin typeface="+mn-ea"/>
              <a:cs typeface="Meiryo UI" panose="020B0604030504040204" pitchFamily="50" charset="-128"/>
            </a:endParaRPr>
          </a:p>
        </p:txBody>
      </p:sp>
    </p:spTree>
    <p:extLst>
      <p:ext uri="{BB962C8B-B14F-4D97-AF65-F5344CB8AC3E}">
        <p14:creationId xmlns:p14="http://schemas.microsoft.com/office/powerpoint/2010/main" val="281377364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latin typeface="+mn-ea"/>
              </a:rPr>
              <a:t>3.5.</a:t>
            </a:r>
            <a:r>
              <a:rPr lang="ja-JP" altLang="en-US" dirty="0">
                <a:latin typeface="+mn-ea"/>
              </a:rPr>
              <a:t>機能要件（決済端末）：管理画面</a:t>
            </a:r>
            <a:r>
              <a:rPr lang="ja-JP" altLang="en-US" dirty="0" smtClean="0">
                <a:latin typeface="+mn-ea"/>
              </a:rPr>
              <a:t>（</a:t>
            </a:r>
            <a:r>
              <a:rPr lang="en-US" altLang="ja-JP" dirty="0">
                <a:latin typeface="+mn-ea"/>
              </a:rPr>
              <a:t>2</a:t>
            </a:r>
            <a:r>
              <a:rPr lang="en-US" altLang="ja-JP" dirty="0" smtClean="0">
                <a:latin typeface="+mn-ea"/>
              </a:rPr>
              <a:t>/2</a:t>
            </a:r>
            <a:r>
              <a:rPr lang="ja-JP" altLang="en-US" dirty="0">
                <a:latin typeface="+mn-ea"/>
              </a:rPr>
              <a:t>）</a:t>
            </a:r>
            <a:endParaRPr kumimoji="1" lang="ja-JP" altLang="en-US" dirty="0">
              <a:latin typeface="+mn-ea"/>
              <a:ea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4003181991"/>
              </p:ext>
            </p:extLst>
          </p:nvPr>
        </p:nvGraphicFramePr>
        <p:xfrm>
          <a:off x="139902" y="1621099"/>
          <a:ext cx="9623250" cy="4698302"/>
        </p:xfrm>
        <a:graphic>
          <a:graphicData uri="http://schemas.openxmlformats.org/drawingml/2006/table">
            <a:tbl>
              <a:tblPr firstRow="1" bandRow="1">
                <a:tableStyleId>{5C22544A-7EE6-4342-B048-85BDC9FD1C3A}</a:tableStyleId>
              </a:tblPr>
              <a:tblGrid>
                <a:gridCol w="4811625">
                  <a:extLst>
                    <a:ext uri="{9D8B030D-6E8A-4147-A177-3AD203B41FA5}">
                      <a16:colId xmlns:a16="http://schemas.microsoft.com/office/drawing/2014/main" val="1822314971"/>
                    </a:ext>
                  </a:extLst>
                </a:gridCol>
                <a:gridCol w="4811625">
                  <a:extLst>
                    <a:ext uri="{9D8B030D-6E8A-4147-A177-3AD203B41FA5}">
                      <a16:colId xmlns:a16="http://schemas.microsoft.com/office/drawing/2014/main" val="2328749640"/>
                    </a:ext>
                  </a:extLst>
                </a:gridCol>
              </a:tblGrid>
              <a:tr h="370840">
                <a:tc>
                  <a:txBody>
                    <a:bodyPr/>
                    <a:lstStyle/>
                    <a:p>
                      <a:pPr algn="ctr"/>
                      <a:r>
                        <a:rPr kumimoji="1" lang="en-US" altLang="ja-JP" dirty="0" smtClean="0"/>
                        <a:t>Code WEB</a:t>
                      </a:r>
                      <a:endParaRPr kumimoji="1" lang="ja-JP" altLang="en-US" dirty="0"/>
                    </a:p>
                  </a:txBody>
                  <a:tcPr>
                    <a:solidFill>
                      <a:schemeClr val="accent2"/>
                    </a:solidFill>
                  </a:tcPr>
                </a:tc>
                <a:tc>
                  <a:txBody>
                    <a:bodyPr/>
                    <a:lstStyle/>
                    <a:p>
                      <a:pPr algn="ctr"/>
                      <a:r>
                        <a:rPr kumimoji="1" lang="ja-JP" altLang="en-US" dirty="0" smtClean="0"/>
                        <a:t>伝票保管</a:t>
                      </a:r>
                      <a:r>
                        <a:rPr kumimoji="1" lang="en-US" altLang="ja-JP" dirty="0" smtClean="0"/>
                        <a:t>WEB</a:t>
                      </a:r>
                      <a:endParaRPr kumimoji="1" lang="ja-JP" altLang="en-US" dirty="0"/>
                    </a:p>
                  </a:txBody>
                  <a:tcPr>
                    <a:solidFill>
                      <a:schemeClr val="accent2"/>
                    </a:solidFill>
                  </a:tcPr>
                </a:tc>
                <a:extLst>
                  <a:ext uri="{0D108BD9-81ED-4DB2-BD59-A6C34878D82A}">
                    <a16:rowId xmlns:a16="http://schemas.microsoft.com/office/drawing/2014/main" val="1800098930"/>
                  </a:ext>
                </a:extLst>
              </a:tr>
              <a:tr h="370840">
                <a:tc>
                  <a:txBody>
                    <a:bodyPr/>
                    <a:lstStyle/>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p>
                      <a:pPr algn="ctr"/>
                      <a:endParaRPr kumimoji="1" lang="en-US" altLang="ja-JP" dirty="0" smtClean="0"/>
                    </a:p>
                  </a:txBody>
                  <a:tcPr>
                    <a:solidFill>
                      <a:schemeClr val="bg1"/>
                    </a:solidFill>
                  </a:tcPr>
                </a:tc>
                <a:tc>
                  <a:txBody>
                    <a:bodyPr/>
                    <a:lstStyle/>
                    <a:p>
                      <a:pPr algn="ctr"/>
                      <a:endParaRPr kumimoji="1" lang="ja-JP" altLang="en-US" dirty="0"/>
                    </a:p>
                  </a:txBody>
                  <a:tcPr>
                    <a:solidFill>
                      <a:schemeClr val="bg1"/>
                    </a:solidFill>
                  </a:tcPr>
                </a:tc>
                <a:extLst>
                  <a:ext uri="{0D108BD9-81ED-4DB2-BD59-A6C34878D82A}">
                    <a16:rowId xmlns:a16="http://schemas.microsoft.com/office/drawing/2014/main" val="3626052794"/>
                  </a:ext>
                </a:extLst>
              </a:tr>
            </a:tbl>
          </a:graphicData>
        </a:graphic>
      </p:graphicFrame>
      <p:sp>
        <p:nvSpPr>
          <p:cNvPr id="14" name="テキスト プレースホルダー 4"/>
          <p:cNvSpPr>
            <a:spLocks noGrp="1"/>
          </p:cNvSpPr>
          <p:nvPr>
            <p:ph type="body" sz="quarter" idx="10"/>
          </p:nvPr>
        </p:nvSpPr>
        <p:spPr>
          <a:xfrm>
            <a:off x="436790" y="908050"/>
            <a:ext cx="9029475" cy="596900"/>
          </a:xfrm>
        </p:spPr>
        <p:txBody>
          <a:bodyPr/>
          <a:lstStyle/>
          <a:p>
            <a:r>
              <a:rPr lang="ja-JP" altLang="en-US" dirty="0" smtClean="0">
                <a:latin typeface="+mn-ea"/>
                <a:ea typeface="+mn-ea"/>
              </a:rPr>
              <a:t>決済端末の管理画面については機能別に複数あります。以下イメージです。</a:t>
            </a:r>
            <a:endParaRPr lang="en-US" altLang="ja-JP" dirty="0" smtClean="0">
              <a:latin typeface="+mn-ea"/>
              <a:ea typeface="+mn-ea"/>
            </a:endParaRPr>
          </a:p>
          <a:p>
            <a:r>
              <a:rPr lang="en-US" altLang="ja-JP" sz="1200" dirty="0" smtClean="0">
                <a:latin typeface="+mn-ea"/>
                <a:ea typeface="+mn-ea"/>
              </a:rPr>
              <a:t>※</a:t>
            </a:r>
            <a:r>
              <a:rPr lang="en-US" altLang="ja-JP" sz="1200" dirty="0" err="1" smtClean="0">
                <a:latin typeface="+mn-ea"/>
                <a:ea typeface="+mn-ea"/>
              </a:rPr>
              <a:t>PastelPort</a:t>
            </a:r>
            <a:r>
              <a:rPr lang="ja-JP" altLang="en-US" sz="1200" dirty="0" smtClean="0">
                <a:latin typeface="+mn-ea"/>
                <a:ea typeface="+mn-ea"/>
              </a:rPr>
              <a:t>管理画面は駅ビル事務所様で利用しない為、割愛しております。</a:t>
            </a:r>
            <a:endParaRPr lang="ja-JP" altLang="en-US" sz="1200" dirty="0">
              <a:latin typeface="+mn-ea"/>
              <a:ea typeface="+mn-ea"/>
            </a:endParaRPr>
          </a:p>
        </p:txBody>
      </p:sp>
      <p:pic>
        <p:nvPicPr>
          <p:cNvPr id="3" name="図 2"/>
          <p:cNvPicPr>
            <a:picLocks noChangeAspect="1"/>
          </p:cNvPicPr>
          <p:nvPr/>
        </p:nvPicPr>
        <p:blipFill>
          <a:blip r:embed="rId2"/>
          <a:stretch>
            <a:fillRect/>
          </a:stretch>
        </p:blipFill>
        <p:spPr>
          <a:xfrm>
            <a:off x="5853481" y="2140201"/>
            <a:ext cx="3152775" cy="4086225"/>
          </a:xfrm>
          <a:prstGeom prst="rect">
            <a:avLst/>
          </a:prstGeom>
        </p:spPr>
      </p:pic>
      <p:pic>
        <p:nvPicPr>
          <p:cNvPr id="5" name="図 4"/>
          <p:cNvPicPr>
            <a:picLocks noChangeAspect="1"/>
          </p:cNvPicPr>
          <p:nvPr/>
        </p:nvPicPr>
        <p:blipFill>
          <a:blip r:embed="rId3"/>
          <a:stretch>
            <a:fillRect/>
          </a:stretch>
        </p:blipFill>
        <p:spPr>
          <a:xfrm>
            <a:off x="270444" y="2420902"/>
            <a:ext cx="3764867" cy="2639370"/>
          </a:xfrm>
          <a:prstGeom prst="rect">
            <a:avLst/>
          </a:prstGeom>
        </p:spPr>
      </p:pic>
      <p:sp>
        <p:nvSpPr>
          <p:cNvPr id="10" name="正方形/長方形 9"/>
          <p:cNvSpPr/>
          <p:nvPr/>
        </p:nvSpPr>
        <p:spPr>
          <a:xfrm>
            <a:off x="2235032" y="4700272"/>
            <a:ext cx="2609244" cy="720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accent1">
                    <a:lumMod val="50000"/>
                  </a:schemeClr>
                </a:solidFill>
                <a:latin typeface="+mn-ea"/>
                <a:cs typeface="Meiryo UI" panose="020B0604030504040204" pitchFamily="50" charset="-128"/>
              </a:rPr>
              <a:t>取引</a:t>
            </a:r>
            <a:r>
              <a:rPr kumimoji="1" lang="ja-JP" altLang="en-US" sz="900" dirty="0">
                <a:solidFill>
                  <a:schemeClr val="accent1">
                    <a:lumMod val="50000"/>
                  </a:schemeClr>
                </a:solidFill>
                <a:latin typeface="+mn-ea"/>
                <a:cs typeface="Meiryo UI" panose="020B0604030504040204" pitchFamily="50" charset="-128"/>
              </a:rPr>
              <a:t>・</a:t>
            </a:r>
            <a:r>
              <a:rPr kumimoji="1" lang="ja-JP" altLang="en-US" sz="900" dirty="0" smtClean="0">
                <a:solidFill>
                  <a:schemeClr val="accent1">
                    <a:lumMod val="50000"/>
                  </a:schemeClr>
                </a:solidFill>
                <a:latin typeface="+mn-ea"/>
                <a:cs typeface="Meiryo UI" panose="020B0604030504040204" pitchFamily="50" charset="-128"/>
              </a:rPr>
              <a:t>売上ダッシュボード</a:t>
            </a:r>
            <a:endParaRPr kumimoji="1" lang="en-US" altLang="ja-JP" sz="900" dirty="0" smtClean="0">
              <a:solidFill>
                <a:schemeClr val="accent1">
                  <a:lumMod val="50000"/>
                </a:schemeClr>
              </a:solidFill>
              <a:latin typeface="+mn-ea"/>
              <a:cs typeface="Meiryo UI" panose="020B0604030504040204" pitchFamily="50" charset="-128"/>
            </a:endParaRPr>
          </a:p>
          <a:p>
            <a:r>
              <a:rPr kumimoji="1" lang="ja-JP" altLang="en-US" sz="900" dirty="0" smtClean="0">
                <a:solidFill>
                  <a:schemeClr val="accent1">
                    <a:lumMod val="50000"/>
                  </a:schemeClr>
                </a:solidFill>
                <a:latin typeface="+mn-ea"/>
                <a:cs typeface="Meiryo UI" panose="020B0604030504040204" pitchFamily="50" charset="-128"/>
              </a:rPr>
              <a:t>取引照会・検索</a:t>
            </a:r>
            <a:endParaRPr kumimoji="1" lang="en-US" altLang="ja-JP" sz="900" dirty="0" smtClean="0">
              <a:solidFill>
                <a:schemeClr val="accent1">
                  <a:lumMod val="50000"/>
                </a:schemeClr>
              </a:solidFill>
              <a:latin typeface="+mn-ea"/>
              <a:cs typeface="Meiryo UI" panose="020B0604030504040204" pitchFamily="50" charset="-128"/>
            </a:endParaRPr>
          </a:p>
        </p:txBody>
      </p:sp>
    </p:spTree>
    <p:extLst>
      <p:ext uri="{BB962C8B-B14F-4D97-AF65-F5344CB8AC3E}">
        <p14:creationId xmlns:p14="http://schemas.microsoft.com/office/powerpoint/2010/main" val="94533057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8949053" y="3347000"/>
            <a:ext cx="884909" cy="889106"/>
          </a:xfrm>
          <a:prstGeom prst="rect">
            <a:avLst/>
          </a:prstGeom>
          <a:solidFill>
            <a:schemeClr val="accent6">
              <a:lumMod val="40000"/>
              <a:lumOff val="6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関連</a:t>
            </a:r>
            <a:endParaRPr kumimoji="1" lang="en-US" altLang="ja-JP"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ベンダ</a:t>
            </a:r>
            <a:endParaRPr lang="en-US" altLang="ja-JP"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7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例</a:t>
            </a:r>
            <a:r>
              <a:rPr kumimoji="1" lang="en-US" altLang="ja-JP" sz="7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7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ネットワーク</a:t>
            </a:r>
            <a:endParaRPr kumimoji="1"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3" name="直線矢印コネクタ 42"/>
          <p:cNvCxnSpPr/>
          <p:nvPr/>
        </p:nvCxnSpPr>
        <p:spPr>
          <a:xfrm>
            <a:off x="6028926" y="3653083"/>
            <a:ext cx="3060000" cy="0"/>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 name="タイトル 3"/>
          <p:cNvSpPr>
            <a:spLocks noGrp="1"/>
          </p:cNvSpPr>
          <p:nvPr>
            <p:ph type="title"/>
          </p:nvPr>
        </p:nvSpPr>
        <p:spPr/>
        <p:txBody>
          <a:bodyPr>
            <a:normAutofit/>
          </a:bodyPr>
          <a:lstStyle/>
          <a:p>
            <a:r>
              <a:rPr lang="en-US" altLang="ja-JP" dirty="0" smtClean="0">
                <a:latin typeface="+mn-ea"/>
                <a:ea typeface="+mn-ea"/>
              </a:rPr>
              <a:t>4. </a:t>
            </a:r>
            <a:r>
              <a:rPr lang="ja-JP" altLang="en-US" dirty="0" smtClean="0">
                <a:latin typeface="+mn-ea"/>
                <a:ea typeface="+mn-ea"/>
              </a:rPr>
              <a:t>非機能要件（保守維持）</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469210" cy="5256000"/>
          </a:xfrm>
        </p:spPr>
        <p:txBody>
          <a:bodyPr/>
          <a:lstStyle/>
          <a:p>
            <a:r>
              <a:rPr lang="ja-JP" altLang="en-US" dirty="0" smtClean="0">
                <a:latin typeface="+mn-ea"/>
              </a:rPr>
              <a:t>商業施設保守経験値のあるデスクで、駅ビル各社、テナント様より問合せに対応します。</a:t>
            </a:r>
            <a:endParaRPr lang="en-US" altLang="ja-JP" dirty="0" smtClean="0">
              <a:latin typeface="+mn-ea"/>
              <a:ea typeface="+mn-ea"/>
            </a:endParaRPr>
          </a:p>
        </p:txBody>
      </p:sp>
      <p:sp>
        <p:nvSpPr>
          <p:cNvPr id="7" name="正方形/長方形 6"/>
          <p:cNvSpPr/>
          <p:nvPr/>
        </p:nvSpPr>
        <p:spPr>
          <a:xfrm>
            <a:off x="4228726" y="1287022"/>
            <a:ext cx="1795511" cy="4711279"/>
          </a:xfrm>
          <a:prstGeom prst="rect">
            <a:avLst/>
          </a:prstGeom>
          <a:solidFill>
            <a:schemeClr val="accent2">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12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Arch</a:t>
            </a:r>
            <a:r>
              <a:rPr lang="ja-JP" altLang="en-US" sz="12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サポート</a:t>
            </a:r>
            <a:r>
              <a:rPr kumimoji="1" lang="ja-JP" altLang="en-US" sz="12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デスク</a:t>
            </a:r>
          </a:p>
        </p:txBody>
      </p:sp>
      <p:sp>
        <p:nvSpPr>
          <p:cNvPr id="8" name="正方形/長方形 7"/>
          <p:cNvSpPr/>
          <p:nvPr/>
        </p:nvSpPr>
        <p:spPr>
          <a:xfrm>
            <a:off x="106535" y="2813415"/>
            <a:ext cx="2579444" cy="3582504"/>
          </a:xfrm>
          <a:prstGeom prst="rect">
            <a:avLst/>
          </a:prstGeom>
          <a:solidFill>
            <a:srgbClr val="D1FFFF"/>
          </a:solidFill>
          <a:ln>
            <a:solidFill>
              <a:srgbClr val="008080"/>
            </a:solidFill>
          </a:ln>
          <a:effectLst/>
        </p:spPr>
        <p:style>
          <a:lnRef idx="1">
            <a:schemeClr val="accent1"/>
          </a:lnRef>
          <a:fillRef idx="3">
            <a:schemeClr val="accent1"/>
          </a:fillRef>
          <a:effectRef idx="2">
            <a:schemeClr val="accent1"/>
          </a:effectRef>
          <a:fontRef idx="minor">
            <a:schemeClr val="lt1"/>
          </a:fontRef>
        </p:style>
        <p:txBody>
          <a:bodyPr vert="eaVert" rtlCol="0" anchor="b"/>
          <a:lstStyle/>
          <a:p>
            <a:r>
              <a:rPr kumimoji="1" lang="ja-JP" altLang="en-US" sz="1200" b="1" dirty="0" smtClean="0">
                <a:solidFill>
                  <a:srgbClr val="006666"/>
                </a:solidFill>
                <a:latin typeface="Meiryo UI" panose="020B0604030504040204" pitchFamily="50" charset="-128"/>
                <a:ea typeface="Meiryo UI" panose="020B0604030504040204" pitchFamily="50" charset="-128"/>
                <a:cs typeface="Meiryo UI" panose="020B0604030504040204" pitchFamily="50" charset="-128"/>
              </a:rPr>
              <a:t>商業</a:t>
            </a:r>
            <a:r>
              <a:rPr kumimoji="1" lang="ja-JP" altLang="en-US" sz="1200" b="1" dirty="0">
                <a:solidFill>
                  <a:srgbClr val="006666"/>
                </a:solidFill>
                <a:latin typeface="Meiryo UI" panose="020B0604030504040204" pitchFamily="50" charset="-128"/>
                <a:ea typeface="Meiryo UI" panose="020B0604030504040204" pitchFamily="50" charset="-128"/>
                <a:cs typeface="Meiryo UI" panose="020B0604030504040204" pitchFamily="50" charset="-128"/>
              </a:rPr>
              <a:t>施設</a:t>
            </a:r>
            <a:endParaRPr kumimoji="1" lang="ja-JP" altLang="en-US" sz="1200" b="1" dirty="0" smtClean="0">
              <a:solidFill>
                <a:srgbClr val="00666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14"/>
          <p:cNvSpPr>
            <a:spLocks noChangeArrowheads="1"/>
          </p:cNvSpPr>
          <p:nvPr/>
        </p:nvSpPr>
        <p:spPr bwMode="auto">
          <a:xfrm>
            <a:off x="229913" y="4632149"/>
            <a:ext cx="2376000" cy="260350"/>
          </a:xfrm>
          <a:prstGeom prst="rect">
            <a:avLst/>
          </a:prstGeom>
          <a:solidFill>
            <a:srgbClr val="008080"/>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pPr algn="ctr"/>
            <a:r>
              <a:rPr lang="ja-JP" altLang="en-US" sz="11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テナント</a:t>
            </a:r>
            <a:endParaRPr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15"/>
          <p:cNvSpPr>
            <a:spLocks noChangeArrowheads="1"/>
          </p:cNvSpPr>
          <p:nvPr/>
        </p:nvSpPr>
        <p:spPr bwMode="auto">
          <a:xfrm>
            <a:off x="229913" y="4892499"/>
            <a:ext cx="2376000" cy="939815"/>
          </a:xfrm>
          <a:prstGeom prst="rect">
            <a:avLst/>
          </a:prstGeom>
          <a:solidFill>
            <a:schemeClr val="bg1"/>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操作・仕様に関する問合せ</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機器の不具合・故障</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Rectangle 14"/>
          <p:cNvSpPr>
            <a:spLocks noChangeArrowheads="1"/>
          </p:cNvSpPr>
          <p:nvPr/>
        </p:nvSpPr>
        <p:spPr bwMode="auto">
          <a:xfrm>
            <a:off x="723729" y="3182145"/>
            <a:ext cx="1872208" cy="260350"/>
          </a:xfrm>
          <a:prstGeom prst="rect">
            <a:avLst/>
          </a:prstGeom>
          <a:solidFill>
            <a:srgbClr val="008080"/>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pPr algn="ctr"/>
            <a:r>
              <a:rPr lang="ja-JP" altLang="en-US" sz="11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事務</a:t>
            </a:r>
            <a:r>
              <a:rPr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所</a:t>
            </a:r>
          </a:p>
        </p:txBody>
      </p:sp>
      <p:sp>
        <p:nvSpPr>
          <p:cNvPr id="12" name="Rectangle 15"/>
          <p:cNvSpPr>
            <a:spLocks noChangeArrowheads="1"/>
          </p:cNvSpPr>
          <p:nvPr/>
        </p:nvSpPr>
        <p:spPr bwMode="auto">
          <a:xfrm>
            <a:off x="723729" y="3442495"/>
            <a:ext cx="1872208" cy="1029138"/>
          </a:xfrm>
          <a:prstGeom prst="rect">
            <a:avLst/>
          </a:prstGeom>
          <a:solidFill>
            <a:schemeClr val="bg1"/>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操作</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・仕様に関する問合せ</a:t>
            </a:r>
            <a:endParaRPr kumimoji="1"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機器の不具合・</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故障</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p:cNvSpPr/>
          <p:nvPr/>
        </p:nvSpPr>
        <p:spPr>
          <a:xfrm>
            <a:off x="106535" y="1231273"/>
            <a:ext cx="2579444" cy="1080000"/>
          </a:xfrm>
          <a:prstGeom prst="rect">
            <a:avLst/>
          </a:prstGeom>
          <a:solidFill>
            <a:srgbClr val="D1FFFF"/>
          </a:solidFill>
          <a:ln>
            <a:solidFill>
              <a:srgbClr val="008080"/>
            </a:solidFill>
          </a:ln>
          <a:effectLst/>
        </p:spPr>
        <p:style>
          <a:lnRef idx="1">
            <a:schemeClr val="accent1"/>
          </a:lnRef>
          <a:fillRef idx="3">
            <a:schemeClr val="accent1"/>
          </a:fillRef>
          <a:effectRef idx="2">
            <a:schemeClr val="accent1"/>
          </a:effectRef>
          <a:fontRef idx="minor">
            <a:schemeClr val="lt1"/>
          </a:fontRef>
        </p:style>
        <p:txBody>
          <a:bodyPr vert="eaVert" rtlCol="0" anchor="b"/>
          <a:lstStyle/>
          <a:p>
            <a:r>
              <a:rPr kumimoji="1" lang="ja-JP" altLang="en-US" sz="1200" b="1" dirty="0" smtClean="0">
                <a:solidFill>
                  <a:srgbClr val="006666"/>
                </a:solidFill>
                <a:latin typeface="Meiryo UI" panose="020B0604030504040204" pitchFamily="50" charset="-128"/>
                <a:ea typeface="Meiryo UI" panose="020B0604030504040204" pitchFamily="50" charset="-128"/>
                <a:cs typeface="Meiryo UI" panose="020B0604030504040204" pitchFamily="50" charset="-128"/>
              </a:rPr>
              <a:t>本社</a:t>
            </a:r>
          </a:p>
        </p:txBody>
      </p:sp>
      <p:sp>
        <p:nvSpPr>
          <p:cNvPr id="16" name="Rectangle 14"/>
          <p:cNvSpPr>
            <a:spLocks noChangeArrowheads="1"/>
          </p:cNvSpPr>
          <p:nvPr/>
        </p:nvSpPr>
        <p:spPr bwMode="auto">
          <a:xfrm>
            <a:off x="736338" y="1382456"/>
            <a:ext cx="1872208" cy="260350"/>
          </a:xfrm>
          <a:prstGeom prst="rect">
            <a:avLst/>
          </a:prstGeom>
          <a:solidFill>
            <a:srgbClr val="008080"/>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pPr algn="ctr"/>
            <a:r>
              <a:rPr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管理</a:t>
            </a:r>
            <a:r>
              <a:rPr lang="ja-JP" altLang="en-US" sz="11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部門</a:t>
            </a:r>
            <a:endParaRPr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Rectangle 15"/>
          <p:cNvSpPr>
            <a:spLocks noChangeArrowheads="1"/>
          </p:cNvSpPr>
          <p:nvPr/>
        </p:nvSpPr>
        <p:spPr bwMode="auto">
          <a:xfrm>
            <a:off x="736338" y="1642807"/>
            <a:ext cx="1872208" cy="511282"/>
          </a:xfrm>
          <a:prstGeom prst="rect">
            <a:avLst/>
          </a:prstGeom>
          <a:solidFill>
            <a:schemeClr val="bg1"/>
          </a:solidFill>
          <a:ln w="9525">
            <a:solidFill>
              <a:schemeClr val="bg2"/>
            </a:solidFill>
            <a:miter lim="800000"/>
            <a:headEnd/>
            <a:tailEnd/>
          </a:ln>
        </p:spPr>
        <p:txBody>
          <a:bodyPr wrap="none" anchor="ctr"/>
          <a:lstStyle>
            <a:lvl1pPr>
              <a:defRPr sz="2100">
                <a:solidFill>
                  <a:schemeClr val="tx1"/>
                </a:solidFill>
                <a:latin typeface="Arial" charset="0"/>
                <a:ea typeface="ＭＳ Ｐゴシック" charset="-128"/>
              </a:defRPr>
            </a:lvl1pPr>
            <a:lvl2pPr marL="742950" indent="-285750">
              <a:defRPr sz="2100">
                <a:solidFill>
                  <a:schemeClr val="tx1"/>
                </a:solidFill>
                <a:latin typeface="Arial" charset="0"/>
                <a:ea typeface="ＭＳ Ｐゴシック" charset="-128"/>
              </a:defRPr>
            </a:lvl2pPr>
            <a:lvl3pPr marL="1143000" indent="-228600">
              <a:defRPr sz="2100">
                <a:solidFill>
                  <a:schemeClr val="tx1"/>
                </a:solidFill>
                <a:latin typeface="Arial" charset="0"/>
                <a:ea typeface="ＭＳ Ｐゴシック" charset="-128"/>
              </a:defRPr>
            </a:lvl3pPr>
            <a:lvl4pPr marL="1600200" indent="-228600">
              <a:defRPr sz="2100">
                <a:solidFill>
                  <a:schemeClr val="tx1"/>
                </a:solidFill>
                <a:latin typeface="Arial" charset="0"/>
                <a:ea typeface="ＭＳ Ｐゴシック" charset="-128"/>
              </a:defRPr>
            </a:lvl4pPr>
            <a:lvl5pPr marL="2057400" indent="-228600">
              <a:defRPr sz="21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1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1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1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100">
                <a:solidFill>
                  <a:schemeClr val="tx1"/>
                </a:solidFill>
                <a:latin typeface="Arial" charset="0"/>
                <a:ea typeface="ＭＳ Ｐゴシック" charset="-128"/>
              </a:defRPr>
            </a:lvl9p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施設への周知案内</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インシデント</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管理</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6988112" y="2311274"/>
            <a:ext cx="1285994" cy="2829179"/>
          </a:xfrm>
          <a:prstGeom prst="rect">
            <a:avLst/>
          </a:prstGeom>
          <a:solidFill>
            <a:schemeClr val="tx2">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NTTD</a:t>
            </a:r>
          </a:p>
          <a:p>
            <a:pPr algn="ct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端末維持</a:t>
            </a: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T</a:t>
            </a:r>
          </a:p>
          <a:p>
            <a:pPr algn="ctr"/>
            <a:r>
              <a:rPr lang="en-US" altLang="ja-JP"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INFOX</a:t>
            </a:r>
            <a:r>
              <a:rPr kumimoji="1" lang="ja-JP" altLang="en-US"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Pastel-Port</a:t>
            </a:r>
          </a:p>
          <a:p>
            <a:pPr algn="ctr"/>
            <a:r>
              <a:rPr kumimoji="1" lang="en-US" altLang="ja-JP"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CAFIS</a:t>
            </a:r>
            <a:r>
              <a:rPr kumimoji="1" lang="ja-JP" altLang="en-US" sz="1050" b="1" dirty="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Cod</a:t>
            </a:r>
            <a:r>
              <a:rPr kumimoji="1" lang="en-US" altLang="ja-JP" sz="1050" b="1" dirty="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e</a:t>
            </a:r>
            <a:endParaRPr kumimoji="1" lang="ja-JP" altLang="en-US" sz="105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8945404" y="4399062"/>
            <a:ext cx="883463" cy="1053233"/>
          </a:xfrm>
          <a:prstGeom prst="rect">
            <a:avLst/>
          </a:prstGeom>
          <a:solidFill>
            <a:schemeClr val="tx2">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NTTD</a:t>
            </a:r>
          </a:p>
          <a:p>
            <a:pPr algn="ct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端末</a:t>
            </a:r>
            <a:endPar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ｷｯﾃｨﾝｸﾞ</a:t>
            </a:r>
            <a:endPar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400" b="1" dirty="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ｾﾝﾀ</a:t>
            </a:r>
            <a:endPar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 name="直線矢印コネクタ 19"/>
          <p:cNvCxnSpPr/>
          <p:nvPr/>
        </p:nvCxnSpPr>
        <p:spPr>
          <a:xfrm>
            <a:off x="2595937" y="4183601"/>
            <a:ext cx="1584000" cy="0"/>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a:off x="2608546" y="4975689"/>
            <a:ext cx="1584000" cy="0"/>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正方形/長方形 21"/>
          <p:cNvSpPr/>
          <p:nvPr/>
        </p:nvSpPr>
        <p:spPr>
          <a:xfrm>
            <a:off x="7003091" y="1299481"/>
            <a:ext cx="1271016" cy="826093"/>
          </a:xfrm>
          <a:prstGeom prst="rect">
            <a:avLst/>
          </a:prstGeom>
          <a:solidFill>
            <a:schemeClr val="tx2">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NTTD</a:t>
            </a:r>
          </a:p>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JR</a:t>
            </a: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東海担当</a:t>
            </a: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T</a:t>
            </a:r>
            <a:endPar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3" name="直線矢印コネクタ 22"/>
          <p:cNvCxnSpPr/>
          <p:nvPr/>
        </p:nvCxnSpPr>
        <p:spPr>
          <a:xfrm flipH="1">
            <a:off x="2608546" y="2005605"/>
            <a:ext cx="1548000" cy="0"/>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3148606" y="1547816"/>
            <a:ext cx="889987" cy="430887"/>
          </a:xfrm>
          <a:prstGeom prst="rect">
            <a:avLst/>
          </a:prstGeom>
          <a:noFill/>
        </p:spPr>
        <p:txBody>
          <a:bodyPr wrap="none" rtlCol="0">
            <a:spAutoFit/>
          </a:bodyPr>
          <a:lstStyle/>
          <a:p>
            <a:r>
              <a:rPr kumimoji="1" lang="ja-JP" altLang="en-US" sz="1050" dirty="0" smtClean="0">
                <a:solidFill>
                  <a:srgbClr val="FF0000"/>
                </a:solidFill>
              </a:rPr>
              <a:t>更新案内や</a:t>
            </a:r>
            <a:endParaRPr kumimoji="1" lang="en-US" altLang="ja-JP" sz="1050" dirty="0" smtClean="0">
              <a:solidFill>
                <a:srgbClr val="FF0000"/>
              </a:solidFill>
            </a:endParaRPr>
          </a:p>
          <a:p>
            <a:r>
              <a:rPr kumimoji="1" lang="ja-JP" altLang="en-US" sz="1050" dirty="0" smtClean="0">
                <a:solidFill>
                  <a:srgbClr val="FF0000"/>
                </a:solidFill>
              </a:rPr>
              <a:t>不具合連絡</a:t>
            </a:r>
            <a:endParaRPr kumimoji="1" lang="ja-JP" altLang="en-US" sz="1050" dirty="0">
              <a:solidFill>
                <a:srgbClr val="FF0000"/>
              </a:solidFill>
            </a:endParaRPr>
          </a:p>
        </p:txBody>
      </p:sp>
      <p:cxnSp>
        <p:nvCxnSpPr>
          <p:cNvPr id="25" name="直線矢印コネクタ 24"/>
          <p:cNvCxnSpPr/>
          <p:nvPr/>
        </p:nvCxnSpPr>
        <p:spPr>
          <a:xfrm>
            <a:off x="1204390" y="2154089"/>
            <a:ext cx="0" cy="1028056"/>
          </a:xfrm>
          <a:prstGeom prst="straightConnector1">
            <a:avLst/>
          </a:prstGeom>
          <a:ln>
            <a:solidFill>
              <a:schemeClr val="bg1">
                <a:lumMod val="50000"/>
              </a:schemeClr>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3068487" y="3065960"/>
            <a:ext cx="819455" cy="430887"/>
          </a:xfrm>
          <a:prstGeom prst="rect">
            <a:avLst/>
          </a:prstGeom>
          <a:noFill/>
        </p:spPr>
        <p:txBody>
          <a:bodyPr wrap="none" rtlCol="0">
            <a:spAutoFit/>
          </a:bodyPr>
          <a:lstStyle/>
          <a:p>
            <a:r>
              <a:rPr lang="ja-JP" altLang="en-US" sz="1050" dirty="0" smtClean="0">
                <a:solidFill>
                  <a:srgbClr val="FF0000"/>
                </a:solidFill>
              </a:rPr>
              <a:t>確認・検討</a:t>
            </a:r>
            <a:endParaRPr lang="en-US" altLang="ja-JP" sz="1050" dirty="0" smtClean="0">
              <a:solidFill>
                <a:srgbClr val="FF0000"/>
              </a:solidFill>
            </a:endParaRPr>
          </a:p>
          <a:p>
            <a:r>
              <a:rPr kumimoji="1" lang="ja-JP" altLang="en-US" sz="1050" dirty="0" smtClean="0">
                <a:solidFill>
                  <a:srgbClr val="FF0000"/>
                </a:solidFill>
              </a:rPr>
              <a:t>や問合せ</a:t>
            </a:r>
            <a:endParaRPr kumimoji="1" lang="ja-JP" altLang="en-US" sz="1050" dirty="0">
              <a:solidFill>
                <a:srgbClr val="FF0000"/>
              </a:solidFill>
            </a:endParaRPr>
          </a:p>
        </p:txBody>
      </p:sp>
      <p:sp>
        <p:nvSpPr>
          <p:cNvPr id="27" name="テキスト ボックス 26"/>
          <p:cNvSpPr txBox="1"/>
          <p:nvPr/>
        </p:nvSpPr>
        <p:spPr>
          <a:xfrm>
            <a:off x="7047251" y="3342429"/>
            <a:ext cx="1208985" cy="1708160"/>
          </a:xfrm>
          <a:prstGeom prst="rect">
            <a:avLst/>
          </a:prstGeom>
          <a:noFill/>
        </p:spPr>
        <p:txBody>
          <a:bodyPr wrap="none" rtlCol="0">
            <a:spAutoFit/>
          </a:bodyPr>
          <a:lstStyle/>
          <a:p>
            <a:r>
              <a:rPr lang="en-US" altLang="ja-JP" sz="1050" dirty="0" smtClean="0">
                <a:solidFill>
                  <a:schemeClr val="accent1">
                    <a:lumMod val="50000"/>
                  </a:schemeClr>
                </a:solidFill>
              </a:rPr>
              <a:t>&lt;</a:t>
            </a:r>
            <a:r>
              <a:rPr lang="ja-JP" altLang="en-US" sz="1050" dirty="0" smtClean="0">
                <a:solidFill>
                  <a:schemeClr val="accent1">
                    <a:lumMod val="50000"/>
                  </a:schemeClr>
                </a:solidFill>
              </a:rPr>
              <a:t>対応対象業務</a:t>
            </a:r>
            <a:r>
              <a:rPr lang="en-US" altLang="ja-JP" sz="1050" dirty="0" smtClean="0">
                <a:solidFill>
                  <a:schemeClr val="accent1">
                    <a:lumMod val="50000"/>
                  </a:schemeClr>
                </a:solidFill>
              </a:rPr>
              <a:t>&gt;</a:t>
            </a:r>
          </a:p>
          <a:p>
            <a:r>
              <a:rPr lang="ja-JP" altLang="en-US" sz="1050" dirty="0" smtClean="0">
                <a:solidFill>
                  <a:schemeClr val="accent1">
                    <a:lumMod val="50000"/>
                  </a:schemeClr>
                </a:solidFill>
              </a:rPr>
              <a:t>・クレジット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・電子マネー</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・コード決済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・日計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・機器保守</a:t>
            </a:r>
            <a:endParaRPr lang="en-US" altLang="ja-JP" sz="1050" dirty="0" smtClean="0">
              <a:solidFill>
                <a:schemeClr val="accent1">
                  <a:lumMod val="50000"/>
                </a:schemeClr>
              </a:solidFill>
            </a:endParaRPr>
          </a:p>
          <a:p>
            <a:r>
              <a:rPr lang="ja-JP" altLang="en-US" sz="1050" dirty="0">
                <a:solidFill>
                  <a:schemeClr val="accent1">
                    <a:lumMod val="50000"/>
                  </a:schemeClr>
                </a:solidFill>
              </a:rPr>
              <a:t>　</a:t>
            </a:r>
            <a:r>
              <a:rPr lang="ja-JP" altLang="en-US" sz="1050" dirty="0" smtClean="0">
                <a:solidFill>
                  <a:schemeClr val="accent1">
                    <a:lumMod val="50000"/>
                  </a:schemeClr>
                </a:solidFill>
              </a:rPr>
              <a:t>　切分</a:t>
            </a:r>
            <a:r>
              <a:rPr lang="en-US" altLang="ja-JP" sz="1050" dirty="0" smtClean="0">
                <a:solidFill>
                  <a:schemeClr val="accent1">
                    <a:lumMod val="50000"/>
                  </a:schemeClr>
                </a:solidFill>
              </a:rPr>
              <a:t>/</a:t>
            </a:r>
            <a:r>
              <a:rPr lang="ja-JP" altLang="en-US" sz="1050" dirty="0" smtClean="0">
                <a:solidFill>
                  <a:schemeClr val="accent1">
                    <a:lumMod val="50000"/>
                  </a:schemeClr>
                </a:solidFill>
              </a:rPr>
              <a:t>手配</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・売上レポート</a:t>
            </a:r>
            <a:endParaRPr lang="en-US" altLang="ja-JP" sz="1050" dirty="0" smtClean="0">
              <a:solidFill>
                <a:schemeClr val="accent1">
                  <a:lumMod val="50000"/>
                </a:schemeClr>
              </a:solidFill>
            </a:endParaRPr>
          </a:p>
          <a:p>
            <a:r>
              <a:rPr lang="ja-JP" altLang="en-US" sz="1050" dirty="0">
                <a:solidFill>
                  <a:schemeClr val="accent1">
                    <a:lumMod val="50000"/>
                  </a:schemeClr>
                </a:solidFill>
              </a:rPr>
              <a:t>　</a:t>
            </a:r>
            <a:r>
              <a:rPr lang="ja-JP" altLang="en-US" sz="1050" dirty="0" smtClean="0">
                <a:solidFill>
                  <a:schemeClr val="accent1">
                    <a:lumMod val="50000"/>
                  </a:schemeClr>
                </a:solidFill>
              </a:rPr>
              <a:t>　*内容除く</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・売上集計サービス</a:t>
            </a:r>
            <a:endParaRPr lang="en-US" altLang="ja-JP" sz="1050" dirty="0" smtClean="0">
              <a:solidFill>
                <a:schemeClr val="accent1">
                  <a:lumMod val="50000"/>
                </a:schemeClr>
              </a:solidFill>
            </a:endParaRPr>
          </a:p>
        </p:txBody>
      </p:sp>
      <p:sp>
        <p:nvSpPr>
          <p:cNvPr id="28" name="テキスト ボックス 27"/>
          <p:cNvSpPr txBox="1"/>
          <p:nvPr/>
        </p:nvSpPr>
        <p:spPr>
          <a:xfrm>
            <a:off x="3026434" y="3758874"/>
            <a:ext cx="1146468" cy="430887"/>
          </a:xfrm>
          <a:prstGeom prst="rect">
            <a:avLst/>
          </a:prstGeom>
          <a:noFill/>
          <a:ln>
            <a:noFill/>
          </a:ln>
        </p:spPr>
        <p:txBody>
          <a:bodyPr wrap="none" rtlCol="0">
            <a:spAutoFit/>
          </a:bodyPr>
          <a:lstStyle/>
          <a:p>
            <a:r>
              <a:rPr lang="ja-JP" altLang="en-US" sz="1050" dirty="0" smtClean="0">
                <a:solidFill>
                  <a:srgbClr val="FF0000"/>
                </a:solidFill>
              </a:rPr>
              <a:t>決済端末機能の</a:t>
            </a:r>
            <a:endParaRPr lang="en-US" altLang="ja-JP" sz="1050" dirty="0" smtClean="0">
              <a:solidFill>
                <a:srgbClr val="FF0000"/>
              </a:solidFill>
            </a:endParaRPr>
          </a:p>
          <a:p>
            <a:r>
              <a:rPr lang="ja-JP" altLang="en-US" sz="1050" dirty="0" smtClean="0">
                <a:solidFill>
                  <a:srgbClr val="FF0000"/>
                </a:solidFill>
              </a:rPr>
              <a:t>すべての</a:t>
            </a:r>
            <a:r>
              <a:rPr kumimoji="1" lang="ja-JP" altLang="en-US" sz="1050" dirty="0" smtClean="0">
                <a:solidFill>
                  <a:srgbClr val="FF0000"/>
                </a:solidFill>
              </a:rPr>
              <a:t>問合せ</a:t>
            </a:r>
            <a:endParaRPr kumimoji="1" lang="ja-JP" altLang="en-US" sz="1050" dirty="0">
              <a:solidFill>
                <a:srgbClr val="FF0000"/>
              </a:solidFill>
            </a:endParaRPr>
          </a:p>
        </p:txBody>
      </p:sp>
      <p:cxnSp>
        <p:nvCxnSpPr>
          <p:cNvPr id="29" name="カギ線コネクタ 28"/>
          <p:cNvCxnSpPr/>
          <p:nvPr/>
        </p:nvCxnSpPr>
        <p:spPr>
          <a:xfrm rot="5400000" flipH="1" flipV="1">
            <a:off x="183729" y="4075649"/>
            <a:ext cx="792000" cy="288000"/>
          </a:xfrm>
          <a:prstGeom prst="bentConnector2">
            <a:avLst/>
          </a:prstGeom>
          <a:ln>
            <a:solidFill>
              <a:schemeClr val="bg1">
                <a:lumMod val="50000"/>
              </a:schemeClr>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8279497" y="4932911"/>
            <a:ext cx="792000" cy="0"/>
          </a:xfrm>
          <a:prstGeom prst="straightConnector1">
            <a:avLst/>
          </a:prstGeom>
          <a:ln>
            <a:solidFill>
              <a:srgbClr val="0000CC"/>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8284173" y="4519360"/>
            <a:ext cx="723275" cy="415498"/>
          </a:xfrm>
          <a:prstGeom prst="rect">
            <a:avLst/>
          </a:prstGeom>
          <a:noFill/>
        </p:spPr>
        <p:txBody>
          <a:bodyPr wrap="none" rtlCol="0">
            <a:spAutoFit/>
          </a:bodyPr>
          <a:lstStyle/>
          <a:p>
            <a:r>
              <a:rPr lang="ja-JP" altLang="en-US" sz="1050" dirty="0" smtClean="0">
                <a:solidFill>
                  <a:srgbClr val="0000CC"/>
                </a:solidFill>
              </a:rPr>
              <a:t>保守</a:t>
            </a:r>
            <a:r>
              <a:rPr lang="ja-JP" altLang="en-US" sz="1050" dirty="0">
                <a:solidFill>
                  <a:srgbClr val="0000CC"/>
                </a:solidFill>
              </a:rPr>
              <a:t>交換</a:t>
            </a:r>
            <a:endParaRPr lang="en-US" altLang="ja-JP" sz="1050" dirty="0" smtClean="0">
              <a:solidFill>
                <a:srgbClr val="0000CC"/>
              </a:solidFill>
            </a:endParaRPr>
          </a:p>
          <a:p>
            <a:r>
              <a:rPr lang="ja-JP" altLang="en-US" sz="1050" dirty="0" smtClean="0">
                <a:solidFill>
                  <a:srgbClr val="0000CC"/>
                </a:solidFill>
              </a:rPr>
              <a:t>出動指示</a:t>
            </a:r>
            <a:endParaRPr kumimoji="1" lang="ja-JP" altLang="en-US" sz="1050" dirty="0">
              <a:solidFill>
                <a:srgbClr val="0000CC"/>
              </a:solidFill>
            </a:endParaRPr>
          </a:p>
        </p:txBody>
      </p:sp>
      <p:cxnSp>
        <p:nvCxnSpPr>
          <p:cNvPr id="32" name="カギ線コネクタ 31"/>
          <p:cNvCxnSpPr>
            <a:endCxn id="59" idx="2"/>
          </p:cNvCxnSpPr>
          <p:nvPr/>
        </p:nvCxnSpPr>
        <p:spPr>
          <a:xfrm rot="10800000">
            <a:off x="2178117" y="5732109"/>
            <a:ext cx="7073415" cy="555208"/>
          </a:xfrm>
          <a:prstGeom prst="bentConnector2">
            <a:avLst/>
          </a:prstGeom>
          <a:ln>
            <a:solidFill>
              <a:srgbClr val="0000CC"/>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8138639" y="6051753"/>
            <a:ext cx="889987" cy="261610"/>
          </a:xfrm>
          <a:prstGeom prst="rect">
            <a:avLst/>
          </a:prstGeom>
          <a:noFill/>
        </p:spPr>
        <p:txBody>
          <a:bodyPr wrap="none" rtlCol="0">
            <a:spAutoFit/>
          </a:bodyPr>
          <a:lstStyle/>
          <a:p>
            <a:r>
              <a:rPr lang="ja-JP" altLang="en-US" sz="1050" dirty="0" smtClean="0">
                <a:solidFill>
                  <a:srgbClr val="0000CC"/>
                </a:solidFill>
              </a:rPr>
              <a:t>保守員出動</a:t>
            </a:r>
            <a:endParaRPr kumimoji="1" lang="ja-JP" altLang="en-US" sz="1050" dirty="0">
              <a:solidFill>
                <a:srgbClr val="0000CC"/>
              </a:solidFill>
            </a:endParaRPr>
          </a:p>
        </p:txBody>
      </p:sp>
      <p:sp>
        <p:nvSpPr>
          <p:cNvPr id="34" name="正方形/長方形 33"/>
          <p:cNvSpPr/>
          <p:nvPr/>
        </p:nvSpPr>
        <p:spPr>
          <a:xfrm>
            <a:off x="8945404" y="2293040"/>
            <a:ext cx="884909" cy="889106"/>
          </a:xfrm>
          <a:prstGeom prst="rect">
            <a:avLst/>
          </a:prstGeom>
          <a:solidFill>
            <a:schemeClr val="tx2">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NTTD</a:t>
            </a:r>
          </a:p>
          <a:p>
            <a:pPr algn="ctr"/>
            <a:r>
              <a:rPr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開発</a:t>
            </a:r>
            <a:r>
              <a:rPr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T</a:t>
            </a:r>
            <a:endPar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5" name="直線矢印コネクタ 34"/>
          <p:cNvCxnSpPr/>
          <p:nvPr/>
        </p:nvCxnSpPr>
        <p:spPr>
          <a:xfrm>
            <a:off x="8295349" y="3039018"/>
            <a:ext cx="792000" cy="0"/>
          </a:xfrm>
          <a:prstGeom prst="straightConnector1">
            <a:avLst/>
          </a:prstGeom>
          <a:ln>
            <a:solidFill>
              <a:srgbClr val="0000CC"/>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8276957" y="2569808"/>
            <a:ext cx="886781" cy="430887"/>
          </a:xfrm>
          <a:prstGeom prst="rect">
            <a:avLst/>
          </a:prstGeom>
          <a:noFill/>
        </p:spPr>
        <p:txBody>
          <a:bodyPr wrap="none" rtlCol="0">
            <a:spAutoFit/>
          </a:bodyPr>
          <a:lstStyle/>
          <a:p>
            <a:r>
              <a:rPr lang="ja-JP" altLang="en-US" sz="1050" dirty="0" smtClean="0">
                <a:solidFill>
                  <a:srgbClr val="0000CC"/>
                </a:solidFill>
              </a:rPr>
              <a:t>不具合</a:t>
            </a:r>
            <a:endParaRPr lang="en-US" altLang="ja-JP" sz="1050" dirty="0" smtClean="0">
              <a:solidFill>
                <a:srgbClr val="0000CC"/>
              </a:solidFill>
            </a:endParaRPr>
          </a:p>
          <a:p>
            <a:r>
              <a:rPr lang="ja-JP" altLang="en-US" sz="1050" dirty="0" smtClean="0">
                <a:solidFill>
                  <a:srgbClr val="0000CC"/>
                </a:solidFill>
              </a:rPr>
              <a:t>調査エスカレ</a:t>
            </a:r>
            <a:endParaRPr kumimoji="1" lang="ja-JP" altLang="en-US" sz="1050" dirty="0">
              <a:solidFill>
                <a:srgbClr val="0000CC"/>
              </a:solidFill>
            </a:endParaRPr>
          </a:p>
        </p:txBody>
      </p:sp>
      <p:cxnSp>
        <p:nvCxnSpPr>
          <p:cNvPr id="37" name="カギ線コネクタ 36"/>
          <p:cNvCxnSpPr>
            <a:stCxn id="34" idx="0"/>
            <a:endCxn id="22" idx="3"/>
          </p:cNvCxnSpPr>
          <p:nvPr/>
        </p:nvCxnSpPr>
        <p:spPr>
          <a:xfrm rot="16200000" flipV="1">
            <a:off x="8540727" y="1445908"/>
            <a:ext cx="580512" cy="1113752"/>
          </a:xfrm>
          <a:prstGeom prst="bentConnector2">
            <a:avLst/>
          </a:prstGeom>
          <a:ln>
            <a:solidFill>
              <a:srgbClr val="0000CC"/>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8" name="テキスト ボックス 37"/>
          <p:cNvSpPr txBox="1"/>
          <p:nvPr/>
        </p:nvSpPr>
        <p:spPr>
          <a:xfrm>
            <a:off x="8596035" y="1480659"/>
            <a:ext cx="889987" cy="261610"/>
          </a:xfrm>
          <a:prstGeom prst="rect">
            <a:avLst/>
          </a:prstGeom>
          <a:noFill/>
        </p:spPr>
        <p:txBody>
          <a:bodyPr wrap="none" rtlCol="0">
            <a:spAutoFit/>
          </a:bodyPr>
          <a:lstStyle/>
          <a:p>
            <a:r>
              <a:rPr kumimoji="1" lang="ja-JP" altLang="en-US" sz="1050" dirty="0" smtClean="0">
                <a:solidFill>
                  <a:srgbClr val="0000CC"/>
                </a:solidFill>
              </a:rPr>
              <a:t>不具合報告</a:t>
            </a:r>
            <a:endParaRPr kumimoji="1" lang="ja-JP" altLang="en-US" sz="1050" dirty="0">
              <a:solidFill>
                <a:srgbClr val="0000CC"/>
              </a:solidFill>
            </a:endParaRPr>
          </a:p>
        </p:txBody>
      </p:sp>
      <p:sp>
        <p:nvSpPr>
          <p:cNvPr id="39" name="テキスト ボックス 38"/>
          <p:cNvSpPr txBox="1"/>
          <p:nvPr/>
        </p:nvSpPr>
        <p:spPr>
          <a:xfrm>
            <a:off x="3053277" y="4571166"/>
            <a:ext cx="1146468" cy="430887"/>
          </a:xfrm>
          <a:prstGeom prst="rect">
            <a:avLst/>
          </a:prstGeom>
          <a:noFill/>
          <a:ln>
            <a:noFill/>
          </a:ln>
        </p:spPr>
        <p:txBody>
          <a:bodyPr wrap="none" rtlCol="0">
            <a:spAutoFit/>
          </a:bodyPr>
          <a:lstStyle/>
          <a:p>
            <a:r>
              <a:rPr lang="ja-JP" altLang="en-US" sz="1050" dirty="0" smtClean="0">
                <a:solidFill>
                  <a:srgbClr val="FF0000"/>
                </a:solidFill>
              </a:rPr>
              <a:t>決済端末機能の</a:t>
            </a:r>
            <a:endParaRPr lang="en-US" altLang="ja-JP" sz="1050" dirty="0" smtClean="0">
              <a:solidFill>
                <a:srgbClr val="FF0000"/>
              </a:solidFill>
            </a:endParaRPr>
          </a:p>
          <a:p>
            <a:r>
              <a:rPr lang="ja-JP" altLang="en-US" sz="1050" dirty="0" smtClean="0">
                <a:solidFill>
                  <a:srgbClr val="FF0000"/>
                </a:solidFill>
              </a:rPr>
              <a:t>すべての</a:t>
            </a:r>
            <a:r>
              <a:rPr kumimoji="1" lang="ja-JP" altLang="en-US" sz="1050" dirty="0" smtClean="0">
                <a:solidFill>
                  <a:srgbClr val="FF0000"/>
                </a:solidFill>
              </a:rPr>
              <a:t>問合せ</a:t>
            </a:r>
            <a:endParaRPr kumimoji="1" lang="ja-JP" altLang="en-US" sz="1050" dirty="0">
              <a:solidFill>
                <a:srgbClr val="FF0000"/>
              </a:solidFill>
            </a:endParaRPr>
          </a:p>
        </p:txBody>
      </p:sp>
      <p:sp>
        <p:nvSpPr>
          <p:cNvPr id="40" name="テキスト ボックス 39"/>
          <p:cNvSpPr txBox="1"/>
          <p:nvPr/>
        </p:nvSpPr>
        <p:spPr>
          <a:xfrm>
            <a:off x="4500554" y="2599425"/>
            <a:ext cx="1463862" cy="3000821"/>
          </a:xfrm>
          <a:prstGeom prst="rect">
            <a:avLst/>
          </a:prstGeom>
          <a:noFill/>
        </p:spPr>
        <p:txBody>
          <a:bodyPr wrap="none" rtlCol="0">
            <a:spAutoFit/>
          </a:bodyPr>
          <a:lstStyle/>
          <a:p>
            <a:r>
              <a:rPr lang="en-US" altLang="ja-JP" sz="1050" dirty="0" smtClean="0">
                <a:solidFill>
                  <a:schemeClr val="accent1">
                    <a:lumMod val="50000"/>
                  </a:schemeClr>
                </a:solidFill>
              </a:rPr>
              <a:t>&lt;</a:t>
            </a:r>
            <a:r>
              <a:rPr lang="ja-JP" altLang="en-US" sz="1050" dirty="0" smtClean="0">
                <a:solidFill>
                  <a:schemeClr val="accent1">
                    <a:lumMod val="50000"/>
                  </a:schemeClr>
                </a:solidFill>
              </a:rPr>
              <a:t>対応対象業務</a:t>
            </a:r>
            <a:r>
              <a:rPr lang="en-US" altLang="ja-JP" sz="1050" dirty="0" smtClean="0">
                <a:solidFill>
                  <a:schemeClr val="accent1">
                    <a:lumMod val="50000"/>
                  </a:schemeClr>
                </a:solidFill>
              </a:rPr>
              <a:t>&gt;</a:t>
            </a:r>
          </a:p>
          <a:p>
            <a:r>
              <a:rPr lang="ja-JP" altLang="en-US" sz="1050" dirty="0" smtClean="0">
                <a:solidFill>
                  <a:schemeClr val="accent1">
                    <a:lumMod val="50000"/>
                  </a:schemeClr>
                </a:solidFill>
              </a:rPr>
              <a:t>・クレジット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・電子マネー</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・コード決済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・日計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・機器保守</a:t>
            </a:r>
            <a:endParaRPr lang="en-US" altLang="ja-JP" sz="1050" dirty="0" smtClean="0">
              <a:solidFill>
                <a:schemeClr val="accent1">
                  <a:lumMod val="50000"/>
                </a:schemeClr>
              </a:solidFill>
            </a:endParaRPr>
          </a:p>
          <a:p>
            <a:r>
              <a:rPr lang="ja-JP" altLang="en-US" sz="1050" dirty="0">
                <a:solidFill>
                  <a:schemeClr val="accent1">
                    <a:lumMod val="50000"/>
                  </a:schemeClr>
                </a:solidFill>
              </a:rPr>
              <a:t>　</a:t>
            </a:r>
            <a:r>
              <a:rPr lang="ja-JP" altLang="en-US" sz="1050" dirty="0" smtClean="0">
                <a:solidFill>
                  <a:schemeClr val="accent1">
                    <a:lumMod val="50000"/>
                  </a:schemeClr>
                </a:solidFill>
              </a:rPr>
              <a:t>　切分</a:t>
            </a:r>
            <a:r>
              <a:rPr lang="en-US" altLang="ja-JP" sz="1050" dirty="0" smtClean="0">
                <a:solidFill>
                  <a:schemeClr val="accent1">
                    <a:lumMod val="50000"/>
                  </a:schemeClr>
                </a:solidFill>
              </a:rPr>
              <a:t>/</a:t>
            </a:r>
            <a:r>
              <a:rPr lang="ja-JP" altLang="en-US" sz="1050" dirty="0" smtClean="0">
                <a:solidFill>
                  <a:schemeClr val="accent1">
                    <a:lumMod val="50000"/>
                  </a:schemeClr>
                </a:solidFill>
              </a:rPr>
              <a:t>手配</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・売上レポート</a:t>
            </a:r>
            <a:endParaRPr lang="en-US" altLang="ja-JP" sz="1050" dirty="0" smtClean="0">
              <a:solidFill>
                <a:schemeClr val="accent1">
                  <a:lumMod val="50000"/>
                </a:schemeClr>
              </a:solidFill>
            </a:endParaRPr>
          </a:p>
          <a:p>
            <a:r>
              <a:rPr lang="ja-JP" altLang="en-US" sz="1050" dirty="0">
                <a:solidFill>
                  <a:schemeClr val="accent1">
                    <a:lumMod val="50000"/>
                  </a:schemeClr>
                </a:solidFill>
              </a:rPr>
              <a:t>　</a:t>
            </a:r>
            <a:r>
              <a:rPr lang="ja-JP" altLang="en-US" sz="1050" dirty="0" smtClean="0">
                <a:solidFill>
                  <a:schemeClr val="accent1">
                    <a:lumMod val="50000"/>
                  </a:schemeClr>
                </a:solidFill>
              </a:rPr>
              <a:t>　*内容含む</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・売上集計サービス</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・ポイント</a:t>
            </a:r>
            <a:endParaRPr lang="en-US" altLang="ja-JP" sz="1050" dirty="0" smtClean="0">
              <a:solidFill>
                <a:schemeClr val="accent1">
                  <a:lumMod val="50000"/>
                </a:schemeClr>
              </a:solidFill>
            </a:endParaRPr>
          </a:p>
          <a:p>
            <a:r>
              <a:rPr lang="ja-JP" altLang="en-US" sz="1050" dirty="0">
                <a:solidFill>
                  <a:schemeClr val="accent1">
                    <a:lumMod val="50000"/>
                  </a:schemeClr>
                </a:solidFill>
              </a:rPr>
              <a:t>・</a:t>
            </a:r>
            <a:r>
              <a:rPr lang="ja-JP" altLang="en-US" sz="1050" dirty="0" smtClean="0">
                <a:solidFill>
                  <a:schemeClr val="accent1">
                    <a:lumMod val="50000"/>
                  </a:schemeClr>
                </a:solidFill>
              </a:rPr>
              <a:t>駐車券</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・メール</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・緊急通知</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・精算業務運用＊一次</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・端末交換支援</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・情報管理</a:t>
            </a:r>
            <a:r>
              <a:rPr lang="en-US" altLang="ja-JP" sz="1050" dirty="0" smtClean="0">
                <a:solidFill>
                  <a:schemeClr val="accent1">
                    <a:lumMod val="50000"/>
                  </a:schemeClr>
                </a:solidFill>
              </a:rPr>
              <a:t>/</a:t>
            </a:r>
            <a:r>
              <a:rPr lang="ja-JP" altLang="en-US" sz="1050" dirty="0" smtClean="0">
                <a:solidFill>
                  <a:schemeClr val="accent1">
                    <a:lumMod val="50000"/>
                  </a:schemeClr>
                </a:solidFill>
              </a:rPr>
              <a:t>レポート</a:t>
            </a:r>
            <a:endParaRPr lang="en-US" altLang="ja-JP" sz="1050" dirty="0" smtClean="0">
              <a:solidFill>
                <a:schemeClr val="accent1">
                  <a:lumMod val="50000"/>
                </a:schemeClr>
              </a:solidFill>
            </a:endParaRPr>
          </a:p>
          <a:p>
            <a:r>
              <a:rPr lang="ja-JP" altLang="en-US" sz="1050" dirty="0" smtClean="0">
                <a:solidFill>
                  <a:schemeClr val="accent1">
                    <a:lumMod val="50000"/>
                  </a:schemeClr>
                </a:solidFill>
              </a:rPr>
              <a:t>・端末申請他各種代行</a:t>
            </a:r>
            <a:endParaRPr lang="en-US" altLang="ja-JP" sz="1050" dirty="0" smtClean="0">
              <a:solidFill>
                <a:schemeClr val="accent1">
                  <a:lumMod val="50000"/>
                </a:schemeClr>
              </a:solidFill>
            </a:endParaRPr>
          </a:p>
        </p:txBody>
      </p:sp>
      <p:sp>
        <p:nvSpPr>
          <p:cNvPr id="42" name="テキスト ボックス 41"/>
          <p:cNvSpPr txBox="1"/>
          <p:nvPr/>
        </p:nvSpPr>
        <p:spPr>
          <a:xfrm>
            <a:off x="6088390" y="5310318"/>
            <a:ext cx="748923" cy="430887"/>
          </a:xfrm>
          <a:prstGeom prst="rect">
            <a:avLst/>
          </a:prstGeom>
          <a:noFill/>
        </p:spPr>
        <p:txBody>
          <a:bodyPr wrap="none" rtlCol="0">
            <a:spAutoFit/>
          </a:bodyPr>
          <a:lstStyle/>
          <a:p>
            <a:r>
              <a:rPr lang="ja-JP" altLang="en-US" sz="1050" dirty="0" smtClean="0">
                <a:solidFill>
                  <a:srgbClr val="0000CC"/>
                </a:solidFill>
              </a:rPr>
              <a:t>保守員</a:t>
            </a:r>
            <a:endParaRPr lang="en-US" altLang="ja-JP" sz="1050" dirty="0" smtClean="0">
              <a:solidFill>
                <a:srgbClr val="0000CC"/>
              </a:solidFill>
            </a:endParaRPr>
          </a:p>
          <a:p>
            <a:r>
              <a:rPr lang="ja-JP" altLang="en-US" sz="1050" dirty="0" smtClean="0">
                <a:solidFill>
                  <a:srgbClr val="0000CC"/>
                </a:solidFill>
              </a:rPr>
              <a:t>出動指示</a:t>
            </a:r>
            <a:endParaRPr kumimoji="1" lang="ja-JP" altLang="en-US" sz="1050" dirty="0">
              <a:solidFill>
                <a:srgbClr val="0000CC"/>
              </a:solidFill>
            </a:endParaRPr>
          </a:p>
        </p:txBody>
      </p:sp>
      <p:sp>
        <p:nvSpPr>
          <p:cNvPr id="44" name="テキスト ボックス 43"/>
          <p:cNvSpPr txBox="1"/>
          <p:nvPr/>
        </p:nvSpPr>
        <p:spPr>
          <a:xfrm>
            <a:off x="6052701" y="3183873"/>
            <a:ext cx="886781" cy="430887"/>
          </a:xfrm>
          <a:prstGeom prst="rect">
            <a:avLst/>
          </a:prstGeom>
          <a:noFill/>
        </p:spPr>
        <p:txBody>
          <a:bodyPr wrap="none" rtlCol="0">
            <a:spAutoFit/>
          </a:bodyPr>
          <a:lstStyle/>
          <a:p>
            <a:r>
              <a:rPr lang="ja-JP" altLang="en-US" sz="1050" dirty="0" smtClean="0">
                <a:solidFill>
                  <a:srgbClr val="FF0000"/>
                </a:solidFill>
              </a:rPr>
              <a:t>不具合</a:t>
            </a:r>
            <a:endParaRPr lang="en-US" altLang="ja-JP" sz="1050" dirty="0" smtClean="0">
              <a:solidFill>
                <a:srgbClr val="FF0000"/>
              </a:solidFill>
            </a:endParaRPr>
          </a:p>
          <a:p>
            <a:r>
              <a:rPr lang="ja-JP" altLang="en-US" sz="1050" dirty="0" smtClean="0">
                <a:solidFill>
                  <a:srgbClr val="FF0000"/>
                </a:solidFill>
              </a:rPr>
              <a:t>調査エスカレ</a:t>
            </a:r>
            <a:endParaRPr kumimoji="1" lang="ja-JP" altLang="en-US" sz="1050" dirty="0">
              <a:solidFill>
                <a:srgbClr val="FF0000"/>
              </a:solidFill>
            </a:endParaRPr>
          </a:p>
        </p:txBody>
      </p:sp>
      <p:cxnSp>
        <p:nvCxnSpPr>
          <p:cNvPr id="45" name="直線矢印コネクタ 44"/>
          <p:cNvCxnSpPr/>
          <p:nvPr/>
        </p:nvCxnSpPr>
        <p:spPr>
          <a:xfrm>
            <a:off x="6018270" y="3062914"/>
            <a:ext cx="1152000" cy="0"/>
          </a:xfrm>
          <a:prstGeom prst="straightConnector1">
            <a:avLst/>
          </a:prstGeom>
          <a:ln>
            <a:solidFill>
              <a:srgbClr val="0000CC"/>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6" name="テキスト ボックス 45"/>
          <p:cNvSpPr txBox="1"/>
          <p:nvPr/>
        </p:nvSpPr>
        <p:spPr>
          <a:xfrm>
            <a:off x="6028926" y="2593704"/>
            <a:ext cx="886781" cy="430887"/>
          </a:xfrm>
          <a:prstGeom prst="rect">
            <a:avLst/>
          </a:prstGeom>
          <a:noFill/>
        </p:spPr>
        <p:txBody>
          <a:bodyPr wrap="none" rtlCol="0">
            <a:spAutoFit/>
          </a:bodyPr>
          <a:lstStyle/>
          <a:p>
            <a:r>
              <a:rPr lang="ja-JP" altLang="en-US" sz="1050" dirty="0" smtClean="0">
                <a:solidFill>
                  <a:srgbClr val="0000CC"/>
                </a:solidFill>
              </a:rPr>
              <a:t>不具合</a:t>
            </a:r>
            <a:endParaRPr lang="en-US" altLang="ja-JP" sz="1050" dirty="0" smtClean="0">
              <a:solidFill>
                <a:srgbClr val="0000CC"/>
              </a:solidFill>
            </a:endParaRPr>
          </a:p>
          <a:p>
            <a:r>
              <a:rPr lang="ja-JP" altLang="en-US" sz="1050" dirty="0" smtClean="0">
                <a:solidFill>
                  <a:srgbClr val="0000CC"/>
                </a:solidFill>
              </a:rPr>
              <a:t>調査エスカレ</a:t>
            </a:r>
            <a:endParaRPr kumimoji="1" lang="ja-JP" altLang="en-US" sz="1050" dirty="0">
              <a:solidFill>
                <a:srgbClr val="0000CC"/>
              </a:solidFill>
            </a:endParaRPr>
          </a:p>
        </p:txBody>
      </p:sp>
      <p:pic>
        <p:nvPicPr>
          <p:cNvPr id="47" name="Picture 295" descr="building03_c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166" y="1576219"/>
            <a:ext cx="1704532" cy="8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カギ線コネクタ 47"/>
          <p:cNvCxnSpPr/>
          <p:nvPr/>
        </p:nvCxnSpPr>
        <p:spPr>
          <a:xfrm rot="5400000">
            <a:off x="2098484" y="2484681"/>
            <a:ext cx="1332000" cy="360000"/>
          </a:xfrm>
          <a:prstGeom prst="bentConnector2">
            <a:avLst/>
          </a:prstGeom>
          <a:ln>
            <a:solidFill>
              <a:srgbClr val="FF00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p:cNvCxnSpPr/>
          <p:nvPr/>
        </p:nvCxnSpPr>
        <p:spPr>
          <a:xfrm>
            <a:off x="2616573" y="3486333"/>
            <a:ext cx="1548000" cy="0"/>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p:nvPr/>
        </p:nvCxnSpPr>
        <p:spPr>
          <a:xfrm>
            <a:off x="6028926" y="2011745"/>
            <a:ext cx="1080000" cy="0"/>
          </a:xfrm>
          <a:prstGeom prst="straightConnector1">
            <a:avLst/>
          </a:prstGeom>
          <a:ln>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6167934" y="1725784"/>
            <a:ext cx="819455" cy="261610"/>
          </a:xfrm>
          <a:prstGeom prst="rect">
            <a:avLst/>
          </a:prstGeom>
          <a:noFill/>
        </p:spPr>
        <p:txBody>
          <a:bodyPr wrap="none" rtlCol="0">
            <a:spAutoFit/>
          </a:bodyPr>
          <a:lstStyle/>
          <a:p>
            <a:r>
              <a:rPr kumimoji="1" lang="ja-JP" altLang="en-US" sz="1050" dirty="0" smtClean="0">
                <a:solidFill>
                  <a:srgbClr val="FF0000"/>
                </a:solidFill>
              </a:rPr>
              <a:t>管理・連携</a:t>
            </a:r>
            <a:endParaRPr kumimoji="1" lang="ja-JP" altLang="en-US" sz="1050" dirty="0">
              <a:solidFill>
                <a:srgbClr val="FF0000"/>
              </a:solidFill>
            </a:endParaRPr>
          </a:p>
        </p:txBody>
      </p:sp>
      <p:cxnSp>
        <p:nvCxnSpPr>
          <p:cNvPr id="52" name="直線矢印コネクタ 51"/>
          <p:cNvCxnSpPr/>
          <p:nvPr/>
        </p:nvCxnSpPr>
        <p:spPr>
          <a:xfrm>
            <a:off x="2082734" y="2155817"/>
            <a:ext cx="0" cy="1028056"/>
          </a:xfrm>
          <a:prstGeom prst="straightConnector1">
            <a:avLst/>
          </a:prstGeom>
          <a:ln>
            <a:solidFill>
              <a:schemeClr val="bg1">
                <a:lumMod val="50000"/>
              </a:schemeClr>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3" name="Picture 2" descr="C:\Documents and Settings\3258561\Local Settings\Temporary Internet Files\Content.IE5\67749UCH\MC90043254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572" y="5697364"/>
            <a:ext cx="454329" cy="32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 descr="C:\Documents and Settings\3258561\Local Settings\Temporary Internet Files\Content.IE5\67749UCH\MC900431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157" y="5547700"/>
            <a:ext cx="529279" cy="52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正方形/長方形 55"/>
          <p:cNvSpPr/>
          <p:nvPr/>
        </p:nvSpPr>
        <p:spPr>
          <a:xfrm>
            <a:off x="8945404" y="5515933"/>
            <a:ext cx="883463" cy="854387"/>
          </a:xfrm>
          <a:prstGeom prst="rect">
            <a:avLst/>
          </a:prstGeom>
          <a:solidFill>
            <a:schemeClr val="tx2">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NTTD</a:t>
            </a:r>
          </a:p>
          <a:p>
            <a:pPr algn="ct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端末</a:t>
            </a:r>
            <a:endParaRPr kumimoji="1"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保守会社</a:t>
            </a:r>
            <a:endParaRPr kumimoji="1" lang="en-US" altLang="ja-JP" sz="12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1" name="直線矢印コネクタ 40"/>
          <p:cNvCxnSpPr/>
          <p:nvPr/>
        </p:nvCxnSpPr>
        <p:spPr>
          <a:xfrm>
            <a:off x="6028926" y="5741206"/>
            <a:ext cx="2988000" cy="0"/>
          </a:xfrm>
          <a:prstGeom prst="straightConnector1">
            <a:avLst/>
          </a:prstGeom>
          <a:ln>
            <a:solidFill>
              <a:srgbClr val="0000CC"/>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p:nvPr/>
        </p:nvCxnSpPr>
        <p:spPr>
          <a:xfrm>
            <a:off x="6029628" y="4934823"/>
            <a:ext cx="1008000" cy="0"/>
          </a:xfrm>
          <a:prstGeom prst="straightConnector1">
            <a:avLst/>
          </a:prstGeom>
          <a:ln>
            <a:solidFill>
              <a:srgbClr val="0000CC"/>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6034304" y="4521272"/>
            <a:ext cx="723275" cy="415498"/>
          </a:xfrm>
          <a:prstGeom prst="rect">
            <a:avLst/>
          </a:prstGeom>
          <a:noFill/>
        </p:spPr>
        <p:txBody>
          <a:bodyPr wrap="none" rtlCol="0">
            <a:spAutoFit/>
          </a:bodyPr>
          <a:lstStyle/>
          <a:p>
            <a:r>
              <a:rPr lang="ja-JP" altLang="en-US" sz="1050" dirty="0" smtClean="0">
                <a:solidFill>
                  <a:srgbClr val="0000CC"/>
                </a:solidFill>
              </a:rPr>
              <a:t>保守</a:t>
            </a:r>
            <a:r>
              <a:rPr lang="ja-JP" altLang="en-US" sz="1050" dirty="0">
                <a:solidFill>
                  <a:srgbClr val="0000CC"/>
                </a:solidFill>
              </a:rPr>
              <a:t>交換</a:t>
            </a:r>
            <a:endParaRPr lang="en-US" altLang="ja-JP" sz="1050" dirty="0" smtClean="0">
              <a:solidFill>
                <a:srgbClr val="0000CC"/>
              </a:solidFill>
            </a:endParaRPr>
          </a:p>
          <a:p>
            <a:r>
              <a:rPr lang="ja-JP" altLang="en-US" sz="1050" dirty="0" smtClean="0">
                <a:solidFill>
                  <a:srgbClr val="0000CC"/>
                </a:solidFill>
              </a:rPr>
              <a:t>出動指示</a:t>
            </a:r>
            <a:endParaRPr kumimoji="1" lang="ja-JP" altLang="en-US" sz="1050" dirty="0">
              <a:solidFill>
                <a:srgbClr val="0000CC"/>
              </a:solidFill>
            </a:endParaRPr>
          </a:p>
        </p:txBody>
      </p:sp>
      <p:pic>
        <p:nvPicPr>
          <p:cNvPr id="59" name="図 58"/>
          <p:cNvPicPr>
            <a:picLocks noChangeAspect="1"/>
          </p:cNvPicPr>
          <p:nvPr/>
        </p:nvPicPr>
        <p:blipFill rotWithShape="1">
          <a:blip r:embed="rId5">
            <a:extLst>
              <a:ext uri="{28A0092B-C50C-407E-A947-70E740481C1C}">
                <a14:useLocalDpi xmlns:a14="http://schemas.microsoft.com/office/drawing/2010/main" val="0"/>
              </a:ext>
            </a:extLst>
          </a:blip>
          <a:srcRect l="29159" r="28947"/>
          <a:stretch/>
        </p:blipFill>
        <p:spPr>
          <a:xfrm>
            <a:off x="1872393" y="5077647"/>
            <a:ext cx="611446" cy="654462"/>
          </a:xfrm>
          <a:prstGeom prst="rect">
            <a:avLst/>
          </a:prstGeom>
        </p:spPr>
      </p:pic>
      <p:pic>
        <p:nvPicPr>
          <p:cNvPr id="61" name="図 60"/>
          <p:cNvPicPr>
            <a:picLocks noChangeAspect="1"/>
          </p:cNvPicPr>
          <p:nvPr/>
        </p:nvPicPr>
        <p:blipFill rotWithShape="1">
          <a:blip r:embed="rId5">
            <a:extLst>
              <a:ext uri="{28A0092B-C50C-407E-A947-70E740481C1C}">
                <a14:useLocalDpi xmlns:a14="http://schemas.microsoft.com/office/drawing/2010/main" val="0"/>
              </a:ext>
            </a:extLst>
          </a:blip>
          <a:srcRect l="29159" r="28947"/>
          <a:stretch/>
        </p:blipFill>
        <p:spPr>
          <a:xfrm>
            <a:off x="2185618" y="4117619"/>
            <a:ext cx="274405" cy="293710"/>
          </a:xfrm>
          <a:prstGeom prst="rect">
            <a:avLst/>
          </a:prstGeom>
        </p:spPr>
      </p:pic>
      <p:sp>
        <p:nvSpPr>
          <p:cNvPr id="62" name="テキスト ボックス 61"/>
          <p:cNvSpPr txBox="1"/>
          <p:nvPr/>
        </p:nvSpPr>
        <p:spPr>
          <a:xfrm>
            <a:off x="2142754" y="5887731"/>
            <a:ext cx="1364476" cy="276999"/>
          </a:xfrm>
          <a:prstGeom prst="rect">
            <a:avLst/>
          </a:prstGeom>
          <a:noFill/>
          <a:ln>
            <a:noFill/>
          </a:ln>
        </p:spPr>
        <p:txBody>
          <a:bodyPr wrap="none" rtlCol="0">
            <a:spAutoFit/>
          </a:bodyPr>
          <a:lstStyle/>
          <a:p>
            <a:r>
              <a:rPr lang="en-US" altLang="ja-JP" sz="600" dirty="0" smtClean="0">
                <a:solidFill>
                  <a:schemeClr val="accent1">
                    <a:lumMod val="50000"/>
                  </a:schemeClr>
                </a:solidFill>
              </a:rPr>
              <a:t>※</a:t>
            </a:r>
            <a:r>
              <a:rPr lang="ja-JP" altLang="en-US" sz="600" dirty="0" smtClean="0">
                <a:solidFill>
                  <a:schemeClr val="accent1">
                    <a:lumMod val="50000"/>
                  </a:schemeClr>
                </a:solidFill>
              </a:rPr>
              <a:t>交換</a:t>
            </a:r>
            <a:r>
              <a:rPr lang="ja-JP" altLang="en-US" sz="600" dirty="0">
                <a:solidFill>
                  <a:schemeClr val="accent1">
                    <a:lumMod val="50000"/>
                  </a:schemeClr>
                </a:solidFill>
              </a:rPr>
              <a:t>後</a:t>
            </a:r>
            <a:r>
              <a:rPr lang="ja-JP" altLang="en-US" sz="600" dirty="0" smtClean="0">
                <a:solidFill>
                  <a:schemeClr val="accent1">
                    <a:lumMod val="50000"/>
                  </a:schemeClr>
                </a:solidFill>
              </a:rPr>
              <a:t>の</a:t>
            </a:r>
            <a:r>
              <a:rPr lang="ja-JP" altLang="en-US" sz="600" dirty="0">
                <a:solidFill>
                  <a:schemeClr val="accent1">
                    <a:lumMod val="50000"/>
                  </a:schemeClr>
                </a:solidFill>
              </a:rPr>
              <a:t>端末</a:t>
            </a:r>
            <a:r>
              <a:rPr lang="ja-JP" altLang="en-US" sz="600" dirty="0" smtClean="0">
                <a:solidFill>
                  <a:schemeClr val="accent1">
                    <a:lumMod val="50000"/>
                  </a:schemeClr>
                </a:solidFill>
              </a:rPr>
              <a:t>は事務所様より</a:t>
            </a:r>
            <a:endParaRPr lang="en-US" altLang="ja-JP" sz="600" dirty="0" smtClean="0">
              <a:solidFill>
                <a:schemeClr val="accent1">
                  <a:lumMod val="50000"/>
                </a:schemeClr>
              </a:solidFill>
            </a:endParaRPr>
          </a:p>
          <a:p>
            <a:r>
              <a:rPr kumimoji="1" lang="ja-JP" altLang="en-US" sz="600" dirty="0" smtClean="0">
                <a:solidFill>
                  <a:schemeClr val="accent1">
                    <a:lumMod val="50000"/>
                  </a:schemeClr>
                </a:solidFill>
              </a:rPr>
              <a:t>弊社キッティングセンタへ送付頂きます。</a:t>
            </a:r>
            <a:endParaRPr kumimoji="1" lang="ja-JP" altLang="en-US" sz="600" dirty="0">
              <a:solidFill>
                <a:schemeClr val="accent1">
                  <a:lumMod val="50000"/>
                </a:schemeClr>
              </a:solidFill>
            </a:endParaRPr>
          </a:p>
        </p:txBody>
      </p:sp>
      <p:pic>
        <p:nvPicPr>
          <p:cNvPr id="64" name="Picture 3" descr="C:\Users\matsunagatmb\Documents\ppt_matsunaga\02_ビジネス_女性\AA_A0017_049.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099" y="5264387"/>
            <a:ext cx="586774" cy="60000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matsunagatmb\Documents\ppt_matsunaga\02_ビジネス_女性\AA_A0017_039.w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691" y="3259069"/>
            <a:ext cx="334443" cy="55396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89" y="5623707"/>
            <a:ext cx="880441" cy="69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図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714" y="5600096"/>
            <a:ext cx="155039" cy="155039"/>
          </a:xfrm>
          <a:prstGeom prst="rect">
            <a:avLst/>
          </a:prstGeom>
        </p:spPr>
      </p:pic>
      <p:sp>
        <p:nvSpPr>
          <p:cNvPr id="2" name="テキスト ボックス 1"/>
          <p:cNvSpPr txBox="1"/>
          <p:nvPr/>
        </p:nvSpPr>
        <p:spPr>
          <a:xfrm>
            <a:off x="4925687" y="6321709"/>
            <a:ext cx="3299301" cy="492443"/>
          </a:xfrm>
          <a:prstGeom prst="wedgeRectCallout">
            <a:avLst>
              <a:gd name="adj1" fmla="val 62588"/>
              <a:gd name="adj2" fmla="val -41478"/>
            </a:avLst>
          </a:prstGeom>
          <a:solidFill>
            <a:schemeClr val="bg1"/>
          </a:solidFill>
          <a:ln>
            <a:solidFill>
              <a:schemeClr val="accent1">
                <a:lumMod val="50000"/>
              </a:schemeClr>
            </a:solidFill>
          </a:ln>
        </p:spPr>
        <p:txBody>
          <a:bodyPr wrap="none" rtlCol="0">
            <a:spAutoFit/>
          </a:bodyPr>
          <a:lstStyle/>
          <a:p>
            <a:r>
              <a:rPr kumimoji="1" lang="ja-JP" altLang="en-US" sz="1000" u="sng" dirty="0" smtClean="0">
                <a:latin typeface="+mn-ea"/>
              </a:rPr>
              <a:t>提案端末の、商業施設での保守実績のあるパートナーで対応</a:t>
            </a:r>
            <a:endParaRPr kumimoji="1" lang="en-US" altLang="ja-JP" sz="1000" dirty="0" smtClean="0">
              <a:latin typeface="+mn-ea"/>
            </a:endParaRPr>
          </a:p>
          <a:p>
            <a:r>
              <a:rPr kumimoji="1" lang="en-US" altLang="ja-JP" sz="800" dirty="0">
                <a:latin typeface="+mn-ea"/>
              </a:rPr>
              <a:t>17</a:t>
            </a:r>
            <a:r>
              <a:rPr kumimoji="1" lang="ja-JP" altLang="en-US" sz="800" dirty="0" smtClean="0">
                <a:latin typeface="+mn-ea"/>
              </a:rPr>
              <a:t>時までの入電には当日駆付け（</a:t>
            </a:r>
            <a:r>
              <a:rPr kumimoji="1" lang="en-US" altLang="ja-JP" sz="800" dirty="0" smtClean="0">
                <a:latin typeface="+mn-ea"/>
              </a:rPr>
              <a:t>1</a:t>
            </a:r>
            <a:r>
              <a:rPr kumimoji="1" lang="ja-JP" altLang="en-US" sz="800" dirty="0" smtClean="0">
                <a:latin typeface="+mn-ea"/>
              </a:rPr>
              <a:t>時間目途）、</a:t>
            </a:r>
            <a:endParaRPr kumimoji="1" lang="en-US" altLang="ja-JP" sz="800" dirty="0" smtClean="0">
              <a:latin typeface="+mn-ea"/>
            </a:endParaRPr>
          </a:p>
          <a:p>
            <a:r>
              <a:rPr kumimoji="1" lang="en-US" altLang="ja-JP" sz="800" dirty="0">
                <a:latin typeface="+mn-ea"/>
              </a:rPr>
              <a:t>17</a:t>
            </a:r>
            <a:r>
              <a:rPr kumimoji="1" lang="ja-JP" altLang="en-US" sz="800" dirty="0" smtClean="0">
                <a:latin typeface="+mn-ea"/>
              </a:rPr>
              <a:t>時以降の入電はベストエフォートで、翌営業前までには入店します</a:t>
            </a:r>
            <a:endParaRPr kumimoji="1" lang="ja-JP" altLang="en-US" sz="800" dirty="0">
              <a:latin typeface="+mn-ea"/>
            </a:endParaRPr>
          </a:p>
        </p:txBody>
      </p:sp>
    </p:spTree>
    <p:extLst>
      <p:ext uri="{BB962C8B-B14F-4D97-AF65-F5344CB8AC3E}">
        <p14:creationId xmlns:p14="http://schemas.microsoft.com/office/powerpoint/2010/main" val="140636342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latin typeface="+mn-ea"/>
              </a:rPr>
              <a:t>5. </a:t>
            </a:r>
            <a:r>
              <a:rPr lang="ja-JP" altLang="en-US" dirty="0" smtClean="0"/>
              <a:t>クレジット</a:t>
            </a:r>
            <a:r>
              <a:rPr lang="ja-JP" altLang="en-US" dirty="0"/>
              <a:t>やコード決済の包括決済スキームの</a:t>
            </a:r>
            <a:r>
              <a:rPr lang="ja-JP" altLang="en-US" dirty="0" smtClean="0"/>
              <a:t>ご提案（</a:t>
            </a:r>
            <a:r>
              <a:rPr lang="en-US" altLang="ja-JP" dirty="0" smtClean="0"/>
              <a:t>1/2</a:t>
            </a:r>
            <a:r>
              <a:rPr lang="ja-JP" altLang="en-US" dirty="0" smtClean="0"/>
              <a:t>）</a:t>
            </a:r>
            <a:endParaRPr kumimoji="1" lang="ja-JP" altLang="en-US" dirty="0"/>
          </a:p>
        </p:txBody>
      </p:sp>
      <p:sp>
        <p:nvSpPr>
          <p:cNvPr id="3" name="テキスト プレースホルダー 2"/>
          <p:cNvSpPr>
            <a:spLocks noGrp="1"/>
          </p:cNvSpPr>
          <p:nvPr>
            <p:ph type="body" sz="quarter" idx="10"/>
          </p:nvPr>
        </p:nvSpPr>
        <p:spPr/>
        <p:txBody>
          <a:bodyPr/>
          <a:lstStyle/>
          <a:p>
            <a:r>
              <a:rPr lang="ja-JP" altLang="en-US" sz="1800" dirty="0"/>
              <a:t>加盟店様が国内外のクレジット決済、コード決済をご利用するにあたって必要であったコード決済事業者とのやり取りを</a:t>
            </a:r>
            <a:r>
              <a:rPr lang="en-US" altLang="ja-JP" sz="1800" dirty="0"/>
              <a:t>NTT</a:t>
            </a:r>
            <a:r>
              <a:rPr lang="ja-JP" altLang="en-US" sz="1800" dirty="0"/>
              <a:t>データにて</a:t>
            </a:r>
            <a:r>
              <a:rPr lang="ja-JP" altLang="en-US" sz="1800" dirty="0" smtClean="0"/>
              <a:t>一元化。</a:t>
            </a:r>
            <a:r>
              <a:rPr lang="en-US" altLang="ja-JP" sz="1800" dirty="0" smtClean="0"/>
              <a:t>NTT</a:t>
            </a:r>
            <a:r>
              <a:rPr lang="ja-JP" altLang="en-US" sz="1800" dirty="0"/>
              <a:t>データを窓口としてクレジット決済、コード決済をご利用できるサービスを提供します</a:t>
            </a:r>
            <a:r>
              <a:rPr lang="ja-JP" altLang="en-US" sz="1800" dirty="0" smtClean="0"/>
              <a:t>。</a:t>
            </a:r>
            <a:endParaRPr lang="ja-JP" altLang="en-US" sz="1800" dirty="0"/>
          </a:p>
        </p:txBody>
      </p:sp>
      <p:pic>
        <p:nvPicPr>
          <p:cNvPr id="4" name="Picture 3" descr="C:\Users\niiharat\Pictures\header_logo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961" y="4156470"/>
            <a:ext cx="1939302" cy="30013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bwMode="auto">
          <a:xfrm>
            <a:off x="436790" y="2497941"/>
            <a:ext cx="1620000" cy="3526905"/>
          </a:xfrm>
          <a:prstGeom prst="rect">
            <a:avLst/>
          </a:prstGeom>
          <a:noFill/>
          <a:ln w="9525">
            <a:solidFill>
              <a:schemeClr val="bg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t"/>
          <a:lstStyle/>
          <a:p>
            <a:pPr algn="ctr"/>
            <a:r>
              <a:rPr lang="ja-JP" altLang="en-US" sz="1400" dirty="0" smtClean="0">
                <a:solidFill>
                  <a:schemeClr val="tx1">
                    <a:lumMod val="75000"/>
                  </a:schemeClr>
                </a:solidFill>
              </a:rPr>
              <a:t>商業施設</a:t>
            </a:r>
            <a:endParaRPr lang="ja-JP" altLang="en-US" sz="1400" dirty="0">
              <a:solidFill>
                <a:schemeClr val="tx1">
                  <a:lumMod val="75000"/>
                </a:schemeClr>
              </a:solidFill>
            </a:endParaRPr>
          </a:p>
        </p:txBody>
      </p:sp>
      <p:sp>
        <p:nvSpPr>
          <p:cNvPr id="6" name="正方形/長方形 5"/>
          <p:cNvSpPr/>
          <p:nvPr/>
        </p:nvSpPr>
        <p:spPr bwMode="auto">
          <a:xfrm>
            <a:off x="436790" y="1856000"/>
            <a:ext cx="1620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加盟店様</a:t>
            </a:r>
            <a:endParaRPr lang="ja-JP" altLang="en-US" sz="1600" b="1" dirty="0">
              <a:solidFill>
                <a:prstClr val="white"/>
              </a:solidFill>
            </a:endParaRPr>
          </a:p>
        </p:txBody>
      </p:sp>
      <p:cxnSp>
        <p:nvCxnSpPr>
          <p:cNvPr id="8" name="カギ線コネクタ 107"/>
          <p:cNvCxnSpPr/>
          <p:nvPr/>
        </p:nvCxnSpPr>
        <p:spPr>
          <a:xfrm flipV="1">
            <a:off x="1675190" y="4294413"/>
            <a:ext cx="1657557" cy="2170"/>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29159" r="28947"/>
          <a:stretch/>
        </p:blipFill>
        <p:spPr>
          <a:xfrm>
            <a:off x="764805" y="4828388"/>
            <a:ext cx="1048135" cy="1121872"/>
          </a:xfrm>
          <a:prstGeom prst="rect">
            <a:avLst/>
          </a:prstGeom>
        </p:spPr>
      </p:pic>
      <p:grpSp>
        <p:nvGrpSpPr>
          <p:cNvPr id="10" name="グループ化 9"/>
          <p:cNvGrpSpPr/>
          <p:nvPr/>
        </p:nvGrpSpPr>
        <p:grpSpPr>
          <a:xfrm>
            <a:off x="568047" y="4176575"/>
            <a:ext cx="1117784" cy="466227"/>
            <a:chOff x="1184474" y="1602672"/>
            <a:chExt cx="1268314" cy="605649"/>
          </a:xfrm>
        </p:grpSpPr>
        <p:cxnSp>
          <p:nvCxnSpPr>
            <p:cNvPr id="11" name="コネクタ: 曲線 359">
              <a:extLst>
                <a:ext uri="{FF2B5EF4-FFF2-40B4-BE49-F238E27FC236}">
                  <a16:creationId xmlns:a16="http://schemas.microsoft.com/office/drawing/2014/main" id="{F4B0BF43-9A02-4E94-BD07-57FD88FF64B6}"/>
                </a:ext>
              </a:extLst>
            </p:cNvPr>
            <p:cNvCxnSpPr>
              <a:cxnSpLocks/>
            </p:cNvCxnSpPr>
            <p:nvPr/>
          </p:nvCxnSpPr>
          <p:spPr>
            <a:xfrm rot="5400000">
              <a:off x="1588931" y="1970917"/>
              <a:ext cx="270812" cy="131577"/>
            </a:xfrm>
            <a:prstGeom prst="curvedConnector3">
              <a:avLst/>
            </a:prstGeom>
            <a:solidFill>
              <a:schemeClr val="bg1">
                <a:lumMod val="50000"/>
              </a:schemeClr>
            </a:solidFill>
            <a:ln w="12700">
              <a:solidFill>
                <a:srgbClr val="70767C"/>
              </a:solidFill>
            </a:ln>
          </p:spPr>
          <p:style>
            <a:lnRef idx="1">
              <a:schemeClr val="accent1"/>
            </a:lnRef>
            <a:fillRef idx="0">
              <a:schemeClr val="accent1"/>
            </a:fillRef>
            <a:effectRef idx="0">
              <a:schemeClr val="accent1"/>
            </a:effectRef>
            <a:fontRef idx="minor">
              <a:schemeClr val="tx1"/>
            </a:fontRef>
          </p:style>
        </p:cxnSp>
        <p:sp>
          <p:nvSpPr>
            <p:cNvPr id="12" name="Oval 308"/>
            <p:cNvSpPr>
              <a:spLocks noChangeArrowheads="1"/>
            </p:cNvSpPr>
            <p:nvPr/>
          </p:nvSpPr>
          <p:spPr bwMode="auto">
            <a:xfrm>
              <a:off x="1435830" y="1602672"/>
              <a:ext cx="152295" cy="168825"/>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3" name="Line 309"/>
            <p:cNvSpPr>
              <a:spLocks noChangeShapeType="1"/>
            </p:cNvSpPr>
            <p:nvPr/>
          </p:nvSpPr>
          <p:spPr bwMode="auto">
            <a:xfrm>
              <a:off x="1499631" y="1787253"/>
              <a:ext cx="0" cy="0"/>
            </a:xfrm>
            <a:prstGeom prst="lin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4" name="Line 310"/>
            <p:cNvSpPr>
              <a:spLocks noChangeShapeType="1"/>
            </p:cNvSpPr>
            <p:nvPr/>
          </p:nvSpPr>
          <p:spPr bwMode="auto">
            <a:xfrm>
              <a:off x="1499631" y="1787253"/>
              <a:ext cx="0" cy="0"/>
            </a:xfrm>
            <a:prstGeom prst="lin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5" name="Freeform 311"/>
            <p:cNvSpPr>
              <a:spLocks/>
            </p:cNvSpPr>
            <p:nvPr/>
          </p:nvSpPr>
          <p:spPr bwMode="auto">
            <a:xfrm>
              <a:off x="1312349" y="1776000"/>
              <a:ext cx="477460" cy="375916"/>
            </a:xfrm>
            <a:custGeom>
              <a:avLst/>
              <a:gdLst>
                <a:gd name="T0" fmla="*/ 21 w 97"/>
                <a:gd name="T1" fmla="*/ 4 h 70"/>
                <a:gd name="T2" fmla="*/ 7 w 97"/>
                <a:gd name="T3" fmla="*/ 27 h 70"/>
                <a:gd name="T4" fmla="*/ 0 w 97"/>
                <a:gd name="T5" fmla="*/ 70 h 70"/>
                <a:gd name="T6" fmla="*/ 12 w 97"/>
                <a:gd name="T7" fmla="*/ 70 h 70"/>
                <a:gd name="T8" fmla="*/ 19 w 97"/>
                <a:gd name="T9" fmla="*/ 45 h 70"/>
                <a:gd name="T10" fmla="*/ 22 w 97"/>
                <a:gd name="T11" fmla="*/ 59 h 70"/>
                <a:gd name="T12" fmla="*/ 19 w 97"/>
                <a:gd name="T13" fmla="*/ 70 h 70"/>
                <a:gd name="T14" fmla="*/ 63 w 97"/>
                <a:gd name="T15" fmla="*/ 70 h 70"/>
                <a:gd name="T16" fmla="*/ 59 w 97"/>
                <a:gd name="T17" fmla="*/ 59 h 70"/>
                <a:gd name="T18" fmla="*/ 61 w 97"/>
                <a:gd name="T19" fmla="*/ 32 h 70"/>
                <a:gd name="T20" fmla="*/ 71 w 97"/>
                <a:gd name="T21" fmla="*/ 46 h 70"/>
                <a:gd name="T22" fmla="*/ 87 w 97"/>
                <a:gd name="T23" fmla="*/ 42 h 70"/>
                <a:gd name="T24" fmla="*/ 96 w 97"/>
                <a:gd name="T25" fmla="*/ 13 h 70"/>
                <a:gd name="T26" fmla="*/ 93 w 97"/>
                <a:gd name="T27" fmla="*/ 6 h 70"/>
                <a:gd name="T28" fmla="*/ 85 w 97"/>
                <a:gd name="T29" fmla="*/ 9 h 70"/>
                <a:gd name="T30" fmla="*/ 77 w 97"/>
                <a:gd name="T31" fmla="*/ 27 h 70"/>
                <a:gd name="T32" fmla="*/ 73 w 97"/>
                <a:gd name="T33" fmla="*/ 20 h 70"/>
                <a:gd name="T34" fmla="*/ 50 w 97"/>
                <a:gd name="T35" fmla="*/ 0 h 70"/>
                <a:gd name="T36" fmla="*/ 31 w 97"/>
                <a:gd name="T37" fmla="*/ 0 h 70"/>
                <a:gd name="T38" fmla="*/ 21 w 97"/>
                <a:gd name="T3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70">
                  <a:moveTo>
                    <a:pt x="21" y="4"/>
                  </a:moveTo>
                  <a:cubicBezTo>
                    <a:pt x="14" y="8"/>
                    <a:pt x="9" y="15"/>
                    <a:pt x="7" y="27"/>
                  </a:cubicBezTo>
                  <a:cubicBezTo>
                    <a:pt x="0" y="70"/>
                    <a:pt x="0" y="70"/>
                    <a:pt x="0" y="70"/>
                  </a:cubicBezTo>
                  <a:cubicBezTo>
                    <a:pt x="12" y="70"/>
                    <a:pt x="12" y="70"/>
                    <a:pt x="12" y="70"/>
                  </a:cubicBezTo>
                  <a:cubicBezTo>
                    <a:pt x="19" y="45"/>
                    <a:pt x="19" y="45"/>
                    <a:pt x="19" y="45"/>
                  </a:cubicBezTo>
                  <a:cubicBezTo>
                    <a:pt x="22" y="59"/>
                    <a:pt x="22" y="59"/>
                    <a:pt x="22" y="59"/>
                  </a:cubicBezTo>
                  <a:cubicBezTo>
                    <a:pt x="19" y="70"/>
                    <a:pt x="19" y="70"/>
                    <a:pt x="19" y="70"/>
                  </a:cubicBezTo>
                  <a:cubicBezTo>
                    <a:pt x="63" y="70"/>
                    <a:pt x="63" y="70"/>
                    <a:pt x="63" y="70"/>
                  </a:cubicBezTo>
                  <a:cubicBezTo>
                    <a:pt x="59" y="59"/>
                    <a:pt x="59" y="59"/>
                    <a:pt x="59" y="59"/>
                  </a:cubicBezTo>
                  <a:cubicBezTo>
                    <a:pt x="61" y="32"/>
                    <a:pt x="61" y="32"/>
                    <a:pt x="61" y="32"/>
                  </a:cubicBezTo>
                  <a:cubicBezTo>
                    <a:pt x="61" y="32"/>
                    <a:pt x="70" y="45"/>
                    <a:pt x="71" y="46"/>
                  </a:cubicBezTo>
                  <a:cubicBezTo>
                    <a:pt x="77" y="52"/>
                    <a:pt x="84" y="50"/>
                    <a:pt x="87" y="42"/>
                  </a:cubicBezTo>
                  <a:cubicBezTo>
                    <a:pt x="96" y="13"/>
                    <a:pt x="96" y="13"/>
                    <a:pt x="96" y="13"/>
                  </a:cubicBezTo>
                  <a:cubicBezTo>
                    <a:pt x="97" y="10"/>
                    <a:pt x="96" y="7"/>
                    <a:pt x="93" y="6"/>
                  </a:cubicBezTo>
                  <a:cubicBezTo>
                    <a:pt x="89" y="5"/>
                    <a:pt x="86" y="6"/>
                    <a:pt x="85" y="9"/>
                  </a:cubicBezTo>
                  <a:cubicBezTo>
                    <a:pt x="77" y="27"/>
                    <a:pt x="77" y="27"/>
                    <a:pt x="77" y="27"/>
                  </a:cubicBezTo>
                  <a:cubicBezTo>
                    <a:pt x="73" y="20"/>
                    <a:pt x="73" y="20"/>
                    <a:pt x="73" y="20"/>
                  </a:cubicBezTo>
                  <a:cubicBezTo>
                    <a:pt x="67" y="11"/>
                    <a:pt x="61" y="3"/>
                    <a:pt x="50" y="0"/>
                  </a:cubicBezTo>
                  <a:cubicBezTo>
                    <a:pt x="50" y="0"/>
                    <a:pt x="40" y="6"/>
                    <a:pt x="31" y="0"/>
                  </a:cubicBezTo>
                  <a:cubicBezTo>
                    <a:pt x="31" y="0"/>
                    <a:pt x="26" y="1"/>
                    <a:pt x="21" y="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6" name="Freeform 312"/>
            <p:cNvSpPr>
              <a:spLocks/>
            </p:cNvSpPr>
            <p:nvPr/>
          </p:nvSpPr>
          <p:spPr bwMode="auto">
            <a:xfrm>
              <a:off x="1184474" y="2154297"/>
              <a:ext cx="1268314" cy="54024"/>
            </a:xfrm>
            <a:custGeom>
              <a:avLst/>
              <a:gdLst>
                <a:gd name="T0" fmla="*/ 511 w 511"/>
                <a:gd name="T1" fmla="*/ 0 h 24"/>
                <a:gd name="T2" fmla="*/ 441 w 511"/>
                <a:gd name="T3" fmla="*/ 0 h 24"/>
                <a:gd name="T4" fmla="*/ 261 w 511"/>
                <a:gd name="T5" fmla="*/ 0 h 24"/>
                <a:gd name="T6" fmla="*/ 0 w 511"/>
                <a:gd name="T7" fmla="*/ 0 h 24"/>
                <a:gd name="T8" fmla="*/ 0 w 511"/>
                <a:gd name="T9" fmla="*/ 24 h 24"/>
                <a:gd name="T10" fmla="*/ 261 w 511"/>
                <a:gd name="T11" fmla="*/ 24 h 24"/>
                <a:gd name="T12" fmla="*/ 403 w 511"/>
                <a:gd name="T13" fmla="*/ 24 h 24"/>
                <a:gd name="T14" fmla="*/ 511 w 511"/>
                <a:gd name="T15" fmla="*/ 24 h 24"/>
                <a:gd name="T16" fmla="*/ 511 w 51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24">
                  <a:moveTo>
                    <a:pt x="511" y="0"/>
                  </a:moveTo>
                  <a:lnTo>
                    <a:pt x="441" y="0"/>
                  </a:lnTo>
                  <a:lnTo>
                    <a:pt x="261" y="0"/>
                  </a:lnTo>
                  <a:lnTo>
                    <a:pt x="0" y="0"/>
                  </a:lnTo>
                  <a:lnTo>
                    <a:pt x="0" y="24"/>
                  </a:lnTo>
                  <a:lnTo>
                    <a:pt x="261" y="24"/>
                  </a:lnTo>
                  <a:lnTo>
                    <a:pt x="403" y="24"/>
                  </a:lnTo>
                  <a:lnTo>
                    <a:pt x="511" y="24"/>
                  </a:lnTo>
                  <a:lnTo>
                    <a:pt x="511"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7" name="フリーフォーム 16"/>
            <p:cNvSpPr/>
            <p:nvPr/>
          </p:nvSpPr>
          <p:spPr>
            <a:xfrm>
              <a:off x="1410223" y="1781917"/>
              <a:ext cx="200767" cy="373369"/>
            </a:xfrm>
            <a:custGeom>
              <a:avLst/>
              <a:gdLst>
                <a:gd name="connsiteX0" fmla="*/ 0 w 538162"/>
                <a:gd name="connsiteY0" fmla="*/ 38100 h 923925"/>
                <a:gd name="connsiteX1" fmla="*/ 85725 w 538162"/>
                <a:gd name="connsiteY1" fmla="*/ 0 h 923925"/>
                <a:gd name="connsiteX2" fmla="*/ 138112 w 538162"/>
                <a:gd name="connsiteY2" fmla="*/ 209550 h 923925"/>
                <a:gd name="connsiteX3" fmla="*/ 419100 w 538162"/>
                <a:gd name="connsiteY3" fmla="*/ 209550 h 923925"/>
                <a:gd name="connsiteX4" fmla="*/ 481012 w 538162"/>
                <a:gd name="connsiteY4" fmla="*/ 9525 h 923925"/>
                <a:gd name="connsiteX5" fmla="*/ 538162 w 538162"/>
                <a:gd name="connsiteY5" fmla="*/ 47625 h 923925"/>
                <a:gd name="connsiteX6" fmla="*/ 476250 w 538162"/>
                <a:gd name="connsiteY6" fmla="*/ 261937 h 923925"/>
                <a:gd name="connsiteX7" fmla="*/ 514350 w 538162"/>
                <a:gd name="connsiteY7" fmla="*/ 923925 h 923925"/>
                <a:gd name="connsiteX8" fmla="*/ 66675 w 538162"/>
                <a:gd name="connsiteY8" fmla="*/ 923925 h 923925"/>
                <a:gd name="connsiteX9" fmla="*/ 66675 w 538162"/>
                <a:gd name="connsiteY9" fmla="*/ 257175 h 923925"/>
                <a:gd name="connsiteX10" fmla="*/ 0 w 538162"/>
                <a:gd name="connsiteY10" fmla="*/ 38100 h 923925"/>
                <a:gd name="connsiteX0" fmla="*/ 0 w 538162"/>
                <a:gd name="connsiteY0" fmla="*/ 47625 h 933450"/>
                <a:gd name="connsiteX1" fmla="*/ 88900 w 538162"/>
                <a:gd name="connsiteY1" fmla="*/ 0 h 933450"/>
                <a:gd name="connsiteX2" fmla="*/ 138112 w 538162"/>
                <a:gd name="connsiteY2" fmla="*/ 219075 h 933450"/>
                <a:gd name="connsiteX3" fmla="*/ 419100 w 538162"/>
                <a:gd name="connsiteY3" fmla="*/ 219075 h 933450"/>
                <a:gd name="connsiteX4" fmla="*/ 481012 w 538162"/>
                <a:gd name="connsiteY4" fmla="*/ 19050 h 933450"/>
                <a:gd name="connsiteX5" fmla="*/ 538162 w 538162"/>
                <a:gd name="connsiteY5" fmla="*/ 57150 h 933450"/>
                <a:gd name="connsiteX6" fmla="*/ 476250 w 538162"/>
                <a:gd name="connsiteY6" fmla="*/ 271462 h 933450"/>
                <a:gd name="connsiteX7" fmla="*/ 514350 w 538162"/>
                <a:gd name="connsiteY7" fmla="*/ 933450 h 933450"/>
                <a:gd name="connsiteX8" fmla="*/ 66675 w 538162"/>
                <a:gd name="connsiteY8" fmla="*/ 933450 h 933450"/>
                <a:gd name="connsiteX9" fmla="*/ 66675 w 538162"/>
                <a:gd name="connsiteY9" fmla="*/ 266700 h 933450"/>
                <a:gd name="connsiteX10" fmla="*/ 0 w 538162"/>
                <a:gd name="connsiteY10" fmla="*/ 47625 h 933450"/>
                <a:gd name="connsiteX0" fmla="*/ 0 w 538162"/>
                <a:gd name="connsiteY0" fmla="*/ 47625 h 933450"/>
                <a:gd name="connsiteX1" fmla="*/ 88900 w 538162"/>
                <a:gd name="connsiteY1" fmla="*/ 0 h 933450"/>
                <a:gd name="connsiteX2" fmla="*/ 138112 w 538162"/>
                <a:gd name="connsiteY2" fmla="*/ 219075 h 933450"/>
                <a:gd name="connsiteX3" fmla="*/ 419100 w 538162"/>
                <a:gd name="connsiteY3" fmla="*/ 219075 h 933450"/>
                <a:gd name="connsiteX4" fmla="*/ 484187 w 538162"/>
                <a:gd name="connsiteY4" fmla="*/ 15875 h 933450"/>
                <a:gd name="connsiteX5" fmla="*/ 538162 w 538162"/>
                <a:gd name="connsiteY5" fmla="*/ 57150 h 933450"/>
                <a:gd name="connsiteX6" fmla="*/ 476250 w 538162"/>
                <a:gd name="connsiteY6" fmla="*/ 271462 h 933450"/>
                <a:gd name="connsiteX7" fmla="*/ 514350 w 538162"/>
                <a:gd name="connsiteY7" fmla="*/ 933450 h 933450"/>
                <a:gd name="connsiteX8" fmla="*/ 66675 w 538162"/>
                <a:gd name="connsiteY8" fmla="*/ 933450 h 933450"/>
                <a:gd name="connsiteX9" fmla="*/ 66675 w 538162"/>
                <a:gd name="connsiteY9" fmla="*/ 266700 h 933450"/>
                <a:gd name="connsiteX10" fmla="*/ 0 w 538162"/>
                <a:gd name="connsiteY10" fmla="*/ 47625 h 933450"/>
                <a:gd name="connsiteX0" fmla="*/ 0 w 550862"/>
                <a:gd name="connsiteY0" fmla="*/ 47625 h 933450"/>
                <a:gd name="connsiteX1" fmla="*/ 88900 w 550862"/>
                <a:gd name="connsiteY1" fmla="*/ 0 h 933450"/>
                <a:gd name="connsiteX2" fmla="*/ 138112 w 550862"/>
                <a:gd name="connsiteY2" fmla="*/ 219075 h 933450"/>
                <a:gd name="connsiteX3" fmla="*/ 419100 w 550862"/>
                <a:gd name="connsiteY3" fmla="*/ 219075 h 933450"/>
                <a:gd name="connsiteX4" fmla="*/ 484187 w 550862"/>
                <a:gd name="connsiteY4" fmla="*/ 15875 h 933450"/>
                <a:gd name="connsiteX5" fmla="*/ 550862 w 550862"/>
                <a:gd name="connsiteY5" fmla="*/ 47625 h 933450"/>
                <a:gd name="connsiteX6" fmla="*/ 476250 w 550862"/>
                <a:gd name="connsiteY6" fmla="*/ 271462 h 933450"/>
                <a:gd name="connsiteX7" fmla="*/ 514350 w 550862"/>
                <a:gd name="connsiteY7" fmla="*/ 933450 h 933450"/>
                <a:gd name="connsiteX8" fmla="*/ 66675 w 550862"/>
                <a:gd name="connsiteY8" fmla="*/ 933450 h 933450"/>
                <a:gd name="connsiteX9" fmla="*/ 66675 w 550862"/>
                <a:gd name="connsiteY9" fmla="*/ 266700 h 933450"/>
                <a:gd name="connsiteX10" fmla="*/ 0 w 550862"/>
                <a:gd name="connsiteY10" fmla="*/ 47625 h 933450"/>
                <a:gd name="connsiteX0" fmla="*/ 0 w 544512"/>
                <a:gd name="connsiteY0" fmla="*/ 47625 h 933450"/>
                <a:gd name="connsiteX1" fmla="*/ 88900 w 544512"/>
                <a:gd name="connsiteY1" fmla="*/ 0 h 933450"/>
                <a:gd name="connsiteX2" fmla="*/ 138112 w 544512"/>
                <a:gd name="connsiteY2" fmla="*/ 219075 h 933450"/>
                <a:gd name="connsiteX3" fmla="*/ 419100 w 544512"/>
                <a:gd name="connsiteY3" fmla="*/ 219075 h 933450"/>
                <a:gd name="connsiteX4" fmla="*/ 484187 w 544512"/>
                <a:gd name="connsiteY4" fmla="*/ 15875 h 933450"/>
                <a:gd name="connsiteX5" fmla="*/ 544512 w 544512"/>
                <a:gd name="connsiteY5" fmla="*/ 41275 h 933450"/>
                <a:gd name="connsiteX6" fmla="*/ 476250 w 544512"/>
                <a:gd name="connsiteY6" fmla="*/ 271462 h 933450"/>
                <a:gd name="connsiteX7" fmla="*/ 514350 w 544512"/>
                <a:gd name="connsiteY7" fmla="*/ 933450 h 933450"/>
                <a:gd name="connsiteX8" fmla="*/ 66675 w 544512"/>
                <a:gd name="connsiteY8" fmla="*/ 933450 h 933450"/>
                <a:gd name="connsiteX9" fmla="*/ 66675 w 544512"/>
                <a:gd name="connsiteY9" fmla="*/ 266700 h 933450"/>
                <a:gd name="connsiteX10" fmla="*/ 0 w 544512"/>
                <a:gd name="connsiteY10" fmla="*/ 47625 h 933450"/>
                <a:gd name="connsiteX0" fmla="*/ 0 w 544512"/>
                <a:gd name="connsiteY0" fmla="*/ 50800 h 936625"/>
                <a:gd name="connsiteX1" fmla="*/ 73025 w 544512"/>
                <a:gd name="connsiteY1" fmla="*/ 0 h 936625"/>
                <a:gd name="connsiteX2" fmla="*/ 138112 w 544512"/>
                <a:gd name="connsiteY2" fmla="*/ 222250 h 936625"/>
                <a:gd name="connsiteX3" fmla="*/ 419100 w 544512"/>
                <a:gd name="connsiteY3" fmla="*/ 222250 h 936625"/>
                <a:gd name="connsiteX4" fmla="*/ 484187 w 544512"/>
                <a:gd name="connsiteY4" fmla="*/ 19050 h 936625"/>
                <a:gd name="connsiteX5" fmla="*/ 544512 w 544512"/>
                <a:gd name="connsiteY5" fmla="*/ 44450 h 936625"/>
                <a:gd name="connsiteX6" fmla="*/ 476250 w 544512"/>
                <a:gd name="connsiteY6" fmla="*/ 274637 h 936625"/>
                <a:gd name="connsiteX7" fmla="*/ 514350 w 544512"/>
                <a:gd name="connsiteY7" fmla="*/ 936625 h 936625"/>
                <a:gd name="connsiteX8" fmla="*/ 66675 w 544512"/>
                <a:gd name="connsiteY8" fmla="*/ 936625 h 936625"/>
                <a:gd name="connsiteX9" fmla="*/ 66675 w 544512"/>
                <a:gd name="connsiteY9" fmla="*/ 269875 h 936625"/>
                <a:gd name="connsiteX10" fmla="*/ 0 w 544512"/>
                <a:gd name="connsiteY10" fmla="*/ 50800 h 936625"/>
                <a:gd name="connsiteX0" fmla="*/ 0 w 541337"/>
                <a:gd name="connsiteY0" fmla="*/ 31750 h 936625"/>
                <a:gd name="connsiteX1" fmla="*/ 69850 w 541337"/>
                <a:gd name="connsiteY1" fmla="*/ 0 h 936625"/>
                <a:gd name="connsiteX2" fmla="*/ 134937 w 541337"/>
                <a:gd name="connsiteY2" fmla="*/ 222250 h 936625"/>
                <a:gd name="connsiteX3" fmla="*/ 415925 w 541337"/>
                <a:gd name="connsiteY3" fmla="*/ 222250 h 936625"/>
                <a:gd name="connsiteX4" fmla="*/ 481012 w 541337"/>
                <a:gd name="connsiteY4" fmla="*/ 19050 h 936625"/>
                <a:gd name="connsiteX5" fmla="*/ 541337 w 541337"/>
                <a:gd name="connsiteY5" fmla="*/ 44450 h 936625"/>
                <a:gd name="connsiteX6" fmla="*/ 473075 w 541337"/>
                <a:gd name="connsiteY6" fmla="*/ 274637 h 936625"/>
                <a:gd name="connsiteX7" fmla="*/ 511175 w 541337"/>
                <a:gd name="connsiteY7" fmla="*/ 936625 h 936625"/>
                <a:gd name="connsiteX8" fmla="*/ 63500 w 541337"/>
                <a:gd name="connsiteY8" fmla="*/ 936625 h 936625"/>
                <a:gd name="connsiteX9" fmla="*/ 63500 w 541337"/>
                <a:gd name="connsiteY9" fmla="*/ 269875 h 936625"/>
                <a:gd name="connsiteX10" fmla="*/ 0 w 541337"/>
                <a:gd name="connsiteY10" fmla="*/ 31750 h 936625"/>
                <a:gd name="connsiteX0" fmla="*/ 0 w 541337"/>
                <a:gd name="connsiteY0" fmla="*/ 31750 h 936625"/>
                <a:gd name="connsiteX1" fmla="*/ 69850 w 541337"/>
                <a:gd name="connsiteY1" fmla="*/ 0 h 936625"/>
                <a:gd name="connsiteX2" fmla="*/ 134937 w 541337"/>
                <a:gd name="connsiteY2" fmla="*/ 222250 h 936625"/>
                <a:gd name="connsiteX3" fmla="*/ 415925 w 541337"/>
                <a:gd name="connsiteY3" fmla="*/ 222250 h 936625"/>
                <a:gd name="connsiteX4" fmla="*/ 487362 w 541337"/>
                <a:gd name="connsiteY4" fmla="*/ 3175 h 936625"/>
                <a:gd name="connsiteX5" fmla="*/ 541337 w 541337"/>
                <a:gd name="connsiteY5" fmla="*/ 44450 h 936625"/>
                <a:gd name="connsiteX6" fmla="*/ 473075 w 541337"/>
                <a:gd name="connsiteY6" fmla="*/ 274637 h 936625"/>
                <a:gd name="connsiteX7" fmla="*/ 511175 w 541337"/>
                <a:gd name="connsiteY7" fmla="*/ 936625 h 936625"/>
                <a:gd name="connsiteX8" fmla="*/ 63500 w 541337"/>
                <a:gd name="connsiteY8" fmla="*/ 936625 h 936625"/>
                <a:gd name="connsiteX9" fmla="*/ 63500 w 541337"/>
                <a:gd name="connsiteY9" fmla="*/ 269875 h 936625"/>
                <a:gd name="connsiteX10" fmla="*/ 0 w 541337"/>
                <a:gd name="connsiteY10" fmla="*/ 31750 h 936625"/>
                <a:gd name="connsiteX0" fmla="*/ 0 w 550862"/>
                <a:gd name="connsiteY0" fmla="*/ 31750 h 936625"/>
                <a:gd name="connsiteX1" fmla="*/ 69850 w 550862"/>
                <a:gd name="connsiteY1" fmla="*/ 0 h 936625"/>
                <a:gd name="connsiteX2" fmla="*/ 134937 w 550862"/>
                <a:gd name="connsiteY2" fmla="*/ 222250 h 936625"/>
                <a:gd name="connsiteX3" fmla="*/ 415925 w 550862"/>
                <a:gd name="connsiteY3" fmla="*/ 222250 h 936625"/>
                <a:gd name="connsiteX4" fmla="*/ 487362 w 550862"/>
                <a:gd name="connsiteY4" fmla="*/ 3175 h 936625"/>
                <a:gd name="connsiteX5" fmla="*/ 550862 w 550862"/>
                <a:gd name="connsiteY5" fmla="*/ 31750 h 936625"/>
                <a:gd name="connsiteX6" fmla="*/ 473075 w 550862"/>
                <a:gd name="connsiteY6" fmla="*/ 274637 h 936625"/>
                <a:gd name="connsiteX7" fmla="*/ 511175 w 550862"/>
                <a:gd name="connsiteY7" fmla="*/ 936625 h 936625"/>
                <a:gd name="connsiteX8" fmla="*/ 63500 w 550862"/>
                <a:gd name="connsiteY8" fmla="*/ 936625 h 936625"/>
                <a:gd name="connsiteX9" fmla="*/ 63500 w 550862"/>
                <a:gd name="connsiteY9" fmla="*/ 269875 h 936625"/>
                <a:gd name="connsiteX10" fmla="*/ 0 w 550862"/>
                <a:gd name="connsiteY10" fmla="*/ 31750 h 93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862" h="936625">
                  <a:moveTo>
                    <a:pt x="0" y="31750"/>
                  </a:moveTo>
                  <a:lnTo>
                    <a:pt x="69850" y="0"/>
                  </a:lnTo>
                  <a:lnTo>
                    <a:pt x="134937" y="222250"/>
                  </a:lnTo>
                  <a:lnTo>
                    <a:pt x="415925" y="222250"/>
                  </a:lnTo>
                  <a:lnTo>
                    <a:pt x="487362" y="3175"/>
                  </a:lnTo>
                  <a:lnTo>
                    <a:pt x="550862" y="31750"/>
                  </a:lnTo>
                  <a:lnTo>
                    <a:pt x="473075" y="274637"/>
                  </a:lnTo>
                  <a:lnTo>
                    <a:pt x="511175" y="936625"/>
                  </a:lnTo>
                  <a:lnTo>
                    <a:pt x="63500" y="936625"/>
                  </a:lnTo>
                  <a:lnTo>
                    <a:pt x="63500" y="269875"/>
                  </a:lnTo>
                  <a:lnTo>
                    <a:pt x="0" y="3175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a:solidFill>
                  <a:schemeClr val="tx1"/>
                </a:solidFill>
                <a:latin typeface="+mn-ea"/>
                <a:cs typeface="Meiryo UI" panose="020B0604030504040204" pitchFamily="50" charset="-128"/>
              </a:endParaRPr>
            </a:p>
          </p:txBody>
        </p:sp>
        <p:sp>
          <p:nvSpPr>
            <p:cNvPr id="18" name="正方形/長方形 17"/>
            <p:cNvSpPr/>
            <p:nvPr/>
          </p:nvSpPr>
          <p:spPr>
            <a:xfrm>
              <a:off x="1517576" y="1895954"/>
              <a:ext cx="52488" cy="2853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a:solidFill>
                  <a:schemeClr val="tx1"/>
                </a:solidFill>
                <a:latin typeface="+mn-ea"/>
                <a:cs typeface="Meiryo UI" panose="020B0604030504040204" pitchFamily="50" charset="-128"/>
              </a:endParaRPr>
            </a:p>
          </p:txBody>
        </p:sp>
        <p:grpSp>
          <p:nvGrpSpPr>
            <p:cNvPr id="19" name="Group 15">
              <a:extLst>
                <a:ext uri="{FF2B5EF4-FFF2-40B4-BE49-F238E27FC236}">
                  <a16:creationId xmlns:a16="http://schemas.microsoft.com/office/drawing/2014/main" id="{73AAF56E-6077-493B-8D8F-EC147E0DF4F6}"/>
                </a:ext>
              </a:extLst>
            </p:cNvPr>
            <p:cNvGrpSpPr>
              <a:grpSpLocks noChangeAspect="1"/>
            </p:cNvGrpSpPr>
            <p:nvPr/>
          </p:nvGrpSpPr>
          <p:grpSpPr bwMode="auto">
            <a:xfrm rot="15300000" flipH="1">
              <a:off x="1753722" y="1711483"/>
              <a:ext cx="174979" cy="195617"/>
              <a:chOff x="3982" y="3756"/>
              <a:chExt cx="368" cy="404"/>
            </a:xfrm>
            <a:solidFill>
              <a:schemeClr val="tx2"/>
            </a:solidFill>
          </p:grpSpPr>
          <p:sp>
            <p:nvSpPr>
              <p:cNvPr id="23" name="Freeform 16">
                <a:extLst>
                  <a:ext uri="{FF2B5EF4-FFF2-40B4-BE49-F238E27FC236}">
                    <a16:creationId xmlns:a16="http://schemas.microsoft.com/office/drawing/2014/main" id="{69802FED-360B-4057-990B-FFA8483BF93B}"/>
                  </a:ext>
                </a:extLst>
              </p:cNvPr>
              <p:cNvSpPr>
                <a:spLocks/>
              </p:cNvSpPr>
              <p:nvPr/>
            </p:nvSpPr>
            <p:spPr bwMode="auto">
              <a:xfrm>
                <a:off x="3982" y="4077"/>
                <a:ext cx="245" cy="83"/>
              </a:xfrm>
              <a:custGeom>
                <a:avLst/>
                <a:gdLst>
                  <a:gd name="T0" fmla="*/ 41 w 235"/>
                  <a:gd name="T1" fmla="*/ 10 h 80"/>
                  <a:gd name="T2" fmla="*/ 1 w 235"/>
                  <a:gd name="T3" fmla="*/ 0 h 80"/>
                  <a:gd name="T4" fmla="*/ 0 w 235"/>
                  <a:gd name="T5" fmla="*/ 34 h 80"/>
                  <a:gd name="T6" fmla="*/ 16 w 235"/>
                  <a:gd name="T7" fmla="*/ 46 h 80"/>
                  <a:gd name="T8" fmla="*/ 190 w 235"/>
                  <a:gd name="T9" fmla="*/ 76 h 80"/>
                  <a:gd name="T10" fmla="*/ 231 w 235"/>
                  <a:gd name="T11" fmla="*/ 72 h 80"/>
                  <a:gd name="T12" fmla="*/ 235 w 235"/>
                  <a:gd name="T13" fmla="*/ 32 h 80"/>
                  <a:gd name="T14" fmla="*/ 209 w 235"/>
                  <a:gd name="T15" fmla="*/ 34 h 80"/>
                  <a:gd name="T16" fmla="*/ 41 w 235"/>
                  <a:gd name="T17"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80">
                    <a:moveTo>
                      <a:pt x="41" y="10"/>
                    </a:moveTo>
                    <a:cubicBezTo>
                      <a:pt x="21" y="6"/>
                      <a:pt x="9" y="3"/>
                      <a:pt x="1" y="0"/>
                    </a:cubicBezTo>
                    <a:cubicBezTo>
                      <a:pt x="0" y="17"/>
                      <a:pt x="0" y="29"/>
                      <a:pt x="0" y="34"/>
                    </a:cubicBezTo>
                    <a:cubicBezTo>
                      <a:pt x="0" y="42"/>
                      <a:pt x="4" y="43"/>
                      <a:pt x="16" y="46"/>
                    </a:cubicBezTo>
                    <a:cubicBezTo>
                      <a:pt x="190" y="76"/>
                      <a:pt x="190" y="76"/>
                      <a:pt x="190" y="76"/>
                    </a:cubicBezTo>
                    <a:cubicBezTo>
                      <a:pt x="190" y="76"/>
                      <a:pt x="228" y="80"/>
                      <a:pt x="231" y="72"/>
                    </a:cubicBezTo>
                    <a:cubicBezTo>
                      <a:pt x="231" y="69"/>
                      <a:pt x="233" y="53"/>
                      <a:pt x="235" y="32"/>
                    </a:cubicBezTo>
                    <a:cubicBezTo>
                      <a:pt x="229" y="34"/>
                      <a:pt x="220" y="34"/>
                      <a:pt x="209" y="34"/>
                    </a:cubicBezTo>
                    <a:cubicBezTo>
                      <a:pt x="150" y="34"/>
                      <a:pt x="43" y="11"/>
                      <a:pt x="41" y="1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4" name="Freeform 17">
                <a:extLst>
                  <a:ext uri="{FF2B5EF4-FFF2-40B4-BE49-F238E27FC236}">
                    <a16:creationId xmlns:a16="http://schemas.microsoft.com/office/drawing/2014/main" id="{332592E1-7F44-4FD4-9713-9B152E5FB35E}"/>
                  </a:ext>
                </a:extLst>
              </p:cNvPr>
              <p:cNvSpPr>
                <a:spLocks/>
              </p:cNvSpPr>
              <p:nvPr/>
            </p:nvSpPr>
            <p:spPr bwMode="auto">
              <a:xfrm>
                <a:off x="3984" y="3756"/>
                <a:ext cx="366" cy="356"/>
              </a:xfrm>
              <a:custGeom>
                <a:avLst/>
                <a:gdLst>
                  <a:gd name="T0" fmla="*/ 336 w 351"/>
                  <a:gd name="T1" fmla="*/ 12 h 341"/>
                  <a:gd name="T2" fmla="*/ 252 w 351"/>
                  <a:gd name="T3" fmla="*/ 1 h 341"/>
                  <a:gd name="T4" fmla="*/ 234 w 351"/>
                  <a:gd name="T5" fmla="*/ 6 h 341"/>
                  <a:gd name="T6" fmla="*/ 119 w 351"/>
                  <a:gd name="T7" fmla="*/ 116 h 341"/>
                  <a:gd name="T8" fmla="*/ 76 w 351"/>
                  <a:gd name="T9" fmla="*/ 158 h 341"/>
                  <a:gd name="T10" fmla="*/ 11 w 351"/>
                  <a:gd name="T11" fmla="*/ 244 h 341"/>
                  <a:gd name="T12" fmla="*/ 0 w 351"/>
                  <a:gd name="T13" fmla="*/ 296 h 341"/>
                  <a:gd name="T14" fmla="*/ 234 w 351"/>
                  <a:gd name="T15" fmla="*/ 327 h 341"/>
                  <a:gd name="T16" fmla="*/ 222 w 351"/>
                  <a:gd name="T17" fmla="*/ 196 h 341"/>
                  <a:gd name="T18" fmla="*/ 347 w 351"/>
                  <a:gd name="T19" fmla="*/ 44 h 341"/>
                  <a:gd name="T20" fmla="*/ 336 w 351"/>
                  <a:gd name="T21" fmla="*/ 1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41">
                    <a:moveTo>
                      <a:pt x="336" y="12"/>
                    </a:moveTo>
                    <a:cubicBezTo>
                      <a:pt x="322" y="5"/>
                      <a:pt x="261" y="0"/>
                      <a:pt x="252" y="1"/>
                    </a:cubicBezTo>
                    <a:cubicBezTo>
                      <a:pt x="252" y="1"/>
                      <a:pt x="243" y="0"/>
                      <a:pt x="234" y="6"/>
                    </a:cubicBezTo>
                    <a:cubicBezTo>
                      <a:pt x="226" y="12"/>
                      <a:pt x="162" y="60"/>
                      <a:pt x="119" y="116"/>
                    </a:cubicBezTo>
                    <a:cubicBezTo>
                      <a:pt x="119" y="116"/>
                      <a:pt x="105" y="145"/>
                      <a:pt x="76" y="158"/>
                    </a:cubicBezTo>
                    <a:cubicBezTo>
                      <a:pt x="47" y="170"/>
                      <a:pt x="24" y="201"/>
                      <a:pt x="11" y="244"/>
                    </a:cubicBezTo>
                    <a:cubicBezTo>
                      <a:pt x="5" y="263"/>
                      <a:pt x="2" y="281"/>
                      <a:pt x="0" y="296"/>
                    </a:cubicBezTo>
                    <a:cubicBezTo>
                      <a:pt x="36" y="308"/>
                      <a:pt x="207" y="341"/>
                      <a:pt x="234" y="327"/>
                    </a:cubicBezTo>
                    <a:cubicBezTo>
                      <a:pt x="238" y="279"/>
                      <a:pt x="239" y="212"/>
                      <a:pt x="222" y="196"/>
                    </a:cubicBezTo>
                    <a:cubicBezTo>
                      <a:pt x="222" y="196"/>
                      <a:pt x="318" y="113"/>
                      <a:pt x="347" y="44"/>
                    </a:cubicBezTo>
                    <a:cubicBezTo>
                      <a:pt x="347" y="44"/>
                      <a:pt x="351" y="18"/>
                      <a:pt x="336" y="1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nvGrpSpPr>
            <p:cNvPr id="20" name="グループ化 19">
              <a:extLst>
                <a:ext uri="{FF2B5EF4-FFF2-40B4-BE49-F238E27FC236}">
                  <a16:creationId xmlns:a16="http://schemas.microsoft.com/office/drawing/2014/main" id="{08158448-0EB0-488D-8021-E2551CB69985}"/>
                </a:ext>
              </a:extLst>
            </p:cNvPr>
            <p:cNvGrpSpPr/>
            <p:nvPr/>
          </p:nvGrpSpPr>
          <p:grpSpPr>
            <a:xfrm>
              <a:off x="1959782" y="1874990"/>
              <a:ext cx="301972" cy="286008"/>
              <a:chOff x="6180904" y="5317093"/>
              <a:chExt cx="360363" cy="341312"/>
            </a:xfrm>
            <a:solidFill>
              <a:schemeClr val="tx2"/>
            </a:solidFill>
          </p:grpSpPr>
          <p:sp>
            <p:nvSpPr>
              <p:cNvPr id="21" name="Freeform 258">
                <a:extLst>
                  <a:ext uri="{FF2B5EF4-FFF2-40B4-BE49-F238E27FC236}">
                    <a16:creationId xmlns:a16="http://schemas.microsoft.com/office/drawing/2014/main" id="{DBABE7B0-41BD-46E1-A484-500DA1403474}"/>
                  </a:ext>
                </a:extLst>
              </p:cNvPr>
              <p:cNvSpPr>
                <a:spLocks noEditPoints="1"/>
              </p:cNvSpPr>
              <p:nvPr/>
            </p:nvSpPr>
            <p:spPr bwMode="auto">
              <a:xfrm>
                <a:off x="6201542" y="5480605"/>
                <a:ext cx="319088" cy="177800"/>
              </a:xfrm>
              <a:custGeom>
                <a:avLst/>
                <a:gdLst>
                  <a:gd name="T0" fmla="*/ 12 w 201"/>
                  <a:gd name="T1" fmla="*/ 112 h 112"/>
                  <a:gd name="T2" fmla="*/ 189 w 201"/>
                  <a:gd name="T3" fmla="*/ 112 h 112"/>
                  <a:gd name="T4" fmla="*/ 201 w 201"/>
                  <a:gd name="T5" fmla="*/ 0 h 112"/>
                  <a:gd name="T6" fmla="*/ 0 w 201"/>
                  <a:gd name="T7" fmla="*/ 0 h 112"/>
                  <a:gd name="T8" fmla="*/ 12 w 201"/>
                  <a:gd name="T9" fmla="*/ 112 h 112"/>
                  <a:gd name="T10" fmla="*/ 109 w 201"/>
                  <a:gd name="T11" fmla="*/ 92 h 112"/>
                  <a:gd name="T12" fmla="*/ 92 w 201"/>
                  <a:gd name="T13" fmla="*/ 92 h 112"/>
                  <a:gd name="T14" fmla="*/ 91 w 201"/>
                  <a:gd name="T15" fmla="*/ 59 h 112"/>
                  <a:gd name="T16" fmla="*/ 110 w 201"/>
                  <a:gd name="T17" fmla="*/ 59 h 112"/>
                  <a:gd name="T18" fmla="*/ 109 w 201"/>
                  <a:gd name="T19" fmla="*/ 92 h 112"/>
                  <a:gd name="T20" fmla="*/ 157 w 201"/>
                  <a:gd name="T21" fmla="*/ 18 h 112"/>
                  <a:gd name="T22" fmla="*/ 178 w 201"/>
                  <a:gd name="T23" fmla="*/ 18 h 112"/>
                  <a:gd name="T24" fmla="*/ 176 w 201"/>
                  <a:gd name="T25" fmla="*/ 46 h 112"/>
                  <a:gd name="T26" fmla="*/ 156 w 201"/>
                  <a:gd name="T27" fmla="*/ 46 h 112"/>
                  <a:gd name="T28" fmla="*/ 157 w 201"/>
                  <a:gd name="T29" fmla="*/ 18 h 112"/>
                  <a:gd name="T30" fmla="*/ 155 w 201"/>
                  <a:gd name="T31" fmla="*/ 59 h 112"/>
                  <a:gd name="T32" fmla="*/ 174 w 201"/>
                  <a:gd name="T33" fmla="*/ 59 h 112"/>
                  <a:gd name="T34" fmla="*/ 172 w 201"/>
                  <a:gd name="T35" fmla="*/ 92 h 112"/>
                  <a:gd name="T36" fmla="*/ 153 w 201"/>
                  <a:gd name="T37" fmla="*/ 92 h 112"/>
                  <a:gd name="T38" fmla="*/ 155 w 201"/>
                  <a:gd name="T39" fmla="*/ 59 h 112"/>
                  <a:gd name="T40" fmla="*/ 124 w 201"/>
                  <a:gd name="T41" fmla="*/ 18 h 112"/>
                  <a:gd name="T42" fmla="*/ 144 w 201"/>
                  <a:gd name="T43" fmla="*/ 18 h 112"/>
                  <a:gd name="T44" fmla="*/ 142 w 201"/>
                  <a:gd name="T45" fmla="*/ 46 h 112"/>
                  <a:gd name="T46" fmla="*/ 124 w 201"/>
                  <a:gd name="T47" fmla="*/ 46 h 112"/>
                  <a:gd name="T48" fmla="*/ 124 w 201"/>
                  <a:gd name="T49" fmla="*/ 18 h 112"/>
                  <a:gd name="T50" fmla="*/ 123 w 201"/>
                  <a:gd name="T51" fmla="*/ 59 h 112"/>
                  <a:gd name="T52" fmla="*/ 141 w 201"/>
                  <a:gd name="T53" fmla="*/ 59 h 112"/>
                  <a:gd name="T54" fmla="*/ 140 w 201"/>
                  <a:gd name="T55" fmla="*/ 92 h 112"/>
                  <a:gd name="T56" fmla="*/ 123 w 201"/>
                  <a:gd name="T57" fmla="*/ 92 h 112"/>
                  <a:gd name="T58" fmla="*/ 123 w 201"/>
                  <a:gd name="T59" fmla="*/ 59 h 112"/>
                  <a:gd name="T60" fmla="*/ 110 w 201"/>
                  <a:gd name="T61" fmla="*/ 18 h 112"/>
                  <a:gd name="T62" fmla="*/ 110 w 201"/>
                  <a:gd name="T63" fmla="*/ 46 h 112"/>
                  <a:gd name="T64" fmla="*/ 91 w 201"/>
                  <a:gd name="T65" fmla="*/ 46 h 112"/>
                  <a:gd name="T66" fmla="*/ 91 w 201"/>
                  <a:gd name="T67" fmla="*/ 18 h 112"/>
                  <a:gd name="T68" fmla="*/ 110 w 201"/>
                  <a:gd name="T69" fmla="*/ 18 h 112"/>
                  <a:gd name="T70" fmla="*/ 78 w 201"/>
                  <a:gd name="T71" fmla="*/ 92 h 112"/>
                  <a:gd name="T72" fmla="*/ 61 w 201"/>
                  <a:gd name="T73" fmla="*/ 92 h 112"/>
                  <a:gd name="T74" fmla="*/ 60 w 201"/>
                  <a:gd name="T75" fmla="*/ 59 h 112"/>
                  <a:gd name="T76" fmla="*/ 78 w 201"/>
                  <a:gd name="T77" fmla="*/ 59 h 112"/>
                  <a:gd name="T78" fmla="*/ 78 w 201"/>
                  <a:gd name="T79" fmla="*/ 92 h 112"/>
                  <a:gd name="T80" fmla="*/ 77 w 201"/>
                  <a:gd name="T81" fmla="*/ 18 h 112"/>
                  <a:gd name="T82" fmla="*/ 77 w 201"/>
                  <a:gd name="T83" fmla="*/ 46 h 112"/>
                  <a:gd name="T84" fmla="*/ 59 w 201"/>
                  <a:gd name="T85" fmla="*/ 46 h 112"/>
                  <a:gd name="T86" fmla="*/ 57 w 201"/>
                  <a:gd name="T87" fmla="*/ 18 h 112"/>
                  <a:gd name="T88" fmla="*/ 77 w 201"/>
                  <a:gd name="T89" fmla="*/ 18 h 112"/>
                  <a:gd name="T90" fmla="*/ 48 w 201"/>
                  <a:gd name="T91" fmla="*/ 92 h 112"/>
                  <a:gd name="T92" fmla="*/ 29 w 201"/>
                  <a:gd name="T93" fmla="*/ 92 h 112"/>
                  <a:gd name="T94" fmla="*/ 27 w 201"/>
                  <a:gd name="T95" fmla="*/ 59 h 112"/>
                  <a:gd name="T96" fmla="*/ 46 w 201"/>
                  <a:gd name="T97" fmla="*/ 59 h 112"/>
                  <a:gd name="T98" fmla="*/ 48 w 201"/>
                  <a:gd name="T99" fmla="*/ 92 h 112"/>
                  <a:gd name="T100" fmla="*/ 44 w 201"/>
                  <a:gd name="T101" fmla="*/ 18 h 112"/>
                  <a:gd name="T102" fmla="*/ 45 w 201"/>
                  <a:gd name="T103" fmla="*/ 46 h 112"/>
                  <a:gd name="T104" fmla="*/ 25 w 201"/>
                  <a:gd name="T105" fmla="*/ 46 h 112"/>
                  <a:gd name="T106" fmla="*/ 23 w 201"/>
                  <a:gd name="T107" fmla="*/ 18 h 112"/>
                  <a:gd name="T108" fmla="*/ 44 w 201"/>
                  <a:gd name="T109"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 h="112">
                    <a:moveTo>
                      <a:pt x="12" y="112"/>
                    </a:moveTo>
                    <a:lnTo>
                      <a:pt x="189" y="112"/>
                    </a:lnTo>
                    <a:lnTo>
                      <a:pt x="201" y="0"/>
                    </a:lnTo>
                    <a:lnTo>
                      <a:pt x="0" y="0"/>
                    </a:lnTo>
                    <a:lnTo>
                      <a:pt x="12" y="112"/>
                    </a:lnTo>
                    <a:close/>
                    <a:moveTo>
                      <a:pt x="109" y="92"/>
                    </a:moveTo>
                    <a:lnTo>
                      <a:pt x="92" y="92"/>
                    </a:lnTo>
                    <a:lnTo>
                      <a:pt x="91" y="59"/>
                    </a:lnTo>
                    <a:lnTo>
                      <a:pt x="110" y="59"/>
                    </a:lnTo>
                    <a:lnTo>
                      <a:pt x="109" y="92"/>
                    </a:lnTo>
                    <a:close/>
                    <a:moveTo>
                      <a:pt x="157" y="18"/>
                    </a:moveTo>
                    <a:lnTo>
                      <a:pt x="178" y="18"/>
                    </a:lnTo>
                    <a:lnTo>
                      <a:pt x="176" y="46"/>
                    </a:lnTo>
                    <a:lnTo>
                      <a:pt x="156" y="46"/>
                    </a:lnTo>
                    <a:lnTo>
                      <a:pt x="157" y="18"/>
                    </a:lnTo>
                    <a:close/>
                    <a:moveTo>
                      <a:pt x="155" y="59"/>
                    </a:moveTo>
                    <a:lnTo>
                      <a:pt x="174" y="59"/>
                    </a:lnTo>
                    <a:lnTo>
                      <a:pt x="172" y="92"/>
                    </a:lnTo>
                    <a:lnTo>
                      <a:pt x="153" y="92"/>
                    </a:lnTo>
                    <a:lnTo>
                      <a:pt x="155" y="59"/>
                    </a:lnTo>
                    <a:close/>
                    <a:moveTo>
                      <a:pt x="124" y="18"/>
                    </a:moveTo>
                    <a:lnTo>
                      <a:pt x="144" y="18"/>
                    </a:lnTo>
                    <a:lnTo>
                      <a:pt x="142" y="46"/>
                    </a:lnTo>
                    <a:lnTo>
                      <a:pt x="124" y="46"/>
                    </a:lnTo>
                    <a:lnTo>
                      <a:pt x="124" y="18"/>
                    </a:lnTo>
                    <a:close/>
                    <a:moveTo>
                      <a:pt x="123" y="59"/>
                    </a:moveTo>
                    <a:lnTo>
                      <a:pt x="141" y="59"/>
                    </a:lnTo>
                    <a:lnTo>
                      <a:pt x="140" y="92"/>
                    </a:lnTo>
                    <a:lnTo>
                      <a:pt x="123" y="92"/>
                    </a:lnTo>
                    <a:lnTo>
                      <a:pt x="123" y="59"/>
                    </a:lnTo>
                    <a:close/>
                    <a:moveTo>
                      <a:pt x="110" y="18"/>
                    </a:moveTo>
                    <a:lnTo>
                      <a:pt x="110" y="46"/>
                    </a:lnTo>
                    <a:lnTo>
                      <a:pt x="91" y="46"/>
                    </a:lnTo>
                    <a:lnTo>
                      <a:pt x="91" y="18"/>
                    </a:lnTo>
                    <a:lnTo>
                      <a:pt x="110" y="18"/>
                    </a:lnTo>
                    <a:close/>
                    <a:moveTo>
                      <a:pt x="78" y="92"/>
                    </a:moveTo>
                    <a:lnTo>
                      <a:pt x="61" y="92"/>
                    </a:lnTo>
                    <a:lnTo>
                      <a:pt x="60" y="59"/>
                    </a:lnTo>
                    <a:lnTo>
                      <a:pt x="78" y="59"/>
                    </a:lnTo>
                    <a:lnTo>
                      <a:pt x="78" y="92"/>
                    </a:lnTo>
                    <a:close/>
                    <a:moveTo>
                      <a:pt x="77" y="18"/>
                    </a:moveTo>
                    <a:lnTo>
                      <a:pt x="77" y="46"/>
                    </a:lnTo>
                    <a:lnTo>
                      <a:pt x="59" y="46"/>
                    </a:lnTo>
                    <a:lnTo>
                      <a:pt x="57" y="18"/>
                    </a:lnTo>
                    <a:lnTo>
                      <a:pt x="77" y="18"/>
                    </a:lnTo>
                    <a:close/>
                    <a:moveTo>
                      <a:pt x="48" y="92"/>
                    </a:moveTo>
                    <a:lnTo>
                      <a:pt x="29" y="92"/>
                    </a:lnTo>
                    <a:lnTo>
                      <a:pt x="27" y="59"/>
                    </a:lnTo>
                    <a:lnTo>
                      <a:pt x="46" y="59"/>
                    </a:lnTo>
                    <a:lnTo>
                      <a:pt x="48" y="92"/>
                    </a:lnTo>
                    <a:close/>
                    <a:moveTo>
                      <a:pt x="44" y="18"/>
                    </a:moveTo>
                    <a:lnTo>
                      <a:pt x="45" y="46"/>
                    </a:lnTo>
                    <a:lnTo>
                      <a:pt x="25" y="46"/>
                    </a:lnTo>
                    <a:lnTo>
                      <a:pt x="23" y="18"/>
                    </a:lnTo>
                    <a:lnTo>
                      <a:pt x="44" y="18"/>
                    </a:ln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22" name="Freeform 259">
                <a:extLst>
                  <a:ext uri="{FF2B5EF4-FFF2-40B4-BE49-F238E27FC236}">
                    <a16:creationId xmlns:a16="http://schemas.microsoft.com/office/drawing/2014/main" id="{EB04CD7A-C8D3-41FD-9772-821633413A7F}"/>
                  </a:ext>
                </a:extLst>
              </p:cNvPr>
              <p:cNvSpPr>
                <a:spLocks noEditPoints="1"/>
              </p:cNvSpPr>
              <p:nvPr/>
            </p:nvSpPr>
            <p:spPr bwMode="auto">
              <a:xfrm>
                <a:off x="6180904" y="5317093"/>
                <a:ext cx="360363" cy="149225"/>
              </a:xfrm>
              <a:custGeom>
                <a:avLst/>
                <a:gdLst>
                  <a:gd name="T0" fmla="*/ 433 w 512"/>
                  <a:gd name="T1" fmla="*/ 149 h 214"/>
                  <a:gd name="T2" fmla="*/ 325 w 512"/>
                  <a:gd name="T3" fmla="*/ 35 h 214"/>
                  <a:gd name="T4" fmla="*/ 326 w 512"/>
                  <a:gd name="T5" fmla="*/ 28 h 214"/>
                  <a:gd name="T6" fmla="*/ 318 w 512"/>
                  <a:gd name="T7" fmla="*/ 8 h 214"/>
                  <a:gd name="T8" fmla="*/ 298 w 512"/>
                  <a:gd name="T9" fmla="*/ 0 h 214"/>
                  <a:gd name="T10" fmla="*/ 278 w 512"/>
                  <a:gd name="T11" fmla="*/ 8 h 214"/>
                  <a:gd name="T12" fmla="*/ 270 w 512"/>
                  <a:gd name="T13" fmla="*/ 28 h 214"/>
                  <a:gd name="T14" fmla="*/ 278 w 512"/>
                  <a:gd name="T15" fmla="*/ 48 h 214"/>
                  <a:gd name="T16" fmla="*/ 298 w 512"/>
                  <a:gd name="T17" fmla="*/ 56 h 214"/>
                  <a:gd name="T18" fmla="*/ 303 w 512"/>
                  <a:gd name="T19" fmla="*/ 56 h 214"/>
                  <a:gd name="T20" fmla="*/ 391 w 512"/>
                  <a:gd name="T21" fmla="*/ 149 h 214"/>
                  <a:gd name="T22" fmla="*/ 121 w 512"/>
                  <a:gd name="T23" fmla="*/ 149 h 214"/>
                  <a:gd name="T24" fmla="*/ 209 w 512"/>
                  <a:gd name="T25" fmla="*/ 56 h 214"/>
                  <a:gd name="T26" fmla="*/ 214 w 512"/>
                  <a:gd name="T27" fmla="*/ 56 h 214"/>
                  <a:gd name="T28" fmla="*/ 234 w 512"/>
                  <a:gd name="T29" fmla="*/ 48 h 214"/>
                  <a:gd name="T30" fmla="*/ 242 w 512"/>
                  <a:gd name="T31" fmla="*/ 28 h 214"/>
                  <a:gd name="T32" fmla="*/ 234 w 512"/>
                  <a:gd name="T33" fmla="*/ 8 h 214"/>
                  <a:gd name="T34" fmla="*/ 214 w 512"/>
                  <a:gd name="T35" fmla="*/ 0 h 214"/>
                  <a:gd name="T36" fmla="*/ 194 w 512"/>
                  <a:gd name="T37" fmla="*/ 8 h 214"/>
                  <a:gd name="T38" fmla="*/ 186 w 512"/>
                  <a:gd name="T39" fmla="*/ 28 h 214"/>
                  <a:gd name="T40" fmla="*/ 187 w 512"/>
                  <a:gd name="T41" fmla="*/ 35 h 214"/>
                  <a:gd name="T42" fmla="*/ 79 w 512"/>
                  <a:gd name="T43" fmla="*/ 149 h 214"/>
                  <a:gd name="T44" fmla="*/ 0 w 512"/>
                  <a:gd name="T45" fmla="*/ 149 h 214"/>
                  <a:gd name="T46" fmla="*/ 0 w 512"/>
                  <a:gd name="T47" fmla="*/ 214 h 214"/>
                  <a:gd name="T48" fmla="*/ 512 w 512"/>
                  <a:gd name="T49" fmla="*/ 214 h 214"/>
                  <a:gd name="T50" fmla="*/ 512 w 512"/>
                  <a:gd name="T51" fmla="*/ 149 h 214"/>
                  <a:gd name="T52" fmla="*/ 433 w 512"/>
                  <a:gd name="T53" fmla="*/ 149 h 214"/>
                  <a:gd name="T54" fmla="*/ 297 w 512"/>
                  <a:gd name="T55" fmla="*/ 29 h 214"/>
                  <a:gd name="T56" fmla="*/ 297 w 512"/>
                  <a:gd name="T57" fmla="*/ 28 h 214"/>
                  <a:gd name="T58" fmla="*/ 297 w 512"/>
                  <a:gd name="T59" fmla="*/ 28 h 214"/>
                  <a:gd name="T60" fmla="*/ 298 w 512"/>
                  <a:gd name="T61" fmla="*/ 28 h 214"/>
                  <a:gd name="T62" fmla="*/ 298 w 512"/>
                  <a:gd name="T63" fmla="*/ 28 h 214"/>
                  <a:gd name="T64" fmla="*/ 298 w 512"/>
                  <a:gd name="T65" fmla="*/ 28 h 214"/>
                  <a:gd name="T66" fmla="*/ 297 w 512"/>
                  <a:gd name="T67" fmla="*/ 29 h 214"/>
                  <a:gd name="T68" fmla="*/ 214 w 512"/>
                  <a:gd name="T69" fmla="*/ 28 h 214"/>
                  <a:gd name="T70" fmla="*/ 214 w 512"/>
                  <a:gd name="T71" fmla="*/ 28 h 214"/>
                  <a:gd name="T72" fmla="*/ 215 w 512"/>
                  <a:gd name="T73" fmla="*/ 28 h 214"/>
                  <a:gd name="T74" fmla="*/ 215 w 512"/>
                  <a:gd name="T75" fmla="*/ 28 h 214"/>
                  <a:gd name="T76" fmla="*/ 215 w 512"/>
                  <a:gd name="T77" fmla="*/ 29 h 214"/>
                  <a:gd name="T78" fmla="*/ 214 w 512"/>
                  <a:gd name="T79" fmla="*/ 2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214">
                    <a:moveTo>
                      <a:pt x="433" y="149"/>
                    </a:moveTo>
                    <a:cubicBezTo>
                      <a:pt x="325" y="35"/>
                      <a:pt x="325" y="35"/>
                      <a:pt x="325" y="35"/>
                    </a:cubicBezTo>
                    <a:cubicBezTo>
                      <a:pt x="326" y="33"/>
                      <a:pt x="326" y="30"/>
                      <a:pt x="326" y="28"/>
                    </a:cubicBezTo>
                    <a:cubicBezTo>
                      <a:pt x="326" y="20"/>
                      <a:pt x="323" y="13"/>
                      <a:pt x="318" y="8"/>
                    </a:cubicBezTo>
                    <a:cubicBezTo>
                      <a:pt x="313" y="3"/>
                      <a:pt x="306" y="0"/>
                      <a:pt x="298" y="0"/>
                    </a:cubicBezTo>
                    <a:cubicBezTo>
                      <a:pt x="290" y="0"/>
                      <a:pt x="283" y="3"/>
                      <a:pt x="278" y="8"/>
                    </a:cubicBezTo>
                    <a:cubicBezTo>
                      <a:pt x="273" y="13"/>
                      <a:pt x="270" y="20"/>
                      <a:pt x="270" y="28"/>
                    </a:cubicBezTo>
                    <a:cubicBezTo>
                      <a:pt x="270" y="36"/>
                      <a:pt x="273" y="43"/>
                      <a:pt x="278" y="48"/>
                    </a:cubicBezTo>
                    <a:cubicBezTo>
                      <a:pt x="283" y="53"/>
                      <a:pt x="290" y="56"/>
                      <a:pt x="298" y="56"/>
                    </a:cubicBezTo>
                    <a:cubicBezTo>
                      <a:pt x="300" y="56"/>
                      <a:pt x="301" y="56"/>
                      <a:pt x="303" y="56"/>
                    </a:cubicBezTo>
                    <a:cubicBezTo>
                      <a:pt x="391" y="149"/>
                      <a:pt x="391" y="149"/>
                      <a:pt x="391" y="149"/>
                    </a:cubicBezTo>
                    <a:cubicBezTo>
                      <a:pt x="121" y="149"/>
                      <a:pt x="121" y="149"/>
                      <a:pt x="121" y="149"/>
                    </a:cubicBezTo>
                    <a:cubicBezTo>
                      <a:pt x="209" y="56"/>
                      <a:pt x="209" y="56"/>
                      <a:pt x="209" y="56"/>
                    </a:cubicBezTo>
                    <a:cubicBezTo>
                      <a:pt x="211" y="56"/>
                      <a:pt x="212" y="56"/>
                      <a:pt x="214" y="56"/>
                    </a:cubicBezTo>
                    <a:cubicBezTo>
                      <a:pt x="222" y="56"/>
                      <a:pt x="229" y="53"/>
                      <a:pt x="234" y="48"/>
                    </a:cubicBezTo>
                    <a:cubicBezTo>
                      <a:pt x="239" y="43"/>
                      <a:pt x="242" y="36"/>
                      <a:pt x="242" y="28"/>
                    </a:cubicBezTo>
                    <a:cubicBezTo>
                      <a:pt x="242" y="20"/>
                      <a:pt x="239" y="13"/>
                      <a:pt x="234" y="8"/>
                    </a:cubicBezTo>
                    <a:cubicBezTo>
                      <a:pt x="229" y="3"/>
                      <a:pt x="222" y="0"/>
                      <a:pt x="214" y="0"/>
                    </a:cubicBezTo>
                    <a:cubicBezTo>
                      <a:pt x="206" y="0"/>
                      <a:pt x="199" y="3"/>
                      <a:pt x="194" y="8"/>
                    </a:cubicBezTo>
                    <a:cubicBezTo>
                      <a:pt x="189" y="13"/>
                      <a:pt x="186" y="20"/>
                      <a:pt x="186" y="28"/>
                    </a:cubicBezTo>
                    <a:cubicBezTo>
                      <a:pt x="186" y="30"/>
                      <a:pt x="186" y="33"/>
                      <a:pt x="187" y="35"/>
                    </a:cubicBezTo>
                    <a:cubicBezTo>
                      <a:pt x="79" y="149"/>
                      <a:pt x="79" y="149"/>
                      <a:pt x="79" y="149"/>
                    </a:cubicBezTo>
                    <a:cubicBezTo>
                      <a:pt x="0" y="149"/>
                      <a:pt x="0" y="149"/>
                      <a:pt x="0" y="149"/>
                    </a:cubicBezTo>
                    <a:cubicBezTo>
                      <a:pt x="0" y="214"/>
                      <a:pt x="0" y="214"/>
                      <a:pt x="0" y="214"/>
                    </a:cubicBezTo>
                    <a:cubicBezTo>
                      <a:pt x="512" y="214"/>
                      <a:pt x="512" y="214"/>
                      <a:pt x="512" y="214"/>
                    </a:cubicBezTo>
                    <a:cubicBezTo>
                      <a:pt x="512" y="149"/>
                      <a:pt x="512" y="149"/>
                      <a:pt x="512" y="149"/>
                    </a:cubicBezTo>
                    <a:lnTo>
                      <a:pt x="433" y="149"/>
                    </a:lnTo>
                    <a:close/>
                    <a:moveTo>
                      <a:pt x="297" y="29"/>
                    </a:moveTo>
                    <a:cubicBezTo>
                      <a:pt x="297" y="28"/>
                      <a:pt x="297" y="28"/>
                      <a:pt x="297" y="28"/>
                    </a:cubicBezTo>
                    <a:cubicBezTo>
                      <a:pt x="297" y="28"/>
                      <a:pt x="297" y="28"/>
                      <a:pt x="297" y="28"/>
                    </a:cubicBezTo>
                    <a:cubicBezTo>
                      <a:pt x="298" y="28"/>
                      <a:pt x="298" y="28"/>
                      <a:pt x="298" y="28"/>
                    </a:cubicBezTo>
                    <a:cubicBezTo>
                      <a:pt x="298" y="28"/>
                      <a:pt x="298" y="28"/>
                      <a:pt x="298" y="28"/>
                    </a:cubicBezTo>
                    <a:cubicBezTo>
                      <a:pt x="298" y="28"/>
                      <a:pt x="298" y="28"/>
                      <a:pt x="298" y="28"/>
                    </a:cubicBezTo>
                    <a:lnTo>
                      <a:pt x="297" y="29"/>
                    </a:lnTo>
                    <a:close/>
                    <a:moveTo>
                      <a:pt x="214" y="28"/>
                    </a:moveTo>
                    <a:cubicBezTo>
                      <a:pt x="214" y="28"/>
                      <a:pt x="214" y="28"/>
                      <a:pt x="214" y="28"/>
                    </a:cubicBezTo>
                    <a:cubicBezTo>
                      <a:pt x="215" y="28"/>
                      <a:pt x="215" y="28"/>
                      <a:pt x="215" y="28"/>
                    </a:cubicBezTo>
                    <a:cubicBezTo>
                      <a:pt x="215" y="28"/>
                      <a:pt x="215" y="28"/>
                      <a:pt x="215" y="28"/>
                    </a:cubicBezTo>
                    <a:cubicBezTo>
                      <a:pt x="215" y="29"/>
                      <a:pt x="215" y="29"/>
                      <a:pt x="215" y="29"/>
                    </a:cubicBezTo>
                    <a:cubicBezTo>
                      <a:pt x="214" y="28"/>
                      <a:pt x="214" y="28"/>
                      <a:pt x="214"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latin typeface="+mn-ea"/>
                </a:endParaRPr>
              </a:p>
            </p:txBody>
          </p:sp>
        </p:grpSp>
      </p:grpSp>
      <p:grpSp>
        <p:nvGrpSpPr>
          <p:cNvPr id="25" name="グループ化 24"/>
          <p:cNvGrpSpPr>
            <a:grpSpLocks noChangeAspect="1"/>
          </p:cNvGrpSpPr>
          <p:nvPr/>
        </p:nvGrpSpPr>
        <p:grpSpPr>
          <a:xfrm>
            <a:off x="358197" y="5661885"/>
            <a:ext cx="557790" cy="693560"/>
            <a:chOff x="3416301" y="3765550"/>
            <a:chExt cx="1565274" cy="1946275"/>
          </a:xfrm>
          <a:solidFill>
            <a:schemeClr val="tx2"/>
          </a:solidFill>
        </p:grpSpPr>
        <p:sp>
          <p:nvSpPr>
            <p:cNvPr id="26" name="Oval 22"/>
            <p:cNvSpPr>
              <a:spLocks noChangeArrowheads="1"/>
            </p:cNvSpPr>
            <p:nvPr/>
          </p:nvSpPr>
          <p:spPr bwMode="auto">
            <a:xfrm>
              <a:off x="4070350" y="3765550"/>
              <a:ext cx="292100" cy="287338"/>
            </a:xfrm>
            <a:prstGeom prst="ellipse">
              <a:avLst/>
            </a:prstGeom>
            <a:grpFill/>
          </p:spPr>
          <p:txBody>
            <a:bodyPr vert="horz" wrap="square" lIns="91440" tIns="45720" rIns="91440" bIns="45720" numCol="1" anchor="t" anchorCtr="0" compatLnSpc="1">
              <a:prstTxWarp prst="textNoShape">
                <a:avLst/>
              </a:prstTxWarp>
            </a:bodyPr>
            <a:lstStyle/>
            <a:p>
              <a:endParaRPr lang="ja-JP" altLang="en-US"/>
            </a:p>
          </p:txBody>
        </p:sp>
        <p:sp>
          <p:nvSpPr>
            <p:cNvPr id="27" name="Freeform 23"/>
            <p:cNvSpPr>
              <a:spLocks/>
            </p:cNvSpPr>
            <p:nvPr/>
          </p:nvSpPr>
          <p:spPr bwMode="auto">
            <a:xfrm>
              <a:off x="3638550" y="4143375"/>
              <a:ext cx="1150937" cy="1568450"/>
            </a:xfrm>
            <a:custGeom>
              <a:avLst/>
              <a:gdLst>
                <a:gd name="T0" fmla="*/ 302 w 307"/>
                <a:gd name="T1" fmla="*/ 112 h 418"/>
                <a:gd name="T2" fmla="*/ 270 w 307"/>
                <a:gd name="T3" fmla="*/ 50 h 418"/>
                <a:gd name="T4" fmla="*/ 154 w 307"/>
                <a:gd name="T5" fmla="*/ 0 h 418"/>
                <a:gd name="T6" fmla="*/ 37 w 307"/>
                <a:gd name="T7" fmla="*/ 50 h 418"/>
                <a:gd name="T8" fmla="*/ 6 w 307"/>
                <a:gd name="T9" fmla="*/ 112 h 418"/>
                <a:gd name="T10" fmla="*/ 1 w 307"/>
                <a:gd name="T11" fmla="*/ 157 h 418"/>
                <a:gd name="T12" fmla="*/ 17 w 307"/>
                <a:gd name="T13" fmla="*/ 172 h 418"/>
                <a:gd name="T14" fmla="*/ 31 w 307"/>
                <a:gd name="T15" fmla="*/ 156 h 418"/>
                <a:gd name="T16" fmla="*/ 38 w 307"/>
                <a:gd name="T17" fmla="*/ 121 h 418"/>
                <a:gd name="T18" fmla="*/ 53 w 307"/>
                <a:gd name="T19" fmla="*/ 91 h 418"/>
                <a:gd name="T20" fmla="*/ 96 w 307"/>
                <a:gd name="T21" fmla="*/ 69 h 418"/>
                <a:gd name="T22" fmla="*/ 106 w 307"/>
                <a:gd name="T23" fmla="*/ 398 h 418"/>
                <a:gd name="T24" fmla="*/ 126 w 307"/>
                <a:gd name="T25" fmla="*/ 418 h 418"/>
                <a:gd name="T26" fmla="*/ 146 w 307"/>
                <a:gd name="T27" fmla="*/ 398 h 418"/>
                <a:gd name="T28" fmla="*/ 154 w 307"/>
                <a:gd name="T29" fmla="*/ 220 h 418"/>
                <a:gd name="T30" fmla="*/ 161 w 307"/>
                <a:gd name="T31" fmla="*/ 398 h 418"/>
                <a:gd name="T32" fmla="*/ 181 w 307"/>
                <a:gd name="T33" fmla="*/ 418 h 418"/>
                <a:gd name="T34" fmla="*/ 201 w 307"/>
                <a:gd name="T35" fmla="*/ 398 h 418"/>
                <a:gd name="T36" fmla="*/ 211 w 307"/>
                <a:gd name="T37" fmla="*/ 69 h 418"/>
                <a:gd name="T38" fmla="*/ 254 w 307"/>
                <a:gd name="T39" fmla="*/ 91 h 418"/>
                <a:gd name="T40" fmla="*/ 269 w 307"/>
                <a:gd name="T41" fmla="*/ 121 h 418"/>
                <a:gd name="T42" fmla="*/ 276 w 307"/>
                <a:gd name="T43" fmla="*/ 156 h 418"/>
                <a:gd name="T44" fmla="*/ 290 w 307"/>
                <a:gd name="T45" fmla="*/ 172 h 418"/>
                <a:gd name="T46" fmla="*/ 306 w 307"/>
                <a:gd name="T47" fmla="*/ 157 h 418"/>
                <a:gd name="T48" fmla="*/ 302 w 307"/>
                <a:gd name="T49" fmla="*/ 1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7" h="418">
                  <a:moveTo>
                    <a:pt x="302" y="112"/>
                  </a:moveTo>
                  <a:cubicBezTo>
                    <a:pt x="296" y="89"/>
                    <a:pt x="279" y="60"/>
                    <a:pt x="270" y="50"/>
                  </a:cubicBezTo>
                  <a:cubicBezTo>
                    <a:pt x="263" y="41"/>
                    <a:pt x="219" y="0"/>
                    <a:pt x="154" y="0"/>
                  </a:cubicBezTo>
                  <a:cubicBezTo>
                    <a:pt x="88" y="0"/>
                    <a:pt x="44" y="41"/>
                    <a:pt x="37" y="50"/>
                  </a:cubicBezTo>
                  <a:cubicBezTo>
                    <a:pt x="28" y="60"/>
                    <a:pt x="11" y="89"/>
                    <a:pt x="6" y="112"/>
                  </a:cubicBezTo>
                  <a:cubicBezTo>
                    <a:pt x="2" y="127"/>
                    <a:pt x="0" y="142"/>
                    <a:pt x="1" y="157"/>
                  </a:cubicBezTo>
                  <a:cubicBezTo>
                    <a:pt x="1" y="166"/>
                    <a:pt x="8" y="172"/>
                    <a:pt x="17" y="172"/>
                  </a:cubicBezTo>
                  <a:cubicBezTo>
                    <a:pt x="25" y="171"/>
                    <a:pt x="32" y="164"/>
                    <a:pt x="31" y="156"/>
                  </a:cubicBezTo>
                  <a:cubicBezTo>
                    <a:pt x="32" y="145"/>
                    <a:pt x="34" y="133"/>
                    <a:pt x="38" y="121"/>
                  </a:cubicBezTo>
                  <a:cubicBezTo>
                    <a:pt x="40" y="114"/>
                    <a:pt x="49" y="97"/>
                    <a:pt x="53" y="91"/>
                  </a:cubicBezTo>
                  <a:cubicBezTo>
                    <a:pt x="64" y="83"/>
                    <a:pt x="79" y="72"/>
                    <a:pt x="96" y="69"/>
                  </a:cubicBezTo>
                  <a:cubicBezTo>
                    <a:pt x="106" y="398"/>
                    <a:pt x="106" y="398"/>
                    <a:pt x="106" y="398"/>
                  </a:cubicBezTo>
                  <a:cubicBezTo>
                    <a:pt x="106" y="409"/>
                    <a:pt x="115" y="418"/>
                    <a:pt x="126" y="418"/>
                  </a:cubicBezTo>
                  <a:cubicBezTo>
                    <a:pt x="137" y="418"/>
                    <a:pt x="146" y="409"/>
                    <a:pt x="146" y="398"/>
                  </a:cubicBezTo>
                  <a:cubicBezTo>
                    <a:pt x="154" y="220"/>
                    <a:pt x="154" y="220"/>
                    <a:pt x="154" y="220"/>
                  </a:cubicBezTo>
                  <a:cubicBezTo>
                    <a:pt x="161" y="398"/>
                    <a:pt x="161" y="398"/>
                    <a:pt x="161" y="398"/>
                  </a:cubicBezTo>
                  <a:cubicBezTo>
                    <a:pt x="161" y="409"/>
                    <a:pt x="170" y="418"/>
                    <a:pt x="181" y="418"/>
                  </a:cubicBezTo>
                  <a:cubicBezTo>
                    <a:pt x="192" y="418"/>
                    <a:pt x="201" y="409"/>
                    <a:pt x="201" y="398"/>
                  </a:cubicBezTo>
                  <a:cubicBezTo>
                    <a:pt x="211" y="69"/>
                    <a:pt x="211" y="69"/>
                    <a:pt x="211" y="69"/>
                  </a:cubicBezTo>
                  <a:cubicBezTo>
                    <a:pt x="228" y="72"/>
                    <a:pt x="244" y="83"/>
                    <a:pt x="254" y="91"/>
                  </a:cubicBezTo>
                  <a:cubicBezTo>
                    <a:pt x="258" y="97"/>
                    <a:pt x="267" y="114"/>
                    <a:pt x="269" y="121"/>
                  </a:cubicBezTo>
                  <a:cubicBezTo>
                    <a:pt x="273" y="133"/>
                    <a:pt x="276" y="145"/>
                    <a:pt x="276" y="156"/>
                  </a:cubicBezTo>
                  <a:cubicBezTo>
                    <a:pt x="276" y="164"/>
                    <a:pt x="282" y="171"/>
                    <a:pt x="290" y="172"/>
                  </a:cubicBezTo>
                  <a:cubicBezTo>
                    <a:pt x="299" y="172"/>
                    <a:pt x="306" y="166"/>
                    <a:pt x="306" y="157"/>
                  </a:cubicBezTo>
                  <a:cubicBezTo>
                    <a:pt x="307" y="142"/>
                    <a:pt x="305" y="127"/>
                    <a:pt x="302" y="112"/>
                  </a:cubicBez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28" name="Freeform 24"/>
            <p:cNvSpPr>
              <a:spLocks/>
            </p:cNvSpPr>
            <p:nvPr/>
          </p:nvSpPr>
          <p:spPr bwMode="auto">
            <a:xfrm>
              <a:off x="4579938" y="4953000"/>
              <a:ext cx="214312" cy="458788"/>
            </a:xfrm>
            <a:custGeom>
              <a:avLst/>
              <a:gdLst>
                <a:gd name="T0" fmla="*/ 135 w 135"/>
                <a:gd name="T1" fmla="*/ 289 h 289"/>
                <a:gd name="T2" fmla="*/ 0 w 135"/>
                <a:gd name="T3" fmla="*/ 289 h 289"/>
                <a:gd name="T4" fmla="*/ 7 w 135"/>
                <a:gd name="T5" fmla="*/ 0 h 289"/>
                <a:gd name="T6" fmla="*/ 127 w 135"/>
                <a:gd name="T7" fmla="*/ 0 h 289"/>
                <a:gd name="T8" fmla="*/ 135 w 135"/>
                <a:gd name="T9" fmla="*/ 289 h 289"/>
              </a:gdLst>
              <a:ahLst/>
              <a:cxnLst>
                <a:cxn ang="0">
                  <a:pos x="T0" y="T1"/>
                </a:cxn>
                <a:cxn ang="0">
                  <a:pos x="T2" y="T3"/>
                </a:cxn>
                <a:cxn ang="0">
                  <a:pos x="T4" y="T5"/>
                </a:cxn>
                <a:cxn ang="0">
                  <a:pos x="T6" y="T7"/>
                </a:cxn>
                <a:cxn ang="0">
                  <a:pos x="T8" y="T9"/>
                </a:cxn>
              </a:cxnLst>
              <a:rect l="0" t="0" r="r" b="b"/>
              <a:pathLst>
                <a:path w="135" h="289">
                  <a:moveTo>
                    <a:pt x="135" y="289"/>
                  </a:moveTo>
                  <a:lnTo>
                    <a:pt x="0" y="289"/>
                  </a:lnTo>
                  <a:lnTo>
                    <a:pt x="7" y="0"/>
                  </a:lnTo>
                  <a:lnTo>
                    <a:pt x="127" y="0"/>
                  </a:lnTo>
                  <a:lnTo>
                    <a:pt x="135" y="289"/>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29" name="Freeform 25"/>
            <p:cNvSpPr>
              <a:spLocks/>
            </p:cNvSpPr>
            <p:nvPr/>
          </p:nvSpPr>
          <p:spPr bwMode="auto">
            <a:xfrm>
              <a:off x="4448175" y="4578350"/>
              <a:ext cx="153987" cy="363538"/>
            </a:xfrm>
            <a:custGeom>
              <a:avLst/>
              <a:gdLst>
                <a:gd name="T0" fmla="*/ 97 w 97"/>
                <a:gd name="T1" fmla="*/ 229 h 229"/>
                <a:gd name="T2" fmla="*/ 0 w 97"/>
                <a:gd name="T3" fmla="*/ 229 h 229"/>
                <a:gd name="T4" fmla="*/ 7 w 97"/>
                <a:gd name="T5" fmla="*/ 0 h 229"/>
                <a:gd name="T6" fmla="*/ 90 w 97"/>
                <a:gd name="T7" fmla="*/ 0 h 229"/>
                <a:gd name="T8" fmla="*/ 97 w 97"/>
                <a:gd name="T9" fmla="*/ 229 h 229"/>
              </a:gdLst>
              <a:ahLst/>
              <a:cxnLst>
                <a:cxn ang="0">
                  <a:pos x="T0" y="T1"/>
                </a:cxn>
                <a:cxn ang="0">
                  <a:pos x="T2" y="T3"/>
                </a:cxn>
                <a:cxn ang="0">
                  <a:pos x="T4" y="T5"/>
                </a:cxn>
                <a:cxn ang="0">
                  <a:pos x="T6" y="T7"/>
                </a:cxn>
                <a:cxn ang="0">
                  <a:pos x="T8" y="T9"/>
                </a:cxn>
              </a:cxnLst>
              <a:rect l="0" t="0" r="r" b="b"/>
              <a:pathLst>
                <a:path w="97" h="229">
                  <a:moveTo>
                    <a:pt x="97" y="229"/>
                  </a:moveTo>
                  <a:lnTo>
                    <a:pt x="0" y="229"/>
                  </a:lnTo>
                  <a:lnTo>
                    <a:pt x="7" y="0"/>
                  </a:lnTo>
                  <a:lnTo>
                    <a:pt x="90" y="0"/>
                  </a:lnTo>
                  <a:lnTo>
                    <a:pt x="97" y="229"/>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0" name="Freeform 26"/>
            <p:cNvSpPr>
              <a:spLocks/>
            </p:cNvSpPr>
            <p:nvPr/>
          </p:nvSpPr>
          <p:spPr bwMode="auto">
            <a:xfrm>
              <a:off x="4805363" y="4953000"/>
              <a:ext cx="176212" cy="379413"/>
            </a:xfrm>
            <a:custGeom>
              <a:avLst/>
              <a:gdLst>
                <a:gd name="T0" fmla="*/ 111 w 111"/>
                <a:gd name="T1" fmla="*/ 227 h 239"/>
                <a:gd name="T2" fmla="*/ 16 w 111"/>
                <a:gd name="T3" fmla="*/ 239 h 239"/>
                <a:gd name="T4" fmla="*/ 0 w 111"/>
                <a:gd name="T5" fmla="*/ 10 h 239"/>
                <a:gd name="T6" fmla="*/ 82 w 111"/>
                <a:gd name="T7" fmla="*/ 0 h 239"/>
                <a:gd name="T8" fmla="*/ 111 w 111"/>
                <a:gd name="T9" fmla="*/ 227 h 239"/>
              </a:gdLst>
              <a:ahLst/>
              <a:cxnLst>
                <a:cxn ang="0">
                  <a:pos x="T0" y="T1"/>
                </a:cxn>
                <a:cxn ang="0">
                  <a:pos x="T2" y="T3"/>
                </a:cxn>
                <a:cxn ang="0">
                  <a:pos x="T4" y="T5"/>
                </a:cxn>
                <a:cxn ang="0">
                  <a:pos x="T6" y="T7"/>
                </a:cxn>
                <a:cxn ang="0">
                  <a:pos x="T8" y="T9"/>
                </a:cxn>
              </a:cxnLst>
              <a:rect l="0" t="0" r="r" b="b"/>
              <a:pathLst>
                <a:path w="111" h="239">
                  <a:moveTo>
                    <a:pt x="111" y="227"/>
                  </a:moveTo>
                  <a:lnTo>
                    <a:pt x="16" y="239"/>
                  </a:lnTo>
                  <a:lnTo>
                    <a:pt x="0" y="10"/>
                  </a:lnTo>
                  <a:lnTo>
                    <a:pt x="82" y="0"/>
                  </a:lnTo>
                  <a:lnTo>
                    <a:pt x="111" y="227"/>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1" name="Freeform 27"/>
            <p:cNvSpPr>
              <a:spLocks/>
            </p:cNvSpPr>
            <p:nvPr/>
          </p:nvSpPr>
          <p:spPr bwMode="auto">
            <a:xfrm>
              <a:off x="3663950" y="4953000"/>
              <a:ext cx="211137" cy="398463"/>
            </a:xfrm>
            <a:custGeom>
              <a:avLst/>
              <a:gdLst>
                <a:gd name="T0" fmla="*/ 133 w 133"/>
                <a:gd name="T1" fmla="*/ 251 h 251"/>
                <a:gd name="T2" fmla="*/ 0 w 133"/>
                <a:gd name="T3" fmla="*/ 251 h 251"/>
                <a:gd name="T4" fmla="*/ 8 w 133"/>
                <a:gd name="T5" fmla="*/ 0 h 251"/>
                <a:gd name="T6" fmla="*/ 126 w 133"/>
                <a:gd name="T7" fmla="*/ 0 h 251"/>
                <a:gd name="T8" fmla="*/ 133 w 133"/>
                <a:gd name="T9" fmla="*/ 251 h 251"/>
              </a:gdLst>
              <a:ahLst/>
              <a:cxnLst>
                <a:cxn ang="0">
                  <a:pos x="T0" y="T1"/>
                </a:cxn>
                <a:cxn ang="0">
                  <a:pos x="T2" y="T3"/>
                </a:cxn>
                <a:cxn ang="0">
                  <a:pos x="T4" y="T5"/>
                </a:cxn>
                <a:cxn ang="0">
                  <a:pos x="T6" y="T7"/>
                </a:cxn>
                <a:cxn ang="0">
                  <a:pos x="T8" y="T9"/>
                </a:cxn>
              </a:cxnLst>
              <a:rect l="0" t="0" r="r" b="b"/>
              <a:pathLst>
                <a:path w="133" h="251">
                  <a:moveTo>
                    <a:pt x="133" y="251"/>
                  </a:moveTo>
                  <a:lnTo>
                    <a:pt x="0" y="251"/>
                  </a:lnTo>
                  <a:lnTo>
                    <a:pt x="8" y="0"/>
                  </a:lnTo>
                  <a:lnTo>
                    <a:pt x="126" y="0"/>
                  </a:lnTo>
                  <a:lnTo>
                    <a:pt x="133" y="251"/>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2" name="Freeform 28"/>
            <p:cNvSpPr>
              <a:spLocks/>
            </p:cNvSpPr>
            <p:nvPr/>
          </p:nvSpPr>
          <p:spPr bwMode="auto">
            <a:xfrm>
              <a:off x="3416301" y="4949825"/>
              <a:ext cx="233362" cy="465138"/>
            </a:xfrm>
            <a:custGeom>
              <a:avLst/>
              <a:gdLst>
                <a:gd name="T0" fmla="*/ 133 w 147"/>
                <a:gd name="T1" fmla="*/ 293 h 293"/>
                <a:gd name="T2" fmla="*/ 0 w 147"/>
                <a:gd name="T3" fmla="*/ 286 h 293"/>
                <a:gd name="T4" fmla="*/ 26 w 147"/>
                <a:gd name="T5" fmla="*/ 0 h 293"/>
                <a:gd name="T6" fmla="*/ 147 w 147"/>
                <a:gd name="T7" fmla="*/ 7 h 293"/>
                <a:gd name="T8" fmla="*/ 133 w 147"/>
                <a:gd name="T9" fmla="*/ 293 h 293"/>
              </a:gdLst>
              <a:ahLst/>
              <a:cxnLst>
                <a:cxn ang="0">
                  <a:pos x="T0" y="T1"/>
                </a:cxn>
                <a:cxn ang="0">
                  <a:pos x="T2" y="T3"/>
                </a:cxn>
                <a:cxn ang="0">
                  <a:pos x="T4" y="T5"/>
                </a:cxn>
                <a:cxn ang="0">
                  <a:pos x="T6" y="T7"/>
                </a:cxn>
                <a:cxn ang="0">
                  <a:pos x="T8" y="T9"/>
                </a:cxn>
              </a:cxnLst>
              <a:rect l="0" t="0" r="r" b="b"/>
              <a:pathLst>
                <a:path w="147" h="293">
                  <a:moveTo>
                    <a:pt x="133" y="293"/>
                  </a:moveTo>
                  <a:lnTo>
                    <a:pt x="0" y="286"/>
                  </a:lnTo>
                  <a:lnTo>
                    <a:pt x="26" y="0"/>
                  </a:lnTo>
                  <a:lnTo>
                    <a:pt x="147" y="7"/>
                  </a:lnTo>
                  <a:lnTo>
                    <a:pt x="133" y="293"/>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3" name="Freeform 29"/>
            <p:cNvSpPr>
              <a:spLocks/>
            </p:cNvSpPr>
            <p:nvPr/>
          </p:nvSpPr>
          <p:spPr bwMode="auto">
            <a:xfrm>
              <a:off x="3690938" y="4724400"/>
              <a:ext cx="55562" cy="288925"/>
            </a:xfrm>
            <a:custGeom>
              <a:avLst/>
              <a:gdLst>
                <a:gd name="T0" fmla="*/ 16 w 35"/>
                <a:gd name="T1" fmla="*/ 182 h 182"/>
                <a:gd name="T2" fmla="*/ 0 w 35"/>
                <a:gd name="T3" fmla="*/ 180 h 182"/>
                <a:gd name="T4" fmla="*/ 19 w 35"/>
                <a:gd name="T5" fmla="*/ 0 h 182"/>
                <a:gd name="T6" fmla="*/ 35 w 35"/>
                <a:gd name="T7" fmla="*/ 3 h 182"/>
                <a:gd name="T8" fmla="*/ 16 w 35"/>
                <a:gd name="T9" fmla="*/ 182 h 182"/>
              </a:gdLst>
              <a:ahLst/>
              <a:cxnLst>
                <a:cxn ang="0">
                  <a:pos x="T0" y="T1"/>
                </a:cxn>
                <a:cxn ang="0">
                  <a:pos x="T2" y="T3"/>
                </a:cxn>
                <a:cxn ang="0">
                  <a:pos x="T4" y="T5"/>
                </a:cxn>
                <a:cxn ang="0">
                  <a:pos x="T6" y="T7"/>
                </a:cxn>
                <a:cxn ang="0">
                  <a:pos x="T8" y="T9"/>
                </a:cxn>
              </a:cxnLst>
              <a:rect l="0" t="0" r="r" b="b"/>
              <a:pathLst>
                <a:path w="35" h="182">
                  <a:moveTo>
                    <a:pt x="16" y="182"/>
                  </a:moveTo>
                  <a:lnTo>
                    <a:pt x="0" y="180"/>
                  </a:lnTo>
                  <a:lnTo>
                    <a:pt x="19" y="0"/>
                  </a:lnTo>
                  <a:lnTo>
                    <a:pt x="35" y="3"/>
                  </a:lnTo>
                  <a:lnTo>
                    <a:pt x="16" y="182"/>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4" name="Freeform 30"/>
            <p:cNvSpPr>
              <a:spLocks/>
            </p:cNvSpPr>
            <p:nvPr/>
          </p:nvSpPr>
          <p:spPr bwMode="auto">
            <a:xfrm>
              <a:off x="3721100" y="4740275"/>
              <a:ext cx="142875" cy="269875"/>
            </a:xfrm>
            <a:custGeom>
              <a:avLst/>
              <a:gdLst>
                <a:gd name="T0" fmla="*/ 75 w 90"/>
                <a:gd name="T1" fmla="*/ 170 h 170"/>
                <a:gd name="T2" fmla="*/ 0 w 90"/>
                <a:gd name="T3" fmla="*/ 7 h 170"/>
                <a:gd name="T4" fmla="*/ 14 w 90"/>
                <a:gd name="T5" fmla="*/ 0 h 170"/>
                <a:gd name="T6" fmla="*/ 90 w 90"/>
                <a:gd name="T7" fmla="*/ 163 h 170"/>
                <a:gd name="T8" fmla="*/ 75 w 90"/>
                <a:gd name="T9" fmla="*/ 170 h 170"/>
              </a:gdLst>
              <a:ahLst/>
              <a:cxnLst>
                <a:cxn ang="0">
                  <a:pos x="T0" y="T1"/>
                </a:cxn>
                <a:cxn ang="0">
                  <a:pos x="T2" y="T3"/>
                </a:cxn>
                <a:cxn ang="0">
                  <a:pos x="T4" y="T5"/>
                </a:cxn>
                <a:cxn ang="0">
                  <a:pos x="T6" y="T7"/>
                </a:cxn>
                <a:cxn ang="0">
                  <a:pos x="T8" y="T9"/>
                </a:cxn>
              </a:cxnLst>
              <a:rect l="0" t="0" r="r" b="b"/>
              <a:pathLst>
                <a:path w="90" h="170">
                  <a:moveTo>
                    <a:pt x="75" y="170"/>
                  </a:moveTo>
                  <a:lnTo>
                    <a:pt x="0" y="7"/>
                  </a:lnTo>
                  <a:lnTo>
                    <a:pt x="14" y="0"/>
                  </a:lnTo>
                  <a:lnTo>
                    <a:pt x="90" y="163"/>
                  </a:lnTo>
                  <a:lnTo>
                    <a:pt x="75" y="170"/>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5" name="Freeform 31"/>
            <p:cNvSpPr>
              <a:spLocks/>
            </p:cNvSpPr>
            <p:nvPr/>
          </p:nvSpPr>
          <p:spPr bwMode="auto">
            <a:xfrm>
              <a:off x="4505325" y="4324350"/>
              <a:ext cx="41275" cy="284163"/>
            </a:xfrm>
            <a:custGeom>
              <a:avLst/>
              <a:gdLst>
                <a:gd name="T0" fmla="*/ 9 w 26"/>
                <a:gd name="T1" fmla="*/ 179 h 179"/>
                <a:gd name="T2" fmla="*/ 0 w 26"/>
                <a:gd name="T3" fmla="*/ 0 h 179"/>
                <a:gd name="T4" fmla="*/ 16 w 26"/>
                <a:gd name="T5" fmla="*/ 0 h 179"/>
                <a:gd name="T6" fmla="*/ 26 w 26"/>
                <a:gd name="T7" fmla="*/ 179 h 179"/>
                <a:gd name="T8" fmla="*/ 9 w 26"/>
                <a:gd name="T9" fmla="*/ 179 h 179"/>
              </a:gdLst>
              <a:ahLst/>
              <a:cxnLst>
                <a:cxn ang="0">
                  <a:pos x="T0" y="T1"/>
                </a:cxn>
                <a:cxn ang="0">
                  <a:pos x="T2" y="T3"/>
                </a:cxn>
                <a:cxn ang="0">
                  <a:pos x="T4" y="T5"/>
                </a:cxn>
                <a:cxn ang="0">
                  <a:pos x="T6" y="T7"/>
                </a:cxn>
                <a:cxn ang="0">
                  <a:pos x="T8" y="T9"/>
                </a:cxn>
              </a:cxnLst>
              <a:rect l="0" t="0" r="r" b="b"/>
              <a:pathLst>
                <a:path w="26" h="179">
                  <a:moveTo>
                    <a:pt x="9" y="179"/>
                  </a:moveTo>
                  <a:lnTo>
                    <a:pt x="0" y="0"/>
                  </a:lnTo>
                  <a:lnTo>
                    <a:pt x="16" y="0"/>
                  </a:lnTo>
                  <a:lnTo>
                    <a:pt x="26" y="179"/>
                  </a:lnTo>
                  <a:lnTo>
                    <a:pt x="9" y="179"/>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6" name="Freeform 32"/>
            <p:cNvSpPr>
              <a:spLocks/>
            </p:cNvSpPr>
            <p:nvPr/>
          </p:nvSpPr>
          <p:spPr bwMode="auto">
            <a:xfrm>
              <a:off x="4722813" y="4721225"/>
              <a:ext cx="198437" cy="255588"/>
            </a:xfrm>
            <a:custGeom>
              <a:avLst/>
              <a:gdLst>
                <a:gd name="T0" fmla="*/ 113 w 125"/>
                <a:gd name="T1" fmla="*/ 161 h 161"/>
                <a:gd name="T2" fmla="*/ 0 w 125"/>
                <a:gd name="T3" fmla="*/ 9 h 161"/>
                <a:gd name="T4" fmla="*/ 14 w 125"/>
                <a:gd name="T5" fmla="*/ 0 h 161"/>
                <a:gd name="T6" fmla="*/ 125 w 125"/>
                <a:gd name="T7" fmla="*/ 151 h 161"/>
                <a:gd name="T8" fmla="*/ 113 w 125"/>
                <a:gd name="T9" fmla="*/ 161 h 161"/>
              </a:gdLst>
              <a:ahLst/>
              <a:cxnLst>
                <a:cxn ang="0">
                  <a:pos x="T0" y="T1"/>
                </a:cxn>
                <a:cxn ang="0">
                  <a:pos x="T2" y="T3"/>
                </a:cxn>
                <a:cxn ang="0">
                  <a:pos x="T4" y="T5"/>
                </a:cxn>
                <a:cxn ang="0">
                  <a:pos x="T6" y="T7"/>
                </a:cxn>
                <a:cxn ang="0">
                  <a:pos x="T8" y="T9"/>
                </a:cxn>
              </a:cxnLst>
              <a:rect l="0" t="0" r="r" b="b"/>
              <a:pathLst>
                <a:path w="125" h="161">
                  <a:moveTo>
                    <a:pt x="113" y="161"/>
                  </a:moveTo>
                  <a:lnTo>
                    <a:pt x="0" y="9"/>
                  </a:lnTo>
                  <a:lnTo>
                    <a:pt x="14" y="0"/>
                  </a:lnTo>
                  <a:lnTo>
                    <a:pt x="125" y="151"/>
                  </a:lnTo>
                  <a:lnTo>
                    <a:pt x="113" y="161"/>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7" name="Freeform 33"/>
            <p:cNvSpPr>
              <a:spLocks/>
            </p:cNvSpPr>
            <p:nvPr/>
          </p:nvSpPr>
          <p:spPr bwMode="auto">
            <a:xfrm>
              <a:off x="4722813" y="4754563"/>
              <a:ext cx="141287" cy="258763"/>
            </a:xfrm>
            <a:custGeom>
              <a:avLst/>
              <a:gdLst>
                <a:gd name="T0" fmla="*/ 75 w 89"/>
                <a:gd name="T1" fmla="*/ 163 h 163"/>
                <a:gd name="T2" fmla="*/ 0 w 89"/>
                <a:gd name="T3" fmla="*/ 7 h 163"/>
                <a:gd name="T4" fmla="*/ 14 w 89"/>
                <a:gd name="T5" fmla="*/ 0 h 163"/>
                <a:gd name="T6" fmla="*/ 89 w 89"/>
                <a:gd name="T7" fmla="*/ 156 h 163"/>
                <a:gd name="T8" fmla="*/ 75 w 89"/>
                <a:gd name="T9" fmla="*/ 163 h 163"/>
              </a:gdLst>
              <a:ahLst/>
              <a:cxnLst>
                <a:cxn ang="0">
                  <a:pos x="T0" y="T1"/>
                </a:cxn>
                <a:cxn ang="0">
                  <a:pos x="T2" y="T3"/>
                </a:cxn>
                <a:cxn ang="0">
                  <a:pos x="T4" y="T5"/>
                </a:cxn>
                <a:cxn ang="0">
                  <a:pos x="T6" y="T7"/>
                </a:cxn>
                <a:cxn ang="0">
                  <a:pos x="T8" y="T9"/>
                </a:cxn>
              </a:cxnLst>
              <a:rect l="0" t="0" r="r" b="b"/>
              <a:pathLst>
                <a:path w="89" h="163">
                  <a:moveTo>
                    <a:pt x="75" y="163"/>
                  </a:moveTo>
                  <a:lnTo>
                    <a:pt x="0" y="7"/>
                  </a:lnTo>
                  <a:lnTo>
                    <a:pt x="14" y="0"/>
                  </a:lnTo>
                  <a:lnTo>
                    <a:pt x="89" y="156"/>
                  </a:lnTo>
                  <a:lnTo>
                    <a:pt x="75" y="163"/>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8" name="Freeform 34"/>
            <p:cNvSpPr>
              <a:spLocks/>
            </p:cNvSpPr>
            <p:nvPr/>
          </p:nvSpPr>
          <p:spPr bwMode="auto">
            <a:xfrm>
              <a:off x="4613275" y="4724400"/>
              <a:ext cx="93662" cy="228600"/>
            </a:xfrm>
            <a:custGeom>
              <a:avLst/>
              <a:gdLst>
                <a:gd name="T0" fmla="*/ 17 w 59"/>
                <a:gd name="T1" fmla="*/ 144 h 144"/>
                <a:gd name="T2" fmla="*/ 59 w 59"/>
                <a:gd name="T3" fmla="*/ 5 h 144"/>
                <a:gd name="T4" fmla="*/ 43 w 59"/>
                <a:gd name="T5" fmla="*/ 0 h 144"/>
                <a:gd name="T6" fmla="*/ 0 w 59"/>
                <a:gd name="T7" fmla="*/ 144 h 144"/>
                <a:gd name="T8" fmla="*/ 17 w 59"/>
                <a:gd name="T9" fmla="*/ 144 h 144"/>
              </a:gdLst>
              <a:ahLst/>
              <a:cxnLst>
                <a:cxn ang="0">
                  <a:pos x="T0" y="T1"/>
                </a:cxn>
                <a:cxn ang="0">
                  <a:pos x="T2" y="T3"/>
                </a:cxn>
                <a:cxn ang="0">
                  <a:pos x="T4" y="T5"/>
                </a:cxn>
                <a:cxn ang="0">
                  <a:pos x="T6" y="T7"/>
                </a:cxn>
                <a:cxn ang="0">
                  <a:pos x="T8" y="T9"/>
                </a:cxn>
              </a:cxnLst>
              <a:rect l="0" t="0" r="r" b="b"/>
              <a:pathLst>
                <a:path w="59" h="144">
                  <a:moveTo>
                    <a:pt x="17" y="144"/>
                  </a:moveTo>
                  <a:lnTo>
                    <a:pt x="59" y="5"/>
                  </a:lnTo>
                  <a:lnTo>
                    <a:pt x="43" y="0"/>
                  </a:lnTo>
                  <a:lnTo>
                    <a:pt x="0" y="144"/>
                  </a:lnTo>
                  <a:lnTo>
                    <a:pt x="17" y="144"/>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39" name="Freeform 35"/>
            <p:cNvSpPr>
              <a:spLocks/>
            </p:cNvSpPr>
            <p:nvPr/>
          </p:nvSpPr>
          <p:spPr bwMode="auto">
            <a:xfrm>
              <a:off x="4722813" y="4729163"/>
              <a:ext cx="47625" cy="223838"/>
            </a:xfrm>
            <a:custGeom>
              <a:avLst/>
              <a:gdLst>
                <a:gd name="T0" fmla="*/ 30 w 30"/>
                <a:gd name="T1" fmla="*/ 141 h 141"/>
                <a:gd name="T2" fmla="*/ 14 w 30"/>
                <a:gd name="T3" fmla="*/ 0 h 141"/>
                <a:gd name="T4" fmla="*/ 0 w 30"/>
                <a:gd name="T5" fmla="*/ 2 h 141"/>
                <a:gd name="T6" fmla="*/ 14 w 30"/>
                <a:gd name="T7" fmla="*/ 141 h 141"/>
                <a:gd name="T8" fmla="*/ 30 w 30"/>
                <a:gd name="T9" fmla="*/ 141 h 141"/>
              </a:gdLst>
              <a:ahLst/>
              <a:cxnLst>
                <a:cxn ang="0">
                  <a:pos x="T0" y="T1"/>
                </a:cxn>
                <a:cxn ang="0">
                  <a:pos x="T2" y="T3"/>
                </a:cxn>
                <a:cxn ang="0">
                  <a:pos x="T4" y="T5"/>
                </a:cxn>
                <a:cxn ang="0">
                  <a:pos x="T6" y="T7"/>
                </a:cxn>
                <a:cxn ang="0">
                  <a:pos x="T8" y="T9"/>
                </a:cxn>
              </a:cxnLst>
              <a:rect l="0" t="0" r="r" b="b"/>
              <a:pathLst>
                <a:path w="30" h="141">
                  <a:moveTo>
                    <a:pt x="30" y="141"/>
                  </a:moveTo>
                  <a:lnTo>
                    <a:pt x="14" y="0"/>
                  </a:lnTo>
                  <a:lnTo>
                    <a:pt x="0" y="2"/>
                  </a:lnTo>
                  <a:lnTo>
                    <a:pt x="14" y="141"/>
                  </a:lnTo>
                  <a:lnTo>
                    <a:pt x="30" y="141"/>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40" name="Freeform 36"/>
            <p:cNvSpPr>
              <a:spLocks/>
            </p:cNvSpPr>
            <p:nvPr/>
          </p:nvSpPr>
          <p:spPr bwMode="auto">
            <a:xfrm>
              <a:off x="3484563" y="4732338"/>
              <a:ext cx="214312" cy="220663"/>
            </a:xfrm>
            <a:custGeom>
              <a:avLst/>
              <a:gdLst>
                <a:gd name="T0" fmla="*/ 19 w 135"/>
                <a:gd name="T1" fmla="*/ 139 h 139"/>
                <a:gd name="T2" fmla="*/ 135 w 135"/>
                <a:gd name="T3" fmla="*/ 12 h 139"/>
                <a:gd name="T4" fmla="*/ 123 w 135"/>
                <a:gd name="T5" fmla="*/ 0 h 139"/>
                <a:gd name="T6" fmla="*/ 0 w 135"/>
                <a:gd name="T7" fmla="*/ 137 h 139"/>
                <a:gd name="T8" fmla="*/ 19 w 135"/>
                <a:gd name="T9" fmla="*/ 139 h 139"/>
              </a:gdLst>
              <a:ahLst/>
              <a:cxnLst>
                <a:cxn ang="0">
                  <a:pos x="T0" y="T1"/>
                </a:cxn>
                <a:cxn ang="0">
                  <a:pos x="T2" y="T3"/>
                </a:cxn>
                <a:cxn ang="0">
                  <a:pos x="T4" y="T5"/>
                </a:cxn>
                <a:cxn ang="0">
                  <a:pos x="T6" y="T7"/>
                </a:cxn>
                <a:cxn ang="0">
                  <a:pos x="T8" y="T9"/>
                </a:cxn>
              </a:cxnLst>
              <a:rect l="0" t="0" r="r" b="b"/>
              <a:pathLst>
                <a:path w="135" h="139">
                  <a:moveTo>
                    <a:pt x="19" y="139"/>
                  </a:moveTo>
                  <a:lnTo>
                    <a:pt x="135" y="12"/>
                  </a:lnTo>
                  <a:lnTo>
                    <a:pt x="123" y="0"/>
                  </a:lnTo>
                  <a:lnTo>
                    <a:pt x="0" y="137"/>
                  </a:lnTo>
                  <a:lnTo>
                    <a:pt x="19" y="139"/>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sp>
          <p:nvSpPr>
            <p:cNvPr id="41" name="Freeform 37"/>
            <p:cNvSpPr>
              <a:spLocks/>
            </p:cNvSpPr>
            <p:nvPr/>
          </p:nvSpPr>
          <p:spPr bwMode="auto">
            <a:xfrm>
              <a:off x="3622675" y="4724400"/>
              <a:ext cx="87312" cy="244475"/>
            </a:xfrm>
            <a:custGeom>
              <a:avLst/>
              <a:gdLst>
                <a:gd name="T0" fmla="*/ 17 w 55"/>
                <a:gd name="T1" fmla="*/ 149 h 154"/>
                <a:gd name="T2" fmla="*/ 17 w 55"/>
                <a:gd name="T3" fmla="*/ 154 h 154"/>
                <a:gd name="T4" fmla="*/ 55 w 55"/>
                <a:gd name="T5" fmla="*/ 5 h 154"/>
                <a:gd name="T6" fmla="*/ 38 w 55"/>
                <a:gd name="T7" fmla="*/ 0 h 154"/>
                <a:gd name="T8" fmla="*/ 0 w 55"/>
                <a:gd name="T9" fmla="*/ 147 h 154"/>
                <a:gd name="T10" fmla="*/ 17 w 55"/>
                <a:gd name="T11" fmla="*/ 149 h 154"/>
              </a:gdLst>
              <a:ahLst/>
              <a:cxnLst>
                <a:cxn ang="0">
                  <a:pos x="T0" y="T1"/>
                </a:cxn>
                <a:cxn ang="0">
                  <a:pos x="T2" y="T3"/>
                </a:cxn>
                <a:cxn ang="0">
                  <a:pos x="T4" y="T5"/>
                </a:cxn>
                <a:cxn ang="0">
                  <a:pos x="T6" y="T7"/>
                </a:cxn>
                <a:cxn ang="0">
                  <a:pos x="T8" y="T9"/>
                </a:cxn>
                <a:cxn ang="0">
                  <a:pos x="T10" y="T11"/>
                </a:cxn>
              </a:cxnLst>
              <a:rect l="0" t="0" r="r" b="b"/>
              <a:pathLst>
                <a:path w="55" h="154">
                  <a:moveTo>
                    <a:pt x="17" y="149"/>
                  </a:moveTo>
                  <a:lnTo>
                    <a:pt x="17" y="154"/>
                  </a:lnTo>
                  <a:lnTo>
                    <a:pt x="55" y="5"/>
                  </a:lnTo>
                  <a:lnTo>
                    <a:pt x="38" y="0"/>
                  </a:lnTo>
                  <a:lnTo>
                    <a:pt x="0" y="147"/>
                  </a:lnTo>
                  <a:lnTo>
                    <a:pt x="17" y="149"/>
                  </a:lnTo>
                  <a:close/>
                </a:path>
              </a:pathLst>
            </a:custGeom>
            <a:grpFill/>
          </p:spPr>
          <p:txBody>
            <a:bodyPr vert="horz" wrap="square" lIns="91440" tIns="45720" rIns="91440" bIns="45720" numCol="1" anchor="t" anchorCtr="0" compatLnSpc="1">
              <a:prstTxWarp prst="textNoShape">
                <a:avLst/>
              </a:prstTxWarp>
            </a:bodyPr>
            <a:lstStyle/>
            <a:p>
              <a:endParaRPr lang="ja-JP" altLang="en-US"/>
            </a:p>
          </p:txBody>
        </p:sp>
      </p:grpSp>
      <p:grpSp>
        <p:nvGrpSpPr>
          <p:cNvPr id="42" name="グループ化 41"/>
          <p:cNvGrpSpPr/>
          <p:nvPr/>
        </p:nvGrpSpPr>
        <p:grpSpPr>
          <a:xfrm>
            <a:off x="1736011" y="4482466"/>
            <a:ext cx="698546" cy="737642"/>
            <a:chOff x="3048488" y="3516521"/>
            <a:chExt cx="891723" cy="856967"/>
          </a:xfrm>
        </p:grpSpPr>
        <p:grpSp>
          <p:nvGrpSpPr>
            <p:cNvPr id="43" name="グループ化 42"/>
            <p:cNvGrpSpPr/>
            <p:nvPr/>
          </p:nvGrpSpPr>
          <p:grpSpPr>
            <a:xfrm>
              <a:off x="3201159" y="3516521"/>
              <a:ext cx="570937" cy="856967"/>
              <a:chOff x="7755835" y="2942747"/>
              <a:chExt cx="570937" cy="856967"/>
            </a:xfrm>
          </p:grpSpPr>
          <p:sp>
            <p:nvSpPr>
              <p:cNvPr id="76" name="Freeform 92"/>
              <p:cNvSpPr>
                <a:spLocks/>
              </p:cNvSpPr>
              <p:nvPr/>
            </p:nvSpPr>
            <p:spPr bwMode="auto">
              <a:xfrm>
                <a:off x="7755835" y="3083042"/>
                <a:ext cx="570937" cy="716672"/>
              </a:xfrm>
              <a:custGeom>
                <a:avLst/>
                <a:gdLst>
                  <a:gd name="T0" fmla="*/ 326 w 333"/>
                  <a:gd name="T1" fmla="*/ 44 h 418"/>
                  <a:gd name="T2" fmla="*/ 304 w 333"/>
                  <a:gd name="T3" fmla="*/ 46 h 418"/>
                  <a:gd name="T4" fmla="*/ 272 w 333"/>
                  <a:gd name="T5" fmla="*/ 81 h 418"/>
                  <a:gd name="T6" fmla="*/ 259 w 333"/>
                  <a:gd name="T7" fmla="*/ 56 h 418"/>
                  <a:gd name="T8" fmla="*/ 166 w 333"/>
                  <a:gd name="T9" fmla="*/ 0 h 418"/>
                  <a:gd name="T10" fmla="*/ 73 w 333"/>
                  <a:gd name="T11" fmla="*/ 56 h 418"/>
                  <a:gd name="T12" fmla="*/ 61 w 333"/>
                  <a:gd name="T13" fmla="*/ 81 h 418"/>
                  <a:gd name="T14" fmla="*/ 28 w 333"/>
                  <a:gd name="T15" fmla="*/ 46 h 418"/>
                  <a:gd name="T16" fmla="*/ 7 w 333"/>
                  <a:gd name="T17" fmla="*/ 44 h 418"/>
                  <a:gd name="T18" fmla="*/ 5 w 333"/>
                  <a:gd name="T19" fmla="*/ 66 h 418"/>
                  <a:gd name="T20" fmla="*/ 53 w 333"/>
                  <a:gd name="T21" fmla="*/ 127 h 418"/>
                  <a:gd name="T22" fmla="*/ 83 w 333"/>
                  <a:gd name="T23" fmla="*/ 126 h 418"/>
                  <a:gd name="T24" fmla="*/ 110 w 333"/>
                  <a:gd name="T25" fmla="*/ 88 h 418"/>
                  <a:gd name="T26" fmla="*/ 119 w 333"/>
                  <a:gd name="T27" fmla="*/ 398 h 418"/>
                  <a:gd name="T28" fmla="*/ 139 w 333"/>
                  <a:gd name="T29" fmla="*/ 418 h 418"/>
                  <a:gd name="T30" fmla="*/ 158 w 333"/>
                  <a:gd name="T31" fmla="*/ 398 h 418"/>
                  <a:gd name="T32" fmla="*/ 166 w 333"/>
                  <a:gd name="T33" fmla="*/ 220 h 418"/>
                  <a:gd name="T34" fmla="*/ 174 w 333"/>
                  <a:gd name="T35" fmla="*/ 398 h 418"/>
                  <a:gd name="T36" fmla="*/ 194 w 333"/>
                  <a:gd name="T37" fmla="*/ 418 h 418"/>
                  <a:gd name="T38" fmla="*/ 214 w 333"/>
                  <a:gd name="T39" fmla="*/ 398 h 418"/>
                  <a:gd name="T40" fmla="*/ 223 w 333"/>
                  <a:gd name="T41" fmla="*/ 88 h 418"/>
                  <a:gd name="T42" fmla="*/ 250 w 333"/>
                  <a:gd name="T43" fmla="*/ 126 h 418"/>
                  <a:gd name="T44" fmla="*/ 279 w 333"/>
                  <a:gd name="T45" fmla="*/ 127 h 418"/>
                  <a:gd name="T46" fmla="*/ 327 w 333"/>
                  <a:gd name="T47" fmla="*/ 66 h 418"/>
                  <a:gd name="T48" fmla="*/ 326 w 333"/>
                  <a:gd name="T49" fmla="*/ 4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3" h="418">
                    <a:moveTo>
                      <a:pt x="326" y="44"/>
                    </a:moveTo>
                    <a:cubicBezTo>
                      <a:pt x="319" y="39"/>
                      <a:pt x="310" y="40"/>
                      <a:pt x="304" y="46"/>
                    </a:cubicBezTo>
                    <a:cubicBezTo>
                      <a:pt x="272" y="81"/>
                      <a:pt x="272" y="81"/>
                      <a:pt x="272" y="81"/>
                    </a:cubicBezTo>
                    <a:cubicBezTo>
                      <a:pt x="259" y="56"/>
                      <a:pt x="259" y="56"/>
                      <a:pt x="259" y="56"/>
                    </a:cubicBezTo>
                    <a:cubicBezTo>
                      <a:pt x="237" y="14"/>
                      <a:pt x="198" y="0"/>
                      <a:pt x="166" y="0"/>
                    </a:cubicBezTo>
                    <a:cubicBezTo>
                      <a:pt x="135" y="0"/>
                      <a:pt x="96" y="14"/>
                      <a:pt x="73" y="56"/>
                    </a:cubicBezTo>
                    <a:cubicBezTo>
                      <a:pt x="61" y="81"/>
                      <a:pt x="61" y="81"/>
                      <a:pt x="61" y="81"/>
                    </a:cubicBezTo>
                    <a:cubicBezTo>
                      <a:pt x="28" y="46"/>
                      <a:pt x="28" y="46"/>
                      <a:pt x="28" y="46"/>
                    </a:cubicBezTo>
                    <a:cubicBezTo>
                      <a:pt x="23" y="40"/>
                      <a:pt x="13" y="39"/>
                      <a:pt x="7" y="44"/>
                    </a:cubicBezTo>
                    <a:cubicBezTo>
                      <a:pt x="0" y="50"/>
                      <a:pt x="0" y="59"/>
                      <a:pt x="5" y="66"/>
                    </a:cubicBezTo>
                    <a:cubicBezTo>
                      <a:pt x="53" y="127"/>
                      <a:pt x="53" y="127"/>
                      <a:pt x="53" y="127"/>
                    </a:cubicBezTo>
                    <a:cubicBezTo>
                      <a:pt x="60" y="135"/>
                      <a:pt x="76" y="134"/>
                      <a:pt x="83" y="126"/>
                    </a:cubicBezTo>
                    <a:cubicBezTo>
                      <a:pt x="87" y="121"/>
                      <a:pt x="110" y="88"/>
                      <a:pt x="110" y="88"/>
                    </a:cubicBezTo>
                    <a:cubicBezTo>
                      <a:pt x="119" y="398"/>
                      <a:pt x="119" y="398"/>
                      <a:pt x="119" y="398"/>
                    </a:cubicBezTo>
                    <a:cubicBezTo>
                      <a:pt x="119" y="409"/>
                      <a:pt x="128" y="418"/>
                      <a:pt x="139" y="418"/>
                    </a:cubicBezTo>
                    <a:cubicBezTo>
                      <a:pt x="150" y="418"/>
                      <a:pt x="158" y="409"/>
                      <a:pt x="158" y="398"/>
                    </a:cubicBezTo>
                    <a:cubicBezTo>
                      <a:pt x="166" y="220"/>
                      <a:pt x="166" y="220"/>
                      <a:pt x="166" y="220"/>
                    </a:cubicBezTo>
                    <a:cubicBezTo>
                      <a:pt x="174" y="398"/>
                      <a:pt x="174" y="398"/>
                      <a:pt x="174" y="398"/>
                    </a:cubicBezTo>
                    <a:cubicBezTo>
                      <a:pt x="174" y="409"/>
                      <a:pt x="183" y="418"/>
                      <a:pt x="194" y="418"/>
                    </a:cubicBezTo>
                    <a:cubicBezTo>
                      <a:pt x="205" y="418"/>
                      <a:pt x="214" y="409"/>
                      <a:pt x="214" y="398"/>
                    </a:cubicBezTo>
                    <a:cubicBezTo>
                      <a:pt x="223" y="88"/>
                      <a:pt x="223" y="88"/>
                      <a:pt x="223" y="88"/>
                    </a:cubicBezTo>
                    <a:cubicBezTo>
                      <a:pt x="223" y="88"/>
                      <a:pt x="246" y="121"/>
                      <a:pt x="250" y="126"/>
                    </a:cubicBezTo>
                    <a:cubicBezTo>
                      <a:pt x="257" y="134"/>
                      <a:pt x="273" y="135"/>
                      <a:pt x="279" y="127"/>
                    </a:cubicBezTo>
                    <a:cubicBezTo>
                      <a:pt x="327" y="66"/>
                      <a:pt x="327" y="66"/>
                      <a:pt x="327" y="66"/>
                    </a:cubicBezTo>
                    <a:cubicBezTo>
                      <a:pt x="333" y="59"/>
                      <a:pt x="332" y="50"/>
                      <a:pt x="326" y="4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7" name="Oval 16"/>
              <p:cNvSpPr>
                <a:spLocks noChangeArrowheads="1"/>
              </p:cNvSpPr>
              <p:nvPr/>
            </p:nvSpPr>
            <p:spPr bwMode="auto">
              <a:xfrm>
                <a:off x="7995793" y="2942747"/>
                <a:ext cx="134606" cy="13533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4" name="Freeform 53"/>
            <p:cNvSpPr>
              <a:spLocks noEditPoints="1"/>
            </p:cNvSpPr>
            <p:nvPr/>
          </p:nvSpPr>
          <p:spPr bwMode="auto">
            <a:xfrm rot="1033081">
              <a:off x="3048488" y="3666558"/>
              <a:ext cx="332912" cy="277610"/>
            </a:xfrm>
            <a:custGeom>
              <a:avLst/>
              <a:gdLst>
                <a:gd name="T0" fmla="*/ 507 w 512"/>
                <a:gd name="T1" fmla="*/ 363 h 427"/>
                <a:gd name="T2" fmla="*/ 492 w 512"/>
                <a:gd name="T3" fmla="*/ 347 h 427"/>
                <a:gd name="T4" fmla="*/ 262 w 512"/>
                <a:gd name="T5" fmla="*/ 203 h 427"/>
                <a:gd name="T6" fmla="*/ 262 w 512"/>
                <a:gd name="T7" fmla="*/ 183 h 427"/>
                <a:gd name="T8" fmla="*/ 263 w 512"/>
                <a:gd name="T9" fmla="*/ 181 h 427"/>
                <a:gd name="T10" fmla="*/ 271 w 512"/>
                <a:gd name="T11" fmla="*/ 180 h 427"/>
                <a:gd name="T12" fmla="*/ 294 w 512"/>
                <a:gd name="T13" fmla="*/ 170 h 427"/>
                <a:gd name="T14" fmla="*/ 325 w 512"/>
                <a:gd name="T15" fmla="*/ 138 h 427"/>
                <a:gd name="T16" fmla="*/ 337 w 512"/>
                <a:gd name="T17" fmla="*/ 93 h 427"/>
                <a:gd name="T18" fmla="*/ 309 w 512"/>
                <a:gd name="T19" fmla="*/ 27 h 427"/>
                <a:gd name="T20" fmla="*/ 244 w 512"/>
                <a:gd name="T21" fmla="*/ 0 h 427"/>
                <a:gd name="T22" fmla="*/ 192 w 512"/>
                <a:gd name="T23" fmla="*/ 16 h 427"/>
                <a:gd name="T24" fmla="*/ 159 w 512"/>
                <a:gd name="T25" fmla="*/ 57 h 427"/>
                <a:gd name="T26" fmla="*/ 168 w 512"/>
                <a:gd name="T27" fmla="*/ 80 h 427"/>
                <a:gd name="T28" fmla="*/ 191 w 512"/>
                <a:gd name="T29" fmla="*/ 71 h 427"/>
                <a:gd name="T30" fmla="*/ 212 w 512"/>
                <a:gd name="T31" fmla="*/ 45 h 427"/>
                <a:gd name="T32" fmla="*/ 244 w 512"/>
                <a:gd name="T33" fmla="*/ 36 h 427"/>
                <a:gd name="T34" fmla="*/ 284 w 512"/>
                <a:gd name="T35" fmla="*/ 52 h 427"/>
                <a:gd name="T36" fmla="*/ 301 w 512"/>
                <a:gd name="T37" fmla="*/ 93 h 427"/>
                <a:gd name="T38" fmla="*/ 294 w 512"/>
                <a:gd name="T39" fmla="*/ 120 h 427"/>
                <a:gd name="T40" fmla="*/ 275 w 512"/>
                <a:gd name="T41" fmla="*/ 141 h 427"/>
                <a:gd name="T42" fmla="*/ 264 w 512"/>
                <a:gd name="T43" fmla="*/ 145 h 427"/>
                <a:gd name="T44" fmla="*/ 259 w 512"/>
                <a:gd name="T45" fmla="*/ 146 h 427"/>
                <a:gd name="T46" fmla="*/ 258 w 512"/>
                <a:gd name="T47" fmla="*/ 146 h 427"/>
                <a:gd name="T48" fmla="*/ 258 w 512"/>
                <a:gd name="T49" fmla="*/ 146 h 427"/>
                <a:gd name="T50" fmla="*/ 256 w 512"/>
                <a:gd name="T51" fmla="*/ 146 h 427"/>
                <a:gd name="T52" fmla="*/ 253 w 512"/>
                <a:gd name="T53" fmla="*/ 146 h 427"/>
                <a:gd name="T54" fmla="*/ 226 w 512"/>
                <a:gd name="T55" fmla="*/ 183 h 427"/>
                <a:gd name="T56" fmla="*/ 226 w 512"/>
                <a:gd name="T57" fmla="*/ 204 h 427"/>
                <a:gd name="T58" fmla="*/ 19 w 512"/>
                <a:gd name="T59" fmla="*/ 348 h 427"/>
                <a:gd name="T60" fmla="*/ 19 w 512"/>
                <a:gd name="T61" fmla="*/ 348 h 427"/>
                <a:gd name="T62" fmla="*/ 0 w 512"/>
                <a:gd name="T63" fmla="*/ 384 h 427"/>
                <a:gd name="T64" fmla="*/ 2 w 512"/>
                <a:gd name="T65" fmla="*/ 397 h 427"/>
                <a:gd name="T66" fmla="*/ 43 w 512"/>
                <a:gd name="T67" fmla="*/ 427 h 427"/>
                <a:gd name="T68" fmla="*/ 469 w 512"/>
                <a:gd name="T69" fmla="*/ 427 h 427"/>
                <a:gd name="T70" fmla="*/ 510 w 512"/>
                <a:gd name="T71" fmla="*/ 396 h 427"/>
                <a:gd name="T72" fmla="*/ 510 w 512"/>
                <a:gd name="T73" fmla="*/ 396 h 427"/>
                <a:gd name="T74" fmla="*/ 512 w 512"/>
                <a:gd name="T75" fmla="*/ 384 h 427"/>
                <a:gd name="T76" fmla="*/ 507 w 512"/>
                <a:gd name="T77" fmla="*/ 363 h 427"/>
                <a:gd name="T78" fmla="*/ 476 w 512"/>
                <a:gd name="T79" fmla="*/ 386 h 427"/>
                <a:gd name="T80" fmla="*/ 476 w 512"/>
                <a:gd name="T81" fmla="*/ 386 h 427"/>
                <a:gd name="T82" fmla="*/ 469 w 512"/>
                <a:gd name="T83" fmla="*/ 392 h 427"/>
                <a:gd name="T84" fmla="*/ 43 w 512"/>
                <a:gd name="T85" fmla="*/ 392 h 427"/>
                <a:gd name="T86" fmla="*/ 36 w 512"/>
                <a:gd name="T87" fmla="*/ 386 h 427"/>
                <a:gd name="T88" fmla="*/ 35 w 512"/>
                <a:gd name="T89" fmla="*/ 384 h 427"/>
                <a:gd name="T90" fmla="*/ 39 w 512"/>
                <a:gd name="T91" fmla="*/ 377 h 427"/>
                <a:gd name="T92" fmla="*/ 39 w 512"/>
                <a:gd name="T93" fmla="*/ 377 h 427"/>
                <a:gd name="T94" fmla="*/ 245 w 512"/>
                <a:gd name="T95" fmla="*/ 234 h 427"/>
                <a:gd name="T96" fmla="*/ 473 w 512"/>
                <a:gd name="T97" fmla="*/ 377 h 427"/>
                <a:gd name="T98" fmla="*/ 476 w 512"/>
                <a:gd name="T99" fmla="*/ 380 h 427"/>
                <a:gd name="T100" fmla="*/ 477 w 512"/>
                <a:gd name="T101" fmla="*/ 384 h 427"/>
                <a:gd name="T102" fmla="*/ 476 w 512"/>
                <a:gd name="T103"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427">
                  <a:moveTo>
                    <a:pt x="507" y="363"/>
                  </a:moveTo>
                  <a:cubicBezTo>
                    <a:pt x="503" y="357"/>
                    <a:pt x="498" y="351"/>
                    <a:pt x="492" y="347"/>
                  </a:cubicBezTo>
                  <a:cubicBezTo>
                    <a:pt x="262" y="203"/>
                    <a:pt x="262" y="203"/>
                    <a:pt x="262" y="203"/>
                  </a:cubicBezTo>
                  <a:cubicBezTo>
                    <a:pt x="262" y="183"/>
                    <a:pt x="262" y="183"/>
                    <a:pt x="262" y="183"/>
                  </a:cubicBezTo>
                  <a:cubicBezTo>
                    <a:pt x="262" y="182"/>
                    <a:pt x="262" y="181"/>
                    <a:pt x="263" y="181"/>
                  </a:cubicBezTo>
                  <a:cubicBezTo>
                    <a:pt x="265" y="181"/>
                    <a:pt x="267" y="180"/>
                    <a:pt x="271" y="180"/>
                  </a:cubicBezTo>
                  <a:cubicBezTo>
                    <a:pt x="277" y="178"/>
                    <a:pt x="286" y="176"/>
                    <a:pt x="294" y="170"/>
                  </a:cubicBezTo>
                  <a:cubicBezTo>
                    <a:pt x="307" y="162"/>
                    <a:pt x="318" y="151"/>
                    <a:pt x="325" y="138"/>
                  </a:cubicBezTo>
                  <a:cubicBezTo>
                    <a:pt x="332" y="124"/>
                    <a:pt x="337" y="109"/>
                    <a:pt x="337" y="93"/>
                  </a:cubicBezTo>
                  <a:cubicBezTo>
                    <a:pt x="337" y="67"/>
                    <a:pt x="326" y="44"/>
                    <a:pt x="309" y="27"/>
                  </a:cubicBezTo>
                  <a:cubicBezTo>
                    <a:pt x="293" y="11"/>
                    <a:pt x="270" y="0"/>
                    <a:pt x="244" y="0"/>
                  </a:cubicBezTo>
                  <a:cubicBezTo>
                    <a:pt x="225" y="0"/>
                    <a:pt x="207" y="6"/>
                    <a:pt x="192" y="16"/>
                  </a:cubicBezTo>
                  <a:cubicBezTo>
                    <a:pt x="177" y="26"/>
                    <a:pt x="166" y="40"/>
                    <a:pt x="159" y="57"/>
                  </a:cubicBezTo>
                  <a:cubicBezTo>
                    <a:pt x="155" y="66"/>
                    <a:pt x="159" y="76"/>
                    <a:pt x="168" y="80"/>
                  </a:cubicBezTo>
                  <a:cubicBezTo>
                    <a:pt x="177" y="84"/>
                    <a:pt x="188" y="80"/>
                    <a:pt x="191" y="71"/>
                  </a:cubicBezTo>
                  <a:cubicBezTo>
                    <a:pt x="196" y="60"/>
                    <a:pt x="203" y="52"/>
                    <a:pt x="212" y="45"/>
                  </a:cubicBezTo>
                  <a:cubicBezTo>
                    <a:pt x="221" y="39"/>
                    <a:pt x="232" y="36"/>
                    <a:pt x="244" y="36"/>
                  </a:cubicBezTo>
                  <a:cubicBezTo>
                    <a:pt x="260" y="36"/>
                    <a:pt x="274" y="42"/>
                    <a:pt x="284" y="52"/>
                  </a:cubicBezTo>
                  <a:cubicBezTo>
                    <a:pt x="295" y="63"/>
                    <a:pt x="301" y="77"/>
                    <a:pt x="301" y="93"/>
                  </a:cubicBezTo>
                  <a:cubicBezTo>
                    <a:pt x="301" y="103"/>
                    <a:pt x="299" y="112"/>
                    <a:pt x="294" y="120"/>
                  </a:cubicBezTo>
                  <a:cubicBezTo>
                    <a:pt x="289" y="129"/>
                    <a:pt x="283" y="136"/>
                    <a:pt x="275" y="141"/>
                  </a:cubicBezTo>
                  <a:cubicBezTo>
                    <a:pt x="272" y="143"/>
                    <a:pt x="267" y="144"/>
                    <a:pt x="264" y="145"/>
                  </a:cubicBezTo>
                  <a:cubicBezTo>
                    <a:pt x="262" y="145"/>
                    <a:pt x="260" y="145"/>
                    <a:pt x="259" y="146"/>
                  </a:cubicBezTo>
                  <a:cubicBezTo>
                    <a:pt x="259" y="146"/>
                    <a:pt x="258" y="146"/>
                    <a:pt x="258" y="146"/>
                  </a:cubicBezTo>
                  <a:cubicBezTo>
                    <a:pt x="258" y="146"/>
                    <a:pt x="258" y="146"/>
                    <a:pt x="258" y="146"/>
                  </a:cubicBezTo>
                  <a:cubicBezTo>
                    <a:pt x="256" y="146"/>
                    <a:pt x="256" y="146"/>
                    <a:pt x="256" y="146"/>
                  </a:cubicBezTo>
                  <a:cubicBezTo>
                    <a:pt x="253" y="146"/>
                    <a:pt x="253" y="146"/>
                    <a:pt x="253" y="146"/>
                  </a:cubicBezTo>
                  <a:cubicBezTo>
                    <a:pt x="237" y="151"/>
                    <a:pt x="226" y="166"/>
                    <a:pt x="226" y="183"/>
                  </a:cubicBezTo>
                  <a:cubicBezTo>
                    <a:pt x="226" y="204"/>
                    <a:pt x="226" y="204"/>
                    <a:pt x="226" y="204"/>
                  </a:cubicBezTo>
                  <a:cubicBezTo>
                    <a:pt x="19" y="348"/>
                    <a:pt x="19" y="348"/>
                    <a:pt x="19" y="348"/>
                  </a:cubicBezTo>
                  <a:cubicBezTo>
                    <a:pt x="19" y="348"/>
                    <a:pt x="19" y="348"/>
                    <a:pt x="19" y="348"/>
                  </a:cubicBezTo>
                  <a:cubicBezTo>
                    <a:pt x="7" y="357"/>
                    <a:pt x="0" y="370"/>
                    <a:pt x="0" y="384"/>
                  </a:cubicBezTo>
                  <a:cubicBezTo>
                    <a:pt x="0" y="388"/>
                    <a:pt x="1" y="393"/>
                    <a:pt x="2" y="397"/>
                  </a:cubicBezTo>
                  <a:cubicBezTo>
                    <a:pt x="8" y="415"/>
                    <a:pt x="24" y="427"/>
                    <a:pt x="43" y="427"/>
                  </a:cubicBezTo>
                  <a:cubicBezTo>
                    <a:pt x="469" y="427"/>
                    <a:pt x="469" y="427"/>
                    <a:pt x="469" y="427"/>
                  </a:cubicBezTo>
                  <a:cubicBezTo>
                    <a:pt x="488" y="427"/>
                    <a:pt x="505" y="415"/>
                    <a:pt x="510" y="396"/>
                  </a:cubicBezTo>
                  <a:cubicBezTo>
                    <a:pt x="510" y="396"/>
                    <a:pt x="510" y="396"/>
                    <a:pt x="510" y="396"/>
                  </a:cubicBezTo>
                  <a:cubicBezTo>
                    <a:pt x="511" y="392"/>
                    <a:pt x="512" y="388"/>
                    <a:pt x="512" y="384"/>
                  </a:cubicBezTo>
                  <a:cubicBezTo>
                    <a:pt x="512" y="377"/>
                    <a:pt x="510" y="370"/>
                    <a:pt x="507" y="363"/>
                  </a:cubicBezTo>
                  <a:close/>
                  <a:moveTo>
                    <a:pt x="476" y="386"/>
                  </a:moveTo>
                  <a:cubicBezTo>
                    <a:pt x="476" y="386"/>
                    <a:pt x="476" y="386"/>
                    <a:pt x="476" y="386"/>
                  </a:cubicBezTo>
                  <a:cubicBezTo>
                    <a:pt x="475" y="390"/>
                    <a:pt x="472" y="392"/>
                    <a:pt x="469" y="392"/>
                  </a:cubicBezTo>
                  <a:cubicBezTo>
                    <a:pt x="43" y="392"/>
                    <a:pt x="43" y="392"/>
                    <a:pt x="43" y="392"/>
                  </a:cubicBezTo>
                  <a:cubicBezTo>
                    <a:pt x="40" y="392"/>
                    <a:pt x="37" y="390"/>
                    <a:pt x="36" y="386"/>
                  </a:cubicBezTo>
                  <a:cubicBezTo>
                    <a:pt x="36" y="386"/>
                    <a:pt x="35" y="385"/>
                    <a:pt x="35" y="384"/>
                  </a:cubicBezTo>
                  <a:cubicBezTo>
                    <a:pt x="35" y="381"/>
                    <a:pt x="37" y="379"/>
                    <a:pt x="39" y="377"/>
                  </a:cubicBezTo>
                  <a:cubicBezTo>
                    <a:pt x="39" y="377"/>
                    <a:pt x="39" y="377"/>
                    <a:pt x="39" y="377"/>
                  </a:cubicBezTo>
                  <a:cubicBezTo>
                    <a:pt x="245" y="234"/>
                    <a:pt x="245" y="234"/>
                    <a:pt x="245" y="234"/>
                  </a:cubicBezTo>
                  <a:cubicBezTo>
                    <a:pt x="473" y="377"/>
                    <a:pt x="473" y="377"/>
                    <a:pt x="473" y="377"/>
                  </a:cubicBezTo>
                  <a:cubicBezTo>
                    <a:pt x="474" y="378"/>
                    <a:pt x="475" y="379"/>
                    <a:pt x="476" y="380"/>
                  </a:cubicBezTo>
                  <a:cubicBezTo>
                    <a:pt x="476" y="381"/>
                    <a:pt x="477" y="383"/>
                    <a:pt x="477" y="384"/>
                  </a:cubicBezTo>
                  <a:cubicBezTo>
                    <a:pt x="477" y="385"/>
                    <a:pt x="476" y="385"/>
                    <a:pt x="476" y="38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6"/>
            <p:cNvSpPr>
              <a:spLocks noEditPoints="1"/>
            </p:cNvSpPr>
            <p:nvPr/>
          </p:nvSpPr>
          <p:spPr bwMode="auto">
            <a:xfrm>
              <a:off x="3615405" y="3711632"/>
              <a:ext cx="324806" cy="317385"/>
            </a:xfrm>
            <a:custGeom>
              <a:avLst/>
              <a:gdLst>
                <a:gd name="T0" fmla="*/ 489 w 512"/>
                <a:gd name="T1" fmla="*/ 92 h 501"/>
                <a:gd name="T2" fmla="*/ 383 w 512"/>
                <a:gd name="T3" fmla="*/ 10 h 501"/>
                <a:gd name="T4" fmla="*/ 357 w 512"/>
                <a:gd name="T5" fmla="*/ 2 h 501"/>
                <a:gd name="T6" fmla="*/ 277 w 512"/>
                <a:gd name="T7" fmla="*/ 73 h 501"/>
                <a:gd name="T8" fmla="*/ 193 w 512"/>
                <a:gd name="T9" fmla="*/ 3 h 501"/>
                <a:gd name="T10" fmla="*/ 71 w 512"/>
                <a:gd name="T11" fmla="*/ 92 h 501"/>
                <a:gd name="T12" fmla="*/ 45 w 512"/>
                <a:gd name="T13" fmla="*/ 237 h 501"/>
                <a:gd name="T14" fmla="*/ 5 w 512"/>
                <a:gd name="T15" fmla="*/ 420 h 501"/>
                <a:gd name="T16" fmla="*/ 116 w 512"/>
                <a:gd name="T17" fmla="*/ 464 h 501"/>
                <a:gd name="T18" fmla="*/ 118 w 512"/>
                <a:gd name="T19" fmla="*/ 501 h 501"/>
                <a:gd name="T20" fmla="*/ 442 w 512"/>
                <a:gd name="T21" fmla="*/ 364 h 501"/>
                <a:gd name="T22" fmla="*/ 508 w 512"/>
                <a:gd name="T23" fmla="*/ 223 h 501"/>
                <a:gd name="T24" fmla="*/ 509 w 512"/>
                <a:gd name="T25" fmla="*/ 213 h 501"/>
                <a:gd name="T26" fmla="*/ 489 w 512"/>
                <a:gd name="T27" fmla="*/ 195 h 501"/>
                <a:gd name="T28" fmla="*/ 486 w 512"/>
                <a:gd name="T29" fmla="*/ 210 h 501"/>
                <a:gd name="T30" fmla="*/ 463 w 512"/>
                <a:gd name="T31" fmla="*/ 285 h 501"/>
                <a:gd name="T32" fmla="*/ 450 w 512"/>
                <a:gd name="T33" fmla="*/ 310 h 501"/>
                <a:gd name="T34" fmla="*/ 439 w 512"/>
                <a:gd name="T35" fmla="*/ 329 h 501"/>
                <a:gd name="T36" fmla="*/ 429 w 512"/>
                <a:gd name="T37" fmla="*/ 343 h 501"/>
                <a:gd name="T38" fmla="*/ 419 w 512"/>
                <a:gd name="T39" fmla="*/ 353 h 501"/>
                <a:gd name="T40" fmla="*/ 356 w 512"/>
                <a:gd name="T41" fmla="*/ 427 h 501"/>
                <a:gd name="T42" fmla="*/ 372 w 512"/>
                <a:gd name="T43" fmla="*/ 314 h 501"/>
                <a:gd name="T44" fmla="*/ 407 w 512"/>
                <a:gd name="T45" fmla="*/ 157 h 501"/>
                <a:gd name="T46" fmla="*/ 298 w 512"/>
                <a:gd name="T47" fmla="*/ 369 h 501"/>
                <a:gd name="T48" fmla="*/ 355 w 512"/>
                <a:gd name="T49" fmla="*/ 443 h 501"/>
                <a:gd name="T50" fmla="*/ 419 w 512"/>
                <a:gd name="T51" fmla="*/ 375 h 501"/>
                <a:gd name="T52" fmla="*/ 141 w 512"/>
                <a:gd name="T53" fmla="*/ 478 h 501"/>
                <a:gd name="T54" fmla="*/ 141 w 512"/>
                <a:gd name="T55" fmla="*/ 334 h 501"/>
                <a:gd name="T56" fmla="*/ 143 w 512"/>
                <a:gd name="T57" fmla="*/ 228 h 501"/>
                <a:gd name="T58" fmla="*/ 116 w 512"/>
                <a:gd name="T59" fmla="*/ 394 h 501"/>
                <a:gd name="T60" fmla="*/ 31 w 512"/>
                <a:gd name="T61" fmla="*/ 417 h 501"/>
                <a:gd name="T62" fmla="*/ 68 w 512"/>
                <a:gd name="T63" fmla="*/ 238 h 501"/>
                <a:gd name="T64" fmla="*/ 77 w 512"/>
                <a:gd name="T65" fmla="*/ 144 h 501"/>
                <a:gd name="T66" fmla="*/ 131 w 512"/>
                <a:gd name="T67" fmla="*/ 55 h 501"/>
                <a:gd name="T68" fmla="*/ 147 w 512"/>
                <a:gd name="T69" fmla="*/ 45 h 501"/>
                <a:gd name="T70" fmla="*/ 165 w 512"/>
                <a:gd name="T71" fmla="*/ 37 h 501"/>
                <a:gd name="T72" fmla="*/ 178 w 512"/>
                <a:gd name="T73" fmla="*/ 32 h 501"/>
                <a:gd name="T74" fmla="*/ 277 w 512"/>
                <a:gd name="T75" fmla="*/ 106 h 501"/>
                <a:gd name="T76" fmla="*/ 361 w 512"/>
                <a:gd name="T77" fmla="*/ 27 h 501"/>
                <a:gd name="T78" fmla="*/ 377 w 512"/>
                <a:gd name="T79" fmla="*/ 32 h 501"/>
                <a:gd name="T80" fmla="*/ 392 w 512"/>
                <a:gd name="T81" fmla="*/ 37 h 501"/>
                <a:gd name="T82" fmla="*/ 427 w 512"/>
                <a:gd name="T83" fmla="*/ 56 h 501"/>
                <a:gd name="T84" fmla="*/ 489 w 512"/>
                <a:gd name="T85" fmla="*/ 18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501">
                  <a:moveTo>
                    <a:pt x="512" y="181"/>
                  </a:moveTo>
                  <a:cubicBezTo>
                    <a:pt x="512" y="146"/>
                    <a:pt x="502" y="114"/>
                    <a:pt x="489" y="92"/>
                  </a:cubicBezTo>
                  <a:cubicBezTo>
                    <a:pt x="469" y="56"/>
                    <a:pt x="442" y="36"/>
                    <a:pt x="417" y="23"/>
                  </a:cubicBezTo>
                  <a:cubicBezTo>
                    <a:pt x="405" y="17"/>
                    <a:pt x="393" y="13"/>
                    <a:pt x="383" y="10"/>
                  </a:cubicBezTo>
                  <a:cubicBezTo>
                    <a:pt x="374" y="7"/>
                    <a:pt x="365" y="5"/>
                    <a:pt x="361" y="3"/>
                  </a:cubicBezTo>
                  <a:cubicBezTo>
                    <a:pt x="357" y="2"/>
                    <a:pt x="357" y="2"/>
                    <a:pt x="357" y="2"/>
                  </a:cubicBezTo>
                  <a:cubicBezTo>
                    <a:pt x="351" y="0"/>
                    <a:pt x="351" y="0"/>
                    <a:pt x="351" y="0"/>
                  </a:cubicBezTo>
                  <a:cubicBezTo>
                    <a:pt x="277" y="73"/>
                    <a:pt x="277" y="73"/>
                    <a:pt x="277" y="73"/>
                  </a:cubicBezTo>
                  <a:cubicBezTo>
                    <a:pt x="203" y="0"/>
                    <a:pt x="203" y="0"/>
                    <a:pt x="203" y="0"/>
                  </a:cubicBezTo>
                  <a:cubicBezTo>
                    <a:pt x="193" y="3"/>
                    <a:pt x="193" y="3"/>
                    <a:pt x="193" y="3"/>
                  </a:cubicBezTo>
                  <a:cubicBezTo>
                    <a:pt x="180" y="7"/>
                    <a:pt x="158" y="13"/>
                    <a:pt x="135" y="26"/>
                  </a:cubicBezTo>
                  <a:cubicBezTo>
                    <a:pt x="112" y="39"/>
                    <a:pt x="88" y="59"/>
                    <a:pt x="71" y="92"/>
                  </a:cubicBezTo>
                  <a:cubicBezTo>
                    <a:pt x="59" y="115"/>
                    <a:pt x="54" y="138"/>
                    <a:pt x="50" y="162"/>
                  </a:cubicBezTo>
                  <a:cubicBezTo>
                    <a:pt x="47" y="186"/>
                    <a:pt x="47" y="211"/>
                    <a:pt x="45" y="237"/>
                  </a:cubicBezTo>
                  <a:cubicBezTo>
                    <a:pt x="43" y="289"/>
                    <a:pt x="38" y="346"/>
                    <a:pt x="8" y="414"/>
                  </a:cubicBezTo>
                  <a:cubicBezTo>
                    <a:pt x="5" y="420"/>
                    <a:pt x="5" y="420"/>
                    <a:pt x="5" y="420"/>
                  </a:cubicBezTo>
                  <a:cubicBezTo>
                    <a:pt x="0" y="432"/>
                    <a:pt x="0" y="432"/>
                    <a:pt x="0" y="432"/>
                  </a:cubicBezTo>
                  <a:cubicBezTo>
                    <a:pt x="116" y="464"/>
                    <a:pt x="116" y="464"/>
                    <a:pt x="116" y="464"/>
                  </a:cubicBezTo>
                  <a:cubicBezTo>
                    <a:pt x="118" y="459"/>
                    <a:pt x="118" y="459"/>
                    <a:pt x="118" y="459"/>
                  </a:cubicBezTo>
                  <a:cubicBezTo>
                    <a:pt x="118" y="501"/>
                    <a:pt x="118" y="501"/>
                    <a:pt x="118" y="501"/>
                  </a:cubicBezTo>
                  <a:cubicBezTo>
                    <a:pt x="442" y="501"/>
                    <a:pt x="442" y="501"/>
                    <a:pt x="442" y="501"/>
                  </a:cubicBezTo>
                  <a:cubicBezTo>
                    <a:pt x="442" y="364"/>
                    <a:pt x="442" y="364"/>
                    <a:pt x="442" y="364"/>
                  </a:cubicBezTo>
                  <a:cubicBezTo>
                    <a:pt x="474" y="319"/>
                    <a:pt x="498" y="271"/>
                    <a:pt x="507" y="223"/>
                  </a:cubicBezTo>
                  <a:cubicBezTo>
                    <a:pt x="508" y="223"/>
                    <a:pt x="508" y="223"/>
                    <a:pt x="508" y="223"/>
                  </a:cubicBezTo>
                  <a:cubicBezTo>
                    <a:pt x="509" y="213"/>
                    <a:pt x="509" y="213"/>
                    <a:pt x="509" y="213"/>
                  </a:cubicBezTo>
                  <a:cubicBezTo>
                    <a:pt x="509" y="213"/>
                    <a:pt x="509" y="213"/>
                    <a:pt x="509" y="213"/>
                  </a:cubicBezTo>
                  <a:cubicBezTo>
                    <a:pt x="511" y="202"/>
                    <a:pt x="512" y="191"/>
                    <a:pt x="512" y="181"/>
                  </a:cubicBezTo>
                  <a:close/>
                  <a:moveTo>
                    <a:pt x="489" y="195"/>
                  </a:moveTo>
                  <a:cubicBezTo>
                    <a:pt x="488" y="198"/>
                    <a:pt x="488" y="201"/>
                    <a:pt x="487" y="204"/>
                  </a:cubicBezTo>
                  <a:cubicBezTo>
                    <a:pt x="486" y="210"/>
                    <a:pt x="486" y="210"/>
                    <a:pt x="486" y="210"/>
                  </a:cubicBezTo>
                  <a:cubicBezTo>
                    <a:pt x="483" y="234"/>
                    <a:pt x="475" y="258"/>
                    <a:pt x="464" y="282"/>
                  </a:cubicBezTo>
                  <a:cubicBezTo>
                    <a:pt x="464" y="283"/>
                    <a:pt x="463" y="284"/>
                    <a:pt x="463" y="285"/>
                  </a:cubicBezTo>
                  <a:cubicBezTo>
                    <a:pt x="461" y="290"/>
                    <a:pt x="458" y="295"/>
                    <a:pt x="455" y="300"/>
                  </a:cubicBezTo>
                  <a:cubicBezTo>
                    <a:pt x="454" y="303"/>
                    <a:pt x="452" y="307"/>
                    <a:pt x="450" y="310"/>
                  </a:cubicBezTo>
                  <a:cubicBezTo>
                    <a:pt x="448" y="313"/>
                    <a:pt x="447" y="315"/>
                    <a:pt x="445" y="318"/>
                  </a:cubicBezTo>
                  <a:cubicBezTo>
                    <a:pt x="443" y="321"/>
                    <a:pt x="441" y="325"/>
                    <a:pt x="439" y="329"/>
                  </a:cubicBezTo>
                  <a:cubicBezTo>
                    <a:pt x="437" y="331"/>
                    <a:pt x="436" y="333"/>
                    <a:pt x="434" y="336"/>
                  </a:cubicBezTo>
                  <a:cubicBezTo>
                    <a:pt x="432" y="338"/>
                    <a:pt x="431" y="341"/>
                    <a:pt x="429" y="343"/>
                  </a:cubicBezTo>
                  <a:cubicBezTo>
                    <a:pt x="427" y="346"/>
                    <a:pt x="424" y="350"/>
                    <a:pt x="422" y="353"/>
                  </a:cubicBezTo>
                  <a:cubicBezTo>
                    <a:pt x="419" y="353"/>
                    <a:pt x="419" y="353"/>
                    <a:pt x="419" y="353"/>
                  </a:cubicBezTo>
                  <a:cubicBezTo>
                    <a:pt x="419" y="356"/>
                    <a:pt x="419" y="356"/>
                    <a:pt x="419" y="356"/>
                  </a:cubicBezTo>
                  <a:cubicBezTo>
                    <a:pt x="401" y="381"/>
                    <a:pt x="380" y="405"/>
                    <a:pt x="356" y="427"/>
                  </a:cubicBezTo>
                  <a:cubicBezTo>
                    <a:pt x="310" y="373"/>
                    <a:pt x="310" y="373"/>
                    <a:pt x="310" y="373"/>
                  </a:cubicBezTo>
                  <a:cubicBezTo>
                    <a:pt x="325" y="360"/>
                    <a:pt x="350" y="343"/>
                    <a:pt x="372" y="314"/>
                  </a:cubicBezTo>
                  <a:cubicBezTo>
                    <a:pt x="395" y="281"/>
                    <a:pt x="416" y="233"/>
                    <a:pt x="418" y="157"/>
                  </a:cubicBezTo>
                  <a:cubicBezTo>
                    <a:pt x="407" y="157"/>
                    <a:pt x="407" y="157"/>
                    <a:pt x="407" y="157"/>
                  </a:cubicBezTo>
                  <a:cubicBezTo>
                    <a:pt x="404" y="231"/>
                    <a:pt x="385" y="276"/>
                    <a:pt x="362" y="307"/>
                  </a:cubicBezTo>
                  <a:cubicBezTo>
                    <a:pt x="340" y="337"/>
                    <a:pt x="314" y="353"/>
                    <a:pt x="298" y="369"/>
                  </a:cubicBezTo>
                  <a:cubicBezTo>
                    <a:pt x="294" y="372"/>
                    <a:pt x="294" y="372"/>
                    <a:pt x="294" y="372"/>
                  </a:cubicBezTo>
                  <a:cubicBezTo>
                    <a:pt x="355" y="443"/>
                    <a:pt x="355" y="443"/>
                    <a:pt x="355" y="443"/>
                  </a:cubicBezTo>
                  <a:cubicBezTo>
                    <a:pt x="360" y="439"/>
                    <a:pt x="360" y="439"/>
                    <a:pt x="360" y="439"/>
                  </a:cubicBezTo>
                  <a:cubicBezTo>
                    <a:pt x="381" y="419"/>
                    <a:pt x="402" y="398"/>
                    <a:pt x="419" y="375"/>
                  </a:cubicBezTo>
                  <a:cubicBezTo>
                    <a:pt x="419" y="478"/>
                    <a:pt x="419" y="478"/>
                    <a:pt x="419" y="478"/>
                  </a:cubicBezTo>
                  <a:cubicBezTo>
                    <a:pt x="141" y="478"/>
                    <a:pt x="141" y="478"/>
                    <a:pt x="141" y="478"/>
                  </a:cubicBezTo>
                  <a:cubicBezTo>
                    <a:pt x="141" y="339"/>
                    <a:pt x="141" y="339"/>
                    <a:pt x="141" y="339"/>
                  </a:cubicBezTo>
                  <a:cubicBezTo>
                    <a:pt x="141" y="334"/>
                    <a:pt x="141" y="334"/>
                    <a:pt x="141" y="334"/>
                  </a:cubicBezTo>
                  <a:cubicBezTo>
                    <a:pt x="147" y="300"/>
                    <a:pt x="152" y="264"/>
                    <a:pt x="154" y="228"/>
                  </a:cubicBezTo>
                  <a:cubicBezTo>
                    <a:pt x="143" y="228"/>
                    <a:pt x="143" y="228"/>
                    <a:pt x="143" y="228"/>
                  </a:cubicBezTo>
                  <a:cubicBezTo>
                    <a:pt x="139" y="282"/>
                    <a:pt x="131" y="338"/>
                    <a:pt x="118" y="387"/>
                  </a:cubicBezTo>
                  <a:cubicBezTo>
                    <a:pt x="117" y="389"/>
                    <a:pt x="117" y="392"/>
                    <a:pt x="116" y="394"/>
                  </a:cubicBezTo>
                  <a:cubicBezTo>
                    <a:pt x="112" y="409"/>
                    <a:pt x="107" y="424"/>
                    <a:pt x="102" y="437"/>
                  </a:cubicBezTo>
                  <a:cubicBezTo>
                    <a:pt x="31" y="417"/>
                    <a:pt x="31" y="417"/>
                    <a:pt x="31" y="417"/>
                  </a:cubicBezTo>
                  <a:cubicBezTo>
                    <a:pt x="31" y="417"/>
                    <a:pt x="31" y="417"/>
                    <a:pt x="31" y="417"/>
                  </a:cubicBezTo>
                  <a:cubicBezTo>
                    <a:pt x="60" y="348"/>
                    <a:pt x="66" y="289"/>
                    <a:pt x="68" y="238"/>
                  </a:cubicBezTo>
                  <a:cubicBezTo>
                    <a:pt x="69" y="222"/>
                    <a:pt x="70" y="207"/>
                    <a:pt x="70" y="193"/>
                  </a:cubicBezTo>
                  <a:cubicBezTo>
                    <a:pt x="72" y="176"/>
                    <a:pt x="73" y="159"/>
                    <a:pt x="77" y="144"/>
                  </a:cubicBezTo>
                  <a:cubicBezTo>
                    <a:pt x="80" y="130"/>
                    <a:pt x="84" y="116"/>
                    <a:pt x="91" y="103"/>
                  </a:cubicBezTo>
                  <a:cubicBezTo>
                    <a:pt x="102" y="81"/>
                    <a:pt x="116" y="66"/>
                    <a:pt x="131" y="55"/>
                  </a:cubicBezTo>
                  <a:cubicBezTo>
                    <a:pt x="136" y="52"/>
                    <a:pt x="141" y="48"/>
                    <a:pt x="146" y="46"/>
                  </a:cubicBezTo>
                  <a:cubicBezTo>
                    <a:pt x="147" y="45"/>
                    <a:pt x="147" y="45"/>
                    <a:pt x="147" y="45"/>
                  </a:cubicBezTo>
                  <a:cubicBezTo>
                    <a:pt x="152" y="43"/>
                    <a:pt x="156" y="40"/>
                    <a:pt x="161" y="38"/>
                  </a:cubicBezTo>
                  <a:cubicBezTo>
                    <a:pt x="162" y="38"/>
                    <a:pt x="163" y="37"/>
                    <a:pt x="165" y="37"/>
                  </a:cubicBezTo>
                  <a:cubicBezTo>
                    <a:pt x="168" y="35"/>
                    <a:pt x="172" y="34"/>
                    <a:pt x="175" y="33"/>
                  </a:cubicBezTo>
                  <a:cubicBezTo>
                    <a:pt x="176" y="33"/>
                    <a:pt x="177" y="32"/>
                    <a:pt x="178" y="32"/>
                  </a:cubicBezTo>
                  <a:cubicBezTo>
                    <a:pt x="185" y="30"/>
                    <a:pt x="191" y="28"/>
                    <a:pt x="197" y="26"/>
                  </a:cubicBezTo>
                  <a:cubicBezTo>
                    <a:pt x="277" y="106"/>
                    <a:pt x="277" y="106"/>
                    <a:pt x="277" y="106"/>
                  </a:cubicBezTo>
                  <a:cubicBezTo>
                    <a:pt x="357" y="26"/>
                    <a:pt x="357" y="26"/>
                    <a:pt x="357" y="26"/>
                  </a:cubicBezTo>
                  <a:cubicBezTo>
                    <a:pt x="358" y="26"/>
                    <a:pt x="359" y="27"/>
                    <a:pt x="361" y="27"/>
                  </a:cubicBezTo>
                  <a:cubicBezTo>
                    <a:pt x="364" y="28"/>
                    <a:pt x="368" y="29"/>
                    <a:pt x="372" y="30"/>
                  </a:cubicBezTo>
                  <a:cubicBezTo>
                    <a:pt x="374" y="31"/>
                    <a:pt x="376" y="31"/>
                    <a:pt x="377" y="32"/>
                  </a:cubicBezTo>
                  <a:cubicBezTo>
                    <a:pt x="381" y="33"/>
                    <a:pt x="384" y="34"/>
                    <a:pt x="387" y="35"/>
                  </a:cubicBezTo>
                  <a:cubicBezTo>
                    <a:pt x="389" y="36"/>
                    <a:pt x="390" y="36"/>
                    <a:pt x="392" y="37"/>
                  </a:cubicBezTo>
                  <a:cubicBezTo>
                    <a:pt x="397" y="39"/>
                    <a:pt x="402" y="41"/>
                    <a:pt x="407" y="44"/>
                  </a:cubicBezTo>
                  <a:cubicBezTo>
                    <a:pt x="414" y="47"/>
                    <a:pt x="420" y="51"/>
                    <a:pt x="427" y="56"/>
                  </a:cubicBezTo>
                  <a:cubicBezTo>
                    <a:pt x="442" y="67"/>
                    <a:pt x="457" y="82"/>
                    <a:pt x="469" y="103"/>
                  </a:cubicBezTo>
                  <a:cubicBezTo>
                    <a:pt x="480" y="122"/>
                    <a:pt x="489" y="150"/>
                    <a:pt x="489" y="181"/>
                  </a:cubicBezTo>
                  <a:cubicBezTo>
                    <a:pt x="489" y="186"/>
                    <a:pt x="489" y="190"/>
                    <a:pt x="489" y="19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46" name="1 つの角を切り取った四角形 45"/>
            <p:cNvSpPr/>
            <p:nvPr/>
          </p:nvSpPr>
          <p:spPr>
            <a:xfrm>
              <a:off x="3747034" y="3833164"/>
              <a:ext cx="70888" cy="72983"/>
            </a:xfrm>
            <a:prstGeom prst="snip1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7" name="グループ化 46">
              <a:extLst>
                <a:ext uri="{FF2B5EF4-FFF2-40B4-BE49-F238E27FC236}">
                  <a16:creationId xmlns:a16="http://schemas.microsoft.com/office/drawing/2014/main" id="{2D7ABF38-DD29-48FD-B32F-58117111D47A}"/>
                </a:ext>
              </a:extLst>
            </p:cNvPr>
            <p:cNvGrpSpPr/>
            <p:nvPr/>
          </p:nvGrpSpPr>
          <p:grpSpPr>
            <a:xfrm>
              <a:off x="3753704" y="3870495"/>
              <a:ext cx="53353" cy="20334"/>
              <a:chOff x="1721704" y="5105655"/>
              <a:chExt cx="1100840" cy="419563"/>
            </a:xfrm>
            <a:solidFill>
              <a:schemeClr val="tx1"/>
            </a:solidFill>
          </p:grpSpPr>
          <p:sp>
            <p:nvSpPr>
              <p:cNvPr id="50" name="Freeform 21">
                <a:extLst>
                  <a:ext uri="{FF2B5EF4-FFF2-40B4-BE49-F238E27FC236}">
                    <a16:creationId xmlns:a16="http://schemas.microsoft.com/office/drawing/2014/main" id="{54DD86B4-4CA2-479E-91E0-D32CA41A24F2}"/>
                  </a:ext>
                </a:extLst>
              </p:cNvPr>
              <p:cNvSpPr>
                <a:spLocks/>
              </p:cNvSpPr>
              <p:nvPr/>
            </p:nvSpPr>
            <p:spPr bwMode="auto">
              <a:xfrm>
                <a:off x="1962879" y="5107415"/>
                <a:ext cx="79218" cy="416629"/>
              </a:xfrm>
              <a:custGeom>
                <a:avLst/>
                <a:gdLst>
                  <a:gd name="T0" fmla="*/ 57 w 57"/>
                  <a:gd name="T1" fmla="*/ 303 h 303"/>
                  <a:gd name="T2" fmla="*/ 0 w 57"/>
                  <a:gd name="T3" fmla="*/ 303 h 303"/>
                  <a:gd name="T4" fmla="*/ 0 w 57"/>
                  <a:gd name="T5" fmla="*/ 0 h 303"/>
                  <a:gd name="T6" fmla="*/ 57 w 57"/>
                  <a:gd name="T7" fmla="*/ 0 h 303"/>
                  <a:gd name="T8" fmla="*/ 57 w 57"/>
                  <a:gd name="T9" fmla="*/ 303 h 303"/>
                </a:gdLst>
                <a:ahLst/>
                <a:cxnLst>
                  <a:cxn ang="0">
                    <a:pos x="T0" y="T1"/>
                  </a:cxn>
                  <a:cxn ang="0">
                    <a:pos x="T2" y="T3"/>
                  </a:cxn>
                  <a:cxn ang="0">
                    <a:pos x="T4" y="T5"/>
                  </a:cxn>
                  <a:cxn ang="0">
                    <a:pos x="T6" y="T7"/>
                  </a:cxn>
                  <a:cxn ang="0">
                    <a:pos x="T8" y="T9"/>
                  </a:cxn>
                </a:cxnLst>
                <a:rect l="0" t="0" r="r" b="b"/>
                <a:pathLst>
                  <a:path w="57" h="303">
                    <a:moveTo>
                      <a:pt x="57" y="303"/>
                    </a:moveTo>
                    <a:cubicBezTo>
                      <a:pt x="38" y="303"/>
                      <a:pt x="19" y="303"/>
                      <a:pt x="0" y="303"/>
                    </a:cubicBezTo>
                    <a:cubicBezTo>
                      <a:pt x="0" y="202"/>
                      <a:pt x="0" y="101"/>
                      <a:pt x="0" y="0"/>
                    </a:cubicBezTo>
                    <a:cubicBezTo>
                      <a:pt x="19" y="0"/>
                      <a:pt x="37" y="0"/>
                      <a:pt x="57" y="0"/>
                    </a:cubicBezTo>
                    <a:cubicBezTo>
                      <a:pt x="57" y="100"/>
                      <a:pt x="57" y="200"/>
                      <a:pt x="57" y="303"/>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1" name="Freeform 22">
                <a:extLst>
                  <a:ext uri="{FF2B5EF4-FFF2-40B4-BE49-F238E27FC236}">
                    <a16:creationId xmlns:a16="http://schemas.microsoft.com/office/drawing/2014/main" id="{6E37E44B-0950-4381-91FC-8EFE9B8370A1}"/>
                  </a:ext>
                </a:extLst>
              </p:cNvPr>
              <p:cNvSpPr>
                <a:spLocks/>
              </p:cNvSpPr>
              <p:nvPr/>
            </p:nvSpPr>
            <p:spPr bwMode="auto">
              <a:xfrm>
                <a:off x="2397112" y="5107415"/>
                <a:ext cx="49878" cy="415455"/>
              </a:xfrm>
              <a:custGeom>
                <a:avLst/>
                <a:gdLst>
                  <a:gd name="T0" fmla="*/ 0 w 36"/>
                  <a:gd name="T1" fmla="*/ 0 h 302"/>
                  <a:gd name="T2" fmla="*/ 36 w 36"/>
                  <a:gd name="T3" fmla="*/ 0 h 302"/>
                  <a:gd name="T4" fmla="*/ 36 w 36"/>
                  <a:gd name="T5" fmla="*/ 302 h 302"/>
                  <a:gd name="T6" fmla="*/ 0 w 36"/>
                  <a:gd name="T7" fmla="*/ 302 h 302"/>
                  <a:gd name="T8" fmla="*/ 0 w 36"/>
                  <a:gd name="T9" fmla="*/ 0 h 302"/>
                </a:gdLst>
                <a:ahLst/>
                <a:cxnLst>
                  <a:cxn ang="0">
                    <a:pos x="T0" y="T1"/>
                  </a:cxn>
                  <a:cxn ang="0">
                    <a:pos x="T2" y="T3"/>
                  </a:cxn>
                  <a:cxn ang="0">
                    <a:pos x="T4" y="T5"/>
                  </a:cxn>
                  <a:cxn ang="0">
                    <a:pos x="T6" y="T7"/>
                  </a:cxn>
                  <a:cxn ang="0">
                    <a:pos x="T8" y="T9"/>
                  </a:cxn>
                </a:cxnLst>
                <a:rect l="0" t="0" r="r" b="b"/>
                <a:pathLst>
                  <a:path w="36" h="302">
                    <a:moveTo>
                      <a:pt x="0" y="0"/>
                    </a:moveTo>
                    <a:cubicBezTo>
                      <a:pt x="12" y="0"/>
                      <a:pt x="23" y="0"/>
                      <a:pt x="36" y="0"/>
                    </a:cubicBezTo>
                    <a:cubicBezTo>
                      <a:pt x="36" y="100"/>
                      <a:pt x="36" y="200"/>
                      <a:pt x="36" y="302"/>
                    </a:cubicBezTo>
                    <a:cubicBezTo>
                      <a:pt x="25" y="302"/>
                      <a:pt x="13" y="302"/>
                      <a:pt x="0" y="302"/>
                    </a:cubicBezTo>
                    <a:cubicBezTo>
                      <a:pt x="0" y="202"/>
                      <a:pt x="0" y="10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2" name="Freeform 23">
                <a:extLst>
                  <a:ext uri="{FF2B5EF4-FFF2-40B4-BE49-F238E27FC236}">
                    <a16:creationId xmlns:a16="http://schemas.microsoft.com/office/drawing/2014/main" id="{2AF9245C-4B57-4FE7-B692-401EC84AC8CB}"/>
                  </a:ext>
                </a:extLst>
              </p:cNvPr>
              <p:cNvSpPr>
                <a:spLocks/>
              </p:cNvSpPr>
              <p:nvPr/>
            </p:nvSpPr>
            <p:spPr bwMode="auto">
              <a:xfrm>
                <a:off x="2252759" y="5107415"/>
                <a:ext cx="38729" cy="415455"/>
              </a:xfrm>
              <a:custGeom>
                <a:avLst/>
                <a:gdLst>
                  <a:gd name="T0" fmla="*/ 28 w 28"/>
                  <a:gd name="T1" fmla="*/ 302 h 302"/>
                  <a:gd name="T2" fmla="*/ 0 w 28"/>
                  <a:gd name="T3" fmla="*/ 302 h 302"/>
                  <a:gd name="T4" fmla="*/ 0 w 28"/>
                  <a:gd name="T5" fmla="*/ 0 h 302"/>
                  <a:gd name="T6" fmla="*/ 28 w 28"/>
                  <a:gd name="T7" fmla="*/ 0 h 302"/>
                  <a:gd name="T8" fmla="*/ 28 w 28"/>
                  <a:gd name="T9" fmla="*/ 302 h 302"/>
                </a:gdLst>
                <a:ahLst/>
                <a:cxnLst>
                  <a:cxn ang="0">
                    <a:pos x="T0" y="T1"/>
                  </a:cxn>
                  <a:cxn ang="0">
                    <a:pos x="T2" y="T3"/>
                  </a:cxn>
                  <a:cxn ang="0">
                    <a:pos x="T4" y="T5"/>
                  </a:cxn>
                  <a:cxn ang="0">
                    <a:pos x="T6" y="T7"/>
                  </a:cxn>
                  <a:cxn ang="0">
                    <a:pos x="T8" y="T9"/>
                  </a:cxn>
                </a:cxnLst>
                <a:rect l="0" t="0" r="r" b="b"/>
                <a:pathLst>
                  <a:path w="28" h="302">
                    <a:moveTo>
                      <a:pt x="28" y="302"/>
                    </a:moveTo>
                    <a:cubicBezTo>
                      <a:pt x="18" y="302"/>
                      <a:pt x="10" y="302"/>
                      <a:pt x="0" y="302"/>
                    </a:cubicBezTo>
                    <a:cubicBezTo>
                      <a:pt x="0" y="201"/>
                      <a:pt x="0" y="101"/>
                      <a:pt x="0" y="0"/>
                    </a:cubicBezTo>
                    <a:cubicBezTo>
                      <a:pt x="10" y="0"/>
                      <a:pt x="18" y="0"/>
                      <a:pt x="28" y="0"/>
                    </a:cubicBezTo>
                    <a:cubicBezTo>
                      <a:pt x="28" y="100"/>
                      <a:pt x="28" y="200"/>
                      <a:pt x="28"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3" name="Freeform 24">
                <a:extLst>
                  <a:ext uri="{FF2B5EF4-FFF2-40B4-BE49-F238E27FC236}">
                    <a16:creationId xmlns:a16="http://schemas.microsoft.com/office/drawing/2014/main" id="{3FEA540D-3333-4B6F-94D0-F8FB3B891584}"/>
                  </a:ext>
                </a:extLst>
              </p:cNvPr>
              <p:cNvSpPr>
                <a:spLocks/>
              </p:cNvSpPr>
              <p:nvPr/>
            </p:nvSpPr>
            <p:spPr bwMode="auto">
              <a:xfrm>
                <a:off x="1849040" y="5107415"/>
                <a:ext cx="36382" cy="416629"/>
              </a:xfrm>
              <a:custGeom>
                <a:avLst/>
                <a:gdLst>
                  <a:gd name="T0" fmla="*/ 26 w 26"/>
                  <a:gd name="T1" fmla="*/ 303 h 303"/>
                  <a:gd name="T2" fmla="*/ 0 w 26"/>
                  <a:gd name="T3" fmla="*/ 303 h 303"/>
                  <a:gd name="T4" fmla="*/ 0 w 26"/>
                  <a:gd name="T5" fmla="*/ 0 h 303"/>
                  <a:gd name="T6" fmla="*/ 26 w 26"/>
                  <a:gd name="T7" fmla="*/ 0 h 303"/>
                  <a:gd name="T8" fmla="*/ 26 w 26"/>
                  <a:gd name="T9" fmla="*/ 303 h 303"/>
                </a:gdLst>
                <a:ahLst/>
                <a:cxnLst>
                  <a:cxn ang="0">
                    <a:pos x="T0" y="T1"/>
                  </a:cxn>
                  <a:cxn ang="0">
                    <a:pos x="T2" y="T3"/>
                  </a:cxn>
                  <a:cxn ang="0">
                    <a:pos x="T4" y="T5"/>
                  </a:cxn>
                  <a:cxn ang="0">
                    <a:pos x="T6" y="T7"/>
                  </a:cxn>
                  <a:cxn ang="0">
                    <a:pos x="T8" y="T9"/>
                  </a:cxn>
                </a:cxnLst>
                <a:rect l="0" t="0" r="r" b="b"/>
                <a:pathLst>
                  <a:path w="26" h="303">
                    <a:moveTo>
                      <a:pt x="26" y="303"/>
                    </a:moveTo>
                    <a:cubicBezTo>
                      <a:pt x="17" y="303"/>
                      <a:pt x="9" y="303"/>
                      <a:pt x="0" y="303"/>
                    </a:cubicBezTo>
                    <a:cubicBezTo>
                      <a:pt x="0" y="202"/>
                      <a:pt x="0" y="101"/>
                      <a:pt x="0" y="0"/>
                    </a:cubicBezTo>
                    <a:cubicBezTo>
                      <a:pt x="8" y="0"/>
                      <a:pt x="16" y="0"/>
                      <a:pt x="26" y="0"/>
                    </a:cubicBezTo>
                    <a:cubicBezTo>
                      <a:pt x="26" y="100"/>
                      <a:pt x="26" y="200"/>
                      <a:pt x="26" y="303"/>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25">
                <a:extLst>
                  <a:ext uri="{FF2B5EF4-FFF2-40B4-BE49-F238E27FC236}">
                    <a16:creationId xmlns:a16="http://schemas.microsoft.com/office/drawing/2014/main" id="{E1D26249-3BAB-4F4B-8CCA-DB90AD913F4B}"/>
                  </a:ext>
                </a:extLst>
              </p:cNvPr>
              <p:cNvSpPr>
                <a:spLocks/>
              </p:cNvSpPr>
              <p:nvPr/>
            </p:nvSpPr>
            <p:spPr bwMode="auto">
              <a:xfrm>
                <a:off x="2660586" y="5107415"/>
                <a:ext cx="35795" cy="416629"/>
              </a:xfrm>
              <a:custGeom>
                <a:avLst/>
                <a:gdLst>
                  <a:gd name="T0" fmla="*/ 26 w 26"/>
                  <a:gd name="T1" fmla="*/ 303 h 303"/>
                  <a:gd name="T2" fmla="*/ 0 w 26"/>
                  <a:gd name="T3" fmla="*/ 303 h 303"/>
                  <a:gd name="T4" fmla="*/ 0 w 26"/>
                  <a:gd name="T5" fmla="*/ 0 h 303"/>
                  <a:gd name="T6" fmla="*/ 26 w 26"/>
                  <a:gd name="T7" fmla="*/ 0 h 303"/>
                  <a:gd name="T8" fmla="*/ 26 w 26"/>
                  <a:gd name="T9" fmla="*/ 303 h 303"/>
                </a:gdLst>
                <a:ahLst/>
                <a:cxnLst>
                  <a:cxn ang="0">
                    <a:pos x="T0" y="T1"/>
                  </a:cxn>
                  <a:cxn ang="0">
                    <a:pos x="T2" y="T3"/>
                  </a:cxn>
                  <a:cxn ang="0">
                    <a:pos x="T4" y="T5"/>
                  </a:cxn>
                  <a:cxn ang="0">
                    <a:pos x="T6" y="T7"/>
                  </a:cxn>
                  <a:cxn ang="0">
                    <a:pos x="T8" y="T9"/>
                  </a:cxn>
                </a:cxnLst>
                <a:rect l="0" t="0" r="r" b="b"/>
                <a:pathLst>
                  <a:path w="26" h="303">
                    <a:moveTo>
                      <a:pt x="26" y="303"/>
                    </a:moveTo>
                    <a:cubicBezTo>
                      <a:pt x="17" y="303"/>
                      <a:pt x="9" y="303"/>
                      <a:pt x="0" y="303"/>
                    </a:cubicBezTo>
                    <a:cubicBezTo>
                      <a:pt x="0" y="202"/>
                      <a:pt x="0" y="102"/>
                      <a:pt x="0" y="0"/>
                    </a:cubicBezTo>
                    <a:cubicBezTo>
                      <a:pt x="8" y="0"/>
                      <a:pt x="16" y="0"/>
                      <a:pt x="26" y="0"/>
                    </a:cubicBezTo>
                    <a:cubicBezTo>
                      <a:pt x="26" y="100"/>
                      <a:pt x="26" y="200"/>
                      <a:pt x="26" y="303"/>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26">
                <a:extLst>
                  <a:ext uri="{FF2B5EF4-FFF2-40B4-BE49-F238E27FC236}">
                    <a16:creationId xmlns:a16="http://schemas.microsoft.com/office/drawing/2014/main" id="{1EC48772-C0BC-4AEE-BC9C-C66DDDF7EBEB}"/>
                  </a:ext>
                </a:extLst>
              </p:cNvPr>
              <p:cNvSpPr>
                <a:spLocks/>
              </p:cNvSpPr>
              <p:nvPr/>
            </p:nvSpPr>
            <p:spPr bwMode="auto">
              <a:xfrm>
                <a:off x="1785078" y="5107415"/>
                <a:ext cx="29340" cy="415455"/>
              </a:xfrm>
              <a:custGeom>
                <a:avLst/>
                <a:gdLst>
                  <a:gd name="T0" fmla="*/ 0 w 21"/>
                  <a:gd name="T1" fmla="*/ 0 h 302"/>
                  <a:gd name="T2" fmla="*/ 21 w 21"/>
                  <a:gd name="T3" fmla="*/ 0 h 302"/>
                  <a:gd name="T4" fmla="*/ 21 w 21"/>
                  <a:gd name="T5" fmla="*/ 302 h 302"/>
                  <a:gd name="T6" fmla="*/ 0 w 21"/>
                  <a:gd name="T7" fmla="*/ 302 h 302"/>
                  <a:gd name="T8" fmla="*/ 0 w 21"/>
                  <a:gd name="T9" fmla="*/ 0 h 302"/>
                </a:gdLst>
                <a:ahLst/>
                <a:cxnLst>
                  <a:cxn ang="0">
                    <a:pos x="T0" y="T1"/>
                  </a:cxn>
                  <a:cxn ang="0">
                    <a:pos x="T2" y="T3"/>
                  </a:cxn>
                  <a:cxn ang="0">
                    <a:pos x="T4" y="T5"/>
                  </a:cxn>
                  <a:cxn ang="0">
                    <a:pos x="T6" y="T7"/>
                  </a:cxn>
                  <a:cxn ang="0">
                    <a:pos x="T8" y="T9"/>
                  </a:cxn>
                </a:cxnLst>
                <a:rect l="0" t="0" r="r" b="b"/>
                <a:pathLst>
                  <a:path w="21" h="302">
                    <a:moveTo>
                      <a:pt x="0" y="0"/>
                    </a:moveTo>
                    <a:cubicBezTo>
                      <a:pt x="8" y="0"/>
                      <a:pt x="13" y="0"/>
                      <a:pt x="21" y="0"/>
                    </a:cubicBezTo>
                    <a:cubicBezTo>
                      <a:pt x="21" y="101"/>
                      <a:pt x="21" y="201"/>
                      <a:pt x="21" y="302"/>
                    </a:cubicBezTo>
                    <a:cubicBezTo>
                      <a:pt x="13" y="302"/>
                      <a:pt x="7" y="302"/>
                      <a:pt x="0" y="302"/>
                    </a:cubicBezTo>
                    <a:cubicBezTo>
                      <a:pt x="0" y="202"/>
                      <a:pt x="0" y="10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27">
                <a:extLst>
                  <a:ext uri="{FF2B5EF4-FFF2-40B4-BE49-F238E27FC236}">
                    <a16:creationId xmlns:a16="http://schemas.microsoft.com/office/drawing/2014/main" id="{75183F6F-9F8A-450C-8FB9-F933EDB4F2A0}"/>
                  </a:ext>
                </a:extLst>
              </p:cNvPr>
              <p:cNvSpPr>
                <a:spLocks/>
              </p:cNvSpPr>
              <p:nvPr/>
            </p:nvSpPr>
            <p:spPr bwMode="auto">
              <a:xfrm>
                <a:off x="2617750" y="5107415"/>
                <a:ext cx="27580" cy="417803"/>
              </a:xfrm>
              <a:custGeom>
                <a:avLst/>
                <a:gdLst>
                  <a:gd name="T0" fmla="*/ 0 w 20"/>
                  <a:gd name="T1" fmla="*/ 0 h 304"/>
                  <a:gd name="T2" fmla="*/ 20 w 20"/>
                  <a:gd name="T3" fmla="*/ 0 h 304"/>
                  <a:gd name="T4" fmla="*/ 20 w 20"/>
                  <a:gd name="T5" fmla="*/ 302 h 304"/>
                  <a:gd name="T6" fmla="*/ 0 w 20"/>
                  <a:gd name="T7" fmla="*/ 304 h 304"/>
                  <a:gd name="T8" fmla="*/ 0 w 20"/>
                  <a:gd name="T9" fmla="*/ 0 h 304"/>
                </a:gdLst>
                <a:ahLst/>
                <a:cxnLst>
                  <a:cxn ang="0">
                    <a:pos x="T0" y="T1"/>
                  </a:cxn>
                  <a:cxn ang="0">
                    <a:pos x="T2" y="T3"/>
                  </a:cxn>
                  <a:cxn ang="0">
                    <a:pos x="T4" y="T5"/>
                  </a:cxn>
                  <a:cxn ang="0">
                    <a:pos x="T6" y="T7"/>
                  </a:cxn>
                  <a:cxn ang="0">
                    <a:pos x="T8" y="T9"/>
                  </a:cxn>
                </a:cxnLst>
                <a:rect l="0" t="0" r="r" b="b"/>
                <a:pathLst>
                  <a:path w="20" h="304">
                    <a:moveTo>
                      <a:pt x="0" y="0"/>
                    </a:moveTo>
                    <a:cubicBezTo>
                      <a:pt x="7" y="0"/>
                      <a:pt x="13" y="0"/>
                      <a:pt x="20" y="0"/>
                    </a:cubicBezTo>
                    <a:cubicBezTo>
                      <a:pt x="20" y="100"/>
                      <a:pt x="20" y="200"/>
                      <a:pt x="20" y="302"/>
                    </a:cubicBezTo>
                    <a:cubicBezTo>
                      <a:pt x="14" y="303"/>
                      <a:pt x="8" y="303"/>
                      <a:pt x="0" y="304"/>
                    </a:cubicBezTo>
                    <a:cubicBezTo>
                      <a:pt x="0" y="202"/>
                      <a:pt x="0" y="10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7" name="Freeform 28">
                <a:extLst>
                  <a:ext uri="{FF2B5EF4-FFF2-40B4-BE49-F238E27FC236}">
                    <a16:creationId xmlns:a16="http://schemas.microsoft.com/office/drawing/2014/main" id="{F0A7D6E9-0657-4AA8-BA5A-63D2F9AFAEDA}"/>
                  </a:ext>
                </a:extLst>
              </p:cNvPr>
              <p:cNvSpPr>
                <a:spLocks/>
              </p:cNvSpPr>
              <p:nvPr/>
            </p:nvSpPr>
            <p:spPr bwMode="auto">
              <a:xfrm>
                <a:off x="2794964" y="5105655"/>
                <a:ext cx="27580" cy="418389"/>
              </a:xfrm>
              <a:custGeom>
                <a:avLst/>
                <a:gdLst>
                  <a:gd name="T0" fmla="*/ 20 w 20"/>
                  <a:gd name="T1" fmla="*/ 304 h 304"/>
                  <a:gd name="T2" fmla="*/ 0 w 20"/>
                  <a:gd name="T3" fmla="*/ 304 h 304"/>
                  <a:gd name="T4" fmla="*/ 0 w 20"/>
                  <a:gd name="T5" fmla="*/ 1 h 304"/>
                  <a:gd name="T6" fmla="*/ 20 w 20"/>
                  <a:gd name="T7" fmla="*/ 0 h 304"/>
                  <a:gd name="T8" fmla="*/ 20 w 20"/>
                  <a:gd name="T9" fmla="*/ 304 h 304"/>
                </a:gdLst>
                <a:ahLst/>
                <a:cxnLst>
                  <a:cxn ang="0">
                    <a:pos x="T0" y="T1"/>
                  </a:cxn>
                  <a:cxn ang="0">
                    <a:pos x="T2" y="T3"/>
                  </a:cxn>
                  <a:cxn ang="0">
                    <a:pos x="T4" y="T5"/>
                  </a:cxn>
                  <a:cxn ang="0">
                    <a:pos x="T6" y="T7"/>
                  </a:cxn>
                  <a:cxn ang="0">
                    <a:pos x="T8" y="T9"/>
                  </a:cxn>
                </a:cxnLst>
                <a:rect l="0" t="0" r="r" b="b"/>
                <a:pathLst>
                  <a:path w="20" h="304">
                    <a:moveTo>
                      <a:pt x="20" y="304"/>
                    </a:moveTo>
                    <a:cubicBezTo>
                      <a:pt x="13" y="304"/>
                      <a:pt x="8" y="304"/>
                      <a:pt x="0" y="304"/>
                    </a:cubicBezTo>
                    <a:cubicBezTo>
                      <a:pt x="0" y="204"/>
                      <a:pt x="0" y="103"/>
                      <a:pt x="0" y="1"/>
                    </a:cubicBezTo>
                    <a:cubicBezTo>
                      <a:pt x="6" y="1"/>
                      <a:pt x="12" y="0"/>
                      <a:pt x="20" y="0"/>
                    </a:cubicBezTo>
                    <a:cubicBezTo>
                      <a:pt x="20" y="101"/>
                      <a:pt x="20" y="201"/>
                      <a:pt x="20" y="304"/>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8" name="Freeform 29">
                <a:extLst>
                  <a:ext uri="{FF2B5EF4-FFF2-40B4-BE49-F238E27FC236}">
                    <a16:creationId xmlns:a16="http://schemas.microsoft.com/office/drawing/2014/main" id="{F9F0069E-E5E1-4A26-B080-0FB96434756B}"/>
                  </a:ext>
                </a:extLst>
              </p:cNvPr>
              <p:cNvSpPr>
                <a:spLocks/>
              </p:cNvSpPr>
              <p:nvPr/>
            </p:nvSpPr>
            <p:spPr bwMode="auto">
              <a:xfrm>
                <a:off x="2126597" y="5105655"/>
                <a:ext cx="28753" cy="417216"/>
              </a:xfrm>
              <a:custGeom>
                <a:avLst/>
                <a:gdLst>
                  <a:gd name="T0" fmla="*/ 0 w 21"/>
                  <a:gd name="T1" fmla="*/ 1 h 303"/>
                  <a:gd name="T2" fmla="*/ 21 w 21"/>
                  <a:gd name="T3" fmla="*/ 0 h 303"/>
                  <a:gd name="T4" fmla="*/ 21 w 21"/>
                  <a:gd name="T5" fmla="*/ 303 h 303"/>
                  <a:gd name="T6" fmla="*/ 0 w 21"/>
                  <a:gd name="T7" fmla="*/ 303 h 303"/>
                  <a:gd name="T8" fmla="*/ 0 w 21"/>
                  <a:gd name="T9" fmla="*/ 1 h 303"/>
                </a:gdLst>
                <a:ahLst/>
                <a:cxnLst>
                  <a:cxn ang="0">
                    <a:pos x="T0" y="T1"/>
                  </a:cxn>
                  <a:cxn ang="0">
                    <a:pos x="T2" y="T3"/>
                  </a:cxn>
                  <a:cxn ang="0">
                    <a:pos x="T4" y="T5"/>
                  </a:cxn>
                  <a:cxn ang="0">
                    <a:pos x="T6" y="T7"/>
                  </a:cxn>
                  <a:cxn ang="0">
                    <a:pos x="T8" y="T9"/>
                  </a:cxn>
                </a:cxnLst>
                <a:rect l="0" t="0" r="r" b="b"/>
                <a:pathLst>
                  <a:path w="21" h="303">
                    <a:moveTo>
                      <a:pt x="0" y="1"/>
                    </a:moveTo>
                    <a:cubicBezTo>
                      <a:pt x="7" y="1"/>
                      <a:pt x="13" y="1"/>
                      <a:pt x="21" y="0"/>
                    </a:cubicBezTo>
                    <a:cubicBezTo>
                      <a:pt x="21" y="102"/>
                      <a:pt x="21" y="202"/>
                      <a:pt x="21" y="303"/>
                    </a:cubicBezTo>
                    <a:cubicBezTo>
                      <a:pt x="14" y="303"/>
                      <a:pt x="8" y="303"/>
                      <a:pt x="0" y="303"/>
                    </a:cubicBezTo>
                    <a:cubicBezTo>
                      <a:pt x="0" y="203"/>
                      <a:pt x="0" y="103"/>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59" name="Freeform 30">
                <a:extLst>
                  <a:ext uri="{FF2B5EF4-FFF2-40B4-BE49-F238E27FC236}">
                    <a16:creationId xmlns:a16="http://schemas.microsoft.com/office/drawing/2014/main" id="{480D2211-08BB-40BD-A458-4785D0891D72}"/>
                  </a:ext>
                </a:extLst>
              </p:cNvPr>
              <p:cNvSpPr>
                <a:spLocks/>
              </p:cNvSpPr>
              <p:nvPr/>
            </p:nvSpPr>
            <p:spPr bwMode="auto">
              <a:xfrm>
                <a:off x="2212270" y="5107415"/>
                <a:ext cx="28166" cy="417803"/>
              </a:xfrm>
              <a:custGeom>
                <a:avLst/>
                <a:gdLst>
                  <a:gd name="T0" fmla="*/ 0 w 20"/>
                  <a:gd name="T1" fmla="*/ 0 h 304"/>
                  <a:gd name="T2" fmla="*/ 20 w 20"/>
                  <a:gd name="T3" fmla="*/ 0 h 304"/>
                  <a:gd name="T4" fmla="*/ 20 w 20"/>
                  <a:gd name="T5" fmla="*/ 302 h 304"/>
                  <a:gd name="T6" fmla="*/ 0 w 20"/>
                  <a:gd name="T7" fmla="*/ 304 h 304"/>
                  <a:gd name="T8" fmla="*/ 0 w 20"/>
                  <a:gd name="T9" fmla="*/ 0 h 304"/>
                </a:gdLst>
                <a:ahLst/>
                <a:cxnLst>
                  <a:cxn ang="0">
                    <a:pos x="T0" y="T1"/>
                  </a:cxn>
                  <a:cxn ang="0">
                    <a:pos x="T2" y="T3"/>
                  </a:cxn>
                  <a:cxn ang="0">
                    <a:pos x="T4" y="T5"/>
                  </a:cxn>
                  <a:cxn ang="0">
                    <a:pos x="T6" y="T7"/>
                  </a:cxn>
                  <a:cxn ang="0">
                    <a:pos x="T8" y="T9"/>
                  </a:cxn>
                </a:cxnLst>
                <a:rect l="0" t="0" r="r" b="b"/>
                <a:pathLst>
                  <a:path w="20" h="304">
                    <a:moveTo>
                      <a:pt x="0" y="0"/>
                    </a:moveTo>
                    <a:cubicBezTo>
                      <a:pt x="7" y="0"/>
                      <a:pt x="13" y="0"/>
                      <a:pt x="20" y="0"/>
                    </a:cubicBezTo>
                    <a:cubicBezTo>
                      <a:pt x="20" y="100"/>
                      <a:pt x="20" y="200"/>
                      <a:pt x="20" y="302"/>
                    </a:cubicBezTo>
                    <a:cubicBezTo>
                      <a:pt x="13" y="303"/>
                      <a:pt x="7" y="303"/>
                      <a:pt x="0" y="304"/>
                    </a:cubicBezTo>
                    <a:cubicBezTo>
                      <a:pt x="0" y="202"/>
                      <a:pt x="0" y="10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0" name="Freeform 31">
                <a:extLst>
                  <a:ext uri="{FF2B5EF4-FFF2-40B4-BE49-F238E27FC236}">
                    <a16:creationId xmlns:a16="http://schemas.microsoft.com/office/drawing/2014/main" id="{529104C2-6631-4637-B00E-7657176A9517}"/>
                  </a:ext>
                </a:extLst>
              </p:cNvPr>
              <p:cNvSpPr>
                <a:spLocks/>
              </p:cNvSpPr>
              <p:nvPr/>
            </p:nvSpPr>
            <p:spPr bwMode="auto">
              <a:xfrm>
                <a:off x="1721704" y="5105655"/>
                <a:ext cx="27580" cy="418389"/>
              </a:xfrm>
              <a:custGeom>
                <a:avLst/>
                <a:gdLst>
                  <a:gd name="T0" fmla="*/ 20 w 20"/>
                  <a:gd name="T1" fmla="*/ 304 h 304"/>
                  <a:gd name="T2" fmla="*/ 0 w 20"/>
                  <a:gd name="T3" fmla="*/ 304 h 304"/>
                  <a:gd name="T4" fmla="*/ 0 w 20"/>
                  <a:gd name="T5" fmla="*/ 1 h 304"/>
                  <a:gd name="T6" fmla="*/ 20 w 20"/>
                  <a:gd name="T7" fmla="*/ 0 h 304"/>
                  <a:gd name="T8" fmla="*/ 20 w 20"/>
                  <a:gd name="T9" fmla="*/ 304 h 304"/>
                </a:gdLst>
                <a:ahLst/>
                <a:cxnLst>
                  <a:cxn ang="0">
                    <a:pos x="T0" y="T1"/>
                  </a:cxn>
                  <a:cxn ang="0">
                    <a:pos x="T2" y="T3"/>
                  </a:cxn>
                  <a:cxn ang="0">
                    <a:pos x="T4" y="T5"/>
                  </a:cxn>
                  <a:cxn ang="0">
                    <a:pos x="T6" y="T7"/>
                  </a:cxn>
                  <a:cxn ang="0">
                    <a:pos x="T8" y="T9"/>
                  </a:cxn>
                </a:cxnLst>
                <a:rect l="0" t="0" r="r" b="b"/>
                <a:pathLst>
                  <a:path w="20" h="304">
                    <a:moveTo>
                      <a:pt x="20" y="304"/>
                    </a:moveTo>
                    <a:cubicBezTo>
                      <a:pt x="14" y="304"/>
                      <a:pt x="8" y="304"/>
                      <a:pt x="0" y="304"/>
                    </a:cubicBezTo>
                    <a:cubicBezTo>
                      <a:pt x="0" y="203"/>
                      <a:pt x="0" y="103"/>
                      <a:pt x="0" y="1"/>
                    </a:cubicBezTo>
                    <a:cubicBezTo>
                      <a:pt x="6" y="1"/>
                      <a:pt x="13" y="0"/>
                      <a:pt x="20" y="0"/>
                    </a:cubicBezTo>
                    <a:cubicBezTo>
                      <a:pt x="20" y="101"/>
                      <a:pt x="20" y="201"/>
                      <a:pt x="20" y="304"/>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32">
                <a:extLst>
                  <a:ext uri="{FF2B5EF4-FFF2-40B4-BE49-F238E27FC236}">
                    <a16:creationId xmlns:a16="http://schemas.microsoft.com/office/drawing/2014/main" id="{61044D60-E8DC-4B22-A5C7-36ACB33847CA}"/>
                  </a:ext>
                </a:extLst>
              </p:cNvPr>
              <p:cNvSpPr>
                <a:spLocks/>
              </p:cNvSpPr>
              <p:nvPr/>
            </p:nvSpPr>
            <p:spPr bwMode="auto">
              <a:xfrm>
                <a:off x="1900678" y="5105655"/>
                <a:ext cx="27580" cy="419563"/>
              </a:xfrm>
              <a:custGeom>
                <a:avLst/>
                <a:gdLst>
                  <a:gd name="T0" fmla="*/ 0 w 20"/>
                  <a:gd name="T1" fmla="*/ 0 h 305"/>
                  <a:gd name="T2" fmla="*/ 20 w 20"/>
                  <a:gd name="T3" fmla="*/ 1 h 305"/>
                  <a:gd name="T4" fmla="*/ 20 w 20"/>
                  <a:gd name="T5" fmla="*/ 303 h 305"/>
                  <a:gd name="T6" fmla="*/ 0 w 20"/>
                  <a:gd name="T7" fmla="*/ 305 h 305"/>
                  <a:gd name="T8" fmla="*/ 0 w 20"/>
                  <a:gd name="T9" fmla="*/ 0 h 305"/>
                </a:gdLst>
                <a:ahLst/>
                <a:cxnLst>
                  <a:cxn ang="0">
                    <a:pos x="T0" y="T1"/>
                  </a:cxn>
                  <a:cxn ang="0">
                    <a:pos x="T2" y="T3"/>
                  </a:cxn>
                  <a:cxn ang="0">
                    <a:pos x="T4" y="T5"/>
                  </a:cxn>
                  <a:cxn ang="0">
                    <a:pos x="T6" y="T7"/>
                  </a:cxn>
                  <a:cxn ang="0">
                    <a:pos x="T8" y="T9"/>
                  </a:cxn>
                </a:cxnLst>
                <a:rect l="0" t="0" r="r" b="b"/>
                <a:pathLst>
                  <a:path w="20" h="305">
                    <a:moveTo>
                      <a:pt x="0" y="0"/>
                    </a:moveTo>
                    <a:cubicBezTo>
                      <a:pt x="7" y="0"/>
                      <a:pt x="13" y="1"/>
                      <a:pt x="20" y="1"/>
                    </a:cubicBezTo>
                    <a:cubicBezTo>
                      <a:pt x="20" y="102"/>
                      <a:pt x="20" y="202"/>
                      <a:pt x="20" y="303"/>
                    </a:cubicBezTo>
                    <a:cubicBezTo>
                      <a:pt x="14" y="304"/>
                      <a:pt x="8" y="304"/>
                      <a:pt x="0" y="305"/>
                    </a:cubicBezTo>
                    <a:cubicBezTo>
                      <a:pt x="0" y="203"/>
                      <a:pt x="0" y="103"/>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2" name="Freeform 33">
                <a:extLst>
                  <a:ext uri="{FF2B5EF4-FFF2-40B4-BE49-F238E27FC236}">
                    <a16:creationId xmlns:a16="http://schemas.microsoft.com/office/drawing/2014/main" id="{7C64375E-9F10-4BBA-80E6-4B6B5EB69042}"/>
                  </a:ext>
                </a:extLst>
              </p:cNvPr>
              <p:cNvSpPr>
                <a:spLocks/>
              </p:cNvSpPr>
              <p:nvPr/>
            </p:nvSpPr>
            <p:spPr bwMode="auto">
              <a:xfrm>
                <a:off x="2055594" y="5107415"/>
                <a:ext cx="28166" cy="415455"/>
              </a:xfrm>
              <a:custGeom>
                <a:avLst/>
                <a:gdLst>
                  <a:gd name="T0" fmla="*/ 20 w 20"/>
                  <a:gd name="T1" fmla="*/ 302 h 302"/>
                  <a:gd name="T2" fmla="*/ 0 w 20"/>
                  <a:gd name="T3" fmla="*/ 302 h 302"/>
                  <a:gd name="T4" fmla="*/ 0 w 20"/>
                  <a:gd name="T5" fmla="*/ 0 h 302"/>
                  <a:gd name="T6" fmla="*/ 20 w 20"/>
                  <a:gd name="T7" fmla="*/ 0 h 302"/>
                  <a:gd name="T8" fmla="*/ 20 w 20"/>
                  <a:gd name="T9" fmla="*/ 302 h 302"/>
                </a:gdLst>
                <a:ahLst/>
                <a:cxnLst>
                  <a:cxn ang="0">
                    <a:pos x="T0" y="T1"/>
                  </a:cxn>
                  <a:cxn ang="0">
                    <a:pos x="T2" y="T3"/>
                  </a:cxn>
                  <a:cxn ang="0">
                    <a:pos x="T4" y="T5"/>
                  </a:cxn>
                  <a:cxn ang="0">
                    <a:pos x="T6" y="T7"/>
                  </a:cxn>
                  <a:cxn ang="0">
                    <a:pos x="T8" y="T9"/>
                  </a:cxn>
                </a:cxnLst>
                <a:rect l="0" t="0" r="r" b="b"/>
                <a:pathLst>
                  <a:path w="20" h="302">
                    <a:moveTo>
                      <a:pt x="20" y="302"/>
                    </a:moveTo>
                    <a:cubicBezTo>
                      <a:pt x="13" y="302"/>
                      <a:pt x="7" y="302"/>
                      <a:pt x="0" y="302"/>
                    </a:cubicBezTo>
                    <a:cubicBezTo>
                      <a:pt x="0" y="201"/>
                      <a:pt x="0" y="101"/>
                      <a:pt x="0" y="0"/>
                    </a:cubicBezTo>
                    <a:cubicBezTo>
                      <a:pt x="7" y="0"/>
                      <a:pt x="13" y="0"/>
                      <a:pt x="20" y="0"/>
                    </a:cubicBezTo>
                    <a:cubicBezTo>
                      <a:pt x="20" y="100"/>
                      <a:pt x="20" y="200"/>
                      <a:pt x="20"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3" name="Freeform 34">
                <a:extLst>
                  <a:ext uri="{FF2B5EF4-FFF2-40B4-BE49-F238E27FC236}">
                    <a16:creationId xmlns:a16="http://schemas.microsoft.com/office/drawing/2014/main" id="{D217D79C-6E56-48BF-9EFA-09736CF889DB}"/>
                  </a:ext>
                </a:extLst>
              </p:cNvPr>
              <p:cNvSpPr>
                <a:spLocks/>
              </p:cNvSpPr>
              <p:nvPr/>
            </p:nvSpPr>
            <p:spPr bwMode="auto">
              <a:xfrm>
                <a:off x="2305571" y="5107415"/>
                <a:ext cx="27580" cy="416629"/>
              </a:xfrm>
              <a:custGeom>
                <a:avLst/>
                <a:gdLst>
                  <a:gd name="T0" fmla="*/ 0 w 20"/>
                  <a:gd name="T1" fmla="*/ 0 h 303"/>
                  <a:gd name="T2" fmla="*/ 20 w 20"/>
                  <a:gd name="T3" fmla="*/ 0 h 303"/>
                  <a:gd name="T4" fmla="*/ 20 w 20"/>
                  <a:gd name="T5" fmla="*/ 302 h 303"/>
                  <a:gd name="T6" fmla="*/ 0 w 20"/>
                  <a:gd name="T7" fmla="*/ 303 h 303"/>
                  <a:gd name="T8" fmla="*/ 0 w 20"/>
                  <a:gd name="T9" fmla="*/ 0 h 303"/>
                </a:gdLst>
                <a:ahLst/>
                <a:cxnLst>
                  <a:cxn ang="0">
                    <a:pos x="T0" y="T1"/>
                  </a:cxn>
                  <a:cxn ang="0">
                    <a:pos x="T2" y="T3"/>
                  </a:cxn>
                  <a:cxn ang="0">
                    <a:pos x="T4" y="T5"/>
                  </a:cxn>
                  <a:cxn ang="0">
                    <a:pos x="T6" y="T7"/>
                  </a:cxn>
                  <a:cxn ang="0">
                    <a:pos x="T8" y="T9"/>
                  </a:cxn>
                </a:cxnLst>
                <a:rect l="0" t="0" r="r" b="b"/>
                <a:pathLst>
                  <a:path w="20" h="303">
                    <a:moveTo>
                      <a:pt x="0" y="0"/>
                    </a:moveTo>
                    <a:cubicBezTo>
                      <a:pt x="7" y="0"/>
                      <a:pt x="13" y="0"/>
                      <a:pt x="20" y="0"/>
                    </a:cubicBezTo>
                    <a:cubicBezTo>
                      <a:pt x="20" y="101"/>
                      <a:pt x="20" y="200"/>
                      <a:pt x="20" y="302"/>
                    </a:cubicBezTo>
                    <a:cubicBezTo>
                      <a:pt x="14" y="303"/>
                      <a:pt x="8" y="303"/>
                      <a:pt x="0" y="303"/>
                    </a:cubicBezTo>
                    <a:cubicBezTo>
                      <a:pt x="0" y="202"/>
                      <a:pt x="0" y="10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4" name="Freeform 35">
                <a:extLst>
                  <a:ext uri="{FF2B5EF4-FFF2-40B4-BE49-F238E27FC236}">
                    <a16:creationId xmlns:a16="http://schemas.microsoft.com/office/drawing/2014/main" id="{10CBD8B4-179E-48B2-93E0-6CA2EEF17C94}"/>
                  </a:ext>
                </a:extLst>
              </p:cNvPr>
              <p:cNvSpPr>
                <a:spLocks/>
              </p:cNvSpPr>
              <p:nvPr/>
            </p:nvSpPr>
            <p:spPr bwMode="auto">
              <a:xfrm>
                <a:off x="2462247" y="5107415"/>
                <a:ext cx="26406" cy="416629"/>
              </a:xfrm>
              <a:custGeom>
                <a:avLst/>
                <a:gdLst>
                  <a:gd name="T0" fmla="*/ 0 w 19"/>
                  <a:gd name="T1" fmla="*/ 0 h 303"/>
                  <a:gd name="T2" fmla="*/ 19 w 19"/>
                  <a:gd name="T3" fmla="*/ 0 h 303"/>
                  <a:gd name="T4" fmla="*/ 19 w 19"/>
                  <a:gd name="T5" fmla="*/ 302 h 303"/>
                  <a:gd name="T6" fmla="*/ 0 w 19"/>
                  <a:gd name="T7" fmla="*/ 303 h 303"/>
                  <a:gd name="T8" fmla="*/ 0 w 19"/>
                  <a:gd name="T9" fmla="*/ 0 h 303"/>
                </a:gdLst>
                <a:ahLst/>
                <a:cxnLst>
                  <a:cxn ang="0">
                    <a:pos x="T0" y="T1"/>
                  </a:cxn>
                  <a:cxn ang="0">
                    <a:pos x="T2" y="T3"/>
                  </a:cxn>
                  <a:cxn ang="0">
                    <a:pos x="T4" y="T5"/>
                  </a:cxn>
                  <a:cxn ang="0">
                    <a:pos x="T6" y="T7"/>
                  </a:cxn>
                  <a:cxn ang="0">
                    <a:pos x="T8" y="T9"/>
                  </a:cxn>
                </a:cxnLst>
                <a:rect l="0" t="0" r="r" b="b"/>
                <a:pathLst>
                  <a:path w="19" h="303">
                    <a:moveTo>
                      <a:pt x="0" y="0"/>
                    </a:moveTo>
                    <a:cubicBezTo>
                      <a:pt x="7" y="0"/>
                      <a:pt x="12" y="0"/>
                      <a:pt x="19" y="0"/>
                    </a:cubicBezTo>
                    <a:cubicBezTo>
                      <a:pt x="19" y="100"/>
                      <a:pt x="19" y="200"/>
                      <a:pt x="19" y="302"/>
                    </a:cubicBezTo>
                    <a:cubicBezTo>
                      <a:pt x="13" y="303"/>
                      <a:pt x="7" y="303"/>
                      <a:pt x="0" y="303"/>
                    </a:cubicBezTo>
                    <a:cubicBezTo>
                      <a:pt x="0" y="202"/>
                      <a:pt x="0" y="10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5" name="Freeform 36">
                <a:extLst>
                  <a:ext uri="{FF2B5EF4-FFF2-40B4-BE49-F238E27FC236}">
                    <a16:creationId xmlns:a16="http://schemas.microsoft.com/office/drawing/2014/main" id="{77ED0992-D9FE-48BC-9EED-29605B79FF06}"/>
                  </a:ext>
                </a:extLst>
              </p:cNvPr>
              <p:cNvSpPr>
                <a:spLocks/>
              </p:cNvSpPr>
              <p:nvPr/>
            </p:nvSpPr>
            <p:spPr bwMode="auto">
              <a:xfrm>
                <a:off x="2532664" y="5105655"/>
                <a:ext cx="26406" cy="417216"/>
              </a:xfrm>
              <a:custGeom>
                <a:avLst/>
                <a:gdLst>
                  <a:gd name="T0" fmla="*/ 0 w 19"/>
                  <a:gd name="T1" fmla="*/ 1 h 303"/>
                  <a:gd name="T2" fmla="*/ 19 w 19"/>
                  <a:gd name="T3" fmla="*/ 0 h 303"/>
                  <a:gd name="T4" fmla="*/ 19 w 19"/>
                  <a:gd name="T5" fmla="*/ 303 h 303"/>
                  <a:gd name="T6" fmla="*/ 0 w 19"/>
                  <a:gd name="T7" fmla="*/ 303 h 303"/>
                  <a:gd name="T8" fmla="*/ 0 w 19"/>
                  <a:gd name="T9" fmla="*/ 1 h 303"/>
                </a:gdLst>
                <a:ahLst/>
                <a:cxnLst>
                  <a:cxn ang="0">
                    <a:pos x="T0" y="T1"/>
                  </a:cxn>
                  <a:cxn ang="0">
                    <a:pos x="T2" y="T3"/>
                  </a:cxn>
                  <a:cxn ang="0">
                    <a:pos x="T4" y="T5"/>
                  </a:cxn>
                  <a:cxn ang="0">
                    <a:pos x="T6" y="T7"/>
                  </a:cxn>
                  <a:cxn ang="0">
                    <a:pos x="T8" y="T9"/>
                  </a:cxn>
                </a:cxnLst>
                <a:rect l="0" t="0" r="r" b="b"/>
                <a:pathLst>
                  <a:path w="19" h="303">
                    <a:moveTo>
                      <a:pt x="0" y="1"/>
                    </a:moveTo>
                    <a:cubicBezTo>
                      <a:pt x="6" y="1"/>
                      <a:pt x="12" y="1"/>
                      <a:pt x="19" y="0"/>
                    </a:cubicBezTo>
                    <a:cubicBezTo>
                      <a:pt x="19" y="101"/>
                      <a:pt x="19" y="202"/>
                      <a:pt x="19" y="303"/>
                    </a:cubicBezTo>
                    <a:cubicBezTo>
                      <a:pt x="13" y="303"/>
                      <a:pt x="7" y="303"/>
                      <a:pt x="0" y="303"/>
                    </a:cubicBezTo>
                    <a:cubicBezTo>
                      <a:pt x="0" y="203"/>
                      <a:pt x="0" y="103"/>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6" name="Freeform 37">
                <a:extLst>
                  <a:ext uri="{FF2B5EF4-FFF2-40B4-BE49-F238E27FC236}">
                    <a16:creationId xmlns:a16="http://schemas.microsoft.com/office/drawing/2014/main" id="{18D68EBB-79CC-4C9E-A320-C46BC43E5692}"/>
                  </a:ext>
                </a:extLst>
              </p:cNvPr>
              <p:cNvSpPr>
                <a:spLocks/>
              </p:cNvSpPr>
              <p:nvPr/>
            </p:nvSpPr>
            <p:spPr bwMode="auto">
              <a:xfrm>
                <a:off x="1829675" y="5108589"/>
                <a:ext cx="4108" cy="412521"/>
              </a:xfrm>
              <a:custGeom>
                <a:avLst/>
                <a:gdLst>
                  <a:gd name="T0" fmla="*/ 3 w 3"/>
                  <a:gd name="T1" fmla="*/ 0 h 300"/>
                  <a:gd name="T2" fmla="*/ 3 w 3"/>
                  <a:gd name="T3" fmla="*/ 300 h 300"/>
                  <a:gd name="T4" fmla="*/ 0 w 3"/>
                  <a:gd name="T5" fmla="*/ 300 h 300"/>
                  <a:gd name="T6" fmla="*/ 0 w 3"/>
                  <a:gd name="T7" fmla="*/ 0 h 300"/>
                  <a:gd name="T8" fmla="*/ 3 w 3"/>
                  <a:gd name="T9" fmla="*/ 0 h 300"/>
                </a:gdLst>
                <a:ahLst/>
                <a:cxnLst>
                  <a:cxn ang="0">
                    <a:pos x="T0" y="T1"/>
                  </a:cxn>
                  <a:cxn ang="0">
                    <a:pos x="T2" y="T3"/>
                  </a:cxn>
                  <a:cxn ang="0">
                    <a:pos x="T4" y="T5"/>
                  </a:cxn>
                  <a:cxn ang="0">
                    <a:pos x="T6" y="T7"/>
                  </a:cxn>
                  <a:cxn ang="0">
                    <a:pos x="T8" y="T9"/>
                  </a:cxn>
                </a:cxnLst>
                <a:rect l="0" t="0" r="r" b="b"/>
                <a:pathLst>
                  <a:path w="3" h="300">
                    <a:moveTo>
                      <a:pt x="3" y="0"/>
                    </a:moveTo>
                    <a:cubicBezTo>
                      <a:pt x="3" y="100"/>
                      <a:pt x="3" y="200"/>
                      <a:pt x="3" y="300"/>
                    </a:cubicBezTo>
                    <a:cubicBezTo>
                      <a:pt x="2" y="300"/>
                      <a:pt x="1" y="300"/>
                      <a:pt x="0" y="300"/>
                    </a:cubicBezTo>
                    <a:cubicBezTo>
                      <a:pt x="0" y="200"/>
                      <a:pt x="0" y="100"/>
                      <a:pt x="0" y="0"/>
                    </a:cubicBezTo>
                    <a:cubicBezTo>
                      <a:pt x="1" y="0"/>
                      <a:pt x="2" y="0"/>
                      <a:pt x="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7" name="Freeform 38">
                <a:extLst>
                  <a:ext uri="{FF2B5EF4-FFF2-40B4-BE49-F238E27FC236}">
                    <a16:creationId xmlns:a16="http://schemas.microsoft.com/office/drawing/2014/main" id="{D2E983AA-3800-41AF-ABAA-EDF8240A2CD5}"/>
                  </a:ext>
                </a:extLst>
              </p:cNvPr>
              <p:cNvSpPr>
                <a:spLocks/>
              </p:cNvSpPr>
              <p:nvPr/>
            </p:nvSpPr>
            <p:spPr bwMode="auto">
              <a:xfrm>
                <a:off x="2099017" y="5108589"/>
                <a:ext cx="5281" cy="414282"/>
              </a:xfrm>
              <a:custGeom>
                <a:avLst/>
                <a:gdLst>
                  <a:gd name="T0" fmla="*/ 0 w 4"/>
                  <a:gd name="T1" fmla="*/ 300 h 301"/>
                  <a:gd name="T2" fmla="*/ 0 w 4"/>
                  <a:gd name="T3" fmla="*/ 0 h 301"/>
                  <a:gd name="T4" fmla="*/ 4 w 4"/>
                  <a:gd name="T5" fmla="*/ 0 h 301"/>
                  <a:gd name="T6" fmla="*/ 4 w 4"/>
                  <a:gd name="T7" fmla="*/ 301 h 301"/>
                  <a:gd name="T8" fmla="*/ 0 w 4"/>
                  <a:gd name="T9" fmla="*/ 300 h 301"/>
                </a:gdLst>
                <a:ahLst/>
                <a:cxnLst>
                  <a:cxn ang="0">
                    <a:pos x="T0" y="T1"/>
                  </a:cxn>
                  <a:cxn ang="0">
                    <a:pos x="T2" y="T3"/>
                  </a:cxn>
                  <a:cxn ang="0">
                    <a:pos x="T4" y="T5"/>
                  </a:cxn>
                  <a:cxn ang="0">
                    <a:pos x="T6" y="T7"/>
                  </a:cxn>
                  <a:cxn ang="0">
                    <a:pos x="T8" y="T9"/>
                  </a:cxn>
                </a:cxnLst>
                <a:rect l="0" t="0" r="r" b="b"/>
                <a:pathLst>
                  <a:path w="4" h="301">
                    <a:moveTo>
                      <a:pt x="0" y="300"/>
                    </a:moveTo>
                    <a:cubicBezTo>
                      <a:pt x="0" y="200"/>
                      <a:pt x="0" y="100"/>
                      <a:pt x="0" y="0"/>
                    </a:cubicBezTo>
                    <a:cubicBezTo>
                      <a:pt x="1" y="0"/>
                      <a:pt x="2" y="0"/>
                      <a:pt x="4" y="0"/>
                    </a:cubicBezTo>
                    <a:cubicBezTo>
                      <a:pt x="4" y="100"/>
                      <a:pt x="4" y="200"/>
                      <a:pt x="4" y="301"/>
                    </a:cubicBezTo>
                    <a:cubicBezTo>
                      <a:pt x="2" y="301"/>
                      <a:pt x="1" y="300"/>
                      <a:pt x="0" y="30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8" name="Freeform 39">
                <a:extLst>
                  <a:ext uri="{FF2B5EF4-FFF2-40B4-BE49-F238E27FC236}">
                    <a16:creationId xmlns:a16="http://schemas.microsoft.com/office/drawing/2014/main" id="{266959C4-4704-458D-931A-5CEA744FBEF0}"/>
                  </a:ext>
                </a:extLst>
              </p:cNvPr>
              <p:cNvSpPr>
                <a:spLocks/>
              </p:cNvSpPr>
              <p:nvPr/>
            </p:nvSpPr>
            <p:spPr bwMode="auto">
              <a:xfrm>
                <a:off x="2170607" y="5108589"/>
                <a:ext cx="5868" cy="414282"/>
              </a:xfrm>
              <a:custGeom>
                <a:avLst/>
                <a:gdLst>
                  <a:gd name="T0" fmla="*/ 4 w 4"/>
                  <a:gd name="T1" fmla="*/ 0 h 301"/>
                  <a:gd name="T2" fmla="*/ 4 w 4"/>
                  <a:gd name="T3" fmla="*/ 301 h 301"/>
                  <a:gd name="T4" fmla="*/ 0 w 4"/>
                  <a:gd name="T5" fmla="*/ 301 h 301"/>
                  <a:gd name="T6" fmla="*/ 0 w 4"/>
                  <a:gd name="T7" fmla="*/ 0 h 301"/>
                  <a:gd name="T8" fmla="*/ 4 w 4"/>
                  <a:gd name="T9" fmla="*/ 0 h 301"/>
                </a:gdLst>
                <a:ahLst/>
                <a:cxnLst>
                  <a:cxn ang="0">
                    <a:pos x="T0" y="T1"/>
                  </a:cxn>
                  <a:cxn ang="0">
                    <a:pos x="T2" y="T3"/>
                  </a:cxn>
                  <a:cxn ang="0">
                    <a:pos x="T4" y="T5"/>
                  </a:cxn>
                  <a:cxn ang="0">
                    <a:pos x="T6" y="T7"/>
                  </a:cxn>
                  <a:cxn ang="0">
                    <a:pos x="T8" y="T9"/>
                  </a:cxn>
                </a:cxnLst>
                <a:rect l="0" t="0" r="r" b="b"/>
                <a:pathLst>
                  <a:path w="4" h="301">
                    <a:moveTo>
                      <a:pt x="4" y="0"/>
                    </a:moveTo>
                    <a:cubicBezTo>
                      <a:pt x="4" y="100"/>
                      <a:pt x="4" y="200"/>
                      <a:pt x="4" y="301"/>
                    </a:cubicBezTo>
                    <a:cubicBezTo>
                      <a:pt x="3" y="301"/>
                      <a:pt x="1" y="301"/>
                      <a:pt x="0" y="301"/>
                    </a:cubicBezTo>
                    <a:cubicBezTo>
                      <a:pt x="0" y="200"/>
                      <a:pt x="0" y="100"/>
                      <a:pt x="0" y="0"/>
                    </a:cubicBezTo>
                    <a:cubicBezTo>
                      <a:pt x="1" y="0"/>
                      <a:pt x="3" y="0"/>
                      <a:pt x="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69" name="Freeform 40">
                <a:extLst>
                  <a:ext uri="{FF2B5EF4-FFF2-40B4-BE49-F238E27FC236}">
                    <a16:creationId xmlns:a16="http://schemas.microsoft.com/office/drawing/2014/main" id="{7D7B5379-791D-4F5C-A7B4-8131AF72F5FA}"/>
                  </a:ext>
                </a:extLst>
              </p:cNvPr>
              <p:cNvSpPr>
                <a:spLocks/>
              </p:cNvSpPr>
              <p:nvPr/>
            </p:nvSpPr>
            <p:spPr bwMode="auto">
              <a:xfrm>
                <a:off x="2348408" y="5108589"/>
                <a:ext cx="5281" cy="414282"/>
              </a:xfrm>
              <a:custGeom>
                <a:avLst/>
                <a:gdLst>
                  <a:gd name="T0" fmla="*/ 4 w 4"/>
                  <a:gd name="T1" fmla="*/ 0 h 301"/>
                  <a:gd name="T2" fmla="*/ 4 w 4"/>
                  <a:gd name="T3" fmla="*/ 301 h 301"/>
                  <a:gd name="T4" fmla="*/ 0 w 4"/>
                  <a:gd name="T5" fmla="*/ 301 h 301"/>
                  <a:gd name="T6" fmla="*/ 0 w 4"/>
                  <a:gd name="T7" fmla="*/ 0 h 301"/>
                  <a:gd name="T8" fmla="*/ 4 w 4"/>
                  <a:gd name="T9" fmla="*/ 0 h 301"/>
                </a:gdLst>
                <a:ahLst/>
                <a:cxnLst>
                  <a:cxn ang="0">
                    <a:pos x="T0" y="T1"/>
                  </a:cxn>
                  <a:cxn ang="0">
                    <a:pos x="T2" y="T3"/>
                  </a:cxn>
                  <a:cxn ang="0">
                    <a:pos x="T4" y="T5"/>
                  </a:cxn>
                  <a:cxn ang="0">
                    <a:pos x="T6" y="T7"/>
                  </a:cxn>
                  <a:cxn ang="0">
                    <a:pos x="T8" y="T9"/>
                  </a:cxn>
                </a:cxnLst>
                <a:rect l="0" t="0" r="r" b="b"/>
                <a:pathLst>
                  <a:path w="4" h="301">
                    <a:moveTo>
                      <a:pt x="4" y="0"/>
                    </a:moveTo>
                    <a:cubicBezTo>
                      <a:pt x="4" y="100"/>
                      <a:pt x="4" y="200"/>
                      <a:pt x="4" y="301"/>
                    </a:cubicBezTo>
                    <a:cubicBezTo>
                      <a:pt x="2" y="301"/>
                      <a:pt x="1" y="301"/>
                      <a:pt x="0" y="301"/>
                    </a:cubicBezTo>
                    <a:cubicBezTo>
                      <a:pt x="0" y="201"/>
                      <a:pt x="0" y="100"/>
                      <a:pt x="0" y="0"/>
                    </a:cubicBezTo>
                    <a:cubicBezTo>
                      <a:pt x="1" y="0"/>
                      <a:pt x="2" y="0"/>
                      <a:pt x="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41">
                <a:extLst>
                  <a:ext uri="{FF2B5EF4-FFF2-40B4-BE49-F238E27FC236}">
                    <a16:creationId xmlns:a16="http://schemas.microsoft.com/office/drawing/2014/main" id="{7804256A-7F36-4812-95D0-C02C325B2B1D}"/>
                  </a:ext>
                </a:extLst>
              </p:cNvPr>
              <p:cNvSpPr>
                <a:spLocks/>
              </p:cNvSpPr>
              <p:nvPr/>
            </p:nvSpPr>
            <p:spPr bwMode="auto">
              <a:xfrm>
                <a:off x="2368946" y="5108589"/>
                <a:ext cx="4694" cy="414282"/>
              </a:xfrm>
              <a:custGeom>
                <a:avLst/>
                <a:gdLst>
                  <a:gd name="T0" fmla="*/ 0 w 3"/>
                  <a:gd name="T1" fmla="*/ 301 h 301"/>
                  <a:gd name="T2" fmla="*/ 0 w 3"/>
                  <a:gd name="T3" fmla="*/ 0 h 301"/>
                  <a:gd name="T4" fmla="*/ 3 w 3"/>
                  <a:gd name="T5" fmla="*/ 0 h 301"/>
                  <a:gd name="T6" fmla="*/ 3 w 3"/>
                  <a:gd name="T7" fmla="*/ 301 h 301"/>
                  <a:gd name="T8" fmla="*/ 0 w 3"/>
                  <a:gd name="T9" fmla="*/ 301 h 301"/>
                </a:gdLst>
                <a:ahLst/>
                <a:cxnLst>
                  <a:cxn ang="0">
                    <a:pos x="T0" y="T1"/>
                  </a:cxn>
                  <a:cxn ang="0">
                    <a:pos x="T2" y="T3"/>
                  </a:cxn>
                  <a:cxn ang="0">
                    <a:pos x="T4" y="T5"/>
                  </a:cxn>
                  <a:cxn ang="0">
                    <a:pos x="T6" y="T7"/>
                  </a:cxn>
                  <a:cxn ang="0">
                    <a:pos x="T8" y="T9"/>
                  </a:cxn>
                </a:cxnLst>
                <a:rect l="0" t="0" r="r" b="b"/>
                <a:pathLst>
                  <a:path w="3" h="301">
                    <a:moveTo>
                      <a:pt x="0" y="301"/>
                    </a:moveTo>
                    <a:cubicBezTo>
                      <a:pt x="0" y="200"/>
                      <a:pt x="0" y="100"/>
                      <a:pt x="0" y="0"/>
                    </a:cubicBezTo>
                    <a:cubicBezTo>
                      <a:pt x="1" y="0"/>
                      <a:pt x="2" y="0"/>
                      <a:pt x="3" y="0"/>
                    </a:cubicBezTo>
                    <a:cubicBezTo>
                      <a:pt x="3" y="100"/>
                      <a:pt x="3" y="200"/>
                      <a:pt x="3" y="301"/>
                    </a:cubicBezTo>
                    <a:cubicBezTo>
                      <a:pt x="2" y="301"/>
                      <a:pt x="1" y="301"/>
                      <a:pt x="0" y="30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42">
                <a:extLst>
                  <a:ext uri="{FF2B5EF4-FFF2-40B4-BE49-F238E27FC236}">
                    <a16:creationId xmlns:a16="http://schemas.microsoft.com/office/drawing/2014/main" id="{E4E882AA-7161-4F34-BE84-49080FA085DD}"/>
                  </a:ext>
                </a:extLst>
              </p:cNvPr>
              <p:cNvSpPr>
                <a:spLocks/>
              </p:cNvSpPr>
              <p:nvPr/>
            </p:nvSpPr>
            <p:spPr bwMode="auto">
              <a:xfrm>
                <a:off x="2502150" y="5108589"/>
                <a:ext cx="5868" cy="414282"/>
              </a:xfrm>
              <a:custGeom>
                <a:avLst/>
                <a:gdLst>
                  <a:gd name="T0" fmla="*/ 0 w 4"/>
                  <a:gd name="T1" fmla="*/ 301 h 301"/>
                  <a:gd name="T2" fmla="*/ 0 w 4"/>
                  <a:gd name="T3" fmla="*/ 0 h 301"/>
                  <a:gd name="T4" fmla="*/ 4 w 4"/>
                  <a:gd name="T5" fmla="*/ 0 h 301"/>
                  <a:gd name="T6" fmla="*/ 4 w 4"/>
                  <a:gd name="T7" fmla="*/ 301 h 301"/>
                  <a:gd name="T8" fmla="*/ 0 w 4"/>
                  <a:gd name="T9" fmla="*/ 301 h 301"/>
                </a:gdLst>
                <a:ahLst/>
                <a:cxnLst>
                  <a:cxn ang="0">
                    <a:pos x="T0" y="T1"/>
                  </a:cxn>
                  <a:cxn ang="0">
                    <a:pos x="T2" y="T3"/>
                  </a:cxn>
                  <a:cxn ang="0">
                    <a:pos x="T4" y="T5"/>
                  </a:cxn>
                  <a:cxn ang="0">
                    <a:pos x="T6" y="T7"/>
                  </a:cxn>
                  <a:cxn ang="0">
                    <a:pos x="T8" y="T9"/>
                  </a:cxn>
                </a:cxnLst>
                <a:rect l="0" t="0" r="r" b="b"/>
                <a:pathLst>
                  <a:path w="4" h="301">
                    <a:moveTo>
                      <a:pt x="0" y="301"/>
                    </a:moveTo>
                    <a:cubicBezTo>
                      <a:pt x="0" y="200"/>
                      <a:pt x="0" y="100"/>
                      <a:pt x="0" y="0"/>
                    </a:cubicBezTo>
                    <a:cubicBezTo>
                      <a:pt x="2" y="0"/>
                      <a:pt x="3" y="0"/>
                      <a:pt x="4" y="0"/>
                    </a:cubicBezTo>
                    <a:cubicBezTo>
                      <a:pt x="4" y="100"/>
                      <a:pt x="4" y="200"/>
                      <a:pt x="4" y="301"/>
                    </a:cubicBezTo>
                    <a:cubicBezTo>
                      <a:pt x="3" y="301"/>
                      <a:pt x="2" y="301"/>
                      <a:pt x="0" y="30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43">
                <a:extLst>
                  <a:ext uri="{FF2B5EF4-FFF2-40B4-BE49-F238E27FC236}">
                    <a16:creationId xmlns:a16="http://schemas.microsoft.com/office/drawing/2014/main" id="{3E618381-76DD-465E-9CF5-052B37A0CED8}"/>
                  </a:ext>
                </a:extLst>
              </p:cNvPr>
              <p:cNvSpPr>
                <a:spLocks/>
              </p:cNvSpPr>
              <p:nvPr/>
            </p:nvSpPr>
            <p:spPr bwMode="auto">
              <a:xfrm>
                <a:off x="2574327" y="5108589"/>
                <a:ext cx="5868" cy="414282"/>
              </a:xfrm>
              <a:custGeom>
                <a:avLst/>
                <a:gdLst>
                  <a:gd name="T0" fmla="*/ 0 w 4"/>
                  <a:gd name="T1" fmla="*/ 301 h 301"/>
                  <a:gd name="T2" fmla="*/ 0 w 4"/>
                  <a:gd name="T3" fmla="*/ 0 h 301"/>
                  <a:gd name="T4" fmla="*/ 4 w 4"/>
                  <a:gd name="T5" fmla="*/ 0 h 301"/>
                  <a:gd name="T6" fmla="*/ 4 w 4"/>
                  <a:gd name="T7" fmla="*/ 301 h 301"/>
                  <a:gd name="T8" fmla="*/ 0 w 4"/>
                  <a:gd name="T9" fmla="*/ 301 h 301"/>
                </a:gdLst>
                <a:ahLst/>
                <a:cxnLst>
                  <a:cxn ang="0">
                    <a:pos x="T0" y="T1"/>
                  </a:cxn>
                  <a:cxn ang="0">
                    <a:pos x="T2" y="T3"/>
                  </a:cxn>
                  <a:cxn ang="0">
                    <a:pos x="T4" y="T5"/>
                  </a:cxn>
                  <a:cxn ang="0">
                    <a:pos x="T6" y="T7"/>
                  </a:cxn>
                  <a:cxn ang="0">
                    <a:pos x="T8" y="T9"/>
                  </a:cxn>
                </a:cxnLst>
                <a:rect l="0" t="0" r="r" b="b"/>
                <a:pathLst>
                  <a:path w="4" h="301">
                    <a:moveTo>
                      <a:pt x="0" y="301"/>
                    </a:moveTo>
                    <a:cubicBezTo>
                      <a:pt x="0" y="201"/>
                      <a:pt x="0" y="100"/>
                      <a:pt x="0" y="0"/>
                    </a:cubicBezTo>
                    <a:cubicBezTo>
                      <a:pt x="2" y="0"/>
                      <a:pt x="3" y="0"/>
                      <a:pt x="4" y="0"/>
                    </a:cubicBezTo>
                    <a:cubicBezTo>
                      <a:pt x="4" y="100"/>
                      <a:pt x="4" y="201"/>
                      <a:pt x="4" y="301"/>
                    </a:cubicBezTo>
                    <a:cubicBezTo>
                      <a:pt x="3" y="301"/>
                      <a:pt x="2" y="301"/>
                      <a:pt x="0" y="30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44">
                <a:extLst>
                  <a:ext uri="{FF2B5EF4-FFF2-40B4-BE49-F238E27FC236}">
                    <a16:creationId xmlns:a16="http://schemas.microsoft.com/office/drawing/2014/main" id="{2538404F-44B6-4F00-AB22-5F97CC19A7CF}"/>
                  </a:ext>
                </a:extLst>
              </p:cNvPr>
              <p:cNvSpPr>
                <a:spLocks/>
              </p:cNvSpPr>
              <p:nvPr/>
            </p:nvSpPr>
            <p:spPr bwMode="auto">
              <a:xfrm>
                <a:off x="2711638" y="5108589"/>
                <a:ext cx="4108" cy="414282"/>
              </a:xfrm>
              <a:custGeom>
                <a:avLst/>
                <a:gdLst>
                  <a:gd name="T0" fmla="*/ 0 w 3"/>
                  <a:gd name="T1" fmla="*/ 301 h 301"/>
                  <a:gd name="T2" fmla="*/ 0 w 3"/>
                  <a:gd name="T3" fmla="*/ 0 h 301"/>
                  <a:gd name="T4" fmla="*/ 3 w 3"/>
                  <a:gd name="T5" fmla="*/ 0 h 301"/>
                  <a:gd name="T6" fmla="*/ 3 w 3"/>
                  <a:gd name="T7" fmla="*/ 300 h 301"/>
                  <a:gd name="T8" fmla="*/ 0 w 3"/>
                  <a:gd name="T9" fmla="*/ 301 h 301"/>
                </a:gdLst>
                <a:ahLst/>
                <a:cxnLst>
                  <a:cxn ang="0">
                    <a:pos x="T0" y="T1"/>
                  </a:cxn>
                  <a:cxn ang="0">
                    <a:pos x="T2" y="T3"/>
                  </a:cxn>
                  <a:cxn ang="0">
                    <a:pos x="T4" y="T5"/>
                  </a:cxn>
                  <a:cxn ang="0">
                    <a:pos x="T6" y="T7"/>
                  </a:cxn>
                  <a:cxn ang="0">
                    <a:pos x="T8" y="T9"/>
                  </a:cxn>
                </a:cxnLst>
                <a:rect l="0" t="0" r="r" b="b"/>
                <a:pathLst>
                  <a:path w="3" h="301">
                    <a:moveTo>
                      <a:pt x="0" y="301"/>
                    </a:moveTo>
                    <a:cubicBezTo>
                      <a:pt x="0" y="200"/>
                      <a:pt x="0" y="100"/>
                      <a:pt x="0" y="0"/>
                    </a:cubicBezTo>
                    <a:cubicBezTo>
                      <a:pt x="1" y="0"/>
                      <a:pt x="2" y="0"/>
                      <a:pt x="3" y="0"/>
                    </a:cubicBezTo>
                    <a:cubicBezTo>
                      <a:pt x="3" y="100"/>
                      <a:pt x="3" y="200"/>
                      <a:pt x="3" y="300"/>
                    </a:cubicBezTo>
                    <a:cubicBezTo>
                      <a:pt x="2" y="300"/>
                      <a:pt x="1" y="301"/>
                      <a:pt x="0" y="301"/>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4" name="Freeform 45">
                <a:extLst>
                  <a:ext uri="{FF2B5EF4-FFF2-40B4-BE49-F238E27FC236}">
                    <a16:creationId xmlns:a16="http://schemas.microsoft.com/office/drawing/2014/main" id="{5E63EB73-25E8-4514-99FF-83ECD2A7B3DE}"/>
                  </a:ext>
                </a:extLst>
              </p:cNvPr>
              <p:cNvSpPr>
                <a:spLocks/>
              </p:cNvSpPr>
              <p:nvPr/>
            </p:nvSpPr>
            <p:spPr bwMode="auto">
              <a:xfrm>
                <a:off x="2732763" y="5108589"/>
                <a:ext cx="4108" cy="412521"/>
              </a:xfrm>
              <a:custGeom>
                <a:avLst/>
                <a:gdLst>
                  <a:gd name="T0" fmla="*/ 0 w 3"/>
                  <a:gd name="T1" fmla="*/ 300 h 300"/>
                  <a:gd name="T2" fmla="*/ 0 w 3"/>
                  <a:gd name="T3" fmla="*/ 0 h 300"/>
                  <a:gd name="T4" fmla="*/ 3 w 3"/>
                  <a:gd name="T5" fmla="*/ 0 h 300"/>
                  <a:gd name="T6" fmla="*/ 3 w 3"/>
                  <a:gd name="T7" fmla="*/ 300 h 300"/>
                  <a:gd name="T8" fmla="*/ 0 w 3"/>
                  <a:gd name="T9" fmla="*/ 300 h 300"/>
                </a:gdLst>
                <a:ahLst/>
                <a:cxnLst>
                  <a:cxn ang="0">
                    <a:pos x="T0" y="T1"/>
                  </a:cxn>
                  <a:cxn ang="0">
                    <a:pos x="T2" y="T3"/>
                  </a:cxn>
                  <a:cxn ang="0">
                    <a:pos x="T4" y="T5"/>
                  </a:cxn>
                  <a:cxn ang="0">
                    <a:pos x="T6" y="T7"/>
                  </a:cxn>
                  <a:cxn ang="0">
                    <a:pos x="T8" y="T9"/>
                  </a:cxn>
                </a:cxnLst>
                <a:rect l="0" t="0" r="r" b="b"/>
                <a:pathLst>
                  <a:path w="3" h="300">
                    <a:moveTo>
                      <a:pt x="0" y="300"/>
                    </a:moveTo>
                    <a:cubicBezTo>
                      <a:pt x="0" y="200"/>
                      <a:pt x="0" y="100"/>
                      <a:pt x="0" y="0"/>
                    </a:cubicBezTo>
                    <a:cubicBezTo>
                      <a:pt x="1" y="0"/>
                      <a:pt x="2" y="0"/>
                      <a:pt x="3" y="0"/>
                    </a:cubicBezTo>
                    <a:cubicBezTo>
                      <a:pt x="3" y="100"/>
                      <a:pt x="3" y="200"/>
                      <a:pt x="3" y="300"/>
                    </a:cubicBezTo>
                    <a:cubicBezTo>
                      <a:pt x="2" y="300"/>
                      <a:pt x="1" y="300"/>
                      <a:pt x="0" y="300"/>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75" name="Freeform 46">
                <a:extLst>
                  <a:ext uri="{FF2B5EF4-FFF2-40B4-BE49-F238E27FC236}">
                    <a16:creationId xmlns:a16="http://schemas.microsoft.com/office/drawing/2014/main" id="{BD5DB946-1D46-431E-9B54-8343850B658B}"/>
                  </a:ext>
                </a:extLst>
              </p:cNvPr>
              <p:cNvSpPr>
                <a:spLocks/>
              </p:cNvSpPr>
              <p:nvPr/>
            </p:nvSpPr>
            <p:spPr bwMode="auto">
              <a:xfrm>
                <a:off x="2774426" y="5107415"/>
                <a:ext cx="4108" cy="415455"/>
              </a:xfrm>
              <a:custGeom>
                <a:avLst/>
                <a:gdLst>
                  <a:gd name="T0" fmla="*/ 0 w 3"/>
                  <a:gd name="T1" fmla="*/ 302 h 302"/>
                  <a:gd name="T2" fmla="*/ 0 w 3"/>
                  <a:gd name="T3" fmla="*/ 1 h 302"/>
                  <a:gd name="T4" fmla="*/ 3 w 3"/>
                  <a:gd name="T5" fmla="*/ 0 h 302"/>
                  <a:gd name="T6" fmla="*/ 3 w 3"/>
                  <a:gd name="T7" fmla="*/ 302 h 302"/>
                  <a:gd name="T8" fmla="*/ 0 w 3"/>
                  <a:gd name="T9" fmla="*/ 302 h 302"/>
                </a:gdLst>
                <a:ahLst/>
                <a:cxnLst>
                  <a:cxn ang="0">
                    <a:pos x="T0" y="T1"/>
                  </a:cxn>
                  <a:cxn ang="0">
                    <a:pos x="T2" y="T3"/>
                  </a:cxn>
                  <a:cxn ang="0">
                    <a:pos x="T4" y="T5"/>
                  </a:cxn>
                  <a:cxn ang="0">
                    <a:pos x="T6" y="T7"/>
                  </a:cxn>
                  <a:cxn ang="0">
                    <a:pos x="T8" y="T9"/>
                  </a:cxn>
                </a:cxnLst>
                <a:rect l="0" t="0" r="r" b="b"/>
                <a:pathLst>
                  <a:path w="3" h="302">
                    <a:moveTo>
                      <a:pt x="0" y="302"/>
                    </a:moveTo>
                    <a:cubicBezTo>
                      <a:pt x="0" y="202"/>
                      <a:pt x="0" y="101"/>
                      <a:pt x="0" y="1"/>
                    </a:cubicBezTo>
                    <a:cubicBezTo>
                      <a:pt x="1" y="0"/>
                      <a:pt x="2" y="0"/>
                      <a:pt x="3" y="0"/>
                    </a:cubicBezTo>
                    <a:cubicBezTo>
                      <a:pt x="3" y="101"/>
                      <a:pt x="3" y="201"/>
                      <a:pt x="3" y="302"/>
                    </a:cubicBezTo>
                    <a:cubicBezTo>
                      <a:pt x="2" y="302"/>
                      <a:pt x="1" y="302"/>
                      <a:pt x="0"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ja-JP" altLang="en-US"/>
              </a:p>
            </p:txBody>
          </p:sp>
        </p:grpSp>
        <p:sp>
          <p:nvSpPr>
            <p:cNvPr id="48" name="円/楕円 347"/>
            <p:cNvSpPr/>
            <p:nvPr/>
          </p:nvSpPr>
          <p:spPr>
            <a:xfrm>
              <a:off x="3775461" y="3838988"/>
              <a:ext cx="10038" cy="10038"/>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フリーフォーム 48"/>
            <p:cNvSpPr/>
            <p:nvPr/>
          </p:nvSpPr>
          <p:spPr>
            <a:xfrm>
              <a:off x="3769490" y="3765413"/>
              <a:ext cx="18265" cy="77312"/>
            </a:xfrm>
            <a:custGeom>
              <a:avLst/>
              <a:gdLst>
                <a:gd name="connsiteX0" fmla="*/ 50615 w 91085"/>
                <a:gd name="connsiteY0" fmla="*/ 385503 h 385537"/>
                <a:gd name="connsiteX1" fmla="*/ 89753 w 91085"/>
                <a:gd name="connsiteY1" fmla="*/ 54611 h 385537"/>
                <a:gd name="connsiteX2" fmla="*/ 803 w 91085"/>
                <a:gd name="connsiteY2" fmla="*/ 33263 h 385537"/>
                <a:gd name="connsiteX3" fmla="*/ 50615 w 91085"/>
                <a:gd name="connsiteY3" fmla="*/ 385503 h 385537"/>
              </a:gdLst>
              <a:ahLst/>
              <a:cxnLst>
                <a:cxn ang="0">
                  <a:pos x="connsiteX0" y="connsiteY0"/>
                </a:cxn>
                <a:cxn ang="0">
                  <a:pos x="connsiteX1" y="connsiteY1"/>
                </a:cxn>
                <a:cxn ang="0">
                  <a:pos x="connsiteX2" y="connsiteY2"/>
                </a:cxn>
                <a:cxn ang="0">
                  <a:pos x="connsiteX3" y="connsiteY3"/>
                </a:cxn>
              </a:cxnLst>
              <a:rect l="l" t="t" r="r" b="b"/>
              <a:pathLst>
                <a:path w="91085" h="385537">
                  <a:moveTo>
                    <a:pt x="50615" y="385503"/>
                  </a:moveTo>
                  <a:cubicBezTo>
                    <a:pt x="65440" y="389061"/>
                    <a:pt x="98055" y="113318"/>
                    <a:pt x="89753" y="54611"/>
                  </a:cubicBezTo>
                  <a:cubicBezTo>
                    <a:pt x="81451" y="-4096"/>
                    <a:pt x="7919" y="-21886"/>
                    <a:pt x="803" y="33263"/>
                  </a:cubicBezTo>
                  <a:cubicBezTo>
                    <a:pt x="-6313" y="88412"/>
                    <a:pt x="35790" y="381945"/>
                    <a:pt x="50615" y="385503"/>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lstStyle/>
            <a:p>
              <a:pPr algn="ctr"/>
              <a:endPar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8" name="グループ化 77"/>
          <p:cNvGrpSpPr/>
          <p:nvPr/>
        </p:nvGrpSpPr>
        <p:grpSpPr>
          <a:xfrm flipH="1">
            <a:off x="245983" y="5082045"/>
            <a:ext cx="476166" cy="679446"/>
            <a:chOff x="6981825" y="747713"/>
            <a:chExt cx="704850" cy="925513"/>
          </a:xfrm>
        </p:grpSpPr>
        <p:sp>
          <p:nvSpPr>
            <p:cNvPr id="79" name="Oval 118">
              <a:extLst>
                <a:ext uri="{FF2B5EF4-FFF2-40B4-BE49-F238E27FC236}">
                  <a16:creationId xmlns:a16="http://schemas.microsoft.com/office/drawing/2014/main" id="{82090E42-0A0C-4571-8F09-CCA29E5609F9}"/>
                </a:ext>
              </a:extLst>
            </p:cNvPr>
            <p:cNvSpPr>
              <a:spLocks noChangeArrowheads="1"/>
            </p:cNvSpPr>
            <p:nvPr/>
          </p:nvSpPr>
          <p:spPr bwMode="auto">
            <a:xfrm>
              <a:off x="7294563" y="747713"/>
              <a:ext cx="139700" cy="1412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0" name="Freeform 119">
              <a:extLst>
                <a:ext uri="{FF2B5EF4-FFF2-40B4-BE49-F238E27FC236}">
                  <a16:creationId xmlns:a16="http://schemas.microsoft.com/office/drawing/2014/main" id="{7F7A503D-E0BC-4182-94BE-733C79951869}"/>
                </a:ext>
              </a:extLst>
            </p:cNvPr>
            <p:cNvSpPr>
              <a:spLocks/>
            </p:cNvSpPr>
            <p:nvPr/>
          </p:nvSpPr>
          <p:spPr bwMode="auto">
            <a:xfrm>
              <a:off x="6981825" y="1111250"/>
              <a:ext cx="196850" cy="203200"/>
            </a:xfrm>
            <a:custGeom>
              <a:avLst/>
              <a:gdLst>
                <a:gd name="T0" fmla="*/ 111 w 124"/>
                <a:gd name="T1" fmla="*/ 0 h 128"/>
                <a:gd name="T2" fmla="*/ 61 w 124"/>
                <a:gd name="T3" fmla="*/ 0 h 128"/>
                <a:gd name="T4" fmla="*/ 11 w 124"/>
                <a:gd name="T5" fmla="*/ 0 h 128"/>
                <a:gd name="T6" fmla="*/ 0 w 124"/>
                <a:gd name="T7" fmla="*/ 128 h 128"/>
                <a:gd name="T8" fmla="*/ 61 w 124"/>
                <a:gd name="T9" fmla="*/ 128 h 128"/>
                <a:gd name="T10" fmla="*/ 124 w 124"/>
                <a:gd name="T11" fmla="*/ 128 h 128"/>
                <a:gd name="T12" fmla="*/ 111 w 124"/>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24" h="128">
                  <a:moveTo>
                    <a:pt x="111" y="0"/>
                  </a:moveTo>
                  <a:lnTo>
                    <a:pt x="61" y="0"/>
                  </a:lnTo>
                  <a:lnTo>
                    <a:pt x="11" y="0"/>
                  </a:lnTo>
                  <a:lnTo>
                    <a:pt x="0" y="128"/>
                  </a:lnTo>
                  <a:lnTo>
                    <a:pt x="61" y="128"/>
                  </a:lnTo>
                  <a:lnTo>
                    <a:pt x="124" y="128"/>
                  </a:lnTo>
                  <a:lnTo>
                    <a:pt x="11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1" name="Freeform 120">
              <a:extLst>
                <a:ext uri="{FF2B5EF4-FFF2-40B4-BE49-F238E27FC236}">
                  <a16:creationId xmlns:a16="http://schemas.microsoft.com/office/drawing/2014/main" id="{030D4143-74B7-4D2A-909C-7FB6F85DE1B3}"/>
                </a:ext>
              </a:extLst>
            </p:cNvPr>
            <p:cNvSpPr>
              <a:spLocks/>
            </p:cNvSpPr>
            <p:nvPr/>
          </p:nvSpPr>
          <p:spPr bwMode="auto">
            <a:xfrm>
              <a:off x="7558088" y="1096963"/>
              <a:ext cx="100012" cy="219075"/>
            </a:xfrm>
            <a:custGeom>
              <a:avLst/>
              <a:gdLst>
                <a:gd name="T0" fmla="*/ 57 w 63"/>
                <a:gd name="T1" fmla="*/ 0 h 138"/>
                <a:gd name="T2" fmla="*/ 32 w 63"/>
                <a:gd name="T3" fmla="*/ 0 h 138"/>
                <a:gd name="T4" fmla="*/ 7 w 63"/>
                <a:gd name="T5" fmla="*/ 0 h 138"/>
                <a:gd name="T6" fmla="*/ 0 w 63"/>
                <a:gd name="T7" fmla="*/ 138 h 138"/>
                <a:gd name="T8" fmla="*/ 32 w 63"/>
                <a:gd name="T9" fmla="*/ 138 h 138"/>
                <a:gd name="T10" fmla="*/ 63 w 63"/>
                <a:gd name="T11" fmla="*/ 138 h 138"/>
                <a:gd name="T12" fmla="*/ 57 w 63"/>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63" h="138">
                  <a:moveTo>
                    <a:pt x="57" y="0"/>
                  </a:moveTo>
                  <a:lnTo>
                    <a:pt x="32" y="0"/>
                  </a:lnTo>
                  <a:lnTo>
                    <a:pt x="7" y="0"/>
                  </a:lnTo>
                  <a:lnTo>
                    <a:pt x="0" y="138"/>
                  </a:lnTo>
                  <a:lnTo>
                    <a:pt x="32" y="138"/>
                  </a:lnTo>
                  <a:lnTo>
                    <a:pt x="63" y="138"/>
                  </a:lnTo>
                  <a:lnTo>
                    <a:pt x="5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2" name="Freeform 121">
              <a:extLst>
                <a:ext uri="{FF2B5EF4-FFF2-40B4-BE49-F238E27FC236}">
                  <a16:creationId xmlns:a16="http://schemas.microsoft.com/office/drawing/2014/main" id="{10BB71DB-3F24-4A95-94DD-28FC16BAC118}"/>
                </a:ext>
              </a:extLst>
            </p:cNvPr>
            <p:cNvSpPr>
              <a:spLocks/>
            </p:cNvSpPr>
            <p:nvPr/>
          </p:nvSpPr>
          <p:spPr bwMode="auto">
            <a:xfrm>
              <a:off x="7026275" y="1000125"/>
              <a:ext cx="106362" cy="138113"/>
            </a:xfrm>
            <a:custGeom>
              <a:avLst/>
              <a:gdLst>
                <a:gd name="T0" fmla="*/ 59 w 59"/>
                <a:gd name="T1" fmla="*/ 76 h 76"/>
                <a:gd name="T2" fmla="*/ 56 w 59"/>
                <a:gd name="T3" fmla="*/ 76 h 76"/>
                <a:gd name="T4" fmla="*/ 56 w 59"/>
                <a:gd name="T5" fmla="*/ 30 h 76"/>
                <a:gd name="T6" fmla="*/ 30 w 59"/>
                <a:gd name="T7" fmla="*/ 4 h 76"/>
                <a:gd name="T8" fmla="*/ 4 w 59"/>
                <a:gd name="T9" fmla="*/ 30 h 76"/>
                <a:gd name="T10" fmla="*/ 4 w 59"/>
                <a:gd name="T11" fmla="*/ 76 h 76"/>
                <a:gd name="T12" fmla="*/ 0 w 59"/>
                <a:gd name="T13" fmla="*/ 76 h 76"/>
                <a:gd name="T14" fmla="*/ 0 w 59"/>
                <a:gd name="T15" fmla="*/ 30 h 76"/>
                <a:gd name="T16" fmla="*/ 30 w 59"/>
                <a:gd name="T17" fmla="*/ 0 h 76"/>
                <a:gd name="T18" fmla="*/ 59 w 59"/>
                <a:gd name="T19" fmla="*/ 30 h 76"/>
                <a:gd name="T20" fmla="*/ 59 w 5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76">
                  <a:moveTo>
                    <a:pt x="59" y="76"/>
                  </a:moveTo>
                  <a:cubicBezTo>
                    <a:pt x="56" y="76"/>
                    <a:pt x="56" y="76"/>
                    <a:pt x="56" y="76"/>
                  </a:cubicBezTo>
                  <a:cubicBezTo>
                    <a:pt x="56" y="30"/>
                    <a:pt x="56" y="30"/>
                    <a:pt x="56" y="30"/>
                  </a:cubicBezTo>
                  <a:cubicBezTo>
                    <a:pt x="56" y="15"/>
                    <a:pt x="44" y="4"/>
                    <a:pt x="30" y="4"/>
                  </a:cubicBezTo>
                  <a:cubicBezTo>
                    <a:pt x="15" y="4"/>
                    <a:pt x="4" y="15"/>
                    <a:pt x="4" y="30"/>
                  </a:cubicBezTo>
                  <a:cubicBezTo>
                    <a:pt x="4" y="76"/>
                    <a:pt x="4" y="76"/>
                    <a:pt x="4" y="76"/>
                  </a:cubicBezTo>
                  <a:cubicBezTo>
                    <a:pt x="0" y="76"/>
                    <a:pt x="0" y="76"/>
                    <a:pt x="0" y="76"/>
                  </a:cubicBezTo>
                  <a:cubicBezTo>
                    <a:pt x="0" y="30"/>
                    <a:pt x="0" y="30"/>
                    <a:pt x="0" y="30"/>
                  </a:cubicBezTo>
                  <a:cubicBezTo>
                    <a:pt x="0" y="14"/>
                    <a:pt x="13" y="0"/>
                    <a:pt x="30" y="0"/>
                  </a:cubicBezTo>
                  <a:cubicBezTo>
                    <a:pt x="46" y="0"/>
                    <a:pt x="59" y="14"/>
                    <a:pt x="59" y="30"/>
                  </a:cubicBezTo>
                  <a:lnTo>
                    <a:pt x="5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3" name="Freeform 122">
              <a:extLst>
                <a:ext uri="{FF2B5EF4-FFF2-40B4-BE49-F238E27FC236}">
                  <a16:creationId xmlns:a16="http://schemas.microsoft.com/office/drawing/2014/main" id="{4C5F7375-A5D4-455F-BCA5-7E5CD561B6FD}"/>
                </a:ext>
              </a:extLst>
            </p:cNvPr>
            <p:cNvSpPr>
              <a:spLocks/>
            </p:cNvSpPr>
            <p:nvPr/>
          </p:nvSpPr>
          <p:spPr bwMode="auto">
            <a:xfrm>
              <a:off x="7591425" y="992188"/>
              <a:ext cx="33337" cy="111125"/>
            </a:xfrm>
            <a:custGeom>
              <a:avLst/>
              <a:gdLst>
                <a:gd name="T0" fmla="*/ 19 w 19"/>
                <a:gd name="T1" fmla="*/ 62 h 62"/>
                <a:gd name="T2" fmla="*/ 16 w 19"/>
                <a:gd name="T3" fmla="*/ 62 h 62"/>
                <a:gd name="T4" fmla="*/ 16 w 19"/>
                <a:gd name="T5" fmla="*/ 25 h 62"/>
                <a:gd name="T6" fmla="*/ 9 w 19"/>
                <a:gd name="T7" fmla="*/ 4 h 62"/>
                <a:gd name="T8" fmla="*/ 3 w 19"/>
                <a:gd name="T9" fmla="*/ 25 h 62"/>
                <a:gd name="T10" fmla="*/ 3 w 19"/>
                <a:gd name="T11" fmla="*/ 62 h 62"/>
                <a:gd name="T12" fmla="*/ 0 w 19"/>
                <a:gd name="T13" fmla="*/ 62 h 62"/>
                <a:gd name="T14" fmla="*/ 0 w 19"/>
                <a:gd name="T15" fmla="*/ 25 h 62"/>
                <a:gd name="T16" fmla="*/ 9 w 19"/>
                <a:gd name="T17" fmla="*/ 0 h 62"/>
                <a:gd name="T18" fmla="*/ 19 w 19"/>
                <a:gd name="T19" fmla="*/ 25 h 62"/>
                <a:gd name="T20" fmla="*/ 19 w 19"/>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62">
                  <a:moveTo>
                    <a:pt x="19" y="62"/>
                  </a:moveTo>
                  <a:cubicBezTo>
                    <a:pt x="16" y="62"/>
                    <a:pt x="16" y="62"/>
                    <a:pt x="16" y="62"/>
                  </a:cubicBezTo>
                  <a:cubicBezTo>
                    <a:pt x="16" y="25"/>
                    <a:pt x="16" y="25"/>
                    <a:pt x="16" y="25"/>
                  </a:cubicBezTo>
                  <a:cubicBezTo>
                    <a:pt x="16" y="12"/>
                    <a:pt x="12" y="4"/>
                    <a:pt x="9" y="4"/>
                  </a:cubicBezTo>
                  <a:cubicBezTo>
                    <a:pt x="7" y="4"/>
                    <a:pt x="3" y="12"/>
                    <a:pt x="3" y="25"/>
                  </a:cubicBezTo>
                  <a:cubicBezTo>
                    <a:pt x="3" y="62"/>
                    <a:pt x="3" y="62"/>
                    <a:pt x="3" y="62"/>
                  </a:cubicBezTo>
                  <a:cubicBezTo>
                    <a:pt x="0" y="62"/>
                    <a:pt x="0" y="62"/>
                    <a:pt x="0" y="62"/>
                  </a:cubicBezTo>
                  <a:cubicBezTo>
                    <a:pt x="0" y="25"/>
                    <a:pt x="0" y="25"/>
                    <a:pt x="0" y="25"/>
                  </a:cubicBezTo>
                  <a:cubicBezTo>
                    <a:pt x="0" y="13"/>
                    <a:pt x="3" y="0"/>
                    <a:pt x="9" y="0"/>
                  </a:cubicBezTo>
                  <a:cubicBezTo>
                    <a:pt x="16" y="0"/>
                    <a:pt x="19" y="13"/>
                    <a:pt x="19" y="25"/>
                  </a:cubicBezTo>
                  <a:lnTo>
                    <a:pt x="19" y="6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4" name="Freeform 123">
              <a:extLst>
                <a:ext uri="{FF2B5EF4-FFF2-40B4-BE49-F238E27FC236}">
                  <a16:creationId xmlns:a16="http://schemas.microsoft.com/office/drawing/2014/main" id="{D877EDA6-F9E7-4A84-8EBD-094D0840B1FE}"/>
                </a:ext>
              </a:extLst>
            </p:cNvPr>
            <p:cNvSpPr>
              <a:spLocks/>
            </p:cNvSpPr>
            <p:nvPr/>
          </p:nvSpPr>
          <p:spPr bwMode="auto">
            <a:xfrm>
              <a:off x="7386638" y="1341438"/>
              <a:ext cx="238125" cy="285750"/>
            </a:xfrm>
            <a:custGeom>
              <a:avLst/>
              <a:gdLst>
                <a:gd name="T0" fmla="*/ 60 w 132"/>
                <a:gd name="T1" fmla="*/ 55 h 158"/>
                <a:gd name="T2" fmla="*/ 52 w 132"/>
                <a:gd name="T3" fmla="*/ 0 h 158"/>
                <a:gd name="T4" fmla="*/ 0 w 132"/>
                <a:gd name="T5" fmla="*/ 0 h 158"/>
                <a:gd name="T6" fmla="*/ 15 w 132"/>
                <a:gd name="T7" fmla="*/ 67 h 158"/>
                <a:gd name="T8" fmla="*/ 22 w 132"/>
                <a:gd name="T9" fmla="*/ 81 h 158"/>
                <a:gd name="T10" fmla="*/ 98 w 132"/>
                <a:gd name="T11" fmla="*/ 150 h 158"/>
                <a:gd name="T12" fmla="*/ 124 w 132"/>
                <a:gd name="T13" fmla="*/ 150 h 158"/>
                <a:gd name="T14" fmla="*/ 124 w 132"/>
                <a:gd name="T15" fmla="*/ 124 h 158"/>
                <a:gd name="T16" fmla="*/ 60 w 132"/>
                <a:gd name="T17" fmla="*/ 5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58">
                  <a:moveTo>
                    <a:pt x="60" y="55"/>
                  </a:moveTo>
                  <a:cubicBezTo>
                    <a:pt x="52" y="0"/>
                    <a:pt x="52" y="0"/>
                    <a:pt x="52" y="0"/>
                  </a:cubicBezTo>
                  <a:cubicBezTo>
                    <a:pt x="0" y="0"/>
                    <a:pt x="0" y="0"/>
                    <a:pt x="0" y="0"/>
                  </a:cubicBezTo>
                  <a:cubicBezTo>
                    <a:pt x="15" y="67"/>
                    <a:pt x="15" y="67"/>
                    <a:pt x="15" y="67"/>
                  </a:cubicBezTo>
                  <a:cubicBezTo>
                    <a:pt x="16" y="72"/>
                    <a:pt x="18" y="77"/>
                    <a:pt x="22" y="81"/>
                  </a:cubicBezTo>
                  <a:cubicBezTo>
                    <a:pt x="98" y="150"/>
                    <a:pt x="98" y="150"/>
                    <a:pt x="98" y="150"/>
                  </a:cubicBezTo>
                  <a:cubicBezTo>
                    <a:pt x="105" y="158"/>
                    <a:pt x="117" y="157"/>
                    <a:pt x="124" y="150"/>
                  </a:cubicBezTo>
                  <a:cubicBezTo>
                    <a:pt x="132" y="143"/>
                    <a:pt x="132" y="131"/>
                    <a:pt x="124" y="124"/>
                  </a:cubicBezTo>
                  <a:lnTo>
                    <a:pt x="60" y="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5" name="Freeform 124">
              <a:extLst>
                <a:ext uri="{FF2B5EF4-FFF2-40B4-BE49-F238E27FC236}">
                  <a16:creationId xmlns:a16="http://schemas.microsoft.com/office/drawing/2014/main" id="{EB8620BB-355C-48BF-95DD-CCA28E5988FC}"/>
                </a:ext>
              </a:extLst>
            </p:cNvPr>
            <p:cNvSpPr>
              <a:spLocks/>
            </p:cNvSpPr>
            <p:nvPr/>
          </p:nvSpPr>
          <p:spPr bwMode="auto">
            <a:xfrm>
              <a:off x="7286625" y="1341438"/>
              <a:ext cx="93662" cy="331788"/>
            </a:xfrm>
            <a:custGeom>
              <a:avLst/>
              <a:gdLst>
                <a:gd name="T0" fmla="*/ 0 w 52"/>
                <a:gd name="T1" fmla="*/ 0 h 184"/>
                <a:gd name="T2" fmla="*/ 3 w 52"/>
                <a:gd name="T3" fmla="*/ 63 h 184"/>
                <a:gd name="T4" fmla="*/ 7 w 52"/>
                <a:gd name="T5" fmla="*/ 165 h 184"/>
                <a:gd name="T6" fmla="*/ 26 w 52"/>
                <a:gd name="T7" fmla="*/ 184 h 184"/>
                <a:gd name="T8" fmla="*/ 45 w 52"/>
                <a:gd name="T9" fmla="*/ 165 h 184"/>
                <a:gd name="T10" fmla="*/ 49 w 52"/>
                <a:gd name="T11" fmla="*/ 63 h 184"/>
                <a:gd name="T12" fmla="*/ 52 w 52"/>
                <a:gd name="T13" fmla="*/ 0 h 184"/>
                <a:gd name="T14" fmla="*/ 0 w 52"/>
                <a:gd name="T15" fmla="*/ 0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84">
                  <a:moveTo>
                    <a:pt x="0" y="0"/>
                  </a:moveTo>
                  <a:cubicBezTo>
                    <a:pt x="3" y="63"/>
                    <a:pt x="3" y="63"/>
                    <a:pt x="3" y="63"/>
                  </a:cubicBezTo>
                  <a:cubicBezTo>
                    <a:pt x="7" y="165"/>
                    <a:pt x="7" y="165"/>
                    <a:pt x="7" y="165"/>
                  </a:cubicBezTo>
                  <a:cubicBezTo>
                    <a:pt x="7" y="176"/>
                    <a:pt x="16" y="184"/>
                    <a:pt x="26" y="184"/>
                  </a:cubicBezTo>
                  <a:cubicBezTo>
                    <a:pt x="36" y="184"/>
                    <a:pt x="45" y="176"/>
                    <a:pt x="45" y="165"/>
                  </a:cubicBezTo>
                  <a:cubicBezTo>
                    <a:pt x="49" y="63"/>
                    <a:pt x="49" y="63"/>
                    <a:pt x="49" y="63"/>
                  </a:cubicBezTo>
                  <a:cubicBezTo>
                    <a:pt x="52" y="0"/>
                    <a:pt x="52" y="0"/>
                    <a:pt x="5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sp>
          <p:nvSpPr>
            <p:cNvPr id="86" name="Freeform 125">
              <a:extLst>
                <a:ext uri="{FF2B5EF4-FFF2-40B4-BE49-F238E27FC236}">
                  <a16:creationId xmlns:a16="http://schemas.microsoft.com/office/drawing/2014/main" id="{8B8AE847-F9E2-40B5-9F0A-25859CD38D0E}"/>
                </a:ext>
              </a:extLst>
            </p:cNvPr>
            <p:cNvSpPr>
              <a:spLocks/>
            </p:cNvSpPr>
            <p:nvPr/>
          </p:nvSpPr>
          <p:spPr bwMode="auto">
            <a:xfrm>
              <a:off x="7073900" y="915988"/>
              <a:ext cx="612775" cy="411163"/>
            </a:xfrm>
            <a:custGeom>
              <a:avLst/>
              <a:gdLst>
                <a:gd name="T0" fmla="*/ 337 w 340"/>
                <a:gd name="T1" fmla="*/ 45 h 228"/>
                <a:gd name="T2" fmla="*/ 316 w 340"/>
                <a:gd name="T3" fmla="*/ 39 h 228"/>
                <a:gd name="T4" fmla="*/ 260 w 340"/>
                <a:gd name="T5" fmla="*/ 64 h 228"/>
                <a:gd name="T6" fmla="*/ 240 w 340"/>
                <a:gd name="T7" fmla="*/ 34 h 228"/>
                <a:gd name="T8" fmla="*/ 196 w 340"/>
                <a:gd name="T9" fmla="*/ 0 h 228"/>
                <a:gd name="T10" fmla="*/ 167 w 340"/>
                <a:gd name="T11" fmla="*/ 29 h 228"/>
                <a:gd name="T12" fmla="*/ 140 w 340"/>
                <a:gd name="T13" fmla="*/ 2 h 228"/>
                <a:gd name="T14" fmla="*/ 100 w 340"/>
                <a:gd name="T15" fmla="*/ 34 h 228"/>
                <a:gd name="T16" fmla="*/ 80 w 340"/>
                <a:gd name="T17" fmla="*/ 64 h 228"/>
                <a:gd name="T18" fmla="*/ 24 w 340"/>
                <a:gd name="T19" fmla="*/ 39 h 228"/>
                <a:gd name="T20" fmla="*/ 3 w 340"/>
                <a:gd name="T21" fmla="*/ 45 h 228"/>
                <a:gd name="T22" fmla="*/ 10 w 340"/>
                <a:gd name="T23" fmla="*/ 66 h 228"/>
                <a:gd name="T24" fmla="*/ 78 w 340"/>
                <a:gd name="T25" fmla="*/ 104 h 228"/>
                <a:gd name="T26" fmla="*/ 103 w 340"/>
                <a:gd name="T27" fmla="*/ 96 h 228"/>
                <a:gd name="T28" fmla="*/ 128 w 340"/>
                <a:gd name="T29" fmla="*/ 67 h 228"/>
                <a:gd name="T30" fmla="*/ 128 w 340"/>
                <a:gd name="T31" fmla="*/ 97 h 228"/>
                <a:gd name="T32" fmla="*/ 83 w 340"/>
                <a:gd name="T33" fmla="*/ 228 h 228"/>
                <a:gd name="T34" fmla="*/ 170 w 340"/>
                <a:gd name="T35" fmla="*/ 228 h 228"/>
                <a:gd name="T36" fmla="*/ 257 w 340"/>
                <a:gd name="T37" fmla="*/ 228 h 228"/>
                <a:gd name="T38" fmla="*/ 212 w 340"/>
                <a:gd name="T39" fmla="*/ 97 h 228"/>
                <a:gd name="T40" fmla="*/ 212 w 340"/>
                <a:gd name="T41" fmla="*/ 67 h 228"/>
                <a:gd name="T42" fmla="*/ 237 w 340"/>
                <a:gd name="T43" fmla="*/ 96 h 228"/>
                <a:gd name="T44" fmla="*/ 262 w 340"/>
                <a:gd name="T45" fmla="*/ 104 h 228"/>
                <a:gd name="T46" fmla="*/ 330 w 340"/>
                <a:gd name="T47" fmla="*/ 66 h 228"/>
                <a:gd name="T48" fmla="*/ 337 w 340"/>
                <a:gd name="T49" fmla="*/ 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0" h="228">
                  <a:moveTo>
                    <a:pt x="337" y="45"/>
                  </a:moveTo>
                  <a:cubicBezTo>
                    <a:pt x="333" y="38"/>
                    <a:pt x="324" y="35"/>
                    <a:pt x="316" y="39"/>
                  </a:cubicBezTo>
                  <a:cubicBezTo>
                    <a:pt x="260" y="64"/>
                    <a:pt x="260" y="64"/>
                    <a:pt x="260" y="64"/>
                  </a:cubicBezTo>
                  <a:cubicBezTo>
                    <a:pt x="240" y="34"/>
                    <a:pt x="240" y="34"/>
                    <a:pt x="240" y="34"/>
                  </a:cubicBezTo>
                  <a:cubicBezTo>
                    <a:pt x="230" y="14"/>
                    <a:pt x="211" y="5"/>
                    <a:pt x="196" y="0"/>
                  </a:cubicBezTo>
                  <a:cubicBezTo>
                    <a:pt x="167" y="29"/>
                    <a:pt x="167" y="29"/>
                    <a:pt x="167" y="29"/>
                  </a:cubicBezTo>
                  <a:cubicBezTo>
                    <a:pt x="140" y="2"/>
                    <a:pt x="140" y="2"/>
                    <a:pt x="140" y="2"/>
                  </a:cubicBezTo>
                  <a:cubicBezTo>
                    <a:pt x="125" y="6"/>
                    <a:pt x="109" y="16"/>
                    <a:pt x="100" y="34"/>
                  </a:cubicBezTo>
                  <a:cubicBezTo>
                    <a:pt x="80" y="64"/>
                    <a:pt x="80" y="64"/>
                    <a:pt x="80" y="64"/>
                  </a:cubicBezTo>
                  <a:cubicBezTo>
                    <a:pt x="24" y="39"/>
                    <a:pt x="24" y="39"/>
                    <a:pt x="24" y="39"/>
                  </a:cubicBezTo>
                  <a:cubicBezTo>
                    <a:pt x="16" y="35"/>
                    <a:pt x="7" y="38"/>
                    <a:pt x="3" y="45"/>
                  </a:cubicBezTo>
                  <a:cubicBezTo>
                    <a:pt x="0" y="53"/>
                    <a:pt x="3" y="62"/>
                    <a:pt x="10" y="66"/>
                  </a:cubicBezTo>
                  <a:cubicBezTo>
                    <a:pt x="78" y="104"/>
                    <a:pt x="78" y="104"/>
                    <a:pt x="78" y="104"/>
                  </a:cubicBezTo>
                  <a:cubicBezTo>
                    <a:pt x="87" y="109"/>
                    <a:pt x="94" y="108"/>
                    <a:pt x="103" y="96"/>
                  </a:cubicBezTo>
                  <a:cubicBezTo>
                    <a:pt x="128" y="67"/>
                    <a:pt x="128" y="67"/>
                    <a:pt x="128" y="67"/>
                  </a:cubicBezTo>
                  <a:cubicBezTo>
                    <a:pt x="128" y="97"/>
                    <a:pt x="128" y="97"/>
                    <a:pt x="128" y="97"/>
                  </a:cubicBezTo>
                  <a:cubicBezTo>
                    <a:pt x="83" y="228"/>
                    <a:pt x="83" y="228"/>
                    <a:pt x="83" y="228"/>
                  </a:cubicBezTo>
                  <a:cubicBezTo>
                    <a:pt x="170" y="228"/>
                    <a:pt x="170" y="228"/>
                    <a:pt x="170" y="228"/>
                  </a:cubicBezTo>
                  <a:cubicBezTo>
                    <a:pt x="257" y="228"/>
                    <a:pt x="257" y="228"/>
                    <a:pt x="257" y="228"/>
                  </a:cubicBezTo>
                  <a:cubicBezTo>
                    <a:pt x="212" y="97"/>
                    <a:pt x="212" y="97"/>
                    <a:pt x="212" y="97"/>
                  </a:cubicBezTo>
                  <a:cubicBezTo>
                    <a:pt x="212" y="67"/>
                    <a:pt x="212" y="67"/>
                    <a:pt x="212" y="67"/>
                  </a:cubicBezTo>
                  <a:cubicBezTo>
                    <a:pt x="237" y="96"/>
                    <a:pt x="237" y="96"/>
                    <a:pt x="237" y="96"/>
                  </a:cubicBezTo>
                  <a:cubicBezTo>
                    <a:pt x="246" y="108"/>
                    <a:pt x="253" y="109"/>
                    <a:pt x="262" y="104"/>
                  </a:cubicBezTo>
                  <a:cubicBezTo>
                    <a:pt x="330" y="66"/>
                    <a:pt x="330" y="66"/>
                    <a:pt x="330" y="66"/>
                  </a:cubicBezTo>
                  <a:cubicBezTo>
                    <a:pt x="337" y="62"/>
                    <a:pt x="340" y="53"/>
                    <a:pt x="337" y="4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dirty="0"/>
            </a:p>
          </p:txBody>
        </p:sp>
      </p:grpSp>
      <p:sp>
        <p:nvSpPr>
          <p:cNvPr id="87" name="Freeform 5"/>
          <p:cNvSpPr>
            <a:spLocks noEditPoints="1"/>
          </p:cNvSpPr>
          <p:nvPr/>
        </p:nvSpPr>
        <p:spPr bwMode="auto">
          <a:xfrm>
            <a:off x="764805" y="2918600"/>
            <a:ext cx="936104" cy="917439"/>
          </a:xfrm>
          <a:custGeom>
            <a:avLst/>
            <a:gdLst>
              <a:gd name="T0" fmla="*/ 275 w 4614"/>
              <a:gd name="T1" fmla="*/ 0 h 4522"/>
              <a:gd name="T2" fmla="*/ 0 w 4614"/>
              <a:gd name="T3" fmla="*/ 4522 h 4522"/>
              <a:gd name="T4" fmla="*/ 3005 w 4614"/>
              <a:gd name="T5" fmla="*/ 3934 h 4522"/>
              <a:gd name="T6" fmla="*/ 4614 w 4614"/>
              <a:gd name="T7" fmla="*/ 220 h 4522"/>
              <a:gd name="T8" fmla="*/ 229 w 4614"/>
              <a:gd name="T9" fmla="*/ 3511 h 4522"/>
              <a:gd name="T10" fmla="*/ 634 w 4614"/>
              <a:gd name="T11" fmla="*/ 3511 h 4522"/>
              <a:gd name="T12" fmla="*/ 229 w 4614"/>
              <a:gd name="T13" fmla="*/ 2266 h 4522"/>
              <a:gd name="T14" fmla="*/ 634 w 4614"/>
              <a:gd name="T15" fmla="*/ 1792 h 4522"/>
              <a:gd name="T16" fmla="*/ 634 w 4614"/>
              <a:gd name="T17" fmla="*/ 1406 h 4522"/>
              <a:gd name="T18" fmla="*/ 229 w 4614"/>
              <a:gd name="T19" fmla="*/ 933 h 4522"/>
              <a:gd name="T20" fmla="*/ 634 w 4614"/>
              <a:gd name="T21" fmla="*/ 933 h 4522"/>
              <a:gd name="T22" fmla="*/ 781 w 4614"/>
              <a:gd name="T23" fmla="*/ 3125 h 4522"/>
              <a:gd name="T24" fmla="*/ 1268 w 4614"/>
              <a:gd name="T25" fmla="*/ 2652 h 4522"/>
              <a:gd name="T26" fmla="*/ 1268 w 4614"/>
              <a:gd name="T27" fmla="*/ 2266 h 4522"/>
              <a:gd name="T28" fmla="*/ 781 w 4614"/>
              <a:gd name="T29" fmla="*/ 1792 h 4522"/>
              <a:gd name="T30" fmla="*/ 1268 w 4614"/>
              <a:gd name="T31" fmla="*/ 1792 h 4522"/>
              <a:gd name="T32" fmla="*/ 781 w 4614"/>
              <a:gd name="T33" fmla="*/ 547 h 4522"/>
              <a:gd name="T34" fmla="*/ 1895 w 4614"/>
              <a:gd name="T35" fmla="*/ 3511 h 4522"/>
              <a:gd name="T36" fmla="*/ 1895 w 4614"/>
              <a:gd name="T37" fmla="*/ 3125 h 4522"/>
              <a:gd name="T38" fmla="*/ 1408 w 4614"/>
              <a:gd name="T39" fmla="*/ 2652 h 4522"/>
              <a:gd name="T40" fmla="*/ 1895 w 4614"/>
              <a:gd name="T41" fmla="*/ 2652 h 4522"/>
              <a:gd name="T42" fmla="*/ 1408 w 4614"/>
              <a:gd name="T43" fmla="*/ 1406 h 4522"/>
              <a:gd name="T44" fmla="*/ 1895 w 4614"/>
              <a:gd name="T45" fmla="*/ 933 h 4522"/>
              <a:gd name="T46" fmla="*/ 1895 w 4614"/>
              <a:gd name="T47" fmla="*/ 547 h 4522"/>
              <a:gd name="T48" fmla="*/ 2036 w 4614"/>
              <a:gd name="T49" fmla="*/ 3511 h 4522"/>
              <a:gd name="T50" fmla="*/ 2523 w 4614"/>
              <a:gd name="T51" fmla="*/ 3511 h 4522"/>
              <a:gd name="T52" fmla="*/ 2036 w 4614"/>
              <a:gd name="T53" fmla="*/ 2266 h 4522"/>
              <a:gd name="T54" fmla="*/ 2523 w 4614"/>
              <a:gd name="T55" fmla="*/ 1792 h 4522"/>
              <a:gd name="T56" fmla="*/ 2523 w 4614"/>
              <a:gd name="T57" fmla="*/ 1406 h 4522"/>
              <a:gd name="T58" fmla="*/ 2036 w 4614"/>
              <a:gd name="T59" fmla="*/ 933 h 4522"/>
              <a:gd name="T60" fmla="*/ 2523 w 4614"/>
              <a:gd name="T61" fmla="*/ 933 h 4522"/>
              <a:gd name="T62" fmla="*/ 2663 w 4614"/>
              <a:gd name="T63" fmla="*/ 3125 h 4522"/>
              <a:gd name="T64" fmla="*/ 3150 w 4614"/>
              <a:gd name="T65" fmla="*/ 2652 h 4522"/>
              <a:gd name="T66" fmla="*/ 3150 w 4614"/>
              <a:gd name="T67" fmla="*/ 2266 h 4522"/>
              <a:gd name="T68" fmla="*/ 2663 w 4614"/>
              <a:gd name="T69" fmla="*/ 1792 h 4522"/>
              <a:gd name="T70" fmla="*/ 3150 w 4614"/>
              <a:gd name="T71" fmla="*/ 1792 h 4522"/>
              <a:gd name="T72" fmla="*/ 2663 w 4614"/>
              <a:gd name="T73" fmla="*/ 547 h 4522"/>
              <a:gd name="T74" fmla="*/ 3778 w 4614"/>
              <a:gd name="T75" fmla="*/ 3511 h 4522"/>
              <a:gd name="T76" fmla="*/ 3778 w 4614"/>
              <a:gd name="T77" fmla="*/ 3125 h 4522"/>
              <a:gd name="T78" fmla="*/ 3290 w 4614"/>
              <a:gd name="T79" fmla="*/ 2652 h 4522"/>
              <a:gd name="T80" fmla="*/ 3778 w 4614"/>
              <a:gd name="T81" fmla="*/ 2652 h 4522"/>
              <a:gd name="T82" fmla="*/ 3290 w 4614"/>
              <a:gd name="T83" fmla="*/ 1406 h 4522"/>
              <a:gd name="T84" fmla="*/ 3778 w 4614"/>
              <a:gd name="T85" fmla="*/ 933 h 4522"/>
              <a:gd name="T86" fmla="*/ 3778 w 4614"/>
              <a:gd name="T87" fmla="*/ 547 h 4522"/>
              <a:gd name="T88" fmla="*/ 3920 w 4614"/>
              <a:gd name="T89" fmla="*/ 3511 h 4522"/>
              <a:gd name="T90" fmla="*/ 4407 w 4614"/>
              <a:gd name="T91" fmla="*/ 3511 h 4522"/>
              <a:gd name="T92" fmla="*/ 3920 w 4614"/>
              <a:gd name="T93" fmla="*/ 2266 h 4522"/>
              <a:gd name="T94" fmla="*/ 4407 w 4614"/>
              <a:gd name="T95" fmla="*/ 1792 h 4522"/>
              <a:gd name="T96" fmla="*/ 4407 w 4614"/>
              <a:gd name="T97" fmla="*/ 1406 h 4522"/>
              <a:gd name="T98" fmla="*/ 3920 w 4614"/>
              <a:gd name="T99" fmla="*/ 933 h 4522"/>
              <a:gd name="T100" fmla="*/ 4407 w 4614"/>
              <a:gd name="T101" fmla="*/ 933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4" h="4522">
                <a:moveTo>
                  <a:pt x="3005" y="220"/>
                </a:moveTo>
                <a:lnTo>
                  <a:pt x="3005" y="0"/>
                </a:lnTo>
                <a:lnTo>
                  <a:pt x="275" y="0"/>
                </a:lnTo>
                <a:lnTo>
                  <a:pt x="275" y="220"/>
                </a:lnTo>
                <a:lnTo>
                  <a:pt x="0" y="220"/>
                </a:lnTo>
                <a:lnTo>
                  <a:pt x="0" y="4522"/>
                </a:lnTo>
                <a:lnTo>
                  <a:pt x="1553" y="4522"/>
                </a:lnTo>
                <a:lnTo>
                  <a:pt x="1553" y="3934"/>
                </a:lnTo>
                <a:lnTo>
                  <a:pt x="3005" y="3934"/>
                </a:lnTo>
                <a:lnTo>
                  <a:pt x="3005" y="4522"/>
                </a:lnTo>
                <a:lnTo>
                  <a:pt x="4614" y="4522"/>
                </a:lnTo>
                <a:lnTo>
                  <a:pt x="4614" y="220"/>
                </a:lnTo>
                <a:lnTo>
                  <a:pt x="3005" y="220"/>
                </a:lnTo>
                <a:close/>
                <a:moveTo>
                  <a:pt x="634" y="3511"/>
                </a:moveTo>
                <a:lnTo>
                  <a:pt x="229" y="3511"/>
                </a:lnTo>
                <a:lnTo>
                  <a:pt x="229" y="3125"/>
                </a:lnTo>
                <a:lnTo>
                  <a:pt x="634" y="3125"/>
                </a:lnTo>
                <a:lnTo>
                  <a:pt x="634" y="3511"/>
                </a:lnTo>
                <a:close/>
                <a:moveTo>
                  <a:pt x="634" y="2652"/>
                </a:moveTo>
                <a:lnTo>
                  <a:pt x="229" y="2652"/>
                </a:lnTo>
                <a:lnTo>
                  <a:pt x="229" y="2266"/>
                </a:lnTo>
                <a:lnTo>
                  <a:pt x="634" y="2266"/>
                </a:lnTo>
                <a:lnTo>
                  <a:pt x="634" y="2652"/>
                </a:lnTo>
                <a:close/>
                <a:moveTo>
                  <a:pt x="634" y="1792"/>
                </a:moveTo>
                <a:lnTo>
                  <a:pt x="229" y="1792"/>
                </a:lnTo>
                <a:lnTo>
                  <a:pt x="229" y="1406"/>
                </a:lnTo>
                <a:lnTo>
                  <a:pt x="634" y="1406"/>
                </a:lnTo>
                <a:lnTo>
                  <a:pt x="634" y="1792"/>
                </a:lnTo>
                <a:close/>
                <a:moveTo>
                  <a:pt x="634" y="933"/>
                </a:moveTo>
                <a:lnTo>
                  <a:pt x="229" y="933"/>
                </a:lnTo>
                <a:lnTo>
                  <a:pt x="229" y="547"/>
                </a:lnTo>
                <a:lnTo>
                  <a:pt x="634" y="547"/>
                </a:lnTo>
                <a:lnTo>
                  <a:pt x="634" y="933"/>
                </a:lnTo>
                <a:close/>
                <a:moveTo>
                  <a:pt x="1268" y="3511"/>
                </a:moveTo>
                <a:lnTo>
                  <a:pt x="781" y="3511"/>
                </a:lnTo>
                <a:lnTo>
                  <a:pt x="781" y="3125"/>
                </a:lnTo>
                <a:lnTo>
                  <a:pt x="1268" y="3125"/>
                </a:lnTo>
                <a:lnTo>
                  <a:pt x="1268" y="3511"/>
                </a:lnTo>
                <a:close/>
                <a:moveTo>
                  <a:pt x="1268" y="2652"/>
                </a:moveTo>
                <a:lnTo>
                  <a:pt x="781" y="2652"/>
                </a:lnTo>
                <a:lnTo>
                  <a:pt x="781" y="2266"/>
                </a:lnTo>
                <a:lnTo>
                  <a:pt x="1268" y="2266"/>
                </a:lnTo>
                <a:lnTo>
                  <a:pt x="1268" y="2652"/>
                </a:lnTo>
                <a:close/>
                <a:moveTo>
                  <a:pt x="1268" y="1792"/>
                </a:moveTo>
                <a:lnTo>
                  <a:pt x="781" y="1792"/>
                </a:lnTo>
                <a:lnTo>
                  <a:pt x="781" y="1406"/>
                </a:lnTo>
                <a:lnTo>
                  <a:pt x="1268" y="1406"/>
                </a:lnTo>
                <a:lnTo>
                  <a:pt x="1268" y="1792"/>
                </a:lnTo>
                <a:close/>
                <a:moveTo>
                  <a:pt x="1268" y="933"/>
                </a:moveTo>
                <a:lnTo>
                  <a:pt x="781" y="933"/>
                </a:lnTo>
                <a:lnTo>
                  <a:pt x="781" y="547"/>
                </a:lnTo>
                <a:lnTo>
                  <a:pt x="1268" y="547"/>
                </a:lnTo>
                <a:lnTo>
                  <a:pt x="1268" y="933"/>
                </a:lnTo>
                <a:close/>
                <a:moveTo>
                  <a:pt x="1895" y="3511"/>
                </a:moveTo>
                <a:lnTo>
                  <a:pt x="1408" y="3511"/>
                </a:lnTo>
                <a:lnTo>
                  <a:pt x="1408" y="3125"/>
                </a:lnTo>
                <a:lnTo>
                  <a:pt x="1895" y="3125"/>
                </a:lnTo>
                <a:lnTo>
                  <a:pt x="1895" y="3511"/>
                </a:lnTo>
                <a:close/>
                <a:moveTo>
                  <a:pt x="1895" y="2652"/>
                </a:moveTo>
                <a:lnTo>
                  <a:pt x="1408" y="2652"/>
                </a:lnTo>
                <a:lnTo>
                  <a:pt x="1408" y="2266"/>
                </a:lnTo>
                <a:lnTo>
                  <a:pt x="1895" y="2266"/>
                </a:lnTo>
                <a:lnTo>
                  <a:pt x="1895" y="2652"/>
                </a:lnTo>
                <a:close/>
                <a:moveTo>
                  <a:pt x="1895" y="1792"/>
                </a:moveTo>
                <a:lnTo>
                  <a:pt x="1408" y="1792"/>
                </a:lnTo>
                <a:lnTo>
                  <a:pt x="1408" y="1406"/>
                </a:lnTo>
                <a:lnTo>
                  <a:pt x="1895" y="1406"/>
                </a:lnTo>
                <a:lnTo>
                  <a:pt x="1895" y="1792"/>
                </a:lnTo>
                <a:close/>
                <a:moveTo>
                  <a:pt x="1895" y="933"/>
                </a:moveTo>
                <a:lnTo>
                  <a:pt x="1408" y="933"/>
                </a:lnTo>
                <a:lnTo>
                  <a:pt x="1408" y="547"/>
                </a:lnTo>
                <a:lnTo>
                  <a:pt x="1895" y="547"/>
                </a:lnTo>
                <a:lnTo>
                  <a:pt x="1895" y="933"/>
                </a:lnTo>
                <a:close/>
                <a:moveTo>
                  <a:pt x="2523" y="3511"/>
                </a:moveTo>
                <a:lnTo>
                  <a:pt x="2036" y="3511"/>
                </a:lnTo>
                <a:lnTo>
                  <a:pt x="2036" y="3125"/>
                </a:lnTo>
                <a:lnTo>
                  <a:pt x="2523" y="3125"/>
                </a:lnTo>
                <a:lnTo>
                  <a:pt x="2523" y="3511"/>
                </a:lnTo>
                <a:close/>
                <a:moveTo>
                  <a:pt x="2523" y="2652"/>
                </a:moveTo>
                <a:lnTo>
                  <a:pt x="2036" y="2652"/>
                </a:lnTo>
                <a:lnTo>
                  <a:pt x="2036" y="2266"/>
                </a:lnTo>
                <a:lnTo>
                  <a:pt x="2523" y="2266"/>
                </a:lnTo>
                <a:lnTo>
                  <a:pt x="2523" y="2652"/>
                </a:lnTo>
                <a:close/>
                <a:moveTo>
                  <a:pt x="2523" y="1792"/>
                </a:moveTo>
                <a:lnTo>
                  <a:pt x="2036" y="1792"/>
                </a:lnTo>
                <a:lnTo>
                  <a:pt x="2036" y="1406"/>
                </a:lnTo>
                <a:lnTo>
                  <a:pt x="2523" y="1406"/>
                </a:lnTo>
                <a:lnTo>
                  <a:pt x="2523" y="1792"/>
                </a:lnTo>
                <a:close/>
                <a:moveTo>
                  <a:pt x="2523" y="933"/>
                </a:moveTo>
                <a:lnTo>
                  <a:pt x="2036" y="933"/>
                </a:lnTo>
                <a:lnTo>
                  <a:pt x="2036" y="547"/>
                </a:lnTo>
                <a:lnTo>
                  <a:pt x="2523" y="547"/>
                </a:lnTo>
                <a:lnTo>
                  <a:pt x="2523" y="933"/>
                </a:lnTo>
                <a:close/>
                <a:moveTo>
                  <a:pt x="3150" y="3511"/>
                </a:moveTo>
                <a:lnTo>
                  <a:pt x="2663" y="3511"/>
                </a:lnTo>
                <a:lnTo>
                  <a:pt x="2663" y="3125"/>
                </a:lnTo>
                <a:lnTo>
                  <a:pt x="3150" y="3125"/>
                </a:lnTo>
                <a:lnTo>
                  <a:pt x="3150" y="3511"/>
                </a:lnTo>
                <a:close/>
                <a:moveTo>
                  <a:pt x="3150" y="2652"/>
                </a:moveTo>
                <a:lnTo>
                  <a:pt x="2663" y="2652"/>
                </a:lnTo>
                <a:lnTo>
                  <a:pt x="2663" y="2266"/>
                </a:lnTo>
                <a:lnTo>
                  <a:pt x="3150" y="2266"/>
                </a:lnTo>
                <a:lnTo>
                  <a:pt x="3150" y="2652"/>
                </a:lnTo>
                <a:close/>
                <a:moveTo>
                  <a:pt x="3150" y="1792"/>
                </a:moveTo>
                <a:lnTo>
                  <a:pt x="2663" y="1792"/>
                </a:lnTo>
                <a:lnTo>
                  <a:pt x="2663" y="1406"/>
                </a:lnTo>
                <a:lnTo>
                  <a:pt x="3150" y="1406"/>
                </a:lnTo>
                <a:lnTo>
                  <a:pt x="3150" y="1792"/>
                </a:lnTo>
                <a:close/>
                <a:moveTo>
                  <a:pt x="3150" y="933"/>
                </a:moveTo>
                <a:lnTo>
                  <a:pt x="2663" y="933"/>
                </a:lnTo>
                <a:lnTo>
                  <a:pt x="2663" y="547"/>
                </a:lnTo>
                <a:lnTo>
                  <a:pt x="3150" y="547"/>
                </a:lnTo>
                <a:lnTo>
                  <a:pt x="3150" y="933"/>
                </a:lnTo>
                <a:close/>
                <a:moveTo>
                  <a:pt x="3778" y="3511"/>
                </a:moveTo>
                <a:lnTo>
                  <a:pt x="3290" y="3511"/>
                </a:lnTo>
                <a:lnTo>
                  <a:pt x="3290" y="3125"/>
                </a:lnTo>
                <a:lnTo>
                  <a:pt x="3778" y="3125"/>
                </a:lnTo>
                <a:lnTo>
                  <a:pt x="3778" y="3511"/>
                </a:lnTo>
                <a:close/>
                <a:moveTo>
                  <a:pt x="3778" y="2652"/>
                </a:moveTo>
                <a:lnTo>
                  <a:pt x="3290" y="2652"/>
                </a:lnTo>
                <a:lnTo>
                  <a:pt x="3290" y="2266"/>
                </a:lnTo>
                <a:lnTo>
                  <a:pt x="3778" y="2266"/>
                </a:lnTo>
                <a:lnTo>
                  <a:pt x="3778" y="2652"/>
                </a:lnTo>
                <a:close/>
                <a:moveTo>
                  <a:pt x="3778" y="1792"/>
                </a:moveTo>
                <a:lnTo>
                  <a:pt x="3290" y="1792"/>
                </a:lnTo>
                <a:lnTo>
                  <a:pt x="3290" y="1406"/>
                </a:lnTo>
                <a:lnTo>
                  <a:pt x="3778" y="1406"/>
                </a:lnTo>
                <a:lnTo>
                  <a:pt x="3778" y="1792"/>
                </a:lnTo>
                <a:close/>
                <a:moveTo>
                  <a:pt x="3778" y="933"/>
                </a:moveTo>
                <a:lnTo>
                  <a:pt x="3290" y="933"/>
                </a:lnTo>
                <a:lnTo>
                  <a:pt x="3290" y="547"/>
                </a:lnTo>
                <a:lnTo>
                  <a:pt x="3778" y="547"/>
                </a:lnTo>
                <a:lnTo>
                  <a:pt x="3778" y="933"/>
                </a:lnTo>
                <a:close/>
                <a:moveTo>
                  <a:pt x="4407" y="3511"/>
                </a:moveTo>
                <a:lnTo>
                  <a:pt x="3920" y="3511"/>
                </a:lnTo>
                <a:lnTo>
                  <a:pt x="3920" y="3125"/>
                </a:lnTo>
                <a:lnTo>
                  <a:pt x="4407" y="3125"/>
                </a:lnTo>
                <a:lnTo>
                  <a:pt x="4407" y="3511"/>
                </a:lnTo>
                <a:close/>
                <a:moveTo>
                  <a:pt x="4407" y="2652"/>
                </a:moveTo>
                <a:lnTo>
                  <a:pt x="3920" y="2652"/>
                </a:lnTo>
                <a:lnTo>
                  <a:pt x="3920" y="2266"/>
                </a:lnTo>
                <a:lnTo>
                  <a:pt x="4407" y="2266"/>
                </a:lnTo>
                <a:lnTo>
                  <a:pt x="4407" y="2652"/>
                </a:lnTo>
                <a:close/>
                <a:moveTo>
                  <a:pt x="4407" y="1792"/>
                </a:moveTo>
                <a:lnTo>
                  <a:pt x="3920" y="1792"/>
                </a:lnTo>
                <a:lnTo>
                  <a:pt x="3920" y="1406"/>
                </a:lnTo>
                <a:lnTo>
                  <a:pt x="4407" y="1406"/>
                </a:lnTo>
                <a:lnTo>
                  <a:pt x="4407" y="1792"/>
                </a:lnTo>
                <a:close/>
                <a:moveTo>
                  <a:pt x="4407" y="933"/>
                </a:moveTo>
                <a:lnTo>
                  <a:pt x="3920" y="933"/>
                </a:lnTo>
                <a:lnTo>
                  <a:pt x="3920" y="547"/>
                </a:lnTo>
                <a:lnTo>
                  <a:pt x="4407" y="547"/>
                </a:lnTo>
                <a:lnTo>
                  <a:pt x="4407" y="933"/>
                </a:lnTo>
                <a:close/>
              </a:path>
            </a:pathLst>
          </a:custGeom>
          <a:solidFill>
            <a:schemeClr val="tx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8" name="グループ化 87">
            <a:extLst>
              <a:ext uri="{FF2B5EF4-FFF2-40B4-BE49-F238E27FC236}">
                <a16:creationId xmlns:a16="http://schemas.microsoft.com/office/drawing/2014/main" id="{F259BEE8-8F4E-468A-8E16-59C1957395E8}"/>
              </a:ext>
            </a:extLst>
          </p:cNvPr>
          <p:cNvGrpSpPr>
            <a:grpSpLocks noChangeAspect="1"/>
          </p:cNvGrpSpPr>
          <p:nvPr/>
        </p:nvGrpSpPr>
        <p:grpSpPr>
          <a:xfrm>
            <a:off x="1560518" y="5873354"/>
            <a:ext cx="1980000" cy="535607"/>
            <a:chOff x="2776538" y="2970213"/>
            <a:chExt cx="3386137" cy="915987"/>
          </a:xfrm>
          <a:solidFill>
            <a:schemeClr val="tx2"/>
          </a:solidFill>
        </p:grpSpPr>
        <p:sp>
          <p:nvSpPr>
            <p:cNvPr id="89" name="Freeform 6">
              <a:extLst>
                <a:ext uri="{FF2B5EF4-FFF2-40B4-BE49-F238E27FC236}">
                  <a16:creationId xmlns:a16="http://schemas.microsoft.com/office/drawing/2014/main" id="{366C7E47-AC51-4AF8-BC96-13C2C7173FAD}"/>
                </a:ext>
              </a:extLst>
            </p:cNvPr>
            <p:cNvSpPr>
              <a:spLocks noEditPoints="1"/>
            </p:cNvSpPr>
            <p:nvPr/>
          </p:nvSpPr>
          <p:spPr bwMode="auto">
            <a:xfrm>
              <a:off x="2776538" y="3214688"/>
              <a:ext cx="2085975" cy="671512"/>
            </a:xfrm>
            <a:custGeom>
              <a:avLst/>
              <a:gdLst>
                <a:gd name="T0" fmla="*/ 541 w 556"/>
                <a:gd name="T1" fmla="*/ 1 h 179"/>
                <a:gd name="T2" fmla="*/ 119 w 556"/>
                <a:gd name="T3" fmla="*/ 1 h 179"/>
                <a:gd name="T4" fmla="*/ 102 w 556"/>
                <a:gd name="T5" fmla="*/ 8 h 179"/>
                <a:gd name="T6" fmla="*/ 92 w 556"/>
                <a:gd name="T7" fmla="*/ 179 h 179"/>
                <a:gd name="T8" fmla="*/ 555 w 556"/>
                <a:gd name="T9" fmla="*/ 179 h 179"/>
                <a:gd name="T10" fmla="*/ 555 w 556"/>
                <a:gd name="T11" fmla="*/ 13 h 179"/>
                <a:gd name="T12" fmla="*/ 541 w 556"/>
                <a:gd name="T13" fmla="*/ 1 h 179"/>
                <a:gd name="T14" fmla="*/ 183 w 556"/>
                <a:gd name="T15" fmla="*/ 137 h 179"/>
                <a:gd name="T16" fmla="*/ 66 w 556"/>
                <a:gd name="T17" fmla="*/ 137 h 179"/>
                <a:gd name="T18" fmla="*/ 106 w 556"/>
                <a:gd name="T19" fmla="*/ 16 h 179"/>
                <a:gd name="T20" fmla="*/ 183 w 556"/>
                <a:gd name="T21" fmla="*/ 16 h 179"/>
                <a:gd name="T22" fmla="*/ 183 w 556"/>
                <a:gd name="T23" fmla="*/ 137 h 179"/>
                <a:gd name="T24" fmla="*/ 271 w 556"/>
                <a:gd name="T25" fmla="*/ 85 h 179"/>
                <a:gd name="T26" fmla="*/ 213 w 556"/>
                <a:gd name="T27" fmla="*/ 85 h 179"/>
                <a:gd name="T28" fmla="*/ 213 w 556"/>
                <a:gd name="T29" fmla="*/ 19 h 179"/>
                <a:gd name="T30" fmla="*/ 271 w 556"/>
                <a:gd name="T31" fmla="*/ 19 h 179"/>
                <a:gd name="T32" fmla="*/ 271 w 556"/>
                <a:gd name="T33" fmla="*/ 85 h 179"/>
                <a:gd name="T34" fmla="*/ 329 w 556"/>
                <a:gd name="T35" fmla="*/ 155 h 179"/>
                <a:gd name="T36" fmla="*/ 294 w 556"/>
                <a:gd name="T37" fmla="*/ 155 h 179"/>
                <a:gd name="T38" fmla="*/ 294 w 556"/>
                <a:gd name="T39" fmla="*/ 19 h 179"/>
                <a:gd name="T40" fmla="*/ 329 w 556"/>
                <a:gd name="T41" fmla="*/ 19 h 179"/>
                <a:gd name="T42" fmla="*/ 329 w 556"/>
                <a:gd name="T43" fmla="*/ 155 h 179"/>
                <a:gd name="T44" fmla="*/ 371 w 556"/>
                <a:gd name="T45" fmla="*/ 155 h 179"/>
                <a:gd name="T46" fmla="*/ 336 w 556"/>
                <a:gd name="T47" fmla="*/ 155 h 179"/>
                <a:gd name="T48" fmla="*/ 336 w 556"/>
                <a:gd name="T49" fmla="*/ 19 h 179"/>
                <a:gd name="T50" fmla="*/ 371 w 556"/>
                <a:gd name="T51" fmla="*/ 19 h 179"/>
                <a:gd name="T52" fmla="*/ 371 w 556"/>
                <a:gd name="T53" fmla="*/ 155 h 179"/>
                <a:gd name="T54" fmla="*/ 451 w 556"/>
                <a:gd name="T55" fmla="*/ 85 h 179"/>
                <a:gd name="T56" fmla="*/ 392 w 556"/>
                <a:gd name="T57" fmla="*/ 85 h 179"/>
                <a:gd name="T58" fmla="*/ 392 w 556"/>
                <a:gd name="T59" fmla="*/ 19 h 179"/>
                <a:gd name="T60" fmla="*/ 451 w 556"/>
                <a:gd name="T61" fmla="*/ 19 h 179"/>
                <a:gd name="T62" fmla="*/ 451 w 556"/>
                <a:gd name="T63" fmla="*/ 85 h 179"/>
                <a:gd name="T64" fmla="*/ 520 w 556"/>
                <a:gd name="T65" fmla="*/ 85 h 179"/>
                <a:gd name="T66" fmla="*/ 461 w 556"/>
                <a:gd name="T67" fmla="*/ 85 h 179"/>
                <a:gd name="T68" fmla="*/ 461 w 556"/>
                <a:gd name="T69" fmla="*/ 19 h 179"/>
                <a:gd name="T70" fmla="*/ 520 w 556"/>
                <a:gd name="T71" fmla="*/ 19 h 179"/>
                <a:gd name="T72" fmla="*/ 520 w 556"/>
                <a:gd name="T73" fmla="*/ 8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6" h="179">
                  <a:moveTo>
                    <a:pt x="541" y="1"/>
                  </a:moveTo>
                  <a:cubicBezTo>
                    <a:pt x="119" y="1"/>
                    <a:pt x="119" y="1"/>
                    <a:pt x="119" y="1"/>
                  </a:cubicBezTo>
                  <a:cubicBezTo>
                    <a:pt x="119" y="1"/>
                    <a:pt x="108" y="0"/>
                    <a:pt x="102" y="8"/>
                  </a:cubicBezTo>
                  <a:cubicBezTo>
                    <a:pt x="102" y="8"/>
                    <a:pt x="0" y="128"/>
                    <a:pt x="92" y="179"/>
                  </a:cubicBezTo>
                  <a:cubicBezTo>
                    <a:pt x="555" y="179"/>
                    <a:pt x="555" y="179"/>
                    <a:pt x="555" y="179"/>
                  </a:cubicBezTo>
                  <a:cubicBezTo>
                    <a:pt x="555" y="13"/>
                    <a:pt x="555" y="13"/>
                    <a:pt x="555" y="13"/>
                  </a:cubicBezTo>
                  <a:cubicBezTo>
                    <a:pt x="555" y="13"/>
                    <a:pt x="556" y="2"/>
                    <a:pt x="541" y="1"/>
                  </a:cubicBezTo>
                  <a:close/>
                  <a:moveTo>
                    <a:pt x="183" y="137"/>
                  </a:moveTo>
                  <a:cubicBezTo>
                    <a:pt x="66" y="137"/>
                    <a:pt x="66" y="137"/>
                    <a:pt x="66" y="137"/>
                  </a:cubicBezTo>
                  <a:cubicBezTo>
                    <a:pt x="66" y="137"/>
                    <a:pt x="46" y="94"/>
                    <a:pt x="106" y="16"/>
                  </a:cubicBezTo>
                  <a:cubicBezTo>
                    <a:pt x="183" y="16"/>
                    <a:pt x="183" y="16"/>
                    <a:pt x="183" y="16"/>
                  </a:cubicBezTo>
                  <a:lnTo>
                    <a:pt x="183" y="137"/>
                  </a:lnTo>
                  <a:close/>
                  <a:moveTo>
                    <a:pt x="271" y="85"/>
                  </a:moveTo>
                  <a:cubicBezTo>
                    <a:pt x="213" y="85"/>
                    <a:pt x="213" y="85"/>
                    <a:pt x="213" y="85"/>
                  </a:cubicBezTo>
                  <a:cubicBezTo>
                    <a:pt x="213" y="19"/>
                    <a:pt x="213" y="19"/>
                    <a:pt x="213" y="19"/>
                  </a:cubicBezTo>
                  <a:cubicBezTo>
                    <a:pt x="271" y="19"/>
                    <a:pt x="271" y="19"/>
                    <a:pt x="271" y="19"/>
                  </a:cubicBezTo>
                  <a:lnTo>
                    <a:pt x="271" y="85"/>
                  </a:lnTo>
                  <a:close/>
                  <a:moveTo>
                    <a:pt x="329" y="155"/>
                  </a:moveTo>
                  <a:cubicBezTo>
                    <a:pt x="294" y="155"/>
                    <a:pt x="294" y="155"/>
                    <a:pt x="294" y="155"/>
                  </a:cubicBezTo>
                  <a:cubicBezTo>
                    <a:pt x="294" y="19"/>
                    <a:pt x="294" y="19"/>
                    <a:pt x="294" y="19"/>
                  </a:cubicBezTo>
                  <a:cubicBezTo>
                    <a:pt x="329" y="19"/>
                    <a:pt x="329" y="19"/>
                    <a:pt x="329" y="19"/>
                  </a:cubicBezTo>
                  <a:lnTo>
                    <a:pt x="329" y="155"/>
                  </a:lnTo>
                  <a:close/>
                  <a:moveTo>
                    <a:pt x="371" y="155"/>
                  </a:moveTo>
                  <a:cubicBezTo>
                    <a:pt x="336" y="155"/>
                    <a:pt x="336" y="155"/>
                    <a:pt x="336" y="155"/>
                  </a:cubicBezTo>
                  <a:cubicBezTo>
                    <a:pt x="336" y="19"/>
                    <a:pt x="336" y="19"/>
                    <a:pt x="336" y="19"/>
                  </a:cubicBezTo>
                  <a:cubicBezTo>
                    <a:pt x="371" y="19"/>
                    <a:pt x="371" y="19"/>
                    <a:pt x="371" y="19"/>
                  </a:cubicBezTo>
                  <a:lnTo>
                    <a:pt x="371" y="155"/>
                  </a:lnTo>
                  <a:close/>
                  <a:moveTo>
                    <a:pt x="451" y="85"/>
                  </a:moveTo>
                  <a:cubicBezTo>
                    <a:pt x="392" y="85"/>
                    <a:pt x="392" y="85"/>
                    <a:pt x="392" y="85"/>
                  </a:cubicBezTo>
                  <a:cubicBezTo>
                    <a:pt x="392" y="19"/>
                    <a:pt x="392" y="19"/>
                    <a:pt x="392" y="19"/>
                  </a:cubicBezTo>
                  <a:cubicBezTo>
                    <a:pt x="451" y="19"/>
                    <a:pt x="451" y="19"/>
                    <a:pt x="451" y="19"/>
                  </a:cubicBezTo>
                  <a:lnTo>
                    <a:pt x="451" y="85"/>
                  </a:lnTo>
                  <a:close/>
                  <a:moveTo>
                    <a:pt x="520" y="85"/>
                  </a:moveTo>
                  <a:cubicBezTo>
                    <a:pt x="461" y="85"/>
                    <a:pt x="461" y="85"/>
                    <a:pt x="461" y="85"/>
                  </a:cubicBezTo>
                  <a:cubicBezTo>
                    <a:pt x="461" y="19"/>
                    <a:pt x="461" y="19"/>
                    <a:pt x="461" y="19"/>
                  </a:cubicBezTo>
                  <a:cubicBezTo>
                    <a:pt x="520" y="19"/>
                    <a:pt x="520" y="19"/>
                    <a:pt x="520" y="19"/>
                  </a:cubicBezTo>
                  <a:lnTo>
                    <a:pt x="52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90" name="Freeform 7">
              <a:extLst>
                <a:ext uri="{FF2B5EF4-FFF2-40B4-BE49-F238E27FC236}">
                  <a16:creationId xmlns:a16="http://schemas.microsoft.com/office/drawing/2014/main" id="{C1DD7A67-D7B3-4130-82E8-5174A0044A5E}"/>
                </a:ext>
              </a:extLst>
            </p:cNvPr>
            <p:cNvSpPr>
              <a:spLocks noEditPoints="1"/>
            </p:cNvSpPr>
            <p:nvPr/>
          </p:nvSpPr>
          <p:spPr bwMode="auto">
            <a:xfrm>
              <a:off x="4918075" y="3222625"/>
              <a:ext cx="1244600" cy="663575"/>
            </a:xfrm>
            <a:custGeom>
              <a:avLst/>
              <a:gdLst>
                <a:gd name="T0" fmla="*/ 332 w 332"/>
                <a:gd name="T1" fmla="*/ 11 h 177"/>
                <a:gd name="T2" fmla="*/ 322 w 332"/>
                <a:gd name="T3" fmla="*/ 0 h 177"/>
                <a:gd name="T4" fmla="*/ 11 w 332"/>
                <a:gd name="T5" fmla="*/ 0 h 177"/>
                <a:gd name="T6" fmla="*/ 0 w 332"/>
                <a:gd name="T7" fmla="*/ 11 h 177"/>
                <a:gd name="T8" fmla="*/ 0 w 332"/>
                <a:gd name="T9" fmla="*/ 166 h 177"/>
                <a:gd name="T10" fmla="*/ 11 w 332"/>
                <a:gd name="T11" fmla="*/ 177 h 177"/>
                <a:gd name="T12" fmla="*/ 322 w 332"/>
                <a:gd name="T13" fmla="*/ 177 h 177"/>
                <a:gd name="T14" fmla="*/ 332 w 332"/>
                <a:gd name="T15" fmla="*/ 166 h 177"/>
                <a:gd name="T16" fmla="*/ 332 w 332"/>
                <a:gd name="T17" fmla="*/ 11 h 177"/>
                <a:gd name="T18" fmla="*/ 95 w 332"/>
                <a:gd name="T19" fmla="*/ 83 h 177"/>
                <a:gd name="T20" fmla="*/ 37 w 332"/>
                <a:gd name="T21" fmla="*/ 83 h 177"/>
                <a:gd name="T22" fmla="*/ 37 w 332"/>
                <a:gd name="T23" fmla="*/ 17 h 177"/>
                <a:gd name="T24" fmla="*/ 95 w 332"/>
                <a:gd name="T25" fmla="*/ 17 h 177"/>
                <a:gd name="T26" fmla="*/ 95 w 332"/>
                <a:gd name="T27" fmla="*/ 83 h 177"/>
                <a:gd name="T28" fmla="*/ 153 w 332"/>
                <a:gd name="T29" fmla="*/ 153 h 177"/>
                <a:gd name="T30" fmla="*/ 118 w 332"/>
                <a:gd name="T31" fmla="*/ 153 h 177"/>
                <a:gd name="T32" fmla="*/ 118 w 332"/>
                <a:gd name="T33" fmla="*/ 17 h 177"/>
                <a:gd name="T34" fmla="*/ 153 w 332"/>
                <a:gd name="T35" fmla="*/ 17 h 177"/>
                <a:gd name="T36" fmla="*/ 153 w 332"/>
                <a:gd name="T37" fmla="*/ 153 h 177"/>
                <a:gd name="T38" fmla="*/ 195 w 332"/>
                <a:gd name="T39" fmla="*/ 153 h 177"/>
                <a:gd name="T40" fmla="*/ 160 w 332"/>
                <a:gd name="T41" fmla="*/ 153 h 177"/>
                <a:gd name="T42" fmla="*/ 160 w 332"/>
                <a:gd name="T43" fmla="*/ 17 h 177"/>
                <a:gd name="T44" fmla="*/ 195 w 332"/>
                <a:gd name="T45" fmla="*/ 17 h 177"/>
                <a:gd name="T46" fmla="*/ 195 w 332"/>
                <a:gd name="T47" fmla="*/ 153 h 177"/>
                <a:gd name="T48" fmla="*/ 275 w 332"/>
                <a:gd name="T49" fmla="*/ 83 h 177"/>
                <a:gd name="T50" fmla="*/ 216 w 332"/>
                <a:gd name="T51" fmla="*/ 83 h 177"/>
                <a:gd name="T52" fmla="*/ 216 w 332"/>
                <a:gd name="T53" fmla="*/ 17 h 177"/>
                <a:gd name="T54" fmla="*/ 275 w 332"/>
                <a:gd name="T55" fmla="*/ 17 h 177"/>
                <a:gd name="T56" fmla="*/ 275 w 332"/>
                <a:gd name="T57" fmla="*/ 8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177">
                  <a:moveTo>
                    <a:pt x="332" y="11"/>
                  </a:moveTo>
                  <a:cubicBezTo>
                    <a:pt x="332" y="5"/>
                    <a:pt x="328" y="0"/>
                    <a:pt x="322" y="0"/>
                  </a:cubicBezTo>
                  <a:cubicBezTo>
                    <a:pt x="11" y="0"/>
                    <a:pt x="11" y="0"/>
                    <a:pt x="11" y="0"/>
                  </a:cubicBezTo>
                  <a:cubicBezTo>
                    <a:pt x="5" y="0"/>
                    <a:pt x="0" y="5"/>
                    <a:pt x="0" y="11"/>
                  </a:cubicBezTo>
                  <a:cubicBezTo>
                    <a:pt x="0" y="166"/>
                    <a:pt x="0" y="166"/>
                    <a:pt x="0" y="166"/>
                  </a:cubicBezTo>
                  <a:cubicBezTo>
                    <a:pt x="0" y="172"/>
                    <a:pt x="5" y="177"/>
                    <a:pt x="11" y="177"/>
                  </a:cubicBezTo>
                  <a:cubicBezTo>
                    <a:pt x="322" y="177"/>
                    <a:pt x="322" y="177"/>
                    <a:pt x="322" y="177"/>
                  </a:cubicBezTo>
                  <a:cubicBezTo>
                    <a:pt x="328" y="177"/>
                    <a:pt x="332" y="172"/>
                    <a:pt x="332" y="166"/>
                  </a:cubicBezTo>
                  <a:lnTo>
                    <a:pt x="332" y="11"/>
                  </a:lnTo>
                  <a:close/>
                  <a:moveTo>
                    <a:pt x="95" y="83"/>
                  </a:moveTo>
                  <a:cubicBezTo>
                    <a:pt x="37" y="83"/>
                    <a:pt x="37" y="83"/>
                    <a:pt x="37" y="83"/>
                  </a:cubicBezTo>
                  <a:cubicBezTo>
                    <a:pt x="37" y="17"/>
                    <a:pt x="37" y="17"/>
                    <a:pt x="37" y="17"/>
                  </a:cubicBezTo>
                  <a:cubicBezTo>
                    <a:pt x="95" y="17"/>
                    <a:pt x="95" y="17"/>
                    <a:pt x="95" y="17"/>
                  </a:cubicBezTo>
                  <a:lnTo>
                    <a:pt x="95" y="83"/>
                  </a:lnTo>
                  <a:close/>
                  <a:moveTo>
                    <a:pt x="153" y="153"/>
                  </a:moveTo>
                  <a:cubicBezTo>
                    <a:pt x="118" y="153"/>
                    <a:pt x="118" y="153"/>
                    <a:pt x="118" y="153"/>
                  </a:cubicBezTo>
                  <a:cubicBezTo>
                    <a:pt x="118" y="17"/>
                    <a:pt x="118" y="17"/>
                    <a:pt x="118" y="17"/>
                  </a:cubicBezTo>
                  <a:cubicBezTo>
                    <a:pt x="153" y="17"/>
                    <a:pt x="153" y="17"/>
                    <a:pt x="153" y="17"/>
                  </a:cubicBezTo>
                  <a:lnTo>
                    <a:pt x="153" y="153"/>
                  </a:lnTo>
                  <a:close/>
                  <a:moveTo>
                    <a:pt x="195" y="153"/>
                  </a:moveTo>
                  <a:cubicBezTo>
                    <a:pt x="160" y="153"/>
                    <a:pt x="160" y="153"/>
                    <a:pt x="160" y="153"/>
                  </a:cubicBezTo>
                  <a:cubicBezTo>
                    <a:pt x="160" y="17"/>
                    <a:pt x="160" y="17"/>
                    <a:pt x="160" y="17"/>
                  </a:cubicBezTo>
                  <a:cubicBezTo>
                    <a:pt x="195" y="17"/>
                    <a:pt x="195" y="17"/>
                    <a:pt x="195" y="17"/>
                  </a:cubicBezTo>
                  <a:lnTo>
                    <a:pt x="195" y="153"/>
                  </a:lnTo>
                  <a:close/>
                  <a:moveTo>
                    <a:pt x="275" y="83"/>
                  </a:moveTo>
                  <a:cubicBezTo>
                    <a:pt x="216" y="83"/>
                    <a:pt x="216" y="83"/>
                    <a:pt x="216" y="83"/>
                  </a:cubicBezTo>
                  <a:cubicBezTo>
                    <a:pt x="216" y="17"/>
                    <a:pt x="216" y="17"/>
                    <a:pt x="216" y="17"/>
                  </a:cubicBezTo>
                  <a:cubicBezTo>
                    <a:pt x="275" y="17"/>
                    <a:pt x="275" y="17"/>
                    <a:pt x="275" y="17"/>
                  </a:cubicBezTo>
                  <a:lnTo>
                    <a:pt x="27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91" name="Freeform 8">
              <a:extLst>
                <a:ext uri="{FF2B5EF4-FFF2-40B4-BE49-F238E27FC236}">
                  <a16:creationId xmlns:a16="http://schemas.microsoft.com/office/drawing/2014/main" id="{073266AE-624F-4CD9-85B4-964A4D91AE2C}"/>
                </a:ext>
              </a:extLst>
            </p:cNvPr>
            <p:cNvSpPr>
              <a:spLocks/>
            </p:cNvSpPr>
            <p:nvPr/>
          </p:nvSpPr>
          <p:spPr bwMode="auto">
            <a:xfrm>
              <a:off x="3624263" y="2970213"/>
              <a:ext cx="157162" cy="274637"/>
            </a:xfrm>
            <a:custGeom>
              <a:avLst/>
              <a:gdLst>
                <a:gd name="T0" fmla="*/ 78 w 99"/>
                <a:gd name="T1" fmla="*/ 173 h 173"/>
                <a:gd name="T2" fmla="*/ 0 w 99"/>
                <a:gd name="T3" fmla="*/ 88 h 173"/>
                <a:gd name="T4" fmla="*/ 80 w 99"/>
                <a:gd name="T5" fmla="*/ 0 h 173"/>
                <a:gd name="T6" fmla="*/ 99 w 99"/>
                <a:gd name="T7" fmla="*/ 19 h 173"/>
                <a:gd name="T8" fmla="*/ 38 w 99"/>
                <a:gd name="T9" fmla="*/ 88 h 173"/>
                <a:gd name="T10" fmla="*/ 99 w 99"/>
                <a:gd name="T11" fmla="*/ 156 h 173"/>
                <a:gd name="T12" fmla="*/ 78 w 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99" h="173">
                  <a:moveTo>
                    <a:pt x="78" y="173"/>
                  </a:moveTo>
                  <a:lnTo>
                    <a:pt x="0" y="88"/>
                  </a:lnTo>
                  <a:lnTo>
                    <a:pt x="80" y="0"/>
                  </a:lnTo>
                  <a:lnTo>
                    <a:pt x="99" y="19"/>
                  </a:lnTo>
                  <a:lnTo>
                    <a:pt x="38" y="88"/>
                  </a:lnTo>
                  <a:lnTo>
                    <a:pt x="99" y="156"/>
                  </a:lnTo>
                  <a:lnTo>
                    <a:pt x="78"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92" name="Rectangle 9">
              <a:extLst>
                <a:ext uri="{FF2B5EF4-FFF2-40B4-BE49-F238E27FC236}">
                  <a16:creationId xmlns:a16="http://schemas.microsoft.com/office/drawing/2014/main" id="{D59DDC20-B47A-45D5-A1A3-97FD9856F9DB}"/>
                </a:ext>
              </a:extLst>
            </p:cNvPr>
            <p:cNvSpPr>
              <a:spLocks noChangeArrowheads="1"/>
            </p:cNvSpPr>
            <p:nvPr/>
          </p:nvSpPr>
          <p:spPr bwMode="auto">
            <a:xfrm>
              <a:off x="3643313" y="2974975"/>
              <a:ext cx="2063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93" name="Freeform 10">
              <a:extLst>
                <a:ext uri="{FF2B5EF4-FFF2-40B4-BE49-F238E27FC236}">
                  <a16:creationId xmlns:a16="http://schemas.microsoft.com/office/drawing/2014/main" id="{5BBEF2D0-27EE-456E-B474-5AFB4AF61D0E}"/>
                </a:ext>
              </a:extLst>
            </p:cNvPr>
            <p:cNvSpPr>
              <a:spLocks/>
            </p:cNvSpPr>
            <p:nvPr/>
          </p:nvSpPr>
          <p:spPr bwMode="auto">
            <a:xfrm>
              <a:off x="5229225" y="2970213"/>
              <a:ext cx="157162" cy="274637"/>
            </a:xfrm>
            <a:custGeom>
              <a:avLst/>
              <a:gdLst>
                <a:gd name="T0" fmla="*/ 78 w 99"/>
                <a:gd name="T1" fmla="*/ 173 h 173"/>
                <a:gd name="T2" fmla="*/ 0 w 99"/>
                <a:gd name="T3" fmla="*/ 88 h 173"/>
                <a:gd name="T4" fmla="*/ 80 w 99"/>
                <a:gd name="T5" fmla="*/ 0 h 173"/>
                <a:gd name="T6" fmla="*/ 99 w 99"/>
                <a:gd name="T7" fmla="*/ 19 h 173"/>
                <a:gd name="T8" fmla="*/ 38 w 99"/>
                <a:gd name="T9" fmla="*/ 88 h 173"/>
                <a:gd name="T10" fmla="*/ 99 w 99"/>
                <a:gd name="T11" fmla="*/ 156 h 173"/>
                <a:gd name="T12" fmla="*/ 78 w 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99" h="173">
                  <a:moveTo>
                    <a:pt x="78" y="173"/>
                  </a:moveTo>
                  <a:lnTo>
                    <a:pt x="0" y="88"/>
                  </a:lnTo>
                  <a:lnTo>
                    <a:pt x="80" y="0"/>
                  </a:lnTo>
                  <a:lnTo>
                    <a:pt x="99" y="19"/>
                  </a:lnTo>
                  <a:lnTo>
                    <a:pt x="38" y="88"/>
                  </a:lnTo>
                  <a:lnTo>
                    <a:pt x="99" y="156"/>
                  </a:lnTo>
                  <a:lnTo>
                    <a:pt x="78"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sp>
          <p:nvSpPr>
            <p:cNvPr id="94" name="Rectangle 11">
              <a:extLst>
                <a:ext uri="{FF2B5EF4-FFF2-40B4-BE49-F238E27FC236}">
                  <a16:creationId xmlns:a16="http://schemas.microsoft.com/office/drawing/2014/main" id="{F5E6ACE4-FC85-4C95-A421-D242BBF062E9}"/>
                </a:ext>
              </a:extLst>
            </p:cNvPr>
            <p:cNvSpPr>
              <a:spLocks noChangeArrowheads="1"/>
            </p:cNvSpPr>
            <p:nvPr/>
          </p:nvSpPr>
          <p:spPr bwMode="auto">
            <a:xfrm>
              <a:off x="5248275" y="2974975"/>
              <a:ext cx="2063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solidFill>
                  <a:prstClr val="black"/>
                </a:solidFill>
                <a:latin typeface="Meiryo UI" panose="020B0604030504040204" pitchFamily="50" charset="-128"/>
                <a:ea typeface="Meiryo UI" panose="020B0604030504040204" pitchFamily="50" charset="-128"/>
              </a:endParaRPr>
            </a:p>
          </p:txBody>
        </p:sp>
      </p:grpSp>
      <p:sp>
        <p:nvSpPr>
          <p:cNvPr id="95" name="楕円 94"/>
          <p:cNvSpPr/>
          <p:nvPr/>
        </p:nvSpPr>
        <p:spPr>
          <a:xfrm>
            <a:off x="3144446" y="2983680"/>
            <a:ext cx="2776684" cy="2619493"/>
          </a:xfrm>
          <a:prstGeom prst="ellipse">
            <a:avLst/>
          </a:prstGeom>
          <a:solidFill>
            <a:srgbClr val="66C5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96" name="テキスト ボックス 95"/>
          <p:cNvSpPr txBox="1"/>
          <p:nvPr/>
        </p:nvSpPr>
        <p:spPr>
          <a:xfrm>
            <a:off x="5082671" y="6075881"/>
            <a:ext cx="2154436" cy="318924"/>
          </a:xfrm>
          <a:prstGeom prst="rect">
            <a:avLst/>
          </a:prstGeom>
          <a:noFill/>
        </p:spPr>
        <p:txBody>
          <a:bodyPr wrap="none" lIns="0" tIns="72000" rIns="0" bIns="0" rtlCol="0">
            <a:spAutoFit/>
          </a:bodyPr>
          <a:lstStyle/>
          <a:p>
            <a:pPr algn="ctr"/>
            <a:r>
              <a:rPr lang="en-US" altLang="ja-JP" sz="800" dirty="0">
                <a:solidFill>
                  <a:schemeClr val="tx1">
                    <a:lumMod val="75000"/>
                  </a:schemeClr>
                </a:solidFill>
                <a:cs typeface="Meiryo UI" panose="020B0604030504040204" pitchFamily="50" charset="-128"/>
              </a:rPr>
              <a:t>※</a:t>
            </a:r>
            <a:r>
              <a:rPr lang="ja-JP" altLang="en-US" sz="800" dirty="0">
                <a:solidFill>
                  <a:schemeClr val="tx1">
                    <a:lumMod val="75000"/>
                  </a:schemeClr>
                </a:solidFill>
                <a:cs typeface="Meiryo UI" panose="020B0604030504040204" pitchFamily="50" charset="-128"/>
              </a:rPr>
              <a:t>現時点では上記券種も確定ではありません</a:t>
            </a:r>
            <a:r>
              <a:rPr lang="ja-JP" altLang="en-US" sz="800" dirty="0" smtClean="0">
                <a:solidFill>
                  <a:schemeClr val="tx1">
                    <a:lumMod val="75000"/>
                  </a:schemeClr>
                </a:solidFill>
                <a:cs typeface="Meiryo UI" panose="020B0604030504040204" pitchFamily="50" charset="-128"/>
              </a:rPr>
              <a:t>。</a:t>
            </a:r>
            <a:endParaRPr lang="en-US" altLang="ja-JP" sz="800" dirty="0" smtClean="0">
              <a:solidFill>
                <a:schemeClr val="tx1">
                  <a:lumMod val="75000"/>
                </a:schemeClr>
              </a:solidFill>
              <a:cs typeface="Meiryo UI" panose="020B0604030504040204" pitchFamily="50" charset="-128"/>
            </a:endParaRPr>
          </a:p>
          <a:p>
            <a:pPr algn="ctr"/>
            <a:r>
              <a:rPr lang="ja-JP" altLang="en-US" sz="800" dirty="0">
                <a:solidFill>
                  <a:schemeClr val="tx1">
                    <a:lumMod val="75000"/>
                  </a:schemeClr>
                </a:solidFill>
                <a:cs typeface="Meiryo UI" panose="020B0604030504040204" pitchFamily="50" charset="-128"/>
              </a:rPr>
              <a:t>　</a:t>
            </a:r>
            <a:r>
              <a:rPr lang="ja-JP" altLang="en-US" sz="800" dirty="0" smtClean="0">
                <a:solidFill>
                  <a:schemeClr val="tx1">
                    <a:lumMod val="75000"/>
                  </a:schemeClr>
                </a:solidFill>
                <a:cs typeface="Meiryo UI" panose="020B0604030504040204" pitchFamily="50" charset="-128"/>
              </a:rPr>
              <a:t>対応金種について順次拡大予定となります。</a:t>
            </a:r>
            <a:endParaRPr lang="ja-JP" altLang="en-US" sz="800" dirty="0">
              <a:solidFill>
                <a:schemeClr val="tx1">
                  <a:lumMod val="75000"/>
                </a:schemeClr>
              </a:solidFill>
              <a:cs typeface="Meiryo UI" panose="020B0604030504040204" pitchFamily="50" charset="-128"/>
            </a:endParaRPr>
          </a:p>
        </p:txBody>
      </p:sp>
      <p:sp>
        <p:nvSpPr>
          <p:cNvPr id="97" name="正方形/長方形 96"/>
          <p:cNvSpPr/>
          <p:nvPr/>
        </p:nvSpPr>
        <p:spPr>
          <a:xfrm>
            <a:off x="7179992" y="1861564"/>
            <a:ext cx="2640131" cy="4547397"/>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lang="ja-JP" altLang="en-US" sz="1300" b="1"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アクワイヤラ</a:t>
            </a:r>
            <a:endParaRPr lang="ja-JP" altLang="en-US" sz="1300"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273602" y="2476209"/>
            <a:ext cx="2464739" cy="136065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1100" dirty="0" smtClean="0">
                <a:solidFill>
                  <a:schemeClr val="bg1">
                    <a:lumMod val="50000"/>
                  </a:schemeClr>
                </a:solidFill>
                <a:latin typeface="+mn-ea"/>
                <a:cs typeface="Meiryo UI" panose="020B0604030504040204" pitchFamily="50" charset="-128"/>
              </a:rPr>
              <a:t>クレジット</a:t>
            </a:r>
            <a:endParaRPr lang="en-US" altLang="ja-JP" sz="1100" dirty="0" smtClean="0">
              <a:solidFill>
                <a:schemeClr val="bg1">
                  <a:lumMod val="50000"/>
                </a:schemeClr>
              </a:solidFill>
              <a:latin typeface="+mn-ea"/>
              <a:cs typeface="Meiryo UI" panose="020B0604030504040204" pitchFamily="50" charset="-128"/>
            </a:endParaRPr>
          </a:p>
          <a:p>
            <a:pPr algn="ctr"/>
            <a:endParaRPr kumimoji="1" lang="en-US" altLang="ja-JP" sz="1100" dirty="0">
              <a:solidFill>
                <a:schemeClr val="bg1">
                  <a:lumMod val="50000"/>
                </a:schemeClr>
              </a:solidFill>
              <a:latin typeface="+mn-ea"/>
              <a:cs typeface="Meiryo UI" panose="020B0604030504040204" pitchFamily="50" charset="-128"/>
            </a:endParaRPr>
          </a:p>
          <a:p>
            <a:pPr algn="ctr"/>
            <a:endParaRPr lang="en-US" altLang="ja-JP" sz="1100" dirty="0" smtClean="0">
              <a:solidFill>
                <a:schemeClr val="bg1">
                  <a:lumMod val="50000"/>
                </a:schemeClr>
              </a:solidFill>
              <a:latin typeface="+mn-ea"/>
              <a:cs typeface="Meiryo UI" panose="020B0604030504040204" pitchFamily="50" charset="-128"/>
            </a:endParaRPr>
          </a:p>
          <a:p>
            <a:pPr algn="ctr"/>
            <a:endParaRPr kumimoji="1" lang="en-US" altLang="ja-JP" sz="1100" dirty="0">
              <a:solidFill>
                <a:schemeClr val="bg1">
                  <a:lumMod val="50000"/>
                </a:schemeClr>
              </a:solidFill>
              <a:latin typeface="+mn-ea"/>
              <a:cs typeface="Meiryo UI" panose="020B0604030504040204" pitchFamily="50" charset="-128"/>
            </a:endParaRPr>
          </a:p>
          <a:p>
            <a:pPr algn="ctr"/>
            <a:endParaRPr lang="en-US" altLang="ja-JP" sz="1100" dirty="0" smtClean="0">
              <a:solidFill>
                <a:schemeClr val="bg1">
                  <a:lumMod val="50000"/>
                </a:schemeClr>
              </a:solidFill>
              <a:latin typeface="+mn-ea"/>
              <a:cs typeface="Meiryo UI" panose="020B0604030504040204" pitchFamily="50" charset="-128"/>
            </a:endParaRPr>
          </a:p>
          <a:p>
            <a:pPr algn="ctr"/>
            <a:endParaRPr kumimoji="1" lang="en-US" altLang="ja-JP" sz="1100" dirty="0">
              <a:solidFill>
                <a:schemeClr val="bg1">
                  <a:lumMod val="50000"/>
                </a:schemeClr>
              </a:solidFill>
              <a:latin typeface="+mn-ea"/>
              <a:cs typeface="Meiryo UI" panose="020B0604030504040204" pitchFamily="50" charset="-128"/>
            </a:endParaRPr>
          </a:p>
          <a:p>
            <a:pPr algn="ctr"/>
            <a:endParaRPr lang="en-US" altLang="ja-JP" sz="1100" dirty="0" smtClean="0">
              <a:solidFill>
                <a:schemeClr val="bg1">
                  <a:lumMod val="50000"/>
                </a:schemeClr>
              </a:solidFill>
              <a:latin typeface="+mn-ea"/>
              <a:cs typeface="Meiryo UI" panose="020B0604030504040204" pitchFamily="50" charset="-128"/>
            </a:endParaRPr>
          </a:p>
          <a:p>
            <a:pPr algn="r"/>
            <a:r>
              <a:rPr kumimoji="1" lang="en-US" altLang="ja-JP" sz="800" dirty="0" smtClean="0">
                <a:solidFill>
                  <a:schemeClr val="bg1">
                    <a:lumMod val="50000"/>
                  </a:schemeClr>
                </a:solidFill>
                <a:latin typeface="+mn-ea"/>
                <a:cs typeface="Meiryo UI" panose="020B0604030504040204" pitchFamily="50" charset="-128"/>
              </a:rPr>
              <a:t>※</a:t>
            </a:r>
            <a:r>
              <a:rPr kumimoji="1" lang="ja-JP" altLang="en-US" sz="800" dirty="0" smtClean="0">
                <a:solidFill>
                  <a:schemeClr val="bg1">
                    <a:lumMod val="50000"/>
                  </a:schemeClr>
                </a:solidFill>
                <a:latin typeface="+mn-ea"/>
                <a:cs typeface="Meiryo UI" panose="020B0604030504040204" pitchFamily="50" charset="-128"/>
              </a:rPr>
              <a:t>国際ブランドのみ表記</a:t>
            </a:r>
          </a:p>
        </p:txBody>
      </p:sp>
      <p:grpSp>
        <p:nvGrpSpPr>
          <p:cNvPr id="99" name="グループ化 98"/>
          <p:cNvGrpSpPr/>
          <p:nvPr/>
        </p:nvGrpSpPr>
        <p:grpSpPr>
          <a:xfrm>
            <a:off x="9428331" y="1908400"/>
            <a:ext cx="437016" cy="432470"/>
            <a:chOff x="8422617" y="1307693"/>
            <a:chExt cx="581627" cy="637766"/>
          </a:xfrm>
        </p:grpSpPr>
        <p:sp>
          <p:nvSpPr>
            <p:cNvPr id="100" name="Freeform 44">
              <a:extLst>
                <a:ext uri="{FF2B5EF4-FFF2-40B4-BE49-F238E27FC236}">
                  <a16:creationId xmlns:a16="http://schemas.microsoft.com/office/drawing/2014/main" id="{36A1989A-449F-4D17-AE6B-B443F46104BC}"/>
                </a:ext>
              </a:extLst>
            </p:cNvPr>
            <p:cNvSpPr>
              <a:spLocks/>
            </p:cNvSpPr>
            <p:nvPr/>
          </p:nvSpPr>
          <p:spPr bwMode="auto">
            <a:xfrm>
              <a:off x="8637906" y="1582013"/>
              <a:ext cx="151628" cy="188089"/>
            </a:xfrm>
            <a:custGeom>
              <a:avLst/>
              <a:gdLst>
                <a:gd name="T0" fmla="*/ 0 w 262"/>
                <a:gd name="T1" fmla="*/ 196 h 325"/>
                <a:gd name="T2" fmla="*/ 0 w 262"/>
                <a:gd name="T3" fmla="*/ 196 h 325"/>
                <a:gd name="T4" fmla="*/ 0 w 262"/>
                <a:gd name="T5" fmla="*/ 244 h 325"/>
                <a:gd name="T6" fmla="*/ 0 w 262"/>
                <a:gd name="T7" fmla="*/ 251 h 325"/>
                <a:gd name="T8" fmla="*/ 99 w 262"/>
                <a:gd name="T9" fmla="*/ 251 h 325"/>
                <a:gd name="T10" fmla="*/ 99 w 262"/>
                <a:gd name="T11" fmla="*/ 325 h 325"/>
                <a:gd name="T12" fmla="*/ 162 w 262"/>
                <a:gd name="T13" fmla="*/ 325 h 325"/>
                <a:gd name="T14" fmla="*/ 162 w 262"/>
                <a:gd name="T15" fmla="*/ 251 h 325"/>
                <a:gd name="T16" fmla="*/ 262 w 262"/>
                <a:gd name="T17" fmla="*/ 251 h 325"/>
                <a:gd name="T18" fmla="*/ 262 w 262"/>
                <a:gd name="T19" fmla="*/ 244 h 325"/>
                <a:gd name="T20" fmla="*/ 262 w 262"/>
                <a:gd name="T21" fmla="*/ 196 h 325"/>
                <a:gd name="T22" fmla="*/ 262 w 262"/>
                <a:gd name="T23" fmla="*/ 196 h 325"/>
                <a:gd name="T24" fmla="*/ 162 w 262"/>
                <a:gd name="T25" fmla="*/ 196 h 325"/>
                <a:gd name="T26" fmla="*/ 162 w 262"/>
                <a:gd name="T27" fmla="*/ 176 h 325"/>
                <a:gd name="T28" fmla="*/ 178 w 262"/>
                <a:gd name="T29" fmla="*/ 144 h 325"/>
                <a:gd name="T30" fmla="*/ 262 w 262"/>
                <a:gd name="T31" fmla="*/ 144 h 325"/>
                <a:gd name="T32" fmla="*/ 262 w 262"/>
                <a:gd name="T33" fmla="*/ 134 h 325"/>
                <a:gd name="T34" fmla="*/ 262 w 262"/>
                <a:gd name="T35" fmla="*/ 102 h 325"/>
                <a:gd name="T36" fmla="*/ 262 w 262"/>
                <a:gd name="T37" fmla="*/ 92 h 325"/>
                <a:gd name="T38" fmla="*/ 207 w 262"/>
                <a:gd name="T39" fmla="*/ 92 h 325"/>
                <a:gd name="T40" fmla="*/ 251 w 262"/>
                <a:gd name="T41" fmla="*/ 0 h 325"/>
                <a:gd name="T42" fmla="*/ 246 w 262"/>
                <a:gd name="T43" fmla="*/ 0 h 325"/>
                <a:gd name="T44" fmla="*/ 199 w 262"/>
                <a:gd name="T45" fmla="*/ 0 h 325"/>
                <a:gd name="T46" fmla="*/ 194 w 262"/>
                <a:gd name="T47" fmla="*/ 0 h 325"/>
                <a:gd name="T48" fmla="*/ 131 w 262"/>
                <a:gd name="T49" fmla="*/ 115 h 325"/>
                <a:gd name="T50" fmla="*/ 68 w 262"/>
                <a:gd name="T51" fmla="*/ 0 h 325"/>
                <a:gd name="T52" fmla="*/ 63 w 262"/>
                <a:gd name="T53" fmla="*/ 0 h 325"/>
                <a:gd name="T54" fmla="*/ 16 w 262"/>
                <a:gd name="T55" fmla="*/ 0 h 325"/>
                <a:gd name="T56" fmla="*/ 10 w 262"/>
                <a:gd name="T57" fmla="*/ 0 h 325"/>
                <a:gd name="T58" fmla="*/ 55 w 262"/>
                <a:gd name="T59" fmla="*/ 92 h 325"/>
                <a:gd name="T60" fmla="*/ 0 w 262"/>
                <a:gd name="T61" fmla="*/ 92 h 325"/>
                <a:gd name="T62" fmla="*/ 0 w 262"/>
                <a:gd name="T63" fmla="*/ 102 h 325"/>
                <a:gd name="T64" fmla="*/ 0 w 262"/>
                <a:gd name="T65" fmla="*/ 134 h 325"/>
                <a:gd name="T66" fmla="*/ 0 w 262"/>
                <a:gd name="T67" fmla="*/ 144 h 325"/>
                <a:gd name="T68" fmla="*/ 84 w 262"/>
                <a:gd name="T69" fmla="*/ 144 h 325"/>
                <a:gd name="T70" fmla="*/ 99 w 262"/>
                <a:gd name="T71" fmla="*/ 176 h 325"/>
                <a:gd name="T72" fmla="*/ 99 w 262"/>
                <a:gd name="T73" fmla="*/ 196 h 325"/>
                <a:gd name="T74" fmla="*/ 0 w 262"/>
                <a:gd name="T75" fmla="*/ 19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2" h="325">
                  <a:moveTo>
                    <a:pt x="0" y="196"/>
                  </a:moveTo>
                  <a:lnTo>
                    <a:pt x="0" y="196"/>
                  </a:lnTo>
                  <a:lnTo>
                    <a:pt x="0" y="244"/>
                  </a:lnTo>
                  <a:lnTo>
                    <a:pt x="0" y="251"/>
                  </a:lnTo>
                  <a:lnTo>
                    <a:pt x="99" y="251"/>
                  </a:lnTo>
                  <a:lnTo>
                    <a:pt x="99" y="325"/>
                  </a:lnTo>
                  <a:lnTo>
                    <a:pt x="162" y="325"/>
                  </a:lnTo>
                  <a:lnTo>
                    <a:pt x="162" y="251"/>
                  </a:lnTo>
                  <a:lnTo>
                    <a:pt x="262" y="251"/>
                  </a:lnTo>
                  <a:lnTo>
                    <a:pt x="262" y="244"/>
                  </a:lnTo>
                  <a:lnTo>
                    <a:pt x="262" y="196"/>
                  </a:lnTo>
                  <a:lnTo>
                    <a:pt x="262" y="196"/>
                  </a:lnTo>
                  <a:lnTo>
                    <a:pt x="162" y="196"/>
                  </a:lnTo>
                  <a:lnTo>
                    <a:pt x="162" y="176"/>
                  </a:lnTo>
                  <a:lnTo>
                    <a:pt x="178" y="144"/>
                  </a:lnTo>
                  <a:lnTo>
                    <a:pt x="262" y="144"/>
                  </a:lnTo>
                  <a:lnTo>
                    <a:pt x="262" y="134"/>
                  </a:lnTo>
                  <a:lnTo>
                    <a:pt x="262" y="102"/>
                  </a:lnTo>
                  <a:lnTo>
                    <a:pt x="262" y="92"/>
                  </a:lnTo>
                  <a:lnTo>
                    <a:pt x="207" y="92"/>
                  </a:lnTo>
                  <a:lnTo>
                    <a:pt x="251" y="0"/>
                  </a:lnTo>
                  <a:lnTo>
                    <a:pt x="246" y="0"/>
                  </a:lnTo>
                  <a:lnTo>
                    <a:pt x="199" y="0"/>
                  </a:lnTo>
                  <a:lnTo>
                    <a:pt x="194" y="0"/>
                  </a:lnTo>
                  <a:lnTo>
                    <a:pt x="131" y="115"/>
                  </a:lnTo>
                  <a:lnTo>
                    <a:pt x="68" y="0"/>
                  </a:lnTo>
                  <a:lnTo>
                    <a:pt x="63" y="0"/>
                  </a:lnTo>
                  <a:lnTo>
                    <a:pt x="16" y="0"/>
                  </a:lnTo>
                  <a:lnTo>
                    <a:pt x="10" y="0"/>
                  </a:lnTo>
                  <a:lnTo>
                    <a:pt x="55" y="92"/>
                  </a:lnTo>
                  <a:lnTo>
                    <a:pt x="0" y="92"/>
                  </a:lnTo>
                  <a:lnTo>
                    <a:pt x="0" y="102"/>
                  </a:lnTo>
                  <a:lnTo>
                    <a:pt x="0" y="134"/>
                  </a:lnTo>
                  <a:lnTo>
                    <a:pt x="0" y="144"/>
                  </a:lnTo>
                  <a:lnTo>
                    <a:pt x="84" y="144"/>
                  </a:lnTo>
                  <a:lnTo>
                    <a:pt x="99" y="176"/>
                  </a:lnTo>
                  <a:lnTo>
                    <a:pt x="99" y="196"/>
                  </a:lnTo>
                  <a:lnTo>
                    <a:pt x="0" y="19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1" name="Freeform 49">
              <a:extLst>
                <a:ext uri="{FF2B5EF4-FFF2-40B4-BE49-F238E27FC236}">
                  <a16:creationId xmlns:a16="http://schemas.microsoft.com/office/drawing/2014/main" id="{83C154D2-5E06-420A-8327-ADE4E67F8EDF}"/>
                </a:ext>
              </a:extLst>
            </p:cNvPr>
            <p:cNvSpPr>
              <a:spLocks/>
            </p:cNvSpPr>
            <p:nvPr/>
          </p:nvSpPr>
          <p:spPr bwMode="auto">
            <a:xfrm>
              <a:off x="8422617" y="1307693"/>
              <a:ext cx="581627" cy="183459"/>
            </a:xfrm>
            <a:custGeom>
              <a:avLst/>
              <a:gdLst>
                <a:gd name="T0" fmla="*/ 503 w 1005"/>
                <a:gd name="T1" fmla="*/ 0 h 317"/>
                <a:gd name="T2" fmla="*/ 0 w 1005"/>
                <a:gd name="T3" fmla="*/ 181 h 317"/>
                <a:gd name="T4" fmla="*/ 0 w 1005"/>
                <a:gd name="T5" fmla="*/ 286 h 317"/>
                <a:gd name="T6" fmla="*/ 42 w 1005"/>
                <a:gd name="T7" fmla="*/ 286 h 317"/>
                <a:gd name="T8" fmla="*/ 42 w 1005"/>
                <a:gd name="T9" fmla="*/ 317 h 317"/>
                <a:gd name="T10" fmla="*/ 963 w 1005"/>
                <a:gd name="T11" fmla="*/ 317 h 317"/>
                <a:gd name="T12" fmla="*/ 963 w 1005"/>
                <a:gd name="T13" fmla="*/ 286 h 317"/>
                <a:gd name="T14" fmla="*/ 1005 w 1005"/>
                <a:gd name="T15" fmla="*/ 286 h 317"/>
                <a:gd name="T16" fmla="*/ 1005 w 1005"/>
                <a:gd name="T17" fmla="*/ 181 h 317"/>
                <a:gd name="T18" fmla="*/ 503 w 1005"/>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5" h="317">
                  <a:moveTo>
                    <a:pt x="503" y="0"/>
                  </a:moveTo>
                  <a:lnTo>
                    <a:pt x="0" y="181"/>
                  </a:lnTo>
                  <a:lnTo>
                    <a:pt x="0" y="286"/>
                  </a:lnTo>
                  <a:lnTo>
                    <a:pt x="42" y="286"/>
                  </a:lnTo>
                  <a:lnTo>
                    <a:pt x="42" y="317"/>
                  </a:lnTo>
                  <a:lnTo>
                    <a:pt x="963" y="317"/>
                  </a:lnTo>
                  <a:lnTo>
                    <a:pt x="963" y="286"/>
                  </a:lnTo>
                  <a:lnTo>
                    <a:pt x="1005" y="286"/>
                  </a:lnTo>
                  <a:lnTo>
                    <a:pt x="1005" y="181"/>
                  </a:lnTo>
                  <a:lnTo>
                    <a:pt x="50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2" name="Freeform 50">
              <a:extLst>
                <a:ext uri="{FF2B5EF4-FFF2-40B4-BE49-F238E27FC236}">
                  <a16:creationId xmlns:a16="http://schemas.microsoft.com/office/drawing/2014/main" id="{F7209840-63A2-44C1-AB11-DA6B0E4A3F7B}"/>
                </a:ext>
              </a:extLst>
            </p:cNvPr>
            <p:cNvSpPr>
              <a:spLocks/>
            </p:cNvSpPr>
            <p:nvPr/>
          </p:nvSpPr>
          <p:spPr bwMode="auto">
            <a:xfrm>
              <a:off x="8422617" y="1848810"/>
              <a:ext cx="581627" cy="96649"/>
            </a:xfrm>
            <a:custGeom>
              <a:avLst/>
              <a:gdLst>
                <a:gd name="T0" fmla="*/ 963 w 1005"/>
                <a:gd name="T1" fmla="*/ 0 h 167"/>
                <a:gd name="T2" fmla="*/ 42 w 1005"/>
                <a:gd name="T3" fmla="*/ 0 h 167"/>
                <a:gd name="T4" fmla="*/ 42 w 1005"/>
                <a:gd name="T5" fmla="*/ 84 h 167"/>
                <a:gd name="T6" fmla="*/ 0 w 1005"/>
                <a:gd name="T7" fmla="*/ 84 h 167"/>
                <a:gd name="T8" fmla="*/ 0 w 1005"/>
                <a:gd name="T9" fmla="*/ 167 h 167"/>
                <a:gd name="T10" fmla="*/ 1005 w 1005"/>
                <a:gd name="T11" fmla="*/ 167 h 167"/>
                <a:gd name="T12" fmla="*/ 1005 w 1005"/>
                <a:gd name="T13" fmla="*/ 84 h 167"/>
                <a:gd name="T14" fmla="*/ 963 w 1005"/>
                <a:gd name="T15" fmla="*/ 84 h 167"/>
                <a:gd name="T16" fmla="*/ 963 w 1005"/>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5" h="167">
                  <a:moveTo>
                    <a:pt x="963" y="0"/>
                  </a:moveTo>
                  <a:lnTo>
                    <a:pt x="42" y="0"/>
                  </a:lnTo>
                  <a:lnTo>
                    <a:pt x="42" y="84"/>
                  </a:lnTo>
                  <a:lnTo>
                    <a:pt x="0" y="84"/>
                  </a:lnTo>
                  <a:lnTo>
                    <a:pt x="0" y="167"/>
                  </a:lnTo>
                  <a:lnTo>
                    <a:pt x="1005" y="167"/>
                  </a:lnTo>
                  <a:lnTo>
                    <a:pt x="1005" y="84"/>
                  </a:lnTo>
                  <a:lnTo>
                    <a:pt x="963" y="84"/>
                  </a:lnTo>
                  <a:lnTo>
                    <a:pt x="96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3" name="Freeform 51">
              <a:extLst>
                <a:ext uri="{FF2B5EF4-FFF2-40B4-BE49-F238E27FC236}">
                  <a16:creationId xmlns:a16="http://schemas.microsoft.com/office/drawing/2014/main" id="{B523A57F-942F-4D75-A080-BB14EA808B7D}"/>
                </a:ext>
              </a:extLst>
            </p:cNvPr>
            <p:cNvSpPr>
              <a:spLocks/>
            </p:cNvSpPr>
            <p:nvPr/>
          </p:nvSpPr>
          <p:spPr bwMode="auto">
            <a:xfrm>
              <a:off x="8846829"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sp>
          <p:nvSpPr>
            <p:cNvPr id="104" name="Freeform 52">
              <a:extLst>
                <a:ext uri="{FF2B5EF4-FFF2-40B4-BE49-F238E27FC236}">
                  <a16:creationId xmlns:a16="http://schemas.microsoft.com/office/drawing/2014/main" id="{EF3F3199-1C3B-4975-8C46-8D09FB53576E}"/>
                </a:ext>
              </a:extLst>
            </p:cNvPr>
            <p:cNvSpPr>
              <a:spLocks/>
            </p:cNvSpPr>
            <p:nvPr/>
          </p:nvSpPr>
          <p:spPr bwMode="auto">
            <a:xfrm>
              <a:off x="8483384"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grpSp>
      <p:pic>
        <p:nvPicPr>
          <p:cNvPr id="105" name="図 104"/>
          <p:cNvPicPr>
            <a:picLocks noChangeAspect="1"/>
          </p:cNvPicPr>
          <p:nvPr/>
        </p:nvPicPr>
        <p:blipFill>
          <a:blip r:embed="rId4"/>
          <a:stretch>
            <a:fillRect/>
          </a:stretch>
        </p:blipFill>
        <p:spPr>
          <a:xfrm>
            <a:off x="8958902" y="1924400"/>
            <a:ext cx="384298" cy="435767"/>
          </a:xfrm>
          <a:prstGeom prst="rect">
            <a:avLst/>
          </a:prstGeom>
        </p:spPr>
      </p:pic>
      <p:pic>
        <p:nvPicPr>
          <p:cNvPr id="106" name="Picture 16">
            <a:extLst>
              <a:ext uri="{FF2B5EF4-FFF2-40B4-BE49-F238E27FC236}">
                <a16:creationId xmlns:a16="http://schemas.microsoft.com/office/drawing/2014/main" id="{17B9CF93-763B-7E44-A748-CD4AEFF8C2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5613" y="2802376"/>
            <a:ext cx="765545" cy="294663"/>
          </a:xfrm>
          <a:prstGeom prst="rect">
            <a:avLst/>
          </a:prstGeom>
        </p:spPr>
      </p:pic>
      <p:pic>
        <p:nvPicPr>
          <p:cNvPr id="107" name="Picture 17">
            <a:extLst>
              <a:ext uri="{FF2B5EF4-FFF2-40B4-BE49-F238E27FC236}">
                <a16:creationId xmlns:a16="http://schemas.microsoft.com/office/drawing/2014/main" id="{5FE2FB02-5A41-5045-90A5-B27D509D416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71821" y="2757499"/>
            <a:ext cx="468303" cy="365276"/>
          </a:xfrm>
          <a:prstGeom prst="rect">
            <a:avLst/>
          </a:prstGeom>
        </p:spPr>
      </p:pic>
      <p:pic>
        <p:nvPicPr>
          <p:cNvPr id="108" name="Picture 18">
            <a:extLst>
              <a:ext uri="{FF2B5EF4-FFF2-40B4-BE49-F238E27FC236}">
                <a16:creationId xmlns:a16="http://schemas.microsoft.com/office/drawing/2014/main" id="{32C3D8EF-589F-BA4B-88C9-64FE8FE12D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74741" y="2744273"/>
            <a:ext cx="473563" cy="366271"/>
          </a:xfrm>
          <a:prstGeom prst="rect">
            <a:avLst/>
          </a:prstGeom>
        </p:spPr>
      </p:pic>
      <p:pic>
        <p:nvPicPr>
          <p:cNvPr id="109" name="Picture 25">
            <a:extLst>
              <a:ext uri="{FF2B5EF4-FFF2-40B4-BE49-F238E27FC236}">
                <a16:creationId xmlns:a16="http://schemas.microsoft.com/office/drawing/2014/main" id="{FAF68E73-FD77-0D4B-80B7-6D126F31AB7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50723" y="3295422"/>
            <a:ext cx="495323" cy="363237"/>
          </a:xfrm>
          <a:prstGeom prst="rect">
            <a:avLst/>
          </a:prstGeom>
        </p:spPr>
      </p:pic>
      <p:pic>
        <p:nvPicPr>
          <p:cNvPr id="110" name="Picture 41">
            <a:extLst>
              <a:ext uri="{FF2B5EF4-FFF2-40B4-BE49-F238E27FC236}">
                <a16:creationId xmlns:a16="http://schemas.microsoft.com/office/drawing/2014/main" id="{F7B6CBAB-B327-304D-ADF5-D05696F209C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43991" y="3295168"/>
            <a:ext cx="523173" cy="345294"/>
          </a:xfrm>
          <a:prstGeom prst="rect">
            <a:avLst/>
          </a:prstGeom>
        </p:spPr>
      </p:pic>
      <p:pic>
        <p:nvPicPr>
          <p:cNvPr id="111" name="Picture 15">
            <a:extLst>
              <a:ext uri="{FF2B5EF4-FFF2-40B4-BE49-F238E27FC236}">
                <a16:creationId xmlns:a16="http://schemas.microsoft.com/office/drawing/2014/main" id="{75FB5A02-AFB5-9846-A82B-8E420167C37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1190" y="3344018"/>
            <a:ext cx="655280" cy="266044"/>
          </a:xfrm>
          <a:prstGeom prst="rect">
            <a:avLst/>
          </a:prstGeom>
        </p:spPr>
      </p:pic>
      <p:sp>
        <p:nvSpPr>
          <p:cNvPr id="112" name="正方形/長方形 111"/>
          <p:cNvSpPr/>
          <p:nvPr/>
        </p:nvSpPr>
        <p:spPr>
          <a:xfrm>
            <a:off x="7273602" y="3879903"/>
            <a:ext cx="2464739" cy="120729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lang="ja-JP" altLang="en-US" sz="1100" dirty="0" smtClean="0">
                <a:solidFill>
                  <a:schemeClr val="bg1">
                    <a:lumMod val="50000"/>
                  </a:schemeClr>
                </a:solidFill>
                <a:latin typeface="+mn-ea"/>
                <a:cs typeface="Meiryo UI" panose="020B0604030504040204" pitchFamily="50" charset="-128"/>
              </a:rPr>
              <a:t>電子マネー</a:t>
            </a:r>
            <a:endParaRPr kumimoji="1" lang="ja-JP" altLang="en-US" sz="1100" dirty="0" smtClean="0">
              <a:solidFill>
                <a:schemeClr val="bg1">
                  <a:lumMod val="50000"/>
                </a:schemeClr>
              </a:solidFill>
              <a:latin typeface="+mn-ea"/>
              <a:cs typeface="Meiryo UI" panose="020B0604030504040204" pitchFamily="50" charset="-128"/>
            </a:endParaRPr>
          </a:p>
        </p:txBody>
      </p:sp>
      <p:sp>
        <p:nvSpPr>
          <p:cNvPr id="113" name="正方形/長方形 112"/>
          <p:cNvSpPr/>
          <p:nvPr/>
        </p:nvSpPr>
        <p:spPr>
          <a:xfrm>
            <a:off x="7282331" y="5130230"/>
            <a:ext cx="2464739" cy="116828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t" anchorCtr="0" forceAA="0" compatLnSpc="1">
            <a:prstTxWarp prst="textNoShape">
              <a:avLst/>
            </a:prstTxWarp>
            <a:noAutofit/>
          </a:bodyPr>
          <a:lstStyle/>
          <a:p>
            <a:pPr algn="ctr"/>
            <a:r>
              <a:rPr kumimoji="1" lang="ja-JP" altLang="en-US" sz="1100" dirty="0" smtClean="0">
                <a:solidFill>
                  <a:schemeClr val="bg1">
                    <a:lumMod val="50000"/>
                  </a:schemeClr>
                </a:solidFill>
                <a:latin typeface="+mn-ea"/>
                <a:cs typeface="Meiryo UI" panose="020B0604030504040204" pitchFamily="50" charset="-128"/>
              </a:rPr>
              <a:t>コード決済</a:t>
            </a:r>
          </a:p>
        </p:txBody>
      </p:sp>
      <p:pic>
        <p:nvPicPr>
          <p:cNvPr id="114" name="図 113"/>
          <p:cNvPicPr>
            <a:picLocks noChangeAspect="1"/>
          </p:cNvPicPr>
          <p:nvPr/>
        </p:nvPicPr>
        <p:blipFill>
          <a:blip r:embed="rId11"/>
          <a:stretch>
            <a:fillRect/>
          </a:stretch>
        </p:blipFill>
        <p:spPr>
          <a:xfrm>
            <a:off x="7399403" y="5482853"/>
            <a:ext cx="709998" cy="214932"/>
          </a:xfrm>
          <a:prstGeom prst="rect">
            <a:avLst/>
          </a:prstGeom>
        </p:spPr>
      </p:pic>
      <p:pic>
        <p:nvPicPr>
          <p:cNvPr id="115" name="図 114"/>
          <p:cNvPicPr>
            <a:picLocks noChangeAspect="1"/>
          </p:cNvPicPr>
          <p:nvPr/>
        </p:nvPicPr>
        <p:blipFill>
          <a:blip r:embed="rId12"/>
          <a:stretch>
            <a:fillRect/>
          </a:stretch>
        </p:blipFill>
        <p:spPr>
          <a:xfrm>
            <a:off x="7392364" y="5726548"/>
            <a:ext cx="642132" cy="216332"/>
          </a:xfrm>
          <a:prstGeom prst="rect">
            <a:avLst/>
          </a:prstGeom>
        </p:spPr>
      </p:pic>
      <p:pic>
        <p:nvPicPr>
          <p:cNvPr id="116" name="図 1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25010" y="5921454"/>
            <a:ext cx="663157" cy="217337"/>
          </a:xfrm>
          <a:prstGeom prst="rect">
            <a:avLst/>
          </a:prstGeom>
        </p:spPr>
      </p:pic>
      <p:pic>
        <p:nvPicPr>
          <p:cNvPr id="117" name="Picture 7" descr="楽天ペイロゴ"/>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9017966" y="5445373"/>
            <a:ext cx="462587" cy="16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図 1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2412" y="5658375"/>
            <a:ext cx="638862" cy="313682"/>
          </a:xfrm>
          <a:prstGeom prst="rect">
            <a:avLst/>
          </a:prstGeom>
        </p:spPr>
      </p:pic>
      <p:pic>
        <p:nvPicPr>
          <p:cNvPr id="119" name="図 1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17287" y="6018690"/>
            <a:ext cx="655993" cy="128746"/>
          </a:xfrm>
          <a:prstGeom prst="rect">
            <a:avLst/>
          </a:prstGeom>
        </p:spPr>
      </p:pic>
      <p:pic>
        <p:nvPicPr>
          <p:cNvPr id="120" name="図 119"/>
          <p:cNvPicPr>
            <a:picLocks noChangeAspect="1"/>
          </p:cNvPicPr>
          <p:nvPr/>
        </p:nvPicPr>
        <p:blipFill>
          <a:blip r:embed="rId18"/>
          <a:stretch>
            <a:fillRect/>
          </a:stretch>
        </p:blipFill>
        <p:spPr>
          <a:xfrm>
            <a:off x="8176082" y="5448435"/>
            <a:ext cx="738404" cy="199175"/>
          </a:xfrm>
          <a:prstGeom prst="rect">
            <a:avLst/>
          </a:prstGeom>
        </p:spPr>
      </p:pic>
      <p:pic>
        <p:nvPicPr>
          <p:cNvPr id="121" name="図 120"/>
          <p:cNvPicPr>
            <a:picLocks noChangeAspect="1"/>
          </p:cNvPicPr>
          <p:nvPr/>
        </p:nvPicPr>
        <p:blipFill>
          <a:blip r:embed="rId19"/>
          <a:stretch>
            <a:fillRect/>
          </a:stretch>
        </p:blipFill>
        <p:spPr>
          <a:xfrm>
            <a:off x="8193634" y="5702391"/>
            <a:ext cx="642132" cy="187039"/>
          </a:xfrm>
          <a:prstGeom prst="rect">
            <a:avLst/>
          </a:prstGeom>
        </p:spPr>
      </p:pic>
      <p:pic>
        <p:nvPicPr>
          <p:cNvPr id="122" name="Picture 53">
            <a:extLst>
              <a:ext uri="{FF2B5EF4-FFF2-40B4-BE49-F238E27FC236}">
                <a16:creationId xmlns:a16="http://schemas.microsoft.com/office/drawing/2014/main" id="{8AE5FB86-25CC-B845-A640-F2783E437BD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75839" y="4316721"/>
            <a:ext cx="259964" cy="205404"/>
          </a:xfrm>
          <a:prstGeom prst="rect">
            <a:avLst/>
          </a:prstGeom>
        </p:spPr>
      </p:pic>
      <p:pic>
        <p:nvPicPr>
          <p:cNvPr id="123" name="Picture 64">
            <a:extLst>
              <a:ext uri="{FF2B5EF4-FFF2-40B4-BE49-F238E27FC236}">
                <a16:creationId xmlns:a16="http://schemas.microsoft.com/office/drawing/2014/main" id="{D03C6A92-860F-F947-BE16-E1341DA717DD}"/>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599750" y="4295077"/>
            <a:ext cx="402194" cy="253001"/>
          </a:xfrm>
          <a:prstGeom prst="rect">
            <a:avLst/>
          </a:prstGeom>
        </p:spPr>
      </p:pic>
      <p:pic>
        <p:nvPicPr>
          <p:cNvPr id="124" name="Picture 65">
            <a:extLst>
              <a:ext uri="{FF2B5EF4-FFF2-40B4-BE49-F238E27FC236}">
                <a16:creationId xmlns:a16="http://schemas.microsoft.com/office/drawing/2014/main" id="{B4E68210-D219-7F40-8746-F576C332F875}"/>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117931" y="4295077"/>
            <a:ext cx="355126" cy="227048"/>
          </a:xfrm>
          <a:prstGeom prst="rect">
            <a:avLst/>
          </a:prstGeom>
        </p:spPr>
      </p:pic>
      <p:pic>
        <p:nvPicPr>
          <p:cNvPr id="125" name="Picture 72">
            <a:extLst>
              <a:ext uri="{FF2B5EF4-FFF2-40B4-BE49-F238E27FC236}">
                <a16:creationId xmlns:a16="http://schemas.microsoft.com/office/drawing/2014/main" id="{B6DE4652-7FFE-EB40-A394-1231C0C6C7C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097303" y="4656968"/>
            <a:ext cx="375754" cy="263028"/>
          </a:xfrm>
          <a:prstGeom prst="rect">
            <a:avLst/>
          </a:prstGeom>
        </p:spPr>
      </p:pic>
      <p:pic>
        <p:nvPicPr>
          <p:cNvPr id="126" name="Picture 73">
            <a:extLst>
              <a:ext uri="{FF2B5EF4-FFF2-40B4-BE49-F238E27FC236}">
                <a16:creationId xmlns:a16="http://schemas.microsoft.com/office/drawing/2014/main" id="{146E82DF-4994-1044-904A-546680B3FA88}"/>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8648804" y="4665829"/>
            <a:ext cx="304085" cy="204750"/>
          </a:xfrm>
          <a:prstGeom prst="rect">
            <a:avLst/>
          </a:prstGeom>
        </p:spPr>
      </p:pic>
      <p:pic>
        <p:nvPicPr>
          <p:cNvPr id="127" name="Picture 98">
            <a:extLst>
              <a:ext uri="{FF2B5EF4-FFF2-40B4-BE49-F238E27FC236}">
                <a16:creationId xmlns:a16="http://schemas.microsoft.com/office/drawing/2014/main" id="{AB2ED7DE-44D6-B249-9FCB-CDC588872099}"/>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7653510" y="4600567"/>
            <a:ext cx="293918" cy="346567"/>
          </a:xfrm>
          <a:prstGeom prst="rect">
            <a:avLst/>
          </a:prstGeom>
        </p:spPr>
      </p:pic>
      <p:pic>
        <p:nvPicPr>
          <p:cNvPr id="128" name="図 12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083117" y="4294413"/>
            <a:ext cx="279358" cy="326657"/>
          </a:xfrm>
          <a:prstGeom prst="rect">
            <a:avLst/>
          </a:prstGeom>
        </p:spPr>
      </p:pic>
      <p:cxnSp>
        <p:nvCxnSpPr>
          <p:cNvPr id="129" name="カギ線コネクタ 107"/>
          <p:cNvCxnSpPr/>
          <p:nvPr/>
        </p:nvCxnSpPr>
        <p:spPr>
          <a:xfrm flipV="1">
            <a:off x="5654144" y="3512037"/>
            <a:ext cx="1780690" cy="797538"/>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0" name="カギ線コネクタ 107"/>
          <p:cNvCxnSpPr/>
          <p:nvPr/>
        </p:nvCxnSpPr>
        <p:spPr>
          <a:xfrm flipV="1">
            <a:off x="5688482" y="3920247"/>
            <a:ext cx="1755549" cy="376910"/>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1" name="カギ線コネクタ 107"/>
          <p:cNvCxnSpPr/>
          <p:nvPr/>
        </p:nvCxnSpPr>
        <p:spPr>
          <a:xfrm flipV="1">
            <a:off x="5688482" y="4261393"/>
            <a:ext cx="1780441" cy="48633"/>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2" name="カギ線コネクタ 107"/>
          <p:cNvCxnSpPr/>
          <p:nvPr/>
        </p:nvCxnSpPr>
        <p:spPr>
          <a:xfrm>
            <a:off x="5713507" y="4274526"/>
            <a:ext cx="1755416" cy="368276"/>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3" name="カギ線コネクタ 107"/>
          <p:cNvCxnSpPr/>
          <p:nvPr/>
        </p:nvCxnSpPr>
        <p:spPr>
          <a:xfrm>
            <a:off x="5678746" y="4261393"/>
            <a:ext cx="1743334" cy="734375"/>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4" name="カギ線コネクタ 107"/>
          <p:cNvCxnSpPr/>
          <p:nvPr/>
        </p:nvCxnSpPr>
        <p:spPr>
          <a:xfrm>
            <a:off x="5737495" y="4322326"/>
            <a:ext cx="1640218" cy="995718"/>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5" name="カギ線コネクタ 107"/>
          <p:cNvCxnSpPr/>
          <p:nvPr/>
        </p:nvCxnSpPr>
        <p:spPr>
          <a:xfrm>
            <a:off x="5678441" y="4250277"/>
            <a:ext cx="1673685" cy="1297745"/>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6" name="カギ線コネクタ 107"/>
          <p:cNvCxnSpPr/>
          <p:nvPr/>
        </p:nvCxnSpPr>
        <p:spPr>
          <a:xfrm flipV="1">
            <a:off x="5688482" y="3117215"/>
            <a:ext cx="1741805" cy="1193088"/>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7" name="カギ線コネクタ 107"/>
          <p:cNvCxnSpPr/>
          <p:nvPr/>
        </p:nvCxnSpPr>
        <p:spPr>
          <a:xfrm>
            <a:off x="5664255" y="4245384"/>
            <a:ext cx="1782468" cy="1816341"/>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7" name="正方形/長方形 6"/>
          <p:cNvSpPr/>
          <p:nvPr/>
        </p:nvSpPr>
        <p:spPr>
          <a:xfrm>
            <a:off x="2330339" y="2822222"/>
            <a:ext cx="4677375" cy="730072"/>
          </a:xfrm>
          <a:prstGeom prst="rect">
            <a:avLst/>
          </a:prstGeom>
        </p:spPr>
        <p:txBody>
          <a:bodyPr wrap="square">
            <a:spAutoFit/>
          </a:bodyPr>
          <a:lstStyle/>
          <a:p>
            <a:pPr algn="ctr">
              <a:spcAft>
                <a:spcPts val="600"/>
              </a:spcAft>
              <a:buClr>
                <a:srgbClr val="425563"/>
              </a:buClr>
              <a:buSzPct val="80000"/>
            </a:pPr>
            <a:r>
              <a:rPr lang="en-US" altLang="ja-JP" dirty="0" smtClean="0"/>
              <a:t>NTT</a:t>
            </a:r>
            <a:r>
              <a:rPr lang="ja-JP" altLang="en-US" dirty="0" smtClean="0"/>
              <a:t>データが窓口となり</a:t>
            </a:r>
            <a:endParaRPr lang="en-US" altLang="ja-JP" dirty="0" smtClean="0"/>
          </a:p>
          <a:p>
            <a:pPr algn="ctr">
              <a:spcAft>
                <a:spcPts val="600"/>
              </a:spcAft>
              <a:buClr>
                <a:srgbClr val="425563"/>
              </a:buClr>
              <a:buSzPct val="80000"/>
            </a:pPr>
            <a:r>
              <a:rPr lang="ja-JP" altLang="en-US" dirty="0" smtClean="0"/>
              <a:t>決済事業者とのご契約を一本化・一元化</a:t>
            </a:r>
            <a:endParaRPr lang="en-US" altLang="ja-JP" dirty="0" smtClean="0"/>
          </a:p>
        </p:txBody>
      </p:sp>
    </p:spTree>
    <p:extLst>
      <p:ext uri="{BB962C8B-B14F-4D97-AF65-F5344CB8AC3E}">
        <p14:creationId xmlns:p14="http://schemas.microsoft.com/office/powerpoint/2010/main" val="5448663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5"/>
          <p:cNvSpPr>
            <a:spLocks noEditPoints="1"/>
          </p:cNvSpPr>
          <p:nvPr/>
        </p:nvSpPr>
        <p:spPr bwMode="auto">
          <a:xfrm>
            <a:off x="5242838" y="3388465"/>
            <a:ext cx="936104" cy="917439"/>
          </a:xfrm>
          <a:custGeom>
            <a:avLst/>
            <a:gdLst>
              <a:gd name="T0" fmla="*/ 275 w 4614"/>
              <a:gd name="T1" fmla="*/ 0 h 4522"/>
              <a:gd name="T2" fmla="*/ 0 w 4614"/>
              <a:gd name="T3" fmla="*/ 4522 h 4522"/>
              <a:gd name="T4" fmla="*/ 3005 w 4614"/>
              <a:gd name="T5" fmla="*/ 3934 h 4522"/>
              <a:gd name="T6" fmla="*/ 4614 w 4614"/>
              <a:gd name="T7" fmla="*/ 220 h 4522"/>
              <a:gd name="T8" fmla="*/ 229 w 4614"/>
              <a:gd name="T9" fmla="*/ 3511 h 4522"/>
              <a:gd name="T10" fmla="*/ 634 w 4614"/>
              <a:gd name="T11" fmla="*/ 3511 h 4522"/>
              <a:gd name="T12" fmla="*/ 229 w 4614"/>
              <a:gd name="T13" fmla="*/ 2266 h 4522"/>
              <a:gd name="T14" fmla="*/ 634 w 4614"/>
              <a:gd name="T15" fmla="*/ 1792 h 4522"/>
              <a:gd name="T16" fmla="*/ 634 w 4614"/>
              <a:gd name="T17" fmla="*/ 1406 h 4522"/>
              <a:gd name="T18" fmla="*/ 229 w 4614"/>
              <a:gd name="T19" fmla="*/ 933 h 4522"/>
              <a:gd name="T20" fmla="*/ 634 w 4614"/>
              <a:gd name="T21" fmla="*/ 933 h 4522"/>
              <a:gd name="T22" fmla="*/ 781 w 4614"/>
              <a:gd name="T23" fmla="*/ 3125 h 4522"/>
              <a:gd name="T24" fmla="*/ 1268 w 4614"/>
              <a:gd name="T25" fmla="*/ 2652 h 4522"/>
              <a:gd name="T26" fmla="*/ 1268 w 4614"/>
              <a:gd name="T27" fmla="*/ 2266 h 4522"/>
              <a:gd name="T28" fmla="*/ 781 w 4614"/>
              <a:gd name="T29" fmla="*/ 1792 h 4522"/>
              <a:gd name="T30" fmla="*/ 1268 w 4614"/>
              <a:gd name="T31" fmla="*/ 1792 h 4522"/>
              <a:gd name="T32" fmla="*/ 781 w 4614"/>
              <a:gd name="T33" fmla="*/ 547 h 4522"/>
              <a:gd name="T34" fmla="*/ 1895 w 4614"/>
              <a:gd name="T35" fmla="*/ 3511 h 4522"/>
              <a:gd name="T36" fmla="*/ 1895 w 4614"/>
              <a:gd name="T37" fmla="*/ 3125 h 4522"/>
              <a:gd name="T38" fmla="*/ 1408 w 4614"/>
              <a:gd name="T39" fmla="*/ 2652 h 4522"/>
              <a:gd name="T40" fmla="*/ 1895 w 4614"/>
              <a:gd name="T41" fmla="*/ 2652 h 4522"/>
              <a:gd name="T42" fmla="*/ 1408 w 4614"/>
              <a:gd name="T43" fmla="*/ 1406 h 4522"/>
              <a:gd name="T44" fmla="*/ 1895 w 4614"/>
              <a:gd name="T45" fmla="*/ 933 h 4522"/>
              <a:gd name="T46" fmla="*/ 1895 w 4614"/>
              <a:gd name="T47" fmla="*/ 547 h 4522"/>
              <a:gd name="T48" fmla="*/ 2036 w 4614"/>
              <a:gd name="T49" fmla="*/ 3511 h 4522"/>
              <a:gd name="T50" fmla="*/ 2523 w 4614"/>
              <a:gd name="T51" fmla="*/ 3511 h 4522"/>
              <a:gd name="T52" fmla="*/ 2036 w 4614"/>
              <a:gd name="T53" fmla="*/ 2266 h 4522"/>
              <a:gd name="T54" fmla="*/ 2523 w 4614"/>
              <a:gd name="T55" fmla="*/ 1792 h 4522"/>
              <a:gd name="T56" fmla="*/ 2523 w 4614"/>
              <a:gd name="T57" fmla="*/ 1406 h 4522"/>
              <a:gd name="T58" fmla="*/ 2036 w 4614"/>
              <a:gd name="T59" fmla="*/ 933 h 4522"/>
              <a:gd name="T60" fmla="*/ 2523 w 4614"/>
              <a:gd name="T61" fmla="*/ 933 h 4522"/>
              <a:gd name="T62" fmla="*/ 2663 w 4614"/>
              <a:gd name="T63" fmla="*/ 3125 h 4522"/>
              <a:gd name="T64" fmla="*/ 3150 w 4614"/>
              <a:gd name="T65" fmla="*/ 2652 h 4522"/>
              <a:gd name="T66" fmla="*/ 3150 w 4614"/>
              <a:gd name="T67" fmla="*/ 2266 h 4522"/>
              <a:gd name="T68" fmla="*/ 2663 w 4614"/>
              <a:gd name="T69" fmla="*/ 1792 h 4522"/>
              <a:gd name="T70" fmla="*/ 3150 w 4614"/>
              <a:gd name="T71" fmla="*/ 1792 h 4522"/>
              <a:gd name="T72" fmla="*/ 2663 w 4614"/>
              <a:gd name="T73" fmla="*/ 547 h 4522"/>
              <a:gd name="T74" fmla="*/ 3778 w 4614"/>
              <a:gd name="T75" fmla="*/ 3511 h 4522"/>
              <a:gd name="T76" fmla="*/ 3778 w 4614"/>
              <a:gd name="T77" fmla="*/ 3125 h 4522"/>
              <a:gd name="T78" fmla="*/ 3290 w 4614"/>
              <a:gd name="T79" fmla="*/ 2652 h 4522"/>
              <a:gd name="T80" fmla="*/ 3778 w 4614"/>
              <a:gd name="T81" fmla="*/ 2652 h 4522"/>
              <a:gd name="T82" fmla="*/ 3290 w 4614"/>
              <a:gd name="T83" fmla="*/ 1406 h 4522"/>
              <a:gd name="T84" fmla="*/ 3778 w 4614"/>
              <a:gd name="T85" fmla="*/ 933 h 4522"/>
              <a:gd name="T86" fmla="*/ 3778 w 4614"/>
              <a:gd name="T87" fmla="*/ 547 h 4522"/>
              <a:gd name="T88" fmla="*/ 3920 w 4614"/>
              <a:gd name="T89" fmla="*/ 3511 h 4522"/>
              <a:gd name="T90" fmla="*/ 4407 w 4614"/>
              <a:gd name="T91" fmla="*/ 3511 h 4522"/>
              <a:gd name="T92" fmla="*/ 3920 w 4614"/>
              <a:gd name="T93" fmla="*/ 2266 h 4522"/>
              <a:gd name="T94" fmla="*/ 4407 w 4614"/>
              <a:gd name="T95" fmla="*/ 1792 h 4522"/>
              <a:gd name="T96" fmla="*/ 4407 w 4614"/>
              <a:gd name="T97" fmla="*/ 1406 h 4522"/>
              <a:gd name="T98" fmla="*/ 3920 w 4614"/>
              <a:gd name="T99" fmla="*/ 933 h 4522"/>
              <a:gd name="T100" fmla="*/ 4407 w 4614"/>
              <a:gd name="T101" fmla="*/ 933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4" h="4522">
                <a:moveTo>
                  <a:pt x="3005" y="220"/>
                </a:moveTo>
                <a:lnTo>
                  <a:pt x="3005" y="0"/>
                </a:lnTo>
                <a:lnTo>
                  <a:pt x="275" y="0"/>
                </a:lnTo>
                <a:lnTo>
                  <a:pt x="275" y="220"/>
                </a:lnTo>
                <a:lnTo>
                  <a:pt x="0" y="220"/>
                </a:lnTo>
                <a:lnTo>
                  <a:pt x="0" y="4522"/>
                </a:lnTo>
                <a:lnTo>
                  <a:pt x="1553" y="4522"/>
                </a:lnTo>
                <a:lnTo>
                  <a:pt x="1553" y="3934"/>
                </a:lnTo>
                <a:lnTo>
                  <a:pt x="3005" y="3934"/>
                </a:lnTo>
                <a:lnTo>
                  <a:pt x="3005" y="4522"/>
                </a:lnTo>
                <a:lnTo>
                  <a:pt x="4614" y="4522"/>
                </a:lnTo>
                <a:lnTo>
                  <a:pt x="4614" y="220"/>
                </a:lnTo>
                <a:lnTo>
                  <a:pt x="3005" y="220"/>
                </a:lnTo>
                <a:close/>
                <a:moveTo>
                  <a:pt x="634" y="3511"/>
                </a:moveTo>
                <a:lnTo>
                  <a:pt x="229" y="3511"/>
                </a:lnTo>
                <a:lnTo>
                  <a:pt x="229" y="3125"/>
                </a:lnTo>
                <a:lnTo>
                  <a:pt x="634" y="3125"/>
                </a:lnTo>
                <a:lnTo>
                  <a:pt x="634" y="3511"/>
                </a:lnTo>
                <a:close/>
                <a:moveTo>
                  <a:pt x="634" y="2652"/>
                </a:moveTo>
                <a:lnTo>
                  <a:pt x="229" y="2652"/>
                </a:lnTo>
                <a:lnTo>
                  <a:pt x="229" y="2266"/>
                </a:lnTo>
                <a:lnTo>
                  <a:pt x="634" y="2266"/>
                </a:lnTo>
                <a:lnTo>
                  <a:pt x="634" y="2652"/>
                </a:lnTo>
                <a:close/>
                <a:moveTo>
                  <a:pt x="634" y="1792"/>
                </a:moveTo>
                <a:lnTo>
                  <a:pt x="229" y="1792"/>
                </a:lnTo>
                <a:lnTo>
                  <a:pt x="229" y="1406"/>
                </a:lnTo>
                <a:lnTo>
                  <a:pt x="634" y="1406"/>
                </a:lnTo>
                <a:lnTo>
                  <a:pt x="634" y="1792"/>
                </a:lnTo>
                <a:close/>
                <a:moveTo>
                  <a:pt x="634" y="933"/>
                </a:moveTo>
                <a:lnTo>
                  <a:pt x="229" y="933"/>
                </a:lnTo>
                <a:lnTo>
                  <a:pt x="229" y="547"/>
                </a:lnTo>
                <a:lnTo>
                  <a:pt x="634" y="547"/>
                </a:lnTo>
                <a:lnTo>
                  <a:pt x="634" y="933"/>
                </a:lnTo>
                <a:close/>
                <a:moveTo>
                  <a:pt x="1268" y="3511"/>
                </a:moveTo>
                <a:lnTo>
                  <a:pt x="781" y="3511"/>
                </a:lnTo>
                <a:lnTo>
                  <a:pt x="781" y="3125"/>
                </a:lnTo>
                <a:lnTo>
                  <a:pt x="1268" y="3125"/>
                </a:lnTo>
                <a:lnTo>
                  <a:pt x="1268" y="3511"/>
                </a:lnTo>
                <a:close/>
                <a:moveTo>
                  <a:pt x="1268" y="2652"/>
                </a:moveTo>
                <a:lnTo>
                  <a:pt x="781" y="2652"/>
                </a:lnTo>
                <a:lnTo>
                  <a:pt x="781" y="2266"/>
                </a:lnTo>
                <a:lnTo>
                  <a:pt x="1268" y="2266"/>
                </a:lnTo>
                <a:lnTo>
                  <a:pt x="1268" y="2652"/>
                </a:lnTo>
                <a:close/>
                <a:moveTo>
                  <a:pt x="1268" y="1792"/>
                </a:moveTo>
                <a:lnTo>
                  <a:pt x="781" y="1792"/>
                </a:lnTo>
                <a:lnTo>
                  <a:pt x="781" y="1406"/>
                </a:lnTo>
                <a:lnTo>
                  <a:pt x="1268" y="1406"/>
                </a:lnTo>
                <a:lnTo>
                  <a:pt x="1268" y="1792"/>
                </a:lnTo>
                <a:close/>
                <a:moveTo>
                  <a:pt x="1268" y="933"/>
                </a:moveTo>
                <a:lnTo>
                  <a:pt x="781" y="933"/>
                </a:lnTo>
                <a:lnTo>
                  <a:pt x="781" y="547"/>
                </a:lnTo>
                <a:lnTo>
                  <a:pt x="1268" y="547"/>
                </a:lnTo>
                <a:lnTo>
                  <a:pt x="1268" y="933"/>
                </a:lnTo>
                <a:close/>
                <a:moveTo>
                  <a:pt x="1895" y="3511"/>
                </a:moveTo>
                <a:lnTo>
                  <a:pt x="1408" y="3511"/>
                </a:lnTo>
                <a:lnTo>
                  <a:pt x="1408" y="3125"/>
                </a:lnTo>
                <a:lnTo>
                  <a:pt x="1895" y="3125"/>
                </a:lnTo>
                <a:lnTo>
                  <a:pt x="1895" y="3511"/>
                </a:lnTo>
                <a:close/>
                <a:moveTo>
                  <a:pt x="1895" y="2652"/>
                </a:moveTo>
                <a:lnTo>
                  <a:pt x="1408" y="2652"/>
                </a:lnTo>
                <a:lnTo>
                  <a:pt x="1408" y="2266"/>
                </a:lnTo>
                <a:lnTo>
                  <a:pt x="1895" y="2266"/>
                </a:lnTo>
                <a:lnTo>
                  <a:pt x="1895" y="2652"/>
                </a:lnTo>
                <a:close/>
                <a:moveTo>
                  <a:pt x="1895" y="1792"/>
                </a:moveTo>
                <a:lnTo>
                  <a:pt x="1408" y="1792"/>
                </a:lnTo>
                <a:lnTo>
                  <a:pt x="1408" y="1406"/>
                </a:lnTo>
                <a:lnTo>
                  <a:pt x="1895" y="1406"/>
                </a:lnTo>
                <a:lnTo>
                  <a:pt x="1895" y="1792"/>
                </a:lnTo>
                <a:close/>
                <a:moveTo>
                  <a:pt x="1895" y="933"/>
                </a:moveTo>
                <a:lnTo>
                  <a:pt x="1408" y="933"/>
                </a:lnTo>
                <a:lnTo>
                  <a:pt x="1408" y="547"/>
                </a:lnTo>
                <a:lnTo>
                  <a:pt x="1895" y="547"/>
                </a:lnTo>
                <a:lnTo>
                  <a:pt x="1895" y="933"/>
                </a:lnTo>
                <a:close/>
                <a:moveTo>
                  <a:pt x="2523" y="3511"/>
                </a:moveTo>
                <a:lnTo>
                  <a:pt x="2036" y="3511"/>
                </a:lnTo>
                <a:lnTo>
                  <a:pt x="2036" y="3125"/>
                </a:lnTo>
                <a:lnTo>
                  <a:pt x="2523" y="3125"/>
                </a:lnTo>
                <a:lnTo>
                  <a:pt x="2523" y="3511"/>
                </a:lnTo>
                <a:close/>
                <a:moveTo>
                  <a:pt x="2523" y="2652"/>
                </a:moveTo>
                <a:lnTo>
                  <a:pt x="2036" y="2652"/>
                </a:lnTo>
                <a:lnTo>
                  <a:pt x="2036" y="2266"/>
                </a:lnTo>
                <a:lnTo>
                  <a:pt x="2523" y="2266"/>
                </a:lnTo>
                <a:lnTo>
                  <a:pt x="2523" y="2652"/>
                </a:lnTo>
                <a:close/>
                <a:moveTo>
                  <a:pt x="2523" y="1792"/>
                </a:moveTo>
                <a:lnTo>
                  <a:pt x="2036" y="1792"/>
                </a:lnTo>
                <a:lnTo>
                  <a:pt x="2036" y="1406"/>
                </a:lnTo>
                <a:lnTo>
                  <a:pt x="2523" y="1406"/>
                </a:lnTo>
                <a:lnTo>
                  <a:pt x="2523" y="1792"/>
                </a:lnTo>
                <a:close/>
                <a:moveTo>
                  <a:pt x="2523" y="933"/>
                </a:moveTo>
                <a:lnTo>
                  <a:pt x="2036" y="933"/>
                </a:lnTo>
                <a:lnTo>
                  <a:pt x="2036" y="547"/>
                </a:lnTo>
                <a:lnTo>
                  <a:pt x="2523" y="547"/>
                </a:lnTo>
                <a:lnTo>
                  <a:pt x="2523" y="933"/>
                </a:lnTo>
                <a:close/>
                <a:moveTo>
                  <a:pt x="3150" y="3511"/>
                </a:moveTo>
                <a:lnTo>
                  <a:pt x="2663" y="3511"/>
                </a:lnTo>
                <a:lnTo>
                  <a:pt x="2663" y="3125"/>
                </a:lnTo>
                <a:lnTo>
                  <a:pt x="3150" y="3125"/>
                </a:lnTo>
                <a:lnTo>
                  <a:pt x="3150" y="3511"/>
                </a:lnTo>
                <a:close/>
                <a:moveTo>
                  <a:pt x="3150" y="2652"/>
                </a:moveTo>
                <a:lnTo>
                  <a:pt x="2663" y="2652"/>
                </a:lnTo>
                <a:lnTo>
                  <a:pt x="2663" y="2266"/>
                </a:lnTo>
                <a:lnTo>
                  <a:pt x="3150" y="2266"/>
                </a:lnTo>
                <a:lnTo>
                  <a:pt x="3150" y="2652"/>
                </a:lnTo>
                <a:close/>
                <a:moveTo>
                  <a:pt x="3150" y="1792"/>
                </a:moveTo>
                <a:lnTo>
                  <a:pt x="2663" y="1792"/>
                </a:lnTo>
                <a:lnTo>
                  <a:pt x="2663" y="1406"/>
                </a:lnTo>
                <a:lnTo>
                  <a:pt x="3150" y="1406"/>
                </a:lnTo>
                <a:lnTo>
                  <a:pt x="3150" y="1792"/>
                </a:lnTo>
                <a:close/>
                <a:moveTo>
                  <a:pt x="3150" y="933"/>
                </a:moveTo>
                <a:lnTo>
                  <a:pt x="2663" y="933"/>
                </a:lnTo>
                <a:lnTo>
                  <a:pt x="2663" y="547"/>
                </a:lnTo>
                <a:lnTo>
                  <a:pt x="3150" y="547"/>
                </a:lnTo>
                <a:lnTo>
                  <a:pt x="3150" y="933"/>
                </a:lnTo>
                <a:close/>
                <a:moveTo>
                  <a:pt x="3778" y="3511"/>
                </a:moveTo>
                <a:lnTo>
                  <a:pt x="3290" y="3511"/>
                </a:lnTo>
                <a:lnTo>
                  <a:pt x="3290" y="3125"/>
                </a:lnTo>
                <a:lnTo>
                  <a:pt x="3778" y="3125"/>
                </a:lnTo>
                <a:lnTo>
                  <a:pt x="3778" y="3511"/>
                </a:lnTo>
                <a:close/>
                <a:moveTo>
                  <a:pt x="3778" y="2652"/>
                </a:moveTo>
                <a:lnTo>
                  <a:pt x="3290" y="2652"/>
                </a:lnTo>
                <a:lnTo>
                  <a:pt x="3290" y="2266"/>
                </a:lnTo>
                <a:lnTo>
                  <a:pt x="3778" y="2266"/>
                </a:lnTo>
                <a:lnTo>
                  <a:pt x="3778" y="2652"/>
                </a:lnTo>
                <a:close/>
                <a:moveTo>
                  <a:pt x="3778" y="1792"/>
                </a:moveTo>
                <a:lnTo>
                  <a:pt x="3290" y="1792"/>
                </a:lnTo>
                <a:lnTo>
                  <a:pt x="3290" y="1406"/>
                </a:lnTo>
                <a:lnTo>
                  <a:pt x="3778" y="1406"/>
                </a:lnTo>
                <a:lnTo>
                  <a:pt x="3778" y="1792"/>
                </a:lnTo>
                <a:close/>
                <a:moveTo>
                  <a:pt x="3778" y="933"/>
                </a:moveTo>
                <a:lnTo>
                  <a:pt x="3290" y="933"/>
                </a:lnTo>
                <a:lnTo>
                  <a:pt x="3290" y="547"/>
                </a:lnTo>
                <a:lnTo>
                  <a:pt x="3778" y="547"/>
                </a:lnTo>
                <a:lnTo>
                  <a:pt x="3778" y="933"/>
                </a:lnTo>
                <a:close/>
                <a:moveTo>
                  <a:pt x="4407" y="3511"/>
                </a:moveTo>
                <a:lnTo>
                  <a:pt x="3920" y="3511"/>
                </a:lnTo>
                <a:lnTo>
                  <a:pt x="3920" y="3125"/>
                </a:lnTo>
                <a:lnTo>
                  <a:pt x="4407" y="3125"/>
                </a:lnTo>
                <a:lnTo>
                  <a:pt x="4407" y="3511"/>
                </a:lnTo>
                <a:close/>
                <a:moveTo>
                  <a:pt x="4407" y="2652"/>
                </a:moveTo>
                <a:lnTo>
                  <a:pt x="3920" y="2652"/>
                </a:lnTo>
                <a:lnTo>
                  <a:pt x="3920" y="2266"/>
                </a:lnTo>
                <a:lnTo>
                  <a:pt x="4407" y="2266"/>
                </a:lnTo>
                <a:lnTo>
                  <a:pt x="4407" y="2652"/>
                </a:lnTo>
                <a:close/>
                <a:moveTo>
                  <a:pt x="4407" y="1792"/>
                </a:moveTo>
                <a:lnTo>
                  <a:pt x="3920" y="1792"/>
                </a:lnTo>
                <a:lnTo>
                  <a:pt x="3920" y="1406"/>
                </a:lnTo>
                <a:lnTo>
                  <a:pt x="4407" y="1406"/>
                </a:lnTo>
                <a:lnTo>
                  <a:pt x="4407" y="1792"/>
                </a:lnTo>
                <a:close/>
                <a:moveTo>
                  <a:pt x="4407" y="933"/>
                </a:moveTo>
                <a:lnTo>
                  <a:pt x="3920" y="933"/>
                </a:lnTo>
                <a:lnTo>
                  <a:pt x="3920" y="547"/>
                </a:lnTo>
                <a:lnTo>
                  <a:pt x="4407" y="547"/>
                </a:lnTo>
                <a:lnTo>
                  <a:pt x="4407" y="933"/>
                </a:lnTo>
                <a:close/>
              </a:path>
            </a:pathLst>
          </a:custGeom>
          <a:solidFill>
            <a:schemeClr val="tx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 name="タイトル 1"/>
          <p:cNvSpPr>
            <a:spLocks noGrp="1"/>
          </p:cNvSpPr>
          <p:nvPr>
            <p:ph type="title"/>
          </p:nvPr>
        </p:nvSpPr>
        <p:spPr/>
        <p:txBody>
          <a:bodyPr>
            <a:normAutofit/>
          </a:bodyPr>
          <a:lstStyle/>
          <a:p>
            <a:r>
              <a:rPr lang="en-US" altLang="ja-JP" dirty="0">
                <a:latin typeface="+mn-ea"/>
              </a:rPr>
              <a:t>5. </a:t>
            </a:r>
            <a:r>
              <a:rPr lang="ja-JP" altLang="en-US" dirty="0"/>
              <a:t>クレジットやコード決済の包括決済スキームのご提案</a:t>
            </a:r>
            <a:r>
              <a:rPr lang="ja-JP" altLang="en-US" dirty="0" smtClean="0"/>
              <a:t>（</a:t>
            </a:r>
            <a:r>
              <a:rPr lang="en-US" altLang="ja-JP" dirty="0" smtClean="0"/>
              <a:t>2/2</a:t>
            </a:r>
            <a:r>
              <a:rPr lang="ja-JP" altLang="en-US" dirty="0"/>
              <a:t>）</a:t>
            </a:r>
            <a:endParaRPr kumimoji="1" lang="ja-JP" altLang="en-US" dirty="0"/>
          </a:p>
        </p:txBody>
      </p:sp>
      <p:sp>
        <p:nvSpPr>
          <p:cNvPr id="3" name="テキスト プレースホルダー 2"/>
          <p:cNvSpPr>
            <a:spLocks noGrp="1"/>
          </p:cNvSpPr>
          <p:nvPr>
            <p:ph type="body" sz="quarter" idx="10"/>
          </p:nvPr>
        </p:nvSpPr>
        <p:spPr/>
        <p:txBody>
          <a:bodyPr/>
          <a:lstStyle/>
          <a:p>
            <a:r>
              <a:rPr lang="ja-JP" altLang="en-US" sz="1800" dirty="0"/>
              <a:t>従来のプロセシングスキームでは、各クレジット会社や、各コード決済事業者各社と契約や精算対応などを行って頂く必要がある一方</a:t>
            </a:r>
            <a:r>
              <a:rPr lang="ja-JP" altLang="en-US" sz="1800" dirty="0" smtClean="0"/>
              <a:t>、包括</a:t>
            </a:r>
            <a:r>
              <a:rPr lang="ja-JP" altLang="en-US" sz="1800" dirty="0"/>
              <a:t>スキームでは、</a:t>
            </a:r>
            <a:r>
              <a:rPr lang="en-US" altLang="ja-JP" sz="1800" dirty="0"/>
              <a:t>NTT</a:t>
            </a:r>
            <a:r>
              <a:rPr lang="ja-JP" altLang="en-US" sz="1800" dirty="0"/>
              <a:t>データが一元的に対応するため、手続きの簡素化が見込めます</a:t>
            </a:r>
            <a:r>
              <a:rPr lang="ja-JP" altLang="en-US" sz="1800" dirty="0" smtClean="0"/>
              <a:t>。</a:t>
            </a:r>
            <a:endParaRPr lang="ja-JP" altLang="en-US" sz="1800" dirty="0"/>
          </a:p>
        </p:txBody>
      </p:sp>
      <p:sp>
        <p:nvSpPr>
          <p:cNvPr id="4" name="正方形/長方形 3"/>
          <p:cNvSpPr/>
          <p:nvPr/>
        </p:nvSpPr>
        <p:spPr bwMode="auto">
          <a:xfrm>
            <a:off x="217604" y="2540382"/>
            <a:ext cx="1728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加盟店様</a:t>
            </a:r>
            <a:endParaRPr lang="ja-JP" altLang="en-US" sz="1600" b="1" dirty="0">
              <a:solidFill>
                <a:prstClr val="white"/>
              </a:solidFill>
            </a:endParaRPr>
          </a:p>
        </p:txBody>
      </p:sp>
      <p:cxnSp>
        <p:nvCxnSpPr>
          <p:cNvPr id="5" name="カギ線コネクタ 107"/>
          <p:cNvCxnSpPr/>
          <p:nvPr/>
        </p:nvCxnSpPr>
        <p:spPr>
          <a:xfrm flipV="1">
            <a:off x="1017442" y="4157068"/>
            <a:ext cx="2160000" cy="0"/>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6" name="カギ線コネクタ 107"/>
          <p:cNvCxnSpPr/>
          <p:nvPr/>
        </p:nvCxnSpPr>
        <p:spPr>
          <a:xfrm>
            <a:off x="1017442" y="4161810"/>
            <a:ext cx="2160000" cy="1547695"/>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7" name="グループ化 6"/>
          <p:cNvGrpSpPr/>
          <p:nvPr/>
        </p:nvGrpSpPr>
        <p:grpSpPr>
          <a:xfrm>
            <a:off x="3177442" y="1956632"/>
            <a:ext cx="1728000" cy="4400873"/>
            <a:chOff x="4152000" y="1845000"/>
            <a:chExt cx="1728000" cy="4400873"/>
          </a:xfrm>
        </p:grpSpPr>
        <p:grpSp>
          <p:nvGrpSpPr>
            <p:cNvPr id="8" name="グループ化 7"/>
            <p:cNvGrpSpPr/>
            <p:nvPr/>
          </p:nvGrpSpPr>
          <p:grpSpPr>
            <a:xfrm>
              <a:off x="4152000" y="1845000"/>
              <a:ext cx="1728000" cy="1241614"/>
              <a:chOff x="4309944" y="2067451"/>
              <a:chExt cx="1728000" cy="1241614"/>
            </a:xfrm>
          </p:grpSpPr>
          <p:sp>
            <p:nvSpPr>
              <p:cNvPr id="15" name="正方形/長方形 14"/>
              <p:cNvSpPr/>
              <p:nvPr/>
            </p:nvSpPr>
            <p:spPr bwMode="auto">
              <a:xfrm>
                <a:off x="4309944" y="2949065"/>
                <a:ext cx="1728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クレジット会社Ａ</a:t>
                </a:r>
                <a:endParaRPr lang="ja-JP" altLang="en-US" sz="1600" b="1" dirty="0">
                  <a:solidFill>
                    <a:prstClr val="white"/>
                  </a:solidFill>
                </a:endParaRPr>
              </a:p>
            </p:txBody>
          </p:sp>
          <p:sp>
            <p:nvSpPr>
              <p:cNvPr id="16" name="Freeform 21"/>
              <p:cNvSpPr>
                <a:spLocks noChangeAspect="1" noEditPoints="1"/>
              </p:cNvSpPr>
              <p:nvPr/>
            </p:nvSpPr>
            <p:spPr bwMode="auto">
              <a:xfrm>
                <a:off x="4853320" y="2067451"/>
                <a:ext cx="641249" cy="769498"/>
              </a:xfrm>
              <a:custGeom>
                <a:avLst/>
                <a:gdLst>
                  <a:gd name="T0" fmla="*/ 470 w 478"/>
                  <a:gd name="T1" fmla="*/ 68 h 537"/>
                  <a:gd name="T2" fmla="*/ 18 w 478"/>
                  <a:gd name="T3" fmla="*/ 37 h 537"/>
                  <a:gd name="T4" fmla="*/ 17 w 478"/>
                  <a:gd name="T5" fmla="*/ 69 h 537"/>
                  <a:gd name="T6" fmla="*/ 17 w 478"/>
                  <a:gd name="T7" fmla="*/ 516 h 537"/>
                  <a:gd name="T8" fmla="*/ 359 w 478"/>
                  <a:gd name="T9" fmla="*/ 537 h 537"/>
                  <a:gd name="T10" fmla="*/ 468 w 478"/>
                  <a:gd name="T11" fmla="*/ 498 h 537"/>
                  <a:gd name="T12" fmla="*/ 141 w 478"/>
                  <a:gd name="T13" fmla="*/ 58 h 537"/>
                  <a:gd name="T14" fmla="*/ 141 w 478"/>
                  <a:gd name="T15" fmla="*/ 58 h 537"/>
                  <a:gd name="T16" fmla="*/ 141 w 478"/>
                  <a:gd name="T17" fmla="*/ 131 h 537"/>
                  <a:gd name="T18" fmla="*/ 171 w 478"/>
                  <a:gd name="T19" fmla="*/ 174 h 537"/>
                  <a:gd name="T20" fmla="*/ 171 w 478"/>
                  <a:gd name="T21" fmla="*/ 190 h 537"/>
                  <a:gd name="T22" fmla="*/ 141 w 478"/>
                  <a:gd name="T23" fmla="*/ 236 h 537"/>
                  <a:gd name="T24" fmla="*/ 141 w 478"/>
                  <a:gd name="T25" fmla="*/ 236 h 537"/>
                  <a:gd name="T26" fmla="*/ 141 w 478"/>
                  <a:gd name="T27" fmla="*/ 309 h 537"/>
                  <a:gd name="T28" fmla="*/ 54 w 478"/>
                  <a:gd name="T29" fmla="*/ 326 h 537"/>
                  <a:gd name="T30" fmla="*/ 54 w 478"/>
                  <a:gd name="T31" fmla="*/ 310 h 537"/>
                  <a:gd name="T32" fmla="*/ 82 w 478"/>
                  <a:gd name="T33" fmla="*/ 266 h 537"/>
                  <a:gd name="T34" fmla="*/ 82 w 478"/>
                  <a:gd name="T35" fmla="*/ 266 h 537"/>
                  <a:gd name="T36" fmla="*/ 82 w 478"/>
                  <a:gd name="T37" fmla="*/ 195 h 537"/>
                  <a:gd name="T38" fmla="*/ 54 w 478"/>
                  <a:gd name="T39" fmla="*/ 153 h 537"/>
                  <a:gd name="T40" fmla="*/ 54 w 478"/>
                  <a:gd name="T41" fmla="*/ 137 h 537"/>
                  <a:gd name="T42" fmla="*/ 82 w 478"/>
                  <a:gd name="T43" fmla="*/ 92 h 537"/>
                  <a:gd name="T44" fmla="*/ 82 w 478"/>
                  <a:gd name="T45" fmla="*/ 92 h 537"/>
                  <a:gd name="T46" fmla="*/ 126 w 478"/>
                  <a:gd name="T47" fmla="*/ 325 h 537"/>
                  <a:gd name="T48" fmla="*/ 97 w 478"/>
                  <a:gd name="T49" fmla="*/ 282 h 537"/>
                  <a:gd name="T50" fmla="*/ 97 w 478"/>
                  <a:gd name="T51" fmla="*/ 266 h 537"/>
                  <a:gd name="T52" fmla="*/ 126 w 478"/>
                  <a:gd name="T53" fmla="*/ 221 h 537"/>
                  <a:gd name="T54" fmla="*/ 126 w 478"/>
                  <a:gd name="T55" fmla="*/ 221 h 537"/>
                  <a:gd name="T56" fmla="*/ 126 w 478"/>
                  <a:gd name="T57" fmla="*/ 148 h 537"/>
                  <a:gd name="T58" fmla="*/ 97 w 478"/>
                  <a:gd name="T59" fmla="*/ 106 h 537"/>
                  <a:gd name="T60" fmla="*/ 97 w 478"/>
                  <a:gd name="T61" fmla="*/ 90 h 537"/>
                  <a:gd name="T62" fmla="*/ 141 w 478"/>
                  <a:gd name="T63" fmla="*/ 325 h 537"/>
                  <a:gd name="T64" fmla="*/ 141 w 478"/>
                  <a:gd name="T65" fmla="*/ 325 h 537"/>
                  <a:gd name="T66" fmla="*/ 175 w 478"/>
                  <a:gd name="T67" fmla="*/ 415 h 537"/>
                  <a:gd name="T68" fmla="*/ 182 w 478"/>
                  <a:gd name="T69" fmla="*/ 416 h 537"/>
                  <a:gd name="T70" fmla="*/ 187 w 478"/>
                  <a:gd name="T71" fmla="*/ 354 h 537"/>
                  <a:gd name="T72" fmla="*/ 218 w 478"/>
                  <a:gd name="T73" fmla="*/ 309 h 537"/>
                  <a:gd name="T74" fmla="*/ 218 w 478"/>
                  <a:gd name="T75" fmla="*/ 309 h 537"/>
                  <a:gd name="T76" fmla="*/ 218 w 478"/>
                  <a:gd name="T77" fmla="*/ 234 h 537"/>
                  <a:gd name="T78" fmla="*/ 187 w 478"/>
                  <a:gd name="T79" fmla="*/ 189 h 537"/>
                  <a:gd name="T80" fmla="*/ 187 w 478"/>
                  <a:gd name="T81" fmla="*/ 173 h 537"/>
                  <a:gd name="T82" fmla="*/ 218 w 478"/>
                  <a:gd name="T83" fmla="*/ 126 h 537"/>
                  <a:gd name="T84" fmla="*/ 218 w 478"/>
                  <a:gd name="T85" fmla="*/ 126 h 537"/>
                  <a:gd name="T86" fmla="*/ 218 w 478"/>
                  <a:gd name="T87" fmla="*/ 51 h 537"/>
                  <a:gd name="T88" fmla="*/ 234 w 478"/>
                  <a:gd name="T89" fmla="*/ 325 h 537"/>
                  <a:gd name="T90" fmla="*/ 234 w 478"/>
                  <a:gd name="T91" fmla="*/ 308 h 537"/>
                  <a:gd name="T92" fmla="*/ 266 w 478"/>
                  <a:gd name="T93" fmla="*/ 262 h 537"/>
                  <a:gd name="T94" fmla="*/ 266 w 478"/>
                  <a:gd name="T95" fmla="*/ 262 h 537"/>
                  <a:gd name="T96" fmla="*/ 266 w 478"/>
                  <a:gd name="T97" fmla="*/ 185 h 537"/>
                  <a:gd name="T98" fmla="*/ 234 w 478"/>
                  <a:gd name="T99" fmla="*/ 141 h 537"/>
                  <a:gd name="T100" fmla="*/ 234 w 478"/>
                  <a:gd name="T101" fmla="*/ 125 h 537"/>
                  <a:gd name="T102" fmla="*/ 266 w 478"/>
                  <a:gd name="T103" fmla="*/ 76 h 537"/>
                  <a:gd name="T104" fmla="*/ 266 w 478"/>
                  <a:gd name="T105" fmla="*/ 76 h 537"/>
                  <a:gd name="T106" fmla="*/ 316 w 478"/>
                  <a:gd name="T107" fmla="*/ 324 h 537"/>
                  <a:gd name="T108" fmla="*/ 282 w 478"/>
                  <a:gd name="T109" fmla="*/ 278 h 537"/>
                  <a:gd name="T110" fmla="*/ 282 w 478"/>
                  <a:gd name="T111" fmla="*/ 261 h 537"/>
                  <a:gd name="T112" fmla="*/ 316 w 478"/>
                  <a:gd name="T113" fmla="*/ 213 h 537"/>
                  <a:gd name="T114" fmla="*/ 316 w 478"/>
                  <a:gd name="T115" fmla="*/ 213 h 537"/>
                  <a:gd name="T116" fmla="*/ 316 w 478"/>
                  <a:gd name="T117" fmla="*/ 136 h 537"/>
                  <a:gd name="T118" fmla="*/ 282 w 478"/>
                  <a:gd name="T119" fmla="*/ 91 h 537"/>
                  <a:gd name="T120" fmla="*/ 282 w 478"/>
                  <a:gd name="T121" fmla="*/ 7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37">
                    <a:moveTo>
                      <a:pt x="462" y="467"/>
                    </a:moveTo>
                    <a:cubicBezTo>
                      <a:pt x="462" y="98"/>
                      <a:pt x="462" y="98"/>
                      <a:pt x="462" y="98"/>
                    </a:cubicBezTo>
                    <a:cubicBezTo>
                      <a:pt x="471" y="98"/>
                      <a:pt x="478" y="91"/>
                      <a:pt x="478" y="82"/>
                    </a:cubicBezTo>
                    <a:cubicBezTo>
                      <a:pt x="478" y="76"/>
                      <a:pt x="475" y="71"/>
                      <a:pt x="470" y="68"/>
                    </a:cubicBezTo>
                    <a:cubicBezTo>
                      <a:pt x="369" y="4"/>
                      <a:pt x="369" y="4"/>
                      <a:pt x="369" y="4"/>
                    </a:cubicBezTo>
                    <a:cubicBezTo>
                      <a:pt x="366" y="2"/>
                      <a:pt x="363" y="0"/>
                      <a:pt x="359" y="0"/>
                    </a:cubicBezTo>
                    <a:cubicBezTo>
                      <a:pt x="358" y="0"/>
                      <a:pt x="357" y="0"/>
                      <a:pt x="356" y="1"/>
                    </a:cubicBezTo>
                    <a:cubicBezTo>
                      <a:pt x="18" y="37"/>
                      <a:pt x="18" y="37"/>
                      <a:pt x="18" y="37"/>
                    </a:cubicBezTo>
                    <a:cubicBezTo>
                      <a:pt x="18" y="37"/>
                      <a:pt x="17" y="36"/>
                      <a:pt x="17" y="36"/>
                    </a:cubicBezTo>
                    <a:cubicBezTo>
                      <a:pt x="8" y="36"/>
                      <a:pt x="0" y="44"/>
                      <a:pt x="0" y="53"/>
                    </a:cubicBezTo>
                    <a:cubicBezTo>
                      <a:pt x="0" y="62"/>
                      <a:pt x="8" y="69"/>
                      <a:pt x="17" y="69"/>
                    </a:cubicBezTo>
                    <a:cubicBezTo>
                      <a:pt x="17" y="69"/>
                      <a:pt x="17" y="69"/>
                      <a:pt x="17" y="69"/>
                    </a:cubicBezTo>
                    <a:cubicBezTo>
                      <a:pt x="17" y="484"/>
                      <a:pt x="17" y="484"/>
                      <a:pt x="17" y="484"/>
                    </a:cubicBezTo>
                    <a:cubicBezTo>
                      <a:pt x="17" y="484"/>
                      <a:pt x="17" y="484"/>
                      <a:pt x="17" y="484"/>
                    </a:cubicBezTo>
                    <a:cubicBezTo>
                      <a:pt x="8" y="484"/>
                      <a:pt x="0" y="491"/>
                      <a:pt x="0" y="500"/>
                    </a:cubicBezTo>
                    <a:cubicBezTo>
                      <a:pt x="0" y="509"/>
                      <a:pt x="8" y="516"/>
                      <a:pt x="17" y="516"/>
                    </a:cubicBezTo>
                    <a:cubicBezTo>
                      <a:pt x="17" y="516"/>
                      <a:pt x="18" y="516"/>
                      <a:pt x="18" y="516"/>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61" y="537"/>
                      <a:pt x="364" y="537"/>
                      <a:pt x="365" y="536"/>
                    </a:cubicBezTo>
                    <a:cubicBezTo>
                      <a:pt x="468" y="498"/>
                      <a:pt x="468" y="498"/>
                      <a:pt x="468" y="498"/>
                    </a:cubicBezTo>
                    <a:cubicBezTo>
                      <a:pt x="468" y="498"/>
                      <a:pt x="468" y="498"/>
                      <a:pt x="468" y="498"/>
                    </a:cubicBezTo>
                    <a:cubicBezTo>
                      <a:pt x="474" y="496"/>
                      <a:pt x="478" y="490"/>
                      <a:pt x="478" y="483"/>
                    </a:cubicBezTo>
                    <a:cubicBezTo>
                      <a:pt x="478" y="474"/>
                      <a:pt x="471" y="467"/>
                      <a:pt x="462" y="467"/>
                    </a:cubicBezTo>
                    <a:close/>
                    <a:moveTo>
                      <a:pt x="141" y="58"/>
                    </a:moveTo>
                    <a:cubicBezTo>
                      <a:pt x="171" y="55"/>
                      <a:pt x="171" y="55"/>
                      <a:pt x="171" y="55"/>
                    </a:cubicBezTo>
                    <a:cubicBezTo>
                      <a:pt x="171" y="84"/>
                      <a:pt x="171" y="84"/>
                      <a:pt x="171" y="84"/>
                    </a:cubicBezTo>
                    <a:cubicBezTo>
                      <a:pt x="141" y="87"/>
                      <a:pt x="141" y="87"/>
                      <a:pt x="141" y="87"/>
                    </a:cubicBezTo>
                    <a:lnTo>
                      <a:pt x="141" y="58"/>
                    </a:lnTo>
                    <a:close/>
                    <a:moveTo>
                      <a:pt x="141" y="103"/>
                    </a:moveTo>
                    <a:cubicBezTo>
                      <a:pt x="171" y="100"/>
                      <a:pt x="171" y="100"/>
                      <a:pt x="171" y="100"/>
                    </a:cubicBezTo>
                    <a:cubicBezTo>
                      <a:pt x="171" y="129"/>
                      <a:pt x="171" y="129"/>
                      <a:pt x="171" y="129"/>
                    </a:cubicBezTo>
                    <a:cubicBezTo>
                      <a:pt x="141" y="131"/>
                      <a:pt x="141" y="131"/>
                      <a:pt x="141" y="131"/>
                    </a:cubicBezTo>
                    <a:lnTo>
                      <a:pt x="141" y="103"/>
                    </a:lnTo>
                    <a:close/>
                    <a:moveTo>
                      <a:pt x="141" y="147"/>
                    </a:moveTo>
                    <a:cubicBezTo>
                      <a:pt x="171" y="145"/>
                      <a:pt x="171" y="145"/>
                      <a:pt x="171" y="145"/>
                    </a:cubicBezTo>
                    <a:cubicBezTo>
                      <a:pt x="171" y="174"/>
                      <a:pt x="171" y="174"/>
                      <a:pt x="171" y="174"/>
                    </a:cubicBezTo>
                    <a:cubicBezTo>
                      <a:pt x="141" y="176"/>
                      <a:pt x="141" y="176"/>
                      <a:pt x="141" y="176"/>
                    </a:cubicBezTo>
                    <a:lnTo>
                      <a:pt x="141" y="147"/>
                    </a:lnTo>
                    <a:close/>
                    <a:moveTo>
                      <a:pt x="141" y="192"/>
                    </a:moveTo>
                    <a:cubicBezTo>
                      <a:pt x="171" y="190"/>
                      <a:pt x="171" y="190"/>
                      <a:pt x="171" y="190"/>
                    </a:cubicBezTo>
                    <a:cubicBezTo>
                      <a:pt x="171" y="219"/>
                      <a:pt x="171" y="219"/>
                      <a:pt x="171" y="219"/>
                    </a:cubicBezTo>
                    <a:cubicBezTo>
                      <a:pt x="141" y="220"/>
                      <a:pt x="141" y="220"/>
                      <a:pt x="141" y="220"/>
                    </a:cubicBezTo>
                    <a:lnTo>
                      <a:pt x="141" y="192"/>
                    </a:lnTo>
                    <a:close/>
                    <a:moveTo>
                      <a:pt x="141" y="236"/>
                    </a:moveTo>
                    <a:cubicBezTo>
                      <a:pt x="171" y="235"/>
                      <a:pt x="171" y="235"/>
                      <a:pt x="171" y="235"/>
                    </a:cubicBezTo>
                    <a:cubicBezTo>
                      <a:pt x="171" y="264"/>
                      <a:pt x="171" y="264"/>
                      <a:pt x="171" y="264"/>
                    </a:cubicBezTo>
                    <a:cubicBezTo>
                      <a:pt x="141" y="265"/>
                      <a:pt x="141" y="265"/>
                      <a:pt x="141" y="265"/>
                    </a:cubicBezTo>
                    <a:lnTo>
                      <a:pt x="141" y="236"/>
                    </a:lnTo>
                    <a:close/>
                    <a:moveTo>
                      <a:pt x="141" y="281"/>
                    </a:moveTo>
                    <a:cubicBezTo>
                      <a:pt x="171" y="280"/>
                      <a:pt x="171" y="280"/>
                      <a:pt x="171" y="280"/>
                    </a:cubicBezTo>
                    <a:cubicBezTo>
                      <a:pt x="171" y="309"/>
                      <a:pt x="171" y="309"/>
                      <a:pt x="171" y="309"/>
                    </a:cubicBezTo>
                    <a:cubicBezTo>
                      <a:pt x="141" y="309"/>
                      <a:pt x="141" y="309"/>
                      <a:pt x="141" y="309"/>
                    </a:cubicBezTo>
                    <a:lnTo>
                      <a:pt x="141" y="281"/>
                    </a:lnTo>
                    <a:close/>
                    <a:moveTo>
                      <a:pt x="82" y="354"/>
                    </a:moveTo>
                    <a:cubicBezTo>
                      <a:pt x="54" y="354"/>
                      <a:pt x="54" y="354"/>
                      <a:pt x="54" y="354"/>
                    </a:cubicBezTo>
                    <a:cubicBezTo>
                      <a:pt x="54" y="326"/>
                      <a:pt x="54" y="326"/>
                      <a:pt x="54" y="326"/>
                    </a:cubicBezTo>
                    <a:cubicBezTo>
                      <a:pt x="82" y="326"/>
                      <a:pt x="82" y="326"/>
                      <a:pt x="82" y="326"/>
                    </a:cubicBezTo>
                    <a:lnTo>
                      <a:pt x="82" y="354"/>
                    </a:lnTo>
                    <a:close/>
                    <a:moveTo>
                      <a:pt x="82" y="310"/>
                    </a:moveTo>
                    <a:cubicBezTo>
                      <a:pt x="54" y="310"/>
                      <a:pt x="54" y="310"/>
                      <a:pt x="54" y="310"/>
                    </a:cubicBezTo>
                    <a:cubicBezTo>
                      <a:pt x="54" y="283"/>
                      <a:pt x="54" y="283"/>
                      <a:pt x="54" y="283"/>
                    </a:cubicBezTo>
                    <a:cubicBezTo>
                      <a:pt x="82" y="282"/>
                      <a:pt x="82" y="282"/>
                      <a:pt x="82" y="282"/>
                    </a:cubicBezTo>
                    <a:lnTo>
                      <a:pt x="82" y="310"/>
                    </a:lnTo>
                    <a:close/>
                    <a:moveTo>
                      <a:pt x="82" y="266"/>
                    </a:moveTo>
                    <a:cubicBezTo>
                      <a:pt x="54" y="267"/>
                      <a:pt x="54" y="267"/>
                      <a:pt x="54" y="267"/>
                    </a:cubicBezTo>
                    <a:cubicBezTo>
                      <a:pt x="54" y="239"/>
                      <a:pt x="54" y="239"/>
                      <a:pt x="54" y="239"/>
                    </a:cubicBezTo>
                    <a:cubicBezTo>
                      <a:pt x="82" y="238"/>
                      <a:pt x="82" y="238"/>
                      <a:pt x="82" y="238"/>
                    </a:cubicBezTo>
                    <a:lnTo>
                      <a:pt x="82" y="266"/>
                    </a:lnTo>
                    <a:close/>
                    <a:moveTo>
                      <a:pt x="82" y="223"/>
                    </a:moveTo>
                    <a:cubicBezTo>
                      <a:pt x="54" y="224"/>
                      <a:pt x="54" y="224"/>
                      <a:pt x="54" y="224"/>
                    </a:cubicBezTo>
                    <a:cubicBezTo>
                      <a:pt x="54" y="196"/>
                      <a:pt x="54" y="196"/>
                      <a:pt x="54" y="196"/>
                    </a:cubicBezTo>
                    <a:cubicBezTo>
                      <a:pt x="82" y="195"/>
                      <a:pt x="82" y="195"/>
                      <a:pt x="82" y="195"/>
                    </a:cubicBezTo>
                    <a:lnTo>
                      <a:pt x="82" y="223"/>
                    </a:lnTo>
                    <a:close/>
                    <a:moveTo>
                      <a:pt x="82" y="179"/>
                    </a:moveTo>
                    <a:cubicBezTo>
                      <a:pt x="54" y="181"/>
                      <a:pt x="54" y="181"/>
                      <a:pt x="54" y="181"/>
                    </a:cubicBezTo>
                    <a:cubicBezTo>
                      <a:pt x="54" y="153"/>
                      <a:pt x="54" y="153"/>
                      <a:pt x="54" y="153"/>
                    </a:cubicBezTo>
                    <a:cubicBezTo>
                      <a:pt x="82" y="151"/>
                      <a:pt x="82" y="151"/>
                      <a:pt x="82" y="151"/>
                    </a:cubicBezTo>
                    <a:lnTo>
                      <a:pt x="82" y="179"/>
                    </a:lnTo>
                    <a:close/>
                    <a:moveTo>
                      <a:pt x="82" y="135"/>
                    </a:moveTo>
                    <a:cubicBezTo>
                      <a:pt x="54" y="137"/>
                      <a:pt x="54" y="137"/>
                      <a:pt x="54" y="137"/>
                    </a:cubicBezTo>
                    <a:cubicBezTo>
                      <a:pt x="54" y="110"/>
                      <a:pt x="54" y="110"/>
                      <a:pt x="54" y="110"/>
                    </a:cubicBezTo>
                    <a:cubicBezTo>
                      <a:pt x="82" y="107"/>
                      <a:pt x="82" y="107"/>
                      <a:pt x="82" y="107"/>
                    </a:cubicBezTo>
                    <a:lnTo>
                      <a:pt x="82" y="135"/>
                    </a:lnTo>
                    <a:close/>
                    <a:moveTo>
                      <a:pt x="82" y="92"/>
                    </a:moveTo>
                    <a:cubicBezTo>
                      <a:pt x="54" y="94"/>
                      <a:pt x="54" y="94"/>
                      <a:pt x="54" y="94"/>
                    </a:cubicBezTo>
                    <a:cubicBezTo>
                      <a:pt x="54" y="66"/>
                      <a:pt x="54" y="66"/>
                      <a:pt x="54" y="66"/>
                    </a:cubicBezTo>
                    <a:cubicBezTo>
                      <a:pt x="82" y="64"/>
                      <a:pt x="82" y="64"/>
                      <a:pt x="82" y="64"/>
                    </a:cubicBezTo>
                    <a:lnTo>
                      <a:pt x="82" y="92"/>
                    </a:lnTo>
                    <a:close/>
                    <a:moveTo>
                      <a:pt x="126" y="354"/>
                    </a:moveTo>
                    <a:cubicBezTo>
                      <a:pt x="97" y="354"/>
                      <a:pt x="97" y="354"/>
                      <a:pt x="97" y="354"/>
                    </a:cubicBezTo>
                    <a:cubicBezTo>
                      <a:pt x="97" y="326"/>
                      <a:pt x="97" y="326"/>
                      <a:pt x="97" y="326"/>
                    </a:cubicBezTo>
                    <a:cubicBezTo>
                      <a:pt x="126" y="325"/>
                      <a:pt x="126" y="325"/>
                      <a:pt x="126" y="325"/>
                    </a:cubicBezTo>
                    <a:lnTo>
                      <a:pt x="126" y="354"/>
                    </a:lnTo>
                    <a:close/>
                    <a:moveTo>
                      <a:pt x="126" y="310"/>
                    </a:moveTo>
                    <a:cubicBezTo>
                      <a:pt x="97" y="310"/>
                      <a:pt x="97" y="310"/>
                      <a:pt x="97" y="310"/>
                    </a:cubicBezTo>
                    <a:cubicBezTo>
                      <a:pt x="97" y="282"/>
                      <a:pt x="97" y="282"/>
                      <a:pt x="97" y="282"/>
                    </a:cubicBezTo>
                    <a:cubicBezTo>
                      <a:pt x="126" y="281"/>
                      <a:pt x="126" y="281"/>
                      <a:pt x="126" y="281"/>
                    </a:cubicBezTo>
                    <a:lnTo>
                      <a:pt x="126" y="310"/>
                    </a:lnTo>
                    <a:close/>
                    <a:moveTo>
                      <a:pt x="126" y="265"/>
                    </a:moveTo>
                    <a:cubicBezTo>
                      <a:pt x="97" y="266"/>
                      <a:pt x="97" y="266"/>
                      <a:pt x="97" y="266"/>
                    </a:cubicBezTo>
                    <a:cubicBezTo>
                      <a:pt x="97" y="238"/>
                      <a:pt x="97" y="238"/>
                      <a:pt x="97" y="238"/>
                    </a:cubicBezTo>
                    <a:cubicBezTo>
                      <a:pt x="126" y="237"/>
                      <a:pt x="126" y="237"/>
                      <a:pt x="126" y="237"/>
                    </a:cubicBezTo>
                    <a:lnTo>
                      <a:pt x="126" y="265"/>
                    </a:lnTo>
                    <a:close/>
                    <a:moveTo>
                      <a:pt x="126" y="221"/>
                    </a:moveTo>
                    <a:cubicBezTo>
                      <a:pt x="97" y="222"/>
                      <a:pt x="97" y="222"/>
                      <a:pt x="97" y="222"/>
                    </a:cubicBezTo>
                    <a:cubicBezTo>
                      <a:pt x="97" y="194"/>
                      <a:pt x="97" y="194"/>
                      <a:pt x="97" y="194"/>
                    </a:cubicBezTo>
                    <a:cubicBezTo>
                      <a:pt x="126" y="192"/>
                      <a:pt x="126" y="192"/>
                      <a:pt x="126" y="192"/>
                    </a:cubicBezTo>
                    <a:lnTo>
                      <a:pt x="126" y="221"/>
                    </a:lnTo>
                    <a:close/>
                    <a:moveTo>
                      <a:pt x="126" y="177"/>
                    </a:moveTo>
                    <a:cubicBezTo>
                      <a:pt x="97" y="178"/>
                      <a:pt x="97" y="178"/>
                      <a:pt x="97" y="178"/>
                    </a:cubicBezTo>
                    <a:cubicBezTo>
                      <a:pt x="97" y="150"/>
                      <a:pt x="97" y="150"/>
                      <a:pt x="97" y="150"/>
                    </a:cubicBezTo>
                    <a:cubicBezTo>
                      <a:pt x="126" y="148"/>
                      <a:pt x="126" y="148"/>
                      <a:pt x="126" y="148"/>
                    </a:cubicBezTo>
                    <a:lnTo>
                      <a:pt x="126" y="177"/>
                    </a:lnTo>
                    <a:close/>
                    <a:moveTo>
                      <a:pt x="126" y="132"/>
                    </a:moveTo>
                    <a:cubicBezTo>
                      <a:pt x="97" y="134"/>
                      <a:pt x="97" y="134"/>
                      <a:pt x="97" y="134"/>
                    </a:cubicBezTo>
                    <a:cubicBezTo>
                      <a:pt x="97" y="106"/>
                      <a:pt x="97" y="106"/>
                      <a:pt x="97" y="106"/>
                    </a:cubicBezTo>
                    <a:cubicBezTo>
                      <a:pt x="126" y="104"/>
                      <a:pt x="126" y="104"/>
                      <a:pt x="126" y="104"/>
                    </a:cubicBezTo>
                    <a:lnTo>
                      <a:pt x="126" y="132"/>
                    </a:lnTo>
                    <a:close/>
                    <a:moveTo>
                      <a:pt x="126" y="88"/>
                    </a:moveTo>
                    <a:cubicBezTo>
                      <a:pt x="97" y="90"/>
                      <a:pt x="97" y="90"/>
                      <a:pt x="97" y="90"/>
                    </a:cubicBezTo>
                    <a:cubicBezTo>
                      <a:pt x="97" y="62"/>
                      <a:pt x="97" y="62"/>
                      <a:pt x="97" y="62"/>
                    </a:cubicBezTo>
                    <a:cubicBezTo>
                      <a:pt x="126" y="59"/>
                      <a:pt x="126" y="59"/>
                      <a:pt x="126" y="59"/>
                    </a:cubicBezTo>
                    <a:lnTo>
                      <a:pt x="126" y="88"/>
                    </a:lnTo>
                    <a:close/>
                    <a:moveTo>
                      <a:pt x="141" y="325"/>
                    </a:moveTo>
                    <a:cubicBezTo>
                      <a:pt x="171" y="325"/>
                      <a:pt x="171" y="325"/>
                      <a:pt x="171" y="325"/>
                    </a:cubicBezTo>
                    <a:cubicBezTo>
                      <a:pt x="171" y="354"/>
                      <a:pt x="171" y="354"/>
                      <a:pt x="171" y="354"/>
                    </a:cubicBezTo>
                    <a:cubicBezTo>
                      <a:pt x="141" y="354"/>
                      <a:pt x="141" y="354"/>
                      <a:pt x="141" y="354"/>
                    </a:cubicBezTo>
                    <a:lnTo>
                      <a:pt x="141" y="325"/>
                    </a:lnTo>
                    <a:close/>
                    <a:moveTo>
                      <a:pt x="175" y="491"/>
                    </a:moveTo>
                    <a:cubicBezTo>
                      <a:pt x="141" y="490"/>
                      <a:pt x="141" y="490"/>
                      <a:pt x="141" y="490"/>
                    </a:cubicBezTo>
                    <a:cubicBezTo>
                      <a:pt x="141" y="415"/>
                      <a:pt x="141" y="415"/>
                      <a:pt x="141" y="415"/>
                    </a:cubicBezTo>
                    <a:cubicBezTo>
                      <a:pt x="175" y="415"/>
                      <a:pt x="175" y="415"/>
                      <a:pt x="175" y="415"/>
                    </a:cubicBezTo>
                    <a:lnTo>
                      <a:pt x="175" y="491"/>
                    </a:lnTo>
                    <a:close/>
                    <a:moveTo>
                      <a:pt x="217" y="494"/>
                    </a:moveTo>
                    <a:cubicBezTo>
                      <a:pt x="182" y="492"/>
                      <a:pt x="182" y="492"/>
                      <a:pt x="182" y="492"/>
                    </a:cubicBezTo>
                    <a:cubicBezTo>
                      <a:pt x="182" y="416"/>
                      <a:pt x="182" y="416"/>
                      <a:pt x="182" y="416"/>
                    </a:cubicBezTo>
                    <a:cubicBezTo>
                      <a:pt x="217" y="416"/>
                      <a:pt x="217" y="416"/>
                      <a:pt x="217" y="416"/>
                    </a:cubicBezTo>
                    <a:lnTo>
                      <a:pt x="217" y="494"/>
                    </a:lnTo>
                    <a:close/>
                    <a:moveTo>
                      <a:pt x="218" y="354"/>
                    </a:moveTo>
                    <a:cubicBezTo>
                      <a:pt x="187" y="354"/>
                      <a:pt x="187" y="354"/>
                      <a:pt x="187" y="354"/>
                    </a:cubicBezTo>
                    <a:cubicBezTo>
                      <a:pt x="187" y="325"/>
                      <a:pt x="187" y="325"/>
                      <a:pt x="187" y="325"/>
                    </a:cubicBezTo>
                    <a:cubicBezTo>
                      <a:pt x="218" y="325"/>
                      <a:pt x="218" y="325"/>
                      <a:pt x="218" y="325"/>
                    </a:cubicBezTo>
                    <a:lnTo>
                      <a:pt x="218" y="354"/>
                    </a:lnTo>
                    <a:close/>
                    <a:moveTo>
                      <a:pt x="218" y="309"/>
                    </a:moveTo>
                    <a:cubicBezTo>
                      <a:pt x="187" y="309"/>
                      <a:pt x="187" y="309"/>
                      <a:pt x="187" y="309"/>
                    </a:cubicBezTo>
                    <a:cubicBezTo>
                      <a:pt x="187" y="280"/>
                      <a:pt x="187" y="280"/>
                      <a:pt x="187" y="280"/>
                    </a:cubicBezTo>
                    <a:cubicBezTo>
                      <a:pt x="218" y="279"/>
                      <a:pt x="218" y="279"/>
                      <a:pt x="218" y="279"/>
                    </a:cubicBezTo>
                    <a:lnTo>
                      <a:pt x="218" y="309"/>
                    </a:lnTo>
                    <a:close/>
                    <a:moveTo>
                      <a:pt x="218" y="263"/>
                    </a:moveTo>
                    <a:cubicBezTo>
                      <a:pt x="187" y="264"/>
                      <a:pt x="187" y="264"/>
                      <a:pt x="187" y="264"/>
                    </a:cubicBezTo>
                    <a:cubicBezTo>
                      <a:pt x="187" y="235"/>
                      <a:pt x="187" y="235"/>
                      <a:pt x="187" y="235"/>
                    </a:cubicBezTo>
                    <a:cubicBezTo>
                      <a:pt x="218" y="234"/>
                      <a:pt x="218" y="234"/>
                      <a:pt x="218" y="234"/>
                    </a:cubicBezTo>
                    <a:lnTo>
                      <a:pt x="218" y="263"/>
                    </a:lnTo>
                    <a:close/>
                    <a:moveTo>
                      <a:pt x="218" y="217"/>
                    </a:moveTo>
                    <a:cubicBezTo>
                      <a:pt x="187" y="218"/>
                      <a:pt x="187" y="218"/>
                      <a:pt x="187" y="218"/>
                    </a:cubicBezTo>
                    <a:cubicBezTo>
                      <a:pt x="187" y="189"/>
                      <a:pt x="187" y="189"/>
                      <a:pt x="187" y="189"/>
                    </a:cubicBezTo>
                    <a:cubicBezTo>
                      <a:pt x="218" y="188"/>
                      <a:pt x="218" y="188"/>
                      <a:pt x="218" y="188"/>
                    </a:cubicBezTo>
                    <a:lnTo>
                      <a:pt x="218" y="217"/>
                    </a:lnTo>
                    <a:close/>
                    <a:moveTo>
                      <a:pt x="218" y="172"/>
                    </a:moveTo>
                    <a:cubicBezTo>
                      <a:pt x="187" y="173"/>
                      <a:pt x="187" y="173"/>
                      <a:pt x="187" y="173"/>
                    </a:cubicBezTo>
                    <a:cubicBezTo>
                      <a:pt x="187" y="144"/>
                      <a:pt x="187" y="144"/>
                      <a:pt x="187" y="144"/>
                    </a:cubicBezTo>
                    <a:cubicBezTo>
                      <a:pt x="218" y="142"/>
                      <a:pt x="218" y="142"/>
                      <a:pt x="218" y="142"/>
                    </a:cubicBezTo>
                    <a:lnTo>
                      <a:pt x="218" y="172"/>
                    </a:lnTo>
                    <a:close/>
                    <a:moveTo>
                      <a:pt x="218" y="126"/>
                    </a:moveTo>
                    <a:cubicBezTo>
                      <a:pt x="187" y="128"/>
                      <a:pt x="187" y="128"/>
                      <a:pt x="187" y="128"/>
                    </a:cubicBezTo>
                    <a:cubicBezTo>
                      <a:pt x="187" y="99"/>
                      <a:pt x="187" y="99"/>
                      <a:pt x="187" y="99"/>
                    </a:cubicBezTo>
                    <a:cubicBezTo>
                      <a:pt x="218" y="96"/>
                      <a:pt x="218" y="96"/>
                      <a:pt x="218" y="96"/>
                    </a:cubicBezTo>
                    <a:lnTo>
                      <a:pt x="218" y="126"/>
                    </a:lnTo>
                    <a:close/>
                    <a:moveTo>
                      <a:pt x="218" y="80"/>
                    </a:moveTo>
                    <a:cubicBezTo>
                      <a:pt x="187" y="83"/>
                      <a:pt x="187" y="83"/>
                      <a:pt x="187" y="83"/>
                    </a:cubicBezTo>
                    <a:cubicBezTo>
                      <a:pt x="187" y="54"/>
                      <a:pt x="187" y="54"/>
                      <a:pt x="187" y="54"/>
                    </a:cubicBezTo>
                    <a:cubicBezTo>
                      <a:pt x="218" y="51"/>
                      <a:pt x="218" y="51"/>
                      <a:pt x="218" y="51"/>
                    </a:cubicBezTo>
                    <a:lnTo>
                      <a:pt x="218" y="80"/>
                    </a:lnTo>
                    <a:close/>
                    <a:moveTo>
                      <a:pt x="266" y="355"/>
                    </a:moveTo>
                    <a:cubicBezTo>
                      <a:pt x="234" y="354"/>
                      <a:pt x="234" y="354"/>
                      <a:pt x="234" y="354"/>
                    </a:cubicBezTo>
                    <a:cubicBezTo>
                      <a:pt x="234" y="325"/>
                      <a:pt x="234" y="325"/>
                      <a:pt x="234" y="325"/>
                    </a:cubicBezTo>
                    <a:cubicBezTo>
                      <a:pt x="266" y="325"/>
                      <a:pt x="266" y="325"/>
                      <a:pt x="266" y="325"/>
                    </a:cubicBezTo>
                    <a:lnTo>
                      <a:pt x="266" y="355"/>
                    </a:lnTo>
                    <a:close/>
                    <a:moveTo>
                      <a:pt x="266" y="308"/>
                    </a:moveTo>
                    <a:cubicBezTo>
                      <a:pt x="234" y="308"/>
                      <a:pt x="234" y="308"/>
                      <a:pt x="234" y="308"/>
                    </a:cubicBezTo>
                    <a:cubicBezTo>
                      <a:pt x="234" y="279"/>
                      <a:pt x="234" y="279"/>
                      <a:pt x="234" y="279"/>
                    </a:cubicBezTo>
                    <a:cubicBezTo>
                      <a:pt x="266" y="278"/>
                      <a:pt x="266" y="278"/>
                      <a:pt x="266" y="278"/>
                    </a:cubicBezTo>
                    <a:lnTo>
                      <a:pt x="266" y="308"/>
                    </a:lnTo>
                    <a:close/>
                    <a:moveTo>
                      <a:pt x="266" y="262"/>
                    </a:moveTo>
                    <a:cubicBezTo>
                      <a:pt x="234" y="263"/>
                      <a:pt x="234" y="263"/>
                      <a:pt x="234" y="263"/>
                    </a:cubicBezTo>
                    <a:cubicBezTo>
                      <a:pt x="234" y="233"/>
                      <a:pt x="234" y="233"/>
                      <a:pt x="234" y="233"/>
                    </a:cubicBezTo>
                    <a:cubicBezTo>
                      <a:pt x="266" y="232"/>
                      <a:pt x="266" y="232"/>
                      <a:pt x="266" y="232"/>
                    </a:cubicBezTo>
                    <a:lnTo>
                      <a:pt x="266" y="262"/>
                    </a:lnTo>
                    <a:close/>
                    <a:moveTo>
                      <a:pt x="266" y="215"/>
                    </a:moveTo>
                    <a:cubicBezTo>
                      <a:pt x="234" y="217"/>
                      <a:pt x="234" y="217"/>
                      <a:pt x="234" y="217"/>
                    </a:cubicBezTo>
                    <a:cubicBezTo>
                      <a:pt x="234" y="187"/>
                      <a:pt x="234" y="187"/>
                      <a:pt x="234" y="187"/>
                    </a:cubicBezTo>
                    <a:cubicBezTo>
                      <a:pt x="266" y="185"/>
                      <a:pt x="266" y="185"/>
                      <a:pt x="266" y="185"/>
                    </a:cubicBezTo>
                    <a:lnTo>
                      <a:pt x="266" y="215"/>
                    </a:lnTo>
                    <a:close/>
                    <a:moveTo>
                      <a:pt x="266" y="169"/>
                    </a:moveTo>
                    <a:cubicBezTo>
                      <a:pt x="234" y="171"/>
                      <a:pt x="234" y="171"/>
                      <a:pt x="234" y="171"/>
                    </a:cubicBezTo>
                    <a:cubicBezTo>
                      <a:pt x="234" y="141"/>
                      <a:pt x="234" y="141"/>
                      <a:pt x="234" y="141"/>
                    </a:cubicBezTo>
                    <a:cubicBezTo>
                      <a:pt x="266" y="139"/>
                      <a:pt x="266" y="139"/>
                      <a:pt x="266" y="139"/>
                    </a:cubicBezTo>
                    <a:lnTo>
                      <a:pt x="266" y="169"/>
                    </a:lnTo>
                    <a:close/>
                    <a:moveTo>
                      <a:pt x="266" y="122"/>
                    </a:moveTo>
                    <a:cubicBezTo>
                      <a:pt x="234" y="125"/>
                      <a:pt x="234" y="125"/>
                      <a:pt x="234" y="125"/>
                    </a:cubicBezTo>
                    <a:cubicBezTo>
                      <a:pt x="234" y="95"/>
                      <a:pt x="234" y="95"/>
                      <a:pt x="234" y="95"/>
                    </a:cubicBezTo>
                    <a:cubicBezTo>
                      <a:pt x="266" y="93"/>
                      <a:pt x="266" y="93"/>
                      <a:pt x="266" y="93"/>
                    </a:cubicBezTo>
                    <a:lnTo>
                      <a:pt x="266" y="122"/>
                    </a:lnTo>
                    <a:close/>
                    <a:moveTo>
                      <a:pt x="266" y="76"/>
                    </a:moveTo>
                    <a:cubicBezTo>
                      <a:pt x="234" y="79"/>
                      <a:pt x="234" y="79"/>
                      <a:pt x="234" y="79"/>
                    </a:cubicBezTo>
                    <a:cubicBezTo>
                      <a:pt x="234" y="49"/>
                      <a:pt x="234" y="49"/>
                      <a:pt x="234" y="49"/>
                    </a:cubicBezTo>
                    <a:cubicBezTo>
                      <a:pt x="266" y="46"/>
                      <a:pt x="266" y="46"/>
                      <a:pt x="266" y="46"/>
                    </a:cubicBezTo>
                    <a:lnTo>
                      <a:pt x="266" y="76"/>
                    </a:lnTo>
                    <a:close/>
                    <a:moveTo>
                      <a:pt x="316" y="355"/>
                    </a:moveTo>
                    <a:cubicBezTo>
                      <a:pt x="282" y="355"/>
                      <a:pt x="282" y="355"/>
                      <a:pt x="282" y="355"/>
                    </a:cubicBezTo>
                    <a:cubicBezTo>
                      <a:pt x="282" y="325"/>
                      <a:pt x="282" y="325"/>
                      <a:pt x="282" y="325"/>
                    </a:cubicBezTo>
                    <a:cubicBezTo>
                      <a:pt x="316" y="324"/>
                      <a:pt x="316" y="324"/>
                      <a:pt x="316" y="324"/>
                    </a:cubicBezTo>
                    <a:lnTo>
                      <a:pt x="316" y="355"/>
                    </a:lnTo>
                    <a:close/>
                    <a:moveTo>
                      <a:pt x="316" y="308"/>
                    </a:moveTo>
                    <a:cubicBezTo>
                      <a:pt x="282" y="308"/>
                      <a:pt x="282" y="308"/>
                      <a:pt x="282" y="308"/>
                    </a:cubicBezTo>
                    <a:cubicBezTo>
                      <a:pt x="282" y="278"/>
                      <a:pt x="282" y="278"/>
                      <a:pt x="282" y="278"/>
                    </a:cubicBezTo>
                    <a:cubicBezTo>
                      <a:pt x="316" y="277"/>
                      <a:pt x="316" y="277"/>
                      <a:pt x="316" y="277"/>
                    </a:cubicBezTo>
                    <a:lnTo>
                      <a:pt x="316" y="308"/>
                    </a:lnTo>
                    <a:close/>
                    <a:moveTo>
                      <a:pt x="316" y="260"/>
                    </a:moveTo>
                    <a:cubicBezTo>
                      <a:pt x="282" y="261"/>
                      <a:pt x="282" y="261"/>
                      <a:pt x="282" y="261"/>
                    </a:cubicBezTo>
                    <a:cubicBezTo>
                      <a:pt x="282" y="231"/>
                      <a:pt x="282" y="231"/>
                      <a:pt x="282" y="231"/>
                    </a:cubicBezTo>
                    <a:cubicBezTo>
                      <a:pt x="316" y="230"/>
                      <a:pt x="316" y="230"/>
                      <a:pt x="316" y="230"/>
                    </a:cubicBezTo>
                    <a:lnTo>
                      <a:pt x="316" y="260"/>
                    </a:lnTo>
                    <a:close/>
                    <a:moveTo>
                      <a:pt x="316" y="213"/>
                    </a:moveTo>
                    <a:cubicBezTo>
                      <a:pt x="282" y="215"/>
                      <a:pt x="282" y="215"/>
                      <a:pt x="282" y="215"/>
                    </a:cubicBezTo>
                    <a:cubicBezTo>
                      <a:pt x="282" y="185"/>
                      <a:pt x="282" y="185"/>
                      <a:pt x="282" y="185"/>
                    </a:cubicBezTo>
                    <a:cubicBezTo>
                      <a:pt x="316" y="183"/>
                      <a:pt x="316" y="183"/>
                      <a:pt x="316" y="183"/>
                    </a:cubicBezTo>
                    <a:lnTo>
                      <a:pt x="316" y="213"/>
                    </a:lnTo>
                    <a:close/>
                    <a:moveTo>
                      <a:pt x="316" y="166"/>
                    </a:moveTo>
                    <a:cubicBezTo>
                      <a:pt x="282" y="168"/>
                      <a:pt x="282" y="168"/>
                      <a:pt x="282" y="168"/>
                    </a:cubicBezTo>
                    <a:cubicBezTo>
                      <a:pt x="282" y="138"/>
                      <a:pt x="282" y="138"/>
                      <a:pt x="282" y="138"/>
                    </a:cubicBezTo>
                    <a:cubicBezTo>
                      <a:pt x="316" y="136"/>
                      <a:pt x="316" y="136"/>
                      <a:pt x="316" y="136"/>
                    </a:cubicBezTo>
                    <a:lnTo>
                      <a:pt x="316" y="166"/>
                    </a:lnTo>
                    <a:close/>
                    <a:moveTo>
                      <a:pt x="316" y="119"/>
                    </a:moveTo>
                    <a:cubicBezTo>
                      <a:pt x="282" y="121"/>
                      <a:pt x="282" y="121"/>
                      <a:pt x="282" y="121"/>
                    </a:cubicBezTo>
                    <a:cubicBezTo>
                      <a:pt x="282" y="91"/>
                      <a:pt x="282" y="91"/>
                      <a:pt x="282" y="91"/>
                    </a:cubicBezTo>
                    <a:cubicBezTo>
                      <a:pt x="316" y="89"/>
                      <a:pt x="316" y="89"/>
                      <a:pt x="316" y="89"/>
                    </a:cubicBezTo>
                    <a:lnTo>
                      <a:pt x="316" y="119"/>
                    </a:lnTo>
                    <a:close/>
                    <a:moveTo>
                      <a:pt x="316" y="72"/>
                    </a:moveTo>
                    <a:cubicBezTo>
                      <a:pt x="282" y="75"/>
                      <a:pt x="282" y="75"/>
                      <a:pt x="282" y="75"/>
                    </a:cubicBezTo>
                    <a:cubicBezTo>
                      <a:pt x="282" y="45"/>
                      <a:pt x="282" y="45"/>
                      <a:pt x="282" y="45"/>
                    </a:cubicBezTo>
                    <a:cubicBezTo>
                      <a:pt x="316" y="41"/>
                      <a:pt x="316" y="41"/>
                      <a:pt x="316" y="41"/>
                    </a:cubicBezTo>
                    <a:lnTo>
                      <a:pt x="316" y="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sz="1400">
                  <a:solidFill>
                    <a:prstClr val="black"/>
                  </a:solidFill>
                </a:endParaRPr>
              </a:p>
            </p:txBody>
          </p:sp>
        </p:grpSp>
        <p:grpSp>
          <p:nvGrpSpPr>
            <p:cNvPr id="9" name="グループ化 8"/>
            <p:cNvGrpSpPr/>
            <p:nvPr/>
          </p:nvGrpSpPr>
          <p:grpSpPr>
            <a:xfrm>
              <a:off x="4152000" y="3424629"/>
              <a:ext cx="1728000" cy="1241614"/>
              <a:chOff x="4309944" y="3509482"/>
              <a:chExt cx="1728000" cy="1241614"/>
            </a:xfrm>
          </p:grpSpPr>
          <p:sp>
            <p:nvSpPr>
              <p:cNvPr id="13" name="正方形/長方形 12"/>
              <p:cNvSpPr/>
              <p:nvPr/>
            </p:nvSpPr>
            <p:spPr bwMode="auto">
              <a:xfrm>
                <a:off x="4309944" y="4391096"/>
                <a:ext cx="1728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クレジット会社</a:t>
                </a:r>
                <a:r>
                  <a:rPr lang="en-US" altLang="ja-JP" sz="1600" b="1" dirty="0" smtClean="0">
                    <a:solidFill>
                      <a:prstClr val="white"/>
                    </a:solidFill>
                  </a:rPr>
                  <a:t>B</a:t>
                </a:r>
                <a:endParaRPr lang="ja-JP" altLang="en-US" sz="1600" b="1" dirty="0">
                  <a:solidFill>
                    <a:prstClr val="white"/>
                  </a:solidFill>
                </a:endParaRPr>
              </a:p>
            </p:txBody>
          </p:sp>
          <p:sp>
            <p:nvSpPr>
              <p:cNvPr id="14" name="Freeform 21"/>
              <p:cNvSpPr>
                <a:spLocks noChangeAspect="1" noEditPoints="1"/>
              </p:cNvSpPr>
              <p:nvPr/>
            </p:nvSpPr>
            <p:spPr bwMode="auto">
              <a:xfrm>
                <a:off x="4853320" y="3509482"/>
                <a:ext cx="641249" cy="769498"/>
              </a:xfrm>
              <a:custGeom>
                <a:avLst/>
                <a:gdLst>
                  <a:gd name="T0" fmla="*/ 470 w 478"/>
                  <a:gd name="T1" fmla="*/ 68 h 537"/>
                  <a:gd name="T2" fmla="*/ 18 w 478"/>
                  <a:gd name="T3" fmla="*/ 37 h 537"/>
                  <a:gd name="T4" fmla="*/ 17 w 478"/>
                  <a:gd name="T5" fmla="*/ 69 h 537"/>
                  <a:gd name="T6" fmla="*/ 17 w 478"/>
                  <a:gd name="T7" fmla="*/ 516 h 537"/>
                  <a:gd name="T8" fmla="*/ 359 w 478"/>
                  <a:gd name="T9" fmla="*/ 537 h 537"/>
                  <a:gd name="T10" fmla="*/ 468 w 478"/>
                  <a:gd name="T11" fmla="*/ 498 h 537"/>
                  <a:gd name="T12" fmla="*/ 141 w 478"/>
                  <a:gd name="T13" fmla="*/ 58 h 537"/>
                  <a:gd name="T14" fmla="*/ 141 w 478"/>
                  <a:gd name="T15" fmla="*/ 58 h 537"/>
                  <a:gd name="T16" fmla="*/ 141 w 478"/>
                  <a:gd name="T17" fmla="*/ 131 h 537"/>
                  <a:gd name="T18" fmla="*/ 171 w 478"/>
                  <a:gd name="T19" fmla="*/ 174 h 537"/>
                  <a:gd name="T20" fmla="*/ 171 w 478"/>
                  <a:gd name="T21" fmla="*/ 190 h 537"/>
                  <a:gd name="T22" fmla="*/ 141 w 478"/>
                  <a:gd name="T23" fmla="*/ 236 h 537"/>
                  <a:gd name="T24" fmla="*/ 141 w 478"/>
                  <a:gd name="T25" fmla="*/ 236 h 537"/>
                  <a:gd name="T26" fmla="*/ 141 w 478"/>
                  <a:gd name="T27" fmla="*/ 309 h 537"/>
                  <a:gd name="T28" fmla="*/ 54 w 478"/>
                  <a:gd name="T29" fmla="*/ 326 h 537"/>
                  <a:gd name="T30" fmla="*/ 54 w 478"/>
                  <a:gd name="T31" fmla="*/ 310 h 537"/>
                  <a:gd name="T32" fmla="*/ 82 w 478"/>
                  <a:gd name="T33" fmla="*/ 266 h 537"/>
                  <a:gd name="T34" fmla="*/ 82 w 478"/>
                  <a:gd name="T35" fmla="*/ 266 h 537"/>
                  <a:gd name="T36" fmla="*/ 82 w 478"/>
                  <a:gd name="T37" fmla="*/ 195 h 537"/>
                  <a:gd name="T38" fmla="*/ 54 w 478"/>
                  <a:gd name="T39" fmla="*/ 153 h 537"/>
                  <a:gd name="T40" fmla="*/ 54 w 478"/>
                  <a:gd name="T41" fmla="*/ 137 h 537"/>
                  <a:gd name="T42" fmla="*/ 82 w 478"/>
                  <a:gd name="T43" fmla="*/ 92 h 537"/>
                  <a:gd name="T44" fmla="*/ 82 w 478"/>
                  <a:gd name="T45" fmla="*/ 92 h 537"/>
                  <a:gd name="T46" fmla="*/ 126 w 478"/>
                  <a:gd name="T47" fmla="*/ 325 h 537"/>
                  <a:gd name="T48" fmla="*/ 97 w 478"/>
                  <a:gd name="T49" fmla="*/ 282 h 537"/>
                  <a:gd name="T50" fmla="*/ 97 w 478"/>
                  <a:gd name="T51" fmla="*/ 266 h 537"/>
                  <a:gd name="T52" fmla="*/ 126 w 478"/>
                  <a:gd name="T53" fmla="*/ 221 h 537"/>
                  <a:gd name="T54" fmla="*/ 126 w 478"/>
                  <a:gd name="T55" fmla="*/ 221 h 537"/>
                  <a:gd name="T56" fmla="*/ 126 w 478"/>
                  <a:gd name="T57" fmla="*/ 148 h 537"/>
                  <a:gd name="T58" fmla="*/ 97 w 478"/>
                  <a:gd name="T59" fmla="*/ 106 h 537"/>
                  <a:gd name="T60" fmla="*/ 97 w 478"/>
                  <a:gd name="T61" fmla="*/ 90 h 537"/>
                  <a:gd name="T62" fmla="*/ 141 w 478"/>
                  <a:gd name="T63" fmla="*/ 325 h 537"/>
                  <a:gd name="T64" fmla="*/ 141 w 478"/>
                  <a:gd name="T65" fmla="*/ 325 h 537"/>
                  <a:gd name="T66" fmla="*/ 175 w 478"/>
                  <a:gd name="T67" fmla="*/ 415 h 537"/>
                  <a:gd name="T68" fmla="*/ 182 w 478"/>
                  <a:gd name="T69" fmla="*/ 416 h 537"/>
                  <a:gd name="T70" fmla="*/ 187 w 478"/>
                  <a:gd name="T71" fmla="*/ 354 h 537"/>
                  <a:gd name="T72" fmla="*/ 218 w 478"/>
                  <a:gd name="T73" fmla="*/ 309 h 537"/>
                  <a:gd name="T74" fmla="*/ 218 w 478"/>
                  <a:gd name="T75" fmla="*/ 309 h 537"/>
                  <a:gd name="T76" fmla="*/ 218 w 478"/>
                  <a:gd name="T77" fmla="*/ 234 h 537"/>
                  <a:gd name="T78" fmla="*/ 187 w 478"/>
                  <a:gd name="T79" fmla="*/ 189 h 537"/>
                  <a:gd name="T80" fmla="*/ 187 w 478"/>
                  <a:gd name="T81" fmla="*/ 173 h 537"/>
                  <a:gd name="T82" fmla="*/ 218 w 478"/>
                  <a:gd name="T83" fmla="*/ 126 h 537"/>
                  <a:gd name="T84" fmla="*/ 218 w 478"/>
                  <a:gd name="T85" fmla="*/ 126 h 537"/>
                  <a:gd name="T86" fmla="*/ 218 w 478"/>
                  <a:gd name="T87" fmla="*/ 51 h 537"/>
                  <a:gd name="T88" fmla="*/ 234 w 478"/>
                  <a:gd name="T89" fmla="*/ 325 h 537"/>
                  <a:gd name="T90" fmla="*/ 234 w 478"/>
                  <a:gd name="T91" fmla="*/ 308 h 537"/>
                  <a:gd name="T92" fmla="*/ 266 w 478"/>
                  <a:gd name="T93" fmla="*/ 262 h 537"/>
                  <a:gd name="T94" fmla="*/ 266 w 478"/>
                  <a:gd name="T95" fmla="*/ 262 h 537"/>
                  <a:gd name="T96" fmla="*/ 266 w 478"/>
                  <a:gd name="T97" fmla="*/ 185 h 537"/>
                  <a:gd name="T98" fmla="*/ 234 w 478"/>
                  <a:gd name="T99" fmla="*/ 141 h 537"/>
                  <a:gd name="T100" fmla="*/ 234 w 478"/>
                  <a:gd name="T101" fmla="*/ 125 h 537"/>
                  <a:gd name="T102" fmla="*/ 266 w 478"/>
                  <a:gd name="T103" fmla="*/ 76 h 537"/>
                  <a:gd name="T104" fmla="*/ 266 w 478"/>
                  <a:gd name="T105" fmla="*/ 76 h 537"/>
                  <a:gd name="T106" fmla="*/ 316 w 478"/>
                  <a:gd name="T107" fmla="*/ 324 h 537"/>
                  <a:gd name="T108" fmla="*/ 282 w 478"/>
                  <a:gd name="T109" fmla="*/ 278 h 537"/>
                  <a:gd name="T110" fmla="*/ 282 w 478"/>
                  <a:gd name="T111" fmla="*/ 261 h 537"/>
                  <a:gd name="T112" fmla="*/ 316 w 478"/>
                  <a:gd name="T113" fmla="*/ 213 h 537"/>
                  <a:gd name="T114" fmla="*/ 316 w 478"/>
                  <a:gd name="T115" fmla="*/ 213 h 537"/>
                  <a:gd name="T116" fmla="*/ 316 w 478"/>
                  <a:gd name="T117" fmla="*/ 136 h 537"/>
                  <a:gd name="T118" fmla="*/ 282 w 478"/>
                  <a:gd name="T119" fmla="*/ 91 h 537"/>
                  <a:gd name="T120" fmla="*/ 282 w 478"/>
                  <a:gd name="T121" fmla="*/ 7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37">
                    <a:moveTo>
                      <a:pt x="462" y="467"/>
                    </a:moveTo>
                    <a:cubicBezTo>
                      <a:pt x="462" y="98"/>
                      <a:pt x="462" y="98"/>
                      <a:pt x="462" y="98"/>
                    </a:cubicBezTo>
                    <a:cubicBezTo>
                      <a:pt x="471" y="98"/>
                      <a:pt x="478" y="91"/>
                      <a:pt x="478" y="82"/>
                    </a:cubicBezTo>
                    <a:cubicBezTo>
                      <a:pt x="478" y="76"/>
                      <a:pt x="475" y="71"/>
                      <a:pt x="470" y="68"/>
                    </a:cubicBezTo>
                    <a:cubicBezTo>
                      <a:pt x="369" y="4"/>
                      <a:pt x="369" y="4"/>
                      <a:pt x="369" y="4"/>
                    </a:cubicBezTo>
                    <a:cubicBezTo>
                      <a:pt x="366" y="2"/>
                      <a:pt x="363" y="0"/>
                      <a:pt x="359" y="0"/>
                    </a:cubicBezTo>
                    <a:cubicBezTo>
                      <a:pt x="358" y="0"/>
                      <a:pt x="357" y="0"/>
                      <a:pt x="356" y="1"/>
                    </a:cubicBezTo>
                    <a:cubicBezTo>
                      <a:pt x="18" y="37"/>
                      <a:pt x="18" y="37"/>
                      <a:pt x="18" y="37"/>
                    </a:cubicBezTo>
                    <a:cubicBezTo>
                      <a:pt x="18" y="37"/>
                      <a:pt x="17" y="36"/>
                      <a:pt x="17" y="36"/>
                    </a:cubicBezTo>
                    <a:cubicBezTo>
                      <a:pt x="8" y="36"/>
                      <a:pt x="0" y="44"/>
                      <a:pt x="0" y="53"/>
                    </a:cubicBezTo>
                    <a:cubicBezTo>
                      <a:pt x="0" y="62"/>
                      <a:pt x="8" y="69"/>
                      <a:pt x="17" y="69"/>
                    </a:cubicBezTo>
                    <a:cubicBezTo>
                      <a:pt x="17" y="69"/>
                      <a:pt x="17" y="69"/>
                      <a:pt x="17" y="69"/>
                    </a:cubicBezTo>
                    <a:cubicBezTo>
                      <a:pt x="17" y="484"/>
                      <a:pt x="17" y="484"/>
                      <a:pt x="17" y="484"/>
                    </a:cubicBezTo>
                    <a:cubicBezTo>
                      <a:pt x="17" y="484"/>
                      <a:pt x="17" y="484"/>
                      <a:pt x="17" y="484"/>
                    </a:cubicBezTo>
                    <a:cubicBezTo>
                      <a:pt x="8" y="484"/>
                      <a:pt x="0" y="491"/>
                      <a:pt x="0" y="500"/>
                    </a:cubicBezTo>
                    <a:cubicBezTo>
                      <a:pt x="0" y="509"/>
                      <a:pt x="8" y="516"/>
                      <a:pt x="17" y="516"/>
                    </a:cubicBezTo>
                    <a:cubicBezTo>
                      <a:pt x="17" y="516"/>
                      <a:pt x="18" y="516"/>
                      <a:pt x="18" y="516"/>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61" y="537"/>
                      <a:pt x="364" y="537"/>
                      <a:pt x="365" y="536"/>
                    </a:cubicBezTo>
                    <a:cubicBezTo>
                      <a:pt x="468" y="498"/>
                      <a:pt x="468" y="498"/>
                      <a:pt x="468" y="498"/>
                    </a:cubicBezTo>
                    <a:cubicBezTo>
                      <a:pt x="468" y="498"/>
                      <a:pt x="468" y="498"/>
                      <a:pt x="468" y="498"/>
                    </a:cubicBezTo>
                    <a:cubicBezTo>
                      <a:pt x="474" y="496"/>
                      <a:pt x="478" y="490"/>
                      <a:pt x="478" y="483"/>
                    </a:cubicBezTo>
                    <a:cubicBezTo>
                      <a:pt x="478" y="474"/>
                      <a:pt x="471" y="467"/>
                      <a:pt x="462" y="467"/>
                    </a:cubicBezTo>
                    <a:close/>
                    <a:moveTo>
                      <a:pt x="141" y="58"/>
                    </a:moveTo>
                    <a:cubicBezTo>
                      <a:pt x="171" y="55"/>
                      <a:pt x="171" y="55"/>
                      <a:pt x="171" y="55"/>
                    </a:cubicBezTo>
                    <a:cubicBezTo>
                      <a:pt x="171" y="84"/>
                      <a:pt x="171" y="84"/>
                      <a:pt x="171" y="84"/>
                    </a:cubicBezTo>
                    <a:cubicBezTo>
                      <a:pt x="141" y="87"/>
                      <a:pt x="141" y="87"/>
                      <a:pt x="141" y="87"/>
                    </a:cubicBezTo>
                    <a:lnTo>
                      <a:pt x="141" y="58"/>
                    </a:lnTo>
                    <a:close/>
                    <a:moveTo>
                      <a:pt x="141" y="103"/>
                    </a:moveTo>
                    <a:cubicBezTo>
                      <a:pt x="171" y="100"/>
                      <a:pt x="171" y="100"/>
                      <a:pt x="171" y="100"/>
                    </a:cubicBezTo>
                    <a:cubicBezTo>
                      <a:pt x="171" y="129"/>
                      <a:pt x="171" y="129"/>
                      <a:pt x="171" y="129"/>
                    </a:cubicBezTo>
                    <a:cubicBezTo>
                      <a:pt x="141" y="131"/>
                      <a:pt x="141" y="131"/>
                      <a:pt x="141" y="131"/>
                    </a:cubicBezTo>
                    <a:lnTo>
                      <a:pt x="141" y="103"/>
                    </a:lnTo>
                    <a:close/>
                    <a:moveTo>
                      <a:pt x="141" y="147"/>
                    </a:moveTo>
                    <a:cubicBezTo>
                      <a:pt x="171" y="145"/>
                      <a:pt x="171" y="145"/>
                      <a:pt x="171" y="145"/>
                    </a:cubicBezTo>
                    <a:cubicBezTo>
                      <a:pt x="171" y="174"/>
                      <a:pt x="171" y="174"/>
                      <a:pt x="171" y="174"/>
                    </a:cubicBezTo>
                    <a:cubicBezTo>
                      <a:pt x="141" y="176"/>
                      <a:pt x="141" y="176"/>
                      <a:pt x="141" y="176"/>
                    </a:cubicBezTo>
                    <a:lnTo>
                      <a:pt x="141" y="147"/>
                    </a:lnTo>
                    <a:close/>
                    <a:moveTo>
                      <a:pt x="141" y="192"/>
                    </a:moveTo>
                    <a:cubicBezTo>
                      <a:pt x="171" y="190"/>
                      <a:pt x="171" y="190"/>
                      <a:pt x="171" y="190"/>
                    </a:cubicBezTo>
                    <a:cubicBezTo>
                      <a:pt x="171" y="219"/>
                      <a:pt x="171" y="219"/>
                      <a:pt x="171" y="219"/>
                    </a:cubicBezTo>
                    <a:cubicBezTo>
                      <a:pt x="141" y="220"/>
                      <a:pt x="141" y="220"/>
                      <a:pt x="141" y="220"/>
                    </a:cubicBezTo>
                    <a:lnTo>
                      <a:pt x="141" y="192"/>
                    </a:lnTo>
                    <a:close/>
                    <a:moveTo>
                      <a:pt x="141" y="236"/>
                    </a:moveTo>
                    <a:cubicBezTo>
                      <a:pt x="171" y="235"/>
                      <a:pt x="171" y="235"/>
                      <a:pt x="171" y="235"/>
                    </a:cubicBezTo>
                    <a:cubicBezTo>
                      <a:pt x="171" y="264"/>
                      <a:pt x="171" y="264"/>
                      <a:pt x="171" y="264"/>
                    </a:cubicBezTo>
                    <a:cubicBezTo>
                      <a:pt x="141" y="265"/>
                      <a:pt x="141" y="265"/>
                      <a:pt x="141" y="265"/>
                    </a:cubicBezTo>
                    <a:lnTo>
                      <a:pt x="141" y="236"/>
                    </a:lnTo>
                    <a:close/>
                    <a:moveTo>
                      <a:pt x="141" y="281"/>
                    </a:moveTo>
                    <a:cubicBezTo>
                      <a:pt x="171" y="280"/>
                      <a:pt x="171" y="280"/>
                      <a:pt x="171" y="280"/>
                    </a:cubicBezTo>
                    <a:cubicBezTo>
                      <a:pt x="171" y="309"/>
                      <a:pt x="171" y="309"/>
                      <a:pt x="171" y="309"/>
                    </a:cubicBezTo>
                    <a:cubicBezTo>
                      <a:pt x="141" y="309"/>
                      <a:pt x="141" y="309"/>
                      <a:pt x="141" y="309"/>
                    </a:cubicBezTo>
                    <a:lnTo>
                      <a:pt x="141" y="281"/>
                    </a:lnTo>
                    <a:close/>
                    <a:moveTo>
                      <a:pt x="82" y="354"/>
                    </a:moveTo>
                    <a:cubicBezTo>
                      <a:pt x="54" y="354"/>
                      <a:pt x="54" y="354"/>
                      <a:pt x="54" y="354"/>
                    </a:cubicBezTo>
                    <a:cubicBezTo>
                      <a:pt x="54" y="326"/>
                      <a:pt x="54" y="326"/>
                      <a:pt x="54" y="326"/>
                    </a:cubicBezTo>
                    <a:cubicBezTo>
                      <a:pt x="82" y="326"/>
                      <a:pt x="82" y="326"/>
                      <a:pt x="82" y="326"/>
                    </a:cubicBezTo>
                    <a:lnTo>
                      <a:pt x="82" y="354"/>
                    </a:lnTo>
                    <a:close/>
                    <a:moveTo>
                      <a:pt x="82" y="310"/>
                    </a:moveTo>
                    <a:cubicBezTo>
                      <a:pt x="54" y="310"/>
                      <a:pt x="54" y="310"/>
                      <a:pt x="54" y="310"/>
                    </a:cubicBezTo>
                    <a:cubicBezTo>
                      <a:pt x="54" y="283"/>
                      <a:pt x="54" y="283"/>
                      <a:pt x="54" y="283"/>
                    </a:cubicBezTo>
                    <a:cubicBezTo>
                      <a:pt x="82" y="282"/>
                      <a:pt x="82" y="282"/>
                      <a:pt x="82" y="282"/>
                    </a:cubicBezTo>
                    <a:lnTo>
                      <a:pt x="82" y="310"/>
                    </a:lnTo>
                    <a:close/>
                    <a:moveTo>
                      <a:pt x="82" y="266"/>
                    </a:moveTo>
                    <a:cubicBezTo>
                      <a:pt x="54" y="267"/>
                      <a:pt x="54" y="267"/>
                      <a:pt x="54" y="267"/>
                    </a:cubicBezTo>
                    <a:cubicBezTo>
                      <a:pt x="54" y="239"/>
                      <a:pt x="54" y="239"/>
                      <a:pt x="54" y="239"/>
                    </a:cubicBezTo>
                    <a:cubicBezTo>
                      <a:pt x="82" y="238"/>
                      <a:pt x="82" y="238"/>
                      <a:pt x="82" y="238"/>
                    </a:cubicBezTo>
                    <a:lnTo>
                      <a:pt x="82" y="266"/>
                    </a:lnTo>
                    <a:close/>
                    <a:moveTo>
                      <a:pt x="82" y="223"/>
                    </a:moveTo>
                    <a:cubicBezTo>
                      <a:pt x="54" y="224"/>
                      <a:pt x="54" y="224"/>
                      <a:pt x="54" y="224"/>
                    </a:cubicBezTo>
                    <a:cubicBezTo>
                      <a:pt x="54" y="196"/>
                      <a:pt x="54" y="196"/>
                      <a:pt x="54" y="196"/>
                    </a:cubicBezTo>
                    <a:cubicBezTo>
                      <a:pt x="82" y="195"/>
                      <a:pt x="82" y="195"/>
                      <a:pt x="82" y="195"/>
                    </a:cubicBezTo>
                    <a:lnTo>
                      <a:pt x="82" y="223"/>
                    </a:lnTo>
                    <a:close/>
                    <a:moveTo>
                      <a:pt x="82" y="179"/>
                    </a:moveTo>
                    <a:cubicBezTo>
                      <a:pt x="54" y="181"/>
                      <a:pt x="54" y="181"/>
                      <a:pt x="54" y="181"/>
                    </a:cubicBezTo>
                    <a:cubicBezTo>
                      <a:pt x="54" y="153"/>
                      <a:pt x="54" y="153"/>
                      <a:pt x="54" y="153"/>
                    </a:cubicBezTo>
                    <a:cubicBezTo>
                      <a:pt x="82" y="151"/>
                      <a:pt x="82" y="151"/>
                      <a:pt x="82" y="151"/>
                    </a:cubicBezTo>
                    <a:lnTo>
                      <a:pt x="82" y="179"/>
                    </a:lnTo>
                    <a:close/>
                    <a:moveTo>
                      <a:pt x="82" y="135"/>
                    </a:moveTo>
                    <a:cubicBezTo>
                      <a:pt x="54" y="137"/>
                      <a:pt x="54" y="137"/>
                      <a:pt x="54" y="137"/>
                    </a:cubicBezTo>
                    <a:cubicBezTo>
                      <a:pt x="54" y="110"/>
                      <a:pt x="54" y="110"/>
                      <a:pt x="54" y="110"/>
                    </a:cubicBezTo>
                    <a:cubicBezTo>
                      <a:pt x="82" y="107"/>
                      <a:pt x="82" y="107"/>
                      <a:pt x="82" y="107"/>
                    </a:cubicBezTo>
                    <a:lnTo>
                      <a:pt x="82" y="135"/>
                    </a:lnTo>
                    <a:close/>
                    <a:moveTo>
                      <a:pt x="82" y="92"/>
                    </a:moveTo>
                    <a:cubicBezTo>
                      <a:pt x="54" y="94"/>
                      <a:pt x="54" y="94"/>
                      <a:pt x="54" y="94"/>
                    </a:cubicBezTo>
                    <a:cubicBezTo>
                      <a:pt x="54" y="66"/>
                      <a:pt x="54" y="66"/>
                      <a:pt x="54" y="66"/>
                    </a:cubicBezTo>
                    <a:cubicBezTo>
                      <a:pt x="82" y="64"/>
                      <a:pt x="82" y="64"/>
                      <a:pt x="82" y="64"/>
                    </a:cubicBezTo>
                    <a:lnTo>
                      <a:pt x="82" y="92"/>
                    </a:lnTo>
                    <a:close/>
                    <a:moveTo>
                      <a:pt x="126" y="354"/>
                    </a:moveTo>
                    <a:cubicBezTo>
                      <a:pt x="97" y="354"/>
                      <a:pt x="97" y="354"/>
                      <a:pt x="97" y="354"/>
                    </a:cubicBezTo>
                    <a:cubicBezTo>
                      <a:pt x="97" y="326"/>
                      <a:pt x="97" y="326"/>
                      <a:pt x="97" y="326"/>
                    </a:cubicBezTo>
                    <a:cubicBezTo>
                      <a:pt x="126" y="325"/>
                      <a:pt x="126" y="325"/>
                      <a:pt x="126" y="325"/>
                    </a:cubicBezTo>
                    <a:lnTo>
                      <a:pt x="126" y="354"/>
                    </a:lnTo>
                    <a:close/>
                    <a:moveTo>
                      <a:pt x="126" y="310"/>
                    </a:moveTo>
                    <a:cubicBezTo>
                      <a:pt x="97" y="310"/>
                      <a:pt x="97" y="310"/>
                      <a:pt x="97" y="310"/>
                    </a:cubicBezTo>
                    <a:cubicBezTo>
                      <a:pt x="97" y="282"/>
                      <a:pt x="97" y="282"/>
                      <a:pt x="97" y="282"/>
                    </a:cubicBezTo>
                    <a:cubicBezTo>
                      <a:pt x="126" y="281"/>
                      <a:pt x="126" y="281"/>
                      <a:pt x="126" y="281"/>
                    </a:cubicBezTo>
                    <a:lnTo>
                      <a:pt x="126" y="310"/>
                    </a:lnTo>
                    <a:close/>
                    <a:moveTo>
                      <a:pt x="126" y="265"/>
                    </a:moveTo>
                    <a:cubicBezTo>
                      <a:pt x="97" y="266"/>
                      <a:pt x="97" y="266"/>
                      <a:pt x="97" y="266"/>
                    </a:cubicBezTo>
                    <a:cubicBezTo>
                      <a:pt x="97" y="238"/>
                      <a:pt x="97" y="238"/>
                      <a:pt x="97" y="238"/>
                    </a:cubicBezTo>
                    <a:cubicBezTo>
                      <a:pt x="126" y="237"/>
                      <a:pt x="126" y="237"/>
                      <a:pt x="126" y="237"/>
                    </a:cubicBezTo>
                    <a:lnTo>
                      <a:pt x="126" y="265"/>
                    </a:lnTo>
                    <a:close/>
                    <a:moveTo>
                      <a:pt x="126" y="221"/>
                    </a:moveTo>
                    <a:cubicBezTo>
                      <a:pt x="97" y="222"/>
                      <a:pt x="97" y="222"/>
                      <a:pt x="97" y="222"/>
                    </a:cubicBezTo>
                    <a:cubicBezTo>
                      <a:pt x="97" y="194"/>
                      <a:pt x="97" y="194"/>
                      <a:pt x="97" y="194"/>
                    </a:cubicBezTo>
                    <a:cubicBezTo>
                      <a:pt x="126" y="192"/>
                      <a:pt x="126" y="192"/>
                      <a:pt x="126" y="192"/>
                    </a:cubicBezTo>
                    <a:lnTo>
                      <a:pt x="126" y="221"/>
                    </a:lnTo>
                    <a:close/>
                    <a:moveTo>
                      <a:pt x="126" y="177"/>
                    </a:moveTo>
                    <a:cubicBezTo>
                      <a:pt x="97" y="178"/>
                      <a:pt x="97" y="178"/>
                      <a:pt x="97" y="178"/>
                    </a:cubicBezTo>
                    <a:cubicBezTo>
                      <a:pt x="97" y="150"/>
                      <a:pt x="97" y="150"/>
                      <a:pt x="97" y="150"/>
                    </a:cubicBezTo>
                    <a:cubicBezTo>
                      <a:pt x="126" y="148"/>
                      <a:pt x="126" y="148"/>
                      <a:pt x="126" y="148"/>
                    </a:cubicBezTo>
                    <a:lnTo>
                      <a:pt x="126" y="177"/>
                    </a:lnTo>
                    <a:close/>
                    <a:moveTo>
                      <a:pt x="126" y="132"/>
                    </a:moveTo>
                    <a:cubicBezTo>
                      <a:pt x="97" y="134"/>
                      <a:pt x="97" y="134"/>
                      <a:pt x="97" y="134"/>
                    </a:cubicBezTo>
                    <a:cubicBezTo>
                      <a:pt x="97" y="106"/>
                      <a:pt x="97" y="106"/>
                      <a:pt x="97" y="106"/>
                    </a:cubicBezTo>
                    <a:cubicBezTo>
                      <a:pt x="126" y="104"/>
                      <a:pt x="126" y="104"/>
                      <a:pt x="126" y="104"/>
                    </a:cubicBezTo>
                    <a:lnTo>
                      <a:pt x="126" y="132"/>
                    </a:lnTo>
                    <a:close/>
                    <a:moveTo>
                      <a:pt x="126" y="88"/>
                    </a:moveTo>
                    <a:cubicBezTo>
                      <a:pt x="97" y="90"/>
                      <a:pt x="97" y="90"/>
                      <a:pt x="97" y="90"/>
                    </a:cubicBezTo>
                    <a:cubicBezTo>
                      <a:pt x="97" y="62"/>
                      <a:pt x="97" y="62"/>
                      <a:pt x="97" y="62"/>
                    </a:cubicBezTo>
                    <a:cubicBezTo>
                      <a:pt x="126" y="59"/>
                      <a:pt x="126" y="59"/>
                      <a:pt x="126" y="59"/>
                    </a:cubicBezTo>
                    <a:lnTo>
                      <a:pt x="126" y="88"/>
                    </a:lnTo>
                    <a:close/>
                    <a:moveTo>
                      <a:pt x="141" y="325"/>
                    </a:moveTo>
                    <a:cubicBezTo>
                      <a:pt x="171" y="325"/>
                      <a:pt x="171" y="325"/>
                      <a:pt x="171" y="325"/>
                    </a:cubicBezTo>
                    <a:cubicBezTo>
                      <a:pt x="171" y="354"/>
                      <a:pt x="171" y="354"/>
                      <a:pt x="171" y="354"/>
                    </a:cubicBezTo>
                    <a:cubicBezTo>
                      <a:pt x="141" y="354"/>
                      <a:pt x="141" y="354"/>
                      <a:pt x="141" y="354"/>
                    </a:cubicBezTo>
                    <a:lnTo>
                      <a:pt x="141" y="325"/>
                    </a:lnTo>
                    <a:close/>
                    <a:moveTo>
                      <a:pt x="175" y="491"/>
                    </a:moveTo>
                    <a:cubicBezTo>
                      <a:pt x="141" y="490"/>
                      <a:pt x="141" y="490"/>
                      <a:pt x="141" y="490"/>
                    </a:cubicBezTo>
                    <a:cubicBezTo>
                      <a:pt x="141" y="415"/>
                      <a:pt x="141" y="415"/>
                      <a:pt x="141" y="415"/>
                    </a:cubicBezTo>
                    <a:cubicBezTo>
                      <a:pt x="175" y="415"/>
                      <a:pt x="175" y="415"/>
                      <a:pt x="175" y="415"/>
                    </a:cubicBezTo>
                    <a:lnTo>
                      <a:pt x="175" y="491"/>
                    </a:lnTo>
                    <a:close/>
                    <a:moveTo>
                      <a:pt x="217" y="494"/>
                    </a:moveTo>
                    <a:cubicBezTo>
                      <a:pt x="182" y="492"/>
                      <a:pt x="182" y="492"/>
                      <a:pt x="182" y="492"/>
                    </a:cubicBezTo>
                    <a:cubicBezTo>
                      <a:pt x="182" y="416"/>
                      <a:pt x="182" y="416"/>
                      <a:pt x="182" y="416"/>
                    </a:cubicBezTo>
                    <a:cubicBezTo>
                      <a:pt x="217" y="416"/>
                      <a:pt x="217" y="416"/>
                      <a:pt x="217" y="416"/>
                    </a:cubicBezTo>
                    <a:lnTo>
                      <a:pt x="217" y="494"/>
                    </a:lnTo>
                    <a:close/>
                    <a:moveTo>
                      <a:pt x="218" y="354"/>
                    </a:moveTo>
                    <a:cubicBezTo>
                      <a:pt x="187" y="354"/>
                      <a:pt x="187" y="354"/>
                      <a:pt x="187" y="354"/>
                    </a:cubicBezTo>
                    <a:cubicBezTo>
                      <a:pt x="187" y="325"/>
                      <a:pt x="187" y="325"/>
                      <a:pt x="187" y="325"/>
                    </a:cubicBezTo>
                    <a:cubicBezTo>
                      <a:pt x="218" y="325"/>
                      <a:pt x="218" y="325"/>
                      <a:pt x="218" y="325"/>
                    </a:cubicBezTo>
                    <a:lnTo>
                      <a:pt x="218" y="354"/>
                    </a:lnTo>
                    <a:close/>
                    <a:moveTo>
                      <a:pt x="218" y="309"/>
                    </a:moveTo>
                    <a:cubicBezTo>
                      <a:pt x="187" y="309"/>
                      <a:pt x="187" y="309"/>
                      <a:pt x="187" y="309"/>
                    </a:cubicBezTo>
                    <a:cubicBezTo>
                      <a:pt x="187" y="280"/>
                      <a:pt x="187" y="280"/>
                      <a:pt x="187" y="280"/>
                    </a:cubicBezTo>
                    <a:cubicBezTo>
                      <a:pt x="218" y="279"/>
                      <a:pt x="218" y="279"/>
                      <a:pt x="218" y="279"/>
                    </a:cubicBezTo>
                    <a:lnTo>
                      <a:pt x="218" y="309"/>
                    </a:lnTo>
                    <a:close/>
                    <a:moveTo>
                      <a:pt x="218" y="263"/>
                    </a:moveTo>
                    <a:cubicBezTo>
                      <a:pt x="187" y="264"/>
                      <a:pt x="187" y="264"/>
                      <a:pt x="187" y="264"/>
                    </a:cubicBezTo>
                    <a:cubicBezTo>
                      <a:pt x="187" y="235"/>
                      <a:pt x="187" y="235"/>
                      <a:pt x="187" y="235"/>
                    </a:cubicBezTo>
                    <a:cubicBezTo>
                      <a:pt x="218" y="234"/>
                      <a:pt x="218" y="234"/>
                      <a:pt x="218" y="234"/>
                    </a:cubicBezTo>
                    <a:lnTo>
                      <a:pt x="218" y="263"/>
                    </a:lnTo>
                    <a:close/>
                    <a:moveTo>
                      <a:pt x="218" y="217"/>
                    </a:moveTo>
                    <a:cubicBezTo>
                      <a:pt x="187" y="218"/>
                      <a:pt x="187" y="218"/>
                      <a:pt x="187" y="218"/>
                    </a:cubicBezTo>
                    <a:cubicBezTo>
                      <a:pt x="187" y="189"/>
                      <a:pt x="187" y="189"/>
                      <a:pt x="187" y="189"/>
                    </a:cubicBezTo>
                    <a:cubicBezTo>
                      <a:pt x="218" y="188"/>
                      <a:pt x="218" y="188"/>
                      <a:pt x="218" y="188"/>
                    </a:cubicBezTo>
                    <a:lnTo>
                      <a:pt x="218" y="217"/>
                    </a:lnTo>
                    <a:close/>
                    <a:moveTo>
                      <a:pt x="218" y="172"/>
                    </a:moveTo>
                    <a:cubicBezTo>
                      <a:pt x="187" y="173"/>
                      <a:pt x="187" y="173"/>
                      <a:pt x="187" y="173"/>
                    </a:cubicBezTo>
                    <a:cubicBezTo>
                      <a:pt x="187" y="144"/>
                      <a:pt x="187" y="144"/>
                      <a:pt x="187" y="144"/>
                    </a:cubicBezTo>
                    <a:cubicBezTo>
                      <a:pt x="218" y="142"/>
                      <a:pt x="218" y="142"/>
                      <a:pt x="218" y="142"/>
                    </a:cubicBezTo>
                    <a:lnTo>
                      <a:pt x="218" y="172"/>
                    </a:lnTo>
                    <a:close/>
                    <a:moveTo>
                      <a:pt x="218" y="126"/>
                    </a:moveTo>
                    <a:cubicBezTo>
                      <a:pt x="187" y="128"/>
                      <a:pt x="187" y="128"/>
                      <a:pt x="187" y="128"/>
                    </a:cubicBezTo>
                    <a:cubicBezTo>
                      <a:pt x="187" y="99"/>
                      <a:pt x="187" y="99"/>
                      <a:pt x="187" y="99"/>
                    </a:cubicBezTo>
                    <a:cubicBezTo>
                      <a:pt x="218" y="96"/>
                      <a:pt x="218" y="96"/>
                      <a:pt x="218" y="96"/>
                    </a:cubicBezTo>
                    <a:lnTo>
                      <a:pt x="218" y="126"/>
                    </a:lnTo>
                    <a:close/>
                    <a:moveTo>
                      <a:pt x="218" y="80"/>
                    </a:moveTo>
                    <a:cubicBezTo>
                      <a:pt x="187" y="83"/>
                      <a:pt x="187" y="83"/>
                      <a:pt x="187" y="83"/>
                    </a:cubicBezTo>
                    <a:cubicBezTo>
                      <a:pt x="187" y="54"/>
                      <a:pt x="187" y="54"/>
                      <a:pt x="187" y="54"/>
                    </a:cubicBezTo>
                    <a:cubicBezTo>
                      <a:pt x="218" y="51"/>
                      <a:pt x="218" y="51"/>
                      <a:pt x="218" y="51"/>
                    </a:cubicBezTo>
                    <a:lnTo>
                      <a:pt x="218" y="80"/>
                    </a:lnTo>
                    <a:close/>
                    <a:moveTo>
                      <a:pt x="266" y="355"/>
                    </a:moveTo>
                    <a:cubicBezTo>
                      <a:pt x="234" y="354"/>
                      <a:pt x="234" y="354"/>
                      <a:pt x="234" y="354"/>
                    </a:cubicBezTo>
                    <a:cubicBezTo>
                      <a:pt x="234" y="325"/>
                      <a:pt x="234" y="325"/>
                      <a:pt x="234" y="325"/>
                    </a:cubicBezTo>
                    <a:cubicBezTo>
                      <a:pt x="266" y="325"/>
                      <a:pt x="266" y="325"/>
                      <a:pt x="266" y="325"/>
                    </a:cubicBezTo>
                    <a:lnTo>
                      <a:pt x="266" y="355"/>
                    </a:lnTo>
                    <a:close/>
                    <a:moveTo>
                      <a:pt x="266" y="308"/>
                    </a:moveTo>
                    <a:cubicBezTo>
                      <a:pt x="234" y="308"/>
                      <a:pt x="234" y="308"/>
                      <a:pt x="234" y="308"/>
                    </a:cubicBezTo>
                    <a:cubicBezTo>
                      <a:pt x="234" y="279"/>
                      <a:pt x="234" y="279"/>
                      <a:pt x="234" y="279"/>
                    </a:cubicBezTo>
                    <a:cubicBezTo>
                      <a:pt x="266" y="278"/>
                      <a:pt x="266" y="278"/>
                      <a:pt x="266" y="278"/>
                    </a:cubicBezTo>
                    <a:lnTo>
                      <a:pt x="266" y="308"/>
                    </a:lnTo>
                    <a:close/>
                    <a:moveTo>
                      <a:pt x="266" y="262"/>
                    </a:moveTo>
                    <a:cubicBezTo>
                      <a:pt x="234" y="263"/>
                      <a:pt x="234" y="263"/>
                      <a:pt x="234" y="263"/>
                    </a:cubicBezTo>
                    <a:cubicBezTo>
                      <a:pt x="234" y="233"/>
                      <a:pt x="234" y="233"/>
                      <a:pt x="234" y="233"/>
                    </a:cubicBezTo>
                    <a:cubicBezTo>
                      <a:pt x="266" y="232"/>
                      <a:pt x="266" y="232"/>
                      <a:pt x="266" y="232"/>
                    </a:cubicBezTo>
                    <a:lnTo>
                      <a:pt x="266" y="262"/>
                    </a:lnTo>
                    <a:close/>
                    <a:moveTo>
                      <a:pt x="266" y="215"/>
                    </a:moveTo>
                    <a:cubicBezTo>
                      <a:pt x="234" y="217"/>
                      <a:pt x="234" y="217"/>
                      <a:pt x="234" y="217"/>
                    </a:cubicBezTo>
                    <a:cubicBezTo>
                      <a:pt x="234" y="187"/>
                      <a:pt x="234" y="187"/>
                      <a:pt x="234" y="187"/>
                    </a:cubicBezTo>
                    <a:cubicBezTo>
                      <a:pt x="266" y="185"/>
                      <a:pt x="266" y="185"/>
                      <a:pt x="266" y="185"/>
                    </a:cubicBezTo>
                    <a:lnTo>
                      <a:pt x="266" y="215"/>
                    </a:lnTo>
                    <a:close/>
                    <a:moveTo>
                      <a:pt x="266" y="169"/>
                    </a:moveTo>
                    <a:cubicBezTo>
                      <a:pt x="234" y="171"/>
                      <a:pt x="234" y="171"/>
                      <a:pt x="234" y="171"/>
                    </a:cubicBezTo>
                    <a:cubicBezTo>
                      <a:pt x="234" y="141"/>
                      <a:pt x="234" y="141"/>
                      <a:pt x="234" y="141"/>
                    </a:cubicBezTo>
                    <a:cubicBezTo>
                      <a:pt x="266" y="139"/>
                      <a:pt x="266" y="139"/>
                      <a:pt x="266" y="139"/>
                    </a:cubicBezTo>
                    <a:lnTo>
                      <a:pt x="266" y="169"/>
                    </a:lnTo>
                    <a:close/>
                    <a:moveTo>
                      <a:pt x="266" y="122"/>
                    </a:moveTo>
                    <a:cubicBezTo>
                      <a:pt x="234" y="125"/>
                      <a:pt x="234" y="125"/>
                      <a:pt x="234" y="125"/>
                    </a:cubicBezTo>
                    <a:cubicBezTo>
                      <a:pt x="234" y="95"/>
                      <a:pt x="234" y="95"/>
                      <a:pt x="234" y="95"/>
                    </a:cubicBezTo>
                    <a:cubicBezTo>
                      <a:pt x="266" y="93"/>
                      <a:pt x="266" y="93"/>
                      <a:pt x="266" y="93"/>
                    </a:cubicBezTo>
                    <a:lnTo>
                      <a:pt x="266" y="122"/>
                    </a:lnTo>
                    <a:close/>
                    <a:moveTo>
                      <a:pt x="266" y="76"/>
                    </a:moveTo>
                    <a:cubicBezTo>
                      <a:pt x="234" y="79"/>
                      <a:pt x="234" y="79"/>
                      <a:pt x="234" y="79"/>
                    </a:cubicBezTo>
                    <a:cubicBezTo>
                      <a:pt x="234" y="49"/>
                      <a:pt x="234" y="49"/>
                      <a:pt x="234" y="49"/>
                    </a:cubicBezTo>
                    <a:cubicBezTo>
                      <a:pt x="266" y="46"/>
                      <a:pt x="266" y="46"/>
                      <a:pt x="266" y="46"/>
                    </a:cubicBezTo>
                    <a:lnTo>
                      <a:pt x="266" y="76"/>
                    </a:lnTo>
                    <a:close/>
                    <a:moveTo>
                      <a:pt x="316" y="355"/>
                    </a:moveTo>
                    <a:cubicBezTo>
                      <a:pt x="282" y="355"/>
                      <a:pt x="282" y="355"/>
                      <a:pt x="282" y="355"/>
                    </a:cubicBezTo>
                    <a:cubicBezTo>
                      <a:pt x="282" y="325"/>
                      <a:pt x="282" y="325"/>
                      <a:pt x="282" y="325"/>
                    </a:cubicBezTo>
                    <a:cubicBezTo>
                      <a:pt x="316" y="324"/>
                      <a:pt x="316" y="324"/>
                      <a:pt x="316" y="324"/>
                    </a:cubicBezTo>
                    <a:lnTo>
                      <a:pt x="316" y="355"/>
                    </a:lnTo>
                    <a:close/>
                    <a:moveTo>
                      <a:pt x="316" y="308"/>
                    </a:moveTo>
                    <a:cubicBezTo>
                      <a:pt x="282" y="308"/>
                      <a:pt x="282" y="308"/>
                      <a:pt x="282" y="308"/>
                    </a:cubicBezTo>
                    <a:cubicBezTo>
                      <a:pt x="282" y="278"/>
                      <a:pt x="282" y="278"/>
                      <a:pt x="282" y="278"/>
                    </a:cubicBezTo>
                    <a:cubicBezTo>
                      <a:pt x="316" y="277"/>
                      <a:pt x="316" y="277"/>
                      <a:pt x="316" y="277"/>
                    </a:cubicBezTo>
                    <a:lnTo>
                      <a:pt x="316" y="308"/>
                    </a:lnTo>
                    <a:close/>
                    <a:moveTo>
                      <a:pt x="316" y="260"/>
                    </a:moveTo>
                    <a:cubicBezTo>
                      <a:pt x="282" y="261"/>
                      <a:pt x="282" y="261"/>
                      <a:pt x="282" y="261"/>
                    </a:cubicBezTo>
                    <a:cubicBezTo>
                      <a:pt x="282" y="231"/>
                      <a:pt x="282" y="231"/>
                      <a:pt x="282" y="231"/>
                    </a:cubicBezTo>
                    <a:cubicBezTo>
                      <a:pt x="316" y="230"/>
                      <a:pt x="316" y="230"/>
                      <a:pt x="316" y="230"/>
                    </a:cubicBezTo>
                    <a:lnTo>
                      <a:pt x="316" y="260"/>
                    </a:lnTo>
                    <a:close/>
                    <a:moveTo>
                      <a:pt x="316" y="213"/>
                    </a:moveTo>
                    <a:cubicBezTo>
                      <a:pt x="282" y="215"/>
                      <a:pt x="282" y="215"/>
                      <a:pt x="282" y="215"/>
                    </a:cubicBezTo>
                    <a:cubicBezTo>
                      <a:pt x="282" y="185"/>
                      <a:pt x="282" y="185"/>
                      <a:pt x="282" y="185"/>
                    </a:cubicBezTo>
                    <a:cubicBezTo>
                      <a:pt x="316" y="183"/>
                      <a:pt x="316" y="183"/>
                      <a:pt x="316" y="183"/>
                    </a:cubicBezTo>
                    <a:lnTo>
                      <a:pt x="316" y="213"/>
                    </a:lnTo>
                    <a:close/>
                    <a:moveTo>
                      <a:pt x="316" y="166"/>
                    </a:moveTo>
                    <a:cubicBezTo>
                      <a:pt x="282" y="168"/>
                      <a:pt x="282" y="168"/>
                      <a:pt x="282" y="168"/>
                    </a:cubicBezTo>
                    <a:cubicBezTo>
                      <a:pt x="282" y="138"/>
                      <a:pt x="282" y="138"/>
                      <a:pt x="282" y="138"/>
                    </a:cubicBezTo>
                    <a:cubicBezTo>
                      <a:pt x="316" y="136"/>
                      <a:pt x="316" y="136"/>
                      <a:pt x="316" y="136"/>
                    </a:cubicBezTo>
                    <a:lnTo>
                      <a:pt x="316" y="166"/>
                    </a:lnTo>
                    <a:close/>
                    <a:moveTo>
                      <a:pt x="316" y="119"/>
                    </a:moveTo>
                    <a:cubicBezTo>
                      <a:pt x="282" y="121"/>
                      <a:pt x="282" y="121"/>
                      <a:pt x="282" y="121"/>
                    </a:cubicBezTo>
                    <a:cubicBezTo>
                      <a:pt x="282" y="91"/>
                      <a:pt x="282" y="91"/>
                      <a:pt x="282" y="91"/>
                    </a:cubicBezTo>
                    <a:cubicBezTo>
                      <a:pt x="316" y="89"/>
                      <a:pt x="316" y="89"/>
                      <a:pt x="316" y="89"/>
                    </a:cubicBezTo>
                    <a:lnTo>
                      <a:pt x="316" y="119"/>
                    </a:lnTo>
                    <a:close/>
                    <a:moveTo>
                      <a:pt x="316" y="72"/>
                    </a:moveTo>
                    <a:cubicBezTo>
                      <a:pt x="282" y="75"/>
                      <a:pt x="282" y="75"/>
                      <a:pt x="282" y="75"/>
                    </a:cubicBezTo>
                    <a:cubicBezTo>
                      <a:pt x="282" y="45"/>
                      <a:pt x="282" y="45"/>
                      <a:pt x="282" y="45"/>
                    </a:cubicBezTo>
                    <a:cubicBezTo>
                      <a:pt x="316" y="41"/>
                      <a:pt x="316" y="41"/>
                      <a:pt x="316" y="41"/>
                    </a:cubicBezTo>
                    <a:lnTo>
                      <a:pt x="316" y="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sz="1400">
                  <a:solidFill>
                    <a:prstClr val="black"/>
                  </a:solidFill>
                </a:endParaRPr>
              </a:p>
            </p:txBody>
          </p:sp>
        </p:grpSp>
        <p:grpSp>
          <p:nvGrpSpPr>
            <p:cNvPr id="10" name="グループ化 9"/>
            <p:cNvGrpSpPr/>
            <p:nvPr/>
          </p:nvGrpSpPr>
          <p:grpSpPr>
            <a:xfrm>
              <a:off x="4152000" y="5004259"/>
              <a:ext cx="1728000" cy="1241614"/>
              <a:chOff x="4309944" y="5004259"/>
              <a:chExt cx="1728000" cy="1241614"/>
            </a:xfrm>
          </p:grpSpPr>
          <p:sp>
            <p:nvSpPr>
              <p:cNvPr id="11" name="正方形/長方形 10"/>
              <p:cNvSpPr/>
              <p:nvPr/>
            </p:nvSpPr>
            <p:spPr bwMode="auto">
              <a:xfrm>
                <a:off x="4309944" y="5885873"/>
                <a:ext cx="1728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コード</a:t>
                </a:r>
                <a:r>
                  <a:rPr lang="ja-JP" altLang="en-US" sz="1600" b="1" dirty="0">
                    <a:solidFill>
                      <a:prstClr val="white"/>
                    </a:solidFill>
                  </a:rPr>
                  <a:t>決済事</a:t>
                </a:r>
                <a:r>
                  <a:rPr lang="ja-JP" altLang="en-US" sz="1600" b="1" dirty="0" smtClean="0">
                    <a:solidFill>
                      <a:prstClr val="white"/>
                    </a:solidFill>
                  </a:rPr>
                  <a:t>業者</a:t>
                </a:r>
                <a:endParaRPr lang="en-US" altLang="ja-JP" sz="1600" b="1" dirty="0" smtClean="0">
                  <a:solidFill>
                    <a:prstClr val="white"/>
                  </a:solidFill>
                </a:endParaRPr>
              </a:p>
            </p:txBody>
          </p:sp>
          <p:sp>
            <p:nvSpPr>
              <p:cNvPr id="12" name="Freeform 21"/>
              <p:cNvSpPr>
                <a:spLocks noChangeAspect="1" noEditPoints="1"/>
              </p:cNvSpPr>
              <p:nvPr/>
            </p:nvSpPr>
            <p:spPr bwMode="auto">
              <a:xfrm>
                <a:off x="4853320" y="5004259"/>
                <a:ext cx="641249" cy="769498"/>
              </a:xfrm>
              <a:custGeom>
                <a:avLst/>
                <a:gdLst>
                  <a:gd name="T0" fmla="*/ 470 w 478"/>
                  <a:gd name="T1" fmla="*/ 68 h 537"/>
                  <a:gd name="T2" fmla="*/ 18 w 478"/>
                  <a:gd name="T3" fmla="*/ 37 h 537"/>
                  <a:gd name="T4" fmla="*/ 17 w 478"/>
                  <a:gd name="T5" fmla="*/ 69 h 537"/>
                  <a:gd name="T6" fmla="*/ 17 w 478"/>
                  <a:gd name="T7" fmla="*/ 516 h 537"/>
                  <a:gd name="T8" fmla="*/ 359 w 478"/>
                  <a:gd name="T9" fmla="*/ 537 h 537"/>
                  <a:gd name="T10" fmla="*/ 468 w 478"/>
                  <a:gd name="T11" fmla="*/ 498 h 537"/>
                  <a:gd name="T12" fmla="*/ 141 w 478"/>
                  <a:gd name="T13" fmla="*/ 58 h 537"/>
                  <a:gd name="T14" fmla="*/ 141 w 478"/>
                  <a:gd name="T15" fmla="*/ 58 h 537"/>
                  <a:gd name="T16" fmla="*/ 141 w 478"/>
                  <a:gd name="T17" fmla="*/ 131 h 537"/>
                  <a:gd name="T18" fmla="*/ 171 w 478"/>
                  <a:gd name="T19" fmla="*/ 174 h 537"/>
                  <a:gd name="T20" fmla="*/ 171 w 478"/>
                  <a:gd name="T21" fmla="*/ 190 h 537"/>
                  <a:gd name="T22" fmla="*/ 141 w 478"/>
                  <a:gd name="T23" fmla="*/ 236 h 537"/>
                  <a:gd name="T24" fmla="*/ 141 w 478"/>
                  <a:gd name="T25" fmla="*/ 236 h 537"/>
                  <a:gd name="T26" fmla="*/ 141 w 478"/>
                  <a:gd name="T27" fmla="*/ 309 h 537"/>
                  <a:gd name="T28" fmla="*/ 54 w 478"/>
                  <a:gd name="T29" fmla="*/ 326 h 537"/>
                  <a:gd name="T30" fmla="*/ 54 w 478"/>
                  <a:gd name="T31" fmla="*/ 310 h 537"/>
                  <a:gd name="T32" fmla="*/ 82 w 478"/>
                  <a:gd name="T33" fmla="*/ 266 h 537"/>
                  <a:gd name="T34" fmla="*/ 82 w 478"/>
                  <a:gd name="T35" fmla="*/ 266 h 537"/>
                  <a:gd name="T36" fmla="*/ 82 w 478"/>
                  <a:gd name="T37" fmla="*/ 195 h 537"/>
                  <a:gd name="T38" fmla="*/ 54 w 478"/>
                  <a:gd name="T39" fmla="*/ 153 h 537"/>
                  <a:gd name="T40" fmla="*/ 54 w 478"/>
                  <a:gd name="T41" fmla="*/ 137 h 537"/>
                  <a:gd name="T42" fmla="*/ 82 w 478"/>
                  <a:gd name="T43" fmla="*/ 92 h 537"/>
                  <a:gd name="T44" fmla="*/ 82 w 478"/>
                  <a:gd name="T45" fmla="*/ 92 h 537"/>
                  <a:gd name="T46" fmla="*/ 126 w 478"/>
                  <a:gd name="T47" fmla="*/ 325 h 537"/>
                  <a:gd name="T48" fmla="*/ 97 w 478"/>
                  <a:gd name="T49" fmla="*/ 282 h 537"/>
                  <a:gd name="T50" fmla="*/ 97 w 478"/>
                  <a:gd name="T51" fmla="*/ 266 h 537"/>
                  <a:gd name="T52" fmla="*/ 126 w 478"/>
                  <a:gd name="T53" fmla="*/ 221 h 537"/>
                  <a:gd name="T54" fmla="*/ 126 w 478"/>
                  <a:gd name="T55" fmla="*/ 221 h 537"/>
                  <a:gd name="T56" fmla="*/ 126 w 478"/>
                  <a:gd name="T57" fmla="*/ 148 h 537"/>
                  <a:gd name="T58" fmla="*/ 97 w 478"/>
                  <a:gd name="T59" fmla="*/ 106 h 537"/>
                  <a:gd name="T60" fmla="*/ 97 w 478"/>
                  <a:gd name="T61" fmla="*/ 90 h 537"/>
                  <a:gd name="T62" fmla="*/ 141 w 478"/>
                  <a:gd name="T63" fmla="*/ 325 h 537"/>
                  <a:gd name="T64" fmla="*/ 141 w 478"/>
                  <a:gd name="T65" fmla="*/ 325 h 537"/>
                  <a:gd name="T66" fmla="*/ 175 w 478"/>
                  <a:gd name="T67" fmla="*/ 415 h 537"/>
                  <a:gd name="T68" fmla="*/ 182 w 478"/>
                  <a:gd name="T69" fmla="*/ 416 h 537"/>
                  <a:gd name="T70" fmla="*/ 187 w 478"/>
                  <a:gd name="T71" fmla="*/ 354 h 537"/>
                  <a:gd name="T72" fmla="*/ 218 w 478"/>
                  <a:gd name="T73" fmla="*/ 309 h 537"/>
                  <a:gd name="T74" fmla="*/ 218 w 478"/>
                  <a:gd name="T75" fmla="*/ 309 h 537"/>
                  <a:gd name="T76" fmla="*/ 218 w 478"/>
                  <a:gd name="T77" fmla="*/ 234 h 537"/>
                  <a:gd name="T78" fmla="*/ 187 w 478"/>
                  <a:gd name="T79" fmla="*/ 189 h 537"/>
                  <a:gd name="T80" fmla="*/ 187 w 478"/>
                  <a:gd name="T81" fmla="*/ 173 h 537"/>
                  <a:gd name="T82" fmla="*/ 218 w 478"/>
                  <a:gd name="T83" fmla="*/ 126 h 537"/>
                  <a:gd name="T84" fmla="*/ 218 w 478"/>
                  <a:gd name="T85" fmla="*/ 126 h 537"/>
                  <a:gd name="T86" fmla="*/ 218 w 478"/>
                  <a:gd name="T87" fmla="*/ 51 h 537"/>
                  <a:gd name="T88" fmla="*/ 234 w 478"/>
                  <a:gd name="T89" fmla="*/ 325 h 537"/>
                  <a:gd name="T90" fmla="*/ 234 w 478"/>
                  <a:gd name="T91" fmla="*/ 308 h 537"/>
                  <a:gd name="T92" fmla="*/ 266 w 478"/>
                  <a:gd name="T93" fmla="*/ 262 h 537"/>
                  <a:gd name="T94" fmla="*/ 266 w 478"/>
                  <a:gd name="T95" fmla="*/ 262 h 537"/>
                  <a:gd name="T96" fmla="*/ 266 w 478"/>
                  <a:gd name="T97" fmla="*/ 185 h 537"/>
                  <a:gd name="T98" fmla="*/ 234 w 478"/>
                  <a:gd name="T99" fmla="*/ 141 h 537"/>
                  <a:gd name="T100" fmla="*/ 234 w 478"/>
                  <a:gd name="T101" fmla="*/ 125 h 537"/>
                  <a:gd name="T102" fmla="*/ 266 w 478"/>
                  <a:gd name="T103" fmla="*/ 76 h 537"/>
                  <a:gd name="T104" fmla="*/ 266 w 478"/>
                  <a:gd name="T105" fmla="*/ 76 h 537"/>
                  <a:gd name="T106" fmla="*/ 316 w 478"/>
                  <a:gd name="T107" fmla="*/ 324 h 537"/>
                  <a:gd name="T108" fmla="*/ 282 w 478"/>
                  <a:gd name="T109" fmla="*/ 278 h 537"/>
                  <a:gd name="T110" fmla="*/ 282 w 478"/>
                  <a:gd name="T111" fmla="*/ 261 h 537"/>
                  <a:gd name="T112" fmla="*/ 316 w 478"/>
                  <a:gd name="T113" fmla="*/ 213 h 537"/>
                  <a:gd name="T114" fmla="*/ 316 w 478"/>
                  <a:gd name="T115" fmla="*/ 213 h 537"/>
                  <a:gd name="T116" fmla="*/ 316 w 478"/>
                  <a:gd name="T117" fmla="*/ 136 h 537"/>
                  <a:gd name="T118" fmla="*/ 282 w 478"/>
                  <a:gd name="T119" fmla="*/ 91 h 537"/>
                  <a:gd name="T120" fmla="*/ 282 w 478"/>
                  <a:gd name="T121" fmla="*/ 7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37">
                    <a:moveTo>
                      <a:pt x="462" y="467"/>
                    </a:moveTo>
                    <a:cubicBezTo>
                      <a:pt x="462" y="98"/>
                      <a:pt x="462" y="98"/>
                      <a:pt x="462" y="98"/>
                    </a:cubicBezTo>
                    <a:cubicBezTo>
                      <a:pt x="471" y="98"/>
                      <a:pt x="478" y="91"/>
                      <a:pt x="478" y="82"/>
                    </a:cubicBezTo>
                    <a:cubicBezTo>
                      <a:pt x="478" y="76"/>
                      <a:pt x="475" y="71"/>
                      <a:pt x="470" y="68"/>
                    </a:cubicBezTo>
                    <a:cubicBezTo>
                      <a:pt x="369" y="4"/>
                      <a:pt x="369" y="4"/>
                      <a:pt x="369" y="4"/>
                    </a:cubicBezTo>
                    <a:cubicBezTo>
                      <a:pt x="366" y="2"/>
                      <a:pt x="363" y="0"/>
                      <a:pt x="359" y="0"/>
                    </a:cubicBezTo>
                    <a:cubicBezTo>
                      <a:pt x="358" y="0"/>
                      <a:pt x="357" y="0"/>
                      <a:pt x="356" y="1"/>
                    </a:cubicBezTo>
                    <a:cubicBezTo>
                      <a:pt x="18" y="37"/>
                      <a:pt x="18" y="37"/>
                      <a:pt x="18" y="37"/>
                    </a:cubicBezTo>
                    <a:cubicBezTo>
                      <a:pt x="18" y="37"/>
                      <a:pt x="17" y="36"/>
                      <a:pt x="17" y="36"/>
                    </a:cubicBezTo>
                    <a:cubicBezTo>
                      <a:pt x="8" y="36"/>
                      <a:pt x="0" y="44"/>
                      <a:pt x="0" y="53"/>
                    </a:cubicBezTo>
                    <a:cubicBezTo>
                      <a:pt x="0" y="62"/>
                      <a:pt x="8" y="69"/>
                      <a:pt x="17" y="69"/>
                    </a:cubicBezTo>
                    <a:cubicBezTo>
                      <a:pt x="17" y="69"/>
                      <a:pt x="17" y="69"/>
                      <a:pt x="17" y="69"/>
                    </a:cubicBezTo>
                    <a:cubicBezTo>
                      <a:pt x="17" y="484"/>
                      <a:pt x="17" y="484"/>
                      <a:pt x="17" y="484"/>
                    </a:cubicBezTo>
                    <a:cubicBezTo>
                      <a:pt x="17" y="484"/>
                      <a:pt x="17" y="484"/>
                      <a:pt x="17" y="484"/>
                    </a:cubicBezTo>
                    <a:cubicBezTo>
                      <a:pt x="8" y="484"/>
                      <a:pt x="0" y="491"/>
                      <a:pt x="0" y="500"/>
                    </a:cubicBezTo>
                    <a:cubicBezTo>
                      <a:pt x="0" y="509"/>
                      <a:pt x="8" y="516"/>
                      <a:pt x="17" y="516"/>
                    </a:cubicBezTo>
                    <a:cubicBezTo>
                      <a:pt x="17" y="516"/>
                      <a:pt x="18" y="516"/>
                      <a:pt x="18" y="516"/>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59" y="537"/>
                      <a:pt x="359" y="537"/>
                      <a:pt x="359" y="537"/>
                    </a:cubicBezTo>
                    <a:cubicBezTo>
                      <a:pt x="361" y="537"/>
                      <a:pt x="364" y="537"/>
                      <a:pt x="365" y="536"/>
                    </a:cubicBezTo>
                    <a:cubicBezTo>
                      <a:pt x="468" y="498"/>
                      <a:pt x="468" y="498"/>
                      <a:pt x="468" y="498"/>
                    </a:cubicBezTo>
                    <a:cubicBezTo>
                      <a:pt x="468" y="498"/>
                      <a:pt x="468" y="498"/>
                      <a:pt x="468" y="498"/>
                    </a:cubicBezTo>
                    <a:cubicBezTo>
                      <a:pt x="474" y="496"/>
                      <a:pt x="478" y="490"/>
                      <a:pt x="478" y="483"/>
                    </a:cubicBezTo>
                    <a:cubicBezTo>
                      <a:pt x="478" y="474"/>
                      <a:pt x="471" y="467"/>
                      <a:pt x="462" y="467"/>
                    </a:cubicBezTo>
                    <a:close/>
                    <a:moveTo>
                      <a:pt x="141" y="58"/>
                    </a:moveTo>
                    <a:cubicBezTo>
                      <a:pt x="171" y="55"/>
                      <a:pt x="171" y="55"/>
                      <a:pt x="171" y="55"/>
                    </a:cubicBezTo>
                    <a:cubicBezTo>
                      <a:pt x="171" y="84"/>
                      <a:pt x="171" y="84"/>
                      <a:pt x="171" y="84"/>
                    </a:cubicBezTo>
                    <a:cubicBezTo>
                      <a:pt x="141" y="87"/>
                      <a:pt x="141" y="87"/>
                      <a:pt x="141" y="87"/>
                    </a:cubicBezTo>
                    <a:lnTo>
                      <a:pt x="141" y="58"/>
                    </a:lnTo>
                    <a:close/>
                    <a:moveTo>
                      <a:pt x="141" y="103"/>
                    </a:moveTo>
                    <a:cubicBezTo>
                      <a:pt x="171" y="100"/>
                      <a:pt x="171" y="100"/>
                      <a:pt x="171" y="100"/>
                    </a:cubicBezTo>
                    <a:cubicBezTo>
                      <a:pt x="171" y="129"/>
                      <a:pt x="171" y="129"/>
                      <a:pt x="171" y="129"/>
                    </a:cubicBezTo>
                    <a:cubicBezTo>
                      <a:pt x="141" y="131"/>
                      <a:pt x="141" y="131"/>
                      <a:pt x="141" y="131"/>
                    </a:cubicBezTo>
                    <a:lnTo>
                      <a:pt x="141" y="103"/>
                    </a:lnTo>
                    <a:close/>
                    <a:moveTo>
                      <a:pt x="141" y="147"/>
                    </a:moveTo>
                    <a:cubicBezTo>
                      <a:pt x="171" y="145"/>
                      <a:pt x="171" y="145"/>
                      <a:pt x="171" y="145"/>
                    </a:cubicBezTo>
                    <a:cubicBezTo>
                      <a:pt x="171" y="174"/>
                      <a:pt x="171" y="174"/>
                      <a:pt x="171" y="174"/>
                    </a:cubicBezTo>
                    <a:cubicBezTo>
                      <a:pt x="141" y="176"/>
                      <a:pt x="141" y="176"/>
                      <a:pt x="141" y="176"/>
                    </a:cubicBezTo>
                    <a:lnTo>
                      <a:pt x="141" y="147"/>
                    </a:lnTo>
                    <a:close/>
                    <a:moveTo>
                      <a:pt x="141" y="192"/>
                    </a:moveTo>
                    <a:cubicBezTo>
                      <a:pt x="171" y="190"/>
                      <a:pt x="171" y="190"/>
                      <a:pt x="171" y="190"/>
                    </a:cubicBezTo>
                    <a:cubicBezTo>
                      <a:pt x="171" y="219"/>
                      <a:pt x="171" y="219"/>
                      <a:pt x="171" y="219"/>
                    </a:cubicBezTo>
                    <a:cubicBezTo>
                      <a:pt x="141" y="220"/>
                      <a:pt x="141" y="220"/>
                      <a:pt x="141" y="220"/>
                    </a:cubicBezTo>
                    <a:lnTo>
                      <a:pt x="141" y="192"/>
                    </a:lnTo>
                    <a:close/>
                    <a:moveTo>
                      <a:pt x="141" y="236"/>
                    </a:moveTo>
                    <a:cubicBezTo>
                      <a:pt x="171" y="235"/>
                      <a:pt x="171" y="235"/>
                      <a:pt x="171" y="235"/>
                    </a:cubicBezTo>
                    <a:cubicBezTo>
                      <a:pt x="171" y="264"/>
                      <a:pt x="171" y="264"/>
                      <a:pt x="171" y="264"/>
                    </a:cubicBezTo>
                    <a:cubicBezTo>
                      <a:pt x="141" y="265"/>
                      <a:pt x="141" y="265"/>
                      <a:pt x="141" y="265"/>
                    </a:cubicBezTo>
                    <a:lnTo>
                      <a:pt x="141" y="236"/>
                    </a:lnTo>
                    <a:close/>
                    <a:moveTo>
                      <a:pt x="141" y="281"/>
                    </a:moveTo>
                    <a:cubicBezTo>
                      <a:pt x="171" y="280"/>
                      <a:pt x="171" y="280"/>
                      <a:pt x="171" y="280"/>
                    </a:cubicBezTo>
                    <a:cubicBezTo>
                      <a:pt x="171" y="309"/>
                      <a:pt x="171" y="309"/>
                      <a:pt x="171" y="309"/>
                    </a:cubicBezTo>
                    <a:cubicBezTo>
                      <a:pt x="141" y="309"/>
                      <a:pt x="141" y="309"/>
                      <a:pt x="141" y="309"/>
                    </a:cubicBezTo>
                    <a:lnTo>
                      <a:pt x="141" y="281"/>
                    </a:lnTo>
                    <a:close/>
                    <a:moveTo>
                      <a:pt x="82" y="354"/>
                    </a:moveTo>
                    <a:cubicBezTo>
                      <a:pt x="54" y="354"/>
                      <a:pt x="54" y="354"/>
                      <a:pt x="54" y="354"/>
                    </a:cubicBezTo>
                    <a:cubicBezTo>
                      <a:pt x="54" y="326"/>
                      <a:pt x="54" y="326"/>
                      <a:pt x="54" y="326"/>
                    </a:cubicBezTo>
                    <a:cubicBezTo>
                      <a:pt x="82" y="326"/>
                      <a:pt x="82" y="326"/>
                      <a:pt x="82" y="326"/>
                    </a:cubicBezTo>
                    <a:lnTo>
                      <a:pt x="82" y="354"/>
                    </a:lnTo>
                    <a:close/>
                    <a:moveTo>
                      <a:pt x="82" y="310"/>
                    </a:moveTo>
                    <a:cubicBezTo>
                      <a:pt x="54" y="310"/>
                      <a:pt x="54" y="310"/>
                      <a:pt x="54" y="310"/>
                    </a:cubicBezTo>
                    <a:cubicBezTo>
                      <a:pt x="54" y="283"/>
                      <a:pt x="54" y="283"/>
                      <a:pt x="54" y="283"/>
                    </a:cubicBezTo>
                    <a:cubicBezTo>
                      <a:pt x="82" y="282"/>
                      <a:pt x="82" y="282"/>
                      <a:pt x="82" y="282"/>
                    </a:cubicBezTo>
                    <a:lnTo>
                      <a:pt x="82" y="310"/>
                    </a:lnTo>
                    <a:close/>
                    <a:moveTo>
                      <a:pt x="82" y="266"/>
                    </a:moveTo>
                    <a:cubicBezTo>
                      <a:pt x="54" y="267"/>
                      <a:pt x="54" y="267"/>
                      <a:pt x="54" y="267"/>
                    </a:cubicBezTo>
                    <a:cubicBezTo>
                      <a:pt x="54" y="239"/>
                      <a:pt x="54" y="239"/>
                      <a:pt x="54" y="239"/>
                    </a:cubicBezTo>
                    <a:cubicBezTo>
                      <a:pt x="82" y="238"/>
                      <a:pt x="82" y="238"/>
                      <a:pt x="82" y="238"/>
                    </a:cubicBezTo>
                    <a:lnTo>
                      <a:pt x="82" y="266"/>
                    </a:lnTo>
                    <a:close/>
                    <a:moveTo>
                      <a:pt x="82" y="223"/>
                    </a:moveTo>
                    <a:cubicBezTo>
                      <a:pt x="54" y="224"/>
                      <a:pt x="54" y="224"/>
                      <a:pt x="54" y="224"/>
                    </a:cubicBezTo>
                    <a:cubicBezTo>
                      <a:pt x="54" y="196"/>
                      <a:pt x="54" y="196"/>
                      <a:pt x="54" y="196"/>
                    </a:cubicBezTo>
                    <a:cubicBezTo>
                      <a:pt x="82" y="195"/>
                      <a:pt x="82" y="195"/>
                      <a:pt x="82" y="195"/>
                    </a:cubicBezTo>
                    <a:lnTo>
                      <a:pt x="82" y="223"/>
                    </a:lnTo>
                    <a:close/>
                    <a:moveTo>
                      <a:pt x="82" y="179"/>
                    </a:moveTo>
                    <a:cubicBezTo>
                      <a:pt x="54" y="181"/>
                      <a:pt x="54" y="181"/>
                      <a:pt x="54" y="181"/>
                    </a:cubicBezTo>
                    <a:cubicBezTo>
                      <a:pt x="54" y="153"/>
                      <a:pt x="54" y="153"/>
                      <a:pt x="54" y="153"/>
                    </a:cubicBezTo>
                    <a:cubicBezTo>
                      <a:pt x="82" y="151"/>
                      <a:pt x="82" y="151"/>
                      <a:pt x="82" y="151"/>
                    </a:cubicBezTo>
                    <a:lnTo>
                      <a:pt x="82" y="179"/>
                    </a:lnTo>
                    <a:close/>
                    <a:moveTo>
                      <a:pt x="82" y="135"/>
                    </a:moveTo>
                    <a:cubicBezTo>
                      <a:pt x="54" y="137"/>
                      <a:pt x="54" y="137"/>
                      <a:pt x="54" y="137"/>
                    </a:cubicBezTo>
                    <a:cubicBezTo>
                      <a:pt x="54" y="110"/>
                      <a:pt x="54" y="110"/>
                      <a:pt x="54" y="110"/>
                    </a:cubicBezTo>
                    <a:cubicBezTo>
                      <a:pt x="82" y="107"/>
                      <a:pt x="82" y="107"/>
                      <a:pt x="82" y="107"/>
                    </a:cubicBezTo>
                    <a:lnTo>
                      <a:pt x="82" y="135"/>
                    </a:lnTo>
                    <a:close/>
                    <a:moveTo>
                      <a:pt x="82" y="92"/>
                    </a:moveTo>
                    <a:cubicBezTo>
                      <a:pt x="54" y="94"/>
                      <a:pt x="54" y="94"/>
                      <a:pt x="54" y="94"/>
                    </a:cubicBezTo>
                    <a:cubicBezTo>
                      <a:pt x="54" y="66"/>
                      <a:pt x="54" y="66"/>
                      <a:pt x="54" y="66"/>
                    </a:cubicBezTo>
                    <a:cubicBezTo>
                      <a:pt x="82" y="64"/>
                      <a:pt x="82" y="64"/>
                      <a:pt x="82" y="64"/>
                    </a:cubicBezTo>
                    <a:lnTo>
                      <a:pt x="82" y="92"/>
                    </a:lnTo>
                    <a:close/>
                    <a:moveTo>
                      <a:pt x="126" y="354"/>
                    </a:moveTo>
                    <a:cubicBezTo>
                      <a:pt x="97" y="354"/>
                      <a:pt x="97" y="354"/>
                      <a:pt x="97" y="354"/>
                    </a:cubicBezTo>
                    <a:cubicBezTo>
                      <a:pt x="97" y="326"/>
                      <a:pt x="97" y="326"/>
                      <a:pt x="97" y="326"/>
                    </a:cubicBezTo>
                    <a:cubicBezTo>
                      <a:pt x="126" y="325"/>
                      <a:pt x="126" y="325"/>
                      <a:pt x="126" y="325"/>
                    </a:cubicBezTo>
                    <a:lnTo>
                      <a:pt x="126" y="354"/>
                    </a:lnTo>
                    <a:close/>
                    <a:moveTo>
                      <a:pt x="126" y="310"/>
                    </a:moveTo>
                    <a:cubicBezTo>
                      <a:pt x="97" y="310"/>
                      <a:pt x="97" y="310"/>
                      <a:pt x="97" y="310"/>
                    </a:cubicBezTo>
                    <a:cubicBezTo>
                      <a:pt x="97" y="282"/>
                      <a:pt x="97" y="282"/>
                      <a:pt x="97" y="282"/>
                    </a:cubicBezTo>
                    <a:cubicBezTo>
                      <a:pt x="126" y="281"/>
                      <a:pt x="126" y="281"/>
                      <a:pt x="126" y="281"/>
                    </a:cubicBezTo>
                    <a:lnTo>
                      <a:pt x="126" y="310"/>
                    </a:lnTo>
                    <a:close/>
                    <a:moveTo>
                      <a:pt x="126" y="265"/>
                    </a:moveTo>
                    <a:cubicBezTo>
                      <a:pt x="97" y="266"/>
                      <a:pt x="97" y="266"/>
                      <a:pt x="97" y="266"/>
                    </a:cubicBezTo>
                    <a:cubicBezTo>
                      <a:pt x="97" y="238"/>
                      <a:pt x="97" y="238"/>
                      <a:pt x="97" y="238"/>
                    </a:cubicBezTo>
                    <a:cubicBezTo>
                      <a:pt x="126" y="237"/>
                      <a:pt x="126" y="237"/>
                      <a:pt x="126" y="237"/>
                    </a:cubicBezTo>
                    <a:lnTo>
                      <a:pt x="126" y="265"/>
                    </a:lnTo>
                    <a:close/>
                    <a:moveTo>
                      <a:pt x="126" y="221"/>
                    </a:moveTo>
                    <a:cubicBezTo>
                      <a:pt x="97" y="222"/>
                      <a:pt x="97" y="222"/>
                      <a:pt x="97" y="222"/>
                    </a:cubicBezTo>
                    <a:cubicBezTo>
                      <a:pt x="97" y="194"/>
                      <a:pt x="97" y="194"/>
                      <a:pt x="97" y="194"/>
                    </a:cubicBezTo>
                    <a:cubicBezTo>
                      <a:pt x="126" y="192"/>
                      <a:pt x="126" y="192"/>
                      <a:pt x="126" y="192"/>
                    </a:cubicBezTo>
                    <a:lnTo>
                      <a:pt x="126" y="221"/>
                    </a:lnTo>
                    <a:close/>
                    <a:moveTo>
                      <a:pt x="126" y="177"/>
                    </a:moveTo>
                    <a:cubicBezTo>
                      <a:pt x="97" y="178"/>
                      <a:pt x="97" y="178"/>
                      <a:pt x="97" y="178"/>
                    </a:cubicBezTo>
                    <a:cubicBezTo>
                      <a:pt x="97" y="150"/>
                      <a:pt x="97" y="150"/>
                      <a:pt x="97" y="150"/>
                    </a:cubicBezTo>
                    <a:cubicBezTo>
                      <a:pt x="126" y="148"/>
                      <a:pt x="126" y="148"/>
                      <a:pt x="126" y="148"/>
                    </a:cubicBezTo>
                    <a:lnTo>
                      <a:pt x="126" y="177"/>
                    </a:lnTo>
                    <a:close/>
                    <a:moveTo>
                      <a:pt x="126" y="132"/>
                    </a:moveTo>
                    <a:cubicBezTo>
                      <a:pt x="97" y="134"/>
                      <a:pt x="97" y="134"/>
                      <a:pt x="97" y="134"/>
                    </a:cubicBezTo>
                    <a:cubicBezTo>
                      <a:pt x="97" y="106"/>
                      <a:pt x="97" y="106"/>
                      <a:pt x="97" y="106"/>
                    </a:cubicBezTo>
                    <a:cubicBezTo>
                      <a:pt x="126" y="104"/>
                      <a:pt x="126" y="104"/>
                      <a:pt x="126" y="104"/>
                    </a:cubicBezTo>
                    <a:lnTo>
                      <a:pt x="126" y="132"/>
                    </a:lnTo>
                    <a:close/>
                    <a:moveTo>
                      <a:pt x="126" y="88"/>
                    </a:moveTo>
                    <a:cubicBezTo>
                      <a:pt x="97" y="90"/>
                      <a:pt x="97" y="90"/>
                      <a:pt x="97" y="90"/>
                    </a:cubicBezTo>
                    <a:cubicBezTo>
                      <a:pt x="97" y="62"/>
                      <a:pt x="97" y="62"/>
                      <a:pt x="97" y="62"/>
                    </a:cubicBezTo>
                    <a:cubicBezTo>
                      <a:pt x="126" y="59"/>
                      <a:pt x="126" y="59"/>
                      <a:pt x="126" y="59"/>
                    </a:cubicBezTo>
                    <a:lnTo>
                      <a:pt x="126" y="88"/>
                    </a:lnTo>
                    <a:close/>
                    <a:moveTo>
                      <a:pt x="141" y="325"/>
                    </a:moveTo>
                    <a:cubicBezTo>
                      <a:pt x="171" y="325"/>
                      <a:pt x="171" y="325"/>
                      <a:pt x="171" y="325"/>
                    </a:cubicBezTo>
                    <a:cubicBezTo>
                      <a:pt x="171" y="354"/>
                      <a:pt x="171" y="354"/>
                      <a:pt x="171" y="354"/>
                    </a:cubicBezTo>
                    <a:cubicBezTo>
                      <a:pt x="141" y="354"/>
                      <a:pt x="141" y="354"/>
                      <a:pt x="141" y="354"/>
                    </a:cubicBezTo>
                    <a:lnTo>
                      <a:pt x="141" y="325"/>
                    </a:lnTo>
                    <a:close/>
                    <a:moveTo>
                      <a:pt x="175" y="491"/>
                    </a:moveTo>
                    <a:cubicBezTo>
                      <a:pt x="141" y="490"/>
                      <a:pt x="141" y="490"/>
                      <a:pt x="141" y="490"/>
                    </a:cubicBezTo>
                    <a:cubicBezTo>
                      <a:pt x="141" y="415"/>
                      <a:pt x="141" y="415"/>
                      <a:pt x="141" y="415"/>
                    </a:cubicBezTo>
                    <a:cubicBezTo>
                      <a:pt x="175" y="415"/>
                      <a:pt x="175" y="415"/>
                      <a:pt x="175" y="415"/>
                    </a:cubicBezTo>
                    <a:lnTo>
                      <a:pt x="175" y="491"/>
                    </a:lnTo>
                    <a:close/>
                    <a:moveTo>
                      <a:pt x="217" y="494"/>
                    </a:moveTo>
                    <a:cubicBezTo>
                      <a:pt x="182" y="492"/>
                      <a:pt x="182" y="492"/>
                      <a:pt x="182" y="492"/>
                    </a:cubicBezTo>
                    <a:cubicBezTo>
                      <a:pt x="182" y="416"/>
                      <a:pt x="182" y="416"/>
                      <a:pt x="182" y="416"/>
                    </a:cubicBezTo>
                    <a:cubicBezTo>
                      <a:pt x="217" y="416"/>
                      <a:pt x="217" y="416"/>
                      <a:pt x="217" y="416"/>
                    </a:cubicBezTo>
                    <a:lnTo>
                      <a:pt x="217" y="494"/>
                    </a:lnTo>
                    <a:close/>
                    <a:moveTo>
                      <a:pt x="218" y="354"/>
                    </a:moveTo>
                    <a:cubicBezTo>
                      <a:pt x="187" y="354"/>
                      <a:pt x="187" y="354"/>
                      <a:pt x="187" y="354"/>
                    </a:cubicBezTo>
                    <a:cubicBezTo>
                      <a:pt x="187" y="325"/>
                      <a:pt x="187" y="325"/>
                      <a:pt x="187" y="325"/>
                    </a:cubicBezTo>
                    <a:cubicBezTo>
                      <a:pt x="218" y="325"/>
                      <a:pt x="218" y="325"/>
                      <a:pt x="218" y="325"/>
                    </a:cubicBezTo>
                    <a:lnTo>
                      <a:pt x="218" y="354"/>
                    </a:lnTo>
                    <a:close/>
                    <a:moveTo>
                      <a:pt x="218" y="309"/>
                    </a:moveTo>
                    <a:cubicBezTo>
                      <a:pt x="187" y="309"/>
                      <a:pt x="187" y="309"/>
                      <a:pt x="187" y="309"/>
                    </a:cubicBezTo>
                    <a:cubicBezTo>
                      <a:pt x="187" y="280"/>
                      <a:pt x="187" y="280"/>
                      <a:pt x="187" y="280"/>
                    </a:cubicBezTo>
                    <a:cubicBezTo>
                      <a:pt x="218" y="279"/>
                      <a:pt x="218" y="279"/>
                      <a:pt x="218" y="279"/>
                    </a:cubicBezTo>
                    <a:lnTo>
                      <a:pt x="218" y="309"/>
                    </a:lnTo>
                    <a:close/>
                    <a:moveTo>
                      <a:pt x="218" y="263"/>
                    </a:moveTo>
                    <a:cubicBezTo>
                      <a:pt x="187" y="264"/>
                      <a:pt x="187" y="264"/>
                      <a:pt x="187" y="264"/>
                    </a:cubicBezTo>
                    <a:cubicBezTo>
                      <a:pt x="187" y="235"/>
                      <a:pt x="187" y="235"/>
                      <a:pt x="187" y="235"/>
                    </a:cubicBezTo>
                    <a:cubicBezTo>
                      <a:pt x="218" y="234"/>
                      <a:pt x="218" y="234"/>
                      <a:pt x="218" y="234"/>
                    </a:cubicBezTo>
                    <a:lnTo>
                      <a:pt x="218" y="263"/>
                    </a:lnTo>
                    <a:close/>
                    <a:moveTo>
                      <a:pt x="218" y="217"/>
                    </a:moveTo>
                    <a:cubicBezTo>
                      <a:pt x="187" y="218"/>
                      <a:pt x="187" y="218"/>
                      <a:pt x="187" y="218"/>
                    </a:cubicBezTo>
                    <a:cubicBezTo>
                      <a:pt x="187" y="189"/>
                      <a:pt x="187" y="189"/>
                      <a:pt x="187" y="189"/>
                    </a:cubicBezTo>
                    <a:cubicBezTo>
                      <a:pt x="218" y="188"/>
                      <a:pt x="218" y="188"/>
                      <a:pt x="218" y="188"/>
                    </a:cubicBezTo>
                    <a:lnTo>
                      <a:pt x="218" y="217"/>
                    </a:lnTo>
                    <a:close/>
                    <a:moveTo>
                      <a:pt x="218" y="172"/>
                    </a:moveTo>
                    <a:cubicBezTo>
                      <a:pt x="187" y="173"/>
                      <a:pt x="187" y="173"/>
                      <a:pt x="187" y="173"/>
                    </a:cubicBezTo>
                    <a:cubicBezTo>
                      <a:pt x="187" y="144"/>
                      <a:pt x="187" y="144"/>
                      <a:pt x="187" y="144"/>
                    </a:cubicBezTo>
                    <a:cubicBezTo>
                      <a:pt x="218" y="142"/>
                      <a:pt x="218" y="142"/>
                      <a:pt x="218" y="142"/>
                    </a:cubicBezTo>
                    <a:lnTo>
                      <a:pt x="218" y="172"/>
                    </a:lnTo>
                    <a:close/>
                    <a:moveTo>
                      <a:pt x="218" y="126"/>
                    </a:moveTo>
                    <a:cubicBezTo>
                      <a:pt x="187" y="128"/>
                      <a:pt x="187" y="128"/>
                      <a:pt x="187" y="128"/>
                    </a:cubicBezTo>
                    <a:cubicBezTo>
                      <a:pt x="187" y="99"/>
                      <a:pt x="187" y="99"/>
                      <a:pt x="187" y="99"/>
                    </a:cubicBezTo>
                    <a:cubicBezTo>
                      <a:pt x="218" y="96"/>
                      <a:pt x="218" y="96"/>
                      <a:pt x="218" y="96"/>
                    </a:cubicBezTo>
                    <a:lnTo>
                      <a:pt x="218" y="126"/>
                    </a:lnTo>
                    <a:close/>
                    <a:moveTo>
                      <a:pt x="218" y="80"/>
                    </a:moveTo>
                    <a:cubicBezTo>
                      <a:pt x="187" y="83"/>
                      <a:pt x="187" y="83"/>
                      <a:pt x="187" y="83"/>
                    </a:cubicBezTo>
                    <a:cubicBezTo>
                      <a:pt x="187" y="54"/>
                      <a:pt x="187" y="54"/>
                      <a:pt x="187" y="54"/>
                    </a:cubicBezTo>
                    <a:cubicBezTo>
                      <a:pt x="218" y="51"/>
                      <a:pt x="218" y="51"/>
                      <a:pt x="218" y="51"/>
                    </a:cubicBezTo>
                    <a:lnTo>
                      <a:pt x="218" y="80"/>
                    </a:lnTo>
                    <a:close/>
                    <a:moveTo>
                      <a:pt x="266" y="355"/>
                    </a:moveTo>
                    <a:cubicBezTo>
                      <a:pt x="234" y="354"/>
                      <a:pt x="234" y="354"/>
                      <a:pt x="234" y="354"/>
                    </a:cubicBezTo>
                    <a:cubicBezTo>
                      <a:pt x="234" y="325"/>
                      <a:pt x="234" y="325"/>
                      <a:pt x="234" y="325"/>
                    </a:cubicBezTo>
                    <a:cubicBezTo>
                      <a:pt x="266" y="325"/>
                      <a:pt x="266" y="325"/>
                      <a:pt x="266" y="325"/>
                    </a:cubicBezTo>
                    <a:lnTo>
                      <a:pt x="266" y="355"/>
                    </a:lnTo>
                    <a:close/>
                    <a:moveTo>
                      <a:pt x="266" y="308"/>
                    </a:moveTo>
                    <a:cubicBezTo>
                      <a:pt x="234" y="308"/>
                      <a:pt x="234" y="308"/>
                      <a:pt x="234" y="308"/>
                    </a:cubicBezTo>
                    <a:cubicBezTo>
                      <a:pt x="234" y="279"/>
                      <a:pt x="234" y="279"/>
                      <a:pt x="234" y="279"/>
                    </a:cubicBezTo>
                    <a:cubicBezTo>
                      <a:pt x="266" y="278"/>
                      <a:pt x="266" y="278"/>
                      <a:pt x="266" y="278"/>
                    </a:cubicBezTo>
                    <a:lnTo>
                      <a:pt x="266" y="308"/>
                    </a:lnTo>
                    <a:close/>
                    <a:moveTo>
                      <a:pt x="266" y="262"/>
                    </a:moveTo>
                    <a:cubicBezTo>
                      <a:pt x="234" y="263"/>
                      <a:pt x="234" y="263"/>
                      <a:pt x="234" y="263"/>
                    </a:cubicBezTo>
                    <a:cubicBezTo>
                      <a:pt x="234" y="233"/>
                      <a:pt x="234" y="233"/>
                      <a:pt x="234" y="233"/>
                    </a:cubicBezTo>
                    <a:cubicBezTo>
                      <a:pt x="266" y="232"/>
                      <a:pt x="266" y="232"/>
                      <a:pt x="266" y="232"/>
                    </a:cubicBezTo>
                    <a:lnTo>
                      <a:pt x="266" y="262"/>
                    </a:lnTo>
                    <a:close/>
                    <a:moveTo>
                      <a:pt x="266" y="215"/>
                    </a:moveTo>
                    <a:cubicBezTo>
                      <a:pt x="234" y="217"/>
                      <a:pt x="234" y="217"/>
                      <a:pt x="234" y="217"/>
                    </a:cubicBezTo>
                    <a:cubicBezTo>
                      <a:pt x="234" y="187"/>
                      <a:pt x="234" y="187"/>
                      <a:pt x="234" y="187"/>
                    </a:cubicBezTo>
                    <a:cubicBezTo>
                      <a:pt x="266" y="185"/>
                      <a:pt x="266" y="185"/>
                      <a:pt x="266" y="185"/>
                    </a:cubicBezTo>
                    <a:lnTo>
                      <a:pt x="266" y="215"/>
                    </a:lnTo>
                    <a:close/>
                    <a:moveTo>
                      <a:pt x="266" y="169"/>
                    </a:moveTo>
                    <a:cubicBezTo>
                      <a:pt x="234" y="171"/>
                      <a:pt x="234" y="171"/>
                      <a:pt x="234" y="171"/>
                    </a:cubicBezTo>
                    <a:cubicBezTo>
                      <a:pt x="234" y="141"/>
                      <a:pt x="234" y="141"/>
                      <a:pt x="234" y="141"/>
                    </a:cubicBezTo>
                    <a:cubicBezTo>
                      <a:pt x="266" y="139"/>
                      <a:pt x="266" y="139"/>
                      <a:pt x="266" y="139"/>
                    </a:cubicBezTo>
                    <a:lnTo>
                      <a:pt x="266" y="169"/>
                    </a:lnTo>
                    <a:close/>
                    <a:moveTo>
                      <a:pt x="266" y="122"/>
                    </a:moveTo>
                    <a:cubicBezTo>
                      <a:pt x="234" y="125"/>
                      <a:pt x="234" y="125"/>
                      <a:pt x="234" y="125"/>
                    </a:cubicBezTo>
                    <a:cubicBezTo>
                      <a:pt x="234" y="95"/>
                      <a:pt x="234" y="95"/>
                      <a:pt x="234" y="95"/>
                    </a:cubicBezTo>
                    <a:cubicBezTo>
                      <a:pt x="266" y="93"/>
                      <a:pt x="266" y="93"/>
                      <a:pt x="266" y="93"/>
                    </a:cubicBezTo>
                    <a:lnTo>
                      <a:pt x="266" y="122"/>
                    </a:lnTo>
                    <a:close/>
                    <a:moveTo>
                      <a:pt x="266" y="76"/>
                    </a:moveTo>
                    <a:cubicBezTo>
                      <a:pt x="234" y="79"/>
                      <a:pt x="234" y="79"/>
                      <a:pt x="234" y="79"/>
                    </a:cubicBezTo>
                    <a:cubicBezTo>
                      <a:pt x="234" y="49"/>
                      <a:pt x="234" y="49"/>
                      <a:pt x="234" y="49"/>
                    </a:cubicBezTo>
                    <a:cubicBezTo>
                      <a:pt x="266" y="46"/>
                      <a:pt x="266" y="46"/>
                      <a:pt x="266" y="46"/>
                    </a:cubicBezTo>
                    <a:lnTo>
                      <a:pt x="266" y="76"/>
                    </a:lnTo>
                    <a:close/>
                    <a:moveTo>
                      <a:pt x="316" y="355"/>
                    </a:moveTo>
                    <a:cubicBezTo>
                      <a:pt x="282" y="355"/>
                      <a:pt x="282" y="355"/>
                      <a:pt x="282" y="355"/>
                    </a:cubicBezTo>
                    <a:cubicBezTo>
                      <a:pt x="282" y="325"/>
                      <a:pt x="282" y="325"/>
                      <a:pt x="282" y="325"/>
                    </a:cubicBezTo>
                    <a:cubicBezTo>
                      <a:pt x="316" y="324"/>
                      <a:pt x="316" y="324"/>
                      <a:pt x="316" y="324"/>
                    </a:cubicBezTo>
                    <a:lnTo>
                      <a:pt x="316" y="355"/>
                    </a:lnTo>
                    <a:close/>
                    <a:moveTo>
                      <a:pt x="316" y="308"/>
                    </a:moveTo>
                    <a:cubicBezTo>
                      <a:pt x="282" y="308"/>
                      <a:pt x="282" y="308"/>
                      <a:pt x="282" y="308"/>
                    </a:cubicBezTo>
                    <a:cubicBezTo>
                      <a:pt x="282" y="278"/>
                      <a:pt x="282" y="278"/>
                      <a:pt x="282" y="278"/>
                    </a:cubicBezTo>
                    <a:cubicBezTo>
                      <a:pt x="316" y="277"/>
                      <a:pt x="316" y="277"/>
                      <a:pt x="316" y="277"/>
                    </a:cubicBezTo>
                    <a:lnTo>
                      <a:pt x="316" y="308"/>
                    </a:lnTo>
                    <a:close/>
                    <a:moveTo>
                      <a:pt x="316" y="260"/>
                    </a:moveTo>
                    <a:cubicBezTo>
                      <a:pt x="282" y="261"/>
                      <a:pt x="282" y="261"/>
                      <a:pt x="282" y="261"/>
                    </a:cubicBezTo>
                    <a:cubicBezTo>
                      <a:pt x="282" y="231"/>
                      <a:pt x="282" y="231"/>
                      <a:pt x="282" y="231"/>
                    </a:cubicBezTo>
                    <a:cubicBezTo>
                      <a:pt x="316" y="230"/>
                      <a:pt x="316" y="230"/>
                      <a:pt x="316" y="230"/>
                    </a:cubicBezTo>
                    <a:lnTo>
                      <a:pt x="316" y="260"/>
                    </a:lnTo>
                    <a:close/>
                    <a:moveTo>
                      <a:pt x="316" y="213"/>
                    </a:moveTo>
                    <a:cubicBezTo>
                      <a:pt x="282" y="215"/>
                      <a:pt x="282" y="215"/>
                      <a:pt x="282" y="215"/>
                    </a:cubicBezTo>
                    <a:cubicBezTo>
                      <a:pt x="282" y="185"/>
                      <a:pt x="282" y="185"/>
                      <a:pt x="282" y="185"/>
                    </a:cubicBezTo>
                    <a:cubicBezTo>
                      <a:pt x="316" y="183"/>
                      <a:pt x="316" y="183"/>
                      <a:pt x="316" y="183"/>
                    </a:cubicBezTo>
                    <a:lnTo>
                      <a:pt x="316" y="213"/>
                    </a:lnTo>
                    <a:close/>
                    <a:moveTo>
                      <a:pt x="316" y="166"/>
                    </a:moveTo>
                    <a:cubicBezTo>
                      <a:pt x="282" y="168"/>
                      <a:pt x="282" y="168"/>
                      <a:pt x="282" y="168"/>
                    </a:cubicBezTo>
                    <a:cubicBezTo>
                      <a:pt x="282" y="138"/>
                      <a:pt x="282" y="138"/>
                      <a:pt x="282" y="138"/>
                    </a:cubicBezTo>
                    <a:cubicBezTo>
                      <a:pt x="316" y="136"/>
                      <a:pt x="316" y="136"/>
                      <a:pt x="316" y="136"/>
                    </a:cubicBezTo>
                    <a:lnTo>
                      <a:pt x="316" y="166"/>
                    </a:lnTo>
                    <a:close/>
                    <a:moveTo>
                      <a:pt x="316" y="119"/>
                    </a:moveTo>
                    <a:cubicBezTo>
                      <a:pt x="282" y="121"/>
                      <a:pt x="282" y="121"/>
                      <a:pt x="282" y="121"/>
                    </a:cubicBezTo>
                    <a:cubicBezTo>
                      <a:pt x="282" y="91"/>
                      <a:pt x="282" y="91"/>
                      <a:pt x="282" y="91"/>
                    </a:cubicBezTo>
                    <a:cubicBezTo>
                      <a:pt x="316" y="89"/>
                      <a:pt x="316" y="89"/>
                      <a:pt x="316" y="89"/>
                    </a:cubicBezTo>
                    <a:lnTo>
                      <a:pt x="316" y="119"/>
                    </a:lnTo>
                    <a:close/>
                    <a:moveTo>
                      <a:pt x="316" y="72"/>
                    </a:moveTo>
                    <a:cubicBezTo>
                      <a:pt x="282" y="75"/>
                      <a:pt x="282" y="75"/>
                      <a:pt x="282" y="75"/>
                    </a:cubicBezTo>
                    <a:cubicBezTo>
                      <a:pt x="282" y="45"/>
                      <a:pt x="282" y="45"/>
                      <a:pt x="282" y="45"/>
                    </a:cubicBezTo>
                    <a:cubicBezTo>
                      <a:pt x="316" y="41"/>
                      <a:pt x="316" y="41"/>
                      <a:pt x="316" y="41"/>
                    </a:cubicBezTo>
                    <a:lnTo>
                      <a:pt x="316" y="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ja-JP" altLang="en-US" sz="1400">
                  <a:solidFill>
                    <a:prstClr val="black"/>
                  </a:solidFill>
                </a:endParaRPr>
              </a:p>
            </p:txBody>
          </p:sp>
        </p:grpSp>
      </p:grpSp>
      <p:cxnSp>
        <p:nvCxnSpPr>
          <p:cNvPr id="17" name="カギ線コネクタ 107"/>
          <p:cNvCxnSpPr/>
          <p:nvPr/>
        </p:nvCxnSpPr>
        <p:spPr>
          <a:xfrm flipV="1">
            <a:off x="1017442" y="2646456"/>
            <a:ext cx="2160000" cy="1547695"/>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42" y="3653585"/>
            <a:ext cx="1191818" cy="1048800"/>
          </a:xfrm>
          <a:prstGeom prst="rect">
            <a:avLst/>
          </a:prstGeom>
        </p:spPr>
      </p:pic>
      <p:cxnSp>
        <p:nvCxnSpPr>
          <p:cNvPr id="19" name="直線コネクタ 18"/>
          <p:cNvCxnSpPr/>
          <p:nvPr/>
        </p:nvCxnSpPr>
        <p:spPr>
          <a:xfrm>
            <a:off x="5121442" y="1812632"/>
            <a:ext cx="0" cy="460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46502" y="1735472"/>
            <a:ext cx="4032000" cy="754053"/>
          </a:xfrm>
          <a:prstGeom prst="rect">
            <a:avLst/>
          </a:prstGeom>
        </p:spPr>
        <p:txBody>
          <a:bodyPr wrap="square">
            <a:spAutoFit/>
          </a:bodyPr>
          <a:lstStyle/>
          <a:p>
            <a:pPr>
              <a:spcAft>
                <a:spcPts val="600"/>
              </a:spcAft>
              <a:buClr>
                <a:srgbClr val="425563"/>
              </a:buClr>
              <a:buSzPct val="80000"/>
            </a:pPr>
            <a:r>
              <a:rPr lang="ja-JP" altLang="en-US" sz="1400" b="1" u="sng" dirty="0" smtClean="0"/>
              <a:t>プロセシングスキーム（従来型）の場合</a:t>
            </a:r>
            <a:endParaRPr lang="en-US" altLang="ja-JP" sz="1400" b="1" u="sng" dirty="0" smtClean="0"/>
          </a:p>
          <a:p>
            <a:pPr>
              <a:spcAft>
                <a:spcPts val="600"/>
              </a:spcAft>
              <a:buClr>
                <a:srgbClr val="425563"/>
              </a:buClr>
              <a:buSzPct val="80000"/>
            </a:pPr>
            <a:r>
              <a:rPr lang="ja-JP" altLang="en-US" sz="1200" dirty="0" smtClean="0"/>
              <a:t>　コード決済事業者毎の契約や</a:t>
            </a:r>
            <a:r>
              <a:rPr lang="en-US" altLang="ja-JP" sz="1200" dirty="0" smtClean="0"/>
              <a:t/>
            </a:r>
            <a:br>
              <a:rPr lang="en-US" altLang="ja-JP" sz="1200" dirty="0" smtClean="0"/>
            </a:br>
            <a:r>
              <a:rPr lang="ja-JP" altLang="en-US" sz="1200" dirty="0" smtClean="0"/>
              <a:t>　清算・問い合わせ対応をする必要がございます。</a:t>
            </a:r>
            <a:endParaRPr lang="en-US" altLang="ja-JP" sz="1200" dirty="0" smtClean="0"/>
          </a:p>
        </p:txBody>
      </p:sp>
      <p:sp>
        <p:nvSpPr>
          <p:cNvPr id="21" name="テキスト ボックス 20"/>
          <p:cNvSpPr txBox="1"/>
          <p:nvPr/>
        </p:nvSpPr>
        <p:spPr>
          <a:xfrm>
            <a:off x="4505889" y="6210124"/>
            <a:ext cx="615553" cy="356439"/>
          </a:xfrm>
          <a:prstGeom prst="rect">
            <a:avLst/>
          </a:prstGeom>
          <a:noFill/>
        </p:spPr>
        <p:txBody>
          <a:bodyPr wrap="none" lIns="0" tIns="36000" rIns="0" bIns="0" rtlCol="0" anchor="ctr">
            <a:spAutoFit/>
          </a:bodyPr>
          <a:lstStyle/>
          <a:p>
            <a:pPr algn="ctr">
              <a:lnSpc>
                <a:spcPct val="130000"/>
              </a:lnSpc>
              <a:spcAft>
                <a:spcPts val="600"/>
              </a:spcAft>
            </a:pPr>
            <a:r>
              <a:rPr kumimoji="1" lang="ja-JP" altLang="en-US" sz="1600" dirty="0" smtClean="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2" name="Freeform 5"/>
          <p:cNvSpPr>
            <a:spLocks noEditPoints="1"/>
          </p:cNvSpPr>
          <p:nvPr/>
        </p:nvSpPr>
        <p:spPr bwMode="auto">
          <a:xfrm>
            <a:off x="203703" y="2990682"/>
            <a:ext cx="936104" cy="917439"/>
          </a:xfrm>
          <a:custGeom>
            <a:avLst/>
            <a:gdLst>
              <a:gd name="T0" fmla="*/ 275 w 4614"/>
              <a:gd name="T1" fmla="*/ 0 h 4522"/>
              <a:gd name="T2" fmla="*/ 0 w 4614"/>
              <a:gd name="T3" fmla="*/ 4522 h 4522"/>
              <a:gd name="T4" fmla="*/ 3005 w 4614"/>
              <a:gd name="T5" fmla="*/ 3934 h 4522"/>
              <a:gd name="T6" fmla="*/ 4614 w 4614"/>
              <a:gd name="T7" fmla="*/ 220 h 4522"/>
              <a:gd name="T8" fmla="*/ 229 w 4614"/>
              <a:gd name="T9" fmla="*/ 3511 h 4522"/>
              <a:gd name="T10" fmla="*/ 634 w 4614"/>
              <a:gd name="T11" fmla="*/ 3511 h 4522"/>
              <a:gd name="T12" fmla="*/ 229 w 4614"/>
              <a:gd name="T13" fmla="*/ 2266 h 4522"/>
              <a:gd name="T14" fmla="*/ 634 w 4614"/>
              <a:gd name="T15" fmla="*/ 1792 h 4522"/>
              <a:gd name="T16" fmla="*/ 634 w 4614"/>
              <a:gd name="T17" fmla="*/ 1406 h 4522"/>
              <a:gd name="T18" fmla="*/ 229 w 4614"/>
              <a:gd name="T19" fmla="*/ 933 h 4522"/>
              <a:gd name="T20" fmla="*/ 634 w 4614"/>
              <a:gd name="T21" fmla="*/ 933 h 4522"/>
              <a:gd name="T22" fmla="*/ 781 w 4614"/>
              <a:gd name="T23" fmla="*/ 3125 h 4522"/>
              <a:gd name="T24" fmla="*/ 1268 w 4614"/>
              <a:gd name="T25" fmla="*/ 2652 h 4522"/>
              <a:gd name="T26" fmla="*/ 1268 w 4614"/>
              <a:gd name="T27" fmla="*/ 2266 h 4522"/>
              <a:gd name="T28" fmla="*/ 781 w 4614"/>
              <a:gd name="T29" fmla="*/ 1792 h 4522"/>
              <a:gd name="T30" fmla="*/ 1268 w 4614"/>
              <a:gd name="T31" fmla="*/ 1792 h 4522"/>
              <a:gd name="T32" fmla="*/ 781 w 4614"/>
              <a:gd name="T33" fmla="*/ 547 h 4522"/>
              <a:gd name="T34" fmla="*/ 1895 w 4614"/>
              <a:gd name="T35" fmla="*/ 3511 h 4522"/>
              <a:gd name="T36" fmla="*/ 1895 w 4614"/>
              <a:gd name="T37" fmla="*/ 3125 h 4522"/>
              <a:gd name="T38" fmla="*/ 1408 w 4614"/>
              <a:gd name="T39" fmla="*/ 2652 h 4522"/>
              <a:gd name="T40" fmla="*/ 1895 w 4614"/>
              <a:gd name="T41" fmla="*/ 2652 h 4522"/>
              <a:gd name="T42" fmla="*/ 1408 w 4614"/>
              <a:gd name="T43" fmla="*/ 1406 h 4522"/>
              <a:gd name="T44" fmla="*/ 1895 w 4614"/>
              <a:gd name="T45" fmla="*/ 933 h 4522"/>
              <a:gd name="T46" fmla="*/ 1895 w 4614"/>
              <a:gd name="T47" fmla="*/ 547 h 4522"/>
              <a:gd name="T48" fmla="*/ 2036 w 4614"/>
              <a:gd name="T49" fmla="*/ 3511 h 4522"/>
              <a:gd name="T50" fmla="*/ 2523 w 4614"/>
              <a:gd name="T51" fmla="*/ 3511 h 4522"/>
              <a:gd name="T52" fmla="*/ 2036 w 4614"/>
              <a:gd name="T53" fmla="*/ 2266 h 4522"/>
              <a:gd name="T54" fmla="*/ 2523 w 4614"/>
              <a:gd name="T55" fmla="*/ 1792 h 4522"/>
              <a:gd name="T56" fmla="*/ 2523 w 4614"/>
              <a:gd name="T57" fmla="*/ 1406 h 4522"/>
              <a:gd name="T58" fmla="*/ 2036 w 4614"/>
              <a:gd name="T59" fmla="*/ 933 h 4522"/>
              <a:gd name="T60" fmla="*/ 2523 w 4614"/>
              <a:gd name="T61" fmla="*/ 933 h 4522"/>
              <a:gd name="T62" fmla="*/ 2663 w 4614"/>
              <a:gd name="T63" fmla="*/ 3125 h 4522"/>
              <a:gd name="T64" fmla="*/ 3150 w 4614"/>
              <a:gd name="T65" fmla="*/ 2652 h 4522"/>
              <a:gd name="T66" fmla="*/ 3150 w 4614"/>
              <a:gd name="T67" fmla="*/ 2266 h 4522"/>
              <a:gd name="T68" fmla="*/ 2663 w 4614"/>
              <a:gd name="T69" fmla="*/ 1792 h 4522"/>
              <a:gd name="T70" fmla="*/ 3150 w 4614"/>
              <a:gd name="T71" fmla="*/ 1792 h 4522"/>
              <a:gd name="T72" fmla="*/ 2663 w 4614"/>
              <a:gd name="T73" fmla="*/ 547 h 4522"/>
              <a:gd name="T74" fmla="*/ 3778 w 4614"/>
              <a:gd name="T75" fmla="*/ 3511 h 4522"/>
              <a:gd name="T76" fmla="*/ 3778 w 4614"/>
              <a:gd name="T77" fmla="*/ 3125 h 4522"/>
              <a:gd name="T78" fmla="*/ 3290 w 4614"/>
              <a:gd name="T79" fmla="*/ 2652 h 4522"/>
              <a:gd name="T80" fmla="*/ 3778 w 4614"/>
              <a:gd name="T81" fmla="*/ 2652 h 4522"/>
              <a:gd name="T82" fmla="*/ 3290 w 4614"/>
              <a:gd name="T83" fmla="*/ 1406 h 4522"/>
              <a:gd name="T84" fmla="*/ 3778 w 4614"/>
              <a:gd name="T85" fmla="*/ 933 h 4522"/>
              <a:gd name="T86" fmla="*/ 3778 w 4614"/>
              <a:gd name="T87" fmla="*/ 547 h 4522"/>
              <a:gd name="T88" fmla="*/ 3920 w 4614"/>
              <a:gd name="T89" fmla="*/ 3511 h 4522"/>
              <a:gd name="T90" fmla="*/ 4407 w 4614"/>
              <a:gd name="T91" fmla="*/ 3511 h 4522"/>
              <a:gd name="T92" fmla="*/ 3920 w 4614"/>
              <a:gd name="T93" fmla="*/ 2266 h 4522"/>
              <a:gd name="T94" fmla="*/ 4407 w 4614"/>
              <a:gd name="T95" fmla="*/ 1792 h 4522"/>
              <a:gd name="T96" fmla="*/ 4407 w 4614"/>
              <a:gd name="T97" fmla="*/ 1406 h 4522"/>
              <a:gd name="T98" fmla="*/ 3920 w 4614"/>
              <a:gd name="T99" fmla="*/ 933 h 4522"/>
              <a:gd name="T100" fmla="*/ 4407 w 4614"/>
              <a:gd name="T101" fmla="*/ 933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4" h="4522">
                <a:moveTo>
                  <a:pt x="3005" y="220"/>
                </a:moveTo>
                <a:lnTo>
                  <a:pt x="3005" y="0"/>
                </a:lnTo>
                <a:lnTo>
                  <a:pt x="275" y="0"/>
                </a:lnTo>
                <a:lnTo>
                  <a:pt x="275" y="220"/>
                </a:lnTo>
                <a:lnTo>
                  <a:pt x="0" y="220"/>
                </a:lnTo>
                <a:lnTo>
                  <a:pt x="0" y="4522"/>
                </a:lnTo>
                <a:lnTo>
                  <a:pt x="1553" y="4522"/>
                </a:lnTo>
                <a:lnTo>
                  <a:pt x="1553" y="3934"/>
                </a:lnTo>
                <a:lnTo>
                  <a:pt x="3005" y="3934"/>
                </a:lnTo>
                <a:lnTo>
                  <a:pt x="3005" y="4522"/>
                </a:lnTo>
                <a:lnTo>
                  <a:pt x="4614" y="4522"/>
                </a:lnTo>
                <a:lnTo>
                  <a:pt x="4614" y="220"/>
                </a:lnTo>
                <a:lnTo>
                  <a:pt x="3005" y="220"/>
                </a:lnTo>
                <a:close/>
                <a:moveTo>
                  <a:pt x="634" y="3511"/>
                </a:moveTo>
                <a:lnTo>
                  <a:pt x="229" y="3511"/>
                </a:lnTo>
                <a:lnTo>
                  <a:pt x="229" y="3125"/>
                </a:lnTo>
                <a:lnTo>
                  <a:pt x="634" y="3125"/>
                </a:lnTo>
                <a:lnTo>
                  <a:pt x="634" y="3511"/>
                </a:lnTo>
                <a:close/>
                <a:moveTo>
                  <a:pt x="634" y="2652"/>
                </a:moveTo>
                <a:lnTo>
                  <a:pt x="229" y="2652"/>
                </a:lnTo>
                <a:lnTo>
                  <a:pt x="229" y="2266"/>
                </a:lnTo>
                <a:lnTo>
                  <a:pt x="634" y="2266"/>
                </a:lnTo>
                <a:lnTo>
                  <a:pt x="634" y="2652"/>
                </a:lnTo>
                <a:close/>
                <a:moveTo>
                  <a:pt x="634" y="1792"/>
                </a:moveTo>
                <a:lnTo>
                  <a:pt x="229" y="1792"/>
                </a:lnTo>
                <a:lnTo>
                  <a:pt x="229" y="1406"/>
                </a:lnTo>
                <a:lnTo>
                  <a:pt x="634" y="1406"/>
                </a:lnTo>
                <a:lnTo>
                  <a:pt x="634" y="1792"/>
                </a:lnTo>
                <a:close/>
                <a:moveTo>
                  <a:pt x="634" y="933"/>
                </a:moveTo>
                <a:lnTo>
                  <a:pt x="229" y="933"/>
                </a:lnTo>
                <a:lnTo>
                  <a:pt x="229" y="547"/>
                </a:lnTo>
                <a:lnTo>
                  <a:pt x="634" y="547"/>
                </a:lnTo>
                <a:lnTo>
                  <a:pt x="634" y="933"/>
                </a:lnTo>
                <a:close/>
                <a:moveTo>
                  <a:pt x="1268" y="3511"/>
                </a:moveTo>
                <a:lnTo>
                  <a:pt x="781" y="3511"/>
                </a:lnTo>
                <a:lnTo>
                  <a:pt x="781" y="3125"/>
                </a:lnTo>
                <a:lnTo>
                  <a:pt x="1268" y="3125"/>
                </a:lnTo>
                <a:lnTo>
                  <a:pt x="1268" y="3511"/>
                </a:lnTo>
                <a:close/>
                <a:moveTo>
                  <a:pt x="1268" y="2652"/>
                </a:moveTo>
                <a:lnTo>
                  <a:pt x="781" y="2652"/>
                </a:lnTo>
                <a:lnTo>
                  <a:pt x="781" y="2266"/>
                </a:lnTo>
                <a:lnTo>
                  <a:pt x="1268" y="2266"/>
                </a:lnTo>
                <a:lnTo>
                  <a:pt x="1268" y="2652"/>
                </a:lnTo>
                <a:close/>
                <a:moveTo>
                  <a:pt x="1268" y="1792"/>
                </a:moveTo>
                <a:lnTo>
                  <a:pt x="781" y="1792"/>
                </a:lnTo>
                <a:lnTo>
                  <a:pt x="781" y="1406"/>
                </a:lnTo>
                <a:lnTo>
                  <a:pt x="1268" y="1406"/>
                </a:lnTo>
                <a:lnTo>
                  <a:pt x="1268" y="1792"/>
                </a:lnTo>
                <a:close/>
                <a:moveTo>
                  <a:pt x="1268" y="933"/>
                </a:moveTo>
                <a:lnTo>
                  <a:pt x="781" y="933"/>
                </a:lnTo>
                <a:lnTo>
                  <a:pt x="781" y="547"/>
                </a:lnTo>
                <a:lnTo>
                  <a:pt x="1268" y="547"/>
                </a:lnTo>
                <a:lnTo>
                  <a:pt x="1268" y="933"/>
                </a:lnTo>
                <a:close/>
                <a:moveTo>
                  <a:pt x="1895" y="3511"/>
                </a:moveTo>
                <a:lnTo>
                  <a:pt x="1408" y="3511"/>
                </a:lnTo>
                <a:lnTo>
                  <a:pt x="1408" y="3125"/>
                </a:lnTo>
                <a:lnTo>
                  <a:pt x="1895" y="3125"/>
                </a:lnTo>
                <a:lnTo>
                  <a:pt x="1895" y="3511"/>
                </a:lnTo>
                <a:close/>
                <a:moveTo>
                  <a:pt x="1895" y="2652"/>
                </a:moveTo>
                <a:lnTo>
                  <a:pt x="1408" y="2652"/>
                </a:lnTo>
                <a:lnTo>
                  <a:pt x="1408" y="2266"/>
                </a:lnTo>
                <a:lnTo>
                  <a:pt x="1895" y="2266"/>
                </a:lnTo>
                <a:lnTo>
                  <a:pt x="1895" y="2652"/>
                </a:lnTo>
                <a:close/>
                <a:moveTo>
                  <a:pt x="1895" y="1792"/>
                </a:moveTo>
                <a:lnTo>
                  <a:pt x="1408" y="1792"/>
                </a:lnTo>
                <a:lnTo>
                  <a:pt x="1408" y="1406"/>
                </a:lnTo>
                <a:lnTo>
                  <a:pt x="1895" y="1406"/>
                </a:lnTo>
                <a:lnTo>
                  <a:pt x="1895" y="1792"/>
                </a:lnTo>
                <a:close/>
                <a:moveTo>
                  <a:pt x="1895" y="933"/>
                </a:moveTo>
                <a:lnTo>
                  <a:pt x="1408" y="933"/>
                </a:lnTo>
                <a:lnTo>
                  <a:pt x="1408" y="547"/>
                </a:lnTo>
                <a:lnTo>
                  <a:pt x="1895" y="547"/>
                </a:lnTo>
                <a:lnTo>
                  <a:pt x="1895" y="933"/>
                </a:lnTo>
                <a:close/>
                <a:moveTo>
                  <a:pt x="2523" y="3511"/>
                </a:moveTo>
                <a:lnTo>
                  <a:pt x="2036" y="3511"/>
                </a:lnTo>
                <a:lnTo>
                  <a:pt x="2036" y="3125"/>
                </a:lnTo>
                <a:lnTo>
                  <a:pt x="2523" y="3125"/>
                </a:lnTo>
                <a:lnTo>
                  <a:pt x="2523" y="3511"/>
                </a:lnTo>
                <a:close/>
                <a:moveTo>
                  <a:pt x="2523" y="2652"/>
                </a:moveTo>
                <a:lnTo>
                  <a:pt x="2036" y="2652"/>
                </a:lnTo>
                <a:lnTo>
                  <a:pt x="2036" y="2266"/>
                </a:lnTo>
                <a:lnTo>
                  <a:pt x="2523" y="2266"/>
                </a:lnTo>
                <a:lnTo>
                  <a:pt x="2523" y="2652"/>
                </a:lnTo>
                <a:close/>
                <a:moveTo>
                  <a:pt x="2523" y="1792"/>
                </a:moveTo>
                <a:lnTo>
                  <a:pt x="2036" y="1792"/>
                </a:lnTo>
                <a:lnTo>
                  <a:pt x="2036" y="1406"/>
                </a:lnTo>
                <a:lnTo>
                  <a:pt x="2523" y="1406"/>
                </a:lnTo>
                <a:lnTo>
                  <a:pt x="2523" y="1792"/>
                </a:lnTo>
                <a:close/>
                <a:moveTo>
                  <a:pt x="2523" y="933"/>
                </a:moveTo>
                <a:lnTo>
                  <a:pt x="2036" y="933"/>
                </a:lnTo>
                <a:lnTo>
                  <a:pt x="2036" y="547"/>
                </a:lnTo>
                <a:lnTo>
                  <a:pt x="2523" y="547"/>
                </a:lnTo>
                <a:lnTo>
                  <a:pt x="2523" y="933"/>
                </a:lnTo>
                <a:close/>
                <a:moveTo>
                  <a:pt x="3150" y="3511"/>
                </a:moveTo>
                <a:lnTo>
                  <a:pt x="2663" y="3511"/>
                </a:lnTo>
                <a:lnTo>
                  <a:pt x="2663" y="3125"/>
                </a:lnTo>
                <a:lnTo>
                  <a:pt x="3150" y="3125"/>
                </a:lnTo>
                <a:lnTo>
                  <a:pt x="3150" y="3511"/>
                </a:lnTo>
                <a:close/>
                <a:moveTo>
                  <a:pt x="3150" y="2652"/>
                </a:moveTo>
                <a:lnTo>
                  <a:pt x="2663" y="2652"/>
                </a:lnTo>
                <a:lnTo>
                  <a:pt x="2663" y="2266"/>
                </a:lnTo>
                <a:lnTo>
                  <a:pt x="3150" y="2266"/>
                </a:lnTo>
                <a:lnTo>
                  <a:pt x="3150" y="2652"/>
                </a:lnTo>
                <a:close/>
                <a:moveTo>
                  <a:pt x="3150" y="1792"/>
                </a:moveTo>
                <a:lnTo>
                  <a:pt x="2663" y="1792"/>
                </a:lnTo>
                <a:lnTo>
                  <a:pt x="2663" y="1406"/>
                </a:lnTo>
                <a:lnTo>
                  <a:pt x="3150" y="1406"/>
                </a:lnTo>
                <a:lnTo>
                  <a:pt x="3150" y="1792"/>
                </a:lnTo>
                <a:close/>
                <a:moveTo>
                  <a:pt x="3150" y="933"/>
                </a:moveTo>
                <a:lnTo>
                  <a:pt x="2663" y="933"/>
                </a:lnTo>
                <a:lnTo>
                  <a:pt x="2663" y="547"/>
                </a:lnTo>
                <a:lnTo>
                  <a:pt x="3150" y="547"/>
                </a:lnTo>
                <a:lnTo>
                  <a:pt x="3150" y="933"/>
                </a:lnTo>
                <a:close/>
                <a:moveTo>
                  <a:pt x="3778" y="3511"/>
                </a:moveTo>
                <a:lnTo>
                  <a:pt x="3290" y="3511"/>
                </a:lnTo>
                <a:lnTo>
                  <a:pt x="3290" y="3125"/>
                </a:lnTo>
                <a:lnTo>
                  <a:pt x="3778" y="3125"/>
                </a:lnTo>
                <a:lnTo>
                  <a:pt x="3778" y="3511"/>
                </a:lnTo>
                <a:close/>
                <a:moveTo>
                  <a:pt x="3778" y="2652"/>
                </a:moveTo>
                <a:lnTo>
                  <a:pt x="3290" y="2652"/>
                </a:lnTo>
                <a:lnTo>
                  <a:pt x="3290" y="2266"/>
                </a:lnTo>
                <a:lnTo>
                  <a:pt x="3778" y="2266"/>
                </a:lnTo>
                <a:lnTo>
                  <a:pt x="3778" y="2652"/>
                </a:lnTo>
                <a:close/>
                <a:moveTo>
                  <a:pt x="3778" y="1792"/>
                </a:moveTo>
                <a:lnTo>
                  <a:pt x="3290" y="1792"/>
                </a:lnTo>
                <a:lnTo>
                  <a:pt x="3290" y="1406"/>
                </a:lnTo>
                <a:lnTo>
                  <a:pt x="3778" y="1406"/>
                </a:lnTo>
                <a:lnTo>
                  <a:pt x="3778" y="1792"/>
                </a:lnTo>
                <a:close/>
                <a:moveTo>
                  <a:pt x="3778" y="933"/>
                </a:moveTo>
                <a:lnTo>
                  <a:pt x="3290" y="933"/>
                </a:lnTo>
                <a:lnTo>
                  <a:pt x="3290" y="547"/>
                </a:lnTo>
                <a:lnTo>
                  <a:pt x="3778" y="547"/>
                </a:lnTo>
                <a:lnTo>
                  <a:pt x="3778" y="933"/>
                </a:lnTo>
                <a:close/>
                <a:moveTo>
                  <a:pt x="4407" y="3511"/>
                </a:moveTo>
                <a:lnTo>
                  <a:pt x="3920" y="3511"/>
                </a:lnTo>
                <a:lnTo>
                  <a:pt x="3920" y="3125"/>
                </a:lnTo>
                <a:lnTo>
                  <a:pt x="4407" y="3125"/>
                </a:lnTo>
                <a:lnTo>
                  <a:pt x="4407" y="3511"/>
                </a:lnTo>
                <a:close/>
                <a:moveTo>
                  <a:pt x="4407" y="2652"/>
                </a:moveTo>
                <a:lnTo>
                  <a:pt x="3920" y="2652"/>
                </a:lnTo>
                <a:lnTo>
                  <a:pt x="3920" y="2266"/>
                </a:lnTo>
                <a:lnTo>
                  <a:pt x="4407" y="2266"/>
                </a:lnTo>
                <a:lnTo>
                  <a:pt x="4407" y="2652"/>
                </a:lnTo>
                <a:close/>
                <a:moveTo>
                  <a:pt x="4407" y="1792"/>
                </a:moveTo>
                <a:lnTo>
                  <a:pt x="3920" y="1792"/>
                </a:lnTo>
                <a:lnTo>
                  <a:pt x="3920" y="1406"/>
                </a:lnTo>
                <a:lnTo>
                  <a:pt x="4407" y="1406"/>
                </a:lnTo>
                <a:lnTo>
                  <a:pt x="4407" y="1792"/>
                </a:lnTo>
                <a:close/>
                <a:moveTo>
                  <a:pt x="4407" y="933"/>
                </a:moveTo>
                <a:lnTo>
                  <a:pt x="3920" y="933"/>
                </a:lnTo>
                <a:lnTo>
                  <a:pt x="3920" y="547"/>
                </a:lnTo>
                <a:lnTo>
                  <a:pt x="4407" y="547"/>
                </a:lnTo>
                <a:lnTo>
                  <a:pt x="4407" y="933"/>
                </a:lnTo>
                <a:close/>
              </a:path>
            </a:pathLst>
          </a:custGeom>
          <a:solidFill>
            <a:schemeClr val="tx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 name="テキスト ボックス 22"/>
          <p:cNvSpPr txBox="1"/>
          <p:nvPr/>
        </p:nvSpPr>
        <p:spPr>
          <a:xfrm>
            <a:off x="1330187" y="4810076"/>
            <a:ext cx="1657948" cy="533411"/>
          </a:xfrm>
          <a:prstGeom prst="rect">
            <a:avLst/>
          </a:prstGeom>
          <a:solidFill>
            <a:schemeClr val="bg1"/>
          </a:solidFill>
        </p:spPr>
        <p:txBody>
          <a:bodyPr wrap="square" lIns="0" tIns="36000" rIns="0" bIns="0" rtlCol="0" anchor="ctr">
            <a:spAutoFit/>
          </a:bodyPr>
          <a:lstStyle/>
          <a:p>
            <a:pPr marL="285750" indent="-285750">
              <a:lnSpc>
                <a:spcPct val="130000"/>
              </a:lnSpc>
              <a:spcAft>
                <a:spcPts val="600"/>
              </a:spcAft>
              <a:buFont typeface="Wingdings" panose="05000000000000000000" pitchFamily="2" charset="2"/>
              <a:buChar char="l"/>
            </a:pPr>
            <a:r>
              <a:rPr kumimoji="1" lang="ja-JP" altLang="en-US"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rPr>
              <a:t>テナントの店子審査</a:t>
            </a:r>
            <a:endParaRPr kumimoji="1" lang="en-US" altLang="ja-JP"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endParaRPr>
          </a:p>
          <a:p>
            <a:pPr marL="285750" indent="-285750">
              <a:lnSpc>
                <a:spcPct val="130000"/>
              </a:lnSpc>
              <a:spcAft>
                <a:spcPts val="600"/>
              </a:spcAft>
              <a:buFont typeface="Wingdings" panose="05000000000000000000" pitchFamily="2" charset="2"/>
              <a:buChar char="l"/>
            </a:pPr>
            <a:r>
              <a:rPr lang="ja-JP" altLang="en-US" sz="1050" dirty="0">
                <a:solidFill>
                  <a:schemeClr val="tx2"/>
                </a:solidFill>
                <a:latin typeface="Meiryo UI" panose="020B0604030504040204" pitchFamily="50" charset="-128"/>
                <a:ea typeface="Meiryo UI" panose="020B0604030504040204" pitchFamily="50" charset="-128"/>
                <a:cs typeface="メイリオ" panose="020B0604030504040204" pitchFamily="50" charset="-128"/>
              </a:rPr>
              <a:t>精算管理、入金照合</a:t>
            </a:r>
          </a:p>
        </p:txBody>
      </p:sp>
      <p:sp>
        <p:nvSpPr>
          <p:cNvPr id="24" name="テキスト ボックス 23"/>
          <p:cNvSpPr txBox="1"/>
          <p:nvPr/>
        </p:nvSpPr>
        <p:spPr>
          <a:xfrm>
            <a:off x="1899182" y="3309796"/>
            <a:ext cx="1657948" cy="533411"/>
          </a:xfrm>
          <a:prstGeom prst="rect">
            <a:avLst/>
          </a:prstGeom>
          <a:solidFill>
            <a:schemeClr val="bg1"/>
          </a:solidFill>
        </p:spPr>
        <p:txBody>
          <a:bodyPr wrap="square" lIns="0" tIns="36000" rIns="0" bIns="0" rtlCol="0" anchor="ctr">
            <a:spAutoFit/>
          </a:bodyPr>
          <a:lstStyle/>
          <a:p>
            <a:pPr marL="285750" indent="-285750">
              <a:lnSpc>
                <a:spcPct val="130000"/>
              </a:lnSpc>
              <a:spcAft>
                <a:spcPts val="600"/>
              </a:spcAft>
              <a:buFont typeface="Wingdings" panose="05000000000000000000" pitchFamily="2" charset="2"/>
              <a:buChar char="l"/>
            </a:pPr>
            <a:r>
              <a:rPr kumimoji="1" lang="ja-JP" altLang="en-US"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rPr>
              <a:t>テナントの店子審査</a:t>
            </a:r>
            <a:endParaRPr kumimoji="1" lang="en-US" altLang="ja-JP"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endParaRPr>
          </a:p>
          <a:p>
            <a:pPr marL="285750" indent="-285750">
              <a:lnSpc>
                <a:spcPct val="130000"/>
              </a:lnSpc>
              <a:spcAft>
                <a:spcPts val="600"/>
              </a:spcAft>
              <a:buFont typeface="Wingdings" panose="05000000000000000000" pitchFamily="2" charset="2"/>
              <a:buChar char="l"/>
            </a:pPr>
            <a:r>
              <a:rPr kumimoji="1" lang="ja-JP" altLang="en-US"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rPr>
              <a:t>精算管理、入金照合</a:t>
            </a:r>
          </a:p>
        </p:txBody>
      </p:sp>
      <p:sp>
        <p:nvSpPr>
          <p:cNvPr id="25" name="テキスト ボックス 24"/>
          <p:cNvSpPr txBox="1"/>
          <p:nvPr/>
        </p:nvSpPr>
        <p:spPr>
          <a:xfrm>
            <a:off x="6844461" y="3619004"/>
            <a:ext cx="1657948" cy="533411"/>
          </a:xfrm>
          <a:prstGeom prst="rect">
            <a:avLst/>
          </a:prstGeom>
          <a:solidFill>
            <a:schemeClr val="bg1"/>
          </a:solidFill>
        </p:spPr>
        <p:txBody>
          <a:bodyPr wrap="square" lIns="0" tIns="36000" rIns="0" bIns="0" rtlCol="0" anchor="ctr">
            <a:spAutoFit/>
          </a:bodyPr>
          <a:lstStyle/>
          <a:p>
            <a:pPr marL="285750" indent="-285750">
              <a:lnSpc>
                <a:spcPct val="130000"/>
              </a:lnSpc>
              <a:spcAft>
                <a:spcPts val="600"/>
              </a:spcAft>
              <a:buFont typeface="Wingdings" panose="05000000000000000000" pitchFamily="2" charset="2"/>
              <a:buChar char="l"/>
            </a:pPr>
            <a:r>
              <a:rPr kumimoji="1" lang="ja-JP" altLang="en-US"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rPr>
              <a:t>テナントの店子審査</a:t>
            </a:r>
            <a:endParaRPr kumimoji="1" lang="en-US" altLang="ja-JP"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endParaRPr>
          </a:p>
          <a:p>
            <a:pPr marL="285750" indent="-285750">
              <a:lnSpc>
                <a:spcPct val="130000"/>
              </a:lnSpc>
              <a:spcAft>
                <a:spcPts val="600"/>
              </a:spcAft>
              <a:buFont typeface="Wingdings" panose="05000000000000000000" pitchFamily="2" charset="2"/>
              <a:buChar char="l"/>
            </a:pPr>
            <a:r>
              <a:rPr kumimoji="1" lang="ja-JP" altLang="en-US" sz="1050" dirty="0" smtClean="0">
                <a:solidFill>
                  <a:schemeClr val="tx2"/>
                </a:solidFill>
                <a:latin typeface="Meiryo UI" panose="020B0604030504040204" pitchFamily="50" charset="-128"/>
                <a:ea typeface="Meiryo UI" panose="020B0604030504040204" pitchFamily="50" charset="-128"/>
                <a:cs typeface="メイリオ" panose="020B0604030504040204" pitchFamily="50" charset="-128"/>
              </a:rPr>
              <a:t>精算管理、入金照合</a:t>
            </a:r>
          </a:p>
        </p:txBody>
      </p:sp>
      <p:sp>
        <p:nvSpPr>
          <p:cNvPr id="26" name="正方形/長方形 25"/>
          <p:cNvSpPr/>
          <p:nvPr/>
        </p:nvSpPr>
        <p:spPr bwMode="auto">
          <a:xfrm>
            <a:off x="5242838" y="2869690"/>
            <a:ext cx="1728000" cy="360000"/>
          </a:xfrm>
          <a:prstGeom prst="rect">
            <a:avLst/>
          </a:prstGeom>
          <a:solidFill>
            <a:schemeClr val="accent1">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anchor="ctr">
            <a:noAutofit/>
          </a:bodyPr>
          <a:lstStyle/>
          <a:p>
            <a:pPr algn="ctr"/>
            <a:r>
              <a:rPr lang="ja-JP" altLang="en-US" sz="1600" b="1" dirty="0" smtClean="0">
                <a:solidFill>
                  <a:prstClr val="white"/>
                </a:solidFill>
              </a:rPr>
              <a:t>加盟</a:t>
            </a:r>
            <a:r>
              <a:rPr lang="ja-JP" altLang="en-US" sz="1600" b="1" dirty="0">
                <a:solidFill>
                  <a:prstClr val="white"/>
                </a:solidFill>
              </a:rPr>
              <a:t>店</a:t>
            </a:r>
            <a:r>
              <a:rPr lang="ja-JP" altLang="en-US" sz="1600" b="1" dirty="0" smtClean="0">
                <a:solidFill>
                  <a:prstClr val="white"/>
                </a:solidFill>
              </a:rPr>
              <a:t>様</a:t>
            </a:r>
            <a:endParaRPr lang="ja-JP" altLang="en-US" sz="1600" b="1" dirty="0">
              <a:solidFill>
                <a:prstClr val="white"/>
              </a:solidFill>
            </a:endParaRPr>
          </a:p>
        </p:txBody>
      </p:sp>
      <p:cxnSp>
        <p:nvCxnSpPr>
          <p:cNvPr id="27" name="カギ線コネクタ 107"/>
          <p:cNvCxnSpPr/>
          <p:nvPr/>
        </p:nvCxnSpPr>
        <p:spPr>
          <a:xfrm flipV="1">
            <a:off x="6221046" y="4452611"/>
            <a:ext cx="1800000" cy="0"/>
          </a:xfrm>
          <a:prstGeom prst="straightConnector1">
            <a:avLst/>
          </a:prstGeom>
          <a:ln w="38100">
            <a:solidFill>
              <a:schemeClr val="bg1">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446" y="3908121"/>
            <a:ext cx="1191600" cy="1088981"/>
          </a:xfrm>
          <a:prstGeom prst="rect">
            <a:avLst/>
          </a:prstGeom>
        </p:spPr>
      </p:pic>
      <p:sp>
        <p:nvSpPr>
          <p:cNvPr id="29" name="正方形/長方形 28"/>
          <p:cNvSpPr/>
          <p:nvPr/>
        </p:nvSpPr>
        <p:spPr>
          <a:xfrm>
            <a:off x="5229632" y="1735472"/>
            <a:ext cx="4392000" cy="938719"/>
          </a:xfrm>
          <a:prstGeom prst="rect">
            <a:avLst/>
          </a:prstGeom>
        </p:spPr>
        <p:txBody>
          <a:bodyPr wrap="square">
            <a:spAutoFit/>
          </a:bodyPr>
          <a:lstStyle/>
          <a:p>
            <a:pPr>
              <a:spcAft>
                <a:spcPts val="600"/>
              </a:spcAft>
              <a:buClr>
                <a:srgbClr val="425563"/>
              </a:buClr>
              <a:buSzPct val="80000"/>
            </a:pPr>
            <a:r>
              <a:rPr lang="ja-JP" altLang="en-US" sz="1400" b="1" u="sng" dirty="0"/>
              <a:t>包括</a:t>
            </a:r>
            <a:r>
              <a:rPr lang="ja-JP" altLang="en-US" sz="1400" b="1" u="sng" dirty="0" smtClean="0"/>
              <a:t>スキーム（本スキーム）の場合</a:t>
            </a:r>
            <a:endParaRPr lang="en-US" altLang="ja-JP" sz="1400" b="1" u="sng" dirty="0" smtClean="0"/>
          </a:p>
          <a:p>
            <a:pPr>
              <a:spcAft>
                <a:spcPts val="600"/>
              </a:spcAft>
              <a:buClr>
                <a:srgbClr val="425563"/>
              </a:buClr>
              <a:buSzPct val="80000"/>
            </a:pPr>
            <a:r>
              <a:rPr lang="ja-JP" altLang="en-US" sz="1200" dirty="0" smtClean="0"/>
              <a:t>　契約手続きや管理</a:t>
            </a:r>
            <a:r>
              <a:rPr lang="en-US" altLang="ja-JP" sz="1200" dirty="0" smtClean="0"/>
              <a:t>Web</a:t>
            </a:r>
            <a:r>
              <a:rPr lang="ja-JP" altLang="en-US" sz="1200" dirty="0" smtClean="0"/>
              <a:t>の提供などを</a:t>
            </a:r>
            <a:r>
              <a:rPr lang="en-US" altLang="ja-JP" sz="1200" dirty="0"/>
              <a:t/>
            </a:r>
            <a:br>
              <a:rPr lang="en-US" altLang="ja-JP" sz="1200" dirty="0"/>
            </a:br>
            <a:r>
              <a:rPr lang="ja-JP" altLang="en-US" sz="1200" dirty="0" smtClean="0"/>
              <a:t>　</a:t>
            </a:r>
            <a:r>
              <a:rPr lang="en-US" altLang="ja-JP" sz="1200" dirty="0" smtClean="0"/>
              <a:t>NTT</a:t>
            </a:r>
            <a:r>
              <a:rPr lang="ja-JP" altLang="en-US" sz="1200" dirty="0"/>
              <a:t>データが</a:t>
            </a:r>
            <a:r>
              <a:rPr lang="ja-JP" altLang="en-US" sz="1200" dirty="0" smtClean="0"/>
              <a:t>一元的にご案内させて頂くため、</a:t>
            </a:r>
            <a:r>
              <a:rPr lang="en-US" altLang="ja-JP" sz="1200" dirty="0"/>
              <a:t/>
            </a:r>
            <a:br>
              <a:rPr lang="en-US" altLang="ja-JP" sz="1200" dirty="0"/>
            </a:br>
            <a:r>
              <a:rPr lang="ja-JP" altLang="en-US" sz="1200" dirty="0" smtClean="0"/>
              <a:t>　運用手続きの簡素化が見込めます。</a:t>
            </a:r>
            <a:endParaRPr lang="en-US" altLang="ja-JP" sz="1200" dirty="0" smtClean="0"/>
          </a:p>
        </p:txBody>
      </p:sp>
      <p:pic>
        <p:nvPicPr>
          <p:cNvPr id="31" name="Picture 3" descr="C:\Users\niiharat\Pictures\header_logo_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8922" y="4302690"/>
            <a:ext cx="1697654" cy="262733"/>
          </a:xfrm>
          <a:prstGeom prst="rect">
            <a:avLst/>
          </a:prstGeom>
          <a:noFill/>
          <a:extLst>
            <a:ext uri="{909E8E84-426E-40DD-AFC4-6F175D3DCCD1}">
              <a14:hiddenFill xmlns:a14="http://schemas.microsoft.com/office/drawing/2010/main">
                <a:solidFill>
                  <a:srgbClr val="FFFFFF"/>
                </a:solidFill>
              </a14:hiddenFill>
            </a:ext>
          </a:extLst>
        </p:spPr>
      </p:pic>
      <p:sp>
        <p:nvSpPr>
          <p:cNvPr id="32" name="楕円 31"/>
          <p:cNvSpPr/>
          <p:nvPr/>
        </p:nvSpPr>
        <p:spPr>
          <a:xfrm>
            <a:off x="8225824" y="3726156"/>
            <a:ext cx="1495274" cy="1349003"/>
          </a:xfrm>
          <a:prstGeom prst="ellipse">
            <a:avLst/>
          </a:prstGeom>
          <a:solidFill>
            <a:srgbClr val="66C5FF">
              <a:alpha val="3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Tree>
    <p:extLst>
      <p:ext uri="{BB962C8B-B14F-4D97-AF65-F5344CB8AC3E}">
        <p14:creationId xmlns:p14="http://schemas.microsoft.com/office/powerpoint/2010/main" val="24027578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kumimoji="1" lang="ja-JP" altLang="en-US" sz="4000" dirty="0" smtClean="0"/>
              <a:t>７章</a:t>
            </a:r>
            <a:endParaRPr lang="en-US" altLang="ja-JP" sz="4000" dirty="0"/>
          </a:p>
          <a:p>
            <a:r>
              <a:rPr lang="ja-JP" altLang="en-US" sz="4000" dirty="0"/>
              <a:t>各要件に対する</a:t>
            </a:r>
            <a:r>
              <a:rPr lang="ja-JP" altLang="en-US" sz="4000" dirty="0" smtClean="0"/>
              <a:t>ご回答</a:t>
            </a:r>
            <a:endParaRPr lang="en-US" altLang="ja-JP" sz="4000" dirty="0" smtClean="0"/>
          </a:p>
          <a:p>
            <a:r>
              <a:rPr lang="ja-JP" altLang="en-US" sz="4000" dirty="0" smtClean="0"/>
              <a:t>（</a:t>
            </a:r>
            <a:r>
              <a:rPr lang="ja-JP" altLang="en-US" sz="4000" dirty="0"/>
              <a:t>分析）</a:t>
            </a:r>
            <a:endParaRPr kumimoji="1" lang="ja-JP" altLang="en-US" sz="4000" dirty="0"/>
          </a:p>
        </p:txBody>
      </p:sp>
    </p:spTree>
    <p:extLst>
      <p:ext uri="{BB962C8B-B14F-4D97-AF65-F5344CB8AC3E}">
        <p14:creationId xmlns:p14="http://schemas.microsoft.com/office/powerpoint/2010/main" val="116998067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1. </a:t>
            </a:r>
            <a:r>
              <a:rPr lang="ja-JP" altLang="en-US" dirty="0" smtClean="0"/>
              <a:t>分析システムソリューションの位置づけ</a:t>
            </a:r>
            <a:endParaRPr kumimoji="1" lang="ja-JP" altLang="en-US" dirty="0"/>
          </a:p>
        </p:txBody>
      </p:sp>
      <p:sp>
        <p:nvSpPr>
          <p:cNvPr id="15" name="テキスト プレースホルダー 14"/>
          <p:cNvSpPr>
            <a:spLocks noGrp="1"/>
          </p:cNvSpPr>
          <p:nvPr>
            <p:ph type="body" sz="quarter" idx="10"/>
          </p:nvPr>
        </p:nvSpPr>
        <p:spPr/>
        <p:txBody>
          <a:bodyPr/>
          <a:lstStyle/>
          <a:p>
            <a:pPr>
              <a:spcBef>
                <a:spcPts val="600"/>
              </a:spcBef>
            </a:pPr>
            <a:r>
              <a:rPr lang="en-US" altLang="ja-JP" dirty="0">
                <a:latin typeface="+mn-ea"/>
              </a:rPr>
              <a:t>BI</a:t>
            </a:r>
            <a:r>
              <a:rPr lang="ja-JP" altLang="en-US" dirty="0">
                <a:latin typeface="+mn-ea"/>
              </a:rPr>
              <a:t>基盤に</a:t>
            </a:r>
            <a:r>
              <a:rPr kumimoji="1" lang="en-US" altLang="ja-JP" dirty="0" smtClean="0">
                <a:latin typeface="+mn-ea"/>
                <a:ea typeface="+mn-ea"/>
              </a:rPr>
              <a:t>Tableau</a:t>
            </a:r>
            <a:r>
              <a:rPr lang="ja-JP" altLang="en-US" dirty="0" smtClean="0">
                <a:latin typeface="+mn-ea"/>
                <a:ea typeface="+mn-ea"/>
              </a:rPr>
              <a:t> </a:t>
            </a:r>
            <a:r>
              <a:rPr lang="en-US" altLang="ja-JP" dirty="0" smtClean="0">
                <a:latin typeface="+mn-ea"/>
                <a:ea typeface="+mn-ea"/>
              </a:rPr>
              <a:t>Server</a:t>
            </a:r>
            <a:r>
              <a:rPr lang="ja-JP" altLang="en-US" dirty="0" smtClean="0">
                <a:latin typeface="+mn-ea"/>
                <a:ea typeface="+mn-ea"/>
              </a:rPr>
              <a:t>を採用した、</a:t>
            </a:r>
            <a:r>
              <a:rPr kumimoji="1" lang="ja-JP" altLang="en-US" dirty="0" smtClean="0">
                <a:latin typeface="+mn-ea"/>
                <a:ea typeface="+mn-ea"/>
              </a:rPr>
              <a:t>分析システムのソリューション概要を示します。</a:t>
            </a:r>
            <a:endParaRPr kumimoji="1" lang="en-US" altLang="ja-JP" dirty="0" smtClean="0">
              <a:latin typeface="+mn-ea"/>
              <a:ea typeface="+mn-ea"/>
            </a:endParaRPr>
          </a:p>
          <a:p>
            <a:pPr>
              <a:spcBef>
                <a:spcPts val="600"/>
              </a:spcBef>
            </a:pPr>
            <a:r>
              <a:rPr lang="ja-JP" altLang="en-US" dirty="0" smtClean="0">
                <a:latin typeface="+mn-ea"/>
                <a:ea typeface="+mn-ea"/>
              </a:rPr>
              <a:t>売上管理および会員管理システムと授受するデータ連携機能も含みます。</a:t>
            </a:r>
            <a:endParaRPr kumimoji="1" lang="ja-JP" altLang="en-US" dirty="0">
              <a:latin typeface="+mn-ea"/>
              <a:ea typeface="+mn-ea"/>
            </a:endParaRPr>
          </a:p>
        </p:txBody>
      </p:sp>
      <p:grpSp>
        <p:nvGrpSpPr>
          <p:cNvPr id="26" name="グループ化 25"/>
          <p:cNvGrpSpPr/>
          <p:nvPr/>
        </p:nvGrpSpPr>
        <p:grpSpPr>
          <a:xfrm>
            <a:off x="658711" y="1675980"/>
            <a:ext cx="8092500" cy="4692163"/>
            <a:chOff x="445870" y="1607431"/>
            <a:chExt cx="8092500" cy="4692163"/>
          </a:xfrm>
        </p:grpSpPr>
        <p:pic>
          <p:nvPicPr>
            <p:cNvPr id="27" name="図 26"/>
            <p:cNvPicPr>
              <a:picLocks noChangeAspect="1"/>
            </p:cNvPicPr>
            <p:nvPr/>
          </p:nvPicPr>
          <p:blipFill>
            <a:blip r:embed="rId2"/>
            <a:stretch>
              <a:fillRect/>
            </a:stretch>
          </p:blipFill>
          <p:spPr>
            <a:xfrm>
              <a:off x="1525435" y="2043349"/>
              <a:ext cx="6252474" cy="4256245"/>
            </a:xfrm>
            <a:prstGeom prst="rect">
              <a:avLst/>
            </a:prstGeom>
            <a:ln>
              <a:solidFill>
                <a:srgbClr val="44546A"/>
              </a:solidFill>
            </a:ln>
          </p:spPr>
        </p:pic>
        <p:sp>
          <p:nvSpPr>
            <p:cNvPr id="28" name="強調線吹き出し 2 27"/>
            <p:cNvSpPr/>
            <p:nvPr/>
          </p:nvSpPr>
          <p:spPr>
            <a:xfrm>
              <a:off x="6490495" y="1665682"/>
              <a:ext cx="2047875" cy="295275"/>
            </a:xfrm>
            <a:prstGeom prst="accentCallout2">
              <a:avLst>
                <a:gd name="adj1" fmla="val 57460"/>
                <a:gd name="adj2" fmla="val -2752"/>
                <a:gd name="adj3" fmla="val 128427"/>
                <a:gd name="adj4" fmla="val -21783"/>
                <a:gd name="adj5" fmla="val 514754"/>
                <a:gd name="adj6" fmla="val -40082"/>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a:latin typeface="+mn-ea"/>
                </a:rPr>
                <a:t>CAFIS</a:t>
              </a:r>
              <a:r>
                <a:rPr kumimoji="1" lang="ja-JP" altLang="en-US" sz="1600" dirty="0">
                  <a:latin typeface="+mn-ea"/>
                </a:rPr>
                <a:t>　</a:t>
              </a:r>
              <a:r>
                <a:rPr kumimoji="1" lang="en-US" altLang="ja-JP" sz="1600" dirty="0" smtClean="0">
                  <a:latin typeface="+mn-ea"/>
                </a:rPr>
                <a:t>Explorer</a:t>
              </a:r>
              <a:endParaRPr kumimoji="1" lang="ja-JP" altLang="en-US" sz="1600" dirty="0">
                <a:latin typeface="+mn-ea"/>
              </a:endParaRPr>
            </a:p>
          </p:txBody>
        </p:sp>
        <p:sp>
          <p:nvSpPr>
            <p:cNvPr id="30" name="強調線吹き出し 2 29"/>
            <p:cNvSpPr/>
            <p:nvPr/>
          </p:nvSpPr>
          <p:spPr>
            <a:xfrm>
              <a:off x="2278256" y="1607431"/>
              <a:ext cx="1457325" cy="295275"/>
            </a:xfrm>
            <a:prstGeom prst="accentCallout2">
              <a:avLst>
                <a:gd name="adj1" fmla="val 60685"/>
                <a:gd name="adj2" fmla="val 102364"/>
                <a:gd name="adj3" fmla="val 63911"/>
                <a:gd name="adj4" fmla="val 112837"/>
                <a:gd name="adj5" fmla="val 744361"/>
                <a:gd name="adj6" fmla="val 176312"/>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a:latin typeface="+mn-ea"/>
                </a:rPr>
                <a:t>CAFIS</a:t>
              </a:r>
              <a:r>
                <a:rPr kumimoji="1" lang="ja-JP" altLang="en-US" sz="1600" dirty="0">
                  <a:latin typeface="+mn-ea"/>
                </a:rPr>
                <a:t>　</a:t>
              </a:r>
              <a:r>
                <a:rPr kumimoji="1" lang="en-US" altLang="ja-JP" sz="1600" dirty="0">
                  <a:latin typeface="+mn-ea"/>
                </a:rPr>
                <a:t>Arch</a:t>
              </a:r>
              <a:endParaRPr kumimoji="1" lang="ja-JP" altLang="en-US" sz="1600" dirty="0">
                <a:latin typeface="+mn-ea"/>
              </a:endParaRPr>
            </a:p>
          </p:txBody>
        </p:sp>
        <p:sp>
          <p:nvSpPr>
            <p:cNvPr id="31" name="強調線吹き出し 2 30"/>
            <p:cNvSpPr/>
            <p:nvPr/>
          </p:nvSpPr>
          <p:spPr>
            <a:xfrm>
              <a:off x="445870" y="3893651"/>
              <a:ext cx="1832386" cy="295275"/>
            </a:xfrm>
            <a:prstGeom prst="accentCallout2">
              <a:avLst>
                <a:gd name="adj1" fmla="val 60685"/>
                <a:gd name="adj2" fmla="val 102364"/>
                <a:gd name="adj3" fmla="val 63911"/>
                <a:gd name="adj4" fmla="val 112837"/>
                <a:gd name="adj5" fmla="val 475168"/>
                <a:gd name="adj6" fmla="val 200419"/>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dirty="0">
                  <a:latin typeface="+mn-ea"/>
                </a:rPr>
                <a:t>デジタルバックオフィス</a:t>
              </a:r>
            </a:p>
          </p:txBody>
        </p:sp>
      </p:grpSp>
      <p:pic>
        <p:nvPicPr>
          <p:cNvPr id="32" name="Picture 2" descr="「tableau ロゴ」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669" y="4204669"/>
            <a:ext cx="1333474" cy="279492"/>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32">
            <a:extLst>
              <a:ext uri="{FF2B5EF4-FFF2-40B4-BE49-F238E27FC236}">
                <a16:creationId xmlns:a16="http://schemas.microsoft.com/office/drawing/2014/main" id="{C3441239-CFD2-4925-BA42-8F004A857C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3406" y="1708987"/>
            <a:ext cx="720000" cy="394486"/>
          </a:xfrm>
          <a:prstGeom prst="rect">
            <a:avLst/>
          </a:prstGeom>
        </p:spPr>
      </p:pic>
      <p:pic>
        <p:nvPicPr>
          <p:cNvPr id="34" name="図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96815" y="1685452"/>
            <a:ext cx="720000" cy="379947"/>
          </a:xfrm>
          <a:prstGeom prst="rect">
            <a:avLst/>
          </a:prstGeom>
        </p:spPr>
      </p:pic>
      <p:sp>
        <p:nvSpPr>
          <p:cNvPr id="35" name="正方形/長方形 34"/>
          <p:cNvSpPr/>
          <p:nvPr/>
        </p:nvSpPr>
        <p:spPr>
          <a:xfrm>
            <a:off x="439523" y="4293839"/>
            <a:ext cx="1298753" cy="267830"/>
          </a:xfrm>
          <a:prstGeom prst="rect">
            <a:avLst/>
          </a:prstGeom>
          <a:noFill/>
        </p:spPr>
        <p:txBody>
          <a:bodyPr wrap="none">
            <a:spAutoFit/>
          </a:bodyPr>
          <a:lstStyle/>
          <a:p>
            <a:pPr algn="ctr" defTabSz="752256">
              <a:lnSpc>
                <a:spcPct val="130000"/>
              </a:lnSpc>
              <a:spcAft>
                <a:spcPts val="488"/>
              </a:spcAft>
            </a:pPr>
            <a:r>
              <a:rPr lang="ja-JP" altLang="en-US" sz="1000" b="1" dirty="0">
                <a:solidFill>
                  <a:srgbClr val="FF66FF"/>
                </a:solidFill>
                <a:latin typeface="+mn-ea"/>
                <a:cs typeface="Meiryo UI" panose="020B0604030504040204" pitchFamily="50" charset="-128"/>
              </a:rPr>
              <a:t>デジタルバックオフィス</a:t>
            </a:r>
            <a:endParaRPr lang="en-US" altLang="ja-JP" sz="1000" b="1" dirty="0">
              <a:solidFill>
                <a:srgbClr val="FF66FF"/>
              </a:solidFill>
              <a:latin typeface="+mn-ea"/>
              <a:cs typeface="Meiryo UI" panose="020B0604030504040204" pitchFamily="50" charset="-128"/>
            </a:endParaRPr>
          </a:p>
        </p:txBody>
      </p:sp>
      <p:sp>
        <p:nvSpPr>
          <p:cNvPr id="2" name="角丸四角形 1"/>
          <p:cNvSpPr/>
          <p:nvPr/>
        </p:nvSpPr>
        <p:spPr>
          <a:xfrm>
            <a:off x="5815061" y="5242561"/>
            <a:ext cx="1317259" cy="921490"/>
          </a:xfrm>
          <a:prstGeom prst="round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強調線吹き出し 2 13"/>
          <p:cNvSpPr/>
          <p:nvPr/>
        </p:nvSpPr>
        <p:spPr>
          <a:xfrm>
            <a:off x="8143309" y="3814562"/>
            <a:ext cx="1224211" cy="295275"/>
          </a:xfrm>
          <a:prstGeom prst="accentCallout2">
            <a:avLst>
              <a:gd name="adj1" fmla="val 57460"/>
              <a:gd name="adj2" fmla="val -2752"/>
              <a:gd name="adj3" fmla="val 202620"/>
              <a:gd name="adj4" fmla="val -18790"/>
              <a:gd name="adj5" fmla="val 542822"/>
              <a:gd name="adj6" fmla="val -144922"/>
            </a:avLst>
          </a:prstGeom>
          <a:solidFill>
            <a:srgbClr val="FF6600"/>
          </a:solidFill>
          <a:ln w="25400">
            <a:solidFill>
              <a:srgbClr val="FF6600"/>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smtClean="0">
                <a:latin typeface="+mn-ea"/>
              </a:rPr>
              <a:t>Tableau</a:t>
            </a:r>
            <a:endParaRPr kumimoji="1" lang="ja-JP" altLang="en-US" sz="1600" dirty="0">
              <a:latin typeface="+mn-ea"/>
            </a:endParaRPr>
          </a:p>
        </p:txBody>
      </p:sp>
    </p:spTree>
    <p:extLst>
      <p:ext uri="{BB962C8B-B14F-4D97-AF65-F5344CB8AC3E}">
        <p14:creationId xmlns:p14="http://schemas.microsoft.com/office/powerpoint/2010/main" val="21621401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2.1. </a:t>
            </a:r>
            <a:r>
              <a:rPr lang="ja-JP" altLang="en-US" dirty="0" smtClean="0"/>
              <a:t>ソリューション概要：</a:t>
            </a:r>
            <a:r>
              <a:rPr lang="en-US" altLang="ja-JP" dirty="0" smtClean="0"/>
              <a:t>Tableau</a:t>
            </a:r>
            <a:r>
              <a:rPr lang="ja-JP" altLang="en-US" dirty="0" smtClean="0"/>
              <a:t>（</a:t>
            </a:r>
            <a:r>
              <a:rPr lang="en-US" altLang="ja-JP" dirty="0" smtClean="0"/>
              <a:t>1/2</a:t>
            </a:r>
            <a:r>
              <a:rPr lang="ja-JP" altLang="en-US" dirty="0" smtClean="0"/>
              <a:t>）</a:t>
            </a:r>
            <a:endParaRPr kumimoji="1" lang="ja-JP" altLang="en-US" dirty="0"/>
          </a:p>
        </p:txBody>
      </p:sp>
      <p:pic>
        <p:nvPicPr>
          <p:cNvPr id="32" name="図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2361" y="4507854"/>
            <a:ext cx="2712806" cy="225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図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5560" y="1917502"/>
            <a:ext cx="2779017" cy="16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C:\Users\aueda\Documents\Akiko's Work\201501_RakutenRoadshow\Slide5_au.png"/>
          <p:cNvPicPr>
            <a:picLocks noChangeAspect="1" noChangeArrowheads="1"/>
          </p:cNvPicPr>
          <p:nvPr/>
        </p:nvPicPr>
        <p:blipFill rotWithShape="1">
          <a:blip r:embed="rId4">
            <a:extLst>
              <a:ext uri="{28A0092B-C50C-407E-A947-70E740481C1C}">
                <a14:useLocalDpi xmlns:a14="http://schemas.microsoft.com/office/drawing/2010/main" val="0"/>
              </a:ext>
            </a:extLst>
          </a:blip>
          <a:srcRect l="5470" t="19698" r="54062" b="8293"/>
          <a:stretch/>
        </p:blipFill>
        <p:spPr bwMode="auto">
          <a:xfrm>
            <a:off x="71245" y="1339467"/>
            <a:ext cx="3100039" cy="52188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
          <p:cNvSpPr txBox="1"/>
          <p:nvPr/>
        </p:nvSpPr>
        <p:spPr>
          <a:xfrm>
            <a:off x="172086" y="2796243"/>
            <a:ext cx="1701375" cy="338554"/>
          </a:xfrm>
          <a:prstGeom prst="rect">
            <a:avLst/>
          </a:prstGeom>
          <a:solidFill>
            <a:srgbClr val="DEDEDE"/>
          </a:solidFill>
        </p:spPr>
        <p:txBody>
          <a:bodyPr wrap="square"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製品構成が複雑</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TextBox 4"/>
          <p:cNvSpPr txBox="1"/>
          <p:nvPr/>
        </p:nvSpPr>
        <p:spPr>
          <a:xfrm>
            <a:off x="172086" y="3674170"/>
            <a:ext cx="1701374" cy="338554"/>
          </a:xfrm>
          <a:prstGeom prst="rect">
            <a:avLst/>
          </a:prstGeom>
          <a:solidFill>
            <a:srgbClr val="DEDEDE"/>
          </a:solidFill>
          <a:ln>
            <a:noFill/>
          </a:ln>
        </p:spPr>
        <p:txBody>
          <a:bodyPr wrap="square"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専門家が必要</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TextBox 5"/>
          <p:cNvSpPr txBox="1"/>
          <p:nvPr/>
        </p:nvSpPr>
        <p:spPr>
          <a:xfrm>
            <a:off x="156680" y="4495218"/>
            <a:ext cx="1701375" cy="338554"/>
          </a:xfrm>
          <a:prstGeom prst="rect">
            <a:avLst/>
          </a:prstGeom>
          <a:solidFill>
            <a:srgbClr val="DEDEDE"/>
          </a:solidFill>
        </p:spPr>
        <p:txBody>
          <a:bodyPr wrap="square" lIns="72000" rIns="0"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レポーティング中心</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TextBox 7"/>
          <p:cNvSpPr txBox="1"/>
          <p:nvPr/>
        </p:nvSpPr>
        <p:spPr>
          <a:xfrm>
            <a:off x="109205" y="5784091"/>
            <a:ext cx="1931000" cy="338554"/>
          </a:xfrm>
          <a:prstGeom prst="rect">
            <a:avLst/>
          </a:prstGeom>
          <a:noFill/>
          <a:ln>
            <a:noFill/>
          </a:ln>
        </p:spPr>
        <p:txBody>
          <a:bodyPr wrap="square" lIns="72000" rIns="0" rtlCol="0" anchor="ctr">
            <a:spAutoFit/>
          </a:bodyPr>
          <a:lstStyle/>
          <a:p>
            <a:r>
              <a:rPr lang="ja-JP" altLang="en-US" sz="1600" dirty="0">
                <a:latin typeface="Meiryo UI" panose="020B0604030504040204" pitchFamily="50" charset="-128"/>
                <a:ea typeface="Meiryo UI" panose="020B0604030504040204" pitchFamily="50" charset="-128"/>
                <a:cs typeface="Meiryo UI" panose="020B0604030504040204" pitchFamily="50" charset="-128"/>
              </a:rPr>
              <a:t>利用</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で</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き</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る人が少ない</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TextBox 8"/>
          <p:cNvSpPr txBox="1"/>
          <p:nvPr/>
        </p:nvSpPr>
        <p:spPr>
          <a:xfrm>
            <a:off x="114598" y="4925123"/>
            <a:ext cx="1708809" cy="338554"/>
          </a:xfrm>
          <a:prstGeom prst="rect">
            <a:avLst/>
          </a:prstGeom>
          <a:noFill/>
          <a:ln>
            <a:noFill/>
          </a:ln>
        </p:spPr>
        <p:txBody>
          <a:bodyPr wrap="square" rtlCol="0" anchor="ctr">
            <a:spAutoFit/>
          </a:bodyPr>
          <a:lstStyle/>
          <a:p>
            <a:r>
              <a:rPr lang="ja-JP" altLang="en-US" sz="1600" dirty="0">
                <a:latin typeface="Meiryo UI" panose="020B0604030504040204" pitchFamily="50" charset="-128"/>
                <a:ea typeface="Meiryo UI" panose="020B0604030504040204" pitchFamily="50" charset="-128"/>
                <a:cs typeface="Meiryo UI" panose="020B0604030504040204" pitchFamily="50" charset="-128"/>
              </a:rPr>
              <a:t>遅い</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TextBox 9"/>
          <p:cNvSpPr txBox="1"/>
          <p:nvPr/>
        </p:nvSpPr>
        <p:spPr>
          <a:xfrm>
            <a:off x="144045" y="4082437"/>
            <a:ext cx="1708808" cy="338554"/>
          </a:xfrm>
          <a:prstGeom prst="rect">
            <a:avLst/>
          </a:prstGeom>
          <a:noFill/>
          <a:ln>
            <a:noFill/>
          </a:ln>
        </p:spPr>
        <p:txBody>
          <a:bodyPr wrap="square"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要件定義が必須</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TextBox 10"/>
          <p:cNvSpPr txBox="1"/>
          <p:nvPr/>
        </p:nvSpPr>
        <p:spPr>
          <a:xfrm>
            <a:off x="146315" y="3239644"/>
            <a:ext cx="1708809" cy="338554"/>
          </a:xfrm>
          <a:prstGeom prst="rect">
            <a:avLst/>
          </a:prstGeom>
          <a:noFill/>
          <a:ln>
            <a:noFill/>
          </a:ln>
        </p:spPr>
        <p:txBody>
          <a:bodyPr wrap="square"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多くのカスタマイズ</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TextBox 11"/>
          <p:cNvSpPr txBox="1"/>
          <p:nvPr/>
        </p:nvSpPr>
        <p:spPr>
          <a:xfrm>
            <a:off x="115126" y="2019044"/>
            <a:ext cx="2654714" cy="338554"/>
          </a:xfrm>
          <a:prstGeom prst="rect">
            <a:avLst/>
          </a:prstGeom>
          <a:ln/>
        </p:spPr>
        <p:style>
          <a:lnRef idx="1">
            <a:schemeClr val="dk1"/>
          </a:lnRef>
          <a:fillRef idx="2">
            <a:schemeClr val="dk1"/>
          </a:fillRef>
          <a:effectRef idx="1">
            <a:schemeClr val="dk1"/>
          </a:effectRef>
          <a:fontRef idx="minor">
            <a:schemeClr val="dk1"/>
          </a:fontRef>
        </p:style>
        <p:txBody>
          <a:bodyPr wrap="square" rtlCol="0" anchor="ctr">
            <a:spAutoFit/>
          </a:bodyPr>
          <a:lstStyle/>
          <a:p>
            <a:r>
              <a:rPr lang="ja-JP" altLang="en-US" sz="16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従来のビジネスインテリジェンス</a:t>
            </a:r>
            <a:endParaRPr lang="en-US" sz="16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TextBox 12"/>
          <p:cNvSpPr txBox="1"/>
          <p:nvPr/>
        </p:nvSpPr>
        <p:spPr>
          <a:xfrm>
            <a:off x="5589823" y="2628878"/>
            <a:ext cx="1472113"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cs typeface="Meiryo UI" panose="020B0604030504040204" pitchFamily="50" charset="-128"/>
              </a:rPr>
              <a:t>簡単</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に使える</a:t>
            </a:r>
            <a:endParaRPr 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TextBox 13"/>
          <p:cNvSpPr txBox="1"/>
          <p:nvPr/>
        </p:nvSpPr>
        <p:spPr>
          <a:xfrm>
            <a:off x="6730327" y="4124897"/>
            <a:ext cx="731253" cy="369332"/>
          </a:xfrm>
          <a:prstGeom prst="rect">
            <a:avLst/>
          </a:prstGeom>
          <a:noFill/>
        </p:spPr>
        <p:txBody>
          <a:bodyPr wrap="square" rtlCol="0">
            <a:spAutoFit/>
          </a:bodyPr>
          <a:lstStyle/>
          <a:p>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速い</a:t>
            </a:r>
            <a:endParaRPr 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TextBox 14"/>
          <p:cNvSpPr txBox="1"/>
          <p:nvPr/>
        </p:nvSpPr>
        <p:spPr>
          <a:xfrm>
            <a:off x="4884014" y="5354076"/>
            <a:ext cx="1805390" cy="369332"/>
          </a:xfrm>
          <a:prstGeom prst="rect">
            <a:avLst/>
          </a:prstGeom>
          <a:noFill/>
        </p:spPr>
        <p:txBody>
          <a:bodyPr wrap="square" rtlCol="0">
            <a:spAutoFit/>
          </a:bodyPr>
          <a:lstStyle/>
          <a:p>
            <a:r>
              <a:rPr lang="ja-JP" altLang="en-US" b="1" dirty="0" smtClean="0">
                <a:solidFill>
                  <a:schemeClr val="accent6"/>
                </a:solidFill>
                <a:latin typeface="Meiryo UI" panose="020B0604030504040204" pitchFamily="50" charset="-128"/>
                <a:ea typeface="Meiryo UI" panose="020B0604030504040204" pitchFamily="50" charset="-128"/>
                <a:cs typeface="Meiryo UI" panose="020B0604030504040204" pitchFamily="50" charset="-128"/>
              </a:rPr>
              <a:t>見て分かりやすい</a:t>
            </a:r>
            <a:endParaRPr lang="en-US" altLang="ja-JP" b="1" dirty="0" smtClean="0">
              <a:solidFill>
                <a:schemeClr val="accent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TextBox 15"/>
          <p:cNvSpPr txBox="1"/>
          <p:nvPr/>
        </p:nvSpPr>
        <p:spPr>
          <a:xfrm>
            <a:off x="3880182" y="4634018"/>
            <a:ext cx="902695"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cs typeface="Meiryo UI" panose="020B0604030504040204" pitchFamily="50" charset="-128"/>
              </a:rPr>
              <a:t>強力</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TextBox 16"/>
          <p:cNvSpPr txBox="1"/>
          <p:nvPr/>
        </p:nvSpPr>
        <p:spPr>
          <a:xfrm>
            <a:off x="3609305" y="2712855"/>
            <a:ext cx="182240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cs typeface="Meiryo UI" panose="020B0604030504040204" pitchFamily="50" charset="-128"/>
              </a:rPr>
              <a:t>いつで</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もどこでも</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TextBox 17"/>
          <p:cNvSpPr txBox="1"/>
          <p:nvPr/>
        </p:nvSpPr>
        <p:spPr>
          <a:xfrm>
            <a:off x="140116" y="5325813"/>
            <a:ext cx="1550543" cy="338554"/>
          </a:xfrm>
          <a:prstGeom prst="rect">
            <a:avLst/>
          </a:prstGeom>
          <a:solidFill>
            <a:srgbClr val="DEDEDE"/>
          </a:solidFill>
          <a:ln>
            <a:noFill/>
          </a:ln>
        </p:spPr>
        <p:txBody>
          <a:bodyPr wrap="square" rtlCol="0" anchor="ctr">
            <a:spAutoFit/>
          </a:bodyPr>
          <a:lstStyle/>
          <a:p>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高コスト</a:t>
            </a:r>
            <a:endParaRPr 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Title 3"/>
          <p:cNvSpPr txBox="1">
            <a:spLocks/>
          </p:cNvSpPr>
          <p:nvPr/>
        </p:nvSpPr>
        <p:spPr>
          <a:xfrm>
            <a:off x="551692" y="1366402"/>
            <a:ext cx="5776462" cy="395531"/>
          </a:xfrm>
          <a:prstGeom prst="rect">
            <a:avLst/>
          </a:prstGeom>
        </p:spPr>
        <p:txBody>
          <a:bodyPr vert="horz" lIns="91440" tIns="45720" rIns="91440" bIns="45720" rtlCol="0" anchor="b">
            <a:noAutofit/>
          </a:bodyPr>
          <a:lstStyle>
            <a:lvl1pPr algn="l" defTabSz="457200" rtl="0" eaLnBrk="1" latinLnBrk="0" hangingPunct="1">
              <a:spcBef>
                <a:spcPct val="0"/>
              </a:spcBef>
              <a:buNone/>
              <a:defRPr sz="3400" b="0" i="0" kern="1200">
                <a:solidFill>
                  <a:schemeClr val="tx1"/>
                </a:solidFill>
                <a:latin typeface="+mj-lt"/>
                <a:ea typeface="+mj-ea"/>
                <a:cs typeface="Gill Sans MT"/>
              </a:defRPr>
            </a:lvl1pPr>
          </a:lstStyle>
          <a:p>
            <a:r>
              <a:rPr lang="ja-JP" altLang="en-US" sz="1800" u="sng" dirty="0" smtClean="0">
                <a:latin typeface="Meiryo UI" panose="020B0604030504040204" pitchFamily="50" charset="-128"/>
                <a:ea typeface="Meiryo UI" panose="020B0604030504040204" pitchFamily="50" charset="-128"/>
                <a:cs typeface="Meiryo UI" panose="020B0604030504040204" pitchFamily="50" charset="-128"/>
              </a:rPr>
              <a:t>従来とは全く異なる、データ活用の新しい考え方</a:t>
            </a:r>
            <a:endParaRPr lang="en-US" sz="1800"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TextBox 20"/>
          <p:cNvSpPr txBox="1"/>
          <p:nvPr/>
        </p:nvSpPr>
        <p:spPr>
          <a:xfrm>
            <a:off x="3394359" y="2015824"/>
            <a:ext cx="3297171" cy="36933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en-US" altLang="ja-JP"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Tableau </a:t>
            </a:r>
            <a:r>
              <a:rPr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による新しい考え方</a:t>
            </a:r>
            <a:endParaRPr lang="en-US"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TextBox 21"/>
          <p:cNvSpPr txBox="1"/>
          <p:nvPr/>
        </p:nvSpPr>
        <p:spPr>
          <a:xfrm>
            <a:off x="4318650" y="5737291"/>
            <a:ext cx="1456357" cy="369332"/>
          </a:xfrm>
          <a:prstGeom prst="rect">
            <a:avLst/>
          </a:prstGeom>
          <a:noFill/>
          <a:ln>
            <a:noFill/>
          </a:ln>
        </p:spPr>
        <p:txBody>
          <a:bodyPr wrap="square" lIns="72000" rIns="0" rtlCol="0" anchor="ctr">
            <a:spAutoFit/>
          </a:bodyPr>
          <a:lstStyle/>
          <a:p>
            <a:pPr algn="ctr"/>
            <a:r>
              <a:rPr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誰</a:t>
            </a:r>
            <a:r>
              <a:rPr lang="ja-JP" altLang="en-US" dirty="0" smtClean="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でも使える</a:t>
            </a:r>
            <a:endParaRPr 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右矢印 51"/>
          <p:cNvSpPr/>
          <p:nvPr/>
        </p:nvSpPr>
        <p:spPr>
          <a:xfrm>
            <a:off x="2806481" y="3402521"/>
            <a:ext cx="492527" cy="1400774"/>
          </a:xfrm>
          <a:prstGeom prst="rightArrow">
            <a:avLst/>
          </a:prstGeom>
          <a:ln w="952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l" defTabSz="914400" eaLnBrk="1" fontAlgn="auto" latinLnBrk="0" hangingPunct="1">
              <a:lnSpc>
                <a:spcPct val="100000"/>
              </a:lnSpc>
              <a:spcBef>
                <a:spcPts val="0"/>
              </a:spcBef>
              <a:spcAft>
                <a:spcPts val="0"/>
              </a:spcAft>
              <a:buClrTx/>
              <a:buSzTx/>
              <a:tabLst/>
            </a:pPr>
            <a:endParaRPr kumimoji="1" lang="ja-JP" altLang="en-US" sz="1400" kern="0" dirty="0" smtClean="0">
              <a:solidFill>
                <a:schemeClr val="tx1"/>
              </a:solidFill>
              <a:latin typeface="Segoe UI" pitchFamily="34" charset="0"/>
              <a:ea typeface="ＭＳ Ｐゴシック" pitchFamily="50" charset="-128"/>
              <a:cs typeface="Segoe UI" pitchFamily="34" charset="0"/>
            </a:endParaRPr>
          </a:p>
        </p:txBody>
      </p:sp>
      <p:sp>
        <p:nvSpPr>
          <p:cNvPr id="53" name="正方形/長方形 52"/>
          <p:cNvSpPr/>
          <p:nvPr/>
        </p:nvSpPr>
        <p:spPr>
          <a:xfrm>
            <a:off x="7311046" y="1186159"/>
            <a:ext cx="2711392" cy="733571"/>
          </a:xfrm>
          <a:prstGeom prst="rect">
            <a:avLst/>
          </a:prstGeom>
          <a:noFill/>
          <a:ln>
            <a:noFill/>
          </a:ln>
        </p:spPr>
        <p:txBody>
          <a:bodyPr lIns="0" tIns="0" rIns="0" bIns="0"/>
          <a:lstStyle>
            <a:defPPr>
              <a:defRPr lang="en-US"/>
            </a:defPPr>
            <a:lvl1pPr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56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28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00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72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クリック＆ドラッグでレポート作成</a:t>
            </a:r>
            <a:endParaRPr lang="en-US" altLang="ja-JP" sz="1400" dirty="0" smtClean="0">
              <a:latin typeface="Meiryo UI" pitchFamily="50" charset="-128"/>
              <a:ea typeface="Meiryo UI" pitchFamily="50" charset="-128"/>
              <a:cs typeface="Meiryo UI" pitchFamily="50" charset="-128"/>
            </a:endParaRPr>
          </a:p>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軸の変更も容易</a:t>
            </a:r>
            <a:endParaRPr lang="en-US" altLang="ja-JP" sz="1400" dirty="0" smtClean="0">
              <a:latin typeface="Meiryo UI" pitchFamily="50" charset="-128"/>
              <a:ea typeface="Meiryo UI" pitchFamily="50" charset="-128"/>
              <a:cs typeface="Meiryo UI" pitchFamily="50" charset="-128"/>
            </a:endParaRPr>
          </a:p>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特別な</a:t>
            </a:r>
            <a:r>
              <a:rPr lang="en-US" altLang="ja-JP" sz="1400" dirty="0" smtClean="0">
                <a:latin typeface="Meiryo UI" pitchFamily="50" charset="-128"/>
                <a:ea typeface="Meiryo UI" pitchFamily="50" charset="-128"/>
                <a:cs typeface="Meiryo UI" pitchFamily="50" charset="-128"/>
              </a:rPr>
              <a:t>IT</a:t>
            </a:r>
            <a:r>
              <a:rPr lang="ja-JP" altLang="en-US" sz="1400" dirty="0" smtClean="0">
                <a:latin typeface="Meiryo UI" pitchFamily="50" charset="-128"/>
                <a:ea typeface="Meiryo UI" pitchFamily="50" charset="-128"/>
                <a:cs typeface="Meiryo UI" pitchFamily="50" charset="-128"/>
              </a:rPr>
              <a:t>スキルは不要</a:t>
            </a:r>
            <a:endParaRPr lang="en-US" altLang="ja-JP" sz="1400" dirty="0">
              <a:latin typeface="Meiryo UI" pitchFamily="50" charset="-128"/>
              <a:ea typeface="Meiryo UI" pitchFamily="50" charset="-128"/>
              <a:cs typeface="Meiryo UI" pitchFamily="50" charset="-128"/>
            </a:endParaRPr>
          </a:p>
        </p:txBody>
      </p:sp>
      <p:sp>
        <p:nvSpPr>
          <p:cNvPr id="54" name="正方形/長方形 53"/>
          <p:cNvSpPr/>
          <p:nvPr/>
        </p:nvSpPr>
        <p:spPr>
          <a:xfrm>
            <a:off x="7311046" y="3770483"/>
            <a:ext cx="2428084" cy="733571"/>
          </a:xfrm>
          <a:prstGeom prst="rect">
            <a:avLst/>
          </a:prstGeom>
          <a:noFill/>
          <a:ln>
            <a:noFill/>
          </a:ln>
        </p:spPr>
        <p:txBody>
          <a:bodyPr lIns="0" tIns="0" rIns="0" bIns="0"/>
          <a:lstStyle>
            <a:defPPr>
              <a:defRPr lang="en-US"/>
            </a:defPPr>
            <a:lvl1pPr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56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28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00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7213" indent="1588" algn="l" defTabSz="455613"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多彩なグラフの自動提案</a:t>
            </a:r>
            <a:endParaRPr lang="en-US" altLang="ja-JP" sz="1400" dirty="0" smtClean="0">
              <a:latin typeface="Meiryo UI" pitchFamily="50" charset="-128"/>
              <a:ea typeface="Meiryo UI" pitchFamily="50" charset="-128"/>
              <a:cs typeface="Meiryo UI" pitchFamily="50" charset="-128"/>
            </a:endParaRPr>
          </a:p>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最適化された配色</a:t>
            </a:r>
            <a:endParaRPr lang="en-US" altLang="ja-JP" sz="1400" dirty="0" smtClean="0">
              <a:latin typeface="Meiryo UI" pitchFamily="50" charset="-128"/>
              <a:ea typeface="Meiryo UI" pitchFamily="50" charset="-128"/>
              <a:cs typeface="Meiryo UI" pitchFamily="50" charset="-128"/>
            </a:endParaRPr>
          </a:p>
          <a:p>
            <a:pPr marL="180975" indent="-180975">
              <a:spcBef>
                <a:spcPts val="0"/>
              </a:spcBef>
              <a:buFont typeface="Wingdings" pitchFamily="2" charset="2"/>
              <a:buChar char="l"/>
              <a:defRPr/>
            </a:pPr>
            <a:r>
              <a:rPr lang="ja-JP" altLang="en-US" sz="1400" dirty="0" smtClean="0">
                <a:latin typeface="Meiryo UI" pitchFamily="50" charset="-128"/>
                <a:ea typeface="Meiryo UI" pitchFamily="50" charset="-128"/>
                <a:cs typeface="Meiryo UI" pitchFamily="50" charset="-128"/>
              </a:rPr>
              <a:t>洗練されたデザイン</a:t>
            </a:r>
            <a:endParaRPr lang="en-US" altLang="ja-JP" sz="1400" dirty="0">
              <a:latin typeface="Meiryo UI" pitchFamily="50" charset="-128"/>
              <a:ea typeface="Meiryo UI" pitchFamily="50" charset="-128"/>
              <a:cs typeface="Meiryo UI" pitchFamily="50" charset="-128"/>
            </a:endParaRPr>
          </a:p>
        </p:txBody>
      </p:sp>
      <p:pic>
        <p:nvPicPr>
          <p:cNvPr id="55" name="Picture 2" descr="C:\Users\aueda\Documents\Akiko's Work\201501_RakutenRoadshow\Slide5_au.png"/>
          <p:cNvPicPr>
            <a:picLocks noChangeAspect="1" noChangeArrowheads="1"/>
          </p:cNvPicPr>
          <p:nvPr/>
        </p:nvPicPr>
        <p:blipFill rotWithShape="1">
          <a:blip r:embed="rId4">
            <a:extLst>
              <a:ext uri="{28A0092B-C50C-407E-A947-70E740481C1C}">
                <a14:useLocalDpi xmlns:a14="http://schemas.microsoft.com/office/drawing/2010/main" val="0"/>
              </a:ext>
            </a:extLst>
          </a:blip>
          <a:srcRect l="46771"/>
          <a:stretch/>
        </p:blipFill>
        <p:spPr bwMode="auto">
          <a:xfrm>
            <a:off x="3166946" y="812984"/>
            <a:ext cx="4077561" cy="5745295"/>
          </a:xfrm>
          <a:prstGeom prst="rect">
            <a:avLst/>
          </a:prstGeom>
          <a:noFill/>
          <a:extLst>
            <a:ext uri="{909E8E84-426E-40DD-AFC4-6F175D3DCCD1}">
              <a14:hiddenFill xmlns:a14="http://schemas.microsoft.com/office/drawing/2010/main">
                <a:solidFill>
                  <a:srgbClr val="FFFFFF"/>
                </a:solidFill>
              </a14:hiddenFill>
            </a:ext>
          </a:extLst>
        </p:spPr>
      </p:pic>
      <p:sp>
        <p:nvSpPr>
          <p:cNvPr id="56" name="コンテンツ プレースホルダー 1"/>
          <p:cNvSpPr>
            <a:spLocks noGrp="1"/>
          </p:cNvSpPr>
          <p:nvPr/>
        </p:nvSpPr>
        <p:spPr>
          <a:xfrm>
            <a:off x="388989" y="794029"/>
            <a:ext cx="8944148" cy="402723"/>
          </a:xfrm>
          <a:prstGeom prst="rect">
            <a:avLst/>
          </a:prstGeom>
        </p:spPr>
        <p:txBody>
          <a:bodyPr lIns="90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r>
              <a:rPr lang="en-US" altLang="ja-JP" sz="1600" dirty="0" smtClean="0">
                <a:solidFill>
                  <a:schemeClr val="tx1"/>
                </a:solidFill>
                <a:latin typeface="+mn-ea"/>
                <a:ea typeface="+mn-ea"/>
              </a:rPr>
              <a:t>Tableau</a:t>
            </a:r>
            <a:r>
              <a:rPr lang="ja-JP" altLang="en-US" sz="1600" dirty="0" smtClean="0">
                <a:solidFill>
                  <a:schemeClr val="tx1"/>
                </a:solidFill>
                <a:latin typeface="+mn-ea"/>
                <a:ea typeface="+mn-ea"/>
              </a:rPr>
              <a:t>は、従来の</a:t>
            </a:r>
            <a:r>
              <a:rPr lang="en-US" altLang="ja-JP" sz="1600" dirty="0" smtClean="0">
                <a:solidFill>
                  <a:schemeClr val="tx1"/>
                </a:solidFill>
                <a:latin typeface="+mn-ea"/>
                <a:ea typeface="+mn-ea"/>
              </a:rPr>
              <a:t>BI</a:t>
            </a:r>
            <a:r>
              <a:rPr lang="ja-JP" altLang="en-US" sz="1600" dirty="0" smtClean="0">
                <a:solidFill>
                  <a:schemeClr val="tx1"/>
                </a:solidFill>
                <a:latin typeface="+mn-ea"/>
                <a:ea typeface="+mn-ea"/>
              </a:rPr>
              <a:t>製品と異なり、見て分かりやすく、簡単に、早く、データの分析、可視化を可能とする製品であり、ユーザが自ら、データ活用を推進することを可能にします。</a:t>
            </a:r>
            <a:endParaRPr kumimoji="1" lang="ja-JP" altLang="en-US" sz="1600" dirty="0">
              <a:solidFill>
                <a:schemeClr val="tx1"/>
              </a:solidFill>
              <a:latin typeface="+mn-ea"/>
              <a:ea typeface="+mn-ea"/>
            </a:endParaRPr>
          </a:p>
        </p:txBody>
      </p:sp>
    </p:spTree>
    <p:extLst>
      <p:ext uri="{BB962C8B-B14F-4D97-AF65-F5344CB8AC3E}">
        <p14:creationId xmlns:p14="http://schemas.microsoft.com/office/powerpoint/2010/main" val="41466421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2.1. </a:t>
            </a:r>
            <a:r>
              <a:rPr lang="ja-JP" altLang="en-US" dirty="0"/>
              <a:t>ソリューション概要：</a:t>
            </a:r>
            <a:r>
              <a:rPr lang="en-US" altLang="ja-JP" dirty="0"/>
              <a:t>Tableau</a:t>
            </a:r>
            <a:r>
              <a:rPr lang="ja-JP" altLang="en-US" dirty="0" smtClean="0"/>
              <a:t>（</a:t>
            </a:r>
            <a:r>
              <a:rPr lang="en-US" altLang="ja-JP" dirty="0" smtClean="0"/>
              <a:t>2/2</a:t>
            </a:r>
            <a:r>
              <a:rPr lang="ja-JP" altLang="en-US" dirty="0"/>
              <a:t>）</a:t>
            </a:r>
            <a:endParaRPr kumimoji="1" lang="ja-JP" altLang="en-US" dirty="0"/>
          </a:p>
        </p:txBody>
      </p:sp>
      <p:sp>
        <p:nvSpPr>
          <p:cNvPr id="4" name="TextBox 29">
            <a:extLst>
              <a:ext uri="{FF2B5EF4-FFF2-40B4-BE49-F238E27FC236}">
                <a16:creationId xmlns:a16="http://schemas.microsoft.com/office/drawing/2014/main" id="{1DBD76A9-73B8-411A-9BD9-75D7A55BB900}"/>
              </a:ext>
            </a:extLst>
          </p:cNvPr>
          <p:cNvSpPr txBox="1"/>
          <p:nvPr/>
        </p:nvSpPr>
        <p:spPr>
          <a:xfrm>
            <a:off x="1685037" y="1225000"/>
            <a:ext cx="2631557" cy="400110"/>
          </a:xfrm>
          <a:prstGeom prst="rect">
            <a:avLst/>
          </a:prstGeom>
          <a:noFill/>
        </p:spPr>
        <p:txBody>
          <a:bodyPr wrap="square" rtlCol="0">
            <a:spAutoFit/>
          </a:bodyPr>
          <a:lstStyle/>
          <a:p>
            <a:pPr algn="ctr"/>
            <a:r>
              <a:rPr lang="en-US" altLang="ja-JP"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Tableau Desktop </a:t>
            </a:r>
            <a:endParaRPr kumimoji="1" lang="ja-JP" altLang="en-US"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5" name="TextBox 34">
            <a:extLst>
              <a:ext uri="{FF2B5EF4-FFF2-40B4-BE49-F238E27FC236}">
                <a16:creationId xmlns:a16="http://schemas.microsoft.com/office/drawing/2014/main" id="{E0517B17-1643-4FB0-BB46-4650F8CDD686}"/>
              </a:ext>
            </a:extLst>
          </p:cNvPr>
          <p:cNvSpPr txBox="1"/>
          <p:nvPr/>
        </p:nvSpPr>
        <p:spPr>
          <a:xfrm>
            <a:off x="1841148" y="1614845"/>
            <a:ext cx="2319334" cy="307777"/>
          </a:xfrm>
          <a:prstGeom prst="rect">
            <a:avLst/>
          </a:prstGeom>
          <a:noFill/>
          <a:ln>
            <a:noFill/>
          </a:ln>
        </p:spPr>
        <p:txBody>
          <a:bodyPr wrap="square" rtlCol="0" anchor="ctr">
            <a:spAutoFit/>
          </a:bodyPr>
          <a:lstStyle/>
          <a:p>
            <a:pPr algn="ctr"/>
            <a:r>
              <a:rPr lang="ja-JP" alt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基本アプリケーション</a:t>
            </a:r>
            <a:endParaRPr 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6" name="Rounded Rectangle 5">
            <a:extLst>
              <a:ext uri="{FF2B5EF4-FFF2-40B4-BE49-F238E27FC236}">
                <a16:creationId xmlns:a16="http://schemas.microsoft.com/office/drawing/2014/main" id="{9B0C5E51-1826-4406-9543-0E4AE841FA67}"/>
              </a:ext>
            </a:extLst>
          </p:cNvPr>
          <p:cNvSpPr/>
          <p:nvPr/>
        </p:nvSpPr>
        <p:spPr>
          <a:xfrm>
            <a:off x="1252103" y="685928"/>
            <a:ext cx="2583008" cy="51277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分析・作成</a:t>
            </a:r>
            <a:endParaRPr 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7" name="Rounded Rectangle 37">
            <a:extLst>
              <a:ext uri="{FF2B5EF4-FFF2-40B4-BE49-F238E27FC236}">
                <a16:creationId xmlns:a16="http://schemas.microsoft.com/office/drawing/2014/main" id="{763D3AF0-91E6-4CEF-92AE-7F1BB1493EB5}"/>
              </a:ext>
            </a:extLst>
          </p:cNvPr>
          <p:cNvSpPr/>
          <p:nvPr/>
        </p:nvSpPr>
        <p:spPr>
          <a:xfrm>
            <a:off x="5237623" y="687379"/>
            <a:ext cx="4297835" cy="50987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データ準備</a:t>
            </a:r>
            <a:endParaRPr 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cxnSp>
        <p:nvCxnSpPr>
          <p:cNvPr id="8" name="直線コネクタ 7">
            <a:extLst>
              <a:ext uri="{FF2B5EF4-FFF2-40B4-BE49-F238E27FC236}">
                <a16:creationId xmlns:a16="http://schemas.microsoft.com/office/drawing/2014/main" id="{9B2424ED-197C-4C4B-818E-F07F2838D6F5}"/>
              </a:ext>
            </a:extLst>
          </p:cNvPr>
          <p:cNvCxnSpPr/>
          <p:nvPr/>
        </p:nvCxnSpPr>
        <p:spPr>
          <a:xfrm>
            <a:off x="172187" y="1072561"/>
            <a:ext cx="4531420" cy="1"/>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コンテンツ プレースホルダー 1">
            <a:extLst>
              <a:ext uri="{FF2B5EF4-FFF2-40B4-BE49-F238E27FC236}">
                <a16:creationId xmlns:a16="http://schemas.microsoft.com/office/drawing/2014/main" id="{B62AB335-9E32-4D73-98A5-CCC3C0314487}"/>
              </a:ext>
            </a:extLst>
          </p:cNvPr>
          <p:cNvSpPr txBox="1">
            <a:spLocks/>
          </p:cNvSpPr>
          <p:nvPr/>
        </p:nvSpPr>
        <p:spPr bwMode="auto">
          <a:xfrm>
            <a:off x="225398" y="2061618"/>
            <a:ext cx="4608000" cy="150085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Verdana" pitchFamily="34" charset="0"/>
                <a:ea typeface="ＭＳ Ｐゴシック" pitchFamily="50" charset="-128"/>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Verdana" pitchFamily="34" charset="0"/>
                <a:ea typeface="ＭＳ Ｐゴシック" pitchFamily="50"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Verdana" pitchFamily="34" charset="0"/>
                <a:ea typeface="ＭＳ Ｐゴシック" pitchFamily="50"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Verdana" pitchFamily="34" charset="0"/>
                <a:ea typeface="ＭＳ Ｐゴシック" pitchFamily="50"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Verdana" pitchFamily="34" charset="0"/>
                <a:ea typeface="ＭＳ Ｐゴシック" pitchFamily="50"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eaLnBrk="1" hangingPunct="1">
              <a:buClr>
                <a:srgbClr val="2E6CA4"/>
              </a:buClr>
              <a:buSzPct val="50000"/>
              <a:buFont typeface="Meiryo UI" panose="020B0604030504040204" pitchFamily="50" charset="-128"/>
              <a:buChar char="╋"/>
            </a:pPr>
            <a:r>
              <a:rPr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デスクトップアプリケーション（</a:t>
            </a:r>
            <a:r>
              <a:rPr lang="en-US" altLang="ja-JP"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Win</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 Mac</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対応）</a:t>
            </a: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データのビジュアル分析</a:t>
            </a: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複数データソースからレポート</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ダッシュボードを作成・閲覧</a:t>
            </a: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作成したレポート</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ダッシュボードを</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Web/PDF/Tableau</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形式ファイルで共有</a:t>
            </a:r>
          </a:p>
        </p:txBody>
      </p:sp>
      <p:pic>
        <p:nvPicPr>
          <p:cNvPr id="10" name="図 9">
            <a:extLst>
              <a:ext uri="{FF2B5EF4-FFF2-40B4-BE49-F238E27FC236}">
                <a16:creationId xmlns:a16="http://schemas.microsoft.com/office/drawing/2014/main" id="{D5199722-B052-4032-84BC-304E1A658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607" y="1106313"/>
            <a:ext cx="1114124" cy="924576"/>
          </a:xfrm>
          <a:prstGeom prst="rect">
            <a:avLst/>
          </a:prstGeom>
        </p:spPr>
      </p:pic>
      <p:cxnSp>
        <p:nvCxnSpPr>
          <p:cNvPr id="11" name="直線コネクタ 10">
            <a:extLst>
              <a:ext uri="{FF2B5EF4-FFF2-40B4-BE49-F238E27FC236}">
                <a16:creationId xmlns:a16="http://schemas.microsoft.com/office/drawing/2014/main" id="{141D98A7-7E3D-4ABB-A989-CD2A1C2639B4}"/>
              </a:ext>
            </a:extLst>
          </p:cNvPr>
          <p:cNvCxnSpPr/>
          <p:nvPr/>
        </p:nvCxnSpPr>
        <p:spPr>
          <a:xfrm>
            <a:off x="5226540" y="1072561"/>
            <a:ext cx="4320000" cy="2"/>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29">
            <a:extLst>
              <a:ext uri="{FF2B5EF4-FFF2-40B4-BE49-F238E27FC236}">
                <a16:creationId xmlns:a16="http://schemas.microsoft.com/office/drawing/2014/main" id="{B0B855B7-F923-4890-A7D6-4CC78B1189A1}"/>
              </a:ext>
            </a:extLst>
          </p:cNvPr>
          <p:cNvSpPr txBox="1"/>
          <p:nvPr/>
        </p:nvSpPr>
        <p:spPr>
          <a:xfrm>
            <a:off x="6380197" y="1225000"/>
            <a:ext cx="2631557" cy="400110"/>
          </a:xfrm>
          <a:prstGeom prst="rect">
            <a:avLst/>
          </a:prstGeom>
          <a:noFill/>
        </p:spPr>
        <p:txBody>
          <a:bodyPr wrap="square" rtlCol="0">
            <a:spAutoFit/>
          </a:bodyPr>
          <a:lstStyle/>
          <a:p>
            <a:pPr algn="ctr"/>
            <a:r>
              <a:rPr lang="en-US" altLang="ja-JP"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Tableau Prep</a:t>
            </a:r>
            <a:endParaRPr kumimoji="1" lang="ja-JP" altLang="en-US"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13" name="TextBox 34">
            <a:extLst>
              <a:ext uri="{FF2B5EF4-FFF2-40B4-BE49-F238E27FC236}">
                <a16:creationId xmlns:a16="http://schemas.microsoft.com/office/drawing/2014/main" id="{2D20B05E-783F-4CA7-826D-01BE651A8CDB}"/>
              </a:ext>
            </a:extLst>
          </p:cNvPr>
          <p:cNvSpPr txBox="1"/>
          <p:nvPr/>
        </p:nvSpPr>
        <p:spPr>
          <a:xfrm>
            <a:off x="6360642" y="1614845"/>
            <a:ext cx="2670667" cy="307777"/>
          </a:xfrm>
          <a:prstGeom prst="rect">
            <a:avLst/>
          </a:prstGeom>
          <a:noFill/>
          <a:ln>
            <a:noFill/>
          </a:ln>
        </p:spPr>
        <p:txBody>
          <a:bodyPr wrap="square" rtlCol="0" anchor="ctr">
            <a:spAutoFit/>
          </a:bodyPr>
          <a:lstStyle/>
          <a:p>
            <a:pPr algn="ctr"/>
            <a:r>
              <a:rPr lang="en-US" altLang="ja-JP" sz="1400" dirty="0" smtClean="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ETL</a:t>
            </a:r>
            <a:r>
              <a:rPr lang="ja-JP" alt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アプリケーション</a:t>
            </a:r>
            <a:endParaRPr 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grpSp>
        <p:nvGrpSpPr>
          <p:cNvPr id="14" name="グループ化 13">
            <a:extLst>
              <a:ext uri="{FF2B5EF4-FFF2-40B4-BE49-F238E27FC236}">
                <a16:creationId xmlns:a16="http://schemas.microsoft.com/office/drawing/2014/main" id="{563A5F33-6947-43DE-9361-49197A43F5EF}"/>
              </a:ext>
            </a:extLst>
          </p:cNvPr>
          <p:cNvGrpSpPr/>
          <p:nvPr/>
        </p:nvGrpSpPr>
        <p:grpSpPr>
          <a:xfrm>
            <a:off x="5237623" y="1106313"/>
            <a:ext cx="1114124" cy="924576"/>
            <a:chOff x="6545208" y="1620182"/>
            <a:chExt cx="1459539" cy="1211225"/>
          </a:xfrm>
        </p:grpSpPr>
        <p:pic>
          <p:nvPicPr>
            <p:cNvPr id="15" name="図 14">
              <a:extLst>
                <a:ext uri="{FF2B5EF4-FFF2-40B4-BE49-F238E27FC236}">
                  <a16:creationId xmlns:a16="http://schemas.microsoft.com/office/drawing/2014/main" id="{C7938BEF-A44B-4582-995A-1B6693B34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208" y="1620182"/>
              <a:ext cx="1459539" cy="1211225"/>
            </a:xfrm>
            <a:prstGeom prst="rect">
              <a:avLst/>
            </a:prstGeom>
          </p:spPr>
        </p:pic>
        <p:pic>
          <p:nvPicPr>
            <p:cNvPr id="16" name="図 15">
              <a:extLst>
                <a:ext uri="{FF2B5EF4-FFF2-40B4-BE49-F238E27FC236}">
                  <a16:creationId xmlns:a16="http://schemas.microsoft.com/office/drawing/2014/main" id="{51D06F08-A2EE-4083-8CB9-DC6714942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529" y="1715319"/>
              <a:ext cx="1284416" cy="778499"/>
            </a:xfrm>
            <a:prstGeom prst="rect">
              <a:avLst/>
            </a:prstGeom>
          </p:spPr>
        </p:pic>
      </p:grpSp>
      <p:sp>
        <p:nvSpPr>
          <p:cNvPr id="17" name="コンテンツ プレースホルダー 1">
            <a:extLst>
              <a:ext uri="{FF2B5EF4-FFF2-40B4-BE49-F238E27FC236}">
                <a16:creationId xmlns:a16="http://schemas.microsoft.com/office/drawing/2014/main" id="{93CB0548-F580-49B5-BB02-8AA2592FB100}"/>
              </a:ext>
            </a:extLst>
          </p:cNvPr>
          <p:cNvSpPr txBox="1">
            <a:spLocks/>
          </p:cNvSpPr>
          <p:nvPr/>
        </p:nvSpPr>
        <p:spPr bwMode="auto">
          <a:xfrm>
            <a:off x="4984373" y="2061617"/>
            <a:ext cx="4680000" cy="11984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Verdana" pitchFamily="34" charset="0"/>
                <a:ea typeface="ＭＳ Ｐゴシック" pitchFamily="50" charset="-128"/>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Verdana" pitchFamily="34" charset="0"/>
                <a:ea typeface="ＭＳ Ｐゴシック" pitchFamily="50"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Verdana" pitchFamily="34" charset="0"/>
                <a:ea typeface="ＭＳ Ｐゴシック" pitchFamily="50"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Verdana" pitchFamily="34" charset="0"/>
                <a:ea typeface="ＭＳ Ｐゴシック" pitchFamily="50"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Verdana" pitchFamily="34" charset="0"/>
                <a:ea typeface="ＭＳ Ｐゴシック" pitchFamily="50"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eaLnBrk="1" hangingPunct="1">
              <a:buClr>
                <a:srgbClr val="2E6CA4"/>
              </a:buClr>
              <a:buSzPct val="50000"/>
              <a:buFont typeface="Meiryo UI" panose="020B0604030504040204" pitchFamily="50" charset="-128"/>
              <a:buChar char="╋"/>
            </a:pPr>
            <a:r>
              <a:rPr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デスクトップアプリケーション（</a:t>
            </a:r>
            <a:r>
              <a:rPr lang="en-US" altLang="ja-JP"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Win</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 Mac</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対応）</a:t>
            </a: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複数データソースに接続</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多段階に渡るデータの結合、加工、クリーニング</a:t>
            </a:r>
          </a:p>
          <a:p>
            <a:pPr eaLnBrk="1" hangingPunct="1">
              <a:buClr>
                <a:srgbClr val="2E6CA4"/>
              </a:buClr>
              <a:buSzPct val="50000"/>
              <a:buFont typeface="Meiryo UI" panose="020B0604030504040204" pitchFamily="50" charset="-128"/>
              <a:buChar char="╋"/>
            </a:pP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CSV</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形式および</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抽出ファイルとして出力可能</a:t>
            </a:r>
          </a:p>
        </p:txBody>
      </p:sp>
      <p:pic>
        <p:nvPicPr>
          <p:cNvPr id="18" name="Picture 2">
            <a:extLst>
              <a:ext uri="{FF2B5EF4-FFF2-40B4-BE49-F238E27FC236}">
                <a16:creationId xmlns:a16="http://schemas.microsoft.com/office/drawing/2014/main" id="{1B5FF09E-5863-40B6-B904-D4DA73AFFB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64" y="3840050"/>
            <a:ext cx="1475982" cy="834168"/>
          </a:xfrm>
          <a:prstGeom prst="rect">
            <a:avLst/>
          </a:prstGeom>
        </p:spPr>
      </p:pic>
      <p:grpSp>
        <p:nvGrpSpPr>
          <p:cNvPr id="19" name="グループ化 18">
            <a:extLst>
              <a:ext uri="{FF2B5EF4-FFF2-40B4-BE49-F238E27FC236}">
                <a16:creationId xmlns:a16="http://schemas.microsoft.com/office/drawing/2014/main" id="{3C8A5966-DA6E-4F08-8C1D-B4D746AFDEC4}"/>
              </a:ext>
            </a:extLst>
          </p:cNvPr>
          <p:cNvGrpSpPr/>
          <p:nvPr/>
        </p:nvGrpSpPr>
        <p:grpSpPr>
          <a:xfrm>
            <a:off x="1685037" y="3836003"/>
            <a:ext cx="2631557" cy="846786"/>
            <a:chOff x="733548" y="4786618"/>
            <a:chExt cx="2631557" cy="846786"/>
          </a:xfrm>
        </p:grpSpPr>
        <p:sp>
          <p:nvSpPr>
            <p:cNvPr id="20" name="TextBox 32">
              <a:extLst>
                <a:ext uri="{FF2B5EF4-FFF2-40B4-BE49-F238E27FC236}">
                  <a16:creationId xmlns:a16="http://schemas.microsoft.com/office/drawing/2014/main" id="{C6CD869D-2453-4DB9-A4CA-F415A0126295}"/>
                </a:ext>
              </a:extLst>
            </p:cNvPr>
            <p:cNvSpPr txBox="1"/>
            <p:nvPr/>
          </p:nvSpPr>
          <p:spPr>
            <a:xfrm>
              <a:off x="733548" y="4786618"/>
              <a:ext cx="2631557" cy="400110"/>
            </a:xfrm>
            <a:prstGeom prst="rect">
              <a:avLst/>
            </a:prstGeom>
            <a:noFill/>
          </p:spPr>
          <p:txBody>
            <a:bodyPr wrap="square" rtlCol="0">
              <a:spAutoFit/>
            </a:bodyPr>
            <a:lstStyle/>
            <a:p>
              <a:pPr algn="ctr"/>
              <a:r>
                <a:rPr lang="en-US" altLang="ja-JP"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Tableau Server</a:t>
              </a:r>
              <a:endParaRPr kumimoji="1" lang="ja-JP" altLang="en-US" sz="2000" b="1" u="sng"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21" name="TextBox 35">
              <a:extLst>
                <a:ext uri="{FF2B5EF4-FFF2-40B4-BE49-F238E27FC236}">
                  <a16:creationId xmlns:a16="http://schemas.microsoft.com/office/drawing/2014/main" id="{DB9DE654-DC73-4D48-B6A7-771231B32B78}"/>
                </a:ext>
              </a:extLst>
            </p:cNvPr>
            <p:cNvSpPr txBox="1"/>
            <p:nvPr/>
          </p:nvSpPr>
          <p:spPr>
            <a:xfrm>
              <a:off x="841978" y="5110184"/>
              <a:ext cx="2319334" cy="523220"/>
            </a:xfrm>
            <a:prstGeom prst="rect">
              <a:avLst/>
            </a:prstGeom>
            <a:noFill/>
            <a:ln>
              <a:noFill/>
            </a:ln>
          </p:spPr>
          <p:txBody>
            <a:bodyPr wrap="square" rtlCol="0" anchor="ctr">
              <a:spAutoFit/>
            </a:bodyPr>
            <a:lstStyle/>
            <a:p>
              <a:pPr algn="ctr"/>
              <a:r>
                <a:rPr lang="ja-JP" alt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組織全体で共有</a:t>
              </a:r>
              <a:endParaRPr lang="en-US" altLang="ja-JP"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a:p>
              <a:pPr algn="ctr"/>
              <a:r>
                <a:rPr lang="ja-JP" altLang="en-US"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（オンプレミス型）</a:t>
              </a:r>
              <a:endParaRPr lang="en-US" altLang="ja-JP" sz="1400"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grpSp>
      <p:cxnSp>
        <p:nvCxnSpPr>
          <p:cNvPr id="22" name="直線コネクタ 21">
            <a:extLst>
              <a:ext uri="{FF2B5EF4-FFF2-40B4-BE49-F238E27FC236}">
                <a16:creationId xmlns:a16="http://schemas.microsoft.com/office/drawing/2014/main" id="{987FC84A-FA2A-42E6-8EFF-F8F8A3A18079}"/>
              </a:ext>
            </a:extLst>
          </p:cNvPr>
          <p:cNvCxnSpPr/>
          <p:nvPr/>
        </p:nvCxnSpPr>
        <p:spPr>
          <a:xfrm>
            <a:off x="172187" y="3777487"/>
            <a:ext cx="4531420"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0" name="Rounded Rectangle 37">
            <a:extLst>
              <a:ext uri="{FF2B5EF4-FFF2-40B4-BE49-F238E27FC236}">
                <a16:creationId xmlns:a16="http://schemas.microsoft.com/office/drawing/2014/main" id="{E10D5F6C-2446-429B-8B2C-3D9571617249}"/>
              </a:ext>
            </a:extLst>
          </p:cNvPr>
          <p:cNvSpPr/>
          <p:nvPr/>
        </p:nvSpPr>
        <p:spPr>
          <a:xfrm>
            <a:off x="-476273" y="3376166"/>
            <a:ext cx="6150606" cy="50987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rPr>
              <a:t>共有・編集</a:t>
            </a:r>
            <a:endParaRPr lang="en-US" dirty="0">
              <a:solidFill>
                <a:schemeClr val="tx2">
                  <a:lumMod val="50000"/>
                  <a:lumOff val="50000"/>
                </a:schemeClr>
              </a:solidFill>
              <a:latin typeface="Meiryo UI" panose="020B0604030504040204" pitchFamily="50" charset="-128"/>
              <a:ea typeface="Meiryo UI" panose="020B0604030504040204" pitchFamily="50" charset="-128"/>
              <a:cs typeface="Meiryo" panose="020B0604030504040204" pitchFamily="34" charset="-128"/>
            </a:endParaRPr>
          </a:p>
        </p:txBody>
      </p:sp>
      <p:sp>
        <p:nvSpPr>
          <p:cNvPr id="31" name="コンテンツ プレースホルダー 1">
            <a:extLst>
              <a:ext uri="{FF2B5EF4-FFF2-40B4-BE49-F238E27FC236}">
                <a16:creationId xmlns:a16="http://schemas.microsoft.com/office/drawing/2014/main" id="{99D63147-EAB2-4FB8-BF3C-EE98B9A5653A}"/>
              </a:ext>
            </a:extLst>
          </p:cNvPr>
          <p:cNvSpPr txBox="1">
            <a:spLocks/>
          </p:cNvSpPr>
          <p:nvPr/>
        </p:nvSpPr>
        <p:spPr bwMode="auto">
          <a:xfrm>
            <a:off x="225399" y="4735720"/>
            <a:ext cx="4608000" cy="1730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Tx/>
              <a:buFont typeface="Arial"/>
              <a:buChar char="•"/>
              <a:defRPr sz="2000">
                <a:solidFill>
                  <a:schemeClr val="tx1"/>
                </a:solidFill>
                <a:latin typeface="Verdana" pitchFamily="34" charset="0"/>
                <a:ea typeface="ＭＳ Ｐゴシック" pitchFamily="50" charset="-128"/>
                <a:cs typeface="+mn-cs"/>
              </a:defRPr>
            </a:lvl1pPr>
            <a:lvl2pPr marL="519113" indent="-241300" algn="l" rtl="0" eaLnBrk="0" fontAlgn="base" hangingPunct="0">
              <a:spcBef>
                <a:spcPct val="20000"/>
              </a:spcBef>
              <a:spcAft>
                <a:spcPct val="0"/>
              </a:spcAft>
              <a:buClrTx/>
              <a:buSzPct val="90000"/>
              <a:buFont typeface="Lucida Grande"/>
              <a:buChar char="&gt;"/>
              <a:defRPr sz="1800" normalizeH="0" baseline="0">
                <a:solidFill>
                  <a:schemeClr val="tx1"/>
                </a:solidFill>
                <a:latin typeface="Verdana" pitchFamily="34" charset="0"/>
                <a:ea typeface="ＭＳ Ｐゴシック" pitchFamily="50" charset="-128"/>
              </a:defRPr>
            </a:lvl2pPr>
            <a:lvl3pPr marL="739775" indent="-163513" algn="l" rtl="0" eaLnBrk="0" fontAlgn="base" hangingPunct="0">
              <a:spcBef>
                <a:spcPct val="20000"/>
              </a:spcBef>
              <a:spcAft>
                <a:spcPct val="0"/>
              </a:spcAft>
              <a:buClrTx/>
              <a:buFont typeface="Lucida Grande"/>
              <a:buChar char="–"/>
              <a:defRPr sz="1600">
                <a:solidFill>
                  <a:schemeClr val="tx1"/>
                </a:solidFill>
                <a:latin typeface="Verdana" pitchFamily="34" charset="0"/>
                <a:ea typeface="ＭＳ Ｐゴシック" pitchFamily="50" charset="-128"/>
              </a:defRPr>
            </a:lvl3pPr>
            <a:lvl4pPr marL="915988" indent="-109538" algn="l" rtl="0" eaLnBrk="0" fontAlgn="base" hangingPunct="0">
              <a:spcBef>
                <a:spcPct val="20000"/>
              </a:spcBef>
              <a:spcAft>
                <a:spcPct val="0"/>
              </a:spcAft>
              <a:buClrTx/>
              <a:buFont typeface="Arial"/>
              <a:buChar char="•"/>
              <a:defRPr sz="1600">
                <a:solidFill>
                  <a:schemeClr val="tx1"/>
                </a:solidFill>
                <a:latin typeface="Verdana" pitchFamily="34" charset="0"/>
                <a:ea typeface="ＭＳ Ｐゴシック" pitchFamily="50" charset="-128"/>
              </a:defRPr>
            </a:lvl4pPr>
            <a:lvl5pPr marL="1203325" indent="-163513" algn="l" rtl="0" eaLnBrk="0" fontAlgn="base" hangingPunct="0">
              <a:spcBef>
                <a:spcPct val="20000"/>
              </a:spcBef>
              <a:spcAft>
                <a:spcPct val="0"/>
              </a:spcAft>
              <a:buClrTx/>
              <a:buFont typeface="Lucida Grande"/>
              <a:buChar char="–"/>
              <a:tabLst/>
              <a:defRPr sz="1600">
                <a:solidFill>
                  <a:schemeClr val="tx1"/>
                </a:solidFill>
                <a:latin typeface="Verdana" pitchFamily="34" charset="0"/>
                <a:ea typeface="ＭＳ Ｐゴシック" pitchFamily="50" charset="-128"/>
              </a:defRPr>
            </a:lvl5pPr>
            <a:lvl6pPr marL="25146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6pPr>
            <a:lvl7pPr marL="29718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7pPr>
            <a:lvl8pPr marL="34290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8pPr>
            <a:lvl9pPr marL="3886200" indent="-228600" algn="l" rtl="0" eaLnBrk="0" fontAlgn="base" hangingPunct="0">
              <a:spcBef>
                <a:spcPct val="20000"/>
              </a:spcBef>
              <a:spcAft>
                <a:spcPct val="0"/>
              </a:spcAft>
              <a:buClr>
                <a:schemeClr val="accent1"/>
              </a:buClr>
              <a:buChar char="»"/>
              <a:defRPr sz="1200">
                <a:solidFill>
                  <a:schemeClr val="tx1"/>
                </a:solidFill>
                <a:latin typeface="+mn-lt"/>
                <a:ea typeface="ヒラギノ角ゴ Pro W3" charset="-128"/>
              </a:defRPr>
            </a:lvl9pPr>
          </a:lstStyle>
          <a:p>
            <a:pPr eaLnBrk="1" hangingPunct="1">
              <a:buClr>
                <a:srgbClr val="2E6CA4"/>
              </a:buClr>
              <a:buSzPct val="50000"/>
              <a:buFont typeface="Meiryo UI" panose="020B0604030504040204" pitchFamily="50" charset="-128"/>
              <a:buChar char="╋"/>
            </a:pP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 Desktop</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で共有したレポート</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ダッシュボードを</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ブラウザを通じて参照・編集（タブレット含む）</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buClr>
                <a:srgbClr val="2E6CA4"/>
              </a:buClr>
              <a:buSzPct val="50000"/>
              <a:buFont typeface="Meiryo UI" panose="020B0604030504040204" pitchFamily="50" charset="-128"/>
              <a:buChar char="╋"/>
            </a:pP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ユーザー</a:t>
            </a: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グループ</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等によるアクセス管理使用状況等のモニタリング</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buClr>
                <a:srgbClr val="2E6CA4"/>
              </a:buClr>
              <a:buSzPct val="50000"/>
              <a:buFont typeface="Meiryo UI" panose="020B0604030504040204" pitchFamily="50" charset="-128"/>
              <a:buChar char="╋"/>
            </a:pPr>
            <a:r>
              <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データの自動更新、レポートの自動配信、閾値を超えた際のアラート（メール）</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buClr>
                <a:srgbClr val="2E6CA4"/>
              </a:buClr>
              <a:buSzPct val="50000"/>
              <a:buFont typeface="Meiryo UI" panose="020B0604030504040204" pitchFamily="50" charset="-128"/>
              <a:buChar char="╋"/>
            </a:pPr>
            <a:r>
              <a:rPr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企業ポータル等へのレポート組み込み</a:t>
            </a:r>
            <a:endParaRPr lang="en-US" altLang="ja-JP"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角丸四角形 36"/>
          <p:cNvSpPr/>
          <p:nvPr/>
        </p:nvSpPr>
        <p:spPr>
          <a:xfrm>
            <a:off x="4981008" y="3759248"/>
            <a:ext cx="4565531" cy="255011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r>
              <a:rPr kumimoji="1" lang="en-US" altLang="ja-JP"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 Desktop</a:t>
            </a:r>
            <a:r>
              <a:rPr kumimoji="1" lang="ja-JP" altLang="en-US"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インストール端末にて、レポート、ダッシュボードを作成し、</a:t>
            </a:r>
            <a:r>
              <a:rPr kumimoji="1" lang="en-US" altLang="ja-JP"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 Server</a:t>
            </a:r>
            <a:r>
              <a:rPr kumimoji="1" lang="ja-JP" altLang="en-US"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へアップロードし、組織全体に共有します。</a:t>
            </a:r>
            <a:endParaRPr kumimoji="1" lang="en-US" altLang="ja-JP"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ユーザは</a:t>
            </a:r>
            <a:r>
              <a:rPr kumimoji="1" lang="en-US" altLang="ja-JP"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ブラウザを通じて参照・編集が可能です。</a:t>
            </a:r>
            <a:endParaRPr kumimoji="1" lang="en-US" altLang="ja-JP" u="sng"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また、セキュリティ観点として、お客様組織要件に応じたアクセス権限を設定できます。</a:t>
            </a:r>
            <a:endParaRPr kumimoji="1" lang="en-US" altLang="ja-JP"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0295081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smtClean="0"/>
              <a:t>2.2. </a:t>
            </a:r>
            <a:r>
              <a:rPr lang="ja-JP" altLang="en-US" dirty="0" smtClean="0"/>
              <a:t>ソリューション概要：システム構成</a:t>
            </a:r>
            <a:endParaRPr kumimoji="1" lang="ja-JP" altLang="en-US" dirty="0"/>
          </a:p>
        </p:txBody>
      </p:sp>
      <p:sp>
        <p:nvSpPr>
          <p:cNvPr id="25" name="正方形/長方形 24"/>
          <p:cNvSpPr/>
          <p:nvPr/>
        </p:nvSpPr>
        <p:spPr>
          <a:xfrm>
            <a:off x="1935226" y="3018404"/>
            <a:ext cx="6373060" cy="28963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2153807" y="4186711"/>
            <a:ext cx="1864414" cy="11768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2390818" y="3486949"/>
            <a:ext cx="372218" cy="276999"/>
          </a:xfrm>
          <a:prstGeom prst="rect">
            <a:avLst/>
          </a:prstGeom>
          <a:noFill/>
        </p:spPr>
        <p:txBody>
          <a:bodyPr wrap="none" rtlCol="0">
            <a:spAutoFit/>
          </a:bodyPr>
          <a:lstStyle/>
          <a:p>
            <a:r>
              <a:rPr kumimoji="1" lang="en-US" altLang="ja-JP" sz="1200" dirty="0" smtClean="0"/>
              <a:t>S3</a:t>
            </a:r>
            <a:endParaRPr kumimoji="1" lang="ja-JP" altLang="en-US" sz="1200" dirty="0"/>
          </a:p>
        </p:txBody>
      </p:sp>
      <p:sp>
        <p:nvSpPr>
          <p:cNvPr id="28" name="正方形/長方形 27"/>
          <p:cNvSpPr/>
          <p:nvPr/>
        </p:nvSpPr>
        <p:spPr>
          <a:xfrm>
            <a:off x="6657361" y="4186711"/>
            <a:ext cx="1471632" cy="11768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653412" y="3549028"/>
            <a:ext cx="1514132" cy="276999"/>
          </a:xfrm>
          <a:prstGeom prst="rect">
            <a:avLst/>
          </a:prstGeom>
          <a:noFill/>
        </p:spPr>
        <p:txBody>
          <a:bodyPr wrap="none" rtlCol="0">
            <a:spAutoFit/>
          </a:bodyPr>
          <a:lstStyle/>
          <a:p>
            <a:r>
              <a:rPr kumimoji="1" lang="en-US" altLang="ja-JP" sz="1200" dirty="0" smtClean="0"/>
              <a:t>EC2:TableauServer</a:t>
            </a:r>
            <a:endParaRPr kumimoji="1" lang="ja-JP" altLang="en-US" sz="1200" dirty="0"/>
          </a:p>
        </p:txBody>
      </p:sp>
      <p:sp>
        <p:nvSpPr>
          <p:cNvPr id="32" name="フローチャート: 磁気ディスク 31"/>
          <p:cNvSpPr/>
          <p:nvPr/>
        </p:nvSpPr>
        <p:spPr bwMode="auto">
          <a:xfrm>
            <a:off x="6834780" y="4533487"/>
            <a:ext cx="447953" cy="296077"/>
          </a:xfrm>
          <a:prstGeom prst="flowChartMagneticDisk">
            <a:avLst/>
          </a:prstGeom>
          <a:solidFill>
            <a:schemeClr val="tx2">
              <a:lumMod val="10000"/>
              <a:lumOff val="90000"/>
            </a:schemeClr>
          </a:solidFill>
          <a:ln>
            <a:solidFill>
              <a:schemeClr val="tx1">
                <a:lumMod val="65000"/>
                <a:lumOff val="35000"/>
              </a:schemeClr>
            </a:solidFill>
          </a:ln>
          <a:effectLst/>
          <a:extLst/>
        </p:spPr>
        <p:txBody>
          <a:bodyPr vert="horz" wrap="none" lIns="72000" tIns="45720" rIns="72000" bIns="45720" numCol="1" rtlCol="0" anchor="ctr" anchorCtr="0" compatLnSpc="1">
            <a:prstTxWarp prst="textNoShape">
              <a:avLst/>
            </a:prstTxWarp>
          </a:bodyPr>
          <a:lstStyle/>
          <a:p>
            <a:pPr algn="ctr"/>
            <a:r>
              <a:rPr lang="en-US" altLang="ja-JP" sz="1000" dirty="0" smtClean="0">
                <a:latin typeface="Meiryo UI" panose="020B0604030504040204" pitchFamily="50" charset="-128"/>
                <a:ea typeface="Meiryo UI" panose="020B0604030504040204" pitchFamily="50" charset="-128"/>
              </a:rPr>
              <a:t>DM</a:t>
            </a:r>
          </a:p>
        </p:txBody>
      </p:sp>
      <p:sp>
        <p:nvSpPr>
          <p:cNvPr id="34" name="フローチャート: 磁気ディスク 33"/>
          <p:cNvSpPr/>
          <p:nvPr/>
        </p:nvSpPr>
        <p:spPr bwMode="auto">
          <a:xfrm>
            <a:off x="6834780" y="4880263"/>
            <a:ext cx="447953" cy="296077"/>
          </a:xfrm>
          <a:prstGeom prst="flowChartMagneticDisk">
            <a:avLst/>
          </a:prstGeom>
          <a:solidFill>
            <a:schemeClr val="tx2">
              <a:lumMod val="10000"/>
              <a:lumOff val="90000"/>
            </a:schemeClr>
          </a:solidFill>
          <a:ln>
            <a:solidFill>
              <a:schemeClr val="tx1">
                <a:lumMod val="65000"/>
                <a:lumOff val="35000"/>
              </a:schemeClr>
            </a:solidFill>
          </a:ln>
          <a:effectLst/>
          <a:extLst/>
        </p:spPr>
        <p:txBody>
          <a:bodyPr vert="horz" wrap="none" lIns="72000" tIns="45720" rIns="72000" bIns="45720" numCol="1" rtlCol="0" anchor="ctr" anchorCtr="0" compatLnSpc="1">
            <a:prstTxWarp prst="textNoShape">
              <a:avLst/>
            </a:prstTxWarp>
          </a:bodyPr>
          <a:lstStyle/>
          <a:p>
            <a:pPr algn="ctr"/>
            <a:r>
              <a:rPr lang="en-US" altLang="ja-JP" sz="1000" dirty="0" smtClean="0">
                <a:latin typeface="Meiryo UI" panose="020B0604030504040204" pitchFamily="50" charset="-128"/>
                <a:ea typeface="Meiryo UI" panose="020B0604030504040204" pitchFamily="50" charset="-128"/>
              </a:rPr>
              <a:t>DM</a:t>
            </a:r>
          </a:p>
        </p:txBody>
      </p:sp>
      <p:sp>
        <p:nvSpPr>
          <p:cNvPr id="35" name="テキスト ボックス 34"/>
          <p:cNvSpPr txBox="1"/>
          <p:nvPr/>
        </p:nvSpPr>
        <p:spPr>
          <a:xfrm>
            <a:off x="8777470" y="2651489"/>
            <a:ext cx="625492" cy="307777"/>
          </a:xfrm>
          <a:prstGeom prst="rect">
            <a:avLst/>
          </a:prstGeom>
          <a:noFill/>
        </p:spPr>
        <p:txBody>
          <a:bodyPr wrap="none" rtlCol="0">
            <a:spAutoFit/>
          </a:bodyPr>
          <a:lstStyle/>
          <a:p>
            <a:r>
              <a:rPr kumimoji="1" lang="ja-JP" altLang="en-US" sz="1400" dirty="0" smtClean="0"/>
              <a:t>ユーザ</a:t>
            </a:r>
            <a:endParaRPr kumimoji="1" lang="ja-JP" altLang="en-US" sz="1400" dirty="0"/>
          </a:p>
        </p:txBody>
      </p:sp>
      <p:sp>
        <p:nvSpPr>
          <p:cNvPr id="36" name="正方形/長方形 35"/>
          <p:cNvSpPr/>
          <p:nvPr/>
        </p:nvSpPr>
        <p:spPr>
          <a:xfrm>
            <a:off x="7411339" y="4643611"/>
            <a:ext cx="533441" cy="329224"/>
          </a:xfrm>
          <a:prstGeom prst="rect">
            <a:avLst/>
          </a:prstGeom>
          <a:solidFill>
            <a:srgbClr val="DCE2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ダッシュボード</a:t>
            </a:r>
          </a:p>
        </p:txBody>
      </p:sp>
      <p:sp>
        <p:nvSpPr>
          <p:cNvPr id="38" name="テキスト ボックス 37"/>
          <p:cNvSpPr txBox="1"/>
          <p:nvPr/>
        </p:nvSpPr>
        <p:spPr>
          <a:xfrm>
            <a:off x="2031208" y="2651490"/>
            <a:ext cx="902811" cy="307777"/>
          </a:xfrm>
          <a:prstGeom prst="rect">
            <a:avLst/>
          </a:prstGeom>
          <a:noFill/>
        </p:spPr>
        <p:txBody>
          <a:bodyPr wrap="none" rtlCol="0">
            <a:spAutoFit/>
          </a:bodyPr>
          <a:lstStyle/>
          <a:p>
            <a:r>
              <a:rPr kumimoji="1" lang="ja-JP" altLang="en-US" sz="1400" dirty="0" smtClean="0"/>
              <a:t>分析基盤</a:t>
            </a:r>
            <a:endParaRPr kumimoji="1" lang="ja-JP" altLang="en-US" sz="1400" dirty="0"/>
          </a:p>
        </p:txBody>
      </p:sp>
      <p:sp>
        <p:nvSpPr>
          <p:cNvPr id="39" name="フローチャート: 磁気ディスク 38"/>
          <p:cNvSpPr/>
          <p:nvPr/>
        </p:nvSpPr>
        <p:spPr bwMode="auto">
          <a:xfrm>
            <a:off x="3236161" y="4553482"/>
            <a:ext cx="574521" cy="296077"/>
          </a:xfrm>
          <a:prstGeom prst="flowChartMagneticDisk">
            <a:avLst/>
          </a:prstGeom>
          <a:solidFill>
            <a:schemeClr val="tx2">
              <a:lumMod val="10000"/>
              <a:lumOff val="90000"/>
            </a:schemeClr>
          </a:solidFill>
          <a:ln>
            <a:solidFill>
              <a:schemeClr val="tx1">
                <a:lumMod val="65000"/>
                <a:lumOff val="35000"/>
              </a:schemeClr>
            </a:solidFill>
          </a:ln>
          <a:effectLst/>
          <a:extLst/>
        </p:spPr>
        <p:txBody>
          <a:bodyPr vert="horz" wrap="none" lIns="72000" tIns="45720" rIns="72000" bIns="45720" numCol="1" rtlCol="0" anchor="ctr" anchorCtr="0" compatLnSpc="1">
            <a:prstTxWarp prst="textNoShape">
              <a:avLst/>
            </a:prstTxWarp>
          </a:bodyPr>
          <a:lstStyle/>
          <a:p>
            <a:pPr algn="ctr"/>
            <a:r>
              <a:rPr lang="en-US" altLang="ja-JP" sz="1000" dirty="0" err="1" smtClean="0">
                <a:latin typeface="Meiryo UI" panose="020B0604030504040204" pitchFamily="50" charset="-128"/>
                <a:ea typeface="Meiryo UI" panose="020B0604030504040204" pitchFamily="50" charset="-128"/>
              </a:rPr>
              <a:t>gzip</a:t>
            </a:r>
            <a:endParaRPr lang="en-US" altLang="ja-JP" sz="1000" dirty="0" smtClean="0">
              <a:latin typeface="Meiryo UI" panose="020B0604030504040204" pitchFamily="50" charset="-128"/>
              <a:ea typeface="Meiryo UI" panose="020B0604030504040204" pitchFamily="50" charset="-128"/>
            </a:endParaRPr>
          </a:p>
        </p:txBody>
      </p:sp>
      <p:sp>
        <p:nvSpPr>
          <p:cNvPr id="40" name="正方形/長方形 39"/>
          <p:cNvSpPr/>
          <p:nvPr/>
        </p:nvSpPr>
        <p:spPr>
          <a:xfrm>
            <a:off x="350055" y="3018436"/>
            <a:ext cx="717424" cy="146562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350054" y="5122012"/>
            <a:ext cx="739657" cy="12401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350054" y="2628364"/>
            <a:ext cx="902811" cy="307777"/>
          </a:xfrm>
          <a:prstGeom prst="rect">
            <a:avLst/>
          </a:prstGeom>
          <a:noFill/>
        </p:spPr>
        <p:txBody>
          <a:bodyPr wrap="none" rtlCol="0">
            <a:spAutoFit/>
          </a:bodyPr>
          <a:lstStyle/>
          <a:p>
            <a:r>
              <a:rPr kumimoji="1" lang="ja-JP" altLang="en-US" sz="1400" dirty="0" smtClean="0"/>
              <a:t>売上管理</a:t>
            </a:r>
            <a:endParaRPr kumimoji="1" lang="en-US" altLang="ja-JP" sz="1400" dirty="0" smtClean="0"/>
          </a:p>
        </p:txBody>
      </p:sp>
      <p:sp>
        <p:nvSpPr>
          <p:cNvPr id="43" name="テキスト ボックス 42"/>
          <p:cNvSpPr txBox="1"/>
          <p:nvPr/>
        </p:nvSpPr>
        <p:spPr>
          <a:xfrm>
            <a:off x="350054" y="4814235"/>
            <a:ext cx="902811" cy="307777"/>
          </a:xfrm>
          <a:prstGeom prst="rect">
            <a:avLst/>
          </a:prstGeom>
          <a:noFill/>
        </p:spPr>
        <p:txBody>
          <a:bodyPr wrap="none" rtlCol="0">
            <a:spAutoFit/>
          </a:bodyPr>
          <a:lstStyle/>
          <a:p>
            <a:r>
              <a:rPr kumimoji="1" lang="ja-JP" altLang="en-US" sz="1400" dirty="0" smtClean="0"/>
              <a:t>会員管理</a:t>
            </a:r>
            <a:endParaRPr kumimoji="1" lang="ja-JP" altLang="en-US" sz="1400" dirty="0"/>
          </a:p>
        </p:txBody>
      </p:sp>
      <p:sp>
        <p:nvSpPr>
          <p:cNvPr id="44" name="正方形/長方形 43"/>
          <p:cNvSpPr/>
          <p:nvPr/>
        </p:nvSpPr>
        <p:spPr>
          <a:xfrm>
            <a:off x="4364179" y="4186711"/>
            <a:ext cx="925373" cy="11768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494196" y="3489891"/>
            <a:ext cx="670376" cy="276999"/>
          </a:xfrm>
          <a:prstGeom prst="rect">
            <a:avLst/>
          </a:prstGeom>
          <a:noFill/>
        </p:spPr>
        <p:txBody>
          <a:bodyPr wrap="none" rtlCol="0">
            <a:spAutoFit/>
          </a:bodyPr>
          <a:lstStyle/>
          <a:p>
            <a:r>
              <a:rPr kumimoji="1" lang="en-US" altLang="ja-JP" sz="1200" dirty="0" smtClean="0"/>
              <a:t>Athen</a:t>
            </a:r>
            <a:r>
              <a:rPr kumimoji="1" lang="en-US" altLang="ja-JP" sz="1200" dirty="0"/>
              <a:t>a</a:t>
            </a:r>
            <a:endParaRPr kumimoji="1" lang="en-US" altLang="ja-JP" sz="1200" dirty="0" smtClean="0"/>
          </a:p>
        </p:txBody>
      </p:sp>
      <p:sp>
        <p:nvSpPr>
          <p:cNvPr id="46" name="テキスト ボックス 45"/>
          <p:cNvSpPr txBox="1"/>
          <p:nvPr/>
        </p:nvSpPr>
        <p:spPr>
          <a:xfrm>
            <a:off x="2042533" y="3018405"/>
            <a:ext cx="530017" cy="276999"/>
          </a:xfrm>
          <a:prstGeom prst="rect">
            <a:avLst/>
          </a:prstGeom>
          <a:noFill/>
        </p:spPr>
        <p:txBody>
          <a:bodyPr wrap="none" rtlCol="0">
            <a:spAutoFit/>
          </a:bodyPr>
          <a:lstStyle/>
          <a:p>
            <a:r>
              <a:rPr kumimoji="1" lang="en-US" altLang="ja-JP" sz="1200" dirty="0" smtClean="0"/>
              <a:t>AWS</a:t>
            </a:r>
            <a:endParaRPr kumimoji="1" lang="ja-JP" altLang="en-US" sz="1200" dirty="0"/>
          </a:p>
        </p:txBody>
      </p:sp>
      <p:sp>
        <p:nvSpPr>
          <p:cNvPr id="47" name="フローチャート: 書類 46"/>
          <p:cNvSpPr/>
          <p:nvPr/>
        </p:nvSpPr>
        <p:spPr>
          <a:xfrm>
            <a:off x="931155" y="3742561"/>
            <a:ext cx="437143" cy="437143"/>
          </a:xfrm>
          <a:prstGeom prst="flowChartDocumen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65314" tIns="32657" rIns="65314" bIns="32657" numCol="1" spcCol="0" rtlCol="0" fromWordArt="0" anchor="ctr" anchorCtr="0" forceAA="0" compatLnSpc="1">
            <a:prstTxWarp prst="textNoShape">
              <a:avLst/>
            </a:prstTxWarp>
            <a:noAutofit/>
          </a:bodyPr>
          <a:lstStyle/>
          <a:p>
            <a:pPr algn="ctr"/>
            <a:r>
              <a:rPr lang="ja-JP" altLang="en-US" sz="750" dirty="0">
                <a:solidFill>
                  <a:schemeClr val="tx1"/>
                </a:solidFill>
              </a:rPr>
              <a:t>テナント</a:t>
            </a:r>
            <a:endParaRPr lang="en-US" altLang="ja-JP" sz="750" dirty="0">
              <a:solidFill>
                <a:schemeClr val="tx1"/>
              </a:solidFill>
            </a:endParaRPr>
          </a:p>
          <a:p>
            <a:pPr algn="ctr"/>
            <a:r>
              <a:rPr lang="ja-JP" altLang="en-US" sz="750" dirty="0">
                <a:solidFill>
                  <a:schemeClr val="tx1"/>
                </a:solidFill>
              </a:rPr>
              <a:t>マスタ</a:t>
            </a:r>
            <a:endParaRPr lang="en-US" altLang="ja-JP" sz="750" dirty="0">
              <a:solidFill>
                <a:schemeClr val="tx1"/>
              </a:solidFill>
            </a:endParaRPr>
          </a:p>
        </p:txBody>
      </p:sp>
      <p:sp>
        <p:nvSpPr>
          <p:cNvPr id="48" name="フローチャート: 書類 47"/>
          <p:cNvSpPr/>
          <p:nvPr/>
        </p:nvSpPr>
        <p:spPr>
          <a:xfrm>
            <a:off x="931155" y="3214185"/>
            <a:ext cx="437143" cy="437143"/>
          </a:xfrm>
          <a:prstGeom prst="flowChartDocumen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65314" tIns="32657" rIns="65314" bIns="32657" numCol="1" spcCol="0" rtlCol="0" fromWordArt="0" anchor="ctr" anchorCtr="0" forceAA="0" compatLnSpc="1">
            <a:prstTxWarp prst="textNoShape">
              <a:avLst/>
            </a:prstTxWarp>
            <a:noAutofit/>
          </a:bodyPr>
          <a:lstStyle/>
          <a:p>
            <a:pPr algn="ctr"/>
            <a:r>
              <a:rPr lang="ja-JP" altLang="en-US" sz="750" dirty="0">
                <a:solidFill>
                  <a:schemeClr val="tx1"/>
                </a:solidFill>
              </a:rPr>
              <a:t>売上</a:t>
            </a:r>
            <a:endParaRPr lang="en-US" altLang="ja-JP" sz="750" dirty="0">
              <a:solidFill>
                <a:schemeClr val="tx1"/>
              </a:solidFill>
            </a:endParaRPr>
          </a:p>
          <a:p>
            <a:pPr algn="ctr"/>
            <a:r>
              <a:rPr lang="ja-JP" altLang="en-US" sz="750" dirty="0">
                <a:solidFill>
                  <a:schemeClr val="tx1"/>
                </a:solidFill>
              </a:rPr>
              <a:t>データ</a:t>
            </a:r>
            <a:endParaRPr lang="en-US" altLang="ja-JP" sz="750" dirty="0">
              <a:solidFill>
                <a:schemeClr val="tx1"/>
              </a:solidFill>
            </a:endParaRPr>
          </a:p>
        </p:txBody>
      </p:sp>
      <p:sp>
        <p:nvSpPr>
          <p:cNvPr id="49" name="フローチャート: 書類 48"/>
          <p:cNvSpPr/>
          <p:nvPr/>
        </p:nvSpPr>
        <p:spPr>
          <a:xfrm>
            <a:off x="892286" y="5239815"/>
            <a:ext cx="476012" cy="476012"/>
          </a:xfrm>
          <a:prstGeom prst="flowChartDocumen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65314" tIns="32657" rIns="65314" bIns="32657" numCol="1" spcCol="0" rtlCol="0" fromWordArt="0" anchor="ctr" anchorCtr="0" forceAA="0" compatLnSpc="1">
            <a:prstTxWarp prst="textNoShape">
              <a:avLst/>
            </a:prstTxWarp>
            <a:noAutofit/>
          </a:bodyPr>
          <a:lstStyle/>
          <a:p>
            <a:pPr algn="ctr"/>
            <a:r>
              <a:rPr lang="ja-JP" altLang="en-US" sz="750" dirty="0" smtClean="0">
                <a:solidFill>
                  <a:schemeClr val="tx1"/>
                </a:solidFill>
              </a:rPr>
              <a:t>会員</a:t>
            </a:r>
            <a:endParaRPr lang="en-US" altLang="ja-JP" sz="750" dirty="0" smtClean="0">
              <a:solidFill>
                <a:schemeClr val="tx1"/>
              </a:solidFill>
            </a:endParaRPr>
          </a:p>
          <a:p>
            <a:pPr algn="ctr"/>
            <a:r>
              <a:rPr lang="ja-JP" altLang="en-US" sz="750" dirty="0" smtClean="0">
                <a:solidFill>
                  <a:schemeClr val="tx1"/>
                </a:solidFill>
              </a:rPr>
              <a:t>データ</a:t>
            </a:r>
            <a:endParaRPr lang="en-US" altLang="ja-JP" sz="750" dirty="0">
              <a:solidFill>
                <a:schemeClr val="tx1"/>
              </a:solidFill>
            </a:endParaRPr>
          </a:p>
        </p:txBody>
      </p:sp>
      <p:sp>
        <p:nvSpPr>
          <p:cNvPr id="50" name="フローチャート: 書類 49"/>
          <p:cNvSpPr/>
          <p:nvPr/>
        </p:nvSpPr>
        <p:spPr>
          <a:xfrm>
            <a:off x="892286" y="5782648"/>
            <a:ext cx="476012" cy="476012"/>
          </a:xfrm>
          <a:prstGeom prst="flowChartDocumen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65314" tIns="32657" rIns="65314" bIns="32657" numCol="1" spcCol="0" rtlCol="0" fromWordArt="0" anchor="ctr" anchorCtr="0" forceAA="0" compatLnSpc="1">
            <a:prstTxWarp prst="textNoShape">
              <a:avLst/>
            </a:prstTxWarp>
            <a:noAutofit/>
          </a:bodyPr>
          <a:lstStyle/>
          <a:p>
            <a:pPr algn="ctr"/>
            <a:r>
              <a:rPr lang="ja-JP" altLang="en-US" sz="750" dirty="0">
                <a:solidFill>
                  <a:schemeClr val="tx1"/>
                </a:solidFill>
              </a:rPr>
              <a:t>ポイント</a:t>
            </a:r>
            <a:endParaRPr lang="en-US" altLang="ja-JP" sz="750" dirty="0" smtClean="0">
              <a:solidFill>
                <a:schemeClr val="tx1"/>
              </a:solidFill>
            </a:endParaRPr>
          </a:p>
          <a:p>
            <a:pPr algn="ctr"/>
            <a:r>
              <a:rPr lang="ja-JP" altLang="en-US" sz="750" dirty="0" smtClean="0">
                <a:solidFill>
                  <a:schemeClr val="tx1"/>
                </a:solidFill>
              </a:rPr>
              <a:t>データ</a:t>
            </a:r>
            <a:endParaRPr lang="en-US" altLang="ja-JP" sz="750" dirty="0">
              <a:solidFill>
                <a:schemeClr val="tx1"/>
              </a:solidFill>
            </a:endParaRPr>
          </a:p>
        </p:txBody>
      </p:sp>
      <p:cxnSp>
        <p:nvCxnSpPr>
          <p:cNvPr id="51" name="直線コネクタ 50"/>
          <p:cNvCxnSpPr/>
          <p:nvPr/>
        </p:nvCxnSpPr>
        <p:spPr>
          <a:xfrm>
            <a:off x="6653412" y="3489891"/>
            <a:ext cx="1475581"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7225932" y="3212892"/>
            <a:ext cx="330540" cy="276999"/>
          </a:xfrm>
          <a:prstGeom prst="rect">
            <a:avLst/>
          </a:prstGeom>
          <a:noFill/>
        </p:spPr>
        <p:txBody>
          <a:bodyPr wrap="none" rtlCol="0">
            <a:spAutoFit/>
          </a:bodyPr>
          <a:lstStyle/>
          <a:p>
            <a:r>
              <a:rPr kumimoji="1" lang="en-US" altLang="ja-JP" sz="1200" dirty="0" smtClean="0"/>
              <a:t>BI</a:t>
            </a:r>
            <a:endParaRPr kumimoji="1" lang="ja-JP" altLang="en-US" sz="1200" dirty="0"/>
          </a:p>
        </p:txBody>
      </p:sp>
      <p:cxnSp>
        <p:nvCxnSpPr>
          <p:cNvPr id="53" name="直線コネクタ 52"/>
          <p:cNvCxnSpPr/>
          <p:nvPr/>
        </p:nvCxnSpPr>
        <p:spPr>
          <a:xfrm>
            <a:off x="5484391" y="3489891"/>
            <a:ext cx="959611"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5566878" y="3212892"/>
            <a:ext cx="808235" cy="276999"/>
          </a:xfrm>
          <a:prstGeom prst="rect">
            <a:avLst/>
          </a:prstGeom>
          <a:noFill/>
        </p:spPr>
        <p:txBody>
          <a:bodyPr wrap="none" rtlCol="0">
            <a:spAutoFit/>
          </a:bodyPr>
          <a:lstStyle/>
          <a:p>
            <a:r>
              <a:rPr kumimoji="1" lang="en-US" altLang="ja-JP" sz="1200" strike="sngStrike" dirty="0" smtClean="0"/>
              <a:t>DB/DWH</a:t>
            </a:r>
            <a:endParaRPr kumimoji="1" lang="ja-JP" altLang="en-US" sz="1200" strike="sngStrike" dirty="0"/>
          </a:p>
        </p:txBody>
      </p:sp>
      <p:cxnSp>
        <p:nvCxnSpPr>
          <p:cNvPr id="55" name="直線コネクタ 54"/>
          <p:cNvCxnSpPr/>
          <p:nvPr/>
        </p:nvCxnSpPr>
        <p:spPr>
          <a:xfrm flipV="1">
            <a:off x="2153806" y="3458722"/>
            <a:ext cx="1864414" cy="7459"/>
          </a:xfrm>
          <a:prstGeom prst="line">
            <a:avLst/>
          </a:prstGeom>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2443865" y="3189182"/>
            <a:ext cx="1233030" cy="276999"/>
          </a:xfrm>
          <a:prstGeom prst="rect">
            <a:avLst/>
          </a:prstGeom>
          <a:noFill/>
        </p:spPr>
        <p:txBody>
          <a:bodyPr wrap="none" rtlCol="0">
            <a:spAutoFit/>
          </a:bodyPr>
          <a:lstStyle/>
          <a:p>
            <a:r>
              <a:rPr kumimoji="1" lang="ja-JP" altLang="en-US" sz="1200" dirty="0" smtClean="0"/>
              <a:t>データ連携・保管</a:t>
            </a:r>
            <a:endParaRPr kumimoji="1" lang="en-US" altLang="ja-JP" sz="1200" dirty="0" smtClean="0"/>
          </a:p>
        </p:txBody>
      </p:sp>
      <p:cxnSp>
        <p:nvCxnSpPr>
          <p:cNvPr id="57" name="直線コネクタ 56"/>
          <p:cNvCxnSpPr/>
          <p:nvPr/>
        </p:nvCxnSpPr>
        <p:spPr>
          <a:xfrm>
            <a:off x="4363127" y="3458722"/>
            <a:ext cx="959611"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4589177" y="3181723"/>
            <a:ext cx="466794" cy="276999"/>
          </a:xfrm>
          <a:prstGeom prst="rect">
            <a:avLst/>
          </a:prstGeom>
          <a:noFill/>
        </p:spPr>
        <p:txBody>
          <a:bodyPr wrap="none" rtlCol="0">
            <a:spAutoFit/>
          </a:bodyPr>
          <a:lstStyle/>
          <a:p>
            <a:r>
              <a:rPr kumimoji="1" lang="en-US" altLang="ja-JP" sz="1200" dirty="0" smtClean="0"/>
              <a:t>ETL</a:t>
            </a:r>
          </a:p>
        </p:txBody>
      </p:sp>
      <p:cxnSp>
        <p:nvCxnSpPr>
          <p:cNvPr id="59" name="カギ線コネクタ 58"/>
          <p:cNvCxnSpPr>
            <a:stCxn id="47" idx="3"/>
          </p:cNvCxnSpPr>
          <p:nvPr/>
        </p:nvCxnSpPr>
        <p:spPr>
          <a:xfrm>
            <a:off x="1368298" y="3961133"/>
            <a:ext cx="749071" cy="814023"/>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p:nvPr/>
        </p:nvCxnSpPr>
        <p:spPr>
          <a:xfrm flipV="1">
            <a:off x="1185441" y="4961962"/>
            <a:ext cx="961865" cy="75386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4485111" y="4559009"/>
            <a:ext cx="636645" cy="329224"/>
          </a:xfrm>
          <a:prstGeom prst="rect">
            <a:avLst/>
          </a:prstGeom>
          <a:solidFill>
            <a:srgbClr val="DCE2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tx1"/>
                </a:solidFill>
              </a:rPr>
              <a:t>クエリ</a:t>
            </a:r>
            <a:r>
              <a:rPr kumimoji="1" lang="en-US" altLang="ja-JP" sz="900" dirty="0" smtClean="0">
                <a:solidFill>
                  <a:schemeClr val="tx1"/>
                </a:solidFill>
              </a:rPr>
              <a:t>IF</a:t>
            </a:r>
            <a:endParaRPr kumimoji="1" lang="ja-JP" altLang="en-US" sz="900" dirty="0">
              <a:solidFill>
                <a:schemeClr val="tx1"/>
              </a:solidFill>
            </a:endParaRPr>
          </a:p>
        </p:txBody>
      </p:sp>
      <p:cxnSp>
        <p:nvCxnSpPr>
          <p:cNvPr id="62" name="直線矢印コネクタ 61"/>
          <p:cNvCxnSpPr/>
          <p:nvPr/>
        </p:nvCxnSpPr>
        <p:spPr>
          <a:xfrm>
            <a:off x="4018220" y="4838803"/>
            <a:ext cx="3459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5289552" y="4897762"/>
            <a:ext cx="13678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フローチャート: 磁気ディスク 63"/>
          <p:cNvSpPr/>
          <p:nvPr/>
        </p:nvSpPr>
        <p:spPr bwMode="auto">
          <a:xfrm>
            <a:off x="2310077" y="4533486"/>
            <a:ext cx="574521" cy="296077"/>
          </a:xfrm>
          <a:prstGeom prst="flowChartMagneticDisk">
            <a:avLst/>
          </a:prstGeom>
          <a:solidFill>
            <a:schemeClr val="tx2">
              <a:lumMod val="10000"/>
              <a:lumOff val="90000"/>
            </a:schemeClr>
          </a:solidFill>
          <a:ln>
            <a:solidFill>
              <a:schemeClr val="tx1">
                <a:lumMod val="65000"/>
                <a:lumOff val="35000"/>
              </a:schemeClr>
            </a:solidFill>
          </a:ln>
          <a:effectLst/>
          <a:extLst/>
        </p:spPr>
        <p:txBody>
          <a:bodyPr vert="horz" wrap="none" lIns="72000" tIns="45720" rIns="72000" bIns="45720" numCol="1" rtlCol="0" anchor="ctr" anchorCtr="0" compatLnSpc="1">
            <a:prstTxWarp prst="textNoShape">
              <a:avLst/>
            </a:prstTxWarp>
          </a:bodyPr>
          <a:lstStyle/>
          <a:p>
            <a:pPr algn="ctr"/>
            <a:r>
              <a:rPr lang="en-US" altLang="ja-JP" sz="1000" dirty="0" smtClean="0">
                <a:latin typeface="Meiryo UI" panose="020B0604030504040204" pitchFamily="50" charset="-128"/>
                <a:ea typeface="Meiryo UI" panose="020B0604030504040204" pitchFamily="50" charset="-128"/>
              </a:rPr>
              <a:t>csv</a:t>
            </a:r>
          </a:p>
        </p:txBody>
      </p:sp>
      <p:cxnSp>
        <p:nvCxnSpPr>
          <p:cNvPr id="65" name="カギ線コネクタ 64"/>
          <p:cNvCxnSpPr>
            <a:stCxn id="64" idx="3"/>
            <a:endCxn id="39" idx="3"/>
          </p:cNvCxnSpPr>
          <p:nvPr/>
        </p:nvCxnSpPr>
        <p:spPr>
          <a:xfrm rot="16200000" flipH="1">
            <a:off x="3050382" y="4376519"/>
            <a:ext cx="19996" cy="926084"/>
          </a:xfrm>
          <a:prstGeom prst="bentConnector3">
            <a:avLst>
              <a:gd name="adj1" fmla="val 1243229"/>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2344615" y="5050207"/>
            <a:ext cx="772969" cy="276999"/>
          </a:xfrm>
          <a:prstGeom prst="rect">
            <a:avLst/>
          </a:prstGeom>
          <a:noFill/>
        </p:spPr>
        <p:txBody>
          <a:bodyPr wrap="none" rtlCol="0">
            <a:spAutoFit/>
          </a:bodyPr>
          <a:lstStyle/>
          <a:p>
            <a:r>
              <a:rPr kumimoji="1" lang="ja-JP" altLang="en-US" sz="1200" dirty="0" smtClean="0"/>
              <a:t>圧縮</a:t>
            </a:r>
            <a:r>
              <a:rPr kumimoji="1" lang="en-US" altLang="ja-JP" sz="1200" dirty="0" err="1" smtClean="0"/>
              <a:t>gzip</a:t>
            </a:r>
            <a:endParaRPr kumimoji="1" lang="en-US" altLang="ja-JP" sz="1200" dirty="0" smtClean="0"/>
          </a:p>
        </p:txBody>
      </p:sp>
      <p:sp>
        <p:nvSpPr>
          <p:cNvPr id="67" name="テキスト ボックス 66"/>
          <p:cNvSpPr txBox="1"/>
          <p:nvPr/>
        </p:nvSpPr>
        <p:spPr>
          <a:xfrm>
            <a:off x="996906" y="4151705"/>
            <a:ext cx="920445" cy="646331"/>
          </a:xfrm>
          <a:prstGeom prst="rect">
            <a:avLst/>
          </a:prstGeom>
          <a:noFill/>
        </p:spPr>
        <p:txBody>
          <a:bodyPr wrap="none" rtlCol="0">
            <a:spAutoFit/>
          </a:bodyPr>
          <a:lstStyle/>
          <a:p>
            <a:r>
              <a:rPr kumimoji="1" lang="ja-JP" altLang="en-US" sz="1200" dirty="0" smtClean="0"/>
              <a:t>日次で</a:t>
            </a:r>
            <a:endParaRPr kumimoji="1" lang="en-US" altLang="ja-JP" sz="1200" dirty="0" smtClean="0"/>
          </a:p>
          <a:p>
            <a:r>
              <a:rPr kumimoji="1" lang="ja-JP" altLang="en-US" sz="1200" dirty="0" smtClean="0"/>
              <a:t>分析基盤に</a:t>
            </a:r>
            <a:endParaRPr kumimoji="1" lang="en-US" altLang="ja-JP" sz="1200" dirty="0" smtClean="0"/>
          </a:p>
          <a:p>
            <a:r>
              <a:rPr kumimoji="1" lang="ja-JP" altLang="en-US" sz="1200" dirty="0" smtClean="0"/>
              <a:t>アップロード</a:t>
            </a:r>
          </a:p>
        </p:txBody>
      </p:sp>
      <p:pic>
        <p:nvPicPr>
          <p:cNvPr id="68" name="Graphic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983" y="3717010"/>
            <a:ext cx="362708" cy="3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テキスト ボックス 68"/>
          <p:cNvSpPr txBox="1"/>
          <p:nvPr/>
        </p:nvSpPr>
        <p:spPr>
          <a:xfrm>
            <a:off x="5268907" y="4311593"/>
            <a:ext cx="1673247" cy="276999"/>
          </a:xfrm>
          <a:prstGeom prst="rect">
            <a:avLst/>
          </a:prstGeom>
          <a:noFill/>
        </p:spPr>
        <p:txBody>
          <a:bodyPr wrap="square" rtlCol="0">
            <a:spAutoFit/>
          </a:bodyPr>
          <a:lstStyle/>
          <a:p>
            <a:r>
              <a:rPr kumimoji="1" lang="ja-JP" altLang="en-US" sz="1200" dirty="0" smtClean="0"/>
              <a:t>日次抽出（</a:t>
            </a:r>
            <a:r>
              <a:rPr kumimoji="1" lang="en-US" altLang="ja-JP" sz="1200" dirty="0" smtClean="0"/>
              <a:t>DM</a:t>
            </a:r>
            <a:r>
              <a:rPr kumimoji="1" lang="ja-JP" altLang="en-US" sz="1200" dirty="0" smtClean="0"/>
              <a:t>作成）</a:t>
            </a:r>
          </a:p>
        </p:txBody>
      </p:sp>
      <p:sp>
        <p:nvSpPr>
          <p:cNvPr id="70" name="右カーブ矢印 69"/>
          <p:cNvSpPr/>
          <p:nvPr/>
        </p:nvSpPr>
        <p:spPr>
          <a:xfrm>
            <a:off x="8203871" y="4453200"/>
            <a:ext cx="536376" cy="7494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1" name="正方形/長方形 70"/>
          <p:cNvSpPr/>
          <p:nvPr/>
        </p:nvSpPr>
        <p:spPr>
          <a:xfrm>
            <a:off x="8777470" y="3018436"/>
            <a:ext cx="898624" cy="28963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930941" y="3786131"/>
            <a:ext cx="533441" cy="329224"/>
          </a:xfrm>
          <a:prstGeom prst="rect">
            <a:avLst/>
          </a:prstGeom>
          <a:solidFill>
            <a:srgbClr val="DCE2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rPr>
              <a:t>事推</a:t>
            </a:r>
          </a:p>
        </p:txBody>
      </p:sp>
      <p:sp>
        <p:nvSpPr>
          <p:cNvPr id="73" name="正方形/長方形 72"/>
          <p:cNvSpPr/>
          <p:nvPr/>
        </p:nvSpPr>
        <p:spPr>
          <a:xfrm>
            <a:off x="8930941" y="4278802"/>
            <a:ext cx="533441" cy="329224"/>
          </a:xfrm>
          <a:prstGeom prst="rect">
            <a:avLst/>
          </a:prstGeom>
          <a:solidFill>
            <a:srgbClr val="DCE2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smtClean="0">
                <a:solidFill>
                  <a:schemeClr val="tx1"/>
                </a:solidFill>
              </a:rPr>
              <a:t>TSK</a:t>
            </a:r>
            <a:endParaRPr kumimoji="1" lang="ja-JP" altLang="en-US" sz="900" dirty="0">
              <a:solidFill>
                <a:schemeClr val="tx1"/>
              </a:solidFill>
            </a:endParaRPr>
          </a:p>
        </p:txBody>
      </p:sp>
      <p:sp>
        <p:nvSpPr>
          <p:cNvPr id="74" name="正方形/長方形 73"/>
          <p:cNvSpPr/>
          <p:nvPr/>
        </p:nvSpPr>
        <p:spPr>
          <a:xfrm>
            <a:off x="8930941" y="4792742"/>
            <a:ext cx="533441" cy="329224"/>
          </a:xfrm>
          <a:prstGeom prst="rect">
            <a:avLst/>
          </a:prstGeom>
          <a:solidFill>
            <a:srgbClr val="DCE2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tx1"/>
                </a:solidFill>
              </a:rPr>
              <a:t>・・</a:t>
            </a:r>
            <a:r>
              <a:rPr kumimoji="1" lang="ja-JP" altLang="en-US" sz="900" dirty="0">
                <a:solidFill>
                  <a:schemeClr val="tx1"/>
                </a:solidFill>
              </a:rPr>
              <a:t>・</a:t>
            </a:r>
          </a:p>
        </p:txBody>
      </p:sp>
      <p:cxnSp>
        <p:nvCxnSpPr>
          <p:cNvPr id="75" name="直線コネクタ 74"/>
          <p:cNvCxnSpPr/>
          <p:nvPr/>
        </p:nvCxnSpPr>
        <p:spPr>
          <a:xfrm>
            <a:off x="8930941" y="3622684"/>
            <a:ext cx="576990" cy="1842"/>
          </a:xfrm>
          <a:prstGeom prst="line">
            <a:avLst/>
          </a:prstGeom>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8875214" y="3325919"/>
            <a:ext cx="708854" cy="276999"/>
          </a:xfrm>
          <a:prstGeom prst="rect">
            <a:avLst/>
          </a:prstGeom>
          <a:noFill/>
        </p:spPr>
        <p:txBody>
          <a:bodyPr wrap="square" rtlCol="0">
            <a:spAutoFit/>
          </a:bodyPr>
          <a:lstStyle/>
          <a:p>
            <a:r>
              <a:rPr kumimoji="1" lang="ja-JP" altLang="en-US" sz="1200" dirty="0"/>
              <a:t>ブラウザ</a:t>
            </a:r>
          </a:p>
        </p:txBody>
      </p:sp>
      <p:grpSp>
        <p:nvGrpSpPr>
          <p:cNvPr id="77" name="グループ化 76">
            <a:extLst>
              <a:ext uri="{FF2B5EF4-FFF2-40B4-BE49-F238E27FC236}">
                <a16:creationId xmlns:a16="http://schemas.microsoft.com/office/drawing/2014/main" id="{F3390091-284B-4826-9571-58A2308EF2F4}"/>
              </a:ext>
            </a:extLst>
          </p:cNvPr>
          <p:cNvGrpSpPr/>
          <p:nvPr/>
        </p:nvGrpSpPr>
        <p:grpSpPr>
          <a:xfrm>
            <a:off x="8345509" y="4517782"/>
            <a:ext cx="455364" cy="455364"/>
            <a:chOff x="6249361" y="4275752"/>
            <a:chExt cx="864000" cy="864000"/>
          </a:xfrm>
        </p:grpSpPr>
        <p:sp>
          <p:nvSpPr>
            <p:cNvPr id="78" name="楕円 77">
              <a:extLst>
                <a:ext uri="{FF2B5EF4-FFF2-40B4-BE49-F238E27FC236}">
                  <a16:creationId xmlns:a16="http://schemas.microsoft.com/office/drawing/2014/main" id="{55FDA9D6-A96A-4F70-88C0-9B1EA5E0A3CD}"/>
                </a:ext>
              </a:extLst>
            </p:cNvPr>
            <p:cNvSpPr/>
            <p:nvPr/>
          </p:nvSpPr>
          <p:spPr>
            <a:xfrm>
              <a:off x="6249361" y="4275752"/>
              <a:ext cx="864000" cy="864000"/>
            </a:xfrm>
            <a:prstGeom prst="ellipse">
              <a:avLst/>
            </a:prstGeom>
            <a:solidFill>
              <a:schemeClr val="bg1">
                <a:lumMod val="85000"/>
              </a:schemeClr>
            </a:solidFill>
            <a:ln w="25400" cap="flat" cmpd="sng" algn="ctr">
              <a:noFill/>
              <a:prstDash val="solid"/>
              <a:miter lim="800000"/>
            </a:ln>
            <a:effectLst/>
          </p:spPr>
          <p:txBody>
            <a:bodyPr rot="0" spcFirstLastPara="0" vertOverflow="overflow" horzOverflow="overflow" vert="horz" wrap="none" lIns="0" tIns="0" rIns="0" bIns="7920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a:ln>
                  <a:noFill/>
                </a:ln>
                <a:solidFill>
                  <a:srgbClr val="000000"/>
                </a:solidFill>
                <a:effectLst/>
                <a:uLnTx/>
                <a:uFillTx/>
                <a:latin typeface="Meiryo UI"/>
                <a:ea typeface="Meiryo UI"/>
                <a:cs typeface="Meiryo UI" panose="020B0604030504040204" pitchFamily="50" charset="-128"/>
              </a:endParaRPr>
            </a:p>
          </p:txBody>
        </p:sp>
        <p:grpSp>
          <p:nvGrpSpPr>
            <p:cNvPr id="79" name="Group 5">
              <a:extLst>
                <a:ext uri="{FF2B5EF4-FFF2-40B4-BE49-F238E27FC236}">
                  <a16:creationId xmlns:a16="http://schemas.microsoft.com/office/drawing/2014/main" id="{94C52E5F-473E-420B-8A28-B57FAC53F98E}"/>
                </a:ext>
              </a:extLst>
            </p:cNvPr>
            <p:cNvGrpSpPr>
              <a:grpSpLocks noChangeAspect="1"/>
            </p:cNvGrpSpPr>
            <p:nvPr/>
          </p:nvGrpSpPr>
          <p:grpSpPr bwMode="auto">
            <a:xfrm>
              <a:off x="6389720" y="4440625"/>
              <a:ext cx="583283" cy="534255"/>
              <a:chOff x="3713" y="814"/>
              <a:chExt cx="1380" cy="1264"/>
            </a:xfrm>
            <a:solidFill>
              <a:schemeClr val="bg1">
                <a:lumMod val="50000"/>
              </a:schemeClr>
            </a:solidFill>
          </p:grpSpPr>
          <p:sp>
            <p:nvSpPr>
              <p:cNvPr id="80" name="Freeform 6">
                <a:extLst>
                  <a:ext uri="{FF2B5EF4-FFF2-40B4-BE49-F238E27FC236}">
                    <a16:creationId xmlns:a16="http://schemas.microsoft.com/office/drawing/2014/main" id="{E62965C2-1427-4877-9ECF-40586A3DE798}"/>
                  </a:ext>
                </a:extLst>
              </p:cNvPr>
              <p:cNvSpPr>
                <a:spLocks/>
              </p:cNvSpPr>
              <p:nvPr/>
            </p:nvSpPr>
            <p:spPr bwMode="auto">
              <a:xfrm>
                <a:off x="4198" y="1761"/>
                <a:ext cx="179" cy="232"/>
              </a:xfrm>
              <a:custGeom>
                <a:avLst/>
                <a:gdLst>
                  <a:gd name="T0" fmla="*/ 72 w 76"/>
                  <a:gd name="T1" fmla="*/ 98 h 98"/>
                  <a:gd name="T2" fmla="*/ 76 w 76"/>
                  <a:gd name="T3" fmla="*/ 98 h 98"/>
                  <a:gd name="T4" fmla="*/ 76 w 76"/>
                  <a:gd name="T5" fmla="*/ 0 h 98"/>
                  <a:gd name="T6" fmla="*/ 0 w 76"/>
                  <a:gd name="T7" fmla="*/ 9 h 98"/>
                  <a:gd name="T8" fmla="*/ 72 w 76"/>
                  <a:gd name="T9" fmla="*/ 98 h 98"/>
                </a:gdLst>
                <a:ahLst/>
                <a:cxnLst>
                  <a:cxn ang="0">
                    <a:pos x="T0" y="T1"/>
                  </a:cxn>
                  <a:cxn ang="0">
                    <a:pos x="T2" y="T3"/>
                  </a:cxn>
                  <a:cxn ang="0">
                    <a:pos x="T4" y="T5"/>
                  </a:cxn>
                  <a:cxn ang="0">
                    <a:pos x="T6" y="T7"/>
                  </a:cxn>
                  <a:cxn ang="0">
                    <a:pos x="T8" y="T9"/>
                  </a:cxn>
                </a:cxnLst>
                <a:rect l="0" t="0" r="r" b="b"/>
                <a:pathLst>
                  <a:path w="76" h="98">
                    <a:moveTo>
                      <a:pt x="72" y="98"/>
                    </a:moveTo>
                    <a:cubicBezTo>
                      <a:pt x="74" y="98"/>
                      <a:pt x="75" y="98"/>
                      <a:pt x="76" y="98"/>
                    </a:cubicBezTo>
                    <a:cubicBezTo>
                      <a:pt x="76" y="0"/>
                      <a:pt x="76" y="0"/>
                      <a:pt x="76" y="0"/>
                    </a:cubicBezTo>
                    <a:cubicBezTo>
                      <a:pt x="50" y="1"/>
                      <a:pt x="24" y="4"/>
                      <a:pt x="0" y="9"/>
                    </a:cubicBezTo>
                    <a:cubicBezTo>
                      <a:pt x="17" y="57"/>
                      <a:pt x="43" y="90"/>
                      <a:pt x="7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7">
                <a:extLst>
                  <a:ext uri="{FF2B5EF4-FFF2-40B4-BE49-F238E27FC236}">
                    <a16:creationId xmlns:a16="http://schemas.microsoft.com/office/drawing/2014/main" id="{FF25B52C-8898-4320-A026-88CE682EEC39}"/>
                  </a:ext>
                </a:extLst>
              </p:cNvPr>
              <p:cNvSpPr>
                <a:spLocks/>
              </p:cNvSpPr>
              <p:nvPr/>
            </p:nvSpPr>
            <p:spPr bwMode="auto">
              <a:xfrm>
                <a:off x="4004" y="1605"/>
                <a:ext cx="144" cy="206"/>
              </a:xfrm>
              <a:custGeom>
                <a:avLst/>
                <a:gdLst>
                  <a:gd name="T0" fmla="*/ 0 w 61"/>
                  <a:gd name="T1" fmla="*/ 81 h 87"/>
                  <a:gd name="T2" fmla="*/ 5 w 61"/>
                  <a:gd name="T3" fmla="*/ 87 h 87"/>
                  <a:gd name="T4" fmla="*/ 61 w 61"/>
                  <a:gd name="T5" fmla="*/ 64 h 87"/>
                  <a:gd name="T6" fmla="*/ 50 w 61"/>
                  <a:gd name="T7" fmla="*/ 1 h 87"/>
                  <a:gd name="T8" fmla="*/ 47 w 61"/>
                  <a:gd name="T9" fmla="*/ 0 h 87"/>
                  <a:gd name="T10" fmla="*/ 0 w 61"/>
                  <a:gd name="T11" fmla="*/ 81 h 87"/>
                </a:gdLst>
                <a:ahLst/>
                <a:cxnLst>
                  <a:cxn ang="0">
                    <a:pos x="T0" y="T1"/>
                  </a:cxn>
                  <a:cxn ang="0">
                    <a:pos x="T2" y="T3"/>
                  </a:cxn>
                  <a:cxn ang="0">
                    <a:pos x="T4" y="T5"/>
                  </a:cxn>
                  <a:cxn ang="0">
                    <a:pos x="T6" y="T7"/>
                  </a:cxn>
                  <a:cxn ang="0">
                    <a:pos x="T8" y="T9"/>
                  </a:cxn>
                  <a:cxn ang="0">
                    <a:pos x="T10" y="T11"/>
                  </a:cxn>
                </a:cxnLst>
                <a:rect l="0" t="0" r="r" b="b"/>
                <a:pathLst>
                  <a:path w="61" h="87">
                    <a:moveTo>
                      <a:pt x="0" y="81"/>
                    </a:moveTo>
                    <a:cubicBezTo>
                      <a:pt x="2" y="83"/>
                      <a:pt x="3" y="85"/>
                      <a:pt x="5" y="87"/>
                    </a:cubicBezTo>
                    <a:cubicBezTo>
                      <a:pt x="21" y="78"/>
                      <a:pt x="41" y="70"/>
                      <a:pt x="61" y="64"/>
                    </a:cubicBezTo>
                    <a:cubicBezTo>
                      <a:pt x="56" y="45"/>
                      <a:pt x="52" y="23"/>
                      <a:pt x="50" y="1"/>
                    </a:cubicBezTo>
                    <a:cubicBezTo>
                      <a:pt x="49" y="1"/>
                      <a:pt x="48" y="0"/>
                      <a:pt x="47" y="0"/>
                    </a:cubicBezTo>
                    <a:cubicBezTo>
                      <a:pt x="28" y="28"/>
                      <a:pt x="12" y="56"/>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8">
                <a:extLst>
                  <a:ext uri="{FF2B5EF4-FFF2-40B4-BE49-F238E27FC236}">
                    <a16:creationId xmlns:a16="http://schemas.microsoft.com/office/drawing/2014/main" id="{2AFB81C0-6B9B-44F0-8529-252F747DBA6C}"/>
                  </a:ext>
                </a:extLst>
              </p:cNvPr>
              <p:cNvSpPr>
                <a:spLocks/>
              </p:cNvSpPr>
              <p:nvPr/>
            </p:nvSpPr>
            <p:spPr bwMode="auto">
              <a:xfrm>
                <a:off x="3907" y="1544"/>
                <a:ext cx="168" cy="217"/>
              </a:xfrm>
              <a:custGeom>
                <a:avLst/>
                <a:gdLst>
                  <a:gd name="T0" fmla="*/ 71 w 71"/>
                  <a:gd name="T1" fmla="*/ 22 h 92"/>
                  <a:gd name="T2" fmla="*/ 0 w 71"/>
                  <a:gd name="T3" fmla="*/ 0 h 92"/>
                  <a:gd name="T4" fmla="*/ 31 w 71"/>
                  <a:gd name="T5" fmla="*/ 92 h 92"/>
                  <a:gd name="T6" fmla="*/ 71 w 71"/>
                  <a:gd name="T7" fmla="*/ 22 h 92"/>
                </a:gdLst>
                <a:ahLst/>
                <a:cxnLst>
                  <a:cxn ang="0">
                    <a:pos x="T0" y="T1"/>
                  </a:cxn>
                  <a:cxn ang="0">
                    <a:pos x="T2" y="T3"/>
                  </a:cxn>
                  <a:cxn ang="0">
                    <a:pos x="T4" y="T5"/>
                  </a:cxn>
                  <a:cxn ang="0">
                    <a:pos x="T6" y="T7"/>
                  </a:cxn>
                </a:cxnLst>
                <a:rect l="0" t="0" r="r" b="b"/>
                <a:pathLst>
                  <a:path w="71" h="92">
                    <a:moveTo>
                      <a:pt x="71" y="22"/>
                    </a:moveTo>
                    <a:cubicBezTo>
                      <a:pt x="45" y="15"/>
                      <a:pt x="21" y="8"/>
                      <a:pt x="0" y="0"/>
                    </a:cubicBezTo>
                    <a:cubicBezTo>
                      <a:pt x="3" y="33"/>
                      <a:pt x="13" y="65"/>
                      <a:pt x="31" y="92"/>
                    </a:cubicBezTo>
                    <a:cubicBezTo>
                      <a:pt x="42" y="70"/>
                      <a:pt x="55" y="46"/>
                      <a:pt x="7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9">
                <a:extLst>
                  <a:ext uri="{FF2B5EF4-FFF2-40B4-BE49-F238E27FC236}">
                    <a16:creationId xmlns:a16="http://schemas.microsoft.com/office/drawing/2014/main" id="{42E541DF-7A89-4217-A456-FB041D3FB79B}"/>
                  </a:ext>
                </a:extLst>
              </p:cNvPr>
              <p:cNvSpPr>
                <a:spLocks/>
              </p:cNvSpPr>
              <p:nvPr/>
            </p:nvSpPr>
            <p:spPr bwMode="auto">
              <a:xfrm>
                <a:off x="3947" y="1518"/>
                <a:ext cx="170" cy="45"/>
              </a:xfrm>
              <a:custGeom>
                <a:avLst/>
                <a:gdLst>
                  <a:gd name="T0" fmla="*/ 0 w 72"/>
                  <a:gd name="T1" fmla="*/ 0 h 19"/>
                  <a:gd name="T2" fmla="*/ 64 w 72"/>
                  <a:gd name="T3" fmla="*/ 19 h 19"/>
                  <a:gd name="T4" fmla="*/ 72 w 72"/>
                  <a:gd name="T5" fmla="*/ 8 h 19"/>
                  <a:gd name="T6" fmla="*/ 71 w 72"/>
                  <a:gd name="T7" fmla="*/ 0 h 19"/>
                  <a:gd name="T8" fmla="*/ 0 w 72"/>
                  <a:gd name="T9" fmla="*/ 0 h 19"/>
                </a:gdLst>
                <a:ahLst/>
                <a:cxnLst>
                  <a:cxn ang="0">
                    <a:pos x="T0" y="T1"/>
                  </a:cxn>
                  <a:cxn ang="0">
                    <a:pos x="T2" y="T3"/>
                  </a:cxn>
                  <a:cxn ang="0">
                    <a:pos x="T4" y="T5"/>
                  </a:cxn>
                  <a:cxn ang="0">
                    <a:pos x="T6" y="T7"/>
                  </a:cxn>
                  <a:cxn ang="0">
                    <a:pos x="T8" y="T9"/>
                  </a:cxn>
                </a:cxnLst>
                <a:rect l="0" t="0" r="r" b="b"/>
                <a:pathLst>
                  <a:path w="72" h="19">
                    <a:moveTo>
                      <a:pt x="0" y="0"/>
                    </a:moveTo>
                    <a:cubicBezTo>
                      <a:pt x="20" y="7"/>
                      <a:pt x="41" y="13"/>
                      <a:pt x="64" y="19"/>
                    </a:cubicBezTo>
                    <a:cubicBezTo>
                      <a:pt x="66" y="15"/>
                      <a:pt x="69" y="11"/>
                      <a:pt x="72" y="8"/>
                    </a:cubicBezTo>
                    <a:cubicBezTo>
                      <a:pt x="72" y="5"/>
                      <a:pt x="72" y="3"/>
                      <a:pt x="7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10">
                <a:extLst>
                  <a:ext uri="{FF2B5EF4-FFF2-40B4-BE49-F238E27FC236}">
                    <a16:creationId xmlns:a16="http://schemas.microsoft.com/office/drawing/2014/main" id="{A14D745F-9405-461B-812B-F22B1A62250B}"/>
                  </a:ext>
                </a:extLst>
              </p:cNvPr>
              <p:cNvSpPr>
                <a:spLocks/>
              </p:cNvSpPr>
              <p:nvPr/>
            </p:nvSpPr>
            <p:spPr bwMode="auto">
              <a:xfrm>
                <a:off x="4160" y="1617"/>
                <a:ext cx="217" cy="130"/>
              </a:xfrm>
              <a:custGeom>
                <a:avLst/>
                <a:gdLst>
                  <a:gd name="T0" fmla="*/ 0 w 92"/>
                  <a:gd name="T1" fmla="*/ 0 h 55"/>
                  <a:gd name="T2" fmla="*/ 11 w 92"/>
                  <a:gd name="T3" fmla="*/ 55 h 55"/>
                  <a:gd name="T4" fmla="*/ 92 w 92"/>
                  <a:gd name="T5" fmla="*/ 45 h 55"/>
                  <a:gd name="T6" fmla="*/ 92 w 92"/>
                  <a:gd name="T7" fmla="*/ 24 h 55"/>
                  <a:gd name="T8" fmla="*/ 88 w 92"/>
                  <a:gd name="T9" fmla="*/ 15 h 55"/>
                  <a:gd name="T10" fmla="*/ 0 w 92"/>
                  <a:gd name="T11" fmla="*/ 0 h 55"/>
                </a:gdLst>
                <a:ahLst/>
                <a:cxnLst>
                  <a:cxn ang="0">
                    <a:pos x="T0" y="T1"/>
                  </a:cxn>
                  <a:cxn ang="0">
                    <a:pos x="T2" y="T3"/>
                  </a:cxn>
                  <a:cxn ang="0">
                    <a:pos x="T4" y="T5"/>
                  </a:cxn>
                  <a:cxn ang="0">
                    <a:pos x="T6" y="T7"/>
                  </a:cxn>
                  <a:cxn ang="0">
                    <a:pos x="T8" y="T9"/>
                  </a:cxn>
                  <a:cxn ang="0">
                    <a:pos x="T10" y="T11"/>
                  </a:cxn>
                </a:cxnLst>
                <a:rect l="0" t="0" r="r" b="b"/>
                <a:pathLst>
                  <a:path w="92" h="55">
                    <a:moveTo>
                      <a:pt x="0" y="0"/>
                    </a:moveTo>
                    <a:cubicBezTo>
                      <a:pt x="3" y="19"/>
                      <a:pt x="7" y="38"/>
                      <a:pt x="11" y="55"/>
                    </a:cubicBezTo>
                    <a:cubicBezTo>
                      <a:pt x="37" y="49"/>
                      <a:pt x="64" y="46"/>
                      <a:pt x="92" y="45"/>
                    </a:cubicBezTo>
                    <a:cubicBezTo>
                      <a:pt x="92" y="24"/>
                      <a:pt x="92" y="24"/>
                      <a:pt x="92" y="24"/>
                    </a:cubicBezTo>
                    <a:cubicBezTo>
                      <a:pt x="91" y="21"/>
                      <a:pt x="89" y="18"/>
                      <a:pt x="88" y="15"/>
                    </a:cubicBezTo>
                    <a:cubicBezTo>
                      <a:pt x="57" y="11"/>
                      <a:pt x="28"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1">
                <a:extLst>
                  <a:ext uri="{FF2B5EF4-FFF2-40B4-BE49-F238E27FC236}">
                    <a16:creationId xmlns:a16="http://schemas.microsoft.com/office/drawing/2014/main" id="{B90CDF86-0300-424E-BD90-7ABA3BA0E70B}"/>
                  </a:ext>
                </a:extLst>
              </p:cNvPr>
              <p:cNvSpPr>
                <a:spLocks/>
              </p:cNvSpPr>
              <p:nvPr/>
            </p:nvSpPr>
            <p:spPr bwMode="auto">
              <a:xfrm>
                <a:off x="4155" y="1518"/>
                <a:ext cx="187" cy="94"/>
              </a:xfrm>
              <a:custGeom>
                <a:avLst/>
                <a:gdLst>
                  <a:gd name="T0" fmla="*/ 58 w 79"/>
                  <a:gd name="T1" fmla="*/ 0 h 40"/>
                  <a:gd name="T2" fmla="*/ 9 w 79"/>
                  <a:gd name="T3" fmla="*/ 0 h 40"/>
                  <a:gd name="T4" fmla="*/ 0 w 79"/>
                  <a:gd name="T5" fmla="*/ 13 h 40"/>
                  <a:gd name="T6" fmla="*/ 1 w 79"/>
                  <a:gd name="T7" fmla="*/ 25 h 40"/>
                  <a:gd name="T8" fmla="*/ 79 w 79"/>
                  <a:gd name="T9" fmla="*/ 40 h 40"/>
                  <a:gd name="T10" fmla="*/ 65 w 79"/>
                  <a:gd name="T11" fmla="*/ 14 h 40"/>
                  <a:gd name="T12" fmla="*/ 58 w 79"/>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79" h="40">
                    <a:moveTo>
                      <a:pt x="58" y="0"/>
                    </a:moveTo>
                    <a:cubicBezTo>
                      <a:pt x="9" y="0"/>
                      <a:pt x="9" y="0"/>
                      <a:pt x="9" y="0"/>
                    </a:cubicBezTo>
                    <a:cubicBezTo>
                      <a:pt x="6" y="4"/>
                      <a:pt x="3" y="8"/>
                      <a:pt x="0" y="13"/>
                    </a:cubicBezTo>
                    <a:cubicBezTo>
                      <a:pt x="0" y="17"/>
                      <a:pt x="0" y="21"/>
                      <a:pt x="1" y="25"/>
                    </a:cubicBezTo>
                    <a:cubicBezTo>
                      <a:pt x="26" y="30"/>
                      <a:pt x="52" y="35"/>
                      <a:pt x="79" y="40"/>
                    </a:cubicBezTo>
                    <a:cubicBezTo>
                      <a:pt x="74" y="31"/>
                      <a:pt x="70" y="23"/>
                      <a:pt x="65" y="14"/>
                    </a:cubicBezTo>
                    <a:cubicBezTo>
                      <a:pt x="63" y="9"/>
                      <a:pt x="60" y="5"/>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2">
                <a:extLst>
                  <a:ext uri="{FF2B5EF4-FFF2-40B4-BE49-F238E27FC236}">
                    <a16:creationId xmlns:a16="http://schemas.microsoft.com/office/drawing/2014/main" id="{C263D872-4841-4026-9BC2-2ED56029C6B9}"/>
                  </a:ext>
                </a:extLst>
              </p:cNvPr>
              <p:cNvSpPr>
                <a:spLocks/>
              </p:cNvSpPr>
              <p:nvPr/>
            </p:nvSpPr>
            <p:spPr bwMode="auto">
              <a:xfrm>
                <a:off x="4335" y="1518"/>
                <a:ext cx="42" cy="80"/>
              </a:xfrm>
              <a:custGeom>
                <a:avLst/>
                <a:gdLst>
                  <a:gd name="T0" fmla="*/ 3 w 18"/>
                  <a:gd name="T1" fmla="*/ 6 h 34"/>
                  <a:gd name="T2" fmla="*/ 18 w 18"/>
                  <a:gd name="T3" fmla="*/ 34 h 34"/>
                  <a:gd name="T4" fmla="*/ 18 w 18"/>
                  <a:gd name="T5" fmla="*/ 0 h 34"/>
                  <a:gd name="T6" fmla="*/ 0 w 18"/>
                  <a:gd name="T7" fmla="*/ 0 h 34"/>
                  <a:gd name="T8" fmla="*/ 3 w 18"/>
                  <a:gd name="T9" fmla="*/ 6 h 34"/>
                </a:gdLst>
                <a:ahLst/>
                <a:cxnLst>
                  <a:cxn ang="0">
                    <a:pos x="T0" y="T1"/>
                  </a:cxn>
                  <a:cxn ang="0">
                    <a:pos x="T2" y="T3"/>
                  </a:cxn>
                  <a:cxn ang="0">
                    <a:pos x="T4" y="T5"/>
                  </a:cxn>
                  <a:cxn ang="0">
                    <a:pos x="T6" y="T7"/>
                  </a:cxn>
                  <a:cxn ang="0">
                    <a:pos x="T8" y="T9"/>
                  </a:cxn>
                </a:cxnLst>
                <a:rect l="0" t="0" r="r" b="b"/>
                <a:pathLst>
                  <a:path w="18" h="34">
                    <a:moveTo>
                      <a:pt x="3" y="6"/>
                    </a:moveTo>
                    <a:cubicBezTo>
                      <a:pt x="8" y="16"/>
                      <a:pt x="13" y="25"/>
                      <a:pt x="18" y="34"/>
                    </a:cubicBezTo>
                    <a:cubicBezTo>
                      <a:pt x="18" y="0"/>
                      <a:pt x="18" y="0"/>
                      <a:pt x="18" y="0"/>
                    </a:cubicBezTo>
                    <a:cubicBezTo>
                      <a:pt x="0" y="0"/>
                      <a:pt x="0" y="0"/>
                      <a:pt x="0" y="0"/>
                    </a:cubicBezTo>
                    <a:cubicBezTo>
                      <a:pt x="1" y="2"/>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3">
                <a:extLst>
                  <a:ext uri="{FF2B5EF4-FFF2-40B4-BE49-F238E27FC236}">
                    <a16:creationId xmlns:a16="http://schemas.microsoft.com/office/drawing/2014/main" id="{DC0FB8F5-DB93-45A5-A2C5-F1B99143F9A3}"/>
                  </a:ext>
                </a:extLst>
              </p:cNvPr>
              <p:cNvSpPr>
                <a:spLocks/>
              </p:cNvSpPr>
              <p:nvPr/>
            </p:nvSpPr>
            <p:spPr bwMode="auto">
              <a:xfrm>
                <a:off x="4221" y="1263"/>
                <a:ext cx="109" cy="92"/>
              </a:xfrm>
              <a:custGeom>
                <a:avLst/>
                <a:gdLst>
                  <a:gd name="T0" fmla="*/ 46 w 46"/>
                  <a:gd name="T1" fmla="*/ 5 h 39"/>
                  <a:gd name="T2" fmla="*/ 0 w 46"/>
                  <a:gd name="T3" fmla="*/ 0 h 39"/>
                  <a:gd name="T4" fmla="*/ 15 w 46"/>
                  <a:gd name="T5" fmla="*/ 39 h 39"/>
                  <a:gd name="T6" fmla="*/ 46 w 46"/>
                  <a:gd name="T7" fmla="*/ 5 h 39"/>
                </a:gdLst>
                <a:ahLst/>
                <a:cxnLst>
                  <a:cxn ang="0">
                    <a:pos x="T0" y="T1"/>
                  </a:cxn>
                  <a:cxn ang="0">
                    <a:pos x="T2" y="T3"/>
                  </a:cxn>
                  <a:cxn ang="0">
                    <a:pos x="T4" y="T5"/>
                  </a:cxn>
                  <a:cxn ang="0">
                    <a:pos x="T6" y="T7"/>
                  </a:cxn>
                </a:cxnLst>
                <a:rect l="0" t="0" r="r" b="b"/>
                <a:pathLst>
                  <a:path w="46" h="39">
                    <a:moveTo>
                      <a:pt x="46" y="5"/>
                    </a:moveTo>
                    <a:cubicBezTo>
                      <a:pt x="30" y="4"/>
                      <a:pt x="15" y="2"/>
                      <a:pt x="0" y="0"/>
                    </a:cubicBezTo>
                    <a:cubicBezTo>
                      <a:pt x="5" y="13"/>
                      <a:pt x="10" y="26"/>
                      <a:pt x="15" y="39"/>
                    </a:cubicBezTo>
                    <a:cubicBezTo>
                      <a:pt x="25" y="28"/>
                      <a:pt x="36" y="17"/>
                      <a:pt x="4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14">
                <a:extLst>
                  <a:ext uri="{FF2B5EF4-FFF2-40B4-BE49-F238E27FC236}">
                    <a16:creationId xmlns:a16="http://schemas.microsoft.com/office/drawing/2014/main" id="{C2B8BD8A-A7FB-4D77-8326-6BB65D2CC9D0}"/>
                  </a:ext>
                </a:extLst>
              </p:cNvPr>
              <p:cNvSpPr>
                <a:spLocks/>
              </p:cNvSpPr>
              <p:nvPr/>
            </p:nvSpPr>
            <p:spPr bwMode="auto">
              <a:xfrm>
                <a:off x="4205" y="1426"/>
                <a:ext cx="68" cy="54"/>
              </a:xfrm>
              <a:custGeom>
                <a:avLst/>
                <a:gdLst>
                  <a:gd name="T0" fmla="*/ 18 w 29"/>
                  <a:gd name="T1" fmla="*/ 0 h 23"/>
                  <a:gd name="T2" fmla="*/ 0 w 29"/>
                  <a:gd name="T3" fmla="*/ 23 h 23"/>
                  <a:gd name="T4" fmla="*/ 29 w 29"/>
                  <a:gd name="T5" fmla="*/ 23 h 23"/>
                  <a:gd name="T6" fmla="*/ 18 w 29"/>
                  <a:gd name="T7" fmla="*/ 0 h 23"/>
                </a:gdLst>
                <a:ahLst/>
                <a:cxnLst>
                  <a:cxn ang="0">
                    <a:pos x="T0" y="T1"/>
                  </a:cxn>
                  <a:cxn ang="0">
                    <a:pos x="T2" y="T3"/>
                  </a:cxn>
                  <a:cxn ang="0">
                    <a:pos x="T4" y="T5"/>
                  </a:cxn>
                  <a:cxn ang="0">
                    <a:pos x="T6" y="T7"/>
                  </a:cxn>
                </a:cxnLst>
                <a:rect l="0" t="0" r="r" b="b"/>
                <a:pathLst>
                  <a:path w="29" h="23">
                    <a:moveTo>
                      <a:pt x="18" y="0"/>
                    </a:moveTo>
                    <a:cubicBezTo>
                      <a:pt x="12" y="8"/>
                      <a:pt x="6" y="16"/>
                      <a:pt x="0" y="23"/>
                    </a:cubicBezTo>
                    <a:cubicBezTo>
                      <a:pt x="29" y="23"/>
                      <a:pt x="29" y="23"/>
                      <a:pt x="29" y="23"/>
                    </a:cubicBezTo>
                    <a:cubicBezTo>
                      <a:pt x="25" y="16"/>
                      <a:pt x="22" y="8"/>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9" name="Freeform 15">
                <a:extLst>
                  <a:ext uri="{FF2B5EF4-FFF2-40B4-BE49-F238E27FC236}">
                    <a16:creationId xmlns:a16="http://schemas.microsoft.com/office/drawing/2014/main" id="{70B46784-4E76-4737-A73C-8F0CA28BBA28}"/>
                  </a:ext>
                </a:extLst>
              </p:cNvPr>
              <p:cNvSpPr>
                <a:spLocks/>
              </p:cNvSpPr>
              <p:nvPr/>
            </p:nvSpPr>
            <p:spPr bwMode="auto">
              <a:xfrm>
                <a:off x="4155" y="1270"/>
                <a:ext cx="76" cy="210"/>
              </a:xfrm>
              <a:custGeom>
                <a:avLst/>
                <a:gdLst>
                  <a:gd name="T0" fmla="*/ 1 w 32"/>
                  <a:gd name="T1" fmla="*/ 89 h 89"/>
                  <a:gd name="T2" fmla="*/ 32 w 32"/>
                  <a:gd name="T3" fmla="*/ 50 h 89"/>
                  <a:gd name="T4" fmla="*/ 12 w 32"/>
                  <a:gd name="T5" fmla="*/ 0 h 89"/>
                  <a:gd name="T6" fmla="*/ 0 w 32"/>
                  <a:gd name="T7" fmla="*/ 89 h 89"/>
                  <a:gd name="T8" fmla="*/ 1 w 32"/>
                  <a:gd name="T9" fmla="*/ 89 h 89"/>
                </a:gdLst>
                <a:ahLst/>
                <a:cxnLst>
                  <a:cxn ang="0">
                    <a:pos x="T0" y="T1"/>
                  </a:cxn>
                  <a:cxn ang="0">
                    <a:pos x="T2" y="T3"/>
                  </a:cxn>
                  <a:cxn ang="0">
                    <a:pos x="T4" y="T5"/>
                  </a:cxn>
                  <a:cxn ang="0">
                    <a:pos x="T6" y="T7"/>
                  </a:cxn>
                  <a:cxn ang="0">
                    <a:pos x="T8" y="T9"/>
                  </a:cxn>
                </a:cxnLst>
                <a:rect l="0" t="0" r="r" b="b"/>
                <a:pathLst>
                  <a:path w="32" h="89">
                    <a:moveTo>
                      <a:pt x="1" y="89"/>
                    </a:moveTo>
                    <a:cubicBezTo>
                      <a:pt x="11" y="76"/>
                      <a:pt x="21" y="63"/>
                      <a:pt x="32" y="50"/>
                    </a:cubicBezTo>
                    <a:cubicBezTo>
                      <a:pt x="25" y="33"/>
                      <a:pt x="18" y="16"/>
                      <a:pt x="12" y="0"/>
                    </a:cubicBezTo>
                    <a:cubicBezTo>
                      <a:pt x="5" y="27"/>
                      <a:pt x="0" y="57"/>
                      <a:pt x="0" y="89"/>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Freeform 16">
                <a:extLst>
                  <a:ext uri="{FF2B5EF4-FFF2-40B4-BE49-F238E27FC236}">
                    <a16:creationId xmlns:a16="http://schemas.microsoft.com/office/drawing/2014/main" id="{CEB4B1B1-9DCA-4E9A-90AE-D4091CDF1017}"/>
                  </a:ext>
                </a:extLst>
              </p:cNvPr>
              <p:cNvSpPr>
                <a:spLocks/>
              </p:cNvSpPr>
              <p:nvPr/>
            </p:nvSpPr>
            <p:spPr bwMode="auto">
              <a:xfrm>
                <a:off x="4276" y="1279"/>
                <a:ext cx="101" cy="201"/>
              </a:xfrm>
              <a:custGeom>
                <a:avLst/>
                <a:gdLst>
                  <a:gd name="T0" fmla="*/ 17 w 43"/>
                  <a:gd name="T1" fmla="*/ 85 h 85"/>
                  <a:gd name="T2" fmla="*/ 43 w 43"/>
                  <a:gd name="T3" fmla="*/ 85 h 85"/>
                  <a:gd name="T4" fmla="*/ 43 w 43"/>
                  <a:gd name="T5" fmla="*/ 0 h 85"/>
                  <a:gd name="T6" fmla="*/ 0 w 43"/>
                  <a:gd name="T7" fmla="*/ 49 h 85"/>
                  <a:gd name="T8" fmla="*/ 17 w 43"/>
                  <a:gd name="T9" fmla="*/ 85 h 85"/>
                </a:gdLst>
                <a:ahLst/>
                <a:cxnLst>
                  <a:cxn ang="0">
                    <a:pos x="T0" y="T1"/>
                  </a:cxn>
                  <a:cxn ang="0">
                    <a:pos x="T2" y="T3"/>
                  </a:cxn>
                  <a:cxn ang="0">
                    <a:pos x="T4" y="T5"/>
                  </a:cxn>
                  <a:cxn ang="0">
                    <a:pos x="T6" y="T7"/>
                  </a:cxn>
                  <a:cxn ang="0">
                    <a:pos x="T8" y="T9"/>
                  </a:cxn>
                </a:cxnLst>
                <a:rect l="0" t="0" r="r" b="b"/>
                <a:pathLst>
                  <a:path w="43" h="85">
                    <a:moveTo>
                      <a:pt x="17" y="85"/>
                    </a:moveTo>
                    <a:cubicBezTo>
                      <a:pt x="43" y="85"/>
                      <a:pt x="43" y="85"/>
                      <a:pt x="43" y="85"/>
                    </a:cubicBezTo>
                    <a:cubicBezTo>
                      <a:pt x="43" y="0"/>
                      <a:pt x="43" y="0"/>
                      <a:pt x="43" y="0"/>
                    </a:cubicBezTo>
                    <a:cubicBezTo>
                      <a:pt x="29" y="15"/>
                      <a:pt x="14" y="31"/>
                      <a:pt x="0" y="49"/>
                    </a:cubicBezTo>
                    <a:cubicBezTo>
                      <a:pt x="5" y="61"/>
                      <a:pt x="11" y="73"/>
                      <a:pt x="1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17">
                <a:extLst>
                  <a:ext uri="{FF2B5EF4-FFF2-40B4-BE49-F238E27FC236}">
                    <a16:creationId xmlns:a16="http://schemas.microsoft.com/office/drawing/2014/main" id="{DD177828-1428-4840-8B08-2E90F81ECAF4}"/>
                  </a:ext>
                </a:extLst>
              </p:cNvPr>
              <p:cNvSpPr>
                <a:spLocks/>
              </p:cNvSpPr>
              <p:nvPr/>
            </p:nvSpPr>
            <p:spPr bwMode="auto">
              <a:xfrm>
                <a:off x="4165" y="1022"/>
                <a:ext cx="111" cy="130"/>
              </a:xfrm>
              <a:custGeom>
                <a:avLst/>
                <a:gdLst>
                  <a:gd name="T0" fmla="*/ 0 w 47"/>
                  <a:gd name="T1" fmla="*/ 18 h 55"/>
                  <a:gd name="T2" fmla="*/ 1 w 47"/>
                  <a:gd name="T3" fmla="*/ 26 h 55"/>
                  <a:gd name="T4" fmla="*/ 8 w 47"/>
                  <a:gd name="T5" fmla="*/ 55 h 55"/>
                  <a:gd name="T6" fmla="*/ 47 w 47"/>
                  <a:gd name="T7" fmla="*/ 0 h 55"/>
                  <a:gd name="T8" fmla="*/ 0 w 47"/>
                  <a:gd name="T9" fmla="*/ 18 h 55"/>
                </a:gdLst>
                <a:ahLst/>
                <a:cxnLst>
                  <a:cxn ang="0">
                    <a:pos x="T0" y="T1"/>
                  </a:cxn>
                  <a:cxn ang="0">
                    <a:pos x="T2" y="T3"/>
                  </a:cxn>
                  <a:cxn ang="0">
                    <a:pos x="T4" y="T5"/>
                  </a:cxn>
                  <a:cxn ang="0">
                    <a:pos x="T6" y="T7"/>
                  </a:cxn>
                  <a:cxn ang="0">
                    <a:pos x="T8" y="T9"/>
                  </a:cxn>
                </a:cxnLst>
                <a:rect l="0" t="0" r="r" b="b"/>
                <a:pathLst>
                  <a:path w="47" h="55">
                    <a:moveTo>
                      <a:pt x="0" y="18"/>
                    </a:moveTo>
                    <a:cubicBezTo>
                      <a:pt x="0" y="21"/>
                      <a:pt x="1" y="24"/>
                      <a:pt x="1" y="26"/>
                    </a:cubicBezTo>
                    <a:cubicBezTo>
                      <a:pt x="3" y="36"/>
                      <a:pt x="6" y="45"/>
                      <a:pt x="8" y="55"/>
                    </a:cubicBezTo>
                    <a:cubicBezTo>
                      <a:pt x="19" y="32"/>
                      <a:pt x="32" y="13"/>
                      <a:pt x="47" y="0"/>
                    </a:cubicBezTo>
                    <a:cubicBezTo>
                      <a:pt x="30" y="4"/>
                      <a:pt x="15" y="10"/>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18">
                <a:extLst>
                  <a:ext uri="{FF2B5EF4-FFF2-40B4-BE49-F238E27FC236}">
                    <a16:creationId xmlns:a16="http://schemas.microsoft.com/office/drawing/2014/main" id="{93920F61-2E0A-4ABF-B9EF-172C4917067E}"/>
                  </a:ext>
                </a:extLst>
              </p:cNvPr>
              <p:cNvSpPr>
                <a:spLocks/>
              </p:cNvSpPr>
              <p:nvPr/>
            </p:nvSpPr>
            <p:spPr bwMode="auto">
              <a:xfrm>
                <a:off x="4039" y="1086"/>
                <a:ext cx="123" cy="122"/>
              </a:xfrm>
              <a:custGeom>
                <a:avLst/>
                <a:gdLst>
                  <a:gd name="T0" fmla="*/ 38 w 52"/>
                  <a:gd name="T1" fmla="*/ 0 h 52"/>
                  <a:gd name="T2" fmla="*/ 0 w 52"/>
                  <a:gd name="T3" fmla="*/ 32 h 52"/>
                  <a:gd name="T4" fmla="*/ 52 w 52"/>
                  <a:gd name="T5" fmla="*/ 52 h 52"/>
                  <a:gd name="T6" fmla="*/ 52 w 52"/>
                  <a:gd name="T7" fmla="*/ 51 h 52"/>
                  <a:gd name="T8" fmla="*/ 39 w 52"/>
                  <a:gd name="T9" fmla="*/ 3 h 52"/>
                  <a:gd name="T10" fmla="*/ 38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38" y="0"/>
                    </a:moveTo>
                    <a:cubicBezTo>
                      <a:pt x="24" y="9"/>
                      <a:pt x="11" y="20"/>
                      <a:pt x="0" y="32"/>
                    </a:cubicBezTo>
                    <a:cubicBezTo>
                      <a:pt x="15" y="40"/>
                      <a:pt x="33" y="47"/>
                      <a:pt x="52" y="52"/>
                    </a:cubicBezTo>
                    <a:cubicBezTo>
                      <a:pt x="52" y="52"/>
                      <a:pt x="52" y="52"/>
                      <a:pt x="52" y="51"/>
                    </a:cubicBezTo>
                    <a:cubicBezTo>
                      <a:pt x="47" y="34"/>
                      <a:pt x="42" y="18"/>
                      <a:pt x="39" y="3"/>
                    </a:cubicBezTo>
                    <a:cubicBezTo>
                      <a:pt x="39" y="2"/>
                      <a:pt x="38"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19">
                <a:extLst>
                  <a:ext uri="{FF2B5EF4-FFF2-40B4-BE49-F238E27FC236}">
                    <a16:creationId xmlns:a16="http://schemas.microsoft.com/office/drawing/2014/main" id="{4A34B57F-E30B-47C0-8089-D97DFD20CFEB}"/>
                  </a:ext>
                </a:extLst>
              </p:cNvPr>
              <p:cNvSpPr>
                <a:spLocks/>
              </p:cNvSpPr>
              <p:nvPr/>
            </p:nvSpPr>
            <p:spPr bwMode="auto">
              <a:xfrm>
                <a:off x="4415" y="1256"/>
                <a:ext cx="224" cy="224"/>
              </a:xfrm>
              <a:custGeom>
                <a:avLst/>
                <a:gdLst>
                  <a:gd name="T0" fmla="*/ 81 w 95"/>
                  <a:gd name="T1" fmla="*/ 0 h 95"/>
                  <a:gd name="T2" fmla="*/ 0 w 95"/>
                  <a:gd name="T3" fmla="*/ 9 h 95"/>
                  <a:gd name="T4" fmla="*/ 0 w 95"/>
                  <a:gd name="T5" fmla="*/ 95 h 95"/>
                  <a:gd name="T6" fmla="*/ 95 w 95"/>
                  <a:gd name="T7" fmla="*/ 95 h 95"/>
                  <a:gd name="T8" fmla="*/ 81 w 95"/>
                  <a:gd name="T9" fmla="*/ 0 h 95"/>
                </a:gdLst>
                <a:ahLst/>
                <a:cxnLst>
                  <a:cxn ang="0">
                    <a:pos x="T0" y="T1"/>
                  </a:cxn>
                  <a:cxn ang="0">
                    <a:pos x="T2" y="T3"/>
                  </a:cxn>
                  <a:cxn ang="0">
                    <a:pos x="T4" y="T5"/>
                  </a:cxn>
                  <a:cxn ang="0">
                    <a:pos x="T6" y="T7"/>
                  </a:cxn>
                  <a:cxn ang="0">
                    <a:pos x="T8" y="T9"/>
                  </a:cxn>
                </a:cxnLst>
                <a:rect l="0" t="0" r="r" b="b"/>
                <a:pathLst>
                  <a:path w="95" h="95">
                    <a:moveTo>
                      <a:pt x="81" y="0"/>
                    </a:moveTo>
                    <a:cubicBezTo>
                      <a:pt x="56" y="6"/>
                      <a:pt x="28" y="9"/>
                      <a:pt x="0" y="9"/>
                    </a:cubicBezTo>
                    <a:cubicBezTo>
                      <a:pt x="0" y="95"/>
                      <a:pt x="0" y="95"/>
                      <a:pt x="0" y="95"/>
                    </a:cubicBezTo>
                    <a:cubicBezTo>
                      <a:pt x="95" y="95"/>
                      <a:pt x="95" y="95"/>
                      <a:pt x="95" y="95"/>
                    </a:cubicBezTo>
                    <a:cubicBezTo>
                      <a:pt x="95" y="61"/>
                      <a:pt x="89" y="28"/>
                      <a:pt x="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20">
                <a:extLst>
                  <a:ext uri="{FF2B5EF4-FFF2-40B4-BE49-F238E27FC236}">
                    <a16:creationId xmlns:a16="http://schemas.microsoft.com/office/drawing/2014/main" id="{B14736E4-E879-4BFB-B41C-F294E3DDB001}"/>
                  </a:ext>
                </a:extLst>
              </p:cNvPr>
              <p:cNvSpPr>
                <a:spLocks/>
              </p:cNvSpPr>
              <p:nvPr/>
            </p:nvSpPr>
            <p:spPr bwMode="auto">
              <a:xfrm>
                <a:off x="4415" y="1518"/>
                <a:ext cx="224" cy="125"/>
              </a:xfrm>
              <a:custGeom>
                <a:avLst/>
                <a:gdLst>
                  <a:gd name="T0" fmla="*/ 0 w 95"/>
                  <a:gd name="T1" fmla="*/ 44 h 53"/>
                  <a:gd name="T2" fmla="*/ 91 w 95"/>
                  <a:gd name="T3" fmla="*/ 53 h 53"/>
                  <a:gd name="T4" fmla="*/ 95 w 95"/>
                  <a:gd name="T5" fmla="*/ 0 h 53"/>
                  <a:gd name="T6" fmla="*/ 0 w 95"/>
                  <a:gd name="T7" fmla="*/ 0 h 53"/>
                  <a:gd name="T8" fmla="*/ 0 w 95"/>
                  <a:gd name="T9" fmla="*/ 44 h 53"/>
                </a:gdLst>
                <a:ahLst/>
                <a:cxnLst>
                  <a:cxn ang="0">
                    <a:pos x="T0" y="T1"/>
                  </a:cxn>
                  <a:cxn ang="0">
                    <a:pos x="T2" y="T3"/>
                  </a:cxn>
                  <a:cxn ang="0">
                    <a:pos x="T4" y="T5"/>
                  </a:cxn>
                  <a:cxn ang="0">
                    <a:pos x="T6" y="T7"/>
                  </a:cxn>
                  <a:cxn ang="0">
                    <a:pos x="T8" y="T9"/>
                  </a:cxn>
                </a:cxnLst>
                <a:rect l="0" t="0" r="r" b="b"/>
                <a:pathLst>
                  <a:path w="95" h="53">
                    <a:moveTo>
                      <a:pt x="0" y="44"/>
                    </a:moveTo>
                    <a:cubicBezTo>
                      <a:pt x="33" y="49"/>
                      <a:pt x="63" y="51"/>
                      <a:pt x="91" y="53"/>
                    </a:cubicBezTo>
                    <a:cubicBezTo>
                      <a:pt x="94" y="36"/>
                      <a:pt x="95" y="18"/>
                      <a:pt x="95" y="0"/>
                    </a:cubicBezTo>
                    <a:cubicBezTo>
                      <a:pt x="0" y="0"/>
                      <a:pt x="0" y="0"/>
                      <a:pt x="0" y="0"/>
                    </a:cubicBez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21">
                <a:extLst>
                  <a:ext uri="{FF2B5EF4-FFF2-40B4-BE49-F238E27FC236}">
                    <a16:creationId xmlns:a16="http://schemas.microsoft.com/office/drawing/2014/main" id="{A619162A-FB26-4E31-9C55-2F9C73BFCBB6}"/>
                  </a:ext>
                </a:extLst>
              </p:cNvPr>
              <p:cNvSpPr>
                <a:spLocks/>
              </p:cNvSpPr>
              <p:nvPr/>
            </p:nvSpPr>
            <p:spPr bwMode="auto">
              <a:xfrm>
                <a:off x="4415" y="1660"/>
                <a:ext cx="208" cy="87"/>
              </a:xfrm>
              <a:custGeom>
                <a:avLst/>
                <a:gdLst>
                  <a:gd name="T0" fmla="*/ 88 w 88"/>
                  <a:gd name="T1" fmla="*/ 9 h 37"/>
                  <a:gd name="T2" fmla="*/ 0 w 88"/>
                  <a:gd name="T3" fmla="*/ 0 h 37"/>
                  <a:gd name="T4" fmla="*/ 0 w 88"/>
                  <a:gd name="T5" fmla="*/ 1 h 37"/>
                  <a:gd name="T6" fmla="*/ 17 w 88"/>
                  <a:gd name="T7" fmla="*/ 28 h 37"/>
                  <a:gd name="T8" fmla="*/ 81 w 88"/>
                  <a:gd name="T9" fmla="*/ 37 h 37"/>
                  <a:gd name="T10" fmla="*/ 88 w 88"/>
                  <a:gd name="T11" fmla="*/ 9 h 37"/>
                </a:gdLst>
                <a:ahLst/>
                <a:cxnLst>
                  <a:cxn ang="0">
                    <a:pos x="T0" y="T1"/>
                  </a:cxn>
                  <a:cxn ang="0">
                    <a:pos x="T2" y="T3"/>
                  </a:cxn>
                  <a:cxn ang="0">
                    <a:pos x="T4" y="T5"/>
                  </a:cxn>
                  <a:cxn ang="0">
                    <a:pos x="T6" y="T7"/>
                  </a:cxn>
                  <a:cxn ang="0">
                    <a:pos x="T8" y="T9"/>
                  </a:cxn>
                  <a:cxn ang="0">
                    <a:pos x="T10" y="T11"/>
                  </a:cxn>
                </a:cxnLst>
                <a:rect l="0" t="0" r="r" b="b"/>
                <a:pathLst>
                  <a:path w="88" h="37">
                    <a:moveTo>
                      <a:pt x="88" y="9"/>
                    </a:moveTo>
                    <a:cubicBezTo>
                      <a:pt x="60" y="7"/>
                      <a:pt x="30" y="4"/>
                      <a:pt x="0" y="0"/>
                    </a:cubicBezTo>
                    <a:cubicBezTo>
                      <a:pt x="0" y="1"/>
                      <a:pt x="0" y="1"/>
                      <a:pt x="0" y="1"/>
                    </a:cubicBezTo>
                    <a:cubicBezTo>
                      <a:pt x="6" y="11"/>
                      <a:pt x="12" y="19"/>
                      <a:pt x="17" y="28"/>
                    </a:cubicBezTo>
                    <a:cubicBezTo>
                      <a:pt x="40" y="29"/>
                      <a:pt x="61" y="32"/>
                      <a:pt x="81" y="37"/>
                    </a:cubicBezTo>
                    <a:cubicBezTo>
                      <a:pt x="84" y="28"/>
                      <a:pt x="86" y="18"/>
                      <a:pt x="8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6" name="Freeform 22">
                <a:extLst>
                  <a:ext uri="{FF2B5EF4-FFF2-40B4-BE49-F238E27FC236}">
                    <a16:creationId xmlns:a16="http://schemas.microsoft.com/office/drawing/2014/main" id="{BDDB6BCD-2E45-4EA7-BCD1-34837865EC7B}"/>
                  </a:ext>
                </a:extLst>
              </p:cNvPr>
              <p:cNvSpPr>
                <a:spLocks/>
              </p:cNvSpPr>
              <p:nvPr/>
            </p:nvSpPr>
            <p:spPr bwMode="auto">
              <a:xfrm>
                <a:off x="4415" y="1761"/>
                <a:ext cx="123" cy="232"/>
              </a:xfrm>
              <a:custGeom>
                <a:avLst/>
                <a:gdLst>
                  <a:gd name="T0" fmla="*/ 9 w 52"/>
                  <a:gd name="T1" fmla="*/ 1 h 98"/>
                  <a:gd name="T2" fmla="*/ 0 w 52"/>
                  <a:gd name="T3" fmla="*/ 0 h 98"/>
                  <a:gd name="T4" fmla="*/ 0 w 52"/>
                  <a:gd name="T5" fmla="*/ 98 h 98"/>
                  <a:gd name="T6" fmla="*/ 5 w 52"/>
                  <a:gd name="T7" fmla="*/ 98 h 98"/>
                  <a:gd name="T8" fmla="*/ 52 w 52"/>
                  <a:gd name="T9" fmla="*/ 59 h 98"/>
                  <a:gd name="T10" fmla="*/ 9 w 52"/>
                  <a:gd name="T11" fmla="*/ 1 h 98"/>
                </a:gdLst>
                <a:ahLst/>
                <a:cxnLst>
                  <a:cxn ang="0">
                    <a:pos x="T0" y="T1"/>
                  </a:cxn>
                  <a:cxn ang="0">
                    <a:pos x="T2" y="T3"/>
                  </a:cxn>
                  <a:cxn ang="0">
                    <a:pos x="T4" y="T5"/>
                  </a:cxn>
                  <a:cxn ang="0">
                    <a:pos x="T6" y="T7"/>
                  </a:cxn>
                  <a:cxn ang="0">
                    <a:pos x="T8" y="T9"/>
                  </a:cxn>
                  <a:cxn ang="0">
                    <a:pos x="T10" y="T11"/>
                  </a:cxn>
                </a:cxnLst>
                <a:rect l="0" t="0" r="r" b="b"/>
                <a:pathLst>
                  <a:path w="52" h="98">
                    <a:moveTo>
                      <a:pt x="9" y="1"/>
                    </a:moveTo>
                    <a:cubicBezTo>
                      <a:pt x="6" y="0"/>
                      <a:pt x="3" y="0"/>
                      <a:pt x="0" y="0"/>
                    </a:cubicBezTo>
                    <a:cubicBezTo>
                      <a:pt x="0" y="98"/>
                      <a:pt x="0" y="98"/>
                      <a:pt x="0" y="98"/>
                    </a:cubicBezTo>
                    <a:cubicBezTo>
                      <a:pt x="2" y="98"/>
                      <a:pt x="3" y="98"/>
                      <a:pt x="5" y="98"/>
                    </a:cubicBezTo>
                    <a:cubicBezTo>
                      <a:pt x="22" y="93"/>
                      <a:pt x="38" y="80"/>
                      <a:pt x="52" y="59"/>
                    </a:cubicBezTo>
                    <a:cubicBezTo>
                      <a:pt x="38" y="42"/>
                      <a:pt x="23" y="2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7" name="Freeform 23">
                <a:extLst>
                  <a:ext uri="{FF2B5EF4-FFF2-40B4-BE49-F238E27FC236}">
                    <a16:creationId xmlns:a16="http://schemas.microsoft.com/office/drawing/2014/main" id="{0D583B2E-C82F-405C-B58C-FBECFB0E6859}"/>
                  </a:ext>
                </a:extLst>
              </p:cNvPr>
              <p:cNvSpPr>
                <a:spLocks/>
              </p:cNvSpPr>
              <p:nvPr/>
            </p:nvSpPr>
            <p:spPr bwMode="auto">
              <a:xfrm>
                <a:off x="4484" y="1766"/>
                <a:ext cx="113" cy="102"/>
              </a:xfrm>
              <a:custGeom>
                <a:avLst/>
                <a:gdLst>
                  <a:gd name="T0" fmla="*/ 48 w 48"/>
                  <a:gd name="T1" fmla="*/ 7 h 43"/>
                  <a:gd name="T2" fmla="*/ 0 w 48"/>
                  <a:gd name="T3" fmla="*/ 0 h 43"/>
                  <a:gd name="T4" fmla="*/ 32 w 48"/>
                  <a:gd name="T5" fmla="*/ 43 h 43"/>
                  <a:gd name="T6" fmla="*/ 48 w 48"/>
                  <a:gd name="T7" fmla="*/ 7 h 43"/>
                </a:gdLst>
                <a:ahLst/>
                <a:cxnLst>
                  <a:cxn ang="0">
                    <a:pos x="T0" y="T1"/>
                  </a:cxn>
                  <a:cxn ang="0">
                    <a:pos x="T2" y="T3"/>
                  </a:cxn>
                  <a:cxn ang="0">
                    <a:pos x="T4" y="T5"/>
                  </a:cxn>
                  <a:cxn ang="0">
                    <a:pos x="T6" y="T7"/>
                  </a:cxn>
                </a:cxnLst>
                <a:rect l="0" t="0" r="r" b="b"/>
                <a:pathLst>
                  <a:path w="48" h="43">
                    <a:moveTo>
                      <a:pt x="48" y="7"/>
                    </a:moveTo>
                    <a:cubicBezTo>
                      <a:pt x="32" y="4"/>
                      <a:pt x="16" y="1"/>
                      <a:pt x="0" y="0"/>
                    </a:cubicBezTo>
                    <a:cubicBezTo>
                      <a:pt x="11" y="16"/>
                      <a:pt x="21" y="30"/>
                      <a:pt x="32" y="43"/>
                    </a:cubicBezTo>
                    <a:cubicBezTo>
                      <a:pt x="38" y="32"/>
                      <a:pt x="43" y="20"/>
                      <a:pt x="4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8" name="Freeform 24">
                <a:extLst>
                  <a:ext uri="{FF2B5EF4-FFF2-40B4-BE49-F238E27FC236}">
                    <a16:creationId xmlns:a16="http://schemas.microsoft.com/office/drawing/2014/main" id="{5940042F-637A-4E75-AFF4-58215292D72E}"/>
                  </a:ext>
                </a:extLst>
              </p:cNvPr>
              <p:cNvSpPr>
                <a:spLocks/>
              </p:cNvSpPr>
              <p:nvPr/>
            </p:nvSpPr>
            <p:spPr bwMode="auto">
              <a:xfrm>
                <a:off x="4202" y="1010"/>
                <a:ext cx="175" cy="229"/>
              </a:xfrm>
              <a:custGeom>
                <a:avLst/>
                <a:gdLst>
                  <a:gd name="T0" fmla="*/ 74 w 74"/>
                  <a:gd name="T1" fmla="*/ 92 h 97"/>
                  <a:gd name="T2" fmla="*/ 74 w 74"/>
                  <a:gd name="T3" fmla="*/ 0 h 97"/>
                  <a:gd name="T4" fmla="*/ 0 w 74"/>
                  <a:gd name="T5" fmla="*/ 85 h 97"/>
                  <a:gd name="T6" fmla="*/ 2 w 74"/>
                  <a:gd name="T7" fmla="*/ 89 h 97"/>
                  <a:gd name="T8" fmla="*/ 69 w 74"/>
                  <a:gd name="T9" fmla="*/ 97 h 97"/>
                  <a:gd name="T10" fmla="*/ 74 w 74"/>
                  <a:gd name="T11" fmla="*/ 92 h 97"/>
                </a:gdLst>
                <a:ahLst/>
                <a:cxnLst>
                  <a:cxn ang="0">
                    <a:pos x="T0" y="T1"/>
                  </a:cxn>
                  <a:cxn ang="0">
                    <a:pos x="T2" y="T3"/>
                  </a:cxn>
                  <a:cxn ang="0">
                    <a:pos x="T4" y="T5"/>
                  </a:cxn>
                  <a:cxn ang="0">
                    <a:pos x="T6" y="T7"/>
                  </a:cxn>
                  <a:cxn ang="0">
                    <a:pos x="T8" y="T9"/>
                  </a:cxn>
                  <a:cxn ang="0">
                    <a:pos x="T10" y="T11"/>
                  </a:cxn>
                </a:cxnLst>
                <a:rect l="0" t="0" r="r" b="b"/>
                <a:pathLst>
                  <a:path w="74" h="97">
                    <a:moveTo>
                      <a:pt x="74" y="92"/>
                    </a:moveTo>
                    <a:cubicBezTo>
                      <a:pt x="74" y="0"/>
                      <a:pt x="74" y="0"/>
                      <a:pt x="74" y="0"/>
                    </a:cubicBezTo>
                    <a:cubicBezTo>
                      <a:pt x="44" y="5"/>
                      <a:pt x="18" y="38"/>
                      <a:pt x="0" y="85"/>
                    </a:cubicBezTo>
                    <a:cubicBezTo>
                      <a:pt x="1" y="86"/>
                      <a:pt x="1" y="88"/>
                      <a:pt x="2" y="89"/>
                    </a:cubicBezTo>
                    <a:cubicBezTo>
                      <a:pt x="23" y="94"/>
                      <a:pt x="45" y="96"/>
                      <a:pt x="69" y="97"/>
                    </a:cubicBezTo>
                    <a:cubicBezTo>
                      <a:pt x="71" y="95"/>
                      <a:pt x="73" y="93"/>
                      <a:pt x="7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25">
                <a:extLst>
                  <a:ext uri="{FF2B5EF4-FFF2-40B4-BE49-F238E27FC236}">
                    <a16:creationId xmlns:a16="http://schemas.microsoft.com/office/drawing/2014/main" id="{46E4A280-E29D-4171-9904-8A041810528C}"/>
                  </a:ext>
                </a:extLst>
              </p:cNvPr>
              <p:cNvSpPr>
                <a:spLocks/>
              </p:cNvSpPr>
              <p:nvPr/>
            </p:nvSpPr>
            <p:spPr bwMode="auto">
              <a:xfrm>
                <a:off x="4417" y="1121"/>
                <a:ext cx="178" cy="118"/>
              </a:xfrm>
              <a:custGeom>
                <a:avLst/>
                <a:gdLst>
                  <a:gd name="T0" fmla="*/ 56 w 75"/>
                  <a:gd name="T1" fmla="*/ 0 h 50"/>
                  <a:gd name="T2" fmla="*/ 0 w 75"/>
                  <a:gd name="T3" fmla="*/ 50 h 50"/>
                  <a:gd name="T4" fmla="*/ 75 w 75"/>
                  <a:gd name="T5" fmla="*/ 41 h 50"/>
                  <a:gd name="T6" fmla="*/ 56 w 75"/>
                  <a:gd name="T7" fmla="*/ 0 h 50"/>
                </a:gdLst>
                <a:ahLst/>
                <a:cxnLst>
                  <a:cxn ang="0">
                    <a:pos x="T0" y="T1"/>
                  </a:cxn>
                  <a:cxn ang="0">
                    <a:pos x="T2" y="T3"/>
                  </a:cxn>
                  <a:cxn ang="0">
                    <a:pos x="T4" y="T5"/>
                  </a:cxn>
                  <a:cxn ang="0">
                    <a:pos x="T6" y="T7"/>
                  </a:cxn>
                </a:cxnLst>
                <a:rect l="0" t="0" r="r" b="b"/>
                <a:pathLst>
                  <a:path w="75" h="50">
                    <a:moveTo>
                      <a:pt x="56" y="0"/>
                    </a:moveTo>
                    <a:cubicBezTo>
                      <a:pt x="38" y="14"/>
                      <a:pt x="19" y="31"/>
                      <a:pt x="0" y="50"/>
                    </a:cubicBezTo>
                    <a:cubicBezTo>
                      <a:pt x="26" y="50"/>
                      <a:pt x="52" y="47"/>
                      <a:pt x="75" y="41"/>
                    </a:cubicBezTo>
                    <a:cubicBezTo>
                      <a:pt x="70" y="26"/>
                      <a:pt x="63" y="12"/>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0" name="Freeform 26">
                <a:extLst>
                  <a:ext uri="{FF2B5EF4-FFF2-40B4-BE49-F238E27FC236}">
                    <a16:creationId xmlns:a16="http://schemas.microsoft.com/office/drawing/2014/main" id="{CA190C7B-59D9-4D27-834B-2F7A6F4BEC36}"/>
                  </a:ext>
                </a:extLst>
              </p:cNvPr>
              <p:cNvSpPr>
                <a:spLocks/>
              </p:cNvSpPr>
              <p:nvPr/>
            </p:nvSpPr>
            <p:spPr bwMode="auto">
              <a:xfrm>
                <a:off x="4585" y="1792"/>
                <a:ext cx="168" cy="146"/>
              </a:xfrm>
              <a:custGeom>
                <a:avLst/>
                <a:gdLst>
                  <a:gd name="T0" fmla="*/ 71 w 71"/>
                  <a:gd name="T1" fmla="*/ 20 h 62"/>
                  <a:gd name="T2" fmla="*/ 21 w 71"/>
                  <a:gd name="T3" fmla="*/ 0 h 62"/>
                  <a:gd name="T4" fmla="*/ 0 w 71"/>
                  <a:gd name="T5" fmla="*/ 45 h 62"/>
                  <a:gd name="T6" fmla="*/ 16 w 71"/>
                  <a:gd name="T7" fmla="*/ 62 h 62"/>
                  <a:gd name="T8" fmla="*/ 71 w 71"/>
                  <a:gd name="T9" fmla="*/ 20 h 62"/>
                </a:gdLst>
                <a:ahLst/>
                <a:cxnLst>
                  <a:cxn ang="0">
                    <a:pos x="T0" y="T1"/>
                  </a:cxn>
                  <a:cxn ang="0">
                    <a:pos x="T2" y="T3"/>
                  </a:cxn>
                  <a:cxn ang="0">
                    <a:pos x="T4" y="T5"/>
                  </a:cxn>
                  <a:cxn ang="0">
                    <a:pos x="T6" y="T7"/>
                  </a:cxn>
                  <a:cxn ang="0">
                    <a:pos x="T8" y="T9"/>
                  </a:cxn>
                </a:cxnLst>
                <a:rect l="0" t="0" r="r" b="b"/>
                <a:pathLst>
                  <a:path w="71" h="62">
                    <a:moveTo>
                      <a:pt x="71" y="20"/>
                    </a:moveTo>
                    <a:cubicBezTo>
                      <a:pt x="56" y="12"/>
                      <a:pt x="39" y="6"/>
                      <a:pt x="21" y="0"/>
                    </a:cubicBezTo>
                    <a:cubicBezTo>
                      <a:pt x="15" y="17"/>
                      <a:pt x="8" y="32"/>
                      <a:pt x="0" y="45"/>
                    </a:cubicBezTo>
                    <a:cubicBezTo>
                      <a:pt x="6" y="51"/>
                      <a:pt x="11" y="57"/>
                      <a:pt x="16" y="62"/>
                    </a:cubicBezTo>
                    <a:cubicBezTo>
                      <a:pt x="36" y="51"/>
                      <a:pt x="55" y="37"/>
                      <a:pt x="7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1" name="Freeform 27">
                <a:extLst>
                  <a:ext uri="{FF2B5EF4-FFF2-40B4-BE49-F238E27FC236}">
                    <a16:creationId xmlns:a16="http://schemas.microsoft.com/office/drawing/2014/main" id="{A15FDEA7-FE44-4B4D-95EB-5FEE2FA765B3}"/>
                  </a:ext>
                </a:extLst>
              </p:cNvPr>
              <p:cNvSpPr>
                <a:spLocks/>
              </p:cNvSpPr>
              <p:nvPr/>
            </p:nvSpPr>
            <p:spPr bwMode="auto">
              <a:xfrm>
                <a:off x="4526" y="1931"/>
                <a:ext cx="59" cy="45"/>
              </a:xfrm>
              <a:custGeom>
                <a:avLst/>
                <a:gdLst>
                  <a:gd name="T0" fmla="*/ 0 w 25"/>
                  <a:gd name="T1" fmla="*/ 19 h 19"/>
                  <a:gd name="T2" fmla="*/ 25 w 25"/>
                  <a:gd name="T3" fmla="*/ 10 h 19"/>
                  <a:gd name="T4" fmla="*/ 16 w 25"/>
                  <a:gd name="T5" fmla="*/ 0 h 19"/>
                  <a:gd name="T6" fmla="*/ 0 w 25"/>
                  <a:gd name="T7" fmla="*/ 19 h 19"/>
                </a:gdLst>
                <a:ahLst/>
                <a:cxnLst>
                  <a:cxn ang="0">
                    <a:pos x="T0" y="T1"/>
                  </a:cxn>
                  <a:cxn ang="0">
                    <a:pos x="T2" y="T3"/>
                  </a:cxn>
                  <a:cxn ang="0">
                    <a:pos x="T4" y="T5"/>
                  </a:cxn>
                  <a:cxn ang="0">
                    <a:pos x="T6" y="T7"/>
                  </a:cxn>
                </a:cxnLst>
                <a:rect l="0" t="0" r="r" b="b"/>
                <a:pathLst>
                  <a:path w="25" h="19">
                    <a:moveTo>
                      <a:pt x="0" y="19"/>
                    </a:moveTo>
                    <a:cubicBezTo>
                      <a:pt x="9" y="16"/>
                      <a:pt x="17" y="13"/>
                      <a:pt x="25" y="10"/>
                    </a:cubicBezTo>
                    <a:cubicBezTo>
                      <a:pt x="22" y="7"/>
                      <a:pt x="19" y="4"/>
                      <a:pt x="16" y="0"/>
                    </a:cubicBezTo>
                    <a:cubicBezTo>
                      <a:pt x="11" y="7"/>
                      <a:pt x="6"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Freeform 28">
                <a:extLst>
                  <a:ext uri="{FF2B5EF4-FFF2-40B4-BE49-F238E27FC236}">
                    <a16:creationId xmlns:a16="http://schemas.microsoft.com/office/drawing/2014/main" id="{57B93741-3831-435C-8D38-3006375414BF}"/>
                  </a:ext>
                </a:extLst>
              </p:cNvPr>
              <p:cNvSpPr>
                <a:spLocks/>
              </p:cNvSpPr>
              <p:nvPr/>
            </p:nvSpPr>
            <p:spPr bwMode="auto">
              <a:xfrm>
                <a:off x="4668" y="1518"/>
                <a:ext cx="222" cy="130"/>
              </a:xfrm>
              <a:custGeom>
                <a:avLst/>
                <a:gdLst>
                  <a:gd name="T0" fmla="*/ 0 w 94"/>
                  <a:gd name="T1" fmla="*/ 54 h 55"/>
                  <a:gd name="T2" fmla="*/ 85 w 94"/>
                  <a:gd name="T3" fmla="*/ 52 h 55"/>
                  <a:gd name="T4" fmla="*/ 94 w 94"/>
                  <a:gd name="T5" fmla="*/ 0 h 55"/>
                  <a:gd name="T6" fmla="*/ 4 w 94"/>
                  <a:gd name="T7" fmla="*/ 0 h 55"/>
                  <a:gd name="T8" fmla="*/ 0 w 94"/>
                  <a:gd name="T9" fmla="*/ 54 h 55"/>
                </a:gdLst>
                <a:ahLst/>
                <a:cxnLst>
                  <a:cxn ang="0">
                    <a:pos x="T0" y="T1"/>
                  </a:cxn>
                  <a:cxn ang="0">
                    <a:pos x="T2" y="T3"/>
                  </a:cxn>
                  <a:cxn ang="0">
                    <a:pos x="T4" y="T5"/>
                  </a:cxn>
                  <a:cxn ang="0">
                    <a:pos x="T6" y="T7"/>
                  </a:cxn>
                  <a:cxn ang="0">
                    <a:pos x="T8" y="T9"/>
                  </a:cxn>
                </a:cxnLst>
                <a:rect l="0" t="0" r="r" b="b"/>
                <a:pathLst>
                  <a:path w="94" h="55">
                    <a:moveTo>
                      <a:pt x="0" y="54"/>
                    </a:moveTo>
                    <a:cubicBezTo>
                      <a:pt x="33" y="55"/>
                      <a:pt x="62" y="54"/>
                      <a:pt x="85" y="52"/>
                    </a:cubicBezTo>
                    <a:cubicBezTo>
                      <a:pt x="90" y="36"/>
                      <a:pt x="93" y="18"/>
                      <a:pt x="94" y="0"/>
                    </a:cubicBezTo>
                    <a:cubicBezTo>
                      <a:pt x="4" y="0"/>
                      <a:pt x="4" y="0"/>
                      <a:pt x="4" y="0"/>
                    </a:cubicBezTo>
                    <a:cubicBezTo>
                      <a:pt x="4" y="19"/>
                      <a:pt x="3" y="37"/>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3" name="Freeform 29">
                <a:extLst>
                  <a:ext uri="{FF2B5EF4-FFF2-40B4-BE49-F238E27FC236}">
                    <a16:creationId xmlns:a16="http://schemas.microsoft.com/office/drawing/2014/main" id="{19CB3D53-5DFB-4226-9055-F8B4744508E5}"/>
                  </a:ext>
                </a:extLst>
              </p:cNvPr>
              <p:cNvSpPr>
                <a:spLocks/>
              </p:cNvSpPr>
              <p:nvPr/>
            </p:nvSpPr>
            <p:spPr bwMode="auto">
              <a:xfrm>
                <a:off x="4580" y="1064"/>
                <a:ext cx="175" cy="144"/>
              </a:xfrm>
              <a:custGeom>
                <a:avLst/>
                <a:gdLst>
                  <a:gd name="T0" fmla="*/ 74 w 74"/>
                  <a:gd name="T1" fmla="*/ 41 h 61"/>
                  <a:gd name="T2" fmla="*/ 20 w 74"/>
                  <a:gd name="T3" fmla="*/ 0 h 61"/>
                  <a:gd name="T4" fmla="*/ 0 w 74"/>
                  <a:gd name="T5" fmla="*/ 14 h 61"/>
                  <a:gd name="T6" fmla="*/ 22 w 74"/>
                  <a:gd name="T7" fmla="*/ 61 h 61"/>
                  <a:gd name="T8" fmla="*/ 74 w 74"/>
                  <a:gd name="T9" fmla="*/ 41 h 61"/>
                </a:gdLst>
                <a:ahLst/>
                <a:cxnLst>
                  <a:cxn ang="0">
                    <a:pos x="T0" y="T1"/>
                  </a:cxn>
                  <a:cxn ang="0">
                    <a:pos x="T2" y="T3"/>
                  </a:cxn>
                  <a:cxn ang="0">
                    <a:pos x="T4" y="T5"/>
                  </a:cxn>
                  <a:cxn ang="0">
                    <a:pos x="T6" y="T7"/>
                  </a:cxn>
                  <a:cxn ang="0">
                    <a:pos x="T8" y="T9"/>
                  </a:cxn>
                </a:cxnLst>
                <a:rect l="0" t="0" r="r" b="b"/>
                <a:pathLst>
                  <a:path w="74" h="61">
                    <a:moveTo>
                      <a:pt x="74" y="41"/>
                    </a:moveTo>
                    <a:cubicBezTo>
                      <a:pt x="58" y="24"/>
                      <a:pt x="40" y="10"/>
                      <a:pt x="20" y="0"/>
                    </a:cubicBezTo>
                    <a:cubicBezTo>
                      <a:pt x="13" y="4"/>
                      <a:pt x="7" y="9"/>
                      <a:pt x="0" y="14"/>
                    </a:cubicBezTo>
                    <a:cubicBezTo>
                      <a:pt x="9" y="28"/>
                      <a:pt x="16" y="44"/>
                      <a:pt x="22" y="61"/>
                    </a:cubicBezTo>
                    <a:cubicBezTo>
                      <a:pt x="41" y="56"/>
                      <a:pt x="59" y="49"/>
                      <a:pt x="7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4" name="Freeform 30">
                <a:extLst>
                  <a:ext uri="{FF2B5EF4-FFF2-40B4-BE49-F238E27FC236}">
                    <a16:creationId xmlns:a16="http://schemas.microsoft.com/office/drawing/2014/main" id="{BBC7B748-3B4A-4176-AA78-7C59B52A6920}"/>
                  </a:ext>
                </a:extLst>
              </p:cNvPr>
              <p:cNvSpPr>
                <a:spLocks/>
              </p:cNvSpPr>
              <p:nvPr/>
            </p:nvSpPr>
            <p:spPr bwMode="auto">
              <a:xfrm>
                <a:off x="4519" y="1022"/>
                <a:ext cx="68" cy="45"/>
              </a:xfrm>
              <a:custGeom>
                <a:avLst/>
                <a:gdLst>
                  <a:gd name="T0" fmla="*/ 17 w 29"/>
                  <a:gd name="T1" fmla="*/ 19 h 19"/>
                  <a:gd name="T2" fmla="*/ 29 w 29"/>
                  <a:gd name="T3" fmla="*/ 10 h 19"/>
                  <a:gd name="T4" fmla="*/ 0 w 29"/>
                  <a:gd name="T5" fmla="*/ 0 h 19"/>
                  <a:gd name="T6" fmla="*/ 17 w 29"/>
                  <a:gd name="T7" fmla="*/ 19 h 19"/>
                </a:gdLst>
                <a:ahLst/>
                <a:cxnLst>
                  <a:cxn ang="0">
                    <a:pos x="T0" y="T1"/>
                  </a:cxn>
                  <a:cxn ang="0">
                    <a:pos x="T2" y="T3"/>
                  </a:cxn>
                  <a:cxn ang="0">
                    <a:pos x="T4" y="T5"/>
                  </a:cxn>
                  <a:cxn ang="0">
                    <a:pos x="T6" y="T7"/>
                  </a:cxn>
                </a:cxnLst>
                <a:rect l="0" t="0" r="r" b="b"/>
                <a:pathLst>
                  <a:path w="29" h="19">
                    <a:moveTo>
                      <a:pt x="17" y="19"/>
                    </a:moveTo>
                    <a:cubicBezTo>
                      <a:pt x="21" y="16"/>
                      <a:pt x="25" y="13"/>
                      <a:pt x="29" y="10"/>
                    </a:cubicBezTo>
                    <a:cubicBezTo>
                      <a:pt x="20" y="6"/>
                      <a:pt x="10" y="2"/>
                      <a:pt x="0" y="0"/>
                    </a:cubicBezTo>
                    <a:cubicBezTo>
                      <a:pt x="6" y="5"/>
                      <a:pt x="12" y="11"/>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5" name="Freeform 31">
                <a:extLst>
                  <a:ext uri="{FF2B5EF4-FFF2-40B4-BE49-F238E27FC236}">
                    <a16:creationId xmlns:a16="http://schemas.microsoft.com/office/drawing/2014/main" id="{092D1D94-8DD7-4655-BF28-C214FB15E479}"/>
                  </a:ext>
                </a:extLst>
              </p:cNvPr>
              <p:cNvSpPr>
                <a:spLocks noEditPoints="1"/>
              </p:cNvSpPr>
              <p:nvPr/>
            </p:nvSpPr>
            <p:spPr bwMode="auto">
              <a:xfrm>
                <a:off x="3713" y="814"/>
                <a:ext cx="1380" cy="1264"/>
              </a:xfrm>
              <a:custGeom>
                <a:avLst/>
                <a:gdLst>
                  <a:gd name="T0" fmla="*/ 471 w 584"/>
                  <a:gd name="T1" fmla="*/ 188 h 535"/>
                  <a:gd name="T2" fmla="*/ 436 w 584"/>
                  <a:gd name="T3" fmla="*/ 67 h 535"/>
                  <a:gd name="T4" fmla="*/ 411 w 584"/>
                  <a:gd name="T5" fmla="*/ 79 h 535"/>
                  <a:gd name="T6" fmla="*/ 348 w 584"/>
                  <a:gd name="T7" fmla="*/ 122 h 535"/>
                  <a:gd name="T8" fmla="*/ 229 w 584"/>
                  <a:gd name="T9" fmla="*/ 241 h 535"/>
                  <a:gd name="T10" fmla="*/ 187 w 584"/>
                  <a:gd name="T11" fmla="*/ 116 h 535"/>
                  <a:gd name="T12" fmla="*/ 300 w 584"/>
                  <a:gd name="T13" fmla="*/ 82 h 535"/>
                  <a:gd name="T14" fmla="*/ 182 w 584"/>
                  <a:gd name="T15" fmla="*/ 112 h 535"/>
                  <a:gd name="T16" fmla="*/ 203 w 584"/>
                  <a:gd name="T17" fmla="*/ 187 h 535"/>
                  <a:gd name="T18" fmla="*/ 171 w 584"/>
                  <a:gd name="T19" fmla="*/ 315 h 535"/>
                  <a:gd name="T20" fmla="*/ 82 w 584"/>
                  <a:gd name="T21" fmla="*/ 298 h 535"/>
                  <a:gd name="T22" fmla="*/ 40 w 584"/>
                  <a:gd name="T23" fmla="*/ 268 h 535"/>
                  <a:gd name="T24" fmla="*/ 96 w 584"/>
                  <a:gd name="T25" fmla="*/ 211 h 535"/>
                  <a:gd name="T26" fmla="*/ 171 w 584"/>
                  <a:gd name="T27" fmla="*/ 282 h 535"/>
                  <a:gd name="T28" fmla="*/ 101 w 584"/>
                  <a:gd name="T29" fmla="*/ 200 h 535"/>
                  <a:gd name="T30" fmla="*/ 27 w 584"/>
                  <a:gd name="T31" fmla="*/ 276 h 535"/>
                  <a:gd name="T32" fmla="*/ 52 w 584"/>
                  <a:gd name="T33" fmla="*/ 290 h 535"/>
                  <a:gd name="T34" fmla="*/ 163 w 584"/>
                  <a:gd name="T35" fmla="*/ 327 h 535"/>
                  <a:gd name="T36" fmla="*/ 101 w 584"/>
                  <a:gd name="T37" fmla="*/ 520 h 535"/>
                  <a:gd name="T38" fmla="*/ 218 w 584"/>
                  <a:gd name="T39" fmla="*/ 486 h 535"/>
                  <a:gd name="T40" fmla="*/ 139 w 584"/>
                  <a:gd name="T41" fmla="*/ 434 h 535"/>
                  <a:gd name="T42" fmla="*/ 104 w 584"/>
                  <a:gd name="T43" fmla="*/ 517 h 535"/>
                  <a:gd name="T44" fmla="*/ 167 w 584"/>
                  <a:gd name="T45" fmla="*/ 328 h 535"/>
                  <a:gd name="T46" fmla="*/ 280 w 584"/>
                  <a:gd name="T47" fmla="*/ 350 h 535"/>
                  <a:gd name="T48" fmla="*/ 302 w 584"/>
                  <a:gd name="T49" fmla="*/ 385 h 535"/>
                  <a:gd name="T50" fmla="*/ 364 w 584"/>
                  <a:gd name="T51" fmla="*/ 468 h 535"/>
                  <a:gd name="T52" fmla="*/ 467 w 584"/>
                  <a:gd name="T53" fmla="*/ 528 h 535"/>
                  <a:gd name="T54" fmla="*/ 481 w 584"/>
                  <a:gd name="T55" fmla="*/ 436 h 535"/>
                  <a:gd name="T56" fmla="*/ 475 w 584"/>
                  <a:gd name="T57" fmla="*/ 386 h 535"/>
                  <a:gd name="T58" fmla="*/ 402 w 584"/>
                  <a:gd name="T59" fmla="*/ 368 h 535"/>
                  <a:gd name="T60" fmla="*/ 464 w 584"/>
                  <a:gd name="T61" fmla="*/ 405 h 535"/>
                  <a:gd name="T62" fmla="*/ 466 w 584"/>
                  <a:gd name="T63" fmla="*/ 450 h 535"/>
                  <a:gd name="T64" fmla="*/ 465 w 584"/>
                  <a:gd name="T65" fmla="*/ 525 h 535"/>
                  <a:gd name="T66" fmla="*/ 355 w 584"/>
                  <a:gd name="T67" fmla="*/ 451 h 535"/>
                  <a:gd name="T68" fmla="*/ 297 w 584"/>
                  <a:gd name="T69" fmla="*/ 371 h 535"/>
                  <a:gd name="T70" fmla="*/ 386 w 584"/>
                  <a:gd name="T71" fmla="*/ 361 h 535"/>
                  <a:gd name="T72" fmla="*/ 486 w 584"/>
                  <a:gd name="T73" fmla="*/ 361 h 535"/>
                  <a:gd name="T74" fmla="*/ 188 w 584"/>
                  <a:gd name="T75" fmla="*/ 329 h 535"/>
                  <a:gd name="T76" fmla="*/ 172 w 584"/>
                  <a:gd name="T77" fmla="*/ 322 h 535"/>
                  <a:gd name="T78" fmla="*/ 200 w 584"/>
                  <a:gd name="T79" fmla="*/ 282 h 535"/>
                  <a:gd name="T80" fmla="*/ 252 w 584"/>
                  <a:gd name="T81" fmla="*/ 298 h 535"/>
                  <a:gd name="T82" fmla="*/ 188 w 584"/>
                  <a:gd name="T83" fmla="*/ 329 h 535"/>
                  <a:gd name="T84" fmla="*/ 403 w 584"/>
                  <a:gd name="T85" fmla="*/ 357 h 535"/>
                  <a:gd name="T86" fmla="*/ 283 w 584"/>
                  <a:gd name="T87" fmla="*/ 346 h 535"/>
                  <a:gd name="T88" fmla="*/ 256 w 584"/>
                  <a:gd name="T89" fmla="*/ 298 h 535"/>
                  <a:gd name="T90" fmla="*/ 232 w 584"/>
                  <a:gd name="T91" fmla="*/ 243 h 535"/>
                  <a:gd name="T92" fmla="*/ 351 w 584"/>
                  <a:gd name="T93" fmla="*/ 125 h 535"/>
                  <a:gd name="T94" fmla="*/ 413 w 584"/>
                  <a:gd name="T95" fmla="*/ 82 h 535"/>
                  <a:gd name="T96" fmla="*/ 438 w 584"/>
                  <a:gd name="T97" fmla="*/ 71 h 535"/>
                  <a:gd name="T98" fmla="*/ 461 w 584"/>
                  <a:gd name="T99" fmla="*/ 172 h 535"/>
                  <a:gd name="T100" fmla="*/ 408 w 584"/>
                  <a:gd name="T101" fmla="*/ 282 h 535"/>
                  <a:gd name="T102" fmla="*/ 497 w 584"/>
                  <a:gd name="T103" fmla="*/ 26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4" h="535">
                    <a:moveTo>
                      <a:pt x="496" y="263"/>
                    </a:moveTo>
                    <a:cubicBezTo>
                      <a:pt x="496" y="262"/>
                      <a:pt x="496" y="261"/>
                      <a:pt x="496" y="260"/>
                    </a:cubicBezTo>
                    <a:cubicBezTo>
                      <a:pt x="492" y="234"/>
                      <a:pt x="484" y="210"/>
                      <a:pt x="471" y="188"/>
                    </a:cubicBezTo>
                    <a:cubicBezTo>
                      <a:pt x="470" y="186"/>
                      <a:pt x="469" y="184"/>
                      <a:pt x="468" y="182"/>
                    </a:cubicBezTo>
                    <a:cubicBezTo>
                      <a:pt x="495" y="124"/>
                      <a:pt x="501" y="84"/>
                      <a:pt x="482" y="69"/>
                    </a:cubicBezTo>
                    <a:cubicBezTo>
                      <a:pt x="473" y="61"/>
                      <a:pt x="457" y="61"/>
                      <a:pt x="436" y="67"/>
                    </a:cubicBezTo>
                    <a:cubicBezTo>
                      <a:pt x="434" y="63"/>
                      <a:pt x="429" y="60"/>
                      <a:pt x="424" y="60"/>
                    </a:cubicBezTo>
                    <a:cubicBezTo>
                      <a:pt x="416" y="60"/>
                      <a:pt x="410" y="66"/>
                      <a:pt x="410" y="74"/>
                    </a:cubicBezTo>
                    <a:cubicBezTo>
                      <a:pt x="410" y="76"/>
                      <a:pt x="410" y="77"/>
                      <a:pt x="411" y="79"/>
                    </a:cubicBezTo>
                    <a:cubicBezTo>
                      <a:pt x="400" y="85"/>
                      <a:pt x="389" y="92"/>
                      <a:pt x="376" y="100"/>
                    </a:cubicBezTo>
                    <a:cubicBezTo>
                      <a:pt x="371" y="104"/>
                      <a:pt x="366" y="107"/>
                      <a:pt x="361" y="111"/>
                    </a:cubicBezTo>
                    <a:cubicBezTo>
                      <a:pt x="357" y="115"/>
                      <a:pt x="353" y="118"/>
                      <a:pt x="348" y="122"/>
                    </a:cubicBezTo>
                    <a:cubicBezTo>
                      <a:pt x="332" y="135"/>
                      <a:pt x="315" y="150"/>
                      <a:pt x="297" y="167"/>
                    </a:cubicBezTo>
                    <a:cubicBezTo>
                      <a:pt x="288" y="176"/>
                      <a:pt x="278" y="186"/>
                      <a:pt x="269" y="196"/>
                    </a:cubicBezTo>
                    <a:cubicBezTo>
                      <a:pt x="255" y="210"/>
                      <a:pt x="242" y="225"/>
                      <a:pt x="229" y="241"/>
                    </a:cubicBezTo>
                    <a:cubicBezTo>
                      <a:pt x="221" y="223"/>
                      <a:pt x="214" y="205"/>
                      <a:pt x="208" y="188"/>
                    </a:cubicBezTo>
                    <a:cubicBezTo>
                      <a:pt x="203" y="176"/>
                      <a:pt x="199" y="163"/>
                      <a:pt x="196" y="151"/>
                    </a:cubicBezTo>
                    <a:cubicBezTo>
                      <a:pt x="192" y="139"/>
                      <a:pt x="189" y="127"/>
                      <a:pt x="187" y="116"/>
                    </a:cubicBezTo>
                    <a:cubicBezTo>
                      <a:pt x="186" y="114"/>
                      <a:pt x="186" y="111"/>
                      <a:pt x="185" y="109"/>
                    </a:cubicBezTo>
                    <a:cubicBezTo>
                      <a:pt x="175" y="59"/>
                      <a:pt x="179" y="25"/>
                      <a:pt x="197" y="16"/>
                    </a:cubicBezTo>
                    <a:cubicBezTo>
                      <a:pt x="217" y="5"/>
                      <a:pt x="256" y="30"/>
                      <a:pt x="300" y="82"/>
                    </a:cubicBezTo>
                    <a:cubicBezTo>
                      <a:pt x="306" y="82"/>
                      <a:pt x="306" y="82"/>
                      <a:pt x="306" y="82"/>
                    </a:cubicBezTo>
                    <a:cubicBezTo>
                      <a:pt x="259" y="26"/>
                      <a:pt x="218" y="0"/>
                      <a:pt x="195" y="13"/>
                    </a:cubicBezTo>
                    <a:cubicBezTo>
                      <a:pt x="175" y="23"/>
                      <a:pt x="171" y="58"/>
                      <a:pt x="182" y="112"/>
                    </a:cubicBezTo>
                    <a:cubicBezTo>
                      <a:pt x="182" y="113"/>
                      <a:pt x="182" y="115"/>
                      <a:pt x="183" y="117"/>
                    </a:cubicBezTo>
                    <a:cubicBezTo>
                      <a:pt x="185" y="129"/>
                      <a:pt x="189" y="143"/>
                      <a:pt x="193" y="157"/>
                    </a:cubicBezTo>
                    <a:cubicBezTo>
                      <a:pt x="196" y="167"/>
                      <a:pt x="200" y="177"/>
                      <a:pt x="203" y="187"/>
                    </a:cubicBezTo>
                    <a:cubicBezTo>
                      <a:pt x="210" y="206"/>
                      <a:pt x="217" y="225"/>
                      <a:pt x="226" y="244"/>
                    </a:cubicBezTo>
                    <a:cubicBezTo>
                      <a:pt x="215" y="257"/>
                      <a:pt x="205" y="270"/>
                      <a:pt x="195" y="282"/>
                    </a:cubicBezTo>
                    <a:cubicBezTo>
                      <a:pt x="187" y="293"/>
                      <a:pt x="179" y="304"/>
                      <a:pt x="171" y="315"/>
                    </a:cubicBezTo>
                    <a:cubicBezTo>
                      <a:pt x="169" y="318"/>
                      <a:pt x="167" y="321"/>
                      <a:pt x="165" y="324"/>
                    </a:cubicBezTo>
                    <a:cubicBezTo>
                      <a:pt x="134" y="316"/>
                      <a:pt x="106" y="308"/>
                      <a:pt x="82" y="298"/>
                    </a:cubicBezTo>
                    <a:cubicBezTo>
                      <a:pt x="82" y="298"/>
                      <a:pt x="82" y="298"/>
                      <a:pt x="82" y="298"/>
                    </a:cubicBezTo>
                    <a:cubicBezTo>
                      <a:pt x="71" y="294"/>
                      <a:pt x="62" y="290"/>
                      <a:pt x="53" y="286"/>
                    </a:cubicBezTo>
                    <a:cubicBezTo>
                      <a:pt x="54" y="285"/>
                      <a:pt x="54" y="284"/>
                      <a:pt x="54" y="282"/>
                    </a:cubicBezTo>
                    <a:cubicBezTo>
                      <a:pt x="54" y="275"/>
                      <a:pt x="48" y="268"/>
                      <a:pt x="40" y="268"/>
                    </a:cubicBezTo>
                    <a:cubicBezTo>
                      <a:pt x="36" y="268"/>
                      <a:pt x="32" y="270"/>
                      <a:pt x="29" y="273"/>
                    </a:cubicBezTo>
                    <a:cubicBezTo>
                      <a:pt x="13" y="262"/>
                      <a:pt x="4" y="252"/>
                      <a:pt x="5" y="243"/>
                    </a:cubicBezTo>
                    <a:cubicBezTo>
                      <a:pt x="8" y="226"/>
                      <a:pt x="41" y="215"/>
                      <a:pt x="96" y="211"/>
                    </a:cubicBezTo>
                    <a:cubicBezTo>
                      <a:pt x="96" y="213"/>
                      <a:pt x="95" y="215"/>
                      <a:pt x="94" y="217"/>
                    </a:cubicBezTo>
                    <a:cubicBezTo>
                      <a:pt x="86" y="237"/>
                      <a:pt x="82" y="259"/>
                      <a:pt x="81" y="282"/>
                    </a:cubicBezTo>
                    <a:cubicBezTo>
                      <a:pt x="171" y="282"/>
                      <a:pt x="171" y="282"/>
                      <a:pt x="171" y="282"/>
                    </a:cubicBezTo>
                    <a:cubicBezTo>
                      <a:pt x="171" y="246"/>
                      <a:pt x="176" y="212"/>
                      <a:pt x="185" y="183"/>
                    </a:cubicBezTo>
                    <a:cubicBezTo>
                      <a:pt x="163" y="177"/>
                      <a:pt x="144" y="169"/>
                      <a:pt x="127" y="159"/>
                    </a:cubicBezTo>
                    <a:cubicBezTo>
                      <a:pt x="117" y="172"/>
                      <a:pt x="108" y="186"/>
                      <a:pt x="101" y="200"/>
                    </a:cubicBezTo>
                    <a:cubicBezTo>
                      <a:pt x="100" y="202"/>
                      <a:pt x="99" y="204"/>
                      <a:pt x="98" y="206"/>
                    </a:cubicBezTo>
                    <a:cubicBezTo>
                      <a:pt x="57" y="209"/>
                      <a:pt x="5" y="218"/>
                      <a:pt x="1" y="242"/>
                    </a:cubicBezTo>
                    <a:cubicBezTo>
                      <a:pt x="0" y="253"/>
                      <a:pt x="9" y="264"/>
                      <a:pt x="27" y="276"/>
                    </a:cubicBezTo>
                    <a:cubicBezTo>
                      <a:pt x="26" y="278"/>
                      <a:pt x="26" y="280"/>
                      <a:pt x="26" y="282"/>
                    </a:cubicBezTo>
                    <a:cubicBezTo>
                      <a:pt x="26" y="290"/>
                      <a:pt x="32" y="296"/>
                      <a:pt x="40" y="296"/>
                    </a:cubicBezTo>
                    <a:cubicBezTo>
                      <a:pt x="45" y="296"/>
                      <a:pt x="49" y="294"/>
                      <a:pt x="52" y="290"/>
                    </a:cubicBezTo>
                    <a:cubicBezTo>
                      <a:pt x="60" y="294"/>
                      <a:pt x="70" y="298"/>
                      <a:pt x="80" y="302"/>
                    </a:cubicBezTo>
                    <a:cubicBezTo>
                      <a:pt x="81" y="302"/>
                      <a:pt x="81" y="302"/>
                      <a:pt x="81" y="302"/>
                    </a:cubicBezTo>
                    <a:cubicBezTo>
                      <a:pt x="105" y="311"/>
                      <a:pt x="133" y="320"/>
                      <a:pt x="163" y="327"/>
                    </a:cubicBezTo>
                    <a:cubicBezTo>
                      <a:pt x="144" y="355"/>
                      <a:pt x="129" y="382"/>
                      <a:pt x="116" y="407"/>
                    </a:cubicBezTo>
                    <a:cubicBezTo>
                      <a:pt x="115" y="410"/>
                      <a:pt x="114" y="412"/>
                      <a:pt x="113" y="415"/>
                    </a:cubicBezTo>
                    <a:cubicBezTo>
                      <a:pt x="88" y="468"/>
                      <a:pt x="84" y="505"/>
                      <a:pt x="101" y="520"/>
                    </a:cubicBezTo>
                    <a:cubicBezTo>
                      <a:pt x="107" y="524"/>
                      <a:pt x="114" y="526"/>
                      <a:pt x="122" y="526"/>
                    </a:cubicBezTo>
                    <a:cubicBezTo>
                      <a:pt x="143" y="526"/>
                      <a:pt x="174" y="512"/>
                      <a:pt x="213" y="484"/>
                    </a:cubicBezTo>
                    <a:cubicBezTo>
                      <a:pt x="214" y="485"/>
                      <a:pt x="216" y="486"/>
                      <a:pt x="218" y="486"/>
                    </a:cubicBezTo>
                    <a:cubicBezTo>
                      <a:pt x="223" y="488"/>
                      <a:pt x="229" y="490"/>
                      <a:pt x="234" y="492"/>
                    </a:cubicBezTo>
                    <a:cubicBezTo>
                      <a:pt x="216" y="474"/>
                      <a:pt x="200" y="447"/>
                      <a:pt x="189" y="414"/>
                    </a:cubicBezTo>
                    <a:cubicBezTo>
                      <a:pt x="171" y="420"/>
                      <a:pt x="154" y="426"/>
                      <a:pt x="139" y="434"/>
                    </a:cubicBezTo>
                    <a:cubicBezTo>
                      <a:pt x="157" y="453"/>
                      <a:pt x="178" y="469"/>
                      <a:pt x="202" y="480"/>
                    </a:cubicBezTo>
                    <a:cubicBezTo>
                      <a:pt x="204" y="481"/>
                      <a:pt x="206" y="482"/>
                      <a:pt x="208" y="483"/>
                    </a:cubicBezTo>
                    <a:cubicBezTo>
                      <a:pt x="158" y="518"/>
                      <a:pt x="121" y="531"/>
                      <a:pt x="104" y="517"/>
                    </a:cubicBezTo>
                    <a:cubicBezTo>
                      <a:pt x="88" y="504"/>
                      <a:pt x="93" y="467"/>
                      <a:pt x="116" y="417"/>
                    </a:cubicBezTo>
                    <a:cubicBezTo>
                      <a:pt x="117" y="415"/>
                      <a:pt x="118" y="413"/>
                      <a:pt x="119" y="411"/>
                    </a:cubicBezTo>
                    <a:cubicBezTo>
                      <a:pt x="131" y="385"/>
                      <a:pt x="148" y="357"/>
                      <a:pt x="167" y="328"/>
                    </a:cubicBezTo>
                    <a:cubicBezTo>
                      <a:pt x="169" y="329"/>
                      <a:pt x="170" y="329"/>
                      <a:pt x="172" y="329"/>
                    </a:cubicBezTo>
                    <a:cubicBezTo>
                      <a:pt x="178" y="331"/>
                      <a:pt x="183" y="332"/>
                      <a:pt x="189" y="333"/>
                    </a:cubicBezTo>
                    <a:cubicBezTo>
                      <a:pt x="218" y="340"/>
                      <a:pt x="248" y="345"/>
                      <a:pt x="280" y="350"/>
                    </a:cubicBezTo>
                    <a:cubicBezTo>
                      <a:pt x="281" y="351"/>
                      <a:pt x="281" y="351"/>
                      <a:pt x="281" y="352"/>
                    </a:cubicBezTo>
                    <a:cubicBezTo>
                      <a:pt x="287" y="361"/>
                      <a:pt x="292" y="370"/>
                      <a:pt x="297" y="378"/>
                    </a:cubicBezTo>
                    <a:cubicBezTo>
                      <a:pt x="299" y="381"/>
                      <a:pt x="300" y="383"/>
                      <a:pt x="302" y="385"/>
                    </a:cubicBezTo>
                    <a:cubicBezTo>
                      <a:pt x="306" y="391"/>
                      <a:pt x="309" y="397"/>
                      <a:pt x="313" y="402"/>
                    </a:cubicBezTo>
                    <a:cubicBezTo>
                      <a:pt x="326" y="422"/>
                      <a:pt x="339" y="439"/>
                      <a:pt x="352" y="455"/>
                    </a:cubicBezTo>
                    <a:cubicBezTo>
                      <a:pt x="356" y="460"/>
                      <a:pt x="360" y="464"/>
                      <a:pt x="364" y="468"/>
                    </a:cubicBezTo>
                    <a:cubicBezTo>
                      <a:pt x="367" y="473"/>
                      <a:pt x="371" y="477"/>
                      <a:pt x="375" y="481"/>
                    </a:cubicBezTo>
                    <a:cubicBezTo>
                      <a:pt x="406" y="513"/>
                      <a:pt x="433" y="531"/>
                      <a:pt x="454" y="531"/>
                    </a:cubicBezTo>
                    <a:cubicBezTo>
                      <a:pt x="459" y="531"/>
                      <a:pt x="463" y="530"/>
                      <a:pt x="467" y="528"/>
                    </a:cubicBezTo>
                    <a:cubicBezTo>
                      <a:pt x="482" y="520"/>
                      <a:pt x="488" y="497"/>
                      <a:pt x="485" y="463"/>
                    </a:cubicBezTo>
                    <a:cubicBezTo>
                      <a:pt x="490" y="461"/>
                      <a:pt x="494" y="456"/>
                      <a:pt x="494" y="450"/>
                    </a:cubicBezTo>
                    <a:cubicBezTo>
                      <a:pt x="494" y="443"/>
                      <a:pt x="489" y="437"/>
                      <a:pt x="481" y="436"/>
                    </a:cubicBezTo>
                    <a:cubicBezTo>
                      <a:pt x="479" y="423"/>
                      <a:pt x="475" y="409"/>
                      <a:pt x="471" y="393"/>
                    </a:cubicBezTo>
                    <a:cubicBezTo>
                      <a:pt x="471" y="393"/>
                      <a:pt x="471" y="393"/>
                      <a:pt x="471" y="393"/>
                    </a:cubicBezTo>
                    <a:cubicBezTo>
                      <a:pt x="472" y="391"/>
                      <a:pt x="474" y="388"/>
                      <a:pt x="475" y="386"/>
                    </a:cubicBezTo>
                    <a:cubicBezTo>
                      <a:pt x="478" y="380"/>
                      <a:pt x="481" y="373"/>
                      <a:pt x="484" y="367"/>
                    </a:cubicBezTo>
                    <a:cubicBezTo>
                      <a:pt x="470" y="368"/>
                      <a:pt x="455" y="368"/>
                      <a:pt x="439" y="368"/>
                    </a:cubicBezTo>
                    <a:cubicBezTo>
                      <a:pt x="427" y="368"/>
                      <a:pt x="415" y="368"/>
                      <a:pt x="402" y="368"/>
                    </a:cubicBezTo>
                    <a:cubicBezTo>
                      <a:pt x="400" y="378"/>
                      <a:pt x="397" y="389"/>
                      <a:pt x="394" y="399"/>
                    </a:cubicBezTo>
                    <a:cubicBezTo>
                      <a:pt x="415" y="405"/>
                      <a:pt x="434" y="413"/>
                      <a:pt x="451" y="422"/>
                    </a:cubicBezTo>
                    <a:cubicBezTo>
                      <a:pt x="456" y="417"/>
                      <a:pt x="460" y="411"/>
                      <a:pt x="464" y="405"/>
                    </a:cubicBezTo>
                    <a:cubicBezTo>
                      <a:pt x="465" y="403"/>
                      <a:pt x="467" y="400"/>
                      <a:pt x="468" y="398"/>
                    </a:cubicBezTo>
                    <a:cubicBezTo>
                      <a:pt x="472" y="412"/>
                      <a:pt x="475" y="425"/>
                      <a:pt x="477" y="436"/>
                    </a:cubicBezTo>
                    <a:cubicBezTo>
                      <a:pt x="471" y="438"/>
                      <a:pt x="466" y="443"/>
                      <a:pt x="466" y="450"/>
                    </a:cubicBezTo>
                    <a:cubicBezTo>
                      <a:pt x="466" y="458"/>
                      <a:pt x="473" y="464"/>
                      <a:pt x="480" y="464"/>
                    </a:cubicBezTo>
                    <a:cubicBezTo>
                      <a:pt x="481" y="464"/>
                      <a:pt x="481" y="464"/>
                      <a:pt x="481" y="464"/>
                    </a:cubicBezTo>
                    <a:cubicBezTo>
                      <a:pt x="484" y="496"/>
                      <a:pt x="478" y="518"/>
                      <a:pt x="465" y="525"/>
                    </a:cubicBezTo>
                    <a:cubicBezTo>
                      <a:pt x="446" y="535"/>
                      <a:pt x="415" y="516"/>
                      <a:pt x="379" y="479"/>
                    </a:cubicBezTo>
                    <a:cubicBezTo>
                      <a:pt x="375" y="474"/>
                      <a:pt x="370" y="470"/>
                      <a:pt x="366" y="465"/>
                    </a:cubicBezTo>
                    <a:cubicBezTo>
                      <a:pt x="362" y="460"/>
                      <a:pt x="358" y="456"/>
                      <a:pt x="355" y="451"/>
                    </a:cubicBezTo>
                    <a:cubicBezTo>
                      <a:pt x="343" y="437"/>
                      <a:pt x="330" y="420"/>
                      <a:pt x="318" y="402"/>
                    </a:cubicBezTo>
                    <a:cubicBezTo>
                      <a:pt x="314" y="397"/>
                      <a:pt x="311" y="391"/>
                      <a:pt x="307" y="386"/>
                    </a:cubicBezTo>
                    <a:cubicBezTo>
                      <a:pt x="304" y="381"/>
                      <a:pt x="301" y="376"/>
                      <a:pt x="297" y="371"/>
                    </a:cubicBezTo>
                    <a:cubicBezTo>
                      <a:pt x="293" y="364"/>
                      <a:pt x="289" y="357"/>
                      <a:pt x="285" y="351"/>
                    </a:cubicBezTo>
                    <a:cubicBezTo>
                      <a:pt x="289" y="351"/>
                      <a:pt x="293" y="352"/>
                      <a:pt x="297" y="352"/>
                    </a:cubicBezTo>
                    <a:cubicBezTo>
                      <a:pt x="329" y="356"/>
                      <a:pt x="358" y="359"/>
                      <a:pt x="386" y="361"/>
                    </a:cubicBezTo>
                    <a:cubicBezTo>
                      <a:pt x="392" y="361"/>
                      <a:pt x="397" y="361"/>
                      <a:pt x="403" y="362"/>
                    </a:cubicBezTo>
                    <a:cubicBezTo>
                      <a:pt x="415" y="362"/>
                      <a:pt x="427" y="362"/>
                      <a:pt x="438" y="362"/>
                    </a:cubicBezTo>
                    <a:cubicBezTo>
                      <a:pt x="455" y="362"/>
                      <a:pt x="471" y="362"/>
                      <a:pt x="486" y="361"/>
                    </a:cubicBezTo>
                    <a:cubicBezTo>
                      <a:pt x="542" y="356"/>
                      <a:pt x="578" y="344"/>
                      <a:pt x="581" y="325"/>
                    </a:cubicBezTo>
                    <a:cubicBezTo>
                      <a:pt x="584" y="306"/>
                      <a:pt x="554" y="284"/>
                      <a:pt x="496" y="263"/>
                    </a:cubicBezTo>
                    <a:close/>
                    <a:moveTo>
                      <a:pt x="188" y="329"/>
                    </a:moveTo>
                    <a:cubicBezTo>
                      <a:pt x="183" y="328"/>
                      <a:pt x="177" y="327"/>
                      <a:pt x="172" y="325"/>
                    </a:cubicBezTo>
                    <a:cubicBezTo>
                      <a:pt x="171" y="325"/>
                      <a:pt x="170" y="325"/>
                      <a:pt x="170" y="325"/>
                    </a:cubicBezTo>
                    <a:cubicBezTo>
                      <a:pt x="170" y="324"/>
                      <a:pt x="171" y="323"/>
                      <a:pt x="172" y="322"/>
                    </a:cubicBezTo>
                    <a:cubicBezTo>
                      <a:pt x="176" y="315"/>
                      <a:pt x="181" y="308"/>
                      <a:pt x="187" y="301"/>
                    </a:cubicBezTo>
                    <a:cubicBezTo>
                      <a:pt x="187" y="300"/>
                      <a:pt x="188" y="299"/>
                      <a:pt x="188" y="298"/>
                    </a:cubicBezTo>
                    <a:cubicBezTo>
                      <a:pt x="192" y="293"/>
                      <a:pt x="196" y="288"/>
                      <a:pt x="200" y="282"/>
                    </a:cubicBezTo>
                    <a:cubicBezTo>
                      <a:pt x="209" y="271"/>
                      <a:pt x="218" y="259"/>
                      <a:pt x="228" y="248"/>
                    </a:cubicBezTo>
                    <a:cubicBezTo>
                      <a:pt x="233" y="259"/>
                      <a:pt x="238" y="271"/>
                      <a:pt x="244" y="282"/>
                    </a:cubicBezTo>
                    <a:cubicBezTo>
                      <a:pt x="246" y="288"/>
                      <a:pt x="249" y="293"/>
                      <a:pt x="252" y="298"/>
                    </a:cubicBezTo>
                    <a:cubicBezTo>
                      <a:pt x="254" y="302"/>
                      <a:pt x="256" y="306"/>
                      <a:pt x="257" y="309"/>
                    </a:cubicBezTo>
                    <a:cubicBezTo>
                      <a:pt x="264" y="322"/>
                      <a:pt x="271" y="334"/>
                      <a:pt x="278" y="346"/>
                    </a:cubicBezTo>
                    <a:cubicBezTo>
                      <a:pt x="247" y="341"/>
                      <a:pt x="216" y="335"/>
                      <a:pt x="188" y="329"/>
                    </a:cubicBezTo>
                    <a:close/>
                    <a:moveTo>
                      <a:pt x="577" y="324"/>
                    </a:moveTo>
                    <a:cubicBezTo>
                      <a:pt x="575" y="341"/>
                      <a:pt x="540" y="352"/>
                      <a:pt x="487" y="356"/>
                    </a:cubicBezTo>
                    <a:cubicBezTo>
                      <a:pt x="463" y="358"/>
                      <a:pt x="434" y="359"/>
                      <a:pt x="403" y="357"/>
                    </a:cubicBezTo>
                    <a:cubicBezTo>
                      <a:pt x="398" y="357"/>
                      <a:pt x="393" y="357"/>
                      <a:pt x="387" y="357"/>
                    </a:cubicBezTo>
                    <a:cubicBezTo>
                      <a:pt x="359" y="355"/>
                      <a:pt x="329" y="352"/>
                      <a:pt x="297" y="348"/>
                    </a:cubicBezTo>
                    <a:cubicBezTo>
                      <a:pt x="293" y="348"/>
                      <a:pt x="288" y="347"/>
                      <a:pt x="283" y="346"/>
                    </a:cubicBezTo>
                    <a:cubicBezTo>
                      <a:pt x="282" y="346"/>
                      <a:pt x="282" y="345"/>
                      <a:pt x="281" y="344"/>
                    </a:cubicBezTo>
                    <a:cubicBezTo>
                      <a:pt x="274" y="332"/>
                      <a:pt x="268" y="320"/>
                      <a:pt x="261" y="307"/>
                    </a:cubicBezTo>
                    <a:cubicBezTo>
                      <a:pt x="259" y="304"/>
                      <a:pt x="258" y="301"/>
                      <a:pt x="256" y="298"/>
                    </a:cubicBezTo>
                    <a:cubicBezTo>
                      <a:pt x="254" y="293"/>
                      <a:pt x="251" y="288"/>
                      <a:pt x="248" y="282"/>
                    </a:cubicBezTo>
                    <a:cubicBezTo>
                      <a:pt x="242" y="270"/>
                      <a:pt x="236" y="257"/>
                      <a:pt x="231" y="245"/>
                    </a:cubicBezTo>
                    <a:cubicBezTo>
                      <a:pt x="231" y="244"/>
                      <a:pt x="231" y="244"/>
                      <a:pt x="232" y="243"/>
                    </a:cubicBezTo>
                    <a:cubicBezTo>
                      <a:pt x="246" y="227"/>
                      <a:pt x="260" y="211"/>
                      <a:pt x="274" y="196"/>
                    </a:cubicBezTo>
                    <a:cubicBezTo>
                      <a:pt x="282" y="188"/>
                      <a:pt x="290" y="180"/>
                      <a:pt x="297" y="173"/>
                    </a:cubicBezTo>
                    <a:cubicBezTo>
                      <a:pt x="316" y="155"/>
                      <a:pt x="334" y="139"/>
                      <a:pt x="351" y="125"/>
                    </a:cubicBezTo>
                    <a:cubicBezTo>
                      <a:pt x="355" y="121"/>
                      <a:pt x="359" y="118"/>
                      <a:pt x="364" y="115"/>
                    </a:cubicBezTo>
                    <a:cubicBezTo>
                      <a:pt x="369" y="110"/>
                      <a:pt x="375" y="106"/>
                      <a:pt x="380" y="102"/>
                    </a:cubicBezTo>
                    <a:cubicBezTo>
                      <a:pt x="392" y="94"/>
                      <a:pt x="403" y="88"/>
                      <a:pt x="413" y="82"/>
                    </a:cubicBezTo>
                    <a:cubicBezTo>
                      <a:pt x="415" y="86"/>
                      <a:pt x="419" y="88"/>
                      <a:pt x="424" y="88"/>
                    </a:cubicBezTo>
                    <a:cubicBezTo>
                      <a:pt x="432" y="88"/>
                      <a:pt x="438" y="82"/>
                      <a:pt x="438" y="74"/>
                    </a:cubicBezTo>
                    <a:cubicBezTo>
                      <a:pt x="438" y="73"/>
                      <a:pt x="438" y="72"/>
                      <a:pt x="438" y="71"/>
                    </a:cubicBezTo>
                    <a:cubicBezTo>
                      <a:pt x="456" y="65"/>
                      <a:pt x="471" y="64"/>
                      <a:pt x="480" y="72"/>
                    </a:cubicBezTo>
                    <a:cubicBezTo>
                      <a:pt x="496" y="86"/>
                      <a:pt x="491" y="124"/>
                      <a:pt x="465" y="178"/>
                    </a:cubicBezTo>
                    <a:cubicBezTo>
                      <a:pt x="464" y="176"/>
                      <a:pt x="463" y="174"/>
                      <a:pt x="461" y="172"/>
                    </a:cubicBezTo>
                    <a:cubicBezTo>
                      <a:pt x="458" y="167"/>
                      <a:pt x="455" y="163"/>
                      <a:pt x="452" y="159"/>
                    </a:cubicBezTo>
                    <a:cubicBezTo>
                      <a:pt x="435" y="169"/>
                      <a:pt x="415" y="177"/>
                      <a:pt x="394" y="183"/>
                    </a:cubicBezTo>
                    <a:cubicBezTo>
                      <a:pt x="403" y="212"/>
                      <a:pt x="408" y="246"/>
                      <a:pt x="408" y="282"/>
                    </a:cubicBezTo>
                    <a:cubicBezTo>
                      <a:pt x="498" y="282"/>
                      <a:pt x="498" y="282"/>
                      <a:pt x="498" y="282"/>
                    </a:cubicBezTo>
                    <a:cubicBezTo>
                      <a:pt x="498" y="280"/>
                      <a:pt x="498" y="277"/>
                      <a:pt x="498" y="274"/>
                    </a:cubicBezTo>
                    <a:cubicBezTo>
                      <a:pt x="497" y="272"/>
                      <a:pt x="497" y="270"/>
                      <a:pt x="497" y="268"/>
                    </a:cubicBezTo>
                    <a:cubicBezTo>
                      <a:pt x="550" y="287"/>
                      <a:pt x="579" y="308"/>
                      <a:pt x="577" y="3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Freeform 32">
                <a:extLst>
                  <a:ext uri="{FF2B5EF4-FFF2-40B4-BE49-F238E27FC236}">
                    <a16:creationId xmlns:a16="http://schemas.microsoft.com/office/drawing/2014/main" id="{304BAA08-B8B4-4D06-8E93-E2B4AFF8256D}"/>
                  </a:ext>
                </a:extLst>
              </p:cNvPr>
              <p:cNvSpPr>
                <a:spLocks/>
              </p:cNvSpPr>
              <p:nvPr/>
            </p:nvSpPr>
            <p:spPr bwMode="auto">
              <a:xfrm>
                <a:off x="4415" y="1010"/>
                <a:ext cx="113" cy="180"/>
              </a:xfrm>
              <a:custGeom>
                <a:avLst/>
                <a:gdLst>
                  <a:gd name="T0" fmla="*/ 0 w 48"/>
                  <a:gd name="T1" fmla="*/ 5 h 76"/>
                  <a:gd name="T2" fmla="*/ 0 w 48"/>
                  <a:gd name="T3" fmla="*/ 76 h 76"/>
                  <a:gd name="T4" fmla="*/ 48 w 48"/>
                  <a:gd name="T5" fmla="*/ 34 h 76"/>
                  <a:gd name="T6" fmla="*/ 0 w 48"/>
                  <a:gd name="T7" fmla="*/ 0 h 76"/>
                  <a:gd name="T8" fmla="*/ 0 w 48"/>
                  <a:gd name="T9" fmla="*/ 5 h 76"/>
                </a:gdLst>
                <a:ahLst/>
                <a:cxnLst>
                  <a:cxn ang="0">
                    <a:pos x="T0" y="T1"/>
                  </a:cxn>
                  <a:cxn ang="0">
                    <a:pos x="T2" y="T3"/>
                  </a:cxn>
                  <a:cxn ang="0">
                    <a:pos x="T4" y="T5"/>
                  </a:cxn>
                  <a:cxn ang="0">
                    <a:pos x="T6" y="T7"/>
                  </a:cxn>
                  <a:cxn ang="0">
                    <a:pos x="T8" y="T9"/>
                  </a:cxn>
                </a:cxnLst>
                <a:rect l="0" t="0" r="r" b="b"/>
                <a:pathLst>
                  <a:path w="48" h="76">
                    <a:moveTo>
                      <a:pt x="0" y="5"/>
                    </a:moveTo>
                    <a:cubicBezTo>
                      <a:pt x="0" y="76"/>
                      <a:pt x="0" y="76"/>
                      <a:pt x="0" y="76"/>
                    </a:cubicBezTo>
                    <a:cubicBezTo>
                      <a:pt x="16" y="61"/>
                      <a:pt x="32" y="46"/>
                      <a:pt x="48" y="34"/>
                    </a:cubicBezTo>
                    <a:cubicBezTo>
                      <a:pt x="32" y="13"/>
                      <a:pt x="17" y="4"/>
                      <a:pt x="0" y="0"/>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pic>
        <p:nvPicPr>
          <p:cNvPr id="107" name="Picture 2" descr="「tableau ロゴ」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091" y="3792212"/>
            <a:ext cx="1333474" cy="27949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mazon AthenaでS3上のデータをSQLで操作する | It works for me"/>
          <p:cNvPicPr>
            <a:picLocks noChangeAspect="1" noChangeArrowheads="1"/>
          </p:cNvPicPr>
          <p:nvPr/>
        </p:nvPicPr>
        <p:blipFill rotWithShape="1">
          <a:blip r:embed="rId4">
            <a:extLst>
              <a:ext uri="{28A0092B-C50C-407E-A947-70E740481C1C}">
                <a14:useLocalDpi xmlns:a14="http://schemas.microsoft.com/office/drawing/2010/main" val="0"/>
              </a:ext>
            </a:extLst>
          </a:blip>
          <a:srcRect l="22620" t="6500" r="23017" b="23632"/>
          <a:stretch/>
        </p:blipFill>
        <p:spPr bwMode="auto">
          <a:xfrm>
            <a:off x="4629038" y="3728447"/>
            <a:ext cx="400692" cy="362531"/>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直線矢印コネクタ 108"/>
          <p:cNvCxnSpPr/>
          <p:nvPr/>
        </p:nvCxnSpPr>
        <p:spPr>
          <a:xfrm flipH="1">
            <a:off x="4018220" y="4604677"/>
            <a:ext cx="3449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p:nvPr/>
        </p:nvCxnSpPr>
        <p:spPr>
          <a:xfrm flipH="1">
            <a:off x="5322102" y="4604677"/>
            <a:ext cx="12943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56"/>
          <p:cNvSpPr txBox="1"/>
          <p:nvPr/>
        </p:nvSpPr>
        <p:spPr>
          <a:xfrm>
            <a:off x="3156601" y="3474250"/>
            <a:ext cx="81919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200" dirty="0" smtClean="0">
                <a:latin typeface="Meiryo UI" panose="020B0604030504040204" pitchFamily="50" charset="-128"/>
                <a:ea typeface="Meiryo UI" panose="020B0604030504040204" pitchFamily="50" charset="-128"/>
              </a:rPr>
              <a:t>Lambda</a:t>
            </a:r>
          </a:p>
        </p:txBody>
      </p:sp>
      <p:pic>
        <p:nvPicPr>
          <p:cNvPr id="112" name="Graphic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619" y="3714460"/>
            <a:ext cx="347401" cy="34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テキスト ボックス 113"/>
          <p:cNvSpPr txBox="1"/>
          <p:nvPr/>
        </p:nvSpPr>
        <p:spPr>
          <a:xfrm>
            <a:off x="1387894" y="5778585"/>
            <a:ext cx="579005" cy="276999"/>
          </a:xfrm>
          <a:prstGeom prst="rect">
            <a:avLst/>
          </a:prstGeom>
          <a:noFill/>
        </p:spPr>
        <p:txBody>
          <a:bodyPr wrap="none" rtlCol="0">
            <a:spAutoFit/>
          </a:bodyPr>
          <a:lstStyle/>
          <a:p>
            <a:r>
              <a:rPr kumimoji="1" lang="en-US" altLang="ja-JP" sz="1200" dirty="0" smtClean="0"/>
              <a:t>SFT</a:t>
            </a:r>
            <a:r>
              <a:rPr kumimoji="1" lang="en-US" altLang="ja-JP" sz="1200" dirty="0"/>
              <a:t>P</a:t>
            </a:r>
            <a:endParaRPr kumimoji="1" lang="ja-JP" altLang="en-US" sz="1200" dirty="0"/>
          </a:p>
        </p:txBody>
      </p:sp>
      <p:sp>
        <p:nvSpPr>
          <p:cNvPr id="117" name="テキスト ボックス 116"/>
          <p:cNvSpPr txBox="1"/>
          <p:nvPr/>
        </p:nvSpPr>
        <p:spPr>
          <a:xfrm>
            <a:off x="8232753" y="5248169"/>
            <a:ext cx="1673247" cy="461665"/>
          </a:xfrm>
          <a:prstGeom prst="rect">
            <a:avLst/>
          </a:prstGeom>
          <a:noFill/>
        </p:spPr>
        <p:txBody>
          <a:bodyPr wrap="square" rtlCol="0">
            <a:spAutoFit/>
          </a:bodyPr>
          <a:lstStyle/>
          <a:p>
            <a:pPr marL="171450" indent="-171450">
              <a:buFont typeface="Wingdings" panose="05000000000000000000" pitchFamily="2" charset="2"/>
              <a:buChar char="ü"/>
            </a:pPr>
            <a:r>
              <a:rPr kumimoji="1" lang="ja-JP" altLang="en-US" sz="1200" dirty="0" smtClean="0">
                <a:latin typeface="+mj-ea"/>
                <a:ea typeface="+mj-ea"/>
              </a:rPr>
              <a:t>定型レポート閲覧</a:t>
            </a:r>
            <a:endParaRPr kumimoji="1" lang="en-US" altLang="ja-JP" sz="1200" dirty="0" smtClean="0">
              <a:latin typeface="+mj-ea"/>
              <a:ea typeface="+mj-ea"/>
            </a:endParaRPr>
          </a:p>
          <a:p>
            <a:pPr marL="171450" indent="-171450">
              <a:buFont typeface="Wingdings" panose="05000000000000000000" pitchFamily="2" charset="2"/>
              <a:buChar char="ü"/>
            </a:pPr>
            <a:r>
              <a:rPr kumimoji="1" lang="ja-JP" altLang="en-US" sz="1200" dirty="0" smtClean="0">
                <a:latin typeface="+mj-ea"/>
                <a:ea typeface="+mj-ea"/>
              </a:rPr>
              <a:t>自由</a:t>
            </a:r>
            <a:r>
              <a:rPr kumimoji="1" lang="ja-JP" altLang="en-US" sz="1200" dirty="0">
                <a:latin typeface="+mj-ea"/>
                <a:ea typeface="+mj-ea"/>
              </a:rPr>
              <a:t>分析</a:t>
            </a:r>
            <a:endParaRPr kumimoji="1" lang="ja-JP" altLang="en-US" sz="1200" dirty="0" smtClean="0">
              <a:latin typeface="+mj-ea"/>
              <a:ea typeface="+mj-ea"/>
            </a:endParaRPr>
          </a:p>
        </p:txBody>
      </p:sp>
      <p:sp>
        <p:nvSpPr>
          <p:cNvPr id="118" name="コンテンツ プレースホルダー 1"/>
          <p:cNvSpPr>
            <a:spLocks noGrp="1"/>
          </p:cNvSpPr>
          <p:nvPr/>
        </p:nvSpPr>
        <p:spPr>
          <a:xfrm>
            <a:off x="388989" y="794029"/>
            <a:ext cx="8944148" cy="402723"/>
          </a:xfrm>
          <a:prstGeom prst="rect">
            <a:avLst/>
          </a:prstGeom>
        </p:spPr>
        <p:txBody>
          <a:bodyPr lIns="90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r>
              <a:rPr lang="en-US" altLang="ja-JP" sz="1800" dirty="0" smtClean="0">
                <a:solidFill>
                  <a:schemeClr val="tx1"/>
                </a:solidFill>
              </a:rPr>
              <a:t>AWS</a:t>
            </a:r>
            <a:r>
              <a:rPr lang="ja-JP" altLang="en-US" sz="1800" dirty="0" smtClean="0">
                <a:solidFill>
                  <a:schemeClr val="tx1"/>
                </a:solidFill>
              </a:rPr>
              <a:t>に、データ連携・保管機能、</a:t>
            </a:r>
            <a:r>
              <a:rPr lang="en-US" altLang="ja-JP" sz="1800" dirty="0" smtClean="0">
                <a:solidFill>
                  <a:schemeClr val="tx1"/>
                </a:solidFill>
              </a:rPr>
              <a:t>ETL</a:t>
            </a:r>
            <a:r>
              <a:rPr lang="ja-JP" altLang="en-US" sz="1800" dirty="0" smtClean="0">
                <a:solidFill>
                  <a:schemeClr val="tx1"/>
                </a:solidFill>
              </a:rPr>
              <a:t>機能、</a:t>
            </a:r>
            <a:r>
              <a:rPr lang="en-US" altLang="ja-JP" sz="1800" dirty="0" smtClean="0">
                <a:solidFill>
                  <a:schemeClr val="tx1"/>
                </a:solidFill>
              </a:rPr>
              <a:t>BI</a:t>
            </a:r>
            <a:r>
              <a:rPr lang="ja-JP" altLang="en-US" sz="1800" dirty="0" smtClean="0">
                <a:solidFill>
                  <a:schemeClr val="tx1"/>
                </a:solidFill>
              </a:rPr>
              <a:t>機能を有するシステム構成とします。</a:t>
            </a:r>
            <a:endParaRPr lang="en-US" altLang="ja-JP" sz="1800" dirty="0" smtClean="0">
              <a:solidFill>
                <a:schemeClr val="tx1"/>
              </a:solidFill>
            </a:endParaRPr>
          </a:p>
          <a:p>
            <a:r>
              <a:rPr kumimoji="1" lang="ja-JP" altLang="en-US" sz="1800" dirty="0" smtClean="0">
                <a:solidFill>
                  <a:schemeClr val="tx1"/>
                </a:solidFill>
              </a:rPr>
              <a:t>売上管理、会員管理システムから連携されるデータの受信環境と、</a:t>
            </a:r>
            <a:r>
              <a:rPr kumimoji="1" lang="en-US" altLang="ja-JP" sz="1800" dirty="0" smtClean="0">
                <a:solidFill>
                  <a:schemeClr val="tx1"/>
                </a:solidFill>
              </a:rPr>
              <a:t>S3</a:t>
            </a:r>
            <a:r>
              <a:rPr lang="ja-JP" altLang="en-US" sz="1800" dirty="0" smtClean="0">
                <a:solidFill>
                  <a:schemeClr val="tx1"/>
                </a:solidFill>
              </a:rPr>
              <a:t>によ</a:t>
            </a:r>
            <a:r>
              <a:rPr lang="ja-JP" altLang="en-US" sz="1800" dirty="0">
                <a:solidFill>
                  <a:schemeClr val="tx1"/>
                </a:solidFill>
              </a:rPr>
              <a:t>る</a:t>
            </a:r>
            <a:r>
              <a:rPr kumimoji="1" lang="ja-JP" altLang="en-US" sz="1800" dirty="0" smtClean="0">
                <a:solidFill>
                  <a:schemeClr val="tx1"/>
                </a:solidFill>
              </a:rPr>
              <a:t>保管</a:t>
            </a:r>
            <a:r>
              <a:rPr lang="ja-JP" altLang="en-US" sz="1800" dirty="0" smtClean="0">
                <a:solidFill>
                  <a:schemeClr val="tx1"/>
                </a:solidFill>
              </a:rPr>
              <a:t>環境を構築します。データ連携方式は、</a:t>
            </a:r>
            <a:r>
              <a:rPr lang="en-US" altLang="ja-JP" sz="1800" dirty="0" smtClean="0">
                <a:solidFill>
                  <a:schemeClr val="tx1"/>
                </a:solidFill>
              </a:rPr>
              <a:t>SFTP</a:t>
            </a:r>
            <a:r>
              <a:rPr lang="ja-JP" altLang="en-US" sz="1800" dirty="0" smtClean="0">
                <a:solidFill>
                  <a:schemeClr val="tx1"/>
                </a:solidFill>
              </a:rPr>
              <a:t>受信もしくは</a:t>
            </a:r>
            <a:r>
              <a:rPr lang="en-US" altLang="ja-JP" sz="1800" dirty="0" smtClean="0">
                <a:solidFill>
                  <a:schemeClr val="tx1"/>
                </a:solidFill>
              </a:rPr>
              <a:t>S3</a:t>
            </a:r>
            <a:r>
              <a:rPr lang="ja-JP" altLang="en-US" sz="1800" dirty="0" smtClean="0">
                <a:solidFill>
                  <a:schemeClr val="tx1"/>
                </a:solidFill>
              </a:rPr>
              <a:t>アップロードを前提とします。</a:t>
            </a:r>
            <a:endParaRPr lang="en-US" altLang="ja-JP" sz="1800" dirty="0" smtClean="0">
              <a:solidFill>
                <a:schemeClr val="tx1"/>
              </a:solidFill>
            </a:endParaRPr>
          </a:p>
          <a:p>
            <a:r>
              <a:rPr kumimoji="1" lang="ja-JP" altLang="en-US" sz="1800" dirty="0" smtClean="0">
                <a:solidFill>
                  <a:schemeClr val="tx1"/>
                </a:solidFill>
              </a:rPr>
              <a:t>連携データに対して、</a:t>
            </a:r>
            <a:r>
              <a:rPr kumimoji="1" lang="en-US" altLang="ja-JP" sz="1800" dirty="0" smtClean="0">
                <a:solidFill>
                  <a:schemeClr val="tx1"/>
                </a:solidFill>
              </a:rPr>
              <a:t>Tableau Server</a:t>
            </a:r>
            <a:r>
              <a:rPr kumimoji="1" lang="ja-JP" altLang="en-US" sz="1800" dirty="0" smtClean="0">
                <a:solidFill>
                  <a:schemeClr val="tx1"/>
                </a:solidFill>
              </a:rPr>
              <a:t>から日次で</a:t>
            </a:r>
            <a:r>
              <a:rPr lang="en-US" altLang="ja-JP" sz="1800" dirty="0" smtClean="0">
                <a:solidFill>
                  <a:schemeClr val="tx1"/>
                </a:solidFill>
              </a:rPr>
              <a:t>DataMart</a:t>
            </a:r>
            <a:r>
              <a:rPr lang="ja-JP" altLang="en-US" sz="1800" dirty="0" smtClean="0">
                <a:solidFill>
                  <a:schemeClr val="tx1"/>
                </a:solidFill>
              </a:rPr>
              <a:t>を作成します。</a:t>
            </a:r>
            <a:endParaRPr lang="en-US" altLang="ja-JP" sz="1800" dirty="0" smtClean="0">
              <a:solidFill>
                <a:schemeClr val="tx1"/>
              </a:solidFill>
            </a:endParaRPr>
          </a:p>
          <a:p>
            <a:r>
              <a:rPr lang="ja-JP" altLang="en-US" sz="1800" dirty="0" smtClean="0">
                <a:solidFill>
                  <a:schemeClr val="tx1"/>
                </a:solidFill>
              </a:rPr>
              <a:t>ダッシュボードにて</a:t>
            </a:r>
            <a:r>
              <a:rPr lang="en-US" altLang="ja-JP" sz="1800" dirty="0" smtClean="0">
                <a:solidFill>
                  <a:schemeClr val="tx1"/>
                </a:solidFill>
              </a:rPr>
              <a:t>DataMart</a:t>
            </a:r>
            <a:r>
              <a:rPr lang="ja-JP" altLang="en-US" sz="1800" dirty="0" smtClean="0">
                <a:solidFill>
                  <a:schemeClr val="tx1"/>
                </a:solidFill>
              </a:rPr>
              <a:t>を参照し、</a:t>
            </a:r>
            <a:r>
              <a:rPr lang="en-US" altLang="ja-JP" sz="1800" dirty="0" smtClean="0">
                <a:solidFill>
                  <a:schemeClr val="tx1"/>
                </a:solidFill>
              </a:rPr>
              <a:t>Web</a:t>
            </a:r>
            <a:r>
              <a:rPr lang="ja-JP" altLang="en-US" sz="1800" dirty="0" smtClean="0">
                <a:solidFill>
                  <a:schemeClr val="tx1"/>
                </a:solidFill>
              </a:rPr>
              <a:t>ブラウザを通じて</a:t>
            </a:r>
            <a:r>
              <a:rPr lang="ja-JP" altLang="en-US" sz="1800" dirty="0">
                <a:solidFill>
                  <a:schemeClr val="tx1"/>
                </a:solidFill>
              </a:rPr>
              <a:t>定型</a:t>
            </a:r>
            <a:r>
              <a:rPr lang="ja-JP" altLang="en-US" sz="1800" dirty="0" smtClean="0">
                <a:solidFill>
                  <a:schemeClr val="tx1"/>
                </a:solidFill>
              </a:rPr>
              <a:t>レポートの確認と、自由分析を可能とします。</a:t>
            </a:r>
            <a:endParaRPr kumimoji="1" lang="ja-JP" altLang="en-US" sz="1800" dirty="0">
              <a:solidFill>
                <a:schemeClr val="tx1"/>
              </a:solidFill>
            </a:endParaRPr>
          </a:p>
        </p:txBody>
      </p:sp>
    </p:spTree>
    <p:extLst>
      <p:ext uri="{BB962C8B-B14F-4D97-AF65-F5344CB8AC3E}">
        <p14:creationId xmlns:p14="http://schemas.microsoft.com/office/powerpoint/2010/main" val="3412419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はじめに</a:t>
            </a:r>
            <a:endParaRPr kumimoji="1" lang="ja-JP" altLang="en-US" dirty="0"/>
          </a:p>
        </p:txBody>
      </p:sp>
      <p:sp>
        <p:nvSpPr>
          <p:cNvPr id="6" name="テキスト ボックス 5"/>
          <p:cNvSpPr txBox="1"/>
          <p:nvPr/>
        </p:nvSpPr>
        <p:spPr>
          <a:xfrm>
            <a:off x="255000" y="923977"/>
            <a:ext cx="9396000" cy="5016758"/>
          </a:xfrm>
          <a:prstGeom prst="rect">
            <a:avLst/>
          </a:prstGeom>
          <a:noFill/>
        </p:spPr>
        <p:txBody>
          <a:bodyPr wrap="square" rtlCol="0">
            <a:spAutoFit/>
          </a:bodyPr>
          <a:lstStyle/>
          <a:p>
            <a:pPr defTabSz="925880"/>
            <a:r>
              <a:rPr kumimoji="1" lang="ja-JP" altLang="en-US" sz="1600" b="1" dirty="0" smtClean="0">
                <a:latin typeface="HGP教科書体" panose="02020600000000000000" pitchFamily="18" charset="-128"/>
                <a:ea typeface="HGP教科書体" panose="02020600000000000000" pitchFamily="18" charset="-128"/>
              </a:rPr>
              <a:t>　</a:t>
            </a:r>
            <a:r>
              <a:rPr kumimoji="1" lang="ja-JP" altLang="en-US" sz="1600" b="1" dirty="0">
                <a:latin typeface="HGP教科書体" panose="02020600000000000000" pitchFamily="18" charset="-128"/>
                <a:ea typeface="HGP教科書体" panose="02020600000000000000" pitchFamily="18" charset="-128"/>
              </a:rPr>
              <a:t>拝啓　</a:t>
            </a:r>
            <a:r>
              <a:rPr kumimoji="1" lang="ja-JP" altLang="en-US" sz="1600" b="1" dirty="0" smtClean="0">
                <a:latin typeface="HGP教科書体" panose="02020600000000000000" pitchFamily="18" charset="-128"/>
                <a:ea typeface="HGP教科書体" panose="02020600000000000000" pitchFamily="18" charset="-128"/>
              </a:rPr>
              <a:t>貴社益々</a:t>
            </a:r>
            <a:r>
              <a:rPr kumimoji="1" lang="ja-JP" altLang="en-US" sz="1600" b="1" dirty="0">
                <a:latin typeface="HGP教科書体" panose="02020600000000000000" pitchFamily="18" charset="-128"/>
                <a:ea typeface="HGP教科書体" panose="02020600000000000000" pitchFamily="18" charset="-128"/>
              </a:rPr>
              <a:t>ご清祥のこととお喜び申し上げます。</a:t>
            </a:r>
          </a:p>
          <a:p>
            <a:pPr defTabSz="925880"/>
            <a:r>
              <a:rPr kumimoji="1" lang="ja-JP" altLang="en-US" sz="1600" b="1" dirty="0" smtClean="0">
                <a:latin typeface="HGP教科書体" panose="02020600000000000000" pitchFamily="18" charset="-128"/>
                <a:ea typeface="HGP教科書体" panose="02020600000000000000" pitchFamily="18" charset="-128"/>
              </a:rPr>
              <a:t>　平素</a:t>
            </a:r>
            <a:r>
              <a:rPr kumimoji="1" lang="ja-JP" altLang="en-US" sz="1600" b="1" dirty="0">
                <a:latin typeface="HGP教科書体" panose="02020600000000000000" pitchFamily="18" charset="-128"/>
                <a:ea typeface="HGP教科書体" panose="02020600000000000000" pitchFamily="18" charset="-128"/>
              </a:rPr>
              <a:t>は、格別のご愛顧、ご指導を賜りまして、厚く御礼申し上げます。</a:t>
            </a:r>
          </a:p>
          <a:p>
            <a:pPr defTabSz="925880"/>
            <a:r>
              <a:rPr kumimoji="1" lang="ja-JP" altLang="en-US" sz="1600" b="1" dirty="0" smtClean="0">
                <a:latin typeface="HGP教科書体" panose="02020600000000000000" pitchFamily="18" charset="-128"/>
                <a:ea typeface="HGP教科書体" panose="02020600000000000000" pitchFamily="18" charset="-128"/>
              </a:rPr>
              <a:t>　また</a:t>
            </a:r>
            <a:r>
              <a:rPr kumimoji="1" lang="ja-JP" altLang="en-US" sz="1600" b="1" dirty="0">
                <a:latin typeface="HGP教科書体" panose="02020600000000000000" pitchFamily="18" charset="-128"/>
                <a:ea typeface="HGP教科書体" panose="02020600000000000000" pitchFamily="18" charset="-128"/>
              </a:rPr>
              <a:t>、この度は</a:t>
            </a:r>
            <a:r>
              <a:rPr kumimoji="1" lang="ja-JP" altLang="en-US" sz="1600" b="1" dirty="0" smtClean="0">
                <a:latin typeface="HGP教科書体" panose="02020600000000000000" pitchFamily="18" charset="-128"/>
                <a:ea typeface="HGP教科書体" panose="02020600000000000000" pitchFamily="18" charset="-128"/>
              </a:rPr>
              <a:t>貴社「</a:t>
            </a:r>
            <a:r>
              <a:rPr kumimoji="1" lang="ja-JP" altLang="en-US" sz="1600" b="1" dirty="0">
                <a:latin typeface="HGP教科書体" panose="02020600000000000000" pitchFamily="18" charset="-128"/>
                <a:ea typeface="HGP教科書体" panose="02020600000000000000" pitchFamily="18" charset="-128"/>
              </a:rPr>
              <a:t>駅ビル営業システム</a:t>
            </a:r>
            <a:r>
              <a:rPr kumimoji="1" lang="ja-JP" altLang="en-US" sz="1600" b="1" dirty="0" smtClean="0">
                <a:latin typeface="HGP教科書体" panose="02020600000000000000" pitchFamily="18" charset="-128"/>
                <a:ea typeface="HGP教科書体" panose="02020600000000000000" pitchFamily="18" charset="-128"/>
              </a:rPr>
              <a:t>共通化」に</a:t>
            </a:r>
            <a:r>
              <a:rPr kumimoji="1" lang="ja-JP" altLang="en-US" sz="1600" b="1" dirty="0">
                <a:latin typeface="HGP教科書体" panose="02020600000000000000" pitchFamily="18" charset="-128"/>
                <a:ea typeface="HGP教科書体" panose="02020600000000000000" pitchFamily="18" charset="-128"/>
              </a:rPr>
              <a:t>あたり、弊社にご提案の機会を賜り、重ねて御礼申し上げます。</a:t>
            </a:r>
          </a:p>
          <a:p>
            <a:pPr defTabSz="925880"/>
            <a:endParaRPr kumimoji="1" lang="ja-JP" altLang="en-US" sz="1600" b="1" dirty="0">
              <a:latin typeface="HGP教科書体" panose="02020600000000000000" pitchFamily="18" charset="-128"/>
              <a:ea typeface="HGP教科書体" panose="02020600000000000000" pitchFamily="18" charset="-128"/>
            </a:endParaRPr>
          </a:p>
          <a:p>
            <a:pPr defTabSz="925880"/>
            <a:r>
              <a:rPr kumimoji="1" lang="ja-JP" altLang="en-US" sz="1600" b="1" dirty="0" smtClean="0">
                <a:latin typeface="HGP教科書体" panose="02020600000000000000" pitchFamily="18" charset="-128"/>
                <a:ea typeface="HGP教科書体" panose="02020600000000000000" pitchFamily="18" charset="-128"/>
              </a:rPr>
              <a:t>　弊社</a:t>
            </a:r>
            <a:r>
              <a:rPr kumimoji="1" lang="ja-JP" altLang="en-US" sz="1600" b="1" dirty="0">
                <a:latin typeface="HGP教科書体" panose="02020600000000000000" pitchFamily="18" charset="-128"/>
                <a:ea typeface="HGP教科書体" panose="02020600000000000000" pitchFamily="18" charset="-128"/>
              </a:rPr>
              <a:t>は、</a:t>
            </a:r>
            <a:r>
              <a:rPr kumimoji="1" lang="ja-JP" altLang="en-US" sz="1600" b="1" dirty="0" smtClean="0">
                <a:latin typeface="HGP教科書体" panose="02020600000000000000" pitchFamily="18" charset="-128"/>
                <a:ea typeface="HGP教科書体" panose="02020600000000000000" pitchFamily="18" charset="-128"/>
              </a:rPr>
              <a:t>貴社コンピュータシステム</a:t>
            </a:r>
            <a:r>
              <a:rPr kumimoji="1" lang="ja-JP" altLang="en-US" sz="1600" b="1" dirty="0">
                <a:latin typeface="HGP教科書体" panose="02020600000000000000" pitchFamily="18" charset="-128"/>
                <a:ea typeface="HGP教科書体" panose="02020600000000000000" pitchFamily="18" charset="-128"/>
              </a:rPr>
              <a:t>の</a:t>
            </a:r>
            <a:r>
              <a:rPr kumimoji="1" lang="ja-JP" altLang="en-US" sz="1600" b="1" dirty="0" smtClean="0">
                <a:latin typeface="HGP教科書体" panose="02020600000000000000" pitchFamily="18" charset="-128"/>
                <a:ea typeface="HGP教科書体" panose="02020600000000000000" pitchFamily="18" charset="-128"/>
              </a:rPr>
              <a:t>開発・提供ベンダと</a:t>
            </a:r>
            <a:r>
              <a:rPr kumimoji="1" lang="ja-JP" altLang="en-US" sz="1600" b="1" dirty="0">
                <a:latin typeface="HGP教科書体" panose="02020600000000000000" pitchFamily="18" charset="-128"/>
                <a:ea typeface="HGP教科書体" panose="02020600000000000000" pitchFamily="18" charset="-128"/>
              </a:rPr>
              <a:t>してご指名を賜りまして以来</a:t>
            </a:r>
            <a:r>
              <a:rPr kumimoji="1" lang="ja-JP" altLang="en-US" sz="1600" b="1" dirty="0" smtClean="0">
                <a:latin typeface="HGP教科書体" panose="02020600000000000000" pitchFamily="18" charset="-128"/>
                <a:ea typeface="HGP教科書体" panose="02020600000000000000" pitchFamily="18" charset="-128"/>
              </a:rPr>
              <a:t>、長年に</a:t>
            </a:r>
            <a:r>
              <a:rPr kumimoji="1" lang="ja-JP" altLang="en-US" sz="1600" b="1" dirty="0">
                <a:latin typeface="HGP教科書体" panose="02020600000000000000" pitchFamily="18" charset="-128"/>
                <a:ea typeface="HGP教科書体" panose="02020600000000000000" pitchFamily="18" charset="-128"/>
              </a:rPr>
              <a:t>わたって</a:t>
            </a:r>
            <a:r>
              <a:rPr kumimoji="1" lang="ja-JP" altLang="en-US" sz="1600" b="1" dirty="0" smtClean="0">
                <a:latin typeface="HGP教科書体" panose="02020600000000000000" pitchFamily="18" charset="-128"/>
                <a:ea typeface="HGP教科書体" panose="02020600000000000000" pitchFamily="18" charset="-128"/>
              </a:rPr>
              <a:t>、貴社システムの開発</a:t>
            </a:r>
            <a:r>
              <a:rPr kumimoji="1" lang="ja-JP" altLang="en-US" sz="1600" b="1" dirty="0">
                <a:latin typeface="HGP教科書体" panose="02020600000000000000" pitchFamily="18" charset="-128"/>
                <a:ea typeface="HGP教科書体" panose="02020600000000000000" pitchFamily="18" charset="-128"/>
              </a:rPr>
              <a:t>プロジェクトを弊社の最重要プロジェクトのひとつと位置づけ、全社を挙げて取り組んでまいりました。</a:t>
            </a:r>
          </a:p>
          <a:p>
            <a:pPr defTabSz="925880"/>
            <a:r>
              <a:rPr kumimoji="1" lang="ja-JP" altLang="en-US" sz="1600" b="1" dirty="0" smtClean="0">
                <a:latin typeface="HGP教科書体" panose="02020600000000000000" pitchFamily="18" charset="-128"/>
                <a:ea typeface="HGP教科書体" panose="02020600000000000000" pitchFamily="18" charset="-128"/>
              </a:rPr>
              <a:t>　また、貴社グループ会社様</a:t>
            </a:r>
            <a:r>
              <a:rPr kumimoji="1" lang="ja-JP" altLang="en-US" sz="1600" b="1" dirty="0">
                <a:latin typeface="HGP教科書体" panose="02020600000000000000" pitchFamily="18" charset="-128"/>
                <a:ea typeface="HGP教科書体" panose="02020600000000000000" pitchFamily="18" charset="-128"/>
              </a:rPr>
              <a:t>から</a:t>
            </a:r>
            <a:r>
              <a:rPr kumimoji="1" lang="ja-JP" altLang="en-US" sz="1600" b="1" dirty="0" smtClean="0">
                <a:latin typeface="HGP教科書体" panose="02020600000000000000" pitchFamily="18" charset="-128"/>
                <a:ea typeface="HGP教科書体" panose="02020600000000000000" pitchFamily="18" charset="-128"/>
              </a:rPr>
              <a:t>も重要</a:t>
            </a:r>
            <a:r>
              <a:rPr kumimoji="1" lang="ja-JP" altLang="en-US" sz="1600" b="1" dirty="0">
                <a:latin typeface="HGP教科書体" panose="02020600000000000000" pitchFamily="18" charset="-128"/>
                <a:ea typeface="HGP教科書体" panose="02020600000000000000" pitchFamily="18" charset="-128"/>
              </a:rPr>
              <a:t>システム</a:t>
            </a:r>
            <a:r>
              <a:rPr kumimoji="1" lang="ja-JP" altLang="en-US" sz="1600" b="1" dirty="0" smtClean="0">
                <a:latin typeface="HGP教科書体" panose="02020600000000000000" pitchFamily="18" charset="-128"/>
                <a:ea typeface="HGP教科書体" panose="02020600000000000000" pitchFamily="18" charset="-128"/>
              </a:rPr>
              <a:t>をお任せ</a:t>
            </a:r>
            <a:r>
              <a:rPr kumimoji="1" lang="ja-JP" altLang="en-US" sz="1600" b="1" dirty="0">
                <a:latin typeface="HGP教科書体" panose="02020600000000000000" pitchFamily="18" charset="-128"/>
                <a:ea typeface="HGP教科書体" panose="02020600000000000000" pitchFamily="18" charset="-128"/>
              </a:rPr>
              <a:t>いただき、あらゆるニーズにお答え</a:t>
            </a:r>
            <a:r>
              <a:rPr kumimoji="1" lang="ja-JP" altLang="en-US" sz="1600" b="1" dirty="0" smtClean="0">
                <a:latin typeface="HGP教科書体" panose="02020600000000000000" pitchFamily="18" charset="-128"/>
                <a:ea typeface="HGP教科書体" panose="02020600000000000000" pitchFamily="18" charset="-128"/>
              </a:rPr>
              <a:t>できるＩＴパートナ</a:t>
            </a:r>
            <a:r>
              <a:rPr kumimoji="1" lang="ja-JP" altLang="en-US" sz="1600" b="1" dirty="0">
                <a:latin typeface="HGP教科書体" panose="02020600000000000000" pitchFamily="18" charset="-128"/>
                <a:ea typeface="HGP教科書体" panose="02020600000000000000" pitchFamily="18" charset="-128"/>
              </a:rPr>
              <a:t>を目指して、全力を尽くしてまいりました</a:t>
            </a:r>
            <a:r>
              <a:rPr kumimoji="1" lang="ja-JP" altLang="en-US" sz="1600" b="1" dirty="0" smtClean="0">
                <a:latin typeface="HGP教科書体" panose="02020600000000000000" pitchFamily="18" charset="-128"/>
                <a:ea typeface="HGP教科書体" panose="02020600000000000000" pitchFamily="18" charset="-128"/>
              </a:rPr>
              <a:t>。</a:t>
            </a:r>
            <a:endParaRPr kumimoji="1" lang="ja-JP" altLang="en-US" sz="1600" b="1" dirty="0">
              <a:latin typeface="HGP教科書体" panose="02020600000000000000" pitchFamily="18" charset="-128"/>
              <a:ea typeface="HGP教科書体" panose="02020600000000000000" pitchFamily="18" charset="-128"/>
            </a:endParaRPr>
          </a:p>
          <a:p>
            <a:pPr defTabSz="925880"/>
            <a:endParaRPr kumimoji="1" lang="ja-JP" altLang="en-US" sz="1600" b="1" dirty="0">
              <a:latin typeface="HGP教科書体" panose="02020600000000000000" pitchFamily="18" charset="-128"/>
              <a:ea typeface="HGP教科書体" panose="02020600000000000000" pitchFamily="18" charset="-128"/>
            </a:endParaRPr>
          </a:p>
          <a:p>
            <a:pPr defTabSz="925880"/>
            <a:r>
              <a:rPr kumimoji="1" lang="ja-JP" altLang="en-US" sz="1600" b="1" dirty="0" smtClean="0">
                <a:latin typeface="HGP教科書体" panose="02020600000000000000" pitchFamily="18" charset="-128"/>
                <a:ea typeface="HGP教科書体" panose="02020600000000000000" pitchFamily="18" charset="-128"/>
              </a:rPr>
              <a:t>　今回、取り組まれる「</a:t>
            </a:r>
            <a:r>
              <a:rPr kumimoji="1" lang="ja-JP" altLang="en-US" sz="1600" b="1" dirty="0">
                <a:latin typeface="HGP教科書体" panose="02020600000000000000" pitchFamily="18" charset="-128"/>
                <a:ea typeface="HGP教科書体" panose="02020600000000000000" pitchFamily="18" charset="-128"/>
              </a:rPr>
              <a:t>駅ビル営業システム</a:t>
            </a:r>
            <a:r>
              <a:rPr kumimoji="1" lang="ja-JP" altLang="en-US" sz="1600" b="1" dirty="0" smtClean="0">
                <a:latin typeface="HGP教科書体" panose="02020600000000000000" pitchFamily="18" charset="-128"/>
                <a:ea typeface="HGP教科書体" panose="02020600000000000000" pitchFamily="18" charset="-128"/>
              </a:rPr>
              <a:t>共通化」プロジェクトは</a:t>
            </a:r>
            <a:r>
              <a:rPr kumimoji="1" lang="ja-JP" altLang="en-US" sz="1600" b="1" dirty="0">
                <a:latin typeface="HGP教科書体" panose="02020600000000000000" pitchFamily="18" charset="-128"/>
                <a:ea typeface="HGP教科書体" panose="02020600000000000000" pitchFamily="18" charset="-128"/>
              </a:rPr>
              <a:t>、</a:t>
            </a:r>
            <a:r>
              <a:rPr kumimoji="1" lang="ja-JP" altLang="en-US" sz="1600" b="1" dirty="0" smtClean="0">
                <a:latin typeface="HGP教科書体" panose="02020600000000000000" pitchFamily="18" charset="-128"/>
                <a:ea typeface="HGP教科書体" panose="02020600000000000000" pitchFamily="18" charset="-128"/>
              </a:rPr>
              <a:t>貴社の「グループ事業の収益力強化」という経営目標</a:t>
            </a:r>
            <a:r>
              <a:rPr kumimoji="1" lang="ja-JP" altLang="en-US" sz="1600" b="1" dirty="0">
                <a:latin typeface="HGP教科書体" panose="02020600000000000000" pitchFamily="18" charset="-128"/>
                <a:ea typeface="HGP教科書体" panose="02020600000000000000" pitchFamily="18" charset="-128"/>
              </a:rPr>
              <a:t>の</a:t>
            </a:r>
            <a:r>
              <a:rPr kumimoji="1" lang="ja-JP" altLang="en-US" sz="1600" b="1" dirty="0" smtClean="0">
                <a:latin typeface="HGP教科書体" panose="02020600000000000000" pitchFamily="18" charset="-128"/>
                <a:ea typeface="HGP教科書体" panose="02020600000000000000" pitchFamily="18" charset="-128"/>
              </a:rPr>
              <a:t>実現に向けて、</a:t>
            </a:r>
            <a:r>
              <a:rPr kumimoji="1" lang="ja-JP" altLang="en-US" sz="1600" b="1" dirty="0">
                <a:latin typeface="HGP教科書体" panose="02020600000000000000" pitchFamily="18" charset="-128"/>
                <a:ea typeface="HGP教科書体" panose="02020600000000000000" pitchFamily="18" charset="-128"/>
              </a:rPr>
              <a:t>中心的役割を担う</a:t>
            </a:r>
            <a:r>
              <a:rPr kumimoji="1" lang="ja-JP" altLang="en-US" sz="1600" b="1" dirty="0" smtClean="0">
                <a:latin typeface="HGP教科書体" panose="02020600000000000000" pitchFamily="18" charset="-128"/>
                <a:ea typeface="HGP教科書体" panose="02020600000000000000" pitchFamily="18" charset="-128"/>
              </a:rPr>
              <a:t>重要なプロジェクトある</a:t>
            </a:r>
            <a:r>
              <a:rPr kumimoji="1" lang="ja-JP" altLang="en-US" sz="1600" b="1" dirty="0">
                <a:latin typeface="HGP教科書体" panose="02020600000000000000" pitchFamily="18" charset="-128"/>
                <a:ea typeface="HGP教科書体" panose="02020600000000000000" pitchFamily="18" charset="-128"/>
              </a:rPr>
              <a:t>と認識しております。</a:t>
            </a:r>
          </a:p>
          <a:p>
            <a:pPr defTabSz="925880"/>
            <a:r>
              <a:rPr kumimoji="1" lang="ja-JP" altLang="en-US" sz="1600" b="1" dirty="0" smtClean="0">
                <a:latin typeface="HGP教科書体" panose="02020600000000000000" pitchFamily="18" charset="-128"/>
                <a:ea typeface="HGP教科書体" panose="02020600000000000000" pitchFamily="18" charset="-128"/>
              </a:rPr>
              <a:t>　</a:t>
            </a:r>
            <a:r>
              <a:rPr kumimoji="1" lang="ja-JP" altLang="en-US" sz="1600" b="1" dirty="0">
                <a:latin typeface="HGP教科書体" panose="02020600000000000000" pitchFamily="18" charset="-128"/>
                <a:ea typeface="HGP教科書体" panose="02020600000000000000" pitchFamily="18" charset="-128"/>
              </a:rPr>
              <a:t>こ</a:t>
            </a:r>
            <a:r>
              <a:rPr kumimoji="1" lang="ja-JP" altLang="en-US" sz="1600" b="1" dirty="0" smtClean="0">
                <a:latin typeface="HGP教科書体" panose="02020600000000000000" pitchFamily="18" charset="-128"/>
                <a:ea typeface="HGP教科書体" panose="02020600000000000000" pitchFamily="18" charset="-128"/>
              </a:rPr>
              <a:t>の目標</a:t>
            </a:r>
            <a:r>
              <a:rPr kumimoji="1" lang="ja-JP" altLang="en-US" sz="1600" b="1" dirty="0">
                <a:latin typeface="HGP教科書体" panose="02020600000000000000" pitchFamily="18" charset="-128"/>
                <a:ea typeface="HGP教科書体" panose="02020600000000000000" pitchFamily="18" charset="-128"/>
              </a:rPr>
              <a:t>の達成に向け</a:t>
            </a:r>
            <a:r>
              <a:rPr kumimoji="1" lang="ja-JP" altLang="en-US" sz="1600" b="1" dirty="0" smtClean="0">
                <a:latin typeface="HGP教科書体" panose="02020600000000000000" pitchFamily="18" charset="-128"/>
                <a:ea typeface="HGP教科書体" panose="02020600000000000000" pitchFamily="18" charset="-128"/>
              </a:rPr>
              <a:t>、本書にてご提案をさせて</a:t>
            </a:r>
            <a:r>
              <a:rPr kumimoji="1" lang="ja-JP" altLang="en-US" sz="1600" b="1" dirty="0">
                <a:latin typeface="HGP教科書体" panose="02020600000000000000" pitchFamily="18" charset="-128"/>
                <a:ea typeface="HGP教科書体" panose="02020600000000000000" pitchFamily="18" charset="-128"/>
              </a:rPr>
              <a:t>頂き、</a:t>
            </a:r>
            <a:r>
              <a:rPr kumimoji="1" lang="ja-JP" altLang="en-US" sz="1600" b="1" dirty="0" smtClean="0">
                <a:latin typeface="HGP教科書体" panose="02020600000000000000" pitchFamily="18" charset="-128"/>
                <a:ea typeface="HGP教科書体" panose="02020600000000000000" pitchFamily="18" charset="-128"/>
              </a:rPr>
              <a:t>貴社の</a:t>
            </a:r>
            <a:r>
              <a:rPr kumimoji="1" lang="ja-JP" altLang="en-US" sz="1600" b="1" dirty="0">
                <a:latin typeface="HGP教科書体" panose="02020600000000000000" pitchFamily="18" charset="-128"/>
                <a:ea typeface="HGP教科書体" panose="02020600000000000000" pitchFamily="18" charset="-128"/>
              </a:rPr>
              <a:t>事業拡大に貢献して</a:t>
            </a:r>
            <a:r>
              <a:rPr kumimoji="1" lang="ja-JP" altLang="en-US" sz="1600" b="1" dirty="0" smtClean="0">
                <a:latin typeface="HGP教科書体" panose="02020600000000000000" pitchFamily="18" charset="-128"/>
                <a:ea typeface="HGP教科書体" panose="02020600000000000000" pitchFamily="18" charset="-128"/>
              </a:rPr>
              <a:t>まいりたいと</a:t>
            </a:r>
            <a:r>
              <a:rPr kumimoji="1" lang="ja-JP" altLang="en-US" sz="1600" b="1" dirty="0">
                <a:latin typeface="HGP教科書体" panose="02020600000000000000" pitchFamily="18" charset="-128"/>
                <a:ea typeface="HGP教科書体" panose="02020600000000000000" pitchFamily="18" charset="-128"/>
              </a:rPr>
              <a:t>存じます。</a:t>
            </a:r>
          </a:p>
          <a:p>
            <a:pPr defTabSz="925880"/>
            <a:endParaRPr kumimoji="1" lang="ja-JP" altLang="en-US" sz="1600" b="1" dirty="0">
              <a:latin typeface="HGP教科書体" panose="02020600000000000000" pitchFamily="18" charset="-128"/>
              <a:ea typeface="HGP教科書体" panose="02020600000000000000" pitchFamily="18" charset="-128"/>
            </a:endParaRPr>
          </a:p>
          <a:p>
            <a:pPr defTabSz="925880"/>
            <a:r>
              <a:rPr kumimoji="1" lang="ja-JP" altLang="en-US" sz="1600" b="1" dirty="0" smtClean="0">
                <a:latin typeface="HGP教科書体" panose="02020600000000000000" pitchFamily="18" charset="-128"/>
                <a:ea typeface="HGP教科書体" panose="02020600000000000000" pitchFamily="18" charset="-128"/>
              </a:rPr>
              <a:t>　貴社のＩＴパートナと</a:t>
            </a:r>
            <a:r>
              <a:rPr kumimoji="1" lang="ja-JP" altLang="en-US" sz="1600" b="1" dirty="0">
                <a:latin typeface="HGP教科書体" panose="02020600000000000000" pitchFamily="18" charset="-128"/>
                <a:ea typeface="HGP教科書体" panose="02020600000000000000" pitchFamily="18" charset="-128"/>
              </a:rPr>
              <a:t>して経験・実績や</a:t>
            </a:r>
            <a:r>
              <a:rPr kumimoji="1" lang="ja-JP" altLang="en-US" sz="1600" b="1" dirty="0" smtClean="0">
                <a:latin typeface="HGP教科書体" panose="02020600000000000000" pitchFamily="18" charset="-128"/>
                <a:ea typeface="HGP教科書体" panose="02020600000000000000" pitchFamily="18" charset="-128"/>
              </a:rPr>
              <a:t>、これ</a:t>
            </a:r>
            <a:r>
              <a:rPr kumimoji="1" lang="ja-JP" altLang="en-US" sz="1600" b="1" dirty="0">
                <a:latin typeface="HGP教科書体" panose="02020600000000000000" pitchFamily="18" charset="-128"/>
                <a:ea typeface="HGP教科書体" panose="02020600000000000000" pitchFamily="18" charset="-128"/>
              </a:rPr>
              <a:t>までに培ってきた知見・技術力、システム開発力、プロジェクトマネジメント力を結集した万全の体制をご用意し、全社一丸となって本プロジェクトを完遂</a:t>
            </a:r>
            <a:r>
              <a:rPr kumimoji="1" lang="ja-JP" altLang="en-US" sz="1600" b="1" dirty="0" smtClean="0">
                <a:latin typeface="HGP教科書体" panose="02020600000000000000" pitchFamily="18" charset="-128"/>
                <a:ea typeface="HGP教科書体" panose="02020600000000000000" pitchFamily="18" charset="-128"/>
              </a:rPr>
              <a:t>する所存</a:t>
            </a:r>
            <a:r>
              <a:rPr kumimoji="1" lang="ja-JP" altLang="en-US" sz="1600" b="1" dirty="0">
                <a:latin typeface="HGP教科書体" panose="02020600000000000000" pitchFamily="18" charset="-128"/>
                <a:ea typeface="HGP教科書体" panose="02020600000000000000" pitchFamily="18" charset="-128"/>
              </a:rPr>
              <a:t>でございます。</a:t>
            </a:r>
          </a:p>
          <a:p>
            <a:pPr defTabSz="925880"/>
            <a:r>
              <a:rPr kumimoji="1" lang="ja-JP" altLang="en-US" sz="1600" b="1" dirty="0" smtClean="0">
                <a:latin typeface="HGP教科書体" panose="02020600000000000000" pitchFamily="18" charset="-128"/>
                <a:ea typeface="HGP教科書体" panose="02020600000000000000" pitchFamily="18" charset="-128"/>
              </a:rPr>
              <a:t>　貴社の</a:t>
            </a:r>
            <a:r>
              <a:rPr kumimoji="1" lang="ja-JP" altLang="en-US" sz="1600" b="1" dirty="0">
                <a:latin typeface="HGP教科書体" panose="02020600000000000000" pitchFamily="18" charset="-128"/>
                <a:ea typeface="HGP教科書体" panose="02020600000000000000" pitchFamily="18" charset="-128"/>
              </a:rPr>
              <a:t>更なるご発展と飛躍を切に願うところでございますが、今回のご提案が、その一助となれば幸いです。</a:t>
            </a:r>
          </a:p>
          <a:p>
            <a:pPr defTabSz="925880"/>
            <a:r>
              <a:rPr kumimoji="1" lang="ja-JP" altLang="en-US" sz="1600" b="1" dirty="0" smtClean="0">
                <a:latin typeface="HGP教科書体" panose="02020600000000000000" pitchFamily="18" charset="-128"/>
                <a:ea typeface="HGP教科書体" panose="02020600000000000000" pitchFamily="18" charset="-128"/>
              </a:rPr>
              <a:t>　つきましては</a:t>
            </a:r>
            <a:r>
              <a:rPr kumimoji="1" lang="ja-JP" altLang="en-US" sz="1600" b="1" dirty="0">
                <a:latin typeface="HGP教科書体" panose="02020600000000000000" pitchFamily="18" charset="-128"/>
                <a:ea typeface="HGP教科書体" panose="02020600000000000000" pitchFamily="18" charset="-128"/>
              </a:rPr>
              <a:t>、本ご提案書内容についてご検討いただき、ご下命賜りますよう何卒よろしくお願い申し上げます</a:t>
            </a:r>
            <a:r>
              <a:rPr kumimoji="1" lang="ja-JP" altLang="en-US" sz="1600" b="1" dirty="0" smtClean="0">
                <a:latin typeface="HGP教科書体" panose="02020600000000000000" pitchFamily="18" charset="-128"/>
                <a:ea typeface="HGP教科書体" panose="02020600000000000000" pitchFamily="18" charset="-128"/>
              </a:rPr>
              <a:t>。</a:t>
            </a:r>
            <a:endParaRPr kumimoji="1" lang="ja-JP" altLang="en-US" sz="1600" b="1" dirty="0">
              <a:latin typeface="HGP教科書体" panose="02020600000000000000" pitchFamily="18" charset="-128"/>
              <a:ea typeface="HGP教科書体" panose="02020600000000000000" pitchFamily="18" charset="-128"/>
            </a:endParaRPr>
          </a:p>
          <a:p>
            <a:pPr algn="r" defTabSz="925880"/>
            <a:r>
              <a:rPr kumimoji="1" lang="ja-JP" altLang="en-US" sz="1600" b="1" dirty="0">
                <a:latin typeface="HGP教科書体" panose="02020600000000000000" pitchFamily="18" charset="-128"/>
                <a:ea typeface="HGP教科書体" panose="02020600000000000000" pitchFamily="18" charset="-128"/>
              </a:rPr>
              <a:t>敬具</a:t>
            </a:r>
          </a:p>
          <a:p>
            <a:pPr defTabSz="925880"/>
            <a:endParaRPr kumimoji="1" lang="ja-JP" altLang="en-US" sz="1600" b="1" dirty="0">
              <a:latin typeface="HGP教科書体" panose="02020600000000000000" pitchFamily="18" charset="-128"/>
              <a:ea typeface="HGP教科書体" panose="02020600000000000000" pitchFamily="18" charset="-128"/>
            </a:endParaRPr>
          </a:p>
          <a:p>
            <a:pPr defTabSz="925880"/>
            <a:r>
              <a:rPr kumimoji="1" lang="ja-JP" altLang="en-US" sz="1600" b="1" dirty="0">
                <a:latin typeface="HGP教科書体" panose="02020600000000000000" pitchFamily="18" charset="-128"/>
                <a:ea typeface="HGP教科書体" panose="02020600000000000000" pitchFamily="18" charset="-128"/>
              </a:rPr>
              <a:t>　　　　　　　　　　　　　　　　　　　　　　　　　　　　　　　　　　　　　　　　　　　　　　株式</a:t>
            </a:r>
            <a:r>
              <a:rPr kumimoji="1" lang="ja-JP" altLang="en-US" sz="1600" b="1" dirty="0" smtClean="0">
                <a:latin typeface="HGP教科書体" panose="02020600000000000000" pitchFamily="18" charset="-128"/>
                <a:ea typeface="HGP教科書体" panose="02020600000000000000" pitchFamily="18" charset="-128"/>
              </a:rPr>
              <a:t>会社エヌ・ティ・ティ・データ</a:t>
            </a:r>
            <a:endParaRPr kumimoji="1" lang="ja-JP" altLang="en-US" sz="1600" b="1" dirty="0">
              <a:latin typeface="HGP教科書体" panose="02020600000000000000" pitchFamily="18" charset="-128"/>
              <a:ea typeface="HGP教科書体" panose="02020600000000000000" pitchFamily="18" charset="-128"/>
            </a:endParaRPr>
          </a:p>
        </p:txBody>
      </p:sp>
    </p:spTree>
    <p:extLst>
      <p:ext uri="{BB962C8B-B14F-4D97-AF65-F5344CB8AC3E}">
        <p14:creationId xmlns:p14="http://schemas.microsoft.com/office/powerpoint/2010/main" val="349923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lang="ja-JP" altLang="en-US" sz="4000" dirty="0" smtClean="0"/>
              <a:t>３章</a:t>
            </a:r>
            <a:endParaRPr lang="en-US" altLang="ja-JP" sz="4000" dirty="0"/>
          </a:p>
          <a:p>
            <a:r>
              <a:rPr lang="ja-JP" altLang="en-US" sz="4000" dirty="0"/>
              <a:t>各要件に対するご回答</a:t>
            </a:r>
            <a:endParaRPr lang="en-US" altLang="ja-JP" sz="4000" dirty="0"/>
          </a:p>
          <a:p>
            <a:r>
              <a:rPr lang="ja-JP" altLang="en-US" sz="4000" dirty="0" smtClean="0"/>
              <a:t>（プロジェクトマネジメント）</a:t>
            </a:r>
            <a:endParaRPr lang="ja-JP" altLang="en-US" sz="4000" dirty="0"/>
          </a:p>
        </p:txBody>
      </p:sp>
    </p:spTree>
    <p:extLst>
      <p:ext uri="{BB962C8B-B14F-4D97-AF65-F5344CB8AC3E}">
        <p14:creationId xmlns:p14="http://schemas.microsoft.com/office/powerpoint/2010/main" val="21954519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3. </a:t>
            </a:r>
            <a:r>
              <a:rPr lang="ja-JP" altLang="en-US" dirty="0" smtClean="0"/>
              <a:t>当ソリューション</a:t>
            </a:r>
            <a:r>
              <a:rPr lang="ja-JP" altLang="en-US" dirty="0"/>
              <a:t>の強み、</a:t>
            </a:r>
            <a:r>
              <a:rPr lang="ja-JP" altLang="en-US" dirty="0" smtClean="0"/>
              <a:t>特長</a:t>
            </a:r>
            <a:endParaRPr kumimoji="1" lang="ja-JP" altLang="en-US" dirty="0"/>
          </a:p>
        </p:txBody>
      </p:sp>
      <p:sp>
        <p:nvSpPr>
          <p:cNvPr id="5" name="テキスト プレースホルダー 4"/>
          <p:cNvSpPr>
            <a:spLocks noGrp="1"/>
          </p:cNvSpPr>
          <p:nvPr>
            <p:ph type="body" sz="quarter" idx="10"/>
          </p:nvPr>
        </p:nvSpPr>
        <p:spPr>
          <a:xfrm>
            <a:off x="436790" y="908050"/>
            <a:ext cx="9029475" cy="517979"/>
          </a:xfrm>
        </p:spPr>
        <p:txBody>
          <a:bodyPr/>
          <a:lstStyle/>
          <a:p>
            <a:r>
              <a:rPr kumimoji="1" lang="ja-JP" altLang="en-US" dirty="0" smtClean="0"/>
              <a:t>当該ソリューションはセルフ</a:t>
            </a:r>
            <a:r>
              <a:rPr kumimoji="1" lang="en-US" altLang="ja-JP" dirty="0" smtClean="0"/>
              <a:t>BI</a:t>
            </a:r>
            <a:r>
              <a:rPr kumimoji="1" lang="ja-JP" altLang="en-US" dirty="0" smtClean="0"/>
              <a:t>を特徴としており、</a:t>
            </a:r>
            <a:r>
              <a:rPr lang="ja-JP" altLang="en-US" dirty="0" smtClean="0"/>
              <a:t>直</a:t>
            </a:r>
            <a:r>
              <a:rPr lang="ja-JP" altLang="en-US" dirty="0"/>
              <a:t>感</a:t>
            </a:r>
            <a:r>
              <a:rPr kumimoji="1" lang="ja-JP" altLang="en-US" dirty="0" smtClean="0"/>
              <a:t>的な</a:t>
            </a:r>
            <a:r>
              <a:rPr kumimoji="1" lang="en-US" altLang="ja-JP" dirty="0" smtClean="0"/>
              <a:t>UI</a:t>
            </a:r>
            <a:r>
              <a:rPr kumimoji="1" lang="ja-JP" altLang="en-US" dirty="0" smtClean="0"/>
              <a:t>を通じた</a:t>
            </a:r>
            <a:r>
              <a:rPr lang="ja-JP" altLang="en-US" dirty="0" smtClean="0"/>
              <a:t>自由分析に強みがあります。</a:t>
            </a:r>
            <a:endParaRPr lang="en-US" altLang="ja-JP" dirty="0" smtClean="0"/>
          </a:p>
        </p:txBody>
      </p:sp>
      <p:sp>
        <p:nvSpPr>
          <p:cNvPr id="2" name="正方形/長方形 1"/>
          <p:cNvSpPr/>
          <p:nvPr/>
        </p:nvSpPr>
        <p:spPr>
          <a:xfrm>
            <a:off x="436790" y="1737361"/>
            <a:ext cx="2364377" cy="12801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操作性</a:t>
            </a:r>
            <a:endParaRPr kumimoji="1" lang="en-US" altLang="ja-JP" dirty="0" smtClean="0"/>
          </a:p>
        </p:txBody>
      </p:sp>
      <p:sp>
        <p:nvSpPr>
          <p:cNvPr id="9" name="正方形/長方形 8"/>
          <p:cNvSpPr/>
          <p:nvPr/>
        </p:nvSpPr>
        <p:spPr>
          <a:xfrm>
            <a:off x="2957921" y="1737361"/>
            <a:ext cx="6508344" cy="128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特別な</a:t>
            </a:r>
            <a:r>
              <a:rPr kumimoji="1" lang="en-US" altLang="ja-JP" dirty="0"/>
              <a:t>IT</a:t>
            </a:r>
            <a:r>
              <a:rPr kumimoji="1" lang="ja-JP" altLang="en-US" dirty="0"/>
              <a:t>スキル無しに</a:t>
            </a:r>
            <a:r>
              <a:rPr kumimoji="1" lang="ja-JP" altLang="en-US" dirty="0" smtClean="0"/>
              <a:t>、ドラッグアンドドロップで美しいグラフ作成が可能とすることで、</a:t>
            </a:r>
            <a:r>
              <a:rPr kumimoji="1" lang="ja-JP" altLang="en-US" b="1" u="sng" dirty="0" smtClean="0"/>
              <a:t>ユーザ独力による分析</a:t>
            </a:r>
            <a:r>
              <a:rPr kumimoji="1" lang="ja-JP" altLang="en-US" dirty="0" smtClean="0"/>
              <a:t>を可能とします。</a:t>
            </a:r>
            <a:endParaRPr kumimoji="1" lang="ja-JP" altLang="en-US" dirty="0"/>
          </a:p>
        </p:txBody>
      </p:sp>
      <p:sp>
        <p:nvSpPr>
          <p:cNvPr id="10" name="正方形/長方形 9"/>
          <p:cNvSpPr/>
          <p:nvPr/>
        </p:nvSpPr>
        <p:spPr>
          <a:xfrm>
            <a:off x="436790" y="4924698"/>
            <a:ext cx="2364377" cy="12801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拡張性</a:t>
            </a:r>
            <a:endParaRPr kumimoji="1" lang="en-US" altLang="ja-JP" dirty="0" smtClean="0"/>
          </a:p>
        </p:txBody>
      </p:sp>
      <p:sp>
        <p:nvSpPr>
          <p:cNvPr id="11" name="正方形/長方形 10"/>
          <p:cNvSpPr/>
          <p:nvPr/>
        </p:nvSpPr>
        <p:spPr>
          <a:xfrm>
            <a:off x="2957921" y="4924698"/>
            <a:ext cx="6508344" cy="128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多様</a:t>
            </a:r>
            <a:r>
              <a:rPr kumimoji="1" lang="ja-JP" altLang="en-US" dirty="0" smtClean="0"/>
              <a:t>なデータソースをサポートしており、</a:t>
            </a:r>
            <a:r>
              <a:rPr kumimoji="1" lang="en-US" altLang="ja-JP" b="1" u="sng" dirty="0" smtClean="0"/>
              <a:t>SQL</a:t>
            </a:r>
            <a:r>
              <a:rPr kumimoji="1" lang="ja-JP" altLang="en-US" b="1" u="sng" dirty="0" smtClean="0"/>
              <a:t>記述無しにデータの結合</a:t>
            </a:r>
            <a:r>
              <a:rPr kumimoji="1" lang="ja-JP" altLang="en-US" dirty="0" smtClean="0"/>
              <a:t>ができます。対象データは、連携データだけでなく、自身で用意した他組織データや外部データと結合し、</a:t>
            </a:r>
            <a:r>
              <a:rPr kumimoji="1" lang="ja-JP" altLang="en-US" b="1" u="sng" dirty="0" smtClean="0"/>
              <a:t>掛け合わせ分析</a:t>
            </a:r>
            <a:r>
              <a:rPr kumimoji="1" lang="ja-JP" altLang="en-US" dirty="0" smtClean="0"/>
              <a:t>を実現します。</a:t>
            </a:r>
            <a:endParaRPr kumimoji="1" lang="ja-JP" altLang="en-US" dirty="0"/>
          </a:p>
        </p:txBody>
      </p:sp>
      <p:sp>
        <p:nvSpPr>
          <p:cNvPr id="12" name="正方形/長方形 11"/>
          <p:cNvSpPr/>
          <p:nvPr/>
        </p:nvSpPr>
        <p:spPr>
          <a:xfrm>
            <a:off x="436790" y="3328852"/>
            <a:ext cx="2364377" cy="12801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性能</a:t>
            </a:r>
            <a:endParaRPr kumimoji="1" lang="en-US" altLang="ja-JP" dirty="0" smtClean="0"/>
          </a:p>
        </p:txBody>
      </p:sp>
      <p:sp>
        <p:nvSpPr>
          <p:cNvPr id="13" name="正方形/長方形 12"/>
          <p:cNvSpPr/>
          <p:nvPr/>
        </p:nvSpPr>
        <p:spPr>
          <a:xfrm>
            <a:off x="2957921" y="3328852"/>
            <a:ext cx="6508344" cy="128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インメモリによるデータエンジンを活用することで、ユーザの仮説に対して素早くデータ集計を行い、</a:t>
            </a:r>
            <a:r>
              <a:rPr kumimoji="1" lang="ja-JP" altLang="en-US" b="1" u="sng" dirty="0" smtClean="0"/>
              <a:t>分析の</a:t>
            </a:r>
            <a:r>
              <a:rPr kumimoji="1" lang="en-US" altLang="ja-JP" b="1" u="sng" dirty="0" smtClean="0"/>
              <a:t>PDCA</a:t>
            </a:r>
            <a:r>
              <a:rPr kumimoji="1" lang="ja-JP" altLang="en-US" b="1" u="sng" dirty="0" smtClean="0"/>
              <a:t>サイクルを迅速化</a:t>
            </a:r>
            <a:r>
              <a:rPr kumimoji="1" lang="ja-JP" altLang="en-US" dirty="0" smtClean="0"/>
              <a:t>します。</a:t>
            </a:r>
            <a:endParaRPr kumimoji="1" lang="ja-JP" altLang="en-US" dirty="0"/>
          </a:p>
        </p:txBody>
      </p:sp>
    </p:spTree>
    <p:extLst>
      <p:ext uri="{BB962C8B-B14F-4D97-AF65-F5344CB8AC3E}">
        <p14:creationId xmlns:p14="http://schemas.microsoft.com/office/powerpoint/2010/main" val="2945184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4. </a:t>
            </a:r>
            <a:r>
              <a:rPr kumimoji="1" lang="ja-JP" altLang="en-US" dirty="0" smtClean="0"/>
              <a:t>本</a:t>
            </a:r>
            <a:r>
              <a:rPr lang="ja-JP" altLang="en-US" dirty="0" smtClean="0"/>
              <a:t>プロジェクト</a:t>
            </a:r>
            <a:r>
              <a:rPr kumimoji="1" lang="ja-JP" altLang="en-US" dirty="0" smtClean="0"/>
              <a:t>における実現のポイント </a:t>
            </a:r>
            <a:r>
              <a:rPr lang="en-US" altLang="ja-JP" dirty="0" smtClean="0"/>
              <a:t>CAFIS Explorer</a:t>
            </a:r>
            <a:r>
              <a:rPr lang="ja-JP" altLang="en-US" dirty="0" smtClean="0"/>
              <a:t> </a:t>
            </a:r>
            <a:r>
              <a:rPr lang="en-US" altLang="ja-JP" dirty="0" smtClean="0"/>
              <a:t>× Tableau</a:t>
            </a:r>
            <a:r>
              <a:rPr lang="ja-JP" altLang="en-US" dirty="0" smtClean="0"/>
              <a:t> </a:t>
            </a:r>
            <a:endParaRPr kumimoji="1" lang="ja-JP" altLang="en-US" dirty="0"/>
          </a:p>
        </p:txBody>
      </p:sp>
      <p:sp>
        <p:nvSpPr>
          <p:cNvPr id="3" name="テキスト プレースホルダー 2"/>
          <p:cNvSpPr>
            <a:spLocks noGrp="1"/>
          </p:cNvSpPr>
          <p:nvPr>
            <p:ph type="body" sz="quarter" idx="10"/>
          </p:nvPr>
        </p:nvSpPr>
        <p:spPr/>
        <p:txBody>
          <a:bodyPr/>
          <a:lstStyle/>
          <a:p>
            <a:r>
              <a:rPr lang="en-US" altLang="ja-JP" dirty="0" smtClean="0"/>
              <a:t>CAFIS Explorer</a:t>
            </a:r>
            <a:r>
              <a:rPr lang="ja-JP" altLang="en-US" dirty="0"/>
              <a:t>は</a:t>
            </a:r>
            <a:r>
              <a:rPr lang="ja-JP" altLang="en-US" dirty="0" smtClean="0"/>
              <a:t>、</a:t>
            </a:r>
            <a:r>
              <a:rPr lang="ja-JP" altLang="en-US" dirty="0"/>
              <a:t>データレイクへのデータ投入前に顧客情報の統合が実施できているため</a:t>
            </a:r>
            <a:r>
              <a:rPr lang="ja-JP" altLang="en-US" dirty="0" smtClean="0"/>
              <a:t>、データレイク</a:t>
            </a:r>
            <a:r>
              <a:rPr lang="ja-JP" altLang="en-US" dirty="0"/>
              <a:t>以降でデータ統合を行う必要がなく、効率的な</a:t>
            </a:r>
            <a:r>
              <a:rPr lang="ja-JP" altLang="en-US" dirty="0" smtClean="0"/>
              <a:t>分析が可能です。</a:t>
            </a:r>
            <a:endParaRPr lang="en-US" altLang="ja-JP" dirty="0" smtClean="0"/>
          </a:p>
          <a:p>
            <a:r>
              <a:rPr lang="en-US" altLang="ja-JP" dirty="0" smtClean="0"/>
              <a:t>Tableau</a:t>
            </a:r>
            <a:r>
              <a:rPr lang="ja-JP" altLang="en-US" dirty="0" smtClean="0"/>
              <a:t>でデータを掛け合わせることにより、自由な分析軸での会員分析を可能とします。</a:t>
            </a:r>
            <a:endParaRPr lang="en-US" altLang="ja-JP" dirty="0" smtClean="0"/>
          </a:p>
        </p:txBody>
      </p:sp>
      <p:sp>
        <p:nvSpPr>
          <p:cNvPr id="4" name="角丸四角形 3"/>
          <p:cNvSpPr/>
          <p:nvPr/>
        </p:nvSpPr>
        <p:spPr>
          <a:xfrm>
            <a:off x="5413123" y="2506879"/>
            <a:ext cx="3304762" cy="1322882"/>
          </a:xfrm>
          <a:prstGeom prst="roundRect">
            <a:avLst>
              <a:gd name="adj" fmla="val 5701"/>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099" y="4032641"/>
            <a:ext cx="1035650" cy="636232"/>
          </a:xfrm>
          <a:prstGeom prst="rect">
            <a:avLst/>
          </a:prstGeom>
        </p:spPr>
      </p:pic>
      <p:cxnSp>
        <p:nvCxnSpPr>
          <p:cNvPr id="6" name="直線コネクタ 5"/>
          <p:cNvCxnSpPr/>
          <p:nvPr/>
        </p:nvCxnSpPr>
        <p:spPr>
          <a:xfrm>
            <a:off x="4991790" y="2418832"/>
            <a:ext cx="4040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41575" y="2007752"/>
            <a:ext cx="3337968" cy="338554"/>
          </a:xfrm>
          <a:prstGeom prst="rect">
            <a:avLst/>
          </a:prstGeom>
          <a:noFill/>
        </p:spPr>
        <p:txBody>
          <a:bodyPr wrap="square" rtlCol="0">
            <a:spAutoFit/>
          </a:bodyPr>
          <a:lstStyle/>
          <a:p>
            <a:pPr algn="ctr"/>
            <a:r>
              <a:rPr kumimoji="1" lang="ja-JP" altLang="en-US" sz="1600" dirty="0" smtClean="0"/>
              <a:t>理想的な分析データ連携</a:t>
            </a:r>
            <a:endParaRPr kumimoji="1" lang="ja-JP" altLang="en-US" sz="16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86890" y="3293562"/>
            <a:ext cx="253082" cy="567977"/>
          </a:xfrm>
          <a:prstGeom prst="rect">
            <a:avLst/>
          </a:prstGeom>
        </p:spPr>
      </p:pic>
      <p:cxnSp>
        <p:nvCxnSpPr>
          <p:cNvPr id="9" name="直線コネクタ 8"/>
          <p:cNvCxnSpPr/>
          <p:nvPr/>
        </p:nvCxnSpPr>
        <p:spPr>
          <a:xfrm>
            <a:off x="808671" y="2418832"/>
            <a:ext cx="40409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158456" y="2007752"/>
            <a:ext cx="3337968" cy="338554"/>
          </a:xfrm>
          <a:prstGeom prst="rect">
            <a:avLst/>
          </a:prstGeom>
          <a:noFill/>
        </p:spPr>
        <p:txBody>
          <a:bodyPr wrap="square" rtlCol="0">
            <a:spAutoFit/>
          </a:bodyPr>
          <a:lstStyle/>
          <a:p>
            <a:pPr algn="ctr"/>
            <a:r>
              <a:rPr kumimoji="1" lang="ja-JP" altLang="en-US" sz="1600" dirty="0" smtClean="0"/>
              <a:t>負荷のかかる分析データ連携</a:t>
            </a:r>
            <a:endParaRPr kumimoji="1" lang="ja-JP" altLang="en-US" sz="16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082" y="4032641"/>
            <a:ext cx="1035650" cy="636232"/>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054" y="4909606"/>
            <a:ext cx="741740" cy="594920"/>
          </a:xfrm>
          <a:prstGeom prst="rect">
            <a:avLst/>
          </a:prstGeom>
        </p:spPr>
      </p:pic>
      <p:sp>
        <p:nvSpPr>
          <p:cNvPr id="13" name="テキスト ボックス 12"/>
          <p:cNvSpPr txBox="1"/>
          <p:nvPr/>
        </p:nvSpPr>
        <p:spPr>
          <a:xfrm>
            <a:off x="901979" y="5024225"/>
            <a:ext cx="1428831" cy="338554"/>
          </a:xfrm>
          <a:prstGeom prst="rect">
            <a:avLst/>
          </a:prstGeom>
          <a:noFill/>
        </p:spPr>
        <p:txBody>
          <a:bodyPr wrap="square" rtlCol="0">
            <a:spAutoFit/>
          </a:bodyPr>
          <a:lstStyle/>
          <a:p>
            <a:pPr algn="ctr"/>
            <a:r>
              <a:rPr kumimoji="1" lang="en-US" altLang="ja-JP" sz="1600" dirty="0" smtClean="0"/>
              <a:t>DMP</a:t>
            </a:r>
            <a:r>
              <a:rPr kumimoji="1" lang="ja-JP" altLang="en-US" sz="1600" dirty="0" smtClean="0"/>
              <a:t>など</a:t>
            </a:r>
            <a:endParaRPr kumimoji="1" lang="ja-JP" altLang="en-US" sz="1600" dirty="0"/>
          </a:p>
        </p:txBody>
      </p:sp>
      <p:sp>
        <p:nvSpPr>
          <p:cNvPr id="14" name="角丸四角形 13"/>
          <p:cNvSpPr/>
          <p:nvPr/>
        </p:nvSpPr>
        <p:spPr>
          <a:xfrm>
            <a:off x="5659093" y="2604681"/>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chemeClr val="bg1"/>
                </a:solidFill>
                <a:latin typeface="Meiryo UI" panose="020B0604030504040204" pitchFamily="50" charset="-128"/>
                <a:ea typeface="Meiryo UI" panose="020B0604030504040204" pitchFamily="50" charset="-128"/>
              </a:rPr>
              <a:t>事推</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a:solidFill>
                  <a:schemeClr val="bg1"/>
                </a:solidFill>
                <a:latin typeface="Meiryo UI" panose="020B0604030504040204" pitchFamily="50" charset="-128"/>
                <a:ea typeface="Meiryo UI" panose="020B0604030504040204" pitchFamily="50" charset="-128"/>
              </a:rPr>
              <a:t>データ</a:t>
            </a:r>
          </a:p>
        </p:txBody>
      </p:sp>
      <p:sp>
        <p:nvSpPr>
          <p:cNvPr id="15" name="角丸四角形 14"/>
          <p:cNvSpPr/>
          <p:nvPr/>
        </p:nvSpPr>
        <p:spPr>
          <a:xfrm>
            <a:off x="7225713" y="2604681"/>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rPr>
              <a:t>EX</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sp>
        <p:nvSpPr>
          <p:cNvPr id="16" name="角丸四角形 15"/>
          <p:cNvSpPr/>
          <p:nvPr/>
        </p:nvSpPr>
        <p:spPr>
          <a:xfrm>
            <a:off x="6440950" y="3348700"/>
            <a:ext cx="1235914" cy="348369"/>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統合</a:t>
            </a: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cxnSp>
        <p:nvCxnSpPr>
          <p:cNvPr id="17" name="カギ線コネクタ 16"/>
          <p:cNvCxnSpPr>
            <a:stCxn id="14" idx="2"/>
            <a:endCxn id="16" idx="0"/>
          </p:cNvCxnSpPr>
          <p:nvPr/>
        </p:nvCxnSpPr>
        <p:spPr>
          <a:xfrm rot="16200000" flipH="1">
            <a:off x="6526462" y="2816254"/>
            <a:ext cx="283033" cy="781857"/>
          </a:xfrm>
          <a:prstGeom prst="bentConnector3">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5" idx="2"/>
            <a:endCxn id="16" idx="0"/>
          </p:cNvCxnSpPr>
          <p:nvPr/>
        </p:nvCxnSpPr>
        <p:spPr>
          <a:xfrm rot="5400000">
            <a:off x="7309773" y="2814802"/>
            <a:ext cx="283033" cy="784763"/>
          </a:xfrm>
          <a:prstGeom prst="bentConnector3">
            <a:avLst>
              <a:gd name="adj1" fmla="val 50000"/>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6" idx="2"/>
            <a:endCxn id="11" idx="0"/>
          </p:cNvCxnSpPr>
          <p:nvPr/>
        </p:nvCxnSpPr>
        <p:spPr>
          <a:xfrm>
            <a:off x="7058907" y="3697069"/>
            <a:ext cx="0" cy="33557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角丸四角形 19"/>
          <p:cNvSpPr/>
          <p:nvPr/>
        </p:nvSpPr>
        <p:spPr>
          <a:xfrm>
            <a:off x="1402431" y="2604681"/>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chemeClr val="bg1"/>
                </a:solidFill>
                <a:latin typeface="Meiryo UI" panose="020B0604030504040204" pitchFamily="50" charset="-128"/>
                <a:ea typeface="Meiryo UI" panose="020B0604030504040204" pitchFamily="50" charset="-128"/>
              </a:rPr>
              <a:t>事推</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a:solidFill>
                  <a:schemeClr val="bg1"/>
                </a:solidFill>
                <a:latin typeface="Meiryo UI" panose="020B0604030504040204" pitchFamily="50" charset="-128"/>
                <a:ea typeface="Meiryo UI" panose="020B0604030504040204" pitchFamily="50" charset="-128"/>
              </a:rPr>
              <a:t>データ</a:t>
            </a:r>
          </a:p>
        </p:txBody>
      </p:sp>
      <p:sp>
        <p:nvSpPr>
          <p:cNvPr id="21" name="角丸四角形 20"/>
          <p:cNvSpPr/>
          <p:nvPr/>
        </p:nvSpPr>
        <p:spPr>
          <a:xfrm>
            <a:off x="2969051" y="2604681"/>
            <a:ext cx="1235914" cy="460986"/>
          </a:xfrm>
          <a:prstGeom prst="roundRect">
            <a:avLst>
              <a:gd name="adj" fmla="val 18994"/>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rPr>
              <a:t>EX</a:t>
            </a:r>
            <a:r>
              <a:rPr kumimoji="1" lang="ja-JP" altLang="en-US" sz="1400" dirty="0" smtClean="0">
                <a:solidFill>
                  <a:schemeClr val="bg1"/>
                </a:solidFill>
                <a:latin typeface="Meiryo UI" panose="020B0604030504040204" pitchFamily="50" charset="-128"/>
                <a:ea typeface="Meiryo UI" panose="020B0604030504040204" pitchFamily="50" charset="-128"/>
              </a:rPr>
              <a:t>ポイント</a:t>
            </a:r>
            <a:endParaRPr kumimoji="1" lang="en-US" altLang="ja-JP" sz="1400" dirty="0" smtClean="0">
              <a:solidFill>
                <a:schemeClr val="bg1"/>
              </a:solidFill>
              <a:latin typeface="Meiryo UI" panose="020B0604030504040204" pitchFamily="50" charset="-128"/>
              <a:ea typeface="Meiryo UI" panose="020B0604030504040204" pitchFamily="50" charset="-128"/>
            </a:endParaRPr>
          </a:p>
          <a:p>
            <a:pPr algn="ctr"/>
            <a:r>
              <a:rPr kumimoji="1" lang="ja-JP" altLang="en-US" sz="1400" dirty="0" smtClean="0">
                <a:solidFill>
                  <a:schemeClr val="bg1"/>
                </a:solidFill>
                <a:latin typeface="Meiryo UI" panose="020B0604030504040204" pitchFamily="50" charset="-128"/>
                <a:ea typeface="Meiryo UI" panose="020B0604030504040204" pitchFamily="50" charset="-128"/>
              </a:rPr>
              <a:t>データ</a:t>
            </a:r>
            <a:endParaRPr kumimoji="1" lang="ja-JP" altLang="en-US" sz="1400" dirty="0">
              <a:solidFill>
                <a:schemeClr val="bg1"/>
              </a:solidFill>
              <a:latin typeface="Meiryo UI" panose="020B0604030504040204" pitchFamily="50" charset="-128"/>
              <a:ea typeface="Meiryo UI" panose="020B0604030504040204" pitchFamily="50" charset="-128"/>
            </a:endParaRPr>
          </a:p>
        </p:txBody>
      </p:sp>
      <p:cxnSp>
        <p:nvCxnSpPr>
          <p:cNvPr id="22" name="直線矢印コネクタ 21"/>
          <p:cNvCxnSpPr>
            <a:stCxn id="20" idx="2"/>
          </p:cNvCxnSpPr>
          <p:nvPr/>
        </p:nvCxnSpPr>
        <p:spPr>
          <a:xfrm>
            <a:off x="2020388" y="3065667"/>
            <a:ext cx="470573" cy="894447"/>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21" idx="2"/>
          </p:cNvCxnSpPr>
          <p:nvPr/>
        </p:nvCxnSpPr>
        <p:spPr>
          <a:xfrm flipH="1">
            <a:off x="3108918" y="3065667"/>
            <a:ext cx="478090" cy="89319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34244" y="2572304"/>
            <a:ext cx="253082" cy="567977"/>
          </a:xfrm>
          <a:prstGeom prst="rect">
            <a:avLst/>
          </a:prstGeom>
        </p:spPr>
      </p:pic>
      <p:cxnSp>
        <p:nvCxnSpPr>
          <p:cNvPr id="25" name="直線矢印コネクタ 24"/>
          <p:cNvCxnSpPr>
            <a:stCxn id="5" idx="2"/>
            <a:endCxn id="12" idx="0"/>
          </p:cNvCxnSpPr>
          <p:nvPr/>
        </p:nvCxnSpPr>
        <p:spPr>
          <a:xfrm>
            <a:off x="2819924" y="4668873"/>
            <a:ext cx="0" cy="24073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7178" y="5762820"/>
            <a:ext cx="605493" cy="466734"/>
          </a:xfrm>
          <a:prstGeom prst="rect">
            <a:avLst/>
          </a:prstGeom>
        </p:spPr>
      </p:pic>
      <p:cxnSp>
        <p:nvCxnSpPr>
          <p:cNvPr id="27" name="直線矢印コネクタ 26"/>
          <p:cNvCxnSpPr>
            <a:stCxn id="12" idx="2"/>
            <a:endCxn id="26" idx="0"/>
          </p:cNvCxnSpPr>
          <p:nvPr/>
        </p:nvCxnSpPr>
        <p:spPr>
          <a:xfrm>
            <a:off x="2819924" y="5504526"/>
            <a:ext cx="1" cy="25829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067772" y="5812750"/>
            <a:ext cx="1097245" cy="338554"/>
          </a:xfrm>
          <a:prstGeom prst="rect">
            <a:avLst/>
          </a:prstGeom>
          <a:noFill/>
        </p:spPr>
        <p:txBody>
          <a:bodyPr wrap="square" rtlCol="0">
            <a:spAutoFit/>
          </a:bodyPr>
          <a:lstStyle/>
          <a:p>
            <a:pPr algn="ctr"/>
            <a:r>
              <a:rPr kumimoji="1" lang="ja-JP" altLang="en-US" sz="1600" dirty="0" smtClean="0"/>
              <a:t>分析ツール</a:t>
            </a:r>
            <a:endParaRPr kumimoji="1" lang="ja-JP" altLang="en-US" sz="1600" dirty="0"/>
          </a:p>
        </p:txBody>
      </p:sp>
      <p:pic>
        <p:nvPicPr>
          <p:cNvPr id="29" name="図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161" y="5762820"/>
            <a:ext cx="605493" cy="466734"/>
          </a:xfrm>
          <a:prstGeom prst="rect">
            <a:avLst/>
          </a:prstGeom>
        </p:spPr>
      </p:pic>
      <p:cxnSp>
        <p:nvCxnSpPr>
          <p:cNvPr id="30" name="直線矢印コネクタ 29"/>
          <p:cNvCxnSpPr>
            <a:stCxn id="33" idx="2"/>
            <a:endCxn id="29" idx="0"/>
          </p:cNvCxnSpPr>
          <p:nvPr/>
        </p:nvCxnSpPr>
        <p:spPr>
          <a:xfrm>
            <a:off x="7058907" y="5504526"/>
            <a:ext cx="1" cy="25829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1" idx="2"/>
            <a:endCxn id="33" idx="0"/>
          </p:cNvCxnSpPr>
          <p:nvPr/>
        </p:nvCxnSpPr>
        <p:spPr>
          <a:xfrm>
            <a:off x="7058907" y="4668873"/>
            <a:ext cx="0" cy="24073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3018" y="3340637"/>
            <a:ext cx="897906" cy="473829"/>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037" y="4909606"/>
            <a:ext cx="741740" cy="594920"/>
          </a:xfrm>
          <a:prstGeom prst="rect">
            <a:avLst/>
          </a:prstGeom>
        </p:spPr>
      </p:pic>
      <p:sp>
        <p:nvSpPr>
          <p:cNvPr id="34" name="テキスト ボックス 33"/>
          <p:cNvSpPr txBox="1"/>
          <p:nvPr/>
        </p:nvSpPr>
        <p:spPr>
          <a:xfrm>
            <a:off x="901979" y="4101564"/>
            <a:ext cx="1428831" cy="338554"/>
          </a:xfrm>
          <a:prstGeom prst="rect">
            <a:avLst/>
          </a:prstGeom>
          <a:noFill/>
        </p:spPr>
        <p:txBody>
          <a:bodyPr wrap="square" rtlCol="0">
            <a:spAutoFit/>
          </a:bodyPr>
          <a:lstStyle/>
          <a:p>
            <a:pPr algn="ctr"/>
            <a:r>
              <a:rPr kumimoji="1" lang="ja-JP" altLang="en-US" sz="1600" dirty="0" smtClean="0"/>
              <a:t>データレイク</a:t>
            </a:r>
            <a:endParaRPr kumimoji="1" lang="ja-JP" altLang="en-US" sz="1600" dirty="0"/>
          </a:p>
        </p:txBody>
      </p:sp>
      <p:sp>
        <p:nvSpPr>
          <p:cNvPr id="35" name="テキスト ボックス 34"/>
          <p:cNvSpPr txBox="1"/>
          <p:nvPr/>
        </p:nvSpPr>
        <p:spPr>
          <a:xfrm>
            <a:off x="1650931" y="3336441"/>
            <a:ext cx="2325631" cy="338554"/>
          </a:xfrm>
          <a:prstGeom prst="rect">
            <a:avLst/>
          </a:prstGeom>
          <a:solidFill>
            <a:schemeClr val="accent4">
              <a:lumMod val="20000"/>
              <a:lumOff val="80000"/>
              <a:alpha val="77000"/>
            </a:schemeClr>
          </a:solidFill>
        </p:spPr>
        <p:txBody>
          <a:bodyPr wrap="square" rtlCol="0">
            <a:spAutoFit/>
          </a:bodyPr>
          <a:lstStyle/>
          <a:p>
            <a:pPr algn="ctr"/>
            <a:r>
              <a:rPr kumimoji="1" lang="ja-JP" altLang="en-US" sz="1600" b="1" dirty="0" smtClean="0">
                <a:solidFill>
                  <a:schemeClr val="accent4"/>
                </a:solidFill>
                <a:latin typeface="Meiryo UI" panose="020B0604030504040204" pitchFamily="50" charset="-128"/>
                <a:ea typeface="Meiryo UI" panose="020B0604030504040204" pitchFamily="50" charset="-128"/>
              </a:rPr>
              <a:t>統合せずにデータ投入</a:t>
            </a:r>
            <a:endParaRPr kumimoji="1" lang="ja-JP" altLang="en-US" sz="1600" b="1" dirty="0">
              <a:solidFill>
                <a:schemeClr val="accent4"/>
              </a:solidFill>
              <a:latin typeface="Meiryo UI" panose="020B0604030504040204" pitchFamily="50" charset="-128"/>
              <a:ea typeface="Meiryo UI" panose="020B0604030504040204" pitchFamily="50" charset="-128"/>
            </a:endParaRPr>
          </a:p>
        </p:txBody>
      </p:sp>
      <p:sp>
        <p:nvSpPr>
          <p:cNvPr id="36" name="下矢印 35"/>
          <p:cNvSpPr/>
          <p:nvPr/>
        </p:nvSpPr>
        <p:spPr>
          <a:xfrm>
            <a:off x="7521461" y="4617604"/>
            <a:ext cx="336699" cy="121683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712805" y="4927859"/>
            <a:ext cx="1854995" cy="646331"/>
          </a:xfrm>
          <a:prstGeom prst="rect">
            <a:avLst/>
          </a:prstGeom>
          <a:noFill/>
        </p:spPr>
        <p:txBody>
          <a:bodyPr wrap="none" rtlCol="0">
            <a:spAutoFit/>
          </a:bodyPr>
          <a:lstStyle/>
          <a:p>
            <a:pPr algn="ctr"/>
            <a:r>
              <a:rPr kumimoji="1" lang="ja-JP" altLang="en-US" b="1" dirty="0" smtClean="0">
                <a:solidFill>
                  <a:schemeClr val="accent5"/>
                </a:solidFill>
              </a:rPr>
              <a:t>スムーズに</a:t>
            </a:r>
            <a:endParaRPr kumimoji="1" lang="en-US" altLang="ja-JP" b="1" dirty="0" smtClean="0">
              <a:solidFill>
                <a:schemeClr val="accent5"/>
              </a:solidFill>
            </a:endParaRPr>
          </a:p>
          <a:p>
            <a:pPr algn="ctr"/>
            <a:r>
              <a:rPr kumimoji="1" lang="ja-JP" altLang="en-US" b="1" dirty="0" smtClean="0">
                <a:solidFill>
                  <a:schemeClr val="accent5"/>
                </a:solidFill>
              </a:rPr>
              <a:t>自由分析が可能</a:t>
            </a:r>
            <a:endParaRPr kumimoji="1" lang="ja-JP" altLang="en-US" b="1" dirty="0">
              <a:solidFill>
                <a:schemeClr val="accent5"/>
              </a:solidFill>
            </a:endParaRPr>
          </a:p>
        </p:txBody>
      </p:sp>
      <p:sp>
        <p:nvSpPr>
          <p:cNvPr id="38" name="テキスト ボックス 37"/>
          <p:cNvSpPr txBox="1"/>
          <p:nvPr/>
        </p:nvSpPr>
        <p:spPr>
          <a:xfrm>
            <a:off x="3228403" y="4927859"/>
            <a:ext cx="2204615" cy="646331"/>
          </a:xfrm>
          <a:prstGeom prst="rect">
            <a:avLst/>
          </a:prstGeom>
          <a:noFill/>
        </p:spPr>
        <p:txBody>
          <a:bodyPr wrap="square" rtlCol="0">
            <a:spAutoFit/>
          </a:bodyPr>
          <a:lstStyle/>
          <a:p>
            <a:pPr algn="ctr"/>
            <a:r>
              <a:rPr kumimoji="1" lang="ja-JP" altLang="en-US" b="1" dirty="0" smtClean="0">
                <a:solidFill>
                  <a:schemeClr val="accent4"/>
                </a:solidFill>
              </a:rPr>
              <a:t>余計な統合処理</a:t>
            </a:r>
            <a:r>
              <a:rPr kumimoji="1" lang="en-US" altLang="ja-JP" b="1" dirty="0" smtClean="0">
                <a:solidFill>
                  <a:schemeClr val="accent4"/>
                </a:solidFill>
              </a:rPr>
              <a:t/>
            </a:r>
            <a:br>
              <a:rPr kumimoji="1" lang="en-US" altLang="ja-JP" b="1" dirty="0" smtClean="0">
                <a:solidFill>
                  <a:schemeClr val="accent4"/>
                </a:solidFill>
              </a:rPr>
            </a:br>
            <a:r>
              <a:rPr kumimoji="1" lang="ja-JP" altLang="en-US" b="1" dirty="0" smtClean="0">
                <a:solidFill>
                  <a:schemeClr val="accent4"/>
                </a:solidFill>
              </a:rPr>
              <a:t>による負荷</a:t>
            </a:r>
            <a:endParaRPr kumimoji="1" lang="ja-JP" altLang="en-US" b="1" dirty="0">
              <a:solidFill>
                <a:schemeClr val="accent4"/>
              </a:solidFill>
            </a:endParaRPr>
          </a:p>
        </p:txBody>
      </p:sp>
      <p:sp>
        <p:nvSpPr>
          <p:cNvPr id="39" name="テキスト ボックス 38"/>
          <p:cNvSpPr txBox="1"/>
          <p:nvPr/>
        </p:nvSpPr>
        <p:spPr>
          <a:xfrm>
            <a:off x="2521953" y="4646379"/>
            <a:ext cx="1173929" cy="1107996"/>
          </a:xfrm>
          <a:prstGeom prst="rect">
            <a:avLst/>
          </a:prstGeom>
          <a:noFill/>
        </p:spPr>
        <p:txBody>
          <a:bodyPr wrap="square" rtlCol="0">
            <a:spAutoFit/>
          </a:bodyPr>
          <a:lstStyle/>
          <a:p>
            <a:pPr algn="ctr"/>
            <a:r>
              <a:rPr kumimoji="1" lang="en-US" altLang="ja-JP" sz="6600" b="1" dirty="0" smtClean="0">
                <a:solidFill>
                  <a:schemeClr val="accent4">
                    <a:alpha val="79000"/>
                  </a:schemeClr>
                </a:solidFill>
              </a:rPr>
              <a:t>×</a:t>
            </a:r>
            <a:endParaRPr kumimoji="1" lang="ja-JP" altLang="en-US" sz="2000" b="1" dirty="0">
              <a:solidFill>
                <a:schemeClr val="accent4">
                  <a:alpha val="79000"/>
                </a:schemeClr>
              </a:solidFill>
            </a:endParaRPr>
          </a:p>
        </p:txBody>
      </p:sp>
      <p:sp>
        <p:nvSpPr>
          <p:cNvPr id="40" name="テキスト ボックス 39"/>
          <p:cNvSpPr txBox="1"/>
          <p:nvPr/>
        </p:nvSpPr>
        <p:spPr>
          <a:xfrm>
            <a:off x="912280" y="3103116"/>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4499" y="2604681"/>
            <a:ext cx="253082" cy="567977"/>
          </a:xfrm>
          <a:prstGeom prst="rect">
            <a:avLst/>
          </a:prstGeom>
        </p:spPr>
      </p:pic>
      <p:sp>
        <p:nvSpPr>
          <p:cNvPr id="42" name="テキスト ボックス 41"/>
          <p:cNvSpPr txBox="1"/>
          <p:nvPr/>
        </p:nvSpPr>
        <p:spPr>
          <a:xfrm>
            <a:off x="4182535" y="3135493"/>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sp>
        <p:nvSpPr>
          <p:cNvPr id="43" name="テキスト ボックス 42"/>
          <p:cNvSpPr txBox="1"/>
          <p:nvPr/>
        </p:nvSpPr>
        <p:spPr>
          <a:xfrm>
            <a:off x="7712805" y="3810865"/>
            <a:ext cx="518091" cy="276999"/>
          </a:xfrm>
          <a:prstGeom prst="rect">
            <a:avLst/>
          </a:prstGeom>
          <a:noFill/>
        </p:spPr>
        <p:txBody>
          <a:bodyPr wrap="none" rtlCol="0">
            <a:spAutoFit/>
          </a:bodyPr>
          <a:lstStyle/>
          <a:p>
            <a:r>
              <a:rPr kumimoji="1" lang="en-US" altLang="ja-JP" sz="1200" dirty="0" smtClean="0"/>
              <a:t>A</a:t>
            </a:r>
            <a:r>
              <a:rPr kumimoji="1" lang="ja-JP" altLang="en-US" sz="1200" dirty="0" smtClean="0"/>
              <a:t>さん</a:t>
            </a:r>
            <a:endParaRPr kumimoji="1" lang="ja-JP" altLang="en-US" dirty="0"/>
          </a:p>
        </p:txBody>
      </p:sp>
      <p:pic>
        <p:nvPicPr>
          <p:cNvPr id="44" name="Picture 2" descr="「tableau ロゴ」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029" y="6100540"/>
            <a:ext cx="1333474" cy="2794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tableau ロゴ」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5113" y="6043854"/>
            <a:ext cx="1333474" cy="27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3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5. </a:t>
            </a:r>
            <a:r>
              <a:rPr lang="ja-JP" altLang="en-US" dirty="0" smtClean="0"/>
              <a:t>導入事例①：大手航空会社様の全社共通基盤構築・活用推進</a:t>
            </a:r>
            <a:endParaRPr kumimoji="1" lang="ja-JP" altLang="en-US" dirty="0"/>
          </a:p>
        </p:txBody>
      </p:sp>
      <p:sp>
        <p:nvSpPr>
          <p:cNvPr id="4" name="正方形/長方形 3"/>
          <p:cNvSpPr/>
          <p:nvPr/>
        </p:nvSpPr>
        <p:spPr>
          <a:xfrm>
            <a:off x="4088904" y="4288178"/>
            <a:ext cx="1512168" cy="113167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コンテンツ プレースホルダー 1"/>
          <p:cNvSpPr txBox="1">
            <a:spLocks/>
          </p:cNvSpPr>
          <p:nvPr/>
        </p:nvSpPr>
        <p:spPr>
          <a:xfrm>
            <a:off x="473472" y="764704"/>
            <a:ext cx="8944148" cy="525641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1600" dirty="0" smtClean="0"/>
              <a:t>大手航空会社様では、多岐に渡る業務部門の共通基盤として、</a:t>
            </a:r>
            <a:r>
              <a:rPr lang="en-US" altLang="ja-JP" sz="1600" dirty="0" smtClean="0"/>
              <a:t>Tableau Server</a:t>
            </a:r>
            <a:r>
              <a:rPr lang="ja-JP" altLang="en-US" sz="1600" dirty="0" smtClean="0"/>
              <a:t>を導入いただきました。構築から１年半経過した現在まで、利用ユーザ数が</a:t>
            </a:r>
            <a:r>
              <a:rPr lang="en-US" altLang="ja-JP" sz="1600" dirty="0" smtClean="0"/>
              <a:t>1000</a:t>
            </a:r>
            <a:r>
              <a:rPr lang="ja-JP" altLang="en-US" sz="1600" dirty="0" smtClean="0"/>
              <a:t>人を超え、全社データ活用を一層推進されています。</a:t>
            </a:r>
            <a:endParaRPr lang="en-US" altLang="ja-JP" sz="1600" dirty="0" smtClean="0"/>
          </a:p>
          <a:p>
            <a:endParaRPr lang="en-US" altLang="ja-JP" sz="1600" dirty="0" smtClean="0"/>
          </a:p>
          <a:p>
            <a:r>
              <a:rPr lang="ja-JP" altLang="en-US" sz="1600" dirty="0" smtClean="0"/>
              <a:t>導入から普及へ拡大された主要因としては、システム基盤の整備だけでなく、</a:t>
            </a:r>
            <a:r>
              <a:rPr lang="ja-JP" altLang="en-US" sz="1600" b="1" dirty="0" smtClean="0"/>
              <a:t>データドリブンカルチャーの普及（人材育成）を同時進行で計画された</a:t>
            </a:r>
            <a:r>
              <a:rPr lang="ja-JP" altLang="en-US" sz="1600" dirty="0" smtClean="0"/>
              <a:t>点となります。</a:t>
            </a:r>
            <a:endParaRPr lang="en-US" altLang="ja-JP" sz="1600" dirty="0" smtClean="0"/>
          </a:p>
          <a:p>
            <a:r>
              <a:rPr lang="ja-JP" altLang="en-US" sz="1600" dirty="0" smtClean="0"/>
              <a:t>利用ユーザを、プロジェクト管理者、推進リーダ、一般ユーザと定義付けし、各レベルに合わせた教育を実施。また、</a:t>
            </a:r>
            <a:r>
              <a:rPr lang="en-US" altLang="ja-JP" sz="1600" dirty="0" smtClean="0"/>
              <a:t>QA</a:t>
            </a:r>
            <a:r>
              <a:rPr lang="ja-JP" altLang="en-US" sz="1600" dirty="0" smtClean="0"/>
              <a:t>窓口、</a:t>
            </a:r>
            <a:r>
              <a:rPr lang="en-US" altLang="ja-JP" sz="1600" dirty="0" smtClean="0"/>
              <a:t>FAQ</a:t>
            </a:r>
            <a:r>
              <a:rPr lang="ja-JP" altLang="en-US" sz="1600" dirty="0" smtClean="0"/>
              <a:t>作成、ユーザ会の設立することにより、利用者の躓きを早期に解消する体制を整備され、</a:t>
            </a:r>
            <a:r>
              <a:rPr lang="en-US" altLang="ja-JP" sz="1600" dirty="0" smtClean="0"/>
              <a:t>NTTD</a:t>
            </a:r>
            <a:r>
              <a:rPr lang="ja-JP" altLang="en-US" sz="1600" dirty="0" smtClean="0"/>
              <a:t>がその運営を支援いたしました。</a:t>
            </a:r>
            <a:endParaRPr lang="en-US" altLang="ja-JP" sz="1600" dirty="0" smtClean="0"/>
          </a:p>
          <a:p>
            <a:endParaRPr lang="en-US" altLang="ja-JP" sz="1600" dirty="0" smtClean="0"/>
          </a:p>
          <a:p>
            <a:r>
              <a:rPr lang="ja-JP" altLang="en-US" sz="1600" dirty="0" smtClean="0"/>
              <a:t>お</a:t>
            </a:r>
            <a:r>
              <a:rPr lang="ja-JP" altLang="en-US" sz="1600" dirty="0"/>
              <a:t>客</a:t>
            </a:r>
            <a:r>
              <a:rPr lang="ja-JP" altLang="en-US" sz="1600" dirty="0" smtClean="0"/>
              <a:t>様の特徴として、既存システムが部門ごとに多岐に渡るため、各部門</a:t>
            </a:r>
            <a:r>
              <a:rPr lang="en-US" altLang="ja-JP" sz="1600" dirty="0" smtClean="0"/>
              <a:t>DB</a:t>
            </a:r>
            <a:r>
              <a:rPr lang="ja-JP" altLang="en-US" sz="1600" dirty="0" smtClean="0"/>
              <a:t>との接続を後続ステップとし、</a:t>
            </a:r>
            <a:r>
              <a:rPr lang="ja-JP" altLang="en-US" sz="1600" b="1" dirty="0" smtClean="0"/>
              <a:t>ファイルベース（</a:t>
            </a:r>
            <a:r>
              <a:rPr lang="en-US" altLang="ja-JP" sz="1600" b="1" dirty="0" smtClean="0"/>
              <a:t>csv</a:t>
            </a:r>
            <a:r>
              <a:rPr lang="ja-JP" altLang="en-US" sz="1600" b="1" dirty="0" err="1" smtClean="0"/>
              <a:t>、</a:t>
            </a:r>
            <a:r>
              <a:rPr lang="en-US" altLang="ja-JP" sz="1600" b="1" dirty="0" err="1" smtClean="0"/>
              <a:t>xlsx</a:t>
            </a:r>
            <a:r>
              <a:rPr lang="ja-JP" altLang="en-US" sz="1600" b="1" dirty="0" smtClean="0"/>
              <a:t>）での入力から取り組まれた</a:t>
            </a:r>
            <a:r>
              <a:rPr lang="ja-JP" altLang="en-US" sz="1600" dirty="0" smtClean="0"/>
              <a:t>点も、スピーディーに全社展開ができた要因となります。</a:t>
            </a:r>
            <a:endParaRPr lang="ja-JP" altLang="en-US" sz="1600" dirty="0"/>
          </a:p>
        </p:txBody>
      </p:sp>
      <p:sp>
        <p:nvSpPr>
          <p:cNvPr id="6" name="正方形/長方形 5"/>
          <p:cNvSpPr/>
          <p:nvPr/>
        </p:nvSpPr>
        <p:spPr>
          <a:xfrm>
            <a:off x="1450948" y="4367498"/>
            <a:ext cx="1773859"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solidFill>
              </a:rPr>
              <a:t>運行系システム</a:t>
            </a:r>
            <a:endParaRPr kumimoji="1" lang="ja-JP" altLang="en-US" sz="1050" dirty="0">
              <a:solidFill>
                <a:schemeClr val="tx1"/>
              </a:solidFill>
            </a:endParaRPr>
          </a:p>
        </p:txBody>
      </p:sp>
      <p:sp>
        <p:nvSpPr>
          <p:cNvPr id="7" name="正方形/長方形 6"/>
          <p:cNvSpPr/>
          <p:nvPr/>
        </p:nvSpPr>
        <p:spPr>
          <a:xfrm>
            <a:off x="1450948" y="4741783"/>
            <a:ext cx="1773859"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solidFill>
                  <a:schemeClr val="tx1"/>
                </a:solidFill>
              </a:rPr>
              <a:t>整備</a:t>
            </a:r>
            <a:r>
              <a:rPr lang="ja-JP" altLang="en-US" sz="1050" dirty="0">
                <a:solidFill>
                  <a:schemeClr val="tx1"/>
                </a:solidFill>
              </a:rPr>
              <a:t>系</a:t>
            </a:r>
            <a:r>
              <a:rPr kumimoji="1" lang="ja-JP" altLang="en-US" sz="1050" dirty="0" smtClean="0">
                <a:solidFill>
                  <a:schemeClr val="tx1"/>
                </a:solidFill>
              </a:rPr>
              <a:t>システム</a:t>
            </a:r>
            <a:endParaRPr kumimoji="1" lang="ja-JP" altLang="en-US" sz="1050" dirty="0">
              <a:solidFill>
                <a:schemeClr val="tx1"/>
              </a:solidFill>
            </a:endParaRPr>
          </a:p>
        </p:txBody>
      </p:sp>
      <p:sp>
        <p:nvSpPr>
          <p:cNvPr id="8" name="正方形/長方形 7"/>
          <p:cNvSpPr/>
          <p:nvPr/>
        </p:nvSpPr>
        <p:spPr>
          <a:xfrm>
            <a:off x="1450948" y="5116068"/>
            <a:ext cx="1773859"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solidFill>
                  <a:schemeClr val="tx1"/>
                </a:solidFill>
              </a:rPr>
              <a:t>調達系</a:t>
            </a:r>
            <a:r>
              <a:rPr kumimoji="1" lang="ja-JP" altLang="en-US" sz="1050" dirty="0" smtClean="0">
                <a:solidFill>
                  <a:schemeClr val="tx1"/>
                </a:solidFill>
              </a:rPr>
              <a:t>システム</a:t>
            </a:r>
            <a:endParaRPr kumimoji="1" lang="ja-JP" altLang="en-US" sz="1050" dirty="0">
              <a:solidFill>
                <a:schemeClr val="tx1"/>
              </a:solidFill>
            </a:endParaRPr>
          </a:p>
        </p:txBody>
      </p:sp>
      <p:sp>
        <p:nvSpPr>
          <p:cNvPr id="9" name="正方形/長方形 8"/>
          <p:cNvSpPr/>
          <p:nvPr/>
        </p:nvSpPr>
        <p:spPr>
          <a:xfrm>
            <a:off x="6759054" y="5490353"/>
            <a:ext cx="1794346"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solidFill>
                  <a:schemeClr val="tx1"/>
                </a:solidFill>
              </a:rPr>
              <a:t>収益管理</a:t>
            </a:r>
            <a:r>
              <a:rPr kumimoji="1" lang="ja-JP" altLang="en-US" sz="1050" dirty="0" smtClean="0">
                <a:solidFill>
                  <a:schemeClr val="tx1"/>
                </a:solidFill>
              </a:rPr>
              <a:t>システム</a:t>
            </a:r>
            <a:endParaRPr kumimoji="1" lang="ja-JP" altLang="en-US" sz="1050" dirty="0">
              <a:solidFill>
                <a:schemeClr val="tx1"/>
              </a:solidFill>
            </a:endParaRPr>
          </a:p>
        </p:txBody>
      </p:sp>
      <p:sp>
        <p:nvSpPr>
          <p:cNvPr id="10" name="正方形/長方形 9"/>
          <p:cNvSpPr/>
          <p:nvPr/>
        </p:nvSpPr>
        <p:spPr>
          <a:xfrm>
            <a:off x="6759054" y="4367498"/>
            <a:ext cx="1794346"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smtClean="0">
                <a:solidFill>
                  <a:schemeClr val="tx1"/>
                </a:solidFill>
              </a:rPr>
              <a:t>WEB</a:t>
            </a:r>
            <a:r>
              <a:rPr lang="ja-JP" altLang="en-US" sz="1050" dirty="0" smtClean="0">
                <a:solidFill>
                  <a:schemeClr val="tx1"/>
                </a:solidFill>
              </a:rPr>
              <a:t>販売</a:t>
            </a:r>
            <a:r>
              <a:rPr kumimoji="1" lang="ja-JP" altLang="en-US" sz="1050" dirty="0" smtClean="0">
                <a:solidFill>
                  <a:schemeClr val="tx1"/>
                </a:solidFill>
              </a:rPr>
              <a:t>システム</a:t>
            </a:r>
            <a:endParaRPr kumimoji="1" lang="ja-JP" altLang="en-US" sz="1050" dirty="0">
              <a:solidFill>
                <a:schemeClr val="tx1"/>
              </a:solidFill>
            </a:endParaRPr>
          </a:p>
        </p:txBody>
      </p:sp>
      <p:sp>
        <p:nvSpPr>
          <p:cNvPr id="11" name="正方形/長方形 10"/>
          <p:cNvSpPr/>
          <p:nvPr/>
        </p:nvSpPr>
        <p:spPr>
          <a:xfrm>
            <a:off x="6759054" y="4741783"/>
            <a:ext cx="1794346"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solidFill>
              </a:rPr>
              <a:t>コールセンタシステム</a:t>
            </a:r>
            <a:endParaRPr kumimoji="1" lang="ja-JP" altLang="en-US" sz="1050" dirty="0">
              <a:solidFill>
                <a:schemeClr val="tx1"/>
              </a:solidFill>
            </a:endParaRPr>
          </a:p>
        </p:txBody>
      </p:sp>
      <p:sp>
        <p:nvSpPr>
          <p:cNvPr id="12" name="正方形/長方形 11"/>
          <p:cNvSpPr/>
          <p:nvPr/>
        </p:nvSpPr>
        <p:spPr>
          <a:xfrm>
            <a:off x="6759054" y="5116068"/>
            <a:ext cx="1794346"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solidFill>
                  <a:schemeClr val="tx1"/>
                </a:solidFill>
              </a:rPr>
              <a:t>顧客管理</a:t>
            </a:r>
            <a:r>
              <a:rPr kumimoji="1" lang="ja-JP" altLang="en-US" sz="1050" dirty="0" smtClean="0">
                <a:solidFill>
                  <a:schemeClr val="tx1"/>
                </a:solidFill>
              </a:rPr>
              <a:t>システム</a:t>
            </a:r>
            <a:endParaRPr kumimoji="1" lang="ja-JP" altLang="en-US" sz="1050" dirty="0">
              <a:solidFill>
                <a:schemeClr val="tx1"/>
              </a:solidFill>
            </a:endParaRPr>
          </a:p>
        </p:txBody>
      </p:sp>
      <p:sp>
        <p:nvSpPr>
          <p:cNvPr id="13" name="正方形/長方形 12"/>
          <p:cNvSpPr/>
          <p:nvPr/>
        </p:nvSpPr>
        <p:spPr>
          <a:xfrm>
            <a:off x="1450948" y="5490353"/>
            <a:ext cx="1773859" cy="321908"/>
          </a:xfrm>
          <a:prstGeom prst="rect">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solidFill>
                  <a:schemeClr val="tx1"/>
                </a:solidFill>
              </a:rPr>
              <a:t>空港系</a:t>
            </a:r>
            <a:r>
              <a:rPr kumimoji="1" lang="ja-JP" altLang="en-US" sz="1050" dirty="0" smtClean="0">
                <a:solidFill>
                  <a:schemeClr val="tx1"/>
                </a:solidFill>
              </a:rPr>
              <a:t>システム</a:t>
            </a:r>
            <a:endParaRPr kumimoji="1" lang="ja-JP" altLang="en-US" sz="1050" dirty="0">
              <a:solidFill>
                <a:schemeClr val="tx1"/>
              </a:solidFill>
            </a:endParaRPr>
          </a:p>
        </p:txBody>
      </p:sp>
      <p:grpSp>
        <p:nvGrpSpPr>
          <p:cNvPr id="14" name="グループ化 13"/>
          <p:cNvGrpSpPr/>
          <p:nvPr/>
        </p:nvGrpSpPr>
        <p:grpSpPr>
          <a:xfrm>
            <a:off x="4429421" y="4463977"/>
            <a:ext cx="799056" cy="744563"/>
            <a:chOff x="497210" y="3864487"/>
            <a:chExt cx="799056" cy="486427"/>
          </a:xfrm>
        </p:grpSpPr>
        <p:sp>
          <p:nvSpPr>
            <p:cNvPr id="15" name="円柱 14"/>
            <p:cNvSpPr/>
            <p:nvPr/>
          </p:nvSpPr>
          <p:spPr>
            <a:xfrm>
              <a:off x="497210" y="3864487"/>
              <a:ext cx="799056" cy="403879"/>
            </a:xfrm>
            <a:prstGeom prst="can">
              <a:avLst/>
            </a:prstGeom>
            <a:solidFill>
              <a:schemeClr val="accent2">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テキスト ボックス 189"/>
            <p:cNvSpPr txBox="1"/>
            <p:nvPr/>
          </p:nvSpPr>
          <p:spPr>
            <a:xfrm>
              <a:off x="548098" y="3981582"/>
              <a:ext cx="706419" cy="3693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r>
                <a:rPr lang="en-US" altLang="ja-JP" sz="900" dirty="0" err="1" smtClean="0">
                  <a:solidFill>
                    <a:srgbClr val="404040"/>
                  </a:solidFill>
                  <a:latin typeface="Meiryo UI" panose="020B0604030504040204" pitchFamily="50" charset="-128"/>
                  <a:ea typeface="Meiryo UI" panose="020B0604030504040204" pitchFamily="50" charset="-128"/>
                </a:rPr>
                <a:t>TableauDM</a:t>
              </a:r>
              <a:endParaRPr lang="en-US" altLang="ja-JP" sz="900" dirty="0">
                <a:solidFill>
                  <a:srgbClr val="404040"/>
                </a:solidFill>
                <a:latin typeface="Meiryo UI" panose="020B0604030504040204" pitchFamily="50" charset="-128"/>
                <a:ea typeface="Meiryo UI" panose="020B0604030504040204" pitchFamily="50" charset="-128"/>
              </a:endParaRPr>
            </a:p>
          </p:txBody>
        </p:sp>
      </p:grpSp>
      <p:sp>
        <p:nvSpPr>
          <p:cNvPr id="17" name="テキスト ボックス 16"/>
          <p:cNvSpPr txBox="1"/>
          <p:nvPr/>
        </p:nvSpPr>
        <p:spPr>
          <a:xfrm>
            <a:off x="4213067" y="4034866"/>
            <a:ext cx="1176925" cy="253916"/>
          </a:xfrm>
          <a:prstGeom prst="rect">
            <a:avLst/>
          </a:prstGeom>
          <a:noFill/>
        </p:spPr>
        <p:txBody>
          <a:bodyPr wrap="none" rtlCol="0">
            <a:spAutoFit/>
          </a:bodyPr>
          <a:lstStyle/>
          <a:p>
            <a:r>
              <a:rPr kumimoji="1" lang="en-US" altLang="ja-JP" sz="1050" dirty="0" smtClean="0"/>
              <a:t>Tableau Server</a:t>
            </a:r>
            <a:endParaRPr kumimoji="1" lang="ja-JP" altLang="en-US" sz="1050" dirty="0"/>
          </a:p>
        </p:txBody>
      </p:sp>
      <p:sp>
        <p:nvSpPr>
          <p:cNvPr id="18" name="フローチャート: 複数書類 17"/>
          <p:cNvSpPr/>
          <p:nvPr/>
        </p:nvSpPr>
        <p:spPr>
          <a:xfrm>
            <a:off x="3224808" y="4549904"/>
            <a:ext cx="721631" cy="486599"/>
          </a:xfrm>
          <a:prstGeom prst="flowChartMultidocument">
            <a:avLst/>
          </a:prstGeom>
          <a:solidFill>
            <a:schemeClr val="tx2">
              <a:lumMod val="25000"/>
              <a:lumOff val="75000"/>
            </a:schemeClr>
          </a:solidFill>
          <a:ln w="158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050" dirty="0" smtClean="0"/>
              <a:t>c</a:t>
            </a:r>
            <a:r>
              <a:rPr kumimoji="1" lang="en-US" altLang="ja-JP" sz="1050" dirty="0" smtClean="0"/>
              <a:t>sv</a:t>
            </a:r>
          </a:p>
          <a:p>
            <a:pPr algn="ctr"/>
            <a:r>
              <a:rPr kumimoji="1" lang="en-US" altLang="ja-JP" sz="1050" dirty="0" err="1" smtClean="0"/>
              <a:t>xlsx</a:t>
            </a:r>
            <a:endParaRPr kumimoji="1" lang="ja-JP" altLang="en-US" sz="1050" dirty="0"/>
          </a:p>
        </p:txBody>
      </p:sp>
      <p:sp>
        <p:nvSpPr>
          <p:cNvPr id="19" name="フローチャート: 複数書類 18"/>
          <p:cNvSpPr/>
          <p:nvPr/>
        </p:nvSpPr>
        <p:spPr>
          <a:xfrm>
            <a:off x="5906026" y="4512717"/>
            <a:ext cx="721631" cy="486599"/>
          </a:xfrm>
          <a:prstGeom prst="flowChartMultidocument">
            <a:avLst/>
          </a:prstGeom>
          <a:solidFill>
            <a:schemeClr val="tx2">
              <a:lumMod val="25000"/>
              <a:lumOff val="75000"/>
            </a:schemeClr>
          </a:solidFill>
          <a:ln w="158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050" dirty="0"/>
              <a:t>csv</a:t>
            </a:r>
          </a:p>
          <a:p>
            <a:pPr algn="ctr"/>
            <a:r>
              <a:rPr lang="en-US" altLang="ja-JP" sz="1050" dirty="0" err="1" smtClean="0"/>
              <a:t>xlsx</a:t>
            </a:r>
            <a:endParaRPr lang="ja-JP" altLang="en-US" sz="1050" dirty="0"/>
          </a:p>
        </p:txBody>
      </p:sp>
      <p:sp>
        <p:nvSpPr>
          <p:cNvPr id="20" name="テキスト ボックス 19"/>
          <p:cNvSpPr txBox="1"/>
          <p:nvPr/>
        </p:nvSpPr>
        <p:spPr>
          <a:xfrm>
            <a:off x="1890711" y="4011737"/>
            <a:ext cx="723275" cy="253916"/>
          </a:xfrm>
          <a:prstGeom prst="rect">
            <a:avLst/>
          </a:prstGeom>
          <a:noFill/>
        </p:spPr>
        <p:txBody>
          <a:bodyPr wrap="none" rtlCol="0">
            <a:spAutoFit/>
          </a:bodyPr>
          <a:lstStyle/>
          <a:p>
            <a:r>
              <a:rPr kumimoji="1" lang="ja-JP" altLang="en-US" sz="1050" dirty="0" smtClean="0"/>
              <a:t>運行関連</a:t>
            </a:r>
            <a:endParaRPr kumimoji="1" lang="ja-JP" altLang="en-US" sz="1050" dirty="0"/>
          </a:p>
        </p:txBody>
      </p:sp>
      <p:sp>
        <p:nvSpPr>
          <p:cNvPr id="21" name="テキスト ボックス 20"/>
          <p:cNvSpPr txBox="1"/>
          <p:nvPr/>
        </p:nvSpPr>
        <p:spPr>
          <a:xfrm>
            <a:off x="7348762" y="4011737"/>
            <a:ext cx="723275" cy="253916"/>
          </a:xfrm>
          <a:prstGeom prst="rect">
            <a:avLst/>
          </a:prstGeom>
          <a:noFill/>
        </p:spPr>
        <p:txBody>
          <a:bodyPr wrap="none" rtlCol="0">
            <a:spAutoFit/>
          </a:bodyPr>
          <a:lstStyle/>
          <a:p>
            <a:r>
              <a:rPr lang="ja-JP" altLang="en-US" sz="1050" dirty="0"/>
              <a:t>販売</a:t>
            </a:r>
            <a:r>
              <a:rPr kumimoji="1" lang="ja-JP" altLang="en-US" sz="1050" dirty="0" smtClean="0"/>
              <a:t>関連</a:t>
            </a:r>
            <a:endParaRPr kumimoji="1" lang="ja-JP" altLang="en-US" sz="1050" dirty="0"/>
          </a:p>
        </p:txBody>
      </p:sp>
      <p:cxnSp>
        <p:nvCxnSpPr>
          <p:cNvPr id="22" name="直線矢印コネクタ 21"/>
          <p:cNvCxnSpPr/>
          <p:nvPr/>
        </p:nvCxnSpPr>
        <p:spPr>
          <a:xfrm flipH="1" flipV="1">
            <a:off x="5269212" y="4754400"/>
            <a:ext cx="6379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グループ化 22"/>
          <p:cNvGrpSpPr/>
          <p:nvPr/>
        </p:nvGrpSpPr>
        <p:grpSpPr>
          <a:xfrm>
            <a:off x="982524" y="5395834"/>
            <a:ext cx="594413" cy="475530"/>
            <a:chOff x="6419000" y="3297103"/>
            <a:chExt cx="1524000" cy="1219201"/>
          </a:xfrm>
        </p:grpSpPr>
        <p:pic>
          <p:nvPicPr>
            <p:cNvPr id="24"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グループ化 25"/>
          <p:cNvGrpSpPr/>
          <p:nvPr/>
        </p:nvGrpSpPr>
        <p:grpSpPr>
          <a:xfrm>
            <a:off x="982524" y="5017674"/>
            <a:ext cx="594413" cy="475530"/>
            <a:chOff x="6419000" y="3297103"/>
            <a:chExt cx="1524000" cy="1219201"/>
          </a:xfrm>
        </p:grpSpPr>
        <p:pic>
          <p:nvPicPr>
            <p:cNvPr id="27"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p:cNvGrpSpPr/>
          <p:nvPr/>
        </p:nvGrpSpPr>
        <p:grpSpPr>
          <a:xfrm>
            <a:off x="982524" y="4651378"/>
            <a:ext cx="594413" cy="475530"/>
            <a:chOff x="6419000" y="3297103"/>
            <a:chExt cx="1524000" cy="1219201"/>
          </a:xfrm>
        </p:grpSpPr>
        <p:pic>
          <p:nvPicPr>
            <p:cNvPr id="30"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グループ化 31"/>
          <p:cNvGrpSpPr/>
          <p:nvPr/>
        </p:nvGrpSpPr>
        <p:grpSpPr>
          <a:xfrm>
            <a:off x="992068" y="4270128"/>
            <a:ext cx="594413" cy="475530"/>
            <a:chOff x="6419000" y="3297103"/>
            <a:chExt cx="1524000" cy="1219201"/>
          </a:xfrm>
        </p:grpSpPr>
        <p:pic>
          <p:nvPicPr>
            <p:cNvPr id="33"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グループ化 34"/>
          <p:cNvGrpSpPr/>
          <p:nvPr/>
        </p:nvGrpSpPr>
        <p:grpSpPr>
          <a:xfrm>
            <a:off x="8610784" y="5395834"/>
            <a:ext cx="594413" cy="475530"/>
            <a:chOff x="6419000" y="3297103"/>
            <a:chExt cx="1524000" cy="1219201"/>
          </a:xfrm>
        </p:grpSpPr>
        <p:pic>
          <p:nvPicPr>
            <p:cNvPr id="36"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p:cNvGrpSpPr/>
          <p:nvPr/>
        </p:nvGrpSpPr>
        <p:grpSpPr>
          <a:xfrm>
            <a:off x="8610784" y="5017674"/>
            <a:ext cx="594413" cy="475530"/>
            <a:chOff x="6419000" y="3297103"/>
            <a:chExt cx="1524000" cy="1219201"/>
          </a:xfrm>
        </p:grpSpPr>
        <p:pic>
          <p:nvPicPr>
            <p:cNvPr id="39"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p:cNvGrpSpPr/>
          <p:nvPr/>
        </p:nvGrpSpPr>
        <p:grpSpPr>
          <a:xfrm>
            <a:off x="8610784" y="4651378"/>
            <a:ext cx="594413" cy="475530"/>
            <a:chOff x="6419000" y="3297103"/>
            <a:chExt cx="1524000" cy="1219201"/>
          </a:xfrm>
        </p:grpSpPr>
        <p:pic>
          <p:nvPicPr>
            <p:cNvPr id="42"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8620328" y="4270128"/>
            <a:ext cx="594413" cy="475530"/>
            <a:chOff x="6419000" y="3297103"/>
            <a:chExt cx="1524000" cy="1219201"/>
          </a:xfrm>
        </p:grpSpPr>
        <p:pic>
          <p:nvPicPr>
            <p:cNvPr id="45" name="Picture 12" descr="ノートパソコン-黒 イラスト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ビジネスマン2-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グループ化 46"/>
          <p:cNvGrpSpPr/>
          <p:nvPr/>
        </p:nvGrpSpPr>
        <p:grpSpPr>
          <a:xfrm>
            <a:off x="4314466" y="5661248"/>
            <a:ext cx="1117905" cy="744880"/>
            <a:chOff x="4242678" y="5311872"/>
            <a:chExt cx="1260000" cy="839560"/>
          </a:xfrm>
        </p:grpSpPr>
        <p:sp>
          <p:nvSpPr>
            <p:cNvPr id="48" name="正方形/長方形 47"/>
            <p:cNvSpPr/>
            <p:nvPr/>
          </p:nvSpPr>
          <p:spPr>
            <a:xfrm>
              <a:off x="4242678" y="5311872"/>
              <a:ext cx="1260000" cy="839560"/>
            </a:xfrm>
            <a:prstGeom prst="rect">
              <a:avLst/>
            </a:prstGeom>
            <a:solidFill>
              <a:srgbClr val="6785C1"/>
            </a:solidFill>
            <a:ln w="9525" cap="flat" cmpd="sng" algn="ctr">
              <a:noFill/>
              <a:prstDash val="solid"/>
            </a:ln>
            <a:effectLst/>
          </p:spPr>
          <p:txBody>
            <a:bodyPr lIns="0" tIns="72000" rIns="0" rtlCol="0" anchor="t"/>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15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IT</a:t>
              </a:r>
              <a:r>
                <a:rPr kumimoji="0" lang="ja-JP" altLang="en-US" sz="1100" b="1" i="0" u="none" strike="noStrike" kern="0" cap="none" spc="-15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部門  </a:t>
              </a:r>
              <a:r>
                <a:rPr kumimoji="0" lang="en-US" altLang="ja-JP" sz="1100" b="1" kern="0" spc="-15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 </a:t>
              </a:r>
              <a:r>
                <a:rPr kumimoji="0" lang="en-US" altLang="ja-JP" sz="1100" b="1" i="0" u="none" strike="noStrike" kern="0" cap="none" spc="-15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NTTD</a:t>
              </a:r>
            </a:p>
          </p:txBody>
        </p:sp>
        <p:pic>
          <p:nvPicPr>
            <p:cNvPr id="49" name="図 48"/>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12678" y="5555795"/>
              <a:ext cx="720000" cy="541759"/>
            </a:xfrm>
            <a:prstGeom prst="rect">
              <a:avLst/>
            </a:prstGeom>
          </p:spPr>
        </p:pic>
      </p:grpSp>
      <p:cxnSp>
        <p:nvCxnSpPr>
          <p:cNvPr id="50" name="カギ線コネクタ 49"/>
          <p:cNvCxnSpPr>
            <a:stCxn id="48" idx="1"/>
            <a:endCxn id="30" idx="1"/>
          </p:cNvCxnSpPr>
          <p:nvPr/>
        </p:nvCxnSpPr>
        <p:spPr>
          <a:xfrm rot="10800000">
            <a:off x="982524" y="4927072"/>
            <a:ext cx="3331942" cy="1106616"/>
          </a:xfrm>
          <a:prstGeom prst="bentConnector3">
            <a:avLst>
              <a:gd name="adj1" fmla="val 10686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カギ線コネクタ 50"/>
          <p:cNvCxnSpPr>
            <a:stCxn id="48" idx="3"/>
            <a:endCxn id="43" idx="1"/>
          </p:cNvCxnSpPr>
          <p:nvPr/>
        </p:nvCxnSpPr>
        <p:spPr>
          <a:xfrm flipV="1">
            <a:off x="5432371" y="4889143"/>
            <a:ext cx="3772826" cy="1144545"/>
          </a:xfrm>
          <a:prstGeom prst="bentConnector3">
            <a:avLst>
              <a:gd name="adj1" fmla="val 106059"/>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テキスト ボックス 51"/>
          <p:cNvSpPr txBox="1"/>
          <p:nvPr/>
        </p:nvSpPr>
        <p:spPr>
          <a:xfrm>
            <a:off x="1641604" y="6011810"/>
            <a:ext cx="1944763" cy="307777"/>
          </a:xfrm>
          <a:prstGeom prst="rect">
            <a:avLst/>
          </a:prstGeom>
          <a:noFill/>
        </p:spPr>
        <p:txBody>
          <a:bodyPr wrap="none" rtlCol="0">
            <a:spAutoFit/>
          </a:bodyPr>
          <a:lstStyle/>
          <a:p>
            <a:r>
              <a:rPr kumimoji="1" lang="ja-JP" altLang="en-US" sz="1400" dirty="0" smtClean="0"/>
              <a:t>教育、個別分析サポート</a:t>
            </a:r>
            <a:endParaRPr kumimoji="1" lang="ja-JP" altLang="en-US" sz="1400" dirty="0"/>
          </a:p>
        </p:txBody>
      </p:sp>
      <p:sp>
        <p:nvSpPr>
          <p:cNvPr id="53" name="テキスト ボックス 52"/>
          <p:cNvSpPr txBox="1"/>
          <p:nvPr/>
        </p:nvSpPr>
        <p:spPr>
          <a:xfrm>
            <a:off x="6346402" y="6011810"/>
            <a:ext cx="1944763" cy="307777"/>
          </a:xfrm>
          <a:prstGeom prst="rect">
            <a:avLst/>
          </a:prstGeom>
          <a:noFill/>
        </p:spPr>
        <p:txBody>
          <a:bodyPr wrap="none" rtlCol="0">
            <a:spAutoFit/>
          </a:bodyPr>
          <a:lstStyle/>
          <a:p>
            <a:r>
              <a:rPr kumimoji="1" lang="ja-JP" altLang="en-US" sz="1400" dirty="0" smtClean="0"/>
              <a:t>教育、個別分析サポート</a:t>
            </a:r>
            <a:endParaRPr kumimoji="1" lang="ja-JP" altLang="en-US" sz="1400" dirty="0"/>
          </a:p>
        </p:txBody>
      </p:sp>
      <p:cxnSp>
        <p:nvCxnSpPr>
          <p:cNvPr id="54" name="直線矢印コネクタ 53"/>
          <p:cNvCxnSpPr/>
          <p:nvPr/>
        </p:nvCxnSpPr>
        <p:spPr>
          <a:xfrm flipV="1">
            <a:off x="3821903" y="4745658"/>
            <a:ext cx="571346" cy="7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p:nvPr/>
        </p:nvCxnSpPr>
        <p:spPr>
          <a:xfrm flipV="1">
            <a:off x="4873418" y="5363751"/>
            <a:ext cx="0"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テキスト ボックス 55"/>
          <p:cNvSpPr txBox="1"/>
          <p:nvPr/>
        </p:nvSpPr>
        <p:spPr>
          <a:xfrm>
            <a:off x="4862270" y="5333333"/>
            <a:ext cx="1111202" cy="307777"/>
          </a:xfrm>
          <a:prstGeom prst="rect">
            <a:avLst/>
          </a:prstGeom>
          <a:noFill/>
        </p:spPr>
        <p:txBody>
          <a:bodyPr wrap="none" rtlCol="0">
            <a:spAutoFit/>
          </a:bodyPr>
          <a:lstStyle/>
          <a:p>
            <a:r>
              <a:rPr kumimoji="1" lang="ja-JP" altLang="en-US" sz="1400" dirty="0" smtClean="0"/>
              <a:t>システム運用</a:t>
            </a:r>
            <a:endParaRPr kumimoji="1" lang="ja-JP" altLang="en-US" sz="1400" dirty="0"/>
          </a:p>
        </p:txBody>
      </p:sp>
    </p:spTree>
    <p:extLst>
      <p:ext uri="{BB962C8B-B14F-4D97-AF65-F5344CB8AC3E}">
        <p14:creationId xmlns:p14="http://schemas.microsoft.com/office/powerpoint/2010/main" val="2934292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en-US" altLang="ja-JP" b="1" dirty="0" smtClean="0">
                <a:latin typeface="Meiryo UI" panose="020B0604030504040204" pitchFamily="50" charset="-128"/>
                <a:ea typeface="Meiryo UI" panose="020B0604030504040204" pitchFamily="50" charset="-128"/>
                <a:cs typeface="Meiryo UI" panose="020B0604030504040204" pitchFamily="50" charset="-128"/>
              </a:rPr>
              <a:t>5. </a:t>
            </a:r>
            <a:r>
              <a:rPr kumimoji="1" lang="ja-JP" altLang="en-US" b="1" dirty="0" smtClean="0">
                <a:latin typeface="Meiryo UI" panose="020B0604030504040204" pitchFamily="50" charset="-128"/>
                <a:ea typeface="Meiryo UI" panose="020B0604030504040204" pitchFamily="50" charset="-128"/>
                <a:cs typeface="Meiryo UI" panose="020B0604030504040204" pitchFamily="50" charset="-128"/>
              </a:rPr>
              <a:t>導入事例②：大手自動車会社様　業務課題ヒアリング・解決支援　</a:t>
            </a:r>
            <a:endParaRPr kumimoji="1"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p:txBody>
          <a:bodyPr/>
          <a:lstStyle/>
          <a:p>
            <a:pPr defTabSz="455613" fontAlgn="base">
              <a:spcBef>
                <a:spcPct val="0"/>
              </a:spcBef>
            </a:pP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大手自動車会社様の支援事例です。機能型組織で各ユーザ部門で異なる分析ニーズに対応するため、各</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ユーザ</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部門でのセルフサービス</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BI</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活用の浸透を支援し、各部門で抱える課題の解決、対応策のご提案まで支援させて頂きました。</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a:xfrm>
            <a:off x="3597780" y="3045356"/>
            <a:ext cx="1896042" cy="3289570"/>
          </a:xfrm>
          <a:prstGeom prst="roundRect">
            <a:avLst>
              <a:gd name="adj" fmla="val 5846"/>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16" name="正方形/長方形 15"/>
          <p:cNvSpPr/>
          <p:nvPr/>
        </p:nvSpPr>
        <p:spPr>
          <a:xfrm>
            <a:off x="161798" y="1721484"/>
            <a:ext cx="3132000" cy="341162"/>
          </a:xfrm>
          <a:prstGeom prst="rect">
            <a:avLst/>
          </a:prstGeom>
          <a:solidFill>
            <a:schemeClr val="accent1">
              <a:lumMod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分析業務に対する課題</a:t>
            </a:r>
            <a:endParaRPr kumimoji="1"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3542749" y="1721484"/>
            <a:ext cx="3736747" cy="330652"/>
          </a:xfrm>
          <a:prstGeom prst="rect">
            <a:avLst/>
          </a:prstGeom>
          <a:solidFill>
            <a:srgbClr val="0070C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各ユーザ部門の</a:t>
            </a:r>
            <a:r>
              <a:rPr lang="en-US" altLang="ja-JP"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活用を支援</a:t>
            </a:r>
            <a:endParaRPr kumimoji="1"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161798" y="3012523"/>
            <a:ext cx="3132000" cy="3361295"/>
          </a:xfrm>
          <a:prstGeom prst="rect">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p:cNvSpPr/>
          <p:nvPr/>
        </p:nvSpPr>
        <p:spPr>
          <a:xfrm>
            <a:off x="3545181" y="3003701"/>
            <a:ext cx="3734171" cy="3374481"/>
          </a:xfrm>
          <a:prstGeom prst="rect">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角丸四角形 21"/>
          <p:cNvSpPr/>
          <p:nvPr/>
        </p:nvSpPr>
        <p:spPr>
          <a:xfrm>
            <a:off x="217453" y="3068960"/>
            <a:ext cx="1914245" cy="3265965"/>
          </a:xfrm>
          <a:prstGeom prst="roundRect">
            <a:avLst>
              <a:gd name="adj" fmla="val 5035"/>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23" name="正方形/長方形 22"/>
          <p:cNvSpPr/>
          <p:nvPr/>
        </p:nvSpPr>
        <p:spPr>
          <a:xfrm>
            <a:off x="161798" y="2063188"/>
            <a:ext cx="3132000" cy="861756"/>
          </a:xfrm>
          <a:prstGeom prst="rect">
            <a:avLst/>
          </a:prstGeom>
          <a:solidFill>
            <a:schemeClr val="bg1">
              <a:alpha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72000" tIns="18000" rIns="18000" bIns="18000" rtlCol="0" anchor="ctr"/>
          <a:lstStyle/>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機能型組織であるため、各ユーザ部門の分析ニーズが異なり、</a:t>
            </a:r>
            <a:r>
              <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部門が各ユーザ部門毎に対応するのが困難な状況。</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p:cNvSpPr/>
          <p:nvPr/>
        </p:nvSpPr>
        <p:spPr>
          <a:xfrm>
            <a:off x="3546833" y="2052137"/>
            <a:ext cx="3732857" cy="872808"/>
          </a:xfrm>
          <a:prstGeom prst="rect">
            <a:avLst/>
          </a:prstGeom>
          <a:solidFill>
            <a:schemeClr val="bg1">
              <a:alpha val="5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72000" tIns="18000" rIns="18000" bIns="18000" rtlCol="0" anchor="ctr"/>
          <a:lstStyle/>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各ユーザ部門が</a:t>
            </a:r>
            <a:r>
              <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を用い分析レポートを独自に作成。事業環境に応じたタイムリーな分析や、様々な観点から課題の解析が可能な状況へ。</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5" name="グループ化 4"/>
          <p:cNvGrpSpPr/>
          <p:nvPr/>
        </p:nvGrpSpPr>
        <p:grpSpPr>
          <a:xfrm>
            <a:off x="6571474" y="5342719"/>
            <a:ext cx="615037" cy="625425"/>
            <a:chOff x="6953825" y="5347291"/>
            <a:chExt cx="763818" cy="629995"/>
          </a:xfrm>
        </p:grpSpPr>
        <p:sp>
          <p:nvSpPr>
            <p:cNvPr id="25" name="二等辺三角形 24"/>
            <p:cNvSpPr/>
            <p:nvPr/>
          </p:nvSpPr>
          <p:spPr>
            <a:xfrm>
              <a:off x="6994793" y="5656343"/>
              <a:ext cx="663496" cy="320943"/>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p:cNvSpPr/>
            <p:nvPr/>
          </p:nvSpPr>
          <p:spPr>
            <a:xfrm>
              <a:off x="6953825" y="5347291"/>
              <a:ext cx="763818" cy="556364"/>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フローチャート: 処理 26"/>
            <p:cNvSpPr/>
            <p:nvPr/>
          </p:nvSpPr>
          <p:spPr>
            <a:xfrm>
              <a:off x="7007790" y="5391861"/>
              <a:ext cx="643278" cy="468369"/>
            </a:xfrm>
            <a:prstGeom prst="flowChartProcess">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8" name="グループ化 27"/>
            <p:cNvGrpSpPr/>
            <p:nvPr/>
          </p:nvGrpSpPr>
          <p:grpSpPr>
            <a:xfrm>
              <a:off x="7067349" y="5437801"/>
              <a:ext cx="524350" cy="390662"/>
              <a:chOff x="3756180" y="2894596"/>
              <a:chExt cx="699932" cy="577105"/>
            </a:xfrm>
          </p:grpSpPr>
          <p:cxnSp>
            <p:nvCxnSpPr>
              <p:cNvPr id="29" name="直線矢印コネクタ 28"/>
              <p:cNvCxnSpPr/>
              <p:nvPr/>
            </p:nvCxnSpPr>
            <p:spPr>
              <a:xfrm>
                <a:off x="3756180" y="3464553"/>
                <a:ext cx="699932" cy="7148"/>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flipV="1">
                <a:off x="3756180" y="2894596"/>
                <a:ext cx="0" cy="577105"/>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フリーフォーム 30"/>
            <p:cNvSpPr/>
            <p:nvPr/>
          </p:nvSpPr>
          <p:spPr>
            <a:xfrm>
              <a:off x="7357314" y="5630082"/>
              <a:ext cx="188542" cy="104048"/>
            </a:xfrm>
            <a:custGeom>
              <a:avLst/>
              <a:gdLst>
                <a:gd name="connsiteX0" fmla="*/ 0 w 313267"/>
                <a:gd name="connsiteY0" fmla="*/ 220865 h 220865"/>
                <a:gd name="connsiteX1" fmla="*/ 186267 w 313267"/>
                <a:gd name="connsiteY1" fmla="*/ 732 h 220865"/>
                <a:gd name="connsiteX2" fmla="*/ 313267 w 313267"/>
                <a:gd name="connsiteY2" fmla="*/ 144665 h 220865"/>
                <a:gd name="connsiteX3" fmla="*/ 313267 w 313267"/>
                <a:gd name="connsiteY3" fmla="*/ 144665 h 220865"/>
              </a:gdLst>
              <a:ahLst/>
              <a:cxnLst>
                <a:cxn ang="0">
                  <a:pos x="connsiteX0" y="connsiteY0"/>
                </a:cxn>
                <a:cxn ang="0">
                  <a:pos x="connsiteX1" y="connsiteY1"/>
                </a:cxn>
                <a:cxn ang="0">
                  <a:pos x="connsiteX2" y="connsiteY2"/>
                </a:cxn>
                <a:cxn ang="0">
                  <a:pos x="connsiteX3" y="connsiteY3"/>
                </a:cxn>
              </a:cxnLst>
              <a:rect l="l" t="t" r="r" b="b"/>
              <a:pathLst>
                <a:path w="313267" h="220865">
                  <a:moveTo>
                    <a:pt x="0" y="220865"/>
                  </a:moveTo>
                  <a:cubicBezTo>
                    <a:pt x="67028" y="117148"/>
                    <a:pt x="134056" y="13432"/>
                    <a:pt x="186267" y="732"/>
                  </a:cubicBezTo>
                  <a:cubicBezTo>
                    <a:pt x="238478" y="-11968"/>
                    <a:pt x="313267" y="144665"/>
                    <a:pt x="313267" y="144665"/>
                  </a:cubicBezTo>
                  <a:lnTo>
                    <a:pt x="313267" y="144665"/>
                  </a:lnTo>
                </a:path>
              </a:pathLst>
            </a:custGeom>
            <a:noFill/>
            <a:ln w="12700">
              <a:solidFill>
                <a:schemeClr val="accent4">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リーフォーム 31"/>
            <p:cNvSpPr/>
            <p:nvPr/>
          </p:nvSpPr>
          <p:spPr>
            <a:xfrm>
              <a:off x="7364310" y="5485235"/>
              <a:ext cx="183445" cy="240918"/>
            </a:xfrm>
            <a:custGeom>
              <a:avLst/>
              <a:gdLst>
                <a:gd name="connsiteX0" fmla="*/ 0 w 304800"/>
                <a:gd name="connsiteY0" fmla="*/ 511405 h 511405"/>
                <a:gd name="connsiteX1" fmla="*/ 152400 w 304800"/>
                <a:gd name="connsiteY1" fmla="*/ 28805 h 511405"/>
                <a:gd name="connsiteX2" fmla="*/ 304800 w 304800"/>
                <a:gd name="connsiteY2" fmla="*/ 96538 h 511405"/>
              </a:gdLst>
              <a:ahLst/>
              <a:cxnLst>
                <a:cxn ang="0">
                  <a:pos x="connsiteX0" y="connsiteY0"/>
                </a:cxn>
                <a:cxn ang="0">
                  <a:pos x="connsiteX1" y="connsiteY1"/>
                </a:cxn>
                <a:cxn ang="0">
                  <a:pos x="connsiteX2" y="connsiteY2"/>
                </a:cxn>
              </a:cxnLst>
              <a:rect l="l" t="t" r="r" b="b"/>
              <a:pathLst>
                <a:path w="304800" h="511405">
                  <a:moveTo>
                    <a:pt x="0" y="511405"/>
                  </a:moveTo>
                  <a:cubicBezTo>
                    <a:pt x="50800" y="304677"/>
                    <a:pt x="101600" y="97949"/>
                    <a:pt x="152400" y="28805"/>
                  </a:cubicBezTo>
                  <a:cubicBezTo>
                    <a:pt x="203200" y="-40339"/>
                    <a:pt x="254000" y="28099"/>
                    <a:pt x="304800" y="96538"/>
                  </a:cubicBezTo>
                </a:path>
              </a:pathLst>
            </a:custGeom>
            <a:noFill/>
            <a:ln w="12700">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リーフォーム 32"/>
            <p:cNvSpPr/>
            <p:nvPr/>
          </p:nvSpPr>
          <p:spPr>
            <a:xfrm>
              <a:off x="7072390" y="5527116"/>
              <a:ext cx="292186" cy="298357"/>
            </a:xfrm>
            <a:custGeom>
              <a:avLst/>
              <a:gdLst>
                <a:gd name="connsiteX0" fmla="*/ 0 w 431800"/>
                <a:gd name="connsiteY0" fmla="*/ 499720 h 499720"/>
                <a:gd name="connsiteX1" fmla="*/ 93134 w 431800"/>
                <a:gd name="connsiteY1" fmla="*/ 84853 h 499720"/>
                <a:gd name="connsiteX2" fmla="*/ 169334 w 431800"/>
                <a:gd name="connsiteY2" fmla="*/ 288053 h 499720"/>
                <a:gd name="connsiteX3" fmla="*/ 279400 w 431800"/>
                <a:gd name="connsiteY3" fmla="*/ 186 h 499720"/>
                <a:gd name="connsiteX4" fmla="*/ 431800 w 431800"/>
                <a:gd name="connsiteY4" fmla="*/ 338853 h 499720"/>
                <a:gd name="connsiteX5" fmla="*/ 431800 w 431800"/>
                <a:gd name="connsiteY5" fmla="*/ 338853 h 499720"/>
                <a:gd name="connsiteX6" fmla="*/ 423334 w 431800"/>
                <a:gd name="connsiteY6" fmla="*/ 347320 h 49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 h="499720">
                  <a:moveTo>
                    <a:pt x="0" y="499720"/>
                  </a:moveTo>
                  <a:cubicBezTo>
                    <a:pt x="32456" y="309925"/>
                    <a:pt x="64912" y="120131"/>
                    <a:pt x="93134" y="84853"/>
                  </a:cubicBezTo>
                  <a:cubicBezTo>
                    <a:pt x="121356" y="49575"/>
                    <a:pt x="138290" y="302164"/>
                    <a:pt x="169334" y="288053"/>
                  </a:cubicBezTo>
                  <a:cubicBezTo>
                    <a:pt x="200378" y="273942"/>
                    <a:pt x="235656" y="-8281"/>
                    <a:pt x="279400" y="186"/>
                  </a:cubicBezTo>
                  <a:cubicBezTo>
                    <a:pt x="323144" y="8653"/>
                    <a:pt x="431800" y="338853"/>
                    <a:pt x="431800" y="338853"/>
                  </a:cubicBezTo>
                  <a:lnTo>
                    <a:pt x="431800" y="338853"/>
                  </a:lnTo>
                  <a:lnTo>
                    <a:pt x="423334" y="347320"/>
                  </a:lnTo>
                </a:path>
              </a:pathLst>
            </a:cu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フリーフォーム 33"/>
            <p:cNvSpPr/>
            <p:nvPr/>
          </p:nvSpPr>
          <p:spPr>
            <a:xfrm>
              <a:off x="7364576" y="5546836"/>
              <a:ext cx="171876" cy="172483"/>
            </a:xfrm>
            <a:custGeom>
              <a:avLst/>
              <a:gdLst>
                <a:gd name="connsiteX0" fmla="*/ 0 w 254000"/>
                <a:gd name="connsiteY0" fmla="*/ 288892 h 288892"/>
                <a:gd name="connsiteX1" fmla="*/ 143934 w 254000"/>
                <a:gd name="connsiteY1" fmla="*/ 9492 h 288892"/>
                <a:gd name="connsiteX2" fmla="*/ 254000 w 254000"/>
                <a:gd name="connsiteY2" fmla="*/ 60292 h 288892"/>
                <a:gd name="connsiteX3" fmla="*/ 254000 w 254000"/>
                <a:gd name="connsiteY3" fmla="*/ 60292 h 288892"/>
              </a:gdLst>
              <a:ahLst/>
              <a:cxnLst>
                <a:cxn ang="0">
                  <a:pos x="connsiteX0" y="connsiteY0"/>
                </a:cxn>
                <a:cxn ang="0">
                  <a:pos x="connsiteX1" y="connsiteY1"/>
                </a:cxn>
                <a:cxn ang="0">
                  <a:pos x="connsiteX2" y="connsiteY2"/>
                </a:cxn>
                <a:cxn ang="0">
                  <a:pos x="connsiteX3" y="connsiteY3"/>
                </a:cxn>
              </a:cxnLst>
              <a:rect l="l" t="t" r="r" b="b"/>
              <a:pathLst>
                <a:path w="254000" h="288892">
                  <a:moveTo>
                    <a:pt x="0" y="288892"/>
                  </a:moveTo>
                  <a:cubicBezTo>
                    <a:pt x="50800" y="168242"/>
                    <a:pt x="101601" y="47592"/>
                    <a:pt x="143934" y="9492"/>
                  </a:cubicBezTo>
                  <a:cubicBezTo>
                    <a:pt x="186267" y="-28608"/>
                    <a:pt x="254000" y="60292"/>
                    <a:pt x="254000" y="60292"/>
                  </a:cubicBezTo>
                  <a:lnTo>
                    <a:pt x="254000" y="60292"/>
                  </a:lnTo>
                </a:path>
              </a:pathLst>
            </a:custGeom>
            <a:noFill/>
            <a:ln w="254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5" name="二等辺三角形 34"/>
          <p:cNvSpPr/>
          <p:nvPr/>
        </p:nvSpPr>
        <p:spPr>
          <a:xfrm rot="5400000">
            <a:off x="1840306" y="4611942"/>
            <a:ext cx="3208021" cy="180000"/>
          </a:xfrm>
          <a:prstGeom prst="triangle">
            <a:avLst>
              <a:gd name="adj" fmla="val 47536"/>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6" name="グループ化 35"/>
          <p:cNvGrpSpPr/>
          <p:nvPr/>
        </p:nvGrpSpPr>
        <p:grpSpPr>
          <a:xfrm>
            <a:off x="4246381" y="3705108"/>
            <a:ext cx="460039" cy="414979"/>
            <a:chOff x="5916236" y="3521505"/>
            <a:chExt cx="723456" cy="696818"/>
          </a:xfrm>
        </p:grpSpPr>
        <p:sp>
          <p:nvSpPr>
            <p:cNvPr id="37" name="二等辺三角形 36"/>
            <p:cNvSpPr/>
            <p:nvPr/>
          </p:nvSpPr>
          <p:spPr>
            <a:xfrm>
              <a:off x="5955040" y="3863338"/>
              <a:ext cx="628436" cy="354985"/>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p:cNvSpPr/>
            <p:nvPr/>
          </p:nvSpPr>
          <p:spPr>
            <a:xfrm>
              <a:off x="5916236" y="3521505"/>
              <a:ext cx="723456" cy="61537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処理 38"/>
            <p:cNvSpPr/>
            <p:nvPr/>
          </p:nvSpPr>
          <p:spPr>
            <a:xfrm>
              <a:off x="5967350" y="3570804"/>
              <a:ext cx="609286" cy="518047"/>
            </a:xfrm>
            <a:prstGeom prst="flowChartProcess">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0" name="グループ化 39"/>
            <p:cNvGrpSpPr/>
            <p:nvPr/>
          </p:nvGrpSpPr>
          <p:grpSpPr>
            <a:xfrm>
              <a:off x="6023760" y="3621616"/>
              <a:ext cx="496643" cy="432099"/>
              <a:chOff x="3756180" y="2894596"/>
              <a:chExt cx="699932" cy="577105"/>
            </a:xfrm>
          </p:grpSpPr>
          <p:cxnSp>
            <p:nvCxnSpPr>
              <p:cNvPr id="43" name="直線矢印コネクタ 42"/>
              <p:cNvCxnSpPr/>
              <p:nvPr/>
            </p:nvCxnSpPr>
            <p:spPr>
              <a:xfrm>
                <a:off x="3756180" y="3464553"/>
                <a:ext cx="699932" cy="7148"/>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flipV="1">
                <a:off x="3756180" y="2894596"/>
                <a:ext cx="0" cy="577105"/>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41" name="フリーフォーム 40"/>
            <p:cNvSpPr/>
            <p:nvPr/>
          </p:nvSpPr>
          <p:spPr>
            <a:xfrm>
              <a:off x="6028536" y="3768449"/>
              <a:ext cx="499333" cy="205353"/>
            </a:xfrm>
            <a:custGeom>
              <a:avLst/>
              <a:gdLst>
                <a:gd name="connsiteX0" fmla="*/ 0 w 431800"/>
                <a:gd name="connsiteY0" fmla="*/ 499720 h 499720"/>
                <a:gd name="connsiteX1" fmla="*/ 93134 w 431800"/>
                <a:gd name="connsiteY1" fmla="*/ 84853 h 499720"/>
                <a:gd name="connsiteX2" fmla="*/ 169334 w 431800"/>
                <a:gd name="connsiteY2" fmla="*/ 288053 h 499720"/>
                <a:gd name="connsiteX3" fmla="*/ 279400 w 431800"/>
                <a:gd name="connsiteY3" fmla="*/ 186 h 499720"/>
                <a:gd name="connsiteX4" fmla="*/ 431800 w 431800"/>
                <a:gd name="connsiteY4" fmla="*/ 338853 h 499720"/>
                <a:gd name="connsiteX5" fmla="*/ 431800 w 431800"/>
                <a:gd name="connsiteY5" fmla="*/ 338853 h 499720"/>
                <a:gd name="connsiteX6" fmla="*/ 423334 w 431800"/>
                <a:gd name="connsiteY6" fmla="*/ 347320 h 49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 h="499720">
                  <a:moveTo>
                    <a:pt x="0" y="499720"/>
                  </a:moveTo>
                  <a:cubicBezTo>
                    <a:pt x="32456" y="309925"/>
                    <a:pt x="64912" y="120131"/>
                    <a:pt x="93134" y="84853"/>
                  </a:cubicBezTo>
                  <a:cubicBezTo>
                    <a:pt x="121356" y="49575"/>
                    <a:pt x="138290" y="302164"/>
                    <a:pt x="169334" y="288053"/>
                  </a:cubicBezTo>
                  <a:cubicBezTo>
                    <a:pt x="200378" y="273942"/>
                    <a:pt x="235656" y="-8281"/>
                    <a:pt x="279400" y="186"/>
                  </a:cubicBezTo>
                  <a:cubicBezTo>
                    <a:pt x="323144" y="8653"/>
                    <a:pt x="431800" y="338853"/>
                    <a:pt x="431800" y="338853"/>
                  </a:cubicBezTo>
                  <a:lnTo>
                    <a:pt x="431800" y="338853"/>
                  </a:lnTo>
                  <a:lnTo>
                    <a:pt x="423334" y="347320"/>
                  </a:lnTo>
                </a:path>
              </a:pathLst>
            </a:custGeom>
            <a:noFill/>
            <a:ln>
              <a:solidFill>
                <a:schemeClr val="accent2">
                  <a:lumMod val="75000"/>
                </a:schemeClr>
              </a:solidFill>
            </a:ln>
            <a:effectLst/>
            <a:scene3d>
              <a:camera prst="orthographicFront">
                <a:rot lat="0" lon="0" rev="9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フリーフォーム 41"/>
            <p:cNvSpPr/>
            <p:nvPr/>
          </p:nvSpPr>
          <p:spPr>
            <a:xfrm>
              <a:off x="6036893" y="3649116"/>
              <a:ext cx="483510" cy="245649"/>
            </a:xfrm>
            <a:custGeom>
              <a:avLst/>
              <a:gdLst>
                <a:gd name="connsiteX0" fmla="*/ 0 w 431800"/>
                <a:gd name="connsiteY0" fmla="*/ 499720 h 499720"/>
                <a:gd name="connsiteX1" fmla="*/ 93134 w 431800"/>
                <a:gd name="connsiteY1" fmla="*/ 84853 h 499720"/>
                <a:gd name="connsiteX2" fmla="*/ 169334 w 431800"/>
                <a:gd name="connsiteY2" fmla="*/ 288053 h 499720"/>
                <a:gd name="connsiteX3" fmla="*/ 279400 w 431800"/>
                <a:gd name="connsiteY3" fmla="*/ 186 h 499720"/>
                <a:gd name="connsiteX4" fmla="*/ 431800 w 431800"/>
                <a:gd name="connsiteY4" fmla="*/ 338853 h 499720"/>
                <a:gd name="connsiteX5" fmla="*/ 431800 w 431800"/>
                <a:gd name="connsiteY5" fmla="*/ 338853 h 499720"/>
                <a:gd name="connsiteX6" fmla="*/ 423334 w 431800"/>
                <a:gd name="connsiteY6" fmla="*/ 347320 h 49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00" h="499720">
                  <a:moveTo>
                    <a:pt x="0" y="499720"/>
                  </a:moveTo>
                  <a:cubicBezTo>
                    <a:pt x="32456" y="309925"/>
                    <a:pt x="64912" y="120131"/>
                    <a:pt x="93134" y="84853"/>
                  </a:cubicBezTo>
                  <a:cubicBezTo>
                    <a:pt x="121356" y="49575"/>
                    <a:pt x="138290" y="302164"/>
                    <a:pt x="169334" y="288053"/>
                  </a:cubicBezTo>
                  <a:cubicBezTo>
                    <a:pt x="200378" y="273942"/>
                    <a:pt x="235656" y="-8281"/>
                    <a:pt x="279400" y="186"/>
                  </a:cubicBezTo>
                  <a:cubicBezTo>
                    <a:pt x="323144" y="8653"/>
                    <a:pt x="431800" y="338853"/>
                    <a:pt x="431800" y="338853"/>
                  </a:cubicBezTo>
                  <a:lnTo>
                    <a:pt x="431800" y="338853"/>
                  </a:lnTo>
                  <a:lnTo>
                    <a:pt x="423334" y="347320"/>
                  </a:lnTo>
                </a:path>
              </a:pathLst>
            </a:custGeom>
            <a:noFill/>
            <a:ln>
              <a:solidFill>
                <a:schemeClr val="tx1">
                  <a:lumMod val="95000"/>
                  <a:lumOff val="5000"/>
                </a:schemeClr>
              </a:solidFill>
            </a:ln>
            <a:effectLst/>
            <a:scene3d>
              <a:camera prst="orthographicFront">
                <a:rot lat="0" lon="0" rev="6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5" name="グループ化 44"/>
          <p:cNvGrpSpPr/>
          <p:nvPr/>
        </p:nvGrpSpPr>
        <p:grpSpPr>
          <a:xfrm>
            <a:off x="4252398" y="4813653"/>
            <a:ext cx="511902" cy="410065"/>
            <a:chOff x="5930697" y="4652845"/>
            <a:chExt cx="728086" cy="734506"/>
          </a:xfrm>
        </p:grpSpPr>
        <p:sp>
          <p:nvSpPr>
            <p:cNvPr id="46" name="二等辺三角形 45"/>
            <p:cNvSpPr/>
            <p:nvPr/>
          </p:nvSpPr>
          <p:spPr>
            <a:xfrm>
              <a:off x="5962985" y="5032366"/>
              <a:ext cx="628436" cy="354985"/>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p:cNvSpPr/>
            <p:nvPr/>
          </p:nvSpPr>
          <p:spPr>
            <a:xfrm>
              <a:off x="5930697" y="4652845"/>
              <a:ext cx="728086" cy="657072"/>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フローチャート: 処理 47"/>
            <p:cNvSpPr/>
            <p:nvPr/>
          </p:nvSpPr>
          <p:spPr>
            <a:xfrm>
              <a:off x="5972393" y="4703656"/>
              <a:ext cx="615440" cy="555683"/>
            </a:xfrm>
            <a:prstGeom prst="flowChartProcess">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9" name="直線矢印コネクタ 48"/>
            <p:cNvCxnSpPr/>
            <p:nvPr/>
          </p:nvCxnSpPr>
          <p:spPr>
            <a:xfrm>
              <a:off x="6049086" y="5185170"/>
              <a:ext cx="511474" cy="5498"/>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p:nvPr/>
          </p:nvCxnSpPr>
          <p:spPr>
            <a:xfrm flipV="1">
              <a:off x="6023685" y="4746723"/>
              <a:ext cx="0" cy="44394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1" name="グループ化 50"/>
            <p:cNvGrpSpPr/>
            <p:nvPr/>
          </p:nvGrpSpPr>
          <p:grpSpPr>
            <a:xfrm>
              <a:off x="6074954" y="4800837"/>
              <a:ext cx="410634" cy="360570"/>
              <a:chOff x="8453535" y="4349316"/>
              <a:chExt cx="933061" cy="809256"/>
            </a:xfrm>
          </p:grpSpPr>
          <p:cxnSp>
            <p:nvCxnSpPr>
              <p:cNvPr id="58" name="直線コネクタ 57"/>
              <p:cNvCxnSpPr/>
              <p:nvPr/>
            </p:nvCxnSpPr>
            <p:spPr>
              <a:xfrm>
                <a:off x="8453535" y="4753944"/>
                <a:ext cx="933061" cy="0"/>
              </a:xfrm>
              <a:prstGeom prst="line">
                <a:avLst/>
              </a:prstGeom>
              <a:ln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V="1">
                <a:off x="8927259" y="4349316"/>
                <a:ext cx="0" cy="809256"/>
              </a:xfrm>
              <a:prstGeom prst="line">
                <a:avLst/>
              </a:prstGeom>
              <a:ln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grpSp>
        <p:sp>
          <p:nvSpPr>
            <p:cNvPr id="52" name="テキスト ボックス 51"/>
            <p:cNvSpPr txBox="1"/>
            <p:nvPr/>
          </p:nvSpPr>
          <p:spPr>
            <a:xfrm>
              <a:off x="6017722" y="4740191"/>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53" name="テキスト ボックス 52"/>
            <p:cNvSpPr txBox="1"/>
            <p:nvPr/>
          </p:nvSpPr>
          <p:spPr>
            <a:xfrm>
              <a:off x="6299352" y="4922228"/>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54" name="テキスト ボックス 53"/>
            <p:cNvSpPr txBox="1"/>
            <p:nvPr/>
          </p:nvSpPr>
          <p:spPr>
            <a:xfrm>
              <a:off x="6217316" y="4960225"/>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55" name="テキスト ボックス 54"/>
            <p:cNvSpPr txBox="1"/>
            <p:nvPr/>
          </p:nvSpPr>
          <p:spPr>
            <a:xfrm>
              <a:off x="6246240" y="4760782"/>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56" name="テキスト ボックス 55"/>
            <p:cNvSpPr txBox="1"/>
            <p:nvPr/>
          </p:nvSpPr>
          <p:spPr>
            <a:xfrm>
              <a:off x="6316497" y="4743736"/>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sp>
          <p:nvSpPr>
            <p:cNvPr id="57" name="テキスト ボックス 56"/>
            <p:cNvSpPr txBox="1"/>
            <p:nvPr/>
          </p:nvSpPr>
          <p:spPr>
            <a:xfrm>
              <a:off x="6059370" y="4903880"/>
              <a:ext cx="292090" cy="325819"/>
            </a:xfrm>
            <a:prstGeom prst="rect">
              <a:avLst/>
            </a:prstGeom>
            <a:noFill/>
            <a:ln w="19050">
              <a:noFill/>
            </a:ln>
            <a:effectLst/>
          </p:spPr>
          <p:txBody>
            <a:bodyPr wrap="none" rtlCol="0" anchor="ctr">
              <a:sp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a:t>
              </a:r>
            </a:p>
          </p:txBody>
        </p:sp>
      </p:grpSp>
      <p:grpSp>
        <p:nvGrpSpPr>
          <p:cNvPr id="60" name="グループ化 59"/>
          <p:cNvGrpSpPr/>
          <p:nvPr/>
        </p:nvGrpSpPr>
        <p:grpSpPr>
          <a:xfrm>
            <a:off x="4252397" y="5750274"/>
            <a:ext cx="484846" cy="504738"/>
            <a:chOff x="5935192" y="5802998"/>
            <a:chExt cx="705129" cy="702795"/>
          </a:xfrm>
        </p:grpSpPr>
        <p:sp>
          <p:nvSpPr>
            <p:cNvPr id="61" name="二等辺三角形 60"/>
            <p:cNvSpPr/>
            <p:nvPr/>
          </p:nvSpPr>
          <p:spPr>
            <a:xfrm>
              <a:off x="5980523" y="6150808"/>
              <a:ext cx="628436" cy="354985"/>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p:cNvSpPr/>
            <p:nvPr/>
          </p:nvSpPr>
          <p:spPr>
            <a:xfrm>
              <a:off x="5935192" y="5802998"/>
              <a:ext cx="705129" cy="61537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フローチャート: 処理 62"/>
            <p:cNvSpPr/>
            <p:nvPr/>
          </p:nvSpPr>
          <p:spPr>
            <a:xfrm>
              <a:off x="5984682" y="5843610"/>
              <a:ext cx="609286" cy="518047"/>
            </a:xfrm>
            <a:prstGeom prst="flowChartProcess">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64" name="グループ化 63"/>
            <p:cNvGrpSpPr/>
            <p:nvPr/>
          </p:nvGrpSpPr>
          <p:grpSpPr>
            <a:xfrm>
              <a:off x="6041093" y="5894422"/>
              <a:ext cx="496643" cy="432099"/>
              <a:chOff x="3756180" y="2894596"/>
              <a:chExt cx="699932" cy="577105"/>
            </a:xfrm>
          </p:grpSpPr>
          <p:cxnSp>
            <p:nvCxnSpPr>
              <p:cNvPr id="71" name="直線矢印コネクタ 70"/>
              <p:cNvCxnSpPr/>
              <p:nvPr/>
            </p:nvCxnSpPr>
            <p:spPr>
              <a:xfrm>
                <a:off x="3756180" y="3464553"/>
                <a:ext cx="699932" cy="7148"/>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直線矢印コネクタ 71"/>
              <p:cNvCxnSpPr/>
              <p:nvPr/>
            </p:nvCxnSpPr>
            <p:spPr>
              <a:xfrm flipV="1">
                <a:off x="3756180" y="2894596"/>
                <a:ext cx="0" cy="577105"/>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グループ化 64"/>
            <p:cNvGrpSpPr/>
            <p:nvPr/>
          </p:nvGrpSpPr>
          <p:grpSpPr>
            <a:xfrm>
              <a:off x="6050264" y="5979907"/>
              <a:ext cx="470714" cy="310798"/>
              <a:chOff x="7479542" y="5862803"/>
              <a:chExt cx="553477" cy="479236"/>
            </a:xfrm>
          </p:grpSpPr>
          <p:sp>
            <p:nvSpPr>
              <p:cNvPr id="66" name="正方形/長方形 65"/>
              <p:cNvSpPr/>
              <p:nvPr/>
            </p:nvSpPr>
            <p:spPr>
              <a:xfrm>
                <a:off x="7480453" y="5862803"/>
                <a:ext cx="552566" cy="97322"/>
              </a:xfrm>
              <a:prstGeom prst="rect">
                <a:avLst/>
              </a:prstGeom>
              <a:solidFill>
                <a:schemeClr val="accent2">
                  <a:lumMod val="75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正方形/長方形 66"/>
              <p:cNvSpPr/>
              <p:nvPr/>
            </p:nvSpPr>
            <p:spPr>
              <a:xfrm>
                <a:off x="7480026" y="5960125"/>
                <a:ext cx="459151" cy="97322"/>
              </a:xfrm>
              <a:prstGeom prst="rect">
                <a:avLst/>
              </a:prstGeom>
              <a:solidFill>
                <a:schemeClr val="accent2">
                  <a:lumMod val="75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67"/>
              <p:cNvSpPr/>
              <p:nvPr/>
            </p:nvSpPr>
            <p:spPr>
              <a:xfrm>
                <a:off x="7482175" y="6057447"/>
                <a:ext cx="339801" cy="100072"/>
              </a:xfrm>
              <a:prstGeom prst="rect">
                <a:avLst/>
              </a:prstGeom>
              <a:solidFill>
                <a:schemeClr val="accent2">
                  <a:lumMod val="75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正方形/長方形 68"/>
              <p:cNvSpPr/>
              <p:nvPr/>
            </p:nvSpPr>
            <p:spPr>
              <a:xfrm>
                <a:off x="7481748" y="6154769"/>
                <a:ext cx="230059" cy="100072"/>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正方形/長方形 69"/>
              <p:cNvSpPr/>
              <p:nvPr/>
            </p:nvSpPr>
            <p:spPr>
              <a:xfrm>
                <a:off x="7479542" y="6254841"/>
                <a:ext cx="155147" cy="87198"/>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75" name="テキスト ボックス 74"/>
          <p:cNvSpPr txBox="1"/>
          <p:nvPr/>
        </p:nvSpPr>
        <p:spPr>
          <a:xfrm>
            <a:off x="5979282" y="3148826"/>
            <a:ext cx="701331" cy="237643"/>
          </a:xfrm>
          <a:prstGeom prst="rect">
            <a:avLst/>
          </a:prstGeom>
          <a:noFill/>
          <a:ln w="19050">
            <a:noFill/>
          </a:ln>
          <a:effectLst/>
        </p:spPr>
        <p:txBody>
          <a:bodyPr wrap="none" rtlCol="0" anchor="ctr">
            <a:noAutofit/>
          </a:bodyPr>
          <a:lstStyle/>
          <a:p>
            <a:pPr algn="ctr"/>
            <a:r>
              <a:rPr lang="en-US" altLang="ja-JP"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IT</a:t>
            </a:r>
            <a:r>
              <a:rPr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部門・</a:t>
            </a:r>
            <a:r>
              <a:rPr lang="en-US" altLang="ja-JP"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NTT</a:t>
            </a:r>
            <a:r>
              <a:rPr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テキスト ボックス 75"/>
          <p:cNvSpPr txBox="1"/>
          <p:nvPr/>
        </p:nvSpPr>
        <p:spPr>
          <a:xfrm>
            <a:off x="2343618" y="3197223"/>
            <a:ext cx="701331" cy="237643"/>
          </a:xfrm>
          <a:prstGeom prst="rect">
            <a:avLst/>
          </a:prstGeom>
          <a:noFill/>
          <a:ln w="19050">
            <a:noFill/>
          </a:ln>
          <a:effectLst/>
        </p:spPr>
        <p:txBody>
          <a:bodyPr wrap="none" rtlCol="0" anchor="ctr">
            <a:noAutofit/>
          </a:bodyPr>
          <a:lstStyle/>
          <a:p>
            <a:pPr algn="ctr"/>
            <a:r>
              <a:rPr kumimoji="1" lang="en-US" altLang="ja-JP" sz="1400" b="1" dirty="0" smtClean="0">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部門</a:t>
            </a:r>
            <a:endParaRPr kumimoji="1" lang="en-US" altLang="ja-JP" sz="1400" b="1" dirty="0" smtClean="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7" name="グループ化 76"/>
          <p:cNvGrpSpPr/>
          <p:nvPr/>
        </p:nvGrpSpPr>
        <p:grpSpPr>
          <a:xfrm>
            <a:off x="4085125" y="3140968"/>
            <a:ext cx="225977" cy="431124"/>
            <a:chOff x="6223718" y="3298764"/>
            <a:chExt cx="225977" cy="431124"/>
          </a:xfrm>
        </p:grpSpPr>
        <p:pic>
          <p:nvPicPr>
            <p:cNvPr id="78" name="図 77" descr="MC900290930[1]"/>
            <p:cNvPicPr/>
            <p:nvPr/>
          </p:nvPicPr>
          <p:blipFill>
            <a:blip r:embed="rId2" cstate="print"/>
            <a:srcRect/>
            <a:stretch>
              <a:fillRect/>
            </a:stretch>
          </p:blipFill>
          <p:spPr bwMode="auto">
            <a:xfrm>
              <a:off x="6260933" y="3419304"/>
              <a:ext cx="188762" cy="310584"/>
            </a:xfrm>
            <a:prstGeom prst="rect">
              <a:avLst/>
            </a:prstGeom>
            <a:noFill/>
            <a:ln w="9525">
              <a:noFill/>
              <a:miter lim="800000"/>
              <a:headEnd/>
              <a:tailEnd/>
            </a:ln>
          </p:spPr>
        </p:pic>
        <p:grpSp>
          <p:nvGrpSpPr>
            <p:cNvPr id="79" name="グループ化 78"/>
            <p:cNvGrpSpPr/>
            <p:nvPr/>
          </p:nvGrpSpPr>
          <p:grpSpPr>
            <a:xfrm>
              <a:off x="6223718" y="3298764"/>
              <a:ext cx="217415" cy="102266"/>
              <a:chOff x="8763182" y="2143923"/>
              <a:chExt cx="257337" cy="113578"/>
            </a:xfrm>
          </p:grpSpPr>
          <p:cxnSp>
            <p:nvCxnSpPr>
              <p:cNvPr id="80" name="直線コネクタ 79"/>
              <p:cNvCxnSpPr/>
              <p:nvPr/>
            </p:nvCxnSpPr>
            <p:spPr>
              <a:xfrm>
                <a:off x="8763182" y="2152650"/>
                <a:ext cx="48891"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81" name="直線コネクタ 80"/>
              <p:cNvCxnSpPr/>
              <p:nvPr/>
            </p:nvCxnSpPr>
            <p:spPr>
              <a:xfrm>
                <a:off x="8893879" y="2143923"/>
                <a:ext cx="0" cy="10087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82" name="直線コネクタ 81"/>
              <p:cNvCxnSpPr/>
              <p:nvPr/>
            </p:nvCxnSpPr>
            <p:spPr>
              <a:xfrm flipH="1">
                <a:off x="8978130" y="2152650"/>
                <a:ext cx="42389"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grpSp>
      </p:grpSp>
      <p:grpSp>
        <p:nvGrpSpPr>
          <p:cNvPr id="83" name="グループ化 82"/>
          <p:cNvGrpSpPr/>
          <p:nvPr/>
        </p:nvGrpSpPr>
        <p:grpSpPr>
          <a:xfrm>
            <a:off x="4085125" y="4197406"/>
            <a:ext cx="225977" cy="431124"/>
            <a:chOff x="6223718" y="3298764"/>
            <a:chExt cx="225977" cy="431124"/>
          </a:xfrm>
        </p:grpSpPr>
        <p:pic>
          <p:nvPicPr>
            <p:cNvPr id="84" name="図 83" descr="MC900290930[1]"/>
            <p:cNvPicPr/>
            <p:nvPr/>
          </p:nvPicPr>
          <p:blipFill>
            <a:blip r:embed="rId2" cstate="print"/>
            <a:srcRect/>
            <a:stretch>
              <a:fillRect/>
            </a:stretch>
          </p:blipFill>
          <p:spPr bwMode="auto">
            <a:xfrm>
              <a:off x="6260933" y="3419304"/>
              <a:ext cx="188762" cy="310584"/>
            </a:xfrm>
            <a:prstGeom prst="rect">
              <a:avLst/>
            </a:prstGeom>
            <a:noFill/>
            <a:ln w="9525">
              <a:noFill/>
              <a:miter lim="800000"/>
              <a:headEnd/>
              <a:tailEnd/>
            </a:ln>
          </p:spPr>
        </p:pic>
        <p:grpSp>
          <p:nvGrpSpPr>
            <p:cNvPr id="85" name="グループ化 84"/>
            <p:cNvGrpSpPr/>
            <p:nvPr/>
          </p:nvGrpSpPr>
          <p:grpSpPr>
            <a:xfrm>
              <a:off x="6223718" y="3298764"/>
              <a:ext cx="217415" cy="102266"/>
              <a:chOff x="8763182" y="2143923"/>
              <a:chExt cx="257337" cy="113578"/>
            </a:xfrm>
          </p:grpSpPr>
          <p:cxnSp>
            <p:nvCxnSpPr>
              <p:cNvPr id="86" name="直線コネクタ 85"/>
              <p:cNvCxnSpPr/>
              <p:nvPr/>
            </p:nvCxnSpPr>
            <p:spPr>
              <a:xfrm>
                <a:off x="8763182" y="2152650"/>
                <a:ext cx="48891"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87" name="直線コネクタ 86"/>
              <p:cNvCxnSpPr/>
              <p:nvPr/>
            </p:nvCxnSpPr>
            <p:spPr>
              <a:xfrm>
                <a:off x="8893879" y="2143923"/>
                <a:ext cx="0" cy="10087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88" name="直線コネクタ 87"/>
              <p:cNvCxnSpPr/>
              <p:nvPr/>
            </p:nvCxnSpPr>
            <p:spPr>
              <a:xfrm flipH="1">
                <a:off x="8978130" y="2152650"/>
                <a:ext cx="42389"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grpSp>
      </p:grpSp>
      <p:grpSp>
        <p:nvGrpSpPr>
          <p:cNvPr id="89" name="グループ化 88"/>
          <p:cNvGrpSpPr/>
          <p:nvPr/>
        </p:nvGrpSpPr>
        <p:grpSpPr>
          <a:xfrm>
            <a:off x="4085125" y="5242152"/>
            <a:ext cx="225977" cy="431124"/>
            <a:chOff x="6223718" y="3298764"/>
            <a:chExt cx="225977" cy="431124"/>
          </a:xfrm>
        </p:grpSpPr>
        <p:pic>
          <p:nvPicPr>
            <p:cNvPr id="90" name="図 89" descr="MC900290930[1]"/>
            <p:cNvPicPr/>
            <p:nvPr/>
          </p:nvPicPr>
          <p:blipFill>
            <a:blip r:embed="rId2" cstate="print"/>
            <a:srcRect/>
            <a:stretch>
              <a:fillRect/>
            </a:stretch>
          </p:blipFill>
          <p:spPr bwMode="auto">
            <a:xfrm>
              <a:off x="6260933" y="3419304"/>
              <a:ext cx="188762" cy="310584"/>
            </a:xfrm>
            <a:prstGeom prst="rect">
              <a:avLst/>
            </a:prstGeom>
            <a:noFill/>
            <a:ln w="9525">
              <a:noFill/>
              <a:miter lim="800000"/>
              <a:headEnd/>
              <a:tailEnd/>
            </a:ln>
          </p:spPr>
        </p:pic>
        <p:grpSp>
          <p:nvGrpSpPr>
            <p:cNvPr id="91" name="グループ化 90"/>
            <p:cNvGrpSpPr/>
            <p:nvPr/>
          </p:nvGrpSpPr>
          <p:grpSpPr>
            <a:xfrm>
              <a:off x="6223718" y="3298764"/>
              <a:ext cx="217415" cy="102266"/>
              <a:chOff x="8763182" y="2143923"/>
              <a:chExt cx="257337" cy="113578"/>
            </a:xfrm>
          </p:grpSpPr>
          <p:cxnSp>
            <p:nvCxnSpPr>
              <p:cNvPr id="92" name="直線コネクタ 91"/>
              <p:cNvCxnSpPr/>
              <p:nvPr/>
            </p:nvCxnSpPr>
            <p:spPr>
              <a:xfrm>
                <a:off x="8763182" y="2152650"/>
                <a:ext cx="48891"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93" name="直線コネクタ 92"/>
              <p:cNvCxnSpPr/>
              <p:nvPr/>
            </p:nvCxnSpPr>
            <p:spPr>
              <a:xfrm>
                <a:off x="8893879" y="2143923"/>
                <a:ext cx="0" cy="10087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94" name="直線コネクタ 93"/>
              <p:cNvCxnSpPr/>
              <p:nvPr/>
            </p:nvCxnSpPr>
            <p:spPr>
              <a:xfrm flipH="1">
                <a:off x="8978130" y="2152650"/>
                <a:ext cx="42389" cy="104851"/>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grpSp>
      </p:grpSp>
      <p:pic>
        <p:nvPicPr>
          <p:cNvPr id="95" name="図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367" y="3536368"/>
            <a:ext cx="660963" cy="676454"/>
          </a:xfrm>
          <a:prstGeom prst="rect">
            <a:avLst/>
          </a:prstGeom>
        </p:spPr>
      </p:pic>
      <p:pic>
        <p:nvPicPr>
          <p:cNvPr id="96" name="図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594" y="3470933"/>
            <a:ext cx="832978" cy="580933"/>
          </a:xfrm>
          <a:prstGeom prst="rect">
            <a:avLst/>
          </a:prstGeom>
        </p:spPr>
      </p:pic>
      <p:sp>
        <p:nvSpPr>
          <p:cNvPr id="97" name="テキスト ボックス 96"/>
          <p:cNvSpPr txBox="1"/>
          <p:nvPr/>
        </p:nvSpPr>
        <p:spPr>
          <a:xfrm>
            <a:off x="3588640" y="3924480"/>
            <a:ext cx="924363" cy="363757"/>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Ａ部門</a:t>
            </a:r>
          </a:p>
        </p:txBody>
      </p:sp>
      <p:sp>
        <p:nvSpPr>
          <p:cNvPr id="98" name="テキスト ボックス 97"/>
          <p:cNvSpPr txBox="1"/>
          <p:nvPr/>
        </p:nvSpPr>
        <p:spPr>
          <a:xfrm>
            <a:off x="3588640" y="5046092"/>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Ｂ部門</a:t>
            </a:r>
          </a:p>
        </p:txBody>
      </p:sp>
      <p:sp>
        <p:nvSpPr>
          <p:cNvPr id="99" name="テキスト ボックス 98"/>
          <p:cNvSpPr txBox="1"/>
          <p:nvPr/>
        </p:nvSpPr>
        <p:spPr>
          <a:xfrm>
            <a:off x="3588640" y="6115567"/>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Ｃ部門</a:t>
            </a:r>
          </a:p>
        </p:txBody>
      </p:sp>
      <p:pic>
        <p:nvPicPr>
          <p:cNvPr id="101" name="図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210" y="4434789"/>
            <a:ext cx="611575" cy="609836"/>
          </a:xfrm>
          <a:prstGeom prst="rect">
            <a:avLst/>
          </a:prstGeom>
        </p:spPr>
      </p:pic>
      <p:pic>
        <p:nvPicPr>
          <p:cNvPr id="102" name="図 1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8826" y="5525377"/>
            <a:ext cx="645902" cy="568543"/>
          </a:xfrm>
          <a:prstGeom prst="rect">
            <a:avLst/>
          </a:prstGeom>
        </p:spPr>
      </p:pic>
      <p:pic>
        <p:nvPicPr>
          <p:cNvPr id="103" name="図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1195" y="3256823"/>
            <a:ext cx="672463" cy="706336"/>
          </a:xfrm>
          <a:prstGeom prst="rect">
            <a:avLst/>
          </a:prstGeom>
        </p:spPr>
      </p:pic>
      <p:sp>
        <p:nvSpPr>
          <p:cNvPr id="107" name="テキスト ボックス 106"/>
          <p:cNvSpPr txBox="1"/>
          <p:nvPr/>
        </p:nvSpPr>
        <p:spPr>
          <a:xfrm>
            <a:off x="238847" y="4024649"/>
            <a:ext cx="924363" cy="363757"/>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Ａ部門</a:t>
            </a:r>
          </a:p>
        </p:txBody>
      </p:sp>
      <p:sp>
        <p:nvSpPr>
          <p:cNvPr id="108" name="テキスト ボックス 107"/>
          <p:cNvSpPr txBox="1"/>
          <p:nvPr/>
        </p:nvSpPr>
        <p:spPr>
          <a:xfrm>
            <a:off x="227106" y="5144011"/>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Ｂ部門</a:t>
            </a:r>
          </a:p>
        </p:txBody>
      </p:sp>
      <p:sp>
        <p:nvSpPr>
          <p:cNvPr id="109" name="テキスト ボックス 108"/>
          <p:cNvSpPr txBox="1"/>
          <p:nvPr/>
        </p:nvSpPr>
        <p:spPr>
          <a:xfrm>
            <a:off x="210910" y="6131045"/>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Ｃ部門</a:t>
            </a:r>
          </a:p>
        </p:txBody>
      </p:sp>
      <p:pic>
        <p:nvPicPr>
          <p:cNvPr id="110" name="図 1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567" y="4517831"/>
            <a:ext cx="611575" cy="609836"/>
          </a:xfrm>
          <a:prstGeom prst="rect">
            <a:avLst/>
          </a:prstGeom>
        </p:spPr>
      </p:pic>
      <p:pic>
        <p:nvPicPr>
          <p:cNvPr id="111" name="図 1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183" y="5540855"/>
            <a:ext cx="645902" cy="568543"/>
          </a:xfrm>
          <a:prstGeom prst="rect">
            <a:avLst/>
          </a:prstGeom>
        </p:spPr>
      </p:pic>
      <p:pic>
        <p:nvPicPr>
          <p:cNvPr id="112" name="図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552" y="3356992"/>
            <a:ext cx="672463" cy="706336"/>
          </a:xfrm>
          <a:prstGeom prst="rect">
            <a:avLst/>
          </a:prstGeom>
        </p:spPr>
      </p:pic>
      <p:sp>
        <p:nvSpPr>
          <p:cNvPr id="117" name="環状矢印 116"/>
          <p:cNvSpPr/>
          <p:nvPr/>
        </p:nvSpPr>
        <p:spPr>
          <a:xfrm>
            <a:off x="4676509" y="3284584"/>
            <a:ext cx="763515" cy="750260"/>
          </a:xfrm>
          <a:prstGeom prst="circularArrow">
            <a:avLst>
              <a:gd name="adj1" fmla="val 13432"/>
              <a:gd name="adj2" fmla="val 1142319"/>
              <a:gd name="adj3" fmla="val 19748890"/>
              <a:gd name="adj4" fmla="val 1375163"/>
              <a:gd name="adj5" fmla="val 1418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テキスト ボックス 117"/>
          <p:cNvSpPr txBox="1"/>
          <p:nvPr/>
        </p:nvSpPr>
        <p:spPr>
          <a:xfrm>
            <a:off x="4538870" y="3361997"/>
            <a:ext cx="1038792" cy="1002620"/>
          </a:xfrm>
          <a:prstGeom prst="rect">
            <a:avLst/>
          </a:prstGeom>
          <a:noFill/>
          <a:ln w="19050">
            <a:noFill/>
          </a:ln>
          <a:effectLst/>
        </p:spPr>
        <p:txBody>
          <a:bodyPr wrap="none" rtlCol="0" anchor="ctr">
            <a:noAutofit/>
          </a:bodyPr>
          <a:lstStyle/>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作成</a:t>
            </a: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利用・改善</a:t>
            </a:r>
          </a:p>
        </p:txBody>
      </p:sp>
      <p:sp>
        <p:nvSpPr>
          <p:cNvPr id="122" name="円形吹き出し 121"/>
          <p:cNvSpPr/>
          <p:nvPr/>
        </p:nvSpPr>
        <p:spPr>
          <a:xfrm>
            <a:off x="961310" y="3359797"/>
            <a:ext cx="1044000" cy="581863"/>
          </a:xfrm>
          <a:prstGeom prst="wedgeEllipseCallout">
            <a:avLst>
              <a:gd name="adj1" fmla="val -51890"/>
              <a:gd name="adj2" fmla="val 29373"/>
            </a:avLst>
          </a:prstGeom>
          <a:solidFill>
            <a:schemeClr val="accent2">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KPI</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達成状況が</a:t>
            </a:r>
            <a:endPar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知りたい</a:t>
            </a:r>
            <a:endPar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円形吹き出し 122"/>
          <p:cNvSpPr/>
          <p:nvPr/>
        </p:nvSpPr>
        <p:spPr>
          <a:xfrm>
            <a:off x="901732" y="5301208"/>
            <a:ext cx="1044000" cy="581863"/>
          </a:xfrm>
          <a:prstGeom prst="wedgeEllipseCallout">
            <a:avLst>
              <a:gd name="adj1" fmla="val -47384"/>
              <a:gd name="adj2" fmla="val 5037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営業達成状況を</a:t>
            </a:r>
            <a:endPar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分析したい</a:t>
            </a:r>
          </a:p>
        </p:txBody>
      </p:sp>
      <p:sp>
        <p:nvSpPr>
          <p:cNvPr id="124" name="円形吹き出し 123"/>
          <p:cNvSpPr/>
          <p:nvPr/>
        </p:nvSpPr>
        <p:spPr>
          <a:xfrm>
            <a:off x="949348" y="4221088"/>
            <a:ext cx="1044000" cy="708625"/>
          </a:xfrm>
          <a:prstGeom prst="wedgeEllipseCallout">
            <a:avLst>
              <a:gd name="adj1" fmla="val -52243"/>
              <a:gd name="adj2" fmla="val 3931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部品の</a:t>
            </a:r>
            <a:endPar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不良原因が知りたい</a:t>
            </a:r>
            <a:endParaRPr kumimoji="1" lang="ja-JP" altLang="en-US"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二等辺三角形 129"/>
          <p:cNvSpPr/>
          <p:nvPr/>
        </p:nvSpPr>
        <p:spPr>
          <a:xfrm>
            <a:off x="2463356" y="5438647"/>
            <a:ext cx="717420" cy="391608"/>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p:cNvSpPr/>
          <p:nvPr/>
        </p:nvSpPr>
        <p:spPr>
          <a:xfrm>
            <a:off x="2409622" y="5071410"/>
            <a:ext cx="806793" cy="678864"/>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2" name="正方形/長方形 131"/>
          <p:cNvSpPr/>
          <p:nvPr/>
        </p:nvSpPr>
        <p:spPr>
          <a:xfrm>
            <a:off x="2467961" y="5138256"/>
            <a:ext cx="706608" cy="568373"/>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33" name="表 132"/>
          <p:cNvGraphicFramePr>
            <a:graphicFrameLocks noGrp="1"/>
          </p:cNvGraphicFramePr>
          <p:nvPr>
            <p:extLst/>
          </p:nvPr>
        </p:nvGraphicFramePr>
        <p:xfrm>
          <a:off x="2506756" y="5219607"/>
          <a:ext cx="624346" cy="407099"/>
        </p:xfrm>
        <a:graphic>
          <a:graphicData uri="http://schemas.openxmlformats.org/drawingml/2006/table">
            <a:tbl>
              <a:tblPr firstRow="1" bandRow="1">
                <a:tableStyleId>{5C22544A-7EE6-4342-B048-85BDC9FD1C3A}</a:tableStyleId>
              </a:tblPr>
              <a:tblGrid>
                <a:gridCol w="112802">
                  <a:extLst>
                    <a:ext uri="{9D8B030D-6E8A-4147-A177-3AD203B41FA5}">
                      <a16:colId xmlns:a16="http://schemas.microsoft.com/office/drawing/2014/main" val="20000"/>
                    </a:ext>
                  </a:extLst>
                </a:gridCol>
                <a:gridCol w="134541">
                  <a:extLst>
                    <a:ext uri="{9D8B030D-6E8A-4147-A177-3AD203B41FA5}">
                      <a16:colId xmlns:a16="http://schemas.microsoft.com/office/drawing/2014/main" val="20001"/>
                    </a:ext>
                  </a:extLst>
                </a:gridCol>
                <a:gridCol w="170420">
                  <a:extLst>
                    <a:ext uri="{9D8B030D-6E8A-4147-A177-3AD203B41FA5}">
                      <a16:colId xmlns:a16="http://schemas.microsoft.com/office/drawing/2014/main" val="20002"/>
                    </a:ext>
                  </a:extLst>
                </a:gridCol>
                <a:gridCol w="206583">
                  <a:extLst>
                    <a:ext uri="{9D8B030D-6E8A-4147-A177-3AD203B41FA5}">
                      <a16:colId xmlns:a16="http://schemas.microsoft.com/office/drawing/2014/main" val="20003"/>
                    </a:ext>
                  </a:extLst>
                </a:gridCol>
              </a:tblGrid>
              <a:tr h="127952">
                <a:tc>
                  <a:txBody>
                    <a:bodyPr/>
                    <a:lstStyle/>
                    <a:p>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700" dirty="0" smtClean="0">
                          <a:solidFill>
                            <a:schemeClr val="tx1">
                              <a:lumMod val="95000"/>
                              <a:lumOff val="5000"/>
                            </a:schemeClr>
                          </a:solidFill>
                        </a:rPr>
                        <a:t>-</a:t>
                      </a: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700" dirty="0" smtClean="0">
                          <a:solidFill>
                            <a:schemeClr val="tx1">
                              <a:lumMod val="95000"/>
                              <a:lumOff val="5000"/>
                            </a:schemeClr>
                          </a:solidFill>
                        </a:rPr>
                        <a:t>-</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700" dirty="0" smtClean="0">
                          <a:solidFill>
                            <a:schemeClr val="tx1">
                              <a:lumMod val="95000"/>
                              <a:lumOff val="5000"/>
                            </a:schemeClr>
                          </a:solidFill>
                        </a:rPr>
                        <a:t>-</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1523">
                <a:tc>
                  <a:txBody>
                    <a:bodyPr/>
                    <a:lstStyle/>
                    <a:p>
                      <a:r>
                        <a:rPr kumimoji="1" lang="ja-JP" altLang="en-US" sz="700" dirty="0" smtClean="0">
                          <a:solidFill>
                            <a:schemeClr val="tx1">
                              <a:lumMod val="95000"/>
                              <a:lumOff val="5000"/>
                            </a:schemeClr>
                          </a:solidFill>
                        </a:rPr>
                        <a:t>Ａ</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700" dirty="0" smtClean="0">
                          <a:solidFill>
                            <a:schemeClr val="tx1">
                              <a:lumMod val="95000"/>
                              <a:lumOff val="5000"/>
                            </a:schemeClr>
                          </a:solidFill>
                        </a:rPr>
                        <a:t>1</a:t>
                      </a: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700" dirty="0" smtClean="0">
                          <a:solidFill>
                            <a:schemeClr val="tx1">
                              <a:lumMod val="95000"/>
                              <a:lumOff val="5000"/>
                            </a:schemeClr>
                          </a:solidFill>
                        </a:rPr>
                        <a:t>2</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700" dirty="0" smtClean="0">
                          <a:solidFill>
                            <a:schemeClr val="tx1">
                              <a:lumMod val="95000"/>
                              <a:lumOff val="5000"/>
                            </a:schemeClr>
                          </a:solidFill>
                        </a:rPr>
                        <a:t>1</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7624">
                <a:tc>
                  <a:txBody>
                    <a:bodyPr/>
                    <a:lstStyle/>
                    <a:p>
                      <a:r>
                        <a:rPr lang="en-US" altLang="ja-JP" sz="700" dirty="0" smtClean="0"/>
                        <a:t>B</a:t>
                      </a: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700" dirty="0" smtClean="0">
                          <a:solidFill>
                            <a:schemeClr val="tx1">
                              <a:lumMod val="95000"/>
                              <a:lumOff val="5000"/>
                            </a:schemeClr>
                          </a:solidFill>
                        </a:rPr>
                        <a:t>3</a:t>
                      </a: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700" dirty="0" smtClean="0">
                          <a:solidFill>
                            <a:schemeClr val="tx1">
                              <a:lumMod val="95000"/>
                              <a:lumOff val="5000"/>
                            </a:schemeClr>
                          </a:solidFill>
                        </a:rPr>
                        <a:t>1</a:t>
                      </a:r>
                      <a:endParaRPr kumimoji="1" lang="ja-JP" altLang="en-US" sz="700" dirty="0">
                        <a:solidFill>
                          <a:schemeClr val="tx1">
                            <a:lumMod val="95000"/>
                            <a:lumOff val="5000"/>
                          </a:schemeClr>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ja-JP" altLang="en-US" sz="700" dirty="0" smtClean="0">
                          <a:solidFill>
                            <a:schemeClr val="accent3">
                              <a:lumMod val="50000"/>
                              <a:lumOff val="50000"/>
                            </a:schemeClr>
                          </a:solidFill>
                        </a:rPr>
                        <a:t>▲</a:t>
                      </a:r>
                      <a:r>
                        <a:rPr kumimoji="1" lang="en-US" altLang="ja-JP" sz="700" dirty="0" smtClean="0">
                          <a:solidFill>
                            <a:schemeClr val="accent3">
                              <a:lumMod val="50000"/>
                              <a:lumOff val="50000"/>
                            </a:schemeClr>
                          </a:solidFill>
                        </a:rPr>
                        <a:t>2</a:t>
                      </a:r>
                      <a:r>
                        <a:rPr kumimoji="1" lang="en-US" altLang="ja-JP" sz="700" dirty="0" smtClean="0">
                          <a:solidFill>
                            <a:srgbClr val="FF0000"/>
                          </a:solidFill>
                        </a:rPr>
                        <a:t>.</a:t>
                      </a:r>
                      <a:endParaRPr kumimoji="1" lang="ja-JP" altLang="en-US" sz="700" dirty="0">
                        <a:solidFill>
                          <a:srgbClr val="FF0000"/>
                        </a:solidFill>
                      </a:endParaRPr>
                    </a:p>
                  </a:txBody>
                  <a:tcPr marL="18000" marR="1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4" name="グループ化 3"/>
          <p:cNvGrpSpPr/>
          <p:nvPr/>
        </p:nvGrpSpPr>
        <p:grpSpPr>
          <a:xfrm>
            <a:off x="2178425" y="4888223"/>
            <a:ext cx="713476" cy="670991"/>
            <a:chOff x="2797976" y="5365516"/>
            <a:chExt cx="713476" cy="670991"/>
          </a:xfrm>
        </p:grpSpPr>
        <p:sp>
          <p:nvSpPr>
            <p:cNvPr id="134" name="二等辺三角形 133"/>
            <p:cNvSpPr/>
            <p:nvPr/>
          </p:nvSpPr>
          <p:spPr>
            <a:xfrm>
              <a:off x="2852815" y="5712218"/>
              <a:ext cx="615826" cy="324289"/>
            </a:xfrm>
            <a:prstGeom prst="triangle">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p:cNvSpPr/>
            <p:nvPr/>
          </p:nvSpPr>
          <p:spPr>
            <a:xfrm>
              <a:off x="2797976" y="5365516"/>
              <a:ext cx="713476" cy="600254"/>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フローチャート: 処理 135"/>
            <p:cNvSpPr/>
            <p:nvPr/>
          </p:nvSpPr>
          <p:spPr>
            <a:xfrm>
              <a:off x="2835889" y="5433994"/>
              <a:ext cx="637098" cy="475342"/>
            </a:xfrm>
            <a:prstGeom prst="flowChartProcess">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7" name="直線矢印コネクタ 136"/>
            <p:cNvCxnSpPr/>
            <p:nvPr/>
          </p:nvCxnSpPr>
          <p:spPr>
            <a:xfrm>
              <a:off x="2909712" y="5862344"/>
              <a:ext cx="492802" cy="5125"/>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直線矢印コネクタ 137"/>
            <p:cNvCxnSpPr/>
            <p:nvPr/>
          </p:nvCxnSpPr>
          <p:spPr>
            <a:xfrm flipV="1">
              <a:off x="2909712" y="5453716"/>
              <a:ext cx="0" cy="413753"/>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9" name="正方形/長方形 138"/>
            <p:cNvSpPr/>
            <p:nvPr/>
          </p:nvSpPr>
          <p:spPr>
            <a:xfrm>
              <a:off x="2963681" y="5664934"/>
              <a:ext cx="82111" cy="196326"/>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正方形/長方形 139"/>
            <p:cNvSpPr/>
            <p:nvPr/>
          </p:nvSpPr>
          <p:spPr>
            <a:xfrm>
              <a:off x="3040942" y="5551212"/>
              <a:ext cx="70543" cy="310049"/>
            </a:xfrm>
            <a:prstGeom prst="rect">
              <a:avLst/>
            </a:prstGeom>
            <a:solidFill>
              <a:schemeClr val="accent1">
                <a:lumMod val="5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1" name="正方形/長方形 140"/>
            <p:cNvSpPr/>
            <p:nvPr/>
          </p:nvSpPr>
          <p:spPr>
            <a:xfrm>
              <a:off x="3170088" y="5628477"/>
              <a:ext cx="70387" cy="229900"/>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正方形/長方形 141"/>
            <p:cNvSpPr/>
            <p:nvPr/>
          </p:nvSpPr>
          <p:spPr>
            <a:xfrm>
              <a:off x="3247349" y="5699312"/>
              <a:ext cx="63975" cy="151138"/>
            </a:xfrm>
            <a:prstGeom prst="rect">
              <a:avLst/>
            </a:prstGeom>
            <a:solidFill>
              <a:schemeClr val="accent1">
                <a:lumMod val="5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4" name="グループ化 143"/>
          <p:cNvGrpSpPr/>
          <p:nvPr/>
        </p:nvGrpSpPr>
        <p:grpSpPr>
          <a:xfrm>
            <a:off x="6480259" y="4446241"/>
            <a:ext cx="670972" cy="538383"/>
            <a:chOff x="8939448" y="4878078"/>
            <a:chExt cx="640465" cy="583044"/>
          </a:xfrm>
          <a:solidFill>
            <a:schemeClr val="bg1">
              <a:lumMod val="85000"/>
            </a:schemeClr>
          </a:solidFill>
        </p:grpSpPr>
        <p:sp>
          <p:nvSpPr>
            <p:cNvPr id="153" name="フローチャート: 書類 152"/>
            <p:cNvSpPr/>
            <p:nvPr/>
          </p:nvSpPr>
          <p:spPr>
            <a:xfrm>
              <a:off x="9057312" y="5026419"/>
              <a:ext cx="522601" cy="434703"/>
            </a:xfrm>
            <a:prstGeom prst="flowChartDocumen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4" name="フローチャート: 書類 153"/>
            <p:cNvSpPr/>
            <p:nvPr/>
          </p:nvSpPr>
          <p:spPr>
            <a:xfrm>
              <a:off x="8998348" y="4953798"/>
              <a:ext cx="522601" cy="434701"/>
            </a:xfrm>
            <a:prstGeom prst="flowChartDocumen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フローチャート: 書類 154"/>
            <p:cNvSpPr/>
            <p:nvPr/>
          </p:nvSpPr>
          <p:spPr>
            <a:xfrm>
              <a:off x="8939448" y="4878078"/>
              <a:ext cx="522601" cy="434701"/>
            </a:xfrm>
            <a:prstGeom prst="flowChartDocumen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48" name="テキスト ボックス 147"/>
          <p:cNvSpPr txBox="1"/>
          <p:nvPr/>
        </p:nvSpPr>
        <p:spPr>
          <a:xfrm>
            <a:off x="5748502" y="4162313"/>
            <a:ext cx="1038792" cy="1002620"/>
          </a:xfrm>
          <a:prstGeom prst="rect">
            <a:avLst/>
          </a:prstGeom>
          <a:noFill/>
          <a:ln w="19050">
            <a:noFill/>
          </a:ln>
          <a:effectLst/>
        </p:spPr>
        <p:txBody>
          <a:bodyPr wrap="none" rtlCol="0" anchor="ctr">
            <a:noAutofit/>
          </a:bodyPr>
          <a:lstStyle/>
          <a:p>
            <a:pPr algn="ctr"/>
            <a:endParaRPr kumimoji="1" lang="ja-JP" altLang="en-US" sz="14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9" name="左矢印 148"/>
          <p:cNvSpPr/>
          <p:nvPr/>
        </p:nvSpPr>
        <p:spPr>
          <a:xfrm>
            <a:off x="5482323" y="4221820"/>
            <a:ext cx="934834" cy="830392"/>
          </a:xfrm>
          <a:prstGeom prst="leftArrow">
            <a:avLst>
              <a:gd name="adj1" fmla="val 43232"/>
              <a:gd name="adj2" fmla="val 24942"/>
            </a:avLst>
          </a:prstGeom>
          <a:solidFill>
            <a:schemeClr val="accent6">
              <a:lumMod val="40000"/>
              <a:lumOff val="6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2" name="テキスト ボックス 151"/>
          <p:cNvSpPr txBox="1"/>
          <p:nvPr/>
        </p:nvSpPr>
        <p:spPr>
          <a:xfrm>
            <a:off x="5400788" y="4474708"/>
            <a:ext cx="1193252" cy="324617"/>
          </a:xfrm>
          <a:prstGeom prst="rect">
            <a:avLst/>
          </a:prstGeom>
          <a:noFill/>
          <a:ln w="19050">
            <a:noFill/>
          </a:ln>
          <a:effectLst/>
        </p:spPr>
        <p:txBody>
          <a:bodyPr wrap="none" rtlCol="0" anchor="ctr">
            <a:noAutofit/>
          </a:bodyPr>
          <a:lstStyle/>
          <a:p>
            <a:pPr algn="ctr"/>
            <a:r>
              <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レポート</a:t>
            </a:r>
            <a:endParaRPr kumimoji="1" lang="en-US" altLang="ja-JP"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作成支援</a:t>
            </a:r>
            <a:endParaRPr kumimoji="1" lang="en-US" altLang="ja-JP"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環状矢印 158"/>
          <p:cNvSpPr/>
          <p:nvPr/>
        </p:nvSpPr>
        <p:spPr>
          <a:xfrm>
            <a:off x="4676509" y="4441115"/>
            <a:ext cx="763515" cy="750260"/>
          </a:xfrm>
          <a:prstGeom prst="circularArrow">
            <a:avLst>
              <a:gd name="adj1" fmla="val 13432"/>
              <a:gd name="adj2" fmla="val 1142319"/>
              <a:gd name="adj3" fmla="val 19748890"/>
              <a:gd name="adj4" fmla="val 1375163"/>
              <a:gd name="adj5" fmla="val 1418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0" name="テキスト ボックス 159"/>
          <p:cNvSpPr txBox="1"/>
          <p:nvPr/>
        </p:nvSpPr>
        <p:spPr>
          <a:xfrm>
            <a:off x="4538870" y="4518528"/>
            <a:ext cx="1038792" cy="1002620"/>
          </a:xfrm>
          <a:prstGeom prst="rect">
            <a:avLst/>
          </a:prstGeom>
          <a:noFill/>
          <a:ln w="19050">
            <a:noFill/>
          </a:ln>
          <a:effectLst/>
        </p:spPr>
        <p:txBody>
          <a:bodyPr wrap="none" rtlCol="0" anchor="ctr">
            <a:noAutofit/>
          </a:bodyPr>
          <a:lstStyle/>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作成</a:t>
            </a: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利用・改善</a:t>
            </a:r>
          </a:p>
        </p:txBody>
      </p:sp>
      <p:sp>
        <p:nvSpPr>
          <p:cNvPr id="162" name="環状矢印 161"/>
          <p:cNvSpPr/>
          <p:nvPr/>
        </p:nvSpPr>
        <p:spPr>
          <a:xfrm>
            <a:off x="4676509" y="5437662"/>
            <a:ext cx="763515" cy="750260"/>
          </a:xfrm>
          <a:prstGeom prst="circularArrow">
            <a:avLst>
              <a:gd name="adj1" fmla="val 13432"/>
              <a:gd name="adj2" fmla="val 1142319"/>
              <a:gd name="adj3" fmla="val 19748890"/>
              <a:gd name="adj4" fmla="val 1375163"/>
              <a:gd name="adj5" fmla="val 1418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3" name="テキスト ボックス 162"/>
          <p:cNvSpPr txBox="1"/>
          <p:nvPr/>
        </p:nvSpPr>
        <p:spPr>
          <a:xfrm>
            <a:off x="4538870" y="5515075"/>
            <a:ext cx="1038792" cy="1002620"/>
          </a:xfrm>
          <a:prstGeom prst="rect">
            <a:avLst/>
          </a:prstGeom>
          <a:noFill/>
          <a:ln w="19050">
            <a:noFill/>
          </a:ln>
          <a:effectLst/>
        </p:spPr>
        <p:txBody>
          <a:bodyPr wrap="none" rtlCol="0" anchor="ctr">
            <a:noAutofit/>
          </a:bodyPr>
          <a:lstStyle/>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作成</a:t>
            </a: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利用・改善</a:t>
            </a:r>
          </a:p>
        </p:txBody>
      </p:sp>
      <p:sp>
        <p:nvSpPr>
          <p:cNvPr id="164" name="右矢印 163"/>
          <p:cNvSpPr/>
          <p:nvPr/>
        </p:nvSpPr>
        <p:spPr>
          <a:xfrm>
            <a:off x="5527853" y="3550711"/>
            <a:ext cx="889304" cy="720000"/>
          </a:xfrm>
          <a:prstGeom prst="rightArrow">
            <a:avLst>
              <a:gd name="adj1" fmla="val 52018"/>
              <a:gd name="adj2" fmla="val 36676"/>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a:off x="5454994" y="3617603"/>
            <a:ext cx="936000" cy="569027"/>
          </a:xfrm>
          <a:prstGeom prst="rect">
            <a:avLst/>
          </a:prstGeom>
          <a:noFill/>
          <a:ln w="19050">
            <a:noFill/>
          </a:ln>
          <a:effectLst/>
        </p:spPr>
        <p:txBody>
          <a:bodyPr wrap="none" rtlCol="0" anchor="ctr">
            <a:noAutofit/>
          </a:bodyPr>
          <a:lstStyle/>
          <a:p>
            <a:pPr algn="ctr"/>
            <a:r>
              <a:rPr kumimoji="1" lang="ja-JP" altLang="en-US" sz="11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業務課題を</a:t>
            </a:r>
            <a:r>
              <a:rPr kumimoji="1" lang="en-US" altLang="ja-JP" sz="11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1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1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ヒアリング</a:t>
            </a:r>
            <a:endParaRPr kumimoji="1" lang="en-US" altLang="ja-JP" sz="11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3" name="左矢印 142"/>
          <p:cNvSpPr/>
          <p:nvPr/>
        </p:nvSpPr>
        <p:spPr>
          <a:xfrm>
            <a:off x="1985820" y="4127478"/>
            <a:ext cx="1195423" cy="830392"/>
          </a:xfrm>
          <a:prstGeom prst="leftArrow">
            <a:avLst>
              <a:gd name="adj1" fmla="val 47508"/>
              <a:gd name="adj2" fmla="val 2494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テキスト ボックス 128"/>
          <p:cNvSpPr txBox="1"/>
          <p:nvPr/>
        </p:nvSpPr>
        <p:spPr>
          <a:xfrm>
            <a:off x="2132450" y="4307205"/>
            <a:ext cx="966931" cy="461665"/>
          </a:xfrm>
          <a:prstGeom prst="rect">
            <a:avLst/>
          </a:prstGeom>
          <a:noFill/>
          <a:ln w="19050">
            <a:noFill/>
          </a:ln>
          <a:effectLst/>
        </p:spPr>
        <p:txBody>
          <a:bodyPr wrap="none" rtlCol="0" anchor="ctr">
            <a:spAutoFit/>
          </a:bodyPr>
          <a:lstStyle/>
          <a:p>
            <a:pPr algn="ct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全社的な</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レポート提供</a:t>
            </a:r>
          </a:p>
        </p:txBody>
      </p:sp>
      <p:sp>
        <p:nvSpPr>
          <p:cNvPr id="145" name="左矢印 144"/>
          <p:cNvSpPr/>
          <p:nvPr/>
        </p:nvSpPr>
        <p:spPr>
          <a:xfrm>
            <a:off x="5501569" y="5183177"/>
            <a:ext cx="934834" cy="830392"/>
          </a:xfrm>
          <a:prstGeom prst="leftArrow">
            <a:avLst>
              <a:gd name="adj1" fmla="val 43232"/>
              <a:gd name="adj2" fmla="val 24942"/>
            </a:avLst>
          </a:prstGeom>
          <a:solidFill>
            <a:schemeClr val="accent6">
              <a:lumMod val="40000"/>
              <a:lumOff val="6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テキスト ボックス 156"/>
          <p:cNvSpPr txBox="1"/>
          <p:nvPr/>
        </p:nvSpPr>
        <p:spPr>
          <a:xfrm>
            <a:off x="5550094" y="5437662"/>
            <a:ext cx="914400" cy="324617"/>
          </a:xfrm>
          <a:prstGeom prst="rect">
            <a:avLst/>
          </a:prstGeom>
          <a:noFill/>
          <a:ln w="19050">
            <a:noFill/>
          </a:ln>
          <a:effectLst/>
        </p:spPr>
        <p:txBody>
          <a:bodyPr wrap="none" rtlCol="0" anchor="ctr">
            <a:noAutofit/>
          </a:bodyPr>
          <a:lstStyle/>
          <a:p>
            <a:pPr algn="ctr"/>
            <a:r>
              <a:rPr kumimoji="1" lang="ja-JP" altLang="en-US"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rPr>
              <a:t>分析アドバイス</a:t>
            </a:r>
            <a:endParaRPr kumimoji="1" lang="en-US" altLang="ja-JP" sz="1200" b="1" dirty="0" smtClean="0">
              <a:solidFill>
                <a:schemeClr val="accent6">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正方形/長方形 145"/>
          <p:cNvSpPr/>
          <p:nvPr/>
        </p:nvSpPr>
        <p:spPr>
          <a:xfrm>
            <a:off x="7537682" y="1725848"/>
            <a:ext cx="2196000" cy="34116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経営課題解決の支援</a:t>
            </a:r>
          </a:p>
        </p:txBody>
      </p:sp>
      <p:sp>
        <p:nvSpPr>
          <p:cNvPr id="166" name="正方形/長方形 165"/>
          <p:cNvSpPr/>
          <p:nvPr/>
        </p:nvSpPr>
        <p:spPr>
          <a:xfrm>
            <a:off x="7537682" y="3016887"/>
            <a:ext cx="2196000" cy="3361295"/>
          </a:xfrm>
          <a:prstGeom prst="rect">
            <a:avLst/>
          </a:prstGeom>
          <a:no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7" name="角丸四角形 166"/>
          <p:cNvSpPr/>
          <p:nvPr/>
        </p:nvSpPr>
        <p:spPr>
          <a:xfrm>
            <a:off x="7593337" y="3073324"/>
            <a:ext cx="2069952" cy="3265965"/>
          </a:xfrm>
          <a:prstGeom prst="roundRect">
            <a:avLst>
              <a:gd name="adj" fmla="val 5035"/>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kumimoji="1" lang="ja-JP" altLang="en-US" sz="14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168" name="正方形/長方形 167"/>
          <p:cNvSpPr/>
          <p:nvPr/>
        </p:nvSpPr>
        <p:spPr>
          <a:xfrm>
            <a:off x="7537682" y="2067552"/>
            <a:ext cx="2196000" cy="861756"/>
          </a:xfrm>
          <a:prstGeom prst="rect">
            <a:avLst/>
          </a:prstGeom>
          <a:solidFill>
            <a:schemeClr val="bg1">
              <a:alpha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lIns="72000" tIns="18000" rIns="18000" bIns="18000" rtlCol="0" anchor="ctr"/>
          <a:lstStyle/>
          <a:p>
            <a:r>
              <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各ユーザ部門の分析結果から、課題の原因特定、対応施策の提案まで実施。</a:t>
            </a:r>
            <a:endParaRPr kumimoji="1" lang="en-US" altLang="ja-JP"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a:xfrm>
            <a:off x="7614731" y="4029013"/>
            <a:ext cx="924363" cy="363757"/>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Ａ部門</a:t>
            </a:r>
          </a:p>
        </p:txBody>
      </p:sp>
      <p:sp>
        <p:nvSpPr>
          <p:cNvPr id="173" name="テキスト ボックス 172"/>
          <p:cNvSpPr txBox="1"/>
          <p:nvPr/>
        </p:nvSpPr>
        <p:spPr>
          <a:xfrm>
            <a:off x="7602990" y="5148375"/>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Ｂ部門</a:t>
            </a:r>
          </a:p>
        </p:txBody>
      </p:sp>
      <p:sp>
        <p:nvSpPr>
          <p:cNvPr id="174" name="テキスト ボックス 173"/>
          <p:cNvSpPr txBox="1"/>
          <p:nvPr/>
        </p:nvSpPr>
        <p:spPr>
          <a:xfrm>
            <a:off x="7586794" y="6135409"/>
            <a:ext cx="914400" cy="237643"/>
          </a:xfrm>
          <a:prstGeom prst="rect">
            <a:avLst/>
          </a:prstGeom>
          <a:noFill/>
          <a:ln w="19050">
            <a:noFill/>
          </a:ln>
          <a:effectLst/>
        </p:spPr>
        <p:txBody>
          <a:bodyPr wrap="none" rtlCol="0" anchor="ctr">
            <a:noAutofit/>
          </a:bodyPr>
          <a:lstStyle/>
          <a:p>
            <a:r>
              <a:rPr kumimoji="1" lang="ja-JP" altLang="en-US" sz="1400" b="1" dirty="0" smtClean="0">
                <a:latin typeface="Meiryo UI" panose="020B0604030504040204" pitchFamily="50" charset="-128"/>
                <a:ea typeface="Meiryo UI" panose="020B0604030504040204" pitchFamily="50" charset="-128"/>
                <a:cs typeface="Meiryo UI" panose="020B0604030504040204" pitchFamily="50" charset="-128"/>
              </a:rPr>
              <a:t>Ｃ部門</a:t>
            </a:r>
          </a:p>
        </p:txBody>
      </p:sp>
      <p:pic>
        <p:nvPicPr>
          <p:cNvPr id="175" name="図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451" y="4522195"/>
            <a:ext cx="611575" cy="609836"/>
          </a:xfrm>
          <a:prstGeom prst="rect">
            <a:avLst/>
          </a:prstGeom>
        </p:spPr>
      </p:pic>
      <p:pic>
        <p:nvPicPr>
          <p:cNvPr id="176" name="図 1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1067" y="5545219"/>
            <a:ext cx="645902" cy="568543"/>
          </a:xfrm>
          <a:prstGeom prst="rect">
            <a:avLst/>
          </a:prstGeom>
        </p:spPr>
      </p:pic>
      <p:pic>
        <p:nvPicPr>
          <p:cNvPr id="177" name="図 1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3436" y="3361356"/>
            <a:ext cx="672463" cy="706336"/>
          </a:xfrm>
          <a:prstGeom prst="rect">
            <a:avLst/>
          </a:prstGeom>
        </p:spPr>
      </p:pic>
      <p:sp>
        <p:nvSpPr>
          <p:cNvPr id="178" name="円形吹き出し 177"/>
          <p:cNvSpPr/>
          <p:nvPr/>
        </p:nvSpPr>
        <p:spPr>
          <a:xfrm>
            <a:off x="8346072" y="3364161"/>
            <a:ext cx="1044000" cy="581863"/>
          </a:xfrm>
          <a:prstGeom prst="wedgeEllipseCallout">
            <a:avLst>
              <a:gd name="adj1" fmla="val -51890"/>
              <a:gd name="adj2" fmla="val 29373"/>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KPI</a:t>
            </a: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達成状況が</a:t>
            </a:r>
            <a:endPar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リアルタイムに</a:t>
            </a:r>
            <a:endPar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確認できる！</a:t>
            </a:r>
            <a:endParaRPr kumimoji="1"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円形吹き出し 178"/>
          <p:cNvSpPr/>
          <p:nvPr/>
        </p:nvSpPr>
        <p:spPr>
          <a:xfrm>
            <a:off x="8277616" y="5305572"/>
            <a:ext cx="1044000" cy="581863"/>
          </a:xfrm>
          <a:prstGeom prst="wedgeEllipseCallout">
            <a:avLst>
              <a:gd name="adj1" fmla="val -47384"/>
              <a:gd name="adj2" fmla="val 5037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営業力強化</a:t>
            </a: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施策の</a:t>
            </a:r>
            <a:endPar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検討ができた！</a:t>
            </a:r>
            <a:endParaRPr kumimoji="1"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0" name="円形吹き出し 179"/>
          <p:cNvSpPr/>
          <p:nvPr/>
        </p:nvSpPr>
        <p:spPr>
          <a:xfrm>
            <a:off x="8325232" y="4225452"/>
            <a:ext cx="1044000" cy="708625"/>
          </a:xfrm>
          <a:prstGeom prst="wedgeEllipseCallout">
            <a:avLst>
              <a:gd name="adj1" fmla="val -52243"/>
              <a:gd name="adj2" fmla="val 3931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36000" rIns="0" bIns="0" rtlCol="0" anchor="ctr"/>
          <a:lstStyle/>
          <a:p>
            <a:pPr algn="ct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不良発生率が</a:t>
            </a:r>
            <a:endParaRPr lang="en-US" altLang="ja-JP"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削減</a:t>
            </a:r>
            <a:r>
              <a:rPr lang="ja-JP" altLang="en-US" sz="11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できた</a:t>
            </a:r>
            <a:r>
              <a:rPr lang="ja-JP" altLang="en-US"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二等辺三角形 196"/>
          <p:cNvSpPr/>
          <p:nvPr/>
        </p:nvSpPr>
        <p:spPr>
          <a:xfrm rot="5400000">
            <a:off x="5809669" y="4611942"/>
            <a:ext cx="3208021" cy="180000"/>
          </a:xfrm>
          <a:prstGeom prst="triangle">
            <a:avLst>
              <a:gd name="adj" fmla="val 47536"/>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85283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p:txBody>
          <a:bodyPr>
            <a:normAutofit/>
          </a:bodyPr>
          <a:lstStyle/>
          <a:p>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5. </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導入事例③：大手製薬業</a:t>
            </a:r>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A</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社様 ポータルサイト支援事例</a:t>
            </a:r>
            <a:endParaRPr kumimoji="1" lang="ja-JP" altLang="en-US" sz="20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a:xfrm>
            <a:off x="470430" y="824440"/>
            <a:ext cx="8944148" cy="5256410"/>
          </a:xfrm>
        </p:spPr>
        <p:txBody>
          <a:bodyPr/>
          <a:lstStyle/>
          <a:p>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定着化の一助として、</a:t>
            </a:r>
            <a:r>
              <a:rPr lang="en-US" altLang="ja-JP" sz="16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FAQ</a:t>
            </a:r>
            <a:r>
              <a:rPr lang="ja-JP" altLang="en-US" sz="16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や</a:t>
            </a:r>
            <a:r>
              <a:rPr lang="en-US" altLang="ja-JP" sz="16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TIPS</a:t>
            </a:r>
            <a:r>
              <a:rPr lang="ja-JP" altLang="en-US" sz="16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などのポータル公開等の</a:t>
            </a:r>
            <a:r>
              <a:rPr lang="ja-JP" altLang="en-US" sz="16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支援を実施</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。リアル（</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MR</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活動、講演会</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等）・デジタル（サイト、</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Webinar</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等）データの</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によるセルフサービス分析を導入・定着化</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し</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、マルチチャネル</a:t>
            </a: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CRM</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業務の高度化に寄与しました。</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p:cNvSpPr/>
          <p:nvPr/>
        </p:nvSpPr>
        <p:spPr>
          <a:xfrm>
            <a:off x="324409" y="4855608"/>
            <a:ext cx="3073132" cy="2196275"/>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デジタル化による医師情報収集の変化</a:t>
            </a:r>
            <a:r>
              <a:rPr kumimoji="1"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MR</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訪問規制よりリアル</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デジタルのデータ活用がマーケティングが業界の課題</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データのサイロ化による個別最適な分析手順と、分析支援部門へのデータ要求集中</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既存の</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BI</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環境は定型レポート向けであり柔軟性を欠く</a:t>
            </a:r>
            <a:endParaRPr kumimoji="1"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p:nvSpPr>
        <p:spPr>
          <a:xfrm>
            <a:off x="324410" y="4563947"/>
            <a:ext cx="2898918" cy="294267"/>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課題</a:t>
            </a:r>
          </a:p>
        </p:txBody>
      </p:sp>
      <p:cxnSp>
        <p:nvCxnSpPr>
          <p:cNvPr id="9" name="直線コネクタ 8"/>
          <p:cNvCxnSpPr/>
          <p:nvPr/>
        </p:nvCxnSpPr>
        <p:spPr>
          <a:xfrm>
            <a:off x="324410" y="4856911"/>
            <a:ext cx="2898918"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グループ化 9"/>
          <p:cNvGrpSpPr/>
          <p:nvPr/>
        </p:nvGrpSpPr>
        <p:grpSpPr>
          <a:xfrm>
            <a:off x="3447929" y="4563947"/>
            <a:ext cx="3270204" cy="2487936"/>
            <a:chOff x="-209550" y="2246618"/>
            <a:chExt cx="1986713" cy="2528582"/>
          </a:xfrm>
          <a:noFill/>
        </p:grpSpPr>
        <p:sp>
          <p:nvSpPr>
            <p:cNvPr id="11" name="正方形/長方形 10"/>
            <p:cNvSpPr/>
            <p:nvPr/>
          </p:nvSpPr>
          <p:spPr>
            <a:xfrm>
              <a:off x="-209550" y="2543044"/>
              <a:ext cx="1986713" cy="2232156"/>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統合データおよび手元データを活用した</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によるセルフサービス分析環境の構築</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選抜メンバーに対する集合トレーニングと個別プロトタイピング支援での速習支援</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導入計画、ガバナンスルール等の組織体制づくり</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lang="en-US" altLang="ja-JP"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FAQ</a:t>
              </a:r>
              <a:r>
                <a:rPr lang="ja-JP" altLang="en-US"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や</a:t>
              </a:r>
              <a:r>
                <a:rPr lang="en-US" altLang="ja-JP"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TIPS</a:t>
              </a:r>
              <a:r>
                <a:rPr lang="ja-JP" altLang="en-US"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などのポータル公開による定着化</a:t>
              </a:r>
              <a:endParaRPr kumimoji="1" lang="en-US" altLang="ja-JP"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p:cNvSpPr/>
            <p:nvPr/>
          </p:nvSpPr>
          <p:spPr>
            <a:xfrm>
              <a:off x="-209550" y="2246618"/>
              <a:ext cx="1980000" cy="299075"/>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ソリューション</a:t>
              </a:r>
            </a:p>
          </p:txBody>
        </p:sp>
        <p:cxnSp>
          <p:nvCxnSpPr>
            <p:cNvPr id="13" name="直線コネクタ 12"/>
            <p:cNvCxnSpPr/>
            <p:nvPr/>
          </p:nvCxnSpPr>
          <p:spPr>
            <a:xfrm>
              <a:off x="-209550" y="2544368"/>
              <a:ext cx="1980000" cy="0"/>
            </a:xfrm>
            <a:prstGeom prst="line">
              <a:avLst/>
            </a:prstGeom>
            <a:grpFill/>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グループ化 13"/>
          <p:cNvGrpSpPr/>
          <p:nvPr/>
        </p:nvGrpSpPr>
        <p:grpSpPr>
          <a:xfrm>
            <a:off x="6763947" y="4563947"/>
            <a:ext cx="2898918" cy="2487936"/>
            <a:chOff x="-209550" y="2246618"/>
            <a:chExt cx="1980000" cy="2528582"/>
          </a:xfrm>
          <a:noFill/>
        </p:grpSpPr>
        <p:sp>
          <p:nvSpPr>
            <p:cNvPr id="15" name="正方形/長方形 14"/>
            <p:cNvSpPr/>
            <p:nvPr/>
          </p:nvSpPr>
          <p:spPr>
            <a:xfrm>
              <a:off x="-209550" y="2543044"/>
              <a:ext cx="1980000" cy="2232156"/>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リアルとデジタルの掛け合わせによる新たなマーケティング施策の機会発掘</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176213" indent="-176213">
                <a:spcBef>
                  <a:spcPts val="600"/>
                </a:spcBef>
                <a:buFont typeface="Arial" panose="020B0604020202020204" pitchFamily="34" charset="0"/>
                <a:buChar char="•"/>
              </a:pP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セルフサービス</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BI</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の習熟により現場の会議でデータに基づき判断する「分析文化」の定着</a:t>
              </a:r>
              <a:endPar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p:cNvSpPr/>
            <p:nvPr/>
          </p:nvSpPr>
          <p:spPr>
            <a:xfrm>
              <a:off x="-209550" y="2246618"/>
              <a:ext cx="1980000" cy="299075"/>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2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効果</a:t>
              </a:r>
            </a:p>
          </p:txBody>
        </p:sp>
        <p:cxnSp>
          <p:nvCxnSpPr>
            <p:cNvPr id="17" name="直線コネクタ 16"/>
            <p:cNvCxnSpPr/>
            <p:nvPr/>
          </p:nvCxnSpPr>
          <p:spPr>
            <a:xfrm>
              <a:off x="-209550" y="2544368"/>
              <a:ext cx="1980000" cy="0"/>
            </a:xfrm>
            <a:prstGeom prst="line">
              <a:avLst/>
            </a:prstGeom>
            <a:grpFill/>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テキスト ボックス 17"/>
          <p:cNvSpPr txBox="1"/>
          <p:nvPr/>
        </p:nvSpPr>
        <p:spPr>
          <a:xfrm>
            <a:off x="1571104" y="3640156"/>
            <a:ext cx="1184940" cy="253916"/>
          </a:xfrm>
          <a:prstGeom prst="rect">
            <a:avLst/>
          </a:prstGeom>
          <a:noFill/>
        </p:spPr>
        <p:txBody>
          <a:bodyPr wrap="none" rtlCol="0">
            <a:spAutoFit/>
          </a:bodyPr>
          <a:lstStyle/>
          <a:p>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会員制</a:t>
            </a:r>
            <a:r>
              <a:rPr kumimoji="1" lang="en-US" altLang="ja-JP"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サイト</a:t>
            </a:r>
          </a:p>
        </p:txBody>
      </p:sp>
      <p:pic>
        <p:nvPicPr>
          <p:cNvPr id="19" name="図 1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693048" y="3182945"/>
            <a:ext cx="546396" cy="529379"/>
          </a:xfrm>
          <a:prstGeom prst="rect">
            <a:avLst/>
          </a:prstGeom>
        </p:spPr>
      </p:pic>
      <p:sp>
        <p:nvSpPr>
          <p:cNvPr id="20" name="円柱 19"/>
          <p:cNvSpPr/>
          <p:nvPr/>
        </p:nvSpPr>
        <p:spPr>
          <a:xfrm>
            <a:off x="3014430" y="1980477"/>
            <a:ext cx="639276" cy="1587096"/>
          </a:xfrm>
          <a:prstGeom prst="can">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en-US" altLang="ja-JP" sz="11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DWH</a:t>
            </a:r>
            <a:endParaRPr kumimoji="1" lang="ja-JP" altLang="en-US" sz="11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1" name="グループ化 20"/>
          <p:cNvGrpSpPr/>
          <p:nvPr/>
        </p:nvGrpSpPr>
        <p:grpSpPr>
          <a:xfrm>
            <a:off x="4482063" y="2265405"/>
            <a:ext cx="1176925" cy="667399"/>
            <a:chOff x="4353676" y="2109500"/>
            <a:chExt cx="1176925" cy="667399"/>
          </a:xfrm>
        </p:grpSpPr>
        <p:pic>
          <p:nvPicPr>
            <p:cNvPr id="2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16029" y="2109500"/>
              <a:ext cx="469485" cy="418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4353676" y="2522983"/>
              <a:ext cx="1176925" cy="253916"/>
            </a:xfrm>
            <a:prstGeom prst="rect">
              <a:avLst/>
            </a:prstGeom>
            <a:noFill/>
          </p:spPr>
          <p:txBody>
            <a:bodyPr wrap="none" rtlCol="0">
              <a:spAutoFit/>
            </a:bodyPr>
            <a:lstStyle/>
            <a:p>
              <a:pPr algn="ctr"/>
              <a:r>
                <a:rPr kumimoji="1" lang="en-US" altLang="ja-JP"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 Server</a:t>
              </a:r>
              <a:endPar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 name="右矢印 23"/>
          <p:cNvSpPr/>
          <p:nvPr/>
        </p:nvSpPr>
        <p:spPr>
          <a:xfrm>
            <a:off x="2378703" y="3358920"/>
            <a:ext cx="441019" cy="253175"/>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2281282" y="3116978"/>
            <a:ext cx="670376" cy="253916"/>
          </a:xfrm>
          <a:prstGeom prst="rect">
            <a:avLst/>
          </a:prstGeom>
          <a:noFill/>
        </p:spPr>
        <p:txBody>
          <a:bodyPr wrap="none" rtlCol="0">
            <a:spAutoFit/>
          </a:bodyPr>
          <a:lstStyle/>
          <a:p>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ログ</a:t>
            </a:r>
          </a:p>
        </p:txBody>
      </p:sp>
      <p:sp>
        <p:nvSpPr>
          <p:cNvPr id="26" name="右矢印 25"/>
          <p:cNvSpPr/>
          <p:nvPr/>
        </p:nvSpPr>
        <p:spPr>
          <a:xfrm>
            <a:off x="1174652" y="3411570"/>
            <a:ext cx="400926" cy="209235"/>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右矢印 26"/>
          <p:cNvSpPr/>
          <p:nvPr/>
        </p:nvSpPr>
        <p:spPr>
          <a:xfrm rot="900000">
            <a:off x="1174652" y="3097866"/>
            <a:ext cx="400926" cy="209235"/>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右矢印 27"/>
          <p:cNvSpPr/>
          <p:nvPr/>
        </p:nvSpPr>
        <p:spPr>
          <a:xfrm rot="20700000">
            <a:off x="1154919" y="3734106"/>
            <a:ext cx="400926" cy="209235"/>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円柱 29"/>
          <p:cNvSpPr/>
          <p:nvPr/>
        </p:nvSpPr>
        <p:spPr>
          <a:xfrm>
            <a:off x="1716353" y="1782562"/>
            <a:ext cx="740056" cy="395070"/>
          </a:xfrm>
          <a:prstGeom prst="can">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1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実</a:t>
            </a:r>
            <a:r>
              <a:rPr kumimoji="1"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消化</a:t>
            </a:r>
          </a:p>
        </p:txBody>
      </p:sp>
      <p:sp>
        <p:nvSpPr>
          <p:cNvPr id="32" name="テキスト ボックス 31"/>
          <p:cNvSpPr txBox="1"/>
          <p:nvPr/>
        </p:nvSpPr>
        <p:spPr>
          <a:xfrm>
            <a:off x="217992" y="3007392"/>
            <a:ext cx="869149" cy="253916"/>
          </a:xfrm>
          <a:prstGeom prst="rect">
            <a:avLst/>
          </a:prstGeom>
          <a:noFill/>
        </p:spPr>
        <p:txBody>
          <a:bodyPr wrap="none" rtlCol="0">
            <a:spAutoFit/>
          </a:bodyPr>
          <a:lstStyle/>
          <a:p>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検索</a:t>
            </a:r>
            <a:r>
              <a:rPr kumimoji="1" lang="ja-JP" altLang="en-US" sz="105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エンジン</a:t>
            </a:r>
            <a:endPar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p:cNvSpPr txBox="1"/>
          <p:nvPr/>
        </p:nvSpPr>
        <p:spPr>
          <a:xfrm>
            <a:off x="179892" y="3376642"/>
            <a:ext cx="949299" cy="253916"/>
          </a:xfrm>
          <a:prstGeom prst="rect">
            <a:avLst/>
          </a:prstGeom>
          <a:noFill/>
        </p:spPr>
        <p:txBody>
          <a:bodyPr wrap="none" rtlCol="0">
            <a:spAutoFit/>
          </a:bodyPr>
          <a:lstStyle/>
          <a:p>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オンライン広告</a:t>
            </a:r>
          </a:p>
        </p:txBody>
      </p:sp>
      <p:sp>
        <p:nvSpPr>
          <p:cNvPr id="36" name="テキスト ボックス 35"/>
          <p:cNvSpPr txBox="1"/>
          <p:nvPr/>
        </p:nvSpPr>
        <p:spPr>
          <a:xfrm>
            <a:off x="6228094" y="4156507"/>
            <a:ext cx="1906616" cy="261610"/>
          </a:xfrm>
          <a:prstGeom prst="rect">
            <a:avLst/>
          </a:prstGeom>
          <a:noFill/>
        </p:spPr>
        <p:txBody>
          <a:bodyPr wrap="square" rtlCol="0">
            <a:spAutoFit/>
          </a:bodyPr>
          <a:lstStyle/>
          <a:p>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マーケティング組織</a:t>
            </a:r>
            <a:endParaRPr kumimoji="1" lang="ja-JP" altLang="en-US" sz="105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7" name="図 3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807439" y="2010163"/>
            <a:ext cx="183229" cy="629462"/>
          </a:xfrm>
          <a:prstGeom prst="rect">
            <a:avLst/>
          </a:prstGeom>
        </p:spPr>
      </p:pic>
      <p:sp>
        <p:nvSpPr>
          <p:cNvPr id="41" name="テキスト ボックス 40"/>
          <p:cNvSpPr txBox="1"/>
          <p:nvPr/>
        </p:nvSpPr>
        <p:spPr>
          <a:xfrm>
            <a:off x="281419" y="3736741"/>
            <a:ext cx="729687" cy="253916"/>
          </a:xfrm>
          <a:prstGeom prst="rect">
            <a:avLst/>
          </a:prstGeom>
          <a:noFill/>
        </p:spPr>
        <p:txBody>
          <a:bodyPr wrap="none" rtlCol="0">
            <a:spAutoFit/>
          </a:bodyPr>
          <a:lstStyle/>
          <a:p>
            <a:r>
              <a:rPr kumimoji="1" lang="en-US" altLang="ja-JP"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3P</a:t>
            </a:r>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メディア</a:t>
            </a:r>
          </a:p>
        </p:txBody>
      </p:sp>
      <p:sp>
        <p:nvSpPr>
          <p:cNvPr id="42" name="テキスト ボックス 41"/>
          <p:cNvSpPr txBox="1"/>
          <p:nvPr/>
        </p:nvSpPr>
        <p:spPr>
          <a:xfrm>
            <a:off x="6282924" y="3213773"/>
            <a:ext cx="1549629" cy="261610"/>
          </a:xfrm>
          <a:prstGeom prst="rect">
            <a:avLst/>
          </a:prstGeom>
          <a:noFill/>
        </p:spPr>
        <p:txBody>
          <a:bodyPr wrap="square" rtlCol="0">
            <a:spAutoFit/>
          </a:bodyPr>
          <a:lstStyle/>
          <a:p>
            <a:r>
              <a:rPr kumimoji="1" lang="ja-JP" altLang="en-US" sz="105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営業</a:t>
            </a:r>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統括組織</a:t>
            </a:r>
            <a:endParaRPr kumimoji="1" lang="ja-JP" altLang="en-US" sz="105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6" name="グループ化 45"/>
          <p:cNvGrpSpPr/>
          <p:nvPr/>
        </p:nvGrpSpPr>
        <p:grpSpPr>
          <a:xfrm flipH="1">
            <a:off x="1501696" y="3868237"/>
            <a:ext cx="1265090" cy="650704"/>
            <a:chOff x="8045900" y="2852878"/>
            <a:chExt cx="1530754" cy="787352"/>
          </a:xfrm>
        </p:grpSpPr>
        <p:pic>
          <p:nvPicPr>
            <p:cNvPr id="47" name="図 4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8883318" y="2852878"/>
              <a:ext cx="587395" cy="517187"/>
            </a:xfrm>
            <a:prstGeom prst="rect">
              <a:avLst/>
            </a:prstGeom>
          </p:spPr>
        </p:pic>
        <p:sp>
          <p:nvSpPr>
            <p:cNvPr id="48" name="テキスト ボックス 47"/>
            <p:cNvSpPr txBox="1"/>
            <p:nvPr/>
          </p:nvSpPr>
          <p:spPr>
            <a:xfrm>
              <a:off x="8045900" y="3323682"/>
              <a:ext cx="1530754" cy="316548"/>
            </a:xfrm>
            <a:prstGeom prst="rect">
              <a:avLst/>
            </a:prstGeom>
            <a:noFill/>
          </p:spPr>
          <p:txBody>
            <a:bodyPr wrap="none" rtlCol="0">
              <a:spAutoFit/>
            </a:bodyPr>
            <a:lstStyle/>
            <a:p>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医師、医療従事者</a:t>
              </a:r>
            </a:p>
          </p:txBody>
        </p:sp>
      </p:grpSp>
      <p:sp>
        <p:nvSpPr>
          <p:cNvPr id="53" name="右矢印 52"/>
          <p:cNvSpPr/>
          <p:nvPr/>
        </p:nvSpPr>
        <p:spPr>
          <a:xfrm>
            <a:off x="1350936" y="1891503"/>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テキスト ボックス 53"/>
          <p:cNvSpPr txBox="1"/>
          <p:nvPr/>
        </p:nvSpPr>
        <p:spPr>
          <a:xfrm>
            <a:off x="555209" y="1870534"/>
            <a:ext cx="777777" cy="246221"/>
          </a:xfrm>
          <a:prstGeom prst="rect">
            <a:avLst/>
          </a:prstGeom>
          <a:noFill/>
        </p:spPr>
        <p:txBody>
          <a:bodyPr wrap="none" rtlCol="0">
            <a:spAutoFit/>
          </a:bodyPr>
          <a:lstStyle/>
          <a:p>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JD-NET</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等</a:t>
            </a:r>
          </a:p>
        </p:txBody>
      </p:sp>
      <p:sp>
        <p:nvSpPr>
          <p:cNvPr id="55" name="円柱 54"/>
          <p:cNvSpPr/>
          <p:nvPr/>
        </p:nvSpPr>
        <p:spPr>
          <a:xfrm>
            <a:off x="1716353" y="2208377"/>
            <a:ext cx="740056" cy="395070"/>
          </a:xfrm>
          <a:prstGeom prst="can">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05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市場データ</a:t>
            </a:r>
            <a:endParaRPr kumimoji="1" lang="ja-JP" altLang="en-US" sz="105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テキスト ボックス 55"/>
          <p:cNvSpPr txBox="1"/>
          <p:nvPr/>
        </p:nvSpPr>
        <p:spPr>
          <a:xfrm>
            <a:off x="245829" y="2293420"/>
            <a:ext cx="1128835" cy="246221"/>
          </a:xfrm>
          <a:prstGeom prst="rect">
            <a:avLst/>
          </a:prstGeom>
          <a:noFill/>
        </p:spPr>
        <p:txBody>
          <a:bodyPr wrap="none" rtlCol="0">
            <a:spAutoFit/>
          </a:bodyPr>
          <a:lstStyle/>
          <a:p>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IMS,</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Ultmarc</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等</a:t>
            </a:r>
          </a:p>
        </p:txBody>
      </p:sp>
      <p:sp>
        <p:nvSpPr>
          <p:cNvPr id="57" name="右矢印 56"/>
          <p:cNvSpPr/>
          <p:nvPr/>
        </p:nvSpPr>
        <p:spPr>
          <a:xfrm>
            <a:off x="1350936" y="2315493"/>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円柱 57"/>
          <p:cNvSpPr/>
          <p:nvPr/>
        </p:nvSpPr>
        <p:spPr>
          <a:xfrm>
            <a:off x="1716353" y="2634192"/>
            <a:ext cx="740056" cy="395070"/>
          </a:xfrm>
          <a:prstGeom prst="can">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05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活動データ</a:t>
            </a:r>
            <a:endParaRPr kumimoji="1" lang="ja-JP" altLang="en-US" sz="105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右矢印 58"/>
          <p:cNvSpPr/>
          <p:nvPr/>
        </p:nvSpPr>
        <p:spPr>
          <a:xfrm>
            <a:off x="1350936" y="2746409"/>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テキスト ボックス 59"/>
          <p:cNvSpPr txBox="1"/>
          <p:nvPr/>
        </p:nvSpPr>
        <p:spPr>
          <a:xfrm>
            <a:off x="72704" y="2715792"/>
            <a:ext cx="1217000" cy="246221"/>
          </a:xfrm>
          <a:prstGeom prst="rect">
            <a:avLst/>
          </a:prstGeom>
          <a:noFill/>
        </p:spPr>
        <p:txBody>
          <a:bodyPr wrap="none" rtlCol="0">
            <a:spAutoFit/>
          </a:bodyPr>
          <a:lstStyle/>
          <a:p>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SFA,</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CLM</a:t>
            </a:r>
            <a:r>
              <a:rPr kumimoji="1" lang="ja-JP" altLang="en-US" sz="10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ツール等</a:t>
            </a:r>
          </a:p>
        </p:txBody>
      </p:sp>
      <p:sp>
        <p:nvSpPr>
          <p:cNvPr id="62" name="右矢印 61"/>
          <p:cNvSpPr/>
          <p:nvPr/>
        </p:nvSpPr>
        <p:spPr>
          <a:xfrm>
            <a:off x="2541269" y="1900344"/>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テキスト ボックス 66"/>
          <p:cNvSpPr txBox="1"/>
          <p:nvPr/>
        </p:nvSpPr>
        <p:spPr>
          <a:xfrm>
            <a:off x="8310718" y="2651903"/>
            <a:ext cx="1149674" cy="253916"/>
          </a:xfrm>
          <a:prstGeom prst="rect">
            <a:avLst/>
          </a:prstGeom>
          <a:noFill/>
        </p:spPr>
        <p:txBody>
          <a:bodyPr wrap="none" rtlCol="0">
            <a:spAutoFit/>
          </a:bodyPr>
          <a:lstStyle/>
          <a:p>
            <a:pPr algn="ctr"/>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デジタル推進組織</a:t>
            </a:r>
          </a:p>
        </p:txBody>
      </p:sp>
      <p:sp>
        <p:nvSpPr>
          <p:cNvPr id="69" name="メモ 68"/>
          <p:cNvSpPr/>
          <p:nvPr/>
        </p:nvSpPr>
        <p:spPr>
          <a:xfrm>
            <a:off x="3006547" y="3852046"/>
            <a:ext cx="711200" cy="427427"/>
          </a:xfrm>
          <a:prstGeom prst="foldedCorner">
            <a:avLst/>
          </a:prstGeom>
          <a:solidFill>
            <a:srgbClr val="90CB6F"/>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10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手元</a:t>
            </a: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10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右矢印 69"/>
          <p:cNvSpPr/>
          <p:nvPr/>
        </p:nvSpPr>
        <p:spPr>
          <a:xfrm>
            <a:off x="2553409" y="2319198"/>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右矢印 70"/>
          <p:cNvSpPr/>
          <p:nvPr/>
        </p:nvSpPr>
        <p:spPr>
          <a:xfrm>
            <a:off x="2538744" y="2754999"/>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4" name="図 73"/>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805882" y="3339859"/>
            <a:ext cx="183229" cy="629462"/>
          </a:xfrm>
          <a:prstGeom prst="rect">
            <a:avLst/>
          </a:prstGeom>
        </p:spPr>
      </p:pic>
      <p:sp>
        <p:nvSpPr>
          <p:cNvPr id="75" name="テキスト ボックス 74"/>
          <p:cNvSpPr txBox="1"/>
          <p:nvPr/>
        </p:nvSpPr>
        <p:spPr>
          <a:xfrm>
            <a:off x="8381970" y="3975840"/>
            <a:ext cx="1031051" cy="261610"/>
          </a:xfrm>
          <a:prstGeom prst="rect">
            <a:avLst/>
          </a:prstGeom>
          <a:noFill/>
        </p:spPr>
        <p:txBody>
          <a:bodyPr wrap="none" rtlCol="0">
            <a:spAutoFit/>
          </a:bodyPr>
          <a:lstStyle/>
          <a:p>
            <a:pPr algn="ctr"/>
            <a:r>
              <a:rPr kumimoji="1" lang="ja-JP" altLang="en-US" sz="105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分析</a:t>
            </a:r>
            <a:r>
              <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支援組織</a:t>
            </a:r>
          </a:p>
        </p:txBody>
      </p:sp>
      <p:pic>
        <p:nvPicPr>
          <p:cNvPr id="79" name="図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9093" y="3448421"/>
            <a:ext cx="422865" cy="435303"/>
          </a:xfrm>
          <a:prstGeom prst="rect">
            <a:avLst/>
          </a:prstGeom>
          <a:ln w="38100">
            <a:noFill/>
          </a:ln>
        </p:spPr>
      </p:pic>
      <p:sp>
        <p:nvSpPr>
          <p:cNvPr id="81" name="テキスト ボックス 80"/>
          <p:cNvSpPr txBox="1"/>
          <p:nvPr/>
        </p:nvSpPr>
        <p:spPr>
          <a:xfrm>
            <a:off x="4400753" y="3939506"/>
            <a:ext cx="1281120" cy="253916"/>
          </a:xfrm>
          <a:prstGeom prst="rect">
            <a:avLst/>
          </a:prstGeom>
          <a:noFill/>
        </p:spPr>
        <p:txBody>
          <a:bodyPr wrap="none" rtlCol="0">
            <a:spAutoFit/>
          </a:bodyPr>
          <a:lstStyle/>
          <a:p>
            <a:pPr algn="ctr"/>
            <a:r>
              <a:rPr kumimoji="1" lang="en-US" altLang="ja-JP"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 Desktop</a:t>
            </a:r>
            <a:endParaRPr kumimoji="1" lang="ja-JP" altLang="en-US" sz="105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右矢印 81"/>
          <p:cNvSpPr/>
          <p:nvPr/>
        </p:nvSpPr>
        <p:spPr>
          <a:xfrm>
            <a:off x="3886974" y="3064165"/>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右矢印 82"/>
          <p:cNvSpPr/>
          <p:nvPr/>
        </p:nvSpPr>
        <p:spPr>
          <a:xfrm rot="19800000">
            <a:off x="3873239" y="3809077"/>
            <a:ext cx="300224" cy="200726"/>
          </a:xfrm>
          <a:prstGeom prst="right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上矢印 4"/>
          <p:cNvSpPr/>
          <p:nvPr/>
        </p:nvSpPr>
        <p:spPr>
          <a:xfrm>
            <a:off x="4844417" y="2941901"/>
            <a:ext cx="437541" cy="393987"/>
          </a:xfrm>
          <a:prstGeom prst="upArrow">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 name="図 5"/>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5953853" y="3560822"/>
            <a:ext cx="595041" cy="523921"/>
          </a:xfrm>
          <a:prstGeom prst="rect">
            <a:avLst/>
          </a:prstGeom>
        </p:spPr>
      </p:pic>
      <p:pic>
        <p:nvPicPr>
          <p:cNvPr id="85" name="図 8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5932354" y="2579186"/>
            <a:ext cx="595041" cy="523921"/>
          </a:xfrm>
          <a:prstGeom prst="rect">
            <a:avLst/>
          </a:prstGeom>
        </p:spPr>
      </p:pic>
      <p:pic>
        <p:nvPicPr>
          <p:cNvPr id="63" name="図 6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238983" y="3574693"/>
            <a:ext cx="595041" cy="523921"/>
          </a:xfrm>
          <a:prstGeom prst="rect">
            <a:avLst/>
          </a:prstGeom>
        </p:spPr>
      </p:pic>
      <p:pic>
        <p:nvPicPr>
          <p:cNvPr id="64" name="図 63"/>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217484" y="2593057"/>
            <a:ext cx="595041" cy="523921"/>
          </a:xfrm>
          <a:prstGeom prst="rect">
            <a:avLst/>
          </a:prstGeom>
        </p:spPr>
      </p:pic>
      <p:pic>
        <p:nvPicPr>
          <p:cNvPr id="65" name="図 6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614790" y="3566099"/>
            <a:ext cx="595041" cy="523921"/>
          </a:xfrm>
          <a:prstGeom prst="rect">
            <a:avLst/>
          </a:prstGeom>
        </p:spPr>
      </p:pic>
      <p:pic>
        <p:nvPicPr>
          <p:cNvPr id="66" name="図 65"/>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593291" y="2584463"/>
            <a:ext cx="595041" cy="523921"/>
          </a:xfrm>
          <a:prstGeom prst="rect">
            <a:avLst/>
          </a:prstGeom>
        </p:spPr>
      </p:pic>
      <p:sp>
        <p:nvSpPr>
          <p:cNvPr id="2" name="角丸四角形 1"/>
          <p:cNvSpPr/>
          <p:nvPr/>
        </p:nvSpPr>
        <p:spPr>
          <a:xfrm>
            <a:off x="5841507" y="2393184"/>
            <a:ext cx="2130641" cy="2024933"/>
          </a:xfrm>
          <a:prstGeom prst="roundRect">
            <a:avLst>
              <a:gd name="adj" fmla="val 9214"/>
            </a:avLst>
          </a:prstGeom>
          <a:noFill/>
          <a:ln>
            <a:solidFill>
              <a:schemeClr val="tx2">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テキスト ボックス 71"/>
          <p:cNvSpPr txBox="1"/>
          <p:nvPr/>
        </p:nvSpPr>
        <p:spPr>
          <a:xfrm>
            <a:off x="6151156" y="2257751"/>
            <a:ext cx="1511341" cy="253916"/>
          </a:xfrm>
          <a:prstGeom prst="rect">
            <a:avLst/>
          </a:prstGeom>
          <a:solidFill>
            <a:schemeClr val="bg1"/>
          </a:solidFill>
        </p:spPr>
        <p:txBody>
          <a:bodyPr wrap="square" rtlCol="0">
            <a:spAutoFit/>
          </a:bodyPr>
          <a:lstStyle/>
          <a:p>
            <a:pPr algn="ctr"/>
            <a:r>
              <a:rPr kumimoji="1" lang="ja-JP" altLang="en-US" sz="1050" dirty="0" smtClean="0">
                <a:solidFill>
                  <a:schemeClr val="tx2">
                    <a:lumMod val="50000"/>
                    <a:lumOff val="50000"/>
                  </a:schemeClr>
                </a:solidFill>
                <a:effectLst>
                  <a:glow rad="139700">
                    <a:srgbClr val="FFFFFF">
                      <a:alpha val="40000"/>
                    </a:srgbClr>
                  </a:glow>
                </a:effectLst>
                <a:latin typeface="Meiryo UI" panose="020B0604030504040204" pitchFamily="50" charset="-128"/>
                <a:ea typeface="Meiryo UI" panose="020B0604030504040204" pitchFamily="50" charset="-128"/>
                <a:cs typeface="Meiryo UI" panose="020B0604030504040204" pitchFamily="50" charset="-128"/>
              </a:rPr>
              <a:t>各組織の選抜メンバー</a:t>
            </a:r>
          </a:p>
        </p:txBody>
      </p:sp>
    </p:spTree>
    <p:extLst>
      <p:ext uri="{BB962C8B-B14F-4D97-AF65-F5344CB8AC3E}">
        <p14:creationId xmlns:p14="http://schemas.microsoft.com/office/powerpoint/2010/main" val="523740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lang="en-US" altLang="ja-JP" b="1" dirty="0" smtClean="0"/>
              <a:t>5. </a:t>
            </a:r>
            <a:r>
              <a:rPr lang="ja-JP" altLang="en-US" b="1" dirty="0" smtClean="0"/>
              <a:t>導入事例④：小田急電鉄様 </a:t>
            </a:r>
            <a:r>
              <a:rPr lang="en-US" altLang="ja-JP" b="1" dirty="0" err="1" smtClean="0"/>
              <a:t>OneToOne</a:t>
            </a:r>
            <a:r>
              <a:rPr lang="ja-JP" altLang="en-US" b="1" dirty="0" smtClean="0"/>
              <a:t>マーケティング</a:t>
            </a:r>
            <a:endParaRPr kumimoji="1" lang="ja-JP" altLang="en-US" b="1" dirty="0"/>
          </a:p>
        </p:txBody>
      </p:sp>
      <p:sp>
        <p:nvSpPr>
          <p:cNvPr id="4" name="コンテンツ プレースホルダー 1"/>
          <p:cNvSpPr>
            <a:spLocks noGrp="1"/>
          </p:cNvSpPr>
          <p:nvPr>
            <p:ph idx="1"/>
          </p:nvPr>
        </p:nvSpPr>
        <p:spPr>
          <a:xfrm>
            <a:off x="473472" y="908720"/>
            <a:ext cx="8944148" cy="5256410"/>
          </a:xfrm>
        </p:spPr>
        <p:txBody>
          <a:bodyPr/>
          <a:lstStyle/>
          <a:p>
            <a:pPr marL="0" indent="0">
              <a:buNone/>
            </a:pPr>
            <a:r>
              <a:rPr kumimoji="1" lang="ja-JP" altLang="en-US" sz="1800" dirty="0" smtClean="0"/>
              <a:t>アプリによるポイントカード機能提供と会員情報を集約する</a:t>
            </a:r>
            <a:r>
              <a:rPr kumimoji="1" lang="en-US" altLang="ja-JP" sz="1800" dirty="0" smtClean="0"/>
              <a:t>DMP</a:t>
            </a:r>
            <a:r>
              <a:rPr kumimoji="1" lang="ja-JP" altLang="en-US" sz="1800" dirty="0" smtClean="0"/>
              <a:t>を構築し、会員の利用情報に合わせた特典や優待情報を配信する</a:t>
            </a:r>
            <a:r>
              <a:rPr kumimoji="1" lang="en-US" altLang="ja-JP" sz="1800" dirty="0" smtClean="0"/>
              <a:t>MA</a:t>
            </a:r>
            <a:r>
              <a:rPr kumimoji="1" lang="ja-JP" altLang="en-US" sz="1800" dirty="0" smtClean="0"/>
              <a:t>を組み合わせ、データ収集</a:t>
            </a:r>
            <a:r>
              <a:rPr kumimoji="1" lang="en-US" altLang="ja-JP" sz="1800" dirty="0" smtClean="0"/>
              <a:t>/</a:t>
            </a:r>
            <a:r>
              <a:rPr kumimoji="1" lang="ja-JP" altLang="en-US" sz="1800" dirty="0" smtClean="0"/>
              <a:t>分析</a:t>
            </a:r>
            <a:r>
              <a:rPr kumimoji="1" lang="en-US" altLang="ja-JP" sz="1800" dirty="0" smtClean="0"/>
              <a:t>/</a:t>
            </a:r>
            <a:r>
              <a:rPr kumimoji="1" lang="ja-JP" altLang="en-US" sz="1800" dirty="0" smtClean="0"/>
              <a:t>実行</a:t>
            </a:r>
            <a:r>
              <a:rPr kumimoji="1" lang="en-US" altLang="ja-JP" sz="1800" dirty="0" smtClean="0"/>
              <a:t>/</a:t>
            </a:r>
            <a:r>
              <a:rPr kumimoji="1" lang="ja-JP" altLang="en-US" sz="1800" dirty="0" smtClean="0"/>
              <a:t>改善の一連のサイクルをシステム構築しています。</a:t>
            </a:r>
            <a:endParaRPr kumimoji="1" lang="en-US" altLang="ja-JP" sz="1800" dirty="0" smtClean="0"/>
          </a:p>
          <a:p>
            <a:pPr marL="0" indent="0">
              <a:buNone/>
            </a:pPr>
            <a:r>
              <a:rPr kumimoji="1" lang="ja-JP" altLang="en-US" sz="1800" dirty="0" smtClean="0"/>
              <a:t>分析基盤として</a:t>
            </a:r>
            <a:r>
              <a:rPr kumimoji="1" lang="en-US" altLang="ja-JP" sz="1800" dirty="0" smtClean="0"/>
              <a:t>Tableau Server</a:t>
            </a:r>
            <a:r>
              <a:rPr kumimoji="1" lang="ja-JP" altLang="en-US" sz="1800" dirty="0" smtClean="0"/>
              <a:t>を採用しています。</a:t>
            </a:r>
            <a:endParaRPr kumimoji="1" lang="ja-JP" altLang="en-US" sz="1800" dirty="0"/>
          </a:p>
        </p:txBody>
      </p:sp>
      <p:pic>
        <p:nvPicPr>
          <p:cNvPr id="5" name="Picture 2" descr="図：小田急ポイントアプリサービスイメー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186" y="2110798"/>
            <a:ext cx="7218720" cy="392217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73472" y="6515389"/>
            <a:ext cx="5475145" cy="246221"/>
          </a:xfrm>
          <a:prstGeom prst="rect">
            <a:avLst/>
          </a:prstGeom>
        </p:spPr>
        <p:txBody>
          <a:bodyPr wrap="square">
            <a:spAutoFit/>
          </a:bodyPr>
          <a:lstStyle/>
          <a:p>
            <a:r>
              <a:rPr lang="ja-JP" altLang="en-US" sz="1000" dirty="0" smtClean="0"/>
              <a:t>ニュースリリース：https</a:t>
            </a:r>
            <a:r>
              <a:rPr lang="ja-JP" altLang="en-US" sz="1000" dirty="0"/>
              <a:t>://www.nttdata.com/jp/ja/news/services_info/2021/031500/</a:t>
            </a:r>
          </a:p>
        </p:txBody>
      </p:sp>
      <p:sp>
        <p:nvSpPr>
          <p:cNvPr id="7" name="角丸四角形 6"/>
          <p:cNvSpPr/>
          <p:nvPr/>
        </p:nvSpPr>
        <p:spPr>
          <a:xfrm>
            <a:off x="6222670" y="4111158"/>
            <a:ext cx="2161309" cy="1921810"/>
          </a:xfrm>
          <a:prstGeom prst="roundRect">
            <a:avLst/>
          </a:prstGeom>
          <a:noFill/>
          <a:ln w="57150" cap="flat" cmpd="sng" algn="ctr">
            <a:solidFill>
              <a:srgbClr val="FF66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9" name="強調線吹き出し 2 8"/>
          <p:cNvSpPr/>
          <p:nvPr/>
        </p:nvSpPr>
        <p:spPr>
          <a:xfrm>
            <a:off x="5617029" y="6148962"/>
            <a:ext cx="3959034" cy="612648"/>
          </a:xfrm>
          <a:prstGeom prst="accentCallout2">
            <a:avLst>
              <a:gd name="adj1" fmla="val 18750"/>
              <a:gd name="adj2" fmla="val -8333"/>
              <a:gd name="adj3" fmla="val 18750"/>
              <a:gd name="adj4" fmla="val -16667"/>
              <a:gd name="adj5" fmla="val -99169"/>
              <a:gd name="adj6" fmla="val 16048"/>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smtClean="0">
                <a:solidFill>
                  <a:srgbClr val="FF6600"/>
                </a:solidFill>
              </a:rPr>
              <a:t>Tableau Server</a:t>
            </a:r>
            <a:r>
              <a:rPr kumimoji="1" lang="ja-JP" altLang="en-US" dirty="0" smtClean="0">
                <a:solidFill>
                  <a:srgbClr val="FF6600"/>
                </a:solidFill>
              </a:rPr>
              <a:t>にて、会員情報と</a:t>
            </a:r>
            <a:endParaRPr kumimoji="1" lang="en-US" altLang="ja-JP" dirty="0" smtClean="0">
              <a:solidFill>
                <a:srgbClr val="FF6600"/>
              </a:solidFill>
            </a:endParaRPr>
          </a:p>
          <a:p>
            <a:r>
              <a:rPr kumimoji="1" lang="ja-JP" altLang="en-US" dirty="0" smtClean="0">
                <a:solidFill>
                  <a:srgbClr val="FF6600"/>
                </a:solidFill>
              </a:rPr>
              <a:t>ポイント利用履歴から、会員分析を実施</a:t>
            </a:r>
            <a:endParaRPr kumimoji="1" lang="en-US" altLang="ja-JP" dirty="0" smtClean="0">
              <a:solidFill>
                <a:srgbClr val="FF6600"/>
              </a:solidFill>
            </a:endParaRPr>
          </a:p>
        </p:txBody>
      </p:sp>
    </p:spTree>
    <p:extLst>
      <p:ext uri="{BB962C8B-B14F-4D97-AF65-F5344CB8AC3E}">
        <p14:creationId xmlns:p14="http://schemas.microsoft.com/office/powerpoint/2010/main" val="15221797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smtClean="0"/>
              <a:t>5. </a:t>
            </a:r>
            <a:r>
              <a:rPr lang="ja-JP" altLang="en-US" dirty="0" smtClean="0"/>
              <a:t>導入事例</a:t>
            </a:r>
            <a:r>
              <a:rPr lang="en-US" altLang="ja-JP" dirty="0" smtClean="0"/>
              <a:t/>
            </a:r>
            <a:br>
              <a:rPr lang="en-US" altLang="ja-JP" dirty="0" smtClean="0"/>
            </a:br>
            <a:r>
              <a:rPr lang="ja-JP" altLang="en-US" dirty="0"/>
              <a:t>　</a:t>
            </a:r>
            <a:r>
              <a:rPr lang="ja-JP" altLang="en-US" dirty="0" smtClean="0"/>
              <a:t>参考：弊社の</a:t>
            </a:r>
            <a:r>
              <a:rPr lang="en-US" altLang="ja-JP" dirty="0" smtClean="0"/>
              <a:t>Tableau</a:t>
            </a:r>
            <a:r>
              <a:rPr lang="ja-JP" altLang="en-US" dirty="0" smtClean="0"/>
              <a:t>に関する取り組み</a:t>
            </a:r>
            <a:endParaRPr kumimoji="1" lang="ja-JP" altLang="en-US" dirty="0"/>
          </a:p>
        </p:txBody>
      </p:sp>
      <p:sp>
        <p:nvSpPr>
          <p:cNvPr id="26" name="コンテンツ プレースホルダー 2"/>
          <p:cNvSpPr txBox="1">
            <a:spLocks/>
          </p:cNvSpPr>
          <p:nvPr/>
        </p:nvSpPr>
        <p:spPr>
          <a:xfrm>
            <a:off x="473472" y="908720"/>
            <a:ext cx="8944148" cy="525641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ja-JP" altLang="en-US" sz="1600" smtClean="0">
                <a:latin typeface="Meiryo UI" panose="020B0604030504040204" pitchFamily="50" charset="-128"/>
                <a:ea typeface="Meiryo UI" panose="020B0604030504040204" pitchFamily="50" charset="-128"/>
                <a:cs typeface="Meiryo UI" panose="020B0604030504040204" pitchFamily="50" charset="-128"/>
              </a:rPr>
              <a:t>弊社は、</a:t>
            </a:r>
            <a:r>
              <a:rPr lang="en-US" altLang="ja-JP" sz="1600"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smtClean="0">
                <a:latin typeface="Meiryo UI" panose="020B0604030504040204" pitchFamily="50" charset="-128"/>
                <a:ea typeface="Meiryo UI" panose="020B0604030504040204" pitchFamily="50" charset="-128"/>
                <a:cs typeface="Meiryo UI" panose="020B0604030504040204" pitchFamily="50" charset="-128"/>
              </a:rPr>
              <a:t>の国内参入当初から強力なパートナーシップを構築し、国内有数のノウハウを保有しており、製品の特性を踏まえ</a:t>
            </a:r>
            <a:r>
              <a:rPr lang="en-US" altLang="ja-JP" sz="1600" b="1"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b="1" smtClean="0">
                <a:latin typeface="Meiryo UI" panose="020B0604030504040204" pitchFamily="50" charset="-128"/>
                <a:ea typeface="Meiryo UI" panose="020B0604030504040204" pitchFamily="50" charset="-128"/>
                <a:cs typeface="Meiryo UI" panose="020B0604030504040204" pitchFamily="50" charset="-128"/>
              </a:rPr>
              <a:t>を最大限に活用するご提案</a:t>
            </a:r>
            <a:r>
              <a:rPr lang="ja-JP" altLang="en-US" sz="1600" smtClean="0">
                <a:latin typeface="Meiryo UI" panose="020B0604030504040204" pitchFamily="50" charset="-128"/>
                <a:ea typeface="Meiryo UI" panose="020B0604030504040204" pitchFamily="50" charset="-128"/>
                <a:cs typeface="Meiryo UI" panose="020B0604030504040204" pitchFamily="50" charset="-128"/>
              </a:rPr>
              <a:t>が可能です。データ活用高度化の課題を解決するコンサルティングに、</a:t>
            </a:r>
            <a:r>
              <a:rPr lang="en-US" altLang="ja-JP" sz="1600"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600" smtClean="0">
                <a:latin typeface="Meiryo UI" panose="020B0604030504040204" pitchFamily="50" charset="-128"/>
                <a:ea typeface="Meiryo UI" panose="020B0604030504040204" pitchFamily="50" charset="-128"/>
                <a:cs typeface="Meiryo UI" panose="020B0604030504040204" pitchFamily="50" charset="-128"/>
              </a:rPr>
              <a:t>の直感的なユーザインタフェースを組み合わせ、</a:t>
            </a:r>
            <a:r>
              <a:rPr lang="ja-JP" altLang="en-US" sz="1600" b="1" smtClean="0">
                <a:latin typeface="Meiryo UI" panose="020B0604030504040204" pitchFamily="50" charset="-128"/>
                <a:ea typeface="Meiryo UI" panose="020B0604030504040204" pitchFamily="50" charset="-128"/>
                <a:cs typeface="Meiryo UI" panose="020B0604030504040204" pitchFamily="50" charset="-128"/>
              </a:rPr>
              <a:t>お客様のデータ活用による業務改革を強力に推進</a:t>
            </a:r>
            <a:r>
              <a:rPr lang="ja-JP" altLang="en-US" sz="1600" smtClean="0">
                <a:latin typeface="Meiryo UI" panose="020B0604030504040204" pitchFamily="50" charset="-128"/>
                <a:ea typeface="Meiryo UI" panose="020B0604030504040204" pitchFamily="50" charset="-128"/>
                <a:cs typeface="Meiryo UI" panose="020B0604030504040204" pitchFamily="50" charset="-128"/>
              </a:rPr>
              <a:t>します。</a:t>
            </a:r>
          </a:p>
          <a:p>
            <a:endParaRPr lang="ja-JP" altLang="en-US" sz="1600" smtClean="0">
              <a:latin typeface="Meiryo UI" panose="020B0604030504040204" pitchFamily="50" charset="-128"/>
              <a:ea typeface="Meiryo UI" panose="020B0604030504040204" pitchFamily="50" charset="-128"/>
              <a:cs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p:cNvSpPr/>
          <p:nvPr/>
        </p:nvSpPr>
        <p:spPr>
          <a:xfrm>
            <a:off x="3377977" y="2036501"/>
            <a:ext cx="2981080" cy="28083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lang="ja-JP" altLang="en-US"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自社経営ダッシュボード</a:t>
            </a:r>
            <a:r>
              <a:rPr kumimoji="1" lang="ja-JP" altLang="en-US"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での活用</a:t>
            </a:r>
            <a:endParaRPr kumimoji="1" lang="en-US" altLang="ja-JP"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pPr>
              <a:spcBef>
                <a:spcPts val="600"/>
              </a:spcBef>
            </a:pPr>
            <a:r>
              <a:rPr lang="en-US" altLang="ja-JP" sz="12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NTT</a:t>
            </a:r>
            <a:r>
              <a:rPr lang="ja-JP" altLang="en-US" sz="12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データ自身において</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全社経営ダッシュボードとして</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を採用し、全社展開時のノウハウ・教訓をプロジェクトへ活用しています。</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8" name="図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49174" y="3260637"/>
            <a:ext cx="2038686" cy="1989029"/>
          </a:xfrm>
          <a:prstGeom prst="rect">
            <a:avLst/>
          </a:prstGeom>
        </p:spPr>
      </p:pic>
      <p:sp>
        <p:nvSpPr>
          <p:cNvPr id="29" name="正方形/長方形 28"/>
          <p:cNvSpPr/>
          <p:nvPr/>
        </p:nvSpPr>
        <p:spPr>
          <a:xfrm>
            <a:off x="6438441" y="2036501"/>
            <a:ext cx="3025676" cy="28083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kumimoji="1" lang="en-US" altLang="ja-JP"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コンピテンシーセンタ</a:t>
            </a:r>
            <a:endParaRPr kumimoji="1" lang="en-US" altLang="ja-JP"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pPr>
              <a:spcBef>
                <a:spcPts val="600"/>
              </a:spcBef>
            </a:pPr>
            <a:r>
              <a:rPr lang="en-US" altLang="ja-JP" sz="1200" b="1" dirty="0">
                <a:solidFill>
                  <a:schemeClr val="tx2"/>
                </a:solidFill>
                <a:latin typeface="Meiryo UI" panose="020B0604030504040204" pitchFamily="50" charset="-128"/>
                <a:ea typeface="Meiryo UI" panose="020B0604030504040204" pitchFamily="50" charset="-128"/>
                <a:cs typeface="Meiryo UI" panose="020B0604030504040204" pitchFamily="50" charset="-128"/>
              </a:rPr>
              <a:t>NTT</a:t>
            </a:r>
            <a:r>
              <a:rPr lang="ja-JP" altLang="en-US" sz="1200" b="1" dirty="0">
                <a:solidFill>
                  <a:schemeClr val="tx2"/>
                </a:solidFill>
                <a:latin typeface="Meiryo UI" panose="020B0604030504040204" pitchFamily="50" charset="-128"/>
                <a:ea typeface="Meiryo UI" panose="020B0604030504040204" pitchFamily="50" charset="-128"/>
                <a:cs typeface="Meiryo UI" panose="020B0604030504040204" pitchFamily="50" charset="-128"/>
              </a:rPr>
              <a:t>データグループ全体の関連知見を集約</a:t>
            </a:r>
            <a:r>
              <a:rPr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し、</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お客様のデータ</a:t>
            </a:r>
            <a:r>
              <a:rPr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活用高度化の課題を解決</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するため、</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2017</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5</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月</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日に「</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NTT</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コンピテンシーセンタ（</a:t>
            </a:r>
            <a:r>
              <a:rPr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NTCC</a:t>
            </a:r>
            <a:r>
              <a:rPr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）」を設置しました。</a:t>
            </a:r>
            <a:endParaRPr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29"/>
          <p:cNvSpPr/>
          <p:nvPr/>
        </p:nvSpPr>
        <p:spPr>
          <a:xfrm>
            <a:off x="335862" y="2036501"/>
            <a:ext cx="2981080" cy="28083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kumimoji="1" lang="ja-JP" altLang="en-US"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スキル・ノウハウの蓄積</a:t>
            </a:r>
            <a:endParaRPr kumimoji="1" lang="en-US" altLang="ja-JP" sz="1600" b="1" u="sng"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endParaRPr>
          </a:p>
          <a:p>
            <a:pPr>
              <a:spcBef>
                <a:spcPts val="600"/>
              </a:spcBef>
            </a:pPr>
            <a:r>
              <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有スキル者の育成、教育コンテンツ、多数のプロジェクト事例からの成功要因・教訓に基づく方法論整備など、</a:t>
            </a:r>
            <a:r>
              <a:rPr kumimoji="1" lang="en-US" altLang="ja-JP" sz="12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200" b="1" dirty="0" smtClean="0">
                <a:solidFill>
                  <a:schemeClr val="tx2"/>
                </a:solidFill>
                <a:latin typeface="Meiryo UI" panose="020B0604030504040204" pitchFamily="50" charset="-128"/>
                <a:ea typeface="Meiryo UI" panose="020B0604030504040204" pitchFamily="50" charset="-128"/>
                <a:cs typeface="Meiryo UI" panose="020B0604030504040204" pitchFamily="50" charset="-128"/>
              </a:rPr>
              <a:t>活用のノウハウ</a:t>
            </a:r>
            <a:r>
              <a:rPr kumimoji="1" lang="ja-JP" altLang="en-US"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を集中的に蓄積しています。</a:t>
            </a:r>
            <a:endParaRPr kumimoji="1" lang="en-US" altLang="ja-JP" sz="12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1" name="図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4905" y="3404653"/>
            <a:ext cx="2292749" cy="2032315"/>
          </a:xfrm>
          <a:prstGeom prst="rect">
            <a:avLst/>
          </a:prstGeom>
        </p:spPr>
      </p:pic>
      <p:pic>
        <p:nvPicPr>
          <p:cNvPr id="32" name="図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5213" y="3908709"/>
            <a:ext cx="1382034" cy="814337"/>
          </a:xfrm>
          <a:prstGeom prst="rect">
            <a:avLst/>
          </a:prstGeom>
        </p:spPr>
      </p:pic>
      <p:sp>
        <p:nvSpPr>
          <p:cNvPr id="33" name="テキスト ボックス 22"/>
          <p:cNvSpPr txBox="1"/>
          <p:nvPr/>
        </p:nvSpPr>
        <p:spPr>
          <a:xfrm>
            <a:off x="2119177" y="4687662"/>
            <a:ext cx="954107" cy="461665"/>
          </a:xfrm>
          <a:prstGeom prst="rect">
            <a:avLst/>
          </a:prstGeom>
          <a:noFill/>
        </p:spPr>
        <p:txBody>
          <a:bodyPr wrap="non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a:t>
            </a:r>
            <a:b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導入方法論</a:t>
            </a:r>
          </a:p>
        </p:txBody>
      </p:sp>
      <p:pic>
        <p:nvPicPr>
          <p:cNvPr id="34" name="図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960" y="3285656"/>
            <a:ext cx="1541629" cy="883690"/>
          </a:xfrm>
          <a:prstGeom prst="rect">
            <a:avLst/>
          </a:prstGeom>
        </p:spPr>
      </p:pic>
      <p:sp>
        <p:nvSpPr>
          <p:cNvPr id="35" name="テキスト ボックス 24"/>
          <p:cNvSpPr txBox="1"/>
          <p:nvPr/>
        </p:nvSpPr>
        <p:spPr>
          <a:xfrm>
            <a:off x="775776" y="4050993"/>
            <a:ext cx="1107996" cy="461665"/>
          </a:xfrm>
          <a:prstGeom prst="rect">
            <a:avLst/>
          </a:prstGeom>
          <a:noFill/>
        </p:spPr>
        <p:txBody>
          <a:bodyPr wrap="non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国内有数の</a:t>
            </a: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資格保有者数</a:t>
            </a:r>
            <a:endPar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6" name="グループ化 35"/>
          <p:cNvGrpSpPr/>
          <p:nvPr/>
        </p:nvGrpSpPr>
        <p:grpSpPr>
          <a:xfrm>
            <a:off x="477872" y="5973413"/>
            <a:ext cx="8840436" cy="400321"/>
            <a:chOff x="818527" y="5805264"/>
            <a:chExt cx="8328094" cy="400321"/>
          </a:xfrm>
        </p:grpSpPr>
        <p:sp>
          <p:nvSpPr>
            <p:cNvPr id="37" name="角丸四角形 36"/>
            <p:cNvSpPr/>
            <p:nvPr/>
          </p:nvSpPr>
          <p:spPr>
            <a:xfrm>
              <a:off x="818527" y="5805264"/>
              <a:ext cx="1991390" cy="400321"/>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lang="en-US" altLang="ja-JP" sz="11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 Conference Tokyo</a:t>
              </a:r>
              <a:endParaRPr lang="en-US" altLang="ja-JP" sz="11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en-US" altLang="ja-JP" sz="11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Gold</a:t>
              </a:r>
              <a:r>
                <a:rPr kumimoji="1" lang="ja-JP" altLang="en-US" sz="11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スポンサー</a:t>
              </a:r>
              <a:endParaRPr kumimoji="1" lang="ja-JP" altLang="en-US" sz="11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角丸四角形 37"/>
            <p:cNvSpPr/>
            <p:nvPr/>
          </p:nvSpPr>
          <p:spPr>
            <a:xfrm>
              <a:off x="2930762" y="5805264"/>
              <a:ext cx="1991390" cy="400321"/>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Gold</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パートナー</a:t>
              </a:r>
              <a:endParaRPr kumimoji="1"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角丸四角形 38"/>
            <p:cNvSpPr/>
            <p:nvPr/>
          </p:nvSpPr>
          <p:spPr>
            <a:xfrm>
              <a:off x="7155231" y="5805264"/>
              <a:ext cx="1991390" cy="400321"/>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国内最大級ユーザに</a:t>
              </a:r>
              <a:endPar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おける</a:t>
              </a:r>
              <a:r>
                <a:rPr kumimoji="1"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HANA</a:t>
              </a:r>
              <a:r>
                <a:rPr kumimoji="1"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連携の共同</a:t>
              </a:r>
              <a:r>
                <a:rPr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構築</a:t>
              </a:r>
              <a:endParaRPr kumimoji="1"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角丸四角形 39"/>
            <p:cNvSpPr/>
            <p:nvPr/>
          </p:nvSpPr>
          <p:spPr>
            <a:xfrm>
              <a:off x="5042997" y="5805264"/>
              <a:ext cx="1991390" cy="400321"/>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共催セミナーの開催</a:t>
              </a:r>
              <a:endParaRPr kumimoji="1"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1" name="テキスト ボックス 32"/>
          <p:cNvSpPr txBox="1"/>
          <p:nvPr/>
        </p:nvSpPr>
        <p:spPr>
          <a:xfrm>
            <a:off x="647045" y="5348869"/>
            <a:ext cx="1652633" cy="646331"/>
          </a:xfrm>
          <a:prstGeom prst="rect">
            <a:avLst/>
          </a:prstGeom>
          <a:noFill/>
        </p:spPr>
        <p:txBody>
          <a:bodyPr wrap="non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en-US" altLang="ja-JP"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Udemy</a:t>
            </a:r>
          </a:p>
          <a:p>
            <a:pPr algn="ct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（国内随一の</a:t>
            </a: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Tableau</a:t>
            </a:r>
            <a:b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オンライン</a:t>
            </a:r>
            <a:r>
              <a:rPr lang="ja-JP" altLang="en-US"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教育</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資材）</a:t>
            </a:r>
            <a:endParaRPr lang="en-US" altLang="ja-JP"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2"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3260" y="4743001"/>
            <a:ext cx="860973" cy="473868"/>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3"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73514" y="4941796"/>
            <a:ext cx="814683" cy="436675"/>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4" name="テキスト ボックス 28"/>
          <p:cNvSpPr txBox="1"/>
          <p:nvPr/>
        </p:nvSpPr>
        <p:spPr>
          <a:xfrm>
            <a:off x="4086284" y="5204853"/>
            <a:ext cx="1564467" cy="461665"/>
          </a:xfrm>
          <a:prstGeom prst="rect">
            <a:avLst/>
          </a:prstGeom>
          <a:noFill/>
        </p:spPr>
        <p:txBody>
          <a:bodyPr wrap="non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弊社導入事例</a:t>
            </a: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T</a:t>
            </a: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ableau</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社サイト）</a:t>
            </a:r>
            <a:endParaRPr lang="en-US" altLang="ja-JP"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テキスト ボックス 30"/>
          <p:cNvSpPr txBox="1"/>
          <p:nvPr/>
        </p:nvSpPr>
        <p:spPr>
          <a:xfrm>
            <a:off x="7291355" y="5420877"/>
            <a:ext cx="1319848" cy="276999"/>
          </a:xfrm>
          <a:prstGeom prst="rect">
            <a:avLst/>
          </a:prstGeom>
          <a:noFill/>
        </p:spPr>
        <p:txBody>
          <a:bodyPr wrap="non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pPr algn="ctr"/>
            <a:r>
              <a:rPr lang="en-US" altLang="ja-JP"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NTCC</a:t>
            </a:r>
            <a:r>
              <a:rPr lang="ja-JP" altLang="en-US" sz="12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　報道発表</a:t>
            </a:r>
            <a:endParaRPr lang="en-US" altLang="ja-JP" sz="12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332252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en-US" altLang="ja-JP" dirty="0"/>
              <a:t>5. </a:t>
            </a:r>
            <a:r>
              <a:rPr lang="ja-JP" altLang="en-US" dirty="0"/>
              <a:t>導入</a:t>
            </a:r>
            <a:r>
              <a:rPr lang="ja-JP" altLang="en-US" dirty="0" smtClean="0"/>
              <a:t>事例</a:t>
            </a:r>
            <a:r>
              <a:rPr lang="en-US" altLang="ja-JP" dirty="0" smtClean="0"/>
              <a:t/>
            </a:r>
            <a:br>
              <a:rPr lang="en-US" altLang="ja-JP" dirty="0" smtClean="0"/>
            </a:br>
            <a:r>
              <a:rPr lang="ja-JP" altLang="en-US" dirty="0"/>
              <a:t>　</a:t>
            </a:r>
            <a:r>
              <a:rPr lang="ja-JP" altLang="en-US" dirty="0" smtClean="0"/>
              <a:t>参考：データ</a:t>
            </a:r>
            <a:r>
              <a:rPr lang="ja-JP" altLang="en-US" dirty="0"/>
              <a:t>活用人材育成に</a:t>
            </a:r>
            <a:r>
              <a:rPr lang="ja-JP" altLang="en-US" dirty="0" smtClean="0"/>
              <a:t>向けて</a:t>
            </a:r>
            <a:endParaRPr kumimoji="1" lang="ja-JP" altLang="en-US" dirty="0"/>
          </a:p>
        </p:txBody>
      </p:sp>
      <p:sp>
        <p:nvSpPr>
          <p:cNvPr id="6" name="環状矢印 5"/>
          <p:cNvSpPr>
            <a:spLocks noChangeAspect="1"/>
          </p:cNvSpPr>
          <p:nvPr/>
        </p:nvSpPr>
        <p:spPr>
          <a:xfrm rot="15300000">
            <a:off x="3172409" y="1785703"/>
            <a:ext cx="3354120" cy="3354120"/>
          </a:xfrm>
          <a:prstGeom prst="circularArrow">
            <a:avLst>
              <a:gd name="adj1" fmla="val 4602"/>
              <a:gd name="adj2" fmla="val 518016"/>
              <a:gd name="adj3" fmla="val 20457681"/>
              <a:gd name="adj4" fmla="val 21455574"/>
              <a:gd name="adj5" fmla="val 5699"/>
            </a:avLst>
          </a:prstGeom>
          <a:solidFill>
            <a:srgbClr val="FFFFFF">
              <a:lumMod val="8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FFFF">
                  <a:lumMod val="50000"/>
                </a:srgbClr>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7" name="円/楕円 31"/>
          <p:cNvSpPr>
            <a:spLocks noChangeAspect="1"/>
          </p:cNvSpPr>
          <p:nvPr/>
        </p:nvSpPr>
        <p:spPr>
          <a:xfrm>
            <a:off x="5819037" y="2354973"/>
            <a:ext cx="970087" cy="970087"/>
          </a:xfrm>
          <a:prstGeom prst="ellipse">
            <a:avLst/>
          </a:prstGeom>
          <a:solidFill>
            <a:srgbClr val="E6B600">
              <a:alpha val="75000"/>
            </a:srgbClr>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データの</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取得</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8" name="円/楕円 33"/>
          <p:cNvSpPr>
            <a:spLocks noChangeAspect="1"/>
          </p:cNvSpPr>
          <p:nvPr/>
        </p:nvSpPr>
        <p:spPr>
          <a:xfrm>
            <a:off x="5819037" y="3667955"/>
            <a:ext cx="970087" cy="970087"/>
          </a:xfrm>
          <a:prstGeom prst="ellipse">
            <a:avLst/>
          </a:prstGeom>
          <a:solidFill>
            <a:srgbClr val="E6B600">
              <a:alpha val="75000"/>
            </a:srgbClr>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データ構造</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の把握</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9" name="円/楕円 34"/>
          <p:cNvSpPr>
            <a:spLocks noChangeAspect="1"/>
          </p:cNvSpPr>
          <p:nvPr/>
        </p:nvSpPr>
        <p:spPr>
          <a:xfrm>
            <a:off x="4399793" y="1561787"/>
            <a:ext cx="970087" cy="970087"/>
          </a:xfrm>
          <a:prstGeom prst="ellipse">
            <a:avLst/>
          </a:prstGeom>
          <a:solidFill>
            <a:srgbClr val="E6B60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ビジネス上</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の仮説･課題</a:t>
            </a:r>
          </a:p>
        </p:txBody>
      </p:sp>
      <p:pic>
        <p:nvPicPr>
          <p:cNvPr id="10" name="Picture 115" descr="0354 マウスを使っているとこ"/>
          <p:cNvPicPr>
            <a:picLocks noChangeAspect="1" noChangeArrowheads="1"/>
          </p:cNvPicPr>
          <p:nvPr/>
        </p:nvPicPr>
        <p:blipFill>
          <a:blip r:embed="rId2" cstate="email">
            <a:duotone>
              <a:prstClr val="black"/>
              <a:srgbClr val="0080B1">
                <a:tint val="45000"/>
                <a:satMod val="400000"/>
              </a:srgbClr>
            </a:duotone>
            <a:extLst>
              <a:ext uri="{28A0092B-C50C-407E-A947-70E740481C1C}">
                <a14:useLocalDpi xmlns:a14="http://schemas.microsoft.com/office/drawing/2010/main"/>
              </a:ext>
            </a:extLst>
          </a:blip>
          <a:srcRect/>
          <a:stretch>
            <a:fillRect/>
          </a:stretch>
        </p:blipFill>
        <p:spPr bwMode="auto">
          <a:xfrm>
            <a:off x="4427722" y="2656744"/>
            <a:ext cx="847921" cy="907598"/>
          </a:xfrm>
          <a:prstGeom prst="rect">
            <a:avLst/>
          </a:prstGeom>
          <a:noFill/>
          <a:extLst>
            <a:ext uri="{909E8E84-426E-40DD-AFC4-6F175D3DCCD1}">
              <a14:hiddenFill xmlns:a14="http://schemas.microsoft.com/office/drawing/2010/main">
                <a:solidFill>
                  <a:srgbClr val="FFFFFF"/>
                </a:solidFill>
              </a14:hiddenFill>
            </a:ext>
          </a:extLst>
        </p:spPr>
      </p:pic>
      <p:sp>
        <p:nvSpPr>
          <p:cNvPr id="11" name="円/楕円 37"/>
          <p:cNvSpPr>
            <a:spLocks noChangeAspect="1"/>
          </p:cNvSpPr>
          <p:nvPr/>
        </p:nvSpPr>
        <p:spPr>
          <a:xfrm>
            <a:off x="2959147" y="2354973"/>
            <a:ext cx="970087" cy="970087"/>
          </a:xfrm>
          <a:prstGeom prst="ellipse">
            <a:avLst/>
          </a:prstGeom>
          <a:solidFill>
            <a:srgbClr val="E6B60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情報共有・</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実務適用</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12" name="コンテンツ プレースホルダー 2"/>
          <p:cNvSpPr txBox="1">
            <a:spLocks/>
          </p:cNvSpPr>
          <p:nvPr/>
        </p:nvSpPr>
        <p:spPr>
          <a:xfrm>
            <a:off x="3161371" y="5565394"/>
            <a:ext cx="3515540" cy="390686"/>
          </a:xfrm>
          <a:prstGeom prst="rect">
            <a:avLst/>
          </a:prstGeom>
          <a:solidFill>
            <a:srgbClr val="FFFFFF">
              <a:lumMod val="85000"/>
            </a:srgbClr>
          </a:solidFill>
        </p:spPr>
        <p:txBody>
          <a:bodyPr lIns="168048" tIns="42012" rIns="84024" bIns="42012" anchor="ctr">
            <a:normAutofit/>
          </a:bodyPr>
          <a:lstStyle>
            <a:lvl1pPr marL="0" marR="0" indent="0" algn="l" defTabSz="420121" rtl="0" eaLnBrk="1" fontAlgn="auto" latinLnBrk="0" hangingPunct="1">
              <a:lnSpc>
                <a:spcPct val="100000"/>
              </a:lnSpc>
              <a:spcBef>
                <a:spcPts val="0"/>
              </a:spcBef>
              <a:spcAft>
                <a:spcPts val="0"/>
              </a:spcAft>
              <a:buClrTx/>
              <a:buSzTx/>
              <a:buFont typeface="Wingdings" charset="2"/>
              <a:buNone/>
              <a:tabLst/>
              <a:defRPr kumimoji="1" lang="ja-JP" altLang="en-US" sz="1800" kern="1200">
                <a:solidFill>
                  <a:schemeClr val="bg1">
                    <a:lumMod val="50000"/>
                  </a:schemeClr>
                </a:solidFill>
                <a:latin typeface="Arial" panose="020B0604020202020204" pitchFamily="34" charset="0"/>
                <a:ea typeface="+mn-ea"/>
                <a:cs typeface="Arial" panose="020B0604020202020204" pitchFamily="34" charset="0"/>
              </a:defRPr>
            </a:lvl1pPr>
            <a:lvl2pPr marL="840242" indent="-420121" algn="l" defTabSz="457133" rtl="0" eaLnBrk="1" latinLnBrk="0" hangingPunct="1">
              <a:spcBef>
                <a:spcPct val="20000"/>
              </a:spcBef>
              <a:buFont typeface="+mj-lt"/>
              <a:buAutoNum type="arabicPeriod"/>
              <a:defRPr kumimoji="1" lang="ja-JP" altLang="en-US" sz="1800" kern="1200">
                <a:solidFill>
                  <a:schemeClr val="tx1"/>
                </a:solidFill>
                <a:latin typeface="+mn-ea"/>
                <a:ea typeface="+mn-ea"/>
                <a:cs typeface="Arial"/>
              </a:defRPr>
            </a:lvl2pPr>
            <a:lvl3pPr marL="1260363" indent="-420121" algn="l" defTabSz="457133" rtl="0" eaLnBrk="1" latinLnBrk="0" hangingPunct="1">
              <a:spcBef>
                <a:spcPct val="20000"/>
              </a:spcBef>
              <a:buFont typeface="+mj-lt"/>
              <a:buAutoNum type="arabicPeriod"/>
              <a:defRPr kumimoji="1" lang="ja-JP" altLang="en-US" sz="1600" kern="1200">
                <a:solidFill>
                  <a:schemeClr val="tx1"/>
                </a:solidFill>
                <a:latin typeface="+mn-ea"/>
                <a:ea typeface="+mn-ea"/>
                <a:cs typeface="Arial"/>
              </a:defRPr>
            </a:lvl3pPr>
            <a:lvl4pPr marL="1575454" indent="-315091" algn="l" defTabSz="457133" rtl="0" eaLnBrk="1" latinLnBrk="0" hangingPunct="1">
              <a:spcBef>
                <a:spcPct val="20000"/>
              </a:spcBef>
              <a:buFont typeface="+mj-lt"/>
              <a:buAutoNum type="arabicPeriod"/>
              <a:defRPr kumimoji="1" lang="ja-JP" altLang="en-US" sz="1400" kern="1200">
                <a:solidFill>
                  <a:schemeClr val="tx1"/>
                </a:solidFill>
                <a:latin typeface="+mn-ea"/>
                <a:ea typeface="+mn-ea"/>
                <a:cs typeface="Arial"/>
              </a:defRPr>
            </a:lvl4pPr>
            <a:lvl5pPr marL="1995575" indent="-315091" algn="l" defTabSz="457133" rtl="0" eaLnBrk="1" latinLnBrk="0" hangingPunct="1">
              <a:spcBef>
                <a:spcPct val="20000"/>
              </a:spcBef>
              <a:buFont typeface="+mj-lt"/>
              <a:buAutoNum type="arabicPeriod"/>
              <a:defRPr kumimoji="1" lang="ja-JP" altLang="en-US" sz="1200" kern="120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pPr marL="0" marR="0" lvl="0" indent="0" algn="ctr" defTabSz="420121" rtl="0" eaLnBrk="1" fontAlgn="auto" latinLnBrk="0" hangingPunct="1">
              <a:lnSpc>
                <a:spcPct val="100000"/>
              </a:lnSpc>
              <a:spcBef>
                <a:spcPts val="0"/>
              </a:spcBef>
              <a:spcAft>
                <a:spcPts val="0"/>
              </a:spcAft>
              <a:buClrTx/>
              <a:buSzTx/>
              <a:buFont typeface="Wingdings" charset="2"/>
              <a:buNone/>
              <a:tabLst/>
              <a:defRPr/>
            </a:pPr>
            <a:r>
              <a:rPr kumimoji="1" lang="ja-JP" altLang="en-US" sz="1600" b="1" i="0" u="none" strike="noStrike" kern="1200" cap="none" spc="0" normalizeH="0" baseline="0" noProof="0" dirty="0" smtClean="0">
                <a:ln>
                  <a:noFill/>
                </a:ln>
                <a:solidFill>
                  <a:schemeClr val="tx1">
                    <a:lumMod val="75000"/>
                  </a:schemeClr>
                </a:solidFill>
                <a:effectLst/>
                <a:uLnTx/>
                <a:uFillTx/>
                <a:latin typeface="Arial" panose="020B0604020202020204" pitchFamily="34" charset="0"/>
                <a:ea typeface="Meiryo UI" panose="020B0604030504040204" pitchFamily="50" charset="-128"/>
                <a:cs typeface="Arial" panose="020B0604020202020204" pitchFamily="34" charset="0"/>
              </a:rPr>
              <a:t>ビジュアルデータ活用のサイクル</a:t>
            </a:r>
            <a:endParaRPr kumimoji="1" lang="ja-JP" altLang="en-US" sz="1600" b="1" i="0" u="none" strike="noStrike" kern="1200" cap="none" spc="0" normalizeH="0" baseline="0" noProof="0" dirty="0">
              <a:ln>
                <a:noFill/>
              </a:ln>
              <a:solidFill>
                <a:schemeClr val="tx1">
                  <a:lumMod val="75000"/>
                </a:schemeClr>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13" name="テキスト ボックス 12"/>
          <p:cNvSpPr txBox="1"/>
          <p:nvPr/>
        </p:nvSpPr>
        <p:spPr>
          <a:xfrm>
            <a:off x="7056137" y="1968846"/>
            <a:ext cx="2702194" cy="2031325"/>
          </a:xfrm>
          <a:prstGeom prst="borderCallout1">
            <a:avLst>
              <a:gd name="adj1" fmla="val 54679"/>
              <a:gd name="adj2" fmla="val -2434"/>
              <a:gd name="adj3" fmla="val 48488"/>
              <a:gd name="adj4" fmla="val -13807"/>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部門あるいは、ビジネス部門</a:t>
            </a:r>
            <a:r>
              <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BI</a:t>
            </a: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担当が準備することでエンドユーザはこれらの作業をスキップすることが可能</a:t>
            </a:r>
            <a:endPar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ビジネス部門自ら複数の取得元のデータを組み合わせることも可能（基幹系システムの実績＋手元</a:t>
            </a:r>
            <a:r>
              <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Excel</a:t>
            </a: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の見込、等）</a:t>
            </a:r>
            <a:endParaRPr kumimoji="1" lang="ja-JP" altLang="en-US" sz="140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テキスト ボックス 13"/>
          <p:cNvSpPr txBox="1"/>
          <p:nvPr/>
        </p:nvSpPr>
        <p:spPr>
          <a:xfrm>
            <a:off x="7063834" y="1968846"/>
            <a:ext cx="2702194" cy="2031325"/>
          </a:xfrm>
          <a:prstGeom prst="borderCallout1">
            <a:avLst>
              <a:gd name="adj1" fmla="val 54679"/>
              <a:gd name="adj2" fmla="val -2434"/>
              <a:gd name="adj3" fmla="val 103002"/>
              <a:gd name="adj4" fmla="val -13807"/>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部門あるいは、ビジネス部門</a:t>
            </a:r>
            <a:r>
              <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BI</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担当が準備することでエンドユーザはこれらの作業をスキップすることが可能</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ビジネス部門自ら</a:t>
            </a:r>
            <a:r>
              <a:rPr kumimoji="1" lang="ja-JP" altLang="en-US" sz="14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複数の取得元のデータを組み合わせる</a:t>
            </a:r>
            <a:r>
              <a:rPr kumimoji="1" lang="ja-JP" altLang="en-US" sz="14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ことも可能</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（基幹系システムの実績＋手元</a:t>
            </a:r>
            <a:r>
              <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Excel</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の見込、等）</a:t>
            </a:r>
            <a:endParaRPr kumimoji="1" lang="ja-JP" altLang="en-US" sz="14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テキスト ボックス 14"/>
          <p:cNvSpPr txBox="1"/>
          <p:nvPr/>
        </p:nvSpPr>
        <p:spPr>
          <a:xfrm>
            <a:off x="7063834" y="4152998"/>
            <a:ext cx="2702194" cy="2031325"/>
          </a:xfrm>
          <a:prstGeom prst="borderCallout1">
            <a:avLst>
              <a:gd name="adj1" fmla="val 54679"/>
              <a:gd name="adj2" fmla="val -2434"/>
              <a:gd name="adj3" fmla="val 41467"/>
              <a:gd name="adj4" fmla="val -64410"/>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いわゆる</a:t>
            </a: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レポート・ダッシュボード作成を、ビジネス部門自ら行う</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ことが可能（</a:t>
            </a:r>
            <a:r>
              <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IT</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部門・ベンダに依頼するより圧倒的にコスト・時間を短縮することが可能）</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モニタリング・判断をする役目のユーザは、この作業をスキップすることも可能</a:t>
            </a:r>
            <a:endParaRPr kumimoji="1" lang="ja-JP" altLang="en-US" sz="1400" dirty="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テキスト ボックス 15"/>
          <p:cNvSpPr txBox="1"/>
          <p:nvPr/>
        </p:nvSpPr>
        <p:spPr>
          <a:xfrm>
            <a:off x="120232" y="1957605"/>
            <a:ext cx="2702194" cy="1384995"/>
          </a:xfrm>
          <a:prstGeom prst="borderCallout1">
            <a:avLst>
              <a:gd name="adj1" fmla="val 46628"/>
              <a:gd name="adj2" fmla="val 102353"/>
              <a:gd name="adj3" fmla="val 58651"/>
              <a:gd name="adj4" fmla="val 106874"/>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得られた気付き・洞察は、ストーリー形式で公開・報告が可能、</a:t>
            </a: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意思決定・アクションに移すことに比重</a:t>
            </a:r>
            <a:endParaRPr kumimoji="1" lang="en-US" altLang="ja-JP"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手段としてのデータ活用を追求</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テキスト ボックス 16"/>
          <p:cNvSpPr txBox="1"/>
          <p:nvPr/>
        </p:nvSpPr>
        <p:spPr>
          <a:xfrm>
            <a:off x="118759" y="3722110"/>
            <a:ext cx="2702194" cy="2462213"/>
          </a:xfrm>
          <a:prstGeom prst="borderCallout1">
            <a:avLst>
              <a:gd name="adj1" fmla="val 55108"/>
              <a:gd name="adj2" fmla="val 103595"/>
              <a:gd name="adj3" fmla="val 32015"/>
              <a:gd name="adj4" fmla="val 113665"/>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ja-JP" altLang="en-US" sz="140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画期的</a:t>
            </a: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な操作性・視覚化性能により、データの分析・視覚化を迅速かつ自由に行えるユーザ層が拡大（模倣製品は沢山存在するが、継続的改善・機能追加により、洗練度合が異なる）</a:t>
            </a:r>
            <a:endPar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分析・視覚化結果は、新たな質問を生み出し、この小さなサイクルでさらに新たな気付きが生み出され洞察も高度化</a:t>
            </a:r>
            <a:endParaRPr kumimoji="1" lang="en-US" altLang="ja-JP" sz="1400" dirty="0" smtClean="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環状矢印 17"/>
          <p:cNvSpPr>
            <a:spLocks noChangeAspect="1"/>
          </p:cNvSpPr>
          <p:nvPr/>
        </p:nvSpPr>
        <p:spPr>
          <a:xfrm rot="8863821">
            <a:off x="3491797" y="4116836"/>
            <a:ext cx="1126247" cy="1126247"/>
          </a:xfrm>
          <a:prstGeom prst="circularArrow">
            <a:avLst>
              <a:gd name="adj1" fmla="val 4602"/>
              <a:gd name="adj2" fmla="val 518016"/>
              <a:gd name="adj3" fmla="val 20457681"/>
              <a:gd name="adj4" fmla="val 21455574"/>
              <a:gd name="adj5" fmla="val 5699"/>
            </a:avLst>
          </a:prstGeom>
          <a:solidFill>
            <a:srgbClr val="FFFFFF">
              <a:lumMod val="8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FFFF">
                  <a:lumMod val="50000"/>
                </a:srgbClr>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19" name="円/楕円 30"/>
          <p:cNvSpPr>
            <a:spLocks noChangeAspect="1"/>
          </p:cNvSpPr>
          <p:nvPr/>
        </p:nvSpPr>
        <p:spPr>
          <a:xfrm>
            <a:off x="4399793" y="4424695"/>
            <a:ext cx="970087" cy="970087"/>
          </a:xfrm>
          <a:prstGeom prst="ellipse">
            <a:avLst/>
          </a:prstGeom>
          <a:solidFill>
            <a:srgbClr val="E6B600">
              <a:alpha val="85000"/>
            </a:srgbClr>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データの</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分析・視覚化</a:t>
            </a:r>
          </a:p>
        </p:txBody>
      </p:sp>
      <p:sp>
        <p:nvSpPr>
          <p:cNvPr id="20" name="円/楕円 38"/>
          <p:cNvSpPr>
            <a:spLocks noChangeAspect="1"/>
          </p:cNvSpPr>
          <p:nvPr/>
        </p:nvSpPr>
        <p:spPr>
          <a:xfrm>
            <a:off x="2959147" y="3667955"/>
            <a:ext cx="970087" cy="970087"/>
          </a:xfrm>
          <a:prstGeom prst="ellipse">
            <a:avLst/>
          </a:prstGeom>
          <a:solidFill>
            <a:srgbClr val="E6B600"/>
          </a:solidFill>
          <a:ln w="3175" cap="flat" cmpd="sng" algn="ctr">
            <a:noFill/>
            <a:prstDash val="soli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新たな</a:t>
            </a:r>
            <a:endParaRPr kumimoji="1" lang="en-US" altLang="ja-JP"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Arial" panose="020B0604020202020204" pitchFamily="34" charset="0"/>
                <a:ea typeface="Meiryo UI" panose="020B0604030504040204" pitchFamily="50" charset="-128"/>
                <a:cs typeface="Arial" panose="020B0604020202020204" pitchFamily="34" charset="0"/>
              </a:rPr>
              <a:t>気付き･洞察</a:t>
            </a:r>
          </a:p>
        </p:txBody>
      </p:sp>
      <p:sp>
        <p:nvSpPr>
          <p:cNvPr id="21" name="テキスト ボックス 20"/>
          <p:cNvSpPr txBox="1"/>
          <p:nvPr/>
        </p:nvSpPr>
        <p:spPr>
          <a:xfrm>
            <a:off x="118759" y="3722110"/>
            <a:ext cx="2702194" cy="2462213"/>
          </a:xfrm>
          <a:prstGeom prst="borderCallout1">
            <a:avLst>
              <a:gd name="adj1" fmla="val 55108"/>
              <a:gd name="adj2" fmla="val 103595"/>
              <a:gd name="adj3" fmla="val 66391"/>
              <a:gd name="adj4" fmla="val 173481"/>
            </a:avLst>
          </a:prstGeom>
          <a:solidFill>
            <a:schemeClr val="bg1"/>
          </a:solidFill>
          <a:ln w="12700">
            <a:solidFill>
              <a:schemeClr val="accent1"/>
            </a:solidFill>
          </a:ln>
        </p:spPr>
        <p:txBody>
          <a:bodyPr wrap="square" rtlCol="0">
            <a:spAutoFit/>
          </a:bodyPr>
          <a:lstStyle/>
          <a:p>
            <a:pPr marL="263776" indent="-263776">
              <a:buFont typeface="Wingdings" panose="05000000000000000000" pitchFamily="2" charset="2"/>
              <a:buChar char="ü"/>
            </a:pPr>
            <a:r>
              <a:rPr kumimoji="1" lang="ja-JP" altLang="en-US" sz="1400" b="1" dirty="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画期的</a:t>
            </a: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な操作性・視覚化</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性能により、データの分析・視覚化を迅速かつ自由に行えるユーザ層が拡大（模倣製品は沢山存在するが、継続的改善・機能追加により、洗練度合が異なる）</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endParaRPr kumimoji="1" lang="en-US" altLang="ja-JP" sz="140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marL="263776" indent="-263776">
              <a:buFont typeface="Wingdings" panose="05000000000000000000" pitchFamily="2" charset="2"/>
              <a:buChar char="ü"/>
            </a:pP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分析・視覚化結果は、新たな質問を生み出し、この小さなサイクルでさらに</a:t>
            </a:r>
            <a:r>
              <a:rPr kumimoji="1" lang="ja-JP" altLang="en-US" sz="1400" b="1" dirty="0" smtClean="0">
                <a:solidFill>
                  <a:schemeClr val="tx2">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新たな気付き</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rPr>
              <a:t>が生み出され洞察も高度化</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テキスト ボックス 21"/>
          <p:cNvSpPr txBox="1"/>
          <p:nvPr/>
        </p:nvSpPr>
        <p:spPr>
          <a:xfrm>
            <a:off x="3873481" y="3531797"/>
            <a:ext cx="1992854" cy="688587"/>
          </a:xfrm>
          <a:prstGeom prst="rect">
            <a:avLst/>
          </a:prstGeom>
          <a:noFill/>
        </p:spPr>
        <p:txBody>
          <a:bodyPr wrap="none" rtlCol="0">
            <a:noAutofit/>
          </a:bodyPr>
          <a:lstStyle/>
          <a:p>
            <a:pPr algn="ctr"/>
            <a:r>
              <a:rPr kumimoji="1" lang="ja-JP" altLang="en-US" sz="16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rPr>
              <a:t>ビジネスユーザ</a:t>
            </a:r>
            <a:endParaRPr kumimoji="1" lang="en-US" altLang="ja-JP" sz="16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endParaRPr>
          </a:p>
          <a:p>
            <a:pPr algn="ct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rPr>
              <a:t>（データ分析・活用者、</a:t>
            </a:r>
            <a:endPar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endParaRPr>
          </a:p>
          <a:p>
            <a:pPr algn="ctr"/>
            <a:r>
              <a:rPr kumimoji="1" lang="en-US" altLang="ja-JP" sz="14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rPr>
              <a:t>BI</a:t>
            </a:r>
            <a:r>
              <a:rPr kumimoji="1" lang="ja-JP" altLang="en-US" sz="1400" dirty="0" smtClean="0">
                <a:solidFill>
                  <a:schemeClr val="tx1">
                    <a:lumMod val="75000"/>
                  </a:schemeClr>
                </a:solidFill>
                <a:latin typeface="Meiryo UI" panose="020B0604030504040204" pitchFamily="50" charset="-128"/>
                <a:ea typeface="Meiryo UI" panose="020B0604030504040204" pitchFamily="50" charset="-128"/>
                <a:cs typeface="Arial" pitchFamily="34" charset="0"/>
              </a:rPr>
              <a:t>エンドユーザ）</a:t>
            </a:r>
          </a:p>
        </p:txBody>
      </p:sp>
      <p:sp>
        <p:nvSpPr>
          <p:cNvPr id="23" name="角丸四角形 22"/>
          <p:cNvSpPr/>
          <p:nvPr/>
        </p:nvSpPr>
        <p:spPr>
          <a:xfrm>
            <a:off x="172187" y="733225"/>
            <a:ext cx="9490648" cy="772451"/>
          </a:xfrm>
          <a:prstGeom prst="round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Tableau</a:t>
            </a:r>
            <a:r>
              <a:rPr kumimoji="1" lang="ja-JP" altLang="en-US" sz="1600" b="0" i="0" u="none" strike="noStrike" kern="0" cap="none" spc="0" normalizeH="0" baseline="0" noProof="0" dirty="0" smtClean="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は、</a:t>
            </a:r>
            <a:r>
              <a:rPr kumimoji="1" lang="ja-JP" altLang="en-US" sz="1600" b="1" i="0" u="none" strike="noStrike" kern="0" cap="none" spc="0" normalizeH="0" baseline="0" noProof="0" dirty="0" smtClean="0">
                <a:ln>
                  <a:noFill/>
                </a:ln>
                <a:solidFill>
                  <a:schemeClr val="tx2">
                    <a:lumMod val="50000"/>
                    <a:lumOff val="50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ビジュアルデータ活用</a:t>
            </a:r>
            <a:r>
              <a:rPr kumimoji="1" lang="ja-JP" altLang="en-US" sz="1600" b="0" i="0" u="none" strike="noStrike" kern="0" cap="none" spc="0" normalizeH="0" baseline="0" noProof="0" dirty="0" smtClean="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（データを柔軟に視覚化しながら分析し、洞察を得る手法）のサイクルを促進し、</a:t>
            </a:r>
            <a:endParaRPr kumimoji="1" lang="en-US" altLang="ja-JP" sz="1600" b="0" i="0" u="none" strike="noStrike" kern="0" cap="none" spc="0" normalizeH="0" baseline="0" noProof="0" dirty="0" smtClean="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lvl="0" defTabSz="914400"/>
            <a:r>
              <a:rPr kumimoji="1" lang="ja-JP" altLang="en-US" sz="1600" kern="0"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個人・組織レベル</a:t>
            </a:r>
            <a:r>
              <a:rPr kumimoji="1" lang="ja-JP" altLang="en-US" sz="1600" kern="0" dirty="0" smtClean="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での実務・意思決定におけるデータ活用度合を飛躍的に高めます。</a:t>
            </a:r>
            <a:endParaRPr kumimoji="1" lang="ja-JP" altLang="en-US" sz="1600" b="0" i="0" u="none" strike="noStrike" kern="0" cap="none" spc="0" normalizeH="0" baseline="0" noProof="0" dirty="0" smtClean="0">
              <a:ln>
                <a:noFill/>
              </a:ln>
              <a:solidFill>
                <a:srgbClr val="000000">
                  <a:lumMod val="75000"/>
                  <a:lumOff val="25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112022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6. </a:t>
            </a:r>
            <a:r>
              <a:rPr lang="ja-JP" altLang="en-US" dirty="0" smtClean="0"/>
              <a:t>将来拡張性</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423" y="5458110"/>
            <a:ext cx="900000" cy="900000"/>
          </a:xfrm>
          <a:prstGeom prst="rect">
            <a:avLst/>
          </a:prstGeom>
        </p:spPr>
      </p:pic>
      <p:pic>
        <p:nvPicPr>
          <p:cNvPr id="7" name="Picture 12" descr="街-オフィスビル イラストアイコ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166" y="2954218"/>
            <a:ext cx="2087221" cy="208722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4012897" y="3196608"/>
            <a:ext cx="1899790" cy="1685502"/>
            <a:chOff x="4448944" y="2636912"/>
            <a:chExt cx="2530635" cy="2245190"/>
          </a:xfrm>
        </p:grpSpPr>
        <p:grpSp>
          <p:nvGrpSpPr>
            <p:cNvPr id="65" name="グループ化 64"/>
            <p:cNvGrpSpPr/>
            <p:nvPr/>
          </p:nvGrpSpPr>
          <p:grpSpPr>
            <a:xfrm>
              <a:off x="4448944" y="2636912"/>
              <a:ext cx="2188922" cy="2036995"/>
              <a:chOff x="3296816" y="2539433"/>
              <a:chExt cx="2188922" cy="2036995"/>
            </a:xfrm>
          </p:grpSpPr>
          <p:pic>
            <p:nvPicPr>
              <p:cNvPr id="67"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96816" y="253943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56938" y="2747628"/>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0779" y="3053302"/>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都市-電車-駅 イラストアイコン"/>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4423" y="1920214"/>
            <a:ext cx="899999"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カギ線コネクタ 9"/>
          <p:cNvCxnSpPr>
            <a:stCxn id="38" idx="3"/>
          </p:cNvCxnSpPr>
          <p:nvPr/>
        </p:nvCxnSpPr>
        <p:spPr>
          <a:xfrm>
            <a:off x="3325141" y="2110694"/>
            <a:ext cx="758535" cy="1800278"/>
          </a:xfrm>
          <a:prstGeom prst="bentConnector3">
            <a:avLst>
              <a:gd name="adj1" fmla="val 50000"/>
            </a:avLst>
          </a:prstGeom>
          <a:noFill/>
          <a:ln w="38100">
            <a:solidFill>
              <a:srgbClr val="E6B600">
                <a:lumMod val="75000"/>
              </a:srgbClr>
            </a:solidFill>
            <a:miter lim="800000"/>
            <a:headEnd type="none"/>
            <a:tailEnd type="stealth"/>
          </a:ln>
          <a:effectLst/>
        </p:spPr>
      </p:cxnSp>
      <p:cxnSp>
        <p:nvCxnSpPr>
          <p:cNvPr id="11" name="カギ線コネクタ 10"/>
          <p:cNvCxnSpPr>
            <a:stCxn id="13" idx="3"/>
          </p:cNvCxnSpPr>
          <p:nvPr/>
        </p:nvCxnSpPr>
        <p:spPr>
          <a:xfrm flipV="1">
            <a:off x="3325141" y="3910972"/>
            <a:ext cx="758535" cy="25840"/>
          </a:xfrm>
          <a:prstGeom prst="bentConnector3">
            <a:avLst>
              <a:gd name="adj1" fmla="val 50000"/>
            </a:avLst>
          </a:prstGeom>
          <a:noFill/>
          <a:ln w="38100">
            <a:solidFill>
              <a:srgbClr val="E6B600">
                <a:lumMod val="75000"/>
              </a:srgbClr>
            </a:solidFill>
            <a:miter lim="800000"/>
            <a:headEnd type="none"/>
            <a:tailEnd type="stealth"/>
          </a:ln>
          <a:effectLst/>
        </p:spPr>
      </p:cxnSp>
      <p:cxnSp>
        <p:nvCxnSpPr>
          <p:cNvPr id="12" name="カギ線コネクタ 11"/>
          <p:cNvCxnSpPr>
            <a:stCxn id="39" idx="3"/>
          </p:cNvCxnSpPr>
          <p:nvPr/>
        </p:nvCxnSpPr>
        <p:spPr>
          <a:xfrm>
            <a:off x="3325141" y="3046694"/>
            <a:ext cx="758535" cy="864278"/>
          </a:xfrm>
          <a:prstGeom prst="bentConnector3">
            <a:avLst>
              <a:gd name="adj1" fmla="val 50000"/>
            </a:avLst>
          </a:prstGeom>
          <a:noFill/>
          <a:ln w="38100">
            <a:solidFill>
              <a:srgbClr val="E6B600">
                <a:lumMod val="75000"/>
              </a:srgbClr>
            </a:solidFill>
            <a:miter lim="800000"/>
            <a:headEnd type="none"/>
            <a:tailEnd type="stealth"/>
          </a:ln>
          <a:effectLst/>
        </p:spPr>
      </p:cxnSp>
      <p:sp>
        <p:nvSpPr>
          <p:cNvPr id="13" name="フローチャート: 書類 12"/>
          <p:cNvSpPr/>
          <p:nvPr/>
        </p:nvSpPr>
        <p:spPr>
          <a:xfrm>
            <a:off x="2866330" y="3756228"/>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会員</a:t>
            </a:r>
            <a:endParaRPr kumimoji="1" lang="en-US" altLang="ja-JP"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14" name="テキスト ボックス 36"/>
          <p:cNvSpPr txBox="1"/>
          <p:nvPr/>
        </p:nvSpPr>
        <p:spPr>
          <a:xfrm>
            <a:off x="2093463" y="4882110"/>
            <a:ext cx="553998" cy="880312"/>
          </a:xfrm>
          <a:prstGeom prst="rect">
            <a:avLst/>
          </a:prstGeom>
          <a:noFill/>
        </p:spPr>
        <p:txBody>
          <a:bodyPr vert="eaVert"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en-US" altLang="ja-JP" sz="2400" b="1" dirty="0" smtClean="0">
                <a:solidFill>
                  <a:srgbClr val="404040"/>
                </a:solidFill>
                <a:cs typeface="Meiryo UI" panose="020B0604030504040204" pitchFamily="50" charset="-128"/>
              </a:rPr>
              <a:t>…</a:t>
            </a:r>
            <a:endParaRPr lang="ja-JP" altLang="en-US" sz="2400" b="1" dirty="0">
              <a:solidFill>
                <a:srgbClr val="404040"/>
              </a:solidFill>
              <a:cs typeface="Meiryo UI" panose="020B0604030504040204" pitchFamily="50" charset="-128"/>
            </a:endParaRPr>
          </a:p>
        </p:txBody>
      </p:sp>
      <p:sp>
        <p:nvSpPr>
          <p:cNvPr id="15" name="テキスト ボックス 37"/>
          <p:cNvSpPr txBox="1"/>
          <p:nvPr/>
        </p:nvSpPr>
        <p:spPr>
          <a:xfrm>
            <a:off x="1642422" y="2578110"/>
            <a:ext cx="398819" cy="2308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defRPr/>
            </a:pPr>
            <a:r>
              <a:rPr lang="ja-JP" altLang="en-US" sz="900" dirty="0" smtClean="0">
                <a:solidFill>
                  <a:srgbClr val="404040"/>
                </a:solidFill>
                <a:cs typeface="Meiryo UI" panose="020B0604030504040204" pitchFamily="50" charset="-128"/>
              </a:rPr>
              <a:t>駅</a:t>
            </a:r>
            <a:endParaRPr lang="ja-JP" altLang="en-US" sz="900" dirty="0">
              <a:solidFill>
                <a:srgbClr val="404040"/>
              </a:solidFill>
              <a:cs typeface="Meiryo UI" panose="020B0604030504040204" pitchFamily="50" charset="-128"/>
            </a:endParaRPr>
          </a:p>
        </p:txBody>
      </p:sp>
      <p:grpSp>
        <p:nvGrpSpPr>
          <p:cNvPr id="16" name="グループ化 15"/>
          <p:cNvGrpSpPr/>
          <p:nvPr/>
        </p:nvGrpSpPr>
        <p:grpSpPr>
          <a:xfrm>
            <a:off x="8192999" y="4162110"/>
            <a:ext cx="900000" cy="720000"/>
            <a:chOff x="6419000" y="3297103"/>
            <a:chExt cx="1524000" cy="1219201"/>
          </a:xfrm>
        </p:grpSpPr>
        <p:pic>
          <p:nvPicPr>
            <p:cNvPr id="63" name="Picture 12" descr="ノートパソコン-黒 イラスト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ビジネスマン2-WH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p:cNvGrpSpPr/>
          <p:nvPr/>
        </p:nvGrpSpPr>
        <p:grpSpPr>
          <a:xfrm>
            <a:off x="8192999" y="3244110"/>
            <a:ext cx="900000" cy="720000"/>
            <a:chOff x="8157000" y="3159000"/>
            <a:chExt cx="900000" cy="720000"/>
          </a:xfrm>
        </p:grpSpPr>
        <p:pic>
          <p:nvPicPr>
            <p:cNvPr id="61" name="Picture 12" descr="ノートパソコン-黒 イラスト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00" y="33064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ビジネスマン2-WH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337000" y="3159000"/>
              <a:ext cx="720000" cy="72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カギ線コネクタ 17"/>
          <p:cNvCxnSpPr>
            <a:stCxn id="68" idx="1"/>
            <a:endCxn id="61" idx="1"/>
          </p:cNvCxnSpPr>
          <p:nvPr/>
        </p:nvCxnSpPr>
        <p:spPr bwMode="auto">
          <a:xfrm flipV="1">
            <a:off x="5656157" y="3661538"/>
            <a:ext cx="2536842" cy="377822"/>
          </a:xfrm>
          <a:prstGeom prst="bentConnector3">
            <a:avLst>
              <a:gd name="adj1" fmla="val 77806"/>
            </a:avLst>
          </a:prstGeom>
          <a:noFill/>
          <a:ln w="38100">
            <a:solidFill>
              <a:srgbClr val="FFFFFF">
                <a:lumMod val="50000"/>
              </a:srgbClr>
            </a:solidFill>
            <a:miter lim="800000"/>
            <a:headEnd type="stealth"/>
            <a:tailEnd type="none"/>
          </a:ln>
          <a:effectLst/>
        </p:spPr>
      </p:cxnSp>
      <p:cxnSp>
        <p:nvCxnSpPr>
          <p:cNvPr id="19" name="カギ線コネクタ 18"/>
          <p:cNvCxnSpPr>
            <a:endCxn id="63" idx="1"/>
          </p:cNvCxnSpPr>
          <p:nvPr/>
        </p:nvCxnSpPr>
        <p:spPr bwMode="auto">
          <a:xfrm>
            <a:off x="5651387" y="4039360"/>
            <a:ext cx="2541612" cy="540178"/>
          </a:xfrm>
          <a:prstGeom prst="bentConnector3">
            <a:avLst>
              <a:gd name="adj1" fmla="val 76726"/>
            </a:avLst>
          </a:prstGeom>
          <a:noFill/>
          <a:ln w="38100">
            <a:solidFill>
              <a:srgbClr val="FFFFFF">
                <a:lumMod val="50000"/>
              </a:srgbClr>
            </a:solidFill>
            <a:miter lim="800000"/>
            <a:headEnd type="stealth"/>
            <a:tailEnd type="none"/>
          </a:ln>
          <a:effectLst/>
        </p:spPr>
      </p:cxnSp>
      <p:sp>
        <p:nvSpPr>
          <p:cNvPr id="20" name="テキスト ボックス 71"/>
          <p:cNvSpPr txBox="1"/>
          <p:nvPr/>
        </p:nvSpPr>
        <p:spPr>
          <a:xfrm>
            <a:off x="8372999" y="3900500"/>
            <a:ext cx="1080000" cy="261610"/>
          </a:xfrm>
          <a:prstGeom prst="rect">
            <a:avLst/>
          </a:prstGeom>
          <a:noFill/>
        </p:spPr>
        <p:txBody>
          <a:bodyPr wrap="none" rtlCol="0">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defTabSz="457133">
              <a:defRPr/>
            </a:pPr>
            <a:r>
              <a:rPr kumimoji="0" lang="ja-JP" altLang="en-US" sz="1100" kern="0" dirty="0" smtClean="0">
                <a:solidFill>
                  <a:srgbClr val="404040"/>
                </a:solidFill>
                <a:cs typeface="Meiryo UI" panose="020B0604030504040204" pitchFamily="50" charset="-128"/>
              </a:rPr>
              <a:t>事推様</a:t>
            </a:r>
          </a:p>
        </p:txBody>
      </p:sp>
      <p:sp>
        <p:nvSpPr>
          <p:cNvPr id="21" name="テキスト ボックス 72"/>
          <p:cNvSpPr txBox="1"/>
          <p:nvPr/>
        </p:nvSpPr>
        <p:spPr>
          <a:xfrm>
            <a:off x="8372999" y="4810110"/>
            <a:ext cx="1080000" cy="261610"/>
          </a:xfrm>
          <a:prstGeom prst="rect">
            <a:avLst/>
          </a:prstGeom>
          <a:noFill/>
        </p:spPr>
        <p:txBody>
          <a:bodyPr wrap="none" rtlCol="0">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defTabSz="457133">
              <a:defRPr/>
            </a:pPr>
            <a:r>
              <a:rPr kumimoji="0" lang="ja-JP" altLang="en-US" sz="1100" kern="0" dirty="0" smtClean="0">
                <a:solidFill>
                  <a:srgbClr val="404040"/>
                </a:solidFill>
                <a:cs typeface="Meiryo UI" panose="020B0604030504040204" pitchFamily="50" charset="-128"/>
              </a:rPr>
              <a:t>駅ビル会社</a:t>
            </a:r>
          </a:p>
        </p:txBody>
      </p:sp>
      <p:pic>
        <p:nvPicPr>
          <p:cNvPr id="22" name="Picture 14" descr="「Tableau」の画像検索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999" y="3226110"/>
            <a:ext cx="840598" cy="1761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Tableau」の画像検索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999" y="4162110"/>
            <a:ext cx="840598" cy="1761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バス-赤 イラストアイコン"/>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4423" y="2703513"/>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42"/>
          <p:cNvSpPr txBox="1"/>
          <p:nvPr/>
        </p:nvSpPr>
        <p:spPr>
          <a:xfrm>
            <a:off x="1642422" y="3240942"/>
            <a:ext cx="398819" cy="2308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defRPr/>
            </a:pPr>
            <a:r>
              <a:rPr lang="ja-JP" altLang="en-US" sz="900" dirty="0">
                <a:solidFill>
                  <a:srgbClr val="404040"/>
                </a:solidFill>
                <a:cs typeface="Meiryo UI" panose="020B0604030504040204" pitchFamily="50" charset="-128"/>
              </a:rPr>
              <a:t>バス</a:t>
            </a:r>
          </a:p>
        </p:txBody>
      </p:sp>
      <p:cxnSp>
        <p:nvCxnSpPr>
          <p:cNvPr id="26" name="カギ線コネクタ 25"/>
          <p:cNvCxnSpPr>
            <a:stCxn id="40" idx="3"/>
          </p:cNvCxnSpPr>
          <p:nvPr/>
        </p:nvCxnSpPr>
        <p:spPr>
          <a:xfrm flipV="1">
            <a:off x="3325141" y="3910972"/>
            <a:ext cx="758535" cy="575722"/>
          </a:xfrm>
          <a:prstGeom prst="bentConnector3">
            <a:avLst>
              <a:gd name="adj1" fmla="val 50000"/>
            </a:avLst>
          </a:prstGeom>
          <a:noFill/>
          <a:ln w="38100">
            <a:solidFill>
              <a:srgbClr val="E6B600">
                <a:lumMod val="75000"/>
              </a:srgbClr>
            </a:solidFill>
            <a:miter lim="800000"/>
            <a:headEnd type="none"/>
            <a:tailEnd type="stealth"/>
          </a:ln>
          <a:effectLst/>
        </p:spPr>
      </p:cxnSp>
      <p:sp>
        <p:nvSpPr>
          <p:cNvPr id="27" name="テキスト ボックス 51"/>
          <p:cNvSpPr txBox="1"/>
          <p:nvPr/>
        </p:nvSpPr>
        <p:spPr>
          <a:xfrm>
            <a:off x="1642422" y="4851253"/>
            <a:ext cx="513305" cy="2308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defRPr/>
            </a:pPr>
            <a:r>
              <a:rPr lang="ja-JP" altLang="en-US" sz="900" dirty="0" smtClean="0">
                <a:solidFill>
                  <a:srgbClr val="404040"/>
                </a:solidFill>
                <a:cs typeface="Meiryo UI" panose="020B0604030504040204" pitchFamily="50" charset="-128"/>
              </a:rPr>
              <a:t>ストア</a:t>
            </a:r>
            <a:endParaRPr lang="ja-JP" altLang="en-US" sz="900" dirty="0">
              <a:solidFill>
                <a:srgbClr val="404040"/>
              </a:solidFill>
              <a:cs typeface="Meiryo UI" panose="020B0604030504040204" pitchFamily="50" charset="-128"/>
            </a:endParaRPr>
          </a:p>
        </p:txBody>
      </p:sp>
      <p:pic>
        <p:nvPicPr>
          <p:cNvPr id="28" name="Picture 6" descr="都市-お店 イラストアイコン"/>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4423" y="4270110"/>
            <a:ext cx="899999" cy="90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カード-BLU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4423" y="3486812"/>
            <a:ext cx="899999" cy="900000"/>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65"/>
          <p:cNvSpPr txBox="1"/>
          <p:nvPr/>
        </p:nvSpPr>
        <p:spPr>
          <a:xfrm>
            <a:off x="1642422" y="4219278"/>
            <a:ext cx="819845" cy="230832"/>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defRPr/>
            </a:pPr>
            <a:r>
              <a:rPr lang="ja-JP" altLang="en-US" sz="900" dirty="0" smtClean="0">
                <a:solidFill>
                  <a:srgbClr val="404040"/>
                </a:solidFill>
                <a:cs typeface="Meiryo UI" panose="020B0604030504040204" pitchFamily="50" charset="-128"/>
              </a:rPr>
              <a:t>ポイントカード</a:t>
            </a:r>
            <a:endParaRPr lang="ja-JP" altLang="en-US" sz="900" dirty="0">
              <a:solidFill>
                <a:srgbClr val="404040"/>
              </a:solidFill>
              <a:cs typeface="Meiryo UI" panose="020B0604030504040204" pitchFamily="50" charset="-128"/>
            </a:endParaRPr>
          </a:p>
        </p:txBody>
      </p:sp>
      <p:cxnSp>
        <p:nvCxnSpPr>
          <p:cNvPr id="31" name="カギ線コネクタ 30"/>
          <p:cNvCxnSpPr>
            <a:stCxn id="68" idx="1"/>
          </p:cNvCxnSpPr>
          <p:nvPr/>
        </p:nvCxnSpPr>
        <p:spPr bwMode="auto">
          <a:xfrm flipV="1">
            <a:off x="5656157" y="2693526"/>
            <a:ext cx="2201815" cy="1345834"/>
          </a:xfrm>
          <a:prstGeom prst="bentConnector3">
            <a:avLst>
              <a:gd name="adj1" fmla="val 89156"/>
            </a:avLst>
          </a:prstGeom>
          <a:noFill/>
          <a:ln w="38100">
            <a:solidFill>
              <a:srgbClr val="FFFFFF">
                <a:lumMod val="50000"/>
              </a:srgbClr>
            </a:solidFill>
            <a:miter lim="800000"/>
            <a:headEnd type="stealth"/>
            <a:tailEnd type="none"/>
          </a:ln>
          <a:effectLst/>
        </p:spPr>
      </p:cxnSp>
      <p:grpSp>
        <p:nvGrpSpPr>
          <p:cNvPr id="32" name="グループ化 31"/>
          <p:cNvGrpSpPr/>
          <p:nvPr/>
        </p:nvGrpSpPr>
        <p:grpSpPr>
          <a:xfrm>
            <a:off x="8192999" y="5314110"/>
            <a:ext cx="900000" cy="720000"/>
            <a:chOff x="6419000" y="3297103"/>
            <a:chExt cx="1524000" cy="1219201"/>
          </a:xfrm>
        </p:grpSpPr>
        <p:pic>
          <p:nvPicPr>
            <p:cNvPr id="59" name="Picture 12" descr="ノートパソコン-黒 イラスト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000" y="354674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ビジネスマン2-WHI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723800" y="3297103"/>
              <a:ext cx="1219200" cy="121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14" descr="「Tableau」の画像検索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999" y="5314110"/>
            <a:ext cx="840598" cy="176186"/>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85"/>
          <p:cNvSpPr txBox="1"/>
          <p:nvPr/>
        </p:nvSpPr>
        <p:spPr>
          <a:xfrm>
            <a:off x="8372999" y="5932812"/>
            <a:ext cx="1080000" cy="261610"/>
          </a:xfrm>
          <a:prstGeom prst="rect">
            <a:avLst/>
          </a:prstGeom>
          <a:noFill/>
        </p:spPr>
        <p:txBody>
          <a:bodyPr wrap="none" rtlCol="0">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defTabSz="457133">
              <a:defRPr/>
            </a:pPr>
            <a:r>
              <a:rPr kumimoji="0" lang="ja-JP" altLang="en-US" sz="1100" kern="0" dirty="0" smtClean="0">
                <a:solidFill>
                  <a:srgbClr val="404040"/>
                </a:solidFill>
                <a:cs typeface="Meiryo UI" panose="020B0604030504040204" pitchFamily="50" charset="-128"/>
              </a:rPr>
              <a:t>駅ビル会社</a:t>
            </a:r>
          </a:p>
        </p:txBody>
      </p:sp>
      <p:cxnSp>
        <p:nvCxnSpPr>
          <p:cNvPr id="35" name="カギ線コネクタ 34"/>
          <p:cNvCxnSpPr>
            <a:stCxn id="68" idx="1"/>
            <a:endCxn id="59" idx="1"/>
          </p:cNvCxnSpPr>
          <p:nvPr/>
        </p:nvCxnSpPr>
        <p:spPr bwMode="auto">
          <a:xfrm>
            <a:off x="5656157" y="4039360"/>
            <a:ext cx="2536842" cy="1692178"/>
          </a:xfrm>
          <a:prstGeom prst="bentConnector3">
            <a:avLst>
              <a:gd name="adj1" fmla="val 76776"/>
            </a:avLst>
          </a:prstGeom>
          <a:noFill/>
          <a:ln w="38100">
            <a:solidFill>
              <a:srgbClr val="FFFFFF">
                <a:lumMod val="50000"/>
              </a:srgbClr>
            </a:solidFill>
            <a:miter lim="800000"/>
            <a:headEnd type="stealth"/>
            <a:tailEnd type="none"/>
          </a:ln>
          <a:effectLst/>
        </p:spPr>
      </p:cxnSp>
      <p:sp>
        <p:nvSpPr>
          <p:cNvPr id="36" name="テキスト ボックス 87"/>
          <p:cNvSpPr txBox="1"/>
          <p:nvPr/>
        </p:nvSpPr>
        <p:spPr>
          <a:xfrm>
            <a:off x="4035821" y="2365282"/>
            <a:ext cx="1201513" cy="307777"/>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defTabSz="457133">
              <a:defRPr/>
            </a:pPr>
            <a:r>
              <a:rPr kumimoji="0" lang="ja-JP" altLang="en-US" sz="1400" b="1" u="sng" kern="0" dirty="0" smtClean="0">
                <a:solidFill>
                  <a:srgbClr val="404040"/>
                </a:solidFill>
                <a:cs typeface="Meiryo UI" panose="020B0604030504040204" pitchFamily="50" charset="-128"/>
              </a:rPr>
              <a:t>グループ</a:t>
            </a:r>
            <a:r>
              <a:rPr kumimoji="0" lang="en-US" altLang="ja-JP" sz="1400" b="1" u="sng" kern="0" dirty="0" smtClean="0">
                <a:solidFill>
                  <a:srgbClr val="404040"/>
                </a:solidFill>
                <a:cs typeface="Meiryo UI" panose="020B0604030504040204" pitchFamily="50" charset="-128"/>
              </a:rPr>
              <a:t>DMP</a:t>
            </a:r>
          </a:p>
        </p:txBody>
      </p:sp>
      <p:sp>
        <p:nvSpPr>
          <p:cNvPr id="37" name="テキスト ボックス 88"/>
          <p:cNvSpPr txBox="1"/>
          <p:nvPr/>
        </p:nvSpPr>
        <p:spPr>
          <a:xfrm>
            <a:off x="8660999" y="5001158"/>
            <a:ext cx="553998" cy="360000"/>
          </a:xfrm>
          <a:prstGeom prst="rect">
            <a:avLst/>
          </a:prstGeom>
          <a:noFill/>
        </p:spPr>
        <p:txBody>
          <a:bodyPr vert="eaVert"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en-US" altLang="ja-JP" sz="2400" b="1" dirty="0" smtClean="0">
                <a:solidFill>
                  <a:srgbClr val="404040"/>
                </a:solidFill>
                <a:cs typeface="Meiryo UI" panose="020B0604030504040204" pitchFamily="50" charset="-128"/>
              </a:rPr>
              <a:t>…</a:t>
            </a:r>
            <a:endParaRPr lang="ja-JP" altLang="en-US" sz="2400" b="1" dirty="0">
              <a:solidFill>
                <a:srgbClr val="404040"/>
              </a:solidFill>
              <a:cs typeface="Meiryo UI" panose="020B0604030504040204" pitchFamily="50" charset="-128"/>
            </a:endParaRPr>
          </a:p>
        </p:txBody>
      </p:sp>
      <p:sp>
        <p:nvSpPr>
          <p:cNvPr id="38" name="フローチャート: 書類 37"/>
          <p:cNvSpPr/>
          <p:nvPr/>
        </p:nvSpPr>
        <p:spPr>
          <a:xfrm>
            <a:off x="2866330" y="1930110"/>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一件明細</a:t>
            </a:r>
            <a:endPar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フローチャート: 書類 38"/>
          <p:cNvSpPr/>
          <p:nvPr/>
        </p:nvSpPr>
        <p:spPr>
          <a:xfrm>
            <a:off x="2866330" y="2866110"/>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一件明細</a:t>
            </a:r>
            <a:endPar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ローチャート: 書類 39"/>
          <p:cNvSpPr/>
          <p:nvPr/>
        </p:nvSpPr>
        <p:spPr>
          <a:xfrm>
            <a:off x="2866330" y="4306110"/>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購買</a:t>
            </a:r>
            <a:endParaRPr kumimoji="1" lang="en-US" altLang="ja-JP"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41" name="円柱 40"/>
          <p:cNvSpPr/>
          <p:nvPr/>
        </p:nvSpPr>
        <p:spPr>
          <a:xfrm>
            <a:off x="4126741" y="3509199"/>
            <a:ext cx="1048104" cy="803546"/>
          </a:xfrm>
          <a:prstGeom prst="can">
            <a:avLst/>
          </a:prstGeom>
          <a:solidFill>
            <a:srgbClr val="E6B600"/>
          </a:solidFill>
          <a:ln w="9525" cap="flat" cmpd="sng" algn="ctr">
            <a:solidFill>
              <a:srgbClr val="C2CEE6">
                <a:lumMod val="75000"/>
              </a:srgbClr>
            </a:solidFill>
            <a:prstDash val="solid"/>
          </a:ln>
          <a:effectLst>
            <a:outerShdw blurRad="63500" sx="110000" sy="110000" algn="ctr"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kern="0" dirty="0" smtClean="0">
                <a:latin typeface="Meiryo UI" panose="020B0604030504040204" pitchFamily="50" charset="-128"/>
                <a:ea typeface="Meiryo UI" panose="020B0604030504040204" pitchFamily="50" charset="-128"/>
                <a:cs typeface="Meiryo UI" panose="020B0604030504040204" pitchFamily="50" charset="-128"/>
              </a:rPr>
              <a:t>グループ</a:t>
            </a:r>
            <a:r>
              <a:rPr kumimoji="0" lang="ja-JP" altLang="en-US" sz="1600" b="1" kern="0" dirty="0">
                <a:latin typeface="Meiryo UI" panose="020B0604030504040204" pitchFamily="50" charset="-128"/>
                <a:ea typeface="Meiryo UI" panose="020B0604030504040204" pitchFamily="50" charset="-128"/>
                <a:cs typeface="Meiryo UI" panose="020B0604030504040204" pitchFamily="50" charset="-128"/>
              </a:rPr>
              <a:t>内</a:t>
            </a:r>
            <a:endParaRPr kumimoji="0" lang="en-US" altLang="ja-JP"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データ</a:t>
            </a:r>
          </a:p>
        </p:txBody>
      </p:sp>
      <p:sp>
        <p:nvSpPr>
          <p:cNvPr id="42" name="テキスト ボックス 88"/>
          <p:cNvSpPr txBox="1"/>
          <p:nvPr/>
        </p:nvSpPr>
        <p:spPr>
          <a:xfrm>
            <a:off x="8660999" y="6122422"/>
            <a:ext cx="553998" cy="360000"/>
          </a:xfrm>
          <a:prstGeom prst="rect">
            <a:avLst/>
          </a:prstGeom>
          <a:noFill/>
        </p:spPr>
        <p:txBody>
          <a:bodyPr vert="eaVert"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defRPr/>
            </a:pPr>
            <a:r>
              <a:rPr lang="en-US" altLang="ja-JP" sz="2400" b="1" dirty="0" smtClean="0">
                <a:solidFill>
                  <a:srgbClr val="404040"/>
                </a:solidFill>
                <a:cs typeface="Meiryo UI" panose="020B0604030504040204" pitchFamily="50" charset="-128"/>
              </a:rPr>
              <a:t>…</a:t>
            </a:r>
            <a:endParaRPr lang="ja-JP" altLang="en-US" sz="2400" b="1" dirty="0">
              <a:solidFill>
                <a:srgbClr val="404040"/>
              </a:solidFill>
              <a:cs typeface="Meiryo UI" panose="020B0604030504040204" pitchFamily="50" charset="-128"/>
            </a:endParaRPr>
          </a:p>
        </p:txBody>
      </p:sp>
      <p:sp>
        <p:nvSpPr>
          <p:cNvPr id="43" name="テキスト ボックス 51"/>
          <p:cNvSpPr txBox="1"/>
          <p:nvPr/>
        </p:nvSpPr>
        <p:spPr>
          <a:xfrm>
            <a:off x="1642422" y="6250110"/>
            <a:ext cx="591829" cy="230832"/>
          </a:xfrm>
          <a:prstGeom prst="rect">
            <a:avLst/>
          </a:prstGeom>
          <a:noFill/>
        </p:spPr>
        <p:txBody>
          <a:bodyPr wrap="non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defRPr/>
            </a:pPr>
            <a:r>
              <a:rPr lang="en-US" altLang="ja-JP" sz="900" dirty="0" smtClean="0">
                <a:solidFill>
                  <a:srgbClr val="404040"/>
                </a:solidFill>
                <a:cs typeface="Meiryo UI" panose="020B0604030504040204" pitchFamily="50" charset="-128"/>
              </a:rPr>
              <a:t>EC</a:t>
            </a:r>
            <a:r>
              <a:rPr lang="ja-JP" altLang="en-US" sz="900" dirty="0" smtClean="0">
                <a:solidFill>
                  <a:srgbClr val="404040"/>
                </a:solidFill>
                <a:cs typeface="Meiryo UI" panose="020B0604030504040204" pitchFamily="50" charset="-128"/>
              </a:rPr>
              <a:t>サイト</a:t>
            </a:r>
            <a:endParaRPr lang="ja-JP" altLang="en-US" sz="900" dirty="0">
              <a:solidFill>
                <a:srgbClr val="404040"/>
              </a:solidFill>
              <a:cs typeface="Meiryo UI" panose="020B0604030504040204" pitchFamily="50" charset="-128"/>
            </a:endParaRPr>
          </a:p>
        </p:txBody>
      </p:sp>
      <p:sp>
        <p:nvSpPr>
          <p:cNvPr id="44" name="フローチャート: 書類 43"/>
          <p:cNvSpPr/>
          <p:nvPr/>
        </p:nvSpPr>
        <p:spPr>
          <a:xfrm>
            <a:off x="2866330" y="5943526"/>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購買データ</a:t>
            </a:r>
            <a:endPar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5" name="カギ線コネクタ 44"/>
          <p:cNvCxnSpPr>
            <a:stCxn id="44" idx="3"/>
          </p:cNvCxnSpPr>
          <p:nvPr/>
        </p:nvCxnSpPr>
        <p:spPr>
          <a:xfrm flipV="1">
            <a:off x="3325141" y="3910972"/>
            <a:ext cx="758535" cy="2213138"/>
          </a:xfrm>
          <a:prstGeom prst="bentConnector3">
            <a:avLst>
              <a:gd name="adj1" fmla="val 50000"/>
            </a:avLst>
          </a:prstGeom>
          <a:noFill/>
          <a:ln w="38100">
            <a:solidFill>
              <a:srgbClr val="E6B600">
                <a:lumMod val="75000"/>
              </a:srgbClr>
            </a:solidFill>
            <a:miter lim="800000"/>
            <a:headEnd type="none"/>
            <a:tailEnd type="stealth"/>
          </a:ln>
          <a:effectLst/>
        </p:spPr>
      </p:cxnSp>
      <p:sp>
        <p:nvSpPr>
          <p:cNvPr id="46" name="テキスト ボックス 157"/>
          <p:cNvSpPr txBox="1"/>
          <p:nvPr/>
        </p:nvSpPr>
        <p:spPr>
          <a:xfrm>
            <a:off x="554585" y="2507278"/>
            <a:ext cx="720000" cy="2343976"/>
          </a:xfrm>
          <a:prstGeom prst="downArrow">
            <a:avLst/>
          </a:prstGeom>
          <a:solidFill>
            <a:srgbClr val="83B254">
              <a:lumMod val="60000"/>
              <a:lumOff val="40000"/>
            </a:srgbClr>
          </a:solidFill>
          <a:ln>
            <a:noFill/>
          </a:ln>
        </p:spPr>
        <p:txBody>
          <a:bodyPr wrap="none"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鉄道</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から</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他事業領域</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（特に小売）</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へ</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送客</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p:txBody>
      </p:sp>
      <p:sp>
        <p:nvSpPr>
          <p:cNvPr id="47" name="テキスト ボックス 158"/>
          <p:cNvSpPr txBox="1"/>
          <p:nvPr/>
        </p:nvSpPr>
        <p:spPr>
          <a:xfrm>
            <a:off x="554585" y="4847418"/>
            <a:ext cx="720000" cy="1510692"/>
          </a:xfrm>
          <a:prstGeom prst="downArrow">
            <a:avLst/>
          </a:prstGeom>
          <a:solidFill>
            <a:srgbClr val="83B254">
              <a:lumMod val="60000"/>
              <a:lumOff val="40000"/>
            </a:srgbClr>
          </a:solidFill>
          <a:ln>
            <a:noFill/>
          </a:ln>
        </p:spPr>
        <p:txBody>
          <a:bodyPr wrap="none"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404040"/>
                </a:solidFill>
                <a:effectLst/>
                <a:uLnTx/>
                <a:uFillTx/>
                <a:cs typeface="Meiryo UI" panose="020B0604030504040204" pitchFamily="50" charset="-128"/>
              </a:rPr>
              <a:t>更に</a:t>
            </a:r>
            <a:endPar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smtClean="0">
                <a:ln>
                  <a:noFill/>
                </a:ln>
                <a:solidFill>
                  <a:srgbClr val="404040"/>
                </a:solidFill>
                <a:effectLst/>
                <a:uLnTx/>
                <a:uFillTx/>
                <a:cs typeface="Meiryo UI" panose="020B0604030504040204" pitchFamily="50" charset="-128"/>
              </a:rPr>
              <a:t>EC</a:t>
            </a:r>
            <a:r>
              <a:rPr kumimoji="0" lang="ja-JP" altLang="en-US" sz="1400" b="0" i="0" u="none" strike="noStrike" kern="0" cap="none" spc="0" normalizeH="0" baseline="0" noProof="0" dirty="0">
                <a:ln>
                  <a:noFill/>
                </a:ln>
                <a:solidFill>
                  <a:srgbClr val="404040"/>
                </a:solidFill>
                <a:effectLst/>
                <a:uLnTx/>
                <a:uFillTx/>
                <a:cs typeface="Meiryo UI" panose="020B0604030504040204" pitchFamily="50" charset="-128"/>
              </a:rPr>
              <a:t>とも</a:t>
            </a:r>
            <a:endParaRPr kumimoji="0" lang="en-US" altLang="ja-JP" sz="1400" b="0" i="0" u="none" strike="noStrike" kern="0" cap="none" spc="0" normalizeH="0" baseline="0" noProof="0" dirty="0">
              <a:ln>
                <a:noFill/>
              </a:ln>
              <a:solidFill>
                <a:srgbClr val="404040"/>
              </a:solidFill>
              <a:effectLst/>
              <a:uLnTx/>
              <a:uFillTx/>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404040"/>
                </a:solidFill>
                <a:effectLst/>
                <a:uLnTx/>
                <a:uFillTx/>
                <a:cs typeface="Meiryo UI" panose="020B0604030504040204" pitchFamily="50" charset="-128"/>
              </a:rPr>
              <a:t>連携</a:t>
            </a:r>
            <a:endParaRPr kumimoji="0" lang="en-US" altLang="ja-JP" sz="1400" b="0" i="0" u="none" strike="noStrike" kern="0" cap="none" spc="0" normalizeH="0" baseline="0" noProof="0" dirty="0">
              <a:ln>
                <a:noFill/>
              </a:ln>
              <a:solidFill>
                <a:srgbClr val="404040"/>
              </a:solidFill>
              <a:effectLst/>
              <a:uLnTx/>
              <a:uFillTx/>
              <a:cs typeface="Meiryo UI" panose="020B0604030504040204" pitchFamily="50" charset="-128"/>
            </a:endParaRPr>
          </a:p>
        </p:txBody>
      </p:sp>
      <p:pic>
        <p:nvPicPr>
          <p:cNvPr id="48" name="図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9213" y="5683265"/>
            <a:ext cx="510418" cy="510418"/>
          </a:xfrm>
          <a:prstGeom prst="rect">
            <a:avLst/>
          </a:prstGeom>
        </p:spPr>
      </p:pic>
      <p:sp>
        <p:nvSpPr>
          <p:cNvPr id="49" name="フローチャート: 書類 48"/>
          <p:cNvSpPr/>
          <p:nvPr/>
        </p:nvSpPr>
        <p:spPr>
          <a:xfrm>
            <a:off x="2866330" y="5530110"/>
            <a:ext cx="458811" cy="361168"/>
          </a:xfrm>
          <a:prstGeom prst="flowChartDocument">
            <a:avLst/>
          </a:prstGeom>
          <a:solidFill>
            <a:srgbClr val="E6B600">
              <a:lumMod val="20000"/>
              <a:lumOff val="80000"/>
            </a:srgbClr>
          </a:solidFill>
          <a:ln w="9525" cap="flat" cmpd="sng" algn="ctr">
            <a:solidFill>
              <a:srgbClr val="404040">
                <a:lumMod val="60000"/>
                <a:lumOff val="4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会員</a:t>
            </a:r>
            <a:endParaRPr kumimoji="1" lang="en-US" altLang="ja-JP" sz="800" b="0" i="0" u="none" strike="noStrike" kern="1200" cap="none" spc="0" normalizeH="0" baseline="0" noProof="0" dirty="0" smtClean="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404040"/>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p>
        </p:txBody>
      </p:sp>
      <p:cxnSp>
        <p:nvCxnSpPr>
          <p:cNvPr id="50" name="カギ線コネクタ 49"/>
          <p:cNvCxnSpPr>
            <a:stCxn id="49" idx="3"/>
          </p:cNvCxnSpPr>
          <p:nvPr/>
        </p:nvCxnSpPr>
        <p:spPr>
          <a:xfrm flipV="1">
            <a:off x="3325141" y="3910972"/>
            <a:ext cx="758535" cy="1799722"/>
          </a:xfrm>
          <a:prstGeom prst="bentConnector3">
            <a:avLst>
              <a:gd name="adj1" fmla="val 50000"/>
            </a:avLst>
          </a:prstGeom>
          <a:noFill/>
          <a:ln w="38100">
            <a:solidFill>
              <a:srgbClr val="E6B600">
                <a:lumMod val="75000"/>
              </a:srgbClr>
            </a:solidFill>
            <a:miter lim="800000"/>
            <a:headEnd type="none"/>
            <a:tailEnd type="stealth"/>
          </a:ln>
          <a:effectLst/>
        </p:spPr>
      </p:cxnSp>
      <p:sp>
        <p:nvSpPr>
          <p:cNvPr id="51" name="テキスト ボックス 162"/>
          <p:cNvSpPr txBox="1"/>
          <p:nvPr/>
        </p:nvSpPr>
        <p:spPr>
          <a:xfrm>
            <a:off x="58423" y="1812492"/>
            <a:ext cx="1712328" cy="738664"/>
          </a:xfrm>
          <a:prstGeom prst="rect">
            <a:avLst/>
          </a:prstGeom>
          <a:noFill/>
          <a:ln>
            <a:noFill/>
          </a:ln>
        </p:spPr>
        <p:txBody>
          <a:bodyPr wrap="none" rtlCol="0"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a:r>
              <a:rPr lang="ja-JP" altLang="en-US" sz="1400" u="sng" dirty="0">
                <a:solidFill>
                  <a:srgbClr val="404040"/>
                </a:solidFill>
                <a:cs typeface="Meiryo UI" panose="020B0604030504040204" pitchFamily="50" charset="-128"/>
              </a:rPr>
              <a:t>貴社</a:t>
            </a:r>
            <a:r>
              <a:rPr lang="ja-JP" altLang="en-US" sz="1400" u="sng" dirty="0" smtClean="0">
                <a:solidFill>
                  <a:srgbClr val="404040"/>
                </a:solidFill>
                <a:cs typeface="Meiryo UI" panose="020B0604030504040204" pitchFamily="50" charset="-128"/>
              </a:rPr>
              <a:t>戦略</a:t>
            </a:r>
            <a:endParaRPr lang="en-US" altLang="ja-JP" sz="1400" u="sng" dirty="0" smtClean="0">
              <a:solidFill>
                <a:srgbClr val="404040"/>
              </a:solidFill>
              <a:cs typeface="Meiryo UI" panose="020B0604030504040204" pitchFamily="50" charset="-128"/>
            </a:endParaRPr>
          </a:p>
          <a:p>
            <a:pPr algn="ctr"/>
            <a:r>
              <a:rPr lang="ja-JP" altLang="en-US" sz="1400" dirty="0" smtClean="0">
                <a:solidFill>
                  <a:srgbClr val="404040"/>
                </a:solidFill>
                <a:cs typeface="Meiryo UI" panose="020B0604030504040204" pitchFamily="50" charset="-128"/>
              </a:rPr>
              <a:t>鉄道事業者による</a:t>
            </a:r>
            <a:endParaRPr lang="en-US" altLang="ja-JP" sz="1400" dirty="0" smtClean="0">
              <a:solidFill>
                <a:srgbClr val="404040"/>
              </a:solidFill>
              <a:cs typeface="Meiryo UI" panose="020B0604030504040204" pitchFamily="50" charset="-128"/>
            </a:endParaRPr>
          </a:p>
          <a:p>
            <a:pPr algn="ctr"/>
            <a:r>
              <a:rPr lang="ja-JP" altLang="en-US" sz="1400" dirty="0" smtClean="0">
                <a:solidFill>
                  <a:srgbClr val="404040"/>
                </a:solidFill>
                <a:cs typeface="Meiryo UI" panose="020B0604030504040204" pitchFamily="50" charset="-128"/>
              </a:rPr>
              <a:t>顧客の囲い込み</a:t>
            </a:r>
            <a:endParaRPr lang="en-US" altLang="ja-JP" sz="1400" dirty="0" smtClean="0">
              <a:solidFill>
                <a:srgbClr val="404040"/>
              </a:solidFill>
              <a:cs typeface="Meiryo UI" panose="020B0604030504040204" pitchFamily="50" charset="-128"/>
            </a:endParaRPr>
          </a:p>
        </p:txBody>
      </p:sp>
      <p:grpSp>
        <p:nvGrpSpPr>
          <p:cNvPr id="52" name="グループ化 51"/>
          <p:cNvGrpSpPr/>
          <p:nvPr/>
        </p:nvGrpSpPr>
        <p:grpSpPr>
          <a:xfrm>
            <a:off x="8192999" y="1920214"/>
            <a:ext cx="1260000" cy="1260000"/>
            <a:chOff x="8013000" y="1835104"/>
            <a:chExt cx="1260000" cy="1260000"/>
          </a:xfrm>
        </p:grpSpPr>
        <p:sp>
          <p:nvSpPr>
            <p:cNvPr id="57" name="正方形/長方形 56"/>
            <p:cNvSpPr/>
            <p:nvPr/>
          </p:nvSpPr>
          <p:spPr>
            <a:xfrm>
              <a:off x="8013000" y="1835104"/>
              <a:ext cx="1260000" cy="1260000"/>
            </a:xfrm>
            <a:prstGeom prst="rect">
              <a:avLst/>
            </a:prstGeom>
            <a:solidFill>
              <a:srgbClr val="6785C1"/>
            </a:solidFill>
            <a:ln w="9525" cap="flat" cmpd="sng" algn="ctr">
              <a:noFill/>
              <a:prstDash val="solid"/>
            </a:ln>
            <a:effectLst/>
          </p:spPr>
          <p:txBody>
            <a:bodyPr lIns="0" tIns="72000" rIns="0" rtlCol="0" anchor="t"/>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NTT</a:t>
              </a:r>
              <a:r>
                <a:rPr kumimoji="0" lang="ja-JP" altLang="en-US" sz="11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データの</a:t>
              </a:r>
              <a:endParaRPr kumimoji="0" lang="en-US" altLang="ja-JP" sz="11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1100" b="1" kern="0" spc="-1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データ</a:t>
              </a:r>
              <a:r>
                <a:rPr kumimoji="0" lang="ja-JP" altLang="en-US" sz="1100" b="1" i="0" u="none" strike="noStrike" kern="0" cap="none" spc="-15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アナリスト</a:t>
              </a:r>
              <a:endParaRPr kumimoji="0" lang="en-US" altLang="ja-JP" sz="1100" b="1" i="0" u="none" strike="noStrike" kern="0" cap="none" spc="-15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58" name="図 57"/>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8283000" y="2349000"/>
              <a:ext cx="720000" cy="541759"/>
            </a:xfrm>
            <a:prstGeom prst="rect">
              <a:avLst/>
            </a:prstGeom>
          </p:spPr>
        </p:pic>
      </p:grpSp>
      <p:sp>
        <p:nvSpPr>
          <p:cNvPr id="53" name="円形吹き出し 52"/>
          <p:cNvSpPr/>
          <p:nvPr/>
        </p:nvSpPr>
        <p:spPr>
          <a:xfrm>
            <a:off x="9143182" y="2362110"/>
            <a:ext cx="453817" cy="294156"/>
          </a:xfrm>
          <a:prstGeom prst="wedgeEllipseCallout">
            <a:avLst>
              <a:gd name="adj1" fmla="val -50038"/>
              <a:gd name="adj2" fmla="val 49798"/>
            </a:avLst>
          </a:prstGeom>
          <a:solidFill>
            <a:srgbClr val="E6B600">
              <a:lumMod val="20000"/>
              <a:lumOff val="80000"/>
            </a:srgbClr>
          </a:solidFill>
          <a:ln w="9525" cap="flat" cmpd="sng" algn="ctr">
            <a:solidFill>
              <a:srgbClr val="6785C1"/>
            </a:solidFill>
            <a:prstDash val="solid"/>
          </a:ln>
          <a:effectLst/>
        </p:spPr>
        <p:txBody>
          <a:bodyPr wrap="none"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AI</a:t>
            </a:r>
            <a:endPar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円形吹き出し 53"/>
          <p:cNvSpPr/>
          <p:nvPr/>
        </p:nvSpPr>
        <p:spPr>
          <a:xfrm>
            <a:off x="8051419" y="2362110"/>
            <a:ext cx="453817" cy="294156"/>
          </a:xfrm>
          <a:prstGeom prst="wedgeEllipseCallout">
            <a:avLst>
              <a:gd name="adj1" fmla="val 49288"/>
              <a:gd name="adj2" fmla="val 51233"/>
            </a:avLst>
          </a:prstGeom>
          <a:solidFill>
            <a:srgbClr val="E6B600">
              <a:lumMod val="20000"/>
              <a:lumOff val="80000"/>
            </a:srgbClr>
          </a:solidFill>
          <a:ln w="9525" cap="flat" cmpd="sng" algn="ctr">
            <a:solidFill>
              <a:srgbClr val="6785C1"/>
            </a:solidFill>
            <a:prstDash val="solid"/>
          </a:ln>
          <a:effectLst/>
        </p:spPr>
        <p:txBody>
          <a:bodyPr wrap="none"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業界</a:t>
            </a:r>
            <a:endParaRPr kumimoji="0" lang="en-US" altLang="ja-JP"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ノウハウ</a:t>
            </a:r>
          </a:p>
        </p:txBody>
      </p:sp>
      <p:sp>
        <p:nvSpPr>
          <p:cNvPr id="55" name="円形吹き出し 54"/>
          <p:cNvSpPr/>
          <p:nvPr/>
        </p:nvSpPr>
        <p:spPr>
          <a:xfrm>
            <a:off x="9143182" y="2787954"/>
            <a:ext cx="453817" cy="294156"/>
          </a:xfrm>
          <a:prstGeom prst="wedgeEllipseCallout">
            <a:avLst>
              <a:gd name="adj1" fmla="val -49870"/>
              <a:gd name="adj2" fmla="val -48289"/>
            </a:avLst>
          </a:prstGeom>
          <a:solidFill>
            <a:srgbClr val="E6B600">
              <a:lumMod val="20000"/>
              <a:lumOff val="80000"/>
            </a:srgbClr>
          </a:solidFill>
          <a:ln w="9525" cap="flat" cmpd="sng" algn="ctr">
            <a:solidFill>
              <a:srgbClr val="6785C1"/>
            </a:solidFill>
            <a:prstDash val="solid"/>
          </a:ln>
          <a:effectLst/>
        </p:spPr>
        <p:txBody>
          <a:bodyPr wrap="none"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基幹</a:t>
            </a: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データ</a:t>
            </a:r>
            <a:endParaRPr kumimoji="0" lang="en-US" altLang="ja-JP"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連携</a:t>
            </a:r>
          </a:p>
        </p:txBody>
      </p:sp>
      <p:sp>
        <p:nvSpPr>
          <p:cNvPr id="56" name="円形吹き出し 55"/>
          <p:cNvSpPr/>
          <p:nvPr/>
        </p:nvSpPr>
        <p:spPr>
          <a:xfrm>
            <a:off x="8051419" y="2787954"/>
            <a:ext cx="453817" cy="294156"/>
          </a:xfrm>
          <a:prstGeom prst="wedgeEllipseCallout">
            <a:avLst>
              <a:gd name="adj1" fmla="val 49575"/>
              <a:gd name="adj2" fmla="val -47663"/>
            </a:avLst>
          </a:prstGeom>
          <a:solidFill>
            <a:srgbClr val="E6B600">
              <a:lumMod val="20000"/>
              <a:lumOff val="80000"/>
            </a:srgbClr>
          </a:solidFill>
          <a:ln w="9525" cap="flat" cmpd="sng" algn="ctr">
            <a:solidFill>
              <a:srgbClr val="6785C1"/>
            </a:solidFill>
            <a:prstDash val="solid"/>
          </a:ln>
          <a:effectLst/>
        </p:spPr>
        <p:txBody>
          <a:bodyPr wrap="none" rtlCol="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デジタル</a:t>
            </a:r>
            <a:endParaRPr kumimoji="0" lang="en-US" altLang="ja-JP"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7133"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デザイン</a:t>
            </a:r>
          </a:p>
        </p:txBody>
      </p:sp>
      <p:grpSp>
        <p:nvGrpSpPr>
          <p:cNvPr id="98" name="グループ化 97"/>
          <p:cNvGrpSpPr/>
          <p:nvPr/>
        </p:nvGrpSpPr>
        <p:grpSpPr>
          <a:xfrm>
            <a:off x="5723267" y="3186366"/>
            <a:ext cx="1899790" cy="1685502"/>
            <a:chOff x="4448944" y="2636912"/>
            <a:chExt cx="2530635" cy="2245190"/>
          </a:xfrm>
        </p:grpSpPr>
        <p:grpSp>
          <p:nvGrpSpPr>
            <p:cNvPr id="99" name="グループ化 98"/>
            <p:cNvGrpSpPr/>
            <p:nvPr/>
          </p:nvGrpSpPr>
          <p:grpSpPr>
            <a:xfrm>
              <a:off x="4448944" y="2636912"/>
              <a:ext cx="2188922" cy="2036995"/>
              <a:chOff x="3296816" y="2539433"/>
              <a:chExt cx="2188922" cy="2036995"/>
            </a:xfrm>
          </p:grpSpPr>
          <p:pic>
            <p:nvPicPr>
              <p:cNvPr id="101"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96816" y="253943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56938" y="2747628"/>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0"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0779" y="3053302"/>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角丸四角形 102"/>
          <p:cNvSpPr/>
          <p:nvPr/>
        </p:nvSpPr>
        <p:spPr>
          <a:xfrm>
            <a:off x="5890411" y="3226110"/>
            <a:ext cx="3872741" cy="3254832"/>
          </a:xfrm>
          <a:prstGeom prst="roundRect">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87"/>
          <p:cNvSpPr txBox="1"/>
          <p:nvPr/>
        </p:nvSpPr>
        <p:spPr>
          <a:xfrm>
            <a:off x="5986485" y="2378467"/>
            <a:ext cx="1201513" cy="738664"/>
          </a:xfrm>
          <a:prstGeom prst="rect">
            <a:avLst/>
          </a:prstGeom>
          <a:noFill/>
        </p:spPr>
        <p:txBody>
          <a:bodyPr wrap="square" rtlCol="0">
            <a:sp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defTabSz="457133">
              <a:defRPr/>
            </a:pPr>
            <a:r>
              <a:rPr kumimoji="0" lang="ja-JP" altLang="en-US" sz="1400" b="1" u="sng" kern="0" dirty="0" smtClean="0">
                <a:solidFill>
                  <a:srgbClr val="404040"/>
                </a:solidFill>
                <a:cs typeface="Meiryo UI" panose="020B0604030504040204" pitchFamily="50" charset="-128"/>
              </a:rPr>
              <a:t>分析システム</a:t>
            </a:r>
            <a:endParaRPr kumimoji="0" lang="en-US" altLang="ja-JP" sz="1400" b="1" u="sng" kern="0" dirty="0" smtClean="0">
              <a:solidFill>
                <a:srgbClr val="404040"/>
              </a:solidFill>
              <a:cs typeface="Meiryo UI" panose="020B0604030504040204" pitchFamily="50" charset="-128"/>
            </a:endParaRPr>
          </a:p>
          <a:p>
            <a:pPr algn="ctr" defTabSz="457133">
              <a:defRPr/>
            </a:pPr>
            <a:r>
              <a:rPr kumimoji="0" lang="en-US" altLang="ja-JP" sz="1400" b="1" u="sng" kern="0" dirty="0" smtClean="0">
                <a:solidFill>
                  <a:srgbClr val="404040"/>
                </a:solidFill>
                <a:cs typeface="Meiryo UI" panose="020B0604030504040204" pitchFamily="50" charset="-128"/>
              </a:rPr>
              <a:t>Tableau Server</a:t>
            </a:r>
          </a:p>
        </p:txBody>
      </p:sp>
      <p:grpSp>
        <p:nvGrpSpPr>
          <p:cNvPr id="105" name="グループ化 104"/>
          <p:cNvGrpSpPr/>
          <p:nvPr/>
        </p:nvGrpSpPr>
        <p:grpSpPr>
          <a:xfrm>
            <a:off x="5723267" y="4076920"/>
            <a:ext cx="1899790" cy="1685502"/>
            <a:chOff x="4448944" y="2636912"/>
            <a:chExt cx="2530635" cy="2245190"/>
          </a:xfrm>
        </p:grpSpPr>
        <p:grpSp>
          <p:nvGrpSpPr>
            <p:cNvPr id="106" name="グループ化 105"/>
            <p:cNvGrpSpPr/>
            <p:nvPr/>
          </p:nvGrpSpPr>
          <p:grpSpPr>
            <a:xfrm>
              <a:off x="4448944" y="2636912"/>
              <a:ext cx="2188922" cy="2036995"/>
              <a:chOff x="3296816" y="2539433"/>
              <a:chExt cx="2188922" cy="2036995"/>
            </a:xfrm>
          </p:grpSpPr>
          <p:pic>
            <p:nvPicPr>
              <p:cNvPr id="108"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96816" y="253943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56938" y="2747628"/>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4" descr="ネットワーク-タワー型サーバ イラスト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50779" y="3053302"/>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テキスト プレースホルダー 4"/>
          <p:cNvSpPr>
            <a:spLocks noGrp="1"/>
          </p:cNvSpPr>
          <p:nvPr>
            <p:ph type="body" sz="quarter" idx="10"/>
          </p:nvPr>
        </p:nvSpPr>
        <p:spPr>
          <a:xfrm>
            <a:off x="436790" y="908050"/>
            <a:ext cx="9029475" cy="517979"/>
          </a:xfrm>
        </p:spPr>
        <p:txBody>
          <a:bodyPr/>
          <a:lstStyle/>
          <a:p>
            <a:r>
              <a:rPr lang="ja-JP" altLang="en-US" dirty="0" smtClean="0"/>
              <a:t>将来的に貴社が保有する多様な顧客接点データを統合するデータプラットフォームを作成し、統合的な分析を行う場合においても、本分析システムを接続し、必要に応じて性能強化することで、高度分析に対応できることを見込みます。</a:t>
            </a:r>
            <a:endParaRPr lang="en-US" altLang="ja-JP" dirty="0" smtClean="0"/>
          </a:p>
        </p:txBody>
      </p:sp>
      <p:sp>
        <p:nvSpPr>
          <p:cNvPr id="111" name="強調線吹き出し 2 110"/>
          <p:cNvSpPr/>
          <p:nvPr/>
        </p:nvSpPr>
        <p:spPr>
          <a:xfrm flipH="1">
            <a:off x="4716838" y="5721225"/>
            <a:ext cx="715510" cy="612648"/>
          </a:xfrm>
          <a:prstGeom prst="accentCallout2">
            <a:avLst>
              <a:gd name="adj1" fmla="val 18750"/>
              <a:gd name="adj2" fmla="val -8333"/>
              <a:gd name="adj3" fmla="val 18750"/>
              <a:gd name="adj4" fmla="val -16667"/>
              <a:gd name="adj5" fmla="val -41018"/>
              <a:gd name="adj6" fmla="val -122482"/>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smtClean="0">
                <a:solidFill>
                  <a:srgbClr val="FF6600"/>
                </a:solidFill>
              </a:rPr>
              <a:t>性能</a:t>
            </a:r>
            <a:endParaRPr kumimoji="1" lang="en-US" altLang="ja-JP" dirty="0" smtClean="0">
              <a:solidFill>
                <a:srgbClr val="FF6600"/>
              </a:solidFill>
            </a:endParaRPr>
          </a:p>
          <a:p>
            <a:pPr algn="r"/>
            <a:r>
              <a:rPr kumimoji="1" lang="ja-JP" altLang="en-US" dirty="0" smtClean="0">
                <a:solidFill>
                  <a:srgbClr val="FF6600"/>
                </a:solidFill>
              </a:rPr>
              <a:t>強化</a:t>
            </a:r>
            <a:endParaRPr kumimoji="1" lang="en-US" altLang="ja-JP" dirty="0" smtClean="0">
              <a:solidFill>
                <a:srgbClr val="FF6600"/>
              </a:solidFill>
            </a:endParaRPr>
          </a:p>
        </p:txBody>
      </p:sp>
      <p:sp>
        <p:nvSpPr>
          <p:cNvPr id="113" name="円柱 112"/>
          <p:cNvSpPr/>
          <p:nvPr/>
        </p:nvSpPr>
        <p:spPr>
          <a:xfrm>
            <a:off x="6111799" y="3509199"/>
            <a:ext cx="1048104" cy="803546"/>
          </a:xfrm>
          <a:prstGeom prst="can">
            <a:avLst/>
          </a:prstGeom>
          <a:solidFill>
            <a:srgbClr val="E6B600"/>
          </a:solidFill>
          <a:ln w="9525" cap="flat" cmpd="sng" algn="ctr">
            <a:solidFill>
              <a:srgbClr val="C2CEE6">
                <a:lumMod val="75000"/>
              </a:srgbClr>
            </a:solidFill>
            <a:prstDash val="solid"/>
          </a:ln>
          <a:effectLst>
            <a:outerShdw blurRad="63500" sx="110000" sy="110000" algn="ctr" rotWithShape="0">
              <a:prstClr val="black">
                <a:alpha val="40000"/>
              </a:prstClr>
            </a:outerShdw>
          </a:effectLst>
        </p:spPr>
        <p:txBody>
          <a:bodyPr rot="0" spcFirstLastPara="0" vert="horz" wrap="non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kern="0" dirty="0" smtClean="0">
                <a:latin typeface="Meiryo UI" panose="020B0604030504040204" pitchFamily="50" charset="-128"/>
                <a:ea typeface="Meiryo UI" panose="020B0604030504040204" pitchFamily="50" charset="-128"/>
                <a:cs typeface="Meiryo UI" panose="020B0604030504040204" pitchFamily="50" charset="-128"/>
              </a:rPr>
              <a:t>DM</a:t>
            </a:r>
            <a:endParaRPr kumimoji="0" lang="ja-JP" altLang="en-US" sz="1600" b="1" i="0" u="none" strike="noStrike" kern="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1643051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7.1. </a:t>
            </a:r>
            <a:r>
              <a:rPr lang="ja-JP" altLang="en-US" dirty="0" smtClean="0"/>
              <a:t>機能要件（基盤）</a:t>
            </a:r>
            <a:endParaRPr kumimoji="1" lang="ja-JP" altLang="en-US" dirty="0"/>
          </a:p>
        </p:txBody>
      </p:sp>
      <p:sp>
        <p:nvSpPr>
          <p:cNvPr id="11" name="正方形/長方形 10"/>
          <p:cNvSpPr/>
          <p:nvPr/>
        </p:nvSpPr>
        <p:spPr>
          <a:xfrm>
            <a:off x="567010" y="2290438"/>
            <a:ext cx="4140000" cy="4047959"/>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要件定義、設計では、これまで弊社が</a:t>
            </a:r>
            <a:r>
              <a:rPr lang="en-US" altLang="ja-JP" sz="16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Tableau Server</a:t>
            </a:r>
            <a:r>
              <a:rPr lang="ja-JP" altLang="en-US" sz="16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構築経験で培ったノウハウを元に作成した弊社独自のヒアリングシート、検討ポイント一覧に基づき、要件・仕様を確定します。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ホームベース 18"/>
          <p:cNvSpPr/>
          <p:nvPr/>
        </p:nvSpPr>
        <p:spPr>
          <a:xfrm>
            <a:off x="505698" y="1622034"/>
            <a:ext cx="4320000" cy="540000"/>
          </a:xfrm>
          <a:prstGeom prst="homePlate">
            <a:avLst/>
          </a:prstGeom>
          <a:solidFill>
            <a:schemeClr val="accent2">
              <a:lumMod val="60000"/>
              <a:lumOff val="40000"/>
            </a:schemeClr>
          </a:solidFill>
          <a:ln w="3175" cap="flat" cmpd="sng" algn="ctr">
            <a:noFill/>
            <a:prstDash val="solid"/>
          </a:ln>
          <a:effectLst/>
        </p:spPr>
        <p:txBody>
          <a:bodyPr rtlCol="0" anchor="ctr"/>
          <a:lstStyle/>
          <a:p>
            <a:pPr marL="0" marR="0" lvl="0" indent="0" algn="ctr" defTabSz="457133" eaLnBrk="1" fontAlgn="auto" latinLnBrk="0" hangingPunct="1">
              <a:lnSpc>
                <a:spcPct val="100000"/>
              </a:lnSpc>
              <a:spcBef>
                <a:spcPts val="600"/>
              </a:spcBef>
              <a:spcAft>
                <a:spcPts val="0"/>
              </a:spcAft>
              <a:buClrTx/>
              <a:buSzTx/>
              <a:buFontTx/>
              <a:buNone/>
              <a:tabLst/>
              <a:defRPr/>
            </a:pPr>
            <a:r>
              <a:rPr kumimoji="1" lang="en-US" altLang="ja-JP" sz="16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6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方針・要件定義</a:t>
            </a:r>
            <a:endParaRPr kumimoji="1" lang="en-US" altLang="ja-JP" sz="16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ホームベース 19"/>
          <p:cNvSpPr/>
          <p:nvPr/>
        </p:nvSpPr>
        <p:spPr>
          <a:xfrm>
            <a:off x="4858322" y="1622034"/>
            <a:ext cx="4320000" cy="540000"/>
          </a:xfrm>
          <a:prstGeom prst="homePlate">
            <a:avLst/>
          </a:prstGeom>
          <a:solidFill>
            <a:schemeClr val="accent2">
              <a:lumMod val="60000"/>
              <a:lumOff val="40000"/>
            </a:schemeClr>
          </a:solidFill>
          <a:ln w="3175" cap="flat" cmpd="sng" algn="ctr">
            <a:noFill/>
            <a:prstDash val="solid"/>
          </a:ln>
          <a:effectLst/>
        </p:spPr>
        <p:txBody>
          <a:bodyPr rtlCol="0" anchor="ctr"/>
          <a:lstStyle/>
          <a:p>
            <a:pPr marL="0" marR="0" lvl="0" indent="0" algn="ctr" defTabSz="457133" eaLnBrk="1" fontAlgn="auto" latinLnBrk="0" hangingPunct="1">
              <a:lnSpc>
                <a:spcPct val="100000"/>
              </a:lnSpc>
              <a:spcBef>
                <a:spcPts val="600"/>
              </a:spcBef>
              <a:spcAft>
                <a:spcPts val="0"/>
              </a:spcAft>
              <a:buClrTx/>
              <a:buSzTx/>
              <a:buFontTx/>
              <a:buNone/>
              <a:tabLst/>
              <a:defRPr/>
            </a:pPr>
            <a:r>
              <a:rPr kumimoji="1" lang="en-US" altLang="ja-JP" sz="16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60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設計</a:t>
            </a:r>
          </a:p>
        </p:txBody>
      </p:sp>
      <p:pic>
        <p:nvPicPr>
          <p:cNvPr id="21" name="図 20"/>
          <p:cNvPicPr>
            <a:picLocks noChangeAspect="1"/>
          </p:cNvPicPr>
          <p:nvPr/>
        </p:nvPicPr>
        <p:blipFill>
          <a:blip r:embed="rId2"/>
          <a:stretch>
            <a:fillRect/>
          </a:stretch>
        </p:blipFill>
        <p:spPr>
          <a:xfrm>
            <a:off x="567010" y="2378620"/>
            <a:ext cx="4135879" cy="2288056"/>
          </a:xfrm>
          <a:prstGeom prst="rect">
            <a:avLst/>
          </a:prstGeom>
        </p:spPr>
      </p:pic>
      <p:sp>
        <p:nvSpPr>
          <p:cNvPr id="22" name="テキスト ボックス 21"/>
          <p:cNvSpPr txBox="1"/>
          <p:nvPr/>
        </p:nvSpPr>
        <p:spPr>
          <a:xfrm>
            <a:off x="748121" y="5042976"/>
            <a:ext cx="3835153" cy="954107"/>
          </a:xfrm>
          <a:prstGeom prst="rect">
            <a:avLst/>
          </a:prstGeom>
          <a:noFill/>
        </p:spPr>
        <p:txBody>
          <a:bodyPr wrap="square" rtlCol="0">
            <a:spAutoFit/>
          </a:bodyPr>
          <a:lstStyle/>
          <a:p>
            <a:pPr lvl="0" defTabSz="420121">
              <a:spcBef>
                <a:spcPts val="600"/>
              </a:spcBef>
              <a:defRPr/>
            </a:pPr>
            <a:r>
              <a:rPr lang="ja-JP" altLang="en-US" sz="14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弊社がこれまでの</a:t>
            </a:r>
            <a:r>
              <a:rPr lang="en-US" altLang="ja-JP" sz="14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4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開発経験で培ったノウハウを元に作成したヒアリングテンプレート</a:t>
            </a:r>
            <a:r>
              <a:rPr lang="ja-JP" altLang="en-US" sz="14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を用いて、インタビューを行い、</a:t>
            </a:r>
            <a:r>
              <a:rPr lang="en-US" altLang="ja-JP" sz="14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Tableau</a:t>
            </a:r>
            <a:r>
              <a:rPr lang="ja-JP" altLang="en-US" sz="14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Server</a:t>
            </a:r>
            <a:r>
              <a:rPr lang="ja-JP" altLang="en-US" sz="14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利用方針・環境要件を明確化します</a:t>
            </a:r>
            <a:r>
              <a:rPr lang="ja-JP" altLang="en-US" sz="14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400" dirty="0" smtClean="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p:cNvSpPr/>
          <p:nvPr/>
        </p:nvSpPr>
        <p:spPr>
          <a:xfrm>
            <a:off x="4884000" y="2290438"/>
            <a:ext cx="4140000" cy="4047959"/>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p:txBody>
      </p:sp>
      <p:pic>
        <p:nvPicPr>
          <p:cNvPr id="24" name="図 23"/>
          <p:cNvPicPr>
            <a:picLocks noChangeAspect="1"/>
          </p:cNvPicPr>
          <p:nvPr/>
        </p:nvPicPr>
        <p:blipFill>
          <a:blip r:embed="rId3"/>
          <a:stretch>
            <a:fillRect/>
          </a:stretch>
        </p:blipFill>
        <p:spPr>
          <a:xfrm>
            <a:off x="4946075" y="2378620"/>
            <a:ext cx="4140000" cy="2325126"/>
          </a:xfrm>
          <a:prstGeom prst="rect">
            <a:avLst/>
          </a:prstGeom>
        </p:spPr>
      </p:pic>
      <p:sp>
        <p:nvSpPr>
          <p:cNvPr id="25" name="テキスト ボックス 24"/>
          <p:cNvSpPr txBox="1"/>
          <p:nvPr/>
        </p:nvSpPr>
        <p:spPr>
          <a:xfrm>
            <a:off x="5036423" y="5055915"/>
            <a:ext cx="3835153" cy="954107"/>
          </a:xfrm>
          <a:prstGeom prst="rect">
            <a:avLst/>
          </a:prstGeom>
          <a:noFill/>
        </p:spPr>
        <p:txBody>
          <a:bodyPr wrap="square" rtlCol="0">
            <a:spAutoFit/>
          </a:bodyPr>
          <a:lstStyle/>
          <a:p>
            <a:pPr lvl="0" defTabSz="420121">
              <a:spcBef>
                <a:spcPts val="600"/>
              </a:spcBef>
              <a:defRPr/>
            </a:pP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方針・要件定義で定めた内容を</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もとに各種パラメータ・オプションを</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決定します。</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弊社独自の検討</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ポイント</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一覧を用い、考慮が必要な観点を漏れなく仕様</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確定を進めます</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955185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1.1. </a:t>
            </a:r>
            <a:r>
              <a:rPr lang="ja-JP" altLang="en-US" dirty="0" smtClean="0"/>
              <a:t>駅ビル営業共通システム概要</a:t>
            </a:r>
            <a:endParaRPr kumimoji="1" lang="ja-JP" altLang="en-US" dirty="0"/>
          </a:p>
        </p:txBody>
      </p:sp>
      <p:sp>
        <p:nvSpPr>
          <p:cNvPr id="5" name="テキスト プレースホルダー 4"/>
          <p:cNvSpPr>
            <a:spLocks noGrp="1"/>
          </p:cNvSpPr>
          <p:nvPr>
            <p:ph type="body" sz="quarter" idx="10"/>
          </p:nvPr>
        </p:nvSpPr>
        <p:spPr>
          <a:xfrm>
            <a:off x="436790" y="908050"/>
            <a:ext cx="9029475" cy="843399"/>
          </a:xfrm>
        </p:spPr>
        <p:txBody>
          <a:bodyPr/>
          <a:lstStyle/>
          <a:p>
            <a:r>
              <a:rPr lang="ja-JP" altLang="en-US" dirty="0" smtClean="0"/>
              <a:t>複数の弊社クラウドサービスの適用により実現します。</a:t>
            </a:r>
            <a:endParaRPr lang="en-US" altLang="ja-JP" dirty="0" smtClean="0"/>
          </a:p>
          <a:p>
            <a:pPr>
              <a:spcBef>
                <a:spcPts val="600"/>
              </a:spcBef>
            </a:pPr>
            <a:r>
              <a:rPr lang="en-US" altLang="ja-JP" sz="1400" dirty="0" smtClean="0"/>
              <a:t>※</a:t>
            </a:r>
            <a:r>
              <a:rPr lang="ja-JP" altLang="en-US" sz="1400" dirty="0" smtClean="0"/>
              <a:t>ただし、各社ネットワーク、管理端末に関しては、提案対象外とさせて頂きます。</a:t>
            </a:r>
            <a:endParaRPr lang="en-US" altLang="ja-JP" sz="1400" dirty="0" smtClean="0"/>
          </a:p>
        </p:txBody>
      </p:sp>
      <p:sp>
        <p:nvSpPr>
          <p:cNvPr id="253" name="正方形/長方形 252"/>
          <p:cNvSpPr/>
          <p:nvPr/>
        </p:nvSpPr>
        <p:spPr>
          <a:xfrm>
            <a:off x="1094303" y="5404266"/>
            <a:ext cx="4261835" cy="889824"/>
          </a:xfrm>
          <a:prstGeom prst="rect">
            <a:avLst/>
          </a:prstGeom>
          <a:solidFill>
            <a:schemeClr val="bg1"/>
          </a:solidFill>
          <a:ln w="25400">
            <a:solidFill>
              <a:srgbClr val="F87B2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tlCol="0" anchor="t"/>
          <a:lstStyle/>
          <a:p>
            <a:r>
              <a:rPr kumimoji="1" lang="ja-JP" altLang="en-US" sz="1200" b="1" dirty="0" smtClean="0">
                <a:solidFill>
                  <a:schemeClr val="tx1"/>
                </a:solidFill>
              </a:rPr>
              <a:t>駅ビル会社</a:t>
            </a:r>
            <a:endParaRPr kumimoji="1" lang="ja-JP" altLang="en-US" sz="1200" b="1" dirty="0">
              <a:solidFill>
                <a:schemeClr val="tx1"/>
              </a:solidFill>
            </a:endParaRPr>
          </a:p>
        </p:txBody>
      </p:sp>
      <p:sp>
        <p:nvSpPr>
          <p:cNvPr id="87" name="テキスト ボックス 86"/>
          <p:cNvSpPr txBox="1"/>
          <p:nvPr/>
        </p:nvSpPr>
        <p:spPr>
          <a:xfrm>
            <a:off x="1095155" y="4351789"/>
            <a:ext cx="7715690" cy="889522"/>
          </a:xfrm>
          <a:prstGeom prst="rect">
            <a:avLst/>
          </a:prstGeom>
          <a:noFill/>
          <a:ln w="25400">
            <a:prstDash val="sysDot"/>
          </a:ln>
        </p:spPr>
        <p:style>
          <a:lnRef idx="2">
            <a:schemeClr val="dk1"/>
          </a:lnRef>
          <a:fillRef idx="1">
            <a:schemeClr val="lt1"/>
          </a:fillRef>
          <a:effectRef idx="0">
            <a:schemeClr val="dk1"/>
          </a:effectRef>
          <a:fontRef idx="minor">
            <a:schemeClr val="dk1"/>
          </a:fontRef>
        </p:style>
        <p:txBody>
          <a:bodyPr wrap="none" rtlCol="0" anchor="ctr">
            <a:noAutofit/>
          </a:bodyPr>
          <a:lstStyle/>
          <a:p>
            <a:r>
              <a:rPr kumimoji="1" lang="ja-JP" altLang="en-US" sz="1600" dirty="0" smtClean="0">
                <a:latin typeface="+mn-ea"/>
              </a:rPr>
              <a:t>各社ネットワーク</a:t>
            </a:r>
            <a:endParaRPr kumimoji="1" lang="en-US" altLang="ja-JP" sz="1600" dirty="0" smtClean="0">
              <a:latin typeface="+mn-ea"/>
            </a:endParaRPr>
          </a:p>
          <a:p>
            <a:r>
              <a:rPr kumimoji="1" lang="ja-JP" altLang="en-US" sz="1200" dirty="0" smtClean="0">
                <a:latin typeface="+mn-ea"/>
              </a:rPr>
              <a:t>（</a:t>
            </a:r>
            <a:r>
              <a:rPr kumimoji="1" lang="ja-JP" altLang="en-US" sz="1200" dirty="0">
                <a:latin typeface="+mn-ea"/>
              </a:rPr>
              <a:t>構内</a:t>
            </a:r>
            <a:r>
              <a:rPr kumimoji="1" lang="en-US" altLang="ja-JP" sz="1200" dirty="0">
                <a:latin typeface="+mn-ea"/>
              </a:rPr>
              <a:t>LAN </a:t>
            </a:r>
            <a:r>
              <a:rPr kumimoji="1" lang="ja-JP" altLang="en-US" sz="1200" dirty="0" err="1" smtClean="0">
                <a:latin typeface="+mn-ea"/>
              </a:rPr>
              <a:t>、</a:t>
            </a:r>
            <a:r>
              <a:rPr kumimoji="1" lang="en-US" altLang="ja-JP" sz="1200" dirty="0" smtClean="0">
                <a:latin typeface="+mn-ea"/>
              </a:rPr>
              <a:t>WAN</a:t>
            </a:r>
            <a:r>
              <a:rPr kumimoji="1" lang="ja-JP" altLang="en-US" sz="1200" dirty="0" smtClean="0">
                <a:latin typeface="+mn-ea"/>
              </a:rPr>
              <a:t>）</a:t>
            </a:r>
            <a:endParaRPr kumimoji="1" lang="ja-JP" altLang="en-US" sz="1200" dirty="0">
              <a:latin typeface="+mn-ea"/>
            </a:endParaRPr>
          </a:p>
        </p:txBody>
      </p:sp>
      <p:sp>
        <p:nvSpPr>
          <p:cNvPr id="9" name="フローチャート : 和接合 85"/>
          <p:cNvSpPr/>
          <p:nvPr/>
        </p:nvSpPr>
        <p:spPr>
          <a:xfrm rot="5400000">
            <a:off x="3116582" y="4332568"/>
            <a:ext cx="216167" cy="1356970"/>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40" name="フローチャート : 和接合 85"/>
          <p:cNvSpPr/>
          <p:nvPr/>
        </p:nvSpPr>
        <p:spPr>
          <a:xfrm rot="5400000">
            <a:off x="4124882" y="3952258"/>
            <a:ext cx="216167" cy="1356970"/>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cxnSp>
        <p:nvCxnSpPr>
          <p:cNvPr id="42" name="直線コネクタ 41"/>
          <p:cNvCxnSpPr>
            <a:stCxn id="8" idx="0"/>
            <a:endCxn id="9" idx="5"/>
          </p:cNvCxnSpPr>
          <p:nvPr/>
        </p:nvCxnSpPr>
        <p:spPr>
          <a:xfrm flipV="1">
            <a:off x="2734899" y="5087480"/>
            <a:ext cx="10006" cy="42769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stCxn id="115" idx="0"/>
            <a:endCxn id="9" idx="7"/>
          </p:cNvCxnSpPr>
          <p:nvPr/>
        </p:nvCxnSpPr>
        <p:spPr>
          <a:xfrm flipH="1" flipV="1">
            <a:off x="3704427" y="5087480"/>
            <a:ext cx="480" cy="42769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2345423" y="5515174"/>
            <a:ext cx="1759594" cy="726242"/>
            <a:chOff x="3125260" y="5515174"/>
            <a:chExt cx="1759594" cy="726242"/>
          </a:xfrm>
        </p:grpSpPr>
        <p:grpSp>
          <p:nvGrpSpPr>
            <p:cNvPr id="229" name="グループ化 228"/>
            <p:cNvGrpSpPr/>
            <p:nvPr/>
          </p:nvGrpSpPr>
          <p:grpSpPr>
            <a:xfrm>
              <a:off x="3125260" y="5515174"/>
              <a:ext cx="800219" cy="726242"/>
              <a:chOff x="3593094" y="5270999"/>
              <a:chExt cx="800219" cy="726242"/>
            </a:xfrm>
          </p:grpSpPr>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29159" r="28947"/>
              <a:stretch/>
            </p:blipFill>
            <p:spPr>
              <a:xfrm>
                <a:off x="3793026" y="5270999"/>
                <a:ext cx="379088" cy="405765"/>
              </a:xfrm>
              <a:prstGeom prst="rect">
                <a:avLst/>
              </a:prstGeom>
            </p:spPr>
          </p:pic>
          <p:sp>
            <p:nvSpPr>
              <p:cNvPr id="2" name="テキスト ボックス 1"/>
              <p:cNvSpPr txBox="1"/>
              <p:nvPr/>
            </p:nvSpPr>
            <p:spPr>
              <a:xfrm>
                <a:off x="3593094" y="5720242"/>
                <a:ext cx="800219" cy="276999"/>
              </a:xfrm>
              <a:prstGeom prst="rect">
                <a:avLst/>
              </a:prstGeom>
              <a:noFill/>
            </p:spPr>
            <p:txBody>
              <a:bodyPr wrap="none" rtlCol="0">
                <a:spAutoFit/>
              </a:bodyPr>
              <a:lstStyle/>
              <a:p>
                <a:r>
                  <a:rPr kumimoji="1" lang="ja-JP" altLang="en-US" sz="1200" dirty="0" smtClean="0"/>
                  <a:t>決済端末</a:t>
                </a:r>
                <a:endParaRPr kumimoji="1" lang="ja-JP" altLang="en-US" sz="1200" dirty="0"/>
              </a:p>
            </p:txBody>
          </p:sp>
        </p:grpSp>
        <p:grpSp>
          <p:nvGrpSpPr>
            <p:cNvPr id="228" name="グループ化 227"/>
            <p:cNvGrpSpPr/>
            <p:nvPr/>
          </p:nvGrpSpPr>
          <p:grpSpPr>
            <a:xfrm>
              <a:off x="4084635" y="5515174"/>
              <a:ext cx="800219" cy="726242"/>
              <a:chOff x="4531203" y="5270999"/>
              <a:chExt cx="800219" cy="726242"/>
            </a:xfrm>
          </p:grpSpPr>
          <p:sp>
            <p:nvSpPr>
              <p:cNvPr id="39" name="テキスト ボックス 38"/>
              <p:cNvSpPr txBox="1"/>
              <p:nvPr/>
            </p:nvSpPr>
            <p:spPr>
              <a:xfrm>
                <a:off x="4531203" y="5720242"/>
                <a:ext cx="800219" cy="276999"/>
              </a:xfrm>
              <a:prstGeom prst="rect">
                <a:avLst/>
              </a:prstGeom>
              <a:noFill/>
            </p:spPr>
            <p:txBody>
              <a:bodyPr wrap="none" rtlCol="0">
                <a:spAutoFit/>
              </a:bodyPr>
              <a:lstStyle/>
              <a:p>
                <a:r>
                  <a:rPr kumimoji="1" lang="ja-JP" altLang="en-US" sz="1200" dirty="0" smtClean="0"/>
                  <a:t>管理端末</a:t>
                </a:r>
                <a:endParaRPr kumimoji="1" lang="ja-JP" altLang="en-US" sz="1200" dirty="0"/>
              </a:p>
            </p:txBody>
          </p:sp>
          <p:pic>
            <p:nvPicPr>
              <p:cNvPr id="115" name="図 114"/>
              <p:cNvPicPr>
                <a:picLocks noChangeAspect="1"/>
              </p:cNvPicPr>
              <p:nvPr/>
            </p:nvPicPr>
            <p:blipFill rotWithShape="1">
              <a:blip r:embed="rId3">
                <a:extLst>
                  <a:ext uri="{28A0092B-C50C-407E-A947-70E740481C1C}">
                    <a14:useLocalDpi xmlns:a14="http://schemas.microsoft.com/office/drawing/2010/main" val="0"/>
                  </a:ext>
                </a:extLst>
              </a:blip>
              <a:srcRect l="57334" t="56260"/>
              <a:stretch/>
            </p:blipFill>
            <p:spPr>
              <a:xfrm>
                <a:off x="4693131" y="5270999"/>
                <a:ext cx="476362" cy="346727"/>
              </a:xfrm>
              <a:prstGeom prst="rect">
                <a:avLst/>
              </a:prstGeom>
            </p:spPr>
          </p:pic>
        </p:grpSp>
      </p:grpSp>
      <p:grpSp>
        <p:nvGrpSpPr>
          <p:cNvPr id="225" name="グループ化 224"/>
          <p:cNvGrpSpPr/>
          <p:nvPr/>
        </p:nvGrpSpPr>
        <p:grpSpPr>
          <a:xfrm>
            <a:off x="1587796" y="1668962"/>
            <a:ext cx="6730409" cy="2570084"/>
            <a:chOff x="1350334" y="1418355"/>
            <a:chExt cx="6730409" cy="2570084"/>
          </a:xfrm>
        </p:grpSpPr>
        <p:sp>
          <p:nvSpPr>
            <p:cNvPr id="48" name="楕円 47"/>
            <p:cNvSpPr/>
            <p:nvPr/>
          </p:nvSpPr>
          <p:spPr>
            <a:xfrm>
              <a:off x="1350334" y="3307394"/>
              <a:ext cx="6730409" cy="681045"/>
            </a:xfrm>
            <a:prstGeom prst="ellipse">
              <a:avLst/>
            </a:prstGeom>
            <a:gradFill>
              <a:gsLst>
                <a:gs pos="0">
                  <a:schemeClr val="accent3">
                    <a:lumMod val="110000"/>
                    <a:satMod val="105000"/>
                    <a:tint val="67000"/>
                  </a:schemeClr>
                </a:gs>
                <a:gs pos="50000">
                  <a:srgbClr val="FF9966"/>
                </a:gs>
                <a:gs pos="100000">
                  <a:srgbClr val="F87B22"/>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grpSp>
          <p:nvGrpSpPr>
            <p:cNvPr id="216" name="グループ化 215"/>
            <p:cNvGrpSpPr/>
            <p:nvPr/>
          </p:nvGrpSpPr>
          <p:grpSpPr>
            <a:xfrm>
              <a:off x="6600279" y="2083281"/>
              <a:ext cx="807381" cy="1233792"/>
              <a:chOff x="7514915" y="1774493"/>
              <a:chExt cx="807381" cy="1233792"/>
            </a:xfrm>
          </p:grpSpPr>
          <p:sp>
            <p:nvSpPr>
              <p:cNvPr id="50" name="正方形/長方形 49"/>
              <p:cNvSpPr/>
              <p:nvPr/>
            </p:nvSpPr>
            <p:spPr>
              <a:xfrm>
                <a:off x="7514915" y="1774493"/>
                <a:ext cx="807381" cy="300568"/>
              </a:xfrm>
              <a:prstGeom prst="rect">
                <a:avLst/>
              </a:prstGeom>
              <a:solidFill>
                <a:srgbClr val="E7E6E6">
                  <a:lumMod val="90000"/>
                </a:srgbClr>
              </a:solidFill>
              <a:ln w="12700" cap="flat" cmpd="sng" algn="ctr">
                <a:noFill/>
                <a:prstDash val="solid"/>
                <a:miter lim="800000"/>
              </a:ln>
              <a:effectLst/>
            </p:spPr>
            <p:txBody>
              <a:bodyPr rtlCol="0" anchor="ctr"/>
              <a:lstStyle/>
              <a:p>
                <a:pPr algn="ctr" defTabSz="914400"/>
                <a:r>
                  <a:rPr lang="ja-JP" altLang="en-US" sz="1100" b="1" kern="0" dirty="0">
                    <a:solidFill>
                      <a:srgbClr val="425563"/>
                    </a:solidFill>
                    <a:latin typeface="+mn-ea"/>
                    <a:cs typeface="メイリオ" panose="020B0604030504040204" pitchFamily="50" charset="-128"/>
                  </a:rPr>
                  <a:t>カード会社</a:t>
                </a:r>
                <a:endParaRPr lang="en-US" altLang="ja-JP" sz="1100" b="1" kern="0" dirty="0">
                  <a:solidFill>
                    <a:srgbClr val="425563"/>
                  </a:solidFill>
                  <a:latin typeface="+mn-ea"/>
                  <a:cs typeface="メイリオ" panose="020B0604030504040204" pitchFamily="50" charset="-128"/>
                </a:endParaRPr>
              </a:p>
            </p:txBody>
          </p:sp>
          <p:sp>
            <p:nvSpPr>
              <p:cNvPr id="51" name="正方形/長方形 50"/>
              <p:cNvSpPr/>
              <p:nvPr/>
            </p:nvSpPr>
            <p:spPr>
              <a:xfrm>
                <a:off x="7514915" y="2231172"/>
                <a:ext cx="807381" cy="300568"/>
              </a:xfrm>
              <a:prstGeom prst="rect">
                <a:avLst/>
              </a:prstGeom>
              <a:solidFill>
                <a:srgbClr val="E7E6E6">
                  <a:lumMod val="90000"/>
                </a:srgbClr>
              </a:solidFill>
              <a:ln w="12700" cap="flat" cmpd="sng" algn="ctr">
                <a:noFill/>
                <a:prstDash val="solid"/>
                <a:miter lim="800000"/>
              </a:ln>
              <a:effectLst/>
            </p:spPr>
            <p:txBody>
              <a:bodyPr rtlCol="0" anchor="ctr"/>
              <a:lstStyle/>
              <a:p>
                <a:pPr algn="ctr" defTabSz="914400"/>
                <a:r>
                  <a:rPr lang="ja-JP" altLang="en-US" sz="1100" b="1" kern="0" dirty="0">
                    <a:solidFill>
                      <a:srgbClr val="425563"/>
                    </a:solidFill>
                    <a:latin typeface="+mn-ea"/>
                    <a:cs typeface="メイリオ" panose="020B0604030504040204" pitchFamily="50" charset="-128"/>
                  </a:rPr>
                  <a:t>金融機関</a:t>
                </a:r>
                <a:endParaRPr lang="en-US" altLang="ja-JP" sz="1100" b="1" kern="0" dirty="0">
                  <a:solidFill>
                    <a:srgbClr val="425563"/>
                  </a:solidFill>
                  <a:latin typeface="+mn-ea"/>
                  <a:cs typeface="メイリオ" panose="020B0604030504040204" pitchFamily="50" charset="-128"/>
                </a:endParaRPr>
              </a:p>
            </p:txBody>
          </p:sp>
          <p:sp>
            <p:nvSpPr>
              <p:cNvPr id="52" name="正方形/長方形 51"/>
              <p:cNvSpPr/>
              <p:nvPr/>
            </p:nvSpPr>
            <p:spPr>
              <a:xfrm>
                <a:off x="7514915" y="2707717"/>
                <a:ext cx="807381" cy="300568"/>
              </a:xfrm>
              <a:prstGeom prst="rect">
                <a:avLst/>
              </a:prstGeom>
              <a:solidFill>
                <a:srgbClr val="E7E6E6">
                  <a:lumMod val="90000"/>
                </a:srgbClr>
              </a:solidFill>
              <a:ln w="12700" cap="flat" cmpd="sng" algn="ctr">
                <a:noFill/>
                <a:prstDash val="solid"/>
                <a:miter lim="800000"/>
              </a:ln>
              <a:effectLst/>
            </p:spPr>
            <p:txBody>
              <a:bodyPr lIns="72000" rtlCol="0" anchor="ctr"/>
              <a:lstStyle/>
              <a:p>
                <a:pPr algn="ctr" defTabSz="914400"/>
                <a:r>
                  <a:rPr lang="ja-JP" altLang="en-US" sz="1100" b="1" kern="0" dirty="0">
                    <a:solidFill>
                      <a:srgbClr val="425563"/>
                    </a:solidFill>
                    <a:latin typeface="+mn-ea"/>
                    <a:cs typeface="メイリオ" panose="020B0604030504040204" pitchFamily="50" charset="-128"/>
                  </a:rPr>
                  <a:t>電子マネー</a:t>
                </a:r>
                <a:endParaRPr lang="en-US" altLang="ja-JP" sz="1100" b="1" kern="0" dirty="0">
                  <a:solidFill>
                    <a:srgbClr val="425563"/>
                  </a:solidFill>
                  <a:latin typeface="+mn-ea"/>
                  <a:cs typeface="メイリオ" panose="020B0604030504040204" pitchFamily="50" charset="-128"/>
                </a:endParaRPr>
              </a:p>
              <a:p>
                <a:pPr algn="ctr" defTabSz="914400"/>
                <a:r>
                  <a:rPr lang="ja-JP" altLang="en-US" sz="1100" b="1" kern="0" dirty="0">
                    <a:solidFill>
                      <a:srgbClr val="425563"/>
                    </a:solidFill>
                    <a:latin typeface="+mn-ea"/>
                    <a:cs typeface="メイリオ" panose="020B0604030504040204" pitchFamily="50" charset="-128"/>
                  </a:rPr>
                  <a:t>事業者</a:t>
                </a:r>
                <a:endParaRPr lang="en-US" altLang="ja-JP" sz="1100" b="1" kern="0" dirty="0">
                  <a:solidFill>
                    <a:srgbClr val="425563"/>
                  </a:solidFill>
                  <a:latin typeface="+mn-ea"/>
                  <a:cs typeface="メイリオ" panose="020B0604030504040204" pitchFamily="50" charset="-128"/>
                </a:endParaRPr>
              </a:p>
            </p:txBody>
          </p:sp>
        </p:grpSp>
        <p:grpSp>
          <p:nvGrpSpPr>
            <p:cNvPr id="224" name="グループ化 223"/>
            <p:cNvGrpSpPr/>
            <p:nvPr/>
          </p:nvGrpSpPr>
          <p:grpSpPr>
            <a:xfrm>
              <a:off x="5885788" y="2054822"/>
              <a:ext cx="673363" cy="1173540"/>
              <a:chOff x="6651598" y="1617961"/>
              <a:chExt cx="673363" cy="1173540"/>
            </a:xfrm>
          </p:grpSpPr>
          <p:sp>
            <p:nvSpPr>
              <p:cNvPr id="49" name="フローチャート : 和接合 23"/>
              <p:cNvSpPr/>
              <p:nvPr/>
            </p:nvSpPr>
            <p:spPr>
              <a:xfrm>
                <a:off x="6784500" y="1875668"/>
                <a:ext cx="407559" cy="915833"/>
              </a:xfrm>
              <a:prstGeom prst="flowChartSummingJunction">
                <a:avLst/>
              </a:prstGeom>
              <a:solidFill>
                <a:sysClr val="window" lastClr="FFFFFF"/>
              </a:solidFill>
              <a:ln w="9525" cap="flat" cmpd="sng" algn="ctr">
                <a:solidFill>
                  <a:srgbClr val="6B859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000000"/>
                  </a:solidFill>
                  <a:effectLst/>
                  <a:uLnTx/>
                  <a:uFillTx/>
                  <a:latin typeface="+mn-ea"/>
                </a:endParaRPr>
              </a:p>
            </p:txBody>
          </p:sp>
          <p:pic>
            <p:nvPicPr>
              <p:cNvPr id="53" name="図 5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1598" y="1617961"/>
                <a:ext cx="673363" cy="257707"/>
              </a:xfrm>
              <a:prstGeom prst="rect">
                <a:avLst/>
              </a:prstGeom>
            </p:spPr>
          </p:pic>
        </p:grpSp>
        <p:grpSp>
          <p:nvGrpSpPr>
            <p:cNvPr id="160" name="グループ化 159"/>
            <p:cNvGrpSpPr>
              <a:grpSpLocks noChangeAspect="1"/>
            </p:cNvGrpSpPr>
            <p:nvPr/>
          </p:nvGrpSpPr>
          <p:grpSpPr>
            <a:xfrm>
              <a:off x="3457935" y="2381832"/>
              <a:ext cx="297807" cy="286241"/>
              <a:chOff x="7938785" y="3073598"/>
              <a:chExt cx="595615" cy="572482"/>
            </a:xfrm>
          </p:grpSpPr>
          <p:pic>
            <p:nvPicPr>
              <p:cNvPr id="120" name="Graphic 15">
                <a:extLst>
                  <a:ext uri="{FF2B5EF4-FFF2-40B4-BE49-F238E27FC236}">
                    <a16:creationId xmlns:a16="http://schemas.microsoft.com/office/drawing/2014/main" id="{3AE4BA5B-DE17-F54A-8FC6-8FB0A95F67F2}"/>
                  </a:ext>
                </a:extLst>
              </p:cNvPr>
              <p:cNvPicPr>
                <a:picLocks noChangeAspect="1"/>
              </p:cNvPicPr>
              <p:nvPr/>
            </p:nvPicPr>
            <p:blipFill>
              <a:blip r:embed="rId5">
                <a:extLst>
                  <a:ext uri="{96DAC541-7B7A-43D3-8B79-37D633B846F1}">
                    <asvg:svgBlip xmlns="" xmlns:asvg="http://schemas.microsoft.com/office/drawing/2016/SVG/main" r:embed="rId13"/>
                  </a:ext>
                </a:extLst>
              </a:blip>
              <a:stretch>
                <a:fillRect/>
              </a:stretch>
            </p:blipFill>
            <p:spPr>
              <a:xfrm>
                <a:off x="7961918" y="3073598"/>
                <a:ext cx="572482" cy="572482"/>
              </a:xfrm>
              <a:prstGeom prst="rect">
                <a:avLst/>
              </a:prstGeom>
            </p:spPr>
          </p:pic>
          <p:pic>
            <p:nvPicPr>
              <p:cNvPr id="121" name="Picture 108" descr="mini loc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8785" y="3116083"/>
                <a:ext cx="200815" cy="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 name="グループ化 163"/>
            <p:cNvGrpSpPr/>
            <p:nvPr/>
          </p:nvGrpSpPr>
          <p:grpSpPr>
            <a:xfrm>
              <a:off x="1719302" y="2239539"/>
              <a:ext cx="1605315" cy="969672"/>
              <a:chOff x="1676770" y="1947552"/>
              <a:chExt cx="1605315" cy="969672"/>
            </a:xfrm>
          </p:grpSpPr>
          <p:grpSp>
            <p:nvGrpSpPr>
              <p:cNvPr id="118" name="グループ化 117"/>
              <p:cNvGrpSpPr/>
              <p:nvPr/>
            </p:nvGrpSpPr>
            <p:grpSpPr>
              <a:xfrm>
                <a:off x="1676770" y="1947552"/>
                <a:ext cx="1605315" cy="969672"/>
                <a:chOff x="7261833" y="5093671"/>
                <a:chExt cx="1605315" cy="997290"/>
              </a:xfrm>
            </p:grpSpPr>
            <p:sp>
              <p:nvSpPr>
                <p:cNvPr id="117" name="Rectangle 31">
                  <a:extLst>
                    <a:ext uri="{FF2B5EF4-FFF2-40B4-BE49-F238E27FC236}">
                      <a16:creationId xmlns:a16="http://schemas.microsoft.com/office/drawing/2014/main" id="{0EB8B091-E866-5B45-9D39-DB380AE8EEA5}"/>
                    </a:ext>
                  </a:extLst>
                </p:cNvPr>
                <p:cNvSpPr/>
                <p:nvPr/>
              </p:nvSpPr>
              <p:spPr>
                <a:xfrm>
                  <a:off x="7261833" y="5093671"/>
                  <a:ext cx="1605315" cy="997290"/>
                </a:xfrm>
                <a:prstGeom prst="rect">
                  <a:avLst/>
                </a:prstGeom>
                <a:solidFill>
                  <a:schemeClr val="bg1"/>
                </a:solidFill>
                <a:ln w="50800" cap="flat" cmpd="sng" algn="ctr">
                  <a:solidFill>
                    <a:schemeClr val="accent3">
                      <a:lumMod val="75000"/>
                    </a:schemeClr>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rPr>
                    <a:t>AWS</a:t>
                  </a:r>
                </a:p>
              </p:txBody>
            </p:sp>
            <p:pic>
              <p:nvPicPr>
                <p:cNvPr id="116" name="Graphic 4">
                  <a:extLst>
                    <a:ext uri="{FF2B5EF4-FFF2-40B4-BE49-F238E27FC236}">
                      <a16:creationId xmlns:a16="http://schemas.microsoft.com/office/drawing/2014/main" id="{DC204D33-A451-EF42-B17B-CE77B63E47E0}"/>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285968" y="5130392"/>
                  <a:ext cx="309913" cy="277883"/>
                </a:xfrm>
                <a:prstGeom prst="rect">
                  <a:avLst/>
                </a:prstGeom>
              </p:spPr>
            </p:pic>
          </p:grpSp>
          <p:grpSp>
            <p:nvGrpSpPr>
              <p:cNvPr id="126" name="グループ化 125"/>
              <p:cNvGrpSpPr>
                <a:grpSpLocks noChangeAspect="1"/>
              </p:cNvGrpSpPr>
              <p:nvPr/>
            </p:nvGrpSpPr>
            <p:grpSpPr>
              <a:xfrm>
                <a:off x="2260351" y="2577935"/>
                <a:ext cx="438153" cy="262137"/>
                <a:chOff x="6104717" y="4583595"/>
                <a:chExt cx="2406884" cy="1440000"/>
              </a:xfrm>
            </p:grpSpPr>
            <p:sp>
              <p:nvSpPr>
                <p:cNvPr id="127" name="正方形/長方形 126"/>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グループ化 127"/>
                <p:cNvGrpSpPr>
                  <a:grpSpLocks noChangeAspect="1"/>
                </p:cNvGrpSpPr>
                <p:nvPr/>
              </p:nvGrpSpPr>
              <p:grpSpPr>
                <a:xfrm>
                  <a:off x="6104717" y="4583595"/>
                  <a:ext cx="2406884" cy="1440000"/>
                  <a:chOff x="6106473" y="4113416"/>
                  <a:chExt cx="753195" cy="450623"/>
                </a:xfrm>
              </p:grpSpPr>
              <p:grpSp>
                <p:nvGrpSpPr>
                  <p:cNvPr id="129" name="グループ化 128"/>
                  <p:cNvGrpSpPr>
                    <a:grpSpLocks noChangeAspect="1"/>
                  </p:cNvGrpSpPr>
                  <p:nvPr/>
                </p:nvGrpSpPr>
                <p:grpSpPr>
                  <a:xfrm>
                    <a:off x="6106473" y="4132039"/>
                    <a:ext cx="243905" cy="432000"/>
                    <a:chOff x="6113537" y="3809616"/>
                    <a:chExt cx="423957" cy="750911"/>
                  </a:xfrm>
                </p:grpSpPr>
                <p:sp>
                  <p:nvSpPr>
                    <p:cNvPr id="136"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37"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30" name="グループ化 129"/>
                  <p:cNvGrpSpPr>
                    <a:grpSpLocks noChangeAspect="1"/>
                  </p:cNvGrpSpPr>
                  <p:nvPr/>
                </p:nvGrpSpPr>
                <p:grpSpPr>
                  <a:xfrm>
                    <a:off x="6361118" y="4116499"/>
                    <a:ext cx="243905" cy="432000"/>
                    <a:chOff x="6113537" y="3809616"/>
                    <a:chExt cx="423957" cy="750911"/>
                  </a:xfrm>
                </p:grpSpPr>
                <p:sp>
                  <p:nvSpPr>
                    <p:cNvPr id="134"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35"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31" name="グループ化 130"/>
                  <p:cNvGrpSpPr>
                    <a:grpSpLocks noChangeAspect="1"/>
                  </p:cNvGrpSpPr>
                  <p:nvPr/>
                </p:nvGrpSpPr>
                <p:grpSpPr>
                  <a:xfrm>
                    <a:off x="6615763" y="4113416"/>
                    <a:ext cx="243905" cy="432000"/>
                    <a:chOff x="6113537" y="3809616"/>
                    <a:chExt cx="423957" cy="750911"/>
                  </a:xfrm>
                </p:grpSpPr>
                <p:sp>
                  <p:nvSpPr>
                    <p:cNvPr id="132"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33"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pic>
            <p:nvPicPr>
              <p:cNvPr id="122" name="Picture 2" descr="「tableau ロゴ」の画像検索結果"/>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12690" y="2289146"/>
                <a:ext cx="1333474" cy="27949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2" name="直線矢印コネクタ 161"/>
            <p:cNvCxnSpPr>
              <a:stCxn id="54" idx="1"/>
              <a:endCxn id="117" idx="3"/>
            </p:cNvCxnSpPr>
            <p:nvPr/>
          </p:nvCxnSpPr>
          <p:spPr>
            <a:xfrm flipH="1">
              <a:off x="3324617" y="2708320"/>
              <a:ext cx="455103" cy="16055"/>
            </a:xfrm>
            <a:prstGeom prst="straightConnector1">
              <a:avLst/>
            </a:prstGeom>
            <a:ln w="63500">
              <a:solidFill>
                <a:schemeClr val="accent3">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214" name="グループ化 213"/>
            <p:cNvGrpSpPr/>
            <p:nvPr/>
          </p:nvGrpSpPr>
          <p:grpSpPr>
            <a:xfrm>
              <a:off x="3779720" y="1418355"/>
              <a:ext cx="2070070" cy="2268182"/>
              <a:chOff x="3779720" y="1195068"/>
              <a:chExt cx="2070070" cy="2268182"/>
            </a:xfrm>
          </p:grpSpPr>
          <p:sp>
            <p:nvSpPr>
              <p:cNvPr id="54" name="角丸四角形 53"/>
              <p:cNvSpPr/>
              <p:nvPr/>
            </p:nvSpPr>
            <p:spPr>
              <a:xfrm>
                <a:off x="3779720" y="1506815"/>
                <a:ext cx="2070070" cy="1956435"/>
              </a:xfrm>
              <a:prstGeom prst="roundRect">
                <a:avLst>
                  <a:gd name="adj" fmla="val 1884"/>
                </a:avLst>
              </a:prstGeom>
              <a:solidFill>
                <a:srgbClr val="44546A"/>
              </a:solidFill>
              <a:ln w="12700" cap="flat" cmpd="sng" algn="ctr">
                <a:solidFill>
                  <a:srgbClr val="44546A"/>
                </a:solidFill>
                <a:prstDash val="solid"/>
                <a:miter lim="800000"/>
              </a:ln>
              <a:effectLst/>
            </p:spPr>
            <p:txBody>
              <a:bodyPr rtlCol="0" anchor="ctr"/>
              <a:lstStyle/>
              <a:p>
                <a:pPr algn="ctr" defTabSz="914400">
                  <a:defRPr/>
                </a:pPr>
                <a:endParaRPr lang="ja-JP" altLang="en-US" sz="1000" kern="0" dirty="0" smtClean="0">
                  <a:solidFill>
                    <a:prstClr val="white"/>
                  </a:solidFill>
                  <a:latin typeface="+mn-ea"/>
                  <a:cs typeface="メイリオ" panose="020B0604030504040204" pitchFamily="50" charset="-128"/>
                </a:endParaRPr>
              </a:p>
            </p:txBody>
          </p:sp>
          <p:sp>
            <p:nvSpPr>
              <p:cNvPr id="55" name="正方形/長方形 54"/>
              <p:cNvSpPr/>
              <p:nvPr/>
            </p:nvSpPr>
            <p:spPr>
              <a:xfrm>
                <a:off x="3932433" y="1560228"/>
                <a:ext cx="988018" cy="184666"/>
              </a:xfrm>
              <a:prstGeom prst="rect">
                <a:avLst/>
              </a:prstGeom>
              <a:solidFill>
                <a:srgbClr val="44546A"/>
              </a:solidFill>
              <a:ln w="9525" cap="flat" cmpd="sng" algn="ctr">
                <a:solidFill>
                  <a:srgbClr val="44546A"/>
                </a:solidFill>
                <a:prstDash val="solid"/>
              </a:ln>
              <a:effectLst/>
            </p:spPr>
            <p:txBody>
              <a:bodyPr wrap="none" lIns="36000" tIns="0" rIns="36000" bIns="0" anchor="t">
                <a:spAutoFit/>
              </a:bodyPr>
              <a:lstStyle/>
              <a:p>
                <a:pPr algn="ctr">
                  <a:defRPr/>
                </a:pPr>
                <a:r>
                  <a:rPr lang="en-US" altLang="ja-JP" sz="1200" b="1" kern="0" dirty="0" smtClean="0">
                    <a:solidFill>
                      <a:prstClr val="white"/>
                    </a:solidFill>
                    <a:latin typeface="+mn-ea"/>
                    <a:cs typeface="Meiryo UI" panose="020B0604030504040204" pitchFamily="50" charset="-128"/>
                  </a:rPr>
                  <a:t>CAFIS </a:t>
                </a:r>
                <a:r>
                  <a:rPr lang="ja-JP" altLang="en-US" sz="1200" b="1" kern="0" dirty="0" smtClean="0">
                    <a:solidFill>
                      <a:prstClr val="white"/>
                    </a:solidFill>
                    <a:latin typeface="+mn-ea"/>
                    <a:cs typeface="Meiryo UI" panose="020B0604030504040204" pitchFamily="50" charset="-128"/>
                  </a:rPr>
                  <a:t>センタ</a:t>
                </a:r>
                <a:endParaRPr lang="ja-JP" altLang="en-US" sz="1200" b="1" kern="0" dirty="0">
                  <a:solidFill>
                    <a:prstClr val="white"/>
                  </a:solidFill>
                  <a:latin typeface="+mn-ea"/>
                  <a:cs typeface="Meiryo UI" panose="020B0604030504040204" pitchFamily="50" charset="-128"/>
                </a:endParaRPr>
              </a:p>
            </p:txBody>
          </p:sp>
          <p:sp>
            <p:nvSpPr>
              <p:cNvPr id="56" name="角丸四角形 55"/>
              <p:cNvSpPr/>
              <p:nvPr/>
            </p:nvSpPr>
            <p:spPr>
              <a:xfrm>
                <a:off x="3856363" y="1767551"/>
                <a:ext cx="1916784" cy="1592288"/>
              </a:xfrm>
              <a:prstGeom prst="roundRect">
                <a:avLst>
                  <a:gd name="adj" fmla="val 1884"/>
                </a:avLst>
              </a:prstGeom>
              <a:solidFill>
                <a:sysClr val="window" lastClr="FFFFFF"/>
              </a:solidFill>
              <a:ln w="12700" cap="flat" cmpd="sng" algn="ctr">
                <a:solidFill>
                  <a:srgbClr val="44546A"/>
                </a:solidFill>
                <a:prstDash val="solid"/>
                <a:miter lim="800000"/>
              </a:ln>
              <a:effectLst/>
            </p:spPr>
            <p:txBody>
              <a:bodyPr rtlCol="0" anchor="ctr"/>
              <a:lstStyle/>
              <a:p>
                <a:pPr algn="ctr" defTabSz="914400">
                  <a:defRPr/>
                </a:pPr>
                <a:endParaRPr lang="ja-JP" altLang="en-US" sz="1000" kern="0" dirty="0" smtClean="0">
                  <a:solidFill>
                    <a:prstClr val="white"/>
                  </a:solidFill>
                  <a:latin typeface="+mn-ea"/>
                  <a:cs typeface="メイリオ" panose="020B0604030504040204" pitchFamily="50" charset="-128"/>
                </a:endParaRPr>
              </a:p>
            </p:txBody>
          </p:sp>
          <p:grpSp>
            <p:nvGrpSpPr>
              <p:cNvPr id="211" name="グループ化 210"/>
              <p:cNvGrpSpPr/>
              <p:nvPr/>
            </p:nvGrpSpPr>
            <p:grpSpPr>
              <a:xfrm>
                <a:off x="4076061" y="1842405"/>
                <a:ext cx="1477389" cy="394486"/>
                <a:chOff x="4028103" y="1842405"/>
                <a:chExt cx="1477389" cy="394486"/>
              </a:xfrm>
            </p:grpSpPr>
            <p:pic>
              <p:nvPicPr>
                <p:cNvPr id="165" name="図 164">
                  <a:extLst>
                    <a:ext uri="{FF2B5EF4-FFF2-40B4-BE49-F238E27FC236}">
                      <a16:creationId xmlns:a16="http://schemas.microsoft.com/office/drawing/2014/main" id="{C3441239-CFD2-4925-BA42-8F004A857C86}"/>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85492" y="1842405"/>
                  <a:ext cx="720000" cy="394486"/>
                </a:xfrm>
                <a:prstGeom prst="rect">
                  <a:avLst/>
                </a:prstGeom>
              </p:spPr>
            </p:pic>
            <p:pic>
              <p:nvPicPr>
                <p:cNvPr id="166" name="図 16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028103" y="1853038"/>
                  <a:ext cx="720000" cy="379947"/>
                </a:xfrm>
                <a:prstGeom prst="rect">
                  <a:avLst/>
                </a:prstGeom>
              </p:spPr>
            </p:pic>
          </p:grpSp>
          <p:grpSp>
            <p:nvGrpSpPr>
              <p:cNvPr id="210" name="グループ化 209"/>
              <p:cNvGrpSpPr/>
              <p:nvPr/>
            </p:nvGrpSpPr>
            <p:grpSpPr>
              <a:xfrm>
                <a:off x="3933469" y="2561615"/>
                <a:ext cx="1762573" cy="756000"/>
                <a:chOff x="3927848" y="2561615"/>
                <a:chExt cx="1762573" cy="756000"/>
              </a:xfrm>
            </p:grpSpPr>
            <p:grpSp>
              <p:nvGrpSpPr>
                <p:cNvPr id="114" name="グループ化 113"/>
                <p:cNvGrpSpPr>
                  <a:grpSpLocks noChangeAspect="1"/>
                </p:cNvGrpSpPr>
                <p:nvPr/>
              </p:nvGrpSpPr>
              <p:grpSpPr>
                <a:xfrm>
                  <a:off x="3927848" y="2561615"/>
                  <a:ext cx="1078564" cy="756000"/>
                  <a:chOff x="6104714" y="4228387"/>
                  <a:chExt cx="1225808" cy="859208"/>
                </a:xfrm>
              </p:grpSpPr>
              <p:grpSp>
                <p:nvGrpSpPr>
                  <p:cNvPr id="102" name="グループ化 101"/>
                  <p:cNvGrpSpPr>
                    <a:grpSpLocks noChangeAspect="1"/>
                  </p:cNvGrpSpPr>
                  <p:nvPr/>
                </p:nvGrpSpPr>
                <p:grpSpPr>
                  <a:xfrm>
                    <a:off x="6488103" y="4228387"/>
                    <a:ext cx="842419" cy="504000"/>
                    <a:chOff x="6104717" y="4583595"/>
                    <a:chExt cx="2406884" cy="1440000"/>
                  </a:xfrm>
                </p:grpSpPr>
                <p:sp>
                  <p:nvSpPr>
                    <p:cNvPr id="103" name="正方形/長方形 102"/>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4" name="グループ化 103"/>
                    <p:cNvGrpSpPr>
                      <a:grpSpLocks noChangeAspect="1"/>
                    </p:cNvGrpSpPr>
                    <p:nvPr/>
                  </p:nvGrpSpPr>
                  <p:grpSpPr>
                    <a:xfrm>
                      <a:off x="6104717" y="4583595"/>
                      <a:ext cx="2406884" cy="1440000"/>
                      <a:chOff x="6106473" y="4113416"/>
                      <a:chExt cx="753195" cy="450623"/>
                    </a:xfrm>
                  </p:grpSpPr>
                  <p:grpSp>
                    <p:nvGrpSpPr>
                      <p:cNvPr id="105" name="グループ化 104"/>
                      <p:cNvGrpSpPr>
                        <a:grpSpLocks noChangeAspect="1"/>
                      </p:cNvGrpSpPr>
                      <p:nvPr/>
                    </p:nvGrpSpPr>
                    <p:grpSpPr>
                      <a:xfrm>
                        <a:off x="6106473" y="4132039"/>
                        <a:ext cx="243905" cy="432000"/>
                        <a:chOff x="6113537" y="3809616"/>
                        <a:chExt cx="423957" cy="750911"/>
                      </a:xfrm>
                    </p:grpSpPr>
                    <p:sp>
                      <p:nvSpPr>
                        <p:cNvPr id="112"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13"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06" name="グループ化 105"/>
                      <p:cNvGrpSpPr>
                        <a:grpSpLocks noChangeAspect="1"/>
                      </p:cNvGrpSpPr>
                      <p:nvPr/>
                    </p:nvGrpSpPr>
                    <p:grpSpPr>
                      <a:xfrm>
                        <a:off x="6361118" y="4116499"/>
                        <a:ext cx="243905" cy="432000"/>
                        <a:chOff x="6113537" y="3809616"/>
                        <a:chExt cx="423957" cy="750911"/>
                      </a:xfrm>
                    </p:grpSpPr>
                    <p:sp>
                      <p:nvSpPr>
                        <p:cNvPr id="110"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11"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07" name="グループ化 106"/>
                      <p:cNvGrpSpPr>
                        <a:grpSpLocks noChangeAspect="1"/>
                      </p:cNvGrpSpPr>
                      <p:nvPr/>
                    </p:nvGrpSpPr>
                    <p:grpSpPr>
                      <a:xfrm>
                        <a:off x="6615763" y="4113416"/>
                        <a:ext cx="243905" cy="432000"/>
                        <a:chOff x="6113537" y="3809616"/>
                        <a:chExt cx="423957" cy="750911"/>
                      </a:xfrm>
                    </p:grpSpPr>
                    <p:sp>
                      <p:nvSpPr>
                        <p:cNvPr id="108"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09"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nvGrpSpPr>
                  <p:cNvPr id="90" name="グループ化 89"/>
                  <p:cNvGrpSpPr>
                    <a:grpSpLocks noChangeAspect="1"/>
                  </p:cNvGrpSpPr>
                  <p:nvPr/>
                </p:nvGrpSpPr>
                <p:grpSpPr>
                  <a:xfrm>
                    <a:off x="6296409" y="4405991"/>
                    <a:ext cx="842419" cy="504000"/>
                    <a:chOff x="6104717" y="4583595"/>
                    <a:chExt cx="2406884" cy="1440000"/>
                  </a:xfrm>
                </p:grpSpPr>
                <p:sp>
                  <p:nvSpPr>
                    <p:cNvPr id="91" name="正方形/長方形 90"/>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a:grpSpLocks noChangeAspect="1"/>
                    </p:cNvGrpSpPr>
                    <p:nvPr/>
                  </p:nvGrpSpPr>
                  <p:grpSpPr>
                    <a:xfrm>
                      <a:off x="6104717" y="4583595"/>
                      <a:ext cx="2406884" cy="1440000"/>
                      <a:chOff x="6106473" y="4113416"/>
                      <a:chExt cx="753195" cy="450623"/>
                    </a:xfrm>
                  </p:grpSpPr>
                  <p:grpSp>
                    <p:nvGrpSpPr>
                      <p:cNvPr id="93" name="グループ化 92"/>
                      <p:cNvGrpSpPr>
                        <a:grpSpLocks noChangeAspect="1"/>
                      </p:cNvGrpSpPr>
                      <p:nvPr/>
                    </p:nvGrpSpPr>
                    <p:grpSpPr>
                      <a:xfrm>
                        <a:off x="6106473" y="4132039"/>
                        <a:ext cx="243905" cy="432000"/>
                        <a:chOff x="6113537" y="3809616"/>
                        <a:chExt cx="423957" cy="750911"/>
                      </a:xfrm>
                    </p:grpSpPr>
                    <p:sp>
                      <p:nvSpPr>
                        <p:cNvPr id="100"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01"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94" name="グループ化 93"/>
                      <p:cNvGrpSpPr>
                        <a:grpSpLocks noChangeAspect="1"/>
                      </p:cNvGrpSpPr>
                      <p:nvPr/>
                    </p:nvGrpSpPr>
                    <p:grpSpPr>
                      <a:xfrm>
                        <a:off x="6361118" y="4116499"/>
                        <a:ext cx="243905" cy="432000"/>
                        <a:chOff x="6113537" y="3809616"/>
                        <a:chExt cx="423957" cy="750911"/>
                      </a:xfrm>
                    </p:grpSpPr>
                    <p:sp>
                      <p:nvSpPr>
                        <p:cNvPr id="98"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99"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95" name="グループ化 94"/>
                      <p:cNvGrpSpPr>
                        <a:grpSpLocks noChangeAspect="1"/>
                      </p:cNvGrpSpPr>
                      <p:nvPr/>
                    </p:nvGrpSpPr>
                    <p:grpSpPr>
                      <a:xfrm>
                        <a:off x="6615763" y="4113416"/>
                        <a:ext cx="243905" cy="432000"/>
                        <a:chOff x="6113537" y="3809616"/>
                        <a:chExt cx="423957" cy="750911"/>
                      </a:xfrm>
                    </p:grpSpPr>
                    <p:sp>
                      <p:nvSpPr>
                        <p:cNvPr id="96"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97"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nvGrpSpPr>
                  <p:cNvPr id="89" name="グループ化 88"/>
                  <p:cNvGrpSpPr>
                    <a:grpSpLocks noChangeAspect="1"/>
                  </p:cNvGrpSpPr>
                  <p:nvPr/>
                </p:nvGrpSpPr>
                <p:grpSpPr>
                  <a:xfrm>
                    <a:off x="6104714" y="4583595"/>
                    <a:ext cx="842419" cy="504000"/>
                    <a:chOff x="6104717" y="4583595"/>
                    <a:chExt cx="2406884" cy="1440000"/>
                  </a:xfrm>
                </p:grpSpPr>
                <p:sp>
                  <p:nvSpPr>
                    <p:cNvPr id="88" name="正方形/長方形 87"/>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4" name="グループ化 73"/>
                    <p:cNvGrpSpPr>
                      <a:grpSpLocks noChangeAspect="1"/>
                    </p:cNvGrpSpPr>
                    <p:nvPr/>
                  </p:nvGrpSpPr>
                  <p:grpSpPr>
                    <a:xfrm>
                      <a:off x="6104717" y="4583595"/>
                      <a:ext cx="2406884" cy="1440000"/>
                      <a:chOff x="6106473" y="4113416"/>
                      <a:chExt cx="753195" cy="450623"/>
                    </a:xfrm>
                  </p:grpSpPr>
                  <p:grpSp>
                    <p:nvGrpSpPr>
                      <p:cNvPr id="67" name="グループ化 66"/>
                      <p:cNvGrpSpPr>
                        <a:grpSpLocks noChangeAspect="1"/>
                      </p:cNvGrpSpPr>
                      <p:nvPr/>
                    </p:nvGrpSpPr>
                    <p:grpSpPr>
                      <a:xfrm>
                        <a:off x="6106473" y="4132039"/>
                        <a:ext cx="243905" cy="432000"/>
                        <a:chOff x="6113537" y="3809616"/>
                        <a:chExt cx="423957" cy="750911"/>
                      </a:xfrm>
                    </p:grpSpPr>
                    <p:sp>
                      <p:nvSpPr>
                        <p:cNvPr id="65"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66"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68" name="グループ化 67"/>
                      <p:cNvGrpSpPr>
                        <a:grpSpLocks noChangeAspect="1"/>
                      </p:cNvGrpSpPr>
                      <p:nvPr/>
                    </p:nvGrpSpPr>
                    <p:grpSpPr>
                      <a:xfrm>
                        <a:off x="6361118" y="4116499"/>
                        <a:ext cx="243905" cy="432000"/>
                        <a:chOff x="6113537" y="3809616"/>
                        <a:chExt cx="423957" cy="750911"/>
                      </a:xfrm>
                    </p:grpSpPr>
                    <p:sp>
                      <p:nvSpPr>
                        <p:cNvPr id="69"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70"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71" name="グループ化 70"/>
                      <p:cNvGrpSpPr>
                        <a:grpSpLocks noChangeAspect="1"/>
                      </p:cNvGrpSpPr>
                      <p:nvPr/>
                    </p:nvGrpSpPr>
                    <p:grpSpPr>
                      <a:xfrm>
                        <a:off x="6615763" y="4113416"/>
                        <a:ext cx="243905" cy="432000"/>
                        <a:chOff x="6113537" y="3809616"/>
                        <a:chExt cx="423957" cy="750911"/>
                      </a:xfrm>
                    </p:grpSpPr>
                    <p:sp>
                      <p:nvSpPr>
                        <p:cNvPr id="72"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73"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grpSp>
              <p:nvGrpSpPr>
                <p:cNvPr id="171" name="グループ化 170"/>
                <p:cNvGrpSpPr>
                  <a:grpSpLocks noChangeAspect="1"/>
                </p:cNvGrpSpPr>
                <p:nvPr/>
              </p:nvGrpSpPr>
              <p:grpSpPr>
                <a:xfrm>
                  <a:off x="4611857" y="2561615"/>
                  <a:ext cx="1078564" cy="756000"/>
                  <a:chOff x="6104714" y="4228387"/>
                  <a:chExt cx="1225808" cy="859208"/>
                </a:xfrm>
              </p:grpSpPr>
              <p:grpSp>
                <p:nvGrpSpPr>
                  <p:cNvPr id="172" name="グループ化 171"/>
                  <p:cNvGrpSpPr>
                    <a:grpSpLocks noChangeAspect="1"/>
                  </p:cNvGrpSpPr>
                  <p:nvPr/>
                </p:nvGrpSpPr>
                <p:grpSpPr>
                  <a:xfrm>
                    <a:off x="6488103" y="4228387"/>
                    <a:ext cx="842419" cy="504000"/>
                    <a:chOff x="6104717" y="4583595"/>
                    <a:chExt cx="2406884" cy="1440000"/>
                  </a:xfrm>
                </p:grpSpPr>
                <p:sp>
                  <p:nvSpPr>
                    <p:cNvPr id="197" name="正方形/長方形 196"/>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8" name="グループ化 197"/>
                    <p:cNvGrpSpPr>
                      <a:grpSpLocks noChangeAspect="1"/>
                    </p:cNvGrpSpPr>
                    <p:nvPr/>
                  </p:nvGrpSpPr>
                  <p:grpSpPr>
                    <a:xfrm>
                      <a:off x="6104717" y="4583595"/>
                      <a:ext cx="2406884" cy="1440000"/>
                      <a:chOff x="6106473" y="4113416"/>
                      <a:chExt cx="753195" cy="450623"/>
                    </a:xfrm>
                  </p:grpSpPr>
                  <p:grpSp>
                    <p:nvGrpSpPr>
                      <p:cNvPr id="199" name="グループ化 198"/>
                      <p:cNvGrpSpPr>
                        <a:grpSpLocks noChangeAspect="1"/>
                      </p:cNvGrpSpPr>
                      <p:nvPr/>
                    </p:nvGrpSpPr>
                    <p:grpSpPr>
                      <a:xfrm>
                        <a:off x="6106473" y="4132039"/>
                        <a:ext cx="243905" cy="432000"/>
                        <a:chOff x="6113537" y="3809616"/>
                        <a:chExt cx="423957" cy="750911"/>
                      </a:xfrm>
                    </p:grpSpPr>
                    <p:sp>
                      <p:nvSpPr>
                        <p:cNvPr id="206"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207"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200" name="グループ化 199"/>
                      <p:cNvGrpSpPr>
                        <a:grpSpLocks noChangeAspect="1"/>
                      </p:cNvGrpSpPr>
                      <p:nvPr/>
                    </p:nvGrpSpPr>
                    <p:grpSpPr>
                      <a:xfrm>
                        <a:off x="6361118" y="4116499"/>
                        <a:ext cx="243905" cy="432000"/>
                        <a:chOff x="6113537" y="3809616"/>
                        <a:chExt cx="423957" cy="750911"/>
                      </a:xfrm>
                    </p:grpSpPr>
                    <p:sp>
                      <p:nvSpPr>
                        <p:cNvPr id="204"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205"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201" name="グループ化 200"/>
                      <p:cNvGrpSpPr>
                        <a:grpSpLocks noChangeAspect="1"/>
                      </p:cNvGrpSpPr>
                      <p:nvPr/>
                    </p:nvGrpSpPr>
                    <p:grpSpPr>
                      <a:xfrm>
                        <a:off x="6615763" y="4113416"/>
                        <a:ext cx="243905" cy="432000"/>
                        <a:chOff x="6113537" y="3809616"/>
                        <a:chExt cx="423957" cy="750911"/>
                      </a:xfrm>
                    </p:grpSpPr>
                    <p:sp>
                      <p:nvSpPr>
                        <p:cNvPr id="202"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203"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nvGrpSpPr>
                  <p:cNvPr id="173" name="グループ化 172"/>
                  <p:cNvGrpSpPr>
                    <a:grpSpLocks noChangeAspect="1"/>
                  </p:cNvGrpSpPr>
                  <p:nvPr/>
                </p:nvGrpSpPr>
                <p:grpSpPr>
                  <a:xfrm>
                    <a:off x="6296409" y="4405991"/>
                    <a:ext cx="842419" cy="504000"/>
                    <a:chOff x="6104717" y="4583595"/>
                    <a:chExt cx="2406884" cy="1440000"/>
                  </a:xfrm>
                </p:grpSpPr>
                <p:sp>
                  <p:nvSpPr>
                    <p:cNvPr id="186" name="正方形/長方形 185"/>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7" name="グループ化 186"/>
                    <p:cNvGrpSpPr>
                      <a:grpSpLocks noChangeAspect="1"/>
                    </p:cNvGrpSpPr>
                    <p:nvPr/>
                  </p:nvGrpSpPr>
                  <p:grpSpPr>
                    <a:xfrm>
                      <a:off x="6104717" y="4583595"/>
                      <a:ext cx="2406884" cy="1440000"/>
                      <a:chOff x="6106473" y="4113416"/>
                      <a:chExt cx="753195" cy="450623"/>
                    </a:xfrm>
                  </p:grpSpPr>
                  <p:grpSp>
                    <p:nvGrpSpPr>
                      <p:cNvPr id="188" name="グループ化 187"/>
                      <p:cNvGrpSpPr>
                        <a:grpSpLocks noChangeAspect="1"/>
                      </p:cNvGrpSpPr>
                      <p:nvPr/>
                    </p:nvGrpSpPr>
                    <p:grpSpPr>
                      <a:xfrm>
                        <a:off x="6106473" y="4132039"/>
                        <a:ext cx="243905" cy="432000"/>
                        <a:chOff x="6113537" y="3809616"/>
                        <a:chExt cx="423957" cy="750911"/>
                      </a:xfrm>
                    </p:grpSpPr>
                    <p:sp>
                      <p:nvSpPr>
                        <p:cNvPr id="195"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96"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89" name="グループ化 188"/>
                      <p:cNvGrpSpPr>
                        <a:grpSpLocks noChangeAspect="1"/>
                      </p:cNvGrpSpPr>
                      <p:nvPr/>
                    </p:nvGrpSpPr>
                    <p:grpSpPr>
                      <a:xfrm>
                        <a:off x="6361118" y="4116499"/>
                        <a:ext cx="243905" cy="432000"/>
                        <a:chOff x="6113537" y="3809616"/>
                        <a:chExt cx="423957" cy="750911"/>
                      </a:xfrm>
                    </p:grpSpPr>
                    <p:sp>
                      <p:nvSpPr>
                        <p:cNvPr id="193"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94"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90" name="グループ化 189"/>
                      <p:cNvGrpSpPr>
                        <a:grpSpLocks noChangeAspect="1"/>
                      </p:cNvGrpSpPr>
                      <p:nvPr/>
                    </p:nvGrpSpPr>
                    <p:grpSpPr>
                      <a:xfrm>
                        <a:off x="6615763" y="4113416"/>
                        <a:ext cx="243905" cy="432000"/>
                        <a:chOff x="6113537" y="3809616"/>
                        <a:chExt cx="423957" cy="750911"/>
                      </a:xfrm>
                    </p:grpSpPr>
                    <p:sp>
                      <p:nvSpPr>
                        <p:cNvPr id="191"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92"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nvGrpSpPr>
                  <p:cNvPr id="174" name="グループ化 173"/>
                  <p:cNvGrpSpPr>
                    <a:grpSpLocks noChangeAspect="1"/>
                  </p:cNvGrpSpPr>
                  <p:nvPr/>
                </p:nvGrpSpPr>
                <p:grpSpPr>
                  <a:xfrm>
                    <a:off x="6104714" y="4583595"/>
                    <a:ext cx="842419" cy="504000"/>
                    <a:chOff x="6104717" y="4583595"/>
                    <a:chExt cx="2406884" cy="1440000"/>
                  </a:xfrm>
                </p:grpSpPr>
                <p:sp>
                  <p:nvSpPr>
                    <p:cNvPr id="175" name="正方形/長方形 174"/>
                    <p:cNvSpPr/>
                    <p:nvPr/>
                  </p:nvSpPr>
                  <p:spPr>
                    <a:xfrm>
                      <a:off x="6141368" y="4787750"/>
                      <a:ext cx="2264502" cy="118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6" name="グループ化 175"/>
                    <p:cNvGrpSpPr>
                      <a:grpSpLocks noChangeAspect="1"/>
                    </p:cNvGrpSpPr>
                    <p:nvPr/>
                  </p:nvGrpSpPr>
                  <p:grpSpPr>
                    <a:xfrm>
                      <a:off x="6104717" y="4583595"/>
                      <a:ext cx="2406884" cy="1440000"/>
                      <a:chOff x="6106473" y="4113416"/>
                      <a:chExt cx="753195" cy="450623"/>
                    </a:xfrm>
                  </p:grpSpPr>
                  <p:grpSp>
                    <p:nvGrpSpPr>
                      <p:cNvPr id="177" name="グループ化 176"/>
                      <p:cNvGrpSpPr>
                        <a:grpSpLocks noChangeAspect="1"/>
                      </p:cNvGrpSpPr>
                      <p:nvPr/>
                    </p:nvGrpSpPr>
                    <p:grpSpPr>
                      <a:xfrm>
                        <a:off x="6106473" y="4132039"/>
                        <a:ext cx="243905" cy="432000"/>
                        <a:chOff x="6113537" y="3809616"/>
                        <a:chExt cx="423957" cy="750911"/>
                      </a:xfrm>
                    </p:grpSpPr>
                    <p:sp>
                      <p:nvSpPr>
                        <p:cNvPr id="184"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85"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78" name="グループ化 177"/>
                      <p:cNvGrpSpPr>
                        <a:grpSpLocks noChangeAspect="1"/>
                      </p:cNvGrpSpPr>
                      <p:nvPr/>
                    </p:nvGrpSpPr>
                    <p:grpSpPr>
                      <a:xfrm>
                        <a:off x="6361118" y="4116499"/>
                        <a:ext cx="243905" cy="432000"/>
                        <a:chOff x="6113537" y="3809616"/>
                        <a:chExt cx="423957" cy="750911"/>
                      </a:xfrm>
                    </p:grpSpPr>
                    <p:sp>
                      <p:nvSpPr>
                        <p:cNvPr id="182"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83"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nvGrpSpPr>
                      <p:cNvPr id="179" name="グループ化 178"/>
                      <p:cNvGrpSpPr>
                        <a:grpSpLocks noChangeAspect="1"/>
                      </p:cNvGrpSpPr>
                      <p:nvPr/>
                    </p:nvGrpSpPr>
                    <p:grpSpPr>
                      <a:xfrm>
                        <a:off x="6615763" y="4113416"/>
                        <a:ext cx="243905" cy="432000"/>
                        <a:chOff x="6113537" y="3809616"/>
                        <a:chExt cx="423957" cy="750911"/>
                      </a:xfrm>
                    </p:grpSpPr>
                    <p:sp>
                      <p:nvSpPr>
                        <p:cNvPr id="180" name="Freeform 12"/>
                        <p:cNvSpPr>
                          <a:spLocks/>
                        </p:cNvSpPr>
                        <p:nvPr/>
                      </p:nvSpPr>
                      <p:spPr bwMode="auto">
                        <a:xfrm>
                          <a:off x="6133473" y="3809616"/>
                          <a:ext cx="404021" cy="750911"/>
                        </a:xfrm>
                        <a:custGeom>
                          <a:avLst/>
                          <a:gdLst>
                            <a:gd name="T0" fmla="*/ 232 w 255"/>
                            <a:gd name="T1" fmla="*/ 0 h 483"/>
                            <a:gd name="T2" fmla="*/ 100 w 255"/>
                            <a:gd name="T3" fmla="*/ 0 h 483"/>
                            <a:gd name="T4" fmla="*/ 86 w 255"/>
                            <a:gd name="T5" fmla="*/ 5 h 483"/>
                            <a:gd name="T6" fmla="*/ 86 w 255"/>
                            <a:gd name="T7" fmla="*/ 5 h 483"/>
                            <a:gd name="T8" fmla="*/ 0 w 255"/>
                            <a:gd name="T9" fmla="*/ 66 h 483"/>
                            <a:gd name="T10" fmla="*/ 11 w 255"/>
                            <a:gd name="T11" fmla="*/ 63 h 483"/>
                            <a:gd name="T12" fmla="*/ 142 w 255"/>
                            <a:gd name="T13" fmla="*/ 63 h 483"/>
                            <a:gd name="T14" fmla="*/ 166 w 255"/>
                            <a:gd name="T15" fmla="*/ 87 h 483"/>
                            <a:gd name="T16" fmla="*/ 166 w 255"/>
                            <a:gd name="T17" fmla="*/ 463 h 483"/>
                            <a:gd name="T18" fmla="*/ 155 w 255"/>
                            <a:gd name="T19" fmla="*/ 483 h 483"/>
                            <a:gd name="T20" fmla="*/ 155 w 255"/>
                            <a:gd name="T21" fmla="*/ 483 h 483"/>
                            <a:gd name="T22" fmla="*/ 243 w 255"/>
                            <a:gd name="T23" fmla="*/ 421 h 483"/>
                            <a:gd name="T24" fmla="*/ 255 w 255"/>
                            <a:gd name="T25" fmla="*/ 400 h 483"/>
                            <a:gd name="T26" fmla="*/ 255 w 255"/>
                            <a:gd name="T27" fmla="*/ 24 h 483"/>
                            <a:gd name="T28" fmla="*/ 232 w 255"/>
                            <a:gd name="T2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483">
                              <a:moveTo>
                                <a:pt x="232" y="0"/>
                              </a:moveTo>
                              <a:cubicBezTo>
                                <a:pt x="100" y="0"/>
                                <a:pt x="100" y="0"/>
                                <a:pt x="100" y="0"/>
                              </a:cubicBezTo>
                              <a:cubicBezTo>
                                <a:pt x="95" y="0"/>
                                <a:pt x="90" y="2"/>
                                <a:pt x="86" y="5"/>
                              </a:cubicBezTo>
                              <a:cubicBezTo>
                                <a:pt x="86" y="5"/>
                                <a:pt x="86" y="5"/>
                                <a:pt x="86" y="5"/>
                              </a:cubicBezTo>
                              <a:cubicBezTo>
                                <a:pt x="0" y="66"/>
                                <a:pt x="0" y="66"/>
                                <a:pt x="0" y="66"/>
                              </a:cubicBezTo>
                              <a:cubicBezTo>
                                <a:pt x="3" y="64"/>
                                <a:pt x="7" y="63"/>
                                <a:pt x="11" y="63"/>
                              </a:cubicBezTo>
                              <a:cubicBezTo>
                                <a:pt x="142" y="63"/>
                                <a:pt x="142" y="63"/>
                                <a:pt x="142" y="63"/>
                              </a:cubicBezTo>
                              <a:cubicBezTo>
                                <a:pt x="155" y="63"/>
                                <a:pt x="166" y="74"/>
                                <a:pt x="166" y="87"/>
                              </a:cubicBezTo>
                              <a:cubicBezTo>
                                <a:pt x="166" y="463"/>
                                <a:pt x="166" y="463"/>
                                <a:pt x="166" y="463"/>
                              </a:cubicBezTo>
                              <a:cubicBezTo>
                                <a:pt x="166" y="471"/>
                                <a:pt x="161" y="479"/>
                                <a:pt x="155" y="483"/>
                              </a:cubicBezTo>
                              <a:cubicBezTo>
                                <a:pt x="155" y="483"/>
                                <a:pt x="155" y="483"/>
                                <a:pt x="155" y="483"/>
                              </a:cubicBezTo>
                              <a:cubicBezTo>
                                <a:pt x="243" y="421"/>
                                <a:pt x="243" y="421"/>
                                <a:pt x="243" y="421"/>
                              </a:cubicBezTo>
                              <a:cubicBezTo>
                                <a:pt x="250" y="417"/>
                                <a:pt x="255" y="409"/>
                                <a:pt x="255" y="400"/>
                              </a:cubicBezTo>
                              <a:cubicBezTo>
                                <a:pt x="255" y="24"/>
                                <a:pt x="255" y="24"/>
                                <a:pt x="255" y="24"/>
                              </a:cubicBezTo>
                              <a:cubicBezTo>
                                <a:pt x="255" y="11"/>
                                <a:pt x="245" y="0"/>
                                <a:pt x="232" y="0"/>
                              </a:cubicBez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sp>
                      <p:nvSpPr>
                        <p:cNvPr id="181" name="Freeform 13"/>
                        <p:cNvSpPr>
                          <a:spLocks noEditPoints="1"/>
                        </p:cNvSpPr>
                        <p:nvPr/>
                      </p:nvSpPr>
                      <p:spPr bwMode="auto">
                        <a:xfrm>
                          <a:off x="6113537" y="3920666"/>
                          <a:ext cx="269791" cy="639861"/>
                        </a:xfrm>
                        <a:custGeom>
                          <a:avLst/>
                          <a:gdLst>
                            <a:gd name="T0" fmla="*/ 150 w 172"/>
                            <a:gd name="T1" fmla="*/ 0 h 410"/>
                            <a:gd name="T2" fmla="*/ 23 w 172"/>
                            <a:gd name="T3" fmla="*/ 0 h 410"/>
                            <a:gd name="T4" fmla="*/ 12 w 172"/>
                            <a:gd name="T5" fmla="*/ 3 h 410"/>
                            <a:gd name="T6" fmla="*/ 0 w 172"/>
                            <a:gd name="T7" fmla="*/ 23 h 410"/>
                            <a:gd name="T8" fmla="*/ 0 w 172"/>
                            <a:gd name="T9" fmla="*/ 387 h 410"/>
                            <a:gd name="T10" fmla="*/ 23 w 172"/>
                            <a:gd name="T11" fmla="*/ 410 h 410"/>
                            <a:gd name="T12" fmla="*/ 150 w 172"/>
                            <a:gd name="T13" fmla="*/ 410 h 410"/>
                            <a:gd name="T14" fmla="*/ 162 w 172"/>
                            <a:gd name="T15" fmla="*/ 406 h 410"/>
                            <a:gd name="T16" fmla="*/ 172 w 172"/>
                            <a:gd name="T17" fmla="*/ 387 h 410"/>
                            <a:gd name="T18" fmla="*/ 172 w 172"/>
                            <a:gd name="T19" fmla="*/ 23 h 410"/>
                            <a:gd name="T20" fmla="*/ 150 w 172"/>
                            <a:gd name="T21" fmla="*/ 0 h 410"/>
                            <a:gd name="T22" fmla="*/ 150 w 172"/>
                            <a:gd name="T23" fmla="*/ 37 h 410"/>
                            <a:gd name="T24" fmla="*/ 150 w 172"/>
                            <a:gd name="T25" fmla="*/ 61 h 410"/>
                            <a:gd name="T26" fmla="*/ 86 w 172"/>
                            <a:gd name="T27" fmla="*/ 61 h 410"/>
                            <a:gd name="T28" fmla="*/ 23 w 172"/>
                            <a:gd name="T29" fmla="*/ 61 h 410"/>
                            <a:gd name="T30" fmla="*/ 23 w 172"/>
                            <a:gd name="T31" fmla="*/ 37 h 410"/>
                            <a:gd name="T32" fmla="*/ 86 w 172"/>
                            <a:gd name="T33" fmla="*/ 37 h 410"/>
                            <a:gd name="T34" fmla="*/ 150 w 172"/>
                            <a:gd name="T35" fmla="*/ 37 h 410"/>
                            <a:gd name="T36" fmla="*/ 23 w 172"/>
                            <a:gd name="T37" fmla="*/ 75 h 410"/>
                            <a:gd name="T38" fmla="*/ 86 w 172"/>
                            <a:gd name="T39" fmla="*/ 75 h 410"/>
                            <a:gd name="T40" fmla="*/ 150 w 172"/>
                            <a:gd name="T41" fmla="*/ 75 h 410"/>
                            <a:gd name="T42" fmla="*/ 150 w 172"/>
                            <a:gd name="T43" fmla="*/ 100 h 410"/>
                            <a:gd name="T44" fmla="*/ 86 w 172"/>
                            <a:gd name="T45" fmla="*/ 100 h 410"/>
                            <a:gd name="T46" fmla="*/ 23 w 172"/>
                            <a:gd name="T47" fmla="*/ 100 h 410"/>
                            <a:gd name="T48" fmla="*/ 23 w 172"/>
                            <a:gd name="T49" fmla="*/ 75 h 410"/>
                            <a:gd name="T50" fmla="*/ 23 w 172"/>
                            <a:gd name="T51" fmla="*/ 138 h 410"/>
                            <a:gd name="T52" fmla="*/ 23 w 172"/>
                            <a:gd name="T53" fmla="*/ 114 h 410"/>
                            <a:gd name="T54" fmla="*/ 86 w 172"/>
                            <a:gd name="T55" fmla="*/ 114 h 410"/>
                            <a:gd name="T56" fmla="*/ 150 w 172"/>
                            <a:gd name="T57" fmla="*/ 114 h 410"/>
                            <a:gd name="T58" fmla="*/ 150 w 172"/>
                            <a:gd name="T59" fmla="*/ 138 h 410"/>
                            <a:gd name="T60" fmla="*/ 86 w 172"/>
                            <a:gd name="T61" fmla="*/ 138 h 410"/>
                            <a:gd name="T62" fmla="*/ 23 w 172"/>
                            <a:gd name="T63" fmla="*/ 13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410">
                              <a:moveTo>
                                <a:pt x="150" y="0"/>
                              </a:moveTo>
                              <a:cubicBezTo>
                                <a:pt x="23" y="0"/>
                                <a:pt x="23" y="0"/>
                                <a:pt x="23" y="0"/>
                              </a:cubicBezTo>
                              <a:cubicBezTo>
                                <a:pt x="19" y="0"/>
                                <a:pt x="15" y="1"/>
                                <a:pt x="12" y="3"/>
                              </a:cubicBezTo>
                              <a:cubicBezTo>
                                <a:pt x="5" y="7"/>
                                <a:pt x="0" y="14"/>
                                <a:pt x="0" y="23"/>
                              </a:cubicBezTo>
                              <a:cubicBezTo>
                                <a:pt x="0" y="387"/>
                                <a:pt x="0" y="387"/>
                                <a:pt x="0" y="387"/>
                              </a:cubicBezTo>
                              <a:cubicBezTo>
                                <a:pt x="0" y="400"/>
                                <a:pt x="10" y="410"/>
                                <a:pt x="23" y="410"/>
                              </a:cubicBezTo>
                              <a:cubicBezTo>
                                <a:pt x="150" y="410"/>
                                <a:pt x="150" y="410"/>
                                <a:pt x="150" y="410"/>
                              </a:cubicBezTo>
                              <a:cubicBezTo>
                                <a:pt x="154" y="410"/>
                                <a:pt x="158" y="408"/>
                                <a:pt x="162" y="406"/>
                              </a:cubicBezTo>
                              <a:cubicBezTo>
                                <a:pt x="168" y="402"/>
                                <a:pt x="172" y="395"/>
                                <a:pt x="172" y="387"/>
                              </a:cubicBezTo>
                              <a:cubicBezTo>
                                <a:pt x="172" y="23"/>
                                <a:pt x="172" y="23"/>
                                <a:pt x="172" y="23"/>
                              </a:cubicBezTo>
                              <a:cubicBezTo>
                                <a:pt x="172" y="10"/>
                                <a:pt x="162" y="0"/>
                                <a:pt x="150" y="0"/>
                              </a:cubicBezTo>
                              <a:close/>
                              <a:moveTo>
                                <a:pt x="150" y="37"/>
                              </a:moveTo>
                              <a:cubicBezTo>
                                <a:pt x="150" y="61"/>
                                <a:pt x="150" y="61"/>
                                <a:pt x="150" y="61"/>
                              </a:cubicBezTo>
                              <a:cubicBezTo>
                                <a:pt x="86" y="61"/>
                                <a:pt x="86" y="61"/>
                                <a:pt x="86" y="61"/>
                              </a:cubicBezTo>
                              <a:cubicBezTo>
                                <a:pt x="23" y="61"/>
                                <a:pt x="23" y="61"/>
                                <a:pt x="23" y="61"/>
                              </a:cubicBezTo>
                              <a:cubicBezTo>
                                <a:pt x="23" y="37"/>
                                <a:pt x="23" y="37"/>
                                <a:pt x="23" y="37"/>
                              </a:cubicBezTo>
                              <a:cubicBezTo>
                                <a:pt x="86" y="37"/>
                                <a:pt x="86" y="37"/>
                                <a:pt x="86" y="37"/>
                              </a:cubicBezTo>
                              <a:lnTo>
                                <a:pt x="150" y="37"/>
                              </a:lnTo>
                              <a:close/>
                              <a:moveTo>
                                <a:pt x="23" y="75"/>
                              </a:moveTo>
                              <a:cubicBezTo>
                                <a:pt x="86" y="75"/>
                                <a:pt x="86" y="75"/>
                                <a:pt x="86" y="75"/>
                              </a:cubicBezTo>
                              <a:cubicBezTo>
                                <a:pt x="150" y="75"/>
                                <a:pt x="150" y="75"/>
                                <a:pt x="150" y="75"/>
                              </a:cubicBezTo>
                              <a:cubicBezTo>
                                <a:pt x="150" y="100"/>
                                <a:pt x="150" y="100"/>
                                <a:pt x="150" y="100"/>
                              </a:cubicBezTo>
                              <a:cubicBezTo>
                                <a:pt x="86" y="100"/>
                                <a:pt x="86" y="100"/>
                                <a:pt x="86" y="100"/>
                              </a:cubicBezTo>
                              <a:cubicBezTo>
                                <a:pt x="23" y="100"/>
                                <a:pt x="23" y="100"/>
                                <a:pt x="23" y="100"/>
                              </a:cubicBezTo>
                              <a:lnTo>
                                <a:pt x="23" y="75"/>
                              </a:lnTo>
                              <a:close/>
                              <a:moveTo>
                                <a:pt x="23" y="138"/>
                              </a:moveTo>
                              <a:cubicBezTo>
                                <a:pt x="23" y="114"/>
                                <a:pt x="23" y="114"/>
                                <a:pt x="23" y="114"/>
                              </a:cubicBezTo>
                              <a:cubicBezTo>
                                <a:pt x="86" y="114"/>
                                <a:pt x="86" y="114"/>
                                <a:pt x="86" y="114"/>
                              </a:cubicBezTo>
                              <a:cubicBezTo>
                                <a:pt x="150" y="114"/>
                                <a:pt x="150" y="114"/>
                                <a:pt x="150" y="114"/>
                              </a:cubicBezTo>
                              <a:cubicBezTo>
                                <a:pt x="150" y="138"/>
                                <a:pt x="150" y="138"/>
                                <a:pt x="150" y="138"/>
                              </a:cubicBezTo>
                              <a:cubicBezTo>
                                <a:pt x="86" y="138"/>
                                <a:pt x="86" y="138"/>
                                <a:pt x="86" y="138"/>
                              </a:cubicBezTo>
                              <a:lnTo>
                                <a:pt x="23" y="138"/>
                              </a:lnTo>
                              <a:close/>
                            </a:path>
                          </a:pathLst>
                        </a:custGeom>
                        <a:solidFill>
                          <a:srgbClr val="425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25880" eaLnBrk="1" fontAlgn="auto" latinLnBrk="0" hangingPunct="1">
                            <a:lnSpc>
                              <a:spcPct val="100000"/>
                            </a:lnSpc>
                            <a:spcBef>
                              <a:spcPts val="0"/>
                            </a:spcBef>
                            <a:spcAft>
                              <a:spcPts val="0"/>
                            </a:spcAft>
                            <a:buClrTx/>
                            <a:buSzTx/>
                            <a:buFontTx/>
                            <a:buNone/>
                            <a:tabLst/>
                            <a:defRPr/>
                          </a:pPr>
                          <a:endParaRPr kumimoji="1" lang="ja-JP" altLang="en-US" sz="1822" b="0" i="0" u="none" strike="noStrike" kern="0" cap="none" spc="0" normalizeH="0" baseline="0" noProof="0" smtClean="0">
                            <a:ln>
                              <a:noFill/>
                            </a:ln>
                            <a:solidFill>
                              <a:prstClr val="black"/>
                            </a:solidFill>
                            <a:effectLst/>
                            <a:uLnTx/>
                            <a:uFillTx/>
                            <a:latin typeface="+mn-ea"/>
                          </a:endParaRPr>
                        </a:p>
                      </p:txBody>
                    </p:sp>
                  </p:grpSp>
                </p:grpSp>
              </p:grpSp>
            </p:grpSp>
          </p:grpSp>
          <p:sp>
            <p:nvSpPr>
              <p:cNvPr id="208" name="正方形/長方形 207"/>
              <p:cNvSpPr/>
              <p:nvPr/>
            </p:nvSpPr>
            <p:spPr>
              <a:xfrm>
                <a:off x="4165379" y="2238734"/>
                <a:ext cx="1298753" cy="267830"/>
              </a:xfrm>
              <a:prstGeom prst="rect">
                <a:avLst/>
              </a:prstGeom>
              <a:noFill/>
            </p:spPr>
            <p:txBody>
              <a:bodyPr wrap="none">
                <a:spAutoFit/>
              </a:bodyPr>
              <a:lstStyle/>
              <a:p>
                <a:pPr algn="ctr" defTabSz="752256">
                  <a:lnSpc>
                    <a:spcPct val="130000"/>
                  </a:lnSpc>
                  <a:spcAft>
                    <a:spcPts val="488"/>
                  </a:spcAft>
                </a:pPr>
                <a:r>
                  <a:rPr lang="ja-JP" altLang="en-US" sz="1000" b="1" dirty="0">
                    <a:solidFill>
                      <a:srgbClr val="FF66FF"/>
                    </a:solidFill>
                    <a:latin typeface="+mn-ea"/>
                    <a:cs typeface="Meiryo UI" panose="020B0604030504040204" pitchFamily="50" charset="-128"/>
                  </a:rPr>
                  <a:t>デジタルバックオフィス</a:t>
                </a:r>
                <a:endParaRPr lang="en-US" altLang="ja-JP" sz="1000" b="1" dirty="0">
                  <a:solidFill>
                    <a:srgbClr val="FF66FF"/>
                  </a:solidFill>
                  <a:latin typeface="+mn-ea"/>
                  <a:cs typeface="Meiryo UI" panose="020B0604030504040204" pitchFamily="50" charset="-128"/>
                </a:endParaRPr>
              </a:p>
            </p:txBody>
          </p:sp>
          <p:pic>
            <p:nvPicPr>
              <p:cNvPr id="209" name="図 20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225396" y="1195068"/>
                <a:ext cx="1178719" cy="300038"/>
              </a:xfrm>
              <a:prstGeom prst="rect">
                <a:avLst/>
              </a:prstGeom>
            </p:spPr>
          </p:pic>
        </p:grpSp>
        <p:cxnSp>
          <p:nvCxnSpPr>
            <p:cNvPr id="217" name="直線矢印コネクタ 216"/>
            <p:cNvCxnSpPr>
              <a:stCxn id="54" idx="3"/>
              <a:endCxn id="52" idx="1"/>
            </p:cNvCxnSpPr>
            <p:nvPr/>
          </p:nvCxnSpPr>
          <p:spPr>
            <a:xfrm>
              <a:off x="5849790" y="2708320"/>
              <a:ext cx="750489" cy="458469"/>
            </a:xfrm>
            <a:prstGeom prst="straightConnector1">
              <a:avLst/>
            </a:prstGeom>
            <a:noFill/>
            <a:ln w="28575" cap="flat" cmpd="sng" algn="ctr">
              <a:solidFill>
                <a:sysClr val="windowText" lastClr="000000"/>
              </a:solidFill>
              <a:prstDash val="solid"/>
              <a:headEnd type="none"/>
              <a:tailEnd type="triangle"/>
            </a:ln>
            <a:effectLst/>
          </p:spPr>
        </p:cxnSp>
        <p:cxnSp>
          <p:nvCxnSpPr>
            <p:cNvPr id="221" name="直線矢印コネクタ 220"/>
            <p:cNvCxnSpPr>
              <a:stCxn id="54" idx="3"/>
              <a:endCxn id="50" idx="1"/>
            </p:cNvCxnSpPr>
            <p:nvPr/>
          </p:nvCxnSpPr>
          <p:spPr>
            <a:xfrm flipV="1">
              <a:off x="5849790" y="2233565"/>
              <a:ext cx="750489" cy="474755"/>
            </a:xfrm>
            <a:prstGeom prst="straightConnector1">
              <a:avLst/>
            </a:prstGeom>
            <a:noFill/>
            <a:ln w="28575" cap="flat" cmpd="sng" algn="ctr">
              <a:solidFill>
                <a:sysClr val="windowText" lastClr="000000"/>
              </a:solidFill>
              <a:prstDash val="solid"/>
              <a:headEnd type="none"/>
              <a:tailEnd type="triangle"/>
            </a:ln>
            <a:effectLst/>
          </p:spPr>
        </p:cxnSp>
        <p:cxnSp>
          <p:nvCxnSpPr>
            <p:cNvPr id="57" name="直線矢印コネクタ 56"/>
            <p:cNvCxnSpPr>
              <a:stCxn id="54" idx="3"/>
              <a:endCxn id="51" idx="1"/>
            </p:cNvCxnSpPr>
            <p:nvPr/>
          </p:nvCxnSpPr>
          <p:spPr>
            <a:xfrm flipV="1">
              <a:off x="5849790" y="2690244"/>
              <a:ext cx="750489" cy="18076"/>
            </a:xfrm>
            <a:prstGeom prst="straightConnector1">
              <a:avLst/>
            </a:prstGeom>
            <a:noFill/>
            <a:ln w="28575" cap="flat" cmpd="sng" algn="ctr">
              <a:solidFill>
                <a:sysClr val="windowText" lastClr="000000"/>
              </a:solidFill>
              <a:prstDash val="solid"/>
              <a:headEnd type="none"/>
              <a:tailEnd type="triangle"/>
            </a:ln>
            <a:effectLst/>
          </p:spPr>
        </p:cxnSp>
      </p:grpSp>
      <p:cxnSp>
        <p:nvCxnSpPr>
          <p:cNvPr id="232" name="直線コネクタ 231"/>
          <p:cNvCxnSpPr>
            <a:stCxn id="40" idx="4"/>
            <a:endCxn id="9" idx="2"/>
          </p:cNvCxnSpPr>
          <p:nvPr/>
        </p:nvCxnSpPr>
        <p:spPr>
          <a:xfrm flipH="1">
            <a:off x="3224666" y="4630744"/>
            <a:ext cx="329815" cy="2722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p:cNvCxnSpPr>
            <a:stCxn id="40" idx="2"/>
            <a:endCxn id="48" idx="4"/>
          </p:cNvCxnSpPr>
          <p:nvPr/>
        </p:nvCxnSpPr>
        <p:spPr>
          <a:xfrm flipV="1">
            <a:off x="4232966" y="4239046"/>
            <a:ext cx="720035" cy="2836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a:stCxn id="240" idx="2"/>
            <a:endCxn id="48" idx="4"/>
          </p:cNvCxnSpPr>
          <p:nvPr/>
        </p:nvCxnSpPr>
        <p:spPr>
          <a:xfrm flipH="1" flipV="1">
            <a:off x="4953001" y="4239046"/>
            <a:ext cx="2207029" cy="3321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4" name="正方形/長方形 253"/>
          <p:cNvSpPr/>
          <p:nvPr/>
        </p:nvSpPr>
        <p:spPr>
          <a:xfrm>
            <a:off x="5576539" y="5404266"/>
            <a:ext cx="3234305" cy="889824"/>
          </a:xfrm>
          <a:prstGeom prst="rect">
            <a:avLst/>
          </a:prstGeom>
          <a:solidFill>
            <a:schemeClr val="bg1"/>
          </a:solidFill>
          <a:ln w="25400">
            <a:solidFill>
              <a:srgbClr val="F87B2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tlCol="0" anchor="t"/>
          <a:lstStyle/>
          <a:p>
            <a:r>
              <a:rPr kumimoji="1" lang="en-US" altLang="ja-JP" sz="1200" b="1" dirty="0" smtClean="0">
                <a:solidFill>
                  <a:schemeClr val="tx1"/>
                </a:solidFill>
                <a:latin typeface="+mn-ea"/>
              </a:rPr>
              <a:t>JR</a:t>
            </a:r>
            <a:r>
              <a:rPr kumimoji="1" lang="ja-JP" altLang="en-US" sz="1200" b="1" dirty="0" smtClean="0">
                <a:solidFill>
                  <a:schemeClr val="tx1"/>
                </a:solidFill>
                <a:latin typeface="+mn-ea"/>
              </a:rPr>
              <a:t>東海</a:t>
            </a:r>
            <a:endParaRPr kumimoji="1" lang="en-US" altLang="ja-JP" sz="1200" b="1" dirty="0" smtClean="0">
              <a:solidFill>
                <a:schemeClr val="tx1"/>
              </a:solidFill>
              <a:latin typeface="+mn-ea"/>
            </a:endParaRPr>
          </a:p>
          <a:p>
            <a:r>
              <a:rPr kumimoji="1" lang="ja-JP" altLang="en-US" sz="1200" b="1" dirty="0" smtClean="0">
                <a:solidFill>
                  <a:schemeClr val="tx1"/>
                </a:solidFill>
                <a:latin typeface="+mn-ea"/>
              </a:rPr>
              <a:t>事業推進部</a:t>
            </a:r>
            <a:endParaRPr kumimoji="1" lang="ja-JP" altLang="en-US" sz="1200" b="1" dirty="0">
              <a:solidFill>
                <a:schemeClr val="tx1"/>
              </a:solidFill>
              <a:latin typeface="+mn-ea"/>
            </a:endParaRPr>
          </a:p>
        </p:txBody>
      </p:sp>
      <p:grpSp>
        <p:nvGrpSpPr>
          <p:cNvPr id="242" name="グループ化 241"/>
          <p:cNvGrpSpPr/>
          <p:nvPr/>
        </p:nvGrpSpPr>
        <p:grpSpPr>
          <a:xfrm>
            <a:off x="6440030" y="4571220"/>
            <a:ext cx="1440000" cy="360000"/>
            <a:chOff x="5598764" y="4388543"/>
            <a:chExt cx="1440000" cy="360000"/>
          </a:xfrm>
        </p:grpSpPr>
        <p:sp>
          <p:nvSpPr>
            <p:cNvPr id="240" name="フローチャート : 和接合 85"/>
            <p:cNvSpPr/>
            <p:nvPr/>
          </p:nvSpPr>
          <p:spPr>
            <a:xfrm rot="5400000">
              <a:off x="6138764" y="3848543"/>
              <a:ext cx="360000" cy="1440000"/>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241" name="テキスト ボックス 240"/>
            <p:cNvSpPr txBox="1"/>
            <p:nvPr/>
          </p:nvSpPr>
          <p:spPr>
            <a:xfrm>
              <a:off x="6090052" y="4439859"/>
              <a:ext cx="457424" cy="257369"/>
            </a:xfrm>
            <a:prstGeom prst="rect">
              <a:avLst/>
            </a:prstGeom>
            <a:solidFill>
              <a:schemeClr val="bg1">
                <a:alpha val="64000"/>
              </a:schemeClr>
            </a:solidFill>
          </p:spPr>
          <p:txBody>
            <a:bodyPr wrap="none" lIns="36000" tIns="36000" rIns="36000" bIns="36000" rtlCol="0">
              <a:spAutoFit/>
            </a:bodyPr>
            <a:lstStyle/>
            <a:p>
              <a:r>
                <a:rPr kumimoji="1" lang="en-US" altLang="ja-JP" sz="1200" dirty="0" smtClean="0"/>
                <a:t>JNET</a:t>
              </a:r>
              <a:endParaRPr kumimoji="1" lang="ja-JP" altLang="en-US" sz="1200" dirty="0"/>
            </a:p>
          </p:txBody>
        </p:sp>
      </p:grpSp>
      <p:grpSp>
        <p:nvGrpSpPr>
          <p:cNvPr id="246" name="グループ化 245"/>
          <p:cNvGrpSpPr/>
          <p:nvPr/>
        </p:nvGrpSpPr>
        <p:grpSpPr>
          <a:xfrm>
            <a:off x="6759921" y="5517203"/>
            <a:ext cx="800219" cy="726242"/>
            <a:chOff x="4531203" y="5270999"/>
            <a:chExt cx="800219" cy="726242"/>
          </a:xfrm>
        </p:grpSpPr>
        <p:sp>
          <p:nvSpPr>
            <p:cNvPr id="247" name="テキスト ボックス 246"/>
            <p:cNvSpPr txBox="1"/>
            <p:nvPr/>
          </p:nvSpPr>
          <p:spPr>
            <a:xfrm>
              <a:off x="4531203" y="5720242"/>
              <a:ext cx="800219" cy="276999"/>
            </a:xfrm>
            <a:prstGeom prst="rect">
              <a:avLst/>
            </a:prstGeom>
            <a:noFill/>
          </p:spPr>
          <p:txBody>
            <a:bodyPr wrap="none" rtlCol="0">
              <a:spAutoFit/>
            </a:bodyPr>
            <a:lstStyle/>
            <a:p>
              <a:r>
                <a:rPr kumimoji="1" lang="ja-JP" altLang="en-US" sz="1200" dirty="0" smtClean="0"/>
                <a:t>管理端末</a:t>
              </a:r>
              <a:endParaRPr kumimoji="1" lang="ja-JP" altLang="en-US" sz="1200" dirty="0"/>
            </a:p>
          </p:txBody>
        </p:sp>
        <p:pic>
          <p:nvPicPr>
            <p:cNvPr id="248" name="図 247"/>
            <p:cNvPicPr>
              <a:picLocks noChangeAspect="1"/>
            </p:cNvPicPr>
            <p:nvPr/>
          </p:nvPicPr>
          <p:blipFill rotWithShape="1">
            <a:blip r:embed="rId3">
              <a:extLst>
                <a:ext uri="{28A0092B-C50C-407E-A947-70E740481C1C}">
                  <a14:useLocalDpi xmlns:a14="http://schemas.microsoft.com/office/drawing/2010/main" val="0"/>
                </a:ext>
              </a:extLst>
            </a:blip>
            <a:srcRect l="57334" t="56260"/>
            <a:stretch/>
          </p:blipFill>
          <p:spPr>
            <a:xfrm>
              <a:off x="4693131" y="5270999"/>
              <a:ext cx="476362" cy="346727"/>
            </a:xfrm>
            <a:prstGeom prst="rect">
              <a:avLst/>
            </a:prstGeom>
          </p:spPr>
        </p:pic>
      </p:grpSp>
      <p:cxnSp>
        <p:nvCxnSpPr>
          <p:cNvPr id="249" name="直線コネクタ 248"/>
          <p:cNvCxnSpPr>
            <a:stCxn id="248" idx="0"/>
            <a:endCxn id="240" idx="6"/>
          </p:cNvCxnSpPr>
          <p:nvPr/>
        </p:nvCxnSpPr>
        <p:spPr>
          <a:xfrm flipV="1">
            <a:off x="7160030" y="4931220"/>
            <a:ext cx="0" cy="58598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角丸四角形 2"/>
          <p:cNvSpPr/>
          <p:nvPr/>
        </p:nvSpPr>
        <p:spPr>
          <a:xfrm>
            <a:off x="1094303" y="3658234"/>
            <a:ext cx="2480755" cy="347607"/>
          </a:xfrm>
          <a:prstGeom prst="roundRect">
            <a:avLst/>
          </a:prstGeom>
          <a:gradFill>
            <a:gsLst>
              <a:gs pos="0">
                <a:schemeClr val="accent3">
                  <a:lumMod val="110000"/>
                  <a:satMod val="105000"/>
                  <a:tint val="67000"/>
                </a:schemeClr>
              </a:gs>
              <a:gs pos="50000">
                <a:srgbClr val="FF9966"/>
              </a:gs>
              <a:gs pos="100000">
                <a:srgbClr val="F87B22"/>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b="1" dirty="0"/>
              <a:t>駅</a:t>
            </a:r>
            <a:r>
              <a:rPr kumimoji="1" lang="ja-JP" altLang="en-US" b="1" dirty="0" smtClean="0"/>
              <a:t>ビル営業共通システム</a:t>
            </a:r>
            <a:endParaRPr kumimoji="1" lang="ja-JP" altLang="en-US" b="1" dirty="0"/>
          </a:p>
        </p:txBody>
      </p:sp>
    </p:spTree>
    <p:extLst>
      <p:ext uri="{BB962C8B-B14F-4D97-AF65-F5344CB8AC3E}">
        <p14:creationId xmlns:p14="http://schemas.microsoft.com/office/powerpoint/2010/main" val="24064893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7.2. </a:t>
            </a:r>
            <a:r>
              <a:rPr lang="ja-JP" altLang="en-US" dirty="0" smtClean="0"/>
              <a:t>機能要件（売上分析）</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latin typeface="Meiryo UI" panose="020B0604030504040204" pitchFamily="50" charset="-128"/>
                <a:ea typeface="Meiryo UI" panose="020B0604030504040204" pitchFamily="50" charset="-128"/>
                <a:cs typeface="Meiryo UI" panose="020B0604030504040204" pitchFamily="50" charset="-128"/>
              </a:rPr>
              <a:t>要件一覧に記載</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の売上分析要件は、</a:t>
            </a:r>
            <a:r>
              <a:rPr lang="ja-JP" altLang="en-US" sz="1600" dirty="0">
                <a:latin typeface="Meiryo UI" panose="020B0604030504040204" pitchFamily="50" charset="-128"/>
                <a:ea typeface="Meiryo UI" panose="020B0604030504040204" pitchFamily="50" charset="-128"/>
                <a:cs typeface="Meiryo UI" panose="020B0604030504040204" pitchFamily="50" charset="-128"/>
              </a:rPr>
              <a:t>必要データおよび結合に必要なキー</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情報が売上管理システムより連携されることを前提とし、全て対応可能です。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詳細は、要件一覧を参照ください。</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1271903" y="1985553"/>
          <a:ext cx="7348344" cy="4254664"/>
        </p:xfrm>
        <a:graphic>
          <a:graphicData uri="http://schemas.openxmlformats.org/drawingml/2006/table">
            <a:tbl>
              <a:tblPr firstRow="1">
                <a:tableStyleId>{21E4AEA4-8DFA-4A89-87EB-49C32662AFE0}</a:tableStyleId>
              </a:tblPr>
              <a:tblGrid>
                <a:gridCol w="3674172">
                  <a:extLst>
                    <a:ext uri="{9D8B030D-6E8A-4147-A177-3AD203B41FA5}">
                      <a16:colId xmlns:a16="http://schemas.microsoft.com/office/drawing/2014/main" val="1185005741"/>
                    </a:ext>
                  </a:extLst>
                </a:gridCol>
                <a:gridCol w="3674172">
                  <a:extLst>
                    <a:ext uri="{9D8B030D-6E8A-4147-A177-3AD203B41FA5}">
                      <a16:colId xmlns:a16="http://schemas.microsoft.com/office/drawing/2014/main" val="3472357020"/>
                    </a:ext>
                  </a:extLst>
                </a:gridCol>
              </a:tblGrid>
              <a:tr h="226301">
                <a:tc>
                  <a:txBody>
                    <a:bodyPr/>
                    <a:lstStyle/>
                    <a:p>
                      <a:pPr algn="ctr" fontAlgn="t"/>
                      <a:r>
                        <a:rPr lang="ja-JP" altLang="en-US" sz="1400" b="1" i="0" u="none" strike="noStrike" dirty="0" smtClean="0">
                          <a:solidFill>
                            <a:schemeClr val="lt1"/>
                          </a:solidFill>
                          <a:effectLst/>
                          <a:latin typeface="+mj-ea"/>
                          <a:ea typeface="+mj-ea"/>
                        </a:rPr>
                        <a:t>機能名</a:t>
                      </a:r>
                      <a:endParaRPr lang="ja-JP" altLang="en-US" sz="1400" b="0" i="0" u="none" strike="noStrike" dirty="0">
                        <a:solidFill>
                          <a:srgbClr val="000000"/>
                        </a:solidFill>
                        <a:effectLst/>
                        <a:latin typeface="+mj-ea"/>
                        <a:ea typeface="+mj-ea"/>
                      </a:endParaRPr>
                    </a:p>
                  </a:txBody>
                  <a:tcPr marL="0" marR="0" marT="0" marB="0"/>
                </a:tc>
                <a:tc>
                  <a:txBody>
                    <a:bodyPr/>
                    <a:lstStyle/>
                    <a:p>
                      <a:pPr algn="ctr" fontAlgn="t"/>
                      <a:r>
                        <a:rPr lang="ja-JP" altLang="en-US" sz="1400" b="1" i="0" u="none" strike="noStrike" dirty="0" smtClean="0">
                          <a:solidFill>
                            <a:schemeClr val="bg1"/>
                          </a:solidFill>
                          <a:effectLst/>
                          <a:latin typeface="+mj-ea"/>
                          <a:ea typeface="+mj-ea"/>
                        </a:rPr>
                        <a:t>対応可否</a:t>
                      </a:r>
                      <a:endParaRPr lang="ja-JP" altLang="en-US" sz="14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ctr" fontAlgn="t"/>
                      <a:r>
                        <a:rPr lang="ja-JP" altLang="en-US" sz="1400" b="0" i="0" u="none" strike="noStrike" dirty="0" smtClean="0">
                          <a:solidFill>
                            <a:schemeClr val="tx1"/>
                          </a:solidFill>
                          <a:effectLst/>
                          <a:latin typeface="+mj-ea"/>
                          <a:ea typeface="+mj-ea"/>
                        </a:rPr>
                        <a:t>トップ画面</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052106986"/>
                  </a:ext>
                </a:extLst>
              </a:tr>
              <a:tr h="423445">
                <a:tc>
                  <a:txBody>
                    <a:bodyPr/>
                    <a:lstStyle/>
                    <a:p>
                      <a:pPr algn="ctr" fontAlgn="t"/>
                      <a:r>
                        <a:rPr lang="en-US" altLang="ja-JP"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・ショップ別売上分析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799795120"/>
                  </a:ext>
                </a:extLst>
              </a:tr>
              <a:tr h="423445">
                <a:tc>
                  <a:txBody>
                    <a:bodyPr/>
                    <a:lstStyle/>
                    <a:p>
                      <a:pPr algn="ctr" fontAlgn="t"/>
                      <a:r>
                        <a:rPr lang="en-US" altLang="ja-JP"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・階層別売上分析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119697330"/>
                  </a:ext>
                </a:extLst>
              </a:tr>
              <a:tr h="376396">
                <a:tc>
                  <a:txBody>
                    <a:bodyPr/>
                    <a:lstStyle/>
                    <a:p>
                      <a:pPr algn="ctr" fontAlgn="t"/>
                      <a:r>
                        <a:rPr lang="en-US" sz="1400" u="none" strike="noStrike" dirty="0">
                          <a:solidFill>
                            <a:schemeClr val="tx1"/>
                          </a:solidFill>
                          <a:effectLst/>
                          <a:latin typeface="+mj-ea"/>
                          <a:ea typeface="+mj-ea"/>
                        </a:rPr>
                        <a:t>ABC</a:t>
                      </a:r>
                      <a:r>
                        <a:rPr lang="ja-JP" altLang="en-US" sz="1400" u="none" strike="noStrike" dirty="0">
                          <a:solidFill>
                            <a:schemeClr val="tx1"/>
                          </a:solidFill>
                          <a:effectLst/>
                          <a:latin typeface="+mj-ea"/>
                          <a:ea typeface="+mj-ea"/>
                        </a:rPr>
                        <a:t>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1026567975"/>
                  </a:ext>
                </a:extLst>
              </a:tr>
              <a:tr h="470495">
                <a:tc>
                  <a:txBody>
                    <a:bodyPr/>
                    <a:lstStyle/>
                    <a:p>
                      <a:pPr algn="ctr" fontAlgn="t"/>
                      <a:r>
                        <a:rPr lang="ja-JP" altLang="en-US" sz="1400" u="none" strike="noStrike" dirty="0">
                          <a:solidFill>
                            <a:schemeClr val="tx1"/>
                          </a:solidFill>
                          <a:effectLst/>
                          <a:latin typeface="+mj-ea"/>
                          <a:ea typeface="+mj-ea"/>
                        </a:rPr>
                        <a:t>カード・電マネ別売上分析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150003950"/>
                  </a:ext>
                </a:extLst>
              </a:tr>
              <a:tr h="329347">
                <a:tc>
                  <a:txBody>
                    <a:bodyPr/>
                    <a:lstStyle/>
                    <a:p>
                      <a:pPr algn="ctr" fontAlgn="t"/>
                      <a:r>
                        <a:rPr lang="en-US"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予算分析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334564479"/>
                  </a:ext>
                </a:extLst>
              </a:tr>
              <a:tr h="376396">
                <a:tc>
                  <a:txBody>
                    <a:bodyPr/>
                    <a:lstStyle/>
                    <a:p>
                      <a:pPr algn="ctr" fontAlgn="t"/>
                      <a:r>
                        <a:rPr lang="en-US" altLang="ja-JP"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賃料・経費分析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79845617"/>
                  </a:ext>
                </a:extLst>
              </a:tr>
              <a:tr h="376396">
                <a:tc>
                  <a:txBody>
                    <a:bodyPr/>
                    <a:lstStyle/>
                    <a:p>
                      <a:pPr algn="ctr" fontAlgn="t"/>
                      <a:r>
                        <a:rPr lang="en-US"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立地分析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145996818"/>
                  </a:ext>
                </a:extLst>
              </a:tr>
              <a:tr h="376396">
                <a:tc>
                  <a:txBody>
                    <a:bodyPr/>
                    <a:lstStyle/>
                    <a:p>
                      <a:pPr algn="ctr" fontAlgn="t"/>
                      <a:r>
                        <a:rPr lang="en-US" sz="1400" u="none" strike="noStrike" dirty="0">
                          <a:solidFill>
                            <a:schemeClr val="tx1"/>
                          </a:solidFill>
                          <a:effectLst/>
                          <a:latin typeface="+mj-ea"/>
                          <a:ea typeface="+mj-ea"/>
                        </a:rPr>
                        <a:t>SC</a:t>
                      </a:r>
                      <a:r>
                        <a:rPr lang="ja-JP" altLang="en-US" sz="1400" u="none" strike="noStrike" dirty="0">
                          <a:solidFill>
                            <a:schemeClr val="tx1"/>
                          </a:solidFill>
                          <a:effectLst/>
                          <a:latin typeface="+mj-ea"/>
                          <a:ea typeface="+mj-ea"/>
                        </a:rPr>
                        <a:t>動態分析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1140251703"/>
                  </a:ext>
                </a:extLst>
              </a:tr>
              <a:tr h="226301">
                <a:tc>
                  <a:txBody>
                    <a:bodyPr/>
                    <a:lstStyle/>
                    <a:p>
                      <a:pPr algn="ctr" fontAlgn="t"/>
                      <a:r>
                        <a:rPr lang="zh-TW" altLang="en-US" sz="1400" u="none" strike="noStrike" dirty="0">
                          <a:solidFill>
                            <a:schemeClr val="tx1"/>
                          </a:solidFill>
                          <a:effectLst/>
                          <a:latin typeface="+mj-ea"/>
                          <a:ea typeface="+mj-ea"/>
                        </a:rPr>
                        <a:t>返還明細情報</a:t>
                      </a:r>
                      <a:endParaRPr lang="zh-TW"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787541362"/>
                  </a:ext>
                </a:extLst>
              </a:tr>
              <a:tr h="226301">
                <a:tc>
                  <a:txBody>
                    <a:bodyPr/>
                    <a:lstStyle/>
                    <a:p>
                      <a:pPr algn="ctr" fontAlgn="t"/>
                      <a:r>
                        <a:rPr lang="ja-JP" altLang="en-US" sz="1400" u="none" strike="noStrike" dirty="0">
                          <a:solidFill>
                            <a:schemeClr val="tx1"/>
                          </a:solidFill>
                          <a:effectLst/>
                          <a:latin typeface="+mj-ea"/>
                          <a:ea typeface="+mj-ea"/>
                        </a:rPr>
                        <a:t>汎用分析</a:t>
                      </a:r>
                      <a:endParaRPr lang="ja-JP" altLang="en-US" sz="1400" b="0" i="0" u="none" strike="noStrike" dirty="0">
                        <a:solidFill>
                          <a:schemeClr val="tx1"/>
                        </a:solidFill>
                        <a:effectLst/>
                        <a:latin typeface="+mj-ea"/>
                        <a:ea typeface="+mj-ea"/>
                      </a:endParaRPr>
                    </a:p>
                  </a:txBody>
                  <a:tcPr marL="0" marR="0" marT="0"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98128444"/>
                  </a:ext>
                </a:extLst>
              </a:tr>
            </a:tbl>
          </a:graphicData>
        </a:graphic>
      </p:graphicFrame>
    </p:spTree>
    <p:extLst>
      <p:ext uri="{BB962C8B-B14F-4D97-AF65-F5344CB8AC3E}">
        <p14:creationId xmlns:p14="http://schemas.microsoft.com/office/powerpoint/2010/main" val="313225046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7.2. </a:t>
            </a:r>
            <a:r>
              <a:rPr lang="ja-JP" altLang="en-US" dirty="0"/>
              <a:t>機能要件（売上分析</a:t>
            </a:r>
            <a:r>
              <a:rPr lang="ja-JP" altLang="en-US" dirty="0" smtClean="0"/>
              <a:t>）</a:t>
            </a:r>
            <a:r>
              <a:rPr lang="ja-JP" altLang="en-US" dirty="0"/>
              <a:t>：</a:t>
            </a:r>
            <a:r>
              <a:rPr kumimoji="1" lang="ja-JP" altLang="en-US" dirty="0" smtClean="0"/>
              <a:t>売上分析イメージ</a:t>
            </a:r>
            <a:endParaRPr kumimoji="1" lang="ja-JP" altLang="en-US" dirty="0"/>
          </a:p>
        </p:txBody>
      </p:sp>
      <p:pic>
        <p:nvPicPr>
          <p:cNvPr id="3" name="図 2"/>
          <p:cNvPicPr>
            <a:picLocks noChangeAspect="1"/>
          </p:cNvPicPr>
          <p:nvPr/>
        </p:nvPicPr>
        <p:blipFill>
          <a:blip r:embed="rId2"/>
          <a:stretch>
            <a:fillRect/>
          </a:stretch>
        </p:blipFill>
        <p:spPr>
          <a:xfrm>
            <a:off x="487194" y="1445804"/>
            <a:ext cx="8931881" cy="5021732"/>
          </a:xfrm>
          <a:prstGeom prst="rect">
            <a:avLst/>
          </a:prstGeom>
        </p:spPr>
      </p:pic>
      <p:sp>
        <p:nvSpPr>
          <p:cNvPr id="5" name="テキスト プレースホルダー 3"/>
          <p:cNvSpPr txBox="1">
            <a:spLocks/>
          </p:cNvSpPr>
          <p:nvPr/>
        </p:nvSpPr>
        <p:spPr>
          <a:xfrm>
            <a:off x="473075" y="960408"/>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駅ビルごとの、売上指標の推移を表すダッシュボードイメージを以下に示します。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フロアマップとテナントの売上規模を対応させた、エリア分析を可能とします。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1250502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7.3. </a:t>
            </a:r>
            <a:r>
              <a:rPr lang="ja-JP" altLang="en-US" dirty="0" smtClean="0"/>
              <a:t>機能要件（会員分析）</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latin typeface="Meiryo UI" panose="020B0604030504040204" pitchFamily="50" charset="-128"/>
                <a:ea typeface="Meiryo UI" panose="020B0604030504040204" pitchFamily="50" charset="-128"/>
                <a:cs typeface="Meiryo UI" panose="020B0604030504040204" pitchFamily="50" charset="-128"/>
              </a:rPr>
              <a:t>要件一覧に記載</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の売上分析要件は、必要データおよび結合に必要なキー情報が会員管理システムより連携されることを前提とし、全て対応可能です。</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詳細は、要件一覧を参照ください。</a:t>
            </a:r>
            <a:endParaRPr lang="en-US" altLang="ja-JP" sz="16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1271903" y="1985553"/>
          <a:ext cx="7348344" cy="4254664"/>
        </p:xfrm>
        <a:graphic>
          <a:graphicData uri="http://schemas.openxmlformats.org/drawingml/2006/table">
            <a:tbl>
              <a:tblPr firstRow="1">
                <a:tableStyleId>{21E4AEA4-8DFA-4A89-87EB-49C32662AFE0}</a:tableStyleId>
              </a:tblPr>
              <a:tblGrid>
                <a:gridCol w="3674172">
                  <a:extLst>
                    <a:ext uri="{9D8B030D-6E8A-4147-A177-3AD203B41FA5}">
                      <a16:colId xmlns:a16="http://schemas.microsoft.com/office/drawing/2014/main" val="1185005741"/>
                    </a:ext>
                  </a:extLst>
                </a:gridCol>
                <a:gridCol w="3674172">
                  <a:extLst>
                    <a:ext uri="{9D8B030D-6E8A-4147-A177-3AD203B41FA5}">
                      <a16:colId xmlns:a16="http://schemas.microsoft.com/office/drawing/2014/main" val="3472357020"/>
                    </a:ext>
                  </a:extLst>
                </a:gridCol>
              </a:tblGrid>
              <a:tr h="226301">
                <a:tc>
                  <a:txBody>
                    <a:bodyPr/>
                    <a:lstStyle/>
                    <a:p>
                      <a:pPr algn="ctr" fontAlgn="t"/>
                      <a:r>
                        <a:rPr lang="ja-JP" altLang="en-US" sz="1400" b="1" i="0" u="none" strike="noStrike" dirty="0" smtClean="0">
                          <a:solidFill>
                            <a:schemeClr val="lt1"/>
                          </a:solidFill>
                          <a:effectLst/>
                          <a:latin typeface="+mj-ea"/>
                          <a:ea typeface="+mj-ea"/>
                        </a:rPr>
                        <a:t>機能名</a:t>
                      </a:r>
                      <a:endParaRPr lang="ja-JP" altLang="en-US" sz="1400" b="0" i="0" u="none" strike="noStrike" dirty="0">
                        <a:solidFill>
                          <a:srgbClr val="000000"/>
                        </a:solidFill>
                        <a:effectLst/>
                        <a:latin typeface="+mj-ea"/>
                        <a:ea typeface="+mj-ea"/>
                      </a:endParaRPr>
                    </a:p>
                  </a:txBody>
                  <a:tcPr marL="0" marR="0" marT="0" marB="0"/>
                </a:tc>
                <a:tc>
                  <a:txBody>
                    <a:bodyPr/>
                    <a:lstStyle/>
                    <a:p>
                      <a:pPr algn="ctr" fontAlgn="t"/>
                      <a:r>
                        <a:rPr lang="ja-JP" altLang="en-US" sz="1400" b="1" i="0" u="none" strike="noStrike" dirty="0" smtClean="0">
                          <a:solidFill>
                            <a:schemeClr val="bg1"/>
                          </a:solidFill>
                          <a:effectLst/>
                          <a:latin typeface="+mj-ea"/>
                          <a:ea typeface="+mj-ea"/>
                        </a:rPr>
                        <a:t>対応可否</a:t>
                      </a:r>
                      <a:endParaRPr lang="ja-JP" altLang="en-US" sz="14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レポート出力</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052106986"/>
                  </a:ext>
                </a:extLst>
              </a:tr>
              <a:tr h="423445">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会員抽出</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799795120"/>
                  </a:ext>
                </a:extLst>
              </a:tr>
              <a:tr h="423445">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反応分析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119697330"/>
                  </a:ext>
                </a:extLst>
              </a:tr>
              <a:tr h="376396">
                <a:tc>
                  <a:txBody>
                    <a:bodyPr/>
                    <a:lstStyle/>
                    <a:p>
                      <a:pPr algn="ctr" fontAlgn="t"/>
                      <a:r>
                        <a:rPr lang="en-US" altLang="ja-JP" sz="1400" b="0" i="0" u="none" strike="noStrike">
                          <a:solidFill>
                            <a:srgbClr val="000000"/>
                          </a:solidFill>
                          <a:effectLst/>
                          <a:latin typeface="Meiryo UI" panose="020B0604030504040204" pitchFamily="50" charset="-128"/>
                          <a:ea typeface="Meiryo UI" panose="020B0604030504040204" pitchFamily="50" charset="-128"/>
                        </a:rPr>
                        <a:t>SC</a:t>
                      </a:r>
                      <a:r>
                        <a:rPr lang="ja-JP" altLang="en-US" sz="1400" b="0" i="0" u="none" strike="noStrike">
                          <a:solidFill>
                            <a:srgbClr val="000000"/>
                          </a:solidFill>
                          <a:effectLst/>
                          <a:latin typeface="Meiryo UI" panose="020B0604030504040204" pitchFamily="50" charset="-128"/>
                          <a:ea typeface="Meiryo UI" panose="020B0604030504040204" pitchFamily="50" charset="-128"/>
                        </a:rPr>
                        <a:t>内買い回り分析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1026567975"/>
                  </a:ext>
                </a:extLst>
              </a:tr>
              <a:tr h="470495">
                <a:tc>
                  <a:txBody>
                    <a:bodyPr/>
                    <a:lstStyle/>
                    <a:p>
                      <a:pPr algn="ctr" fontAlgn="t"/>
                      <a:r>
                        <a:rPr lang="en-US" altLang="ja-JP" sz="1400" b="0" i="0" u="none" strike="noStrike">
                          <a:solidFill>
                            <a:srgbClr val="000000"/>
                          </a:solidFill>
                          <a:effectLst/>
                          <a:latin typeface="Meiryo UI" panose="020B0604030504040204" pitchFamily="50" charset="-128"/>
                          <a:ea typeface="Meiryo UI" panose="020B0604030504040204" pitchFamily="50" charset="-128"/>
                        </a:rPr>
                        <a:t>SC</a:t>
                      </a:r>
                      <a:r>
                        <a:rPr lang="ja-JP" altLang="en-US" sz="1400" b="0" i="0" u="none" strike="noStrike">
                          <a:solidFill>
                            <a:srgbClr val="000000"/>
                          </a:solidFill>
                          <a:effectLst/>
                          <a:latin typeface="Meiryo UI" panose="020B0604030504040204" pitchFamily="50" charset="-128"/>
                          <a:ea typeface="Meiryo UI" panose="020B0604030504040204" pitchFamily="50" charset="-128"/>
                        </a:rPr>
                        <a:t>間買い回り分析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150003950"/>
                  </a:ext>
                </a:extLst>
              </a:tr>
              <a:tr h="329347">
                <a:tc>
                  <a:txBody>
                    <a:bodyPr/>
                    <a:lstStyle/>
                    <a:p>
                      <a:pPr algn="ctr" fontAlgn="t"/>
                      <a:r>
                        <a:rPr lang="zh-CN" altLang="en-US" sz="1400" b="0" i="0" u="none" strike="noStrike">
                          <a:solidFill>
                            <a:srgbClr val="000000"/>
                          </a:solidFill>
                          <a:effectLst/>
                          <a:latin typeface="Meiryo UI" panose="020B0604030504040204" pitchFamily="50" charset="-128"/>
                          <a:ea typeface="Meiryo UI" panose="020B0604030504040204" pitchFamily="50" charset="-128"/>
                        </a:rPr>
                        <a:t>会員属性分析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334564479"/>
                  </a:ext>
                </a:extLst>
              </a:tr>
              <a:tr h="376396">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商圏分析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79845617"/>
                  </a:ext>
                </a:extLst>
              </a:tr>
              <a:tr h="376396">
                <a:tc>
                  <a:txBody>
                    <a:bodyPr/>
                    <a:lstStyle/>
                    <a:p>
                      <a:pPr algn="ctr" fontAlgn="t"/>
                      <a:r>
                        <a:rPr lang="en-US" sz="1400" b="0" i="0" u="none" strike="noStrike" dirty="0">
                          <a:solidFill>
                            <a:srgbClr val="000000"/>
                          </a:solidFill>
                          <a:effectLst/>
                          <a:latin typeface="Meiryo UI" panose="020B0604030504040204" pitchFamily="50" charset="-128"/>
                          <a:ea typeface="Meiryo UI" panose="020B0604030504040204" pitchFamily="50" charset="-128"/>
                        </a:rPr>
                        <a:t>RFM</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2145996818"/>
                  </a:ext>
                </a:extLst>
              </a:tr>
              <a:tr h="376396">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ポイント分析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1140251703"/>
                  </a:ext>
                </a:extLst>
              </a:tr>
              <a:tr h="226301">
                <a:tc>
                  <a:txBody>
                    <a:bodyPr/>
                    <a:lstStyle/>
                    <a:p>
                      <a:pPr algn="ctr" fontAlgn="t"/>
                      <a:r>
                        <a:rPr lang="ja-JP" altLang="en-US" sz="1400" b="0" i="0" u="none" strike="noStrike">
                          <a:solidFill>
                            <a:srgbClr val="000000"/>
                          </a:solidFill>
                          <a:effectLst/>
                          <a:latin typeface="Meiryo UI" panose="020B0604030504040204" pitchFamily="50" charset="-128"/>
                          <a:ea typeface="Meiryo UI" panose="020B0604030504040204" pitchFamily="50" charset="-128"/>
                        </a:rPr>
                        <a:t>汎用分析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3787541362"/>
                  </a:ext>
                </a:extLst>
              </a:tr>
              <a:tr h="226301">
                <a:tc>
                  <a:txBody>
                    <a:bodyPr/>
                    <a:lstStyle/>
                    <a:p>
                      <a:pPr algn="ctr"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各種会員リスト分析</a:t>
                      </a: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Meiryo UI"/>
                          <a:ea typeface="Meiryo UI"/>
                          <a:cs typeface="+mn-cs"/>
                        </a:rPr>
                        <a:t>〇</a:t>
                      </a:r>
                      <a:endParaRPr kumimoji="1" lang="ja-JP" altLang="en-US" sz="1400" b="0" i="0" u="none" strike="noStrike" kern="1200" cap="none" spc="0" normalizeH="0" baseline="0" noProof="0" dirty="0">
                        <a:ln>
                          <a:noFill/>
                        </a:ln>
                        <a:solidFill>
                          <a:srgbClr val="000000"/>
                        </a:solidFill>
                        <a:effectLst/>
                        <a:uLnTx/>
                        <a:uFillTx/>
                        <a:latin typeface="Meiryo UI"/>
                        <a:ea typeface="Meiryo UI"/>
                        <a:cs typeface="+mn-cs"/>
                      </a:endParaRPr>
                    </a:p>
                  </a:txBody>
                  <a:tcPr marL="0" marR="0" marT="0" marB="0"/>
                </a:tc>
                <a:extLst>
                  <a:ext uri="{0D108BD9-81ED-4DB2-BD59-A6C34878D82A}">
                    <a16:rowId xmlns:a16="http://schemas.microsoft.com/office/drawing/2014/main" val="98128444"/>
                  </a:ext>
                </a:extLst>
              </a:tr>
            </a:tbl>
          </a:graphicData>
        </a:graphic>
      </p:graphicFrame>
    </p:spTree>
    <p:extLst>
      <p:ext uri="{BB962C8B-B14F-4D97-AF65-F5344CB8AC3E}">
        <p14:creationId xmlns:p14="http://schemas.microsoft.com/office/powerpoint/2010/main" val="31421958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7.3. </a:t>
            </a:r>
            <a:r>
              <a:rPr lang="ja-JP" altLang="en-US" dirty="0"/>
              <a:t>機能要件（会員分析</a:t>
            </a:r>
            <a:r>
              <a:rPr lang="ja-JP" altLang="en-US" dirty="0" smtClean="0"/>
              <a:t>）</a:t>
            </a:r>
            <a:r>
              <a:rPr lang="ja-JP" altLang="en-US" dirty="0"/>
              <a:t>：</a:t>
            </a:r>
            <a:r>
              <a:rPr lang="ja-JP" altLang="en-US" dirty="0" smtClean="0"/>
              <a:t>会員ランク別売上分析イメージ</a:t>
            </a:r>
            <a:endParaRPr kumimoji="1" lang="ja-JP" altLang="en-US" dirty="0"/>
          </a:p>
        </p:txBody>
      </p:sp>
      <p:pic>
        <p:nvPicPr>
          <p:cNvPr id="3" name="図 2"/>
          <p:cNvPicPr>
            <a:picLocks noChangeAspect="1"/>
          </p:cNvPicPr>
          <p:nvPr/>
        </p:nvPicPr>
        <p:blipFill>
          <a:blip r:embed="rId2"/>
          <a:stretch>
            <a:fillRect/>
          </a:stretch>
        </p:blipFill>
        <p:spPr>
          <a:xfrm>
            <a:off x="372838" y="1767396"/>
            <a:ext cx="5956980" cy="4467735"/>
          </a:xfrm>
          <a:prstGeom prst="rect">
            <a:avLst/>
          </a:prstGeom>
        </p:spPr>
      </p:pic>
      <p:sp>
        <p:nvSpPr>
          <p:cNvPr id="6"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en-US" altLang="ja-JP" sz="1600" dirty="0" smtClean="0">
                <a:latin typeface="Meiryo UI" panose="020B0604030504040204" pitchFamily="50" charset="-128"/>
                <a:ea typeface="Meiryo UI" panose="020B0604030504040204" pitchFamily="50" charset="-128"/>
                <a:cs typeface="Meiryo UI" panose="020B0604030504040204" pitchFamily="50" charset="-128"/>
              </a:rPr>
              <a:t>RFM</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分析によって顧客ランクを設定し、顧客属性（性別、年代など）による特徴を分析し、最適な施策アクションにつなげます。以下イメージは、最初のステップとなる最新購買日（</a:t>
            </a:r>
            <a:r>
              <a:rPr lang="en-US" altLang="ja-JP" sz="1600" dirty="0" err="1" smtClean="0">
                <a:latin typeface="Meiryo UI" panose="020B0604030504040204" pitchFamily="50" charset="-128"/>
                <a:ea typeface="Meiryo UI" panose="020B0604030504040204" pitchFamily="50" charset="-128"/>
                <a:cs typeface="Meiryo UI" panose="020B0604030504040204" pitchFamily="50" charset="-128"/>
              </a:rPr>
              <a:t>Recency</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）、購買頻度（</a:t>
            </a:r>
            <a:r>
              <a:rPr lang="en-US" altLang="ja-JP" sz="1600" dirty="0" err="1" smtClean="0">
                <a:latin typeface="Meiryo UI" panose="020B0604030504040204" pitchFamily="50" charset="-128"/>
                <a:ea typeface="Meiryo UI" panose="020B0604030504040204" pitchFamily="50" charset="-128"/>
                <a:cs typeface="Meiryo UI" panose="020B0604030504040204" pitchFamily="50" charset="-128"/>
              </a:rPr>
              <a:t>Frecquency</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）を元に、顧客をランク分けする分析イメージです。</a:t>
            </a:r>
            <a:endParaRPr lang="en-US" altLang="ja-JP" sz="16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左矢印 7"/>
          <p:cNvSpPr/>
          <p:nvPr/>
        </p:nvSpPr>
        <p:spPr>
          <a:xfrm>
            <a:off x="3351328" y="3973345"/>
            <a:ext cx="252758" cy="484388"/>
          </a:xfrm>
          <a:prstGeom prst="leftArrow">
            <a:avLst/>
          </a:prstGeom>
          <a:solidFill>
            <a:schemeClr val="accent3">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algn="ctr">
              <a:defRPr/>
            </a:pPr>
            <a:r>
              <a:rPr lang="ja-JP" altLang="en-US" dirty="0" smtClean="0">
                <a:solidFill>
                  <a:srgbClr val="404040"/>
                </a:solidFill>
              </a:rPr>
              <a:t>①</a:t>
            </a:r>
            <a:endParaRPr lang="ja-JP" altLang="en-US" dirty="0">
              <a:solidFill>
                <a:srgbClr val="404040"/>
              </a:solidFill>
            </a:endParaRPr>
          </a:p>
        </p:txBody>
      </p:sp>
      <p:sp>
        <p:nvSpPr>
          <p:cNvPr id="11" name="左矢印 10"/>
          <p:cNvSpPr/>
          <p:nvPr/>
        </p:nvSpPr>
        <p:spPr>
          <a:xfrm rot="2667936">
            <a:off x="3351328" y="4972986"/>
            <a:ext cx="252758" cy="484388"/>
          </a:xfrm>
          <a:prstGeom prst="leftArrow">
            <a:avLst/>
          </a:prstGeom>
          <a:solidFill>
            <a:schemeClr val="accent3">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algn="ctr">
              <a:defRPr/>
            </a:pPr>
            <a:r>
              <a:rPr lang="ja-JP" altLang="en-US" dirty="0" smtClean="0">
                <a:solidFill>
                  <a:srgbClr val="404040"/>
                </a:solidFill>
              </a:rPr>
              <a:t>②</a:t>
            </a:r>
            <a:endParaRPr lang="ja-JP" altLang="en-US" dirty="0">
              <a:solidFill>
                <a:srgbClr val="404040"/>
              </a:solidFill>
            </a:endParaRPr>
          </a:p>
        </p:txBody>
      </p:sp>
      <p:sp>
        <p:nvSpPr>
          <p:cNvPr id="12" name="左矢印 11"/>
          <p:cNvSpPr/>
          <p:nvPr/>
        </p:nvSpPr>
        <p:spPr>
          <a:xfrm rot="5400000">
            <a:off x="1809247" y="4531283"/>
            <a:ext cx="252758" cy="484388"/>
          </a:xfrm>
          <a:prstGeom prst="leftArrow">
            <a:avLst/>
          </a:prstGeom>
          <a:solidFill>
            <a:schemeClr val="accent3">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algn="ctr">
              <a:defRPr/>
            </a:pPr>
            <a:r>
              <a:rPr lang="ja-JP" altLang="en-US" dirty="0" smtClean="0">
                <a:solidFill>
                  <a:srgbClr val="404040"/>
                </a:solidFill>
              </a:rPr>
              <a:t>④</a:t>
            </a:r>
            <a:endParaRPr lang="ja-JP" altLang="en-US" dirty="0">
              <a:solidFill>
                <a:srgbClr val="404040"/>
              </a:solidFill>
            </a:endParaRPr>
          </a:p>
        </p:txBody>
      </p:sp>
      <p:sp>
        <p:nvSpPr>
          <p:cNvPr id="15" name="左矢印 14"/>
          <p:cNvSpPr/>
          <p:nvPr/>
        </p:nvSpPr>
        <p:spPr>
          <a:xfrm>
            <a:off x="2553166" y="3973345"/>
            <a:ext cx="252758" cy="484388"/>
          </a:xfrm>
          <a:prstGeom prst="leftArrow">
            <a:avLst/>
          </a:prstGeom>
          <a:solidFill>
            <a:schemeClr val="accent3">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25880" rtl="0" eaLnBrk="1" latinLnBrk="0" hangingPunct="1">
              <a:defRPr kumimoji="1" sz="1822" kern="1200">
                <a:solidFill>
                  <a:schemeClr val="lt1"/>
                </a:solidFill>
                <a:latin typeface="+mn-lt"/>
                <a:ea typeface="+mn-ea"/>
                <a:cs typeface="+mn-cs"/>
              </a:defRPr>
            </a:lvl1pPr>
            <a:lvl2pPr marL="462940" algn="l" defTabSz="925880" rtl="0" eaLnBrk="1" latinLnBrk="0" hangingPunct="1">
              <a:defRPr kumimoji="1" sz="1822" kern="1200">
                <a:solidFill>
                  <a:schemeClr val="lt1"/>
                </a:solidFill>
                <a:latin typeface="+mn-lt"/>
                <a:ea typeface="+mn-ea"/>
                <a:cs typeface="+mn-cs"/>
              </a:defRPr>
            </a:lvl2pPr>
            <a:lvl3pPr marL="925880" algn="l" defTabSz="925880" rtl="0" eaLnBrk="1" latinLnBrk="0" hangingPunct="1">
              <a:defRPr kumimoji="1" sz="1822" kern="1200">
                <a:solidFill>
                  <a:schemeClr val="lt1"/>
                </a:solidFill>
                <a:latin typeface="+mn-lt"/>
                <a:ea typeface="+mn-ea"/>
                <a:cs typeface="+mn-cs"/>
              </a:defRPr>
            </a:lvl3pPr>
            <a:lvl4pPr marL="1388820" algn="l" defTabSz="925880" rtl="0" eaLnBrk="1" latinLnBrk="0" hangingPunct="1">
              <a:defRPr kumimoji="1" sz="1822" kern="1200">
                <a:solidFill>
                  <a:schemeClr val="lt1"/>
                </a:solidFill>
                <a:latin typeface="+mn-lt"/>
                <a:ea typeface="+mn-ea"/>
                <a:cs typeface="+mn-cs"/>
              </a:defRPr>
            </a:lvl4pPr>
            <a:lvl5pPr marL="1851759" algn="l" defTabSz="925880" rtl="0" eaLnBrk="1" latinLnBrk="0" hangingPunct="1">
              <a:defRPr kumimoji="1" sz="1822" kern="1200">
                <a:solidFill>
                  <a:schemeClr val="lt1"/>
                </a:solidFill>
                <a:latin typeface="+mn-lt"/>
                <a:ea typeface="+mn-ea"/>
                <a:cs typeface="+mn-cs"/>
              </a:defRPr>
            </a:lvl5pPr>
            <a:lvl6pPr marL="2314699" algn="l" defTabSz="925880" rtl="0" eaLnBrk="1" latinLnBrk="0" hangingPunct="1">
              <a:defRPr kumimoji="1" sz="1822" kern="1200">
                <a:solidFill>
                  <a:schemeClr val="lt1"/>
                </a:solidFill>
                <a:latin typeface="+mn-lt"/>
                <a:ea typeface="+mn-ea"/>
                <a:cs typeface="+mn-cs"/>
              </a:defRPr>
            </a:lvl6pPr>
            <a:lvl7pPr marL="2777640" algn="l" defTabSz="925880" rtl="0" eaLnBrk="1" latinLnBrk="0" hangingPunct="1">
              <a:defRPr kumimoji="1" sz="1822" kern="1200">
                <a:solidFill>
                  <a:schemeClr val="lt1"/>
                </a:solidFill>
                <a:latin typeface="+mn-lt"/>
                <a:ea typeface="+mn-ea"/>
                <a:cs typeface="+mn-cs"/>
              </a:defRPr>
            </a:lvl7pPr>
            <a:lvl8pPr marL="3240579" algn="l" defTabSz="925880" rtl="0" eaLnBrk="1" latinLnBrk="0" hangingPunct="1">
              <a:defRPr kumimoji="1" sz="1822" kern="1200">
                <a:solidFill>
                  <a:schemeClr val="lt1"/>
                </a:solidFill>
                <a:latin typeface="+mn-lt"/>
                <a:ea typeface="+mn-ea"/>
                <a:cs typeface="+mn-cs"/>
              </a:defRPr>
            </a:lvl8pPr>
            <a:lvl9pPr marL="3703519" algn="l" defTabSz="925880" rtl="0" eaLnBrk="1" latinLnBrk="0" hangingPunct="1">
              <a:defRPr kumimoji="1" sz="1822" kern="1200">
                <a:solidFill>
                  <a:schemeClr val="lt1"/>
                </a:solidFill>
                <a:latin typeface="+mn-lt"/>
                <a:ea typeface="+mn-ea"/>
                <a:cs typeface="+mn-cs"/>
              </a:defRPr>
            </a:lvl9pPr>
          </a:lstStyle>
          <a:p>
            <a:pPr algn="ctr">
              <a:defRPr/>
            </a:pPr>
            <a:r>
              <a:rPr lang="ja-JP" altLang="en-US" dirty="0" smtClean="0">
                <a:solidFill>
                  <a:srgbClr val="404040"/>
                </a:solidFill>
              </a:rPr>
              <a:t>③</a:t>
            </a:r>
            <a:endParaRPr lang="ja-JP" altLang="en-US" dirty="0">
              <a:solidFill>
                <a:srgbClr val="404040"/>
              </a:solidFill>
            </a:endParaRPr>
          </a:p>
        </p:txBody>
      </p:sp>
      <p:sp>
        <p:nvSpPr>
          <p:cNvPr id="16" name="環状矢印 15"/>
          <p:cNvSpPr/>
          <p:nvPr/>
        </p:nvSpPr>
        <p:spPr>
          <a:xfrm>
            <a:off x="1468244" y="3745248"/>
            <a:ext cx="539518" cy="539518"/>
          </a:xfrm>
          <a:prstGeom prst="circularArrow">
            <a:avLst>
              <a:gd name="adj1" fmla="val 12500"/>
              <a:gd name="adj2" fmla="val 1142319"/>
              <a:gd name="adj3" fmla="val 20457681"/>
              <a:gd name="adj4" fmla="val 1675961"/>
              <a:gd name="adj5" fmla="val 18947"/>
            </a:avLst>
          </a:prstGeom>
          <a:solidFill>
            <a:schemeClr val="accent3">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ja-JP" altLang="en-US" dirty="0" smtClean="0">
                <a:solidFill>
                  <a:srgbClr val="404040"/>
                </a:solidFill>
              </a:rPr>
              <a:t>⑤</a:t>
            </a:r>
            <a:endParaRPr lang="ja-JP" altLang="en-US" dirty="0">
              <a:solidFill>
                <a:srgbClr val="404040"/>
              </a:solidFill>
            </a:endParaRPr>
          </a:p>
        </p:txBody>
      </p:sp>
      <p:sp>
        <p:nvSpPr>
          <p:cNvPr id="17" name="正方形/長方形 16"/>
          <p:cNvSpPr/>
          <p:nvPr/>
        </p:nvSpPr>
        <p:spPr>
          <a:xfrm>
            <a:off x="6458181" y="2107770"/>
            <a:ext cx="705911" cy="68752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dirty="0" smtClean="0"/>
              <a:t>①</a:t>
            </a:r>
            <a:endParaRPr kumimoji="1" lang="en-US" altLang="ja-JP" sz="1200" dirty="0" smtClean="0"/>
          </a:p>
          <a:p>
            <a:pPr algn="ctr"/>
            <a:r>
              <a:rPr kumimoji="1" lang="ja-JP" altLang="en-US" sz="1200" dirty="0" smtClean="0"/>
              <a:t>新規</a:t>
            </a:r>
            <a:endParaRPr kumimoji="1" lang="en-US" altLang="ja-JP" sz="1200" dirty="0" smtClean="0"/>
          </a:p>
          <a:p>
            <a:pPr algn="ctr"/>
            <a:r>
              <a:rPr kumimoji="1" lang="ja-JP" altLang="en-US" sz="1200" dirty="0" smtClean="0"/>
              <a:t>育成</a:t>
            </a:r>
            <a:endParaRPr kumimoji="1" lang="ja-JP" altLang="en-US" sz="1200" dirty="0"/>
          </a:p>
        </p:txBody>
      </p:sp>
      <p:sp>
        <p:nvSpPr>
          <p:cNvPr id="18" name="正方形/長方形 17"/>
          <p:cNvSpPr/>
          <p:nvPr/>
        </p:nvSpPr>
        <p:spPr>
          <a:xfrm>
            <a:off x="7292455" y="2107770"/>
            <a:ext cx="2242098" cy="6875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200" dirty="0" smtClean="0"/>
              <a:t>初回</a:t>
            </a:r>
            <a:r>
              <a:rPr kumimoji="1" lang="ja-JP" altLang="en-US" sz="1200" dirty="0"/>
              <a:t>購入</a:t>
            </a:r>
            <a:r>
              <a:rPr kumimoji="1" lang="ja-JP" altLang="en-US" sz="1200" dirty="0" smtClean="0"/>
              <a:t>時の特典販促</a:t>
            </a:r>
            <a:endParaRPr kumimoji="1" lang="ja-JP" altLang="en-US" sz="1200" dirty="0"/>
          </a:p>
        </p:txBody>
      </p:sp>
      <p:sp>
        <p:nvSpPr>
          <p:cNvPr id="19" name="正方形/長方形 18"/>
          <p:cNvSpPr/>
          <p:nvPr/>
        </p:nvSpPr>
        <p:spPr>
          <a:xfrm>
            <a:off x="6458181" y="2907694"/>
            <a:ext cx="705911" cy="68752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dirty="0"/>
              <a:t>②</a:t>
            </a:r>
            <a:endParaRPr kumimoji="1" lang="en-US" altLang="ja-JP" sz="1200" dirty="0" smtClean="0"/>
          </a:p>
          <a:p>
            <a:pPr algn="ctr"/>
            <a:r>
              <a:rPr kumimoji="1" lang="ja-JP" altLang="en-US" sz="1200" dirty="0" smtClean="0"/>
              <a:t>新規</a:t>
            </a:r>
            <a:endParaRPr kumimoji="1" lang="en-US" altLang="ja-JP" sz="1200" dirty="0" smtClean="0"/>
          </a:p>
          <a:p>
            <a:pPr algn="ctr"/>
            <a:r>
              <a:rPr kumimoji="1" lang="ja-JP" altLang="en-US" sz="1200" dirty="0" smtClean="0"/>
              <a:t>呼戻し</a:t>
            </a:r>
            <a:endParaRPr kumimoji="1" lang="en-US" altLang="ja-JP" sz="1200" dirty="0" smtClean="0"/>
          </a:p>
        </p:txBody>
      </p:sp>
      <p:sp>
        <p:nvSpPr>
          <p:cNvPr id="20" name="正方形/長方形 19"/>
          <p:cNvSpPr/>
          <p:nvPr/>
        </p:nvSpPr>
        <p:spPr>
          <a:xfrm>
            <a:off x="7292455" y="2907694"/>
            <a:ext cx="2242098" cy="6875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200" dirty="0" smtClean="0"/>
              <a:t>属性に応じた、お得感のある</a:t>
            </a:r>
            <a:endParaRPr kumimoji="1" lang="en-US" altLang="ja-JP" sz="1200" dirty="0" smtClean="0"/>
          </a:p>
          <a:p>
            <a:pPr algn="ctr"/>
            <a:r>
              <a:rPr kumimoji="1" lang="ja-JP" altLang="en-US" sz="1200" dirty="0" smtClean="0"/>
              <a:t>特典販促</a:t>
            </a:r>
            <a:endParaRPr kumimoji="1" lang="ja-JP" altLang="en-US" sz="1200" dirty="0"/>
          </a:p>
        </p:txBody>
      </p:sp>
      <p:sp>
        <p:nvSpPr>
          <p:cNvPr id="21" name="正方形/長方形 20"/>
          <p:cNvSpPr/>
          <p:nvPr/>
        </p:nvSpPr>
        <p:spPr>
          <a:xfrm>
            <a:off x="6458181" y="3721066"/>
            <a:ext cx="705911" cy="68752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dirty="0"/>
              <a:t>③</a:t>
            </a:r>
            <a:endParaRPr kumimoji="1" lang="en-US" altLang="ja-JP" sz="1200" dirty="0" smtClean="0"/>
          </a:p>
          <a:p>
            <a:pPr algn="ctr"/>
            <a:r>
              <a:rPr kumimoji="1" lang="ja-JP" altLang="en-US" sz="1200" dirty="0" smtClean="0"/>
              <a:t>常連へ</a:t>
            </a:r>
            <a:endParaRPr kumimoji="1" lang="en-US" altLang="ja-JP" sz="1200" dirty="0" smtClean="0"/>
          </a:p>
        </p:txBody>
      </p:sp>
      <p:sp>
        <p:nvSpPr>
          <p:cNvPr id="22" name="正方形/長方形 21"/>
          <p:cNvSpPr/>
          <p:nvPr/>
        </p:nvSpPr>
        <p:spPr>
          <a:xfrm>
            <a:off x="7292455" y="3721066"/>
            <a:ext cx="2242098" cy="6875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200" dirty="0" smtClean="0"/>
              <a:t>購買履歴と属性をもとに、いつもと異なるが同じ属性が好むカテゴリをレコメンド</a:t>
            </a:r>
            <a:endParaRPr kumimoji="1" lang="en-US" altLang="ja-JP" sz="1200" dirty="0" smtClean="0"/>
          </a:p>
        </p:txBody>
      </p:sp>
      <p:sp>
        <p:nvSpPr>
          <p:cNvPr id="23" name="正方形/長方形 22"/>
          <p:cNvSpPr/>
          <p:nvPr/>
        </p:nvSpPr>
        <p:spPr>
          <a:xfrm>
            <a:off x="6458181" y="4610044"/>
            <a:ext cx="705911" cy="68752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dirty="0"/>
              <a:t>④</a:t>
            </a:r>
            <a:endParaRPr kumimoji="1" lang="en-US" altLang="ja-JP" sz="1200" dirty="0" smtClean="0"/>
          </a:p>
          <a:p>
            <a:pPr algn="ctr"/>
            <a:r>
              <a:rPr kumimoji="1" lang="ja-JP" altLang="en-US" sz="1200" dirty="0" smtClean="0"/>
              <a:t>常連</a:t>
            </a:r>
            <a:endParaRPr kumimoji="1" lang="en-US" altLang="ja-JP" sz="1200" dirty="0" smtClean="0"/>
          </a:p>
          <a:p>
            <a:pPr algn="ctr"/>
            <a:r>
              <a:rPr kumimoji="1" lang="ja-JP" altLang="en-US" sz="1200" dirty="0" smtClean="0"/>
              <a:t>呼戻し</a:t>
            </a:r>
            <a:endParaRPr kumimoji="1" lang="en-US" altLang="ja-JP" sz="1200" dirty="0" smtClean="0"/>
          </a:p>
        </p:txBody>
      </p:sp>
      <p:sp>
        <p:nvSpPr>
          <p:cNvPr id="24" name="正方形/長方形 23"/>
          <p:cNvSpPr/>
          <p:nvPr/>
        </p:nvSpPr>
        <p:spPr>
          <a:xfrm>
            <a:off x="7292455" y="4610044"/>
            <a:ext cx="2242098" cy="6875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200" dirty="0" smtClean="0"/>
              <a:t>過去の購買履歴をもとに、</a:t>
            </a:r>
            <a:endParaRPr kumimoji="1" lang="en-US" altLang="ja-JP" sz="1200" dirty="0" smtClean="0"/>
          </a:p>
          <a:p>
            <a:pPr algn="ctr"/>
            <a:r>
              <a:rPr kumimoji="1" lang="ja-JP" altLang="en-US" sz="1200" dirty="0" smtClean="0"/>
              <a:t>類似カテゴリのレコメンド</a:t>
            </a:r>
            <a:endParaRPr kumimoji="1" lang="ja-JP" altLang="en-US" sz="1200" dirty="0"/>
          </a:p>
        </p:txBody>
      </p:sp>
      <p:sp>
        <p:nvSpPr>
          <p:cNvPr id="25" name="正方形/長方形 24"/>
          <p:cNvSpPr/>
          <p:nvPr/>
        </p:nvSpPr>
        <p:spPr>
          <a:xfrm>
            <a:off x="6458181" y="5476524"/>
            <a:ext cx="705911" cy="68752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dirty="0"/>
              <a:t>⑤</a:t>
            </a:r>
            <a:endParaRPr kumimoji="1" lang="en-US" altLang="ja-JP" sz="1200" dirty="0" smtClean="0"/>
          </a:p>
          <a:p>
            <a:pPr algn="ctr"/>
            <a:r>
              <a:rPr kumimoji="1" lang="ja-JP" altLang="en-US" sz="1200" dirty="0" smtClean="0"/>
              <a:t>常連</a:t>
            </a:r>
            <a:endParaRPr kumimoji="1" lang="en-US" altLang="ja-JP" sz="1200" dirty="0" smtClean="0"/>
          </a:p>
          <a:p>
            <a:pPr algn="ctr"/>
            <a:r>
              <a:rPr kumimoji="1" lang="ja-JP" altLang="en-US" sz="1200" dirty="0"/>
              <a:t>維持</a:t>
            </a:r>
            <a:endParaRPr kumimoji="1" lang="en-US" altLang="ja-JP" sz="1200" dirty="0" smtClean="0"/>
          </a:p>
        </p:txBody>
      </p:sp>
      <p:sp>
        <p:nvSpPr>
          <p:cNvPr id="26" name="正方形/長方形 25"/>
          <p:cNvSpPr/>
          <p:nvPr/>
        </p:nvSpPr>
        <p:spPr>
          <a:xfrm>
            <a:off x="7292455" y="5476524"/>
            <a:ext cx="2242098" cy="6875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200" dirty="0" smtClean="0"/>
              <a:t>ファン囲い込みのため</a:t>
            </a:r>
            <a:endParaRPr kumimoji="1" lang="en-US" altLang="ja-JP" sz="1200" dirty="0" smtClean="0"/>
          </a:p>
          <a:p>
            <a:pPr algn="ctr"/>
            <a:r>
              <a:rPr kumimoji="1" lang="ja-JP" altLang="en-US" sz="1200" dirty="0" smtClean="0"/>
              <a:t>特別イベントへの招待</a:t>
            </a:r>
            <a:endParaRPr kumimoji="1" lang="ja-JP" altLang="en-US" sz="1200" dirty="0"/>
          </a:p>
        </p:txBody>
      </p:sp>
      <p:cxnSp>
        <p:nvCxnSpPr>
          <p:cNvPr id="30" name="直線コネクタ 29"/>
          <p:cNvCxnSpPr/>
          <p:nvPr/>
        </p:nvCxnSpPr>
        <p:spPr>
          <a:xfrm>
            <a:off x="6458181" y="2054831"/>
            <a:ext cx="3076372" cy="0"/>
          </a:xfrm>
          <a:prstGeom prst="line">
            <a:avLst/>
          </a:prstGeom>
          <a:ln w="12700">
            <a:solidFill>
              <a:srgbClr val="6785C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7292455" y="1740060"/>
            <a:ext cx="1646605" cy="276999"/>
          </a:xfrm>
          <a:prstGeom prst="rect">
            <a:avLst/>
          </a:prstGeom>
          <a:noFill/>
        </p:spPr>
        <p:txBody>
          <a:bodyPr wrap="none" rtlCol="0">
            <a:spAutoFit/>
          </a:bodyPr>
          <a:lstStyle/>
          <a:p>
            <a:r>
              <a:rPr kumimoji="1" lang="ja-JP" altLang="en-US" sz="1200" dirty="0" smtClean="0"/>
              <a:t>対応施策（アクション）</a:t>
            </a:r>
            <a:endParaRPr kumimoji="1" lang="ja-JP" altLang="en-US" sz="1200" dirty="0"/>
          </a:p>
        </p:txBody>
      </p:sp>
    </p:spTree>
    <p:extLst>
      <p:ext uri="{BB962C8B-B14F-4D97-AF65-F5344CB8AC3E}">
        <p14:creationId xmlns:p14="http://schemas.microsoft.com/office/powerpoint/2010/main" val="4978358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8.1.</a:t>
            </a:r>
            <a:r>
              <a:rPr lang="ja-JP" altLang="en-US" dirty="0" smtClean="0"/>
              <a:t> 非機能要件（処理方式要件）</a:t>
            </a:r>
            <a:endParaRPr kumimoji="1" lang="ja-JP" altLang="en-US" dirty="0"/>
          </a:p>
        </p:txBody>
      </p:sp>
      <p:graphicFrame>
        <p:nvGraphicFramePr>
          <p:cNvPr id="13" name="表 12"/>
          <p:cNvGraphicFramePr>
            <a:graphicFrameLocks noGrp="1"/>
          </p:cNvGraphicFramePr>
          <p:nvPr>
            <p:extLst/>
          </p:nvPr>
        </p:nvGraphicFramePr>
        <p:xfrm>
          <a:off x="625475" y="1489164"/>
          <a:ext cx="8946000" cy="3277276"/>
        </p:xfrm>
        <a:graphic>
          <a:graphicData uri="http://schemas.openxmlformats.org/drawingml/2006/table">
            <a:tbl>
              <a:tblPr firstRow="1" bandRow="1">
                <a:tableStyleId>{21E4AEA4-8DFA-4A89-87EB-49C32662AFE0}</a:tableStyleId>
              </a:tblPr>
              <a:tblGrid>
                <a:gridCol w="1094468">
                  <a:extLst>
                    <a:ext uri="{9D8B030D-6E8A-4147-A177-3AD203B41FA5}">
                      <a16:colId xmlns:a16="http://schemas.microsoft.com/office/drawing/2014/main" val="1185005741"/>
                    </a:ext>
                  </a:extLst>
                </a:gridCol>
                <a:gridCol w="2847703">
                  <a:extLst>
                    <a:ext uri="{9D8B030D-6E8A-4147-A177-3AD203B41FA5}">
                      <a16:colId xmlns:a16="http://schemas.microsoft.com/office/drawing/2014/main" val="4213261614"/>
                    </a:ext>
                  </a:extLst>
                </a:gridCol>
                <a:gridCol w="875211">
                  <a:extLst>
                    <a:ext uri="{9D8B030D-6E8A-4147-A177-3AD203B41FA5}">
                      <a16:colId xmlns:a16="http://schemas.microsoft.com/office/drawing/2014/main" val="3472357020"/>
                    </a:ext>
                  </a:extLst>
                </a:gridCol>
                <a:gridCol w="4128618">
                  <a:extLst>
                    <a:ext uri="{9D8B030D-6E8A-4147-A177-3AD203B41FA5}">
                      <a16:colId xmlns:a16="http://schemas.microsoft.com/office/drawing/2014/main" val="2230071688"/>
                    </a:ext>
                  </a:extLst>
                </a:gridCol>
              </a:tblGrid>
              <a:tr h="226301">
                <a:tc>
                  <a:txBody>
                    <a:bodyPr/>
                    <a:lstStyle/>
                    <a:p>
                      <a:pPr algn="ctr" fontAlgn="t"/>
                      <a:r>
                        <a:rPr lang="ja-JP" altLang="en-US" sz="1200" b="0" u="none" strike="noStrike" dirty="0" smtClean="0">
                          <a:effectLst/>
                          <a:latin typeface="+mj-ea"/>
                          <a:ea typeface="+mj-ea"/>
                        </a:rPr>
                        <a:t>機能名</a:t>
                      </a:r>
                      <a:endParaRPr lang="ja-JP" altLang="en-US" sz="1200" b="0" i="0" u="none" strike="noStrike" dirty="0">
                        <a:solidFill>
                          <a:srgbClr val="000000"/>
                        </a:solidFill>
                        <a:effectLst/>
                        <a:latin typeface="+mj-ea"/>
                        <a:ea typeface="+mj-ea"/>
                      </a:endParaRPr>
                    </a:p>
                  </a:txBody>
                  <a:tcPr marL="0" marR="0" marT="0" marB="0"/>
                </a:tc>
                <a:tc>
                  <a:txBody>
                    <a:bodyPr/>
                    <a:lstStyle/>
                    <a:p>
                      <a:pPr algn="ctr" fontAlgn="t"/>
                      <a:r>
                        <a:rPr lang="ja-JP" altLang="en-US" sz="1200" b="0" u="none" strike="noStrike" dirty="0" smtClean="0">
                          <a:effectLst/>
                          <a:latin typeface="+mj-ea"/>
                          <a:ea typeface="+mj-ea"/>
                        </a:rPr>
                        <a:t>機能要件</a:t>
                      </a:r>
                      <a:endParaRPr lang="ja-JP" altLang="en-US" sz="1200" b="0" i="0" u="none" strike="noStrike" dirty="0">
                        <a:solidFill>
                          <a:schemeClr val="bg1"/>
                        </a:solidFill>
                        <a:effectLst/>
                        <a:latin typeface="+mj-ea"/>
                        <a:ea typeface="+mj-ea"/>
                      </a:endParaRPr>
                    </a:p>
                  </a:txBody>
                  <a:tcPr marL="0" marR="0" marT="0" marB="0"/>
                </a:tc>
                <a:tc>
                  <a:txBody>
                    <a:bodyPr/>
                    <a:lstStyle/>
                    <a:p>
                      <a:pPr algn="ctr" fontAlgn="t"/>
                      <a:r>
                        <a:rPr lang="ja-JP" altLang="en-US" sz="1200" b="0" u="none" strike="noStrike" dirty="0" smtClean="0">
                          <a:effectLst/>
                          <a:latin typeface="+mj-ea"/>
                          <a:ea typeface="+mj-ea"/>
                        </a:rPr>
                        <a:t>対応可否</a:t>
                      </a:r>
                      <a:endParaRPr lang="ja-JP" altLang="en-US" sz="1200" b="0" i="0" u="none" strike="noStrike" dirty="0">
                        <a:solidFill>
                          <a:schemeClr val="bg1"/>
                        </a:solidFill>
                        <a:effectLst/>
                        <a:latin typeface="+mj-ea"/>
                        <a:ea typeface="+mj-ea"/>
                      </a:endParaRPr>
                    </a:p>
                  </a:txBody>
                  <a:tcPr marL="0" marR="0" marT="0" marB="0"/>
                </a:tc>
                <a:tc>
                  <a:txBody>
                    <a:bodyPr/>
                    <a:lstStyle/>
                    <a:p>
                      <a:pPr algn="ctr" fontAlgn="t"/>
                      <a:r>
                        <a:rPr lang="ja-JP" altLang="en-US" sz="1200" b="0" u="none" strike="noStrike" dirty="0" smtClean="0">
                          <a:effectLst/>
                          <a:latin typeface="+mj-ea"/>
                          <a:ea typeface="+mj-ea"/>
                        </a:rPr>
                        <a:t>説明</a:t>
                      </a:r>
                      <a:endParaRPr lang="ja-JP" altLang="en-US" sz="1200" b="0"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l" fontAlgn="ctr"/>
                      <a:r>
                        <a:rPr lang="ja-JP" altLang="en-US" sz="1200" u="none" strike="noStrike" dirty="0">
                          <a:solidFill>
                            <a:schemeClr val="tx1"/>
                          </a:solidFill>
                          <a:effectLst/>
                          <a:latin typeface="+mj-ea"/>
                          <a:ea typeface="+mj-ea"/>
                        </a:rPr>
                        <a:t>サービスレベル</a:t>
                      </a:r>
                      <a:endParaRPr lang="ja-JP" altLang="en-US" sz="1200" b="0" i="0" u="none" strike="noStrike" dirty="0">
                        <a:solidFill>
                          <a:schemeClr val="tx1"/>
                        </a:solidFill>
                        <a:effectLst/>
                        <a:latin typeface="+mj-ea"/>
                        <a:ea typeface="+mj-ea"/>
                      </a:endParaRPr>
                    </a:p>
                  </a:txBody>
                  <a:tcPr marL="9525" marR="9525" marT="9525" marB="0"/>
                </a:tc>
                <a:tc>
                  <a:txBody>
                    <a:bodyPr/>
                    <a:lstStyle/>
                    <a:p>
                      <a:pPr algn="l" fontAlgn="ctr"/>
                      <a:r>
                        <a:rPr lang="ja-JP" altLang="en-US" sz="1200" u="none" strike="noStrike" dirty="0" smtClean="0">
                          <a:solidFill>
                            <a:schemeClr val="tx1"/>
                          </a:solidFill>
                          <a:effectLst/>
                          <a:latin typeface="+mj-ea"/>
                          <a:ea typeface="+mj-ea"/>
                        </a:rPr>
                        <a:t>クラウドサービスの提供可能期限</a:t>
                      </a:r>
                      <a:endParaRPr lang="ja-JP" altLang="en-US" sz="1200" b="0" i="0" u="none" strike="noStrike" dirty="0">
                        <a:solidFill>
                          <a:schemeClr val="tx1"/>
                        </a:solidFill>
                        <a:effectLst/>
                        <a:latin typeface="+mj-ea"/>
                        <a:ea typeface="+mj-ea"/>
                      </a:endParaRP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〇</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tc>
                  <a:txBody>
                    <a:bodyPr/>
                    <a:lstStyle/>
                    <a:p>
                      <a:pPr marL="0" marR="0" lvl="0" indent="0" algn="l"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提供可能期限はありません</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extLst>
                  <a:ext uri="{0D108BD9-81ED-4DB2-BD59-A6C34878D82A}">
                    <a16:rowId xmlns:a16="http://schemas.microsoft.com/office/drawing/2014/main" val="2052106986"/>
                  </a:ext>
                </a:extLst>
              </a:tr>
              <a:tr h="423445">
                <a:tc>
                  <a:txBody>
                    <a:bodyPr/>
                    <a:lstStyle/>
                    <a:p>
                      <a:pPr algn="l" fontAlgn="ctr"/>
                      <a:r>
                        <a:rPr lang="ja-JP" altLang="en-US" sz="1200" u="none" strike="noStrike" dirty="0">
                          <a:solidFill>
                            <a:schemeClr val="tx1"/>
                          </a:solidFill>
                          <a:effectLst/>
                          <a:latin typeface="+mj-ea"/>
                          <a:ea typeface="+mj-ea"/>
                        </a:rPr>
                        <a:t>サービスレベル</a:t>
                      </a:r>
                      <a:endParaRPr lang="ja-JP" altLang="en-US" sz="1200" b="0" i="0" u="none" strike="noStrike" dirty="0">
                        <a:solidFill>
                          <a:schemeClr val="tx1"/>
                        </a:solidFill>
                        <a:effectLst/>
                        <a:latin typeface="+mj-ea"/>
                        <a:ea typeface="+mj-ea"/>
                      </a:endParaRPr>
                    </a:p>
                  </a:txBody>
                  <a:tcPr marL="9525" marR="9525" marT="9525" marB="0"/>
                </a:tc>
                <a:tc>
                  <a:txBody>
                    <a:bodyPr/>
                    <a:lstStyle/>
                    <a:p>
                      <a:pPr algn="l" fontAlgn="ctr"/>
                      <a:r>
                        <a:rPr lang="ja-JP" altLang="en-US" sz="1200" u="none" strike="noStrike" dirty="0" smtClean="0">
                          <a:solidFill>
                            <a:schemeClr val="tx1"/>
                          </a:solidFill>
                          <a:effectLst/>
                          <a:latin typeface="+mj-ea"/>
                          <a:ea typeface="+mj-ea"/>
                        </a:rPr>
                        <a:t>クラウドサービスの接続ネットワークはインターネットに対応が可能である。</a:t>
                      </a:r>
                      <a:endParaRPr lang="ja-JP" altLang="en-US" sz="1200" b="0" i="0" u="none" strike="noStrike" dirty="0">
                        <a:solidFill>
                          <a:schemeClr val="tx1"/>
                        </a:solidFill>
                        <a:effectLst/>
                        <a:latin typeface="+mj-ea"/>
                        <a:ea typeface="+mj-ea"/>
                      </a:endParaRP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〇</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tc>
                  <a:txBody>
                    <a:bodyPr/>
                    <a:lstStyle/>
                    <a:p>
                      <a:pPr marL="0" marR="0" lvl="0" indent="0" algn="l" defTabSz="742950" rtl="0" eaLnBrk="1" fontAlgn="t"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smtClean="0">
                          <a:ln>
                            <a:noFill/>
                          </a:ln>
                          <a:solidFill>
                            <a:schemeClr val="tx1"/>
                          </a:solidFill>
                          <a:effectLst/>
                          <a:uLnTx/>
                          <a:uFillTx/>
                          <a:latin typeface="+mj-ea"/>
                          <a:ea typeface="+mj-ea"/>
                        </a:rPr>
                        <a:t>Https</a:t>
                      </a:r>
                      <a:r>
                        <a:rPr kumimoji="1" lang="ja-JP" altLang="en-US" sz="1200" u="none" strike="noStrike" kern="1200" cap="none" spc="0" normalizeH="0" baseline="0" noProof="0" dirty="0" smtClean="0">
                          <a:ln>
                            <a:noFill/>
                          </a:ln>
                          <a:solidFill>
                            <a:schemeClr val="tx1"/>
                          </a:solidFill>
                          <a:effectLst/>
                          <a:uLnTx/>
                          <a:uFillTx/>
                          <a:latin typeface="+mj-ea"/>
                          <a:ea typeface="+mj-ea"/>
                        </a:rPr>
                        <a:t>接続といたします。</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extLst>
                  <a:ext uri="{0D108BD9-81ED-4DB2-BD59-A6C34878D82A}">
                    <a16:rowId xmlns:a16="http://schemas.microsoft.com/office/drawing/2014/main" val="2799795120"/>
                  </a:ext>
                </a:extLst>
              </a:tr>
              <a:tr h="423445">
                <a:tc>
                  <a:txBody>
                    <a:bodyPr/>
                    <a:lstStyle/>
                    <a:p>
                      <a:pPr algn="l" fontAlgn="ctr"/>
                      <a:r>
                        <a:rPr lang="ja-JP" altLang="en-US" sz="1200" u="none" strike="noStrike">
                          <a:solidFill>
                            <a:schemeClr val="tx1"/>
                          </a:solidFill>
                          <a:effectLst/>
                          <a:latin typeface="+mj-ea"/>
                          <a:ea typeface="+mj-ea"/>
                        </a:rPr>
                        <a:t>サービスレベル</a:t>
                      </a:r>
                      <a:endParaRPr lang="ja-JP" altLang="en-US" sz="1200" b="0" i="0" u="none" strike="noStrike">
                        <a:solidFill>
                          <a:schemeClr val="tx1"/>
                        </a:solidFill>
                        <a:effectLst/>
                        <a:latin typeface="+mj-ea"/>
                        <a:ea typeface="+mj-ea"/>
                      </a:endParaRPr>
                    </a:p>
                  </a:txBody>
                  <a:tcPr marL="9525" marR="9525" marT="9525" marB="0"/>
                </a:tc>
                <a:tc>
                  <a:txBody>
                    <a:bodyPr/>
                    <a:lstStyle/>
                    <a:p>
                      <a:pPr algn="l" fontAlgn="ctr"/>
                      <a:r>
                        <a:rPr lang="ja-JP" altLang="en-US" sz="1200" u="none" strike="noStrike" dirty="0" smtClean="0">
                          <a:solidFill>
                            <a:schemeClr val="tx1"/>
                          </a:solidFill>
                          <a:effectLst/>
                          <a:latin typeface="+mj-ea"/>
                          <a:ea typeface="+mj-ea"/>
                        </a:rPr>
                        <a:t>クラウドサービスの接続ネットワークはインターネット</a:t>
                      </a:r>
                      <a:r>
                        <a:rPr lang="en-US" altLang="ja-JP" sz="1200" u="none" strike="noStrike" dirty="0" smtClean="0">
                          <a:solidFill>
                            <a:schemeClr val="tx1"/>
                          </a:solidFill>
                          <a:effectLst/>
                          <a:latin typeface="+mj-ea"/>
                          <a:ea typeface="+mj-ea"/>
                        </a:rPr>
                        <a:t>VPN</a:t>
                      </a:r>
                      <a:r>
                        <a:rPr lang="ja-JP" altLang="en-US" sz="1200" u="none" strike="noStrike" dirty="0" smtClean="0">
                          <a:solidFill>
                            <a:schemeClr val="tx1"/>
                          </a:solidFill>
                          <a:effectLst/>
                          <a:latin typeface="+mj-ea"/>
                          <a:ea typeface="+mj-ea"/>
                        </a:rPr>
                        <a:t>に対応が可能である。</a:t>
                      </a:r>
                      <a:endParaRPr lang="ja-JP" altLang="en-US" sz="1200" b="0" i="0" u="none" strike="noStrike" dirty="0">
                        <a:solidFill>
                          <a:schemeClr val="tx1"/>
                        </a:solidFill>
                        <a:effectLst/>
                        <a:latin typeface="+mj-ea"/>
                        <a:ea typeface="+mj-ea"/>
                      </a:endParaRP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tc>
                  <a:txBody>
                    <a:bodyPr/>
                    <a:lstStyle/>
                    <a:p>
                      <a:pPr marL="0" marR="0" lvl="0" indent="0" algn="l" defTabSz="742950" rtl="0" eaLnBrk="1" fontAlgn="t"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smtClean="0">
                          <a:ln>
                            <a:noFill/>
                          </a:ln>
                          <a:solidFill>
                            <a:schemeClr val="tx1"/>
                          </a:solidFill>
                          <a:effectLst/>
                          <a:uLnTx/>
                          <a:uFillTx/>
                          <a:latin typeface="+mj-ea"/>
                          <a:ea typeface="+mj-ea"/>
                        </a:rPr>
                        <a:t>VPN</a:t>
                      </a:r>
                      <a:r>
                        <a:rPr kumimoji="1" lang="ja-JP" altLang="en-US" sz="1200" u="none" strike="noStrike" kern="1200" cap="none" spc="0" normalizeH="0" baseline="0" noProof="0" dirty="0" smtClean="0">
                          <a:ln>
                            <a:noFill/>
                          </a:ln>
                          <a:solidFill>
                            <a:schemeClr val="tx1"/>
                          </a:solidFill>
                          <a:effectLst/>
                          <a:uLnTx/>
                          <a:uFillTx/>
                          <a:latin typeface="+mj-ea"/>
                          <a:ea typeface="+mj-ea"/>
                        </a:rPr>
                        <a:t>対応自体は可能ですが、</a:t>
                      </a:r>
                      <a:r>
                        <a:rPr kumimoji="1" lang="en-US" altLang="ja-JP" sz="1200" u="none" strike="noStrike" kern="1200" cap="none" spc="0" normalizeH="0" baseline="0" noProof="0" dirty="0" smtClean="0">
                          <a:ln>
                            <a:noFill/>
                          </a:ln>
                          <a:solidFill>
                            <a:schemeClr val="tx1"/>
                          </a:solidFill>
                          <a:effectLst/>
                          <a:uLnTx/>
                          <a:uFillTx/>
                          <a:latin typeface="+mj-ea"/>
                          <a:ea typeface="+mj-ea"/>
                        </a:rPr>
                        <a:t>Https</a:t>
                      </a:r>
                      <a:r>
                        <a:rPr kumimoji="1" lang="ja-JP" altLang="en-US" sz="1200" u="none" strike="noStrike" kern="1200" cap="none" spc="0" normalizeH="0" baseline="0" noProof="0" dirty="0" smtClean="0">
                          <a:ln>
                            <a:noFill/>
                          </a:ln>
                          <a:solidFill>
                            <a:schemeClr val="tx1"/>
                          </a:solidFill>
                          <a:effectLst/>
                          <a:uLnTx/>
                          <a:uFillTx/>
                          <a:latin typeface="+mj-ea"/>
                          <a:ea typeface="+mj-ea"/>
                        </a:rPr>
                        <a:t>接続によるサービスレベルを前提とし、</a:t>
                      </a:r>
                      <a:r>
                        <a:rPr kumimoji="1" lang="en-US" altLang="ja-JP" sz="1200" u="none" strike="noStrike" kern="1200" cap="none" spc="0" normalizeH="0" baseline="0" noProof="0" dirty="0" smtClean="0">
                          <a:ln>
                            <a:noFill/>
                          </a:ln>
                          <a:solidFill>
                            <a:schemeClr val="tx1"/>
                          </a:solidFill>
                          <a:effectLst/>
                          <a:uLnTx/>
                          <a:uFillTx/>
                          <a:latin typeface="+mj-ea"/>
                          <a:ea typeface="+mj-ea"/>
                        </a:rPr>
                        <a:t>VPN</a:t>
                      </a:r>
                      <a:r>
                        <a:rPr kumimoji="1" lang="ja-JP" altLang="en-US" sz="1200" u="none" strike="noStrike" kern="1200" cap="none" spc="0" normalizeH="0" baseline="0" noProof="0" dirty="0" smtClean="0">
                          <a:ln>
                            <a:noFill/>
                          </a:ln>
                          <a:solidFill>
                            <a:schemeClr val="tx1"/>
                          </a:solidFill>
                          <a:effectLst/>
                          <a:uLnTx/>
                          <a:uFillTx/>
                          <a:latin typeface="+mj-ea"/>
                          <a:ea typeface="+mj-ea"/>
                        </a:rPr>
                        <a:t>は本見積の範囲外とします。</a:t>
                      </a:r>
                      <a:endParaRPr kumimoji="1" lang="en-US" altLang="ja-JP" sz="1200" u="none" strike="noStrike" kern="1200" cap="none" spc="0" normalizeH="0" baseline="0" noProof="0" dirty="0" smtClean="0">
                        <a:ln>
                          <a:noFill/>
                        </a:ln>
                        <a:solidFill>
                          <a:schemeClr val="tx1"/>
                        </a:solidFill>
                        <a:effectLst/>
                        <a:uLnTx/>
                        <a:uFillTx/>
                        <a:latin typeface="+mj-ea"/>
                        <a:ea typeface="+mj-ea"/>
                      </a:endParaRPr>
                    </a:p>
                    <a:p>
                      <a:pPr marL="0" marR="0" lvl="0" indent="0" algn="l"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ご要望に応じて追加での対応扱いとします。</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extLst>
                  <a:ext uri="{0D108BD9-81ED-4DB2-BD59-A6C34878D82A}">
                    <a16:rowId xmlns:a16="http://schemas.microsoft.com/office/drawing/2014/main" val="3119697330"/>
                  </a:ext>
                </a:extLst>
              </a:tr>
              <a:tr h="376396">
                <a:tc>
                  <a:txBody>
                    <a:bodyPr/>
                    <a:lstStyle/>
                    <a:p>
                      <a:pPr algn="l" fontAlgn="t"/>
                      <a:r>
                        <a:rPr lang="ja-JP" altLang="en-US" sz="1200" u="none" strike="noStrike" dirty="0">
                          <a:solidFill>
                            <a:schemeClr val="tx1"/>
                          </a:solidFill>
                          <a:effectLst/>
                          <a:latin typeface="+mj-ea"/>
                          <a:ea typeface="+mj-ea"/>
                        </a:rPr>
                        <a:t>データ連携</a:t>
                      </a:r>
                      <a:endParaRPr lang="ja-JP" altLang="en-US" sz="1200" b="0" i="0" u="none" strike="noStrike" dirty="0">
                        <a:solidFill>
                          <a:schemeClr val="tx1"/>
                        </a:solidFill>
                        <a:effectLst/>
                        <a:latin typeface="+mj-ea"/>
                        <a:ea typeface="+mj-ea"/>
                      </a:endParaRPr>
                    </a:p>
                  </a:txBody>
                  <a:tcPr marL="9525" marR="9525" marT="9525" marB="0"/>
                </a:tc>
                <a:tc>
                  <a:txBody>
                    <a:bodyPr/>
                    <a:lstStyle/>
                    <a:p>
                      <a:pPr algn="l" fontAlgn="t"/>
                      <a:r>
                        <a:rPr lang="ja-JP" altLang="en-US" sz="1200" u="none" strike="noStrike" dirty="0" smtClean="0">
                          <a:solidFill>
                            <a:schemeClr val="tx1"/>
                          </a:solidFill>
                          <a:effectLst/>
                          <a:latin typeface="+mj-ea"/>
                          <a:ea typeface="+mj-ea"/>
                        </a:rPr>
                        <a:t>各システムとのデータ連携処理方式を明記する</a:t>
                      </a:r>
                      <a:endParaRPr lang="ja-JP" altLang="en-US" sz="1200" b="0" i="0" u="none" strike="noStrike" dirty="0">
                        <a:solidFill>
                          <a:schemeClr val="tx1"/>
                        </a:solidFill>
                        <a:effectLst/>
                        <a:latin typeface="+mj-ea"/>
                        <a:ea typeface="+mj-ea"/>
                      </a:endParaRP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〇</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tc>
                  <a:txBody>
                    <a:bodyPr/>
                    <a:lstStyle/>
                    <a:p>
                      <a:pPr marL="0" marR="0" lvl="0" indent="0" algn="l"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売上管理：</a:t>
                      </a:r>
                      <a:r>
                        <a:rPr kumimoji="1" lang="en-US" altLang="ja-JP" sz="1200" u="none" strike="noStrike" kern="1200" cap="none" spc="0" normalizeH="0" baseline="0" noProof="0" dirty="0" smtClean="0">
                          <a:ln>
                            <a:noFill/>
                          </a:ln>
                          <a:solidFill>
                            <a:schemeClr val="tx1"/>
                          </a:solidFill>
                          <a:effectLst/>
                          <a:uLnTx/>
                          <a:uFillTx/>
                          <a:latin typeface="+mj-ea"/>
                          <a:ea typeface="+mj-ea"/>
                        </a:rPr>
                        <a:t>SFTP</a:t>
                      </a:r>
                      <a:r>
                        <a:rPr kumimoji="1" lang="ja-JP" altLang="en-US" sz="1200" u="none" strike="noStrike" kern="1200" cap="none" spc="0" normalizeH="0" baseline="0" noProof="0" dirty="0" smtClean="0">
                          <a:ln>
                            <a:noFill/>
                          </a:ln>
                          <a:solidFill>
                            <a:schemeClr val="tx1"/>
                          </a:solidFill>
                          <a:effectLst/>
                          <a:uLnTx/>
                          <a:uFillTx/>
                          <a:latin typeface="+mj-ea"/>
                          <a:ea typeface="+mj-ea"/>
                        </a:rPr>
                        <a:t>による受信、もしくは、分析システム</a:t>
                      </a:r>
                      <a:r>
                        <a:rPr kumimoji="1" lang="en-US" altLang="ja-JP" sz="1200" u="none" strike="noStrike" kern="1200" cap="none" spc="0" normalizeH="0" baseline="0" noProof="0" dirty="0" smtClean="0">
                          <a:ln>
                            <a:noFill/>
                          </a:ln>
                          <a:solidFill>
                            <a:schemeClr val="tx1"/>
                          </a:solidFill>
                          <a:effectLst/>
                          <a:uLnTx/>
                          <a:uFillTx/>
                          <a:latin typeface="+mj-ea"/>
                          <a:ea typeface="+mj-ea"/>
                        </a:rPr>
                        <a:t>S3</a:t>
                      </a:r>
                      <a:r>
                        <a:rPr kumimoji="1" lang="ja-JP" altLang="en-US" sz="1200" u="none" strike="noStrike" kern="1200" cap="none" spc="0" normalizeH="0" baseline="0" noProof="0" dirty="0" err="1" smtClean="0">
                          <a:ln>
                            <a:noFill/>
                          </a:ln>
                          <a:solidFill>
                            <a:schemeClr val="tx1"/>
                          </a:solidFill>
                          <a:effectLst/>
                          <a:uLnTx/>
                          <a:uFillTx/>
                          <a:latin typeface="+mj-ea"/>
                          <a:ea typeface="+mj-ea"/>
                        </a:rPr>
                        <a:t>への</a:t>
                      </a:r>
                      <a:r>
                        <a:rPr kumimoji="1" lang="ja-JP" altLang="en-US" sz="1200" u="none" strike="noStrike" kern="1200" cap="none" spc="0" normalizeH="0" baseline="0" noProof="0" dirty="0" smtClean="0">
                          <a:ln>
                            <a:noFill/>
                          </a:ln>
                          <a:solidFill>
                            <a:schemeClr val="tx1"/>
                          </a:solidFill>
                          <a:effectLst/>
                          <a:uLnTx/>
                          <a:uFillTx/>
                          <a:latin typeface="+mj-ea"/>
                          <a:ea typeface="+mj-ea"/>
                        </a:rPr>
                        <a:t>アップロード</a:t>
                      </a:r>
                      <a:endParaRPr kumimoji="1" lang="en-US" altLang="ja-JP" sz="1200" u="none" strike="noStrike" kern="1200" cap="none" spc="0" normalizeH="0" baseline="0" noProof="0" dirty="0" smtClean="0">
                        <a:ln>
                          <a:noFill/>
                        </a:ln>
                        <a:solidFill>
                          <a:schemeClr val="tx1"/>
                        </a:solidFill>
                        <a:effectLst/>
                        <a:uLnTx/>
                        <a:uFillTx/>
                        <a:latin typeface="+mj-ea"/>
                        <a:ea typeface="+mj-ea"/>
                      </a:endParaRPr>
                    </a:p>
                    <a:p>
                      <a:pPr marL="0" marR="0" lvl="0" indent="0" algn="l"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会員管理：</a:t>
                      </a:r>
                      <a:r>
                        <a:rPr kumimoji="1" lang="en-US" altLang="ja-JP" sz="1200" u="none" strike="noStrike" kern="1200" cap="none" spc="0" normalizeH="0" baseline="0" noProof="0" dirty="0" smtClean="0">
                          <a:ln>
                            <a:noFill/>
                          </a:ln>
                          <a:solidFill>
                            <a:schemeClr val="tx1"/>
                          </a:solidFill>
                          <a:effectLst/>
                          <a:uLnTx/>
                          <a:uFillTx/>
                          <a:latin typeface="+mj-ea"/>
                          <a:ea typeface="+mj-ea"/>
                        </a:rPr>
                        <a:t>SFTP</a:t>
                      </a:r>
                      <a:r>
                        <a:rPr kumimoji="1" lang="ja-JP" altLang="en-US" sz="1200" u="none" strike="noStrike" kern="1200" cap="none" spc="0" normalizeH="0" baseline="0" noProof="0" dirty="0" smtClean="0">
                          <a:ln>
                            <a:noFill/>
                          </a:ln>
                          <a:solidFill>
                            <a:schemeClr val="tx1"/>
                          </a:solidFill>
                          <a:effectLst/>
                          <a:uLnTx/>
                          <a:uFillTx/>
                          <a:latin typeface="+mj-ea"/>
                          <a:ea typeface="+mj-ea"/>
                        </a:rPr>
                        <a:t>による受信</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extLst>
                  <a:ext uri="{0D108BD9-81ED-4DB2-BD59-A6C34878D82A}">
                    <a16:rowId xmlns:a16="http://schemas.microsoft.com/office/drawing/2014/main" val="1026567975"/>
                  </a:ext>
                </a:extLst>
              </a:tr>
              <a:tr h="470495">
                <a:tc>
                  <a:txBody>
                    <a:bodyPr/>
                    <a:lstStyle/>
                    <a:p>
                      <a:pPr algn="l" fontAlgn="t"/>
                      <a:r>
                        <a:rPr lang="ja-JP" altLang="en-US" sz="1200" u="none" strike="noStrike" dirty="0">
                          <a:solidFill>
                            <a:schemeClr val="tx1"/>
                          </a:solidFill>
                          <a:effectLst/>
                          <a:latin typeface="+mj-ea"/>
                          <a:ea typeface="+mj-ea"/>
                        </a:rPr>
                        <a:t>動作環境</a:t>
                      </a:r>
                      <a:endParaRPr lang="ja-JP" altLang="en-US" sz="1200" b="0" i="0" u="none" strike="noStrike" dirty="0">
                        <a:solidFill>
                          <a:schemeClr val="tx1"/>
                        </a:solidFill>
                        <a:effectLst/>
                        <a:latin typeface="+mj-ea"/>
                        <a:ea typeface="+mj-ea"/>
                      </a:endParaRPr>
                    </a:p>
                  </a:txBody>
                  <a:tcPr marL="9525" marR="9525" marT="9525" marB="0"/>
                </a:tc>
                <a:tc>
                  <a:txBody>
                    <a:bodyPr/>
                    <a:lstStyle/>
                    <a:p>
                      <a:pPr algn="l" fontAlgn="t"/>
                      <a:r>
                        <a:rPr lang="ja-JP" altLang="en-US" sz="1200" u="none" strike="noStrike" dirty="0" smtClean="0">
                          <a:solidFill>
                            <a:schemeClr val="tx1"/>
                          </a:solidFill>
                          <a:effectLst/>
                          <a:latin typeface="+mj-ea"/>
                          <a:ea typeface="+mj-ea"/>
                        </a:rPr>
                        <a:t>環境の</a:t>
                      </a:r>
                      <a:r>
                        <a:rPr lang="en-US" altLang="ja-JP" sz="1200" u="none" strike="noStrike" dirty="0" smtClean="0">
                          <a:solidFill>
                            <a:schemeClr val="tx1"/>
                          </a:solidFill>
                          <a:effectLst/>
                          <a:latin typeface="+mj-ea"/>
                          <a:ea typeface="+mj-ea"/>
                        </a:rPr>
                        <a:t>OS</a:t>
                      </a:r>
                      <a:r>
                        <a:rPr lang="ja-JP" altLang="en-US" sz="1200" u="none" strike="noStrike" dirty="0" smtClean="0">
                          <a:solidFill>
                            <a:schemeClr val="tx1"/>
                          </a:solidFill>
                          <a:effectLst/>
                          <a:latin typeface="+mj-ea"/>
                          <a:ea typeface="+mj-ea"/>
                        </a:rPr>
                        <a:t>（</a:t>
                      </a:r>
                      <a:r>
                        <a:rPr lang="en-US" altLang="ja-JP" sz="1200" u="none" strike="noStrike" dirty="0" smtClean="0">
                          <a:solidFill>
                            <a:schemeClr val="tx1"/>
                          </a:solidFill>
                          <a:effectLst/>
                          <a:latin typeface="+mj-ea"/>
                          <a:ea typeface="+mj-ea"/>
                        </a:rPr>
                        <a:t>2021/3</a:t>
                      </a:r>
                      <a:r>
                        <a:rPr lang="ja-JP" altLang="en-US" sz="1200" u="none" strike="noStrike" dirty="0" smtClean="0">
                          <a:solidFill>
                            <a:schemeClr val="tx1"/>
                          </a:solidFill>
                          <a:effectLst/>
                          <a:latin typeface="+mj-ea"/>
                          <a:ea typeface="+mj-ea"/>
                        </a:rPr>
                        <a:t>時点は、</a:t>
                      </a:r>
                      <a:r>
                        <a:rPr lang="en-US" altLang="ja-JP" sz="1200" u="none" strike="noStrike" dirty="0" smtClean="0">
                          <a:solidFill>
                            <a:schemeClr val="tx1"/>
                          </a:solidFill>
                          <a:effectLst/>
                          <a:latin typeface="+mj-ea"/>
                          <a:ea typeface="+mj-ea"/>
                        </a:rPr>
                        <a:t>windows10</a:t>
                      </a:r>
                      <a:r>
                        <a:rPr lang="ja-JP" altLang="en-US" sz="1200" u="none" strike="noStrike" dirty="0" err="1" smtClean="0">
                          <a:solidFill>
                            <a:schemeClr val="tx1"/>
                          </a:solidFill>
                          <a:effectLst/>
                          <a:latin typeface="+mj-ea"/>
                          <a:ea typeface="+mj-ea"/>
                        </a:rPr>
                        <a:t>、</a:t>
                      </a:r>
                      <a:r>
                        <a:rPr lang="en-US" altLang="ja-JP" sz="1200" u="none" strike="noStrike" dirty="0" smtClean="0">
                          <a:solidFill>
                            <a:schemeClr val="tx1"/>
                          </a:solidFill>
                          <a:effectLst/>
                          <a:latin typeface="+mj-ea"/>
                          <a:ea typeface="+mj-ea"/>
                        </a:rPr>
                        <a:t>IOS10</a:t>
                      </a:r>
                      <a:r>
                        <a:rPr lang="ja-JP" altLang="en-US" sz="1200" u="none" strike="noStrike" dirty="0" smtClean="0">
                          <a:solidFill>
                            <a:schemeClr val="tx1"/>
                          </a:solidFill>
                          <a:effectLst/>
                          <a:latin typeface="+mj-ea"/>
                          <a:ea typeface="+mj-ea"/>
                        </a:rPr>
                        <a:t>等）、</a:t>
                      </a:r>
                      <a:r>
                        <a:rPr lang="en-US" altLang="ja-JP" sz="1200" u="none" strike="noStrike" dirty="0" smtClean="0">
                          <a:solidFill>
                            <a:schemeClr val="tx1"/>
                          </a:solidFill>
                          <a:effectLst/>
                          <a:latin typeface="+mj-ea"/>
                          <a:ea typeface="+mj-ea"/>
                        </a:rPr>
                        <a:t>Web</a:t>
                      </a:r>
                      <a:r>
                        <a:rPr lang="ja-JP" altLang="en-US" sz="1200" u="none" strike="noStrike" dirty="0" smtClean="0">
                          <a:solidFill>
                            <a:schemeClr val="tx1"/>
                          </a:solidFill>
                          <a:effectLst/>
                          <a:latin typeface="+mj-ea"/>
                          <a:ea typeface="+mj-ea"/>
                        </a:rPr>
                        <a:t>クライアントで使用する場合はブラウザ（</a:t>
                      </a:r>
                      <a:r>
                        <a:rPr lang="en-US" altLang="ja-JP" sz="1200" u="none" strike="noStrike" dirty="0" smtClean="0">
                          <a:solidFill>
                            <a:schemeClr val="tx1"/>
                          </a:solidFill>
                          <a:effectLst/>
                          <a:latin typeface="+mj-ea"/>
                          <a:ea typeface="+mj-ea"/>
                        </a:rPr>
                        <a:t>2021/3</a:t>
                      </a:r>
                      <a:r>
                        <a:rPr lang="ja-JP" altLang="en-US" sz="1200" u="none" strike="noStrike" dirty="0" smtClean="0">
                          <a:solidFill>
                            <a:schemeClr val="tx1"/>
                          </a:solidFill>
                          <a:effectLst/>
                          <a:latin typeface="+mj-ea"/>
                          <a:ea typeface="+mj-ea"/>
                        </a:rPr>
                        <a:t>時点は、</a:t>
                      </a:r>
                      <a:r>
                        <a:rPr lang="en-US" altLang="ja-JP" sz="1200" u="none" strike="noStrike" dirty="0" smtClean="0">
                          <a:solidFill>
                            <a:schemeClr val="tx1"/>
                          </a:solidFill>
                          <a:effectLst/>
                          <a:latin typeface="+mj-ea"/>
                          <a:ea typeface="+mj-ea"/>
                        </a:rPr>
                        <a:t>Microsoft Edge</a:t>
                      </a:r>
                      <a:r>
                        <a:rPr lang="ja-JP" altLang="en-US" sz="1200" u="none" strike="noStrike" dirty="0" err="1" smtClean="0">
                          <a:solidFill>
                            <a:schemeClr val="tx1"/>
                          </a:solidFill>
                          <a:effectLst/>
                          <a:latin typeface="+mj-ea"/>
                          <a:ea typeface="+mj-ea"/>
                        </a:rPr>
                        <a:t>、</a:t>
                      </a:r>
                      <a:r>
                        <a:rPr lang="en-US" altLang="ja-JP" sz="1200" u="none" strike="noStrike" dirty="0" smtClean="0">
                          <a:solidFill>
                            <a:schemeClr val="tx1"/>
                          </a:solidFill>
                          <a:effectLst/>
                          <a:latin typeface="+mj-ea"/>
                          <a:ea typeface="+mj-ea"/>
                        </a:rPr>
                        <a:t>Internet Explorer 11</a:t>
                      </a:r>
                      <a:r>
                        <a:rPr lang="ja-JP" altLang="en-US" sz="1200" u="none" strike="noStrike" dirty="0" err="1" smtClean="0">
                          <a:solidFill>
                            <a:schemeClr val="tx1"/>
                          </a:solidFill>
                          <a:effectLst/>
                          <a:latin typeface="+mj-ea"/>
                          <a:ea typeface="+mj-ea"/>
                        </a:rPr>
                        <a:t>、</a:t>
                      </a:r>
                      <a:r>
                        <a:rPr lang="en-US" altLang="ja-JP" sz="1200" u="none" strike="noStrike" dirty="0" smtClean="0">
                          <a:solidFill>
                            <a:schemeClr val="tx1"/>
                          </a:solidFill>
                          <a:effectLst/>
                          <a:latin typeface="+mj-ea"/>
                          <a:ea typeface="+mj-ea"/>
                        </a:rPr>
                        <a:t>Google Chrome 89</a:t>
                      </a:r>
                      <a:r>
                        <a:rPr lang="ja-JP" altLang="en-US" sz="1200" u="none" strike="noStrike" dirty="0" smtClean="0">
                          <a:solidFill>
                            <a:schemeClr val="tx1"/>
                          </a:solidFill>
                          <a:effectLst/>
                          <a:latin typeface="+mj-ea"/>
                          <a:ea typeface="+mj-ea"/>
                        </a:rPr>
                        <a:t>等）に対応し、新しいバージョンが提供された際は順次対応する。</a:t>
                      </a:r>
                      <a:endParaRPr lang="ja-JP" altLang="en-US" sz="1200" b="0" i="0" u="none" strike="noStrike" dirty="0">
                        <a:solidFill>
                          <a:schemeClr val="tx1"/>
                        </a:solidFill>
                        <a:effectLst/>
                        <a:latin typeface="+mj-ea"/>
                        <a:ea typeface="+mj-ea"/>
                      </a:endParaRPr>
                    </a:p>
                  </a:txBody>
                  <a:tcPr marL="9525" marR="9525" marT="9525" marB="0"/>
                </a:tc>
                <a:tc>
                  <a:txBody>
                    <a:bodyPr/>
                    <a:lstStyle/>
                    <a:p>
                      <a:pPr marL="0" marR="0" lvl="0" indent="0" algn="ctr"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〇</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tc>
                  <a:txBody>
                    <a:bodyPr/>
                    <a:lstStyle/>
                    <a:p>
                      <a:pPr marL="0" marR="0" lvl="0" indent="0" algn="l" defTabSz="742950" rtl="0" eaLnBrk="1" fontAlgn="t"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smtClean="0">
                          <a:ln>
                            <a:noFill/>
                          </a:ln>
                          <a:solidFill>
                            <a:schemeClr val="tx1"/>
                          </a:solidFill>
                          <a:effectLst/>
                          <a:uLnTx/>
                          <a:uFillTx/>
                          <a:latin typeface="+mj-ea"/>
                          <a:ea typeface="+mj-ea"/>
                        </a:rPr>
                        <a:t>Tableau Server</a:t>
                      </a:r>
                      <a:r>
                        <a:rPr kumimoji="1" lang="ja-JP" altLang="en-US" sz="1200" u="none" strike="noStrike" kern="1200" cap="none" spc="0" normalizeH="0" baseline="0" noProof="0" dirty="0" smtClean="0">
                          <a:ln>
                            <a:noFill/>
                          </a:ln>
                          <a:solidFill>
                            <a:schemeClr val="tx1"/>
                          </a:solidFill>
                          <a:effectLst/>
                          <a:uLnTx/>
                          <a:uFillTx/>
                          <a:latin typeface="+mj-ea"/>
                          <a:ea typeface="+mj-ea"/>
                        </a:rPr>
                        <a:t>の仕様に準じる</a:t>
                      </a:r>
                      <a:endParaRPr kumimoji="1" lang="en-US" altLang="ja-JP" sz="1200" u="none" strike="noStrike" kern="1200" cap="none" spc="0" normalizeH="0" baseline="0" noProof="0" dirty="0" smtClean="0">
                        <a:ln>
                          <a:noFill/>
                        </a:ln>
                        <a:solidFill>
                          <a:schemeClr val="tx1"/>
                        </a:solidFill>
                        <a:effectLst/>
                        <a:uLnTx/>
                        <a:uFillTx/>
                        <a:latin typeface="+mj-ea"/>
                        <a:ea typeface="+mj-ea"/>
                      </a:endParaRPr>
                    </a:p>
                    <a:p>
                      <a:pPr marL="0" marR="0" lvl="0" indent="0" algn="l" defTabSz="742950" rtl="0" eaLnBrk="1" fontAlgn="t"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j-ea"/>
                          <a:ea typeface="+mj-ea"/>
                        </a:rPr>
                        <a:t>現時点で記載バージョンは対応済</a:t>
                      </a:r>
                      <a:endParaRPr kumimoji="1" lang="ja-JP" altLang="en-US" sz="1200" b="0" i="0" u="none" strike="noStrike" kern="1200" cap="none" spc="0" normalizeH="0" baseline="0" noProof="0" dirty="0">
                        <a:ln>
                          <a:noFill/>
                        </a:ln>
                        <a:solidFill>
                          <a:schemeClr val="tx1"/>
                        </a:solidFill>
                        <a:effectLst/>
                        <a:uLnTx/>
                        <a:uFillTx/>
                        <a:latin typeface="+mj-ea"/>
                        <a:ea typeface="+mj-ea"/>
                        <a:cs typeface="+mn-cs"/>
                      </a:endParaRPr>
                    </a:p>
                  </a:txBody>
                  <a:tcPr marL="0" marR="0" marT="0" marB="0"/>
                </a:tc>
                <a:extLst>
                  <a:ext uri="{0D108BD9-81ED-4DB2-BD59-A6C34878D82A}">
                    <a16:rowId xmlns:a16="http://schemas.microsoft.com/office/drawing/2014/main" val="3150003950"/>
                  </a:ext>
                </a:extLst>
              </a:tr>
            </a:tbl>
          </a:graphicData>
        </a:graphic>
      </p:graphicFrame>
      <p:sp>
        <p:nvSpPr>
          <p:cNvPr id="5" name="テキスト プレースホルダー 3"/>
          <p:cNvSpPr txBox="1">
            <a:spLocks/>
          </p:cNvSpPr>
          <p:nvPr/>
        </p:nvSpPr>
        <p:spPr>
          <a:xfrm>
            <a:off x="625475" y="10604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latin typeface="Meiryo UI" panose="020B0604030504040204" pitchFamily="50" charset="-128"/>
                <a:ea typeface="Meiryo UI" panose="020B0604030504040204" pitchFamily="50" charset="-128"/>
                <a:cs typeface="Meiryo UI" panose="020B0604030504040204" pitchFamily="50" charset="-128"/>
              </a:rPr>
              <a:t>処理方式要件への対応状況を以下に示します。</a:t>
            </a:r>
          </a:p>
        </p:txBody>
      </p:sp>
    </p:spTree>
    <p:extLst>
      <p:ext uri="{BB962C8B-B14F-4D97-AF65-F5344CB8AC3E}">
        <p14:creationId xmlns:p14="http://schemas.microsoft.com/office/powerpoint/2010/main" val="263876107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8.2.</a:t>
            </a:r>
            <a:r>
              <a:rPr lang="ja-JP" altLang="en-US" dirty="0" smtClean="0"/>
              <a:t> </a:t>
            </a:r>
            <a:r>
              <a:rPr lang="ja-JP" altLang="en-US" dirty="0"/>
              <a:t>非機能要件（運用</a:t>
            </a:r>
            <a:r>
              <a:rPr lang="ja-JP" altLang="en-US" dirty="0" smtClean="0"/>
              <a:t>保守要件）</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625475" y="1323290"/>
          <a:ext cx="8946000" cy="5178306"/>
        </p:xfrm>
        <a:graphic>
          <a:graphicData uri="http://schemas.openxmlformats.org/drawingml/2006/table">
            <a:tbl>
              <a:tblPr firstRow="1" bandRow="1">
                <a:tableStyleId>{21E4AEA4-8DFA-4A89-87EB-49C32662AFE0}</a:tableStyleId>
              </a:tblPr>
              <a:tblGrid>
                <a:gridCol w="1094468">
                  <a:extLst>
                    <a:ext uri="{9D8B030D-6E8A-4147-A177-3AD203B41FA5}">
                      <a16:colId xmlns:a16="http://schemas.microsoft.com/office/drawing/2014/main" val="1185005741"/>
                    </a:ext>
                  </a:extLst>
                </a:gridCol>
                <a:gridCol w="2847703">
                  <a:extLst>
                    <a:ext uri="{9D8B030D-6E8A-4147-A177-3AD203B41FA5}">
                      <a16:colId xmlns:a16="http://schemas.microsoft.com/office/drawing/2014/main" val="4213261614"/>
                    </a:ext>
                  </a:extLst>
                </a:gridCol>
                <a:gridCol w="875211">
                  <a:extLst>
                    <a:ext uri="{9D8B030D-6E8A-4147-A177-3AD203B41FA5}">
                      <a16:colId xmlns:a16="http://schemas.microsoft.com/office/drawing/2014/main" val="3472357020"/>
                    </a:ext>
                  </a:extLst>
                </a:gridCol>
                <a:gridCol w="4128618">
                  <a:extLst>
                    <a:ext uri="{9D8B030D-6E8A-4147-A177-3AD203B41FA5}">
                      <a16:colId xmlns:a16="http://schemas.microsoft.com/office/drawing/2014/main" val="2230071688"/>
                    </a:ext>
                  </a:extLst>
                </a:gridCol>
              </a:tblGrid>
              <a:tr h="226301">
                <a:tc>
                  <a:txBody>
                    <a:bodyPr/>
                    <a:lstStyle/>
                    <a:p>
                      <a:pPr algn="ctr" fontAlgn="t"/>
                      <a:r>
                        <a:rPr lang="ja-JP" altLang="en-US" sz="1200" b="1" i="0" u="none" strike="noStrike" dirty="0" smtClean="0">
                          <a:solidFill>
                            <a:schemeClr val="lt1"/>
                          </a:solidFill>
                          <a:effectLst/>
                          <a:latin typeface="+mj-ea"/>
                          <a:ea typeface="+mj-ea"/>
                        </a:rPr>
                        <a:t>機能名</a:t>
                      </a:r>
                      <a:endParaRPr lang="ja-JP" altLang="en-US" sz="1200" b="1" i="0" u="none" strike="noStrike" dirty="0">
                        <a:solidFill>
                          <a:srgbClr val="000000"/>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機能要件</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対応可否</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説明</a:t>
                      </a:r>
                      <a:endParaRPr lang="ja-JP" altLang="en-US" sz="12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l" fontAlgn="t"/>
                      <a:r>
                        <a:rPr lang="ja-JP" altLang="en-US" sz="1200" b="0" i="0" u="none" strike="noStrike" dirty="0">
                          <a:solidFill>
                            <a:schemeClr val="tx1"/>
                          </a:solidFill>
                          <a:effectLst/>
                          <a:latin typeface="+mj-ea"/>
                          <a:ea typeface="+mj-ea"/>
                        </a:rPr>
                        <a:t>システム停止</a:t>
                      </a:r>
                    </a:p>
                  </a:txBody>
                  <a:tcPr marL="9525" marR="9525" marT="9525" marB="0"/>
                </a:tc>
                <a:tc>
                  <a:txBody>
                    <a:bodyPr/>
                    <a:lstStyle/>
                    <a:p>
                      <a:pPr algn="l" fontAlgn="t"/>
                      <a:r>
                        <a:rPr lang="ja-JP" altLang="en-US" sz="1200" b="0" i="0" u="none" strike="noStrike" dirty="0">
                          <a:solidFill>
                            <a:schemeClr val="tx1"/>
                          </a:solidFill>
                          <a:effectLst/>
                          <a:latin typeface="+mj-ea"/>
                          <a:ea typeface="+mj-ea"/>
                        </a:rPr>
                        <a:t>保守作業のための計画されたシステム停止は月</a:t>
                      </a:r>
                      <a:r>
                        <a:rPr lang="en-US" altLang="ja-JP" sz="1200" b="0" i="0" u="none" strike="noStrike" dirty="0">
                          <a:solidFill>
                            <a:schemeClr val="tx1"/>
                          </a:solidFill>
                          <a:effectLst/>
                          <a:latin typeface="+mj-ea"/>
                          <a:ea typeface="+mj-ea"/>
                        </a:rPr>
                        <a:t>2</a:t>
                      </a:r>
                      <a:r>
                        <a:rPr lang="ja-JP" altLang="en-US" sz="1200" b="0" i="0" u="none" strike="noStrike" dirty="0">
                          <a:solidFill>
                            <a:schemeClr val="tx1"/>
                          </a:solidFill>
                          <a:effectLst/>
                          <a:latin typeface="+mj-ea"/>
                          <a:ea typeface="+mj-ea"/>
                        </a:rPr>
                        <a:t>回まで可能とする</a:t>
                      </a:r>
                    </a:p>
                  </a:txBody>
                  <a:tcPr marL="9525" marR="9525" marT="9525" marB="0"/>
                </a:tc>
                <a:tc>
                  <a:txBody>
                    <a:bodyPr/>
                    <a:lstStyle/>
                    <a:p>
                      <a:pPr algn="ctr" fontAlgn="t"/>
                      <a:r>
                        <a:rPr lang="ja-JP" altLang="en-US" sz="1200" b="0" i="0" u="none" strike="noStrike" dirty="0">
                          <a:solidFill>
                            <a:schemeClr val="tx1"/>
                          </a:solidFill>
                          <a:effectLst/>
                          <a:latin typeface="+mj-ea"/>
                          <a:ea typeface="+mj-ea"/>
                        </a:rPr>
                        <a:t>〇</a:t>
                      </a:r>
                    </a:p>
                  </a:txBody>
                  <a:tcPr marL="9525" marR="9525" marT="9525" marB="0"/>
                </a:tc>
                <a:tc>
                  <a:txBody>
                    <a:bodyPr/>
                    <a:lstStyle/>
                    <a:p>
                      <a:pPr algn="l" fontAlgn="t"/>
                      <a:r>
                        <a:rPr lang="ja-JP" altLang="en-US" sz="1200" b="0" i="0" u="none" strike="noStrike" dirty="0">
                          <a:solidFill>
                            <a:schemeClr val="tx1"/>
                          </a:solidFill>
                          <a:effectLst/>
                          <a:latin typeface="+mj-ea"/>
                          <a:ea typeface="+mj-ea"/>
                        </a:rPr>
                        <a:t>　</a:t>
                      </a:r>
                    </a:p>
                  </a:txBody>
                  <a:tcPr marL="9525" marR="9525" marT="9525" marB="0"/>
                </a:tc>
                <a:extLst>
                  <a:ext uri="{0D108BD9-81ED-4DB2-BD59-A6C34878D82A}">
                    <a16:rowId xmlns:a16="http://schemas.microsoft.com/office/drawing/2014/main" val="2052106986"/>
                  </a:ext>
                </a:extLst>
              </a:tr>
              <a:tr h="423445">
                <a:tc>
                  <a:txBody>
                    <a:bodyPr/>
                    <a:lstStyle/>
                    <a:p>
                      <a:pPr algn="l" fontAlgn="t"/>
                      <a:r>
                        <a:rPr lang="ja-JP" altLang="en-US" sz="1200" b="0" i="0" u="none" strike="noStrike">
                          <a:solidFill>
                            <a:schemeClr val="tx1"/>
                          </a:solidFill>
                          <a:effectLst/>
                          <a:latin typeface="+mj-ea"/>
                          <a:ea typeface="+mj-ea"/>
                        </a:rPr>
                        <a:t>バックアップ</a:t>
                      </a:r>
                    </a:p>
                  </a:txBody>
                  <a:tcPr marL="9525" marR="9525" marT="9525" marB="0"/>
                </a:tc>
                <a:tc>
                  <a:txBody>
                    <a:bodyPr/>
                    <a:lstStyle/>
                    <a:p>
                      <a:pPr algn="l" fontAlgn="t"/>
                      <a:r>
                        <a:rPr lang="ja-JP" altLang="en-US" sz="1200" b="0" i="0" u="none" strike="noStrike" dirty="0">
                          <a:solidFill>
                            <a:schemeClr val="tx1"/>
                          </a:solidFill>
                          <a:effectLst/>
                          <a:latin typeface="+mj-ea"/>
                          <a:ea typeface="+mj-ea"/>
                        </a:rPr>
                        <a:t>バックアップデータを用いたデータの復旧及び、アプリケーション（設定値・パラメータ、ユーザ情報、権限）の復旧が可能とする</a:t>
                      </a:r>
                    </a:p>
                  </a:txBody>
                  <a:tcPr marL="9525" marR="9525" marT="9525" marB="0"/>
                </a:tc>
                <a:tc>
                  <a:txBody>
                    <a:bodyPr/>
                    <a:lstStyle/>
                    <a:p>
                      <a:pPr algn="ctr" fontAlgn="t"/>
                      <a:r>
                        <a:rPr lang="ja-JP" altLang="en-US" sz="1200" b="0" i="0" u="none" strike="noStrike" dirty="0">
                          <a:solidFill>
                            <a:schemeClr val="tx1"/>
                          </a:solidFill>
                          <a:effectLst/>
                          <a:latin typeface="+mj-ea"/>
                          <a:ea typeface="+mj-ea"/>
                        </a:rPr>
                        <a:t>〇</a:t>
                      </a:r>
                    </a:p>
                  </a:txBody>
                  <a:tcPr marL="9525" marR="9525" marT="9525" marB="0"/>
                </a:tc>
                <a:tc>
                  <a:txBody>
                    <a:bodyPr/>
                    <a:lstStyle/>
                    <a:p>
                      <a:pPr algn="l" fontAlgn="t"/>
                      <a:r>
                        <a:rPr lang="ja-JP" altLang="en-US" sz="1200" b="0" i="0" u="none" strike="noStrike" dirty="0">
                          <a:solidFill>
                            <a:schemeClr val="tx1"/>
                          </a:solidFill>
                          <a:effectLst/>
                          <a:latin typeface="+mj-ea"/>
                          <a:ea typeface="+mj-ea"/>
                        </a:rPr>
                        <a:t>　</a:t>
                      </a:r>
                    </a:p>
                  </a:txBody>
                  <a:tcPr marL="9525" marR="9525" marT="9525" marB="0"/>
                </a:tc>
                <a:extLst>
                  <a:ext uri="{0D108BD9-81ED-4DB2-BD59-A6C34878D82A}">
                    <a16:rowId xmlns:a16="http://schemas.microsoft.com/office/drawing/2014/main" val="2799795120"/>
                  </a:ext>
                </a:extLst>
              </a:tr>
              <a:tr h="423445">
                <a:tc>
                  <a:txBody>
                    <a:bodyPr/>
                    <a:lstStyle/>
                    <a:p>
                      <a:pPr algn="l" fontAlgn="t"/>
                      <a:r>
                        <a:rPr lang="ja-JP" altLang="en-US" sz="1200" b="0" i="0" u="none" strike="noStrike">
                          <a:solidFill>
                            <a:schemeClr val="tx1"/>
                          </a:solidFill>
                          <a:effectLst/>
                          <a:latin typeface="+mj-ea"/>
                          <a:ea typeface="+mj-ea"/>
                        </a:rPr>
                        <a:t>バックアップ</a:t>
                      </a:r>
                    </a:p>
                  </a:txBody>
                  <a:tcPr marL="9525" marR="9525" marT="9525" marB="0"/>
                </a:tc>
                <a:tc>
                  <a:txBody>
                    <a:bodyPr/>
                    <a:lstStyle/>
                    <a:p>
                      <a:pPr algn="l" fontAlgn="t"/>
                      <a:r>
                        <a:rPr lang="ja-JP" altLang="en-US" sz="1200" b="0" i="0" u="none" strike="noStrike" dirty="0">
                          <a:solidFill>
                            <a:schemeClr val="tx1"/>
                          </a:solidFill>
                          <a:effectLst/>
                          <a:latin typeface="+mj-ea"/>
                          <a:ea typeface="+mj-ea"/>
                        </a:rPr>
                        <a:t>データベースのバックアップはオンライン状態でも実施可能とする</a:t>
                      </a:r>
                    </a:p>
                  </a:txBody>
                  <a:tcPr marL="9525" marR="9525" marT="9525" marB="0"/>
                </a:tc>
                <a:tc>
                  <a:txBody>
                    <a:bodyPr/>
                    <a:lstStyle/>
                    <a:p>
                      <a:pPr algn="ctr" fontAlgn="t"/>
                      <a:r>
                        <a:rPr lang="ja-JP" altLang="en-US" sz="1200" b="0" i="0" u="none" strike="noStrike" dirty="0">
                          <a:solidFill>
                            <a:schemeClr val="tx1"/>
                          </a:solidFill>
                          <a:effectLst/>
                          <a:latin typeface="+mj-ea"/>
                          <a:ea typeface="+mj-ea"/>
                        </a:rPr>
                        <a:t>〇</a:t>
                      </a:r>
                    </a:p>
                  </a:txBody>
                  <a:tcPr marL="9525" marR="9525" marT="9525" marB="0"/>
                </a:tc>
                <a:tc>
                  <a:txBody>
                    <a:bodyPr/>
                    <a:lstStyle/>
                    <a:p>
                      <a:pPr algn="l" fontAlgn="t"/>
                      <a:r>
                        <a:rPr lang="en-US" altLang="ja-JP" sz="1200" b="0" i="0" u="none" strike="noStrike" dirty="0" err="1">
                          <a:solidFill>
                            <a:schemeClr val="tx1"/>
                          </a:solidFill>
                          <a:effectLst/>
                          <a:latin typeface="+mj-ea"/>
                          <a:ea typeface="+mj-ea"/>
                        </a:rPr>
                        <a:t>TableauServer</a:t>
                      </a:r>
                      <a:r>
                        <a:rPr lang="ja-JP" altLang="en-US" sz="1200" b="0" i="0" u="none" strike="noStrike" dirty="0">
                          <a:solidFill>
                            <a:schemeClr val="tx1"/>
                          </a:solidFill>
                          <a:effectLst/>
                          <a:latin typeface="+mj-ea"/>
                          <a:ea typeface="+mj-ea"/>
                        </a:rPr>
                        <a:t>のバックアップはオンラインでも可能。</a:t>
                      </a:r>
                      <a:br>
                        <a:rPr lang="ja-JP" altLang="en-US" sz="1200" b="0" i="0" u="none" strike="noStrike" dirty="0">
                          <a:solidFill>
                            <a:schemeClr val="tx1"/>
                          </a:solidFill>
                          <a:effectLst/>
                          <a:latin typeface="+mj-ea"/>
                          <a:ea typeface="+mj-ea"/>
                        </a:rPr>
                      </a:br>
                      <a:r>
                        <a:rPr lang="en-US" altLang="ja-JP" sz="1200" b="0" i="0" u="none" strike="noStrike" dirty="0">
                          <a:solidFill>
                            <a:schemeClr val="tx1"/>
                          </a:solidFill>
                          <a:effectLst/>
                          <a:latin typeface="+mj-ea"/>
                          <a:ea typeface="+mj-ea"/>
                        </a:rPr>
                        <a:t>AMI</a:t>
                      </a:r>
                      <a:r>
                        <a:rPr lang="ja-JP" altLang="en-US" sz="1200" b="0" i="0" u="none" strike="noStrike" dirty="0">
                          <a:solidFill>
                            <a:schemeClr val="tx1"/>
                          </a:solidFill>
                          <a:effectLst/>
                          <a:latin typeface="+mj-ea"/>
                          <a:ea typeface="+mj-ea"/>
                        </a:rPr>
                        <a:t>バックアップは環境変更作業時に実施。</a:t>
                      </a:r>
                    </a:p>
                  </a:txBody>
                  <a:tcPr marL="9525" marR="9525" marT="9525" marB="0"/>
                </a:tc>
                <a:extLst>
                  <a:ext uri="{0D108BD9-81ED-4DB2-BD59-A6C34878D82A}">
                    <a16:rowId xmlns:a16="http://schemas.microsoft.com/office/drawing/2014/main" val="3119697330"/>
                  </a:ext>
                </a:extLst>
              </a:tr>
              <a:tr h="376396">
                <a:tc>
                  <a:txBody>
                    <a:bodyPr/>
                    <a:lstStyle/>
                    <a:p>
                      <a:pPr algn="l" fontAlgn="t"/>
                      <a:r>
                        <a:rPr lang="ja-JP" altLang="en-US" sz="1200" b="0" i="0" u="none" strike="noStrike">
                          <a:solidFill>
                            <a:schemeClr val="tx1"/>
                          </a:solidFill>
                          <a:effectLst/>
                          <a:latin typeface="+mj-ea"/>
                          <a:ea typeface="+mj-ea"/>
                        </a:rPr>
                        <a:t>バックアップ</a:t>
                      </a:r>
                    </a:p>
                  </a:txBody>
                  <a:tcPr marL="9525" marR="9525" marT="9525" marB="0"/>
                </a:tc>
                <a:tc>
                  <a:txBody>
                    <a:bodyPr/>
                    <a:lstStyle/>
                    <a:p>
                      <a:pPr algn="l" fontAlgn="t"/>
                      <a:r>
                        <a:rPr lang="ja-JP" altLang="en-US" sz="1200" b="0" i="0" u="none" strike="noStrike" dirty="0">
                          <a:solidFill>
                            <a:schemeClr val="tx1"/>
                          </a:solidFill>
                          <a:effectLst/>
                          <a:latin typeface="+mj-ea"/>
                          <a:ea typeface="+mj-ea"/>
                        </a:rPr>
                        <a:t>業務データの保持期間は、週次でのフルバックアップとし、日次で差分バックアップを取得する方針とする</a:t>
                      </a:r>
                    </a:p>
                  </a:txBody>
                  <a:tcPr marL="9525" marR="9525" marT="9525" marB="0"/>
                </a:tc>
                <a:tc>
                  <a:txBody>
                    <a:bodyPr/>
                    <a:lstStyle/>
                    <a:p>
                      <a:pPr algn="ctr" fontAlgn="t"/>
                      <a:r>
                        <a:rPr lang="ja-JP" altLang="en-US" sz="1200" b="0" i="0" u="none" strike="noStrike" dirty="0">
                          <a:solidFill>
                            <a:schemeClr val="tx1"/>
                          </a:solidFill>
                          <a:effectLst/>
                          <a:latin typeface="+mj-ea"/>
                          <a:ea typeface="+mj-ea"/>
                        </a:rPr>
                        <a:t>〇</a:t>
                      </a:r>
                    </a:p>
                  </a:txBody>
                  <a:tcPr marL="9525" marR="9525" marT="9525" marB="0"/>
                </a:tc>
                <a:tc>
                  <a:txBody>
                    <a:bodyPr/>
                    <a:lstStyle/>
                    <a:p>
                      <a:pPr algn="l" fontAlgn="t"/>
                      <a:r>
                        <a:rPr lang="en-US" altLang="ja-JP" sz="1200" b="0" i="0" u="none" strike="noStrike" dirty="0" err="1">
                          <a:solidFill>
                            <a:schemeClr val="tx1"/>
                          </a:solidFill>
                          <a:effectLst/>
                          <a:latin typeface="+mj-ea"/>
                          <a:ea typeface="+mj-ea"/>
                        </a:rPr>
                        <a:t>TableauServer</a:t>
                      </a:r>
                      <a:r>
                        <a:rPr lang="ja-JP" altLang="en-US" sz="1200" b="0" i="0" u="none" strike="noStrike" dirty="0">
                          <a:solidFill>
                            <a:schemeClr val="tx1"/>
                          </a:solidFill>
                          <a:effectLst/>
                          <a:latin typeface="+mj-ea"/>
                          <a:ea typeface="+mj-ea"/>
                        </a:rPr>
                        <a:t>のフルバックアップを毎日実施する方針</a:t>
                      </a:r>
                    </a:p>
                  </a:txBody>
                  <a:tcPr marL="9525" marR="9525" marT="9525" marB="0"/>
                </a:tc>
                <a:extLst>
                  <a:ext uri="{0D108BD9-81ED-4DB2-BD59-A6C34878D82A}">
                    <a16:rowId xmlns:a16="http://schemas.microsoft.com/office/drawing/2014/main" val="1026567975"/>
                  </a:ext>
                </a:extLst>
              </a:tr>
              <a:tr h="470495">
                <a:tc>
                  <a:txBody>
                    <a:bodyPr/>
                    <a:lstStyle/>
                    <a:p>
                      <a:pPr algn="l" fontAlgn="t"/>
                      <a:r>
                        <a:rPr lang="ja-JP" altLang="en-US" sz="1200" b="0" i="0" u="none" strike="noStrike" dirty="0">
                          <a:solidFill>
                            <a:schemeClr val="tx1"/>
                          </a:solidFill>
                          <a:effectLst/>
                          <a:latin typeface="+mj-ea"/>
                          <a:ea typeface="+mj-ea"/>
                        </a:rPr>
                        <a:t>バックアップ</a:t>
                      </a:r>
                    </a:p>
                  </a:txBody>
                  <a:tcPr marL="9525" marR="9525" marT="9525" marB="0"/>
                </a:tc>
                <a:tc>
                  <a:txBody>
                    <a:bodyPr/>
                    <a:lstStyle/>
                    <a:p>
                      <a:pPr algn="l" fontAlgn="t"/>
                      <a:r>
                        <a:rPr lang="ja-JP" altLang="en-US" sz="1200" b="0" i="0" u="none" strike="noStrike" dirty="0">
                          <a:solidFill>
                            <a:schemeClr val="tx1"/>
                          </a:solidFill>
                          <a:effectLst/>
                          <a:latin typeface="+mj-ea"/>
                          <a:ea typeface="+mj-ea"/>
                        </a:rPr>
                        <a:t>ログ（システムログ、監査ログ）の保持期間は、過去</a:t>
                      </a:r>
                      <a:r>
                        <a:rPr lang="en-US" altLang="ja-JP" sz="1200" b="0" i="0" u="none" strike="noStrike" dirty="0">
                          <a:solidFill>
                            <a:schemeClr val="tx1"/>
                          </a:solidFill>
                          <a:effectLst/>
                          <a:latin typeface="+mj-ea"/>
                          <a:ea typeface="+mj-ea"/>
                        </a:rPr>
                        <a:t>13</a:t>
                      </a:r>
                      <a:r>
                        <a:rPr lang="ja-JP" altLang="en-US" sz="1200" b="0" i="0" u="none" strike="noStrike" dirty="0">
                          <a:solidFill>
                            <a:schemeClr val="tx1"/>
                          </a:solidFill>
                          <a:effectLst/>
                          <a:latin typeface="+mj-ea"/>
                          <a:ea typeface="+mj-ea"/>
                        </a:rPr>
                        <a:t>ヶ月分保持する</a:t>
                      </a:r>
                    </a:p>
                  </a:txBody>
                  <a:tcPr marL="9525" marR="9525" marT="9525" marB="0"/>
                </a:tc>
                <a:tc>
                  <a:txBody>
                    <a:bodyPr/>
                    <a:lstStyle/>
                    <a:p>
                      <a:pPr algn="ctr" fontAlgn="t"/>
                      <a:r>
                        <a:rPr lang="ja-JP" altLang="en-US" sz="1200" b="0" i="0" u="none" strike="noStrike" dirty="0">
                          <a:solidFill>
                            <a:schemeClr val="tx1"/>
                          </a:solidFill>
                          <a:effectLst/>
                          <a:latin typeface="+mj-ea"/>
                          <a:ea typeface="+mj-ea"/>
                        </a:rPr>
                        <a:t>〇</a:t>
                      </a:r>
                    </a:p>
                  </a:txBody>
                  <a:tcPr marL="9525" marR="9525" marT="9525" marB="0"/>
                </a:tc>
                <a:tc>
                  <a:txBody>
                    <a:bodyPr/>
                    <a:lstStyle/>
                    <a:p>
                      <a:pPr algn="l" fontAlgn="t"/>
                      <a:r>
                        <a:rPr lang="en-US" altLang="ja-JP" sz="1200" b="0" i="0" u="none" strike="noStrike" dirty="0" err="1">
                          <a:solidFill>
                            <a:schemeClr val="tx1"/>
                          </a:solidFill>
                          <a:effectLst/>
                          <a:latin typeface="+mj-ea"/>
                          <a:ea typeface="+mj-ea"/>
                        </a:rPr>
                        <a:t>TableauServer</a:t>
                      </a:r>
                      <a:r>
                        <a:rPr lang="ja-JP" altLang="en-US" sz="1200" b="0" i="0" u="none" strike="noStrike" dirty="0">
                          <a:solidFill>
                            <a:schemeClr val="tx1"/>
                          </a:solidFill>
                          <a:effectLst/>
                          <a:latin typeface="+mj-ea"/>
                          <a:ea typeface="+mj-ea"/>
                        </a:rPr>
                        <a:t>のログ範囲パラメータの設定</a:t>
                      </a:r>
                    </a:p>
                  </a:txBody>
                  <a:tcPr marL="9525" marR="9525" marT="9525" marB="0"/>
                </a:tc>
                <a:extLst>
                  <a:ext uri="{0D108BD9-81ED-4DB2-BD59-A6C34878D82A}">
                    <a16:rowId xmlns:a16="http://schemas.microsoft.com/office/drawing/2014/main" val="3150003950"/>
                  </a:ext>
                </a:extLst>
              </a:tr>
              <a:tr h="470495">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月次報告</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稼働状況、インシデント管理状況を報告し情報</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共有（月</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1</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回</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程度）を</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行う</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2086790667"/>
                  </a:ext>
                </a:extLst>
              </a:tr>
              <a:tr h="47049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ベンダヘルプデスク</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対応時間は、平日</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9:00-18:00</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とする。</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155338033"/>
                  </a:ext>
                </a:extLst>
              </a:tr>
              <a:tr h="47049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ベンダヘルプデスク</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対応内容</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・ヘルプデスクからの問い合わせ対応</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・システム全般に関する窓口対応</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・設計書</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マニュアル類の維持</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・バッチ実行</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リラン対応</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・システム変更対応</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本番マシンへのリモート接続環境が用意されることを前提とする</a:t>
                      </a:r>
                    </a:p>
                  </a:txBody>
                  <a:tcPr marL="9525" marR="9525" marT="9525" marB="0"/>
                </a:tc>
                <a:extLst>
                  <a:ext uri="{0D108BD9-81ED-4DB2-BD59-A6C34878D82A}">
                    <a16:rowId xmlns:a16="http://schemas.microsoft.com/office/drawing/2014/main" val="2077666548"/>
                  </a:ext>
                </a:extLst>
              </a:tr>
              <a:tr h="47049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環境</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本番系同じ機能、同等のデータ処理能力、容量、外部</a:t>
                      </a:r>
                      <a:r>
                        <a:rPr lang="en-US" altLang="ja-JP" sz="1200" b="0" i="0" u="none" strike="noStrike">
                          <a:solidFill>
                            <a:schemeClr val="tx1"/>
                          </a:solidFill>
                          <a:effectLst/>
                          <a:latin typeface="Meiryo UI" panose="020B0604030504040204" pitchFamily="50" charset="-128"/>
                          <a:ea typeface="Meiryo UI" panose="020B0604030504040204" pitchFamily="50" charset="-128"/>
                        </a:rPr>
                        <a:t>IF</a:t>
                      </a:r>
                      <a:r>
                        <a:rPr lang="ja-JP" altLang="en-US" sz="1200" b="0" i="0" u="none" strike="noStrike">
                          <a:solidFill>
                            <a:schemeClr val="tx1"/>
                          </a:solidFill>
                          <a:effectLst/>
                          <a:latin typeface="Meiryo UI" panose="020B0604030504040204" pitchFamily="50" charset="-128"/>
                          <a:ea typeface="Meiryo UI" panose="020B0604030504040204" pitchFamily="50" charset="-128"/>
                        </a:rPr>
                        <a:t>を有した検証環境を構築する</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3955098148"/>
                  </a:ext>
                </a:extLst>
              </a:tr>
            </a:tbl>
          </a:graphicData>
        </a:graphic>
      </p:graphicFrame>
      <p:sp>
        <p:nvSpPr>
          <p:cNvPr id="6" name="テキスト プレースホルダー 3"/>
          <p:cNvSpPr txBox="1">
            <a:spLocks/>
          </p:cNvSpPr>
          <p:nvPr/>
        </p:nvSpPr>
        <p:spPr>
          <a:xfrm>
            <a:off x="625475" y="10604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t>運用保守要件</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への対応状況を以下に示します。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351754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8.3.</a:t>
            </a:r>
            <a:r>
              <a:rPr lang="ja-JP" altLang="en-US" dirty="0" smtClean="0"/>
              <a:t> </a:t>
            </a:r>
            <a:r>
              <a:rPr lang="ja-JP" altLang="en-US" dirty="0"/>
              <a:t>非機能要件（可用性</a:t>
            </a:r>
            <a:r>
              <a:rPr lang="ja-JP" altLang="en-US" dirty="0" smtClean="0"/>
              <a:t>要件）</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625475" y="1489164"/>
          <a:ext cx="8946000" cy="2555281"/>
        </p:xfrm>
        <a:graphic>
          <a:graphicData uri="http://schemas.openxmlformats.org/drawingml/2006/table">
            <a:tbl>
              <a:tblPr firstRow="1" bandRow="1">
                <a:tableStyleId>{21E4AEA4-8DFA-4A89-87EB-49C32662AFE0}</a:tableStyleId>
              </a:tblPr>
              <a:tblGrid>
                <a:gridCol w="1094468">
                  <a:extLst>
                    <a:ext uri="{9D8B030D-6E8A-4147-A177-3AD203B41FA5}">
                      <a16:colId xmlns:a16="http://schemas.microsoft.com/office/drawing/2014/main" val="1185005741"/>
                    </a:ext>
                  </a:extLst>
                </a:gridCol>
                <a:gridCol w="2847703">
                  <a:extLst>
                    <a:ext uri="{9D8B030D-6E8A-4147-A177-3AD203B41FA5}">
                      <a16:colId xmlns:a16="http://schemas.microsoft.com/office/drawing/2014/main" val="4213261614"/>
                    </a:ext>
                  </a:extLst>
                </a:gridCol>
                <a:gridCol w="875211">
                  <a:extLst>
                    <a:ext uri="{9D8B030D-6E8A-4147-A177-3AD203B41FA5}">
                      <a16:colId xmlns:a16="http://schemas.microsoft.com/office/drawing/2014/main" val="3472357020"/>
                    </a:ext>
                  </a:extLst>
                </a:gridCol>
                <a:gridCol w="4128618">
                  <a:extLst>
                    <a:ext uri="{9D8B030D-6E8A-4147-A177-3AD203B41FA5}">
                      <a16:colId xmlns:a16="http://schemas.microsoft.com/office/drawing/2014/main" val="2230071688"/>
                    </a:ext>
                  </a:extLst>
                </a:gridCol>
              </a:tblGrid>
              <a:tr h="226301">
                <a:tc>
                  <a:txBody>
                    <a:bodyPr/>
                    <a:lstStyle/>
                    <a:p>
                      <a:pPr algn="ctr" fontAlgn="t"/>
                      <a:r>
                        <a:rPr lang="ja-JP" altLang="en-US" sz="1200" b="1" i="0" u="none" strike="noStrike" dirty="0" smtClean="0">
                          <a:solidFill>
                            <a:schemeClr val="lt1"/>
                          </a:solidFill>
                          <a:effectLst/>
                          <a:latin typeface="+mj-ea"/>
                          <a:ea typeface="+mj-ea"/>
                        </a:rPr>
                        <a:t>機能名</a:t>
                      </a:r>
                      <a:endParaRPr lang="ja-JP" altLang="en-US" sz="1200" b="1" i="0" u="none" strike="noStrike" dirty="0">
                        <a:solidFill>
                          <a:srgbClr val="000000"/>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機能要件</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対応可否</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説明</a:t>
                      </a:r>
                      <a:endParaRPr lang="ja-JP" altLang="en-US" sz="12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運用スケジュール</a:t>
                      </a:r>
                    </a:p>
                  </a:txBody>
                  <a:tcPr marL="9525" marR="9525" marT="9525" marB="0"/>
                </a:tc>
                <a:tc>
                  <a:txBody>
                    <a:bodyPr/>
                    <a:lstStyle/>
                    <a:p>
                      <a:pPr algn="l" fontAlgn="ct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１日に</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6</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時間程度（深夜～早朝）機能を利用できない事を認める。</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ユーザアクセスに関する制約との認識</a:t>
                      </a:r>
                      <a:br>
                        <a:rPr lang="ja-JP" altLang="en-US" sz="1200" b="0" i="0" u="none" strike="noStrike">
                          <a:solidFill>
                            <a:schemeClr val="tx1"/>
                          </a:solidFill>
                          <a:effectLst/>
                          <a:latin typeface="Meiryo UI" panose="020B0604030504040204" pitchFamily="50" charset="-128"/>
                          <a:ea typeface="Meiryo UI" panose="020B0604030504040204" pitchFamily="50" charset="-128"/>
                        </a:rPr>
                      </a:br>
                      <a:r>
                        <a:rPr lang="ja-JP" altLang="en-US" sz="1200" b="0" i="0" u="none" strike="noStrike">
                          <a:solidFill>
                            <a:schemeClr val="tx1"/>
                          </a:solidFill>
                          <a:effectLst/>
                          <a:latin typeface="Meiryo UI" panose="020B0604030504040204" pitchFamily="50" charset="-128"/>
                          <a:ea typeface="Meiryo UI" panose="020B0604030504040204" pitchFamily="50" charset="-128"/>
                        </a:rPr>
                        <a:t>バッチ処理など、システム処理は可能であることを前提とする。</a:t>
                      </a:r>
                    </a:p>
                  </a:txBody>
                  <a:tcPr marL="9525" marR="9525" marT="9525" marB="0"/>
                </a:tc>
                <a:extLst>
                  <a:ext uri="{0D108BD9-81ED-4DB2-BD59-A6C34878D82A}">
                    <a16:rowId xmlns:a16="http://schemas.microsoft.com/office/drawing/2014/main" val="2052106986"/>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バックアップ要件</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障害発生時のデータ復旧については、障害発生時点まで復旧する</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バックアップ取得時点での復旧から、再度</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DM</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作成処理を実行することで、障害発生時点までデータ復旧する方針とする。</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ユーザ側操作での変更は（ダッシュボード作成など）バックアップ取得時点までしか保証しないため、再度ユーザ側で同様の操作を実施いただく。</a:t>
                      </a:r>
                    </a:p>
                  </a:txBody>
                  <a:tcPr marL="9525" marR="9525" marT="9525" marB="0"/>
                </a:tc>
                <a:extLst>
                  <a:ext uri="{0D108BD9-81ED-4DB2-BD59-A6C34878D82A}">
                    <a16:rowId xmlns:a16="http://schemas.microsoft.com/office/drawing/2014/main" val="2799795120"/>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バックアップ要件</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業務停止後、</a:t>
                      </a:r>
                      <a:r>
                        <a:rPr lang="en-US" altLang="ja-JP" sz="1200" b="0" i="0" u="none" strike="noStrike">
                          <a:solidFill>
                            <a:schemeClr val="tx1"/>
                          </a:solidFill>
                          <a:effectLst/>
                          <a:latin typeface="Meiryo UI" panose="020B0604030504040204" pitchFamily="50" charset="-128"/>
                          <a:ea typeface="Meiryo UI" panose="020B0604030504040204" pitchFamily="50" charset="-128"/>
                        </a:rPr>
                        <a:t>1</a:t>
                      </a:r>
                      <a:r>
                        <a:rPr lang="ja-JP" altLang="en-US" sz="1200" b="0" i="0" u="none" strike="noStrike">
                          <a:solidFill>
                            <a:schemeClr val="tx1"/>
                          </a:solidFill>
                          <a:effectLst/>
                          <a:latin typeface="Meiryo UI" panose="020B0604030504040204" pitchFamily="50" charset="-128"/>
                          <a:ea typeface="Meiryo UI" panose="020B0604030504040204" pitchFamily="50" charset="-128"/>
                        </a:rPr>
                        <a:t>営業日以内にデータ復旧する</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Tableau Server</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によるリストアにて復旧</a:t>
                      </a:r>
                    </a:p>
                  </a:txBody>
                  <a:tcPr marL="9525" marR="9525" marT="9525" marB="0"/>
                </a:tc>
                <a:extLst>
                  <a:ext uri="{0D108BD9-81ED-4DB2-BD59-A6C34878D82A}">
                    <a16:rowId xmlns:a16="http://schemas.microsoft.com/office/drawing/2014/main" val="3119697330"/>
                  </a:ext>
                </a:extLst>
              </a:tr>
              <a:tr h="376396">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バックアップ要件</a:t>
                      </a:r>
                    </a:p>
                  </a:txBody>
                  <a:tcPr marL="9525" marR="9525" marT="9525" marB="0"/>
                </a:tc>
                <a:tc>
                  <a:txBody>
                    <a:bodyPr/>
                    <a:lstStyle/>
                    <a:p>
                      <a:pPr algn="l" fontAlgn="ct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特定地域の災害等に対して対応するために複数拠点でバックアップを補完すること。（</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BCP</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対策）</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連携データは</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S3</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補完するため、複数</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AZ</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保管</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Tableau Server</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のバックアップは単一拠点（東京リージョン）とする。</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※S3</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補完を追加することにより、対応可能。</a:t>
                      </a:r>
                    </a:p>
                  </a:txBody>
                  <a:tcPr marL="9525" marR="9525" marT="9525" marB="0"/>
                </a:tc>
                <a:extLst>
                  <a:ext uri="{0D108BD9-81ED-4DB2-BD59-A6C34878D82A}">
                    <a16:rowId xmlns:a16="http://schemas.microsoft.com/office/drawing/2014/main" val="1026567975"/>
                  </a:ext>
                </a:extLst>
              </a:tr>
            </a:tbl>
          </a:graphicData>
        </a:graphic>
      </p:graphicFrame>
      <p:sp>
        <p:nvSpPr>
          <p:cNvPr id="6" name="テキスト プレースホルダー 3"/>
          <p:cNvSpPr txBox="1">
            <a:spLocks/>
          </p:cNvSpPr>
          <p:nvPr/>
        </p:nvSpPr>
        <p:spPr>
          <a:xfrm>
            <a:off x="625475" y="10604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smtClean="0"/>
              <a:t>可用性要件</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への対応状況を以下に示します。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39365730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8.4.</a:t>
            </a:r>
            <a:r>
              <a:rPr lang="ja-JP" altLang="en-US" dirty="0" smtClean="0"/>
              <a:t> </a:t>
            </a:r>
            <a:r>
              <a:rPr lang="ja-JP" altLang="en-US" dirty="0"/>
              <a:t>非機能要件（性能</a:t>
            </a:r>
            <a:r>
              <a:rPr lang="ja-JP" altLang="en-US" dirty="0" smtClean="0"/>
              <a:t>拡張要件）</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625475" y="1489164"/>
          <a:ext cx="8946000" cy="3489842"/>
        </p:xfrm>
        <a:graphic>
          <a:graphicData uri="http://schemas.openxmlformats.org/drawingml/2006/table">
            <a:tbl>
              <a:tblPr firstRow="1" bandRow="1">
                <a:tableStyleId>{21E4AEA4-8DFA-4A89-87EB-49C32662AFE0}</a:tableStyleId>
              </a:tblPr>
              <a:tblGrid>
                <a:gridCol w="1094468">
                  <a:extLst>
                    <a:ext uri="{9D8B030D-6E8A-4147-A177-3AD203B41FA5}">
                      <a16:colId xmlns:a16="http://schemas.microsoft.com/office/drawing/2014/main" val="1185005741"/>
                    </a:ext>
                  </a:extLst>
                </a:gridCol>
                <a:gridCol w="2847703">
                  <a:extLst>
                    <a:ext uri="{9D8B030D-6E8A-4147-A177-3AD203B41FA5}">
                      <a16:colId xmlns:a16="http://schemas.microsoft.com/office/drawing/2014/main" val="4213261614"/>
                    </a:ext>
                  </a:extLst>
                </a:gridCol>
                <a:gridCol w="875211">
                  <a:extLst>
                    <a:ext uri="{9D8B030D-6E8A-4147-A177-3AD203B41FA5}">
                      <a16:colId xmlns:a16="http://schemas.microsoft.com/office/drawing/2014/main" val="3472357020"/>
                    </a:ext>
                  </a:extLst>
                </a:gridCol>
                <a:gridCol w="4128618">
                  <a:extLst>
                    <a:ext uri="{9D8B030D-6E8A-4147-A177-3AD203B41FA5}">
                      <a16:colId xmlns:a16="http://schemas.microsoft.com/office/drawing/2014/main" val="2230071688"/>
                    </a:ext>
                  </a:extLst>
                </a:gridCol>
              </a:tblGrid>
              <a:tr h="226301">
                <a:tc>
                  <a:txBody>
                    <a:bodyPr/>
                    <a:lstStyle/>
                    <a:p>
                      <a:pPr algn="ctr" fontAlgn="t"/>
                      <a:r>
                        <a:rPr lang="ja-JP" altLang="en-US" sz="1200" b="1" i="0" u="none" strike="noStrike" dirty="0" smtClean="0">
                          <a:solidFill>
                            <a:schemeClr val="lt1"/>
                          </a:solidFill>
                          <a:effectLst/>
                          <a:latin typeface="+mj-ea"/>
                          <a:ea typeface="+mj-ea"/>
                        </a:rPr>
                        <a:t>機能名</a:t>
                      </a:r>
                      <a:endParaRPr lang="ja-JP" altLang="en-US" sz="1200" b="1" i="0" u="none" strike="noStrike" dirty="0">
                        <a:solidFill>
                          <a:srgbClr val="000000"/>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機能要件</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対応可否</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説明</a:t>
                      </a:r>
                      <a:endParaRPr lang="ja-JP" altLang="en-US" sz="12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データ件数</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各システムのデータ件数は別紙参照ください</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売上</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管理（テナント数）、</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会員</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管理（会</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員数、</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取引数）等</a:t>
                      </a:r>
                      <a:endParaRPr lang="ja-JP" altLang="en-US" sz="1200" b="0" i="0" u="none" strike="noStrike" dirty="0">
                        <a:solidFill>
                          <a:schemeClr val="tx1"/>
                        </a:solidFill>
                        <a:effectLst/>
                        <a:latin typeface="Meiryo UI" panose="020B0604030504040204" pitchFamily="50" charset="-128"/>
                        <a:ea typeface="Meiryo UI" panose="020B0604030504040204" pitchFamily="50" charset="-128"/>
                      </a:endParaRP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別紙の件数を前提</a:t>
                      </a:r>
                      <a:r>
                        <a:rPr lang="ja-JP" altLang="en-US" sz="1200" b="0" i="0" u="none" strike="noStrike" dirty="0" smtClean="0">
                          <a:solidFill>
                            <a:schemeClr val="tx1"/>
                          </a:solidFill>
                          <a:effectLst/>
                          <a:latin typeface="Meiryo UI" panose="020B0604030504040204" pitchFamily="50" charset="-128"/>
                          <a:ea typeface="Meiryo UI" panose="020B0604030504040204" pitchFamily="50" charset="-128"/>
                        </a:rPr>
                        <a:t>とする。</a:t>
                      </a:r>
                      <a:endParaRPr lang="ja-JP" altLang="en-US" sz="1200" b="0" i="0" u="none" strike="noStrike" dirty="0">
                        <a:solidFill>
                          <a:schemeClr val="tx1"/>
                        </a:solidFill>
                        <a:effectLst/>
                        <a:latin typeface="Meiryo UI" panose="020B0604030504040204" pitchFamily="50" charset="-128"/>
                        <a:ea typeface="Meiryo UI" panose="020B0604030504040204" pitchFamily="50" charset="-128"/>
                      </a:endParaRPr>
                    </a:p>
                  </a:txBody>
                  <a:tcPr marL="9525" marR="9525" marT="9525" marB="0"/>
                </a:tc>
                <a:extLst>
                  <a:ext uri="{0D108BD9-81ED-4DB2-BD59-A6C34878D82A}">
                    <a16:rowId xmlns:a16="http://schemas.microsoft.com/office/drawing/2014/main" val="2052106986"/>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同時接続数</a:t>
                      </a:r>
                    </a:p>
                  </a:txBody>
                  <a:tcPr marL="9525" marR="9525" marT="9525" marB="0"/>
                </a:tc>
                <a:tc>
                  <a:txBody>
                    <a:bodyPr/>
                    <a:lstStyle/>
                    <a:p>
                      <a:pPr algn="l" fontAlgn="t"/>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57</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ユーザ（駅ビルの増加を見込、</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1.5</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倍を想定）</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本前提を元に、</a:t>
                      </a:r>
                      <a:r>
                        <a:rPr lang="en-US" altLang="ja-JP" sz="1200" b="0" i="0" u="none" strike="noStrike">
                          <a:solidFill>
                            <a:schemeClr val="tx1"/>
                          </a:solidFill>
                          <a:effectLst/>
                          <a:latin typeface="Meiryo UI" panose="020B0604030504040204" pitchFamily="50" charset="-128"/>
                          <a:ea typeface="Meiryo UI" panose="020B0604030504040204" pitchFamily="50" charset="-128"/>
                        </a:rPr>
                        <a:t>EC2</a:t>
                      </a:r>
                      <a:r>
                        <a:rPr lang="ja-JP" altLang="en-US" sz="1200" b="0" i="0" u="none" strike="noStrike">
                          <a:solidFill>
                            <a:schemeClr val="tx1"/>
                          </a:solidFill>
                          <a:effectLst/>
                          <a:latin typeface="Meiryo UI" panose="020B0604030504040204" pitchFamily="50" charset="-128"/>
                          <a:ea typeface="Meiryo UI" panose="020B0604030504040204" pitchFamily="50" charset="-128"/>
                        </a:rPr>
                        <a:t>のモデル選定根拠とする</a:t>
                      </a:r>
                    </a:p>
                  </a:txBody>
                  <a:tcPr marL="9525" marR="9525" marT="9525" marB="0"/>
                </a:tc>
                <a:extLst>
                  <a:ext uri="{0D108BD9-81ED-4DB2-BD59-A6C34878D82A}">
                    <a16:rowId xmlns:a16="http://schemas.microsoft.com/office/drawing/2014/main" val="2799795120"/>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同時実行数</a:t>
                      </a:r>
                    </a:p>
                  </a:txBody>
                  <a:tcPr marL="9525" marR="9525" marT="9525" marB="0"/>
                </a:tc>
                <a:tc>
                  <a:txBody>
                    <a:bodyPr/>
                    <a:lstStyle/>
                    <a:p>
                      <a:pPr algn="l" fontAlgn="t"/>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6</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ユーザ（同時接続数の</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10%</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想定）</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本前提を元に、</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EC2</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のモデル選定根拠とする</a:t>
                      </a:r>
                    </a:p>
                  </a:txBody>
                  <a:tcPr marL="9525" marR="9525" marT="9525" marB="0"/>
                </a:tc>
                <a:extLst>
                  <a:ext uri="{0D108BD9-81ED-4DB2-BD59-A6C34878D82A}">
                    <a16:rowId xmlns:a16="http://schemas.microsoft.com/office/drawing/2014/main" val="3119697330"/>
                  </a:ext>
                </a:extLst>
              </a:tr>
              <a:tr h="376396">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保持期間</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分析データの保持期間は</a:t>
                      </a:r>
                      <a:r>
                        <a:rPr lang="en-US" altLang="ja-JP" sz="1200" b="0" i="0" u="none" strike="noStrike">
                          <a:solidFill>
                            <a:schemeClr val="tx1"/>
                          </a:solidFill>
                          <a:effectLst/>
                          <a:latin typeface="Meiryo UI" panose="020B0604030504040204" pitchFamily="50" charset="-128"/>
                          <a:ea typeface="Meiryo UI" panose="020B0604030504040204" pitchFamily="50" charset="-128"/>
                        </a:rPr>
                        <a:t>5</a:t>
                      </a:r>
                      <a:r>
                        <a:rPr lang="ja-JP" altLang="en-US" sz="1200" b="0" i="0" u="none" strike="noStrike">
                          <a:solidFill>
                            <a:schemeClr val="tx1"/>
                          </a:solidFill>
                          <a:effectLst/>
                          <a:latin typeface="Meiryo UI" panose="020B0604030504040204" pitchFamily="50" charset="-128"/>
                          <a:ea typeface="Meiryo UI" panose="020B0604030504040204" pitchFamily="50" charset="-128"/>
                        </a:rPr>
                        <a:t>年間とする</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5</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年超データを自動削除する機能は範囲外</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削除が必要な場合は、運用対処</a:t>
                      </a:r>
                    </a:p>
                  </a:txBody>
                  <a:tcPr marL="9525" marR="9525" marT="9525" marB="0"/>
                </a:tc>
                <a:extLst>
                  <a:ext uri="{0D108BD9-81ED-4DB2-BD59-A6C34878D82A}">
                    <a16:rowId xmlns:a16="http://schemas.microsoft.com/office/drawing/2014/main" val="1026567975"/>
                  </a:ext>
                </a:extLst>
              </a:tr>
              <a:tr h="47049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性能目標値</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性能目標値（オンライン）は原則、画面表示最大</a:t>
                      </a:r>
                      <a:r>
                        <a:rPr lang="en-US" altLang="ja-JP" sz="1200" b="0" i="0" u="none" strike="noStrike" dirty="0">
                          <a:solidFill>
                            <a:schemeClr val="tx1"/>
                          </a:solidFill>
                          <a:effectLst/>
                          <a:latin typeface="Meiryo UI" panose="020B0604030504040204" pitchFamily="50" charset="-128"/>
                          <a:ea typeface="Meiryo UI" panose="020B0604030504040204" pitchFamily="50" charset="-128"/>
                        </a:rPr>
                        <a:t>20</a:t>
                      </a: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秒とする</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ただし、処理時間を満たせない要因や特殊な処理がある場合は、別途明記する</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標準的なデータ量、環境条件下における、定型分析を対象範囲とする。</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自由分析に関してはクエリボリュームを制御できないため、例外とする。</a:t>
                      </a:r>
                      <a:br>
                        <a:rPr lang="ja-JP" altLang="en-US" sz="1200" b="0" i="0" u="none" strike="noStrike" dirty="0">
                          <a:solidFill>
                            <a:schemeClr val="tx1"/>
                          </a:solidFill>
                          <a:effectLst/>
                          <a:latin typeface="Meiryo UI" panose="020B0604030504040204" pitchFamily="50" charset="-128"/>
                          <a:ea typeface="Meiryo UI" panose="020B0604030504040204" pitchFamily="50" charset="-128"/>
                        </a:rPr>
                      </a:br>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サーバ内レスポンスにおける達成とし、個別ネットワークは要件は考慮しない。</a:t>
                      </a:r>
                    </a:p>
                  </a:txBody>
                  <a:tcPr marL="9525" marR="9525" marT="9525" marB="0"/>
                </a:tc>
                <a:extLst>
                  <a:ext uri="{0D108BD9-81ED-4DB2-BD59-A6C34878D82A}">
                    <a16:rowId xmlns:a16="http://schemas.microsoft.com/office/drawing/2014/main" val="3150003950"/>
                  </a:ext>
                </a:extLst>
              </a:tr>
              <a:tr h="470495">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拡張性</a:t>
                      </a:r>
                    </a:p>
                  </a:txBody>
                  <a:tcPr marL="9525" marR="9525" marT="9525" marB="0"/>
                </a:tc>
                <a:tc>
                  <a:txBody>
                    <a:bodyPr/>
                    <a:lstStyle/>
                    <a:p>
                      <a:pPr algn="l" fontAlgn="ctr"/>
                      <a:r>
                        <a:rPr lang="ja-JP" altLang="en-US" sz="1200" b="0" i="0" u="none" strike="noStrike">
                          <a:solidFill>
                            <a:schemeClr val="tx1"/>
                          </a:solidFill>
                          <a:effectLst/>
                          <a:latin typeface="Meiryo UI" panose="020B0604030504040204" pitchFamily="50" charset="-128"/>
                          <a:ea typeface="Meiryo UI" panose="020B0604030504040204" pitchFamily="50" charset="-128"/>
                        </a:rPr>
                        <a:t>駅ビル会社、駅ビル、テナントが増加した場合、システムを入れ替えることなしにサービス追加・処理能力増強等で対応する</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341365271"/>
                  </a:ext>
                </a:extLst>
              </a:tr>
            </a:tbl>
          </a:graphicData>
        </a:graphic>
      </p:graphicFrame>
      <p:sp>
        <p:nvSpPr>
          <p:cNvPr id="6" name="テキスト プレースホルダー 3"/>
          <p:cNvSpPr txBox="1">
            <a:spLocks/>
          </p:cNvSpPr>
          <p:nvPr/>
        </p:nvSpPr>
        <p:spPr>
          <a:xfrm>
            <a:off x="625475" y="10604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t>性能拡張</a:t>
            </a:r>
            <a:r>
              <a:rPr lang="ja-JP" altLang="en-US" sz="1600" dirty="0" smtClean="0"/>
              <a:t>要件</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への対応状況を以下に示します。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64243921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8.5.</a:t>
            </a:r>
            <a:r>
              <a:rPr lang="ja-JP" altLang="en-US" dirty="0" smtClean="0"/>
              <a:t> </a:t>
            </a:r>
            <a:r>
              <a:rPr lang="ja-JP" altLang="en-US" dirty="0"/>
              <a:t>非機能要件（移行</a:t>
            </a:r>
            <a:r>
              <a:rPr lang="ja-JP" altLang="en-US" dirty="0" smtClean="0"/>
              <a:t>要件</a:t>
            </a:r>
            <a:r>
              <a:rPr lang="ja-JP" altLang="en-US" dirty="0"/>
              <a:t>）</a:t>
            </a:r>
            <a:endParaRPr kumimoji="1" lang="ja-JP" altLang="en-US" dirty="0"/>
          </a:p>
        </p:txBody>
      </p:sp>
      <p:sp>
        <p:nvSpPr>
          <p:cNvPr id="12" name="テキスト プレースホルダー 3"/>
          <p:cNvSpPr txBox="1">
            <a:spLocks/>
          </p:cNvSpPr>
          <p:nvPr/>
        </p:nvSpPr>
        <p:spPr>
          <a:xfrm>
            <a:off x="473075" y="9080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nvPr>
        </p:nvGraphicFramePr>
        <p:xfrm>
          <a:off x="625475" y="1489164"/>
          <a:ext cx="8946000" cy="3007601"/>
        </p:xfrm>
        <a:graphic>
          <a:graphicData uri="http://schemas.openxmlformats.org/drawingml/2006/table">
            <a:tbl>
              <a:tblPr firstRow="1" bandRow="1">
                <a:tableStyleId>{21E4AEA4-8DFA-4A89-87EB-49C32662AFE0}</a:tableStyleId>
              </a:tblPr>
              <a:tblGrid>
                <a:gridCol w="1094468">
                  <a:extLst>
                    <a:ext uri="{9D8B030D-6E8A-4147-A177-3AD203B41FA5}">
                      <a16:colId xmlns:a16="http://schemas.microsoft.com/office/drawing/2014/main" val="1185005741"/>
                    </a:ext>
                  </a:extLst>
                </a:gridCol>
                <a:gridCol w="2847703">
                  <a:extLst>
                    <a:ext uri="{9D8B030D-6E8A-4147-A177-3AD203B41FA5}">
                      <a16:colId xmlns:a16="http://schemas.microsoft.com/office/drawing/2014/main" val="4213261614"/>
                    </a:ext>
                  </a:extLst>
                </a:gridCol>
                <a:gridCol w="875211">
                  <a:extLst>
                    <a:ext uri="{9D8B030D-6E8A-4147-A177-3AD203B41FA5}">
                      <a16:colId xmlns:a16="http://schemas.microsoft.com/office/drawing/2014/main" val="3472357020"/>
                    </a:ext>
                  </a:extLst>
                </a:gridCol>
                <a:gridCol w="4128618">
                  <a:extLst>
                    <a:ext uri="{9D8B030D-6E8A-4147-A177-3AD203B41FA5}">
                      <a16:colId xmlns:a16="http://schemas.microsoft.com/office/drawing/2014/main" val="2230071688"/>
                    </a:ext>
                  </a:extLst>
                </a:gridCol>
              </a:tblGrid>
              <a:tr h="226301">
                <a:tc>
                  <a:txBody>
                    <a:bodyPr/>
                    <a:lstStyle/>
                    <a:p>
                      <a:pPr algn="ctr" fontAlgn="t"/>
                      <a:r>
                        <a:rPr lang="ja-JP" altLang="en-US" sz="1200" b="1" i="0" u="none" strike="noStrike" dirty="0" smtClean="0">
                          <a:solidFill>
                            <a:schemeClr val="lt1"/>
                          </a:solidFill>
                          <a:effectLst/>
                          <a:latin typeface="+mj-ea"/>
                          <a:ea typeface="+mj-ea"/>
                        </a:rPr>
                        <a:t>機能名</a:t>
                      </a:r>
                      <a:endParaRPr lang="ja-JP" altLang="en-US" sz="1200" b="1" i="0" u="none" strike="noStrike" dirty="0">
                        <a:solidFill>
                          <a:srgbClr val="000000"/>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機能要件</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対応可否</a:t>
                      </a:r>
                      <a:endParaRPr lang="ja-JP" altLang="en-US" sz="1200" b="1" i="0" u="none" strike="noStrike" dirty="0">
                        <a:solidFill>
                          <a:schemeClr val="bg1"/>
                        </a:solidFill>
                        <a:effectLst/>
                        <a:latin typeface="+mj-ea"/>
                        <a:ea typeface="+mj-ea"/>
                      </a:endParaRPr>
                    </a:p>
                  </a:txBody>
                  <a:tcPr marL="0" marR="0" marT="0" marB="0"/>
                </a:tc>
                <a:tc>
                  <a:txBody>
                    <a:bodyPr/>
                    <a:lstStyle/>
                    <a:p>
                      <a:pPr algn="ctr" fontAlgn="t"/>
                      <a:r>
                        <a:rPr lang="ja-JP" altLang="en-US" sz="1200" b="1" i="0" u="none" strike="noStrike" dirty="0" smtClean="0">
                          <a:solidFill>
                            <a:schemeClr val="bg1"/>
                          </a:solidFill>
                          <a:effectLst/>
                          <a:latin typeface="+mj-ea"/>
                          <a:ea typeface="+mj-ea"/>
                        </a:rPr>
                        <a:t>説明</a:t>
                      </a:r>
                      <a:endParaRPr lang="ja-JP" altLang="en-US" sz="1200" b="1" i="0" u="none" strike="noStrike" dirty="0">
                        <a:solidFill>
                          <a:schemeClr val="bg1"/>
                        </a:solidFill>
                        <a:effectLst/>
                        <a:latin typeface="+mj-ea"/>
                        <a:ea typeface="+mj-ea"/>
                      </a:endParaRPr>
                    </a:p>
                  </a:txBody>
                  <a:tcPr marL="0" marR="0" marT="0" marB="0"/>
                </a:tc>
                <a:extLst>
                  <a:ext uri="{0D108BD9-81ED-4DB2-BD59-A6C34878D82A}">
                    <a16:rowId xmlns:a16="http://schemas.microsoft.com/office/drawing/2014/main" val="1024448927"/>
                  </a:ext>
                </a:extLst>
              </a:tr>
              <a:tr h="423445">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移行データ量</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過去</a:t>
                      </a:r>
                      <a:r>
                        <a:rPr lang="en-US" altLang="ja-JP" sz="1200" b="0" i="0" u="none" strike="noStrike">
                          <a:solidFill>
                            <a:schemeClr val="tx1"/>
                          </a:solidFill>
                          <a:effectLst/>
                          <a:latin typeface="Meiryo UI" panose="020B0604030504040204" pitchFamily="50" charset="-128"/>
                          <a:ea typeface="Meiryo UI" panose="020B0604030504040204" pitchFamily="50" charset="-128"/>
                        </a:rPr>
                        <a:t>5</a:t>
                      </a:r>
                      <a:r>
                        <a:rPr lang="ja-JP" altLang="en-US" sz="1200" b="0" i="0" u="none" strike="noStrike">
                          <a:solidFill>
                            <a:schemeClr val="tx1"/>
                          </a:solidFill>
                          <a:effectLst/>
                          <a:latin typeface="Meiryo UI" panose="020B0604030504040204" pitchFamily="50" charset="-128"/>
                          <a:ea typeface="Meiryo UI" panose="020B0604030504040204" pitchFamily="50" charset="-128"/>
                        </a:rPr>
                        <a:t>年分のデータを移行対象とする</a:t>
                      </a:r>
                    </a:p>
                  </a:txBody>
                  <a:tcPr marL="9525" marR="9525" marT="9525" marB="0"/>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売上管理および会員管理における、移行後連携データと同じフォーマットをベースに、移行データが連携されることを前提とする。</a:t>
                      </a:r>
                      <a:br>
                        <a:rPr lang="ja-JP" altLang="en-US" sz="1200" b="0" i="0" u="none" strike="noStrike">
                          <a:solidFill>
                            <a:schemeClr val="tx1"/>
                          </a:solidFill>
                          <a:effectLst/>
                          <a:latin typeface="Meiryo UI" panose="020B0604030504040204" pitchFamily="50" charset="-128"/>
                          <a:ea typeface="Meiryo UI" panose="020B0604030504040204" pitchFamily="50" charset="-128"/>
                        </a:rPr>
                      </a:br>
                      <a:r>
                        <a:rPr lang="ja-JP" altLang="en-US" sz="1200" b="0" i="0" u="none" strike="noStrike">
                          <a:solidFill>
                            <a:schemeClr val="tx1"/>
                          </a:solidFill>
                          <a:effectLst/>
                          <a:latin typeface="Meiryo UI" panose="020B0604030504040204" pitchFamily="50" charset="-128"/>
                          <a:ea typeface="Meiryo UI" panose="020B0604030504040204" pitchFamily="50" charset="-128"/>
                        </a:rPr>
                        <a:t>分析システムにて各社個別の移行フォーマット調整対応は行わない。</a:t>
                      </a:r>
                    </a:p>
                  </a:txBody>
                  <a:tcPr marL="9525" marR="9525" marT="9525" marB="0"/>
                </a:tc>
                <a:extLst>
                  <a:ext uri="{0D108BD9-81ED-4DB2-BD59-A6C34878D82A}">
                    <a16:rowId xmlns:a16="http://schemas.microsoft.com/office/drawing/2014/main" val="2052106986"/>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教育</a:t>
                      </a:r>
                    </a:p>
                  </a:txBody>
                  <a:tcPr marL="9525" marR="9525" marT="9525" marB="0"/>
                </a:tc>
                <a:tc>
                  <a:txBody>
                    <a:bodyPr/>
                    <a:lstStyle/>
                    <a:p>
                      <a:pPr algn="l" fontAlgn="ctr"/>
                      <a:r>
                        <a:rPr lang="ja-JP" altLang="en-US" sz="1200" b="0" i="0" u="none" strike="noStrike">
                          <a:solidFill>
                            <a:schemeClr val="tx1"/>
                          </a:solidFill>
                          <a:effectLst/>
                          <a:latin typeface="Meiryo UI" panose="020B0604030504040204" pitchFamily="50" charset="-128"/>
                          <a:ea typeface="Meiryo UI" panose="020B0604030504040204" pitchFamily="50" charset="-128"/>
                        </a:rPr>
                        <a:t>駅ビル業務担当者向け　：運用フローを考慮した教育用資料により全機能の説明を実施する。</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2799795120"/>
                  </a:ext>
                </a:extLst>
              </a:tr>
              <a:tr h="423445">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教育</a:t>
                      </a:r>
                    </a:p>
                  </a:txBody>
                  <a:tcPr marL="9525" marR="9525" marT="9525" marB="0"/>
                </a:tc>
                <a:tc>
                  <a:txBody>
                    <a:bodyPr/>
                    <a:lstStyle/>
                    <a:p>
                      <a:pPr algn="l" fontAlgn="ctr"/>
                      <a:r>
                        <a:rPr lang="ja-JP" altLang="en-US" sz="1200" b="0" i="0" u="none" strike="noStrike">
                          <a:solidFill>
                            <a:schemeClr val="tx1"/>
                          </a:solidFill>
                          <a:effectLst/>
                          <a:latin typeface="Meiryo UI" panose="020B0604030504040204" pitchFamily="50" charset="-128"/>
                          <a:ea typeface="Meiryo UI" panose="020B0604030504040204" pitchFamily="50" charset="-128"/>
                        </a:rPr>
                        <a:t>システム運用者向け：システム運用に必要な教育（システム全体の仕様・構成、システム間・外部システムと分解点の仕様・障害切り分け、システムの状態確認等）を教育用資料を用いて説明する。</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3119697330"/>
                  </a:ext>
                </a:extLst>
              </a:tr>
              <a:tr h="376396">
                <a:tc>
                  <a:txBody>
                    <a:bodyPr/>
                    <a:lstStyle/>
                    <a:p>
                      <a:pPr algn="l" fontAlgn="t"/>
                      <a:r>
                        <a:rPr lang="ja-JP" altLang="en-US" sz="1200" b="0" i="0" u="none" strike="noStrike">
                          <a:solidFill>
                            <a:schemeClr val="tx1"/>
                          </a:solidFill>
                          <a:effectLst/>
                          <a:latin typeface="Meiryo UI" panose="020B0604030504040204" pitchFamily="50" charset="-128"/>
                          <a:ea typeface="Meiryo UI" panose="020B0604030504040204" pitchFamily="50" charset="-128"/>
                        </a:rPr>
                        <a:t>教育</a:t>
                      </a:r>
                    </a:p>
                  </a:txBody>
                  <a:tcPr marL="9525" marR="9525" marT="9525" marB="0"/>
                </a:tc>
                <a:tc>
                  <a:txBody>
                    <a:bodyPr/>
                    <a:lstStyle/>
                    <a:p>
                      <a:pPr algn="l" fontAlgn="ctr"/>
                      <a:r>
                        <a:rPr lang="ja-JP" altLang="en-US" sz="1200" b="0" i="0" u="none" strike="noStrike">
                          <a:solidFill>
                            <a:schemeClr val="tx1"/>
                          </a:solidFill>
                          <a:effectLst/>
                          <a:latin typeface="Meiryo UI" panose="020B0604030504040204" pitchFamily="50" charset="-128"/>
                          <a:ea typeface="Meiryo UI" panose="020B0604030504040204" pitchFamily="50" charset="-128"/>
                        </a:rPr>
                        <a:t>教育に必要な機器、環境、資料（紙）は準備する。</a:t>
                      </a:r>
                      <a:br>
                        <a:rPr lang="ja-JP" altLang="en-US" sz="1200" b="0" i="0" u="none" strike="noStrike">
                          <a:solidFill>
                            <a:schemeClr val="tx1"/>
                          </a:solidFill>
                          <a:effectLst/>
                          <a:latin typeface="Meiryo UI" panose="020B0604030504040204" pitchFamily="50" charset="-128"/>
                          <a:ea typeface="Meiryo UI" panose="020B0604030504040204" pitchFamily="50" charset="-128"/>
                        </a:rPr>
                      </a:br>
                      <a:r>
                        <a:rPr lang="ja-JP" altLang="en-US" sz="1200" b="0" i="0" u="none" strike="noStrike">
                          <a:solidFill>
                            <a:schemeClr val="tx1"/>
                          </a:solidFill>
                          <a:effectLst/>
                          <a:latin typeface="Meiryo UI" panose="020B0604030504040204" pitchFamily="50" charset="-128"/>
                          <a:ea typeface="Meiryo UI" panose="020B0604030504040204" pitchFamily="50" charset="-128"/>
                        </a:rPr>
                        <a:t>教育会場など、弊社側で負担が必要な条件を提示する。</a:t>
                      </a:r>
                    </a:p>
                  </a:txBody>
                  <a:tcPr marL="9525" marR="9525" marT="9525" marB="0" anchor="ctr"/>
                </a:tc>
                <a:tc>
                  <a:txBody>
                    <a:bodyPr/>
                    <a:lstStyle/>
                    <a:p>
                      <a:pPr algn="ctr"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〇</a:t>
                      </a:r>
                    </a:p>
                  </a:txBody>
                  <a:tcPr marL="9525" marR="9525" marT="9525" marB="0"/>
                </a:tc>
                <a:tc>
                  <a:txBody>
                    <a:bodyPr/>
                    <a:lstStyle/>
                    <a:p>
                      <a:pPr algn="l" fontAlgn="t"/>
                      <a:r>
                        <a:rPr lang="ja-JP" altLang="en-US" sz="1200" b="0" i="0" u="none" strike="noStrike" dirty="0">
                          <a:solidFill>
                            <a:schemeClr val="tx1"/>
                          </a:solidFill>
                          <a:effectLst/>
                          <a:latin typeface="Meiryo UI" panose="020B0604030504040204" pitchFamily="50" charset="-128"/>
                          <a:ea typeface="Meiryo UI" panose="020B0604030504040204" pitchFamily="50" charset="-128"/>
                        </a:rPr>
                        <a:t>　</a:t>
                      </a:r>
                    </a:p>
                  </a:txBody>
                  <a:tcPr marL="9525" marR="9525" marT="9525" marB="0"/>
                </a:tc>
                <a:extLst>
                  <a:ext uri="{0D108BD9-81ED-4DB2-BD59-A6C34878D82A}">
                    <a16:rowId xmlns:a16="http://schemas.microsoft.com/office/drawing/2014/main" val="1026567975"/>
                  </a:ext>
                </a:extLst>
              </a:tr>
            </a:tbl>
          </a:graphicData>
        </a:graphic>
      </p:graphicFrame>
      <p:sp>
        <p:nvSpPr>
          <p:cNvPr id="6" name="テキスト プレースホルダー 3"/>
          <p:cNvSpPr txBox="1">
            <a:spLocks/>
          </p:cNvSpPr>
          <p:nvPr/>
        </p:nvSpPr>
        <p:spPr>
          <a:xfrm>
            <a:off x="625475" y="1060449"/>
            <a:ext cx="8946000" cy="525600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pPr>
            <a:r>
              <a:rPr lang="ja-JP" altLang="en-US" sz="1600" dirty="0"/>
              <a:t>移行</a:t>
            </a:r>
            <a:r>
              <a:rPr lang="ja-JP" altLang="en-US" sz="1600" dirty="0" smtClean="0"/>
              <a:t>要件</a:t>
            </a:r>
            <a:r>
              <a:rPr lang="ja-JP" altLang="en-US" sz="1600" dirty="0" smtClean="0">
                <a:latin typeface="Meiryo UI" panose="020B0604030504040204" pitchFamily="50" charset="-128"/>
                <a:ea typeface="Meiryo UI" panose="020B0604030504040204" pitchFamily="50" charset="-128"/>
                <a:cs typeface="Meiryo UI" panose="020B0604030504040204" pitchFamily="50" charset="-128"/>
              </a:rPr>
              <a:t>への対応状況を以下に示します。</a:t>
            </a:r>
            <a:endParaRPr lang="ja-JP" altLang="en-US" sz="16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4917995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kumimoji="1" lang="ja-JP" altLang="en-US" sz="4000" dirty="0" smtClean="0"/>
              <a:t>８章</a:t>
            </a:r>
            <a:endParaRPr lang="en-US" altLang="ja-JP" sz="4000" dirty="0"/>
          </a:p>
          <a:p>
            <a:r>
              <a:rPr lang="ja-JP" altLang="en-US" sz="4000" dirty="0"/>
              <a:t>各要件に対する</a:t>
            </a:r>
            <a:r>
              <a:rPr lang="ja-JP" altLang="en-US" sz="4000" dirty="0" smtClean="0"/>
              <a:t>ご回答</a:t>
            </a:r>
            <a:endParaRPr lang="en-US" altLang="ja-JP" sz="4000" dirty="0" smtClean="0"/>
          </a:p>
          <a:p>
            <a:r>
              <a:rPr lang="ja-JP" altLang="en-US" sz="4000" dirty="0" smtClean="0"/>
              <a:t>（</a:t>
            </a:r>
            <a:r>
              <a:rPr lang="ja-JP" altLang="en-US" sz="4000" dirty="0"/>
              <a:t>移行・教育）</a:t>
            </a:r>
            <a:endParaRPr kumimoji="1" lang="ja-JP" altLang="en-US" sz="4000" dirty="0"/>
          </a:p>
        </p:txBody>
      </p:sp>
    </p:spTree>
    <p:extLst>
      <p:ext uri="{BB962C8B-B14F-4D97-AF65-F5344CB8AC3E}">
        <p14:creationId xmlns:p14="http://schemas.microsoft.com/office/powerpoint/2010/main" val="4208904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1.2</a:t>
            </a:r>
            <a:r>
              <a:rPr kumimoji="1" lang="en-US" altLang="ja-JP" dirty="0" smtClean="0"/>
              <a:t>. </a:t>
            </a:r>
            <a:r>
              <a:rPr kumimoji="1" lang="ja-JP" altLang="en-US" dirty="0" smtClean="0"/>
              <a:t>適用クラウドサービス</a:t>
            </a:r>
            <a:endParaRPr kumimoji="1" lang="ja-JP" altLang="en-US" dirty="0"/>
          </a:p>
        </p:txBody>
      </p:sp>
      <p:sp>
        <p:nvSpPr>
          <p:cNvPr id="5" name="テキスト プレースホルダー 4"/>
          <p:cNvSpPr>
            <a:spLocks noGrp="1"/>
          </p:cNvSpPr>
          <p:nvPr>
            <p:ph type="body" sz="quarter" idx="10"/>
          </p:nvPr>
        </p:nvSpPr>
        <p:spPr>
          <a:xfrm>
            <a:off x="436790" y="908050"/>
            <a:ext cx="9029475" cy="659493"/>
          </a:xfrm>
        </p:spPr>
        <p:txBody>
          <a:bodyPr/>
          <a:lstStyle/>
          <a:p>
            <a:r>
              <a:rPr kumimoji="1" lang="ja-JP" altLang="en-US" dirty="0" smtClean="0"/>
              <a:t>適用するクラウドサービスの概要は、以下のとおり。</a:t>
            </a:r>
            <a:endParaRPr kumimoji="1" lang="ja-JP" altLang="en-US" dirty="0"/>
          </a:p>
        </p:txBody>
      </p:sp>
      <p:graphicFrame>
        <p:nvGraphicFramePr>
          <p:cNvPr id="7" name="コンテンツ プレースホルダー 3"/>
          <p:cNvGraphicFramePr>
            <a:graphicFrameLocks/>
          </p:cNvGraphicFramePr>
          <p:nvPr>
            <p:extLst/>
          </p:nvPr>
        </p:nvGraphicFramePr>
        <p:xfrm>
          <a:off x="438263" y="1421706"/>
          <a:ext cx="9029475" cy="4859022"/>
        </p:xfrm>
        <a:graphic>
          <a:graphicData uri="http://schemas.openxmlformats.org/drawingml/2006/table">
            <a:tbl>
              <a:tblPr firstRow="1" bandRow="1">
                <a:tableStyleId>{21E4AEA4-8DFA-4A89-87EB-49C32662AFE0}</a:tableStyleId>
              </a:tblPr>
              <a:tblGrid>
                <a:gridCol w="354388">
                  <a:extLst>
                    <a:ext uri="{9D8B030D-6E8A-4147-A177-3AD203B41FA5}">
                      <a16:colId xmlns:a16="http://schemas.microsoft.com/office/drawing/2014/main" val="20000"/>
                    </a:ext>
                  </a:extLst>
                </a:gridCol>
                <a:gridCol w="1252557">
                  <a:extLst>
                    <a:ext uri="{9D8B030D-6E8A-4147-A177-3AD203B41FA5}">
                      <a16:colId xmlns:a16="http://schemas.microsoft.com/office/drawing/2014/main" val="1638331486"/>
                    </a:ext>
                  </a:extLst>
                </a:gridCol>
                <a:gridCol w="1968304">
                  <a:extLst>
                    <a:ext uri="{9D8B030D-6E8A-4147-A177-3AD203B41FA5}">
                      <a16:colId xmlns:a16="http://schemas.microsoft.com/office/drawing/2014/main" val="20001"/>
                    </a:ext>
                  </a:extLst>
                </a:gridCol>
                <a:gridCol w="5454226">
                  <a:extLst>
                    <a:ext uri="{9D8B030D-6E8A-4147-A177-3AD203B41FA5}">
                      <a16:colId xmlns:a16="http://schemas.microsoft.com/office/drawing/2014/main" val="20002"/>
                    </a:ext>
                  </a:extLst>
                </a:gridCol>
              </a:tblGrid>
              <a:tr h="353903">
                <a:tc>
                  <a:txBody>
                    <a:bodyPr/>
                    <a:lstStyle/>
                    <a:p>
                      <a:pPr algn="ctr"/>
                      <a:r>
                        <a:rPr kumimoji="1" lang="ja-JP" altLang="en-US" sz="1600" dirty="0" smtClean="0">
                          <a:latin typeface="+mn-ea"/>
                          <a:ea typeface="+mn-ea"/>
                        </a:rPr>
                        <a:t>＃</a:t>
                      </a:r>
                      <a:endParaRPr kumimoji="1" lang="ja-JP" altLang="en-US" sz="1600" dirty="0">
                        <a:latin typeface="+mn-ea"/>
                        <a:ea typeface="+mn-ea"/>
                      </a:endParaRPr>
                    </a:p>
                  </a:txBody>
                  <a:tcPr marL="72000" marR="72000" marT="72000" marB="72000" anchor="ctr"/>
                </a:tc>
                <a:tc>
                  <a:txBody>
                    <a:bodyPr/>
                    <a:lstStyle/>
                    <a:p>
                      <a:r>
                        <a:rPr kumimoji="1" lang="ja-JP" altLang="en-US" sz="1600" dirty="0" smtClean="0">
                          <a:latin typeface="+mn-ea"/>
                          <a:ea typeface="+mn-ea"/>
                        </a:rPr>
                        <a:t>機能領域</a:t>
                      </a:r>
                      <a:endParaRPr kumimoji="1" lang="ja-JP" altLang="en-US" sz="1600" dirty="0">
                        <a:latin typeface="+mn-ea"/>
                        <a:ea typeface="+mn-ea"/>
                      </a:endParaRPr>
                    </a:p>
                  </a:txBody>
                  <a:tcPr marL="72000" marR="72000" marT="72000" marB="72000" anchor="ctr"/>
                </a:tc>
                <a:tc>
                  <a:txBody>
                    <a:bodyPr/>
                    <a:lstStyle/>
                    <a:p>
                      <a:r>
                        <a:rPr kumimoji="1" lang="ja-JP" altLang="en-US" sz="1600" dirty="0" smtClean="0">
                          <a:latin typeface="+mn-ea"/>
                          <a:ea typeface="+mn-ea"/>
                        </a:rPr>
                        <a:t>クラウドサービス</a:t>
                      </a:r>
                      <a:endParaRPr kumimoji="1" lang="ja-JP" altLang="en-US" sz="1600" dirty="0">
                        <a:latin typeface="+mn-ea"/>
                        <a:ea typeface="+mn-ea"/>
                      </a:endParaRPr>
                    </a:p>
                  </a:txBody>
                  <a:tcPr marL="72000" marR="72000" marT="72000" marB="72000" anchor="ctr"/>
                </a:tc>
                <a:tc>
                  <a:txBody>
                    <a:bodyPr/>
                    <a:lstStyle/>
                    <a:p>
                      <a:r>
                        <a:rPr kumimoji="1" lang="ja-JP" altLang="en-US" sz="1600" dirty="0" smtClean="0">
                          <a:latin typeface="+mn-ea"/>
                          <a:ea typeface="+mn-ea"/>
                        </a:rPr>
                        <a:t>サービス概要</a:t>
                      </a:r>
                      <a:endParaRPr kumimoji="1" lang="en-US" altLang="ja-JP" sz="1600" dirty="0" smtClean="0">
                        <a:latin typeface="+mn-ea"/>
                        <a:ea typeface="+mn-ea"/>
                      </a:endParaRPr>
                    </a:p>
                  </a:txBody>
                  <a:tcPr marL="72000" marR="72000" marT="72000" marB="72000" anchor="ctr"/>
                </a:tc>
                <a:extLst>
                  <a:ext uri="{0D108BD9-81ED-4DB2-BD59-A6C34878D82A}">
                    <a16:rowId xmlns:a16="http://schemas.microsoft.com/office/drawing/2014/main" val="10000"/>
                  </a:ext>
                </a:extLst>
              </a:tr>
              <a:tr h="1501187">
                <a:tc>
                  <a:txBody>
                    <a:bodyPr/>
                    <a:lstStyle/>
                    <a:p>
                      <a:pPr algn="ctr"/>
                      <a:r>
                        <a:rPr kumimoji="1" lang="en-US" altLang="ja-JP" sz="1600" dirty="0" smtClean="0">
                          <a:solidFill>
                            <a:schemeClr val="tx1"/>
                          </a:solidFill>
                          <a:latin typeface="+mn-ea"/>
                          <a:ea typeface="+mn-ea"/>
                        </a:rPr>
                        <a:t>1</a:t>
                      </a:r>
                      <a:endParaRPr kumimoji="1" lang="ja-JP" altLang="en-US" sz="1600" dirty="0">
                        <a:solidFill>
                          <a:schemeClr val="tx1"/>
                        </a:solidFill>
                        <a:latin typeface="+mn-ea"/>
                        <a:ea typeface="+mn-ea"/>
                      </a:endParaRPr>
                    </a:p>
                  </a:txBody>
                  <a:tcPr marL="72000" marR="72000" marT="72000" marB="72000"/>
                </a:tc>
                <a:tc>
                  <a:txBody>
                    <a:bodyPr/>
                    <a:lstStyle/>
                    <a:p>
                      <a:r>
                        <a:rPr kumimoji="1" lang="ja-JP" altLang="en-US" sz="1600" dirty="0" smtClean="0">
                          <a:solidFill>
                            <a:schemeClr val="tx1"/>
                          </a:solidFill>
                          <a:latin typeface="+mn-ea"/>
                          <a:ea typeface="+mn-ea"/>
                        </a:rPr>
                        <a:t>売上管理</a:t>
                      </a:r>
                      <a:endParaRPr kumimoji="1" lang="ja-JP" altLang="en-US" sz="1600" dirty="0">
                        <a:solidFill>
                          <a:schemeClr val="tx1"/>
                        </a:solidFill>
                        <a:latin typeface="+mn-ea"/>
                        <a:ea typeface="+mn-ea"/>
                      </a:endParaRPr>
                    </a:p>
                  </a:txBody>
                  <a:tcPr marL="72000" marR="72000" marT="72000" marB="72000"/>
                </a:tc>
                <a:tc>
                  <a:txBody>
                    <a:bodyPr/>
                    <a:lstStyle/>
                    <a:p>
                      <a:r>
                        <a:rPr lang="ja-JP" altLang="en-US" sz="1600" dirty="0" smtClean="0">
                          <a:solidFill>
                            <a:schemeClr val="tx1"/>
                          </a:solidFill>
                          <a:latin typeface="+mn-ea"/>
                          <a:ea typeface="+mn-ea"/>
                        </a:rPr>
                        <a:t>デジタルバックオフィス</a:t>
                      </a:r>
                      <a:endParaRPr kumimoji="1" lang="ja-JP" altLang="en-US" sz="1600" dirty="0">
                        <a:solidFill>
                          <a:schemeClr val="tx1"/>
                        </a:solidFill>
                        <a:latin typeface="+mn-ea"/>
                        <a:ea typeface="+mn-ea"/>
                      </a:endParaRPr>
                    </a:p>
                  </a:txBody>
                  <a:tcPr marL="72000" marR="72000" marT="72000" marB="72000"/>
                </a:tc>
                <a:tc>
                  <a:txBody>
                    <a:bodyPr/>
                    <a:lstStyle/>
                    <a:p>
                      <a:pPr marL="285750" marR="0" lvl="0" indent="-196850" algn="l" defTabSz="74295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kern="1200" dirty="0" smtClean="0">
                          <a:solidFill>
                            <a:schemeClr val="dk1"/>
                          </a:solidFill>
                          <a:latin typeface="+mn-ea"/>
                          <a:ea typeface="+mn-ea"/>
                          <a:cs typeface="+mn-cs"/>
                        </a:rPr>
                        <a:t>「顧客のシームレスな購買体験」と「ストレスフリーな従業員体験」を両軸で価値提供する次世代ＣＡＦＩＳ“オムニプラットフォーム”上で実現するテナント管理サービス</a:t>
                      </a:r>
                      <a:endParaRPr kumimoji="1" lang="en-US" altLang="ja-JP" sz="1400" b="0" kern="1200" dirty="0" smtClean="0">
                        <a:solidFill>
                          <a:schemeClr val="dk1"/>
                        </a:solidFill>
                        <a:latin typeface="+mn-ea"/>
                        <a:ea typeface="+mn-ea"/>
                        <a:cs typeface="+mn-cs"/>
                      </a:endParaRPr>
                    </a:p>
                    <a:p>
                      <a:pPr marL="285750" marR="0" lvl="0" indent="-196850" algn="l" defTabSz="74295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kern="1200" dirty="0" smtClean="0">
                          <a:solidFill>
                            <a:schemeClr val="dk1"/>
                          </a:solidFill>
                          <a:latin typeface="+mn-ea"/>
                          <a:ea typeface="+mn-ea"/>
                          <a:cs typeface="+mn-cs"/>
                        </a:rPr>
                        <a:t>決済の多様化に伴い増加する管理業務の負荷、オペレーションコストを軽減。売上につながるプロモーションやテナントコミュニケーション等のコア業務を支えます。</a:t>
                      </a:r>
                      <a:endParaRPr kumimoji="1" lang="ja-JP" altLang="en-US" sz="1400" dirty="0" smtClean="0">
                        <a:solidFill>
                          <a:schemeClr val="tx1"/>
                        </a:solidFill>
                        <a:latin typeface="+mn-ea"/>
                        <a:ea typeface="+mn-ea"/>
                      </a:endParaRPr>
                    </a:p>
                  </a:txBody>
                  <a:tcPr marL="72000" marR="72000" marT="72000" marB="72000"/>
                </a:tc>
                <a:extLst>
                  <a:ext uri="{0D108BD9-81ED-4DB2-BD59-A6C34878D82A}">
                    <a16:rowId xmlns:a16="http://schemas.microsoft.com/office/drawing/2014/main" val="10001"/>
                  </a:ext>
                </a:extLst>
              </a:tr>
              <a:tr h="1056180">
                <a:tc>
                  <a:txBody>
                    <a:bodyPr/>
                    <a:lstStyle/>
                    <a:p>
                      <a:pPr algn="ctr"/>
                      <a:r>
                        <a:rPr kumimoji="1" lang="en-US" altLang="ja-JP" sz="1600" dirty="0" smtClean="0">
                          <a:solidFill>
                            <a:schemeClr val="tx1"/>
                          </a:solidFill>
                          <a:latin typeface="+mn-ea"/>
                          <a:ea typeface="+mn-ea"/>
                        </a:rPr>
                        <a:t>2</a:t>
                      </a:r>
                      <a:endParaRPr kumimoji="1" lang="ja-JP" altLang="en-US" sz="1600" dirty="0">
                        <a:solidFill>
                          <a:schemeClr val="tx1"/>
                        </a:solidFill>
                        <a:latin typeface="+mn-ea"/>
                        <a:ea typeface="+mn-ea"/>
                      </a:endParaRPr>
                    </a:p>
                  </a:txBody>
                  <a:tcPr marL="72000" marR="72000" marT="72000" marB="72000"/>
                </a:tc>
                <a:tc>
                  <a:txBody>
                    <a:bodyPr/>
                    <a:lstStyle/>
                    <a:p>
                      <a:r>
                        <a:rPr kumimoji="1" lang="ja-JP" altLang="en-US" sz="1600" dirty="0" smtClean="0">
                          <a:solidFill>
                            <a:schemeClr val="tx1"/>
                          </a:solidFill>
                          <a:latin typeface="+mn-ea"/>
                          <a:ea typeface="+mn-ea"/>
                        </a:rPr>
                        <a:t>会員管理</a:t>
                      </a:r>
                      <a:endParaRPr kumimoji="1" lang="ja-JP" altLang="en-US" sz="1600" dirty="0">
                        <a:solidFill>
                          <a:schemeClr val="tx1"/>
                        </a:solidFill>
                        <a:latin typeface="+mn-ea"/>
                        <a:ea typeface="+mn-ea"/>
                      </a:endParaRPr>
                    </a:p>
                  </a:txBody>
                  <a:tcPr marL="72000" marR="72000" marT="72000" marB="72000"/>
                </a:tc>
                <a:tc>
                  <a:txBody>
                    <a:bodyPr/>
                    <a:lstStyle/>
                    <a:p>
                      <a:r>
                        <a:rPr lang="en-US" altLang="ja-JP" sz="1600" u="none" dirty="0" smtClean="0">
                          <a:solidFill>
                            <a:schemeClr val="tx1"/>
                          </a:solidFill>
                          <a:latin typeface="+mn-ea"/>
                          <a:ea typeface="+mn-ea"/>
                          <a:cs typeface="Meiryo UI" panose="020B0604030504040204" pitchFamily="50" charset="-128"/>
                        </a:rPr>
                        <a:t>CAFIS Explorer</a:t>
                      </a:r>
                      <a:endParaRPr kumimoji="1" lang="ja-JP" altLang="en-US" sz="1600" dirty="0">
                        <a:solidFill>
                          <a:schemeClr val="tx1"/>
                        </a:solidFill>
                        <a:latin typeface="+mn-ea"/>
                        <a:ea typeface="+mn-ea"/>
                      </a:endParaRPr>
                    </a:p>
                  </a:txBody>
                  <a:tcPr marL="72000" marR="72000" marT="72000" marB="72000"/>
                </a:tc>
                <a:tc>
                  <a:txBody>
                    <a:bodyPr/>
                    <a:lstStyle/>
                    <a:p>
                      <a:pPr marL="285750" marR="0" lvl="0" indent="-196850" algn="l" defTabSz="74295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400" b="0" kern="1200" dirty="0" smtClean="0">
                          <a:solidFill>
                            <a:schemeClr val="dk1"/>
                          </a:solidFill>
                          <a:latin typeface="+mn-ea"/>
                          <a:ea typeface="+mn-ea"/>
                          <a:cs typeface="+mn-cs"/>
                        </a:rPr>
                        <a:t>CAFIS Explorer</a:t>
                      </a:r>
                      <a:r>
                        <a:rPr kumimoji="1" lang="ja-JP" altLang="en-US" sz="1400" b="0" kern="1200" dirty="0" smtClean="0">
                          <a:solidFill>
                            <a:schemeClr val="dk1"/>
                          </a:solidFill>
                          <a:latin typeface="+mn-ea"/>
                          <a:ea typeface="+mn-ea"/>
                          <a:cs typeface="+mn-cs"/>
                        </a:rPr>
                        <a:t>は、顧客エンゲージメントの向上を実現するポイント</a:t>
                      </a:r>
                      <a:r>
                        <a:rPr kumimoji="1" lang="en-US" altLang="ja-JP" sz="1400" b="0" kern="1200" dirty="0" smtClean="0">
                          <a:solidFill>
                            <a:schemeClr val="dk1"/>
                          </a:solidFill>
                          <a:latin typeface="+mn-ea"/>
                          <a:ea typeface="+mn-ea"/>
                          <a:cs typeface="+mn-cs"/>
                        </a:rPr>
                        <a:t>/</a:t>
                      </a:r>
                      <a:r>
                        <a:rPr kumimoji="1" lang="ja-JP" altLang="en-US" sz="1400" b="0" kern="1200" dirty="0" smtClean="0">
                          <a:solidFill>
                            <a:schemeClr val="dk1"/>
                          </a:solidFill>
                          <a:latin typeface="+mn-ea"/>
                          <a:ea typeface="+mn-ea"/>
                          <a:cs typeface="+mn-cs"/>
                        </a:rPr>
                        <a:t>顧客管理サービス</a:t>
                      </a:r>
                      <a:endParaRPr kumimoji="1" lang="en-US" altLang="ja-JP" sz="1400" b="0" kern="1200" dirty="0" smtClean="0">
                        <a:solidFill>
                          <a:schemeClr val="dk1"/>
                        </a:solidFill>
                        <a:latin typeface="+mn-ea"/>
                        <a:ea typeface="+mn-ea"/>
                        <a:cs typeface="+mn-cs"/>
                      </a:endParaRPr>
                    </a:p>
                    <a:p>
                      <a:pPr marL="285750" marR="0" lvl="0" indent="-196850" algn="l" defTabSz="74295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kern="1200" dirty="0" smtClean="0">
                          <a:solidFill>
                            <a:schemeClr val="dk1"/>
                          </a:solidFill>
                          <a:latin typeface="+mn-ea"/>
                          <a:ea typeface="+mn-ea"/>
                          <a:cs typeface="+mn-cs"/>
                        </a:rPr>
                        <a:t>会員管理やインセンティブ（ポイント）によって購買・行動を促し、大切なお客様との関係を強化できます。</a:t>
                      </a:r>
                    </a:p>
                  </a:txBody>
                  <a:tcPr marL="72000" marR="72000" marT="72000" marB="72000"/>
                </a:tc>
                <a:extLst>
                  <a:ext uri="{0D108BD9-81ED-4DB2-BD59-A6C34878D82A}">
                    <a16:rowId xmlns:a16="http://schemas.microsoft.com/office/drawing/2014/main" val="2588859958"/>
                  </a:ext>
                </a:extLst>
              </a:tr>
              <a:tr h="1056180">
                <a:tc>
                  <a:txBody>
                    <a:bodyPr/>
                    <a:lstStyle/>
                    <a:p>
                      <a:pPr algn="ctr"/>
                      <a:r>
                        <a:rPr kumimoji="1" lang="en-US" altLang="ja-JP" sz="1600" dirty="0" smtClean="0">
                          <a:solidFill>
                            <a:schemeClr val="tx1"/>
                          </a:solidFill>
                          <a:latin typeface="+mn-ea"/>
                          <a:ea typeface="+mn-ea"/>
                        </a:rPr>
                        <a:t>2</a:t>
                      </a:r>
                      <a:endParaRPr kumimoji="1" lang="ja-JP" altLang="en-US" sz="1600" dirty="0">
                        <a:solidFill>
                          <a:schemeClr val="tx1"/>
                        </a:solidFill>
                        <a:latin typeface="+mn-ea"/>
                        <a:ea typeface="+mn-ea"/>
                      </a:endParaRPr>
                    </a:p>
                  </a:txBody>
                  <a:tcPr marL="72000" marR="72000" marT="72000" marB="72000"/>
                </a:tc>
                <a:tc>
                  <a:txBody>
                    <a:bodyPr/>
                    <a:lstStyle/>
                    <a:p>
                      <a:r>
                        <a:rPr kumimoji="1" lang="ja-JP" altLang="en-US" sz="1600" dirty="0" smtClean="0">
                          <a:solidFill>
                            <a:schemeClr val="tx1"/>
                          </a:solidFill>
                          <a:latin typeface="+mn-ea"/>
                          <a:ea typeface="+mn-ea"/>
                        </a:rPr>
                        <a:t>決済端末</a:t>
                      </a:r>
                      <a:endParaRPr kumimoji="1" lang="ja-JP" altLang="en-US" sz="1600" dirty="0">
                        <a:solidFill>
                          <a:schemeClr val="tx1"/>
                        </a:solidFill>
                        <a:latin typeface="+mn-ea"/>
                        <a:ea typeface="+mn-ea"/>
                      </a:endParaRPr>
                    </a:p>
                  </a:txBody>
                  <a:tcPr marL="72000" marR="72000" marT="72000" marB="72000"/>
                </a:tc>
                <a:tc>
                  <a:txBody>
                    <a:bodyPr/>
                    <a:lstStyle/>
                    <a:p>
                      <a:r>
                        <a:rPr lang="ja-JP" altLang="en-US" sz="1600" dirty="0" smtClean="0">
                          <a:solidFill>
                            <a:schemeClr val="tx1"/>
                          </a:solidFill>
                          <a:latin typeface="+mn-ea"/>
                          <a:ea typeface="+mn-ea"/>
                        </a:rPr>
                        <a:t>決済ネットワーク</a:t>
                      </a:r>
                      <a:endParaRPr lang="en-US" altLang="ja-JP" sz="1600" dirty="0" smtClean="0">
                        <a:solidFill>
                          <a:schemeClr val="tx1"/>
                        </a:solidFill>
                        <a:latin typeface="+mn-ea"/>
                        <a:ea typeface="+mn-ea"/>
                      </a:endParaRPr>
                    </a:p>
                    <a:p>
                      <a:r>
                        <a:rPr kumimoji="1" lang="ja-JP" altLang="en-US" sz="1600" dirty="0" smtClean="0">
                          <a:solidFill>
                            <a:schemeClr val="tx1"/>
                          </a:solidFill>
                          <a:latin typeface="+mn-ea"/>
                          <a:ea typeface="+mn-ea"/>
                        </a:rPr>
                        <a:t>（</a:t>
                      </a:r>
                      <a:r>
                        <a:rPr kumimoji="1" lang="en-US" altLang="ja-JP" sz="1600" dirty="0" smtClean="0">
                          <a:solidFill>
                            <a:schemeClr val="tx1"/>
                          </a:solidFill>
                          <a:latin typeface="+mn-ea"/>
                          <a:ea typeface="+mn-ea"/>
                        </a:rPr>
                        <a:t>CAFIS Arch</a:t>
                      </a:r>
                      <a:r>
                        <a:rPr kumimoji="1" lang="ja-JP" altLang="en-US" sz="1600" dirty="0" smtClean="0">
                          <a:solidFill>
                            <a:schemeClr val="tx1"/>
                          </a:solidFill>
                          <a:latin typeface="+mn-ea"/>
                          <a:ea typeface="+mn-ea"/>
                        </a:rPr>
                        <a:t>）</a:t>
                      </a:r>
                      <a:endParaRPr kumimoji="1" lang="ja-JP" altLang="en-US" sz="1600" dirty="0">
                        <a:solidFill>
                          <a:schemeClr val="tx1"/>
                        </a:solidFill>
                        <a:latin typeface="+mn-ea"/>
                        <a:ea typeface="+mn-ea"/>
                      </a:endParaRPr>
                    </a:p>
                  </a:txBody>
                  <a:tcPr marL="72000" marR="72000" marT="72000" marB="72000"/>
                </a:tc>
                <a:tc>
                  <a:txBody>
                    <a:bodyPr/>
                    <a:lstStyle/>
                    <a:p>
                      <a:pPr marL="285750" indent="-196850">
                        <a:spcBef>
                          <a:spcPts val="300"/>
                        </a:spcBef>
                        <a:buFont typeface="Arial" panose="020B0604020202020204" pitchFamily="34" charset="0"/>
                        <a:buChar char="•"/>
                      </a:pPr>
                      <a:r>
                        <a:rPr lang="en-US" altLang="ja-JP" sz="1400" b="0" dirty="0" smtClean="0">
                          <a:latin typeface="+mn-ea"/>
                          <a:ea typeface="+mn-ea"/>
                        </a:rPr>
                        <a:t>CAFIS Arch</a:t>
                      </a:r>
                      <a:r>
                        <a:rPr lang="ja-JP" altLang="en-US" sz="1400" b="0" dirty="0" smtClean="0">
                          <a:latin typeface="+mn-ea"/>
                          <a:ea typeface="+mn-ea"/>
                        </a:rPr>
                        <a:t>は、様々な決済端末に対して、決済機能を提供するクラウドサービス</a:t>
                      </a:r>
                      <a:endParaRPr lang="en-US" altLang="ja-JP" sz="1400" b="0" dirty="0" smtClean="0">
                        <a:latin typeface="+mn-ea"/>
                        <a:ea typeface="+mn-ea"/>
                      </a:endParaRPr>
                    </a:p>
                    <a:p>
                      <a:pPr marL="285750" indent="-196850">
                        <a:spcBef>
                          <a:spcPts val="300"/>
                        </a:spcBef>
                        <a:buFont typeface="Arial" panose="020B0604020202020204" pitchFamily="34" charset="0"/>
                        <a:buChar char="•"/>
                      </a:pPr>
                      <a:r>
                        <a:rPr kumimoji="1" lang="ja-JP" altLang="en-US" sz="1400" b="0" dirty="0" smtClean="0">
                          <a:solidFill>
                            <a:schemeClr val="tx1"/>
                          </a:solidFill>
                          <a:latin typeface="+mn-ea"/>
                          <a:ea typeface="+mn-ea"/>
                        </a:rPr>
                        <a:t>決済端末は、決済、テナント運営業務を行うことが可能なハイブリッド型決済端末（</a:t>
                      </a:r>
                      <a:r>
                        <a:rPr kumimoji="1" lang="en-US" altLang="ja-JP" sz="1400" b="0" dirty="0" smtClean="0">
                          <a:solidFill>
                            <a:schemeClr val="tx1"/>
                          </a:solidFill>
                          <a:latin typeface="+mn-ea"/>
                          <a:ea typeface="+mn-ea"/>
                        </a:rPr>
                        <a:t>Castles</a:t>
                      </a:r>
                      <a:r>
                        <a:rPr kumimoji="1" lang="ja-JP" altLang="en-US" sz="1400" b="0" dirty="0" smtClean="0">
                          <a:solidFill>
                            <a:schemeClr val="tx1"/>
                          </a:solidFill>
                          <a:latin typeface="+mn-ea"/>
                          <a:ea typeface="+mn-ea"/>
                        </a:rPr>
                        <a:t>製</a:t>
                      </a:r>
                      <a:r>
                        <a:rPr kumimoji="1" lang="en-US" altLang="ja-JP" sz="1400" b="0" dirty="0" smtClean="0">
                          <a:solidFill>
                            <a:schemeClr val="tx1"/>
                          </a:solidFill>
                          <a:latin typeface="+mn-ea"/>
                          <a:ea typeface="+mn-ea"/>
                        </a:rPr>
                        <a:t>Saturn</a:t>
                      </a:r>
                      <a:r>
                        <a:rPr kumimoji="1" lang="ja-JP" altLang="en-US" sz="1400" b="0" dirty="0" smtClean="0">
                          <a:solidFill>
                            <a:schemeClr val="tx1"/>
                          </a:solidFill>
                          <a:latin typeface="+mn-ea"/>
                          <a:ea typeface="+mn-ea"/>
                        </a:rPr>
                        <a:t>　</a:t>
                      </a:r>
                      <a:r>
                        <a:rPr kumimoji="1" lang="en-US" altLang="ja-JP" sz="1400" b="0" dirty="0" smtClean="0">
                          <a:solidFill>
                            <a:schemeClr val="tx1"/>
                          </a:solidFill>
                          <a:latin typeface="+mn-ea"/>
                          <a:ea typeface="+mn-ea"/>
                        </a:rPr>
                        <a:t>1000E</a:t>
                      </a:r>
                      <a:r>
                        <a:rPr kumimoji="1" lang="ja-JP" altLang="en-US" sz="1400" b="0" dirty="0" smtClean="0">
                          <a:solidFill>
                            <a:schemeClr val="tx1"/>
                          </a:solidFill>
                          <a:latin typeface="+mn-ea"/>
                          <a:ea typeface="+mn-ea"/>
                        </a:rPr>
                        <a:t>）</a:t>
                      </a:r>
                    </a:p>
                  </a:txBody>
                  <a:tcPr marL="72000" marR="72000" marT="72000" marB="72000"/>
                </a:tc>
                <a:extLst>
                  <a:ext uri="{0D108BD9-81ED-4DB2-BD59-A6C34878D82A}">
                    <a16:rowId xmlns:a16="http://schemas.microsoft.com/office/drawing/2014/main" val="10002"/>
                  </a:ext>
                </a:extLst>
              </a:tr>
              <a:tr h="857635">
                <a:tc>
                  <a:txBody>
                    <a:bodyPr/>
                    <a:lstStyle/>
                    <a:p>
                      <a:pPr algn="ctr"/>
                      <a:r>
                        <a:rPr kumimoji="1" lang="en-US" altLang="ja-JP" sz="1600" dirty="0" smtClean="0">
                          <a:solidFill>
                            <a:schemeClr val="tx1"/>
                          </a:solidFill>
                          <a:latin typeface="+mn-ea"/>
                          <a:ea typeface="+mn-ea"/>
                        </a:rPr>
                        <a:t>3</a:t>
                      </a:r>
                      <a:endParaRPr kumimoji="1" lang="ja-JP" altLang="en-US" sz="1600" dirty="0">
                        <a:solidFill>
                          <a:schemeClr val="tx1"/>
                        </a:solidFill>
                        <a:latin typeface="+mn-ea"/>
                        <a:ea typeface="+mn-ea"/>
                      </a:endParaRPr>
                    </a:p>
                  </a:txBody>
                  <a:tcPr marL="72000" marR="72000" marT="72000" marB="72000"/>
                </a:tc>
                <a:tc>
                  <a:txBody>
                    <a:bodyPr/>
                    <a:lstStyle/>
                    <a:p>
                      <a:r>
                        <a:rPr kumimoji="1" lang="ja-JP" altLang="en-US" sz="1600" dirty="0" smtClean="0">
                          <a:solidFill>
                            <a:schemeClr val="tx1"/>
                          </a:solidFill>
                          <a:latin typeface="+mn-ea"/>
                          <a:ea typeface="+mn-ea"/>
                        </a:rPr>
                        <a:t>分析基盤</a:t>
                      </a:r>
                      <a:endParaRPr kumimoji="1" lang="ja-JP" altLang="en-US" sz="1600" dirty="0">
                        <a:solidFill>
                          <a:schemeClr val="tx1"/>
                        </a:solidFill>
                        <a:latin typeface="+mn-ea"/>
                        <a:ea typeface="+mn-ea"/>
                      </a:endParaRPr>
                    </a:p>
                  </a:txBody>
                  <a:tcPr marL="72000" marR="72000" marT="72000" marB="72000"/>
                </a:tc>
                <a:tc>
                  <a:txBody>
                    <a:bodyPr/>
                    <a:lstStyle/>
                    <a:p>
                      <a:r>
                        <a:rPr lang="en-US" altLang="ja-JP" sz="1600" dirty="0" smtClean="0">
                          <a:latin typeface="+mn-ea"/>
                          <a:ea typeface="+mn-ea"/>
                        </a:rPr>
                        <a:t>AWS</a:t>
                      </a:r>
                      <a:r>
                        <a:rPr lang="ja-JP" altLang="en-US" sz="1600" dirty="0" smtClean="0">
                          <a:latin typeface="+mn-ea"/>
                          <a:ea typeface="+mn-ea"/>
                        </a:rPr>
                        <a:t>　</a:t>
                      </a:r>
                      <a:r>
                        <a:rPr lang="en-US" altLang="ja-JP" sz="1600" dirty="0" smtClean="0">
                          <a:latin typeface="+mn-ea"/>
                          <a:ea typeface="+mn-ea"/>
                        </a:rPr>
                        <a:t>on Tableau</a:t>
                      </a:r>
                      <a:endParaRPr lang="ja-JP" altLang="en-US" sz="1600" dirty="0">
                        <a:latin typeface="+mn-ea"/>
                        <a:ea typeface="+mn-ea"/>
                      </a:endParaRPr>
                    </a:p>
                  </a:txBody>
                  <a:tcPr marL="72000" marR="72000" marT="72000" marB="72000"/>
                </a:tc>
                <a:tc>
                  <a:txBody>
                    <a:bodyPr/>
                    <a:lstStyle/>
                    <a:p>
                      <a:pPr marL="285750" indent="-196850" algn="l" defTabSz="742950" rtl="0" eaLnBrk="1" latinLnBrk="0" hangingPunct="1">
                        <a:spcBef>
                          <a:spcPts val="300"/>
                        </a:spcBef>
                        <a:buFont typeface="Arial" panose="020B0604020202020204" pitchFamily="34" charset="0"/>
                        <a:buChar char="•"/>
                      </a:pPr>
                      <a:r>
                        <a:rPr kumimoji="1" lang="en-US" altLang="ja-JP" sz="1400" b="0" kern="1200" dirty="0" smtClean="0">
                          <a:solidFill>
                            <a:schemeClr val="dk1"/>
                          </a:solidFill>
                          <a:latin typeface="+mn-ea"/>
                          <a:ea typeface="+mn-ea"/>
                          <a:cs typeface="+mn-cs"/>
                        </a:rPr>
                        <a:t>AWS</a:t>
                      </a:r>
                      <a:r>
                        <a:rPr kumimoji="1" lang="ja-JP" altLang="en-US" sz="1400" b="0" kern="1200" dirty="0" smtClean="0">
                          <a:solidFill>
                            <a:schemeClr val="dk1"/>
                          </a:solidFill>
                          <a:latin typeface="+mn-ea"/>
                          <a:ea typeface="+mn-ea"/>
                          <a:cs typeface="+mn-cs"/>
                        </a:rPr>
                        <a:t>上に分析基盤として構築</a:t>
                      </a:r>
                      <a:endParaRPr kumimoji="1" lang="en-US" altLang="ja-JP" sz="1400" b="0" kern="1200" dirty="0" smtClean="0">
                        <a:solidFill>
                          <a:schemeClr val="dk1"/>
                        </a:solidFill>
                        <a:latin typeface="+mn-ea"/>
                        <a:ea typeface="+mn-ea"/>
                        <a:cs typeface="+mn-cs"/>
                      </a:endParaRPr>
                    </a:p>
                    <a:p>
                      <a:pPr marL="285750" marR="0" indent="-196850" algn="l" defTabSz="74295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400" b="0" kern="1200" dirty="0" smtClean="0">
                          <a:solidFill>
                            <a:schemeClr val="dk1"/>
                          </a:solidFill>
                          <a:latin typeface="+mn-ea"/>
                          <a:ea typeface="+mn-ea"/>
                          <a:cs typeface="+mn-cs"/>
                        </a:rPr>
                        <a:t>売上管理、会員管理から、分析データを連携し、</a:t>
                      </a:r>
                      <a:r>
                        <a:rPr kumimoji="1" lang="en-US" altLang="ja-JP" sz="1400" b="0" kern="1200" dirty="0" smtClean="0">
                          <a:solidFill>
                            <a:schemeClr val="dk1"/>
                          </a:solidFill>
                          <a:latin typeface="+mn-ea"/>
                          <a:ea typeface="+mn-ea"/>
                          <a:cs typeface="+mn-cs"/>
                        </a:rPr>
                        <a:t>Tableau</a:t>
                      </a:r>
                      <a:r>
                        <a:rPr kumimoji="1" lang="ja-JP" altLang="en-US" sz="1400" b="0" kern="1200" dirty="0" smtClean="0">
                          <a:solidFill>
                            <a:schemeClr val="dk1"/>
                          </a:solidFill>
                          <a:latin typeface="+mn-ea"/>
                          <a:ea typeface="+mn-ea"/>
                          <a:cs typeface="+mn-cs"/>
                        </a:rPr>
                        <a:t> </a:t>
                      </a:r>
                      <a:r>
                        <a:rPr kumimoji="1" lang="en-US" altLang="ja-JP" sz="1400" b="0" kern="1200" dirty="0" smtClean="0">
                          <a:solidFill>
                            <a:schemeClr val="dk1"/>
                          </a:solidFill>
                          <a:latin typeface="+mn-ea"/>
                          <a:ea typeface="+mn-ea"/>
                          <a:cs typeface="+mn-cs"/>
                        </a:rPr>
                        <a:t>Server</a:t>
                      </a:r>
                      <a:r>
                        <a:rPr kumimoji="1" lang="ja-JP" altLang="en-US" sz="1400" b="0" kern="1200" dirty="0" smtClean="0">
                          <a:solidFill>
                            <a:schemeClr val="dk1"/>
                          </a:solidFill>
                          <a:latin typeface="+mn-ea"/>
                          <a:ea typeface="+mn-ea"/>
                          <a:cs typeface="+mn-cs"/>
                        </a:rPr>
                        <a:t>上にデータマートを構築し、自由分析機能を提供</a:t>
                      </a:r>
                    </a:p>
                  </a:txBody>
                  <a:tcPr marL="72000" marR="72000" marT="72000" marB="720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024697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B942A-003A-43E0-81C8-F7296C70C087}"/>
              </a:ext>
            </a:extLst>
          </p:cNvPr>
          <p:cNvSpPr>
            <a:spLocks noGrp="1"/>
          </p:cNvSpPr>
          <p:nvPr>
            <p:ph type="title"/>
          </p:nvPr>
        </p:nvSpPr>
        <p:spPr/>
        <p:txBody>
          <a:bodyPr>
            <a:normAutofit/>
          </a:bodyPr>
          <a:lstStyle/>
          <a:p>
            <a:r>
              <a:rPr lang="en-US" altLang="ja-JP" dirty="0" smtClean="0">
                <a:latin typeface="Meiryo UI" panose="020B0604030504040204" pitchFamily="50" charset="-128"/>
                <a:ea typeface="Meiryo UI" panose="020B0604030504040204" pitchFamily="50" charset="-128"/>
                <a:cs typeface="Meiryo UI" panose="020B0604030504040204" pitchFamily="50" charset="-128"/>
              </a:rPr>
              <a:t>1.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グループ展開のポイント</a:t>
            </a:r>
            <a:endParaRPr kumimoji="1" lang="ja-JP" altLang="en-US" dirty="0"/>
          </a:p>
        </p:txBody>
      </p:sp>
      <p:sp>
        <p:nvSpPr>
          <p:cNvPr id="3" name="テキスト プレースホルダー 2"/>
          <p:cNvSpPr>
            <a:spLocks noGrp="1"/>
          </p:cNvSpPr>
          <p:nvPr>
            <p:ph type="body" sz="quarter" idx="10"/>
          </p:nvPr>
        </p:nvSpPr>
        <p:spPr>
          <a:xfrm>
            <a:off x="436790" y="908050"/>
            <a:ext cx="9029475" cy="815165"/>
          </a:xfrm>
        </p:spPr>
        <p:txBody>
          <a:bodyPr/>
          <a:lstStyle/>
          <a:p>
            <a:r>
              <a:rPr lang="ja-JP" altLang="en-US" dirty="0" smtClean="0"/>
              <a:t>弊社は</a:t>
            </a:r>
            <a:r>
              <a:rPr lang="ja-JP" altLang="en-US" dirty="0"/>
              <a:t>過去に</a:t>
            </a:r>
            <a:r>
              <a:rPr lang="ja-JP" altLang="en-US" dirty="0" smtClean="0"/>
              <a:t>類似システム、グループ共通システムのグループ導入展開を実施しています。 過去</a:t>
            </a:r>
            <a:r>
              <a:rPr lang="ja-JP" altLang="en-US" dirty="0"/>
              <a:t>のプロジェクトで培ったノウハウを活用して、貴社との協力関係のもと、高品質な移行作業、および支援を推進します。</a:t>
            </a:r>
          </a:p>
          <a:p>
            <a:endParaRPr kumimoji="1" lang="ja-JP" altLang="en-US" dirty="0"/>
          </a:p>
        </p:txBody>
      </p:sp>
      <p:grpSp>
        <p:nvGrpSpPr>
          <p:cNvPr id="9" name="グループ化 8"/>
          <p:cNvGrpSpPr/>
          <p:nvPr/>
        </p:nvGrpSpPr>
        <p:grpSpPr>
          <a:xfrm>
            <a:off x="564864" y="1965468"/>
            <a:ext cx="8776273" cy="4398769"/>
            <a:chOff x="523657" y="1965468"/>
            <a:chExt cx="8776273" cy="4398769"/>
          </a:xfrm>
        </p:grpSpPr>
        <p:sp>
          <p:nvSpPr>
            <p:cNvPr id="36" name="正方形/長方形 35"/>
            <p:cNvSpPr>
              <a:spLocks noChangeArrowheads="1"/>
            </p:cNvSpPr>
            <p:nvPr/>
          </p:nvSpPr>
          <p:spPr bwMode="auto">
            <a:xfrm>
              <a:off x="525163" y="1965468"/>
              <a:ext cx="3778051" cy="464305"/>
            </a:xfrm>
            <a:prstGeom prst="rect">
              <a:avLst/>
            </a:prstGeom>
            <a:solidFill>
              <a:srgbClr val="003366"/>
            </a:solidFill>
            <a:ln w="9525" algn="ctr">
              <a:noFill/>
              <a:miter lim="800000"/>
              <a:headEnd/>
              <a:tailEnd/>
            </a:ln>
            <a:effectLst/>
          </p:spPr>
          <p:txBody>
            <a:bodyPr wrap="none" lIns="87215" tIns="43609" rIns="87215" bIns="43609"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lvl="1" algn="ctr" defTabSz="873125" fontAlgn="auto">
                <a:spcBef>
                  <a:spcPts val="0"/>
                </a:spcBef>
                <a:spcAft>
                  <a:spcPts val="0"/>
                </a:spcAft>
                <a:buClr>
                  <a:srgbClr val="0000FF"/>
                </a:buClr>
                <a:buSzPct val="80000"/>
                <a:defRPr/>
              </a:pPr>
              <a:r>
                <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課題・想定リスク（仮説）</a:t>
              </a:r>
            </a:p>
          </p:txBody>
        </p:sp>
        <p:sp>
          <p:nvSpPr>
            <p:cNvPr id="37" name="正方形/長方形 36"/>
            <p:cNvSpPr>
              <a:spLocks noChangeArrowheads="1"/>
            </p:cNvSpPr>
            <p:nvPr/>
          </p:nvSpPr>
          <p:spPr bwMode="auto">
            <a:xfrm>
              <a:off x="4799930" y="1965468"/>
              <a:ext cx="4500000" cy="464305"/>
            </a:xfrm>
            <a:prstGeom prst="rect">
              <a:avLst/>
            </a:prstGeom>
            <a:solidFill>
              <a:srgbClr val="0070C0"/>
            </a:solidFill>
            <a:ln w="9525" algn="ctr">
              <a:solidFill>
                <a:srgbClr val="0099FF"/>
              </a:solidFill>
              <a:miter lim="800000"/>
              <a:headEnd/>
              <a:tailEnd/>
            </a:ln>
            <a:effectLst/>
          </p:spPr>
          <p:txBody>
            <a:bodyPr wrap="none" lIns="87215" tIns="43609" rIns="87215" bIns="43609" anchor="ctr">
              <a:noAutofit/>
            </a:bodyPr>
            <a:lstStyle/>
            <a:p>
              <a:pPr marL="0" lvl="1" algn="ctr" defTabSz="873125">
                <a:buClr>
                  <a:srgbClr val="0000FF"/>
                </a:buClr>
                <a:buSzPct val="80000"/>
              </a:pPr>
              <a:r>
                <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解決施策・対策</a:t>
              </a:r>
            </a:p>
          </p:txBody>
        </p:sp>
        <p:sp>
          <p:nvSpPr>
            <p:cNvPr id="41" name="AutoShape 1038"/>
            <p:cNvSpPr>
              <a:spLocks noChangeArrowheads="1"/>
            </p:cNvSpPr>
            <p:nvPr/>
          </p:nvSpPr>
          <p:spPr bwMode="auto">
            <a:xfrm>
              <a:off x="523657" y="4219676"/>
              <a:ext cx="2221675" cy="225294"/>
            </a:xfrm>
            <a:prstGeom prst="roundRect">
              <a:avLst>
                <a:gd name="adj" fmla="val 50000"/>
              </a:avLst>
            </a:prstGeom>
            <a:solidFill>
              <a:schemeClr val="accent1">
                <a:lumMod val="25000"/>
              </a:schemeClr>
            </a:solidFill>
            <a:ln w="9525">
              <a:noFill/>
              <a:round/>
              <a:headEnd/>
              <a:tailEnd/>
            </a:ln>
            <a:effectLst/>
          </p:spPr>
          <p:txBody>
            <a:bodyPr wrap="none"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fontAlgn="auto">
                <a:spcBef>
                  <a:spcPts val="0"/>
                </a:spcBef>
                <a:spcAft>
                  <a:spcPts val="0"/>
                </a:spcAft>
                <a:defRPr/>
              </a:pPr>
              <a:r>
                <a:rPr kumimoji="0" lang="ja-JP" altLang="en-US" sz="14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想定リスク（仮説）</a:t>
              </a:r>
              <a:endParaRPr kumimoji="0" lang="en-US" altLang="ja-JP" sz="14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AutoShape 1038"/>
            <p:cNvSpPr>
              <a:spLocks noChangeArrowheads="1"/>
            </p:cNvSpPr>
            <p:nvPr/>
          </p:nvSpPr>
          <p:spPr bwMode="auto">
            <a:xfrm>
              <a:off x="523657" y="2540553"/>
              <a:ext cx="2221675" cy="225293"/>
            </a:xfrm>
            <a:prstGeom prst="roundRect">
              <a:avLst>
                <a:gd name="adj" fmla="val 50000"/>
              </a:avLst>
            </a:prstGeom>
            <a:solidFill>
              <a:schemeClr val="accent1">
                <a:lumMod val="25000"/>
              </a:schemeClr>
            </a:solidFill>
            <a:ln w="9525">
              <a:noFill/>
              <a:round/>
              <a:headEnd/>
              <a:tailEnd/>
            </a:ln>
            <a:effectLst/>
          </p:spPr>
          <p:txBody>
            <a:bodyPr wrap="none"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algn="ctr" fontAlgn="auto">
                <a:spcBef>
                  <a:spcPts val="0"/>
                </a:spcBef>
                <a:spcAft>
                  <a:spcPts val="0"/>
                </a:spcAft>
                <a:defRPr/>
              </a:pPr>
              <a:r>
                <a:rPr kumimoji="0" lang="ja-JP" altLang="en-US" sz="14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移行作業における課題</a:t>
              </a:r>
            </a:p>
          </p:txBody>
        </p:sp>
        <p:sp>
          <p:nvSpPr>
            <p:cNvPr id="43" name="Rectangle 15"/>
            <p:cNvSpPr>
              <a:spLocks noChangeArrowheads="1"/>
            </p:cNvSpPr>
            <p:nvPr/>
          </p:nvSpPr>
          <p:spPr bwMode="auto">
            <a:xfrm>
              <a:off x="645579" y="2844264"/>
              <a:ext cx="3657635" cy="282550"/>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移行作業負荷低減</a:t>
              </a:r>
              <a:endParaRPr kumimoji="0" lang="en-US" altLang="ja-JP" sz="14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Rectangle 15"/>
            <p:cNvSpPr>
              <a:spLocks noChangeArrowheads="1"/>
            </p:cNvSpPr>
            <p:nvPr/>
          </p:nvSpPr>
          <p:spPr bwMode="auto">
            <a:xfrm>
              <a:off x="645579" y="3211456"/>
              <a:ext cx="3657635" cy="282551"/>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ctr">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移行タイミング</a:t>
              </a:r>
              <a:endParaRPr kumimoji="0" lang="en-US" altLang="ja-JP" sz="14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Rectangle 15"/>
            <p:cNvSpPr>
              <a:spLocks noChangeArrowheads="1"/>
            </p:cNvSpPr>
            <p:nvPr/>
          </p:nvSpPr>
          <p:spPr bwMode="auto">
            <a:xfrm>
              <a:off x="645579" y="3569934"/>
              <a:ext cx="3657635" cy="282551"/>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ctr">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フォローアップ体制</a:t>
              </a:r>
            </a:p>
          </p:txBody>
        </p:sp>
        <p:sp>
          <p:nvSpPr>
            <p:cNvPr id="46" name="Rectangle 15"/>
            <p:cNvSpPr>
              <a:spLocks noChangeArrowheads="1"/>
            </p:cNvSpPr>
            <p:nvPr/>
          </p:nvSpPr>
          <p:spPr bwMode="auto">
            <a:xfrm>
              <a:off x="645579" y="5956057"/>
              <a:ext cx="3657635" cy="282550"/>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ctr">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現行システムサービス停止時間に制限がある</a:t>
              </a:r>
            </a:p>
          </p:txBody>
        </p:sp>
        <p:sp>
          <p:nvSpPr>
            <p:cNvPr id="47" name="Rectangle 15"/>
            <p:cNvSpPr>
              <a:spLocks noChangeArrowheads="1"/>
            </p:cNvSpPr>
            <p:nvPr/>
          </p:nvSpPr>
          <p:spPr bwMode="auto">
            <a:xfrm>
              <a:off x="645579" y="4555750"/>
              <a:ext cx="3657635" cy="282551"/>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データ移行処理で想定外に時間がかかる</a:t>
              </a:r>
            </a:p>
          </p:txBody>
        </p:sp>
        <p:sp>
          <p:nvSpPr>
            <p:cNvPr id="48" name="Rectangle 15"/>
            <p:cNvSpPr>
              <a:spLocks noChangeArrowheads="1"/>
            </p:cNvSpPr>
            <p:nvPr/>
          </p:nvSpPr>
          <p:spPr bwMode="auto">
            <a:xfrm>
              <a:off x="645579" y="4910495"/>
              <a:ext cx="3657635" cy="282550"/>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習熟不足で作業遅延や作業ミスが発生する</a:t>
              </a:r>
            </a:p>
          </p:txBody>
        </p:sp>
        <p:sp>
          <p:nvSpPr>
            <p:cNvPr id="49" name="Rectangle 15"/>
            <p:cNvSpPr>
              <a:spLocks noChangeArrowheads="1"/>
            </p:cNvSpPr>
            <p:nvPr/>
          </p:nvSpPr>
          <p:spPr bwMode="auto">
            <a:xfrm>
              <a:off x="645579" y="5263994"/>
              <a:ext cx="3657635" cy="282550"/>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手順ミスにより問題が発生する</a:t>
              </a:r>
            </a:p>
          </p:txBody>
        </p:sp>
        <p:sp>
          <p:nvSpPr>
            <p:cNvPr id="50" name="Rectangle 15"/>
            <p:cNvSpPr>
              <a:spLocks noChangeArrowheads="1"/>
            </p:cNvSpPr>
            <p:nvPr/>
          </p:nvSpPr>
          <p:spPr bwMode="auto">
            <a:xfrm>
              <a:off x="645579" y="5616249"/>
              <a:ext cx="3657635" cy="282551"/>
            </a:xfrm>
            <a:prstGeom prst="rect">
              <a:avLst/>
            </a:prstGeom>
            <a:solidFill>
              <a:srgbClr val="FFFFFF"/>
            </a:solidFill>
            <a:ln w="9525">
              <a:solidFill>
                <a:srgbClr val="000000"/>
              </a:solidFill>
              <a:miter lim="800000"/>
              <a:headEnd/>
              <a:tailEnd/>
            </a:ln>
            <a:effectLst/>
          </p:spPr>
          <p:txBody>
            <a:bodyPr lIns="161950" tIns="46785" rIns="161950" bIns="46785"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buFont typeface="Wingdings" pitchFamily="2" charset="2"/>
                <a:buChar char="Ø"/>
                <a:defRPr/>
              </a:pPr>
              <a:r>
                <a:rPr kumimoji="0" lang="ja-JP" altLang="en-US" sz="1400" kern="0" dirty="0">
                  <a:latin typeface="Meiryo UI" panose="020B0604030504040204" pitchFamily="50" charset="-128"/>
                  <a:ea typeface="Meiryo UI" panose="020B0604030504040204" pitchFamily="50" charset="-128"/>
                  <a:cs typeface="Meiryo UI" panose="020B0604030504040204" pitchFamily="50" charset="-128"/>
                </a:rPr>
                <a:t>連絡ミスにより作業の手戻りが発生する</a:t>
              </a:r>
            </a:p>
          </p:txBody>
        </p:sp>
        <p:grpSp>
          <p:nvGrpSpPr>
            <p:cNvPr id="7" name="グループ化 6"/>
            <p:cNvGrpSpPr/>
            <p:nvPr/>
          </p:nvGrpSpPr>
          <p:grpSpPr>
            <a:xfrm>
              <a:off x="4799930" y="2509369"/>
              <a:ext cx="4500000" cy="1122977"/>
              <a:chOff x="4799930" y="2465598"/>
              <a:chExt cx="4500000" cy="1122977"/>
            </a:xfrm>
          </p:grpSpPr>
          <p:sp>
            <p:nvSpPr>
              <p:cNvPr id="40" name="Rectangle 15"/>
              <p:cNvSpPr>
                <a:spLocks noChangeArrowheads="1"/>
              </p:cNvSpPr>
              <p:nvPr/>
            </p:nvSpPr>
            <p:spPr bwMode="auto">
              <a:xfrm>
                <a:off x="4799930" y="2755427"/>
                <a:ext cx="4500000" cy="833148"/>
              </a:xfrm>
              <a:prstGeom prst="rect">
                <a:avLst/>
              </a:prstGeom>
              <a:solidFill>
                <a:srgbClr val="FFFFFF"/>
              </a:solidFill>
              <a:ln w="9525">
                <a:solidFill>
                  <a:srgbClr val="0099FF"/>
                </a:solidFill>
                <a:miter lim="800000"/>
                <a:headEnd/>
                <a:tailEnd/>
              </a:ln>
              <a:effectLst/>
            </p:spPr>
            <p:txBody>
              <a:bodyPr lIns="161950" tIns="46785" rIns="161950" bIns="46785"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174625" indent="-174625" fontAlgn="auto">
                  <a:spcBef>
                    <a:spcPts val="0"/>
                  </a:spcBef>
                  <a:spcAft>
                    <a:spcPts val="0"/>
                  </a:spcAft>
                  <a:buFont typeface="Wingdings" pitchFamily="2" charset="2"/>
                  <a:buChar char="Ø"/>
                  <a:defRPr/>
                </a:pP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駅ビル会社とのプロジェクトトータルとしてのコミュニケーション計画を策定します。</a:t>
                </a:r>
                <a:endParaRPr kumimoji="0" lang="en-US" altLang="ja-JP" sz="1200" kern="0" dirty="0" smtClean="0">
                  <a:latin typeface="Meiryo UI" panose="020B0604030504040204" pitchFamily="50" charset="-128"/>
                  <a:ea typeface="Meiryo UI" panose="020B0604030504040204" pitchFamily="50" charset="-128"/>
                  <a:cs typeface="Meiryo UI" panose="020B0604030504040204" pitchFamily="50" charset="-128"/>
                </a:endParaRPr>
              </a:p>
              <a:p>
                <a:pPr marL="174625" indent="-174625" fontAlgn="auto">
                  <a:spcBef>
                    <a:spcPts val="0"/>
                  </a:spcBef>
                  <a:spcAft>
                    <a:spcPts val="0"/>
                  </a:spcAft>
                  <a:buFont typeface="Wingdings" pitchFamily="2" charset="2"/>
                  <a:buChar char="Ø"/>
                  <a:defRPr/>
                </a:pP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駅ビル各社の現行システム、データ量</a:t>
                </a: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や順序性</a:t>
                </a: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、施策的な優先</a:t>
                </a: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順位</a:t>
                </a: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を勘案するととも</a:t>
                </a: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に</a:t>
                </a: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、各社毎の移行計画を作成します</a:t>
                </a:r>
                <a:endParaRPr kumimoji="0" lang="en-US" altLang="ja-JP" sz="12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p:cNvSpPr>
                <a:spLocks noChangeArrowheads="1"/>
              </p:cNvSpPr>
              <p:nvPr/>
            </p:nvSpPr>
            <p:spPr bwMode="auto">
              <a:xfrm>
                <a:off x="4799930" y="2465598"/>
                <a:ext cx="4500000" cy="288000"/>
              </a:xfrm>
              <a:prstGeom prst="rect">
                <a:avLst/>
              </a:prstGeom>
              <a:solidFill>
                <a:srgbClr val="0070C0"/>
              </a:solidFill>
              <a:ln w="9525" algn="ctr">
                <a:solidFill>
                  <a:srgbClr val="0099FF"/>
                </a:solidFill>
                <a:miter lim="800000"/>
                <a:headEnd/>
                <a:tailEnd/>
              </a:ln>
              <a:effectLst/>
            </p:spPr>
            <p:txBody>
              <a:bodyPr wrap="none" lIns="87215" tIns="43609" rIns="87215" bIns="43609"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lvl="1" algn="ctr" defTabSz="873125" fontAlgn="auto">
                  <a:spcBef>
                    <a:spcPts val="0"/>
                  </a:spcBef>
                  <a:spcAft>
                    <a:spcPts val="0"/>
                  </a:spcAft>
                  <a:buClr>
                    <a:srgbClr val="0000FF"/>
                  </a:buClr>
                  <a:buSzPct val="80000"/>
                  <a:defRPr/>
                </a:pPr>
                <a:r>
                  <a:rPr kumimoji="0" lang="ja-JP" altLang="en-US" sz="1800"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グループ展開計画の</a:t>
                </a:r>
                <a:r>
                  <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立案</a:t>
                </a:r>
              </a:p>
            </p:txBody>
          </p:sp>
        </p:grpSp>
        <p:grpSp>
          <p:nvGrpSpPr>
            <p:cNvPr id="6" name="グループ化 5"/>
            <p:cNvGrpSpPr/>
            <p:nvPr/>
          </p:nvGrpSpPr>
          <p:grpSpPr>
            <a:xfrm>
              <a:off x="4799930" y="3711942"/>
              <a:ext cx="4500000" cy="754738"/>
              <a:chOff x="4799930" y="3618499"/>
              <a:chExt cx="4500000" cy="754738"/>
            </a:xfrm>
          </p:grpSpPr>
          <p:sp>
            <p:nvSpPr>
              <p:cNvPr id="39" name="Rectangle 15"/>
              <p:cNvSpPr>
                <a:spLocks noChangeArrowheads="1"/>
              </p:cNvSpPr>
              <p:nvPr/>
            </p:nvSpPr>
            <p:spPr bwMode="auto">
              <a:xfrm>
                <a:off x="4799930" y="3909421"/>
                <a:ext cx="4500000" cy="463816"/>
              </a:xfrm>
              <a:prstGeom prst="rect">
                <a:avLst/>
              </a:prstGeom>
              <a:solidFill>
                <a:srgbClr val="FFFFFF"/>
              </a:solidFill>
              <a:ln w="9525">
                <a:solidFill>
                  <a:srgbClr val="0099FF"/>
                </a:solidFill>
                <a:miter lim="800000"/>
                <a:headEnd/>
                <a:tailEnd/>
              </a:ln>
              <a:effectLst/>
            </p:spPr>
            <p:txBody>
              <a:bodyPr lIns="161950" tIns="46785" rIns="161950" bIns="46785"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174625" indent="-174625" fontAlgn="auto">
                  <a:spcBef>
                    <a:spcPts val="0"/>
                  </a:spcBef>
                  <a:spcAft>
                    <a:spcPts val="0"/>
                  </a:spcAft>
                  <a:buFont typeface="Wingdings" pitchFamily="2" charset="2"/>
                  <a:buChar char="Ø"/>
                  <a:defRPr/>
                </a:pP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不正データ排除、移行ツールでのチェック機能向上をねらいに、本番データを使用した試験を繰り返し行い、移行品質の向上を図ります。</a:t>
                </a:r>
              </a:p>
            </p:txBody>
          </p:sp>
          <p:sp>
            <p:nvSpPr>
              <p:cNvPr id="52" name="正方形/長方形 51"/>
              <p:cNvSpPr>
                <a:spLocks noChangeArrowheads="1"/>
              </p:cNvSpPr>
              <p:nvPr/>
            </p:nvSpPr>
            <p:spPr bwMode="auto">
              <a:xfrm>
                <a:off x="4799930" y="3618499"/>
                <a:ext cx="4500000" cy="288000"/>
              </a:xfrm>
              <a:prstGeom prst="rect">
                <a:avLst/>
              </a:prstGeom>
              <a:solidFill>
                <a:srgbClr val="0070C0"/>
              </a:solidFill>
              <a:ln w="9525" algn="ctr">
                <a:solidFill>
                  <a:srgbClr val="0099FF"/>
                </a:solidFill>
                <a:miter lim="800000"/>
                <a:headEnd/>
                <a:tailEnd/>
              </a:ln>
              <a:effectLst/>
            </p:spPr>
            <p:txBody>
              <a:bodyPr wrap="none" lIns="87215" tIns="43609" rIns="87215" bIns="43609"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lvl="1" algn="ctr" defTabSz="873125" fontAlgn="auto">
                  <a:spcBef>
                    <a:spcPts val="0"/>
                  </a:spcBef>
                  <a:spcAft>
                    <a:spcPts val="0"/>
                  </a:spcAft>
                  <a:buClr>
                    <a:srgbClr val="0000FF"/>
                  </a:buClr>
                  <a:buSzPct val="80000"/>
                  <a:defRPr/>
                </a:pPr>
                <a:r>
                  <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移行ツール活用による品質向上</a:t>
                </a:r>
              </a:p>
            </p:txBody>
          </p:sp>
        </p:grpSp>
        <p:grpSp>
          <p:nvGrpSpPr>
            <p:cNvPr id="5" name="グループ化 4"/>
            <p:cNvGrpSpPr/>
            <p:nvPr/>
          </p:nvGrpSpPr>
          <p:grpSpPr>
            <a:xfrm>
              <a:off x="4799930" y="4557162"/>
              <a:ext cx="4500000" cy="973289"/>
              <a:chOff x="4799930" y="4447797"/>
              <a:chExt cx="4500000" cy="973289"/>
            </a:xfrm>
          </p:grpSpPr>
          <p:sp>
            <p:nvSpPr>
              <p:cNvPr id="38" name="Rectangle 15"/>
              <p:cNvSpPr>
                <a:spLocks noChangeArrowheads="1"/>
              </p:cNvSpPr>
              <p:nvPr/>
            </p:nvSpPr>
            <p:spPr bwMode="auto">
              <a:xfrm>
                <a:off x="4799930" y="4749055"/>
                <a:ext cx="4500000" cy="672031"/>
              </a:xfrm>
              <a:prstGeom prst="rect">
                <a:avLst/>
              </a:prstGeom>
              <a:solidFill>
                <a:srgbClr val="FFFFFF"/>
              </a:solidFill>
              <a:ln w="9525">
                <a:solidFill>
                  <a:srgbClr val="0099FF"/>
                </a:solidFill>
                <a:miter lim="800000"/>
                <a:headEnd/>
                <a:tailEnd/>
              </a:ln>
              <a:effectLst/>
            </p:spPr>
            <p:txBody>
              <a:bodyPr lIns="161950" tIns="46785" rIns="161950" bIns="46785">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174625" indent="-174625" fontAlgn="auto">
                  <a:spcBef>
                    <a:spcPts val="0"/>
                  </a:spcBef>
                  <a:spcAft>
                    <a:spcPts val="0"/>
                  </a:spcAft>
                  <a:buFont typeface="Wingdings" pitchFamily="2" charset="2"/>
                  <a:buChar char="Ø"/>
                  <a:defRPr/>
                </a:pP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本番移行時の問題発生を未然に防止</a:t>
                </a:r>
              </a:p>
              <a:p>
                <a:pPr marL="174625" indent="-174625" fontAlgn="auto">
                  <a:spcBef>
                    <a:spcPts val="0"/>
                  </a:spcBef>
                  <a:spcAft>
                    <a:spcPts val="0"/>
                  </a:spcAft>
                  <a:buFont typeface="Wingdings" pitchFamily="2" charset="2"/>
                  <a:buChar char="Ø"/>
                  <a:defRPr/>
                </a:pP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本番移行時の手順の事前確認</a:t>
                </a:r>
              </a:p>
              <a:p>
                <a:pPr marL="174625" indent="-174625" fontAlgn="auto">
                  <a:spcBef>
                    <a:spcPts val="0"/>
                  </a:spcBef>
                  <a:spcAft>
                    <a:spcPts val="0"/>
                  </a:spcAft>
                  <a:buFont typeface="Wingdings" pitchFamily="2" charset="2"/>
                  <a:buChar char="Ø"/>
                  <a:defRPr/>
                </a:pP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本番移行時のタイムスケジュールの精度</a:t>
                </a: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向上</a:t>
                </a:r>
                <a:endPar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p:cNvSpPr>
                <a:spLocks noChangeArrowheads="1"/>
              </p:cNvSpPr>
              <p:nvPr/>
            </p:nvSpPr>
            <p:spPr bwMode="auto">
              <a:xfrm>
                <a:off x="4799930" y="4447797"/>
                <a:ext cx="4500000" cy="288000"/>
              </a:xfrm>
              <a:prstGeom prst="rect">
                <a:avLst/>
              </a:prstGeom>
              <a:solidFill>
                <a:srgbClr val="0070C0"/>
              </a:solidFill>
              <a:ln w="9525" algn="ctr">
                <a:solidFill>
                  <a:srgbClr val="0099FF"/>
                </a:solidFill>
                <a:miter lim="800000"/>
                <a:headEnd/>
                <a:tailEnd/>
              </a:ln>
              <a:effectLst/>
            </p:spPr>
            <p:txBody>
              <a:bodyPr wrap="none" lIns="87215" tIns="43609" rIns="87215" bIns="43609"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lvl="1" algn="ctr" defTabSz="873125" fontAlgn="auto">
                  <a:spcBef>
                    <a:spcPts val="0"/>
                  </a:spcBef>
                  <a:spcAft>
                    <a:spcPts val="0"/>
                  </a:spcAft>
                  <a:buClr>
                    <a:srgbClr val="0000FF"/>
                  </a:buClr>
                  <a:buSzPct val="80000"/>
                  <a:defRPr/>
                </a:pPr>
                <a:r>
                  <a:rPr kumimoji="0" lang="ja-JP" altLang="en-US" sz="1800"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移行リハーサル</a:t>
                </a:r>
                <a:r>
                  <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の実施</a:t>
                </a:r>
              </a:p>
            </p:txBody>
          </p:sp>
        </p:grpSp>
        <p:grpSp>
          <p:nvGrpSpPr>
            <p:cNvPr id="8" name="グループ化 7"/>
            <p:cNvGrpSpPr/>
            <p:nvPr/>
          </p:nvGrpSpPr>
          <p:grpSpPr>
            <a:xfrm>
              <a:off x="4799930" y="5610046"/>
              <a:ext cx="4500000" cy="754191"/>
              <a:chOff x="4799930" y="5610046"/>
              <a:chExt cx="4500000" cy="754191"/>
            </a:xfrm>
          </p:grpSpPr>
          <p:sp>
            <p:nvSpPr>
              <p:cNvPr id="54" name="Rectangle 15"/>
              <p:cNvSpPr>
                <a:spLocks noChangeArrowheads="1"/>
              </p:cNvSpPr>
              <p:nvPr/>
            </p:nvSpPr>
            <p:spPr bwMode="auto">
              <a:xfrm>
                <a:off x="4799930" y="5900421"/>
                <a:ext cx="4500000" cy="463816"/>
              </a:xfrm>
              <a:prstGeom prst="rect">
                <a:avLst/>
              </a:prstGeom>
              <a:solidFill>
                <a:srgbClr val="FFFFFF"/>
              </a:solidFill>
              <a:ln w="9525">
                <a:solidFill>
                  <a:srgbClr val="0099FF"/>
                </a:solidFill>
                <a:miter lim="800000"/>
                <a:headEnd/>
                <a:tailEnd/>
              </a:ln>
              <a:effectLst/>
            </p:spPr>
            <p:txBody>
              <a:bodyPr lIns="161950" tIns="46785" rIns="161950" bIns="46785">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174625" indent="-174625" fontAlgn="auto">
                  <a:spcBef>
                    <a:spcPts val="0"/>
                  </a:spcBef>
                  <a:spcAft>
                    <a:spcPts val="0"/>
                  </a:spcAft>
                  <a:buFont typeface="Wingdings" pitchFamily="2" charset="2"/>
                  <a:buChar char="Ø"/>
                  <a:defRPr/>
                </a:pP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移行専任の</a:t>
                </a: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体制を置き</a:t>
                </a:r>
                <a:r>
                  <a:rPr kumimoji="0" lang="ja-JP" altLang="en-US" sz="1200" kern="0" dirty="0" smtClean="0">
                    <a:latin typeface="Meiryo UI" panose="020B0604030504040204" pitchFamily="50" charset="-128"/>
                    <a:ea typeface="Meiryo UI" panose="020B0604030504040204" pitchFamily="50" charset="-128"/>
                    <a:cs typeface="Meiryo UI" panose="020B0604030504040204" pitchFamily="50" charset="-128"/>
                  </a:rPr>
                  <a:t>、お客様と</a:t>
                </a:r>
                <a:r>
                  <a:rPr kumimoji="0" lang="ja-JP" altLang="en-US" sz="1200" kern="0" dirty="0">
                    <a:latin typeface="Meiryo UI" panose="020B0604030504040204" pitchFamily="50" charset="-128"/>
                    <a:ea typeface="Meiryo UI" panose="020B0604030504040204" pitchFamily="50" charset="-128"/>
                    <a:cs typeface="Meiryo UI" panose="020B0604030504040204" pitchFamily="50" charset="-128"/>
                  </a:rPr>
                  <a:t>の密なコミニュケーションとバックアップ体制を確立します。</a:t>
                </a:r>
                <a:endParaRPr kumimoji="0" lang="en-US" altLang="ja-JP" sz="12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p:cNvSpPr>
                <a:spLocks noChangeArrowheads="1"/>
              </p:cNvSpPr>
              <p:nvPr/>
            </p:nvSpPr>
            <p:spPr bwMode="auto">
              <a:xfrm>
                <a:off x="4799930" y="5610046"/>
                <a:ext cx="4500000" cy="288000"/>
              </a:xfrm>
              <a:prstGeom prst="rect">
                <a:avLst/>
              </a:prstGeom>
              <a:solidFill>
                <a:srgbClr val="0070C0"/>
              </a:solidFill>
              <a:ln w="9525" algn="ctr">
                <a:solidFill>
                  <a:srgbClr val="0099FF"/>
                </a:solidFill>
                <a:miter lim="800000"/>
                <a:headEnd/>
                <a:tailEnd/>
              </a:ln>
              <a:effectLst/>
            </p:spPr>
            <p:txBody>
              <a:bodyPr wrap="none" lIns="87215" tIns="43609" rIns="87215" bIns="43609" anchor="ctr">
                <a:noAutofit/>
              </a:bodyP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marL="0" lvl="1" algn="ctr" defTabSz="873125" fontAlgn="auto">
                  <a:spcBef>
                    <a:spcPts val="0"/>
                  </a:spcBef>
                  <a:spcAft>
                    <a:spcPts val="0"/>
                  </a:spcAft>
                  <a:buClr>
                    <a:srgbClr val="0000FF"/>
                  </a:buClr>
                  <a:buSzPct val="80000"/>
                  <a:defRPr/>
                </a:pPr>
                <a:r>
                  <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移行支援体制</a:t>
                </a:r>
                <a:r>
                  <a:rPr kumimoji="0" lang="ja-JP" altLang="en-US" sz="1800"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の確立</a:t>
                </a:r>
                <a:endParaRPr kumimoji="0" lang="ja-JP" altLang="en-US" sz="18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6" name="AutoShape 15"/>
            <p:cNvSpPr>
              <a:spLocks noChangeArrowheads="1"/>
            </p:cNvSpPr>
            <p:nvPr/>
          </p:nvSpPr>
          <p:spPr bwMode="auto">
            <a:xfrm rot="5400000" flipH="1">
              <a:off x="3058431" y="4177619"/>
              <a:ext cx="3100677" cy="340175"/>
            </a:xfrm>
            <a:prstGeom prst="triangle">
              <a:avLst>
                <a:gd name="adj" fmla="val 50000"/>
              </a:avLst>
            </a:prstGeom>
            <a:gradFill rotWithShape="1">
              <a:gsLst>
                <a:gs pos="0">
                  <a:srgbClr val="0070C0"/>
                </a:gs>
                <a:gs pos="100000">
                  <a:schemeClr val="tx2">
                    <a:lumMod val="25000"/>
                    <a:lumOff val="75000"/>
                  </a:schemeClr>
                </a:gs>
              </a:gsLst>
              <a:lin ang="5400000" scaled="1"/>
            </a:gradFill>
            <a:ln w="9525" algn="ctr">
              <a:noFill/>
              <a:miter lim="800000"/>
              <a:headEnd/>
              <a:tailEnd/>
            </a:ln>
            <a:effectLst/>
          </p:spPr>
          <p:txBody>
            <a:bodyPr rot="10800000" vert="eaVert" wrap="none" lIns="54000" tIns="10800" rIns="54000" bIns="10800" anchor="ctr"/>
            <a:ls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a:lstStyle>
            <a:p>
              <a:pPr fontAlgn="auto">
                <a:spcBef>
                  <a:spcPts val="0"/>
                </a:spcBef>
                <a:spcAft>
                  <a:spcPts val="0"/>
                </a:spcAft>
                <a:defRPr/>
              </a:pPr>
              <a:endParaRPr kumimoji="0" lang="ja-JP" altLang="en-US"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408525239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2. </a:t>
            </a:r>
            <a:r>
              <a:rPr kumimoji="1" lang="ja-JP" altLang="en-US" dirty="0" smtClean="0"/>
              <a:t>グループ展開計画の立案（</a:t>
            </a:r>
            <a:r>
              <a:rPr kumimoji="1" lang="en-US" altLang="ja-JP" dirty="0" smtClean="0"/>
              <a:t>1/2</a:t>
            </a:r>
            <a:r>
              <a:rPr kumimoji="1" lang="ja-JP" altLang="en-US" dirty="0" smtClean="0"/>
              <a:t>）</a:t>
            </a:r>
            <a:endParaRPr kumimoji="1" lang="ja-JP" altLang="en-US" dirty="0"/>
          </a:p>
        </p:txBody>
      </p:sp>
      <p:sp>
        <p:nvSpPr>
          <p:cNvPr id="5" name="テキスト プレースホルダー 4"/>
          <p:cNvSpPr>
            <a:spLocks noGrp="1"/>
          </p:cNvSpPr>
          <p:nvPr>
            <p:ph type="body" sz="quarter" idx="10"/>
          </p:nvPr>
        </p:nvSpPr>
        <p:spPr>
          <a:xfrm>
            <a:off x="436790" y="908049"/>
            <a:ext cx="9029475" cy="1233987"/>
          </a:xfrm>
        </p:spPr>
        <p:txBody>
          <a:bodyPr/>
          <a:lstStyle/>
          <a:p>
            <a:pPr>
              <a:spcBef>
                <a:spcPts val="600"/>
              </a:spcBef>
            </a:pPr>
            <a:r>
              <a:rPr lang="ja-JP" altLang="en-US" dirty="0" smtClean="0"/>
              <a:t>要件</a:t>
            </a:r>
            <a:r>
              <a:rPr lang="ja-JP" altLang="en-US" dirty="0"/>
              <a:t>定義完了時に、</a:t>
            </a:r>
            <a:r>
              <a:rPr lang="ja-JP" altLang="en-US" dirty="0" smtClean="0"/>
              <a:t>共通システムの方針や概要、移行方針の説明、グループ展開手順作成完了後に、移行計画説明会を実施し、各社に導入に向けた準備を促します。</a:t>
            </a:r>
            <a:endParaRPr lang="en-US" altLang="ja-JP" dirty="0" smtClean="0"/>
          </a:p>
          <a:p>
            <a:pPr>
              <a:spcBef>
                <a:spcPts val="600"/>
              </a:spcBef>
            </a:pPr>
            <a:r>
              <a:rPr lang="ja-JP" altLang="en-US" dirty="0" smtClean="0"/>
              <a:t>グループ展開フェーズでは、各社とのコミュニケーションにより、円滑に導入作業を推進できるように進めます。</a:t>
            </a:r>
            <a:endParaRPr lang="en-US" altLang="ja-JP" dirty="0" smtClean="0"/>
          </a:p>
        </p:txBody>
      </p:sp>
      <p:graphicFrame>
        <p:nvGraphicFramePr>
          <p:cNvPr id="7" name="表 6"/>
          <p:cNvGraphicFramePr>
            <a:graphicFrameLocks noGrp="1"/>
          </p:cNvGraphicFramePr>
          <p:nvPr>
            <p:extLst/>
          </p:nvPr>
        </p:nvGraphicFramePr>
        <p:xfrm>
          <a:off x="289527" y="2202899"/>
          <a:ext cx="9324000" cy="4197109"/>
        </p:xfrm>
        <a:graphic>
          <a:graphicData uri="http://schemas.openxmlformats.org/drawingml/2006/table">
            <a:tbl>
              <a:tblPr firstRow="1" bandRow="1">
                <a:tableStyleId>{21E4AEA4-8DFA-4A89-87EB-49C32662AFE0}</a:tableStyleId>
              </a:tblPr>
              <a:tblGrid>
                <a:gridCol w="900000">
                  <a:extLst>
                    <a:ext uri="{9D8B030D-6E8A-4147-A177-3AD203B41FA5}">
                      <a16:colId xmlns:a16="http://schemas.microsoft.com/office/drawing/2014/main" val="2671638694"/>
                    </a:ext>
                  </a:extLst>
                </a:gridCol>
                <a:gridCol w="324000">
                  <a:extLst>
                    <a:ext uri="{9D8B030D-6E8A-4147-A177-3AD203B41FA5}">
                      <a16:colId xmlns:a16="http://schemas.microsoft.com/office/drawing/2014/main" val="2786998330"/>
                    </a:ext>
                  </a:extLst>
                </a:gridCol>
                <a:gridCol w="324000">
                  <a:extLst>
                    <a:ext uri="{9D8B030D-6E8A-4147-A177-3AD203B41FA5}">
                      <a16:colId xmlns:a16="http://schemas.microsoft.com/office/drawing/2014/main" val="525035594"/>
                    </a:ext>
                  </a:extLst>
                </a:gridCol>
                <a:gridCol w="324000">
                  <a:extLst>
                    <a:ext uri="{9D8B030D-6E8A-4147-A177-3AD203B41FA5}">
                      <a16:colId xmlns:a16="http://schemas.microsoft.com/office/drawing/2014/main" val="2093534358"/>
                    </a:ext>
                  </a:extLst>
                </a:gridCol>
                <a:gridCol w="324000">
                  <a:extLst>
                    <a:ext uri="{9D8B030D-6E8A-4147-A177-3AD203B41FA5}">
                      <a16:colId xmlns:a16="http://schemas.microsoft.com/office/drawing/2014/main" val="1159832251"/>
                    </a:ext>
                  </a:extLst>
                </a:gridCol>
                <a:gridCol w="324000">
                  <a:extLst>
                    <a:ext uri="{9D8B030D-6E8A-4147-A177-3AD203B41FA5}">
                      <a16:colId xmlns:a16="http://schemas.microsoft.com/office/drawing/2014/main" val="2903868797"/>
                    </a:ext>
                  </a:extLst>
                </a:gridCol>
                <a:gridCol w="324000">
                  <a:extLst>
                    <a:ext uri="{9D8B030D-6E8A-4147-A177-3AD203B41FA5}">
                      <a16:colId xmlns:a16="http://schemas.microsoft.com/office/drawing/2014/main" val="1843082464"/>
                    </a:ext>
                  </a:extLst>
                </a:gridCol>
                <a:gridCol w="324000">
                  <a:extLst>
                    <a:ext uri="{9D8B030D-6E8A-4147-A177-3AD203B41FA5}">
                      <a16:colId xmlns:a16="http://schemas.microsoft.com/office/drawing/2014/main" val="532317477"/>
                    </a:ext>
                  </a:extLst>
                </a:gridCol>
                <a:gridCol w="324000">
                  <a:extLst>
                    <a:ext uri="{9D8B030D-6E8A-4147-A177-3AD203B41FA5}">
                      <a16:colId xmlns:a16="http://schemas.microsoft.com/office/drawing/2014/main" val="1599509652"/>
                    </a:ext>
                  </a:extLst>
                </a:gridCol>
                <a:gridCol w="324000">
                  <a:extLst>
                    <a:ext uri="{9D8B030D-6E8A-4147-A177-3AD203B41FA5}">
                      <a16:colId xmlns:a16="http://schemas.microsoft.com/office/drawing/2014/main" val="691004207"/>
                    </a:ext>
                  </a:extLst>
                </a:gridCol>
                <a:gridCol w="324000">
                  <a:extLst>
                    <a:ext uri="{9D8B030D-6E8A-4147-A177-3AD203B41FA5}">
                      <a16:colId xmlns:a16="http://schemas.microsoft.com/office/drawing/2014/main" val="863354096"/>
                    </a:ext>
                  </a:extLst>
                </a:gridCol>
                <a:gridCol w="324000">
                  <a:extLst>
                    <a:ext uri="{9D8B030D-6E8A-4147-A177-3AD203B41FA5}">
                      <a16:colId xmlns:a16="http://schemas.microsoft.com/office/drawing/2014/main" val="3848976903"/>
                    </a:ext>
                  </a:extLst>
                </a:gridCol>
                <a:gridCol w="324000">
                  <a:extLst>
                    <a:ext uri="{9D8B030D-6E8A-4147-A177-3AD203B41FA5}">
                      <a16:colId xmlns:a16="http://schemas.microsoft.com/office/drawing/2014/main" val="2209470225"/>
                    </a:ext>
                  </a:extLst>
                </a:gridCol>
                <a:gridCol w="324000">
                  <a:extLst>
                    <a:ext uri="{9D8B030D-6E8A-4147-A177-3AD203B41FA5}">
                      <a16:colId xmlns:a16="http://schemas.microsoft.com/office/drawing/2014/main" val="3753921534"/>
                    </a:ext>
                  </a:extLst>
                </a:gridCol>
                <a:gridCol w="324000">
                  <a:extLst>
                    <a:ext uri="{9D8B030D-6E8A-4147-A177-3AD203B41FA5}">
                      <a16:colId xmlns:a16="http://schemas.microsoft.com/office/drawing/2014/main" val="4057706867"/>
                    </a:ext>
                  </a:extLst>
                </a:gridCol>
                <a:gridCol w="324000">
                  <a:extLst>
                    <a:ext uri="{9D8B030D-6E8A-4147-A177-3AD203B41FA5}">
                      <a16:colId xmlns:a16="http://schemas.microsoft.com/office/drawing/2014/main" val="1705870876"/>
                    </a:ext>
                  </a:extLst>
                </a:gridCol>
                <a:gridCol w="324000">
                  <a:extLst>
                    <a:ext uri="{9D8B030D-6E8A-4147-A177-3AD203B41FA5}">
                      <a16:colId xmlns:a16="http://schemas.microsoft.com/office/drawing/2014/main" val="1882003790"/>
                    </a:ext>
                  </a:extLst>
                </a:gridCol>
                <a:gridCol w="324000">
                  <a:extLst>
                    <a:ext uri="{9D8B030D-6E8A-4147-A177-3AD203B41FA5}">
                      <a16:colId xmlns:a16="http://schemas.microsoft.com/office/drawing/2014/main" val="2111869391"/>
                    </a:ext>
                  </a:extLst>
                </a:gridCol>
                <a:gridCol w="324000">
                  <a:extLst>
                    <a:ext uri="{9D8B030D-6E8A-4147-A177-3AD203B41FA5}">
                      <a16:colId xmlns:a16="http://schemas.microsoft.com/office/drawing/2014/main" val="572758775"/>
                    </a:ext>
                  </a:extLst>
                </a:gridCol>
                <a:gridCol w="324000">
                  <a:extLst>
                    <a:ext uri="{9D8B030D-6E8A-4147-A177-3AD203B41FA5}">
                      <a16:colId xmlns:a16="http://schemas.microsoft.com/office/drawing/2014/main" val="3684949128"/>
                    </a:ext>
                  </a:extLst>
                </a:gridCol>
                <a:gridCol w="324000">
                  <a:extLst>
                    <a:ext uri="{9D8B030D-6E8A-4147-A177-3AD203B41FA5}">
                      <a16:colId xmlns:a16="http://schemas.microsoft.com/office/drawing/2014/main" val="3930098695"/>
                    </a:ext>
                  </a:extLst>
                </a:gridCol>
                <a:gridCol w="324000">
                  <a:extLst>
                    <a:ext uri="{9D8B030D-6E8A-4147-A177-3AD203B41FA5}">
                      <a16:colId xmlns:a16="http://schemas.microsoft.com/office/drawing/2014/main" val="2749086102"/>
                    </a:ext>
                  </a:extLst>
                </a:gridCol>
                <a:gridCol w="324000">
                  <a:extLst>
                    <a:ext uri="{9D8B030D-6E8A-4147-A177-3AD203B41FA5}">
                      <a16:colId xmlns:a16="http://schemas.microsoft.com/office/drawing/2014/main" val="1767675578"/>
                    </a:ext>
                  </a:extLst>
                </a:gridCol>
                <a:gridCol w="324000">
                  <a:extLst>
                    <a:ext uri="{9D8B030D-6E8A-4147-A177-3AD203B41FA5}">
                      <a16:colId xmlns:a16="http://schemas.microsoft.com/office/drawing/2014/main" val="2877709308"/>
                    </a:ext>
                  </a:extLst>
                </a:gridCol>
                <a:gridCol w="324000">
                  <a:extLst>
                    <a:ext uri="{9D8B030D-6E8A-4147-A177-3AD203B41FA5}">
                      <a16:colId xmlns:a16="http://schemas.microsoft.com/office/drawing/2014/main" val="1023174241"/>
                    </a:ext>
                  </a:extLst>
                </a:gridCol>
                <a:gridCol w="324000">
                  <a:extLst>
                    <a:ext uri="{9D8B030D-6E8A-4147-A177-3AD203B41FA5}">
                      <a16:colId xmlns:a16="http://schemas.microsoft.com/office/drawing/2014/main" val="1950829113"/>
                    </a:ext>
                  </a:extLst>
                </a:gridCol>
                <a:gridCol w="324000">
                  <a:extLst>
                    <a:ext uri="{9D8B030D-6E8A-4147-A177-3AD203B41FA5}">
                      <a16:colId xmlns:a16="http://schemas.microsoft.com/office/drawing/2014/main" val="1290032209"/>
                    </a:ext>
                  </a:extLst>
                </a:gridCol>
              </a:tblGrid>
              <a:tr h="0">
                <a:tc rowSpan="2">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7">
                  <a:txBody>
                    <a:bodyPr/>
                    <a:lstStyle/>
                    <a:p>
                      <a:r>
                        <a:rPr kumimoji="1" lang="en-US" altLang="ja-JP" dirty="0" smtClean="0">
                          <a:latin typeface="Meiryo UI" panose="020B0604030504040204" pitchFamily="50" charset="-128"/>
                          <a:ea typeface="Meiryo UI" panose="020B0604030504040204" pitchFamily="50" charset="-128"/>
                        </a:rPr>
                        <a:t>FY2021</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gridSpan="12">
                  <a:txBody>
                    <a:bodyPr/>
                    <a:lstStyle/>
                    <a:p>
                      <a:r>
                        <a:rPr kumimoji="1" lang="en-US" altLang="ja-JP" dirty="0" smtClean="0">
                          <a:latin typeface="Meiryo UI" panose="020B0604030504040204" pitchFamily="50" charset="-128"/>
                          <a:ea typeface="Meiryo UI" panose="020B0604030504040204" pitchFamily="50" charset="-128"/>
                        </a:rPr>
                        <a:t>FY2022</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gridSpan="7">
                  <a:txBody>
                    <a:bodyPr/>
                    <a:lstStyle/>
                    <a:p>
                      <a:r>
                        <a:rPr kumimoji="1" lang="en-US" altLang="ja-JP" dirty="0" smtClean="0">
                          <a:latin typeface="Meiryo UI" panose="020B0604030504040204" pitchFamily="50" charset="-128"/>
                          <a:ea typeface="Meiryo UI" panose="020B0604030504040204" pitchFamily="50" charset="-128"/>
                        </a:rPr>
                        <a:t>FY2023</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53368853"/>
                  </a:ext>
                </a:extLst>
              </a:tr>
              <a:tr h="0">
                <a:tc vMerge="1">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3</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4</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5</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6</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7</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8</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3</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4</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5</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6</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7</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8</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746673196"/>
                  </a:ext>
                </a:extLst>
              </a:tr>
              <a:tr h="540000">
                <a:tc>
                  <a:txBody>
                    <a:bodyPr/>
                    <a:lstStyle/>
                    <a:p>
                      <a:pPr algn="ctr"/>
                      <a:r>
                        <a:rPr lang="ja-JP" altLang="en-US" sz="1400" b="1" dirty="0" smtClean="0">
                          <a:solidFill>
                            <a:schemeClr val="bg1"/>
                          </a:solidFill>
                        </a:rPr>
                        <a:t>フェーズ</a:t>
                      </a:r>
                      <a:endParaRPr lang="ja-JP" altLang="en-US" sz="14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4549532"/>
                  </a:ext>
                </a:extLst>
              </a:tr>
              <a:tr h="1404000">
                <a:tc>
                  <a:txBody>
                    <a:bodyPr/>
                    <a:lstStyle/>
                    <a:p>
                      <a:r>
                        <a:rPr lang="ja-JP" altLang="en-US" sz="1400" b="1" dirty="0" smtClean="0">
                          <a:solidFill>
                            <a:schemeClr val="bg1"/>
                          </a:solidFill>
                        </a:rPr>
                        <a:t>グループ展開</a:t>
                      </a:r>
                      <a:endParaRPr lang="ja-JP" altLang="en-US" sz="14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9839996"/>
                  </a:ext>
                </a:extLst>
              </a:tr>
              <a:tr h="216000">
                <a:tc>
                  <a:txBody>
                    <a:bodyPr/>
                    <a:lstStyle/>
                    <a:p>
                      <a:endParaRPr lang="ja-JP" altLang="en-US" sz="10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en-US" altLang="ja-JP" sz="1000"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endParaRPr kumimoji="1" lang="ja-JP" altLang="en-US" sz="1000"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94391428"/>
                  </a:ext>
                </a:extLst>
              </a:tr>
              <a:tr h="720000">
                <a:tc rowSpan="2">
                  <a:txBody>
                    <a:bodyPr/>
                    <a:lstStyle/>
                    <a:p>
                      <a:r>
                        <a:rPr lang="ja-JP" altLang="en-US" sz="1400" b="1" dirty="0" smtClean="0">
                          <a:solidFill>
                            <a:schemeClr val="bg1"/>
                          </a:solidFill>
                        </a:rPr>
                        <a:t>駅ビル各社とのコミュニケーション（案）</a:t>
                      </a:r>
                      <a:endParaRPr lang="ja-JP" altLang="en-US" sz="1400" b="1" dirty="0">
                        <a:solidFill>
                          <a:schemeClr val="bg1"/>
                        </a:solidFill>
                      </a:endParaRPr>
                    </a:p>
                  </a:txBody>
                  <a:tcPr marL="36000" marR="36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gridSpan="2">
                  <a:txBody>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全社</a:t>
                      </a:r>
                      <a:endParaRPr kumimoji="1" lang="ja-JP" altLang="en-US" b="1" dirty="0">
                        <a:solidFill>
                          <a:schemeClr val="bg1"/>
                        </a:solidFill>
                        <a:latin typeface="Meiryo UI" panose="020B0604030504040204" pitchFamily="50" charset="-128"/>
                        <a:ea typeface="Meiryo UI" panose="020B0604030504040204" pitchFamily="50" charset="-128"/>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hMerge="1">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dirty="0"/>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dirty="0"/>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ja-JP" altLang="en-US" dirty="0"/>
                    </a:p>
                  </a:txBody>
                  <a:tcP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4171220"/>
                  </a:ext>
                </a:extLst>
              </a:tr>
              <a:tr h="720000">
                <a:tc vMerge="1">
                  <a:txBody>
                    <a:bodyPr/>
                    <a:lstStyle/>
                    <a:p>
                      <a:endParaRPr kumimoji="1" lang="ja-JP" altLang="en-US"/>
                    </a:p>
                  </a:txBody>
                  <a:tcPr/>
                </a:tc>
                <a:tc gridSpan="2">
                  <a:txBody>
                    <a:bodyPr/>
                    <a:lstStyle/>
                    <a:p>
                      <a:pPr algn="ctr"/>
                      <a:r>
                        <a:rPr kumimoji="1" lang="ja-JP" altLang="en-US" b="1" dirty="0" smtClean="0">
                          <a:solidFill>
                            <a:schemeClr val="bg1"/>
                          </a:solidFill>
                          <a:latin typeface="Meiryo UI" panose="020B0604030504040204" pitchFamily="50" charset="-128"/>
                          <a:ea typeface="Meiryo UI" panose="020B0604030504040204" pitchFamily="50" charset="-128"/>
                        </a:rPr>
                        <a:t>各社</a:t>
                      </a:r>
                      <a:endParaRPr kumimoji="1" lang="ja-JP" altLang="en-US" b="1" dirty="0">
                        <a:solidFill>
                          <a:schemeClr val="bg1"/>
                        </a:solidFill>
                        <a:latin typeface="Meiryo UI" panose="020B0604030504040204" pitchFamily="50" charset="-128"/>
                        <a:ea typeface="Meiryo UI" panose="020B0604030504040204" pitchFamily="50" charset="-128"/>
                      </a:endParaRPr>
                    </a:p>
                  </a:txBody>
                  <a:tcPr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hMerge="1">
                  <a:txBody>
                    <a:bodyPr/>
                    <a:lstStyle/>
                    <a:p>
                      <a:endParaRPr kumimoji="1" lang="en-US" altLang="ja-JP" dirty="0" smtClean="0">
                        <a:latin typeface="Meiryo UI" panose="020B0604030504040204" pitchFamily="50" charset="-128"/>
                        <a:ea typeface="Meiryo UI" panose="020B0604030504040204" pitchFamily="50" charset="-128"/>
                      </a:endParaRP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endParaRPr kumimoji="1" lang="ja-JP" altLang="en-US" sz="1400" b="1" dirty="0">
                        <a:solidFill>
                          <a:srgbClr val="0070C0"/>
                        </a:solidFill>
                        <a:latin typeface="Meiryo UI" panose="020B0604030504040204" pitchFamily="50" charset="-128"/>
                        <a:ea typeface="Meiryo UI" panose="020B0604030504040204" pitchFamily="50" charset="-128"/>
                      </a:endParaRPr>
                    </a:p>
                  </a:txBody>
                  <a:tcPr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ja-JP" altLang="en-US" sz="1400" b="1" dirty="0">
                        <a:solidFill>
                          <a:srgbClr val="0070C0"/>
                        </a:solidFill>
                        <a:latin typeface="Meiryo UI" panose="020B0604030504040204" pitchFamily="50" charset="-128"/>
                        <a:ea typeface="Meiryo UI" panose="020B0604030504040204" pitchFamily="50" charset="-128"/>
                      </a:endParaRP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kumimoji="1" lang="ja-JP" altLang="en-US" sz="1400" b="1" dirty="0" smtClean="0">
                          <a:solidFill>
                            <a:srgbClr val="0070C0"/>
                          </a:solidFill>
                          <a:latin typeface="Meiryo UI" panose="020B0604030504040204" pitchFamily="50" charset="-128"/>
                          <a:ea typeface="Meiryo UI" panose="020B0604030504040204" pitchFamily="50" charset="-128"/>
                        </a:rPr>
                        <a:t>△</a:t>
                      </a:r>
                      <a:endParaRPr kumimoji="1" lang="en-US" altLang="ja-JP" sz="1400" b="1" dirty="0" smtClean="0">
                        <a:solidFill>
                          <a:srgbClr val="0070C0"/>
                        </a:solidFill>
                        <a:latin typeface="Meiryo UI" panose="020B0604030504040204" pitchFamily="50" charset="-128"/>
                        <a:ea typeface="Meiryo UI" panose="020B0604030504040204" pitchFamily="50" charset="-128"/>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ja-JP" altLang="en-US" sz="1400" b="1" dirty="0" smtClean="0">
                        <a:solidFill>
                          <a:srgbClr val="0070C0"/>
                        </a:solidFill>
                        <a:latin typeface="Meiryo UI" panose="020B0604030504040204" pitchFamily="50" charset="-128"/>
                        <a:ea typeface="Meiryo UI" panose="020B0604030504040204" pitchFamily="50" charset="-128"/>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400" b="1" dirty="0" smtClean="0">
                          <a:solidFill>
                            <a:srgbClr val="0070C0"/>
                          </a:solidFill>
                          <a:latin typeface="Meiryo UI" panose="020B0604030504040204" pitchFamily="50" charset="-128"/>
                          <a:ea typeface="Meiryo UI" panose="020B0604030504040204" pitchFamily="50" charset="-128"/>
                        </a:rPr>
                        <a:t>→</a:t>
                      </a:r>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41285444"/>
                  </a:ext>
                </a:extLst>
              </a:tr>
            </a:tbl>
          </a:graphicData>
        </a:graphic>
      </p:graphicFrame>
      <p:grpSp>
        <p:nvGrpSpPr>
          <p:cNvPr id="27" name="グループ化 26"/>
          <p:cNvGrpSpPr/>
          <p:nvPr/>
        </p:nvGrpSpPr>
        <p:grpSpPr>
          <a:xfrm>
            <a:off x="1232513" y="2828042"/>
            <a:ext cx="8304812" cy="1830354"/>
            <a:chOff x="1233930" y="3286478"/>
            <a:chExt cx="8304812" cy="1830354"/>
          </a:xfrm>
        </p:grpSpPr>
        <p:sp>
          <p:nvSpPr>
            <p:cNvPr id="8" name="テキスト ボックス 7"/>
            <p:cNvSpPr txBox="1"/>
            <p:nvPr/>
          </p:nvSpPr>
          <p:spPr>
            <a:xfrm>
              <a:off x="1292290" y="3815019"/>
              <a:ext cx="841852" cy="1234437"/>
            </a:xfrm>
            <a:prstGeom prst="homePlate">
              <a:avLst>
                <a:gd name="adj" fmla="val 19746"/>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200">
                  <a:solidFill>
                    <a:schemeClr val="tx1"/>
                  </a:solidFill>
                  <a:latin typeface="Meiryo UI" panose="020B0604030504040204" pitchFamily="50" charset="-128"/>
                  <a:ea typeface="Meiryo UI" panose="020B0604030504040204" pitchFamily="50" charset="-128"/>
                </a:defRPr>
              </a:lvl1pPr>
            </a:lstStyle>
            <a:p>
              <a:r>
                <a:rPr lang="ja-JP" altLang="en-US" dirty="0"/>
                <a:t>要件定義</a:t>
              </a:r>
              <a:endParaRPr lang="en-US" altLang="ja-JP" dirty="0"/>
            </a:p>
          </p:txBody>
        </p:sp>
        <p:grpSp>
          <p:nvGrpSpPr>
            <p:cNvPr id="9" name="グループ化 8"/>
            <p:cNvGrpSpPr/>
            <p:nvPr/>
          </p:nvGrpSpPr>
          <p:grpSpPr>
            <a:xfrm>
              <a:off x="3510893" y="4004634"/>
              <a:ext cx="5744866" cy="1112198"/>
              <a:chOff x="3510893" y="5234258"/>
              <a:chExt cx="5744866" cy="1112198"/>
            </a:xfrm>
          </p:grpSpPr>
          <p:grpSp>
            <p:nvGrpSpPr>
              <p:cNvPr id="10" name="グループ化 9"/>
              <p:cNvGrpSpPr/>
              <p:nvPr/>
            </p:nvGrpSpPr>
            <p:grpSpPr>
              <a:xfrm>
                <a:off x="3510893" y="5234258"/>
                <a:ext cx="4466221" cy="180000"/>
                <a:chOff x="3510893" y="5234258"/>
                <a:chExt cx="4466221" cy="180000"/>
              </a:xfrm>
            </p:grpSpPr>
            <p:sp>
              <p:nvSpPr>
                <p:cNvPr id="21" name="テキスト ボックス 20"/>
                <p:cNvSpPr txBox="1"/>
                <p:nvPr/>
              </p:nvSpPr>
              <p:spPr>
                <a:xfrm>
                  <a:off x="3510893" y="5234258"/>
                  <a:ext cx="1854019"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CB</a:t>
                  </a:r>
                  <a:endParaRPr lang="en-US" altLang="ja-JP" sz="1200" dirty="0"/>
                </a:p>
              </p:txBody>
            </p:sp>
            <p:sp>
              <p:nvSpPr>
                <p:cNvPr id="22" name="テキスト ボックス 21"/>
                <p:cNvSpPr txBox="1"/>
                <p:nvPr/>
              </p:nvSpPr>
              <p:spPr>
                <a:xfrm>
                  <a:off x="6066429" y="5234258"/>
                  <a:ext cx="1910685"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静</a:t>
                  </a:r>
                  <a:r>
                    <a:rPr lang="en-US" altLang="ja-JP" sz="1200" dirty="0" smtClean="0"/>
                    <a:t>TK</a:t>
                  </a:r>
                  <a:endParaRPr lang="en-US" altLang="ja-JP" sz="1200" dirty="0"/>
                </a:p>
              </p:txBody>
            </p:sp>
          </p:grpSp>
          <p:grpSp>
            <p:nvGrpSpPr>
              <p:cNvPr id="11" name="グループ化 10"/>
              <p:cNvGrpSpPr/>
              <p:nvPr/>
            </p:nvGrpSpPr>
            <p:grpSpPr>
              <a:xfrm>
                <a:off x="3796966" y="5467307"/>
                <a:ext cx="4514521" cy="180000"/>
                <a:chOff x="3796966" y="5467741"/>
                <a:chExt cx="4514521" cy="180000"/>
              </a:xfrm>
            </p:grpSpPr>
            <p:sp>
              <p:nvSpPr>
                <p:cNvPr id="19" name="テキスト ボックス 18"/>
                <p:cNvSpPr txBox="1"/>
                <p:nvPr/>
              </p:nvSpPr>
              <p:spPr>
                <a:xfrm>
                  <a:off x="3796966" y="5467741"/>
                  <a:ext cx="192195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SSK</a:t>
                  </a:r>
                  <a:endParaRPr lang="en-US" altLang="ja-JP" sz="1200" dirty="0"/>
                </a:p>
              </p:txBody>
            </p:sp>
            <p:sp>
              <p:nvSpPr>
                <p:cNvPr id="20" name="テキスト ボックス 19"/>
                <p:cNvSpPr txBox="1"/>
                <p:nvPr/>
              </p:nvSpPr>
              <p:spPr>
                <a:xfrm>
                  <a:off x="6395606" y="5467741"/>
                  <a:ext cx="1915881"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豊</a:t>
                  </a:r>
                  <a:r>
                    <a:rPr lang="en-US" altLang="ja-JP" sz="1200" dirty="0" smtClean="0"/>
                    <a:t>SB</a:t>
                  </a:r>
                  <a:endParaRPr lang="en-US" altLang="ja-JP" sz="1200" dirty="0"/>
                </a:p>
              </p:txBody>
            </p:sp>
          </p:grpSp>
          <p:grpSp>
            <p:nvGrpSpPr>
              <p:cNvPr id="12" name="グループ化 11"/>
              <p:cNvGrpSpPr/>
              <p:nvPr/>
            </p:nvGrpSpPr>
            <p:grpSpPr>
              <a:xfrm>
                <a:off x="4756245" y="5700356"/>
                <a:ext cx="3854588" cy="180000"/>
                <a:chOff x="4756245" y="5700646"/>
                <a:chExt cx="3854588" cy="180000"/>
              </a:xfrm>
            </p:grpSpPr>
            <p:sp>
              <p:nvSpPr>
                <p:cNvPr id="17" name="テキスト ボックス 16"/>
                <p:cNvSpPr txBox="1"/>
                <p:nvPr/>
              </p:nvSpPr>
              <p:spPr>
                <a:xfrm>
                  <a:off x="4756245" y="5700646"/>
                  <a:ext cx="193199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浜</a:t>
                  </a:r>
                  <a:r>
                    <a:rPr lang="en-US" altLang="ja-JP" sz="1200" dirty="0" smtClean="0"/>
                    <a:t>TK</a:t>
                  </a:r>
                  <a:endParaRPr lang="en-US" altLang="ja-JP" sz="1200" dirty="0"/>
                </a:p>
              </p:txBody>
            </p:sp>
            <p:sp>
              <p:nvSpPr>
                <p:cNvPr id="18" name="テキスト ボックス 17"/>
                <p:cNvSpPr txBox="1"/>
                <p:nvPr/>
              </p:nvSpPr>
              <p:spPr>
                <a:xfrm>
                  <a:off x="6725399" y="5700646"/>
                  <a:ext cx="188543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静</a:t>
                  </a:r>
                  <a:r>
                    <a:rPr lang="en-US" altLang="ja-JP" sz="1200" dirty="0" smtClean="0"/>
                    <a:t>K</a:t>
                  </a:r>
                  <a:endParaRPr lang="en-US" altLang="ja-JP" sz="1200" dirty="0"/>
                </a:p>
              </p:txBody>
            </p:sp>
          </p:grpSp>
          <p:grpSp>
            <p:nvGrpSpPr>
              <p:cNvPr id="13" name="グループ化 12"/>
              <p:cNvGrpSpPr/>
              <p:nvPr/>
            </p:nvGrpSpPr>
            <p:grpSpPr>
              <a:xfrm>
                <a:off x="5117910" y="5933405"/>
                <a:ext cx="3861368" cy="180000"/>
                <a:chOff x="5117910" y="5933551"/>
                <a:chExt cx="3861368" cy="180000"/>
              </a:xfrm>
            </p:grpSpPr>
            <p:sp>
              <p:nvSpPr>
                <p:cNvPr id="15" name="テキスト ボックス 14"/>
                <p:cNvSpPr txBox="1"/>
                <p:nvPr/>
              </p:nvSpPr>
              <p:spPr>
                <a:xfrm>
                  <a:off x="5117910" y="5933551"/>
                  <a:ext cx="1924335"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NSK</a:t>
                  </a:r>
                  <a:endParaRPr lang="en-US" altLang="ja-JP" sz="1200" dirty="0"/>
                </a:p>
              </p:txBody>
            </p:sp>
            <p:sp>
              <p:nvSpPr>
                <p:cNvPr id="16" name="テキスト ボックス 15"/>
                <p:cNvSpPr txBox="1"/>
                <p:nvPr/>
              </p:nvSpPr>
              <p:spPr>
                <a:xfrm>
                  <a:off x="7042245" y="5933551"/>
                  <a:ext cx="1937033"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JKK</a:t>
                  </a:r>
                  <a:endParaRPr lang="en-US" altLang="ja-JP" sz="1200" dirty="0"/>
                </a:p>
              </p:txBody>
            </p:sp>
          </p:grpSp>
          <p:sp>
            <p:nvSpPr>
              <p:cNvPr id="14" name="テキスト ボックス 13"/>
              <p:cNvSpPr txBox="1"/>
              <p:nvPr/>
            </p:nvSpPr>
            <p:spPr>
              <a:xfrm>
                <a:off x="7376616" y="6166456"/>
                <a:ext cx="1879143"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TSK</a:t>
                </a:r>
                <a:endParaRPr lang="en-US" altLang="ja-JP" sz="1200" dirty="0"/>
              </a:p>
            </p:txBody>
          </p:sp>
        </p:grpSp>
        <p:sp>
          <p:nvSpPr>
            <p:cNvPr id="23" name="ホームベース 22"/>
            <p:cNvSpPr/>
            <p:nvPr/>
          </p:nvSpPr>
          <p:spPr>
            <a:xfrm>
              <a:off x="2211704" y="3933335"/>
              <a:ext cx="1153169" cy="396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72000" tIns="36000" rIns="36000" bIns="3600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グループ展開</a:t>
              </a:r>
              <a:endPar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手順作成</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p:cNvSpPr/>
            <p:nvPr/>
          </p:nvSpPr>
          <p:spPr>
            <a:xfrm>
              <a:off x="1233930" y="3286478"/>
              <a:ext cx="900212" cy="448229"/>
            </a:xfrm>
            <a:prstGeom prst="rect">
              <a:avLst/>
            </a:prstGeom>
            <a:ln w="25400"/>
          </p:spPr>
          <p:style>
            <a:lnRef idx="2">
              <a:schemeClr val="accent6"/>
            </a:lnRef>
            <a:fillRef idx="1">
              <a:schemeClr val="lt1"/>
            </a:fillRef>
            <a:effectRef idx="0">
              <a:schemeClr val="accent6"/>
            </a:effectRef>
            <a:fontRef idx="minor">
              <a:schemeClr val="dk1"/>
            </a:fontRef>
          </p:style>
          <p:txBody>
            <a:bodyPr lIns="0" rIns="0" rtlCol="0" anchor="ctr"/>
            <a:lstStyle/>
            <a:p>
              <a:pPr algn="ctr"/>
              <a:r>
                <a:rPr kumimoji="1" lang="ja-JP" altLang="en-US" sz="1600" b="1" dirty="0" smtClean="0"/>
                <a:t>要件定義</a:t>
              </a:r>
              <a:endParaRPr kumimoji="1" lang="ja-JP" altLang="en-US" sz="1600" b="1" dirty="0"/>
            </a:p>
          </p:txBody>
        </p:sp>
        <p:sp>
          <p:nvSpPr>
            <p:cNvPr id="25" name="テキスト ボックス 24"/>
            <p:cNvSpPr txBox="1"/>
            <p:nvPr/>
          </p:nvSpPr>
          <p:spPr>
            <a:xfrm>
              <a:off x="3510893" y="3286478"/>
              <a:ext cx="6027849" cy="450000"/>
            </a:xfrm>
            <a:prstGeom prst="rect">
              <a:avLst/>
            </a:prstGeom>
            <a:solidFill>
              <a:schemeClr val="bg1"/>
            </a:solidFill>
            <a:ln w="25400">
              <a:solidFill>
                <a:schemeClr val="accent5"/>
              </a:solidFill>
            </a:ln>
          </p:spPr>
          <p:txBody>
            <a:bodyPr wrap="square" rtlCol="0" anchor="ctr">
              <a:noAutofit/>
            </a:bodyPr>
            <a:lstStyle/>
            <a:p>
              <a:pPr algn="ctr"/>
              <a:r>
                <a:rPr kumimoji="1" lang="ja-JP" altLang="en-US" b="1" dirty="0"/>
                <a:t>グループ展開</a:t>
              </a:r>
              <a:r>
                <a:rPr kumimoji="1" lang="ja-JP" altLang="en-US" b="1" dirty="0" smtClean="0"/>
                <a:t>フェーズ</a:t>
              </a:r>
              <a:endParaRPr kumimoji="1" lang="ja-JP" altLang="en-US" b="1" dirty="0"/>
            </a:p>
          </p:txBody>
        </p:sp>
        <p:sp>
          <p:nvSpPr>
            <p:cNvPr id="26" name="正方形/長方形 25"/>
            <p:cNvSpPr/>
            <p:nvPr/>
          </p:nvSpPr>
          <p:spPr>
            <a:xfrm>
              <a:off x="2211703" y="3286478"/>
              <a:ext cx="1153170" cy="450000"/>
            </a:xfrm>
            <a:prstGeom prst="rect">
              <a:avLst/>
            </a:prstGeom>
            <a:solidFill>
              <a:schemeClr val="bg1"/>
            </a:solidFill>
            <a:ln w="25400">
              <a:solidFill>
                <a:schemeClr val="accent3"/>
              </a:solidFill>
            </a:ln>
          </p:spPr>
          <p:txBody>
            <a:bodyPr wrap="square" anchor="ctr">
              <a:noAutofit/>
            </a:bodyPr>
            <a:lstStyle/>
            <a:p>
              <a:pPr algn="ctr"/>
              <a:r>
                <a:rPr kumimoji="1" lang="ja-JP" altLang="en-US" b="1" dirty="0" smtClean="0"/>
                <a:t>開発</a:t>
              </a:r>
              <a:endParaRPr kumimoji="1" lang="ja-JP" altLang="en-US" b="1" dirty="0"/>
            </a:p>
          </p:txBody>
        </p:sp>
      </p:grpSp>
      <p:sp>
        <p:nvSpPr>
          <p:cNvPr id="30" name="ホームベース 29"/>
          <p:cNvSpPr/>
          <p:nvPr/>
        </p:nvSpPr>
        <p:spPr>
          <a:xfrm>
            <a:off x="1689344" y="4245344"/>
            <a:ext cx="480542" cy="361835"/>
          </a:xfrm>
          <a:prstGeom prst="homePlate">
            <a:avLst>
              <a:gd name="adj" fmla="val 34101"/>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2000" tIns="37148" rIns="36000" bIns="37148" numCol="1" spcCol="0" rtlCol="0" fromWordArt="0" anchor="ctr" anchorCtr="0" forceAA="0" compatLnSpc="1">
            <a:prstTxWarp prst="textNoShape">
              <a:avLst/>
            </a:prstTxWarp>
            <a:noAutofit/>
          </a:bodyPr>
          <a:lstStyle/>
          <a:p>
            <a:r>
              <a:rPr lang="ja-JP" altLang="en-US" sz="975" dirty="0"/>
              <a:t>移行切替方針の検討</a:t>
            </a:r>
            <a:endParaRPr lang="en-US" altLang="ja-JP" sz="975" dirty="0"/>
          </a:p>
        </p:txBody>
      </p:sp>
      <p:sp>
        <p:nvSpPr>
          <p:cNvPr id="32" name="テキスト ボックス 31"/>
          <p:cNvSpPr txBox="1"/>
          <p:nvPr/>
        </p:nvSpPr>
        <p:spPr>
          <a:xfrm>
            <a:off x="1966202" y="5017915"/>
            <a:ext cx="1620957" cy="307777"/>
          </a:xfrm>
          <a:prstGeom prst="rect">
            <a:avLst/>
          </a:prstGeom>
          <a:noFill/>
        </p:spPr>
        <p:txBody>
          <a:bodyPr wrap="none" rtlCol="0">
            <a:spAutoFit/>
          </a:bodyPr>
          <a:lstStyle/>
          <a:p>
            <a:r>
              <a:rPr kumimoji="1" lang="ja-JP" altLang="en-US" sz="1400" b="1" dirty="0" smtClean="0">
                <a:solidFill>
                  <a:srgbClr val="0070C0"/>
                </a:solidFill>
              </a:rPr>
              <a:t>△移行概要説明会</a:t>
            </a:r>
            <a:endParaRPr kumimoji="1" lang="ja-JP" altLang="en-US" sz="1400" b="1" dirty="0">
              <a:solidFill>
                <a:srgbClr val="0070C0"/>
              </a:solidFill>
            </a:endParaRPr>
          </a:p>
        </p:txBody>
      </p:sp>
      <p:sp>
        <p:nvSpPr>
          <p:cNvPr id="33" name="テキスト ボックス 32"/>
          <p:cNvSpPr txBox="1"/>
          <p:nvPr/>
        </p:nvSpPr>
        <p:spPr>
          <a:xfrm>
            <a:off x="3394329" y="5292109"/>
            <a:ext cx="1620957" cy="307777"/>
          </a:xfrm>
          <a:prstGeom prst="rect">
            <a:avLst/>
          </a:prstGeom>
          <a:noFill/>
        </p:spPr>
        <p:txBody>
          <a:bodyPr wrap="none" rtlCol="0">
            <a:spAutoFit/>
          </a:bodyPr>
          <a:lstStyle/>
          <a:p>
            <a:r>
              <a:rPr kumimoji="1" lang="ja-JP" altLang="en-US" sz="1400" b="1" dirty="0" smtClean="0">
                <a:solidFill>
                  <a:srgbClr val="0070C0"/>
                </a:solidFill>
              </a:rPr>
              <a:t>△移行計画説明会</a:t>
            </a:r>
            <a:endParaRPr kumimoji="1" lang="ja-JP" altLang="en-US" sz="1400" b="1" dirty="0">
              <a:solidFill>
                <a:srgbClr val="0070C0"/>
              </a:solidFill>
            </a:endParaRPr>
          </a:p>
        </p:txBody>
      </p:sp>
    </p:spTree>
    <p:extLst>
      <p:ext uri="{BB962C8B-B14F-4D97-AF65-F5344CB8AC3E}">
        <p14:creationId xmlns:p14="http://schemas.microsoft.com/office/powerpoint/2010/main" val="12272633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a:blip r:embed="rId2"/>
          <a:stretch>
            <a:fillRect/>
          </a:stretch>
        </p:blipFill>
        <p:spPr>
          <a:xfrm>
            <a:off x="5045648" y="4807842"/>
            <a:ext cx="4258236" cy="1487284"/>
          </a:xfrm>
          <a:prstGeom prst="rect">
            <a:avLst/>
          </a:prstGeom>
        </p:spPr>
      </p:pic>
      <p:sp>
        <p:nvSpPr>
          <p:cNvPr id="4" name="タイトル 3"/>
          <p:cNvSpPr>
            <a:spLocks noGrp="1"/>
          </p:cNvSpPr>
          <p:nvPr>
            <p:ph type="title"/>
          </p:nvPr>
        </p:nvSpPr>
        <p:spPr/>
        <p:txBody>
          <a:bodyPr/>
          <a:lstStyle/>
          <a:p>
            <a:r>
              <a:rPr kumimoji="1" lang="en-US" altLang="ja-JP" dirty="0" smtClean="0"/>
              <a:t>2. </a:t>
            </a:r>
            <a:r>
              <a:rPr kumimoji="1" lang="ja-JP" altLang="en-US" dirty="0" smtClean="0"/>
              <a:t>グループ展開計画の立案（</a:t>
            </a:r>
            <a:r>
              <a:rPr kumimoji="1" lang="en-US" altLang="ja-JP" dirty="0" smtClean="0"/>
              <a:t>2/2</a:t>
            </a:r>
            <a:r>
              <a:rPr kumimoji="1" lang="ja-JP" altLang="en-US" dirty="0" smtClean="0"/>
              <a:t>）</a:t>
            </a:r>
            <a:endParaRPr kumimoji="1" lang="ja-JP" altLang="en-US" dirty="0"/>
          </a:p>
        </p:txBody>
      </p:sp>
      <p:sp>
        <p:nvSpPr>
          <p:cNvPr id="5" name="テキスト プレースホルダー 4"/>
          <p:cNvSpPr>
            <a:spLocks noGrp="1"/>
          </p:cNvSpPr>
          <p:nvPr>
            <p:ph type="body" sz="quarter" idx="10"/>
          </p:nvPr>
        </p:nvSpPr>
        <p:spPr>
          <a:xfrm>
            <a:off x="436790" y="908049"/>
            <a:ext cx="9029475" cy="1926591"/>
          </a:xfrm>
        </p:spPr>
        <p:txBody>
          <a:bodyPr/>
          <a:lstStyle/>
          <a:p>
            <a:pPr>
              <a:spcBef>
                <a:spcPts val="600"/>
              </a:spcBef>
            </a:pPr>
            <a:r>
              <a:rPr lang="en-US" altLang="ja-JP" dirty="0" smtClean="0"/>
              <a:t>2023</a:t>
            </a:r>
            <a:r>
              <a:rPr lang="ja-JP" altLang="en-US" dirty="0" smtClean="0"/>
              <a:t>年</a:t>
            </a:r>
            <a:r>
              <a:rPr lang="en-US" altLang="ja-JP" dirty="0" smtClean="0"/>
              <a:t>10</a:t>
            </a:r>
            <a:r>
              <a:rPr lang="ja-JP" altLang="en-US" dirty="0" smtClean="0"/>
              <a:t>月に各社</a:t>
            </a:r>
            <a:r>
              <a:rPr lang="ja-JP" altLang="en-US" dirty="0"/>
              <a:t>展開を完了することを目標とし、</a:t>
            </a:r>
            <a:r>
              <a:rPr lang="en-US" altLang="ja-JP" dirty="0" smtClean="0"/>
              <a:t>2022</a:t>
            </a:r>
            <a:r>
              <a:rPr lang="ja-JP" altLang="en-US" dirty="0" smtClean="0"/>
              <a:t>年</a:t>
            </a:r>
            <a:r>
              <a:rPr lang="en-US" altLang="ja-JP" dirty="0" smtClean="0"/>
              <a:t>4</a:t>
            </a:r>
            <a:r>
              <a:rPr lang="ja-JP" altLang="en-US" dirty="0" smtClean="0"/>
              <a:t>月より</a:t>
            </a:r>
            <a:r>
              <a:rPr lang="ja-JP" altLang="en-US" dirty="0"/>
              <a:t>段階的に</a:t>
            </a:r>
            <a:r>
              <a:rPr lang="ja-JP" altLang="en-US" dirty="0" smtClean="0"/>
              <a:t>各駅ビル会社</a:t>
            </a:r>
            <a:r>
              <a:rPr lang="ja-JP" altLang="en-US" dirty="0"/>
              <a:t>へ</a:t>
            </a:r>
            <a:r>
              <a:rPr lang="ja-JP" altLang="en-US" dirty="0" smtClean="0"/>
              <a:t>展開します。</a:t>
            </a:r>
            <a:endParaRPr lang="en-US" altLang="ja-JP" dirty="0" smtClean="0"/>
          </a:p>
          <a:p>
            <a:pPr>
              <a:spcBef>
                <a:spcPts val="600"/>
              </a:spcBef>
            </a:pPr>
            <a:r>
              <a:rPr lang="ja-JP" altLang="en-US" dirty="0" smtClean="0"/>
              <a:t>駅ビル各社</a:t>
            </a:r>
            <a:r>
              <a:rPr lang="ja-JP" altLang="en-US" dirty="0"/>
              <a:t>の現状（現行システム、決済端末の保守期限等）や要望を鑑み</a:t>
            </a:r>
            <a:r>
              <a:rPr lang="ja-JP" altLang="en-US" dirty="0" smtClean="0"/>
              <a:t>、各社</a:t>
            </a:r>
            <a:r>
              <a:rPr lang="ja-JP" altLang="en-US" dirty="0"/>
              <a:t>が導入しやすい時期（</a:t>
            </a:r>
            <a:r>
              <a:rPr lang="ja-JP" altLang="en-US" dirty="0" smtClean="0"/>
              <a:t>繁忙期を</a:t>
            </a:r>
            <a:r>
              <a:rPr lang="ja-JP" altLang="en-US" dirty="0"/>
              <a:t>除く）をスケジューリングする</a:t>
            </a:r>
            <a:r>
              <a:rPr lang="ja-JP" altLang="en-US" dirty="0" smtClean="0"/>
              <a:t>。</a:t>
            </a:r>
            <a:endParaRPr lang="en-US" altLang="ja-JP" dirty="0" smtClean="0"/>
          </a:p>
          <a:p>
            <a:pPr>
              <a:spcBef>
                <a:spcPts val="600"/>
              </a:spcBef>
            </a:pPr>
            <a:r>
              <a:rPr lang="ja-JP" altLang="en-US" dirty="0" smtClean="0"/>
              <a:t>各社への導入は、各社各様となるため、プロジェクトで標準的な移行計画書を作成、提供し、各社で修正をすることとします。</a:t>
            </a:r>
            <a:endParaRPr lang="ja-JP" altLang="en-US" dirty="0"/>
          </a:p>
        </p:txBody>
      </p:sp>
      <p:grpSp>
        <p:nvGrpSpPr>
          <p:cNvPr id="28" name="グループ化 27"/>
          <p:cNvGrpSpPr/>
          <p:nvPr/>
        </p:nvGrpSpPr>
        <p:grpSpPr>
          <a:xfrm>
            <a:off x="1325881" y="3023556"/>
            <a:ext cx="7254239" cy="3021644"/>
            <a:chOff x="873760" y="3023556"/>
            <a:chExt cx="7254239" cy="3021644"/>
          </a:xfrm>
        </p:grpSpPr>
        <p:sp>
          <p:nvSpPr>
            <p:cNvPr id="3" name="角丸四角形 2"/>
            <p:cNvSpPr/>
            <p:nvPr/>
          </p:nvSpPr>
          <p:spPr>
            <a:xfrm>
              <a:off x="873760" y="3200400"/>
              <a:ext cx="2875280" cy="2844800"/>
            </a:xfrm>
            <a:prstGeom prst="roundRect">
              <a:avLst/>
            </a:prstGeom>
            <a:ln w="25400">
              <a:solidFill>
                <a:srgbClr val="0070C0"/>
              </a:solidFill>
            </a:ln>
          </p:spPr>
          <p:style>
            <a:lnRef idx="2">
              <a:schemeClr val="accent2"/>
            </a:lnRef>
            <a:fillRef idx="1">
              <a:schemeClr val="lt1"/>
            </a:fillRef>
            <a:effectRef idx="0">
              <a:schemeClr val="accent2"/>
            </a:effectRef>
            <a:fontRef idx="minor">
              <a:schemeClr val="dk1"/>
            </a:fontRef>
          </p:style>
          <p:txBody>
            <a:bodyPr rtlCol="0" anchor="t"/>
            <a:lstStyle/>
            <a:p>
              <a:pPr algn="ctr"/>
              <a:r>
                <a:rPr kumimoji="1" lang="en-US" altLang="ja-JP" b="1" dirty="0" smtClean="0">
                  <a:latin typeface="+mn-ea"/>
                </a:rPr>
                <a:t>【</a:t>
              </a:r>
              <a:r>
                <a:rPr kumimoji="1" lang="ja-JP" altLang="en-US" b="1" dirty="0" smtClean="0">
                  <a:latin typeface="+mn-ea"/>
                </a:rPr>
                <a:t>プロジェクト</a:t>
              </a:r>
              <a:r>
                <a:rPr kumimoji="1" lang="en-US" altLang="ja-JP" b="1" dirty="0" smtClean="0">
                  <a:latin typeface="+mn-ea"/>
                </a:rPr>
                <a:t>】</a:t>
              </a:r>
            </a:p>
            <a:p>
              <a:pPr marL="285750" indent="-285750">
                <a:spcBef>
                  <a:spcPts val="600"/>
                </a:spcBef>
                <a:buFont typeface="Wingdings" panose="05000000000000000000" pitchFamily="2" charset="2"/>
                <a:buChar char="n"/>
              </a:pPr>
              <a:r>
                <a:rPr kumimoji="1" lang="ja-JP" altLang="en-US" dirty="0" smtClean="0">
                  <a:solidFill>
                    <a:srgbClr val="0070C0"/>
                  </a:solidFill>
                </a:rPr>
                <a:t>導入方針書</a:t>
              </a:r>
              <a:endParaRPr kumimoji="1" lang="en-US" altLang="ja-JP" dirty="0" smtClean="0">
                <a:solidFill>
                  <a:srgbClr val="0070C0"/>
                </a:solidFill>
              </a:endParaRPr>
            </a:p>
            <a:p>
              <a:pPr marL="447675" lvl="1" indent="-285750">
                <a:spcBef>
                  <a:spcPts val="600"/>
                </a:spcBef>
                <a:buFont typeface="Wingdings" panose="05000000000000000000" pitchFamily="2" charset="2"/>
                <a:buChar char="Ø"/>
              </a:pPr>
              <a:r>
                <a:rPr kumimoji="1" lang="ja-JP" altLang="en-US" sz="1400" dirty="0" smtClean="0">
                  <a:latin typeface="+mn-ea"/>
                </a:rPr>
                <a:t>各社導入スケジュール</a:t>
              </a:r>
              <a:endParaRPr kumimoji="1" lang="en-US" altLang="ja-JP" sz="1400" dirty="0" smtClean="0">
                <a:latin typeface="+mn-ea"/>
              </a:endParaRPr>
            </a:p>
            <a:p>
              <a:pPr marL="447675" lvl="1" indent="-285750">
                <a:spcBef>
                  <a:spcPts val="600"/>
                </a:spcBef>
                <a:buFont typeface="Wingdings" panose="05000000000000000000" pitchFamily="2" charset="2"/>
                <a:buChar char="Ø"/>
              </a:pPr>
              <a:r>
                <a:rPr kumimoji="1" lang="ja-JP" altLang="en-US" sz="1400" dirty="0" smtClean="0">
                  <a:latin typeface="+mn-ea"/>
                </a:rPr>
                <a:t>導入推進体制</a:t>
              </a:r>
              <a:endParaRPr kumimoji="1" lang="en-US" altLang="ja-JP" sz="1400" dirty="0" smtClean="0">
                <a:latin typeface="+mn-ea"/>
              </a:endParaRPr>
            </a:p>
            <a:p>
              <a:pPr marL="447675" lvl="1" indent="-285750">
                <a:spcBef>
                  <a:spcPts val="600"/>
                </a:spcBef>
                <a:buFont typeface="Wingdings" panose="05000000000000000000" pitchFamily="2" charset="2"/>
                <a:buChar char="Ø"/>
              </a:pPr>
              <a:r>
                <a:rPr kumimoji="1" lang="ja-JP" altLang="en-US" sz="1400" dirty="0" smtClean="0">
                  <a:latin typeface="+mn-ea"/>
                </a:rPr>
                <a:t>標準導入スケジュール　など</a:t>
              </a:r>
              <a:endParaRPr kumimoji="1" lang="en-US" altLang="ja-JP" sz="1400" dirty="0" smtClean="0">
                <a:latin typeface="+mn-ea"/>
              </a:endParaRPr>
            </a:p>
            <a:p>
              <a:pPr marL="285750" indent="-285750">
                <a:spcBef>
                  <a:spcPts val="600"/>
                </a:spcBef>
                <a:buFont typeface="Wingdings" panose="05000000000000000000" pitchFamily="2" charset="2"/>
                <a:buChar char="n"/>
              </a:pPr>
              <a:r>
                <a:rPr kumimoji="1" lang="ja-JP" altLang="en-US" dirty="0" smtClean="0">
                  <a:solidFill>
                    <a:srgbClr val="0070C0"/>
                  </a:solidFill>
                </a:rPr>
                <a:t>移行計画書</a:t>
              </a:r>
              <a:endParaRPr kumimoji="1" lang="en-US" altLang="ja-JP" dirty="0" smtClean="0">
                <a:solidFill>
                  <a:srgbClr val="0070C0"/>
                </a:solidFill>
              </a:endParaRPr>
            </a:p>
            <a:p>
              <a:pPr marL="447675" lvl="1" indent="-285750">
                <a:spcBef>
                  <a:spcPts val="600"/>
                </a:spcBef>
                <a:buFont typeface="Wingdings" panose="05000000000000000000" pitchFamily="2" charset="2"/>
                <a:buChar char="Ø"/>
              </a:pPr>
              <a:r>
                <a:rPr kumimoji="1" lang="ja-JP" altLang="en-US" sz="1400" dirty="0" smtClean="0">
                  <a:latin typeface="+mn-ea"/>
                </a:rPr>
                <a:t>移行概要</a:t>
              </a:r>
              <a:endParaRPr kumimoji="1" lang="en-US" altLang="ja-JP" sz="1400" dirty="0" smtClean="0">
                <a:latin typeface="+mn-ea"/>
              </a:endParaRPr>
            </a:p>
            <a:p>
              <a:pPr marL="447675" lvl="1" indent="-285750">
                <a:spcBef>
                  <a:spcPts val="600"/>
                </a:spcBef>
                <a:buFont typeface="Wingdings" panose="05000000000000000000" pitchFamily="2" charset="2"/>
                <a:buChar char="Ø"/>
              </a:pPr>
              <a:r>
                <a:rPr kumimoji="1" lang="ja-JP" altLang="en-US" sz="1400" dirty="0" smtClean="0">
                  <a:latin typeface="+mn-ea"/>
                </a:rPr>
                <a:t>移行作業手順書</a:t>
              </a:r>
              <a:r>
                <a:rPr kumimoji="1" lang="ja-JP" altLang="en-US" sz="1400" dirty="0">
                  <a:latin typeface="+mn-ea"/>
                </a:rPr>
                <a:t>　など</a:t>
              </a:r>
              <a:endParaRPr kumimoji="1" lang="ja-JP" altLang="en-US" dirty="0"/>
            </a:p>
          </p:txBody>
        </p:sp>
        <p:sp>
          <p:nvSpPr>
            <p:cNvPr id="34" name="角丸四角形 33"/>
            <p:cNvSpPr/>
            <p:nvPr/>
          </p:nvSpPr>
          <p:spPr>
            <a:xfrm>
              <a:off x="5024946" y="3023556"/>
              <a:ext cx="3103053" cy="1771963"/>
            </a:xfrm>
            <a:prstGeom prst="roundRect">
              <a:avLst/>
            </a:prstGeom>
            <a:solidFill>
              <a:srgbClr val="FAA46A"/>
            </a:solidFill>
            <a:ln w="25400">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t">
              <a:noAutofit/>
            </a:bodyPr>
            <a:lstStyle/>
            <a:p>
              <a:pPr algn="ctr"/>
              <a:r>
                <a:rPr lang="en-US" altLang="ja-JP" b="1" dirty="0" smtClean="0">
                  <a:solidFill>
                    <a:schemeClr val="tx1"/>
                  </a:solidFill>
                  <a:latin typeface="Meiryo UI" panose="020B0604030504040204" pitchFamily="50" charset="-128"/>
                  <a:ea typeface="Meiryo UI" panose="020B0604030504040204" pitchFamily="50" charset="-128"/>
                </a:rPr>
                <a:t>【</a:t>
              </a:r>
              <a:r>
                <a:rPr lang="ja-JP" altLang="en-US" b="1" dirty="0" smtClean="0">
                  <a:solidFill>
                    <a:schemeClr val="tx1"/>
                  </a:solidFill>
                  <a:latin typeface="Meiryo UI" panose="020B0604030504040204" pitchFamily="50" charset="-128"/>
                  <a:ea typeface="Meiryo UI" panose="020B0604030504040204" pitchFamily="50" charset="-128"/>
                </a:rPr>
                <a:t>駅ビル各社</a:t>
              </a:r>
              <a:r>
                <a:rPr lang="en-US" altLang="ja-JP" b="1" dirty="0" smtClean="0">
                  <a:solidFill>
                    <a:schemeClr val="tx1"/>
                  </a:solidFill>
                  <a:latin typeface="Meiryo UI" panose="020B0604030504040204" pitchFamily="50" charset="-128"/>
                  <a:ea typeface="Meiryo UI" panose="020B0604030504040204" pitchFamily="50" charset="-128"/>
                </a:rPr>
                <a:t>】</a:t>
              </a:r>
              <a:endParaRPr lang="en-US" altLang="ja-JP" b="1" dirty="0">
                <a:solidFill>
                  <a:schemeClr val="tx1"/>
                </a:solidFill>
                <a:latin typeface="Meiryo UI" panose="020B0604030504040204" pitchFamily="50" charset="-128"/>
                <a:ea typeface="Meiryo UI" panose="020B0604030504040204" pitchFamily="50" charset="-128"/>
              </a:endParaRPr>
            </a:p>
            <a:p>
              <a:pPr>
                <a:spcBef>
                  <a:spcPts val="1200"/>
                </a:spcBef>
              </a:pPr>
              <a:r>
                <a:rPr lang="ja-JP" altLang="en-US" dirty="0"/>
                <a:t>導入推進体制の構築</a:t>
              </a:r>
            </a:p>
            <a:p>
              <a:pPr>
                <a:spcBef>
                  <a:spcPts val="600"/>
                </a:spcBef>
              </a:pPr>
              <a:r>
                <a:rPr lang="ja-JP" altLang="en-US" dirty="0"/>
                <a:t>移行導入スケジュールの</a:t>
              </a:r>
              <a:r>
                <a:rPr lang="ja-JP" altLang="en-US" dirty="0" smtClean="0"/>
                <a:t>策定</a:t>
              </a:r>
              <a:endParaRPr lang="en-US" altLang="ja-JP" dirty="0" smtClean="0"/>
            </a:p>
            <a:p>
              <a:pPr>
                <a:spcBef>
                  <a:spcPts val="600"/>
                </a:spcBef>
              </a:pPr>
              <a:r>
                <a:rPr lang="ja-JP" altLang="en-US" dirty="0" smtClean="0">
                  <a:solidFill>
                    <a:schemeClr val="tx1"/>
                  </a:solidFill>
                  <a:latin typeface="Meiryo UI" panose="020B0604030504040204" pitchFamily="50" charset="-128"/>
                  <a:ea typeface="Meiryo UI" panose="020B0604030504040204" pitchFamily="50" charset="-128"/>
                </a:rPr>
                <a:t>移行計画書の修正</a:t>
              </a:r>
              <a:endParaRPr lang="en-US" altLang="ja-JP" dirty="0">
                <a:solidFill>
                  <a:schemeClr val="tx1"/>
                </a:solidFill>
                <a:latin typeface="Meiryo UI" panose="020B0604030504040204" pitchFamily="50" charset="-128"/>
                <a:ea typeface="Meiryo UI" panose="020B0604030504040204" pitchFamily="50" charset="-128"/>
              </a:endParaRPr>
            </a:p>
          </p:txBody>
        </p:sp>
        <p:sp>
          <p:nvSpPr>
            <p:cNvPr id="6" name="右矢印 5"/>
            <p:cNvSpPr/>
            <p:nvPr/>
          </p:nvSpPr>
          <p:spPr>
            <a:xfrm>
              <a:off x="3749040" y="3891279"/>
              <a:ext cx="1275906" cy="126999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kumimoji="1" lang="ja-JP" altLang="en-US" sz="1600" dirty="0" smtClean="0"/>
                <a:t>情報提供</a:t>
              </a:r>
              <a:endParaRPr kumimoji="1" lang="en-US" altLang="ja-JP" sz="1600" dirty="0" smtClean="0"/>
            </a:p>
            <a:p>
              <a:pPr algn="ctr"/>
              <a:r>
                <a:rPr kumimoji="1" lang="ja-JP" altLang="en-US" sz="1600" dirty="0" smtClean="0"/>
                <a:t>作業支援</a:t>
              </a:r>
              <a:endParaRPr kumimoji="1" lang="ja-JP" altLang="en-US" sz="1600" dirty="0"/>
            </a:p>
          </p:txBody>
        </p:sp>
      </p:grpSp>
    </p:spTree>
    <p:extLst>
      <p:ext uri="{BB962C8B-B14F-4D97-AF65-F5344CB8AC3E}">
        <p14:creationId xmlns:p14="http://schemas.microsoft.com/office/powerpoint/2010/main" val="13324630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normAutofit/>
          </a:bodyPr>
          <a:lstStyle/>
          <a:p>
            <a:r>
              <a:rPr lang="en-US" altLang="ja-JP" dirty="0" smtClean="0"/>
              <a:t>3. </a:t>
            </a:r>
            <a:r>
              <a:rPr lang="ja-JP" altLang="en-US" dirty="0" smtClean="0"/>
              <a:t>標準</a:t>
            </a:r>
            <a:r>
              <a:rPr lang="ja-JP" altLang="en-US" dirty="0"/>
              <a:t>導入</a:t>
            </a:r>
            <a:r>
              <a:rPr lang="ja-JP" altLang="en-US" dirty="0" smtClean="0"/>
              <a:t>スケジュール（</a:t>
            </a:r>
            <a:r>
              <a:rPr lang="en-US" altLang="ja-JP" dirty="0" smtClean="0"/>
              <a:t>1/4</a:t>
            </a:r>
            <a:r>
              <a:rPr lang="ja-JP" altLang="en-US" dirty="0" smtClean="0"/>
              <a:t>）</a:t>
            </a:r>
            <a:endParaRPr kumimoji="1" lang="ja-JP" altLang="en-US" dirty="0"/>
          </a:p>
        </p:txBody>
      </p:sp>
      <p:sp>
        <p:nvSpPr>
          <p:cNvPr id="3" name="テキスト プレースホルダー 2"/>
          <p:cNvSpPr>
            <a:spLocks noGrp="1"/>
          </p:cNvSpPr>
          <p:nvPr>
            <p:ph type="body" sz="quarter" idx="10"/>
          </p:nvPr>
        </p:nvSpPr>
        <p:spPr>
          <a:xfrm>
            <a:off x="436790" y="908051"/>
            <a:ext cx="9029475" cy="553414"/>
          </a:xfrm>
        </p:spPr>
        <p:txBody>
          <a:bodyPr/>
          <a:lstStyle/>
          <a:p>
            <a:r>
              <a:rPr kumimoji="1" lang="ja-JP" altLang="en-US" dirty="0" smtClean="0"/>
              <a:t>各社への標準導入スケジュールは、</a:t>
            </a:r>
            <a:r>
              <a:rPr kumimoji="1" lang="en-US" altLang="ja-JP" dirty="0" smtClean="0"/>
              <a:t>6</a:t>
            </a:r>
            <a:r>
              <a:rPr kumimoji="1" lang="ja-JP" altLang="en-US" dirty="0" smtClean="0"/>
              <a:t>ヶ月とします。</a:t>
            </a:r>
            <a:endParaRPr kumimoji="1" lang="ja-JP" altLang="en-US" dirty="0"/>
          </a:p>
        </p:txBody>
      </p:sp>
      <p:graphicFrame>
        <p:nvGraphicFramePr>
          <p:cNvPr id="4" name="表 3"/>
          <p:cNvGraphicFramePr>
            <a:graphicFrameLocks noGrp="1"/>
          </p:cNvGraphicFramePr>
          <p:nvPr>
            <p:extLst/>
          </p:nvPr>
        </p:nvGraphicFramePr>
        <p:xfrm>
          <a:off x="220118" y="1318826"/>
          <a:ext cx="9465765" cy="5004000"/>
        </p:xfrm>
        <a:graphic>
          <a:graphicData uri="http://schemas.openxmlformats.org/drawingml/2006/table">
            <a:tbl>
              <a:tblPr firstRow="1" bandRow="1">
                <a:tableStyleId>{21E4AEA4-8DFA-4A89-87EB-49C32662AFE0}</a:tableStyleId>
              </a:tblPr>
              <a:tblGrid>
                <a:gridCol w="1152000">
                  <a:extLst>
                    <a:ext uri="{9D8B030D-6E8A-4147-A177-3AD203B41FA5}">
                      <a16:colId xmlns:a16="http://schemas.microsoft.com/office/drawing/2014/main" val="20000"/>
                    </a:ext>
                  </a:extLst>
                </a:gridCol>
                <a:gridCol w="1082250">
                  <a:extLst>
                    <a:ext uri="{9D8B030D-6E8A-4147-A177-3AD203B41FA5}">
                      <a16:colId xmlns:a16="http://schemas.microsoft.com/office/drawing/2014/main" val="20001"/>
                    </a:ext>
                  </a:extLst>
                </a:gridCol>
                <a:gridCol w="1084345">
                  <a:extLst>
                    <a:ext uri="{9D8B030D-6E8A-4147-A177-3AD203B41FA5}">
                      <a16:colId xmlns:a16="http://schemas.microsoft.com/office/drawing/2014/main" val="20002"/>
                    </a:ext>
                  </a:extLst>
                </a:gridCol>
                <a:gridCol w="1084345">
                  <a:extLst>
                    <a:ext uri="{9D8B030D-6E8A-4147-A177-3AD203B41FA5}">
                      <a16:colId xmlns:a16="http://schemas.microsoft.com/office/drawing/2014/main" val="20003"/>
                    </a:ext>
                  </a:extLst>
                </a:gridCol>
                <a:gridCol w="1012565">
                  <a:extLst>
                    <a:ext uri="{9D8B030D-6E8A-4147-A177-3AD203B41FA5}">
                      <a16:colId xmlns:a16="http://schemas.microsoft.com/office/drawing/2014/main" val="20004"/>
                    </a:ext>
                  </a:extLst>
                </a:gridCol>
                <a:gridCol w="1012565">
                  <a:extLst>
                    <a:ext uri="{9D8B030D-6E8A-4147-A177-3AD203B41FA5}">
                      <a16:colId xmlns:a16="http://schemas.microsoft.com/office/drawing/2014/main" val="20005"/>
                    </a:ext>
                  </a:extLst>
                </a:gridCol>
                <a:gridCol w="1236060">
                  <a:extLst>
                    <a:ext uri="{9D8B030D-6E8A-4147-A177-3AD203B41FA5}">
                      <a16:colId xmlns:a16="http://schemas.microsoft.com/office/drawing/2014/main" val="20006"/>
                    </a:ext>
                  </a:extLst>
                </a:gridCol>
                <a:gridCol w="1119983">
                  <a:extLst>
                    <a:ext uri="{9D8B030D-6E8A-4147-A177-3AD203B41FA5}">
                      <a16:colId xmlns:a16="http://schemas.microsoft.com/office/drawing/2014/main" val="20007"/>
                    </a:ext>
                  </a:extLst>
                </a:gridCol>
                <a:gridCol w="681652">
                  <a:extLst>
                    <a:ext uri="{9D8B030D-6E8A-4147-A177-3AD203B41FA5}">
                      <a16:colId xmlns:a16="http://schemas.microsoft.com/office/drawing/2014/main" val="20008"/>
                    </a:ext>
                  </a:extLst>
                </a:gridCol>
              </a:tblGrid>
              <a:tr h="360000">
                <a:tc>
                  <a:txBody>
                    <a:bodyPr/>
                    <a:lstStyle/>
                    <a:p>
                      <a:r>
                        <a:rPr kumimoji="1" lang="ja-JP" altLang="en-US" sz="1300" dirty="0" smtClean="0"/>
                        <a:t>タスク区分</a:t>
                      </a:r>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en-US" altLang="ja-JP" sz="1300" dirty="0" smtClean="0"/>
                        <a:t>n-6</a:t>
                      </a:r>
                      <a:r>
                        <a:rPr kumimoji="1" lang="ja-JP" altLang="en-US" sz="1300" dirty="0" smtClean="0"/>
                        <a:t>ヶ月</a:t>
                      </a:r>
                    </a:p>
                  </a:txBody>
                  <a:tcPr marL="74295" marR="74295" marT="37148" marB="37148">
                    <a:lnL w="38100" cap="flat" cmpd="sng" algn="ctr">
                      <a:solidFill>
                        <a:schemeClr val="bg1"/>
                      </a:solidFill>
                      <a:prstDash val="solid"/>
                      <a:round/>
                      <a:headEnd type="none" w="med" len="med"/>
                      <a:tailEnd type="none" w="med" len="med"/>
                    </a:lnL>
                  </a:tcPr>
                </a:tc>
                <a:tc>
                  <a:txBody>
                    <a:bodyPr/>
                    <a:lstStyle/>
                    <a:p>
                      <a:r>
                        <a:rPr kumimoji="1" lang="en-US" altLang="ja-JP" sz="1300" dirty="0" smtClean="0"/>
                        <a:t>n-5</a:t>
                      </a:r>
                      <a:r>
                        <a:rPr kumimoji="1" lang="ja-JP" altLang="en-US" sz="1300" dirty="0" smtClean="0"/>
                        <a:t>ヶ月</a:t>
                      </a:r>
                      <a:endParaRPr kumimoji="1" lang="ja-JP" altLang="en-US" sz="1300" dirty="0"/>
                    </a:p>
                  </a:txBody>
                  <a:tcPr marL="74295" marR="74295" marT="37148" marB="37148"/>
                </a:tc>
                <a:tc>
                  <a:txBody>
                    <a:bodyPr/>
                    <a:lstStyle/>
                    <a:p>
                      <a:r>
                        <a:rPr kumimoji="1" lang="en-US" altLang="ja-JP" sz="1300" dirty="0" smtClean="0"/>
                        <a:t>n-4</a:t>
                      </a:r>
                      <a:r>
                        <a:rPr kumimoji="1" lang="ja-JP" altLang="en-US" sz="1300" dirty="0" smtClean="0"/>
                        <a:t>ヶ月</a:t>
                      </a:r>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en-US" altLang="ja-JP" sz="1300" dirty="0" smtClean="0"/>
                        <a:t>n-3</a:t>
                      </a:r>
                      <a:r>
                        <a:rPr kumimoji="1" lang="ja-JP" altLang="en-US" sz="1300" dirty="0" smtClean="0"/>
                        <a:t>ヶ月</a:t>
                      </a: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en-US" altLang="ja-JP" sz="1300" dirty="0" smtClean="0"/>
                        <a:t>n-2</a:t>
                      </a:r>
                      <a:r>
                        <a:rPr kumimoji="1" lang="ja-JP" altLang="en-US" sz="1300" dirty="0" smtClean="0"/>
                        <a:t>ヶ月</a:t>
                      </a:r>
                    </a:p>
                  </a:txBody>
                  <a:tcPr marL="74295" marR="74295" marT="37148" marB="37148"/>
                </a:tc>
                <a:tc>
                  <a:txBody>
                    <a:bodyPr/>
                    <a:lstStyle/>
                    <a:p>
                      <a:r>
                        <a:rPr kumimoji="1" lang="en-US" altLang="ja-JP" sz="1300" dirty="0" smtClean="0"/>
                        <a:t>n-1</a:t>
                      </a:r>
                      <a:r>
                        <a:rPr kumimoji="1" lang="ja-JP" altLang="en-US" sz="1300" dirty="0" smtClean="0"/>
                        <a:t>ヶ月</a:t>
                      </a:r>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r>
                        <a:rPr kumimoji="1" lang="en-US" altLang="ja-JP" sz="1300" dirty="0" smtClean="0"/>
                        <a:t>n</a:t>
                      </a:r>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solidFill>
                      <a:srgbClr val="FF0000"/>
                    </a:solidFill>
                  </a:tcPr>
                </a:tc>
                <a:tc>
                  <a:txBody>
                    <a:bodyPr/>
                    <a:lstStyle/>
                    <a:p>
                      <a:r>
                        <a:rPr kumimoji="1" lang="ja-JP" altLang="en-US" sz="1000" dirty="0" smtClean="0"/>
                        <a:t>ｎ</a:t>
                      </a:r>
                      <a:r>
                        <a:rPr kumimoji="1" lang="en-US" altLang="ja-JP" sz="1000" dirty="0" smtClean="0"/>
                        <a:t>+1</a:t>
                      </a:r>
                      <a:r>
                        <a:rPr kumimoji="1" lang="ja-JP" altLang="en-US" sz="1000" dirty="0" smtClean="0"/>
                        <a:t>ヶ月</a:t>
                      </a:r>
                      <a:endParaRPr kumimoji="1" lang="ja-JP" altLang="en-US" sz="1000" dirty="0"/>
                    </a:p>
                  </a:txBody>
                  <a:tcPr marL="74295" marR="74295" marT="37148" marB="37148"/>
                </a:tc>
                <a:extLst>
                  <a:ext uri="{0D108BD9-81ED-4DB2-BD59-A6C34878D82A}">
                    <a16:rowId xmlns:a16="http://schemas.microsoft.com/office/drawing/2014/main" val="10000"/>
                  </a:ext>
                </a:extLst>
              </a:tr>
              <a:tr h="792000">
                <a:tc>
                  <a:txBody>
                    <a:bodyPr/>
                    <a:lstStyle/>
                    <a:p>
                      <a:pPr algn="l"/>
                      <a:r>
                        <a:rPr kumimoji="1" lang="ja-JP" altLang="en-US" sz="1200" dirty="0" smtClean="0">
                          <a:solidFill>
                            <a:schemeClr val="tx1"/>
                          </a:solidFill>
                          <a:latin typeface="+mn-ea"/>
                          <a:ea typeface="+mn-ea"/>
                        </a:rPr>
                        <a:t>イベント</a:t>
                      </a:r>
                      <a:endParaRPr kumimoji="1" lang="ja-JP" altLang="en-US" sz="1200" dirty="0">
                        <a:solidFill>
                          <a:schemeClr val="tx1"/>
                        </a:solidFill>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10001"/>
                  </a:ext>
                </a:extLst>
              </a:tr>
              <a:tr h="1008000">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200" dirty="0" smtClean="0">
                          <a:solidFill>
                            <a:schemeClr val="tx1"/>
                          </a:solidFill>
                          <a:latin typeface="+mn-ea"/>
                          <a:ea typeface="+mn-ea"/>
                        </a:rPr>
                        <a:t>調査・準備</a:t>
                      </a:r>
                      <a:endParaRPr kumimoji="1" lang="ja-JP" altLang="en-US" sz="1200" dirty="0" smtClean="0">
                        <a:solidFill>
                          <a:schemeClr val="tx1"/>
                        </a:solidFill>
                        <a:latin typeface="+mn-ea"/>
                        <a:ea typeface="+mn-ea"/>
                        <a:cs typeface="Meiryo UI" pitchFamily="50" charset="-128"/>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algn="l" defTabSz="914400" rtl="0" eaLnBrk="1" latinLnBrk="0" hangingPunct="1"/>
                      <a:endParaRPr kumimoji="1" lang="ja-JP" altLang="en-US" sz="900" kern="1200" dirty="0">
                        <a:solidFill>
                          <a:schemeClr val="tx1"/>
                        </a:solidFill>
                        <a:latin typeface="Meiryo UI" pitchFamily="50" charset="-128"/>
                        <a:ea typeface="Meiryo UI" pitchFamily="50" charset="-128"/>
                        <a:cs typeface="Meiryo UI" pitchFamily="50" charset="-128"/>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algn="l" defTabSz="914400" rtl="0" eaLnBrk="1" latinLnBrk="0" hangingPunct="1"/>
                      <a:endParaRPr kumimoji="1" lang="ja-JP" altLang="en-US" sz="900" kern="1200" dirty="0">
                        <a:solidFill>
                          <a:schemeClr val="tx1"/>
                        </a:solidFill>
                        <a:latin typeface="Meiryo UI" pitchFamily="50" charset="-128"/>
                        <a:ea typeface="Meiryo UI" pitchFamily="50" charset="-128"/>
                        <a:cs typeface="Meiryo UI" pitchFamily="50" charset="-128"/>
                      </a:endParaRPr>
                    </a:p>
                  </a:txBody>
                  <a:tcPr marL="74295" marR="74295" marT="37148" marB="37148"/>
                </a:tc>
                <a:tc>
                  <a:txBody>
                    <a:bodyPr/>
                    <a:lstStyle/>
                    <a:p>
                      <a:pPr marL="0" algn="l" defTabSz="914400" rtl="0" eaLnBrk="1" latinLnBrk="0" hangingPunct="1"/>
                      <a:endParaRPr kumimoji="1" lang="ja-JP" altLang="en-US" sz="900" kern="1200" dirty="0">
                        <a:solidFill>
                          <a:schemeClr val="tx1"/>
                        </a:solidFill>
                        <a:latin typeface="Meiryo UI" pitchFamily="50" charset="-128"/>
                        <a:ea typeface="Meiryo UI" pitchFamily="50" charset="-128"/>
                        <a:cs typeface="Meiryo UI" pitchFamily="50" charset="-128"/>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10002"/>
                  </a:ext>
                </a:extLst>
              </a:tr>
              <a:tr h="720000">
                <a:tc>
                  <a:txBody>
                    <a:bodyPr/>
                    <a:lstStyle/>
                    <a:p>
                      <a:pPr marL="0" marR="0" lvl="0" indent="0" algn="l" defTabSz="457133"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chemeClr val="tx1"/>
                          </a:solidFill>
                          <a:effectLst/>
                          <a:uLnTx/>
                          <a:uFillTx/>
                          <a:latin typeface="+mn-ea"/>
                          <a:ea typeface="+mn-ea"/>
                          <a:cs typeface="Meiryo UI" pitchFamily="50" charset="-128"/>
                        </a:rPr>
                        <a:t>決済端末</a:t>
                      </a: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10003"/>
                  </a:ext>
                </a:extLst>
              </a:tr>
              <a:tr h="900000">
                <a:tc>
                  <a:txBody>
                    <a:bodyPr/>
                    <a:lstStyle/>
                    <a:p>
                      <a:pPr marL="0" marR="0" lvl="0" indent="0" algn="l" defTabSz="457133" rtl="0" eaLnBrk="1" fontAlgn="auto" latinLnBrk="0" hangingPunct="1">
                        <a:lnSpc>
                          <a:spcPct val="100000"/>
                        </a:lnSpc>
                        <a:spcBef>
                          <a:spcPts val="0"/>
                        </a:spcBef>
                        <a:spcAft>
                          <a:spcPts val="0"/>
                        </a:spcAft>
                        <a:buClrTx/>
                        <a:buSzTx/>
                        <a:buFontTx/>
                        <a:buNone/>
                        <a:tabLst/>
                        <a:defRPr/>
                      </a:pPr>
                      <a:r>
                        <a:rPr kumimoji="1" lang="ja-JP" altLang="en-US" sz="1200" u="none" strike="noStrike" kern="1200" cap="none" spc="0" normalizeH="0" baseline="0" noProof="0" dirty="0" smtClean="0">
                          <a:ln>
                            <a:noFill/>
                          </a:ln>
                          <a:solidFill>
                            <a:schemeClr val="tx1"/>
                          </a:solidFill>
                          <a:effectLst/>
                          <a:uLnTx/>
                          <a:uFillTx/>
                          <a:latin typeface="+mn-ea"/>
                          <a:ea typeface="+mn-ea"/>
                        </a:rPr>
                        <a:t>移行データ作成</a:t>
                      </a:r>
                      <a:endParaRPr kumimoji="1" lang="ja-JP" altLang="en-US" sz="1200" b="0" i="0" u="none" strike="noStrike" kern="1200" cap="none" spc="0" normalizeH="0" baseline="0" noProof="0" dirty="0" smtClean="0">
                        <a:ln>
                          <a:noFill/>
                        </a:ln>
                        <a:solidFill>
                          <a:schemeClr val="tx1"/>
                        </a:solidFill>
                        <a:effectLst/>
                        <a:uLnTx/>
                        <a:uFillTx/>
                        <a:latin typeface="+mn-ea"/>
                        <a:ea typeface="+mn-ea"/>
                        <a:cs typeface="Meiryo UI" pitchFamily="50" charset="-128"/>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237650209"/>
                  </a:ext>
                </a:extLst>
              </a:tr>
              <a:tr h="612000">
                <a:tc>
                  <a:txBody>
                    <a:bodyPr/>
                    <a:lstStyle/>
                    <a:p>
                      <a:pPr marL="0" marR="0" lvl="0" indent="0" algn="l" defTabSz="457133" rtl="0" eaLnBrk="1" fontAlgn="auto" latinLnBrk="0" hangingPunct="1">
                        <a:lnSpc>
                          <a:spcPct val="100000"/>
                        </a:lnSpc>
                        <a:spcBef>
                          <a:spcPts val="0"/>
                        </a:spcBef>
                        <a:spcAft>
                          <a:spcPts val="0"/>
                        </a:spcAft>
                        <a:buClrTx/>
                        <a:buSzTx/>
                        <a:buFontTx/>
                        <a:buNone/>
                        <a:tabLst/>
                        <a:defRPr/>
                      </a:pPr>
                      <a:r>
                        <a:rPr kumimoji="1" lang="ja-JP" altLang="en-US" sz="1200" dirty="0" smtClean="0">
                          <a:solidFill>
                            <a:schemeClr val="tx1"/>
                          </a:solidFill>
                          <a:latin typeface="+mn-ea"/>
                          <a:ea typeface="+mn-ea"/>
                        </a:rPr>
                        <a:t>事前検証</a:t>
                      </a:r>
                      <a:endParaRPr kumimoji="1" lang="ja-JP" altLang="en-US" sz="1200" dirty="0" smtClean="0">
                        <a:solidFill>
                          <a:schemeClr val="tx1"/>
                        </a:solidFill>
                        <a:latin typeface="+mn-ea"/>
                        <a:ea typeface="+mn-ea"/>
                        <a:cs typeface="Meiryo UI" pitchFamily="50" charset="-128"/>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10004"/>
                  </a:ext>
                </a:extLst>
              </a:tr>
              <a:tr h="612000">
                <a:tc>
                  <a:txBody>
                    <a:bodyPr/>
                    <a:lstStyle/>
                    <a:p>
                      <a:pPr marL="0" marR="0" lvl="0" indent="0" algn="l" defTabSz="457133" rtl="0" eaLnBrk="1" fontAlgn="auto" latinLnBrk="0" hangingPunct="1">
                        <a:lnSpc>
                          <a:spcPct val="100000"/>
                        </a:lnSpc>
                        <a:spcBef>
                          <a:spcPts val="0"/>
                        </a:spcBef>
                        <a:spcAft>
                          <a:spcPts val="0"/>
                        </a:spcAft>
                        <a:buClrTx/>
                        <a:buSzTx/>
                        <a:buFontTx/>
                        <a:buNone/>
                        <a:tabLst/>
                        <a:defRPr/>
                      </a:pPr>
                      <a:r>
                        <a:rPr kumimoji="1" lang="ja-JP" altLang="en-US" sz="1200" dirty="0" smtClean="0">
                          <a:solidFill>
                            <a:schemeClr val="tx1"/>
                          </a:solidFill>
                          <a:latin typeface="+mn-ea"/>
                          <a:ea typeface="+mn-ea"/>
                          <a:cs typeface="Meiryo UI" pitchFamily="50" charset="-128"/>
                        </a:rPr>
                        <a:t>本番データ移行</a:t>
                      </a:r>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tc>
                  <a:txBody>
                    <a:bodyPr/>
                    <a:lstStyle/>
                    <a:p>
                      <a:endParaRPr kumimoji="1" lang="ja-JP" altLang="en-US" sz="1300" dirty="0"/>
                    </a:p>
                  </a:txBody>
                  <a:tcPr marL="74295" marR="74295" marT="37148" marB="37148">
                    <a:lnR w="38100" cap="flat" cmpd="sng" algn="ctr">
                      <a:solidFill>
                        <a:schemeClr val="bg1"/>
                      </a:solidFill>
                      <a:prstDash val="solid"/>
                      <a:round/>
                      <a:headEnd type="none" w="med" len="med"/>
                      <a:tailEnd type="none" w="med" len="med"/>
                    </a:lnR>
                  </a:tcPr>
                </a:tc>
                <a:tc>
                  <a:txBody>
                    <a:bodyPr/>
                    <a:lstStyle/>
                    <a:p>
                      <a:endParaRPr kumimoji="1" lang="ja-JP" altLang="en-US" sz="1300" dirty="0"/>
                    </a:p>
                  </a:txBody>
                  <a:tcPr marL="74295" marR="74295" marT="37148" marB="37148">
                    <a:lnL w="38100" cap="flat" cmpd="sng" algn="ctr">
                      <a:solidFill>
                        <a:schemeClr val="bg1"/>
                      </a:solidFill>
                      <a:prstDash val="solid"/>
                      <a:round/>
                      <a:headEnd type="none" w="med" len="med"/>
                      <a:tailEnd type="none" w="med" len="med"/>
                    </a:lnL>
                  </a:tcPr>
                </a:tc>
                <a:tc>
                  <a:txBody>
                    <a:bodyPr/>
                    <a:lstStyle/>
                    <a:p>
                      <a:endParaRPr kumimoji="1" lang="ja-JP" altLang="en-US" sz="1300" dirty="0"/>
                    </a:p>
                  </a:txBody>
                  <a:tcPr marL="74295" marR="74295" marT="37148" marB="37148"/>
                </a:tc>
                <a:extLst>
                  <a:ext uri="{0D108BD9-81ED-4DB2-BD59-A6C34878D82A}">
                    <a16:rowId xmlns:a16="http://schemas.microsoft.com/office/drawing/2014/main" val="10005"/>
                  </a:ext>
                </a:extLst>
              </a:tr>
            </a:tbl>
          </a:graphicData>
        </a:graphic>
      </p:graphicFrame>
      <p:grpSp>
        <p:nvGrpSpPr>
          <p:cNvPr id="18" name="グループ化 17"/>
          <p:cNvGrpSpPr/>
          <p:nvPr/>
        </p:nvGrpSpPr>
        <p:grpSpPr>
          <a:xfrm>
            <a:off x="1376207" y="2583129"/>
            <a:ext cx="5152395" cy="802362"/>
            <a:chOff x="1321777" y="2641185"/>
            <a:chExt cx="5152395" cy="802362"/>
          </a:xfrm>
        </p:grpSpPr>
        <p:grpSp>
          <p:nvGrpSpPr>
            <p:cNvPr id="17" name="グループ化 16"/>
            <p:cNvGrpSpPr/>
            <p:nvPr/>
          </p:nvGrpSpPr>
          <p:grpSpPr>
            <a:xfrm>
              <a:off x="3398527" y="3211923"/>
              <a:ext cx="3075645" cy="231624"/>
              <a:chOff x="4182801" y="2793344"/>
              <a:chExt cx="3785410" cy="285077"/>
            </a:xfrm>
          </p:grpSpPr>
          <p:sp>
            <p:nvSpPr>
              <p:cNvPr id="60" name="ホームベース 59"/>
              <p:cNvSpPr/>
              <p:nvPr/>
            </p:nvSpPr>
            <p:spPr>
              <a:xfrm>
                <a:off x="6828484" y="2793344"/>
                <a:ext cx="1139727" cy="267184"/>
              </a:xfrm>
              <a:prstGeom prst="homePlate">
                <a:avLst/>
              </a:prstGeom>
              <a:ln>
                <a:prstDash val="sysDo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a:t>ブラッシュアップ</a:t>
                </a:r>
              </a:p>
            </p:txBody>
          </p:sp>
          <p:sp>
            <p:nvSpPr>
              <p:cNvPr id="56" name="ホームベース 55"/>
              <p:cNvSpPr/>
              <p:nvPr/>
            </p:nvSpPr>
            <p:spPr>
              <a:xfrm>
                <a:off x="4182801" y="2810282"/>
                <a:ext cx="2611790" cy="268139"/>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a:t>移行切替計画書、手順書作成</a:t>
                </a:r>
                <a:endParaRPr kumimoji="1" lang="ja-JP" altLang="en-US" sz="900" dirty="0"/>
              </a:p>
            </p:txBody>
          </p:sp>
        </p:grpSp>
        <p:sp>
          <p:nvSpPr>
            <p:cNvPr id="63" name="ホームベース 62"/>
            <p:cNvSpPr/>
            <p:nvPr/>
          </p:nvSpPr>
          <p:spPr>
            <a:xfrm>
              <a:off x="1321777" y="2641185"/>
              <a:ext cx="2076750" cy="216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a:t>現状調査、影響範囲調査</a:t>
              </a:r>
            </a:p>
          </p:txBody>
        </p:sp>
        <p:sp>
          <p:nvSpPr>
            <p:cNvPr id="64" name="ホームベース 63"/>
            <p:cNvSpPr/>
            <p:nvPr/>
          </p:nvSpPr>
          <p:spPr>
            <a:xfrm>
              <a:off x="1793825" y="2929547"/>
              <a:ext cx="2691000" cy="216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a:t>システム切替方針・方法の検討</a:t>
              </a:r>
            </a:p>
          </p:txBody>
        </p:sp>
      </p:grpSp>
      <p:grpSp>
        <p:nvGrpSpPr>
          <p:cNvPr id="2" name="グループ化 1"/>
          <p:cNvGrpSpPr/>
          <p:nvPr/>
        </p:nvGrpSpPr>
        <p:grpSpPr>
          <a:xfrm>
            <a:off x="3549257" y="3702703"/>
            <a:ext cx="4436634" cy="324000"/>
            <a:chOff x="3462169" y="3597475"/>
            <a:chExt cx="4436634" cy="324000"/>
          </a:xfrm>
        </p:grpSpPr>
        <p:sp>
          <p:nvSpPr>
            <p:cNvPr id="62" name="ホームベース 61"/>
            <p:cNvSpPr/>
            <p:nvPr/>
          </p:nvSpPr>
          <p:spPr>
            <a:xfrm>
              <a:off x="5515485" y="3597475"/>
              <a:ext cx="1228245"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00" dirty="0" smtClean="0">
                  <a:solidFill>
                    <a:schemeClr val="lt1"/>
                  </a:solidFill>
                </a:rPr>
                <a:t>端末</a:t>
              </a:r>
              <a:r>
                <a:rPr lang="ja-JP" altLang="en-US" sz="900" dirty="0">
                  <a:solidFill>
                    <a:schemeClr val="lt1"/>
                  </a:solidFill>
                </a:rPr>
                <a:t>情報登録</a:t>
              </a:r>
            </a:p>
          </p:txBody>
        </p:sp>
        <p:sp>
          <p:nvSpPr>
            <p:cNvPr id="57" name="ホームベース 56"/>
            <p:cNvSpPr/>
            <p:nvPr/>
          </p:nvSpPr>
          <p:spPr>
            <a:xfrm>
              <a:off x="4539253" y="3597475"/>
              <a:ext cx="953469"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00" dirty="0"/>
                <a:t>店舗別端末</a:t>
              </a:r>
              <a:r>
                <a:rPr lang="ja-JP" altLang="en-US" sz="900" dirty="0" smtClean="0"/>
                <a:t>設置</a:t>
              </a:r>
              <a:endParaRPr lang="en-US" altLang="ja-JP" sz="900" dirty="0" smtClean="0"/>
            </a:p>
            <a:p>
              <a:pPr algn="ctr"/>
              <a:r>
                <a:rPr lang="ja-JP" altLang="en-US" sz="900" dirty="0" smtClean="0"/>
                <a:t>計画作成</a:t>
              </a:r>
              <a:endParaRPr kumimoji="1" lang="ja-JP" altLang="en-US" sz="900" dirty="0"/>
            </a:p>
          </p:txBody>
        </p:sp>
        <p:sp>
          <p:nvSpPr>
            <p:cNvPr id="66" name="ホームベース 65"/>
            <p:cNvSpPr/>
            <p:nvPr/>
          </p:nvSpPr>
          <p:spPr>
            <a:xfrm>
              <a:off x="3462169" y="3597475"/>
              <a:ext cx="1022656" cy="324000"/>
            </a:xfrm>
            <a:prstGeom prst="homePlate">
              <a:avLst>
                <a:gd name="adj" fmla="val 29841"/>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00" dirty="0" smtClean="0"/>
                <a:t>現地調査</a:t>
              </a:r>
              <a:endParaRPr kumimoji="1" lang="ja-JP" altLang="en-US" sz="900" dirty="0"/>
            </a:p>
          </p:txBody>
        </p:sp>
        <p:sp>
          <p:nvSpPr>
            <p:cNvPr id="67" name="ホームベース 66"/>
            <p:cNvSpPr/>
            <p:nvPr/>
          </p:nvSpPr>
          <p:spPr>
            <a:xfrm>
              <a:off x="6765502" y="3597475"/>
              <a:ext cx="299033" cy="324000"/>
            </a:xfrm>
            <a:prstGeom prst="homePlate">
              <a:avLst>
                <a:gd name="adj" fmla="val 28158"/>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00" dirty="0" smtClean="0">
                  <a:latin typeface="+mn-ea"/>
                </a:rPr>
                <a:t>回線</a:t>
              </a:r>
              <a:endParaRPr lang="en-US" altLang="ja-JP" sz="900" dirty="0" smtClean="0">
                <a:latin typeface="+mn-ea"/>
              </a:endParaRPr>
            </a:p>
            <a:p>
              <a:pPr algn="ctr"/>
              <a:r>
                <a:rPr lang="ja-JP" altLang="en-US" sz="900" dirty="0" smtClean="0">
                  <a:latin typeface="+mn-ea"/>
                </a:rPr>
                <a:t>確認</a:t>
              </a:r>
              <a:endParaRPr kumimoji="1" lang="ja-JP" altLang="en-US" sz="900" dirty="0">
                <a:latin typeface="+mn-ea"/>
              </a:endParaRPr>
            </a:p>
          </p:txBody>
        </p:sp>
        <p:sp>
          <p:nvSpPr>
            <p:cNvPr id="69" name="ホームベース 68"/>
            <p:cNvSpPr/>
            <p:nvPr/>
          </p:nvSpPr>
          <p:spPr>
            <a:xfrm>
              <a:off x="7119955" y="3597475"/>
              <a:ext cx="469076" cy="324000"/>
            </a:xfrm>
            <a:prstGeom prst="homePlate">
              <a:avLst>
                <a:gd name="adj" fmla="val 9484"/>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kumimoji="1" lang="ja-JP" altLang="en-US" sz="900" dirty="0" smtClean="0">
                  <a:latin typeface="+mn-ea"/>
                </a:rPr>
                <a:t>接続</a:t>
              </a:r>
              <a:endParaRPr kumimoji="1" lang="en-US" altLang="ja-JP" sz="900" dirty="0" smtClean="0">
                <a:latin typeface="+mn-ea"/>
              </a:endParaRPr>
            </a:p>
            <a:p>
              <a:pPr algn="ctr"/>
              <a:r>
                <a:rPr kumimoji="1" lang="ja-JP" altLang="en-US" sz="900" dirty="0" smtClean="0">
                  <a:latin typeface="+mn-ea"/>
                </a:rPr>
                <a:t>確認</a:t>
              </a:r>
              <a:endParaRPr kumimoji="1" lang="ja-JP" altLang="en-US" sz="900" dirty="0">
                <a:latin typeface="+mn-ea"/>
              </a:endParaRPr>
            </a:p>
          </p:txBody>
        </p:sp>
        <p:sp>
          <p:nvSpPr>
            <p:cNvPr id="71" name="ホームベース 70"/>
            <p:cNvSpPr/>
            <p:nvPr/>
          </p:nvSpPr>
          <p:spPr>
            <a:xfrm>
              <a:off x="7610803" y="3597475"/>
              <a:ext cx="288000" cy="324000"/>
            </a:xfrm>
            <a:prstGeom prst="homePlate">
              <a:avLst>
                <a:gd name="adj" fmla="val 9484"/>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00" dirty="0" smtClean="0">
                  <a:latin typeface="+mn-ea"/>
                </a:rPr>
                <a:t>端末</a:t>
              </a:r>
              <a:endParaRPr lang="en-US" altLang="ja-JP" sz="900" dirty="0" smtClean="0">
                <a:latin typeface="+mn-ea"/>
              </a:endParaRPr>
            </a:p>
            <a:p>
              <a:pPr algn="ctr"/>
              <a:r>
                <a:rPr kumimoji="1" lang="ja-JP" altLang="en-US" sz="900" dirty="0" smtClean="0">
                  <a:latin typeface="+mn-ea"/>
                </a:rPr>
                <a:t>入</a:t>
              </a:r>
              <a:r>
                <a:rPr kumimoji="1" lang="ja-JP" altLang="en-US" sz="900" dirty="0">
                  <a:latin typeface="+mn-ea"/>
                </a:rPr>
                <a:t>替</a:t>
              </a:r>
            </a:p>
          </p:txBody>
        </p:sp>
      </p:grpSp>
      <p:grpSp>
        <p:nvGrpSpPr>
          <p:cNvPr id="23" name="グループ化 22"/>
          <p:cNvGrpSpPr/>
          <p:nvPr/>
        </p:nvGrpSpPr>
        <p:grpSpPr>
          <a:xfrm>
            <a:off x="4626343" y="5163596"/>
            <a:ext cx="2699743" cy="324000"/>
            <a:chOff x="4626343" y="5226238"/>
            <a:chExt cx="2699743" cy="324000"/>
          </a:xfrm>
        </p:grpSpPr>
        <p:sp>
          <p:nvSpPr>
            <p:cNvPr id="39" name="ホームベース 38"/>
            <p:cNvSpPr/>
            <p:nvPr/>
          </p:nvSpPr>
          <p:spPr>
            <a:xfrm>
              <a:off x="4626343" y="5226238"/>
              <a:ext cx="943862"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smtClean="0"/>
                <a:t>受領シート</a:t>
              </a:r>
              <a:endParaRPr lang="en-US" altLang="ja-JP" sz="900" dirty="0" smtClean="0"/>
            </a:p>
            <a:p>
              <a:pPr algn="ctr"/>
              <a:r>
                <a:rPr lang="ja-JP" altLang="en-US" sz="900" dirty="0" smtClean="0"/>
                <a:t>検証</a:t>
              </a:r>
              <a:endParaRPr kumimoji="1" lang="ja-JP" altLang="en-US" sz="900" dirty="0"/>
            </a:p>
          </p:txBody>
        </p:sp>
        <p:sp>
          <p:nvSpPr>
            <p:cNvPr id="72" name="ホームベース 71"/>
            <p:cNvSpPr/>
            <p:nvPr/>
          </p:nvSpPr>
          <p:spPr>
            <a:xfrm>
              <a:off x="5635230" y="5226238"/>
              <a:ext cx="1690856" cy="216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smtClean="0"/>
                <a:t>移行リハーサル</a:t>
              </a:r>
              <a:endParaRPr kumimoji="1" lang="ja-JP" altLang="en-US" sz="900" dirty="0"/>
            </a:p>
          </p:txBody>
        </p:sp>
      </p:grpSp>
      <p:grpSp>
        <p:nvGrpSpPr>
          <p:cNvPr id="21" name="グループ化 20"/>
          <p:cNvGrpSpPr/>
          <p:nvPr/>
        </p:nvGrpSpPr>
        <p:grpSpPr>
          <a:xfrm>
            <a:off x="6734499" y="5750180"/>
            <a:ext cx="2398347" cy="432000"/>
            <a:chOff x="6734499" y="5863928"/>
            <a:chExt cx="2398347" cy="432000"/>
          </a:xfrm>
        </p:grpSpPr>
        <p:sp>
          <p:nvSpPr>
            <p:cNvPr id="40" name="ホームベース 39"/>
            <p:cNvSpPr/>
            <p:nvPr/>
          </p:nvSpPr>
          <p:spPr>
            <a:xfrm>
              <a:off x="6734499" y="5917928"/>
              <a:ext cx="659316"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9250" tIns="29250" rIns="29250" bIns="29250" numCol="1" spcCol="0" rtlCol="0" fromWordArt="0" anchor="ctr" anchorCtr="0" forceAA="0" compatLnSpc="1">
              <a:prstTxWarp prst="textNoShape">
                <a:avLst/>
              </a:prstTxWarp>
              <a:noAutofit/>
            </a:bodyPr>
            <a:lstStyle/>
            <a:p>
              <a:pPr algn="ctr"/>
              <a:r>
                <a:rPr kumimoji="1" lang="ja-JP" altLang="en-US" sz="894" dirty="0"/>
                <a:t>事前</a:t>
              </a:r>
              <a:r>
                <a:rPr kumimoji="1" lang="ja-JP" altLang="en-US" sz="894" dirty="0" smtClean="0"/>
                <a:t>移行</a:t>
              </a:r>
              <a:endParaRPr kumimoji="1" lang="en-US" altLang="ja-JP" sz="894" dirty="0" smtClean="0"/>
            </a:p>
          </p:txBody>
        </p:sp>
        <p:sp>
          <p:nvSpPr>
            <p:cNvPr id="43" name="ホームベース 42"/>
            <p:cNvSpPr/>
            <p:nvPr/>
          </p:nvSpPr>
          <p:spPr>
            <a:xfrm>
              <a:off x="8481517" y="5917928"/>
              <a:ext cx="651329"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9250" tIns="29250" rIns="29250" bIns="29250" numCol="1" spcCol="0" rtlCol="0" fromWordArt="0" anchor="ctr" anchorCtr="0" forceAA="0" compatLnSpc="1">
              <a:prstTxWarp prst="textNoShape">
                <a:avLst/>
              </a:prstTxWarp>
              <a:noAutofit/>
            </a:bodyPr>
            <a:lstStyle/>
            <a:p>
              <a:pPr algn="ctr"/>
              <a:r>
                <a:rPr kumimoji="1" lang="ja-JP" altLang="en-US" sz="894" dirty="0" smtClean="0"/>
                <a:t>利用開始後移行</a:t>
              </a:r>
              <a:endParaRPr kumimoji="1" lang="ja-JP" altLang="en-US" sz="894" dirty="0"/>
            </a:p>
          </p:txBody>
        </p:sp>
        <p:sp>
          <p:nvSpPr>
            <p:cNvPr id="73" name="ホームベース 72"/>
            <p:cNvSpPr/>
            <p:nvPr/>
          </p:nvSpPr>
          <p:spPr>
            <a:xfrm>
              <a:off x="7778122" y="5863928"/>
              <a:ext cx="365470" cy="432000"/>
            </a:xfrm>
            <a:prstGeom prst="homePlate">
              <a:avLst>
                <a:gd name="adj" fmla="val 26481"/>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9250" tIns="29250" rIns="29250" bIns="29250" numCol="1" spcCol="0" rtlCol="0" fromWordArt="0" anchor="ctr" anchorCtr="0" forceAA="0" compatLnSpc="1">
              <a:prstTxWarp prst="textNoShape">
                <a:avLst/>
              </a:prstTxWarp>
              <a:noAutofit/>
            </a:bodyPr>
            <a:lstStyle/>
            <a:p>
              <a:pPr algn="ctr"/>
              <a:r>
                <a:rPr kumimoji="1" lang="ja-JP" altLang="en-US" sz="894" dirty="0" smtClean="0"/>
                <a:t>本番</a:t>
              </a:r>
              <a:endParaRPr kumimoji="1" lang="en-US" altLang="ja-JP" sz="894" dirty="0" smtClean="0"/>
            </a:p>
            <a:p>
              <a:pPr algn="ctr"/>
              <a:r>
                <a:rPr kumimoji="1" lang="ja-JP" altLang="en-US" sz="894" dirty="0" smtClean="0"/>
                <a:t>移行切替</a:t>
              </a:r>
              <a:endParaRPr kumimoji="1" lang="ja-JP" altLang="en-US" sz="894" dirty="0"/>
            </a:p>
          </p:txBody>
        </p:sp>
      </p:grpSp>
      <p:grpSp>
        <p:nvGrpSpPr>
          <p:cNvPr id="19" name="グループ化 18"/>
          <p:cNvGrpSpPr/>
          <p:nvPr/>
        </p:nvGrpSpPr>
        <p:grpSpPr>
          <a:xfrm>
            <a:off x="1236807" y="1670101"/>
            <a:ext cx="8352253" cy="829593"/>
            <a:chOff x="1169432" y="1771701"/>
            <a:chExt cx="8352253" cy="829593"/>
          </a:xfrm>
        </p:grpSpPr>
        <p:sp>
          <p:nvSpPr>
            <p:cNvPr id="5" name="テキスト ボックス 4"/>
            <p:cNvSpPr txBox="1"/>
            <p:nvPr/>
          </p:nvSpPr>
          <p:spPr>
            <a:xfrm>
              <a:off x="7810129" y="1906450"/>
              <a:ext cx="857927" cy="525080"/>
            </a:xfrm>
            <a:prstGeom prst="rect">
              <a:avLst/>
            </a:prstGeom>
            <a:noFill/>
          </p:spPr>
          <p:txBody>
            <a:bodyPr wrap="none" rtlCol="0">
              <a:spAutoFit/>
            </a:bodyPr>
            <a:lstStyle/>
            <a:p>
              <a:r>
                <a:rPr kumimoji="1" lang="ja-JP" altLang="en-US" sz="853" dirty="0">
                  <a:solidFill>
                    <a:srgbClr val="FF0000"/>
                  </a:solidFill>
                  <a:latin typeface="Meiryo UI" pitchFamily="50" charset="-128"/>
                  <a:ea typeface="Meiryo UI" pitchFamily="50" charset="-128"/>
                  <a:cs typeface="Meiryo UI" pitchFamily="50" charset="-128"/>
                </a:rPr>
                <a:t>▲</a:t>
              </a:r>
              <a:r>
                <a:rPr lang="ja-JP" altLang="en-US" sz="853" dirty="0">
                  <a:solidFill>
                    <a:srgbClr val="FF0000"/>
                  </a:solidFill>
                  <a:latin typeface="Meiryo UI" pitchFamily="50" charset="-128"/>
                  <a:ea typeface="Meiryo UI" pitchFamily="50" charset="-128"/>
                  <a:cs typeface="Meiryo UI" pitchFamily="50" charset="-128"/>
                </a:rPr>
                <a:t>システム</a:t>
              </a:r>
              <a:r>
                <a:rPr kumimoji="1" lang="ja-JP" altLang="en-US" sz="853" dirty="0">
                  <a:solidFill>
                    <a:srgbClr val="FF0000"/>
                  </a:solidFill>
                  <a:latin typeface="Meiryo UI" pitchFamily="50" charset="-128"/>
                  <a:ea typeface="Meiryo UI" pitchFamily="50" charset="-128"/>
                  <a:cs typeface="Meiryo UI" pitchFamily="50" charset="-128"/>
                </a:rPr>
                <a:t>稼動</a:t>
              </a:r>
              <a:endParaRPr kumimoji="1" lang="en-US" altLang="ja-JP" sz="853" dirty="0">
                <a:solidFill>
                  <a:srgbClr val="FF0000"/>
                </a:solidFill>
                <a:latin typeface="Meiryo UI" pitchFamily="50" charset="-128"/>
                <a:ea typeface="Meiryo UI" pitchFamily="50" charset="-128"/>
                <a:cs typeface="Meiryo UI" pitchFamily="50" charset="-128"/>
              </a:endParaRPr>
            </a:p>
            <a:p>
              <a:pPr>
                <a:spcBef>
                  <a:spcPts val="163"/>
                </a:spcBef>
              </a:pPr>
              <a:r>
                <a:rPr lang="ja-JP" altLang="en-US" sz="813" dirty="0">
                  <a:latin typeface="Meiryo UI" pitchFamily="50" charset="-128"/>
                  <a:ea typeface="Meiryo UI" pitchFamily="50" charset="-128"/>
                  <a:cs typeface="Meiryo UI" pitchFamily="50" charset="-128"/>
                </a:rPr>
                <a:t>　・稼働立会</a:t>
              </a:r>
              <a:endParaRPr lang="en-US" altLang="ja-JP" sz="813" dirty="0">
                <a:latin typeface="Meiryo UI" pitchFamily="50" charset="-128"/>
                <a:ea typeface="Meiryo UI" pitchFamily="50" charset="-128"/>
                <a:cs typeface="Meiryo UI" pitchFamily="50" charset="-128"/>
              </a:endParaRPr>
            </a:p>
            <a:p>
              <a:pPr>
                <a:spcBef>
                  <a:spcPts val="163"/>
                </a:spcBef>
              </a:pPr>
              <a:r>
                <a:rPr kumimoji="1" lang="ja-JP" altLang="en-US" sz="813" dirty="0">
                  <a:latin typeface="Meiryo UI" pitchFamily="50" charset="-128"/>
                  <a:ea typeface="Meiryo UI" pitchFamily="50" charset="-128"/>
                  <a:cs typeface="Meiryo UI" pitchFamily="50" charset="-128"/>
                </a:rPr>
                <a:t>　・日次立会</a:t>
              </a:r>
            </a:p>
          </p:txBody>
        </p:sp>
        <p:sp>
          <p:nvSpPr>
            <p:cNvPr id="6" name="テキスト ボックス 5"/>
            <p:cNvSpPr txBox="1"/>
            <p:nvPr/>
          </p:nvSpPr>
          <p:spPr>
            <a:xfrm>
              <a:off x="1169432" y="1771701"/>
              <a:ext cx="1216131" cy="630685"/>
            </a:xfrm>
            <a:prstGeom prst="rect">
              <a:avLst/>
            </a:prstGeom>
            <a:noFill/>
          </p:spPr>
          <p:txBody>
            <a:bodyPr wrap="square" rtlCol="0">
              <a:spAutoFit/>
            </a:bodyPr>
            <a:lstStyle/>
            <a:p>
              <a:pPr marL="141883" indent="-141883"/>
              <a:r>
                <a:rPr kumimoji="1" lang="ja-JP" altLang="en-US" sz="853" dirty="0">
                  <a:solidFill>
                    <a:srgbClr val="0000CC"/>
                  </a:solidFill>
                  <a:latin typeface="Meiryo UI" pitchFamily="50" charset="-128"/>
                  <a:ea typeface="Meiryo UI" pitchFamily="50" charset="-128"/>
                  <a:cs typeface="Meiryo UI" pitchFamily="50" charset="-128"/>
                </a:rPr>
                <a:t>▲</a:t>
              </a:r>
              <a:r>
                <a:rPr kumimoji="1" lang="en-US" altLang="ja-JP" sz="853" dirty="0">
                  <a:solidFill>
                    <a:srgbClr val="0000CC"/>
                  </a:solidFill>
                  <a:latin typeface="Meiryo UI" pitchFamily="50" charset="-128"/>
                  <a:ea typeface="Meiryo UI" pitchFamily="50" charset="-128"/>
                  <a:cs typeface="Meiryo UI" pitchFamily="50" charset="-128"/>
                </a:rPr>
                <a:t>	</a:t>
              </a:r>
              <a:r>
                <a:rPr lang="ja-JP" altLang="en-US" sz="853" dirty="0">
                  <a:solidFill>
                    <a:srgbClr val="0000CC"/>
                  </a:solidFill>
                  <a:latin typeface="Meiryo UI" pitchFamily="50" charset="-128"/>
                  <a:ea typeface="Meiryo UI" pitchFamily="50" charset="-128"/>
                  <a:cs typeface="Meiryo UI" pitchFamily="50" charset="-128"/>
                </a:rPr>
                <a:t>システム導入</a:t>
              </a:r>
              <a:r>
                <a:rPr kumimoji="1" lang="ja-JP" altLang="en-US" sz="853" dirty="0">
                  <a:solidFill>
                    <a:srgbClr val="0000CC"/>
                  </a:solidFill>
                  <a:latin typeface="Meiryo UI" pitchFamily="50" charset="-128"/>
                  <a:ea typeface="Meiryo UI" pitchFamily="50" charset="-128"/>
                  <a:cs typeface="Meiryo UI" pitchFamily="50" charset="-128"/>
                </a:rPr>
                <a:t>説明会</a:t>
              </a:r>
              <a:endParaRPr kumimoji="1" lang="en-US" altLang="ja-JP" sz="853" dirty="0">
                <a:solidFill>
                  <a:srgbClr val="0000CC"/>
                </a:solidFill>
                <a:latin typeface="Meiryo UI" pitchFamily="50" charset="-128"/>
                <a:ea typeface="Meiryo UI" pitchFamily="50" charset="-128"/>
                <a:cs typeface="Meiryo UI" pitchFamily="50" charset="-128"/>
              </a:endParaRPr>
            </a:p>
            <a:p>
              <a:pPr marL="141883" indent="-141883">
                <a:spcBef>
                  <a:spcPts val="244"/>
                </a:spcBef>
              </a:pPr>
              <a:r>
                <a:rPr lang="en-US" altLang="ja-JP" sz="853" dirty="0">
                  <a:latin typeface="Meiryo UI" pitchFamily="50" charset="-128"/>
                  <a:ea typeface="Meiryo UI" pitchFamily="50" charset="-128"/>
                  <a:cs typeface="Meiryo UI" pitchFamily="50" charset="-128"/>
                </a:rPr>
                <a:t>	</a:t>
              </a:r>
              <a:r>
                <a:rPr lang="ja-JP" altLang="en-US" sz="813" dirty="0">
                  <a:latin typeface="Meiryo UI" pitchFamily="50" charset="-128"/>
                  <a:ea typeface="Meiryo UI" pitchFamily="50" charset="-128"/>
                  <a:cs typeface="Meiryo UI" pitchFamily="50" charset="-128"/>
                </a:rPr>
                <a:t>パラメーターシート、マスタ設定シート、</a:t>
              </a:r>
              <a:r>
                <a:rPr lang="ja-JP" altLang="en-US" sz="813" dirty="0"/>
                <a:t>移行用</a:t>
              </a:r>
              <a:r>
                <a:rPr lang="en-US" altLang="ja-JP" sz="813" dirty="0"/>
                <a:t>CSV</a:t>
              </a:r>
              <a:r>
                <a:rPr lang="ja-JP" altLang="en-US" sz="813" dirty="0"/>
                <a:t>データの展開</a:t>
              </a:r>
              <a:endParaRPr lang="en-US" altLang="ja-JP" sz="813" dirty="0"/>
            </a:p>
          </p:txBody>
        </p:sp>
        <p:sp>
          <p:nvSpPr>
            <p:cNvPr id="10" name="正方形/長方形 9"/>
            <p:cNvSpPr/>
            <p:nvPr/>
          </p:nvSpPr>
          <p:spPr>
            <a:xfrm>
              <a:off x="6905308" y="2049916"/>
              <a:ext cx="968941" cy="354841"/>
            </a:xfrm>
            <a:prstGeom prst="rect">
              <a:avLst/>
            </a:prstGeom>
          </p:spPr>
          <p:txBody>
            <a:bodyPr wrap="square">
              <a:spAutoFit/>
            </a:bodyPr>
            <a:lstStyle/>
            <a:p>
              <a:pPr marL="141883" indent="-141883"/>
              <a:r>
                <a:rPr lang="ja-JP" altLang="en-US" sz="853" dirty="0">
                  <a:solidFill>
                    <a:srgbClr val="0000CC"/>
                  </a:solidFill>
                </a:rPr>
                <a:t>▲</a:t>
              </a:r>
              <a:r>
                <a:rPr lang="en-US" altLang="ja-JP" sz="853" dirty="0">
                  <a:solidFill>
                    <a:srgbClr val="0000CC"/>
                  </a:solidFill>
                </a:rPr>
                <a:t>	</a:t>
              </a:r>
              <a:r>
                <a:rPr lang="ja-JP" altLang="en-US" sz="853" dirty="0">
                  <a:solidFill>
                    <a:srgbClr val="0000CC"/>
                  </a:solidFill>
                </a:rPr>
                <a:t>テナント様向け説明会</a:t>
              </a:r>
            </a:p>
          </p:txBody>
        </p:sp>
        <p:sp>
          <p:nvSpPr>
            <p:cNvPr id="11" name="正方形/長方形 10"/>
            <p:cNvSpPr/>
            <p:nvPr/>
          </p:nvSpPr>
          <p:spPr>
            <a:xfrm>
              <a:off x="8969024" y="2133665"/>
              <a:ext cx="552661" cy="467629"/>
            </a:xfrm>
            <a:prstGeom prst="rect">
              <a:avLst/>
            </a:prstGeom>
          </p:spPr>
          <p:txBody>
            <a:bodyPr wrap="square">
              <a:spAutoFit/>
            </a:bodyPr>
            <a:lstStyle/>
            <a:p>
              <a:pPr marL="70942" indent="-70942"/>
              <a:r>
                <a:rPr lang="ja-JP" altLang="en-US" sz="813" dirty="0"/>
                <a:t>・</a:t>
              </a:r>
              <a:r>
                <a:rPr lang="en-US" altLang="ja-JP" sz="813" dirty="0"/>
                <a:t>	</a:t>
              </a:r>
              <a:r>
                <a:rPr lang="ja-JP" altLang="en-US" sz="813" dirty="0"/>
                <a:t>締処理立会②</a:t>
              </a:r>
            </a:p>
          </p:txBody>
        </p:sp>
        <p:sp>
          <p:nvSpPr>
            <p:cNvPr id="12" name="正方形/長方形 11"/>
            <p:cNvSpPr/>
            <p:nvPr/>
          </p:nvSpPr>
          <p:spPr>
            <a:xfrm>
              <a:off x="6961236" y="2359539"/>
              <a:ext cx="1167311" cy="223587"/>
            </a:xfrm>
            <a:prstGeom prst="rect">
              <a:avLst/>
            </a:prstGeom>
          </p:spPr>
          <p:txBody>
            <a:bodyPr wrap="square">
              <a:spAutoFit/>
            </a:bodyPr>
            <a:lstStyle/>
            <a:p>
              <a:pPr marL="147042" indent="-147042"/>
              <a:r>
                <a:rPr lang="ja-JP" altLang="en-US" sz="853" dirty="0"/>
                <a:t>・システム通線確認</a:t>
              </a:r>
            </a:p>
          </p:txBody>
        </p:sp>
        <p:sp>
          <p:nvSpPr>
            <p:cNvPr id="13" name="正方形/長方形 12"/>
            <p:cNvSpPr/>
            <p:nvPr/>
          </p:nvSpPr>
          <p:spPr>
            <a:xfrm>
              <a:off x="6528600" y="1771701"/>
              <a:ext cx="1980999" cy="223587"/>
            </a:xfrm>
            <a:prstGeom prst="rect">
              <a:avLst/>
            </a:prstGeom>
          </p:spPr>
          <p:txBody>
            <a:bodyPr wrap="square">
              <a:spAutoFit/>
            </a:bodyPr>
            <a:lstStyle/>
            <a:p>
              <a:pPr marL="141883" indent="-141883"/>
              <a:r>
                <a:rPr lang="ja-JP" altLang="en-US" sz="853" dirty="0">
                  <a:solidFill>
                    <a:srgbClr val="0000CC"/>
                  </a:solidFill>
                </a:rPr>
                <a:t>▲</a:t>
              </a:r>
              <a:r>
                <a:rPr lang="en-US" altLang="ja-JP" sz="853" dirty="0">
                  <a:solidFill>
                    <a:srgbClr val="0000CC"/>
                  </a:solidFill>
                </a:rPr>
                <a:t>	</a:t>
              </a:r>
              <a:r>
                <a:rPr lang="ja-JP" altLang="en-US" sz="853" dirty="0" smtClean="0">
                  <a:solidFill>
                    <a:srgbClr val="0000CC"/>
                  </a:solidFill>
                </a:rPr>
                <a:t>駅ビル会社向け</a:t>
              </a:r>
              <a:r>
                <a:rPr lang="ja-JP" altLang="en-US" sz="853" dirty="0">
                  <a:solidFill>
                    <a:srgbClr val="0000CC"/>
                  </a:solidFill>
                </a:rPr>
                <a:t>操作説明会</a:t>
              </a:r>
            </a:p>
          </p:txBody>
        </p:sp>
        <p:sp>
          <p:nvSpPr>
            <p:cNvPr id="14" name="テキスト ボックス 13"/>
            <p:cNvSpPr txBox="1"/>
            <p:nvPr/>
          </p:nvSpPr>
          <p:spPr>
            <a:xfrm>
              <a:off x="5577734" y="1771701"/>
              <a:ext cx="1238311" cy="354841"/>
            </a:xfrm>
            <a:prstGeom prst="rect">
              <a:avLst/>
            </a:prstGeom>
            <a:noFill/>
          </p:spPr>
          <p:txBody>
            <a:bodyPr wrap="square" rtlCol="0">
              <a:spAutoFit/>
            </a:bodyPr>
            <a:lstStyle/>
            <a:p>
              <a:pPr marL="144463" indent="-144463"/>
              <a:r>
                <a:rPr lang="ja-JP" altLang="en-US" sz="853" dirty="0">
                  <a:solidFill>
                    <a:srgbClr val="0000CC"/>
                  </a:solidFill>
                  <a:latin typeface="Meiryo UI" pitchFamily="50" charset="-128"/>
                  <a:ea typeface="Meiryo UI" pitchFamily="50" charset="-128"/>
                  <a:cs typeface="Meiryo UI" pitchFamily="50" charset="-128"/>
                </a:rPr>
                <a:t>▲</a:t>
              </a:r>
              <a:r>
                <a:rPr lang="en-US" altLang="ja-JP" sz="853" dirty="0">
                  <a:solidFill>
                    <a:srgbClr val="0000CC"/>
                  </a:solidFill>
                  <a:latin typeface="Meiryo UI" pitchFamily="50" charset="-128"/>
                  <a:ea typeface="Meiryo UI" pitchFamily="50" charset="-128"/>
                  <a:cs typeface="Meiryo UI" pitchFamily="50" charset="-128"/>
                </a:rPr>
                <a:t>	</a:t>
              </a:r>
              <a:r>
                <a:rPr lang="ja-JP" altLang="en-US" sz="853" dirty="0">
                  <a:solidFill>
                    <a:srgbClr val="0000CC"/>
                  </a:solidFill>
                  <a:latin typeface="Meiryo UI" pitchFamily="50" charset="-128"/>
                  <a:ea typeface="Meiryo UI" pitchFamily="50" charset="-128"/>
                  <a:cs typeface="Meiryo UI" pitchFamily="50" charset="-128"/>
                </a:rPr>
                <a:t>テナント様へ</a:t>
              </a:r>
              <a:endParaRPr lang="en-US" altLang="ja-JP" sz="853" dirty="0">
                <a:solidFill>
                  <a:srgbClr val="0000CC"/>
                </a:solidFill>
                <a:latin typeface="Meiryo UI" pitchFamily="50" charset="-128"/>
                <a:ea typeface="Meiryo UI" pitchFamily="50" charset="-128"/>
                <a:cs typeface="Meiryo UI" pitchFamily="50" charset="-128"/>
              </a:endParaRPr>
            </a:p>
            <a:p>
              <a:pPr marL="144463" indent="-144463"/>
              <a:r>
                <a:rPr lang="ja-JP" altLang="en-US" sz="853" dirty="0">
                  <a:solidFill>
                    <a:srgbClr val="0000CC"/>
                  </a:solidFill>
                  <a:latin typeface="Meiryo UI" pitchFamily="50" charset="-128"/>
                  <a:ea typeface="Meiryo UI" pitchFamily="50" charset="-128"/>
                  <a:cs typeface="Meiryo UI" pitchFamily="50" charset="-128"/>
                </a:rPr>
                <a:t>システム導入告知</a:t>
              </a:r>
              <a:endParaRPr kumimoji="1" lang="ja-JP" altLang="en-US" sz="853" dirty="0">
                <a:solidFill>
                  <a:srgbClr val="0000CC"/>
                </a:solidFill>
                <a:latin typeface="Meiryo UI" pitchFamily="50" charset="-128"/>
                <a:ea typeface="Meiryo UI" pitchFamily="50" charset="-128"/>
                <a:cs typeface="Meiryo UI" pitchFamily="50" charset="-128"/>
              </a:endParaRPr>
            </a:p>
          </p:txBody>
        </p:sp>
        <p:sp>
          <p:nvSpPr>
            <p:cNvPr id="86" name="正方形/長方形 85"/>
            <p:cNvSpPr/>
            <p:nvPr/>
          </p:nvSpPr>
          <p:spPr>
            <a:xfrm>
              <a:off x="8315761" y="2201040"/>
              <a:ext cx="611605" cy="342530"/>
            </a:xfrm>
            <a:prstGeom prst="rect">
              <a:avLst/>
            </a:prstGeom>
          </p:spPr>
          <p:txBody>
            <a:bodyPr wrap="square">
              <a:spAutoFit/>
            </a:bodyPr>
            <a:lstStyle/>
            <a:p>
              <a:pPr marL="70942" indent="-70942"/>
              <a:r>
                <a:rPr lang="ja-JP" altLang="en-US" sz="813" dirty="0"/>
                <a:t>・</a:t>
              </a:r>
              <a:r>
                <a:rPr lang="en-US" altLang="ja-JP" sz="813" dirty="0"/>
                <a:t>	</a:t>
              </a:r>
              <a:r>
                <a:rPr lang="ja-JP" altLang="en-US" sz="813" dirty="0"/>
                <a:t>締処理立会①</a:t>
              </a:r>
            </a:p>
          </p:txBody>
        </p:sp>
        <p:sp>
          <p:nvSpPr>
            <p:cNvPr id="37" name="テキスト ボックス 36"/>
            <p:cNvSpPr txBox="1"/>
            <p:nvPr/>
          </p:nvSpPr>
          <p:spPr>
            <a:xfrm>
              <a:off x="4421360" y="2042669"/>
              <a:ext cx="1413092" cy="518925"/>
            </a:xfrm>
            <a:prstGeom prst="rect">
              <a:avLst/>
            </a:prstGeom>
            <a:noFill/>
          </p:spPr>
          <p:txBody>
            <a:bodyPr wrap="square" rtlCol="0">
              <a:spAutoFit/>
            </a:bodyPr>
            <a:lstStyle/>
            <a:p>
              <a:pPr marL="73522" indent="-73522">
                <a:spcBef>
                  <a:spcPts val="244"/>
                </a:spcBef>
              </a:pPr>
              <a:r>
                <a:rPr kumimoji="1" lang="ja-JP" altLang="en-US" sz="813" dirty="0">
                  <a:latin typeface="Meiryo UI" pitchFamily="50" charset="-128"/>
                  <a:ea typeface="Meiryo UI" pitchFamily="50" charset="-128"/>
                  <a:cs typeface="Meiryo UI" pitchFamily="50" charset="-128"/>
                </a:rPr>
                <a:t>・</a:t>
              </a:r>
              <a:r>
                <a:rPr kumimoji="1" lang="en-US" altLang="ja-JP" sz="813" dirty="0">
                  <a:latin typeface="Meiryo UI" pitchFamily="50" charset="-128"/>
                  <a:ea typeface="Meiryo UI" pitchFamily="50" charset="-128"/>
                  <a:cs typeface="Meiryo UI" pitchFamily="50" charset="-128"/>
                </a:rPr>
                <a:t>	</a:t>
              </a:r>
              <a:r>
                <a:rPr lang="ja-JP" altLang="en-US" sz="813" dirty="0">
                  <a:latin typeface="Meiryo UI" pitchFamily="50" charset="-128"/>
                  <a:ea typeface="Meiryo UI" pitchFamily="50" charset="-128"/>
                  <a:cs typeface="Meiryo UI" pitchFamily="50" charset="-128"/>
                </a:rPr>
                <a:t>パラメーターシート受領</a:t>
              </a:r>
              <a:endParaRPr lang="en-US" altLang="ja-JP" sz="813" dirty="0">
                <a:latin typeface="Meiryo UI" pitchFamily="50" charset="-128"/>
                <a:ea typeface="Meiryo UI" pitchFamily="50" charset="-128"/>
                <a:cs typeface="Meiryo UI" pitchFamily="50" charset="-128"/>
              </a:endParaRPr>
            </a:p>
            <a:p>
              <a:pPr marL="73522" indent="-73522">
                <a:spcBef>
                  <a:spcPts val="244"/>
                </a:spcBef>
              </a:pPr>
              <a:r>
                <a:rPr lang="ja-JP" altLang="en-US" sz="813" dirty="0">
                  <a:latin typeface="Meiryo UI" pitchFamily="50" charset="-128"/>
                  <a:ea typeface="Meiryo UI" pitchFamily="50" charset="-128"/>
                  <a:cs typeface="Meiryo UI" pitchFamily="50" charset="-128"/>
                </a:rPr>
                <a:t>・</a:t>
              </a:r>
              <a:r>
                <a:rPr lang="en-US" altLang="ja-JP" sz="813" dirty="0">
                  <a:latin typeface="Meiryo UI" pitchFamily="50" charset="-128"/>
                  <a:ea typeface="Meiryo UI" pitchFamily="50" charset="-128"/>
                  <a:cs typeface="Meiryo UI" pitchFamily="50" charset="-128"/>
                </a:rPr>
                <a:t>	</a:t>
              </a:r>
              <a:r>
                <a:rPr lang="ja-JP" altLang="en-US" sz="813" dirty="0">
                  <a:latin typeface="Meiryo UI" pitchFamily="50" charset="-128"/>
                  <a:ea typeface="Meiryo UI" pitchFamily="50" charset="-128"/>
                  <a:cs typeface="Meiryo UI" pitchFamily="50" charset="-128"/>
                </a:rPr>
                <a:t>マスタ設定シート</a:t>
              </a:r>
              <a:r>
                <a:rPr lang="ja-JP" altLang="en-US" sz="813" dirty="0" smtClean="0">
                  <a:latin typeface="Meiryo UI" pitchFamily="50" charset="-128"/>
                  <a:ea typeface="Meiryo UI" pitchFamily="50" charset="-128"/>
                  <a:cs typeface="Meiryo UI" pitchFamily="50" charset="-128"/>
                </a:rPr>
                <a:t>受領</a:t>
              </a:r>
              <a:endParaRPr lang="en-US" altLang="ja-JP" sz="813" dirty="0">
                <a:latin typeface="Meiryo UI" pitchFamily="50" charset="-128"/>
                <a:ea typeface="Meiryo UI" pitchFamily="50" charset="-128"/>
                <a:cs typeface="Meiryo UI" pitchFamily="50" charset="-128"/>
              </a:endParaRPr>
            </a:p>
            <a:p>
              <a:pPr marL="73522" indent="-73522">
                <a:spcBef>
                  <a:spcPts val="244"/>
                </a:spcBef>
              </a:pPr>
              <a:r>
                <a:rPr lang="ja-JP" altLang="en-US" sz="813" dirty="0" smtClean="0"/>
                <a:t>・移行用</a:t>
              </a:r>
              <a:r>
                <a:rPr lang="en-US" altLang="ja-JP" sz="813" dirty="0"/>
                <a:t>CSV</a:t>
              </a:r>
              <a:r>
                <a:rPr lang="ja-JP" altLang="en-US" sz="813" dirty="0"/>
                <a:t>データ受領</a:t>
              </a:r>
              <a:endParaRPr lang="en-US" altLang="ja-JP" sz="813" dirty="0">
                <a:latin typeface="Meiryo UI" pitchFamily="50" charset="-128"/>
                <a:ea typeface="Meiryo UI" pitchFamily="50" charset="-128"/>
                <a:cs typeface="Meiryo UI" pitchFamily="50" charset="-128"/>
              </a:endParaRPr>
            </a:p>
          </p:txBody>
        </p:sp>
        <p:sp>
          <p:nvSpPr>
            <p:cNvPr id="51" name="テキスト ボックス 50"/>
            <p:cNvSpPr txBox="1"/>
            <p:nvPr/>
          </p:nvSpPr>
          <p:spPr>
            <a:xfrm>
              <a:off x="2345090" y="1771703"/>
              <a:ext cx="1216131" cy="223587"/>
            </a:xfrm>
            <a:prstGeom prst="rect">
              <a:avLst/>
            </a:prstGeom>
            <a:noFill/>
          </p:spPr>
          <p:txBody>
            <a:bodyPr wrap="square" rtlCol="0">
              <a:spAutoFit/>
            </a:bodyPr>
            <a:lstStyle/>
            <a:p>
              <a:pPr marL="141883" indent="-141883"/>
              <a:r>
                <a:rPr kumimoji="1" lang="ja-JP" altLang="en-US" sz="853" dirty="0">
                  <a:solidFill>
                    <a:srgbClr val="0000CC"/>
                  </a:solidFill>
                  <a:latin typeface="Meiryo UI" pitchFamily="50" charset="-128"/>
                  <a:ea typeface="Meiryo UI" pitchFamily="50" charset="-128"/>
                  <a:cs typeface="Meiryo UI" pitchFamily="50" charset="-128"/>
                </a:rPr>
                <a:t>▲</a:t>
              </a:r>
              <a:r>
                <a:rPr kumimoji="1" lang="en-US" altLang="ja-JP" sz="853" dirty="0">
                  <a:solidFill>
                    <a:srgbClr val="0000CC"/>
                  </a:solidFill>
                  <a:latin typeface="Meiryo UI" pitchFamily="50" charset="-128"/>
                  <a:ea typeface="Meiryo UI" pitchFamily="50" charset="-128"/>
                  <a:cs typeface="Meiryo UI" pitchFamily="50" charset="-128"/>
                </a:rPr>
                <a:t>	</a:t>
              </a:r>
              <a:r>
                <a:rPr lang="ja-JP" altLang="en-US" sz="853" dirty="0" smtClean="0">
                  <a:solidFill>
                    <a:srgbClr val="0000CC"/>
                  </a:solidFill>
                  <a:latin typeface="Meiryo UI" pitchFamily="50" charset="-128"/>
                  <a:ea typeface="Meiryo UI" pitchFamily="50" charset="-128"/>
                  <a:cs typeface="Meiryo UI" pitchFamily="50" charset="-128"/>
                </a:rPr>
                <a:t>端末発注</a:t>
              </a:r>
              <a:endParaRPr kumimoji="1" lang="en-US" altLang="ja-JP" sz="853" dirty="0">
                <a:solidFill>
                  <a:srgbClr val="0000CC"/>
                </a:solidFill>
                <a:latin typeface="Meiryo UI" pitchFamily="50" charset="-128"/>
                <a:ea typeface="Meiryo UI" pitchFamily="50" charset="-128"/>
                <a:cs typeface="Meiryo UI" pitchFamily="50" charset="-128"/>
              </a:endParaRPr>
            </a:p>
          </p:txBody>
        </p:sp>
        <p:sp>
          <p:nvSpPr>
            <p:cNvPr id="74" name="テキスト ボックス 73"/>
            <p:cNvSpPr txBox="1"/>
            <p:nvPr/>
          </p:nvSpPr>
          <p:spPr>
            <a:xfrm>
              <a:off x="6678697" y="1921493"/>
              <a:ext cx="1216131" cy="223587"/>
            </a:xfrm>
            <a:prstGeom prst="rect">
              <a:avLst/>
            </a:prstGeom>
            <a:noFill/>
          </p:spPr>
          <p:txBody>
            <a:bodyPr wrap="square" rtlCol="0">
              <a:spAutoFit/>
            </a:bodyPr>
            <a:lstStyle/>
            <a:p>
              <a:pPr marL="141883" indent="-141883"/>
              <a:r>
                <a:rPr kumimoji="1" lang="ja-JP" altLang="en-US" sz="853" dirty="0">
                  <a:solidFill>
                    <a:srgbClr val="0000CC"/>
                  </a:solidFill>
                  <a:latin typeface="Meiryo UI" pitchFamily="50" charset="-128"/>
                  <a:ea typeface="Meiryo UI" pitchFamily="50" charset="-128"/>
                  <a:cs typeface="Meiryo UI" pitchFamily="50" charset="-128"/>
                </a:rPr>
                <a:t>▲</a:t>
              </a:r>
              <a:r>
                <a:rPr kumimoji="1" lang="en-US" altLang="ja-JP" sz="853" dirty="0">
                  <a:solidFill>
                    <a:srgbClr val="0000CC"/>
                  </a:solidFill>
                  <a:latin typeface="Meiryo UI" pitchFamily="50" charset="-128"/>
                  <a:ea typeface="Meiryo UI" pitchFamily="50" charset="-128"/>
                  <a:cs typeface="Meiryo UI" pitchFamily="50" charset="-128"/>
                </a:rPr>
                <a:t>	</a:t>
              </a:r>
              <a:r>
                <a:rPr lang="ja-JP" altLang="en-US" sz="853" dirty="0" smtClean="0">
                  <a:solidFill>
                    <a:srgbClr val="0000CC"/>
                  </a:solidFill>
                  <a:latin typeface="Meiryo UI" pitchFamily="50" charset="-128"/>
                  <a:ea typeface="Meiryo UI" pitchFamily="50" charset="-128"/>
                  <a:cs typeface="Meiryo UI" pitchFamily="50" charset="-128"/>
                </a:rPr>
                <a:t>端末納品</a:t>
              </a:r>
              <a:endParaRPr kumimoji="1" lang="en-US" altLang="ja-JP" sz="853" dirty="0">
                <a:solidFill>
                  <a:srgbClr val="0000CC"/>
                </a:solidFill>
                <a:latin typeface="Meiryo UI" pitchFamily="50" charset="-128"/>
                <a:ea typeface="Meiryo UI" pitchFamily="50" charset="-128"/>
                <a:cs typeface="Meiryo UI" pitchFamily="50" charset="-128"/>
              </a:endParaRPr>
            </a:p>
          </p:txBody>
        </p:sp>
      </p:grpSp>
      <p:grpSp>
        <p:nvGrpSpPr>
          <p:cNvPr id="25" name="グループ化 24"/>
          <p:cNvGrpSpPr/>
          <p:nvPr/>
        </p:nvGrpSpPr>
        <p:grpSpPr>
          <a:xfrm>
            <a:off x="1848255" y="4262309"/>
            <a:ext cx="6746537" cy="756000"/>
            <a:chOff x="1848255" y="4276821"/>
            <a:chExt cx="6746537" cy="756000"/>
          </a:xfrm>
        </p:grpSpPr>
        <p:sp>
          <p:nvSpPr>
            <p:cNvPr id="20" name="ホームベース 19"/>
            <p:cNvSpPr/>
            <p:nvPr/>
          </p:nvSpPr>
          <p:spPr>
            <a:xfrm>
              <a:off x="2471057" y="4298077"/>
              <a:ext cx="2120812" cy="204278"/>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a:latin typeface="+mn-ea"/>
                </a:rPr>
                <a:t>パラメータシート作成</a:t>
              </a:r>
            </a:p>
          </p:txBody>
        </p:sp>
        <p:sp>
          <p:nvSpPr>
            <p:cNvPr id="52" name="ホームベース 51"/>
            <p:cNvSpPr/>
            <p:nvPr/>
          </p:nvSpPr>
          <p:spPr>
            <a:xfrm>
              <a:off x="3004459" y="4537834"/>
              <a:ext cx="1600112" cy="216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a:latin typeface="+mn-ea"/>
                </a:rPr>
                <a:t>マスタ設定シート</a:t>
              </a:r>
              <a:r>
                <a:rPr kumimoji="1" lang="ja-JP" altLang="en-US" sz="900" dirty="0">
                  <a:latin typeface="+mn-ea"/>
                </a:rPr>
                <a:t>作成</a:t>
              </a:r>
            </a:p>
          </p:txBody>
        </p:sp>
        <p:sp>
          <p:nvSpPr>
            <p:cNvPr id="38" name="ホームベース 37"/>
            <p:cNvSpPr/>
            <p:nvPr/>
          </p:nvSpPr>
          <p:spPr>
            <a:xfrm>
              <a:off x="3004459" y="4804248"/>
              <a:ext cx="1621885" cy="216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a:latin typeface="+mn-ea"/>
                </a:rPr>
                <a:t>移行用</a:t>
              </a:r>
              <a:r>
                <a:rPr lang="en-US" altLang="ja-JP" sz="900" dirty="0">
                  <a:latin typeface="+mn-ea"/>
                </a:rPr>
                <a:t>CSV</a:t>
              </a:r>
              <a:r>
                <a:rPr lang="ja-JP" altLang="en-US" sz="900" dirty="0">
                  <a:latin typeface="+mn-ea"/>
                </a:rPr>
                <a:t>データ作成</a:t>
              </a:r>
              <a:endParaRPr kumimoji="1" lang="ja-JP" altLang="en-US" sz="900" dirty="0">
                <a:latin typeface="+mn-ea"/>
              </a:endParaRPr>
            </a:p>
          </p:txBody>
        </p:sp>
        <p:sp>
          <p:nvSpPr>
            <p:cNvPr id="75" name="ホームベース 74"/>
            <p:cNvSpPr/>
            <p:nvPr/>
          </p:nvSpPr>
          <p:spPr>
            <a:xfrm>
              <a:off x="1848255" y="4635807"/>
              <a:ext cx="1156204" cy="324000"/>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ja-JP" altLang="en-US" sz="900" dirty="0" smtClean="0">
                  <a:latin typeface="+mn-ea"/>
                </a:rPr>
                <a:t>現行システムからの</a:t>
              </a:r>
              <a:endParaRPr lang="en-US" altLang="ja-JP" sz="900" dirty="0" smtClean="0">
                <a:latin typeface="+mn-ea"/>
              </a:endParaRPr>
            </a:p>
            <a:p>
              <a:pPr algn="ctr"/>
              <a:r>
                <a:rPr lang="ja-JP" altLang="en-US" sz="900" dirty="0" smtClean="0">
                  <a:latin typeface="+mn-ea"/>
                </a:rPr>
                <a:t>データ抽出、変換</a:t>
              </a:r>
              <a:endParaRPr kumimoji="1" lang="ja-JP" altLang="en-US" sz="900" dirty="0">
                <a:latin typeface="+mn-ea"/>
              </a:endParaRPr>
            </a:p>
          </p:txBody>
        </p:sp>
        <p:sp>
          <p:nvSpPr>
            <p:cNvPr id="76" name="ホームベース 75"/>
            <p:cNvSpPr/>
            <p:nvPr/>
          </p:nvSpPr>
          <p:spPr>
            <a:xfrm>
              <a:off x="4626343" y="4480248"/>
              <a:ext cx="1984225" cy="432000"/>
            </a:xfrm>
            <a:prstGeom prst="homePlate">
              <a:avLst>
                <a:gd name="adj" fmla="val 29841"/>
              </a:avLst>
            </a:prstGeom>
            <a:ln>
              <a:prstDash val="sysDo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smtClean="0"/>
                <a:t>データ評価、フィールドバック</a:t>
              </a:r>
              <a:endParaRPr kumimoji="1" lang="ja-JP" altLang="en-US" sz="900" dirty="0"/>
            </a:p>
          </p:txBody>
        </p:sp>
        <p:sp>
          <p:nvSpPr>
            <p:cNvPr id="79" name="ホームベース 78"/>
            <p:cNvSpPr/>
            <p:nvPr/>
          </p:nvSpPr>
          <p:spPr>
            <a:xfrm>
              <a:off x="7326086" y="4407453"/>
              <a:ext cx="484043" cy="576000"/>
            </a:xfrm>
            <a:prstGeom prst="homePlate">
              <a:avLst>
                <a:gd name="adj" fmla="val 27141"/>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smtClean="0">
                  <a:latin typeface="+mn-ea"/>
                </a:rPr>
                <a:t>本番移行</a:t>
              </a:r>
              <a:endParaRPr kumimoji="1" lang="en-US" altLang="ja-JP" sz="900" dirty="0" smtClean="0">
                <a:latin typeface="+mn-ea"/>
              </a:endParaRPr>
            </a:p>
            <a:p>
              <a:pPr algn="ctr"/>
              <a:r>
                <a:rPr kumimoji="1" lang="ja-JP" altLang="en-US" sz="900" dirty="0" smtClean="0">
                  <a:latin typeface="+mn-ea"/>
                </a:rPr>
                <a:t>データ作成</a:t>
              </a:r>
              <a:endParaRPr kumimoji="1" lang="ja-JP" altLang="en-US" sz="900" dirty="0">
                <a:latin typeface="+mn-ea"/>
              </a:endParaRPr>
            </a:p>
          </p:txBody>
        </p:sp>
        <p:sp>
          <p:nvSpPr>
            <p:cNvPr id="80" name="ホームベース 79"/>
            <p:cNvSpPr/>
            <p:nvPr/>
          </p:nvSpPr>
          <p:spPr>
            <a:xfrm>
              <a:off x="6610568" y="4398749"/>
              <a:ext cx="484043" cy="576000"/>
            </a:xfrm>
            <a:prstGeom prst="homePlate">
              <a:avLst>
                <a:gd name="adj" fmla="val 27141"/>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kumimoji="1" lang="ja-JP" altLang="en-US" sz="900" dirty="0" smtClean="0">
                  <a:latin typeface="+mn-ea"/>
                </a:rPr>
                <a:t>事前移行</a:t>
              </a:r>
              <a:endParaRPr kumimoji="1" lang="en-US" altLang="ja-JP" sz="900" dirty="0" smtClean="0">
                <a:latin typeface="+mn-ea"/>
              </a:endParaRPr>
            </a:p>
            <a:p>
              <a:pPr algn="ctr"/>
              <a:r>
                <a:rPr kumimoji="1" lang="ja-JP" altLang="en-US" sz="900" dirty="0" smtClean="0">
                  <a:latin typeface="+mn-ea"/>
                </a:rPr>
                <a:t>データ作成</a:t>
              </a:r>
              <a:endParaRPr kumimoji="1" lang="ja-JP" altLang="en-US" sz="900" dirty="0">
                <a:latin typeface="+mn-ea"/>
              </a:endParaRPr>
            </a:p>
          </p:txBody>
        </p:sp>
        <p:sp>
          <p:nvSpPr>
            <p:cNvPr id="81" name="ホームベース 80"/>
            <p:cNvSpPr/>
            <p:nvPr/>
          </p:nvSpPr>
          <p:spPr>
            <a:xfrm>
              <a:off x="8110749" y="4276821"/>
              <a:ext cx="484043" cy="756000"/>
            </a:xfrm>
            <a:prstGeom prst="homePlate">
              <a:avLst>
                <a:gd name="adj" fmla="val 27141"/>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6000" tIns="37148" rIns="36000" bIns="37148" numCol="1" spcCol="0" rtlCol="0" fromWordArt="0" anchor="ctr" anchorCtr="0" forceAA="0" compatLnSpc="1">
              <a:prstTxWarp prst="textNoShape">
                <a:avLst/>
              </a:prstTxWarp>
              <a:noAutofit/>
            </a:bodyPr>
            <a:lstStyle/>
            <a:p>
              <a:pPr algn="ctr"/>
              <a:r>
                <a:rPr kumimoji="1" lang="ja-JP" altLang="en-US" sz="900" dirty="0" smtClean="0">
                  <a:latin typeface="+mn-ea"/>
                </a:rPr>
                <a:t>利用開始後</a:t>
              </a:r>
              <a:endParaRPr kumimoji="1" lang="en-US" altLang="ja-JP" sz="900" dirty="0" smtClean="0">
                <a:latin typeface="+mn-ea"/>
              </a:endParaRPr>
            </a:p>
            <a:p>
              <a:pPr algn="ctr"/>
              <a:r>
                <a:rPr kumimoji="1" lang="ja-JP" altLang="en-US" sz="900" dirty="0" smtClean="0">
                  <a:latin typeface="+mn-ea"/>
                </a:rPr>
                <a:t>移行</a:t>
              </a:r>
              <a:endParaRPr kumimoji="1" lang="en-US" altLang="ja-JP" sz="900" dirty="0" smtClean="0">
                <a:latin typeface="+mn-ea"/>
              </a:endParaRPr>
            </a:p>
            <a:p>
              <a:pPr algn="ctr"/>
              <a:r>
                <a:rPr kumimoji="1" lang="ja-JP" altLang="en-US" sz="900" dirty="0" smtClean="0">
                  <a:latin typeface="+mn-ea"/>
                </a:rPr>
                <a:t>データ作成</a:t>
              </a:r>
              <a:endParaRPr kumimoji="1" lang="ja-JP" altLang="en-US" sz="900" dirty="0">
                <a:latin typeface="+mn-ea"/>
              </a:endParaRPr>
            </a:p>
          </p:txBody>
        </p:sp>
      </p:grpSp>
      <p:sp>
        <p:nvSpPr>
          <p:cNvPr id="7" name="線吹き出し 1 (枠付き) 6"/>
          <p:cNvSpPr/>
          <p:nvPr/>
        </p:nvSpPr>
        <p:spPr>
          <a:xfrm>
            <a:off x="7326086" y="2799129"/>
            <a:ext cx="2262974" cy="288362"/>
          </a:xfrm>
          <a:prstGeom prst="borderCallout1">
            <a:avLst>
              <a:gd name="adj1" fmla="val 53984"/>
              <a:gd name="adj2" fmla="val 997"/>
              <a:gd name="adj3" fmla="val 838310"/>
              <a:gd name="adj4" fmla="val -12093"/>
            </a:avLst>
          </a:prstGeom>
          <a:solidFill>
            <a:srgbClr val="0070C0"/>
          </a:solidFill>
          <a:ln w="25400">
            <a:solidFill>
              <a:srgbClr val="0070C0"/>
            </a:solidFill>
            <a:headEnd type="none" w="lg" len="med"/>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移行リハーサルの</a:t>
            </a:r>
            <a:r>
              <a:rPr lang="ja-JP" altLang="en-US"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実施</a:t>
            </a:r>
            <a:endPar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線吹き出し 1 (枠付き) 46"/>
          <p:cNvSpPr/>
          <p:nvPr/>
        </p:nvSpPr>
        <p:spPr>
          <a:xfrm>
            <a:off x="1583036" y="5804860"/>
            <a:ext cx="3221437" cy="288362"/>
          </a:xfrm>
          <a:prstGeom prst="borderCallout1">
            <a:avLst>
              <a:gd name="adj1" fmla="val 36367"/>
              <a:gd name="adj2" fmla="val 100029"/>
              <a:gd name="adj3" fmla="val 79678"/>
              <a:gd name="adj4" fmla="val 160573"/>
            </a:avLst>
          </a:prstGeom>
          <a:solidFill>
            <a:srgbClr val="0070C0"/>
          </a:solidFill>
          <a:ln w="25400">
            <a:solidFill>
              <a:srgbClr val="0070C0"/>
            </a:solidFill>
            <a:headEnd type="none" w="lg" len="med"/>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873125" fontAlgn="auto">
              <a:spcBef>
                <a:spcPts val="0"/>
              </a:spcBef>
              <a:spcAft>
                <a:spcPts val="0"/>
              </a:spcAft>
              <a:buClr>
                <a:srgbClr val="0000FF"/>
              </a:buClr>
              <a:buSzPct val="80000"/>
              <a:defRPr/>
            </a:pPr>
            <a:r>
              <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移行ツール活用による品質向上</a:t>
            </a:r>
          </a:p>
        </p:txBody>
      </p:sp>
      <p:sp>
        <p:nvSpPr>
          <p:cNvPr id="8" name="正方形/長方形 7"/>
          <p:cNvSpPr/>
          <p:nvPr/>
        </p:nvSpPr>
        <p:spPr>
          <a:xfrm>
            <a:off x="4626343" y="3525520"/>
            <a:ext cx="4751338" cy="273932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線吹き出し 1 (枠付き) 48"/>
          <p:cNvSpPr/>
          <p:nvPr/>
        </p:nvSpPr>
        <p:spPr>
          <a:xfrm>
            <a:off x="4801183" y="2595297"/>
            <a:ext cx="2262974" cy="288362"/>
          </a:xfrm>
          <a:prstGeom prst="borderCallout1">
            <a:avLst>
              <a:gd name="adj1" fmla="val 99787"/>
              <a:gd name="adj2" fmla="val 49934"/>
              <a:gd name="adj3" fmla="val 316854"/>
              <a:gd name="adj4" fmla="val 84435"/>
            </a:avLst>
          </a:prstGeom>
          <a:solidFill>
            <a:srgbClr val="0070C0"/>
          </a:solidFill>
          <a:ln w="25400">
            <a:solidFill>
              <a:srgbClr val="0070C0"/>
            </a:solidFill>
            <a:headEnd type="none" w="lg" len="med"/>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873125" fontAlgn="auto">
              <a:spcBef>
                <a:spcPts val="0"/>
              </a:spcBef>
              <a:spcAft>
                <a:spcPts val="0"/>
              </a:spcAft>
              <a:buClr>
                <a:srgbClr val="0000FF"/>
              </a:buClr>
              <a:buSzPct val="80000"/>
              <a:defRPr/>
            </a:pPr>
            <a:r>
              <a:rPr lang="ja-JP" altLang="en-US"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移行支援体制の確立</a:t>
            </a:r>
          </a:p>
        </p:txBody>
      </p:sp>
      <p:sp>
        <p:nvSpPr>
          <p:cNvPr id="53" name="ホームベース 52"/>
          <p:cNvSpPr/>
          <p:nvPr/>
        </p:nvSpPr>
        <p:spPr>
          <a:xfrm>
            <a:off x="6649068" y="5423466"/>
            <a:ext cx="1065551" cy="193115"/>
          </a:xfrm>
          <a:prstGeom prst="homePlat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9250" tIns="29250" rIns="29250" bIns="29250" numCol="1" spcCol="0" rtlCol="0" fromWordArt="0" anchor="ctr" anchorCtr="0" forceAA="0" compatLnSpc="1">
            <a:prstTxWarp prst="textNoShape">
              <a:avLst/>
            </a:prstTxWarp>
            <a:noAutofit/>
          </a:bodyPr>
          <a:lstStyle/>
          <a:p>
            <a:pPr algn="ctr"/>
            <a:r>
              <a:rPr kumimoji="1" lang="ja-JP" altLang="en-US" sz="894" dirty="0" smtClean="0"/>
              <a:t>フィールドテスト</a:t>
            </a:r>
            <a:endParaRPr kumimoji="1" lang="en-US" altLang="ja-JP" sz="894" dirty="0" smtClean="0"/>
          </a:p>
        </p:txBody>
      </p:sp>
    </p:spTree>
    <p:extLst>
      <p:ext uri="{BB962C8B-B14F-4D97-AF65-F5344CB8AC3E}">
        <p14:creationId xmlns:p14="http://schemas.microsoft.com/office/powerpoint/2010/main" val="393218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3. </a:t>
            </a:r>
            <a:r>
              <a:rPr lang="ja-JP" altLang="en-US" dirty="0" smtClean="0"/>
              <a:t>標準</a:t>
            </a:r>
            <a:r>
              <a:rPr lang="ja-JP" altLang="en-US" dirty="0"/>
              <a:t>導入</a:t>
            </a:r>
            <a:r>
              <a:rPr lang="ja-JP" altLang="en-US" dirty="0" smtClean="0"/>
              <a:t>スケジュール（</a:t>
            </a:r>
            <a:r>
              <a:rPr lang="en-US" altLang="ja-JP" dirty="0" smtClean="0"/>
              <a:t>2/4</a:t>
            </a:r>
            <a:r>
              <a:rPr lang="ja-JP" altLang="en-US" dirty="0" smtClean="0"/>
              <a:t>）</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42787779"/>
              </p:ext>
            </p:extLst>
          </p:nvPr>
        </p:nvGraphicFramePr>
        <p:xfrm>
          <a:off x="381000" y="1232961"/>
          <a:ext cx="9144000" cy="5144880"/>
        </p:xfrm>
        <a:graphic>
          <a:graphicData uri="http://schemas.openxmlformats.org/drawingml/2006/table">
            <a:tbl>
              <a:tblPr firstRow="1" bandRow="1">
                <a:tableStyleId>{21E4AEA4-8DFA-4A89-87EB-49C32662AFE0}</a:tableStyleId>
              </a:tblPr>
              <a:tblGrid>
                <a:gridCol w="3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944000">
                  <a:extLst>
                    <a:ext uri="{9D8B030D-6E8A-4147-A177-3AD203B41FA5}">
                      <a16:colId xmlns:a16="http://schemas.microsoft.com/office/drawing/2014/main" val="20002"/>
                    </a:ext>
                  </a:extLst>
                </a:gridCol>
                <a:gridCol w="555750">
                  <a:extLst>
                    <a:ext uri="{9D8B030D-6E8A-4147-A177-3AD203B41FA5}">
                      <a16:colId xmlns:a16="http://schemas.microsoft.com/office/drawing/2014/main" val="20003"/>
                    </a:ext>
                  </a:extLst>
                </a:gridCol>
                <a:gridCol w="438750">
                  <a:extLst>
                    <a:ext uri="{9D8B030D-6E8A-4147-A177-3AD203B41FA5}">
                      <a16:colId xmlns:a16="http://schemas.microsoft.com/office/drawing/2014/main" val="20004"/>
                    </a:ext>
                  </a:extLst>
                </a:gridCol>
                <a:gridCol w="438750">
                  <a:extLst>
                    <a:ext uri="{9D8B030D-6E8A-4147-A177-3AD203B41FA5}">
                      <a16:colId xmlns:a16="http://schemas.microsoft.com/office/drawing/2014/main" val="20005"/>
                    </a:ext>
                  </a:extLst>
                </a:gridCol>
                <a:gridCol w="438750">
                  <a:extLst>
                    <a:ext uri="{9D8B030D-6E8A-4147-A177-3AD203B41FA5}">
                      <a16:colId xmlns:a16="http://schemas.microsoft.com/office/drawing/2014/main" val="20006"/>
                    </a:ext>
                  </a:extLst>
                </a:gridCol>
                <a:gridCol w="4248000">
                  <a:extLst>
                    <a:ext uri="{9D8B030D-6E8A-4147-A177-3AD203B41FA5}">
                      <a16:colId xmlns:a16="http://schemas.microsoft.com/office/drawing/2014/main" val="20007"/>
                    </a:ext>
                  </a:extLst>
                </a:gridCol>
              </a:tblGrid>
              <a:tr h="186665">
                <a:tc>
                  <a:txBody>
                    <a:bodyPr/>
                    <a:lstStyle/>
                    <a:p>
                      <a:pPr algn="ctr"/>
                      <a:r>
                        <a:rPr kumimoji="1" lang="en-US" altLang="ja-JP" sz="1000" dirty="0" smtClean="0">
                          <a:latin typeface="+mn-ea"/>
                          <a:ea typeface="+mn-ea"/>
                        </a:rPr>
                        <a:t>#</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タスク区分</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カテゴリ</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駅ビル会社</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貴社</a:t>
                      </a:r>
                    </a:p>
                  </a:txBody>
                  <a:tcPr marL="36000" marR="36000" marT="36000" marB="36000" anchor="ctr"/>
                </a:tc>
                <a:tc>
                  <a:txBody>
                    <a:bodyPr/>
                    <a:lstStyle/>
                    <a:p>
                      <a:pPr algn="ctr"/>
                      <a:r>
                        <a:rPr kumimoji="1" lang="ja-JP" altLang="en-US" sz="1000" dirty="0" smtClean="0">
                          <a:latin typeface="+mn-ea"/>
                          <a:ea typeface="+mn-ea"/>
                        </a:rPr>
                        <a:t>弊社</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タスク概要</a:t>
                      </a:r>
                      <a:endParaRPr kumimoji="1" lang="ja-JP" altLang="en-US" sz="1000" dirty="0">
                        <a:latin typeface="+mn-ea"/>
                        <a:ea typeface="+mn-ea"/>
                      </a:endParaRPr>
                    </a:p>
                  </a:txBody>
                  <a:tcPr marL="36000" marR="36000" marT="36000" marB="36000" anchor="ctr"/>
                </a:tc>
                <a:extLst>
                  <a:ext uri="{0D108BD9-81ED-4DB2-BD59-A6C34878D82A}">
                    <a16:rowId xmlns:a16="http://schemas.microsoft.com/office/drawing/2014/main" val="10000"/>
                  </a:ext>
                </a:extLst>
              </a:tr>
              <a:tr h="181141">
                <a:tc>
                  <a:txBody>
                    <a:bodyPr/>
                    <a:lstStyle/>
                    <a:p>
                      <a:pPr algn="ctr"/>
                      <a:r>
                        <a:rPr kumimoji="1" lang="en-US" altLang="ja-JP" sz="1100" dirty="0" smtClean="0">
                          <a:latin typeface="+mn-ea"/>
                          <a:ea typeface="+mn-ea"/>
                        </a:rPr>
                        <a:t>1</a:t>
                      </a:r>
                      <a:endParaRPr kumimoji="1" lang="ja-JP" altLang="en-US" sz="1100" dirty="0">
                        <a:latin typeface="+mn-ea"/>
                        <a:ea typeface="+mn-ea"/>
                      </a:endParaRPr>
                    </a:p>
                  </a:txBody>
                  <a:tcPr marL="36000" marR="36000" marT="36000" marB="36000" anchor="ctr"/>
                </a:tc>
                <a:tc rowSpan="6">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イベント</a:t>
                      </a:r>
                    </a:p>
                  </a:txBody>
                  <a:tcPr marL="36000" marR="36000" marT="36000" marB="36000"/>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ea typeface="+mn-ea"/>
                          <a:cs typeface="Meiryo UI" pitchFamily="50" charset="-128"/>
                        </a:rPr>
                        <a:t>システム導入</a:t>
                      </a:r>
                      <a:r>
                        <a:rPr kumimoji="1" lang="ja-JP" altLang="en-US" sz="1100" dirty="0" smtClean="0">
                          <a:latin typeface="+mn-ea"/>
                          <a:ea typeface="+mn-ea"/>
                          <a:cs typeface="Meiryo UI" pitchFamily="50" charset="-128"/>
                        </a:rPr>
                        <a:t>説明会</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en-US" altLang="ja-JP" sz="1100" dirty="0" smtClean="0">
                        <a:latin typeface="+mn-ea"/>
                        <a:ea typeface="+mn-ea"/>
                        <a:cs typeface="Meiryo UI" pitchFamily="50" charset="-128"/>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〇</a:t>
                      </a:r>
                    </a:p>
                  </a:txBody>
                  <a:tcPr marL="36000" marR="36000" marT="36000" marB="36000" anchor="ctr"/>
                </a:tc>
                <a:tc>
                  <a:txBody>
                    <a:bodyPr/>
                    <a:lstStyle/>
                    <a:p>
                      <a:r>
                        <a:rPr kumimoji="1" lang="ja-JP" altLang="en-US" sz="1100" dirty="0" smtClean="0">
                          <a:solidFill>
                            <a:schemeClr val="tx1"/>
                          </a:solidFill>
                          <a:latin typeface="+mn-ea"/>
                          <a:ea typeface="+mn-ea"/>
                        </a:rPr>
                        <a:t>駅ビル各社と駅ビル営業共通システムを導入のキックオフを実施する。</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1"/>
                  </a:ext>
                </a:extLst>
              </a:tr>
              <a:tr h="186665">
                <a:tc>
                  <a:txBody>
                    <a:bodyPr/>
                    <a:lstStyle/>
                    <a:p>
                      <a:pPr algn="ctr"/>
                      <a:r>
                        <a:rPr kumimoji="1" lang="en-US" altLang="ja-JP" sz="1100" dirty="0" smtClean="0">
                          <a:latin typeface="+mn-ea"/>
                          <a:ea typeface="+mn-ea"/>
                        </a:rPr>
                        <a:t>2</a:t>
                      </a:r>
                      <a:endParaRPr kumimoji="1" lang="ja-JP" altLang="en-US" sz="1100" dirty="0">
                        <a:latin typeface="+mn-ea"/>
                        <a:ea typeface="+mn-ea"/>
                      </a:endParaRPr>
                    </a:p>
                  </a:txBody>
                  <a:tcPr marL="36000" marR="36000" marT="36000" marB="36000" anchor="ctr"/>
                </a:tc>
                <a:tc v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ea typeface="+mn-ea"/>
                          <a:cs typeface="Meiryo UI" pitchFamily="50" charset="-128"/>
                        </a:rPr>
                        <a:t>端末発注</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100" b="0" u="none" strike="noStrike" dirty="0" smtClean="0">
                          <a:solidFill>
                            <a:schemeClr val="tx1"/>
                          </a:solidFill>
                          <a:effectLst/>
                          <a:latin typeface="+mn-ea"/>
                          <a:ea typeface="+mn-ea"/>
                        </a:rPr>
                        <a:t>端末の発注契約及び本導入対応の契約を締結頂きます。</a:t>
                      </a:r>
                      <a:endParaRPr lang="en-US" altLang="ja-JP" sz="1100" b="0" u="none" strike="noStrike" dirty="0" smtClean="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3783315707"/>
                  </a:ext>
                </a:extLst>
              </a:tr>
              <a:tr h="306655">
                <a:tc>
                  <a:txBody>
                    <a:bodyPr/>
                    <a:lstStyle/>
                    <a:p>
                      <a:pPr algn="ctr"/>
                      <a:r>
                        <a:rPr kumimoji="1" lang="en-US" altLang="ja-JP" sz="1100" dirty="0" smtClean="0">
                          <a:latin typeface="+mn-ea"/>
                          <a:ea typeface="+mn-ea"/>
                        </a:rPr>
                        <a:t>3</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ea typeface="+mn-ea"/>
                          <a:cs typeface="Meiryo UI" pitchFamily="50" charset="-128"/>
                        </a:rPr>
                        <a:t>テナント様へシステム導入告知</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r>
                        <a:rPr kumimoji="1" lang="ja-JP" altLang="en-US" sz="1100" dirty="0" smtClean="0">
                          <a:solidFill>
                            <a:schemeClr val="tx1"/>
                          </a:solidFill>
                          <a:latin typeface="+mn-ea"/>
                          <a:ea typeface="+mn-ea"/>
                        </a:rPr>
                        <a:t>テナント様向けに、駅ビル共通営業システムを導入することや運用開始前や運用開始後に実施して頂きたい事柄を周知する。</a:t>
                      </a:r>
                    </a:p>
                  </a:txBody>
                  <a:tcPr marL="36000" marR="36000" marT="36000" marB="36000" anchor="ctr"/>
                </a:tc>
                <a:extLst>
                  <a:ext uri="{0D108BD9-81ED-4DB2-BD59-A6C34878D82A}">
                    <a16:rowId xmlns:a16="http://schemas.microsoft.com/office/drawing/2014/main" val="10002"/>
                  </a:ext>
                </a:extLst>
              </a:tr>
              <a:tr h="181141">
                <a:tc>
                  <a:txBody>
                    <a:bodyPr/>
                    <a:lstStyle/>
                    <a:p>
                      <a:pPr algn="ctr"/>
                      <a:r>
                        <a:rPr kumimoji="1" lang="en-US" altLang="ja-JP" sz="1100" dirty="0" smtClean="0">
                          <a:latin typeface="+mn-ea"/>
                          <a:ea typeface="+mn-ea"/>
                        </a:rPr>
                        <a:t>4</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ea typeface="+mn-ea"/>
                          <a:cs typeface="Meiryo UI" pitchFamily="50" charset="-128"/>
                        </a:rPr>
                        <a:t>駅ビル会社向け操作説明会</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教育</a:t>
                      </a:r>
                    </a:p>
                  </a:txBody>
                  <a:tcPr marL="36000" marR="36000" marT="36000" marB="36000" anchor="ctr"/>
                </a:tc>
                <a:tc>
                  <a:txBody>
                    <a:bodyPr/>
                    <a:lstStyle/>
                    <a:p>
                      <a:pPr algn="ctr"/>
                      <a:r>
                        <a:rPr kumimoji="1" lang="ja-JP" altLang="en-US" sz="1100" dirty="0" smtClean="0">
                          <a:solidFill>
                            <a:schemeClr val="tx1"/>
                          </a:solidFill>
                          <a:latin typeface="+mn-ea"/>
                          <a:ea typeface="+mn-ea"/>
                        </a:rPr>
                        <a:t>△</a:t>
                      </a:r>
                    </a:p>
                  </a:txBody>
                  <a:tcPr marL="36000" marR="36000" marT="36000" marB="36000" anchor="ctr"/>
                </a:tc>
                <a:tc>
                  <a:txBody>
                    <a:bodyPr/>
                    <a:lstStyle/>
                    <a:p>
                      <a:pPr algn="ctr"/>
                      <a:r>
                        <a:rPr kumimoji="1" lang="ja-JP" altLang="en-US" sz="1100" dirty="0" smtClean="0">
                          <a:solidFill>
                            <a:schemeClr val="tx1"/>
                          </a:solidFill>
                          <a:latin typeface="+mn-ea"/>
                          <a:ea typeface="+mn-ea"/>
                        </a:rPr>
                        <a:t>◎</a:t>
                      </a:r>
                    </a:p>
                  </a:txBody>
                  <a:tcPr marL="36000" marR="36000" marT="36000" marB="36000" anchor="ctr"/>
                </a:tc>
                <a:tc>
                  <a:txBody>
                    <a:bodyPr/>
                    <a:lstStyle/>
                    <a:p>
                      <a:pPr algn="ctr"/>
                      <a:r>
                        <a:rPr kumimoji="1" lang="ja-JP" altLang="en-US" sz="1100" dirty="0" smtClean="0">
                          <a:solidFill>
                            <a:schemeClr val="tx1"/>
                          </a:solidFill>
                          <a:latin typeface="+mn-ea"/>
                          <a:ea typeface="+mn-ea"/>
                        </a:rPr>
                        <a:t>○</a:t>
                      </a:r>
                    </a:p>
                  </a:txBody>
                  <a:tcPr marL="36000" marR="36000" marT="36000" marB="36000" anchor="ctr"/>
                </a:tc>
                <a:tc>
                  <a:txBody>
                    <a:bodyPr/>
                    <a:lstStyle/>
                    <a:p>
                      <a:r>
                        <a:rPr kumimoji="1" lang="ja-JP" altLang="en-US" sz="1100" dirty="0" smtClean="0">
                          <a:solidFill>
                            <a:schemeClr val="tx1"/>
                          </a:solidFill>
                          <a:latin typeface="+mn-ea"/>
                          <a:ea typeface="+mn-ea"/>
                        </a:rPr>
                        <a:t>駅ビル会社向けに、駅ビル共通営業システムの操作説明会を実施する。</a:t>
                      </a:r>
                    </a:p>
                  </a:txBody>
                  <a:tcPr marL="36000" marR="36000" marT="36000" marB="36000" anchor="ctr"/>
                </a:tc>
                <a:extLst>
                  <a:ext uri="{0D108BD9-81ED-4DB2-BD59-A6C34878D82A}">
                    <a16:rowId xmlns:a16="http://schemas.microsoft.com/office/drawing/2014/main" val="10003"/>
                  </a:ext>
                </a:extLst>
              </a:tr>
              <a:tr h="181141">
                <a:tc>
                  <a:txBody>
                    <a:bodyPr/>
                    <a:lstStyle/>
                    <a:p>
                      <a:pPr algn="ctr"/>
                      <a:r>
                        <a:rPr kumimoji="1" lang="en-US" altLang="ja-JP" sz="1100" dirty="0" smtClean="0">
                          <a:latin typeface="+mn-ea"/>
                          <a:ea typeface="+mn-ea"/>
                        </a:rPr>
                        <a:t>5</a:t>
                      </a:r>
                      <a:endParaRPr kumimoji="1" lang="ja-JP" altLang="en-US" sz="1100" dirty="0">
                        <a:latin typeface="+mn-ea"/>
                        <a:ea typeface="+mn-ea"/>
                      </a:endParaRPr>
                    </a:p>
                  </a:txBody>
                  <a:tcPr marL="36000" marR="36000" marT="36000" marB="36000" anchor="ctr"/>
                </a:tc>
                <a:tc v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端末納品</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100" b="0" u="none" strike="noStrike" dirty="0" smtClean="0">
                          <a:solidFill>
                            <a:schemeClr val="tx1"/>
                          </a:solidFill>
                          <a:effectLst/>
                          <a:latin typeface="+mn-ea"/>
                          <a:ea typeface="+mn-ea"/>
                        </a:rPr>
                        <a:t>トラックで納品し、カゴ車積載の端末と、梱包された機材を納品します。</a:t>
                      </a:r>
                      <a:endParaRPr lang="en-US" altLang="ja-JP" sz="1100" b="0" u="none" strike="noStrike" dirty="0" smtClean="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16565348"/>
                  </a:ext>
                </a:extLst>
              </a:tr>
              <a:tr h="181141">
                <a:tc>
                  <a:txBody>
                    <a:bodyPr/>
                    <a:lstStyle/>
                    <a:p>
                      <a:pPr algn="ctr"/>
                      <a:r>
                        <a:rPr kumimoji="1" lang="en-US" altLang="ja-JP" sz="1100" dirty="0" smtClean="0">
                          <a:latin typeface="+mn-ea"/>
                          <a:ea typeface="+mn-ea"/>
                        </a:rPr>
                        <a:t>6</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テナント様向け説明会</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教育</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r>
                        <a:rPr kumimoji="1" lang="ja-JP" altLang="en-US" sz="1100" dirty="0" smtClean="0">
                          <a:solidFill>
                            <a:schemeClr val="tx1"/>
                          </a:solidFill>
                          <a:latin typeface="+mn-ea"/>
                          <a:ea typeface="+mn-ea"/>
                        </a:rPr>
                        <a:t>テナント様向けに、駅ビル共通営業システムの操作説明会を実施する。</a:t>
                      </a:r>
                    </a:p>
                  </a:txBody>
                  <a:tcPr marL="36000" marR="36000" marT="36000" marB="36000" anchor="ctr"/>
                </a:tc>
                <a:extLst>
                  <a:ext uri="{0D108BD9-81ED-4DB2-BD59-A6C34878D82A}">
                    <a16:rowId xmlns:a16="http://schemas.microsoft.com/office/drawing/2014/main" val="10004"/>
                  </a:ext>
                </a:extLst>
              </a:tr>
              <a:tr h="306655">
                <a:tc>
                  <a:txBody>
                    <a:bodyPr/>
                    <a:lstStyle/>
                    <a:p>
                      <a:pPr algn="ctr"/>
                      <a:r>
                        <a:rPr kumimoji="1" lang="en-US" altLang="ja-JP" sz="1100" dirty="0" smtClean="0">
                          <a:latin typeface="+mn-ea"/>
                          <a:ea typeface="+mn-ea"/>
                        </a:rPr>
                        <a:t>7</a:t>
                      </a:r>
                      <a:endParaRPr kumimoji="1" lang="ja-JP" altLang="en-US" sz="1100" dirty="0">
                        <a:latin typeface="+mn-ea"/>
                        <a:ea typeface="+mn-ea"/>
                      </a:endParaRPr>
                    </a:p>
                  </a:txBody>
                  <a:tcPr marL="36000" marR="36000" marT="36000" marB="36000" anchor="ctr"/>
                </a:tc>
                <a:tc rowSpan="3">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調査・準備</a:t>
                      </a: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zh-TW" altLang="en-US" sz="1100" dirty="0" smtClean="0">
                          <a:solidFill>
                            <a:schemeClr val="tx1"/>
                          </a:solidFill>
                          <a:latin typeface="+mn-ea"/>
                          <a:ea typeface="+mn-ea"/>
                        </a:rPr>
                        <a:t>現状調査、影響範囲調査</a:t>
                      </a:r>
                    </a:p>
                  </a:txBody>
                  <a:tcPr marL="36000" marR="36000" marT="36000" marB="36000" anchor="ctr"/>
                </a:tc>
                <a:tc>
                  <a:txBody>
                    <a:bodyPr/>
                    <a:lstStyle/>
                    <a:p>
                      <a:pPr algn="ctr"/>
                      <a:r>
                        <a:rPr lang="ja-JP" altLang="en-US" sz="1100" dirty="0" smtClean="0">
                          <a:solidFill>
                            <a:schemeClr val="tx1"/>
                          </a:solidFill>
                          <a:latin typeface="+mn-ea"/>
                          <a:ea typeface="+mn-ea"/>
                        </a:rPr>
                        <a:t>導入</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a:t>
                      </a:r>
                      <a:endParaRPr lang="ja-JP" altLang="en-US" sz="1100" dirty="0">
                        <a:solidFill>
                          <a:schemeClr val="tx1"/>
                        </a:solidFill>
                        <a:latin typeface="+mn-ea"/>
                        <a:ea typeface="+mn-ea"/>
                      </a:endParaRPr>
                    </a:p>
                  </a:txBody>
                  <a:tcPr marL="36000" marR="36000" marT="36000" marB="36000" anchor="ctr"/>
                </a:tc>
                <a:tc>
                  <a:txBody>
                    <a:bodyPr/>
                    <a:lstStyle/>
                    <a:p>
                      <a:r>
                        <a:rPr lang="ja-JP" altLang="en-US" sz="1100" dirty="0" smtClean="0">
                          <a:solidFill>
                            <a:schemeClr val="tx1"/>
                          </a:solidFill>
                          <a:latin typeface="+mn-ea"/>
                          <a:ea typeface="+mn-ea"/>
                        </a:rPr>
                        <a:t>現状調査（現行システム、端末、ネットワーク等）、及びシステム切替による影響範囲の調査を実施する。</a:t>
                      </a:r>
                      <a:endParaRPr lang="ja-JP" altLang="en-US" sz="1100" dirty="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5"/>
                  </a:ext>
                </a:extLst>
              </a:tr>
              <a:tr h="306655">
                <a:tc>
                  <a:txBody>
                    <a:bodyPr/>
                    <a:lstStyle/>
                    <a:p>
                      <a:pPr algn="ctr"/>
                      <a:r>
                        <a:rPr kumimoji="1" lang="en-US" altLang="ja-JP" sz="1100" dirty="0" smtClean="0">
                          <a:latin typeface="+mn-ea"/>
                          <a:ea typeface="+mn-ea"/>
                        </a:rPr>
                        <a:t>8</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システム切替方針・方法の検討</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現状調査・影響範囲調査の結果を踏まえ、システム切替方針、方法を検討する。</a:t>
                      </a:r>
                      <a:endParaRPr kumimoji="1" lang="ja-JP" altLang="en-US" sz="1100" dirty="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6"/>
                  </a:ext>
                </a:extLst>
              </a:tr>
              <a:tr h="306655">
                <a:tc>
                  <a:txBody>
                    <a:bodyPr/>
                    <a:lstStyle/>
                    <a:p>
                      <a:pPr algn="ctr"/>
                      <a:r>
                        <a:rPr kumimoji="1" lang="en-US" altLang="ja-JP" sz="1100" dirty="0" smtClean="0">
                          <a:latin typeface="+mn-ea"/>
                          <a:ea typeface="+mn-ea"/>
                        </a:rPr>
                        <a:t>9</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solidFill>
                            <a:schemeClr val="tx1"/>
                          </a:solidFill>
                          <a:latin typeface="+mn-ea"/>
                          <a:ea typeface="+mn-ea"/>
                        </a:rPr>
                        <a:t>移行切替計画書、手順書作成</a:t>
                      </a:r>
                      <a:endParaRPr kumimoji="1" lang="ja-JP" altLang="en-US" sz="1100" dirty="0" smtClean="0">
                        <a:solidFill>
                          <a:schemeClr val="tx1"/>
                        </a:solidFill>
                        <a:latin typeface="+mn-ea"/>
                        <a:ea typeface="+mn-ea"/>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駅ビル各社の状況を勘案した、移行切替作業（データ移行、システム切替等）の計画書及び手順書を作成する。</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7"/>
                  </a:ext>
                </a:extLst>
              </a:tr>
              <a:tr h="306655">
                <a:tc>
                  <a:txBody>
                    <a:bodyPr/>
                    <a:lstStyle/>
                    <a:p>
                      <a:pPr algn="ctr"/>
                      <a:r>
                        <a:rPr kumimoji="1" lang="en-US" altLang="ja-JP" sz="1100" dirty="0" smtClean="0">
                          <a:latin typeface="+mn-ea"/>
                          <a:ea typeface="+mn-ea"/>
                        </a:rPr>
                        <a:t>10</a:t>
                      </a:r>
                      <a:endParaRPr kumimoji="1" lang="ja-JP" altLang="en-US" sz="1100" dirty="0">
                        <a:latin typeface="+mn-ea"/>
                        <a:ea typeface="+mn-ea"/>
                      </a:endParaRPr>
                    </a:p>
                  </a:txBody>
                  <a:tcPr marL="36000" marR="36000" marT="36000" marB="36000" anchor="ctr"/>
                </a:tc>
                <a:tc rowSpan="6">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決済端末</a:t>
                      </a:r>
                    </a:p>
                  </a:txBody>
                  <a:tcPr marL="36000" marR="36000" marT="36000" marB="36000">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現地調査</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l" fontAlgn="ctr"/>
                      <a:r>
                        <a:rPr lang="ja-JP" altLang="en-US" sz="1100" b="0" u="none" strike="noStrike" dirty="0" smtClean="0">
                          <a:solidFill>
                            <a:schemeClr val="tx1"/>
                          </a:solidFill>
                          <a:effectLst/>
                          <a:latin typeface="+mn-ea"/>
                          <a:ea typeface="+mn-ea"/>
                        </a:rPr>
                        <a:t>夜間入替をスムースに対応する為、テナント様に設置されている現行端末の設置環境を確認します。</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306655">
                <a:tc>
                  <a:txBody>
                    <a:bodyPr/>
                    <a:lstStyle/>
                    <a:p>
                      <a:pPr algn="ctr"/>
                      <a:r>
                        <a:rPr kumimoji="1" lang="en-US" altLang="ja-JP" sz="1100" dirty="0" smtClean="0">
                          <a:latin typeface="+mn-ea"/>
                          <a:ea typeface="+mn-ea"/>
                        </a:rPr>
                        <a:t>11</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ea typeface="+mn-ea"/>
                        </a:rPr>
                        <a:t>店舗別端末設置計画作成</a:t>
                      </a:r>
                      <a:endParaRPr kumimoji="1" lang="ja-JP" altLang="en-US" sz="1100" dirty="0" smtClean="0">
                        <a:latin typeface="+mn-ea"/>
                        <a:ea typeface="+mn-ea"/>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店舗別に繁忙期等、考慮事項があることを想定し、店舗別の決済端末設置計画を策定する。</a:t>
                      </a:r>
                    </a:p>
                  </a:txBody>
                  <a:tcPr marL="36000" marR="36000" marT="36000" marB="36000" anchor="ctr"/>
                </a:tc>
                <a:extLst>
                  <a:ext uri="{0D108BD9-81ED-4DB2-BD59-A6C34878D82A}">
                    <a16:rowId xmlns:a16="http://schemas.microsoft.com/office/drawing/2014/main" val="10009"/>
                  </a:ext>
                </a:extLst>
              </a:tr>
              <a:tr h="186665">
                <a:tc>
                  <a:txBody>
                    <a:bodyPr/>
                    <a:lstStyle/>
                    <a:p>
                      <a:pPr algn="ctr"/>
                      <a:r>
                        <a:rPr kumimoji="1" lang="en-US" altLang="ja-JP" sz="1100" dirty="0" smtClean="0">
                          <a:latin typeface="+mn-ea"/>
                          <a:ea typeface="+mn-ea"/>
                        </a:rPr>
                        <a:t>12</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端末情報登録</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100" b="0" u="none" strike="noStrike" dirty="0" smtClean="0">
                          <a:solidFill>
                            <a:schemeClr val="tx1"/>
                          </a:solidFill>
                          <a:effectLst/>
                          <a:latin typeface="+mn-ea"/>
                          <a:ea typeface="+mn-ea"/>
                        </a:rPr>
                        <a:t>受領したテナント情報、端末一覧、端末発注書を元に</a:t>
                      </a:r>
                      <a:r>
                        <a:rPr lang="en-US" altLang="ja-JP" sz="1100" b="0" u="none" strike="noStrike" dirty="0" smtClean="0">
                          <a:solidFill>
                            <a:schemeClr val="tx1"/>
                          </a:solidFill>
                          <a:effectLst/>
                          <a:latin typeface="+mn-ea"/>
                          <a:ea typeface="+mn-ea"/>
                        </a:rPr>
                        <a:t>NTT</a:t>
                      </a:r>
                      <a:r>
                        <a:rPr lang="ja-JP" altLang="en-US" sz="1100" b="0" u="none" strike="noStrike" dirty="0" smtClean="0">
                          <a:solidFill>
                            <a:schemeClr val="tx1"/>
                          </a:solidFill>
                          <a:effectLst/>
                          <a:latin typeface="+mn-ea"/>
                          <a:ea typeface="+mn-ea"/>
                        </a:rPr>
                        <a:t>データセンタへの情報登録を行います。</a:t>
                      </a:r>
                      <a:endParaRPr lang="en-US" altLang="ja-JP" sz="1100" b="0" u="none" strike="noStrike" dirty="0" smtClean="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10"/>
                  </a:ext>
                </a:extLst>
              </a:tr>
              <a:tr h="186665">
                <a:tc>
                  <a:txBody>
                    <a:bodyPr/>
                    <a:lstStyle/>
                    <a:p>
                      <a:pPr algn="ctr"/>
                      <a:r>
                        <a:rPr kumimoji="1" lang="en-US" altLang="ja-JP" sz="1100" dirty="0" smtClean="0">
                          <a:latin typeface="+mn-ea"/>
                          <a:ea typeface="+mn-ea"/>
                        </a:rPr>
                        <a:t>13</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100" dirty="0" smtClean="0">
                        <a:latin typeface="+mn-ea"/>
                        <a:ea typeface="+mn-ea"/>
                      </a:endParaRPr>
                    </a:p>
                  </a:txBody>
                  <a:tcPr marL="74295" marR="74295" marT="37148" marB="37148">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回線確認</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駅ビル会社のネットワーク敷設状況を確認します。</a:t>
                      </a:r>
                    </a:p>
                  </a:txBody>
                  <a:tcPr marL="36000" marR="36000" marT="36000" marB="36000" anchor="ctr"/>
                </a:tc>
                <a:extLst>
                  <a:ext uri="{0D108BD9-81ED-4DB2-BD59-A6C34878D82A}">
                    <a16:rowId xmlns:a16="http://schemas.microsoft.com/office/drawing/2014/main" val="778658888"/>
                  </a:ext>
                </a:extLst>
              </a:tr>
              <a:tr h="186665">
                <a:tc>
                  <a:txBody>
                    <a:bodyPr/>
                    <a:lstStyle/>
                    <a:p>
                      <a:pPr algn="ctr"/>
                      <a:r>
                        <a:rPr kumimoji="1" lang="en-US" altLang="ja-JP" sz="1100" dirty="0" smtClean="0">
                          <a:latin typeface="+mn-ea"/>
                          <a:ea typeface="+mn-ea"/>
                        </a:rPr>
                        <a:t>14</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100" dirty="0" smtClean="0">
                        <a:latin typeface="+mn-ea"/>
                        <a:ea typeface="+mn-ea"/>
                      </a:endParaRPr>
                    </a:p>
                  </a:txBody>
                  <a:tcPr marL="74295" marR="74295" marT="37148" marB="37148">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接続確認</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駅ビル会社のネットワークに接続し動作確認試験を行います。</a:t>
                      </a:r>
                    </a:p>
                  </a:txBody>
                  <a:tcPr marL="36000" marR="36000" marT="36000" marB="36000" anchor="ctr"/>
                </a:tc>
                <a:extLst>
                  <a:ext uri="{0D108BD9-81ED-4DB2-BD59-A6C34878D82A}">
                    <a16:rowId xmlns:a16="http://schemas.microsoft.com/office/drawing/2014/main" val="3289682258"/>
                  </a:ext>
                </a:extLst>
              </a:tr>
              <a:tr h="186665">
                <a:tc>
                  <a:txBody>
                    <a:bodyPr/>
                    <a:lstStyle/>
                    <a:p>
                      <a:pPr algn="ctr"/>
                      <a:r>
                        <a:rPr kumimoji="1" lang="en-US" altLang="ja-JP" sz="1100" dirty="0" smtClean="0">
                          <a:latin typeface="+mn-ea"/>
                          <a:ea typeface="+mn-ea"/>
                        </a:rPr>
                        <a:t>15</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100" dirty="0" smtClean="0">
                        <a:latin typeface="+mn-ea"/>
                        <a:ea typeface="+mn-ea"/>
                      </a:endParaRPr>
                    </a:p>
                  </a:txBody>
                  <a:tcPr marL="74295" marR="74295" marT="37148" marB="37148">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端末入替</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導入</a:t>
                      </a: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a:latin typeface="+mn-ea"/>
                        <a:ea typeface="+mn-ea"/>
                      </a:endParaRP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100" b="0" i="0" u="none" strike="noStrike" dirty="0" smtClean="0">
                          <a:solidFill>
                            <a:schemeClr val="tx1"/>
                          </a:solidFill>
                          <a:effectLst/>
                          <a:latin typeface="+mn-ea"/>
                          <a:ea typeface="+mn-ea"/>
                        </a:rPr>
                        <a:t>テナント様に設置されている端末を夜間に入替作業を実施します。</a:t>
                      </a:r>
                    </a:p>
                  </a:txBody>
                  <a:tcPr marL="36000" marR="36000" marT="36000" marB="36000" anchor="ctr"/>
                </a:tc>
                <a:extLst>
                  <a:ext uri="{0D108BD9-81ED-4DB2-BD59-A6C34878D82A}">
                    <a16:rowId xmlns:a16="http://schemas.microsoft.com/office/drawing/2014/main" val="3671087279"/>
                  </a:ext>
                </a:extLst>
              </a:tr>
            </a:tbl>
          </a:graphicData>
        </a:graphic>
      </p:graphicFrame>
      <p:sp>
        <p:nvSpPr>
          <p:cNvPr id="5" name="テキスト ボックス 4"/>
          <p:cNvSpPr txBox="1"/>
          <p:nvPr/>
        </p:nvSpPr>
        <p:spPr>
          <a:xfrm>
            <a:off x="5808403" y="794447"/>
            <a:ext cx="3570208" cy="392415"/>
          </a:xfrm>
          <a:prstGeom prst="rect">
            <a:avLst/>
          </a:prstGeom>
          <a:noFill/>
        </p:spPr>
        <p:txBody>
          <a:bodyPr wrap="none" rtlCol="0">
            <a:spAutoFit/>
          </a:bodyPr>
          <a:lstStyle/>
          <a:p>
            <a:r>
              <a:rPr kumimoji="1" lang="ja-JP" altLang="en-US" sz="975" dirty="0">
                <a:latin typeface="+mn-ea"/>
              </a:rPr>
              <a:t>凡例</a:t>
            </a:r>
            <a:endParaRPr kumimoji="1" lang="en-US" altLang="ja-JP" sz="975" dirty="0">
              <a:latin typeface="+mn-ea"/>
            </a:endParaRPr>
          </a:p>
          <a:p>
            <a:r>
              <a:rPr kumimoji="1" lang="ja-JP" altLang="en-US" sz="975" dirty="0">
                <a:latin typeface="+mn-ea"/>
              </a:rPr>
              <a:t>◎：</a:t>
            </a:r>
            <a:r>
              <a:rPr kumimoji="1" lang="ja-JP" altLang="en-US" sz="975" dirty="0" smtClean="0">
                <a:latin typeface="+mn-ea"/>
              </a:rPr>
              <a:t>作業主体、○</a:t>
            </a:r>
            <a:r>
              <a:rPr kumimoji="1" lang="ja-JP" altLang="en-US" sz="975" dirty="0">
                <a:latin typeface="+mn-ea"/>
              </a:rPr>
              <a:t>：作業実施、△：作業支援</a:t>
            </a:r>
            <a:r>
              <a:rPr kumimoji="1" lang="ja-JP" altLang="en-US" sz="975" dirty="0" smtClean="0">
                <a:latin typeface="+mn-ea"/>
              </a:rPr>
              <a:t>、</a:t>
            </a:r>
            <a:r>
              <a:rPr kumimoji="1" lang="en-US" altLang="ja-JP" sz="975" dirty="0" smtClean="0">
                <a:latin typeface="+mn-ea"/>
              </a:rPr>
              <a:t>-</a:t>
            </a:r>
            <a:r>
              <a:rPr kumimoji="1" lang="ja-JP" altLang="en-US" sz="975" dirty="0" smtClean="0">
                <a:latin typeface="+mn-ea"/>
              </a:rPr>
              <a:t>：作業対象外</a:t>
            </a:r>
            <a:endParaRPr kumimoji="1" lang="ja-JP" altLang="en-US" sz="975" dirty="0">
              <a:latin typeface="+mn-ea"/>
            </a:endParaRPr>
          </a:p>
        </p:txBody>
      </p:sp>
    </p:spTree>
    <p:extLst>
      <p:ext uri="{BB962C8B-B14F-4D97-AF65-F5344CB8AC3E}">
        <p14:creationId xmlns:p14="http://schemas.microsoft.com/office/powerpoint/2010/main" val="2687327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3. </a:t>
            </a:r>
            <a:r>
              <a:rPr lang="ja-JP" altLang="en-US" dirty="0" smtClean="0"/>
              <a:t>標準</a:t>
            </a:r>
            <a:r>
              <a:rPr lang="ja-JP" altLang="en-US" dirty="0"/>
              <a:t>導入</a:t>
            </a:r>
            <a:r>
              <a:rPr lang="ja-JP" altLang="en-US" dirty="0" smtClean="0"/>
              <a:t>スケジュール（</a:t>
            </a:r>
            <a:r>
              <a:rPr lang="en-US" altLang="ja-JP" dirty="0" smtClean="0"/>
              <a:t>3/4</a:t>
            </a:r>
            <a:r>
              <a:rPr lang="ja-JP" altLang="en-US" dirty="0" smtClean="0"/>
              <a:t>）</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675354352"/>
              </p:ext>
            </p:extLst>
          </p:nvPr>
        </p:nvGraphicFramePr>
        <p:xfrm>
          <a:off x="381000" y="1232961"/>
          <a:ext cx="9144000" cy="5170440"/>
        </p:xfrm>
        <a:graphic>
          <a:graphicData uri="http://schemas.openxmlformats.org/drawingml/2006/table">
            <a:tbl>
              <a:tblPr firstRow="1" bandRow="1">
                <a:tableStyleId>{21E4AEA4-8DFA-4A89-87EB-49C32662AFE0}</a:tableStyleId>
              </a:tblPr>
              <a:tblGrid>
                <a:gridCol w="3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944000">
                  <a:extLst>
                    <a:ext uri="{9D8B030D-6E8A-4147-A177-3AD203B41FA5}">
                      <a16:colId xmlns:a16="http://schemas.microsoft.com/office/drawing/2014/main" val="20002"/>
                    </a:ext>
                  </a:extLst>
                </a:gridCol>
                <a:gridCol w="555750">
                  <a:extLst>
                    <a:ext uri="{9D8B030D-6E8A-4147-A177-3AD203B41FA5}">
                      <a16:colId xmlns:a16="http://schemas.microsoft.com/office/drawing/2014/main" val="20003"/>
                    </a:ext>
                  </a:extLst>
                </a:gridCol>
                <a:gridCol w="438750">
                  <a:extLst>
                    <a:ext uri="{9D8B030D-6E8A-4147-A177-3AD203B41FA5}">
                      <a16:colId xmlns:a16="http://schemas.microsoft.com/office/drawing/2014/main" val="20004"/>
                    </a:ext>
                  </a:extLst>
                </a:gridCol>
                <a:gridCol w="438750">
                  <a:extLst>
                    <a:ext uri="{9D8B030D-6E8A-4147-A177-3AD203B41FA5}">
                      <a16:colId xmlns:a16="http://schemas.microsoft.com/office/drawing/2014/main" val="20005"/>
                    </a:ext>
                  </a:extLst>
                </a:gridCol>
                <a:gridCol w="438750">
                  <a:extLst>
                    <a:ext uri="{9D8B030D-6E8A-4147-A177-3AD203B41FA5}">
                      <a16:colId xmlns:a16="http://schemas.microsoft.com/office/drawing/2014/main" val="20006"/>
                    </a:ext>
                  </a:extLst>
                </a:gridCol>
                <a:gridCol w="4248000">
                  <a:extLst>
                    <a:ext uri="{9D8B030D-6E8A-4147-A177-3AD203B41FA5}">
                      <a16:colId xmlns:a16="http://schemas.microsoft.com/office/drawing/2014/main" val="20007"/>
                    </a:ext>
                  </a:extLst>
                </a:gridCol>
              </a:tblGrid>
              <a:tr h="186665">
                <a:tc>
                  <a:txBody>
                    <a:bodyPr/>
                    <a:lstStyle/>
                    <a:p>
                      <a:pPr algn="ctr"/>
                      <a:r>
                        <a:rPr kumimoji="1" lang="en-US" altLang="ja-JP" sz="1000" dirty="0" smtClean="0">
                          <a:latin typeface="+mn-ea"/>
                          <a:ea typeface="+mn-ea"/>
                        </a:rPr>
                        <a:t>#</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タスク区分</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カテゴリ</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駅ビル会社</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貴社</a:t>
                      </a:r>
                    </a:p>
                  </a:txBody>
                  <a:tcPr marL="36000" marR="36000" marT="36000" marB="36000" anchor="ctr"/>
                </a:tc>
                <a:tc>
                  <a:txBody>
                    <a:bodyPr/>
                    <a:lstStyle/>
                    <a:p>
                      <a:pPr algn="ctr"/>
                      <a:r>
                        <a:rPr kumimoji="1" lang="ja-JP" altLang="en-US" sz="1000" dirty="0" smtClean="0">
                          <a:latin typeface="+mn-ea"/>
                          <a:ea typeface="+mn-ea"/>
                        </a:rPr>
                        <a:t>弊社</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タスク概要</a:t>
                      </a:r>
                      <a:endParaRPr kumimoji="1" lang="ja-JP" altLang="en-US" sz="1000" dirty="0">
                        <a:latin typeface="+mn-ea"/>
                        <a:ea typeface="+mn-ea"/>
                      </a:endParaRPr>
                    </a:p>
                  </a:txBody>
                  <a:tcPr marL="36000" marR="36000" marT="36000" marB="36000" anchor="ctr"/>
                </a:tc>
                <a:extLst>
                  <a:ext uri="{0D108BD9-81ED-4DB2-BD59-A6C34878D82A}">
                    <a16:rowId xmlns:a16="http://schemas.microsoft.com/office/drawing/2014/main" val="10000"/>
                  </a:ext>
                </a:extLst>
              </a:tr>
              <a:tr h="181141">
                <a:tc>
                  <a:txBody>
                    <a:bodyPr/>
                    <a:lstStyle/>
                    <a:p>
                      <a:pPr algn="ctr"/>
                      <a:r>
                        <a:rPr kumimoji="1" lang="en-US" altLang="ja-JP" sz="1100" dirty="0" smtClean="0">
                          <a:latin typeface="+mn-ea"/>
                          <a:ea typeface="+mn-ea"/>
                        </a:rPr>
                        <a:t>16</a:t>
                      </a:r>
                      <a:endParaRPr kumimoji="1" lang="ja-JP" altLang="en-US" sz="1100" dirty="0">
                        <a:latin typeface="+mn-ea"/>
                        <a:ea typeface="+mn-ea"/>
                      </a:endParaRPr>
                    </a:p>
                  </a:txBody>
                  <a:tcPr marL="36000" marR="36000" marT="36000" marB="36000" anchor="ctr"/>
                </a:tc>
                <a:tc rowSpan="7">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移行データ作成</a:t>
                      </a:r>
                      <a:endParaRPr kumimoji="1" lang="en-US" altLang="ja-JP" sz="1100" dirty="0" smtClean="0">
                        <a:latin typeface="+mn-ea"/>
                        <a:ea typeface="+mn-ea"/>
                        <a:cs typeface="Meiryo UI" pitchFamily="50" charset="-128"/>
                      </a:endParaRPr>
                    </a:p>
                  </a:txBody>
                  <a:tcPr marL="36000" marR="36000" marT="36000" marB="36000"/>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現行システムデータ抽出、変換</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en-US" altLang="ja-JP" sz="1100" dirty="0" smtClean="0">
                        <a:latin typeface="+mn-ea"/>
                        <a:ea typeface="+mn-ea"/>
                        <a:cs typeface="Meiryo UI" pitchFamily="50" charset="-128"/>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◎〇</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a:t>
                      </a:r>
                    </a:p>
                  </a:txBody>
                  <a:tcPr marL="36000" marR="36000" marT="36000" marB="36000" anchor="ctr"/>
                </a:tc>
                <a:tc>
                  <a:txBody>
                    <a:bodyPr/>
                    <a:lstStyle/>
                    <a:p>
                      <a:r>
                        <a:rPr kumimoji="1" lang="ja-JP" altLang="en-US" sz="1100" dirty="0" smtClean="0">
                          <a:solidFill>
                            <a:schemeClr val="tx1"/>
                          </a:solidFill>
                          <a:latin typeface="+mn-ea"/>
                          <a:ea typeface="+mn-ea"/>
                        </a:rPr>
                        <a:t>マスタ設定シート、移行用</a:t>
                      </a:r>
                      <a:r>
                        <a:rPr kumimoji="1" lang="en-US" altLang="ja-JP" sz="1100" dirty="0" smtClean="0">
                          <a:solidFill>
                            <a:schemeClr val="tx1"/>
                          </a:solidFill>
                          <a:latin typeface="+mn-ea"/>
                          <a:ea typeface="+mn-ea"/>
                        </a:rPr>
                        <a:t>CSV</a:t>
                      </a:r>
                      <a:r>
                        <a:rPr kumimoji="1" lang="ja-JP" altLang="en-US" sz="1100" dirty="0" smtClean="0">
                          <a:solidFill>
                            <a:schemeClr val="tx1"/>
                          </a:solidFill>
                          <a:latin typeface="+mn-ea"/>
                          <a:ea typeface="+mn-ea"/>
                        </a:rPr>
                        <a:t>データ作成のため、現行システムからのデータを抽出し変換します。</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1"/>
                  </a:ext>
                </a:extLst>
              </a:tr>
              <a:tr h="186665">
                <a:tc>
                  <a:txBody>
                    <a:bodyPr/>
                    <a:lstStyle/>
                    <a:p>
                      <a:pPr algn="ctr"/>
                      <a:r>
                        <a:rPr kumimoji="1" lang="en-US" altLang="ja-JP" sz="1100" dirty="0" smtClean="0">
                          <a:latin typeface="+mn-ea"/>
                          <a:ea typeface="+mn-ea"/>
                        </a:rPr>
                        <a:t>17</a:t>
                      </a:r>
                      <a:endParaRPr kumimoji="1" lang="ja-JP" altLang="en-US" sz="1100" dirty="0">
                        <a:latin typeface="+mn-ea"/>
                        <a:ea typeface="+mn-ea"/>
                      </a:endParaRPr>
                    </a:p>
                  </a:txBody>
                  <a:tcPr marL="36000" marR="36000" marT="36000" marB="36000" anchor="ctr"/>
                </a:tc>
                <a:tc v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rPr>
                        <a:t>パラメータシート作成</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marL="171450" indent="-171450">
                        <a:buFont typeface="Arial" panose="020B0604020202020204" pitchFamily="34" charset="0"/>
                        <a:buChar char="•"/>
                      </a:pPr>
                      <a:r>
                        <a:rPr kumimoji="1" lang="ja-JP" altLang="en-US" sz="1100" dirty="0" smtClean="0">
                          <a:solidFill>
                            <a:schemeClr val="tx1"/>
                          </a:solidFill>
                          <a:latin typeface="+mn-ea"/>
                          <a:ea typeface="+mn-ea"/>
                        </a:rPr>
                        <a:t>デジタルバックオフィス</a:t>
                      </a:r>
                      <a:endParaRPr kumimoji="1" lang="en-US" altLang="ja-JP" sz="1100" dirty="0" smtClean="0">
                        <a:solidFill>
                          <a:schemeClr val="tx1"/>
                        </a:solidFill>
                        <a:latin typeface="+mn-ea"/>
                        <a:ea typeface="+mn-ea"/>
                      </a:endParaRPr>
                    </a:p>
                    <a:p>
                      <a:pPr marL="171450" indent="-171450">
                        <a:buFont typeface="Arial" panose="020B0604020202020204" pitchFamily="34" charset="0"/>
                        <a:buChar char="•"/>
                      </a:pPr>
                      <a:r>
                        <a:rPr kumimoji="1" lang="en-US" altLang="ja-JP" sz="1100" dirty="0" smtClean="0">
                          <a:solidFill>
                            <a:schemeClr val="tx1"/>
                          </a:solidFill>
                          <a:latin typeface="+mn-ea"/>
                          <a:ea typeface="+mn-ea"/>
                        </a:rPr>
                        <a:t>CAFIS Explore</a:t>
                      </a:r>
                    </a:p>
                  </a:txBody>
                  <a:tcPr marL="36000" marR="36000" marT="36000" marB="36000" anchor="ctr"/>
                </a:tc>
                <a:extLst>
                  <a:ext uri="{0D108BD9-81ED-4DB2-BD59-A6C34878D82A}">
                    <a16:rowId xmlns:a16="http://schemas.microsoft.com/office/drawing/2014/main" val="3783315707"/>
                  </a:ext>
                </a:extLst>
              </a:tr>
              <a:tr h="306655">
                <a:tc>
                  <a:txBody>
                    <a:bodyPr/>
                    <a:lstStyle/>
                    <a:p>
                      <a:pPr algn="ctr"/>
                      <a:r>
                        <a:rPr kumimoji="1" lang="en-US" altLang="ja-JP" sz="1100" dirty="0" smtClean="0">
                          <a:latin typeface="+mn-ea"/>
                          <a:ea typeface="+mn-ea"/>
                        </a:rPr>
                        <a:t>18</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rPr>
                        <a:t>マスタ設定シート</a:t>
                      </a:r>
                      <a:r>
                        <a:rPr kumimoji="1" lang="ja-JP" altLang="en-US" sz="1100" dirty="0" smtClean="0">
                          <a:latin typeface="+mn-ea"/>
                        </a:rPr>
                        <a:t>作成</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marL="171450" indent="-171450">
                        <a:buFont typeface="Arial" panose="020B0604020202020204" pitchFamily="34" charset="0"/>
                        <a:buChar char="•"/>
                      </a:pPr>
                      <a:r>
                        <a:rPr kumimoji="1" lang="ja-JP" altLang="en-US" sz="1100" dirty="0" smtClean="0">
                          <a:solidFill>
                            <a:schemeClr val="tx1"/>
                          </a:solidFill>
                          <a:latin typeface="+mn-ea"/>
                          <a:ea typeface="+mn-ea"/>
                        </a:rPr>
                        <a:t>デジタルバックオフィス</a:t>
                      </a:r>
                      <a:endParaRPr kumimoji="1" lang="en-US" altLang="ja-JP" sz="1100" dirty="0" smtClean="0">
                        <a:solidFill>
                          <a:schemeClr val="tx1"/>
                        </a:solidFill>
                        <a:latin typeface="+mn-ea"/>
                        <a:ea typeface="+mn-ea"/>
                      </a:endParaRPr>
                    </a:p>
                    <a:p>
                      <a:pPr marL="355600" indent="-171450">
                        <a:buFont typeface="Wingdings" panose="05000000000000000000" pitchFamily="2" charset="2"/>
                        <a:buChar char="Ø"/>
                      </a:pPr>
                      <a:r>
                        <a:rPr kumimoji="1" lang="ja-JP" altLang="en-US" sz="1000" dirty="0" smtClean="0">
                          <a:solidFill>
                            <a:schemeClr val="tx1"/>
                          </a:solidFill>
                          <a:latin typeface="+mn-ea"/>
                          <a:ea typeface="+mn-ea"/>
                        </a:rPr>
                        <a:t>デベロッパー情報、</a:t>
                      </a:r>
                      <a:r>
                        <a:rPr kumimoji="1" lang="en-US" altLang="ja-JP" sz="1000" dirty="0" smtClean="0">
                          <a:solidFill>
                            <a:schemeClr val="tx1"/>
                          </a:solidFill>
                          <a:latin typeface="+mn-ea"/>
                          <a:ea typeface="+mn-ea"/>
                        </a:rPr>
                        <a:t>SC</a:t>
                      </a:r>
                      <a:r>
                        <a:rPr kumimoji="1" lang="ja-JP" altLang="en-US" sz="1000" dirty="0" smtClean="0">
                          <a:solidFill>
                            <a:schemeClr val="tx1"/>
                          </a:solidFill>
                          <a:latin typeface="+mn-ea"/>
                          <a:ea typeface="+mn-ea"/>
                        </a:rPr>
                        <a:t>情報、テナント情報（料率等の履歴含む）</a:t>
                      </a:r>
                      <a:endParaRPr kumimoji="1" lang="en-US" altLang="ja-JP" sz="1000" dirty="0" smtClean="0">
                        <a:solidFill>
                          <a:schemeClr val="tx1"/>
                        </a:solidFill>
                        <a:latin typeface="+mn-ea"/>
                        <a:ea typeface="+mn-ea"/>
                      </a:endParaRPr>
                    </a:p>
                    <a:p>
                      <a:pPr marL="171450" indent="-171450">
                        <a:buFont typeface="Arial" panose="020B0604020202020204" pitchFamily="34" charset="0"/>
                        <a:buChar char="•"/>
                      </a:pPr>
                      <a:r>
                        <a:rPr kumimoji="1" lang="en-US" altLang="ja-JP" sz="1100" dirty="0" smtClean="0">
                          <a:solidFill>
                            <a:schemeClr val="tx1"/>
                          </a:solidFill>
                          <a:latin typeface="+mn-ea"/>
                          <a:ea typeface="+mn-ea"/>
                        </a:rPr>
                        <a:t>CAFIS Explore</a:t>
                      </a:r>
                    </a:p>
                    <a:p>
                      <a:pPr marL="355600" indent="-171450">
                        <a:buFont typeface="Wingdings" panose="05000000000000000000" pitchFamily="2" charset="2"/>
                        <a:buChar char="Ø"/>
                      </a:pPr>
                      <a:r>
                        <a:rPr kumimoji="1" lang="ja-JP" altLang="en-US" sz="1000" dirty="0" smtClean="0">
                          <a:solidFill>
                            <a:schemeClr val="tx1"/>
                          </a:solidFill>
                          <a:latin typeface="+mn-ea"/>
                          <a:ea typeface="+mn-ea"/>
                        </a:rPr>
                        <a:t>カードマスタ：有効会員データのみ（退会会員は含まない）</a:t>
                      </a:r>
                    </a:p>
                    <a:p>
                      <a:pPr marL="355600" indent="-171450">
                        <a:buFont typeface="Wingdings" panose="05000000000000000000" pitchFamily="2" charset="2"/>
                        <a:buChar char="Ø"/>
                      </a:pPr>
                      <a:r>
                        <a:rPr kumimoji="1" lang="ja-JP" altLang="en-US" sz="1000" dirty="0" smtClean="0">
                          <a:solidFill>
                            <a:schemeClr val="tx1"/>
                          </a:solidFill>
                          <a:latin typeface="+mn-ea"/>
                          <a:ea typeface="+mn-ea"/>
                        </a:rPr>
                        <a:t>会員マスタ</a:t>
                      </a:r>
                      <a:r>
                        <a:rPr kumimoji="1" lang="en-US" altLang="ja-JP" sz="1000" dirty="0" smtClean="0">
                          <a:solidFill>
                            <a:schemeClr val="tx1"/>
                          </a:solidFill>
                          <a:latin typeface="+mn-ea"/>
                          <a:ea typeface="+mn-ea"/>
                        </a:rPr>
                        <a:t>:</a:t>
                      </a:r>
                      <a:r>
                        <a:rPr kumimoji="1" lang="ja-JP" altLang="en-US" sz="1000" dirty="0" smtClean="0">
                          <a:solidFill>
                            <a:schemeClr val="tx1"/>
                          </a:solidFill>
                          <a:latin typeface="+mn-ea"/>
                          <a:ea typeface="+mn-ea"/>
                        </a:rPr>
                        <a:t>有効会員データのみ（退会会員は含まない）</a:t>
                      </a:r>
                    </a:p>
                    <a:p>
                      <a:pPr marL="355600" indent="-171450">
                        <a:buFont typeface="Wingdings" panose="05000000000000000000" pitchFamily="2" charset="2"/>
                        <a:buChar char="Ø"/>
                      </a:pPr>
                      <a:r>
                        <a:rPr kumimoji="1" lang="ja-JP" altLang="en-US" sz="1000" dirty="0" smtClean="0">
                          <a:solidFill>
                            <a:schemeClr val="tx1"/>
                          </a:solidFill>
                          <a:latin typeface="+mn-ea"/>
                          <a:ea typeface="+mn-ea"/>
                        </a:rPr>
                        <a:t>組織マスタ：全件（退店済み店舗については原則移行対象外）</a:t>
                      </a:r>
                    </a:p>
                  </a:txBody>
                  <a:tcPr marL="36000" marR="36000" marT="36000" marB="36000" anchor="ctr"/>
                </a:tc>
                <a:extLst>
                  <a:ext uri="{0D108BD9-81ED-4DB2-BD59-A6C34878D82A}">
                    <a16:rowId xmlns:a16="http://schemas.microsoft.com/office/drawing/2014/main" val="10002"/>
                  </a:ext>
                </a:extLst>
              </a:tr>
              <a:tr h="1260000">
                <a:tc>
                  <a:txBody>
                    <a:bodyPr/>
                    <a:lstStyle/>
                    <a:p>
                      <a:pPr algn="ctr"/>
                      <a:r>
                        <a:rPr kumimoji="1" lang="en-US" altLang="ja-JP" sz="1100" dirty="0" smtClean="0">
                          <a:latin typeface="+mn-ea"/>
                          <a:ea typeface="+mn-ea"/>
                        </a:rPr>
                        <a:t>19</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lang="ja-JP" altLang="en-US" sz="1100" dirty="0" smtClean="0">
                          <a:latin typeface="+mn-ea"/>
                        </a:rPr>
                        <a:t>移行用</a:t>
                      </a:r>
                      <a:r>
                        <a:rPr lang="en-US" altLang="ja-JP" sz="1100" dirty="0" smtClean="0">
                          <a:latin typeface="+mn-ea"/>
                        </a:rPr>
                        <a:t>CSV</a:t>
                      </a:r>
                      <a:r>
                        <a:rPr lang="ja-JP" altLang="en-US" sz="1100" dirty="0" smtClean="0">
                          <a:latin typeface="+mn-ea"/>
                        </a:rPr>
                        <a:t>データ作成</a:t>
                      </a:r>
                      <a:endParaRPr kumimoji="1" lang="ja-JP" altLang="en-US" sz="1100" dirty="0" smtClean="0">
                        <a:latin typeface="+mn-ea"/>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smtClean="0">
                        <a:solidFill>
                          <a:schemeClr val="tx1"/>
                        </a:solidFill>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smtClean="0">
                        <a:solidFill>
                          <a:schemeClr val="tx1"/>
                        </a:solidFill>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smtClean="0">
                        <a:solidFill>
                          <a:schemeClr val="tx1"/>
                        </a:solidFill>
                        <a:latin typeface="+mn-ea"/>
                        <a:ea typeface="+mn-ea"/>
                      </a:endParaRPr>
                    </a:p>
                  </a:txBody>
                  <a:tcPr marL="36000" marR="36000" marT="36000" marB="36000" anchor="ctr"/>
                </a:tc>
                <a:tc>
                  <a:txBody>
                    <a:bodyPr/>
                    <a:lstStyle/>
                    <a:p>
                      <a:pPr marL="171450" indent="-171450">
                        <a:buFont typeface="Arial" panose="020B0604020202020204" pitchFamily="34" charset="0"/>
                        <a:buChar char="•"/>
                      </a:pPr>
                      <a:r>
                        <a:rPr kumimoji="1" lang="ja-JP" altLang="en-US" sz="1100" dirty="0" smtClean="0">
                          <a:solidFill>
                            <a:schemeClr val="tx1"/>
                          </a:solidFill>
                          <a:latin typeface="+mn-ea"/>
                          <a:ea typeface="+mn-ea"/>
                        </a:rPr>
                        <a:t>デジタルバックオフィス</a:t>
                      </a:r>
                      <a:endParaRPr kumimoji="1" lang="en-US" altLang="ja-JP" sz="1100" dirty="0" smtClean="0">
                        <a:solidFill>
                          <a:schemeClr val="tx1"/>
                        </a:solidFill>
                        <a:latin typeface="+mn-ea"/>
                        <a:ea typeface="+mn-ea"/>
                      </a:endParaRPr>
                    </a:p>
                    <a:p>
                      <a:pPr marL="355600" indent="-171450">
                        <a:buFont typeface="Wingdings" panose="05000000000000000000" pitchFamily="2" charset="2"/>
                        <a:buChar char="Ø"/>
                      </a:pPr>
                      <a:r>
                        <a:rPr kumimoji="1" lang="ja-JP" altLang="en-US" sz="1000" dirty="0" smtClean="0">
                          <a:solidFill>
                            <a:schemeClr val="tx1"/>
                          </a:solidFill>
                          <a:latin typeface="+mn-ea"/>
                          <a:ea typeface="+mn-ea"/>
                        </a:rPr>
                        <a:t>（日次）：売上確定データ、内訳データ（入金データ、クレジット明細データ、電子マネー明細データ等）</a:t>
                      </a:r>
                      <a:endParaRPr kumimoji="1" lang="en-US" altLang="ja-JP" sz="1000" dirty="0" smtClean="0">
                        <a:solidFill>
                          <a:schemeClr val="tx1"/>
                        </a:solidFill>
                        <a:latin typeface="+mn-ea"/>
                        <a:ea typeface="+mn-ea"/>
                      </a:endParaRPr>
                    </a:p>
                    <a:p>
                      <a:pPr marL="355600" marR="0" indent="-171450" algn="l" defTabSz="74295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000" dirty="0" smtClean="0">
                          <a:solidFill>
                            <a:schemeClr val="tx1"/>
                          </a:solidFill>
                          <a:latin typeface="+mn-ea"/>
                          <a:ea typeface="+mn-ea"/>
                        </a:rPr>
                        <a:t>（月次）：精算確定データ、内訳データ（納金額、家賃、諸経費等</a:t>
                      </a:r>
                      <a:r>
                        <a:rPr kumimoji="1" lang="ja-JP" altLang="en-US" sz="1100" dirty="0" smtClean="0">
                          <a:solidFill>
                            <a:schemeClr val="tx1"/>
                          </a:solidFill>
                          <a:latin typeface="+mn-ea"/>
                          <a:ea typeface="+mn-ea"/>
                        </a:rPr>
                        <a:t>）</a:t>
                      </a:r>
                      <a:endParaRPr kumimoji="1" lang="en-US" altLang="ja-JP" sz="1100" dirty="0" smtClean="0">
                        <a:solidFill>
                          <a:schemeClr val="tx1"/>
                        </a:solidFill>
                        <a:latin typeface="+mn-ea"/>
                        <a:ea typeface="+mn-ea"/>
                      </a:endParaRPr>
                    </a:p>
                    <a:p>
                      <a:pPr marL="171450" indent="-171450">
                        <a:buFont typeface="Arial" panose="020B0604020202020204" pitchFamily="34" charset="0"/>
                        <a:buChar char="•"/>
                      </a:pPr>
                      <a:r>
                        <a:rPr kumimoji="1" lang="en-US" altLang="ja-JP" sz="1100" dirty="0" smtClean="0">
                          <a:solidFill>
                            <a:schemeClr val="tx1"/>
                          </a:solidFill>
                          <a:latin typeface="+mn-ea"/>
                          <a:ea typeface="+mn-ea"/>
                        </a:rPr>
                        <a:t>CAFIS Explore</a:t>
                      </a:r>
                    </a:p>
                    <a:p>
                      <a:pPr marL="355600" indent="-171450">
                        <a:buFont typeface="Wingdings" panose="05000000000000000000" pitchFamily="2" charset="2"/>
                        <a:buChar char="Ø"/>
                      </a:pPr>
                      <a:r>
                        <a:rPr kumimoji="1" lang="ja-JP" altLang="en-US" sz="1000" dirty="0" smtClean="0">
                          <a:solidFill>
                            <a:schemeClr val="tx1"/>
                          </a:solidFill>
                          <a:latin typeface="+mn-ea"/>
                          <a:ea typeface="+mn-ea"/>
                        </a:rPr>
                        <a:t>ポイント残高：有効会員のポイント残高のみ</a:t>
                      </a:r>
                    </a:p>
                    <a:p>
                      <a:pPr marL="355600" indent="-171450">
                        <a:buFont typeface="Wingdings" panose="05000000000000000000" pitchFamily="2" charset="2"/>
                        <a:buChar char="Ø"/>
                      </a:pPr>
                      <a:r>
                        <a:rPr kumimoji="1" lang="ja-JP" altLang="en-US" sz="1000" dirty="0" smtClean="0">
                          <a:solidFill>
                            <a:schemeClr val="tx1"/>
                          </a:solidFill>
                          <a:latin typeface="+mn-ea"/>
                          <a:ea typeface="+mn-ea"/>
                        </a:rPr>
                        <a:t>ポイント変動履歴：有効会員の履歴のみ。（当月～</a:t>
                      </a:r>
                      <a:r>
                        <a:rPr kumimoji="1" lang="en-US" altLang="ja-JP" sz="1000" dirty="0" smtClean="0">
                          <a:solidFill>
                            <a:schemeClr val="tx1"/>
                          </a:solidFill>
                          <a:latin typeface="+mn-ea"/>
                          <a:ea typeface="+mn-ea"/>
                        </a:rPr>
                        <a:t>13</a:t>
                      </a:r>
                      <a:r>
                        <a:rPr kumimoji="1" lang="ja-JP" altLang="en-US" sz="1000" dirty="0" smtClean="0">
                          <a:solidFill>
                            <a:schemeClr val="tx1"/>
                          </a:solidFill>
                          <a:latin typeface="+mn-ea"/>
                          <a:ea typeface="+mn-ea"/>
                        </a:rPr>
                        <a:t>か月分</a:t>
                      </a:r>
                      <a:r>
                        <a:rPr kumimoji="1" lang="ja-JP" altLang="en-US" sz="1100" dirty="0" smtClean="0">
                          <a:solidFill>
                            <a:schemeClr val="tx1"/>
                          </a:solidFill>
                          <a:latin typeface="+mn-ea"/>
                          <a:ea typeface="+mn-ea"/>
                        </a:rPr>
                        <a:t>）</a:t>
                      </a:r>
                    </a:p>
                  </a:txBody>
                  <a:tcPr marL="36000" marR="36000" marT="36000" marB="36000" anchor="ctr"/>
                </a:tc>
                <a:extLst>
                  <a:ext uri="{0D108BD9-81ED-4DB2-BD59-A6C34878D82A}">
                    <a16:rowId xmlns:a16="http://schemas.microsoft.com/office/drawing/2014/main" val="10003"/>
                  </a:ext>
                </a:extLst>
              </a:tr>
              <a:tr h="181141">
                <a:tc>
                  <a:txBody>
                    <a:bodyPr/>
                    <a:lstStyle/>
                    <a:p>
                      <a:pPr algn="ctr"/>
                      <a:r>
                        <a:rPr kumimoji="1" lang="en-US" altLang="ja-JP" sz="1100" dirty="0" smtClean="0">
                          <a:latin typeface="+mn-ea"/>
                          <a:ea typeface="+mn-ea"/>
                        </a:rPr>
                        <a:t>20</a:t>
                      </a:r>
                      <a:endParaRPr kumimoji="1" lang="ja-JP" altLang="en-US" sz="1100" dirty="0">
                        <a:latin typeface="+mn-ea"/>
                        <a:ea typeface="+mn-ea"/>
                      </a:endParaRPr>
                    </a:p>
                  </a:txBody>
                  <a:tcPr marL="36000" marR="36000" marT="36000" marB="36000" anchor="ctr"/>
                </a:tc>
                <a:tc v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事前移行データ作成</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rowSpan="3">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100" b="0" u="none" strike="noStrike" dirty="0" smtClean="0">
                          <a:solidFill>
                            <a:schemeClr val="tx1"/>
                          </a:solidFill>
                          <a:effectLst/>
                          <a:latin typeface="+mn-ea"/>
                          <a:ea typeface="+mn-ea"/>
                        </a:rPr>
                        <a:t>上記、マスタ設定シート、移行用</a:t>
                      </a:r>
                      <a:r>
                        <a:rPr lang="en-US" altLang="ja-JP" sz="1100" b="0" u="none" strike="noStrike" dirty="0" smtClean="0">
                          <a:solidFill>
                            <a:schemeClr val="tx1"/>
                          </a:solidFill>
                          <a:effectLst/>
                          <a:latin typeface="+mn-ea"/>
                          <a:ea typeface="+mn-ea"/>
                        </a:rPr>
                        <a:t>CSV</a:t>
                      </a:r>
                      <a:r>
                        <a:rPr lang="ja-JP" altLang="en-US" sz="1100" b="0" u="none" strike="noStrike" dirty="0" smtClean="0">
                          <a:solidFill>
                            <a:schemeClr val="tx1"/>
                          </a:solidFill>
                          <a:effectLst/>
                          <a:latin typeface="+mn-ea"/>
                          <a:ea typeface="+mn-ea"/>
                        </a:rPr>
                        <a:t>データ作成について、本番移行用データを、事前移行、本番移行、利用開始後移行のタイミングに合わせてデータを作成します。</a:t>
                      </a:r>
                      <a:endParaRPr lang="en-US" altLang="ja-JP" sz="1100" b="0" u="none" strike="noStrike" dirty="0" smtClean="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16565348"/>
                  </a:ext>
                </a:extLst>
              </a:tr>
              <a:tr h="181141">
                <a:tc>
                  <a:txBody>
                    <a:bodyPr/>
                    <a:lstStyle/>
                    <a:p>
                      <a:pPr algn="ctr"/>
                      <a:endParaRPr kumimoji="1" lang="ja-JP" altLang="en-US" sz="1100" dirty="0">
                        <a:latin typeface="+mn-ea"/>
                        <a:ea typeface="+mn-ea"/>
                      </a:endParaRPr>
                    </a:p>
                  </a:txBody>
                  <a:tcPr marL="36000" marR="36000" marT="36000" marB="36000" anchor="ctr"/>
                </a:tc>
                <a:tc v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本番移行データ作成</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vMerge="1">
                  <a:txBody>
                    <a:bodyPr/>
                    <a:lstStyle/>
                    <a:p>
                      <a:endParaRPr kumimoji="1" lang="ja-JP" altLang="en-US"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125511437"/>
                  </a:ext>
                </a:extLst>
              </a:tr>
              <a:tr h="181141">
                <a:tc>
                  <a:txBody>
                    <a:bodyPr/>
                    <a:lstStyle/>
                    <a:p>
                      <a:pPr algn="ctr"/>
                      <a:r>
                        <a:rPr kumimoji="1" lang="en-US" altLang="ja-JP" sz="1100" dirty="0" smtClean="0">
                          <a:latin typeface="+mn-ea"/>
                          <a:ea typeface="+mn-ea"/>
                        </a:rPr>
                        <a:t>21</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利用開始後移行データ作成</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cs typeface="Meiryo UI" pitchFamily="50" charset="-128"/>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a:txBody>
                    <a:bodyPr/>
                    <a:lstStyle/>
                    <a:p>
                      <a:pPr algn="ctr"/>
                      <a:r>
                        <a:rPr kumimoji="1" lang="ja-JP" altLang="en-US" sz="1100" dirty="0" smtClean="0">
                          <a:latin typeface="+mn-ea"/>
                          <a:ea typeface="+mn-ea"/>
                        </a:rPr>
                        <a:t>△</a:t>
                      </a:r>
                    </a:p>
                  </a:txBody>
                  <a:tcPr marL="36000" marR="36000" marT="36000" marB="36000" anchor="ctr"/>
                </a:tc>
                <a:tc vMerge="1">
                  <a:txBody>
                    <a:bodyPr/>
                    <a:lstStyle/>
                    <a:p>
                      <a:endParaRPr kumimoji="1" lang="ja-JP" altLang="en-US"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4"/>
                  </a:ext>
                </a:extLst>
              </a:tr>
              <a:tr h="306655">
                <a:tc>
                  <a:txBody>
                    <a:bodyPr/>
                    <a:lstStyle/>
                    <a:p>
                      <a:pPr algn="ctr"/>
                      <a:r>
                        <a:rPr kumimoji="1" lang="en-US" altLang="ja-JP" sz="1100" dirty="0" smtClean="0">
                          <a:latin typeface="+mn-ea"/>
                          <a:ea typeface="+mn-ea"/>
                        </a:rPr>
                        <a:t>22</a:t>
                      </a:r>
                      <a:endParaRPr kumimoji="1" lang="ja-JP" altLang="en-US" sz="1100" dirty="0">
                        <a:latin typeface="+mn-ea"/>
                        <a:ea typeface="+mn-ea"/>
                      </a:endParaRPr>
                    </a:p>
                  </a:txBody>
                  <a:tcPr marL="36000" marR="36000" marT="36000" marB="36000" anchor="ctr"/>
                </a:tc>
                <a:tc rowSpan="3">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事前検証</a:t>
                      </a: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1100" dirty="0" smtClean="0">
                          <a:solidFill>
                            <a:schemeClr val="tx1"/>
                          </a:solidFill>
                          <a:latin typeface="+mn-ea"/>
                          <a:ea typeface="+mn-ea"/>
                        </a:rPr>
                        <a:t>受領シート検証</a:t>
                      </a:r>
                    </a:p>
                  </a:txBody>
                  <a:tcPr marL="36000" marR="36000" marT="36000" marB="36000" anchor="ctr"/>
                </a:tc>
                <a:tc>
                  <a:txBody>
                    <a:bodyPr/>
                    <a:lstStyle/>
                    <a:p>
                      <a:pPr algn="ctr"/>
                      <a:r>
                        <a:rPr lang="ja-JP" altLang="en-US" sz="1100" dirty="0" smtClean="0">
                          <a:solidFill>
                            <a:schemeClr val="tx1"/>
                          </a:solidFill>
                          <a:latin typeface="+mn-ea"/>
                          <a:ea typeface="+mn-ea"/>
                        </a:rPr>
                        <a:t>導入</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〇</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a:t>
                      </a:r>
                      <a:endParaRPr lang="ja-JP" altLang="en-US" sz="1100" dirty="0">
                        <a:solidFill>
                          <a:schemeClr val="tx1"/>
                        </a:solidFill>
                        <a:latin typeface="+mn-ea"/>
                        <a:ea typeface="+mn-ea"/>
                      </a:endParaRPr>
                    </a:p>
                  </a:txBody>
                  <a:tcPr marL="36000" marR="36000" marT="36000" marB="36000" anchor="ctr"/>
                </a:tc>
                <a:tc>
                  <a:txBody>
                    <a:bodyPr/>
                    <a:lstStyle/>
                    <a:p>
                      <a:pPr algn="ctr"/>
                      <a:r>
                        <a:rPr lang="ja-JP" altLang="en-US" sz="1100" dirty="0" smtClean="0">
                          <a:solidFill>
                            <a:schemeClr val="tx1"/>
                          </a:solidFill>
                          <a:latin typeface="+mn-ea"/>
                          <a:ea typeface="+mn-ea"/>
                        </a:rPr>
                        <a:t>◎</a:t>
                      </a:r>
                      <a:endParaRPr lang="ja-JP" altLang="en-US" sz="1100" dirty="0">
                        <a:solidFill>
                          <a:schemeClr val="tx1"/>
                        </a:solidFill>
                        <a:latin typeface="+mn-ea"/>
                        <a:ea typeface="+mn-ea"/>
                      </a:endParaRPr>
                    </a:p>
                  </a:txBody>
                  <a:tcPr marL="36000" marR="36000" marT="36000" marB="36000" anchor="ctr"/>
                </a:tc>
                <a:tc>
                  <a:txBody>
                    <a:bodyPr/>
                    <a:lstStyle/>
                    <a:p>
                      <a:r>
                        <a:rPr lang="ja-JP" altLang="en-US" sz="1100" dirty="0" smtClean="0">
                          <a:solidFill>
                            <a:schemeClr val="tx1"/>
                          </a:solidFill>
                          <a:latin typeface="+mn-ea"/>
                          <a:ea typeface="+mn-ea"/>
                        </a:rPr>
                        <a:t>受領したパラメータシート、マスタ設定シート、移行用</a:t>
                      </a:r>
                      <a:r>
                        <a:rPr lang="en-US" altLang="ja-JP" sz="1100" dirty="0" smtClean="0">
                          <a:solidFill>
                            <a:schemeClr val="tx1"/>
                          </a:solidFill>
                          <a:latin typeface="+mn-ea"/>
                          <a:ea typeface="+mn-ea"/>
                        </a:rPr>
                        <a:t>CSV</a:t>
                      </a:r>
                      <a:r>
                        <a:rPr lang="ja-JP" altLang="en-US" sz="1100" dirty="0" smtClean="0">
                          <a:solidFill>
                            <a:schemeClr val="tx1"/>
                          </a:solidFill>
                          <a:latin typeface="+mn-ea"/>
                          <a:ea typeface="+mn-ea"/>
                        </a:rPr>
                        <a:t>データの設定内容の検証を行い、検証結果について取り纏め、駅ビル会社へフィードバックします。</a:t>
                      </a:r>
                      <a:endParaRPr lang="ja-JP" altLang="en-US" sz="1100" dirty="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5"/>
                  </a:ext>
                </a:extLst>
              </a:tr>
              <a:tr h="288000">
                <a:tc>
                  <a:txBody>
                    <a:bodyPr/>
                    <a:lstStyle/>
                    <a:p>
                      <a:pPr algn="ctr"/>
                      <a:r>
                        <a:rPr kumimoji="1" lang="en-US" altLang="ja-JP" sz="1100" dirty="0" smtClean="0">
                          <a:latin typeface="+mn-ea"/>
                          <a:ea typeface="+mn-ea"/>
                        </a:rPr>
                        <a:t>23</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移行リハーサル</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ja-JP" altLang="en-US" sz="1100" dirty="0" smtClean="0">
                          <a:solidFill>
                            <a:schemeClr val="tx1"/>
                          </a:solidFill>
                          <a:latin typeface="+mn-ea"/>
                          <a:ea typeface="+mn-ea"/>
                        </a:rPr>
                        <a:t>導入</a:t>
                      </a:r>
                      <a:endParaRPr kumimoji="1" lang="ja-JP" altLang="en-US" sz="1100" dirty="0" smtClean="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〇</a:t>
                      </a:r>
                      <a:endParaRPr kumimoji="1" lang="ja-JP" altLang="en-US" sz="1100" dirty="0">
                        <a:solidFill>
                          <a:schemeClr val="tx1"/>
                        </a:solidFill>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事前整理した移行手順にもとづき、本番移行の移行リハーサルを実施します。</a:t>
                      </a:r>
                    </a:p>
                  </a:txBody>
                  <a:tcPr marL="36000" marR="36000" marT="36000" marB="36000" anchor="ctr"/>
                </a:tc>
                <a:extLst>
                  <a:ext uri="{0D108BD9-81ED-4DB2-BD59-A6C34878D82A}">
                    <a16:rowId xmlns:a16="http://schemas.microsoft.com/office/drawing/2014/main" val="10006"/>
                  </a:ext>
                </a:extLst>
              </a:tr>
              <a:tr h="288000">
                <a:tc>
                  <a:txBody>
                    <a:bodyPr/>
                    <a:lstStyle/>
                    <a:p>
                      <a:pPr algn="ctr"/>
                      <a:r>
                        <a:rPr kumimoji="1" lang="en-US" altLang="ja-JP" sz="1100" dirty="0" smtClean="0">
                          <a:latin typeface="+mn-ea"/>
                          <a:ea typeface="+mn-ea"/>
                        </a:rPr>
                        <a:t>24</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100" dirty="0" smtClean="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フィールドテスト</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〇</a:t>
                      </a:r>
                      <a:endParaRPr kumimoji="1" lang="ja-JP" altLang="en-US" sz="1100" dirty="0">
                        <a:solidFill>
                          <a:schemeClr val="tx1"/>
                        </a:solidFill>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決済～ポイント処理～精算、分析連携までの一連の動作を確認します。</a:t>
                      </a:r>
                    </a:p>
                  </a:txBody>
                  <a:tcPr marL="36000" marR="36000" marT="36000" marB="36000" anchor="ctr"/>
                </a:tc>
                <a:extLst>
                  <a:ext uri="{0D108BD9-81ED-4DB2-BD59-A6C34878D82A}">
                    <a16:rowId xmlns:a16="http://schemas.microsoft.com/office/drawing/2014/main" val="704289142"/>
                  </a:ext>
                </a:extLst>
              </a:tr>
            </a:tbl>
          </a:graphicData>
        </a:graphic>
      </p:graphicFrame>
      <p:sp>
        <p:nvSpPr>
          <p:cNvPr id="5" name="テキスト ボックス 4"/>
          <p:cNvSpPr txBox="1"/>
          <p:nvPr/>
        </p:nvSpPr>
        <p:spPr>
          <a:xfrm>
            <a:off x="5808403" y="794447"/>
            <a:ext cx="3570208" cy="392415"/>
          </a:xfrm>
          <a:prstGeom prst="rect">
            <a:avLst/>
          </a:prstGeom>
          <a:noFill/>
        </p:spPr>
        <p:txBody>
          <a:bodyPr wrap="none" rtlCol="0">
            <a:spAutoFit/>
          </a:bodyPr>
          <a:lstStyle/>
          <a:p>
            <a:r>
              <a:rPr kumimoji="1" lang="ja-JP" altLang="en-US" sz="975" dirty="0">
                <a:latin typeface="+mn-ea"/>
              </a:rPr>
              <a:t>凡例</a:t>
            </a:r>
            <a:endParaRPr kumimoji="1" lang="en-US" altLang="ja-JP" sz="975" dirty="0">
              <a:latin typeface="+mn-ea"/>
            </a:endParaRPr>
          </a:p>
          <a:p>
            <a:r>
              <a:rPr kumimoji="1" lang="ja-JP" altLang="en-US" sz="975" dirty="0">
                <a:latin typeface="+mn-ea"/>
              </a:rPr>
              <a:t>◎：</a:t>
            </a:r>
            <a:r>
              <a:rPr kumimoji="1" lang="ja-JP" altLang="en-US" sz="975" dirty="0" smtClean="0">
                <a:latin typeface="+mn-ea"/>
              </a:rPr>
              <a:t>作業主体、○</a:t>
            </a:r>
            <a:r>
              <a:rPr kumimoji="1" lang="ja-JP" altLang="en-US" sz="975" dirty="0">
                <a:latin typeface="+mn-ea"/>
              </a:rPr>
              <a:t>：作業実施、△：作業支援</a:t>
            </a:r>
            <a:r>
              <a:rPr kumimoji="1" lang="ja-JP" altLang="en-US" sz="975" dirty="0" smtClean="0">
                <a:latin typeface="+mn-ea"/>
              </a:rPr>
              <a:t>、</a:t>
            </a:r>
            <a:r>
              <a:rPr kumimoji="1" lang="en-US" altLang="ja-JP" sz="975" dirty="0" smtClean="0">
                <a:latin typeface="+mn-ea"/>
              </a:rPr>
              <a:t>-</a:t>
            </a:r>
            <a:r>
              <a:rPr kumimoji="1" lang="ja-JP" altLang="en-US" sz="975" dirty="0" smtClean="0">
                <a:latin typeface="+mn-ea"/>
              </a:rPr>
              <a:t>：作業対象外</a:t>
            </a:r>
            <a:endParaRPr kumimoji="1" lang="ja-JP" altLang="en-US" sz="975" dirty="0">
              <a:latin typeface="+mn-ea"/>
            </a:endParaRPr>
          </a:p>
        </p:txBody>
      </p:sp>
    </p:spTree>
    <p:extLst>
      <p:ext uri="{BB962C8B-B14F-4D97-AF65-F5344CB8AC3E}">
        <p14:creationId xmlns:p14="http://schemas.microsoft.com/office/powerpoint/2010/main" val="13643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3. </a:t>
            </a:r>
            <a:r>
              <a:rPr lang="ja-JP" altLang="en-US" dirty="0" smtClean="0"/>
              <a:t>標準</a:t>
            </a:r>
            <a:r>
              <a:rPr lang="ja-JP" altLang="en-US" dirty="0"/>
              <a:t>導入</a:t>
            </a:r>
            <a:r>
              <a:rPr lang="ja-JP" altLang="en-US" dirty="0" smtClean="0"/>
              <a:t>スケジュール（</a:t>
            </a:r>
            <a:r>
              <a:rPr lang="en-US" altLang="ja-JP" dirty="0" smtClean="0"/>
              <a:t>4/4</a:t>
            </a:r>
            <a:r>
              <a:rPr lang="ja-JP" altLang="en-US" dirty="0" smtClean="0"/>
              <a:t>）</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922882605"/>
              </p:ext>
            </p:extLst>
          </p:nvPr>
        </p:nvGraphicFramePr>
        <p:xfrm>
          <a:off x="381000" y="1232961"/>
          <a:ext cx="9144000" cy="2005920"/>
        </p:xfrm>
        <a:graphic>
          <a:graphicData uri="http://schemas.openxmlformats.org/drawingml/2006/table">
            <a:tbl>
              <a:tblPr firstRow="1" bandRow="1">
                <a:tableStyleId>{21E4AEA4-8DFA-4A89-87EB-49C32662AFE0}</a:tableStyleId>
              </a:tblPr>
              <a:tblGrid>
                <a:gridCol w="36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1944000">
                  <a:extLst>
                    <a:ext uri="{9D8B030D-6E8A-4147-A177-3AD203B41FA5}">
                      <a16:colId xmlns:a16="http://schemas.microsoft.com/office/drawing/2014/main" val="20002"/>
                    </a:ext>
                  </a:extLst>
                </a:gridCol>
                <a:gridCol w="555750">
                  <a:extLst>
                    <a:ext uri="{9D8B030D-6E8A-4147-A177-3AD203B41FA5}">
                      <a16:colId xmlns:a16="http://schemas.microsoft.com/office/drawing/2014/main" val="20003"/>
                    </a:ext>
                  </a:extLst>
                </a:gridCol>
                <a:gridCol w="438750">
                  <a:extLst>
                    <a:ext uri="{9D8B030D-6E8A-4147-A177-3AD203B41FA5}">
                      <a16:colId xmlns:a16="http://schemas.microsoft.com/office/drawing/2014/main" val="20004"/>
                    </a:ext>
                  </a:extLst>
                </a:gridCol>
                <a:gridCol w="438750">
                  <a:extLst>
                    <a:ext uri="{9D8B030D-6E8A-4147-A177-3AD203B41FA5}">
                      <a16:colId xmlns:a16="http://schemas.microsoft.com/office/drawing/2014/main" val="20005"/>
                    </a:ext>
                  </a:extLst>
                </a:gridCol>
                <a:gridCol w="438750">
                  <a:extLst>
                    <a:ext uri="{9D8B030D-6E8A-4147-A177-3AD203B41FA5}">
                      <a16:colId xmlns:a16="http://schemas.microsoft.com/office/drawing/2014/main" val="20006"/>
                    </a:ext>
                  </a:extLst>
                </a:gridCol>
                <a:gridCol w="4248000">
                  <a:extLst>
                    <a:ext uri="{9D8B030D-6E8A-4147-A177-3AD203B41FA5}">
                      <a16:colId xmlns:a16="http://schemas.microsoft.com/office/drawing/2014/main" val="20007"/>
                    </a:ext>
                  </a:extLst>
                </a:gridCol>
              </a:tblGrid>
              <a:tr h="186665">
                <a:tc>
                  <a:txBody>
                    <a:bodyPr/>
                    <a:lstStyle/>
                    <a:p>
                      <a:pPr algn="ctr"/>
                      <a:r>
                        <a:rPr kumimoji="1" lang="en-US" altLang="ja-JP" sz="1000" dirty="0" smtClean="0">
                          <a:latin typeface="+mn-ea"/>
                          <a:ea typeface="+mn-ea"/>
                        </a:rPr>
                        <a:t>#</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タスク区分</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カテゴリ</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駅ビル会社</a:t>
                      </a:r>
                      <a:endParaRPr kumimoji="1" lang="ja-JP" altLang="en-US" sz="1000" dirty="0">
                        <a:latin typeface="+mn-ea"/>
                        <a:ea typeface="+mn-ea"/>
                      </a:endParaRPr>
                    </a:p>
                  </a:txBody>
                  <a:tcPr marL="36000" marR="36000" marT="36000" marB="36000" anchor="ctr"/>
                </a:tc>
                <a:tc>
                  <a:txBody>
                    <a:bodyPr/>
                    <a:lstStyle/>
                    <a:p>
                      <a:pPr algn="ctr"/>
                      <a:r>
                        <a:rPr kumimoji="1" lang="ja-JP" altLang="en-US" sz="1000" dirty="0" smtClean="0">
                          <a:latin typeface="+mn-ea"/>
                          <a:ea typeface="+mn-ea"/>
                        </a:rPr>
                        <a:t>貴社</a:t>
                      </a:r>
                    </a:p>
                  </a:txBody>
                  <a:tcPr marL="36000" marR="36000" marT="36000" marB="36000" anchor="ctr"/>
                </a:tc>
                <a:tc>
                  <a:txBody>
                    <a:bodyPr/>
                    <a:lstStyle/>
                    <a:p>
                      <a:pPr algn="ctr"/>
                      <a:r>
                        <a:rPr kumimoji="1" lang="ja-JP" altLang="en-US" sz="1000" dirty="0" smtClean="0">
                          <a:latin typeface="+mn-ea"/>
                          <a:ea typeface="+mn-ea"/>
                        </a:rPr>
                        <a:t>弊社</a:t>
                      </a:r>
                      <a:endParaRPr kumimoji="1" lang="ja-JP" altLang="en-US" sz="1000" dirty="0">
                        <a:latin typeface="+mn-ea"/>
                        <a:ea typeface="+mn-ea"/>
                      </a:endParaRPr>
                    </a:p>
                  </a:txBody>
                  <a:tcPr marL="36000" marR="36000" marT="36000" marB="36000" anchor="ctr"/>
                </a:tc>
                <a:tc>
                  <a:txBody>
                    <a:bodyPr/>
                    <a:lstStyle/>
                    <a:p>
                      <a:r>
                        <a:rPr kumimoji="1" lang="ja-JP" altLang="en-US" sz="1000" dirty="0" smtClean="0">
                          <a:latin typeface="+mn-ea"/>
                          <a:ea typeface="+mn-ea"/>
                        </a:rPr>
                        <a:t>タスク概要</a:t>
                      </a:r>
                      <a:endParaRPr kumimoji="1" lang="ja-JP" altLang="en-US" sz="1000" dirty="0">
                        <a:latin typeface="+mn-ea"/>
                        <a:ea typeface="+mn-ea"/>
                      </a:endParaRPr>
                    </a:p>
                  </a:txBody>
                  <a:tcPr marL="36000" marR="36000" marT="36000" marB="36000" anchor="ctr"/>
                </a:tc>
                <a:extLst>
                  <a:ext uri="{0D108BD9-81ED-4DB2-BD59-A6C34878D82A}">
                    <a16:rowId xmlns:a16="http://schemas.microsoft.com/office/drawing/2014/main" val="10000"/>
                  </a:ext>
                </a:extLst>
              </a:tr>
              <a:tr h="407280">
                <a:tc>
                  <a:txBody>
                    <a:bodyPr/>
                    <a:lstStyle/>
                    <a:p>
                      <a:pPr algn="ctr"/>
                      <a:r>
                        <a:rPr kumimoji="1" lang="en-US" altLang="ja-JP" sz="1100" dirty="0" smtClean="0">
                          <a:latin typeface="+mn-ea"/>
                          <a:ea typeface="+mn-ea"/>
                        </a:rPr>
                        <a:t>25</a:t>
                      </a:r>
                      <a:endParaRPr kumimoji="1" lang="ja-JP" altLang="en-US" sz="1100" dirty="0">
                        <a:latin typeface="+mn-ea"/>
                        <a:ea typeface="+mn-ea"/>
                      </a:endParaRPr>
                    </a:p>
                  </a:txBody>
                  <a:tcPr marL="36000" marR="36000" marT="36000" marB="36000" anchor="ctr"/>
                </a:tc>
                <a:tc rowSpan="4">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本番データ移行</a:t>
                      </a:r>
                    </a:p>
                  </a:txBody>
                  <a:tcPr marL="36000" marR="36000" marT="36000" marB="36000"/>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zh-TW" altLang="en-US" sz="1100" dirty="0" smtClean="0">
                          <a:solidFill>
                            <a:schemeClr val="tx1"/>
                          </a:solidFill>
                          <a:latin typeface="+mn-ea"/>
                          <a:ea typeface="+mn-ea"/>
                        </a:rPr>
                        <a:t>事前移行</a:t>
                      </a:r>
                      <a:endParaRPr kumimoji="1" lang="ja-JP" altLang="en-US" sz="1100" dirty="0" smtClean="0">
                        <a:solidFill>
                          <a:schemeClr val="tx1"/>
                        </a:solidFill>
                        <a:latin typeface="+mn-ea"/>
                        <a:ea typeface="+mn-ea"/>
                      </a:endParaRP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〇</a:t>
                      </a:r>
                      <a:endParaRPr kumimoji="1" lang="ja-JP" altLang="en-US" sz="1100" dirty="0">
                        <a:solidFill>
                          <a:schemeClr val="tx1"/>
                        </a:solidFill>
                        <a:latin typeface="+mn-ea"/>
                        <a:ea typeface="+mn-ea"/>
                      </a:endParaRPr>
                    </a:p>
                  </a:txBody>
                  <a:tcPr marL="36000" marR="36000" marT="36000" marB="36000" anchor="ctr"/>
                </a:tc>
                <a:tc>
                  <a:txBody>
                    <a:bodyPr/>
                    <a:lstStyle/>
                    <a:p>
                      <a:r>
                        <a:rPr kumimoji="1" lang="ja-JP" altLang="en-US" sz="1100" dirty="0" smtClean="0">
                          <a:solidFill>
                            <a:schemeClr val="tx1"/>
                          </a:solidFill>
                          <a:latin typeface="+mn-ea"/>
                          <a:ea typeface="+mn-ea"/>
                        </a:rPr>
                        <a:t>本番環境へ本番データ移行を実施します。</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7"/>
                  </a:ext>
                </a:extLst>
              </a:tr>
              <a:tr h="407280">
                <a:tc>
                  <a:txBody>
                    <a:bodyPr/>
                    <a:lstStyle/>
                    <a:p>
                      <a:pPr algn="ctr"/>
                      <a:r>
                        <a:rPr kumimoji="1" lang="en-US" altLang="ja-JP" sz="1100" dirty="0" smtClean="0">
                          <a:latin typeface="+mn-ea"/>
                          <a:ea typeface="+mn-ea"/>
                        </a:rPr>
                        <a:t>26</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100" dirty="0" smtClean="0">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zh-TW" altLang="en-US" sz="1100" dirty="0" smtClean="0">
                          <a:solidFill>
                            <a:schemeClr val="tx1"/>
                          </a:solidFill>
                          <a:latin typeface="+mn-ea"/>
                          <a:ea typeface="+mn-ea"/>
                        </a:rPr>
                        <a:t>環境設定</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latin typeface="+mn-ea"/>
                          <a:ea typeface="+mn-ea"/>
                        </a:rPr>
                        <a:t>◎〇</a:t>
                      </a:r>
                      <a:endParaRPr kumimoji="1" lang="ja-JP" altLang="en-US" sz="1100" dirty="0">
                        <a:latin typeface="+mn-ea"/>
                        <a:ea typeface="+mn-ea"/>
                      </a:endParaRPr>
                    </a:p>
                  </a:txBody>
                  <a:tcPr marL="36000" marR="36000" marT="36000" marB="36000" anchor="ctr"/>
                </a:tc>
                <a:tc>
                  <a:txBody>
                    <a:bodyPr/>
                    <a:lstStyle/>
                    <a:p>
                      <a:pPr algn="l" fontAlgn="ctr"/>
                      <a:r>
                        <a:rPr lang="ja-JP" altLang="en-US" sz="1100" b="0" i="0" u="none" strike="noStrike" dirty="0" smtClean="0">
                          <a:solidFill>
                            <a:schemeClr val="tx1"/>
                          </a:solidFill>
                          <a:effectLst/>
                          <a:latin typeface="+mn-ea"/>
                          <a:ea typeface="+mn-ea"/>
                        </a:rPr>
                        <a:t>本番移行に向けた環境設定、フィールドテストを実施します。</a:t>
                      </a:r>
                      <a:endParaRPr lang="ja-JP" altLang="en-US" sz="1100" b="0" i="0" u="none" strike="noStrike" dirty="0">
                        <a:solidFill>
                          <a:schemeClr val="tx1"/>
                        </a:solidFill>
                        <a:effectLst/>
                        <a:latin typeface="+mn-ea"/>
                        <a:ea typeface="+mn-ea"/>
                      </a:endParaRPr>
                    </a:p>
                  </a:txBody>
                  <a:tcPr marL="36000" marR="36000" marT="36000" marB="36000" anchor="ctr"/>
                </a:tc>
                <a:extLst>
                  <a:ext uri="{0D108BD9-81ED-4DB2-BD59-A6C34878D82A}">
                    <a16:rowId xmlns:a16="http://schemas.microsoft.com/office/drawing/2014/main" val="10008"/>
                  </a:ext>
                </a:extLst>
              </a:tr>
              <a:tr h="407280">
                <a:tc>
                  <a:txBody>
                    <a:bodyPr/>
                    <a:lstStyle/>
                    <a:p>
                      <a:pPr algn="ctr"/>
                      <a:r>
                        <a:rPr kumimoji="1" lang="en-US" altLang="ja-JP" sz="1100" dirty="0" smtClean="0">
                          <a:latin typeface="+mn-ea"/>
                          <a:ea typeface="+mn-ea"/>
                        </a:rPr>
                        <a:t>27</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本番移行切替</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〇</a:t>
                      </a:r>
                      <a:endParaRPr kumimoji="1" lang="ja-JP" altLang="en-US" sz="1100" dirty="0">
                        <a:solidFill>
                          <a:schemeClr val="tx1"/>
                        </a:solidFill>
                        <a:latin typeface="+mn-ea"/>
                        <a:ea typeface="+mn-ea"/>
                      </a:endParaRP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本番環境へ本番データ移行を実施します。</a:t>
                      </a:r>
                      <a:endParaRPr kumimoji="1" lang="en-US" altLang="ja-JP" sz="1100" dirty="0" smtClean="0">
                        <a:solidFill>
                          <a:schemeClr val="tx1"/>
                        </a:solidFill>
                        <a:latin typeface="+mn-ea"/>
                        <a:ea typeface="+mn-ea"/>
                      </a:endParaRPr>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本番運用に向けた切替作業（設定変更など）を実施します。</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09"/>
                  </a:ext>
                </a:extLst>
              </a:tr>
              <a:tr h="407280">
                <a:tc>
                  <a:txBody>
                    <a:bodyPr/>
                    <a:lstStyle/>
                    <a:p>
                      <a:pPr algn="ctr"/>
                      <a:r>
                        <a:rPr kumimoji="1" lang="en-US" altLang="ja-JP" sz="1100" dirty="0" smtClean="0">
                          <a:latin typeface="+mn-ea"/>
                          <a:ea typeface="+mn-ea"/>
                        </a:rPr>
                        <a:t>28</a:t>
                      </a:r>
                      <a:endParaRPr kumimoji="1" lang="ja-JP" altLang="en-US" sz="1100" dirty="0">
                        <a:latin typeface="+mn-ea"/>
                        <a:ea typeface="+mn-ea"/>
                      </a:endParaRPr>
                    </a:p>
                  </a:txBody>
                  <a:tcPr marL="36000" marR="36000" marT="36000" marB="36000" anchor="ctr"/>
                </a:tc>
                <a:tc vMerge="1">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n-ea"/>
                        <a:ea typeface="+mn-ea"/>
                      </a:endParaRPr>
                    </a:p>
                  </a:txBody>
                  <a:tcPr anchor="ct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zh-TW" altLang="en-US" sz="1100" dirty="0" smtClean="0">
                          <a:latin typeface="+mn-ea"/>
                          <a:ea typeface="+mn-ea"/>
                        </a:rPr>
                        <a:t>利用開始後移行</a:t>
                      </a:r>
                    </a:p>
                  </a:txBody>
                  <a:tcPr marL="36000" marR="36000" marT="36000" marB="36000" anchor="ctr"/>
                </a:tc>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導入</a:t>
                      </a:r>
                      <a:endParaRPr kumimoji="1" lang="ja-JP" altLang="en-US" sz="1100" dirty="0" smtClean="0">
                        <a:latin typeface="+mn-ea"/>
                        <a:ea typeface="+mn-ea"/>
                      </a:endParaRPr>
                    </a:p>
                  </a:txBody>
                  <a:tcPr marL="36000" marR="36000" marT="36000" marB="36000" anchor="ctr"/>
                </a:tc>
                <a:tc>
                  <a:txBody>
                    <a:bodyPr/>
                    <a:lstStyle/>
                    <a:p>
                      <a:pPr algn="ctr"/>
                      <a:r>
                        <a:rPr kumimoji="1" lang="ja-JP" altLang="en-US" sz="1100" dirty="0" smtClean="0">
                          <a:latin typeface="+mn-ea"/>
                          <a:ea typeface="+mn-ea"/>
                        </a:rPr>
                        <a:t>◎</a:t>
                      </a:r>
                      <a:endParaRPr kumimoji="1" lang="ja-JP" altLang="en-US" sz="1100" dirty="0">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a:t>
                      </a:r>
                      <a:endParaRPr kumimoji="1" lang="ja-JP" altLang="en-US" sz="1100" dirty="0">
                        <a:solidFill>
                          <a:schemeClr val="tx1"/>
                        </a:solidFill>
                        <a:latin typeface="+mn-ea"/>
                        <a:ea typeface="+mn-ea"/>
                      </a:endParaRPr>
                    </a:p>
                  </a:txBody>
                  <a:tcPr marL="36000" marR="36000" marT="36000" marB="36000" anchor="ctr"/>
                </a:tc>
                <a:tc>
                  <a:txBody>
                    <a:bodyPr/>
                    <a:lstStyle/>
                    <a:p>
                      <a:pPr algn="ctr"/>
                      <a:r>
                        <a:rPr kumimoji="1" lang="ja-JP" altLang="en-US" sz="1100" dirty="0" smtClean="0">
                          <a:solidFill>
                            <a:schemeClr val="tx1"/>
                          </a:solidFill>
                          <a:latin typeface="+mn-ea"/>
                          <a:ea typeface="+mn-ea"/>
                        </a:rPr>
                        <a:t>〇</a:t>
                      </a:r>
                      <a:endParaRPr kumimoji="1" lang="ja-JP" altLang="en-US" sz="1100" dirty="0">
                        <a:solidFill>
                          <a:schemeClr val="tx1"/>
                        </a:solidFill>
                        <a:latin typeface="+mn-ea"/>
                        <a:ea typeface="+mn-ea"/>
                      </a:endParaRPr>
                    </a:p>
                  </a:txBody>
                  <a:tcPr marL="36000" marR="36000" marT="36000" marB="36000" anchor="ct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100" dirty="0" smtClean="0">
                          <a:solidFill>
                            <a:schemeClr val="tx1"/>
                          </a:solidFill>
                          <a:latin typeface="+mn-ea"/>
                          <a:ea typeface="+mn-ea"/>
                        </a:rPr>
                        <a:t>本番環境へ本番データ移行を実施します。</a:t>
                      </a:r>
                      <a:endParaRPr kumimoji="1" lang="en-US" altLang="ja-JP" sz="1100" dirty="0" smtClean="0">
                        <a:solidFill>
                          <a:schemeClr val="tx1"/>
                        </a:solidFill>
                        <a:latin typeface="+mn-ea"/>
                        <a:ea typeface="+mn-ea"/>
                      </a:endParaRPr>
                    </a:p>
                  </a:txBody>
                  <a:tcPr marL="36000" marR="36000" marT="36000" marB="36000" anchor="ctr"/>
                </a:tc>
                <a:extLst>
                  <a:ext uri="{0D108BD9-81ED-4DB2-BD59-A6C34878D82A}">
                    <a16:rowId xmlns:a16="http://schemas.microsoft.com/office/drawing/2014/main" val="10010"/>
                  </a:ext>
                </a:extLst>
              </a:tr>
            </a:tbl>
          </a:graphicData>
        </a:graphic>
      </p:graphicFrame>
      <p:sp>
        <p:nvSpPr>
          <p:cNvPr id="5" name="テキスト ボックス 4"/>
          <p:cNvSpPr txBox="1"/>
          <p:nvPr/>
        </p:nvSpPr>
        <p:spPr>
          <a:xfrm>
            <a:off x="5808403" y="794447"/>
            <a:ext cx="3570208" cy="392415"/>
          </a:xfrm>
          <a:prstGeom prst="rect">
            <a:avLst/>
          </a:prstGeom>
          <a:noFill/>
        </p:spPr>
        <p:txBody>
          <a:bodyPr wrap="none" rtlCol="0">
            <a:spAutoFit/>
          </a:bodyPr>
          <a:lstStyle/>
          <a:p>
            <a:r>
              <a:rPr kumimoji="1" lang="ja-JP" altLang="en-US" sz="975" dirty="0">
                <a:latin typeface="+mn-ea"/>
              </a:rPr>
              <a:t>凡例</a:t>
            </a:r>
            <a:endParaRPr kumimoji="1" lang="en-US" altLang="ja-JP" sz="975" dirty="0">
              <a:latin typeface="+mn-ea"/>
            </a:endParaRPr>
          </a:p>
          <a:p>
            <a:r>
              <a:rPr kumimoji="1" lang="ja-JP" altLang="en-US" sz="975" dirty="0">
                <a:latin typeface="+mn-ea"/>
              </a:rPr>
              <a:t>◎：</a:t>
            </a:r>
            <a:r>
              <a:rPr kumimoji="1" lang="ja-JP" altLang="en-US" sz="975" dirty="0" smtClean="0">
                <a:latin typeface="+mn-ea"/>
              </a:rPr>
              <a:t>作業主体、○</a:t>
            </a:r>
            <a:r>
              <a:rPr kumimoji="1" lang="ja-JP" altLang="en-US" sz="975" dirty="0">
                <a:latin typeface="+mn-ea"/>
              </a:rPr>
              <a:t>：作業実施、△：作業支援</a:t>
            </a:r>
            <a:r>
              <a:rPr kumimoji="1" lang="ja-JP" altLang="en-US" sz="975" dirty="0" smtClean="0">
                <a:latin typeface="+mn-ea"/>
              </a:rPr>
              <a:t>、</a:t>
            </a:r>
            <a:r>
              <a:rPr kumimoji="1" lang="en-US" altLang="ja-JP" sz="975" dirty="0" smtClean="0">
                <a:latin typeface="+mn-ea"/>
              </a:rPr>
              <a:t>-</a:t>
            </a:r>
            <a:r>
              <a:rPr kumimoji="1" lang="ja-JP" altLang="en-US" sz="975" dirty="0" smtClean="0">
                <a:latin typeface="+mn-ea"/>
              </a:rPr>
              <a:t>：作業対象外</a:t>
            </a:r>
            <a:endParaRPr kumimoji="1" lang="ja-JP" altLang="en-US" sz="975" dirty="0">
              <a:latin typeface="+mn-ea"/>
            </a:endParaRPr>
          </a:p>
        </p:txBody>
      </p:sp>
    </p:spTree>
    <p:extLst>
      <p:ext uri="{BB962C8B-B14F-4D97-AF65-F5344CB8AC3E}">
        <p14:creationId xmlns:p14="http://schemas.microsoft.com/office/powerpoint/2010/main" val="391111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smtClean="0"/>
              <a:t>4. </a:t>
            </a:r>
            <a:r>
              <a:rPr lang="ja-JP" altLang="en-US" dirty="0" smtClean="0"/>
              <a:t>操作説明会（駅ビル会社、テナント）</a:t>
            </a:r>
            <a:endParaRPr kumimoji="1" lang="ja-JP" altLang="en-US" dirty="0"/>
          </a:p>
        </p:txBody>
      </p:sp>
      <p:sp>
        <p:nvSpPr>
          <p:cNvPr id="3" name="テキスト プレースホルダー 2"/>
          <p:cNvSpPr>
            <a:spLocks noGrp="1"/>
          </p:cNvSpPr>
          <p:nvPr>
            <p:ph type="body" sz="quarter" idx="10"/>
          </p:nvPr>
        </p:nvSpPr>
        <p:spPr>
          <a:xfrm>
            <a:off x="436790" y="908050"/>
            <a:ext cx="9029475" cy="1892902"/>
          </a:xfrm>
        </p:spPr>
        <p:txBody>
          <a:bodyPr/>
          <a:lstStyle/>
          <a:p>
            <a:r>
              <a:rPr lang="ja-JP" altLang="en-US" dirty="0" smtClean="0"/>
              <a:t>グループ展開作業の中で、利用開始前に「駅ビル会社向け」と「テナント向け」の操作</a:t>
            </a:r>
            <a:r>
              <a:rPr lang="ja-JP" altLang="en-US" dirty="0"/>
              <a:t>説明会を実施することとします。</a:t>
            </a:r>
          </a:p>
          <a:p>
            <a:pPr marL="539750" indent="-285750">
              <a:buFont typeface="Wingdings" panose="05000000000000000000" pitchFamily="2" charset="2"/>
              <a:buChar char="Ø"/>
            </a:pPr>
            <a:r>
              <a:rPr lang="ja-JP" altLang="en-US" sz="1600" dirty="0" smtClean="0"/>
              <a:t>操作説明会は、集合</a:t>
            </a:r>
            <a:r>
              <a:rPr lang="ja-JP" altLang="en-US" sz="1600" dirty="0"/>
              <a:t>研修形式で、説明資料、操作マニュアル、実機デモンストレーション（講師用）を利用した</a:t>
            </a:r>
            <a:r>
              <a:rPr lang="ja-JP" altLang="en-US" sz="1600" dirty="0" smtClean="0"/>
              <a:t>説明会を実施します。</a:t>
            </a:r>
            <a:endParaRPr lang="en-US" altLang="ja-JP" sz="1600" dirty="0" smtClean="0"/>
          </a:p>
          <a:p>
            <a:pPr marL="539750" indent="-285750">
              <a:buFont typeface="Wingdings" panose="05000000000000000000" pitchFamily="2" charset="2"/>
              <a:buChar char="Ø"/>
            </a:pPr>
            <a:r>
              <a:rPr lang="ja-JP" altLang="en-US" sz="1600" dirty="0" smtClean="0"/>
              <a:t>駅ビル各社の業務マニュアル、業務フローなどは、弊社から操作マニュアルや操作トレーニングを目的とした環境を提供しますので、駅ビル会社で作成することとします。</a:t>
            </a:r>
            <a:endParaRPr lang="ja-JP" altLang="en-US" sz="1600" dirty="0"/>
          </a:p>
        </p:txBody>
      </p:sp>
      <p:graphicFrame>
        <p:nvGraphicFramePr>
          <p:cNvPr id="4" name="表 3"/>
          <p:cNvGraphicFramePr>
            <a:graphicFrameLocks noGrp="1"/>
          </p:cNvGraphicFramePr>
          <p:nvPr>
            <p:extLst/>
          </p:nvPr>
        </p:nvGraphicFramePr>
        <p:xfrm>
          <a:off x="1155000" y="3093280"/>
          <a:ext cx="7596000" cy="3047746"/>
        </p:xfrm>
        <a:graphic>
          <a:graphicData uri="http://schemas.openxmlformats.org/drawingml/2006/table">
            <a:tbl>
              <a:tblPr firstRow="1" bandRow="1">
                <a:tableStyleId>{21E4AEA4-8DFA-4A89-87EB-49C32662AFE0}</a:tableStyleId>
              </a:tblPr>
              <a:tblGrid>
                <a:gridCol w="288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368000">
                  <a:extLst>
                    <a:ext uri="{9D8B030D-6E8A-4147-A177-3AD203B41FA5}">
                      <a16:colId xmlns:a16="http://schemas.microsoft.com/office/drawing/2014/main" val="1550138069"/>
                    </a:ext>
                  </a:extLst>
                </a:gridCol>
                <a:gridCol w="1188000">
                  <a:extLst>
                    <a:ext uri="{9D8B030D-6E8A-4147-A177-3AD203B41FA5}">
                      <a16:colId xmlns:a16="http://schemas.microsoft.com/office/drawing/2014/main" val="20003"/>
                    </a:ext>
                  </a:extLst>
                </a:gridCol>
                <a:gridCol w="3492000">
                  <a:extLst>
                    <a:ext uri="{9D8B030D-6E8A-4147-A177-3AD203B41FA5}">
                      <a16:colId xmlns:a16="http://schemas.microsoft.com/office/drawing/2014/main" val="20007"/>
                    </a:ext>
                  </a:extLst>
                </a:gridCol>
              </a:tblGrid>
              <a:tr h="642801">
                <a:tc>
                  <a:txBody>
                    <a:bodyPr/>
                    <a:lstStyle/>
                    <a:p>
                      <a:pPr algn="ctr" fontAlgn="ctr"/>
                      <a:r>
                        <a:rPr lang="en-US" altLang="ja-JP" sz="1200" b="0" i="0" u="none" strike="noStrike" dirty="0" smtClean="0">
                          <a:solidFill>
                            <a:schemeClr val="bg1"/>
                          </a:solidFill>
                          <a:effectLst/>
                          <a:latin typeface="+mn-ea"/>
                          <a:ea typeface="+mn-ea"/>
                        </a:rPr>
                        <a:t>#</a:t>
                      </a:r>
                      <a:endParaRPr lang="ja-JP" altLang="en-US" sz="1200" b="0" i="0" u="none" strike="noStrike" dirty="0">
                        <a:solidFill>
                          <a:schemeClr val="bg1"/>
                        </a:solidFill>
                        <a:effectLst/>
                        <a:latin typeface="+mn-ea"/>
                        <a:ea typeface="+mn-ea"/>
                      </a:endParaRPr>
                    </a:p>
                  </a:txBody>
                  <a:tcPr marL="72000" marR="72000" marT="72000" marB="72000" anchor="ctr"/>
                </a:tc>
                <a:tc>
                  <a:txBody>
                    <a:bodyPr/>
                    <a:lstStyle/>
                    <a:p>
                      <a:pPr algn="ctr" fontAlgn="ctr"/>
                      <a:r>
                        <a:rPr lang="ja-JP" altLang="en-US" sz="1200" b="1" i="0" u="none" strike="noStrike" dirty="0" smtClean="0">
                          <a:solidFill>
                            <a:schemeClr val="lt1"/>
                          </a:solidFill>
                          <a:effectLst/>
                          <a:latin typeface="+mn-ea"/>
                          <a:ea typeface="+mn-ea"/>
                        </a:rPr>
                        <a:t>内容</a:t>
                      </a:r>
                      <a:endParaRPr lang="en-US" altLang="ja-JP" sz="1200" b="1" i="0" u="none" strike="noStrike" dirty="0" smtClean="0">
                        <a:solidFill>
                          <a:schemeClr val="lt1"/>
                        </a:solidFill>
                        <a:effectLst/>
                        <a:latin typeface="+mn-ea"/>
                        <a:ea typeface="+mn-ea"/>
                      </a:endParaRPr>
                    </a:p>
                  </a:txBody>
                  <a:tcPr marL="72000" marR="72000" marT="72000" marB="72000" anchor="ctr"/>
                </a:tc>
                <a:tc>
                  <a:txBody>
                    <a:bodyPr/>
                    <a:lstStyle/>
                    <a:p>
                      <a:pPr algn="ctr" fontAlgn="ctr"/>
                      <a:r>
                        <a:rPr lang="ja-JP" altLang="en-US" sz="1200" b="1" i="0" u="none" strike="noStrike" dirty="0" smtClean="0">
                          <a:solidFill>
                            <a:schemeClr val="lt1"/>
                          </a:solidFill>
                          <a:effectLst/>
                          <a:latin typeface="+mn-ea"/>
                          <a:ea typeface="+mn-ea"/>
                        </a:rPr>
                        <a:t>対象</a:t>
                      </a:r>
                      <a:endParaRPr lang="en-US" altLang="ja-JP" sz="1200" b="1" i="0" u="none" strike="noStrike" dirty="0" smtClean="0">
                        <a:solidFill>
                          <a:schemeClr val="lt1"/>
                        </a:solidFill>
                        <a:effectLst/>
                        <a:latin typeface="+mn-ea"/>
                        <a:ea typeface="+mn-ea"/>
                      </a:endParaRPr>
                    </a:p>
                  </a:txBody>
                  <a:tcPr marL="72000" marR="72000" marT="72000" marB="72000" anchor="ctr"/>
                </a:tc>
                <a:tc>
                  <a:txBody>
                    <a:bodyPr/>
                    <a:lstStyle/>
                    <a:p>
                      <a:pPr algn="ctr" fontAlgn="ctr">
                        <a:spcBef>
                          <a:spcPts val="600"/>
                        </a:spcBef>
                      </a:pPr>
                      <a:r>
                        <a:rPr lang="ja-JP" altLang="en-US" sz="1200" b="1" i="0" u="none" strike="noStrike" dirty="0" smtClean="0">
                          <a:solidFill>
                            <a:schemeClr val="lt1"/>
                          </a:solidFill>
                          <a:effectLst/>
                          <a:latin typeface="+mn-ea"/>
                          <a:ea typeface="+mn-ea"/>
                        </a:rPr>
                        <a:t>実施回数</a:t>
                      </a:r>
                      <a:endParaRPr lang="en-US" altLang="ja-JP" sz="1200" b="1" i="0" u="none" strike="noStrike" dirty="0" smtClean="0">
                        <a:solidFill>
                          <a:schemeClr val="lt1"/>
                        </a:solidFill>
                        <a:effectLst/>
                        <a:latin typeface="+mn-ea"/>
                        <a:ea typeface="+mn-ea"/>
                      </a:endParaRPr>
                    </a:p>
                    <a:p>
                      <a:pPr algn="ctr" fontAlgn="ctr">
                        <a:spcBef>
                          <a:spcPts val="600"/>
                        </a:spcBef>
                      </a:pPr>
                      <a:r>
                        <a:rPr lang="ja-JP" altLang="en-US" sz="1200" b="1" i="0" u="none" strike="noStrike" dirty="0" smtClean="0">
                          <a:solidFill>
                            <a:schemeClr val="lt1"/>
                          </a:solidFill>
                          <a:effectLst/>
                          <a:latin typeface="+mn-ea"/>
                          <a:ea typeface="+mn-ea"/>
                        </a:rPr>
                        <a:t>対象人数</a:t>
                      </a:r>
                      <a:endParaRPr lang="en-US" altLang="ja-JP" sz="1200" b="1" i="0" u="none" strike="noStrike" dirty="0" smtClean="0">
                        <a:solidFill>
                          <a:schemeClr val="lt1"/>
                        </a:solidFill>
                        <a:effectLst/>
                        <a:latin typeface="+mn-ea"/>
                        <a:ea typeface="+mn-ea"/>
                      </a:endParaRPr>
                    </a:p>
                    <a:p>
                      <a:pPr algn="ctr" fontAlgn="ctr">
                        <a:spcBef>
                          <a:spcPts val="600"/>
                        </a:spcBef>
                      </a:pPr>
                      <a:r>
                        <a:rPr lang="ja-JP" altLang="en-US" sz="1200" b="1" i="0" u="none" strike="noStrike" dirty="0" smtClean="0">
                          <a:solidFill>
                            <a:schemeClr val="lt1"/>
                          </a:solidFill>
                          <a:effectLst/>
                          <a:latin typeface="+mn-ea"/>
                          <a:ea typeface="+mn-ea"/>
                        </a:rPr>
                        <a:t>実施時間</a:t>
                      </a:r>
                      <a:endParaRPr lang="en-US" altLang="ja-JP" sz="1200" b="1" i="0" u="none" strike="noStrike" dirty="0" smtClean="0">
                        <a:solidFill>
                          <a:schemeClr val="lt1"/>
                        </a:solidFill>
                        <a:effectLst/>
                        <a:latin typeface="+mn-ea"/>
                        <a:ea typeface="+mn-ea"/>
                      </a:endParaRPr>
                    </a:p>
                  </a:txBody>
                  <a:tcPr marL="72000" marR="72000" marT="72000" marB="72000" anchor="ctr"/>
                </a:tc>
                <a:tc>
                  <a:txBody>
                    <a:bodyPr/>
                    <a:lstStyle/>
                    <a:p>
                      <a:pPr algn="ctr" fontAlgn="ctr"/>
                      <a:r>
                        <a:rPr lang="ja-JP" altLang="en-US" sz="1200" u="none" strike="noStrike" dirty="0" smtClean="0">
                          <a:effectLst/>
                          <a:latin typeface="+mn-ea"/>
                          <a:ea typeface="+mn-ea"/>
                        </a:rPr>
                        <a:t>内容</a:t>
                      </a:r>
                      <a:endParaRPr lang="ja-JP" altLang="en-US" sz="1200" b="0" i="0" u="none" strike="noStrike" dirty="0">
                        <a:solidFill>
                          <a:srgbClr val="000000"/>
                        </a:solidFill>
                        <a:effectLst/>
                        <a:latin typeface="+mn-ea"/>
                        <a:ea typeface="+mn-ea"/>
                      </a:endParaRPr>
                    </a:p>
                  </a:txBody>
                  <a:tcPr marL="72000" marR="72000" marT="72000" marB="72000" anchor="ctr"/>
                </a:tc>
                <a:extLst>
                  <a:ext uri="{0D108BD9-81ED-4DB2-BD59-A6C34878D82A}">
                    <a16:rowId xmlns:a16="http://schemas.microsoft.com/office/drawing/2014/main" val="10000"/>
                  </a:ext>
                </a:extLst>
              </a:tr>
              <a:tr h="1101353">
                <a:tc>
                  <a:txBody>
                    <a:bodyPr/>
                    <a:lstStyle/>
                    <a:p>
                      <a:pPr algn="ctr" fontAlgn="ctr"/>
                      <a:r>
                        <a:rPr lang="en-US" altLang="ja-JP" sz="1200" b="0" i="0" u="none" strike="noStrike" dirty="0" smtClean="0">
                          <a:solidFill>
                            <a:schemeClr val="tx1"/>
                          </a:solidFill>
                          <a:effectLst/>
                          <a:latin typeface="+mn-ea"/>
                          <a:ea typeface="+mn-ea"/>
                        </a:rPr>
                        <a:t>1</a:t>
                      </a:r>
                      <a:endParaRPr lang="ja-JP" altLang="en-US" sz="1200" b="0" i="0" u="none" strike="noStrike" dirty="0">
                        <a:solidFill>
                          <a:schemeClr val="tx1"/>
                        </a:solidFill>
                        <a:effectLst/>
                        <a:latin typeface="+mn-ea"/>
                        <a:ea typeface="+mn-ea"/>
                      </a:endParaRPr>
                    </a:p>
                  </a:txBody>
                  <a:tcPr marL="72000" marR="72000" marT="72000" marB="72000"/>
                </a:tc>
                <a:tc>
                  <a:txBody>
                    <a:bodyPr/>
                    <a:lstStyle/>
                    <a:p>
                      <a:pPr algn="l" fontAlgn="ctr"/>
                      <a:r>
                        <a:rPr lang="ja-JP" altLang="en-US" sz="1200" u="none" strike="noStrike" dirty="0" smtClean="0">
                          <a:solidFill>
                            <a:schemeClr val="tx1"/>
                          </a:solidFill>
                          <a:effectLst/>
                          <a:latin typeface="+mn-ea"/>
                          <a:ea typeface="+mn-ea"/>
                        </a:rPr>
                        <a:t>駅ビル会社向け操作説明会</a:t>
                      </a:r>
                      <a:endParaRPr lang="en-US" altLang="ja-JP" sz="1200" u="none" strike="noStrike" dirty="0" smtClean="0">
                        <a:solidFill>
                          <a:schemeClr val="tx1"/>
                        </a:solidFill>
                        <a:effectLst/>
                        <a:latin typeface="+mn-ea"/>
                        <a:ea typeface="+mn-ea"/>
                      </a:endParaRPr>
                    </a:p>
                  </a:txBody>
                  <a:tcPr marL="72000" marR="72000" marT="72000" marB="72000"/>
                </a:tc>
                <a:tc>
                  <a:txBody>
                    <a:bodyPr/>
                    <a:lstStyle/>
                    <a:p>
                      <a:pPr marL="0" marR="0" lvl="0" indent="0" algn="l" defTabSz="609555" rtl="0" eaLnBrk="1" fontAlgn="ctr" latinLnBrk="0" hangingPunct="1">
                        <a:lnSpc>
                          <a:spcPct val="100000"/>
                        </a:lnSpc>
                        <a:spcBef>
                          <a:spcPts val="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駅ビル会社担当者</a:t>
                      </a:r>
                      <a:endParaRPr lang="en-US" altLang="ja-JP" sz="1200" b="0" i="0" u="none" strike="noStrike" dirty="0" smtClean="0">
                        <a:solidFill>
                          <a:schemeClr val="tx1"/>
                        </a:solidFill>
                        <a:effectLst/>
                        <a:latin typeface="+mn-ea"/>
                        <a:ea typeface="+mn-ea"/>
                      </a:endParaRPr>
                    </a:p>
                  </a:txBody>
                  <a:tcPr marL="72000" marR="72000" marT="72000" marB="72000"/>
                </a:tc>
                <a:tc>
                  <a:txBody>
                    <a:bodyPr/>
                    <a:lstStyle/>
                    <a:p>
                      <a:pPr marL="0" marR="0" lvl="0" indent="0" algn="ctr" defTabSz="609555" rtl="0" eaLnBrk="1" fontAlgn="ctr" latinLnBrk="0" hangingPunct="1">
                        <a:lnSpc>
                          <a:spcPct val="100000"/>
                        </a:lnSpc>
                        <a:spcBef>
                          <a:spcPts val="60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２回程度</a:t>
                      </a:r>
                      <a:endParaRPr lang="en-US" altLang="ja-JP" sz="1200" b="0" i="0" u="none" strike="noStrike" dirty="0" smtClean="0">
                        <a:solidFill>
                          <a:schemeClr val="tx1"/>
                        </a:solidFill>
                        <a:effectLst/>
                        <a:latin typeface="+mn-ea"/>
                        <a:ea typeface="+mn-ea"/>
                      </a:endParaRPr>
                    </a:p>
                    <a:p>
                      <a:pPr marL="0" marR="0" lvl="0" indent="0" algn="ctr" defTabSz="609555" rtl="0" eaLnBrk="1" fontAlgn="ctr" latinLnBrk="0" hangingPunct="1">
                        <a:lnSpc>
                          <a:spcPct val="100000"/>
                        </a:lnSpc>
                        <a:spcBef>
                          <a:spcPts val="60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（約</a:t>
                      </a:r>
                      <a:r>
                        <a:rPr lang="en-US" altLang="ja-JP" sz="1200" b="0" i="0" u="none" strike="noStrike" dirty="0" smtClean="0">
                          <a:solidFill>
                            <a:schemeClr val="tx1"/>
                          </a:solidFill>
                          <a:effectLst/>
                          <a:latin typeface="+mn-ea"/>
                          <a:ea typeface="+mn-ea"/>
                        </a:rPr>
                        <a:t>20</a:t>
                      </a:r>
                      <a:r>
                        <a:rPr lang="ja-JP" altLang="en-US" sz="1200" b="0" i="0" u="none" strike="noStrike" dirty="0" smtClean="0">
                          <a:solidFill>
                            <a:schemeClr val="tx1"/>
                          </a:solidFill>
                          <a:effectLst/>
                          <a:latin typeface="+mn-ea"/>
                          <a:ea typeface="+mn-ea"/>
                        </a:rPr>
                        <a:t>名</a:t>
                      </a:r>
                      <a:r>
                        <a:rPr lang="en-US" altLang="ja-JP" sz="1200" b="0" i="0" u="none" strike="noStrike" dirty="0" smtClean="0">
                          <a:solidFill>
                            <a:schemeClr val="tx1"/>
                          </a:solidFill>
                          <a:effectLst/>
                          <a:latin typeface="+mn-ea"/>
                          <a:ea typeface="+mn-ea"/>
                        </a:rPr>
                        <a:t>/</a:t>
                      </a:r>
                      <a:r>
                        <a:rPr lang="ja-JP" altLang="en-US" sz="1200" b="0" i="0" u="none" strike="noStrike" dirty="0" smtClean="0">
                          <a:solidFill>
                            <a:schemeClr val="tx1"/>
                          </a:solidFill>
                          <a:effectLst/>
                          <a:latin typeface="+mn-ea"/>
                          <a:ea typeface="+mn-ea"/>
                        </a:rPr>
                        <a:t>回）</a:t>
                      </a:r>
                      <a:endParaRPr lang="en-US" altLang="ja-JP" sz="1200" b="0" i="0" u="none" strike="noStrike" dirty="0" smtClean="0">
                        <a:solidFill>
                          <a:schemeClr val="tx1"/>
                        </a:solidFill>
                        <a:effectLst/>
                        <a:latin typeface="+mn-ea"/>
                        <a:ea typeface="+mn-ea"/>
                      </a:endParaRPr>
                    </a:p>
                    <a:p>
                      <a:pPr marL="0" marR="0" lvl="0" indent="0" algn="ctr" defTabSz="609555" rtl="0" eaLnBrk="1" fontAlgn="ctr" latinLnBrk="0" hangingPunct="1">
                        <a:lnSpc>
                          <a:spcPct val="100000"/>
                        </a:lnSpc>
                        <a:spcBef>
                          <a:spcPts val="60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a:t>
                      </a:r>
                      <a:r>
                        <a:rPr lang="en-US" altLang="ja-JP" sz="1200" b="0" i="0" u="none" strike="noStrike" dirty="0" smtClean="0">
                          <a:solidFill>
                            <a:schemeClr val="tx1"/>
                          </a:solidFill>
                          <a:effectLst/>
                          <a:latin typeface="+mn-ea"/>
                          <a:ea typeface="+mn-ea"/>
                        </a:rPr>
                        <a:t>2</a:t>
                      </a:r>
                      <a:r>
                        <a:rPr lang="ja-JP" altLang="en-US" sz="1200" b="0" i="0" u="none" strike="noStrike" dirty="0" smtClean="0">
                          <a:solidFill>
                            <a:schemeClr val="tx1"/>
                          </a:solidFill>
                          <a:effectLst/>
                          <a:latin typeface="+mn-ea"/>
                          <a:ea typeface="+mn-ea"/>
                        </a:rPr>
                        <a:t>時間</a:t>
                      </a:r>
                      <a:r>
                        <a:rPr lang="en-US" altLang="ja-JP" sz="1200" b="0" i="0" u="none" strike="noStrike" dirty="0" smtClean="0">
                          <a:solidFill>
                            <a:schemeClr val="tx1"/>
                          </a:solidFill>
                          <a:effectLst/>
                          <a:latin typeface="+mn-ea"/>
                          <a:ea typeface="+mn-ea"/>
                        </a:rPr>
                        <a:t>/</a:t>
                      </a:r>
                      <a:r>
                        <a:rPr lang="ja-JP" altLang="en-US" sz="1200" b="0" i="0" u="none" strike="noStrike" dirty="0" smtClean="0">
                          <a:solidFill>
                            <a:schemeClr val="tx1"/>
                          </a:solidFill>
                          <a:effectLst/>
                          <a:latin typeface="+mn-ea"/>
                          <a:ea typeface="+mn-ea"/>
                        </a:rPr>
                        <a:t>回）</a:t>
                      </a:r>
                      <a:endParaRPr lang="ja-JP" altLang="en-US" sz="1200" b="0" i="0" u="none" strike="noStrike" dirty="0">
                        <a:solidFill>
                          <a:schemeClr val="tx1"/>
                        </a:solidFill>
                        <a:effectLst/>
                        <a:latin typeface="+mn-ea"/>
                        <a:ea typeface="+mn-ea"/>
                      </a:endParaRPr>
                    </a:p>
                  </a:txBody>
                  <a:tcPr marL="72000" marR="72000" marT="72000" marB="72000"/>
                </a:tc>
                <a:tc>
                  <a:txBody>
                    <a:bodyPr/>
                    <a:lstStyle/>
                    <a:p>
                      <a:pPr marL="228600" indent="-228600" algn="l" fontAlgn="ctr">
                        <a:buFont typeface="+mj-ea"/>
                        <a:buAutoNum type="circleNumDbPlain"/>
                      </a:pPr>
                      <a:r>
                        <a:rPr lang="ja-JP" altLang="en-US" sz="1200" u="none" strike="noStrike" dirty="0" smtClean="0">
                          <a:solidFill>
                            <a:schemeClr val="tx1"/>
                          </a:solidFill>
                          <a:effectLst/>
                          <a:latin typeface="+mn-ea"/>
                          <a:ea typeface="+mn-ea"/>
                        </a:rPr>
                        <a:t>業務フロー説明</a:t>
                      </a:r>
                      <a:endParaRPr lang="en-US" altLang="ja-JP" sz="1200" u="none" strike="noStrike" dirty="0" smtClean="0">
                        <a:solidFill>
                          <a:schemeClr val="tx1"/>
                        </a:solidFill>
                        <a:effectLst/>
                        <a:latin typeface="+mn-ea"/>
                        <a:ea typeface="+mn-ea"/>
                      </a:endParaRPr>
                    </a:p>
                    <a:p>
                      <a:pPr marL="228600" indent="-228600" algn="l" fontAlgn="ctr">
                        <a:spcBef>
                          <a:spcPts val="600"/>
                        </a:spcBef>
                        <a:buFont typeface="+mj-ea"/>
                        <a:buAutoNum type="circleNumDbPlain"/>
                      </a:pPr>
                      <a:r>
                        <a:rPr lang="ja-JP" altLang="en-US" sz="1200" u="none" strike="noStrike" dirty="0" smtClean="0">
                          <a:solidFill>
                            <a:schemeClr val="tx1"/>
                          </a:solidFill>
                          <a:effectLst/>
                          <a:latin typeface="+mn-ea"/>
                          <a:ea typeface="+mn-ea"/>
                        </a:rPr>
                        <a:t>機能概要説明（売上管理、会員管理、決済端末、分析）</a:t>
                      </a:r>
                      <a:endParaRPr lang="en-US" altLang="ja-JP" sz="1200" u="none" strike="noStrike" dirty="0" smtClean="0">
                        <a:solidFill>
                          <a:schemeClr val="tx1"/>
                        </a:solidFill>
                        <a:effectLst/>
                        <a:latin typeface="+mn-ea"/>
                        <a:ea typeface="+mn-ea"/>
                      </a:endParaRPr>
                    </a:p>
                    <a:p>
                      <a:pPr marL="228600" marR="0" indent="-228600" algn="l" defTabSz="742950" rtl="0" eaLnBrk="1" fontAlgn="ctr" latinLnBrk="0" hangingPunct="1">
                        <a:lnSpc>
                          <a:spcPct val="100000"/>
                        </a:lnSpc>
                        <a:spcBef>
                          <a:spcPts val="600"/>
                        </a:spcBef>
                        <a:spcAft>
                          <a:spcPts val="0"/>
                        </a:spcAft>
                        <a:buClrTx/>
                        <a:buSzTx/>
                        <a:buFont typeface="+mj-ea"/>
                        <a:buAutoNum type="circleNumDbPlain"/>
                        <a:tabLst/>
                        <a:defRPr/>
                      </a:pPr>
                      <a:r>
                        <a:rPr lang="ja-JP" altLang="en-US" sz="1200" u="none" strike="noStrike" dirty="0" smtClean="0">
                          <a:solidFill>
                            <a:schemeClr val="tx1"/>
                          </a:solidFill>
                          <a:effectLst/>
                          <a:latin typeface="+mn-ea"/>
                          <a:ea typeface="+mn-ea"/>
                        </a:rPr>
                        <a:t>今後のスケジュール</a:t>
                      </a:r>
                      <a:endParaRPr lang="en-US" altLang="ja-JP" sz="1200" u="none" strike="noStrike" dirty="0" smtClean="0">
                        <a:solidFill>
                          <a:schemeClr val="tx1"/>
                        </a:solidFill>
                        <a:effectLst/>
                        <a:latin typeface="+mn-ea"/>
                        <a:ea typeface="+mn-ea"/>
                      </a:endParaRPr>
                    </a:p>
                  </a:txBody>
                  <a:tcPr marL="72000" marR="72000" marT="72000" marB="72000"/>
                </a:tc>
                <a:extLst>
                  <a:ext uri="{0D108BD9-81ED-4DB2-BD59-A6C34878D82A}">
                    <a16:rowId xmlns:a16="http://schemas.microsoft.com/office/drawing/2014/main" val="10001"/>
                  </a:ext>
                </a:extLst>
              </a:tr>
              <a:tr h="1101353">
                <a:tc>
                  <a:txBody>
                    <a:bodyPr/>
                    <a:lstStyle/>
                    <a:p>
                      <a:pPr algn="ctr" fontAlgn="ctr"/>
                      <a:r>
                        <a:rPr lang="en-US" altLang="ja-JP" sz="1200" b="0" i="0" u="none" strike="noStrike" dirty="0" smtClean="0">
                          <a:solidFill>
                            <a:schemeClr val="tx1"/>
                          </a:solidFill>
                          <a:effectLst/>
                          <a:latin typeface="+mn-ea"/>
                          <a:ea typeface="+mn-ea"/>
                        </a:rPr>
                        <a:t>2</a:t>
                      </a:r>
                      <a:endParaRPr lang="ja-JP" altLang="en-US" sz="1200" b="0" i="0" u="none" strike="noStrike" dirty="0">
                        <a:solidFill>
                          <a:schemeClr val="tx1"/>
                        </a:solidFill>
                        <a:effectLst/>
                        <a:latin typeface="+mn-ea"/>
                        <a:ea typeface="+mn-ea"/>
                      </a:endParaRPr>
                    </a:p>
                  </a:txBody>
                  <a:tcPr marL="72000" marR="72000" marT="72000" marB="72000"/>
                </a:tc>
                <a:tc>
                  <a:txBody>
                    <a:bodyPr/>
                    <a:lstStyle/>
                    <a:p>
                      <a:pPr marL="0" marR="0" indent="0" algn="l" defTabSz="609555" rtl="0" eaLnBrk="1" fontAlgn="ctr" latinLnBrk="0" hangingPunct="1">
                        <a:lnSpc>
                          <a:spcPct val="100000"/>
                        </a:lnSpc>
                        <a:spcBef>
                          <a:spcPts val="0"/>
                        </a:spcBef>
                        <a:spcAft>
                          <a:spcPts val="0"/>
                        </a:spcAft>
                        <a:buClrTx/>
                        <a:buSzTx/>
                        <a:buFontTx/>
                        <a:buNone/>
                        <a:tabLst/>
                        <a:defRPr/>
                      </a:pPr>
                      <a:r>
                        <a:rPr lang="ja-JP" altLang="en-US" sz="1200" u="none" strike="noStrike" dirty="0" smtClean="0">
                          <a:solidFill>
                            <a:schemeClr val="tx1"/>
                          </a:solidFill>
                          <a:effectLst/>
                          <a:latin typeface="+mn-ea"/>
                          <a:ea typeface="+mn-ea"/>
                        </a:rPr>
                        <a:t>テナント様向け</a:t>
                      </a:r>
                      <a:endParaRPr lang="en-US" altLang="ja-JP" sz="1200" u="none" strike="noStrike" dirty="0" smtClean="0">
                        <a:solidFill>
                          <a:schemeClr val="tx1"/>
                        </a:solidFill>
                        <a:effectLst/>
                        <a:latin typeface="+mn-ea"/>
                        <a:ea typeface="+mn-ea"/>
                      </a:endParaRPr>
                    </a:p>
                    <a:p>
                      <a:pPr marL="0" marR="0" indent="0" algn="l" defTabSz="609555" rtl="0" eaLnBrk="1" fontAlgn="ctr" latinLnBrk="0" hangingPunct="1">
                        <a:lnSpc>
                          <a:spcPct val="100000"/>
                        </a:lnSpc>
                        <a:spcBef>
                          <a:spcPts val="0"/>
                        </a:spcBef>
                        <a:spcAft>
                          <a:spcPts val="0"/>
                        </a:spcAft>
                        <a:buClrTx/>
                        <a:buSzTx/>
                        <a:buFontTx/>
                        <a:buNone/>
                        <a:tabLst/>
                        <a:defRPr/>
                      </a:pPr>
                      <a:r>
                        <a:rPr lang="ja-JP" altLang="en-US" sz="1200" u="none" strike="noStrike" dirty="0" smtClean="0">
                          <a:solidFill>
                            <a:schemeClr val="tx1"/>
                          </a:solidFill>
                          <a:effectLst/>
                          <a:latin typeface="+mn-ea"/>
                          <a:ea typeface="+mn-ea"/>
                        </a:rPr>
                        <a:t>操作説明会</a:t>
                      </a:r>
                      <a:endParaRPr lang="en-US" altLang="ja-JP" sz="1200" u="none" strike="noStrike" dirty="0" smtClean="0">
                        <a:solidFill>
                          <a:schemeClr val="tx1"/>
                        </a:solidFill>
                        <a:effectLst/>
                        <a:latin typeface="+mn-ea"/>
                        <a:ea typeface="+mn-ea"/>
                      </a:endParaRPr>
                    </a:p>
                  </a:txBody>
                  <a:tcPr marL="72000" marR="72000" marT="72000" marB="72000"/>
                </a:tc>
                <a:tc>
                  <a:txBody>
                    <a:bodyPr/>
                    <a:lstStyle/>
                    <a:p>
                      <a:pPr marL="0" marR="0" lvl="0" indent="0" algn="l" defTabSz="609555" rtl="0" eaLnBrk="1" fontAlgn="ctr" latinLnBrk="0" hangingPunct="1">
                        <a:lnSpc>
                          <a:spcPct val="100000"/>
                        </a:lnSpc>
                        <a:spcBef>
                          <a:spcPts val="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テナント</a:t>
                      </a:r>
                      <a:endParaRPr lang="en-US" altLang="ja-JP" sz="1200" b="0" i="0" u="none" strike="noStrike" dirty="0" smtClean="0">
                        <a:solidFill>
                          <a:schemeClr val="tx1"/>
                        </a:solidFill>
                        <a:effectLst/>
                        <a:latin typeface="+mn-ea"/>
                        <a:ea typeface="+mn-ea"/>
                      </a:endParaRPr>
                    </a:p>
                    <a:p>
                      <a:pPr marL="0" marR="0" lvl="0" indent="0" algn="l" defTabSz="609555" rtl="0" eaLnBrk="1" fontAlgn="ctr" latinLnBrk="0" hangingPunct="1">
                        <a:lnSpc>
                          <a:spcPct val="100000"/>
                        </a:lnSpc>
                        <a:spcBef>
                          <a:spcPts val="0"/>
                        </a:spcBef>
                        <a:spcAft>
                          <a:spcPts val="0"/>
                        </a:spcAft>
                        <a:buClrTx/>
                        <a:buSzTx/>
                        <a:buFont typeface="Wingdings" panose="05000000000000000000" pitchFamily="2" charset="2"/>
                        <a:buNone/>
                        <a:tabLst/>
                        <a:defRPr/>
                      </a:pPr>
                      <a:r>
                        <a:rPr lang="ja-JP" altLang="en-US" sz="1200" b="0" i="0" u="none" strike="noStrike" dirty="0" smtClean="0">
                          <a:solidFill>
                            <a:schemeClr val="tx1"/>
                          </a:solidFill>
                          <a:effectLst/>
                          <a:latin typeface="+mn-ea"/>
                          <a:ea typeface="+mn-ea"/>
                        </a:rPr>
                        <a:t>（</a:t>
                      </a:r>
                      <a:r>
                        <a:rPr lang="en-US" altLang="ja-JP" sz="1200" b="0" i="0" u="none" strike="noStrike" dirty="0" smtClean="0">
                          <a:solidFill>
                            <a:schemeClr val="tx1"/>
                          </a:solidFill>
                          <a:effectLst/>
                          <a:latin typeface="+mn-ea"/>
                          <a:ea typeface="+mn-ea"/>
                        </a:rPr>
                        <a:t>1</a:t>
                      </a:r>
                      <a:r>
                        <a:rPr lang="ja-JP" altLang="en-US" sz="1200" b="0" i="0" u="none" strike="noStrike" dirty="0" smtClean="0">
                          <a:solidFill>
                            <a:schemeClr val="tx1"/>
                          </a:solidFill>
                          <a:effectLst/>
                          <a:latin typeface="+mn-ea"/>
                          <a:ea typeface="+mn-ea"/>
                        </a:rPr>
                        <a:t>～</a:t>
                      </a:r>
                      <a:r>
                        <a:rPr lang="en-US" altLang="ja-JP" sz="1200" b="0" i="0" u="none" strike="noStrike" dirty="0" smtClean="0">
                          <a:solidFill>
                            <a:schemeClr val="tx1"/>
                          </a:solidFill>
                          <a:effectLst/>
                          <a:latin typeface="+mn-ea"/>
                          <a:ea typeface="+mn-ea"/>
                        </a:rPr>
                        <a:t>2</a:t>
                      </a:r>
                      <a:r>
                        <a:rPr lang="ja-JP" altLang="en-US" sz="1200" b="0" i="0" u="none" strike="noStrike" dirty="0" smtClean="0">
                          <a:solidFill>
                            <a:schemeClr val="tx1"/>
                          </a:solidFill>
                          <a:effectLst/>
                          <a:latin typeface="+mn-ea"/>
                          <a:ea typeface="+mn-ea"/>
                        </a:rPr>
                        <a:t>名</a:t>
                      </a:r>
                      <a:r>
                        <a:rPr lang="en-US" altLang="ja-JP" sz="1200" b="0" i="0" u="none" strike="noStrike" dirty="0" smtClean="0">
                          <a:solidFill>
                            <a:schemeClr val="tx1"/>
                          </a:solidFill>
                          <a:effectLst/>
                          <a:latin typeface="+mn-ea"/>
                          <a:ea typeface="+mn-ea"/>
                        </a:rPr>
                        <a:t>/</a:t>
                      </a:r>
                      <a:r>
                        <a:rPr lang="ja-JP" altLang="en-US" sz="1200" b="0" i="0" u="none" strike="noStrike" dirty="0" smtClean="0">
                          <a:solidFill>
                            <a:schemeClr val="tx1"/>
                          </a:solidFill>
                          <a:effectLst/>
                          <a:latin typeface="+mn-ea"/>
                          <a:ea typeface="+mn-ea"/>
                        </a:rPr>
                        <a:t>テナント）</a:t>
                      </a:r>
                    </a:p>
                  </a:txBody>
                  <a:tcPr marL="72000" marR="72000" marT="72000" marB="72000"/>
                </a:tc>
                <a:tc>
                  <a:txBody>
                    <a:bodyPr/>
                    <a:lstStyle/>
                    <a:p>
                      <a:pPr marL="0" marR="0" lvl="0" indent="0" algn="ctr" defTabSz="609555" rtl="0" eaLnBrk="1" fontAlgn="ctr" latinLnBrk="0" hangingPunct="1">
                        <a:lnSpc>
                          <a:spcPct val="100000"/>
                        </a:lnSpc>
                        <a:spcBef>
                          <a:spcPts val="600"/>
                        </a:spcBef>
                        <a:spcAft>
                          <a:spcPts val="0"/>
                        </a:spcAft>
                        <a:buClrTx/>
                        <a:buSzTx/>
                        <a:buFontTx/>
                        <a:buNone/>
                        <a:tabLst/>
                        <a:defRPr/>
                      </a:pPr>
                      <a:r>
                        <a:rPr lang="ja-JP" altLang="en-US" sz="1200" b="0" i="0" u="none" strike="noStrike" dirty="0" smtClean="0">
                          <a:solidFill>
                            <a:schemeClr val="tx1"/>
                          </a:solidFill>
                          <a:effectLst/>
                          <a:latin typeface="+mn-ea"/>
                          <a:ea typeface="+mn-ea"/>
                        </a:rPr>
                        <a:t>テナント数による</a:t>
                      </a:r>
                      <a:endParaRPr lang="en-US" altLang="ja-JP" sz="1200" b="0" i="0" u="none" strike="noStrike" dirty="0" smtClean="0">
                        <a:solidFill>
                          <a:schemeClr val="tx1"/>
                        </a:solidFill>
                        <a:effectLst/>
                        <a:latin typeface="+mn-ea"/>
                        <a:ea typeface="+mn-ea"/>
                      </a:endParaRPr>
                    </a:p>
                    <a:p>
                      <a:pPr marL="0" marR="0" lvl="0" indent="0" algn="ctr" defTabSz="609555" rtl="0" eaLnBrk="1" fontAlgn="ctr" latinLnBrk="0" hangingPunct="1">
                        <a:lnSpc>
                          <a:spcPct val="100000"/>
                        </a:lnSpc>
                        <a:spcBef>
                          <a:spcPts val="600"/>
                        </a:spcBef>
                        <a:spcAft>
                          <a:spcPts val="0"/>
                        </a:spcAft>
                        <a:buClrTx/>
                        <a:buSzTx/>
                        <a:buFontTx/>
                        <a:buNone/>
                        <a:tabLst/>
                        <a:defRPr/>
                      </a:pPr>
                      <a:r>
                        <a:rPr lang="ja-JP" altLang="en-US" sz="1200" b="0" i="0" u="none" strike="noStrike" dirty="0" smtClean="0">
                          <a:solidFill>
                            <a:schemeClr val="tx1"/>
                          </a:solidFill>
                          <a:effectLst/>
                          <a:latin typeface="+mn-ea"/>
                          <a:ea typeface="+mn-ea"/>
                        </a:rPr>
                        <a:t>（約</a:t>
                      </a:r>
                      <a:r>
                        <a:rPr lang="en-US" altLang="ja-JP" sz="1200" b="0" i="0" u="none" strike="noStrike" dirty="0" smtClean="0">
                          <a:solidFill>
                            <a:schemeClr val="tx1"/>
                          </a:solidFill>
                          <a:effectLst/>
                          <a:latin typeface="+mn-ea"/>
                          <a:ea typeface="+mn-ea"/>
                        </a:rPr>
                        <a:t>30</a:t>
                      </a:r>
                      <a:r>
                        <a:rPr lang="ja-JP" altLang="en-US" sz="1200" b="0" i="0" u="none" strike="noStrike" dirty="0" smtClean="0">
                          <a:solidFill>
                            <a:schemeClr val="tx1"/>
                          </a:solidFill>
                          <a:effectLst/>
                          <a:latin typeface="+mn-ea"/>
                          <a:ea typeface="+mn-ea"/>
                        </a:rPr>
                        <a:t>名</a:t>
                      </a:r>
                      <a:r>
                        <a:rPr lang="en-US" altLang="ja-JP" sz="1200" b="0" i="0" u="none" strike="noStrike" dirty="0" smtClean="0">
                          <a:solidFill>
                            <a:schemeClr val="tx1"/>
                          </a:solidFill>
                          <a:effectLst/>
                          <a:latin typeface="+mn-ea"/>
                          <a:ea typeface="+mn-ea"/>
                        </a:rPr>
                        <a:t>/</a:t>
                      </a:r>
                      <a:r>
                        <a:rPr lang="ja-JP" altLang="en-US" sz="1200" b="0" i="0" u="none" strike="noStrike" dirty="0" smtClean="0">
                          <a:solidFill>
                            <a:schemeClr val="tx1"/>
                          </a:solidFill>
                          <a:effectLst/>
                          <a:latin typeface="+mn-ea"/>
                          <a:ea typeface="+mn-ea"/>
                        </a:rPr>
                        <a:t>回）</a:t>
                      </a:r>
                      <a:endParaRPr lang="en-US" altLang="ja-JP" sz="1200" b="0" i="0" u="none" strike="noStrike" dirty="0" smtClean="0">
                        <a:solidFill>
                          <a:schemeClr val="tx1"/>
                        </a:solidFill>
                        <a:effectLst/>
                        <a:latin typeface="+mn-ea"/>
                        <a:ea typeface="+mn-ea"/>
                      </a:endParaRPr>
                    </a:p>
                    <a:p>
                      <a:pPr marL="0" marR="0" lvl="0" indent="0" algn="ctr" defTabSz="609555" rtl="0" eaLnBrk="1" fontAlgn="ctr" latinLnBrk="0" hangingPunct="1">
                        <a:lnSpc>
                          <a:spcPct val="100000"/>
                        </a:lnSpc>
                        <a:spcBef>
                          <a:spcPts val="600"/>
                        </a:spcBef>
                        <a:spcAft>
                          <a:spcPts val="0"/>
                        </a:spcAft>
                        <a:buClrTx/>
                        <a:buSzTx/>
                        <a:buFontTx/>
                        <a:buNone/>
                        <a:tabLst/>
                        <a:defRPr/>
                      </a:pPr>
                      <a:r>
                        <a:rPr lang="ja-JP" altLang="en-US" sz="1200" b="0" i="0" u="none" strike="noStrike" dirty="0" smtClean="0">
                          <a:solidFill>
                            <a:schemeClr val="tx1"/>
                          </a:solidFill>
                          <a:effectLst/>
                          <a:latin typeface="+mn-ea"/>
                          <a:ea typeface="+mn-ea"/>
                        </a:rPr>
                        <a:t>（</a:t>
                      </a:r>
                      <a:r>
                        <a:rPr lang="en-US" altLang="ja-JP" sz="1200" b="0" i="0" u="none" strike="noStrike" dirty="0" smtClean="0">
                          <a:solidFill>
                            <a:schemeClr val="tx1"/>
                          </a:solidFill>
                          <a:effectLst/>
                          <a:latin typeface="+mn-ea"/>
                          <a:ea typeface="+mn-ea"/>
                        </a:rPr>
                        <a:t>2</a:t>
                      </a:r>
                      <a:r>
                        <a:rPr lang="ja-JP" altLang="en-US" sz="1200" b="0" i="0" u="none" strike="noStrike" dirty="0" smtClean="0">
                          <a:solidFill>
                            <a:schemeClr val="tx1"/>
                          </a:solidFill>
                          <a:effectLst/>
                          <a:latin typeface="+mn-ea"/>
                          <a:ea typeface="+mn-ea"/>
                        </a:rPr>
                        <a:t>時間</a:t>
                      </a:r>
                      <a:r>
                        <a:rPr lang="en-US" altLang="ja-JP" sz="1200" b="0" i="0" u="none" strike="noStrike" dirty="0" smtClean="0">
                          <a:solidFill>
                            <a:schemeClr val="tx1"/>
                          </a:solidFill>
                          <a:effectLst/>
                          <a:latin typeface="+mn-ea"/>
                          <a:ea typeface="+mn-ea"/>
                        </a:rPr>
                        <a:t>/</a:t>
                      </a:r>
                      <a:r>
                        <a:rPr lang="ja-JP" altLang="en-US" sz="1200" b="0" i="0" u="none" strike="noStrike" dirty="0" smtClean="0">
                          <a:solidFill>
                            <a:schemeClr val="tx1"/>
                          </a:solidFill>
                          <a:effectLst/>
                          <a:latin typeface="+mn-ea"/>
                          <a:ea typeface="+mn-ea"/>
                        </a:rPr>
                        <a:t>回）</a:t>
                      </a:r>
                    </a:p>
                    <a:p>
                      <a:pPr marL="0" marR="0" lvl="0" indent="0" algn="ctr" defTabSz="609555" rtl="0" eaLnBrk="1" fontAlgn="ctr" latinLnBrk="0" hangingPunct="1">
                        <a:lnSpc>
                          <a:spcPct val="100000"/>
                        </a:lnSpc>
                        <a:spcBef>
                          <a:spcPts val="0"/>
                        </a:spcBef>
                        <a:spcAft>
                          <a:spcPts val="0"/>
                        </a:spcAft>
                        <a:buClrTx/>
                        <a:buSzTx/>
                        <a:buFontTx/>
                        <a:buNone/>
                        <a:tabLst/>
                        <a:defRPr/>
                      </a:pPr>
                      <a:endParaRPr lang="ja-JP" altLang="en-US" sz="1200" b="0" i="0" u="none" strike="noStrike" dirty="0" smtClean="0">
                        <a:solidFill>
                          <a:schemeClr val="tx1"/>
                        </a:solidFill>
                        <a:effectLst/>
                        <a:latin typeface="+mn-ea"/>
                        <a:ea typeface="+mn-ea"/>
                      </a:endParaRPr>
                    </a:p>
                  </a:txBody>
                  <a:tcPr marL="72000" marR="72000" marT="72000" marB="72000"/>
                </a:tc>
                <a:tc>
                  <a:txBody>
                    <a:bodyPr/>
                    <a:lstStyle/>
                    <a:p>
                      <a:pPr marL="171450" marR="0" lvl="0" indent="-171450" algn="l" defTabSz="609555" rtl="0" eaLnBrk="1" fontAlgn="ctr" latinLnBrk="0" hangingPunct="1">
                        <a:lnSpc>
                          <a:spcPct val="100000"/>
                        </a:lnSpc>
                        <a:spcBef>
                          <a:spcPts val="300"/>
                        </a:spcBef>
                        <a:spcAft>
                          <a:spcPts val="0"/>
                        </a:spcAft>
                        <a:buClrTx/>
                        <a:buSzTx/>
                        <a:buFont typeface="Wingdings" panose="05000000000000000000" pitchFamily="2" charset="2"/>
                        <a:buChar char="l"/>
                        <a:tabLst/>
                        <a:defRPr/>
                      </a:pPr>
                      <a:r>
                        <a:rPr lang="ja-JP" altLang="en-US" sz="1200" u="none" strike="noStrike" dirty="0" smtClean="0">
                          <a:solidFill>
                            <a:schemeClr val="tx1"/>
                          </a:solidFill>
                          <a:effectLst/>
                          <a:latin typeface="+mn-ea"/>
                          <a:ea typeface="+mn-ea"/>
                        </a:rPr>
                        <a:t>決済端末の操作方法</a:t>
                      </a:r>
                      <a:endParaRPr kumimoji="1" lang="en-US" altLang="ja-JP" sz="1200" u="none" strike="noStrike" kern="1200" dirty="0" smtClean="0">
                        <a:solidFill>
                          <a:schemeClr val="tx1"/>
                        </a:solidFill>
                        <a:effectLst/>
                        <a:latin typeface="+mn-ea"/>
                        <a:ea typeface="+mn-ea"/>
                        <a:cs typeface="+mn-cs"/>
                      </a:endParaRPr>
                    </a:p>
                  </a:txBody>
                  <a:tcPr marL="72000" marR="72000" marT="72000" marB="7200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0385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kumimoji="1" lang="ja-JP" altLang="en-US" sz="4000" dirty="0" smtClean="0"/>
              <a:t>９章</a:t>
            </a:r>
            <a:endParaRPr lang="en-US" altLang="ja-JP" sz="4000" dirty="0"/>
          </a:p>
          <a:p>
            <a:r>
              <a:rPr lang="ja-JP" altLang="en-US" sz="4000" dirty="0" smtClean="0"/>
              <a:t>独自提案</a:t>
            </a:r>
            <a:endParaRPr kumimoji="1" lang="ja-JP" altLang="en-US" sz="4000" dirty="0"/>
          </a:p>
        </p:txBody>
      </p:sp>
    </p:spTree>
    <p:extLst>
      <p:ext uri="{BB962C8B-B14F-4D97-AF65-F5344CB8AC3E}">
        <p14:creationId xmlns:p14="http://schemas.microsoft.com/office/powerpoint/2010/main" val="362615909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 </a:t>
            </a:r>
            <a:r>
              <a:rPr lang="ja-JP" altLang="en-US" dirty="0" smtClean="0"/>
              <a:t>拡張サポートデスク</a:t>
            </a:r>
            <a:endParaRPr kumimoji="1" lang="ja-JP" altLang="en-US" dirty="0"/>
          </a:p>
        </p:txBody>
      </p:sp>
      <p:sp>
        <p:nvSpPr>
          <p:cNvPr id="12" name="テキスト プレースホルダー 11"/>
          <p:cNvSpPr>
            <a:spLocks noGrp="1"/>
          </p:cNvSpPr>
          <p:nvPr>
            <p:ph type="body" sz="quarter" idx="10"/>
          </p:nvPr>
        </p:nvSpPr>
        <p:spPr>
          <a:xfrm>
            <a:off x="436790" y="908050"/>
            <a:ext cx="9029475" cy="638752"/>
          </a:xfrm>
        </p:spPr>
        <p:txBody>
          <a:bodyPr/>
          <a:lstStyle/>
          <a:p>
            <a:r>
              <a:rPr lang="ja-JP" altLang="en-US" dirty="0" smtClean="0"/>
              <a:t>決済端末に関するサポートデスクに加えて、売上管理、会員管理</a:t>
            </a:r>
            <a:r>
              <a:rPr kumimoji="1" lang="ja-JP" altLang="en-US" dirty="0" smtClean="0"/>
              <a:t>に関する問合せに対応する拡張サポートデスク</a:t>
            </a:r>
            <a:endParaRPr kumimoji="1" lang="ja-JP" altLang="en-US" dirty="0"/>
          </a:p>
        </p:txBody>
      </p:sp>
      <p:grpSp>
        <p:nvGrpSpPr>
          <p:cNvPr id="13" name="グループ化 12"/>
          <p:cNvGrpSpPr/>
          <p:nvPr/>
        </p:nvGrpSpPr>
        <p:grpSpPr>
          <a:xfrm>
            <a:off x="420937" y="1736453"/>
            <a:ext cx="9064126" cy="4542427"/>
            <a:chOff x="420937" y="1787253"/>
            <a:chExt cx="9064126" cy="4542427"/>
          </a:xfrm>
        </p:grpSpPr>
        <p:grpSp>
          <p:nvGrpSpPr>
            <p:cNvPr id="100" name="グループ化 99"/>
            <p:cNvGrpSpPr/>
            <p:nvPr/>
          </p:nvGrpSpPr>
          <p:grpSpPr>
            <a:xfrm>
              <a:off x="420937" y="2780933"/>
              <a:ext cx="1620000" cy="3089045"/>
              <a:chOff x="465347" y="2112457"/>
              <a:chExt cx="1620000" cy="3089045"/>
            </a:xfrm>
          </p:grpSpPr>
          <p:grpSp>
            <p:nvGrpSpPr>
              <p:cNvPr id="98" name="グループ化 97"/>
              <p:cNvGrpSpPr/>
              <p:nvPr/>
            </p:nvGrpSpPr>
            <p:grpSpPr>
              <a:xfrm>
                <a:off x="465347" y="3171611"/>
                <a:ext cx="1620000" cy="1079999"/>
                <a:chOff x="465347" y="3171611"/>
                <a:chExt cx="1620000" cy="1079999"/>
              </a:xfrm>
            </p:grpSpPr>
            <p:sp>
              <p:nvSpPr>
                <p:cNvPr id="34" name="テキスト ボックス 33"/>
                <p:cNvSpPr txBox="1"/>
                <p:nvPr/>
              </p:nvSpPr>
              <p:spPr>
                <a:xfrm>
                  <a:off x="465347" y="3171611"/>
                  <a:ext cx="1620000" cy="360000"/>
                </a:xfrm>
                <a:prstGeom prst="rect">
                  <a:avLst/>
                </a:prstGeom>
                <a:solidFill>
                  <a:srgbClr val="FF9966"/>
                </a:solidFill>
                <a:ln w="12700">
                  <a:solidFill>
                    <a:srgbClr val="FF6600"/>
                  </a:solidFill>
                </a:ln>
              </p:spPr>
              <p:txBody>
                <a:bodyPr vert="horz" wrap="square" rtlCol="0" anchor="ctr">
                  <a:noAutofit/>
                </a:bodyPr>
                <a:lstStyle/>
                <a:p>
                  <a:pPr algn="ctr"/>
                  <a:r>
                    <a:rPr kumimoji="1" lang="ja-JP" altLang="en-US" sz="1400" dirty="0" smtClean="0"/>
                    <a:t>駅ビル会社</a:t>
                  </a:r>
                  <a:endParaRPr kumimoji="1" lang="ja-JP" altLang="en-US" sz="1400" dirty="0"/>
                </a:p>
              </p:txBody>
            </p:sp>
            <p:sp>
              <p:nvSpPr>
                <p:cNvPr id="45" name="テキスト ボックス 44"/>
                <p:cNvSpPr txBox="1"/>
                <p:nvPr/>
              </p:nvSpPr>
              <p:spPr>
                <a:xfrm>
                  <a:off x="465347" y="3531610"/>
                  <a:ext cx="1620000" cy="720000"/>
                </a:xfrm>
                <a:prstGeom prst="rect">
                  <a:avLst/>
                </a:prstGeom>
                <a:noFill/>
                <a:ln>
                  <a:solidFill>
                    <a:schemeClr val="tx1"/>
                  </a:solidFill>
                </a:ln>
              </p:spPr>
              <p:txBody>
                <a:bodyPr wrap="square" rtlCol="0">
                  <a:noAutofit/>
                </a:bodyPr>
                <a:lstStyle/>
                <a:p>
                  <a:r>
                    <a:rPr kumimoji="1" lang="ja-JP" altLang="en-US" sz="1200" dirty="0"/>
                    <a:t>共通システム</a:t>
                  </a:r>
                  <a:r>
                    <a:rPr kumimoji="1" lang="ja-JP" altLang="en-US" sz="1200" dirty="0" smtClean="0">
                      <a:latin typeface="+mn-ea"/>
                    </a:rPr>
                    <a:t>担当者</a:t>
                  </a:r>
                  <a:endParaRPr kumimoji="1" lang="en-US" altLang="ja-JP" sz="1200" dirty="0">
                    <a:latin typeface="+mn-ea"/>
                  </a:endParaRPr>
                </a:p>
                <a:p>
                  <a:r>
                    <a:rPr lang="ja-JP" altLang="en-US" sz="1200" dirty="0">
                      <a:latin typeface="+mn-ea"/>
                    </a:rPr>
                    <a:t>（業務部門）</a:t>
                  </a:r>
                  <a:endParaRPr lang="en-US" altLang="ja-JP" sz="1200" dirty="0">
                    <a:latin typeface="+mn-ea"/>
                  </a:endParaRPr>
                </a:p>
                <a:p>
                  <a:r>
                    <a:rPr kumimoji="1" lang="ja-JP" altLang="en-US" sz="1200" dirty="0">
                      <a:latin typeface="+mn-ea"/>
                    </a:rPr>
                    <a:t>（システム部門</a:t>
                  </a:r>
                  <a:r>
                    <a:rPr kumimoji="1" lang="ja-JP" altLang="en-US" sz="1463" dirty="0"/>
                    <a:t>）</a:t>
                  </a:r>
                </a:p>
              </p:txBody>
            </p:sp>
          </p:grpSp>
          <p:grpSp>
            <p:nvGrpSpPr>
              <p:cNvPr id="99" name="グループ化 98"/>
              <p:cNvGrpSpPr/>
              <p:nvPr/>
            </p:nvGrpSpPr>
            <p:grpSpPr>
              <a:xfrm>
                <a:off x="465347" y="4477983"/>
                <a:ext cx="1620000" cy="723519"/>
                <a:chOff x="465347" y="4559263"/>
                <a:chExt cx="1620000" cy="723519"/>
              </a:xfrm>
            </p:grpSpPr>
            <p:sp>
              <p:nvSpPr>
                <p:cNvPr id="44" name="テキスト ボックス 43"/>
                <p:cNvSpPr txBox="1"/>
                <p:nvPr/>
              </p:nvSpPr>
              <p:spPr>
                <a:xfrm>
                  <a:off x="465347" y="4559263"/>
                  <a:ext cx="1620000" cy="360000"/>
                </a:xfrm>
                <a:prstGeom prst="rect">
                  <a:avLst/>
                </a:prstGeom>
                <a:solidFill>
                  <a:srgbClr val="FF9966"/>
                </a:solidFill>
                <a:ln w="12700">
                  <a:solidFill>
                    <a:srgbClr val="FF6600"/>
                  </a:solidFill>
                </a:ln>
              </p:spPr>
              <p:txBody>
                <a:bodyPr vert="horz" wrap="square" rtlCol="0" anchor="ctr">
                  <a:noAutofit/>
                </a:bodyPr>
                <a:lstStyle/>
                <a:p>
                  <a:pPr algn="ctr"/>
                  <a:r>
                    <a:rPr kumimoji="1" lang="ja-JP" altLang="en-US" sz="1400" dirty="0" smtClean="0"/>
                    <a:t>テナント</a:t>
                  </a:r>
                  <a:endParaRPr kumimoji="1" lang="ja-JP" altLang="en-US" sz="1400" dirty="0"/>
                </a:p>
              </p:txBody>
            </p:sp>
            <p:sp>
              <p:nvSpPr>
                <p:cNvPr id="70" name="テキスト ボックス 69"/>
                <p:cNvSpPr txBox="1"/>
                <p:nvPr/>
              </p:nvSpPr>
              <p:spPr>
                <a:xfrm>
                  <a:off x="465347" y="4922782"/>
                  <a:ext cx="1620000" cy="360000"/>
                </a:xfrm>
                <a:prstGeom prst="rect">
                  <a:avLst/>
                </a:prstGeom>
                <a:noFill/>
                <a:ln>
                  <a:solidFill>
                    <a:schemeClr val="tx1"/>
                  </a:solidFill>
                </a:ln>
              </p:spPr>
              <p:txBody>
                <a:bodyPr wrap="square" rtlCol="0">
                  <a:noAutofit/>
                </a:bodyPr>
                <a:lstStyle/>
                <a:p>
                  <a:r>
                    <a:rPr lang="ja-JP" altLang="en-US" sz="1463" dirty="0" smtClean="0"/>
                    <a:t>販売員</a:t>
                  </a:r>
                  <a:endParaRPr lang="en-US" altLang="ja-JP" sz="1463" dirty="0"/>
                </a:p>
              </p:txBody>
            </p:sp>
          </p:grpSp>
          <p:grpSp>
            <p:nvGrpSpPr>
              <p:cNvPr id="97" name="グループ化 96"/>
              <p:cNvGrpSpPr/>
              <p:nvPr/>
            </p:nvGrpSpPr>
            <p:grpSpPr>
              <a:xfrm>
                <a:off x="465347" y="2112457"/>
                <a:ext cx="1620000" cy="723520"/>
                <a:chOff x="465347" y="2112457"/>
                <a:chExt cx="1620000" cy="723520"/>
              </a:xfrm>
            </p:grpSpPr>
            <p:sp>
              <p:nvSpPr>
                <p:cNvPr id="33" name="テキスト ボックス 32"/>
                <p:cNvSpPr txBox="1"/>
                <p:nvPr/>
              </p:nvSpPr>
              <p:spPr>
                <a:xfrm>
                  <a:off x="465347" y="2112457"/>
                  <a:ext cx="1620000" cy="360000"/>
                </a:xfrm>
                <a:prstGeom prst="rect">
                  <a:avLst/>
                </a:prstGeom>
                <a:solidFill>
                  <a:srgbClr val="FF9966"/>
                </a:solidFill>
                <a:ln w="12700">
                  <a:solidFill>
                    <a:srgbClr val="FF6600"/>
                  </a:solidFill>
                </a:ln>
              </p:spPr>
              <p:txBody>
                <a:bodyPr vert="horz" wrap="square" rtlCol="0" anchor="ctr">
                  <a:noAutofit/>
                </a:bodyPr>
                <a:lstStyle/>
                <a:p>
                  <a:pPr algn="ctr"/>
                  <a:r>
                    <a:rPr kumimoji="1" lang="ja-JP" altLang="en-US" sz="1400" dirty="0" smtClean="0"/>
                    <a:t>本社</a:t>
                  </a:r>
                  <a:endParaRPr kumimoji="1" lang="en-US" altLang="ja-JP" sz="1400" dirty="0" smtClean="0"/>
                </a:p>
              </p:txBody>
            </p:sp>
            <p:sp>
              <p:nvSpPr>
                <p:cNvPr id="17" name="テキスト ボックス 16"/>
                <p:cNvSpPr txBox="1"/>
                <p:nvPr/>
              </p:nvSpPr>
              <p:spPr>
                <a:xfrm>
                  <a:off x="465347" y="2475977"/>
                  <a:ext cx="1620000" cy="360000"/>
                </a:xfrm>
                <a:prstGeom prst="rect">
                  <a:avLst/>
                </a:prstGeom>
                <a:noFill/>
                <a:ln w="12700">
                  <a:solidFill>
                    <a:schemeClr val="tx1"/>
                  </a:solidFill>
                </a:ln>
              </p:spPr>
              <p:txBody>
                <a:bodyPr wrap="square" rtlCol="0" anchor="ctr">
                  <a:noAutofit/>
                </a:bodyPr>
                <a:lstStyle/>
                <a:p>
                  <a:r>
                    <a:rPr kumimoji="1" lang="ja-JP" altLang="en-US" sz="1200" dirty="0" smtClean="0"/>
                    <a:t>共通システム担当者</a:t>
                  </a:r>
                  <a:endParaRPr kumimoji="1" lang="en-US" altLang="ja-JP" sz="1200" dirty="0"/>
                </a:p>
              </p:txBody>
            </p:sp>
          </p:grpSp>
        </p:grpSp>
        <p:sp>
          <p:nvSpPr>
            <p:cNvPr id="93" name="加算 92"/>
            <p:cNvSpPr/>
            <p:nvPr/>
          </p:nvSpPr>
          <p:spPr>
            <a:xfrm>
              <a:off x="6696446" y="3541831"/>
              <a:ext cx="518160" cy="497838"/>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425990" y="4046429"/>
              <a:ext cx="5059073" cy="2283251"/>
            </a:xfrm>
            <a:prstGeom prst="roundRect">
              <a:avLst/>
            </a:prstGeom>
            <a:noFill/>
            <a:ln w="254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kumimoji="1" lang="ja-JP" altLang="en-US" sz="1600" b="1" dirty="0" smtClean="0">
                  <a:solidFill>
                    <a:schemeClr val="accent2"/>
                  </a:solidFill>
                </a:rPr>
                <a:t>オプション</a:t>
              </a:r>
              <a:endParaRPr kumimoji="1" lang="ja-JP" altLang="en-US" sz="1600" b="1" dirty="0">
                <a:solidFill>
                  <a:schemeClr val="accent2"/>
                </a:solidFill>
              </a:endParaRPr>
            </a:p>
          </p:txBody>
        </p:sp>
        <p:sp>
          <p:nvSpPr>
            <p:cNvPr id="5" name="テキスト ボックス 4"/>
            <p:cNvSpPr txBox="1"/>
            <p:nvPr/>
          </p:nvSpPr>
          <p:spPr>
            <a:xfrm>
              <a:off x="5663958" y="4553061"/>
              <a:ext cx="1557911" cy="1663087"/>
            </a:xfrm>
            <a:prstGeom prst="rect">
              <a:avLst/>
            </a:prstGeom>
            <a:solidFill>
              <a:schemeClr val="bg1"/>
            </a:solidFill>
            <a:ln w="25400">
              <a:solidFill>
                <a:schemeClr val="accent2"/>
              </a:solidFill>
            </a:ln>
          </p:spPr>
          <p:style>
            <a:lnRef idx="2">
              <a:schemeClr val="dk1"/>
            </a:lnRef>
            <a:fillRef idx="1">
              <a:schemeClr val="lt1"/>
            </a:fillRef>
            <a:effectRef idx="0">
              <a:schemeClr val="dk1"/>
            </a:effectRef>
            <a:fontRef idx="minor">
              <a:schemeClr val="dk1"/>
            </a:fontRef>
          </p:style>
          <p:txBody>
            <a:bodyPr wrap="none" tIns="72000" rtlCol="0" anchor="t" anchorCtr="0">
              <a:noAutofit/>
            </a:bodyPr>
            <a:lstStyle>
              <a:defPPr>
                <a:defRPr lang="en-US"/>
              </a:defPPr>
              <a:lvl1pPr algn="ctr">
                <a:defRPr kumimoji="1" sz="14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b="1" dirty="0" smtClean="0">
                  <a:solidFill>
                    <a:schemeClr val="tx1"/>
                  </a:solidFill>
                </a:rPr>
                <a:t>拡張サポートデスク</a:t>
              </a:r>
              <a:endParaRPr lang="en-US" altLang="ja-JP" b="1" dirty="0">
                <a:solidFill>
                  <a:schemeClr val="tx1"/>
                </a:solidFill>
              </a:endParaRPr>
            </a:p>
          </p:txBody>
        </p:sp>
        <p:cxnSp>
          <p:nvCxnSpPr>
            <p:cNvPr id="9" name="カギ線コネクタ 8"/>
            <p:cNvCxnSpPr>
              <a:stCxn id="7" idx="1"/>
              <a:endCxn id="5" idx="3"/>
            </p:cNvCxnSpPr>
            <p:nvPr/>
          </p:nvCxnSpPr>
          <p:spPr>
            <a:xfrm rot="10800000">
              <a:off x="7221869" y="5384605"/>
              <a:ext cx="351024" cy="12700"/>
            </a:xfrm>
            <a:prstGeom prst="bentConnector3">
              <a:avLst>
                <a:gd name="adj1" fmla="val 50000"/>
              </a:avLst>
            </a:prstGeom>
            <a:ln w="25400">
              <a:solidFill>
                <a:schemeClr val="accent2"/>
              </a:solidFill>
            </a:ln>
          </p:spPr>
          <p:style>
            <a:lnRef idx="1">
              <a:schemeClr val="dk1"/>
            </a:lnRef>
            <a:fillRef idx="0">
              <a:schemeClr val="dk1"/>
            </a:fillRef>
            <a:effectRef idx="0">
              <a:schemeClr val="dk1"/>
            </a:effectRef>
            <a:fontRef idx="minor">
              <a:schemeClr val="tx1"/>
            </a:fontRef>
          </p:style>
        </p:cxnSp>
        <p:cxnSp>
          <p:nvCxnSpPr>
            <p:cNvPr id="27" name="直線コネクタ 26"/>
            <p:cNvCxnSpPr>
              <a:stCxn id="8" idx="1"/>
              <a:endCxn id="5" idx="3"/>
            </p:cNvCxnSpPr>
            <p:nvPr/>
          </p:nvCxnSpPr>
          <p:spPr>
            <a:xfrm rot="10800000" flipV="1">
              <a:off x="7221869" y="4915087"/>
              <a:ext cx="351024" cy="469517"/>
            </a:xfrm>
            <a:prstGeom prst="bentConnector3">
              <a:avLst>
                <a:gd name="adj1" fmla="val 50000"/>
              </a:avLst>
            </a:prstGeom>
            <a:ln w="25400">
              <a:solidFill>
                <a:schemeClr val="accent2"/>
              </a:solidFill>
            </a:ln>
          </p:spPr>
          <p:style>
            <a:lnRef idx="1">
              <a:schemeClr val="dk1"/>
            </a:lnRef>
            <a:fillRef idx="0">
              <a:schemeClr val="dk1"/>
            </a:fillRef>
            <a:effectRef idx="0">
              <a:schemeClr val="dk1"/>
            </a:effectRef>
            <a:fontRef idx="minor">
              <a:schemeClr val="tx1"/>
            </a:fontRef>
          </p:style>
        </p:cxnSp>
        <p:grpSp>
          <p:nvGrpSpPr>
            <p:cNvPr id="52" name="グループ化 51"/>
            <p:cNvGrpSpPr/>
            <p:nvPr/>
          </p:nvGrpSpPr>
          <p:grpSpPr>
            <a:xfrm>
              <a:off x="6121127" y="5301441"/>
              <a:ext cx="643572" cy="640283"/>
              <a:chOff x="-1392832" y="2346608"/>
              <a:chExt cx="1079500" cy="1094811"/>
            </a:xfrm>
          </p:grpSpPr>
          <p:sp>
            <p:nvSpPr>
              <p:cNvPr id="51" name="正方形/長方形 50"/>
              <p:cNvSpPr/>
              <p:nvPr/>
            </p:nvSpPr>
            <p:spPr>
              <a:xfrm>
                <a:off x="-1392832" y="2346608"/>
                <a:ext cx="1079500" cy="1094811"/>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813" dirty="0">
                  <a:solidFill>
                    <a:schemeClr val="bg1"/>
                  </a:solidFill>
                  <a:latin typeface="Meiryo UI" pitchFamily="50" charset="-128"/>
                  <a:ea typeface="Meiryo UI" pitchFamily="50" charset="-128"/>
                  <a:cs typeface="Meiryo UI" pitchFamily="50" charset="-128"/>
                </a:endParaRPr>
              </a:p>
            </p:txBody>
          </p:sp>
          <p:pic>
            <p:nvPicPr>
              <p:cNvPr id="48" name="Picture 25" descr="C:\Documents and Settings\tmatsunaga.SNPM\デスクトップ\ppt\MC9004339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832" y="234660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テキスト ボックス 87"/>
            <p:cNvSpPr txBox="1"/>
            <p:nvPr/>
          </p:nvSpPr>
          <p:spPr>
            <a:xfrm>
              <a:off x="4704243" y="4553060"/>
              <a:ext cx="849351" cy="1663087"/>
            </a:xfrm>
            <a:prstGeom prst="rect">
              <a:avLst/>
            </a:prstGeom>
            <a:solidFill>
              <a:schemeClr val="accent2"/>
            </a:solidFill>
            <a:ln>
              <a:solidFill>
                <a:schemeClr val="tx1"/>
              </a:solidFill>
              <a:prstDash val="sysDot"/>
            </a:ln>
          </p:spPr>
          <p:txBody>
            <a:bodyPr vert="eaVert" wrap="square" rtlCol="0" anchor="ctr">
              <a:noAutofit/>
            </a:bodyPr>
            <a:lstStyle>
              <a:defPPr>
                <a:defRPr lang="en-US"/>
              </a:defPPr>
              <a:lvl1pPr algn="ctr">
                <a:defRPr kumimoji="1" sz="1400">
                  <a:solidFill>
                    <a:schemeClr val="bg1"/>
                  </a:solidFill>
                  <a:latin typeface="+mn-ea"/>
                </a:defRPr>
              </a:lvl1pPr>
            </a:lstStyle>
            <a:p>
              <a:r>
                <a:rPr lang="ja-JP" altLang="en-US" dirty="0"/>
                <a:t>（会員管理）</a:t>
              </a:r>
              <a:endParaRPr lang="en-US" altLang="ja-JP" dirty="0"/>
            </a:p>
            <a:p>
              <a:r>
                <a:rPr lang="ja-JP" altLang="en-US" dirty="0"/>
                <a:t>（売上管理）</a:t>
              </a:r>
              <a:endParaRPr lang="en-US" altLang="ja-JP" dirty="0"/>
            </a:p>
            <a:p>
              <a:r>
                <a:rPr lang="ja-JP" altLang="en-US" dirty="0"/>
                <a:t>問合せ窓口</a:t>
              </a:r>
              <a:endParaRPr lang="en-US" altLang="ja-JP" dirty="0"/>
            </a:p>
          </p:txBody>
        </p:sp>
        <p:sp>
          <p:nvSpPr>
            <p:cNvPr id="94" name="テキスト ボックス 93"/>
            <p:cNvSpPr txBox="1"/>
            <p:nvPr/>
          </p:nvSpPr>
          <p:spPr>
            <a:xfrm>
              <a:off x="7572893" y="4401709"/>
              <a:ext cx="1656000" cy="307777"/>
            </a:xfrm>
            <a:prstGeom prst="rect">
              <a:avLst/>
            </a:prstGeom>
            <a:noFill/>
          </p:spPr>
          <p:txBody>
            <a:bodyPr wrap="square" rtlCol="0">
              <a:spAutoFit/>
            </a:bodyPr>
            <a:lstStyle/>
            <a:p>
              <a:pPr algn="ctr"/>
              <a:r>
                <a:rPr kumimoji="1" lang="ja-JP" altLang="en-US" sz="1400" dirty="0" smtClean="0"/>
                <a:t>エスカレーション先</a:t>
              </a:r>
              <a:endParaRPr kumimoji="1" lang="ja-JP" altLang="en-US" sz="1400" dirty="0"/>
            </a:p>
          </p:txBody>
        </p:sp>
        <p:grpSp>
          <p:nvGrpSpPr>
            <p:cNvPr id="104" name="グループ化 103"/>
            <p:cNvGrpSpPr/>
            <p:nvPr/>
          </p:nvGrpSpPr>
          <p:grpSpPr>
            <a:xfrm>
              <a:off x="4693202" y="2311070"/>
              <a:ext cx="4524648" cy="1224000"/>
              <a:chOff x="4818892" y="1731950"/>
              <a:chExt cx="4524648" cy="1224000"/>
            </a:xfrm>
          </p:grpSpPr>
          <p:grpSp>
            <p:nvGrpSpPr>
              <p:cNvPr id="103" name="グループ化 102"/>
              <p:cNvGrpSpPr/>
              <p:nvPr/>
            </p:nvGrpSpPr>
            <p:grpSpPr>
              <a:xfrm>
                <a:off x="4818892" y="1731950"/>
                <a:ext cx="4524648" cy="1224000"/>
                <a:chOff x="4829934" y="1731950"/>
                <a:chExt cx="4524648" cy="1224000"/>
              </a:xfrm>
            </p:grpSpPr>
            <p:grpSp>
              <p:nvGrpSpPr>
                <p:cNvPr id="84" name="グループ化 83"/>
                <p:cNvGrpSpPr/>
                <p:nvPr/>
              </p:nvGrpSpPr>
              <p:grpSpPr>
                <a:xfrm>
                  <a:off x="5789647" y="1731950"/>
                  <a:ext cx="3564935" cy="1224000"/>
                  <a:chOff x="5055482" y="4283128"/>
                  <a:chExt cx="3564935" cy="1224000"/>
                </a:xfrm>
              </p:grpSpPr>
              <p:sp>
                <p:nvSpPr>
                  <p:cNvPr id="65" name="正方形/長方形 64"/>
                  <p:cNvSpPr/>
                  <p:nvPr/>
                </p:nvSpPr>
                <p:spPr>
                  <a:xfrm>
                    <a:off x="5055482" y="4283128"/>
                    <a:ext cx="3564935" cy="1224000"/>
                  </a:xfrm>
                  <a:prstGeom prst="rect">
                    <a:avLst/>
                  </a:prstGeom>
                  <a:solidFill>
                    <a:schemeClr val="accent2">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Arch</a:t>
                    </a:r>
                    <a:r>
                      <a:rPr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サポート</a:t>
                    </a:r>
                    <a:r>
                      <a:rPr kumimoji="1" lang="ja-JP" altLang="en-US" sz="1400" b="1" dirty="0" smtClean="0">
                        <a:solidFill>
                          <a:schemeClr val="accent1">
                            <a:lumMod val="50000"/>
                          </a:schemeClr>
                        </a:solidFill>
                        <a:latin typeface="Meiryo UI" panose="020B0604030504040204" pitchFamily="50" charset="-128"/>
                        <a:ea typeface="Meiryo UI" panose="020B0604030504040204" pitchFamily="50" charset="-128"/>
                        <a:cs typeface="Meiryo UI" panose="020B0604030504040204" pitchFamily="50" charset="-128"/>
                      </a:rPr>
                      <a:t>デスク</a:t>
                    </a:r>
                  </a:p>
                </p:txBody>
              </p:sp>
              <p:pic>
                <p:nvPicPr>
                  <p:cNvPr id="80" name="Picture 295" descr="building03_cl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790" y="4634126"/>
                    <a:ext cx="1190319" cy="59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5" name="テキスト ボックス 84"/>
                <p:cNvSpPr txBox="1"/>
                <p:nvPr/>
              </p:nvSpPr>
              <p:spPr>
                <a:xfrm>
                  <a:off x="4829934" y="1731950"/>
                  <a:ext cx="849350" cy="1224000"/>
                </a:xfrm>
                <a:prstGeom prst="rect">
                  <a:avLst/>
                </a:prstGeom>
                <a:solidFill>
                  <a:schemeClr val="accent2"/>
                </a:solidFill>
                <a:ln>
                  <a:solidFill>
                    <a:schemeClr val="tx1"/>
                  </a:solidFill>
                  <a:prstDash val="sysDot"/>
                </a:ln>
              </p:spPr>
              <p:txBody>
                <a:bodyPr vert="eaVert" wrap="square" rtlCol="0" anchor="ctr">
                  <a:noAutofit/>
                </a:bodyPr>
                <a:lstStyle/>
                <a:p>
                  <a:pPr algn="ctr"/>
                  <a:r>
                    <a:rPr kumimoji="1" lang="ja-JP" altLang="en-US" sz="1400" dirty="0" smtClean="0">
                      <a:solidFill>
                        <a:schemeClr val="bg1"/>
                      </a:solidFill>
                      <a:latin typeface="+mn-ea"/>
                    </a:rPr>
                    <a:t>（決済端末）</a:t>
                  </a:r>
                  <a:endParaRPr kumimoji="1" lang="en-US" altLang="ja-JP" sz="1400" dirty="0" smtClean="0">
                    <a:solidFill>
                      <a:schemeClr val="bg1"/>
                    </a:solidFill>
                    <a:latin typeface="+mn-ea"/>
                  </a:endParaRPr>
                </a:p>
                <a:p>
                  <a:pPr algn="ctr"/>
                  <a:r>
                    <a:rPr kumimoji="1" lang="ja-JP" altLang="en-US" sz="1400" dirty="0" smtClean="0">
                      <a:solidFill>
                        <a:schemeClr val="bg1"/>
                      </a:solidFill>
                      <a:latin typeface="+mn-ea"/>
                    </a:rPr>
                    <a:t>問合せ窓口</a:t>
                  </a:r>
                  <a:endParaRPr kumimoji="1" lang="ja-JP" altLang="en-US" sz="1400" dirty="0">
                    <a:solidFill>
                      <a:schemeClr val="bg1"/>
                    </a:solidFill>
                    <a:latin typeface="+mn-ea"/>
                  </a:endParaRPr>
                </a:p>
              </p:txBody>
            </p:sp>
          </p:grpSp>
          <p:sp>
            <p:nvSpPr>
              <p:cNvPr id="96" name="正方形/長方形 95"/>
              <p:cNvSpPr/>
              <p:nvPr/>
            </p:nvSpPr>
            <p:spPr>
              <a:xfrm>
                <a:off x="5784127" y="2642625"/>
                <a:ext cx="3553891" cy="307777"/>
              </a:xfrm>
              <a:prstGeom prst="rect">
                <a:avLst/>
              </a:prstGeom>
            </p:spPr>
            <p:txBody>
              <a:bodyPr wrap="square">
                <a:spAutoFit/>
              </a:bodyPr>
              <a:lstStyle/>
              <a:p>
                <a:pPr algn="ctr">
                  <a:spcBef>
                    <a:spcPts val="300"/>
                  </a:spcBef>
                </a:pPr>
                <a:r>
                  <a:rPr lang="en-US" altLang="ja-JP" sz="1400" dirty="0" smtClean="0">
                    <a:latin typeface="+mn-ea"/>
                  </a:rPr>
                  <a:t>【</a:t>
                </a:r>
                <a:r>
                  <a:rPr lang="ja-JP" altLang="en-US" sz="1400" dirty="0" smtClean="0">
                    <a:latin typeface="+mn-ea"/>
                  </a:rPr>
                  <a:t>前述</a:t>
                </a:r>
                <a:r>
                  <a:rPr lang="en-US" altLang="ja-JP" sz="1400" dirty="0" smtClean="0">
                    <a:latin typeface="+mn-ea"/>
                  </a:rPr>
                  <a:t>】</a:t>
                </a:r>
                <a:r>
                  <a:rPr lang="ja-JP" altLang="en-US" sz="1400" dirty="0" smtClean="0">
                    <a:latin typeface="+mn-ea"/>
                  </a:rPr>
                  <a:t>決済端末の保守維持</a:t>
                </a:r>
                <a:endParaRPr lang="ja-JP" altLang="en-US" sz="1400" dirty="0"/>
              </a:p>
            </p:txBody>
          </p:sp>
        </p:grpSp>
        <p:grpSp>
          <p:nvGrpSpPr>
            <p:cNvPr id="106" name="グループ化 105"/>
            <p:cNvGrpSpPr/>
            <p:nvPr/>
          </p:nvGrpSpPr>
          <p:grpSpPr>
            <a:xfrm>
              <a:off x="2245357" y="2814717"/>
              <a:ext cx="1976213" cy="3011316"/>
              <a:chOff x="2395729" y="2353680"/>
              <a:chExt cx="1976213" cy="3011316"/>
            </a:xfrm>
          </p:grpSpPr>
          <p:sp>
            <p:nvSpPr>
              <p:cNvPr id="19" name="テキスト ボックス 18"/>
              <p:cNvSpPr txBox="1"/>
              <p:nvPr/>
            </p:nvSpPr>
            <p:spPr>
              <a:xfrm>
                <a:off x="2569379" y="4457055"/>
                <a:ext cx="1682887" cy="907941"/>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ja-JP" altLang="en-US" sz="1200" dirty="0">
                    <a:latin typeface="+mn-ea"/>
                  </a:rPr>
                  <a:t>システムの不具合に関する問合せ</a:t>
                </a:r>
                <a:endParaRPr lang="en-US" altLang="ja-JP" sz="1200" dirty="0">
                  <a:latin typeface="+mn-ea"/>
                </a:endParaRPr>
              </a:p>
              <a:p>
                <a:pPr marL="171450" indent="-171450">
                  <a:spcBef>
                    <a:spcPts val="600"/>
                  </a:spcBef>
                  <a:buFont typeface="Arial" panose="020B0604020202020204" pitchFamily="34" charset="0"/>
                  <a:buChar char="•"/>
                </a:pPr>
                <a:r>
                  <a:rPr lang="ja-JP" altLang="en-US" sz="1200" dirty="0" smtClean="0">
                    <a:latin typeface="+mn-ea"/>
                  </a:rPr>
                  <a:t>システム操作</a:t>
                </a:r>
                <a:r>
                  <a:rPr lang="ja-JP" altLang="en-US" sz="1200" dirty="0">
                    <a:latin typeface="+mn-ea"/>
                  </a:rPr>
                  <a:t>・仕様に関する問合せ</a:t>
                </a:r>
                <a:endParaRPr lang="en-US" altLang="ja-JP" sz="1200" dirty="0">
                  <a:latin typeface="+mn-ea"/>
                </a:endParaRPr>
              </a:p>
            </p:txBody>
          </p:sp>
          <p:sp>
            <p:nvSpPr>
              <p:cNvPr id="68" name="テキスト ボックス 67"/>
              <p:cNvSpPr txBox="1"/>
              <p:nvPr/>
            </p:nvSpPr>
            <p:spPr>
              <a:xfrm>
                <a:off x="2569379" y="2353680"/>
                <a:ext cx="1682887" cy="723275"/>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ja-JP" altLang="en-US" sz="1200" dirty="0">
                    <a:latin typeface="+mn-ea"/>
                  </a:rPr>
                  <a:t>端末操作・仕様に関する問合せ</a:t>
                </a:r>
                <a:endParaRPr lang="en-US" altLang="ja-JP" sz="1200" dirty="0">
                  <a:latin typeface="+mn-ea"/>
                </a:endParaRPr>
              </a:p>
              <a:p>
                <a:pPr marL="171450" indent="-171450">
                  <a:spcBef>
                    <a:spcPts val="600"/>
                  </a:spcBef>
                  <a:buFont typeface="Arial" panose="020B0604020202020204" pitchFamily="34" charset="0"/>
                  <a:buChar char="•"/>
                </a:pPr>
                <a:r>
                  <a:rPr lang="ja-JP" altLang="en-US" sz="1200" dirty="0">
                    <a:latin typeface="+mn-ea"/>
                  </a:rPr>
                  <a:t>機器の不具合・故障</a:t>
                </a:r>
                <a:endParaRPr lang="en-US" altLang="ja-JP" sz="1200" dirty="0">
                  <a:latin typeface="+mn-ea"/>
                </a:endParaRPr>
              </a:p>
            </p:txBody>
          </p:sp>
          <p:sp>
            <p:nvSpPr>
              <p:cNvPr id="101" name="左右矢印 100"/>
              <p:cNvSpPr/>
              <p:nvPr/>
            </p:nvSpPr>
            <p:spPr>
              <a:xfrm>
                <a:off x="2395729" y="3187927"/>
                <a:ext cx="1976213" cy="1158156"/>
              </a:xfrm>
              <a:prstGeom prst="leftRightArrow">
                <a:avLst/>
              </a:prstGeom>
              <a:gradFill flip="none" rotWithShape="1">
                <a:gsLst>
                  <a:gs pos="0">
                    <a:srgbClr val="FF9966"/>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8" name="テキスト ボックス 107"/>
            <p:cNvSpPr txBox="1"/>
            <p:nvPr/>
          </p:nvSpPr>
          <p:spPr>
            <a:xfrm>
              <a:off x="420937" y="1787253"/>
              <a:ext cx="1620000" cy="360000"/>
            </a:xfrm>
            <a:prstGeom prst="rect">
              <a:avLst/>
            </a:prstGeom>
            <a:solidFill>
              <a:srgbClr val="FF9966"/>
            </a:solidFill>
            <a:ln w="12700">
              <a:solidFill>
                <a:srgbClr val="FF6600"/>
              </a:solidFill>
            </a:ln>
          </p:spPr>
          <p:txBody>
            <a:bodyPr vert="horz" wrap="square" rtlCol="0" anchor="ctr">
              <a:noAutofit/>
            </a:bodyPr>
            <a:lstStyle/>
            <a:p>
              <a:pPr algn="ctr"/>
              <a:r>
                <a:rPr kumimoji="1" lang="ja-JP" altLang="en-US" sz="1400" b="1" dirty="0" smtClean="0">
                  <a:solidFill>
                    <a:schemeClr val="bg1"/>
                  </a:solidFill>
                </a:rPr>
                <a:t>貴社</a:t>
              </a:r>
              <a:endParaRPr kumimoji="1" lang="en-US" altLang="ja-JP" sz="1400" b="1" dirty="0" smtClean="0">
                <a:solidFill>
                  <a:schemeClr val="bg1"/>
                </a:solidFill>
              </a:endParaRPr>
            </a:p>
          </p:txBody>
        </p:sp>
        <p:sp>
          <p:nvSpPr>
            <p:cNvPr id="109" name="テキスト ボックス 108"/>
            <p:cNvSpPr txBox="1"/>
            <p:nvPr/>
          </p:nvSpPr>
          <p:spPr>
            <a:xfrm>
              <a:off x="4425990" y="1787253"/>
              <a:ext cx="5056128" cy="36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rtlCol="0" anchor="ctr">
              <a:noAutofit/>
            </a:bodyPr>
            <a:lstStyle/>
            <a:p>
              <a:pPr algn="ctr"/>
              <a:r>
                <a:rPr kumimoji="1" lang="ja-JP" altLang="en-US" sz="1400" b="1" dirty="0" smtClean="0"/>
                <a:t>弊社</a:t>
              </a:r>
              <a:endParaRPr kumimoji="1" lang="en-US" altLang="ja-JP" sz="1400" b="1" dirty="0" smtClean="0"/>
            </a:p>
          </p:txBody>
        </p:sp>
        <p:grpSp>
          <p:nvGrpSpPr>
            <p:cNvPr id="11" name="グループ化 10"/>
            <p:cNvGrpSpPr/>
            <p:nvPr/>
          </p:nvGrpSpPr>
          <p:grpSpPr>
            <a:xfrm>
              <a:off x="7572893" y="4735088"/>
              <a:ext cx="1620000" cy="1299033"/>
              <a:chOff x="7572893" y="4805573"/>
              <a:chExt cx="1620000" cy="1299033"/>
            </a:xfrm>
          </p:grpSpPr>
          <p:sp>
            <p:nvSpPr>
              <p:cNvPr id="7" name="テキスト ボックス 6"/>
              <p:cNvSpPr txBox="1"/>
              <p:nvPr/>
            </p:nvSpPr>
            <p:spPr>
              <a:xfrm>
                <a:off x="7572893" y="5275090"/>
                <a:ext cx="1620000" cy="360000"/>
              </a:xfrm>
              <a:prstGeom prst="rect">
                <a:avLst/>
              </a:prstGeom>
              <a:noFill/>
              <a:ln w="25400">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16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400" dirty="0" smtClean="0">
                    <a:solidFill>
                      <a:schemeClr val="tx1"/>
                    </a:solidFill>
                  </a:rPr>
                  <a:t>会員管理サービス</a:t>
                </a:r>
                <a:endParaRPr lang="en-US" altLang="ja-JP" sz="1400" dirty="0">
                  <a:solidFill>
                    <a:schemeClr val="tx1"/>
                  </a:solidFill>
                </a:endParaRPr>
              </a:p>
            </p:txBody>
          </p:sp>
          <p:sp>
            <p:nvSpPr>
              <p:cNvPr id="8" name="テキスト ボックス 7"/>
              <p:cNvSpPr txBox="1"/>
              <p:nvPr/>
            </p:nvSpPr>
            <p:spPr>
              <a:xfrm>
                <a:off x="7572893" y="4805573"/>
                <a:ext cx="1620000" cy="360000"/>
              </a:xfrm>
              <a:prstGeom prst="rect">
                <a:avLst/>
              </a:prstGeom>
              <a:noFill/>
              <a:ln w="25400">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en-US"/>
                </a:defPPr>
                <a:lvl1pPr algn="ctr">
                  <a:defRPr kumimoji="1" sz="16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400" dirty="0" smtClean="0">
                    <a:solidFill>
                      <a:schemeClr val="tx1"/>
                    </a:solidFill>
                  </a:rPr>
                  <a:t>売上管理サービス</a:t>
                </a:r>
                <a:endParaRPr lang="en-US" altLang="ja-JP" sz="1400" dirty="0">
                  <a:solidFill>
                    <a:schemeClr val="tx1"/>
                  </a:solidFill>
                </a:endParaRPr>
              </a:p>
            </p:txBody>
          </p:sp>
          <p:sp>
            <p:nvSpPr>
              <p:cNvPr id="46" name="テキスト ボックス 45"/>
              <p:cNvSpPr txBox="1"/>
              <p:nvPr/>
            </p:nvSpPr>
            <p:spPr>
              <a:xfrm>
                <a:off x="7572893" y="5744606"/>
                <a:ext cx="1620000" cy="360000"/>
              </a:xfrm>
              <a:prstGeom prst="rect">
                <a:avLst/>
              </a:prstGeom>
              <a:noFill/>
              <a:ln w="25400">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16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400" dirty="0" smtClean="0">
                    <a:solidFill>
                      <a:schemeClr val="tx1"/>
                    </a:solidFill>
                  </a:rPr>
                  <a:t>分析サービス</a:t>
                </a:r>
                <a:endParaRPr lang="en-US" altLang="ja-JP" sz="1400" dirty="0">
                  <a:solidFill>
                    <a:schemeClr val="tx1"/>
                  </a:solidFill>
                </a:endParaRPr>
              </a:p>
            </p:txBody>
          </p:sp>
        </p:grpSp>
        <p:cxnSp>
          <p:nvCxnSpPr>
            <p:cNvPr id="47" name="直線コネクタ 26"/>
            <p:cNvCxnSpPr>
              <a:stCxn id="46" idx="1"/>
              <a:endCxn id="5" idx="3"/>
            </p:cNvCxnSpPr>
            <p:nvPr/>
          </p:nvCxnSpPr>
          <p:spPr>
            <a:xfrm rot="10800000">
              <a:off x="7221869" y="5384605"/>
              <a:ext cx="351024" cy="469516"/>
            </a:xfrm>
            <a:prstGeom prst="bentConnector3">
              <a:avLst>
                <a:gd name="adj1" fmla="val 50000"/>
              </a:avLst>
            </a:prstGeom>
            <a:ln w="25400">
              <a:solidFill>
                <a:schemeClr val="accent2"/>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36443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1.3. </a:t>
            </a:r>
            <a:r>
              <a:rPr kumimoji="1" lang="ja-JP" altLang="en-US" dirty="0" smtClean="0"/>
              <a:t>システム構成概要</a:t>
            </a:r>
            <a:endParaRPr kumimoji="1" lang="ja-JP" altLang="en-US" dirty="0"/>
          </a:p>
        </p:txBody>
      </p:sp>
      <p:sp>
        <p:nvSpPr>
          <p:cNvPr id="15" name="テキスト プレースホルダー 14"/>
          <p:cNvSpPr>
            <a:spLocks noGrp="1"/>
          </p:cNvSpPr>
          <p:nvPr>
            <p:ph type="body" sz="quarter" idx="10"/>
          </p:nvPr>
        </p:nvSpPr>
        <p:spPr>
          <a:xfrm>
            <a:off x="436790" y="908051"/>
            <a:ext cx="9029475" cy="711430"/>
          </a:xfrm>
        </p:spPr>
        <p:txBody>
          <a:bodyPr/>
          <a:lstStyle/>
          <a:p>
            <a:pPr>
              <a:spcBef>
                <a:spcPts val="600"/>
              </a:spcBef>
            </a:pPr>
            <a:r>
              <a:rPr lang="ja-JP" altLang="en-US" dirty="0" smtClean="0">
                <a:latin typeface="+mn-ea"/>
                <a:ea typeface="+mn-ea"/>
              </a:rPr>
              <a:t>次期システム化構想に体操する各クラウドサービスのマッピングは、以下のとおりです。</a:t>
            </a:r>
            <a:endParaRPr kumimoji="1" lang="ja-JP" altLang="en-US" dirty="0">
              <a:latin typeface="+mn-ea"/>
              <a:ea typeface="+mn-ea"/>
            </a:endParaRPr>
          </a:p>
        </p:txBody>
      </p:sp>
      <p:grpSp>
        <p:nvGrpSpPr>
          <p:cNvPr id="3" name="グループ化 2"/>
          <p:cNvGrpSpPr/>
          <p:nvPr/>
        </p:nvGrpSpPr>
        <p:grpSpPr>
          <a:xfrm>
            <a:off x="658711" y="1574380"/>
            <a:ext cx="8588578" cy="4692163"/>
            <a:chOff x="445870" y="1607431"/>
            <a:chExt cx="8588578" cy="4692163"/>
          </a:xfrm>
        </p:grpSpPr>
        <p:pic>
          <p:nvPicPr>
            <p:cNvPr id="2" name="図 1"/>
            <p:cNvPicPr>
              <a:picLocks noChangeAspect="1"/>
            </p:cNvPicPr>
            <p:nvPr/>
          </p:nvPicPr>
          <p:blipFill>
            <a:blip r:embed="rId2"/>
            <a:stretch>
              <a:fillRect/>
            </a:stretch>
          </p:blipFill>
          <p:spPr>
            <a:xfrm>
              <a:off x="1525435" y="2043349"/>
              <a:ext cx="6252474" cy="4256245"/>
            </a:xfrm>
            <a:prstGeom prst="rect">
              <a:avLst/>
            </a:prstGeom>
            <a:ln>
              <a:solidFill>
                <a:srgbClr val="44546A"/>
              </a:solidFill>
            </a:ln>
          </p:spPr>
        </p:pic>
        <p:sp>
          <p:nvSpPr>
            <p:cNvPr id="13" name="強調線吹き出し 2 12"/>
            <p:cNvSpPr/>
            <p:nvPr/>
          </p:nvSpPr>
          <p:spPr>
            <a:xfrm>
              <a:off x="6490495" y="1665682"/>
              <a:ext cx="2047875" cy="295275"/>
            </a:xfrm>
            <a:prstGeom prst="accentCallout2">
              <a:avLst>
                <a:gd name="adj1" fmla="val 57460"/>
                <a:gd name="adj2" fmla="val -2752"/>
                <a:gd name="adj3" fmla="val 128427"/>
                <a:gd name="adj4" fmla="val -21783"/>
                <a:gd name="adj5" fmla="val 514754"/>
                <a:gd name="adj6" fmla="val -40082"/>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a:latin typeface="+mn-ea"/>
                </a:rPr>
                <a:t>CAFIS</a:t>
              </a:r>
              <a:r>
                <a:rPr kumimoji="1" lang="ja-JP" altLang="en-US" sz="1600" dirty="0">
                  <a:latin typeface="+mn-ea"/>
                </a:rPr>
                <a:t>　</a:t>
              </a:r>
              <a:r>
                <a:rPr kumimoji="1" lang="en-US" altLang="ja-JP" sz="1600" dirty="0" smtClean="0">
                  <a:latin typeface="+mn-ea"/>
                </a:rPr>
                <a:t>Explorer</a:t>
              </a:r>
              <a:endParaRPr kumimoji="1" lang="ja-JP" altLang="en-US" sz="1600" dirty="0">
                <a:latin typeface="+mn-ea"/>
              </a:endParaRPr>
            </a:p>
          </p:txBody>
        </p:sp>
        <p:sp>
          <p:nvSpPr>
            <p:cNvPr id="14" name="強調線吹き出し 2 13"/>
            <p:cNvSpPr/>
            <p:nvPr/>
          </p:nvSpPr>
          <p:spPr>
            <a:xfrm>
              <a:off x="8034351" y="3700978"/>
              <a:ext cx="1000097" cy="295275"/>
            </a:xfrm>
            <a:prstGeom prst="accentCallout2">
              <a:avLst>
                <a:gd name="adj1" fmla="val 57460"/>
                <a:gd name="adj2" fmla="val -2752"/>
                <a:gd name="adj3" fmla="val 202620"/>
                <a:gd name="adj4" fmla="val -18790"/>
                <a:gd name="adj5" fmla="val 681369"/>
                <a:gd name="adj6" fmla="val -155646"/>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smtClean="0">
                  <a:latin typeface="+mn-ea"/>
                </a:rPr>
                <a:t>Tableau</a:t>
              </a:r>
              <a:endParaRPr kumimoji="1" lang="ja-JP" altLang="en-US" sz="1600" dirty="0">
                <a:latin typeface="+mn-ea"/>
              </a:endParaRPr>
            </a:p>
          </p:txBody>
        </p:sp>
        <p:sp>
          <p:nvSpPr>
            <p:cNvPr id="17" name="強調線吹き出し 2 16"/>
            <p:cNvSpPr/>
            <p:nvPr/>
          </p:nvSpPr>
          <p:spPr>
            <a:xfrm>
              <a:off x="2278256" y="1607431"/>
              <a:ext cx="1457325" cy="295275"/>
            </a:xfrm>
            <a:prstGeom prst="accentCallout2">
              <a:avLst>
                <a:gd name="adj1" fmla="val 60685"/>
                <a:gd name="adj2" fmla="val 102364"/>
                <a:gd name="adj3" fmla="val 63911"/>
                <a:gd name="adj4" fmla="val 112837"/>
                <a:gd name="adj5" fmla="val 744361"/>
                <a:gd name="adj6" fmla="val 176312"/>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600" dirty="0">
                  <a:latin typeface="+mn-ea"/>
                </a:rPr>
                <a:t>CAFIS</a:t>
              </a:r>
              <a:r>
                <a:rPr kumimoji="1" lang="ja-JP" altLang="en-US" sz="1600" dirty="0">
                  <a:latin typeface="+mn-ea"/>
                </a:rPr>
                <a:t>　</a:t>
              </a:r>
              <a:r>
                <a:rPr kumimoji="1" lang="en-US" altLang="ja-JP" sz="1600" dirty="0">
                  <a:latin typeface="+mn-ea"/>
                </a:rPr>
                <a:t>Arch</a:t>
              </a:r>
              <a:endParaRPr kumimoji="1" lang="ja-JP" altLang="en-US" sz="1600" dirty="0">
                <a:latin typeface="+mn-ea"/>
              </a:endParaRPr>
            </a:p>
          </p:txBody>
        </p:sp>
        <p:sp>
          <p:nvSpPr>
            <p:cNvPr id="18" name="強調線吹き出し 2 17"/>
            <p:cNvSpPr/>
            <p:nvPr/>
          </p:nvSpPr>
          <p:spPr>
            <a:xfrm>
              <a:off x="445870" y="3893651"/>
              <a:ext cx="1832386" cy="295275"/>
            </a:xfrm>
            <a:prstGeom prst="accentCallout2">
              <a:avLst>
                <a:gd name="adj1" fmla="val 60685"/>
                <a:gd name="adj2" fmla="val 102364"/>
                <a:gd name="adj3" fmla="val 63911"/>
                <a:gd name="adj4" fmla="val 112837"/>
                <a:gd name="adj5" fmla="val 475168"/>
                <a:gd name="adj6" fmla="val 200419"/>
              </a:avLst>
            </a:prstGeom>
            <a:solidFill>
              <a:srgbClr val="44546A"/>
            </a:solidFill>
            <a:ln w="25400">
              <a:solidFill>
                <a:srgbClr val="44546A"/>
              </a:solidFill>
              <a:tailEnd type="oval" w="lg" len="lg"/>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600" dirty="0">
                  <a:latin typeface="+mn-ea"/>
                </a:rPr>
                <a:t>デジタルバックオフィス</a:t>
              </a:r>
            </a:p>
          </p:txBody>
        </p:sp>
      </p:grpSp>
      <p:pic>
        <p:nvPicPr>
          <p:cNvPr id="12" name="Picture 2" descr="「tableau ロゴ」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192" y="4110499"/>
            <a:ext cx="1333474" cy="279492"/>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3441239-CFD2-4925-BA42-8F004A857C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3406" y="1607387"/>
            <a:ext cx="720000" cy="394486"/>
          </a:xfrm>
          <a:prstGeom prst="rect">
            <a:avLst/>
          </a:prstGeom>
        </p:spPr>
      </p:pic>
      <p:pic>
        <p:nvPicPr>
          <p:cNvPr id="20" name="図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96815" y="1583852"/>
            <a:ext cx="720000" cy="379947"/>
          </a:xfrm>
          <a:prstGeom prst="rect">
            <a:avLst/>
          </a:prstGeom>
        </p:spPr>
      </p:pic>
      <p:sp>
        <p:nvSpPr>
          <p:cNvPr id="21" name="正方形/長方形 20"/>
          <p:cNvSpPr/>
          <p:nvPr/>
        </p:nvSpPr>
        <p:spPr>
          <a:xfrm>
            <a:off x="439523" y="4192239"/>
            <a:ext cx="1298753" cy="267830"/>
          </a:xfrm>
          <a:prstGeom prst="rect">
            <a:avLst/>
          </a:prstGeom>
          <a:noFill/>
        </p:spPr>
        <p:txBody>
          <a:bodyPr wrap="none">
            <a:spAutoFit/>
          </a:bodyPr>
          <a:lstStyle/>
          <a:p>
            <a:pPr algn="ctr" defTabSz="752256">
              <a:lnSpc>
                <a:spcPct val="130000"/>
              </a:lnSpc>
              <a:spcAft>
                <a:spcPts val="488"/>
              </a:spcAft>
            </a:pPr>
            <a:r>
              <a:rPr lang="ja-JP" altLang="en-US" sz="1000" b="1" dirty="0">
                <a:solidFill>
                  <a:srgbClr val="FF66FF"/>
                </a:solidFill>
                <a:latin typeface="+mn-ea"/>
                <a:cs typeface="Meiryo UI" panose="020B0604030504040204" pitchFamily="50" charset="-128"/>
              </a:rPr>
              <a:t>デジタルバックオフィス</a:t>
            </a:r>
            <a:endParaRPr lang="en-US" altLang="ja-JP" sz="1000" b="1" dirty="0">
              <a:solidFill>
                <a:srgbClr val="FF66FF"/>
              </a:solidFill>
              <a:latin typeface="+mn-ea"/>
              <a:cs typeface="Meiryo UI" panose="020B0604030504040204" pitchFamily="50" charset="-128"/>
            </a:endParaRPr>
          </a:p>
        </p:txBody>
      </p:sp>
    </p:spTree>
    <p:extLst>
      <p:ext uri="{BB962C8B-B14F-4D97-AF65-F5344CB8AC3E}">
        <p14:creationId xmlns:p14="http://schemas.microsoft.com/office/powerpoint/2010/main" val="139948903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kumimoji="1" lang="ja-JP" altLang="en-US" sz="4000" dirty="0" smtClean="0"/>
              <a:t>１０章</a:t>
            </a:r>
            <a:endParaRPr lang="en-US" altLang="ja-JP" sz="4000" dirty="0"/>
          </a:p>
          <a:p>
            <a:r>
              <a:rPr kumimoji="1" lang="ja-JP" altLang="en-US" sz="4000" dirty="0" smtClean="0"/>
              <a:t>御見積り</a:t>
            </a:r>
            <a:endParaRPr kumimoji="1" lang="ja-JP" altLang="en-US" sz="4000" dirty="0"/>
          </a:p>
        </p:txBody>
      </p:sp>
    </p:spTree>
    <p:extLst>
      <p:ext uri="{BB962C8B-B14F-4D97-AF65-F5344CB8AC3E}">
        <p14:creationId xmlns:p14="http://schemas.microsoft.com/office/powerpoint/2010/main" val="176547890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1.1. </a:t>
            </a:r>
            <a:r>
              <a:rPr lang="ja-JP" altLang="en-US" dirty="0" smtClean="0"/>
              <a:t>御見積り：イニシャル</a:t>
            </a:r>
            <a:endParaRPr kumimoji="1" lang="ja-JP" altLang="en-US" dirty="0"/>
          </a:p>
        </p:txBody>
      </p:sp>
      <p:sp>
        <p:nvSpPr>
          <p:cNvPr id="5" name="テキスト プレースホルダー 4"/>
          <p:cNvSpPr>
            <a:spLocks noGrp="1"/>
          </p:cNvSpPr>
          <p:nvPr>
            <p:ph type="body" sz="quarter" idx="10"/>
          </p:nvPr>
        </p:nvSpPr>
        <p:spPr/>
        <p:txBody>
          <a:bodyPr/>
          <a:lstStyle/>
          <a:p>
            <a:r>
              <a:rPr lang="ja-JP" altLang="en-US" dirty="0" smtClean="0"/>
              <a:t>以下のとおり、お見積り申し上げます。</a:t>
            </a:r>
            <a:endParaRPr lang="en-US" altLang="ja-JP" dirty="0" smtClean="0"/>
          </a:p>
          <a:p>
            <a:r>
              <a:rPr lang="en-US" altLang="ja-JP" dirty="0" smtClean="0"/>
              <a:t>※</a:t>
            </a:r>
            <a:r>
              <a:rPr lang="ja-JP" altLang="en-US" dirty="0" smtClean="0"/>
              <a:t>詳細は別紙「お見積入力シート」をご参照願います。</a:t>
            </a:r>
            <a:endParaRPr lang="en-US" altLang="ja-JP" dirty="0" smtClean="0"/>
          </a:p>
        </p:txBody>
      </p:sp>
      <p:sp>
        <p:nvSpPr>
          <p:cNvPr id="7" name="テキスト ボックス 6"/>
          <p:cNvSpPr txBox="1"/>
          <p:nvPr/>
        </p:nvSpPr>
        <p:spPr>
          <a:xfrm>
            <a:off x="7181850" y="1751513"/>
            <a:ext cx="1832096" cy="369332"/>
          </a:xfrm>
          <a:prstGeom prst="rect">
            <a:avLst/>
          </a:prstGeom>
          <a:noFill/>
        </p:spPr>
        <p:txBody>
          <a:bodyPr wrap="square" rtlCol="0">
            <a:spAutoFit/>
          </a:bodyPr>
          <a:lstStyle/>
          <a:p>
            <a:pPr algn="r"/>
            <a:r>
              <a:rPr kumimoji="1" lang="ja-JP" altLang="en-US" dirty="0" smtClean="0"/>
              <a:t>（単位：千円）</a:t>
            </a:r>
            <a:endParaRPr kumimoji="1" lang="en-US" altLang="ja-JP" dirty="0"/>
          </a:p>
        </p:txBody>
      </p:sp>
      <p:sp>
        <p:nvSpPr>
          <p:cNvPr id="8" name="テキスト ボックス 7"/>
          <p:cNvSpPr txBox="1"/>
          <p:nvPr/>
        </p:nvSpPr>
        <p:spPr>
          <a:xfrm>
            <a:off x="761825" y="2495548"/>
            <a:ext cx="685975" cy="338554"/>
          </a:xfrm>
          <a:prstGeom prst="rect">
            <a:avLst/>
          </a:prstGeom>
          <a:noFill/>
        </p:spPr>
        <p:txBody>
          <a:bodyPr wrap="square" rtlCol="0">
            <a:spAutoFit/>
          </a:bodyPr>
          <a:lstStyle/>
          <a:p>
            <a:r>
              <a:rPr kumimoji="1" lang="ja-JP" altLang="en-US" sz="1600" dirty="0">
                <a:solidFill>
                  <a:schemeClr val="bg1"/>
                </a:solidFill>
              </a:rPr>
              <a:t>領域</a:t>
            </a:r>
            <a:endParaRPr kumimoji="1" lang="en-US" altLang="ja-JP" sz="1600" dirty="0">
              <a:solidFill>
                <a:schemeClr val="bg1"/>
              </a:solidFill>
            </a:endParaRPr>
          </a:p>
        </p:txBody>
      </p:sp>
      <p:sp>
        <p:nvSpPr>
          <p:cNvPr id="9" name="テキスト ボックス 8"/>
          <p:cNvSpPr txBox="1"/>
          <p:nvPr/>
        </p:nvSpPr>
        <p:spPr>
          <a:xfrm>
            <a:off x="139902" y="2680696"/>
            <a:ext cx="685975" cy="338554"/>
          </a:xfrm>
          <a:prstGeom prst="rect">
            <a:avLst/>
          </a:prstGeom>
          <a:noFill/>
        </p:spPr>
        <p:txBody>
          <a:bodyPr wrap="square" rtlCol="0">
            <a:spAutoFit/>
          </a:bodyPr>
          <a:lstStyle/>
          <a:p>
            <a:r>
              <a:rPr kumimoji="1" lang="ja-JP" altLang="en-US" sz="1600" dirty="0" smtClean="0">
                <a:solidFill>
                  <a:schemeClr val="bg1"/>
                </a:solidFill>
              </a:rPr>
              <a:t>項目</a:t>
            </a:r>
            <a:endParaRPr kumimoji="1" lang="en-US" altLang="ja-JP" sz="1600" dirty="0">
              <a:solidFill>
                <a:schemeClr val="bg1"/>
              </a:solidFill>
            </a:endParaRPr>
          </a:p>
        </p:txBody>
      </p:sp>
      <p:graphicFrame>
        <p:nvGraphicFramePr>
          <p:cNvPr id="3" name="表 2"/>
          <p:cNvGraphicFramePr>
            <a:graphicFrameLocks noGrp="1"/>
          </p:cNvGraphicFramePr>
          <p:nvPr>
            <p:extLst>
              <p:ext uri="{D42A27DB-BD31-4B8C-83A1-F6EECF244321}">
                <p14:modId xmlns:p14="http://schemas.microsoft.com/office/powerpoint/2010/main" val="1248715472"/>
              </p:ext>
            </p:extLst>
          </p:nvPr>
        </p:nvGraphicFramePr>
        <p:xfrm>
          <a:off x="892054" y="2120845"/>
          <a:ext cx="8121892" cy="4206615"/>
        </p:xfrm>
        <a:graphic>
          <a:graphicData uri="http://schemas.openxmlformats.org/drawingml/2006/table">
            <a:tbl>
              <a:tblPr/>
              <a:tblGrid>
                <a:gridCol w="1078757">
                  <a:extLst>
                    <a:ext uri="{9D8B030D-6E8A-4147-A177-3AD203B41FA5}">
                      <a16:colId xmlns:a16="http://schemas.microsoft.com/office/drawing/2014/main" val="2456736650"/>
                    </a:ext>
                  </a:extLst>
                </a:gridCol>
                <a:gridCol w="3012378">
                  <a:extLst>
                    <a:ext uri="{9D8B030D-6E8A-4147-A177-3AD203B41FA5}">
                      <a16:colId xmlns:a16="http://schemas.microsoft.com/office/drawing/2014/main" val="3325034318"/>
                    </a:ext>
                  </a:extLst>
                </a:gridCol>
                <a:gridCol w="1078757">
                  <a:extLst>
                    <a:ext uri="{9D8B030D-6E8A-4147-A177-3AD203B41FA5}">
                      <a16:colId xmlns:a16="http://schemas.microsoft.com/office/drawing/2014/main" val="1502435766"/>
                    </a:ext>
                  </a:extLst>
                </a:gridCol>
                <a:gridCol w="1476000">
                  <a:extLst>
                    <a:ext uri="{9D8B030D-6E8A-4147-A177-3AD203B41FA5}">
                      <a16:colId xmlns:a16="http://schemas.microsoft.com/office/drawing/2014/main" val="847506612"/>
                    </a:ext>
                  </a:extLst>
                </a:gridCol>
                <a:gridCol w="1476000">
                  <a:extLst>
                    <a:ext uri="{9D8B030D-6E8A-4147-A177-3AD203B41FA5}">
                      <a16:colId xmlns:a16="http://schemas.microsoft.com/office/drawing/2014/main" val="854338594"/>
                    </a:ext>
                  </a:extLst>
                </a:gridCol>
              </a:tblGrid>
              <a:tr h="280441">
                <a:tc>
                  <a:txBody>
                    <a:bodyPr/>
                    <a:lstStyle/>
                    <a:p>
                      <a:pPr algn="ctr" fontAlgn="b"/>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領域</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項目</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smtClean="0">
                          <a:solidFill>
                            <a:schemeClr val="bg1"/>
                          </a:solidFill>
                          <a:effectLst/>
                          <a:latin typeface="Meiryo UI" panose="020B0604030504040204" pitchFamily="50" charset="-128"/>
                          <a:ea typeface="Meiryo UI" panose="020B0604030504040204" pitchFamily="50" charset="-128"/>
                        </a:rPr>
                        <a:t>見積種別</a:t>
                      </a:r>
                      <a:endParaRPr lang="en-US" altLang="ja-JP" sz="1600" b="1" i="0" u="none" strike="noStrike" dirty="0" smtClean="0">
                        <a:solidFill>
                          <a:schemeClr val="bg1"/>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eiryo UI" panose="020B0604030504040204" pitchFamily="50" charset="-128"/>
                          <a:ea typeface="Meiryo UI" panose="020B0604030504040204" pitchFamily="50" charset="-128"/>
                        </a:rPr>
                        <a:t>小計</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988531754"/>
                  </a:ext>
                </a:extLst>
              </a:tr>
              <a:tr h="280441">
                <a:tc rowSpan="2">
                  <a:txBody>
                    <a:bodyPr/>
                    <a:lstStyle/>
                    <a:p>
                      <a:pPr algn="ctr" fontAlgn="b"/>
                      <a:r>
                        <a:rPr lang="en-US" sz="1600" b="0" i="0" u="none" strike="noStrike" dirty="0">
                          <a:solidFill>
                            <a:schemeClr val="tx1"/>
                          </a:solidFill>
                          <a:effectLst/>
                          <a:latin typeface="Meiryo UI" panose="020B0604030504040204" pitchFamily="50" charset="-128"/>
                          <a:ea typeface="Meiryo UI" panose="020B0604030504040204" pitchFamily="50" charset="-128"/>
                        </a:rPr>
                        <a:t>PM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要件定義</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13,500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66,960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51706763"/>
                  </a:ext>
                </a:extLst>
              </a:tr>
              <a:tr h="280441">
                <a:tc vMerge="1">
                  <a:txBody>
                    <a:bodyPr/>
                    <a:lstStyle/>
                    <a:p>
                      <a:endParaRPr kumimoji="1" lang="ja-JP" altLang="en-US"/>
                    </a:p>
                  </a:txBody>
                  <a:tcPr/>
                </a:tc>
                <a:tc>
                  <a:txBody>
                    <a:bodyPr/>
                    <a:lstStyle/>
                    <a:p>
                      <a:pPr algn="l" fontAlgn="b"/>
                      <a:r>
                        <a:rPr lang="zh-TW" altLang="en-US" sz="1600" b="0" i="0" u="none" strike="noStrike" dirty="0">
                          <a:solidFill>
                            <a:schemeClr val="tx1"/>
                          </a:solidFill>
                          <a:effectLst/>
                          <a:latin typeface="Meiryo UI" panose="020B0604030504040204" pitchFamily="50" charset="-128"/>
                          <a:ea typeface="Meiryo UI" panose="020B0604030504040204" pitchFamily="50" charset="-128"/>
                        </a:rPr>
                        <a:t>設計工程以降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53,460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2537398804"/>
                  </a:ext>
                </a:extLst>
              </a:tr>
              <a:tr h="280441">
                <a:tc rowSpan="2">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売上管理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初期費用</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eiryo UI" panose="020B0604030504040204" pitchFamily="50" charset="-128"/>
                          <a:ea typeface="Meiryo UI" panose="020B0604030504040204" pitchFamily="50" charset="-128"/>
                        </a:rPr>
                        <a:t>5,000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120,059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41480278"/>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移行対応</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115,059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798062058"/>
                  </a:ext>
                </a:extLst>
              </a:tr>
              <a:tr h="280441">
                <a:tc rowSpan="4">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会員管理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600" b="0" i="0" u="none" strike="noStrike">
                          <a:solidFill>
                            <a:schemeClr val="tx1"/>
                          </a:solidFill>
                          <a:effectLst/>
                          <a:latin typeface="Meiryo UI" panose="020B0604030504040204" pitchFamily="50" charset="-128"/>
                          <a:ea typeface="Meiryo UI" panose="020B0604030504040204" pitchFamily="50" charset="-128"/>
                        </a:rPr>
                        <a:t>標準導入対応</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10,000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70,000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79961330"/>
                  </a:ext>
                </a:extLst>
              </a:tr>
              <a:tr h="280441">
                <a:tc vMerge="1">
                  <a:txBody>
                    <a:bodyPr/>
                    <a:lstStyle/>
                    <a:p>
                      <a:endParaRPr kumimoji="1" lang="ja-JP" altLang="en-US"/>
                    </a:p>
                  </a:txBody>
                  <a:tcPr/>
                </a:tc>
                <a:tc>
                  <a:txBody>
                    <a:bodyPr/>
                    <a:lstStyle/>
                    <a:p>
                      <a:pPr algn="l" fontAlgn="b"/>
                      <a:r>
                        <a:rPr lang="zh-TW" altLang="en-US" sz="1600" b="0" i="0" u="none" strike="noStrike">
                          <a:solidFill>
                            <a:schemeClr val="tx1"/>
                          </a:solidFill>
                          <a:effectLst/>
                          <a:latin typeface="Meiryo UI" panose="020B0604030504040204" pitchFamily="50" charset="-128"/>
                          <a:ea typeface="Meiryo UI" panose="020B0604030504040204" pitchFamily="50" charset="-128"/>
                        </a:rPr>
                        <a:t>要件定義工程</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3,900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4037088075"/>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カスタマイズ開発</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3,600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558443138"/>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移行対応</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52,500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577798630"/>
                  </a:ext>
                </a:extLst>
              </a:tr>
              <a:tr h="280441">
                <a:tc rowSpan="3">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決済端末</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ハードウェア</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eiryo UI" panose="020B0604030504040204" pitchFamily="50" charset="-128"/>
                          <a:ea typeface="Meiryo UI" panose="020B0604030504040204" pitchFamily="50" charset="-128"/>
                        </a:rPr>
                        <a:t>156,127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337,373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46566820"/>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アプリケーション</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155,506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848902226"/>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eiryo UI" panose="020B0604030504040204" pitchFamily="50" charset="-128"/>
                          <a:ea typeface="Meiryo UI" panose="020B0604030504040204" pitchFamily="50" charset="-128"/>
                        </a:rPr>
                        <a:t>導入支援</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25,739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084585132"/>
                  </a:ext>
                </a:extLst>
              </a:tr>
              <a:tr h="280441">
                <a:tc rowSpan="2">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分析</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1600" b="0" i="0" u="none" strike="noStrike">
                          <a:solidFill>
                            <a:schemeClr val="tx1"/>
                          </a:solidFill>
                          <a:effectLst/>
                          <a:latin typeface="Meiryo UI" panose="020B0604030504040204" pitchFamily="50" charset="-128"/>
                          <a:ea typeface="Meiryo UI" panose="020B0604030504040204" pitchFamily="50" charset="-128"/>
                        </a:rPr>
                        <a:t>要件定義工程</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確定金額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eiryo UI" panose="020B0604030504040204" pitchFamily="50" charset="-128"/>
                          <a:ea typeface="Meiryo UI" panose="020B0604030504040204" pitchFamily="50" charset="-128"/>
                        </a:rPr>
                        <a:t>5,400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59,400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98913890"/>
                  </a:ext>
                </a:extLst>
              </a:tr>
              <a:tr h="280441">
                <a:tc vMerge="1">
                  <a:txBody>
                    <a:bodyPr/>
                    <a:lstStyle/>
                    <a:p>
                      <a:endParaRPr kumimoji="1" lang="ja-JP" altLang="en-US"/>
                    </a:p>
                  </a:txBody>
                  <a:tcPr/>
                </a:tc>
                <a:tc>
                  <a:txBody>
                    <a:bodyPr/>
                    <a:lstStyle/>
                    <a:p>
                      <a:pPr algn="l" fontAlgn="b"/>
                      <a:r>
                        <a:rPr lang="zh-TW" altLang="en-US" sz="1600" b="0" i="0" u="none" strike="noStrike">
                          <a:solidFill>
                            <a:schemeClr val="tx1"/>
                          </a:solidFill>
                          <a:effectLst/>
                          <a:latin typeface="Meiryo UI" panose="020B0604030504040204" pitchFamily="50" charset="-128"/>
                          <a:ea typeface="Meiryo UI" panose="020B0604030504040204" pitchFamily="50" charset="-128"/>
                        </a:rPr>
                        <a:t>設計工程以降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eiryo UI" panose="020B0604030504040204" pitchFamily="50" charset="-128"/>
                          <a:ea typeface="Meiryo UI" panose="020B0604030504040204" pitchFamily="50" charset="-128"/>
                        </a:rPr>
                        <a:t>54,000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495547865"/>
                  </a:ext>
                </a:extLst>
              </a:tr>
              <a:tr h="280441">
                <a:tc gridSpan="4">
                  <a:txBody>
                    <a:bodyPr/>
                    <a:lstStyle/>
                    <a:p>
                      <a:pPr algn="r" fontAlgn="b"/>
                      <a:r>
                        <a:rPr lang="ja-JP" altLang="en-US" sz="1600" b="0" i="0" u="none" strike="noStrike" dirty="0">
                          <a:solidFill>
                            <a:schemeClr val="tx1"/>
                          </a:solidFill>
                          <a:effectLst/>
                          <a:latin typeface="Meiryo UI" panose="020B0604030504040204" pitchFamily="50" charset="-128"/>
                          <a:ea typeface="Meiryo UI" panose="020B0604030504040204" pitchFamily="50" charset="-128"/>
                        </a:rPr>
                        <a:t>合計</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r" fontAlgn="b"/>
                      <a:r>
                        <a:rPr lang="en-US" altLang="ja-JP" sz="1600" b="1" i="0" u="none" strike="noStrike" dirty="0">
                          <a:solidFill>
                            <a:srgbClr val="3333FF"/>
                          </a:solidFill>
                          <a:effectLst/>
                          <a:latin typeface="Meiryo UI" panose="020B0604030504040204" pitchFamily="50" charset="-128"/>
                          <a:ea typeface="Meiryo UI" panose="020B0604030504040204" pitchFamily="50" charset="-128"/>
                        </a:rPr>
                        <a:t>653,792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519391437"/>
                  </a:ext>
                </a:extLst>
              </a:tr>
            </a:tbl>
          </a:graphicData>
        </a:graphic>
      </p:graphicFrame>
    </p:spTree>
    <p:extLst>
      <p:ext uri="{BB962C8B-B14F-4D97-AF65-F5344CB8AC3E}">
        <p14:creationId xmlns:p14="http://schemas.microsoft.com/office/powerpoint/2010/main" val="3492736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1.2. </a:t>
            </a:r>
            <a:r>
              <a:rPr lang="ja-JP" altLang="en-US" dirty="0" smtClean="0"/>
              <a:t>御見積り：ランニング</a:t>
            </a:r>
            <a:endParaRPr kumimoji="1" lang="ja-JP" altLang="en-US" dirty="0"/>
          </a:p>
        </p:txBody>
      </p:sp>
      <p:sp>
        <p:nvSpPr>
          <p:cNvPr id="5" name="テキスト プレースホルダー 4"/>
          <p:cNvSpPr>
            <a:spLocks noGrp="1"/>
          </p:cNvSpPr>
          <p:nvPr>
            <p:ph type="body" sz="quarter" idx="10"/>
          </p:nvPr>
        </p:nvSpPr>
        <p:spPr/>
        <p:txBody>
          <a:bodyPr/>
          <a:lstStyle/>
          <a:p>
            <a:r>
              <a:rPr lang="ja-JP" altLang="en-US" dirty="0" smtClean="0"/>
              <a:t>以下のとおり、お見積り申し上げます。</a:t>
            </a:r>
            <a:endParaRPr lang="en-US" altLang="ja-JP" dirty="0" smtClean="0"/>
          </a:p>
          <a:p>
            <a:r>
              <a:rPr lang="en-US" altLang="ja-JP" dirty="0" smtClean="0"/>
              <a:t>※</a:t>
            </a:r>
            <a:r>
              <a:rPr lang="ja-JP" altLang="en-US" dirty="0" smtClean="0"/>
              <a:t>詳細は別紙「お見積入力シート」および「見積明細」をご参照願います。</a:t>
            </a:r>
            <a:endParaRPr lang="en-US" altLang="ja-JP" dirty="0" smtClean="0"/>
          </a:p>
        </p:txBody>
      </p:sp>
      <p:sp>
        <p:nvSpPr>
          <p:cNvPr id="7" name="テキスト ボックス 6"/>
          <p:cNvSpPr txBox="1"/>
          <p:nvPr/>
        </p:nvSpPr>
        <p:spPr>
          <a:xfrm>
            <a:off x="7181850" y="1751513"/>
            <a:ext cx="1832096" cy="369332"/>
          </a:xfrm>
          <a:prstGeom prst="rect">
            <a:avLst/>
          </a:prstGeom>
          <a:noFill/>
        </p:spPr>
        <p:txBody>
          <a:bodyPr wrap="square" rtlCol="0">
            <a:spAutoFit/>
          </a:bodyPr>
          <a:lstStyle/>
          <a:p>
            <a:pPr algn="r"/>
            <a:r>
              <a:rPr kumimoji="1" lang="ja-JP" altLang="en-US" dirty="0" smtClean="0"/>
              <a:t>（単位：千円）</a:t>
            </a:r>
            <a:endParaRPr kumimoji="1" lang="en-US" altLang="ja-JP" dirty="0"/>
          </a:p>
        </p:txBody>
      </p:sp>
      <p:sp>
        <p:nvSpPr>
          <p:cNvPr id="8" name="テキスト ボックス 7"/>
          <p:cNvSpPr txBox="1"/>
          <p:nvPr/>
        </p:nvSpPr>
        <p:spPr>
          <a:xfrm>
            <a:off x="761825" y="2495548"/>
            <a:ext cx="685975" cy="338554"/>
          </a:xfrm>
          <a:prstGeom prst="rect">
            <a:avLst/>
          </a:prstGeom>
          <a:noFill/>
        </p:spPr>
        <p:txBody>
          <a:bodyPr wrap="square" rtlCol="0">
            <a:spAutoFit/>
          </a:bodyPr>
          <a:lstStyle/>
          <a:p>
            <a:r>
              <a:rPr kumimoji="1" lang="ja-JP" altLang="en-US" sz="1600" dirty="0">
                <a:solidFill>
                  <a:schemeClr val="bg1"/>
                </a:solidFill>
              </a:rPr>
              <a:t>領域</a:t>
            </a:r>
            <a:endParaRPr kumimoji="1" lang="en-US" altLang="ja-JP" sz="1600" dirty="0">
              <a:solidFill>
                <a:schemeClr val="bg1"/>
              </a:solidFill>
            </a:endParaRPr>
          </a:p>
        </p:txBody>
      </p:sp>
      <p:sp>
        <p:nvSpPr>
          <p:cNvPr id="9" name="テキスト ボックス 8"/>
          <p:cNvSpPr txBox="1"/>
          <p:nvPr/>
        </p:nvSpPr>
        <p:spPr>
          <a:xfrm>
            <a:off x="139902" y="2680696"/>
            <a:ext cx="685975" cy="338554"/>
          </a:xfrm>
          <a:prstGeom prst="rect">
            <a:avLst/>
          </a:prstGeom>
          <a:noFill/>
        </p:spPr>
        <p:txBody>
          <a:bodyPr wrap="square" rtlCol="0">
            <a:spAutoFit/>
          </a:bodyPr>
          <a:lstStyle/>
          <a:p>
            <a:r>
              <a:rPr kumimoji="1" lang="ja-JP" altLang="en-US" sz="1600" dirty="0" smtClean="0">
                <a:solidFill>
                  <a:schemeClr val="bg1"/>
                </a:solidFill>
              </a:rPr>
              <a:t>項目</a:t>
            </a:r>
            <a:endParaRPr kumimoji="1" lang="en-US" altLang="ja-JP" sz="1600" dirty="0">
              <a:solidFill>
                <a:schemeClr val="bg1"/>
              </a:solidFill>
            </a:endParaRPr>
          </a:p>
        </p:txBody>
      </p:sp>
      <p:graphicFrame>
        <p:nvGraphicFramePr>
          <p:cNvPr id="3" name="表 2"/>
          <p:cNvGraphicFramePr>
            <a:graphicFrameLocks noGrp="1"/>
          </p:cNvGraphicFramePr>
          <p:nvPr>
            <p:extLst>
              <p:ext uri="{D42A27DB-BD31-4B8C-83A1-F6EECF244321}">
                <p14:modId xmlns:p14="http://schemas.microsoft.com/office/powerpoint/2010/main" val="276031269"/>
              </p:ext>
            </p:extLst>
          </p:nvPr>
        </p:nvGraphicFramePr>
        <p:xfrm>
          <a:off x="892054" y="2120845"/>
          <a:ext cx="8121892" cy="3365292"/>
        </p:xfrm>
        <a:graphic>
          <a:graphicData uri="http://schemas.openxmlformats.org/drawingml/2006/table">
            <a:tbl>
              <a:tblPr/>
              <a:tblGrid>
                <a:gridCol w="1078757">
                  <a:extLst>
                    <a:ext uri="{9D8B030D-6E8A-4147-A177-3AD203B41FA5}">
                      <a16:colId xmlns:a16="http://schemas.microsoft.com/office/drawing/2014/main" val="2456736650"/>
                    </a:ext>
                  </a:extLst>
                </a:gridCol>
                <a:gridCol w="3012378">
                  <a:extLst>
                    <a:ext uri="{9D8B030D-6E8A-4147-A177-3AD203B41FA5}">
                      <a16:colId xmlns:a16="http://schemas.microsoft.com/office/drawing/2014/main" val="3325034318"/>
                    </a:ext>
                  </a:extLst>
                </a:gridCol>
                <a:gridCol w="1078757">
                  <a:extLst>
                    <a:ext uri="{9D8B030D-6E8A-4147-A177-3AD203B41FA5}">
                      <a16:colId xmlns:a16="http://schemas.microsoft.com/office/drawing/2014/main" val="1502435766"/>
                    </a:ext>
                  </a:extLst>
                </a:gridCol>
                <a:gridCol w="1476000">
                  <a:extLst>
                    <a:ext uri="{9D8B030D-6E8A-4147-A177-3AD203B41FA5}">
                      <a16:colId xmlns:a16="http://schemas.microsoft.com/office/drawing/2014/main" val="847506612"/>
                    </a:ext>
                  </a:extLst>
                </a:gridCol>
                <a:gridCol w="1476000">
                  <a:extLst>
                    <a:ext uri="{9D8B030D-6E8A-4147-A177-3AD203B41FA5}">
                      <a16:colId xmlns:a16="http://schemas.microsoft.com/office/drawing/2014/main" val="854338594"/>
                    </a:ext>
                  </a:extLst>
                </a:gridCol>
              </a:tblGrid>
              <a:tr h="280441">
                <a:tc>
                  <a:txBody>
                    <a:bodyPr/>
                    <a:lstStyle/>
                    <a:p>
                      <a:pPr algn="ctr" fontAlgn="b"/>
                      <a:r>
                        <a:rPr lang="ja-JP" altLang="en-US" sz="1600" b="1" i="0" u="none" strike="noStrike" dirty="0">
                          <a:solidFill>
                            <a:schemeClr val="bg1"/>
                          </a:solidFill>
                          <a:effectLst/>
                          <a:latin typeface="+mn-ea"/>
                          <a:ea typeface="+mn-ea"/>
                        </a:rPr>
                        <a:t>領域</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n-ea"/>
                          <a:ea typeface="+mn-ea"/>
                        </a:rPr>
                        <a:t>項目</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n-ea"/>
                          <a:ea typeface="+mn-ea"/>
                        </a:rPr>
                        <a:t>見積種別</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n-ea"/>
                          <a:ea typeface="+mn-ea"/>
                        </a:rPr>
                        <a:t>金額</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1" i="0" u="none" strike="noStrike" dirty="0">
                          <a:solidFill>
                            <a:schemeClr val="bg1"/>
                          </a:solidFill>
                          <a:effectLst/>
                          <a:latin typeface="+mn-ea"/>
                          <a:ea typeface="+mn-ea"/>
                        </a:rPr>
                        <a:t>小計</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988531754"/>
                  </a:ext>
                </a:extLst>
              </a:tr>
              <a:tr h="280441">
                <a:tc rowSpan="2">
                  <a:txBody>
                    <a:bodyPr/>
                    <a:lstStyle/>
                    <a:p>
                      <a:pPr algn="ctr" fontAlgn="ctr"/>
                      <a:r>
                        <a:rPr lang="ja-JP" altLang="en-US" sz="1600" b="0" i="0" u="none" strike="noStrike" dirty="0">
                          <a:solidFill>
                            <a:schemeClr val="tx1"/>
                          </a:solidFill>
                          <a:effectLst/>
                          <a:latin typeface="+mn-ea"/>
                          <a:ea typeface="+mn-ea"/>
                        </a:rPr>
                        <a:t>売上管理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a:solidFill>
                            <a:schemeClr val="tx1"/>
                          </a:solidFill>
                          <a:effectLst/>
                          <a:latin typeface="+mn-ea"/>
                          <a:ea typeface="+mn-ea"/>
                        </a:rPr>
                        <a:t>基本料</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3,300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r" fontAlgn="b"/>
                      <a:r>
                        <a:rPr lang="en-US" altLang="ja-JP" sz="1600" b="0" i="0" u="none" strike="noStrike" dirty="0">
                          <a:solidFill>
                            <a:schemeClr val="tx1"/>
                          </a:solidFill>
                          <a:effectLst/>
                          <a:latin typeface="+mn-ea"/>
                          <a:ea typeface="+mn-ea"/>
                        </a:rPr>
                        <a:t>169,929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51706763"/>
                  </a:ext>
                </a:extLst>
              </a:tr>
              <a:tr h="280441">
                <a:tc vMerge="1">
                  <a:txBody>
                    <a:bodyPr/>
                    <a:lstStyle/>
                    <a:p>
                      <a:endParaRPr kumimoji="1" lang="ja-JP" altLang="en-US"/>
                    </a:p>
                  </a:txBody>
                  <a:tcPr/>
                </a:tc>
                <a:tc>
                  <a:txBody>
                    <a:bodyPr/>
                    <a:lstStyle/>
                    <a:p>
                      <a:pPr algn="l" fontAlgn="b"/>
                      <a:r>
                        <a:rPr lang="ja-JP" altLang="en-US" sz="1600" b="0" i="0" u="none" strike="noStrike" dirty="0">
                          <a:solidFill>
                            <a:schemeClr val="tx1"/>
                          </a:solidFill>
                          <a:effectLst/>
                          <a:latin typeface="+mn-ea"/>
                          <a:ea typeface="+mn-ea"/>
                        </a:rPr>
                        <a:t>利用料</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n-ea"/>
                          <a:ea typeface="+mn-ea"/>
                        </a:rPr>
                        <a:t>166,629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2537398804"/>
                  </a:ext>
                </a:extLst>
              </a:tr>
              <a:tr h="280441">
                <a:tc rowSpan="3">
                  <a:txBody>
                    <a:bodyPr/>
                    <a:lstStyle/>
                    <a:p>
                      <a:pPr algn="ctr" fontAlgn="ctr"/>
                      <a:r>
                        <a:rPr lang="ja-JP" altLang="en-US" sz="1600" b="0" i="0" u="none" strike="noStrike">
                          <a:solidFill>
                            <a:schemeClr val="tx1"/>
                          </a:solidFill>
                          <a:effectLst/>
                          <a:latin typeface="+mn-ea"/>
                          <a:ea typeface="+mn-ea"/>
                        </a:rPr>
                        <a:t>会員管理</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a:solidFill>
                            <a:schemeClr val="tx1"/>
                          </a:solidFill>
                          <a:effectLst/>
                          <a:latin typeface="+mn-ea"/>
                          <a:ea typeface="+mn-ea"/>
                        </a:rPr>
                        <a:t>基本料</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n-ea"/>
                          <a:ea typeface="+mn-ea"/>
                        </a:rPr>
                        <a:t>19,500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r" fontAlgn="b"/>
                      <a:r>
                        <a:rPr lang="en-US" altLang="ja-JP" sz="1600" b="0" i="0" u="none" strike="noStrike">
                          <a:solidFill>
                            <a:schemeClr val="tx1"/>
                          </a:solidFill>
                          <a:effectLst/>
                          <a:latin typeface="+mn-ea"/>
                          <a:ea typeface="+mn-ea"/>
                        </a:rPr>
                        <a:t>49,651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41480278"/>
                  </a:ext>
                </a:extLst>
              </a:tr>
              <a:tr h="280441">
                <a:tc vMerge="1">
                  <a:txBody>
                    <a:bodyPr/>
                    <a:lstStyle/>
                    <a:p>
                      <a:endParaRPr kumimoji="1" lang="ja-JP" altLang="en-US"/>
                    </a:p>
                  </a:txBody>
                  <a:tcPr/>
                </a:tc>
                <a:tc>
                  <a:txBody>
                    <a:bodyPr/>
                    <a:lstStyle/>
                    <a:p>
                      <a:pPr algn="l" fontAlgn="b"/>
                      <a:r>
                        <a:rPr lang="ja-JP" altLang="en-US" sz="1600" b="0" i="0" u="none" strike="noStrike" dirty="0">
                          <a:solidFill>
                            <a:schemeClr val="tx1"/>
                          </a:solidFill>
                          <a:effectLst/>
                          <a:latin typeface="+mn-ea"/>
                          <a:ea typeface="+mn-ea"/>
                        </a:rPr>
                        <a:t>会員管理</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chemeClr val="tx1"/>
                          </a:solidFill>
                          <a:effectLst/>
                          <a:latin typeface="+mn-ea"/>
                          <a:ea typeface="+mn-ea"/>
                        </a:rPr>
                        <a:t>11,177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798062058"/>
                  </a:ext>
                </a:extLst>
              </a:tr>
              <a:tr h="280441">
                <a:tc vMerge="1">
                  <a:txBody>
                    <a:bodyPr/>
                    <a:lstStyle/>
                    <a:p>
                      <a:endParaRPr kumimoji="1" lang="ja-JP"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a:solidFill>
                            <a:schemeClr val="tx1"/>
                          </a:solidFill>
                          <a:effectLst/>
                          <a:latin typeface="+mn-ea"/>
                          <a:ea typeface="+mn-ea"/>
                        </a:rPr>
                        <a:t>端末管理</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18,974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79961330"/>
                  </a:ext>
                </a:extLst>
              </a:tr>
              <a:tr h="280441">
                <a:tc rowSpan="3">
                  <a:txBody>
                    <a:bodyPr/>
                    <a:lstStyle/>
                    <a:p>
                      <a:pPr algn="ctr" fontAlgn="ctr"/>
                      <a:r>
                        <a:rPr lang="ja-JP" altLang="en-US" sz="1600" b="0" i="0" u="none" strike="noStrike">
                          <a:solidFill>
                            <a:schemeClr val="tx1"/>
                          </a:solidFill>
                          <a:effectLst/>
                          <a:latin typeface="+mn-ea"/>
                          <a:ea typeface="+mn-ea"/>
                        </a:rPr>
                        <a:t>決済端末</a:t>
                      </a:r>
                    </a:p>
                  </a:txBody>
                  <a:tcPr marL="7620" marR="7620" marT="7620" marB="0" anchor="ctr">
                    <a:lnT w="6350" cap="flat" cmpd="sng" algn="ctr">
                      <a:solidFill>
                        <a:srgbClr val="000000"/>
                      </a:solidFill>
                      <a:prstDash val="solid"/>
                      <a:round/>
                      <a:headEnd type="none" w="med" len="med"/>
                      <a:tailEnd type="none" w="med" len="med"/>
                    </a:lnT>
                  </a:tcPr>
                </a:tc>
                <a:tc>
                  <a:txBody>
                    <a:bodyPr/>
                    <a:lstStyle/>
                    <a:p>
                      <a:pPr algn="l" fontAlgn="b"/>
                      <a:r>
                        <a:rPr lang="ja-JP" altLang="en-US" sz="1600" b="0" i="0" u="none" strike="noStrike">
                          <a:solidFill>
                            <a:schemeClr val="tx1"/>
                          </a:solidFill>
                          <a:effectLst/>
                          <a:latin typeface="+mn-ea"/>
                          <a:ea typeface="+mn-ea"/>
                        </a:rPr>
                        <a:t>センタ利用料</a:t>
                      </a:r>
                    </a:p>
                  </a:txBody>
                  <a:tcPr marL="7620" marR="7620" marT="7620" marB="0" anchor="b">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298,972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r" fontAlgn="b"/>
                      <a:r>
                        <a:rPr lang="en-US" altLang="ja-JP" sz="1600" b="0" i="0" u="none" strike="noStrike" dirty="0">
                          <a:solidFill>
                            <a:schemeClr val="tx1"/>
                          </a:solidFill>
                          <a:effectLst/>
                          <a:latin typeface="+mn-ea"/>
                          <a:ea typeface="+mn-ea"/>
                        </a:rPr>
                        <a:t>574,837</a:t>
                      </a:r>
                    </a:p>
                  </a:txBody>
                  <a:tcPr marL="7620" marR="7620" marT="7620" marB="0" anchor="b">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4037088075"/>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n-ea"/>
                          <a:ea typeface="+mn-ea"/>
                        </a:rPr>
                        <a:t>ハードウェア保守</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143,865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558443138"/>
                  </a:ext>
                </a:extLst>
              </a:tr>
              <a:tr h="280441">
                <a:tc vMerge="1">
                  <a:txBody>
                    <a:bodyPr/>
                    <a:lstStyle/>
                    <a:p>
                      <a:endParaRPr kumimoji="1" lang="ja-JP" altLang="en-US"/>
                    </a:p>
                  </a:txBody>
                  <a:tcPr/>
                </a:tc>
                <a:tc>
                  <a:txBody>
                    <a:bodyPr/>
                    <a:lstStyle/>
                    <a:p>
                      <a:pPr algn="l" fontAlgn="b"/>
                      <a:r>
                        <a:rPr lang="ja-JP" altLang="en-US" sz="1600" b="0" i="0" u="none" strike="noStrike">
                          <a:solidFill>
                            <a:schemeClr val="tx1"/>
                          </a:solidFill>
                          <a:effectLst/>
                          <a:latin typeface="+mn-ea"/>
                          <a:ea typeface="+mn-ea"/>
                        </a:rPr>
                        <a:t>サポートデスク</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132,000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577798630"/>
                  </a:ext>
                </a:extLst>
              </a:tr>
              <a:tr h="280441">
                <a:tc rowSpan="2">
                  <a:txBody>
                    <a:bodyPr/>
                    <a:lstStyle/>
                    <a:p>
                      <a:pPr algn="ctr" fontAlgn="ctr"/>
                      <a:r>
                        <a:rPr lang="ja-JP" altLang="en-US" sz="1600" b="0" i="0" u="none" strike="noStrike">
                          <a:solidFill>
                            <a:schemeClr val="tx1"/>
                          </a:solidFill>
                          <a:effectLst/>
                          <a:latin typeface="+mn-ea"/>
                          <a:ea typeface="+mn-ea"/>
                        </a:rPr>
                        <a:t>分析</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zh-TW" altLang="en-US" sz="1600" b="0" i="0" u="none" strike="noStrike" dirty="0">
                          <a:solidFill>
                            <a:schemeClr val="tx1"/>
                          </a:solidFill>
                          <a:effectLst/>
                          <a:latin typeface="+mn-ea"/>
                          <a:ea typeface="+mn-ea"/>
                        </a:rPr>
                        <a:t>環境利用料（</a:t>
                      </a:r>
                      <a:r>
                        <a:rPr lang="en-US" altLang="zh-TW" sz="1600" b="0" i="0" u="none" strike="noStrike" dirty="0">
                          <a:solidFill>
                            <a:schemeClr val="tx1"/>
                          </a:solidFill>
                          <a:effectLst/>
                          <a:latin typeface="+mn-ea"/>
                          <a:ea typeface="+mn-ea"/>
                        </a:rPr>
                        <a:t>AWS</a:t>
                      </a:r>
                      <a:r>
                        <a:rPr lang="zh-TW" altLang="en-US" sz="1600" b="0" i="0" u="none" strike="noStrike" dirty="0">
                          <a:solidFill>
                            <a:schemeClr val="tx1"/>
                          </a:solidFill>
                          <a:effectLst/>
                          <a:latin typeface="+mn-ea"/>
                          <a:ea typeface="+mn-ea"/>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23,911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r" fontAlgn="b"/>
                      <a:r>
                        <a:rPr lang="en-US" altLang="ja-JP" sz="1600" b="0" i="0" u="none" strike="noStrike" dirty="0">
                          <a:solidFill>
                            <a:schemeClr val="tx1"/>
                          </a:solidFill>
                          <a:effectLst/>
                          <a:latin typeface="+mn-ea"/>
                          <a:ea typeface="+mn-ea"/>
                        </a:rPr>
                        <a:t>30,133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46566820"/>
                  </a:ext>
                </a:extLst>
              </a:tr>
              <a:tr h="280441">
                <a:tc vMerge="1">
                  <a:txBody>
                    <a:bodyPr/>
                    <a:lstStyle/>
                    <a:p>
                      <a:endParaRPr kumimoji="1" lang="ja-JP" altLang="en-US"/>
                    </a:p>
                  </a:txBody>
                  <a:tcPr/>
                </a:tc>
                <a:tc>
                  <a:txBody>
                    <a:bodyPr/>
                    <a:lstStyle/>
                    <a:p>
                      <a:pPr algn="l" fontAlgn="b"/>
                      <a:r>
                        <a:rPr lang="en-US" sz="1600" b="0" i="0" u="none" strike="noStrike" dirty="0">
                          <a:solidFill>
                            <a:schemeClr val="tx1"/>
                          </a:solidFill>
                          <a:effectLst/>
                          <a:latin typeface="+mn-ea"/>
                          <a:ea typeface="+mn-ea"/>
                        </a:rPr>
                        <a:t>Tableau</a:t>
                      </a:r>
                      <a:r>
                        <a:rPr lang="ja-JP" altLang="en-US" sz="1600" b="0" i="0" u="none" strike="noStrike" dirty="0">
                          <a:solidFill>
                            <a:schemeClr val="tx1"/>
                          </a:solidFill>
                          <a:effectLst/>
                          <a:latin typeface="+mn-ea"/>
                          <a:ea typeface="+mn-ea"/>
                        </a:rPr>
                        <a:t>ライセンス</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chemeClr val="tx1"/>
                          </a:solidFill>
                          <a:effectLst/>
                          <a:latin typeface="+mn-ea"/>
                          <a:ea typeface="+mn-ea"/>
                        </a:rPr>
                        <a:t>概算金額</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chemeClr val="tx1"/>
                          </a:solidFill>
                          <a:effectLst/>
                          <a:latin typeface="+mn-ea"/>
                          <a:ea typeface="+mn-ea"/>
                        </a:rPr>
                        <a:t>6,222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1848902226"/>
                  </a:ext>
                </a:extLst>
              </a:tr>
              <a:tr h="280441">
                <a:tc gridSpan="4">
                  <a:txBody>
                    <a:bodyPr/>
                    <a:lstStyle/>
                    <a:p>
                      <a:pPr algn="r" fontAlgn="b"/>
                      <a:r>
                        <a:rPr lang="ja-JP" altLang="en-US" sz="1600" b="1" i="0" u="none" strike="noStrike" dirty="0">
                          <a:solidFill>
                            <a:srgbClr val="3333FF"/>
                          </a:solidFill>
                          <a:effectLst/>
                          <a:latin typeface="+mn-ea"/>
                          <a:ea typeface="+mn-ea"/>
                        </a:rPr>
                        <a:t>合計</a:t>
                      </a:r>
                    </a:p>
                  </a:txBody>
                  <a:tcPr marL="7620" marR="7620" marT="7620" marB="0" anchor="b">
                    <a:lnT w="6350" cap="flat" cmpd="sng" algn="ctr">
                      <a:solidFill>
                        <a:srgbClr val="000000"/>
                      </a:solidFill>
                      <a:prstDash val="solid"/>
                      <a:round/>
                      <a:headEnd type="none" w="med" len="med"/>
                      <a:tailEnd type="none" w="med" len="med"/>
                    </a:lnT>
                    <a:solidFill>
                      <a:schemeClr val="accent2">
                        <a:lumMod val="20000"/>
                        <a:lumOff val="80000"/>
                      </a:schemeClr>
                    </a:solidFill>
                  </a:tcPr>
                </a:tc>
                <a:tc hMerge="1">
                  <a:txBody>
                    <a:bodyPr/>
                    <a:lstStyle/>
                    <a:p>
                      <a:endParaRPr kumimoji="1" lang="ja-JP"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1" i="0" u="none" strike="noStrike" dirty="0">
                          <a:solidFill>
                            <a:srgbClr val="3333FF"/>
                          </a:solidFill>
                          <a:effectLst/>
                          <a:latin typeface="+mn-ea"/>
                          <a:ea typeface="+mn-ea"/>
                        </a:rPr>
                        <a:t>824,550</a:t>
                      </a:r>
                    </a:p>
                  </a:txBody>
                  <a:tcPr marL="7620" marR="7620" marT="7620" marB="0" anchor="b">
                    <a:lnT w="6350" cap="flat" cmpd="sng" algn="ctr">
                      <a:solidFill>
                        <a:srgbClr val="000000"/>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84585132"/>
                  </a:ext>
                </a:extLst>
              </a:tr>
            </a:tbl>
          </a:graphicData>
        </a:graphic>
      </p:graphicFrame>
    </p:spTree>
    <p:extLst>
      <p:ext uri="{BB962C8B-B14F-4D97-AF65-F5344CB8AC3E}">
        <p14:creationId xmlns:p14="http://schemas.microsoft.com/office/powerpoint/2010/main" val="32420990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1.3. </a:t>
            </a:r>
            <a:r>
              <a:rPr lang="ja-JP" altLang="en-US" dirty="0"/>
              <a:t>御見積り：</a:t>
            </a:r>
            <a:r>
              <a:rPr lang="ja-JP" altLang="en-US" dirty="0" smtClean="0"/>
              <a:t>ランニング費用の考え方（売上管理）</a:t>
            </a:r>
            <a:endParaRPr kumimoji="1" lang="ja-JP" altLang="en-US" dirty="0"/>
          </a:p>
        </p:txBody>
      </p:sp>
      <p:sp>
        <p:nvSpPr>
          <p:cNvPr id="5" name="テキスト プレースホルダー 4"/>
          <p:cNvSpPr>
            <a:spLocks noGrp="1"/>
          </p:cNvSpPr>
          <p:nvPr>
            <p:ph type="body" sz="quarter" idx="10"/>
          </p:nvPr>
        </p:nvSpPr>
        <p:spPr/>
        <p:txBody>
          <a:bodyPr/>
          <a:lstStyle/>
          <a:p>
            <a:r>
              <a:rPr lang="ja-JP" altLang="en-US" dirty="0" smtClean="0"/>
              <a:t>売上管理における月額費用の考え方は以下のとおりです。</a:t>
            </a: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859818661"/>
              </p:ext>
            </p:extLst>
          </p:nvPr>
        </p:nvGraphicFramePr>
        <p:xfrm>
          <a:off x="1210961" y="1668170"/>
          <a:ext cx="7549982" cy="4200105"/>
        </p:xfrm>
        <a:graphic>
          <a:graphicData uri="http://schemas.openxmlformats.org/drawingml/2006/table">
            <a:tbl>
              <a:tblPr/>
              <a:tblGrid>
                <a:gridCol w="868765">
                  <a:extLst>
                    <a:ext uri="{9D8B030D-6E8A-4147-A177-3AD203B41FA5}">
                      <a16:colId xmlns:a16="http://schemas.microsoft.com/office/drawing/2014/main" val="1192427091"/>
                    </a:ext>
                  </a:extLst>
                </a:gridCol>
                <a:gridCol w="868765">
                  <a:extLst>
                    <a:ext uri="{9D8B030D-6E8A-4147-A177-3AD203B41FA5}">
                      <a16:colId xmlns:a16="http://schemas.microsoft.com/office/drawing/2014/main" val="3381986358"/>
                    </a:ext>
                  </a:extLst>
                </a:gridCol>
                <a:gridCol w="1096299">
                  <a:extLst>
                    <a:ext uri="{9D8B030D-6E8A-4147-A177-3AD203B41FA5}">
                      <a16:colId xmlns:a16="http://schemas.microsoft.com/office/drawing/2014/main" val="968569576"/>
                    </a:ext>
                  </a:extLst>
                </a:gridCol>
                <a:gridCol w="1137668">
                  <a:extLst>
                    <a:ext uri="{9D8B030D-6E8A-4147-A177-3AD203B41FA5}">
                      <a16:colId xmlns:a16="http://schemas.microsoft.com/office/drawing/2014/main" val="1611123395"/>
                    </a:ext>
                  </a:extLst>
                </a:gridCol>
                <a:gridCol w="1096299">
                  <a:extLst>
                    <a:ext uri="{9D8B030D-6E8A-4147-A177-3AD203B41FA5}">
                      <a16:colId xmlns:a16="http://schemas.microsoft.com/office/drawing/2014/main" val="857104308"/>
                    </a:ext>
                  </a:extLst>
                </a:gridCol>
                <a:gridCol w="1096299">
                  <a:extLst>
                    <a:ext uri="{9D8B030D-6E8A-4147-A177-3AD203B41FA5}">
                      <a16:colId xmlns:a16="http://schemas.microsoft.com/office/drawing/2014/main" val="3815760405"/>
                    </a:ext>
                  </a:extLst>
                </a:gridCol>
                <a:gridCol w="1385887">
                  <a:extLst>
                    <a:ext uri="{9D8B030D-6E8A-4147-A177-3AD203B41FA5}">
                      <a16:colId xmlns:a16="http://schemas.microsoft.com/office/drawing/2014/main" val="1064879510"/>
                    </a:ext>
                  </a:extLst>
                </a:gridCol>
              </a:tblGrid>
              <a:tr h="295782">
                <a:tc gridSpan="2">
                  <a:txBody>
                    <a:bodyPr/>
                    <a:lstStyle/>
                    <a:p>
                      <a:pPr algn="l" fontAlgn="b"/>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単位：千円）</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l" fontAlgn="b"/>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178173"/>
                  </a:ext>
                </a:extLst>
              </a:tr>
              <a:tr h="354939">
                <a:tc rowSpan="3">
                  <a:txBody>
                    <a:bodyPr/>
                    <a:lstStyle/>
                    <a:p>
                      <a:pPr algn="ctr" fontAlgn="ctr"/>
                      <a:r>
                        <a:rPr lang="ja-JP" altLang="en-US" sz="1600" b="0" i="0" u="none" strike="noStrike" dirty="0">
                          <a:solidFill>
                            <a:srgbClr val="FFFFFF"/>
                          </a:solidFill>
                          <a:effectLst/>
                          <a:latin typeface="Meiryo UI" panose="020B0604030504040204" pitchFamily="50" charset="-128"/>
                          <a:ea typeface="Meiryo UI" panose="020B0604030504040204" pitchFamily="50" charset="-128"/>
                        </a:rPr>
                        <a:t>会社</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3">
                  <a:txBody>
                    <a:bodyPr/>
                    <a:lstStyle/>
                    <a:p>
                      <a:pPr algn="ctr" fontAlgn="ctr"/>
                      <a:r>
                        <a:rPr lang="ja-JP" altLang="en-US" sz="1600" b="0" i="0" u="none" strike="noStrike" dirty="0">
                          <a:solidFill>
                            <a:srgbClr val="FFFFFF"/>
                          </a:solidFill>
                          <a:effectLst/>
                          <a:latin typeface="Meiryo UI" panose="020B0604030504040204" pitchFamily="50" charset="-128"/>
                          <a:ea typeface="Meiryo UI" panose="020B0604030504040204" pitchFamily="50" charset="-128"/>
                        </a:rPr>
                        <a:t>テナント数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2">
                  <a:txBody>
                    <a:bodyPr/>
                    <a:lstStyle/>
                    <a:p>
                      <a:pPr algn="ctr" fontAlgn="b"/>
                      <a:r>
                        <a:rPr lang="ja-JP" altLang="en-US" sz="1600" b="0" i="0" u="none" strike="noStrike" dirty="0">
                          <a:solidFill>
                            <a:srgbClr val="FFFFFF"/>
                          </a:solidFill>
                          <a:effectLst/>
                          <a:latin typeface="Meiryo UI" panose="020B0604030504040204" pitchFamily="50" charset="-128"/>
                          <a:ea typeface="Meiryo UI" panose="020B0604030504040204" pitchFamily="50" charset="-128"/>
                        </a:rPr>
                        <a:t>売管システム</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kumimoji="1" lang="ja-JP" altLang="en-US"/>
                    </a:p>
                  </a:txBody>
                  <a:tcPr/>
                </a:tc>
                <a:tc gridSpan="2">
                  <a:txBody>
                    <a:bodyPr/>
                    <a:lstStyle/>
                    <a:p>
                      <a:pPr algn="ctr" fontAlgn="b"/>
                      <a:r>
                        <a:rPr lang="ja-JP" altLang="en-US" sz="1600" b="0" i="0" u="none" strike="noStrike" dirty="0">
                          <a:solidFill>
                            <a:srgbClr val="FFFFFF"/>
                          </a:solidFill>
                          <a:effectLst/>
                          <a:latin typeface="Meiryo UI" panose="020B0604030504040204" pitchFamily="50" charset="-128"/>
                          <a:ea typeface="Meiryo UI" panose="020B0604030504040204" pitchFamily="50" charset="-128"/>
                        </a:rPr>
                        <a:t>帳票配信サービス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kumimoji="1" lang="ja-JP" altLang="en-US"/>
                    </a:p>
                  </a:txBody>
                  <a:tcPr/>
                </a:tc>
                <a:tc rowSpan="3">
                  <a:txBody>
                    <a:bodyPr/>
                    <a:lstStyle/>
                    <a:p>
                      <a:pPr algn="ctr" fontAlgn="ctr"/>
                      <a:r>
                        <a:rPr lang="ja-JP" altLang="en-US" sz="1600" b="0" i="0" u="none" strike="noStrike" dirty="0">
                          <a:solidFill>
                            <a:srgbClr val="FFFFFF"/>
                          </a:solidFill>
                          <a:effectLst/>
                          <a:latin typeface="Meiryo UI" panose="020B0604030504040204" pitchFamily="50" charset="-128"/>
                          <a:ea typeface="Meiryo UI" panose="020B0604030504040204" pitchFamily="50" charset="-128"/>
                        </a:rPr>
                        <a:t>会社</a:t>
                      </a:r>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別</a:t>
                      </a:r>
                      <a:endParaRPr lang="en-US" altLang="ja-JP" sz="1600" b="0" i="0" u="none" strike="noStrike" dirty="0" smtClean="0">
                        <a:solidFill>
                          <a:srgbClr val="FFFFFF"/>
                        </a:solidFill>
                        <a:effectLst/>
                        <a:latin typeface="Meiryo UI" panose="020B0604030504040204" pitchFamily="50" charset="-128"/>
                        <a:ea typeface="Meiryo UI" panose="020B0604030504040204" pitchFamily="50" charset="-128"/>
                      </a:endParaRPr>
                    </a:p>
                    <a:p>
                      <a:pPr algn="ctr" fontAlgn="ctr"/>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月額</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099970582"/>
                  </a:ext>
                </a:extLst>
              </a:tr>
              <a:tr h="295782">
                <a:tc vMerge="1">
                  <a:txBody>
                    <a:bodyPr/>
                    <a:lstStyle/>
                    <a:p>
                      <a:endParaRPr kumimoji="1" lang="ja-JP" altLang="en-US"/>
                    </a:p>
                  </a:txBody>
                  <a:tcPr/>
                </a:tc>
                <a:tc vMerge="1">
                  <a:txBody>
                    <a:bodyPr/>
                    <a:lstStyle/>
                    <a:p>
                      <a:endParaRPr kumimoji="1" lang="ja-JP" altLang="en-US"/>
                    </a:p>
                  </a:txBody>
                  <a:tcPr/>
                </a:tc>
                <a:tc>
                  <a:txBody>
                    <a:bodyPr/>
                    <a:lstStyle/>
                    <a:p>
                      <a:pPr algn="ctr" fontAlgn="b"/>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基本料</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従量課金</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基本料</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従量課金</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extLst>
                  <a:ext uri="{0D108BD9-81ED-4DB2-BD59-A6C34878D82A}">
                    <a16:rowId xmlns:a16="http://schemas.microsoft.com/office/drawing/2014/main" val="4135624143"/>
                  </a:ext>
                </a:extLst>
              </a:tr>
              <a:tr h="295782">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vMerge="1">
                  <a:txBody>
                    <a:bodyPr/>
                    <a:lstStyle/>
                    <a:p>
                      <a:endParaRPr kumimoji="1" lang="ja-JP" altLang="en-US"/>
                    </a:p>
                  </a:txBody>
                  <a:tcPr/>
                </a:tc>
                <a:extLst>
                  <a:ext uri="{0D108BD9-81ED-4DB2-BD59-A6C34878D82A}">
                    <a16:rowId xmlns:a16="http://schemas.microsoft.com/office/drawing/2014/main" val="113445319"/>
                  </a:ext>
                </a:extLst>
              </a:tr>
              <a:tr h="295782">
                <a:tc>
                  <a:txBody>
                    <a:bodyPr/>
                    <a:lstStyle/>
                    <a:p>
                      <a:pPr algn="l" fontAlgn="b"/>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本社</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018494"/>
                  </a:ext>
                </a:extLst>
              </a:tr>
              <a:tr h="295782">
                <a:tc>
                  <a:txBody>
                    <a:bodyPr/>
                    <a:lstStyle/>
                    <a:p>
                      <a:pPr algn="l" fontAlgn="b"/>
                      <a:r>
                        <a:rPr lang="en-US" sz="1600" b="0" i="0" u="none" strike="noStrike">
                          <a:solidFill>
                            <a:srgbClr val="000000"/>
                          </a:solidFill>
                          <a:effectLst/>
                          <a:latin typeface="Meiryo UI" panose="020B0604030504040204" pitchFamily="50" charset="-128"/>
                          <a:ea typeface="Meiryo UI" panose="020B0604030504040204" pitchFamily="50" charset="-128"/>
                        </a:rPr>
                        <a:t>CB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670390"/>
                  </a:ext>
                </a:extLst>
              </a:tr>
              <a:tr h="295782">
                <a:tc>
                  <a:txBody>
                    <a:bodyPr/>
                    <a:lstStyle/>
                    <a:p>
                      <a:pPr algn="l" fontAlgn="b"/>
                      <a:r>
                        <a:rPr lang="en-US" sz="1600" b="0" i="0" u="none" strike="noStrike" dirty="0">
                          <a:solidFill>
                            <a:srgbClr val="000000"/>
                          </a:solidFill>
                          <a:effectLst/>
                          <a:latin typeface="Meiryo UI" panose="020B0604030504040204" pitchFamily="50" charset="-128"/>
                          <a:ea typeface="Meiryo UI" panose="020B0604030504040204" pitchFamily="50" charset="-128"/>
                        </a:rPr>
                        <a:t>SSK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754576"/>
                  </a:ext>
                </a:extLst>
              </a:tr>
              <a:tr h="295782">
                <a:tc>
                  <a:txBody>
                    <a:bodyPr/>
                    <a:lstStyle/>
                    <a:p>
                      <a:pPr algn="l"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浜</a:t>
                      </a:r>
                      <a:r>
                        <a:rPr lang="en-US" sz="1600" b="0" i="0" u="none" strike="noStrike">
                          <a:solidFill>
                            <a:srgbClr val="000000"/>
                          </a:solidFill>
                          <a:effectLst/>
                          <a:latin typeface="Meiryo UI" panose="020B0604030504040204" pitchFamily="50" charset="-128"/>
                          <a:ea typeface="Meiryo UI" panose="020B0604030504040204" pitchFamily="50" charset="-128"/>
                        </a:rPr>
                        <a:t>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300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318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479810"/>
                  </a:ext>
                </a:extLst>
              </a:tr>
              <a:tr h="295782">
                <a:tc>
                  <a:txBody>
                    <a:bodyPr/>
                    <a:lstStyle/>
                    <a:p>
                      <a:pPr algn="l" fontAlgn="b"/>
                      <a:r>
                        <a:rPr lang="en-US" sz="1600" b="0" i="0" u="none" strike="noStrike">
                          <a:solidFill>
                            <a:srgbClr val="000000"/>
                          </a:solidFill>
                          <a:effectLst/>
                          <a:latin typeface="Meiryo UI" panose="020B0604030504040204" pitchFamily="50" charset="-128"/>
                          <a:ea typeface="Meiryo UI" panose="020B0604030504040204" pitchFamily="50" charset="-128"/>
                        </a:rPr>
                        <a:t>NSK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513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543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288523"/>
                  </a:ext>
                </a:extLst>
              </a:tr>
              <a:tr h="295782">
                <a:tc>
                  <a:txBody>
                    <a:bodyPr/>
                    <a:lstStyle/>
                    <a:p>
                      <a:pPr algn="l"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静</a:t>
                      </a:r>
                      <a:r>
                        <a:rPr lang="en-US" sz="1600" b="0" i="0" u="none" strike="noStrike">
                          <a:solidFill>
                            <a:srgbClr val="000000"/>
                          </a:solidFill>
                          <a:effectLst/>
                          <a:latin typeface="Meiryo UI" panose="020B0604030504040204" pitchFamily="50" charset="-128"/>
                          <a:ea typeface="Meiryo UI" panose="020B0604030504040204" pitchFamily="50" charset="-128"/>
                        </a:rPr>
                        <a:t>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408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5988271"/>
                  </a:ext>
                </a:extLst>
              </a:tr>
              <a:tr h="295782">
                <a:tc>
                  <a:txBody>
                    <a:bodyPr/>
                    <a:lstStyle/>
                    <a:p>
                      <a:pPr algn="l"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豊</a:t>
                      </a:r>
                      <a:r>
                        <a:rPr lang="en-US" sz="1600" b="0" i="0" u="none" strike="noStrike">
                          <a:solidFill>
                            <a:srgbClr val="000000"/>
                          </a:solidFill>
                          <a:effectLst/>
                          <a:latin typeface="Meiryo UI" panose="020B0604030504040204" pitchFamily="50" charset="-128"/>
                          <a:ea typeface="Meiryo UI" panose="020B0604030504040204" pitchFamily="50" charset="-128"/>
                        </a:rPr>
                        <a:t>SB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707169"/>
                  </a:ext>
                </a:extLst>
              </a:tr>
              <a:tr h="295782">
                <a:tc>
                  <a:txBody>
                    <a:bodyPr/>
                    <a:lstStyle/>
                    <a:p>
                      <a:pPr algn="l" fontAlgn="b"/>
                      <a:r>
                        <a:rPr lang="ja-JP" altLang="en-US" sz="1600" b="0" i="0" u="none" strike="noStrike">
                          <a:solidFill>
                            <a:srgbClr val="000000"/>
                          </a:solidFill>
                          <a:effectLst/>
                          <a:latin typeface="Meiryo UI" panose="020B0604030504040204" pitchFamily="50" charset="-128"/>
                          <a:ea typeface="Meiryo UI" panose="020B0604030504040204" pitchFamily="50" charset="-128"/>
                        </a:rPr>
                        <a:t>静</a:t>
                      </a:r>
                      <a:r>
                        <a:rPr lang="en-US" sz="1600" b="0" i="0" u="none" strike="noStrike">
                          <a:solidFill>
                            <a:srgbClr val="000000"/>
                          </a:solidFill>
                          <a:effectLst/>
                          <a:latin typeface="Meiryo UI" panose="020B0604030504040204" pitchFamily="50" charset="-128"/>
                          <a:ea typeface="Meiryo UI" panose="020B0604030504040204" pitchFamily="50" charset="-128"/>
                        </a:rPr>
                        <a: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290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9682699"/>
                  </a:ext>
                </a:extLst>
              </a:tr>
              <a:tr h="295782">
                <a:tc>
                  <a:txBody>
                    <a:bodyPr/>
                    <a:lstStyle/>
                    <a:p>
                      <a:pPr algn="l" fontAlgn="b"/>
                      <a:r>
                        <a:rPr lang="en-US" sz="1600" b="0" i="0" u="none" strike="noStrike">
                          <a:solidFill>
                            <a:srgbClr val="000000"/>
                          </a:solidFill>
                          <a:effectLst/>
                          <a:latin typeface="Meiryo UI" panose="020B0604030504040204" pitchFamily="50" charset="-128"/>
                          <a:ea typeface="Meiryo UI" panose="020B0604030504040204" pitchFamily="50" charset="-128"/>
                        </a:rPr>
                        <a:t>JKK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178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2058538"/>
                  </a:ext>
                </a:extLst>
              </a:tr>
              <a:tr h="295782">
                <a:tc>
                  <a:txBody>
                    <a:bodyPr/>
                    <a:lstStyle/>
                    <a:p>
                      <a:pPr algn="l" fontAlgn="b"/>
                      <a:r>
                        <a:rPr lang="en-US" sz="1600" b="0" i="0" u="none" strike="noStrike">
                          <a:solidFill>
                            <a:srgbClr val="000000"/>
                          </a:solidFill>
                          <a:effectLst/>
                          <a:latin typeface="Meiryo UI" panose="020B0604030504040204" pitchFamily="50" charset="-128"/>
                          <a:ea typeface="Meiryo UI" panose="020B0604030504040204" pitchFamily="50" charset="-128"/>
                        </a:rPr>
                        <a:t>TSK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308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a:solidFill>
                            <a:srgbClr val="000000"/>
                          </a:solidFill>
                          <a:effectLst/>
                          <a:latin typeface="Meiryo UI" panose="020B0604030504040204" pitchFamily="50" charset="-128"/>
                          <a:ea typeface="Meiryo UI" panose="020B0604030504040204" pitchFamily="50" charset="-128"/>
                        </a:rPr>
                        <a:t>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326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137853"/>
                  </a:ext>
                </a:extLst>
              </a:tr>
            </a:tbl>
          </a:graphicData>
        </a:graphic>
      </p:graphicFrame>
    </p:spTree>
    <p:extLst>
      <p:ext uri="{BB962C8B-B14F-4D97-AF65-F5344CB8AC3E}">
        <p14:creationId xmlns:p14="http://schemas.microsoft.com/office/powerpoint/2010/main" val="3353947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1.4. </a:t>
            </a:r>
            <a:r>
              <a:rPr lang="ja-JP" altLang="en-US" dirty="0"/>
              <a:t>御見積り：</a:t>
            </a:r>
            <a:r>
              <a:rPr lang="ja-JP" altLang="en-US" dirty="0" smtClean="0"/>
              <a:t>ランニング</a:t>
            </a:r>
            <a:r>
              <a:rPr lang="ja-JP" altLang="en-US" dirty="0"/>
              <a:t>費用</a:t>
            </a:r>
            <a:r>
              <a:rPr lang="ja-JP" altLang="en-US" dirty="0" smtClean="0"/>
              <a:t>の考え方（会員管理）</a:t>
            </a:r>
            <a:endParaRPr kumimoji="1" lang="ja-JP" altLang="en-US" dirty="0"/>
          </a:p>
        </p:txBody>
      </p:sp>
      <p:sp>
        <p:nvSpPr>
          <p:cNvPr id="5" name="テキスト プレースホルダー 4"/>
          <p:cNvSpPr>
            <a:spLocks noGrp="1"/>
          </p:cNvSpPr>
          <p:nvPr>
            <p:ph type="body" sz="quarter" idx="10"/>
          </p:nvPr>
        </p:nvSpPr>
        <p:spPr/>
        <p:txBody>
          <a:bodyPr/>
          <a:lstStyle/>
          <a:p>
            <a:r>
              <a:rPr lang="ja-JP" altLang="en-US" dirty="0" smtClean="0"/>
              <a:t>会員管理における月額費用の考え方は以下のとおりです。</a:t>
            </a:r>
            <a:endParaRPr lang="en-US" altLang="ja-JP" dirty="0" smtClean="0"/>
          </a:p>
          <a:p>
            <a:r>
              <a:rPr lang="ja-JP" altLang="en-US" sz="1600" b="1" dirty="0" smtClean="0">
                <a:solidFill>
                  <a:srgbClr val="3333FF"/>
                </a:solidFill>
              </a:rPr>
              <a:t>導入</a:t>
            </a:r>
            <a:r>
              <a:rPr lang="en-US" altLang="ja-JP" sz="1600" b="1" dirty="0" smtClean="0">
                <a:solidFill>
                  <a:srgbClr val="3333FF"/>
                </a:solidFill>
              </a:rPr>
              <a:t>~EX</a:t>
            </a:r>
            <a:r>
              <a:rPr lang="ja-JP" altLang="en-US" sz="1600" b="1" dirty="0" smtClean="0">
                <a:solidFill>
                  <a:srgbClr val="3333FF"/>
                </a:solidFill>
              </a:rPr>
              <a:t>連携前まで</a:t>
            </a:r>
            <a:r>
              <a:rPr lang="ja-JP" altLang="en-US" sz="1600" dirty="0" smtClean="0"/>
              <a:t>（</a:t>
            </a:r>
            <a:r>
              <a:rPr lang="en-US" altLang="ja-JP" sz="1600" dirty="0" smtClean="0"/>
              <a:t>~2023</a:t>
            </a:r>
            <a:r>
              <a:rPr lang="ja-JP" altLang="en-US" sz="1600" dirty="0" smtClean="0"/>
              <a:t>年</a:t>
            </a:r>
            <a:r>
              <a:rPr lang="en-US" altLang="ja-JP" sz="1600" dirty="0" smtClean="0"/>
              <a:t>11</a:t>
            </a:r>
            <a:r>
              <a:rPr lang="ja-JP" altLang="en-US" sz="1600" dirty="0" smtClean="0"/>
              <a:t>月）⇒現行ポイント導入</a:t>
            </a:r>
            <a:r>
              <a:rPr lang="en-US" altLang="ja-JP" sz="1600" dirty="0" smtClean="0"/>
              <a:t>4</a:t>
            </a:r>
            <a:r>
              <a:rPr lang="ja-JP" altLang="en-US" sz="1600" dirty="0" smtClean="0"/>
              <a:t>社様の端末台数・会員数で積算</a:t>
            </a:r>
            <a:r>
              <a:rPr lang="ja-JP" altLang="en-US" sz="1600" dirty="0"/>
              <a:t>。</a:t>
            </a:r>
            <a:endParaRPr lang="en-US" altLang="ja-JP" sz="1600" dirty="0" smtClean="0"/>
          </a:p>
          <a:p>
            <a:r>
              <a:rPr lang="en-US" altLang="ja-JP" sz="1600" b="1" dirty="0" smtClean="0">
                <a:solidFill>
                  <a:srgbClr val="FF0000"/>
                </a:solidFill>
              </a:rPr>
              <a:t>EX</a:t>
            </a:r>
            <a:r>
              <a:rPr lang="ja-JP" altLang="en-US" sz="1600" b="1" dirty="0" smtClean="0">
                <a:solidFill>
                  <a:srgbClr val="FF0000"/>
                </a:solidFill>
              </a:rPr>
              <a:t>連携後</a:t>
            </a:r>
            <a:r>
              <a:rPr lang="ja-JP" altLang="en-US" sz="1600" dirty="0" smtClean="0"/>
              <a:t>（</a:t>
            </a:r>
            <a:r>
              <a:rPr lang="en-US" altLang="ja-JP" sz="1600" dirty="0" smtClean="0"/>
              <a:t>2023</a:t>
            </a:r>
            <a:r>
              <a:rPr lang="ja-JP" altLang="en-US" sz="1600" dirty="0" smtClean="0"/>
              <a:t>年</a:t>
            </a:r>
            <a:r>
              <a:rPr lang="en-US" altLang="ja-JP" sz="1600" dirty="0" smtClean="0"/>
              <a:t>12</a:t>
            </a:r>
            <a:r>
              <a:rPr lang="ja-JP" altLang="en-US" sz="1600" dirty="0" smtClean="0"/>
              <a:t>月以降）⇒端末数：</a:t>
            </a:r>
            <a:r>
              <a:rPr lang="en-US" altLang="ja-JP" sz="1600" dirty="0" smtClean="0"/>
              <a:t>9</a:t>
            </a:r>
            <a:r>
              <a:rPr lang="ja-JP" altLang="en-US" sz="1600" dirty="0" smtClean="0"/>
              <a:t>社分（</a:t>
            </a:r>
            <a:r>
              <a:rPr lang="en-US" altLang="ja-JP" sz="1600" dirty="0" smtClean="0"/>
              <a:t>1,339</a:t>
            </a:r>
            <a:r>
              <a:rPr lang="ja-JP" altLang="en-US" sz="1600" dirty="0" smtClean="0"/>
              <a:t>台）、会員数：</a:t>
            </a:r>
            <a:r>
              <a:rPr lang="en-US" altLang="ja-JP" sz="1600" dirty="0" smtClean="0"/>
              <a:t>EX</a:t>
            </a:r>
            <a:r>
              <a:rPr lang="ja-JP" altLang="en-US" sz="1600" dirty="0" smtClean="0"/>
              <a:t>会員様の会員数の</a:t>
            </a:r>
            <a:endParaRPr lang="en-US" altLang="ja-JP" sz="1600" dirty="0" smtClean="0"/>
          </a:p>
          <a:p>
            <a:r>
              <a:rPr lang="ja-JP" altLang="en-US" sz="1600" dirty="0"/>
              <a:t>　</a:t>
            </a:r>
            <a:r>
              <a:rPr lang="ja-JP" altLang="en-US" sz="1600" dirty="0" smtClean="0"/>
              <a:t>　　　　　　　　　　　　　　　　　　　　　　およそ</a:t>
            </a:r>
            <a:r>
              <a:rPr lang="en-US" altLang="ja-JP" sz="1600" dirty="0" smtClean="0"/>
              <a:t>6</a:t>
            </a:r>
            <a:r>
              <a:rPr lang="ja-JP" altLang="en-US" sz="1600" dirty="0" smtClean="0"/>
              <a:t>割程度の連携が見込まれると想定し、積算。</a:t>
            </a:r>
            <a:endParaRPr lang="en-US" altLang="ja-JP" sz="1600" dirty="0" smtClean="0"/>
          </a:p>
          <a:p>
            <a:endParaRPr lang="en-US" altLang="ja-JP" dirty="0" smtClean="0"/>
          </a:p>
        </p:txBody>
      </p:sp>
      <p:graphicFrame>
        <p:nvGraphicFramePr>
          <p:cNvPr id="6" name="表 5"/>
          <p:cNvGraphicFramePr>
            <a:graphicFrameLocks noGrp="1"/>
          </p:cNvGraphicFramePr>
          <p:nvPr>
            <p:extLst>
              <p:ext uri="{D42A27DB-BD31-4B8C-83A1-F6EECF244321}">
                <p14:modId xmlns:p14="http://schemas.microsoft.com/office/powerpoint/2010/main" val="391401187"/>
              </p:ext>
            </p:extLst>
          </p:nvPr>
        </p:nvGraphicFramePr>
        <p:xfrm>
          <a:off x="2397493" y="2247039"/>
          <a:ext cx="5108067" cy="4095307"/>
        </p:xfrm>
        <a:graphic>
          <a:graphicData uri="http://schemas.openxmlformats.org/drawingml/2006/table">
            <a:tbl>
              <a:tblPr/>
              <a:tblGrid>
                <a:gridCol w="1115141">
                  <a:extLst>
                    <a:ext uri="{9D8B030D-6E8A-4147-A177-3AD203B41FA5}">
                      <a16:colId xmlns:a16="http://schemas.microsoft.com/office/drawing/2014/main" val="20002"/>
                    </a:ext>
                  </a:extLst>
                </a:gridCol>
                <a:gridCol w="2122366">
                  <a:extLst>
                    <a:ext uri="{9D8B030D-6E8A-4147-A177-3AD203B41FA5}">
                      <a16:colId xmlns:a16="http://schemas.microsoft.com/office/drawing/2014/main" val="20003"/>
                    </a:ext>
                  </a:extLst>
                </a:gridCol>
                <a:gridCol w="1870560">
                  <a:extLst>
                    <a:ext uri="{9D8B030D-6E8A-4147-A177-3AD203B41FA5}">
                      <a16:colId xmlns:a16="http://schemas.microsoft.com/office/drawing/2014/main" val="20004"/>
                    </a:ext>
                  </a:extLst>
                </a:gridCol>
              </a:tblGrid>
              <a:tr h="342059">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内　容</a:t>
                      </a:r>
                      <a:endParaRPr kumimoji="1" lang="en-US" altLang="ja-JP" sz="14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条　件</a:t>
                      </a:r>
                      <a:endParaRPr kumimoji="1" lang="en-US" altLang="ja-JP" sz="14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rgbClr val="FFFFFF"/>
                          </a:solidFill>
                          <a:effectLst/>
                          <a:latin typeface="Meiryo UI" panose="020B0604030504040204" pitchFamily="50" charset="-128"/>
                          <a:ea typeface="Meiryo UI" panose="020B0604030504040204" pitchFamily="50" charset="-128"/>
                        </a:rPr>
                        <a:t>料金（月額）</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25832">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基本料</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300,000</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29078">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端末管理料</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200</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201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300</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500</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501</a:t>
                      </a:r>
                      <a:r>
                        <a:rPr kumimoji="1" lang="ja-JP"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台～</a:t>
                      </a:r>
                      <a:r>
                        <a:rPr kumimoji="1" lang="en-US" altLang="ja-JP"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1,000</a:t>
                      </a:r>
                      <a:r>
                        <a:rPr kumimoji="1" lang="ja-JP"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台</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1,001</a:t>
                      </a: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台～</a:t>
                      </a:r>
                      <a:r>
                        <a:rPr kumimoji="1" lang="en-US" altLang="ja-JP"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2,000</a:t>
                      </a: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台</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2,001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台～</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端末台数</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×4,300</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　　　　　　</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×3,300</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　　　　　　</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×2,300</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　　　　　　</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×1,300</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endPar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×750</a:t>
                      </a:r>
                      <a:r>
                        <a:rPr kumimoji="1" lang="zh-CN"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×500</a:t>
                      </a:r>
                      <a:r>
                        <a:rPr kumimoji="1" lang="zh-CN"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×300</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11871">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会員（</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ID</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
                      </a:r>
                      <a:br>
                        <a:rPr kumimoji="1" lang="en-US" altLang="ja-JP"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br>
                      <a:r>
                        <a:rPr kumimoji="1" lang="ja-JP" altLang="en-US" sz="1400" b="0" i="0" u="none" strike="noStrike" cap="none" normalizeH="0" baseline="0" smtClean="0">
                          <a:ln>
                            <a:noFill/>
                          </a:ln>
                          <a:solidFill>
                            <a:schemeClr val="tx1"/>
                          </a:solidFill>
                          <a:effectLst/>
                          <a:latin typeface="Meiryo UI" panose="020B0604030504040204" pitchFamily="50" charset="-128"/>
                          <a:ea typeface="Meiryo UI" panose="020B0604030504040204" pitchFamily="50" charset="-128"/>
                        </a:rPr>
                        <a:t>管理料</a:t>
                      </a:r>
                      <a:endPar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100,000</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100,001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300,000</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300,001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1,000,000</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1,000,001</a:t>
                      </a:r>
                      <a:r>
                        <a:rPr kumimoji="1" lang="ja-JP"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5,000,000</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5,000,001</a:t>
                      </a:r>
                      <a:r>
                        <a:rPr kumimoji="1" lang="ja-JP"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a:t>
                      </a: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10,000,000</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10,000,001</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a:t>
                      </a:r>
                      <a:endPar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674" rtl="0" eaLnBrk="0" latinLnBrk="0" hangingPunct="0">
                        <a:spcBef>
                          <a:spcPct val="20000"/>
                        </a:spcBef>
                        <a:defRPr kumimoji="1" sz="1801" kern="1200">
                          <a:solidFill>
                            <a:schemeClr val="tx1"/>
                          </a:solidFill>
                          <a:latin typeface="HGP創英角ｺﾞｼｯｸUB" pitchFamily="50" charset="-128"/>
                          <a:ea typeface="HGP創英角ｺﾞｼｯｸUB" pitchFamily="50" charset="-128"/>
                        </a:defRPr>
                      </a:lvl1pPr>
                      <a:lvl2pPr marL="742950" indent="-285750" algn="l" defTabSz="914674" rtl="0" eaLnBrk="0" latinLnBrk="0" hangingPunct="0">
                        <a:spcBef>
                          <a:spcPct val="20000"/>
                        </a:spcBef>
                        <a:buFont typeface="Wingdings" pitchFamily="2" charset="2"/>
                        <a:defRPr kumimoji="1" sz="1600" kern="1200">
                          <a:solidFill>
                            <a:schemeClr val="tx1"/>
                          </a:solidFill>
                          <a:latin typeface="HGP創英角ｺﾞｼｯｸUB" pitchFamily="50" charset="-128"/>
                          <a:ea typeface="HGP創英角ｺﾞｼｯｸUB" pitchFamily="50" charset="-128"/>
                        </a:defRPr>
                      </a:lvl2pPr>
                      <a:lvl3pPr marL="1143000" indent="-228600" algn="l" defTabSz="914674" rtl="0" eaLnBrk="0" latinLnBrk="0" hangingPunct="0">
                        <a:lnSpc>
                          <a:spcPct val="120000"/>
                        </a:lnSpc>
                        <a:spcBef>
                          <a:spcPct val="20000"/>
                        </a:spcBef>
                        <a:defRPr kumimoji="1" sz="1400" kern="1200">
                          <a:solidFill>
                            <a:schemeClr val="tx1"/>
                          </a:solidFill>
                          <a:latin typeface="HGP創英角ｺﾞｼｯｸUB" pitchFamily="50" charset="-128"/>
                          <a:ea typeface="HGP創英角ｺﾞｼｯｸUB" pitchFamily="50" charset="-128"/>
                        </a:defRPr>
                      </a:lvl3pPr>
                      <a:lvl4pPr marL="1600200" indent="-228600" algn="l" defTabSz="914674" rtl="0" eaLnBrk="0" latinLnBrk="0" hangingPunct="0">
                        <a:lnSpc>
                          <a:spcPct val="140000"/>
                        </a:lnSpc>
                        <a:spcBef>
                          <a:spcPct val="20000"/>
                        </a:spcBef>
                        <a:defRPr kumimoji="1" sz="1200" kern="1200">
                          <a:solidFill>
                            <a:schemeClr val="tx1"/>
                          </a:solidFill>
                          <a:latin typeface="HGP創英角ｺﾞｼｯｸUB" pitchFamily="50" charset="-128"/>
                          <a:ea typeface="HGP創英角ｺﾞｼｯｸUB" pitchFamily="50" charset="-128"/>
                        </a:defRPr>
                      </a:lvl4pPr>
                      <a:lvl5pPr marL="2057400" indent="-228600" algn="l" defTabSz="914674" rtl="0" eaLnBrk="0" latinLnBrk="0" hangingPunct="0">
                        <a:lnSpc>
                          <a:spcPct val="140000"/>
                        </a:lnSpc>
                        <a:spcBef>
                          <a:spcPct val="20000"/>
                        </a:spcBef>
                        <a:defRPr kumimoji="1" sz="1000" kern="1200">
                          <a:solidFill>
                            <a:schemeClr val="tx1"/>
                          </a:solidFill>
                          <a:latin typeface="HGP創英角ｺﾞｼｯｸUB" pitchFamily="50" charset="-128"/>
                          <a:ea typeface="HGP創英角ｺﾞｼｯｸUB" pitchFamily="50" charset="-128"/>
                        </a:defRPr>
                      </a:lvl5pPr>
                      <a:lvl6pPr marL="25146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6pPr>
                      <a:lvl7pPr marL="29718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7pPr>
                      <a:lvl8pPr marL="34290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8pPr>
                      <a:lvl9pPr marL="3886200" indent="-228600" algn="l" defTabSz="914674" rtl="0" eaLnBrk="0" fontAlgn="base" latinLnBrk="0" hangingPunct="0">
                        <a:lnSpc>
                          <a:spcPct val="140000"/>
                        </a:lnSpc>
                        <a:spcBef>
                          <a:spcPct val="20000"/>
                        </a:spcBef>
                        <a:spcAft>
                          <a:spcPct val="0"/>
                        </a:spcAft>
                        <a:defRPr kumimoji="1" sz="1000" kern="1200">
                          <a:solidFill>
                            <a:schemeClr val="tx1"/>
                          </a:solidFill>
                          <a:latin typeface="HGP創英角ｺﾞｼｯｸUB" pitchFamily="50" charset="-128"/>
                          <a:ea typeface="HGP創英角ｺﾞｼｯｸUB"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会員（</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ID</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）数</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×2</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　　　　　　　</a:t>
                      </a: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×1.5</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　　　　　　</a:t>
                      </a:r>
                      <a:r>
                        <a:rPr kumimoji="1" lang="ja-JP"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　</a:t>
                      </a:r>
                      <a:r>
                        <a:rPr kumimoji="1" lang="zh-CN"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 </a:t>
                      </a:r>
                      <a:r>
                        <a:rPr kumimoji="1" lang="en-US" altLang="zh-CN"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×1</a:t>
                      </a:r>
                      <a:r>
                        <a:rPr kumimoji="1" lang="zh-CN" altLang="en-US" sz="1400" b="1" i="0" u="none" strike="noStrike" cap="none" normalizeH="0" baseline="0" dirty="0" smtClean="0">
                          <a:ln>
                            <a:noFill/>
                          </a:ln>
                          <a:solidFill>
                            <a:srgbClr val="3333FF"/>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×0.8</a:t>
                      </a:r>
                      <a:r>
                        <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p>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×0.5</a:t>
                      </a:r>
                      <a:r>
                        <a:rPr kumimoji="1" lang="zh-CN" altLang="en-US"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rPr>
                        <a:t>円</a:t>
                      </a:r>
                      <a:endParaRPr kumimoji="1" lang="en-US" altLang="zh-CN" sz="1400" b="1" i="0" u="none" strike="noStrike" cap="none" normalizeH="0" baseline="0" dirty="0" smtClean="0">
                        <a:ln>
                          <a:noFill/>
                        </a:ln>
                        <a:solidFill>
                          <a:srgbClr val="FF0000"/>
                        </a:solidFill>
                        <a:effectLst/>
                        <a:latin typeface="Meiryo UI" panose="020B0604030504040204" pitchFamily="50" charset="-128"/>
                        <a:ea typeface="Meiryo UI" panose="020B0604030504040204" pitchFamily="50" charset="-128"/>
                      </a:endParaRPr>
                    </a:p>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×0.3</a:t>
                      </a:r>
                      <a:r>
                        <a:rPr kumimoji="1" lang="ja-JP"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rPr>
                        <a:t>円</a:t>
                      </a:r>
                      <a:endParaRPr kumimoji="1" lang="zh-CN" altLang="en-US" sz="1400" b="0" i="0" u="none" strike="noStrike" cap="none" normalizeH="0" baseline="0" dirty="0" smtClean="0">
                        <a:ln>
                          <a:noFill/>
                        </a:ln>
                        <a:solidFill>
                          <a:schemeClr val="tx1"/>
                        </a:solidFill>
                        <a:effectLst/>
                        <a:latin typeface="Meiryo UI" panose="020B0604030504040204" pitchFamily="50" charset="-128"/>
                        <a:ea typeface="Meiryo UI" panose="020B0604030504040204" pitchFamily="50" charset="-128"/>
                      </a:endParaRPr>
                    </a:p>
                  </a:txBody>
                  <a:tcPr marL="99060" marR="99060"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669762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1.5. </a:t>
            </a:r>
            <a:r>
              <a:rPr lang="ja-JP" altLang="en-US" dirty="0"/>
              <a:t>御見積り：</a:t>
            </a:r>
            <a:r>
              <a:rPr lang="ja-JP" altLang="en-US" dirty="0" smtClean="0"/>
              <a:t>ランニング費用の考え方（分析）</a:t>
            </a:r>
            <a:endParaRPr kumimoji="1" lang="ja-JP" altLang="en-US" dirty="0"/>
          </a:p>
        </p:txBody>
      </p:sp>
      <p:sp>
        <p:nvSpPr>
          <p:cNvPr id="5" name="テキスト プレースホルダー 4"/>
          <p:cNvSpPr>
            <a:spLocks noGrp="1"/>
          </p:cNvSpPr>
          <p:nvPr>
            <p:ph type="body" sz="quarter" idx="10"/>
          </p:nvPr>
        </p:nvSpPr>
        <p:spPr/>
        <p:txBody>
          <a:bodyPr/>
          <a:lstStyle/>
          <a:p>
            <a:r>
              <a:rPr lang="ja-JP" altLang="en-US" dirty="0" smtClean="0"/>
              <a:t>分析におけるランニング費用の考え方は以下のとおりです。</a:t>
            </a:r>
            <a:endParaRPr lang="en-US" altLang="ja-JP" dirty="0" smtClean="0"/>
          </a:p>
        </p:txBody>
      </p:sp>
      <p:graphicFrame>
        <p:nvGraphicFramePr>
          <p:cNvPr id="2" name="表 1"/>
          <p:cNvGraphicFramePr>
            <a:graphicFrameLocks noGrp="1"/>
          </p:cNvGraphicFramePr>
          <p:nvPr>
            <p:extLst>
              <p:ext uri="{D42A27DB-BD31-4B8C-83A1-F6EECF244321}">
                <p14:modId xmlns:p14="http://schemas.microsoft.com/office/powerpoint/2010/main" val="3914792651"/>
              </p:ext>
            </p:extLst>
          </p:nvPr>
        </p:nvGraphicFramePr>
        <p:xfrm>
          <a:off x="678875" y="1446497"/>
          <a:ext cx="8977743" cy="1611451"/>
        </p:xfrm>
        <a:graphic>
          <a:graphicData uri="http://schemas.openxmlformats.org/drawingml/2006/table">
            <a:tbl>
              <a:tblPr/>
              <a:tblGrid>
                <a:gridCol w="2826580">
                  <a:extLst>
                    <a:ext uri="{9D8B030D-6E8A-4147-A177-3AD203B41FA5}">
                      <a16:colId xmlns:a16="http://schemas.microsoft.com/office/drawing/2014/main" val="1192427091"/>
                    </a:ext>
                  </a:extLst>
                </a:gridCol>
                <a:gridCol w="1523873">
                  <a:extLst>
                    <a:ext uri="{9D8B030D-6E8A-4147-A177-3AD203B41FA5}">
                      <a16:colId xmlns:a16="http://schemas.microsoft.com/office/drawing/2014/main" val="857104308"/>
                    </a:ext>
                  </a:extLst>
                </a:gridCol>
                <a:gridCol w="1523873">
                  <a:extLst>
                    <a:ext uri="{9D8B030D-6E8A-4147-A177-3AD203B41FA5}">
                      <a16:colId xmlns:a16="http://schemas.microsoft.com/office/drawing/2014/main" val="1064879510"/>
                    </a:ext>
                  </a:extLst>
                </a:gridCol>
                <a:gridCol w="3103417">
                  <a:extLst>
                    <a:ext uri="{9D8B030D-6E8A-4147-A177-3AD203B41FA5}">
                      <a16:colId xmlns:a16="http://schemas.microsoft.com/office/drawing/2014/main" val="302757212"/>
                    </a:ext>
                  </a:extLst>
                </a:gridCol>
              </a:tblGrid>
              <a:tr h="465430">
                <a:tc>
                  <a:txBody>
                    <a:bodyPr/>
                    <a:lstStyle/>
                    <a:p>
                      <a:pPr algn="l" fontAlgn="b"/>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単位：千円）</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178173"/>
                  </a:ext>
                </a:extLst>
              </a:tr>
              <a:tr h="354939">
                <a:tc>
                  <a:txBody>
                    <a:bodyPr/>
                    <a:lstStyle/>
                    <a:p>
                      <a:pPr algn="ctr" fontAlgn="ctr"/>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項目</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単価</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単位</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ja-JP" altLang="en-US" sz="1600" b="0" i="0" u="none" strike="noStrike" dirty="0" smtClean="0">
                          <a:solidFill>
                            <a:srgbClr val="FFFFFF"/>
                          </a:solidFill>
                          <a:effectLst/>
                          <a:latin typeface="Meiryo UI" panose="020B0604030504040204" pitchFamily="50" charset="-128"/>
                          <a:ea typeface="Meiryo UI" panose="020B0604030504040204" pitchFamily="50" charset="-128"/>
                        </a:rPr>
                        <a:t>備考</a:t>
                      </a:r>
                      <a:endParaRPr lang="ja-JP" altLang="en-US" sz="1600" b="0" i="0" u="none" strike="noStrike" dirty="0">
                        <a:solidFill>
                          <a:srgbClr val="FFFFFF"/>
                        </a:solidFill>
                        <a:effectLst/>
                        <a:latin typeface="Meiryo UI" panose="020B0604030504040204" pitchFamily="50" charset="-128"/>
                        <a:ea typeface="Meiryo UI" panose="020B0604030504040204"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099970582"/>
                  </a:ext>
                </a:extLst>
              </a:tr>
              <a:tr h="295782">
                <a:tc>
                  <a:txBody>
                    <a:bodyPr/>
                    <a:lstStyle/>
                    <a:p>
                      <a:pPr algn="l" fontAlgn="b"/>
                      <a:r>
                        <a:rPr lang="zh-TW" altLang="en-US" sz="1600" b="0" i="0" u="none" strike="noStrike" dirty="0">
                          <a:solidFill>
                            <a:schemeClr val="tx1"/>
                          </a:solidFill>
                          <a:effectLst/>
                          <a:latin typeface="+mn-ea"/>
                          <a:ea typeface="+mn-ea"/>
                        </a:rPr>
                        <a:t>環境利用料（</a:t>
                      </a:r>
                      <a:r>
                        <a:rPr lang="en-US" altLang="zh-TW" sz="1600" b="0" i="0" u="none" strike="noStrike" dirty="0">
                          <a:solidFill>
                            <a:schemeClr val="tx1"/>
                          </a:solidFill>
                          <a:effectLst/>
                          <a:latin typeface="+mn-ea"/>
                          <a:ea typeface="+mn-ea"/>
                        </a:rPr>
                        <a:t>AWS</a:t>
                      </a:r>
                      <a:r>
                        <a:rPr lang="zh-TW" altLang="en-US" sz="1600" b="0" i="0" u="none" strike="noStrike" dirty="0">
                          <a:solidFill>
                            <a:schemeClr val="tx1"/>
                          </a:solidFill>
                          <a:effectLst/>
                          <a:latin typeface="+mn-ea"/>
                          <a:ea typeface="+mn-ea"/>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smtClean="0">
                          <a:solidFill>
                            <a:srgbClr val="000000"/>
                          </a:solidFill>
                          <a:effectLst/>
                          <a:latin typeface="Meiryo UI" panose="020B0604030504040204" pitchFamily="50" charset="-128"/>
                          <a:ea typeface="Meiryo UI" panose="020B0604030504040204" pitchFamily="50" charset="-128"/>
                        </a:rPr>
                        <a:t>363</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smtClean="0">
                          <a:solidFill>
                            <a:srgbClr val="000000"/>
                          </a:solidFill>
                          <a:effectLst/>
                          <a:latin typeface="Meiryo UI" panose="020B0604030504040204" pitchFamily="50" charset="-128"/>
                          <a:ea typeface="Meiryo UI" panose="020B0604030504040204" pitchFamily="50" charset="-128"/>
                        </a:rPr>
                        <a:t>月額</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018494"/>
                  </a:ext>
                </a:extLst>
              </a:tr>
              <a:tr h="295782">
                <a:tc>
                  <a:txBody>
                    <a:bodyPr/>
                    <a:lstStyle/>
                    <a:p>
                      <a:pPr algn="l" fontAlgn="b"/>
                      <a:r>
                        <a:rPr lang="en-US" sz="1600" b="0" i="0" u="none" strike="noStrike" dirty="0">
                          <a:solidFill>
                            <a:schemeClr val="tx1"/>
                          </a:solidFill>
                          <a:effectLst/>
                          <a:latin typeface="+mn-ea"/>
                          <a:ea typeface="+mn-ea"/>
                        </a:rPr>
                        <a:t>Tableau</a:t>
                      </a:r>
                      <a:r>
                        <a:rPr lang="ja-JP" altLang="en-US" sz="1600" b="0" i="0" u="none" strike="noStrike" dirty="0">
                          <a:solidFill>
                            <a:schemeClr val="tx1"/>
                          </a:solidFill>
                          <a:effectLst/>
                          <a:latin typeface="+mn-ea"/>
                          <a:ea typeface="+mn-ea"/>
                        </a:rPr>
                        <a:t>ライセンス</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smtClean="0">
                          <a:solidFill>
                            <a:srgbClr val="000000"/>
                          </a:solidFill>
                          <a:effectLst/>
                          <a:latin typeface="Meiryo UI" panose="020B0604030504040204" pitchFamily="50" charset="-128"/>
                          <a:ea typeface="Meiryo UI" panose="020B0604030504040204" pitchFamily="50" charset="-128"/>
                        </a:rPr>
                        <a:t>102</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ja-JP" altLang="en-US" sz="1600" b="0" i="0" u="none" strike="noStrike" dirty="0" smtClean="0">
                          <a:solidFill>
                            <a:srgbClr val="000000"/>
                          </a:solidFill>
                          <a:effectLst/>
                          <a:latin typeface="Meiryo UI" panose="020B0604030504040204" pitchFamily="50" charset="-128"/>
                          <a:ea typeface="Meiryo UI" panose="020B0604030504040204" pitchFamily="50" charset="-128"/>
                        </a:rPr>
                        <a:t>年額</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ja-JP" altLang="en-US" sz="1600" b="0" i="0" u="none" strike="noStrike" dirty="0" smtClean="0">
                          <a:solidFill>
                            <a:srgbClr val="000000"/>
                          </a:solidFill>
                          <a:effectLst/>
                          <a:latin typeface="Meiryo UI" panose="020B0604030504040204" pitchFamily="50" charset="-128"/>
                          <a:ea typeface="Meiryo UI" panose="020B0604030504040204" pitchFamily="50" charset="-128"/>
                        </a:rPr>
                        <a:t>駅ビル各社</a:t>
                      </a:r>
                      <a:r>
                        <a:rPr lang="en-US" altLang="ja-JP" sz="1600" b="0" i="0" u="none" strike="noStrike" dirty="0" smtClean="0">
                          <a:solidFill>
                            <a:srgbClr val="000000"/>
                          </a:solidFill>
                          <a:effectLst/>
                          <a:latin typeface="Meiryo UI" panose="020B0604030504040204" pitchFamily="50" charset="-128"/>
                          <a:ea typeface="Meiryo UI" panose="020B0604030504040204" pitchFamily="50" charset="-128"/>
                        </a:rPr>
                        <a:t>1</a:t>
                      </a:r>
                      <a:r>
                        <a:rPr lang="ja-JP" altLang="en-US" sz="1600" b="0" i="0" u="none" strike="noStrike" dirty="0" smtClean="0">
                          <a:solidFill>
                            <a:srgbClr val="000000"/>
                          </a:solidFill>
                          <a:effectLst/>
                          <a:latin typeface="Meiryo UI" panose="020B0604030504040204" pitchFamily="50" charset="-128"/>
                          <a:ea typeface="Meiryo UI" panose="020B0604030504040204" pitchFamily="50" charset="-128"/>
                        </a:rPr>
                        <a:t>ライセンス、本社</a:t>
                      </a:r>
                      <a:r>
                        <a:rPr lang="en-US" altLang="ja-JP" sz="1600" b="0" i="0" u="none" strike="noStrike" dirty="0" smtClean="0">
                          <a:solidFill>
                            <a:srgbClr val="000000"/>
                          </a:solidFill>
                          <a:effectLst/>
                          <a:latin typeface="Meiryo UI" panose="020B0604030504040204" pitchFamily="50" charset="-128"/>
                          <a:ea typeface="Meiryo UI" panose="020B0604030504040204" pitchFamily="50" charset="-128"/>
                        </a:rPr>
                        <a:t>2</a:t>
                      </a:r>
                      <a:r>
                        <a:rPr lang="ja-JP" altLang="en-US" sz="1600" b="0" i="0" u="none" strike="noStrike" dirty="0" smtClean="0">
                          <a:solidFill>
                            <a:srgbClr val="000000"/>
                          </a:solidFill>
                          <a:effectLst/>
                          <a:latin typeface="Meiryo UI" panose="020B0604030504040204" pitchFamily="50" charset="-128"/>
                          <a:ea typeface="Meiryo UI" panose="020B0604030504040204" pitchFamily="50" charset="-128"/>
                        </a:rPr>
                        <a:t>ライセンスを想定</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670390"/>
                  </a:ext>
                </a:extLst>
              </a:tr>
            </a:tbl>
          </a:graphicData>
        </a:graphic>
      </p:graphicFrame>
    </p:spTree>
    <p:extLst>
      <p:ext uri="{BB962C8B-B14F-4D97-AF65-F5344CB8AC3E}">
        <p14:creationId xmlns:p14="http://schemas.microsoft.com/office/powerpoint/2010/main" val="36327470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2.1. </a:t>
            </a:r>
            <a:r>
              <a:rPr lang="ja-JP" altLang="en-US" dirty="0" smtClean="0"/>
              <a:t>見積前提条件　全体（</a:t>
            </a:r>
            <a:r>
              <a:rPr lang="en-US" altLang="ja-JP" dirty="0"/>
              <a:t>1</a:t>
            </a:r>
            <a:r>
              <a:rPr lang="en-US" altLang="ja-JP" dirty="0" smtClean="0"/>
              <a:t>/4</a:t>
            </a:r>
            <a:r>
              <a:rPr lang="ja-JP" altLang="en-US" dirty="0" smtClean="0"/>
              <a:t>）</a:t>
            </a:r>
            <a:endParaRPr kumimoji="1" lang="ja-JP" altLang="en-US" dirty="0"/>
          </a:p>
        </p:txBody>
      </p:sp>
      <p:sp>
        <p:nvSpPr>
          <p:cNvPr id="5" name="テキスト ボックス 4"/>
          <p:cNvSpPr txBox="1">
            <a:spLocks noChangeArrowheads="1"/>
          </p:cNvSpPr>
          <p:nvPr/>
        </p:nvSpPr>
        <p:spPr bwMode="auto">
          <a:xfrm>
            <a:off x="240777" y="1008533"/>
            <a:ext cx="8854679" cy="5262979"/>
          </a:xfrm>
          <a:prstGeom prst="rect">
            <a:avLst/>
          </a:prstGeom>
          <a:noFill/>
          <a:ln w="9525">
            <a:noFill/>
            <a:miter lim="800000"/>
            <a:headEnd/>
            <a:tailEnd/>
          </a:ln>
        </p:spPr>
        <p:txBody>
          <a:bodyPr wrap="square">
            <a:spAutoFit/>
          </a:bodyPr>
          <a:lstStyle/>
          <a:p>
            <a:pPr marL="228600" indent="-228600">
              <a:buAutoNum type="arabicPeriod"/>
              <a:defRPr/>
            </a:pPr>
            <a:r>
              <a:rPr lang="ja-JP" altLang="en-US" sz="1200" b="1" dirty="0" smtClean="0">
                <a:solidFill>
                  <a:schemeClr val="accent2"/>
                </a:solidFill>
                <a:latin typeface="+mn-ea"/>
                <a:cs typeface="Meiryo UI" panose="020B0604030504040204" pitchFamily="50" charset="-128"/>
              </a:rPr>
              <a:t>見積全般</a:t>
            </a:r>
            <a:endParaRPr lang="en-US" altLang="ja-JP" sz="1200" b="1" dirty="0" smtClean="0">
              <a:solidFill>
                <a:schemeClr val="accent2"/>
              </a:solidFill>
              <a:latin typeface="+mn-ea"/>
              <a:cs typeface="Meiryo UI" panose="020B0604030504040204" pitchFamily="50" charset="-128"/>
            </a:endParaRPr>
          </a:p>
          <a:p>
            <a:pPr>
              <a:defRPr/>
            </a:pPr>
            <a:endParaRPr lang="en-US" altLang="ja-JP" sz="1200" b="1" dirty="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本見積は、</a:t>
            </a:r>
            <a:r>
              <a:rPr lang="en-US" altLang="ja-JP" sz="1200" dirty="0" smtClean="0">
                <a:latin typeface="+mn-ea"/>
                <a:cs typeface="Meiryo UI" panose="020B0604030504040204" pitchFamily="50" charset="-128"/>
              </a:rPr>
              <a:t>2021</a:t>
            </a:r>
            <a:r>
              <a:rPr lang="ja-JP" altLang="en-US" sz="1200" dirty="0" smtClean="0">
                <a:latin typeface="+mn-ea"/>
                <a:cs typeface="Meiryo UI" panose="020B0604030504040204" pitchFamily="50" charset="-128"/>
              </a:rPr>
              <a:t>年</a:t>
            </a:r>
            <a:r>
              <a:rPr lang="en-US" altLang="ja-JP" sz="1200" dirty="0" smtClean="0">
                <a:latin typeface="+mn-ea"/>
                <a:cs typeface="Meiryo UI" panose="020B0604030504040204" pitchFamily="50" charset="-128"/>
              </a:rPr>
              <a:t>4</a:t>
            </a:r>
            <a:r>
              <a:rPr lang="ja-JP" altLang="en-US" sz="1200" dirty="0" smtClean="0">
                <a:latin typeface="+mn-ea"/>
                <a:cs typeface="Meiryo UI" panose="020B0604030504040204" pitchFamily="50" charset="-128"/>
              </a:rPr>
              <a:t>月</a:t>
            </a:r>
            <a:r>
              <a:rPr lang="en-US" altLang="ja-JP" sz="1200" dirty="0" smtClean="0">
                <a:latin typeface="+mn-ea"/>
                <a:cs typeface="Meiryo UI" panose="020B0604030504040204" pitchFamily="50" charset="-128"/>
              </a:rPr>
              <a:t>20</a:t>
            </a:r>
            <a:r>
              <a:rPr lang="ja-JP" altLang="en-US" sz="1200" dirty="0" smtClean="0">
                <a:latin typeface="+mn-ea"/>
                <a:cs typeface="Meiryo UI" panose="020B0604030504040204" pitchFamily="50" charset="-128"/>
              </a:rPr>
              <a:t>日</a:t>
            </a:r>
            <a:r>
              <a:rPr lang="ja-JP" altLang="en-US" sz="1200" dirty="0">
                <a:latin typeface="+mn-ea"/>
                <a:cs typeface="Meiryo UI" panose="020B0604030504040204" pitchFamily="50" charset="-128"/>
              </a:rPr>
              <a:t>発出</a:t>
            </a:r>
            <a:r>
              <a:rPr lang="ja-JP" altLang="en-US" sz="1200" dirty="0" smtClean="0">
                <a:latin typeface="+mn-ea"/>
                <a:cs typeface="Meiryo UI" panose="020B0604030504040204" pitchFamily="50" charset="-128"/>
              </a:rPr>
              <a:t>の「</a:t>
            </a:r>
            <a:r>
              <a:rPr lang="en-US" altLang="zh-TW" sz="1200" dirty="0">
                <a:latin typeface="+mn-ea"/>
                <a:cs typeface="Meiryo UI" panose="020B0604030504040204" pitchFamily="50" charset="-128"/>
              </a:rPr>
              <a:t>210420_</a:t>
            </a:r>
            <a:r>
              <a:rPr lang="zh-TW" altLang="en-US" sz="1200" dirty="0">
                <a:latin typeface="+mn-ea"/>
                <a:cs typeface="Meiryo UI" panose="020B0604030504040204" pitchFamily="50" charset="-128"/>
              </a:rPr>
              <a:t>提案依頼書（</a:t>
            </a:r>
            <a:r>
              <a:rPr lang="en-US" altLang="zh-TW" sz="1200" dirty="0">
                <a:latin typeface="+mn-ea"/>
                <a:cs typeface="Meiryo UI" panose="020B0604030504040204" pitchFamily="50" charset="-128"/>
              </a:rPr>
              <a:t>JR</a:t>
            </a:r>
            <a:r>
              <a:rPr lang="zh-TW" altLang="en-US" sz="1200" dirty="0">
                <a:latin typeface="+mn-ea"/>
                <a:cs typeface="Meiryo UI" panose="020B0604030504040204" pitchFamily="50" charset="-128"/>
              </a:rPr>
              <a:t>東海）</a:t>
            </a:r>
            <a:r>
              <a:rPr lang="en-US" altLang="zh-TW" sz="1200" dirty="0">
                <a:latin typeface="+mn-ea"/>
                <a:cs typeface="Meiryo UI" panose="020B0604030504040204" pitchFamily="50" charset="-128"/>
              </a:rPr>
              <a:t>.pdf</a:t>
            </a:r>
            <a:r>
              <a:rPr lang="ja-JP" altLang="en-US" sz="1200" dirty="0" smtClean="0">
                <a:latin typeface="+mn-ea"/>
                <a:cs typeface="Meiryo UI" panose="020B0604030504040204" pitchFamily="50" charset="-128"/>
              </a:rPr>
              <a:t>」</a:t>
            </a:r>
            <a:r>
              <a:rPr lang="ja-JP" altLang="en-US" sz="1200" dirty="0">
                <a:latin typeface="+mn-ea"/>
                <a:cs typeface="Meiryo UI" panose="020B0604030504040204" pitchFamily="50" charset="-128"/>
              </a:rPr>
              <a:t>、</a:t>
            </a:r>
            <a:r>
              <a:rPr lang="ja-JP" altLang="en-US" sz="1200" dirty="0" smtClean="0">
                <a:latin typeface="+mn-ea"/>
                <a:cs typeface="Meiryo UI" panose="020B0604030504040204" pitchFamily="50" charset="-128"/>
              </a:rPr>
              <a:t>「</a:t>
            </a:r>
            <a:r>
              <a:rPr lang="en-US" altLang="zh-TW" sz="1200" dirty="0">
                <a:latin typeface="+mn-ea"/>
                <a:cs typeface="Meiryo UI" panose="020B0604030504040204" pitchFamily="50" charset="-128"/>
              </a:rPr>
              <a:t>210422</a:t>
            </a:r>
            <a:r>
              <a:rPr lang="zh-TW" altLang="en-US" sz="1200" dirty="0">
                <a:latin typeface="+mn-ea"/>
                <a:cs typeface="Meiryo UI" panose="020B0604030504040204" pitchFamily="50" charset="-128"/>
              </a:rPr>
              <a:t>修正版</a:t>
            </a:r>
            <a:r>
              <a:rPr lang="en-US" altLang="zh-TW" sz="1200" dirty="0">
                <a:latin typeface="+mn-ea"/>
                <a:cs typeface="Meiryo UI" panose="020B0604030504040204" pitchFamily="50" charset="-128"/>
              </a:rPr>
              <a:t>_</a:t>
            </a:r>
            <a:r>
              <a:rPr lang="zh-TW" altLang="en-US" sz="1200" dirty="0">
                <a:latin typeface="+mn-ea"/>
                <a:cs typeface="Meiryo UI" panose="020B0604030504040204" pitchFamily="50" charset="-128"/>
              </a:rPr>
              <a:t>要件一覧（</a:t>
            </a:r>
            <a:r>
              <a:rPr lang="en-US" altLang="zh-TW" sz="1200" dirty="0">
                <a:latin typeface="+mn-ea"/>
                <a:cs typeface="Meiryo UI" panose="020B0604030504040204" pitchFamily="50" charset="-128"/>
              </a:rPr>
              <a:t>JR</a:t>
            </a:r>
            <a:r>
              <a:rPr lang="zh-TW" altLang="en-US" sz="1200" dirty="0">
                <a:latin typeface="+mn-ea"/>
                <a:cs typeface="Meiryo UI" panose="020B0604030504040204" pitchFamily="50" charset="-128"/>
              </a:rPr>
              <a:t>東海）</a:t>
            </a:r>
            <a:r>
              <a:rPr lang="en-US" altLang="zh-TW" sz="1200" dirty="0">
                <a:latin typeface="+mn-ea"/>
                <a:cs typeface="Meiryo UI" panose="020B0604030504040204" pitchFamily="50" charset="-128"/>
              </a:rPr>
              <a:t>.</a:t>
            </a:r>
            <a:r>
              <a:rPr lang="en-US" altLang="zh-TW" sz="1200" dirty="0" err="1">
                <a:latin typeface="+mn-ea"/>
                <a:cs typeface="Meiryo UI" panose="020B0604030504040204" pitchFamily="50" charset="-128"/>
              </a:rPr>
              <a:t>xlsx</a:t>
            </a:r>
            <a:r>
              <a:rPr lang="ja-JP" altLang="en-US" sz="1200" dirty="0" smtClean="0">
                <a:latin typeface="+mn-ea"/>
                <a:cs typeface="Meiryo UI" panose="020B0604030504040204" pitchFamily="50" charset="-128"/>
              </a:rPr>
              <a:t>」および、本提案書に記載</a:t>
            </a:r>
            <a:r>
              <a:rPr lang="ja-JP" altLang="en-US" sz="1200" dirty="0">
                <a:latin typeface="+mn-ea"/>
                <a:cs typeface="Meiryo UI" panose="020B0604030504040204" pitchFamily="50" charset="-128"/>
              </a:rPr>
              <a:t>の要求事項、質疑応答の貴社回答に基づき算出</a:t>
            </a:r>
            <a:r>
              <a:rPr lang="ja-JP" altLang="en-US" sz="1200" dirty="0" smtClean="0">
                <a:latin typeface="+mn-ea"/>
                <a:cs typeface="Meiryo UI" panose="020B0604030504040204" pitchFamily="50" charset="-128"/>
              </a:rPr>
              <a:t>した見積金額です。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en-US" altLang="ja-JP" sz="1200" dirty="0">
                <a:latin typeface="+mn-ea"/>
                <a:cs typeface="Meiryo UI" panose="020B0604030504040204" pitchFamily="50" charset="-128"/>
              </a:rPr>
              <a:t>2021</a:t>
            </a:r>
            <a:r>
              <a:rPr lang="ja-JP" altLang="en-US" sz="1200" dirty="0">
                <a:latin typeface="+mn-ea"/>
                <a:cs typeface="Meiryo UI" panose="020B0604030504040204" pitchFamily="50" charset="-128"/>
              </a:rPr>
              <a:t>年</a:t>
            </a:r>
            <a:r>
              <a:rPr lang="en-US" altLang="ja-JP" sz="1200" dirty="0">
                <a:latin typeface="+mn-ea"/>
                <a:cs typeface="Meiryo UI" panose="020B0604030504040204" pitchFamily="50" charset="-128"/>
              </a:rPr>
              <a:t>4</a:t>
            </a:r>
            <a:r>
              <a:rPr lang="ja-JP" altLang="en-US" sz="1200" dirty="0">
                <a:latin typeface="+mn-ea"/>
                <a:cs typeface="Meiryo UI" panose="020B0604030504040204" pitchFamily="50" charset="-128"/>
              </a:rPr>
              <a:t>月</a:t>
            </a:r>
            <a:r>
              <a:rPr lang="en-US" altLang="ja-JP" sz="1200" dirty="0">
                <a:latin typeface="+mn-ea"/>
                <a:cs typeface="Meiryo UI" panose="020B0604030504040204" pitchFamily="50" charset="-128"/>
              </a:rPr>
              <a:t>20</a:t>
            </a:r>
            <a:r>
              <a:rPr lang="ja-JP" altLang="en-US" sz="1200" dirty="0">
                <a:latin typeface="+mn-ea"/>
                <a:cs typeface="Meiryo UI" panose="020B0604030504040204" pitchFamily="50" charset="-128"/>
              </a:rPr>
              <a:t>日発出の「</a:t>
            </a:r>
            <a:r>
              <a:rPr lang="en-US" altLang="zh-TW" sz="1200" dirty="0">
                <a:latin typeface="+mn-ea"/>
                <a:cs typeface="Meiryo UI" panose="020B0604030504040204" pitchFamily="50" charset="-128"/>
              </a:rPr>
              <a:t>210420_</a:t>
            </a:r>
            <a:r>
              <a:rPr lang="zh-TW" altLang="en-US" sz="1200" dirty="0">
                <a:latin typeface="+mn-ea"/>
                <a:cs typeface="Meiryo UI" panose="020B0604030504040204" pitchFamily="50" charset="-128"/>
              </a:rPr>
              <a:t>提案依頼書（</a:t>
            </a:r>
            <a:r>
              <a:rPr lang="en-US" altLang="zh-TW" sz="1200" dirty="0">
                <a:latin typeface="+mn-ea"/>
                <a:cs typeface="Meiryo UI" panose="020B0604030504040204" pitchFamily="50" charset="-128"/>
              </a:rPr>
              <a:t>JR</a:t>
            </a:r>
            <a:r>
              <a:rPr lang="zh-TW" altLang="en-US" sz="1200" dirty="0">
                <a:latin typeface="+mn-ea"/>
                <a:cs typeface="Meiryo UI" panose="020B0604030504040204" pitchFamily="50" charset="-128"/>
              </a:rPr>
              <a:t>東海）</a:t>
            </a:r>
            <a:r>
              <a:rPr lang="en-US" altLang="zh-TW" sz="1200" dirty="0">
                <a:latin typeface="+mn-ea"/>
                <a:cs typeface="Meiryo UI" panose="020B0604030504040204" pitchFamily="50" charset="-128"/>
              </a:rPr>
              <a:t>.pdf</a:t>
            </a:r>
            <a:r>
              <a:rPr lang="ja-JP" altLang="en-US" sz="1200" dirty="0">
                <a:latin typeface="+mn-ea"/>
                <a:cs typeface="Meiryo UI" panose="020B0604030504040204" pitchFamily="50" charset="-128"/>
              </a:rPr>
              <a:t>」、「</a:t>
            </a:r>
            <a:r>
              <a:rPr lang="en-US" altLang="zh-TW" sz="1200" dirty="0">
                <a:latin typeface="+mn-ea"/>
                <a:cs typeface="Meiryo UI" panose="020B0604030504040204" pitchFamily="50" charset="-128"/>
              </a:rPr>
              <a:t>210422</a:t>
            </a:r>
            <a:r>
              <a:rPr lang="zh-TW" altLang="en-US" sz="1200" dirty="0">
                <a:latin typeface="+mn-ea"/>
                <a:cs typeface="Meiryo UI" panose="020B0604030504040204" pitchFamily="50" charset="-128"/>
              </a:rPr>
              <a:t>修正版</a:t>
            </a:r>
            <a:r>
              <a:rPr lang="en-US" altLang="zh-TW" sz="1200" dirty="0">
                <a:latin typeface="+mn-ea"/>
                <a:cs typeface="Meiryo UI" panose="020B0604030504040204" pitchFamily="50" charset="-128"/>
              </a:rPr>
              <a:t>_</a:t>
            </a:r>
            <a:r>
              <a:rPr lang="zh-TW" altLang="en-US" sz="1200" dirty="0">
                <a:latin typeface="+mn-ea"/>
                <a:cs typeface="Meiryo UI" panose="020B0604030504040204" pitchFamily="50" charset="-128"/>
              </a:rPr>
              <a:t>要件一覧（</a:t>
            </a:r>
            <a:r>
              <a:rPr lang="en-US" altLang="zh-TW" sz="1200" dirty="0">
                <a:latin typeface="+mn-ea"/>
                <a:cs typeface="Meiryo UI" panose="020B0604030504040204" pitchFamily="50" charset="-128"/>
              </a:rPr>
              <a:t>JR</a:t>
            </a:r>
            <a:r>
              <a:rPr lang="zh-TW" altLang="en-US" sz="1200" dirty="0">
                <a:latin typeface="+mn-ea"/>
                <a:cs typeface="Meiryo UI" panose="020B0604030504040204" pitchFamily="50" charset="-128"/>
              </a:rPr>
              <a:t>東海）</a:t>
            </a:r>
            <a:r>
              <a:rPr lang="en-US" altLang="zh-TW" sz="1200" dirty="0">
                <a:latin typeface="+mn-ea"/>
                <a:cs typeface="Meiryo UI" panose="020B0604030504040204" pitchFamily="50" charset="-128"/>
              </a:rPr>
              <a:t>.</a:t>
            </a:r>
            <a:r>
              <a:rPr lang="en-US" altLang="zh-TW" sz="1200" dirty="0" err="1">
                <a:latin typeface="+mn-ea"/>
                <a:cs typeface="Meiryo UI" panose="020B0604030504040204" pitchFamily="50" charset="-128"/>
              </a:rPr>
              <a:t>xlsx</a:t>
            </a:r>
            <a:r>
              <a:rPr lang="ja-JP" altLang="en-US" sz="1200" dirty="0">
                <a:latin typeface="+mn-ea"/>
                <a:cs typeface="Meiryo UI" panose="020B0604030504040204" pitchFamily="50" charset="-128"/>
              </a:rPr>
              <a:t>」および、</a:t>
            </a:r>
            <a:r>
              <a:rPr lang="ja-JP" altLang="en-US" sz="1200" dirty="0" smtClean="0">
                <a:latin typeface="+mn-ea"/>
                <a:cs typeface="Meiryo UI" panose="020B0604030504040204" pitchFamily="50" charset="-128"/>
              </a:rPr>
              <a:t>本提案書の記載内容に、プロジェクト開始後を含めて変更が生じた場合は、提案内容、見積金額、スケジュールなどに変更が生じる場合があります。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本提案は、弊社が全領域を受託させて頂く前提としているため、最終採用される製品の組み合わせ（他ベンダ様）によって、見積金額を含めた提案内容に変更が生じます。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本提案において、当社製品および弊社サービスの利用を前提としているものは、その納品物、権利帰属、</a:t>
            </a:r>
            <a:r>
              <a:rPr lang="en-US" altLang="ja-JP" sz="1200" dirty="0" smtClean="0">
                <a:latin typeface="+mn-ea"/>
                <a:cs typeface="Meiryo UI" panose="020B0604030504040204" pitchFamily="50" charset="-128"/>
              </a:rPr>
              <a:t>SLA</a:t>
            </a:r>
            <a:r>
              <a:rPr lang="ja-JP" altLang="en-US" sz="1200" dirty="0" err="1" smtClean="0">
                <a:latin typeface="+mn-ea"/>
                <a:cs typeface="Meiryo UI" panose="020B0604030504040204" pitchFamily="50" charset="-128"/>
              </a:rPr>
              <a:t>、</a:t>
            </a:r>
            <a:r>
              <a:rPr lang="ja-JP" altLang="en-US" sz="1200" dirty="0" smtClean="0">
                <a:latin typeface="+mn-ea"/>
                <a:cs typeface="Meiryo UI" panose="020B0604030504040204" pitchFamily="50" charset="-128"/>
              </a:rPr>
              <a:t>料金形態、保守サポート、最低利用年数などの利用条件全般に関して、利用時にご確認をいただく弊社利用規約に基づくものと致します。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弊社</a:t>
            </a:r>
            <a:r>
              <a:rPr lang="ja-JP" altLang="en-US" sz="1200" dirty="0" smtClean="0">
                <a:latin typeface="+mn-ea"/>
                <a:cs typeface="Meiryo UI" panose="020B0604030504040204" pitchFamily="50" charset="-128"/>
              </a:rPr>
              <a:t>製品</a:t>
            </a:r>
            <a:r>
              <a:rPr lang="ja-JP" altLang="en-US" sz="1200" dirty="0">
                <a:latin typeface="+mn-ea"/>
                <a:cs typeface="Meiryo UI" panose="020B0604030504040204" pitchFamily="50" charset="-128"/>
              </a:rPr>
              <a:t>および当社サービスの利用を</a:t>
            </a:r>
            <a:r>
              <a:rPr lang="ja-JP" altLang="en-US" sz="1200" dirty="0" smtClean="0">
                <a:latin typeface="+mn-ea"/>
                <a:cs typeface="Meiryo UI" panose="020B0604030504040204" pitchFamily="50" charset="-128"/>
              </a:rPr>
              <a:t>前提としているものに関する料金形態については、本提案書に記載の数量（決済端末台数、売上管理利用店舗数、会員数など）から変更が生じた場合は、</a:t>
            </a:r>
            <a:r>
              <a:rPr lang="ja-JP" altLang="en-US" sz="1200" dirty="0">
                <a:latin typeface="+mn-ea"/>
                <a:cs typeface="Meiryo UI" panose="020B0604030504040204" pitchFamily="50" charset="-128"/>
              </a:rPr>
              <a:t>弊社製品および当社サービスの</a:t>
            </a:r>
            <a:r>
              <a:rPr lang="ja-JP" altLang="en-US" sz="1200" dirty="0" smtClean="0">
                <a:latin typeface="+mn-ea"/>
                <a:cs typeface="Meiryo UI" panose="020B0604030504040204" pitchFamily="50" charset="-128"/>
              </a:rPr>
              <a:t>利用で規定の料金体系に基づいた料金形態を適用させて頂きます。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各工程における要件定義工程（要件確認）は、確定見積金額、以降工程については概算見積金額とさせて頂いております。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要件定義工程はフェージング契約とし、要件定義工程完了後に購入</a:t>
            </a:r>
            <a:r>
              <a:rPr lang="ja-JP" altLang="en-US" sz="1200" dirty="0" smtClean="0">
                <a:latin typeface="+mn-ea"/>
                <a:cs typeface="Meiryo UI" panose="020B0604030504040204" pitchFamily="50" charset="-128"/>
              </a:rPr>
              <a:t>機器・設計</a:t>
            </a:r>
            <a:r>
              <a:rPr lang="ja-JP" altLang="en-US" sz="1200" dirty="0">
                <a:latin typeface="+mn-ea"/>
                <a:cs typeface="Meiryo UI" panose="020B0604030504040204" pitchFamily="50" charset="-128"/>
              </a:rPr>
              <a:t>工程以降の開発に関する正式見積書を提出できることといたします。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各工程に関わる契約形態は以下の通りとします。</a:t>
            </a:r>
            <a:endParaRPr lang="en-US" altLang="ja-JP" sz="1200" dirty="0">
              <a:latin typeface="+mn-ea"/>
              <a:cs typeface="Meiryo UI" panose="020B0604030504040204" pitchFamily="50" charset="-128"/>
            </a:endParaRPr>
          </a:p>
          <a:p>
            <a:pPr marL="819083" lvl="1" indent="-180975">
              <a:buFont typeface="Arial" pitchFamily="34" charset="0"/>
              <a:buChar char="•"/>
              <a:defRPr/>
            </a:pPr>
            <a:r>
              <a:rPr lang="ja-JP" altLang="en-US" sz="1200" dirty="0">
                <a:latin typeface="+mn-ea"/>
                <a:cs typeface="Meiryo UI" panose="020B0604030504040204" pitchFamily="50" charset="-128"/>
              </a:rPr>
              <a:t>要件定義工程：　</a:t>
            </a:r>
            <a:r>
              <a:rPr lang="ja-JP" altLang="en-US" sz="1200" dirty="0" smtClean="0">
                <a:latin typeface="+mn-ea"/>
                <a:cs typeface="Meiryo UI" panose="020B0604030504040204" pitchFamily="50" charset="-128"/>
              </a:rPr>
              <a:t>凖委任契約</a:t>
            </a:r>
            <a:endParaRPr lang="en-US" altLang="ja-JP" sz="1200" dirty="0">
              <a:latin typeface="+mn-ea"/>
              <a:cs typeface="Meiryo UI" panose="020B0604030504040204" pitchFamily="50" charset="-128"/>
            </a:endParaRPr>
          </a:p>
          <a:p>
            <a:pPr marL="819083" lvl="1" indent="-180975">
              <a:buFont typeface="Arial" pitchFamily="34" charset="0"/>
              <a:buChar char="•"/>
              <a:defRPr/>
            </a:pPr>
            <a:r>
              <a:rPr lang="zh-TW" altLang="en-US" sz="1200" dirty="0">
                <a:latin typeface="+mn-ea"/>
                <a:cs typeface="Meiryo UI" panose="020B0604030504040204" pitchFamily="50" charset="-128"/>
              </a:rPr>
              <a:t>設計（外部設計</a:t>
            </a:r>
            <a:r>
              <a:rPr lang="en-US" altLang="zh-TW" sz="1200" dirty="0">
                <a:latin typeface="+mn-ea"/>
                <a:cs typeface="Meiryo UI" panose="020B0604030504040204" pitchFamily="50" charset="-128"/>
              </a:rPr>
              <a:t>/</a:t>
            </a:r>
            <a:r>
              <a:rPr lang="zh-TW" altLang="en-US" sz="1200" dirty="0">
                <a:latin typeface="+mn-ea"/>
                <a:cs typeface="Meiryo UI" panose="020B0604030504040204" pitchFamily="50" charset="-128"/>
              </a:rPr>
              <a:t>内部設計）、開発（製造</a:t>
            </a:r>
            <a:r>
              <a:rPr lang="en-US" altLang="zh-TW" sz="1200" dirty="0">
                <a:latin typeface="+mn-ea"/>
                <a:cs typeface="Meiryo UI" panose="020B0604030504040204" pitchFamily="50" charset="-128"/>
              </a:rPr>
              <a:t>/</a:t>
            </a:r>
            <a:r>
              <a:rPr lang="zh-TW" altLang="en-US" sz="1200" dirty="0">
                <a:latin typeface="+mn-ea"/>
                <a:cs typeface="Meiryo UI" panose="020B0604030504040204" pitchFamily="50" charset="-128"/>
              </a:rPr>
              <a:t>単体試験）、試験（内部結合</a:t>
            </a:r>
            <a:r>
              <a:rPr lang="en-US" altLang="zh-TW" sz="1200" dirty="0">
                <a:latin typeface="+mn-ea"/>
                <a:cs typeface="Meiryo UI" panose="020B0604030504040204" pitchFamily="50" charset="-128"/>
              </a:rPr>
              <a:t>/</a:t>
            </a:r>
            <a:r>
              <a:rPr lang="zh-TW" altLang="en-US" sz="1200" dirty="0">
                <a:latin typeface="+mn-ea"/>
                <a:cs typeface="Meiryo UI" panose="020B0604030504040204" pitchFamily="50" charset="-128"/>
              </a:rPr>
              <a:t>外部結合）　：　請負契約（一括契約）</a:t>
            </a:r>
            <a:endParaRPr lang="en-US" altLang="zh-TW" sz="1200" dirty="0">
              <a:latin typeface="+mn-ea"/>
              <a:cs typeface="Meiryo UI" panose="020B0604030504040204" pitchFamily="50" charset="-128"/>
            </a:endParaRPr>
          </a:p>
          <a:p>
            <a:pPr marL="819083" lvl="1" indent="-180975">
              <a:buFont typeface="Arial" pitchFamily="34" charset="0"/>
              <a:buChar char="•"/>
              <a:defRPr/>
            </a:pPr>
            <a:r>
              <a:rPr lang="zh-TW" altLang="en-US" sz="1200" dirty="0">
                <a:latin typeface="+mn-ea"/>
                <a:cs typeface="Meiryo UI" panose="020B0604030504040204" pitchFamily="50" charset="-128"/>
              </a:rPr>
              <a:t>外部結合試験　：　準委任契約</a:t>
            </a:r>
            <a:endParaRPr lang="en-US" altLang="zh-TW" sz="1200" dirty="0">
              <a:latin typeface="+mn-ea"/>
              <a:cs typeface="Meiryo UI" panose="020B0604030504040204" pitchFamily="50" charset="-128"/>
            </a:endParaRPr>
          </a:p>
          <a:p>
            <a:pPr marL="819083" lvl="1" indent="-180975">
              <a:buFont typeface="Arial" pitchFamily="34" charset="0"/>
              <a:buChar char="•"/>
              <a:defRPr/>
            </a:pPr>
            <a:r>
              <a:rPr lang="ja-JP" altLang="en-US" sz="1200" dirty="0" smtClean="0">
                <a:latin typeface="+mn-ea"/>
                <a:cs typeface="Meiryo UI" panose="020B0604030504040204" pitchFamily="50" charset="-128"/>
              </a:rPr>
              <a:t>移行・導入</a:t>
            </a:r>
            <a:r>
              <a:rPr lang="ja-JP" altLang="en-US" sz="1200" dirty="0">
                <a:latin typeface="+mn-ea"/>
                <a:cs typeface="Meiryo UI" panose="020B0604030504040204" pitchFamily="50" charset="-128"/>
              </a:rPr>
              <a:t>対応　：　準委任契約　　</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準委任契約の作業については、</a:t>
            </a:r>
            <a:r>
              <a:rPr lang="en-US" altLang="ja-JP" sz="1200" dirty="0">
                <a:latin typeface="+mn-ea"/>
                <a:cs typeface="Meiryo UI" panose="020B0604030504040204" pitchFamily="50" charset="-128"/>
              </a:rPr>
              <a:t>1</a:t>
            </a:r>
            <a:r>
              <a:rPr lang="ja-JP" altLang="en-US" sz="1200" dirty="0">
                <a:latin typeface="+mn-ea"/>
                <a:cs typeface="Meiryo UI" panose="020B0604030504040204" pitchFamily="50" charset="-128"/>
              </a:rPr>
              <a:t>人月</a:t>
            </a:r>
            <a:r>
              <a:rPr lang="en-US" altLang="ja-JP" sz="1200" dirty="0">
                <a:latin typeface="+mn-ea"/>
                <a:cs typeface="Meiryo UI" panose="020B0604030504040204" pitchFamily="50" charset="-128"/>
              </a:rPr>
              <a:t>160</a:t>
            </a:r>
            <a:r>
              <a:rPr lang="ja-JP" altLang="en-US" sz="1200" dirty="0">
                <a:latin typeface="+mn-ea"/>
                <a:cs typeface="Meiryo UI" panose="020B0604030504040204" pitchFamily="50" charset="-128"/>
              </a:rPr>
              <a:t>時間を前提としております。稼働時間</a:t>
            </a:r>
            <a:r>
              <a:rPr lang="ja-JP" altLang="en-US" sz="1200" dirty="0" smtClean="0">
                <a:latin typeface="+mn-ea"/>
                <a:cs typeface="Meiryo UI" panose="020B0604030504040204" pitchFamily="50" charset="-128"/>
              </a:rPr>
              <a:t>が増加</a:t>
            </a:r>
            <a:r>
              <a:rPr lang="ja-JP" altLang="en-US" sz="1200" dirty="0">
                <a:latin typeface="+mn-ea"/>
                <a:cs typeface="Meiryo UI" panose="020B0604030504040204" pitchFamily="50" charset="-128"/>
              </a:rPr>
              <a:t>する、若しくは</a:t>
            </a:r>
            <a:r>
              <a:rPr lang="ja-JP" altLang="en-US" sz="1200" dirty="0" smtClean="0">
                <a:latin typeface="+mn-ea"/>
                <a:cs typeface="Meiryo UI" panose="020B0604030504040204" pitchFamily="50" charset="-128"/>
              </a:rPr>
              <a:t>夜間・休日</a:t>
            </a:r>
            <a:r>
              <a:rPr lang="ja-JP" altLang="en-US" sz="1200" dirty="0">
                <a:latin typeface="+mn-ea"/>
                <a:cs typeface="Meiryo UI" panose="020B0604030504040204" pitchFamily="50" charset="-128"/>
              </a:rPr>
              <a:t>作業が必要となった場合は対応の可否を</a:t>
            </a:r>
            <a:r>
              <a:rPr lang="ja-JP" altLang="en-US" sz="1200" dirty="0" smtClean="0">
                <a:latin typeface="+mn-ea"/>
                <a:cs typeface="Meiryo UI" panose="020B0604030504040204" pitchFamily="50" charset="-128"/>
              </a:rPr>
              <a:t>含め、別途お見積りの上、調整させて</a:t>
            </a:r>
            <a:r>
              <a:rPr lang="ja-JP" altLang="en-US" sz="1200" dirty="0">
                <a:latin typeface="+mn-ea"/>
                <a:cs typeface="Meiryo UI" panose="020B0604030504040204" pitchFamily="50" charset="-128"/>
              </a:rPr>
              <a:t>頂きます。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要件定義工程費用について、要件、開発スコープの</a:t>
            </a:r>
            <a:r>
              <a:rPr lang="ja-JP" altLang="en-US" sz="1200" dirty="0" smtClean="0">
                <a:latin typeface="+mn-ea"/>
                <a:cs typeface="Meiryo UI" panose="020B0604030504040204" pitchFamily="50" charset="-128"/>
              </a:rPr>
              <a:t>追加・変更・削除</a:t>
            </a:r>
            <a:r>
              <a:rPr lang="ja-JP" altLang="en-US" sz="1200" dirty="0">
                <a:latin typeface="+mn-ea"/>
                <a:cs typeface="Meiryo UI" panose="020B0604030504040204" pitchFamily="50" charset="-128"/>
              </a:rPr>
              <a:t>が発生した場合や、貴社要求や仕様決定遅れによる工程計画の遅延が発生した場合は協議のうえ要件定義工程費用を再度お見積りいたします。</a:t>
            </a:r>
          </a:p>
          <a:p>
            <a:pPr marL="361950" indent="-180975">
              <a:buFont typeface="Arial" pitchFamily="34" charset="0"/>
              <a:buChar char="•"/>
              <a:defRPr/>
            </a:pPr>
            <a:r>
              <a:rPr lang="ja-JP" altLang="en-US" sz="1200" dirty="0">
                <a:latin typeface="+mn-ea"/>
                <a:cs typeface="Meiryo UI" panose="020B0604030504040204" pitchFamily="50" charset="-128"/>
              </a:rPr>
              <a:t>要件定義工程を円滑に進めるに際し、貴社ご担当者</a:t>
            </a:r>
            <a:r>
              <a:rPr lang="ja-JP" altLang="en-US" sz="1200" dirty="0" smtClean="0">
                <a:latin typeface="+mn-ea"/>
                <a:cs typeface="Meiryo UI" panose="020B0604030504040204" pitchFamily="50" charset="-128"/>
              </a:rPr>
              <a:t>様・決定権者</a:t>
            </a:r>
            <a:r>
              <a:rPr lang="ja-JP" altLang="en-US" sz="1200" dirty="0">
                <a:latin typeface="+mn-ea"/>
                <a:cs typeface="Meiryo UI" panose="020B0604030504040204" pitchFamily="50" charset="-128"/>
              </a:rPr>
              <a:t>様のご協力が必要不可欠です。仕様理解度が高い業務有識者様、システム有識者様</a:t>
            </a:r>
            <a:r>
              <a:rPr lang="ja-JP" altLang="en-US" sz="1200" dirty="0" smtClean="0">
                <a:latin typeface="+mn-ea"/>
                <a:cs typeface="Meiryo UI" panose="020B0604030504040204" pitchFamily="50" charset="-128"/>
              </a:rPr>
              <a:t>、現行ベンダ</a:t>
            </a:r>
            <a:r>
              <a:rPr lang="ja-JP" altLang="en-US" sz="1200" dirty="0">
                <a:latin typeface="+mn-ea"/>
                <a:cs typeface="Meiryo UI" panose="020B0604030504040204" pitchFamily="50" charset="-128"/>
              </a:rPr>
              <a:t>様のご協力をよろしくお願いします</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marL="180975">
              <a:defRPr/>
            </a:pPr>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41065229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2.1. </a:t>
            </a:r>
            <a:r>
              <a:rPr lang="ja-JP" altLang="en-US" dirty="0" smtClean="0"/>
              <a:t>見積前提条件　全体（</a:t>
            </a:r>
            <a:r>
              <a:rPr lang="en-US" altLang="ja-JP" dirty="0"/>
              <a:t>2</a:t>
            </a:r>
            <a:r>
              <a:rPr lang="en-US" altLang="ja-JP" dirty="0" smtClean="0"/>
              <a:t>/4</a:t>
            </a:r>
            <a:r>
              <a:rPr lang="ja-JP" altLang="en-US" dirty="0" smtClean="0"/>
              <a:t>）</a:t>
            </a:r>
            <a:endParaRPr kumimoji="1" lang="ja-JP" altLang="en-US" dirty="0"/>
          </a:p>
        </p:txBody>
      </p:sp>
      <p:sp>
        <p:nvSpPr>
          <p:cNvPr id="6" name="テキスト ボックス 5"/>
          <p:cNvSpPr txBox="1">
            <a:spLocks noChangeArrowheads="1"/>
          </p:cNvSpPr>
          <p:nvPr/>
        </p:nvSpPr>
        <p:spPr bwMode="auto">
          <a:xfrm>
            <a:off x="249779" y="1039472"/>
            <a:ext cx="9376135" cy="4893647"/>
          </a:xfrm>
          <a:prstGeom prst="rect">
            <a:avLst/>
          </a:prstGeom>
          <a:noFill/>
          <a:ln w="9525">
            <a:noFill/>
            <a:miter lim="800000"/>
            <a:headEnd/>
            <a:tailEnd/>
          </a:ln>
        </p:spPr>
        <p:txBody>
          <a:bodyPr wrap="square">
            <a:spAutoFit/>
          </a:bodyPr>
          <a:lstStyle/>
          <a:p>
            <a:pPr marL="228600" indent="-228600">
              <a:buAutoNum type="arabicPeriod"/>
              <a:defRPr/>
            </a:pPr>
            <a:r>
              <a:rPr lang="ja-JP" altLang="en-US" sz="1200" b="1" dirty="0" smtClean="0">
                <a:solidFill>
                  <a:schemeClr val="accent2"/>
                </a:solidFill>
                <a:latin typeface="+mn-ea"/>
                <a:cs typeface="Meiryo UI" panose="020B0604030504040204" pitchFamily="50" charset="-128"/>
              </a:rPr>
              <a:t>見積全般（つづき）</a:t>
            </a:r>
            <a:endParaRPr lang="en-US" altLang="ja-JP" sz="1200" b="1" dirty="0" smtClean="0">
              <a:solidFill>
                <a:schemeClr val="accent2"/>
              </a:solidFill>
              <a:latin typeface="+mn-ea"/>
              <a:cs typeface="Meiryo UI" panose="020B0604030504040204" pitchFamily="50" charset="-128"/>
            </a:endParaRPr>
          </a:p>
          <a:p>
            <a:pPr>
              <a:defRPr/>
            </a:pPr>
            <a:endParaRPr lang="en-US" altLang="ja-JP" sz="1200" b="1" dirty="0" smtClean="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要件定義工程ではパッケージ標準ドキュメントも利用して、貴社要件に対する</a:t>
            </a:r>
            <a:r>
              <a:rPr lang="en-US" altLang="ja-JP" sz="1200" dirty="0" err="1">
                <a:latin typeface="+mn-ea"/>
                <a:cs typeface="Meiryo UI" panose="020B0604030504040204" pitchFamily="50" charset="-128"/>
              </a:rPr>
              <a:t>Fit&amp;Gap</a:t>
            </a:r>
            <a:r>
              <a:rPr lang="ja-JP" altLang="en-US" sz="1200" dirty="0">
                <a:latin typeface="+mn-ea"/>
                <a:cs typeface="Meiryo UI" panose="020B0604030504040204" pitchFamily="50" charset="-128"/>
              </a:rPr>
              <a:t>実施を前提としております。対面でのご説明を基本としますが、貴社内での共有・内容確認のご協力をお願いたします。</a:t>
            </a:r>
          </a:p>
          <a:p>
            <a:pPr marL="361950" indent="-180975">
              <a:buFont typeface="Arial" pitchFamily="34" charset="0"/>
              <a:buChar char="•"/>
              <a:defRPr/>
            </a:pPr>
            <a:r>
              <a:rPr lang="ja-JP" altLang="en-US" sz="1200" dirty="0">
                <a:latin typeface="+mn-ea"/>
                <a:cs typeface="Meiryo UI" panose="020B0604030504040204" pitchFamily="50" charset="-128"/>
              </a:rPr>
              <a:t>仕様決定・承認遅れなど、貴社都合によりスケジュールが遅延する場合は契約納期・金額の見直しを行わせていただく場合がございます。</a:t>
            </a:r>
          </a:p>
          <a:p>
            <a:pPr marL="361950" indent="-180975">
              <a:buFont typeface="Arial" pitchFamily="34" charset="0"/>
              <a:buChar char="•"/>
              <a:defRPr/>
            </a:pPr>
            <a:r>
              <a:rPr lang="ja-JP" altLang="en-US" sz="1200" dirty="0">
                <a:latin typeface="+mn-ea"/>
                <a:cs typeface="Meiryo UI" panose="020B0604030504040204" pitchFamily="50" charset="-128"/>
              </a:rPr>
              <a:t>要件定義工程の完了をもって仕様凍結と致します。以降の仕様変更は、貴社ならびに弊社の書面での合意を持ってなされることとし、お見積・スケジュールに変更がある場合は、再提示いたします。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本プロジェクトの開発要員の作業場所、ノート</a:t>
            </a:r>
            <a:r>
              <a:rPr lang="en-US" altLang="ja-JP" sz="1200" dirty="0">
                <a:latin typeface="+mn-ea"/>
                <a:cs typeface="Meiryo UI" panose="020B0604030504040204" pitchFamily="50" charset="-128"/>
              </a:rPr>
              <a:t>PC</a:t>
            </a:r>
            <a:r>
              <a:rPr lang="ja-JP" altLang="en-US" sz="1200" dirty="0" err="1">
                <a:latin typeface="+mn-ea"/>
                <a:cs typeface="Meiryo UI" panose="020B0604030504040204" pitchFamily="50" charset="-128"/>
              </a:rPr>
              <a:t>、</a:t>
            </a:r>
            <a:r>
              <a:rPr lang="ja-JP" altLang="en-US" sz="1200" dirty="0">
                <a:latin typeface="+mn-ea"/>
                <a:cs typeface="Meiryo UI" panose="020B0604030504040204" pitchFamily="50" charset="-128"/>
              </a:rPr>
              <a:t>回線等の環境について、ご準備くださいますようお願いします。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本プロジェクトの推進にあたって、適宜貴社から必要ドキュメント、情報、データを提示いただく想定です。基本的に弊社側のスケジュールに沿う形で遅滞無くご提示頂きますようお願いいたします。納期遅延に影響が出る事象が発生した場合（外部システム起因による遅延等含む）、</a:t>
            </a:r>
            <a:r>
              <a:rPr lang="ja-JP" altLang="en-US" sz="1200" dirty="0" smtClean="0">
                <a:latin typeface="+mn-ea"/>
                <a:cs typeface="Meiryo UI" panose="020B0604030504040204" pitchFamily="50" charset="-128"/>
              </a:rPr>
              <a:t>別途</a:t>
            </a:r>
            <a:r>
              <a:rPr lang="ja-JP" altLang="en-US" sz="1200" dirty="0">
                <a:latin typeface="+mn-ea"/>
                <a:cs typeface="Meiryo UI" panose="020B0604030504040204" pitchFamily="50" charset="-128"/>
              </a:rPr>
              <a:t>協議</a:t>
            </a:r>
            <a:r>
              <a:rPr lang="ja-JP" altLang="en-US" sz="1200" dirty="0" smtClean="0">
                <a:latin typeface="+mn-ea"/>
                <a:cs typeface="Meiryo UI" panose="020B0604030504040204" pitchFamily="50" charset="-128"/>
              </a:rPr>
              <a:t>の</a:t>
            </a:r>
            <a:r>
              <a:rPr lang="ja-JP" altLang="en-US" sz="1200" dirty="0">
                <a:latin typeface="+mn-ea"/>
                <a:cs typeface="Meiryo UI" panose="020B0604030504040204" pitchFamily="50" charset="-128"/>
              </a:rPr>
              <a:t>上、再見積もりさせていただきます。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プロジェクトが中断された場合、中断時点まで要した費用をご請求させていただけるものとします</a:t>
            </a:r>
            <a:r>
              <a:rPr lang="ja-JP" altLang="en-US" sz="1200" dirty="0" smtClean="0">
                <a:latin typeface="+mn-ea"/>
                <a:cs typeface="Meiryo UI" panose="020B0604030504040204" pitchFamily="50" charset="-128"/>
              </a:rPr>
              <a:t>。</a:t>
            </a:r>
            <a:endParaRPr lang="en-US" altLang="ja-JP" sz="1200" b="1" dirty="0">
              <a:latin typeface="+mn-ea"/>
              <a:cs typeface="Meiryo UI" panose="020B0604030504040204" pitchFamily="50" charset="-128"/>
            </a:endParaRPr>
          </a:p>
          <a:p>
            <a:pPr marL="355600" indent="-174625">
              <a:defRPr/>
            </a:pPr>
            <a:r>
              <a:rPr lang="ja-JP" altLang="en-US" sz="1200" dirty="0" smtClean="0">
                <a:latin typeface="+mn-ea"/>
                <a:cs typeface="Meiryo UI" panose="020B0604030504040204" pitchFamily="50" charset="-128"/>
              </a:rPr>
              <a:t>・　記載</a:t>
            </a:r>
            <a:r>
              <a:rPr lang="ja-JP" altLang="en-US" sz="1200" dirty="0">
                <a:latin typeface="+mn-ea"/>
                <a:cs typeface="Meiryo UI" panose="020B0604030504040204" pitchFamily="50" charset="-128"/>
              </a:rPr>
              <a:t>したスケジュール</a:t>
            </a:r>
            <a:r>
              <a:rPr lang="ja-JP" altLang="en-US" sz="1200" dirty="0" smtClean="0">
                <a:latin typeface="+mn-ea"/>
                <a:cs typeface="Meiryo UI" panose="020B0604030504040204" pitchFamily="50" charset="-128"/>
              </a:rPr>
              <a:t>及び見積金額は、本提案から</a:t>
            </a:r>
            <a:r>
              <a:rPr lang="en-US" altLang="ja-JP" sz="1200" dirty="0" smtClean="0">
                <a:latin typeface="+mn-ea"/>
                <a:cs typeface="Meiryo UI" panose="020B0604030504040204" pitchFamily="50" charset="-128"/>
              </a:rPr>
              <a:t>1</a:t>
            </a:r>
            <a:r>
              <a:rPr lang="ja-JP" altLang="en-US" sz="1200" dirty="0" smtClean="0">
                <a:latin typeface="+mn-ea"/>
                <a:cs typeface="Meiryo UI" panose="020B0604030504040204" pitchFamily="50" charset="-128"/>
              </a:rPr>
              <a:t>か月以内（</a:t>
            </a:r>
            <a:r>
              <a:rPr lang="en-US" altLang="ja-JP" sz="1200" dirty="0" smtClean="0">
                <a:latin typeface="+mn-ea"/>
                <a:cs typeface="Meiryo UI" panose="020B0604030504040204" pitchFamily="50" charset="-128"/>
              </a:rPr>
              <a:t>2021</a:t>
            </a:r>
            <a:r>
              <a:rPr lang="ja-JP" altLang="en-US" sz="1200" dirty="0" smtClean="0">
                <a:latin typeface="+mn-ea"/>
                <a:cs typeface="Meiryo UI" panose="020B0604030504040204" pitchFamily="50" charset="-128"/>
              </a:rPr>
              <a:t>年</a:t>
            </a:r>
            <a:r>
              <a:rPr lang="en-US" altLang="ja-JP" sz="1200" dirty="0" smtClean="0">
                <a:latin typeface="+mn-ea"/>
                <a:cs typeface="Meiryo UI" panose="020B0604030504040204" pitchFamily="50" charset="-128"/>
              </a:rPr>
              <a:t>6</a:t>
            </a:r>
            <a:r>
              <a:rPr lang="ja-JP" altLang="en-US" sz="1200" dirty="0" smtClean="0">
                <a:latin typeface="+mn-ea"/>
                <a:cs typeface="Meiryo UI" panose="020B0604030504040204" pitchFamily="50" charset="-128"/>
              </a:rPr>
              <a:t>月</a:t>
            </a:r>
            <a:r>
              <a:rPr lang="en-US" altLang="ja-JP" sz="1200" dirty="0">
                <a:latin typeface="+mn-ea"/>
                <a:cs typeface="Meiryo UI" panose="020B0604030504040204" pitchFamily="50" charset="-128"/>
              </a:rPr>
              <a:t>18</a:t>
            </a:r>
            <a:r>
              <a:rPr lang="ja-JP" altLang="en-US" sz="1200" dirty="0" smtClean="0">
                <a:latin typeface="+mn-ea"/>
                <a:cs typeface="Meiryo UI" panose="020B0604030504040204" pitchFamily="50" charset="-128"/>
              </a:rPr>
              <a:t>日まで）に</a:t>
            </a:r>
            <a:r>
              <a:rPr lang="ja-JP" altLang="en-US" sz="1200" dirty="0">
                <a:latin typeface="+mn-ea"/>
                <a:cs typeface="Meiryo UI" panose="020B0604030504040204" pitchFamily="50" charset="-128"/>
              </a:rPr>
              <a:t>、ご注文の意思表示を書面にて頂くことを前提としております。意思表示が遅れる場合には、別途協議の上、スケジュール</a:t>
            </a:r>
            <a:r>
              <a:rPr lang="ja-JP" altLang="en-US" sz="1200" dirty="0" smtClean="0">
                <a:latin typeface="+mn-ea"/>
                <a:cs typeface="Meiryo UI" panose="020B0604030504040204" pitchFamily="50" charset="-128"/>
              </a:rPr>
              <a:t>並び見積金額を</a:t>
            </a:r>
            <a:r>
              <a:rPr lang="ja-JP" altLang="en-US" sz="1200" dirty="0">
                <a:latin typeface="+mn-ea"/>
                <a:cs typeface="Meiryo UI" panose="020B0604030504040204" pitchFamily="50" charset="-128"/>
              </a:rPr>
              <a:t>見直させて頂く場合が御座います。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検収は別途定める品質</a:t>
            </a:r>
            <a:r>
              <a:rPr lang="ja-JP" altLang="en-US" sz="1200" dirty="0" smtClean="0">
                <a:latin typeface="+mn-ea"/>
                <a:cs typeface="Meiryo UI" panose="020B0604030504040204" pitchFamily="50" charset="-128"/>
              </a:rPr>
              <a:t>基準（双方</a:t>
            </a:r>
            <a:r>
              <a:rPr lang="ja-JP" altLang="en-US" sz="1200" dirty="0">
                <a:latin typeface="+mn-ea"/>
                <a:cs typeface="Meiryo UI" panose="020B0604030504040204" pitchFamily="50" charset="-128"/>
              </a:rPr>
              <a:t>が合意した</a:t>
            </a:r>
            <a:r>
              <a:rPr lang="ja-JP" altLang="en-US" sz="1200" dirty="0" smtClean="0">
                <a:latin typeface="+mn-ea"/>
                <a:cs typeface="Meiryo UI" panose="020B0604030504040204" pitchFamily="50" charset="-128"/>
              </a:rPr>
              <a:t>基準）に</a:t>
            </a:r>
            <a:r>
              <a:rPr lang="ja-JP" altLang="en-US" sz="1200" dirty="0">
                <a:latin typeface="+mn-ea"/>
                <a:cs typeface="Meiryo UI" panose="020B0604030504040204" pitchFamily="50" charset="-128"/>
              </a:rPr>
              <a:t>基づき検査いただくものとします。請負契約に関わる検収期間は納品後</a:t>
            </a:r>
            <a:r>
              <a:rPr lang="en-US" altLang="ja-JP" sz="1200" dirty="0">
                <a:latin typeface="+mn-ea"/>
                <a:cs typeface="Meiryo UI" panose="020B0604030504040204" pitchFamily="50" charset="-128"/>
              </a:rPr>
              <a:t>2</a:t>
            </a:r>
            <a:r>
              <a:rPr lang="ja-JP" altLang="en-US" sz="1200" dirty="0">
                <a:latin typeface="+mn-ea"/>
                <a:cs typeface="Meiryo UI" panose="020B0604030504040204" pitchFamily="50" charset="-128"/>
              </a:rPr>
              <a:t>週間といたします。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本資料に記載なき事項は、別途協議の上、ご決定とさせていただきます。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ご提示価格に消費税は含まれておりません。別途お預かりさせていただきます。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消費税増税に関しては、税法に則ることと致します</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2</a:t>
            </a:r>
            <a:r>
              <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スケジュール</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本提案書にて提示するスケジュールは、要件定義工程の期間は正式スケジュールと</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し、要件定義結果（カスタマイズの要否等）から設計工程以降のスケジュールを見直しさせていただく場合がございます。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貴社都合によりスケジュールが大きく遅延した場合には、別途ご契約条件を含め貴社と調整できることとします。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59087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2.1. </a:t>
            </a:r>
            <a:r>
              <a:rPr lang="ja-JP" altLang="en-US" dirty="0" smtClean="0"/>
              <a:t>見積前提条件　全体（</a:t>
            </a:r>
            <a:r>
              <a:rPr lang="en-US" altLang="ja-JP" dirty="0"/>
              <a:t>3</a:t>
            </a:r>
            <a:r>
              <a:rPr lang="en-US" altLang="ja-JP" dirty="0" smtClean="0"/>
              <a:t>/4</a:t>
            </a:r>
            <a:r>
              <a:rPr lang="ja-JP" altLang="en-US" dirty="0" smtClean="0"/>
              <a:t>）</a:t>
            </a:r>
            <a:endParaRPr kumimoji="1" lang="ja-JP" altLang="en-US" dirty="0"/>
          </a:p>
        </p:txBody>
      </p:sp>
      <p:sp>
        <p:nvSpPr>
          <p:cNvPr id="5" name="テキスト ボックス 4"/>
          <p:cNvSpPr txBox="1">
            <a:spLocks noChangeArrowheads="1"/>
          </p:cNvSpPr>
          <p:nvPr/>
        </p:nvSpPr>
        <p:spPr bwMode="auto">
          <a:xfrm>
            <a:off x="213360" y="1022582"/>
            <a:ext cx="9337040" cy="5632311"/>
          </a:xfrm>
          <a:prstGeom prst="rect">
            <a:avLst/>
          </a:prstGeom>
          <a:noFill/>
          <a:ln w="9525">
            <a:noFill/>
            <a:miter lim="800000"/>
            <a:headEnd/>
            <a:tailEnd/>
          </a:ln>
        </p:spPr>
        <p:txBody>
          <a:bodyPr wrap="square">
            <a:spAutoFit/>
          </a:bodyPr>
          <a:lstStyle/>
          <a:p>
            <a:pPr>
              <a:defRPr/>
            </a:pP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３．瑕疵</a:t>
            </a:r>
            <a:r>
              <a:rPr lang="ja-JP" altLang="en-US"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担保、損害賠償に</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ついて</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貴社カスタマイズ部分の請負契約に基づく成果物の保証期間（契約不適合責任期間）は、デジタルバックオフィス、</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CAFIS Arch</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CAFIS Explorer</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それぞれの利用規約に準ずることとします。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弊社の責任により生じた瑕疵についてのみを責任範囲とし、該当部分の無償修補のみを実施致します。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本プロジェクトにかかる契約に違反して相手方に損害を与えた場合は、損害発生の直接原因となった個別契約で定める契約金額を上限として損害賠償を請求できるものといたします。尚、損害の範囲は通常かつ直接の損害とし、天変地異その他の不可抗力により生じた損害、自己の責に帰すべき事由により生じた損害および逸失利益は含まれないものといたしま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外部クラウドサービスで発生した障害、および損害などに関する責任については、弊社は負わないものとします。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80975">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lvl="0">
              <a:defRPr/>
            </a:pPr>
            <a:r>
              <a:rPr lang="en-US" altLang="ja-JP"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rPr>
              <a:t>4. </a:t>
            </a:r>
            <a:r>
              <a:rPr lang="ja-JP" altLang="en-US"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rPr>
              <a:t>著作権・</a:t>
            </a:r>
            <a:r>
              <a:rPr lang="ja-JP" altLang="en-US"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所有権</a:t>
            </a:r>
            <a:endPar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lvl="0">
              <a:defRPr/>
            </a:pPr>
            <a:endParaRPr lang="en-US" altLang="ja-JP"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本プロジェクトで弊社が作成した著作物（実施に伴う設計書、ソフトウェア等の成果物）等の知的所有権は、カスタマイズ部分においても弊社に帰属するものとします。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lvl="0">
              <a:defRPr/>
            </a:pPr>
            <a:r>
              <a:rPr lang="en-US" altLang="ja-JP"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rPr>
              <a:t>5. </a:t>
            </a:r>
            <a:r>
              <a:rPr lang="ja-JP" altLang="en-US"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rPr>
              <a:t>個人情報の取扱に</a:t>
            </a:r>
            <a:r>
              <a:rPr lang="ja-JP" altLang="en-US"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ついて</a:t>
            </a:r>
            <a:endPar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lvl="0">
              <a:defRPr/>
            </a:pPr>
            <a:endParaRPr lang="en-US" altLang="ja-JP"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本プロジェクトにおいて、ポイント管理に関するデータ移行を除き個人情報に該当する情報の利用は想定しておりません。貴社指定により個人情報に該当する情報がある場合は、マスキング処理を行った上でご提供いただく前提といたします。また、その際、個人情報に該当する情報を書面にてご提示いただくものといた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ポイント管理に関するデータ移行時の個人情報の取扱については、別途定めることとします。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lvl="0">
              <a:defRPr/>
            </a:pPr>
            <a:endPar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6. </a:t>
            </a:r>
            <a:r>
              <a:rPr lang="ja-JP" altLang="en-US" sz="1200" b="1" dirty="0">
                <a:solidFill>
                  <a:srgbClr val="6785C1"/>
                </a:solidFill>
                <a:latin typeface="Meiryo UI" panose="020B0604030504040204" pitchFamily="50" charset="-128"/>
                <a:ea typeface="Meiryo UI" panose="020B0604030504040204" pitchFamily="50" charset="-128"/>
                <a:cs typeface="Meiryo UI" panose="020B0604030504040204" pitchFamily="50" charset="-128"/>
              </a:rPr>
              <a:t>機密保持に</a:t>
            </a:r>
            <a:r>
              <a:rPr lang="ja-JP" altLang="en-US"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ついて</a:t>
            </a:r>
            <a:endPar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endParaRPr>
          </a:p>
          <a:p>
            <a:pPr lvl="0">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機密保持については本提案の作業機密（個人）情報の開示方法を、</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書面・媒体</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等記録に残るものに限定させていただきます。機密情報の定義としては、「機密」である旨の</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表示・指定</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がされているものに限定させていただきます。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公知の情報、弊社が独自に得た情報は機密情報から除外されるものと想定しております。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弊社から開示する情報についても、同等の取扱に基づき、機密情報として保持される双務とします。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機密保持義務存続期間については、契約時に別途定めます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180975">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498571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2.1. </a:t>
            </a:r>
            <a:r>
              <a:rPr lang="ja-JP" altLang="en-US" dirty="0" smtClean="0"/>
              <a:t>見積前提条件　全体（</a:t>
            </a:r>
            <a:r>
              <a:rPr lang="en-US" altLang="ja-JP" dirty="0"/>
              <a:t>4</a:t>
            </a:r>
            <a:r>
              <a:rPr lang="en-US" altLang="ja-JP" dirty="0" smtClean="0"/>
              <a:t>/4</a:t>
            </a:r>
            <a:r>
              <a:rPr lang="ja-JP" altLang="en-US" dirty="0" smtClean="0"/>
              <a:t>）</a:t>
            </a:r>
            <a:endParaRPr kumimoji="1" lang="ja-JP" altLang="en-US" dirty="0"/>
          </a:p>
        </p:txBody>
      </p:sp>
      <p:sp>
        <p:nvSpPr>
          <p:cNvPr id="6" name="コンテンツ プレースホルダー 2"/>
          <p:cNvSpPr txBox="1">
            <a:spLocks/>
          </p:cNvSpPr>
          <p:nvPr/>
        </p:nvSpPr>
        <p:spPr>
          <a:xfrm>
            <a:off x="281418" y="1085023"/>
            <a:ext cx="9623250" cy="5156315"/>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lvl="0" indent="0">
              <a:buNone/>
              <a:defRPr/>
            </a:pPr>
            <a:r>
              <a:rPr lang="en-US" altLang="ja-JP"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7. </a:t>
            </a:r>
            <a:r>
              <a:rPr lang="ja-JP" altLang="en-US" sz="1200" b="1" dirty="0" smtClean="0">
                <a:solidFill>
                  <a:srgbClr val="6785C1"/>
                </a:solidFill>
                <a:latin typeface="Meiryo UI" panose="020B0604030504040204" pitchFamily="50" charset="-128"/>
                <a:ea typeface="Meiryo UI" panose="020B0604030504040204" pitchFamily="50" charset="-128"/>
                <a:cs typeface="Meiryo UI" panose="020B0604030504040204" pitchFamily="50" charset="-128"/>
              </a:rPr>
              <a:t>関連システムとの調整について</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連携先システムの仕様開示及び仕様に関するご説明については、貴社もしくは現行システムベンダより実施いただきます。現行ベンダより実施頂く</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場合は、貴社による調整を前提とします。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弊社と直接の契約関係の無い他社及び、貴社内他プロジェクトとの調整事項（プロジェクト体制、仕様の整合性、スケジュールなど）につきましては、</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貴社で実施して頂くものと致します。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弊社と直接の契約関係の無い他社による遅延及び貴社作業に起因する遅延など、弊社に直接の原因のない理由による遅延については、スケジュール</a:t>
            </a: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の見直し及び遅延分の費用などについて、貴社と弊社の２社間で別途協議の上、対応を定めるものとします。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関連システムとの接続試験準備（関連システム側）は、外部結合テスト開始前までに貴社にて準備頂くこととします。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defRPr/>
            </a:pP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solidFill>
                <a:schemeClr val="accent2"/>
              </a:solidFill>
              <a:latin typeface="+mj-ea"/>
              <a:cs typeface="Meiryo UI" panose="020B0604030504040204" pitchFamily="50" charset="-128"/>
            </a:endParaRPr>
          </a:p>
          <a:p>
            <a:pPr>
              <a:defRPr/>
            </a:pPr>
            <a:endParaRPr lang="en-US" altLang="ja-JP" sz="1200" b="1" dirty="0" smtClean="0">
              <a:solidFill>
                <a:schemeClr val="accent2"/>
              </a:solidFill>
              <a:latin typeface="+mj-ea"/>
              <a:cs typeface="Meiryo UI" panose="020B0604030504040204" pitchFamily="50" charset="-128"/>
            </a:endParaRPr>
          </a:p>
          <a:p>
            <a:pPr>
              <a:defRPr/>
            </a:pPr>
            <a:endParaRPr lang="en-US" altLang="ja-JP" sz="1200" b="1" dirty="0" smtClean="0">
              <a:solidFill>
                <a:schemeClr val="accent2"/>
              </a:solidFill>
              <a:latin typeface="+mj-ea"/>
              <a:cs typeface="Meiryo UI" panose="020B0604030504040204" pitchFamily="50" charset="-128"/>
            </a:endParaRPr>
          </a:p>
          <a:p>
            <a:pPr>
              <a:defRPr/>
            </a:pPr>
            <a:endParaRPr lang="en-US" altLang="ja-JP" sz="1200" b="1" dirty="0" smtClean="0">
              <a:solidFill>
                <a:schemeClr val="accent2"/>
              </a:solidFill>
              <a:latin typeface="+mj-ea"/>
              <a:cs typeface="Meiryo UI" panose="020B0604030504040204" pitchFamily="50" charset="-128"/>
            </a:endParaRPr>
          </a:p>
          <a:p>
            <a:pPr>
              <a:defRPr/>
            </a:pPr>
            <a:endParaRPr lang="en-US" altLang="ja-JP" sz="1200" b="1" dirty="0" smtClean="0">
              <a:solidFill>
                <a:schemeClr val="accent2"/>
              </a:solidFill>
              <a:latin typeface="+mj-ea"/>
              <a:cs typeface="Meiryo UI" panose="020B0604030504040204" pitchFamily="50" charset="-128"/>
            </a:endParaRPr>
          </a:p>
        </p:txBody>
      </p:sp>
    </p:spTree>
    <p:extLst>
      <p:ext uri="{BB962C8B-B14F-4D97-AF65-F5344CB8AC3E}">
        <p14:creationId xmlns:p14="http://schemas.microsoft.com/office/powerpoint/2010/main" val="258634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cs typeface="Meiryo UI" panose="020B0604030504040204" pitchFamily="50" charset="-128"/>
              </a:rPr>
              <a:t>2. </a:t>
            </a:r>
            <a:r>
              <a:rPr lang="ja-JP" altLang="en-US" dirty="0" smtClean="0">
                <a:cs typeface="Meiryo UI" panose="020B0604030504040204" pitchFamily="50" charset="-128"/>
              </a:rPr>
              <a:t>マスタスケジュール</a:t>
            </a:r>
            <a:endParaRPr kumimoji="1" lang="ja-JP" altLang="en-US" dirty="0"/>
          </a:p>
        </p:txBody>
      </p:sp>
      <p:sp>
        <p:nvSpPr>
          <p:cNvPr id="14" name="テキスト プレースホルダー 13"/>
          <p:cNvSpPr>
            <a:spLocks noGrp="1"/>
          </p:cNvSpPr>
          <p:nvPr>
            <p:ph type="body" sz="quarter" idx="10"/>
          </p:nvPr>
        </p:nvSpPr>
        <p:spPr>
          <a:xfrm>
            <a:off x="436790" y="908050"/>
            <a:ext cx="9029475" cy="714361"/>
          </a:xfrm>
        </p:spPr>
        <p:txBody>
          <a:bodyPr/>
          <a:lstStyle/>
          <a:p>
            <a:r>
              <a:rPr lang="en-US" altLang="ja-JP" dirty="0" smtClean="0"/>
              <a:t>2021</a:t>
            </a:r>
            <a:r>
              <a:rPr lang="ja-JP" altLang="en-US" dirty="0" smtClean="0"/>
              <a:t>年</a:t>
            </a:r>
            <a:r>
              <a:rPr lang="en-US" altLang="ja-JP" dirty="0" smtClean="0"/>
              <a:t>9</a:t>
            </a:r>
            <a:r>
              <a:rPr lang="ja-JP" altLang="en-US" dirty="0" smtClean="0"/>
              <a:t>月より要件定義フェーズを開始し、</a:t>
            </a:r>
            <a:r>
              <a:rPr lang="en-US" altLang="ja-JP" dirty="0" smtClean="0"/>
              <a:t>2023</a:t>
            </a:r>
            <a:r>
              <a:rPr lang="ja-JP" altLang="en-US" dirty="0" smtClean="0"/>
              <a:t>年</a:t>
            </a:r>
            <a:r>
              <a:rPr lang="en-US" altLang="ja-JP" dirty="0" smtClean="0"/>
              <a:t>10</a:t>
            </a:r>
            <a:r>
              <a:rPr lang="ja-JP" altLang="en-US" dirty="0" smtClean="0"/>
              <a:t>月にグループ展開フェーズを完了（</a:t>
            </a:r>
            <a:r>
              <a:rPr lang="en-US" altLang="ja-JP" dirty="0" smtClean="0"/>
              <a:t>9</a:t>
            </a:r>
            <a:r>
              <a:rPr lang="ja-JP" altLang="en-US" dirty="0" smtClean="0"/>
              <a:t>社導入）するプロジェクトスケジュールを提案します。</a:t>
            </a:r>
            <a:endParaRPr kumimoji="1" lang="ja-JP" altLang="en-US" dirty="0"/>
          </a:p>
        </p:txBody>
      </p:sp>
      <p:graphicFrame>
        <p:nvGraphicFramePr>
          <p:cNvPr id="6" name="表 5"/>
          <p:cNvGraphicFramePr>
            <a:graphicFrameLocks noGrp="1"/>
          </p:cNvGraphicFramePr>
          <p:nvPr>
            <p:extLst/>
          </p:nvPr>
        </p:nvGraphicFramePr>
        <p:xfrm>
          <a:off x="291000" y="1691274"/>
          <a:ext cx="9324000" cy="4637269"/>
        </p:xfrm>
        <a:graphic>
          <a:graphicData uri="http://schemas.openxmlformats.org/drawingml/2006/table">
            <a:tbl>
              <a:tblPr firstRow="1" bandRow="1">
                <a:tableStyleId>{21E4AEA4-8DFA-4A89-87EB-49C32662AFE0}</a:tableStyleId>
              </a:tblPr>
              <a:tblGrid>
                <a:gridCol w="900000">
                  <a:extLst>
                    <a:ext uri="{9D8B030D-6E8A-4147-A177-3AD203B41FA5}">
                      <a16:colId xmlns:a16="http://schemas.microsoft.com/office/drawing/2014/main" val="2671638694"/>
                    </a:ext>
                  </a:extLst>
                </a:gridCol>
                <a:gridCol w="324000">
                  <a:extLst>
                    <a:ext uri="{9D8B030D-6E8A-4147-A177-3AD203B41FA5}">
                      <a16:colId xmlns:a16="http://schemas.microsoft.com/office/drawing/2014/main" val="2786998330"/>
                    </a:ext>
                  </a:extLst>
                </a:gridCol>
                <a:gridCol w="324000">
                  <a:extLst>
                    <a:ext uri="{9D8B030D-6E8A-4147-A177-3AD203B41FA5}">
                      <a16:colId xmlns:a16="http://schemas.microsoft.com/office/drawing/2014/main" val="525035594"/>
                    </a:ext>
                  </a:extLst>
                </a:gridCol>
                <a:gridCol w="324000">
                  <a:extLst>
                    <a:ext uri="{9D8B030D-6E8A-4147-A177-3AD203B41FA5}">
                      <a16:colId xmlns:a16="http://schemas.microsoft.com/office/drawing/2014/main" val="2093534358"/>
                    </a:ext>
                  </a:extLst>
                </a:gridCol>
                <a:gridCol w="324000">
                  <a:extLst>
                    <a:ext uri="{9D8B030D-6E8A-4147-A177-3AD203B41FA5}">
                      <a16:colId xmlns:a16="http://schemas.microsoft.com/office/drawing/2014/main" val="1159832251"/>
                    </a:ext>
                  </a:extLst>
                </a:gridCol>
                <a:gridCol w="324000">
                  <a:extLst>
                    <a:ext uri="{9D8B030D-6E8A-4147-A177-3AD203B41FA5}">
                      <a16:colId xmlns:a16="http://schemas.microsoft.com/office/drawing/2014/main" val="2903868797"/>
                    </a:ext>
                  </a:extLst>
                </a:gridCol>
                <a:gridCol w="324000">
                  <a:extLst>
                    <a:ext uri="{9D8B030D-6E8A-4147-A177-3AD203B41FA5}">
                      <a16:colId xmlns:a16="http://schemas.microsoft.com/office/drawing/2014/main" val="1843082464"/>
                    </a:ext>
                  </a:extLst>
                </a:gridCol>
                <a:gridCol w="324000">
                  <a:extLst>
                    <a:ext uri="{9D8B030D-6E8A-4147-A177-3AD203B41FA5}">
                      <a16:colId xmlns:a16="http://schemas.microsoft.com/office/drawing/2014/main" val="532317477"/>
                    </a:ext>
                  </a:extLst>
                </a:gridCol>
                <a:gridCol w="324000">
                  <a:extLst>
                    <a:ext uri="{9D8B030D-6E8A-4147-A177-3AD203B41FA5}">
                      <a16:colId xmlns:a16="http://schemas.microsoft.com/office/drawing/2014/main" val="1599509652"/>
                    </a:ext>
                  </a:extLst>
                </a:gridCol>
                <a:gridCol w="324000">
                  <a:extLst>
                    <a:ext uri="{9D8B030D-6E8A-4147-A177-3AD203B41FA5}">
                      <a16:colId xmlns:a16="http://schemas.microsoft.com/office/drawing/2014/main" val="691004207"/>
                    </a:ext>
                  </a:extLst>
                </a:gridCol>
                <a:gridCol w="324000">
                  <a:extLst>
                    <a:ext uri="{9D8B030D-6E8A-4147-A177-3AD203B41FA5}">
                      <a16:colId xmlns:a16="http://schemas.microsoft.com/office/drawing/2014/main" val="863354096"/>
                    </a:ext>
                  </a:extLst>
                </a:gridCol>
                <a:gridCol w="324000">
                  <a:extLst>
                    <a:ext uri="{9D8B030D-6E8A-4147-A177-3AD203B41FA5}">
                      <a16:colId xmlns:a16="http://schemas.microsoft.com/office/drawing/2014/main" val="3848976903"/>
                    </a:ext>
                  </a:extLst>
                </a:gridCol>
                <a:gridCol w="324000">
                  <a:extLst>
                    <a:ext uri="{9D8B030D-6E8A-4147-A177-3AD203B41FA5}">
                      <a16:colId xmlns:a16="http://schemas.microsoft.com/office/drawing/2014/main" val="2209470225"/>
                    </a:ext>
                  </a:extLst>
                </a:gridCol>
                <a:gridCol w="324000">
                  <a:extLst>
                    <a:ext uri="{9D8B030D-6E8A-4147-A177-3AD203B41FA5}">
                      <a16:colId xmlns:a16="http://schemas.microsoft.com/office/drawing/2014/main" val="3753921534"/>
                    </a:ext>
                  </a:extLst>
                </a:gridCol>
                <a:gridCol w="324000">
                  <a:extLst>
                    <a:ext uri="{9D8B030D-6E8A-4147-A177-3AD203B41FA5}">
                      <a16:colId xmlns:a16="http://schemas.microsoft.com/office/drawing/2014/main" val="4057706867"/>
                    </a:ext>
                  </a:extLst>
                </a:gridCol>
                <a:gridCol w="324000">
                  <a:extLst>
                    <a:ext uri="{9D8B030D-6E8A-4147-A177-3AD203B41FA5}">
                      <a16:colId xmlns:a16="http://schemas.microsoft.com/office/drawing/2014/main" val="1705870876"/>
                    </a:ext>
                  </a:extLst>
                </a:gridCol>
                <a:gridCol w="324000">
                  <a:extLst>
                    <a:ext uri="{9D8B030D-6E8A-4147-A177-3AD203B41FA5}">
                      <a16:colId xmlns:a16="http://schemas.microsoft.com/office/drawing/2014/main" val="1882003790"/>
                    </a:ext>
                  </a:extLst>
                </a:gridCol>
                <a:gridCol w="324000">
                  <a:extLst>
                    <a:ext uri="{9D8B030D-6E8A-4147-A177-3AD203B41FA5}">
                      <a16:colId xmlns:a16="http://schemas.microsoft.com/office/drawing/2014/main" val="2111869391"/>
                    </a:ext>
                  </a:extLst>
                </a:gridCol>
                <a:gridCol w="324000">
                  <a:extLst>
                    <a:ext uri="{9D8B030D-6E8A-4147-A177-3AD203B41FA5}">
                      <a16:colId xmlns:a16="http://schemas.microsoft.com/office/drawing/2014/main" val="572758775"/>
                    </a:ext>
                  </a:extLst>
                </a:gridCol>
                <a:gridCol w="324000">
                  <a:extLst>
                    <a:ext uri="{9D8B030D-6E8A-4147-A177-3AD203B41FA5}">
                      <a16:colId xmlns:a16="http://schemas.microsoft.com/office/drawing/2014/main" val="3684949128"/>
                    </a:ext>
                  </a:extLst>
                </a:gridCol>
                <a:gridCol w="324000">
                  <a:extLst>
                    <a:ext uri="{9D8B030D-6E8A-4147-A177-3AD203B41FA5}">
                      <a16:colId xmlns:a16="http://schemas.microsoft.com/office/drawing/2014/main" val="3930098695"/>
                    </a:ext>
                  </a:extLst>
                </a:gridCol>
                <a:gridCol w="324000">
                  <a:extLst>
                    <a:ext uri="{9D8B030D-6E8A-4147-A177-3AD203B41FA5}">
                      <a16:colId xmlns:a16="http://schemas.microsoft.com/office/drawing/2014/main" val="2749086102"/>
                    </a:ext>
                  </a:extLst>
                </a:gridCol>
                <a:gridCol w="324000">
                  <a:extLst>
                    <a:ext uri="{9D8B030D-6E8A-4147-A177-3AD203B41FA5}">
                      <a16:colId xmlns:a16="http://schemas.microsoft.com/office/drawing/2014/main" val="1767675578"/>
                    </a:ext>
                  </a:extLst>
                </a:gridCol>
                <a:gridCol w="324000">
                  <a:extLst>
                    <a:ext uri="{9D8B030D-6E8A-4147-A177-3AD203B41FA5}">
                      <a16:colId xmlns:a16="http://schemas.microsoft.com/office/drawing/2014/main" val="2877709308"/>
                    </a:ext>
                  </a:extLst>
                </a:gridCol>
                <a:gridCol w="324000">
                  <a:extLst>
                    <a:ext uri="{9D8B030D-6E8A-4147-A177-3AD203B41FA5}">
                      <a16:colId xmlns:a16="http://schemas.microsoft.com/office/drawing/2014/main" val="1023174241"/>
                    </a:ext>
                  </a:extLst>
                </a:gridCol>
                <a:gridCol w="324000">
                  <a:extLst>
                    <a:ext uri="{9D8B030D-6E8A-4147-A177-3AD203B41FA5}">
                      <a16:colId xmlns:a16="http://schemas.microsoft.com/office/drawing/2014/main" val="1950829113"/>
                    </a:ext>
                  </a:extLst>
                </a:gridCol>
                <a:gridCol w="324000">
                  <a:extLst>
                    <a:ext uri="{9D8B030D-6E8A-4147-A177-3AD203B41FA5}">
                      <a16:colId xmlns:a16="http://schemas.microsoft.com/office/drawing/2014/main" val="1290032209"/>
                    </a:ext>
                  </a:extLst>
                </a:gridCol>
              </a:tblGrid>
              <a:tr h="0">
                <a:tc rowSpan="2">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7">
                  <a:txBody>
                    <a:bodyPr/>
                    <a:lstStyle/>
                    <a:p>
                      <a:r>
                        <a:rPr kumimoji="1" lang="en-US" altLang="ja-JP" dirty="0" smtClean="0">
                          <a:latin typeface="Meiryo UI" panose="020B0604030504040204" pitchFamily="50" charset="-128"/>
                          <a:ea typeface="Meiryo UI" panose="020B0604030504040204" pitchFamily="50" charset="-128"/>
                        </a:rPr>
                        <a:t>FY2021</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gridSpan="12">
                  <a:txBody>
                    <a:bodyPr/>
                    <a:lstStyle/>
                    <a:p>
                      <a:r>
                        <a:rPr kumimoji="1" lang="en-US" altLang="ja-JP" dirty="0" smtClean="0">
                          <a:latin typeface="Meiryo UI" panose="020B0604030504040204" pitchFamily="50" charset="-128"/>
                          <a:ea typeface="Meiryo UI" panose="020B0604030504040204" pitchFamily="50" charset="-128"/>
                        </a:rPr>
                        <a:t>FY2022</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gridSpan="7">
                  <a:txBody>
                    <a:bodyPr/>
                    <a:lstStyle/>
                    <a:p>
                      <a:r>
                        <a:rPr kumimoji="1" lang="en-US" altLang="ja-JP" dirty="0" smtClean="0">
                          <a:latin typeface="Meiryo UI" panose="020B0604030504040204" pitchFamily="50" charset="-128"/>
                          <a:ea typeface="Meiryo UI" panose="020B0604030504040204" pitchFamily="50" charset="-128"/>
                        </a:rPr>
                        <a:t>FY2023</a:t>
                      </a:r>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53368853"/>
                  </a:ext>
                </a:extLst>
              </a:tr>
              <a:tr h="0">
                <a:tc vMerge="1">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3</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4</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5</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6</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7</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8</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38100" cap="flat" cmpd="sng" algn="ctr">
                      <a:solidFill>
                        <a:srgbClr val="FF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rgbClr val="FF0000"/>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2</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3</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4</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5</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6</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7</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8</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9</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ctr"/>
                      <a:r>
                        <a:rPr kumimoji="1" lang="en-US" altLang="ja-JP" sz="1200" dirty="0" smtClean="0">
                          <a:solidFill>
                            <a:schemeClr val="bg1"/>
                          </a:solidFill>
                          <a:latin typeface="Meiryo UI" panose="020B0604030504040204" pitchFamily="50" charset="-128"/>
                          <a:ea typeface="Meiryo UI" panose="020B0604030504040204" pitchFamily="50" charset="-128"/>
                        </a:rPr>
                        <a:t>10</a:t>
                      </a:r>
                      <a:endParaRPr kumimoji="1" lang="ja-JP" altLang="en-US" sz="1200" dirty="0">
                        <a:solidFill>
                          <a:schemeClr val="bg1"/>
                        </a:solidFill>
                        <a:latin typeface="Meiryo UI" panose="020B0604030504040204" pitchFamily="50" charset="-128"/>
                        <a:ea typeface="Meiryo UI" panose="020B0604030504040204" pitchFamily="50" charset="-128"/>
                      </a:endParaRPr>
                    </a:p>
                  </a:txBody>
                  <a:tcPr marL="0" marR="0" marT="36000" marB="36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746673196"/>
                  </a:ext>
                </a:extLst>
              </a:tr>
              <a:tr h="540000">
                <a:tc>
                  <a:txBody>
                    <a:bodyPr/>
                    <a:lstStyle/>
                    <a:p>
                      <a:pPr algn="ctr"/>
                      <a:r>
                        <a:rPr lang="ja-JP" altLang="en-US" sz="1400" b="1" dirty="0" smtClean="0">
                          <a:solidFill>
                            <a:schemeClr val="bg1"/>
                          </a:solidFill>
                        </a:rPr>
                        <a:t>フェーズ</a:t>
                      </a:r>
                      <a:endParaRPr lang="ja-JP" altLang="en-US" sz="14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62314766"/>
                  </a:ext>
                </a:extLst>
              </a:tr>
              <a:tr h="540000">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bg1"/>
                          </a:solidFill>
                        </a:rPr>
                        <a:t>売上管理</a:t>
                      </a: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98638737"/>
                  </a:ext>
                </a:extLst>
              </a:tr>
              <a:tr h="540000">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bg1"/>
                          </a:solidFill>
                        </a:rPr>
                        <a:t>会員管理</a:t>
                      </a: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1544451"/>
                  </a:ext>
                </a:extLst>
              </a:tr>
              <a:tr h="540000">
                <a:tc>
                  <a:txBody>
                    <a:bodyPr/>
                    <a:lstStyle/>
                    <a:p>
                      <a:r>
                        <a:rPr lang="ja-JP" altLang="en-US" sz="1400" b="1" dirty="0" smtClean="0">
                          <a:solidFill>
                            <a:schemeClr val="bg1"/>
                          </a:solidFill>
                        </a:rPr>
                        <a:t>決済端末</a:t>
                      </a:r>
                      <a:endParaRPr lang="en-US" altLang="ja-JP" sz="1400" b="1" dirty="0" smtClean="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422854"/>
                  </a:ext>
                </a:extLst>
              </a:tr>
              <a:tr h="540000">
                <a:tc>
                  <a:txBody>
                    <a:bodyPr/>
                    <a:lstStyle/>
                    <a:p>
                      <a:r>
                        <a:rPr lang="ja-JP" altLang="en-US" sz="1400" b="1" dirty="0" smtClean="0">
                          <a:solidFill>
                            <a:schemeClr val="bg1"/>
                          </a:solidFill>
                        </a:rPr>
                        <a:t>分析基盤</a:t>
                      </a:r>
                      <a:endParaRPr lang="ja-JP" altLang="en-US" sz="14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3135600"/>
                  </a:ext>
                </a:extLst>
              </a:tr>
              <a:tr h="1368000">
                <a:tc>
                  <a:txBody>
                    <a:bodyPr/>
                    <a:lstStyle/>
                    <a:p>
                      <a:r>
                        <a:rPr lang="ja-JP" altLang="en-US" sz="1400" b="1" dirty="0" smtClean="0">
                          <a:solidFill>
                            <a:schemeClr val="bg1"/>
                          </a:solidFill>
                        </a:rPr>
                        <a:t>グループ展開</a:t>
                      </a:r>
                      <a:endParaRPr lang="ja-JP" altLang="en-US" sz="1400" b="1" dirty="0">
                        <a:solidFill>
                          <a:schemeClr val="bg1"/>
                        </a:solidFill>
                      </a:endParaRPr>
                    </a:p>
                  </a:txBody>
                  <a:tcPr marL="72000" marR="720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endParaRPr kumimoji="1" lang="ja-JP" altLang="en-US" b="1"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en-US" altLang="ja-JP" dirty="0" smtClean="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rgbClr val="FF0000"/>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rgbClr val="FF0000"/>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endParaRPr kumimoji="1" lang="ja-JP" altLang="en-US" dirty="0">
                        <a:latin typeface="Meiryo UI" panose="020B0604030504040204" pitchFamily="50" charset="-128"/>
                        <a:ea typeface="Meiryo UI" panose="020B0604030504040204" pitchFamily="50" charset="-128"/>
                      </a:endParaRPr>
                    </a:p>
                  </a:txBody>
                  <a:tcP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9839996"/>
                  </a:ext>
                </a:extLst>
              </a:tr>
            </a:tbl>
          </a:graphicData>
        </a:graphic>
      </p:graphicFrame>
      <p:sp>
        <p:nvSpPr>
          <p:cNvPr id="48" name="テキスト ボックス 47"/>
          <p:cNvSpPr txBox="1"/>
          <p:nvPr/>
        </p:nvSpPr>
        <p:spPr>
          <a:xfrm>
            <a:off x="1292290" y="2885176"/>
            <a:ext cx="841852" cy="3307279"/>
          </a:xfrm>
          <a:prstGeom prst="homePlate">
            <a:avLst>
              <a:gd name="adj" fmla="val 19746"/>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200">
                <a:solidFill>
                  <a:schemeClr val="tx1"/>
                </a:solidFill>
                <a:latin typeface="Meiryo UI" panose="020B0604030504040204" pitchFamily="50" charset="-128"/>
                <a:ea typeface="Meiryo UI" panose="020B0604030504040204" pitchFamily="50" charset="-128"/>
              </a:defRPr>
            </a:lvl1pPr>
          </a:lstStyle>
          <a:p>
            <a:r>
              <a:rPr lang="ja-JP" altLang="en-US" dirty="0"/>
              <a:t>要件定義</a:t>
            </a:r>
            <a:endParaRPr lang="en-US" altLang="ja-JP" dirty="0"/>
          </a:p>
        </p:txBody>
      </p:sp>
      <p:grpSp>
        <p:nvGrpSpPr>
          <p:cNvPr id="11" name="グループ化 10"/>
          <p:cNvGrpSpPr/>
          <p:nvPr/>
        </p:nvGrpSpPr>
        <p:grpSpPr>
          <a:xfrm>
            <a:off x="3510893" y="5147633"/>
            <a:ext cx="5744866" cy="1112198"/>
            <a:chOff x="3510893" y="5234258"/>
            <a:chExt cx="5744866" cy="1112198"/>
          </a:xfrm>
        </p:grpSpPr>
        <p:grpSp>
          <p:nvGrpSpPr>
            <p:cNvPr id="7" name="グループ化 6"/>
            <p:cNvGrpSpPr/>
            <p:nvPr/>
          </p:nvGrpSpPr>
          <p:grpSpPr>
            <a:xfrm>
              <a:off x="3510893" y="5234258"/>
              <a:ext cx="4466221" cy="180000"/>
              <a:chOff x="3510893" y="5234258"/>
              <a:chExt cx="4466221" cy="180000"/>
            </a:xfrm>
          </p:grpSpPr>
          <p:sp>
            <p:nvSpPr>
              <p:cNvPr id="23" name="テキスト ボックス 22"/>
              <p:cNvSpPr txBox="1"/>
              <p:nvPr/>
            </p:nvSpPr>
            <p:spPr>
              <a:xfrm>
                <a:off x="3510893" y="5234258"/>
                <a:ext cx="1854019"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CB</a:t>
                </a:r>
                <a:endParaRPr lang="en-US" altLang="ja-JP" sz="1200" dirty="0"/>
              </a:p>
            </p:txBody>
          </p:sp>
          <p:sp>
            <p:nvSpPr>
              <p:cNvPr id="28" name="テキスト ボックス 27"/>
              <p:cNvSpPr txBox="1"/>
              <p:nvPr/>
            </p:nvSpPr>
            <p:spPr>
              <a:xfrm>
                <a:off x="6066429" y="5234258"/>
                <a:ext cx="1910685"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静</a:t>
                </a:r>
                <a:r>
                  <a:rPr lang="en-US" altLang="ja-JP" sz="1200" dirty="0" smtClean="0"/>
                  <a:t>TK</a:t>
                </a:r>
                <a:endParaRPr lang="en-US" altLang="ja-JP" sz="1200" dirty="0"/>
              </a:p>
            </p:txBody>
          </p:sp>
        </p:grpSp>
        <p:grpSp>
          <p:nvGrpSpPr>
            <p:cNvPr id="8" name="グループ化 7"/>
            <p:cNvGrpSpPr/>
            <p:nvPr/>
          </p:nvGrpSpPr>
          <p:grpSpPr>
            <a:xfrm>
              <a:off x="3796966" y="5467307"/>
              <a:ext cx="4514521" cy="180000"/>
              <a:chOff x="3796966" y="5467741"/>
              <a:chExt cx="4514521" cy="180000"/>
            </a:xfrm>
          </p:grpSpPr>
          <p:sp>
            <p:nvSpPr>
              <p:cNvPr id="25" name="テキスト ボックス 24"/>
              <p:cNvSpPr txBox="1"/>
              <p:nvPr/>
            </p:nvSpPr>
            <p:spPr>
              <a:xfrm>
                <a:off x="3796966" y="5467741"/>
                <a:ext cx="192195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SSK</a:t>
                </a:r>
                <a:endParaRPr lang="en-US" altLang="ja-JP" sz="1200" dirty="0"/>
              </a:p>
            </p:txBody>
          </p:sp>
          <p:sp>
            <p:nvSpPr>
              <p:cNvPr id="29" name="テキスト ボックス 28"/>
              <p:cNvSpPr txBox="1"/>
              <p:nvPr/>
            </p:nvSpPr>
            <p:spPr>
              <a:xfrm>
                <a:off x="6395606" y="5467741"/>
                <a:ext cx="1915881"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豊</a:t>
                </a:r>
                <a:r>
                  <a:rPr lang="en-US" altLang="ja-JP" sz="1200" dirty="0" smtClean="0"/>
                  <a:t>SB</a:t>
                </a:r>
                <a:endParaRPr lang="en-US" altLang="ja-JP" sz="1200" dirty="0"/>
              </a:p>
            </p:txBody>
          </p:sp>
        </p:grpSp>
        <p:grpSp>
          <p:nvGrpSpPr>
            <p:cNvPr id="9" name="グループ化 8"/>
            <p:cNvGrpSpPr/>
            <p:nvPr/>
          </p:nvGrpSpPr>
          <p:grpSpPr>
            <a:xfrm>
              <a:off x="4756245" y="5700356"/>
              <a:ext cx="3854588" cy="180000"/>
              <a:chOff x="4756245" y="5700646"/>
              <a:chExt cx="3854588" cy="180000"/>
            </a:xfrm>
          </p:grpSpPr>
          <p:sp>
            <p:nvSpPr>
              <p:cNvPr id="26" name="テキスト ボックス 25"/>
              <p:cNvSpPr txBox="1"/>
              <p:nvPr/>
            </p:nvSpPr>
            <p:spPr>
              <a:xfrm>
                <a:off x="4756245" y="5700646"/>
                <a:ext cx="193199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浜</a:t>
                </a:r>
                <a:r>
                  <a:rPr lang="en-US" altLang="ja-JP" sz="1200" dirty="0" smtClean="0"/>
                  <a:t>TK</a:t>
                </a:r>
                <a:endParaRPr lang="en-US" altLang="ja-JP" sz="1200" dirty="0"/>
              </a:p>
            </p:txBody>
          </p:sp>
          <p:sp>
            <p:nvSpPr>
              <p:cNvPr id="30" name="テキスト ボックス 29"/>
              <p:cNvSpPr txBox="1"/>
              <p:nvPr/>
            </p:nvSpPr>
            <p:spPr>
              <a:xfrm>
                <a:off x="6725399" y="5700646"/>
                <a:ext cx="1885434"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ja-JP" altLang="en-US" sz="1200" dirty="0" smtClean="0"/>
                  <a:t>静</a:t>
                </a:r>
                <a:r>
                  <a:rPr lang="en-US" altLang="ja-JP" sz="1200" dirty="0" smtClean="0"/>
                  <a:t>K</a:t>
                </a:r>
                <a:endParaRPr lang="en-US" altLang="ja-JP" sz="1200" dirty="0"/>
              </a:p>
            </p:txBody>
          </p:sp>
        </p:grpSp>
        <p:grpSp>
          <p:nvGrpSpPr>
            <p:cNvPr id="10" name="グループ化 9"/>
            <p:cNvGrpSpPr/>
            <p:nvPr/>
          </p:nvGrpSpPr>
          <p:grpSpPr>
            <a:xfrm>
              <a:off x="5117910" y="5933405"/>
              <a:ext cx="3861368" cy="180000"/>
              <a:chOff x="5117910" y="5933551"/>
              <a:chExt cx="3861368" cy="180000"/>
            </a:xfrm>
          </p:grpSpPr>
          <p:sp>
            <p:nvSpPr>
              <p:cNvPr id="27" name="テキスト ボックス 26"/>
              <p:cNvSpPr txBox="1"/>
              <p:nvPr/>
            </p:nvSpPr>
            <p:spPr>
              <a:xfrm>
                <a:off x="5117910" y="5933551"/>
                <a:ext cx="1924335"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NSK</a:t>
                </a:r>
                <a:endParaRPr lang="en-US" altLang="ja-JP" sz="1200" dirty="0"/>
              </a:p>
            </p:txBody>
          </p:sp>
          <p:sp>
            <p:nvSpPr>
              <p:cNvPr id="31" name="テキスト ボックス 30"/>
              <p:cNvSpPr txBox="1"/>
              <p:nvPr/>
            </p:nvSpPr>
            <p:spPr>
              <a:xfrm>
                <a:off x="7042245" y="5933551"/>
                <a:ext cx="1937033"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JKK</a:t>
                </a:r>
                <a:endParaRPr lang="en-US" altLang="ja-JP" sz="1200" dirty="0"/>
              </a:p>
            </p:txBody>
          </p:sp>
        </p:grpSp>
        <p:sp>
          <p:nvSpPr>
            <p:cNvPr id="32" name="テキスト ボックス 31"/>
            <p:cNvSpPr txBox="1"/>
            <p:nvPr/>
          </p:nvSpPr>
          <p:spPr>
            <a:xfrm>
              <a:off x="7376616" y="6166456"/>
              <a:ext cx="1879143" cy="180000"/>
            </a:xfrm>
            <a:prstGeom prst="homePlate">
              <a:avLst>
                <a:gd name="adj" fmla="val 26042"/>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defPPr>
                <a:defRPr lang="en-US"/>
              </a:defPPr>
              <a:lvl1pPr>
                <a:defRPr sz="1400">
                  <a:solidFill>
                    <a:schemeClr val="tx1"/>
                  </a:solidFill>
                  <a:latin typeface="Meiryo UI" panose="020B0604030504040204" pitchFamily="50" charset="-128"/>
                  <a:ea typeface="Meiryo UI" panose="020B0604030504040204" pitchFamily="50" charset="-128"/>
                </a:defRPr>
              </a:lvl1pPr>
            </a:lstStyle>
            <a:p>
              <a:r>
                <a:rPr lang="en-US" altLang="ja-JP" sz="1200" dirty="0" smtClean="0"/>
                <a:t>TSK</a:t>
              </a:r>
              <a:endParaRPr lang="en-US" altLang="ja-JP" sz="1200" dirty="0"/>
            </a:p>
          </p:txBody>
        </p:sp>
      </p:grpSp>
      <p:sp>
        <p:nvSpPr>
          <p:cNvPr id="42" name="ホームベース 41"/>
          <p:cNvSpPr/>
          <p:nvPr/>
        </p:nvSpPr>
        <p:spPr>
          <a:xfrm>
            <a:off x="2211704" y="5076334"/>
            <a:ext cx="1153169" cy="396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72000" tIns="36000" rIns="36000" bIns="3600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グループ展開</a:t>
            </a:r>
            <a:endPar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手順作成</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 name="グループ化 2"/>
          <p:cNvGrpSpPr/>
          <p:nvPr/>
        </p:nvGrpSpPr>
        <p:grpSpPr>
          <a:xfrm>
            <a:off x="2200494" y="3467242"/>
            <a:ext cx="2244472" cy="252000"/>
            <a:chOff x="2200494" y="3553867"/>
            <a:chExt cx="2244472" cy="252000"/>
          </a:xfrm>
        </p:grpSpPr>
        <p:sp>
          <p:nvSpPr>
            <p:cNvPr id="50" name="ホームベース 49"/>
            <p:cNvSpPr/>
            <p:nvPr/>
          </p:nvSpPr>
          <p:spPr>
            <a:xfrm>
              <a:off x="3140621" y="3553867"/>
              <a:ext cx="648000" cy="252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ﾊﾟﾗﾒｰﾀ設定</a:t>
              </a:r>
              <a:endParaRPr lang="ja-JP" altLang="en-US"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ホームベース 50"/>
            <p:cNvSpPr/>
            <p:nvPr/>
          </p:nvSpPr>
          <p:spPr>
            <a:xfrm>
              <a:off x="2200494" y="3553867"/>
              <a:ext cx="920605" cy="252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カスタマイズ</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ホームベース 51"/>
            <p:cNvSpPr/>
            <p:nvPr/>
          </p:nvSpPr>
          <p:spPr>
            <a:xfrm>
              <a:off x="3796966" y="3553867"/>
              <a:ext cx="648000" cy="252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環境設定</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3" name="ホームベース 52"/>
          <p:cNvSpPr/>
          <p:nvPr/>
        </p:nvSpPr>
        <p:spPr>
          <a:xfrm>
            <a:off x="4463772" y="2885176"/>
            <a:ext cx="856001" cy="2060614"/>
          </a:xfrm>
          <a:prstGeom prst="homePlate">
            <a:avLst>
              <a:gd name="adj" fmla="val 15919"/>
            </a:avLst>
          </a:prstGeom>
          <a:solidFill>
            <a:srgbClr val="FAA46A"/>
          </a:solidFill>
          <a:ln>
            <a:solidFill>
              <a:srgbClr val="F87B22"/>
            </a:solidFill>
          </a:ln>
        </p:spPr>
        <p:style>
          <a:lnRef idx="2">
            <a:schemeClr val="accent6"/>
          </a:lnRef>
          <a:fillRef idx="1">
            <a:schemeClr val="lt1"/>
          </a:fillRef>
          <a:effectRef idx="0">
            <a:schemeClr val="accent6"/>
          </a:effectRef>
          <a:fontRef idx="minor">
            <a:schemeClr val="dk1"/>
          </a:fontRef>
        </p:style>
        <p:txBody>
          <a:bodyPr wrap="none" rtlCol="0" anchor="ctr">
            <a:noAutofit/>
          </a:bodyPr>
          <a:lstStyle/>
          <a:p>
            <a:r>
              <a:rPr lang="ja-JP" altLang="en-US" sz="1200" dirty="0" smtClean="0">
                <a:solidFill>
                  <a:schemeClr val="tx1"/>
                </a:solidFill>
                <a:latin typeface="Meiryo UI" panose="020B0604030504040204" pitchFamily="50" charset="-128"/>
                <a:ea typeface="Meiryo UI" panose="020B0604030504040204" pitchFamily="50" charset="-128"/>
              </a:rPr>
              <a:t>受入試験</a:t>
            </a:r>
            <a:endParaRPr lang="en-US" altLang="ja-JP" sz="1200" dirty="0" smtClean="0">
              <a:solidFill>
                <a:schemeClr val="tx1"/>
              </a:solidFill>
              <a:latin typeface="Meiryo UI" panose="020B0604030504040204" pitchFamily="50" charset="-128"/>
              <a:ea typeface="Meiryo UI" panose="020B0604030504040204" pitchFamily="50" charset="-128"/>
            </a:endParaRPr>
          </a:p>
          <a:p>
            <a:endParaRPr lang="en-US" altLang="ja-JP" sz="1200" dirty="0">
              <a:solidFill>
                <a:schemeClr val="tx1"/>
              </a:solidFill>
              <a:latin typeface="Meiryo UI" panose="020B0604030504040204" pitchFamily="50" charset="-128"/>
              <a:ea typeface="Meiryo UI" panose="020B0604030504040204" pitchFamily="50" charset="-128"/>
            </a:endParaRPr>
          </a:p>
        </p:txBody>
      </p:sp>
      <p:grpSp>
        <p:nvGrpSpPr>
          <p:cNvPr id="2" name="グループ化 1"/>
          <p:cNvGrpSpPr/>
          <p:nvPr/>
        </p:nvGrpSpPr>
        <p:grpSpPr>
          <a:xfrm>
            <a:off x="3135432" y="4429747"/>
            <a:ext cx="1855215" cy="528271"/>
            <a:chOff x="3151762" y="4496946"/>
            <a:chExt cx="1855215" cy="528271"/>
          </a:xfrm>
        </p:grpSpPr>
        <p:grpSp>
          <p:nvGrpSpPr>
            <p:cNvPr id="41" name="グループ化 40"/>
            <p:cNvGrpSpPr/>
            <p:nvPr/>
          </p:nvGrpSpPr>
          <p:grpSpPr>
            <a:xfrm>
              <a:off x="3151762" y="4496946"/>
              <a:ext cx="1287847" cy="528271"/>
              <a:chOff x="3187858" y="3495910"/>
              <a:chExt cx="1287847" cy="528271"/>
            </a:xfrm>
          </p:grpSpPr>
          <p:sp>
            <p:nvSpPr>
              <p:cNvPr id="36" name="ホームベース 35"/>
              <p:cNvSpPr/>
              <p:nvPr/>
            </p:nvSpPr>
            <p:spPr>
              <a:xfrm>
                <a:off x="3187858" y="3495910"/>
                <a:ext cx="324000" cy="288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基盤</a:t>
                </a:r>
                <a:endParaRPr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構築</a:t>
                </a:r>
                <a:endParaRPr lang="ja-JP" altLang="en-US"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ホームベース 36"/>
              <p:cNvSpPr/>
              <p:nvPr/>
            </p:nvSpPr>
            <p:spPr>
              <a:xfrm>
                <a:off x="3547054" y="3495910"/>
                <a:ext cx="432000" cy="288000"/>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連携</a:t>
                </a:r>
                <a:endParaRPr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開発</a:t>
                </a:r>
                <a:endParaRPr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ホームベース 33"/>
              <p:cNvSpPr/>
              <p:nvPr/>
            </p:nvSpPr>
            <p:spPr>
              <a:xfrm>
                <a:off x="3551865" y="3854666"/>
                <a:ext cx="897600" cy="169515"/>
              </a:xfrm>
              <a:prstGeom prst="homePlate">
                <a:avLst>
                  <a:gd name="adj" fmla="val 28865"/>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72000" tIns="36000" rIns="72000" bIns="36000" numCol="1" spcCol="0" rtlCol="0" fromWordArt="0" anchor="ctr" anchorCtr="0" forceAA="0" compatLnSpc="1">
                <a:prstTxWarp prst="textNoShape">
                  <a:avLst/>
                </a:prstTxWarp>
                <a:noAutofit/>
              </a:bodyPr>
              <a:lstStyle/>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ﾀﾞｯｼｭﾎﾞｰﾄﾞ開発</a:t>
                </a:r>
                <a:endParaRPr lang="ja-JP" altLang="en-US"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ホームベース 38"/>
              <p:cNvSpPr/>
              <p:nvPr/>
            </p:nvSpPr>
            <p:spPr>
              <a:xfrm>
                <a:off x="3997861" y="3495910"/>
                <a:ext cx="477844" cy="288000"/>
              </a:xfrm>
              <a:prstGeom prst="homePlate">
                <a:avLst>
                  <a:gd name="adj" fmla="val 15919"/>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72000" tIns="36000" rIns="72000" bIns="36000" numCol="1" spcCol="0" rtlCol="0" fromWordArt="0" anchor="ctr" anchorCtr="0" forceAA="0" compatLnSpc="1">
                <a:prstTxWarp prst="textNoShape">
                  <a:avLst/>
                </a:prstTxWarp>
                <a:noAutofit/>
              </a:bodyPr>
              <a:lstStyle/>
              <a:p>
                <a:r>
                  <a:rPr lang="ja-JP" altLang="en-US"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環境</a:t>
                </a:r>
                <a:endParaRPr lang="en-US" altLang="ja-JP" sz="9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設定</a:t>
                </a:r>
              </a:p>
            </p:txBody>
          </p:sp>
        </p:grpSp>
        <p:sp>
          <p:nvSpPr>
            <p:cNvPr id="47" name="ホームベース 46"/>
            <p:cNvSpPr/>
            <p:nvPr/>
          </p:nvSpPr>
          <p:spPr>
            <a:xfrm>
              <a:off x="4473073" y="4496946"/>
              <a:ext cx="533904" cy="528271"/>
            </a:xfrm>
            <a:prstGeom prst="homePlate">
              <a:avLst>
                <a:gd name="adj" fmla="val 15919"/>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72000" tIns="36000" rIns="72000" bIns="36000" numCol="1" spcCol="0" rtlCol="0" fromWordArt="0" anchor="ctr" anchorCtr="0" forceAA="0" compatLnSpc="1">
              <a:prstTxWarp prst="textNoShape">
                <a:avLst/>
              </a:prstTxWarp>
              <a:noAutofit/>
            </a:body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連携</a:t>
              </a:r>
              <a:endParaRPr lang="en-US" altLang="ja-JP"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試験</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4" name="ホームベース 53"/>
          <p:cNvSpPr/>
          <p:nvPr/>
        </p:nvSpPr>
        <p:spPr>
          <a:xfrm>
            <a:off x="2190849" y="2928804"/>
            <a:ext cx="2232430" cy="252000"/>
          </a:xfrm>
          <a:prstGeom prst="homePlate">
            <a:avLst>
              <a:gd name="adj" fmla="val 28865"/>
            </a:avLst>
          </a:prstGeom>
          <a:ln w="22225">
            <a:prstDash val="sysDot"/>
          </a:ln>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11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商品開発、環境設定</a:t>
            </a:r>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正方形/長方形 55"/>
          <p:cNvSpPr/>
          <p:nvPr/>
        </p:nvSpPr>
        <p:spPr>
          <a:xfrm>
            <a:off x="1233930" y="2306764"/>
            <a:ext cx="900212" cy="448229"/>
          </a:xfrm>
          <a:prstGeom prst="rect">
            <a:avLst/>
          </a:prstGeom>
          <a:ln w="25400"/>
        </p:spPr>
        <p:style>
          <a:lnRef idx="2">
            <a:schemeClr val="accent6"/>
          </a:lnRef>
          <a:fillRef idx="1">
            <a:schemeClr val="lt1"/>
          </a:fillRef>
          <a:effectRef idx="0">
            <a:schemeClr val="accent6"/>
          </a:effectRef>
          <a:fontRef idx="minor">
            <a:schemeClr val="dk1"/>
          </a:fontRef>
        </p:style>
        <p:txBody>
          <a:bodyPr lIns="0" rIns="0" rtlCol="0" anchor="ctr"/>
          <a:lstStyle/>
          <a:p>
            <a:pPr algn="ctr"/>
            <a:r>
              <a:rPr kumimoji="1" lang="ja-JP" altLang="en-US" sz="1600" b="1" dirty="0" smtClean="0"/>
              <a:t>要件定義</a:t>
            </a:r>
            <a:endParaRPr kumimoji="1" lang="ja-JP" altLang="en-US" sz="1600" b="1" dirty="0"/>
          </a:p>
        </p:txBody>
      </p:sp>
      <p:sp>
        <p:nvSpPr>
          <p:cNvPr id="12" name="テキスト ボックス 11"/>
          <p:cNvSpPr txBox="1"/>
          <p:nvPr/>
        </p:nvSpPr>
        <p:spPr>
          <a:xfrm>
            <a:off x="5475618" y="2306764"/>
            <a:ext cx="4063124" cy="450000"/>
          </a:xfrm>
          <a:prstGeom prst="rect">
            <a:avLst/>
          </a:prstGeom>
          <a:solidFill>
            <a:schemeClr val="bg1"/>
          </a:solidFill>
        </p:spPr>
        <p:txBody>
          <a:bodyPr wrap="square" rtlCol="0" anchor="ctr">
            <a:noAutofit/>
          </a:bodyPr>
          <a:lstStyle/>
          <a:p>
            <a:pPr algn="ctr"/>
            <a:r>
              <a:rPr kumimoji="1" lang="ja-JP" altLang="en-US" b="1" dirty="0"/>
              <a:t>グループ展開</a:t>
            </a:r>
            <a:r>
              <a:rPr kumimoji="1" lang="ja-JP" altLang="en-US" b="1" dirty="0" smtClean="0"/>
              <a:t>フェーズ</a:t>
            </a:r>
            <a:endParaRPr kumimoji="1" lang="ja-JP" altLang="en-US" b="1" dirty="0"/>
          </a:p>
        </p:txBody>
      </p:sp>
      <p:sp>
        <p:nvSpPr>
          <p:cNvPr id="15" name="正方形/長方形 14"/>
          <p:cNvSpPr/>
          <p:nvPr/>
        </p:nvSpPr>
        <p:spPr>
          <a:xfrm>
            <a:off x="2211703" y="2306764"/>
            <a:ext cx="3108070" cy="450000"/>
          </a:xfrm>
          <a:prstGeom prst="rect">
            <a:avLst/>
          </a:prstGeom>
          <a:solidFill>
            <a:schemeClr val="bg1"/>
          </a:solidFill>
        </p:spPr>
        <p:txBody>
          <a:bodyPr wrap="square" anchor="ctr">
            <a:noAutofit/>
          </a:bodyPr>
          <a:lstStyle/>
          <a:p>
            <a:pPr algn="ctr"/>
            <a:r>
              <a:rPr kumimoji="1" lang="ja-JP" altLang="en-US" b="1" dirty="0"/>
              <a:t>開発フェーズ</a:t>
            </a:r>
          </a:p>
        </p:txBody>
      </p:sp>
      <p:sp>
        <p:nvSpPr>
          <p:cNvPr id="46" name="正方形/長方形 45"/>
          <p:cNvSpPr/>
          <p:nvPr/>
        </p:nvSpPr>
        <p:spPr>
          <a:xfrm>
            <a:off x="3501370" y="2306764"/>
            <a:ext cx="6037372" cy="4021779"/>
          </a:xfrm>
          <a:custGeom>
            <a:avLst/>
            <a:gdLst>
              <a:gd name="connsiteX0" fmla="*/ 0 w 4023366"/>
              <a:gd name="connsiteY0" fmla="*/ 0 h 3885691"/>
              <a:gd name="connsiteX1" fmla="*/ 4023366 w 4023366"/>
              <a:gd name="connsiteY1" fmla="*/ 0 h 3885691"/>
              <a:gd name="connsiteX2" fmla="*/ 4023366 w 4023366"/>
              <a:gd name="connsiteY2" fmla="*/ 3885691 h 3885691"/>
              <a:gd name="connsiteX3" fmla="*/ 0 w 4023366"/>
              <a:gd name="connsiteY3" fmla="*/ 3885691 h 3885691"/>
              <a:gd name="connsiteX4" fmla="*/ 0 w 4023366"/>
              <a:gd name="connsiteY4" fmla="*/ 0 h 3885691"/>
              <a:gd name="connsiteX0" fmla="*/ 0 w 4023366"/>
              <a:gd name="connsiteY0" fmla="*/ 0 h 3885691"/>
              <a:gd name="connsiteX1" fmla="*/ 4023366 w 4023366"/>
              <a:gd name="connsiteY1" fmla="*/ 0 h 3885691"/>
              <a:gd name="connsiteX2" fmla="*/ 4023366 w 4023366"/>
              <a:gd name="connsiteY2" fmla="*/ 3885691 h 3885691"/>
              <a:gd name="connsiteX3" fmla="*/ 0 w 4023366"/>
              <a:gd name="connsiteY3" fmla="*/ 3885691 h 3885691"/>
              <a:gd name="connsiteX4" fmla="*/ 0 w 4023366"/>
              <a:gd name="connsiteY4" fmla="*/ 2698375 h 3885691"/>
              <a:gd name="connsiteX5" fmla="*/ 0 w 4023366"/>
              <a:gd name="connsiteY5" fmla="*/ 0 h 3885691"/>
              <a:gd name="connsiteX0" fmla="*/ 7209 w 4030575"/>
              <a:gd name="connsiteY0" fmla="*/ 0 h 3885691"/>
              <a:gd name="connsiteX1" fmla="*/ 4030575 w 4030575"/>
              <a:gd name="connsiteY1" fmla="*/ 0 h 3885691"/>
              <a:gd name="connsiteX2" fmla="*/ 4030575 w 4030575"/>
              <a:gd name="connsiteY2" fmla="*/ 3885691 h 3885691"/>
              <a:gd name="connsiteX3" fmla="*/ 7209 w 4030575"/>
              <a:gd name="connsiteY3" fmla="*/ 3885691 h 3885691"/>
              <a:gd name="connsiteX4" fmla="*/ 7209 w 4030575"/>
              <a:gd name="connsiteY4" fmla="*/ 2698375 h 3885691"/>
              <a:gd name="connsiteX5" fmla="*/ 0 w 4030575"/>
              <a:gd name="connsiteY5" fmla="*/ 2681464 h 3885691"/>
              <a:gd name="connsiteX6" fmla="*/ 7209 w 4030575"/>
              <a:gd name="connsiteY6" fmla="*/ 0 h 3885691"/>
              <a:gd name="connsiteX0" fmla="*/ 7209 w 4030575"/>
              <a:gd name="connsiteY0" fmla="*/ 0 h 3885691"/>
              <a:gd name="connsiteX1" fmla="*/ 4030575 w 4030575"/>
              <a:gd name="connsiteY1" fmla="*/ 0 h 3885691"/>
              <a:gd name="connsiteX2" fmla="*/ 4030575 w 4030575"/>
              <a:gd name="connsiteY2" fmla="*/ 3885691 h 3885691"/>
              <a:gd name="connsiteX3" fmla="*/ 7209 w 4030575"/>
              <a:gd name="connsiteY3" fmla="*/ 3885691 h 3885691"/>
              <a:gd name="connsiteX4" fmla="*/ 0 w 4030575"/>
              <a:gd name="connsiteY4" fmla="*/ 3276637 h 3885691"/>
              <a:gd name="connsiteX5" fmla="*/ 7209 w 4030575"/>
              <a:gd name="connsiteY5" fmla="*/ 2698375 h 3885691"/>
              <a:gd name="connsiteX6" fmla="*/ 0 w 4030575"/>
              <a:gd name="connsiteY6" fmla="*/ 2681464 h 3885691"/>
              <a:gd name="connsiteX7" fmla="*/ 7209 w 4030575"/>
              <a:gd name="connsiteY7" fmla="*/ 0 h 3885691"/>
              <a:gd name="connsiteX0" fmla="*/ 1936938 w 5960304"/>
              <a:gd name="connsiteY0" fmla="*/ 0 h 3885691"/>
              <a:gd name="connsiteX1" fmla="*/ 5960304 w 5960304"/>
              <a:gd name="connsiteY1" fmla="*/ 0 h 3885691"/>
              <a:gd name="connsiteX2" fmla="*/ 5960304 w 5960304"/>
              <a:gd name="connsiteY2" fmla="*/ 3885691 h 3885691"/>
              <a:gd name="connsiteX3" fmla="*/ 1936938 w 5960304"/>
              <a:gd name="connsiteY3" fmla="*/ 3885691 h 3885691"/>
              <a:gd name="connsiteX4" fmla="*/ 0 w 5960304"/>
              <a:gd name="connsiteY4" fmla="*/ 2718663 h 3885691"/>
              <a:gd name="connsiteX5" fmla="*/ 1936938 w 5960304"/>
              <a:gd name="connsiteY5" fmla="*/ 2698375 h 3885691"/>
              <a:gd name="connsiteX6" fmla="*/ 1929729 w 5960304"/>
              <a:gd name="connsiteY6" fmla="*/ 2681464 h 3885691"/>
              <a:gd name="connsiteX7" fmla="*/ 1936938 w 5960304"/>
              <a:gd name="connsiteY7"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2297 w 5962601"/>
              <a:gd name="connsiteY4" fmla="*/ 2718663 h 3885691"/>
              <a:gd name="connsiteX5" fmla="*/ 1939235 w 5962601"/>
              <a:gd name="connsiteY5" fmla="*/ 2698375 h 3885691"/>
              <a:gd name="connsiteX6" fmla="*/ 1932026 w 5962601"/>
              <a:gd name="connsiteY6" fmla="*/ 2681464 h 3885691"/>
              <a:gd name="connsiteX7" fmla="*/ 1939235 w 5962601"/>
              <a:gd name="connsiteY7"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11803 w 5962601"/>
              <a:gd name="connsiteY4" fmla="*/ 2662866 h 3885691"/>
              <a:gd name="connsiteX5" fmla="*/ 1939235 w 5962601"/>
              <a:gd name="connsiteY5" fmla="*/ 2698375 h 3885691"/>
              <a:gd name="connsiteX6" fmla="*/ 1932026 w 5962601"/>
              <a:gd name="connsiteY6" fmla="*/ 2681464 h 3885691"/>
              <a:gd name="connsiteX7" fmla="*/ 1939235 w 5962601"/>
              <a:gd name="connsiteY7"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11803 w 5962601"/>
              <a:gd name="connsiteY4" fmla="*/ 2662866 h 3885691"/>
              <a:gd name="connsiteX5" fmla="*/ 1939235 w 5962601"/>
              <a:gd name="connsiteY5" fmla="*/ 2698375 h 3885691"/>
              <a:gd name="connsiteX6" fmla="*/ 1932026 w 5962601"/>
              <a:gd name="connsiteY6" fmla="*/ 2653567 h 3885691"/>
              <a:gd name="connsiteX7" fmla="*/ 1939235 w 5962601"/>
              <a:gd name="connsiteY7"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11803 w 5962601"/>
              <a:gd name="connsiteY4" fmla="*/ 2662866 h 3885691"/>
              <a:gd name="connsiteX5" fmla="*/ 1939235 w 5962601"/>
              <a:gd name="connsiteY5" fmla="*/ 2698375 h 3885691"/>
              <a:gd name="connsiteX6" fmla="*/ 1932026 w 5962601"/>
              <a:gd name="connsiteY6" fmla="*/ 2616369 h 3885691"/>
              <a:gd name="connsiteX7" fmla="*/ 1939235 w 5962601"/>
              <a:gd name="connsiteY7"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11803 w 5962601"/>
              <a:gd name="connsiteY4" fmla="*/ 2662866 h 3885691"/>
              <a:gd name="connsiteX5" fmla="*/ 1939235 w 5962601"/>
              <a:gd name="connsiteY5" fmla="*/ 2698375 h 3885691"/>
              <a:gd name="connsiteX6" fmla="*/ 1939235 w 5962601"/>
              <a:gd name="connsiteY6" fmla="*/ 0 h 3885691"/>
              <a:gd name="connsiteX0" fmla="*/ 1939235 w 5962601"/>
              <a:gd name="connsiteY0" fmla="*/ 0 h 3885691"/>
              <a:gd name="connsiteX1" fmla="*/ 5962601 w 5962601"/>
              <a:gd name="connsiteY1" fmla="*/ 0 h 3885691"/>
              <a:gd name="connsiteX2" fmla="*/ 5962601 w 5962601"/>
              <a:gd name="connsiteY2" fmla="*/ 3885691 h 3885691"/>
              <a:gd name="connsiteX3" fmla="*/ 0 w 5962601"/>
              <a:gd name="connsiteY3" fmla="*/ 3867091 h 3885691"/>
              <a:gd name="connsiteX4" fmla="*/ 11803 w 5962601"/>
              <a:gd name="connsiteY4" fmla="*/ 2662866 h 3885691"/>
              <a:gd name="connsiteX5" fmla="*/ 1939235 w 5962601"/>
              <a:gd name="connsiteY5" fmla="*/ 2661177 h 3885691"/>
              <a:gd name="connsiteX6" fmla="*/ 1939235 w 5962601"/>
              <a:gd name="connsiteY6" fmla="*/ 0 h 38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601" h="3885691">
                <a:moveTo>
                  <a:pt x="1939235" y="0"/>
                </a:moveTo>
                <a:lnTo>
                  <a:pt x="5962601" y="0"/>
                </a:lnTo>
                <a:lnTo>
                  <a:pt x="5962601" y="3885691"/>
                </a:lnTo>
                <a:lnTo>
                  <a:pt x="0" y="3867091"/>
                </a:lnTo>
                <a:cubicBezTo>
                  <a:pt x="766" y="3484282"/>
                  <a:pt x="11037" y="3045675"/>
                  <a:pt x="11803" y="2662866"/>
                </a:cubicBezTo>
                <a:lnTo>
                  <a:pt x="1939235" y="2661177"/>
                </a:lnTo>
                <a:lnTo>
                  <a:pt x="1939235" y="0"/>
                </a:lnTo>
                <a:close/>
              </a:path>
            </a:pathLst>
          </a:custGeom>
          <a:noFill/>
          <a:ln w="38100"/>
        </p:spPr>
        <p:style>
          <a:lnRef idx="2">
            <a:schemeClr val="accent5"/>
          </a:lnRef>
          <a:fillRef idx="1">
            <a:schemeClr val="lt1"/>
          </a:fillRef>
          <a:effectRef idx="0">
            <a:schemeClr val="accent5"/>
          </a:effectRef>
          <a:fontRef idx="minor">
            <a:schemeClr val="dk1"/>
          </a:fontRef>
        </p:style>
        <p:txBody>
          <a:bodyPr tIns="108000" rtlCol="0" anchor="t" anchorCtr="0"/>
          <a:lstStyle/>
          <a:p>
            <a:pPr algn="ctr"/>
            <a:endParaRPr kumimoji="1" lang="ja-JP" altLang="en-US" b="1" dirty="0"/>
          </a:p>
        </p:txBody>
      </p:sp>
      <p:sp>
        <p:nvSpPr>
          <p:cNvPr id="40" name="正方形/長方形 39"/>
          <p:cNvSpPr/>
          <p:nvPr/>
        </p:nvSpPr>
        <p:spPr>
          <a:xfrm>
            <a:off x="2190970" y="2306763"/>
            <a:ext cx="3148151" cy="3249221"/>
          </a:xfrm>
          <a:custGeom>
            <a:avLst/>
            <a:gdLst>
              <a:gd name="connsiteX0" fmla="*/ 0 w 3119275"/>
              <a:gd name="connsiteY0" fmla="*/ 0 h 3336851"/>
              <a:gd name="connsiteX1" fmla="*/ 3119275 w 3119275"/>
              <a:gd name="connsiteY1" fmla="*/ 0 h 3336851"/>
              <a:gd name="connsiteX2" fmla="*/ 3119275 w 3119275"/>
              <a:gd name="connsiteY2" fmla="*/ 3336851 h 3336851"/>
              <a:gd name="connsiteX3" fmla="*/ 0 w 3119275"/>
              <a:gd name="connsiteY3" fmla="*/ 3336851 h 3336851"/>
              <a:gd name="connsiteX4" fmla="*/ 0 w 3119275"/>
              <a:gd name="connsiteY4" fmla="*/ 0 h 3336851"/>
              <a:gd name="connsiteX0" fmla="*/ 0 w 3119275"/>
              <a:gd name="connsiteY0" fmla="*/ 0 h 3336851"/>
              <a:gd name="connsiteX1" fmla="*/ 3119275 w 3119275"/>
              <a:gd name="connsiteY1" fmla="*/ 0 h 3336851"/>
              <a:gd name="connsiteX2" fmla="*/ 3119275 w 3119275"/>
              <a:gd name="connsiteY2" fmla="*/ 3336851 h 3336851"/>
              <a:gd name="connsiteX3" fmla="*/ 1274223 w 3119275"/>
              <a:gd name="connsiteY3" fmla="*/ 3326691 h 3336851"/>
              <a:gd name="connsiteX4" fmla="*/ 0 w 3119275"/>
              <a:gd name="connsiteY4" fmla="*/ 3336851 h 3336851"/>
              <a:gd name="connsiteX5" fmla="*/ 0 w 3119275"/>
              <a:gd name="connsiteY5" fmla="*/ 0 h 3336851"/>
              <a:gd name="connsiteX0" fmla="*/ 0 w 3119275"/>
              <a:gd name="connsiteY0" fmla="*/ 0 h 3336851"/>
              <a:gd name="connsiteX1" fmla="*/ 3119275 w 3119275"/>
              <a:gd name="connsiteY1" fmla="*/ 0 h 3336851"/>
              <a:gd name="connsiteX2" fmla="*/ 3113183 w 3119275"/>
              <a:gd name="connsiteY2" fmla="*/ 2686611 h 3336851"/>
              <a:gd name="connsiteX3" fmla="*/ 3119275 w 3119275"/>
              <a:gd name="connsiteY3" fmla="*/ 3336851 h 3336851"/>
              <a:gd name="connsiteX4" fmla="*/ 1274223 w 3119275"/>
              <a:gd name="connsiteY4" fmla="*/ 3326691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70155 w 3119275"/>
              <a:gd name="connsiteY3" fmla="*/ 2767891 h 3336851"/>
              <a:gd name="connsiteX4" fmla="*/ 1274223 w 3119275"/>
              <a:gd name="connsiteY4" fmla="*/ 3326691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70155 w 3119275"/>
              <a:gd name="connsiteY3" fmla="*/ 2767891 h 3336851"/>
              <a:gd name="connsiteX4" fmla="*/ 1274223 w 3119275"/>
              <a:gd name="connsiteY4" fmla="*/ 3326691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70155 w 3119275"/>
              <a:gd name="connsiteY3" fmla="*/ 2767891 h 3336851"/>
              <a:gd name="connsiteX4" fmla="*/ 1254973 w 3119275"/>
              <a:gd name="connsiteY4" fmla="*/ 3336316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70155 w 3119275"/>
              <a:gd name="connsiteY3" fmla="*/ 2690889 h 3336851"/>
              <a:gd name="connsiteX4" fmla="*/ 1254973 w 3119275"/>
              <a:gd name="connsiteY4" fmla="*/ 3336316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70155 w 3119275"/>
              <a:gd name="connsiteY3" fmla="*/ 2690889 h 3336851"/>
              <a:gd name="connsiteX4" fmla="*/ 1226098 w 3119275"/>
              <a:gd name="connsiteY4" fmla="*/ 3336316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22029 w 3119275"/>
              <a:gd name="connsiteY3" fmla="*/ 2690889 h 3336851"/>
              <a:gd name="connsiteX4" fmla="*/ 1226098 w 3119275"/>
              <a:gd name="connsiteY4" fmla="*/ 3336316 h 3336851"/>
              <a:gd name="connsiteX5" fmla="*/ 0 w 3119275"/>
              <a:gd name="connsiteY5" fmla="*/ 3336851 h 3336851"/>
              <a:gd name="connsiteX6" fmla="*/ 0 w 3119275"/>
              <a:gd name="connsiteY6" fmla="*/ 0 h 3336851"/>
              <a:gd name="connsiteX0" fmla="*/ 0 w 3119275"/>
              <a:gd name="connsiteY0" fmla="*/ 0 h 3336851"/>
              <a:gd name="connsiteX1" fmla="*/ 3119275 w 3119275"/>
              <a:gd name="connsiteY1" fmla="*/ 0 h 3336851"/>
              <a:gd name="connsiteX2" fmla="*/ 3113183 w 3119275"/>
              <a:gd name="connsiteY2" fmla="*/ 2686611 h 3336851"/>
              <a:gd name="connsiteX3" fmla="*/ 1222029 w 3119275"/>
              <a:gd name="connsiteY3" fmla="*/ 2719765 h 3336851"/>
              <a:gd name="connsiteX4" fmla="*/ 1226098 w 3119275"/>
              <a:gd name="connsiteY4" fmla="*/ 3336316 h 3336851"/>
              <a:gd name="connsiteX5" fmla="*/ 0 w 3119275"/>
              <a:gd name="connsiteY5" fmla="*/ 3336851 h 3336851"/>
              <a:gd name="connsiteX6" fmla="*/ 0 w 3119275"/>
              <a:gd name="connsiteY6" fmla="*/ 0 h 3336851"/>
              <a:gd name="connsiteX0" fmla="*/ 0 w 3142167"/>
              <a:gd name="connsiteY0" fmla="*/ 0 h 3336851"/>
              <a:gd name="connsiteX1" fmla="*/ 3119275 w 3142167"/>
              <a:gd name="connsiteY1" fmla="*/ 0 h 3336851"/>
              <a:gd name="connsiteX2" fmla="*/ 3142058 w 3142167"/>
              <a:gd name="connsiteY2" fmla="*/ 2686611 h 3336851"/>
              <a:gd name="connsiteX3" fmla="*/ 1222029 w 3142167"/>
              <a:gd name="connsiteY3" fmla="*/ 2719765 h 3336851"/>
              <a:gd name="connsiteX4" fmla="*/ 1226098 w 3142167"/>
              <a:gd name="connsiteY4" fmla="*/ 3336316 h 3336851"/>
              <a:gd name="connsiteX5" fmla="*/ 0 w 3142167"/>
              <a:gd name="connsiteY5" fmla="*/ 3336851 h 3336851"/>
              <a:gd name="connsiteX6" fmla="*/ 0 w 3142167"/>
              <a:gd name="connsiteY6" fmla="*/ 0 h 3336851"/>
              <a:gd name="connsiteX0" fmla="*/ 0 w 3123156"/>
              <a:gd name="connsiteY0" fmla="*/ 0 h 3336851"/>
              <a:gd name="connsiteX1" fmla="*/ 3119275 w 3123156"/>
              <a:gd name="connsiteY1" fmla="*/ 0 h 3336851"/>
              <a:gd name="connsiteX2" fmla="*/ 3122808 w 3123156"/>
              <a:gd name="connsiteY2" fmla="*/ 2715487 h 3336851"/>
              <a:gd name="connsiteX3" fmla="*/ 1222029 w 3123156"/>
              <a:gd name="connsiteY3" fmla="*/ 2719765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725113 h 3336851"/>
              <a:gd name="connsiteX3" fmla="*/ 1222029 w 3123156"/>
              <a:gd name="connsiteY3" fmla="*/ 2719765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725113 h 3336851"/>
              <a:gd name="connsiteX3" fmla="*/ 1231654 w 3123156"/>
              <a:gd name="connsiteY3" fmla="*/ 2700514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696237 h 3336851"/>
              <a:gd name="connsiteX3" fmla="*/ 1231654 w 3123156"/>
              <a:gd name="connsiteY3" fmla="*/ 2700514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696237 h 3336851"/>
              <a:gd name="connsiteX3" fmla="*/ 1231654 w 3123156"/>
              <a:gd name="connsiteY3" fmla="*/ 2700514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715487 h 3336851"/>
              <a:gd name="connsiteX3" fmla="*/ 1231654 w 3123156"/>
              <a:gd name="connsiteY3" fmla="*/ 2700514 h 3336851"/>
              <a:gd name="connsiteX4" fmla="*/ 1226098 w 3123156"/>
              <a:gd name="connsiteY4" fmla="*/ 3336316 h 3336851"/>
              <a:gd name="connsiteX5" fmla="*/ 0 w 3123156"/>
              <a:gd name="connsiteY5" fmla="*/ 3336851 h 3336851"/>
              <a:gd name="connsiteX6" fmla="*/ 0 w 3123156"/>
              <a:gd name="connsiteY6" fmla="*/ 0 h 3336851"/>
              <a:gd name="connsiteX0" fmla="*/ 0 w 3123156"/>
              <a:gd name="connsiteY0" fmla="*/ 0 h 3336851"/>
              <a:gd name="connsiteX1" fmla="*/ 3119275 w 3123156"/>
              <a:gd name="connsiteY1" fmla="*/ 0 h 3336851"/>
              <a:gd name="connsiteX2" fmla="*/ 3122808 w 3123156"/>
              <a:gd name="connsiteY2" fmla="*/ 2705861 h 3336851"/>
              <a:gd name="connsiteX3" fmla="*/ 1231654 w 3123156"/>
              <a:gd name="connsiteY3" fmla="*/ 2700514 h 3336851"/>
              <a:gd name="connsiteX4" fmla="*/ 1226098 w 3123156"/>
              <a:gd name="connsiteY4" fmla="*/ 3336316 h 3336851"/>
              <a:gd name="connsiteX5" fmla="*/ 0 w 3123156"/>
              <a:gd name="connsiteY5" fmla="*/ 3336851 h 3336851"/>
              <a:gd name="connsiteX6" fmla="*/ 0 w 3123156"/>
              <a:gd name="connsiteY6" fmla="*/ 0 h 3336851"/>
              <a:gd name="connsiteX0" fmla="*/ 0 w 3180606"/>
              <a:gd name="connsiteY0" fmla="*/ 0 h 3336851"/>
              <a:gd name="connsiteX1" fmla="*/ 3119275 w 3180606"/>
              <a:gd name="connsiteY1" fmla="*/ 0 h 3336851"/>
              <a:gd name="connsiteX2" fmla="*/ 3180560 w 3180606"/>
              <a:gd name="connsiteY2" fmla="*/ 2705861 h 3336851"/>
              <a:gd name="connsiteX3" fmla="*/ 1231654 w 3180606"/>
              <a:gd name="connsiteY3" fmla="*/ 2700514 h 3336851"/>
              <a:gd name="connsiteX4" fmla="*/ 1226098 w 3180606"/>
              <a:gd name="connsiteY4" fmla="*/ 3336316 h 3336851"/>
              <a:gd name="connsiteX5" fmla="*/ 0 w 3180606"/>
              <a:gd name="connsiteY5" fmla="*/ 3336851 h 3336851"/>
              <a:gd name="connsiteX6" fmla="*/ 0 w 3180606"/>
              <a:gd name="connsiteY6" fmla="*/ 0 h 3336851"/>
              <a:gd name="connsiteX0" fmla="*/ 0 w 3180908"/>
              <a:gd name="connsiteY0" fmla="*/ 0 h 3336851"/>
              <a:gd name="connsiteX1" fmla="*/ 3177026 w 3180908"/>
              <a:gd name="connsiteY1" fmla="*/ 0 h 3336851"/>
              <a:gd name="connsiteX2" fmla="*/ 3180560 w 3180908"/>
              <a:gd name="connsiteY2" fmla="*/ 2705861 h 3336851"/>
              <a:gd name="connsiteX3" fmla="*/ 1231654 w 3180908"/>
              <a:gd name="connsiteY3" fmla="*/ 2700514 h 3336851"/>
              <a:gd name="connsiteX4" fmla="*/ 1226098 w 3180908"/>
              <a:gd name="connsiteY4" fmla="*/ 3336316 h 3336851"/>
              <a:gd name="connsiteX5" fmla="*/ 0 w 3180908"/>
              <a:gd name="connsiteY5" fmla="*/ 3336851 h 3336851"/>
              <a:gd name="connsiteX6" fmla="*/ 0 w 3180908"/>
              <a:gd name="connsiteY6" fmla="*/ 0 h 3336851"/>
              <a:gd name="connsiteX0" fmla="*/ 0 w 3180669"/>
              <a:gd name="connsiteY0" fmla="*/ 0 h 3336851"/>
              <a:gd name="connsiteX1" fmla="*/ 3157776 w 3180669"/>
              <a:gd name="connsiteY1" fmla="*/ 0 h 3336851"/>
              <a:gd name="connsiteX2" fmla="*/ 3180560 w 3180669"/>
              <a:gd name="connsiteY2" fmla="*/ 2705861 h 3336851"/>
              <a:gd name="connsiteX3" fmla="*/ 1231654 w 3180669"/>
              <a:gd name="connsiteY3" fmla="*/ 2700514 h 3336851"/>
              <a:gd name="connsiteX4" fmla="*/ 1226098 w 3180669"/>
              <a:gd name="connsiteY4" fmla="*/ 3336316 h 3336851"/>
              <a:gd name="connsiteX5" fmla="*/ 0 w 3180669"/>
              <a:gd name="connsiteY5" fmla="*/ 3336851 h 3336851"/>
              <a:gd name="connsiteX6" fmla="*/ 0 w 3180669"/>
              <a:gd name="connsiteY6" fmla="*/ 0 h 3336851"/>
              <a:gd name="connsiteX0" fmla="*/ 0 w 3157776"/>
              <a:gd name="connsiteY0" fmla="*/ 0 h 3336851"/>
              <a:gd name="connsiteX1" fmla="*/ 3157776 w 3157776"/>
              <a:gd name="connsiteY1" fmla="*/ 0 h 3336851"/>
              <a:gd name="connsiteX2" fmla="*/ 3151685 w 3157776"/>
              <a:gd name="connsiteY2" fmla="*/ 2705861 h 3336851"/>
              <a:gd name="connsiteX3" fmla="*/ 1231654 w 3157776"/>
              <a:gd name="connsiteY3" fmla="*/ 2700514 h 3336851"/>
              <a:gd name="connsiteX4" fmla="*/ 1226098 w 3157776"/>
              <a:gd name="connsiteY4" fmla="*/ 3336316 h 3336851"/>
              <a:gd name="connsiteX5" fmla="*/ 0 w 3157776"/>
              <a:gd name="connsiteY5" fmla="*/ 3336851 h 3336851"/>
              <a:gd name="connsiteX6" fmla="*/ 0 w 3157776"/>
              <a:gd name="connsiteY6" fmla="*/ 0 h 3336851"/>
              <a:gd name="connsiteX0" fmla="*/ 0 w 3152033"/>
              <a:gd name="connsiteY0" fmla="*/ 0 h 3336851"/>
              <a:gd name="connsiteX1" fmla="*/ 3148151 w 3152033"/>
              <a:gd name="connsiteY1" fmla="*/ 9626 h 3336851"/>
              <a:gd name="connsiteX2" fmla="*/ 3151685 w 3152033"/>
              <a:gd name="connsiteY2" fmla="*/ 2705861 h 3336851"/>
              <a:gd name="connsiteX3" fmla="*/ 1231654 w 3152033"/>
              <a:gd name="connsiteY3" fmla="*/ 2700514 h 3336851"/>
              <a:gd name="connsiteX4" fmla="*/ 1226098 w 3152033"/>
              <a:gd name="connsiteY4" fmla="*/ 3336316 h 3336851"/>
              <a:gd name="connsiteX5" fmla="*/ 0 w 3152033"/>
              <a:gd name="connsiteY5" fmla="*/ 3336851 h 3336851"/>
              <a:gd name="connsiteX6" fmla="*/ 0 w 3152033"/>
              <a:gd name="connsiteY6" fmla="*/ 0 h 3336851"/>
              <a:gd name="connsiteX0" fmla="*/ 0 w 3148151"/>
              <a:gd name="connsiteY0" fmla="*/ 0 h 3336851"/>
              <a:gd name="connsiteX1" fmla="*/ 3148151 w 3148151"/>
              <a:gd name="connsiteY1" fmla="*/ 9626 h 3336851"/>
              <a:gd name="connsiteX2" fmla="*/ 3142060 w 3148151"/>
              <a:gd name="connsiteY2" fmla="*/ 2696236 h 3336851"/>
              <a:gd name="connsiteX3" fmla="*/ 1231654 w 3148151"/>
              <a:gd name="connsiteY3" fmla="*/ 2700514 h 3336851"/>
              <a:gd name="connsiteX4" fmla="*/ 1226098 w 3148151"/>
              <a:gd name="connsiteY4" fmla="*/ 3336316 h 3336851"/>
              <a:gd name="connsiteX5" fmla="*/ 0 w 3148151"/>
              <a:gd name="connsiteY5" fmla="*/ 3336851 h 3336851"/>
              <a:gd name="connsiteX6" fmla="*/ 0 w 3148151"/>
              <a:gd name="connsiteY6" fmla="*/ 0 h 3336851"/>
              <a:gd name="connsiteX0" fmla="*/ 0 w 3148151"/>
              <a:gd name="connsiteY0" fmla="*/ 0 h 3336851"/>
              <a:gd name="connsiteX1" fmla="*/ 3148151 w 3148151"/>
              <a:gd name="connsiteY1" fmla="*/ 9626 h 3336851"/>
              <a:gd name="connsiteX2" fmla="*/ 3142060 w 3148151"/>
              <a:gd name="connsiteY2" fmla="*/ 2696236 h 3336851"/>
              <a:gd name="connsiteX3" fmla="*/ 1231654 w 3148151"/>
              <a:gd name="connsiteY3" fmla="*/ 2700514 h 3336851"/>
              <a:gd name="connsiteX4" fmla="*/ 1226098 w 3148151"/>
              <a:gd name="connsiteY4" fmla="*/ 3126766 h 3336851"/>
              <a:gd name="connsiteX5" fmla="*/ 0 w 3148151"/>
              <a:gd name="connsiteY5" fmla="*/ 3336851 h 3336851"/>
              <a:gd name="connsiteX6" fmla="*/ 0 w 3148151"/>
              <a:gd name="connsiteY6" fmla="*/ 0 h 3336851"/>
              <a:gd name="connsiteX0" fmla="*/ 0 w 3148151"/>
              <a:gd name="connsiteY0" fmla="*/ 0 h 3155876"/>
              <a:gd name="connsiteX1" fmla="*/ 3148151 w 3148151"/>
              <a:gd name="connsiteY1" fmla="*/ 9626 h 3155876"/>
              <a:gd name="connsiteX2" fmla="*/ 3142060 w 3148151"/>
              <a:gd name="connsiteY2" fmla="*/ 2696236 h 3155876"/>
              <a:gd name="connsiteX3" fmla="*/ 1231654 w 3148151"/>
              <a:gd name="connsiteY3" fmla="*/ 2700514 h 3155876"/>
              <a:gd name="connsiteX4" fmla="*/ 1226098 w 3148151"/>
              <a:gd name="connsiteY4" fmla="*/ 3126766 h 3155876"/>
              <a:gd name="connsiteX5" fmla="*/ 9525 w 3148151"/>
              <a:gd name="connsiteY5" fmla="*/ 3155876 h 3155876"/>
              <a:gd name="connsiteX6" fmla="*/ 0 w 3148151"/>
              <a:gd name="connsiteY6" fmla="*/ 0 h 3155876"/>
              <a:gd name="connsiteX0" fmla="*/ 0 w 3148151"/>
              <a:gd name="connsiteY0" fmla="*/ 0 h 3127301"/>
              <a:gd name="connsiteX1" fmla="*/ 3148151 w 3148151"/>
              <a:gd name="connsiteY1" fmla="*/ 9626 h 3127301"/>
              <a:gd name="connsiteX2" fmla="*/ 3142060 w 3148151"/>
              <a:gd name="connsiteY2" fmla="*/ 2696236 h 3127301"/>
              <a:gd name="connsiteX3" fmla="*/ 1231654 w 3148151"/>
              <a:gd name="connsiteY3" fmla="*/ 2700514 h 3127301"/>
              <a:gd name="connsiteX4" fmla="*/ 1226098 w 3148151"/>
              <a:gd name="connsiteY4" fmla="*/ 3126766 h 3127301"/>
              <a:gd name="connsiteX5" fmla="*/ 9525 w 3148151"/>
              <a:gd name="connsiteY5" fmla="*/ 3127301 h 3127301"/>
              <a:gd name="connsiteX6" fmla="*/ 0 w 3148151"/>
              <a:gd name="connsiteY6" fmla="*/ 0 h 3127301"/>
              <a:gd name="connsiteX0" fmla="*/ 0 w 3148151"/>
              <a:gd name="connsiteY0" fmla="*/ 0 h 3249221"/>
              <a:gd name="connsiteX1" fmla="*/ 3148151 w 3148151"/>
              <a:gd name="connsiteY1" fmla="*/ 9626 h 3249221"/>
              <a:gd name="connsiteX2" fmla="*/ 3142060 w 3148151"/>
              <a:gd name="connsiteY2" fmla="*/ 2696236 h 3249221"/>
              <a:gd name="connsiteX3" fmla="*/ 1231654 w 3148151"/>
              <a:gd name="connsiteY3" fmla="*/ 2700514 h 3249221"/>
              <a:gd name="connsiteX4" fmla="*/ 1226098 w 3148151"/>
              <a:gd name="connsiteY4" fmla="*/ 3126766 h 3249221"/>
              <a:gd name="connsiteX5" fmla="*/ 9525 w 3148151"/>
              <a:gd name="connsiteY5" fmla="*/ 3249221 h 3249221"/>
              <a:gd name="connsiteX6" fmla="*/ 0 w 3148151"/>
              <a:gd name="connsiteY6" fmla="*/ 0 h 3249221"/>
              <a:gd name="connsiteX0" fmla="*/ 0 w 3148151"/>
              <a:gd name="connsiteY0" fmla="*/ 0 h 3249221"/>
              <a:gd name="connsiteX1" fmla="*/ 3148151 w 3148151"/>
              <a:gd name="connsiteY1" fmla="*/ 9626 h 3249221"/>
              <a:gd name="connsiteX2" fmla="*/ 3142060 w 3148151"/>
              <a:gd name="connsiteY2" fmla="*/ 2696236 h 3249221"/>
              <a:gd name="connsiteX3" fmla="*/ 1231654 w 3148151"/>
              <a:gd name="connsiteY3" fmla="*/ 2700514 h 3249221"/>
              <a:gd name="connsiteX4" fmla="*/ 1226098 w 3148151"/>
              <a:gd name="connsiteY4" fmla="*/ 3238526 h 3249221"/>
              <a:gd name="connsiteX5" fmla="*/ 9525 w 3148151"/>
              <a:gd name="connsiteY5" fmla="*/ 3249221 h 3249221"/>
              <a:gd name="connsiteX6" fmla="*/ 0 w 3148151"/>
              <a:gd name="connsiteY6" fmla="*/ 0 h 324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8151" h="3249221">
                <a:moveTo>
                  <a:pt x="0" y="0"/>
                </a:moveTo>
                <a:lnTo>
                  <a:pt x="3148151" y="9626"/>
                </a:lnTo>
                <a:cubicBezTo>
                  <a:pt x="3146120" y="905163"/>
                  <a:pt x="3144091" y="1800699"/>
                  <a:pt x="3142060" y="2696236"/>
                </a:cubicBezTo>
                <a:lnTo>
                  <a:pt x="1231654" y="2700514"/>
                </a:lnTo>
                <a:cubicBezTo>
                  <a:pt x="1233010" y="2915656"/>
                  <a:pt x="1224742" y="3023384"/>
                  <a:pt x="1226098" y="3238526"/>
                </a:cubicBezTo>
                <a:lnTo>
                  <a:pt x="9525" y="3249221"/>
                </a:lnTo>
                <a:lnTo>
                  <a:pt x="0" y="0"/>
                </a:lnTo>
                <a:close/>
              </a:path>
            </a:pathLst>
          </a:custGeom>
          <a:noFill/>
          <a:ln w="38100">
            <a:solidFill>
              <a:schemeClr val="accent3"/>
            </a:solidFill>
          </a:ln>
        </p:spPr>
        <p:style>
          <a:lnRef idx="2">
            <a:schemeClr val="accent2"/>
          </a:lnRef>
          <a:fillRef idx="1">
            <a:schemeClr val="lt1"/>
          </a:fillRef>
          <a:effectRef idx="0">
            <a:schemeClr val="accent2"/>
          </a:effectRef>
          <a:fontRef idx="minor">
            <a:schemeClr val="dk1"/>
          </a:fontRef>
        </p:style>
        <p:txBody>
          <a:bodyPr tIns="108000" rtlCol="0" anchor="t"/>
          <a:lstStyle/>
          <a:p>
            <a:pPr algn="ctr"/>
            <a:endParaRPr kumimoji="1" lang="ja-JP" altLang="en-US" b="1" dirty="0"/>
          </a:p>
        </p:txBody>
      </p:sp>
      <p:sp>
        <p:nvSpPr>
          <p:cNvPr id="59" name="ホームベース 58"/>
          <p:cNvSpPr/>
          <p:nvPr/>
        </p:nvSpPr>
        <p:spPr>
          <a:xfrm>
            <a:off x="3467101" y="4109765"/>
            <a:ext cx="616872" cy="248964"/>
          </a:xfrm>
          <a:prstGeom prst="homePlate">
            <a:avLst>
              <a:gd name="adj" fmla="val 15919"/>
            </a:avLst>
          </a:prstGeom>
          <a:ln w="22225"/>
        </p:spPr>
        <p:style>
          <a:lnRef idx="2">
            <a:schemeClr val="accent2"/>
          </a:lnRef>
          <a:fillRef idx="1">
            <a:schemeClr val="lt1"/>
          </a:fillRef>
          <a:effectRef idx="0">
            <a:schemeClr val="accent2"/>
          </a:effectRef>
          <a:fontRef idx="minor">
            <a:schemeClr val="dk1"/>
          </a:fontRef>
        </p:style>
        <p:txBody>
          <a:bodyPr rot="0" spcFirstLastPara="0" vert="horz" wrap="none" lIns="36000" tIns="36000" rIns="72000" bIns="36000" numCol="1" spcCol="0" rtlCol="0" fromWordArt="0" anchor="ctr" anchorCtr="0" forceAA="0" compatLnSpc="1">
            <a:prstTxWarp prst="textNoShape">
              <a:avLst/>
            </a:prstTxWarp>
            <a:noAutofit/>
          </a:bodyPr>
          <a:lstStyle/>
          <a:p>
            <a:r>
              <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環境設定</a:t>
            </a:r>
          </a:p>
        </p:txBody>
      </p:sp>
      <p:sp>
        <p:nvSpPr>
          <p:cNvPr id="16" name="正方形/長方形 15"/>
          <p:cNvSpPr/>
          <p:nvPr/>
        </p:nvSpPr>
        <p:spPr>
          <a:xfrm>
            <a:off x="3433334" y="3878933"/>
            <a:ext cx="1019831" cy="230832"/>
          </a:xfrm>
          <a:prstGeom prst="rect">
            <a:avLst/>
          </a:prstGeom>
        </p:spPr>
        <p:txBody>
          <a:bodyPr wrap="none">
            <a:spAutoFit/>
          </a:bodyPr>
          <a:lstStyle/>
          <a:p>
            <a:r>
              <a:rPr lang="ja-JP" altLang="en-US" sz="900" dirty="0" smtClean="0">
                <a:latin typeface="Meiryo UI" panose="020B0604030504040204" pitchFamily="50" charset="-128"/>
                <a:ea typeface="Meiryo UI" panose="020B0604030504040204" pitchFamily="50" charset="-128"/>
                <a:cs typeface="Meiryo UI" panose="020B0604030504040204" pitchFamily="50" charset="-128"/>
              </a:rPr>
              <a:t>△カード</a:t>
            </a:r>
            <a:r>
              <a:rPr lang="ja-JP" altLang="en-US" sz="900" dirty="0">
                <a:latin typeface="Meiryo UI" panose="020B0604030504040204" pitchFamily="50" charset="-128"/>
                <a:ea typeface="Meiryo UI" panose="020B0604030504040204" pitchFamily="50" charset="-128"/>
                <a:cs typeface="Meiryo UI" panose="020B0604030504040204" pitchFamily="50" charset="-128"/>
              </a:rPr>
              <a:t>会社説明</a:t>
            </a:r>
          </a:p>
        </p:txBody>
      </p:sp>
    </p:spTree>
    <p:extLst>
      <p:ext uri="{BB962C8B-B14F-4D97-AF65-F5344CB8AC3E}">
        <p14:creationId xmlns:p14="http://schemas.microsoft.com/office/powerpoint/2010/main" val="418000503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2.2. </a:t>
            </a:r>
            <a:r>
              <a:rPr lang="ja-JP" altLang="en-US" dirty="0" smtClean="0"/>
              <a:t>見積前提条件　売上管理（</a:t>
            </a:r>
            <a:r>
              <a:rPr lang="en-US" altLang="ja-JP" dirty="0" smtClean="0"/>
              <a:t>1/2</a:t>
            </a:r>
            <a:r>
              <a:rPr lang="ja-JP" altLang="en-US" dirty="0" smtClean="0"/>
              <a:t>）</a:t>
            </a:r>
            <a:endParaRPr kumimoji="1" lang="ja-JP" altLang="en-US" dirty="0"/>
          </a:p>
        </p:txBody>
      </p:sp>
      <p:sp>
        <p:nvSpPr>
          <p:cNvPr id="6" name="コンテンツ プレースホルダー 2"/>
          <p:cNvSpPr txBox="1">
            <a:spLocks/>
          </p:cNvSpPr>
          <p:nvPr/>
        </p:nvSpPr>
        <p:spPr>
          <a:xfrm>
            <a:off x="139903" y="1085023"/>
            <a:ext cx="9623250" cy="5156315"/>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0" indent="0">
              <a:buNone/>
              <a:defRPr/>
            </a:pPr>
            <a:r>
              <a:rPr lang="ja-JP" altLang="en-US" sz="1200" b="1" dirty="0" smtClean="0">
                <a:solidFill>
                  <a:schemeClr val="accent2"/>
                </a:solidFill>
                <a:latin typeface="+mj-ea"/>
                <a:cs typeface="Meiryo UI" panose="020B0604030504040204" pitchFamily="50" charset="-128"/>
              </a:rPr>
              <a:t>　１</a:t>
            </a:r>
            <a:r>
              <a:rPr lang="en-US" altLang="ja-JP" sz="1200" b="1" dirty="0" smtClean="0">
                <a:solidFill>
                  <a:schemeClr val="accent2"/>
                </a:solidFill>
                <a:latin typeface="+mj-ea"/>
                <a:cs typeface="Meiryo UI" panose="020B0604030504040204" pitchFamily="50" charset="-128"/>
              </a:rPr>
              <a:t>. </a:t>
            </a:r>
            <a:r>
              <a:rPr lang="ja-JP" altLang="en-US" sz="1200" b="1" dirty="0" smtClean="0">
                <a:solidFill>
                  <a:schemeClr val="accent2"/>
                </a:solidFill>
                <a:latin typeface="+mj-ea"/>
                <a:cs typeface="Meiryo UI" panose="020B0604030504040204" pitchFamily="50" charset="-128"/>
              </a:rPr>
              <a:t>テナント売上管理　デジタルバックオフィス</a:t>
            </a:r>
            <a:endParaRPr lang="en-US" altLang="ja-JP" sz="1200" b="1" dirty="0" smtClean="0">
              <a:solidFill>
                <a:schemeClr val="accent2"/>
              </a:solidFill>
              <a:latin typeface="+mj-ea"/>
              <a:cs typeface="Meiryo UI" panose="020B0604030504040204" pitchFamily="50" charset="-128"/>
            </a:endParaRPr>
          </a:p>
          <a:p>
            <a:r>
              <a:rPr lang="ja-JP" altLang="en-US" sz="1200" b="1" dirty="0" smtClean="0">
                <a:latin typeface="+mj-ea"/>
                <a:cs typeface="Meiryo UI" panose="020B0604030504040204" pitchFamily="50" charset="-128"/>
              </a:rPr>
              <a:t>　○利用契約について</a:t>
            </a:r>
            <a:endParaRPr lang="en-US" altLang="ja-JP" sz="1200" b="1"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契約提供先は貴社を前提としております。</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デジタルバックオフィス（テナント売上管理）に関する利用契約に関する内容については、弊社のサービス仕様書に基づき、ご契約をいただきます。</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デジタルバックオフィス（テナント売上管理）の</a:t>
            </a:r>
            <a:r>
              <a:rPr lang="ja-JP" altLang="ja-JP" sz="1200" dirty="0" smtClean="0">
                <a:latin typeface="+mj-ea"/>
                <a:cs typeface="Meiryo UI" panose="020B0604030504040204" pitchFamily="50" charset="-128"/>
              </a:rPr>
              <a:t>サービス内容の変更又は経済情勢の変化など相当の事由を生じたとき、</a:t>
            </a:r>
            <a:r>
              <a:rPr lang="ja-JP" altLang="en-US" sz="1200" dirty="0" smtClean="0">
                <a:latin typeface="+mj-ea"/>
                <a:cs typeface="Meiryo UI" panose="020B0604030504040204" pitchFamily="50" charset="-128"/>
              </a:rPr>
              <a:t>弊社が</a:t>
            </a:r>
            <a:r>
              <a:rPr lang="ja-JP" altLang="ja-JP" sz="1200" dirty="0" smtClean="0">
                <a:latin typeface="+mj-ea"/>
                <a:cs typeface="Meiryo UI" panose="020B0604030504040204" pitchFamily="50" charset="-128"/>
              </a:rPr>
              <a:t>利用料</a:t>
            </a:r>
            <a:r>
              <a:rPr lang="ja-JP" altLang="en-US" sz="1200" dirty="0" smtClean="0">
                <a:latin typeface="+mj-ea"/>
                <a:cs typeface="Meiryo UI" panose="020B0604030504040204" pitchFamily="50" charset="-128"/>
              </a:rPr>
              <a:t>等</a:t>
            </a:r>
            <a:r>
              <a:rPr lang="ja-JP" altLang="ja-JP" sz="1200" dirty="0" smtClean="0">
                <a:latin typeface="+mj-ea"/>
                <a:cs typeface="Meiryo UI" panose="020B0604030504040204" pitchFamily="50" charset="-128"/>
              </a:rPr>
              <a:t>を変更することができるものとします。</a:t>
            </a:r>
            <a:endParaRPr lang="en-US" altLang="ja-JP" sz="1200" dirty="0" smtClean="0">
              <a:latin typeface="+mj-ea"/>
              <a:cs typeface="Meiryo UI" panose="020B0604030504040204" pitchFamily="50" charset="-128"/>
            </a:endParaRPr>
          </a:p>
          <a:p>
            <a:endParaRPr lang="en-US" altLang="ja-JP" sz="1200" dirty="0" smtClean="0">
              <a:latin typeface="+mj-ea"/>
              <a:cs typeface="Meiryo UI" panose="020B0604030504040204" pitchFamily="50" charset="-128"/>
            </a:endParaRPr>
          </a:p>
          <a:p>
            <a:r>
              <a:rPr lang="ja-JP" altLang="en-US" sz="1200" b="1" dirty="0" smtClean="0">
                <a:latin typeface="+mj-ea"/>
                <a:cs typeface="Meiryo UI" panose="020B0604030504040204" pitchFamily="50" charset="-128"/>
              </a:rPr>
              <a:t>　○提供環境準備について　</a:t>
            </a:r>
            <a:r>
              <a:rPr lang="ja-JP" altLang="en-US" sz="1200" dirty="0" smtClean="0">
                <a:latin typeface="+mj-ea"/>
                <a:cs typeface="Meiryo UI" panose="020B0604030504040204" pitchFamily="50" charset="-128"/>
              </a:rPr>
              <a:t>　</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機能及び提供ドキュメントについては弊社商品標準となります。要件定義書、試験計画書などのドキュメント作成は含まれません。</a:t>
            </a:r>
            <a:endParaRPr lang="en-US" altLang="ja-JP" sz="1200" dirty="0" smtClean="0">
              <a:latin typeface="+mj-ea"/>
              <a:cs typeface="Meiryo UI" panose="020B0604030504040204" pitchFamily="50" charset="-128"/>
            </a:endParaRPr>
          </a:p>
          <a:p>
            <a:pPr marL="365125" indent="-182563"/>
            <a:r>
              <a:rPr lang="en-US" altLang="ja-JP" sz="1200" dirty="0" err="1" smtClean="0">
                <a:latin typeface="+mj-ea"/>
                <a:cs typeface="Meiryo UI" panose="020B0604030504040204" pitchFamily="50" charset="-128"/>
              </a:rPr>
              <a:t>Fit&amp;Gap</a:t>
            </a:r>
            <a:r>
              <a:rPr lang="ja-JP" altLang="en-US" sz="1200" dirty="0" smtClean="0">
                <a:latin typeface="+mj-ea"/>
                <a:cs typeface="Meiryo UI" panose="020B0604030504040204" pitchFamily="50" charset="-128"/>
              </a:rPr>
              <a:t>工程は弊社商品標準仕様との確認と、代替手段検討を目的とします。現行仕様を全て踏襲できる保証はできかねます。</a:t>
            </a:r>
          </a:p>
          <a:p>
            <a:pPr marL="365125" indent="-182563"/>
            <a:r>
              <a:rPr lang="en-US" altLang="ja-JP" sz="1200" dirty="0" err="1" smtClean="0">
                <a:latin typeface="+mj-ea"/>
                <a:cs typeface="Meiryo UI" panose="020B0604030504040204" pitchFamily="50" charset="-128"/>
              </a:rPr>
              <a:t>Fit&amp;Gap</a:t>
            </a:r>
            <a:r>
              <a:rPr lang="ja-JP" altLang="en-US" sz="1200" dirty="0" smtClean="0">
                <a:latin typeface="+mj-ea"/>
                <a:cs typeface="Meiryo UI" panose="020B0604030504040204" pitchFamily="50" charset="-128"/>
              </a:rPr>
              <a:t>工程は現行仕様の提示、現行仕様に対する問合せ窓口、代替手段含めた仕様の合意は、全て貴社と行わせて頂き、貴社から各社様に展開して頂くこととします。</a:t>
            </a:r>
            <a:endParaRPr lang="en-US" altLang="ja-JP" sz="1200" dirty="0" smtClean="0">
              <a:latin typeface="+mj-ea"/>
              <a:cs typeface="Meiryo UI" panose="020B0604030504040204" pitchFamily="50" charset="-128"/>
            </a:endParaRPr>
          </a:p>
          <a:p>
            <a:pPr marL="365125" indent="-182563"/>
            <a:r>
              <a:rPr lang="en-US" altLang="ja-JP" sz="1200" dirty="0" err="1" smtClean="0">
                <a:latin typeface="+mj-ea"/>
                <a:cs typeface="Meiryo UI" panose="020B0604030504040204" pitchFamily="50" charset="-128"/>
              </a:rPr>
              <a:t>Fit&amp;Gap</a:t>
            </a:r>
            <a:r>
              <a:rPr lang="ja-JP" altLang="en-US" sz="1200" dirty="0" smtClean="0">
                <a:latin typeface="+mj-ea"/>
                <a:cs typeface="Meiryo UI" panose="020B0604030504040204" pitchFamily="50" charset="-128"/>
              </a:rPr>
              <a:t>工程では、貴社で仕様判断ができる代表者を招集頂き、ワーキング形式の定期検討会を主催頂くこと想定です。</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貴社においてテナント管理業務に精通している人員をプロジェクトチームにアサインをお願い致します。貴社での共通化を図る機能に関しては、すべての駅ビル会社様の情報も集約し、仕様判断でき、各社調整が可能な体制を構築頂く想定です。</a:t>
            </a:r>
          </a:p>
          <a:p>
            <a:pPr marL="365125" indent="-182563"/>
            <a:r>
              <a:rPr lang="ja-JP" altLang="en-US" sz="1200" dirty="0" smtClean="0">
                <a:latin typeface="+mj-ea"/>
                <a:cs typeface="Meiryo UI" panose="020B0604030504040204" pitchFamily="50" charset="-128"/>
              </a:rPr>
              <a:t>仕様開示を頂戴しているグループ共通会計システムへのインターフェース開発に関しては、貴社において実際の会計処理及び、仕様確認が可能な人員のアサインをお願い致します。</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経費コード、テナントコード運用の統一化検討については、</a:t>
            </a:r>
            <a:r>
              <a:rPr lang="en-US" altLang="ja-JP" sz="1200" dirty="0" smtClean="0">
                <a:latin typeface="+mj-ea"/>
                <a:cs typeface="Meiryo UI" panose="020B0604030504040204" pitchFamily="50" charset="-128"/>
              </a:rPr>
              <a:t> </a:t>
            </a:r>
            <a:r>
              <a:rPr lang="en-US" altLang="ja-JP" sz="1200" dirty="0" err="1" smtClean="0">
                <a:latin typeface="+mj-ea"/>
                <a:cs typeface="Meiryo UI" panose="020B0604030504040204" pitchFamily="50" charset="-128"/>
              </a:rPr>
              <a:t>Fit&amp;Gap</a:t>
            </a:r>
            <a:r>
              <a:rPr lang="ja-JP" altLang="en-US" sz="1200" dirty="0" smtClean="0">
                <a:latin typeface="+mj-ea"/>
                <a:cs typeface="Meiryo UI" panose="020B0604030504040204" pitchFamily="50" charset="-128"/>
              </a:rPr>
              <a:t>工程中に貴社にてご検討いただきご判断を共有をお願い致します。</a:t>
            </a:r>
            <a:endParaRPr lang="en-US" altLang="ja-JP" sz="1200" dirty="0" smtClean="0">
              <a:latin typeface="+mj-ea"/>
              <a:cs typeface="Meiryo UI" panose="020B0604030504040204" pitchFamily="50" charset="-128"/>
            </a:endParaRPr>
          </a:p>
          <a:p>
            <a:pPr marL="365125" indent="-182563"/>
            <a:r>
              <a:rPr lang="ja-JP" altLang="en-US" sz="1200" dirty="0" smtClean="0">
                <a:latin typeface="+mj-ea"/>
                <a:cs typeface="Meiryo UI" panose="020B0604030504040204" pitchFamily="50" charset="-128"/>
              </a:rPr>
              <a:t>経費等を計算するにあたる情報の連携については、各社毎に弊社の提供する取込ツールを用いて取込んで頂く想定です。各駅ビル会社様での個別要件が発生する場合には、スケジュールの見直しなどを含め別途お見積と致します。</a:t>
            </a:r>
            <a:endParaRPr lang="en-US" altLang="ja-JP" sz="1200" dirty="0" smtClean="0">
              <a:latin typeface="+mj-ea"/>
              <a:cs typeface="Meiryo UI" panose="020B0604030504040204" pitchFamily="50" charset="-128"/>
            </a:endParaRPr>
          </a:p>
        </p:txBody>
      </p:sp>
    </p:spTree>
    <p:extLst>
      <p:ext uri="{BB962C8B-B14F-4D97-AF65-F5344CB8AC3E}">
        <p14:creationId xmlns:p14="http://schemas.microsoft.com/office/powerpoint/2010/main" val="29539987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2.2. </a:t>
            </a:r>
            <a:r>
              <a:rPr lang="ja-JP" altLang="en-US" dirty="0" smtClean="0"/>
              <a:t>見積前提条件　売上管理（</a:t>
            </a:r>
            <a:r>
              <a:rPr lang="en-US" altLang="ja-JP" dirty="0" smtClean="0"/>
              <a:t>2/2</a:t>
            </a:r>
            <a:r>
              <a:rPr lang="ja-JP" altLang="en-US" dirty="0" smtClean="0"/>
              <a:t>）</a:t>
            </a:r>
            <a:endParaRPr kumimoji="1" lang="ja-JP" altLang="en-US" dirty="0"/>
          </a:p>
        </p:txBody>
      </p:sp>
      <p:sp>
        <p:nvSpPr>
          <p:cNvPr id="6" name="コンテンツ プレースホルダー 2"/>
          <p:cNvSpPr txBox="1">
            <a:spLocks/>
          </p:cNvSpPr>
          <p:nvPr/>
        </p:nvSpPr>
        <p:spPr>
          <a:xfrm>
            <a:off x="139903" y="910852"/>
            <a:ext cx="8892886" cy="5156315"/>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182562" indent="0">
              <a:buNone/>
            </a:pPr>
            <a:endParaRPr lang="en-US" altLang="ja-JP" sz="1200" dirty="0" smtClean="0">
              <a:latin typeface="+mj-ea"/>
              <a:cs typeface="Meiryo UI" panose="020B0604030504040204" pitchFamily="50" charset="-128"/>
            </a:endParaRPr>
          </a:p>
          <a:p>
            <a:r>
              <a:rPr lang="ja-JP" altLang="en-US" sz="1200" b="1" dirty="0" smtClean="0">
                <a:latin typeface="+mj-ea"/>
                <a:cs typeface="Meiryo UI" panose="020B0604030504040204" pitchFamily="50" charset="-128"/>
              </a:rPr>
              <a:t>　○移行について　</a:t>
            </a:r>
            <a:r>
              <a:rPr lang="ja-JP" altLang="en-US" sz="1200" dirty="0" smtClean="0">
                <a:latin typeface="+mj-ea"/>
                <a:cs typeface="Meiryo UI" panose="020B0604030504040204" pitchFamily="50" charset="-128"/>
              </a:rPr>
              <a:t>　</a:t>
            </a:r>
            <a:endParaRPr lang="en-US" altLang="ja-JP" sz="1200" dirty="0" smtClean="0">
              <a:latin typeface="+mj-ea"/>
              <a:cs typeface="Meiryo UI" panose="020B0604030504040204" pitchFamily="50" charset="-128"/>
            </a:endParaRPr>
          </a:p>
          <a:p>
            <a:pPr marL="365125" indent="-182563"/>
            <a:r>
              <a:rPr lang="ja-JP" altLang="en-US" sz="1200" dirty="0" smtClean="0">
                <a:latin typeface="+mn-ea"/>
                <a:cs typeface="Meiryo UI" panose="020B0604030504040204" pitchFamily="50" charset="-128"/>
              </a:rPr>
              <a:t>移行データは役割分担表を元に、各駅ビル会社様にて既存システムから弊社指定のデータを抽出頂きます。変換・取込は弊社で実施させて頂きますので、データ確認は貴社及び各駅ビル会社様で実施をお願い致します。</a:t>
            </a:r>
            <a:endParaRPr lang="en-US" altLang="ja-JP" sz="1200" dirty="0" smtClean="0">
              <a:latin typeface="+mn-ea"/>
              <a:cs typeface="Meiryo UI" panose="020B0604030504040204" pitchFamily="50" charset="-128"/>
            </a:endParaRPr>
          </a:p>
          <a:p>
            <a:pPr marL="365125" indent="-182563"/>
            <a:r>
              <a:rPr lang="ja-JP" altLang="en-US" sz="1200" dirty="0" smtClean="0"/>
              <a:t>システム管理されたデータについて移行対象とする想定です。（</a:t>
            </a:r>
            <a:r>
              <a:rPr lang="en-US" altLang="ja-JP" sz="1200" dirty="0" smtClean="0"/>
              <a:t>Excel</a:t>
            </a:r>
            <a:r>
              <a:rPr lang="ja-JP" altLang="en-US" sz="1200" dirty="0" smtClean="0"/>
              <a:t>等で個別で管理されているデータは対象外になります）</a:t>
            </a:r>
            <a:endParaRPr lang="en-US" altLang="ja-JP" sz="1200" dirty="0" smtClean="0">
              <a:latin typeface="+mn-ea"/>
              <a:cs typeface="Meiryo UI" panose="020B0604030504040204" pitchFamily="50" charset="-128"/>
            </a:endParaRPr>
          </a:p>
          <a:p>
            <a:pPr marL="365125" indent="-182563"/>
            <a:r>
              <a:rPr lang="ja-JP" altLang="en-US" sz="1200" dirty="0" smtClean="0">
                <a:latin typeface="+mn-ea"/>
                <a:cs typeface="Meiryo UI" panose="020B0604030504040204" pitchFamily="50" charset="-128"/>
              </a:rPr>
              <a:t>現行システムの仕様・レイアウト、実データ状況調査は含まれておりません。</a:t>
            </a:r>
            <a:endParaRPr lang="en-US" altLang="ja-JP" sz="1200" dirty="0" smtClean="0">
              <a:latin typeface="+mn-ea"/>
              <a:cs typeface="Meiryo UI" panose="020B0604030504040204" pitchFamily="50" charset="-128"/>
            </a:endParaRPr>
          </a:p>
          <a:p>
            <a:pPr marL="365125" indent="-182563"/>
            <a:r>
              <a:rPr lang="ja-JP" altLang="en-US" sz="1200" dirty="0" smtClean="0">
                <a:latin typeface="+mn-ea"/>
                <a:cs typeface="Meiryo UI" panose="020B0604030504040204" pitchFamily="50" charset="-128"/>
              </a:rPr>
              <a:t>移行計画立案に向けての各駅ビル会社様、関係各所様との調整は貴社にて実施いただく想定です。</a:t>
            </a:r>
          </a:p>
          <a:p>
            <a:pPr marL="365125" indent="-182563"/>
            <a:r>
              <a:rPr lang="ja-JP" altLang="en-US" sz="1200" dirty="0" smtClean="0">
                <a:latin typeface="+mn-ea"/>
                <a:cs typeface="Meiryo UI" panose="020B0604030504040204" pitchFamily="50" charset="-128"/>
              </a:rPr>
              <a:t>システム切り替えについては、切り替え前月の締めについては、現行システム側で実施いただく想定です。なお、月中での移行は想定しておりません。</a:t>
            </a:r>
            <a:endParaRPr lang="en-US" altLang="ja-JP" sz="1200" dirty="0" smtClean="0">
              <a:latin typeface="+mn-ea"/>
              <a:cs typeface="Meiryo UI" panose="020B0604030504040204" pitchFamily="50" charset="-128"/>
            </a:endParaRPr>
          </a:p>
          <a:p>
            <a:pPr marL="365125" indent="-182563"/>
            <a:r>
              <a:rPr lang="ja-JP" altLang="en-US" sz="1200" dirty="0" smtClean="0">
                <a:latin typeface="+mn-ea"/>
                <a:cs typeface="Meiryo UI" panose="020B0604030504040204" pitchFamily="50" charset="-128"/>
              </a:rPr>
              <a:t>現行システムで利用中の</a:t>
            </a:r>
            <a:r>
              <a:rPr lang="en-US" altLang="ja-JP" sz="1200" dirty="0" smtClean="0">
                <a:latin typeface="+mn-ea"/>
                <a:cs typeface="Meiryo UI" panose="020B0604030504040204" pitchFamily="50" charset="-128"/>
              </a:rPr>
              <a:t>OCR</a:t>
            </a:r>
            <a:r>
              <a:rPr lang="ja-JP" altLang="en-US" sz="1200" dirty="0" smtClean="0">
                <a:latin typeface="+mn-ea"/>
                <a:cs typeface="Meiryo UI" panose="020B0604030504040204" pitchFamily="50" charset="-128"/>
              </a:rPr>
              <a:t>機器からのデータインターフェース接続は見積もり対象外になります。</a:t>
            </a:r>
            <a:endParaRPr lang="en-US" altLang="ja-JP" sz="1200" dirty="0" smtClean="0">
              <a:latin typeface="+mn-ea"/>
              <a:cs typeface="Meiryo UI" panose="020B0604030504040204" pitchFamily="50" charset="-128"/>
            </a:endParaRPr>
          </a:p>
          <a:p>
            <a:pPr marL="365125" indent="-182563"/>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26723296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2.3. </a:t>
            </a:r>
            <a:r>
              <a:rPr lang="ja-JP" altLang="en-US" dirty="0" smtClean="0"/>
              <a:t>見積前提条件　会員</a:t>
            </a:r>
            <a:r>
              <a:rPr lang="ja-JP" altLang="en-US" dirty="0"/>
              <a:t>管理</a:t>
            </a:r>
            <a:r>
              <a:rPr lang="ja-JP" altLang="en-US" dirty="0" smtClean="0"/>
              <a:t>（</a:t>
            </a:r>
            <a:r>
              <a:rPr lang="en-US" altLang="ja-JP" dirty="0" smtClean="0"/>
              <a:t>1/2</a:t>
            </a:r>
            <a:r>
              <a:rPr lang="ja-JP" altLang="en-US" dirty="0" smtClean="0"/>
              <a:t>）</a:t>
            </a:r>
            <a:endParaRPr kumimoji="1" lang="ja-JP" altLang="en-US" dirty="0"/>
          </a:p>
        </p:txBody>
      </p:sp>
      <p:sp>
        <p:nvSpPr>
          <p:cNvPr id="5" name="テキスト ボックス 4"/>
          <p:cNvSpPr txBox="1">
            <a:spLocks noChangeArrowheads="1"/>
          </p:cNvSpPr>
          <p:nvPr/>
        </p:nvSpPr>
        <p:spPr bwMode="auto">
          <a:xfrm>
            <a:off x="240777" y="1008533"/>
            <a:ext cx="8957652" cy="4893647"/>
          </a:xfrm>
          <a:prstGeom prst="rect">
            <a:avLst/>
          </a:prstGeom>
          <a:noFill/>
          <a:ln w="9525">
            <a:noFill/>
            <a:miter lim="800000"/>
            <a:headEnd/>
            <a:tailEnd/>
          </a:ln>
        </p:spPr>
        <p:txBody>
          <a:bodyPr wrap="square">
            <a:spAutoFit/>
          </a:bodyPr>
          <a:lstStyle/>
          <a:p>
            <a:pPr>
              <a:defRPr/>
            </a:pPr>
            <a:r>
              <a:rPr lang="en-US" altLang="ja-JP" sz="1200" b="1" dirty="0" smtClean="0">
                <a:solidFill>
                  <a:schemeClr val="accent2"/>
                </a:solidFill>
                <a:latin typeface="+mn-ea"/>
                <a:cs typeface="Meiryo UI" panose="020B0604030504040204" pitchFamily="50" charset="-128"/>
              </a:rPr>
              <a:t>1. CAFIS</a:t>
            </a:r>
            <a:r>
              <a:rPr lang="ja-JP" altLang="en-US" sz="1200" b="1" dirty="0" smtClean="0">
                <a:solidFill>
                  <a:schemeClr val="accent2"/>
                </a:solidFill>
                <a:latin typeface="+mn-ea"/>
                <a:cs typeface="Meiryo UI" panose="020B0604030504040204" pitchFamily="50" charset="-128"/>
              </a:rPr>
              <a:t>　</a:t>
            </a:r>
            <a:r>
              <a:rPr lang="en-US" altLang="ja-JP" sz="1200" b="1" dirty="0" smtClean="0">
                <a:solidFill>
                  <a:schemeClr val="accent2"/>
                </a:solidFill>
                <a:latin typeface="+mn-ea"/>
                <a:cs typeface="Meiryo UI" panose="020B0604030504040204" pitchFamily="50" charset="-128"/>
              </a:rPr>
              <a:t>Explore</a:t>
            </a:r>
            <a:r>
              <a:rPr lang="ja-JP" altLang="en-US" sz="1200" b="1" dirty="0" smtClean="0">
                <a:solidFill>
                  <a:schemeClr val="accent2"/>
                </a:solidFill>
                <a:latin typeface="+mn-ea"/>
                <a:cs typeface="Meiryo UI" panose="020B0604030504040204" pitchFamily="50" charset="-128"/>
              </a:rPr>
              <a:t>利用契約について</a:t>
            </a:r>
            <a:endParaRPr lang="en-US" altLang="ja-JP" sz="1200" b="1" dirty="0" smtClean="0">
              <a:solidFill>
                <a:schemeClr val="accent2"/>
              </a:solidFill>
              <a:latin typeface="+mn-ea"/>
              <a:cs typeface="Meiryo UI" panose="020B0604030504040204" pitchFamily="50" charset="-128"/>
            </a:endParaRPr>
          </a:p>
          <a:p>
            <a:pPr>
              <a:defRPr/>
            </a:pPr>
            <a:endParaRPr lang="en-US" altLang="ja-JP" sz="1200" b="1" dirty="0">
              <a:solidFill>
                <a:schemeClr val="accent2"/>
              </a:solidFill>
              <a:latin typeface="+mn-ea"/>
              <a:cs typeface="Meiryo UI" panose="020B0604030504040204" pitchFamily="50" charset="-128"/>
            </a:endParaRPr>
          </a:p>
          <a:p>
            <a:pPr marL="271463" indent="-96838" fontAlgn="ctr">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CAFIS Explorer</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標準サービス仕様書」および「</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CAFIS Explorer</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サービス利用規約」をご確認のうえ、「サービス利用申込書」を弊社に提出し、弊社がこれに対し「サービス利用申込請書」を提出することにより成立するものとします。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月額サービスの利用期間は、利用契約に定めるものとします。ただし、弊社が定める方法により期間満了６ヶ月前までに契約者から書面による意思表示がないときは、利用契約は期間満了日の翌日からさらに１年間自動的に継続延長されるものとし、以後もまた同様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月額サービスの最低利用期間は、利用契約に定める月額サービス利用開始日から起算して５年とします。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契約者の申し出により、最低利用期間内に利用契約の解除等があった場合は、弊社が定める期限までに、月額基本料に残存月数を乗じた額及びその消費税相当額を一括して弊社に支払うものとします。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契約者は、利用料及びその消費税相当額を、弊社所定の請求書記載の方法により、請求書に定める支払期限までに弊社に支払うものとします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。なお</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、支払に必要な振込手数料その他の費用は契約者の負担とします。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弊社は、本サービス内容の変更又は経済情勢の変化など相当の事由を生じたとき、利用料を変更することができるものとします。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トランザクション処理性能は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90TPS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を前提に見積りしております。今後、より大きなトランザクション処理性能が必要となった際は、利用料を変更することができるものとします。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endParaRPr lang="en-US" altLang="ja-JP" sz="1200" dirty="0" smtClean="0">
              <a:latin typeface="+mn-ea"/>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2. </a:t>
            </a:r>
            <a:r>
              <a:rPr lang="ja-JP" altLang="en-US" sz="1200" b="1" dirty="0" smtClean="0">
                <a:solidFill>
                  <a:schemeClr val="accent2"/>
                </a:solidFill>
                <a:latin typeface="+mn-ea"/>
                <a:cs typeface="Meiryo UI" panose="020B0604030504040204" pitchFamily="50" charset="-128"/>
              </a:rPr>
              <a:t>カスタマイズ開発への品質評価について</a:t>
            </a:r>
            <a:endParaRPr lang="en-US" altLang="ja-JP" sz="1200" b="1" dirty="0">
              <a:solidFill>
                <a:schemeClr val="accent2"/>
              </a:solidFill>
              <a:latin typeface="+mn-ea"/>
              <a:cs typeface="Meiryo UI" panose="020B0604030504040204" pitchFamily="50" charset="-128"/>
            </a:endParaRPr>
          </a:p>
          <a:p>
            <a:pPr>
              <a:defRPr/>
            </a:pPr>
            <a:endParaRPr lang="en-US" altLang="ja-JP" sz="1200" b="1" dirty="0">
              <a:solidFill>
                <a:schemeClr val="accent2"/>
              </a:solidFill>
              <a:latin typeface="+mn-ea"/>
              <a:cs typeface="Meiryo UI" panose="020B0604030504040204" pitchFamily="50" charset="-128"/>
            </a:endParaRPr>
          </a:p>
          <a:p>
            <a:pPr marL="271463" indent="-90488">
              <a:buFont typeface="Arial" pitchFamily="34" charset="0"/>
              <a:buChar char="•"/>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SaaS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サービスであり、製品の内部仕様に関わる情報については非開示とさせていただいております。個別の開発プロセスにおける品質評価は、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a:latin typeface="Meiryo UI" panose="020B0604030504040204" pitchFamily="50" charset="-128"/>
                <a:ea typeface="Meiryo UI" panose="020B0604030504040204" pitchFamily="50" charset="-128"/>
                <a:cs typeface="Meiryo UI" panose="020B0604030504040204" pitchFamily="50" charset="-128"/>
              </a:rPr>
            </a:br>
            <a:r>
              <a:rPr lang="ja-JP" altLang="en-US" sz="1200" dirty="0">
                <a:latin typeface="Meiryo UI" panose="020B0604030504040204" pitchFamily="50" charset="-128"/>
                <a:ea typeface="Meiryo UI" panose="020B0604030504040204" pitchFamily="50" charset="-128"/>
                <a:cs typeface="Meiryo UI" panose="020B0604030504040204" pitchFamily="50" charset="-128"/>
              </a:rPr>
              <a:t>弊社内で責任もって実施させていただきます。但し、品質上の課題があり、プロジェクト進行に影響が生じる際は、適宜ご報告させていただきます。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80975">
              <a:defRPr/>
            </a:pPr>
            <a:endParaRPr lang="en-US" altLang="ja-JP" sz="1200" dirty="0">
              <a:latin typeface="+mn-ea"/>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3. </a:t>
            </a:r>
            <a:r>
              <a:rPr lang="ja-JP" altLang="en-US" sz="1200" b="1" dirty="0" smtClean="0">
                <a:solidFill>
                  <a:schemeClr val="accent2"/>
                </a:solidFill>
                <a:latin typeface="+mn-ea"/>
                <a:cs typeface="Meiryo UI" panose="020B0604030504040204" pitchFamily="50" charset="-128"/>
              </a:rPr>
              <a:t>ネットワーク</a:t>
            </a:r>
            <a:endParaRPr lang="en-US" altLang="ja-JP" sz="1200" b="1" dirty="0">
              <a:solidFill>
                <a:schemeClr val="accent2"/>
              </a:solidFill>
              <a:latin typeface="+mn-ea"/>
              <a:cs typeface="Meiryo UI" panose="020B0604030504040204" pitchFamily="50" charset="-128"/>
            </a:endParaRPr>
          </a:p>
          <a:p>
            <a:pPr marL="271463" indent="-96838">
              <a:defRPr/>
            </a:pPr>
            <a:endParaRPr lang="en-US" altLang="ja-JP" sz="1200" b="1" dirty="0">
              <a:solidFill>
                <a:schemeClr val="accent2"/>
              </a:solidFill>
              <a:latin typeface="+mn-ea"/>
              <a:cs typeface="Meiryo UI" panose="020B0604030504040204" pitchFamily="50" charset="-128"/>
            </a:endParaRPr>
          </a:p>
          <a:p>
            <a:pPr marL="271463" lvl="0" indent="-96838">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ネットワークに関する専用線ならびにルータは貴社にてご準備をお願いします。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lvl="0" indent="-96838">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回線敷設に伴うセキュリティルーム利用に関しましては、別途御見積りとさせていただきます。</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marL="180975">
              <a:defRPr/>
            </a:pPr>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24607769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2.3. </a:t>
            </a:r>
            <a:r>
              <a:rPr lang="ja-JP" altLang="en-US" dirty="0" smtClean="0"/>
              <a:t>見積前提条件　会員</a:t>
            </a:r>
            <a:r>
              <a:rPr lang="ja-JP" altLang="en-US" dirty="0"/>
              <a:t>管理</a:t>
            </a:r>
            <a:r>
              <a:rPr lang="ja-JP" altLang="en-US" dirty="0" smtClean="0"/>
              <a:t>（</a:t>
            </a:r>
            <a:r>
              <a:rPr lang="en-US" altLang="ja-JP" dirty="0" smtClean="0"/>
              <a:t>2/2</a:t>
            </a:r>
            <a:r>
              <a:rPr lang="ja-JP" altLang="en-US" dirty="0" smtClean="0"/>
              <a:t>）</a:t>
            </a:r>
            <a:endParaRPr kumimoji="1" lang="ja-JP" altLang="en-US" dirty="0"/>
          </a:p>
        </p:txBody>
      </p:sp>
      <p:sp>
        <p:nvSpPr>
          <p:cNvPr id="5" name="テキスト ボックス 4"/>
          <p:cNvSpPr txBox="1">
            <a:spLocks noChangeArrowheads="1"/>
          </p:cNvSpPr>
          <p:nvPr/>
        </p:nvSpPr>
        <p:spPr bwMode="auto">
          <a:xfrm>
            <a:off x="240777" y="1008533"/>
            <a:ext cx="8957652" cy="5447645"/>
          </a:xfrm>
          <a:prstGeom prst="rect">
            <a:avLst/>
          </a:prstGeom>
          <a:noFill/>
          <a:ln w="9525">
            <a:noFill/>
            <a:miter lim="800000"/>
            <a:headEnd/>
            <a:tailEnd/>
          </a:ln>
        </p:spPr>
        <p:txBody>
          <a:bodyPr wrap="square">
            <a:spAutoFit/>
          </a:bodyPr>
          <a:lstStyle/>
          <a:p>
            <a:pPr>
              <a:defRPr/>
            </a:pPr>
            <a:r>
              <a:rPr lang="en-US" altLang="ja-JP" sz="1200" b="1" dirty="0">
                <a:solidFill>
                  <a:schemeClr val="accent2"/>
                </a:solidFill>
                <a:latin typeface="+mn-ea"/>
                <a:cs typeface="Meiryo UI" panose="020B0604030504040204" pitchFamily="50" charset="-128"/>
              </a:rPr>
              <a:t>4</a:t>
            </a:r>
            <a:r>
              <a:rPr lang="en-US" altLang="ja-JP" sz="1200" b="1" dirty="0" smtClean="0">
                <a:solidFill>
                  <a:schemeClr val="accent2"/>
                </a:solidFill>
                <a:latin typeface="+mn-ea"/>
                <a:cs typeface="Meiryo UI" panose="020B0604030504040204" pitchFamily="50" charset="-128"/>
              </a:rPr>
              <a:t>. </a:t>
            </a:r>
            <a:r>
              <a:rPr lang="ja-JP" altLang="en-US" sz="1200" b="1" dirty="0" smtClean="0">
                <a:solidFill>
                  <a:schemeClr val="accent2"/>
                </a:solidFill>
                <a:latin typeface="+mn-ea"/>
                <a:cs typeface="Meiryo UI" panose="020B0604030504040204" pitchFamily="50" charset="-128"/>
              </a:rPr>
              <a:t>納品物について</a:t>
            </a:r>
            <a:endParaRPr lang="en-US" altLang="ja-JP" sz="1200" b="1" dirty="0" smtClean="0">
              <a:solidFill>
                <a:schemeClr val="accent2"/>
              </a:solidFill>
              <a:latin typeface="+mn-ea"/>
              <a:cs typeface="Meiryo UI" panose="020B0604030504040204" pitchFamily="50" charset="-128"/>
            </a:endParaRPr>
          </a:p>
          <a:p>
            <a:pPr marL="174625" fontAlgn="ct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納品物は、全工程を通して、「①サービス仕様書（カスタマイズ開発部分）」「②画面操作マニュアル（</a:t>
            </a:r>
            <a:r>
              <a:rPr lang="ja-JP" altLang="en-US" sz="1200" dirty="0">
                <a:solidFill>
                  <a:srgbClr val="000000"/>
                </a:solidFill>
                <a:latin typeface="Meiryo UI" panose="020B0604030504040204" pitchFamily="50" charset="-128"/>
                <a:ea typeface="Meiryo UI" panose="020B0604030504040204" pitchFamily="50" charset="-128"/>
              </a:rPr>
              <a:t>カスタマイズ開発対応部分</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点となります。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納品物は電子データでファイル形式でお渡しします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5. </a:t>
            </a:r>
            <a:r>
              <a:rPr lang="ja-JP" altLang="en-US" sz="1200" b="1" dirty="0" smtClean="0">
                <a:solidFill>
                  <a:schemeClr val="accent2"/>
                </a:solidFill>
                <a:latin typeface="+mn-ea"/>
                <a:cs typeface="Meiryo UI" panose="020B0604030504040204" pitchFamily="50" charset="-128"/>
              </a:rPr>
              <a:t>瑕疵担保責任</a:t>
            </a:r>
            <a:endParaRPr lang="en-US" altLang="ja-JP" sz="1200" b="1" dirty="0">
              <a:solidFill>
                <a:schemeClr val="accent2"/>
              </a:solidFill>
              <a:latin typeface="+mn-ea"/>
              <a:cs typeface="Meiryo UI" panose="020B0604030504040204" pitchFamily="50" charset="-128"/>
            </a:endParaRPr>
          </a:p>
          <a:p>
            <a:pPr marL="271463" indent="-96838" fontAlgn="ctr">
              <a:buFont typeface="Arial" panose="020B0604020202020204" pitchFamily="34" charset="0"/>
              <a:buChar char="•"/>
            </a:pP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CAFIS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Explorer</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の瑕疵担保期間は、納品後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か月間とします</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4625" fontAlgn="ct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6. </a:t>
            </a:r>
            <a:r>
              <a:rPr lang="ja-JP" altLang="en-US" sz="1200" b="1" dirty="0" smtClean="0">
                <a:solidFill>
                  <a:schemeClr val="accent2"/>
                </a:solidFill>
                <a:latin typeface="+mn-ea"/>
                <a:cs typeface="Meiryo UI" panose="020B0604030504040204" pitchFamily="50" charset="-128"/>
              </a:rPr>
              <a:t>運用時の問い合わせ対応</a:t>
            </a:r>
            <a:endParaRPr lang="en-US" altLang="ja-JP" sz="1200" b="1" dirty="0">
              <a:solidFill>
                <a:schemeClr val="accent2"/>
              </a:solidFill>
              <a:latin typeface="+mn-ea"/>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運用開始の問い合せ受付は「 </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【CAFIS Explorer】</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問合せ・情報配信サービス「</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Customer Support Service</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」での受付を前提とします。</a:t>
            </a:r>
          </a:p>
          <a:p>
            <a:pPr marL="271463" indent="-96838" fontAlgn="ctr">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受付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参照は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24</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時間</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365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日可能ですが、問合せの回答は平日日中帯（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9</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18</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）と</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なります。</a:t>
            </a: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7. </a:t>
            </a:r>
            <a:r>
              <a:rPr lang="ja-JP" altLang="en-US" sz="1200" b="1" dirty="0" smtClean="0">
                <a:solidFill>
                  <a:schemeClr val="accent2"/>
                </a:solidFill>
                <a:latin typeface="+mn-ea"/>
                <a:cs typeface="Meiryo UI" panose="020B0604030504040204" pitchFamily="50" charset="-128"/>
              </a:rPr>
              <a:t>導入対応</a:t>
            </a:r>
            <a:endParaRPr lang="en-US" altLang="ja-JP" sz="1200" b="1" dirty="0">
              <a:solidFill>
                <a:schemeClr val="accent2"/>
              </a:solidFill>
              <a:latin typeface="+mn-ea"/>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tabLst>
                <a:tab pos="174625" algn="l"/>
              </a:tabLst>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要件定義開始までに、ポイント制度統一に向けた各社調整および制度設計については営業メンバーにて適宜サポートいたします。</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71463" indent="-96838">
              <a:buFont typeface="Arial" panose="020B0604020202020204" pitchFamily="34" charset="0"/>
              <a:buChar char="•"/>
              <a:tabLst>
                <a:tab pos="174625" algn="l"/>
              </a:tabLst>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4</a:t>
            </a:r>
            <a:r>
              <a:rPr lang="ja-JP" altLang="en-US" sz="1200" dirty="0">
                <a:latin typeface="Meiryo UI" pitchFamily="50" charset="-128"/>
                <a:ea typeface="Meiryo UI" pitchFamily="50" charset="-128"/>
                <a:cs typeface="Meiryo UI" pitchFamily="50" charset="-128"/>
              </a:rPr>
              <a:t>社の現行ポイント制度は</a:t>
            </a:r>
            <a:r>
              <a:rPr lang="en-US" altLang="ja-JP" sz="1200" dirty="0">
                <a:latin typeface="Meiryo UI" pitchFamily="50" charset="-128"/>
                <a:ea typeface="Meiryo UI" pitchFamily="50" charset="-128"/>
                <a:cs typeface="Meiryo UI" pitchFamily="50" charset="-128"/>
              </a:rPr>
              <a:t>1</a:t>
            </a:r>
            <a:r>
              <a:rPr lang="ja-JP" altLang="en-US" sz="1200" dirty="0" err="1">
                <a:latin typeface="Meiryo UI" pitchFamily="50" charset="-128"/>
                <a:ea typeface="Meiryo UI" pitchFamily="50" charset="-128"/>
                <a:cs typeface="Meiryo UI" pitchFamily="50" charset="-128"/>
              </a:rPr>
              <a:t>つの</a:t>
            </a:r>
            <a:r>
              <a:rPr lang="ja-JP" altLang="en-US" sz="1200" dirty="0">
                <a:latin typeface="Meiryo UI" pitchFamily="50" charset="-128"/>
                <a:ea typeface="Meiryo UI" pitchFamily="50" charset="-128"/>
                <a:cs typeface="Meiryo UI" pitchFamily="50" charset="-128"/>
              </a:rPr>
              <a:t>ポイント制度に統合する前提での見積りとなります。各社制度を現行踏襲で残す前提とする際は、別途見積りをさせて頂きます。</a:t>
            </a:r>
            <a:endParaRPr lang="en-US" altLang="ja-JP" sz="1200" dirty="0">
              <a:latin typeface="Meiryo UI" pitchFamily="50" charset="-128"/>
              <a:ea typeface="Meiryo UI" pitchFamily="50" charset="-128"/>
              <a:cs typeface="Meiryo UI" pitchFamily="50" charset="-128"/>
            </a:endParaRPr>
          </a:p>
          <a:p>
            <a:pPr marL="271463" indent="-96838">
              <a:buFont typeface="Arial" panose="020B0604020202020204" pitchFamily="34" charset="0"/>
              <a:buChar char="•"/>
              <a:tabLst>
                <a:tab pos="174625" algn="l"/>
              </a:tabLst>
            </a:pPr>
            <a:r>
              <a:rPr lang="ja-JP" altLang="en-US" sz="1200" dirty="0">
                <a:latin typeface="Meiryo UI" pitchFamily="50" charset="-128"/>
                <a:ea typeface="Meiryo UI" pitchFamily="50" charset="-128"/>
                <a:cs typeface="Meiryo UI" pitchFamily="50" charset="-128"/>
              </a:rPr>
              <a:t>制度要件は、要件定義開始までにお客様と合意済の前提となります。制度統合の各社調整ならびに要件整理はお客様作業とし、見積範囲に含んでおりません。</a:t>
            </a:r>
            <a:r>
              <a:rPr lang="ja-JP" altLang="en-US" sz="1200" dirty="0">
                <a:solidFill>
                  <a:sysClr val="windowText" lastClr="000000"/>
                </a:solidFill>
                <a:latin typeface="Meiryo UI" pitchFamily="50" charset="-128"/>
                <a:ea typeface="Meiryo UI" pitchFamily="50" charset="-128"/>
                <a:cs typeface="Meiryo UI" pitchFamily="50" charset="-128"/>
              </a:rPr>
              <a:t>但し、企画・営業メンバーにて実行のサポートをいたします。</a:t>
            </a:r>
            <a:r>
              <a:rPr lang="ja-JP" altLang="en-US" sz="1200" dirty="0">
                <a:latin typeface="Meiryo UI" pitchFamily="50" charset="-128"/>
                <a:ea typeface="Meiryo UI" pitchFamily="50" charset="-128"/>
                <a:cs typeface="Meiryo UI" pitchFamily="50" charset="-128"/>
              </a:rPr>
              <a:t>要件定義着手条件として、お客様側での決定事項は事前に説明し、合意させて頂きます。</a:t>
            </a:r>
            <a:endParaRPr lang="en-US" altLang="ja-JP" sz="1200" dirty="0">
              <a:latin typeface="Meiryo UI" pitchFamily="50" charset="-128"/>
              <a:ea typeface="Meiryo UI" pitchFamily="50" charset="-128"/>
              <a:cs typeface="Meiryo UI" pitchFamily="50" charset="-128"/>
            </a:endParaRPr>
          </a:p>
          <a:p>
            <a:pPr marL="271463" indent="-96838">
              <a:buFont typeface="Arial" panose="020B0604020202020204" pitchFamily="34" charset="0"/>
              <a:buChar char="•"/>
              <a:tabLst>
                <a:tab pos="174625" algn="l"/>
              </a:tabLst>
            </a:pPr>
            <a:r>
              <a:rPr lang="ja-JP" altLang="en-US" sz="1200" dirty="0">
                <a:latin typeface="Meiryo UI" pitchFamily="50" charset="-128"/>
                <a:ea typeface="Meiryo UI" pitchFamily="50" charset="-128"/>
                <a:cs typeface="Meiryo UI" pitchFamily="50" charset="-128"/>
              </a:rPr>
              <a:t>ポイントアプリ、</a:t>
            </a:r>
            <a:r>
              <a:rPr lang="en-US" altLang="ja-JP" sz="1200" dirty="0">
                <a:latin typeface="Meiryo UI" pitchFamily="50" charset="-128"/>
                <a:ea typeface="Meiryo UI" pitchFamily="50" charset="-128"/>
                <a:cs typeface="Meiryo UI" pitchFamily="50" charset="-128"/>
              </a:rPr>
              <a:t>EX</a:t>
            </a:r>
            <a:r>
              <a:rPr lang="ja-JP" altLang="en-US" sz="1200" dirty="0">
                <a:latin typeface="Meiryo UI" pitchFamily="50" charset="-128"/>
                <a:ea typeface="Meiryo UI" pitchFamily="50" charset="-128"/>
                <a:cs typeface="Meiryo UI" pitchFamily="50" charset="-128"/>
              </a:rPr>
              <a:t>ポイント連携については本対応のスコープ対象外の前</a:t>
            </a:r>
            <a:r>
              <a:rPr lang="ja-JP" altLang="en-US" sz="1200" dirty="0">
                <a:solidFill>
                  <a:sysClr val="windowText" lastClr="000000"/>
                </a:solidFill>
                <a:latin typeface="Meiryo UI" pitchFamily="50" charset="-128"/>
                <a:ea typeface="Meiryo UI" pitchFamily="50" charset="-128"/>
                <a:cs typeface="Meiryo UI" pitchFamily="50" charset="-128"/>
              </a:rPr>
              <a:t>提であり、上記見積には含んでおりません。</a:t>
            </a:r>
            <a:endParaRPr lang="en-US" altLang="ja-JP" sz="1200" dirty="0">
              <a:solidFill>
                <a:sysClr val="windowText" lastClr="000000"/>
              </a:solidFill>
              <a:latin typeface="Meiryo UI" pitchFamily="50" charset="-128"/>
              <a:ea typeface="Meiryo UI" pitchFamily="50" charset="-128"/>
              <a:cs typeface="Meiryo UI" pitchFamily="50" charset="-128"/>
            </a:endParaRPr>
          </a:p>
          <a:p>
            <a:pPr marL="271463" indent="-96838">
              <a:buFont typeface="Arial" panose="020B0604020202020204" pitchFamily="34" charset="0"/>
              <a:buChar char="•"/>
              <a:tabLst>
                <a:tab pos="174625" algn="l"/>
              </a:tabLst>
            </a:pPr>
            <a:r>
              <a:rPr lang="ja-JP" altLang="en-US" sz="1200" dirty="0">
                <a:solidFill>
                  <a:sysClr val="windowText" lastClr="000000"/>
                </a:solidFill>
                <a:latin typeface="Meiryo UI" pitchFamily="50" charset="-128"/>
                <a:ea typeface="Meiryo UI" pitchFamily="50" charset="-128"/>
                <a:cs typeface="Meiryo UI" pitchFamily="50" charset="-128"/>
              </a:rPr>
              <a:t>なお、制度要件設計は別途コンサルティング契約として受託し、対応させて頂くことも可能です。</a:t>
            </a:r>
          </a:p>
          <a:p>
            <a:pPr marL="174625" fontAlgn="ct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4625" fontAlgn="ctr"/>
            <a:endParaRPr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71463" indent="-96838" fontAlgn="ctr">
              <a:buFont typeface="Arial" panose="020B0604020202020204" pitchFamily="34" charset="0"/>
              <a:buChar char="•"/>
            </a:pPr>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6314805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2.4. </a:t>
            </a:r>
            <a:r>
              <a:rPr lang="ja-JP" altLang="en-US" dirty="0" smtClean="0"/>
              <a:t>見積前提条件　決済端末（</a:t>
            </a:r>
            <a:r>
              <a:rPr lang="en-US" altLang="ja-JP" dirty="0" smtClean="0"/>
              <a:t>1/4</a:t>
            </a:r>
            <a:r>
              <a:rPr lang="ja-JP" altLang="en-US" dirty="0" smtClean="0"/>
              <a:t>）</a:t>
            </a:r>
            <a:endParaRPr kumimoji="1" lang="ja-JP" altLang="en-US" dirty="0"/>
          </a:p>
        </p:txBody>
      </p:sp>
      <p:sp>
        <p:nvSpPr>
          <p:cNvPr id="6" name="コンテンツ プレースホルダー 2"/>
          <p:cNvSpPr txBox="1">
            <a:spLocks/>
          </p:cNvSpPr>
          <p:nvPr/>
        </p:nvSpPr>
        <p:spPr>
          <a:xfrm>
            <a:off x="276964" y="852895"/>
            <a:ext cx="9250095" cy="5256410"/>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pPr marL="365125" indent="-182563"/>
            <a:endParaRPr lang="ja-JP" altLang="en-US" sz="1200" dirty="0" smtClean="0">
              <a:latin typeface="+mn-ea"/>
              <a:cs typeface="Meiryo UI" panose="020B0604030504040204" pitchFamily="50" charset="-128"/>
            </a:endParaRPr>
          </a:p>
          <a:p>
            <a:pPr>
              <a:defRPr/>
            </a:pPr>
            <a:r>
              <a:rPr lang="ja-JP" altLang="en-US" sz="1200" b="1" dirty="0" smtClean="0">
                <a:solidFill>
                  <a:schemeClr val="accent2"/>
                </a:solidFill>
                <a:latin typeface="+mn-ea"/>
                <a:cs typeface="Meiryo UI" panose="020B0604030504040204" pitchFamily="50" charset="-128"/>
              </a:rPr>
              <a:t>１０</a:t>
            </a:r>
            <a:r>
              <a:rPr lang="en-US" altLang="ja-JP" sz="1200" b="1" dirty="0" smtClean="0">
                <a:solidFill>
                  <a:schemeClr val="accent2"/>
                </a:solidFill>
                <a:latin typeface="+mn-ea"/>
                <a:cs typeface="Meiryo UI" panose="020B0604030504040204" pitchFamily="50" charset="-128"/>
              </a:rPr>
              <a:t>. </a:t>
            </a:r>
            <a:r>
              <a:rPr lang="ja-JP" altLang="en-US" sz="1200" b="1" dirty="0" smtClean="0">
                <a:solidFill>
                  <a:schemeClr val="accent2"/>
                </a:solidFill>
                <a:latin typeface="+mn-ea"/>
                <a:cs typeface="Meiryo UI" panose="020B0604030504040204" pitchFamily="50" charset="-128"/>
              </a:rPr>
              <a:t>決済端末　</a:t>
            </a:r>
            <a:r>
              <a:rPr lang="en-US" altLang="ja-JP" sz="1200" b="1" dirty="0" smtClean="0">
                <a:solidFill>
                  <a:schemeClr val="accent2"/>
                </a:solidFill>
                <a:latin typeface="+mn-ea"/>
                <a:cs typeface="Meiryo UI" panose="020B0604030504040204" pitchFamily="50" charset="-128"/>
              </a:rPr>
              <a:t>CAFIS Arch</a:t>
            </a:r>
          </a:p>
          <a:p>
            <a:pPr marL="361950" indent="-180975">
              <a:defRPr/>
            </a:pPr>
            <a:r>
              <a:rPr lang="en-US" altLang="ja-JP" sz="1200" dirty="0" smtClean="0">
                <a:solidFill>
                  <a:schemeClr val="tx1">
                    <a:lumMod val="50000"/>
                  </a:schemeClr>
                </a:solidFill>
                <a:latin typeface="+mn-ea"/>
                <a:cs typeface="Meiryo UI" panose="020B0604030504040204" pitchFamily="50" charset="-128"/>
              </a:rPr>
              <a:t>CAFIS Arch</a:t>
            </a:r>
            <a:r>
              <a:rPr lang="ja-JP" altLang="en-US" sz="1200" dirty="0" smtClean="0">
                <a:solidFill>
                  <a:schemeClr val="tx1">
                    <a:lumMod val="50000"/>
                  </a:schemeClr>
                </a:solidFill>
                <a:latin typeface="+mn-ea"/>
                <a:cs typeface="Meiryo UI" panose="020B0604030504040204" pitchFamily="50" charset="-128"/>
              </a:rPr>
              <a:t>標準機能（決済以外のアプリケーション、センタ含む）の利用については、弊社の利用規約に基づき契約をさせていただきます。</a:t>
            </a:r>
            <a:endParaRPr lang="en-US" altLang="ja-JP" sz="1200" dirty="0" smtClean="0">
              <a:solidFill>
                <a:schemeClr val="tx1">
                  <a:lumMod val="50000"/>
                </a:schemeClr>
              </a:solidFill>
              <a:latin typeface="+mn-ea"/>
              <a:cs typeface="Meiryo UI" panose="020B0604030504040204" pitchFamily="50" charset="-128"/>
            </a:endParaRPr>
          </a:p>
          <a:p>
            <a:pPr marL="361950" indent="-180975">
              <a:defRPr/>
            </a:pPr>
            <a:r>
              <a:rPr lang="ja-JP" altLang="en-US" sz="1200" dirty="0" smtClean="0">
                <a:solidFill>
                  <a:schemeClr val="tx1">
                    <a:lumMod val="50000"/>
                  </a:schemeClr>
                </a:solidFill>
                <a:latin typeface="+mn-ea"/>
                <a:cs typeface="Meiryo UI" panose="020B0604030504040204" pitchFamily="50" charset="-128"/>
              </a:rPr>
              <a:t>各種決済の加盟店契約については主に貴社とカード会社様にての調整が必要となります。</a:t>
            </a:r>
            <a:endParaRPr lang="en-US" altLang="ja-JP" sz="1200" dirty="0" smtClean="0">
              <a:solidFill>
                <a:schemeClr val="tx1">
                  <a:lumMod val="50000"/>
                </a:schemeClr>
              </a:solidFill>
              <a:latin typeface="+mn-ea"/>
              <a:cs typeface="Meiryo UI" panose="020B0604030504040204" pitchFamily="50" charset="-128"/>
            </a:endParaRPr>
          </a:p>
          <a:p>
            <a:pPr marL="361950" indent="-180975">
              <a:defRPr/>
            </a:pPr>
            <a:r>
              <a:rPr lang="ja-JP" altLang="en-US" sz="1200" dirty="0" smtClean="0">
                <a:solidFill>
                  <a:schemeClr val="tx1">
                    <a:lumMod val="50000"/>
                  </a:schemeClr>
                </a:solidFill>
                <a:latin typeface="+mn-ea"/>
                <a:cs typeface="Meiryo UI" panose="020B0604030504040204" pitchFamily="50" charset="-128"/>
              </a:rPr>
              <a:t>本システムは</a:t>
            </a:r>
            <a:r>
              <a:rPr lang="en-US" altLang="ja-JP" sz="1200" dirty="0" smtClean="0">
                <a:solidFill>
                  <a:schemeClr val="tx1">
                    <a:lumMod val="50000"/>
                  </a:schemeClr>
                </a:solidFill>
                <a:latin typeface="+mn-ea"/>
                <a:cs typeface="Meiryo UI" panose="020B0604030504040204" pitchFamily="50" charset="-128"/>
              </a:rPr>
              <a:t>CAFIS Arch</a:t>
            </a:r>
            <a:r>
              <a:rPr lang="ja-JP" altLang="en-US" sz="1200" dirty="0" smtClean="0">
                <a:solidFill>
                  <a:schemeClr val="tx1">
                    <a:lumMod val="50000"/>
                  </a:schemeClr>
                </a:solidFill>
                <a:latin typeface="+mn-ea"/>
                <a:cs typeface="Meiryo UI" panose="020B0604030504040204" pitchFamily="50" charset="-128"/>
              </a:rPr>
              <a:t>端末を利用した弊社クラウドサービスでのご提供を基本としており、クレジット会社とのオーソリは弊社会社コードで接続することになり、貴社はカード会社ではなく弊社とカウンターチェックを実施いただきます。</a:t>
            </a:r>
            <a:endParaRPr lang="en-US" altLang="ja-JP" sz="1200" dirty="0" smtClean="0">
              <a:solidFill>
                <a:schemeClr val="tx1">
                  <a:lumMod val="50000"/>
                </a:schemeClr>
              </a:solidFill>
              <a:latin typeface="+mn-ea"/>
              <a:cs typeface="Meiryo UI" panose="020B0604030504040204" pitchFamily="50" charset="-128"/>
            </a:endParaRPr>
          </a:p>
          <a:p>
            <a:pPr marL="361950" indent="-180975">
              <a:defRPr/>
            </a:pPr>
            <a:r>
              <a:rPr lang="ja-JP" altLang="en-US" sz="1200" dirty="0" smtClean="0">
                <a:solidFill>
                  <a:schemeClr val="tx1">
                    <a:lumMod val="50000"/>
                  </a:schemeClr>
                </a:solidFill>
                <a:latin typeface="+mn-ea"/>
                <a:cs typeface="Meiryo UI" panose="020B0604030504040204" pitchFamily="50" charset="-128"/>
              </a:rPr>
              <a:t>利用いただく</a:t>
            </a:r>
            <a:r>
              <a:rPr lang="en-US" altLang="ja-JP" sz="1200" dirty="0" smtClean="0">
                <a:solidFill>
                  <a:schemeClr val="tx1">
                    <a:lumMod val="50000"/>
                  </a:schemeClr>
                </a:solidFill>
                <a:latin typeface="+mn-ea"/>
                <a:cs typeface="Meiryo UI" panose="020B0604030504040204" pitchFamily="50" charset="-128"/>
              </a:rPr>
              <a:t>Arch</a:t>
            </a:r>
            <a:r>
              <a:rPr lang="ja-JP" altLang="en-US" sz="1200" dirty="0" smtClean="0">
                <a:solidFill>
                  <a:schemeClr val="tx1">
                    <a:lumMod val="50000"/>
                  </a:schemeClr>
                </a:solidFill>
                <a:latin typeface="+mn-ea"/>
                <a:cs typeface="Meiryo UI" panose="020B0604030504040204" pitchFamily="50" charset="-128"/>
              </a:rPr>
              <a:t>アプリケーションの変更・追加、端末の機器台数の変更、展開施設数の変更にあたっては、別途協議の上、再見積りさせていただきます。現状は頂戴しております施設一覧より算出をしております。</a:t>
            </a:r>
            <a:endParaRPr lang="en-US" altLang="ja-JP" sz="1200" dirty="0" smtClean="0">
              <a:solidFill>
                <a:schemeClr val="tx1">
                  <a:lumMod val="50000"/>
                </a:schemeClr>
              </a:solidFill>
              <a:latin typeface="+mn-ea"/>
              <a:cs typeface="Meiryo UI" panose="020B0604030504040204" pitchFamily="50" charset="-128"/>
            </a:endParaRPr>
          </a:p>
          <a:p>
            <a:pPr marL="361950" indent="-180975">
              <a:defRPr/>
            </a:pPr>
            <a:r>
              <a:rPr lang="en-US" altLang="ja-JP" sz="1200" dirty="0" smtClean="0">
                <a:solidFill>
                  <a:schemeClr val="tx1">
                    <a:lumMod val="50000"/>
                  </a:schemeClr>
                </a:solidFill>
                <a:latin typeface="+mn-ea"/>
                <a:cs typeface="Meiryo UI" panose="020B0604030504040204" pitchFamily="50" charset="-128"/>
              </a:rPr>
              <a:t>Arch</a:t>
            </a:r>
            <a:r>
              <a:rPr lang="ja-JP" altLang="en-US" sz="1200" dirty="0" smtClean="0">
                <a:solidFill>
                  <a:schemeClr val="tx1">
                    <a:lumMod val="50000"/>
                  </a:schemeClr>
                </a:solidFill>
                <a:latin typeface="+mn-ea"/>
                <a:cs typeface="Meiryo UI" panose="020B0604030504040204" pitchFamily="50" charset="-128"/>
              </a:rPr>
              <a:t>センタとネットワーク接続については、各駅ビル会社様からのインターネットからの接続が前提となります。貴社もしくは各駅ビル会社様から、専用のイントラネットとの接続構成とする場合は、</a:t>
            </a:r>
            <a:r>
              <a:rPr lang="en-US" altLang="ja-JP" sz="1200" dirty="0" smtClean="0">
                <a:solidFill>
                  <a:schemeClr val="tx1">
                    <a:lumMod val="50000"/>
                  </a:schemeClr>
                </a:solidFill>
                <a:latin typeface="+mn-ea"/>
                <a:cs typeface="Meiryo UI" panose="020B0604030504040204" pitchFamily="50" charset="-128"/>
              </a:rPr>
              <a:t>Arch</a:t>
            </a:r>
            <a:r>
              <a:rPr lang="ja-JP" altLang="en-US" sz="1200" dirty="0" smtClean="0">
                <a:solidFill>
                  <a:schemeClr val="tx1">
                    <a:lumMod val="50000"/>
                  </a:schemeClr>
                </a:solidFill>
                <a:latin typeface="+mn-ea"/>
                <a:cs typeface="Meiryo UI" panose="020B0604030504040204" pitchFamily="50" charset="-128"/>
              </a:rPr>
              <a:t>センタへの専用回線、専用ルータを貴社にてご用意いただきます。この場合のルータ設置サービスについては別途お見積りとなります。</a:t>
            </a:r>
            <a:endParaRPr lang="en-US" altLang="ja-JP" sz="1200" dirty="0" smtClean="0">
              <a:solidFill>
                <a:schemeClr val="tx1">
                  <a:lumMod val="50000"/>
                </a:schemeClr>
              </a:solidFill>
              <a:latin typeface="+mn-ea"/>
              <a:cs typeface="Meiryo UI" panose="020B0604030504040204" pitchFamily="50" charset="-128"/>
            </a:endParaRPr>
          </a:p>
          <a:p>
            <a:pPr marL="361950" indent="-180975">
              <a:defRPr/>
            </a:pPr>
            <a:r>
              <a:rPr lang="ja-JP" altLang="en-US" sz="1200" dirty="0" smtClean="0">
                <a:solidFill>
                  <a:schemeClr val="tx1">
                    <a:lumMod val="50000"/>
                  </a:schemeClr>
                </a:solidFill>
                <a:latin typeface="+mn-ea"/>
                <a:cs typeface="Meiryo UI" panose="020B0604030504040204" pitchFamily="50" charset="-128"/>
              </a:rPr>
              <a:t>決済端末機器の初期保証期間は納品日を起日として</a:t>
            </a:r>
            <a:r>
              <a:rPr lang="en-US" altLang="ja-JP" sz="1200" dirty="0" smtClean="0">
                <a:solidFill>
                  <a:schemeClr val="tx1">
                    <a:lumMod val="50000"/>
                  </a:schemeClr>
                </a:solidFill>
                <a:latin typeface="+mn-ea"/>
                <a:cs typeface="Meiryo UI" panose="020B0604030504040204" pitchFamily="50" charset="-128"/>
              </a:rPr>
              <a:t>1</a:t>
            </a:r>
            <a:r>
              <a:rPr lang="ja-JP" altLang="en-US" sz="1200" dirty="0" smtClean="0">
                <a:solidFill>
                  <a:schemeClr val="tx1">
                    <a:lumMod val="50000"/>
                  </a:schemeClr>
                </a:solidFill>
                <a:latin typeface="+mn-ea"/>
                <a:cs typeface="Meiryo UI" panose="020B0604030504040204" pitchFamily="50" charset="-128"/>
              </a:rPr>
              <a:t>年間となります。</a:t>
            </a:r>
            <a:r>
              <a:rPr lang="en-US" altLang="ja-JP" sz="1200" dirty="0" smtClean="0">
                <a:solidFill>
                  <a:schemeClr val="tx1">
                    <a:lumMod val="50000"/>
                  </a:schemeClr>
                </a:solidFill>
                <a:latin typeface="+mn-ea"/>
                <a:cs typeface="Meiryo UI" panose="020B0604030504040204" pitchFamily="50" charset="-128"/>
              </a:rPr>
              <a:t>1</a:t>
            </a:r>
            <a:r>
              <a:rPr lang="ja-JP" altLang="en-US" sz="1200" dirty="0" smtClean="0">
                <a:solidFill>
                  <a:schemeClr val="tx1">
                    <a:lumMod val="50000"/>
                  </a:schemeClr>
                </a:solidFill>
                <a:latin typeface="+mn-ea"/>
                <a:cs typeface="Meiryo UI" panose="020B0604030504040204" pitchFamily="50" charset="-128"/>
              </a:rPr>
              <a:t>年経過以降は保守パック範囲外の周辺機器（バッテリー、タッチペン等）については有償となります。</a:t>
            </a:r>
            <a:endParaRPr lang="ja-JP" altLang="en-US" sz="1200" dirty="0">
              <a:solidFill>
                <a:schemeClr val="tx1">
                  <a:lumMod val="50000"/>
                </a:schemeClr>
              </a:solidFill>
              <a:latin typeface="+mn-ea"/>
            </a:endParaRPr>
          </a:p>
        </p:txBody>
      </p:sp>
    </p:spTree>
    <p:extLst>
      <p:ext uri="{BB962C8B-B14F-4D97-AF65-F5344CB8AC3E}">
        <p14:creationId xmlns:p14="http://schemas.microsoft.com/office/powerpoint/2010/main" val="29280107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2.4. </a:t>
            </a:r>
            <a:r>
              <a:rPr lang="ja-JP" altLang="en-US" dirty="0" smtClean="0"/>
              <a:t>見積前提条件　決済端末（</a:t>
            </a:r>
            <a:r>
              <a:rPr lang="en-US" altLang="ja-JP" dirty="0" smtClean="0"/>
              <a:t>2/4</a:t>
            </a:r>
            <a:r>
              <a:rPr lang="ja-JP" altLang="en-US" dirty="0" smtClean="0"/>
              <a:t>）</a:t>
            </a:r>
            <a:endParaRPr kumimoji="1" lang="ja-JP" altLang="en-US" dirty="0"/>
          </a:p>
        </p:txBody>
      </p:sp>
      <p:sp>
        <p:nvSpPr>
          <p:cNvPr id="5" name="テキスト ボックス 4"/>
          <p:cNvSpPr txBox="1">
            <a:spLocks noChangeArrowheads="1"/>
          </p:cNvSpPr>
          <p:nvPr/>
        </p:nvSpPr>
        <p:spPr bwMode="auto">
          <a:xfrm>
            <a:off x="1055440" y="1124464"/>
            <a:ext cx="8261555" cy="4893647"/>
          </a:xfrm>
          <a:prstGeom prst="rect">
            <a:avLst/>
          </a:prstGeom>
          <a:noFill/>
          <a:ln w="9525">
            <a:noFill/>
            <a:miter lim="800000"/>
            <a:headEnd/>
            <a:tailEnd/>
          </a:ln>
        </p:spPr>
        <p:txBody>
          <a:bodyPr wrap="square">
            <a:spAutoFit/>
          </a:bodyPr>
          <a:lstStyle/>
          <a:p>
            <a:pPr marL="361950" indent="-180975">
              <a:buFont typeface="Arial" pitchFamily="34" charset="0"/>
              <a:buChar char="•"/>
              <a:defRPr/>
            </a:pPr>
            <a:endParaRPr lang="en-US" altLang="ja-JP" sz="1200" dirty="0">
              <a:latin typeface="+mn-ea"/>
              <a:cs typeface="Meiryo UI" panose="020B0604030504040204" pitchFamily="50" charset="-128"/>
            </a:endParaRPr>
          </a:p>
          <a:p>
            <a:pPr>
              <a:defRPr/>
            </a:pPr>
            <a:r>
              <a:rPr lang="ja-JP" altLang="en-US" sz="1200" b="1" dirty="0">
                <a:solidFill>
                  <a:schemeClr val="accent2"/>
                </a:solidFill>
                <a:latin typeface="+mn-ea"/>
                <a:cs typeface="Meiryo UI" panose="020B0604030504040204" pitchFamily="50" charset="-128"/>
              </a:rPr>
              <a:t>１１</a:t>
            </a:r>
            <a:r>
              <a:rPr lang="en-US" altLang="ja-JP" sz="1200" b="1" dirty="0" smtClean="0">
                <a:solidFill>
                  <a:schemeClr val="accent2"/>
                </a:solidFill>
                <a:latin typeface="+mn-ea"/>
                <a:cs typeface="Meiryo UI" panose="020B0604030504040204" pitchFamily="50" charset="-128"/>
              </a:rPr>
              <a:t>. </a:t>
            </a:r>
            <a:r>
              <a:rPr lang="ja-JP" altLang="en-US" sz="1200" b="1" dirty="0">
                <a:solidFill>
                  <a:schemeClr val="accent2"/>
                </a:solidFill>
                <a:latin typeface="+mn-ea"/>
                <a:cs typeface="Meiryo UI" panose="020B0604030504040204" pitchFamily="50" charset="-128"/>
              </a:rPr>
              <a:t>導入展開支援</a:t>
            </a:r>
            <a:endParaRPr lang="en-US" altLang="ja-JP" sz="1200" b="1" dirty="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施設営業</a:t>
            </a:r>
            <a:r>
              <a:rPr lang="ja-JP" altLang="en-US" sz="1200" dirty="0">
                <a:latin typeface="+mn-ea"/>
                <a:cs typeface="Meiryo UI" panose="020B0604030504040204" pitchFamily="50" charset="-128"/>
              </a:rPr>
              <a:t>を考慮し</a:t>
            </a:r>
            <a:r>
              <a:rPr lang="ja-JP" altLang="en-US" sz="1200" dirty="0" smtClean="0">
                <a:latin typeface="+mn-ea"/>
                <a:cs typeface="Meiryo UI" panose="020B0604030504040204" pitchFamily="50" charset="-128"/>
              </a:rPr>
              <a:t>、各駅ビル会社単位</a:t>
            </a:r>
            <a:r>
              <a:rPr lang="ja-JP" altLang="en-US" sz="1200" dirty="0">
                <a:latin typeface="+mn-ea"/>
                <a:cs typeface="Meiryo UI" panose="020B0604030504040204" pitchFamily="50" charset="-128"/>
              </a:rPr>
              <a:t>で協議、調整をさせていただきます</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端末設置位置の事前調査をさせていただきます</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原則設置場所は既存端末との置換となります。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事前調査の結果設置位置の調整が必要な場合（</a:t>
            </a:r>
            <a:r>
              <a:rPr lang="en-US" altLang="ja-JP" sz="1200" dirty="0">
                <a:latin typeface="+mn-ea"/>
                <a:cs typeface="Meiryo UI" panose="020B0604030504040204" pitchFamily="50" charset="-128"/>
              </a:rPr>
              <a:t>LAN</a:t>
            </a:r>
            <a:r>
              <a:rPr lang="ja-JP" altLang="en-US" sz="1200" dirty="0">
                <a:latin typeface="+mn-ea"/>
                <a:cs typeface="Meiryo UI" panose="020B0604030504040204" pitchFamily="50" charset="-128"/>
              </a:rPr>
              <a:t>配線等）</a:t>
            </a:r>
            <a:r>
              <a:rPr lang="ja-JP" altLang="en-US" sz="1200" dirty="0" smtClean="0">
                <a:latin typeface="+mn-ea"/>
                <a:cs typeface="Meiryo UI" panose="020B0604030504040204" pitchFamily="50" charset="-128"/>
              </a:rPr>
              <a:t>は貴社経由にて各駅ビル会社様より</a:t>
            </a:r>
            <a:r>
              <a:rPr lang="ja-JP" altLang="en-US" sz="1200" dirty="0">
                <a:latin typeface="+mn-ea"/>
                <a:cs typeface="Meiryo UI" panose="020B0604030504040204" pitchFamily="50" charset="-128"/>
              </a:rPr>
              <a:t>テナント様に調整をいただきます</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事務所様向けの説明会については各駅ビル会社様単位で各社拠点での実施を前提としております。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テナント様向けの説明会（主に端末操作のご説明）については、各施設単位</a:t>
            </a:r>
            <a:r>
              <a:rPr lang="ja-JP" altLang="en-US" sz="1200" dirty="0">
                <a:latin typeface="+mn-ea"/>
                <a:cs typeface="Meiryo UI" panose="020B0604030504040204" pitchFamily="50" charset="-128"/>
              </a:rPr>
              <a:t>での説明会開催を前提としております</a:t>
            </a:r>
            <a:r>
              <a:rPr lang="ja-JP" altLang="en-US" sz="1200" dirty="0" smtClean="0">
                <a:latin typeface="+mn-ea"/>
                <a:cs typeface="Meiryo UI" panose="020B0604030504040204" pitchFamily="50" charset="-128"/>
              </a:rPr>
              <a:t>。頂戴致しました回数にて工数お見積りをさせて頂いておりますので、各駅ビル会社様のご要望</a:t>
            </a:r>
            <a:r>
              <a:rPr lang="ja-JP" altLang="en-US" sz="1200" dirty="0">
                <a:latin typeface="+mn-ea"/>
                <a:cs typeface="Meiryo UI" panose="020B0604030504040204" pitchFamily="50" charset="-128"/>
              </a:rPr>
              <a:t>により対応増減が発生しました場合は</a:t>
            </a:r>
            <a:r>
              <a:rPr lang="ja-JP" altLang="en-US" sz="1200" dirty="0" smtClean="0">
                <a:latin typeface="+mn-ea"/>
                <a:cs typeface="Meiryo UI" panose="020B0604030504040204" pitchFamily="50" charset="-128"/>
              </a:rPr>
              <a:t>お見積りが変更</a:t>
            </a:r>
            <a:r>
              <a:rPr lang="ja-JP" altLang="en-US" sz="1200" dirty="0">
                <a:latin typeface="+mn-ea"/>
                <a:cs typeface="Meiryo UI" panose="020B0604030504040204" pitchFamily="50" charset="-128"/>
              </a:rPr>
              <a:t>となりますので、予めご了承ください。</a:t>
            </a:r>
          </a:p>
          <a:p>
            <a:pPr marL="361950" indent="-180975">
              <a:buFont typeface="Arial" pitchFamily="34" charset="0"/>
              <a:buChar char="•"/>
              <a:defRPr/>
            </a:pPr>
            <a:r>
              <a:rPr lang="ja-JP" altLang="en-US" sz="1200" dirty="0" smtClean="0">
                <a:latin typeface="+mn-ea"/>
                <a:cs typeface="Meiryo UI" panose="020B0604030504040204" pitchFamily="50" charset="-128"/>
              </a:rPr>
              <a:t>各施設にて</a:t>
            </a:r>
            <a:r>
              <a:rPr lang="ja-JP" altLang="en-US" sz="1200" dirty="0">
                <a:latin typeface="+mn-ea"/>
                <a:cs typeface="Meiryo UI" panose="020B0604030504040204" pitchFamily="50" charset="-128"/>
              </a:rPr>
              <a:t>各テナント参加者様を収容可能な会場</a:t>
            </a:r>
            <a:r>
              <a:rPr lang="ja-JP" altLang="en-US" sz="1200" dirty="0" smtClean="0">
                <a:latin typeface="+mn-ea"/>
                <a:cs typeface="Meiryo UI" panose="020B0604030504040204" pitchFamily="50" charset="-128"/>
              </a:rPr>
              <a:t>を各駅ビル会社様にて</a:t>
            </a:r>
            <a:r>
              <a:rPr lang="ja-JP" altLang="en-US" sz="1200" dirty="0">
                <a:latin typeface="+mn-ea"/>
                <a:cs typeface="Meiryo UI" panose="020B0604030504040204" pitchFamily="50" charset="-128"/>
              </a:rPr>
              <a:t>準備いただくことを前提としております。</a:t>
            </a:r>
          </a:p>
          <a:p>
            <a:pPr marL="361950" indent="-180975">
              <a:buFont typeface="Arial" pitchFamily="34" charset="0"/>
              <a:buChar char="•"/>
              <a:defRPr/>
            </a:pPr>
            <a:r>
              <a:rPr lang="ja-JP" altLang="en-US" sz="1200" dirty="0">
                <a:latin typeface="+mn-ea"/>
                <a:cs typeface="Meiryo UI" panose="020B0604030504040204" pitchFamily="50" charset="-128"/>
              </a:rPr>
              <a:t>説明会や研修参加者様の日程調整、説明用の決済端末及び会場内の配線、電源ケーブル、</a:t>
            </a:r>
            <a:r>
              <a:rPr lang="en-US" altLang="ja-JP" sz="1200" dirty="0">
                <a:latin typeface="+mn-ea"/>
                <a:cs typeface="Meiryo UI" panose="020B0604030504040204" pitchFamily="50" charset="-128"/>
              </a:rPr>
              <a:t>LAN</a:t>
            </a:r>
            <a:r>
              <a:rPr lang="ja-JP" altLang="en-US" sz="1200" dirty="0">
                <a:latin typeface="+mn-ea"/>
                <a:cs typeface="Meiryo UI" panose="020B0604030504040204" pitchFamily="50" charset="-128"/>
              </a:rPr>
              <a:t>回線、プロジェクター等の必要機器</a:t>
            </a:r>
            <a:r>
              <a:rPr lang="ja-JP" altLang="en-US" sz="1200" dirty="0" smtClean="0">
                <a:latin typeface="+mn-ea"/>
                <a:cs typeface="Meiryo UI" panose="020B0604030504040204" pitchFamily="50" charset="-128"/>
              </a:rPr>
              <a:t>は各駅ビル会社様にて</a:t>
            </a:r>
            <a:r>
              <a:rPr lang="ja-JP" altLang="en-US" sz="1200" dirty="0">
                <a:latin typeface="+mn-ea"/>
                <a:cs typeface="Meiryo UI" panose="020B0604030504040204" pitchFamily="50" charset="-128"/>
              </a:rPr>
              <a:t>ご準備いただくこととします</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説明会において利用する決済端末は納品する端末から予備機相当分を充当することになります。説明会にあたり先行出荷については別途調整となります。</a:t>
            </a:r>
            <a:endParaRPr lang="ja-JP" altLang="en-US"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各テナント様へ配布するマニュアル</a:t>
            </a:r>
            <a:r>
              <a:rPr lang="ja-JP" altLang="en-US" sz="1200" dirty="0" smtClean="0">
                <a:latin typeface="+mn-ea"/>
                <a:cs typeface="Meiryo UI" panose="020B0604030504040204" pitchFamily="50" charset="-128"/>
              </a:rPr>
              <a:t>等については弊社の商業施設テナント向けの標準パワーポイントデータを提供させて頂きます。修正については原則各駅ビル会社様にてお願い致します。またテナント様へ配布にあたる印刷は各駅ビル会社様にて</a:t>
            </a:r>
            <a:r>
              <a:rPr lang="ja-JP" altLang="en-US" sz="1200" dirty="0">
                <a:latin typeface="+mn-ea"/>
                <a:cs typeface="Meiryo UI" panose="020B0604030504040204" pitchFamily="50" charset="-128"/>
              </a:rPr>
              <a:t>ご用意をお願いいたします</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各施設、テナント様での端末置換作業は夜間設置を想定しております。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夜間入替作業にあたる体制は貴社及び各駅ビル会社様とで組成する管理体制となり、弊社担当は作業進行の統制及び作業の実施となります。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夜間</a:t>
            </a:r>
            <a:r>
              <a:rPr lang="ja-JP" altLang="en-US" sz="1200" dirty="0">
                <a:latin typeface="+mn-ea"/>
                <a:cs typeface="Meiryo UI" panose="020B0604030504040204" pitchFamily="50" charset="-128"/>
              </a:rPr>
              <a:t>入替に関する施設の夜間警備費等については貴社にて調整となります。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solidFill>
                  <a:srgbClr val="000000"/>
                </a:solidFill>
                <a:latin typeface="+mn-ea"/>
                <a:cs typeface="Meiryo UI" panose="020B0604030504040204" pitchFamily="50" charset="-128"/>
              </a:rPr>
              <a:t>システム移行当日に想定外の問題が発生した場合、システムの切戻しを実施する可能性があります。その対応として一定期間</a:t>
            </a:r>
            <a:r>
              <a:rPr lang="ja-JP" altLang="en-US" sz="1200" dirty="0" smtClean="0">
                <a:solidFill>
                  <a:srgbClr val="000000"/>
                </a:solidFill>
                <a:latin typeface="+mn-ea"/>
                <a:cs typeface="Meiryo UI" panose="020B0604030504040204" pitchFamily="50" charset="-128"/>
              </a:rPr>
              <a:t>、現行システム</a:t>
            </a:r>
            <a:r>
              <a:rPr lang="ja-JP" altLang="en-US" sz="1200" dirty="0">
                <a:solidFill>
                  <a:srgbClr val="000000"/>
                </a:solidFill>
                <a:latin typeface="+mn-ea"/>
                <a:cs typeface="Meiryo UI" panose="020B0604030504040204" pitchFamily="50" charset="-128"/>
              </a:rPr>
              <a:t>の並行稼働を考慮いただきたくお願いいたします。</a:t>
            </a:r>
            <a:endParaRPr lang="en-US" altLang="ja-JP" sz="1200" dirty="0">
              <a:solidFill>
                <a:srgbClr val="000000"/>
              </a:solidFill>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現地立会対応は店舗内に待機し</a:t>
            </a:r>
            <a:r>
              <a:rPr lang="ja-JP" altLang="en-US" sz="1200" dirty="0" smtClean="0">
                <a:latin typeface="+mn-ea"/>
                <a:cs typeface="Meiryo UI" panose="020B0604030504040204" pitchFamily="50" charset="-128"/>
              </a:rPr>
              <a:t>、貴社及び各駅ビル会社、施設事務所</a:t>
            </a:r>
            <a:r>
              <a:rPr lang="ja-JP" altLang="en-US" sz="1200" dirty="0">
                <a:latin typeface="+mn-ea"/>
                <a:cs typeface="Meiryo UI" panose="020B0604030504040204" pitchFamily="50" charset="-128"/>
              </a:rPr>
              <a:t>様と連携した現地テナント問合せ対応を行います。</a:t>
            </a:r>
          </a:p>
        </p:txBody>
      </p:sp>
    </p:spTree>
    <p:extLst>
      <p:ext uri="{BB962C8B-B14F-4D97-AF65-F5344CB8AC3E}">
        <p14:creationId xmlns:p14="http://schemas.microsoft.com/office/powerpoint/2010/main" val="7142553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2.4. </a:t>
            </a:r>
            <a:r>
              <a:rPr lang="ja-JP" altLang="en-US" dirty="0" smtClean="0"/>
              <a:t>見積前提条件　決済端末（</a:t>
            </a:r>
            <a:r>
              <a:rPr lang="en-US" altLang="ja-JP" dirty="0" smtClean="0"/>
              <a:t>3/4</a:t>
            </a:r>
            <a:r>
              <a:rPr lang="ja-JP" altLang="en-US" dirty="0" smtClean="0"/>
              <a:t>）</a:t>
            </a:r>
            <a:endParaRPr kumimoji="1" lang="ja-JP" altLang="en-US" dirty="0"/>
          </a:p>
        </p:txBody>
      </p:sp>
      <p:sp>
        <p:nvSpPr>
          <p:cNvPr id="6" name="テキスト ボックス 5"/>
          <p:cNvSpPr txBox="1">
            <a:spLocks noChangeArrowheads="1"/>
          </p:cNvSpPr>
          <p:nvPr/>
        </p:nvSpPr>
        <p:spPr bwMode="auto">
          <a:xfrm>
            <a:off x="139903" y="1056044"/>
            <a:ext cx="9448940" cy="3785652"/>
          </a:xfrm>
          <a:prstGeom prst="rect">
            <a:avLst/>
          </a:prstGeom>
          <a:noFill/>
          <a:ln w="9525">
            <a:noFill/>
            <a:miter lim="800000"/>
            <a:headEnd/>
            <a:tailEnd/>
          </a:ln>
        </p:spPr>
        <p:txBody>
          <a:bodyPr wrap="square">
            <a:spAutoFit/>
          </a:bodyPr>
          <a:lstStyle/>
          <a:p>
            <a:pPr lvl="0">
              <a:defRPr/>
            </a:pPr>
            <a:r>
              <a:rPr lang="ja-JP" altLang="en-US" sz="1200" b="1" dirty="0" smtClean="0">
                <a:solidFill>
                  <a:srgbClr val="6785C1"/>
                </a:solidFill>
                <a:latin typeface="+mn-ea"/>
                <a:cs typeface="Meiryo UI" panose="020B0604030504040204" pitchFamily="50" charset="-128"/>
              </a:rPr>
              <a:t>１２</a:t>
            </a:r>
            <a:r>
              <a:rPr lang="en-US" altLang="ja-JP" sz="1200" b="1" dirty="0" smtClean="0">
                <a:solidFill>
                  <a:srgbClr val="6785C1"/>
                </a:solidFill>
                <a:latin typeface="+mn-ea"/>
                <a:cs typeface="Meiryo UI" panose="020B0604030504040204" pitchFamily="50" charset="-128"/>
              </a:rPr>
              <a:t>. </a:t>
            </a:r>
            <a:r>
              <a:rPr lang="ja-JP" altLang="en-US" sz="1200" b="1" dirty="0">
                <a:solidFill>
                  <a:srgbClr val="6785C1"/>
                </a:solidFill>
                <a:latin typeface="+mn-ea"/>
                <a:cs typeface="Meiryo UI" panose="020B0604030504040204" pitchFamily="50" charset="-128"/>
              </a:rPr>
              <a:t>サービス</a:t>
            </a:r>
            <a:r>
              <a:rPr lang="ja-JP" altLang="en-US" sz="1200" b="1" dirty="0" smtClean="0">
                <a:solidFill>
                  <a:srgbClr val="6785C1"/>
                </a:solidFill>
                <a:latin typeface="+mn-ea"/>
                <a:cs typeface="Meiryo UI" panose="020B0604030504040204" pitchFamily="50" charset="-128"/>
              </a:rPr>
              <a:t>保守（端末サポートデスク）</a:t>
            </a:r>
            <a:endParaRPr lang="en-US" altLang="ja-JP" sz="1200" b="1" dirty="0">
              <a:solidFill>
                <a:srgbClr val="6785C1"/>
              </a:solidFill>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各駅ビル</a:t>
            </a:r>
            <a:r>
              <a:rPr lang="ja-JP" altLang="en-US" sz="1200" dirty="0" smtClean="0">
                <a:latin typeface="+mn-ea"/>
                <a:cs typeface="Meiryo UI" panose="020B0604030504040204" pitchFamily="50" charset="-128"/>
              </a:rPr>
              <a:t>会社及び施設事務所、各テナントからの決済</a:t>
            </a:r>
            <a:r>
              <a:rPr lang="ja-JP" altLang="en-US" sz="1200" dirty="0">
                <a:latin typeface="+mn-ea"/>
                <a:cs typeface="Meiryo UI" panose="020B0604030504040204" pitchFamily="50" charset="-128"/>
              </a:rPr>
              <a:t>端末の問い合わせ</a:t>
            </a:r>
            <a:r>
              <a:rPr lang="ja-JP" altLang="en-US" sz="1200" dirty="0" smtClean="0">
                <a:latin typeface="+mn-ea"/>
                <a:cs typeface="Meiryo UI" panose="020B0604030504040204" pitchFamily="50" charset="-128"/>
              </a:rPr>
              <a:t>は端末サポートデスクで対応いたします。提供時間は以下の通りです。</a:t>
            </a:r>
            <a:endParaRPr lang="en-US" altLang="ja-JP" sz="1200" dirty="0">
              <a:latin typeface="+mn-ea"/>
              <a:cs typeface="Meiryo UI" panose="020B0604030504040204" pitchFamily="50" charset="-128"/>
            </a:endParaRPr>
          </a:p>
          <a:p>
            <a:pPr marL="180975">
              <a:defRPr/>
            </a:pPr>
            <a:r>
              <a:rPr lang="ja-JP" altLang="en-US" sz="1200" dirty="0">
                <a:latin typeface="+mn-ea"/>
              </a:rPr>
              <a:t>　　　</a:t>
            </a:r>
            <a:r>
              <a:rPr lang="ja-JP" altLang="en-US" sz="1200" dirty="0" smtClean="0">
                <a:latin typeface="+mn-ea"/>
              </a:rPr>
              <a:t>・　</a:t>
            </a:r>
            <a:r>
              <a:rPr lang="ja-JP" altLang="en-US" sz="1200" dirty="0" smtClean="0"/>
              <a:t>受付</a:t>
            </a:r>
            <a:r>
              <a:rPr lang="ja-JP" altLang="ja-JP" sz="1200" dirty="0"/>
              <a:t>：月曜日～日曜日</a:t>
            </a:r>
            <a:r>
              <a:rPr lang="x-none" altLang="ja-JP" sz="1200" dirty="0"/>
              <a:t>　</a:t>
            </a:r>
            <a:r>
              <a:rPr lang="en-US" altLang="ja-JP" sz="1200" dirty="0">
                <a:latin typeface="+mn-ea"/>
              </a:rPr>
              <a:t>9:00</a:t>
            </a:r>
            <a:r>
              <a:rPr lang="x-none" altLang="ja-JP" sz="1200" dirty="0">
                <a:latin typeface="+mn-ea"/>
              </a:rPr>
              <a:t>～</a:t>
            </a:r>
            <a:r>
              <a:rPr lang="en-US" altLang="ja-JP" sz="1200" dirty="0">
                <a:latin typeface="+mn-ea"/>
              </a:rPr>
              <a:t>22:00</a:t>
            </a:r>
            <a:r>
              <a:rPr lang="ja-JP" altLang="ja-JP" sz="1200" dirty="0"/>
              <a:t>（電話</a:t>
            </a:r>
            <a:r>
              <a:rPr lang="ja-JP" altLang="ja-JP" sz="1200" dirty="0" smtClean="0"/>
              <a:t>受付</a:t>
            </a:r>
            <a:r>
              <a:rPr lang="ja-JP" altLang="en-US" sz="1200" dirty="0" smtClean="0"/>
              <a:t>）</a:t>
            </a:r>
            <a:endParaRPr lang="en-US" altLang="ja-JP" sz="1200" dirty="0"/>
          </a:p>
          <a:p>
            <a:pPr marL="180975">
              <a:defRPr/>
            </a:pPr>
            <a:r>
              <a:rPr lang="ja-JP" altLang="en-US" sz="1200" dirty="0" smtClean="0">
                <a:latin typeface="+mn-ea"/>
                <a:cs typeface="Meiryo UI" panose="020B0604030504040204" pitchFamily="50" charset="-128"/>
              </a:rPr>
              <a:t>　　　・　対応業務は以下です。</a:t>
            </a:r>
            <a:endParaRPr lang="en-US" altLang="ja-JP" sz="1200" dirty="0" smtClean="0">
              <a:latin typeface="+mn-ea"/>
              <a:cs typeface="Meiryo UI" panose="020B0604030504040204" pitchFamily="50" charset="-128"/>
            </a:endParaRPr>
          </a:p>
          <a:p>
            <a:pPr marL="180975">
              <a:defRPr/>
            </a:pP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1</a:t>
            </a:r>
            <a:r>
              <a:rPr lang="ja-JP" altLang="en-US" sz="1200" dirty="0" smtClean="0">
                <a:latin typeface="+mn-ea"/>
                <a:cs typeface="Meiryo UI" panose="020B0604030504040204" pitchFamily="50" charset="-128"/>
              </a:rPr>
              <a:t>）</a:t>
            </a: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端末操作</a:t>
            </a:r>
            <a:r>
              <a:rPr lang="ja-JP" altLang="en-US" sz="1200" dirty="0">
                <a:latin typeface="+mn-ea"/>
                <a:cs typeface="Meiryo UI" panose="020B0604030504040204" pitchFamily="50" charset="-128"/>
              </a:rPr>
              <a:t>に関する</a:t>
            </a:r>
            <a:r>
              <a:rPr lang="ja-JP" altLang="en-US" sz="1200" dirty="0" smtClean="0">
                <a:latin typeface="+mn-ea"/>
                <a:cs typeface="Meiryo UI" panose="020B0604030504040204" pitchFamily="50" charset="-128"/>
              </a:rPr>
              <a:t>問い合わせ</a:t>
            </a:r>
            <a:endParaRPr lang="en-US" altLang="ja-JP" sz="1200" dirty="0" smtClean="0">
              <a:latin typeface="+mn-ea"/>
              <a:cs typeface="Meiryo UI" panose="020B0604030504040204" pitchFamily="50" charset="-128"/>
            </a:endParaRPr>
          </a:p>
          <a:p>
            <a:pPr marL="180975">
              <a:defRPr/>
            </a:pP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2</a:t>
            </a:r>
            <a:r>
              <a:rPr lang="ja-JP" altLang="en-US" sz="1200" dirty="0" smtClean="0">
                <a:latin typeface="+mn-ea"/>
                <a:cs typeface="Meiryo UI" panose="020B0604030504040204" pitchFamily="50" charset="-128"/>
              </a:rPr>
              <a:t>）決済システムセンタに</a:t>
            </a:r>
            <a:r>
              <a:rPr lang="ja-JP" altLang="en-US" sz="1200" dirty="0">
                <a:latin typeface="+mn-ea"/>
                <a:cs typeface="Meiryo UI" panose="020B0604030504040204" pitchFamily="50" charset="-128"/>
              </a:rPr>
              <a:t>関する</a:t>
            </a:r>
            <a:r>
              <a:rPr lang="ja-JP" altLang="en-US" sz="1200" dirty="0" smtClean="0">
                <a:latin typeface="+mn-ea"/>
                <a:cs typeface="Meiryo UI" panose="020B0604030504040204" pitchFamily="50" charset="-128"/>
              </a:rPr>
              <a:t>問い合わせ</a:t>
            </a:r>
            <a:endParaRPr lang="en-US" altLang="ja-JP" sz="1200" dirty="0" smtClean="0">
              <a:latin typeface="+mn-ea"/>
              <a:cs typeface="Meiryo UI" panose="020B0604030504040204" pitchFamily="50" charset="-128"/>
            </a:endParaRPr>
          </a:p>
          <a:p>
            <a:pPr marL="180975">
              <a:defRPr/>
            </a:pP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3</a:t>
            </a:r>
            <a:r>
              <a:rPr lang="ja-JP" altLang="en-US" sz="1200" dirty="0">
                <a:latin typeface="+mn-ea"/>
                <a:cs typeface="Meiryo UI" panose="020B0604030504040204" pitchFamily="50" charset="-128"/>
              </a:rPr>
              <a:t>）障害切り分け・エスカレーション</a:t>
            </a:r>
            <a:r>
              <a:rPr lang="ja-JP" altLang="en-US" sz="1200" dirty="0" smtClean="0">
                <a:latin typeface="+mn-ea"/>
                <a:cs typeface="Meiryo UI" panose="020B0604030504040204" pitchFamily="50" charset="-128"/>
              </a:rPr>
              <a:t>対応</a:t>
            </a:r>
            <a:endParaRPr lang="en-US" altLang="ja-JP" sz="1200" dirty="0" smtClean="0">
              <a:latin typeface="+mn-ea"/>
              <a:cs typeface="Meiryo UI" panose="020B0604030504040204" pitchFamily="50" charset="-128"/>
            </a:endParaRPr>
          </a:p>
          <a:p>
            <a:pPr marL="180975">
              <a:defRPr/>
            </a:pP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4</a:t>
            </a:r>
            <a:r>
              <a:rPr lang="ja-JP" altLang="en-US" sz="1200" dirty="0">
                <a:latin typeface="+mn-ea"/>
                <a:cs typeface="Meiryo UI" panose="020B0604030504040204" pitchFamily="50" charset="-128"/>
              </a:rPr>
              <a:t>）決済端末交換支援</a:t>
            </a:r>
            <a:r>
              <a:rPr lang="ja-JP" altLang="en-US" sz="1200" dirty="0" smtClean="0">
                <a:latin typeface="+mn-ea"/>
                <a:cs typeface="Meiryo UI" panose="020B0604030504040204" pitchFamily="50" charset="-128"/>
              </a:rPr>
              <a:t>（</a:t>
            </a:r>
            <a:r>
              <a:rPr lang="ja-JP" altLang="en-US" sz="1200" dirty="0">
                <a:latin typeface="+mn-ea"/>
                <a:cs typeface="Meiryo UI" panose="020B0604030504040204" pitchFamily="50" charset="-128"/>
              </a:rPr>
              <a:t>施設</a:t>
            </a:r>
            <a:r>
              <a:rPr lang="ja-JP" altLang="en-US" sz="1200" dirty="0" smtClean="0">
                <a:latin typeface="+mn-ea"/>
                <a:cs typeface="Meiryo UI" panose="020B0604030504040204" pitchFamily="50" charset="-128"/>
              </a:rPr>
              <a:t>担当者</a:t>
            </a:r>
            <a:r>
              <a:rPr lang="ja-JP" altLang="en-US" sz="1200" dirty="0">
                <a:latin typeface="+mn-ea"/>
                <a:cs typeface="Meiryo UI" panose="020B0604030504040204" pitchFamily="50" charset="-128"/>
              </a:rPr>
              <a:t>様での交換時に電話にて対応手順支援</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180975">
              <a:defRPr/>
            </a:pPr>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5</a:t>
            </a:r>
            <a:r>
              <a:rPr lang="ja-JP" altLang="en-US" sz="1200" dirty="0">
                <a:latin typeface="+mn-ea"/>
                <a:cs typeface="Meiryo UI" panose="020B0604030504040204" pitchFamily="50" charset="-128"/>
              </a:rPr>
              <a:t>）問合せ</a:t>
            </a:r>
            <a:r>
              <a:rPr lang="ja-JP" altLang="en-US" sz="1200" dirty="0" smtClean="0">
                <a:latin typeface="+mn-ea"/>
                <a:cs typeface="Meiryo UI" panose="020B0604030504040204" pitchFamily="50" charset="-128"/>
              </a:rPr>
              <a:t>記録共有（</a:t>
            </a:r>
            <a:r>
              <a:rPr lang="ja-JP" altLang="en-US" sz="1200" dirty="0">
                <a:latin typeface="+mn-ea"/>
                <a:cs typeface="Meiryo UI" panose="020B0604030504040204" pitchFamily="50" charset="-128"/>
              </a:rPr>
              <a:t>月次レポート含む</a:t>
            </a:r>
            <a:r>
              <a:rPr lang="ja-JP" altLang="en-US" sz="1200" dirty="0" smtClean="0">
                <a:latin typeface="+mn-ea"/>
                <a:cs typeface="Meiryo UI" panose="020B0604030504040204" pitchFamily="50" charset="-128"/>
              </a:rPr>
              <a:t>）</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対象拠点および台数については頂戴しております施設情報を前提としております</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端末サポートデスクは提供</a:t>
            </a:r>
            <a:r>
              <a:rPr lang="ja-JP" altLang="en-US" sz="1200" dirty="0">
                <a:latin typeface="+mn-ea"/>
                <a:cs typeface="Meiryo UI" panose="020B0604030504040204" pitchFamily="50" charset="-128"/>
              </a:rPr>
              <a:t>時間帯で一次窓口の</a:t>
            </a:r>
            <a:r>
              <a:rPr lang="ja-JP" altLang="en-US" sz="1200" dirty="0" smtClean="0">
                <a:latin typeface="+mn-ea"/>
                <a:cs typeface="Meiryo UI" panose="020B0604030504040204" pitchFamily="50" charset="-128"/>
              </a:rPr>
              <a:t>対応（聴取、事象切り分け等）を実施し、決済端末の故障・修理</a:t>
            </a:r>
            <a:r>
              <a:rPr lang="ja-JP" altLang="en-US" sz="1200" dirty="0">
                <a:latin typeface="+mn-ea"/>
                <a:cs typeface="Meiryo UI" panose="020B0604030504040204" pitchFamily="50" charset="-128"/>
              </a:rPr>
              <a:t>等の</a:t>
            </a:r>
            <a:r>
              <a:rPr lang="ja-JP" altLang="en-US" sz="1200" dirty="0" smtClean="0">
                <a:latin typeface="+mn-ea"/>
                <a:cs typeface="Meiryo UI" panose="020B0604030504040204" pitchFamily="50" charset="-128"/>
              </a:rPr>
              <a:t>対応が必要と弊社が判断した場合は</a:t>
            </a:r>
            <a:r>
              <a:rPr lang="ja-JP" altLang="en-US" sz="1200" dirty="0">
                <a:latin typeface="+mn-ea"/>
                <a:cs typeface="Meiryo UI" panose="020B0604030504040204" pitchFamily="50" charset="-128"/>
              </a:rPr>
              <a:t>端末</a:t>
            </a:r>
            <a:r>
              <a:rPr lang="ja-JP" altLang="en-US" sz="1200" dirty="0" smtClean="0">
                <a:latin typeface="+mn-ea"/>
                <a:cs typeface="Meiryo UI" panose="020B0604030504040204" pitchFamily="50" charset="-128"/>
              </a:rPr>
              <a:t>保守担当会社へ出動指示を行います。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端末サポートデスクは、初期導入時作成する端末一覧をマスタとして管理し、故障交換や設定変更の管理を行いますが、物理的な管理を実施するものではありません。</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en-US" altLang="ja-JP" sz="1200" dirty="0" smtClean="0">
                <a:latin typeface="+mn-ea"/>
                <a:cs typeface="Meiryo UI" panose="020B0604030504040204" pitchFamily="50" charset="-128"/>
              </a:rPr>
              <a:t>CAFIS</a:t>
            </a:r>
            <a:r>
              <a:rPr lang="ja-JP" altLang="en-US" sz="1200" dirty="0" smtClean="0">
                <a:latin typeface="+mn-ea"/>
                <a:cs typeface="Meiryo UI" panose="020B0604030504040204" pitchFamily="50" charset="-128"/>
              </a:rPr>
              <a:t> </a:t>
            </a:r>
            <a:r>
              <a:rPr lang="en-US" altLang="ja-JP" sz="1200" dirty="0" smtClean="0">
                <a:latin typeface="+mn-ea"/>
                <a:cs typeface="Meiryo UI" panose="020B0604030504040204" pitchFamily="50" charset="-128"/>
              </a:rPr>
              <a:t>Arch</a:t>
            </a:r>
            <a:r>
              <a:rPr lang="ja-JP" altLang="en-US" sz="1200" dirty="0" smtClean="0">
                <a:latin typeface="+mn-ea"/>
                <a:cs typeface="Meiryo UI" panose="020B0604030504040204" pitchFamily="50" charset="-128"/>
              </a:rPr>
              <a:t>センタもしくはアプリケーションのアップデートについては端末サポートデスクから貴社及び各駅ビル会社様へ事前に決められたメールアドレスへ周知、またメールアプリを使った各端末への周知配信を実施いたし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端末サポートデスクの入電記録は</a:t>
            </a:r>
            <a:r>
              <a:rPr lang="en-US" altLang="ja-JP" sz="1200" dirty="0" smtClean="0">
                <a:latin typeface="+mn-ea"/>
                <a:cs typeface="Meiryo UI" panose="020B0604030504040204" pitchFamily="50" charset="-128"/>
              </a:rPr>
              <a:t>1</a:t>
            </a:r>
            <a:r>
              <a:rPr lang="ja-JP" altLang="en-US" sz="1200" dirty="0" smtClean="0">
                <a:latin typeface="+mn-ea"/>
                <a:cs typeface="Meiryo UI" panose="020B0604030504040204" pitchFamily="50" charset="-128"/>
              </a:rPr>
              <a:t>か月単位で貴社及び各駅ビル会社様へ共有は可能です。入電分析等については別途協議となります。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システム</a:t>
            </a:r>
            <a:r>
              <a:rPr lang="ja-JP" altLang="en-US" sz="1200" dirty="0">
                <a:latin typeface="+mn-ea"/>
                <a:cs typeface="Meiryo UI" panose="020B0604030504040204" pitchFamily="50" charset="-128"/>
              </a:rPr>
              <a:t>監視業務は含まれません</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システム</a:t>
            </a:r>
            <a:r>
              <a:rPr lang="ja-JP" altLang="en-US" sz="1200" dirty="0">
                <a:latin typeface="+mn-ea"/>
                <a:cs typeface="Meiryo UI" panose="020B0604030504040204" pitchFamily="50" charset="-128"/>
              </a:rPr>
              <a:t>に関するマスタ登録修正や</a:t>
            </a:r>
            <a:r>
              <a:rPr lang="ja-JP" altLang="en-US" sz="1200" dirty="0" smtClean="0">
                <a:latin typeface="+mn-ea"/>
                <a:cs typeface="Meiryo UI" panose="020B0604030504040204" pitchFamily="50" charset="-128"/>
              </a:rPr>
              <a:t>トランザクションデータ抽出や登録、修正</a:t>
            </a:r>
            <a:r>
              <a:rPr lang="ja-JP" altLang="en-US" sz="1200" dirty="0">
                <a:latin typeface="+mn-ea"/>
                <a:cs typeface="Meiryo UI" panose="020B0604030504040204" pitchFamily="50" charset="-128"/>
              </a:rPr>
              <a:t>は対象外と</a:t>
            </a:r>
            <a:r>
              <a:rPr lang="ja-JP" altLang="en-US" sz="1200" dirty="0" smtClean="0">
                <a:latin typeface="+mn-ea"/>
                <a:cs typeface="Meiryo UI" panose="020B0604030504040204" pitchFamily="50" charset="-128"/>
              </a:rPr>
              <a:t>なり、その他随時業務については別途協議、必要に応じて別途お見積となります。</a:t>
            </a:r>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38184438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2.4. </a:t>
            </a:r>
            <a:r>
              <a:rPr lang="ja-JP" altLang="en-US" dirty="0" smtClean="0"/>
              <a:t>見積前提条件　決済端末（</a:t>
            </a:r>
            <a:r>
              <a:rPr lang="en-US" altLang="ja-JP" dirty="0" smtClean="0"/>
              <a:t>4/4</a:t>
            </a:r>
            <a:r>
              <a:rPr lang="ja-JP" altLang="en-US" dirty="0" smtClean="0"/>
              <a:t>）</a:t>
            </a:r>
            <a:endParaRPr kumimoji="1" lang="ja-JP" altLang="en-US" dirty="0"/>
          </a:p>
        </p:txBody>
      </p:sp>
      <p:sp>
        <p:nvSpPr>
          <p:cNvPr id="5" name="テキスト ボックス 4"/>
          <p:cNvSpPr txBox="1">
            <a:spLocks noChangeArrowheads="1"/>
          </p:cNvSpPr>
          <p:nvPr/>
        </p:nvSpPr>
        <p:spPr bwMode="auto">
          <a:xfrm>
            <a:off x="139903" y="1068401"/>
            <a:ext cx="9436583" cy="4893647"/>
          </a:xfrm>
          <a:prstGeom prst="rect">
            <a:avLst/>
          </a:prstGeom>
          <a:noFill/>
          <a:ln w="9525">
            <a:noFill/>
            <a:miter lim="800000"/>
            <a:headEnd/>
            <a:tailEnd/>
          </a:ln>
        </p:spPr>
        <p:txBody>
          <a:bodyPr wrap="square">
            <a:spAutoFit/>
          </a:bodyPr>
          <a:lstStyle/>
          <a:p>
            <a:pPr lvl="0">
              <a:defRPr/>
            </a:pPr>
            <a:r>
              <a:rPr lang="ja-JP" altLang="en-US" sz="1200" b="1" dirty="0" smtClean="0">
                <a:solidFill>
                  <a:srgbClr val="6785C1"/>
                </a:solidFill>
                <a:latin typeface="+mn-ea"/>
                <a:cs typeface="Meiryo UI" panose="020B0604030504040204" pitchFamily="50" charset="-128"/>
              </a:rPr>
              <a:t>１２</a:t>
            </a:r>
            <a:r>
              <a:rPr lang="en-US" altLang="ja-JP" sz="1200" b="1" dirty="0" smtClean="0">
                <a:solidFill>
                  <a:srgbClr val="6785C1"/>
                </a:solidFill>
                <a:latin typeface="+mn-ea"/>
                <a:cs typeface="Meiryo UI" panose="020B0604030504040204" pitchFamily="50" charset="-128"/>
              </a:rPr>
              <a:t>. </a:t>
            </a:r>
            <a:r>
              <a:rPr lang="ja-JP" altLang="en-US" sz="1200" b="1" dirty="0">
                <a:solidFill>
                  <a:srgbClr val="6785C1"/>
                </a:solidFill>
                <a:latin typeface="+mn-ea"/>
                <a:cs typeface="Meiryo UI" panose="020B0604030504040204" pitchFamily="50" charset="-128"/>
              </a:rPr>
              <a:t>サービス</a:t>
            </a:r>
            <a:r>
              <a:rPr lang="ja-JP" altLang="en-US" sz="1200" b="1" dirty="0" smtClean="0">
                <a:solidFill>
                  <a:srgbClr val="6785C1"/>
                </a:solidFill>
                <a:latin typeface="+mn-ea"/>
                <a:cs typeface="Meiryo UI" panose="020B0604030504040204" pitchFamily="50" charset="-128"/>
              </a:rPr>
              <a:t>保守（オンサイト保守）</a:t>
            </a:r>
            <a:endParaRPr lang="en-US" altLang="ja-JP" sz="1200" b="1" dirty="0">
              <a:solidFill>
                <a:srgbClr val="6785C1"/>
              </a:solidFill>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各駅ビル</a:t>
            </a:r>
            <a:r>
              <a:rPr lang="ja-JP" altLang="en-US" sz="1200" dirty="0" smtClean="0">
                <a:latin typeface="+mn-ea"/>
                <a:cs typeface="Meiryo UI" panose="020B0604030504040204" pitchFamily="50" charset="-128"/>
              </a:rPr>
              <a:t>会社及び施設事務所、各テナントからの決済</a:t>
            </a:r>
            <a:r>
              <a:rPr lang="ja-JP" altLang="en-US" sz="1200" dirty="0">
                <a:latin typeface="+mn-ea"/>
                <a:cs typeface="Meiryo UI" panose="020B0604030504040204" pitchFamily="50" charset="-128"/>
              </a:rPr>
              <a:t>端末の問い合わせ</a:t>
            </a:r>
            <a:r>
              <a:rPr lang="ja-JP" altLang="en-US" sz="1200" dirty="0" smtClean="0">
                <a:latin typeface="+mn-ea"/>
                <a:cs typeface="Meiryo UI" panose="020B0604030504040204" pitchFamily="50" charset="-128"/>
              </a:rPr>
              <a:t>は端末サポートデスクで対応いたします。提供時間は以下の通りです。</a:t>
            </a:r>
            <a:endParaRPr lang="en-US" altLang="ja-JP" sz="1200" dirty="0">
              <a:latin typeface="+mn-ea"/>
              <a:cs typeface="Meiryo UI" panose="020B0604030504040204" pitchFamily="50" charset="-128"/>
            </a:endParaRPr>
          </a:p>
          <a:p>
            <a:pPr marL="180975">
              <a:defRPr/>
            </a:pPr>
            <a:r>
              <a:rPr lang="ja-JP" altLang="en-US" sz="1200" dirty="0">
                <a:latin typeface="+mn-ea"/>
              </a:rPr>
              <a:t>　　　</a:t>
            </a:r>
            <a:r>
              <a:rPr lang="ja-JP" altLang="en-US" sz="1200" dirty="0" smtClean="0">
                <a:latin typeface="+mn-ea"/>
              </a:rPr>
              <a:t>・　</a:t>
            </a:r>
            <a:r>
              <a:rPr lang="ja-JP" altLang="en-US" sz="1200" dirty="0" smtClean="0"/>
              <a:t>受付</a:t>
            </a:r>
            <a:r>
              <a:rPr lang="ja-JP" altLang="ja-JP" sz="1200" dirty="0"/>
              <a:t>：月曜日～日曜日</a:t>
            </a:r>
            <a:r>
              <a:rPr lang="x-none" altLang="ja-JP" sz="1200" dirty="0"/>
              <a:t>　</a:t>
            </a:r>
            <a:r>
              <a:rPr lang="en-US" altLang="ja-JP" sz="1200" dirty="0">
                <a:latin typeface="+mn-ea"/>
              </a:rPr>
              <a:t>9:00</a:t>
            </a:r>
            <a:r>
              <a:rPr lang="x-none" altLang="ja-JP" sz="1200" dirty="0">
                <a:latin typeface="+mn-ea"/>
              </a:rPr>
              <a:t>～</a:t>
            </a:r>
            <a:r>
              <a:rPr lang="en-US" altLang="ja-JP" sz="1200" dirty="0">
                <a:latin typeface="+mn-ea"/>
              </a:rPr>
              <a:t>22:00</a:t>
            </a:r>
            <a:r>
              <a:rPr lang="ja-JP" altLang="ja-JP" sz="1200" dirty="0"/>
              <a:t>（電話</a:t>
            </a:r>
            <a:r>
              <a:rPr lang="ja-JP" altLang="ja-JP" sz="1200" dirty="0" smtClean="0"/>
              <a:t>受付</a:t>
            </a:r>
            <a:r>
              <a:rPr lang="ja-JP" altLang="en-US" sz="1200" dirty="0" smtClean="0"/>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対象拠点および台数については頂戴しております施設情報を前提としております。</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決済端末の設置後</a:t>
            </a:r>
            <a:r>
              <a:rPr lang="en-US" altLang="ja-JP" sz="1200" dirty="0" smtClean="0">
                <a:latin typeface="+mn-ea"/>
                <a:cs typeface="Meiryo UI" panose="020B0604030504040204" pitchFamily="50" charset="-128"/>
              </a:rPr>
              <a:t>5</a:t>
            </a:r>
            <a:r>
              <a:rPr lang="ja-JP" altLang="en-US" sz="1200" dirty="0" smtClean="0">
                <a:latin typeface="+mn-ea"/>
                <a:cs typeface="Meiryo UI" panose="020B0604030504040204" pitchFamily="50" charset="-128"/>
              </a:rPr>
              <a:t>年間（</a:t>
            </a:r>
            <a:r>
              <a:rPr lang="en-US" altLang="ja-JP" sz="1200" dirty="0">
                <a:latin typeface="+mn-ea"/>
                <a:cs typeface="Meiryo UI" panose="020B0604030504040204" pitchFamily="50" charset="-128"/>
              </a:rPr>
              <a:t>1</a:t>
            </a:r>
            <a:r>
              <a:rPr lang="ja-JP" altLang="en-US" sz="1200" dirty="0" smtClean="0">
                <a:latin typeface="+mn-ea"/>
                <a:cs typeface="Meiryo UI" panose="020B0604030504040204" pitchFamily="50" charset="-128"/>
              </a:rPr>
              <a:t>年の無償保証期間含む）に</a:t>
            </a:r>
            <a:r>
              <a:rPr lang="ja-JP" altLang="en-US" sz="1200" dirty="0">
                <a:latin typeface="+mn-ea"/>
                <a:cs typeface="Meiryo UI" panose="020B0604030504040204" pitchFamily="50" charset="-128"/>
              </a:rPr>
              <a:t>つきましては、無償にて修理対応いたします</a:t>
            </a:r>
            <a:r>
              <a:rPr lang="ja-JP" altLang="en-US" sz="1200" dirty="0" smtClean="0">
                <a:latin typeface="+mn-ea"/>
                <a:cs typeface="Meiryo UI" panose="020B0604030504040204" pitchFamily="50" charset="-128"/>
              </a:rPr>
              <a:t>。但し</a:t>
            </a:r>
            <a:r>
              <a:rPr lang="ja-JP" altLang="en-US" sz="1200" dirty="0">
                <a:latin typeface="+mn-ea"/>
                <a:cs typeface="Meiryo UI" panose="020B0604030504040204" pitchFamily="50" charset="-128"/>
              </a:rPr>
              <a:t>、設置</a:t>
            </a:r>
            <a:r>
              <a:rPr lang="ja-JP" altLang="en-US" sz="1200" dirty="0" smtClean="0">
                <a:latin typeface="+mn-ea"/>
                <a:cs typeface="Meiryo UI" panose="020B0604030504040204" pitchFamily="50" charset="-128"/>
              </a:rPr>
              <a:t>後</a:t>
            </a:r>
            <a:r>
              <a:rPr lang="en-US" altLang="ja-JP" sz="1200" dirty="0" smtClean="0">
                <a:latin typeface="+mn-ea"/>
                <a:cs typeface="Meiryo UI" panose="020B0604030504040204" pitchFamily="50" charset="-128"/>
              </a:rPr>
              <a:t>5</a:t>
            </a:r>
            <a:r>
              <a:rPr lang="ja-JP" altLang="en-US" sz="1200" dirty="0" smtClean="0">
                <a:latin typeface="+mn-ea"/>
                <a:cs typeface="Meiryo UI" panose="020B0604030504040204" pitchFamily="50" charset="-128"/>
              </a:rPr>
              <a:t>年</a:t>
            </a:r>
            <a:r>
              <a:rPr lang="ja-JP" altLang="en-US" sz="1200" dirty="0">
                <a:latin typeface="+mn-ea"/>
                <a:cs typeface="Meiryo UI" panose="020B0604030504040204" pitchFamily="50" charset="-128"/>
              </a:rPr>
              <a:t>を経過した後の修理対応は有償（スポット対応</a:t>
            </a:r>
            <a:r>
              <a:rPr lang="ja-JP" altLang="en-US" sz="1200" dirty="0" smtClean="0">
                <a:latin typeface="+mn-ea"/>
                <a:cs typeface="Meiryo UI" panose="020B0604030504040204" pitchFamily="50" charset="-128"/>
              </a:rPr>
              <a:t>）もしくは延長について改めて協議と</a:t>
            </a:r>
            <a:r>
              <a:rPr lang="ja-JP" altLang="en-US" sz="1200" dirty="0">
                <a:latin typeface="+mn-ea"/>
                <a:cs typeface="Meiryo UI" panose="020B0604030504040204" pitchFamily="50" charset="-128"/>
              </a:rPr>
              <a:t>させていただきます</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現地</a:t>
            </a:r>
            <a:r>
              <a:rPr lang="ja-JP" altLang="en-US" sz="1200" dirty="0">
                <a:latin typeface="+mn-ea"/>
                <a:cs typeface="Meiryo UI" panose="020B0604030504040204" pitchFamily="50" charset="-128"/>
              </a:rPr>
              <a:t>端末</a:t>
            </a:r>
            <a:r>
              <a:rPr lang="zh-TW" altLang="en-US" sz="1200" dirty="0" smtClean="0">
                <a:latin typeface="+mn-ea"/>
                <a:cs typeface="Meiryo UI" panose="020B0604030504040204" pitchFamily="50" charset="-128"/>
              </a:rPr>
              <a:t>保守対応</a:t>
            </a:r>
            <a:r>
              <a:rPr lang="ja-JP" altLang="en-US" sz="1200" dirty="0" smtClean="0">
                <a:latin typeface="+mn-ea"/>
                <a:cs typeface="Meiryo UI" panose="020B0604030504040204" pitchFamily="50" charset="-128"/>
              </a:rPr>
              <a:t>についての駆付け目標は以下の通りです。</a:t>
            </a:r>
            <a:endParaRPr lang="en-US" altLang="ja-JP" sz="1200" dirty="0">
              <a:latin typeface="+mn-ea"/>
              <a:cs typeface="Meiryo UI" panose="020B0604030504040204" pitchFamily="50" charset="-128"/>
            </a:endParaRPr>
          </a:p>
          <a:p>
            <a:r>
              <a:rPr lang="ja-JP" altLang="ja-JP" sz="1200" dirty="0"/>
              <a:t>　　　　　</a:t>
            </a:r>
            <a:r>
              <a:rPr lang="ja-JP" altLang="ja-JP" sz="1200" dirty="0">
                <a:latin typeface="+mn-ea"/>
              </a:rPr>
              <a:t>・平日　</a:t>
            </a:r>
            <a:r>
              <a:rPr lang="en-US" altLang="ja-JP" sz="1200" dirty="0" smtClean="0">
                <a:latin typeface="+mn-ea"/>
              </a:rPr>
              <a:t>9</a:t>
            </a:r>
            <a:r>
              <a:rPr lang="x-none" altLang="ja-JP" sz="1200" dirty="0" smtClean="0">
                <a:latin typeface="+mn-ea"/>
              </a:rPr>
              <a:t>:</a:t>
            </a:r>
            <a:r>
              <a:rPr lang="en-US" altLang="ja-JP" sz="1200" dirty="0" smtClean="0">
                <a:latin typeface="+mn-ea"/>
              </a:rPr>
              <a:t>00</a:t>
            </a:r>
            <a:r>
              <a:rPr lang="ja-JP" altLang="ja-JP" sz="1200" dirty="0" smtClean="0">
                <a:latin typeface="+mn-ea"/>
              </a:rPr>
              <a:t>～</a:t>
            </a:r>
            <a:r>
              <a:rPr lang="en-US" altLang="ja-JP" sz="1200" dirty="0" smtClean="0">
                <a:latin typeface="+mn-ea"/>
              </a:rPr>
              <a:t>18</a:t>
            </a:r>
            <a:r>
              <a:rPr lang="x-none" altLang="ja-JP" sz="1200" dirty="0" smtClean="0">
                <a:latin typeface="+mn-ea"/>
              </a:rPr>
              <a:t>:</a:t>
            </a:r>
            <a:r>
              <a:rPr lang="en-US" altLang="ja-JP" sz="1200" dirty="0" smtClean="0">
                <a:latin typeface="+mn-ea"/>
              </a:rPr>
              <a:t>00</a:t>
            </a:r>
            <a:r>
              <a:rPr lang="ja-JP" altLang="ja-JP" sz="1200" dirty="0" smtClean="0">
                <a:latin typeface="+mn-ea"/>
              </a:rPr>
              <a:t>受付</a:t>
            </a:r>
            <a:r>
              <a:rPr lang="ja-JP" altLang="ja-JP" sz="1200" dirty="0">
                <a:latin typeface="+mn-ea"/>
              </a:rPr>
              <a:t>までは原則当日駆け付けするが状況に</a:t>
            </a:r>
            <a:r>
              <a:rPr lang="ja-JP" altLang="ja-JP" sz="1200" dirty="0" smtClean="0">
                <a:latin typeface="+mn-ea"/>
              </a:rPr>
              <a:t>より翌日</a:t>
            </a:r>
            <a:r>
              <a:rPr lang="ja-JP" altLang="ja-JP" sz="1200" dirty="0">
                <a:latin typeface="+mn-ea"/>
              </a:rPr>
              <a:t>対応も可とする</a:t>
            </a:r>
            <a:r>
              <a:rPr lang="ja-JP" altLang="ja-JP" sz="1200" dirty="0" smtClean="0">
                <a:latin typeface="+mn-ea"/>
              </a:rPr>
              <a:t>。</a:t>
            </a:r>
            <a:r>
              <a:rPr lang="en-US" altLang="ja-JP" sz="1200" dirty="0" smtClean="0">
                <a:latin typeface="+mn-ea"/>
              </a:rPr>
              <a:t>18</a:t>
            </a:r>
            <a:r>
              <a:rPr lang="x-none" altLang="ja-JP" sz="1200" dirty="0" smtClean="0">
                <a:latin typeface="+mn-ea"/>
              </a:rPr>
              <a:t>:</a:t>
            </a:r>
            <a:r>
              <a:rPr lang="en-US" altLang="ja-JP" sz="1200" dirty="0" smtClean="0">
                <a:latin typeface="+mn-ea"/>
              </a:rPr>
              <a:t>00</a:t>
            </a:r>
            <a:r>
              <a:rPr lang="ja-JP" altLang="ja-JP" sz="1200" dirty="0" smtClean="0">
                <a:latin typeface="+mn-ea"/>
              </a:rPr>
              <a:t>～</a:t>
            </a:r>
            <a:r>
              <a:rPr lang="en-US" altLang="ja-JP" sz="1200" dirty="0" smtClean="0">
                <a:latin typeface="+mn-ea"/>
              </a:rPr>
              <a:t>22</a:t>
            </a:r>
            <a:r>
              <a:rPr lang="x-none" altLang="ja-JP" sz="1200" dirty="0" smtClean="0">
                <a:latin typeface="+mn-ea"/>
              </a:rPr>
              <a:t>:</a:t>
            </a:r>
            <a:r>
              <a:rPr lang="en-US" altLang="ja-JP" sz="1200" dirty="0" smtClean="0">
                <a:latin typeface="+mn-ea"/>
              </a:rPr>
              <a:t>00</a:t>
            </a:r>
            <a:r>
              <a:rPr lang="ja-JP" altLang="ja-JP" sz="1200" dirty="0" smtClean="0">
                <a:latin typeface="+mn-ea"/>
              </a:rPr>
              <a:t>受付</a:t>
            </a:r>
            <a:r>
              <a:rPr lang="ja-JP" altLang="ja-JP" sz="1200" dirty="0">
                <a:latin typeface="+mn-ea"/>
              </a:rPr>
              <a:t>は原則翌日対応とする。</a:t>
            </a:r>
          </a:p>
          <a:p>
            <a:r>
              <a:rPr lang="ja-JP" altLang="ja-JP" sz="1200" dirty="0">
                <a:latin typeface="+mn-ea"/>
              </a:rPr>
              <a:t>　　　　　</a:t>
            </a:r>
            <a:r>
              <a:rPr lang="ja-JP" altLang="ja-JP" sz="1200" dirty="0" smtClean="0">
                <a:latin typeface="+mn-ea"/>
              </a:rPr>
              <a:t>・</a:t>
            </a:r>
            <a:r>
              <a:rPr lang="ja-JP" altLang="ja-JP" sz="1200" dirty="0">
                <a:latin typeface="+mn-ea"/>
              </a:rPr>
              <a:t>土日祝日及び元旦　</a:t>
            </a:r>
            <a:r>
              <a:rPr lang="en-US" altLang="ja-JP" sz="1200" dirty="0" smtClean="0">
                <a:latin typeface="+mn-ea"/>
              </a:rPr>
              <a:t>9</a:t>
            </a:r>
            <a:r>
              <a:rPr lang="x-none" altLang="ja-JP" sz="1200" dirty="0" smtClean="0">
                <a:latin typeface="+mn-ea"/>
              </a:rPr>
              <a:t>:</a:t>
            </a:r>
            <a:r>
              <a:rPr lang="en-US" altLang="ja-JP" sz="1200" dirty="0" smtClean="0">
                <a:latin typeface="+mn-ea"/>
              </a:rPr>
              <a:t>00</a:t>
            </a:r>
            <a:r>
              <a:rPr lang="ja-JP" altLang="ja-JP" sz="1200" dirty="0" smtClean="0">
                <a:latin typeface="+mn-ea"/>
              </a:rPr>
              <a:t>～</a:t>
            </a:r>
            <a:r>
              <a:rPr lang="en-US" altLang="ja-JP" sz="1200" dirty="0" smtClean="0">
                <a:latin typeface="+mn-ea"/>
              </a:rPr>
              <a:t>17</a:t>
            </a:r>
            <a:r>
              <a:rPr lang="x-none" altLang="ja-JP" sz="1200" dirty="0" smtClean="0">
                <a:latin typeface="+mn-ea"/>
              </a:rPr>
              <a:t>:</a:t>
            </a:r>
            <a:r>
              <a:rPr lang="en-US" altLang="ja-JP" sz="1200" dirty="0" smtClean="0">
                <a:latin typeface="+mn-ea"/>
              </a:rPr>
              <a:t>00</a:t>
            </a:r>
            <a:r>
              <a:rPr lang="ja-JP" altLang="ja-JP" sz="1200" dirty="0" smtClean="0">
                <a:latin typeface="+mn-ea"/>
              </a:rPr>
              <a:t>受付</a:t>
            </a:r>
            <a:r>
              <a:rPr lang="ja-JP" altLang="ja-JP" sz="1200" dirty="0">
                <a:latin typeface="+mn-ea"/>
              </a:rPr>
              <a:t>までは原則当日駆け付けする</a:t>
            </a:r>
            <a:r>
              <a:rPr lang="ja-JP" altLang="ja-JP" sz="1200" dirty="0" smtClean="0">
                <a:latin typeface="+mn-ea"/>
              </a:rPr>
              <a:t>が状況</a:t>
            </a:r>
            <a:r>
              <a:rPr lang="ja-JP" altLang="ja-JP" sz="1200" dirty="0">
                <a:latin typeface="+mn-ea"/>
              </a:rPr>
              <a:t>により翌日対応も可とする</a:t>
            </a:r>
            <a:r>
              <a:rPr lang="ja-JP" altLang="ja-JP" sz="1200" dirty="0" smtClean="0">
                <a:latin typeface="+mn-ea"/>
              </a:rPr>
              <a:t>。</a:t>
            </a:r>
            <a:r>
              <a:rPr lang="en-US" altLang="ja-JP" sz="1200" dirty="0" smtClean="0">
                <a:latin typeface="+mn-ea"/>
              </a:rPr>
              <a:t>17:00</a:t>
            </a:r>
            <a:r>
              <a:rPr lang="ja-JP" altLang="ja-JP" sz="1200" dirty="0" smtClean="0">
                <a:latin typeface="+mn-ea"/>
              </a:rPr>
              <a:t>～</a:t>
            </a:r>
            <a:r>
              <a:rPr lang="en-US" altLang="ja-JP" sz="1200" dirty="0" smtClean="0">
                <a:latin typeface="+mn-ea"/>
              </a:rPr>
              <a:t>22:00</a:t>
            </a:r>
            <a:r>
              <a:rPr lang="ja-JP" altLang="ja-JP" sz="1200" dirty="0" smtClean="0">
                <a:latin typeface="+mn-ea"/>
              </a:rPr>
              <a:t>受付</a:t>
            </a:r>
            <a:r>
              <a:rPr lang="ja-JP" altLang="ja-JP" sz="1200" dirty="0">
                <a:latin typeface="+mn-ea"/>
              </a:rPr>
              <a:t>は原則翌日対応とする。</a:t>
            </a:r>
            <a:endParaRPr lang="en-US" altLang="zh-TW"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決済端末の故障交換に関しては</a:t>
            </a:r>
            <a:r>
              <a:rPr lang="ja-JP" altLang="en-US" sz="1200" dirty="0" smtClean="0">
                <a:latin typeface="+mn-ea"/>
                <a:cs typeface="Meiryo UI" panose="020B0604030504040204" pitchFamily="50" charset="-128"/>
              </a:rPr>
              <a:t>、施設に</a:t>
            </a:r>
            <a:r>
              <a:rPr lang="ja-JP" altLang="en-US" sz="1200" dirty="0">
                <a:latin typeface="+mn-ea"/>
                <a:cs typeface="Meiryo UI" panose="020B0604030504040204" pitchFamily="50" charset="-128"/>
              </a:rPr>
              <a:t>保管された予備機を使用します</a:t>
            </a:r>
            <a:r>
              <a:rPr lang="ja-JP" altLang="en-US" sz="1200" dirty="0" smtClean="0">
                <a:latin typeface="+mn-ea"/>
                <a:cs typeface="Meiryo UI" panose="020B0604030504040204" pitchFamily="50" charset="-128"/>
              </a:rPr>
              <a:t>。</a:t>
            </a:r>
            <a:endParaRPr lang="en-US" altLang="ja-JP" sz="1200" dirty="0" smtClean="0">
              <a:latin typeface="+mn-ea"/>
              <a:cs typeface="Meiryo UI" panose="020B0604030504040204" pitchFamily="50" charset="-128"/>
            </a:endParaRPr>
          </a:p>
          <a:p>
            <a:pPr marL="361950" indent="-180975">
              <a:buFont typeface="Arial" pitchFamily="34" charset="0"/>
              <a:buChar char="•"/>
              <a:defRPr/>
            </a:pPr>
            <a:r>
              <a:rPr lang="ja-JP" altLang="en-US" sz="1200" dirty="0" smtClean="0">
                <a:latin typeface="+mn-ea"/>
                <a:cs typeface="Meiryo UI" panose="020B0604030504040204" pitchFamily="50" charset="-128"/>
              </a:rPr>
              <a:t>故障交換後は施設事務所に引渡しをさせていただき、弊社キッティングセンターに郵送を頂きます。修理もしくは代替機を施設へ返送させて頂きます。</a:t>
            </a:r>
            <a:endParaRPr lang="en-US" altLang="ja-JP" sz="1200" dirty="0">
              <a:latin typeface="+mn-ea"/>
              <a:cs typeface="Meiryo UI" panose="020B0604030504040204" pitchFamily="50" charset="-128"/>
            </a:endParaRPr>
          </a:p>
          <a:p>
            <a:pPr marL="361950" indent="-180975">
              <a:buFont typeface="Arial" pitchFamily="34" charset="0"/>
              <a:buChar char="•"/>
              <a:defRPr/>
            </a:pPr>
            <a:r>
              <a:rPr lang="ja-JP" altLang="en-US" sz="1200" dirty="0">
                <a:latin typeface="+mn-ea"/>
                <a:cs typeface="Meiryo UI" panose="020B0604030504040204" pitchFamily="50" charset="-128"/>
              </a:rPr>
              <a:t>決済端末の故障交換後、過失による故障と判断された場合は有償にて修理となります。</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・使用上</a:t>
            </a:r>
            <a:r>
              <a:rPr lang="ja-JP" altLang="en-US" sz="1200" dirty="0">
                <a:latin typeface="+mn-ea"/>
                <a:cs typeface="Meiryo UI" panose="020B0604030504040204" pitchFamily="50" charset="-128"/>
              </a:rPr>
              <a:t>の誤り及び第三者が実施した修理や改造による故障及び損傷</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・貴社</a:t>
            </a:r>
            <a:r>
              <a:rPr lang="ja-JP" altLang="en-US" sz="1200" dirty="0">
                <a:latin typeface="+mn-ea"/>
                <a:cs typeface="Meiryo UI" panose="020B0604030504040204" pitchFamily="50" charset="-128"/>
              </a:rPr>
              <a:t>又は貴社の顧客が保守に対する協力事項に違反したために発生した本件商品の障害に対する業務の実施</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・貴社</a:t>
            </a:r>
            <a:r>
              <a:rPr lang="ja-JP" altLang="en-US" sz="1200" dirty="0">
                <a:latin typeface="+mn-ea"/>
                <a:cs typeface="Meiryo UI" panose="020B0604030504040204" pitchFamily="50" charset="-128"/>
              </a:rPr>
              <a:t>又は貴社の顧客が弊社の承諾なしに行った本件商品の設置場所または回線環境の変更により生じた本件商品の障害に対する業務の実施</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・保守</a:t>
            </a:r>
            <a:r>
              <a:rPr lang="ja-JP" altLang="en-US" sz="1200" dirty="0">
                <a:latin typeface="+mn-ea"/>
                <a:cs typeface="Meiryo UI" panose="020B0604030504040204" pitchFamily="50" charset="-128"/>
              </a:rPr>
              <a:t>対応時間以外の時間における本件商品の障害に対する業務の実施。但し、保守業務の実施時間に開始した本件商品の保守業務が延長し、</a:t>
            </a:r>
            <a:endParaRPr lang="en-US" altLang="ja-JP" sz="1200" dirty="0">
              <a:latin typeface="+mn-ea"/>
              <a:cs typeface="Meiryo UI" panose="020B0604030504040204" pitchFamily="50" charset="-128"/>
            </a:endParaRPr>
          </a:p>
          <a:p>
            <a:r>
              <a:rPr lang="ja-JP" altLang="en-US" sz="1200" dirty="0">
                <a:latin typeface="+mn-ea"/>
                <a:cs typeface="Meiryo UI" panose="020B0604030504040204" pitchFamily="50" charset="-128"/>
              </a:rPr>
              <a:t>　　　　　　　　　当該保守業務の対応時間以外の時間に及んだ場合はこの限りではない。</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・設置後</a:t>
            </a:r>
            <a:r>
              <a:rPr lang="ja-JP" altLang="en-US" sz="1200" dirty="0">
                <a:latin typeface="+mn-ea"/>
                <a:cs typeface="Meiryo UI" panose="020B0604030504040204" pitchFamily="50" charset="-128"/>
              </a:rPr>
              <a:t>の移設、輸送、落下等による故障及び損傷</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・火災</a:t>
            </a:r>
            <a:r>
              <a:rPr lang="ja-JP" altLang="en-US" sz="1200" dirty="0">
                <a:latin typeface="+mn-ea"/>
                <a:cs typeface="Meiryo UI" panose="020B0604030504040204" pitchFamily="50" charset="-128"/>
              </a:rPr>
              <a:t>、水害、地震、落雷等天災地変、ハッカー等の第三者およびウイルスソフトウェアによる改竄や破壊行為、その他貴社、貴社の顧客又は弊社の</a:t>
            </a:r>
            <a:endParaRPr lang="en-US" altLang="ja-JP" sz="1200" dirty="0">
              <a:latin typeface="+mn-ea"/>
              <a:cs typeface="Meiryo UI" panose="020B0604030504040204" pitchFamily="50" charset="-128"/>
            </a:endParaRPr>
          </a:p>
          <a:p>
            <a:r>
              <a:rPr lang="ja-JP" altLang="en-US" sz="1200" dirty="0">
                <a:latin typeface="+mn-ea"/>
                <a:cs typeface="Meiryo UI" panose="020B0604030504040204" pitchFamily="50" charset="-128"/>
              </a:rPr>
              <a:t>　　　　　　　　　いずれの責にも帰することの出来ない事由から生じた本件商品の障害に対する業務の実施消耗品、付属部品等の交換</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・本製品</a:t>
            </a:r>
            <a:r>
              <a:rPr lang="ja-JP" altLang="en-US" sz="1200" dirty="0">
                <a:latin typeface="+mn-ea"/>
                <a:cs typeface="Meiryo UI" panose="020B0604030504040204" pitchFamily="50" charset="-128"/>
              </a:rPr>
              <a:t>に接続して</a:t>
            </a:r>
            <a:r>
              <a:rPr lang="ja-JP" altLang="en-US" sz="1200" dirty="0" smtClean="0">
                <a:latin typeface="+mn-ea"/>
                <a:cs typeface="Meiryo UI" panose="020B0604030504040204" pitchFamily="50" charset="-128"/>
              </a:rPr>
              <a:t>いる弊社指定</a:t>
            </a:r>
            <a:r>
              <a:rPr lang="ja-JP" altLang="en-US" sz="1200" dirty="0">
                <a:latin typeface="+mn-ea"/>
                <a:cs typeface="Meiryo UI" panose="020B0604030504040204" pitchFamily="50" charset="-128"/>
              </a:rPr>
              <a:t>機器以外の機器の故障及びその機器の誤動作により生じた本製品の故障及び損傷</a:t>
            </a:r>
          </a:p>
          <a:p>
            <a:r>
              <a:rPr lang="ja-JP" altLang="en-US" sz="1200" dirty="0">
                <a:latin typeface="+mn-ea"/>
                <a:cs typeface="Meiryo UI" panose="020B0604030504040204" pitchFamily="50" charset="-128"/>
              </a:rPr>
              <a:t>　　　　　　　　</a:t>
            </a:r>
            <a:r>
              <a:rPr lang="ja-JP" altLang="en-US" sz="1200" dirty="0" smtClean="0">
                <a:latin typeface="+mn-ea"/>
                <a:cs typeface="Meiryo UI" panose="020B0604030504040204" pitchFamily="50" charset="-128"/>
              </a:rPr>
              <a:t>・使用中</a:t>
            </a:r>
            <a:r>
              <a:rPr lang="ja-JP" altLang="en-US" sz="1200" dirty="0">
                <a:latin typeface="+mn-ea"/>
                <a:cs typeface="Meiryo UI" panose="020B0604030504040204" pitchFamily="50" charset="-128"/>
              </a:rPr>
              <a:t>に生じた傷などの外観の</a:t>
            </a:r>
            <a:r>
              <a:rPr lang="ja-JP" altLang="en-US" sz="1200" dirty="0" smtClean="0">
                <a:latin typeface="+mn-ea"/>
                <a:cs typeface="Meiryo UI" panose="020B0604030504040204" pitchFamily="50" charset="-128"/>
              </a:rPr>
              <a:t>損傷</a:t>
            </a:r>
            <a:endParaRPr lang="en-US" altLang="ja-JP" sz="1200" dirty="0">
              <a:latin typeface="+mn-ea"/>
              <a:cs typeface="Meiryo UI" panose="020B0604030504040204" pitchFamily="50" charset="-128"/>
            </a:endParaRPr>
          </a:p>
        </p:txBody>
      </p:sp>
    </p:spTree>
    <p:extLst>
      <p:ext uri="{BB962C8B-B14F-4D97-AF65-F5344CB8AC3E}">
        <p14:creationId xmlns:p14="http://schemas.microsoft.com/office/powerpoint/2010/main" val="40117505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2.5. </a:t>
            </a:r>
            <a:r>
              <a:rPr lang="ja-JP" altLang="en-US" dirty="0" smtClean="0"/>
              <a:t>見積前提条件　</a:t>
            </a:r>
            <a:r>
              <a:rPr lang="ja-JP" altLang="en-US" dirty="0"/>
              <a:t>分析</a:t>
            </a:r>
            <a:r>
              <a:rPr lang="ja-JP" altLang="en-US" dirty="0" smtClean="0"/>
              <a:t>（</a:t>
            </a:r>
            <a:r>
              <a:rPr lang="en-US" altLang="ja-JP" dirty="0" smtClean="0"/>
              <a:t>1/2</a:t>
            </a:r>
            <a:r>
              <a:rPr lang="ja-JP" altLang="en-US" dirty="0" smtClean="0"/>
              <a:t>）</a:t>
            </a:r>
            <a:endParaRPr kumimoji="1" lang="ja-JP" altLang="en-US" dirty="0"/>
          </a:p>
        </p:txBody>
      </p:sp>
      <p:sp>
        <p:nvSpPr>
          <p:cNvPr id="6" name="テキスト ボックス 5"/>
          <p:cNvSpPr txBox="1">
            <a:spLocks noChangeArrowheads="1"/>
          </p:cNvSpPr>
          <p:nvPr/>
        </p:nvSpPr>
        <p:spPr bwMode="auto">
          <a:xfrm>
            <a:off x="249779" y="1039472"/>
            <a:ext cx="9376135" cy="5447645"/>
          </a:xfrm>
          <a:prstGeom prst="rect">
            <a:avLst/>
          </a:prstGeom>
          <a:noFill/>
          <a:ln w="9525">
            <a:noFill/>
            <a:miter lim="800000"/>
            <a:headEnd/>
            <a:tailEnd/>
          </a:ln>
        </p:spPr>
        <p:txBody>
          <a:bodyPr wrap="square">
            <a:spAutoFit/>
          </a:bodyPr>
          <a:lstStyle/>
          <a:p>
            <a:pPr marL="228600" indent="-228600">
              <a:buAutoNum type="arabicPeriod"/>
              <a:defRPr/>
            </a:pPr>
            <a:r>
              <a:rPr lang="ja-JP" altLang="en-US" sz="1200" b="1" dirty="0" smtClean="0">
                <a:solidFill>
                  <a:schemeClr val="accent2"/>
                </a:solidFill>
                <a:latin typeface="+mn-ea"/>
                <a:cs typeface="Meiryo UI" panose="020B0604030504040204" pitchFamily="50" charset="-128"/>
              </a:rPr>
              <a:t>保管</a:t>
            </a:r>
            <a:endParaRPr lang="en-US" altLang="ja-JP" sz="1200" b="1" dirty="0" smtClean="0">
              <a:solidFill>
                <a:schemeClr val="accent2"/>
              </a:solidFill>
              <a:latin typeface="+mn-ea"/>
              <a:cs typeface="Meiryo UI" panose="020B0604030504040204" pitchFamily="50" charset="-128"/>
            </a:endParaRPr>
          </a:p>
          <a:p>
            <a:pPr marL="228600" indent="-228600">
              <a:buAutoNum type="arabicPeriod"/>
              <a:defRPr/>
            </a:pPr>
            <a:endParaRPr lang="en-US" altLang="ja-JP" sz="1200" b="1" dirty="0" smtClean="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t>連携データは分析システムにて保管しますが、連携元システムの業務復旧を目的としたデータ連携・保管は保証しません</a:t>
            </a:r>
            <a:r>
              <a:rPr lang="ja-JP" altLang="en-US" sz="1200" dirty="0" smtClean="0"/>
              <a:t>。</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2. </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連携</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t>連携ファイルの洗替については、運用対処とし、自動処理は対象外とします</a:t>
            </a:r>
            <a:r>
              <a:rPr lang="ja-JP" altLang="en-US" sz="1200" dirty="0" smtClean="0"/>
              <a:t>。</a:t>
            </a:r>
            <a:r>
              <a:rPr lang="ja-JP" altLang="en-US" sz="1200" dirty="0"/>
              <a:t>洗替など、過去の連携データに更新が必要となるケースについては、</a:t>
            </a:r>
            <a:r>
              <a:rPr lang="en-US" altLang="ja-JP" sz="1200" dirty="0"/>
              <a:t>DM</a:t>
            </a:r>
            <a:r>
              <a:rPr lang="ja-JP" altLang="en-US" sz="1200" dirty="0"/>
              <a:t>を直接更新できるユーティリティーツールの作成を検討します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smtClean="0"/>
              <a:t>連携方式は、</a:t>
            </a:r>
            <a:r>
              <a:rPr lang="en-US" altLang="ja-JP" sz="1200" dirty="0" smtClean="0"/>
              <a:t>SFTP</a:t>
            </a:r>
            <a:r>
              <a:rPr lang="ja-JP" altLang="en-US" sz="1200" dirty="0" smtClean="0"/>
              <a:t>（配信ファイルの受信）もしくは</a:t>
            </a:r>
            <a:r>
              <a:rPr lang="en-US" altLang="ja-JP" sz="1200" dirty="0" smtClean="0"/>
              <a:t>S3</a:t>
            </a:r>
            <a:r>
              <a:rPr lang="ja-JP" altLang="en-US" sz="1200" dirty="0" smtClean="0"/>
              <a:t>アップロード方式とします。</a:t>
            </a:r>
            <a:r>
              <a:rPr lang="ja-JP" altLang="en-US" sz="1200" dirty="0"/>
              <a:t>売上：最大</a:t>
            </a:r>
            <a:r>
              <a:rPr lang="en-US" altLang="ja-JP" sz="1200" dirty="0" smtClean="0"/>
              <a:t>8</a:t>
            </a:r>
            <a:r>
              <a:rPr lang="ja-JP" altLang="en-US" sz="1200" dirty="0" err="1" smtClean="0"/>
              <a:t>、</a:t>
            </a:r>
            <a:r>
              <a:rPr lang="ja-JP" altLang="en-US" sz="1200" dirty="0"/>
              <a:t>会員：最大</a:t>
            </a:r>
            <a:r>
              <a:rPr lang="en-US" altLang="ja-JP" sz="1200" dirty="0" smtClean="0"/>
              <a:t>24</a:t>
            </a:r>
          </a:p>
          <a:p>
            <a:pPr marL="361950" indent="-180975">
              <a:buFont typeface="Arial" pitchFamily="34" charset="0"/>
              <a:buChar char="•"/>
              <a:defRPr/>
            </a:pPr>
            <a:r>
              <a:rPr lang="ja-JP" altLang="en-US" sz="1200" dirty="0"/>
              <a:t>連携データは、連携元と合意したフォーマットのみ対応します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値は連携元が保証する前提とし、受信後に分析システム側でのフォーマットチェック、値の例外値チェックは実装しないものとします。</a:t>
            </a:r>
            <a:endParaRPr lang="en-US" altLang="ja-JP" sz="1200" dirty="0" smtClean="0"/>
          </a:p>
          <a:p>
            <a:pPr>
              <a:defRPr/>
            </a:pP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3. </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移行</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smtClean="0"/>
              <a:t>分析</a:t>
            </a:r>
            <a:r>
              <a:rPr lang="ja-JP" altLang="en-US" sz="1200" dirty="0"/>
              <a:t>データの移行は個別対応しないものとします</a:t>
            </a:r>
            <a:r>
              <a:rPr lang="ja-JP" altLang="en-US" sz="1200" dirty="0" smtClean="0"/>
              <a:t>。</a:t>
            </a:r>
            <a:endParaRPr lang="en-US" altLang="ja-JP" sz="1200" dirty="0"/>
          </a:p>
          <a:p>
            <a:pPr marL="361950" indent="-180975">
              <a:buFont typeface="Arial" pitchFamily="34" charset="0"/>
              <a:buChar char="•"/>
              <a:defRPr/>
            </a:pPr>
            <a:r>
              <a:rPr lang="ja-JP" altLang="en-US" sz="1200" dirty="0"/>
              <a:t>売上管理、会員管理システムへの移行後連携データを元に、データ移行を行う方式とします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そのため、連携データのデータ形式は、移行データと移行後のデータで共通の形式とします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また、仮に設定値に不足がある場合は、移行データ持込時点でご対応の上で移行されることを前提とします</a:t>
            </a:r>
            <a:r>
              <a:rPr lang="ja-JP" altLang="en-US" sz="1200" dirty="0" smtClean="0"/>
              <a:t>。</a:t>
            </a:r>
            <a:endParaRPr lang="en-US" altLang="ja-JP" sz="1200" dirty="0" smtClean="0"/>
          </a:p>
          <a:p>
            <a:pPr marL="361950" indent="-180975">
              <a:buFont typeface="Arial" pitchFamily="34" charset="0"/>
              <a:buChar char="•"/>
              <a:defRPr/>
            </a:pPr>
            <a:endParaRPr lang="en-US" altLang="ja-JP" sz="1200" dirty="0" smtClean="0"/>
          </a:p>
          <a:p>
            <a:pPr>
              <a:defRPr/>
            </a:pPr>
            <a:r>
              <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4</a:t>
            </a:r>
            <a:r>
              <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分析</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t>定型分析に関して、各ビル共通仕様を前提とし、各ビルごとの要件は加味しないものとします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自由分析として、ダッシュボードなどカスタマイズのポイントをレクチャすることが可能です</a:t>
            </a:r>
            <a:r>
              <a:rPr lang="ja-JP" altLang="en-US" sz="1200" dirty="0" smtClean="0"/>
              <a:t>。</a:t>
            </a:r>
            <a:endParaRPr lang="en-US" altLang="ja-JP" sz="1200" dirty="0" smtClean="0"/>
          </a:p>
          <a:p>
            <a:pPr marL="361950" indent="-180975">
              <a:buFont typeface="Arial" pitchFamily="34" charset="0"/>
              <a:buChar char="•"/>
              <a:defRPr/>
            </a:pPr>
            <a:r>
              <a:rPr lang="ja-JP" altLang="en-US" sz="1200" dirty="0"/>
              <a:t>個人情報は取り扱わない前提とします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データ連携ファイルに含まれないこと、</a:t>
            </a:r>
            <a:r>
              <a:rPr lang="en-US" altLang="ja-JP" sz="1200" dirty="0"/>
              <a:t>Tableau Server</a:t>
            </a:r>
            <a:r>
              <a:rPr lang="ja-JP" altLang="en-US" sz="1200" dirty="0"/>
              <a:t>にアップロードされないものとします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そのため、マスク処理対応など個人情報に関する前処理は、対応範囲外とします</a:t>
            </a:r>
            <a:r>
              <a:rPr lang="ja-JP" altLang="en-US" sz="1200" dirty="0" smtClean="0"/>
              <a:t>。</a:t>
            </a:r>
            <a:endParaRPr lang="en-US" altLang="ja-JP" sz="1200" dirty="0" smtClean="0"/>
          </a:p>
          <a:p>
            <a:pPr marL="361950" indent="-180975">
              <a:buFont typeface="Arial" pitchFamily="34" charset="0"/>
              <a:buChar char="•"/>
              <a:defRPr/>
            </a:pPr>
            <a:endParaRPr lang="en-US" altLang="ja-JP" sz="1200" dirty="0"/>
          </a:p>
          <a:p>
            <a:pPr>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0787998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2.5. </a:t>
            </a:r>
            <a:r>
              <a:rPr lang="ja-JP" altLang="en-US" dirty="0" smtClean="0"/>
              <a:t>見積前提条件　</a:t>
            </a:r>
            <a:r>
              <a:rPr lang="ja-JP" altLang="en-US" dirty="0"/>
              <a:t>分析</a:t>
            </a:r>
            <a:r>
              <a:rPr lang="ja-JP" altLang="en-US" dirty="0" smtClean="0"/>
              <a:t>（</a:t>
            </a:r>
            <a:r>
              <a:rPr lang="en-US" altLang="ja-JP" dirty="0" smtClean="0"/>
              <a:t>2/2</a:t>
            </a:r>
            <a:r>
              <a:rPr lang="ja-JP" altLang="en-US" dirty="0" smtClean="0"/>
              <a:t>）</a:t>
            </a:r>
            <a:endParaRPr kumimoji="1" lang="ja-JP" altLang="en-US" dirty="0"/>
          </a:p>
        </p:txBody>
      </p:sp>
      <p:sp>
        <p:nvSpPr>
          <p:cNvPr id="6" name="テキスト ボックス 5"/>
          <p:cNvSpPr txBox="1">
            <a:spLocks noChangeArrowheads="1"/>
          </p:cNvSpPr>
          <p:nvPr/>
        </p:nvSpPr>
        <p:spPr bwMode="auto">
          <a:xfrm>
            <a:off x="249779" y="1039472"/>
            <a:ext cx="9376135" cy="4893647"/>
          </a:xfrm>
          <a:prstGeom prst="rect">
            <a:avLst/>
          </a:prstGeom>
          <a:noFill/>
          <a:ln w="9525">
            <a:noFill/>
            <a:miter lim="800000"/>
            <a:headEnd/>
            <a:tailEnd/>
          </a:ln>
        </p:spPr>
        <p:txBody>
          <a:bodyPr wrap="square">
            <a:spAutoFit/>
          </a:bodyPr>
          <a:lstStyle/>
          <a:p>
            <a:pPr>
              <a:defRPr/>
            </a:pPr>
            <a:r>
              <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5.</a:t>
            </a:r>
            <a:r>
              <a:rPr lang="ja-JP" altLang="en-US"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暗号化</a:t>
            </a:r>
            <a:endParaRPr lang="en-US" altLang="ja-JP" sz="1200" b="1"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pPr marL="361950" indent="-180975">
              <a:buFont typeface="Arial" pitchFamily="34" charset="0"/>
              <a:buChar char="•"/>
              <a:defRPr/>
            </a:pPr>
            <a:r>
              <a:rPr lang="ja-JP" altLang="en-US" sz="1200" dirty="0"/>
              <a:t>分析システムにて保管するデータ（連携データ、データマート）は、データの暗号化は実施しないことを前提とします</a:t>
            </a:r>
            <a:r>
              <a:rPr lang="ja-JP" altLang="en-US" sz="1200" dirty="0" smtClean="0"/>
              <a:t>。</a:t>
            </a:r>
            <a:endParaRPr lang="en-US" altLang="ja-JP" sz="1200" dirty="0" smtClean="0"/>
          </a:p>
          <a:p>
            <a:pPr marL="361950" indent="-180975">
              <a:buFont typeface="Arial" pitchFamily="34" charset="0"/>
              <a:buChar char="•"/>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b="1" dirty="0" smtClean="0">
                <a:solidFill>
                  <a:schemeClr val="accent2"/>
                </a:solidFill>
                <a:latin typeface="+mn-ea"/>
                <a:cs typeface="Meiryo UI" panose="020B0604030504040204" pitchFamily="50" charset="-128"/>
              </a:rPr>
              <a:t>6</a:t>
            </a:r>
            <a:r>
              <a:rPr lang="en-US" altLang="ja-JP" sz="1200" b="1" dirty="0">
                <a:solidFill>
                  <a:schemeClr val="accent2"/>
                </a:solidFill>
                <a:latin typeface="+mn-ea"/>
                <a:cs typeface="Meiryo UI" panose="020B0604030504040204" pitchFamily="50" charset="-128"/>
              </a:rPr>
              <a:t>.</a:t>
            </a:r>
            <a:r>
              <a:rPr lang="ja-JP" altLang="en-US" sz="1200" b="1" dirty="0" smtClean="0">
                <a:solidFill>
                  <a:schemeClr val="accent2"/>
                </a:solidFill>
                <a:latin typeface="+mn-ea"/>
                <a:cs typeface="Meiryo UI" panose="020B0604030504040204" pitchFamily="50" charset="-128"/>
              </a:rPr>
              <a:t>名寄せ</a:t>
            </a:r>
            <a:endParaRPr lang="en-US" altLang="ja-JP" sz="1200" b="1" dirty="0" smtClean="0">
              <a:solidFill>
                <a:schemeClr val="accent2"/>
              </a:solidFill>
              <a:latin typeface="+mn-ea"/>
              <a:cs typeface="Meiryo UI" panose="020B0604030504040204" pitchFamily="50" charset="-128"/>
            </a:endParaRPr>
          </a:p>
          <a:p>
            <a:pPr>
              <a:defRPr/>
            </a:pPr>
            <a:endParaRPr lang="ja-JP" altLang="en-US" sz="1200" b="1" dirty="0" smtClean="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t>分析システムで名寄せは実施しないことを前提とします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会員と紐づけが必要なデータについては、連携データの時点で、結合するためのキー項目が設定済の状態を前提とします</a:t>
            </a:r>
            <a:r>
              <a:rPr lang="ja-JP" altLang="en-US" sz="1200" dirty="0" smtClean="0"/>
              <a:t>。</a:t>
            </a:r>
            <a:endParaRPr lang="en-US" altLang="ja-JP" sz="1200" dirty="0" smtClean="0"/>
          </a:p>
          <a:p>
            <a:pPr marL="361950" indent="-180975">
              <a:buFont typeface="Arial" pitchFamily="34" charset="0"/>
              <a:buChar char="•"/>
              <a:defRPr/>
            </a:pPr>
            <a:endParaRPr lang="en-US" altLang="ja-JP" sz="1200" dirty="0" smtClean="0"/>
          </a:p>
          <a:p>
            <a:pPr>
              <a:defRPr/>
            </a:pPr>
            <a:r>
              <a:rPr lang="en-US" altLang="ja-JP" sz="1200" b="1" dirty="0" smtClean="0">
                <a:solidFill>
                  <a:schemeClr val="accent2"/>
                </a:solidFill>
                <a:latin typeface="+mn-ea"/>
                <a:cs typeface="Meiryo UI" panose="020B0604030504040204" pitchFamily="50" charset="-128"/>
              </a:rPr>
              <a:t>7.</a:t>
            </a:r>
            <a:r>
              <a:rPr lang="ja-JP" altLang="en-US" sz="1200" b="1" dirty="0" smtClean="0">
                <a:solidFill>
                  <a:schemeClr val="accent2"/>
                </a:solidFill>
                <a:latin typeface="+mn-ea"/>
                <a:cs typeface="Meiryo UI" panose="020B0604030504040204" pitchFamily="50" charset="-128"/>
              </a:rPr>
              <a:t>基盤</a:t>
            </a:r>
            <a:endParaRPr lang="en-US" altLang="ja-JP" sz="1200" b="1" dirty="0" smtClean="0">
              <a:solidFill>
                <a:schemeClr val="accent2"/>
              </a:solidFill>
              <a:latin typeface="+mn-ea"/>
              <a:cs typeface="Meiryo UI" panose="020B0604030504040204" pitchFamily="50" charset="-128"/>
            </a:endParaRPr>
          </a:p>
          <a:p>
            <a:pPr>
              <a:defRPr/>
            </a:pPr>
            <a:endParaRPr lang="ja-JP" altLang="en-US" sz="1200" b="1" dirty="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t>分析システムで名寄せは実施しないことを前提とします。</a:t>
            </a:r>
            <a:endParaRPr lang="en-US" altLang="ja-JP" sz="1200" dirty="0"/>
          </a:p>
          <a:p>
            <a:pPr marL="361950" indent="-180975">
              <a:buFont typeface="Arial" pitchFamily="34" charset="0"/>
              <a:buChar char="•"/>
              <a:defRPr/>
            </a:pPr>
            <a:r>
              <a:rPr lang="en-US" altLang="ja-JP" sz="1200" dirty="0"/>
              <a:t>Tableau Server</a:t>
            </a:r>
            <a:r>
              <a:rPr lang="ja-JP" altLang="en-US" sz="1200" dirty="0"/>
              <a:t>のバージョン毎のサポート期限が約２年間であることから、１年に一度を目安としたバージョンアップ対応が必要となります</a:t>
            </a:r>
            <a:r>
              <a:rPr lang="ja-JP" altLang="en-US" sz="1200" dirty="0" smtClean="0"/>
              <a:t>。</a:t>
            </a:r>
            <a:endParaRPr lang="en-US" altLang="ja-JP" sz="1200" dirty="0" smtClean="0"/>
          </a:p>
          <a:p>
            <a:pPr marL="361950" indent="-180975">
              <a:buFont typeface="Arial" pitchFamily="34" charset="0"/>
              <a:buChar char="•"/>
              <a:defRPr/>
            </a:pPr>
            <a:r>
              <a:rPr lang="ja-JP" altLang="en-US" sz="1200" dirty="0"/>
              <a:t>バージョンアップにおいては、十分なディスク容量と最低１日のシステム停止を必要とします</a:t>
            </a:r>
            <a:r>
              <a:rPr lang="ja-JP" altLang="en-US" sz="1200" dirty="0" smtClean="0"/>
              <a:t>。</a:t>
            </a:r>
            <a:endParaRPr lang="en-US" altLang="ja-JP" sz="1200" dirty="0" smtClean="0"/>
          </a:p>
          <a:p>
            <a:pPr marL="180975">
              <a:defRPr/>
            </a:pPr>
            <a:endParaRPr lang="en-US" altLang="ja-JP" sz="1200" dirty="0"/>
          </a:p>
          <a:p>
            <a:pPr>
              <a:defRPr/>
            </a:pPr>
            <a:r>
              <a:rPr lang="en-US" altLang="ja-JP" sz="1200" b="1" dirty="0" smtClean="0">
                <a:solidFill>
                  <a:schemeClr val="accent2"/>
                </a:solidFill>
                <a:latin typeface="+mn-ea"/>
                <a:cs typeface="Meiryo UI" panose="020B0604030504040204" pitchFamily="50" charset="-128"/>
              </a:rPr>
              <a:t>8.</a:t>
            </a:r>
            <a:r>
              <a:rPr lang="ja-JP" altLang="en-US" sz="1200" b="1" dirty="0" smtClean="0">
                <a:solidFill>
                  <a:schemeClr val="accent2"/>
                </a:solidFill>
                <a:latin typeface="+mn-ea"/>
                <a:cs typeface="Meiryo UI" panose="020B0604030504040204" pitchFamily="50" charset="-128"/>
              </a:rPr>
              <a:t>その他</a:t>
            </a:r>
            <a:endParaRPr lang="en-US" altLang="ja-JP" sz="1200" b="1" dirty="0" smtClean="0">
              <a:solidFill>
                <a:schemeClr val="accent2"/>
              </a:solidFill>
              <a:latin typeface="+mn-ea"/>
              <a:cs typeface="Meiryo UI" panose="020B0604030504040204" pitchFamily="50" charset="-128"/>
            </a:endParaRPr>
          </a:p>
          <a:p>
            <a:pPr>
              <a:defRPr/>
            </a:pPr>
            <a:endParaRPr lang="ja-JP" altLang="en-US" sz="1200" b="1" dirty="0">
              <a:solidFill>
                <a:schemeClr val="accent2"/>
              </a:solidFill>
              <a:latin typeface="+mn-ea"/>
              <a:cs typeface="Meiryo UI" panose="020B0604030504040204" pitchFamily="50" charset="-128"/>
            </a:endParaRPr>
          </a:p>
          <a:p>
            <a:pPr marL="361950" indent="-180975">
              <a:buFont typeface="Arial" pitchFamily="34" charset="0"/>
              <a:buChar char="•"/>
              <a:defRPr/>
            </a:pPr>
            <a:r>
              <a:rPr lang="ja-JP" altLang="en-US" sz="1200" dirty="0"/>
              <a:t>その他前提事項については、要件一覧の回答内容に準じるものとします。</a:t>
            </a:r>
            <a:endParaRPr lang="en-US" altLang="ja-JP" sz="1200" dirty="0"/>
          </a:p>
          <a:p>
            <a:pPr marL="361950" indent="-180975">
              <a:buFont typeface="Arial" pitchFamily="34" charset="0"/>
              <a:buChar char="•"/>
              <a:defRPr/>
            </a:pPr>
            <a:endParaRPr lang="en-US" altLang="ja-JP" sz="1200" dirty="0"/>
          </a:p>
          <a:p>
            <a:pPr marL="180975">
              <a:defRPr/>
            </a:pPr>
            <a:endParaRPr lang="en-US" altLang="ja-JP" sz="1200" dirty="0"/>
          </a:p>
          <a:p>
            <a:pPr marL="361950" indent="-180975">
              <a:buFont typeface="Arial" pitchFamily="34" charset="0"/>
              <a:buChar char="•"/>
              <a:defRPr/>
            </a:pPr>
            <a:endParaRPr lang="en-US" altLang="ja-JP" sz="1200" dirty="0" smtClean="0"/>
          </a:p>
          <a:p>
            <a:pPr marL="180975">
              <a:defRPr/>
            </a:pPr>
            <a:endParaRPr lang="en-US" altLang="ja-JP" sz="1200" dirty="0" smtClean="0"/>
          </a:p>
          <a:p>
            <a:pPr marL="361950" indent="-180975">
              <a:buFont typeface="Arial" pitchFamily="34" charset="0"/>
              <a:buChar cha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b="1" dirty="0" smtClean="0">
              <a:latin typeface="Meiryo UI" panose="020B0604030504040204" pitchFamily="50" charset="-128"/>
              <a:ea typeface="Meiryo UI" panose="020B0604030504040204" pitchFamily="50" charset="-128"/>
              <a:cs typeface="Meiryo UI" panose="020B0604030504040204" pitchFamily="50" charset="-128"/>
            </a:endParaRPr>
          </a:p>
          <a:p>
            <a:pPr>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68391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3. </a:t>
            </a:r>
            <a:r>
              <a:rPr kumimoji="1" lang="ja-JP" altLang="en-US" dirty="0" smtClean="0"/>
              <a:t>フェーズ定義</a:t>
            </a:r>
            <a:endParaRPr kumimoji="1" lang="ja-JP" altLang="en-US" dirty="0"/>
          </a:p>
        </p:txBody>
      </p:sp>
      <p:sp>
        <p:nvSpPr>
          <p:cNvPr id="5" name="テキスト プレースホルダー 4"/>
          <p:cNvSpPr>
            <a:spLocks noGrp="1"/>
          </p:cNvSpPr>
          <p:nvPr>
            <p:ph type="body" sz="quarter" idx="10"/>
          </p:nvPr>
        </p:nvSpPr>
        <p:spPr>
          <a:xfrm>
            <a:off x="436790" y="908050"/>
            <a:ext cx="9029475" cy="785996"/>
          </a:xfrm>
        </p:spPr>
        <p:txBody>
          <a:bodyPr/>
          <a:lstStyle/>
          <a:p>
            <a:r>
              <a:rPr kumimoji="1" lang="ja-JP" altLang="en-US" dirty="0" smtClean="0"/>
              <a:t>プロジェクトスケジュールを「要件定義フェーズ」、「開発フェーズ」、「グループ展開フェーズ」に区分します。</a:t>
            </a:r>
            <a:endParaRPr kumimoji="1" lang="ja-JP" altLang="en-US" dirty="0"/>
          </a:p>
        </p:txBody>
      </p:sp>
      <p:graphicFrame>
        <p:nvGraphicFramePr>
          <p:cNvPr id="6" name="表 5"/>
          <p:cNvGraphicFramePr>
            <a:graphicFrameLocks noGrp="1"/>
          </p:cNvGraphicFramePr>
          <p:nvPr>
            <p:extLst/>
          </p:nvPr>
        </p:nvGraphicFramePr>
        <p:xfrm>
          <a:off x="436790" y="1624531"/>
          <a:ext cx="9103450" cy="4671840"/>
        </p:xfrm>
        <a:graphic>
          <a:graphicData uri="http://schemas.openxmlformats.org/drawingml/2006/table">
            <a:tbl>
              <a:tblPr firstRow="1" bandRow="1">
                <a:tableStyleId>{21E4AEA4-8DFA-4A89-87EB-49C32662AFE0}</a:tableStyleId>
              </a:tblPr>
              <a:tblGrid>
                <a:gridCol w="365347">
                  <a:extLst>
                    <a:ext uri="{9D8B030D-6E8A-4147-A177-3AD203B41FA5}">
                      <a16:colId xmlns:a16="http://schemas.microsoft.com/office/drawing/2014/main" val="2853797639"/>
                    </a:ext>
                  </a:extLst>
                </a:gridCol>
                <a:gridCol w="1535566">
                  <a:extLst>
                    <a:ext uri="{9D8B030D-6E8A-4147-A177-3AD203B41FA5}">
                      <a16:colId xmlns:a16="http://schemas.microsoft.com/office/drawing/2014/main" val="15198726"/>
                    </a:ext>
                  </a:extLst>
                </a:gridCol>
                <a:gridCol w="7202537">
                  <a:extLst>
                    <a:ext uri="{9D8B030D-6E8A-4147-A177-3AD203B41FA5}">
                      <a16:colId xmlns:a16="http://schemas.microsoft.com/office/drawing/2014/main" val="3691283328"/>
                    </a:ext>
                  </a:extLst>
                </a:gridCol>
              </a:tblGrid>
              <a:tr h="370840">
                <a:tc>
                  <a:txBody>
                    <a:bodyPr/>
                    <a:lstStyle/>
                    <a:p>
                      <a:pPr algn="ctr"/>
                      <a:r>
                        <a:rPr kumimoji="1" lang="en-US" altLang="ja-JP" sz="1600" dirty="0" smtClean="0">
                          <a:latin typeface="+mn-ea"/>
                          <a:ea typeface="+mn-ea"/>
                        </a:rPr>
                        <a:t>#</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フェーズ</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概要</a:t>
                      </a:r>
                      <a:endParaRPr kumimoji="1" lang="ja-JP" altLang="en-US" sz="1600" dirty="0">
                        <a:latin typeface="+mn-ea"/>
                        <a:ea typeface="+mn-ea"/>
                      </a:endParaRPr>
                    </a:p>
                  </a:txBody>
                  <a:tcPr marL="72000" marR="72000" marT="72000" marB="72000"/>
                </a:tc>
                <a:extLst>
                  <a:ext uri="{0D108BD9-81ED-4DB2-BD59-A6C34878D82A}">
                    <a16:rowId xmlns:a16="http://schemas.microsoft.com/office/drawing/2014/main" val="3534820384"/>
                  </a:ext>
                </a:extLst>
              </a:tr>
              <a:tr h="1368000">
                <a:tc>
                  <a:txBody>
                    <a:bodyPr/>
                    <a:lstStyle/>
                    <a:p>
                      <a:pPr algn="ctr"/>
                      <a:r>
                        <a:rPr kumimoji="1" lang="en-US" altLang="ja-JP" sz="1600" dirty="0" smtClean="0">
                          <a:latin typeface="+mn-ea"/>
                          <a:ea typeface="+mn-ea"/>
                        </a:rPr>
                        <a:t>1</a:t>
                      </a:r>
                      <a:endParaRPr kumimoji="1" lang="ja-JP" altLang="en-US" sz="1600" dirty="0">
                        <a:latin typeface="+mn-ea"/>
                        <a:ea typeface="+mn-ea"/>
                      </a:endParaRPr>
                    </a:p>
                  </a:txBody>
                  <a:tcPr marL="72000" marR="72000" marT="108000" marB="72000"/>
                </a:tc>
                <a:tc>
                  <a:txBody>
                    <a:bodyPr/>
                    <a:lstStyle/>
                    <a:p>
                      <a:r>
                        <a:rPr kumimoji="1" lang="ja-JP" altLang="en-US" sz="1600" dirty="0" smtClean="0">
                          <a:latin typeface="+mn-ea"/>
                          <a:ea typeface="+mn-ea"/>
                        </a:rPr>
                        <a:t>要件定義</a:t>
                      </a:r>
                      <a:endParaRPr kumimoji="1" lang="ja-JP" altLang="en-US" sz="1600" dirty="0">
                        <a:latin typeface="+mn-ea"/>
                        <a:ea typeface="+mn-ea"/>
                      </a:endParaRPr>
                    </a:p>
                  </a:txBody>
                  <a:tcPr marL="72000" marR="72000" marT="108000" marB="72000"/>
                </a:tc>
                <a:tc>
                  <a:txBody>
                    <a:bodyPr/>
                    <a:lstStyle/>
                    <a:p>
                      <a:pPr marL="182563" indent="-182563">
                        <a:spcAft>
                          <a:spcPts val="600"/>
                        </a:spcAft>
                        <a:buFont typeface="Arial" panose="020B0604020202020204" pitchFamily="34" charset="0"/>
                        <a:buChar char="•"/>
                      </a:pPr>
                      <a:r>
                        <a:rPr kumimoji="1" lang="ja-JP" altLang="en-US" sz="1600" dirty="0" smtClean="0">
                          <a:latin typeface="+mn-ea"/>
                          <a:ea typeface="+mn-ea"/>
                        </a:rPr>
                        <a:t>プロジェクト計画書を開始前に合意します。</a:t>
                      </a:r>
                      <a:endParaRPr kumimoji="1" lang="en-US" altLang="ja-JP" sz="1600" dirty="0" smtClean="0">
                        <a:latin typeface="+mn-ea"/>
                        <a:ea typeface="+mn-ea"/>
                      </a:endParaRPr>
                    </a:p>
                    <a:p>
                      <a:pPr marL="182563" indent="-182563">
                        <a:spcAft>
                          <a:spcPts val="600"/>
                        </a:spcAft>
                        <a:buFont typeface="Arial" panose="020B0604020202020204" pitchFamily="34" charset="0"/>
                        <a:buChar char="•"/>
                      </a:pPr>
                      <a:r>
                        <a:rPr kumimoji="1" lang="en-US" altLang="ja-JP" sz="1600" dirty="0" smtClean="0">
                          <a:latin typeface="+mn-ea"/>
                          <a:ea typeface="+mn-ea"/>
                        </a:rPr>
                        <a:t>RFP</a:t>
                      </a:r>
                      <a:r>
                        <a:rPr kumimoji="1" lang="ja-JP" altLang="en-US" sz="1600" dirty="0" smtClean="0">
                          <a:latin typeface="+mn-ea"/>
                          <a:ea typeface="+mn-ea"/>
                        </a:rPr>
                        <a:t>要求事項への回答内容、サービス標準仕様の説明を実施し、次期システムの機能要件と非機能要件を、要件定義書として取り纏めます。</a:t>
                      </a:r>
                      <a:endParaRPr kumimoji="1" lang="en-US" altLang="ja-JP" sz="1600" dirty="0" smtClean="0">
                        <a:latin typeface="+mn-ea"/>
                        <a:ea typeface="+mn-ea"/>
                      </a:endParaRPr>
                    </a:p>
                    <a:p>
                      <a:pPr marL="182563" indent="-182563">
                        <a:buFont typeface="Arial" panose="020B0604020202020204" pitchFamily="34" charset="0"/>
                        <a:buChar char="•"/>
                      </a:pPr>
                      <a:r>
                        <a:rPr kumimoji="1" lang="ja-JP" altLang="en-US" sz="1600" dirty="0" smtClean="0">
                          <a:latin typeface="+mn-ea"/>
                          <a:ea typeface="+mn-ea"/>
                        </a:rPr>
                        <a:t>要件定義書のお客様レビュー完了を、要件確定とし、以降変更管理します。</a:t>
                      </a:r>
                      <a:endParaRPr kumimoji="1" lang="ja-JP" altLang="en-US" sz="1600" dirty="0">
                        <a:latin typeface="+mn-ea"/>
                        <a:ea typeface="+mn-ea"/>
                      </a:endParaRPr>
                    </a:p>
                  </a:txBody>
                  <a:tcPr marL="72000" marR="72000" marT="108000" marB="72000"/>
                </a:tc>
                <a:extLst>
                  <a:ext uri="{0D108BD9-81ED-4DB2-BD59-A6C34878D82A}">
                    <a16:rowId xmlns:a16="http://schemas.microsoft.com/office/drawing/2014/main" val="3750467320"/>
                  </a:ext>
                </a:extLst>
              </a:tr>
              <a:tr h="1872000">
                <a:tc>
                  <a:txBody>
                    <a:bodyPr/>
                    <a:lstStyle/>
                    <a:p>
                      <a:pPr algn="ctr"/>
                      <a:r>
                        <a:rPr kumimoji="1" lang="en-US" altLang="ja-JP" sz="1600" dirty="0" smtClean="0">
                          <a:latin typeface="+mn-ea"/>
                          <a:ea typeface="+mn-ea"/>
                        </a:rPr>
                        <a:t>2</a:t>
                      </a:r>
                      <a:endParaRPr kumimoji="1" lang="ja-JP" altLang="en-US" sz="1600" dirty="0">
                        <a:latin typeface="+mn-ea"/>
                        <a:ea typeface="+mn-ea"/>
                      </a:endParaRPr>
                    </a:p>
                  </a:txBody>
                  <a:tcPr marL="72000" marR="72000" marT="108000" marB="72000"/>
                </a:tc>
                <a:tc>
                  <a:txBody>
                    <a:bodyPr/>
                    <a:lstStyle/>
                    <a:p>
                      <a:r>
                        <a:rPr kumimoji="1" lang="ja-JP" altLang="en-US" sz="1600" dirty="0" smtClean="0">
                          <a:latin typeface="+mn-ea"/>
                          <a:ea typeface="+mn-ea"/>
                        </a:rPr>
                        <a:t>開発</a:t>
                      </a:r>
                      <a:endParaRPr kumimoji="1" lang="ja-JP" altLang="en-US" sz="1600" dirty="0">
                        <a:latin typeface="+mn-ea"/>
                        <a:ea typeface="+mn-ea"/>
                      </a:endParaRPr>
                    </a:p>
                  </a:txBody>
                  <a:tcPr marL="72000" marR="72000" marT="108000" marB="72000"/>
                </a:tc>
                <a:tc>
                  <a:txBody>
                    <a:bodyPr/>
                    <a:lstStyle/>
                    <a:p>
                      <a:pPr marL="182563" marR="0" indent="-182563" algn="l" defTabSz="74295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600" kern="1200" dirty="0" smtClean="0">
                          <a:solidFill>
                            <a:schemeClr val="dk1"/>
                          </a:solidFill>
                          <a:latin typeface="+mn-ea"/>
                          <a:ea typeface="+mn-ea"/>
                          <a:cs typeface="+mn-cs"/>
                        </a:rPr>
                        <a:t>要件定義書をインプットとして、各サービスで必要となる開発（設計、製造、試験）、カスタマイズ、パラメータ設定、環境設定、基盤構築などの開発作業</a:t>
                      </a:r>
                      <a:r>
                        <a:rPr lang="ja-JP" altLang="en-US" sz="1600" dirty="0" smtClean="0">
                          <a:solidFill>
                            <a:schemeClr val="tx1"/>
                          </a:solidFill>
                          <a:latin typeface="+mn-ea"/>
                          <a:ea typeface="+mn-ea"/>
                          <a:cs typeface="Meiryo UI" panose="020B0604030504040204" pitchFamily="50" charset="-128"/>
                        </a:rPr>
                        <a:t>を実施します。</a:t>
                      </a:r>
                    </a:p>
                    <a:p>
                      <a:pPr marL="182563" marR="0" indent="-182563" algn="l" defTabSz="74295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600" kern="1200" dirty="0" smtClean="0">
                          <a:solidFill>
                            <a:schemeClr val="dk1"/>
                          </a:solidFill>
                          <a:latin typeface="+mn-ea"/>
                          <a:ea typeface="+mn-ea"/>
                          <a:cs typeface="+mn-cs"/>
                        </a:rPr>
                        <a:t>各サービスの開発作業実施後に、お客様（プロジェクト）に受入試験を実施頂き、提供するサービスを検証頂きます。</a:t>
                      </a:r>
                      <a:endParaRPr kumimoji="1" lang="en-US" altLang="ja-JP" sz="1600" kern="1200" dirty="0" smtClean="0">
                        <a:solidFill>
                          <a:schemeClr val="dk1"/>
                        </a:solidFill>
                        <a:latin typeface="+mn-ea"/>
                        <a:ea typeface="+mn-ea"/>
                        <a:cs typeface="+mn-cs"/>
                      </a:endParaRPr>
                    </a:p>
                    <a:p>
                      <a:pPr marL="182563" marR="0" indent="-182563" algn="l" defTabSz="74295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600" kern="1200" dirty="0" smtClean="0">
                          <a:solidFill>
                            <a:schemeClr val="dk1"/>
                          </a:solidFill>
                          <a:latin typeface="+mn-ea"/>
                          <a:ea typeface="+mn-ea"/>
                          <a:cs typeface="+mn-cs"/>
                        </a:rPr>
                        <a:t>駅ビル会社への導入展開方法の詳細化（説明資料、各手順書の作成など）を行い、グループ展開手順書を作成します。</a:t>
                      </a:r>
                      <a:endParaRPr kumimoji="1" lang="en-US" altLang="ja-JP" sz="1600" kern="1200" dirty="0" smtClean="0">
                        <a:solidFill>
                          <a:schemeClr val="dk1"/>
                        </a:solidFill>
                        <a:latin typeface="+mn-ea"/>
                        <a:ea typeface="+mn-ea"/>
                        <a:cs typeface="+mn-cs"/>
                      </a:endParaRPr>
                    </a:p>
                  </a:txBody>
                  <a:tcPr marL="72000" marR="72000" marT="108000" marB="72000"/>
                </a:tc>
                <a:extLst>
                  <a:ext uri="{0D108BD9-81ED-4DB2-BD59-A6C34878D82A}">
                    <a16:rowId xmlns:a16="http://schemas.microsoft.com/office/drawing/2014/main" val="1449706388"/>
                  </a:ext>
                </a:extLst>
              </a:tr>
              <a:tr h="1044000">
                <a:tc>
                  <a:txBody>
                    <a:bodyPr/>
                    <a:lstStyle/>
                    <a:p>
                      <a:pPr algn="ctr"/>
                      <a:r>
                        <a:rPr kumimoji="1" lang="en-US" altLang="ja-JP" sz="1600" dirty="0" smtClean="0">
                          <a:latin typeface="+mn-ea"/>
                          <a:ea typeface="+mn-ea"/>
                        </a:rPr>
                        <a:t>3</a:t>
                      </a:r>
                      <a:endParaRPr kumimoji="1" lang="ja-JP" altLang="en-US" sz="1600" dirty="0">
                        <a:latin typeface="+mn-ea"/>
                        <a:ea typeface="+mn-ea"/>
                      </a:endParaRPr>
                    </a:p>
                  </a:txBody>
                  <a:tcPr marL="72000" marR="72000" marT="108000" marB="72000"/>
                </a:tc>
                <a:tc>
                  <a:txBody>
                    <a:bodyPr/>
                    <a:lstStyle/>
                    <a:p>
                      <a:r>
                        <a:rPr kumimoji="1" lang="ja-JP" altLang="en-US" sz="1600" dirty="0" smtClean="0">
                          <a:latin typeface="+mn-ea"/>
                          <a:ea typeface="+mn-ea"/>
                        </a:rPr>
                        <a:t>グループ展開</a:t>
                      </a:r>
                      <a:endParaRPr kumimoji="1" lang="ja-JP" altLang="en-US" sz="1600" dirty="0">
                        <a:latin typeface="+mn-ea"/>
                        <a:ea typeface="+mn-ea"/>
                      </a:endParaRPr>
                    </a:p>
                  </a:txBody>
                  <a:tcPr marL="72000" marR="72000" marT="108000" marB="72000"/>
                </a:tc>
                <a:tc>
                  <a:txBody>
                    <a:bodyPr/>
                    <a:lstStyle/>
                    <a:p>
                      <a:pPr marL="182563" marR="0" indent="-182563" algn="l" defTabSz="74295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ja-JP" altLang="en-US" sz="1600" kern="1200" dirty="0" smtClean="0">
                          <a:solidFill>
                            <a:schemeClr val="dk1"/>
                          </a:solidFill>
                          <a:latin typeface="+mn-ea"/>
                          <a:ea typeface="+mn-ea"/>
                          <a:cs typeface="+mn-cs"/>
                        </a:rPr>
                        <a:t>グループ展開手順書をインプットとして、駅ビル各社へ展開します。</a:t>
                      </a:r>
                      <a:endParaRPr kumimoji="1" lang="en-US" altLang="ja-JP" sz="1600" kern="1200" dirty="0" smtClean="0">
                        <a:solidFill>
                          <a:schemeClr val="dk1"/>
                        </a:solidFill>
                        <a:latin typeface="+mn-ea"/>
                        <a:ea typeface="+mn-ea"/>
                        <a:cs typeface="+mn-cs"/>
                      </a:endParaRPr>
                    </a:p>
                    <a:p>
                      <a:pPr marL="182563" marR="0" indent="-182563" algn="l" defTabSz="74295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ja-JP" altLang="en-US" sz="1600" dirty="0" smtClean="0"/>
                        <a:t>導入する駅ビル会社毎に、駅ビル会社側、プロジェクト側で導入体制（リーダ、作業班）を構築し、綿密なコミュニケーションにより、作業を円滑に推進します。</a:t>
                      </a:r>
                      <a:endParaRPr kumimoji="1" lang="en-US" altLang="ja-JP" sz="1600" kern="1200" dirty="0" smtClean="0">
                        <a:solidFill>
                          <a:schemeClr val="dk1"/>
                        </a:solidFill>
                        <a:latin typeface="+mn-ea"/>
                        <a:ea typeface="+mn-ea"/>
                        <a:cs typeface="+mn-cs"/>
                      </a:endParaRPr>
                    </a:p>
                  </a:txBody>
                  <a:tcPr marL="72000" marR="72000" marT="108000" marB="72000"/>
                </a:tc>
                <a:extLst>
                  <a:ext uri="{0D108BD9-81ED-4DB2-BD59-A6C34878D82A}">
                    <a16:rowId xmlns:a16="http://schemas.microsoft.com/office/drawing/2014/main" val="3803696075"/>
                  </a:ext>
                </a:extLst>
              </a:tr>
            </a:tbl>
          </a:graphicData>
        </a:graphic>
      </p:graphicFrame>
    </p:spTree>
    <p:extLst>
      <p:ext uri="{BB962C8B-B14F-4D97-AF65-F5344CB8AC3E}">
        <p14:creationId xmlns:p14="http://schemas.microsoft.com/office/powerpoint/2010/main" val="192244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47106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lang="ja-JP" altLang="en-US" sz="4000" dirty="0" smtClean="0"/>
              <a:t>参考資料</a:t>
            </a:r>
            <a:endParaRPr lang="en-US" altLang="ja-JP" sz="4000" dirty="0" smtClean="0"/>
          </a:p>
          <a:p>
            <a:r>
              <a:rPr lang="ja-JP" altLang="en-US" sz="4000" dirty="0" smtClean="0"/>
              <a:t>（会員管理）</a:t>
            </a:r>
            <a:endParaRPr lang="en-US" altLang="ja-JP" sz="4000" dirty="0"/>
          </a:p>
        </p:txBody>
      </p:sp>
    </p:spTree>
    <p:extLst>
      <p:ext uri="{BB962C8B-B14F-4D97-AF65-F5344CB8AC3E}">
        <p14:creationId xmlns:p14="http://schemas.microsoft.com/office/powerpoint/2010/main" val="143283311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sz="1800" b="0" dirty="0"/>
              <a:t>実現のポイント１</a:t>
            </a:r>
            <a:r>
              <a:rPr lang="ja-JP" altLang="en-US" sz="1800" b="0" dirty="0" smtClean="0"/>
              <a:t>｜①ポイント</a:t>
            </a:r>
            <a:r>
              <a:rPr lang="ja-JP" altLang="en-US" sz="1800" b="0" dirty="0"/>
              <a:t>業務の効率化・共通化</a:t>
            </a:r>
            <a:r>
              <a:rPr lang="en-US" altLang="ja-JP" sz="1800" b="0" dirty="0"/>
              <a:t/>
            </a:r>
            <a:br>
              <a:rPr lang="en-US" altLang="ja-JP" sz="1800" b="0" dirty="0"/>
            </a:br>
            <a:r>
              <a:rPr lang="en-US" altLang="ja-JP" dirty="0"/>
              <a:t>Arch</a:t>
            </a:r>
            <a:r>
              <a:rPr lang="ja-JP" altLang="en-US" dirty="0"/>
              <a:t>連携による効率的な標準レジオペレーション</a:t>
            </a:r>
            <a:endParaRPr kumimoji="1" lang="ja-JP" altLang="en-US" dirty="0"/>
          </a:p>
        </p:txBody>
      </p:sp>
      <p:sp>
        <p:nvSpPr>
          <p:cNvPr id="27" name="ホームベース 26"/>
          <p:cNvSpPr/>
          <p:nvPr/>
        </p:nvSpPr>
        <p:spPr>
          <a:xfrm>
            <a:off x="929012" y="1530256"/>
            <a:ext cx="1222778" cy="377198"/>
          </a:xfrm>
          <a:prstGeom prst="homePlate">
            <a:avLst/>
          </a:prstGeom>
          <a:solidFill>
            <a:srgbClr val="6785C1"/>
          </a:solidFill>
          <a:ln w="25400" cap="flat" cmpd="sng" algn="ctr">
            <a:no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1.</a:t>
            </a: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ポイント</a:t>
            </a:r>
            <a:endPar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選択</a:t>
            </a:r>
          </a:p>
        </p:txBody>
      </p:sp>
      <p:sp>
        <p:nvSpPr>
          <p:cNvPr id="28" name="山形 27"/>
          <p:cNvSpPr/>
          <p:nvPr/>
        </p:nvSpPr>
        <p:spPr>
          <a:xfrm>
            <a:off x="2033347" y="1530256"/>
            <a:ext cx="1367419" cy="377198"/>
          </a:xfrm>
          <a:prstGeom prst="chevron">
            <a:avLst/>
          </a:prstGeom>
          <a:solidFill>
            <a:srgbClr val="6785C1"/>
          </a:solidFill>
          <a:ln w="25400" cap="flat" cmpd="sng" algn="ctr">
            <a:no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2.</a:t>
            </a: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入力方法選択</a:t>
            </a:r>
          </a:p>
        </p:txBody>
      </p:sp>
      <p:sp>
        <p:nvSpPr>
          <p:cNvPr id="29" name="山形 28"/>
          <p:cNvSpPr/>
          <p:nvPr/>
        </p:nvSpPr>
        <p:spPr>
          <a:xfrm>
            <a:off x="3282322" y="1530256"/>
            <a:ext cx="2485355" cy="377198"/>
          </a:xfrm>
          <a:prstGeom prst="chevron">
            <a:avLst/>
          </a:prstGeom>
          <a:solidFill>
            <a:srgbClr val="6785C1"/>
          </a:solidFill>
          <a:ln w="25400" cap="flat" cmpd="sng" algn="ctr">
            <a:no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3.</a:t>
            </a: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カードリード</a:t>
            </a:r>
          </a:p>
        </p:txBody>
      </p:sp>
      <p:sp>
        <p:nvSpPr>
          <p:cNvPr id="30" name="山形 29"/>
          <p:cNvSpPr/>
          <p:nvPr/>
        </p:nvSpPr>
        <p:spPr>
          <a:xfrm>
            <a:off x="5668619" y="1530256"/>
            <a:ext cx="2506327" cy="377198"/>
          </a:xfrm>
          <a:prstGeom prst="chevron">
            <a:avLst/>
          </a:prstGeom>
          <a:solidFill>
            <a:srgbClr val="6785C1"/>
          </a:solidFill>
          <a:ln w="25400" cap="flat" cmpd="sng" algn="ctr">
            <a:no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4.</a:t>
            </a: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会員情報照会</a:t>
            </a:r>
          </a:p>
        </p:txBody>
      </p:sp>
      <p:sp>
        <p:nvSpPr>
          <p:cNvPr id="31" name="山形 30"/>
          <p:cNvSpPr/>
          <p:nvPr/>
        </p:nvSpPr>
        <p:spPr>
          <a:xfrm>
            <a:off x="8072536" y="1530256"/>
            <a:ext cx="1336875" cy="377198"/>
          </a:xfrm>
          <a:prstGeom prst="chevron">
            <a:avLst/>
          </a:prstGeom>
          <a:solidFill>
            <a:srgbClr val="6785C1"/>
          </a:solidFill>
          <a:ln w="25400" cap="flat" cmpd="sng" algn="ctr">
            <a:noFill/>
            <a:prstDash val="solid"/>
          </a:ln>
          <a:effectLst/>
        </p:spPr>
        <p:txBody>
          <a:bodyPr rtlCol="0"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5.</a:t>
            </a:r>
            <a:r>
              <a:rPr kumimoji="1" lang="ja-JP" altLang="en-US"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業務選択</a:t>
            </a:r>
            <a:endParaRPr kumimoji="1" lang="en-US" altLang="ja-JP" sz="12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p:txBody>
      </p:sp>
      <p:pic>
        <p:nvPicPr>
          <p:cNvPr id="32" name="図 31"/>
          <p:cNvPicPr/>
          <p:nvPr/>
        </p:nvPicPr>
        <p:blipFill>
          <a:blip r:embed="rId2" cstate="print">
            <a:extLst>
              <a:ext uri="{28A0092B-C50C-407E-A947-70E740481C1C}">
                <a14:useLocalDpi xmlns:a14="http://schemas.microsoft.com/office/drawing/2010/main" val="0"/>
              </a:ext>
            </a:extLst>
          </a:blip>
          <a:stretch>
            <a:fillRect/>
          </a:stretch>
        </p:blipFill>
        <p:spPr>
          <a:xfrm>
            <a:off x="8151151" y="2016890"/>
            <a:ext cx="1051586" cy="1805285"/>
          </a:xfrm>
          <a:prstGeom prst="rect">
            <a:avLst/>
          </a:prstGeom>
          <a:ln>
            <a:solidFill>
              <a:srgbClr val="404040"/>
            </a:solidFill>
          </a:ln>
        </p:spPr>
      </p:pic>
      <p:grpSp>
        <p:nvGrpSpPr>
          <p:cNvPr id="33" name="グループ化 32"/>
          <p:cNvGrpSpPr/>
          <p:nvPr/>
        </p:nvGrpSpPr>
        <p:grpSpPr>
          <a:xfrm>
            <a:off x="5560998" y="2029768"/>
            <a:ext cx="2694849" cy="3921979"/>
            <a:chOff x="6950369" y="2242071"/>
            <a:chExt cx="2694849" cy="3921979"/>
          </a:xfrm>
        </p:grpSpPr>
        <p:pic>
          <p:nvPicPr>
            <p:cNvPr id="34" name="図 33"/>
            <p:cNvPicPr/>
            <p:nvPr/>
          </p:nvPicPr>
          <p:blipFill>
            <a:blip r:embed="rId3" cstate="print">
              <a:extLst>
                <a:ext uri="{28A0092B-C50C-407E-A947-70E740481C1C}">
                  <a14:useLocalDpi xmlns:a14="http://schemas.microsoft.com/office/drawing/2010/main" val="0"/>
                </a:ext>
              </a:extLst>
            </a:blip>
            <a:stretch>
              <a:fillRect/>
            </a:stretch>
          </p:blipFill>
          <p:spPr>
            <a:xfrm>
              <a:off x="6950369" y="2242071"/>
              <a:ext cx="2403917" cy="3921979"/>
            </a:xfrm>
            <a:prstGeom prst="rect">
              <a:avLst/>
            </a:prstGeom>
            <a:ln w="12700">
              <a:solidFill>
                <a:srgbClr val="404040"/>
              </a:solidFill>
            </a:ln>
          </p:spPr>
        </p:pic>
        <p:pic>
          <p:nvPicPr>
            <p:cNvPr id="35" name="図 34"/>
            <p:cNvPicPr/>
            <p:nvPr/>
          </p:nvPicPr>
          <p:blipFill rotWithShape="1">
            <a:blip r:embed="rId3" cstate="print">
              <a:extLst>
                <a:ext uri="{28A0092B-C50C-407E-A947-70E740481C1C}">
                  <a14:useLocalDpi xmlns:a14="http://schemas.microsoft.com/office/drawing/2010/main" val="0"/>
                </a:ext>
              </a:extLst>
            </a:blip>
            <a:srcRect l="61456" t="23269" r="189" b="70902"/>
            <a:stretch/>
          </p:blipFill>
          <p:spPr>
            <a:xfrm>
              <a:off x="8421915" y="4055594"/>
              <a:ext cx="922020" cy="228600"/>
            </a:xfrm>
            <a:prstGeom prst="rect">
              <a:avLst/>
            </a:prstGeom>
            <a:ln w="12700">
              <a:noFill/>
            </a:ln>
          </p:spPr>
        </p:pic>
        <p:sp>
          <p:nvSpPr>
            <p:cNvPr id="36" name="テキスト ボックス 35"/>
            <p:cNvSpPr txBox="1"/>
            <p:nvPr/>
          </p:nvSpPr>
          <p:spPr>
            <a:xfrm>
              <a:off x="8650072" y="4022584"/>
              <a:ext cx="995146" cy="261610"/>
            </a:xfrm>
            <a:prstGeom prst="rect">
              <a:avLst/>
            </a:prstGeom>
            <a:noFill/>
          </p:spPr>
          <p:txBody>
            <a:bodyPr wrap="square" rtlCol="0">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dirty="0" smtClean="0">
                  <a:ln>
                    <a:noFill/>
                  </a:ln>
                  <a:solidFill>
                    <a:srgbClr val="0070C0"/>
                  </a:solidFill>
                  <a:effectLst/>
                  <a:uLnTx/>
                  <a:uFillTx/>
                  <a:latin typeface="HGSｺﾞｼｯｸM" panose="020B0600000000000000" pitchFamily="50" charset="-128"/>
                  <a:ea typeface="HGSｺﾞｼｯｸM" panose="020B0600000000000000" pitchFamily="50" charset="-128"/>
                </a:rPr>
                <a:t>ゴールド</a:t>
              </a:r>
            </a:p>
          </p:txBody>
        </p:sp>
        <p:pic>
          <p:nvPicPr>
            <p:cNvPr id="37" name="図 36"/>
            <p:cNvPicPr/>
            <p:nvPr/>
          </p:nvPicPr>
          <p:blipFill rotWithShape="1">
            <a:blip r:embed="rId3" cstate="print">
              <a:extLst>
                <a:ext uri="{28A0092B-C50C-407E-A947-70E740481C1C}">
                  <a14:useLocalDpi xmlns:a14="http://schemas.microsoft.com/office/drawing/2010/main" val="0"/>
                </a:ext>
              </a:extLst>
            </a:blip>
            <a:srcRect l="30391" t="38424" r="34449" b="56064"/>
            <a:stretch/>
          </p:blipFill>
          <p:spPr>
            <a:xfrm>
              <a:off x="8498736" y="4356307"/>
              <a:ext cx="845199" cy="216140"/>
            </a:xfrm>
            <a:prstGeom prst="rect">
              <a:avLst/>
            </a:prstGeom>
            <a:ln w="12700">
              <a:noFill/>
            </a:ln>
          </p:spPr>
        </p:pic>
        <p:sp>
          <p:nvSpPr>
            <p:cNvPr id="38" name="テキスト ボックス 37"/>
            <p:cNvSpPr txBox="1"/>
            <p:nvPr/>
          </p:nvSpPr>
          <p:spPr>
            <a:xfrm>
              <a:off x="8849995" y="4317204"/>
              <a:ext cx="532028" cy="261610"/>
            </a:xfrm>
            <a:prstGeom prst="rect">
              <a:avLst/>
            </a:prstGeom>
            <a:noFill/>
          </p:spPr>
          <p:txBody>
            <a:bodyPr wrap="square" rtlCol="0">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050" b="1" i="0" u="none" strike="noStrike" kern="0" cap="none" spc="0" normalizeH="0" baseline="0" noProof="0" dirty="0" smtClean="0">
                  <a:ln>
                    <a:noFill/>
                  </a:ln>
                  <a:solidFill>
                    <a:srgbClr val="0070C0"/>
                  </a:solidFill>
                  <a:effectLst/>
                  <a:uLnTx/>
                  <a:uFillTx/>
                  <a:latin typeface="HGSｺﾞｼｯｸM" panose="020B0600000000000000" pitchFamily="50" charset="-128"/>
                  <a:ea typeface="HGSｺﾞｼｯｸM" panose="020B0600000000000000" pitchFamily="50" charset="-128"/>
                </a:rPr>
                <a:t>不可</a:t>
              </a:r>
            </a:p>
          </p:txBody>
        </p:sp>
      </p:grpSp>
      <p:pic>
        <p:nvPicPr>
          <p:cNvPr id="39" name="図 38"/>
          <p:cNvPicPr>
            <a:picLocks noChangeAspect="1"/>
          </p:cNvPicPr>
          <p:nvPr/>
        </p:nvPicPr>
        <p:blipFill>
          <a:blip r:embed="rId4"/>
          <a:stretch>
            <a:fillRect/>
          </a:stretch>
        </p:blipFill>
        <p:spPr>
          <a:xfrm>
            <a:off x="929012" y="2024347"/>
            <a:ext cx="4433634" cy="1938146"/>
          </a:xfrm>
          <a:prstGeom prst="rect">
            <a:avLst/>
          </a:prstGeom>
        </p:spPr>
      </p:pic>
      <p:pic>
        <p:nvPicPr>
          <p:cNvPr id="40" name="図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76399" y="5052290"/>
            <a:ext cx="564612" cy="1243674"/>
          </a:xfrm>
          <a:prstGeom prst="rect">
            <a:avLst/>
          </a:prstGeom>
        </p:spPr>
      </p:pic>
      <p:pic>
        <p:nvPicPr>
          <p:cNvPr id="41" name="図 4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34579">
            <a:off x="1179653" y="5644982"/>
            <a:ext cx="526125" cy="534282"/>
          </a:xfrm>
          <a:prstGeom prst="rect">
            <a:avLst/>
          </a:prstGeom>
        </p:spPr>
      </p:pic>
      <p:sp>
        <p:nvSpPr>
          <p:cNvPr id="42" name="角丸四角形 41"/>
          <p:cNvSpPr/>
          <p:nvPr/>
        </p:nvSpPr>
        <p:spPr>
          <a:xfrm>
            <a:off x="313167" y="3892903"/>
            <a:ext cx="2457451" cy="683625"/>
          </a:xfrm>
          <a:prstGeom prst="roundRe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会員情報を登録いただくと</a:t>
            </a:r>
            <a:endParaRPr kumimoji="1" lang="en-US" altLang="ja-JP"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ポイントが利用できます</a:t>
            </a:r>
          </a:p>
        </p:txBody>
      </p:sp>
      <p:sp>
        <p:nvSpPr>
          <p:cNvPr id="43" name="二等辺三角形 42"/>
          <p:cNvSpPr/>
          <p:nvPr/>
        </p:nvSpPr>
        <p:spPr>
          <a:xfrm rot="11499641">
            <a:off x="969096" y="4496087"/>
            <a:ext cx="159400" cy="565588"/>
          </a:xfrm>
          <a:prstGeom prst="triangle">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endParaRPr>
          </a:p>
        </p:txBody>
      </p:sp>
      <p:sp>
        <p:nvSpPr>
          <p:cNvPr id="44" name="二等辺三角形 43"/>
          <p:cNvSpPr/>
          <p:nvPr/>
        </p:nvSpPr>
        <p:spPr>
          <a:xfrm rot="14249847">
            <a:off x="1307657" y="4850883"/>
            <a:ext cx="159400" cy="597413"/>
          </a:xfrm>
          <a:prstGeom prst="triangle">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endParaRPr>
          </a:p>
        </p:txBody>
      </p:sp>
      <p:sp>
        <p:nvSpPr>
          <p:cNvPr id="45" name="角丸四角形 44"/>
          <p:cNvSpPr/>
          <p:nvPr/>
        </p:nvSpPr>
        <p:spPr>
          <a:xfrm>
            <a:off x="1418397" y="4664314"/>
            <a:ext cx="2444859" cy="531475"/>
          </a:xfrm>
          <a:prstGeom prst="roundRe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5000P</a:t>
            </a: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お持ちですが</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ポイントを利用しますか？</a:t>
            </a:r>
          </a:p>
        </p:txBody>
      </p:sp>
      <p:sp>
        <p:nvSpPr>
          <p:cNvPr id="46" name="角丸四角形 45"/>
          <p:cNvSpPr/>
          <p:nvPr/>
        </p:nvSpPr>
        <p:spPr>
          <a:xfrm>
            <a:off x="1694629" y="5371117"/>
            <a:ext cx="1970195" cy="749145"/>
          </a:xfrm>
          <a:prstGeom prst="roundRe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お客様は現在</a:t>
            </a:r>
            <a:endParaRPr kumimoji="1" lang="en-US" altLang="ja-JP"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rPr>
              <a:t>ゴールドランクです</a:t>
            </a:r>
          </a:p>
        </p:txBody>
      </p:sp>
      <p:sp>
        <p:nvSpPr>
          <p:cNvPr id="47" name="二等辺三角形 46"/>
          <p:cNvSpPr/>
          <p:nvPr/>
        </p:nvSpPr>
        <p:spPr>
          <a:xfrm rot="17094265">
            <a:off x="1428694" y="5232453"/>
            <a:ext cx="159400" cy="597413"/>
          </a:xfrm>
          <a:prstGeom prst="triangle">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smtClean="0">
              <a:ln>
                <a:noFill/>
              </a:ln>
              <a:solidFill>
                <a:srgbClr val="404040">
                  <a:lumMod val="75000"/>
                </a:srgbClr>
              </a:solidFill>
              <a:effectLst/>
              <a:uLnTx/>
              <a:uFillTx/>
              <a:latin typeface="Meiryo UI" panose="020B0604030504040204" pitchFamily="50" charset="-128"/>
              <a:ea typeface="Meiryo UI" panose="020B0604030504040204" pitchFamily="50" charset="-128"/>
              <a:cs typeface="+mn-cs"/>
            </a:endParaRPr>
          </a:p>
        </p:txBody>
      </p:sp>
      <p:pic>
        <p:nvPicPr>
          <p:cNvPr id="48" name="図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6594" y="5288761"/>
            <a:ext cx="403696" cy="1007203"/>
          </a:xfrm>
          <a:prstGeom prst="rect">
            <a:avLst/>
          </a:prstGeom>
        </p:spPr>
      </p:pic>
      <p:sp>
        <p:nvSpPr>
          <p:cNvPr id="49" name="雲形吹き出し 48"/>
          <p:cNvSpPr/>
          <p:nvPr/>
        </p:nvSpPr>
        <p:spPr>
          <a:xfrm>
            <a:off x="4063597" y="4358519"/>
            <a:ext cx="1193421" cy="895281"/>
          </a:xfrm>
          <a:prstGeom prst="cloudCallout">
            <a:avLst>
              <a:gd name="adj1" fmla="val -34150"/>
              <a:gd name="adj2" fmla="val 61363"/>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オトクだし会員登録</a:t>
            </a:r>
            <a:endPar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404040">
                    <a:lumMod val="75000"/>
                  </a:srgbClr>
                </a:solidFill>
                <a:effectLst/>
                <a:uLnTx/>
                <a:uFillTx/>
                <a:latin typeface="Meiryo UI"/>
                <a:ea typeface="Meiryo UI"/>
                <a:cs typeface="+mn-cs"/>
              </a:rPr>
              <a:t>しよう！</a:t>
            </a:r>
            <a:endParaRPr kumimoji="1" lang="en-US" altLang="ja-JP" sz="1400" b="0" i="0" u="none" strike="noStrike" kern="0" cap="none" spc="0" normalizeH="0" baseline="0" noProof="0" dirty="0" smtClean="0">
              <a:ln>
                <a:noFill/>
              </a:ln>
              <a:solidFill>
                <a:srgbClr val="404040">
                  <a:lumMod val="75000"/>
                </a:srgbClr>
              </a:solidFill>
              <a:effectLst/>
              <a:uLnTx/>
              <a:uFillTx/>
              <a:latin typeface="Meiryo UI"/>
              <a:ea typeface="Meiryo UI"/>
              <a:cs typeface="+mn-cs"/>
            </a:endParaRPr>
          </a:p>
        </p:txBody>
      </p:sp>
      <p:sp>
        <p:nvSpPr>
          <p:cNvPr id="50" name="コンテンツ プレースホルダー 10"/>
          <p:cNvSpPr txBox="1">
            <a:spLocks/>
          </p:cNvSpPr>
          <p:nvPr/>
        </p:nvSpPr>
        <p:spPr>
          <a:xfrm>
            <a:off x="139903" y="777411"/>
            <a:ext cx="9623250" cy="342161"/>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r>
              <a:rPr lang="en-US" altLang="ja-JP" sz="1800" dirty="0">
                <a:solidFill>
                  <a:schemeClr val="tx1"/>
                </a:solidFill>
                <a:latin typeface="Meiryo UI" panose="020B0604030504040204" pitchFamily="50" charset="-128"/>
                <a:ea typeface="Meiryo UI" panose="020B0604030504040204" pitchFamily="50" charset="-128"/>
              </a:rPr>
              <a:t>Arch</a:t>
            </a:r>
            <a:r>
              <a:rPr lang="ja-JP" altLang="en-US" sz="1800" dirty="0">
                <a:solidFill>
                  <a:schemeClr val="tx1"/>
                </a:solidFill>
                <a:latin typeface="Meiryo UI" panose="020B0604030504040204" pitchFamily="50" charset="-128"/>
                <a:ea typeface="Meiryo UI" panose="020B0604030504040204" pitchFamily="50" charset="-128"/>
              </a:rPr>
              <a:t>端末に</a:t>
            </a:r>
            <a:r>
              <a:rPr lang="ja-JP" altLang="en-US" sz="1800" b="1" dirty="0">
                <a:solidFill>
                  <a:srgbClr val="0070C0"/>
                </a:solidFill>
                <a:latin typeface="Meiryo UI" panose="020B0604030504040204" pitchFamily="50" charset="-128"/>
                <a:ea typeface="Meiryo UI" panose="020B0604030504040204" pitchFamily="50" charset="-128"/>
              </a:rPr>
              <a:t>会員番号を読み込むと会員様のポイント情報が表示</a:t>
            </a:r>
            <a:r>
              <a:rPr lang="ja-JP" altLang="en-US" sz="1800" dirty="0">
                <a:solidFill>
                  <a:schemeClr val="tx1"/>
                </a:solidFill>
                <a:latin typeface="Meiryo UI" panose="020B0604030504040204" pitchFamily="50" charset="-128"/>
                <a:ea typeface="Meiryo UI" panose="020B0604030504040204" pitchFamily="50" charset="-128"/>
              </a:rPr>
              <a:t>されます。</a:t>
            </a:r>
            <a:br>
              <a:rPr lang="ja-JP" altLang="en-US"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店員様がレジオペレーションをしながら、ストレスなく自然にお客様へのお声かけができます。</a:t>
            </a:r>
          </a:p>
        </p:txBody>
      </p:sp>
    </p:spTree>
    <p:extLst>
      <p:ext uri="{BB962C8B-B14F-4D97-AF65-F5344CB8AC3E}">
        <p14:creationId xmlns:p14="http://schemas.microsoft.com/office/powerpoint/2010/main" val="121998878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sz="1800" b="0" dirty="0" smtClean="0"/>
              <a:t>②</a:t>
            </a:r>
            <a:r>
              <a:rPr lang="ja-JP" altLang="en-US" sz="1800" b="0" dirty="0"/>
              <a:t>豊富な</a:t>
            </a:r>
            <a:r>
              <a:rPr lang="en-US" altLang="ja-JP" sz="1800" b="0" dirty="0"/>
              <a:t>API</a:t>
            </a:r>
            <a:r>
              <a:rPr lang="ja-JP" altLang="en-US" sz="1800" b="0" dirty="0" smtClean="0"/>
              <a:t>アーキテクチャー</a:t>
            </a:r>
            <a:r>
              <a:rPr lang="en-US" altLang="ja-JP" sz="1800" b="0" dirty="0" smtClean="0"/>
              <a:t/>
            </a:r>
            <a:br>
              <a:rPr lang="en-US" altLang="ja-JP" sz="1800" b="0" dirty="0" smtClean="0"/>
            </a:br>
            <a:r>
              <a:rPr lang="en-US" altLang="ja-JP" sz="2700" dirty="0" smtClean="0"/>
              <a:t>【</a:t>
            </a:r>
            <a:r>
              <a:rPr lang="ja-JP" altLang="en-US" sz="2700" dirty="0" smtClean="0"/>
              <a:t>西日本旅客鉄道様</a:t>
            </a:r>
            <a:r>
              <a:rPr lang="en-US" altLang="ja-JP" sz="2700" dirty="0" smtClean="0"/>
              <a:t>】</a:t>
            </a:r>
            <a:r>
              <a:rPr lang="ja-JP" altLang="en-US" sz="2700" dirty="0"/>
              <a:t>スタンプラリーキャンペーン活用</a:t>
            </a:r>
            <a:r>
              <a:rPr lang="ja-JP" altLang="en-US" sz="2700" dirty="0" smtClean="0"/>
              <a:t>（</a:t>
            </a:r>
            <a:r>
              <a:rPr lang="en-US" altLang="ja-JP" sz="2700" dirty="0" smtClean="0"/>
              <a:t>2/2</a:t>
            </a:r>
            <a:r>
              <a:rPr lang="ja-JP" altLang="en-US" sz="2700" dirty="0" smtClean="0"/>
              <a:t>）</a:t>
            </a:r>
            <a:endParaRPr kumimoji="1" lang="ja-JP" altLang="en-US" dirty="0"/>
          </a:p>
        </p:txBody>
      </p:sp>
      <p:sp>
        <p:nvSpPr>
          <p:cNvPr id="123" name="フローチャート: 抜出し 122"/>
          <p:cNvSpPr/>
          <p:nvPr/>
        </p:nvSpPr>
        <p:spPr>
          <a:xfrm rot="2155101">
            <a:off x="6761484" y="4858663"/>
            <a:ext cx="192756" cy="512069"/>
          </a:xfrm>
          <a:prstGeom prst="flowChartExtra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pic>
        <p:nvPicPr>
          <p:cNvPr id="124" name="図 123">
            <a:extLst>
              <a:ext uri="{FF2B5EF4-FFF2-40B4-BE49-F238E27FC236}">
                <a16:creationId xmlns:a16="http://schemas.microsoft.com/office/drawing/2014/main" id="{585810FC-35F9-4988-AB49-DE031FD8BFAA}"/>
              </a:ext>
            </a:extLst>
          </p:cNvPr>
          <p:cNvPicPr>
            <a:picLocks noChangeAspect="1"/>
          </p:cNvPicPr>
          <p:nvPr/>
        </p:nvPicPr>
        <p:blipFill>
          <a:blip r:embed="rId2"/>
          <a:stretch>
            <a:fillRect/>
          </a:stretch>
        </p:blipFill>
        <p:spPr>
          <a:xfrm>
            <a:off x="3614062" y="3339063"/>
            <a:ext cx="1221765" cy="2241027"/>
          </a:xfrm>
          <a:prstGeom prst="rect">
            <a:avLst/>
          </a:prstGeom>
          <a:solidFill>
            <a:srgbClr val="FFFFFF">
              <a:lumMod val="65000"/>
            </a:srgbClr>
          </a:solidFill>
          <a:ln>
            <a:solidFill>
              <a:srgbClr val="FFFFFF">
                <a:lumMod val="75000"/>
              </a:srgbClr>
            </a:solidFill>
          </a:ln>
        </p:spPr>
      </p:pic>
      <p:sp>
        <p:nvSpPr>
          <p:cNvPr id="125" name="フローチャート: 抜出し 124"/>
          <p:cNvSpPr/>
          <p:nvPr/>
        </p:nvSpPr>
        <p:spPr>
          <a:xfrm rot="2155101">
            <a:off x="3841927" y="4927294"/>
            <a:ext cx="192756" cy="512069"/>
          </a:xfrm>
          <a:prstGeom prst="flowChartExtra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26" name="フローチャート: 抜出し 125"/>
          <p:cNvSpPr/>
          <p:nvPr/>
        </p:nvSpPr>
        <p:spPr>
          <a:xfrm rot="2155101">
            <a:off x="646405" y="4927295"/>
            <a:ext cx="192756" cy="512069"/>
          </a:xfrm>
          <a:prstGeom prst="flowChartExtract">
            <a:avLst/>
          </a:prstGeom>
          <a:solidFill>
            <a:srgbClr val="E6B600">
              <a:lumMod val="20000"/>
              <a:lumOff val="8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27" name="正方形/長方形 126"/>
          <p:cNvSpPr/>
          <p:nvPr/>
        </p:nvSpPr>
        <p:spPr>
          <a:xfrm>
            <a:off x="513317" y="976486"/>
            <a:ext cx="8812676" cy="665314"/>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25880">
              <a:defRPr/>
            </a:pPr>
            <a:endParaRPr kumimoji="1" lang="ja-JP" altLang="en-US" sz="1822" kern="0" smtClean="0">
              <a:solidFill>
                <a:srgbClr val="FFFFFF"/>
              </a:solidFill>
              <a:latin typeface="Meiryo UI"/>
            </a:endParaRPr>
          </a:p>
        </p:txBody>
      </p:sp>
      <p:sp>
        <p:nvSpPr>
          <p:cNvPr id="128" name="コンテンツ プレースホルダー 2"/>
          <p:cNvSpPr txBox="1">
            <a:spLocks/>
          </p:cNvSpPr>
          <p:nvPr/>
        </p:nvSpPr>
        <p:spPr>
          <a:xfrm>
            <a:off x="89885" y="709978"/>
            <a:ext cx="2226885" cy="471387"/>
          </a:xfrm>
          <a:prstGeom prst="rect">
            <a:avLst/>
          </a:prstGeom>
        </p:spPr>
        <p:txBody>
          <a:bodyPr lIns="168048" tIns="42012" rIns="84024" bIns="42012">
            <a:noAutofit/>
          </a:bodyPr>
          <a:lstStyle>
            <a:lvl1pPr marL="285750" marR="0" indent="-285750" algn="l" defTabSz="420121" rtl="0" eaLnBrk="1" fontAlgn="auto" latinLnBrk="0" hangingPunct="1">
              <a:lnSpc>
                <a:spcPct val="100000"/>
              </a:lnSpc>
              <a:spcBef>
                <a:spcPts val="600"/>
              </a:spcBef>
              <a:spcAft>
                <a:spcPts val="0"/>
              </a:spcAft>
              <a:buClrTx/>
              <a:buSzTx/>
              <a:buFont typeface="Arial" panose="020B0604020202020204" pitchFamily="34" charset="0"/>
              <a:buChar char="•"/>
              <a:tabLst/>
              <a:defRPr kumimoji="1" sz="1600" kern="1200">
                <a:solidFill>
                  <a:schemeClr val="tx1"/>
                </a:solidFill>
                <a:latin typeface="Segoe UI" panose="020B0502040204020203" pitchFamily="34" charset="0"/>
                <a:ea typeface="Meiryo UI" panose="020B0604030504040204" pitchFamily="50" charset="-128"/>
                <a:cs typeface="Segoe UI" panose="020B0502040204020203" pitchFamily="34" charset="0"/>
              </a:defRPr>
            </a:lvl1pPr>
            <a:lvl2pPr marL="840242" indent="-420121" algn="l" defTabSz="484862" rtl="0" eaLnBrk="1" fontAlgn="base" hangingPunct="1">
              <a:spcBef>
                <a:spcPct val="20000"/>
              </a:spcBef>
              <a:spcAft>
                <a:spcPct val="0"/>
              </a:spcAft>
              <a:buFont typeface="+mj-lt"/>
              <a:buAutoNum type="arabicPeriod"/>
              <a:defRPr kumimoji="1" sz="1600" kern="1200">
                <a:solidFill>
                  <a:schemeClr val="tx1">
                    <a:lumMod val="65000"/>
                    <a:lumOff val="35000"/>
                  </a:schemeClr>
                </a:solidFill>
                <a:latin typeface="Arial"/>
                <a:ea typeface="+mn-ea"/>
                <a:cs typeface="Arial"/>
              </a:defRPr>
            </a:lvl2pPr>
            <a:lvl3pPr marL="1260363" indent="-42012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3pPr>
            <a:lvl4pPr marL="1575454" indent="-31509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4pPr>
            <a:lvl5pPr marL="1995575" indent="-315091" algn="l" defTabSz="484862" rtl="0" eaLnBrk="1" fontAlgn="base" hangingPunct="1">
              <a:spcBef>
                <a:spcPct val="20000"/>
              </a:spcBef>
              <a:spcAft>
                <a:spcPct val="0"/>
              </a:spcAft>
              <a:buFont typeface="+mj-lt"/>
              <a:buAutoNum type="arabicPeriod"/>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l" defTabSz="420121"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sz="1800" b="1" i="0" u="none" strike="noStrike" kern="1200" cap="none" spc="0" normalizeH="0" baseline="0" noProof="0" dirty="0" smtClean="0">
                <a:ln>
                  <a:noFill/>
                </a:ln>
                <a:solidFill>
                  <a:srgbClr val="404040"/>
                </a:solidFill>
                <a:effectLst/>
                <a:uLnTx/>
                <a:uFillTx/>
                <a:latin typeface="Segoe UI" panose="020B0502040204020203" pitchFamily="34" charset="0"/>
                <a:ea typeface="Meiryo UI" panose="020B0604030504040204" pitchFamily="50" charset="-128"/>
                <a:cs typeface="Segoe UI" panose="020B0502040204020203" pitchFamily="34" charset="0"/>
              </a:rPr>
              <a:t>ご活用サービス</a:t>
            </a:r>
            <a:endParaRPr kumimoji="1" lang="ja-JP" altLang="en-US" sz="1800" b="1" i="0" u="none" strike="noStrike" kern="1200" cap="none" spc="0" normalizeH="0" baseline="0" noProof="0" dirty="0">
              <a:ln>
                <a:noFill/>
              </a:ln>
              <a:solidFill>
                <a:srgbClr val="404040"/>
              </a:solidFill>
              <a:effectLst/>
              <a:uLnTx/>
              <a:uFillTx/>
              <a:latin typeface="Segoe UI" panose="020B0502040204020203" pitchFamily="34" charset="0"/>
              <a:ea typeface="Meiryo UI" panose="020B0604030504040204" pitchFamily="50" charset="-128"/>
              <a:cs typeface="Segoe UI" panose="020B0502040204020203" pitchFamily="34" charset="0"/>
            </a:endParaRPr>
          </a:p>
        </p:txBody>
      </p:sp>
      <p:pic>
        <p:nvPicPr>
          <p:cNvPr id="129" name="図 128">
            <a:extLst>
              <a:ext uri="{FF2B5EF4-FFF2-40B4-BE49-F238E27FC236}">
                <a16:creationId xmlns:a16="http://schemas.microsoft.com/office/drawing/2014/main" id="{BE7F4A9C-66EC-4D98-A84C-BB61D149B5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6911" y="866377"/>
            <a:ext cx="1983223" cy="885532"/>
          </a:xfrm>
          <a:prstGeom prst="rect">
            <a:avLst/>
          </a:prstGeom>
        </p:spPr>
      </p:pic>
      <p:sp>
        <p:nvSpPr>
          <p:cNvPr id="130" name="正方形/長方形 129">
            <a:extLst>
              <a:ext uri="{FF2B5EF4-FFF2-40B4-BE49-F238E27FC236}">
                <a16:creationId xmlns:a16="http://schemas.microsoft.com/office/drawing/2014/main" id="{5DC049F4-88C3-43D6-BF42-096B96F5EB2B}"/>
              </a:ext>
            </a:extLst>
          </p:cNvPr>
          <p:cNvSpPr/>
          <p:nvPr/>
        </p:nvSpPr>
        <p:spPr bwMode="auto">
          <a:xfrm>
            <a:off x="8300029" y="785213"/>
            <a:ext cx="1323704" cy="240497"/>
          </a:xfrm>
          <a:prstGeom prst="rect">
            <a:avLst/>
          </a:prstGeom>
          <a:solidFill>
            <a:srgbClr val="FFFFFF"/>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1200" kern="0" dirty="0" smtClean="0">
                <a:solidFill>
                  <a:srgbClr val="FF0000"/>
                </a:solidFill>
                <a:latin typeface="Segoe UI" panose="020B0502040204020203" pitchFamily="34" charset="0"/>
                <a:ea typeface="メイリオ" panose="020B0604030504040204" pitchFamily="50" charset="-128"/>
                <a:cs typeface="Segoe UI" panose="020B0502040204020203" pitchFamily="34" charset="0"/>
              </a:rPr>
              <a:t>特許出願準備中</a:t>
            </a:r>
          </a:p>
        </p:txBody>
      </p:sp>
      <p:pic>
        <p:nvPicPr>
          <p:cNvPr id="131" name="図 130">
            <a:extLst>
              <a:ext uri="{FF2B5EF4-FFF2-40B4-BE49-F238E27FC236}">
                <a16:creationId xmlns:a16="http://schemas.microsoft.com/office/drawing/2014/main" id="{ED96175D-0A67-4DC3-BEFF-84CD4BB29B46}"/>
              </a:ext>
            </a:extLst>
          </p:cNvPr>
          <p:cNvPicPr>
            <a:picLocks noChangeAspect="1"/>
          </p:cNvPicPr>
          <p:nvPr/>
        </p:nvPicPr>
        <p:blipFill>
          <a:blip r:embed="rId4"/>
          <a:stretch>
            <a:fillRect/>
          </a:stretch>
        </p:blipFill>
        <p:spPr>
          <a:xfrm>
            <a:off x="1673797" y="3356977"/>
            <a:ext cx="1235444" cy="2223113"/>
          </a:xfrm>
          <a:prstGeom prst="rect">
            <a:avLst/>
          </a:prstGeom>
          <a:solidFill>
            <a:srgbClr val="FFFFFF">
              <a:lumMod val="65000"/>
            </a:srgbClr>
          </a:solidFill>
          <a:ln>
            <a:solidFill>
              <a:srgbClr val="FFFFFF">
                <a:lumMod val="75000"/>
              </a:srgbClr>
            </a:solidFill>
          </a:ln>
        </p:spPr>
      </p:pic>
      <p:sp>
        <p:nvSpPr>
          <p:cNvPr id="132" name="正方形/長方形 131">
            <a:extLst>
              <a:ext uri="{FF2B5EF4-FFF2-40B4-BE49-F238E27FC236}">
                <a16:creationId xmlns:a16="http://schemas.microsoft.com/office/drawing/2014/main" id="{176953C4-9393-44D0-AA50-9CD9671E2499}"/>
              </a:ext>
            </a:extLst>
          </p:cNvPr>
          <p:cNvSpPr/>
          <p:nvPr/>
        </p:nvSpPr>
        <p:spPr bwMode="auto">
          <a:xfrm>
            <a:off x="513317" y="1731119"/>
            <a:ext cx="2870415" cy="524736"/>
          </a:xfrm>
          <a:prstGeom prst="rect">
            <a:avLst/>
          </a:prstGeom>
          <a:solidFill>
            <a:srgbClr val="FFFFFF"/>
          </a:solidFill>
          <a:ln w="9525" cap="flat" cmpd="sng" algn="ctr">
            <a:solidFill>
              <a:srgbClr val="FFFFFF">
                <a:lumMod val="5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1600" kern="0" dirty="0" smtClean="0">
                <a:solidFill>
                  <a:srgbClr val="1C1C1C"/>
                </a:solidFill>
                <a:latin typeface="Meiryo UI"/>
                <a:cs typeface="Segoe UI" panose="020B0502040204020203" pitchFamily="34" charset="0"/>
              </a:rPr>
              <a:t>①マイグル</a:t>
            </a:r>
            <a:r>
              <a:rPr kumimoji="1" lang="en-US" altLang="ja-JP" sz="1600" kern="0" dirty="0" smtClean="0">
                <a:solidFill>
                  <a:srgbClr val="1C1C1C"/>
                </a:solidFill>
                <a:latin typeface="Meiryo UI"/>
                <a:cs typeface="Segoe UI" panose="020B0502040204020203" pitchFamily="34" charset="0"/>
              </a:rPr>
              <a:t>AI</a:t>
            </a:r>
            <a:r>
              <a:rPr kumimoji="1" lang="ja-JP" altLang="en-US" sz="1600" kern="0" dirty="0" smtClean="0">
                <a:solidFill>
                  <a:srgbClr val="1C1C1C"/>
                </a:solidFill>
                <a:latin typeface="Meiryo UI"/>
                <a:cs typeface="Segoe UI" panose="020B0502040204020203" pitchFamily="34" charset="0"/>
              </a:rPr>
              <a:t>による</a:t>
            </a:r>
            <a:endParaRPr kumimoji="1" lang="en-US" altLang="ja-JP" sz="1600" kern="0" dirty="0" smtClean="0">
              <a:solidFill>
                <a:srgbClr val="1C1C1C"/>
              </a:solidFill>
              <a:latin typeface="Meiryo UI"/>
              <a:cs typeface="Segoe UI" panose="020B0502040204020203" pitchFamily="34" charset="0"/>
            </a:endParaRPr>
          </a:p>
          <a:p>
            <a:pPr algn="ctr" defTabSz="925880">
              <a:defRPr/>
            </a:pPr>
            <a:r>
              <a:rPr kumimoji="1" lang="ja-JP" altLang="en-US" sz="1600" kern="0" dirty="0" smtClean="0">
                <a:solidFill>
                  <a:srgbClr val="1C1C1C"/>
                </a:solidFill>
                <a:latin typeface="Meiryo UI"/>
                <a:cs typeface="Segoe UI" panose="020B0502040204020203" pitchFamily="34" charset="0"/>
              </a:rPr>
              <a:t>個客へのリコメンデーション</a:t>
            </a:r>
          </a:p>
        </p:txBody>
      </p:sp>
      <p:sp>
        <p:nvSpPr>
          <p:cNvPr id="133" name="正方形/長方形 132">
            <a:extLst>
              <a:ext uri="{FF2B5EF4-FFF2-40B4-BE49-F238E27FC236}">
                <a16:creationId xmlns:a16="http://schemas.microsoft.com/office/drawing/2014/main" id="{416BD618-0FB5-4731-B6ED-57CF60DA7151}"/>
              </a:ext>
            </a:extLst>
          </p:cNvPr>
          <p:cNvSpPr/>
          <p:nvPr/>
        </p:nvSpPr>
        <p:spPr bwMode="auto">
          <a:xfrm>
            <a:off x="3484448" y="1731119"/>
            <a:ext cx="2870415" cy="524736"/>
          </a:xfrm>
          <a:prstGeom prst="rect">
            <a:avLst/>
          </a:prstGeom>
          <a:solidFill>
            <a:srgbClr val="FFFFFF"/>
          </a:solidFill>
          <a:ln w="9525" cap="flat" cmpd="sng" algn="ctr">
            <a:solidFill>
              <a:srgbClr val="FFFFFF">
                <a:lumMod val="5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1600" kern="0" dirty="0" smtClean="0">
                <a:solidFill>
                  <a:srgbClr val="1C1C1C"/>
                </a:solidFill>
                <a:latin typeface="Meiryo UI"/>
                <a:cs typeface="Segoe UI" panose="020B0502040204020203" pitchFamily="34" charset="0"/>
              </a:rPr>
              <a:t>②選択型スタンプラリー</a:t>
            </a:r>
          </a:p>
        </p:txBody>
      </p:sp>
      <p:sp>
        <p:nvSpPr>
          <p:cNvPr id="134" name="正方形/長方形 133">
            <a:extLst>
              <a:ext uri="{FF2B5EF4-FFF2-40B4-BE49-F238E27FC236}">
                <a16:creationId xmlns:a16="http://schemas.microsoft.com/office/drawing/2014/main" id="{47615030-55B8-4DB2-8AD3-53BF2FC1AD57}"/>
              </a:ext>
            </a:extLst>
          </p:cNvPr>
          <p:cNvSpPr/>
          <p:nvPr/>
        </p:nvSpPr>
        <p:spPr bwMode="auto">
          <a:xfrm>
            <a:off x="6455578" y="1731119"/>
            <a:ext cx="2870415" cy="524736"/>
          </a:xfrm>
          <a:prstGeom prst="rect">
            <a:avLst/>
          </a:prstGeom>
          <a:solidFill>
            <a:srgbClr val="FFFFFF"/>
          </a:solidFill>
          <a:ln w="9525" cap="flat" cmpd="sng" algn="ctr">
            <a:solidFill>
              <a:srgbClr val="FFFFFF">
                <a:lumMod val="5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1600" kern="0" dirty="0" smtClean="0">
                <a:solidFill>
                  <a:srgbClr val="1C1C1C"/>
                </a:solidFill>
                <a:latin typeface="Meiryo UI"/>
                <a:cs typeface="Segoe UI" panose="020B0502040204020203" pitchFamily="34" charset="0"/>
              </a:rPr>
              <a:t>③リアルタイムスタンプ付与</a:t>
            </a:r>
          </a:p>
        </p:txBody>
      </p:sp>
      <p:pic>
        <p:nvPicPr>
          <p:cNvPr id="135" name="図 134">
            <a:extLst>
              <a:ext uri="{FF2B5EF4-FFF2-40B4-BE49-F238E27FC236}">
                <a16:creationId xmlns:a16="http://schemas.microsoft.com/office/drawing/2014/main" id="{C2430E0A-FD9F-404D-B355-FD04E4D070A2}"/>
              </a:ext>
            </a:extLst>
          </p:cNvPr>
          <p:cNvPicPr>
            <a:picLocks noChangeAspect="1"/>
          </p:cNvPicPr>
          <p:nvPr/>
        </p:nvPicPr>
        <p:blipFill rotWithShape="1">
          <a:blip r:embed="rId5"/>
          <a:srcRect r="13134"/>
          <a:stretch/>
        </p:blipFill>
        <p:spPr>
          <a:xfrm>
            <a:off x="825198" y="4022646"/>
            <a:ext cx="652599" cy="642213"/>
          </a:xfrm>
          <a:prstGeom prst="rect">
            <a:avLst/>
          </a:prstGeom>
        </p:spPr>
      </p:pic>
      <p:sp>
        <p:nvSpPr>
          <p:cNvPr id="136" name="テキスト ボックス 135">
            <a:extLst>
              <a:ext uri="{FF2B5EF4-FFF2-40B4-BE49-F238E27FC236}">
                <a16:creationId xmlns:a16="http://schemas.microsoft.com/office/drawing/2014/main" id="{E6C1B0B1-454A-4237-A58A-397BF6BBD3B5}"/>
              </a:ext>
            </a:extLst>
          </p:cNvPr>
          <p:cNvSpPr txBox="1"/>
          <p:nvPr/>
        </p:nvSpPr>
        <p:spPr>
          <a:xfrm>
            <a:off x="3544926" y="2314164"/>
            <a:ext cx="2694527" cy="954107"/>
          </a:xfrm>
          <a:prstGeom prst="rect">
            <a:avLst/>
          </a:prstGeom>
          <a:noFill/>
        </p:spPr>
        <p:txBody>
          <a:bodyPr wrap="square" rtlCol="0">
            <a:spAutoFit/>
          </a:bodyPr>
          <a:lstStyle/>
          <a:p>
            <a:pPr defTabSz="925880"/>
            <a:r>
              <a:rPr kumimoji="1" lang="ja-JP" altLang="en-US" sz="1400" dirty="0">
                <a:solidFill>
                  <a:srgbClr val="404040"/>
                </a:solidFill>
                <a:latin typeface="Meiryo UI"/>
                <a:cs typeface="Segoe UI" panose="020B0502040204020203" pitchFamily="34" charset="0"/>
              </a:rPr>
              <a:t>お客様が自ら選択することで</a:t>
            </a:r>
            <a:r>
              <a:rPr kumimoji="1" lang="en-US" altLang="ja-JP" sz="1400" dirty="0">
                <a:solidFill>
                  <a:srgbClr val="404040"/>
                </a:solidFill>
                <a:latin typeface="Meiryo UI"/>
                <a:cs typeface="Segoe UI" panose="020B0502040204020203" pitchFamily="34" charset="0"/>
              </a:rPr>
              <a:t/>
            </a:r>
            <a:br>
              <a:rPr kumimoji="1" lang="en-US" altLang="ja-JP" sz="1400" dirty="0">
                <a:solidFill>
                  <a:srgbClr val="404040"/>
                </a:solidFill>
                <a:latin typeface="Meiryo UI"/>
                <a:cs typeface="Segoe UI" panose="020B0502040204020203" pitchFamily="34" charset="0"/>
              </a:rPr>
            </a:br>
            <a:r>
              <a:rPr kumimoji="1" lang="ja-JP" altLang="en-US" sz="1400" dirty="0">
                <a:solidFill>
                  <a:srgbClr val="404040"/>
                </a:solidFill>
                <a:latin typeface="Meiryo UI"/>
                <a:cs typeface="Segoe UI" panose="020B0502040204020203" pitchFamily="34" charset="0"/>
              </a:rPr>
              <a:t>積極的な購買行動を喚起。</a:t>
            </a:r>
            <a:r>
              <a:rPr kumimoji="1" lang="en-US" altLang="ja-JP" sz="1400" dirty="0">
                <a:solidFill>
                  <a:srgbClr val="404040"/>
                </a:solidFill>
                <a:latin typeface="Meiryo UI"/>
                <a:cs typeface="Segoe UI" panose="020B0502040204020203" pitchFamily="34" charset="0"/>
              </a:rPr>
              <a:t/>
            </a:r>
            <a:br>
              <a:rPr kumimoji="1" lang="en-US" altLang="ja-JP" sz="1400" dirty="0">
                <a:solidFill>
                  <a:srgbClr val="404040"/>
                </a:solidFill>
                <a:latin typeface="Meiryo UI"/>
                <a:cs typeface="Segoe UI" panose="020B0502040204020203" pitchFamily="34" charset="0"/>
              </a:rPr>
            </a:br>
            <a:r>
              <a:rPr kumimoji="1" lang="ja-JP" altLang="en-US" sz="1400" dirty="0">
                <a:solidFill>
                  <a:srgbClr val="404040"/>
                </a:solidFill>
                <a:latin typeface="Meiryo UI"/>
                <a:cs typeface="Segoe UI" panose="020B0502040204020203" pitchFamily="34" charset="0"/>
              </a:rPr>
              <a:t>心理学的に検証された</a:t>
            </a:r>
            <a:r>
              <a:rPr kumimoji="1" lang="en-US" altLang="ja-JP" sz="1400" dirty="0">
                <a:solidFill>
                  <a:srgbClr val="404040"/>
                </a:solidFill>
                <a:latin typeface="Meiryo UI"/>
                <a:cs typeface="Segoe UI" panose="020B0502040204020203" pitchFamily="34" charset="0"/>
              </a:rPr>
              <a:t/>
            </a:r>
            <a:br>
              <a:rPr kumimoji="1" lang="en-US" altLang="ja-JP" sz="1400" dirty="0">
                <a:solidFill>
                  <a:srgbClr val="404040"/>
                </a:solidFill>
                <a:latin typeface="Meiryo UI"/>
                <a:cs typeface="Segoe UI" panose="020B0502040204020203" pitchFamily="34" charset="0"/>
              </a:rPr>
            </a:br>
            <a:r>
              <a:rPr kumimoji="1" lang="ja-JP" altLang="en-US" sz="1400" dirty="0">
                <a:solidFill>
                  <a:srgbClr val="404040"/>
                </a:solidFill>
                <a:latin typeface="Meiryo UI"/>
                <a:cs typeface="Segoe UI" panose="020B0502040204020203" pitchFamily="34" charset="0"/>
              </a:rPr>
              <a:t>「内発的動機づけ」効果を狙う。</a:t>
            </a:r>
            <a:endParaRPr kumimoji="1" lang="en-US" altLang="ja-JP" sz="1400" dirty="0">
              <a:solidFill>
                <a:srgbClr val="404040"/>
              </a:solidFill>
              <a:latin typeface="Meiryo UI"/>
              <a:cs typeface="Segoe UI" panose="020B0502040204020203" pitchFamily="34" charset="0"/>
            </a:endParaRPr>
          </a:p>
        </p:txBody>
      </p:sp>
      <p:sp>
        <p:nvSpPr>
          <p:cNvPr id="137" name="テキスト ボックス 136">
            <a:extLst>
              <a:ext uri="{FF2B5EF4-FFF2-40B4-BE49-F238E27FC236}">
                <a16:creationId xmlns:a16="http://schemas.microsoft.com/office/drawing/2014/main" id="{8CA6EE2A-076A-4ABA-91C8-DAD02FFBD916}"/>
              </a:ext>
            </a:extLst>
          </p:cNvPr>
          <p:cNvSpPr txBox="1"/>
          <p:nvPr/>
        </p:nvSpPr>
        <p:spPr>
          <a:xfrm>
            <a:off x="6516056" y="2314164"/>
            <a:ext cx="2860296" cy="738664"/>
          </a:xfrm>
          <a:prstGeom prst="rect">
            <a:avLst/>
          </a:prstGeom>
          <a:noFill/>
        </p:spPr>
        <p:txBody>
          <a:bodyPr wrap="square" rtlCol="0">
            <a:spAutoFit/>
          </a:bodyPr>
          <a:lstStyle/>
          <a:p>
            <a:pPr defTabSz="925880"/>
            <a:r>
              <a:rPr kumimoji="1" lang="ja-JP" altLang="en-US" sz="1400" dirty="0">
                <a:solidFill>
                  <a:srgbClr val="404040"/>
                </a:solidFill>
                <a:latin typeface="Meiryo UI"/>
                <a:cs typeface="Segoe UI" panose="020B0502040204020203" pitchFamily="34" charset="0"/>
              </a:rPr>
              <a:t>アプリ</a:t>
            </a:r>
            <a:r>
              <a:rPr kumimoji="1" lang="en-US" altLang="ja-JP" sz="1400" dirty="0">
                <a:solidFill>
                  <a:srgbClr val="404040"/>
                </a:solidFill>
                <a:latin typeface="Meiryo UI"/>
                <a:cs typeface="Segoe UI" panose="020B0502040204020203" pitchFamily="34" charset="0"/>
              </a:rPr>
              <a:t>-</a:t>
            </a:r>
            <a:r>
              <a:rPr kumimoji="1" lang="ja-JP" altLang="en-US" sz="1400" dirty="0" smtClean="0">
                <a:solidFill>
                  <a:srgbClr val="404040"/>
                </a:solidFill>
                <a:latin typeface="Meiryo UI"/>
                <a:cs typeface="Segoe UI" panose="020B0502040204020203" pitchFamily="34" charset="0"/>
              </a:rPr>
              <a:t>マイグルエンジン</a:t>
            </a:r>
            <a:r>
              <a:rPr kumimoji="1" lang="en-US" altLang="ja-JP" sz="1400" dirty="0" smtClean="0">
                <a:solidFill>
                  <a:srgbClr val="404040"/>
                </a:solidFill>
                <a:latin typeface="Meiryo UI"/>
                <a:cs typeface="Segoe UI" panose="020B0502040204020203" pitchFamily="34" charset="0"/>
              </a:rPr>
              <a:t>-</a:t>
            </a:r>
            <a:r>
              <a:rPr kumimoji="1" lang="en-US" altLang="ja-JP" sz="1400" dirty="0">
                <a:solidFill>
                  <a:srgbClr val="404040"/>
                </a:solidFill>
                <a:latin typeface="Meiryo UI"/>
                <a:cs typeface="Segoe UI" panose="020B0502040204020203" pitchFamily="34" charset="0"/>
              </a:rPr>
              <a:t>CAFIS Explorer</a:t>
            </a:r>
            <a:r>
              <a:rPr kumimoji="1" lang="ja-JP" altLang="en-US" sz="1400" dirty="0">
                <a:solidFill>
                  <a:srgbClr val="404040"/>
                </a:solidFill>
                <a:latin typeface="Meiryo UI"/>
                <a:cs typeface="Segoe UI" panose="020B0502040204020203" pitchFamily="34" charset="0"/>
              </a:rPr>
              <a:t>が</a:t>
            </a:r>
            <a:r>
              <a:rPr kumimoji="1" lang="en-US" altLang="ja-JP" sz="1400" dirty="0">
                <a:solidFill>
                  <a:srgbClr val="404040"/>
                </a:solidFill>
                <a:latin typeface="Meiryo UI"/>
                <a:cs typeface="Segoe UI" panose="020B0502040204020203" pitchFamily="34" charset="0"/>
              </a:rPr>
              <a:t>API</a:t>
            </a:r>
            <a:r>
              <a:rPr kumimoji="1" lang="ja-JP" altLang="en-US" sz="1400" dirty="0">
                <a:solidFill>
                  <a:srgbClr val="404040"/>
                </a:solidFill>
                <a:latin typeface="Meiryo UI"/>
                <a:cs typeface="Segoe UI" panose="020B0502040204020203" pitchFamily="34" charset="0"/>
              </a:rPr>
              <a:t>で</a:t>
            </a:r>
            <a:r>
              <a:rPr kumimoji="1" lang="ja-JP" altLang="en-US" sz="1400" dirty="0" smtClean="0">
                <a:solidFill>
                  <a:srgbClr val="404040"/>
                </a:solidFill>
                <a:latin typeface="Meiryo UI"/>
                <a:cs typeface="Segoe UI" panose="020B0502040204020203" pitchFamily="34" charset="0"/>
              </a:rPr>
              <a:t>繋がりリアルタイム</a:t>
            </a:r>
            <a:r>
              <a:rPr kumimoji="1" lang="ja-JP" altLang="en-US" sz="1400" dirty="0">
                <a:solidFill>
                  <a:srgbClr val="404040"/>
                </a:solidFill>
                <a:latin typeface="Meiryo UI"/>
                <a:cs typeface="Segoe UI" panose="020B0502040204020203" pitchFamily="34" charset="0"/>
              </a:rPr>
              <a:t>でのスタンプ付与が可能に！</a:t>
            </a:r>
            <a:endParaRPr kumimoji="1" lang="en-US" altLang="ja-JP" sz="1400" dirty="0">
              <a:solidFill>
                <a:srgbClr val="404040"/>
              </a:solidFill>
              <a:latin typeface="Meiryo UI"/>
              <a:cs typeface="Segoe UI" panose="020B0502040204020203" pitchFamily="34" charset="0"/>
            </a:endParaRPr>
          </a:p>
        </p:txBody>
      </p:sp>
      <p:sp>
        <p:nvSpPr>
          <p:cNvPr id="138" name="正方形/長方形 137">
            <a:extLst>
              <a:ext uri="{FF2B5EF4-FFF2-40B4-BE49-F238E27FC236}">
                <a16:creationId xmlns:a16="http://schemas.microsoft.com/office/drawing/2014/main" id="{1892EA39-0682-4C71-A19B-C42F1BE91A2D}"/>
              </a:ext>
            </a:extLst>
          </p:cNvPr>
          <p:cNvSpPr/>
          <p:nvPr/>
        </p:nvSpPr>
        <p:spPr bwMode="auto">
          <a:xfrm>
            <a:off x="7424267" y="3907820"/>
            <a:ext cx="97957" cy="75164"/>
          </a:xfrm>
          <a:prstGeom prst="rect">
            <a:avLst/>
          </a:prstGeom>
          <a:solidFill>
            <a:srgbClr val="FFFFFF"/>
          </a:solidFill>
          <a:ln w="9525" cap="flat" cmpd="sng" algn="ctr">
            <a:solidFill>
              <a:srgbClr val="FFFFFF">
                <a:lumMod val="5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endParaRPr kumimoji="1" lang="ja-JP" altLang="en-US" sz="700" kern="0" dirty="0" smtClean="0">
              <a:solidFill>
                <a:srgbClr val="1C1C1C"/>
              </a:solidFill>
              <a:latin typeface="Meiryo UI"/>
              <a:cs typeface="Segoe UI" panose="020B0502040204020203" pitchFamily="34" charset="0"/>
            </a:endParaRPr>
          </a:p>
        </p:txBody>
      </p:sp>
      <p:sp>
        <p:nvSpPr>
          <p:cNvPr id="139" name="フローチャート: 磁気ディスク 138">
            <a:extLst>
              <a:ext uri="{FF2B5EF4-FFF2-40B4-BE49-F238E27FC236}">
                <a16:creationId xmlns:a16="http://schemas.microsoft.com/office/drawing/2014/main" id="{7FDCCB94-9F1D-4DB1-8996-44156128B36F}"/>
              </a:ext>
            </a:extLst>
          </p:cNvPr>
          <p:cNvSpPr/>
          <p:nvPr/>
        </p:nvSpPr>
        <p:spPr bwMode="auto">
          <a:xfrm>
            <a:off x="8900101" y="3529096"/>
            <a:ext cx="555739" cy="583987"/>
          </a:xfrm>
          <a:prstGeom prst="flowChartMagneticDisk">
            <a:avLst/>
          </a:prstGeom>
          <a:solidFill>
            <a:srgbClr val="FFFFFF"/>
          </a:solidFill>
          <a:ln w="9525" cap="flat" cmpd="sng" algn="ctr">
            <a:solidFill>
              <a:srgbClr val="FFFFFF">
                <a:lumMod val="5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endParaRPr kumimoji="1" lang="ja-JP" altLang="en-US" sz="1000" kern="0" dirty="0" smtClean="0">
              <a:solidFill>
                <a:srgbClr val="1C1C1C"/>
              </a:solidFill>
              <a:latin typeface="Meiryo UI"/>
              <a:cs typeface="Segoe UI" panose="020B0502040204020203" pitchFamily="34" charset="0"/>
            </a:endParaRPr>
          </a:p>
        </p:txBody>
      </p:sp>
      <p:sp>
        <p:nvSpPr>
          <p:cNvPr id="140" name="正方形/長方形 139">
            <a:extLst>
              <a:ext uri="{FF2B5EF4-FFF2-40B4-BE49-F238E27FC236}">
                <a16:creationId xmlns:a16="http://schemas.microsoft.com/office/drawing/2014/main" id="{0C8B3B7D-5685-44B7-A7DF-EB129333B182}"/>
              </a:ext>
            </a:extLst>
          </p:cNvPr>
          <p:cNvSpPr/>
          <p:nvPr/>
        </p:nvSpPr>
        <p:spPr bwMode="auto">
          <a:xfrm>
            <a:off x="7266868" y="3529096"/>
            <a:ext cx="1473016" cy="1257595"/>
          </a:xfrm>
          <a:prstGeom prst="rect">
            <a:avLst/>
          </a:prstGeom>
          <a:solidFill>
            <a:srgbClr val="FFFFFF"/>
          </a:solidFill>
          <a:ln w="9525" cap="flat" cmpd="sng" algn="ctr">
            <a:solidFill>
              <a:srgbClr val="BC4328">
                <a:lumMod val="7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endParaRPr kumimoji="1" lang="ja-JP" altLang="en-US" sz="700" kern="0" dirty="0" smtClean="0">
              <a:solidFill>
                <a:srgbClr val="BC4328">
                  <a:lumMod val="75000"/>
                </a:srgbClr>
              </a:solidFill>
              <a:latin typeface="Meiryo UI"/>
              <a:cs typeface="Segoe UI" panose="020B0502040204020203" pitchFamily="34" charset="0"/>
            </a:endParaRPr>
          </a:p>
        </p:txBody>
      </p:sp>
      <p:sp>
        <p:nvSpPr>
          <p:cNvPr id="141" name="正方形/長方形 140">
            <a:extLst>
              <a:ext uri="{FF2B5EF4-FFF2-40B4-BE49-F238E27FC236}">
                <a16:creationId xmlns:a16="http://schemas.microsoft.com/office/drawing/2014/main" id="{ABAE047F-DE39-4CBE-86D1-5EA76BE846BB}"/>
              </a:ext>
            </a:extLst>
          </p:cNvPr>
          <p:cNvSpPr/>
          <p:nvPr/>
        </p:nvSpPr>
        <p:spPr bwMode="auto">
          <a:xfrm>
            <a:off x="7424267" y="3734359"/>
            <a:ext cx="1158218" cy="248628"/>
          </a:xfrm>
          <a:prstGeom prst="rect">
            <a:avLst/>
          </a:prstGeom>
          <a:solidFill>
            <a:srgbClr val="FFFFFF"/>
          </a:solidFill>
          <a:ln w="9525" cap="flat" cmpd="sng" algn="ctr">
            <a:solidFill>
              <a:srgbClr val="BC4328">
                <a:lumMod val="7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800" kern="0" dirty="0" smtClean="0">
                <a:solidFill>
                  <a:srgbClr val="BC4328">
                    <a:lumMod val="75000"/>
                  </a:srgbClr>
                </a:solidFill>
                <a:latin typeface="Meiryo UI"/>
                <a:cs typeface="Segoe UI" panose="020B0502040204020203" pitchFamily="34" charset="0"/>
              </a:rPr>
              <a:t>リアルタイム</a:t>
            </a:r>
            <a:endParaRPr kumimoji="1" lang="en-US" altLang="ja-JP" sz="800" kern="0" dirty="0" smtClean="0">
              <a:solidFill>
                <a:srgbClr val="BC4328">
                  <a:lumMod val="75000"/>
                </a:srgbClr>
              </a:solidFill>
              <a:latin typeface="Meiryo UI"/>
              <a:cs typeface="Segoe UI" panose="020B0502040204020203" pitchFamily="34" charset="0"/>
            </a:endParaRPr>
          </a:p>
          <a:p>
            <a:pPr algn="ctr" defTabSz="925880">
              <a:defRPr/>
            </a:pPr>
            <a:r>
              <a:rPr kumimoji="1" lang="ja-JP" altLang="en-US" sz="800" kern="0" dirty="0" smtClean="0">
                <a:solidFill>
                  <a:srgbClr val="BC4328">
                    <a:lumMod val="75000"/>
                  </a:srgbClr>
                </a:solidFill>
                <a:latin typeface="Meiryo UI"/>
                <a:cs typeface="Segoe UI" panose="020B0502040204020203" pitchFamily="34" charset="0"/>
              </a:rPr>
              <a:t>個別ユーザー制御機構</a:t>
            </a:r>
            <a:endParaRPr kumimoji="1" lang="en-US" altLang="ja-JP" sz="800" kern="0" dirty="0" smtClean="0">
              <a:solidFill>
                <a:srgbClr val="BC4328">
                  <a:lumMod val="75000"/>
                </a:srgbClr>
              </a:solidFill>
              <a:latin typeface="Meiryo UI"/>
              <a:cs typeface="Segoe UI" panose="020B0502040204020203" pitchFamily="34" charset="0"/>
            </a:endParaRPr>
          </a:p>
        </p:txBody>
      </p:sp>
      <p:sp>
        <p:nvSpPr>
          <p:cNvPr id="142" name="正方形/長方形 141">
            <a:extLst>
              <a:ext uri="{FF2B5EF4-FFF2-40B4-BE49-F238E27FC236}">
                <a16:creationId xmlns:a16="http://schemas.microsoft.com/office/drawing/2014/main" id="{30BFD0B3-C246-4F19-8985-1FD45CB239CE}"/>
              </a:ext>
            </a:extLst>
          </p:cNvPr>
          <p:cNvSpPr/>
          <p:nvPr/>
        </p:nvSpPr>
        <p:spPr bwMode="auto">
          <a:xfrm>
            <a:off x="7424267" y="4028631"/>
            <a:ext cx="1158218" cy="248628"/>
          </a:xfrm>
          <a:prstGeom prst="rect">
            <a:avLst/>
          </a:prstGeom>
          <a:solidFill>
            <a:srgbClr val="FFFFFF"/>
          </a:solidFill>
          <a:ln w="9525" cap="flat" cmpd="sng" algn="ctr">
            <a:solidFill>
              <a:srgbClr val="BC4328">
                <a:lumMod val="7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800" kern="0" dirty="0" smtClean="0">
                <a:solidFill>
                  <a:srgbClr val="BC4328">
                    <a:lumMod val="75000"/>
                  </a:srgbClr>
                </a:solidFill>
                <a:latin typeface="Meiryo UI"/>
                <a:cs typeface="Segoe UI" panose="020B0502040204020203" pitchFamily="34" charset="0"/>
              </a:rPr>
              <a:t>マイグル</a:t>
            </a:r>
            <a:r>
              <a:rPr kumimoji="1" lang="en-US" altLang="ja-JP" sz="800" kern="0" dirty="0" smtClean="0">
                <a:solidFill>
                  <a:srgbClr val="BC4328">
                    <a:lumMod val="75000"/>
                  </a:srgbClr>
                </a:solidFill>
                <a:latin typeface="Meiryo UI"/>
                <a:cs typeface="Segoe UI" panose="020B0502040204020203" pitchFamily="34" charset="0"/>
              </a:rPr>
              <a:t>AI</a:t>
            </a:r>
          </a:p>
        </p:txBody>
      </p:sp>
      <p:sp>
        <p:nvSpPr>
          <p:cNvPr id="143" name="正方形/長方形 142">
            <a:extLst>
              <a:ext uri="{FF2B5EF4-FFF2-40B4-BE49-F238E27FC236}">
                <a16:creationId xmlns:a16="http://schemas.microsoft.com/office/drawing/2014/main" id="{DBB4E896-E29B-4A9A-ABCC-F9A42751B9E5}"/>
              </a:ext>
            </a:extLst>
          </p:cNvPr>
          <p:cNvSpPr/>
          <p:nvPr/>
        </p:nvSpPr>
        <p:spPr bwMode="auto">
          <a:xfrm>
            <a:off x="7424267" y="4369772"/>
            <a:ext cx="1158218" cy="248628"/>
          </a:xfrm>
          <a:prstGeom prst="rect">
            <a:avLst/>
          </a:prstGeom>
          <a:solidFill>
            <a:srgbClr val="FFFFFF"/>
          </a:solidFill>
          <a:ln w="9525" cap="flat" cmpd="sng" algn="ctr">
            <a:solidFill>
              <a:srgbClr val="BC4328">
                <a:lumMod val="7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25880">
              <a:defRPr/>
            </a:pPr>
            <a:r>
              <a:rPr kumimoji="1" lang="ja-JP" altLang="en-US" sz="800" kern="0" dirty="0" smtClean="0">
                <a:solidFill>
                  <a:srgbClr val="BC4328">
                    <a:lumMod val="75000"/>
                  </a:srgbClr>
                </a:solidFill>
                <a:latin typeface="Meiryo UI"/>
                <a:cs typeface="Segoe UI" panose="020B0502040204020203" pitchFamily="34" charset="0"/>
              </a:rPr>
              <a:t>反応ログ蓄積</a:t>
            </a:r>
            <a:endParaRPr kumimoji="1" lang="en-US" altLang="ja-JP" sz="800" kern="0" dirty="0" smtClean="0">
              <a:solidFill>
                <a:srgbClr val="BC4328">
                  <a:lumMod val="75000"/>
                </a:srgbClr>
              </a:solidFill>
              <a:latin typeface="Meiryo UI"/>
              <a:cs typeface="Segoe UI" panose="020B0502040204020203" pitchFamily="34" charset="0"/>
            </a:endParaRPr>
          </a:p>
        </p:txBody>
      </p:sp>
      <p:cxnSp>
        <p:nvCxnSpPr>
          <p:cNvPr id="144" name="直線矢印コネクタ 143">
            <a:extLst>
              <a:ext uri="{FF2B5EF4-FFF2-40B4-BE49-F238E27FC236}">
                <a16:creationId xmlns:a16="http://schemas.microsoft.com/office/drawing/2014/main" id="{6D117C5A-42B1-470B-BC02-7CE9BD92C5EE}"/>
              </a:ext>
            </a:extLst>
          </p:cNvPr>
          <p:cNvCxnSpPr>
            <a:cxnSpLocks/>
          </p:cNvCxnSpPr>
          <p:nvPr/>
        </p:nvCxnSpPr>
        <p:spPr>
          <a:xfrm>
            <a:off x="7140975" y="3795070"/>
            <a:ext cx="283292" cy="0"/>
          </a:xfrm>
          <a:prstGeom prst="straightConnector1">
            <a:avLst/>
          </a:prstGeom>
          <a:noFill/>
          <a:ln w="9525" cap="flat" cmpd="sng" algn="ctr">
            <a:solidFill>
              <a:srgbClr val="BC4328">
                <a:lumMod val="75000"/>
              </a:srgbClr>
            </a:solidFill>
            <a:prstDash val="solid"/>
            <a:tailEnd type="triangle"/>
          </a:ln>
          <a:effectLst/>
        </p:spPr>
      </p:cxnSp>
      <p:cxnSp>
        <p:nvCxnSpPr>
          <p:cNvPr id="145" name="直線矢印コネクタ 144">
            <a:extLst>
              <a:ext uri="{FF2B5EF4-FFF2-40B4-BE49-F238E27FC236}">
                <a16:creationId xmlns:a16="http://schemas.microsoft.com/office/drawing/2014/main" id="{0FDB0A0B-4B9F-4167-91E1-6F09BC5117E1}"/>
              </a:ext>
            </a:extLst>
          </p:cNvPr>
          <p:cNvCxnSpPr/>
          <p:nvPr/>
        </p:nvCxnSpPr>
        <p:spPr>
          <a:xfrm>
            <a:off x="7905415" y="3962027"/>
            <a:ext cx="0" cy="104800"/>
          </a:xfrm>
          <a:prstGeom prst="straightConnector1">
            <a:avLst/>
          </a:prstGeom>
          <a:noFill/>
          <a:ln w="9525" cap="flat" cmpd="sng" algn="ctr">
            <a:solidFill>
              <a:srgbClr val="BC4328">
                <a:lumMod val="75000"/>
              </a:srgbClr>
            </a:solidFill>
            <a:prstDash val="solid"/>
            <a:tailEnd type="triangle"/>
          </a:ln>
          <a:effectLst/>
        </p:spPr>
      </p:cxnSp>
      <p:cxnSp>
        <p:nvCxnSpPr>
          <p:cNvPr id="146" name="直線矢印コネクタ 145">
            <a:extLst>
              <a:ext uri="{FF2B5EF4-FFF2-40B4-BE49-F238E27FC236}">
                <a16:creationId xmlns:a16="http://schemas.microsoft.com/office/drawing/2014/main" id="{732581C4-63AA-414F-BC4B-994D8E505FD9}"/>
              </a:ext>
            </a:extLst>
          </p:cNvPr>
          <p:cNvCxnSpPr/>
          <p:nvPr/>
        </p:nvCxnSpPr>
        <p:spPr>
          <a:xfrm flipV="1">
            <a:off x="8003376" y="3962027"/>
            <a:ext cx="0" cy="104800"/>
          </a:xfrm>
          <a:prstGeom prst="straightConnector1">
            <a:avLst/>
          </a:prstGeom>
          <a:noFill/>
          <a:ln w="9525" cap="flat" cmpd="sng" algn="ctr">
            <a:solidFill>
              <a:srgbClr val="BC4328">
                <a:lumMod val="75000"/>
              </a:srgbClr>
            </a:solidFill>
            <a:prstDash val="solid"/>
            <a:tailEnd type="triangle"/>
          </a:ln>
          <a:effectLst/>
        </p:spPr>
      </p:cxnSp>
      <p:cxnSp>
        <p:nvCxnSpPr>
          <p:cNvPr id="147" name="コネクタ: 曲線 35">
            <a:extLst>
              <a:ext uri="{FF2B5EF4-FFF2-40B4-BE49-F238E27FC236}">
                <a16:creationId xmlns:a16="http://schemas.microsoft.com/office/drawing/2014/main" id="{E7C0A511-2C0E-40C4-9115-C1C6DBBE9C48}"/>
              </a:ext>
            </a:extLst>
          </p:cNvPr>
          <p:cNvCxnSpPr>
            <a:cxnSpLocks/>
            <a:stCxn id="138" idx="1"/>
            <a:endCxn id="143" idx="1"/>
          </p:cNvCxnSpPr>
          <p:nvPr/>
        </p:nvCxnSpPr>
        <p:spPr>
          <a:xfrm rot="10800000" flipV="1">
            <a:off x="7424267" y="3945402"/>
            <a:ext cx="4806" cy="548683"/>
          </a:xfrm>
          <a:prstGeom prst="curvedConnector3">
            <a:avLst>
              <a:gd name="adj1" fmla="val 1800000"/>
            </a:avLst>
          </a:prstGeom>
          <a:noFill/>
          <a:ln w="9525" cap="flat" cmpd="sng" algn="ctr">
            <a:solidFill>
              <a:srgbClr val="BC4328">
                <a:lumMod val="75000"/>
              </a:srgbClr>
            </a:solidFill>
            <a:prstDash val="solid"/>
            <a:tailEnd type="triangle"/>
          </a:ln>
          <a:effectLst/>
        </p:spPr>
      </p:cxnSp>
      <p:sp>
        <p:nvSpPr>
          <p:cNvPr id="148" name="テキスト ボックス 147">
            <a:extLst>
              <a:ext uri="{FF2B5EF4-FFF2-40B4-BE49-F238E27FC236}">
                <a16:creationId xmlns:a16="http://schemas.microsoft.com/office/drawing/2014/main" id="{340394FE-F368-481C-A6FC-D30C69B99A93}"/>
              </a:ext>
            </a:extLst>
          </p:cNvPr>
          <p:cNvSpPr txBox="1"/>
          <p:nvPr/>
        </p:nvSpPr>
        <p:spPr>
          <a:xfrm>
            <a:off x="6976019" y="3311293"/>
            <a:ext cx="609462" cy="230832"/>
          </a:xfrm>
          <a:prstGeom prst="rect">
            <a:avLst/>
          </a:prstGeom>
          <a:noFill/>
        </p:spPr>
        <p:txBody>
          <a:bodyPr wrap="none" rtlCol="0">
            <a:spAutoFit/>
          </a:bodyPr>
          <a:lstStyle/>
          <a:p>
            <a:pPr defTabSz="925880"/>
            <a:r>
              <a:rPr kumimoji="1" lang="en-US" altLang="ja-JP" sz="900" dirty="0">
                <a:solidFill>
                  <a:srgbClr val="BC4328">
                    <a:lumMod val="75000"/>
                  </a:srgbClr>
                </a:solidFill>
                <a:latin typeface="Meiryo UI"/>
                <a:cs typeface="Segoe UI" panose="020B0502040204020203" pitchFamily="34" charset="0"/>
              </a:rPr>
              <a:t>API</a:t>
            </a:r>
            <a:r>
              <a:rPr kumimoji="1" lang="ja-JP" altLang="en-US" sz="900" dirty="0">
                <a:solidFill>
                  <a:srgbClr val="BC4328">
                    <a:lumMod val="75000"/>
                  </a:srgbClr>
                </a:solidFill>
                <a:latin typeface="Meiryo UI"/>
                <a:cs typeface="Segoe UI" panose="020B0502040204020203" pitchFamily="34" charset="0"/>
              </a:rPr>
              <a:t>連携</a:t>
            </a:r>
          </a:p>
        </p:txBody>
      </p:sp>
      <p:pic>
        <p:nvPicPr>
          <p:cNvPr id="149" name="図 148">
            <a:extLst>
              <a:ext uri="{FF2B5EF4-FFF2-40B4-BE49-F238E27FC236}">
                <a16:creationId xmlns:a16="http://schemas.microsoft.com/office/drawing/2014/main" id="{EB802C83-2E2E-47B5-8F16-783B5E6769D3}"/>
              </a:ext>
            </a:extLst>
          </p:cNvPr>
          <p:cNvPicPr>
            <a:picLocks noChangeAspect="1"/>
          </p:cNvPicPr>
          <p:nvPr/>
        </p:nvPicPr>
        <p:blipFill>
          <a:blip r:embed="rId6"/>
          <a:stretch>
            <a:fillRect/>
          </a:stretch>
        </p:blipFill>
        <p:spPr>
          <a:xfrm>
            <a:off x="6477415" y="3692456"/>
            <a:ext cx="663560" cy="1229700"/>
          </a:xfrm>
          <a:prstGeom prst="rect">
            <a:avLst/>
          </a:prstGeom>
          <a:solidFill>
            <a:srgbClr val="FFFFFF">
              <a:lumMod val="65000"/>
            </a:srgbClr>
          </a:solidFill>
          <a:ln>
            <a:solidFill>
              <a:srgbClr val="FFFFFF">
                <a:lumMod val="75000"/>
              </a:srgbClr>
            </a:solidFill>
          </a:ln>
        </p:spPr>
      </p:pic>
      <p:sp>
        <p:nvSpPr>
          <p:cNvPr id="150" name="テキスト ボックス 149">
            <a:extLst>
              <a:ext uri="{FF2B5EF4-FFF2-40B4-BE49-F238E27FC236}">
                <a16:creationId xmlns:a16="http://schemas.microsoft.com/office/drawing/2014/main" id="{14BB83B3-AA2F-4915-BA24-83E84E1BC036}"/>
              </a:ext>
            </a:extLst>
          </p:cNvPr>
          <p:cNvSpPr txBox="1"/>
          <p:nvPr/>
        </p:nvSpPr>
        <p:spPr>
          <a:xfrm>
            <a:off x="553076" y="2314164"/>
            <a:ext cx="2694527" cy="1169551"/>
          </a:xfrm>
          <a:prstGeom prst="rect">
            <a:avLst/>
          </a:prstGeom>
          <a:noFill/>
        </p:spPr>
        <p:txBody>
          <a:bodyPr wrap="square" rtlCol="0">
            <a:spAutoFit/>
          </a:bodyPr>
          <a:lstStyle/>
          <a:p>
            <a:pPr defTabSz="925880"/>
            <a:r>
              <a:rPr kumimoji="1" lang="ja-JP" altLang="en-US" sz="1400" dirty="0">
                <a:solidFill>
                  <a:srgbClr val="404040"/>
                </a:solidFill>
                <a:latin typeface="Meiryo UI"/>
                <a:cs typeface="Segoe UI" panose="020B0502040204020203" pitchFamily="34" charset="0"/>
              </a:rPr>
              <a:t>強化学習アルゴリズムで</a:t>
            </a:r>
            <a:r>
              <a:rPr kumimoji="1" lang="ja-JP" altLang="en-US" sz="1400" dirty="0" smtClean="0">
                <a:solidFill>
                  <a:srgbClr val="404040"/>
                </a:solidFill>
                <a:latin typeface="Meiryo UI"/>
                <a:cs typeface="Segoe UI" panose="020B0502040204020203" pitchFamily="34" charset="0"/>
              </a:rPr>
              <a:t>、</a:t>
            </a:r>
            <a:r>
              <a:rPr kumimoji="1" lang="en-US" altLang="ja-JP" sz="1400" dirty="0" smtClean="0">
                <a:solidFill>
                  <a:srgbClr val="404040"/>
                </a:solidFill>
                <a:latin typeface="Meiryo UI"/>
                <a:cs typeface="Segoe UI" panose="020B0502040204020203" pitchFamily="34" charset="0"/>
              </a:rPr>
              <a:t/>
            </a:r>
            <a:br>
              <a:rPr kumimoji="1" lang="en-US" altLang="ja-JP" sz="1400" dirty="0" smtClean="0">
                <a:solidFill>
                  <a:srgbClr val="404040"/>
                </a:solidFill>
                <a:latin typeface="Meiryo UI"/>
                <a:cs typeface="Segoe UI" panose="020B0502040204020203" pitchFamily="34" charset="0"/>
              </a:rPr>
            </a:br>
            <a:r>
              <a:rPr kumimoji="1" lang="ja-JP" altLang="en-US" sz="1400" dirty="0" smtClean="0">
                <a:solidFill>
                  <a:srgbClr val="404040"/>
                </a:solidFill>
                <a:latin typeface="Meiryo UI"/>
                <a:cs typeface="Segoe UI" panose="020B0502040204020203" pitchFamily="34" charset="0"/>
              </a:rPr>
              <a:t>個々のお客</a:t>
            </a:r>
            <a:r>
              <a:rPr kumimoji="1" lang="ja-JP" altLang="en-US" sz="1400" dirty="0">
                <a:solidFill>
                  <a:srgbClr val="404040"/>
                </a:solidFill>
                <a:latin typeface="Meiryo UI"/>
                <a:cs typeface="Segoe UI" panose="020B0502040204020203" pitchFamily="34" charset="0"/>
              </a:rPr>
              <a:t>様の特性に</a:t>
            </a:r>
            <a:r>
              <a:rPr kumimoji="1" lang="ja-JP" altLang="en-US" sz="1400" dirty="0" smtClean="0">
                <a:solidFill>
                  <a:srgbClr val="404040"/>
                </a:solidFill>
                <a:latin typeface="Meiryo UI"/>
                <a:cs typeface="Segoe UI" panose="020B0502040204020203" pitchFamily="34" charset="0"/>
              </a:rPr>
              <a:t>合わせて</a:t>
            </a:r>
            <a:r>
              <a:rPr kumimoji="1" lang="en-US" altLang="ja-JP" sz="1400" dirty="0" smtClean="0">
                <a:solidFill>
                  <a:srgbClr val="404040"/>
                </a:solidFill>
                <a:latin typeface="Meiryo UI"/>
                <a:cs typeface="Segoe UI" panose="020B0502040204020203" pitchFamily="34" charset="0"/>
              </a:rPr>
              <a:t/>
            </a:r>
            <a:br>
              <a:rPr kumimoji="1" lang="en-US" altLang="ja-JP" sz="1400" dirty="0" smtClean="0">
                <a:solidFill>
                  <a:srgbClr val="404040"/>
                </a:solidFill>
                <a:latin typeface="Meiryo UI"/>
                <a:cs typeface="Segoe UI" panose="020B0502040204020203" pitchFamily="34" charset="0"/>
              </a:rPr>
            </a:br>
            <a:r>
              <a:rPr kumimoji="1" lang="ja-JP" altLang="en-US" sz="1400" dirty="0" smtClean="0">
                <a:solidFill>
                  <a:srgbClr val="404040"/>
                </a:solidFill>
                <a:latin typeface="Meiryo UI"/>
                <a:cs typeface="Segoe UI" panose="020B0502040204020203" pitchFamily="34" charset="0"/>
              </a:rPr>
              <a:t>スタンプ候補</a:t>
            </a:r>
            <a:r>
              <a:rPr kumimoji="1" lang="ja-JP" altLang="en-US" sz="1400" dirty="0">
                <a:solidFill>
                  <a:srgbClr val="404040"/>
                </a:solidFill>
                <a:latin typeface="Meiryo UI"/>
                <a:cs typeface="Segoe UI" panose="020B0502040204020203" pitchFamily="34" charset="0"/>
              </a:rPr>
              <a:t>を表示</a:t>
            </a:r>
            <a:r>
              <a:rPr kumimoji="1" lang="ja-JP" altLang="en-US" sz="1400" dirty="0" smtClean="0">
                <a:solidFill>
                  <a:srgbClr val="404040"/>
                </a:solidFill>
                <a:latin typeface="Meiryo UI"/>
                <a:cs typeface="Segoe UI" panose="020B0502040204020203" pitchFamily="34" charset="0"/>
              </a:rPr>
              <a:t>。</a:t>
            </a:r>
            <a:r>
              <a:rPr kumimoji="1" lang="en-US" altLang="ja-JP" sz="1400" dirty="0" smtClean="0">
                <a:solidFill>
                  <a:srgbClr val="404040"/>
                </a:solidFill>
                <a:latin typeface="Meiryo UI"/>
                <a:cs typeface="Segoe UI" panose="020B0502040204020203" pitchFamily="34" charset="0"/>
              </a:rPr>
              <a:t/>
            </a:r>
            <a:br>
              <a:rPr kumimoji="1" lang="en-US" altLang="ja-JP" sz="1400" dirty="0" smtClean="0">
                <a:solidFill>
                  <a:srgbClr val="404040"/>
                </a:solidFill>
                <a:latin typeface="Meiryo UI"/>
                <a:cs typeface="Segoe UI" panose="020B0502040204020203" pitchFamily="34" charset="0"/>
              </a:rPr>
            </a:br>
            <a:r>
              <a:rPr kumimoji="1" lang="ja-JP" altLang="en-US" sz="1400" dirty="0" smtClean="0">
                <a:solidFill>
                  <a:srgbClr val="404040"/>
                </a:solidFill>
                <a:latin typeface="Meiryo UI"/>
                <a:cs typeface="Segoe UI" panose="020B0502040204020203" pitchFamily="34" charset="0"/>
              </a:rPr>
              <a:t>お客</a:t>
            </a:r>
            <a:r>
              <a:rPr kumimoji="1" lang="ja-JP" altLang="en-US" sz="1400" dirty="0">
                <a:solidFill>
                  <a:srgbClr val="404040"/>
                </a:solidFill>
                <a:latin typeface="Meiryo UI"/>
                <a:cs typeface="Segoe UI" panose="020B0502040204020203" pitchFamily="34" charset="0"/>
              </a:rPr>
              <a:t>様の新しい発見もお手伝い。</a:t>
            </a:r>
            <a:endParaRPr kumimoji="1" lang="en-US" altLang="ja-JP" sz="1400" dirty="0">
              <a:solidFill>
                <a:srgbClr val="404040"/>
              </a:solidFill>
              <a:latin typeface="Meiryo UI"/>
              <a:cs typeface="Segoe UI" panose="020B0502040204020203" pitchFamily="34" charset="0"/>
            </a:endParaRPr>
          </a:p>
          <a:p>
            <a:pPr defTabSz="925880"/>
            <a:endParaRPr kumimoji="1" lang="en-US" altLang="ja-JP" sz="1400" dirty="0">
              <a:solidFill>
                <a:srgbClr val="404040"/>
              </a:solidFill>
              <a:latin typeface="Meiryo UI"/>
              <a:cs typeface="Segoe UI" panose="020B0502040204020203" pitchFamily="34" charset="0"/>
            </a:endParaRPr>
          </a:p>
        </p:txBody>
      </p:sp>
      <p:sp>
        <p:nvSpPr>
          <p:cNvPr id="151" name="テキスト ボックス 150">
            <a:extLst>
              <a:ext uri="{FF2B5EF4-FFF2-40B4-BE49-F238E27FC236}">
                <a16:creationId xmlns:a16="http://schemas.microsoft.com/office/drawing/2014/main" id="{2D445BB9-11B4-4122-8A46-06CFF2CA61AB}"/>
              </a:ext>
            </a:extLst>
          </p:cNvPr>
          <p:cNvSpPr txBox="1"/>
          <p:nvPr/>
        </p:nvSpPr>
        <p:spPr>
          <a:xfrm>
            <a:off x="876156" y="3616259"/>
            <a:ext cx="654345" cy="461665"/>
          </a:xfrm>
          <a:prstGeom prst="rect">
            <a:avLst/>
          </a:prstGeom>
          <a:noFill/>
        </p:spPr>
        <p:txBody>
          <a:bodyPr wrap="none" rtlCol="0">
            <a:spAutoFit/>
          </a:bodyPr>
          <a:lstStyle/>
          <a:p>
            <a:pPr algn="ctr" defTabSz="925880"/>
            <a:r>
              <a:rPr kumimoji="1" lang="ja-JP" altLang="en-US" sz="1200" dirty="0">
                <a:solidFill>
                  <a:srgbClr val="404040"/>
                </a:solidFill>
                <a:latin typeface="Meiryo UI"/>
                <a:cs typeface="Segoe UI" panose="020B0502040204020203" pitchFamily="34" charset="0"/>
              </a:rPr>
              <a:t>マイグル</a:t>
            </a:r>
            <a:endParaRPr kumimoji="1" lang="en-US" altLang="ja-JP" sz="1200" dirty="0">
              <a:solidFill>
                <a:srgbClr val="404040"/>
              </a:solidFill>
              <a:latin typeface="Meiryo UI"/>
              <a:cs typeface="Segoe UI" panose="020B0502040204020203" pitchFamily="34" charset="0"/>
            </a:endParaRPr>
          </a:p>
          <a:p>
            <a:pPr algn="ctr" defTabSz="925880"/>
            <a:r>
              <a:rPr kumimoji="1" lang="en-US" altLang="ja-JP" sz="1200" dirty="0">
                <a:solidFill>
                  <a:srgbClr val="404040"/>
                </a:solidFill>
                <a:latin typeface="Meiryo UI"/>
                <a:cs typeface="Segoe UI" panose="020B0502040204020203" pitchFamily="34" charset="0"/>
              </a:rPr>
              <a:t>AI</a:t>
            </a:r>
            <a:endParaRPr kumimoji="1" lang="ja-JP" altLang="en-US" sz="1200" dirty="0">
              <a:solidFill>
                <a:srgbClr val="404040"/>
              </a:solidFill>
              <a:latin typeface="Meiryo UI"/>
              <a:cs typeface="Segoe UI" panose="020B0502040204020203" pitchFamily="34" charset="0"/>
            </a:endParaRPr>
          </a:p>
        </p:txBody>
      </p:sp>
      <p:pic>
        <p:nvPicPr>
          <p:cNvPr id="152" name="図 151">
            <a:extLst>
              <a:ext uri="{FF2B5EF4-FFF2-40B4-BE49-F238E27FC236}">
                <a16:creationId xmlns:a16="http://schemas.microsoft.com/office/drawing/2014/main" id="{8FD80BBE-695A-48FA-86B9-4AA26B38CB16}"/>
              </a:ext>
            </a:extLst>
          </p:cNvPr>
          <p:cNvPicPr>
            <a:picLocks noChangeAspect="1"/>
          </p:cNvPicPr>
          <p:nvPr/>
        </p:nvPicPr>
        <p:blipFill>
          <a:blip r:embed="rId7"/>
          <a:stretch>
            <a:fillRect/>
          </a:stretch>
        </p:blipFill>
        <p:spPr>
          <a:xfrm>
            <a:off x="4985882" y="3339062"/>
            <a:ext cx="1216848" cy="2241028"/>
          </a:xfrm>
          <a:prstGeom prst="rect">
            <a:avLst/>
          </a:prstGeom>
          <a:solidFill>
            <a:srgbClr val="FFFFFF">
              <a:lumMod val="65000"/>
            </a:srgbClr>
          </a:solidFill>
          <a:ln>
            <a:solidFill>
              <a:srgbClr val="FFFFFF">
                <a:lumMod val="75000"/>
              </a:srgbClr>
            </a:solidFill>
          </a:ln>
        </p:spPr>
      </p:pic>
      <p:pic>
        <p:nvPicPr>
          <p:cNvPr id="153" name="図 152">
            <a:extLst>
              <a:ext uri="{FF2B5EF4-FFF2-40B4-BE49-F238E27FC236}">
                <a16:creationId xmlns:a16="http://schemas.microsoft.com/office/drawing/2014/main" id="{5476170B-9487-4E9F-9324-854D8A9F8D6F}"/>
              </a:ext>
            </a:extLst>
          </p:cNvPr>
          <p:cNvPicPr>
            <a:picLocks noChangeAspect="1"/>
          </p:cNvPicPr>
          <p:nvPr/>
        </p:nvPicPr>
        <p:blipFill rotWithShape="1">
          <a:blip r:embed="rId3">
            <a:clrChange>
              <a:clrFrom>
                <a:srgbClr val="FFFFFF"/>
              </a:clrFrom>
              <a:clrTo>
                <a:srgbClr val="FFFFFF">
                  <a:alpha val="0"/>
                </a:srgbClr>
              </a:clrTo>
            </a:clrChange>
          </a:blip>
          <a:srcRect t="15595" b="16035"/>
          <a:stretch/>
        </p:blipFill>
        <p:spPr>
          <a:xfrm>
            <a:off x="7699476" y="3428220"/>
            <a:ext cx="627014" cy="191416"/>
          </a:xfrm>
          <a:prstGeom prst="rect">
            <a:avLst/>
          </a:prstGeom>
          <a:solidFill>
            <a:srgbClr val="FFFFFF"/>
          </a:solidFill>
        </p:spPr>
      </p:pic>
      <p:sp>
        <p:nvSpPr>
          <p:cNvPr id="154" name="テキスト ボックス 153">
            <a:extLst>
              <a:ext uri="{FF2B5EF4-FFF2-40B4-BE49-F238E27FC236}">
                <a16:creationId xmlns:a16="http://schemas.microsoft.com/office/drawing/2014/main" id="{03267218-87CF-4875-A68D-55A3A6EC25B7}"/>
              </a:ext>
            </a:extLst>
          </p:cNvPr>
          <p:cNvSpPr txBox="1"/>
          <p:nvPr/>
        </p:nvSpPr>
        <p:spPr>
          <a:xfrm>
            <a:off x="8536795" y="3311293"/>
            <a:ext cx="609462" cy="230832"/>
          </a:xfrm>
          <a:prstGeom prst="rect">
            <a:avLst/>
          </a:prstGeom>
          <a:noFill/>
        </p:spPr>
        <p:txBody>
          <a:bodyPr wrap="none" rtlCol="0">
            <a:spAutoFit/>
          </a:bodyPr>
          <a:lstStyle/>
          <a:p>
            <a:pPr defTabSz="925880"/>
            <a:r>
              <a:rPr kumimoji="1" lang="en-US" altLang="ja-JP" sz="900" dirty="0">
                <a:solidFill>
                  <a:srgbClr val="BC4328">
                    <a:lumMod val="75000"/>
                  </a:srgbClr>
                </a:solidFill>
                <a:latin typeface="Meiryo UI"/>
                <a:cs typeface="Segoe UI" panose="020B0502040204020203" pitchFamily="34" charset="0"/>
              </a:rPr>
              <a:t>API</a:t>
            </a:r>
            <a:r>
              <a:rPr kumimoji="1" lang="ja-JP" altLang="en-US" sz="900" dirty="0">
                <a:solidFill>
                  <a:srgbClr val="BC4328">
                    <a:lumMod val="75000"/>
                  </a:srgbClr>
                </a:solidFill>
                <a:latin typeface="Meiryo UI"/>
                <a:cs typeface="Segoe UI" panose="020B0502040204020203" pitchFamily="34" charset="0"/>
              </a:rPr>
              <a:t>連携</a:t>
            </a:r>
          </a:p>
        </p:txBody>
      </p:sp>
      <p:cxnSp>
        <p:nvCxnSpPr>
          <p:cNvPr id="155" name="直線矢印コネクタ 154">
            <a:extLst>
              <a:ext uri="{FF2B5EF4-FFF2-40B4-BE49-F238E27FC236}">
                <a16:creationId xmlns:a16="http://schemas.microsoft.com/office/drawing/2014/main" id="{7F92DD1C-F3CD-41AE-B0BB-D991A24E586E}"/>
              </a:ext>
            </a:extLst>
          </p:cNvPr>
          <p:cNvCxnSpPr>
            <a:cxnSpLocks/>
          </p:cNvCxnSpPr>
          <p:nvPr/>
        </p:nvCxnSpPr>
        <p:spPr>
          <a:xfrm flipH="1">
            <a:off x="7140976" y="3902038"/>
            <a:ext cx="283290" cy="0"/>
          </a:xfrm>
          <a:prstGeom prst="straightConnector1">
            <a:avLst/>
          </a:prstGeom>
          <a:noFill/>
          <a:ln w="9525" cap="flat" cmpd="sng" algn="ctr">
            <a:solidFill>
              <a:srgbClr val="BC4328">
                <a:lumMod val="75000"/>
              </a:srgbClr>
            </a:solidFill>
            <a:prstDash val="solid"/>
            <a:tailEnd type="triangle"/>
          </a:ln>
          <a:effectLst/>
        </p:spPr>
      </p:cxnSp>
      <p:grpSp>
        <p:nvGrpSpPr>
          <p:cNvPr id="156" name="グループ化 155">
            <a:extLst>
              <a:ext uri="{FF2B5EF4-FFF2-40B4-BE49-F238E27FC236}">
                <a16:creationId xmlns:a16="http://schemas.microsoft.com/office/drawing/2014/main" id="{588272AD-2B41-4924-B4FC-7C3FC4FC42A1}"/>
              </a:ext>
            </a:extLst>
          </p:cNvPr>
          <p:cNvGrpSpPr/>
          <p:nvPr/>
        </p:nvGrpSpPr>
        <p:grpSpPr>
          <a:xfrm>
            <a:off x="8598238" y="3795070"/>
            <a:ext cx="283292" cy="106968"/>
            <a:chOff x="8240731" y="3660844"/>
            <a:chExt cx="283292" cy="106968"/>
          </a:xfrm>
        </p:grpSpPr>
        <p:cxnSp>
          <p:nvCxnSpPr>
            <p:cNvPr id="157" name="直線矢印コネクタ 156">
              <a:extLst>
                <a:ext uri="{FF2B5EF4-FFF2-40B4-BE49-F238E27FC236}">
                  <a16:creationId xmlns:a16="http://schemas.microsoft.com/office/drawing/2014/main" id="{868B3E8F-9557-40BF-9B2F-71809EC45588}"/>
                </a:ext>
              </a:extLst>
            </p:cNvPr>
            <p:cNvCxnSpPr>
              <a:cxnSpLocks/>
            </p:cNvCxnSpPr>
            <p:nvPr/>
          </p:nvCxnSpPr>
          <p:spPr>
            <a:xfrm>
              <a:off x="8240731" y="3660844"/>
              <a:ext cx="283292" cy="0"/>
            </a:xfrm>
            <a:prstGeom prst="straightConnector1">
              <a:avLst/>
            </a:prstGeom>
            <a:noFill/>
            <a:ln w="9525" cap="flat" cmpd="sng" algn="ctr">
              <a:solidFill>
                <a:srgbClr val="BC4328">
                  <a:lumMod val="75000"/>
                </a:srgbClr>
              </a:solidFill>
              <a:prstDash val="solid"/>
              <a:tailEnd type="triangle"/>
            </a:ln>
            <a:effectLst/>
          </p:spPr>
        </p:cxnSp>
        <p:cxnSp>
          <p:nvCxnSpPr>
            <p:cNvPr id="158" name="直線矢印コネクタ 157">
              <a:extLst>
                <a:ext uri="{FF2B5EF4-FFF2-40B4-BE49-F238E27FC236}">
                  <a16:creationId xmlns:a16="http://schemas.microsoft.com/office/drawing/2014/main" id="{72AD97D9-C594-4244-A3B6-126227C2EE4D}"/>
                </a:ext>
              </a:extLst>
            </p:cNvPr>
            <p:cNvCxnSpPr>
              <a:cxnSpLocks/>
            </p:cNvCxnSpPr>
            <p:nvPr/>
          </p:nvCxnSpPr>
          <p:spPr>
            <a:xfrm flipH="1">
              <a:off x="8240732" y="3767812"/>
              <a:ext cx="283290" cy="0"/>
            </a:xfrm>
            <a:prstGeom prst="straightConnector1">
              <a:avLst/>
            </a:prstGeom>
            <a:noFill/>
            <a:ln w="9525" cap="flat" cmpd="sng" algn="ctr">
              <a:solidFill>
                <a:srgbClr val="BC4328">
                  <a:lumMod val="75000"/>
                </a:srgbClr>
              </a:solidFill>
              <a:prstDash val="solid"/>
              <a:tailEnd type="triangle"/>
            </a:ln>
            <a:effectLst/>
          </p:spPr>
        </p:cxnSp>
      </p:grpSp>
      <p:sp>
        <p:nvSpPr>
          <p:cNvPr id="159" name="テキスト ボックス 158">
            <a:extLst>
              <a:ext uri="{FF2B5EF4-FFF2-40B4-BE49-F238E27FC236}">
                <a16:creationId xmlns:a16="http://schemas.microsoft.com/office/drawing/2014/main" id="{C23A9636-FB1F-46E5-9D3F-EA47FB0A99E9}"/>
              </a:ext>
            </a:extLst>
          </p:cNvPr>
          <p:cNvSpPr txBox="1"/>
          <p:nvPr/>
        </p:nvSpPr>
        <p:spPr>
          <a:xfrm>
            <a:off x="514532" y="5210723"/>
            <a:ext cx="2869200" cy="523220"/>
          </a:xfrm>
          <a:prstGeom prst="rect">
            <a:avLst/>
          </a:prstGeom>
          <a:solidFill>
            <a:srgbClr val="E6B600">
              <a:lumMod val="20000"/>
              <a:lumOff val="80000"/>
            </a:srgbClr>
          </a:solidFill>
          <a:effectLst>
            <a:outerShdw blurRad="50800" dist="38100" dir="2700000" algn="tl" rotWithShape="0">
              <a:prstClr val="black">
                <a:alpha val="40000"/>
              </a:prstClr>
            </a:outerShdw>
          </a:effectLst>
        </p:spPr>
        <p:txBody>
          <a:bodyPr wrap="square" lIns="36000" rIns="144000" rtlCol="0">
            <a:noAutofit/>
          </a:bodyPr>
          <a:lstStyle/>
          <a:p>
            <a:pPr algn="ctr" defTabSz="925880">
              <a:defRPr/>
            </a:pPr>
            <a:r>
              <a:rPr kumimoji="1" lang="en-US" altLang="ja-JP" sz="1400" kern="0" dirty="0" smtClean="0">
                <a:solidFill>
                  <a:srgbClr val="404040"/>
                </a:solidFill>
                <a:latin typeface="Meiryo UI"/>
                <a:cs typeface="Segoe UI" panose="020B0502040204020203" pitchFamily="34" charset="0"/>
              </a:rPr>
              <a:t>AI</a:t>
            </a:r>
            <a:r>
              <a:rPr kumimoji="1" lang="ja-JP" altLang="en-US" sz="1400" kern="0" dirty="0" smtClean="0">
                <a:solidFill>
                  <a:srgbClr val="404040"/>
                </a:solidFill>
                <a:latin typeface="Meiryo UI"/>
                <a:cs typeface="Segoe UI" panose="020B0502040204020203" pitchFamily="34" charset="0"/>
              </a:rPr>
              <a:t>によりひとりひとりのお客様に合せて</a:t>
            </a:r>
            <a:r>
              <a:rPr kumimoji="1" lang="en-US" altLang="ja-JP" sz="1400" kern="0" dirty="0" smtClean="0">
                <a:solidFill>
                  <a:srgbClr val="404040"/>
                </a:solidFill>
                <a:latin typeface="Meiryo UI"/>
                <a:cs typeface="Segoe UI" panose="020B0502040204020203" pitchFamily="34" charset="0"/>
              </a:rPr>
              <a:t/>
            </a:r>
            <a:br>
              <a:rPr kumimoji="1" lang="en-US" altLang="ja-JP" sz="1400" kern="0" dirty="0" smtClean="0">
                <a:solidFill>
                  <a:srgbClr val="404040"/>
                </a:solidFill>
                <a:latin typeface="Meiryo UI"/>
                <a:cs typeface="Segoe UI" panose="020B0502040204020203" pitchFamily="34" charset="0"/>
              </a:rPr>
            </a:br>
            <a:r>
              <a:rPr kumimoji="1" lang="ja-JP" altLang="en-US" sz="1400" kern="0" dirty="0" smtClean="0">
                <a:solidFill>
                  <a:srgbClr val="404040"/>
                </a:solidFill>
                <a:latin typeface="Meiryo UI"/>
                <a:cs typeface="Segoe UI" panose="020B0502040204020203" pitchFamily="34" charset="0"/>
              </a:rPr>
              <a:t>最適なお店の候補を提示！</a:t>
            </a:r>
          </a:p>
        </p:txBody>
      </p:sp>
      <p:sp>
        <p:nvSpPr>
          <p:cNvPr id="160" name="テキスト ボックス 159">
            <a:extLst>
              <a:ext uri="{FF2B5EF4-FFF2-40B4-BE49-F238E27FC236}">
                <a16:creationId xmlns:a16="http://schemas.microsoft.com/office/drawing/2014/main" id="{1229C4CA-DD1B-43AB-BBAB-246F63AE6793}"/>
              </a:ext>
            </a:extLst>
          </p:cNvPr>
          <p:cNvSpPr txBox="1"/>
          <p:nvPr/>
        </p:nvSpPr>
        <p:spPr>
          <a:xfrm>
            <a:off x="3484448" y="5210723"/>
            <a:ext cx="2869200" cy="523220"/>
          </a:xfrm>
          <a:prstGeom prst="rect">
            <a:avLst/>
          </a:prstGeom>
          <a:solidFill>
            <a:srgbClr val="E6B600">
              <a:lumMod val="20000"/>
              <a:lumOff val="80000"/>
            </a:srgbClr>
          </a:solidFill>
          <a:effectLst>
            <a:outerShdw blurRad="50800" dist="38100" dir="2700000" algn="tl" rotWithShape="0">
              <a:prstClr val="black">
                <a:alpha val="40000"/>
              </a:prstClr>
            </a:outerShdw>
          </a:effectLst>
        </p:spPr>
        <p:txBody>
          <a:bodyPr wrap="square" lIns="36000" rIns="144000" rtlCol="0">
            <a:noAutofit/>
          </a:bodyPr>
          <a:lstStyle/>
          <a:p>
            <a:pPr algn="ctr" defTabSz="925880">
              <a:defRPr/>
            </a:pPr>
            <a:r>
              <a:rPr kumimoji="1" lang="ja-JP" altLang="en-US" sz="1400" kern="0" dirty="0" smtClean="0">
                <a:solidFill>
                  <a:srgbClr val="404040"/>
                </a:solidFill>
                <a:latin typeface="Meiryo UI"/>
                <a:cs typeface="Segoe UI" panose="020B0502040204020203" pitchFamily="34" charset="0"/>
              </a:rPr>
              <a:t>お客様が行きたい店を選んで</a:t>
            </a:r>
            <a:endParaRPr kumimoji="1" lang="en-US" altLang="ja-JP" sz="1400" kern="0" dirty="0" smtClean="0">
              <a:solidFill>
                <a:srgbClr val="404040"/>
              </a:solidFill>
              <a:latin typeface="Meiryo UI"/>
              <a:cs typeface="Segoe UI" panose="020B0502040204020203" pitchFamily="34" charset="0"/>
            </a:endParaRPr>
          </a:p>
          <a:p>
            <a:pPr algn="ctr" defTabSz="925880">
              <a:defRPr/>
            </a:pPr>
            <a:r>
              <a:rPr kumimoji="1" lang="ja-JP" altLang="en-US" sz="1400" kern="0" dirty="0" smtClean="0">
                <a:solidFill>
                  <a:srgbClr val="404040"/>
                </a:solidFill>
                <a:latin typeface="Meiryo UI"/>
                <a:cs typeface="Segoe UI" panose="020B0502040204020203" pitchFamily="34" charset="0"/>
              </a:rPr>
              <a:t>オリジナルのスタンプラリーを作成！</a:t>
            </a:r>
            <a:endParaRPr kumimoji="1" lang="en-US" altLang="ja-JP" sz="1400" kern="0" dirty="0" smtClean="0">
              <a:solidFill>
                <a:srgbClr val="404040"/>
              </a:solidFill>
              <a:latin typeface="Meiryo UI"/>
              <a:cs typeface="Segoe UI" panose="020B0502040204020203" pitchFamily="34" charset="0"/>
            </a:endParaRPr>
          </a:p>
        </p:txBody>
      </p:sp>
      <p:sp>
        <p:nvSpPr>
          <p:cNvPr id="161" name="テキスト ボックス 160">
            <a:extLst>
              <a:ext uri="{FF2B5EF4-FFF2-40B4-BE49-F238E27FC236}">
                <a16:creationId xmlns:a16="http://schemas.microsoft.com/office/drawing/2014/main" id="{692E40D0-28E6-4D9C-A3BA-E928C8EFB365}"/>
              </a:ext>
            </a:extLst>
          </p:cNvPr>
          <p:cNvSpPr txBox="1"/>
          <p:nvPr/>
        </p:nvSpPr>
        <p:spPr>
          <a:xfrm>
            <a:off x="6455578" y="5210723"/>
            <a:ext cx="2869200" cy="523220"/>
          </a:xfrm>
          <a:prstGeom prst="rect">
            <a:avLst/>
          </a:prstGeom>
          <a:solidFill>
            <a:srgbClr val="E6B600">
              <a:lumMod val="20000"/>
              <a:lumOff val="80000"/>
            </a:srgbClr>
          </a:solidFill>
          <a:effectLst>
            <a:outerShdw blurRad="50800" dist="38100" dir="2700000" algn="tl" rotWithShape="0">
              <a:prstClr val="black">
                <a:alpha val="40000"/>
              </a:prstClr>
            </a:outerShdw>
          </a:effectLst>
        </p:spPr>
        <p:txBody>
          <a:bodyPr wrap="square" lIns="36000" rIns="144000" rtlCol="0">
            <a:noAutofit/>
          </a:bodyPr>
          <a:lstStyle/>
          <a:p>
            <a:pPr algn="ctr" defTabSz="925880">
              <a:defRPr/>
            </a:pPr>
            <a:r>
              <a:rPr kumimoji="1" lang="ja-JP" altLang="en-US" sz="1400" kern="0" dirty="0" smtClean="0">
                <a:solidFill>
                  <a:srgbClr val="404040"/>
                </a:solidFill>
                <a:latin typeface="Meiryo UI"/>
                <a:cs typeface="Segoe UI" panose="020B0502040204020203" pitchFamily="34" charset="0"/>
              </a:rPr>
              <a:t>選択したお店でお買い物することによりポイントゲット！</a:t>
            </a:r>
            <a:endParaRPr kumimoji="1" lang="en-US" altLang="ja-JP" sz="1400" kern="0" dirty="0" smtClean="0">
              <a:solidFill>
                <a:srgbClr val="404040"/>
              </a:solidFill>
              <a:latin typeface="Meiryo UI"/>
              <a:cs typeface="Segoe UI" panose="020B0502040204020203" pitchFamily="34" charset="0"/>
            </a:endParaRPr>
          </a:p>
        </p:txBody>
      </p:sp>
      <p:sp>
        <p:nvSpPr>
          <p:cNvPr id="162" name="正方形/長方形 161"/>
          <p:cNvSpPr/>
          <p:nvPr/>
        </p:nvSpPr>
        <p:spPr>
          <a:xfrm>
            <a:off x="3293230" y="988329"/>
            <a:ext cx="5770834" cy="646331"/>
          </a:xfrm>
          <a:prstGeom prst="rect">
            <a:avLst/>
          </a:prstGeom>
        </p:spPr>
        <p:txBody>
          <a:bodyPr wrap="square">
            <a:spAutoFit/>
          </a:bodyPr>
          <a:lstStyle/>
          <a:p>
            <a:pPr defTabSz="925880"/>
            <a:r>
              <a:rPr kumimoji="1" lang="ja-JP" altLang="en-US" dirty="0" smtClean="0">
                <a:solidFill>
                  <a:srgbClr val="404040"/>
                </a:solidFill>
                <a:latin typeface="Meiryo UI" panose="020B0604030504040204" pitchFamily="50" charset="-128"/>
                <a:ea typeface="Meiryo UI" panose="020B0604030504040204" pitchFamily="50" charset="-128"/>
              </a:rPr>
              <a:t>買い</a:t>
            </a:r>
            <a:r>
              <a:rPr kumimoji="1" lang="ja-JP" altLang="en-US" dirty="0">
                <a:solidFill>
                  <a:srgbClr val="404040"/>
                </a:solidFill>
                <a:latin typeface="Meiryo UI" panose="020B0604030504040204" pitchFamily="50" charset="-128"/>
                <a:ea typeface="Meiryo UI" panose="020B0604030504040204" pitchFamily="50" charset="-128"/>
              </a:rPr>
              <a:t>周りを促進し、</a:t>
            </a:r>
            <a:r>
              <a:rPr kumimoji="1" lang="ja-JP" altLang="en-US" dirty="0" smtClean="0">
                <a:solidFill>
                  <a:srgbClr val="404040"/>
                </a:solidFill>
                <a:latin typeface="Meiryo UI" panose="020B0604030504040204" pitchFamily="50" charset="-128"/>
                <a:ea typeface="Meiryo UI" panose="020B0604030504040204" pitchFamily="50" charset="-128"/>
              </a:rPr>
              <a:t>お店へのエンゲージメント</a:t>
            </a:r>
            <a:r>
              <a:rPr kumimoji="1" lang="ja-JP" altLang="en-US" dirty="0">
                <a:solidFill>
                  <a:srgbClr val="404040"/>
                </a:solidFill>
                <a:latin typeface="Meiryo UI" panose="020B0604030504040204" pitchFamily="50" charset="-128"/>
                <a:ea typeface="Meiryo UI" panose="020B0604030504040204" pitchFamily="50" charset="-128"/>
              </a:rPr>
              <a:t>を</a:t>
            </a:r>
            <a:r>
              <a:rPr kumimoji="1" lang="ja-JP" altLang="en-US" dirty="0" smtClean="0">
                <a:solidFill>
                  <a:srgbClr val="404040"/>
                </a:solidFill>
                <a:latin typeface="Meiryo UI" panose="020B0604030504040204" pitchFamily="50" charset="-128"/>
                <a:ea typeface="Meiryo UI" panose="020B0604030504040204" pitchFamily="50" charset="-128"/>
              </a:rPr>
              <a:t>高めるための</a:t>
            </a:r>
            <a:r>
              <a:rPr kumimoji="1" lang="en-US" altLang="ja-JP" dirty="0" smtClean="0">
                <a:solidFill>
                  <a:srgbClr val="404040"/>
                </a:solidFill>
                <a:latin typeface="Meiryo UI" panose="020B0604030504040204" pitchFamily="50" charset="-128"/>
                <a:ea typeface="Meiryo UI" panose="020B0604030504040204" pitchFamily="50" charset="-128"/>
              </a:rPr>
              <a:t/>
            </a:r>
            <a:br>
              <a:rPr kumimoji="1" lang="en-US" altLang="ja-JP" dirty="0" smtClean="0">
                <a:solidFill>
                  <a:srgbClr val="404040"/>
                </a:solidFill>
                <a:latin typeface="Meiryo UI" panose="020B0604030504040204" pitchFamily="50" charset="-128"/>
                <a:ea typeface="Meiryo UI" panose="020B0604030504040204" pitchFamily="50" charset="-128"/>
              </a:rPr>
            </a:br>
            <a:r>
              <a:rPr kumimoji="1" lang="ja-JP" altLang="en-US" dirty="0" smtClean="0">
                <a:solidFill>
                  <a:srgbClr val="404040"/>
                </a:solidFill>
                <a:latin typeface="Meiryo UI" panose="020B0604030504040204" pitchFamily="50" charset="-128"/>
                <a:ea typeface="Meiryo UI" panose="020B0604030504040204" pitchFamily="50" charset="-128"/>
              </a:rPr>
              <a:t>個客に合わせるスタンプラリーサービス（提供：ギックス社）</a:t>
            </a:r>
            <a:endParaRPr kumimoji="1" lang="en-US" altLang="ja-JP" dirty="0">
              <a:solidFill>
                <a:srgbClr val="404040"/>
              </a:solidFill>
              <a:latin typeface="Meiryo UI" panose="020B0604030504040204" pitchFamily="50" charset="-128"/>
              <a:ea typeface="Meiryo UI" panose="020B0604030504040204" pitchFamily="50" charset="-128"/>
            </a:endParaRPr>
          </a:p>
        </p:txBody>
      </p:sp>
      <p:pic>
        <p:nvPicPr>
          <p:cNvPr id="163" name="図 1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97282" y="3729022"/>
            <a:ext cx="590064" cy="311380"/>
          </a:xfrm>
          <a:prstGeom prst="rect">
            <a:avLst/>
          </a:prstGeom>
        </p:spPr>
      </p:pic>
      <p:sp>
        <p:nvSpPr>
          <p:cNvPr id="164" name="正方形/長方形 163"/>
          <p:cNvSpPr/>
          <p:nvPr/>
        </p:nvSpPr>
        <p:spPr>
          <a:xfrm>
            <a:off x="382356" y="5806999"/>
            <a:ext cx="9019666" cy="646331"/>
          </a:xfrm>
          <a:prstGeom prst="rect">
            <a:avLst/>
          </a:prstGeom>
        </p:spPr>
        <p:txBody>
          <a:bodyPr wrap="square">
            <a:spAutoFit/>
          </a:bodyPr>
          <a:lstStyle/>
          <a:p>
            <a:pPr algn="ctr" defTabSz="914400"/>
            <a:r>
              <a:rPr kumimoji="1" lang="en-US" altLang="ja-JP" b="1" dirty="0">
                <a:solidFill>
                  <a:prstClr val="white"/>
                </a:solidFill>
                <a:effectLst>
                  <a:glow rad="139700">
                    <a:srgbClr val="4472C4"/>
                  </a:glow>
                </a:effectLst>
                <a:latin typeface="Meiryo UI" panose="020B0604030504040204" pitchFamily="50" charset="-128"/>
              </a:rPr>
              <a:t>NTT</a:t>
            </a:r>
            <a:r>
              <a:rPr kumimoji="1" lang="ja-JP" altLang="en-US" b="1" dirty="0">
                <a:solidFill>
                  <a:prstClr val="white"/>
                </a:solidFill>
                <a:effectLst>
                  <a:glow rad="139700">
                    <a:srgbClr val="4472C4"/>
                  </a:glow>
                </a:effectLst>
                <a:latin typeface="Meiryo UI" panose="020B0604030504040204" pitchFamily="50" charset="-128"/>
              </a:rPr>
              <a:t>データからは“</a:t>
            </a:r>
            <a:r>
              <a:rPr kumimoji="1" lang="en-US" altLang="ja-JP" b="1" dirty="0">
                <a:solidFill>
                  <a:prstClr val="white"/>
                </a:solidFill>
                <a:effectLst>
                  <a:glow rad="139700">
                    <a:srgbClr val="4472C4"/>
                  </a:glow>
                </a:effectLst>
                <a:latin typeface="Meiryo UI" panose="020B0604030504040204" pitchFamily="50" charset="-128"/>
              </a:rPr>
              <a:t>API</a:t>
            </a:r>
            <a:r>
              <a:rPr kumimoji="1" lang="ja-JP" altLang="en-US" b="1" dirty="0">
                <a:solidFill>
                  <a:prstClr val="white"/>
                </a:solidFill>
                <a:effectLst>
                  <a:glow rad="139700">
                    <a:srgbClr val="4472C4"/>
                  </a:glow>
                </a:effectLst>
                <a:latin typeface="Meiryo UI" panose="020B0604030504040204" pitchFamily="50" charset="-128"/>
              </a:rPr>
              <a:t>説明”</a:t>
            </a:r>
            <a:r>
              <a:rPr kumimoji="1" lang="ja-JP" altLang="en-US" b="1" dirty="0" smtClean="0">
                <a:solidFill>
                  <a:prstClr val="white"/>
                </a:solidFill>
                <a:effectLst>
                  <a:glow rad="139700">
                    <a:srgbClr val="4472C4"/>
                  </a:glow>
                </a:effectLst>
                <a:latin typeface="Meiryo UI" panose="020B0604030504040204" pitchFamily="50" charset="-128"/>
              </a:rPr>
              <a:t>のみで開発</a:t>
            </a:r>
            <a:r>
              <a:rPr kumimoji="1" lang="ja-JP" altLang="en-US" b="1" dirty="0">
                <a:solidFill>
                  <a:prstClr val="white"/>
                </a:solidFill>
                <a:effectLst>
                  <a:glow rad="139700">
                    <a:srgbClr val="4472C4"/>
                  </a:glow>
                </a:effectLst>
                <a:latin typeface="Meiryo UI" panose="020B0604030504040204" pitchFamily="50" charset="-128"/>
              </a:rPr>
              <a:t>は</a:t>
            </a:r>
            <a:r>
              <a:rPr kumimoji="1" lang="ja-JP" altLang="en-US" b="1" dirty="0" smtClean="0">
                <a:solidFill>
                  <a:prstClr val="white"/>
                </a:solidFill>
                <a:effectLst>
                  <a:glow rad="139700">
                    <a:srgbClr val="4472C4"/>
                  </a:glow>
                </a:effectLst>
                <a:latin typeface="Meiryo UI" panose="020B0604030504040204" pitchFamily="50" charset="-128"/>
              </a:rPr>
              <a:t>不要。</a:t>
            </a:r>
            <a:endParaRPr kumimoji="1" lang="en-US" altLang="ja-JP" b="1" dirty="0" smtClean="0">
              <a:solidFill>
                <a:prstClr val="white"/>
              </a:solidFill>
              <a:effectLst>
                <a:glow rad="139700">
                  <a:srgbClr val="4472C4"/>
                </a:glow>
              </a:effectLst>
              <a:latin typeface="Meiryo UI" panose="020B0604030504040204" pitchFamily="50" charset="-128"/>
            </a:endParaRPr>
          </a:p>
          <a:p>
            <a:pPr algn="ctr" defTabSz="914400"/>
            <a:r>
              <a:rPr kumimoji="1" lang="ja-JP" altLang="en-US" b="1" dirty="0" smtClean="0">
                <a:solidFill>
                  <a:prstClr val="white"/>
                </a:solidFill>
                <a:effectLst>
                  <a:glow rad="139700">
                    <a:srgbClr val="4472C4"/>
                  </a:glow>
                </a:effectLst>
                <a:latin typeface="Meiryo UI" panose="020B0604030504040204" pitchFamily="50" charset="-128"/>
              </a:rPr>
              <a:t>フロントサービス側</a:t>
            </a:r>
            <a:r>
              <a:rPr kumimoji="1" lang="ja-JP" altLang="en-US" b="1" dirty="0">
                <a:solidFill>
                  <a:prstClr val="white"/>
                </a:solidFill>
                <a:effectLst>
                  <a:glow rad="139700">
                    <a:srgbClr val="4472C4"/>
                  </a:glow>
                </a:effectLst>
                <a:latin typeface="Meiryo UI" panose="020B0604030504040204" pitchFamily="50" charset="-128"/>
              </a:rPr>
              <a:t>が組込み易い設計の</a:t>
            </a:r>
            <a:r>
              <a:rPr kumimoji="1" lang="en-US" altLang="ja-JP" b="1" dirty="0">
                <a:solidFill>
                  <a:prstClr val="white"/>
                </a:solidFill>
                <a:effectLst>
                  <a:glow rad="139700">
                    <a:srgbClr val="4472C4"/>
                  </a:glow>
                </a:effectLst>
                <a:latin typeface="Meiryo UI" panose="020B0604030504040204" pitchFamily="50" charset="-128"/>
              </a:rPr>
              <a:t>API</a:t>
            </a:r>
            <a:r>
              <a:rPr kumimoji="1" lang="ja-JP" altLang="en-US" b="1" dirty="0">
                <a:solidFill>
                  <a:prstClr val="white"/>
                </a:solidFill>
                <a:effectLst>
                  <a:glow rad="139700">
                    <a:srgbClr val="4472C4"/>
                  </a:glow>
                </a:effectLst>
                <a:latin typeface="Meiryo UI" panose="020B0604030504040204" pitchFamily="50" charset="-128"/>
              </a:rPr>
              <a:t>で、柔軟かつ迅速なサービス創出を支えます！</a:t>
            </a:r>
          </a:p>
        </p:txBody>
      </p:sp>
    </p:spTree>
    <p:extLst>
      <p:ext uri="{BB962C8B-B14F-4D97-AF65-F5344CB8AC3E}">
        <p14:creationId xmlns:p14="http://schemas.microsoft.com/office/powerpoint/2010/main" val="154413086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sz="1800" b="0" dirty="0"/>
              <a:t>ご参考</a:t>
            </a:r>
            <a:r>
              <a:rPr lang="ja-JP" altLang="en-US" dirty="0"/>
              <a:t>｜お客</a:t>
            </a:r>
            <a:r>
              <a:rPr lang="ja-JP" altLang="en-US" dirty="0" smtClean="0"/>
              <a:t>様インタビュー</a:t>
            </a:r>
            <a:r>
              <a:rPr lang="ja-JP" altLang="en-US" dirty="0"/>
              <a:t>　</a:t>
            </a:r>
            <a:r>
              <a:rPr lang="ja-JP" altLang="en-US" dirty="0" smtClean="0"/>
              <a:t>株式会社パルコ様</a:t>
            </a:r>
            <a:endParaRPr kumimoji="1" lang="ja-JP" altLang="en-US" dirty="0"/>
          </a:p>
        </p:txBody>
      </p:sp>
      <p:sp>
        <p:nvSpPr>
          <p:cNvPr id="3" name="正方形/長方形 2"/>
          <p:cNvSpPr/>
          <p:nvPr/>
        </p:nvSpPr>
        <p:spPr>
          <a:xfrm>
            <a:off x="0" y="5618857"/>
            <a:ext cx="4830912" cy="807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2852" b="7066"/>
          <a:stretch/>
        </p:blipFill>
        <p:spPr>
          <a:xfrm>
            <a:off x="0" y="725027"/>
            <a:ext cx="4953600" cy="1152128"/>
          </a:xfrm>
          <a:prstGeom prst="rect">
            <a:avLst/>
          </a:prstGeom>
        </p:spPr>
      </p:pic>
      <p:cxnSp>
        <p:nvCxnSpPr>
          <p:cNvPr id="6" name="直線コネクタ 5"/>
          <p:cNvCxnSpPr/>
          <p:nvPr/>
        </p:nvCxnSpPr>
        <p:spPr>
          <a:xfrm>
            <a:off x="4953000" y="2060848"/>
            <a:ext cx="0" cy="4248472"/>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7" name="正方形/長方形 6"/>
          <p:cNvSpPr/>
          <p:nvPr/>
        </p:nvSpPr>
        <p:spPr>
          <a:xfrm>
            <a:off x="136297" y="2016487"/>
            <a:ext cx="4603056" cy="646331"/>
          </a:xfrm>
          <a:prstGeom prst="rect">
            <a:avLst/>
          </a:prstGeom>
        </p:spPr>
        <p:txBody>
          <a:bodyPr wrap="square">
            <a:spAutoFit/>
          </a:bodyPr>
          <a:lstStyle/>
          <a:p>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ポイント制度とスマホ決済の同時導入によってシームレス</a:t>
            </a: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な</a:t>
            </a:r>
            <a: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b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購買</a:t>
            </a:r>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体験と顧客情報獲得を実現しているパルコ様が評価</a:t>
            </a: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する</a:t>
            </a:r>
            <a: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t/>
            </a:r>
            <a:br>
              <a:rPr lang="en-US" altLang="ja-JP" sz="1200" dirty="0" smtClean="0">
                <a:solidFill>
                  <a:schemeClr val="tx1">
                    <a:lumMod val="75000"/>
                  </a:schemeClr>
                </a:solidFill>
                <a:latin typeface="游ゴシック" panose="020B0400000000000000" pitchFamily="50" charset="-128"/>
                <a:ea typeface="游ゴシック" panose="020B0400000000000000" pitchFamily="50" charset="-128"/>
              </a:rPr>
            </a:br>
            <a:r>
              <a:rPr lang="ja-JP" altLang="en-US" sz="1200" dirty="0" smtClean="0">
                <a:solidFill>
                  <a:schemeClr val="tx1">
                    <a:lumMod val="75000"/>
                  </a:schemeClr>
                </a:solidFill>
                <a:latin typeface="游ゴシック" panose="020B0400000000000000" pitchFamily="50" charset="-128"/>
                <a:ea typeface="游ゴシック" panose="020B0400000000000000" pitchFamily="50" charset="-128"/>
              </a:rPr>
              <a:t>「</a:t>
            </a:r>
            <a:r>
              <a:rPr lang="en-US" altLang="ja-JP" sz="1200" dirty="0">
                <a:solidFill>
                  <a:schemeClr val="tx1">
                    <a:lumMod val="75000"/>
                  </a:schemeClr>
                </a:solidFill>
                <a:latin typeface="游ゴシック" panose="020B0400000000000000" pitchFamily="50" charset="-128"/>
                <a:ea typeface="游ゴシック" panose="020B0400000000000000" pitchFamily="50" charset="-128"/>
              </a:rPr>
              <a:t>CAFIS Explorer</a:t>
            </a:r>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a:t>
            </a:r>
            <a:r>
              <a:rPr lang="en-US" altLang="ja-JP" sz="1200" dirty="0">
                <a:solidFill>
                  <a:schemeClr val="tx1">
                    <a:lumMod val="75000"/>
                  </a:schemeClr>
                </a:solidFill>
                <a:latin typeface="游ゴシック" panose="020B0400000000000000" pitchFamily="50" charset="-128"/>
                <a:ea typeface="游ゴシック" panose="020B0400000000000000" pitchFamily="50" charset="-128"/>
              </a:rPr>
              <a:t>CAFIS Pitt</a:t>
            </a:r>
            <a:r>
              <a:rPr lang="ja-JP" altLang="en-US" sz="1200" dirty="0">
                <a:solidFill>
                  <a:schemeClr val="tx1">
                    <a:lumMod val="75000"/>
                  </a:schemeClr>
                </a:solidFill>
                <a:latin typeface="游ゴシック" panose="020B0400000000000000" pitchFamily="50" charset="-128"/>
                <a:ea typeface="游ゴシック" panose="020B0400000000000000" pitchFamily="50" charset="-128"/>
              </a:rPr>
              <a:t>」の魅力とは。</a:t>
            </a:r>
          </a:p>
        </p:txBody>
      </p:sp>
      <p:sp>
        <p:nvSpPr>
          <p:cNvPr id="8" name="正方形/長方形 7"/>
          <p:cNvSpPr/>
          <p:nvPr/>
        </p:nvSpPr>
        <p:spPr>
          <a:xfrm>
            <a:off x="40507" y="2780928"/>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defTabSz="925880"/>
            <a:r>
              <a:rPr kumimoji="1" lang="ja-JP" altLang="en-US" sz="1200" b="1" kern="0" dirty="0">
                <a:solidFill>
                  <a:srgbClr val="404040">
                    <a:lumMod val="75000"/>
                  </a:srgbClr>
                </a:solidFill>
              </a:rPr>
              <a:t>まずは「</a:t>
            </a:r>
            <a:r>
              <a:rPr kumimoji="1" lang="en-US" altLang="ja-JP" sz="1200" b="1" kern="0" dirty="0">
                <a:solidFill>
                  <a:srgbClr val="404040">
                    <a:lumMod val="75000"/>
                  </a:srgbClr>
                </a:solidFill>
              </a:rPr>
              <a:t>CAFIS Explorer</a:t>
            </a:r>
            <a:r>
              <a:rPr kumimoji="1" lang="ja-JP" altLang="en-US" sz="1200" b="1" kern="0" dirty="0">
                <a:solidFill>
                  <a:srgbClr val="404040">
                    <a:lumMod val="75000"/>
                  </a:srgbClr>
                </a:solidFill>
              </a:rPr>
              <a:t>」を導入するにあたって、企業としてどのような課題をお持ちだったか教えてください。</a:t>
            </a:r>
          </a:p>
        </p:txBody>
      </p:sp>
      <p:sp>
        <p:nvSpPr>
          <p:cNvPr id="9" name="正方形/長方形 8"/>
          <p:cNvSpPr/>
          <p:nvPr/>
        </p:nvSpPr>
        <p:spPr>
          <a:xfrm>
            <a:off x="2264704" y="3236347"/>
            <a:ext cx="2474648" cy="1992853"/>
          </a:xfrm>
          <a:prstGeom prst="rect">
            <a:avLst/>
          </a:prstGeom>
        </p:spPr>
        <p:txBody>
          <a:bodyPr wrap="square">
            <a:spAutoFit/>
          </a:bodyPr>
          <a:lstStyle/>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林氏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まず、</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を利用したきっかけは、</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2014</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年にパルコ公式アプリ「</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POCKET PARCO</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」をローンチした際、クレジットカードでのお買い上げに対する付加価値「コイン」を差し上げる基盤として「</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a:t>
            </a:r>
            <a:r>
              <a:rPr lang="en-US" altLang="ja-JP" sz="1100" dirty="0" err="1">
                <a:solidFill>
                  <a:schemeClr val="tx1">
                    <a:lumMod val="75000"/>
                  </a:schemeClr>
                </a:solidFill>
                <a:latin typeface="游ゴシック" panose="020B0400000000000000" pitchFamily="50" charset="-128"/>
                <a:ea typeface="游ゴシック" panose="020B0400000000000000" pitchFamily="50" charset="-128"/>
              </a:rPr>
              <a:t>Presh</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」を採用したことです。パルコとして、お客様の来店前・中・後の導線やお買い物内容などの行動データが取得できたことに加え</a:t>
            </a: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a:t>
            </a:r>
            <a:endParaRPr lang="ja-JP" altLang="en-US" sz="1100" dirty="0">
              <a:solidFill>
                <a:schemeClr val="tx1">
                  <a:lumMod val="75000"/>
                </a:schemeClr>
              </a:solidFill>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5089500" y="1196752"/>
            <a:ext cx="4680000" cy="1823576"/>
          </a:xfrm>
          <a:prstGeom prst="rect">
            <a:avLst/>
          </a:prstGeom>
        </p:spPr>
        <p:txBody>
          <a:bodyPr wrap="square">
            <a:spAutoFit/>
          </a:bodyPr>
          <a:lstStyle/>
          <a:p>
            <a:r>
              <a:rPr lang="ja-JP" altLang="en-US" sz="1100" b="1" dirty="0">
                <a:solidFill>
                  <a:schemeClr val="tx1">
                    <a:lumMod val="75000"/>
                  </a:schemeClr>
                </a:solidFill>
                <a:latin typeface="游ゴシック" panose="020B0400000000000000" pitchFamily="50" charset="-128"/>
                <a:ea typeface="游ゴシック" panose="020B0400000000000000" pitchFamily="50" charset="-128"/>
              </a:rPr>
              <a:t>林</a:t>
            </a:r>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アプリ</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を通したお客様とのコミュニケーション実現やお客様にとっての利便性向上のためには、ポイントサービスに加えてアプリによる決済（スマホ決済）も必要と考えていました。「</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Pitt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」は、ハウスカードであるパルコカード以外のクレジットカード決済ができるだけでなく、クレジットカードを持たない方向けに、銀行口座登録による決済や後払い注</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1</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も対応できるなど、多様な決済方法によって多くのお客様に利用いただける点が魅力的でした。また、先ほど述べた通り、既存の「</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POCKET PARCO</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」にて「</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a:t>
            </a:r>
            <a:r>
              <a:rPr lang="en-US" altLang="ja-JP" sz="1100" dirty="0" err="1">
                <a:solidFill>
                  <a:schemeClr val="tx1">
                    <a:lumMod val="75000"/>
                  </a:schemeClr>
                </a:solidFill>
                <a:latin typeface="游ゴシック" panose="020B0400000000000000" pitchFamily="50" charset="-128"/>
                <a:ea typeface="游ゴシック" panose="020B0400000000000000" pitchFamily="50" charset="-128"/>
              </a:rPr>
              <a:t>Presh</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」を活用させていただいていたこともあり、</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NTT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データのサービスには安心感を抱いていました。</a:t>
            </a:r>
          </a:p>
        </p:txBody>
      </p:sp>
      <p:sp>
        <p:nvSpPr>
          <p:cNvPr id="11" name="正方形/長方形 10"/>
          <p:cNvSpPr/>
          <p:nvPr/>
        </p:nvSpPr>
        <p:spPr>
          <a:xfrm>
            <a:off x="5089500" y="3784828"/>
            <a:ext cx="4680000" cy="2669962"/>
          </a:xfrm>
          <a:prstGeom prst="rect">
            <a:avLst/>
          </a:prstGeom>
        </p:spPr>
        <p:txBody>
          <a:bodyPr wrap="square">
            <a:spAutoFit/>
          </a:bodyPr>
          <a:lstStyle/>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安藤氏</a:t>
            </a:r>
            <a:endParaRPr lang="en-US" altLang="ja-JP" sz="1100" b="1" dirty="0" smtClean="0">
              <a:solidFill>
                <a:schemeClr val="tx1">
                  <a:lumMod val="75000"/>
                </a:schemeClr>
              </a:solidFill>
              <a:latin typeface="游ゴシック" panose="020B0400000000000000" pitchFamily="50" charset="-128"/>
              <a:ea typeface="游ゴシック" panose="020B0400000000000000" pitchFamily="50" charset="-128"/>
            </a:endParaRPr>
          </a:p>
          <a:p>
            <a:pPr>
              <a:spcBef>
                <a:spcPts val="300"/>
              </a:spcBef>
            </a:pP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当初</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、ポイントサービスとスマホ決済を別々に検討していました。先行検討していたポイントサービスでは、</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NTT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データにポイント業務の設計から関わっていただいたこともあり、「</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Explorer</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」とする方向で考えていました。その後、スマホ決済の選定に入った際、「</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Pitt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」と組み合わせれば、ポイント機能とスマホ</a:t>
            </a: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決済機能をスムーズに連携してサービス提供できることが分かり、</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これが同時導入の大きな理由となりました。この組み合わせによって、スマホによる決済でも、カード決済と同じようにポイントが付き、すぐに次のお買い物でポイント利用が可能になります。また、</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から自動で「</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Explorer</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に取引情報が連携されてポイントが付与されるため、テナントの店員様がポイント付与のために別処理を行う必要がありません。このように、決済とポイント付与がワンオペレーションで実現できることは、お客様にとってもテナントの店員様にとっても、大きなメリットになると考えました</a:t>
            </a:r>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a:t>
            </a:r>
            <a:endParaRPr lang="ja-JP" altLang="en-US" sz="1100" dirty="0">
              <a:solidFill>
                <a:schemeClr val="tx1">
                  <a:lumMod val="75000"/>
                </a:schemeClr>
              </a:solidFill>
              <a:latin typeface="游ゴシック" panose="020B0400000000000000" pitchFamily="50" charset="-128"/>
              <a:ea typeface="游ゴシック" panose="020B0400000000000000" pitchFamily="50" charset="-128"/>
            </a:endParaRPr>
          </a:p>
        </p:txBody>
      </p:sp>
      <p:sp>
        <p:nvSpPr>
          <p:cNvPr id="12" name="正方形/長方形 11"/>
          <p:cNvSpPr/>
          <p:nvPr/>
        </p:nvSpPr>
        <p:spPr>
          <a:xfrm>
            <a:off x="5019483" y="831972"/>
            <a:ext cx="4820033" cy="276999"/>
          </a:xfrm>
          <a:prstGeom prst="rect">
            <a:avLst/>
          </a:prstGeom>
          <a:pattFill prst="dkUpDiag">
            <a:fgClr>
              <a:srgbClr val="E6B600">
                <a:lumMod val="40000"/>
                <a:lumOff val="60000"/>
              </a:srgbClr>
            </a:fgClr>
            <a:bgClr>
              <a:srgbClr val="FFFFFF"/>
            </a:bgClr>
          </a:pattFill>
        </p:spPr>
        <p:txBody>
          <a:bodyPr wrap="square" anchor="ctr">
            <a:spAutoFit/>
          </a:bodyPr>
          <a:lstStyle/>
          <a:p>
            <a:pPr defTabSz="925880"/>
            <a:r>
              <a:rPr kumimoji="1" lang="ja-JP" altLang="en-US" sz="1200" b="1" kern="0" dirty="0">
                <a:solidFill>
                  <a:srgbClr val="404040">
                    <a:lumMod val="75000"/>
                  </a:srgbClr>
                </a:solidFill>
              </a:rPr>
              <a:t>一方、「</a:t>
            </a:r>
            <a:r>
              <a:rPr kumimoji="1" lang="en-US" altLang="ja-JP" sz="1200" b="1" kern="0" dirty="0">
                <a:solidFill>
                  <a:srgbClr val="404040">
                    <a:lumMod val="75000"/>
                  </a:srgbClr>
                </a:solidFill>
              </a:rPr>
              <a:t>CAFIS Pitt</a:t>
            </a:r>
            <a:r>
              <a:rPr kumimoji="1" lang="ja-JP" altLang="en-US" sz="1200" b="1" kern="0" dirty="0">
                <a:solidFill>
                  <a:srgbClr val="404040">
                    <a:lumMod val="75000"/>
                  </a:srgbClr>
                </a:solidFill>
              </a:rPr>
              <a:t>」に関心を持たれた理由をお聞かせください。</a:t>
            </a:r>
          </a:p>
        </p:txBody>
      </p:sp>
      <p:sp>
        <p:nvSpPr>
          <p:cNvPr id="13" name="正方形/長方形 12"/>
          <p:cNvSpPr/>
          <p:nvPr/>
        </p:nvSpPr>
        <p:spPr>
          <a:xfrm>
            <a:off x="128464" y="4581128"/>
            <a:ext cx="1927684" cy="569387"/>
          </a:xfrm>
          <a:prstGeom prst="rect">
            <a:avLst/>
          </a:prstGeom>
        </p:spPr>
        <p:txBody>
          <a:bodyPr wrap="square">
            <a:spAutoFit/>
          </a:bodyPr>
          <a:lstStyle/>
          <a:p>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執行役</a:t>
            </a:r>
            <a:endPar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endParaRPr>
          </a:p>
          <a:p>
            <a:r>
              <a:rPr lang="ja-JP" altLang="en-US" sz="1000" b="1" dirty="0" smtClean="0">
                <a:solidFill>
                  <a:schemeClr val="tx1">
                    <a:lumMod val="75000"/>
                  </a:schemeClr>
                </a:solidFill>
                <a:latin typeface="游ゴシック" panose="020B0400000000000000" pitchFamily="50" charset="-128"/>
                <a:ea typeface="游ゴシック" panose="020B0400000000000000" pitchFamily="50" charset="-128"/>
              </a:rPr>
              <a:t>グループデジタル推進室担当</a:t>
            </a:r>
            <a:endParaRPr lang="en-US" altLang="ja-JP" sz="1000" b="1" dirty="0" smtClean="0">
              <a:solidFill>
                <a:schemeClr val="tx1">
                  <a:lumMod val="75000"/>
                </a:schemeClr>
              </a:solidFill>
              <a:latin typeface="游ゴシック" panose="020B0400000000000000" pitchFamily="50" charset="-128"/>
              <a:ea typeface="游ゴシック" panose="020B0400000000000000" pitchFamily="50" charset="-128"/>
            </a:endParaRPr>
          </a:p>
          <a:p>
            <a:r>
              <a:rPr lang="ja-JP" altLang="en-US" sz="1100" b="1" dirty="0" smtClean="0">
                <a:solidFill>
                  <a:schemeClr val="tx1">
                    <a:lumMod val="75000"/>
                  </a:schemeClr>
                </a:solidFill>
                <a:latin typeface="游ゴシック" panose="020B0400000000000000" pitchFamily="50" charset="-128"/>
                <a:ea typeface="游ゴシック" panose="020B0400000000000000" pitchFamily="50" charset="-128"/>
              </a:rPr>
              <a:t>林 直孝 氏</a:t>
            </a:r>
            <a:endParaRPr lang="ja-JP" altLang="en-US" sz="1100" b="1" dirty="0">
              <a:solidFill>
                <a:schemeClr val="tx1">
                  <a:lumMod val="75000"/>
                </a:schemeClr>
              </a:solidFill>
              <a:latin typeface="游ゴシック" panose="020B0400000000000000" pitchFamily="50" charset="-128"/>
              <a:ea typeface="游ゴシック" panose="020B0400000000000000" pitchFamily="50" charset="-128"/>
            </a:endParaRP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31" y="3337576"/>
            <a:ext cx="1888357" cy="1243552"/>
          </a:xfrm>
          <a:prstGeom prst="rect">
            <a:avLst/>
          </a:prstGeom>
        </p:spPr>
      </p:pic>
      <p:sp>
        <p:nvSpPr>
          <p:cNvPr id="15" name="正方形/長方形 14"/>
          <p:cNvSpPr/>
          <p:nvPr/>
        </p:nvSpPr>
        <p:spPr>
          <a:xfrm>
            <a:off x="129459" y="5177517"/>
            <a:ext cx="4609893" cy="1277273"/>
          </a:xfrm>
          <a:prstGeom prst="rect">
            <a:avLst/>
          </a:prstGeom>
        </p:spPr>
        <p:txBody>
          <a:bodyPr wrap="square">
            <a:spAutoFit/>
          </a:bodyPr>
          <a:lstStyle/>
          <a:p>
            <a:r>
              <a:rPr lang="ja-JP" altLang="en-US" sz="1100" dirty="0" smtClean="0">
                <a:solidFill>
                  <a:schemeClr val="tx1">
                    <a:lumMod val="75000"/>
                  </a:schemeClr>
                </a:solidFill>
                <a:latin typeface="游ゴシック" panose="020B0400000000000000" pitchFamily="50" charset="-128"/>
                <a:ea typeface="游ゴシック" panose="020B0400000000000000" pitchFamily="50" charset="-128"/>
              </a:rPr>
              <a:t>お客</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様としても、お買い物に加えて店内の行動内容が「コイン」としてお買い物に利用できたので、「</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POCKET PARCO</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と「コイン」の相乗効果は高いものがありました。今回、このような「お客様に長くお付き合いしていただくための施策」を更に推し進めるにあたり、ポイント制度導入によるお客様との恒常的なコミュニケーション実現をめざしていました。実現に向けて各社からご提案をいただいた中で、特に</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NTT</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データの「</a:t>
            </a:r>
            <a:r>
              <a:rPr lang="en-US" altLang="ja-JP" sz="1100" dirty="0">
                <a:solidFill>
                  <a:schemeClr val="tx1">
                    <a:lumMod val="75000"/>
                  </a:schemeClr>
                </a:solidFill>
                <a:latin typeface="游ゴシック" panose="020B0400000000000000" pitchFamily="50" charset="-128"/>
                <a:ea typeface="游ゴシック" panose="020B0400000000000000" pitchFamily="50" charset="-128"/>
              </a:rPr>
              <a:t>CAFIS Explorer</a:t>
            </a:r>
            <a:r>
              <a:rPr lang="ja-JP" altLang="en-US" sz="1100" dirty="0">
                <a:solidFill>
                  <a:schemeClr val="tx1">
                    <a:lumMod val="75000"/>
                  </a:schemeClr>
                </a:solidFill>
                <a:latin typeface="游ゴシック" panose="020B0400000000000000" pitchFamily="50" charset="-128"/>
                <a:ea typeface="游ゴシック" panose="020B0400000000000000" pitchFamily="50" charset="-128"/>
              </a:rPr>
              <a:t>」に強い魅力を感じた次第です。</a:t>
            </a:r>
          </a:p>
        </p:txBody>
      </p:sp>
      <p:sp>
        <p:nvSpPr>
          <p:cNvPr id="16" name="正方形/長方形 15"/>
          <p:cNvSpPr/>
          <p:nvPr/>
        </p:nvSpPr>
        <p:spPr>
          <a:xfrm>
            <a:off x="5035241" y="3255367"/>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defTabSz="925880"/>
            <a:r>
              <a:rPr kumimoji="1" lang="ja-JP" altLang="en-US" sz="1200" b="1" kern="0" dirty="0">
                <a:solidFill>
                  <a:srgbClr val="404040">
                    <a:lumMod val="75000"/>
                  </a:srgbClr>
                </a:solidFill>
              </a:rPr>
              <a:t>「</a:t>
            </a:r>
            <a:r>
              <a:rPr kumimoji="1" lang="en-US" altLang="ja-JP" sz="1200" b="1" kern="0" dirty="0">
                <a:solidFill>
                  <a:srgbClr val="404040">
                    <a:lumMod val="75000"/>
                  </a:srgbClr>
                </a:solidFill>
              </a:rPr>
              <a:t>CAFIS Explorer</a:t>
            </a:r>
            <a:r>
              <a:rPr kumimoji="1" lang="ja-JP" altLang="en-US" sz="1200" b="1" kern="0" dirty="0">
                <a:solidFill>
                  <a:srgbClr val="404040">
                    <a:lumMod val="75000"/>
                  </a:srgbClr>
                </a:solidFill>
              </a:rPr>
              <a:t>」と「</a:t>
            </a:r>
            <a:r>
              <a:rPr kumimoji="1" lang="en-US" altLang="ja-JP" sz="1200" b="1" kern="0" dirty="0">
                <a:solidFill>
                  <a:srgbClr val="404040">
                    <a:lumMod val="75000"/>
                  </a:srgbClr>
                </a:solidFill>
              </a:rPr>
              <a:t>CAFIS Pitt</a:t>
            </a:r>
            <a:r>
              <a:rPr kumimoji="1" lang="ja-JP" altLang="en-US" sz="1200" b="1" kern="0" dirty="0">
                <a:solidFill>
                  <a:srgbClr val="404040">
                    <a:lumMod val="75000"/>
                  </a:srgbClr>
                </a:solidFill>
              </a:rPr>
              <a:t>」は当初から同時導入する</a:t>
            </a:r>
            <a:r>
              <a:rPr kumimoji="1" lang="en-US" altLang="ja-JP" sz="1200" b="1" kern="0" dirty="0">
                <a:solidFill>
                  <a:srgbClr val="404040">
                    <a:lumMod val="75000"/>
                  </a:srgbClr>
                </a:solidFill>
              </a:rPr>
              <a:t/>
            </a:r>
            <a:br>
              <a:rPr kumimoji="1" lang="en-US" altLang="ja-JP" sz="1200" b="1" kern="0" dirty="0">
                <a:solidFill>
                  <a:srgbClr val="404040">
                    <a:lumMod val="75000"/>
                  </a:srgbClr>
                </a:solidFill>
              </a:rPr>
            </a:br>
            <a:r>
              <a:rPr kumimoji="1" lang="ja-JP" altLang="en-US" sz="1200" b="1" kern="0" dirty="0">
                <a:solidFill>
                  <a:srgbClr val="404040">
                    <a:lumMod val="75000"/>
                  </a:srgbClr>
                </a:solidFill>
              </a:rPr>
              <a:t>お考えでしたでしょうか？</a:t>
            </a:r>
          </a:p>
        </p:txBody>
      </p:sp>
    </p:spTree>
    <p:extLst>
      <p:ext uri="{BB962C8B-B14F-4D97-AF65-F5344CB8AC3E}">
        <p14:creationId xmlns:p14="http://schemas.microsoft.com/office/powerpoint/2010/main" val="342648908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線コネクタ 51"/>
          <p:cNvCxnSpPr/>
          <p:nvPr/>
        </p:nvCxnSpPr>
        <p:spPr>
          <a:xfrm>
            <a:off x="4953000" y="174612"/>
            <a:ext cx="0" cy="6192688"/>
          </a:xfrm>
          <a:prstGeom prst="line">
            <a:avLst/>
          </a:prstGeom>
          <a:noFill/>
          <a:ln w="3175" cap="flat" cmpd="sng" algn="ctr">
            <a:solidFill>
              <a:srgbClr val="FFFFFF">
                <a:lumMod val="85000"/>
              </a:srgbClr>
            </a:solidFill>
            <a:prstDash val="solid"/>
          </a:ln>
          <a:effectLst/>
        </p:spPr>
      </p:cxnSp>
      <p:sp>
        <p:nvSpPr>
          <p:cNvPr id="53" name="正方形/長方形 52"/>
          <p:cNvSpPr/>
          <p:nvPr/>
        </p:nvSpPr>
        <p:spPr>
          <a:xfrm>
            <a:off x="5072025" y="1727982"/>
            <a:ext cx="2504432" cy="2162130"/>
          </a:xfrm>
          <a:prstGeom prst="rect">
            <a:avLst/>
          </a:prstGeom>
        </p:spPr>
        <p:txBody>
          <a:bodyPr wrap="square" rIns="72000">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北山氏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当社は、商業施設を運営する</a:t>
            </a:r>
            <a:r>
              <a:rPr kumimoji="1" lang="en-US" altLang="ja-JP" sz="1100" b="0" i="0" u="none" strike="noStrike" kern="0" cap="none" spc="0" normalizeH="0" baseline="0" noProof="0" dirty="0" err="1" smtClean="0">
                <a:ln>
                  <a:noFill/>
                </a:ln>
                <a:solidFill>
                  <a:srgbClr val="404040">
                    <a:lumMod val="75000"/>
                  </a:srgbClr>
                </a:solidFill>
                <a:effectLst/>
                <a:uLnTx/>
                <a:uFillTx/>
              </a:rPr>
              <a:t>BtoBtoC</a:t>
            </a:r>
            <a:r>
              <a:rPr kumimoji="1" lang="ja-JP" altLang="en-US" sz="1100" b="0" i="0" u="none" strike="noStrike" kern="0" cap="none" spc="0" normalizeH="0" baseline="0" noProof="0" dirty="0" smtClean="0">
                <a:ln>
                  <a:noFill/>
                </a:ln>
                <a:solidFill>
                  <a:srgbClr val="404040">
                    <a:lumMod val="75000"/>
                  </a:srgbClr>
                </a:solidFill>
                <a:effectLst/>
                <a:uLnTx/>
                <a:uFillTx/>
              </a:rPr>
              <a:t>のビジネスです。つまり、出店テナント様と一般のお客様、どちらも「顧客」であり、双方へのサービスを考えさせていただいています。従って、テナント様から届くお声も今後の</a:t>
            </a:r>
            <a:r>
              <a:rPr kumimoji="1" lang="en-US" altLang="ja-JP" sz="1100" b="0" i="0" u="none" strike="noStrike" kern="0" cap="none" spc="0" normalizeH="0" baseline="0" noProof="0" dirty="0" smtClean="0">
                <a:ln>
                  <a:noFill/>
                </a:ln>
                <a:solidFill>
                  <a:srgbClr val="404040">
                    <a:lumMod val="75000"/>
                  </a:srgbClr>
                </a:solidFill>
                <a:effectLst/>
                <a:uLnTx/>
                <a:uFillTx/>
              </a:rPr>
              <a:t>CRM</a:t>
            </a:r>
            <a:r>
              <a:rPr kumimoji="1" lang="ja-JP" altLang="en-US" sz="1100" b="0" i="0" u="none" strike="noStrike" kern="0" cap="none" spc="0" normalizeH="0" baseline="0" noProof="0" dirty="0" smtClean="0">
                <a:ln>
                  <a:noFill/>
                </a:ln>
                <a:solidFill>
                  <a:srgbClr val="404040">
                    <a:lumMod val="75000"/>
                  </a:srgbClr>
                </a:solidFill>
                <a:effectLst/>
                <a:uLnTx/>
                <a:uFillTx/>
              </a:rPr>
              <a:t>展開を考えるうえで重要な指標になってくるのですが、幸いなことに、テナント様からは予想以上に前向きなご意見をいただいています。同じブランドの商品でも、</a:t>
            </a:r>
          </a:p>
        </p:txBody>
      </p:sp>
      <p:sp>
        <p:nvSpPr>
          <p:cNvPr id="54" name="正方形/長方形 53"/>
          <p:cNvSpPr/>
          <p:nvPr/>
        </p:nvSpPr>
        <p:spPr>
          <a:xfrm>
            <a:off x="150912" y="526393"/>
            <a:ext cx="2268000" cy="2331407"/>
          </a:xfrm>
          <a:prstGeom prst="rect">
            <a:avLst/>
          </a:prstGeom>
        </p:spPr>
        <p:txBody>
          <a:bodyPr wrap="square">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安藤氏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a:t>
            </a:r>
            <a:r>
              <a:rPr kumimoji="1" lang="en-US" altLang="ja-JP" sz="1100" b="0" i="0" u="none" strike="noStrike" kern="0" cap="none" spc="0" normalizeH="0" baseline="0" noProof="0" dirty="0" smtClean="0">
                <a:ln>
                  <a:noFill/>
                </a:ln>
                <a:solidFill>
                  <a:srgbClr val="404040">
                    <a:lumMod val="75000"/>
                  </a:srgbClr>
                </a:solidFill>
                <a:effectLst/>
                <a:uLnTx/>
                <a:uFillTx/>
              </a:rPr>
              <a:t>POCKET PARCO</a:t>
            </a:r>
            <a:r>
              <a:rPr kumimoji="1" lang="ja-JP" altLang="en-US" sz="1100" b="0" i="0" u="none" strike="noStrike" kern="0" cap="none" spc="0" normalizeH="0" baseline="0" noProof="0" dirty="0" smtClean="0">
                <a:ln>
                  <a:noFill/>
                </a:ln>
                <a:solidFill>
                  <a:srgbClr val="404040">
                    <a:lumMod val="75000"/>
                  </a:srgbClr>
                </a:solidFill>
                <a:effectLst/>
                <a:uLnTx/>
                <a:uFillTx/>
              </a:rPr>
              <a:t>」というお客様との最大のタッチポイントへのポイントシステム導入には、</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以外にも３社が深いかかわりを持っていました。従って、各社間の調整をどのように円滑に進めるかという点が、最大の課題であったと考えます。特に、リリース前のテストからリリース後の安定稼働に至るまで、非常にタイトなスケジュールの中で各社に協力・連携いた</a:t>
            </a:r>
          </a:p>
        </p:txBody>
      </p:sp>
      <p:sp>
        <p:nvSpPr>
          <p:cNvPr id="55" name="正方形/長方形 54"/>
          <p:cNvSpPr/>
          <p:nvPr/>
        </p:nvSpPr>
        <p:spPr>
          <a:xfrm>
            <a:off x="5025008" y="1196752"/>
            <a:ext cx="4820033" cy="461665"/>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404040">
                    <a:lumMod val="75000"/>
                  </a:srgbClr>
                </a:solidFill>
                <a:effectLst/>
                <a:uLnTx/>
                <a:uFillTx/>
              </a:rPr>
              <a:t>スマホ決済を軸にして、今後、どのような展開を想定されていますか？</a:t>
            </a:r>
            <a:endParaRPr kumimoji="1" lang="ja-JP" altLang="en-US" sz="1200" b="1" i="0" u="none" strike="noStrike" kern="0" cap="none" spc="0" normalizeH="0" baseline="0" noProof="0" dirty="0" smtClean="0">
              <a:ln>
                <a:noFill/>
              </a:ln>
              <a:solidFill>
                <a:srgbClr val="3D5662"/>
              </a:solidFill>
              <a:effectLst/>
              <a:uLnTx/>
              <a:uFillTx/>
            </a:endParaRPr>
          </a:p>
        </p:txBody>
      </p:sp>
      <p:sp>
        <p:nvSpPr>
          <p:cNvPr id="56" name="正方形/長方形 55"/>
          <p:cNvSpPr/>
          <p:nvPr/>
        </p:nvSpPr>
        <p:spPr>
          <a:xfrm>
            <a:off x="2250854" y="4140338"/>
            <a:ext cx="2583122" cy="1823576"/>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1" i="0" u="none" strike="noStrike" kern="0" cap="none" spc="0" normalizeH="0" baseline="0" noProof="0" dirty="0" smtClean="0">
                <a:ln>
                  <a:noFill/>
                </a:ln>
                <a:solidFill>
                  <a:srgbClr val="404040">
                    <a:lumMod val="75000"/>
                  </a:srgbClr>
                </a:solidFill>
                <a:effectLst/>
                <a:uLnTx/>
                <a:uFillTx/>
              </a:rPr>
              <a:t>林氏</a:t>
            </a:r>
            <a:endParaRPr kumimoji="1" lang="en-US" altLang="ja-JP" sz="1100" b="1" i="0" u="none" strike="noStrike" kern="0" cap="none" spc="0" normalizeH="0" baseline="0" noProof="0" dirty="0" smtClean="0">
              <a:ln>
                <a:noFill/>
              </a:ln>
              <a:solidFill>
                <a:srgbClr val="404040">
                  <a:lumMod val="75000"/>
                </a:srgbClr>
              </a:solidFill>
              <a:effectLst/>
              <a:uLnTx/>
              <a:uFillTx/>
            </a:endParaRP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a:t>
            </a:r>
            <a:r>
              <a:rPr kumimoji="1" lang="en-US" altLang="ja-JP" sz="1100" b="0" i="0" u="none" strike="noStrike" kern="0" cap="none" spc="0" normalizeH="0" baseline="0" noProof="0" dirty="0" smtClean="0">
                <a:ln>
                  <a:noFill/>
                </a:ln>
                <a:solidFill>
                  <a:srgbClr val="404040">
                    <a:lumMod val="75000"/>
                  </a:srgbClr>
                </a:solidFill>
                <a:effectLst/>
                <a:uLnTx/>
                <a:uFillTx/>
              </a:rPr>
              <a:t>POCKET PARCO</a:t>
            </a:r>
            <a:r>
              <a:rPr kumimoji="1" lang="ja-JP" altLang="en-US" sz="1100" b="0" i="0" u="none" strike="noStrike" kern="0" cap="none" spc="0" normalizeH="0" baseline="0" noProof="0" dirty="0" smtClean="0">
                <a:ln>
                  <a:noFill/>
                </a:ln>
                <a:solidFill>
                  <a:srgbClr val="404040">
                    <a:lumMod val="75000"/>
                  </a:srgbClr>
                </a:solidFill>
                <a:effectLst/>
                <a:uLnTx/>
                <a:uFillTx/>
              </a:rPr>
              <a:t>」を利用されるお客様と、利用されないお客様では、獲得できる情報量から、私どもの顧客理解に関して格段に差が出ています。お買い上げ履歴はもちろんのこと、来店前後の行動を把握することでお客様のご興味やご関心を理解できます。また、「</a:t>
            </a:r>
            <a:r>
              <a:rPr kumimoji="1" lang="en-US" altLang="ja-JP" sz="1100" b="0" i="0" u="none" strike="noStrike" kern="0" cap="none" spc="0" normalizeH="0" baseline="0" noProof="0" dirty="0" smtClean="0">
                <a:ln>
                  <a:noFill/>
                </a:ln>
                <a:solidFill>
                  <a:srgbClr val="404040">
                    <a:lumMod val="75000"/>
                  </a:srgbClr>
                </a:solidFill>
                <a:effectLst/>
                <a:uLnTx/>
                <a:uFillTx/>
              </a:rPr>
              <a:t>POCKET PARCO</a:t>
            </a:r>
            <a:r>
              <a:rPr kumimoji="1" lang="ja-JP" altLang="en-US" sz="1100" b="0" i="0" u="none" strike="noStrike" kern="0" cap="none" spc="0" normalizeH="0" baseline="0" noProof="0" dirty="0" smtClean="0">
                <a:ln>
                  <a:noFill/>
                </a:ln>
                <a:solidFill>
                  <a:srgbClr val="404040">
                    <a:lumMod val="75000"/>
                  </a:srgbClr>
                </a:solidFill>
                <a:effectLst/>
                <a:uLnTx/>
                <a:uFillTx/>
              </a:rPr>
              <a:t>」上では「</a:t>
            </a:r>
            <a:r>
              <a:rPr kumimoji="1" lang="en-US" altLang="ja-JP" sz="1100" b="0" i="0" u="none" strike="noStrike" kern="0" cap="none" spc="0" normalizeH="0" baseline="0" noProof="0" dirty="0" smtClean="0">
                <a:ln>
                  <a:noFill/>
                </a:ln>
                <a:solidFill>
                  <a:srgbClr val="404040">
                    <a:lumMod val="75000"/>
                  </a:srgbClr>
                </a:solidFill>
                <a:effectLst/>
                <a:uLnTx/>
                <a:uFillTx/>
              </a:rPr>
              <a:t>PARCO Journal</a:t>
            </a:r>
            <a:r>
              <a:rPr kumimoji="1" lang="ja-JP" altLang="en-US" sz="1100" b="0" i="0" u="none" strike="noStrike" kern="0" cap="none" spc="0" normalizeH="0" baseline="0" noProof="0" dirty="0" smtClean="0">
                <a:ln>
                  <a:noFill/>
                </a:ln>
                <a:solidFill>
                  <a:srgbClr val="404040">
                    <a:lumMod val="75000"/>
                  </a:srgbClr>
                </a:solidFill>
                <a:effectLst/>
                <a:uLnTx/>
                <a:uFillTx/>
              </a:rPr>
              <a:t>」というオウンドメディアを</a:t>
            </a:r>
          </a:p>
        </p:txBody>
      </p:sp>
      <p:sp>
        <p:nvSpPr>
          <p:cNvPr id="57" name="正方形/長方形 56"/>
          <p:cNvSpPr/>
          <p:nvPr/>
        </p:nvSpPr>
        <p:spPr>
          <a:xfrm>
            <a:off x="40507" y="3400663"/>
            <a:ext cx="4820033" cy="646331"/>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404040">
                    <a:lumMod val="75000"/>
                  </a:srgbClr>
                </a:solidFill>
                <a:effectLst/>
                <a:uLnTx/>
                <a:uFillTx/>
              </a:rPr>
              <a:t>パルコ様といえば、デジタル戦略の促進でモデルケースとされることが少なくありません。デジタル戦略の中で今回の導入がどういう意味を持つのでしょうか？</a:t>
            </a:r>
            <a:endParaRPr kumimoji="1" lang="ja-JP" altLang="en-US" sz="1200" b="1" i="0" u="none" strike="noStrike" kern="0" cap="none" spc="0" normalizeH="0" baseline="0" noProof="0" dirty="0" smtClean="0">
              <a:ln>
                <a:noFill/>
              </a:ln>
              <a:solidFill>
                <a:srgbClr val="3D5662"/>
              </a:solidFill>
              <a:effectLst/>
              <a:uLnTx/>
              <a:uFillTx/>
            </a:endParaRPr>
          </a:p>
        </p:txBody>
      </p:sp>
      <p:sp>
        <p:nvSpPr>
          <p:cNvPr id="58" name="正方形/長方形 57"/>
          <p:cNvSpPr/>
          <p:nvPr/>
        </p:nvSpPr>
        <p:spPr>
          <a:xfrm>
            <a:off x="40507" y="174612"/>
            <a:ext cx="4820033" cy="276999"/>
          </a:xfrm>
          <a:prstGeom prst="rect">
            <a:avLst/>
          </a:prstGeom>
          <a:pattFill prst="dkUpDiag">
            <a:fgClr>
              <a:srgbClr val="E6B600">
                <a:lumMod val="40000"/>
                <a:lumOff val="60000"/>
              </a:srgbClr>
            </a:fgClr>
            <a:bgClr>
              <a:srgbClr val="FFFFFF"/>
            </a:bgClr>
          </a:pattFill>
        </p:spPr>
        <p:txBody>
          <a:bodyPr wrap="square" anchor="ct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3D5662"/>
                </a:solidFill>
                <a:effectLst/>
                <a:uLnTx/>
                <a:uFillTx/>
              </a:rPr>
              <a:t>導入までのご準備において、どのような課題がおありでしたか？</a:t>
            </a:r>
          </a:p>
        </p:txBody>
      </p:sp>
      <p:sp>
        <p:nvSpPr>
          <p:cNvPr id="59" name="正方形/長方形 58"/>
          <p:cNvSpPr/>
          <p:nvPr/>
        </p:nvSpPr>
        <p:spPr>
          <a:xfrm>
            <a:off x="2881019" y="2204864"/>
            <a:ext cx="1900323" cy="569387"/>
          </a:xfrm>
          <a:prstGeom prst="rect">
            <a:avLst/>
          </a:prstGeom>
        </p:spPr>
        <p:txBody>
          <a:bodyPr wrap="square">
            <a:spAutoFit/>
          </a:bodyPr>
          <a:lstStyle/>
          <a:p>
            <a:pPr marL="0" marR="0" lvl="0" indent="0" algn="r" defTabSz="92588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404040">
                    <a:lumMod val="75000"/>
                  </a:srgbClr>
                </a:solidFill>
                <a:effectLst/>
                <a:uLnTx/>
                <a:uFillTx/>
              </a:rPr>
              <a:t>グループデジタル推進室</a:t>
            </a:r>
            <a:endParaRPr kumimoji="1" lang="en-US" altLang="ja-JP" sz="1000" b="1" i="0" u="none" strike="noStrike" kern="0" cap="none" spc="0" normalizeH="0" baseline="0" noProof="0" dirty="0" smtClean="0">
              <a:ln>
                <a:noFill/>
              </a:ln>
              <a:solidFill>
                <a:srgbClr val="404040">
                  <a:lumMod val="75000"/>
                </a:srgbClr>
              </a:solidFill>
              <a:effectLst/>
              <a:uLnTx/>
              <a:uFillTx/>
            </a:endParaRPr>
          </a:p>
          <a:p>
            <a:pPr marL="0" marR="0" lvl="0" indent="0" algn="r" defTabSz="925880" eaLnBrk="1" fontAlgn="auto" latinLnBrk="0" hangingPunct="1">
              <a:lnSpc>
                <a:spcPct val="100000"/>
              </a:lnSpc>
              <a:spcBef>
                <a:spcPts val="0"/>
              </a:spcBef>
              <a:spcAft>
                <a:spcPts val="0"/>
              </a:spcAft>
              <a:buClrTx/>
              <a:buSzTx/>
              <a:buFontTx/>
              <a:buNone/>
              <a:tabLst/>
              <a:defRPr/>
            </a:pPr>
            <a:r>
              <a:rPr kumimoji="1" lang="ja-JP" altLang="en-US" sz="1000" b="1" i="0" u="none" strike="noStrike" kern="0" cap="none" spc="0" normalizeH="0" baseline="0" noProof="0" dirty="0" smtClean="0">
                <a:ln>
                  <a:noFill/>
                </a:ln>
                <a:solidFill>
                  <a:srgbClr val="404040">
                    <a:lumMod val="75000"/>
                  </a:srgbClr>
                </a:solidFill>
                <a:effectLst/>
                <a:uLnTx/>
                <a:uFillTx/>
              </a:rPr>
              <a:t>デジタル推進担当　業務課長</a:t>
            </a:r>
            <a:r>
              <a:rPr kumimoji="1" lang="en-US" altLang="ja-JP" sz="1000" b="1" i="0" u="none" strike="noStrike" kern="0" cap="none" spc="0" normalizeH="0" baseline="0" noProof="0" dirty="0" smtClean="0">
                <a:ln>
                  <a:noFill/>
                </a:ln>
                <a:solidFill>
                  <a:srgbClr val="404040">
                    <a:lumMod val="75000"/>
                  </a:srgbClr>
                </a:solidFill>
                <a:effectLst/>
                <a:uLnTx/>
                <a:uFillTx/>
              </a:rPr>
              <a:t/>
            </a:r>
            <a:br>
              <a:rPr kumimoji="1" lang="en-US" altLang="ja-JP" sz="1000" b="1" i="0" u="none" strike="noStrike" kern="0" cap="none" spc="0" normalizeH="0" baseline="0" noProof="0" dirty="0" smtClean="0">
                <a:ln>
                  <a:noFill/>
                </a:ln>
                <a:solidFill>
                  <a:srgbClr val="404040">
                    <a:lumMod val="75000"/>
                  </a:srgbClr>
                </a:solidFill>
                <a:effectLst/>
                <a:uLnTx/>
                <a:uFillTx/>
              </a:rPr>
            </a:br>
            <a:r>
              <a:rPr kumimoji="1" lang="ja-JP" altLang="en-US" sz="1100" b="1" i="0" u="none" strike="noStrike" kern="0" cap="none" spc="0" normalizeH="0" baseline="0" noProof="0" dirty="0" smtClean="0">
                <a:ln>
                  <a:noFill/>
                </a:ln>
                <a:solidFill>
                  <a:srgbClr val="404040">
                    <a:lumMod val="75000"/>
                  </a:srgbClr>
                </a:solidFill>
                <a:effectLst/>
                <a:uLnTx/>
                <a:uFillTx/>
              </a:rPr>
              <a:t>安藤 彩子 氏</a:t>
            </a:r>
          </a:p>
        </p:txBody>
      </p:sp>
      <p:pic>
        <p:nvPicPr>
          <p:cNvPr id="60" name="図 59"/>
          <p:cNvPicPr>
            <a:picLocks noChangeAspect="1"/>
          </p:cNvPicPr>
          <p:nvPr/>
        </p:nvPicPr>
        <p:blipFill rotWithShape="1">
          <a:blip r:embed="rId2">
            <a:extLst>
              <a:ext uri="{28A0092B-C50C-407E-A947-70E740481C1C}">
                <a14:useLocalDpi xmlns:a14="http://schemas.microsoft.com/office/drawing/2010/main" val="0"/>
              </a:ext>
            </a:extLst>
          </a:blip>
          <a:srcRect l="3605"/>
          <a:stretch/>
        </p:blipFill>
        <p:spPr>
          <a:xfrm>
            <a:off x="2432720" y="550493"/>
            <a:ext cx="2401255" cy="1654371"/>
          </a:xfrm>
          <a:prstGeom prst="rect">
            <a:avLst/>
          </a:prstGeom>
        </p:spPr>
      </p:pic>
      <p:sp>
        <p:nvSpPr>
          <p:cNvPr id="61" name="正方形/長方形 60"/>
          <p:cNvSpPr/>
          <p:nvPr/>
        </p:nvSpPr>
        <p:spPr>
          <a:xfrm>
            <a:off x="150911" y="2756828"/>
            <a:ext cx="4683063" cy="600164"/>
          </a:xfrm>
          <a:prstGeom prst="rect">
            <a:avLst/>
          </a:prstGeom>
        </p:spPr>
        <p:txBody>
          <a:bodyPr wrap="square">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だくことが重要でした。そのような中、</a:t>
            </a:r>
            <a:r>
              <a:rPr kumimoji="1" lang="en-US" altLang="ja-JP" sz="1100" b="0" i="0" u="none" strike="noStrike" kern="0" cap="none" spc="0" normalizeH="0" baseline="0" noProof="0" dirty="0" smtClean="0">
                <a:ln>
                  <a:noFill/>
                </a:ln>
                <a:solidFill>
                  <a:srgbClr val="404040">
                    <a:lumMod val="75000"/>
                  </a:srgbClr>
                </a:solidFill>
                <a:effectLst/>
                <a:uLnTx/>
                <a:uFillTx/>
              </a:rPr>
              <a:t>NTT</a:t>
            </a:r>
            <a:r>
              <a:rPr kumimoji="1" lang="ja-JP" altLang="en-US" sz="1100" b="0" i="0" u="none" strike="noStrike" kern="0" cap="none" spc="0" normalizeH="0" baseline="0" noProof="0" dirty="0" smtClean="0">
                <a:ln>
                  <a:noFill/>
                </a:ln>
                <a:solidFill>
                  <a:srgbClr val="404040">
                    <a:lumMod val="75000"/>
                  </a:srgbClr>
                </a:solidFill>
                <a:effectLst/>
                <a:uLnTx/>
                <a:uFillTx/>
              </a:rPr>
              <a:t>データは各社との連携において、主導的・協力的な立場をとっていただき、プロジェクトのコントロールに貢献いただきました。</a:t>
            </a:r>
          </a:p>
        </p:txBody>
      </p:sp>
      <p:pic>
        <p:nvPicPr>
          <p:cNvPr id="62" name="図 61"/>
          <p:cNvPicPr>
            <a:picLocks noChangeAspect="1"/>
          </p:cNvPicPr>
          <p:nvPr/>
        </p:nvPicPr>
        <p:blipFill rotWithShape="1">
          <a:blip r:embed="rId3">
            <a:extLst>
              <a:ext uri="{28A0092B-C50C-407E-A947-70E740481C1C}">
                <a14:useLocalDpi xmlns:a14="http://schemas.microsoft.com/office/drawing/2010/main" val="0"/>
              </a:ext>
            </a:extLst>
          </a:blip>
          <a:srcRect l="8245" r="7150"/>
          <a:stretch/>
        </p:blipFill>
        <p:spPr>
          <a:xfrm>
            <a:off x="162620" y="4146975"/>
            <a:ext cx="2088233" cy="1631477"/>
          </a:xfrm>
          <a:prstGeom prst="rect">
            <a:avLst/>
          </a:prstGeom>
        </p:spPr>
      </p:pic>
      <p:sp>
        <p:nvSpPr>
          <p:cNvPr id="63" name="正方形/長方形 62"/>
          <p:cNvSpPr/>
          <p:nvPr/>
        </p:nvSpPr>
        <p:spPr>
          <a:xfrm>
            <a:off x="5072025" y="158076"/>
            <a:ext cx="4732262" cy="938719"/>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ツールをお客様にも使っていただくことに大きな意味が生まれてきます。ポイント制度の導入とスマホ決済という支払いツールの導入は、「</a:t>
            </a:r>
            <a:r>
              <a:rPr kumimoji="1" lang="en-US" altLang="ja-JP" sz="1100" b="0" i="0" u="none" strike="noStrike" kern="0" cap="none" spc="0" normalizeH="0" baseline="0" noProof="0" dirty="0" smtClean="0">
                <a:ln>
                  <a:noFill/>
                </a:ln>
                <a:solidFill>
                  <a:srgbClr val="404040">
                    <a:lumMod val="75000"/>
                  </a:srgbClr>
                </a:solidFill>
                <a:effectLst/>
                <a:uLnTx/>
                <a:uFillTx/>
              </a:rPr>
              <a:t>POCKET PARCO</a:t>
            </a:r>
            <a:r>
              <a:rPr kumimoji="1" lang="ja-JP" altLang="en-US" sz="1100" b="0" i="0" u="none" strike="noStrike" kern="0" cap="none" spc="0" normalizeH="0" baseline="0" noProof="0" dirty="0" smtClean="0">
                <a:ln>
                  <a:noFill/>
                </a:ln>
                <a:solidFill>
                  <a:srgbClr val="404040">
                    <a:lumMod val="75000"/>
                  </a:srgbClr>
                </a:solidFill>
                <a:effectLst/>
                <a:uLnTx/>
                <a:uFillTx/>
              </a:rPr>
              <a:t>」というタッチポイントを活かしてお客様をより理解しより良質なサービスを提供する施策のひとつとして、重要な位置づけになっています。</a:t>
            </a:r>
          </a:p>
        </p:txBody>
      </p:sp>
      <p:pic>
        <p:nvPicPr>
          <p:cNvPr id="64" name="図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4773" y="1741757"/>
            <a:ext cx="2151872" cy="1444182"/>
          </a:xfrm>
          <a:prstGeom prst="rect">
            <a:avLst/>
          </a:prstGeom>
        </p:spPr>
      </p:pic>
      <p:sp>
        <p:nvSpPr>
          <p:cNvPr id="65" name="正方形/長方形 64"/>
          <p:cNvSpPr/>
          <p:nvPr/>
        </p:nvSpPr>
        <p:spPr>
          <a:xfrm>
            <a:off x="7836322" y="3264250"/>
            <a:ext cx="1900323" cy="430887"/>
          </a:xfrm>
          <a:prstGeom prst="rect">
            <a:avLst/>
          </a:prstGeom>
        </p:spPr>
        <p:txBody>
          <a:bodyPr wrap="square">
            <a:spAutoFit/>
          </a:bodyPr>
          <a:lstStyle/>
          <a:p>
            <a:pPr marL="0" marR="0" lvl="0" indent="0" algn="r" defTabSz="925880" eaLnBrk="1" fontAlgn="auto" latinLnBrk="0" hangingPunct="1">
              <a:lnSpc>
                <a:spcPct val="100000"/>
              </a:lnSpc>
              <a:spcBef>
                <a:spcPts val="0"/>
              </a:spcBef>
              <a:spcAft>
                <a:spcPts val="0"/>
              </a:spcAft>
              <a:buClrTx/>
              <a:buSzTx/>
              <a:buFontTx/>
              <a:buNone/>
              <a:tabLst/>
              <a:defRPr/>
            </a:pPr>
            <a:r>
              <a:rPr kumimoji="1" lang="en-US" altLang="ja-JP" sz="1000" b="1" i="0" u="none" strike="noStrike" kern="0" cap="none" spc="0" normalizeH="0" baseline="0" noProof="0" dirty="0" smtClean="0">
                <a:ln>
                  <a:noFill/>
                </a:ln>
                <a:solidFill>
                  <a:srgbClr val="404040">
                    <a:lumMod val="75000"/>
                  </a:srgbClr>
                </a:solidFill>
                <a:effectLst/>
                <a:uLnTx/>
                <a:uFillTx/>
              </a:rPr>
              <a:t>CRM</a:t>
            </a:r>
            <a:r>
              <a:rPr kumimoji="1" lang="ja-JP" altLang="en-US" sz="1000" b="1" i="0" u="none" strike="noStrike" kern="0" cap="none" spc="0" normalizeH="0" baseline="0" noProof="0" dirty="0" smtClean="0">
                <a:ln>
                  <a:noFill/>
                </a:ln>
                <a:solidFill>
                  <a:srgbClr val="404040">
                    <a:lumMod val="75000"/>
                  </a:srgbClr>
                </a:solidFill>
                <a:effectLst/>
                <a:uLnTx/>
                <a:uFillTx/>
              </a:rPr>
              <a:t>推進部　部長</a:t>
            </a:r>
            <a:r>
              <a:rPr kumimoji="1" lang="en-US" altLang="ja-JP" sz="1000" b="1" i="0" u="none" strike="noStrike" kern="0" cap="none" spc="0" normalizeH="0" baseline="0" noProof="0" dirty="0" smtClean="0">
                <a:ln>
                  <a:noFill/>
                </a:ln>
                <a:solidFill>
                  <a:srgbClr val="404040">
                    <a:lumMod val="75000"/>
                  </a:srgbClr>
                </a:solidFill>
                <a:effectLst/>
                <a:uLnTx/>
                <a:uFillTx/>
              </a:rPr>
              <a:t/>
            </a:r>
            <a:br>
              <a:rPr kumimoji="1" lang="en-US" altLang="ja-JP" sz="1000" b="1" i="0" u="none" strike="noStrike" kern="0" cap="none" spc="0" normalizeH="0" baseline="0" noProof="0" dirty="0" smtClean="0">
                <a:ln>
                  <a:noFill/>
                </a:ln>
                <a:solidFill>
                  <a:srgbClr val="404040">
                    <a:lumMod val="75000"/>
                  </a:srgbClr>
                </a:solidFill>
                <a:effectLst/>
                <a:uLnTx/>
                <a:uFillTx/>
              </a:rPr>
            </a:br>
            <a:r>
              <a:rPr kumimoji="1" lang="ja-JP" altLang="en-US" sz="1100" b="1" i="0" u="none" strike="noStrike" kern="0" cap="none" spc="0" normalizeH="0" baseline="0" noProof="0" dirty="0" smtClean="0">
                <a:ln>
                  <a:noFill/>
                </a:ln>
                <a:solidFill>
                  <a:srgbClr val="404040">
                    <a:lumMod val="75000"/>
                  </a:srgbClr>
                </a:solidFill>
                <a:effectLst/>
                <a:uLnTx/>
                <a:uFillTx/>
              </a:rPr>
              <a:t>北山 隆造 氏</a:t>
            </a:r>
          </a:p>
        </p:txBody>
      </p:sp>
      <p:sp>
        <p:nvSpPr>
          <p:cNvPr id="66" name="正方形/長方形 65"/>
          <p:cNvSpPr/>
          <p:nvPr/>
        </p:nvSpPr>
        <p:spPr>
          <a:xfrm>
            <a:off x="5072025" y="3808635"/>
            <a:ext cx="4732262" cy="2669962"/>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どうせ買うならパルコで買おう」というお客様の動機づけのベースになりえるのがポイント制度ですので、この動機づけへの期待が強くあるようです。こうしたご意見を追い風にして、パルコカード会員様以外の潜在顧客層を取り込んでいくために、他のクレジットカードを利用しているお客様においてもポイントを付与していく施策を進めています。ポイントを体感していただき、「もっと貯めたい」とお考えいただけたならば、パルコカードをお作りいただく、つまりパルコの</a:t>
            </a:r>
            <a:r>
              <a:rPr kumimoji="1" lang="en-US" altLang="ja-JP" sz="1100" b="0" i="0" u="none" strike="noStrike" kern="0" cap="none" spc="0" normalizeH="0" baseline="0" noProof="0" dirty="0" smtClean="0">
                <a:ln>
                  <a:noFill/>
                </a:ln>
                <a:solidFill>
                  <a:srgbClr val="404040">
                    <a:lumMod val="75000"/>
                  </a:srgbClr>
                </a:solidFill>
                <a:effectLst/>
                <a:uLnTx/>
                <a:uFillTx/>
              </a:rPr>
              <a:t>ID</a:t>
            </a:r>
            <a:r>
              <a:rPr kumimoji="1" lang="ja-JP" altLang="en-US" sz="1100" b="0" i="0" u="none" strike="noStrike" kern="0" cap="none" spc="0" normalizeH="0" baseline="0" noProof="0" dirty="0" smtClean="0">
                <a:ln>
                  <a:noFill/>
                </a:ln>
                <a:solidFill>
                  <a:srgbClr val="404040">
                    <a:lumMod val="75000"/>
                  </a:srgbClr>
                </a:solidFill>
                <a:effectLst/>
                <a:uLnTx/>
                <a:uFillTx/>
              </a:rPr>
              <a:t>をお持ちいただくという流れはひとつの理想形ですね。</a:t>
            </a:r>
          </a:p>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また、現在はショッピング利用のみですが、当社が提供している他事業への展開も検討しています。</a:t>
            </a:r>
            <a:r>
              <a:rPr kumimoji="1" lang="en-US" altLang="ja-JP" sz="1100" b="0" i="0" u="none" strike="noStrike" kern="0" cap="none" spc="0" normalizeH="0" baseline="0" noProof="0" dirty="0" smtClean="0">
                <a:ln>
                  <a:noFill/>
                </a:ln>
                <a:solidFill>
                  <a:srgbClr val="404040">
                    <a:lumMod val="75000"/>
                  </a:srgbClr>
                </a:solidFill>
                <a:effectLst/>
                <a:uLnTx/>
                <a:uFillTx/>
              </a:rPr>
              <a:t>PARCO</a:t>
            </a:r>
            <a:r>
              <a:rPr kumimoji="1" lang="ja-JP" altLang="en-US" sz="1100" b="0" i="0" u="none" strike="noStrike" kern="0" cap="none" spc="0" normalizeH="0" baseline="0" noProof="0" dirty="0" smtClean="0">
                <a:ln>
                  <a:noFill/>
                </a:ln>
                <a:solidFill>
                  <a:srgbClr val="404040">
                    <a:lumMod val="75000"/>
                  </a:srgbClr>
                </a:solidFill>
                <a:effectLst/>
                <a:uLnTx/>
                <a:uFillTx/>
              </a:rPr>
              <a:t>劇場や</a:t>
            </a:r>
            <a:r>
              <a:rPr kumimoji="1" lang="en-US" altLang="ja-JP" sz="1100" b="0" i="0" u="none" strike="noStrike" kern="0" cap="none" spc="0" normalizeH="0" baseline="0" noProof="0" dirty="0" smtClean="0">
                <a:ln>
                  <a:noFill/>
                </a:ln>
                <a:solidFill>
                  <a:srgbClr val="404040">
                    <a:lumMod val="75000"/>
                  </a:srgbClr>
                </a:solidFill>
                <a:effectLst/>
                <a:uLnTx/>
                <a:uFillTx/>
              </a:rPr>
              <a:t>CLUB QUATTRO</a:t>
            </a:r>
            <a:r>
              <a:rPr kumimoji="1" lang="ja-JP" altLang="en-US" sz="1100" b="0" i="0" u="none" strike="noStrike" kern="0" cap="none" spc="0" normalizeH="0" baseline="0" noProof="0" dirty="0" smtClean="0">
                <a:ln>
                  <a:noFill/>
                </a:ln>
                <a:solidFill>
                  <a:srgbClr val="404040">
                    <a:lumMod val="75000"/>
                  </a:srgbClr>
                </a:solidFill>
                <a:effectLst/>
                <a:uLnTx/>
                <a:uFillTx/>
              </a:rPr>
              <a:t>などのエンターテインメント事業においてもご要望をいただいておりますので、劇場等でポイントのランクを見せるとランクに応じた優待が受けられるなどの施策を検討しています。さらに、</a:t>
            </a:r>
            <a:r>
              <a:rPr kumimoji="1" lang="en-US" altLang="ja-JP" sz="1100" b="0" i="0" u="none" strike="noStrike" kern="0" cap="none" spc="0" normalizeH="0" baseline="0" noProof="0" dirty="0" smtClean="0">
                <a:ln>
                  <a:noFill/>
                </a:ln>
                <a:solidFill>
                  <a:srgbClr val="404040">
                    <a:lumMod val="75000"/>
                  </a:srgbClr>
                </a:solidFill>
                <a:effectLst/>
                <a:uLnTx/>
                <a:uFillTx/>
              </a:rPr>
              <a:t>EC</a:t>
            </a:r>
            <a:r>
              <a:rPr kumimoji="1" lang="ja-JP" altLang="en-US" sz="1100" b="0" i="0" u="none" strike="noStrike" kern="0" cap="none" spc="0" normalizeH="0" baseline="0" noProof="0" dirty="0" smtClean="0">
                <a:ln>
                  <a:noFill/>
                </a:ln>
                <a:solidFill>
                  <a:srgbClr val="404040">
                    <a:lumMod val="75000"/>
                  </a:srgbClr>
                </a:solidFill>
                <a:effectLst/>
                <a:uLnTx/>
                <a:uFillTx/>
              </a:rPr>
              <a:t>サイトである「</a:t>
            </a:r>
            <a:r>
              <a:rPr kumimoji="1" lang="en-US" altLang="ja-JP" sz="1100" b="0" i="0" u="none" strike="noStrike" kern="0" cap="none" spc="0" normalizeH="0" baseline="0" noProof="0" dirty="0" smtClean="0">
                <a:ln>
                  <a:noFill/>
                </a:ln>
                <a:solidFill>
                  <a:srgbClr val="404040">
                    <a:lumMod val="75000"/>
                  </a:srgbClr>
                </a:solidFill>
                <a:effectLst/>
                <a:uLnTx/>
                <a:uFillTx/>
              </a:rPr>
              <a:t>PARCO ONLINE STORE</a:t>
            </a:r>
            <a:r>
              <a:rPr kumimoji="1" lang="ja-JP" altLang="en-US" sz="1100" b="0" i="0" u="none" strike="noStrike" kern="0" cap="none" spc="0" normalizeH="0" baseline="0" noProof="0" dirty="0" smtClean="0">
                <a:ln>
                  <a:noFill/>
                </a:ln>
                <a:solidFill>
                  <a:srgbClr val="404040">
                    <a:lumMod val="75000"/>
                  </a:srgbClr>
                </a:solidFill>
                <a:effectLst/>
                <a:uLnTx/>
                <a:uFillTx/>
              </a:rPr>
              <a:t>」でもポイント利用ができる仕組みも構築し、店舗・</a:t>
            </a:r>
            <a:r>
              <a:rPr kumimoji="1" lang="en-US" altLang="ja-JP" sz="1100" b="0" i="0" u="none" strike="noStrike" kern="0" cap="none" spc="0" normalizeH="0" baseline="0" noProof="0" dirty="0" smtClean="0">
                <a:ln>
                  <a:noFill/>
                </a:ln>
                <a:solidFill>
                  <a:srgbClr val="404040">
                    <a:lumMod val="75000"/>
                  </a:srgbClr>
                </a:solidFill>
                <a:effectLst/>
                <a:uLnTx/>
                <a:uFillTx/>
              </a:rPr>
              <a:t>EC</a:t>
            </a:r>
            <a:r>
              <a:rPr kumimoji="1" lang="ja-JP" altLang="en-US" sz="1100" b="0" i="0" u="none" strike="noStrike" kern="0" cap="none" spc="0" normalizeH="0" baseline="0" noProof="0" dirty="0" smtClean="0">
                <a:ln>
                  <a:noFill/>
                </a:ln>
                <a:solidFill>
                  <a:srgbClr val="404040">
                    <a:lumMod val="75000"/>
                  </a:srgbClr>
                </a:solidFill>
                <a:effectLst/>
                <a:uLnTx/>
                <a:uFillTx/>
              </a:rPr>
              <a:t>ともによりご利用いただけるよう進めていきたい考えです。</a:t>
            </a:r>
          </a:p>
        </p:txBody>
      </p:sp>
      <p:sp>
        <p:nvSpPr>
          <p:cNvPr id="67" name="正方形/長方形 66"/>
          <p:cNvSpPr/>
          <p:nvPr/>
        </p:nvSpPr>
        <p:spPr>
          <a:xfrm>
            <a:off x="150912" y="5878433"/>
            <a:ext cx="4732262" cy="600164"/>
          </a:xfrm>
          <a:prstGeom prst="rect">
            <a:avLst/>
          </a:prstGeom>
        </p:spPr>
        <p:txBody>
          <a:bodyPr wrap="square">
            <a:spAutoFit/>
          </a:bodyPr>
          <a:lstStyle/>
          <a:p>
            <a:pPr marL="0" marR="0" lvl="0" indent="0" defTabSz="925880" eaLnBrk="1" fontAlgn="auto" latinLnBrk="0" hangingPunct="1">
              <a:lnSpc>
                <a:spcPct val="100000"/>
              </a:lnSpc>
              <a:spcBef>
                <a:spcPts val="300"/>
              </a:spcBef>
              <a:spcAft>
                <a:spcPts val="0"/>
              </a:spcAft>
              <a:buClrTx/>
              <a:buSzTx/>
              <a:buFontTx/>
              <a:buNone/>
              <a:tabLst/>
              <a:defRPr/>
            </a:pPr>
            <a:r>
              <a:rPr kumimoji="1" lang="ja-JP" altLang="en-US" sz="1100" b="0" i="0" u="none" strike="noStrike" kern="0" cap="none" spc="0" normalizeH="0" baseline="0" noProof="0" dirty="0" smtClean="0">
                <a:ln>
                  <a:noFill/>
                </a:ln>
                <a:solidFill>
                  <a:srgbClr val="404040">
                    <a:lumMod val="75000"/>
                  </a:srgbClr>
                </a:solidFill>
                <a:effectLst/>
                <a:uLnTx/>
                <a:uFillTx/>
              </a:rPr>
              <a:t>配信しており、お客様とのコミュニケーションや購買への動機づけを行っています。こうしたデジタルツールの活用で生まれたコミュニケーション深度が購買の可能性に大きな影響を与えるのであれば、デジタル</a:t>
            </a:r>
          </a:p>
        </p:txBody>
      </p:sp>
    </p:spTree>
    <p:extLst>
      <p:ext uri="{BB962C8B-B14F-4D97-AF65-F5344CB8AC3E}">
        <p14:creationId xmlns:p14="http://schemas.microsoft.com/office/powerpoint/2010/main" val="249633983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b="1805"/>
          <a:stretch/>
        </p:blipFill>
        <p:spPr>
          <a:xfrm>
            <a:off x="0" y="2901"/>
            <a:ext cx="9906000" cy="6509024"/>
          </a:xfrm>
          <a:prstGeom prst="rect">
            <a:avLst/>
          </a:prstGeom>
        </p:spPr>
      </p:pic>
      <p:sp>
        <p:nvSpPr>
          <p:cNvPr id="5" name="正方形/長方形 4"/>
          <p:cNvSpPr/>
          <p:nvPr/>
        </p:nvSpPr>
        <p:spPr>
          <a:xfrm flipH="1">
            <a:off x="0" y="0"/>
            <a:ext cx="9900000" cy="6516000"/>
          </a:xfrm>
          <a:prstGeom prst="rect">
            <a:avLst/>
          </a:prstGeom>
          <a:solidFill>
            <a:schemeClr val="tx1">
              <a:lumMod val="50000"/>
              <a:alpha val="65000"/>
            </a:schemeClr>
          </a:solidFill>
          <a:ln>
            <a:solidFill>
              <a:schemeClr val="tx1">
                <a:lumMod val="50000"/>
                <a:alpha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2"/>
          <p:cNvSpPr txBox="1">
            <a:spLocks/>
          </p:cNvSpPr>
          <p:nvPr/>
        </p:nvSpPr>
        <p:spPr>
          <a:xfrm>
            <a:off x="172188" y="2902"/>
            <a:ext cx="9570130" cy="720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rPr>
              <a:t>JR</a:t>
            </a:r>
            <a:r>
              <a:rPr kumimoji="1" lang="ja-JP" altLang="en-US"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rPr>
              <a:t>西日本様</a:t>
            </a:r>
            <a:endParaRPr kumimoji="1" lang="en-US" altLang="ja-JP"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endParaRPr>
          </a:p>
        </p:txBody>
      </p:sp>
      <p:sp>
        <p:nvSpPr>
          <p:cNvPr id="7" name="テキスト ボックス 6"/>
          <p:cNvSpPr txBox="1"/>
          <p:nvPr/>
        </p:nvSpPr>
        <p:spPr>
          <a:xfrm>
            <a:off x="974268" y="732048"/>
            <a:ext cx="7951464" cy="907941"/>
          </a:xfrm>
          <a:prstGeom prst="rect">
            <a:avLst/>
          </a:prstGeom>
          <a:noFill/>
        </p:spPr>
        <p:txBody>
          <a:bodyPr wrap="square" rtlCol="0">
            <a:spAutoFit/>
          </a:bodyPr>
          <a:lstStyle/>
          <a:p>
            <a:pPr marL="0" marR="0" lvl="0" indent="0" algn="ctr" defTabSz="925880" rtl="0" eaLnBrk="1" fontAlgn="auto" latinLnBrk="0" hangingPunct="1">
              <a:lnSpc>
                <a:spcPct val="100000"/>
              </a:lnSpc>
              <a:spcBef>
                <a:spcPts val="600"/>
              </a:spcBef>
              <a:spcAft>
                <a:spcPts val="0"/>
              </a:spcAft>
              <a:buClrTx/>
              <a:buSzTx/>
              <a:buFontTx/>
              <a:buNone/>
              <a:tabLst/>
              <a:defRPr/>
            </a:pPr>
            <a:r>
              <a:rPr kumimoji="1" lang="en-US" altLang="ja-JP"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13</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施設の独自ポイント</a:t>
            </a:r>
            <a:r>
              <a:rPr kumimoji="1" lang="ja-JP" altLang="en-US" sz="2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を</a:t>
            </a:r>
            <a:r>
              <a:rPr kumimoji="1" lang="en-US" altLang="ja-JP"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1</a:t>
            </a:r>
            <a:r>
              <a:rPr kumimoji="1" lang="ja-JP" altLang="en-US" sz="2400" b="1" i="0" u="none" strike="noStrike" kern="1200" cap="none" spc="0" normalizeH="0" baseline="0" noProof="0" dirty="0" err="1"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つの</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アプリ</a:t>
            </a:r>
            <a:r>
              <a:rPr kumimoji="1" lang="ja-JP" altLang="en-US" sz="2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に集約</a:t>
            </a:r>
            <a:endParaRPr kumimoji="1" lang="en-US" altLang="ja-JP" sz="2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600"/>
              </a:spcBef>
              <a:spcAft>
                <a:spcPts val="0"/>
              </a:spcAft>
              <a:buClrTx/>
              <a:buSzTx/>
              <a:buFontTx/>
              <a:buNone/>
              <a:tabLst/>
              <a:defRPr/>
            </a:pPr>
            <a:r>
              <a:rPr kumimoji="1" lang="ja-JP" altLang="en-US" sz="2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そしてそれらを束ねる</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共通ポイント</a:t>
            </a:r>
            <a:r>
              <a:rPr kumimoji="1" lang="en-US" altLang="ja-JP"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WESPO</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の実現</a:t>
            </a:r>
            <a:endParaRPr kumimoji="1" lang="ja-JP" altLang="en-US" sz="2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8" name="正方形/長方形 7"/>
          <p:cNvSpPr/>
          <p:nvPr/>
        </p:nvSpPr>
        <p:spPr>
          <a:xfrm>
            <a:off x="416496" y="5554903"/>
            <a:ext cx="9073008" cy="772589"/>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“顧客中心設計” の特徴を持つ</a:t>
            </a:r>
            <a:r>
              <a:rPr kumimoji="1" lang="en-US" altLang="ja-JP"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CAFIS Explorer</a:t>
            </a:r>
            <a:r>
              <a:rPr kumimoji="1" lang="ja-JP" altLang="en-US"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だからこそ</a:t>
            </a:r>
            <a:endParaRPr kumimoji="1" lang="en-US" altLang="ja-JP"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SaaS</a:t>
            </a:r>
            <a:r>
              <a:rPr kumimoji="1" lang="ja-JP" altLang="en-US" sz="1822" b="1"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でありながら複雑な仕組みを標準機能で実現</a:t>
            </a:r>
            <a:endParaRPr kumimoji="1" lang="ja-JP" altLang="en-US" sz="1822" b="1"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44471" y="2394392"/>
            <a:ext cx="1553228" cy="2978824"/>
          </a:xfrm>
          <a:prstGeom prst="rect">
            <a:avLst/>
          </a:prstGeom>
        </p:spPr>
      </p:pic>
      <p:pic>
        <p:nvPicPr>
          <p:cNvPr id="10" name="図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297" y="3090835"/>
            <a:ext cx="2602635" cy="1634309"/>
          </a:xfrm>
          <a:prstGeom prst="rect">
            <a:avLst/>
          </a:prstGeom>
        </p:spPr>
      </p:pic>
      <p:sp>
        <p:nvSpPr>
          <p:cNvPr id="11" name="コンテンツ プレースホルダー 2"/>
          <p:cNvSpPr txBox="1">
            <a:spLocks/>
          </p:cNvSpPr>
          <p:nvPr/>
        </p:nvSpPr>
        <p:spPr>
          <a:xfrm>
            <a:off x="5105855" y="5022018"/>
            <a:ext cx="1346303"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JR</a:t>
            </a: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西日本</a:t>
            </a: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様</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2" name="コンテンツ プレースホルダー 2"/>
          <p:cNvSpPr txBox="1">
            <a:spLocks/>
          </p:cNvSpPr>
          <p:nvPr/>
        </p:nvSpPr>
        <p:spPr>
          <a:xfrm>
            <a:off x="5273258" y="3212844"/>
            <a:ext cx="1011497"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消費者</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3" name="正方形/長方形 12"/>
          <p:cNvSpPr/>
          <p:nvPr/>
        </p:nvSpPr>
        <p:spPr>
          <a:xfrm>
            <a:off x="6665162" y="3521467"/>
            <a:ext cx="2820702" cy="1835020"/>
          </a:xfrm>
          <a:prstGeom prst="rect">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ビジネスパートナとして</a:t>
            </a:r>
            <a:r>
              <a:rPr kumimoji="1" lang="en-US" altLang="ja-JP"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共通ポイント化構想策定から支援頂いた</a:t>
            </a:r>
            <a:endParaRPr kumimoji="1" lang="en-US" altLang="ja-JP"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8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今後はデータ活用により買い回り促進、経済圏の成長を目指す</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4" name="二等辺三角形 13"/>
          <p:cNvSpPr/>
          <p:nvPr/>
        </p:nvSpPr>
        <p:spPr>
          <a:xfrm rot="16200000">
            <a:off x="6379078" y="2567933"/>
            <a:ext cx="201821" cy="383188"/>
          </a:xfrm>
          <a:prstGeom prst="triangle">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4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5" name="正方形/長方形 14"/>
          <p:cNvSpPr/>
          <p:nvPr/>
        </p:nvSpPr>
        <p:spPr>
          <a:xfrm>
            <a:off x="6668802" y="2132856"/>
            <a:ext cx="2820702" cy="1253343"/>
          </a:xfrm>
          <a:prstGeom prst="rect">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600"/>
              </a:spcBef>
              <a:spcAft>
                <a:spcPts val="0"/>
              </a:spcAft>
              <a:buClrTx/>
              <a:buSzTx/>
              <a:buFontTx/>
              <a:buNone/>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経済圏内であればどこでもポイント利用できるので</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とても便利</a:t>
            </a:r>
            <a:endPar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6" name="二等辺三角形 15"/>
          <p:cNvSpPr/>
          <p:nvPr/>
        </p:nvSpPr>
        <p:spPr>
          <a:xfrm rot="16200000">
            <a:off x="6375438" y="4247383"/>
            <a:ext cx="201821" cy="383188"/>
          </a:xfrm>
          <a:prstGeom prst="triangle">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6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7" name="楕円 16"/>
          <p:cNvSpPr/>
          <p:nvPr/>
        </p:nvSpPr>
        <p:spPr>
          <a:xfrm>
            <a:off x="5286857" y="2290928"/>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楕円 17"/>
          <p:cNvSpPr/>
          <p:nvPr/>
        </p:nvSpPr>
        <p:spPr>
          <a:xfrm>
            <a:off x="5286857" y="3973043"/>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p:cNvSpPr txBox="1"/>
          <p:nvPr/>
        </p:nvSpPr>
        <p:spPr>
          <a:xfrm>
            <a:off x="587803" y="4705980"/>
            <a:ext cx="2159566" cy="523220"/>
          </a:xfrm>
          <a:prstGeom prst="rect">
            <a:avLst/>
          </a:prstGeom>
          <a:noFill/>
        </p:spPr>
        <p:txBody>
          <a:bodyPr wrap="none" rtlCol="0">
            <a:sp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グループ共通ポイント</a:t>
            </a:r>
            <a:r>
              <a:rPr kumimoji="1" lang="ja-JP" altLang="en-US" sz="1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a:t>
            </a:r>
            <a:endParaRPr kumimoji="1" lang="en-US" altLang="ja-JP" sz="1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グループ共通顧客情報へ</a:t>
            </a:r>
            <a:endParaRPr kumimoji="1" lang="ja-JP" altLang="en-US" sz="1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20" name="右中かっこ 19"/>
          <p:cNvSpPr/>
          <p:nvPr/>
        </p:nvSpPr>
        <p:spPr>
          <a:xfrm>
            <a:off x="2910932" y="2557090"/>
            <a:ext cx="307366" cy="2672110"/>
          </a:xfrm>
          <a:prstGeom prst="rightBrace">
            <a:avLst>
              <a:gd name="adj1" fmla="val 0"/>
              <a:gd name="adj2" fmla="val 50000"/>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21" name="正方形/長方形 20"/>
          <p:cNvSpPr/>
          <p:nvPr/>
        </p:nvSpPr>
        <p:spPr>
          <a:xfrm>
            <a:off x="3218298" y="1737917"/>
            <a:ext cx="1800200" cy="610964"/>
          </a:xfrm>
          <a:prstGeom prst="rect">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srgbClr val="383F41"/>
              </a:solidFill>
              <a:effectLst/>
              <a:uLnTx/>
              <a:uFillTx/>
              <a:latin typeface="游ゴシック" panose="020F0502020204030204"/>
              <a:ea typeface="游ゴシック" panose="020B0400000000000000" pitchFamily="50" charset="-128"/>
              <a:cs typeface="+mn-cs"/>
            </a:endParaRPr>
          </a:p>
        </p:txBody>
      </p:sp>
      <p:pic>
        <p:nvPicPr>
          <p:cNvPr id="22" name="図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40832" y="2006069"/>
            <a:ext cx="1288102" cy="285072"/>
          </a:xfrm>
          <a:prstGeom prst="rect">
            <a:avLst/>
          </a:prstGeom>
        </p:spPr>
      </p:pic>
      <p:sp>
        <p:nvSpPr>
          <p:cNvPr id="23" name="コンテンツ プレースホルダー 3"/>
          <p:cNvSpPr txBox="1">
            <a:spLocks/>
          </p:cNvSpPr>
          <p:nvPr/>
        </p:nvSpPr>
        <p:spPr>
          <a:xfrm>
            <a:off x="3259827" y="1722277"/>
            <a:ext cx="1758671" cy="329215"/>
          </a:xfrm>
          <a:prstGeom prst="rect">
            <a:avLst/>
          </a:prstGeom>
        </p:spPr>
        <p:txBody>
          <a:bodyPr/>
          <a:lstStyle>
            <a:lvl1pPr marL="0" indent="0" algn="l" defTabSz="914674" rtl="0" eaLnBrk="1" latinLnBrk="0" hangingPunct="1">
              <a:lnSpc>
                <a:spcPct val="90000"/>
              </a:lnSpc>
              <a:spcBef>
                <a:spcPts val="1000"/>
              </a:spcBef>
              <a:buFont typeface="Arial" panose="020B0604020202020204" pitchFamily="34" charset="0"/>
              <a:buNone/>
              <a:defRPr kumimoji="1" sz="1400" kern="1200">
                <a:solidFill>
                  <a:srgbClr val="0C0C0C"/>
                </a:solidFill>
                <a:latin typeface="游ゴシック" panose="020B0400000000000000" charset="-128"/>
                <a:ea typeface="游ゴシック" panose="020B0400000000000000" charset="-128"/>
                <a:cs typeface="+mn-cs"/>
              </a:defRPr>
            </a:lvl1pPr>
            <a:lvl2pPr marL="457337"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2pPr>
            <a:lvl3pPr marL="914674"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3pPr>
            <a:lvl4pPr marL="1372010"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4pPr>
            <a:lvl5pPr marL="1829349" indent="0" algn="l" defTabSz="914674" rtl="0" eaLnBrk="1" latinLnBrk="0" hangingPunct="1">
              <a:lnSpc>
                <a:spcPct val="90000"/>
              </a:lnSpc>
              <a:spcBef>
                <a:spcPts val="500"/>
              </a:spcBef>
              <a:buFont typeface="Arial" panose="020B0604020202020204" pitchFamily="34" charset="0"/>
              <a:buNone/>
              <a:defRPr kumimoji="1" sz="1200" kern="1200">
                <a:solidFill>
                  <a:srgbClr val="0C0C0C"/>
                </a:solidFill>
                <a:latin typeface="游ゴシック" panose="020B0400000000000000" charset="-128"/>
                <a:ea typeface="游ゴシック" panose="020B0400000000000000" charset="-128"/>
                <a:cs typeface="+mn-cs"/>
              </a:defRPr>
            </a:lvl5pPr>
            <a:lvl6pPr marL="2515353"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6pPr>
            <a:lvl7pPr marL="2972692"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30029"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7366" indent="-228669" algn="l" defTabSz="914674"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a:lstStyle>
          <a:p>
            <a:pPr marL="0" marR="0" lvl="0" indent="0" algn="ctr" defTabSz="914674"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400" b="0" i="0" u="none" strike="noStrike" kern="1200" cap="none" spc="0" normalizeH="0" baseline="0" noProof="0" smtClean="0">
                <a:ln>
                  <a:noFill/>
                </a:ln>
                <a:solidFill>
                  <a:srgbClr val="0C0C0C"/>
                </a:solidFill>
                <a:effectLst/>
                <a:uLnTx/>
                <a:uFillTx/>
                <a:latin typeface="游ゴシック" panose="020B0400000000000000" charset="-128"/>
                <a:ea typeface="游ゴシック" panose="020B0400000000000000" charset="-128"/>
                <a:cs typeface="+mn-cs"/>
              </a:rPr>
              <a:t>SC</a:t>
            </a:r>
            <a:r>
              <a:rPr kumimoji="1" lang="ja-JP" altLang="en-US" sz="1400" b="0" i="0" u="none" strike="noStrike" kern="1200" cap="none" spc="0" normalizeH="0" baseline="0" noProof="0" smtClean="0">
                <a:ln>
                  <a:noFill/>
                </a:ln>
                <a:solidFill>
                  <a:srgbClr val="0C0C0C"/>
                </a:solidFill>
                <a:effectLst/>
                <a:uLnTx/>
                <a:uFillTx/>
                <a:latin typeface="游ゴシック" panose="020B0400000000000000" charset="-128"/>
                <a:ea typeface="游ゴシック" panose="020B0400000000000000" charset="-128"/>
                <a:cs typeface="+mn-cs"/>
              </a:rPr>
              <a:t>共通ポイント</a:t>
            </a:r>
            <a:endParaRPr kumimoji="1" lang="en-US" altLang="ja-JP" sz="1400" b="0" i="0" u="none" strike="noStrike" kern="1200" cap="none" spc="0" normalizeH="0" baseline="0" noProof="0" dirty="0">
              <a:ln>
                <a:noFill/>
              </a:ln>
              <a:solidFill>
                <a:srgbClr val="0C0C0C"/>
              </a:solidFill>
              <a:effectLst/>
              <a:uLnTx/>
              <a:uFillTx/>
              <a:latin typeface="Meiryo UI" pitchFamily="50" charset="-128"/>
              <a:ea typeface="Meiryo UI" pitchFamily="50" charset="-128"/>
              <a:cs typeface="Meiryo UI" pitchFamily="50" charset="-128"/>
            </a:endParaRPr>
          </a:p>
        </p:txBody>
      </p:sp>
      <p:sp>
        <p:nvSpPr>
          <p:cNvPr id="24" name="テキスト ボックス 23"/>
          <p:cNvSpPr txBox="1"/>
          <p:nvPr/>
        </p:nvSpPr>
        <p:spPr>
          <a:xfrm>
            <a:off x="327141" y="2489391"/>
            <a:ext cx="2646878" cy="523220"/>
          </a:xfrm>
          <a:prstGeom prst="rect">
            <a:avLst/>
          </a:prstGeom>
          <a:noFill/>
        </p:spPr>
        <p:txBody>
          <a:bodyPr wrap="none" rtlCol="0">
            <a:sp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13</a:t>
            </a:r>
            <a:r>
              <a:rPr kumimoji="1" lang="ja-JP" altLang="en-US" sz="16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の異なるポイント制度</a:t>
            </a:r>
            <a:endParaRPr kumimoji="1" lang="ja-JP" altLang="en-US" sz="16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pic>
        <p:nvPicPr>
          <p:cNvPr id="25" name="図形 92" descr="アセット 74@2x"/>
          <p:cNvPicPr>
            <a:picLocks noChangeAspect="1"/>
          </p:cNvPicPr>
          <p:nvPr/>
        </p:nvPicPr>
        <p:blipFill>
          <a:blip r:embed="rId6"/>
          <a:stretch>
            <a:fillRect/>
          </a:stretch>
        </p:blipFill>
        <p:spPr>
          <a:xfrm>
            <a:off x="5437213" y="4079369"/>
            <a:ext cx="688435" cy="734963"/>
          </a:xfrm>
          <a:prstGeom prst="rect">
            <a:avLst/>
          </a:prstGeom>
        </p:spPr>
      </p:pic>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7810" y="2399490"/>
            <a:ext cx="394008" cy="734694"/>
          </a:xfrm>
          <a:prstGeom prst="rect">
            <a:avLst/>
          </a:prstGeom>
        </p:spPr>
      </p:pic>
    </p:spTree>
    <p:extLst>
      <p:ext uri="{BB962C8B-B14F-4D97-AF65-F5344CB8AC3E}">
        <p14:creationId xmlns:p14="http://schemas.microsoft.com/office/powerpoint/2010/main" val="2283819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732"/>
            <a:ext cx="9905999" cy="6519660"/>
          </a:xfrm>
          <a:prstGeom prst="rect">
            <a:avLst/>
          </a:prstGeom>
        </p:spPr>
      </p:pic>
      <p:sp>
        <p:nvSpPr>
          <p:cNvPr id="5" name="正方形/長方形 4"/>
          <p:cNvSpPr/>
          <p:nvPr/>
        </p:nvSpPr>
        <p:spPr>
          <a:xfrm flipH="1">
            <a:off x="-3" y="0"/>
            <a:ext cx="9900000" cy="6511928"/>
          </a:xfrm>
          <a:prstGeom prst="rect">
            <a:avLst/>
          </a:prstGeom>
          <a:solidFill>
            <a:schemeClr val="tx1">
              <a:lumMod val="50000"/>
              <a:alpha val="73000"/>
            </a:schemeClr>
          </a:solidFill>
          <a:ln>
            <a:solidFill>
              <a:schemeClr val="tx1">
                <a:lumMod val="50000"/>
                <a:alpha val="73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2"/>
          <p:cNvSpPr txBox="1">
            <a:spLocks/>
          </p:cNvSpPr>
          <p:nvPr/>
        </p:nvSpPr>
        <p:spPr>
          <a:xfrm>
            <a:off x="172188" y="2902"/>
            <a:ext cx="9570130" cy="720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PARCO</a:t>
            </a:r>
            <a:r>
              <a:rPr kumimoji="1" lang="ja-JP" altLang="en-US"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様</a:t>
            </a:r>
            <a:endParaRPr kumimoji="1" lang="ja-JP" altLang="en-US" sz="28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7" name="テキスト ボックス 6"/>
          <p:cNvSpPr txBox="1"/>
          <p:nvPr/>
        </p:nvSpPr>
        <p:spPr>
          <a:xfrm>
            <a:off x="143432" y="825651"/>
            <a:ext cx="9619136" cy="1431161"/>
          </a:xfrm>
          <a:prstGeom prst="rect">
            <a:avLst/>
          </a:prstGeom>
          <a:noFill/>
        </p:spPr>
        <p:txBody>
          <a:bodyPr wrap="square" rtlCol="0">
            <a:sp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en-US" altLang="ja-JP"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PARCO</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カード払いでリアルタイムなポイント付与を実現</a:t>
            </a:r>
            <a:endParaRPr kumimoji="1" lang="en-US" altLang="ja-JP"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1500"/>
              </a:spcBef>
              <a:spcAft>
                <a:spcPts val="0"/>
              </a:spcAft>
              <a:buClrTx/>
              <a:buSzTx/>
              <a:buFontTx/>
              <a:buNone/>
              <a:tabLst/>
              <a:defRPr/>
            </a:pPr>
            <a:r>
              <a:rPr kumimoji="1" lang="ja-JP" altLang="en-US" sz="2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消費者の利便性向上</a:t>
            </a:r>
            <a:r>
              <a:rPr kumimoji="1"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とともに</a:t>
            </a:r>
            <a:endParaRPr kumimoji="1"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従来の割引から</a:t>
            </a:r>
            <a:r>
              <a:rPr kumimoji="1" lang="ja-JP" altLang="en-US" sz="2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ポイントへの転換で個客ロイヤルティ</a:t>
            </a: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向上</a:t>
            </a:r>
            <a:r>
              <a:rPr kumimoji="1" lang="ja-JP" altLang="en-US" sz="24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も実現</a:t>
            </a:r>
            <a:endParaRPr kumimoji="1"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8" name="テキスト ボックス 7"/>
          <p:cNvSpPr txBox="1"/>
          <p:nvPr/>
        </p:nvSpPr>
        <p:spPr>
          <a:xfrm>
            <a:off x="119504" y="2440006"/>
            <a:ext cx="3227165" cy="653128"/>
          </a:xfrm>
          <a:prstGeom prst="rect">
            <a:avLst/>
          </a:prstGeom>
          <a:noFill/>
        </p:spPr>
        <p:txBody>
          <a:bodyPr wrap="non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ポケパル払いか</a:t>
            </a:r>
            <a:endParaRPr kumimoji="1" lang="en-US" altLang="ja-JP"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リアルクレカ払いでお支払い</a:t>
            </a:r>
            <a:endParaRPr kumimoji="1" lang="ja-JP" altLang="en-US" sz="1822"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9" name="コンテンツ プレースホルダー 2"/>
          <p:cNvSpPr txBox="1">
            <a:spLocks/>
          </p:cNvSpPr>
          <p:nvPr/>
        </p:nvSpPr>
        <p:spPr>
          <a:xfrm>
            <a:off x="191475" y="5768887"/>
            <a:ext cx="1011497"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消費者</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0" name="二等辺三角形 9"/>
          <p:cNvSpPr/>
          <p:nvPr/>
        </p:nvSpPr>
        <p:spPr>
          <a:xfrm rot="16200000">
            <a:off x="2139583" y="5844229"/>
            <a:ext cx="201821" cy="383188"/>
          </a:xfrm>
          <a:prstGeom prst="triangle">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4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1" name="正方形/長方形 10"/>
          <p:cNvSpPr/>
          <p:nvPr/>
        </p:nvSpPr>
        <p:spPr>
          <a:xfrm>
            <a:off x="2423475" y="5726635"/>
            <a:ext cx="5740792" cy="618379"/>
          </a:xfrm>
          <a:prstGeom prst="rect">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誰でも溜まったポイントをすぐに利用できて</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オトク</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3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アプリでポイント利用でき、ポイントカード不要で</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便利</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grpSp>
        <p:nvGrpSpPr>
          <p:cNvPr id="12" name="グループ化 11"/>
          <p:cNvGrpSpPr/>
          <p:nvPr/>
        </p:nvGrpSpPr>
        <p:grpSpPr>
          <a:xfrm>
            <a:off x="3894254" y="3146685"/>
            <a:ext cx="1335494" cy="2399465"/>
            <a:chOff x="10127035" y="2699099"/>
            <a:chExt cx="1586842" cy="3173684"/>
          </a:xfrm>
        </p:grpSpPr>
        <p:sp>
          <p:nvSpPr>
            <p:cNvPr id="13" name="角丸四角形 12"/>
            <p:cNvSpPr/>
            <p:nvPr/>
          </p:nvSpPr>
          <p:spPr>
            <a:xfrm>
              <a:off x="10197211" y="2764925"/>
              <a:ext cx="1446268" cy="3040339"/>
            </a:xfrm>
            <a:prstGeom prst="roundRect">
              <a:avLst>
                <a:gd name="adj" fmla="val 1074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4" name="図 1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27035" y="2699099"/>
              <a:ext cx="1586842" cy="3173684"/>
            </a:xfrm>
            <a:prstGeom prst="rect">
              <a:avLst/>
            </a:prstGeom>
          </p:spPr>
        </p:pic>
      </p:grpSp>
      <p:sp>
        <p:nvSpPr>
          <p:cNvPr id="15" name="角丸四角形 14"/>
          <p:cNvSpPr/>
          <p:nvPr/>
        </p:nvSpPr>
        <p:spPr>
          <a:xfrm>
            <a:off x="8164267" y="393802"/>
            <a:ext cx="922634" cy="360331"/>
          </a:xfrm>
          <a:prstGeom prst="roundRect">
            <a:avLst>
              <a:gd name="adj" fmla="val 0"/>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業界初</a:t>
            </a:r>
            <a:endParaRPr kumimoji="1" lang="ja-JP" altLang="en-US" sz="1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45185" t="15441" r="2751"/>
          <a:stretch/>
        </p:blipFill>
        <p:spPr>
          <a:xfrm>
            <a:off x="289462" y="3246654"/>
            <a:ext cx="2870819" cy="2039884"/>
          </a:xfrm>
          <a:prstGeom prst="rect">
            <a:avLst/>
          </a:prstGeom>
        </p:spPr>
      </p:pic>
      <p:sp>
        <p:nvSpPr>
          <p:cNvPr id="17" name="テキスト ボックス 16"/>
          <p:cNvSpPr txBox="1"/>
          <p:nvPr/>
        </p:nvSpPr>
        <p:spPr>
          <a:xfrm>
            <a:off x="3577445" y="2440006"/>
            <a:ext cx="2056973" cy="653128"/>
          </a:xfrm>
          <a:prstGeom prst="rect">
            <a:avLst/>
          </a:prstGeom>
          <a:noFill/>
        </p:spPr>
        <p:txBody>
          <a:bodyPr wrap="non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リアルタイムで</a:t>
            </a:r>
            <a:endParaRPr kumimoji="1" lang="en-US" altLang="ja-JP"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ポイントがたまる</a:t>
            </a:r>
            <a:endParaRPr kumimoji="1" lang="ja-JP" altLang="en-US" sz="1822"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grpSp>
        <p:nvGrpSpPr>
          <p:cNvPr id="18" name="グループ化 17"/>
          <p:cNvGrpSpPr/>
          <p:nvPr/>
        </p:nvGrpSpPr>
        <p:grpSpPr>
          <a:xfrm>
            <a:off x="2251749" y="3063796"/>
            <a:ext cx="1099267" cy="648072"/>
            <a:chOff x="3493693" y="2260307"/>
            <a:chExt cx="1099267" cy="648072"/>
          </a:xfrm>
        </p:grpSpPr>
        <p:sp>
          <p:nvSpPr>
            <p:cNvPr id="19" name="正方形/長方形 18"/>
            <p:cNvSpPr/>
            <p:nvPr/>
          </p:nvSpPr>
          <p:spPr>
            <a:xfrm>
              <a:off x="3493693" y="2291850"/>
              <a:ext cx="1099267" cy="576367"/>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200"/>
                </a:spcBef>
                <a:spcAft>
                  <a:spcPts val="0"/>
                </a:spcAft>
                <a:buClrTx/>
                <a:buSzTx/>
                <a:buFontTx/>
                <a:buNone/>
                <a:tabLst/>
                <a:defRPr/>
              </a:pPr>
              <a:endParaRPr kumimoji="1" lang="en-US" altLang="ja-JP" sz="1600" b="0" i="0" u="none" strike="noStrike" kern="1200" cap="none" spc="0" normalizeH="0" baseline="0" noProof="0" dirty="0" smtClean="0">
                <a:ln>
                  <a:noFill/>
                </a:ln>
                <a:solidFill>
                  <a:srgbClr val="383F41"/>
                </a:solidFill>
                <a:effectLst/>
                <a:uLnTx/>
                <a:uFillTx/>
                <a:latin typeface="游ゴシック" panose="020F0502020204030204"/>
                <a:ea typeface="游ゴシック" panose="020B0400000000000000" pitchFamily="50" charset="-128"/>
                <a:cs typeface="+mn-cs"/>
              </a:endParaRPr>
            </a:p>
          </p:txBody>
        </p:sp>
        <p:pic>
          <p:nvPicPr>
            <p:cNvPr id="20" name="Picture 2" descr="関連画像"/>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187" t="18062" r="3981" b="18361"/>
            <a:stretch/>
          </p:blipFill>
          <p:spPr bwMode="auto">
            <a:xfrm>
              <a:off x="3576183" y="2260307"/>
              <a:ext cx="936104" cy="648072"/>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図 20"/>
          <p:cNvPicPr>
            <a:picLocks noChangeAspect="1"/>
          </p:cNvPicPr>
          <p:nvPr/>
        </p:nvPicPr>
        <p:blipFill>
          <a:blip r:embed="rId6"/>
          <a:stretch>
            <a:fillRect/>
          </a:stretch>
        </p:blipFill>
        <p:spPr>
          <a:xfrm>
            <a:off x="5859091" y="3113898"/>
            <a:ext cx="1352126" cy="2401877"/>
          </a:xfrm>
          <a:prstGeom prst="rect">
            <a:avLst/>
          </a:prstGeom>
        </p:spPr>
      </p:pic>
      <p:sp>
        <p:nvSpPr>
          <p:cNvPr id="22" name="テキスト ボックス 21"/>
          <p:cNvSpPr txBox="1"/>
          <p:nvPr/>
        </p:nvSpPr>
        <p:spPr>
          <a:xfrm>
            <a:off x="5688148" y="2440006"/>
            <a:ext cx="1588897" cy="653128"/>
          </a:xfrm>
          <a:prstGeom prst="rect">
            <a:avLst/>
          </a:prstGeom>
          <a:noFill/>
        </p:spPr>
        <p:txBody>
          <a:bodyPr wrap="non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QR</a:t>
            </a: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コードで</a:t>
            </a:r>
            <a:endParaRPr kumimoji="1" lang="en-US" altLang="ja-JP"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822"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ポイント利用</a:t>
            </a:r>
            <a:endParaRPr kumimoji="1" lang="ja-JP" altLang="en-US" sz="1822"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23" name="二等辺三角形 22"/>
          <p:cNvSpPr/>
          <p:nvPr/>
        </p:nvSpPr>
        <p:spPr>
          <a:xfrm rot="5400000">
            <a:off x="3378600" y="4268126"/>
            <a:ext cx="288032" cy="15658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4" name="二等辺三角形 23"/>
          <p:cNvSpPr/>
          <p:nvPr/>
        </p:nvSpPr>
        <p:spPr>
          <a:xfrm rot="5400000">
            <a:off x="5329151" y="4268126"/>
            <a:ext cx="288032" cy="156583"/>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5" name="角丸四角形 24"/>
          <p:cNvSpPr/>
          <p:nvPr/>
        </p:nvSpPr>
        <p:spPr>
          <a:xfrm>
            <a:off x="7465386" y="2894764"/>
            <a:ext cx="2190804" cy="2530636"/>
          </a:xfrm>
          <a:prstGeom prst="roundRect">
            <a:avLst>
              <a:gd name="adj" fmla="val 3443"/>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6" name="テキスト ボックス 25"/>
          <p:cNvSpPr txBox="1"/>
          <p:nvPr/>
        </p:nvSpPr>
        <p:spPr>
          <a:xfrm>
            <a:off x="7587834" y="3779365"/>
            <a:ext cx="2036229" cy="861774"/>
          </a:xfrm>
          <a:prstGeom prst="rect">
            <a:avLst/>
          </a:prstGeom>
          <a:noFill/>
        </p:spPr>
        <p:txBody>
          <a:bodyPr wrap="square" lIns="0" rIns="0"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前年</a:t>
            </a: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10</a:t>
            </a: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万円以上の</a:t>
            </a: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
            </a:r>
            <a:b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b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利用者へ</a:t>
            </a: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5%</a:t>
            </a: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割引</a:t>
            </a:r>
            <a:endPar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（一部の消費</a:t>
            </a:r>
            <a:r>
              <a:rPr kumimoji="1" lang="ja-JP" altLang="en-US" sz="11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者</a:t>
            </a:r>
            <a:r>
              <a:rPr kumimoji="1" lang="ja-JP" altLang="en-US" sz="11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しか嬉しくない）</a:t>
            </a:r>
            <a:endParaRPr kumimoji="1" lang="ja-JP" altLang="en-US" sz="11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27" name="角丸四角形 26"/>
          <p:cNvSpPr/>
          <p:nvPr/>
        </p:nvSpPr>
        <p:spPr>
          <a:xfrm>
            <a:off x="7627895" y="3602883"/>
            <a:ext cx="367559" cy="202663"/>
          </a:xfrm>
          <a:prstGeom prst="roundRect">
            <a:avLst>
              <a:gd name="adj" fmla="val 50000"/>
            </a:avLst>
          </a:prstGeom>
          <a:no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旧</a:t>
            </a:r>
            <a:endParaRPr kumimoji="1" lang="ja-JP" altLang="en-US" sz="12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28" name="テキスト ボックス 27"/>
          <p:cNvSpPr txBox="1"/>
          <p:nvPr/>
        </p:nvSpPr>
        <p:spPr>
          <a:xfrm>
            <a:off x="7456470" y="2975956"/>
            <a:ext cx="2159566" cy="523220"/>
          </a:xfrm>
          <a:prstGeom prst="rect">
            <a:avLst/>
          </a:prstGeom>
          <a:noFill/>
        </p:spPr>
        <p:txBody>
          <a:bodyPr wrap="non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ロイヤリティプログラム</a:t>
            </a:r>
            <a:endPar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も顧客視点へ転換</a:t>
            </a:r>
            <a:endParaRPr kumimoji="1" lang="ja-JP" altLang="en-US" sz="14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29" name="テキスト ボックス 28"/>
          <p:cNvSpPr txBox="1"/>
          <p:nvPr/>
        </p:nvSpPr>
        <p:spPr>
          <a:xfrm>
            <a:off x="7624366" y="4641626"/>
            <a:ext cx="1892481" cy="738664"/>
          </a:xfrm>
          <a:prstGeom prst="rect">
            <a:avLst/>
          </a:prstGeom>
          <a:noFill/>
        </p:spPr>
        <p:txBody>
          <a:bodyPr wrap="squar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利用者全員</a:t>
            </a: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
            </a:r>
            <a:b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b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1</a:t>
            </a: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ポイント</a:t>
            </a:r>
            <a:r>
              <a:rPr kumimoji="1" lang="en-US" altLang="ja-JP"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=1</a:t>
            </a:r>
            <a:r>
              <a:rPr kumimoji="1" lang="ja-JP" altLang="en-US" sz="14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円から還元可能</a:t>
            </a:r>
            <a:endParaRPr kumimoji="1" lang="ja-JP" altLang="en-US" sz="14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30" name="角丸四角形 29"/>
          <p:cNvSpPr/>
          <p:nvPr/>
        </p:nvSpPr>
        <p:spPr>
          <a:xfrm>
            <a:off x="7667201" y="4518896"/>
            <a:ext cx="367559" cy="202663"/>
          </a:xfrm>
          <a:prstGeom prst="roundRect">
            <a:avLst>
              <a:gd name="adj" fmla="val 50000"/>
            </a:avLst>
          </a:prstGeom>
          <a:no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新</a:t>
            </a:r>
            <a:endParaRPr kumimoji="1" lang="ja-JP" altLang="en-US" sz="12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31" name="楕円 30"/>
          <p:cNvSpPr/>
          <p:nvPr/>
        </p:nvSpPr>
        <p:spPr>
          <a:xfrm>
            <a:off x="1124506" y="5518375"/>
            <a:ext cx="984298" cy="865289"/>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4920" y="5575578"/>
            <a:ext cx="394008" cy="734694"/>
          </a:xfrm>
          <a:prstGeom prst="rect">
            <a:avLst/>
          </a:prstGeom>
        </p:spPr>
      </p:pic>
    </p:spTree>
    <p:extLst>
      <p:ext uri="{BB962C8B-B14F-4D97-AF65-F5344CB8AC3E}">
        <p14:creationId xmlns:p14="http://schemas.microsoft.com/office/powerpoint/2010/main" val="140180210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p:cNvPicPr>
          <p:nvPr/>
        </p:nvPicPr>
        <p:blipFill>
          <a:blip r:embed="rId2">
            <a:extLst>
              <a:ext uri="{28A0092B-C50C-407E-A947-70E740481C1C}">
                <a14:useLocalDpi xmlns:a14="http://schemas.microsoft.com/office/drawing/2010/main" val="0"/>
              </a:ext>
            </a:extLst>
          </a:blip>
          <a:stretch>
            <a:fillRect/>
          </a:stretch>
        </p:blipFill>
        <p:spPr>
          <a:xfrm>
            <a:off x="0" y="2900"/>
            <a:ext cx="9918000" cy="6509028"/>
          </a:xfrm>
          <a:prstGeom prst="rect">
            <a:avLst/>
          </a:prstGeom>
        </p:spPr>
      </p:pic>
      <p:sp>
        <p:nvSpPr>
          <p:cNvPr id="5" name="正方形/長方形 4"/>
          <p:cNvSpPr/>
          <p:nvPr/>
        </p:nvSpPr>
        <p:spPr>
          <a:xfrm flipH="1">
            <a:off x="0" y="2900"/>
            <a:ext cx="9900000" cy="6509028"/>
          </a:xfrm>
          <a:prstGeom prst="rect">
            <a:avLst/>
          </a:prstGeom>
          <a:solidFill>
            <a:schemeClr val="tx1">
              <a:lumMod val="50000"/>
              <a:alpha val="26000"/>
            </a:schemeClr>
          </a:solidFill>
          <a:ln>
            <a:solidFill>
              <a:schemeClr val="tx1">
                <a:lumMod val="50000"/>
                <a:alpha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1"/>
          <p:cNvSpPr txBox="1">
            <a:spLocks/>
          </p:cNvSpPr>
          <p:nvPr/>
        </p:nvSpPr>
        <p:spPr>
          <a:xfrm>
            <a:off x="172188" y="2900"/>
            <a:ext cx="9570130" cy="720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Meiryo UI" pitchFamily="50" charset="-128"/>
                <a:ea typeface="Meiryo UI" pitchFamily="50" charset="-128"/>
                <a:cs typeface="Meiryo UI" pitchFamily="50" charset="-128"/>
              </a:rPr>
              <a:t>東急不動産様　　</a:t>
            </a:r>
            <a:r>
              <a:rPr kumimoji="1" lang="ja-JP" altLang="en-US" sz="2800" b="1" i="0" u="none" strike="noStrike" kern="1200" cap="none" spc="0" normalizeH="0" baseline="0" noProof="0" dirty="0" smtClean="0">
                <a:ln>
                  <a:noFill/>
                </a:ln>
                <a:solidFill>
                  <a:prstClr val="white"/>
                </a:solidFill>
                <a:effectLst/>
                <a:uLnTx/>
                <a:uFillTx/>
                <a:latin typeface="Meiryo UI" pitchFamily="50" charset="-128"/>
                <a:ea typeface="Meiryo UI" pitchFamily="50" charset="-128"/>
                <a:cs typeface="Meiryo UI" pitchFamily="50" charset="-128"/>
              </a:rPr>
              <a:t>東急プラザ</a:t>
            </a:r>
            <a:endParaRPr kumimoji="1" lang="en-US" altLang="ja-JP" sz="1050" b="1" i="0" u="none" strike="noStrike" kern="1200" cap="none" spc="0" normalizeH="0" baseline="0" noProof="0" dirty="0">
              <a:ln>
                <a:noFill/>
              </a:ln>
              <a:solidFill>
                <a:prstClr val="white"/>
              </a:solidFill>
              <a:effectLst/>
              <a:uLnTx/>
              <a:uFillTx/>
              <a:latin typeface="Meiryo UI" pitchFamily="50" charset="-128"/>
              <a:ea typeface="Meiryo UI" pitchFamily="50" charset="-128"/>
              <a:cs typeface="Meiryo UI" pitchFamily="50" charset="-128"/>
            </a:endParaRPr>
          </a:p>
        </p:txBody>
      </p:sp>
      <p:sp>
        <p:nvSpPr>
          <p:cNvPr id="7" name="コンテンツ プレースホルダー 2"/>
          <p:cNvSpPr txBox="1">
            <a:spLocks/>
          </p:cNvSpPr>
          <p:nvPr/>
        </p:nvSpPr>
        <p:spPr>
          <a:xfrm>
            <a:off x="735585" y="948901"/>
            <a:ext cx="8434830" cy="936104"/>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1000"/>
              </a:spcBef>
              <a:spcAft>
                <a:spcPct val="0"/>
              </a:spcAft>
              <a:buClrTx/>
              <a:buSzTx/>
              <a:buFont typeface="Arial" charset="0"/>
              <a:buNone/>
              <a:tabLst/>
              <a:defRPr/>
            </a:pPr>
            <a:r>
              <a:rPr kumimoji="1" lang="ja-JP" altLang="en-US" sz="24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ポイントカードのアプリ化に</a:t>
            </a:r>
            <a:r>
              <a:rPr kumimoji="1" lang="ja-JP" altLang="en-US" sz="2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よる</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顧客</a:t>
            </a:r>
            <a:r>
              <a:rPr kumimoji="1" lang="ja-JP" altLang="en-US" sz="2400" b="1"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満足度の向上</a:t>
            </a:r>
            <a:r>
              <a:rPr kumimoji="1" lang="ja-JP" altLang="en-US" sz="24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と</a:t>
            </a:r>
            <a:endParaRPr kumimoji="1" lang="en-US" altLang="ja-JP" sz="24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1000"/>
              </a:spcBef>
              <a:spcAft>
                <a:spcPct val="0"/>
              </a:spcAft>
              <a:buClrTx/>
              <a:buSzTx/>
              <a:buFont typeface="Arial" charset="0"/>
              <a:buNone/>
              <a:tabLst/>
              <a:defRPr/>
            </a:pPr>
            <a:r>
              <a:rPr kumimoji="1" lang="en-US" altLang="ja-JP" sz="24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CAFIS Arch</a:t>
            </a:r>
            <a:r>
              <a:rPr kumimoji="1" lang="ja-JP" altLang="en-US" sz="24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との連携による</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従業員満足度の向上を実現</a:t>
            </a:r>
            <a:endParaRPr kumimoji="1" lang="en-US" altLang="ja-JP" sz="2400" b="1"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8" name="コンテンツ プレースホルダー 2"/>
          <p:cNvSpPr txBox="1">
            <a:spLocks/>
          </p:cNvSpPr>
          <p:nvPr/>
        </p:nvSpPr>
        <p:spPr>
          <a:xfrm>
            <a:off x="4479304" y="5694963"/>
            <a:ext cx="1629026"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東急プラザ</a:t>
            </a: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様</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9" name="コンテンツ プレースホルダー 2"/>
          <p:cNvSpPr txBox="1">
            <a:spLocks/>
          </p:cNvSpPr>
          <p:nvPr/>
        </p:nvSpPr>
        <p:spPr>
          <a:xfrm>
            <a:off x="4774469" y="3645596"/>
            <a:ext cx="1011497"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消費者</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6221248" y="4141454"/>
            <a:ext cx="3410819" cy="2096478"/>
          </a:xfrm>
          <a:prstGeom prst="rect">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45720" rIns="36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カード発行業務がなくなり</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従業員の満足度アップ</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Arch</a:t>
            </a: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で</a:t>
            </a: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決済とポイント</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利用から</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付与</a:t>
            </a: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まで一連</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オペなので簡単</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ポイント</a:t>
            </a:r>
            <a:r>
              <a:rPr kumimoji="1" lang="ja-JP" altLang="en-US" sz="1600" b="0"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の</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リアルタイム更新で</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お客様の満足度アップ</a:t>
            </a:r>
            <a:endParaRPr kumimoji="1" lang="en-US" altLang="ja-JP" sz="1600" b="0"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1" name="二等辺三角形 10"/>
          <p:cNvSpPr/>
          <p:nvPr/>
        </p:nvSpPr>
        <p:spPr>
          <a:xfrm rot="16200000">
            <a:off x="5927727" y="3055879"/>
            <a:ext cx="201821" cy="383188"/>
          </a:xfrm>
          <a:prstGeom prst="triangle">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4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2" name="正方形/長方形 11"/>
          <p:cNvSpPr/>
          <p:nvPr/>
        </p:nvSpPr>
        <p:spPr>
          <a:xfrm>
            <a:off x="6221248" y="2620803"/>
            <a:ext cx="3410819" cy="1253343"/>
          </a:xfrm>
          <a:prstGeom prst="rect">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カードの持ち歩き不要で</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便利</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ポイント残高がすぐ更新</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されて</a:t>
            </a: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わ</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かりやすい</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3" name="二等辺三角形 12"/>
          <p:cNvSpPr/>
          <p:nvPr/>
        </p:nvSpPr>
        <p:spPr>
          <a:xfrm rot="16200000">
            <a:off x="5928744" y="5011988"/>
            <a:ext cx="201821" cy="383188"/>
          </a:xfrm>
          <a:prstGeom prst="triangle">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6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4" name="楕円 13"/>
          <p:cNvSpPr/>
          <p:nvPr/>
        </p:nvSpPr>
        <p:spPr>
          <a:xfrm>
            <a:off x="4788068" y="2723680"/>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楕円 14"/>
          <p:cNvSpPr/>
          <p:nvPr/>
        </p:nvSpPr>
        <p:spPr>
          <a:xfrm>
            <a:off x="4801668" y="4756432"/>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6" name="図 15"/>
          <p:cNvPicPr>
            <a:picLocks noChangeAspect="1"/>
          </p:cNvPicPr>
          <p:nvPr/>
        </p:nvPicPr>
        <p:blipFill>
          <a:blip r:embed="rId3"/>
          <a:stretch>
            <a:fillRect/>
          </a:stretch>
        </p:blipFill>
        <p:spPr>
          <a:xfrm>
            <a:off x="487381" y="2596162"/>
            <a:ext cx="1584244" cy="3177007"/>
          </a:xfrm>
          <a:prstGeom prst="rect">
            <a:avLst/>
          </a:prstGeom>
        </p:spPr>
      </p:pic>
      <p:sp>
        <p:nvSpPr>
          <p:cNvPr id="17" name="コンテンツ プレースホルダー 2"/>
          <p:cNvSpPr txBox="1">
            <a:spLocks/>
          </p:cNvSpPr>
          <p:nvPr/>
        </p:nvSpPr>
        <p:spPr>
          <a:xfrm>
            <a:off x="265261" y="2093343"/>
            <a:ext cx="2130302"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6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東急プラザアプリ</a:t>
            </a:r>
            <a:endParaRPr kumimoji="1" lang="en-US" altLang="ja-JP" sz="16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8" name="正方形/長方形 17"/>
          <p:cNvSpPr/>
          <p:nvPr/>
        </p:nvSpPr>
        <p:spPr>
          <a:xfrm>
            <a:off x="319821" y="5409545"/>
            <a:ext cx="1919365" cy="866443"/>
          </a:xfrm>
          <a:prstGeom prst="rect">
            <a:avLst/>
          </a:prstGeom>
          <a:solidFill>
            <a:schemeClr val="bg1">
              <a:lumMod val="85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ポイントカードを</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アプリ化し、</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カードを廃止</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9" name="コンテンツ プレースホルダー 2"/>
          <p:cNvSpPr txBox="1">
            <a:spLocks/>
          </p:cNvSpPr>
          <p:nvPr/>
        </p:nvSpPr>
        <p:spPr>
          <a:xfrm>
            <a:off x="1635292" y="3595595"/>
            <a:ext cx="1760580"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40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a:t>
            </a:r>
          </a:p>
        </p:txBody>
      </p:sp>
      <p:sp>
        <p:nvSpPr>
          <p:cNvPr id="20" name="正方形/長方形 19"/>
          <p:cNvSpPr/>
          <p:nvPr/>
        </p:nvSpPr>
        <p:spPr>
          <a:xfrm>
            <a:off x="2954365" y="2845586"/>
            <a:ext cx="1339585" cy="1955596"/>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en-US" altLang="ja-JP" sz="18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21" name="コンテンツ プレースホルダー 2"/>
          <p:cNvSpPr txBox="1">
            <a:spLocks/>
          </p:cNvSpPr>
          <p:nvPr/>
        </p:nvSpPr>
        <p:spPr>
          <a:xfrm>
            <a:off x="2559006" y="2093343"/>
            <a:ext cx="2130302"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600" b="1"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CAFIS</a:t>
            </a:r>
          </a:p>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600" b="1"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Arch</a:t>
            </a:r>
            <a:r>
              <a:rPr kumimoji="1" lang="ja-JP" altLang="en-US" sz="1600" b="1"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rPr>
              <a:t>導入</a:t>
            </a:r>
            <a:endParaRPr kumimoji="1" lang="en-US" altLang="ja-JP" sz="16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pic>
        <p:nvPicPr>
          <p:cNvPr id="22" name="図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7061" y="3324479"/>
            <a:ext cx="1233008" cy="911777"/>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1420" y="2790690"/>
            <a:ext cx="413858" cy="804905"/>
          </a:xfrm>
          <a:prstGeom prst="rect">
            <a:avLst/>
          </a:prstGeom>
        </p:spPr>
      </p:pic>
      <p:pic>
        <p:nvPicPr>
          <p:cNvPr id="24" name="図形 92" descr="アセット 74@2x"/>
          <p:cNvPicPr>
            <a:picLocks noChangeAspect="1"/>
          </p:cNvPicPr>
          <p:nvPr/>
        </p:nvPicPr>
        <p:blipFill>
          <a:blip r:embed="rId6"/>
          <a:stretch>
            <a:fillRect/>
          </a:stretch>
        </p:blipFill>
        <p:spPr>
          <a:xfrm>
            <a:off x="4950000" y="4873232"/>
            <a:ext cx="688435" cy="734963"/>
          </a:xfrm>
          <a:prstGeom prst="rect">
            <a:avLst/>
          </a:prstGeom>
        </p:spPr>
      </p:pic>
    </p:spTree>
    <p:extLst>
      <p:ext uri="{BB962C8B-B14F-4D97-AF65-F5344CB8AC3E}">
        <p14:creationId xmlns:p14="http://schemas.microsoft.com/office/powerpoint/2010/main" val="33511448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0" y="-775"/>
            <a:ext cx="4880992" cy="6408000"/>
            <a:chOff x="5591636" y="0"/>
            <a:chExt cx="4314364" cy="642600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636" y="0"/>
              <a:ext cx="4314364" cy="6426000"/>
            </a:xfrm>
            <a:prstGeom prst="rect">
              <a:avLst/>
            </a:prstGeom>
          </p:spPr>
        </p:pic>
        <p:sp>
          <p:nvSpPr>
            <p:cNvPr id="6" name="正方形/長方形 5"/>
            <p:cNvSpPr/>
            <p:nvPr/>
          </p:nvSpPr>
          <p:spPr>
            <a:xfrm>
              <a:off x="5591636" y="0"/>
              <a:ext cx="4314364" cy="6426000"/>
            </a:xfrm>
            <a:prstGeom prst="rect">
              <a:avLst/>
            </a:prstGeom>
            <a:solidFill>
              <a:schemeClr val="tx1">
                <a:lumMod val="50000"/>
                <a:alpha val="60000"/>
              </a:schemeClr>
            </a:solidFill>
            <a:ln>
              <a:solidFill>
                <a:schemeClr val="tx1">
                  <a:lumMod val="50000"/>
                  <a:alpha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60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7" name="テキスト プレースホルダー 1"/>
          <p:cNvSpPr txBox="1">
            <a:spLocks/>
          </p:cNvSpPr>
          <p:nvPr/>
        </p:nvSpPr>
        <p:spPr>
          <a:xfrm>
            <a:off x="172188" y="2902"/>
            <a:ext cx="9570130" cy="1188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rPr>
              <a:t>東和不動産様</a:t>
            </a:r>
            <a:r>
              <a:rPr kumimoji="1" lang="ja-JP" altLang="en-US" sz="9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rPr>
              <a:t>　</a:t>
            </a:r>
            <a:endParaRPr kumimoji="1" lang="en-US" altLang="ja-JP" sz="9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rPr>
              <a:t>ミッドランドスクエア</a:t>
            </a:r>
            <a:endParaRPr kumimoji="1" lang="en-US" altLang="ja-JP" sz="28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eiryo UI" pitchFamily="50" charset="-128"/>
            </a:endParaRPr>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8057"/>
          <a:stretch/>
        </p:blipFill>
        <p:spPr>
          <a:xfrm>
            <a:off x="5209126" y="2142162"/>
            <a:ext cx="2152792" cy="849144"/>
          </a:xfrm>
          <a:prstGeom prst="rect">
            <a:avLst/>
          </a:prstGeom>
        </p:spPr>
      </p:pic>
      <p:sp>
        <p:nvSpPr>
          <p:cNvPr id="9" name="コンテンツ プレースホルダー 2"/>
          <p:cNvSpPr txBox="1">
            <a:spLocks/>
          </p:cNvSpPr>
          <p:nvPr/>
        </p:nvSpPr>
        <p:spPr>
          <a:xfrm>
            <a:off x="63383" y="4680604"/>
            <a:ext cx="4761875" cy="936104"/>
          </a:xfrm>
          <a:prstGeom prst="rect">
            <a:avLst/>
          </a:prstGeom>
        </p:spPr>
        <p:txBody>
          <a:bodyPr lIns="90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ポイントオペレーションの簡素化も</a:t>
            </a:r>
            <a: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
            </a:r>
            <a:b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b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併せてご検討いただき、</a:t>
            </a:r>
            <a: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
            </a:r>
            <a:b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br>
            <a: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CAFIS Arch</a:t>
            </a: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と</a:t>
            </a:r>
            <a:r>
              <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CAFIS Explorer</a:t>
            </a: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のセット導入を決定</a:t>
            </a:r>
            <a:endPar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0"/>
              </a:spcBef>
              <a:spcAft>
                <a:spcPct val="0"/>
              </a:spcAft>
              <a:buClrTx/>
              <a:buSzTx/>
              <a:buFont typeface="Arial" charset="0"/>
              <a:buNone/>
              <a:tabLst/>
              <a:defRPr/>
            </a:pPr>
            <a:endParaRPr kumimoji="1" lang="en-US" altLang="ja-JP"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0" name="コンテンツ プレースホルダー 2"/>
          <p:cNvSpPr txBox="1">
            <a:spLocks/>
          </p:cNvSpPr>
          <p:nvPr/>
        </p:nvSpPr>
        <p:spPr>
          <a:xfrm>
            <a:off x="3824" y="2183150"/>
            <a:ext cx="4880992" cy="936104"/>
          </a:xfrm>
          <a:prstGeom prst="rect">
            <a:avLst/>
          </a:prstGeom>
        </p:spPr>
        <p:txBody>
          <a:bodyPr lIns="90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1000"/>
              </a:spcBef>
              <a:spcAft>
                <a:spcPct val="0"/>
              </a:spcAft>
              <a:buClrTx/>
              <a:buSzTx/>
              <a:buFont typeface="Arial" charset="0"/>
              <a:buNone/>
              <a:tabLst/>
              <a:defRPr/>
            </a:pPr>
            <a:r>
              <a:rPr kumimoji="1" lang="en-US" altLang="ja-JP" sz="20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CAFIS Arch</a:t>
            </a:r>
            <a:r>
              <a:rPr kumimoji="1" lang="ja-JP" altLang="en-US" sz="20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との連携により</a:t>
            </a:r>
            <a:endParaRPr kumimoji="1" lang="en-US" altLang="ja-JP" sz="20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10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ポイント制度はそのまま</a:t>
            </a:r>
            <a:r>
              <a:rPr kumimoji="1" lang="ja-JP" altLang="en-US" sz="20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に</a:t>
            </a:r>
            <a:endParaRPr kumimoji="1" lang="en-US" altLang="ja-JP" sz="20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10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消費者体験</a:t>
            </a:r>
            <a:r>
              <a:rPr kumimoji="1" lang="ja-JP" altLang="en-US" sz="20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と</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従業員体験</a:t>
            </a:r>
            <a:r>
              <a:rPr kumimoji="1" lang="ja-JP" altLang="en-US" sz="20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を</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向上</a:t>
            </a:r>
            <a:endPar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1" name="コンテンツ プレースホルダー 2"/>
          <p:cNvSpPr txBox="1">
            <a:spLocks/>
          </p:cNvSpPr>
          <p:nvPr/>
        </p:nvSpPr>
        <p:spPr>
          <a:xfrm>
            <a:off x="4909164" y="5871280"/>
            <a:ext cx="1629026"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ミッドランドスクエア</a:t>
            </a:r>
            <a:r>
              <a:rPr kumimoji="1" lang="ja-JP" altLang="en-US" sz="1400" b="0"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様</a:t>
            </a:r>
            <a:endParaRPr kumimoji="1" lang="ja-JP" altLang="en-US" sz="1800" b="0" i="0" u="none" strike="noStrike" kern="1200" cap="none" spc="10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endParaRPr>
          </a:p>
        </p:txBody>
      </p:sp>
      <p:sp>
        <p:nvSpPr>
          <p:cNvPr id="12" name="コンテンツ プレースホルダー 2"/>
          <p:cNvSpPr txBox="1">
            <a:spLocks/>
          </p:cNvSpPr>
          <p:nvPr/>
        </p:nvSpPr>
        <p:spPr>
          <a:xfrm>
            <a:off x="5217929" y="4647144"/>
            <a:ext cx="1011497"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消費者</a:t>
            </a:r>
            <a:endParaRPr kumimoji="1" lang="ja-JP" altLang="en-US" sz="1800" b="0" i="0" u="none" strike="noStrike" kern="1200" cap="none" spc="10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endParaRPr>
          </a:p>
        </p:txBody>
      </p:sp>
      <p:sp>
        <p:nvSpPr>
          <p:cNvPr id="13" name="コンテンツ プレースホルダー 2"/>
          <p:cNvSpPr txBox="1">
            <a:spLocks/>
          </p:cNvSpPr>
          <p:nvPr/>
        </p:nvSpPr>
        <p:spPr>
          <a:xfrm>
            <a:off x="5076657" y="1664359"/>
            <a:ext cx="2417731" cy="545858"/>
          </a:xfrm>
          <a:prstGeom prst="rect">
            <a:avLst/>
          </a:prstGeom>
        </p:spPr>
        <p:txBody>
          <a:bodyPr lIns="90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ミッドランドスクエア</a:t>
            </a:r>
            <a:endParaRPr kumimoji="1" lang="en-US" altLang="ja-JP"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メンバーズカード</a:t>
            </a:r>
            <a:endParaRPr kumimoji="1" lang="en-US" altLang="ja-JP"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endParaRPr>
          </a:p>
        </p:txBody>
      </p:sp>
      <p:sp>
        <p:nvSpPr>
          <p:cNvPr id="14" name="コンテンツ プレースホルダー 2"/>
          <p:cNvSpPr txBox="1">
            <a:spLocks/>
          </p:cNvSpPr>
          <p:nvPr/>
        </p:nvSpPr>
        <p:spPr>
          <a:xfrm>
            <a:off x="7717614" y="1664359"/>
            <a:ext cx="1760580"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CAFIS Arch</a:t>
            </a:r>
          </a:p>
        </p:txBody>
      </p:sp>
      <p:sp>
        <p:nvSpPr>
          <p:cNvPr id="15" name="テキスト ボックス 14"/>
          <p:cNvSpPr txBox="1"/>
          <p:nvPr/>
        </p:nvSpPr>
        <p:spPr>
          <a:xfrm>
            <a:off x="7463284" y="2320995"/>
            <a:ext cx="431528" cy="461665"/>
          </a:xfrm>
          <a:prstGeom prst="rect">
            <a:avLst/>
          </a:prstGeom>
          <a:noFill/>
        </p:spPr>
        <p:txBody>
          <a:bodyPr wrap="none" rtlCol="0">
            <a:sp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383F41"/>
                </a:solidFill>
                <a:effectLst/>
                <a:uLnTx/>
                <a:uFillTx/>
                <a:latin typeface="游ゴシック" panose="020F0502020204030204"/>
                <a:ea typeface="游ゴシック" panose="020B0400000000000000" pitchFamily="50" charset="-128"/>
                <a:cs typeface="+mn-cs"/>
              </a:rPr>
              <a:t>×</a:t>
            </a:r>
            <a:endParaRPr kumimoji="1" lang="ja-JP" altLang="en-US" sz="2400" b="0" i="0" u="none" strike="noStrike" kern="1200" cap="none" spc="0" normalizeH="0" baseline="0" noProof="0" dirty="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6" name="正方形/長方形 15"/>
          <p:cNvSpPr/>
          <p:nvPr/>
        </p:nvSpPr>
        <p:spPr>
          <a:xfrm>
            <a:off x="6462510" y="4996763"/>
            <a:ext cx="3243018" cy="1378677"/>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買い物券運用業務が無くなり、</a:t>
            </a:r>
            <a: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業務</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効率化</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Arch</a:t>
            </a: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導入で</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決済とポイント利用から付与まで一連オペレーションなので分かり易い</a:t>
            </a:r>
            <a:endParaRPr kumimoji="1" lang="en-US" altLang="ja-JP" sz="12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7" name="二等辺三角形 16"/>
          <p:cNvSpPr/>
          <p:nvPr/>
        </p:nvSpPr>
        <p:spPr>
          <a:xfrm rot="16200000">
            <a:off x="6181731" y="4162728"/>
            <a:ext cx="201821" cy="383188"/>
          </a:xfrm>
          <a:prstGeom prst="triangl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4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8" name="正方形/長方形 17"/>
          <p:cNvSpPr/>
          <p:nvPr/>
        </p:nvSpPr>
        <p:spPr>
          <a:xfrm>
            <a:off x="6462510" y="3784621"/>
            <a:ext cx="3243018" cy="1139403"/>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8000" tIns="45720" rIns="72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買い物券交換の手間が減って</a:t>
            </a:r>
            <a: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便利</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レシートでランクやポイント残高</a:t>
            </a:r>
            <a:r>
              <a:rPr kumimoji="1" lang="ja-JP" altLang="en-US" sz="1600" b="0"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も</a:t>
            </a:r>
            <a:r>
              <a:rPr kumimoji="1" lang="ja-JP" altLang="en-US" sz="16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確認できて</a:t>
            </a: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便利</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9" name="二等辺三角形 18"/>
          <p:cNvSpPr/>
          <p:nvPr/>
        </p:nvSpPr>
        <p:spPr>
          <a:xfrm rot="16200000">
            <a:off x="6181731" y="5494507"/>
            <a:ext cx="201821" cy="383188"/>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6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pic>
        <p:nvPicPr>
          <p:cNvPr id="20" name="図 1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3864" y="1945677"/>
            <a:ext cx="1121691" cy="1121691"/>
          </a:xfrm>
          <a:prstGeom prst="rect">
            <a:avLst/>
          </a:prstGeom>
        </p:spPr>
      </p:pic>
      <p:sp>
        <p:nvSpPr>
          <p:cNvPr id="21" name="コンテンツ プレースホルダー 2"/>
          <p:cNvSpPr txBox="1">
            <a:spLocks/>
          </p:cNvSpPr>
          <p:nvPr/>
        </p:nvSpPr>
        <p:spPr>
          <a:xfrm>
            <a:off x="5050490" y="171496"/>
            <a:ext cx="1266136" cy="320211"/>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l"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従来の悩み</a:t>
            </a:r>
            <a:endParaRPr kumimoji="1" lang="en-US" altLang="ja-JP"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endParaRPr>
          </a:p>
        </p:txBody>
      </p:sp>
      <p:cxnSp>
        <p:nvCxnSpPr>
          <p:cNvPr id="22" name="直線矢印コネクタ 21"/>
          <p:cNvCxnSpPr/>
          <p:nvPr/>
        </p:nvCxnSpPr>
        <p:spPr>
          <a:xfrm>
            <a:off x="6378682" y="1031278"/>
            <a:ext cx="0" cy="292346"/>
          </a:xfrm>
          <a:prstGeom prst="straightConnector1">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コンテンツ プレースホルダー 2"/>
          <p:cNvSpPr txBox="1">
            <a:spLocks/>
          </p:cNvSpPr>
          <p:nvPr/>
        </p:nvSpPr>
        <p:spPr>
          <a:xfrm>
            <a:off x="5050490" y="1323624"/>
            <a:ext cx="2011182" cy="320211"/>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l"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提供ソリューション</a:t>
            </a:r>
            <a:endParaRPr kumimoji="1" lang="en-US" altLang="ja-JP" sz="14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endParaRPr>
          </a:p>
        </p:txBody>
      </p:sp>
      <p:cxnSp>
        <p:nvCxnSpPr>
          <p:cNvPr id="24" name="直線矢印コネクタ 23"/>
          <p:cNvCxnSpPr/>
          <p:nvPr/>
        </p:nvCxnSpPr>
        <p:spPr>
          <a:xfrm>
            <a:off x="8631497" y="1031278"/>
            <a:ext cx="0" cy="292346"/>
          </a:xfrm>
          <a:prstGeom prst="straightConnector1">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a:off x="5106831" y="1625134"/>
            <a:ext cx="4635487"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a:off x="5113159" y="455653"/>
            <a:ext cx="4635487"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コンテンツ プレースホルダー 2"/>
          <p:cNvSpPr txBox="1">
            <a:spLocks/>
          </p:cNvSpPr>
          <p:nvPr/>
        </p:nvSpPr>
        <p:spPr>
          <a:xfrm>
            <a:off x="5281416" y="2962530"/>
            <a:ext cx="2172971"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ポイントカード導入</a:t>
            </a:r>
            <a:r>
              <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
            </a:r>
            <a:br>
              <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br>
            <a:r>
              <a:rPr kumimoji="1" lang="ja-JP" altLang="en-US"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による買い物券廃止</a:t>
            </a:r>
            <a:endPar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endParaRPr>
          </a:p>
        </p:txBody>
      </p:sp>
      <p:sp>
        <p:nvSpPr>
          <p:cNvPr id="28" name="コンテンツ プレースホルダー 2"/>
          <p:cNvSpPr txBox="1">
            <a:spLocks/>
          </p:cNvSpPr>
          <p:nvPr/>
        </p:nvSpPr>
        <p:spPr>
          <a:xfrm>
            <a:off x="7520143" y="2962530"/>
            <a:ext cx="2353900" cy="545858"/>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Arch</a:t>
            </a:r>
            <a:r>
              <a:rPr kumimoji="1" lang="ja-JP" altLang="en-US"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端末での</a:t>
            </a:r>
            <a:endPar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rPr>
              <a:t>ポイント利用</a:t>
            </a:r>
            <a:endParaRPr kumimoji="1" lang="en-US" altLang="ja-JP" sz="1400" b="1" i="0" u="none" strike="noStrike" kern="1200" cap="none" spc="10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endParaRPr>
          </a:p>
        </p:txBody>
      </p:sp>
      <p:sp>
        <p:nvSpPr>
          <p:cNvPr id="29" name="角丸四角形 28"/>
          <p:cNvSpPr/>
          <p:nvPr/>
        </p:nvSpPr>
        <p:spPr>
          <a:xfrm>
            <a:off x="5323972" y="551075"/>
            <a:ext cx="2109420" cy="582865"/>
          </a:xfrm>
          <a:prstGeom prst="roundRect">
            <a:avLst>
              <a:gd name="adj" fmla="val 727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買い物券交換での</a:t>
            </a:r>
            <a:endParaRPr kumimoji="1" lang="en-US" altLang="ja-JP"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割引をやめたい</a:t>
            </a:r>
            <a:endParaRPr kumimoji="1" lang="ja-JP" altLang="en-US" sz="16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sp>
        <p:nvSpPr>
          <p:cNvPr id="30" name="角丸四角形 29"/>
          <p:cNvSpPr/>
          <p:nvPr/>
        </p:nvSpPr>
        <p:spPr>
          <a:xfrm>
            <a:off x="7576787" y="551075"/>
            <a:ext cx="2109420" cy="582865"/>
          </a:xfrm>
          <a:prstGeom prst="roundRect">
            <a:avLst>
              <a:gd name="adj" fmla="val 727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レジオペレーション</a:t>
            </a:r>
            <a:endParaRPr kumimoji="1" lang="en-US" altLang="ja-JP"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rPr>
              <a:t>は複雑にしたくない</a:t>
            </a:r>
            <a:endParaRPr kumimoji="1" lang="ja-JP" altLang="en-US" sz="1600" b="0" i="0" u="none" strike="noStrike" kern="1200" cap="none" spc="0" normalizeH="0" baseline="0" noProof="0" dirty="0">
              <a:ln>
                <a:noFill/>
              </a:ln>
              <a:solidFill>
                <a:srgbClr val="383F41">
                  <a:lumMod val="75000"/>
                </a:srgbClr>
              </a:solidFill>
              <a:effectLst/>
              <a:uLnTx/>
              <a:uFillTx/>
              <a:latin typeface="游ゴシック" panose="020B0400000000000000" pitchFamily="50" charset="-128"/>
              <a:ea typeface="游ゴシック" panose="020B0400000000000000" pitchFamily="50" charset="-128"/>
              <a:cs typeface="+mn-cs"/>
            </a:endParaRPr>
          </a:p>
        </p:txBody>
      </p:sp>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6748" y="3885347"/>
            <a:ext cx="413858" cy="804905"/>
          </a:xfrm>
          <a:prstGeom prst="rect">
            <a:avLst/>
          </a:prstGeom>
        </p:spPr>
      </p:pic>
      <p:pic>
        <p:nvPicPr>
          <p:cNvPr id="32" name="図形 92" descr="アセット 74@2x"/>
          <p:cNvPicPr>
            <a:picLocks noChangeAspect="1"/>
          </p:cNvPicPr>
          <p:nvPr/>
        </p:nvPicPr>
        <p:blipFill>
          <a:blip r:embed="rId6"/>
          <a:stretch>
            <a:fillRect/>
          </a:stretch>
        </p:blipFill>
        <p:spPr>
          <a:xfrm>
            <a:off x="5357618" y="5161708"/>
            <a:ext cx="688435" cy="734963"/>
          </a:xfrm>
          <a:prstGeom prst="rect">
            <a:avLst/>
          </a:prstGeom>
        </p:spPr>
      </p:pic>
    </p:spTree>
    <p:extLst>
      <p:ext uri="{BB962C8B-B14F-4D97-AF65-F5344CB8AC3E}">
        <p14:creationId xmlns:p14="http://schemas.microsoft.com/office/powerpoint/2010/main" val="1898555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n-ea"/>
                <a:ea typeface="+mn-ea"/>
              </a:rPr>
              <a:t>3.1. </a:t>
            </a:r>
            <a:r>
              <a:rPr lang="ja-JP" altLang="en-US" dirty="0" smtClean="0">
                <a:latin typeface="+mn-ea"/>
                <a:ea typeface="+mn-ea"/>
              </a:rPr>
              <a:t>要件定義フェーズ：スケジュール</a:t>
            </a:r>
            <a:endParaRPr kumimoji="1" lang="ja-JP" altLang="en-US" dirty="0">
              <a:latin typeface="+mn-ea"/>
              <a:ea typeface="+mn-ea"/>
            </a:endParaRPr>
          </a:p>
        </p:txBody>
      </p:sp>
      <p:sp>
        <p:nvSpPr>
          <p:cNvPr id="3" name="テキスト プレースホルダー 2"/>
          <p:cNvSpPr>
            <a:spLocks noGrp="1"/>
          </p:cNvSpPr>
          <p:nvPr>
            <p:ph type="body" sz="quarter" idx="10"/>
          </p:nvPr>
        </p:nvSpPr>
        <p:spPr>
          <a:xfrm>
            <a:off x="436790" y="908050"/>
            <a:ext cx="9029475" cy="720000"/>
          </a:xfrm>
        </p:spPr>
        <p:txBody>
          <a:bodyPr/>
          <a:lstStyle/>
          <a:p>
            <a:pPr>
              <a:spcBef>
                <a:spcPts val="600"/>
              </a:spcBef>
            </a:pPr>
            <a:r>
              <a:rPr kumimoji="1" lang="ja-JP" altLang="en-US" dirty="0" smtClean="0">
                <a:latin typeface="+mn-ea"/>
                <a:ea typeface="+mn-ea"/>
              </a:rPr>
              <a:t>週次の検討会により、要件定義を推進し、成果物として要件定義書を作成します。</a:t>
            </a:r>
            <a:endParaRPr kumimoji="1" lang="en-US" altLang="ja-JP" dirty="0" smtClean="0">
              <a:latin typeface="+mn-ea"/>
              <a:ea typeface="+mn-ea"/>
            </a:endParaRPr>
          </a:p>
          <a:p>
            <a:pPr>
              <a:spcBef>
                <a:spcPts val="600"/>
              </a:spcBef>
            </a:pPr>
            <a:r>
              <a:rPr lang="ja-JP" altLang="en-US" dirty="0" smtClean="0">
                <a:latin typeface="+mn-ea"/>
                <a:ea typeface="+mn-ea"/>
              </a:rPr>
              <a:t>個々及び全体に関する貴社レビューの積み上げにより、要件を確定します。</a:t>
            </a:r>
            <a:endParaRPr kumimoji="1" lang="en-US" altLang="ja-JP" dirty="0" smtClean="0">
              <a:latin typeface="+mn-ea"/>
              <a:ea typeface="+mn-ea"/>
            </a:endParaRPr>
          </a:p>
        </p:txBody>
      </p:sp>
      <p:graphicFrame>
        <p:nvGraphicFramePr>
          <p:cNvPr id="5" name="表 4"/>
          <p:cNvGraphicFramePr>
            <a:graphicFrameLocks noGrp="1"/>
          </p:cNvGraphicFramePr>
          <p:nvPr>
            <p:extLst/>
          </p:nvPr>
        </p:nvGraphicFramePr>
        <p:xfrm>
          <a:off x="366834" y="1728000"/>
          <a:ext cx="9244372" cy="4608000"/>
        </p:xfrm>
        <a:graphic>
          <a:graphicData uri="http://schemas.openxmlformats.org/drawingml/2006/table">
            <a:tbl>
              <a:tblPr firstRow="1" bandRow="1">
                <a:tableStyleId>{5C22544A-7EE6-4342-B048-85BDC9FD1C3A}</a:tableStyleId>
              </a:tblPr>
              <a:tblGrid>
                <a:gridCol w="295791">
                  <a:extLst>
                    <a:ext uri="{9D8B030D-6E8A-4147-A177-3AD203B41FA5}">
                      <a16:colId xmlns:a16="http://schemas.microsoft.com/office/drawing/2014/main" val="20000"/>
                    </a:ext>
                  </a:extLst>
                </a:gridCol>
                <a:gridCol w="266588">
                  <a:extLst>
                    <a:ext uri="{9D8B030D-6E8A-4147-A177-3AD203B41FA5}">
                      <a16:colId xmlns:a16="http://schemas.microsoft.com/office/drawing/2014/main" val="20001"/>
                    </a:ext>
                  </a:extLst>
                </a:gridCol>
                <a:gridCol w="917481">
                  <a:extLst>
                    <a:ext uri="{9D8B030D-6E8A-4147-A177-3AD203B41FA5}">
                      <a16:colId xmlns:a16="http://schemas.microsoft.com/office/drawing/2014/main" val="4218861335"/>
                    </a:ext>
                  </a:extLst>
                </a:gridCol>
                <a:gridCol w="554608">
                  <a:extLst>
                    <a:ext uri="{9D8B030D-6E8A-4147-A177-3AD203B41FA5}">
                      <a16:colId xmlns:a16="http://schemas.microsoft.com/office/drawing/2014/main" val="20003"/>
                    </a:ext>
                  </a:extLst>
                </a:gridCol>
                <a:gridCol w="554608">
                  <a:extLst>
                    <a:ext uri="{9D8B030D-6E8A-4147-A177-3AD203B41FA5}">
                      <a16:colId xmlns:a16="http://schemas.microsoft.com/office/drawing/2014/main" val="20004"/>
                    </a:ext>
                  </a:extLst>
                </a:gridCol>
                <a:gridCol w="554608">
                  <a:extLst>
                    <a:ext uri="{9D8B030D-6E8A-4147-A177-3AD203B41FA5}">
                      <a16:colId xmlns:a16="http://schemas.microsoft.com/office/drawing/2014/main" val="20005"/>
                    </a:ext>
                  </a:extLst>
                </a:gridCol>
                <a:gridCol w="554608">
                  <a:extLst>
                    <a:ext uri="{9D8B030D-6E8A-4147-A177-3AD203B41FA5}">
                      <a16:colId xmlns:a16="http://schemas.microsoft.com/office/drawing/2014/main" val="20006"/>
                    </a:ext>
                  </a:extLst>
                </a:gridCol>
                <a:gridCol w="554608">
                  <a:extLst>
                    <a:ext uri="{9D8B030D-6E8A-4147-A177-3AD203B41FA5}">
                      <a16:colId xmlns:a16="http://schemas.microsoft.com/office/drawing/2014/main" val="20007"/>
                    </a:ext>
                  </a:extLst>
                </a:gridCol>
                <a:gridCol w="554608">
                  <a:extLst>
                    <a:ext uri="{9D8B030D-6E8A-4147-A177-3AD203B41FA5}">
                      <a16:colId xmlns:a16="http://schemas.microsoft.com/office/drawing/2014/main" val="20008"/>
                    </a:ext>
                  </a:extLst>
                </a:gridCol>
                <a:gridCol w="554608">
                  <a:extLst>
                    <a:ext uri="{9D8B030D-6E8A-4147-A177-3AD203B41FA5}">
                      <a16:colId xmlns:a16="http://schemas.microsoft.com/office/drawing/2014/main" val="20009"/>
                    </a:ext>
                  </a:extLst>
                </a:gridCol>
                <a:gridCol w="554608">
                  <a:extLst>
                    <a:ext uri="{9D8B030D-6E8A-4147-A177-3AD203B41FA5}">
                      <a16:colId xmlns:a16="http://schemas.microsoft.com/office/drawing/2014/main" val="20010"/>
                    </a:ext>
                  </a:extLst>
                </a:gridCol>
                <a:gridCol w="554608">
                  <a:extLst>
                    <a:ext uri="{9D8B030D-6E8A-4147-A177-3AD203B41FA5}">
                      <a16:colId xmlns:a16="http://schemas.microsoft.com/office/drawing/2014/main" val="20011"/>
                    </a:ext>
                  </a:extLst>
                </a:gridCol>
                <a:gridCol w="554608">
                  <a:extLst>
                    <a:ext uri="{9D8B030D-6E8A-4147-A177-3AD203B41FA5}">
                      <a16:colId xmlns:a16="http://schemas.microsoft.com/office/drawing/2014/main" val="20012"/>
                    </a:ext>
                  </a:extLst>
                </a:gridCol>
                <a:gridCol w="554608">
                  <a:extLst>
                    <a:ext uri="{9D8B030D-6E8A-4147-A177-3AD203B41FA5}">
                      <a16:colId xmlns:a16="http://schemas.microsoft.com/office/drawing/2014/main" val="20013"/>
                    </a:ext>
                  </a:extLst>
                </a:gridCol>
                <a:gridCol w="554608">
                  <a:extLst>
                    <a:ext uri="{9D8B030D-6E8A-4147-A177-3AD203B41FA5}">
                      <a16:colId xmlns:a16="http://schemas.microsoft.com/office/drawing/2014/main" val="20014"/>
                    </a:ext>
                  </a:extLst>
                </a:gridCol>
                <a:gridCol w="554608">
                  <a:extLst>
                    <a:ext uri="{9D8B030D-6E8A-4147-A177-3AD203B41FA5}">
                      <a16:colId xmlns:a16="http://schemas.microsoft.com/office/drawing/2014/main" val="20015"/>
                    </a:ext>
                  </a:extLst>
                </a:gridCol>
                <a:gridCol w="554608">
                  <a:extLst>
                    <a:ext uri="{9D8B030D-6E8A-4147-A177-3AD203B41FA5}">
                      <a16:colId xmlns:a16="http://schemas.microsoft.com/office/drawing/2014/main" val="2361203623"/>
                    </a:ext>
                  </a:extLst>
                </a:gridCol>
              </a:tblGrid>
              <a:tr h="288000">
                <a:tc rowSpan="2">
                  <a:txBody>
                    <a:bodyPr/>
                    <a:lstStyle/>
                    <a:p>
                      <a:r>
                        <a:rPr kumimoji="1" lang="ja-JP" altLang="en-US" sz="1200" dirty="0" smtClean="0">
                          <a:solidFill>
                            <a:schemeClr val="bg1"/>
                          </a:solidFill>
                          <a:latin typeface="+mn-ea"/>
                          <a:ea typeface="+mn-ea"/>
                        </a:rPr>
                        <a:t>＃</a:t>
                      </a:r>
                      <a:endParaRPr kumimoji="1" lang="ja-JP" altLang="en-US" sz="1200" dirty="0">
                        <a:solidFill>
                          <a:schemeClr val="bg1"/>
                        </a:solidFill>
                        <a:latin typeface="+mn-ea"/>
                        <a:ea typeface="+mn-ea"/>
                      </a:endParaRPr>
                    </a:p>
                  </a:txBody>
                  <a:tcPr marL="74295" marR="74295" marT="37148" marB="37148">
                    <a:lnB w="38100" cap="flat" cmpd="sng" algn="ctr">
                      <a:solidFill>
                        <a:schemeClr val="bg1"/>
                      </a:solidFill>
                      <a:prstDash val="solid"/>
                      <a:round/>
                      <a:headEnd type="none" w="med" len="med"/>
                      <a:tailEnd type="none" w="med" len="med"/>
                    </a:lnB>
                    <a:solidFill>
                      <a:schemeClr val="accent1">
                        <a:lumMod val="75000"/>
                      </a:schemeClr>
                    </a:solidFill>
                  </a:tcPr>
                </a:tc>
                <a:tc rowSpan="2" gridSpan="2">
                  <a:txBody>
                    <a:bodyPr/>
                    <a:lstStyle/>
                    <a:p>
                      <a:r>
                        <a:rPr kumimoji="1" lang="ja-JP" altLang="en-US" sz="1200" dirty="0" smtClean="0">
                          <a:solidFill>
                            <a:schemeClr val="bg1"/>
                          </a:solidFill>
                          <a:latin typeface="+mn-ea"/>
                          <a:ea typeface="+mn-ea"/>
                        </a:rPr>
                        <a:t>区分</a:t>
                      </a:r>
                      <a:endParaRPr kumimoji="1" lang="ja-JP" altLang="en-US" sz="1200" dirty="0">
                        <a:solidFill>
                          <a:schemeClr val="bg1"/>
                        </a:solidFill>
                        <a:latin typeface="+mn-ea"/>
                        <a:ea typeface="+mn-ea"/>
                      </a:endParaRPr>
                    </a:p>
                  </a:txBody>
                  <a:tcPr marL="74295" marR="74295" marT="37148" marB="37148">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lumMod val="75000"/>
                      </a:schemeClr>
                    </a:solidFill>
                  </a:tcPr>
                </a:tc>
                <a:tc rowSpan="2" hMerge="1">
                  <a:txBody>
                    <a:bodyPr/>
                    <a:lstStyle/>
                    <a:p>
                      <a:endParaRPr kumimoji="1" lang="ja-JP" altLang="en-US"/>
                    </a:p>
                  </a:txBody>
                  <a:tcPr/>
                </a:tc>
                <a:tc>
                  <a:txBody>
                    <a:bodyPr/>
                    <a:lstStyle/>
                    <a:p>
                      <a:pPr algn="l"/>
                      <a:r>
                        <a:rPr kumimoji="1" lang="en-US" altLang="ja-JP" sz="1200" dirty="0" smtClean="0">
                          <a:solidFill>
                            <a:schemeClr val="bg1"/>
                          </a:solidFill>
                          <a:latin typeface="+mn-ea"/>
                          <a:ea typeface="+mn-ea"/>
                        </a:rPr>
                        <a:t>8</a:t>
                      </a:r>
                      <a:r>
                        <a:rPr kumimoji="1" lang="ja-JP" altLang="en-US" sz="1200" dirty="0" smtClean="0">
                          <a:solidFill>
                            <a:schemeClr val="bg1"/>
                          </a:solidFill>
                          <a:latin typeface="+mn-ea"/>
                          <a:ea typeface="+mn-ea"/>
                        </a:rPr>
                        <a:t>月</a:t>
                      </a:r>
                      <a:endParaRPr kumimoji="1" lang="ja-JP" altLang="en-US" sz="1200"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gridSpan="4">
                  <a:txBody>
                    <a:bodyPr/>
                    <a:lstStyle/>
                    <a:p>
                      <a:pPr algn="l"/>
                      <a:r>
                        <a:rPr kumimoji="1" lang="en-US" altLang="ja-JP" sz="1200" dirty="0" smtClean="0">
                          <a:solidFill>
                            <a:schemeClr val="bg1"/>
                          </a:solidFill>
                          <a:latin typeface="+mn-ea"/>
                          <a:ea typeface="+mn-ea"/>
                        </a:rPr>
                        <a:t>9</a:t>
                      </a:r>
                      <a:r>
                        <a:rPr kumimoji="1" lang="ja-JP" altLang="en-US" sz="1200" dirty="0" smtClean="0">
                          <a:solidFill>
                            <a:schemeClr val="bg1"/>
                          </a:solidFill>
                          <a:latin typeface="+mn-ea"/>
                          <a:ea typeface="+mn-ea"/>
                        </a:rPr>
                        <a:t>月</a:t>
                      </a:r>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gridSpan="4">
                  <a:txBody>
                    <a:bodyPr/>
                    <a:lstStyle/>
                    <a:p>
                      <a:pPr algn="l"/>
                      <a:r>
                        <a:rPr kumimoji="1" lang="en-US" altLang="ja-JP" sz="1200" dirty="0" smtClean="0">
                          <a:solidFill>
                            <a:schemeClr val="bg1"/>
                          </a:solidFill>
                          <a:latin typeface="+mn-ea"/>
                          <a:ea typeface="+mn-ea"/>
                        </a:rPr>
                        <a:t>10</a:t>
                      </a:r>
                      <a:r>
                        <a:rPr kumimoji="1" lang="ja-JP" altLang="en-US" sz="1200" dirty="0" smtClean="0">
                          <a:solidFill>
                            <a:schemeClr val="bg1"/>
                          </a:solidFill>
                          <a:latin typeface="+mn-ea"/>
                          <a:ea typeface="+mn-ea"/>
                        </a:rPr>
                        <a:t>月</a:t>
                      </a:r>
                      <a:endParaRPr kumimoji="1" lang="ja-JP" altLang="en-US" sz="1200"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gridSpan="5">
                  <a:txBody>
                    <a:bodyPr/>
                    <a:lstStyle/>
                    <a:p>
                      <a:pPr algn="l"/>
                      <a:r>
                        <a:rPr kumimoji="1" lang="en-US" altLang="ja-JP" sz="1200" dirty="0" smtClean="0">
                          <a:solidFill>
                            <a:schemeClr val="bg1"/>
                          </a:solidFill>
                          <a:latin typeface="+mn-ea"/>
                          <a:ea typeface="+mn-ea"/>
                        </a:rPr>
                        <a:t>11</a:t>
                      </a:r>
                      <a:r>
                        <a:rPr kumimoji="1" lang="ja-JP" altLang="en-US" sz="1200" dirty="0" smtClean="0">
                          <a:solidFill>
                            <a:schemeClr val="bg1"/>
                          </a:solidFill>
                          <a:latin typeface="+mn-ea"/>
                          <a:ea typeface="+mn-ea"/>
                        </a:rPr>
                        <a:t>月</a:t>
                      </a:r>
                      <a:endParaRPr kumimoji="1" lang="ja-JP" altLang="en-US" sz="1200"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93396169"/>
                  </a:ext>
                </a:extLst>
              </a:tr>
              <a:tr h="288000">
                <a:tc vMerge="1">
                  <a:txBody>
                    <a:bodyPr/>
                    <a:lstStyle/>
                    <a:p>
                      <a:endParaRPr kumimoji="1" lang="ja-JP" altLang="en-US" sz="1200" dirty="0">
                        <a:solidFill>
                          <a:schemeClr val="bg1"/>
                        </a:solidFill>
                        <a:latin typeface="+mn-ea"/>
                        <a:ea typeface="+mn-ea"/>
                      </a:endParaRPr>
                    </a:p>
                  </a:txBody>
                  <a:tcPr marL="74295" marR="74295" marT="37148" marB="37148">
                    <a:lnT w="12700" cap="flat" cmpd="sng" algn="ctr">
                      <a:solidFill>
                        <a:schemeClr val="bg1"/>
                      </a:solidFill>
                      <a:prstDash val="solid"/>
                      <a:round/>
                      <a:headEnd type="none" w="med" len="med"/>
                      <a:tailEnd type="none" w="med" len="med"/>
                    </a:lnT>
                    <a:solidFill>
                      <a:schemeClr val="accent1">
                        <a:lumMod val="75000"/>
                      </a:schemeClr>
                    </a:solidFill>
                  </a:tcPr>
                </a:tc>
                <a:tc gridSpan="2" vMerge="1">
                  <a:txBody>
                    <a:bodyPr/>
                    <a:lstStyle/>
                    <a:p>
                      <a:endParaRPr kumimoji="1" lang="ja-JP" altLang="en-US" sz="1200" dirty="0">
                        <a:solidFill>
                          <a:schemeClr val="bg1"/>
                        </a:solidFill>
                        <a:latin typeface="+mn-ea"/>
                        <a:ea typeface="+mn-ea"/>
                      </a:endParaRPr>
                    </a:p>
                  </a:txBody>
                  <a:tcPr marL="74295" marR="74295" marT="37148" marB="37148">
                    <a:lnT w="12700" cap="flat" cmpd="sng" algn="ctr">
                      <a:solidFill>
                        <a:schemeClr val="bg1"/>
                      </a:solidFill>
                      <a:prstDash val="solid"/>
                      <a:round/>
                      <a:headEnd type="none" w="med" len="med"/>
                      <a:tailEnd type="none" w="med" len="med"/>
                    </a:lnT>
                    <a:solidFill>
                      <a:schemeClr val="accent1">
                        <a:lumMod val="75000"/>
                      </a:schemeClr>
                    </a:solidFill>
                  </a:tcPr>
                </a:tc>
                <a:tc hMerge="1" vMerge="1">
                  <a:txBody>
                    <a:bodyPr/>
                    <a:lstStyle/>
                    <a:p>
                      <a:endParaRPr kumimoji="1" lang="ja-JP" altLang="en-US"/>
                    </a:p>
                  </a:txBody>
                  <a:tcPr/>
                </a:tc>
                <a:tc>
                  <a:txBody>
                    <a:bodyPr/>
                    <a:lstStyle/>
                    <a:p>
                      <a:pPr algn="l"/>
                      <a:r>
                        <a:rPr kumimoji="1" lang="en-US" altLang="ja-JP" sz="1200" b="1" dirty="0" smtClean="0">
                          <a:solidFill>
                            <a:schemeClr val="bg1"/>
                          </a:solidFill>
                          <a:latin typeface="+mn-ea"/>
                          <a:ea typeface="+mn-ea"/>
                        </a:rPr>
                        <a:t>30</a:t>
                      </a:r>
                      <a:endParaRPr kumimoji="1" lang="ja-JP" altLang="en-US" sz="1200" b="1"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6</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13</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20</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27</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4</a:t>
                      </a:r>
                      <a:endParaRPr kumimoji="1" lang="ja-JP" altLang="en-US" sz="1200" b="1"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11</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18</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25</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1</a:t>
                      </a:r>
                      <a:endParaRPr kumimoji="1" lang="ja-JP" altLang="en-US" sz="1200" b="1" dirty="0">
                        <a:solidFill>
                          <a:schemeClr val="bg1"/>
                        </a:solidFill>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8</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15</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22</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a:r>
                        <a:rPr kumimoji="1" lang="en-US" altLang="ja-JP" sz="1200" b="1" dirty="0" smtClean="0">
                          <a:solidFill>
                            <a:schemeClr val="bg1"/>
                          </a:solidFill>
                          <a:latin typeface="+mn-ea"/>
                          <a:ea typeface="+mn-ea"/>
                        </a:rPr>
                        <a:t>29</a:t>
                      </a:r>
                      <a:endParaRPr kumimoji="1" lang="ja-JP" altLang="en-US" sz="1200" b="1"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468000">
                <a:tc gridSpan="3">
                  <a:txBody>
                    <a:bodyPr/>
                    <a:lstStyle/>
                    <a:p>
                      <a:r>
                        <a:rPr kumimoji="1" lang="ja-JP" altLang="en-US" sz="1100" dirty="0" smtClean="0">
                          <a:latin typeface="+mn-ea"/>
                          <a:ea typeface="+mn-ea"/>
                        </a:rPr>
                        <a:t>マイルストン</a:t>
                      </a:r>
                      <a:endParaRPr kumimoji="1" lang="ja-JP" altLang="en-US" sz="1100" dirty="0">
                        <a:latin typeface="+mn-ea"/>
                        <a:ea typeface="+mn-ea"/>
                      </a:endParaRPr>
                    </a:p>
                  </a:txBody>
                  <a:tcPr marL="74295" marR="74295" marT="37148" marB="37148">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hMerge="1">
                  <a:txBody>
                    <a:bodyPr/>
                    <a:lstStyle/>
                    <a:p>
                      <a:endParaRPr kumimoji="1" lang="ja-JP" altLang="en-US" sz="1100" dirty="0">
                        <a:latin typeface="+mn-ea"/>
                        <a:ea typeface="+mn-ea"/>
                      </a:endParaRPr>
                    </a:p>
                  </a:txBody>
                  <a:tcPr marL="74295" marR="74295" marT="37148" marB="37148">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hMerge="1">
                  <a:txBody>
                    <a:bodyPr/>
                    <a:lstStyle/>
                    <a:p>
                      <a:endParaRPr kumimoji="1" lang="ja-JP" altLang="en-US"/>
                    </a:p>
                  </a:txBody>
                  <a:tcPr/>
                </a:tc>
                <a:tc>
                  <a:txBody>
                    <a:bodyPr/>
                    <a:lstStyle/>
                    <a:p>
                      <a:pPr marL="0" indent="0">
                        <a:buFontTx/>
                        <a:buNone/>
                      </a:pPr>
                      <a:endParaRPr kumimoji="1" lang="ja-JP" altLang="en-US" sz="800" dirty="0">
                        <a:latin typeface="+mn-ea"/>
                        <a:ea typeface="+mn-ea"/>
                      </a:endParaRPr>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indent="0">
                        <a:buFontTx/>
                        <a:buNone/>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63553631"/>
                  </a:ext>
                </a:extLst>
              </a:tr>
              <a:tr h="396000">
                <a:tc>
                  <a:txBody>
                    <a:bodyPr/>
                    <a:lstStyle/>
                    <a:p>
                      <a:r>
                        <a:rPr kumimoji="1" lang="ja-JP" altLang="en-US" sz="1100" dirty="0" smtClean="0">
                          <a:latin typeface="+mn-ea"/>
                          <a:ea typeface="+mn-ea"/>
                        </a:rPr>
                        <a:t>１</a:t>
                      </a:r>
                      <a:endParaRPr kumimoji="1" lang="ja-JP" altLang="en-US" sz="11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gridSpan="2">
                  <a:txBody>
                    <a:bodyPr/>
                    <a:lstStyle/>
                    <a:p>
                      <a:r>
                        <a:rPr kumimoji="1" lang="ja-JP" altLang="en-US" sz="1100" dirty="0" smtClean="0">
                          <a:latin typeface="+mn-ea"/>
                          <a:ea typeface="+mn-ea"/>
                        </a:rPr>
                        <a:t>プロジェクト共通</a:t>
                      </a:r>
                      <a:endParaRPr kumimoji="1" lang="ja-JP" altLang="en-US" sz="1100" dirty="0">
                        <a:latin typeface="+mn-ea"/>
                        <a:ea typeface="+mn-ea"/>
                      </a:endParaRPr>
                    </a:p>
                  </a:txBody>
                  <a:tcPr marL="74295" marR="74295" marT="37148" marB="37148">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endParaRPr kumimoji="1" lang="ja-JP" altLang="en-US"/>
                    </a:p>
                  </a:txBody>
                  <a:tcPr/>
                </a:tc>
                <a:tc>
                  <a:txBody>
                    <a:bodyPr/>
                    <a:lstStyle/>
                    <a:p>
                      <a:pPr marL="0" indent="0">
                        <a:buFontTx/>
                        <a:buNone/>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indent="0">
                        <a:buFontTx/>
                        <a:buNone/>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396000">
                <a:tc rowSpan="5">
                  <a:txBody>
                    <a:bodyPr/>
                    <a:lstStyle/>
                    <a:p>
                      <a:r>
                        <a:rPr kumimoji="1" lang="ja-JP" altLang="en-US" sz="1100" dirty="0" smtClean="0">
                          <a:latin typeface="+mn-ea"/>
                          <a:ea typeface="+mn-ea"/>
                        </a:rPr>
                        <a:t>２</a:t>
                      </a:r>
                      <a:endParaRPr kumimoji="1" lang="ja-JP" altLang="en-US" sz="1100" dirty="0">
                        <a:latin typeface="+mn-ea"/>
                        <a:ea typeface="+mn-ea"/>
                      </a:endParaRPr>
                    </a:p>
                  </a:txBody>
                  <a:tcPr marL="74295" marR="74295" marT="37148" marB="37148"/>
                </a:tc>
                <a:tc gridSpan="2">
                  <a:txBody>
                    <a:bodyPr/>
                    <a:lstStyle/>
                    <a:p>
                      <a:r>
                        <a:rPr kumimoji="1" lang="ja-JP" altLang="en-US" sz="1100" dirty="0" smtClean="0">
                          <a:latin typeface="+mn-ea"/>
                          <a:ea typeface="+mn-ea"/>
                        </a:rPr>
                        <a:t>機能要件</a:t>
                      </a:r>
                      <a:endParaRPr kumimoji="1" lang="en-US" altLang="ja-JP" sz="1100" dirty="0" smtClean="0">
                        <a:latin typeface="+mn-ea"/>
                        <a:ea typeface="+mn-ea"/>
                      </a:endParaRPr>
                    </a:p>
                  </a:txBody>
                  <a:tcPr marL="74295" marR="74295" marT="37148" marB="37148">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F4F6FA"/>
                    </a:solidFill>
                  </a:tcPr>
                </a:tc>
                <a:tc h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96000">
                <a:tc vMerge="1">
                  <a:txBody>
                    <a:bodyPr/>
                    <a:lstStyle/>
                    <a:p>
                      <a:endParaRPr kumimoji="1" lang="ja-JP" altLang="en-US"/>
                    </a:p>
                  </a:txBody>
                  <a:tcPr/>
                </a:tc>
                <a:tc rowSpan="4">
                  <a:txBody>
                    <a:bodyPr/>
                    <a:lstStyle/>
                    <a:p>
                      <a:endParaRPr kumimoji="1" lang="en-US" altLang="ja-JP" sz="1100" dirty="0" smtClean="0">
                        <a:latin typeface="+mn-ea"/>
                        <a:ea typeface="+mn-ea"/>
                      </a:endParaRPr>
                    </a:p>
                  </a:txBody>
                  <a:tcPr marL="74295" marR="74295" marT="37148" marB="37148">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F4F6FA"/>
                    </a:solidFill>
                  </a:tcPr>
                </a:tc>
                <a:tc>
                  <a:txBody>
                    <a:bodyPr/>
                    <a:lstStyle/>
                    <a:p>
                      <a:r>
                        <a:rPr kumimoji="1" lang="ja-JP" altLang="en-US" sz="1100" dirty="0" smtClean="0">
                          <a:latin typeface="+mn-ea"/>
                          <a:ea typeface="+mn-ea"/>
                        </a:rPr>
                        <a:t>売上管理</a:t>
                      </a:r>
                      <a:endParaRPr kumimoji="1" lang="en-US" altLang="ja-JP" sz="11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86142310"/>
                  </a:ext>
                </a:extLst>
              </a:tr>
              <a:tr h="3960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100" dirty="0" smtClean="0">
                          <a:latin typeface="+mn-ea"/>
                          <a:ea typeface="+mn-ea"/>
                        </a:rPr>
                        <a:t>会員管理</a:t>
                      </a:r>
                      <a:endParaRPr kumimoji="1" lang="en-US" altLang="ja-JP" sz="11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47495613"/>
                  </a:ext>
                </a:extLst>
              </a:tr>
              <a:tr h="3960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100" dirty="0" smtClean="0">
                          <a:latin typeface="+mn-ea"/>
                          <a:ea typeface="+mn-ea"/>
                        </a:rPr>
                        <a:t>決済端末</a:t>
                      </a:r>
                      <a:endParaRPr kumimoji="1" lang="en-US" altLang="ja-JP" sz="11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8873988"/>
                  </a:ext>
                </a:extLst>
              </a:tr>
              <a:tr h="3960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100" dirty="0" smtClean="0">
                          <a:latin typeface="+mn-ea"/>
                          <a:ea typeface="+mn-ea"/>
                        </a:rPr>
                        <a:t>分析基盤</a:t>
                      </a:r>
                      <a:endParaRPr kumimoji="1" lang="en-US" altLang="ja-JP" sz="11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0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3"/>
                  </a:ext>
                </a:extLst>
              </a:tr>
              <a:tr h="396000">
                <a:tc>
                  <a:txBody>
                    <a:bodyPr/>
                    <a:lstStyle/>
                    <a:p>
                      <a:r>
                        <a:rPr kumimoji="1" lang="ja-JP" altLang="en-US" sz="1100" dirty="0" smtClean="0">
                          <a:latin typeface="+mn-ea"/>
                          <a:ea typeface="+mn-ea"/>
                        </a:rPr>
                        <a:t>３</a:t>
                      </a:r>
                      <a:endParaRPr kumimoji="1" lang="ja-JP" altLang="en-US" sz="1100" dirty="0">
                        <a:latin typeface="+mn-ea"/>
                        <a:ea typeface="+mn-ea"/>
                      </a:endParaRPr>
                    </a:p>
                  </a:txBody>
                  <a:tcPr marL="74295" marR="74295" marT="37148" marB="37148"/>
                </a:tc>
                <a:tc gridSpan="2">
                  <a:txBody>
                    <a:bodyPr/>
                    <a:lstStyle/>
                    <a:p>
                      <a:r>
                        <a:rPr kumimoji="1" lang="zh-TW" altLang="en-US" sz="1100" dirty="0" smtClean="0">
                          <a:latin typeface="+mn-ea"/>
                          <a:ea typeface="+mn-ea"/>
                        </a:rPr>
                        <a:t>非機能要件</a:t>
                      </a:r>
                      <a:endParaRPr kumimoji="1" lang="en-US" altLang="zh-TW" sz="1100" dirty="0" smtClean="0">
                        <a:latin typeface="+mn-ea"/>
                        <a:ea typeface="+mn-ea"/>
                      </a:endParaRPr>
                    </a:p>
                  </a:txBody>
                  <a:tcPr marL="74295" marR="74295" marT="37148" marB="37148">
                    <a:lnR w="28575"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r>
                        <a:rPr kumimoji="1" lang="ja-JP" altLang="en-US" sz="1100" dirty="0" smtClean="0">
                          <a:latin typeface="+mn-ea"/>
                          <a:ea typeface="+mn-ea"/>
                        </a:rPr>
                        <a:t>４</a:t>
                      </a:r>
                      <a:endParaRPr kumimoji="1" lang="ja-JP" altLang="en-US" sz="1100" dirty="0">
                        <a:latin typeface="+mn-ea"/>
                        <a:ea typeface="+mn-ea"/>
                      </a:endParaRPr>
                    </a:p>
                  </a:txBody>
                  <a:tcPr marL="74295" marR="74295" marT="37148" marB="37148"/>
                </a:tc>
                <a:tc gridSpan="2">
                  <a:txBody>
                    <a:bodyPr/>
                    <a:lstStyle/>
                    <a:p>
                      <a:r>
                        <a:rPr kumimoji="1" lang="ja-JP" altLang="en-US" sz="1100" dirty="0" smtClean="0">
                          <a:latin typeface="+mn-ea"/>
                          <a:ea typeface="+mn-ea"/>
                        </a:rPr>
                        <a:t>導入・展開要件</a:t>
                      </a:r>
                      <a:endParaRPr kumimoji="1" lang="ja-JP" altLang="en-US" sz="1100" dirty="0">
                        <a:latin typeface="+mn-ea"/>
                        <a:ea typeface="+mn-ea"/>
                      </a:endParaRPr>
                    </a:p>
                  </a:txBody>
                  <a:tcPr marL="74295" marR="74295" marT="37148" marB="37148">
                    <a:lnR w="28575"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7"/>
                  </a:ext>
                </a:extLst>
              </a:tr>
              <a:tr h="396000">
                <a:tc>
                  <a:txBody>
                    <a:bodyPr/>
                    <a:lstStyle/>
                    <a:p>
                      <a:r>
                        <a:rPr kumimoji="1" lang="ja-JP" altLang="en-US" sz="1100" dirty="0" smtClean="0">
                          <a:latin typeface="+mn-ea"/>
                          <a:ea typeface="+mn-ea"/>
                        </a:rPr>
                        <a:t>５</a:t>
                      </a:r>
                      <a:endParaRPr kumimoji="1" lang="ja-JP" altLang="en-US" sz="1100" dirty="0">
                        <a:latin typeface="+mn-ea"/>
                        <a:ea typeface="+mn-ea"/>
                      </a:endParaRPr>
                    </a:p>
                  </a:txBody>
                  <a:tcPr marL="74295" marR="74295" marT="37148" marB="37148"/>
                </a:tc>
                <a:tc gridSpan="2">
                  <a:txBody>
                    <a:bodyPr/>
                    <a:lstStyle/>
                    <a:p>
                      <a:r>
                        <a:rPr kumimoji="1" lang="ja-JP" altLang="en-US" sz="1100" dirty="0" smtClean="0">
                          <a:latin typeface="+mn-ea"/>
                          <a:ea typeface="+mn-ea"/>
                        </a:rPr>
                        <a:t>次フェーズ計画</a:t>
                      </a:r>
                      <a:endParaRPr kumimoji="1" lang="ja-JP" altLang="en-US" sz="1100" dirty="0">
                        <a:latin typeface="+mn-ea"/>
                        <a:ea typeface="+mn-ea"/>
                      </a:endParaRPr>
                    </a:p>
                  </a:txBody>
                  <a:tcPr marL="74295" marR="74295" marT="37148" marB="37148">
                    <a:lnR w="28575" cap="flat" cmpd="sng" algn="ctr">
                      <a:solidFill>
                        <a:schemeClr val="bg1"/>
                      </a:solidFill>
                      <a:prstDash val="solid"/>
                      <a:round/>
                      <a:headEnd type="none" w="med" len="med"/>
                      <a:tailEnd type="none" w="med" len="med"/>
                    </a:lnR>
                  </a:tcPr>
                </a:tc>
                <a:tc hMerge="1">
                  <a:txBody>
                    <a:bodyPr/>
                    <a:lstStyle/>
                    <a:p>
                      <a:endParaRPr kumimoji="1" lang="ja-JP" altLang="en-US"/>
                    </a:p>
                  </a:txBody>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000" dirty="0" smtClean="0">
                        <a:latin typeface="+mn-ea"/>
                        <a:ea typeface="+mn-ea"/>
                      </a:endParaRPr>
                    </a:p>
                  </a:txBody>
                  <a:tcPr marL="74295" marR="74295" marT="37148" marB="37148">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grpSp>
        <p:nvGrpSpPr>
          <p:cNvPr id="4" name="グループ化 3"/>
          <p:cNvGrpSpPr/>
          <p:nvPr/>
        </p:nvGrpSpPr>
        <p:grpSpPr>
          <a:xfrm>
            <a:off x="1920305" y="2315540"/>
            <a:ext cx="7732959" cy="3955004"/>
            <a:chOff x="1920305" y="2248165"/>
            <a:chExt cx="7732959" cy="3955004"/>
          </a:xfrm>
        </p:grpSpPr>
        <p:sp>
          <p:nvSpPr>
            <p:cNvPr id="15" name="ホームベース 14"/>
            <p:cNvSpPr/>
            <p:nvPr/>
          </p:nvSpPr>
          <p:spPr>
            <a:xfrm>
              <a:off x="2046756" y="3180323"/>
              <a:ext cx="3661775" cy="252000"/>
            </a:xfrm>
            <a:prstGeom prst="homePlate">
              <a:avLst>
                <a:gd name="adj" fmla="val 49751"/>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共通方針の検討</a:t>
              </a:r>
              <a:endParaRPr lang="en-US" altLang="ja-JP" sz="975" dirty="0">
                <a:latin typeface="+mn-ea"/>
              </a:endParaRPr>
            </a:p>
          </p:txBody>
        </p:sp>
        <p:sp>
          <p:nvSpPr>
            <p:cNvPr id="16" name="ホームベース 15"/>
            <p:cNvSpPr/>
            <p:nvPr/>
          </p:nvSpPr>
          <p:spPr>
            <a:xfrm>
              <a:off x="2046756" y="3558924"/>
              <a:ext cx="3661775" cy="252000"/>
            </a:xfrm>
            <a:prstGeom prst="homePlate">
              <a:avLst>
                <a:gd name="adj" fmla="val 37847"/>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標準機能の説明、機能</a:t>
              </a:r>
              <a:r>
                <a:rPr lang="ja-JP" altLang="en-US" sz="975" dirty="0" smtClean="0">
                  <a:latin typeface="+mn-ea"/>
                </a:rPr>
                <a:t>要件の確認</a:t>
              </a:r>
              <a:endParaRPr lang="en-US" altLang="ja-JP" sz="975" dirty="0">
                <a:latin typeface="+mn-ea"/>
              </a:endParaRPr>
            </a:p>
          </p:txBody>
        </p:sp>
        <p:sp>
          <p:nvSpPr>
            <p:cNvPr id="17" name="ホームベース 16"/>
            <p:cNvSpPr/>
            <p:nvPr/>
          </p:nvSpPr>
          <p:spPr>
            <a:xfrm>
              <a:off x="2046755" y="3975625"/>
              <a:ext cx="3661775" cy="252000"/>
            </a:xfrm>
            <a:prstGeom prst="homePlate">
              <a:avLst>
                <a:gd name="adj" fmla="val 41900"/>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標準機能の</a:t>
              </a:r>
              <a:r>
                <a:rPr lang="ja-JP" altLang="en-US" sz="975" dirty="0" smtClean="0">
                  <a:latin typeface="+mn-ea"/>
                </a:rPr>
                <a:t>説明、機能要件の確認</a:t>
              </a:r>
              <a:endParaRPr lang="en-US" altLang="ja-JP" sz="975" dirty="0">
                <a:latin typeface="+mn-ea"/>
              </a:endParaRPr>
            </a:p>
          </p:txBody>
        </p:sp>
        <p:sp>
          <p:nvSpPr>
            <p:cNvPr id="9" name="ホームベース 8"/>
            <p:cNvSpPr/>
            <p:nvPr/>
          </p:nvSpPr>
          <p:spPr>
            <a:xfrm>
              <a:off x="4644816" y="5164340"/>
              <a:ext cx="2171600" cy="252000"/>
            </a:xfrm>
            <a:prstGeom prst="homePlate">
              <a:avLst>
                <a:gd name="adj" fmla="val 39196"/>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システム構成概要</a:t>
              </a:r>
              <a:r>
                <a:rPr lang="ja-JP" altLang="en-US" sz="975" dirty="0" smtClean="0">
                  <a:latin typeface="+mn-ea"/>
                </a:rPr>
                <a:t>、</a:t>
              </a:r>
              <a:r>
                <a:rPr lang="en-US" altLang="ja-JP" sz="975" dirty="0" smtClean="0">
                  <a:latin typeface="+mn-ea"/>
                </a:rPr>
                <a:t>SLO</a:t>
              </a:r>
              <a:r>
                <a:rPr lang="ja-JP" altLang="en-US" sz="975" dirty="0" smtClean="0">
                  <a:latin typeface="+mn-ea"/>
                </a:rPr>
                <a:t>の取り纏め</a:t>
              </a:r>
              <a:endParaRPr lang="en-US" altLang="ja-JP" sz="975" dirty="0">
                <a:latin typeface="+mn-ea"/>
              </a:endParaRPr>
            </a:p>
          </p:txBody>
        </p:sp>
        <p:sp>
          <p:nvSpPr>
            <p:cNvPr id="18" name="ホームベース 17"/>
            <p:cNvSpPr/>
            <p:nvPr/>
          </p:nvSpPr>
          <p:spPr>
            <a:xfrm>
              <a:off x="4644815" y="5557754"/>
              <a:ext cx="3870535" cy="252000"/>
            </a:xfrm>
            <a:prstGeom prst="homePlate">
              <a:avLst>
                <a:gd name="adj" fmla="val 44361"/>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移行切替方針の検討</a:t>
              </a:r>
              <a:endParaRPr lang="en-US" altLang="ja-JP" sz="975" dirty="0">
                <a:latin typeface="+mn-ea"/>
              </a:endParaRPr>
            </a:p>
          </p:txBody>
        </p:sp>
        <p:sp>
          <p:nvSpPr>
            <p:cNvPr id="21" name="ホームベース 20"/>
            <p:cNvSpPr/>
            <p:nvPr/>
          </p:nvSpPr>
          <p:spPr>
            <a:xfrm>
              <a:off x="2046756" y="2782672"/>
              <a:ext cx="1476375" cy="252000"/>
            </a:xfrm>
            <a:prstGeom prst="homePlate">
              <a:avLst>
                <a:gd name="adj" fmla="val 57901"/>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目的、特性と方針</a:t>
              </a:r>
              <a:r>
                <a:rPr lang="ja-JP" altLang="en-US" sz="975" dirty="0" smtClean="0">
                  <a:latin typeface="+mn-ea"/>
                </a:rPr>
                <a:t>、システム化</a:t>
              </a:r>
              <a:r>
                <a:rPr lang="ja-JP" altLang="en-US" sz="975" dirty="0">
                  <a:latin typeface="+mn-ea"/>
                </a:rPr>
                <a:t>対象範囲の検討</a:t>
              </a:r>
              <a:endParaRPr lang="en-US" altLang="ja-JP" sz="975" dirty="0">
                <a:latin typeface="+mn-ea"/>
              </a:endParaRPr>
            </a:p>
          </p:txBody>
        </p:sp>
        <p:sp>
          <p:nvSpPr>
            <p:cNvPr id="29" name="ホームベース 28"/>
            <p:cNvSpPr/>
            <p:nvPr/>
          </p:nvSpPr>
          <p:spPr>
            <a:xfrm>
              <a:off x="5821776" y="5951169"/>
              <a:ext cx="2707611" cy="252000"/>
            </a:xfrm>
            <a:prstGeom prst="homePlate">
              <a:avLst>
                <a:gd name="adj" fmla="val 41653"/>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次工程以降の計画検討</a:t>
              </a:r>
              <a:endParaRPr lang="en-US" altLang="ja-JP" sz="975" dirty="0">
                <a:latin typeface="+mn-ea"/>
              </a:endParaRPr>
            </a:p>
          </p:txBody>
        </p:sp>
        <p:sp>
          <p:nvSpPr>
            <p:cNvPr id="30" name="ホームベース 29"/>
            <p:cNvSpPr/>
            <p:nvPr/>
          </p:nvSpPr>
          <p:spPr>
            <a:xfrm>
              <a:off x="2046756" y="4373276"/>
              <a:ext cx="2556000" cy="252000"/>
            </a:xfrm>
            <a:prstGeom prst="homePlate">
              <a:avLst>
                <a:gd name="adj" fmla="val 44977"/>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標準機能の説明、機能要件の確認</a:t>
              </a:r>
              <a:endParaRPr lang="en-US" altLang="ja-JP" sz="975" dirty="0">
                <a:latin typeface="+mn-ea"/>
              </a:endParaRPr>
            </a:p>
          </p:txBody>
        </p:sp>
        <p:sp>
          <p:nvSpPr>
            <p:cNvPr id="31" name="ホームベース 30"/>
            <p:cNvSpPr/>
            <p:nvPr/>
          </p:nvSpPr>
          <p:spPr>
            <a:xfrm>
              <a:off x="2046756" y="4770926"/>
              <a:ext cx="2556000" cy="252000"/>
            </a:xfrm>
            <a:prstGeom prst="homePlate">
              <a:avLst>
                <a:gd name="adj" fmla="val 49816"/>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a:latin typeface="+mn-ea"/>
                </a:rPr>
                <a:t>外部接続先、接続方式</a:t>
              </a:r>
              <a:r>
                <a:rPr lang="ja-JP" altLang="en-US" sz="975" dirty="0" smtClean="0">
                  <a:latin typeface="+mn-ea"/>
                </a:rPr>
                <a:t>の洗い出し</a:t>
              </a:r>
              <a:endParaRPr lang="en-US" altLang="ja-JP" sz="975" dirty="0">
                <a:latin typeface="+mn-ea"/>
              </a:endParaRPr>
            </a:p>
          </p:txBody>
        </p:sp>
        <p:sp>
          <p:nvSpPr>
            <p:cNvPr id="32" name="ホームベース 31"/>
            <p:cNvSpPr/>
            <p:nvPr/>
          </p:nvSpPr>
          <p:spPr>
            <a:xfrm>
              <a:off x="4644815" y="4770926"/>
              <a:ext cx="3870535" cy="252000"/>
            </a:xfrm>
            <a:prstGeom prst="homePlate">
              <a:avLst>
                <a:gd name="adj" fmla="val 49816"/>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smtClean="0">
                  <a:latin typeface="+mn-ea"/>
                </a:rPr>
                <a:t>分析ダッシュボード要件の検討</a:t>
              </a:r>
              <a:endParaRPr lang="en-US" altLang="ja-JP" sz="975" dirty="0">
                <a:latin typeface="+mn-ea"/>
              </a:endParaRPr>
            </a:p>
          </p:txBody>
        </p:sp>
        <p:sp>
          <p:nvSpPr>
            <p:cNvPr id="6" name="正方形/長方形 5"/>
            <p:cNvSpPr/>
            <p:nvPr/>
          </p:nvSpPr>
          <p:spPr>
            <a:xfrm>
              <a:off x="1920305" y="2248165"/>
              <a:ext cx="708848" cy="230832"/>
            </a:xfrm>
            <a:prstGeom prst="rect">
              <a:avLst/>
            </a:prstGeom>
          </p:spPr>
          <p:txBody>
            <a:bodyPr wrap="none">
              <a:spAutoFit/>
            </a:bodyPr>
            <a:lstStyle/>
            <a:p>
              <a:r>
                <a:rPr kumimoji="1" lang="ja-JP" altLang="en-US" sz="900" dirty="0" smtClean="0">
                  <a:latin typeface="+mn-ea"/>
                </a:rPr>
                <a:t>△キックオフ</a:t>
              </a:r>
              <a:endParaRPr kumimoji="1" lang="ja-JP" altLang="en-US" sz="900" dirty="0">
                <a:latin typeface="+mn-ea"/>
              </a:endParaRPr>
            </a:p>
          </p:txBody>
        </p:sp>
        <p:grpSp>
          <p:nvGrpSpPr>
            <p:cNvPr id="45" name="グループ化 44"/>
            <p:cNvGrpSpPr/>
            <p:nvPr/>
          </p:nvGrpSpPr>
          <p:grpSpPr>
            <a:xfrm>
              <a:off x="2345913" y="2448682"/>
              <a:ext cx="6163021" cy="230832"/>
              <a:chOff x="2374488" y="2112102"/>
              <a:chExt cx="6163021" cy="230832"/>
            </a:xfrm>
          </p:grpSpPr>
          <p:sp>
            <p:nvSpPr>
              <p:cNvPr id="46" name="正方形/長方形 45"/>
              <p:cNvSpPr/>
              <p:nvPr/>
            </p:nvSpPr>
            <p:spPr>
              <a:xfrm>
                <a:off x="2374488"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47" name="正方形/長方形 46"/>
              <p:cNvSpPr/>
              <p:nvPr/>
            </p:nvSpPr>
            <p:spPr>
              <a:xfrm>
                <a:off x="2926157"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48" name="正方形/長方形 47"/>
              <p:cNvSpPr/>
              <p:nvPr/>
            </p:nvSpPr>
            <p:spPr>
              <a:xfrm>
                <a:off x="3477826"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49" name="正方形/長方形 48"/>
              <p:cNvSpPr/>
              <p:nvPr/>
            </p:nvSpPr>
            <p:spPr>
              <a:xfrm>
                <a:off x="4029495"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0" name="正方形/長方形 49"/>
              <p:cNvSpPr/>
              <p:nvPr/>
            </p:nvSpPr>
            <p:spPr>
              <a:xfrm>
                <a:off x="4581164"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1" name="正方形/長方形 50"/>
              <p:cNvSpPr/>
              <p:nvPr/>
            </p:nvSpPr>
            <p:spPr>
              <a:xfrm>
                <a:off x="5132833"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2" name="正方形/長方形 51"/>
              <p:cNvSpPr/>
              <p:nvPr/>
            </p:nvSpPr>
            <p:spPr>
              <a:xfrm>
                <a:off x="5684502"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3" name="正方形/長方形 52"/>
              <p:cNvSpPr/>
              <p:nvPr/>
            </p:nvSpPr>
            <p:spPr>
              <a:xfrm>
                <a:off x="6236171"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4" name="正方形/長方形 53"/>
              <p:cNvSpPr/>
              <p:nvPr/>
            </p:nvSpPr>
            <p:spPr>
              <a:xfrm>
                <a:off x="6787840"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5" name="正方形/長方形 54"/>
              <p:cNvSpPr/>
              <p:nvPr/>
            </p:nvSpPr>
            <p:spPr>
              <a:xfrm>
                <a:off x="7339509"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sp>
            <p:nvSpPr>
              <p:cNvPr id="56" name="正方形/長方形 55"/>
              <p:cNvSpPr/>
              <p:nvPr/>
            </p:nvSpPr>
            <p:spPr>
              <a:xfrm>
                <a:off x="7891178" y="2112102"/>
                <a:ext cx="646331" cy="230832"/>
              </a:xfrm>
              <a:prstGeom prst="rect">
                <a:avLst/>
              </a:prstGeom>
            </p:spPr>
            <p:txBody>
              <a:bodyPr wrap="none">
                <a:spAutoFit/>
              </a:bodyPr>
              <a:lstStyle/>
              <a:p>
                <a:r>
                  <a:rPr kumimoji="1" lang="ja-JP" altLang="en-US" sz="900" dirty="0" smtClean="0">
                    <a:latin typeface="+mn-ea"/>
                  </a:rPr>
                  <a:t>△検討会</a:t>
                </a:r>
                <a:endParaRPr kumimoji="1" lang="ja-JP" altLang="en-US" sz="900" dirty="0">
                  <a:latin typeface="+mn-ea"/>
                </a:endParaRPr>
              </a:p>
            </p:txBody>
          </p:sp>
        </p:grpSp>
        <p:sp>
          <p:nvSpPr>
            <p:cNvPr id="58" name="ホームベース 57"/>
            <p:cNvSpPr/>
            <p:nvPr/>
          </p:nvSpPr>
          <p:spPr>
            <a:xfrm>
              <a:off x="8524875" y="2782672"/>
              <a:ext cx="1008000" cy="3420497"/>
            </a:xfrm>
            <a:prstGeom prst="homePlate">
              <a:avLst>
                <a:gd name="adj" fmla="val 2000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pPr algn="ctr"/>
              <a:r>
                <a:rPr lang="ja-JP" altLang="en-US" sz="975" dirty="0" smtClean="0">
                  <a:latin typeface="+mn-ea"/>
                </a:rPr>
                <a:t>要件定義書</a:t>
              </a:r>
              <a:endParaRPr lang="en-US" altLang="ja-JP" sz="975" dirty="0" smtClean="0">
                <a:latin typeface="+mn-ea"/>
              </a:endParaRPr>
            </a:p>
            <a:p>
              <a:pPr algn="ctr"/>
              <a:r>
                <a:rPr lang="ja-JP" altLang="en-US" sz="975" dirty="0" smtClean="0">
                  <a:latin typeface="+mn-ea"/>
                </a:rPr>
                <a:t>取り纏め</a:t>
              </a:r>
              <a:endParaRPr lang="en-US" altLang="ja-JP" sz="975" dirty="0">
                <a:latin typeface="+mn-ea"/>
              </a:endParaRPr>
            </a:p>
          </p:txBody>
        </p:sp>
        <p:sp>
          <p:nvSpPr>
            <p:cNvPr id="59" name="正方形/長方形 58"/>
            <p:cNvSpPr/>
            <p:nvPr/>
          </p:nvSpPr>
          <p:spPr>
            <a:xfrm>
              <a:off x="9006933" y="2248165"/>
              <a:ext cx="646331" cy="230832"/>
            </a:xfrm>
            <a:prstGeom prst="rect">
              <a:avLst/>
            </a:prstGeom>
          </p:spPr>
          <p:txBody>
            <a:bodyPr wrap="none">
              <a:spAutoFit/>
            </a:bodyPr>
            <a:lstStyle/>
            <a:p>
              <a:r>
                <a:rPr kumimoji="1" lang="ja-JP" altLang="en-US" sz="900" dirty="0" smtClean="0">
                  <a:latin typeface="+mn-ea"/>
                </a:rPr>
                <a:t>△報告会</a:t>
              </a:r>
              <a:endParaRPr kumimoji="1" lang="ja-JP" altLang="en-US" sz="900" dirty="0">
                <a:latin typeface="+mn-ea"/>
              </a:endParaRPr>
            </a:p>
          </p:txBody>
        </p:sp>
        <p:sp>
          <p:nvSpPr>
            <p:cNvPr id="34" name="ホームベース 33"/>
            <p:cNvSpPr/>
            <p:nvPr/>
          </p:nvSpPr>
          <p:spPr>
            <a:xfrm>
              <a:off x="5750589" y="3558924"/>
              <a:ext cx="2745746" cy="252000"/>
            </a:xfrm>
            <a:prstGeom prst="homePlate">
              <a:avLst>
                <a:gd name="adj" fmla="val 37847"/>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smtClean="0">
                  <a:latin typeface="+mn-ea"/>
                </a:rPr>
                <a:t>課題事項への対応</a:t>
              </a:r>
              <a:endParaRPr lang="en-US" altLang="ja-JP" sz="975" dirty="0">
                <a:latin typeface="+mn-ea"/>
              </a:endParaRPr>
            </a:p>
          </p:txBody>
        </p:sp>
        <p:sp>
          <p:nvSpPr>
            <p:cNvPr id="35" name="ホームベース 34"/>
            <p:cNvSpPr/>
            <p:nvPr/>
          </p:nvSpPr>
          <p:spPr>
            <a:xfrm>
              <a:off x="4644815" y="4373276"/>
              <a:ext cx="3838001" cy="252000"/>
            </a:xfrm>
            <a:prstGeom prst="homePlate">
              <a:avLst>
                <a:gd name="adj" fmla="val 37847"/>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smtClean="0">
                  <a:latin typeface="+mn-ea"/>
                </a:rPr>
                <a:t>課題事項への対応</a:t>
              </a:r>
              <a:endParaRPr lang="en-US" altLang="ja-JP" sz="975" dirty="0">
                <a:latin typeface="+mn-ea"/>
              </a:endParaRPr>
            </a:p>
          </p:txBody>
        </p:sp>
        <p:sp>
          <p:nvSpPr>
            <p:cNvPr id="36" name="ホームベース 35"/>
            <p:cNvSpPr/>
            <p:nvPr/>
          </p:nvSpPr>
          <p:spPr>
            <a:xfrm>
              <a:off x="5750589" y="3979325"/>
              <a:ext cx="2745746" cy="252000"/>
            </a:xfrm>
            <a:prstGeom prst="homePlate">
              <a:avLst>
                <a:gd name="adj" fmla="val 37847"/>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975" dirty="0" smtClean="0">
                  <a:latin typeface="+mn-ea"/>
                </a:rPr>
                <a:t>課題事項への対応</a:t>
              </a:r>
              <a:endParaRPr lang="en-US" altLang="ja-JP" sz="975" dirty="0">
                <a:latin typeface="+mn-ea"/>
              </a:endParaRPr>
            </a:p>
          </p:txBody>
        </p:sp>
      </p:grpSp>
    </p:spTree>
    <p:extLst>
      <p:ext uri="{BB962C8B-B14F-4D97-AF65-F5344CB8AC3E}">
        <p14:creationId xmlns:p14="http://schemas.microsoft.com/office/powerpoint/2010/main" val="34359029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02"/>
            <a:ext cx="4934077" cy="6411999"/>
          </a:xfrm>
          <a:prstGeom prst="rect">
            <a:avLst/>
          </a:prstGeom>
        </p:spPr>
      </p:pic>
      <p:sp>
        <p:nvSpPr>
          <p:cNvPr id="5" name="正方形/長方形 4"/>
          <p:cNvSpPr/>
          <p:nvPr/>
        </p:nvSpPr>
        <p:spPr>
          <a:xfrm flipH="1">
            <a:off x="-1" y="0"/>
            <a:ext cx="4934078" cy="6414901"/>
          </a:xfrm>
          <a:prstGeom prst="rect">
            <a:avLst/>
          </a:prstGeom>
          <a:solidFill>
            <a:schemeClr val="tx1">
              <a:lumMod val="50000"/>
              <a:alpha val="46000"/>
            </a:schemeClr>
          </a:solidFill>
          <a:ln>
            <a:solidFill>
              <a:schemeClr val="tx1">
                <a:lumMod val="50000"/>
                <a:alpha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2"/>
          <p:cNvSpPr txBox="1">
            <a:spLocks/>
          </p:cNvSpPr>
          <p:nvPr/>
        </p:nvSpPr>
        <p:spPr>
          <a:xfrm>
            <a:off x="172188" y="2902"/>
            <a:ext cx="9570130" cy="720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effectLst/>
                <a:uLnTx/>
                <a:uFillTx/>
                <a:latin typeface="游ゴシック" panose="020B0400000000000000" pitchFamily="50" charset="-128"/>
                <a:ea typeface="游ゴシック" panose="020B0400000000000000" pitchFamily="50" charset="-128"/>
                <a:cs typeface="+mn-cs"/>
              </a:rPr>
              <a:t>JFR</a:t>
            </a:r>
            <a:r>
              <a:rPr kumimoji="1" lang="ja-JP" altLang="en-US" sz="2800" b="1" i="0" u="none" strike="noStrike" kern="1200" cap="none" spc="0" normalizeH="0" baseline="0" noProof="0" dirty="0" smtClean="0">
                <a:ln>
                  <a:noFill/>
                </a:ln>
                <a:effectLst/>
                <a:uLnTx/>
                <a:uFillTx/>
                <a:latin typeface="游ゴシック" panose="020B0400000000000000" pitchFamily="50" charset="-128"/>
                <a:ea typeface="游ゴシック" panose="020B0400000000000000" pitchFamily="50" charset="-128"/>
                <a:cs typeface="+mn-cs"/>
              </a:rPr>
              <a:t>カード様</a:t>
            </a:r>
            <a:endParaRPr kumimoji="1" lang="ja-JP" altLang="en-US" sz="2800" b="1"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mn-cs"/>
            </a:endParaRPr>
          </a:p>
        </p:txBody>
      </p:sp>
      <p:pic>
        <p:nvPicPr>
          <p:cNvPr id="7" name="Picture 4" descr="https://prtimes.jp/i/25003/810/resize/d25003-810-934452-2.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3398" y="3519271"/>
            <a:ext cx="3830208" cy="2469012"/>
          </a:xfrm>
          <a:prstGeom prst="rect">
            <a:avLst/>
          </a:prstGeom>
          <a:solidFill>
            <a:schemeClr val="bg1">
              <a:lumMod val="95000"/>
            </a:schemeClr>
          </a:solidFill>
        </p:spPr>
      </p:pic>
      <p:sp>
        <p:nvSpPr>
          <p:cNvPr id="8" name="二等辺三角形 7"/>
          <p:cNvSpPr/>
          <p:nvPr/>
        </p:nvSpPr>
        <p:spPr>
          <a:xfrm rot="10800000">
            <a:off x="6818485" y="2414155"/>
            <a:ext cx="1160035" cy="290841"/>
          </a:xfrm>
          <a:prstGeom prst="triangle">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74441" y="2836344"/>
            <a:ext cx="4527510" cy="584775"/>
          </a:xfrm>
          <a:prstGeom prst="rect">
            <a:avLst/>
          </a:prstGeom>
        </p:spPr>
        <p:txBody>
          <a:bodyPr wrap="square">
            <a:spAutoFit/>
          </a:bodyPr>
          <a:lstStyle/>
          <a:p>
            <a:pPr algn="ctr"/>
            <a:r>
              <a:rPr lang="ja-JP" altLang="en-US" sz="1600" dirty="0" smtClean="0">
                <a:latin typeface="+mn-ea"/>
              </a:rPr>
              <a:t>そのためにまずは顧客利便性向上に向けた</a:t>
            </a:r>
            <a:r>
              <a:rPr lang="en-US" altLang="ja-JP" sz="1600" dirty="0" smtClean="0">
                <a:latin typeface="+mn-ea"/>
              </a:rPr>
              <a:t/>
            </a:r>
            <a:br>
              <a:rPr lang="en-US" altLang="ja-JP" sz="1600" dirty="0" smtClean="0">
                <a:latin typeface="+mn-ea"/>
              </a:rPr>
            </a:br>
            <a:r>
              <a:rPr lang="ja-JP" altLang="en-US" sz="1600" dirty="0" smtClean="0">
                <a:latin typeface="+mn-ea"/>
              </a:rPr>
              <a:t>“ポイント交換先の拡充”をスピーディーに実現</a:t>
            </a:r>
            <a:endParaRPr lang="ja-JP" altLang="en-US" sz="1600" dirty="0">
              <a:latin typeface="+mn-ea"/>
            </a:endParaRPr>
          </a:p>
        </p:txBody>
      </p:sp>
      <p:sp>
        <p:nvSpPr>
          <p:cNvPr id="10" name="正方形/長方形 9"/>
          <p:cNvSpPr/>
          <p:nvPr/>
        </p:nvSpPr>
        <p:spPr>
          <a:xfrm>
            <a:off x="680" y="2095215"/>
            <a:ext cx="4891678" cy="1815882"/>
          </a:xfrm>
          <a:prstGeom prst="rect">
            <a:avLst/>
          </a:prstGeom>
        </p:spPr>
        <p:txBody>
          <a:bodyPr wrap="square" lIns="36000" rIns="36000">
            <a:spAutoFit/>
          </a:bodyPr>
          <a:lstStyle/>
          <a:p>
            <a:pPr algn="ctr"/>
            <a:r>
              <a:rPr lang="en-US" altLang="ja-JP" sz="2800" b="1" dirty="0" smtClean="0">
                <a:solidFill>
                  <a:schemeClr val="bg1"/>
                </a:solidFill>
                <a:latin typeface="+mn-ea"/>
              </a:rPr>
              <a:t>JFR</a:t>
            </a:r>
            <a:r>
              <a:rPr lang="ja-JP" altLang="en-US" sz="2800" b="1" dirty="0" smtClean="0">
                <a:solidFill>
                  <a:schemeClr val="bg1"/>
                </a:solidFill>
                <a:latin typeface="+mn-ea"/>
              </a:rPr>
              <a:t>グループ様の</a:t>
            </a:r>
            <a:r>
              <a:rPr lang="en-US" altLang="ja-JP" sz="2800" b="1" dirty="0" smtClean="0">
                <a:solidFill>
                  <a:schemeClr val="bg1"/>
                </a:solidFill>
                <a:latin typeface="+mn-ea"/>
              </a:rPr>
              <a:t/>
            </a:r>
            <a:br>
              <a:rPr lang="en-US" altLang="ja-JP" sz="2800" b="1" dirty="0" smtClean="0">
                <a:solidFill>
                  <a:schemeClr val="bg1"/>
                </a:solidFill>
                <a:latin typeface="+mn-ea"/>
              </a:rPr>
            </a:br>
            <a:r>
              <a:rPr lang="ja-JP" altLang="en-US" sz="2800" b="1" dirty="0" smtClean="0">
                <a:solidFill>
                  <a:schemeClr val="bg1"/>
                </a:solidFill>
                <a:latin typeface="+mn-ea"/>
              </a:rPr>
              <a:t>アーバンドミナント戦略実現</a:t>
            </a:r>
            <a:r>
              <a:rPr lang="en-US" altLang="ja-JP" sz="2800" b="1" dirty="0" smtClean="0">
                <a:solidFill>
                  <a:schemeClr val="bg1"/>
                </a:solidFill>
                <a:latin typeface="+mn-ea"/>
              </a:rPr>
              <a:t/>
            </a:r>
            <a:br>
              <a:rPr lang="en-US" altLang="ja-JP" sz="2800" b="1" dirty="0" smtClean="0">
                <a:solidFill>
                  <a:schemeClr val="bg1"/>
                </a:solidFill>
                <a:latin typeface="+mn-ea"/>
              </a:rPr>
            </a:br>
            <a:r>
              <a:rPr lang="ja-JP" altLang="en-US" sz="2800" b="1" dirty="0" smtClean="0">
                <a:solidFill>
                  <a:schemeClr val="bg1"/>
                </a:solidFill>
                <a:latin typeface="+mn-ea"/>
              </a:rPr>
              <a:t>の要となる</a:t>
            </a:r>
            <a:endParaRPr lang="en-US" altLang="ja-JP" sz="2800" b="1" dirty="0" smtClean="0">
              <a:solidFill>
                <a:schemeClr val="bg1"/>
              </a:solidFill>
              <a:latin typeface="+mn-ea"/>
            </a:endParaRPr>
          </a:p>
          <a:p>
            <a:pPr algn="ctr"/>
            <a:r>
              <a:rPr lang="ja-JP" altLang="en-US" sz="2800" b="1" dirty="0" smtClean="0">
                <a:solidFill>
                  <a:schemeClr val="bg1"/>
                </a:solidFill>
                <a:latin typeface="+mn-ea"/>
              </a:rPr>
              <a:t>新ポイントプログラムの実現</a:t>
            </a:r>
            <a:endParaRPr lang="en-US" altLang="ja-JP" sz="2800" b="1" dirty="0" smtClean="0">
              <a:solidFill>
                <a:schemeClr val="bg1"/>
              </a:solidFill>
              <a:latin typeface="+mn-ea"/>
            </a:endParaRPr>
          </a:p>
        </p:txBody>
      </p:sp>
      <p:pic>
        <p:nvPicPr>
          <p:cNvPr id="11" name="Picture 2" descr="大丸松坂屋カードのJFRカードに QIRA（キラ）ポイント が誕生"/>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0523" y="138924"/>
            <a:ext cx="3300294" cy="874577"/>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5152551" y="1235285"/>
            <a:ext cx="4621258" cy="1077218"/>
          </a:xfrm>
          <a:prstGeom prst="rect">
            <a:avLst/>
          </a:prstGeom>
          <a:solidFill>
            <a:schemeClr val="bg1">
              <a:lumMod val="95000"/>
            </a:schemeClr>
          </a:solidFill>
        </p:spPr>
        <p:txBody>
          <a:bodyPr wrap="square" anchor="ctr">
            <a:spAutoFit/>
          </a:bodyPr>
          <a:lstStyle/>
          <a:p>
            <a:pPr algn="ctr"/>
            <a:r>
              <a:rPr lang="ja-JP" altLang="en-US" sz="1600" dirty="0" smtClean="0">
                <a:solidFill>
                  <a:srgbClr val="3B3B3B"/>
                </a:solidFill>
                <a:latin typeface="Hiragino Kaku Gothic ProN"/>
              </a:rPr>
              <a:t>将来的には、グループとエリア提携店での</a:t>
            </a:r>
            <a:r>
              <a:rPr lang="en-US" altLang="ja-JP" sz="1600" dirty="0" smtClean="0">
                <a:solidFill>
                  <a:srgbClr val="3B3B3B"/>
                </a:solidFill>
                <a:latin typeface="Hiragino Kaku Gothic ProN"/>
              </a:rPr>
              <a:t/>
            </a:r>
            <a:br>
              <a:rPr lang="en-US" altLang="ja-JP" sz="1600" dirty="0" smtClean="0">
                <a:solidFill>
                  <a:srgbClr val="3B3B3B"/>
                </a:solidFill>
                <a:latin typeface="Hiragino Kaku Gothic ProN"/>
              </a:rPr>
            </a:br>
            <a:r>
              <a:rPr lang="ja-JP" altLang="en-US" sz="1600" dirty="0" smtClean="0">
                <a:solidFill>
                  <a:srgbClr val="3B3B3B"/>
                </a:solidFill>
                <a:latin typeface="Hiragino Kaku Gothic ProN"/>
              </a:rPr>
              <a:t>利用拡大を目指し、</a:t>
            </a:r>
            <a:r>
              <a:rPr lang="en-US" altLang="ja-JP" sz="1600" dirty="0" smtClean="0">
                <a:solidFill>
                  <a:srgbClr val="3B3B3B"/>
                </a:solidFill>
                <a:latin typeface="Hiragino Kaku Gothic ProN"/>
              </a:rPr>
              <a:t/>
            </a:r>
            <a:br>
              <a:rPr lang="en-US" altLang="ja-JP" sz="1600" dirty="0" smtClean="0">
                <a:solidFill>
                  <a:srgbClr val="3B3B3B"/>
                </a:solidFill>
                <a:latin typeface="Hiragino Kaku Gothic ProN"/>
              </a:rPr>
            </a:br>
            <a:r>
              <a:rPr lang="ja-JP" altLang="en-US" sz="1600" dirty="0" smtClean="0">
                <a:solidFill>
                  <a:srgbClr val="3B3B3B"/>
                </a:solidFill>
                <a:latin typeface="Hiragino Kaku Gothic ProN"/>
              </a:rPr>
              <a:t>顧客</a:t>
            </a:r>
            <a:r>
              <a:rPr lang="ja-JP" altLang="en-US" sz="1600" dirty="0">
                <a:solidFill>
                  <a:srgbClr val="3B3B3B"/>
                </a:solidFill>
                <a:latin typeface="Hiragino Kaku Gothic ProN"/>
              </a:rPr>
              <a:t>の購買行動をエリアに誘導・循環</a:t>
            </a:r>
            <a:r>
              <a:rPr lang="ja-JP" altLang="en-US" sz="1600" dirty="0" smtClean="0">
                <a:solidFill>
                  <a:srgbClr val="3B3B3B"/>
                </a:solidFill>
                <a:latin typeface="Hiragino Kaku Gothic ProN"/>
              </a:rPr>
              <a:t>させる</a:t>
            </a:r>
            <a:r>
              <a:rPr lang="en-US" altLang="ja-JP" sz="1600" dirty="0" smtClean="0">
                <a:solidFill>
                  <a:srgbClr val="3B3B3B"/>
                </a:solidFill>
                <a:latin typeface="Hiragino Kaku Gothic ProN"/>
              </a:rPr>
              <a:t/>
            </a:r>
            <a:br>
              <a:rPr lang="en-US" altLang="ja-JP" sz="1600" dirty="0" smtClean="0">
                <a:solidFill>
                  <a:srgbClr val="3B3B3B"/>
                </a:solidFill>
                <a:latin typeface="Hiragino Kaku Gothic ProN"/>
              </a:rPr>
            </a:br>
            <a:r>
              <a:rPr lang="ja-JP" altLang="en-US" sz="1600" dirty="0" smtClean="0">
                <a:solidFill>
                  <a:srgbClr val="3B3B3B"/>
                </a:solidFill>
                <a:latin typeface="Hiragino Kaku Gothic ProN"/>
              </a:rPr>
              <a:t>重要な役割を担うポイントサービス</a:t>
            </a:r>
            <a:endParaRPr lang="ja-JP" altLang="en-US" sz="1600" dirty="0"/>
          </a:p>
        </p:txBody>
      </p:sp>
      <p:pic>
        <p:nvPicPr>
          <p:cNvPr id="13" name="図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9225" y="6035208"/>
            <a:ext cx="797479" cy="420835"/>
          </a:xfrm>
          <a:prstGeom prst="rect">
            <a:avLst/>
          </a:prstGeom>
        </p:spPr>
      </p:pic>
      <p:pic>
        <p:nvPicPr>
          <p:cNvPr id="14" name="図 13"/>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b="32337"/>
          <a:stretch/>
        </p:blipFill>
        <p:spPr>
          <a:xfrm>
            <a:off x="6952424" y="6110086"/>
            <a:ext cx="1787889" cy="231133"/>
          </a:xfrm>
          <a:prstGeom prst="rect">
            <a:avLst/>
          </a:prstGeom>
        </p:spPr>
      </p:pic>
      <p:sp>
        <p:nvSpPr>
          <p:cNvPr id="15" name="テキスト ボックス 14"/>
          <p:cNvSpPr txBox="1"/>
          <p:nvPr/>
        </p:nvSpPr>
        <p:spPr>
          <a:xfrm>
            <a:off x="6598211" y="6076347"/>
            <a:ext cx="389850" cy="338554"/>
          </a:xfrm>
          <a:prstGeom prst="rect">
            <a:avLst/>
          </a:prstGeom>
          <a:noFill/>
        </p:spPr>
        <p:txBody>
          <a:bodyPr wrap="none" rtlCol="0">
            <a:spAutoFit/>
          </a:bodyPr>
          <a:lstStyle/>
          <a:p>
            <a:r>
              <a:rPr kumimoji="1" lang="en-US" altLang="ja-JP" sz="1600" dirty="0">
                <a:latin typeface="游ゴシック Medium" panose="020B0500000000000000" charset="-128"/>
                <a:ea typeface="游ゴシック Medium" panose="020B0500000000000000" charset="-128"/>
              </a:rPr>
              <a:t>×</a:t>
            </a:r>
            <a:endParaRPr kumimoji="1" lang="ja-JP" altLang="en-US" sz="1600" dirty="0">
              <a:latin typeface="游ゴシック Medium" panose="020B0500000000000000" charset="-128"/>
              <a:ea typeface="游ゴシック Medium" panose="020B0500000000000000" charset="-128"/>
            </a:endParaRPr>
          </a:p>
        </p:txBody>
      </p:sp>
    </p:spTree>
    <p:extLst>
      <p:ext uri="{BB962C8B-B14F-4D97-AF65-F5344CB8AC3E}">
        <p14:creationId xmlns:p14="http://schemas.microsoft.com/office/powerpoint/2010/main" val="48778281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8803" r="30560"/>
          <a:stretch/>
        </p:blipFill>
        <p:spPr>
          <a:xfrm>
            <a:off x="4119055" y="2899"/>
            <a:ext cx="5786945" cy="6441034"/>
          </a:xfrm>
          <a:prstGeom prst="rect">
            <a:avLst/>
          </a:prstGeom>
        </p:spPr>
      </p:pic>
      <p:sp>
        <p:nvSpPr>
          <p:cNvPr id="5" name="正方形/長方形 4"/>
          <p:cNvSpPr/>
          <p:nvPr/>
        </p:nvSpPr>
        <p:spPr>
          <a:xfrm flipH="1">
            <a:off x="4113910" y="-1"/>
            <a:ext cx="5792087" cy="6443933"/>
          </a:xfrm>
          <a:prstGeom prst="rect">
            <a:avLst/>
          </a:prstGeom>
          <a:solidFill>
            <a:schemeClr val="tx1">
              <a:lumMod val="50000"/>
              <a:alpha val="60000"/>
            </a:schemeClr>
          </a:solidFill>
          <a:ln>
            <a:solidFill>
              <a:schemeClr val="tx1">
                <a:lumMod val="50000"/>
                <a:alpha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1"/>
          <p:cNvSpPr txBox="1">
            <a:spLocks/>
          </p:cNvSpPr>
          <p:nvPr/>
        </p:nvSpPr>
        <p:spPr>
          <a:xfrm>
            <a:off x="172188" y="2900"/>
            <a:ext cx="9570130" cy="1224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383F41"/>
                </a:solidFill>
                <a:effectLst/>
                <a:uLnTx/>
                <a:uFillTx/>
                <a:latin typeface="Meiryo UI" pitchFamily="50" charset="-128"/>
                <a:ea typeface="Meiryo UI" pitchFamily="50" charset="-128"/>
                <a:cs typeface="Meiryo UI" pitchFamily="50" charset="-128"/>
              </a:rPr>
              <a:t>東急電鉄様</a:t>
            </a:r>
            <a:endParaRPr kumimoji="1" lang="en-US" altLang="ja-JP" sz="2000" b="1" i="0" u="none" strike="noStrike" kern="1200" cap="none" spc="0" normalizeH="0" baseline="0" noProof="0" dirty="0" smtClean="0">
              <a:ln>
                <a:noFill/>
              </a:ln>
              <a:solidFill>
                <a:srgbClr val="383F41"/>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smtClean="0">
                <a:ln>
                  <a:noFill/>
                </a:ln>
                <a:solidFill>
                  <a:srgbClr val="383F41"/>
                </a:solidFill>
                <a:effectLst/>
                <a:uLnTx/>
                <a:uFillTx/>
                <a:latin typeface="Meiryo UI" pitchFamily="50" charset="-128"/>
                <a:ea typeface="Meiryo UI" pitchFamily="50" charset="-128"/>
                <a:cs typeface="Meiryo UI" pitchFamily="50" charset="-128"/>
              </a:rPr>
              <a:t>渋谷スクランブルスクエア</a:t>
            </a:r>
            <a:endParaRPr kumimoji="1" lang="en-US" altLang="ja-JP" sz="1050" b="1" i="0" u="none" strike="noStrike" kern="1200" cap="none" spc="0" normalizeH="0" baseline="0" noProof="0" dirty="0">
              <a:ln>
                <a:noFill/>
              </a:ln>
              <a:solidFill>
                <a:srgbClr val="383F41"/>
              </a:solidFill>
              <a:effectLst/>
              <a:uLnTx/>
              <a:uFillTx/>
              <a:latin typeface="Meiryo UI" pitchFamily="50" charset="-128"/>
              <a:ea typeface="Meiryo UI" pitchFamily="50" charset="-128"/>
              <a:cs typeface="Meiryo UI" pitchFamily="50" charset="-128"/>
            </a:endParaRPr>
          </a:p>
        </p:txBody>
      </p:sp>
      <p:sp>
        <p:nvSpPr>
          <p:cNvPr id="7" name="コンテンツ プレースホルダー 2"/>
          <p:cNvSpPr txBox="1">
            <a:spLocks/>
          </p:cNvSpPr>
          <p:nvPr/>
        </p:nvSpPr>
        <p:spPr>
          <a:xfrm>
            <a:off x="4302795" y="399033"/>
            <a:ext cx="5414321" cy="936104"/>
          </a:xfrm>
          <a:prstGeom prst="rect">
            <a:avLst/>
          </a:prstGeom>
        </p:spPr>
        <p:txBody>
          <a:bodyPr lIns="36000" rIns="3600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300"/>
              </a:spcBef>
              <a:spcAft>
                <a:spcPct val="0"/>
              </a:spcAft>
              <a:buClrTx/>
              <a:buSzTx/>
              <a:buFont typeface="Arial" charset="0"/>
              <a:buNone/>
              <a:tabLst/>
              <a:defRPr/>
            </a:pPr>
            <a:r>
              <a:rPr kumimoji="1" lang="en-US" altLang="ja-JP" sz="2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QR</a:t>
            </a:r>
            <a:r>
              <a:rPr kumimoji="1" lang="ja-JP" altLang="en-US" sz="2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コードひとつで</a:t>
            </a:r>
            <a:endParaRPr kumimoji="1" lang="en-US" altLang="ja-JP" sz="2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3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ポイント</a:t>
            </a:r>
            <a:r>
              <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クーポン</a:t>
            </a:r>
            <a:r>
              <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a:t>
            </a: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決済の</a:t>
            </a:r>
            <a:endPar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3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同時処理を実現</a:t>
            </a:r>
            <a:endPar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24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さらに顧客分析・販促の</a:t>
            </a:r>
            <a:endPar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300"/>
              </a:spcBef>
              <a:spcAft>
                <a:spcPct val="0"/>
              </a:spcAft>
              <a:buClrTx/>
              <a:buSzTx/>
              <a:buFont typeface="Arial" charset="0"/>
              <a:buNone/>
              <a:tabLst/>
              <a:defRPr/>
            </a:pPr>
            <a:r>
              <a:rPr kumimoji="1" lang="ja-JP" altLang="en-US"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マーケティングまでを実現</a:t>
            </a:r>
            <a:endParaRPr kumimoji="1" lang="en-US" altLang="ja-JP" sz="24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8" name="コンテンツ プレースホルダー 2"/>
          <p:cNvSpPr txBox="1">
            <a:spLocks/>
          </p:cNvSpPr>
          <p:nvPr/>
        </p:nvSpPr>
        <p:spPr>
          <a:xfrm>
            <a:off x="4107885" y="5741900"/>
            <a:ext cx="1971122"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en-US" altLang="ja-JP"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SCSQ</a:t>
            </a:r>
            <a:r>
              <a:rPr kumimoji="1" lang="ja-JP" altLang="en-US" sz="14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様</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9" name="コンテンツ プレースホルダー 2"/>
          <p:cNvSpPr txBox="1">
            <a:spLocks/>
          </p:cNvSpPr>
          <p:nvPr/>
        </p:nvSpPr>
        <p:spPr>
          <a:xfrm>
            <a:off x="4587698" y="4091561"/>
            <a:ext cx="1011497" cy="404248"/>
          </a:xfrm>
          <a:prstGeom prst="rect">
            <a:avLst/>
          </a:prstGeom>
        </p:spPr>
        <p:txBody>
          <a:bodyPr lIns="0" rIns="0"/>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消費者</a:t>
            </a:r>
            <a:endParaRPr kumimoji="1" lang="ja-JP" altLang="en-US" sz="1800" b="0" i="0" u="none" strike="noStrike" kern="1200" cap="none" spc="10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5979601" y="4351793"/>
            <a:ext cx="3594861" cy="1835020"/>
          </a:xfrm>
          <a:prstGeom prst="rect">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45720" rIns="36000" bIns="45720" numCol="1" spcCol="0" rtlCol="0" fromWordArt="0" anchor="ctr" anchorCtr="0" forceAA="0" compatLnSpc="1">
            <a:prstTxWarp prst="textNoShape">
              <a:avLst/>
            </a:prstTxWarp>
            <a:noAutofit/>
          </a:bodyPr>
          <a:lstStyle/>
          <a:p>
            <a:pPr marL="285750" marR="0" lvl="0" indent="-285750" algn="l" defTabSz="925880" rtl="0" eaLnBrk="1" fontAlgn="auto" latinLnBrk="0" hangingPunct="1">
              <a:lnSpc>
                <a:spcPct val="100000"/>
              </a:lnSpc>
              <a:spcBef>
                <a:spcPts val="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決済時にお客</a:t>
            </a:r>
            <a:r>
              <a:rPr kumimoji="1" lang="ja-JP" altLang="en-US"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rPr>
              <a:t>様</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の利用ポイント数も利用クーポンも確認不要で</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オペレーション簡素化</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&amp;</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ミス低減</a:t>
            </a:r>
            <a:endParaRPr kumimoji="1" lang="en-US" altLang="ja-JP" sz="1600" b="1"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a:p>
            <a:pPr marL="285750" marR="0" lvl="0" indent="-285750" algn="l" defTabSz="925880" rtl="0" eaLnBrk="1" fontAlgn="auto" latinLnBrk="0" hangingPunct="1">
              <a:lnSpc>
                <a:spcPct val="100000"/>
              </a:lnSpc>
              <a:spcBef>
                <a:spcPts val="1200"/>
              </a:spcBef>
              <a:spcAft>
                <a:spcPts val="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データ</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a:t>
            </a: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アプリを活用した</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マーケティングを実施</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1" name="二等辺三角形 10"/>
          <p:cNvSpPr/>
          <p:nvPr/>
        </p:nvSpPr>
        <p:spPr>
          <a:xfrm rot="16200000">
            <a:off x="5693518" y="3446650"/>
            <a:ext cx="201821" cy="383188"/>
          </a:xfrm>
          <a:prstGeom prst="triangle">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4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2" name="正方形/長方形 11"/>
          <p:cNvSpPr/>
          <p:nvPr/>
        </p:nvSpPr>
        <p:spPr>
          <a:xfrm>
            <a:off x="5983241" y="3210219"/>
            <a:ext cx="3594861" cy="856050"/>
          </a:xfrm>
          <a:prstGeom prst="rect">
            <a:avLst/>
          </a:prstGeom>
          <a:solidFill>
            <a:schemeClr val="accent4">
              <a:lumMod val="20000"/>
              <a:lumOff val="8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16000" tIns="45720" rIns="72000" bIns="45720" numCol="1" spcCol="0" rtlCol="0" fromWordArt="0" anchor="ctr" anchorCtr="0" forceAA="0" compatLnSpc="1">
            <a:prstTxWarp prst="textNoShape">
              <a:avLst/>
            </a:prstTxWarp>
            <a:noAutofit/>
          </a:bodyPr>
          <a:lstStyle/>
          <a:p>
            <a:pPr marL="0" marR="0" lvl="0" indent="0" algn="l" defTabSz="925880" rtl="0" eaLnBrk="1" fontAlgn="auto" latinLnBrk="0" hangingPunct="1">
              <a:lnSpc>
                <a:spcPct val="100000"/>
              </a:lnSpc>
              <a:spcBef>
                <a:spcPts val="200"/>
              </a:spcBef>
              <a:spcAft>
                <a:spcPts val="0"/>
              </a:spcAft>
              <a:buClrTx/>
              <a:buSzTx/>
              <a:buFontTx/>
              <a:buNone/>
              <a:tabLst/>
              <a:defRPr/>
            </a:pP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支払時にポイントもクーポン</a:t>
            </a:r>
            <a: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も同時に使えてとても便利</a:t>
            </a:r>
            <a:endParaRPr kumimoji="1" lang="en-US" altLang="ja-JP" sz="1600" b="1"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sp>
        <p:nvSpPr>
          <p:cNvPr id="13" name="二等辺三角形 12"/>
          <p:cNvSpPr/>
          <p:nvPr/>
        </p:nvSpPr>
        <p:spPr>
          <a:xfrm rot="16200000">
            <a:off x="5689878" y="5077709"/>
            <a:ext cx="201821" cy="383188"/>
          </a:xfrm>
          <a:prstGeom prst="triangle">
            <a:avLst/>
          </a:prstGeom>
          <a:solidFill>
            <a:schemeClr val="accent2">
              <a:lumMod val="40000"/>
              <a:lumOff val="60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endParaRPr kumimoji="1" lang="ja-JP" altLang="en-US" sz="1600" b="0" i="0" u="none" strike="noStrike" kern="1200" cap="none" spc="0" normalizeH="0" baseline="0" noProof="0">
              <a:ln>
                <a:noFill/>
              </a:ln>
              <a:solidFill>
                <a:srgbClr val="383F41"/>
              </a:solidFill>
              <a:effectLst/>
              <a:uLnTx/>
              <a:uFillTx/>
              <a:latin typeface="游ゴシック" panose="020F0502020204030204"/>
              <a:ea typeface="游ゴシック" panose="020B0400000000000000" pitchFamily="50" charset="-128"/>
              <a:cs typeface="+mn-cs"/>
            </a:endParaRPr>
          </a:p>
        </p:txBody>
      </p:sp>
      <p:sp>
        <p:nvSpPr>
          <p:cNvPr id="14" name="楕円 13"/>
          <p:cNvSpPr/>
          <p:nvPr/>
        </p:nvSpPr>
        <p:spPr>
          <a:xfrm>
            <a:off x="4601297" y="3169645"/>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5" name="楕円 14"/>
          <p:cNvSpPr/>
          <p:nvPr/>
        </p:nvSpPr>
        <p:spPr>
          <a:xfrm>
            <a:off x="4601297" y="4803369"/>
            <a:ext cx="984298" cy="951818"/>
          </a:xfrm>
          <a:prstGeom prst="ellipse">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t="12836" b="13393"/>
          <a:stretch/>
        </p:blipFill>
        <p:spPr>
          <a:xfrm>
            <a:off x="394649" y="1315431"/>
            <a:ext cx="3310821" cy="4898399"/>
          </a:xfrm>
          <a:prstGeom prst="rect">
            <a:avLst/>
          </a:prstGeom>
        </p:spPr>
      </p:pic>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2160" y="3228151"/>
            <a:ext cx="413858" cy="804905"/>
          </a:xfrm>
          <a:prstGeom prst="rect">
            <a:avLst/>
          </a:prstGeom>
        </p:spPr>
      </p:pic>
      <p:pic>
        <p:nvPicPr>
          <p:cNvPr id="18" name="図形 92" descr="アセット 74@2x"/>
          <p:cNvPicPr>
            <a:picLocks noChangeAspect="1"/>
          </p:cNvPicPr>
          <p:nvPr/>
        </p:nvPicPr>
        <p:blipFill>
          <a:blip r:embed="rId5"/>
          <a:stretch>
            <a:fillRect/>
          </a:stretch>
        </p:blipFill>
        <p:spPr>
          <a:xfrm>
            <a:off x="4767456" y="4922076"/>
            <a:ext cx="688435" cy="734963"/>
          </a:xfrm>
          <a:prstGeom prst="rect">
            <a:avLst/>
          </a:prstGeom>
        </p:spPr>
      </p:pic>
    </p:spTree>
    <p:extLst>
      <p:ext uri="{BB962C8B-B14F-4D97-AF65-F5344CB8AC3E}">
        <p14:creationId xmlns:p14="http://schemas.microsoft.com/office/powerpoint/2010/main" val="1871883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p:cNvPicPr>
          <p:nvPr/>
        </p:nvPicPr>
        <p:blipFill rotWithShape="1">
          <a:blip r:embed="rId2">
            <a:extLst>
              <a:ext uri="{28A0092B-C50C-407E-A947-70E740481C1C}">
                <a14:useLocalDpi xmlns:a14="http://schemas.microsoft.com/office/drawing/2010/main" val="0"/>
              </a:ext>
            </a:extLst>
          </a:blip>
          <a:srcRect l="24593" r="14741"/>
          <a:stretch/>
        </p:blipFill>
        <p:spPr>
          <a:xfrm>
            <a:off x="0" y="-17905"/>
            <a:ext cx="5202000" cy="6461838"/>
          </a:xfrm>
          <a:prstGeom prst="rect">
            <a:avLst/>
          </a:prstGeom>
        </p:spPr>
      </p:pic>
      <p:sp>
        <p:nvSpPr>
          <p:cNvPr id="5" name="正方形/長方形 4"/>
          <p:cNvSpPr/>
          <p:nvPr/>
        </p:nvSpPr>
        <p:spPr>
          <a:xfrm>
            <a:off x="0" y="-17905"/>
            <a:ext cx="5184000" cy="6461837"/>
          </a:xfrm>
          <a:prstGeom prst="rect">
            <a:avLst/>
          </a:prstGeom>
          <a:solidFill>
            <a:schemeClr val="tx1">
              <a:lumMod val="50000"/>
              <a:alpha val="48000"/>
            </a:schemeClr>
          </a:solidFill>
          <a:ln>
            <a:solidFill>
              <a:schemeClr val="tx1">
                <a:lumMod val="50000"/>
                <a:alpha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60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l="20515" r="20701"/>
          <a:stretch/>
        </p:blipFill>
        <p:spPr>
          <a:xfrm>
            <a:off x="5532519" y="5144194"/>
            <a:ext cx="1296144" cy="1238173"/>
          </a:xfrm>
          <a:prstGeom prst="rect">
            <a:avLst/>
          </a:prstGeom>
          <a:ln>
            <a:noFill/>
          </a:ln>
          <a:effectLst>
            <a:softEdge rad="112500"/>
          </a:effectLst>
        </p:spPr>
      </p:pic>
      <p:sp>
        <p:nvSpPr>
          <p:cNvPr id="7" name="テキスト プレースホルダー 2"/>
          <p:cNvSpPr txBox="1">
            <a:spLocks/>
          </p:cNvSpPr>
          <p:nvPr/>
        </p:nvSpPr>
        <p:spPr>
          <a:xfrm>
            <a:off x="172188" y="2902"/>
            <a:ext cx="9570130" cy="7200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900" kern="1200">
                <a:solidFill>
                  <a:schemeClr val="bg1"/>
                </a:solidFill>
                <a:latin typeface="游ゴシック" panose="020B0400000000000000" charset="-128"/>
                <a:ea typeface="游ゴシック" panose="020B040000000000000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アークス様</a:t>
            </a:r>
            <a:endParaRPr kumimoji="1" lang="ja-JP" altLang="en-US" sz="28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8" name="テキスト ボックス 7"/>
          <p:cNvSpPr txBox="1"/>
          <p:nvPr/>
        </p:nvSpPr>
        <p:spPr>
          <a:xfrm>
            <a:off x="5753977" y="3769876"/>
            <a:ext cx="3616696" cy="584775"/>
          </a:xfrm>
          <a:prstGeom prst="rect">
            <a:avLst/>
          </a:prstGeom>
          <a:noFill/>
        </p:spPr>
        <p:txBody>
          <a:bodyPr wrap="none" rtlCol="0">
            <a:sp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アプリ</a:t>
            </a:r>
            <a:r>
              <a:rPr kumimoji="1" lang="en-US" altLang="ja-JP" sz="1600" b="1" i="0" u="none" strike="noStrike" kern="1200" cap="none" spc="0" normalizeH="0" baseline="0" noProof="0" dirty="0">
                <a:ln>
                  <a:noFill/>
                </a:ln>
                <a:solidFill>
                  <a:srgbClr val="134779"/>
                </a:solidFill>
                <a:effectLst/>
                <a:uLnTx/>
                <a:uFillTx/>
                <a:latin typeface="游ゴシック" panose="020B0400000000000000" pitchFamily="50" charset="-128"/>
                <a:ea typeface="游ゴシック" panose="020B0400000000000000" pitchFamily="50" charset="-128"/>
                <a:cs typeface="+mn-cs"/>
              </a:rPr>
              <a:t>&amp;</a:t>
            </a: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会員</a:t>
            </a:r>
            <a:r>
              <a:rPr kumimoji="1" lang="en-US" altLang="ja-JP"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WEB</a:t>
            </a: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構築</a:t>
            </a:r>
            <a:r>
              <a:rPr kumimoji="1" lang="ja-JP" altLang="en-US" sz="1600" b="0"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から</a:t>
            </a:r>
            <a:endParaRPr kumimoji="1" lang="en-US" altLang="ja-JP" sz="1600" b="0"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endParaRPr>
          </a:p>
          <a:p>
            <a:pPr marL="0" marR="0" lvl="0" indent="0" algn="ctr" defTabSz="92588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CMS/</a:t>
            </a: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分析システム</a:t>
            </a:r>
            <a:r>
              <a:rPr kumimoji="1" lang="ja-JP" altLang="en-US" sz="1600" b="0"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までを</a:t>
            </a: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“一貫提供”</a:t>
            </a:r>
            <a:endParaRPr kumimoji="1" lang="ja-JP" altLang="en-US" sz="1600" b="1" i="0" u="none" strike="noStrike" kern="1200" cap="none" spc="0" normalizeH="0" baseline="0" noProof="0" dirty="0">
              <a:ln>
                <a:noFill/>
              </a:ln>
              <a:solidFill>
                <a:srgbClr val="134779"/>
              </a:solidFill>
              <a:effectLst/>
              <a:uLnTx/>
              <a:uFillTx/>
              <a:latin typeface="游ゴシック" panose="020B0400000000000000" pitchFamily="50" charset="-128"/>
              <a:ea typeface="游ゴシック" panose="020B0400000000000000" pitchFamily="50" charset="-128"/>
              <a:cs typeface="+mn-cs"/>
            </a:endParaRPr>
          </a:p>
        </p:txBody>
      </p:sp>
      <p:sp>
        <p:nvSpPr>
          <p:cNvPr id="9" name="二等辺三角形 8"/>
          <p:cNvSpPr/>
          <p:nvPr/>
        </p:nvSpPr>
        <p:spPr>
          <a:xfrm rot="16200000" flipV="1">
            <a:off x="4546498" y="4609379"/>
            <a:ext cx="992206" cy="159089"/>
          </a:xfrm>
          <a:prstGeom prst="triangle">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角丸四角形 9"/>
          <p:cNvSpPr/>
          <p:nvPr/>
        </p:nvSpPr>
        <p:spPr>
          <a:xfrm>
            <a:off x="5532519" y="2047149"/>
            <a:ext cx="4185024" cy="608344"/>
          </a:xfrm>
          <a:prstGeom prst="round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顧客接点からバックエンド</a:t>
            </a:r>
            <a:r>
              <a:rPr kumimoji="1" lang="ja-JP" altLang="en-US" sz="16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まで</a:t>
            </a:r>
            <a:endParaRPr kumimoji="1" lang="ja-JP" altLang="en-US" sz="16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11" name="テキスト ボックス 10"/>
          <p:cNvSpPr txBox="1"/>
          <p:nvPr/>
        </p:nvSpPr>
        <p:spPr>
          <a:xfrm>
            <a:off x="6798637" y="5190999"/>
            <a:ext cx="3040974" cy="1077218"/>
          </a:xfrm>
          <a:prstGeom prst="rect">
            <a:avLst/>
          </a:prstGeom>
          <a:noFill/>
        </p:spPr>
        <p:txBody>
          <a:bodyPr wrap="square" rtlCol="0">
            <a:spAutoFit/>
          </a:bodyPr>
          <a:lstStyle/>
          <a:p>
            <a:pPr marL="0" marR="0" lvl="0" indent="0" algn="l" defTabSz="92588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プロジェクトを通し、</a:t>
            </a:r>
            <a:endParaRPr kumimoji="1" lang="en-US" altLang="ja-JP" sz="1400" b="0"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2588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DX</a:t>
            </a:r>
            <a:r>
              <a:rPr kumimoji="1" lang="ja-JP" altLang="en-US"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rPr>
              <a:t>計画の実行をご支援</a:t>
            </a:r>
            <a:endParaRPr kumimoji="1" lang="en-US" altLang="ja-JP" sz="1600" b="1" i="0" u="none" strike="noStrike" kern="1200" cap="none" spc="0" normalizeH="0" baseline="0" noProof="0" dirty="0" smtClean="0">
              <a:ln>
                <a:noFill/>
              </a:ln>
              <a:solidFill>
                <a:srgbClr val="134779"/>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25880" rtl="0" eaLnBrk="1" fontAlgn="auto" latinLnBrk="0" hangingPunct="1">
              <a:lnSpc>
                <a:spcPct val="100000"/>
              </a:lnSpc>
              <a:spcBef>
                <a:spcPts val="1200"/>
              </a:spcBef>
              <a:spcAft>
                <a:spcPts val="0"/>
              </a:spcAft>
              <a:buClrTx/>
              <a:buSzTx/>
              <a:buFontTx/>
              <a:buNone/>
              <a:tabLst/>
              <a:defRPr/>
            </a:pPr>
            <a:r>
              <a:rPr kumimoji="1" lang="en-US" altLang="ja-JP" sz="12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DX</a:t>
            </a:r>
            <a:r>
              <a:rPr kumimoji="1" lang="ja-JP" altLang="en-US" sz="12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実行に欠かせない他部門調整や</a:t>
            </a:r>
            <a:r>
              <a:rPr kumimoji="1" lang="en-US" altLang="ja-JP" sz="12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
            </a:r>
            <a:br>
              <a:rPr kumimoji="1" lang="en-US" altLang="ja-JP" sz="12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br>
            <a:r>
              <a:rPr kumimoji="1" lang="ja-JP" altLang="en-US" sz="1200" b="0" i="0" u="none" strike="noStrike" kern="1200" cap="none" spc="0" normalizeH="0" baseline="0" noProof="0" dirty="0" smtClean="0">
                <a:ln>
                  <a:noFill/>
                </a:ln>
                <a:solidFill>
                  <a:srgbClr val="383F41"/>
                </a:solidFill>
                <a:effectLst/>
                <a:uLnTx/>
                <a:uFillTx/>
                <a:latin typeface="游ゴシック" panose="020B0400000000000000" pitchFamily="50" charset="-128"/>
                <a:ea typeface="游ゴシック" panose="020B0400000000000000" pitchFamily="50" charset="-128"/>
                <a:cs typeface="+mn-cs"/>
              </a:rPr>
              <a:t>分析部門の立上げなどをご支援</a:t>
            </a:r>
            <a:endParaRPr kumimoji="1" lang="ja-JP" altLang="en-US" sz="1200" b="0" i="0" u="none" strike="noStrike" kern="1200" cap="none" spc="0" normalizeH="0" baseline="0" noProof="0" dirty="0">
              <a:ln>
                <a:noFill/>
              </a:ln>
              <a:solidFill>
                <a:srgbClr val="383F41"/>
              </a:solidFill>
              <a:effectLst/>
              <a:uLnTx/>
              <a:uFillTx/>
              <a:latin typeface="游ゴシック" panose="020B0400000000000000" pitchFamily="50" charset="-128"/>
              <a:ea typeface="游ゴシック" panose="020B0400000000000000" pitchFamily="50" charset="-128"/>
              <a:cs typeface="+mn-cs"/>
            </a:endParaRPr>
          </a:p>
        </p:txBody>
      </p:sp>
      <p:pic>
        <p:nvPicPr>
          <p:cNvPr id="12" name="図 1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0287" y="2967797"/>
            <a:ext cx="661616" cy="635628"/>
          </a:xfrm>
          <a:prstGeom prst="rect">
            <a:avLst/>
          </a:prstGeom>
        </p:spPr>
      </p:pic>
      <p:pic>
        <p:nvPicPr>
          <p:cNvPr id="13" name="図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97260" y="2769380"/>
            <a:ext cx="1017625" cy="904959"/>
          </a:xfrm>
          <a:prstGeom prst="rect">
            <a:avLst/>
          </a:prstGeom>
        </p:spPr>
      </p:pic>
      <p:grpSp>
        <p:nvGrpSpPr>
          <p:cNvPr id="14" name="グループ化 13"/>
          <p:cNvGrpSpPr/>
          <p:nvPr/>
        </p:nvGrpSpPr>
        <p:grpSpPr>
          <a:xfrm>
            <a:off x="289823" y="2996952"/>
            <a:ext cx="4564788" cy="3227167"/>
            <a:chOff x="172188" y="3077471"/>
            <a:chExt cx="4564788" cy="3227167"/>
          </a:xfrm>
        </p:grpSpPr>
        <p:sp>
          <p:nvSpPr>
            <p:cNvPr id="15" name="角丸四角形 14"/>
            <p:cNvSpPr/>
            <p:nvPr/>
          </p:nvSpPr>
          <p:spPr>
            <a:xfrm>
              <a:off x="172188" y="3077471"/>
              <a:ext cx="4564788" cy="3227167"/>
            </a:xfrm>
            <a:prstGeom prst="roundRect">
              <a:avLst>
                <a:gd name="adj" fmla="val 3614"/>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endParaRPr kumimoji="1" lang="ja-JP" altLang="en-US" sz="1822"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6" name="Picture 3" descr="C:\Users\hayashiyua\Pictures\キャプチャ\WS000177.JPG"/>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2533" y="3195964"/>
              <a:ext cx="4304099" cy="3014282"/>
            </a:xfrm>
            <a:prstGeom prst="rect">
              <a:avLst/>
            </a:prstGeom>
            <a:ln>
              <a:noFill/>
            </a:ln>
            <a:effectLst/>
            <a:extLst>
              <a:ext uri="{909E8E84-426E-40DD-AFC4-6F175D3DCCD1}">
                <a14:hiddenFill xmlns:a14="http://schemas.microsoft.com/office/drawing/2010/main">
                  <a:solidFill>
                    <a:srgbClr val="FFFFFF"/>
                  </a:solidFill>
                </a14:hiddenFill>
              </a:ext>
            </a:extLst>
          </p:spPr>
        </p:pic>
      </p:grpSp>
      <p:sp>
        <p:nvSpPr>
          <p:cNvPr id="17" name="コンテンツ プレースホルダー 2"/>
          <p:cNvSpPr txBox="1">
            <a:spLocks/>
          </p:cNvSpPr>
          <p:nvPr/>
        </p:nvSpPr>
        <p:spPr>
          <a:xfrm>
            <a:off x="172188" y="2056414"/>
            <a:ext cx="4800058" cy="936104"/>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600"/>
              </a:spcBef>
              <a:spcAft>
                <a:spcPct val="0"/>
              </a:spcAft>
              <a:buClrTx/>
              <a:buSzTx/>
              <a:buFont typeface="Arial" charset="0"/>
              <a:buNone/>
              <a:tabLst/>
              <a:defRPr/>
            </a:pPr>
            <a:r>
              <a:rPr kumimoji="1" lang="ja-JP" altLang="en-US"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ポイントシステム構築に加え、</a:t>
            </a:r>
            <a:endParaRPr kumimoji="1" lang="en-US" altLang="ja-JP" sz="1800" b="0"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a:p>
            <a:pPr marL="0" marR="0" lvl="0" indent="0" algn="ctr" defTabSz="484862" rtl="0" eaLnBrk="1" fontAlgn="ctr" latinLnBrk="0" hangingPunct="1">
              <a:lnSpc>
                <a:spcPct val="100000"/>
              </a:lnSpc>
              <a:spcBef>
                <a:spcPts val="600"/>
              </a:spcBef>
              <a:spcAft>
                <a:spcPct val="0"/>
              </a:spcAft>
              <a:buClrTx/>
              <a:buSzTx/>
              <a:buFont typeface="Arial" charset="0"/>
              <a:buNone/>
              <a:tabLst/>
              <a:defRPr/>
            </a:pPr>
            <a:r>
              <a:rPr kumimoji="1" lang="ja-JP" altLang="en-US" sz="20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rPr>
              <a:t>データ活用の高度化を実現</a:t>
            </a:r>
            <a:endParaRPr kumimoji="1" lang="en-US" altLang="ja-JP" sz="2000" b="1" i="0" u="none" strike="noStrike" kern="1200" cap="none" spc="10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18" name="テキスト ボックス 17"/>
          <p:cNvSpPr txBox="1"/>
          <p:nvPr/>
        </p:nvSpPr>
        <p:spPr>
          <a:xfrm>
            <a:off x="918838" y="1500873"/>
            <a:ext cx="3346322" cy="338554"/>
          </a:xfrm>
          <a:prstGeom prst="rect">
            <a:avLst/>
          </a:prstGeom>
          <a:noFill/>
        </p:spPr>
        <p:txBody>
          <a:bodyPr wrap="square" rtlCol="0">
            <a:sp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プロジェクト概要</a:t>
            </a:r>
            <a:endParaRPr kumimoji="1" lang="ja-JP" altLang="en-US" sz="16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19" name="正方形/長方形 18"/>
          <p:cNvSpPr/>
          <p:nvPr/>
        </p:nvSpPr>
        <p:spPr>
          <a:xfrm>
            <a:off x="1240610" y="610703"/>
            <a:ext cx="8665390" cy="673183"/>
          </a:xfrm>
          <a:prstGeom prst="rect">
            <a:avLst/>
          </a:prstGeom>
          <a:solidFill>
            <a:schemeClr val="tx1">
              <a:lumMod val="50000"/>
              <a:alpha val="77000"/>
            </a:schemeClr>
          </a:solidFill>
          <a:ln>
            <a:solidFill>
              <a:schemeClr val="tx1">
                <a:lumMod val="50000"/>
                <a:alpha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200"/>
              </a:spcBef>
              <a:spcAft>
                <a:spcPts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ポイント</a:t>
            </a:r>
            <a:r>
              <a:rPr kumimoji="1" lang="ja-JP" altLang="en-US" sz="2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会員管理基盤導入プロジェクトのご支援</a:t>
            </a:r>
            <a:endParaRPr kumimoji="1"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20" name="角丸四角形 19"/>
          <p:cNvSpPr/>
          <p:nvPr/>
        </p:nvSpPr>
        <p:spPr>
          <a:xfrm>
            <a:off x="5532519" y="4408261"/>
            <a:ext cx="4185024" cy="608344"/>
          </a:xfrm>
          <a:prstGeom prst="round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7148" rIns="74295"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    デジタルトランスフォーメーション</a:t>
            </a:r>
            <a:r>
              <a:rPr kumimoji="1" lang="ja-JP" altLang="en-US" sz="16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支援</a:t>
            </a:r>
          </a:p>
        </p:txBody>
      </p:sp>
      <p:sp>
        <p:nvSpPr>
          <p:cNvPr id="21" name="楕円 20"/>
          <p:cNvSpPr/>
          <p:nvPr/>
        </p:nvSpPr>
        <p:spPr>
          <a:xfrm>
            <a:off x="5313040" y="2108334"/>
            <a:ext cx="485342" cy="468052"/>
          </a:xfrm>
          <a:prstGeom prst="ellipse">
            <a:avLst/>
          </a:prstGeom>
          <a:solidFill>
            <a:schemeClr val="tx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１</a:t>
            </a:r>
            <a:endParaRPr kumimoji="1" lang="ja-JP" altLang="en-US" sz="20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22" name="楕円 21"/>
          <p:cNvSpPr/>
          <p:nvPr/>
        </p:nvSpPr>
        <p:spPr>
          <a:xfrm>
            <a:off x="5313040" y="4468782"/>
            <a:ext cx="485342" cy="468052"/>
          </a:xfrm>
          <a:prstGeom prst="ellipse">
            <a:avLst/>
          </a:prstGeom>
          <a:solidFill>
            <a:schemeClr val="tx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7148" rIns="0" bIns="37148" numCol="1" spcCol="0" rtlCol="0" fromWordArt="0" anchor="ctr" anchorCtr="0" forceAA="0" compatLnSpc="1">
            <a:prstTxWarp prst="textNoShape">
              <a:avLst/>
            </a:prstTxWarp>
            <a:noAutofit/>
          </a:bodyPr>
          <a:lstStyle/>
          <a:p>
            <a:pPr marL="0" marR="0" lvl="0" indent="0" algn="ctr" defTabSz="92588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smtClean="0">
                <a:ln>
                  <a:noFill/>
                </a:ln>
                <a:solidFill>
                  <a:prstClr val="white"/>
                </a:solidFill>
                <a:effectLst/>
                <a:uLnTx/>
                <a:uFillTx/>
                <a:latin typeface="游ゴシック" panose="020B0400000000000000" pitchFamily="50" charset="-128"/>
                <a:ea typeface="游ゴシック" panose="020B0400000000000000" pitchFamily="50" charset="-128"/>
                <a:cs typeface="+mn-cs"/>
              </a:rPr>
              <a:t>２</a:t>
            </a:r>
            <a:endParaRPr kumimoji="1" lang="ja-JP" altLang="en-US" sz="20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p:txBody>
      </p:sp>
      <p:sp>
        <p:nvSpPr>
          <p:cNvPr id="23" name="コンテンツ プレースホルダー 2"/>
          <p:cNvSpPr txBox="1">
            <a:spLocks/>
          </p:cNvSpPr>
          <p:nvPr/>
        </p:nvSpPr>
        <p:spPr>
          <a:xfrm>
            <a:off x="6544120" y="1519216"/>
            <a:ext cx="2039126" cy="320211"/>
          </a:xfrm>
          <a:prstGeom prst="rect">
            <a:avLst/>
          </a:prstGeom>
        </p:spPr>
        <p:txBody>
          <a:bodyPr lIns="90000" anchor="ctr"/>
          <a:lstStyle>
            <a:lvl1pPr marL="0" indent="0" algn="l" defTabSz="484862" rtl="0" eaLnBrk="1" fontAlgn="ctr" hangingPunct="1">
              <a:spcBef>
                <a:spcPts val="0"/>
              </a:spcBef>
              <a:spcAft>
                <a:spcPct val="0"/>
              </a:spcAft>
              <a:buFont typeface="Arial" charset="0"/>
              <a:buNone/>
              <a:defRPr kumimoji="1" sz="2000" b="0" i="0" kern="1200" spc="100" baseline="0">
                <a:solidFill>
                  <a:schemeClr val="tx1"/>
                </a:solidFill>
                <a:latin typeface="+mn-ea"/>
                <a:ea typeface="+mn-ea"/>
                <a:cs typeface="HGPGothicE" charset="-128"/>
              </a:defRPr>
            </a:lvl1pPr>
            <a:lvl2pPr marL="609555"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2pPr>
            <a:lvl3pPr marL="1219108" indent="0" algn="l" defTabSz="484862" rtl="0" eaLnBrk="1" fontAlgn="ctr" hangingPunct="1">
              <a:spcBef>
                <a:spcPts val="0"/>
              </a:spcBef>
              <a:spcAft>
                <a:spcPct val="0"/>
              </a:spcAft>
              <a:buFont typeface="Arial" charset="0"/>
              <a:buNone/>
              <a:defRPr kumimoji="1" sz="2000" b="0" i="0" kern="1200" spc="100">
                <a:solidFill>
                  <a:schemeClr val="tx1"/>
                </a:solidFill>
                <a:latin typeface="HGPGothicE" charset="-128"/>
                <a:ea typeface="HGPGothicE" charset="-128"/>
                <a:cs typeface="HGPGothicE" charset="-128"/>
              </a:defRPr>
            </a:lvl3pPr>
            <a:lvl4pPr marL="1828664"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4pPr>
            <a:lvl5pPr marL="2438218" indent="0" algn="l" defTabSz="484862" rtl="0" eaLnBrk="1" fontAlgn="base" hangingPunct="1">
              <a:spcBef>
                <a:spcPct val="20000"/>
              </a:spcBef>
              <a:spcAft>
                <a:spcPct val="0"/>
              </a:spcAft>
              <a:buFontTx/>
              <a:buNone/>
              <a:defRPr kumimoji="1" sz="2121" kern="1200">
                <a:solidFill>
                  <a:schemeClr val="tx2"/>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marR="0" lvl="0" indent="0" algn="ctr" defTabSz="484862" rtl="0" eaLnBrk="1" fontAlgn="ctr" latinLnBrk="0" hangingPunct="1">
              <a:lnSpc>
                <a:spcPct val="100000"/>
              </a:lnSpc>
              <a:spcBef>
                <a:spcPts val="0"/>
              </a:spcBef>
              <a:spcAft>
                <a:spcPct val="0"/>
              </a:spcAft>
              <a:buClrTx/>
              <a:buSzTx/>
              <a:buFont typeface="Arial" charset="0"/>
              <a:buNone/>
              <a:tabLst/>
              <a:defRPr/>
            </a:pPr>
            <a:r>
              <a:rPr kumimoji="1" lang="ja-JP" altLang="en-US" sz="16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rPr>
              <a:t>弊社の提供価値</a:t>
            </a:r>
            <a:endParaRPr kumimoji="1" lang="en-US" altLang="ja-JP" sz="1600" b="1" i="0" u="none" strike="noStrike" kern="1200" cap="none" spc="100" normalizeH="0" baseline="0" noProof="0" dirty="0" smtClean="0">
              <a:ln>
                <a:noFill/>
              </a:ln>
              <a:solidFill>
                <a:srgbClr val="383F41">
                  <a:lumMod val="75000"/>
                </a:srgbClr>
              </a:solidFill>
              <a:effectLst/>
              <a:uLnTx/>
              <a:uFillTx/>
              <a:latin typeface="游ゴシック" panose="020B0400000000000000" pitchFamily="50" charset="-128"/>
              <a:ea typeface="游ゴシック" panose="020B0400000000000000" pitchFamily="50" charset="-128"/>
            </a:endParaRPr>
          </a:p>
        </p:txBody>
      </p:sp>
      <p:cxnSp>
        <p:nvCxnSpPr>
          <p:cNvPr id="24" name="直線コネクタ 23"/>
          <p:cNvCxnSpPr/>
          <p:nvPr/>
        </p:nvCxnSpPr>
        <p:spPr>
          <a:xfrm>
            <a:off x="5385048" y="1916832"/>
            <a:ext cx="435727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a:off x="274256" y="1916832"/>
            <a:ext cx="4635487"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7956" y="3196365"/>
            <a:ext cx="474994" cy="335512"/>
          </a:xfrm>
          <a:prstGeom prst="rect">
            <a:avLst/>
          </a:prstGeom>
        </p:spPr>
      </p:pic>
      <p:pic>
        <p:nvPicPr>
          <p:cNvPr id="27" name="図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7178" y="2885805"/>
            <a:ext cx="362918" cy="646072"/>
          </a:xfrm>
          <a:prstGeom prst="rect">
            <a:avLst/>
          </a:prstGeom>
        </p:spPr>
      </p:pic>
      <p:pic>
        <p:nvPicPr>
          <p:cNvPr id="28" name="図 27" descr="挿絵 が含まれている画像&#10;&#10;自動的に生成された説明">
            <a:extLst>
              <a:ext uri="{FF2B5EF4-FFF2-40B4-BE49-F238E27FC236}">
                <a16:creationId xmlns:a16="http://schemas.microsoft.com/office/drawing/2014/main" id="{E3D2C86A-0255-4FB1-8129-029749D1AB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756718" y="2779209"/>
            <a:ext cx="358932" cy="824216"/>
          </a:xfrm>
          <a:prstGeom prst="rect">
            <a:avLst/>
          </a:prstGeom>
        </p:spPr>
      </p:pic>
    </p:spTree>
    <p:extLst>
      <p:ext uri="{BB962C8B-B14F-4D97-AF65-F5344CB8AC3E}">
        <p14:creationId xmlns:p14="http://schemas.microsoft.com/office/powerpoint/2010/main" val="421101905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lang="ja-JP" altLang="en-US" sz="4000" dirty="0" smtClean="0"/>
              <a:t>参考資料</a:t>
            </a:r>
            <a:endParaRPr lang="en-US" altLang="ja-JP" sz="4000" dirty="0" smtClean="0"/>
          </a:p>
          <a:p>
            <a:r>
              <a:rPr lang="ja-JP" altLang="en-US" sz="4000" dirty="0" smtClean="0"/>
              <a:t>（決済端末）</a:t>
            </a:r>
            <a:endParaRPr kumimoji="1" lang="ja-JP" altLang="en-US" sz="4000" dirty="0"/>
          </a:p>
        </p:txBody>
      </p:sp>
    </p:spTree>
    <p:extLst>
      <p:ext uri="{BB962C8B-B14F-4D97-AF65-F5344CB8AC3E}">
        <p14:creationId xmlns:p14="http://schemas.microsoft.com/office/powerpoint/2010/main" val="24389302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機能要件（決済端末）：端末操作（</a:t>
            </a:r>
            <a:r>
              <a:rPr lang="en-US" altLang="ja-JP" dirty="0" smtClean="0">
                <a:latin typeface="+mn-ea"/>
                <a:ea typeface="+mn-ea"/>
              </a:rPr>
              <a:t>1/2</a:t>
            </a:r>
            <a:r>
              <a:rPr lang="ja-JP" altLang="en-US" dirty="0" smtClean="0">
                <a:latin typeface="+mn-ea"/>
                <a:ea typeface="+mn-ea"/>
              </a:rPr>
              <a:t>）</a:t>
            </a:r>
            <a:endParaRPr kumimoji="1" lang="ja-JP" altLang="en-US" dirty="0">
              <a:latin typeface="+mn-ea"/>
              <a:ea typeface="+mn-ea"/>
            </a:endParaRPr>
          </a:p>
        </p:txBody>
      </p:sp>
      <p:sp>
        <p:nvSpPr>
          <p:cNvPr id="13" name="テキスト ボックス 12"/>
          <p:cNvSpPr txBox="1"/>
          <p:nvPr/>
        </p:nvSpPr>
        <p:spPr>
          <a:xfrm>
            <a:off x="85895" y="1262507"/>
            <a:ext cx="4651205" cy="276999"/>
          </a:xfrm>
          <a:prstGeom prst="rect">
            <a:avLst/>
          </a:prstGeom>
          <a:solidFill>
            <a:schemeClr val="accent2">
              <a:lumMod val="20000"/>
              <a:lumOff val="80000"/>
            </a:schemeClr>
          </a:solid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端末をクレードルから外し、電源ボタンを</a:t>
            </a:r>
            <a:r>
              <a:rPr kumimoji="1" lang="en-US" altLang="ja-JP" sz="1200" dirty="0" smtClean="0">
                <a:latin typeface="Meiryo UI" panose="020B0604030504040204" pitchFamily="50" charset="-128"/>
                <a:ea typeface="Meiryo UI" panose="020B0604030504040204" pitchFamily="50" charset="-128"/>
              </a:rPr>
              <a:t>3</a:t>
            </a:r>
            <a:r>
              <a:rPr kumimoji="1" lang="ja-JP" altLang="en-US" sz="1200" dirty="0" smtClean="0">
                <a:latin typeface="Meiryo UI" panose="020B0604030504040204" pitchFamily="50" charset="-128"/>
                <a:ea typeface="Meiryo UI" panose="020B0604030504040204" pitchFamily="50" charset="-128"/>
              </a:rPr>
              <a:t>秒以上長押で起動します。</a:t>
            </a:r>
            <a:endParaRPr kumimoji="1" lang="en-US" altLang="ja-JP" sz="1200"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2">
            <a:clrChange>
              <a:clrFrom>
                <a:srgbClr val="FFFFFF"/>
              </a:clrFrom>
              <a:clrTo>
                <a:srgbClr val="FFFFFF">
                  <a:alpha val="0"/>
                </a:srgbClr>
              </a:clrTo>
            </a:clrChange>
          </a:blip>
          <a:stretch>
            <a:fillRect/>
          </a:stretch>
        </p:blipFill>
        <p:spPr>
          <a:xfrm>
            <a:off x="31745" y="1676109"/>
            <a:ext cx="1265835" cy="1002892"/>
          </a:xfrm>
          <a:prstGeom prst="rect">
            <a:avLst/>
          </a:prstGeom>
        </p:spPr>
      </p:pic>
      <p:pic>
        <p:nvPicPr>
          <p:cNvPr id="16" name="図 15"/>
          <p:cNvPicPr>
            <a:picLocks noChangeAspect="1"/>
          </p:cNvPicPr>
          <p:nvPr/>
        </p:nvPicPr>
        <p:blipFill rotWithShape="1">
          <a:blip r:embed="rId2">
            <a:clrChange>
              <a:clrFrom>
                <a:srgbClr val="FFFFFF"/>
              </a:clrFrom>
              <a:clrTo>
                <a:srgbClr val="FFFFFF">
                  <a:alpha val="0"/>
                </a:srgbClr>
              </a:clrTo>
            </a:clrChange>
          </a:blip>
          <a:srcRect l="59547" t="14906" r="6086" b="41060"/>
          <a:stretch/>
        </p:blipFill>
        <p:spPr>
          <a:xfrm>
            <a:off x="1655058" y="1612985"/>
            <a:ext cx="1451430" cy="1473422"/>
          </a:xfrm>
          <a:prstGeom prst="rect">
            <a:avLst/>
          </a:prstGeom>
        </p:spPr>
      </p:pic>
      <p:sp>
        <p:nvSpPr>
          <p:cNvPr id="17" name="円/楕円 53"/>
          <p:cNvSpPr/>
          <p:nvPr/>
        </p:nvSpPr>
        <p:spPr>
          <a:xfrm>
            <a:off x="789801" y="1901653"/>
            <a:ext cx="393700" cy="3895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Ins="108000" rtlCol="0" anchor="ctr"/>
          <a:lstStyle/>
          <a:p>
            <a:pPr marL="0" marR="0" indent="0" algn="ctr" defTabSz="640080" rtl="0" eaLnBrk="1" fontAlgn="auto" latinLnBrk="0" hangingPunct="1">
              <a:lnSpc>
                <a:spcPct val="120000"/>
              </a:lnSpc>
              <a:spcBef>
                <a:spcPts val="0"/>
              </a:spcBef>
              <a:spcAft>
                <a:spcPts val="0"/>
              </a:spcAft>
              <a:buClrTx/>
              <a:buSzTx/>
              <a:buFontTx/>
              <a:buNone/>
              <a:tabLst/>
            </a:pPr>
            <a:endParaRPr kumimoji="1" lang="ja-JP" altLang="en-US" sz="1800" b="0" i="0" u="none" strike="noStrike" kern="1200" cap="none" spc="0" normalizeH="0" baseline="0" noProof="0" dirty="0" smtClean="0">
              <a:ln>
                <a:noFill/>
              </a:ln>
              <a:solidFill>
                <a:prstClr val="black">
                  <a:lumMod val="75000"/>
                  <a:lumOff val="25000"/>
                </a:prstClr>
              </a:solidFill>
              <a:effectLst/>
              <a:uLnTx/>
              <a:uFillTx/>
              <a:latin typeface="+mn-lt"/>
              <a:ea typeface="+mn-ea"/>
              <a:cs typeface="Century Gothic"/>
            </a:endParaRPr>
          </a:p>
        </p:txBody>
      </p:sp>
      <p:sp>
        <p:nvSpPr>
          <p:cNvPr id="18" name="右矢印 17"/>
          <p:cNvSpPr/>
          <p:nvPr/>
        </p:nvSpPr>
        <p:spPr>
          <a:xfrm>
            <a:off x="1318404" y="1916187"/>
            <a:ext cx="326809" cy="484632"/>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fontScale="92500" lnSpcReduction="20000"/>
          </a:bodyPr>
          <a:lstStyle/>
          <a:p>
            <a:pPr algn="ctr" defTabSz="742950"/>
            <a:endParaRPr kumimoji="1" lang="ja-JP" altLang="en-US" sz="1463" dirty="0">
              <a:solidFill>
                <a:srgbClr val="FFFFFF"/>
              </a:solidFill>
            </a:endParaRPr>
          </a:p>
        </p:txBody>
      </p:sp>
      <p:sp>
        <p:nvSpPr>
          <p:cNvPr id="19" name="円/楕円 57"/>
          <p:cNvSpPr/>
          <p:nvPr/>
        </p:nvSpPr>
        <p:spPr>
          <a:xfrm>
            <a:off x="2193009" y="2056583"/>
            <a:ext cx="644512" cy="586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Ins="108000" rtlCol="0" anchor="ctr"/>
          <a:lstStyle/>
          <a:p>
            <a:pPr marL="0" marR="0" indent="0" algn="ctr" defTabSz="640080" rtl="0" eaLnBrk="1" fontAlgn="auto" latinLnBrk="0" hangingPunct="1">
              <a:lnSpc>
                <a:spcPct val="120000"/>
              </a:lnSpc>
              <a:spcBef>
                <a:spcPts val="0"/>
              </a:spcBef>
              <a:spcAft>
                <a:spcPts val="0"/>
              </a:spcAft>
              <a:buClrTx/>
              <a:buSzTx/>
              <a:buFontTx/>
              <a:buNone/>
              <a:tabLst/>
            </a:pPr>
            <a:endParaRPr kumimoji="1" lang="ja-JP" altLang="en-US" sz="1800" b="0" i="0" u="none" strike="noStrike" kern="1200" cap="none" spc="0" normalizeH="0" baseline="0" noProof="0" dirty="0" smtClean="0">
              <a:ln>
                <a:noFill/>
              </a:ln>
              <a:solidFill>
                <a:prstClr val="black">
                  <a:lumMod val="75000"/>
                  <a:lumOff val="25000"/>
                </a:prstClr>
              </a:solidFill>
              <a:effectLst/>
              <a:uLnTx/>
              <a:uFillTx/>
              <a:latin typeface="+mn-lt"/>
              <a:ea typeface="+mn-ea"/>
              <a:cs typeface="Century Gothic"/>
            </a:endParaRPr>
          </a:p>
        </p:txBody>
      </p:sp>
      <p:pic>
        <p:nvPicPr>
          <p:cNvPr id="20" name="図 19"/>
          <p:cNvPicPr>
            <a:picLocks noChangeAspect="1"/>
          </p:cNvPicPr>
          <p:nvPr/>
        </p:nvPicPr>
        <p:blipFill>
          <a:blip r:embed="rId3"/>
          <a:stretch>
            <a:fillRect/>
          </a:stretch>
        </p:blipFill>
        <p:spPr>
          <a:xfrm>
            <a:off x="7666795" y="1632646"/>
            <a:ext cx="833723" cy="1464126"/>
          </a:xfrm>
          <a:prstGeom prst="rect">
            <a:avLst/>
          </a:prstGeom>
        </p:spPr>
      </p:pic>
      <p:sp>
        <p:nvSpPr>
          <p:cNvPr id="21" name="正方形/長方形 20"/>
          <p:cNvSpPr/>
          <p:nvPr/>
        </p:nvSpPr>
        <p:spPr>
          <a:xfrm>
            <a:off x="7653316" y="2162863"/>
            <a:ext cx="831530" cy="19675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smtClean="0">
              <a:solidFill>
                <a:srgbClr val="404040"/>
              </a:solidFill>
              <a:latin typeface="Meiryo UI" panose="020B0604030504040204" pitchFamily="50" charset="-128"/>
              <a:cs typeface="Meiryo UI" panose="020B0604030504040204" pitchFamily="50" charset="-128"/>
            </a:endParaRPr>
          </a:p>
        </p:txBody>
      </p:sp>
      <p:sp>
        <p:nvSpPr>
          <p:cNvPr id="22" name="テキスト ボックス 21"/>
          <p:cNvSpPr txBox="1"/>
          <p:nvPr/>
        </p:nvSpPr>
        <p:spPr>
          <a:xfrm>
            <a:off x="4939532" y="1271141"/>
            <a:ext cx="4831849" cy="276999"/>
          </a:xfrm>
          <a:prstGeom prst="rect">
            <a:avLst/>
          </a:prstGeom>
          <a:solidFill>
            <a:schemeClr val="accent2">
              <a:lumMod val="20000"/>
              <a:lumOff val="80000"/>
            </a:schemeClr>
          </a:solid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端末をクレードルから外し、電源ボタンを</a:t>
            </a:r>
            <a:r>
              <a:rPr kumimoji="1" lang="en-US" altLang="ja-JP" sz="1200" dirty="0" smtClean="0">
                <a:latin typeface="Meiryo UI" panose="020B0604030504040204" pitchFamily="50" charset="-128"/>
                <a:ea typeface="Meiryo UI" panose="020B0604030504040204" pitchFamily="50" charset="-128"/>
              </a:rPr>
              <a:t>3</a:t>
            </a:r>
            <a:r>
              <a:rPr kumimoji="1" lang="ja-JP" altLang="en-US" sz="1200" dirty="0" smtClean="0">
                <a:latin typeface="Meiryo UI" panose="020B0604030504040204" pitchFamily="50" charset="-128"/>
                <a:ea typeface="Meiryo UI" panose="020B0604030504040204" pitchFamily="50" charset="-128"/>
              </a:rPr>
              <a:t>秒以上長押しすることで起動します。</a:t>
            </a:r>
            <a:endParaRPr kumimoji="1" lang="en-US" altLang="ja-JP" sz="1200" dirty="0" smtClean="0">
              <a:latin typeface="Meiryo UI" panose="020B0604030504040204" pitchFamily="50" charset="-128"/>
              <a:ea typeface="Meiryo UI" panose="020B0604030504040204" pitchFamily="50" charset="-128"/>
            </a:endParaRPr>
          </a:p>
        </p:txBody>
      </p:sp>
      <p:sp>
        <p:nvSpPr>
          <p:cNvPr id="23" name="右矢印 22"/>
          <p:cNvSpPr/>
          <p:nvPr/>
        </p:nvSpPr>
        <p:spPr>
          <a:xfrm>
            <a:off x="3147935" y="1914557"/>
            <a:ext cx="326809" cy="484632"/>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fontScale="92500" lnSpcReduction="20000"/>
          </a:bodyPr>
          <a:lstStyle/>
          <a:p>
            <a:pPr algn="ctr" defTabSz="742950"/>
            <a:endParaRPr kumimoji="1" lang="ja-JP" altLang="en-US" sz="1463" dirty="0">
              <a:solidFill>
                <a:srgbClr val="FFFFFF"/>
              </a:solidFill>
            </a:endParaRPr>
          </a:p>
        </p:txBody>
      </p:sp>
      <p:grpSp>
        <p:nvGrpSpPr>
          <p:cNvPr id="24" name="グループ化 23"/>
          <p:cNvGrpSpPr/>
          <p:nvPr/>
        </p:nvGrpSpPr>
        <p:grpSpPr>
          <a:xfrm>
            <a:off x="3644439" y="1584737"/>
            <a:ext cx="989320" cy="1639086"/>
            <a:chOff x="183648" y="2595604"/>
            <a:chExt cx="1620218" cy="2611175"/>
          </a:xfrm>
        </p:grpSpPr>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48" y="2595604"/>
              <a:ext cx="1620218" cy="261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図 25"/>
            <p:cNvPicPr>
              <a:picLocks noChangeAspect="1"/>
            </p:cNvPicPr>
            <p:nvPr/>
          </p:nvPicPr>
          <p:blipFill rotWithShape="1">
            <a:blip r:embed="rId5"/>
            <a:srcRect l="2661" t="22048" r="22383" b="27591"/>
            <a:stretch/>
          </p:blipFill>
          <p:spPr>
            <a:xfrm>
              <a:off x="1022721" y="3045074"/>
              <a:ext cx="581144" cy="200318"/>
            </a:xfrm>
            <a:prstGeom prst="rect">
              <a:avLst/>
            </a:prstGeom>
          </p:spPr>
        </p:pic>
        <p:pic>
          <p:nvPicPr>
            <p:cNvPr id="27" name="図 26"/>
            <p:cNvPicPr>
              <a:picLocks noChangeAspect="1"/>
            </p:cNvPicPr>
            <p:nvPr/>
          </p:nvPicPr>
          <p:blipFill rotWithShape="1">
            <a:blip r:embed="rId6"/>
            <a:srcRect l="7875" t="20826" r="10881" b="19800"/>
            <a:stretch/>
          </p:blipFill>
          <p:spPr>
            <a:xfrm>
              <a:off x="265980" y="3435159"/>
              <a:ext cx="614164" cy="231618"/>
            </a:xfrm>
            <a:prstGeom prst="rect">
              <a:avLst/>
            </a:prstGeom>
          </p:spPr>
        </p:pic>
        <p:pic>
          <p:nvPicPr>
            <p:cNvPr id="28" name="図 27"/>
            <p:cNvPicPr>
              <a:picLocks noChangeAspect="1"/>
            </p:cNvPicPr>
            <p:nvPr/>
          </p:nvPicPr>
          <p:blipFill rotWithShape="1">
            <a:blip r:embed="rId7"/>
            <a:srcRect l="7576" t="18549" r="5739" b="13904"/>
            <a:stretch/>
          </p:blipFill>
          <p:spPr>
            <a:xfrm>
              <a:off x="1048442" y="3830046"/>
              <a:ext cx="653787" cy="256657"/>
            </a:xfrm>
            <a:prstGeom prst="rect">
              <a:avLst/>
            </a:prstGeom>
          </p:spPr>
        </p:pic>
        <p:sp>
          <p:nvSpPr>
            <p:cNvPr id="29" name="テキスト ボックス 28"/>
            <p:cNvSpPr txBox="1"/>
            <p:nvPr/>
          </p:nvSpPr>
          <p:spPr>
            <a:xfrm>
              <a:off x="1024798" y="3852418"/>
              <a:ext cx="669964" cy="245154"/>
            </a:xfrm>
            <a:prstGeom prst="rect">
              <a:avLst/>
            </a:prstGeom>
            <a:noFill/>
            <a:ln>
              <a:noFill/>
            </a:ln>
          </p:spPr>
          <p:txBody>
            <a:bodyPr wrap="none" rtlCol="0">
              <a:spAutoFit/>
            </a:bodyPr>
            <a:lstStyle/>
            <a:p>
              <a:r>
                <a:rPr lang="ja-JP" altLang="en-US" sz="400" dirty="0" smtClean="0">
                  <a:solidFill>
                    <a:srgbClr val="FFFFFF"/>
                  </a:solidFill>
                  <a:latin typeface="Meiryo UI" panose="020B0604030504040204" pitchFamily="50" charset="-128"/>
                </a:rPr>
                <a:t>電子マネー</a:t>
              </a:r>
              <a:endParaRPr lang="ja-JP" altLang="en-US" sz="400" dirty="0">
                <a:solidFill>
                  <a:srgbClr val="FFFFFF"/>
                </a:solidFill>
                <a:latin typeface="Meiryo UI" panose="020B0604030504040204" pitchFamily="50" charset="-128"/>
              </a:endParaRPr>
            </a:p>
          </p:txBody>
        </p:sp>
        <p:pic>
          <p:nvPicPr>
            <p:cNvPr id="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36" t="48255" r="52143" b="43703"/>
            <a:stretch/>
          </p:blipFill>
          <p:spPr bwMode="auto">
            <a:xfrm>
              <a:off x="277476" y="3040230"/>
              <a:ext cx="664625" cy="210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図 30"/>
            <p:cNvPicPr>
              <a:picLocks noChangeAspect="1"/>
            </p:cNvPicPr>
            <p:nvPr/>
          </p:nvPicPr>
          <p:blipFill rotWithShape="1">
            <a:blip r:embed="rId5"/>
            <a:srcRect l="77436" b="63821"/>
            <a:stretch/>
          </p:blipFill>
          <p:spPr>
            <a:xfrm>
              <a:off x="1621382" y="2948785"/>
              <a:ext cx="172689" cy="132945"/>
            </a:xfrm>
            <a:prstGeom prst="rect">
              <a:avLst/>
            </a:prstGeom>
          </p:spPr>
        </p:pic>
        <p:pic>
          <p:nvPicPr>
            <p:cNvPr id="32" name="図 31"/>
            <p:cNvPicPr>
              <a:picLocks noChangeAspect="1"/>
            </p:cNvPicPr>
            <p:nvPr/>
          </p:nvPicPr>
          <p:blipFill rotWithShape="1">
            <a:blip r:embed="rId8"/>
            <a:srcRect l="20741" t="16460" r="56818" b="76947"/>
            <a:stretch/>
          </p:blipFill>
          <p:spPr>
            <a:xfrm>
              <a:off x="287142" y="3838153"/>
              <a:ext cx="527825" cy="240442"/>
            </a:xfrm>
            <a:prstGeom prst="rect">
              <a:avLst/>
            </a:prstGeom>
          </p:spPr>
        </p:pic>
        <p:sp>
          <p:nvSpPr>
            <p:cNvPr id="33" name="正方形/長方形 32"/>
            <p:cNvSpPr/>
            <p:nvPr/>
          </p:nvSpPr>
          <p:spPr>
            <a:xfrm>
              <a:off x="210410" y="2948785"/>
              <a:ext cx="814388" cy="3714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smtClean="0">
                <a:solidFill>
                  <a:srgbClr val="404040"/>
                </a:solidFill>
                <a:latin typeface="Meiryo UI" panose="020B0604030504040204" pitchFamily="50" charset="-128"/>
                <a:cs typeface="Meiryo UI" panose="020B0604030504040204" pitchFamily="50" charset="-128"/>
              </a:endParaRPr>
            </a:p>
          </p:txBody>
        </p:sp>
        <p:pic>
          <p:nvPicPr>
            <p:cNvPr id="34" name="図 33"/>
            <p:cNvPicPr/>
            <p:nvPr/>
          </p:nvPicPr>
          <p:blipFill rotWithShape="1">
            <a:blip r:embed="rId9"/>
            <a:srcRect l="5997" t="20036" r="10369" b="26058"/>
            <a:stretch/>
          </p:blipFill>
          <p:spPr>
            <a:xfrm>
              <a:off x="1048442" y="3416705"/>
              <a:ext cx="631065" cy="268525"/>
            </a:xfrm>
            <a:prstGeom prst="rect">
              <a:avLst/>
            </a:prstGeom>
          </p:spPr>
        </p:pic>
        <p:pic>
          <p:nvPicPr>
            <p:cNvPr id="35" name="図 5" descr="AH_A0038_030.wmf"/>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rot="18161294" flipH="1">
              <a:off x="685295" y="3113866"/>
              <a:ext cx="385296" cy="734031"/>
            </a:xfrm>
            <a:prstGeom prst="rect">
              <a:avLst/>
            </a:prstGeom>
            <a:noFill/>
            <a:ln w="9525">
              <a:noFill/>
              <a:miter lim="800000"/>
              <a:headEnd/>
              <a:tailEnd/>
            </a:ln>
          </p:spPr>
        </p:pic>
      </p:grpSp>
      <p:pic>
        <p:nvPicPr>
          <p:cNvPr id="36" name="図 35"/>
          <p:cNvPicPr>
            <a:picLocks noChangeAspect="1"/>
          </p:cNvPicPr>
          <p:nvPr/>
        </p:nvPicPr>
        <p:blipFill rotWithShape="1">
          <a:blip r:embed="rId2">
            <a:clrChange>
              <a:clrFrom>
                <a:srgbClr val="FFFFFF"/>
              </a:clrFrom>
              <a:clrTo>
                <a:srgbClr val="FFFFFF">
                  <a:alpha val="0"/>
                </a:srgbClr>
              </a:clrTo>
            </a:clrChange>
          </a:blip>
          <a:srcRect l="59547" t="14906" r="6086" b="41060"/>
          <a:stretch/>
        </p:blipFill>
        <p:spPr>
          <a:xfrm>
            <a:off x="5502148" y="1612984"/>
            <a:ext cx="1451430" cy="1473422"/>
          </a:xfrm>
          <a:prstGeom prst="rect">
            <a:avLst/>
          </a:prstGeom>
        </p:spPr>
      </p:pic>
      <p:sp>
        <p:nvSpPr>
          <p:cNvPr id="37" name="円/楕円 49"/>
          <p:cNvSpPr/>
          <p:nvPr/>
        </p:nvSpPr>
        <p:spPr>
          <a:xfrm>
            <a:off x="6115263" y="2066508"/>
            <a:ext cx="644512" cy="586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Ins="108000" rtlCol="0" anchor="ctr"/>
          <a:lstStyle/>
          <a:p>
            <a:pPr marL="0" marR="0" indent="0" algn="ctr" defTabSz="640080" rtl="0" eaLnBrk="1" fontAlgn="auto" latinLnBrk="0" hangingPunct="1">
              <a:lnSpc>
                <a:spcPct val="120000"/>
              </a:lnSpc>
              <a:spcBef>
                <a:spcPts val="0"/>
              </a:spcBef>
              <a:spcAft>
                <a:spcPts val="0"/>
              </a:spcAft>
              <a:buClrTx/>
              <a:buSzTx/>
              <a:buFontTx/>
              <a:buNone/>
              <a:tabLst/>
            </a:pPr>
            <a:endParaRPr kumimoji="1" lang="ja-JP" altLang="en-US" sz="1800" b="0" i="0" u="none" strike="noStrike" kern="1200" cap="none" spc="0" normalizeH="0" baseline="0" noProof="0" dirty="0" smtClean="0">
              <a:ln>
                <a:noFill/>
              </a:ln>
              <a:solidFill>
                <a:prstClr val="black">
                  <a:lumMod val="75000"/>
                  <a:lumOff val="25000"/>
                </a:prstClr>
              </a:solidFill>
              <a:effectLst/>
              <a:uLnTx/>
              <a:uFillTx/>
              <a:latin typeface="+mn-lt"/>
              <a:ea typeface="+mn-ea"/>
              <a:cs typeface="Century Gothic"/>
            </a:endParaRPr>
          </a:p>
        </p:txBody>
      </p:sp>
      <p:sp>
        <p:nvSpPr>
          <p:cNvPr id="38" name="右矢印 37"/>
          <p:cNvSpPr/>
          <p:nvPr/>
        </p:nvSpPr>
        <p:spPr>
          <a:xfrm>
            <a:off x="6966300" y="1874988"/>
            <a:ext cx="326809" cy="484632"/>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fontScale="92500" lnSpcReduction="20000"/>
          </a:bodyPr>
          <a:lstStyle/>
          <a:p>
            <a:pPr algn="ctr" defTabSz="742950"/>
            <a:endParaRPr kumimoji="1" lang="ja-JP" altLang="en-US" sz="1463" dirty="0">
              <a:solidFill>
                <a:srgbClr val="FFFFFF"/>
              </a:solidFill>
            </a:endParaRPr>
          </a:p>
        </p:txBody>
      </p:sp>
      <p:sp>
        <p:nvSpPr>
          <p:cNvPr id="39" name="線吹き出し 1 (枠付き) 38"/>
          <p:cNvSpPr/>
          <p:nvPr/>
        </p:nvSpPr>
        <p:spPr>
          <a:xfrm>
            <a:off x="5524954" y="3295946"/>
            <a:ext cx="3796599" cy="272093"/>
          </a:xfrm>
          <a:prstGeom prst="borderCallout1">
            <a:avLst>
              <a:gd name="adj1" fmla="val -245133"/>
              <a:gd name="adj2" fmla="val 28740"/>
              <a:gd name="adj3" fmla="val -1017"/>
              <a:gd name="adj4" fmla="val 41949"/>
            </a:avLst>
          </a:prstGeom>
          <a:noFill/>
          <a:ln>
            <a:solidFill>
              <a:srgbClr val="0F1C50"/>
            </a:solid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a:bodyPr>
          <a:lstStyle/>
          <a:p>
            <a:pPr algn="ctr"/>
            <a:r>
              <a:rPr kumimoji="1" lang="ja-JP" altLang="en-US" sz="1200" dirty="0" smtClean="0">
                <a:solidFill>
                  <a:schemeClr val="tx1"/>
                </a:solidFill>
              </a:rPr>
              <a:t>営業</a:t>
            </a:r>
            <a:r>
              <a:rPr kumimoji="1" lang="ja-JP" altLang="en-US" sz="1200" dirty="0">
                <a:solidFill>
                  <a:schemeClr val="tx1"/>
                </a:solidFill>
              </a:rPr>
              <a:t>終了後は</a:t>
            </a:r>
            <a:r>
              <a:rPr kumimoji="1" lang="en-US" altLang="ja-JP" sz="1200" dirty="0">
                <a:solidFill>
                  <a:schemeClr val="tx1"/>
                </a:solidFill>
              </a:rPr>
              <a:t>3</a:t>
            </a:r>
            <a:r>
              <a:rPr kumimoji="1" lang="ja-JP" altLang="en-US" sz="1200" dirty="0">
                <a:solidFill>
                  <a:schemeClr val="tx1"/>
                </a:solidFill>
              </a:rPr>
              <a:t>秒</a:t>
            </a:r>
            <a:r>
              <a:rPr kumimoji="1" lang="ja-JP" altLang="en-US" sz="1200" dirty="0" smtClean="0">
                <a:solidFill>
                  <a:schemeClr val="tx1"/>
                </a:solidFill>
              </a:rPr>
              <a:t>以上</a:t>
            </a:r>
            <a:r>
              <a:rPr lang="ja-JP" altLang="en-US" sz="1200" dirty="0" smtClean="0">
                <a:solidFill>
                  <a:schemeClr val="tx1"/>
                </a:solidFill>
              </a:rPr>
              <a:t>押して</a:t>
            </a:r>
            <a:r>
              <a:rPr lang="ja-JP" altLang="en-US" sz="1200" dirty="0">
                <a:solidFill>
                  <a:schemeClr val="tx1"/>
                </a:solidFill>
              </a:rPr>
              <a:t>、メニューの電源</a:t>
            </a:r>
            <a:r>
              <a:rPr lang="en-US" altLang="ja-JP" sz="1200" dirty="0" smtClean="0">
                <a:solidFill>
                  <a:schemeClr val="tx1"/>
                </a:solidFill>
              </a:rPr>
              <a:t>OFF</a:t>
            </a:r>
            <a:endParaRPr kumimoji="1" lang="ja-JP" altLang="en-US" sz="1200" dirty="0">
              <a:solidFill>
                <a:schemeClr val="tx1"/>
              </a:solidFill>
            </a:endParaRPr>
          </a:p>
        </p:txBody>
      </p:sp>
      <p:sp>
        <p:nvSpPr>
          <p:cNvPr id="2" name="テキスト プレースホルダー 1"/>
          <p:cNvSpPr>
            <a:spLocks noGrp="1"/>
          </p:cNvSpPr>
          <p:nvPr>
            <p:ph type="body" sz="quarter" idx="10"/>
          </p:nvPr>
        </p:nvSpPr>
        <p:spPr>
          <a:xfrm>
            <a:off x="436790" y="908050"/>
            <a:ext cx="9029475" cy="1705247"/>
          </a:xfrm>
        </p:spPr>
        <p:txBody>
          <a:bodyPr/>
          <a:lstStyle/>
          <a:p>
            <a:r>
              <a:rPr lang="ja-JP" altLang="en-US" dirty="0" smtClean="0"/>
              <a:t>ハードウェアの主な操作は以下のとおりです。</a:t>
            </a:r>
            <a:endParaRPr kumimoji="1" lang="ja-JP" altLang="en-US" dirty="0"/>
          </a:p>
        </p:txBody>
      </p:sp>
      <p:sp>
        <p:nvSpPr>
          <p:cNvPr id="41" name="線吹き出し 1 (枠付き) 40"/>
          <p:cNvSpPr/>
          <p:nvPr/>
        </p:nvSpPr>
        <p:spPr>
          <a:xfrm>
            <a:off x="839336" y="3323844"/>
            <a:ext cx="3796599" cy="272093"/>
          </a:xfrm>
          <a:prstGeom prst="borderCallout1">
            <a:avLst>
              <a:gd name="adj1" fmla="val -248396"/>
              <a:gd name="adj2" fmla="val 47447"/>
              <a:gd name="adj3" fmla="val -1017"/>
              <a:gd name="adj4" fmla="val 59954"/>
            </a:avLst>
          </a:prstGeom>
          <a:noFill/>
          <a:ln>
            <a:solidFill>
              <a:srgbClr val="0F1C50"/>
            </a:solid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a:bodyPr>
          <a:lstStyle/>
          <a:p>
            <a:pPr algn="ctr"/>
            <a:r>
              <a:rPr lang="ja-JP" altLang="en-US" sz="1200" dirty="0">
                <a:solidFill>
                  <a:schemeClr val="tx1"/>
                </a:solidFill>
                <a:latin typeface="Meiryo UI" pitchFamily="50" charset="-128"/>
                <a:ea typeface="Meiryo UI" pitchFamily="50" charset="-128"/>
                <a:cs typeface="Meiryo UI" pitchFamily="50" charset="-128"/>
              </a:rPr>
              <a:t>開店前に</a:t>
            </a:r>
            <a:r>
              <a:rPr lang="en-US" altLang="ja-JP" sz="1200" dirty="0">
                <a:solidFill>
                  <a:schemeClr val="tx1"/>
                </a:solidFill>
                <a:latin typeface="Meiryo UI" pitchFamily="50" charset="-128"/>
                <a:ea typeface="Meiryo UI" pitchFamily="50" charset="-128"/>
                <a:cs typeface="Meiryo UI" pitchFamily="50" charset="-128"/>
              </a:rPr>
              <a:t>”</a:t>
            </a:r>
            <a:r>
              <a:rPr lang="ja-JP" altLang="en-US" sz="1200" dirty="0">
                <a:solidFill>
                  <a:schemeClr val="tx1"/>
                </a:solidFill>
                <a:latin typeface="Meiryo UI" pitchFamily="50" charset="-128"/>
                <a:ea typeface="Meiryo UI" pitchFamily="50" charset="-128"/>
                <a:cs typeface="Meiryo UI" pitchFamily="50" charset="-128"/>
              </a:rPr>
              <a:t>長押し“で電源</a:t>
            </a:r>
            <a:r>
              <a:rPr lang="en-US" altLang="ja-JP" sz="1200" dirty="0">
                <a:solidFill>
                  <a:schemeClr val="tx1"/>
                </a:solidFill>
                <a:latin typeface="Meiryo UI" pitchFamily="50" charset="-128"/>
                <a:ea typeface="Meiryo UI" pitchFamily="50" charset="-128"/>
                <a:cs typeface="Meiryo UI" pitchFamily="50" charset="-128"/>
              </a:rPr>
              <a:t>ON</a:t>
            </a:r>
            <a:endParaRPr kumimoji="1" lang="en-US" altLang="ja-JP" sz="1200" dirty="0">
              <a:solidFill>
                <a:schemeClr val="tx1"/>
              </a:solidFill>
              <a:latin typeface="Meiryo UI" pitchFamily="50" charset="-128"/>
              <a:ea typeface="Meiryo UI" pitchFamily="50" charset="-128"/>
              <a:cs typeface="Meiryo UI" pitchFamily="50" charset="-128"/>
            </a:endParaRPr>
          </a:p>
        </p:txBody>
      </p:sp>
      <p:sp>
        <p:nvSpPr>
          <p:cNvPr id="45" name="テキスト ボックス 44"/>
          <p:cNvSpPr txBox="1"/>
          <p:nvPr/>
        </p:nvSpPr>
        <p:spPr>
          <a:xfrm>
            <a:off x="721618" y="4452719"/>
            <a:ext cx="1154931" cy="264111"/>
          </a:xfrm>
          <a:prstGeom prst="rect">
            <a:avLst/>
          </a:prstGeom>
          <a:noFill/>
        </p:spPr>
        <p:txBody>
          <a:bodyPr wrap="none" rtlCol="0">
            <a:normAutofit/>
          </a:bodyPr>
          <a:lstStyle/>
          <a:p>
            <a:r>
              <a:rPr kumimoji="1" lang="ja-JP" altLang="en-US" sz="1100" dirty="0" smtClean="0">
                <a:latin typeface="+mn-ea"/>
              </a:rPr>
              <a:t>テナント設置状態</a:t>
            </a:r>
          </a:p>
        </p:txBody>
      </p:sp>
      <p:pic>
        <p:nvPicPr>
          <p:cNvPr id="47" name="図 46"/>
          <p:cNvPicPr>
            <a:picLocks noChangeAspect="1"/>
          </p:cNvPicPr>
          <p:nvPr/>
        </p:nvPicPr>
        <p:blipFill rotWithShape="1">
          <a:blip r:embed="rId11">
            <a:extLst>
              <a:ext uri="{28A0092B-C50C-407E-A947-70E740481C1C}">
                <a14:useLocalDpi xmlns:a14="http://schemas.microsoft.com/office/drawing/2010/main" val="0"/>
              </a:ext>
            </a:extLst>
          </a:blip>
          <a:srcRect l="11993" t="12022" r="16942" b="4309"/>
          <a:stretch/>
        </p:blipFill>
        <p:spPr>
          <a:xfrm>
            <a:off x="2332075" y="4112021"/>
            <a:ext cx="1312364" cy="2061086"/>
          </a:xfrm>
          <a:prstGeom prst="rect">
            <a:avLst/>
          </a:prstGeom>
        </p:spPr>
      </p:pic>
      <p:sp>
        <p:nvSpPr>
          <p:cNvPr id="48" name="テキスト ボックス 47"/>
          <p:cNvSpPr txBox="1"/>
          <p:nvPr/>
        </p:nvSpPr>
        <p:spPr>
          <a:xfrm>
            <a:off x="139903" y="3672152"/>
            <a:ext cx="9623250" cy="276999"/>
          </a:xfrm>
          <a:prstGeom prst="rect">
            <a:avLst/>
          </a:prstGeom>
          <a:solidFill>
            <a:schemeClr val="accent2">
              <a:lumMod val="20000"/>
              <a:lumOff val="80000"/>
            </a:schemeClr>
          </a:solidFill>
        </p:spPr>
        <p:txBody>
          <a:bodyPr wrap="square" rtlCol="0">
            <a:spAutoFit/>
          </a:bodyPr>
          <a:lstStyle/>
          <a:p>
            <a:r>
              <a:rPr kumimoji="1" lang="ja-JP" altLang="en-US" sz="1200" dirty="0" smtClean="0">
                <a:latin typeface="Meiryo UI" panose="020B0604030504040204" pitchFamily="50" charset="-128"/>
                <a:ea typeface="Meiryo UI" panose="020B0604030504040204" pitchFamily="50" charset="-128"/>
              </a:rPr>
              <a:t>端末操作、利用時</a:t>
            </a:r>
            <a:endParaRPr kumimoji="1" lang="en-US" altLang="ja-JP" sz="1200" dirty="0" smtClean="0">
              <a:latin typeface="Meiryo UI" panose="020B0604030504040204" pitchFamily="50" charset="-128"/>
              <a:ea typeface="Meiryo UI" panose="020B0604030504040204" pitchFamily="50" charset="-128"/>
            </a:endParaRPr>
          </a:p>
        </p:txBody>
      </p:sp>
      <p:pic>
        <p:nvPicPr>
          <p:cNvPr id="49" name="図 48"/>
          <p:cNvPicPr>
            <a:picLocks noChangeAspect="1"/>
          </p:cNvPicPr>
          <p:nvPr/>
        </p:nvPicPr>
        <p:blipFill rotWithShape="1">
          <a:blip r:embed="rId12">
            <a:extLst>
              <a:ext uri="{28A0092B-C50C-407E-A947-70E740481C1C}">
                <a14:useLocalDpi xmlns:a14="http://schemas.microsoft.com/office/drawing/2010/main" val="0"/>
              </a:ext>
            </a:extLst>
          </a:blip>
          <a:srcRect l="29159" r="28947"/>
          <a:stretch/>
        </p:blipFill>
        <p:spPr>
          <a:xfrm>
            <a:off x="631436" y="4673231"/>
            <a:ext cx="1277396" cy="1367262"/>
          </a:xfrm>
          <a:prstGeom prst="rect">
            <a:avLst/>
          </a:prstGeom>
        </p:spPr>
      </p:pic>
      <p:sp>
        <p:nvSpPr>
          <p:cNvPr id="50" name="線吹き出し 1 (枠付き) 49"/>
          <p:cNvSpPr/>
          <p:nvPr/>
        </p:nvSpPr>
        <p:spPr>
          <a:xfrm>
            <a:off x="537612" y="6054127"/>
            <a:ext cx="3796599" cy="272093"/>
          </a:xfrm>
          <a:prstGeom prst="borderCallout1">
            <a:avLst>
              <a:gd name="adj1" fmla="val -160301"/>
              <a:gd name="adj2" fmla="val 77610"/>
              <a:gd name="adj3" fmla="val -10805"/>
              <a:gd name="adj4" fmla="val 95262"/>
            </a:avLst>
          </a:prstGeom>
          <a:solidFill>
            <a:schemeClr val="bg1"/>
          </a:solidFill>
          <a:ln>
            <a:solidFill>
              <a:srgbClr val="0F1C50"/>
            </a:solid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fontScale="85000" lnSpcReduction="10000"/>
          </a:bodyPr>
          <a:lstStyle/>
          <a:p>
            <a:pPr algn="ctr"/>
            <a:r>
              <a:rPr lang="ja-JP" altLang="en-US" sz="1200" dirty="0">
                <a:solidFill>
                  <a:schemeClr val="tx1"/>
                </a:solidFill>
                <a:latin typeface="+mn-ea"/>
              </a:rPr>
              <a:t>設置</a:t>
            </a:r>
            <a:r>
              <a:rPr kumimoji="1" lang="ja-JP" altLang="en-US" sz="1200" dirty="0">
                <a:solidFill>
                  <a:schemeClr val="tx1"/>
                </a:solidFill>
                <a:latin typeface="+mn-ea"/>
              </a:rPr>
              <a:t>環境や決済種別に応じて</a:t>
            </a:r>
            <a:r>
              <a:rPr kumimoji="1" lang="ja-JP" altLang="en-US" sz="1200" dirty="0" smtClean="0">
                <a:solidFill>
                  <a:schemeClr val="tx1"/>
                </a:solidFill>
                <a:latin typeface="+mn-ea"/>
              </a:rPr>
              <a:t>、端末機</a:t>
            </a:r>
            <a:r>
              <a:rPr kumimoji="1" lang="ja-JP" altLang="en-US" sz="1200" dirty="0">
                <a:solidFill>
                  <a:schemeClr val="tx1"/>
                </a:solidFill>
                <a:latin typeface="+mn-ea"/>
              </a:rPr>
              <a:t>本体を外してご使用ください</a:t>
            </a:r>
            <a:endParaRPr kumimoji="1" lang="ja-JP" altLang="en-US" sz="1200" dirty="0">
              <a:solidFill>
                <a:schemeClr val="tx1"/>
              </a:solidFill>
            </a:endParaRPr>
          </a:p>
        </p:txBody>
      </p:sp>
      <p:sp>
        <p:nvSpPr>
          <p:cNvPr id="51" name="右矢印 50"/>
          <p:cNvSpPr/>
          <p:nvPr/>
        </p:nvSpPr>
        <p:spPr>
          <a:xfrm>
            <a:off x="1843274" y="4977541"/>
            <a:ext cx="326809" cy="484632"/>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270" tIns="35100" rIns="68270" bIns="34135" rtlCol="0" anchor="ctr">
            <a:normAutofit fontScale="92500" lnSpcReduction="20000"/>
          </a:bodyPr>
          <a:lstStyle/>
          <a:p>
            <a:pPr algn="ctr" defTabSz="742950"/>
            <a:endParaRPr kumimoji="1" lang="ja-JP" altLang="en-US" sz="1463" dirty="0">
              <a:solidFill>
                <a:srgbClr val="FFFFFF"/>
              </a:solidFill>
            </a:endParaRPr>
          </a:p>
        </p:txBody>
      </p:sp>
      <p:graphicFrame>
        <p:nvGraphicFramePr>
          <p:cNvPr id="3" name="表 2"/>
          <p:cNvGraphicFramePr>
            <a:graphicFrameLocks noGrp="1"/>
          </p:cNvGraphicFramePr>
          <p:nvPr>
            <p:extLst/>
          </p:nvPr>
        </p:nvGraphicFramePr>
        <p:xfrm>
          <a:off x="4524832" y="4010038"/>
          <a:ext cx="5238322" cy="2316480"/>
        </p:xfrm>
        <a:graphic>
          <a:graphicData uri="http://schemas.openxmlformats.org/drawingml/2006/table">
            <a:tbl>
              <a:tblPr firstRow="1" bandRow="1">
                <a:tableStyleId>{5C22544A-7EE6-4342-B048-85BDC9FD1C3A}</a:tableStyleId>
              </a:tblPr>
              <a:tblGrid>
                <a:gridCol w="2619161">
                  <a:extLst>
                    <a:ext uri="{9D8B030D-6E8A-4147-A177-3AD203B41FA5}">
                      <a16:colId xmlns:a16="http://schemas.microsoft.com/office/drawing/2014/main" val="373915974"/>
                    </a:ext>
                  </a:extLst>
                </a:gridCol>
                <a:gridCol w="2619161">
                  <a:extLst>
                    <a:ext uri="{9D8B030D-6E8A-4147-A177-3AD203B41FA5}">
                      <a16:colId xmlns:a16="http://schemas.microsoft.com/office/drawing/2014/main" val="4211995406"/>
                    </a:ext>
                  </a:extLst>
                </a:gridCol>
              </a:tblGrid>
              <a:tr h="128296">
                <a:tc>
                  <a:txBody>
                    <a:bodyPr/>
                    <a:lstStyle/>
                    <a:p>
                      <a:pPr algn="ctr"/>
                      <a:r>
                        <a:rPr kumimoji="1" lang="ja-JP" altLang="en-US" sz="1000" dirty="0" smtClean="0">
                          <a:solidFill>
                            <a:schemeClr val="accent1">
                              <a:lumMod val="50000"/>
                            </a:schemeClr>
                          </a:solidFill>
                          <a:latin typeface="+mn-ea"/>
                        </a:rPr>
                        <a:t>テナント</a:t>
                      </a:r>
                      <a:r>
                        <a:rPr lang="ja-JP" altLang="en-US" sz="1000" dirty="0" smtClean="0">
                          <a:solidFill>
                            <a:schemeClr val="accent1">
                              <a:lumMod val="50000"/>
                            </a:schemeClr>
                          </a:solidFill>
                          <a:latin typeface="+mn-ea"/>
                        </a:rPr>
                        <a:t>操作</a:t>
                      </a:r>
                      <a:endParaRPr lang="en-US" altLang="ja-JP" sz="1000" dirty="0" smtClean="0">
                        <a:solidFill>
                          <a:schemeClr val="accent1">
                            <a:lumMod val="50000"/>
                          </a:schemeClr>
                        </a:solidFill>
                        <a:latin typeface="+mn-ea"/>
                      </a:endParaRPr>
                    </a:p>
                    <a:p>
                      <a:pPr algn="ctr"/>
                      <a:r>
                        <a:rPr kumimoji="1" lang="ja-JP" altLang="en-US" sz="1000" dirty="0" smtClean="0">
                          <a:solidFill>
                            <a:schemeClr val="accent1">
                              <a:lumMod val="50000"/>
                            </a:schemeClr>
                          </a:solidFill>
                          <a:latin typeface="+mn-ea"/>
                        </a:rPr>
                        <a:t>業務選択、金額入力など</a:t>
                      </a:r>
                    </a:p>
                  </a:txBody>
                  <a:tcPr/>
                </a:tc>
                <a:tc>
                  <a:txBody>
                    <a:bodyPr/>
                    <a:lstStyle/>
                    <a:p>
                      <a:pPr algn="ctr"/>
                      <a:r>
                        <a:rPr lang="ja-JP" altLang="en-US" sz="1000" dirty="0" smtClean="0">
                          <a:solidFill>
                            <a:schemeClr val="accent1">
                              <a:lumMod val="50000"/>
                            </a:schemeClr>
                          </a:solidFill>
                        </a:rPr>
                        <a:t>お客様操作</a:t>
                      </a:r>
                      <a:endParaRPr lang="en-US" altLang="ja-JP" sz="1000" dirty="0" smtClean="0">
                        <a:solidFill>
                          <a:schemeClr val="accent1">
                            <a:lumMod val="50000"/>
                          </a:schemeClr>
                        </a:solidFill>
                      </a:endParaRPr>
                    </a:p>
                    <a:p>
                      <a:pPr algn="ctr"/>
                      <a:r>
                        <a:rPr lang="ja-JP" altLang="en-US" sz="1000" dirty="0" smtClean="0">
                          <a:solidFill>
                            <a:schemeClr val="accent1">
                              <a:lumMod val="50000"/>
                            </a:schemeClr>
                          </a:solidFill>
                        </a:rPr>
                        <a:t>電子サイン、暗証番号入力</a:t>
                      </a:r>
                      <a:r>
                        <a:rPr kumimoji="1" lang="ja-JP" altLang="en-US" sz="1000" dirty="0" smtClean="0">
                          <a:solidFill>
                            <a:schemeClr val="accent1">
                              <a:lumMod val="50000"/>
                            </a:schemeClr>
                          </a:solidFill>
                        </a:rPr>
                        <a:t>など</a:t>
                      </a:r>
                    </a:p>
                  </a:txBody>
                  <a:tcPr/>
                </a:tc>
                <a:extLst>
                  <a:ext uri="{0D108BD9-81ED-4DB2-BD59-A6C34878D82A}">
                    <a16:rowId xmlns:a16="http://schemas.microsoft.com/office/drawing/2014/main" val="2972209626"/>
                  </a:ext>
                </a:extLst>
              </a:tr>
              <a:tr h="128296">
                <a:tc>
                  <a:txBody>
                    <a:bodyPr/>
                    <a:lstStyle/>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en-US" altLang="ja-JP" sz="1000" dirty="0" smtClean="0"/>
                    </a:p>
                    <a:p>
                      <a:endParaRPr kumimoji="1" lang="ja-JP" altLang="en-US" sz="1000" dirty="0"/>
                    </a:p>
                  </a:txBody>
                  <a:tcPr/>
                </a:tc>
                <a:tc>
                  <a:txBody>
                    <a:bodyPr/>
                    <a:lstStyle/>
                    <a:p>
                      <a:endParaRPr kumimoji="1" lang="ja-JP" altLang="en-US" sz="1000" dirty="0"/>
                    </a:p>
                  </a:txBody>
                  <a:tcPr/>
                </a:tc>
                <a:extLst>
                  <a:ext uri="{0D108BD9-81ED-4DB2-BD59-A6C34878D82A}">
                    <a16:rowId xmlns:a16="http://schemas.microsoft.com/office/drawing/2014/main" val="3195758452"/>
                  </a:ext>
                </a:extLst>
              </a:tr>
            </a:tbl>
          </a:graphicData>
        </a:graphic>
      </p:graphicFrame>
      <p:pic>
        <p:nvPicPr>
          <p:cNvPr id="7" name="図 6"/>
          <p:cNvPicPr>
            <a:picLocks noChangeAspect="1"/>
          </p:cNvPicPr>
          <p:nvPr/>
        </p:nvPicPr>
        <p:blipFill>
          <a:blip r:embed="rId13"/>
          <a:stretch>
            <a:fillRect/>
          </a:stretch>
        </p:blipFill>
        <p:spPr>
          <a:xfrm>
            <a:off x="5214604" y="4522653"/>
            <a:ext cx="1163736" cy="1779622"/>
          </a:xfrm>
          <a:prstGeom prst="rect">
            <a:avLst/>
          </a:prstGeom>
        </p:spPr>
      </p:pic>
      <p:pic>
        <p:nvPicPr>
          <p:cNvPr id="8" name="図 7"/>
          <p:cNvPicPr>
            <a:picLocks noChangeAspect="1"/>
          </p:cNvPicPr>
          <p:nvPr/>
        </p:nvPicPr>
        <p:blipFill>
          <a:blip r:embed="rId14"/>
          <a:stretch>
            <a:fillRect/>
          </a:stretch>
        </p:blipFill>
        <p:spPr>
          <a:xfrm>
            <a:off x="7466121" y="4593789"/>
            <a:ext cx="1864310" cy="1881612"/>
          </a:xfrm>
          <a:prstGeom prst="rect">
            <a:avLst/>
          </a:prstGeom>
        </p:spPr>
      </p:pic>
    </p:spTree>
    <p:extLst>
      <p:ext uri="{BB962C8B-B14F-4D97-AF65-F5344CB8AC3E}">
        <p14:creationId xmlns:p14="http://schemas.microsoft.com/office/powerpoint/2010/main" val="354190566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lang="ja-JP" altLang="en-US" dirty="0">
                <a:cs typeface="Meiryo UI" pitchFamily="50" charset="-128"/>
              </a:rPr>
              <a:t>本体の電源を入れ、</a:t>
            </a:r>
            <a:r>
              <a:rPr lang="en-US" altLang="ja-JP" dirty="0">
                <a:cs typeface="Meiryo UI" pitchFamily="50" charset="-128"/>
              </a:rPr>
              <a:t>Arch</a:t>
            </a:r>
            <a:r>
              <a:rPr lang="ja-JP" altLang="en-US" dirty="0">
                <a:cs typeface="Meiryo UI" pitchFamily="50" charset="-128"/>
              </a:rPr>
              <a:t>アプリ起動後メインメニューが表示されます</a:t>
            </a:r>
            <a:r>
              <a:rPr lang="ja-JP" altLang="en-US" dirty="0" smtClean="0">
                <a:cs typeface="Meiryo UI" pitchFamily="50" charset="-128"/>
              </a:rPr>
              <a:t>。メインメニュー</a:t>
            </a:r>
            <a:r>
              <a:rPr lang="ja-JP" altLang="en-US" dirty="0">
                <a:cs typeface="Meiryo UI" pitchFamily="50" charset="-128"/>
              </a:rPr>
              <a:t>では出店者様がご利用になれる機能が端末画面に業務メニューとして表示されます</a:t>
            </a:r>
            <a:r>
              <a:rPr lang="ja-JP" altLang="en-US" dirty="0" smtClean="0">
                <a:cs typeface="Meiryo UI" pitchFamily="50" charset="-128"/>
              </a:rPr>
              <a:t>。</a:t>
            </a:r>
            <a:endParaRPr lang="en-US" altLang="ja-JP" dirty="0" smtClean="0">
              <a:cs typeface="Meiryo UI" pitchFamily="50" charset="-128"/>
            </a:endParaRPr>
          </a:p>
          <a:p>
            <a:pPr marL="342900" indent="-342900">
              <a:buFont typeface="Wingdings" panose="05000000000000000000" pitchFamily="2" charset="2"/>
              <a:buChar char="ü"/>
            </a:pPr>
            <a:r>
              <a:rPr lang="ja-JP" altLang="en-US" dirty="0" smtClean="0">
                <a:cs typeface="Meiryo UI" pitchFamily="50" charset="-128"/>
              </a:rPr>
              <a:t>業務の配置（順番）はアレンジ可能</a:t>
            </a:r>
            <a:endParaRPr lang="en-US" altLang="ja-JP" dirty="0" smtClean="0">
              <a:cs typeface="Meiryo UI" pitchFamily="50" charset="-128"/>
            </a:endParaRPr>
          </a:p>
          <a:p>
            <a:pPr marL="342900" indent="-342900">
              <a:buFont typeface="Wingdings" panose="05000000000000000000" pitchFamily="2" charset="2"/>
              <a:buChar char="ü"/>
            </a:pPr>
            <a:r>
              <a:rPr lang="ja-JP" altLang="en-US" dirty="0" smtClean="0">
                <a:cs typeface="Meiryo UI" pitchFamily="50" charset="-128"/>
              </a:rPr>
              <a:t>複数</a:t>
            </a:r>
            <a:r>
              <a:rPr lang="ja-JP" altLang="en-US" dirty="0">
                <a:cs typeface="Meiryo UI" pitchFamily="50" charset="-128"/>
              </a:rPr>
              <a:t>業務</a:t>
            </a:r>
            <a:r>
              <a:rPr lang="ja-JP" altLang="en-US" dirty="0" smtClean="0">
                <a:cs typeface="Meiryo UI" pitchFamily="50" charset="-128"/>
              </a:rPr>
              <a:t>をグルーピングすることが可能</a:t>
            </a:r>
            <a:endParaRPr lang="en-US" altLang="ja-JP" dirty="0">
              <a:cs typeface="Meiryo UI" pitchFamily="50" charset="-128"/>
            </a:endParaRPr>
          </a:p>
        </p:txBody>
      </p:sp>
      <p:grpSp>
        <p:nvGrpSpPr>
          <p:cNvPr id="3" name="グループ化 2"/>
          <p:cNvGrpSpPr/>
          <p:nvPr/>
        </p:nvGrpSpPr>
        <p:grpSpPr>
          <a:xfrm>
            <a:off x="6387811" y="1778000"/>
            <a:ext cx="2600099" cy="4683810"/>
            <a:chOff x="6099401" y="1203594"/>
            <a:chExt cx="3064438" cy="5309016"/>
          </a:xfrm>
        </p:grpSpPr>
        <p:pic>
          <p:nvPicPr>
            <p:cNvPr id="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401" y="1203594"/>
              <a:ext cx="3064438" cy="5210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円/楕円 8"/>
            <p:cNvSpPr/>
            <p:nvPr/>
          </p:nvSpPr>
          <p:spPr>
            <a:xfrm>
              <a:off x="6726011" y="5935185"/>
              <a:ext cx="540000" cy="5400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円/楕円 9"/>
            <p:cNvSpPr/>
            <p:nvPr/>
          </p:nvSpPr>
          <p:spPr>
            <a:xfrm>
              <a:off x="7352621" y="5904432"/>
              <a:ext cx="540000" cy="5400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円/楕円 10"/>
            <p:cNvSpPr/>
            <p:nvPr/>
          </p:nvSpPr>
          <p:spPr>
            <a:xfrm>
              <a:off x="8623839" y="5972610"/>
              <a:ext cx="540000" cy="5400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6" name="図 85"/>
            <p:cNvPicPr>
              <a:picLocks noChangeAspect="1"/>
            </p:cNvPicPr>
            <p:nvPr/>
          </p:nvPicPr>
          <p:blipFill rotWithShape="1">
            <a:blip r:embed="rId3"/>
            <a:srcRect l="2661" t="22048" r="22383" b="27591"/>
            <a:stretch/>
          </p:blipFill>
          <p:spPr>
            <a:xfrm>
              <a:off x="7684235" y="2115430"/>
              <a:ext cx="1133341" cy="412124"/>
            </a:xfrm>
            <a:prstGeom prst="rect">
              <a:avLst/>
            </a:prstGeom>
          </p:spPr>
        </p:pic>
        <p:pic>
          <p:nvPicPr>
            <p:cNvPr id="87" name="図 86"/>
            <p:cNvPicPr>
              <a:picLocks noChangeAspect="1"/>
            </p:cNvPicPr>
            <p:nvPr/>
          </p:nvPicPr>
          <p:blipFill rotWithShape="1">
            <a:blip r:embed="rId4"/>
            <a:srcRect l="7875" t="20826" r="10881" b="19800"/>
            <a:stretch/>
          </p:blipFill>
          <p:spPr>
            <a:xfrm>
              <a:off x="6285720" y="2866457"/>
              <a:ext cx="1197736" cy="476518"/>
            </a:xfrm>
            <a:prstGeom prst="rect">
              <a:avLst/>
            </a:prstGeom>
          </p:spPr>
        </p:pic>
        <p:pic>
          <p:nvPicPr>
            <p:cNvPr id="88" name="図 87"/>
            <p:cNvPicPr>
              <a:picLocks noChangeAspect="1"/>
            </p:cNvPicPr>
            <p:nvPr/>
          </p:nvPicPr>
          <p:blipFill rotWithShape="1">
            <a:blip r:embed="rId5"/>
            <a:srcRect l="7576" t="18549" r="5739" b="13904"/>
            <a:stretch/>
          </p:blipFill>
          <p:spPr>
            <a:xfrm>
              <a:off x="7720748" y="3702272"/>
              <a:ext cx="1275009" cy="528034"/>
            </a:xfrm>
            <a:prstGeom prst="rect">
              <a:avLst/>
            </a:prstGeom>
          </p:spPr>
        </p:pic>
        <p:sp>
          <p:nvSpPr>
            <p:cNvPr id="89" name="テキスト ボックス 88"/>
            <p:cNvSpPr txBox="1"/>
            <p:nvPr/>
          </p:nvSpPr>
          <p:spPr>
            <a:xfrm>
              <a:off x="7789345" y="3761546"/>
              <a:ext cx="803425" cy="261610"/>
            </a:xfrm>
            <a:prstGeom prst="rect">
              <a:avLst/>
            </a:prstGeom>
            <a:noFill/>
            <a:ln>
              <a:noFill/>
            </a:ln>
          </p:spPr>
          <p:txBody>
            <a:bodyPr wrap="none" rtlCol="0">
              <a:spAutoFit/>
            </a:bodyPr>
            <a:lstStyle/>
            <a:p>
              <a:r>
                <a:rPr kumimoji="1" lang="ja-JP" altLang="en-US" sz="1100" dirty="0" smtClean="0">
                  <a:solidFill>
                    <a:schemeClr val="bg1"/>
                  </a:solidFill>
                  <a:latin typeface="Meiryo UI" panose="020B0604030504040204" pitchFamily="50" charset="-128"/>
                  <a:ea typeface="Meiryo UI" panose="020B0604030504040204" pitchFamily="50" charset="-128"/>
                </a:rPr>
                <a:t>電子マネー</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pic>
          <p:nvPicPr>
            <p:cNvPr id="9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36" t="48255" r="52143" b="43703"/>
            <a:stretch/>
          </p:blipFill>
          <p:spPr bwMode="auto">
            <a:xfrm>
              <a:off x="6282382" y="2118347"/>
              <a:ext cx="1296145"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図 91"/>
            <p:cNvPicPr>
              <a:picLocks noChangeAspect="1"/>
            </p:cNvPicPr>
            <p:nvPr/>
          </p:nvPicPr>
          <p:blipFill rotWithShape="1">
            <a:blip r:embed="rId6"/>
            <a:srcRect l="4546" t="15257" r="56818" b="75018"/>
            <a:stretch/>
          </p:blipFill>
          <p:spPr>
            <a:xfrm>
              <a:off x="6282382" y="3779438"/>
              <a:ext cx="1224136" cy="504056"/>
            </a:xfrm>
            <a:prstGeom prst="rect">
              <a:avLst/>
            </a:prstGeom>
          </p:spPr>
        </p:pic>
        <p:grpSp>
          <p:nvGrpSpPr>
            <p:cNvPr id="93" name="グループ化 92"/>
            <p:cNvGrpSpPr/>
            <p:nvPr/>
          </p:nvGrpSpPr>
          <p:grpSpPr>
            <a:xfrm>
              <a:off x="6203321" y="3536388"/>
              <a:ext cx="1419805" cy="756000"/>
              <a:chOff x="1219991" y="1633939"/>
              <a:chExt cx="1419805" cy="756000"/>
            </a:xfrm>
          </p:grpSpPr>
          <p:pic>
            <p:nvPicPr>
              <p:cNvPr id="94" name="図 93"/>
              <p:cNvPicPr>
                <a:picLocks noChangeAspect="1"/>
              </p:cNvPicPr>
              <p:nvPr/>
            </p:nvPicPr>
            <p:blipFill>
              <a:blip r:embed="rId5"/>
              <a:stretch>
                <a:fillRect/>
              </a:stretch>
            </p:blipFill>
            <p:spPr>
              <a:xfrm>
                <a:off x="1219991" y="1633939"/>
                <a:ext cx="1419805" cy="756000"/>
              </a:xfrm>
              <a:prstGeom prst="rect">
                <a:avLst/>
              </a:prstGeom>
            </p:spPr>
          </p:pic>
          <p:sp>
            <p:nvSpPr>
              <p:cNvPr id="95" name="テキスト ボックス 94"/>
              <p:cNvSpPr txBox="1"/>
              <p:nvPr/>
            </p:nvSpPr>
            <p:spPr>
              <a:xfrm>
                <a:off x="1256821" y="1870575"/>
                <a:ext cx="686406" cy="261610"/>
              </a:xfrm>
              <a:prstGeom prst="rect">
                <a:avLst/>
              </a:prstGeom>
              <a:noFill/>
            </p:spPr>
            <p:txBody>
              <a:bodyPr wrap="none" rtlCol="0">
                <a:spAutoFit/>
              </a:bodyPr>
              <a:lstStyle/>
              <a:p>
                <a:r>
                  <a:rPr kumimoji="1" lang="ja-JP" altLang="en-US" sz="1100" dirty="0" smtClean="0">
                    <a:solidFill>
                      <a:schemeClr val="bg1"/>
                    </a:solidFill>
                    <a:latin typeface="Meiryo UI" panose="020B0604030504040204" pitchFamily="50" charset="-128"/>
                    <a:ea typeface="Meiryo UI" panose="020B0604030504040204" pitchFamily="50" charset="-128"/>
                  </a:rPr>
                  <a:t>クレジット</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grpSp>
        <p:pic>
          <p:nvPicPr>
            <p:cNvPr id="96" name="図 95"/>
            <p:cNvPicPr/>
            <p:nvPr/>
          </p:nvPicPr>
          <p:blipFill>
            <a:blip r:embed="rId7"/>
            <a:stretch>
              <a:fillRect/>
            </a:stretch>
          </p:blipFill>
          <p:spPr>
            <a:xfrm>
              <a:off x="7671390" y="2747907"/>
              <a:ext cx="1451869" cy="720000"/>
            </a:xfrm>
            <a:prstGeom prst="rect">
              <a:avLst/>
            </a:prstGeom>
          </p:spPr>
        </p:pic>
      </p:grpSp>
      <p:sp>
        <p:nvSpPr>
          <p:cNvPr id="4" name="タイトル 3"/>
          <p:cNvSpPr>
            <a:spLocks noGrp="1"/>
          </p:cNvSpPr>
          <p:nvPr>
            <p:ph type="title"/>
          </p:nvPr>
        </p:nvSpPr>
        <p:spPr/>
        <p:txBody>
          <a:bodyPr>
            <a:normAutofit/>
          </a:bodyPr>
          <a:lstStyle/>
          <a:p>
            <a:r>
              <a:rPr lang="ja-JP" altLang="en-US" dirty="0">
                <a:latin typeface="+mn-ea"/>
              </a:rPr>
              <a:t>機能要件（決済端末）：端末操作</a:t>
            </a:r>
            <a:r>
              <a:rPr lang="ja-JP" altLang="en-US" dirty="0" smtClean="0">
                <a:latin typeface="+mn-ea"/>
              </a:rPr>
              <a:t>（</a:t>
            </a:r>
            <a:r>
              <a:rPr lang="en-US" altLang="ja-JP" dirty="0" smtClean="0">
                <a:latin typeface="+mn-ea"/>
              </a:rPr>
              <a:t>2/2</a:t>
            </a:r>
            <a:r>
              <a:rPr lang="ja-JP" altLang="en-US" dirty="0">
                <a:latin typeface="+mn-ea"/>
              </a:rPr>
              <a:t>）</a:t>
            </a:r>
            <a:endParaRPr kumimoji="1" lang="ja-JP" altLang="en-US" dirty="0">
              <a:latin typeface="+mn-ea"/>
              <a:ea typeface="+mn-ea"/>
            </a:endParaRPr>
          </a:p>
        </p:txBody>
      </p:sp>
      <p:sp>
        <p:nvSpPr>
          <p:cNvPr id="61" name="テキスト ボックス 60"/>
          <p:cNvSpPr txBox="1"/>
          <p:nvPr/>
        </p:nvSpPr>
        <p:spPr>
          <a:xfrm>
            <a:off x="516971" y="4023156"/>
            <a:ext cx="1412566" cy="461665"/>
          </a:xfrm>
          <a:prstGeom prst="borderCallout2">
            <a:avLst>
              <a:gd name="adj1" fmla="val 49698"/>
              <a:gd name="adj2" fmla="val 106973"/>
              <a:gd name="adj3" fmla="val 49698"/>
              <a:gd name="adj4" fmla="val 224745"/>
              <a:gd name="adj5" fmla="val 437115"/>
              <a:gd name="adj6" fmla="val 491646"/>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練習モード用の</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画面が表示されます</a:t>
            </a:r>
            <a:endParaRPr kumimoji="1" lang="ja-JP" altLang="en-US" sz="1200" dirty="0">
              <a:solidFill>
                <a:srgbClr val="FF0000"/>
              </a:solidFill>
              <a:latin typeface="Meiryo UI" pitchFamily="50" charset="-128"/>
              <a:ea typeface="Meiryo UI" pitchFamily="50" charset="-128"/>
              <a:cs typeface="Meiryo UI" pitchFamily="50" charset="-128"/>
            </a:endParaRPr>
          </a:p>
        </p:txBody>
      </p:sp>
      <p:sp>
        <p:nvSpPr>
          <p:cNvPr id="62" name="テキスト ボックス 61"/>
          <p:cNvSpPr txBox="1"/>
          <p:nvPr/>
        </p:nvSpPr>
        <p:spPr>
          <a:xfrm>
            <a:off x="516971" y="3427979"/>
            <a:ext cx="3210499" cy="461665"/>
          </a:xfrm>
          <a:prstGeom prst="borderCallout2">
            <a:avLst>
              <a:gd name="adj1" fmla="val 55888"/>
              <a:gd name="adj2" fmla="val 106973"/>
              <a:gd name="adj3" fmla="val 55887"/>
              <a:gd name="adj4" fmla="val 127481"/>
              <a:gd name="adj5" fmla="val 568436"/>
              <a:gd name="adj6" fmla="val 256850"/>
            </a:avLst>
          </a:prstGeom>
          <a:noFill/>
          <a:ln>
            <a:solidFill>
              <a:srgbClr val="FF0000"/>
            </a:solidFill>
          </a:ln>
        </p:spPr>
        <p:txBody>
          <a:bodyPr wrap="squar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再印字モードに切替：</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　取引伝票や日計</a:t>
            </a:r>
            <a:r>
              <a:rPr lang="ja-JP" altLang="en-US" sz="1200" dirty="0" smtClean="0">
                <a:solidFill>
                  <a:srgbClr val="FF0000"/>
                </a:solidFill>
                <a:latin typeface="Meiryo UI" pitchFamily="50" charset="-128"/>
                <a:ea typeface="Meiryo UI" pitchFamily="50" charset="-128"/>
                <a:cs typeface="Meiryo UI" pitchFamily="50" charset="-128"/>
              </a:rPr>
              <a:t>を選択して</a:t>
            </a:r>
            <a:r>
              <a:rPr kumimoji="1" lang="ja-JP" altLang="en-US" sz="1200" dirty="0" smtClean="0">
                <a:solidFill>
                  <a:srgbClr val="FF0000"/>
                </a:solidFill>
                <a:latin typeface="Meiryo UI" pitchFamily="50" charset="-128"/>
                <a:ea typeface="Meiryo UI" pitchFamily="50" charset="-128"/>
                <a:cs typeface="Meiryo UI" pitchFamily="50" charset="-128"/>
              </a:rPr>
              <a:t>出力します</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63" name="テキスト ボックス 62"/>
          <p:cNvSpPr txBox="1"/>
          <p:nvPr/>
        </p:nvSpPr>
        <p:spPr>
          <a:xfrm>
            <a:off x="4100294" y="2626509"/>
            <a:ext cx="1380506" cy="384721"/>
          </a:xfrm>
          <a:prstGeom prst="rect">
            <a:avLst/>
          </a:prstGeom>
          <a:noFill/>
        </p:spPr>
        <p:txBody>
          <a:bodyPr wrap="none" rtlCol="0">
            <a:spAutoFit/>
          </a:bodyPr>
          <a:lstStyle/>
          <a:p>
            <a:r>
              <a:rPr kumimoji="1" lang="ja-JP" altLang="en-US" u="sng"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業務メニュー</a:t>
            </a:r>
            <a:endParaRPr kumimoji="1" lang="ja-JP" altLang="en-US"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5" name="図 84"/>
          <p:cNvPicPr/>
          <p:nvPr/>
        </p:nvPicPr>
        <p:blipFill>
          <a:blip r:embed="rId8" cstate="print">
            <a:extLst>
              <a:ext uri="{28A0092B-C50C-407E-A947-70E740481C1C}">
                <a14:useLocalDpi xmlns:a14="http://schemas.microsoft.com/office/drawing/2010/main" val="0"/>
              </a:ext>
            </a:extLst>
          </a:blip>
          <a:stretch>
            <a:fillRect/>
          </a:stretch>
        </p:blipFill>
        <p:spPr>
          <a:xfrm>
            <a:off x="593254" y="4551907"/>
            <a:ext cx="1260000" cy="1764000"/>
          </a:xfrm>
          <a:prstGeom prst="rect">
            <a:avLst/>
          </a:prstGeom>
          <a:ln>
            <a:solidFill>
              <a:schemeClr val="tx1"/>
            </a:solidFill>
          </a:ln>
        </p:spPr>
      </p:pic>
      <p:sp>
        <p:nvSpPr>
          <p:cNvPr id="90" name="テキスト ボックス 89"/>
          <p:cNvSpPr txBox="1"/>
          <p:nvPr/>
        </p:nvSpPr>
        <p:spPr>
          <a:xfrm>
            <a:off x="2679818" y="5227299"/>
            <a:ext cx="2706132" cy="707886"/>
          </a:xfrm>
          <a:prstGeom prst="borderCallout1">
            <a:avLst>
              <a:gd name="adj1" fmla="val 49698"/>
              <a:gd name="adj2" fmla="val 104897"/>
              <a:gd name="adj3" fmla="val 121890"/>
              <a:gd name="adj4" fmla="val 165434"/>
            </a:avLst>
          </a:prstGeom>
          <a:noFill/>
          <a:ln>
            <a:solidFill>
              <a:srgbClr val="FF0000"/>
            </a:solidFill>
          </a:ln>
        </p:spPr>
        <p:txBody>
          <a:bodyPr wrap="squar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取引結果の集計を表示することができます</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en-US" altLang="ja-JP" sz="1600" dirty="0" smtClean="0">
                <a:solidFill>
                  <a:srgbClr val="FF0000"/>
                </a:solidFill>
                <a:latin typeface="Meiryo UI" pitchFamily="50" charset="-128"/>
                <a:ea typeface="Meiryo UI" pitchFamily="50" charset="-128"/>
                <a:cs typeface="Meiryo UI" pitchFamily="50" charset="-128"/>
              </a:rPr>
              <a:t>※</a:t>
            </a:r>
            <a:r>
              <a:rPr kumimoji="1" lang="ja-JP" altLang="en-US" sz="1600" dirty="0" smtClean="0">
                <a:solidFill>
                  <a:srgbClr val="FF0000"/>
                </a:solidFill>
                <a:latin typeface="Meiryo UI" pitchFamily="50" charset="-128"/>
                <a:ea typeface="Meiryo UI" pitchFamily="50" charset="-128"/>
                <a:cs typeface="Meiryo UI" pitchFamily="50" charset="-128"/>
              </a:rPr>
              <a:t>売上報告</a:t>
            </a:r>
            <a:r>
              <a:rPr kumimoji="1" lang="ja-JP" altLang="en-US" sz="1200" dirty="0" smtClean="0">
                <a:solidFill>
                  <a:srgbClr val="FF0000"/>
                </a:solidFill>
                <a:latin typeface="Meiryo UI" pitchFamily="50" charset="-128"/>
                <a:ea typeface="Meiryo UI" pitchFamily="50" charset="-128"/>
                <a:cs typeface="Meiryo UI" pitchFamily="50" charset="-128"/>
              </a:rPr>
              <a:t>は、</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　　メインメニューボタンから処理します。</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5" name="テキスト ボックス 4"/>
          <p:cNvSpPr txBox="1"/>
          <p:nvPr/>
        </p:nvSpPr>
        <p:spPr>
          <a:xfrm>
            <a:off x="8168920" y="1539220"/>
            <a:ext cx="1564877" cy="519351"/>
          </a:xfrm>
          <a:prstGeom prst="ellipse">
            <a:avLst/>
          </a:prstGeom>
          <a:solidFill>
            <a:schemeClr val="accent6">
              <a:lumMod val="20000"/>
              <a:lumOff val="80000"/>
            </a:schemeClr>
          </a:solidFill>
        </p:spPr>
        <p:txBody>
          <a:bodyPr wrap="square" rtlCol="0">
            <a:spAutoFit/>
          </a:bodyPr>
          <a:lstStyle/>
          <a:p>
            <a:pPr algn="ctr"/>
            <a:r>
              <a:rPr kumimoji="1" lang="ja-JP" altLang="en-US" dirty="0" smtClean="0"/>
              <a:t>イメージ</a:t>
            </a:r>
            <a:endParaRPr kumimoji="1" lang="ja-JP" altLang="en-US" dirty="0"/>
          </a:p>
        </p:txBody>
      </p:sp>
    </p:spTree>
    <p:extLst>
      <p:ext uri="{BB962C8B-B14F-4D97-AF65-F5344CB8AC3E}">
        <p14:creationId xmlns:p14="http://schemas.microsoft.com/office/powerpoint/2010/main" val="164740477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機能要件（決済端末）：端末</a:t>
            </a:r>
            <a:r>
              <a:rPr lang="ja-JP" altLang="en-US" dirty="0" smtClean="0">
                <a:latin typeface="+mn-ea"/>
              </a:rPr>
              <a:t>操作 クレジット</a:t>
            </a:r>
            <a:r>
              <a:rPr lang="ja-JP" altLang="en-US" dirty="0">
                <a:latin typeface="+mn-ea"/>
              </a:rPr>
              <a:t>取引 </a:t>
            </a:r>
            <a:r>
              <a:rPr lang="ja-JP" altLang="en-US" dirty="0" smtClean="0">
                <a:latin typeface="+mn-ea"/>
              </a:rPr>
              <a:t>（</a:t>
            </a:r>
            <a:r>
              <a:rPr lang="en-US" altLang="ja-JP" dirty="0" smtClean="0">
                <a:latin typeface="+mn-ea"/>
              </a:rPr>
              <a:t>1/3</a:t>
            </a:r>
            <a:r>
              <a:rPr lang="ja-JP" altLang="en-US" dirty="0" smtClean="0">
                <a:latin typeface="+mn-ea"/>
              </a:rPr>
              <a:t>）</a:t>
            </a:r>
            <a:endParaRPr kumimoji="1" lang="ja-JP" altLang="en-US" dirty="0">
              <a:latin typeface="+mn-ea"/>
              <a:ea typeface="+mn-ea"/>
            </a:endParaRPr>
          </a:p>
        </p:txBody>
      </p:sp>
      <p:pic>
        <p:nvPicPr>
          <p:cNvPr id="26" name="図 25"/>
          <p:cNvPicPr/>
          <p:nvPr/>
        </p:nvPicPr>
        <p:blipFill>
          <a:blip r:embed="rId2" cstate="print">
            <a:extLst>
              <a:ext uri="{28A0092B-C50C-407E-A947-70E740481C1C}">
                <a14:useLocalDpi xmlns:a14="http://schemas.microsoft.com/office/drawing/2010/main" val="0"/>
              </a:ext>
            </a:extLst>
          </a:blip>
          <a:stretch>
            <a:fillRect/>
          </a:stretch>
        </p:blipFill>
        <p:spPr>
          <a:xfrm>
            <a:off x="4114817" y="2445050"/>
            <a:ext cx="1533356" cy="2602485"/>
          </a:xfrm>
          <a:prstGeom prst="rect">
            <a:avLst/>
          </a:prstGeom>
          <a:ln>
            <a:solidFill>
              <a:schemeClr val="tx1"/>
            </a:solidFill>
          </a:ln>
        </p:spPr>
      </p:pic>
      <p:pic>
        <p:nvPicPr>
          <p:cNvPr id="27" name="図 26"/>
          <p:cNvPicPr/>
          <p:nvPr/>
        </p:nvPicPr>
        <p:blipFill>
          <a:blip r:embed="rId3" cstate="email">
            <a:extLst>
              <a:ext uri="{28A0092B-C50C-407E-A947-70E740481C1C}">
                <a14:useLocalDpi xmlns:a14="http://schemas.microsoft.com/office/drawing/2010/main"/>
              </a:ext>
            </a:extLst>
          </a:blip>
          <a:stretch>
            <a:fillRect/>
          </a:stretch>
        </p:blipFill>
        <p:spPr bwMode="auto">
          <a:xfrm>
            <a:off x="6036317" y="2483960"/>
            <a:ext cx="1520183" cy="2520000"/>
          </a:xfrm>
          <a:prstGeom prst="rect">
            <a:avLst/>
          </a:prstGeom>
          <a:noFill/>
          <a:ln>
            <a:solidFill>
              <a:schemeClr val="tx1"/>
            </a:solidFill>
          </a:ln>
          <a:extLst/>
        </p:spPr>
      </p:pic>
      <p:sp>
        <p:nvSpPr>
          <p:cNvPr id="29" name="山形 28"/>
          <p:cNvSpPr/>
          <p:nvPr/>
        </p:nvSpPr>
        <p:spPr>
          <a:xfrm>
            <a:off x="4059689" y="1830612"/>
            <a:ext cx="18288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3.</a:t>
            </a:r>
            <a:r>
              <a:rPr kumimoji="1" lang="ja-JP" altLang="en-US" sz="1400" dirty="0" smtClean="0">
                <a:solidFill>
                  <a:schemeClr val="bg1"/>
                </a:solidFill>
                <a:latin typeface="Meiryo UI" pitchFamily="50" charset="-128"/>
                <a:ea typeface="Meiryo UI" pitchFamily="50" charset="-128"/>
                <a:cs typeface="Meiryo UI" pitchFamily="50" charset="-128"/>
              </a:rPr>
              <a:t>カードリード</a:t>
            </a:r>
          </a:p>
        </p:txBody>
      </p:sp>
      <p:sp>
        <p:nvSpPr>
          <p:cNvPr id="30" name="山形 29"/>
          <p:cNvSpPr/>
          <p:nvPr/>
        </p:nvSpPr>
        <p:spPr>
          <a:xfrm>
            <a:off x="5969452" y="1830612"/>
            <a:ext cx="18288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4.</a:t>
            </a:r>
            <a:r>
              <a:rPr kumimoji="1" lang="ja-JP" altLang="en-US" sz="1400" dirty="0" smtClean="0">
                <a:solidFill>
                  <a:schemeClr val="bg1"/>
                </a:solidFill>
                <a:latin typeface="Meiryo UI" pitchFamily="50" charset="-128"/>
                <a:ea typeface="Meiryo UI" pitchFamily="50" charset="-128"/>
                <a:cs typeface="Meiryo UI" pitchFamily="50" charset="-128"/>
              </a:rPr>
              <a:t>金額入力</a:t>
            </a:r>
          </a:p>
        </p:txBody>
      </p:sp>
      <p:pic>
        <p:nvPicPr>
          <p:cNvPr id="31" name="図 5" descr="AH_A0038_030.wm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18161294" flipH="1">
            <a:off x="6839179" y="3731067"/>
            <a:ext cx="385296" cy="734031"/>
          </a:xfrm>
          <a:prstGeom prst="rect">
            <a:avLst/>
          </a:prstGeom>
          <a:noFill/>
          <a:ln w="9525">
            <a:noFill/>
            <a:miter lim="800000"/>
            <a:headEnd/>
            <a:tailEnd/>
          </a:ln>
        </p:spPr>
      </p:pic>
      <p:pic>
        <p:nvPicPr>
          <p:cNvPr id="32" name="図 31"/>
          <p:cNvPicPr/>
          <p:nvPr/>
        </p:nvPicPr>
        <p:blipFill>
          <a:blip r:embed="rId5" cstate="email">
            <a:extLst>
              <a:ext uri="{28A0092B-C50C-407E-A947-70E740481C1C}">
                <a14:useLocalDpi xmlns:a14="http://schemas.microsoft.com/office/drawing/2010/main"/>
              </a:ext>
            </a:extLst>
          </a:blip>
          <a:stretch>
            <a:fillRect/>
          </a:stretch>
        </p:blipFill>
        <p:spPr bwMode="auto">
          <a:xfrm>
            <a:off x="7975540" y="2483959"/>
            <a:ext cx="1604962" cy="2520000"/>
          </a:xfrm>
          <a:prstGeom prst="rect">
            <a:avLst/>
          </a:prstGeom>
          <a:solidFill>
            <a:srgbClr val="FFFFFF"/>
          </a:solidFill>
          <a:ln>
            <a:solidFill>
              <a:schemeClr val="tx1"/>
            </a:solidFill>
          </a:ln>
          <a:extLst/>
        </p:spPr>
      </p:pic>
      <p:sp>
        <p:nvSpPr>
          <p:cNvPr id="33" name="山形 32"/>
          <p:cNvSpPr/>
          <p:nvPr/>
        </p:nvSpPr>
        <p:spPr>
          <a:xfrm>
            <a:off x="7817302" y="1830612"/>
            <a:ext cx="1971686"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5.</a:t>
            </a:r>
            <a:r>
              <a:rPr kumimoji="1" lang="ja-JP" altLang="en-US" sz="1400" dirty="0" smtClean="0">
                <a:solidFill>
                  <a:schemeClr val="bg1"/>
                </a:solidFill>
                <a:latin typeface="Meiryo UI" pitchFamily="50" charset="-128"/>
                <a:ea typeface="Meiryo UI" pitchFamily="50" charset="-128"/>
                <a:cs typeface="Meiryo UI" pitchFamily="50" charset="-128"/>
              </a:rPr>
              <a:t>支払方法選択</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en-US" altLang="ja-JP" sz="900" dirty="0" smtClean="0">
                <a:solidFill>
                  <a:schemeClr val="bg1"/>
                </a:solidFill>
                <a:latin typeface="Meiryo UI" pitchFamily="50" charset="-128"/>
                <a:ea typeface="Meiryo UI" pitchFamily="50" charset="-128"/>
                <a:cs typeface="Meiryo UI" pitchFamily="50" charset="-128"/>
              </a:rPr>
              <a:t>※</a:t>
            </a:r>
            <a:r>
              <a:rPr kumimoji="1" lang="ja-JP" altLang="en-US" sz="900" dirty="0" smtClean="0">
                <a:solidFill>
                  <a:schemeClr val="bg1"/>
                </a:solidFill>
                <a:latin typeface="Meiryo UI" pitchFamily="50" charset="-128"/>
                <a:ea typeface="Meiryo UI" pitchFamily="50" charset="-128"/>
                <a:cs typeface="Meiryo UI" pitchFamily="50" charset="-128"/>
              </a:rPr>
              <a:t>この場合は一括</a:t>
            </a:r>
            <a:endParaRPr kumimoji="1" lang="ja-JP" altLang="en-US" sz="1200" dirty="0" smtClean="0">
              <a:solidFill>
                <a:schemeClr val="bg1"/>
              </a:solidFill>
              <a:latin typeface="Meiryo UI" pitchFamily="50" charset="-128"/>
              <a:ea typeface="Meiryo UI" pitchFamily="50" charset="-128"/>
              <a:cs typeface="Meiryo UI" pitchFamily="50" charset="-128"/>
            </a:endParaRPr>
          </a:p>
        </p:txBody>
      </p:sp>
      <p:sp>
        <p:nvSpPr>
          <p:cNvPr id="34" name="正方形/長方形 33"/>
          <p:cNvSpPr/>
          <p:nvPr/>
        </p:nvSpPr>
        <p:spPr>
          <a:xfrm>
            <a:off x="8013640" y="3102174"/>
            <a:ext cx="1604962" cy="30003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5" name="図 5" descr="AH_A0038_030.wm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18161294" flipH="1">
            <a:off x="9183408" y="3231007"/>
            <a:ext cx="385296" cy="734031"/>
          </a:xfrm>
          <a:prstGeom prst="rect">
            <a:avLst/>
          </a:prstGeom>
          <a:noFill/>
          <a:ln w="9525">
            <a:noFill/>
            <a:miter lim="800000"/>
            <a:headEnd/>
            <a:tailEnd/>
          </a:ln>
        </p:spPr>
      </p:pic>
      <p:sp>
        <p:nvSpPr>
          <p:cNvPr id="37" name="テキスト ボックス 36"/>
          <p:cNvSpPr txBox="1"/>
          <p:nvPr/>
        </p:nvSpPr>
        <p:spPr>
          <a:xfrm>
            <a:off x="190864" y="5500851"/>
            <a:ext cx="3962944" cy="646331"/>
          </a:xfrm>
          <a:prstGeom prst="borderCallout1">
            <a:avLst>
              <a:gd name="adj1" fmla="val 91463"/>
              <a:gd name="adj2" fmla="val 98856"/>
              <a:gd name="adj3" fmla="val 74099"/>
              <a:gd name="adj4" fmla="val 107201"/>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お客様からお預かりしたクレジットカードが</a:t>
            </a:r>
            <a:r>
              <a:rPr kumimoji="1" lang="en-US" altLang="ja-JP" sz="1200" dirty="0" smtClean="0">
                <a:solidFill>
                  <a:srgbClr val="FF0000"/>
                </a:solidFill>
                <a:latin typeface="Meiryo UI" pitchFamily="50" charset="-128"/>
                <a:ea typeface="Meiryo UI" pitchFamily="50" charset="-128"/>
                <a:cs typeface="Meiryo UI" pitchFamily="50" charset="-128"/>
              </a:rPr>
              <a:t>...</a:t>
            </a:r>
          </a:p>
          <a:p>
            <a:r>
              <a:rPr kumimoji="1" lang="ja-JP" altLang="en-US" sz="1200" dirty="0" smtClean="0">
                <a:solidFill>
                  <a:srgbClr val="FF0000"/>
                </a:solidFill>
                <a:latin typeface="Meiryo UI" pitchFamily="50" charset="-128"/>
                <a:ea typeface="Meiryo UI" pitchFamily="50" charset="-128"/>
                <a:cs typeface="Meiryo UI" pitchFamily="50" charset="-128"/>
              </a:rPr>
              <a:t>①</a:t>
            </a:r>
            <a:r>
              <a:rPr kumimoji="1" lang="en-US" altLang="ja-JP" sz="1200" dirty="0" smtClean="0">
                <a:solidFill>
                  <a:srgbClr val="FF0000"/>
                </a:solidFill>
                <a:latin typeface="Meiryo UI" pitchFamily="50" charset="-128"/>
                <a:ea typeface="Meiryo UI" pitchFamily="50" charset="-128"/>
                <a:cs typeface="Meiryo UI" pitchFamily="50" charset="-128"/>
              </a:rPr>
              <a:t>IC</a:t>
            </a:r>
            <a:r>
              <a:rPr kumimoji="1" lang="ja-JP" altLang="en-US" sz="1200" dirty="0" smtClean="0">
                <a:solidFill>
                  <a:srgbClr val="FF0000"/>
                </a:solidFill>
                <a:latin typeface="Meiryo UI" pitchFamily="50" charset="-128"/>
                <a:ea typeface="Meiryo UI" pitchFamily="50" charset="-128"/>
                <a:cs typeface="Meiryo UI" pitchFamily="50" charset="-128"/>
              </a:rPr>
              <a:t>カードの場合は</a:t>
            </a:r>
            <a:r>
              <a:rPr lang="en-US" altLang="ja-JP" sz="1200" dirty="0" smtClean="0">
                <a:solidFill>
                  <a:srgbClr val="FF0000"/>
                </a:solidFill>
                <a:latin typeface="Meiryo UI" pitchFamily="50" charset="-128"/>
                <a:ea typeface="Meiryo UI" pitchFamily="50" charset="-128"/>
                <a:cs typeface="Meiryo UI" pitchFamily="50" charset="-128"/>
              </a:rPr>
              <a:t>IC</a:t>
            </a:r>
            <a:r>
              <a:rPr lang="ja-JP" altLang="en-US" sz="1200" dirty="0" smtClean="0">
                <a:solidFill>
                  <a:srgbClr val="FF0000"/>
                </a:solidFill>
                <a:latin typeface="Meiryo UI" pitchFamily="50" charset="-128"/>
                <a:ea typeface="Meiryo UI" pitchFamily="50" charset="-128"/>
                <a:cs typeface="Meiryo UI" pitchFamily="50" charset="-128"/>
              </a:rPr>
              <a:t>カードスロット</a:t>
            </a:r>
            <a:r>
              <a:rPr kumimoji="1" lang="ja-JP" altLang="en-US" sz="1200" dirty="0" smtClean="0">
                <a:solidFill>
                  <a:srgbClr val="FF0000"/>
                </a:solidFill>
                <a:latin typeface="Meiryo UI" pitchFamily="50" charset="-128"/>
                <a:ea typeface="Meiryo UI" pitchFamily="50" charset="-128"/>
                <a:cs typeface="Meiryo UI" pitchFamily="50" charset="-128"/>
              </a:rPr>
              <a:t>にカードを挿し込みます。</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②磁気カードの場合は、本体下の溝にカードを通します。</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38" name="テキスト ボックス 37"/>
          <p:cNvSpPr txBox="1"/>
          <p:nvPr/>
        </p:nvSpPr>
        <p:spPr>
          <a:xfrm>
            <a:off x="7867742" y="5030518"/>
            <a:ext cx="1870806" cy="676212"/>
          </a:xfrm>
          <a:prstGeom prst="rect">
            <a:avLst/>
          </a:prstGeom>
          <a:noFill/>
        </p:spPr>
        <p:txBody>
          <a:bodyPr wrap="none" lIns="108000" tIns="46800" rIns="108000" bIns="46800" rtlCol="0">
            <a:spAutoFit/>
          </a:bodyPr>
          <a:lstStyle/>
          <a:p>
            <a:pPr defTabSz="957644">
              <a:lnSpc>
                <a:spcPct val="120000"/>
              </a:lnSpc>
            </a:pPr>
            <a:r>
              <a:rPr kumimoji="1" lang="ja-JP" altLang="en-US" sz="1050" b="0" i="0" dirty="0" smtClean="0">
                <a:latin typeface="Meiryo UI" panose="020B0604030504040204" pitchFamily="50" charset="-128"/>
                <a:ea typeface="Meiryo UI" panose="020B0604030504040204" pitchFamily="50" charset="-128"/>
                <a:cs typeface="Meiryo UI" panose="020B0604030504040204" pitchFamily="50" charset="-128"/>
              </a:rPr>
              <a:t>「一括」以外の場合、</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選択後に</a:t>
            </a:r>
            <a:endParaRPr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 画面に従い</a:t>
            </a:r>
            <a:r>
              <a:rPr kumimoji="1" lang="ja-JP" altLang="en-US" sz="1050" b="0" i="0" dirty="0" smtClean="0">
                <a:latin typeface="Meiryo UI" panose="020B0604030504040204" pitchFamily="50" charset="-128"/>
                <a:ea typeface="Meiryo UI" panose="020B0604030504040204" pitchFamily="50" charset="-128"/>
                <a:cs typeface="Meiryo UI" panose="020B0604030504040204" pitchFamily="50" charset="-128"/>
              </a:rPr>
              <a:t>回数・金額等を</a:t>
            </a:r>
            <a:endParaRPr kumimoji="1" lang="en-US" altLang="ja-JP" sz="1050" b="0" i="0" dirty="0" smtClean="0">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kumimoji="1" lang="ja-JP" altLang="en-US" sz="1050" b="0" i="0" dirty="0" smtClean="0">
                <a:latin typeface="Meiryo UI" panose="020B0604030504040204" pitchFamily="50" charset="-128"/>
                <a:ea typeface="Meiryo UI" panose="020B0604030504040204" pitchFamily="50" charset="-128"/>
                <a:cs typeface="Meiryo UI" panose="020B0604030504040204" pitchFamily="50" charset="-128"/>
              </a:rPr>
              <a:t> 入力してください。</a:t>
            </a:r>
          </a:p>
        </p:txBody>
      </p:sp>
      <p:sp>
        <p:nvSpPr>
          <p:cNvPr id="39" name="テキスト ボックス 38"/>
          <p:cNvSpPr txBox="1"/>
          <p:nvPr/>
        </p:nvSpPr>
        <p:spPr>
          <a:xfrm>
            <a:off x="8614992" y="1471773"/>
            <a:ext cx="1096775"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次のページへ</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0" name="グループ化 39"/>
          <p:cNvGrpSpPr/>
          <p:nvPr/>
        </p:nvGrpSpPr>
        <p:grpSpPr>
          <a:xfrm>
            <a:off x="225873" y="1830612"/>
            <a:ext cx="1828800" cy="3225613"/>
            <a:chOff x="225873" y="2165466"/>
            <a:chExt cx="1828800" cy="3225613"/>
          </a:xfrm>
        </p:grpSpPr>
        <p:sp>
          <p:nvSpPr>
            <p:cNvPr id="41" name="ホームベース 40"/>
            <p:cNvSpPr/>
            <p:nvPr/>
          </p:nvSpPr>
          <p:spPr>
            <a:xfrm>
              <a:off x="225873" y="2165466"/>
              <a:ext cx="1828800"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1.</a:t>
              </a:r>
              <a:r>
                <a:rPr kumimoji="1" lang="ja-JP" altLang="en-US" sz="1400" dirty="0" smtClean="0">
                  <a:solidFill>
                    <a:schemeClr val="bg1"/>
                  </a:solidFill>
                  <a:latin typeface="Meiryo UI" pitchFamily="50" charset="-128"/>
                  <a:ea typeface="Meiryo UI" pitchFamily="50" charset="-128"/>
                  <a:cs typeface="Meiryo UI" pitchFamily="50" charset="-128"/>
                </a:rPr>
                <a:t>メインメニュー選択</a:t>
              </a:r>
            </a:p>
          </p:txBody>
        </p:sp>
        <p:grpSp>
          <p:nvGrpSpPr>
            <p:cNvPr id="42" name="グループ化 41"/>
            <p:cNvGrpSpPr/>
            <p:nvPr/>
          </p:nvGrpSpPr>
          <p:grpSpPr>
            <a:xfrm>
              <a:off x="264630" y="2779904"/>
              <a:ext cx="1620218" cy="2611175"/>
              <a:chOff x="-2543795" y="2670468"/>
              <a:chExt cx="1620218" cy="2720611"/>
            </a:xfrm>
          </p:grpSpPr>
          <p:pic>
            <p:nvPicPr>
              <p:cNvPr id="4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3795" y="2670468"/>
                <a:ext cx="1620218" cy="2720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図 45"/>
              <p:cNvPicPr>
                <a:picLocks noChangeAspect="1"/>
              </p:cNvPicPr>
              <p:nvPr/>
            </p:nvPicPr>
            <p:blipFill rotWithShape="1">
              <a:blip r:embed="rId7"/>
              <a:srcRect l="2661" t="22048" r="22383" b="27591"/>
              <a:stretch/>
            </p:blipFill>
            <p:spPr>
              <a:xfrm>
                <a:off x="-1704722" y="3138775"/>
                <a:ext cx="581144" cy="208713"/>
              </a:xfrm>
              <a:prstGeom prst="rect">
                <a:avLst/>
              </a:prstGeom>
            </p:spPr>
          </p:pic>
          <p:pic>
            <p:nvPicPr>
              <p:cNvPr id="47" name="図 46"/>
              <p:cNvPicPr>
                <a:picLocks noChangeAspect="1"/>
              </p:cNvPicPr>
              <p:nvPr/>
            </p:nvPicPr>
            <p:blipFill rotWithShape="1">
              <a:blip r:embed="rId8"/>
              <a:srcRect l="7875" t="20826" r="10881" b="19800"/>
              <a:stretch/>
            </p:blipFill>
            <p:spPr>
              <a:xfrm>
                <a:off x="-2461463" y="3545209"/>
                <a:ext cx="614164" cy="241325"/>
              </a:xfrm>
              <a:prstGeom prst="rect">
                <a:avLst/>
              </a:prstGeom>
            </p:spPr>
          </p:pic>
          <p:pic>
            <p:nvPicPr>
              <p:cNvPr id="48" name="図 47"/>
              <p:cNvPicPr>
                <a:picLocks noChangeAspect="1"/>
              </p:cNvPicPr>
              <p:nvPr/>
            </p:nvPicPr>
            <p:blipFill rotWithShape="1">
              <a:blip r:embed="rId9"/>
              <a:srcRect l="7576" t="18549" r="5739" b="13904"/>
              <a:stretch/>
            </p:blipFill>
            <p:spPr>
              <a:xfrm>
                <a:off x="-1679001" y="3956646"/>
                <a:ext cx="653787" cy="267414"/>
              </a:xfrm>
              <a:prstGeom prst="rect">
                <a:avLst/>
              </a:prstGeom>
            </p:spPr>
          </p:pic>
          <p:sp>
            <p:nvSpPr>
              <p:cNvPr id="49" name="テキスト ボックス 48"/>
              <p:cNvSpPr txBox="1"/>
              <p:nvPr/>
            </p:nvSpPr>
            <p:spPr>
              <a:xfrm>
                <a:off x="-1702645" y="3979956"/>
                <a:ext cx="579005" cy="208439"/>
              </a:xfrm>
              <a:prstGeom prst="rect">
                <a:avLst/>
              </a:prstGeom>
              <a:noFill/>
              <a:ln>
                <a:noFill/>
              </a:ln>
            </p:spPr>
            <p:txBody>
              <a:bodyPr wrap="none" rtlCol="0">
                <a:spAutoFit/>
              </a:bodyPr>
              <a:lstStyle/>
              <a:p>
                <a:r>
                  <a:rPr kumimoji="1" lang="ja-JP" altLang="en-US" sz="700" dirty="0" smtClean="0">
                    <a:solidFill>
                      <a:schemeClr val="bg1"/>
                    </a:solidFill>
                    <a:latin typeface="Meiryo UI" panose="020B0604030504040204" pitchFamily="50" charset="-128"/>
                    <a:ea typeface="Meiryo UI" panose="020B0604030504040204" pitchFamily="50" charset="-128"/>
                  </a:rPr>
                  <a:t>電子マネー</a:t>
                </a:r>
                <a:endParaRPr kumimoji="1" lang="ja-JP" altLang="en-US" sz="700" dirty="0">
                  <a:solidFill>
                    <a:schemeClr val="bg1"/>
                  </a:solidFill>
                  <a:latin typeface="Meiryo UI" panose="020B0604030504040204" pitchFamily="50" charset="-128"/>
                  <a:ea typeface="Meiryo UI" panose="020B0604030504040204" pitchFamily="50" charset="-128"/>
                </a:endParaRPr>
              </a:p>
            </p:txBody>
          </p:sp>
          <p:pic>
            <p:nvPicPr>
              <p:cNvPr id="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836" t="48255" r="52143" b="43703"/>
              <a:stretch/>
            </p:blipFill>
            <p:spPr bwMode="auto">
              <a:xfrm>
                <a:off x="-2449967" y="3133729"/>
                <a:ext cx="664625" cy="21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図 50"/>
              <p:cNvPicPr>
                <a:picLocks noChangeAspect="1"/>
              </p:cNvPicPr>
              <p:nvPr/>
            </p:nvPicPr>
            <p:blipFill rotWithShape="1">
              <a:blip r:embed="rId7"/>
              <a:srcRect l="77436" b="63821"/>
              <a:stretch/>
            </p:blipFill>
            <p:spPr>
              <a:xfrm>
                <a:off x="-1106061" y="3038451"/>
                <a:ext cx="172689" cy="138517"/>
              </a:xfrm>
              <a:prstGeom prst="rect">
                <a:avLst/>
              </a:prstGeom>
            </p:spPr>
          </p:pic>
          <p:pic>
            <p:nvPicPr>
              <p:cNvPr id="52" name="図 51"/>
              <p:cNvPicPr>
                <a:picLocks noChangeAspect="1"/>
              </p:cNvPicPr>
              <p:nvPr/>
            </p:nvPicPr>
            <p:blipFill rotWithShape="1">
              <a:blip r:embed="rId10"/>
              <a:srcRect l="4546" t="15257" r="56818" b="75018"/>
              <a:stretch/>
            </p:blipFill>
            <p:spPr>
              <a:xfrm>
                <a:off x="-2449967" y="3974961"/>
                <a:ext cx="627701" cy="255271"/>
              </a:xfrm>
              <a:prstGeom prst="rect">
                <a:avLst/>
              </a:prstGeom>
            </p:spPr>
          </p:pic>
        </p:grpSp>
        <p:sp>
          <p:nvSpPr>
            <p:cNvPr id="43" name="正方形/長方形 42"/>
            <p:cNvSpPr/>
            <p:nvPr/>
          </p:nvSpPr>
          <p:spPr>
            <a:xfrm>
              <a:off x="278142" y="3959914"/>
              <a:ext cx="814388" cy="3714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4" name="図 5" descr="AH_A0038_030.wm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18161294" flipH="1">
              <a:off x="941014" y="4048307"/>
              <a:ext cx="385296" cy="734031"/>
            </a:xfrm>
            <a:prstGeom prst="rect">
              <a:avLst/>
            </a:prstGeom>
            <a:noFill/>
            <a:ln w="9525">
              <a:noFill/>
              <a:miter lim="800000"/>
              <a:headEnd/>
              <a:tailEnd/>
            </a:ln>
          </p:spPr>
        </p:pic>
      </p:grpSp>
      <p:grpSp>
        <p:nvGrpSpPr>
          <p:cNvPr id="53" name="グループ化 52"/>
          <p:cNvGrpSpPr/>
          <p:nvPr/>
        </p:nvGrpSpPr>
        <p:grpSpPr>
          <a:xfrm>
            <a:off x="2107063" y="1830612"/>
            <a:ext cx="2050067" cy="3225613"/>
            <a:chOff x="2107063" y="2165466"/>
            <a:chExt cx="2050067" cy="3225613"/>
          </a:xfrm>
        </p:grpSpPr>
        <p:sp>
          <p:nvSpPr>
            <p:cNvPr id="54" name="山形 53"/>
            <p:cNvSpPr/>
            <p:nvPr/>
          </p:nvSpPr>
          <p:spPr>
            <a:xfrm>
              <a:off x="2107063" y="2165466"/>
              <a:ext cx="18288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2.</a:t>
              </a:r>
              <a:r>
                <a:rPr kumimoji="1" lang="ja-JP" altLang="en-US" sz="1400" dirty="0" smtClean="0">
                  <a:solidFill>
                    <a:schemeClr val="bg1"/>
                  </a:solidFill>
                  <a:latin typeface="Meiryo UI" pitchFamily="50" charset="-128"/>
                  <a:ea typeface="Meiryo UI" pitchFamily="50" charset="-128"/>
                  <a:cs typeface="Meiryo UI" pitchFamily="50" charset="-128"/>
                </a:rPr>
                <a:t>取引選択</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en-US" altLang="ja-JP" sz="900" dirty="0" smtClean="0">
                  <a:solidFill>
                    <a:schemeClr val="bg1"/>
                  </a:solidFill>
                  <a:latin typeface="Meiryo UI" pitchFamily="50" charset="-128"/>
                  <a:ea typeface="Meiryo UI" pitchFamily="50" charset="-128"/>
                  <a:cs typeface="Meiryo UI" pitchFamily="50" charset="-128"/>
                </a:rPr>
                <a:t>※</a:t>
              </a:r>
              <a:r>
                <a:rPr kumimoji="1" lang="ja-JP" altLang="en-US" sz="900" dirty="0" smtClean="0">
                  <a:solidFill>
                    <a:schemeClr val="bg1"/>
                  </a:solidFill>
                  <a:latin typeface="Meiryo UI" pitchFamily="50" charset="-128"/>
                  <a:ea typeface="Meiryo UI" pitchFamily="50" charset="-128"/>
                  <a:cs typeface="Meiryo UI" pitchFamily="50" charset="-128"/>
                </a:rPr>
                <a:t>この場合は売上操作</a:t>
              </a:r>
              <a:endParaRPr kumimoji="1" lang="ja-JP" altLang="en-US" sz="1200" dirty="0" smtClean="0">
                <a:solidFill>
                  <a:schemeClr val="bg1"/>
                </a:solidFill>
                <a:latin typeface="Meiryo UI" pitchFamily="50" charset="-128"/>
                <a:ea typeface="Meiryo UI" pitchFamily="50" charset="-128"/>
                <a:cs typeface="Meiryo UI" pitchFamily="50" charset="-128"/>
              </a:endParaRPr>
            </a:p>
          </p:txBody>
        </p:sp>
        <p:grpSp>
          <p:nvGrpSpPr>
            <p:cNvPr id="55" name="グループ化 54"/>
            <p:cNvGrpSpPr/>
            <p:nvPr/>
          </p:nvGrpSpPr>
          <p:grpSpPr>
            <a:xfrm>
              <a:off x="2233313" y="2779904"/>
              <a:ext cx="1549798" cy="2611175"/>
              <a:chOff x="2322213" y="2779904"/>
              <a:chExt cx="1549798" cy="2611175"/>
            </a:xfrm>
          </p:grpSpPr>
          <p:pic>
            <p:nvPicPr>
              <p:cNvPr id="5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2213" y="2779904"/>
                <a:ext cx="1549798" cy="261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正方形/長方形 57"/>
              <p:cNvSpPr/>
              <p:nvPr/>
            </p:nvSpPr>
            <p:spPr>
              <a:xfrm>
                <a:off x="2409278" y="3516009"/>
                <a:ext cx="1374728" cy="27799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7" name="図 66"/>
              <p:cNvPicPr/>
              <p:nvPr/>
            </p:nvPicPr>
            <p:blipFill rotWithShape="1">
              <a:blip r:embed="rId2" cstate="print">
                <a:extLst>
                  <a:ext uri="{28A0092B-C50C-407E-A947-70E740481C1C}">
                    <a14:useLocalDpi xmlns:a14="http://schemas.microsoft.com/office/drawing/2010/main" val="0"/>
                  </a:ext>
                </a:extLst>
              </a:blip>
              <a:srcRect l="6353" t="73771" r="4421" b="12691"/>
              <a:stretch/>
            </p:blipFill>
            <p:spPr>
              <a:xfrm>
                <a:off x="2389116" y="4150850"/>
                <a:ext cx="1440000" cy="910100"/>
              </a:xfrm>
              <a:prstGeom prst="rect">
                <a:avLst/>
              </a:prstGeom>
              <a:ln>
                <a:noFill/>
              </a:ln>
            </p:spPr>
          </p:pic>
        </p:grpSp>
        <p:pic>
          <p:nvPicPr>
            <p:cNvPr id="56" name="図 5" descr="AH_A0038_030.wm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18161294" flipH="1">
              <a:off x="3597467" y="3527139"/>
              <a:ext cx="385296" cy="734031"/>
            </a:xfrm>
            <a:prstGeom prst="rect">
              <a:avLst/>
            </a:prstGeom>
            <a:noFill/>
            <a:ln w="9525">
              <a:noFill/>
              <a:miter lim="800000"/>
              <a:headEnd/>
              <a:tailEnd/>
            </a:ln>
          </p:spPr>
        </p:pic>
      </p:grpSp>
      <p:pic>
        <p:nvPicPr>
          <p:cNvPr id="68" name="図 67"/>
          <p:cNvPicPr/>
          <p:nvPr/>
        </p:nvPicPr>
        <p:blipFill rotWithShape="1">
          <a:blip r:embed="rId12"/>
          <a:srcRect l="5997" t="20036" r="10369" b="26058"/>
          <a:stretch/>
        </p:blipFill>
        <p:spPr>
          <a:xfrm>
            <a:off x="1140784" y="3289751"/>
            <a:ext cx="631065" cy="268525"/>
          </a:xfrm>
          <a:prstGeom prst="rect">
            <a:avLst/>
          </a:prstGeom>
        </p:spPr>
      </p:pic>
      <p:pic>
        <p:nvPicPr>
          <p:cNvPr id="69" name="図 68"/>
          <p:cNvPicPr>
            <a:picLocks noChangeAspect="1"/>
          </p:cNvPicPr>
          <p:nvPr/>
        </p:nvPicPr>
        <p:blipFill rotWithShape="1">
          <a:blip r:embed="rId10"/>
          <a:srcRect l="20741" t="16460" r="56818" b="76947"/>
          <a:stretch/>
        </p:blipFill>
        <p:spPr>
          <a:xfrm>
            <a:off x="373855" y="3702158"/>
            <a:ext cx="527825" cy="240442"/>
          </a:xfrm>
          <a:prstGeom prst="rect">
            <a:avLst/>
          </a:prstGeom>
        </p:spPr>
      </p:pic>
      <p:grpSp>
        <p:nvGrpSpPr>
          <p:cNvPr id="70" name="グループ化 69"/>
          <p:cNvGrpSpPr/>
          <p:nvPr/>
        </p:nvGrpSpPr>
        <p:grpSpPr>
          <a:xfrm>
            <a:off x="4257756" y="5072896"/>
            <a:ext cx="1778561" cy="1333558"/>
            <a:chOff x="4144702" y="5094745"/>
            <a:chExt cx="1778561" cy="1333558"/>
          </a:xfrm>
        </p:grpSpPr>
        <p:grpSp>
          <p:nvGrpSpPr>
            <p:cNvPr id="71" name="グループ化 70"/>
            <p:cNvGrpSpPr/>
            <p:nvPr/>
          </p:nvGrpSpPr>
          <p:grpSpPr>
            <a:xfrm>
              <a:off x="4277904" y="5094745"/>
              <a:ext cx="983252" cy="1124600"/>
              <a:chOff x="10306450" y="1884617"/>
              <a:chExt cx="1250440" cy="1404201"/>
            </a:xfrm>
          </p:grpSpPr>
          <p:pic>
            <p:nvPicPr>
              <p:cNvPr id="78" name="図 77"/>
              <p:cNvPicPr>
                <a:picLocks noChangeAspect="1"/>
              </p:cNvPicPr>
              <p:nvPr/>
            </p:nvPicPr>
            <p:blipFill>
              <a:blip r:embed="rId13">
                <a:clrChange>
                  <a:clrFrom>
                    <a:srgbClr val="FFFFFF"/>
                  </a:clrFrom>
                  <a:clrTo>
                    <a:srgbClr val="FFFFFF">
                      <a:alpha val="0"/>
                    </a:srgbClr>
                  </a:clrTo>
                </a:clrChange>
              </a:blip>
              <a:stretch>
                <a:fillRect/>
              </a:stretch>
            </p:blipFill>
            <p:spPr>
              <a:xfrm>
                <a:off x="10349217" y="1884617"/>
                <a:ext cx="1207673" cy="956811"/>
              </a:xfrm>
              <a:prstGeom prst="rect">
                <a:avLst/>
              </a:prstGeom>
            </p:spPr>
          </p:pic>
          <p:pic>
            <p:nvPicPr>
              <p:cNvPr id="79" name="図 78"/>
              <p:cNvPicPr>
                <a:picLocks noChangeAspect="1"/>
              </p:cNvPicPr>
              <p:nvPr/>
            </p:nvPicPr>
            <p:blipFill>
              <a:blip r:embed="rId14">
                <a:duotone>
                  <a:schemeClr val="accent2">
                    <a:shade val="45000"/>
                    <a:satMod val="135000"/>
                  </a:schemeClr>
                  <a:prstClr val="white"/>
                </a:duotone>
              </a:blip>
              <a:stretch>
                <a:fillRect/>
              </a:stretch>
            </p:blipFill>
            <p:spPr>
              <a:xfrm rot="7019701">
                <a:off x="10202207" y="2788287"/>
                <a:ext cx="552860" cy="344374"/>
              </a:xfrm>
              <a:prstGeom prst="rect">
                <a:avLst/>
              </a:prstGeom>
            </p:spPr>
          </p:pic>
          <p:sp>
            <p:nvSpPr>
              <p:cNvPr id="80" name="上矢印 79"/>
              <p:cNvSpPr/>
              <p:nvPr/>
            </p:nvSpPr>
            <p:spPr>
              <a:xfrm rot="1800000">
                <a:off x="10697392" y="2782056"/>
                <a:ext cx="120293" cy="506762"/>
              </a:xfrm>
              <a:prstGeom prst="upArrow">
                <a:avLst/>
              </a:prstGeom>
              <a:solidFill>
                <a:srgbClr val="FF0000"/>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solidFill>
                    <a:srgbClr val="FFFFFF"/>
                  </a:solidFill>
                </a:endParaRPr>
              </a:p>
            </p:txBody>
          </p:sp>
        </p:grpSp>
        <p:grpSp>
          <p:nvGrpSpPr>
            <p:cNvPr id="72" name="グループ化 71"/>
            <p:cNvGrpSpPr/>
            <p:nvPr/>
          </p:nvGrpSpPr>
          <p:grpSpPr>
            <a:xfrm>
              <a:off x="5002492" y="5115886"/>
              <a:ext cx="920771" cy="1040648"/>
              <a:chOff x="10732915" y="1476386"/>
              <a:chExt cx="949623" cy="1016449"/>
            </a:xfrm>
          </p:grpSpPr>
          <p:pic>
            <p:nvPicPr>
              <p:cNvPr id="75" name="図 74"/>
              <p:cNvPicPr>
                <a:picLocks noChangeAspect="1"/>
              </p:cNvPicPr>
              <p:nvPr/>
            </p:nvPicPr>
            <p:blipFill>
              <a:blip r:embed="rId13">
                <a:clrChange>
                  <a:clrFrom>
                    <a:srgbClr val="FFFFFF"/>
                  </a:clrFrom>
                  <a:clrTo>
                    <a:srgbClr val="FFFFFF">
                      <a:alpha val="0"/>
                    </a:srgbClr>
                  </a:clrTo>
                </a:clrChange>
              </a:blip>
              <a:stretch>
                <a:fillRect/>
              </a:stretch>
            </p:blipFill>
            <p:spPr>
              <a:xfrm>
                <a:off x="10732915" y="1476386"/>
                <a:ext cx="949623" cy="766293"/>
              </a:xfrm>
              <a:prstGeom prst="rect">
                <a:avLst/>
              </a:prstGeom>
            </p:spPr>
          </p:pic>
          <p:pic>
            <p:nvPicPr>
              <p:cNvPr id="76" name="図 75"/>
              <p:cNvPicPr>
                <a:picLocks noChangeAspect="1"/>
              </p:cNvPicPr>
              <p:nvPr/>
            </p:nvPicPr>
            <p:blipFill>
              <a:blip r:embed="rId15">
                <a:duotone>
                  <a:schemeClr val="accent2">
                    <a:shade val="45000"/>
                    <a:satMod val="135000"/>
                  </a:schemeClr>
                  <a:prstClr val="white"/>
                </a:duotone>
              </a:blip>
              <a:stretch>
                <a:fillRect/>
              </a:stretch>
            </p:blipFill>
            <p:spPr>
              <a:xfrm rot="1554178">
                <a:off x="10936214" y="2233208"/>
                <a:ext cx="416807" cy="259627"/>
              </a:xfrm>
              <a:prstGeom prst="rect">
                <a:avLst/>
              </a:prstGeom>
            </p:spPr>
          </p:pic>
          <p:sp>
            <p:nvSpPr>
              <p:cNvPr id="77" name="上矢印 76"/>
              <p:cNvSpPr/>
              <p:nvPr/>
            </p:nvSpPr>
            <p:spPr>
              <a:xfrm rot="17880000">
                <a:off x="11138896" y="1911816"/>
                <a:ext cx="138579" cy="507523"/>
              </a:xfrm>
              <a:prstGeom prst="upArrow">
                <a:avLst/>
              </a:prstGeom>
              <a:solidFill>
                <a:srgbClr val="FF0000"/>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solidFill>
                    <a:srgbClr val="FFFFFF"/>
                  </a:solidFill>
                </a:endParaRPr>
              </a:p>
            </p:txBody>
          </p:sp>
        </p:grpSp>
        <p:sp>
          <p:nvSpPr>
            <p:cNvPr id="73" name="テキスト ボックス 72"/>
            <p:cNvSpPr txBox="1"/>
            <p:nvPr/>
          </p:nvSpPr>
          <p:spPr>
            <a:xfrm>
              <a:off x="4144702" y="6215805"/>
              <a:ext cx="914400" cy="212498"/>
            </a:xfrm>
            <a:prstGeom prst="rect">
              <a:avLst/>
            </a:prstGeom>
            <a:noFill/>
          </p:spPr>
          <p:txBody>
            <a:bodyPr wrap="none" rtlCol="0">
              <a:normAutofit fontScale="85000" lnSpcReduction="20000"/>
            </a:bodyPr>
            <a:lstStyle/>
            <a:p>
              <a:r>
                <a:rPr kumimoji="1" lang="ja-JP" altLang="en-US" sz="1100" dirty="0" smtClean="0"/>
                <a:t>＜①</a:t>
              </a:r>
              <a:r>
                <a:rPr kumimoji="1" lang="en-US" altLang="ja-JP" sz="1100" dirty="0" smtClean="0"/>
                <a:t>IC</a:t>
              </a:r>
              <a:r>
                <a:rPr kumimoji="1" lang="ja-JP" altLang="en-US" sz="1100" dirty="0" smtClean="0"/>
                <a:t>カード＞</a:t>
              </a:r>
            </a:p>
          </p:txBody>
        </p:sp>
        <p:sp>
          <p:nvSpPr>
            <p:cNvPr id="74" name="テキスト ボックス 73"/>
            <p:cNvSpPr txBox="1"/>
            <p:nvPr/>
          </p:nvSpPr>
          <p:spPr>
            <a:xfrm>
              <a:off x="4899921" y="6215805"/>
              <a:ext cx="914400" cy="212498"/>
            </a:xfrm>
            <a:prstGeom prst="rect">
              <a:avLst/>
            </a:prstGeom>
            <a:noFill/>
          </p:spPr>
          <p:txBody>
            <a:bodyPr wrap="none" rtlCol="0">
              <a:normAutofit fontScale="85000" lnSpcReduction="20000"/>
            </a:bodyPr>
            <a:lstStyle/>
            <a:p>
              <a:r>
                <a:rPr kumimoji="1" lang="ja-JP" altLang="en-US" sz="1100" dirty="0" smtClean="0"/>
                <a:t>＜②磁気カード＞</a:t>
              </a:r>
            </a:p>
          </p:txBody>
        </p:sp>
      </p:grpSp>
      <p:sp>
        <p:nvSpPr>
          <p:cNvPr id="82" name="テキスト プレースホルダー 4"/>
          <p:cNvSpPr>
            <a:spLocks noGrp="1"/>
          </p:cNvSpPr>
          <p:nvPr>
            <p:ph type="body" sz="quarter" idx="10"/>
          </p:nvPr>
        </p:nvSpPr>
        <p:spPr>
          <a:xfrm>
            <a:off x="160782" y="842275"/>
            <a:ext cx="9274977" cy="5256000"/>
          </a:xfrm>
        </p:spPr>
        <p:txBody>
          <a:bodyPr/>
          <a:lstStyle/>
          <a:p>
            <a:r>
              <a:rPr lang="ja-JP" altLang="en-US" dirty="0" smtClean="0">
                <a:latin typeface="+mn-ea"/>
                <a:ea typeface="+mn-ea"/>
              </a:rPr>
              <a:t>お客様がクレジットカードで商品やサービスを購入される場合の端末操作は以下のとおりです。</a:t>
            </a:r>
            <a:endParaRPr lang="ja-JP" altLang="en-US" dirty="0">
              <a:latin typeface="+mn-ea"/>
              <a:ea typeface="+mn-ea"/>
            </a:endParaRPr>
          </a:p>
        </p:txBody>
      </p:sp>
      <p:sp>
        <p:nvSpPr>
          <p:cNvPr id="83" name="テキスト プレースホルダー 4"/>
          <p:cNvSpPr txBox="1">
            <a:spLocks/>
          </p:cNvSpPr>
          <p:nvPr/>
        </p:nvSpPr>
        <p:spPr>
          <a:xfrm>
            <a:off x="139903" y="1151148"/>
            <a:ext cx="9029475" cy="279838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endParaRPr lang="en-US" altLang="ja-JP" dirty="0" smtClean="0">
              <a:latin typeface="+mn-ea"/>
              <a:ea typeface="+mn-ea"/>
            </a:endParaRPr>
          </a:p>
        </p:txBody>
      </p:sp>
    </p:spTree>
    <p:extLst>
      <p:ext uri="{BB962C8B-B14F-4D97-AF65-F5344CB8AC3E}">
        <p14:creationId xmlns:p14="http://schemas.microsoft.com/office/powerpoint/2010/main" val="17802114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機能要件（決済端末）：端末操作 クレジット取引 </a:t>
            </a:r>
            <a:r>
              <a:rPr lang="ja-JP" altLang="en-US" dirty="0" smtClean="0">
                <a:latin typeface="+mn-ea"/>
              </a:rPr>
              <a:t>（</a:t>
            </a:r>
            <a:r>
              <a:rPr lang="en-US" altLang="ja-JP" dirty="0" smtClean="0">
                <a:latin typeface="+mn-ea"/>
              </a:rPr>
              <a:t>2/3</a:t>
            </a:r>
            <a:r>
              <a:rPr lang="ja-JP" altLang="en-US" dirty="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お客様がクレジットカードで商品やサービスを購入される場合</a:t>
            </a:r>
            <a:r>
              <a:rPr lang="ja-JP" altLang="en-US" dirty="0" smtClean="0">
                <a:latin typeface="+mn-ea"/>
                <a:ea typeface="+mn-ea"/>
              </a:rPr>
              <a:t>の端末</a:t>
            </a:r>
            <a:r>
              <a:rPr lang="ja-JP" altLang="en-US" dirty="0">
                <a:latin typeface="+mn-ea"/>
                <a:ea typeface="+mn-ea"/>
              </a:rPr>
              <a:t>操作</a:t>
            </a:r>
            <a:r>
              <a:rPr lang="ja-JP" altLang="en-US" dirty="0" smtClean="0">
                <a:latin typeface="+mn-ea"/>
                <a:ea typeface="+mn-ea"/>
              </a:rPr>
              <a:t>は以下のとおりです</a:t>
            </a:r>
            <a:r>
              <a:rPr lang="ja-JP" altLang="en-US" dirty="0">
                <a:latin typeface="+mn-ea"/>
                <a:ea typeface="+mn-ea"/>
              </a:rPr>
              <a:t>。</a:t>
            </a:r>
          </a:p>
        </p:txBody>
      </p:sp>
      <p:sp>
        <p:nvSpPr>
          <p:cNvPr id="59" name="山形 58"/>
          <p:cNvSpPr/>
          <p:nvPr/>
        </p:nvSpPr>
        <p:spPr>
          <a:xfrm>
            <a:off x="5746758" y="2004678"/>
            <a:ext cx="1947867"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7.</a:t>
            </a:r>
            <a:r>
              <a:rPr kumimoji="1" lang="ja-JP" altLang="en-US" sz="1400" dirty="0" smtClean="0">
                <a:solidFill>
                  <a:schemeClr val="bg1"/>
                </a:solidFill>
                <a:latin typeface="Meiryo UI" pitchFamily="50" charset="-128"/>
                <a:ea typeface="Meiryo UI" pitchFamily="50" charset="-128"/>
                <a:cs typeface="Meiryo UI" pitchFamily="50" charset="-128"/>
              </a:rPr>
              <a:t>取引内容確認</a:t>
            </a:r>
            <a:endParaRPr kumimoji="1" lang="ja-JP" altLang="en-US" sz="1400" dirty="0">
              <a:solidFill>
                <a:schemeClr val="bg1"/>
              </a:solidFill>
              <a:latin typeface="Meiryo UI" pitchFamily="50" charset="-128"/>
              <a:ea typeface="Meiryo UI" pitchFamily="50" charset="-128"/>
              <a:cs typeface="Meiryo UI" pitchFamily="50" charset="-128"/>
            </a:endParaRPr>
          </a:p>
        </p:txBody>
      </p:sp>
      <p:sp>
        <p:nvSpPr>
          <p:cNvPr id="60" name="ホームベース 59"/>
          <p:cNvSpPr/>
          <p:nvPr/>
        </p:nvSpPr>
        <p:spPr>
          <a:xfrm>
            <a:off x="3778459" y="2004678"/>
            <a:ext cx="1828800" cy="484632"/>
          </a:xfrm>
          <a:prstGeom prst="homePlate">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tx1"/>
                </a:solidFill>
                <a:latin typeface="Meiryo UI" pitchFamily="50" charset="-128"/>
                <a:ea typeface="Meiryo UI" pitchFamily="50" charset="-128"/>
                <a:cs typeface="Meiryo UI" pitchFamily="50" charset="-128"/>
              </a:rPr>
              <a:t>6.</a:t>
            </a:r>
            <a:r>
              <a:rPr kumimoji="1" lang="ja-JP" altLang="en-US" sz="1400" dirty="0" smtClean="0">
                <a:solidFill>
                  <a:schemeClr val="tx1"/>
                </a:solidFill>
                <a:latin typeface="Meiryo UI" pitchFamily="50" charset="-128"/>
                <a:ea typeface="Meiryo UI" pitchFamily="50" charset="-128"/>
                <a:cs typeface="Meiryo UI" pitchFamily="50" charset="-128"/>
              </a:rPr>
              <a:t>暗証番号入力</a:t>
            </a:r>
            <a:endParaRPr kumimoji="1" lang="en-US" altLang="ja-JP" sz="1400" dirty="0" smtClean="0">
              <a:solidFill>
                <a:schemeClr val="tx1"/>
              </a:solidFill>
              <a:latin typeface="Meiryo UI" pitchFamily="50" charset="-128"/>
              <a:ea typeface="Meiryo UI" pitchFamily="50" charset="-128"/>
              <a:cs typeface="Meiryo UI" pitchFamily="50" charset="-128"/>
            </a:endParaRPr>
          </a:p>
          <a:p>
            <a:pPr algn="ctr"/>
            <a:r>
              <a:rPr kumimoji="1" lang="en-US" altLang="ja-JP" sz="1200" dirty="0" smtClean="0">
                <a:solidFill>
                  <a:schemeClr val="tx1"/>
                </a:solidFill>
                <a:latin typeface="Meiryo UI" pitchFamily="50" charset="-128"/>
                <a:ea typeface="Meiryo UI" pitchFamily="50" charset="-128"/>
                <a:cs typeface="Meiryo UI" pitchFamily="50" charset="-128"/>
              </a:rPr>
              <a:t>※11</a:t>
            </a:r>
            <a:r>
              <a:rPr kumimoji="1" lang="ja-JP" altLang="en-US" sz="1200" dirty="0" smtClean="0">
                <a:solidFill>
                  <a:schemeClr val="tx1"/>
                </a:solidFill>
                <a:latin typeface="Meiryo UI" pitchFamily="50" charset="-128"/>
                <a:ea typeface="Meiryo UI" pitchFamily="50" charset="-128"/>
                <a:cs typeface="Meiryo UI" pitchFamily="50" charset="-128"/>
              </a:rPr>
              <a:t>へ遷移</a:t>
            </a:r>
          </a:p>
        </p:txBody>
      </p:sp>
      <p:sp>
        <p:nvSpPr>
          <p:cNvPr id="61" name="テキスト ボックス 60"/>
          <p:cNvSpPr txBox="1"/>
          <p:nvPr/>
        </p:nvSpPr>
        <p:spPr>
          <a:xfrm>
            <a:off x="1755774" y="3723946"/>
            <a:ext cx="1584245" cy="307776"/>
          </a:xfrm>
          <a:prstGeom prst="rect">
            <a:avLst/>
          </a:prstGeom>
          <a:solidFill>
            <a:schemeClr val="accent1">
              <a:lumMod val="50000"/>
            </a:schemeClr>
          </a:solidFill>
        </p:spPr>
        <p:txBody>
          <a:bodyPr wrap="square" rtlCol="0">
            <a:spAutoFit/>
          </a:bodyPr>
          <a:lstStyle/>
          <a:p>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①</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カードの場合</a:t>
            </a:r>
            <a:endParaRPr kumimoji="1"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テキスト ボックス 61"/>
          <p:cNvSpPr txBox="1"/>
          <p:nvPr/>
        </p:nvSpPr>
        <p:spPr>
          <a:xfrm>
            <a:off x="1754751" y="5994705"/>
            <a:ext cx="1656000" cy="307777"/>
          </a:xfrm>
          <a:prstGeom prst="rect">
            <a:avLst/>
          </a:prstGeom>
          <a:solidFill>
            <a:schemeClr val="accent1">
              <a:lumMod val="50000"/>
            </a:schemeClr>
          </a:solidFill>
        </p:spPr>
        <p:txBody>
          <a:bodyPr wrap="square" rtlCol="0">
            <a:spAutoFit/>
          </a:bodyPr>
          <a:lstStyle/>
          <a:p>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②磁気カードの場合</a:t>
            </a:r>
            <a:endParaRPr kumimoji="1"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3" name="カギ線コネクタ 3"/>
          <p:cNvCxnSpPr>
            <a:stCxn id="62" idx="3"/>
            <a:endCxn id="65" idx="2"/>
          </p:cNvCxnSpPr>
          <p:nvPr/>
        </p:nvCxnSpPr>
        <p:spPr>
          <a:xfrm flipV="1">
            <a:off x="3410751" y="5217821"/>
            <a:ext cx="3251796" cy="930773"/>
          </a:xfrm>
          <a:prstGeom prst="bent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4" name="カギ線コネクタ 3"/>
          <p:cNvCxnSpPr>
            <a:stCxn id="61" idx="2"/>
          </p:cNvCxnSpPr>
          <p:nvPr/>
        </p:nvCxnSpPr>
        <p:spPr>
          <a:xfrm rot="16200000" flipH="1">
            <a:off x="2960305" y="3619314"/>
            <a:ext cx="313933" cy="1138748"/>
          </a:xfrm>
          <a:prstGeom prst="bent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pic>
        <p:nvPicPr>
          <p:cNvPr id="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075" y="2561668"/>
            <a:ext cx="1594943" cy="265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テキスト ボックス 82"/>
          <p:cNvSpPr txBox="1"/>
          <p:nvPr/>
        </p:nvSpPr>
        <p:spPr>
          <a:xfrm>
            <a:off x="116451" y="1796009"/>
            <a:ext cx="1388522"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前ページから続き</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テキスト ボックス 83"/>
          <p:cNvSpPr txBox="1"/>
          <p:nvPr/>
        </p:nvSpPr>
        <p:spPr>
          <a:xfrm>
            <a:off x="3562744" y="5277327"/>
            <a:ext cx="2189803" cy="537712"/>
          </a:xfrm>
          <a:prstGeom prst="rect">
            <a:avLst/>
          </a:prstGeom>
          <a:noFill/>
          <a:ln>
            <a:solidFill>
              <a:srgbClr val="FF0000"/>
            </a:solidFill>
          </a:ln>
        </p:spPr>
        <p:txBody>
          <a:bodyPr wrap="none" lIns="108000" tIns="46800" rIns="108000" bIns="46800" rtlCol="0">
            <a:spAutoFit/>
          </a:bodyPr>
          <a:lstStyle/>
          <a:p>
            <a:pPr defTabSz="957644">
              <a:lnSpc>
                <a:spcPct val="120000"/>
              </a:lnSpc>
            </a:pPr>
            <a:r>
              <a:rPr lang="ja-JP" altLang="en-US" sz="12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お客様に本体を渡し暗証番号を</a:t>
            </a:r>
            <a:endParaRPr lang="en-US" altLang="ja-JP" sz="12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lang="ja-JP" altLang="en-US" sz="12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入力して頂きます。</a:t>
            </a:r>
            <a:endParaRPr kumimoji="1" lang="en-US" altLang="ja-JP" sz="1200" b="0" i="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85" name="グループ化 84"/>
          <p:cNvGrpSpPr/>
          <p:nvPr/>
        </p:nvGrpSpPr>
        <p:grpSpPr>
          <a:xfrm>
            <a:off x="2159018" y="4842255"/>
            <a:ext cx="920771" cy="1040648"/>
            <a:chOff x="10732915" y="1476386"/>
            <a:chExt cx="949623" cy="1016449"/>
          </a:xfrm>
        </p:grpSpPr>
        <p:pic>
          <p:nvPicPr>
            <p:cNvPr id="86" name="図 85"/>
            <p:cNvPicPr>
              <a:picLocks noChangeAspect="1"/>
            </p:cNvPicPr>
            <p:nvPr/>
          </p:nvPicPr>
          <p:blipFill>
            <a:blip r:embed="rId3">
              <a:clrChange>
                <a:clrFrom>
                  <a:srgbClr val="FFFFFF"/>
                </a:clrFrom>
                <a:clrTo>
                  <a:srgbClr val="FFFFFF">
                    <a:alpha val="0"/>
                  </a:srgbClr>
                </a:clrTo>
              </a:clrChange>
            </a:blip>
            <a:stretch>
              <a:fillRect/>
            </a:stretch>
          </p:blipFill>
          <p:spPr>
            <a:xfrm>
              <a:off x="10732915" y="1476386"/>
              <a:ext cx="949623" cy="766293"/>
            </a:xfrm>
            <a:prstGeom prst="rect">
              <a:avLst/>
            </a:prstGeom>
          </p:spPr>
        </p:pic>
        <p:pic>
          <p:nvPicPr>
            <p:cNvPr id="87" name="図 86"/>
            <p:cNvPicPr>
              <a:picLocks noChangeAspect="1"/>
            </p:cNvPicPr>
            <p:nvPr/>
          </p:nvPicPr>
          <p:blipFill>
            <a:blip r:embed="rId4">
              <a:duotone>
                <a:schemeClr val="accent2">
                  <a:shade val="45000"/>
                  <a:satMod val="135000"/>
                </a:schemeClr>
                <a:prstClr val="white"/>
              </a:duotone>
            </a:blip>
            <a:stretch>
              <a:fillRect/>
            </a:stretch>
          </p:blipFill>
          <p:spPr>
            <a:xfrm rot="1554178">
              <a:off x="10936214" y="2233208"/>
              <a:ext cx="416807" cy="259627"/>
            </a:xfrm>
            <a:prstGeom prst="rect">
              <a:avLst/>
            </a:prstGeom>
          </p:spPr>
        </p:pic>
        <p:sp>
          <p:nvSpPr>
            <p:cNvPr id="88" name="上矢印 87"/>
            <p:cNvSpPr/>
            <p:nvPr/>
          </p:nvSpPr>
          <p:spPr>
            <a:xfrm rot="17880000">
              <a:off x="11138896" y="1911816"/>
              <a:ext cx="138579" cy="507523"/>
            </a:xfrm>
            <a:prstGeom prst="upArrow">
              <a:avLst/>
            </a:prstGeom>
            <a:solidFill>
              <a:srgbClr val="FF0000"/>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solidFill>
                  <a:srgbClr val="FFFFFF"/>
                </a:solidFill>
              </a:endParaRPr>
            </a:p>
          </p:txBody>
        </p:sp>
      </p:grpSp>
      <p:pic>
        <p:nvPicPr>
          <p:cNvPr id="89" name="図 88"/>
          <p:cNvPicPr>
            <a:picLocks noChangeAspect="1"/>
          </p:cNvPicPr>
          <p:nvPr/>
        </p:nvPicPr>
        <p:blipFill>
          <a:blip r:embed="rId3">
            <a:clrChange>
              <a:clrFrom>
                <a:srgbClr val="FFFFFF"/>
              </a:clrFrom>
              <a:clrTo>
                <a:srgbClr val="FFFFFF">
                  <a:alpha val="0"/>
                </a:srgbClr>
              </a:clrTo>
            </a:clrChange>
          </a:blip>
          <a:stretch>
            <a:fillRect/>
          </a:stretch>
        </p:blipFill>
        <p:spPr>
          <a:xfrm>
            <a:off x="2206247" y="2460733"/>
            <a:ext cx="949623" cy="766293"/>
          </a:xfrm>
          <a:prstGeom prst="rect">
            <a:avLst/>
          </a:prstGeom>
        </p:spPr>
      </p:pic>
      <p:pic>
        <p:nvPicPr>
          <p:cNvPr id="90" name="図 89"/>
          <p:cNvPicPr>
            <a:picLocks noChangeAspect="1"/>
          </p:cNvPicPr>
          <p:nvPr/>
        </p:nvPicPr>
        <p:blipFill>
          <a:blip r:embed="rId5">
            <a:duotone>
              <a:schemeClr val="accent2">
                <a:shade val="45000"/>
                <a:satMod val="135000"/>
              </a:schemeClr>
              <a:prstClr val="white"/>
            </a:duotone>
          </a:blip>
          <a:stretch>
            <a:fillRect/>
          </a:stretch>
        </p:blipFill>
        <p:spPr>
          <a:xfrm rot="7019701">
            <a:off x="2086623" y="3186973"/>
            <a:ext cx="442776" cy="270790"/>
          </a:xfrm>
          <a:prstGeom prst="rect">
            <a:avLst/>
          </a:prstGeom>
        </p:spPr>
      </p:pic>
      <p:sp>
        <p:nvSpPr>
          <p:cNvPr id="91" name="上矢印 90"/>
          <p:cNvSpPr/>
          <p:nvPr/>
        </p:nvSpPr>
        <p:spPr>
          <a:xfrm rot="1800000">
            <a:off x="2480023" y="3179476"/>
            <a:ext cx="94589" cy="405857"/>
          </a:xfrm>
          <a:prstGeom prst="upArrow">
            <a:avLst/>
          </a:prstGeom>
          <a:solidFill>
            <a:srgbClr val="FF0000"/>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solidFill>
                <a:srgbClr val="FFFFFF"/>
              </a:solidFill>
            </a:endParaRPr>
          </a:p>
        </p:txBody>
      </p:sp>
      <p:pic>
        <p:nvPicPr>
          <p:cNvPr id="92" name="図 91"/>
          <p:cNvPicPr>
            <a:picLocks noChangeAspect="1"/>
          </p:cNvPicPr>
          <p:nvPr/>
        </p:nvPicPr>
        <p:blipFill>
          <a:blip r:embed="rId6"/>
          <a:stretch>
            <a:fillRect/>
          </a:stretch>
        </p:blipFill>
        <p:spPr>
          <a:xfrm>
            <a:off x="3804923" y="2562473"/>
            <a:ext cx="1645013" cy="2627247"/>
          </a:xfrm>
          <a:prstGeom prst="rect">
            <a:avLst/>
          </a:prstGeom>
          <a:ln>
            <a:solidFill>
              <a:schemeClr val="tx1"/>
            </a:solidFill>
          </a:ln>
        </p:spPr>
      </p:pic>
      <p:pic>
        <p:nvPicPr>
          <p:cNvPr id="93" name="圖片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0995" y="2423342"/>
            <a:ext cx="967505" cy="1116054"/>
          </a:xfrm>
          <a:prstGeom prst="rect">
            <a:avLst/>
          </a:prstGeom>
        </p:spPr>
      </p:pic>
      <p:pic>
        <p:nvPicPr>
          <p:cNvPr id="94" name="図 93"/>
          <p:cNvPicPr>
            <a:picLocks noChangeAspect="1"/>
          </p:cNvPicPr>
          <p:nvPr/>
        </p:nvPicPr>
        <p:blipFill>
          <a:blip r:embed="rId3">
            <a:clrChange>
              <a:clrFrom>
                <a:srgbClr val="FFFFFF"/>
              </a:clrFrom>
              <a:clrTo>
                <a:srgbClr val="FFFFFF">
                  <a:alpha val="0"/>
                </a:srgbClr>
              </a:clrTo>
            </a:clrChange>
          </a:blip>
          <a:stretch>
            <a:fillRect/>
          </a:stretch>
        </p:blipFill>
        <p:spPr>
          <a:xfrm>
            <a:off x="403061" y="4199343"/>
            <a:ext cx="841369" cy="678938"/>
          </a:xfrm>
          <a:prstGeom prst="rect">
            <a:avLst/>
          </a:prstGeom>
        </p:spPr>
      </p:pic>
      <p:sp>
        <p:nvSpPr>
          <p:cNvPr id="95" name="右矢印 94"/>
          <p:cNvSpPr/>
          <p:nvPr/>
        </p:nvSpPr>
        <p:spPr>
          <a:xfrm rot="5400000">
            <a:off x="588849" y="3629268"/>
            <a:ext cx="469794" cy="484632"/>
          </a:xfrm>
          <a:prstGeom prst="righ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96" name="テキスト ボックス 95"/>
          <p:cNvSpPr txBox="1"/>
          <p:nvPr/>
        </p:nvSpPr>
        <p:spPr>
          <a:xfrm>
            <a:off x="68474" y="5086861"/>
            <a:ext cx="1939323" cy="830997"/>
          </a:xfrm>
          <a:prstGeom prst="borderCallout1">
            <a:avLst>
              <a:gd name="adj1" fmla="val -6577"/>
              <a:gd name="adj2" fmla="val 73504"/>
              <a:gd name="adj3" fmla="val -48039"/>
              <a:gd name="adj4" fmla="val 49138"/>
            </a:avLst>
          </a:prstGeom>
          <a:noFill/>
          <a:ln>
            <a:solidFill>
              <a:srgbClr val="FF0000"/>
            </a:solidFill>
          </a:ln>
        </p:spPr>
        <p:txBody>
          <a:bodyPr wrap="square" rtlCol="0">
            <a:spAutoFit/>
          </a:bodyPr>
          <a:lstStyle/>
          <a:p>
            <a:r>
              <a:rPr lang="ja-JP" altLang="en-US" sz="1200" dirty="0">
                <a:solidFill>
                  <a:srgbClr val="FF0000"/>
                </a:solidFill>
                <a:latin typeface="Meiryo UI" pitchFamily="50" charset="-128"/>
                <a:ea typeface="Meiryo UI" pitchFamily="50" charset="-128"/>
                <a:cs typeface="Meiryo UI" pitchFamily="50" charset="-128"/>
              </a:rPr>
              <a:t>クレードル</a:t>
            </a:r>
            <a:r>
              <a:rPr lang="ja-JP" altLang="en-US" sz="1200" dirty="0" smtClean="0">
                <a:solidFill>
                  <a:srgbClr val="FF0000"/>
                </a:solidFill>
                <a:latin typeface="Meiryo UI" pitchFamily="50" charset="-128"/>
                <a:ea typeface="Meiryo UI" pitchFamily="50" charset="-128"/>
                <a:cs typeface="Meiryo UI" pitchFamily="50" charset="-128"/>
              </a:rPr>
              <a:t>から端末機本体を取り外します。</a:t>
            </a:r>
            <a:endParaRPr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a:solidFill>
                  <a:srgbClr val="FF0000"/>
                </a:solidFill>
                <a:latin typeface="Meiryo UI" pitchFamily="50" charset="-128"/>
                <a:ea typeface="Meiryo UI" pitchFamily="50" charset="-128"/>
                <a:cs typeface="Meiryo UI" pitchFamily="50" charset="-128"/>
              </a:rPr>
              <a:t>カード</a:t>
            </a:r>
            <a:r>
              <a:rPr kumimoji="1" lang="ja-JP" altLang="en-US" sz="1200" dirty="0" smtClean="0">
                <a:solidFill>
                  <a:srgbClr val="FF0000"/>
                </a:solidFill>
                <a:latin typeface="Meiryo UI" pitchFamily="50" charset="-128"/>
                <a:ea typeface="Meiryo UI" pitchFamily="50" charset="-128"/>
                <a:cs typeface="Meiryo UI" pitchFamily="50" charset="-128"/>
              </a:rPr>
              <a:t>の</a:t>
            </a:r>
            <a:r>
              <a:rPr kumimoji="1" lang="ja-JP" altLang="en-US" sz="1200" dirty="0">
                <a:solidFill>
                  <a:srgbClr val="FF0000"/>
                </a:solidFill>
                <a:latin typeface="Meiryo UI" pitchFamily="50" charset="-128"/>
                <a:ea typeface="Meiryo UI" pitchFamily="50" charset="-128"/>
                <a:cs typeface="Meiryo UI" pitchFamily="50" charset="-128"/>
              </a:rPr>
              <a:t>種類</a:t>
            </a:r>
            <a:r>
              <a:rPr kumimoji="1" lang="ja-JP" altLang="en-US" sz="1200" dirty="0" smtClean="0">
                <a:solidFill>
                  <a:srgbClr val="FF0000"/>
                </a:solidFill>
                <a:latin typeface="Meiryo UI" pitchFamily="50" charset="-128"/>
                <a:ea typeface="Meiryo UI" pitchFamily="50" charset="-128"/>
                <a:cs typeface="Meiryo UI" pitchFamily="50" charset="-128"/>
              </a:rPr>
              <a:t>によって処理方法が異なります。</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pic>
        <p:nvPicPr>
          <p:cNvPr id="9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644" y="2562473"/>
            <a:ext cx="1776413" cy="2590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8" name="山形 97"/>
          <p:cNvSpPr/>
          <p:nvPr/>
        </p:nvSpPr>
        <p:spPr>
          <a:xfrm>
            <a:off x="7799400" y="2004678"/>
            <a:ext cx="1921992"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8.</a:t>
            </a:r>
            <a:r>
              <a:rPr kumimoji="1" lang="ja-JP" altLang="en-US" sz="1400" dirty="0" smtClean="0">
                <a:solidFill>
                  <a:schemeClr val="bg1"/>
                </a:solidFill>
                <a:latin typeface="Meiryo UI" pitchFamily="50" charset="-128"/>
                <a:ea typeface="Meiryo UI" pitchFamily="50" charset="-128"/>
                <a:cs typeface="Meiryo UI" pitchFamily="50" charset="-128"/>
              </a:rPr>
              <a:t>サイン</a:t>
            </a:r>
            <a:r>
              <a:rPr kumimoji="1" lang="ja-JP" altLang="en-US" sz="1200" dirty="0" smtClean="0">
                <a:solidFill>
                  <a:schemeClr val="bg1"/>
                </a:solidFill>
                <a:latin typeface="Meiryo UI" pitchFamily="50" charset="-128"/>
                <a:ea typeface="Meiryo UI" pitchFamily="50" charset="-128"/>
                <a:cs typeface="Meiryo UI" pitchFamily="50" charset="-128"/>
              </a:rPr>
              <a:t>選択</a:t>
            </a:r>
            <a:endParaRPr kumimoji="1" lang="en-US" altLang="ja-JP" sz="1000" dirty="0" smtClean="0">
              <a:solidFill>
                <a:schemeClr val="bg1"/>
              </a:solidFill>
              <a:latin typeface="Meiryo UI" pitchFamily="50" charset="-128"/>
              <a:ea typeface="Meiryo UI" pitchFamily="50" charset="-128"/>
              <a:cs typeface="Meiryo UI" pitchFamily="50" charset="-128"/>
            </a:endParaRPr>
          </a:p>
        </p:txBody>
      </p:sp>
      <p:sp>
        <p:nvSpPr>
          <p:cNvPr id="99" name="正方形/長方形 98"/>
          <p:cNvSpPr/>
          <p:nvPr/>
        </p:nvSpPr>
        <p:spPr>
          <a:xfrm>
            <a:off x="7892370" y="3992181"/>
            <a:ext cx="1604962" cy="39289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0" name="図 5" descr="AH_A0038_030.wmf"/>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rot="18161294" flipH="1">
            <a:off x="9059846" y="3914080"/>
            <a:ext cx="385296" cy="734031"/>
          </a:xfrm>
          <a:prstGeom prst="rect">
            <a:avLst/>
          </a:prstGeom>
          <a:noFill/>
          <a:ln w="9525">
            <a:noFill/>
            <a:miter lim="800000"/>
            <a:headEnd/>
            <a:tailEnd/>
          </a:ln>
        </p:spPr>
      </p:pic>
      <p:sp>
        <p:nvSpPr>
          <p:cNvPr id="101" name="テキスト ボックス 100"/>
          <p:cNvSpPr txBox="1"/>
          <p:nvPr/>
        </p:nvSpPr>
        <p:spPr>
          <a:xfrm>
            <a:off x="8614992" y="1660031"/>
            <a:ext cx="1096775"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次のページへ</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5886363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機能要件（決済端末）：端末操作 クレジット取引 </a:t>
            </a:r>
            <a:r>
              <a:rPr lang="ja-JP" altLang="en-US" dirty="0" smtClean="0">
                <a:latin typeface="+mn-ea"/>
              </a:rPr>
              <a:t>（</a:t>
            </a:r>
            <a:r>
              <a:rPr lang="en-US" altLang="ja-JP" dirty="0" smtClean="0">
                <a:latin typeface="+mn-ea"/>
              </a:rPr>
              <a:t>3/3</a:t>
            </a:r>
            <a:r>
              <a:rPr lang="ja-JP" altLang="en-US" dirty="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お客様がクレジットカードで商品やサービスを購入される場合</a:t>
            </a:r>
            <a:r>
              <a:rPr lang="ja-JP" altLang="en-US" dirty="0" smtClean="0">
                <a:latin typeface="+mn-ea"/>
                <a:ea typeface="+mn-ea"/>
              </a:rPr>
              <a:t>の端末</a:t>
            </a:r>
            <a:r>
              <a:rPr lang="ja-JP" altLang="en-US" dirty="0">
                <a:latin typeface="+mn-ea"/>
                <a:ea typeface="+mn-ea"/>
              </a:rPr>
              <a:t>操作</a:t>
            </a:r>
            <a:r>
              <a:rPr lang="ja-JP" altLang="en-US" dirty="0" smtClean="0">
                <a:latin typeface="+mn-ea"/>
                <a:ea typeface="+mn-ea"/>
              </a:rPr>
              <a:t>は以下のとおりです</a:t>
            </a:r>
            <a:r>
              <a:rPr lang="ja-JP" altLang="en-US" dirty="0">
                <a:latin typeface="+mn-ea"/>
                <a:ea typeface="+mn-ea"/>
              </a:rPr>
              <a:t>。</a:t>
            </a:r>
          </a:p>
        </p:txBody>
      </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108" y="2769116"/>
            <a:ext cx="156144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コンテンツ プレースホルダー 1"/>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6731980">
            <a:off x="2161113" y="5254662"/>
            <a:ext cx="1107956" cy="1306552"/>
          </a:xfrm>
          <a:prstGeom prst="rect">
            <a:avLst/>
          </a:prstGeom>
        </p:spPr>
      </p:pic>
      <p:pic>
        <p:nvPicPr>
          <p:cNvPr id="28" name="圖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47448" y="4983222"/>
            <a:ext cx="1050524" cy="1211819"/>
          </a:xfrm>
          <a:prstGeom prst="rect">
            <a:avLst/>
          </a:prstGeom>
        </p:spPr>
      </p:pic>
      <p:sp>
        <p:nvSpPr>
          <p:cNvPr id="29" name="山形 28"/>
          <p:cNvSpPr/>
          <p:nvPr/>
        </p:nvSpPr>
        <p:spPr>
          <a:xfrm>
            <a:off x="5150868" y="2123686"/>
            <a:ext cx="1667833"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12.</a:t>
            </a:r>
            <a:r>
              <a:rPr kumimoji="1" lang="ja-JP" altLang="en-US" sz="1400" dirty="0" smtClean="0">
                <a:solidFill>
                  <a:schemeClr val="bg1"/>
                </a:solidFill>
                <a:latin typeface="Meiryo UI" pitchFamily="50" charset="-128"/>
                <a:ea typeface="Meiryo UI" pitchFamily="50" charset="-128"/>
                <a:cs typeface="Meiryo UI" pitchFamily="50" charset="-128"/>
              </a:rPr>
              <a:t>取引完了</a:t>
            </a:r>
          </a:p>
        </p:txBody>
      </p:sp>
      <p:sp>
        <p:nvSpPr>
          <p:cNvPr id="30" name="テキスト ボックス 29"/>
          <p:cNvSpPr txBox="1"/>
          <p:nvPr/>
        </p:nvSpPr>
        <p:spPr>
          <a:xfrm>
            <a:off x="114257" y="1809761"/>
            <a:ext cx="1388522"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前ページから続き</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6426846" y="5871451"/>
            <a:ext cx="2775119" cy="461665"/>
          </a:xfrm>
          <a:prstGeom prst="borderCallout1">
            <a:avLst>
              <a:gd name="adj1" fmla="val 49698"/>
              <a:gd name="adj2" fmla="val -3940"/>
              <a:gd name="adj3" fmla="val -10686"/>
              <a:gd name="adj4" fmla="val -10577"/>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決済承認が完了すると伝票が出力します。</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（カード会社用は印字されません）</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32" name="横巻き 31"/>
          <p:cNvSpPr/>
          <p:nvPr/>
        </p:nvSpPr>
        <p:spPr>
          <a:xfrm rot="16200000">
            <a:off x="5136687" y="5642489"/>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p:cNvSpPr txBox="1"/>
          <p:nvPr/>
        </p:nvSpPr>
        <p:spPr>
          <a:xfrm>
            <a:off x="5150086" y="5611188"/>
            <a:ext cx="631903"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（お客様控）</a:t>
            </a:r>
            <a:endParaRPr kumimoji="1" lang="ja-JP" altLang="en-US" sz="600" dirty="0">
              <a:latin typeface="Meiryo UI" pitchFamily="50" charset="-128"/>
              <a:ea typeface="Meiryo UI" pitchFamily="50" charset="-128"/>
              <a:cs typeface="Meiryo UI" pitchFamily="50" charset="-128"/>
            </a:endParaRPr>
          </a:p>
        </p:txBody>
      </p:sp>
      <p:sp>
        <p:nvSpPr>
          <p:cNvPr id="34" name="横巻き 33"/>
          <p:cNvSpPr/>
          <p:nvPr/>
        </p:nvSpPr>
        <p:spPr>
          <a:xfrm rot="16200000">
            <a:off x="5589123" y="5637725"/>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p:cNvSpPr txBox="1"/>
          <p:nvPr/>
        </p:nvSpPr>
        <p:spPr>
          <a:xfrm>
            <a:off x="5595309" y="5606424"/>
            <a:ext cx="646331"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（加盟店控）</a:t>
            </a:r>
            <a:endParaRPr kumimoji="1" lang="ja-JP" altLang="en-US" sz="600" dirty="0">
              <a:latin typeface="Meiryo UI" pitchFamily="50" charset="-128"/>
              <a:ea typeface="Meiryo UI" pitchFamily="50" charset="-128"/>
              <a:cs typeface="Meiryo UI" pitchFamily="50" charset="-128"/>
            </a:endParaRPr>
          </a:p>
        </p:txBody>
      </p:sp>
      <p:sp>
        <p:nvSpPr>
          <p:cNvPr id="36" name="円/楕円 13"/>
          <p:cNvSpPr/>
          <p:nvPr/>
        </p:nvSpPr>
        <p:spPr>
          <a:xfrm rot="21345711">
            <a:off x="5114691" y="5546327"/>
            <a:ext cx="1114425" cy="623462"/>
          </a:xfrm>
          <a:prstGeom prst="ellipse">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7" name="図 36"/>
          <p:cNvPicPr/>
          <p:nvPr/>
        </p:nvPicPr>
        <p:blipFill>
          <a:blip r:embed="rId5" cstate="email">
            <a:extLst>
              <a:ext uri="{28A0092B-C50C-407E-A947-70E740481C1C}">
                <a14:useLocalDpi xmlns:a14="http://schemas.microsoft.com/office/drawing/2010/main"/>
              </a:ext>
            </a:extLst>
          </a:blip>
          <a:stretch>
            <a:fillRect/>
          </a:stretch>
        </p:blipFill>
        <p:spPr bwMode="auto">
          <a:xfrm>
            <a:off x="3587353" y="2779746"/>
            <a:ext cx="1501652" cy="2520000"/>
          </a:xfrm>
          <a:prstGeom prst="rect">
            <a:avLst/>
          </a:prstGeom>
          <a:noFill/>
          <a:ln>
            <a:solidFill>
              <a:schemeClr val="tx1"/>
            </a:solidFill>
          </a:ln>
          <a:extLst/>
        </p:spPr>
      </p:pic>
      <p:sp>
        <p:nvSpPr>
          <p:cNvPr id="38" name="テキスト ボックス 37"/>
          <p:cNvSpPr txBox="1"/>
          <p:nvPr/>
        </p:nvSpPr>
        <p:spPr>
          <a:xfrm>
            <a:off x="6808159" y="1984918"/>
            <a:ext cx="3041268" cy="3600986"/>
          </a:xfrm>
          <a:prstGeom prst="rect">
            <a:avLst/>
          </a:prstGeom>
          <a:noFill/>
          <a:ln>
            <a:solidFill>
              <a:srgbClr val="FF0000"/>
            </a:solidFill>
          </a:ln>
        </p:spPr>
        <p:txBody>
          <a:bodyPr wrap="square" rtlCol="0">
            <a:spAutoFit/>
          </a:bodyPr>
          <a:lstStyle/>
          <a:p>
            <a:r>
              <a:rPr lang="en-US" altLang="ja-JP" sz="1200" dirty="0" smtClean="0">
                <a:solidFill>
                  <a:srgbClr val="FF0000"/>
                </a:solidFill>
                <a:latin typeface="Meiryo UI" pitchFamily="50" charset="-128"/>
                <a:ea typeface="Meiryo UI" pitchFamily="50" charset="-128"/>
                <a:cs typeface="Meiryo UI" pitchFamily="50" charset="-128"/>
              </a:rPr>
              <a:t>【</a:t>
            </a:r>
            <a:r>
              <a:rPr lang="ja-JP" altLang="en-US" sz="1200" dirty="0" smtClean="0">
                <a:solidFill>
                  <a:srgbClr val="FF0000"/>
                </a:solidFill>
                <a:latin typeface="Meiryo UI" pitchFamily="50" charset="-128"/>
                <a:ea typeface="Meiryo UI" pitchFamily="50" charset="-128"/>
                <a:cs typeface="Meiryo UI" pitchFamily="50" charset="-128"/>
              </a:rPr>
              <a:t>注意</a:t>
            </a:r>
            <a:r>
              <a:rPr lang="en-US" altLang="ja-JP" sz="1200" dirty="0" smtClean="0">
                <a:solidFill>
                  <a:srgbClr val="FF0000"/>
                </a:solidFill>
                <a:latin typeface="Meiryo UI" pitchFamily="50" charset="-128"/>
                <a:ea typeface="Meiryo UI" pitchFamily="50" charset="-128"/>
                <a:cs typeface="Meiryo UI" pitchFamily="50" charset="-128"/>
              </a:rPr>
              <a:t>!】</a:t>
            </a:r>
          </a:p>
          <a:p>
            <a:r>
              <a:rPr lang="ja-JP" altLang="en-US" sz="1200" dirty="0" smtClean="0">
                <a:latin typeface="Meiryo UI" pitchFamily="50" charset="-128"/>
                <a:ea typeface="Meiryo UI" pitchFamily="50" charset="-128"/>
                <a:cs typeface="Meiryo UI" pitchFamily="50" charset="-128"/>
              </a:rPr>
              <a:t>電子サインが正しく利用できない</a:t>
            </a:r>
            <a:r>
              <a:rPr lang="ja-JP" altLang="en-US" sz="1200" dirty="0">
                <a:latin typeface="Meiryo UI" pitchFamily="50" charset="-128"/>
                <a:ea typeface="Meiryo UI" pitchFamily="50" charset="-128"/>
                <a:cs typeface="Meiryo UI" pitchFamily="50" charset="-128"/>
              </a:rPr>
              <a:t>　</a:t>
            </a:r>
            <a:r>
              <a:rPr kumimoji="1" lang="ja-JP" altLang="en-US" sz="1200" dirty="0" smtClean="0">
                <a:latin typeface="Meiryo UI" pitchFamily="50" charset="-128"/>
                <a:ea typeface="Meiryo UI" pitchFamily="50" charset="-128"/>
                <a:cs typeface="Meiryo UI" pitchFamily="50" charset="-128"/>
              </a:rPr>
              <a:t>また</a:t>
            </a:r>
            <a:r>
              <a:rPr kumimoji="1" lang="ja-JP" altLang="en-US" sz="1200" dirty="0">
                <a:latin typeface="Meiryo UI" pitchFamily="50" charset="-128"/>
                <a:ea typeface="Meiryo UI" pitchFamily="50" charset="-128"/>
                <a:cs typeface="Meiryo UI" pitchFamily="50" charset="-128"/>
              </a:rPr>
              <a:t>は</a:t>
            </a:r>
            <a:r>
              <a:rPr kumimoji="1" lang="ja-JP" altLang="en-US" sz="1200" dirty="0" smtClean="0">
                <a:latin typeface="Meiryo UI" pitchFamily="50" charset="-128"/>
                <a:ea typeface="Meiryo UI" pitchFamily="50" charset="-128"/>
                <a:cs typeface="Meiryo UI" pitchFamily="50" charset="-128"/>
              </a:rPr>
              <a:t>、</a:t>
            </a:r>
            <a:endParaRPr kumimoji="1" lang="en-US" altLang="ja-JP" sz="1200" dirty="0" smtClean="0">
              <a:latin typeface="Meiryo UI" pitchFamily="50" charset="-128"/>
              <a:ea typeface="Meiryo UI" pitchFamily="50" charset="-128"/>
              <a:cs typeface="Meiryo UI" pitchFamily="50" charset="-128"/>
            </a:endParaRPr>
          </a:p>
          <a:p>
            <a:r>
              <a:rPr kumimoji="1" lang="ja-JP" altLang="en-US" sz="1200" dirty="0" smtClean="0">
                <a:latin typeface="Meiryo UI" pitchFamily="50" charset="-128"/>
                <a:ea typeface="Meiryo UI" pitchFamily="50" charset="-128"/>
                <a:cs typeface="Meiryo UI" pitchFamily="50" charset="-128"/>
              </a:rPr>
              <a:t>お客様にディスプレイの署名を断られた</a:t>
            </a:r>
            <a:r>
              <a:rPr lang="ja-JP" altLang="en-US" sz="1200" dirty="0" smtClean="0">
                <a:latin typeface="Meiryo UI" pitchFamily="50" charset="-128"/>
                <a:ea typeface="Meiryo UI" pitchFamily="50" charset="-128"/>
                <a:cs typeface="Meiryo UI" pitchFamily="50" charset="-128"/>
              </a:rPr>
              <a:t>場合、</a:t>
            </a:r>
            <a:endParaRPr lang="en-US" altLang="ja-JP" sz="1200" dirty="0" smtClean="0">
              <a:latin typeface="Meiryo UI" pitchFamily="50" charset="-128"/>
              <a:ea typeface="Meiryo UI" pitchFamily="50" charset="-128"/>
              <a:cs typeface="Meiryo UI" pitchFamily="50" charset="-128"/>
            </a:endParaRPr>
          </a:p>
          <a:p>
            <a:r>
              <a:rPr lang="ja-JP" altLang="en-US" sz="1200" dirty="0" smtClean="0">
                <a:latin typeface="Meiryo UI" pitchFamily="50" charset="-128"/>
                <a:ea typeface="Meiryo UI" pitchFamily="50" charset="-128"/>
                <a:cs typeface="Meiryo UI" pitchFamily="50" charset="-128"/>
              </a:rPr>
              <a:t>前ページ「手順</a:t>
            </a:r>
            <a:r>
              <a:rPr lang="en-US" altLang="ja-JP" sz="1200" dirty="0" smtClean="0">
                <a:latin typeface="Meiryo UI" pitchFamily="50" charset="-128"/>
                <a:ea typeface="Meiryo UI" pitchFamily="50" charset="-128"/>
                <a:cs typeface="Meiryo UI" pitchFamily="50" charset="-128"/>
              </a:rPr>
              <a:t>8.</a:t>
            </a:r>
            <a:r>
              <a:rPr lang="ja-JP" altLang="en-US" sz="1200" dirty="0" smtClean="0">
                <a:latin typeface="Meiryo UI" pitchFamily="50" charset="-128"/>
                <a:ea typeface="Meiryo UI" pitchFamily="50" charset="-128"/>
                <a:cs typeface="Meiryo UI" pitchFamily="50" charset="-128"/>
              </a:rPr>
              <a:t>サイン選択」画面で</a:t>
            </a:r>
            <a:endParaRPr lang="en-US" altLang="ja-JP" sz="1200" dirty="0" smtClean="0">
              <a:latin typeface="Meiryo UI" pitchFamily="50" charset="-128"/>
              <a:ea typeface="Meiryo UI" pitchFamily="50" charset="-128"/>
              <a:cs typeface="Meiryo UI" pitchFamily="50" charset="-128"/>
            </a:endParaRPr>
          </a:p>
          <a:p>
            <a:r>
              <a:rPr lang="ja-JP" altLang="en-US" sz="1200" dirty="0" smtClean="0">
                <a:latin typeface="Meiryo UI" pitchFamily="50" charset="-128"/>
                <a:ea typeface="Meiryo UI" pitchFamily="50" charset="-128"/>
                <a:cs typeface="Meiryo UI" pitchFamily="50" charset="-128"/>
              </a:rPr>
              <a:t>「伝票にサイン」ボタンを押すと、</a:t>
            </a:r>
            <a:endParaRPr lang="en-US" altLang="ja-JP" sz="1200" dirty="0" smtClean="0">
              <a:latin typeface="Meiryo UI" pitchFamily="50" charset="-128"/>
              <a:ea typeface="Meiryo UI" pitchFamily="50" charset="-128"/>
              <a:cs typeface="Meiryo UI" pitchFamily="50" charset="-128"/>
            </a:endParaRPr>
          </a:p>
          <a:p>
            <a:r>
              <a:rPr lang="ja-JP" altLang="en-US" sz="1200" dirty="0" smtClean="0">
                <a:solidFill>
                  <a:srgbClr val="FF0000"/>
                </a:solidFill>
                <a:latin typeface="Meiryo UI" pitchFamily="50" charset="-128"/>
                <a:ea typeface="Meiryo UI" pitchFamily="50" charset="-128"/>
                <a:cs typeface="Meiryo UI" pitchFamily="50" charset="-128"/>
              </a:rPr>
              <a:t>カード会社用</a:t>
            </a:r>
            <a:r>
              <a:rPr lang="ja-JP" altLang="en-US" sz="1200" dirty="0" smtClean="0">
                <a:latin typeface="Meiryo UI" pitchFamily="50" charset="-128"/>
                <a:ea typeface="Meiryo UI" pitchFamily="50" charset="-128"/>
                <a:cs typeface="Meiryo UI" pitchFamily="50" charset="-128"/>
              </a:rPr>
              <a:t>を</a:t>
            </a:r>
            <a:r>
              <a:rPr kumimoji="1" lang="ja-JP" altLang="en-US" sz="1200" dirty="0" smtClean="0">
                <a:latin typeface="Meiryo UI" pitchFamily="50" charset="-128"/>
                <a:ea typeface="Meiryo UI" pitchFamily="50" charset="-128"/>
                <a:cs typeface="Meiryo UI" pitchFamily="50" charset="-128"/>
              </a:rPr>
              <a:t>含む</a:t>
            </a:r>
            <a:r>
              <a:rPr kumimoji="1" lang="en-US" altLang="ja-JP" sz="1200" dirty="0" smtClean="0">
                <a:latin typeface="Meiryo UI" pitchFamily="50" charset="-128"/>
                <a:ea typeface="Meiryo UI" pitchFamily="50" charset="-128"/>
                <a:cs typeface="Meiryo UI" pitchFamily="50" charset="-128"/>
              </a:rPr>
              <a:t>3</a:t>
            </a:r>
            <a:r>
              <a:rPr kumimoji="1" lang="ja-JP" altLang="en-US" sz="1200" dirty="0" smtClean="0">
                <a:latin typeface="Meiryo UI" pitchFamily="50" charset="-128"/>
                <a:ea typeface="Meiryo UI" pitchFamily="50" charset="-128"/>
                <a:cs typeface="Meiryo UI" pitchFamily="50" charset="-128"/>
              </a:rPr>
              <a:t>枚の伝票が出力されます。</a:t>
            </a:r>
            <a:endParaRPr kumimoji="1" lang="en-US" altLang="ja-JP" sz="1200" dirty="0" smtClean="0">
              <a:latin typeface="Meiryo UI" pitchFamily="50" charset="-128"/>
              <a:ea typeface="Meiryo UI" pitchFamily="50" charset="-128"/>
              <a:cs typeface="Meiryo UI" pitchFamily="50" charset="-128"/>
            </a:endParaRPr>
          </a:p>
          <a:p>
            <a:r>
              <a:rPr lang="ja-JP" altLang="en-US" sz="1200" dirty="0">
                <a:latin typeface="Meiryo UI" pitchFamily="50" charset="-128"/>
                <a:ea typeface="Meiryo UI" pitchFamily="50" charset="-128"/>
                <a:cs typeface="Meiryo UI" pitchFamily="50" charset="-128"/>
              </a:rPr>
              <a:t>この</a:t>
            </a:r>
            <a:r>
              <a:rPr lang="ja-JP" altLang="en-US" sz="1200" dirty="0" smtClean="0">
                <a:latin typeface="Meiryo UI" pitchFamily="50" charset="-128"/>
                <a:ea typeface="Meiryo UI" pitchFamily="50" charset="-128"/>
                <a:cs typeface="Meiryo UI" pitchFamily="50" charset="-128"/>
              </a:rPr>
              <a:t>場合　</a:t>
            </a:r>
            <a:r>
              <a:rPr lang="ja-JP" altLang="en-US" sz="1200" dirty="0" smtClean="0">
                <a:solidFill>
                  <a:srgbClr val="FF0000"/>
                </a:solidFill>
                <a:latin typeface="Meiryo UI" pitchFamily="50" charset="-128"/>
                <a:ea typeface="Meiryo UI" pitchFamily="50" charset="-128"/>
                <a:cs typeface="Meiryo UI" pitchFamily="50" charset="-128"/>
              </a:rPr>
              <a:t>カード会社用</a:t>
            </a:r>
            <a:r>
              <a:rPr lang="ja-JP" altLang="en-US" sz="1200" dirty="0" smtClean="0">
                <a:latin typeface="Meiryo UI" pitchFamily="50" charset="-128"/>
                <a:ea typeface="Meiryo UI" pitchFamily="50" charset="-128"/>
                <a:cs typeface="Meiryo UI" pitchFamily="50" charset="-128"/>
              </a:rPr>
              <a:t>　のサイン欄に</a:t>
            </a:r>
            <a:endParaRPr lang="en-US" altLang="ja-JP" sz="1200" dirty="0" smtClean="0">
              <a:latin typeface="Meiryo UI" pitchFamily="50" charset="-128"/>
              <a:ea typeface="Meiryo UI" pitchFamily="50" charset="-128"/>
              <a:cs typeface="Meiryo UI" pitchFamily="50" charset="-128"/>
            </a:endParaRPr>
          </a:p>
          <a:p>
            <a:r>
              <a:rPr lang="ja-JP" altLang="en-US" sz="1200" dirty="0" smtClean="0">
                <a:latin typeface="Meiryo UI" pitchFamily="50" charset="-128"/>
                <a:ea typeface="Meiryo UI" pitchFamily="50" charset="-128"/>
                <a:cs typeface="Meiryo UI" pitchFamily="50" charset="-128"/>
              </a:rPr>
              <a:t>お客様の署名を頂いてください。</a:t>
            </a:r>
            <a:endParaRPr lang="en-US" altLang="ja-JP" sz="1200" dirty="0" smtClean="0">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pic>
        <p:nvPicPr>
          <p:cNvPr id="3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1330" y="3629062"/>
            <a:ext cx="1264503" cy="18442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0" name="正方形/長方形 39"/>
          <p:cNvSpPr/>
          <p:nvPr/>
        </p:nvSpPr>
        <p:spPr>
          <a:xfrm>
            <a:off x="6987056" y="4969520"/>
            <a:ext cx="1080000" cy="252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横巻き 40"/>
          <p:cNvSpPr/>
          <p:nvPr/>
        </p:nvSpPr>
        <p:spPr>
          <a:xfrm rot="16200000">
            <a:off x="8731970" y="4620768"/>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テキスト ボックス 41"/>
          <p:cNvSpPr txBox="1"/>
          <p:nvPr/>
        </p:nvSpPr>
        <p:spPr>
          <a:xfrm>
            <a:off x="8745369" y="4589467"/>
            <a:ext cx="631903"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（お客様控）</a:t>
            </a:r>
            <a:endParaRPr kumimoji="1" lang="ja-JP" altLang="en-US" sz="600" dirty="0">
              <a:latin typeface="Meiryo UI" pitchFamily="50" charset="-128"/>
              <a:ea typeface="Meiryo UI" pitchFamily="50" charset="-128"/>
              <a:cs typeface="Meiryo UI" pitchFamily="50" charset="-128"/>
            </a:endParaRPr>
          </a:p>
        </p:txBody>
      </p:sp>
      <p:sp>
        <p:nvSpPr>
          <p:cNvPr id="43" name="横巻き 42"/>
          <p:cNvSpPr/>
          <p:nvPr/>
        </p:nvSpPr>
        <p:spPr>
          <a:xfrm rot="16200000">
            <a:off x="9184406" y="4616004"/>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テキスト ボックス 43"/>
          <p:cNvSpPr txBox="1"/>
          <p:nvPr/>
        </p:nvSpPr>
        <p:spPr>
          <a:xfrm>
            <a:off x="9190592" y="4584703"/>
            <a:ext cx="646331"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（加盟店控）</a:t>
            </a:r>
            <a:endParaRPr kumimoji="1" lang="ja-JP" altLang="en-US" sz="600" dirty="0">
              <a:latin typeface="Meiryo UI" pitchFamily="50" charset="-128"/>
              <a:ea typeface="Meiryo UI" pitchFamily="50" charset="-128"/>
              <a:cs typeface="Meiryo UI" pitchFamily="50" charset="-128"/>
            </a:endParaRPr>
          </a:p>
        </p:txBody>
      </p:sp>
      <p:sp>
        <p:nvSpPr>
          <p:cNvPr id="45" name="円/楕円 22"/>
          <p:cNvSpPr/>
          <p:nvPr/>
        </p:nvSpPr>
        <p:spPr>
          <a:xfrm>
            <a:off x="8223227" y="4204675"/>
            <a:ext cx="670320" cy="1132090"/>
          </a:xfrm>
          <a:prstGeom prst="ellipse">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横巻き 45"/>
          <p:cNvSpPr/>
          <p:nvPr/>
        </p:nvSpPr>
        <p:spPr>
          <a:xfrm rot="16200000">
            <a:off x="8237031" y="4618547"/>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テキスト ボックス 46"/>
          <p:cNvSpPr txBox="1"/>
          <p:nvPr/>
        </p:nvSpPr>
        <p:spPr>
          <a:xfrm>
            <a:off x="8195930" y="4587246"/>
            <a:ext cx="740907"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（カード会社用）</a:t>
            </a:r>
            <a:endParaRPr kumimoji="1" lang="ja-JP" altLang="en-US" sz="600" dirty="0">
              <a:latin typeface="Meiryo UI" pitchFamily="50" charset="-128"/>
              <a:ea typeface="Meiryo UI" pitchFamily="50" charset="-128"/>
              <a:cs typeface="Meiryo UI" pitchFamily="50" charset="-128"/>
            </a:endParaRPr>
          </a:p>
        </p:txBody>
      </p:sp>
      <p:sp>
        <p:nvSpPr>
          <p:cNvPr id="48" name="テキスト ボックス 47"/>
          <p:cNvSpPr txBox="1"/>
          <p:nvPr/>
        </p:nvSpPr>
        <p:spPr>
          <a:xfrm>
            <a:off x="8237474" y="3614714"/>
            <a:ext cx="1551808" cy="482313"/>
          </a:xfrm>
          <a:prstGeom prst="rect">
            <a:avLst/>
          </a:prstGeom>
          <a:noFill/>
        </p:spPr>
        <p:txBody>
          <a:bodyPr wrap="none" lIns="108000" tIns="46800" rIns="108000" bIns="46800" rtlCol="0">
            <a:spAutoFit/>
          </a:bodyPr>
          <a:lstStyle/>
          <a:p>
            <a:pPr defTabSz="957644">
              <a:lnSpc>
                <a:spcPct val="120000"/>
              </a:lnSpc>
            </a:pPr>
            <a:r>
              <a:rPr kumimoji="1" lang="en-US" altLang="ja-JP" sz="1050" b="0" i="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b="0" i="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原則は「電子サイン」を</a:t>
            </a:r>
            <a:endParaRPr kumimoji="1" lang="en-US" altLang="ja-JP" sz="1050" b="0" i="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5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 お願いしてください。</a:t>
            </a:r>
            <a:endParaRPr kumimoji="1" lang="ja-JP" altLang="en-US" sz="1050" b="0" i="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9" name="グループ化 48"/>
          <p:cNvGrpSpPr/>
          <p:nvPr/>
        </p:nvGrpSpPr>
        <p:grpSpPr>
          <a:xfrm>
            <a:off x="66491" y="2782143"/>
            <a:ext cx="1689088" cy="2520000"/>
            <a:chOff x="10478299" y="2902537"/>
            <a:chExt cx="1689088" cy="2520000"/>
          </a:xfrm>
        </p:grpSpPr>
        <p:pic>
          <p:nvPicPr>
            <p:cNvPr id="5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8299" y="2902537"/>
              <a:ext cx="1667250" cy="252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1" name="正方形/長方形 50"/>
            <p:cNvSpPr/>
            <p:nvPr/>
          </p:nvSpPr>
          <p:spPr>
            <a:xfrm>
              <a:off x="11321906" y="4432981"/>
              <a:ext cx="802481" cy="26748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2" name="図 5" descr="AH_A0038_030.wmf"/>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rot="18161294" flipH="1">
              <a:off x="11599584" y="4560060"/>
              <a:ext cx="385296" cy="734031"/>
            </a:xfrm>
            <a:prstGeom prst="rect">
              <a:avLst/>
            </a:prstGeom>
            <a:noFill/>
            <a:ln w="9525">
              <a:noFill/>
              <a:miter lim="800000"/>
              <a:headEnd/>
              <a:tailEnd/>
            </a:ln>
          </p:spPr>
        </p:pic>
        <p:sp>
          <p:nvSpPr>
            <p:cNvPr id="53" name="テキスト ボックス 52"/>
            <p:cNvSpPr txBox="1"/>
            <p:nvPr/>
          </p:nvSpPr>
          <p:spPr>
            <a:xfrm>
              <a:off x="10805324" y="3793205"/>
              <a:ext cx="1362063" cy="369332"/>
            </a:xfrm>
            <a:prstGeom prst="rect">
              <a:avLst/>
            </a:prstGeom>
            <a:noFill/>
          </p:spPr>
          <p:txBody>
            <a:bodyPr wrap="square" rtlCol="0">
              <a:spAutoFit/>
            </a:bodyPr>
            <a:lstStyle/>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田中太郎</a:t>
              </a:r>
              <a:endParaRPr kumimoji="1" lang="ja-JP" altLang="en-US" sz="1800"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4" name="ホームベース 53"/>
          <p:cNvSpPr/>
          <p:nvPr/>
        </p:nvSpPr>
        <p:spPr>
          <a:xfrm>
            <a:off x="96584" y="2136529"/>
            <a:ext cx="1828800" cy="484632"/>
          </a:xfrm>
          <a:prstGeom prst="homePlate">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tx1"/>
                </a:solidFill>
                <a:latin typeface="Meiryo UI" pitchFamily="50" charset="-128"/>
                <a:ea typeface="Meiryo UI" pitchFamily="50" charset="-128"/>
                <a:cs typeface="Meiryo UI" pitchFamily="50" charset="-128"/>
              </a:rPr>
              <a:t>9.</a:t>
            </a:r>
            <a:r>
              <a:rPr lang="ja-JP" altLang="en-US" sz="1400" dirty="0" smtClean="0">
                <a:solidFill>
                  <a:schemeClr val="tx1"/>
                </a:solidFill>
                <a:latin typeface="Meiryo UI" pitchFamily="50" charset="-128"/>
                <a:ea typeface="Meiryo UI" pitchFamily="50" charset="-128"/>
                <a:cs typeface="Meiryo UI" pitchFamily="50" charset="-128"/>
              </a:rPr>
              <a:t>電子サイン入力</a:t>
            </a:r>
            <a:endParaRPr kumimoji="1" lang="ja-JP" altLang="en-US" sz="1400" dirty="0" smtClean="0">
              <a:solidFill>
                <a:schemeClr val="tx1"/>
              </a:solidFill>
              <a:latin typeface="Meiryo UI" pitchFamily="50" charset="-128"/>
              <a:ea typeface="Meiryo UI" pitchFamily="50" charset="-128"/>
              <a:cs typeface="Meiryo UI" pitchFamily="50" charset="-128"/>
            </a:endParaRPr>
          </a:p>
        </p:txBody>
      </p:sp>
      <p:sp>
        <p:nvSpPr>
          <p:cNvPr id="55" name="山形 54"/>
          <p:cNvSpPr/>
          <p:nvPr/>
        </p:nvSpPr>
        <p:spPr>
          <a:xfrm>
            <a:off x="3421311" y="2133193"/>
            <a:ext cx="184883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11.</a:t>
            </a:r>
            <a:r>
              <a:rPr lang="ja-JP" altLang="en-US" sz="1400" dirty="0" smtClean="0">
                <a:solidFill>
                  <a:schemeClr val="bg1"/>
                </a:solidFill>
                <a:latin typeface="Meiryo UI" pitchFamily="50" charset="-128"/>
                <a:ea typeface="Meiryo UI" pitchFamily="50" charset="-128"/>
                <a:cs typeface="Meiryo UI" pitchFamily="50" charset="-128"/>
              </a:rPr>
              <a:t>伝票印字中</a:t>
            </a:r>
            <a:endParaRPr kumimoji="1" lang="ja-JP" altLang="en-US" sz="1400" dirty="0">
              <a:solidFill>
                <a:schemeClr val="bg1"/>
              </a:solidFill>
              <a:latin typeface="Meiryo UI" pitchFamily="50" charset="-128"/>
              <a:ea typeface="Meiryo UI" pitchFamily="50" charset="-128"/>
              <a:cs typeface="Meiryo UI" pitchFamily="50" charset="-128"/>
            </a:endParaRPr>
          </a:p>
        </p:txBody>
      </p:sp>
      <p:sp>
        <p:nvSpPr>
          <p:cNvPr id="56" name="テキスト ボックス 55"/>
          <p:cNvSpPr txBox="1"/>
          <p:nvPr/>
        </p:nvSpPr>
        <p:spPr>
          <a:xfrm>
            <a:off x="47269" y="5586969"/>
            <a:ext cx="2013693" cy="461665"/>
          </a:xfrm>
          <a:prstGeom prst="borderCallout1">
            <a:avLst>
              <a:gd name="adj1" fmla="val -3826"/>
              <a:gd name="adj2" fmla="val 85524"/>
              <a:gd name="adj3" fmla="val -105807"/>
              <a:gd name="adj4" fmla="val 61017"/>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お客様からディスプレイに</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専用ペンで署名して頂きます。</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67" name="テキスト ボックス 66"/>
          <p:cNvSpPr txBox="1"/>
          <p:nvPr/>
        </p:nvSpPr>
        <p:spPr>
          <a:xfrm>
            <a:off x="3337724" y="5471706"/>
            <a:ext cx="1803480" cy="833178"/>
          </a:xfrm>
          <a:prstGeom prst="rect">
            <a:avLst/>
          </a:prstGeom>
          <a:noFill/>
        </p:spPr>
        <p:txBody>
          <a:bodyPr wrap="none" lIns="108000" tIns="46800" rIns="108000" bIns="46800" rtlCol="0">
            <a:spAutoFit/>
          </a:bodyPr>
          <a:lstStyle/>
          <a:p>
            <a:pPr defTabSz="957644">
              <a:lnSpc>
                <a:spcPct val="120000"/>
              </a:lnSpc>
            </a:pPr>
            <a:r>
              <a:rPr kumimoji="1" lang="ja-JP" altLang="en-US" sz="1000" b="0" i="0" dirty="0" smtClean="0">
                <a:latin typeface="Meiryo UI" panose="020B0604030504040204" pitchFamily="50" charset="-128"/>
                <a:ea typeface="Meiryo UI" panose="020B0604030504040204" pitchFamily="50" charset="-128"/>
                <a:cs typeface="Meiryo UI" panose="020B0604030504040204" pitchFamily="50" charset="-128"/>
              </a:rPr>
              <a:t>署名が正しく</a:t>
            </a:r>
            <a:endParaRPr kumimoji="1" lang="en-US" altLang="ja-JP" sz="1000" b="0" i="0" dirty="0" smtClean="0">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kumimoji="1" lang="ja-JP" altLang="en-US" sz="1000" b="0" i="0" dirty="0" smtClean="0">
                <a:latin typeface="Meiryo UI" panose="020B0604030504040204" pitchFamily="50" charset="-128"/>
                <a:ea typeface="Meiryo UI" panose="020B0604030504040204" pitchFamily="50" charset="-128"/>
                <a:cs typeface="Meiryo UI" panose="020B0604030504040204" pitchFamily="50" charset="-128"/>
              </a:rPr>
              <a:t>読み込めていない場合は、</a:t>
            </a:r>
            <a:endParaRPr kumimoji="1" lang="en-US" altLang="ja-JP" sz="1000" b="0" i="0" dirty="0" smtClean="0">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kumimoji="1" lang="ja-JP" altLang="en-US" sz="1000" b="0" i="0" dirty="0" smtClean="0">
                <a:latin typeface="Meiryo UI" panose="020B0604030504040204" pitchFamily="50" charset="-128"/>
                <a:ea typeface="Meiryo UI" panose="020B0604030504040204" pitchFamily="50" charset="-128"/>
                <a:cs typeface="Meiryo UI" panose="020B0604030504040204" pitchFamily="50" charset="-128"/>
              </a:rPr>
              <a:t>「訂正する」ボタンを押し</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smtClean="0">
              <a:latin typeface="Meiryo UI" panose="020B0604030504040204" pitchFamily="50" charset="-128"/>
              <a:ea typeface="Meiryo UI" panose="020B0604030504040204" pitchFamily="50" charset="-128"/>
              <a:cs typeface="Meiryo UI" panose="020B0604030504040204" pitchFamily="50" charset="-128"/>
            </a:endParaRPr>
          </a:p>
          <a:p>
            <a:pPr defTabSz="957644">
              <a:lnSpc>
                <a:spcPct val="120000"/>
              </a:lnSpc>
            </a:pP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再度お客様に署名を頂きます。</a:t>
            </a:r>
            <a:endParaRPr kumimoji="1" lang="en-US" altLang="ja-JP" sz="1000" b="0" i="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山形 67"/>
          <p:cNvSpPr/>
          <p:nvPr/>
        </p:nvSpPr>
        <p:spPr>
          <a:xfrm>
            <a:off x="1782307" y="2130545"/>
            <a:ext cx="1756723"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10.</a:t>
            </a:r>
            <a:r>
              <a:rPr lang="ja-JP" altLang="en-US" sz="1400" dirty="0" smtClean="0">
                <a:solidFill>
                  <a:schemeClr val="bg1"/>
                </a:solidFill>
                <a:latin typeface="Meiryo UI" pitchFamily="50" charset="-128"/>
                <a:ea typeface="Meiryo UI" pitchFamily="50" charset="-128"/>
                <a:cs typeface="Meiryo UI" pitchFamily="50" charset="-128"/>
              </a:rPr>
              <a:t>サイン</a:t>
            </a:r>
            <a:r>
              <a:rPr lang="ja-JP" altLang="en-US" sz="1400" dirty="0">
                <a:solidFill>
                  <a:schemeClr val="bg1"/>
                </a:solidFill>
                <a:latin typeface="Meiryo UI" pitchFamily="50" charset="-128"/>
                <a:ea typeface="Meiryo UI" pitchFamily="50" charset="-128"/>
                <a:cs typeface="Meiryo UI" pitchFamily="50" charset="-128"/>
              </a:rPr>
              <a:t>確認</a:t>
            </a:r>
            <a:endParaRPr kumimoji="1" lang="ja-JP" altLang="en-US" sz="1400" dirty="0">
              <a:solidFill>
                <a:schemeClr val="bg1"/>
              </a:solidFill>
              <a:latin typeface="Meiryo UI" pitchFamily="50" charset="-128"/>
              <a:ea typeface="Meiryo UI" pitchFamily="50" charset="-128"/>
              <a:cs typeface="Meiryo UI" pitchFamily="50" charset="-128"/>
            </a:endParaRPr>
          </a:p>
        </p:txBody>
      </p:sp>
      <p:pic>
        <p:nvPicPr>
          <p:cNvPr id="6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499" y="2772696"/>
            <a:ext cx="1667250" cy="252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0" name="図 69"/>
          <p:cNvPicPr/>
          <p:nvPr/>
        </p:nvPicPr>
        <p:blipFill rotWithShape="1">
          <a:blip r:embed="rId9" cstate="print">
            <a:extLst>
              <a:ext uri="{28A0092B-C50C-407E-A947-70E740481C1C}">
                <a14:useLocalDpi xmlns:a14="http://schemas.microsoft.com/office/drawing/2010/main" val="0"/>
              </a:ext>
            </a:extLst>
          </a:blip>
          <a:srcRect l="10184" t="63956" r="4921" b="28320"/>
          <a:stretch/>
        </p:blipFill>
        <p:spPr>
          <a:xfrm>
            <a:off x="96584" y="3074691"/>
            <a:ext cx="1503616" cy="115910"/>
          </a:xfrm>
          <a:prstGeom prst="rect">
            <a:avLst/>
          </a:prstGeom>
          <a:ln>
            <a:noFill/>
          </a:ln>
        </p:spPr>
      </p:pic>
      <p:pic>
        <p:nvPicPr>
          <p:cNvPr id="71" name="図 70"/>
          <p:cNvPicPr/>
          <p:nvPr/>
        </p:nvPicPr>
        <p:blipFill rotWithShape="1">
          <a:blip r:embed="rId9" cstate="print">
            <a:extLst>
              <a:ext uri="{28A0092B-C50C-407E-A947-70E740481C1C}">
                <a14:useLocalDpi xmlns:a14="http://schemas.microsoft.com/office/drawing/2010/main" val="0"/>
              </a:ext>
            </a:extLst>
          </a:blip>
          <a:srcRect l="10184" t="63956" r="4921" b="28320"/>
          <a:stretch/>
        </p:blipFill>
        <p:spPr>
          <a:xfrm>
            <a:off x="1824499" y="3074691"/>
            <a:ext cx="1503616" cy="115910"/>
          </a:xfrm>
          <a:prstGeom prst="rect">
            <a:avLst/>
          </a:prstGeom>
          <a:ln>
            <a:noFill/>
          </a:ln>
        </p:spPr>
      </p:pic>
      <p:sp>
        <p:nvSpPr>
          <p:cNvPr id="72" name="テキスト ボックス 71"/>
          <p:cNvSpPr txBox="1"/>
          <p:nvPr/>
        </p:nvSpPr>
        <p:spPr>
          <a:xfrm>
            <a:off x="2108381" y="3663364"/>
            <a:ext cx="1362063" cy="369332"/>
          </a:xfrm>
          <a:prstGeom prst="rect">
            <a:avLst/>
          </a:prstGeom>
          <a:noFill/>
        </p:spPr>
        <p:txBody>
          <a:bodyPr wrap="square" rtlCol="0">
            <a:spAutoFit/>
          </a:bodyPr>
          <a:lstStyle/>
          <a:p>
            <a:r>
              <a:rPr kumimoji="1" lang="ja-JP" altLang="en-US" sz="1800" dirty="0" smtClean="0">
                <a:latin typeface="Meiryo UI" panose="020B0604030504040204" pitchFamily="50" charset="-128"/>
                <a:ea typeface="Meiryo UI" panose="020B0604030504040204" pitchFamily="50" charset="-128"/>
                <a:cs typeface="Meiryo UI" panose="020B0604030504040204" pitchFamily="50" charset="-128"/>
              </a:rPr>
              <a:t>田中太郎</a:t>
            </a:r>
            <a:endParaRPr kumimoji="1" lang="ja-JP" altLang="en-US"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正方形/長方形 72"/>
          <p:cNvSpPr/>
          <p:nvPr/>
        </p:nvSpPr>
        <p:spPr>
          <a:xfrm>
            <a:off x="2658124" y="4332914"/>
            <a:ext cx="802481" cy="26748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4" name="図 5" descr="AH_A0038_030.wmf"/>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rot="18161294" flipH="1">
            <a:off x="1340176" y="4592066"/>
            <a:ext cx="385296" cy="734031"/>
          </a:xfrm>
          <a:prstGeom prst="rect">
            <a:avLst/>
          </a:prstGeom>
          <a:noFill/>
          <a:ln w="9525">
            <a:noFill/>
            <a:miter lim="800000"/>
            <a:headEnd/>
            <a:tailEnd/>
          </a:ln>
        </p:spPr>
      </p:pic>
      <p:pic>
        <p:nvPicPr>
          <p:cNvPr id="75" name="図 5" descr="AH_A0038_030.wmf"/>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rot="18161294" flipH="1">
            <a:off x="2898091" y="4478876"/>
            <a:ext cx="385296" cy="734031"/>
          </a:xfrm>
          <a:prstGeom prst="rect">
            <a:avLst/>
          </a:prstGeom>
          <a:noFill/>
          <a:ln w="9525">
            <a:noFill/>
            <a:miter lim="800000"/>
            <a:headEnd/>
            <a:tailEnd/>
          </a:ln>
        </p:spPr>
      </p:pic>
      <p:sp>
        <p:nvSpPr>
          <p:cNvPr id="59" name="テキスト ボックス 58"/>
          <p:cNvSpPr txBox="1"/>
          <p:nvPr/>
        </p:nvSpPr>
        <p:spPr>
          <a:xfrm>
            <a:off x="2247421" y="5743651"/>
            <a:ext cx="879361" cy="253916"/>
          </a:xfrm>
          <a:prstGeom prst="rect">
            <a:avLst/>
          </a:prstGeom>
          <a:solidFill>
            <a:schemeClr val="bg1">
              <a:lumMod val="95000"/>
            </a:schemeClr>
          </a:solidFill>
        </p:spPr>
        <p:txBody>
          <a:bodyPr wrap="square" rtlCol="0">
            <a:spAutoFit/>
          </a:bodyPr>
          <a:lstStyle/>
          <a:p>
            <a:r>
              <a:rPr kumimoji="1" lang="ja-JP" altLang="en-US" sz="1050" dirty="0" smtClean="0">
                <a:latin typeface="Meiryo UI" panose="020B0604030504040204" pitchFamily="50" charset="-128"/>
                <a:ea typeface="Meiryo UI" panose="020B0604030504040204" pitchFamily="50" charset="-128"/>
                <a:cs typeface="Meiryo UI" panose="020B0604030504040204" pitchFamily="50" charset="-128"/>
              </a:rPr>
              <a:t>データ太郎</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円/楕円 38"/>
          <p:cNvSpPr/>
          <p:nvPr/>
        </p:nvSpPr>
        <p:spPr>
          <a:xfrm>
            <a:off x="2125982" y="5681591"/>
            <a:ext cx="1041650" cy="380544"/>
          </a:xfrm>
          <a:prstGeom prst="ellipse">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8" name="Picture 5"/>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41768" y="5860402"/>
            <a:ext cx="569036" cy="371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66738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a:t>
            </a:r>
            <a:r>
              <a:rPr lang="ja-JP" altLang="en-US" dirty="0" smtClean="0">
                <a:latin typeface="+mn-ea"/>
              </a:rPr>
              <a:t>端末</a:t>
            </a:r>
            <a:r>
              <a:rPr lang="ja-JP" altLang="en-US" dirty="0">
                <a:latin typeface="+mn-ea"/>
              </a:rPr>
              <a:t>操作　</a:t>
            </a:r>
            <a:r>
              <a:rPr lang="ja-JP" altLang="en-US" dirty="0" smtClean="0">
                <a:latin typeface="+mn-ea"/>
              </a:rPr>
              <a:t>交通系</a:t>
            </a:r>
            <a:r>
              <a:rPr lang="en-US" altLang="ja-JP" dirty="0" smtClean="0">
                <a:latin typeface="+mn-ea"/>
              </a:rPr>
              <a:t>IC</a:t>
            </a:r>
            <a:r>
              <a:rPr lang="ja-JP" altLang="en-US" dirty="0" smtClean="0">
                <a:latin typeface="+mn-ea"/>
              </a:rPr>
              <a:t>取引（</a:t>
            </a:r>
            <a:r>
              <a:rPr lang="en-US" altLang="ja-JP" dirty="0" smtClean="0">
                <a:latin typeface="+mn-ea"/>
              </a:rPr>
              <a:t>1/2</a:t>
            </a:r>
            <a:r>
              <a:rPr lang="ja-JP" altLang="en-US" dirty="0" smtClean="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74156" y="856535"/>
            <a:ext cx="9274977" cy="5256000"/>
          </a:xfrm>
        </p:spPr>
        <p:txBody>
          <a:bodyPr/>
          <a:lstStyle/>
          <a:p>
            <a:r>
              <a:rPr lang="ja-JP" altLang="en-US" dirty="0">
                <a:latin typeface="+mn-ea"/>
                <a:ea typeface="+mn-ea"/>
              </a:rPr>
              <a:t>お客様</a:t>
            </a:r>
            <a:r>
              <a:rPr lang="ja-JP" altLang="en-US" dirty="0" smtClean="0">
                <a:latin typeface="+mn-ea"/>
                <a:ea typeface="+mn-ea"/>
              </a:rPr>
              <a:t>が電子マネー</a:t>
            </a:r>
            <a:r>
              <a:rPr lang="en-US" altLang="ja-JP" dirty="0" smtClean="0">
                <a:latin typeface="+mn-ea"/>
                <a:ea typeface="+mn-ea"/>
              </a:rPr>
              <a:t>&lt;</a:t>
            </a:r>
            <a:r>
              <a:rPr lang="ja-JP" altLang="en-US" dirty="0" smtClean="0">
                <a:latin typeface="+mn-ea"/>
                <a:ea typeface="+mn-ea"/>
              </a:rPr>
              <a:t>交通</a:t>
            </a:r>
            <a:r>
              <a:rPr lang="ja-JP" altLang="en-US" dirty="0">
                <a:latin typeface="+mn-ea"/>
                <a:ea typeface="+mn-ea"/>
              </a:rPr>
              <a:t>系</a:t>
            </a:r>
            <a:r>
              <a:rPr lang="en-US" altLang="ja-JP" dirty="0" smtClean="0">
                <a:latin typeface="+mn-ea"/>
                <a:ea typeface="+mn-ea"/>
              </a:rPr>
              <a:t>IC&gt;</a:t>
            </a:r>
            <a:r>
              <a:rPr lang="ja-JP" altLang="en-US" dirty="0" smtClean="0">
                <a:latin typeface="+mn-ea"/>
                <a:ea typeface="+mn-ea"/>
              </a:rPr>
              <a:t>で</a:t>
            </a:r>
            <a:r>
              <a:rPr lang="ja-JP" altLang="en-US" dirty="0">
                <a:latin typeface="+mn-ea"/>
                <a:ea typeface="+mn-ea"/>
              </a:rPr>
              <a:t>商品やサービスを購入される場合</a:t>
            </a:r>
            <a:r>
              <a:rPr lang="ja-JP" altLang="en-US" dirty="0" smtClean="0">
                <a:latin typeface="+mn-ea"/>
                <a:ea typeface="+mn-ea"/>
              </a:rPr>
              <a:t>の端末</a:t>
            </a:r>
            <a:r>
              <a:rPr lang="ja-JP" altLang="en-US" dirty="0">
                <a:latin typeface="+mn-ea"/>
                <a:ea typeface="+mn-ea"/>
              </a:rPr>
              <a:t>操作</a:t>
            </a:r>
            <a:r>
              <a:rPr lang="ja-JP" altLang="en-US" dirty="0" smtClean="0">
                <a:latin typeface="+mn-ea"/>
                <a:ea typeface="+mn-ea"/>
              </a:rPr>
              <a:t>は以下のとおりです</a:t>
            </a:r>
            <a:r>
              <a:rPr lang="ja-JP" altLang="en-US" dirty="0">
                <a:latin typeface="+mn-ea"/>
                <a:ea typeface="+mn-ea"/>
              </a:rPr>
              <a:t>。</a:t>
            </a:r>
          </a:p>
        </p:txBody>
      </p:sp>
      <p:graphicFrame>
        <p:nvGraphicFramePr>
          <p:cNvPr id="5" name="オブジェクト 4"/>
          <p:cNvGraphicFramePr>
            <a:graphicFrameLocks noChangeAspect="1"/>
          </p:cNvGraphicFramePr>
          <p:nvPr>
            <p:extLst/>
          </p:nvPr>
        </p:nvGraphicFramePr>
        <p:xfrm>
          <a:off x="2184399" y="2674397"/>
          <a:ext cx="1548000" cy="2540151"/>
        </p:xfrm>
        <a:graphic>
          <a:graphicData uri="http://schemas.openxmlformats.org/presentationml/2006/ole">
            <mc:AlternateContent xmlns:mc="http://schemas.openxmlformats.org/markup-compatibility/2006">
              <mc:Choice xmlns:v="urn:schemas-microsoft-com:vml" Requires="v">
                <p:oleObj spid="_x0000_s3129" name="ビットマップ イメージ" r:id="rId3" imgW="6849431" imgH="11704762" progId="Paint.Picture">
                  <p:embed/>
                </p:oleObj>
              </mc:Choice>
              <mc:Fallback>
                <p:oleObj name="ビットマップ イメージ" r:id="rId3" imgW="6849431" imgH="11704762" progId="Paint.Picture">
                  <p:embed/>
                  <p:pic>
                    <p:nvPicPr>
                      <p:cNvPr id="5" name="オブジェクト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399" y="2674397"/>
                        <a:ext cx="1548000" cy="2540151"/>
                      </a:xfrm>
                      <a:prstGeom prst="rect">
                        <a:avLst/>
                      </a:prstGeom>
                      <a:noFill/>
                      <a:extLst/>
                    </p:spPr>
                  </p:pic>
                </p:oleObj>
              </mc:Fallback>
            </mc:AlternateContent>
          </a:graphicData>
        </a:graphic>
      </p:graphicFrame>
      <p:sp>
        <p:nvSpPr>
          <p:cNvPr id="7" name="山形 6"/>
          <p:cNvSpPr/>
          <p:nvPr/>
        </p:nvSpPr>
        <p:spPr>
          <a:xfrm>
            <a:off x="2107063" y="2052558"/>
            <a:ext cx="18288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2.</a:t>
            </a:r>
            <a:r>
              <a:rPr kumimoji="1" lang="ja-JP" altLang="en-US" sz="1400" dirty="0" smtClean="0">
                <a:solidFill>
                  <a:schemeClr val="bg1"/>
                </a:solidFill>
                <a:latin typeface="Meiryo UI" pitchFamily="50" charset="-128"/>
                <a:ea typeface="Meiryo UI" pitchFamily="50" charset="-128"/>
                <a:cs typeface="Meiryo UI" pitchFamily="50" charset="-128"/>
              </a:rPr>
              <a:t>取引選択</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en-US" altLang="ja-JP" sz="900" dirty="0" smtClean="0">
                <a:solidFill>
                  <a:schemeClr val="bg1"/>
                </a:solidFill>
                <a:latin typeface="Meiryo UI" pitchFamily="50" charset="-128"/>
                <a:ea typeface="Meiryo UI" pitchFamily="50" charset="-128"/>
                <a:cs typeface="Meiryo UI" pitchFamily="50" charset="-128"/>
              </a:rPr>
              <a:t>※</a:t>
            </a:r>
            <a:r>
              <a:rPr kumimoji="1" lang="ja-JP" altLang="en-US" sz="900" dirty="0" smtClean="0">
                <a:solidFill>
                  <a:schemeClr val="bg1"/>
                </a:solidFill>
                <a:latin typeface="Meiryo UI" pitchFamily="50" charset="-128"/>
                <a:ea typeface="Meiryo UI" pitchFamily="50" charset="-128"/>
                <a:cs typeface="Meiryo UI" pitchFamily="50" charset="-128"/>
              </a:rPr>
              <a:t>この場合は売上操作</a:t>
            </a:r>
            <a:endParaRPr kumimoji="1" lang="ja-JP" altLang="en-US" sz="1200" dirty="0" smtClean="0">
              <a:solidFill>
                <a:schemeClr val="bg1"/>
              </a:solidFill>
              <a:latin typeface="Meiryo UI" pitchFamily="50" charset="-128"/>
              <a:ea typeface="Meiryo UI" pitchFamily="50" charset="-128"/>
              <a:cs typeface="Meiryo UI" pitchFamily="50" charset="-128"/>
            </a:endParaRPr>
          </a:p>
        </p:txBody>
      </p:sp>
      <p:sp>
        <p:nvSpPr>
          <p:cNvPr id="8" name="正方形/長方形 7"/>
          <p:cNvSpPr/>
          <p:nvPr/>
        </p:nvSpPr>
        <p:spPr>
          <a:xfrm>
            <a:off x="2238032" y="3437393"/>
            <a:ext cx="1400518" cy="248426"/>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 name="図 5" descr="AH_A0038_030.wm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rot="18161294" flipH="1">
            <a:off x="3512981" y="3452953"/>
            <a:ext cx="385296" cy="734031"/>
          </a:xfrm>
          <a:prstGeom prst="rect">
            <a:avLst/>
          </a:prstGeom>
          <a:noFill/>
          <a:ln w="9525">
            <a:noFill/>
            <a:miter lim="800000"/>
            <a:headEnd/>
            <a:tailEnd/>
          </a:ln>
        </p:spPr>
      </p:pic>
      <p:sp>
        <p:nvSpPr>
          <p:cNvPr id="10" name="山形 9"/>
          <p:cNvSpPr/>
          <p:nvPr/>
        </p:nvSpPr>
        <p:spPr>
          <a:xfrm>
            <a:off x="4059689" y="2052558"/>
            <a:ext cx="18288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3.</a:t>
            </a:r>
            <a:r>
              <a:rPr kumimoji="1" lang="ja-JP" altLang="en-US" sz="1400" dirty="0" smtClean="0">
                <a:solidFill>
                  <a:schemeClr val="bg1"/>
                </a:solidFill>
                <a:latin typeface="Meiryo UI" pitchFamily="50" charset="-128"/>
                <a:ea typeface="Meiryo UI" pitchFamily="50" charset="-128"/>
                <a:cs typeface="Meiryo UI" pitchFamily="50" charset="-128"/>
              </a:rPr>
              <a:t>金額入力</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sp>
        <p:nvSpPr>
          <p:cNvPr id="11" name="山形 10"/>
          <p:cNvSpPr/>
          <p:nvPr/>
        </p:nvSpPr>
        <p:spPr>
          <a:xfrm>
            <a:off x="5969452" y="2052558"/>
            <a:ext cx="1828800" cy="484632"/>
          </a:xfrm>
          <a:prstGeom prst="chevron">
            <a:avLst/>
          </a:prstGeom>
          <a:solidFill>
            <a:srgbClr val="FFF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tx1"/>
                </a:solidFill>
                <a:latin typeface="Meiryo UI" pitchFamily="50" charset="-128"/>
                <a:ea typeface="Meiryo UI" pitchFamily="50" charset="-128"/>
                <a:cs typeface="Meiryo UI" pitchFamily="50" charset="-128"/>
              </a:rPr>
              <a:t>4.</a:t>
            </a:r>
            <a:r>
              <a:rPr kumimoji="1" lang="ja-JP" altLang="en-US" sz="1400" dirty="0" smtClean="0">
                <a:solidFill>
                  <a:schemeClr val="tx1"/>
                </a:solidFill>
                <a:latin typeface="Meiryo UI" pitchFamily="50" charset="-128"/>
                <a:ea typeface="Meiryo UI" pitchFamily="50" charset="-128"/>
                <a:cs typeface="Meiryo UI" pitchFamily="50" charset="-128"/>
              </a:rPr>
              <a:t>カード読取</a:t>
            </a:r>
          </a:p>
        </p:txBody>
      </p:sp>
      <p:pic>
        <p:nvPicPr>
          <p:cNvPr id="12" name="図 5" descr="AH_A0038_030.wm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rot="18161294" flipH="1">
            <a:off x="4789416" y="3937619"/>
            <a:ext cx="385296" cy="734031"/>
          </a:xfrm>
          <a:prstGeom prst="rect">
            <a:avLst/>
          </a:prstGeom>
          <a:noFill/>
          <a:ln w="9525">
            <a:noFill/>
            <a:miter lim="800000"/>
            <a:headEnd/>
            <a:tailEnd/>
          </a:ln>
        </p:spPr>
      </p:pic>
      <p:sp>
        <p:nvSpPr>
          <p:cNvPr id="13" name="山形 12"/>
          <p:cNvSpPr/>
          <p:nvPr/>
        </p:nvSpPr>
        <p:spPr>
          <a:xfrm>
            <a:off x="7817302" y="2052558"/>
            <a:ext cx="1971686"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5.</a:t>
            </a:r>
            <a:r>
              <a:rPr kumimoji="1" lang="ja-JP" altLang="en-US" sz="1400" dirty="0" smtClean="0">
                <a:solidFill>
                  <a:schemeClr val="bg1"/>
                </a:solidFill>
                <a:latin typeface="Meiryo UI" pitchFamily="50" charset="-128"/>
                <a:ea typeface="Meiryo UI" pitchFamily="50" charset="-128"/>
                <a:cs typeface="Meiryo UI" pitchFamily="50" charset="-128"/>
              </a:rPr>
              <a:t>決済完了通知</a:t>
            </a:r>
            <a:endParaRPr kumimoji="1" lang="ja-JP" altLang="en-US" sz="1200" dirty="0" smtClean="0">
              <a:solidFill>
                <a:schemeClr val="bg1"/>
              </a:solidFill>
              <a:latin typeface="Meiryo UI" pitchFamily="50" charset="-128"/>
              <a:ea typeface="Meiryo UI" pitchFamily="50" charset="-128"/>
              <a:cs typeface="Meiryo UI" pitchFamily="50" charset="-128"/>
            </a:endParaRPr>
          </a:p>
        </p:txBody>
      </p:sp>
      <p:pic>
        <p:nvPicPr>
          <p:cNvPr id="14"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68686" y="2705929"/>
            <a:ext cx="1485897" cy="2508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031979" y="2668350"/>
            <a:ext cx="1534264" cy="2546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グループ化 15"/>
          <p:cNvGrpSpPr/>
          <p:nvPr/>
        </p:nvGrpSpPr>
        <p:grpSpPr>
          <a:xfrm>
            <a:off x="6040078" y="5349896"/>
            <a:ext cx="1694673" cy="1366971"/>
            <a:chOff x="6103579" y="5592629"/>
            <a:chExt cx="1366634" cy="1192564"/>
          </a:xfrm>
        </p:grpSpPr>
        <p:pic>
          <p:nvPicPr>
            <p:cNvPr id="17" name="図 16"/>
            <p:cNvPicPr>
              <a:picLocks noChangeAspect="1"/>
            </p:cNvPicPr>
            <p:nvPr/>
          </p:nvPicPr>
          <p:blipFill>
            <a:blip r:embed="rId8">
              <a:clrChange>
                <a:clrFrom>
                  <a:srgbClr val="FFFFFF"/>
                </a:clrFrom>
                <a:clrTo>
                  <a:srgbClr val="FFFFFF">
                    <a:alpha val="0"/>
                  </a:srgbClr>
                </a:clrTo>
              </a:clrChange>
            </a:blip>
            <a:stretch>
              <a:fillRect/>
            </a:stretch>
          </p:blipFill>
          <p:spPr>
            <a:xfrm>
              <a:off x="6103579" y="5689518"/>
              <a:ext cx="1285939" cy="1095675"/>
            </a:xfrm>
            <a:prstGeom prst="rect">
              <a:avLst/>
            </a:prstGeom>
          </p:spPr>
        </p:pic>
        <p:pic>
          <p:nvPicPr>
            <p:cNvPr id="18"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13319487">
              <a:off x="6969241" y="5592629"/>
              <a:ext cx="500972" cy="289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円/楕円 16"/>
            <p:cNvSpPr/>
            <p:nvPr/>
          </p:nvSpPr>
          <p:spPr>
            <a:xfrm>
              <a:off x="6637351" y="5689518"/>
              <a:ext cx="752167" cy="398206"/>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 name="テキスト ボックス 19"/>
          <p:cNvSpPr txBox="1"/>
          <p:nvPr/>
        </p:nvSpPr>
        <p:spPr>
          <a:xfrm>
            <a:off x="3633186" y="5811159"/>
            <a:ext cx="2143536" cy="461665"/>
          </a:xfrm>
          <a:prstGeom prst="borderCallout1">
            <a:avLst>
              <a:gd name="adj1" fmla="val 10980"/>
              <a:gd name="adj2" fmla="val 99193"/>
              <a:gd name="adj3" fmla="val 27200"/>
              <a:gd name="adj4" fmla="val 126652"/>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画面上部の　　　　マーク部分に</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smtClean="0">
                <a:solidFill>
                  <a:srgbClr val="FF0000"/>
                </a:solidFill>
                <a:latin typeface="Meiryo UI" pitchFamily="50" charset="-128"/>
                <a:ea typeface="Meiryo UI" pitchFamily="50" charset="-128"/>
                <a:cs typeface="Meiryo UI" pitchFamily="50" charset="-128"/>
              </a:rPr>
              <a:t>タッチしてください。</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21" name="正方形/長方形 20"/>
          <p:cNvSpPr/>
          <p:nvPr/>
        </p:nvSpPr>
        <p:spPr>
          <a:xfrm>
            <a:off x="8086768" y="4005566"/>
            <a:ext cx="679700" cy="25981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2" name="図 5" descr="AH_A0038_030.wm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rot="18161294" flipH="1">
            <a:off x="8491962" y="4173653"/>
            <a:ext cx="385296" cy="734031"/>
          </a:xfrm>
          <a:prstGeom prst="rect">
            <a:avLst/>
          </a:prstGeom>
          <a:noFill/>
          <a:ln w="9525">
            <a:noFill/>
            <a:miter lim="800000"/>
            <a:headEnd/>
            <a:tailEnd/>
          </a:ln>
        </p:spPr>
      </p:pic>
      <p:sp>
        <p:nvSpPr>
          <p:cNvPr id="23" name="テキスト ボックス 22"/>
          <p:cNvSpPr txBox="1"/>
          <p:nvPr/>
        </p:nvSpPr>
        <p:spPr>
          <a:xfrm>
            <a:off x="8767075" y="1750975"/>
            <a:ext cx="1096775"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次のページへ</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5" name="グループ化 34"/>
          <p:cNvGrpSpPr/>
          <p:nvPr/>
        </p:nvGrpSpPr>
        <p:grpSpPr>
          <a:xfrm>
            <a:off x="225873" y="2052558"/>
            <a:ext cx="1883803" cy="4301327"/>
            <a:chOff x="225873" y="2155590"/>
            <a:chExt cx="1883803" cy="4301327"/>
          </a:xfrm>
        </p:grpSpPr>
        <p:sp>
          <p:nvSpPr>
            <p:cNvPr id="36" name="ホームベース 35"/>
            <p:cNvSpPr/>
            <p:nvPr/>
          </p:nvSpPr>
          <p:spPr>
            <a:xfrm>
              <a:off x="225873" y="2155590"/>
              <a:ext cx="1828800"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1.</a:t>
              </a:r>
              <a:r>
                <a:rPr kumimoji="1" lang="ja-JP" altLang="en-US" sz="1400" dirty="0" smtClean="0">
                  <a:solidFill>
                    <a:schemeClr val="bg1"/>
                  </a:solidFill>
                  <a:latin typeface="Meiryo UI" pitchFamily="50" charset="-128"/>
                  <a:ea typeface="Meiryo UI" pitchFamily="50" charset="-128"/>
                  <a:cs typeface="Meiryo UI" pitchFamily="50" charset="-128"/>
                </a:rPr>
                <a:t>交通系</a:t>
              </a:r>
              <a:r>
                <a:rPr kumimoji="1" lang="en-US" altLang="ja-JP" sz="1400" dirty="0" smtClean="0">
                  <a:solidFill>
                    <a:schemeClr val="bg1"/>
                  </a:solidFill>
                  <a:latin typeface="Meiryo UI" pitchFamily="50" charset="-128"/>
                  <a:ea typeface="Meiryo UI" pitchFamily="50" charset="-128"/>
                  <a:cs typeface="Meiryo UI" pitchFamily="50" charset="-128"/>
                </a:rPr>
                <a:t>IC</a:t>
              </a:r>
              <a:r>
                <a:rPr kumimoji="1" lang="ja-JP" altLang="en-US" sz="1400" dirty="0" smtClean="0">
                  <a:solidFill>
                    <a:schemeClr val="bg1"/>
                  </a:solidFill>
                  <a:latin typeface="Meiryo UI" pitchFamily="50" charset="-128"/>
                  <a:ea typeface="Meiryo UI" pitchFamily="50" charset="-128"/>
                  <a:cs typeface="Meiryo UI" pitchFamily="50" charset="-128"/>
                </a:rPr>
                <a:t>選択</a:t>
              </a:r>
            </a:p>
          </p:txBody>
        </p:sp>
        <p:grpSp>
          <p:nvGrpSpPr>
            <p:cNvPr id="37" name="グループ化 36"/>
            <p:cNvGrpSpPr/>
            <p:nvPr/>
          </p:nvGrpSpPr>
          <p:grpSpPr>
            <a:xfrm>
              <a:off x="241557" y="2777429"/>
              <a:ext cx="1868119" cy="3679488"/>
              <a:chOff x="1004617" y="1189672"/>
              <a:chExt cx="1868119" cy="3679488"/>
            </a:xfrm>
          </p:grpSpPr>
          <p:pic>
            <p:nvPicPr>
              <p:cNvPr id="38" name="図 37"/>
              <p:cNvPicPr>
                <a:picLocks noChangeAspect="1"/>
              </p:cNvPicPr>
              <p:nvPr/>
            </p:nvPicPr>
            <p:blipFill rotWithShape="1">
              <a:blip r:embed="rId10"/>
              <a:srcRect b="38091"/>
              <a:stretch/>
            </p:blipFill>
            <p:spPr>
              <a:xfrm>
                <a:off x="1029632" y="3273467"/>
                <a:ext cx="1604498" cy="1595693"/>
              </a:xfrm>
              <a:prstGeom prst="rect">
                <a:avLst/>
              </a:prstGeom>
              <a:ln>
                <a:solidFill>
                  <a:schemeClr val="bg1">
                    <a:lumMod val="85000"/>
                  </a:schemeClr>
                </a:solidFill>
              </a:ln>
            </p:spPr>
          </p:pic>
          <p:pic>
            <p:nvPicPr>
              <p:cNvPr id="39" name="図 38"/>
              <p:cNvPicPr>
                <a:picLocks noChangeAspect="1"/>
              </p:cNvPicPr>
              <p:nvPr/>
            </p:nvPicPr>
            <p:blipFill>
              <a:blip r:embed="rId11"/>
              <a:stretch>
                <a:fillRect/>
              </a:stretch>
            </p:blipFill>
            <p:spPr>
              <a:xfrm>
                <a:off x="1059316" y="3598436"/>
                <a:ext cx="773325" cy="399878"/>
              </a:xfrm>
              <a:prstGeom prst="rect">
                <a:avLst/>
              </a:prstGeom>
            </p:spPr>
          </p:pic>
          <p:pic>
            <p:nvPicPr>
              <p:cNvPr id="40" name="図 39"/>
              <p:cNvPicPr>
                <a:picLocks noChangeAspect="1"/>
              </p:cNvPicPr>
              <p:nvPr/>
            </p:nvPicPr>
            <p:blipFill>
              <a:blip r:embed="rId12"/>
              <a:stretch>
                <a:fillRect/>
              </a:stretch>
            </p:blipFill>
            <p:spPr>
              <a:xfrm>
                <a:off x="1849217" y="3598436"/>
                <a:ext cx="768336" cy="399878"/>
              </a:xfrm>
              <a:prstGeom prst="rect">
                <a:avLst/>
              </a:prstGeom>
            </p:spPr>
          </p:pic>
          <p:pic>
            <p:nvPicPr>
              <p:cNvPr id="41" name="図 40"/>
              <p:cNvPicPr>
                <a:picLocks noChangeAspect="1"/>
              </p:cNvPicPr>
              <p:nvPr/>
            </p:nvPicPr>
            <p:blipFill>
              <a:blip r:embed="rId13"/>
              <a:stretch>
                <a:fillRect/>
              </a:stretch>
            </p:blipFill>
            <p:spPr>
              <a:xfrm>
                <a:off x="1068842" y="4005824"/>
                <a:ext cx="754272" cy="403955"/>
              </a:xfrm>
              <a:prstGeom prst="rect">
                <a:avLst/>
              </a:prstGeom>
            </p:spPr>
          </p:pic>
          <p:pic>
            <p:nvPicPr>
              <p:cNvPr id="42" name="図 41"/>
              <p:cNvPicPr>
                <a:picLocks noChangeAspect="1"/>
              </p:cNvPicPr>
              <p:nvPr/>
            </p:nvPicPr>
            <p:blipFill>
              <a:blip r:embed="rId14"/>
              <a:stretch>
                <a:fillRect/>
              </a:stretch>
            </p:blipFill>
            <p:spPr>
              <a:xfrm>
                <a:off x="1849217" y="4016958"/>
                <a:ext cx="768336" cy="381686"/>
              </a:xfrm>
              <a:prstGeom prst="rect">
                <a:avLst/>
              </a:prstGeom>
            </p:spPr>
          </p:pic>
          <p:pic>
            <p:nvPicPr>
              <p:cNvPr id="43" name="図 42"/>
              <p:cNvPicPr>
                <a:picLocks noChangeAspect="1"/>
              </p:cNvPicPr>
              <p:nvPr/>
            </p:nvPicPr>
            <p:blipFill>
              <a:blip r:embed="rId15"/>
              <a:stretch>
                <a:fillRect/>
              </a:stretch>
            </p:blipFill>
            <p:spPr>
              <a:xfrm>
                <a:off x="1069746" y="4417288"/>
                <a:ext cx="762895" cy="376075"/>
              </a:xfrm>
              <a:prstGeom prst="rect">
                <a:avLst/>
              </a:prstGeom>
            </p:spPr>
          </p:pic>
          <p:pic>
            <p:nvPicPr>
              <p:cNvPr id="44" name="図 43"/>
              <p:cNvPicPr/>
              <p:nvPr/>
            </p:nvPicPr>
            <p:blipFill>
              <a:blip r:embed="rId16">
                <a:extLst>
                  <a:ext uri="{28A0092B-C50C-407E-A947-70E740481C1C}">
                    <a14:useLocalDpi xmlns:a14="http://schemas.microsoft.com/office/drawing/2010/main" val="0"/>
                  </a:ext>
                </a:extLst>
              </a:blip>
              <a:stretch>
                <a:fillRect/>
              </a:stretch>
            </p:blipFill>
            <p:spPr>
              <a:xfrm>
                <a:off x="1849217" y="4433134"/>
                <a:ext cx="754272" cy="344385"/>
              </a:xfrm>
              <a:prstGeom prst="rect">
                <a:avLst/>
              </a:prstGeom>
            </p:spPr>
          </p:pic>
          <p:sp>
            <p:nvSpPr>
              <p:cNvPr id="45" name="正方形/長方形 44"/>
              <p:cNvSpPr/>
              <p:nvPr/>
            </p:nvSpPr>
            <p:spPr>
              <a:xfrm>
                <a:off x="1004617" y="3614139"/>
                <a:ext cx="880404" cy="3714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6" name="図 5" descr="AH_A0038_030.wm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rot="18161294" flipH="1">
                <a:off x="1770782" y="3818957"/>
                <a:ext cx="385296" cy="793533"/>
              </a:xfrm>
              <a:prstGeom prst="rect">
                <a:avLst/>
              </a:prstGeom>
              <a:noFill/>
              <a:ln w="9525">
                <a:noFill/>
                <a:miter lim="800000"/>
                <a:headEnd/>
                <a:tailEnd/>
              </a:ln>
            </p:spPr>
          </p:pic>
          <p:grpSp>
            <p:nvGrpSpPr>
              <p:cNvPr id="47" name="グループ化 46"/>
              <p:cNvGrpSpPr/>
              <p:nvPr/>
            </p:nvGrpSpPr>
            <p:grpSpPr>
              <a:xfrm>
                <a:off x="1024032" y="1189672"/>
                <a:ext cx="1848704" cy="2407702"/>
                <a:chOff x="10182163" y="1655957"/>
                <a:chExt cx="1848704" cy="2407702"/>
              </a:xfrm>
            </p:grpSpPr>
            <p:grpSp>
              <p:nvGrpSpPr>
                <p:cNvPr id="48" name="グループ化 47"/>
                <p:cNvGrpSpPr/>
                <p:nvPr/>
              </p:nvGrpSpPr>
              <p:grpSpPr>
                <a:xfrm>
                  <a:off x="10182163" y="1655957"/>
                  <a:ext cx="1620218" cy="1989067"/>
                  <a:chOff x="-2543795" y="2670468"/>
                  <a:chExt cx="1620218" cy="2072430"/>
                </a:xfrm>
              </p:grpSpPr>
              <p:pic>
                <p:nvPicPr>
                  <p:cNvPr id="52"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b="23825"/>
                  <a:stretch/>
                </p:blipFill>
                <p:spPr bwMode="auto">
                  <a:xfrm>
                    <a:off x="-2543795" y="2670468"/>
                    <a:ext cx="1620218" cy="2072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図 52"/>
                  <p:cNvPicPr>
                    <a:picLocks noChangeAspect="1"/>
                  </p:cNvPicPr>
                  <p:nvPr/>
                </p:nvPicPr>
                <p:blipFill rotWithShape="1">
                  <a:blip r:embed="rId18"/>
                  <a:srcRect l="2661" t="22048" r="22383" b="27591"/>
                  <a:stretch/>
                </p:blipFill>
                <p:spPr>
                  <a:xfrm>
                    <a:off x="-1704722" y="3138775"/>
                    <a:ext cx="581144" cy="208713"/>
                  </a:xfrm>
                  <a:prstGeom prst="rect">
                    <a:avLst/>
                  </a:prstGeom>
                </p:spPr>
              </p:pic>
              <p:pic>
                <p:nvPicPr>
                  <p:cNvPr id="54" name="図 53"/>
                  <p:cNvPicPr>
                    <a:picLocks noChangeAspect="1"/>
                  </p:cNvPicPr>
                  <p:nvPr/>
                </p:nvPicPr>
                <p:blipFill rotWithShape="1">
                  <a:blip r:embed="rId19"/>
                  <a:srcRect l="7875" t="20826" r="10881" b="19800"/>
                  <a:stretch/>
                </p:blipFill>
                <p:spPr>
                  <a:xfrm>
                    <a:off x="-2461463" y="3545209"/>
                    <a:ext cx="614164" cy="241325"/>
                  </a:xfrm>
                  <a:prstGeom prst="rect">
                    <a:avLst/>
                  </a:prstGeom>
                </p:spPr>
              </p:pic>
              <p:pic>
                <p:nvPicPr>
                  <p:cNvPr id="55" name="図 54"/>
                  <p:cNvPicPr>
                    <a:picLocks noChangeAspect="1"/>
                  </p:cNvPicPr>
                  <p:nvPr/>
                </p:nvPicPr>
                <p:blipFill rotWithShape="1">
                  <a:blip r:embed="rId20"/>
                  <a:srcRect l="7576" t="18549" r="5739" b="13904"/>
                  <a:stretch/>
                </p:blipFill>
                <p:spPr>
                  <a:xfrm>
                    <a:off x="-1679001" y="3956646"/>
                    <a:ext cx="653787" cy="267414"/>
                  </a:xfrm>
                  <a:prstGeom prst="rect">
                    <a:avLst/>
                  </a:prstGeom>
                </p:spPr>
              </p:pic>
              <p:sp>
                <p:nvSpPr>
                  <p:cNvPr id="56" name="テキスト ボックス 55"/>
                  <p:cNvSpPr txBox="1"/>
                  <p:nvPr/>
                </p:nvSpPr>
                <p:spPr>
                  <a:xfrm>
                    <a:off x="-1702645" y="3979956"/>
                    <a:ext cx="579005" cy="208439"/>
                  </a:xfrm>
                  <a:prstGeom prst="rect">
                    <a:avLst/>
                  </a:prstGeom>
                  <a:noFill/>
                  <a:ln>
                    <a:noFill/>
                  </a:ln>
                </p:spPr>
                <p:txBody>
                  <a:bodyPr wrap="none" rtlCol="0">
                    <a:spAutoFit/>
                  </a:bodyPr>
                  <a:lstStyle/>
                  <a:p>
                    <a:r>
                      <a:rPr kumimoji="1" lang="ja-JP" altLang="en-US" sz="700" dirty="0" smtClean="0">
                        <a:solidFill>
                          <a:schemeClr val="bg1"/>
                        </a:solidFill>
                        <a:latin typeface="Meiryo UI" panose="020B0604030504040204" pitchFamily="50" charset="-128"/>
                        <a:ea typeface="Meiryo UI" panose="020B0604030504040204" pitchFamily="50" charset="-128"/>
                      </a:rPr>
                      <a:t>電子マネー</a:t>
                    </a:r>
                    <a:endParaRPr kumimoji="1" lang="ja-JP" altLang="en-US" sz="700" dirty="0">
                      <a:solidFill>
                        <a:schemeClr val="bg1"/>
                      </a:solidFill>
                      <a:latin typeface="Meiryo UI" panose="020B0604030504040204" pitchFamily="50" charset="-128"/>
                      <a:ea typeface="Meiryo UI" panose="020B0604030504040204" pitchFamily="50" charset="-128"/>
                    </a:endParaRPr>
                  </a:p>
                </p:txBody>
              </p:sp>
              <p:pic>
                <p:nvPicPr>
                  <p:cNvPr id="57"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l="6836" t="48255" r="52143" b="43703"/>
                  <a:stretch/>
                </p:blipFill>
                <p:spPr bwMode="auto">
                  <a:xfrm>
                    <a:off x="-2449967" y="3133729"/>
                    <a:ext cx="664625" cy="21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図 57"/>
                  <p:cNvPicPr>
                    <a:picLocks noChangeAspect="1"/>
                  </p:cNvPicPr>
                  <p:nvPr/>
                </p:nvPicPr>
                <p:blipFill rotWithShape="1">
                  <a:blip r:embed="rId18"/>
                  <a:srcRect l="77436" b="63821"/>
                  <a:stretch/>
                </p:blipFill>
                <p:spPr>
                  <a:xfrm>
                    <a:off x="-1106061" y="3038451"/>
                    <a:ext cx="172689" cy="138517"/>
                  </a:xfrm>
                  <a:prstGeom prst="rect">
                    <a:avLst/>
                  </a:prstGeom>
                </p:spPr>
              </p:pic>
              <p:pic>
                <p:nvPicPr>
                  <p:cNvPr id="59" name="図 58"/>
                  <p:cNvPicPr>
                    <a:picLocks noChangeAspect="1"/>
                  </p:cNvPicPr>
                  <p:nvPr/>
                </p:nvPicPr>
                <p:blipFill rotWithShape="1">
                  <a:blip r:embed="rId21"/>
                  <a:srcRect l="4546" t="15257" r="56818" b="75018"/>
                  <a:stretch/>
                </p:blipFill>
                <p:spPr>
                  <a:xfrm>
                    <a:off x="-2449967" y="3974961"/>
                    <a:ext cx="627701" cy="255271"/>
                  </a:xfrm>
                  <a:prstGeom prst="rect">
                    <a:avLst/>
                  </a:prstGeom>
                </p:spPr>
              </p:pic>
            </p:grpSp>
            <p:sp>
              <p:nvSpPr>
                <p:cNvPr id="49" name="正方形/長方形 48"/>
                <p:cNvSpPr/>
                <p:nvPr/>
              </p:nvSpPr>
              <p:spPr>
                <a:xfrm>
                  <a:off x="10969221" y="2835967"/>
                  <a:ext cx="814388" cy="3714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0" name="図 5" descr="AH_A0038_030.wm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rot="18161294" flipH="1">
                  <a:off x="11471204" y="3094627"/>
                  <a:ext cx="385296" cy="734031"/>
                </a:xfrm>
                <a:prstGeom prst="rect">
                  <a:avLst/>
                </a:prstGeom>
                <a:noFill/>
                <a:ln w="9525">
                  <a:noFill/>
                  <a:miter lim="800000"/>
                  <a:headEnd/>
                  <a:tailEnd/>
                </a:ln>
              </p:spPr>
            </p:pic>
            <p:sp>
              <p:nvSpPr>
                <p:cNvPr id="51" name="ストライプ矢印 50"/>
                <p:cNvSpPr/>
                <p:nvPr/>
              </p:nvSpPr>
              <p:spPr>
                <a:xfrm rot="5400000">
                  <a:off x="10730440" y="3563595"/>
                  <a:ext cx="515496" cy="484632"/>
                </a:xfrm>
                <a:prstGeom prst="stripedRightArrow">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grpSp>
      <p:pic>
        <p:nvPicPr>
          <p:cNvPr id="61" name="Picture 6"/>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6090870" y="2705929"/>
            <a:ext cx="1477517" cy="250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図 65"/>
          <p:cNvPicPr/>
          <p:nvPr/>
        </p:nvPicPr>
        <p:blipFill rotWithShape="1">
          <a:blip r:embed="rId23"/>
          <a:srcRect l="5997" t="20036" r="10369" b="26058"/>
          <a:stretch/>
        </p:blipFill>
        <p:spPr>
          <a:xfrm>
            <a:off x="1121961" y="3484535"/>
            <a:ext cx="631065" cy="268525"/>
          </a:xfrm>
          <a:prstGeom prst="rect">
            <a:avLst/>
          </a:prstGeom>
        </p:spPr>
      </p:pic>
      <p:pic>
        <p:nvPicPr>
          <p:cNvPr id="67" name="図 66"/>
          <p:cNvPicPr>
            <a:picLocks noChangeAspect="1"/>
          </p:cNvPicPr>
          <p:nvPr/>
        </p:nvPicPr>
        <p:blipFill rotWithShape="1">
          <a:blip r:embed="rId21"/>
          <a:srcRect l="20741" t="16460" r="53040" b="76947"/>
          <a:stretch/>
        </p:blipFill>
        <p:spPr>
          <a:xfrm>
            <a:off x="326731" y="3898954"/>
            <a:ext cx="653016" cy="254609"/>
          </a:xfrm>
          <a:prstGeom prst="rect">
            <a:avLst/>
          </a:prstGeom>
        </p:spPr>
      </p:pic>
      <p:pic>
        <p:nvPicPr>
          <p:cNvPr id="68" name="コンテンツ プレースホルダー 1"/>
          <p:cNvPicPr>
            <a:picLocks noChangeAspect="1"/>
          </p:cNvPicPr>
          <p:nvPr/>
        </p:nvPicPr>
        <p:blipFill rotWithShape="1">
          <a:blip r:embed="rId24" cstate="email">
            <a:extLst>
              <a:ext uri="{28A0092B-C50C-407E-A947-70E740481C1C}">
                <a14:useLocalDpi xmlns:a14="http://schemas.microsoft.com/office/drawing/2010/main"/>
              </a:ext>
            </a:extLst>
          </a:blip>
          <a:srcRect l="17879" t="8406" r="59534" b="78361"/>
          <a:stretch/>
        </p:blipFill>
        <p:spPr>
          <a:xfrm>
            <a:off x="4484017" y="5838791"/>
            <a:ext cx="361950" cy="222250"/>
          </a:xfrm>
          <a:prstGeom prst="ellipse">
            <a:avLst/>
          </a:prstGeom>
        </p:spPr>
      </p:pic>
      <p:sp>
        <p:nvSpPr>
          <p:cNvPr id="69" name="テキスト プレースホルダー 4"/>
          <p:cNvSpPr txBox="1">
            <a:spLocks/>
          </p:cNvSpPr>
          <p:nvPr/>
        </p:nvSpPr>
        <p:spPr>
          <a:xfrm>
            <a:off x="139903" y="1506748"/>
            <a:ext cx="9029475" cy="279838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endParaRPr lang="en-US" altLang="ja-JP" dirty="0" smtClean="0">
              <a:latin typeface="+mn-ea"/>
              <a:ea typeface="+mn-ea"/>
            </a:endParaRPr>
          </a:p>
        </p:txBody>
      </p:sp>
      <p:pic>
        <p:nvPicPr>
          <p:cNvPr id="2" name="図 1"/>
          <p:cNvPicPr>
            <a:picLocks noChangeAspect="1"/>
          </p:cNvPicPr>
          <p:nvPr/>
        </p:nvPicPr>
        <p:blipFill>
          <a:blip r:embed="rId25"/>
          <a:stretch>
            <a:fillRect/>
          </a:stretch>
        </p:blipFill>
        <p:spPr>
          <a:xfrm>
            <a:off x="6160538" y="2924546"/>
            <a:ext cx="1354718" cy="2052000"/>
          </a:xfrm>
          <a:prstGeom prst="rect">
            <a:avLst/>
          </a:prstGeom>
        </p:spPr>
      </p:pic>
    </p:spTree>
    <p:extLst>
      <p:ext uri="{BB962C8B-B14F-4D97-AF65-F5344CB8AC3E}">
        <p14:creationId xmlns:p14="http://schemas.microsoft.com/office/powerpoint/2010/main" val="315460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1004246737"/>
              </p:ext>
            </p:extLst>
          </p:nvPr>
        </p:nvGraphicFramePr>
        <p:xfrm>
          <a:off x="234679" y="972000"/>
          <a:ext cx="9436643" cy="5351135"/>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21600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924306">
                <a:tc rowSpan="6">
                  <a:txBody>
                    <a:bodyPr/>
                    <a:lstStyle/>
                    <a:p>
                      <a:pPr algn="l" rtl="0" fontAlgn="t"/>
                      <a:r>
                        <a:rPr lang="ja-JP" altLang="en-US" sz="1000" b="0" i="0" u="none" strike="noStrike" dirty="0" smtClean="0">
                          <a:solidFill>
                            <a:schemeClr val="tx1"/>
                          </a:solidFill>
                          <a:effectLst/>
                          <a:latin typeface="+mn-ea"/>
                          <a:ea typeface="+mn-ea"/>
                        </a:rPr>
                        <a:t>要件定義</a:t>
                      </a:r>
                      <a:endParaRPr lang="en-US" altLang="ja-JP" sz="1000" b="0" i="0" u="none" strike="noStrike" dirty="0" smtClean="0">
                        <a:solidFill>
                          <a:schemeClr val="tx1"/>
                        </a:solidFill>
                        <a:effectLst/>
                        <a:latin typeface="+mn-ea"/>
                        <a:ea typeface="+mn-ea"/>
                      </a:endParaRPr>
                    </a:p>
                  </a:txBody>
                  <a:tcPr marL="36000" marR="36000" marT="36000" marB="36000"/>
                </a:tc>
                <a:tc rowSpan="3">
                  <a:txBody>
                    <a:bodyPr/>
                    <a:lstStyle/>
                    <a:p>
                      <a:pPr algn="l" rtl="0" fontAlgn="t"/>
                      <a:r>
                        <a:rPr lang="en-US"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管理</a:t>
                      </a:r>
                      <a:endParaRPr lang="en-US" altLang="ja-JP"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a:solidFill>
                            <a:schemeClr val="tx1"/>
                          </a:solidFill>
                          <a:effectLst/>
                          <a:latin typeface="+mn-ea"/>
                          <a:ea typeface="+mn-ea"/>
                        </a:rPr>
                        <a:t>プロジェクト計画</a:t>
                      </a:r>
                    </a:p>
                  </a:txBody>
                  <a:tcPr marL="36000" marR="36000" marT="36000" marB="36000">
                    <a:lnB w="12700" cap="flat" cmpd="sng" algn="ctr">
                      <a:solidFill>
                        <a:schemeClr val="bg1"/>
                      </a:solidFill>
                      <a:prstDash val="solid"/>
                      <a:round/>
                      <a:headEnd type="none" w="med" len="med"/>
                      <a:tailEnd type="none" w="med" len="med"/>
                    </a:lnB>
                    <a:solidFill>
                      <a:srgbClr val="E7EBF4"/>
                    </a:solidFill>
                  </a:tcPr>
                </a:tc>
                <a:tc>
                  <a:txBody>
                    <a:bodyPr/>
                    <a:lstStyle/>
                    <a:p>
                      <a:pPr algn="l" rtl="0" fontAlgn="t"/>
                      <a:r>
                        <a:rPr lang="ja-JP" altLang="en-US" sz="1000" b="0" i="0" u="none" strike="noStrike" dirty="0">
                          <a:solidFill>
                            <a:schemeClr val="tx1"/>
                          </a:solidFill>
                          <a:effectLst/>
                          <a:latin typeface="+mn-ea"/>
                          <a:ea typeface="+mn-ea"/>
                        </a:rPr>
                        <a:t>キックオフ</a:t>
                      </a:r>
                    </a:p>
                  </a:txBody>
                  <a:tcPr marL="36000" marR="36000" marT="36000" marB="36000">
                    <a:lnB w="12700" cap="flat" cmpd="sng" algn="ctr">
                      <a:solidFill>
                        <a:schemeClr val="bg1"/>
                      </a:solidFill>
                      <a:prstDash val="solid"/>
                      <a:round/>
                      <a:headEnd type="none" w="med" len="med"/>
                      <a:tailEnd type="none" w="med" len="med"/>
                    </a:lnB>
                    <a:solidFill>
                      <a:srgbClr val="E7EBF4"/>
                    </a:solidFill>
                  </a:tcPr>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プロジェクト計画書（弊社作成担当分）</a:t>
                      </a:r>
                      <a:r>
                        <a:rPr lang="ja-JP" altLang="en-US" sz="1000" b="0" i="0" u="none" strike="noStrike" dirty="0">
                          <a:solidFill>
                            <a:schemeClr val="tx1"/>
                          </a:solidFill>
                          <a:effectLst/>
                          <a:latin typeface="+mn-ea"/>
                          <a:ea typeface="+mn-ea"/>
                        </a:rPr>
                        <a:t>を</a:t>
                      </a:r>
                      <a:r>
                        <a:rPr lang="ja-JP" altLang="en-US" sz="1000" b="0" i="0" u="none" strike="noStrike" dirty="0" smtClean="0">
                          <a:solidFill>
                            <a:schemeClr val="tx1"/>
                          </a:solidFill>
                          <a:effectLst/>
                          <a:latin typeface="+mn-ea"/>
                          <a:ea typeface="+mn-ea"/>
                        </a:rPr>
                        <a:t>作成する</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1000" b="0" i="0" u="none" strike="noStrike" dirty="0" smtClean="0">
                          <a:solidFill>
                            <a:schemeClr val="tx1"/>
                          </a:solidFill>
                          <a:effectLst/>
                          <a:latin typeface="+mn-ea"/>
                          <a:ea typeface="+mn-ea"/>
                        </a:rPr>
                        <a:t>プロジェクト計画書（貴社作成担当分）を作成する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プロジェクト</a:t>
                      </a:r>
                      <a:r>
                        <a:rPr lang="ja-JP" altLang="en-US" sz="1000" b="0" i="0" u="none" strike="noStrike" dirty="0">
                          <a:solidFill>
                            <a:schemeClr val="tx1"/>
                          </a:solidFill>
                          <a:effectLst/>
                          <a:latin typeface="+mn-ea"/>
                          <a:ea typeface="+mn-ea"/>
                        </a:rPr>
                        <a:t>全体計画、要件定義の</a:t>
                      </a:r>
                      <a:r>
                        <a:rPr lang="ja-JP" altLang="en-US" sz="1000" b="0" i="0" u="none" strike="noStrike" dirty="0" smtClean="0">
                          <a:solidFill>
                            <a:schemeClr val="tx1"/>
                          </a:solidFill>
                          <a:effectLst/>
                          <a:latin typeface="+mn-ea"/>
                          <a:ea typeface="+mn-ea"/>
                        </a:rPr>
                        <a:t>進め方を承認する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課題管理、議事録等の</a:t>
                      </a:r>
                      <a:r>
                        <a:rPr lang="ja-JP" altLang="en-US" sz="1000" b="0" i="0" u="none" strike="noStrike" dirty="0" smtClean="0">
                          <a:solidFill>
                            <a:schemeClr val="tx1"/>
                          </a:solidFill>
                          <a:effectLst/>
                          <a:latin typeface="+mn-ea"/>
                          <a:ea typeface="+mn-ea"/>
                        </a:rPr>
                        <a:t>コミュニケーションルールを承認する</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7885899"/>
                  </a:ext>
                </a:extLst>
              </a:tr>
              <a:tr h="781500">
                <a:tc vMerge="1">
                  <a:txBody>
                    <a:bodyPr/>
                    <a:lstStyle/>
                    <a:p>
                      <a:endParaRPr kumimoji="1" lang="ja-JP" altLang="en-US"/>
                    </a:p>
                  </a:txBody>
                  <a:tcPr/>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検討チーム個別</a:t>
                      </a:r>
                      <a:r>
                        <a:rPr lang="ja-JP" altLang="en-US" sz="1000" b="0" i="0" u="none" strike="noStrike" dirty="0">
                          <a:solidFill>
                            <a:schemeClr val="tx1"/>
                          </a:solidFill>
                          <a:effectLst/>
                          <a:latin typeface="+mn-ea"/>
                          <a:ea typeface="+mn-ea"/>
                        </a:rPr>
                        <a:t>計画説明</a:t>
                      </a:r>
                    </a:p>
                  </a:txBody>
                  <a:tcPr marL="36000" marR="36000" marT="36000" marB="36000">
                    <a:lnT w="12700" cap="flat" cmpd="sng" algn="ctr">
                      <a:solidFill>
                        <a:schemeClr val="bg1"/>
                      </a:solidFill>
                      <a:prstDash val="solid"/>
                      <a:round/>
                      <a:headEnd type="none" w="med" len="med"/>
                      <a:tailEnd type="none" w="med" len="med"/>
                    </a:lnT>
                  </a:tcPr>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プロジェクト計画書</a:t>
                      </a:r>
                      <a:r>
                        <a:rPr lang="ja-JP" altLang="en-US" sz="1000" b="0" i="0" u="none" strike="noStrike" dirty="0">
                          <a:solidFill>
                            <a:schemeClr val="tx1"/>
                          </a:solidFill>
                          <a:effectLst/>
                          <a:latin typeface="+mn-ea"/>
                          <a:ea typeface="+mn-ea"/>
                        </a:rPr>
                        <a:t>をもと</a:t>
                      </a:r>
                      <a:r>
                        <a:rPr lang="ja-JP" altLang="en-US" sz="1000" b="0" i="0" u="none" strike="noStrike" dirty="0" smtClean="0">
                          <a:solidFill>
                            <a:schemeClr val="tx1"/>
                          </a:solidFill>
                          <a:effectLst/>
                          <a:latin typeface="+mn-ea"/>
                          <a:ea typeface="+mn-ea"/>
                        </a:rPr>
                        <a:t>に検討チーム個別</a:t>
                      </a:r>
                      <a:r>
                        <a:rPr lang="ja-JP" altLang="en-US" sz="1000" b="0" i="0" u="none" strike="noStrike" dirty="0">
                          <a:solidFill>
                            <a:schemeClr val="tx1"/>
                          </a:solidFill>
                          <a:effectLst/>
                          <a:latin typeface="+mn-ea"/>
                          <a:ea typeface="+mn-ea"/>
                        </a:rPr>
                        <a:t>の計画、要件定義の進め方を詳細化し、</a:t>
                      </a:r>
                      <a:r>
                        <a:rPr lang="ja-JP" altLang="en-US" sz="1000" b="0" i="0" u="none" strike="noStrike" dirty="0" smtClean="0">
                          <a:solidFill>
                            <a:schemeClr val="tx1"/>
                          </a:solidFill>
                          <a:effectLst/>
                          <a:latin typeface="+mn-ea"/>
                          <a:ea typeface="+mn-ea"/>
                        </a:rPr>
                        <a:t>説明する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検討チーム個別</a:t>
                      </a:r>
                      <a:r>
                        <a:rPr lang="ja-JP" altLang="en-US" sz="1000" b="0" i="0" u="none" strike="noStrike" dirty="0">
                          <a:solidFill>
                            <a:schemeClr val="tx1"/>
                          </a:solidFill>
                          <a:effectLst/>
                          <a:latin typeface="+mn-ea"/>
                          <a:ea typeface="+mn-ea"/>
                        </a:rPr>
                        <a:t>の計画、要件定義の</a:t>
                      </a:r>
                      <a:r>
                        <a:rPr lang="ja-JP" altLang="en-US" sz="1000" b="0" i="0" u="none" strike="noStrike" dirty="0" smtClean="0">
                          <a:solidFill>
                            <a:schemeClr val="tx1"/>
                          </a:solidFill>
                          <a:effectLst/>
                          <a:latin typeface="+mn-ea"/>
                          <a:ea typeface="+mn-ea"/>
                        </a:rPr>
                        <a:t>進め方を確認する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7815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a:txBody>
                    <a:bodyPr/>
                    <a:lstStyle/>
                    <a:p>
                      <a:pPr algn="l" fontAlgn="ctr"/>
                      <a:r>
                        <a:rPr lang="en-US" altLang="ja-JP"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マネジメント</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品質・期日・コスト管理</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各種実施要領に基づき、成果物や作業のレビューを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定例報告書を作成し、進捗や作業予定、課題や</a:t>
                      </a:r>
                      <a:r>
                        <a:rPr lang="en-US" altLang="ja-JP" sz="1000" b="0" i="0" u="none" strike="noStrike" dirty="0">
                          <a:solidFill>
                            <a:schemeClr val="tx1"/>
                          </a:solidFill>
                          <a:effectLst/>
                          <a:latin typeface="+mn-ea"/>
                          <a:ea typeface="+mn-ea"/>
                        </a:rPr>
                        <a:t>TODO</a:t>
                      </a:r>
                      <a:r>
                        <a:rPr lang="ja-JP" altLang="en-US" sz="1000" b="0" i="0" u="none" strike="noStrike" dirty="0">
                          <a:solidFill>
                            <a:schemeClr val="tx1"/>
                          </a:solidFill>
                          <a:effectLst/>
                          <a:latin typeface="+mn-ea"/>
                          <a:ea typeface="+mn-ea"/>
                        </a:rPr>
                        <a:t>について</a:t>
                      </a:r>
                      <a:r>
                        <a:rPr lang="ja-JP" altLang="en-US" sz="1000" b="0" i="0" u="none" strike="noStrike" dirty="0" smtClean="0">
                          <a:solidFill>
                            <a:schemeClr val="tx1"/>
                          </a:solidFill>
                          <a:effectLst/>
                          <a:latin typeface="+mn-ea"/>
                          <a:ea typeface="+mn-ea"/>
                        </a:rPr>
                        <a:t>報告する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定例報告書を通じて</a:t>
                      </a:r>
                      <a:r>
                        <a:rPr lang="en-US" altLang="ja-JP"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状況を理解し、課題や</a:t>
                      </a:r>
                      <a:r>
                        <a:rPr lang="en-US" altLang="ja-JP" sz="1000" b="0" i="0" u="none" strike="noStrike" dirty="0">
                          <a:solidFill>
                            <a:schemeClr val="tx1"/>
                          </a:solidFill>
                          <a:effectLst/>
                          <a:latin typeface="+mn-ea"/>
                          <a:ea typeface="+mn-ea"/>
                        </a:rPr>
                        <a:t>TODO</a:t>
                      </a:r>
                      <a:r>
                        <a:rPr lang="ja-JP" altLang="en-US" sz="1000" b="0" i="0" u="none" strike="noStrike" dirty="0">
                          <a:solidFill>
                            <a:schemeClr val="tx1"/>
                          </a:solidFill>
                          <a:effectLst/>
                          <a:latin typeface="+mn-ea"/>
                          <a:ea typeface="+mn-ea"/>
                        </a:rPr>
                        <a:t>の</a:t>
                      </a:r>
                      <a:r>
                        <a:rPr lang="ja-JP" altLang="en-US" sz="1000" b="0" i="0" u="none" strike="noStrike" dirty="0" smtClean="0">
                          <a:solidFill>
                            <a:schemeClr val="tx1"/>
                          </a:solidFill>
                          <a:effectLst/>
                          <a:latin typeface="+mn-ea"/>
                          <a:ea typeface="+mn-ea"/>
                        </a:rPr>
                        <a:t>対応を行う</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7815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3">
                  <a:txBody>
                    <a:bodyPr/>
                    <a:lstStyle/>
                    <a:p>
                      <a:pPr algn="l" rtl="0" fontAlgn="t"/>
                      <a:r>
                        <a:rPr lang="ja-JP" altLang="en-US" sz="1000" b="0" i="0" u="none" strike="noStrike" dirty="0" smtClean="0">
                          <a:solidFill>
                            <a:schemeClr val="tx1"/>
                          </a:solidFill>
                          <a:effectLst/>
                          <a:latin typeface="+mn-ea"/>
                          <a:ea typeface="+mn-ea"/>
                        </a:rPr>
                        <a:t>機能要件定義</a:t>
                      </a:r>
                      <a:endParaRPr lang="en-US" altLang="ja-JP"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共通化方針検討</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共通化方針策定</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マスタ共通化方針を定義し、共通化対象</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範囲等を</a:t>
                      </a:r>
                      <a:r>
                        <a:rPr lang="ja-JP" altLang="en-US" sz="1000" b="0" i="0" u="none" strike="noStrike" dirty="0" smtClean="0">
                          <a:solidFill>
                            <a:schemeClr val="tx1"/>
                          </a:solidFill>
                          <a:effectLst/>
                          <a:latin typeface="+mn-ea"/>
                          <a:ea typeface="+mn-ea"/>
                        </a:rPr>
                        <a:t>整理する</a:t>
                      </a:r>
                      <a:endParaRPr lang="ja-JP" altLang="en-US" sz="1000" b="0" i="0" u="none" strike="noStrike" dirty="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管理を共通化するマスタについて設定方針、および、コード定義を</a:t>
                      </a:r>
                      <a:r>
                        <a:rPr lang="ja-JP" altLang="en-US" sz="1000" b="0" i="0" u="none" strike="noStrike" dirty="0" smtClean="0">
                          <a:solidFill>
                            <a:schemeClr val="tx1"/>
                          </a:solidFill>
                          <a:effectLst/>
                          <a:latin typeface="+mn-ea"/>
                          <a:ea typeface="+mn-ea"/>
                        </a:rPr>
                        <a:t>整理する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マスタ共通化の整理内容について確認</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検討し、成果物を</a:t>
                      </a:r>
                      <a:r>
                        <a:rPr lang="ja-JP" altLang="en-US" sz="1000" b="0" i="0" u="none" strike="noStrike" dirty="0" smtClean="0">
                          <a:solidFill>
                            <a:schemeClr val="tx1"/>
                          </a:solidFill>
                          <a:effectLst/>
                          <a:latin typeface="+mn-ea"/>
                          <a:ea typeface="+mn-ea"/>
                        </a:rPr>
                        <a:t>承認する</a:t>
                      </a:r>
                      <a:endParaRPr lang="ja-JP" altLang="en-US" sz="1000" b="0" i="0" u="none" strike="noStrike" dirty="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コードを共通化するものについて、コード値および新旧マッピングを整理</a:t>
                      </a:r>
                      <a:r>
                        <a:rPr lang="ja-JP" altLang="en-US" sz="1000" b="0" i="0" u="none" strike="noStrike" dirty="0" smtClean="0">
                          <a:solidFill>
                            <a:schemeClr val="tx1"/>
                          </a:solidFill>
                          <a:effectLst/>
                          <a:latin typeface="+mn-ea"/>
                          <a:ea typeface="+mn-ea"/>
                        </a:rPr>
                        <a:t>し成果物</a:t>
                      </a:r>
                      <a:r>
                        <a:rPr lang="ja-JP" altLang="en-US" sz="1000" b="0" i="0" u="none" strike="noStrike" dirty="0">
                          <a:solidFill>
                            <a:schemeClr val="tx1"/>
                          </a:solidFill>
                          <a:effectLst/>
                          <a:latin typeface="+mn-ea"/>
                          <a:ea typeface="+mn-ea"/>
                        </a:rPr>
                        <a:t>作成に必要なインプット</a:t>
                      </a:r>
                      <a:r>
                        <a:rPr lang="ja-JP" altLang="en-US" sz="1000" b="0" i="0" u="none" strike="noStrike" dirty="0" smtClean="0">
                          <a:solidFill>
                            <a:schemeClr val="tx1"/>
                          </a:solidFill>
                          <a:effectLst/>
                          <a:latin typeface="+mn-ea"/>
                          <a:ea typeface="+mn-ea"/>
                        </a:rPr>
                        <a:t>情報を提示する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05867544"/>
                  </a:ext>
                </a:extLst>
              </a:tr>
              <a:tr h="244137">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smtClean="0">
                          <a:solidFill>
                            <a:schemeClr val="tx1"/>
                          </a:solidFill>
                          <a:effectLst/>
                          <a:latin typeface="+mn-ea"/>
                          <a:ea typeface="+mn-ea"/>
                        </a:rPr>
                        <a:t>標準仕様理解</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説明準備</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a:solidFill>
                            <a:schemeClr val="tx1"/>
                          </a:solidFill>
                          <a:effectLst/>
                          <a:latin typeface="+mn-ea"/>
                          <a:ea typeface="+mn-ea"/>
                        </a:rPr>
                        <a:t>FIT&amp;GAP</a:t>
                      </a:r>
                      <a:r>
                        <a:rPr lang="ja-JP" altLang="en-US" sz="1000" b="0" i="0" u="none" strike="noStrike" dirty="0">
                          <a:solidFill>
                            <a:schemeClr val="tx1"/>
                          </a:solidFill>
                          <a:effectLst/>
                          <a:latin typeface="+mn-ea"/>
                          <a:ea typeface="+mn-ea"/>
                        </a:rPr>
                        <a:t>分析で利用</a:t>
                      </a:r>
                      <a:r>
                        <a:rPr lang="ja-JP" altLang="en-US" sz="1000" b="0" i="0" u="none" strike="noStrike" dirty="0" smtClean="0">
                          <a:solidFill>
                            <a:schemeClr val="tx1"/>
                          </a:solidFill>
                          <a:effectLst/>
                          <a:latin typeface="+mn-ea"/>
                          <a:ea typeface="+mn-ea"/>
                        </a:rPr>
                        <a:t>するサービス標準</a:t>
                      </a:r>
                      <a:r>
                        <a:rPr lang="ja-JP" altLang="en-US" sz="1000" b="0" i="0" u="none" strike="noStrike" dirty="0">
                          <a:solidFill>
                            <a:schemeClr val="tx1"/>
                          </a:solidFill>
                          <a:effectLst/>
                          <a:latin typeface="+mn-ea"/>
                          <a:ea typeface="+mn-ea"/>
                        </a:rPr>
                        <a:t>デモ</a:t>
                      </a:r>
                      <a:r>
                        <a:rPr lang="ja-JP" altLang="en-US" sz="1000" b="0" i="0" u="none" strike="noStrike" dirty="0" smtClean="0">
                          <a:solidFill>
                            <a:schemeClr val="tx1"/>
                          </a:solidFill>
                          <a:effectLst/>
                          <a:latin typeface="+mn-ea"/>
                          <a:ea typeface="+mn-ea"/>
                        </a:rPr>
                        <a:t>環境、説明資料を作成する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95704075"/>
                  </a:ext>
                </a:extLst>
              </a:tr>
              <a:tr h="704735">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r>
                        <a:rPr lang="ja-JP" altLang="en-US" sz="1000" dirty="0" smtClean="0">
                          <a:latin typeface="+mn-ea"/>
                          <a:ea typeface="+mn-ea"/>
                        </a:rPr>
                        <a:t>標準機能の説明</a:t>
                      </a:r>
                      <a:endParaRPr lang="en-US" altLang="ja-JP" sz="1000" dirty="0">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実機</a:t>
                      </a:r>
                      <a:r>
                        <a:rPr lang="ja-JP" altLang="en-US" sz="1000" b="0" i="0" u="none" strike="noStrike" dirty="0" smtClean="0">
                          <a:solidFill>
                            <a:schemeClr val="tx1"/>
                          </a:solidFill>
                          <a:effectLst/>
                          <a:latin typeface="+mn-ea"/>
                          <a:ea typeface="+mn-ea"/>
                        </a:rPr>
                        <a:t>デモ、説明資料を用いて、サービスの主要</a:t>
                      </a:r>
                      <a:r>
                        <a:rPr lang="ja-JP" altLang="en-US" sz="1000" b="0" i="0" u="none" strike="noStrike" dirty="0">
                          <a:solidFill>
                            <a:schemeClr val="tx1"/>
                          </a:solidFill>
                          <a:effectLst/>
                          <a:latin typeface="+mn-ea"/>
                          <a:ea typeface="+mn-ea"/>
                        </a:rPr>
                        <a:t>機能</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マスタの</a:t>
                      </a:r>
                      <a:r>
                        <a:rPr lang="ja-JP" altLang="en-US" sz="1000" b="0" i="0" u="none" strike="noStrike" dirty="0" smtClean="0">
                          <a:solidFill>
                            <a:schemeClr val="tx1"/>
                          </a:solidFill>
                          <a:effectLst/>
                          <a:latin typeface="+mn-ea"/>
                          <a:ea typeface="+mn-ea"/>
                        </a:rPr>
                        <a:t>概要を説明する</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サービス標準</a:t>
                      </a:r>
                      <a:r>
                        <a:rPr lang="ja-JP" altLang="en-US" sz="1000" b="0" i="0" u="none" strike="noStrike" dirty="0">
                          <a:solidFill>
                            <a:schemeClr val="tx1"/>
                          </a:solidFill>
                          <a:effectLst/>
                          <a:latin typeface="+mn-ea"/>
                          <a:ea typeface="+mn-ea"/>
                        </a:rPr>
                        <a:t>の主要機能について、</a:t>
                      </a:r>
                      <a:r>
                        <a:rPr lang="ja-JP" altLang="en-US" sz="1000" b="0" i="0" u="none" strike="noStrike" dirty="0" smtClean="0">
                          <a:solidFill>
                            <a:schemeClr val="tx1"/>
                          </a:solidFill>
                          <a:effectLst/>
                          <a:latin typeface="+mn-ea"/>
                          <a:ea typeface="+mn-ea"/>
                        </a:rPr>
                        <a:t>全体像・概要を理解する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62406881"/>
                  </a:ext>
                </a:extLst>
              </a:tr>
            </a:tbl>
          </a:graphicData>
        </a:graphic>
      </p:graphicFrame>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sp>
        <p:nvSpPr>
          <p:cNvPr id="4" name="タイトル 3"/>
          <p:cNvSpPr>
            <a:spLocks noGrp="1"/>
          </p:cNvSpPr>
          <p:nvPr>
            <p:ph type="title"/>
          </p:nvPr>
        </p:nvSpPr>
        <p:spPr/>
        <p:txBody>
          <a:bodyPr/>
          <a:lstStyle/>
          <a:p>
            <a:r>
              <a:rPr lang="en-US" altLang="ja-JP" dirty="0" smtClean="0">
                <a:latin typeface="+mn-ea"/>
                <a:ea typeface="+mn-ea"/>
              </a:rPr>
              <a:t>3.1. </a:t>
            </a:r>
            <a:r>
              <a:rPr lang="ja-JP" altLang="en-US" dirty="0" smtClean="0">
                <a:latin typeface="+mn-ea"/>
                <a:ea typeface="+mn-ea"/>
              </a:rPr>
              <a:t>要件</a:t>
            </a:r>
            <a:r>
              <a:rPr lang="ja-JP" altLang="en-US" dirty="0">
                <a:latin typeface="+mn-ea"/>
                <a:ea typeface="+mn-ea"/>
              </a:rPr>
              <a:t>定義フェーズ：タスクと役割分担</a:t>
            </a:r>
            <a:r>
              <a:rPr lang="ja-JP" altLang="en-US" dirty="0" smtClean="0">
                <a:latin typeface="+mn-ea"/>
                <a:ea typeface="+mn-ea"/>
              </a:rPr>
              <a:t>（</a:t>
            </a:r>
            <a:r>
              <a:rPr lang="en-US" altLang="ja-JP" dirty="0" smtClean="0">
                <a:latin typeface="+mn-ea"/>
                <a:ea typeface="+mn-ea"/>
              </a:rPr>
              <a:t>1/3</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420671859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機能要件（決済端末）：端末操作　交通系</a:t>
            </a:r>
            <a:r>
              <a:rPr lang="en-US" altLang="ja-JP" dirty="0">
                <a:latin typeface="+mn-ea"/>
              </a:rPr>
              <a:t>IC</a:t>
            </a:r>
            <a:r>
              <a:rPr lang="ja-JP" altLang="en-US" dirty="0">
                <a:latin typeface="+mn-ea"/>
              </a:rPr>
              <a:t>取引</a:t>
            </a:r>
            <a:r>
              <a:rPr lang="ja-JP" altLang="en-US" dirty="0" smtClean="0">
                <a:latin typeface="+mn-ea"/>
              </a:rPr>
              <a:t>（</a:t>
            </a:r>
            <a:r>
              <a:rPr lang="en-US" altLang="ja-JP" dirty="0" smtClean="0">
                <a:latin typeface="+mn-ea"/>
              </a:rPr>
              <a:t>2/2</a:t>
            </a:r>
            <a:r>
              <a:rPr lang="ja-JP" altLang="en-US" dirty="0">
                <a:latin typeface="+mn-ea"/>
              </a:rPr>
              <a:t>）</a:t>
            </a:r>
            <a:endParaRPr kumimoji="1" lang="ja-JP" altLang="en-US" dirty="0">
              <a:latin typeface="+mn-ea"/>
              <a:ea typeface="+mn-ea"/>
            </a:endParaRPr>
          </a:p>
        </p:txBody>
      </p:sp>
      <p:sp>
        <p:nvSpPr>
          <p:cNvPr id="6" name="正方形/長方形 5"/>
          <p:cNvSpPr/>
          <p:nvPr/>
        </p:nvSpPr>
        <p:spPr>
          <a:xfrm>
            <a:off x="8928391" y="-860620"/>
            <a:ext cx="2714362" cy="6754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mn-ea"/>
              </a:rPr>
              <a:t>追加✔</a:t>
            </a:r>
            <a:endParaRPr kumimoji="1" lang="ja-JP" altLang="en-US" sz="1200" dirty="0">
              <a:latin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rPr>
              <a:t>お客様が電子マネー</a:t>
            </a:r>
            <a:r>
              <a:rPr lang="en-US" altLang="ja-JP" dirty="0">
                <a:latin typeface="+mn-ea"/>
              </a:rPr>
              <a:t>&lt;</a:t>
            </a:r>
            <a:r>
              <a:rPr lang="ja-JP" altLang="en-US" dirty="0">
                <a:latin typeface="+mn-ea"/>
              </a:rPr>
              <a:t>交通系</a:t>
            </a:r>
            <a:r>
              <a:rPr lang="en-US" altLang="ja-JP" dirty="0">
                <a:latin typeface="+mn-ea"/>
              </a:rPr>
              <a:t>IC&gt;</a:t>
            </a:r>
            <a:r>
              <a:rPr lang="ja-JP" altLang="en-US" dirty="0">
                <a:latin typeface="+mn-ea"/>
              </a:rPr>
              <a:t>で商品やサービスを購入される場合の端末操作</a:t>
            </a:r>
            <a:r>
              <a:rPr lang="ja-JP" altLang="en-US" dirty="0" smtClean="0">
                <a:latin typeface="+mn-ea"/>
              </a:rPr>
              <a:t>は以下のとおりです</a:t>
            </a:r>
            <a:r>
              <a:rPr lang="ja-JP" altLang="en-US" dirty="0">
                <a:latin typeface="+mn-ea"/>
              </a:rPr>
              <a:t>。</a:t>
            </a:r>
          </a:p>
        </p:txBody>
      </p:sp>
      <p:pic>
        <p:nvPicPr>
          <p:cNvPr id="69"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9249" y="5206541"/>
            <a:ext cx="1050524" cy="1211819"/>
          </a:xfrm>
          <a:prstGeom prst="rect">
            <a:avLst/>
          </a:prstGeom>
        </p:spPr>
      </p:pic>
      <p:sp>
        <p:nvSpPr>
          <p:cNvPr id="70" name="円/楕円 2"/>
          <p:cNvSpPr/>
          <p:nvPr/>
        </p:nvSpPr>
        <p:spPr>
          <a:xfrm>
            <a:off x="2314889" y="4067907"/>
            <a:ext cx="1685925" cy="557213"/>
          </a:xfrm>
          <a:prstGeom prst="ellipse">
            <a:avLst/>
          </a:prstGeom>
          <a:solidFill>
            <a:srgbClr val="FFFF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テキスト ボックス 70"/>
          <p:cNvSpPr txBox="1"/>
          <p:nvPr/>
        </p:nvSpPr>
        <p:spPr>
          <a:xfrm>
            <a:off x="2177926" y="4032284"/>
            <a:ext cx="2153154" cy="646331"/>
          </a:xfrm>
          <a:prstGeom prst="rect">
            <a:avLst/>
          </a:prstGeom>
          <a:noFill/>
        </p:spPr>
        <p:txBody>
          <a:bodyPr wrap="none" rtlCol="0">
            <a:spAutoFit/>
          </a:bodyPr>
          <a:lstStyle/>
          <a:p>
            <a:pPr algn="ctr"/>
            <a:r>
              <a:rPr kumimoji="1" lang="ja-JP" altLang="en-US" sz="1200" dirty="0" smtClean="0">
                <a:latin typeface="Meiryo UI" pitchFamily="50" charset="-128"/>
                <a:ea typeface="Meiryo UI" pitchFamily="50" charset="-128"/>
                <a:cs typeface="Meiryo UI" pitchFamily="50" charset="-128"/>
              </a:rPr>
              <a:t>途中で操作を戻したい、</a:t>
            </a:r>
            <a:endParaRPr kumimoji="1" lang="en-US" altLang="ja-JP" sz="1200" dirty="0" smtClean="0">
              <a:latin typeface="Meiryo UI" pitchFamily="50" charset="-128"/>
              <a:ea typeface="Meiryo UI" pitchFamily="50" charset="-128"/>
              <a:cs typeface="Meiryo UI" pitchFamily="50" charset="-128"/>
            </a:endParaRPr>
          </a:p>
          <a:p>
            <a:pPr algn="ctr"/>
            <a:r>
              <a:rPr kumimoji="1" lang="ja-JP" altLang="en-US" sz="1200" dirty="0" smtClean="0">
                <a:latin typeface="Meiryo UI" pitchFamily="50" charset="-128"/>
                <a:ea typeface="Meiryo UI" pitchFamily="50" charset="-128"/>
                <a:cs typeface="Meiryo UI" pitchFamily="50" charset="-128"/>
              </a:rPr>
              <a:t>中止したい場合は、</a:t>
            </a:r>
            <a:endParaRPr kumimoji="1" lang="en-US" altLang="ja-JP" sz="1200" dirty="0" smtClean="0">
              <a:latin typeface="Meiryo UI" pitchFamily="50" charset="-128"/>
              <a:ea typeface="Meiryo UI" pitchFamily="50" charset="-128"/>
              <a:cs typeface="Meiryo UI" pitchFamily="50" charset="-128"/>
            </a:endParaRPr>
          </a:p>
          <a:p>
            <a:pPr algn="ctr"/>
            <a:r>
              <a:rPr kumimoji="1" lang="ja-JP" altLang="en-US" sz="1200" dirty="0" smtClean="0">
                <a:latin typeface="Meiryo UI" pitchFamily="50" charset="-128"/>
                <a:ea typeface="Meiryo UI" pitchFamily="50" charset="-128"/>
                <a:cs typeface="Meiryo UI" pitchFamily="50" charset="-128"/>
              </a:rPr>
              <a:t>画面下部のボタンを押下します。</a:t>
            </a:r>
            <a:endParaRPr kumimoji="1" lang="en-US" altLang="ja-JP" sz="1200" dirty="0" smtClean="0">
              <a:latin typeface="Meiryo UI" pitchFamily="50" charset="-128"/>
              <a:ea typeface="Meiryo UI" pitchFamily="50" charset="-128"/>
              <a:cs typeface="Meiryo UI" pitchFamily="50" charset="-128"/>
            </a:endParaRPr>
          </a:p>
        </p:txBody>
      </p:sp>
      <p:sp>
        <p:nvSpPr>
          <p:cNvPr id="72" name="ホームベース 71"/>
          <p:cNvSpPr/>
          <p:nvPr/>
        </p:nvSpPr>
        <p:spPr>
          <a:xfrm>
            <a:off x="460602" y="2433620"/>
            <a:ext cx="1746619"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solidFill>
                  <a:schemeClr val="bg1"/>
                </a:solidFill>
                <a:latin typeface="Meiryo UI" pitchFamily="50" charset="-128"/>
                <a:ea typeface="Meiryo UI" pitchFamily="50" charset="-128"/>
                <a:cs typeface="Meiryo UI" pitchFamily="50" charset="-128"/>
              </a:rPr>
              <a:t>6</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取引完了</a:t>
            </a:r>
          </a:p>
        </p:txBody>
      </p:sp>
      <p:sp>
        <p:nvSpPr>
          <p:cNvPr id="73" name="テキスト ボックス 72"/>
          <p:cNvSpPr txBox="1"/>
          <p:nvPr/>
        </p:nvSpPr>
        <p:spPr>
          <a:xfrm>
            <a:off x="0" y="1986912"/>
            <a:ext cx="1388522" cy="307777"/>
          </a:xfrm>
          <a:prstGeom prst="rect">
            <a:avLst/>
          </a:prstGeom>
          <a:noFill/>
        </p:spPr>
        <p:txBody>
          <a:bodyPr wrap="none" rtlCol="0">
            <a:spAutoFit/>
          </a:bodyPr>
          <a:lstStyle/>
          <a:p>
            <a:r>
              <a:rPr kumimoji="1" lang="ja-JP" altLang="en-US" sz="1400" u="sng" dirty="0" smtClean="0">
                <a:latin typeface="Meiryo UI" panose="020B0604030504040204" pitchFamily="50" charset="-128"/>
                <a:ea typeface="Meiryo UI" panose="020B0604030504040204" pitchFamily="50" charset="-128"/>
                <a:cs typeface="Meiryo UI" panose="020B0604030504040204" pitchFamily="50" charset="-128"/>
              </a:rPr>
              <a:t>前ページから続き</a:t>
            </a:r>
            <a:endParaRPr kumimoji="1" lang="ja-JP" altLang="en-US" sz="1400"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テキスト ボックス 73"/>
          <p:cNvSpPr txBox="1"/>
          <p:nvPr/>
        </p:nvSpPr>
        <p:spPr>
          <a:xfrm>
            <a:off x="3748340" y="5684005"/>
            <a:ext cx="2775119" cy="461665"/>
          </a:xfrm>
          <a:prstGeom prst="borderCallout1">
            <a:avLst>
              <a:gd name="adj1" fmla="val 49698"/>
              <a:gd name="adj2" fmla="val -3940"/>
              <a:gd name="adj3" fmla="val 99679"/>
              <a:gd name="adj4" fmla="val -32680"/>
            </a:avLst>
          </a:prstGeom>
          <a:noFill/>
          <a:ln>
            <a:solidFill>
              <a:srgbClr val="FF0000"/>
            </a:solidFill>
          </a:ln>
        </p:spPr>
        <p:txBody>
          <a:bodyPr wrap="none" rtlCol="0">
            <a:spAutoFit/>
          </a:bodyPr>
          <a:lstStyle/>
          <a:p>
            <a:r>
              <a:rPr kumimoji="1" lang="ja-JP" altLang="en-US" sz="1200" dirty="0" smtClean="0">
                <a:solidFill>
                  <a:srgbClr val="FF0000"/>
                </a:solidFill>
                <a:latin typeface="Meiryo UI" pitchFamily="50" charset="-128"/>
                <a:ea typeface="Meiryo UI" pitchFamily="50" charset="-128"/>
                <a:cs typeface="Meiryo UI" pitchFamily="50" charset="-128"/>
              </a:rPr>
              <a:t>決済承認が完了すると伝票が出力します。</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（カード会社用は印字されません）</a:t>
            </a:r>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75" name="横巻き 74"/>
          <p:cNvSpPr/>
          <p:nvPr/>
        </p:nvSpPr>
        <p:spPr>
          <a:xfrm rot="16200000">
            <a:off x="1721103" y="5959670"/>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テキスト ボックス 75"/>
          <p:cNvSpPr txBox="1"/>
          <p:nvPr/>
        </p:nvSpPr>
        <p:spPr>
          <a:xfrm>
            <a:off x="1734502" y="5928369"/>
            <a:ext cx="631903"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（お客様控）</a:t>
            </a:r>
            <a:endParaRPr kumimoji="1" lang="ja-JP" altLang="en-US" sz="600" dirty="0">
              <a:latin typeface="Meiryo UI" pitchFamily="50" charset="-128"/>
              <a:ea typeface="Meiryo UI" pitchFamily="50" charset="-128"/>
              <a:cs typeface="Meiryo UI" pitchFamily="50" charset="-128"/>
            </a:endParaRPr>
          </a:p>
        </p:txBody>
      </p:sp>
      <p:sp>
        <p:nvSpPr>
          <p:cNvPr id="77" name="横巻き 76"/>
          <p:cNvSpPr/>
          <p:nvPr/>
        </p:nvSpPr>
        <p:spPr>
          <a:xfrm rot="16200000">
            <a:off x="2173539" y="5954906"/>
            <a:ext cx="635320" cy="381357"/>
          </a:xfrm>
          <a:prstGeom prst="horizontalScroll">
            <a:avLst/>
          </a:prstGeom>
          <a:solidFill>
            <a:srgbClr val="FFFF99"/>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テキスト ボックス 77"/>
          <p:cNvSpPr txBox="1"/>
          <p:nvPr/>
        </p:nvSpPr>
        <p:spPr>
          <a:xfrm>
            <a:off x="2179725" y="5923605"/>
            <a:ext cx="646331" cy="353943"/>
          </a:xfrm>
          <a:prstGeom prst="rect">
            <a:avLst/>
          </a:prstGeom>
          <a:noFill/>
        </p:spPr>
        <p:txBody>
          <a:bodyPr wrap="none" rtlCol="0">
            <a:spAutoFit/>
          </a:bodyPr>
          <a:lstStyle/>
          <a:p>
            <a:pPr algn="ctr"/>
            <a:r>
              <a:rPr kumimoji="1" lang="ja-JP" altLang="en-US" sz="1100" dirty="0" smtClean="0">
                <a:latin typeface="Meiryo UI" pitchFamily="50" charset="-128"/>
                <a:ea typeface="Meiryo UI" pitchFamily="50" charset="-128"/>
                <a:cs typeface="Meiryo UI" pitchFamily="50" charset="-128"/>
              </a:rPr>
              <a:t>伝票</a:t>
            </a:r>
            <a:endParaRPr kumimoji="1" lang="en-US" altLang="ja-JP" sz="1100" dirty="0" smtClean="0">
              <a:latin typeface="Meiryo UI" pitchFamily="50" charset="-128"/>
              <a:ea typeface="Meiryo UI" pitchFamily="50" charset="-128"/>
              <a:cs typeface="Meiryo UI" pitchFamily="50" charset="-128"/>
            </a:endParaRPr>
          </a:p>
          <a:p>
            <a:pPr algn="ctr"/>
            <a:r>
              <a:rPr kumimoji="1" lang="ja-JP" altLang="en-US" sz="600" dirty="0" smtClean="0">
                <a:latin typeface="Meiryo UI" pitchFamily="50" charset="-128"/>
                <a:ea typeface="Meiryo UI" pitchFamily="50" charset="-128"/>
                <a:cs typeface="Meiryo UI" pitchFamily="50" charset="-128"/>
              </a:rPr>
              <a:t>（加盟店控）</a:t>
            </a:r>
            <a:endParaRPr kumimoji="1" lang="ja-JP" altLang="en-US" sz="600" dirty="0">
              <a:latin typeface="Meiryo UI" pitchFamily="50" charset="-128"/>
              <a:ea typeface="Meiryo UI" pitchFamily="50" charset="-128"/>
              <a:cs typeface="Meiryo UI" pitchFamily="50" charset="-128"/>
            </a:endParaRPr>
          </a:p>
        </p:txBody>
      </p:sp>
      <p:sp>
        <p:nvSpPr>
          <p:cNvPr id="79" name="円/楕円 12"/>
          <p:cNvSpPr/>
          <p:nvPr/>
        </p:nvSpPr>
        <p:spPr>
          <a:xfrm rot="21345711">
            <a:off x="1699107" y="5863508"/>
            <a:ext cx="1114425" cy="623462"/>
          </a:xfrm>
          <a:prstGeom prst="ellipse">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テキスト ボックス 79"/>
          <p:cNvSpPr txBox="1"/>
          <p:nvPr/>
        </p:nvSpPr>
        <p:spPr>
          <a:xfrm>
            <a:off x="4468511" y="2169576"/>
            <a:ext cx="2557110" cy="3416320"/>
          </a:xfrm>
          <a:prstGeom prst="rect">
            <a:avLst/>
          </a:prstGeom>
          <a:noFill/>
          <a:ln>
            <a:solidFill>
              <a:srgbClr val="FF0000"/>
            </a:solidFill>
          </a:ln>
        </p:spPr>
        <p:txBody>
          <a:bodyPr wrap="none" rtlCol="0">
            <a:spAutoFit/>
          </a:bodyPr>
          <a:lstStyle/>
          <a:p>
            <a:r>
              <a:rPr lang="en-US" altLang="ja-JP" sz="1200" dirty="0" smtClean="0">
                <a:solidFill>
                  <a:srgbClr val="FF0000"/>
                </a:solidFill>
                <a:latin typeface="Meiryo UI" pitchFamily="50" charset="-128"/>
                <a:ea typeface="Meiryo UI" pitchFamily="50" charset="-128"/>
                <a:cs typeface="Meiryo UI" pitchFamily="50" charset="-128"/>
              </a:rPr>
              <a:t>【</a:t>
            </a:r>
            <a:r>
              <a:rPr lang="ja-JP" altLang="en-US" sz="1200" dirty="0" smtClean="0">
                <a:solidFill>
                  <a:srgbClr val="FF0000"/>
                </a:solidFill>
                <a:latin typeface="Meiryo UI" pitchFamily="50" charset="-128"/>
                <a:ea typeface="Meiryo UI" pitchFamily="50" charset="-128"/>
                <a:cs typeface="Meiryo UI" pitchFamily="50" charset="-128"/>
              </a:rPr>
              <a:t>注意</a:t>
            </a:r>
            <a:r>
              <a:rPr lang="en-US" altLang="ja-JP" sz="1200" dirty="0" smtClean="0">
                <a:solidFill>
                  <a:srgbClr val="FF0000"/>
                </a:solidFill>
                <a:latin typeface="Meiryo UI" pitchFamily="50" charset="-128"/>
                <a:ea typeface="Meiryo UI" pitchFamily="50" charset="-128"/>
                <a:cs typeface="Meiryo UI" pitchFamily="50" charset="-128"/>
              </a:rPr>
              <a:t>!】</a:t>
            </a:r>
          </a:p>
          <a:p>
            <a:r>
              <a:rPr lang="ja-JP" altLang="en-US" sz="1200" dirty="0" smtClean="0">
                <a:solidFill>
                  <a:srgbClr val="FF0000"/>
                </a:solidFill>
                <a:latin typeface="Meiryo UI" pitchFamily="50" charset="-128"/>
                <a:ea typeface="Meiryo UI" pitchFamily="50" charset="-128"/>
                <a:cs typeface="Meiryo UI" pitchFamily="50" charset="-128"/>
              </a:rPr>
              <a:t>タッチが不完全で赤ランプが点灯した際</a:t>
            </a:r>
            <a:endParaRPr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smtClean="0">
                <a:solidFill>
                  <a:srgbClr val="FF0000"/>
                </a:solidFill>
                <a:latin typeface="Meiryo UI" pitchFamily="50" charset="-128"/>
                <a:ea typeface="Meiryo UI" pitchFamily="50" charset="-128"/>
                <a:cs typeface="Meiryo UI" pitchFamily="50" charset="-128"/>
              </a:rPr>
              <a:t>（処理未了の場合）</a:t>
            </a:r>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smtClean="0">
              <a:solidFill>
                <a:srgbClr val="FF0000"/>
              </a:solidFill>
              <a:latin typeface="Meiryo UI" pitchFamily="50" charset="-128"/>
              <a:ea typeface="Meiryo UI" pitchFamily="50" charset="-128"/>
              <a:cs typeface="Meiryo UI" pitchFamily="50" charset="-128"/>
            </a:endParaRPr>
          </a:p>
          <a:p>
            <a:r>
              <a:rPr lang="en-US" altLang="ja-JP" sz="1200" dirty="0" smtClean="0">
                <a:solidFill>
                  <a:srgbClr val="FF0000"/>
                </a:solidFill>
                <a:latin typeface="Meiryo UI" pitchFamily="50" charset="-128"/>
                <a:ea typeface="Meiryo UI" pitchFamily="50" charset="-128"/>
                <a:cs typeface="Meiryo UI" pitchFamily="50" charset="-128"/>
              </a:rPr>
              <a:t>※</a:t>
            </a:r>
            <a:r>
              <a:rPr lang="ja-JP" altLang="en-US" sz="1200" dirty="0" smtClean="0">
                <a:solidFill>
                  <a:srgbClr val="FF0000"/>
                </a:solidFill>
                <a:latin typeface="Meiryo UI" pitchFamily="50" charset="-128"/>
                <a:ea typeface="Meiryo UI" pitchFamily="50" charset="-128"/>
                <a:cs typeface="Meiryo UI" pitchFamily="50" charset="-128"/>
              </a:rPr>
              <a:t>処理未了とは？</a:t>
            </a:r>
            <a:endParaRPr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カードもしくはおサイフケータイで</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タッチが</a:t>
            </a:r>
            <a:r>
              <a:rPr lang="ja-JP" altLang="en-US" sz="1200" dirty="0" smtClean="0">
                <a:solidFill>
                  <a:srgbClr val="FF0000"/>
                </a:solidFill>
                <a:latin typeface="Meiryo UI" pitchFamily="50" charset="-128"/>
                <a:ea typeface="Meiryo UI" pitchFamily="50" charset="-128"/>
                <a:cs typeface="Meiryo UI" pitchFamily="50" charset="-128"/>
              </a:rPr>
              <a:t>不完全で、お客様のカードから</a:t>
            </a:r>
            <a:endParaRPr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smtClean="0">
                <a:solidFill>
                  <a:srgbClr val="FF0000"/>
                </a:solidFill>
                <a:latin typeface="Meiryo UI" pitchFamily="50" charset="-128"/>
                <a:ea typeface="Meiryo UI" pitchFamily="50" charset="-128"/>
                <a:cs typeface="Meiryo UI" pitchFamily="50" charset="-128"/>
              </a:rPr>
              <a:t>お金を頂けて</a:t>
            </a:r>
            <a:r>
              <a:rPr kumimoji="1" lang="ja-JP" altLang="en-US" sz="1200" dirty="0" smtClean="0">
                <a:solidFill>
                  <a:srgbClr val="FF0000"/>
                </a:solidFill>
                <a:latin typeface="Meiryo UI" pitchFamily="50" charset="-128"/>
                <a:ea typeface="Meiryo UI" pitchFamily="50" charset="-128"/>
                <a:cs typeface="Meiryo UI" pitchFamily="50" charset="-128"/>
              </a:rPr>
              <a:t>いない状態。</a:t>
            </a:r>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　必ずカードもしくはおサイフケータイで</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lang="en-US" altLang="ja-JP" sz="1200" dirty="0">
                <a:solidFill>
                  <a:srgbClr val="FF0000"/>
                </a:solidFill>
                <a:latin typeface="Meiryo UI" pitchFamily="50" charset="-128"/>
                <a:ea typeface="Meiryo UI" pitchFamily="50" charset="-128"/>
                <a:cs typeface="Meiryo UI" pitchFamily="50" charset="-128"/>
              </a:rPr>
              <a:t> </a:t>
            </a:r>
            <a:r>
              <a:rPr lang="en-US" altLang="ja-JP" sz="1200" dirty="0" smtClean="0">
                <a:solidFill>
                  <a:srgbClr val="FF0000"/>
                </a:solidFill>
                <a:latin typeface="Meiryo UI" pitchFamily="50" charset="-128"/>
                <a:ea typeface="Meiryo UI" pitchFamily="50" charset="-128"/>
                <a:cs typeface="Meiryo UI" pitchFamily="50" charset="-128"/>
              </a:rPr>
              <a:t>    </a:t>
            </a:r>
            <a:r>
              <a:rPr lang="ja-JP" altLang="en-US" sz="1200" dirty="0" smtClean="0">
                <a:solidFill>
                  <a:srgbClr val="FF0000"/>
                </a:solidFill>
                <a:latin typeface="Meiryo UI" pitchFamily="50" charset="-128"/>
                <a:ea typeface="Meiryo UI" pitchFamily="50" charset="-128"/>
                <a:cs typeface="Meiryo UI" pitchFamily="50" charset="-128"/>
              </a:rPr>
              <a:t>再度カードかざし</a:t>
            </a:r>
            <a:r>
              <a:rPr lang="ja-JP" altLang="en-US" sz="1200" dirty="0">
                <a:solidFill>
                  <a:srgbClr val="FF0000"/>
                </a:solidFill>
                <a:latin typeface="Meiryo UI" pitchFamily="50" charset="-128"/>
                <a:ea typeface="Meiryo UI" pitchFamily="50" charset="-128"/>
                <a:cs typeface="Meiryo UI" pitchFamily="50" charset="-128"/>
              </a:rPr>
              <a:t>部</a:t>
            </a:r>
            <a:r>
              <a:rPr lang="ja-JP" altLang="en-US" sz="1200" dirty="0" smtClean="0">
                <a:solidFill>
                  <a:srgbClr val="FF0000"/>
                </a:solidFill>
                <a:latin typeface="Meiryo UI" pitchFamily="50" charset="-128"/>
                <a:ea typeface="Meiryo UI" pitchFamily="50" charset="-128"/>
                <a:cs typeface="Meiryo UI" pitchFamily="50" charset="-128"/>
              </a:rPr>
              <a:t>にタッチをして</a:t>
            </a:r>
            <a:endParaRPr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a:solidFill>
                  <a:srgbClr val="FF0000"/>
                </a:solidFill>
                <a:latin typeface="Meiryo UI" pitchFamily="50" charset="-128"/>
                <a:ea typeface="Meiryo UI" pitchFamily="50" charset="-128"/>
                <a:cs typeface="Meiryo UI" pitchFamily="50" charset="-128"/>
              </a:rPr>
              <a:t>　</a:t>
            </a:r>
            <a:r>
              <a:rPr lang="ja-JP" altLang="en-US" sz="1200" dirty="0" smtClean="0">
                <a:solidFill>
                  <a:srgbClr val="FF0000"/>
                </a:solidFill>
                <a:latin typeface="Meiryo UI" pitchFamily="50" charset="-128"/>
                <a:ea typeface="Meiryo UI" pitchFamily="50" charset="-128"/>
                <a:cs typeface="Meiryo UI" pitchFamily="50" charset="-128"/>
              </a:rPr>
              <a:t>　 頂いてください！</a:t>
            </a:r>
            <a:endParaRPr lang="en-US" altLang="ja-JP" sz="1200" dirty="0" smtClean="0">
              <a:solidFill>
                <a:srgbClr val="FF0000"/>
              </a:solidFill>
              <a:latin typeface="Meiryo UI" pitchFamily="50" charset="-128"/>
              <a:ea typeface="Meiryo UI" pitchFamily="50" charset="-128"/>
              <a:cs typeface="Meiryo UI" pitchFamily="50" charset="-128"/>
            </a:endParaRPr>
          </a:p>
          <a:p>
            <a:endParaRPr kumimoji="1"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sp>
        <p:nvSpPr>
          <p:cNvPr id="81" name="テキスト ボックス 80"/>
          <p:cNvSpPr txBox="1"/>
          <p:nvPr/>
        </p:nvSpPr>
        <p:spPr>
          <a:xfrm>
            <a:off x="7287182" y="2169576"/>
            <a:ext cx="2449710" cy="4154984"/>
          </a:xfrm>
          <a:prstGeom prst="rect">
            <a:avLst/>
          </a:prstGeom>
          <a:noFill/>
          <a:ln>
            <a:solidFill>
              <a:srgbClr val="FF0000"/>
            </a:solidFill>
          </a:ln>
        </p:spPr>
        <p:txBody>
          <a:bodyPr wrap="none" rtlCol="0">
            <a:spAutoFit/>
          </a:bodyPr>
          <a:lstStyle/>
          <a:p>
            <a:r>
              <a:rPr lang="en-US" altLang="ja-JP" sz="1200" dirty="0" smtClean="0">
                <a:solidFill>
                  <a:srgbClr val="FF0000"/>
                </a:solidFill>
                <a:latin typeface="Meiryo UI" pitchFamily="50" charset="-128"/>
                <a:ea typeface="Meiryo UI" pitchFamily="50" charset="-128"/>
                <a:cs typeface="Meiryo UI" pitchFamily="50" charset="-128"/>
              </a:rPr>
              <a:t>【</a:t>
            </a:r>
            <a:r>
              <a:rPr lang="ja-JP" altLang="en-US" sz="1200" dirty="0" smtClean="0">
                <a:solidFill>
                  <a:srgbClr val="FF0000"/>
                </a:solidFill>
                <a:latin typeface="Meiryo UI" pitchFamily="50" charset="-128"/>
                <a:ea typeface="Meiryo UI" pitchFamily="50" charset="-128"/>
                <a:cs typeface="Meiryo UI" pitchFamily="50" charset="-128"/>
              </a:rPr>
              <a:t>注意</a:t>
            </a:r>
            <a:r>
              <a:rPr lang="en-US" altLang="ja-JP" sz="1200" dirty="0" smtClean="0">
                <a:solidFill>
                  <a:srgbClr val="FF0000"/>
                </a:solidFill>
                <a:latin typeface="Meiryo UI" pitchFamily="50" charset="-128"/>
                <a:ea typeface="Meiryo UI" pitchFamily="50" charset="-128"/>
                <a:cs typeface="Meiryo UI" pitchFamily="50" charset="-128"/>
              </a:rPr>
              <a:t>!】</a:t>
            </a:r>
          </a:p>
          <a:p>
            <a:r>
              <a:rPr lang="ja-JP" altLang="en-US" sz="1200" dirty="0" smtClean="0">
                <a:solidFill>
                  <a:srgbClr val="FF0000"/>
                </a:solidFill>
                <a:latin typeface="Meiryo UI" pitchFamily="50" charset="-128"/>
                <a:ea typeface="Meiryo UI" pitchFamily="50" charset="-128"/>
                <a:cs typeface="Meiryo UI" pitchFamily="50" charset="-128"/>
              </a:rPr>
              <a:t>残高不足が表示された場合</a:t>
            </a:r>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カードもしくはおサイフケータイの残高が</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smtClean="0">
                <a:solidFill>
                  <a:srgbClr val="FF0000"/>
                </a:solidFill>
                <a:latin typeface="Meiryo UI" pitchFamily="50" charset="-128"/>
                <a:ea typeface="Meiryo UI" pitchFamily="50" charset="-128"/>
                <a:cs typeface="Meiryo UI" pitchFamily="50" charset="-128"/>
              </a:rPr>
              <a:t>取引金額より不足している場合は、</a:t>
            </a:r>
            <a:endParaRPr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a:solidFill>
                  <a:srgbClr val="FF0000"/>
                </a:solidFill>
                <a:latin typeface="Meiryo UI" pitchFamily="50" charset="-128"/>
                <a:ea typeface="Meiryo UI" pitchFamily="50" charset="-128"/>
                <a:cs typeface="Meiryo UI" pitchFamily="50" charset="-128"/>
              </a:rPr>
              <a:t>以下</a:t>
            </a:r>
            <a:r>
              <a:rPr lang="ja-JP" altLang="en-US" sz="1200" dirty="0" smtClean="0">
                <a:solidFill>
                  <a:srgbClr val="FF0000"/>
                </a:solidFill>
                <a:latin typeface="Meiryo UI" pitchFamily="50" charset="-128"/>
                <a:ea typeface="Meiryo UI" pitchFamily="50" charset="-128"/>
                <a:cs typeface="Meiryo UI" pitchFamily="50" charset="-128"/>
              </a:rPr>
              <a:t>の画面が表示されます。</a:t>
            </a:r>
            <a:endParaRPr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⇒残りを現金で支払う場合は</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smtClean="0">
                <a:solidFill>
                  <a:srgbClr val="FF0000"/>
                </a:solidFill>
                <a:latin typeface="Meiryo UI" pitchFamily="50" charset="-128"/>
                <a:ea typeface="Meiryo UI" pitchFamily="50" charset="-128"/>
                <a:cs typeface="Meiryo UI" pitchFamily="50" charset="-128"/>
              </a:rPr>
              <a:t>　「現金を併用する」を押してください。</a:t>
            </a:r>
            <a:endParaRPr kumimoji="1" lang="en-US" altLang="ja-JP" sz="1200" dirty="0" smtClean="0">
              <a:solidFill>
                <a:srgbClr val="FF0000"/>
              </a:solidFill>
              <a:latin typeface="Meiryo UI" pitchFamily="50" charset="-128"/>
              <a:ea typeface="Meiryo UI" pitchFamily="50" charset="-128"/>
              <a:cs typeface="Meiryo UI" pitchFamily="50" charset="-128"/>
            </a:endParaRPr>
          </a:p>
          <a:p>
            <a:r>
              <a:rPr lang="ja-JP" altLang="en-US" sz="1200" dirty="0">
                <a:solidFill>
                  <a:srgbClr val="FF0000"/>
                </a:solidFill>
                <a:latin typeface="Meiryo UI" pitchFamily="50" charset="-128"/>
                <a:ea typeface="Meiryo UI" pitchFamily="50" charset="-128"/>
                <a:cs typeface="Meiryo UI" pitchFamily="50" charset="-128"/>
              </a:rPr>
              <a:t>　</a:t>
            </a:r>
            <a:r>
              <a:rPr lang="ja-JP" altLang="en-US" sz="1200" dirty="0" smtClean="0">
                <a:solidFill>
                  <a:srgbClr val="FF0000"/>
                </a:solidFill>
                <a:latin typeface="Meiryo UI" pitchFamily="50" charset="-128"/>
                <a:ea typeface="Meiryo UI" pitchFamily="50" charset="-128"/>
                <a:cs typeface="Meiryo UI" pitchFamily="50" charset="-128"/>
              </a:rPr>
              <a:t>取引を中止する場合は「中止」を</a:t>
            </a:r>
            <a:endParaRPr lang="en-US" altLang="ja-JP" sz="1200" dirty="0" smtClean="0">
              <a:solidFill>
                <a:srgbClr val="FF0000"/>
              </a:solidFill>
              <a:latin typeface="Meiryo UI" pitchFamily="50" charset="-128"/>
              <a:ea typeface="Meiryo UI" pitchFamily="50" charset="-128"/>
              <a:cs typeface="Meiryo UI" pitchFamily="50" charset="-128"/>
            </a:endParaRPr>
          </a:p>
          <a:p>
            <a:r>
              <a:rPr kumimoji="1" lang="ja-JP" altLang="en-US" sz="1200" dirty="0">
                <a:solidFill>
                  <a:srgbClr val="FF0000"/>
                </a:solidFill>
                <a:latin typeface="Meiryo UI" pitchFamily="50" charset="-128"/>
                <a:ea typeface="Meiryo UI" pitchFamily="50" charset="-128"/>
                <a:cs typeface="Meiryo UI" pitchFamily="50" charset="-128"/>
              </a:rPr>
              <a:t>　</a:t>
            </a:r>
            <a:r>
              <a:rPr kumimoji="1" lang="ja-JP" altLang="en-US" sz="1200" dirty="0" smtClean="0">
                <a:solidFill>
                  <a:srgbClr val="FF0000"/>
                </a:solidFill>
                <a:latin typeface="Meiryo UI" pitchFamily="50" charset="-128"/>
                <a:ea typeface="Meiryo UI" pitchFamily="50" charset="-128"/>
                <a:cs typeface="Meiryo UI" pitchFamily="50" charset="-128"/>
              </a:rPr>
              <a:t>押してください。</a:t>
            </a:r>
            <a:endParaRPr kumimoji="1"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a:p>
            <a:endParaRPr lang="en-US" altLang="ja-JP" sz="1200" dirty="0">
              <a:solidFill>
                <a:srgbClr val="FF0000"/>
              </a:solidFill>
              <a:latin typeface="Meiryo UI" pitchFamily="50" charset="-128"/>
              <a:ea typeface="Meiryo UI" pitchFamily="50" charset="-128"/>
              <a:cs typeface="Meiryo UI" pitchFamily="50" charset="-128"/>
            </a:endParaRPr>
          </a:p>
          <a:p>
            <a:endParaRPr kumimoji="1" lang="en-US" altLang="ja-JP" sz="1200" dirty="0" smtClean="0">
              <a:solidFill>
                <a:srgbClr val="FF0000"/>
              </a:solidFill>
              <a:latin typeface="Meiryo UI" pitchFamily="50" charset="-128"/>
              <a:ea typeface="Meiryo UI" pitchFamily="50" charset="-128"/>
              <a:cs typeface="Meiryo UI" pitchFamily="50" charset="-128"/>
            </a:endParaRPr>
          </a:p>
        </p:txBody>
      </p:sp>
      <p:graphicFrame>
        <p:nvGraphicFramePr>
          <p:cNvPr id="83" name="オブジェクト 82"/>
          <p:cNvGraphicFramePr>
            <a:graphicFrameLocks noChangeAspect="1"/>
          </p:cNvGraphicFramePr>
          <p:nvPr>
            <p:extLst/>
          </p:nvPr>
        </p:nvGraphicFramePr>
        <p:xfrm>
          <a:off x="8493151" y="4289272"/>
          <a:ext cx="1157672" cy="1975202"/>
        </p:xfrm>
        <a:graphic>
          <a:graphicData uri="http://schemas.openxmlformats.org/presentationml/2006/ole">
            <mc:AlternateContent xmlns:mc="http://schemas.openxmlformats.org/markup-compatibility/2006">
              <mc:Choice xmlns:v="urn:schemas-microsoft-com:vml" Requires="v">
                <p:oleObj spid="_x0000_s4153" name="ビットマップ イメージ" r:id="rId4" imgW="6849431" imgH="11685714" progId="Paint.Picture">
                  <p:embed/>
                </p:oleObj>
              </mc:Choice>
              <mc:Fallback>
                <p:oleObj name="ビットマップ イメージ" r:id="rId4" imgW="6849431" imgH="11685714" progId="Paint.Picture">
                  <p:embed/>
                  <p:pic>
                    <p:nvPicPr>
                      <p:cNvPr id="83" name="オブジェクト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151" y="4289272"/>
                        <a:ext cx="1157672" cy="1975202"/>
                      </a:xfrm>
                      <a:prstGeom prst="rect">
                        <a:avLst/>
                      </a:prstGeom>
                      <a:noFill/>
                    </p:spPr>
                  </p:pic>
                </p:oleObj>
              </mc:Fallback>
            </mc:AlternateContent>
          </a:graphicData>
        </a:graphic>
      </p:graphicFrame>
      <p:pic>
        <p:nvPicPr>
          <p:cNvPr id="8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38" y="3014483"/>
            <a:ext cx="1581273" cy="273600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5" name="図 84"/>
          <p:cNvPicPr>
            <a:picLocks noChangeAspect="1"/>
          </p:cNvPicPr>
          <p:nvPr/>
        </p:nvPicPr>
        <p:blipFill>
          <a:blip r:embed="rId7">
            <a:clrChange>
              <a:clrFrom>
                <a:srgbClr val="FFFFFF"/>
              </a:clrFrom>
              <a:clrTo>
                <a:srgbClr val="FFFFFF">
                  <a:alpha val="0"/>
                </a:srgbClr>
              </a:clrTo>
            </a:clrChange>
          </a:blip>
          <a:stretch>
            <a:fillRect/>
          </a:stretch>
        </p:blipFill>
        <p:spPr>
          <a:xfrm>
            <a:off x="5382360" y="4440271"/>
            <a:ext cx="1285939" cy="1095675"/>
          </a:xfrm>
          <a:prstGeom prst="rect">
            <a:avLst/>
          </a:prstGeom>
        </p:spPr>
      </p:pic>
      <p:pic>
        <p:nvPicPr>
          <p:cNvPr id="8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3319487">
            <a:off x="6248022" y="4343382"/>
            <a:ext cx="500972" cy="289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円/楕円 31"/>
          <p:cNvSpPr/>
          <p:nvPr/>
        </p:nvSpPr>
        <p:spPr>
          <a:xfrm>
            <a:off x="5916132" y="4440271"/>
            <a:ext cx="752167" cy="398206"/>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750987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a:t>
            </a:r>
            <a:r>
              <a:rPr lang="ja-JP" altLang="en-US" dirty="0" smtClean="0">
                <a:latin typeface="+mn-ea"/>
              </a:rPr>
              <a:t>コード</a:t>
            </a:r>
            <a:r>
              <a:rPr lang="ja-JP" altLang="en-US" dirty="0">
                <a:latin typeface="+mn-ea"/>
              </a:rPr>
              <a:t>決済</a:t>
            </a:r>
            <a:r>
              <a:rPr lang="ja-JP" altLang="en-US" dirty="0" smtClean="0">
                <a:latin typeface="+mn-ea"/>
              </a:rPr>
              <a:t>取引（</a:t>
            </a:r>
            <a:r>
              <a:rPr lang="en-US" altLang="ja-JP" dirty="0" smtClean="0">
                <a:latin typeface="+mn-ea"/>
              </a:rPr>
              <a:t>1/5</a:t>
            </a:r>
            <a:r>
              <a:rPr lang="ja-JP" altLang="en-US" dirty="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お客様</a:t>
            </a:r>
            <a:r>
              <a:rPr lang="ja-JP" altLang="en-US" dirty="0" smtClean="0">
                <a:latin typeface="+mn-ea"/>
                <a:ea typeface="+mn-ea"/>
              </a:rPr>
              <a:t>がスマートフォンを利用したコード決済で</a:t>
            </a:r>
            <a:r>
              <a:rPr lang="ja-JP" altLang="en-US" dirty="0">
                <a:latin typeface="+mn-ea"/>
                <a:ea typeface="+mn-ea"/>
              </a:rPr>
              <a:t>商品やサービスを購入される場合</a:t>
            </a:r>
            <a:r>
              <a:rPr lang="ja-JP" altLang="en-US" dirty="0" smtClean="0">
                <a:latin typeface="+mn-ea"/>
                <a:ea typeface="+mn-ea"/>
              </a:rPr>
              <a:t>の端末</a:t>
            </a:r>
            <a:r>
              <a:rPr lang="ja-JP" altLang="en-US" dirty="0">
                <a:latin typeface="+mn-ea"/>
                <a:ea typeface="+mn-ea"/>
              </a:rPr>
              <a:t>操作</a:t>
            </a:r>
            <a:r>
              <a:rPr lang="ja-JP" altLang="en-US" dirty="0" smtClean="0">
                <a:latin typeface="+mn-ea"/>
                <a:ea typeface="+mn-ea"/>
              </a:rPr>
              <a:t>は以下のとおりです</a:t>
            </a:r>
            <a:r>
              <a:rPr lang="ja-JP" altLang="en-US" dirty="0">
                <a:latin typeface="+mn-ea"/>
                <a:ea typeface="+mn-ea"/>
              </a:rPr>
              <a:t>。</a:t>
            </a:r>
          </a:p>
        </p:txBody>
      </p:sp>
      <p:sp>
        <p:nvSpPr>
          <p:cNvPr id="5" name="正方形/長方形 4"/>
          <p:cNvSpPr/>
          <p:nvPr/>
        </p:nvSpPr>
        <p:spPr>
          <a:xfrm>
            <a:off x="2382928" y="5678883"/>
            <a:ext cx="1728000" cy="56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コードアプリトップ画面が表示されます。</a:t>
            </a:r>
            <a:endPar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231" y="2824163"/>
            <a:ext cx="1511501" cy="268711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12" y="2994799"/>
            <a:ext cx="810614" cy="156434"/>
          </a:xfrm>
          <a:prstGeom prst="rect">
            <a:avLst/>
          </a:prstGeom>
        </p:spPr>
      </p:pic>
      <p:sp>
        <p:nvSpPr>
          <p:cNvPr id="9" name="ホームベース 8"/>
          <p:cNvSpPr/>
          <p:nvPr/>
        </p:nvSpPr>
        <p:spPr>
          <a:xfrm>
            <a:off x="487056" y="2266991"/>
            <a:ext cx="1828800"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1</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コード決済</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ja-JP" altLang="en-US" sz="1400" dirty="0" smtClean="0">
                <a:solidFill>
                  <a:schemeClr val="bg1"/>
                </a:solidFill>
                <a:latin typeface="Meiryo UI" pitchFamily="50" charset="-128"/>
                <a:ea typeface="Meiryo UI" pitchFamily="50" charset="-128"/>
                <a:cs typeface="Meiryo UI" pitchFamily="50" charset="-128"/>
              </a:rPr>
              <a:t>選択</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10" name="正方形/長方形 9"/>
          <p:cNvSpPr/>
          <p:nvPr/>
        </p:nvSpPr>
        <p:spPr>
          <a:xfrm>
            <a:off x="2483231" y="2824163"/>
            <a:ext cx="683499" cy="43204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テキスト ボックス 10"/>
          <p:cNvSpPr txBox="1"/>
          <p:nvPr/>
        </p:nvSpPr>
        <p:spPr>
          <a:xfrm>
            <a:off x="3324448" y="3474617"/>
            <a:ext cx="1572960" cy="461665"/>
          </a:xfrm>
          <a:prstGeom prst="borderCallout1">
            <a:avLst>
              <a:gd name="adj1" fmla="val -7827"/>
              <a:gd name="adj2" fmla="val 37795"/>
              <a:gd name="adj3" fmla="val -73576"/>
              <a:gd name="adj4" fmla="val -11540"/>
            </a:avLst>
          </a:prstGeom>
          <a:solidFill>
            <a:schemeClr val="bg1"/>
          </a:solidFill>
          <a:ln>
            <a:solidFill>
              <a:srgbClr val="FF0000"/>
            </a:solidFill>
          </a:ln>
        </p:spPr>
        <p:txBody>
          <a:bodyPr wrap="square" rtlCol="0">
            <a:spAutoFit/>
          </a:bodyPr>
          <a:lstStyle/>
          <a:p>
            <a:r>
              <a:rPr lang="ja-JP" altLang="en-US" sz="1200" dirty="0">
                <a:solidFill>
                  <a:srgbClr val="FF0000"/>
                </a:solidFill>
                <a:latin typeface="Meiryo UI" pitchFamily="50" charset="-128"/>
                <a:ea typeface="Meiryo UI" pitchFamily="50" charset="-128"/>
                <a:cs typeface="Meiryo UI" pitchFamily="50" charset="-128"/>
              </a:rPr>
              <a:t>赤枠内の店舗名が正しいかご確認ください</a:t>
            </a:r>
            <a:r>
              <a:rPr lang="ja-JP" altLang="en-US" sz="1200" dirty="0" smtClean="0">
                <a:solidFill>
                  <a:srgbClr val="FF0000"/>
                </a:solidFill>
                <a:latin typeface="Meiryo UI" pitchFamily="50" charset="-128"/>
                <a:ea typeface="Meiryo UI" pitchFamily="50" charset="-128"/>
                <a:cs typeface="Meiryo UI" pitchFamily="50" charset="-128"/>
              </a:rPr>
              <a:t>。</a:t>
            </a:r>
            <a:endParaRPr lang="ja-JP" altLang="en-US" sz="1200" dirty="0">
              <a:solidFill>
                <a:srgbClr val="FF0000"/>
              </a:solidFill>
              <a:latin typeface="Meiryo UI" pitchFamily="50" charset="-128"/>
              <a:ea typeface="Meiryo UI" pitchFamily="50" charset="-128"/>
              <a:cs typeface="Meiryo UI" pitchFamily="50" charset="-128"/>
            </a:endParaRPr>
          </a:p>
        </p:txBody>
      </p:sp>
      <p:sp>
        <p:nvSpPr>
          <p:cNvPr id="12" name="山形 11"/>
          <p:cNvSpPr/>
          <p:nvPr/>
        </p:nvSpPr>
        <p:spPr>
          <a:xfrm>
            <a:off x="2284370" y="2273647"/>
            <a:ext cx="1968299"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solidFill>
                  <a:schemeClr val="bg1"/>
                </a:solidFill>
                <a:latin typeface="Meiryo UI" pitchFamily="50" charset="-128"/>
                <a:ea typeface="Meiryo UI" pitchFamily="50" charset="-128"/>
                <a:cs typeface="Meiryo UI" pitchFamily="50" charset="-128"/>
              </a:rPr>
              <a:t>2</a:t>
            </a:r>
            <a:r>
              <a:rPr kumimoji="1"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コード決済</a:t>
            </a:r>
            <a:endParaRPr lang="en-US" altLang="ja-JP" sz="1400" dirty="0" smtClean="0">
              <a:solidFill>
                <a:schemeClr val="bg1"/>
              </a:solidFill>
              <a:latin typeface="Meiryo UI" pitchFamily="50" charset="-128"/>
              <a:ea typeface="Meiryo UI" pitchFamily="50" charset="-128"/>
              <a:cs typeface="Meiryo UI" pitchFamily="50" charset="-128"/>
            </a:endParaRPr>
          </a:p>
          <a:p>
            <a:pPr algn="ctr"/>
            <a:r>
              <a:rPr lang="en-US" altLang="ja-JP" sz="1400" dirty="0" smtClean="0">
                <a:solidFill>
                  <a:schemeClr val="bg1"/>
                </a:solidFill>
                <a:latin typeface="Meiryo UI" pitchFamily="50" charset="-128"/>
                <a:ea typeface="Meiryo UI" pitchFamily="50" charset="-128"/>
                <a:cs typeface="Meiryo UI" pitchFamily="50" charset="-128"/>
              </a:rPr>
              <a:t>TOP</a:t>
            </a:r>
            <a:r>
              <a:rPr lang="ja-JP" altLang="en-US" sz="1400" dirty="0" smtClean="0">
                <a:solidFill>
                  <a:schemeClr val="bg1"/>
                </a:solidFill>
                <a:latin typeface="Meiryo UI" pitchFamily="50" charset="-128"/>
                <a:ea typeface="Meiryo UI" pitchFamily="50" charset="-128"/>
                <a:cs typeface="Meiryo UI" pitchFamily="50" charset="-128"/>
              </a:rPr>
              <a:t>画面表示</a:t>
            </a:r>
            <a:endParaRPr kumimoji="1" lang="en-US" altLang="ja-JP" sz="1400" dirty="0">
              <a:solidFill>
                <a:schemeClr val="bg1"/>
              </a:solidFill>
              <a:latin typeface="Meiryo UI" pitchFamily="50" charset="-128"/>
              <a:ea typeface="Meiryo UI" pitchFamily="50" charset="-128"/>
              <a:cs typeface="Meiryo UI" pitchFamily="50" charset="-128"/>
            </a:endParaRPr>
          </a:p>
        </p:txBody>
      </p:sp>
      <p:grpSp>
        <p:nvGrpSpPr>
          <p:cNvPr id="13" name="グループ化 12"/>
          <p:cNvGrpSpPr/>
          <p:nvPr/>
        </p:nvGrpSpPr>
        <p:grpSpPr>
          <a:xfrm>
            <a:off x="421157" y="2820914"/>
            <a:ext cx="1998565" cy="2775997"/>
            <a:chOff x="183648" y="2595604"/>
            <a:chExt cx="1808929" cy="2611175"/>
          </a:xfrm>
        </p:grpSpPr>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48" y="2595604"/>
              <a:ext cx="1620218" cy="261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図 14"/>
            <p:cNvPicPr>
              <a:picLocks noChangeAspect="1"/>
            </p:cNvPicPr>
            <p:nvPr/>
          </p:nvPicPr>
          <p:blipFill rotWithShape="1">
            <a:blip r:embed="rId5"/>
            <a:srcRect l="2661" t="22048" r="22383" b="27591"/>
            <a:stretch/>
          </p:blipFill>
          <p:spPr>
            <a:xfrm>
              <a:off x="1022721" y="3045074"/>
              <a:ext cx="581144" cy="200318"/>
            </a:xfrm>
            <a:prstGeom prst="rect">
              <a:avLst/>
            </a:prstGeom>
          </p:spPr>
        </p:pic>
        <p:pic>
          <p:nvPicPr>
            <p:cNvPr id="16" name="図 15"/>
            <p:cNvPicPr>
              <a:picLocks noChangeAspect="1"/>
            </p:cNvPicPr>
            <p:nvPr/>
          </p:nvPicPr>
          <p:blipFill rotWithShape="1">
            <a:blip r:embed="rId6"/>
            <a:srcRect l="7875" t="20826" r="10881" b="19800"/>
            <a:stretch/>
          </p:blipFill>
          <p:spPr>
            <a:xfrm>
              <a:off x="265980" y="3435159"/>
              <a:ext cx="614164" cy="231618"/>
            </a:xfrm>
            <a:prstGeom prst="rect">
              <a:avLst/>
            </a:prstGeom>
          </p:spPr>
        </p:pic>
        <p:pic>
          <p:nvPicPr>
            <p:cNvPr id="17" name="図 16"/>
            <p:cNvPicPr>
              <a:picLocks noChangeAspect="1"/>
            </p:cNvPicPr>
            <p:nvPr/>
          </p:nvPicPr>
          <p:blipFill rotWithShape="1">
            <a:blip r:embed="rId7"/>
            <a:srcRect l="7576" t="18549" r="5739" b="13904"/>
            <a:stretch/>
          </p:blipFill>
          <p:spPr>
            <a:xfrm>
              <a:off x="1048442" y="3830046"/>
              <a:ext cx="653787" cy="256657"/>
            </a:xfrm>
            <a:prstGeom prst="rect">
              <a:avLst/>
            </a:prstGeom>
          </p:spPr>
        </p:pic>
        <p:sp>
          <p:nvSpPr>
            <p:cNvPr id="18" name="テキスト ボックス 17"/>
            <p:cNvSpPr txBox="1"/>
            <p:nvPr/>
          </p:nvSpPr>
          <p:spPr>
            <a:xfrm>
              <a:off x="1024798" y="3852418"/>
              <a:ext cx="579005" cy="200055"/>
            </a:xfrm>
            <a:prstGeom prst="rect">
              <a:avLst/>
            </a:prstGeom>
            <a:noFill/>
            <a:ln>
              <a:noFill/>
            </a:ln>
          </p:spPr>
          <p:txBody>
            <a:bodyPr wrap="none" rtlCol="0">
              <a:spAutoFit/>
            </a:bodyPr>
            <a:lstStyle/>
            <a:p>
              <a:r>
                <a:rPr kumimoji="1" lang="ja-JP" altLang="en-US" sz="700" dirty="0" smtClean="0">
                  <a:solidFill>
                    <a:schemeClr val="bg1"/>
                  </a:solidFill>
                  <a:latin typeface="Meiryo UI" panose="020B0604030504040204" pitchFamily="50" charset="-128"/>
                  <a:ea typeface="Meiryo UI" panose="020B0604030504040204" pitchFamily="50" charset="-128"/>
                </a:rPr>
                <a:t>電子マネー</a:t>
              </a:r>
              <a:endParaRPr kumimoji="1" lang="ja-JP" altLang="en-US" sz="700" dirty="0">
                <a:solidFill>
                  <a:schemeClr val="bg1"/>
                </a:solidFill>
                <a:latin typeface="Meiryo UI" panose="020B0604030504040204" pitchFamily="50" charset="-128"/>
                <a:ea typeface="Meiryo UI" panose="020B0604030504040204" pitchFamily="50" charset="-128"/>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36" t="48255" r="52143" b="43703"/>
            <a:stretch/>
          </p:blipFill>
          <p:spPr bwMode="auto">
            <a:xfrm>
              <a:off x="277476" y="3040230"/>
              <a:ext cx="664625" cy="210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図 19"/>
            <p:cNvPicPr>
              <a:picLocks noChangeAspect="1"/>
            </p:cNvPicPr>
            <p:nvPr/>
          </p:nvPicPr>
          <p:blipFill rotWithShape="1">
            <a:blip r:embed="rId5"/>
            <a:srcRect l="77436" b="63821"/>
            <a:stretch/>
          </p:blipFill>
          <p:spPr>
            <a:xfrm>
              <a:off x="1621382" y="2948785"/>
              <a:ext cx="172689" cy="132945"/>
            </a:xfrm>
            <a:prstGeom prst="rect">
              <a:avLst/>
            </a:prstGeom>
          </p:spPr>
        </p:pic>
        <p:pic>
          <p:nvPicPr>
            <p:cNvPr id="21" name="図 20"/>
            <p:cNvPicPr>
              <a:picLocks noChangeAspect="1"/>
            </p:cNvPicPr>
            <p:nvPr/>
          </p:nvPicPr>
          <p:blipFill rotWithShape="1">
            <a:blip r:embed="rId8"/>
            <a:srcRect l="20741" t="16460" r="56818" b="76947"/>
            <a:stretch/>
          </p:blipFill>
          <p:spPr>
            <a:xfrm>
              <a:off x="287142" y="3838153"/>
              <a:ext cx="527825" cy="240442"/>
            </a:xfrm>
            <a:prstGeom prst="rect">
              <a:avLst/>
            </a:prstGeom>
          </p:spPr>
        </p:pic>
        <p:sp>
          <p:nvSpPr>
            <p:cNvPr id="22" name="正方形/長方形 21"/>
            <p:cNvSpPr/>
            <p:nvPr/>
          </p:nvSpPr>
          <p:spPr>
            <a:xfrm>
              <a:off x="989478" y="3390207"/>
              <a:ext cx="814388" cy="3714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3" name="図 22"/>
            <p:cNvPicPr/>
            <p:nvPr/>
          </p:nvPicPr>
          <p:blipFill rotWithShape="1">
            <a:blip r:embed="rId9"/>
            <a:srcRect l="5997" t="20036" r="10369" b="26058"/>
            <a:stretch/>
          </p:blipFill>
          <p:spPr>
            <a:xfrm>
              <a:off x="1048442" y="3416705"/>
              <a:ext cx="631065" cy="268525"/>
            </a:xfrm>
            <a:prstGeom prst="rect">
              <a:avLst/>
            </a:prstGeom>
          </p:spPr>
        </p:pic>
        <p:pic>
          <p:nvPicPr>
            <p:cNvPr id="24" name="図 5" descr="AH_A0038_030.wmf"/>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rot="18161294" flipH="1">
              <a:off x="1432914" y="3624643"/>
              <a:ext cx="385296" cy="734031"/>
            </a:xfrm>
            <a:prstGeom prst="rect">
              <a:avLst/>
            </a:prstGeom>
            <a:noFill/>
            <a:ln w="9525">
              <a:noFill/>
              <a:miter lim="800000"/>
              <a:headEnd/>
              <a:tailEnd/>
            </a:ln>
          </p:spPr>
        </p:pic>
      </p:grpSp>
      <p:sp>
        <p:nvSpPr>
          <p:cNvPr id="25" name="正方形/長方形 24"/>
          <p:cNvSpPr/>
          <p:nvPr/>
        </p:nvSpPr>
        <p:spPr>
          <a:xfrm>
            <a:off x="505469" y="5714195"/>
            <a:ext cx="1728000" cy="56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メニュ</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ーから</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コード</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決済を</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選択</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し、押します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26" name="円/楕円 32"/>
          <p:cNvSpPr/>
          <p:nvPr/>
        </p:nvSpPr>
        <p:spPr>
          <a:xfrm>
            <a:off x="2786343" y="5209065"/>
            <a:ext cx="323187" cy="3547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円/楕円 46"/>
          <p:cNvSpPr/>
          <p:nvPr/>
        </p:nvSpPr>
        <p:spPr>
          <a:xfrm>
            <a:off x="3080412" y="5194038"/>
            <a:ext cx="323187" cy="3547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円/楕円 47"/>
          <p:cNvSpPr/>
          <p:nvPr/>
        </p:nvSpPr>
        <p:spPr>
          <a:xfrm>
            <a:off x="3376623" y="5194038"/>
            <a:ext cx="323187" cy="3547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6033148" y="3128236"/>
            <a:ext cx="2788879" cy="276999"/>
          </a:xfrm>
          <a:prstGeom prst="borderCallout1">
            <a:avLst>
              <a:gd name="adj1" fmla="val 56335"/>
              <a:gd name="adj2" fmla="val 1769"/>
              <a:gd name="adj3" fmla="val 741934"/>
              <a:gd name="adj4" fmla="val -109646"/>
            </a:avLst>
          </a:prstGeom>
          <a:solidFill>
            <a:schemeClr val="bg1"/>
          </a:solidFill>
          <a:ln>
            <a:solidFill>
              <a:srgbClr val="FF0000"/>
            </a:solidFill>
          </a:ln>
        </p:spPr>
        <p:txBody>
          <a:bodyPr wrap="square" rtlCol="0">
            <a:spAutoFit/>
          </a:bodyPr>
          <a:lstStyle/>
          <a:p>
            <a:r>
              <a:rPr lang="ja-JP" altLang="en-US" sz="1200" dirty="0" smtClean="0">
                <a:solidFill>
                  <a:srgbClr val="FF0000"/>
                </a:solidFill>
                <a:latin typeface="Meiryo UI" pitchFamily="50" charset="-128"/>
                <a:ea typeface="Meiryo UI" pitchFamily="50" charset="-128"/>
                <a:cs typeface="Meiryo UI" pitchFamily="50" charset="-128"/>
              </a:rPr>
              <a:t>履歴：決済の取引履歴が確認できます</a:t>
            </a:r>
            <a:endParaRPr lang="ja-JP" altLang="en-US" sz="1200" dirty="0">
              <a:solidFill>
                <a:srgbClr val="FF0000"/>
              </a:solidFill>
              <a:latin typeface="Meiryo UI" pitchFamily="50" charset="-128"/>
              <a:ea typeface="Meiryo UI" pitchFamily="50" charset="-128"/>
              <a:cs typeface="Meiryo UI" pitchFamily="50" charset="-128"/>
            </a:endParaRPr>
          </a:p>
        </p:txBody>
      </p:sp>
      <p:sp>
        <p:nvSpPr>
          <p:cNvPr id="30" name="テキスト ボックス 29"/>
          <p:cNvSpPr txBox="1"/>
          <p:nvPr/>
        </p:nvSpPr>
        <p:spPr>
          <a:xfrm>
            <a:off x="6033147" y="3635627"/>
            <a:ext cx="2788879" cy="276999"/>
          </a:xfrm>
          <a:prstGeom prst="borderCallout1">
            <a:avLst>
              <a:gd name="adj1" fmla="val 56335"/>
              <a:gd name="adj2" fmla="val 1769"/>
              <a:gd name="adj3" fmla="val 588503"/>
              <a:gd name="adj4" fmla="val -99025"/>
            </a:avLst>
          </a:prstGeom>
          <a:solidFill>
            <a:schemeClr val="bg1"/>
          </a:solidFill>
          <a:ln>
            <a:solidFill>
              <a:srgbClr val="FF0000"/>
            </a:solidFill>
          </a:ln>
        </p:spPr>
        <p:txBody>
          <a:bodyPr wrap="square" rtlCol="0">
            <a:spAutoFit/>
          </a:bodyPr>
          <a:lstStyle/>
          <a:p>
            <a:r>
              <a:rPr lang="ja-JP" altLang="en-US" sz="1200" dirty="0" smtClean="0">
                <a:solidFill>
                  <a:srgbClr val="FF0000"/>
                </a:solidFill>
                <a:latin typeface="Meiryo UI" pitchFamily="50" charset="-128"/>
                <a:ea typeface="Meiryo UI" pitchFamily="50" charset="-128"/>
                <a:cs typeface="Meiryo UI" pitchFamily="50" charset="-128"/>
              </a:rPr>
              <a:t>集計：集計結果を表示することができます。</a:t>
            </a:r>
            <a:endParaRPr lang="ja-JP" altLang="en-US" sz="1200" dirty="0">
              <a:solidFill>
                <a:srgbClr val="FF0000"/>
              </a:solidFill>
              <a:latin typeface="Meiryo UI" pitchFamily="50" charset="-128"/>
              <a:ea typeface="Meiryo UI" pitchFamily="50" charset="-128"/>
              <a:cs typeface="Meiryo UI" pitchFamily="50" charset="-128"/>
            </a:endParaRPr>
          </a:p>
        </p:txBody>
      </p:sp>
      <p:sp>
        <p:nvSpPr>
          <p:cNvPr id="31" name="テキスト ボックス 30"/>
          <p:cNvSpPr txBox="1"/>
          <p:nvPr/>
        </p:nvSpPr>
        <p:spPr>
          <a:xfrm>
            <a:off x="6033146" y="4167719"/>
            <a:ext cx="2788879" cy="276999"/>
          </a:xfrm>
          <a:prstGeom prst="borderCallout1">
            <a:avLst>
              <a:gd name="adj1" fmla="val 56335"/>
              <a:gd name="adj2" fmla="val 1769"/>
              <a:gd name="adj3" fmla="val 411825"/>
              <a:gd name="adj4" fmla="val -85171"/>
            </a:avLst>
          </a:prstGeom>
          <a:solidFill>
            <a:schemeClr val="bg1"/>
          </a:solidFill>
          <a:ln>
            <a:solidFill>
              <a:srgbClr val="FF0000"/>
            </a:solidFill>
          </a:ln>
        </p:spPr>
        <p:txBody>
          <a:bodyPr wrap="square" rtlCol="0">
            <a:spAutoFit/>
          </a:bodyPr>
          <a:lstStyle/>
          <a:p>
            <a:r>
              <a:rPr lang="ja-JP" altLang="en-US" sz="1200" dirty="0" smtClean="0">
                <a:solidFill>
                  <a:srgbClr val="FF0000"/>
                </a:solidFill>
                <a:latin typeface="Meiryo UI" pitchFamily="50" charset="-128"/>
                <a:ea typeface="Meiryo UI" pitchFamily="50" charset="-128"/>
                <a:cs typeface="Meiryo UI" pitchFamily="50" charset="-128"/>
              </a:rPr>
              <a:t>設定：使用いたしません。</a:t>
            </a:r>
            <a:endParaRPr lang="ja-JP" altLang="en-US" sz="1200" dirty="0">
              <a:solidFill>
                <a:srgbClr val="FF0000"/>
              </a:solidFill>
              <a:latin typeface="Meiryo UI" pitchFamily="50" charset="-128"/>
              <a:ea typeface="Meiryo UI" pitchFamily="50" charset="-128"/>
              <a:cs typeface="Meiryo UI" pitchFamily="50" charset="-128"/>
            </a:endParaRPr>
          </a:p>
        </p:txBody>
      </p:sp>
      <p:sp>
        <p:nvSpPr>
          <p:cNvPr id="32" name="円/楕円 51"/>
          <p:cNvSpPr/>
          <p:nvPr/>
        </p:nvSpPr>
        <p:spPr>
          <a:xfrm>
            <a:off x="3670692" y="5204769"/>
            <a:ext cx="323187" cy="354700"/>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p:cNvSpPr txBox="1"/>
          <p:nvPr/>
        </p:nvSpPr>
        <p:spPr>
          <a:xfrm>
            <a:off x="6033145" y="4679794"/>
            <a:ext cx="3175249" cy="276999"/>
          </a:xfrm>
          <a:prstGeom prst="borderCallout1">
            <a:avLst>
              <a:gd name="adj1" fmla="val 56335"/>
              <a:gd name="adj2" fmla="val 1769"/>
              <a:gd name="adj3" fmla="val 235147"/>
              <a:gd name="adj4" fmla="val -66674"/>
            </a:avLst>
          </a:prstGeom>
          <a:solidFill>
            <a:schemeClr val="bg1"/>
          </a:solidFill>
          <a:ln>
            <a:solidFill>
              <a:srgbClr val="FF0000"/>
            </a:solidFill>
          </a:ln>
        </p:spPr>
        <p:txBody>
          <a:bodyPr wrap="square" rtlCol="0">
            <a:spAutoFit/>
          </a:bodyPr>
          <a:lstStyle/>
          <a:p>
            <a:r>
              <a:rPr lang="ja-JP" altLang="en-US" sz="1200" dirty="0" smtClean="0">
                <a:solidFill>
                  <a:srgbClr val="FF0000"/>
                </a:solidFill>
                <a:latin typeface="Meiryo UI" pitchFamily="50" charset="-128"/>
                <a:ea typeface="Meiryo UI" pitchFamily="50" charset="-128"/>
                <a:cs typeface="Meiryo UI" pitchFamily="50" charset="-128"/>
              </a:rPr>
              <a:t>終了：コード決済を終了する場合に使用します。</a:t>
            </a:r>
            <a:endParaRPr lang="ja-JP" altLang="en-US" sz="1200" dirty="0">
              <a:solidFill>
                <a:srgbClr val="FF0000"/>
              </a:solidFill>
              <a:latin typeface="Meiryo UI" pitchFamily="50" charset="-128"/>
              <a:ea typeface="Meiryo UI" pitchFamily="50" charset="-128"/>
              <a:cs typeface="Meiryo UI" pitchFamily="50" charset="-128"/>
            </a:endParaRPr>
          </a:p>
        </p:txBody>
      </p:sp>
      <p:sp>
        <p:nvSpPr>
          <p:cNvPr id="34" name="テキスト ボックス 33"/>
          <p:cNvSpPr txBox="1"/>
          <p:nvPr/>
        </p:nvSpPr>
        <p:spPr>
          <a:xfrm>
            <a:off x="6033146" y="5262366"/>
            <a:ext cx="3484342" cy="523220"/>
          </a:xfrm>
          <a:prstGeom prst="borderCallout1">
            <a:avLst>
              <a:gd name="adj1" fmla="val 35438"/>
              <a:gd name="adj2" fmla="val -53830"/>
              <a:gd name="adj3" fmla="val 35290"/>
              <a:gd name="adj4" fmla="val 645"/>
            </a:avLst>
          </a:prstGeom>
          <a:solidFill>
            <a:srgbClr val="FF0000"/>
          </a:solidFill>
          <a:ln w="12700">
            <a:solidFill>
              <a:srgbClr val="FF0000"/>
            </a:solidFill>
            <a:headEnd type="diamond" w="med" len="med"/>
            <a:tailEnd type="diamond" w="med" len="med"/>
          </a:ln>
        </p:spPr>
        <p:txBody>
          <a:bodyPr wrap="square" rtlCol="0">
            <a:spAutoFit/>
          </a:bodyPr>
          <a:lstStyle/>
          <a:p>
            <a:r>
              <a:rPr lang="en-US" altLang="ja-JP" sz="1400" b="1" dirty="0" smtClean="0">
                <a:solidFill>
                  <a:schemeClr val="bg1"/>
                </a:solidFill>
                <a:latin typeface="Meiryo UI" pitchFamily="50" charset="-128"/>
                <a:ea typeface="Meiryo UI" pitchFamily="50" charset="-128"/>
                <a:cs typeface="Meiryo UI" pitchFamily="50" charset="-128"/>
              </a:rPr>
              <a:t>【</a:t>
            </a:r>
            <a:r>
              <a:rPr lang="ja-JP" altLang="en-US" sz="1400" b="1" dirty="0" smtClean="0">
                <a:solidFill>
                  <a:schemeClr val="bg1"/>
                </a:solidFill>
                <a:latin typeface="Meiryo UI" pitchFamily="50" charset="-128"/>
                <a:ea typeface="Meiryo UI" pitchFamily="50" charset="-128"/>
                <a:cs typeface="Meiryo UI" pitchFamily="50" charset="-128"/>
              </a:rPr>
              <a:t>注意！</a:t>
            </a:r>
            <a:r>
              <a:rPr lang="en-US" altLang="ja-JP" sz="1400" b="1" dirty="0" smtClean="0">
                <a:solidFill>
                  <a:schemeClr val="bg1"/>
                </a:solidFill>
                <a:latin typeface="Meiryo UI" pitchFamily="50" charset="-128"/>
                <a:ea typeface="Meiryo UI" pitchFamily="50" charset="-128"/>
                <a:cs typeface="Meiryo UI" pitchFamily="50" charset="-128"/>
              </a:rPr>
              <a:t>】</a:t>
            </a:r>
          </a:p>
          <a:p>
            <a:r>
              <a:rPr lang="ja-JP" altLang="en-US" sz="1400" b="1" dirty="0" smtClean="0">
                <a:solidFill>
                  <a:schemeClr val="bg1"/>
                </a:solidFill>
                <a:latin typeface="Meiryo UI" pitchFamily="50" charset="-128"/>
                <a:ea typeface="Meiryo UI" pitchFamily="50" charset="-128"/>
                <a:cs typeface="Meiryo UI" pitchFamily="50" charset="-128"/>
              </a:rPr>
              <a:t>コード</a:t>
            </a:r>
            <a:r>
              <a:rPr lang="ja-JP" altLang="en-US" sz="1400" b="1" dirty="0">
                <a:solidFill>
                  <a:schemeClr val="bg1"/>
                </a:solidFill>
                <a:latin typeface="Meiryo UI" pitchFamily="50" charset="-128"/>
                <a:ea typeface="Meiryo UI" pitchFamily="50" charset="-128"/>
                <a:cs typeface="Meiryo UI" pitchFamily="50" charset="-128"/>
              </a:rPr>
              <a:t>決済</a:t>
            </a:r>
            <a:r>
              <a:rPr lang="ja-JP" altLang="en-US" sz="1400" b="1" dirty="0" smtClean="0">
                <a:solidFill>
                  <a:schemeClr val="bg1"/>
                </a:solidFill>
                <a:latin typeface="Meiryo UI" pitchFamily="50" charset="-128"/>
                <a:ea typeface="Meiryo UI" pitchFamily="50" charset="-128"/>
                <a:cs typeface="Meiryo UI" pitchFamily="50" charset="-128"/>
              </a:rPr>
              <a:t>には</a:t>
            </a:r>
            <a:r>
              <a:rPr lang="en-US" altLang="ja-JP" sz="1400" b="1" dirty="0" smtClean="0">
                <a:solidFill>
                  <a:schemeClr val="bg1"/>
                </a:solidFill>
                <a:latin typeface="Meiryo UI" pitchFamily="50" charset="-128"/>
                <a:ea typeface="Meiryo UI" pitchFamily="50" charset="-128"/>
                <a:cs typeface="Meiryo UI" pitchFamily="50" charset="-128"/>
              </a:rPr>
              <a:t>【</a:t>
            </a:r>
            <a:r>
              <a:rPr lang="ja-JP" altLang="en-US" sz="1400" b="1" dirty="0" smtClean="0">
                <a:solidFill>
                  <a:schemeClr val="bg1"/>
                </a:solidFill>
                <a:latin typeface="Meiryo UI" pitchFamily="50" charset="-128"/>
                <a:ea typeface="Meiryo UI" pitchFamily="50" charset="-128"/>
                <a:cs typeface="Meiryo UI" pitchFamily="50" charset="-128"/>
              </a:rPr>
              <a:t>練習</a:t>
            </a:r>
            <a:r>
              <a:rPr lang="en-US" altLang="ja-JP" sz="1400" b="1" dirty="0" smtClean="0">
                <a:solidFill>
                  <a:schemeClr val="bg1"/>
                </a:solidFill>
                <a:latin typeface="Meiryo UI" pitchFamily="50" charset="-128"/>
                <a:ea typeface="Meiryo UI" pitchFamily="50" charset="-128"/>
                <a:cs typeface="Meiryo UI" pitchFamily="50" charset="-128"/>
              </a:rPr>
              <a:t>】</a:t>
            </a:r>
            <a:r>
              <a:rPr lang="ja-JP" altLang="en-US" sz="1400" b="1" dirty="0" smtClean="0">
                <a:solidFill>
                  <a:schemeClr val="bg1"/>
                </a:solidFill>
                <a:latin typeface="Meiryo UI" pitchFamily="50" charset="-128"/>
                <a:ea typeface="Meiryo UI" pitchFamily="50" charset="-128"/>
                <a:cs typeface="Meiryo UI" pitchFamily="50" charset="-128"/>
              </a:rPr>
              <a:t>モードはありません。</a:t>
            </a:r>
            <a:endParaRPr lang="en-US" altLang="ja-JP" sz="1400" b="1" dirty="0" smtClean="0">
              <a:solidFill>
                <a:schemeClr val="bg1"/>
              </a:solidFill>
              <a:latin typeface="Meiryo UI" pitchFamily="50" charset="-128"/>
              <a:ea typeface="Meiryo UI" pitchFamily="50" charset="-128"/>
              <a:cs typeface="Meiryo UI" pitchFamily="50" charset="-128"/>
            </a:endParaRPr>
          </a:p>
        </p:txBody>
      </p:sp>
      <p:sp>
        <p:nvSpPr>
          <p:cNvPr id="100" name="テキスト プレースホルダー 4"/>
          <p:cNvSpPr txBox="1">
            <a:spLocks/>
          </p:cNvSpPr>
          <p:nvPr/>
        </p:nvSpPr>
        <p:spPr>
          <a:xfrm>
            <a:off x="139903" y="1887748"/>
            <a:ext cx="9029475" cy="279838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a:lstStyle>
          <a:p>
            <a:r>
              <a:rPr lang="en-US" altLang="ja-JP" dirty="0" smtClean="0">
                <a:latin typeface="+mn-ea"/>
                <a:ea typeface="+mn-ea"/>
              </a:rPr>
              <a:t>&lt;</a:t>
            </a:r>
            <a:r>
              <a:rPr lang="ja-JP" altLang="en-US" dirty="0" smtClean="0">
                <a:latin typeface="+mn-ea"/>
                <a:ea typeface="+mn-ea"/>
              </a:rPr>
              <a:t>アプリ起動</a:t>
            </a:r>
            <a:r>
              <a:rPr lang="en-US" altLang="ja-JP" dirty="0" smtClean="0">
                <a:latin typeface="+mn-ea"/>
                <a:ea typeface="+mn-ea"/>
              </a:rPr>
              <a:t>&gt;</a:t>
            </a:r>
          </a:p>
        </p:txBody>
      </p:sp>
    </p:spTree>
    <p:extLst>
      <p:ext uri="{BB962C8B-B14F-4D97-AF65-F5344CB8AC3E}">
        <p14:creationId xmlns:p14="http://schemas.microsoft.com/office/powerpoint/2010/main" val="408917909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機能要件（決済端末）：コード決済取引</a:t>
            </a:r>
            <a:r>
              <a:rPr lang="ja-JP" altLang="en-US" dirty="0" smtClean="0">
                <a:latin typeface="+mn-ea"/>
              </a:rPr>
              <a:t>（</a:t>
            </a:r>
            <a:r>
              <a:rPr lang="en-US" altLang="ja-JP" dirty="0" smtClean="0">
                <a:latin typeface="+mn-ea"/>
              </a:rPr>
              <a:t>2/5</a:t>
            </a:r>
            <a:r>
              <a:rPr lang="ja-JP" altLang="en-US" dirty="0">
                <a:latin typeface="+mn-ea"/>
              </a:rPr>
              <a:t>）</a:t>
            </a:r>
            <a:endParaRPr kumimoji="1" lang="ja-JP" altLang="en-US" dirty="0">
              <a:latin typeface="+mn-ea"/>
              <a:ea typeface="+mn-ea"/>
            </a:endParaRPr>
          </a:p>
        </p:txBody>
      </p:sp>
      <p:grpSp>
        <p:nvGrpSpPr>
          <p:cNvPr id="3" name="グループ化 2"/>
          <p:cNvGrpSpPr/>
          <p:nvPr/>
        </p:nvGrpSpPr>
        <p:grpSpPr>
          <a:xfrm>
            <a:off x="333901" y="1130300"/>
            <a:ext cx="8746599" cy="5299864"/>
            <a:chOff x="333901" y="841861"/>
            <a:chExt cx="9413568" cy="5588303"/>
          </a:xfrm>
        </p:grpSpPr>
        <p:pic>
          <p:nvPicPr>
            <p:cNvPr id="35" name="Picture 6" descr="C:\Users\ookitka\Desktop\Image-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52" t="18455" r="3226" b="23276"/>
            <a:stretch/>
          </p:blipFill>
          <p:spPr bwMode="auto">
            <a:xfrm>
              <a:off x="2565797" y="4503409"/>
              <a:ext cx="925787" cy="1013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6" name="図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9056" y="1276404"/>
              <a:ext cx="1502639" cy="2493654"/>
            </a:xfrm>
            <a:prstGeom prst="rect">
              <a:avLst/>
            </a:prstGeom>
            <a:ln>
              <a:solidFill>
                <a:schemeClr val="tx1">
                  <a:lumMod val="50000"/>
                  <a:lumOff val="50000"/>
                </a:schemeClr>
              </a:solidFill>
            </a:ln>
          </p:spPr>
        </p:pic>
        <p:sp>
          <p:nvSpPr>
            <p:cNvPr id="37" name="正方形/長方形 36"/>
            <p:cNvSpPr/>
            <p:nvPr/>
          </p:nvSpPr>
          <p:spPr>
            <a:xfrm>
              <a:off x="578997" y="3785933"/>
              <a:ext cx="1418392" cy="865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商品金額を入力し、「支払へ進む」を押します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p:cNvSpPr/>
            <p:nvPr/>
          </p:nvSpPr>
          <p:spPr>
            <a:xfrm>
              <a:off x="853145" y="1523475"/>
              <a:ext cx="1236553" cy="34051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正方形/長方形 38"/>
            <p:cNvSpPr/>
            <p:nvPr/>
          </p:nvSpPr>
          <p:spPr>
            <a:xfrm>
              <a:off x="713363" y="3175888"/>
              <a:ext cx="1386172" cy="34051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正方形/長方形 39"/>
            <p:cNvSpPr/>
            <p:nvPr/>
          </p:nvSpPr>
          <p:spPr>
            <a:xfrm>
              <a:off x="2376506" y="3871769"/>
              <a:ext cx="3135010" cy="865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ご利用可能な支払方法を表示されますが、</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何も押さずに、端末背面カメラで</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お客</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様のスマートフォンに表示</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された</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コード</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を読み取ってください</a:t>
              </a:r>
              <a:r>
                <a:rPr lang="ja-JP" altLang="en-US"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5822004" y="2799908"/>
              <a:ext cx="2465939" cy="865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支払完了する</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と</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、上記画面が表示され完了です。伝票印字はありません。「</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OK</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すとトップ画面に戻ります。</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100"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2" name="グループ化 41"/>
            <p:cNvGrpSpPr/>
            <p:nvPr/>
          </p:nvGrpSpPr>
          <p:grpSpPr>
            <a:xfrm>
              <a:off x="5513960" y="1295042"/>
              <a:ext cx="812416" cy="1506508"/>
              <a:chOff x="9294837" y="1436923"/>
              <a:chExt cx="1576896" cy="2803371"/>
            </a:xfrm>
          </p:grpSpPr>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837" y="1436923"/>
                <a:ext cx="1576896" cy="2803371"/>
              </a:xfrm>
              <a:prstGeom prst="rect">
                <a:avLst/>
              </a:prstGeom>
              <a:ln w="12700">
                <a:solidFill>
                  <a:schemeClr val="tx1"/>
                </a:solidFill>
              </a:ln>
            </p:spPr>
          </p:pic>
          <p:pic>
            <p:nvPicPr>
              <p:cNvPr id="44" name="図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070" y="1462704"/>
                <a:ext cx="1350128" cy="66764"/>
              </a:xfrm>
              <a:prstGeom prst="rect">
                <a:avLst/>
              </a:prstGeom>
            </p:spPr>
          </p:pic>
        </p:grpSp>
        <p:sp>
          <p:nvSpPr>
            <p:cNvPr id="45" name="ホームベース 44"/>
            <p:cNvSpPr/>
            <p:nvPr/>
          </p:nvSpPr>
          <p:spPr>
            <a:xfrm>
              <a:off x="333901" y="842227"/>
              <a:ext cx="2182465" cy="390527"/>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1</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金額入力</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46" name="山形 45"/>
            <p:cNvSpPr/>
            <p:nvPr/>
          </p:nvSpPr>
          <p:spPr>
            <a:xfrm>
              <a:off x="2548565" y="841861"/>
              <a:ext cx="2490026" cy="390527"/>
            </a:xfrm>
            <a:prstGeom prst="chevron">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2.</a:t>
              </a:r>
              <a:r>
                <a:rPr lang="ja-JP" altLang="en-US" sz="1400" dirty="0" smtClean="0">
                  <a:solidFill>
                    <a:schemeClr val="bg1"/>
                  </a:solidFill>
                  <a:latin typeface="Meiryo UI" pitchFamily="50" charset="-128"/>
                  <a:ea typeface="Meiryo UI" pitchFamily="50" charset="-128"/>
                  <a:cs typeface="Meiryo UI" pitchFamily="50" charset="-128"/>
                </a:rPr>
                <a:t>コード</a:t>
              </a:r>
              <a:r>
                <a:rPr kumimoji="1" lang="ja-JP" altLang="en-US" sz="1400" dirty="0" smtClean="0">
                  <a:solidFill>
                    <a:schemeClr val="bg1"/>
                  </a:solidFill>
                  <a:latin typeface="Meiryo UI" pitchFamily="50" charset="-128"/>
                  <a:ea typeface="Meiryo UI" pitchFamily="50" charset="-128"/>
                  <a:cs typeface="Meiryo UI" pitchFamily="50" charset="-128"/>
                </a:rPr>
                <a:t>読み取り</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47" name="山形 46"/>
            <p:cNvSpPr/>
            <p:nvPr/>
          </p:nvSpPr>
          <p:spPr>
            <a:xfrm>
              <a:off x="5287692" y="842459"/>
              <a:ext cx="4348066" cy="390527"/>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3.</a:t>
              </a:r>
              <a:r>
                <a:rPr lang="ja-JP" altLang="en-US" sz="1400" dirty="0">
                  <a:solidFill>
                    <a:schemeClr val="bg1"/>
                  </a:solidFill>
                  <a:latin typeface="Meiryo UI" pitchFamily="50" charset="-128"/>
                  <a:ea typeface="Meiryo UI" pitchFamily="50" charset="-128"/>
                  <a:cs typeface="Meiryo UI" pitchFamily="50" charset="-128"/>
                </a:rPr>
                <a:t>支払</a:t>
              </a:r>
              <a:r>
                <a:rPr kumimoji="1" lang="ja-JP" altLang="en-US" sz="1400" dirty="0" smtClean="0">
                  <a:solidFill>
                    <a:schemeClr val="bg1"/>
                  </a:solidFill>
                  <a:latin typeface="Meiryo UI" pitchFamily="50" charset="-128"/>
                  <a:ea typeface="Meiryo UI" pitchFamily="50" charset="-128"/>
                  <a:cs typeface="Meiryo UI" pitchFamily="50" charset="-128"/>
                </a:rPr>
                <a:t>完了</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sp>
          <p:nvSpPr>
            <p:cNvPr id="48" name="テキスト ボックス 47"/>
            <p:cNvSpPr txBox="1"/>
            <p:nvPr/>
          </p:nvSpPr>
          <p:spPr>
            <a:xfrm>
              <a:off x="6700427" y="1482315"/>
              <a:ext cx="3047042" cy="1006033"/>
            </a:xfrm>
            <a:prstGeom prst="borderCallout1">
              <a:avLst>
                <a:gd name="adj1" fmla="val 977"/>
                <a:gd name="adj2" fmla="val 35988"/>
                <a:gd name="adj3" fmla="val 37990"/>
                <a:gd name="adj4" fmla="val -17915"/>
              </a:avLst>
            </a:prstGeom>
            <a:solidFill>
              <a:srgbClr val="FF0000"/>
            </a:solidFill>
            <a:ln>
              <a:solidFill>
                <a:srgbClr val="FF0000"/>
              </a:solidFill>
              <a:headEnd type="diamond" w="med" len="med"/>
              <a:tailEnd type="diamond" w="med" len="med"/>
            </a:ln>
          </p:spPr>
          <p:txBody>
            <a:bodyPr wrap="square" rtlCol="0">
              <a:spAutoFit/>
            </a:bodyPr>
            <a:lstStyle/>
            <a:p>
              <a:r>
                <a:rPr lang="en-US" altLang="ja-JP" sz="1400" b="1" dirty="0" smtClean="0">
                  <a:solidFill>
                    <a:schemeClr val="bg1"/>
                  </a:solidFill>
                  <a:latin typeface="Meiryo UI" pitchFamily="50" charset="-128"/>
                  <a:ea typeface="Meiryo UI" pitchFamily="50" charset="-128"/>
                  <a:cs typeface="Meiryo UI" pitchFamily="50" charset="-128"/>
                </a:rPr>
                <a:t>【</a:t>
              </a:r>
              <a:r>
                <a:rPr lang="ja-JP" altLang="en-US" sz="1400" b="1" dirty="0" smtClean="0">
                  <a:solidFill>
                    <a:schemeClr val="bg1"/>
                  </a:solidFill>
                  <a:latin typeface="Meiryo UI" pitchFamily="50" charset="-128"/>
                  <a:ea typeface="Meiryo UI" pitchFamily="50" charset="-128"/>
                  <a:cs typeface="Meiryo UI" pitchFamily="50" charset="-128"/>
                </a:rPr>
                <a:t>注意！</a:t>
              </a:r>
              <a:r>
                <a:rPr lang="en-US" altLang="ja-JP" sz="1400" b="1" dirty="0" smtClean="0">
                  <a:solidFill>
                    <a:schemeClr val="bg1"/>
                  </a:solidFill>
                  <a:latin typeface="Meiryo UI" pitchFamily="50" charset="-128"/>
                  <a:ea typeface="Meiryo UI" pitchFamily="50" charset="-128"/>
                  <a:cs typeface="Meiryo UI" pitchFamily="50" charset="-128"/>
                </a:rPr>
                <a:t>】</a:t>
              </a:r>
            </a:p>
            <a:p>
              <a:r>
                <a:rPr lang="ja-JP" altLang="en-US" sz="1400" b="1" dirty="0" smtClean="0">
                  <a:solidFill>
                    <a:schemeClr val="bg1"/>
                  </a:solidFill>
                  <a:latin typeface="Meiryo UI" pitchFamily="50" charset="-128"/>
                  <a:ea typeface="Meiryo UI" pitchFamily="50" charset="-128"/>
                  <a:cs typeface="Meiryo UI" pitchFamily="50" charset="-128"/>
                </a:rPr>
                <a:t>「支払完了」の画面が出るまで、商品のお渡しはしないでください。</a:t>
              </a:r>
              <a:endParaRPr lang="en-US" altLang="ja-JP" sz="1400" b="1" dirty="0" smtClean="0">
                <a:solidFill>
                  <a:schemeClr val="bg1"/>
                </a:solidFill>
                <a:latin typeface="Meiryo UI" pitchFamily="50" charset="-128"/>
                <a:ea typeface="Meiryo UI" pitchFamily="50" charset="-128"/>
                <a:cs typeface="Meiryo UI" pitchFamily="50" charset="-128"/>
              </a:endParaRPr>
            </a:p>
            <a:p>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レシート印字は設定によります。</a:t>
              </a:r>
              <a:endPar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山形 48"/>
            <p:cNvSpPr/>
            <p:nvPr/>
          </p:nvSpPr>
          <p:spPr>
            <a:xfrm>
              <a:off x="5287692" y="3510994"/>
              <a:ext cx="4348066" cy="390527"/>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3’.</a:t>
              </a:r>
              <a:r>
                <a:rPr kumimoji="1" lang="ja-JP" altLang="en-US" sz="1400" dirty="0" smtClean="0">
                  <a:solidFill>
                    <a:schemeClr val="bg1"/>
                  </a:solidFill>
                  <a:latin typeface="Meiryo UI" pitchFamily="50" charset="-128"/>
                  <a:ea typeface="Meiryo UI" pitchFamily="50" charset="-128"/>
                  <a:cs typeface="Meiryo UI" pitchFamily="50" charset="-128"/>
                </a:rPr>
                <a:t>取引エラー</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sp>
          <p:nvSpPr>
            <p:cNvPr id="50" name="正方形/長方形 49"/>
            <p:cNvSpPr/>
            <p:nvPr/>
          </p:nvSpPr>
          <p:spPr>
            <a:xfrm>
              <a:off x="7471742" y="4507055"/>
              <a:ext cx="394034" cy="338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100" dirty="0" smtClean="0">
                  <a:solidFill>
                    <a:schemeClr val="tx1">
                      <a:lumMod val="50000"/>
                    </a:schemeClr>
                  </a:solidFill>
                  <a:latin typeface="Meiryo UI" panose="020B0604030504040204" pitchFamily="50" charset="-128"/>
                  <a:ea typeface="Meiryo UI" panose="020B0604030504040204" pitchFamily="50" charset="-128"/>
                  <a:cs typeface="Meiryo UI" panose="020B0604030504040204" pitchFamily="50" charset="-128"/>
                </a:rPr>
                <a:t>or</a:t>
              </a:r>
              <a:endParaRPr lang="en-US" altLang="ja-JP" sz="1100" dirty="0">
                <a:solidFill>
                  <a:schemeClr val="tx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p:cNvSpPr/>
            <p:nvPr/>
          </p:nvSpPr>
          <p:spPr>
            <a:xfrm>
              <a:off x="5701948" y="5469637"/>
              <a:ext cx="1828956" cy="576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決済がうまくいかないときは、「リトライ」を試してください。</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何度</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も続く場合は、「キャンセル」し、別の決済手段をご案内ください。</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p:cNvSpPr/>
            <p:nvPr/>
          </p:nvSpPr>
          <p:spPr>
            <a:xfrm>
              <a:off x="7900825" y="5534924"/>
              <a:ext cx="1846644" cy="576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Close</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別の決済手段をご案内ください。</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53" name="グループ化 52"/>
            <p:cNvGrpSpPr/>
            <p:nvPr/>
          </p:nvGrpSpPr>
          <p:grpSpPr>
            <a:xfrm>
              <a:off x="2982096" y="1282460"/>
              <a:ext cx="1497335" cy="2487598"/>
              <a:chOff x="6002362" y="745634"/>
              <a:chExt cx="3261990" cy="5195513"/>
            </a:xfrm>
          </p:grpSpPr>
          <p:grpSp>
            <p:nvGrpSpPr>
              <p:cNvPr id="54" name="グループ化 53"/>
              <p:cNvGrpSpPr/>
              <p:nvPr/>
            </p:nvGrpSpPr>
            <p:grpSpPr>
              <a:xfrm>
                <a:off x="6002362" y="745634"/>
                <a:ext cx="3261990" cy="5195513"/>
                <a:chOff x="6002362" y="745634"/>
                <a:chExt cx="3261990" cy="5195513"/>
              </a:xfrm>
            </p:grpSpPr>
            <p:pic>
              <p:nvPicPr>
                <p:cNvPr id="57" name="図 56"/>
                <p:cNvPicPr>
                  <a:picLocks noChangeAspect="1"/>
                </p:cNvPicPr>
                <p:nvPr/>
              </p:nvPicPr>
              <p:blipFill rotWithShape="1">
                <a:blip r:embed="rId6"/>
                <a:srcRect l="49467" t="10830" r="20804" b="13412"/>
                <a:stretch/>
              </p:blipFill>
              <p:spPr>
                <a:xfrm>
                  <a:off x="6002362" y="745634"/>
                  <a:ext cx="3261990" cy="5195513"/>
                </a:xfrm>
                <a:prstGeom prst="rect">
                  <a:avLst/>
                </a:prstGeom>
                <a:ln>
                  <a:solidFill>
                    <a:schemeClr val="tx1">
                      <a:lumMod val="50000"/>
                      <a:lumOff val="50000"/>
                    </a:schemeClr>
                  </a:solidFill>
                </a:ln>
              </p:spPr>
            </p:pic>
            <p:sp>
              <p:nvSpPr>
                <p:cNvPr id="58" name="正方形/長方形 57"/>
                <p:cNvSpPr/>
                <p:nvPr/>
              </p:nvSpPr>
              <p:spPr>
                <a:xfrm>
                  <a:off x="7556500" y="1828800"/>
                  <a:ext cx="1625600" cy="3238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9" name="正方形/長方形 58"/>
                <p:cNvSpPr/>
                <p:nvPr/>
              </p:nvSpPr>
              <p:spPr>
                <a:xfrm>
                  <a:off x="6183512" y="2320626"/>
                  <a:ext cx="1625600" cy="2451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55" name="図 54"/>
              <p:cNvPicPr>
                <a:picLocks noChangeAspect="1"/>
              </p:cNvPicPr>
              <p:nvPr/>
            </p:nvPicPr>
            <p:blipFill>
              <a:blip r:embed="rId7"/>
              <a:stretch>
                <a:fillRect/>
              </a:stretch>
            </p:blipFill>
            <p:spPr>
              <a:xfrm>
                <a:off x="7896644" y="1904905"/>
                <a:ext cx="1107791" cy="412707"/>
              </a:xfrm>
              <a:prstGeom prst="rect">
                <a:avLst/>
              </a:prstGeom>
            </p:spPr>
          </p:pic>
          <p:pic>
            <p:nvPicPr>
              <p:cNvPr id="56" name="図 55"/>
              <p:cNvPicPr>
                <a:picLocks noChangeAspect="1"/>
              </p:cNvPicPr>
              <p:nvPr/>
            </p:nvPicPr>
            <p:blipFill>
              <a:blip r:embed="rId8"/>
              <a:stretch>
                <a:fillRect/>
              </a:stretch>
            </p:blipFill>
            <p:spPr>
              <a:xfrm>
                <a:off x="6298807" y="2552456"/>
                <a:ext cx="1295793" cy="421766"/>
              </a:xfrm>
              <a:prstGeom prst="rect">
                <a:avLst/>
              </a:prstGeom>
            </p:spPr>
          </p:pic>
        </p:grpSp>
        <p:sp>
          <p:nvSpPr>
            <p:cNvPr id="60" name="正方形/長方形 59"/>
            <p:cNvSpPr/>
            <p:nvPr/>
          </p:nvSpPr>
          <p:spPr>
            <a:xfrm>
              <a:off x="5511518" y="2614272"/>
              <a:ext cx="768699" cy="16881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61" name="図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7164" y="2585099"/>
              <a:ext cx="489360" cy="167286"/>
            </a:xfrm>
            <a:prstGeom prst="rect">
              <a:avLst/>
            </a:prstGeom>
          </p:spPr>
        </p:pic>
        <p:pic>
          <p:nvPicPr>
            <p:cNvPr id="62" name="図 61"/>
            <p:cNvPicPr>
              <a:picLocks noChangeAspect="1"/>
            </p:cNvPicPr>
            <p:nvPr/>
          </p:nvPicPr>
          <p:blipFill>
            <a:blip r:embed="rId10"/>
            <a:stretch>
              <a:fillRect/>
            </a:stretch>
          </p:blipFill>
          <p:spPr>
            <a:xfrm>
              <a:off x="3823776" y="2195626"/>
              <a:ext cx="564191" cy="158739"/>
            </a:xfrm>
            <a:prstGeom prst="rect">
              <a:avLst/>
            </a:prstGeom>
          </p:spPr>
        </p:pic>
        <p:grpSp>
          <p:nvGrpSpPr>
            <p:cNvPr id="63" name="グループ化 62"/>
            <p:cNvGrpSpPr/>
            <p:nvPr/>
          </p:nvGrpSpPr>
          <p:grpSpPr>
            <a:xfrm>
              <a:off x="8231170" y="3978414"/>
              <a:ext cx="904566" cy="1502801"/>
              <a:chOff x="8477466" y="3632862"/>
              <a:chExt cx="904566" cy="1502801"/>
            </a:xfrm>
          </p:grpSpPr>
          <p:grpSp>
            <p:nvGrpSpPr>
              <p:cNvPr id="64" name="グループ化 63"/>
              <p:cNvGrpSpPr/>
              <p:nvPr/>
            </p:nvGrpSpPr>
            <p:grpSpPr>
              <a:xfrm>
                <a:off x="8477466" y="3632862"/>
                <a:ext cx="904566" cy="1502801"/>
                <a:chOff x="6002362" y="745634"/>
                <a:chExt cx="3261990" cy="5195513"/>
              </a:xfrm>
            </p:grpSpPr>
            <p:grpSp>
              <p:nvGrpSpPr>
                <p:cNvPr id="71" name="グループ化 70"/>
                <p:cNvGrpSpPr/>
                <p:nvPr/>
              </p:nvGrpSpPr>
              <p:grpSpPr>
                <a:xfrm>
                  <a:off x="6002362" y="745634"/>
                  <a:ext cx="3261990" cy="5195513"/>
                  <a:chOff x="6002362" y="745634"/>
                  <a:chExt cx="3261990" cy="5195513"/>
                </a:xfrm>
              </p:grpSpPr>
              <p:pic>
                <p:nvPicPr>
                  <p:cNvPr id="74" name="図 73"/>
                  <p:cNvPicPr>
                    <a:picLocks noChangeAspect="1"/>
                  </p:cNvPicPr>
                  <p:nvPr/>
                </p:nvPicPr>
                <p:blipFill rotWithShape="1">
                  <a:blip r:embed="rId6"/>
                  <a:srcRect l="49467" t="10830" r="20804" b="13412"/>
                  <a:stretch/>
                </p:blipFill>
                <p:spPr>
                  <a:xfrm>
                    <a:off x="6002362" y="745634"/>
                    <a:ext cx="3261990" cy="5195513"/>
                  </a:xfrm>
                  <a:prstGeom prst="rect">
                    <a:avLst/>
                  </a:prstGeom>
                  <a:ln>
                    <a:solidFill>
                      <a:schemeClr val="tx1">
                        <a:lumMod val="50000"/>
                        <a:lumOff val="50000"/>
                      </a:schemeClr>
                    </a:solidFill>
                  </a:ln>
                </p:spPr>
              </p:pic>
              <p:sp>
                <p:nvSpPr>
                  <p:cNvPr id="75" name="正方形/長方形 74"/>
                  <p:cNvSpPr/>
                  <p:nvPr/>
                </p:nvSpPr>
                <p:spPr>
                  <a:xfrm>
                    <a:off x="7556500" y="1828800"/>
                    <a:ext cx="1625600" cy="3238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正方形/長方形 75"/>
                  <p:cNvSpPr/>
                  <p:nvPr/>
                </p:nvSpPr>
                <p:spPr>
                  <a:xfrm>
                    <a:off x="6121400" y="2336800"/>
                    <a:ext cx="1625600" cy="2451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72" name="図 71"/>
                <p:cNvPicPr>
                  <a:picLocks noChangeAspect="1"/>
                </p:cNvPicPr>
                <p:nvPr/>
              </p:nvPicPr>
              <p:blipFill>
                <a:blip r:embed="rId7"/>
                <a:stretch>
                  <a:fillRect/>
                </a:stretch>
              </p:blipFill>
              <p:spPr>
                <a:xfrm>
                  <a:off x="7746017" y="1935229"/>
                  <a:ext cx="1107792" cy="412706"/>
                </a:xfrm>
                <a:prstGeom prst="rect">
                  <a:avLst/>
                </a:prstGeom>
              </p:spPr>
            </p:pic>
            <p:pic>
              <p:nvPicPr>
                <p:cNvPr id="73" name="図 72"/>
                <p:cNvPicPr>
                  <a:picLocks noChangeAspect="1"/>
                </p:cNvPicPr>
                <p:nvPr/>
              </p:nvPicPr>
              <p:blipFill>
                <a:blip r:embed="rId8"/>
                <a:stretch>
                  <a:fillRect/>
                </a:stretch>
              </p:blipFill>
              <p:spPr>
                <a:xfrm>
                  <a:off x="6298807" y="2552456"/>
                  <a:ext cx="1295793" cy="421766"/>
                </a:xfrm>
                <a:prstGeom prst="rect">
                  <a:avLst/>
                </a:prstGeom>
              </p:spPr>
            </p:pic>
          </p:grpSp>
          <p:pic>
            <p:nvPicPr>
              <p:cNvPr id="65" name="図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2459" y="4328400"/>
                <a:ext cx="381458" cy="130401"/>
              </a:xfrm>
              <a:prstGeom prst="rect">
                <a:avLst/>
              </a:prstGeom>
            </p:spPr>
          </p:pic>
          <p:pic>
            <p:nvPicPr>
              <p:cNvPr id="66" name="図 65"/>
              <p:cNvPicPr>
                <a:picLocks noChangeAspect="1"/>
              </p:cNvPicPr>
              <p:nvPr/>
            </p:nvPicPr>
            <p:blipFill>
              <a:blip r:embed="rId10"/>
              <a:stretch>
                <a:fillRect/>
              </a:stretch>
            </p:blipFill>
            <p:spPr>
              <a:xfrm>
                <a:off x="8959689" y="4158835"/>
                <a:ext cx="392972" cy="110565"/>
              </a:xfrm>
              <a:prstGeom prst="rect">
                <a:avLst/>
              </a:prstGeom>
            </p:spPr>
          </p:pic>
          <p:grpSp>
            <p:nvGrpSpPr>
              <p:cNvPr id="67" name="グループ化 66"/>
              <p:cNvGrpSpPr/>
              <p:nvPr/>
            </p:nvGrpSpPr>
            <p:grpSpPr>
              <a:xfrm>
                <a:off x="8542710" y="4246278"/>
                <a:ext cx="760947" cy="256835"/>
                <a:chOff x="1520285" y="5044205"/>
                <a:chExt cx="1487755" cy="481411"/>
              </a:xfrm>
            </p:grpSpPr>
            <p:sp>
              <p:nvSpPr>
                <p:cNvPr id="69" name="正方形/長方形 68"/>
                <p:cNvSpPr/>
                <p:nvPr/>
              </p:nvSpPr>
              <p:spPr>
                <a:xfrm>
                  <a:off x="1520285" y="5044205"/>
                  <a:ext cx="1487755" cy="481411"/>
                </a:xfrm>
                <a:prstGeom prst="rect">
                  <a:avLst/>
                </a:prstGeom>
                <a:solidFill>
                  <a:schemeClr val="bg1"/>
                </a:solidFill>
                <a:ln w="3175">
                  <a:solidFill>
                    <a:schemeClr val="tx1">
                      <a:lumMod val="50000"/>
                      <a:lumOff val="50000"/>
                    </a:schemeClr>
                  </a:solidFill>
                </a:ln>
                <a:effectLst>
                  <a:outerShdw blurRad="635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18000" rIns="91440" bIns="45720" numCol="1" spcCol="0" rtlCol="0" fromWordArt="0" anchor="t" anchorCtr="0" forceAA="0" compatLnSpc="1">
                  <a:prstTxWarp prst="textNoShape">
                    <a:avLst/>
                  </a:prstTxWarp>
                  <a:noAutofit/>
                </a:bodyPr>
                <a:lstStyle/>
                <a:p>
                  <a:r>
                    <a:rPr kumimoji="1" lang="ja-JP" altLang="en-US" sz="200" dirty="0" smtClean="0">
                      <a:solidFill>
                        <a:schemeClr val="bg1">
                          <a:lumMod val="50000"/>
                        </a:schemeClr>
                      </a:solidFill>
                    </a:rPr>
                    <a:t>決済エラー</a:t>
                  </a:r>
                  <a:endParaRPr kumimoji="1" lang="en-US" altLang="ja-JP" sz="200" dirty="0" smtClean="0">
                    <a:solidFill>
                      <a:schemeClr val="bg1">
                        <a:lumMod val="50000"/>
                      </a:schemeClr>
                    </a:solidFill>
                  </a:endParaRPr>
                </a:p>
                <a:p>
                  <a:endParaRPr kumimoji="1" lang="en-US" altLang="ja-JP" sz="300" dirty="0" smtClean="0">
                    <a:solidFill>
                      <a:schemeClr val="bg1">
                        <a:lumMod val="50000"/>
                      </a:schemeClr>
                    </a:solidFill>
                  </a:endParaRPr>
                </a:p>
                <a:p>
                  <a:r>
                    <a:rPr kumimoji="1" lang="ja-JP" altLang="en-US" sz="400" dirty="0" smtClean="0">
                      <a:solidFill>
                        <a:schemeClr val="bg1">
                          <a:lumMod val="50000"/>
                        </a:schemeClr>
                      </a:solidFill>
                    </a:rPr>
                    <a:t>　決済エラー</a:t>
                  </a:r>
                  <a:endParaRPr kumimoji="1" lang="en-US" altLang="ja-JP" sz="400" dirty="0" smtClean="0">
                    <a:solidFill>
                      <a:schemeClr val="bg1">
                        <a:lumMod val="50000"/>
                      </a:schemeClr>
                    </a:solidFill>
                  </a:endParaRPr>
                </a:p>
                <a:p>
                  <a:r>
                    <a:rPr kumimoji="1" lang="ja-JP" altLang="en-US" sz="200" dirty="0" smtClean="0">
                      <a:solidFill>
                        <a:schemeClr val="bg1">
                          <a:lumMod val="50000"/>
                        </a:schemeClr>
                      </a:solidFill>
                    </a:rPr>
                    <a:t>　　決済でエラーが発生しました。</a:t>
                  </a:r>
                  <a:endParaRPr kumimoji="1" lang="ja-JP" altLang="en-US" sz="200" dirty="0">
                    <a:solidFill>
                      <a:schemeClr val="bg1">
                        <a:lumMod val="50000"/>
                      </a:schemeClr>
                    </a:solidFill>
                  </a:endParaRPr>
                </a:p>
              </p:txBody>
            </p:sp>
            <p:sp>
              <p:nvSpPr>
                <p:cNvPr id="70" name="正方形/長方形 69"/>
                <p:cNvSpPr/>
                <p:nvPr/>
              </p:nvSpPr>
              <p:spPr>
                <a:xfrm>
                  <a:off x="2665360" y="5381600"/>
                  <a:ext cx="270672" cy="72008"/>
                </a:xfrm>
                <a:prstGeom prst="rect">
                  <a:avLst/>
                </a:prstGeom>
                <a:solidFill>
                  <a:schemeClr val="tx2">
                    <a:lumMod val="75000"/>
                    <a:lumOff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00" b="1" dirty="0" smtClean="0">
                      <a:solidFill>
                        <a:schemeClr val="bg1"/>
                      </a:solidFill>
                    </a:rPr>
                    <a:t>Close</a:t>
                  </a:r>
                  <a:endParaRPr lang="ja-JP" altLang="en-US" sz="300" b="1" dirty="0">
                    <a:solidFill>
                      <a:schemeClr val="bg1"/>
                    </a:solidFill>
                  </a:endParaRPr>
                </a:p>
              </p:txBody>
            </p:sp>
          </p:grpSp>
          <p:sp>
            <p:nvSpPr>
              <p:cNvPr id="68" name="正方形/長方形 67"/>
              <p:cNvSpPr/>
              <p:nvPr/>
            </p:nvSpPr>
            <p:spPr>
              <a:xfrm>
                <a:off x="9102909" y="4362995"/>
                <a:ext cx="182896" cy="14756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77" name="グループ化 76"/>
            <p:cNvGrpSpPr/>
            <p:nvPr/>
          </p:nvGrpSpPr>
          <p:grpSpPr>
            <a:xfrm>
              <a:off x="6002741" y="3923324"/>
              <a:ext cx="929587" cy="1544370"/>
              <a:chOff x="6453123" y="3614742"/>
              <a:chExt cx="929587" cy="1544370"/>
            </a:xfrm>
          </p:grpSpPr>
          <p:grpSp>
            <p:nvGrpSpPr>
              <p:cNvPr id="78" name="グループ化 77"/>
              <p:cNvGrpSpPr/>
              <p:nvPr/>
            </p:nvGrpSpPr>
            <p:grpSpPr>
              <a:xfrm>
                <a:off x="6453123" y="3614742"/>
                <a:ext cx="929587" cy="1544370"/>
                <a:chOff x="6002362" y="745634"/>
                <a:chExt cx="3261990" cy="5195513"/>
              </a:xfrm>
            </p:grpSpPr>
            <p:grpSp>
              <p:nvGrpSpPr>
                <p:cNvPr id="86" name="グループ化 85"/>
                <p:cNvGrpSpPr/>
                <p:nvPr/>
              </p:nvGrpSpPr>
              <p:grpSpPr>
                <a:xfrm>
                  <a:off x="6002362" y="745634"/>
                  <a:ext cx="3261990" cy="5195513"/>
                  <a:chOff x="6002362" y="745634"/>
                  <a:chExt cx="3261990" cy="5195513"/>
                </a:xfrm>
              </p:grpSpPr>
              <p:pic>
                <p:nvPicPr>
                  <p:cNvPr id="89" name="図 88"/>
                  <p:cNvPicPr>
                    <a:picLocks noChangeAspect="1"/>
                  </p:cNvPicPr>
                  <p:nvPr/>
                </p:nvPicPr>
                <p:blipFill rotWithShape="1">
                  <a:blip r:embed="rId6"/>
                  <a:srcRect l="49467" t="10830" r="20804" b="13412"/>
                  <a:stretch/>
                </p:blipFill>
                <p:spPr>
                  <a:xfrm>
                    <a:off x="6002362" y="745634"/>
                    <a:ext cx="3261990" cy="5195513"/>
                  </a:xfrm>
                  <a:prstGeom prst="rect">
                    <a:avLst/>
                  </a:prstGeom>
                  <a:ln>
                    <a:solidFill>
                      <a:schemeClr val="tx1">
                        <a:lumMod val="50000"/>
                        <a:lumOff val="50000"/>
                      </a:schemeClr>
                    </a:solidFill>
                  </a:ln>
                </p:spPr>
              </p:pic>
              <p:sp>
                <p:nvSpPr>
                  <p:cNvPr id="90" name="正方形/長方形 89"/>
                  <p:cNvSpPr/>
                  <p:nvPr/>
                </p:nvSpPr>
                <p:spPr>
                  <a:xfrm>
                    <a:off x="7556500" y="1828800"/>
                    <a:ext cx="1625600" cy="3238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1" name="正方形/長方形 90"/>
                  <p:cNvSpPr/>
                  <p:nvPr/>
                </p:nvSpPr>
                <p:spPr>
                  <a:xfrm>
                    <a:off x="6121400" y="2336800"/>
                    <a:ext cx="1625600" cy="2451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87" name="図 86"/>
                <p:cNvPicPr>
                  <a:picLocks noChangeAspect="1"/>
                </p:cNvPicPr>
                <p:nvPr/>
              </p:nvPicPr>
              <p:blipFill>
                <a:blip r:embed="rId7"/>
                <a:stretch>
                  <a:fillRect/>
                </a:stretch>
              </p:blipFill>
              <p:spPr>
                <a:xfrm>
                  <a:off x="7746017" y="1935229"/>
                  <a:ext cx="1107792" cy="412706"/>
                </a:xfrm>
                <a:prstGeom prst="rect">
                  <a:avLst/>
                </a:prstGeom>
              </p:spPr>
            </p:pic>
            <p:pic>
              <p:nvPicPr>
                <p:cNvPr id="88" name="図 87"/>
                <p:cNvPicPr>
                  <a:picLocks noChangeAspect="1"/>
                </p:cNvPicPr>
                <p:nvPr/>
              </p:nvPicPr>
              <p:blipFill>
                <a:blip r:embed="rId8"/>
                <a:stretch>
                  <a:fillRect/>
                </a:stretch>
              </p:blipFill>
              <p:spPr>
                <a:xfrm>
                  <a:off x="6298807" y="2552456"/>
                  <a:ext cx="1295793" cy="421766"/>
                </a:xfrm>
                <a:prstGeom prst="rect">
                  <a:avLst/>
                </a:prstGeom>
              </p:spPr>
            </p:pic>
          </p:grpSp>
          <p:pic>
            <p:nvPicPr>
              <p:cNvPr id="79" name="図 78"/>
              <p:cNvPicPr>
                <a:picLocks noChangeAspect="1"/>
              </p:cNvPicPr>
              <p:nvPr/>
            </p:nvPicPr>
            <p:blipFill>
              <a:blip r:embed="rId10"/>
              <a:stretch>
                <a:fillRect/>
              </a:stretch>
            </p:blipFill>
            <p:spPr>
              <a:xfrm>
                <a:off x="6934345" y="4170051"/>
                <a:ext cx="392972" cy="110565"/>
              </a:xfrm>
              <a:prstGeom prst="rect">
                <a:avLst/>
              </a:prstGeom>
            </p:spPr>
          </p:pic>
          <p:grpSp>
            <p:nvGrpSpPr>
              <p:cNvPr id="80" name="グループ化 79"/>
              <p:cNvGrpSpPr/>
              <p:nvPr/>
            </p:nvGrpSpPr>
            <p:grpSpPr>
              <a:xfrm>
                <a:off x="6506291" y="4245125"/>
                <a:ext cx="781994" cy="263939"/>
                <a:chOff x="1367885" y="4891805"/>
                <a:chExt cx="1487755" cy="481411"/>
              </a:xfrm>
            </p:grpSpPr>
            <p:sp>
              <p:nvSpPr>
                <p:cNvPr id="83" name="正方形/長方形 82"/>
                <p:cNvSpPr/>
                <p:nvPr/>
              </p:nvSpPr>
              <p:spPr>
                <a:xfrm>
                  <a:off x="1367885" y="4891805"/>
                  <a:ext cx="1487755" cy="481411"/>
                </a:xfrm>
                <a:prstGeom prst="rect">
                  <a:avLst/>
                </a:prstGeom>
                <a:solidFill>
                  <a:schemeClr val="bg1"/>
                </a:solidFill>
                <a:ln w="3175">
                  <a:solidFill>
                    <a:schemeClr val="tx1">
                      <a:lumMod val="50000"/>
                      <a:lumOff val="50000"/>
                    </a:schemeClr>
                  </a:solidFill>
                </a:ln>
                <a:effectLst>
                  <a:outerShdw blurRad="635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6000" tIns="18000" rIns="91440" bIns="45720" numCol="1" spcCol="0" rtlCol="0" fromWordArt="0" anchor="t" anchorCtr="0" forceAA="0" compatLnSpc="1">
                  <a:prstTxWarp prst="textNoShape">
                    <a:avLst/>
                  </a:prstTxWarp>
                  <a:noAutofit/>
                </a:bodyPr>
                <a:lstStyle/>
                <a:p>
                  <a:r>
                    <a:rPr kumimoji="1" lang="ja-JP" altLang="en-US" sz="200" dirty="0" smtClean="0">
                      <a:solidFill>
                        <a:schemeClr val="bg1">
                          <a:lumMod val="50000"/>
                        </a:schemeClr>
                      </a:solidFill>
                    </a:rPr>
                    <a:t>処理中</a:t>
                  </a:r>
                  <a:endParaRPr kumimoji="1" lang="en-US" altLang="ja-JP" sz="200" dirty="0" smtClean="0">
                    <a:solidFill>
                      <a:schemeClr val="bg1">
                        <a:lumMod val="50000"/>
                      </a:schemeClr>
                    </a:solidFill>
                  </a:endParaRPr>
                </a:p>
                <a:p>
                  <a:endParaRPr kumimoji="1" lang="en-US" altLang="ja-JP" sz="300" dirty="0" smtClean="0">
                    <a:solidFill>
                      <a:schemeClr val="bg1">
                        <a:lumMod val="50000"/>
                      </a:schemeClr>
                    </a:solidFill>
                  </a:endParaRPr>
                </a:p>
                <a:p>
                  <a:r>
                    <a:rPr kumimoji="1" lang="ja-JP" altLang="en-US" sz="400" dirty="0" smtClean="0">
                      <a:solidFill>
                        <a:schemeClr val="bg1">
                          <a:lumMod val="50000"/>
                        </a:schemeClr>
                      </a:solidFill>
                    </a:rPr>
                    <a:t>　処理中</a:t>
                  </a:r>
                  <a:endParaRPr kumimoji="1" lang="en-US" altLang="ja-JP" sz="400" dirty="0" smtClean="0">
                    <a:solidFill>
                      <a:schemeClr val="bg1">
                        <a:lumMod val="50000"/>
                      </a:schemeClr>
                    </a:solidFill>
                  </a:endParaRPr>
                </a:p>
                <a:p>
                  <a:r>
                    <a:rPr kumimoji="1" lang="ja-JP" altLang="en-US" sz="200" dirty="0" smtClean="0">
                      <a:solidFill>
                        <a:schemeClr val="bg1">
                          <a:lumMod val="50000"/>
                        </a:schemeClr>
                      </a:solidFill>
                    </a:rPr>
                    <a:t>　　決済処理中です。リトライするか、キャンセルして履歴から状態を確認してください。</a:t>
                  </a:r>
                  <a:endParaRPr kumimoji="1" lang="ja-JP" altLang="en-US" sz="200" dirty="0">
                    <a:solidFill>
                      <a:schemeClr val="bg1">
                        <a:lumMod val="50000"/>
                      </a:schemeClr>
                    </a:solidFill>
                  </a:endParaRPr>
                </a:p>
              </p:txBody>
            </p:sp>
            <p:sp>
              <p:nvSpPr>
                <p:cNvPr id="84" name="正方形/長方形 83"/>
                <p:cNvSpPr/>
                <p:nvPr/>
              </p:nvSpPr>
              <p:spPr>
                <a:xfrm>
                  <a:off x="2186662" y="5229200"/>
                  <a:ext cx="270673" cy="72009"/>
                </a:xfrm>
                <a:prstGeom prst="rect">
                  <a:avLst/>
                </a:prstGeom>
                <a:solidFill>
                  <a:schemeClr val="tx2">
                    <a:lumMod val="75000"/>
                    <a:lumOff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300" b="1" dirty="0" smtClean="0">
                      <a:solidFill>
                        <a:schemeClr val="bg1"/>
                      </a:solidFill>
                    </a:rPr>
                    <a:t>リトライ</a:t>
                  </a:r>
                </a:p>
              </p:txBody>
            </p:sp>
            <p:sp>
              <p:nvSpPr>
                <p:cNvPr id="85" name="正方形/長方形 84"/>
                <p:cNvSpPr/>
                <p:nvPr/>
              </p:nvSpPr>
              <p:spPr>
                <a:xfrm>
                  <a:off x="2512960" y="5229200"/>
                  <a:ext cx="270672" cy="72008"/>
                </a:xfrm>
                <a:prstGeom prst="rect">
                  <a:avLst/>
                </a:prstGeom>
                <a:solidFill>
                  <a:schemeClr val="bg1">
                    <a:lumMod val="6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kumimoji="1" lang="ja-JP" altLang="en-US" sz="300" b="1" dirty="0" smtClean="0">
                      <a:solidFill>
                        <a:schemeClr val="tx1"/>
                      </a:solidFill>
                    </a:rPr>
                    <a:t>キャンセル</a:t>
                  </a:r>
                </a:p>
              </p:txBody>
            </p:sp>
          </p:grpSp>
          <p:sp>
            <p:nvSpPr>
              <p:cNvPr id="81" name="正方形/長方形 80"/>
              <p:cNvSpPr/>
              <p:nvPr/>
            </p:nvSpPr>
            <p:spPr>
              <a:xfrm>
                <a:off x="6900214" y="4352592"/>
                <a:ext cx="197653" cy="17146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pic>
          <p:nvPicPr>
            <p:cNvPr id="93" name="図 92"/>
            <p:cNvPicPr>
              <a:picLocks noChangeAspect="1"/>
            </p:cNvPicPr>
            <p:nvPr/>
          </p:nvPicPr>
          <p:blipFill>
            <a:blip r:embed="rId11"/>
            <a:stretch>
              <a:fillRect/>
            </a:stretch>
          </p:blipFill>
          <p:spPr>
            <a:xfrm>
              <a:off x="3873510" y="2966453"/>
              <a:ext cx="457948" cy="124418"/>
            </a:xfrm>
            <a:prstGeom prst="rect">
              <a:avLst/>
            </a:prstGeom>
          </p:spPr>
        </p:pic>
        <p:pic>
          <p:nvPicPr>
            <p:cNvPr id="94" name="Picture 3" descr="アクセプタンスマーク"/>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3981166" y="2532639"/>
              <a:ext cx="257267" cy="25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7" descr="楽天ペイロゴ"/>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3290254" y="2983938"/>
              <a:ext cx="292150" cy="10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グループ化 95"/>
            <p:cNvGrpSpPr/>
            <p:nvPr/>
          </p:nvGrpSpPr>
          <p:grpSpPr>
            <a:xfrm>
              <a:off x="3124108" y="4763025"/>
              <a:ext cx="1673113" cy="1667139"/>
              <a:chOff x="-1045556" y="5067057"/>
              <a:chExt cx="1673113" cy="1667139"/>
            </a:xfrm>
          </p:grpSpPr>
          <p:pic>
            <p:nvPicPr>
              <p:cNvPr id="97" name="コンテンツ プレースホルダー 1"/>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3069647">
                <a:off x="-918399" y="5188239"/>
                <a:ext cx="1418800" cy="1673113"/>
              </a:xfrm>
              <a:prstGeom prst="rect">
                <a:avLst/>
              </a:prstGeom>
            </p:spPr>
          </p:pic>
          <p:sp>
            <p:nvSpPr>
              <p:cNvPr id="98" name="直角三角形 97"/>
              <p:cNvSpPr/>
              <p:nvPr/>
            </p:nvSpPr>
            <p:spPr>
              <a:xfrm rot="15605605">
                <a:off x="-1006751" y="5060105"/>
                <a:ext cx="606373" cy="620278"/>
              </a:xfrm>
              <a:prstGeom prst="rtTriangle">
                <a:avLst/>
              </a:prstGeom>
              <a:solidFill>
                <a:srgbClr val="FF00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99" name="円/楕円 65"/>
            <p:cNvSpPr/>
            <p:nvPr/>
          </p:nvSpPr>
          <p:spPr>
            <a:xfrm>
              <a:off x="2363445" y="4886201"/>
              <a:ext cx="1332039" cy="433781"/>
            </a:xfrm>
            <a:prstGeom prst="ellipse">
              <a:avLst/>
            </a:prstGeom>
            <a:noFill/>
            <a:ln w="19050">
              <a:solidFill>
                <a:srgbClr val="FF0000"/>
              </a:solidFill>
              <a:prstDash val="sysDot"/>
            </a:ln>
            <a:effectLst>
              <a:outerShdw blurRad="635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sz="300" dirty="0" smtClean="0">
                <a:solidFill>
                  <a:schemeClr val="bg1">
                    <a:lumMod val="50000"/>
                  </a:schemeClr>
                </a:solidFill>
              </a:endParaRPr>
            </a:p>
          </p:txBody>
        </p:sp>
      </p:grpSp>
      <p:sp>
        <p:nvSpPr>
          <p:cNvPr id="5" name="テキスト ボックス 4"/>
          <p:cNvSpPr txBox="1"/>
          <p:nvPr/>
        </p:nvSpPr>
        <p:spPr>
          <a:xfrm>
            <a:off x="2403312" y="2452958"/>
            <a:ext cx="2398413" cy="461665"/>
          </a:xfrm>
          <a:prstGeom prst="rect">
            <a:avLst/>
          </a:prstGeom>
          <a:solidFill>
            <a:srgbClr val="FFFFFF">
              <a:alpha val="69804"/>
            </a:srgbClr>
          </a:solidFill>
        </p:spPr>
        <p:txBody>
          <a:bodyPr wrap="none" rtlCol="0">
            <a:spAutoFit/>
          </a:bodyPr>
          <a:lstStyle/>
          <a:p>
            <a:pPr algn="ctr"/>
            <a:r>
              <a:rPr kumimoji="1" lang="ja-JP" altLang="en-US" sz="1200" b="1" dirty="0" smtClean="0">
                <a:solidFill>
                  <a:schemeClr val="accent1">
                    <a:lumMod val="50000"/>
                  </a:schemeClr>
                </a:solidFill>
              </a:rPr>
              <a:t>カメラ読取りする場合に</a:t>
            </a:r>
            <a:endParaRPr kumimoji="1" lang="en-US" altLang="ja-JP" sz="1200" b="1" dirty="0">
              <a:solidFill>
                <a:schemeClr val="accent1">
                  <a:lumMod val="50000"/>
                </a:schemeClr>
              </a:solidFill>
            </a:endParaRPr>
          </a:p>
          <a:p>
            <a:pPr algn="ctr"/>
            <a:r>
              <a:rPr kumimoji="1" lang="en-US" altLang="ja-JP" sz="1200" b="1" dirty="0" smtClean="0">
                <a:solidFill>
                  <a:schemeClr val="accent1">
                    <a:lumMod val="50000"/>
                  </a:schemeClr>
                </a:solidFill>
              </a:rPr>
              <a:t>Pay</a:t>
            </a:r>
            <a:r>
              <a:rPr kumimoji="1" lang="ja-JP" altLang="en-US" sz="1200" b="1" dirty="0" smtClean="0">
                <a:solidFill>
                  <a:schemeClr val="accent1">
                    <a:lumMod val="50000"/>
                  </a:schemeClr>
                </a:solidFill>
              </a:rPr>
              <a:t>選択は自動で読み込まれます。</a:t>
            </a:r>
            <a:endParaRPr kumimoji="1" lang="ja-JP" altLang="en-US" sz="1200" b="1" dirty="0">
              <a:solidFill>
                <a:schemeClr val="accent1">
                  <a:lumMod val="50000"/>
                </a:schemeClr>
              </a:solidFill>
            </a:endParaRPr>
          </a:p>
        </p:txBody>
      </p:sp>
    </p:spTree>
    <p:extLst>
      <p:ext uri="{BB962C8B-B14F-4D97-AF65-F5344CB8AC3E}">
        <p14:creationId xmlns:p14="http://schemas.microsoft.com/office/powerpoint/2010/main" val="258081670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機能要件（決済端末）：コード決済取引</a:t>
            </a:r>
            <a:r>
              <a:rPr lang="ja-JP" altLang="en-US" dirty="0" smtClean="0">
                <a:latin typeface="+mn-ea"/>
              </a:rPr>
              <a:t>（</a:t>
            </a:r>
            <a:r>
              <a:rPr lang="en-US" altLang="ja-JP" dirty="0" smtClean="0">
                <a:latin typeface="+mn-ea"/>
              </a:rPr>
              <a:t>3/5</a:t>
            </a:r>
            <a:r>
              <a:rPr lang="ja-JP" altLang="en-US" dirty="0">
                <a:latin typeface="+mn-ea"/>
              </a:rPr>
              <a:t>）</a:t>
            </a:r>
            <a:endParaRPr kumimoji="1" lang="ja-JP" altLang="en-US" dirty="0">
              <a:latin typeface="+mn-ea"/>
              <a:ea typeface="+mn-ea"/>
            </a:endParaRPr>
          </a:p>
        </p:txBody>
      </p:sp>
      <p:sp>
        <p:nvSpPr>
          <p:cNvPr id="6" name="正方形/長方形 5"/>
          <p:cNvSpPr/>
          <p:nvPr/>
        </p:nvSpPr>
        <p:spPr>
          <a:xfrm>
            <a:off x="7016978" y="-721411"/>
            <a:ext cx="2714362" cy="6754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mn-ea"/>
              </a:rPr>
              <a:t>追加✔</a:t>
            </a:r>
            <a:endParaRPr kumimoji="1" lang="ja-JP" altLang="en-US" sz="1200" dirty="0">
              <a:latin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お客様</a:t>
            </a:r>
            <a:r>
              <a:rPr lang="ja-JP" altLang="en-US" dirty="0" smtClean="0">
                <a:latin typeface="+mn-ea"/>
                <a:ea typeface="+mn-ea"/>
              </a:rPr>
              <a:t>がスマートフォンを利用したコード決済で</a:t>
            </a:r>
            <a:r>
              <a:rPr lang="ja-JP" altLang="en-US" dirty="0">
                <a:latin typeface="+mn-ea"/>
                <a:ea typeface="+mn-ea"/>
              </a:rPr>
              <a:t>商品やサービスを購入される場合</a:t>
            </a:r>
            <a:r>
              <a:rPr lang="ja-JP" altLang="en-US" dirty="0" smtClean="0">
                <a:latin typeface="+mn-ea"/>
                <a:ea typeface="+mn-ea"/>
              </a:rPr>
              <a:t>の端末</a:t>
            </a:r>
            <a:r>
              <a:rPr lang="ja-JP" altLang="en-US" dirty="0">
                <a:latin typeface="+mn-ea"/>
                <a:ea typeface="+mn-ea"/>
              </a:rPr>
              <a:t>操作</a:t>
            </a:r>
            <a:r>
              <a:rPr lang="ja-JP" altLang="en-US" dirty="0" smtClean="0">
                <a:latin typeface="+mn-ea"/>
                <a:ea typeface="+mn-ea"/>
              </a:rPr>
              <a:t>は以下のとおりです</a:t>
            </a:r>
            <a:r>
              <a:rPr lang="ja-JP" altLang="en-US" dirty="0">
                <a:latin typeface="+mn-ea"/>
                <a:ea typeface="+mn-ea"/>
              </a:rPr>
              <a:t>。</a:t>
            </a:r>
          </a:p>
        </p:txBody>
      </p:sp>
      <p:grpSp>
        <p:nvGrpSpPr>
          <p:cNvPr id="5" name="グループ化 4"/>
          <p:cNvGrpSpPr/>
          <p:nvPr/>
        </p:nvGrpSpPr>
        <p:grpSpPr>
          <a:xfrm>
            <a:off x="88432" y="2068238"/>
            <a:ext cx="9817568" cy="4171539"/>
            <a:chOff x="362899" y="1355833"/>
            <a:chExt cx="9817568" cy="4171539"/>
          </a:xfrm>
        </p:grpSpPr>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93038" y="1373291"/>
              <a:ext cx="1646718" cy="2927498"/>
            </a:xfrm>
            <a:prstGeom prst="rect">
              <a:avLst/>
            </a:prstGeom>
            <a:ln w="12700">
              <a:solidFill>
                <a:schemeClr val="tx1"/>
              </a:solidFill>
            </a:ln>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7374" y="1373291"/>
              <a:ext cx="1646718" cy="2927498"/>
            </a:xfrm>
            <a:prstGeom prst="rect">
              <a:avLst/>
            </a:prstGeom>
            <a:ln w="12700">
              <a:solidFill>
                <a:schemeClr val="tx1"/>
              </a:solidFill>
            </a:ln>
          </p:spPr>
        </p:pic>
        <p:sp>
          <p:nvSpPr>
            <p:cNvPr id="9" name="正方形/長方形 8"/>
            <p:cNvSpPr/>
            <p:nvPr/>
          </p:nvSpPr>
          <p:spPr>
            <a:xfrm>
              <a:off x="794808" y="4044257"/>
              <a:ext cx="401444" cy="25653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0" name="図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4935" y="1525312"/>
              <a:ext cx="1042657" cy="201213"/>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5768" y="1538620"/>
              <a:ext cx="783365" cy="151175"/>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4070" y="1397206"/>
              <a:ext cx="1375696" cy="68028"/>
            </a:xfrm>
            <a:prstGeom prst="rect">
              <a:avLst/>
            </a:prstGeom>
          </p:spPr>
        </p:pic>
        <p:pic>
          <p:nvPicPr>
            <p:cNvPr id="13" name="図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23042" y="1390567"/>
              <a:ext cx="1375696" cy="68028"/>
            </a:xfrm>
            <a:prstGeom prst="rect">
              <a:avLst/>
            </a:prstGeom>
          </p:spPr>
        </p:pic>
        <p:sp>
          <p:nvSpPr>
            <p:cNvPr id="14" name="正方形/長方形 13"/>
            <p:cNvSpPr/>
            <p:nvPr/>
          </p:nvSpPr>
          <p:spPr>
            <a:xfrm>
              <a:off x="4364945" y="1478424"/>
              <a:ext cx="262839" cy="24591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5" name="図 14"/>
            <p:cNvPicPr>
              <a:picLocks noChangeAspect="1"/>
            </p:cNvPicPr>
            <p:nvPr/>
          </p:nvPicPr>
          <p:blipFill rotWithShape="1">
            <a:blip r:embed="rId7"/>
            <a:srcRect l="38673" t="10541" r="31843" b="14300"/>
            <a:stretch/>
          </p:blipFill>
          <p:spPr>
            <a:xfrm>
              <a:off x="5472374" y="1355833"/>
              <a:ext cx="1848441" cy="2944956"/>
            </a:xfrm>
            <a:prstGeom prst="rect">
              <a:avLst/>
            </a:prstGeom>
            <a:ln>
              <a:solidFill>
                <a:schemeClr val="bg1">
                  <a:lumMod val="50000"/>
                </a:schemeClr>
              </a:solidFill>
            </a:ln>
          </p:spPr>
        </p:pic>
        <p:sp>
          <p:nvSpPr>
            <p:cNvPr id="16" name="正方形/長方形 15"/>
            <p:cNvSpPr/>
            <p:nvPr/>
          </p:nvSpPr>
          <p:spPr>
            <a:xfrm>
              <a:off x="5197198" y="4423999"/>
              <a:ext cx="2513642" cy="8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「伝票番号」 </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or </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「日付・日時」を入力し「検索」を押すと該当の取引が表示されます。</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p:cNvSpPr/>
            <p:nvPr/>
          </p:nvSpPr>
          <p:spPr>
            <a:xfrm>
              <a:off x="362899" y="4398599"/>
              <a:ext cx="1980096" cy="8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「履歴」を押します。</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a:xfrm>
              <a:off x="2890148" y="4411299"/>
              <a:ext cx="1980096" cy="8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右上の「　　　」を</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します。</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9" name="図 18"/>
            <p:cNvPicPr>
              <a:picLocks noChangeAspect="1"/>
            </p:cNvPicPr>
            <p:nvPr/>
          </p:nvPicPr>
          <p:blipFill rotWithShape="1">
            <a:blip r:embed="rId8" cstate="email">
              <a:extLst>
                <a:ext uri="{28A0092B-C50C-407E-A947-70E740481C1C}">
                  <a14:useLocalDpi xmlns:a14="http://schemas.microsoft.com/office/drawing/2010/main"/>
                </a:ext>
              </a:extLst>
            </a:blip>
            <a:srcRect l="56250" t="30000" r="41985" b="67176"/>
            <a:stretch/>
          </p:blipFill>
          <p:spPr>
            <a:xfrm>
              <a:off x="3500692" y="4434126"/>
              <a:ext cx="193675" cy="193675"/>
            </a:xfrm>
            <a:prstGeom prst="rect">
              <a:avLst/>
            </a:prstGeom>
          </p:spPr>
        </p:pic>
        <p:sp>
          <p:nvSpPr>
            <p:cNvPr id="20" name="線吹き出し 2 (枠付き) 19"/>
            <p:cNvSpPr/>
            <p:nvPr/>
          </p:nvSpPr>
          <p:spPr>
            <a:xfrm>
              <a:off x="1949281" y="4750818"/>
              <a:ext cx="3296496" cy="776554"/>
            </a:xfrm>
            <a:prstGeom prst="borderCallout2">
              <a:avLst>
                <a:gd name="adj1" fmla="val 17805"/>
                <a:gd name="adj2" fmla="val -2169"/>
                <a:gd name="adj3" fmla="val 18750"/>
                <a:gd name="adj4" fmla="val -16667"/>
                <a:gd name="adj5" fmla="val -117176"/>
                <a:gd name="adj6" fmla="val 29116"/>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solidFill>
                    <a:srgbClr val="FF0000"/>
                  </a:solidFill>
                  <a:latin typeface="Meiryo UI" pitchFamily="50" charset="-128"/>
                  <a:ea typeface="Meiryo UI" pitchFamily="50" charset="-128"/>
                  <a:cs typeface="Meiryo UI" pitchFamily="50" charset="-128"/>
                </a:rPr>
                <a:t>「履歴」では過去</a:t>
              </a:r>
              <a:r>
                <a:rPr lang="en-US" altLang="ja-JP" sz="1200" dirty="0">
                  <a:solidFill>
                    <a:srgbClr val="FF0000"/>
                  </a:solidFill>
                  <a:latin typeface="Meiryo UI" pitchFamily="50" charset="-128"/>
                  <a:ea typeface="Meiryo UI" pitchFamily="50" charset="-128"/>
                  <a:cs typeface="Meiryo UI" pitchFamily="50" charset="-128"/>
                </a:rPr>
                <a:t>90</a:t>
              </a:r>
              <a:r>
                <a:rPr lang="ja-JP" altLang="en-US" sz="1200" dirty="0">
                  <a:solidFill>
                    <a:srgbClr val="FF0000"/>
                  </a:solidFill>
                  <a:latin typeface="Meiryo UI" pitchFamily="50" charset="-128"/>
                  <a:ea typeface="Meiryo UI" pitchFamily="50" charset="-128"/>
                  <a:cs typeface="Meiryo UI" pitchFamily="50" charset="-128"/>
                </a:rPr>
                <a:t>日分の取引が確認できます。</a:t>
              </a:r>
              <a:endParaRPr lang="en-US" altLang="ja-JP" sz="1200" dirty="0">
                <a:solidFill>
                  <a:srgbClr val="FF0000"/>
                </a:solidFill>
                <a:latin typeface="Meiryo UI" pitchFamily="50" charset="-128"/>
                <a:ea typeface="Meiryo UI" pitchFamily="50" charset="-128"/>
                <a:cs typeface="Meiryo UI" pitchFamily="50" charset="-128"/>
              </a:endParaRPr>
            </a:p>
            <a:p>
              <a:r>
                <a:rPr lang="ja-JP" altLang="en-US" sz="1200" dirty="0">
                  <a:solidFill>
                    <a:srgbClr val="FF0000"/>
                  </a:solidFill>
                  <a:latin typeface="Meiryo UI" pitchFamily="50" charset="-128"/>
                  <a:ea typeface="Meiryo UI" pitchFamily="50" charset="-128"/>
                  <a:cs typeface="Meiryo UI" pitchFamily="50" charset="-128"/>
                </a:rPr>
                <a:t>取引日時の新しいものが上になります</a:t>
              </a:r>
              <a:r>
                <a:rPr lang="ja-JP" altLang="en-US" sz="1200" dirty="0" smtClean="0">
                  <a:solidFill>
                    <a:srgbClr val="FF0000"/>
                  </a:solidFill>
                  <a:latin typeface="Meiryo UI" pitchFamily="50" charset="-128"/>
                  <a:ea typeface="Meiryo UI" pitchFamily="50" charset="-128"/>
                  <a:cs typeface="Meiryo UI" pitchFamily="50" charset="-128"/>
                </a:rPr>
                <a:t>。</a:t>
              </a:r>
              <a:endParaRPr lang="en-US" altLang="ja-JP" sz="1200" dirty="0">
                <a:solidFill>
                  <a:srgbClr val="FF0000"/>
                </a:solidFill>
                <a:latin typeface="Meiryo UI" pitchFamily="50" charset="-128"/>
                <a:ea typeface="Meiryo UI" pitchFamily="50" charset="-128"/>
                <a:cs typeface="Meiryo UI" pitchFamily="50" charset="-128"/>
              </a:endParaRPr>
            </a:p>
          </p:txBody>
        </p:sp>
        <p:sp>
          <p:nvSpPr>
            <p:cNvPr id="21" name="線吹き出し 2 (枠付き) 20"/>
            <p:cNvSpPr/>
            <p:nvPr/>
          </p:nvSpPr>
          <p:spPr>
            <a:xfrm>
              <a:off x="7776689" y="1775720"/>
              <a:ext cx="2403778" cy="1673600"/>
            </a:xfrm>
            <a:prstGeom prst="borderCallout2">
              <a:avLst>
                <a:gd name="adj1" fmla="val 18750"/>
                <a:gd name="adj2" fmla="val -8333"/>
                <a:gd name="adj3" fmla="val 18750"/>
                <a:gd name="adj4" fmla="val -16667"/>
                <a:gd name="adj5" fmla="val 414"/>
                <a:gd name="adj6" fmla="val -31665"/>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伝票番号はペイメント事業者ごとに電子レシートへの表示の有無が異なっており、　表示されない事業者様もおります。</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表示がない場合には、日時での絞り込みをお願い致します。</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2" name="ホームベース 21"/>
          <p:cNvSpPr/>
          <p:nvPr/>
        </p:nvSpPr>
        <p:spPr>
          <a:xfrm>
            <a:off x="261482" y="1531644"/>
            <a:ext cx="1594616" cy="467704"/>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1</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取引履歴表示</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23" name="山形 22"/>
          <p:cNvSpPr/>
          <p:nvPr/>
        </p:nvSpPr>
        <p:spPr>
          <a:xfrm>
            <a:off x="5133625" y="1551224"/>
            <a:ext cx="1866087"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solidFill>
                  <a:schemeClr val="bg1"/>
                </a:solidFill>
                <a:latin typeface="Meiryo UI" pitchFamily="50" charset="-128"/>
                <a:ea typeface="Meiryo UI" pitchFamily="50" charset="-128"/>
                <a:cs typeface="Meiryo UI" pitchFamily="50" charset="-128"/>
              </a:rPr>
              <a:t>3</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元取引の</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ja-JP" altLang="en-US" sz="1400" dirty="0" smtClean="0">
                <a:solidFill>
                  <a:schemeClr val="bg1"/>
                </a:solidFill>
                <a:latin typeface="Meiryo UI" pitchFamily="50" charset="-128"/>
                <a:ea typeface="Meiryo UI" pitchFamily="50" charset="-128"/>
                <a:cs typeface="Meiryo UI" pitchFamily="50" charset="-128"/>
              </a:rPr>
              <a:t>取引</a:t>
            </a:r>
            <a:r>
              <a:rPr lang="ja-JP" altLang="en-US" sz="1400" dirty="0">
                <a:solidFill>
                  <a:schemeClr val="bg1"/>
                </a:solidFill>
                <a:latin typeface="Meiryo UI" pitchFamily="50" charset="-128"/>
                <a:ea typeface="Meiryo UI" pitchFamily="50" charset="-128"/>
                <a:cs typeface="Meiryo UI" pitchFamily="50" charset="-128"/>
              </a:rPr>
              <a:t>検索</a:t>
            </a:r>
            <a:endParaRPr lang="en-US" altLang="ja-JP" sz="1400" dirty="0" smtClean="0">
              <a:solidFill>
                <a:schemeClr val="bg1"/>
              </a:solidFill>
              <a:latin typeface="Meiryo UI" pitchFamily="50" charset="-128"/>
              <a:ea typeface="Meiryo UI" pitchFamily="50" charset="-128"/>
              <a:cs typeface="Meiryo UI" pitchFamily="50" charset="-128"/>
            </a:endParaRPr>
          </a:p>
        </p:txBody>
      </p:sp>
      <p:sp>
        <p:nvSpPr>
          <p:cNvPr id="24" name="山形 23"/>
          <p:cNvSpPr/>
          <p:nvPr/>
        </p:nvSpPr>
        <p:spPr>
          <a:xfrm>
            <a:off x="2537483" y="1531644"/>
            <a:ext cx="1877206"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2</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元取引の特定</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1553321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機能要件（決済端末）：コード決済取引</a:t>
            </a:r>
            <a:r>
              <a:rPr lang="ja-JP" altLang="en-US" dirty="0" smtClean="0">
                <a:latin typeface="+mn-ea"/>
              </a:rPr>
              <a:t>（</a:t>
            </a:r>
            <a:r>
              <a:rPr lang="en-US" altLang="ja-JP" dirty="0" smtClean="0">
                <a:latin typeface="+mn-ea"/>
              </a:rPr>
              <a:t>4/5</a:t>
            </a:r>
            <a:r>
              <a:rPr lang="ja-JP" altLang="en-US" dirty="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返品の期限は元取引の取引日から</a:t>
            </a:r>
            <a:r>
              <a:rPr lang="en-US" altLang="ja-JP" dirty="0">
                <a:latin typeface="+mn-ea"/>
                <a:ea typeface="+mn-ea"/>
              </a:rPr>
              <a:t>90</a:t>
            </a:r>
            <a:r>
              <a:rPr lang="ja-JP" altLang="en-US" dirty="0">
                <a:latin typeface="+mn-ea"/>
                <a:ea typeface="+mn-ea"/>
              </a:rPr>
              <a:t>日です。返品可否は決済種別により異なります。</a:t>
            </a:r>
          </a:p>
          <a:p>
            <a:endParaRPr lang="ja-JP" altLang="en-US" dirty="0">
              <a:latin typeface="+mn-ea"/>
              <a:ea typeface="+mn-ea"/>
            </a:endParaRPr>
          </a:p>
        </p:txBody>
      </p:sp>
      <p:sp>
        <p:nvSpPr>
          <p:cNvPr id="7" name="ホームベース 6"/>
          <p:cNvSpPr/>
          <p:nvPr/>
        </p:nvSpPr>
        <p:spPr>
          <a:xfrm>
            <a:off x="261482" y="1296425"/>
            <a:ext cx="1594616" cy="467704"/>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1</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取引履歴表示</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8" name="山形 7"/>
          <p:cNvSpPr/>
          <p:nvPr/>
        </p:nvSpPr>
        <p:spPr>
          <a:xfrm>
            <a:off x="3975205" y="1309897"/>
            <a:ext cx="1866087"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solidFill>
                  <a:schemeClr val="bg1"/>
                </a:solidFill>
                <a:latin typeface="Meiryo UI" pitchFamily="50" charset="-128"/>
                <a:ea typeface="Meiryo UI" pitchFamily="50" charset="-128"/>
                <a:cs typeface="Meiryo UI" pitchFamily="50" charset="-128"/>
              </a:rPr>
              <a:t>3</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元取引の</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ja-JP" altLang="en-US" sz="1400" dirty="0" smtClean="0">
                <a:solidFill>
                  <a:schemeClr val="bg1"/>
                </a:solidFill>
                <a:latin typeface="Meiryo UI" pitchFamily="50" charset="-128"/>
                <a:ea typeface="Meiryo UI" pitchFamily="50" charset="-128"/>
                <a:cs typeface="Meiryo UI" pitchFamily="50" charset="-128"/>
              </a:rPr>
              <a:t>取引明細表示</a:t>
            </a:r>
            <a:endParaRPr lang="en-US" altLang="ja-JP" sz="1400" dirty="0" smtClean="0">
              <a:solidFill>
                <a:schemeClr val="bg1"/>
              </a:solidFill>
              <a:latin typeface="Meiryo UI" pitchFamily="50" charset="-128"/>
              <a:ea typeface="Meiryo UI" pitchFamily="50" charset="-128"/>
              <a:cs typeface="Meiryo UI" pitchFamily="50" charset="-128"/>
            </a:endParaRPr>
          </a:p>
        </p:txBody>
      </p:sp>
      <p:sp>
        <p:nvSpPr>
          <p:cNvPr id="9" name="山形 8"/>
          <p:cNvSpPr/>
          <p:nvPr/>
        </p:nvSpPr>
        <p:spPr>
          <a:xfrm>
            <a:off x="7755366" y="1310046"/>
            <a:ext cx="1874093"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5.</a:t>
            </a:r>
            <a:r>
              <a:rPr kumimoji="1" lang="ja-JP" altLang="en-US" sz="1400" dirty="0" smtClean="0">
                <a:solidFill>
                  <a:schemeClr val="bg1"/>
                </a:solidFill>
                <a:latin typeface="Meiryo UI" pitchFamily="50" charset="-128"/>
                <a:ea typeface="Meiryo UI" pitchFamily="50" charset="-128"/>
                <a:cs typeface="Meiryo UI" pitchFamily="50" charset="-128"/>
              </a:rPr>
              <a:t>返品完了の</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kumimoji="1" lang="ja-JP" altLang="en-US" sz="1400" dirty="0" smtClean="0">
                <a:solidFill>
                  <a:schemeClr val="bg1"/>
                </a:solidFill>
                <a:latin typeface="Meiryo UI" pitchFamily="50" charset="-128"/>
                <a:ea typeface="Meiryo UI" pitchFamily="50" charset="-128"/>
                <a:cs typeface="Meiryo UI" pitchFamily="50" charset="-128"/>
              </a:rPr>
              <a:t>確認</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完了</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10" name="山形 9"/>
          <p:cNvSpPr/>
          <p:nvPr/>
        </p:nvSpPr>
        <p:spPr>
          <a:xfrm>
            <a:off x="2017724" y="1314434"/>
            <a:ext cx="1861925"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2</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元取引の特定</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24" y="1867341"/>
            <a:ext cx="1288901" cy="2431979"/>
          </a:xfrm>
          <a:prstGeom prst="rect">
            <a:avLst/>
          </a:prstGeom>
          <a:ln w="12700">
            <a:solidFill>
              <a:schemeClr val="tx1"/>
            </a:solidFill>
          </a:ln>
        </p:spPr>
      </p:pic>
      <p:sp>
        <p:nvSpPr>
          <p:cNvPr id="12" name="正方形/長方形 11"/>
          <p:cNvSpPr/>
          <p:nvPr/>
        </p:nvSpPr>
        <p:spPr>
          <a:xfrm>
            <a:off x="170545" y="4390786"/>
            <a:ext cx="1505763" cy="566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取引履歴から返品する場合、「履歴」</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を押します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p:cNvSpPr/>
          <p:nvPr/>
        </p:nvSpPr>
        <p:spPr>
          <a:xfrm>
            <a:off x="554928" y="4069577"/>
            <a:ext cx="314214" cy="21311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2042193" y="4390786"/>
            <a:ext cx="1440296" cy="753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取引履歴が表示され、該当取引</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押</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します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と、履歴詳細が表示されます。</a:t>
            </a:r>
          </a:p>
          <a:p>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p:cNvSpPr/>
          <p:nvPr/>
        </p:nvSpPr>
        <p:spPr>
          <a:xfrm>
            <a:off x="4145976" y="4390786"/>
            <a:ext cx="1550077" cy="566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対象取引であることが確認できたら</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「返品する」</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を押</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し</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34" y="2003050"/>
            <a:ext cx="816097" cy="167155"/>
          </a:xfrm>
          <a:prstGeom prst="rect">
            <a:avLst/>
          </a:prstGeom>
        </p:spPr>
      </p:pic>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70" y="1896627"/>
            <a:ext cx="1076769" cy="56514"/>
          </a:xfrm>
          <a:prstGeom prst="rect">
            <a:avLst/>
          </a:prstGeom>
        </p:spPr>
      </p:pic>
      <p:sp>
        <p:nvSpPr>
          <p:cNvPr id="18" name="正方形/長方形 17"/>
          <p:cNvSpPr/>
          <p:nvPr/>
        </p:nvSpPr>
        <p:spPr>
          <a:xfrm>
            <a:off x="5936374" y="4390786"/>
            <a:ext cx="1561075" cy="566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返品金額を確認し、問題ない場合、「</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返品する」を押します</a:t>
            </a: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9" name="正方形/長方形 18"/>
          <p:cNvSpPr/>
          <p:nvPr/>
        </p:nvSpPr>
        <p:spPr>
          <a:xfrm>
            <a:off x="7760016" y="4390786"/>
            <a:ext cx="1589524" cy="753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画面をスクロールし、状態が「返品済み」となっていることをご確認いただき、右上の「</a:t>
            </a:r>
            <a:r>
              <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」を押していただくと、最初の画面に戻ります。</a:t>
            </a:r>
            <a:endPar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endParaRPr lang="ja-JP" altLang="en-US" sz="11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山形 19"/>
          <p:cNvSpPr/>
          <p:nvPr/>
        </p:nvSpPr>
        <p:spPr>
          <a:xfrm>
            <a:off x="5936848" y="1316998"/>
            <a:ext cx="1753939" cy="467704"/>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4.</a:t>
            </a:r>
            <a:r>
              <a:rPr kumimoji="1" lang="ja-JP" altLang="en-US" sz="1400" dirty="0" smtClean="0">
                <a:solidFill>
                  <a:schemeClr val="bg1"/>
                </a:solidFill>
                <a:latin typeface="Meiryo UI" pitchFamily="50" charset="-128"/>
                <a:ea typeface="Meiryo UI" pitchFamily="50" charset="-128"/>
                <a:cs typeface="Meiryo UI" pitchFamily="50" charset="-128"/>
              </a:rPr>
              <a:t>返品金額の</a:t>
            </a:r>
            <a:endParaRPr kumimoji="1" lang="en-US" altLang="ja-JP" sz="1400" dirty="0" smtClean="0">
              <a:solidFill>
                <a:schemeClr val="bg1"/>
              </a:solidFill>
              <a:latin typeface="Meiryo UI" pitchFamily="50" charset="-128"/>
              <a:ea typeface="Meiryo UI" pitchFamily="50" charset="-128"/>
              <a:cs typeface="Meiryo UI" pitchFamily="50" charset="-128"/>
            </a:endParaRPr>
          </a:p>
          <a:p>
            <a:pPr algn="ctr"/>
            <a:r>
              <a:rPr lang="ja-JP" altLang="en-US" sz="1400" dirty="0">
                <a:solidFill>
                  <a:schemeClr val="bg1"/>
                </a:solidFill>
                <a:latin typeface="Meiryo UI" pitchFamily="50" charset="-128"/>
                <a:ea typeface="Meiryo UI" pitchFamily="50" charset="-128"/>
                <a:cs typeface="Meiryo UI" pitchFamily="50" charset="-128"/>
              </a:rPr>
              <a:t>確認</a:t>
            </a:r>
            <a:endParaRPr lang="en-US" altLang="ja-JP" sz="1400" dirty="0" smtClean="0">
              <a:solidFill>
                <a:schemeClr val="bg1"/>
              </a:solidFill>
              <a:latin typeface="Meiryo UI" pitchFamily="50" charset="-128"/>
              <a:ea typeface="Meiryo UI" pitchFamily="50" charset="-128"/>
              <a:cs typeface="Meiryo UI" pitchFamily="50" charset="-128"/>
            </a:endParaRPr>
          </a:p>
        </p:txBody>
      </p:sp>
      <p:sp>
        <p:nvSpPr>
          <p:cNvPr id="21" name="テキスト ボックス 20"/>
          <p:cNvSpPr txBox="1"/>
          <p:nvPr/>
        </p:nvSpPr>
        <p:spPr>
          <a:xfrm>
            <a:off x="1214468" y="5190534"/>
            <a:ext cx="4994653" cy="1248360"/>
          </a:xfrm>
          <a:prstGeom prst="rect">
            <a:avLst/>
          </a:prstGeom>
          <a:noFill/>
          <a:ln>
            <a:solidFill>
              <a:schemeClr val="tx1"/>
            </a:solidFill>
          </a:ln>
        </p:spPr>
        <p:txBody>
          <a:bodyPr wrap="none" lIns="108000" tIns="46800" rIns="108000" bIns="46800" rtlCol="0">
            <a:noAutofit/>
          </a:bodyPr>
          <a:lstStyle/>
          <a:p>
            <a:r>
              <a:rPr lang="en-US" altLang="ja-JP" sz="1400" b="1" dirty="0" smtClean="0">
                <a:latin typeface="Meiryo UI" pitchFamily="50" charset="-128"/>
                <a:ea typeface="Meiryo UI" pitchFamily="50" charset="-128"/>
                <a:cs typeface="Meiryo UI" pitchFamily="50" charset="-128"/>
              </a:rPr>
              <a:t>【</a:t>
            </a:r>
            <a:r>
              <a:rPr lang="ja-JP" altLang="en-US" sz="1400" b="1" dirty="0" smtClean="0">
                <a:latin typeface="Meiryo UI" pitchFamily="50" charset="-128"/>
                <a:ea typeface="Meiryo UI" pitchFamily="50" charset="-128"/>
                <a:cs typeface="Meiryo UI" pitchFamily="50" charset="-128"/>
              </a:rPr>
              <a:t>元取引の特定が難しい場合</a:t>
            </a:r>
            <a:r>
              <a:rPr lang="en-US" altLang="ja-JP" sz="1400" b="1" dirty="0" smtClean="0">
                <a:latin typeface="Meiryo UI" pitchFamily="50" charset="-128"/>
                <a:ea typeface="Meiryo UI" pitchFamily="50" charset="-128"/>
                <a:cs typeface="Meiryo UI" pitchFamily="50" charset="-128"/>
              </a:rPr>
              <a:t>】</a:t>
            </a:r>
          </a:p>
          <a:p>
            <a:endParaRPr lang="en-US" altLang="ja-JP" sz="1400" b="1" dirty="0" smtClean="0">
              <a:latin typeface="Meiryo UI" pitchFamily="50" charset="-128"/>
              <a:ea typeface="Meiryo UI" pitchFamily="50" charset="-128"/>
              <a:cs typeface="Meiryo UI" pitchFamily="50" charset="-128"/>
            </a:endParaRPr>
          </a:p>
          <a:p>
            <a:endParaRPr lang="en-US" altLang="ja-JP" sz="1400" dirty="0" smtClean="0">
              <a:latin typeface="Meiryo UI" pitchFamily="50" charset="-128"/>
              <a:ea typeface="Meiryo UI" pitchFamily="50" charset="-128"/>
              <a:cs typeface="Meiryo UI" pitchFamily="50" charset="-128"/>
            </a:endParaRPr>
          </a:p>
        </p:txBody>
      </p:sp>
      <p:pic>
        <p:nvPicPr>
          <p:cNvPr id="22" name="図 21"/>
          <p:cNvPicPr/>
          <p:nvPr/>
        </p:nvPicPr>
        <p:blipFill>
          <a:blip r:embed="rId5">
            <a:extLst>
              <a:ext uri="{28A0092B-C50C-407E-A947-70E740481C1C}">
                <a14:useLocalDpi xmlns:a14="http://schemas.microsoft.com/office/drawing/2010/main" val="0"/>
              </a:ext>
            </a:extLst>
          </a:blip>
          <a:srcRect/>
          <a:stretch>
            <a:fillRect/>
          </a:stretch>
        </p:blipFill>
        <p:spPr bwMode="auto">
          <a:xfrm>
            <a:off x="5331783" y="5374353"/>
            <a:ext cx="551700" cy="964558"/>
          </a:xfrm>
          <a:prstGeom prst="rect">
            <a:avLst/>
          </a:prstGeom>
          <a:ln>
            <a:solidFill>
              <a:schemeClr val="tx1"/>
            </a:solidFill>
          </a:ln>
          <a:effectLst/>
        </p:spPr>
      </p:pic>
      <p:sp>
        <p:nvSpPr>
          <p:cNvPr id="23" name="テキスト ボックス 22"/>
          <p:cNvSpPr txBox="1"/>
          <p:nvPr/>
        </p:nvSpPr>
        <p:spPr>
          <a:xfrm>
            <a:off x="4356756" y="5143459"/>
            <a:ext cx="944600" cy="233786"/>
          </a:xfrm>
          <a:prstGeom prst="rect">
            <a:avLst/>
          </a:prstGeom>
          <a:noFill/>
        </p:spPr>
        <p:txBody>
          <a:bodyPr wrap="none" lIns="108000" tIns="46800" rIns="108000" bIns="46800" rtlCol="0">
            <a:spAutoFit/>
          </a:bodyPr>
          <a:lstStyle/>
          <a:p>
            <a:pPr defTabSz="957644">
              <a:lnSpc>
                <a:spcPct val="120000"/>
              </a:lnSpc>
            </a:pPr>
            <a:r>
              <a:rPr kumimoji="1" lang="en-US" altLang="ja-JP" sz="800" b="0" i="0" dirty="0" err="1" smtClean="0">
                <a:latin typeface="Meiryo UI" panose="020B0604030504040204" pitchFamily="50" charset="-128"/>
                <a:ea typeface="Meiryo UI" panose="020B0604030504040204" pitchFamily="50" charset="-128"/>
                <a:cs typeface="Meiryo UI" panose="020B0604030504040204" pitchFamily="50" charset="-128"/>
              </a:rPr>
              <a:t>Alipay</a:t>
            </a:r>
            <a:r>
              <a:rPr kumimoji="1" lang="ja-JP" altLang="en-US" sz="800" b="0" i="0" dirty="0" smtClean="0">
                <a:latin typeface="Meiryo UI" panose="020B0604030504040204" pitchFamily="50" charset="-128"/>
                <a:ea typeface="Meiryo UI" panose="020B0604030504040204" pitchFamily="50" charset="-128"/>
                <a:cs typeface="Meiryo UI" panose="020B0604030504040204" pitchFamily="50" charset="-128"/>
              </a:rPr>
              <a:t>電子</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レシート</a:t>
            </a:r>
            <a:endParaRPr kumimoji="1" lang="en-US" altLang="ja-JP" sz="800" b="0" i="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5181720" y="5141035"/>
            <a:ext cx="1029139" cy="233786"/>
          </a:xfrm>
          <a:prstGeom prst="rect">
            <a:avLst/>
          </a:prstGeom>
          <a:noFill/>
        </p:spPr>
        <p:txBody>
          <a:bodyPr wrap="none" lIns="108000" tIns="46800" rIns="108000" bIns="46800" rtlCol="0">
            <a:spAutoFit/>
          </a:bodyPr>
          <a:lstStyle/>
          <a:p>
            <a:pPr defTabSz="957644">
              <a:lnSpc>
                <a:spcPct val="120000"/>
              </a:lnSpc>
            </a:pPr>
            <a:r>
              <a:rPr kumimoji="1" lang="en-US" altLang="ja-JP" sz="800" b="0" i="0" dirty="0" smtClean="0">
                <a:latin typeface="Meiryo UI" panose="020B0604030504040204" pitchFamily="50" charset="-128"/>
                <a:ea typeface="Meiryo UI" panose="020B0604030504040204" pitchFamily="50" charset="-128"/>
                <a:cs typeface="Meiryo UI" panose="020B0604030504040204" pitchFamily="50" charset="-128"/>
              </a:rPr>
              <a:t>WeChat</a:t>
            </a:r>
            <a:r>
              <a:rPr kumimoji="1" lang="ja-JP" altLang="en-US" sz="800" b="0" i="0" dirty="0" smtClean="0">
                <a:latin typeface="Meiryo UI" panose="020B0604030504040204" pitchFamily="50" charset="-128"/>
                <a:ea typeface="Meiryo UI" panose="020B0604030504040204" pitchFamily="50" charset="-128"/>
                <a:cs typeface="Meiryo UI" panose="020B0604030504040204" pitchFamily="50" charset="-128"/>
              </a:rPr>
              <a:t>電子レシート</a:t>
            </a:r>
            <a:endParaRPr kumimoji="1" lang="en-US" altLang="ja-JP" sz="800" b="0" i="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1288416" y="5510433"/>
            <a:ext cx="2830884" cy="534009"/>
          </a:xfrm>
          <a:prstGeom prst="rect">
            <a:avLst/>
          </a:prstGeom>
          <a:noFill/>
        </p:spPr>
        <p:txBody>
          <a:bodyPr wrap="square" rtlCol="0">
            <a:noAutofit/>
          </a:bodyPr>
          <a:lstStyle/>
          <a:p>
            <a:r>
              <a:rPr kumimoji="1" lang="ja-JP" altLang="en-US" sz="1100" dirty="0" smtClean="0">
                <a:solidFill>
                  <a:srgbClr val="000000"/>
                </a:solidFill>
                <a:latin typeface="Meiryo UI" panose="020B0604030504040204" pitchFamily="50" charset="-128"/>
                <a:ea typeface="Meiryo UI" panose="020B0604030504040204" pitchFamily="50" charset="-128"/>
              </a:rPr>
              <a:t>同一時間同一金額の取引が続いているなど</a:t>
            </a:r>
            <a:endParaRPr kumimoji="1" lang="en-US" altLang="ja-JP" sz="1100" dirty="0" smtClean="0">
              <a:solidFill>
                <a:srgbClr val="000000"/>
              </a:solidFill>
              <a:latin typeface="Meiryo UI" panose="020B0604030504040204" pitchFamily="50" charset="-128"/>
              <a:ea typeface="Meiryo UI" panose="020B0604030504040204" pitchFamily="50" charset="-128"/>
            </a:endParaRPr>
          </a:p>
          <a:p>
            <a:r>
              <a:rPr kumimoji="1" lang="ja-JP" altLang="en-US" sz="1100" dirty="0" smtClean="0">
                <a:solidFill>
                  <a:srgbClr val="000000"/>
                </a:solidFill>
                <a:latin typeface="Meiryo UI" panose="020B0604030504040204" pitchFamily="50" charset="-128"/>
                <a:ea typeface="Meiryo UI" panose="020B0604030504040204" pitchFamily="50" charset="-128"/>
              </a:rPr>
              <a:t>元取引の特定が難しい</a:t>
            </a:r>
            <a:r>
              <a:rPr lang="ja-JP" altLang="en-US" sz="1100" dirty="0" smtClean="0">
                <a:solidFill>
                  <a:srgbClr val="000000"/>
                </a:solidFill>
                <a:latin typeface="Meiryo UI" panose="020B0604030504040204" pitchFamily="50" charset="-128"/>
                <a:ea typeface="Meiryo UI" panose="020B0604030504040204" pitchFamily="50" charset="-128"/>
              </a:rPr>
              <a:t>場合は、</a:t>
            </a:r>
            <a:endParaRPr lang="en-US" altLang="ja-JP" sz="1100" dirty="0" smtClean="0">
              <a:solidFill>
                <a:srgbClr val="000000"/>
              </a:solidFill>
              <a:latin typeface="Meiryo UI" panose="020B0604030504040204" pitchFamily="50" charset="-128"/>
              <a:ea typeface="Meiryo UI" panose="020B0604030504040204" pitchFamily="50" charset="-128"/>
            </a:endParaRPr>
          </a:p>
          <a:p>
            <a:r>
              <a:rPr lang="ja-JP" altLang="en-US" sz="1100" dirty="0" smtClean="0">
                <a:solidFill>
                  <a:srgbClr val="000000"/>
                </a:solidFill>
                <a:latin typeface="Meiryo UI" panose="020B0604030504040204" pitchFamily="50" charset="-128"/>
                <a:ea typeface="Meiryo UI" panose="020B0604030504040204" pitchFamily="50" charset="-128"/>
              </a:rPr>
              <a:t>お客様の</a:t>
            </a:r>
            <a:r>
              <a:rPr lang="ja-JP" altLang="en-US" sz="1100" dirty="0" smtClean="0">
                <a:solidFill>
                  <a:srgbClr val="FF0000"/>
                </a:solidFill>
                <a:latin typeface="Meiryo UI" panose="020B0604030504040204" pitchFamily="50" charset="-128"/>
                <a:ea typeface="Meiryo UI" panose="020B0604030504040204" pitchFamily="50" charset="-128"/>
              </a:rPr>
              <a:t>電子レシートのバーコードの下に記載の番号と決済端末に表示の返品処理番号が同一</a:t>
            </a:r>
            <a:r>
              <a:rPr lang="ja-JP" altLang="en-US" sz="1100" dirty="0" smtClean="0">
                <a:solidFill>
                  <a:srgbClr val="000000"/>
                </a:solidFill>
                <a:latin typeface="Meiryo UI" panose="020B0604030504040204" pitchFamily="50" charset="-128"/>
                <a:ea typeface="Meiryo UI" panose="020B0604030504040204" pitchFamily="50" charset="-128"/>
              </a:rPr>
              <a:t>であることを確認してください。</a:t>
            </a:r>
            <a:endParaRPr kumimoji="1" lang="ja-JP" altLang="en-US" sz="1100" dirty="0">
              <a:solidFill>
                <a:srgbClr val="000000"/>
              </a:solidFill>
              <a:latin typeface="Meiryo UI" panose="020B0604030504040204" pitchFamily="50" charset="-128"/>
              <a:ea typeface="Meiryo UI" panose="020B0604030504040204" pitchFamily="50" charset="-128"/>
            </a:endParaRPr>
          </a:p>
        </p:txBody>
      </p:sp>
      <p:pic>
        <p:nvPicPr>
          <p:cNvPr id="26" name="図 25"/>
          <p:cNvPicPr/>
          <p:nvPr/>
        </p:nvPicPr>
        <p:blipFill>
          <a:blip r:embed="rId6">
            <a:extLst>
              <a:ext uri="{28A0092B-C50C-407E-A947-70E740481C1C}">
                <a14:useLocalDpi xmlns:a14="http://schemas.microsoft.com/office/drawing/2010/main" val="0"/>
              </a:ext>
            </a:extLst>
          </a:blip>
          <a:stretch>
            <a:fillRect/>
          </a:stretch>
        </p:blipFill>
        <p:spPr>
          <a:xfrm>
            <a:off x="4426799" y="5374353"/>
            <a:ext cx="578449" cy="977143"/>
          </a:xfrm>
          <a:prstGeom prst="rect">
            <a:avLst/>
          </a:prstGeom>
          <a:ln>
            <a:solidFill>
              <a:schemeClr val="tx1"/>
            </a:solidFill>
          </a:ln>
          <a:effectLst/>
        </p:spPr>
      </p:pic>
      <p:sp>
        <p:nvSpPr>
          <p:cNvPr id="27" name="角丸四角形 26"/>
          <p:cNvSpPr/>
          <p:nvPr/>
        </p:nvSpPr>
        <p:spPr>
          <a:xfrm>
            <a:off x="5359681" y="6207373"/>
            <a:ext cx="523802" cy="114634"/>
          </a:xfrm>
          <a:prstGeom prst="round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schemeClr val="tx1"/>
              </a:solidFill>
            </a:endParaRPr>
          </a:p>
        </p:txBody>
      </p:sp>
      <p:sp>
        <p:nvSpPr>
          <p:cNvPr id="28" name="角丸四角形 27"/>
          <p:cNvSpPr/>
          <p:nvPr/>
        </p:nvSpPr>
        <p:spPr>
          <a:xfrm>
            <a:off x="4463373" y="6207373"/>
            <a:ext cx="523802" cy="114634"/>
          </a:xfrm>
          <a:prstGeom prst="round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schemeClr val="tx1"/>
              </a:solidFill>
            </a:endParaRPr>
          </a:p>
        </p:txBody>
      </p:sp>
      <p:grpSp>
        <p:nvGrpSpPr>
          <p:cNvPr id="29" name="グループ化 28"/>
          <p:cNvGrpSpPr/>
          <p:nvPr/>
        </p:nvGrpSpPr>
        <p:grpSpPr>
          <a:xfrm>
            <a:off x="2052972" y="1880206"/>
            <a:ext cx="1461130" cy="2441662"/>
            <a:chOff x="3933306" y="990599"/>
            <a:chExt cx="2984495" cy="4699001"/>
          </a:xfrm>
        </p:grpSpPr>
        <p:pic>
          <p:nvPicPr>
            <p:cNvPr id="30" name="図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933306" y="990599"/>
              <a:ext cx="2984495" cy="4699001"/>
            </a:xfrm>
            <a:prstGeom prst="rect">
              <a:avLst/>
            </a:prstGeom>
            <a:ln>
              <a:solidFill>
                <a:schemeClr val="tx1">
                  <a:lumMod val="50000"/>
                  <a:lumOff val="50000"/>
                </a:schemeClr>
              </a:solidFill>
            </a:ln>
          </p:spPr>
        </p:pic>
        <p:sp>
          <p:nvSpPr>
            <p:cNvPr id="31" name="正方形/長方形 30"/>
            <p:cNvSpPr/>
            <p:nvPr/>
          </p:nvSpPr>
          <p:spPr>
            <a:xfrm>
              <a:off x="3987788" y="2084477"/>
              <a:ext cx="2876037" cy="37202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grpSp>
      <p:grpSp>
        <p:nvGrpSpPr>
          <p:cNvPr id="32" name="グループ化 31"/>
          <p:cNvGrpSpPr/>
          <p:nvPr/>
        </p:nvGrpSpPr>
        <p:grpSpPr>
          <a:xfrm>
            <a:off x="4161658" y="1881558"/>
            <a:ext cx="1432094" cy="2459911"/>
            <a:chOff x="-764269" y="1276716"/>
            <a:chExt cx="2705102" cy="4377929"/>
          </a:xfrm>
        </p:grpSpPr>
        <p:pic>
          <p:nvPicPr>
            <p:cNvPr id="33" name="図 32"/>
            <p:cNvPicPr>
              <a:picLocks noChangeAspect="1"/>
            </p:cNvPicPr>
            <p:nvPr/>
          </p:nvPicPr>
          <p:blipFill rotWithShape="1">
            <a:blip r:embed="rId8"/>
            <a:srcRect l="21667" t="10769" r="51025" b="18520"/>
            <a:stretch/>
          </p:blipFill>
          <p:spPr>
            <a:xfrm>
              <a:off x="-764269" y="1276716"/>
              <a:ext cx="2705102" cy="4377929"/>
            </a:xfrm>
            <a:prstGeom prst="rect">
              <a:avLst/>
            </a:prstGeom>
            <a:ln>
              <a:solidFill>
                <a:schemeClr val="tx1">
                  <a:lumMod val="50000"/>
                  <a:lumOff val="50000"/>
                </a:schemeClr>
              </a:solidFill>
            </a:ln>
          </p:spPr>
        </p:pic>
        <p:sp>
          <p:nvSpPr>
            <p:cNvPr id="34" name="正方形/長方形 33"/>
            <p:cNvSpPr/>
            <p:nvPr/>
          </p:nvSpPr>
          <p:spPr>
            <a:xfrm>
              <a:off x="-551974" y="4094394"/>
              <a:ext cx="1640792" cy="25366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35" name="正方形/長方形 34"/>
            <p:cNvSpPr/>
            <p:nvPr/>
          </p:nvSpPr>
          <p:spPr>
            <a:xfrm>
              <a:off x="-680186" y="4725122"/>
              <a:ext cx="2604642" cy="456478"/>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grpSp>
      <p:sp>
        <p:nvSpPr>
          <p:cNvPr id="36" name="左大かっこ 35"/>
          <p:cNvSpPr/>
          <p:nvPr/>
        </p:nvSpPr>
        <p:spPr>
          <a:xfrm>
            <a:off x="4067364" y="3588685"/>
            <a:ext cx="191120" cy="2658571"/>
          </a:xfrm>
          <a:prstGeom prst="leftBracket">
            <a:avLst/>
          </a:prstGeom>
          <a:noFill/>
          <a:ln w="28575">
            <a:solidFill>
              <a:srgbClr val="FF0000"/>
            </a:solidFill>
            <a:headEnd type="diamond" w="med" len="med"/>
            <a:tailEnd type="diamond"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schemeClr val="lt1"/>
              </a:solidFill>
            </a:endParaRPr>
          </a:p>
        </p:txBody>
      </p:sp>
      <p:sp>
        <p:nvSpPr>
          <p:cNvPr id="37" name="テキスト ボックス 7"/>
          <p:cNvSpPr txBox="1"/>
          <p:nvPr/>
        </p:nvSpPr>
        <p:spPr>
          <a:xfrm>
            <a:off x="9349540" y="1917262"/>
            <a:ext cx="307839" cy="2673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1200" dirty="0" smtClean="0">
                <a:solidFill>
                  <a:schemeClr val="bg1">
                    <a:lumMod val="95000"/>
                  </a:schemeClr>
                </a:solidFill>
              </a:rPr>
              <a:t>×</a:t>
            </a:r>
            <a:endParaRPr kumimoji="1" lang="ja-JP" altLang="en-US" sz="1200" dirty="0">
              <a:solidFill>
                <a:schemeClr val="bg1">
                  <a:lumMod val="95000"/>
                </a:schemeClr>
              </a:solidFill>
            </a:endParaRPr>
          </a:p>
        </p:txBody>
      </p:sp>
      <p:grpSp>
        <p:nvGrpSpPr>
          <p:cNvPr id="38" name="グループ化 37"/>
          <p:cNvGrpSpPr/>
          <p:nvPr/>
        </p:nvGrpSpPr>
        <p:grpSpPr>
          <a:xfrm>
            <a:off x="6014608" y="1888779"/>
            <a:ext cx="1475383" cy="2464783"/>
            <a:chOff x="853225" y="962025"/>
            <a:chExt cx="2777242" cy="4371443"/>
          </a:xfrm>
        </p:grpSpPr>
        <p:pic>
          <p:nvPicPr>
            <p:cNvPr id="39" name="図 38"/>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53225" y="962025"/>
              <a:ext cx="2777242" cy="4371443"/>
            </a:xfrm>
            <a:prstGeom prst="rect">
              <a:avLst/>
            </a:prstGeom>
            <a:ln>
              <a:solidFill>
                <a:schemeClr val="tx1">
                  <a:lumMod val="50000"/>
                  <a:lumOff val="50000"/>
                </a:schemeClr>
              </a:solidFill>
            </a:ln>
          </p:spPr>
        </p:pic>
        <p:sp>
          <p:nvSpPr>
            <p:cNvPr id="40" name="正方形/長方形 39"/>
            <p:cNvSpPr/>
            <p:nvPr/>
          </p:nvSpPr>
          <p:spPr>
            <a:xfrm>
              <a:off x="1503576" y="3638135"/>
              <a:ext cx="1434527" cy="33877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grpSp>
      <p:grpSp>
        <p:nvGrpSpPr>
          <p:cNvPr id="41" name="グループ化 40"/>
          <p:cNvGrpSpPr/>
          <p:nvPr/>
        </p:nvGrpSpPr>
        <p:grpSpPr>
          <a:xfrm>
            <a:off x="7837307" y="1885941"/>
            <a:ext cx="1456437" cy="2478914"/>
            <a:chOff x="-167808" y="981570"/>
            <a:chExt cx="2921135" cy="4684487"/>
          </a:xfrm>
        </p:grpSpPr>
        <p:pic>
          <p:nvPicPr>
            <p:cNvPr id="42" name="図 41"/>
            <p:cNvPicPr>
              <a:picLocks noChangeAspect="1"/>
            </p:cNvPicPr>
            <p:nvPr/>
          </p:nvPicPr>
          <p:blipFill rotWithShape="1">
            <a:blip r:embed="rId10"/>
            <a:srcRect l="14359" t="11260" r="56253" b="13077"/>
            <a:stretch/>
          </p:blipFill>
          <p:spPr>
            <a:xfrm>
              <a:off x="-167808" y="981570"/>
              <a:ext cx="2911224" cy="4684487"/>
            </a:xfrm>
            <a:prstGeom prst="rect">
              <a:avLst/>
            </a:prstGeom>
            <a:ln>
              <a:solidFill>
                <a:schemeClr val="tx1">
                  <a:lumMod val="50000"/>
                  <a:lumOff val="50000"/>
                </a:schemeClr>
              </a:solidFill>
            </a:ln>
          </p:spPr>
        </p:pic>
        <p:pic>
          <p:nvPicPr>
            <p:cNvPr id="43" name="図 42"/>
            <p:cNvPicPr>
              <a:picLocks noChangeAspect="1"/>
            </p:cNvPicPr>
            <p:nvPr/>
          </p:nvPicPr>
          <p:blipFill rotWithShape="1">
            <a:blip r:embed="rId10"/>
            <a:srcRect l="21259" t="63814" r="56253" b="28402"/>
            <a:stretch/>
          </p:blipFill>
          <p:spPr>
            <a:xfrm>
              <a:off x="-25752" y="4381499"/>
              <a:ext cx="2779079" cy="767721"/>
            </a:xfrm>
            <a:prstGeom prst="rect">
              <a:avLst/>
            </a:prstGeom>
          </p:spPr>
        </p:pic>
        <p:pic>
          <p:nvPicPr>
            <p:cNvPr id="44" name="図 43"/>
            <p:cNvPicPr>
              <a:picLocks noChangeAspect="1"/>
            </p:cNvPicPr>
            <p:nvPr/>
          </p:nvPicPr>
          <p:blipFill rotWithShape="1">
            <a:blip r:embed="rId10"/>
            <a:srcRect l="15814" t="71598" r="56253" b="21849"/>
            <a:stretch/>
          </p:blipFill>
          <p:spPr>
            <a:xfrm>
              <a:off x="-43619" y="5202849"/>
              <a:ext cx="2767025" cy="405720"/>
            </a:xfrm>
            <a:prstGeom prst="rect">
              <a:avLst/>
            </a:prstGeom>
          </p:spPr>
        </p:pic>
      </p:grpSp>
      <p:sp>
        <p:nvSpPr>
          <p:cNvPr id="45" name="テキスト ボックス 18"/>
          <p:cNvSpPr txBox="1"/>
          <p:nvPr/>
        </p:nvSpPr>
        <p:spPr>
          <a:xfrm>
            <a:off x="8041042" y="3645064"/>
            <a:ext cx="623645" cy="1485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400" dirty="0" smtClean="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返品済み</a:t>
            </a:r>
            <a:endParaRPr kumimoji="1" lang="ja-JP" altLang="en-US" sz="4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テキスト ボックス 64"/>
          <p:cNvSpPr txBox="1"/>
          <p:nvPr/>
        </p:nvSpPr>
        <p:spPr>
          <a:xfrm>
            <a:off x="7906023" y="3804596"/>
            <a:ext cx="623645" cy="1485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400" dirty="0" smtClean="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返品後　支払金額</a:t>
            </a:r>
            <a:endParaRPr kumimoji="1" lang="ja-JP" altLang="en-US" sz="4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テキスト ボックス 67"/>
          <p:cNvSpPr txBox="1"/>
          <p:nvPr/>
        </p:nvSpPr>
        <p:spPr>
          <a:xfrm>
            <a:off x="8108040" y="3872651"/>
            <a:ext cx="623645" cy="1485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400" dirty="0" smtClean="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4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p:cNvSpPr/>
          <p:nvPr/>
        </p:nvSpPr>
        <p:spPr>
          <a:xfrm>
            <a:off x="9101074" y="1904224"/>
            <a:ext cx="213665" cy="19765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49" name="正方形/長方形 48"/>
          <p:cNvSpPr/>
          <p:nvPr/>
        </p:nvSpPr>
        <p:spPr>
          <a:xfrm>
            <a:off x="7868269" y="3601130"/>
            <a:ext cx="572169" cy="19765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50" name="テキスト ボックス 49"/>
          <p:cNvSpPr txBox="1"/>
          <p:nvPr/>
        </p:nvSpPr>
        <p:spPr>
          <a:xfrm flipH="1">
            <a:off x="8771982" y="2665599"/>
            <a:ext cx="1085516" cy="579201"/>
          </a:xfrm>
          <a:prstGeom prst="borderCallout1">
            <a:avLst>
              <a:gd name="adj1" fmla="val -6780"/>
              <a:gd name="adj2" fmla="val 18934"/>
              <a:gd name="adj3" fmla="val -97300"/>
              <a:gd name="adj4" fmla="val 52903"/>
            </a:avLst>
          </a:prstGeom>
          <a:solidFill>
            <a:schemeClr val="bg1"/>
          </a:solidFill>
          <a:ln>
            <a:solidFill>
              <a:srgbClr val="FF0000"/>
            </a:solidFill>
          </a:ln>
        </p:spPr>
        <p:txBody>
          <a:bodyPr wrap="square" rtlCol="0">
            <a:spAutoFit/>
          </a:bodyPr>
          <a:lstStyle/>
          <a:p>
            <a:r>
              <a:rPr lang="ja-JP" altLang="en-US" sz="1100" dirty="0" smtClean="0">
                <a:solidFill>
                  <a:srgbClr val="FF0000"/>
                </a:solidFill>
                <a:latin typeface="Meiryo UI" pitchFamily="50" charset="-128"/>
                <a:ea typeface="Meiryo UI" pitchFamily="50" charset="-128"/>
                <a:cs typeface="Meiryo UI" pitchFamily="50" charset="-128"/>
              </a:rPr>
              <a:t>この「</a:t>
            </a:r>
            <a:r>
              <a:rPr lang="en-US" altLang="ja-JP" sz="1100" dirty="0" smtClean="0">
                <a:solidFill>
                  <a:srgbClr val="FF0000"/>
                </a:solidFill>
                <a:latin typeface="Meiryo UI" pitchFamily="50" charset="-128"/>
                <a:ea typeface="Meiryo UI" pitchFamily="50" charset="-128"/>
                <a:cs typeface="Meiryo UI" pitchFamily="50" charset="-128"/>
              </a:rPr>
              <a:t>×</a:t>
            </a:r>
            <a:r>
              <a:rPr lang="ja-JP" altLang="en-US" sz="1100" dirty="0" smtClean="0">
                <a:solidFill>
                  <a:srgbClr val="FF0000"/>
                </a:solidFill>
                <a:latin typeface="Meiryo UI" pitchFamily="50" charset="-128"/>
                <a:ea typeface="Meiryo UI" pitchFamily="50" charset="-128"/>
                <a:cs typeface="Meiryo UI" pitchFamily="50" charset="-128"/>
              </a:rPr>
              <a:t>」を押して最初の画面に戻ります。</a:t>
            </a:r>
            <a:endParaRPr lang="ja-JP" altLang="en-US" sz="1100" dirty="0">
              <a:solidFill>
                <a:srgbClr val="FF0000"/>
              </a:solidFill>
              <a:latin typeface="Meiryo UI" pitchFamily="50" charset="-128"/>
              <a:ea typeface="Meiryo UI" pitchFamily="50" charset="-128"/>
              <a:cs typeface="Meiryo UI" pitchFamily="50" charset="-128"/>
            </a:endParaRPr>
          </a:p>
        </p:txBody>
      </p:sp>
      <p:pic>
        <p:nvPicPr>
          <p:cNvPr id="51" name="図 50"/>
          <p:cNvPicPr>
            <a:picLocks noChangeAspect="1"/>
          </p:cNvPicPr>
          <p:nvPr/>
        </p:nvPicPr>
        <p:blipFill rotWithShape="1">
          <a:blip r:embed="rId11" cstate="screen">
            <a:duotone>
              <a:schemeClr val="accent1">
                <a:shade val="45000"/>
                <a:satMod val="135000"/>
              </a:schemeClr>
              <a:prstClr val="white"/>
            </a:duotone>
            <a:extLst>
              <a:ext uri="{28A0092B-C50C-407E-A947-70E740481C1C}">
                <a14:useLocalDpi xmlns:a14="http://schemas.microsoft.com/office/drawing/2010/main"/>
              </a:ext>
            </a:extLst>
          </a:blip>
          <a:srcRect l="23850" t="29625" r="24492" b="39047"/>
          <a:stretch/>
        </p:blipFill>
        <p:spPr>
          <a:xfrm>
            <a:off x="6398814" y="2618982"/>
            <a:ext cx="762155" cy="772152"/>
          </a:xfrm>
          <a:prstGeom prst="rect">
            <a:avLst/>
          </a:prstGeom>
          <a:ln>
            <a:noFill/>
          </a:ln>
        </p:spPr>
      </p:pic>
    </p:spTree>
    <p:extLst>
      <p:ext uri="{BB962C8B-B14F-4D97-AF65-F5344CB8AC3E}">
        <p14:creationId xmlns:p14="http://schemas.microsoft.com/office/powerpoint/2010/main" val="155661281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機能要件（決済端末）：コード決済取引</a:t>
            </a:r>
            <a:r>
              <a:rPr lang="ja-JP" altLang="en-US" dirty="0" smtClean="0">
                <a:latin typeface="+mn-ea"/>
              </a:rPr>
              <a:t>（</a:t>
            </a:r>
            <a:r>
              <a:rPr lang="en-US" altLang="ja-JP" dirty="0" smtClean="0">
                <a:latin typeface="+mn-ea"/>
              </a:rPr>
              <a:t>5/5</a:t>
            </a:r>
            <a:r>
              <a:rPr lang="ja-JP" altLang="en-US" dirty="0">
                <a:latin typeface="+mn-ea"/>
              </a:rPr>
              <a:t>）</a:t>
            </a:r>
            <a:endParaRPr kumimoji="1" lang="ja-JP" altLang="en-US" dirty="0">
              <a:latin typeface="+mn-ea"/>
              <a:ea typeface="+mn-ea"/>
            </a:endParaRPr>
          </a:p>
        </p:txBody>
      </p:sp>
      <p:sp>
        <p:nvSpPr>
          <p:cNvPr id="82" name="テキスト プレースホルダー 4"/>
          <p:cNvSpPr>
            <a:spLocks noGrp="1"/>
          </p:cNvSpPr>
          <p:nvPr>
            <p:ph type="body" sz="quarter" idx="10"/>
          </p:nvPr>
        </p:nvSpPr>
        <p:spPr>
          <a:xfrm>
            <a:off x="436790" y="908050"/>
            <a:ext cx="9274977" cy="5256000"/>
          </a:xfrm>
        </p:spPr>
        <p:txBody>
          <a:bodyPr/>
          <a:lstStyle/>
          <a:p>
            <a:r>
              <a:rPr lang="ja-JP" altLang="en-US" dirty="0">
                <a:latin typeface="+mn-ea"/>
                <a:ea typeface="+mn-ea"/>
              </a:rPr>
              <a:t>コード決済の処理が終わりましたら、アプリを終了すると</a:t>
            </a:r>
            <a:r>
              <a:rPr lang="en-US" altLang="ja-JP" dirty="0">
                <a:latin typeface="+mn-ea"/>
                <a:ea typeface="+mn-ea"/>
              </a:rPr>
              <a:t>Arch</a:t>
            </a:r>
            <a:r>
              <a:rPr lang="ja-JP" altLang="en-US" dirty="0">
                <a:latin typeface="+mn-ea"/>
                <a:ea typeface="+mn-ea"/>
              </a:rPr>
              <a:t>のホーム画面に戻ります。</a:t>
            </a:r>
          </a:p>
        </p:txBody>
      </p:sp>
      <p:sp>
        <p:nvSpPr>
          <p:cNvPr id="5" name="正方形/長方形 4"/>
          <p:cNvSpPr/>
          <p:nvPr/>
        </p:nvSpPr>
        <p:spPr>
          <a:xfrm>
            <a:off x="2093814" y="5410122"/>
            <a:ext cx="3096343" cy="586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コード決済アプリを終了したい場合、「終了」をタップしてください。続いて「</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OK</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」をタップすると、アプリが終了し</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Arch</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のホーム</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画面に戻ります。</a:t>
            </a:r>
          </a:p>
        </p:txBody>
      </p:sp>
      <p:grpSp>
        <p:nvGrpSpPr>
          <p:cNvPr id="7" name="グループ化 6"/>
          <p:cNvGrpSpPr/>
          <p:nvPr/>
        </p:nvGrpSpPr>
        <p:grpSpPr>
          <a:xfrm>
            <a:off x="2567608" y="2060848"/>
            <a:ext cx="1809385" cy="3218870"/>
            <a:chOff x="4330650" y="924081"/>
            <a:chExt cx="2629267" cy="4677428"/>
          </a:xfrm>
        </p:grpSpPr>
        <p:pic>
          <p:nvPicPr>
            <p:cNvPr id="8" name="図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0650" y="924081"/>
              <a:ext cx="2629267" cy="4677428"/>
            </a:xfrm>
            <a:prstGeom prst="rect">
              <a:avLst/>
            </a:prstGeom>
          </p:spPr>
        </p:pic>
        <p:sp>
          <p:nvSpPr>
            <p:cNvPr id="9" name="正方形/長方形 8"/>
            <p:cNvSpPr/>
            <p:nvPr/>
          </p:nvSpPr>
          <p:spPr>
            <a:xfrm>
              <a:off x="6476947" y="5190127"/>
              <a:ext cx="418134" cy="39120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0" name="正方形/長方形 9"/>
            <p:cNvSpPr/>
            <p:nvPr/>
          </p:nvSpPr>
          <p:spPr>
            <a:xfrm>
              <a:off x="6255180" y="3388300"/>
              <a:ext cx="418134" cy="26719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grpSp>
      <p:sp>
        <p:nvSpPr>
          <p:cNvPr id="12" name="ホームベース 11"/>
          <p:cNvSpPr/>
          <p:nvPr/>
        </p:nvSpPr>
        <p:spPr>
          <a:xfrm>
            <a:off x="2423592" y="1473149"/>
            <a:ext cx="2232248"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solidFill>
                  <a:schemeClr val="bg1"/>
                </a:solidFill>
                <a:latin typeface="Meiryo UI" pitchFamily="50" charset="-128"/>
                <a:ea typeface="Meiryo UI" pitchFamily="50" charset="-128"/>
                <a:cs typeface="Meiryo UI" pitchFamily="50" charset="-128"/>
              </a:rPr>
              <a:t>1</a:t>
            </a:r>
            <a:r>
              <a:rPr kumimoji="1" lang="en-US" altLang="ja-JP" sz="1400" dirty="0" smtClean="0">
                <a:solidFill>
                  <a:schemeClr val="bg1"/>
                </a:solidFill>
                <a:latin typeface="Meiryo UI" pitchFamily="50" charset="-128"/>
                <a:ea typeface="Meiryo UI" pitchFamily="50" charset="-128"/>
                <a:cs typeface="Meiryo UI" pitchFamily="50" charset="-128"/>
              </a:rPr>
              <a:t>.</a:t>
            </a:r>
            <a:r>
              <a:rPr kumimoji="1" lang="ja-JP" altLang="en-US" sz="1400" dirty="0" smtClean="0">
                <a:solidFill>
                  <a:schemeClr val="bg1"/>
                </a:solidFill>
                <a:latin typeface="Meiryo UI" pitchFamily="50" charset="-128"/>
                <a:ea typeface="Meiryo UI" pitchFamily="50" charset="-128"/>
                <a:cs typeface="Meiryo UI" pitchFamily="50" charset="-128"/>
              </a:rPr>
              <a:t>コードアプリ終了</a:t>
            </a:r>
            <a:endParaRPr kumimoji="1" lang="en-US" altLang="ja-JP" sz="1400" dirty="0">
              <a:solidFill>
                <a:schemeClr val="bg1"/>
              </a:solidFill>
              <a:latin typeface="Meiryo UI" pitchFamily="50" charset="-128"/>
              <a:ea typeface="Meiryo UI" pitchFamily="50" charset="-128"/>
              <a:cs typeface="Meiryo UI" pitchFamily="50" charset="-128"/>
            </a:endParaRPr>
          </a:p>
        </p:txBody>
      </p:sp>
      <p:sp>
        <p:nvSpPr>
          <p:cNvPr id="13" name="山形 12"/>
          <p:cNvSpPr/>
          <p:nvPr/>
        </p:nvSpPr>
        <p:spPr>
          <a:xfrm>
            <a:off x="5488817" y="1470300"/>
            <a:ext cx="2327847"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smtClean="0">
                <a:solidFill>
                  <a:schemeClr val="bg1"/>
                </a:solidFill>
                <a:latin typeface="Meiryo UI" pitchFamily="50" charset="-128"/>
                <a:ea typeface="Meiryo UI" pitchFamily="50" charset="-128"/>
                <a:cs typeface="Meiryo UI" pitchFamily="50" charset="-128"/>
              </a:rPr>
              <a:t>2.Arch</a:t>
            </a:r>
            <a:r>
              <a:rPr kumimoji="1" lang="ja-JP" altLang="en-US" sz="1400" dirty="0" smtClean="0">
                <a:solidFill>
                  <a:schemeClr val="bg1"/>
                </a:solidFill>
                <a:latin typeface="Meiryo UI" pitchFamily="50" charset="-128"/>
                <a:ea typeface="Meiryo UI" pitchFamily="50" charset="-128"/>
                <a:cs typeface="Meiryo UI" pitchFamily="50" charset="-128"/>
              </a:rPr>
              <a:t>ホームへ遷移</a:t>
            </a:r>
            <a:endParaRPr kumimoji="1" lang="en-US" altLang="ja-JP" sz="1400" dirty="0" smtClean="0">
              <a:solidFill>
                <a:schemeClr val="bg1"/>
              </a:solidFill>
              <a:latin typeface="Meiryo UI" pitchFamily="50" charset="-128"/>
              <a:ea typeface="Meiryo UI" pitchFamily="50" charset="-128"/>
              <a:cs typeface="Meiryo UI" pitchFamily="50" charset="-128"/>
            </a:endParaRPr>
          </a:p>
        </p:txBody>
      </p:sp>
      <p:grpSp>
        <p:nvGrpSpPr>
          <p:cNvPr id="14" name="グループ化 13"/>
          <p:cNvGrpSpPr/>
          <p:nvPr/>
        </p:nvGrpSpPr>
        <p:grpSpPr>
          <a:xfrm>
            <a:off x="5557056" y="2060848"/>
            <a:ext cx="2058395" cy="3218870"/>
            <a:chOff x="183648" y="2595604"/>
            <a:chExt cx="1620218" cy="2611175"/>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2595604"/>
              <a:ext cx="1620218" cy="261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図 15"/>
            <p:cNvPicPr>
              <a:picLocks noChangeAspect="1"/>
            </p:cNvPicPr>
            <p:nvPr/>
          </p:nvPicPr>
          <p:blipFill rotWithShape="1">
            <a:blip r:embed="rId4"/>
            <a:srcRect l="2661" t="22048" r="22383" b="27591"/>
            <a:stretch/>
          </p:blipFill>
          <p:spPr>
            <a:xfrm>
              <a:off x="1022721" y="3045074"/>
              <a:ext cx="581144" cy="200318"/>
            </a:xfrm>
            <a:prstGeom prst="rect">
              <a:avLst/>
            </a:prstGeom>
          </p:spPr>
        </p:pic>
        <p:pic>
          <p:nvPicPr>
            <p:cNvPr id="17" name="図 16"/>
            <p:cNvPicPr>
              <a:picLocks noChangeAspect="1"/>
            </p:cNvPicPr>
            <p:nvPr/>
          </p:nvPicPr>
          <p:blipFill rotWithShape="1">
            <a:blip r:embed="rId5"/>
            <a:srcRect l="7875" t="20826" r="10881" b="19800"/>
            <a:stretch/>
          </p:blipFill>
          <p:spPr>
            <a:xfrm>
              <a:off x="265980" y="3435159"/>
              <a:ext cx="614164" cy="231618"/>
            </a:xfrm>
            <a:prstGeom prst="rect">
              <a:avLst/>
            </a:prstGeom>
          </p:spPr>
        </p:pic>
        <p:pic>
          <p:nvPicPr>
            <p:cNvPr id="18" name="図 17"/>
            <p:cNvPicPr>
              <a:picLocks noChangeAspect="1"/>
            </p:cNvPicPr>
            <p:nvPr/>
          </p:nvPicPr>
          <p:blipFill rotWithShape="1">
            <a:blip r:embed="rId6"/>
            <a:srcRect l="7576" t="18549" r="5739" b="13904"/>
            <a:stretch/>
          </p:blipFill>
          <p:spPr>
            <a:xfrm>
              <a:off x="1048442" y="3830046"/>
              <a:ext cx="653787" cy="256657"/>
            </a:xfrm>
            <a:prstGeom prst="rect">
              <a:avLst/>
            </a:prstGeom>
          </p:spPr>
        </p:pic>
        <p:sp>
          <p:nvSpPr>
            <p:cNvPr id="19" name="テキスト ボックス 18"/>
            <p:cNvSpPr txBox="1"/>
            <p:nvPr/>
          </p:nvSpPr>
          <p:spPr>
            <a:xfrm>
              <a:off x="1024798" y="3852418"/>
              <a:ext cx="579005" cy="200055"/>
            </a:xfrm>
            <a:prstGeom prst="rect">
              <a:avLst/>
            </a:prstGeom>
            <a:noFill/>
            <a:ln>
              <a:noFill/>
            </a:ln>
          </p:spPr>
          <p:txBody>
            <a:bodyPr wrap="none" rtlCol="0">
              <a:spAutoFit/>
            </a:bodyPr>
            <a:lstStyle/>
            <a:p>
              <a:r>
                <a:rPr kumimoji="1" lang="ja-JP" altLang="en-US" sz="700" dirty="0" smtClean="0">
                  <a:solidFill>
                    <a:schemeClr val="bg1"/>
                  </a:solidFill>
                  <a:latin typeface="Meiryo UI" panose="020B0604030504040204" pitchFamily="50" charset="-128"/>
                  <a:ea typeface="Meiryo UI" panose="020B0604030504040204" pitchFamily="50" charset="-128"/>
                </a:rPr>
                <a:t>電子マネー</a:t>
              </a:r>
              <a:endParaRPr kumimoji="1" lang="ja-JP" altLang="en-US" sz="700" dirty="0">
                <a:solidFill>
                  <a:schemeClr val="bg1"/>
                </a:solidFill>
                <a:latin typeface="Meiryo UI" panose="020B0604030504040204" pitchFamily="50" charset="-128"/>
                <a:ea typeface="Meiryo UI" panose="020B0604030504040204" pitchFamily="50" charset="-128"/>
              </a:endParaRPr>
            </a:p>
          </p:txBody>
        </p:sp>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36" t="48255" r="52143" b="43703"/>
            <a:stretch/>
          </p:blipFill>
          <p:spPr bwMode="auto">
            <a:xfrm>
              <a:off x="277476" y="3040230"/>
              <a:ext cx="664625" cy="210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図 20"/>
            <p:cNvPicPr>
              <a:picLocks noChangeAspect="1"/>
            </p:cNvPicPr>
            <p:nvPr/>
          </p:nvPicPr>
          <p:blipFill rotWithShape="1">
            <a:blip r:embed="rId4"/>
            <a:srcRect l="77436" b="63821"/>
            <a:stretch/>
          </p:blipFill>
          <p:spPr>
            <a:xfrm>
              <a:off x="1621382" y="2948785"/>
              <a:ext cx="172689" cy="132945"/>
            </a:xfrm>
            <a:prstGeom prst="rect">
              <a:avLst/>
            </a:prstGeom>
          </p:spPr>
        </p:pic>
        <p:pic>
          <p:nvPicPr>
            <p:cNvPr id="22" name="図 21"/>
            <p:cNvPicPr>
              <a:picLocks noChangeAspect="1"/>
            </p:cNvPicPr>
            <p:nvPr/>
          </p:nvPicPr>
          <p:blipFill rotWithShape="1">
            <a:blip r:embed="rId7"/>
            <a:srcRect l="20741" t="16460" r="56818" b="76947"/>
            <a:stretch/>
          </p:blipFill>
          <p:spPr>
            <a:xfrm>
              <a:off x="287142" y="3838153"/>
              <a:ext cx="527825" cy="240442"/>
            </a:xfrm>
            <a:prstGeom prst="rect">
              <a:avLst/>
            </a:prstGeom>
          </p:spPr>
        </p:pic>
        <p:pic>
          <p:nvPicPr>
            <p:cNvPr id="23" name="図 22"/>
            <p:cNvPicPr/>
            <p:nvPr/>
          </p:nvPicPr>
          <p:blipFill rotWithShape="1">
            <a:blip r:embed="rId8"/>
            <a:srcRect l="5997" t="20036" r="10369" b="26058"/>
            <a:stretch/>
          </p:blipFill>
          <p:spPr>
            <a:xfrm>
              <a:off x="1048442" y="3416705"/>
              <a:ext cx="631065" cy="268525"/>
            </a:xfrm>
            <a:prstGeom prst="rect">
              <a:avLst/>
            </a:prstGeom>
          </p:spPr>
        </p:pic>
      </p:grpSp>
    </p:spTree>
    <p:extLst>
      <p:ext uri="{BB962C8B-B14F-4D97-AF65-F5344CB8AC3E}">
        <p14:creationId xmlns:p14="http://schemas.microsoft.com/office/powerpoint/2010/main" val="393736377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機能要件（決済端末）：メール・アンケート機能（</a:t>
            </a:r>
            <a:r>
              <a:rPr lang="en-US" altLang="ja-JP" dirty="0" smtClean="0">
                <a:latin typeface="+mn-ea"/>
                <a:ea typeface="+mn-ea"/>
              </a:rPr>
              <a:t>1/4</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端末に、</a:t>
            </a:r>
            <a:r>
              <a:rPr lang="en-US" altLang="ja-JP" dirty="0">
                <a:latin typeface="+mn-ea"/>
                <a:ea typeface="+mn-ea"/>
              </a:rPr>
              <a:t>Arch-WEB</a:t>
            </a:r>
            <a:r>
              <a:rPr lang="ja-JP" altLang="en-US" dirty="0">
                <a:latin typeface="+mn-ea"/>
                <a:ea typeface="+mn-ea"/>
              </a:rPr>
              <a:t>から端末に対してメッセージの送信及びアンケートの連絡</a:t>
            </a:r>
            <a:r>
              <a:rPr lang="ja-JP" altLang="en-US" dirty="0" smtClean="0">
                <a:latin typeface="+mn-ea"/>
                <a:ea typeface="+mn-ea"/>
              </a:rPr>
              <a:t>を行う</a:t>
            </a:r>
            <a:r>
              <a:rPr lang="ja-JP" altLang="en-US" dirty="0">
                <a:latin typeface="+mn-ea"/>
                <a:ea typeface="+mn-ea"/>
              </a:rPr>
              <a:t>ことができます。</a:t>
            </a:r>
            <a:r>
              <a:rPr lang="en-US" altLang="ja-JP" dirty="0">
                <a:latin typeface="+mn-ea"/>
                <a:ea typeface="+mn-ea"/>
              </a:rPr>
              <a:t>Arch-WEB</a:t>
            </a:r>
            <a:r>
              <a:rPr lang="ja-JP" altLang="en-US" dirty="0">
                <a:latin typeface="+mn-ea"/>
                <a:ea typeface="+mn-ea"/>
              </a:rPr>
              <a:t>では発信あたるグルーピングや、アンケート集計ログ抽出が可能です。</a:t>
            </a:r>
          </a:p>
        </p:txBody>
      </p:sp>
      <p:sp>
        <p:nvSpPr>
          <p:cNvPr id="7" name="正方形/長方形 6"/>
          <p:cNvSpPr/>
          <p:nvPr/>
        </p:nvSpPr>
        <p:spPr>
          <a:xfrm>
            <a:off x="1860711" y="1803535"/>
            <a:ext cx="4745762" cy="4433777"/>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b="1" u="sng" dirty="0" smtClean="0">
                <a:solidFill>
                  <a:schemeClr val="bg1"/>
                </a:solidFill>
                <a:latin typeface="Meiryo UI" pitchFamily="50" charset="-128"/>
                <a:ea typeface="Meiryo UI" pitchFamily="50" charset="-128"/>
                <a:cs typeface="Meiryo UI" pitchFamily="50" charset="-128"/>
              </a:rPr>
              <a:t>商業施設　等</a:t>
            </a:r>
            <a:endParaRPr lang="ja-JP" altLang="en-US" sz="1100" b="1" u="sng" dirty="0">
              <a:solidFill>
                <a:schemeClr val="bg1"/>
              </a:solidFill>
              <a:latin typeface="Meiryo UI" pitchFamily="50" charset="-128"/>
              <a:ea typeface="Meiryo UI" pitchFamily="50" charset="-128"/>
              <a:cs typeface="Meiryo UI" pitchFamily="50" charset="-128"/>
            </a:endParaRPr>
          </a:p>
        </p:txBody>
      </p:sp>
      <p:sp>
        <p:nvSpPr>
          <p:cNvPr id="8" name="正方形/長方形 7"/>
          <p:cNvSpPr/>
          <p:nvPr/>
        </p:nvSpPr>
        <p:spPr>
          <a:xfrm>
            <a:off x="2075705" y="4290425"/>
            <a:ext cx="4407000" cy="173086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b="1" u="sng" dirty="0">
                <a:solidFill>
                  <a:schemeClr val="tx1"/>
                </a:solidFill>
                <a:latin typeface="Meiryo UI" pitchFamily="50" charset="-128"/>
                <a:ea typeface="Meiryo UI" pitchFamily="50" charset="-128"/>
                <a:cs typeface="Meiryo UI" pitchFamily="50" charset="-128"/>
              </a:rPr>
              <a:t>管理</a:t>
            </a:r>
            <a:r>
              <a:rPr lang="ja-JP" altLang="en-US" sz="1100" b="1" u="sng" dirty="0" smtClean="0">
                <a:solidFill>
                  <a:schemeClr val="tx1"/>
                </a:solidFill>
                <a:latin typeface="Meiryo UI" pitchFamily="50" charset="-128"/>
                <a:ea typeface="Meiryo UI" pitchFamily="50" charset="-128"/>
                <a:cs typeface="Meiryo UI" pitchFamily="50" charset="-128"/>
              </a:rPr>
              <a:t>事務所</a:t>
            </a:r>
            <a:endParaRPr kumimoji="1" lang="ja-JP" altLang="en-US" sz="1100" b="1" u="sng" dirty="0" smtClean="0">
              <a:solidFill>
                <a:schemeClr val="tx1"/>
              </a:solidFill>
              <a:latin typeface="Meiryo UI" pitchFamily="50" charset="-128"/>
              <a:ea typeface="Meiryo UI" pitchFamily="50" charset="-128"/>
              <a:cs typeface="Meiryo UI" pitchFamily="50" charset="-128"/>
            </a:endParaRPr>
          </a:p>
        </p:txBody>
      </p:sp>
      <p:sp>
        <p:nvSpPr>
          <p:cNvPr id="9" name="正方形/長方形 8"/>
          <p:cNvSpPr/>
          <p:nvPr/>
        </p:nvSpPr>
        <p:spPr>
          <a:xfrm>
            <a:off x="7404970" y="1804805"/>
            <a:ext cx="1958055" cy="3496402"/>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b="1" u="sng" dirty="0" smtClean="0">
                <a:solidFill>
                  <a:schemeClr val="bg1"/>
                </a:solidFill>
                <a:latin typeface="Meiryo UI" pitchFamily="50" charset="-128"/>
                <a:ea typeface="Meiryo UI" pitchFamily="50" charset="-128"/>
                <a:cs typeface="Meiryo UI" pitchFamily="50" charset="-128"/>
              </a:rPr>
              <a:t>NTT</a:t>
            </a:r>
            <a:r>
              <a:rPr lang="ja-JP" altLang="en-US" sz="1200" b="1" u="sng" dirty="0" smtClean="0">
                <a:solidFill>
                  <a:schemeClr val="bg1"/>
                </a:solidFill>
                <a:latin typeface="Meiryo UI" pitchFamily="50" charset="-128"/>
                <a:ea typeface="Meiryo UI" pitchFamily="50" charset="-128"/>
                <a:cs typeface="Meiryo UI" pitchFamily="50" charset="-128"/>
              </a:rPr>
              <a:t>データ</a:t>
            </a:r>
            <a:endParaRPr lang="en-US" altLang="ja-JP" sz="1200" b="1" u="sng" dirty="0" smtClean="0">
              <a:solidFill>
                <a:schemeClr val="bg1"/>
              </a:solidFill>
              <a:latin typeface="Meiryo UI" pitchFamily="50" charset="-128"/>
              <a:ea typeface="Meiryo UI" pitchFamily="50" charset="-128"/>
              <a:cs typeface="Meiryo UI" pitchFamily="50" charset="-128"/>
            </a:endParaRPr>
          </a:p>
        </p:txBody>
      </p:sp>
      <p:sp>
        <p:nvSpPr>
          <p:cNvPr id="10" name="正方形/長方形 9"/>
          <p:cNvSpPr/>
          <p:nvPr/>
        </p:nvSpPr>
        <p:spPr>
          <a:xfrm>
            <a:off x="2090218" y="2098195"/>
            <a:ext cx="4407000" cy="210121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b="1" u="sng" dirty="0" smtClean="0">
                <a:solidFill>
                  <a:schemeClr val="tx1"/>
                </a:solidFill>
                <a:latin typeface="Meiryo UI" pitchFamily="50" charset="-128"/>
                <a:ea typeface="Meiryo UI" pitchFamily="50" charset="-128"/>
                <a:cs typeface="Meiryo UI" pitchFamily="50" charset="-128"/>
              </a:rPr>
              <a:t>店舗（テナント）</a:t>
            </a:r>
          </a:p>
        </p:txBody>
      </p:sp>
      <p:sp>
        <p:nvSpPr>
          <p:cNvPr id="11" name="テキスト ボックス 10"/>
          <p:cNvSpPr txBox="1"/>
          <p:nvPr/>
        </p:nvSpPr>
        <p:spPr>
          <a:xfrm>
            <a:off x="5402585" y="2961664"/>
            <a:ext cx="624605" cy="369332"/>
          </a:xfrm>
          <a:prstGeom prst="rect">
            <a:avLst/>
          </a:prstGeom>
          <a:noFill/>
        </p:spPr>
        <p:txBody>
          <a:bodyPr wrap="square" rtlCol="0">
            <a:spAutoFit/>
          </a:bodyPr>
          <a:lstStyle/>
          <a:p>
            <a:pPr algn="ctr"/>
            <a:r>
              <a:rPr kumimoji="1" lang="ja-JP" altLang="en-US" sz="900" u="sng" dirty="0" smtClean="0">
                <a:latin typeface="Meiryo UI" pitchFamily="50" charset="-128"/>
                <a:ea typeface="Meiryo UI" pitchFamily="50" charset="-128"/>
                <a:cs typeface="Meiryo UI" pitchFamily="50" charset="-128"/>
              </a:rPr>
              <a:t>端末</a:t>
            </a:r>
            <a:endParaRPr kumimoji="1" lang="en-US" altLang="ja-JP" sz="900" u="sng" dirty="0" smtClean="0">
              <a:latin typeface="Meiryo UI" pitchFamily="50" charset="-128"/>
              <a:ea typeface="Meiryo UI" pitchFamily="50" charset="-128"/>
              <a:cs typeface="Meiryo UI" pitchFamily="50" charset="-128"/>
            </a:endParaRPr>
          </a:p>
          <a:p>
            <a:pPr algn="ctr"/>
            <a:r>
              <a:rPr kumimoji="1" lang="ja-JP" altLang="en-US" sz="900" u="sng" dirty="0" smtClean="0">
                <a:latin typeface="Meiryo UI" pitchFamily="50" charset="-128"/>
                <a:ea typeface="Meiryo UI" pitchFamily="50" charset="-128"/>
                <a:cs typeface="Meiryo UI" pitchFamily="50" charset="-128"/>
              </a:rPr>
              <a:t>本体</a:t>
            </a:r>
          </a:p>
        </p:txBody>
      </p:sp>
      <p:sp>
        <p:nvSpPr>
          <p:cNvPr id="12" name="正方形/長方形 11"/>
          <p:cNvSpPr/>
          <p:nvPr/>
        </p:nvSpPr>
        <p:spPr>
          <a:xfrm>
            <a:off x="7498270" y="2165888"/>
            <a:ext cx="1748739" cy="288016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b="1" u="sng" dirty="0" smtClean="0">
                <a:solidFill>
                  <a:schemeClr val="tx1"/>
                </a:solidFill>
                <a:latin typeface="Meiryo UI" pitchFamily="50" charset="-128"/>
                <a:ea typeface="Meiryo UI" pitchFamily="50" charset="-128"/>
                <a:cs typeface="Meiryo UI" pitchFamily="50" charset="-128"/>
              </a:rPr>
              <a:t>CAFIS</a:t>
            </a:r>
            <a:r>
              <a:rPr kumimoji="1" lang="ja-JP" altLang="en-US" sz="1100" b="1" u="sng" dirty="0" smtClean="0">
                <a:solidFill>
                  <a:schemeClr val="tx1"/>
                </a:solidFill>
                <a:latin typeface="Meiryo UI" pitchFamily="50" charset="-128"/>
                <a:ea typeface="Meiryo UI" pitchFamily="50" charset="-128"/>
                <a:cs typeface="Meiryo UI" pitchFamily="50" charset="-128"/>
              </a:rPr>
              <a:t> </a:t>
            </a:r>
            <a:r>
              <a:rPr kumimoji="1" lang="en-US" altLang="ja-JP" sz="1100" b="1" u="sng" dirty="0" smtClean="0">
                <a:solidFill>
                  <a:schemeClr val="tx1"/>
                </a:solidFill>
                <a:latin typeface="Meiryo UI" pitchFamily="50" charset="-128"/>
                <a:ea typeface="Meiryo UI" pitchFamily="50" charset="-128"/>
                <a:cs typeface="Meiryo UI" pitchFamily="50" charset="-128"/>
              </a:rPr>
              <a:t>Arch</a:t>
            </a:r>
            <a:r>
              <a:rPr kumimoji="1" lang="ja-JP" altLang="en-US" sz="1100" b="1" u="sng" dirty="0" smtClean="0">
                <a:solidFill>
                  <a:schemeClr val="tx1"/>
                </a:solidFill>
                <a:latin typeface="Meiryo UI" pitchFamily="50" charset="-128"/>
                <a:ea typeface="Meiryo UI" pitchFamily="50" charset="-128"/>
                <a:cs typeface="Meiryo UI" pitchFamily="50" charset="-128"/>
              </a:rPr>
              <a:t>センタ</a:t>
            </a:r>
          </a:p>
        </p:txBody>
      </p:sp>
      <p:sp>
        <p:nvSpPr>
          <p:cNvPr id="13" name="正方形/長方形 12"/>
          <p:cNvSpPr/>
          <p:nvPr/>
        </p:nvSpPr>
        <p:spPr>
          <a:xfrm>
            <a:off x="7631936" y="2567943"/>
            <a:ext cx="1537551" cy="171215"/>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オプション機能</a:t>
            </a:r>
          </a:p>
        </p:txBody>
      </p:sp>
      <p:sp>
        <p:nvSpPr>
          <p:cNvPr id="14" name="正方形/長方形 13"/>
          <p:cNvSpPr/>
          <p:nvPr/>
        </p:nvSpPr>
        <p:spPr>
          <a:xfrm>
            <a:off x="7629196" y="2732349"/>
            <a:ext cx="1537551" cy="171215"/>
          </a:xfrm>
          <a:prstGeom prst="rect">
            <a:avLst/>
          </a:prstGeom>
          <a:solidFill>
            <a:schemeClr val="bg1"/>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メール・アンケート</a:t>
            </a:r>
          </a:p>
        </p:txBody>
      </p:sp>
      <p:cxnSp>
        <p:nvCxnSpPr>
          <p:cNvPr id="15" name="直線矢印コネクタ 14"/>
          <p:cNvCxnSpPr/>
          <p:nvPr/>
        </p:nvCxnSpPr>
        <p:spPr>
          <a:xfrm flipV="1">
            <a:off x="6065279" y="2732349"/>
            <a:ext cx="1483655" cy="9543"/>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flipH="1">
            <a:off x="5589138" y="2961664"/>
            <a:ext cx="2549752" cy="1993370"/>
          </a:xfrm>
          <a:prstGeom prst="line">
            <a:avLst/>
          </a:prstGeom>
          <a:ln w="25400">
            <a:solidFill>
              <a:schemeClr val="accent1">
                <a:lumMod val="50000"/>
              </a:schemeClr>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フローチャート : 和接合 85"/>
          <p:cNvSpPr/>
          <p:nvPr/>
        </p:nvSpPr>
        <p:spPr>
          <a:xfrm>
            <a:off x="6774085" y="2226519"/>
            <a:ext cx="388248" cy="1922561"/>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pic>
        <p:nvPicPr>
          <p:cNvPr id="19" name="図 18"/>
          <p:cNvPicPr>
            <a:picLocks noChangeAspect="1"/>
          </p:cNvPicPr>
          <p:nvPr/>
        </p:nvPicPr>
        <p:blipFill>
          <a:blip r:embed="rId2"/>
          <a:stretch>
            <a:fillRect/>
          </a:stretch>
        </p:blipFill>
        <p:spPr>
          <a:xfrm>
            <a:off x="4025659" y="4693976"/>
            <a:ext cx="1520942" cy="1163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8" descr="C:\Users\hayashiyua\Pictures\クリップアート\07\0354.gif"/>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956881" y="5196073"/>
            <a:ext cx="972963" cy="689435"/>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p:cNvPicPr/>
          <p:nvPr/>
        </p:nvPicPr>
        <p:blipFill>
          <a:blip r:embed="rId4">
            <a:extLst>
              <a:ext uri="{28A0092B-C50C-407E-A947-70E740481C1C}">
                <a14:useLocalDpi xmlns:a14="http://schemas.microsoft.com/office/drawing/2010/main" val="0"/>
              </a:ext>
            </a:extLst>
          </a:blip>
          <a:stretch>
            <a:fillRect/>
          </a:stretch>
        </p:blipFill>
        <p:spPr>
          <a:xfrm>
            <a:off x="3060989" y="2457104"/>
            <a:ext cx="1134712" cy="1661373"/>
          </a:xfrm>
          <a:prstGeom prst="rect">
            <a:avLst/>
          </a:prstGeom>
          <a:ln>
            <a:solidFill>
              <a:schemeClr val="tx1">
                <a:lumMod val="60000"/>
                <a:lumOff val="40000"/>
              </a:schemeClr>
            </a:solidFill>
          </a:ln>
        </p:spPr>
      </p:pic>
      <p:sp>
        <p:nvSpPr>
          <p:cNvPr id="22" name="線吹き出し 1 (枠付き) 21"/>
          <p:cNvSpPr/>
          <p:nvPr/>
        </p:nvSpPr>
        <p:spPr>
          <a:xfrm>
            <a:off x="590651" y="2250509"/>
            <a:ext cx="1978847" cy="681223"/>
          </a:xfrm>
          <a:prstGeom prst="borderCallout1">
            <a:avLst>
              <a:gd name="adj1" fmla="val 36660"/>
              <a:gd name="adj2" fmla="val 99081"/>
              <a:gd name="adj3" fmla="val 96378"/>
              <a:gd name="adj4" fmla="val 125357"/>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200" dirty="0" smtClean="0">
                <a:solidFill>
                  <a:schemeClr val="tx1"/>
                </a:solidFill>
                <a:latin typeface="Meiryo UI" pitchFamily="50" charset="-128"/>
                <a:ea typeface="Meiryo UI" pitchFamily="50" charset="-128"/>
                <a:cs typeface="Meiryo UI" pitchFamily="50" charset="-128"/>
              </a:rPr>
              <a:t>決済端末にて、</a:t>
            </a:r>
            <a:r>
              <a:rPr lang="en-US" altLang="ja-JP" sz="1200" dirty="0">
                <a:solidFill>
                  <a:schemeClr val="tx1"/>
                </a:solidFill>
              </a:rPr>
              <a:t> Arch</a:t>
            </a:r>
            <a:r>
              <a:rPr lang="ja-JP" altLang="en-US" sz="1200" dirty="0">
                <a:solidFill>
                  <a:schemeClr val="tx1"/>
                </a:solidFill>
              </a:rPr>
              <a:t>センタに登録された</a:t>
            </a:r>
            <a:r>
              <a:rPr lang="ja-JP" altLang="en-US" sz="1200" dirty="0" smtClean="0">
                <a:solidFill>
                  <a:schemeClr val="tx1"/>
                </a:solidFill>
                <a:latin typeface="Meiryo UI" pitchFamily="50" charset="-128"/>
                <a:ea typeface="Meiryo UI" pitchFamily="50" charset="-128"/>
                <a:cs typeface="Meiryo UI" pitchFamily="50" charset="-128"/>
              </a:rPr>
              <a:t>メールを参照します</a:t>
            </a:r>
            <a:r>
              <a:rPr lang="ja-JP" altLang="en-US" sz="1200" b="1" dirty="0" smtClean="0">
                <a:solidFill>
                  <a:schemeClr val="tx1"/>
                </a:solidFill>
                <a:latin typeface="Meiryo UI" pitchFamily="50" charset="-128"/>
                <a:ea typeface="Meiryo UI" pitchFamily="50" charset="-128"/>
                <a:cs typeface="Meiryo UI" pitchFamily="50" charset="-128"/>
              </a:rPr>
              <a:t>（メール受信）</a:t>
            </a:r>
            <a:endParaRPr kumimoji="1" lang="ja-JP" altLang="en-US" sz="1200" b="1" dirty="0" smtClean="0">
              <a:solidFill>
                <a:schemeClr val="tx1"/>
              </a:solidFill>
              <a:latin typeface="Meiryo UI" pitchFamily="50" charset="-128"/>
              <a:ea typeface="Meiryo UI" pitchFamily="50" charset="-128"/>
              <a:cs typeface="Meiryo UI" pitchFamily="50" charset="-128"/>
            </a:endParaRPr>
          </a:p>
        </p:txBody>
      </p:sp>
      <p:sp>
        <p:nvSpPr>
          <p:cNvPr id="23" name="線吹き出し 1 (枠付き) 22"/>
          <p:cNvSpPr/>
          <p:nvPr/>
        </p:nvSpPr>
        <p:spPr>
          <a:xfrm>
            <a:off x="251302" y="3400656"/>
            <a:ext cx="2457460" cy="974507"/>
          </a:xfrm>
          <a:prstGeom prst="borderCallout1">
            <a:avLst>
              <a:gd name="adj1" fmla="val 39545"/>
              <a:gd name="adj2" fmla="val 98522"/>
              <a:gd name="adj3" fmla="val -24174"/>
              <a:gd name="adj4" fmla="val 200945"/>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200" dirty="0" smtClean="0">
                <a:solidFill>
                  <a:schemeClr val="tx1"/>
                </a:solidFill>
                <a:latin typeface="Meiryo UI" pitchFamily="50" charset="-128"/>
                <a:ea typeface="Meiryo UI" pitchFamily="50" charset="-128"/>
                <a:cs typeface="Meiryo UI" pitchFamily="50" charset="-128"/>
              </a:rPr>
              <a:t>決済端末にて、</a:t>
            </a:r>
            <a:r>
              <a:rPr lang="en-US" altLang="ja-JP" sz="1200" dirty="0" smtClean="0">
                <a:solidFill>
                  <a:schemeClr val="tx1"/>
                </a:solidFill>
              </a:rPr>
              <a:t>Arch</a:t>
            </a:r>
            <a:r>
              <a:rPr lang="ja-JP" altLang="en-US" sz="1200" dirty="0">
                <a:solidFill>
                  <a:schemeClr val="tx1"/>
                </a:solidFill>
              </a:rPr>
              <a:t>センタに</a:t>
            </a:r>
            <a:r>
              <a:rPr lang="ja-JP" altLang="en-US" sz="1200" dirty="0" smtClean="0">
                <a:solidFill>
                  <a:schemeClr val="tx1"/>
                </a:solidFill>
                <a:latin typeface="Meiryo UI" pitchFamily="50" charset="-128"/>
                <a:ea typeface="Meiryo UI" pitchFamily="50" charset="-128"/>
                <a:cs typeface="Meiryo UI" pitchFamily="50" charset="-128"/>
              </a:rPr>
              <a:t>メール</a:t>
            </a:r>
            <a:r>
              <a:rPr lang="en-US" altLang="ja-JP" sz="1200" dirty="0" smtClean="0">
                <a:solidFill>
                  <a:schemeClr val="tx1"/>
                </a:solidFill>
                <a:latin typeface="Meiryo UI" pitchFamily="50" charset="-128"/>
                <a:ea typeface="Meiryo UI" pitchFamily="50" charset="-128"/>
                <a:cs typeface="Meiryo UI" pitchFamily="50" charset="-128"/>
              </a:rPr>
              <a:t>/</a:t>
            </a:r>
            <a:r>
              <a:rPr kumimoji="1" lang="ja-JP" altLang="en-US" sz="1200" dirty="0" smtClean="0">
                <a:solidFill>
                  <a:schemeClr val="tx1"/>
                </a:solidFill>
                <a:latin typeface="Meiryo UI" pitchFamily="50" charset="-128"/>
                <a:ea typeface="Meiryo UI" pitchFamily="50" charset="-128"/>
                <a:cs typeface="Meiryo UI" pitchFamily="50" charset="-128"/>
              </a:rPr>
              <a:t>アンケートの返信を</a:t>
            </a:r>
            <a:r>
              <a:rPr lang="ja-JP" altLang="en-US" sz="1200" dirty="0" smtClean="0">
                <a:solidFill>
                  <a:schemeClr val="tx1"/>
                </a:solidFill>
                <a:latin typeface="Meiryo UI" pitchFamily="50" charset="-128"/>
                <a:ea typeface="Meiryo UI" pitchFamily="50" charset="-128"/>
                <a:cs typeface="Meiryo UI" pitchFamily="50" charset="-128"/>
              </a:rPr>
              <a:t>登録します</a:t>
            </a:r>
            <a:endParaRPr lang="en-US" altLang="ja-JP" sz="1200" dirty="0" smtClean="0">
              <a:solidFill>
                <a:schemeClr val="tx1"/>
              </a:solidFill>
              <a:latin typeface="Meiryo UI" pitchFamily="50" charset="-128"/>
              <a:ea typeface="Meiryo UI" pitchFamily="50" charset="-128"/>
              <a:cs typeface="Meiryo UI" pitchFamily="50" charset="-128"/>
            </a:endParaRPr>
          </a:p>
          <a:p>
            <a:r>
              <a:rPr lang="ja-JP" altLang="en-US" sz="1200" b="1" dirty="0" smtClean="0">
                <a:solidFill>
                  <a:schemeClr val="tx1"/>
                </a:solidFill>
                <a:latin typeface="Meiryo UI" pitchFamily="50" charset="-128"/>
                <a:ea typeface="Meiryo UI" pitchFamily="50" charset="-128"/>
                <a:cs typeface="Meiryo UI" pitchFamily="50" charset="-128"/>
              </a:rPr>
              <a:t>（返信メール作成</a:t>
            </a:r>
            <a:r>
              <a:rPr lang="ja-JP" altLang="en-US" sz="1200" b="1" dirty="0">
                <a:solidFill>
                  <a:schemeClr val="tx1"/>
                </a:solidFill>
                <a:latin typeface="Meiryo UI" pitchFamily="50" charset="-128"/>
                <a:ea typeface="Meiryo UI" pitchFamily="50" charset="-128"/>
                <a:cs typeface="Meiryo UI" pitchFamily="50" charset="-128"/>
              </a:rPr>
              <a:t>および</a:t>
            </a:r>
            <a:r>
              <a:rPr lang="ja-JP" altLang="en-US" sz="1200" b="1" dirty="0" smtClean="0">
                <a:solidFill>
                  <a:schemeClr val="tx1"/>
                </a:solidFill>
                <a:latin typeface="Meiryo UI" pitchFamily="50" charset="-128"/>
                <a:ea typeface="Meiryo UI" pitchFamily="50" charset="-128"/>
                <a:cs typeface="Meiryo UI" pitchFamily="50" charset="-128"/>
              </a:rPr>
              <a:t>送信）</a:t>
            </a:r>
            <a:endParaRPr kumimoji="1" lang="ja-JP" altLang="en-US" sz="1200" b="1" dirty="0" smtClean="0">
              <a:solidFill>
                <a:schemeClr val="tx1"/>
              </a:solidFill>
              <a:latin typeface="Meiryo UI" pitchFamily="50" charset="-128"/>
              <a:ea typeface="Meiryo UI" pitchFamily="50" charset="-128"/>
              <a:cs typeface="Meiryo UI" pitchFamily="50" charset="-128"/>
            </a:endParaRPr>
          </a:p>
        </p:txBody>
      </p:sp>
      <p:sp>
        <p:nvSpPr>
          <p:cNvPr id="24" name="線吹き出し 1 (枠付き) 23"/>
          <p:cNvSpPr/>
          <p:nvPr/>
        </p:nvSpPr>
        <p:spPr>
          <a:xfrm>
            <a:off x="6930852" y="4258866"/>
            <a:ext cx="2282663" cy="792088"/>
          </a:xfrm>
          <a:prstGeom prst="borderCallout1">
            <a:avLst>
              <a:gd name="adj1" fmla="val 30546"/>
              <a:gd name="adj2" fmla="val -69"/>
              <a:gd name="adj3" fmla="val -825"/>
              <a:gd name="adj4" fmla="val -14018"/>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dirty="0" err="1" smtClean="0">
                <a:solidFill>
                  <a:schemeClr val="tx1"/>
                </a:solidFill>
              </a:rPr>
              <a:t>Arh</a:t>
            </a:r>
            <a:r>
              <a:rPr lang="en-US" altLang="ja-JP" sz="1200" dirty="0" smtClean="0">
                <a:solidFill>
                  <a:schemeClr val="tx1"/>
                </a:solidFill>
              </a:rPr>
              <a:t>-WEB</a:t>
            </a:r>
            <a:r>
              <a:rPr lang="ja-JP" altLang="en-US" sz="1200" dirty="0" smtClean="0">
                <a:solidFill>
                  <a:schemeClr val="tx1"/>
                </a:solidFill>
              </a:rPr>
              <a:t>画面にて、</a:t>
            </a:r>
            <a:r>
              <a:rPr lang="en-US" altLang="ja-JP" sz="1200" dirty="0" smtClean="0">
                <a:solidFill>
                  <a:schemeClr val="tx1"/>
                </a:solidFill>
              </a:rPr>
              <a:t>Arch</a:t>
            </a:r>
            <a:r>
              <a:rPr lang="ja-JP" altLang="en-US" sz="1200" dirty="0">
                <a:solidFill>
                  <a:schemeClr val="tx1"/>
                </a:solidFill>
              </a:rPr>
              <a:t>センタに</a:t>
            </a:r>
            <a:r>
              <a:rPr lang="ja-JP" altLang="en-US" sz="1200" dirty="0" smtClean="0">
                <a:solidFill>
                  <a:schemeClr val="tx1"/>
                </a:solidFill>
              </a:rPr>
              <a:t>メール</a:t>
            </a:r>
            <a:r>
              <a:rPr lang="en-US" altLang="ja-JP" sz="1200" dirty="0" smtClean="0">
                <a:solidFill>
                  <a:schemeClr val="tx1"/>
                </a:solidFill>
              </a:rPr>
              <a:t>/</a:t>
            </a:r>
            <a:r>
              <a:rPr lang="ja-JP" altLang="en-US" sz="1200" dirty="0" smtClean="0">
                <a:solidFill>
                  <a:schemeClr val="tx1"/>
                </a:solidFill>
              </a:rPr>
              <a:t>アンケートを登録します</a:t>
            </a:r>
            <a:endParaRPr lang="en-US" altLang="ja-JP" sz="1200" dirty="0" smtClean="0">
              <a:solidFill>
                <a:schemeClr val="tx1"/>
              </a:solidFill>
            </a:endParaRPr>
          </a:p>
          <a:p>
            <a:r>
              <a:rPr lang="ja-JP" altLang="en-US" sz="1200" b="1" dirty="0" smtClean="0">
                <a:solidFill>
                  <a:schemeClr val="tx1"/>
                </a:solidFill>
                <a:latin typeface="Meiryo UI" pitchFamily="50" charset="-128"/>
                <a:ea typeface="Meiryo UI" pitchFamily="50" charset="-128"/>
                <a:cs typeface="Meiryo UI" pitchFamily="50" charset="-128"/>
              </a:rPr>
              <a:t>（メール</a:t>
            </a:r>
            <a:r>
              <a:rPr lang="ja-JP" altLang="en-US" sz="1200" b="1" dirty="0">
                <a:solidFill>
                  <a:schemeClr val="tx1"/>
                </a:solidFill>
                <a:latin typeface="Meiryo UI" pitchFamily="50" charset="-128"/>
                <a:ea typeface="Meiryo UI" pitchFamily="50" charset="-128"/>
                <a:cs typeface="Meiryo UI" pitchFamily="50" charset="-128"/>
              </a:rPr>
              <a:t>作成および</a:t>
            </a:r>
            <a:r>
              <a:rPr lang="ja-JP" altLang="en-US" sz="1200" b="1" dirty="0" smtClean="0">
                <a:solidFill>
                  <a:schemeClr val="tx1"/>
                </a:solidFill>
                <a:latin typeface="Meiryo UI" pitchFamily="50" charset="-128"/>
                <a:ea typeface="Meiryo UI" pitchFamily="50" charset="-128"/>
                <a:cs typeface="Meiryo UI" pitchFamily="50" charset="-128"/>
              </a:rPr>
              <a:t>送信）</a:t>
            </a:r>
            <a:endParaRPr lang="ja-JP" altLang="en-US" sz="1200" b="1" dirty="0">
              <a:solidFill>
                <a:schemeClr val="tx1"/>
              </a:solidFill>
              <a:latin typeface="Meiryo UI" pitchFamily="50" charset="-128"/>
              <a:ea typeface="Meiryo UI" pitchFamily="50" charset="-128"/>
              <a:cs typeface="Meiryo UI" pitchFamily="50" charset="-128"/>
            </a:endParaRPr>
          </a:p>
        </p:txBody>
      </p:sp>
      <p:sp>
        <p:nvSpPr>
          <p:cNvPr id="25" name="線吹き出し 1 (枠付き) 24"/>
          <p:cNvSpPr/>
          <p:nvPr/>
        </p:nvSpPr>
        <p:spPr>
          <a:xfrm>
            <a:off x="5983534" y="5241802"/>
            <a:ext cx="2282663" cy="898337"/>
          </a:xfrm>
          <a:prstGeom prst="borderCallout1">
            <a:avLst>
              <a:gd name="adj1" fmla="val 30546"/>
              <a:gd name="adj2" fmla="val -69"/>
              <a:gd name="adj3" fmla="val -48278"/>
              <a:gd name="adj4" fmla="val -6103"/>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ja-JP" sz="1200" dirty="0" smtClean="0">
                <a:solidFill>
                  <a:schemeClr val="tx1"/>
                </a:solidFill>
              </a:rPr>
              <a:t>Arch</a:t>
            </a:r>
            <a:r>
              <a:rPr lang="en-US" altLang="ja-JP" sz="1200" dirty="0">
                <a:solidFill>
                  <a:schemeClr val="tx1"/>
                </a:solidFill>
              </a:rPr>
              <a:t>-</a:t>
            </a:r>
            <a:r>
              <a:rPr lang="en-US" altLang="ja-JP" sz="1200" dirty="0" smtClean="0">
                <a:solidFill>
                  <a:schemeClr val="tx1"/>
                </a:solidFill>
              </a:rPr>
              <a:t>WEB</a:t>
            </a:r>
            <a:r>
              <a:rPr lang="ja-JP" altLang="en-US" sz="1200" dirty="0" smtClean="0">
                <a:solidFill>
                  <a:schemeClr val="tx1"/>
                </a:solidFill>
              </a:rPr>
              <a:t>画面にて、</a:t>
            </a:r>
            <a:r>
              <a:rPr lang="en-US" altLang="ja-JP" sz="1200" dirty="0">
                <a:solidFill>
                  <a:schemeClr val="tx1"/>
                </a:solidFill>
              </a:rPr>
              <a:t> Arch</a:t>
            </a:r>
            <a:r>
              <a:rPr lang="ja-JP" altLang="en-US" sz="1200" dirty="0">
                <a:solidFill>
                  <a:schemeClr val="tx1"/>
                </a:solidFill>
              </a:rPr>
              <a:t>センタ</a:t>
            </a:r>
            <a:r>
              <a:rPr lang="ja-JP" altLang="en-US" sz="1200" dirty="0" smtClean="0">
                <a:solidFill>
                  <a:schemeClr val="tx1"/>
                </a:solidFill>
              </a:rPr>
              <a:t>に登録されたメール</a:t>
            </a:r>
            <a:r>
              <a:rPr lang="en-US" altLang="ja-JP" sz="1200" dirty="0" smtClean="0">
                <a:solidFill>
                  <a:schemeClr val="tx1"/>
                </a:solidFill>
              </a:rPr>
              <a:t>/</a:t>
            </a:r>
            <a:r>
              <a:rPr lang="ja-JP" altLang="en-US" sz="1200" dirty="0" smtClean="0">
                <a:solidFill>
                  <a:schemeClr val="tx1"/>
                </a:solidFill>
              </a:rPr>
              <a:t>アンケート</a:t>
            </a:r>
            <a:r>
              <a:rPr lang="ja-JP" altLang="en-US" sz="1200" dirty="0">
                <a:solidFill>
                  <a:schemeClr val="tx1"/>
                </a:solidFill>
              </a:rPr>
              <a:t>の</a:t>
            </a:r>
            <a:r>
              <a:rPr lang="ja-JP" altLang="en-US" sz="1200" dirty="0" smtClean="0">
                <a:solidFill>
                  <a:schemeClr val="tx1"/>
                </a:solidFill>
              </a:rPr>
              <a:t>返信を</a:t>
            </a:r>
            <a:r>
              <a:rPr lang="ja-JP" altLang="en-US" sz="1200" dirty="0">
                <a:solidFill>
                  <a:schemeClr val="tx1"/>
                </a:solidFill>
              </a:rPr>
              <a:t>参照</a:t>
            </a:r>
            <a:r>
              <a:rPr lang="ja-JP" altLang="en-US" sz="1200" dirty="0" smtClean="0">
                <a:solidFill>
                  <a:schemeClr val="tx1"/>
                </a:solidFill>
              </a:rPr>
              <a:t>します</a:t>
            </a:r>
            <a:endParaRPr lang="en-US" altLang="ja-JP" sz="1200" dirty="0" smtClean="0">
              <a:solidFill>
                <a:schemeClr val="tx1"/>
              </a:solidFill>
            </a:endParaRPr>
          </a:p>
          <a:p>
            <a:r>
              <a:rPr lang="ja-JP" altLang="en-US" sz="1200" b="1" dirty="0" smtClean="0">
                <a:solidFill>
                  <a:schemeClr val="tx1"/>
                </a:solidFill>
              </a:rPr>
              <a:t>（返信メール受信）</a:t>
            </a:r>
            <a:endParaRPr lang="ja-JP" altLang="en-US" sz="1200" b="1" dirty="0">
              <a:solidFill>
                <a:schemeClr val="tx1"/>
              </a:solidFill>
            </a:endParaRPr>
          </a:p>
        </p:txBody>
      </p:sp>
      <p:pic>
        <p:nvPicPr>
          <p:cNvPr id="26" name="図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20153" y="1528215"/>
            <a:ext cx="1128067" cy="595286"/>
          </a:xfrm>
          <a:prstGeom prst="rect">
            <a:avLst/>
          </a:prstGeom>
        </p:spPr>
      </p:pic>
      <p:pic>
        <p:nvPicPr>
          <p:cNvPr id="27" name="圖片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11770" y="2241463"/>
            <a:ext cx="606234" cy="699314"/>
          </a:xfrm>
          <a:prstGeom prst="rect">
            <a:avLst/>
          </a:prstGeom>
        </p:spPr>
      </p:pic>
    </p:spTree>
    <p:extLst>
      <p:ext uri="{BB962C8B-B14F-4D97-AF65-F5344CB8AC3E}">
        <p14:creationId xmlns:p14="http://schemas.microsoft.com/office/powerpoint/2010/main" val="264347216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機能要件（決済端末）：メール・アンケート機能</a:t>
            </a:r>
            <a:r>
              <a:rPr lang="ja-JP" altLang="en-US" dirty="0" smtClean="0">
                <a:latin typeface="+mn-ea"/>
              </a:rPr>
              <a:t>（</a:t>
            </a:r>
            <a:r>
              <a:rPr lang="en-US" altLang="ja-JP" dirty="0" smtClean="0">
                <a:latin typeface="+mn-ea"/>
              </a:rPr>
              <a:t>2/4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端末における操作画面です。</a:t>
            </a:r>
          </a:p>
          <a:p>
            <a:r>
              <a:rPr lang="ja-JP" altLang="en-US" dirty="0">
                <a:latin typeface="+mn-ea"/>
                <a:ea typeface="+mn-ea"/>
              </a:rPr>
              <a:t>決済取引操作と変わらない、販売員様にやさしいユーザ・インターフェースです。</a:t>
            </a:r>
          </a:p>
        </p:txBody>
      </p:sp>
      <p:sp>
        <p:nvSpPr>
          <p:cNvPr id="40" name="山形 39"/>
          <p:cNvSpPr/>
          <p:nvPr/>
        </p:nvSpPr>
        <p:spPr>
          <a:xfrm>
            <a:off x="3527006" y="1991207"/>
            <a:ext cx="1797443"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３</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メール</a:t>
            </a:r>
            <a:r>
              <a:rPr lang="en-US" altLang="ja-JP" sz="1400" dirty="0" smtClean="0">
                <a:solidFill>
                  <a:schemeClr val="bg1"/>
                </a:solidFill>
                <a:latin typeface="Meiryo UI" pitchFamily="50" charset="-128"/>
                <a:ea typeface="Meiryo UI" pitchFamily="50" charset="-128"/>
                <a:cs typeface="Meiryo UI" pitchFamily="50" charset="-128"/>
              </a:rPr>
              <a:t>/</a:t>
            </a:r>
          </a:p>
          <a:p>
            <a:pPr algn="ctr"/>
            <a:r>
              <a:rPr lang="ja-JP" altLang="en-US" sz="1400" dirty="0" smtClean="0">
                <a:solidFill>
                  <a:schemeClr val="bg1"/>
                </a:solidFill>
                <a:latin typeface="Meiryo UI" pitchFamily="50" charset="-128"/>
                <a:ea typeface="Meiryo UI" pitchFamily="50" charset="-128"/>
                <a:cs typeface="Meiryo UI" pitchFamily="50" charset="-128"/>
              </a:rPr>
              <a:t>アンケート一覧</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41" name="山形 40"/>
          <p:cNvSpPr/>
          <p:nvPr/>
        </p:nvSpPr>
        <p:spPr>
          <a:xfrm>
            <a:off x="5195566" y="1977621"/>
            <a:ext cx="1763225"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４</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メール</a:t>
            </a:r>
            <a:r>
              <a:rPr lang="en-US" altLang="ja-JP" sz="1400" dirty="0" smtClean="0">
                <a:solidFill>
                  <a:schemeClr val="bg1"/>
                </a:solidFill>
                <a:latin typeface="Meiryo UI" pitchFamily="50" charset="-128"/>
                <a:ea typeface="Meiryo UI" pitchFamily="50" charset="-128"/>
                <a:cs typeface="Meiryo UI" pitchFamily="50" charset="-128"/>
              </a:rPr>
              <a:t>/</a:t>
            </a:r>
          </a:p>
          <a:p>
            <a:pPr algn="ctr"/>
            <a:r>
              <a:rPr lang="ja-JP" altLang="en-US" sz="1400" dirty="0" smtClean="0">
                <a:solidFill>
                  <a:schemeClr val="bg1"/>
                </a:solidFill>
                <a:latin typeface="Meiryo UI" pitchFamily="50" charset="-128"/>
                <a:ea typeface="Meiryo UI" pitchFamily="50" charset="-128"/>
                <a:cs typeface="Meiryo UI" pitchFamily="50" charset="-128"/>
              </a:rPr>
              <a:t>アンケート詳細</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42" name="ホームベース 41"/>
          <p:cNvSpPr/>
          <p:nvPr/>
        </p:nvSpPr>
        <p:spPr>
          <a:xfrm>
            <a:off x="498768" y="1967793"/>
            <a:ext cx="1613831"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1.</a:t>
            </a:r>
            <a:r>
              <a:rPr lang="ja-JP" altLang="en-US" sz="1400" dirty="0" smtClean="0">
                <a:solidFill>
                  <a:schemeClr val="bg1"/>
                </a:solidFill>
                <a:latin typeface="Meiryo UI" pitchFamily="50" charset="-128"/>
                <a:ea typeface="Meiryo UI" pitchFamily="50" charset="-128"/>
                <a:cs typeface="Meiryo UI" pitchFamily="50" charset="-128"/>
              </a:rPr>
              <a:t>メール登録</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43" name="山形 42"/>
          <p:cNvSpPr/>
          <p:nvPr/>
        </p:nvSpPr>
        <p:spPr>
          <a:xfrm>
            <a:off x="2045924" y="1977009"/>
            <a:ext cx="1576332"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２</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メイン</a:t>
            </a:r>
            <a:endParaRPr lang="en-US" altLang="ja-JP" sz="1400" dirty="0" smtClean="0">
              <a:solidFill>
                <a:schemeClr val="bg1"/>
              </a:solidFill>
              <a:latin typeface="Meiryo UI" pitchFamily="50" charset="-128"/>
              <a:ea typeface="Meiryo UI" pitchFamily="50" charset="-128"/>
              <a:cs typeface="Meiryo UI" pitchFamily="50" charset="-128"/>
            </a:endParaRPr>
          </a:p>
          <a:p>
            <a:pPr algn="ctr"/>
            <a:r>
              <a:rPr lang="ja-JP" altLang="en-US" sz="1400" dirty="0" smtClean="0">
                <a:solidFill>
                  <a:schemeClr val="bg1"/>
                </a:solidFill>
                <a:latin typeface="Meiryo UI" pitchFamily="50" charset="-128"/>
                <a:ea typeface="Meiryo UI" pitchFamily="50" charset="-128"/>
                <a:cs typeface="Meiryo UI" pitchFamily="50" charset="-128"/>
              </a:rPr>
              <a:t>メニュー</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44" name="テキスト ボックス 43"/>
          <p:cNvSpPr txBox="1"/>
          <p:nvPr/>
        </p:nvSpPr>
        <p:spPr>
          <a:xfrm>
            <a:off x="337418" y="1705274"/>
            <a:ext cx="1321196" cy="276999"/>
          </a:xfrm>
          <a:prstGeom prst="rect">
            <a:avLst/>
          </a:prstGeom>
          <a:noFill/>
        </p:spPr>
        <p:txBody>
          <a:bodyPr wrap="none" rtlCol="0">
            <a:spAutoFit/>
          </a:bodyPr>
          <a:lstStyle/>
          <a:p>
            <a:r>
              <a:rPr kumimoji="1" lang="ja-JP" altLang="en-US" sz="1200" dirty="0" smtClean="0"/>
              <a:t>事務所</a:t>
            </a:r>
            <a:r>
              <a:rPr kumimoji="1" lang="en-US" altLang="ja-JP" sz="1200" dirty="0" smtClean="0"/>
              <a:t>/</a:t>
            </a:r>
            <a:r>
              <a:rPr kumimoji="1" lang="ja-JP" altLang="en-US" sz="1200" dirty="0" smtClean="0"/>
              <a:t>運営室様</a:t>
            </a:r>
            <a:endParaRPr kumimoji="1" lang="ja-JP" altLang="en-US" sz="1200" dirty="0"/>
          </a:p>
        </p:txBody>
      </p:sp>
      <p:sp>
        <p:nvSpPr>
          <p:cNvPr id="45" name="テキスト ボックス 44"/>
          <p:cNvSpPr txBox="1"/>
          <p:nvPr/>
        </p:nvSpPr>
        <p:spPr>
          <a:xfrm>
            <a:off x="2375798" y="1700808"/>
            <a:ext cx="805029" cy="276999"/>
          </a:xfrm>
          <a:prstGeom prst="rect">
            <a:avLst/>
          </a:prstGeom>
          <a:noFill/>
        </p:spPr>
        <p:txBody>
          <a:bodyPr wrap="none" rtlCol="0">
            <a:spAutoFit/>
          </a:bodyPr>
          <a:lstStyle/>
          <a:p>
            <a:r>
              <a:rPr kumimoji="1" lang="ja-JP" altLang="en-US" sz="1200" dirty="0" smtClean="0"/>
              <a:t>テナント様</a:t>
            </a:r>
            <a:endParaRPr kumimoji="1" lang="ja-JP" altLang="en-US" sz="1200" dirty="0"/>
          </a:p>
        </p:txBody>
      </p:sp>
      <p:sp>
        <p:nvSpPr>
          <p:cNvPr id="68" name="テキスト ボックス 67"/>
          <p:cNvSpPr txBox="1"/>
          <p:nvPr/>
        </p:nvSpPr>
        <p:spPr>
          <a:xfrm>
            <a:off x="708409" y="5764001"/>
            <a:ext cx="2740687" cy="307777"/>
          </a:xfrm>
          <a:prstGeom prst="rect">
            <a:avLst/>
          </a:prstGeom>
          <a:noFill/>
        </p:spPr>
        <p:txBody>
          <a:bodyPr wrap="none" rtlCol="0">
            <a:spAutoFit/>
          </a:bodyPr>
          <a:lstStyle/>
          <a:p>
            <a:r>
              <a:rPr kumimoji="1" lang="en-US" altLang="ja-JP" sz="1400" dirty="0" smtClean="0"/>
              <a:t>※Arch-WEB</a:t>
            </a:r>
            <a:r>
              <a:rPr kumimoji="1" lang="ja-JP" altLang="en-US" sz="1400" dirty="0" smtClean="0"/>
              <a:t>の画面詳細</a:t>
            </a:r>
            <a:r>
              <a:rPr lang="ja-JP" altLang="en-US" sz="1400" dirty="0" smtClean="0"/>
              <a:t>（次頁）</a:t>
            </a:r>
            <a:endParaRPr kumimoji="1" lang="ja-JP" altLang="en-US" sz="1400" dirty="0"/>
          </a:p>
        </p:txBody>
      </p:sp>
      <p:grpSp>
        <p:nvGrpSpPr>
          <p:cNvPr id="3" name="グループ化 2"/>
          <p:cNvGrpSpPr>
            <a:grpSpLocks noChangeAspect="1"/>
          </p:cNvGrpSpPr>
          <p:nvPr/>
        </p:nvGrpSpPr>
        <p:grpSpPr>
          <a:xfrm>
            <a:off x="335360" y="3103226"/>
            <a:ext cx="9427793" cy="2369751"/>
            <a:chOff x="335360" y="2620426"/>
            <a:chExt cx="11243429" cy="2826125"/>
          </a:xfrm>
        </p:grpSpPr>
        <p:pic>
          <p:nvPicPr>
            <p:cNvPr id="38" name="図 37"/>
            <p:cNvPicPr/>
            <p:nvPr/>
          </p:nvPicPr>
          <p:blipFill>
            <a:blip r:embed="rId2" cstate="print">
              <a:extLst>
                <a:ext uri="{28A0092B-C50C-407E-A947-70E740481C1C}">
                  <a14:useLocalDpi xmlns:a14="http://schemas.microsoft.com/office/drawing/2010/main" val="0"/>
                </a:ext>
              </a:extLst>
            </a:blip>
            <a:stretch>
              <a:fillRect/>
            </a:stretch>
          </p:blipFill>
          <p:spPr>
            <a:xfrm>
              <a:off x="8334667" y="3734906"/>
              <a:ext cx="1440000" cy="1253672"/>
            </a:xfrm>
            <a:prstGeom prst="rect">
              <a:avLst/>
            </a:prstGeom>
            <a:ln>
              <a:solidFill>
                <a:schemeClr val="tx1"/>
              </a:solidFill>
            </a:ln>
          </p:spPr>
        </p:pic>
        <p:pic>
          <p:nvPicPr>
            <p:cNvPr id="39" name="図 38"/>
            <p:cNvPicPr/>
            <p:nvPr/>
          </p:nvPicPr>
          <p:blipFill>
            <a:blip r:embed="rId3">
              <a:extLst>
                <a:ext uri="{28A0092B-C50C-407E-A947-70E740481C1C}">
                  <a14:useLocalDpi xmlns:a14="http://schemas.microsoft.com/office/drawing/2010/main" val="0"/>
                </a:ext>
              </a:extLst>
            </a:blip>
            <a:stretch>
              <a:fillRect/>
            </a:stretch>
          </p:blipFill>
          <p:spPr>
            <a:xfrm>
              <a:off x="6516078" y="3745772"/>
              <a:ext cx="1440000" cy="1276778"/>
            </a:xfrm>
            <a:prstGeom prst="rect">
              <a:avLst/>
            </a:prstGeom>
            <a:ln>
              <a:solidFill>
                <a:schemeClr val="tx1"/>
              </a:solidFill>
            </a:ln>
          </p:spPr>
        </p:pic>
        <p:grpSp>
          <p:nvGrpSpPr>
            <p:cNvPr id="46" name="グループ化 45"/>
            <p:cNvGrpSpPr/>
            <p:nvPr/>
          </p:nvGrpSpPr>
          <p:grpSpPr>
            <a:xfrm>
              <a:off x="1468879" y="2718078"/>
              <a:ext cx="906471" cy="454679"/>
              <a:chOff x="164468" y="3388896"/>
              <a:chExt cx="1238250" cy="658309"/>
            </a:xfrm>
          </p:grpSpPr>
          <p:sp>
            <p:nvSpPr>
              <p:cNvPr id="47" name="正方形/長方形 46"/>
              <p:cNvSpPr/>
              <p:nvPr/>
            </p:nvSpPr>
            <p:spPr>
              <a:xfrm>
                <a:off x="344488" y="3592526"/>
                <a:ext cx="864096" cy="279184"/>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t"/>
              <a:lstStyle/>
              <a:p>
                <a:pPr algn="ctr" defTabSz="990600"/>
                <a:endParaRPr kumimoji="1" lang="ja-JP" altLang="en-US" sz="1400" dirty="0">
                  <a:solidFill>
                    <a:schemeClr val="tx1"/>
                  </a:solidFill>
                </a:endParaRPr>
              </a:p>
            </p:txBody>
          </p:sp>
          <p:pic>
            <p:nvPicPr>
              <p:cNvPr id="48" name="Picture 2" descr="\\Fileserver31\商品企画担当\40グループ別フォルダー\108_ビジネス企画\20_ビジ企\20_企画案件\012_伊藤チーム\01 加盟店インフラ（次期端末）\05_検討事項\08_ブランディング\02_ロゴ\★確定版ロゴ\Arch_r_4c.jp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4468" y="3388896"/>
                <a:ext cx="1238250" cy="65830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テキスト ボックス 48"/>
            <p:cNvSpPr txBox="1"/>
            <p:nvPr/>
          </p:nvSpPr>
          <p:spPr>
            <a:xfrm>
              <a:off x="507185" y="2812209"/>
              <a:ext cx="978986" cy="307777"/>
            </a:xfrm>
            <a:prstGeom prst="rect">
              <a:avLst/>
            </a:prstGeom>
            <a:solidFill>
              <a:srgbClr val="A4B6DA">
                <a:alpha val="20000"/>
              </a:srgbClr>
            </a:solidFill>
          </p:spPr>
          <p:txBody>
            <a:bodyPr wrap="none" rtlCol="0">
              <a:spAutoFit/>
            </a:bodyPr>
            <a:lstStyle/>
            <a:p>
              <a:r>
                <a:rPr kumimoji="1" lang="en-US" altLang="ja-JP" sz="1400" dirty="0" smtClean="0"/>
                <a:t>Arch-WEB</a:t>
              </a:r>
              <a:endParaRPr kumimoji="1" lang="ja-JP" altLang="en-US" sz="1400" dirty="0"/>
            </a:p>
          </p:txBody>
        </p:sp>
        <p:pic>
          <p:nvPicPr>
            <p:cNvPr id="50" name="図 49"/>
            <p:cNvPicPr>
              <a:picLocks noChangeAspect="1"/>
            </p:cNvPicPr>
            <p:nvPr/>
          </p:nvPicPr>
          <p:blipFill>
            <a:blip r:embed="rId5"/>
            <a:stretch>
              <a:fillRect/>
            </a:stretch>
          </p:blipFill>
          <p:spPr>
            <a:xfrm>
              <a:off x="708409" y="3341576"/>
              <a:ext cx="1520942" cy="1163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 name="Picture 8" descr="C:\Users\hayashiyua\Pictures\クリップアート\07\0354.gif"/>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5360" y="4490461"/>
              <a:ext cx="972963" cy="689435"/>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p:cNvPicPr/>
            <p:nvPr/>
          </p:nvPicPr>
          <p:blipFill>
            <a:blip r:embed="rId7">
              <a:extLst>
                <a:ext uri="{28A0092B-C50C-407E-A947-70E740481C1C}">
                  <a14:useLocalDpi xmlns:a14="http://schemas.microsoft.com/office/drawing/2010/main" val="0"/>
                </a:ext>
              </a:extLst>
            </a:blip>
            <a:stretch>
              <a:fillRect/>
            </a:stretch>
          </p:blipFill>
          <p:spPr>
            <a:xfrm>
              <a:off x="2779620" y="2641923"/>
              <a:ext cx="1452888" cy="2185964"/>
            </a:xfrm>
            <a:prstGeom prst="rect">
              <a:avLst/>
            </a:prstGeom>
            <a:ln>
              <a:solidFill>
                <a:schemeClr val="tx1"/>
              </a:solidFill>
            </a:ln>
          </p:spPr>
        </p:pic>
        <p:sp>
          <p:nvSpPr>
            <p:cNvPr id="53" name="テキスト ボックス 52"/>
            <p:cNvSpPr txBox="1"/>
            <p:nvPr/>
          </p:nvSpPr>
          <p:spPr>
            <a:xfrm>
              <a:off x="2507152" y="3864953"/>
              <a:ext cx="1944763" cy="230832"/>
            </a:xfrm>
            <a:prstGeom prst="borderCallout1">
              <a:avLst>
                <a:gd name="adj1" fmla="val -34377"/>
                <a:gd name="adj2" fmla="val 25961"/>
                <a:gd name="adj3" fmla="val -196235"/>
                <a:gd name="adj4" fmla="val 48571"/>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メールを受信した場合は画面上に通知</a:t>
              </a:r>
              <a:endParaRPr lang="en-US" altLang="ja-JP" sz="900" dirty="0" smtClean="0">
                <a:solidFill>
                  <a:srgbClr val="FF0000"/>
                </a:solidFill>
                <a:latin typeface="Meiryo UI" pitchFamily="50" charset="-128"/>
                <a:ea typeface="Meiryo UI" pitchFamily="50" charset="-128"/>
                <a:cs typeface="Meiryo UI" pitchFamily="50" charset="-128"/>
              </a:endParaRPr>
            </a:p>
          </p:txBody>
        </p:sp>
        <p:pic>
          <p:nvPicPr>
            <p:cNvPr id="55" name="図 54"/>
            <p:cNvPicPr/>
            <p:nvPr/>
          </p:nvPicPr>
          <p:blipFill>
            <a:blip r:embed="rId8">
              <a:extLst>
                <a:ext uri="{28A0092B-C50C-407E-A947-70E740481C1C}">
                  <a14:useLocalDpi xmlns:a14="http://schemas.microsoft.com/office/drawing/2010/main" val="0"/>
                </a:ext>
              </a:extLst>
            </a:blip>
            <a:stretch>
              <a:fillRect/>
            </a:stretch>
          </p:blipFill>
          <p:spPr>
            <a:xfrm>
              <a:off x="4573320" y="2652790"/>
              <a:ext cx="1452888" cy="2185964"/>
            </a:xfrm>
            <a:prstGeom prst="rect">
              <a:avLst/>
            </a:prstGeom>
            <a:ln>
              <a:solidFill>
                <a:schemeClr val="tx1"/>
              </a:solidFill>
            </a:ln>
          </p:spPr>
        </p:pic>
        <p:sp>
          <p:nvSpPr>
            <p:cNvPr id="56" name="正方形/長方形 55"/>
            <p:cNvSpPr/>
            <p:nvPr/>
          </p:nvSpPr>
          <p:spPr>
            <a:xfrm>
              <a:off x="4493343" y="3275997"/>
              <a:ext cx="1638218" cy="288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pic>
          <p:nvPicPr>
            <p:cNvPr id="57" name="図 5" descr="AH_A0038_030.wmf"/>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rot="18161294" flipH="1">
              <a:off x="5402520" y="3493730"/>
              <a:ext cx="385296" cy="795200"/>
            </a:xfrm>
            <a:prstGeom prst="rect">
              <a:avLst/>
            </a:prstGeom>
            <a:noFill/>
            <a:ln w="9525">
              <a:noFill/>
              <a:miter lim="800000"/>
              <a:headEnd/>
              <a:tailEnd/>
            </a:ln>
          </p:spPr>
        </p:pic>
        <p:sp>
          <p:nvSpPr>
            <p:cNvPr id="58" name="テキスト ボックス 57"/>
            <p:cNvSpPr txBox="1"/>
            <p:nvPr/>
          </p:nvSpPr>
          <p:spPr>
            <a:xfrm>
              <a:off x="4513658" y="5077219"/>
              <a:ext cx="1447832" cy="369332"/>
            </a:xfrm>
            <a:prstGeom prst="borderCallout1">
              <a:avLst>
                <a:gd name="adj1" fmla="val 1729"/>
                <a:gd name="adj2" fmla="val 2602"/>
                <a:gd name="adj3" fmla="val -411786"/>
                <a:gd name="adj4" fmla="val 40667"/>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アンケートを選択した場合は</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アンケート詳細が表示</a:t>
              </a:r>
              <a:endParaRPr lang="en-US" altLang="ja-JP" sz="900" dirty="0" smtClean="0">
                <a:solidFill>
                  <a:srgbClr val="FF0000"/>
                </a:solidFill>
                <a:latin typeface="Meiryo UI" pitchFamily="50" charset="-128"/>
                <a:ea typeface="Meiryo UI" pitchFamily="50" charset="-128"/>
                <a:cs typeface="Meiryo UI" pitchFamily="50" charset="-128"/>
              </a:endParaRPr>
            </a:p>
          </p:txBody>
        </p:sp>
        <p:pic>
          <p:nvPicPr>
            <p:cNvPr id="59" name="図 58"/>
            <p:cNvPicPr/>
            <p:nvPr/>
          </p:nvPicPr>
          <p:blipFill>
            <a:blip r:embed="rId10">
              <a:extLst>
                <a:ext uri="{28A0092B-C50C-407E-A947-70E740481C1C}">
                  <a14:useLocalDpi xmlns:a14="http://schemas.microsoft.com/office/drawing/2010/main" val="0"/>
                </a:ext>
              </a:extLst>
            </a:blip>
            <a:stretch>
              <a:fillRect/>
            </a:stretch>
          </p:blipFill>
          <p:spPr>
            <a:xfrm>
              <a:off x="6514751" y="2620426"/>
              <a:ext cx="1440000" cy="1125346"/>
            </a:xfrm>
            <a:prstGeom prst="rect">
              <a:avLst/>
            </a:prstGeom>
            <a:ln>
              <a:solidFill>
                <a:schemeClr val="tx1"/>
              </a:solidFill>
            </a:ln>
          </p:spPr>
        </p:pic>
        <p:pic>
          <p:nvPicPr>
            <p:cNvPr id="60" name="図 59"/>
            <p:cNvPicPr/>
            <p:nvPr/>
          </p:nvPicPr>
          <p:blipFill>
            <a:blip r:embed="rId11">
              <a:extLst>
                <a:ext uri="{28A0092B-C50C-407E-A947-70E740481C1C}">
                  <a14:useLocalDpi xmlns:a14="http://schemas.microsoft.com/office/drawing/2010/main" val="0"/>
                </a:ext>
              </a:extLst>
            </a:blip>
            <a:srcRect/>
            <a:stretch>
              <a:fillRect/>
            </a:stretch>
          </p:blipFill>
          <p:spPr bwMode="auto">
            <a:xfrm>
              <a:off x="6426078" y="3734905"/>
              <a:ext cx="1620000" cy="156425"/>
            </a:xfrm>
            <a:prstGeom prst="rect">
              <a:avLst/>
            </a:prstGeom>
            <a:noFill/>
            <a:ln>
              <a:noFill/>
            </a:ln>
          </p:spPr>
        </p:pic>
        <p:sp>
          <p:nvSpPr>
            <p:cNvPr id="61" name="正方形/長方形 60"/>
            <p:cNvSpPr/>
            <p:nvPr/>
          </p:nvSpPr>
          <p:spPr>
            <a:xfrm>
              <a:off x="6407860" y="4401118"/>
              <a:ext cx="1638218" cy="288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62" name="テキスト ボックス 61"/>
            <p:cNvSpPr txBox="1"/>
            <p:nvPr/>
          </p:nvSpPr>
          <p:spPr>
            <a:xfrm>
              <a:off x="6398858" y="5113632"/>
              <a:ext cx="646331" cy="230832"/>
            </a:xfrm>
            <a:prstGeom prst="borderCallout1">
              <a:avLst>
                <a:gd name="adj1" fmla="val 1729"/>
                <a:gd name="adj2" fmla="val 2602"/>
                <a:gd name="adj3" fmla="val -210132"/>
                <a:gd name="adj4" fmla="val 59669"/>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印字</a:t>
              </a:r>
              <a:r>
                <a:rPr lang="ja-JP" altLang="en-US" sz="900" dirty="0">
                  <a:solidFill>
                    <a:srgbClr val="FF0000"/>
                  </a:solidFill>
                  <a:latin typeface="Meiryo UI" pitchFamily="50" charset="-128"/>
                  <a:ea typeface="Meiryo UI" pitchFamily="50" charset="-128"/>
                  <a:cs typeface="Meiryo UI" pitchFamily="50" charset="-128"/>
                </a:rPr>
                <a:t>可能</a:t>
              </a:r>
              <a:endParaRPr lang="en-US" altLang="ja-JP" sz="900" dirty="0" smtClean="0">
                <a:solidFill>
                  <a:srgbClr val="FF0000"/>
                </a:solidFill>
                <a:latin typeface="Meiryo UI" pitchFamily="50" charset="-128"/>
                <a:ea typeface="Meiryo UI" pitchFamily="50" charset="-128"/>
                <a:cs typeface="Meiryo UI" pitchFamily="50" charset="-128"/>
              </a:endParaRPr>
            </a:p>
          </p:txBody>
        </p:sp>
        <p:pic>
          <p:nvPicPr>
            <p:cNvPr id="63" name="図 62"/>
            <p:cNvPicPr/>
            <p:nvPr/>
          </p:nvPicPr>
          <p:blipFill>
            <a:blip r:embed="rId12">
              <a:extLst>
                <a:ext uri="{28A0092B-C50C-407E-A947-70E740481C1C}">
                  <a14:useLocalDpi xmlns:a14="http://schemas.microsoft.com/office/drawing/2010/main" val="0"/>
                </a:ext>
              </a:extLst>
            </a:blip>
            <a:stretch>
              <a:fillRect/>
            </a:stretch>
          </p:blipFill>
          <p:spPr>
            <a:xfrm>
              <a:off x="8333511" y="2620427"/>
              <a:ext cx="1440000" cy="1270904"/>
            </a:xfrm>
            <a:prstGeom prst="rect">
              <a:avLst/>
            </a:prstGeom>
            <a:ln>
              <a:solidFill>
                <a:schemeClr val="tx1"/>
              </a:solidFill>
            </a:ln>
          </p:spPr>
        </p:pic>
        <p:pic>
          <p:nvPicPr>
            <p:cNvPr id="64" name="図 63"/>
            <p:cNvPicPr/>
            <p:nvPr/>
          </p:nvPicPr>
          <p:blipFill>
            <a:blip r:embed="rId11">
              <a:extLst>
                <a:ext uri="{28A0092B-C50C-407E-A947-70E740481C1C}">
                  <a14:useLocalDpi xmlns:a14="http://schemas.microsoft.com/office/drawing/2010/main" val="0"/>
                </a:ext>
              </a:extLst>
            </a:blip>
            <a:srcRect/>
            <a:stretch>
              <a:fillRect/>
            </a:stretch>
          </p:blipFill>
          <p:spPr bwMode="auto">
            <a:xfrm>
              <a:off x="8225351" y="3813117"/>
              <a:ext cx="1620000" cy="156425"/>
            </a:xfrm>
            <a:prstGeom prst="rect">
              <a:avLst/>
            </a:prstGeom>
            <a:noFill/>
            <a:ln>
              <a:noFill/>
            </a:ln>
          </p:spPr>
        </p:pic>
        <p:sp>
          <p:nvSpPr>
            <p:cNvPr id="65" name="正方形/長方形 64"/>
            <p:cNvSpPr/>
            <p:nvPr/>
          </p:nvSpPr>
          <p:spPr>
            <a:xfrm>
              <a:off x="8234353" y="4389950"/>
              <a:ext cx="1638218" cy="288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66" name="テキスト ボックス 65"/>
            <p:cNvSpPr txBox="1"/>
            <p:nvPr/>
          </p:nvSpPr>
          <p:spPr>
            <a:xfrm>
              <a:off x="8225351" y="5102464"/>
              <a:ext cx="1043876" cy="230832"/>
            </a:xfrm>
            <a:prstGeom prst="borderCallout1">
              <a:avLst>
                <a:gd name="adj1" fmla="val 1729"/>
                <a:gd name="adj2" fmla="val 2602"/>
                <a:gd name="adj3" fmla="val -210132"/>
                <a:gd name="adj4" fmla="val 59669"/>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印字と返信が可能</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67" name="テキスト ボックス 66"/>
            <p:cNvSpPr txBox="1"/>
            <p:nvPr/>
          </p:nvSpPr>
          <p:spPr>
            <a:xfrm>
              <a:off x="985508" y="4859868"/>
              <a:ext cx="1196161" cy="369332"/>
            </a:xfrm>
            <a:prstGeom prst="borderCallout1">
              <a:avLst>
                <a:gd name="adj1" fmla="val -29219"/>
                <a:gd name="adj2" fmla="val 78916"/>
                <a:gd name="adj3" fmla="val -181247"/>
                <a:gd name="adj4" fmla="val 56856"/>
              </a:avLst>
            </a:prstGeom>
            <a:solidFill>
              <a:srgbClr val="FFFFFF">
                <a:alpha val="60000"/>
              </a:srgbClr>
            </a:solidFill>
            <a:ln>
              <a:solidFill>
                <a:srgbClr val="FF0000"/>
              </a:solidFill>
            </a:ln>
          </p:spPr>
          <p:txBody>
            <a:bodyPr wrap="none" rtlCol="0">
              <a:spAutoFit/>
            </a:bodyPr>
            <a:lstStyle/>
            <a:p>
              <a:r>
                <a:rPr lang="en-US" altLang="ja-JP" sz="900" dirty="0" smtClean="0">
                  <a:solidFill>
                    <a:srgbClr val="FF0000"/>
                  </a:solidFill>
                  <a:latin typeface="Meiryo UI" pitchFamily="50" charset="-128"/>
                  <a:ea typeface="Meiryo UI" pitchFamily="50" charset="-128"/>
                  <a:cs typeface="Meiryo UI" pitchFamily="50" charset="-128"/>
                </a:rPr>
                <a:t>WEB</a:t>
              </a:r>
              <a:r>
                <a:rPr lang="ja-JP" altLang="en-US" sz="900" dirty="0" smtClean="0">
                  <a:solidFill>
                    <a:srgbClr val="FF0000"/>
                  </a:solidFill>
                  <a:latin typeface="Meiryo UI" pitchFamily="50" charset="-128"/>
                  <a:ea typeface="Meiryo UI" pitchFamily="50" charset="-128"/>
                  <a:cs typeface="Meiryo UI" pitchFamily="50" charset="-128"/>
                </a:rPr>
                <a:t>から登録</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掲載期間も指定可能</a:t>
              </a:r>
              <a:endParaRPr lang="en-US" altLang="ja-JP" sz="900" dirty="0" smtClean="0">
                <a:solidFill>
                  <a:srgbClr val="FF0000"/>
                </a:solidFill>
                <a:latin typeface="Meiryo UI" pitchFamily="50" charset="-128"/>
                <a:ea typeface="Meiryo UI" pitchFamily="50" charset="-128"/>
                <a:cs typeface="Meiryo UI" pitchFamily="50" charset="-128"/>
              </a:endParaRPr>
            </a:p>
          </p:txBody>
        </p:sp>
        <p:pic>
          <p:nvPicPr>
            <p:cNvPr id="69" name="図 68"/>
            <p:cNvPicPr>
              <a:picLocks noChangeAspect="1"/>
            </p:cNvPicPr>
            <p:nvPr/>
          </p:nvPicPr>
          <p:blipFill>
            <a:blip r:embed="rId13"/>
            <a:stretch>
              <a:fillRect/>
            </a:stretch>
          </p:blipFill>
          <p:spPr>
            <a:xfrm>
              <a:off x="10138789" y="2633305"/>
              <a:ext cx="1440000" cy="2365484"/>
            </a:xfrm>
            <a:prstGeom prst="rect">
              <a:avLst/>
            </a:prstGeom>
            <a:ln>
              <a:solidFill>
                <a:schemeClr val="tx1"/>
              </a:solidFill>
            </a:ln>
          </p:spPr>
        </p:pic>
      </p:grpSp>
      <p:sp>
        <p:nvSpPr>
          <p:cNvPr id="70" name="山形 69"/>
          <p:cNvSpPr/>
          <p:nvPr/>
        </p:nvSpPr>
        <p:spPr>
          <a:xfrm>
            <a:off x="6878108" y="1977621"/>
            <a:ext cx="2885045"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５</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アンケート回答</a:t>
            </a:r>
            <a:endParaRPr lang="ja-JP" altLang="en-US" sz="1400" dirty="0">
              <a:solidFill>
                <a:schemeClr val="bg1"/>
              </a:solidFill>
              <a:latin typeface="Meiryo UI" pitchFamily="50" charset="-128"/>
              <a:ea typeface="Meiryo UI" pitchFamily="50" charset="-128"/>
              <a:cs typeface="Meiryo UI" pitchFamily="50" charset="-128"/>
            </a:endParaRPr>
          </a:p>
        </p:txBody>
      </p:sp>
      <p:pic>
        <p:nvPicPr>
          <p:cNvPr id="71" name="圖片 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74061" y="5037718"/>
            <a:ext cx="606234" cy="699314"/>
          </a:xfrm>
          <a:prstGeom prst="rect">
            <a:avLst/>
          </a:prstGeom>
        </p:spPr>
      </p:pic>
    </p:spTree>
    <p:extLst>
      <p:ext uri="{BB962C8B-B14F-4D97-AF65-F5344CB8AC3E}">
        <p14:creationId xmlns:p14="http://schemas.microsoft.com/office/powerpoint/2010/main" val="364758404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機能要件（決済端末）：メール・アンケート</a:t>
            </a:r>
            <a:r>
              <a:rPr lang="ja-JP" altLang="en-US" dirty="0" smtClean="0">
                <a:latin typeface="+mn-ea"/>
              </a:rPr>
              <a:t>機能（</a:t>
            </a:r>
            <a:r>
              <a:rPr lang="en-US" altLang="ja-JP" dirty="0" smtClean="0">
                <a:latin typeface="+mn-ea"/>
              </a:rPr>
              <a:t>3/4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a:xfrm>
            <a:off x="436790" y="908050"/>
            <a:ext cx="9308980" cy="5256000"/>
          </a:xfrm>
        </p:spPr>
        <p:txBody>
          <a:bodyPr/>
          <a:lstStyle/>
          <a:p>
            <a:r>
              <a:rPr lang="en-US" altLang="ja-JP" dirty="0">
                <a:latin typeface="+mn-ea"/>
                <a:ea typeface="+mn-ea"/>
              </a:rPr>
              <a:t>Arch-WEB</a:t>
            </a:r>
            <a:r>
              <a:rPr lang="ja-JP" altLang="en-US" dirty="0">
                <a:latin typeface="+mn-ea"/>
                <a:ea typeface="+mn-ea"/>
              </a:rPr>
              <a:t>の画面は以下のイメージです。一般的なメール入力と同じ操作感で簡単に登録が可能です。</a:t>
            </a:r>
          </a:p>
        </p:txBody>
      </p:sp>
      <p:grpSp>
        <p:nvGrpSpPr>
          <p:cNvPr id="3" name="グループ化 2"/>
          <p:cNvGrpSpPr>
            <a:grpSpLocks noChangeAspect="1"/>
          </p:cNvGrpSpPr>
          <p:nvPr/>
        </p:nvGrpSpPr>
        <p:grpSpPr>
          <a:xfrm>
            <a:off x="363893" y="1559756"/>
            <a:ext cx="4933191" cy="4749564"/>
            <a:chOff x="38211" y="1246196"/>
            <a:chExt cx="5258874" cy="5063124"/>
          </a:xfrm>
        </p:grpSpPr>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b="6696"/>
            <a:stretch/>
          </p:blipFill>
          <p:spPr>
            <a:xfrm>
              <a:off x="38211" y="1246196"/>
              <a:ext cx="5034280" cy="5063124"/>
            </a:xfrm>
            <a:prstGeom prst="rect">
              <a:avLst/>
            </a:prstGeom>
          </p:spPr>
        </p:pic>
        <p:sp>
          <p:nvSpPr>
            <p:cNvPr id="7" name="正方形/長方形 6"/>
            <p:cNvSpPr/>
            <p:nvPr/>
          </p:nvSpPr>
          <p:spPr>
            <a:xfrm>
              <a:off x="1250808" y="1376909"/>
              <a:ext cx="2304320" cy="19449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8" name="テキスト ボックス 7"/>
            <p:cNvSpPr txBox="1"/>
            <p:nvPr/>
          </p:nvSpPr>
          <p:spPr>
            <a:xfrm>
              <a:off x="3603993" y="1819080"/>
              <a:ext cx="1693092" cy="230832"/>
            </a:xfrm>
            <a:prstGeom prst="borderCallout1">
              <a:avLst>
                <a:gd name="adj1" fmla="val -17871"/>
                <a:gd name="adj2" fmla="val 28211"/>
                <a:gd name="adj3" fmla="val -146718"/>
                <a:gd name="adj4" fmla="val -2088"/>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使用したい定型文を選択します。</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9" name="テキスト ボックス 8"/>
            <p:cNvSpPr txBox="1"/>
            <p:nvPr/>
          </p:nvSpPr>
          <p:spPr>
            <a:xfrm>
              <a:off x="2217395" y="3446061"/>
              <a:ext cx="2751074" cy="230832"/>
            </a:xfrm>
            <a:prstGeom prst="borderCallout1">
              <a:avLst>
                <a:gd name="adj1" fmla="val 60530"/>
                <a:gd name="adj2" fmla="val -1043"/>
                <a:gd name="adj3" fmla="val 71980"/>
                <a:gd name="adj4" fmla="val -15590"/>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メッセージのタイプを</a:t>
              </a:r>
              <a:r>
                <a:rPr lang="en-US" altLang="ja-JP" sz="900" dirty="0" smtClean="0">
                  <a:solidFill>
                    <a:srgbClr val="FF0000"/>
                  </a:solidFill>
                  <a:latin typeface="Meiryo UI" pitchFamily="50" charset="-128"/>
                  <a:ea typeface="Meiryo UI" pitchFamily="50" charset="-128"/>
                  <a:cs typeface="Meiryo UI" pitchFamily="50" charset="-128"/>
                </a:rPr>
                <a:t>『</a:t>
              </a:r>
              <a:r>
                <a:rPr lang="ja-JP" altLang="en-US" sz="900" dirty="0" smtClean="0">
                  <a:solidFill>
                    <a:srgbClr val="FF0000"/>
                  </a:solidFill>
                  <a:latin typeface="Meiryo UI" pitchFamily="50" charset="-128"/>
                  <a:ea typeface="Meiryo UI" pitchFamily="50" charset="-128"/>
                  <a:cs typeface="Meiryo UI" pitchFamily="50" charset="-128"/>
                </a:rPr>
                <a:t>メール</a:t>
              </a:r>
              <a:r>
                <a:rPr lang="en-US" altLang="ja-JP" sz="900" dirty="0" smtClean="0">
                  <a:solidFill>
                    <a:srgbClr val="FF0000"/>
                  </a:solidFill>
                  <a:latin typeface="Meiryo UI" pitchFamily="50" charset="-128"/>
                  <a:ea typeface="Meiryo UI" pitchFamily="50" charset="-128"/>
                  <a:cs typeface="Meiryo UI" pitchFamily="50" charset="-128"/>
                </a:rPr>
                <a:t>』or『</a:t>
              </a:r>
              <a:r>
                <a:rPr lang="ja-JP" altLang="en-US" sz="900" dirty="0" smtClean="0">
                  <a:solidFill>
                    <a:srgbClr val="FF0000"/>
                  </a:solidFill>
                  <a:latin typeface="Meiryo UI" pitchFamily="50" charset="-128"/>
                  <a:ea typeface="Meiryo UI" pitchFamily="50" charset="-128"/>
                  <a:cs typeface="Meiryo UI" pitchFamily="50" charset="-128"/>
                </a:rPr>
                <a:t>アンケート</a:t>
              </a:r>
              <a:r>
                <a:rPr lang="en-US" altLang="ja-JP" sz="900" dirty="0" smtClean="0">
                  <a:solidFill>
                    <a:srgbClr val="FF0000"/>
                  </a:solidFill>
                  <a:latin typeface="Meiryo UI" pitchFamily="50" charset="-128"/>
                  <a:ea typeface="Meiryo UI" pitchFamily="50" charset="-128"/>
                  <a:cs typeface="Meiryo UI" pitchFamily="50" charset="-128"/>
                </a:rPr>
                <a:t>』</a:t>
              </a:r>
              <a:r>
                <a:rPr lang="ja-JP" altLang="en-US" sz="900" dirty="0" smtClean="0">
                  <a:solidFill>
                    <a:srgbClr val="FF0000"/>
                  </a:solidFill>
                  <a:latin typeface="Meiryo UI" pitchFamily="50" charset="-128"/>
                  <a:ea typeface="Meiryo UI" pitchFamily="50" charset="-128"/>
                  <a:cs typeface="Meiryo UI" pitchFamily="50" charset="-128"/>
                </a:rPr>
                <a:t>から選びます。</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10" name="正方形/長方形 9"/>
            <p:cNvSpPr/>
            <p:nvPr/>
          </p:nvSpPr>
          <p:spPr>
            <a:xfrm>
              <a:off x="1250808" y="3504812"/>
              <a:ext cx="648090" cy="19449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1" name="正方形/長方形 10"/>
            <p:cNvSpPr/>
            <p:nvPr/>
          </p:nvSpPr>
          <p:spPr>
            <a:xfrm>
              <a:off x="48440" y="1687873"/>
              <a:ext cx="996567" cy="228836"/>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2" name="テキスト ボックス 11"/>
            <p:cNvSpPr txBox="1"/>
            <p:nvPr/>
          </p:nvSpPr>
          <p:spPr>
            <a:xfrm>
              <a:off x="1192916" y="1711642"/>
              <a:ext cx="2048959" cy="369332"/>
            </a:xfrm>
            <a:prstGeom prst="borderCallout1">
              <a:avLst>
                <a:gd name="adj1" fmla="val 44024"/>
                <a:gd name="adj2" fmla="val -1605"/>
                <a:gd name="adj3" fmla="val 15242"/>
                <a:gd name="adj4" fmla="val -5114"/>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定型文表示をクリックすると以下に自動で</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定型文が表示されます。</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13" name="正方形/長方形 12"/>
            <p:cNvSpPr/>
            <p:nvPr/>
          </p:nvSpPr>
          <p:spPr>
            <a:xfrm>
              <a:off x="1263718" y="5805249"/>
              <a:ext cx="1152160" cy="43206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4" name="テキスト ボックス 13"/>
            <p:cNvSpPr txBox="1"/>
            <p:nvPr/>
          </p:nvSpPr>
          <p:spPr>
            <a:xfrm>
              <a:off x="2835028" y="5909174"/>
              <a:ext cx="1326004" cy="230832"/>
            </a:xfrm>
            <a:prstGeom prst="borderCallout1">
              <a:avLst>
                <a:gd name="adj1" fmla="val 60530"/>
                <a:gd name="adj2" fmla="val -1043"/>
                <a:gd name="adj3" fmla="val 59601"/>
                <a:gd name="adj4" fmla="val -29956"/>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掲載期間を入力します。</a:t>
              </a:r>
              <a:endParaRPr lang="en-US" altLang="ja-JP" sz="900" dirty="0" smtClean="0">
                <a:solidFill>
                  <a:srgbClr val="FF0000"/>
                </a:solidFill>
                <a:latin typeface="Meiryo UI" pitchFamily="50" charset="-128"/>
                <a:ea typeface="Meiryo UI" pitchFamily="50" charset="-128"/>
                <a:cs typeface="Meiryo UI" pitchFamily="50" charset="-128"/>
              </a:endParaRPr>
            </a:p>
          </p:txBody>
        </p:sp>
      </p:grpSp>
      <p:grpSp>
        <p:nvGrpSpPr>
          <p:cNvPr id="2" name="グループ化 1"/>
          <p:cNvGrpSpPr>
            <a:grpSpLocks noChangeAspect="1"/>
          </p:cNvGrpSpPr>
          <p:nvPr/>
        </p:nvGrpSpPr>
        <p:grpSpPr>
          <a:xfrm>
            <a:off x="5437228" y="1618059"/>
            <a:ext cx="4308542" cy="3527580"/>
            <a:chOff x="5437228" y="1340768"/>
            <a:chExt cx="4590240" cy="3758218"/>
          </a:xfrm>
        </p:grpSpPr>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228" y="1738498"/>
              <a:ext cx="4590240" cy="3015810"/>
            </a:xfrm>
            <a:prstGeom prst="rect">
              <a:avLst/>
            </a:prstGeom>
          </p:spPr>
        </p:pic>
        <p:sp>
          <p:nvSpPr>
            <p:cNvPr id="16" name="テキスト ボックス 15"/>
            <p:cNvSpPr txBox="1"/>
            <p:nvPr/>
          </p:nvSpPr>
          <p:spPr>
            <a:xfrm>
              <a:off x="7320688" y="1602162"/>
              <a:ext cx="2621230" cy="230832"/>
            </a:xfrm>
            <a:prstGeom prst="borderCallout1">
              <a:avLst>
                <a:gd name="adj1" fmla="val 60530"/>
                <a:gd name="adj2" fmla="val -1043"/>
                <a:gd name="adj3" fmla="val 121497"/>
                <a:gd name="adj4" fmla="val -15953"/>
              </a:avLst>
            </a:prstGeom>
            <a:solidFill>
              <a:srgbClr val="FFFFFF">
                <a:alpha val="60000"/>
              </a:srgbClr>
            </a:solidFill>
            <a:ln>
              <a:solidFill>
                <a:srgbClr val="FF0000"/>
              </a:solidFill>
            </a:ln>
          </p:spPr>
          <p:txBody>
            <a:bodyPr wrap="none" rtlCol="0">
              <a:spAutoFit/>
            </a:bodyPr>
            <a:lstStyle/>
            <a:p>
              <a:r>
                <a:rPr lang="en-US" altLang="ja-JP" sz="900" dirty="0" smtClean="0">
                  <a:solidFill>
                    <a:srgbClr val="FF0000"/>
                  </a:solidFill>
                  <a:latin typeface="Meiryo UI" pitchFamily="50" charset="-128"/>
                  <a:ea typeface="Meiryo UI" pitchFamily="50" charset="-128"/>
                  <a:cs typeface="Meiryo UI" pitchFamily="50" charset="-128"/>
                </a:rPr>
                <a:t>『</a:t>
              </a:r>
              <a:r>
                <a:rPr lang="ja-JP" altLang="en-US" sz="900" dirty="0" smtClean="0">
                  <a:solidFill>
                    <a:srgbClr val="FF0000"/>
                  </a:solidFill>
                  <a:latin typeface="Meiryo UI" pitchFamily="50" charset="-128"/>
                  <a:ea typeface="Meiryo UI" pitchFamily="50" charset="-128"/>
                  <a:cs typeface="Meiryo UI" pitchFamily="50" charset="-128"/>
                </a:rPr>
                <a:t>アンケート</a:t>
              </a:r>
              <a:r>
                <a:rPr lang="en-US" altLang="ja-JP" sz="900" dirty="0" smtClean="0">
                  <a:solidFill>
                    <a:srgbClr val="FF0000"/>
                  </a:solidFill>
                  <a:latin typeface="Meiryo UI" pitchFamily="50" charset="-128"/>
                  <a:ea typeface="Meiryo UI" pitchFamily="50" charset="-128"/>
                  <a:cs typeface="Meiryo UI" pitchFamily="50" charset="-128"/>
                </a:rPr>
                <a:t>』</a:t>
              </a:r>
              <a:r>
                <a:rPr lang="ja-JP" altLang="en-US" sz="900" dirty="0" smtClean="0">
                  <a:solidFill>
                    <a:srgbClr val="FF0000"/>
                  </a:solidFill>
                  <a:latin typeface="Meiryo UI" pitchFamily="50" charset="-128"/>
                  <a:ea typeface="Meiryo UI" pitchFamily="50" charset="-128"/>
                  <a:cs typeface="Meiryo UI" pitchFamily="50" charset="-128"/>
                </a:rPr>
                <a:t>の場合は選択肢を入力します。</a:t>
              </a:r>
              <a:r>
                <a:rPr lang="en-US" altLang="ja-JP" sz="900" dirty="0" smtClean="0">
                  <a:solidFill>
                    <a:srgbClr val="FF0000"/>
                  </a:solidFill>
                  <a:latin typeface="Meiryo UI" pitchFamily="50" charset="-128"/>
                  <a:ea typeface="Meiryo UI" pitchFamily="50" charset="-128"/>
                  <a:cs typeface="Meiryo UI" pitchFamily="50" charset="-128"/>
                </a:rPr>
                <a:t>※1</a:t>
              </a:r>
              <a:r>
                <a:rPr lang="ja-JP" altLang="en-US" sz="900" dirty="0" smtClean="0">
                  <a:solidFill>
                    <a:srgbClr val="FF0000"/>
                  </a:solidFill>
                  <a:latin typeface="Meiryo UI" pitchFamily="50" charset="-128"/>
                  <a:ea typeface="Meiryo UI" pitchFamily="50" charset="-128"/>
                  <a:cs typeface="Meiryo UI" pitchFamily="50" charset="-128"/>
                </a:rPr>
                <a:t>～</a:t>
              </a:r>
              <a:r>
                <a:rPr lang="en-US" altLang="ja-JP" sz="900" dirty="0" smtClean="0">
                  <a:solidFill>
                    <a:srgbClr val="FF0000"/>
                  </a:solidFill>
                  <a:latin typeface="Meiryo UI" pitchFamily="50" charset="-128"/>
                  <a:ea typeface="Meiryo UI" pitchFamily="50" charset="-128"/>
                  <a:cs typeface="Meiryo UI" pitchFamily="50" charset="-128"/>
                </a:rPr>
                <a:t>10</a:t>
              </a:r>
            </a:p>
          </p:txBody>
        </p:sp>
        <p:sp>
          <p:nvSpPr>
            <p:cNvPr id="17" name="正方形/長方形 16"/>
            <p:cNvSpPr/>
            <p:nvPr/>
          </p:nvSpPr>
          <p:spPr>
            <a:xfrm>
              <a:off x="6101312" y="1889012"/>
              <a:ext cx="2556355" cy="1762737"/>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18" name="テキスト ボックス 17"/>
            <p:cNvSpPr txBox="1"/>
            <p:nvPr/>
          </p:nvSpPr>
          <p:spPr>
            <a:xfrm>
              <a:off x="6867580" y="4868154"/>
              <a:ext cx="1728358" cy="230832"/>
            </a:xfrm>
            <a:prstGeom prst="borderCallout1">
              <a:avLst>
                <a:gd name="adj1" fmla="val 60530"/>
                <a:gd name="adj2" fmla="val -1043"/>
                <a:gd name="adj3" fmla="val -43558"/>
                <a:gd name="adj4" fmla="val -15953"/>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送信するテナント様を選択します。</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19" name="正方形/長方形 18"/>
            <p:cNvSpPr/>
            <p:nvPr/>
          </p:nvSpPr>
          <p:spPr>
            <a:xfrm>
              <a:off x="5443443" y="4049479"/>
              <a:ext cx="1280118" cy="704829"/>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21" name="二等辺三角形 20"/>
            <p:cNvSpPr/>
            <p:nvPr/>
          </p:nvSpPr>
          <p:spPr>
            <a:xfrm flipV="1">
              <a:off x="6550768" y="1340768"/>
              <a:ext cx="2108087" cy="21602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314905774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機能要件（決済端末）：メール・アンケート機能</a:t>
            </a:r>
            <a:r>
              <a:rPr lang="ja-JP" altLang="en-US" dirty="0" smtClean="0">
                <a:latin typeface="+mn-ea"/>
              </a:rPr>
              <a:t>（</a:t>
            </a:r>
            <a:r>
              <a:rPr lang="en-US" altLang="ja-JP" dirty="0" smtClean="0">
                <a:latin typeface="+mn-ea"/>
              </a:rPr>
              <a:t>4/4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ja-JP" altLang="en-US" dirty="0">
                <a:latin typeface="+mn-ea"/>
                <a:ea typeface="+mn-ea"/>
              </a:rPr>
              <a:t>メール・アンケートアプリの特徴と前提</a:t>
            </a:r>
            <a:r>
              <a:rPr lang="ja-JP" altLang="en-US" dirty="0" smtClean="0">
                <a:latin typeface="+mn-ea"/>
                <a:ea typeface="+mn-ea"/>
              </a:rPr>
              <a:t>は以下のとおりです</a:t>
            </a:r>
            <a:r>
              <a:rPr lang="ja-JP" altLang="en-US" dirty="0">
                <a:latin typeface="+mn-ea"/>
                <a:ea typeface="+mn-ea"/>
              </a:rPr>
              <a:t>。</a:t>
            </a:r>
          </a:p>
        </p:txBody>
      </p:sp>
      <p:sp>
        <p:nvSpPr>
          <p:cNvPr id="6" name="テキスト ボックス 5"/>
          <p:cNvSpPr txBox="1"/>
          <p:nvPr/>
        </p:nvSpPr>
        <p:spPr>
          <a:xfrm>
            <a:off x="479376" y="1436456"/>
            <a:ext cx="1511117" cy="369332"/>
          </a:xfrm>
          <a:prstGeom prst="rect">
            <a:avLst/>
          </a:prstGeom>
          <a:solidFill>
            <a:schemeClr val="accent1">
              <a:lumMod val="75000"/>
            </a:schemeClr>
          </a:solidFill>
        </p:spPr>
        <p:txBody>
          <a:bodyPr wrap="square" rtlCol="0" anchor="ctr">
            <a:spAutoFit/>
          </a:bodyPr>
          <a:lstStyle/>
          <a:p>
            <a:pPr algn="ctr"/>
            <a:r>
              <a:rPr lang="ja-JP" altLang="en-US" dirty="0">
                <a:solidFill>
                  <a:schemeClr val="bg1"/>
                </a:solidFill>
                <a:latin typeface="+mn-ea"/>
              </a:rPr>
              <a:t>特徴</a:t>
            </a:r>
            <a:endParaRPr kumimoji="1" lang="en-US" altLang="ja-JP" dirty="0" smtClean="0">
              <a:solidFill>
                <a:schemeClr val="bg1"/>
              </a:solidFill>
              <a:latin typeface="+mn-ea"/>
            </a:endParaRPr>
          </a:p>
        </p:txBody>
      </p:sp>
      <p:sp>
        <p:nvSpPr>
          <p:cNvPr id="7" name="正方形/長方形 6"/>
          <p:cNvSpPr/>
          <p:nvPr/>
        </p:nvSpPr>
        <p:spPr>
          <a:xfrm>
            <a:off x="446663" y="1822572"/>
            <a:ext cx="9249788" cy="1077218"/>
          </a:xfrm>
          <a:prstGeom prst="rect">
            <a:avLst/>
          </a:prstGeom>
        </p:spPr>
        <p:txBody>
          <a:bodyPr wrap="square">
            <a:spAutoFit/>
          </a:bodyPr>
          <a:lstStyle/>
          <a:p>
            <a:r>
              <a:rPr lang="ja-JP" altLang="en-US" sz="1600" dirty="0">
                <a:latin typeface="+mn-ea"/>
              </a:rPr>
              <a:t>　</a:t>
            </a:r>
            <a:r>
              <a:rPr lang="ja-JP" altLang="en-US" sz="1600" dirty="0" smtClean="0">
                <a:latin typeface="+mn-ea"/>
              </a:rPr>
              <a:t>・オンライン登録の為、配信内容はすぐに端末に反映されます。</a:t>
            </a:r>
            <a:endParaRPr lang="en-US" altLang="ja-JP" sz="1600" dirty="0" smtClean="0">
              <a:latin typeface="+mn-ea"/>
            </a:endParaRPr>
          </a:p>
          <a:p>
            <a:r>
              <a:rPr lang="ja-JP" altLang="en-US" sz="1600" dirty="0">
                <a:latin typeface="+mn-ea"/>
              </a:rPr>
              <a:t>　</a:t>
            </a:r>
            <a:r>
              <a:rPr lang="ja-JP" altLang="en-US" sz="1600" dirty="0" smtClean="0">
                <a:latin typeface="+mn-ea"/>
              </a:rPr>
              <a:t>・定型的な周知案内は定型文の登録、業種や業態に応じた宛先のグルーピングが可能です。</a:t>
            </a:r>
            <a:endParaRPr lang="en-US" altLang="ja-JP" sz="1600" dirty="0" smtClean="0">
              <a:latin typeface="+mn-ea"/>
            </a:endParaRPr>
          </a:p>
          <a:p>
            <a:r>
              <a:rPr lang="ja-JP" altLang="en-US" sz="1600" dirty="0">
                <a:latin typeface="+mn-ea"/>
              </a:rPr>
              <a:t>　</a:t>
            </a:r>
            <a:r>
              <a:rPr lang="ja-JP" altLang="en-US" sz="1600" dirty="0" smtClean="0">
                <a:latin typeface="+mn-ea"/>
              </a:rPr>
              <a:t>・送信予約、掲載期間、重要フラグを付けることが可能です。</a:t>
            </a:r>
            <a:endParaRPr lang="en-US" altLang="ja-JP" sz="1600" dirty="0" smtClean="0">
              <a:latin typeface="+mn-ea"/>
            </a:endParaRPr>
          </a:p>
          <a:p>
            <a:r>
              <a:rPr lang="ja-JP" altLang="en-US" sz="1600" dirty="0">
                <a:latin typeface="+mn-ea"/>
              </a:rPr>
              <a:t>　</a:t>
            </a:r>
            <a:r>
              <a:rPr lang="ja-JP" altLang="en-US" sz="1600" dirty="0" smtClean="0">
                <a:latin typeface="+mn-ea"/>
              </a:rPr>
              <a:t>・アンケート機能の集計が可能です、またアンケート選択項目を自由に設定することが可能です。</a:t>
            </a:r>
            <a:endParaRPr lang="en-US" altLang="ja-JP" sz="1600" dirty="0" smtClean="0">
              <a:latin typeface="+mn-ea"/>
            </a:endParaRPr>
          </a:p>
        </p:txBody>
      </p:sp>
      <p:sp>
        <p:nvSpPr>
          <p:cNvPr id="8" name="テキスト ボックス 7"/>
          <p:cNvSpPr txBox="1"/>
          <p:nvPr/>
        </p:nvSpPr>
        <p:spPr>
          <a:xfrm>
            <a:off x="479376" y="3236912"/>
            <a:ext cx="1511117" cy="369332"/>
          </a:xfrm>
          <a:prstGeom prst="rect">
            <a:avLst/>
          </a:prstGeom>
          <a:solidFill>
            <a:schemeClr val="accent1">
              <a:lumMod val="75000"/>
            </a:schemeClr>
          </a:solidFill>
        </p:spPr>
        <p:txBody>
          <a:bodyPr wrap="square" rtlCol="0" anchor="ctr">
            <a:spAutoFit/>
          </a:bodyPr>
          <a:lstStyle/>
          <a:p>
            <a:pPr algn="ctr"/>
            <a:r>
              <a:rPr lang="ja-JP" altLang="en-US" dirty="0" smtClean="0">
                <a:solidFill>
                  <a:schemeClr val="bg1"/>
                </a:solidFill>
                <a:latin typeface="+mn-ea"/>
              </a:rPr>
              <a:t>利用シーン</a:t>
            </a:r>
            <a:endParaRPr kumimoji="1" lang="en-US" altLang="ja-JP" dirty="0" smtClean="0">
              <a:solidFill>
                <a:schemeClr val="bg1"/>
              </a:solidFill>
              <a:latin typeface="+mn-ea"/>
            </a:endParaRPr>
          </a:p>
        </p:txBody>
      </p:sp>
      <p:sp>
        <p:nvSpPr>
          <p:cNvPr id="9" name="正方形/長方形 8"/>
          <p:cNvSpPr/>
          <p:nvPr/>
        </p:nvSpPr>
        <p:spPr>
          <a:xfrm>
            <a:off x="446663" y="3602218"/>
            <a:ext cx="9249788" cy="861774"/>
          </a:xfrm>
          <a:prstGeom prst="rect">
            <a:avLst/>
          </a:prstGeom>
        </p:spPr>
        <p:txBody>
          <a:bodyPr wrap="square">
            <a:spAutoFit/>
          </a:bodyPr>
          <a:lstStyle/>
          <a:p>
            <a:r>
              <a:rPr lang="ja-JP" altLang="en-US" sz="1600" dirty="0">
                <a:latin typeface="+mn-ea"/>
              </a:rPr>
              <a:t>　</a:t>
            </a:r>
            <a:r>
              <a:rPr lang="ja-JP" altLang="en-US" sz="1600" dirty="0" smtClean="0">
                <a:latin typeface="+mn-ea"/>
              </a:rPr>
              <a:t>・店長会、業種部会の案内や、出欠の確認</a:t>
            </a:r>
            <a:endParaRPr lang="en-US" altLang="ja-JP" sz="1600" dirty="0" smtClean="0">
              <a:latin typeface="+mn-ea"/>
            </a:endParaRPr>
          </a:p>
          <a:p>
            <a:r>
              <a:rPr lang="ja-JP" altLang="en-US" sz="1600" dirty="0">
                <a:latin typeface="+mn-ea"/>
              </a:rPr>
              <a:t>　</a:t>
            </a:r>
            <a:r>
              <a:rPr lang="ja-JP" altLang="en-US" sz="1600" dirty="0" smtClean="0">
                <a:latin typeface="+mn-ea"/>
              </a:rPr>
              <a:t>・プロモーション等の企画への参加可否のアンケート</a:t>
            </a:r>
            <a:endParaRPr lang="en-US" altLang="ja-JP" sz="1600" dirty="0" smtClean="0">
              <a:latin typeface="+mn-ea"/>
            </a:endParaRPr>
          </a:p>
          <a:p>
            <a:r>
              <a:rPr lang="ja-JP" altLang="en-US" sz="1600" dirty="0">
                <a:latin typeface="+mn-ea"/>
              </a:rPr>
              <a:t>　</a:t>
            </a:r>
            <a:r>
              <a:rPr lang="ja-JP" altLang="en-US" sz="1600" dirty="0" smtClean="0">
                <a:latin typeface="+mn-ea"/>
              </a:rPr>
              <a:t>・モバイル一体型端末でもご利用いただけます</a:t>
            </a:r>
            <a:endParaRPr lang="en-US" altLang="ja-JP" sz="1600" dirty="0">
              <a:latin typeface="+mn-ea"/>
            </a:endParaRPr>
          </a:p>
        </p:txBody>
      </p:sp>
      <p:sp>
        <p:nvSpPr>
          <p:cNvPr id="10" name="テキスト ボックス 9"/>
          <p:cNvSpPr txBox="1"/>
          <p:nvPr/>
        </p:nvSpPr>
        <p:spPr>
          <a:xfrm>
            <a:off x="465840" y="4705144"/>
            <a:ext cx="1511117" cy="369332"/>
          </a:xfrm>
          <a:prstGeom prst="rect">
            <a:avLst/>
          </a:prstGeom>
          <a:solidFill>
            <a:schemeClr val="accent1">
              <a:lumMod val="75000"/>
            </a:schemeClr>
          </a:solidFill>
        </p:spPr>
        <p:txBody>
          <a:bodyPr wrap="square" rtlCol="0" anchor="ctr">
            <a:spAutoFit/>
          </a:bodyPr>
          <a:lstStyle/>
          <a:p>
            <a:pPr algn="ctr"/>
            <a:r>
              <a:rPr lang="ja-JP" altLang="en-US" dirty="0" smtClean="0">
                <a:solidFill>
                  <a:schemeClr val="bg1"/>
                </a:solidFill>
                <a:latin typeface="+mn-ea"/>
              </a:rPr>
              <a:t>前提</a:t>
            </a:r>
            <a:endParaRPr kumimoji="1" lang="en-US" altLang="ja-JP" dirty="0" smtClean="0">
              <a:solidFill>
                <a:schemeClr val="bg1"/>
              </a:solidFill>
              <a:latin typeface="+mn-ea"/>
            </a:endParaRPr>
          </a:p>
        </p:txBody>
      </p:sp>
      <p:sp>
        <p:nvSpPr>
          <p:cNvPr id="11" name="正方形/長方形 10"/>
          <p:cNvSpPr/>
          <p:nvPr/>
        </p:nvSpPr>
        <p:spPr>
          <a:xfrm>
            <a:off x="433127" y="5129897"/>
            <a:ext cx="9249788" cy="1077218"/>
          </a:xfrm>
          <a:prstGeom prst="rect">
            <a:avLst/>
          </a:prstGeom>
        </p:spPr>
        <p:txBody>
          <a:bodyPr wrap="square">
            <a:spAutoFit/>
          </a:bodyPr>
          <a:lstStyle/>
          <a:p>
            <a:r>
              <a:rPr lang="ja-JP" altLang="en-US" sz="1600" dirty="0">
                <a:latin typeface="+mn-ea"/>
              </a:rPr>
              <a:t>　</a:t>
            </a:r>
            <a:r>
              <a:rPr lang="ja-JP" altLang="en-US" sz="1600" dirty="0" smtClean="0">
                <a:latin typeface="+mn-ea"/>
              </a:rPr>
              <a:t>・センタ登録の反映を端末が取得するのに端末画面操作が必要です。</a:t>
            </a:r>
            <a:endParaRPr lang="en-US" altLang="ja-JP" sz="1600" dirty="0" smtClean="0">
              <a:latin typeface="+mn-ea"/>
            </a:endParaRPr>
          </a:p>
          <a:p>
            <a:r>
              <a:rPr lang="ja-JP" altLang="en-US" sz="1600" dirty="0">
                <a:latin typeface="+mn-ea"/>
              </a:rPr>
              <a:t>　</a:t>
            </a:r>
            <a:r>
              <a:rPr lang="ja-JP" altLang="en-US" sz="1600" dirty="0" smtClean="0">
                <a:latin typeface="+mn-ea"/>
              </a:rPr>
              <a:t>・</a:t>
            </a:r>
            <a:r>
              <a:rPr lang="en-US" altLang="ja-JP" sz="1600" dirty="0" smtClean="0">
                <a:latin typeface="+mn-ea"/>
              </a:rPr>
              <a:t>Arch-WEB</a:t>
            </a:r>
            <a:r>
              <a:rPr lang="ja-JP" altLang="en-US" sz="1600" dirty="0" smtClean="0">
                <a:latin typeface="+mn-ea"/>
              </a:rPr>
              <a:t>の利用にあたり、以下が推奨スペックとなります。</a:t>
            </a:r>
            <a:endParaRPr lang="en-US" altLang="ja-JP" sz="1600" dirty="0" smtClean="0">
              <a:latin typeface="+mn-ea"/>
            </a:endParaRPr>
          </a:p>
          <a:p>
            <a:r>
              <a:rPr lang="ja-JP" altLang="en-US" sz="1600" dirty="0">
                <a:latin typeface="+mn-ea"/>
              </a:rPr>
              <a:t>　</a:t>
            </a:r>
            <a:r>
              <a:rPr lang="ja-JP" altLang="en-US" sz="1600" dirty="0" smtClean="0">
                <a:latin typeface="+mn-ea"/>
              </a:rPr>
              <a:t>　対応</a:t>
            </a:r>
            <a:r>
              <a:rPr lang="en-US" altLang="ja-JP" sz="1600" dirty="0" smtClean="0">
                <a:latin typeface="+mn-ea"/>
              </a:rPr>
              <a:t>OS:</a:t>
            </a:r>
            <a:r>
              <a:rPr lang="ja-JP" altLang="en-US" sz="1600" dirty="0" smtClean="0">
                <a:latin typeface="+mn-ea"/>
              </a:rPr>
              <a:t>　</a:t>
            </a:r>
            <a:r>
              <a:rPr lang="en-US" altLang="ja-JP" sz="1600" dirty="0" smtClean="0">
                <a:latin typeface="+mn-ea"/>
              </a:rPr>
              <a:t>Windows</a:t>
            </a:r>
            <a:r>
              <a:rPr lang="ja-JP" altLang="en-US" sz="1600" dirty="0" smtClean="0">
                <a:latin typeface="+mn-ea"/>
              </a:rPr>
              <a:t> </a:t>
            </a:r>
            <a:r>
              <a:rPr lang="en-US" altLang="ja-JP" sz="1600" dirty="0" smtClean="0">
                <a:latin typeface="+mn-ea"/>
              </a:rPr>
              <a:t>7</a:t>
            </a:r>
          </a:p>
          <a:p>
            <a:r>
              <a:rPr lang="ja-JP" altLang="en-US" sz="1600" dirty="0">
                <a:latin typeface="+mn-ea"/>
              </a:rPr>
              <a:t>　</a:t>
            </a:r>
            <a:r>
              <a:rPr lang="ja-JP" altLang="en-US" sz="1600" dirty="0" smtClean="0">
                <a:latin typeface="+mn-ea"/>
              </a:rPr>
              <a:t>　ブラウザ：　</a:t>
            </a:r>
            <a:r>
              <a:rPr lang="en-US" altLang="ja-JP" sz="1600" dirty="0" smtClean="0">
                <a:latin typeface="+mn-ea"/>
              </a:rPr>
              <a:t>Microsoft</a:t>
            </a:r>
            <a:r>
              <a:rPr lang="ja-JP" altLang="en-US" sz="1600" dirty="0" smtClean="0">
                <a:latin typeface="+mn-ea"/>
              </a:rPr>
              <a:t>　</a:t>
            </a:r>
            <a:r>
              <a:rPr lang="en-US" altLang="ja-JP" sz="1600" dirty="0" smtClean="0">
                <a:latin typeface="+mn-ea"/>
              </a:rPr>
              <a:t>IE.10</a:t>
            </a:r>
            <a:r>
              <a:rPr lang="ja-JP" altLang="en-US" sz="1600" dirty="0" smtClean="0">
                <a:latin typeface="+mn-ea"/>
              </a:rPr>
              <a:t>（推奨）、</a:t>
            </a:r>
            <a:r>
              <a:rPr lang="en-US" altLang="ja-JP" sz="1600" dirty="0" smtClean="0">
                <a:latin typeface="+mn-ea"/>
              </a:rPr>
              <a:t>Google</a:t>
            </a:r>
            <a:r>
              <a:rPr lang="ja-JP" altLang="en-US" sz="1600" dirty="0" smtClean="0">
                <a:latin typeface="+mn-ea"/>
              </a:rPr>
              <a:t> </a:t>
            </a:r>
            <a:r>
              <a:rPr lang="en-US" altLang="ja-JP" sz="1600" dirty="0" smtClean="0">
                <a:latin typeface="+mn-ea"/>
              </a:rPr>
              <a:t>Chrome</a:t>
            </a:r>
            <a:endParaRPr lang="en-US" altLang="ja-JP" sz="1600" dirty="0">
              <a:latin typeface="+mn-ea"/>
            </a:endParaRPr>
          </a:p>
        </p:txBody>
      </p:sp>
    </p:spTree>
    <p:extLst>
      <p:ext uri="{BB962C8B-B14F-4D97-AF65-F5344CB8AC3E}">
        <p14:creationId xmlns:p14="http://schemas.microsoft.com/office/powerpoint/2010/main" val="1896183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3820066654"/>
              </p:ext>
            </p:extLst>
          </p:nvPr>
        </p:nvGraphicFramePr>
        <p:xfrm>
          <a:off x="234679" y="972000"/>
          <a:ext cx="9436643" cy="5336400"/>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410640">
                <a:tc rowSpan="10">
                  <a:txBody>
                    <a:bodyPr/>
                    <a:lstStyle/>
                    <a:p>
                      <a:pPr algn="l" rtl="0" fontAlgn="t"/>
                      <a:r>
                        <a:rPr lang="ja-JP" altLang="en-US" sz="1000" b="0" i="0" u="none" strike="noStrike" dirty="0">
                          <a:solidFill>
                            <a:schemeClr val="tx1"/>
                          </a:solidFill>
                          <a:effectLst/>
                          <a:latin typeface="+mn-ea"/>
                          <a:ea typeface="+mn-ea"/>
                        </a:rPr>
                        <a:t>要件</a:t>
                      </a:r>
                      <a:r>
                        <a:rPr lang="ja-JP" altLang="en-US" sz="1000" b="0" i="0" u="none" strike="noStrike" dirty="0" smtClean="0">
                          <a:solidFill>
                            <a:schemeClr val="tx1"/>
                          </a:solidFill>
                          <a:effectLst/>
                          <a:latin typeface="+mn-ea"/>
                          <a:ea typeface="+mn-ea"/>
                        </a:rPr>
                        <a:t>定義</a:t>
                      </a:r>
                      <a:endParaRPr lang="en-US" altLang="ja-JP" sz="1000" b="0" i="0" u="none" strike="noStrike" dirty="0">
                        <a:solidFill>
                          <a:schemeClr val="tx1"/>
                        </a:solidFill>
                        <a:effectLst/>
                        <a:latin typeface="+mn-ea"/>
                        <a:ea typeface="+mn-ea"/>
                      </a:endParaRPr>
                    </a:p>
                  </a:txBody>
                  <a:tcPr marL="36000" marR="36000" marT="36000" marB="36000"/>
                </a:tc>
                <a:tc rowSpan="5">
                  <a:txBody>
                    <a:bodyPr/>
                    <a:lstStyle/>
                    <a:p>
                      <a:pPr algn="l" rtl="0" fontAlgn="t"/>
                      <a:r>
                        <a:rPr lang="ja-JP" altLang="en-US" sz="1000" b="0" i="0" u="none" strike="noStrike" dirty="0" smtClean="0">
                          <a:solidFill>
                            <a:schemeClr val="tx1"/>
                          </a:solidFill>
                          <a:effectLst/>
                          <a:latin typeface="+mn-ea"/>
                          <a:ea typeface="+mn-ea"/>
                        </a:rPr>
                        <a:t>機能</a:t>
                      </a:r>
                      <a:r>
                        <a:rPr lang="zh-TW" altLang="en-US" sz="1000" b="0" i="0" u="none" strike="noStrike" dirty="0" smtClean="0">
                          <a:solidFill>
                            <a:schemeClr val="tx1"/>
                          </a:solidFill>
                          <a:effectLst/>
                          <a:latin typeface="+mn-ea"/>
                          <a:ea typeface="+mn-ea"/>
                        </a:rPr>
                        <a:t>要件定義</a:t>
                      </a:r>
                      <a:endParaRPr lang="en-US" altLang="zh-TW" sz="1000" b="0" i="0" u="none" strike="noStrike" dirty="0" smtClean="0">
                        <a:solidFill>
                          <a:schemeClr val="tx1"/>
                        </a:solidFill>
                        <a:effectLst/>
                        <a:latin typeface="+mn-ea"/>
                        <a:ea typeface="+mn-ea"/>
                      </a:endParaRPr>
                    </a:p>
                    <a:p>
                      <a:pPr marL="171450" indent="-84138" algn="l" rtl="0" fontAlgn="t">
                        <a:buFont typeface="Arial" panose="020B0604020202020204" pitchFamily="34" charset="0"/>
                        <a:buChar char="•"/>
                      </a:pPr>
                      <a:r>
                        <a:rPr lang="ja-JP" altLang="en-US" sz="1000" b="0" i="0" u="none" strike="noStrike" dirty="0" smtClean="0">
                          <a:solidFill>
                            <a:schemeClr val="tx1"/>
                          </a:solidFill>
                          <a:effectLst/>
                          <a:latin typeface="+mn-ea"/>
                          <a:ea typeface="+mn-ea"/>
                        </a:rPr>
                        <a:t>売上管理</a:t>
                      </a:r>
                      <a:endParaRPr lang="en-US" altLang="ja-JP" sz="1000" b="0" i="0" u="none" strike="noStrike" dirty="0" smtClean="0">
                        <a:solidFill>
                          <a:schemeClr val="tx1"/>
                        </a:solidFill>
                        <a:effectLst/>
                        <a:latin typeface="+mn-ea"/>
                        <a:ea typeface="+mn-ea"/>
                      </a:endParaRPr>
                    </a:p>
                    <a:p>
                      <a:pPr marL="171450" indent="-84138" algn="l" rtl="0" fontAlgn="t">
                        <a:buFont typeface="Arial" panose="020B0604020202020204" pitchFamily="34" charset="0"/>
                        <a:buChar char="•"/>
                      </a:pPr>
                      <a:r>
                        <a:rPr lang="ja-JP" altLang="en-US" sz="1000" b="0" i="0" u="none" strike="noStrike" dirty="0" smtClean="0">
                          <a:solidFill>
                            <a:schemeClr val="tx1"/>
                          </a:solidFill>
                          <a:effectLst/>
                          <a:latin typeface="+mn-ea"/>
                          <a:ea typeface="+mn-ea"/>
                        </a:rPr>
                        <a:t>会員管理</a:t>
                      </a:r>
                      <a:endParaRPr lang="en-US" altLang="ja-JP" sz="1000" b="0" i="0" u="none" strike="noStrike" dirty="0" smtClean="0">
                        <a:solidFill>
                          <a:schemeClr val="tx1"/>
                        </a:solidFill>
                        <a:effectLst/>
                        <a:latin typeface="+mn-ea"/>
                        <a:ea typeface="+mn-ea"/>
                      </a:endParaRPr>
                    </a:p>
                    <a:p>
                      <a:pPr marL="171450" indent="-84138" algn="l" rtl="0" fontAlgn="t">
                        <a:buFont typeface="Arial" panose="020B0604020202020204" pitchFamily="34" charset="0"/>
                        <a:buChar char="•"/>
                      </a:pPr>
                      <a:r>
                        <a:rPr lang="ja-JP" altLang="en-US" sz="1000" b="0" i="0" u="none" strike="noStrike" dirty="0" smtClean="0">
                          <a:solidFill>
                            <a:schemeClr val="tx1"/>
                          </a:solidFill>
                          <a:effectLst/>
                          <a:latin typeface="+mn-ea"/>
                          <a:ea typeface="+mn-ea"/>
                        </a:rPr>
                        <a:t>決済端末</a:t>
                      </a:r>
                      <a:endParaRPr lang="zh-TW" altLang="en-US"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smtClean="0">
                          <a:solidFill>
                            <a:schemeClr val="tx1"/>
                          </a:solidFill>
                          <a:effectLst/>
                          <a:latin typeface="+mn-ea"/>
                          <a:ea typeface="+mn-ea"/>
                        </a:rPr>
                        <a:t>機能要件の確認</a:t>
                      </a:r>
                      <a:endParaRPr lang="en-US" altLang="ja-JP" sz="1000" b="0" i="0" u="none" strike="noStrike" dirty="0" smtClean="0">
                        <a:solidFill>
                          <a:schemeClr val="tx1"/>
                        </a:solidFill>
                        <a:effectLst/>
                        <a:latin typeface="+mn-ea"/>
                        <a:ea typeface="+mn-ea"/>
                      </a:endParaRPr>
                    </a:p>
                  </a:txBody>
                  <a:tcPr marL="36000" marR="36000" marT="36000" marB="36000">
                    <a:solidFill>
                      <a:srgbClr val="E7EBF4"/>
                    </a:solidFill>
                  </a:tcPr>
                </a:tc>
                <a:tc>
                  <a:txBody>
                    <a:bodyPr/>
                    <a:lstStyle/>
                    <a:p>
                      <a:pPr algn="l" rtl="0" fontAlgn="t"/>
                      <a:r>
                        <a:rPr lang="zh-TW" altLang="en-US" sz="1000" b="0" i="0" u="none" strike="noStrike" dirty="0">
                          <a:solidFill>
                            <a:schemeClr val="tx1"/>
                          </a:solidFill>
                          <a:effectLst/>
                          <a:latin typeface="+mn-ea"/>
                          <a:ea typeface="+mn-ea"/>
                        </a:rPr>
                        <a:t>機能一覧作成</a:t>
                      </a:r>
                    </a:p>
                  </a:txBody>
                  <a:tcPr marL="36000" marR="36000" marT="36000" marB="36000"/>
                </a:tc>
                <a:tc rowSpan="5">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rowSpan="5">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rowSpan="5">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smtClean="0">
                          <a:solidFill>
                            <a:schemeClr val="tx1"/>
                          </a:solidFill>
                          <a:effectLst/>
                          <a:latin typeface="+mn-ea"/>
                          <a:ea typeface="+mn-ea"/>
                        </a:rPr>
                        <a:t>RFP</a:t>
                      </a:r>
                      <a:r>
                        <a:rPr lang="ja-JP" altLang="en-US" sz="1000" b="0" i="0" u="none" strike="noStrike" dirty="0" smtClean="0">
                          <a:solidFill>
                            <a:schemeClr val="tx1"/>
                          </a:solidFill>
                          <a:effectLst/>
                          <a:latin typeface="+mn-ea"/>
                          <a:ea typeface="+mn-ea"/>
                        </a:rPr>
                        <a:t>機能要求項目に即して、サービス標準</a:t>
                      </a:r>
                      <a:r>
                        <a:rPr lang="ja-JP" altLang="en-US" sz="1000" b="0" i="0" u="none" strike="noStrike" dirty="0">
                          <a:solidFill>
                            <a:schemeClr val="tx1"/>
                          </a:solidFill>
                          <a:effectLst/>
                          <a:latin typeface="+mn-ea"/>
                          <a:ea typeface="+mn-ea"/>
                        </a:rPr>
                        <a:t>ドキュメントをベース</a:t>
                      </a:r>
                      <a:r>
                        <a:rPr lang="ja-JP" altLang="en-US" sz="1000" b="0" i="0" u="none" strike="noStrike" dirty="0" smtClean="0">
                          <a:solidFill>
                            <a:schemeClr val="tx1"/>
                          </a:solidFill>
                          <a:effectLst/>
                          <a:latin typeface="+mn-ea"/>
                          <a:ea typeface="+mn-ea"/>
                        </a:rPr>
                        <a:t>に、標準</a:t>
                      </a:r>
                      <a:r>
                        <a:rPr lang="ja-JP" altLang="en-US" sz="1000" b="0" i="0" u="none" strike="noStrike" dirty="0">
                          <a:solidFill>
                            <a:schemeClr val="tx1"/>
                          </a:solidFill>
                          <a:effectLst/>
                          <a:latin typeface="+mn-ea"/>
                          <a:ea typeface="+mn-ea"/>
                        </a:rPr>
                        <a:t>機能</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運用方法について説明</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確認を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抽出</a:t>
                      </a:r>
                      <a:r>
                        <a:rPr lang="ja-JP" altLang="en-US" sz="1000" b="0" i="0" u="none" strike="noStrike" dirty="0" smtClean="0">
                          <a:solidFill>
                            <a:schemeClr val="tx1"/>
                          </a:solidFill>
                          <a:effectLst/>
                          <a:latin typeface="+mn-ea"/>
                          <a:ea typeface="+mn-ea"/>
                        </a:rPr>
                        <a:t>された課題</a:t>
                      </a:r>
                      <a:r>
                        <a:rPr lang="ja-JP" altLang="en-US" sz="1000" b="0" i="0" u="none" strike="noStrike" dirty="0">
                          <a:solidFill>
                            <a:schemeClr val="tx1"/>
                          </a:solidFill>
                          <a:effectLst/>
                          <a:latin typeface="+mn-ea"/>
                          <a:ea typeface="+mn-ea"/>
                        </a:rPr>
                        <a:t>の対応策の検討にむけ業務改革や業務改善の事例紹介や提案を</a:t>
                      </a:r>
                      <a:r>
                        <a:rPr lang="ja-JP" altLang="en-US" sz="1000" b="0" i="0" u="none" strike="noStrike" dirty="0" smtClean="0">
                          <a:solidFill>
                            <a:schemeClr val="tx1"/>
                          </a:solidFill>
                          <a:effectLst/>
                          <a:latin typeface="+mn-ea"/>
                          <a:ea typeface="+mn-ea"/>
                        </a:rPr>
                        <a:t>行う。</a:t>
                      </a: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標準</a:t>
                      </a:r>
                      <a:r>
                        <a:rPr lang="ja-JP" altLang="en-US" sz="1000" b="0" i="0" u="none" strike="noStrike" dirty="0">
                          <a:solidFill>
                            <a:schemeClr val="tx1"/>
                          </a:solidFill>
                          <a:effectLst/>
                          <a:latin typeface="+mn-ea"/>
                          <a:ea typeface="+mn-ea"/>
                        </a:rPr>
                        <a:t>機能</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運用方法</a:t>
                      </a:r>
                      <a:r>
                        <a:rPr lang="ja-JP" altLang="en-US" sz="1000" b="0" i="0" u="none" strike="noStrike" dirty="0" smtClean="0">
                          <a:solidFill>
                            <a:schemeClr val="tx1"/>
                          </a:solidFill>
                          <a:effectLst/>
                          <a:latin typeface="+mn-ea"/>
                          <a:ea typeface="+mn-ea"/>
                        </a:rPr>
                        <a:t>を理解</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確認し、業務</a:t>
                      </a:r>
                      <a:r>
                        <a:rPr lang="ja-JP" altLang="en-US" sz="1000" b="0" i="0" u="none" strike="noStrike" dirty="0">
                          <a:solidFill>
                            <a:schemeClr val="tx1"/>
                          </a:solidFill>
                          <a:effectLst/>
                          <a:latin typeface="+mn-ea"/>
                          <a:ea typeface="+mn-ea"/>
                        </a:rPr>
                        <a:t>を行う上で</a:t>
                      </a:r>
                      <a:r>
                        <a:rPr lang="ja-JP" altLang="en-US" sz="1000" b="0" i="0" u="none" strike="noStrike" dirty="0" smtClean="0">
                          <a:solidFill>
                            <a:schemeClr val="tx1"/>
                          </a:solidFill>
                          <a:effectLst/>
                          <a:latin typeface="+mn-ea"/>
                          <a:ea typeface="+mn-ea"/>
                        </a:rPr>
                        <a:t>の課題を抽出する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弊社が提案する課題対応案（業務</a:t>
                      </a:r>
                      <a:r>
                        <a:rPr lang="ja-JP" altLang="en-US" sz="1000" b="0" i="0" u="none" strike="noStrike" dirty="0">
                          <a:solidFill>
                            <a:schemeClr val="tx1"/>
                          </a:solidFill>
                          <a:effectLst/>
                          <a:latin typeface="+mn-ea"/>
                          <a:ea typeface="+mn-ea"/>
                        </a:rPr>
                        <a:t>改革</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改善、代替案</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運用対応</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周辺機能対応</a:t>
                      </a:r>
                      <a:r>
                        <a:rPr lang="ja-JP" altLang="en-US" sz="1000" b="0" i="0" u="none" strike="noStrike" dirty="0" smtClean="0">
                          <a:solidFill>
                            <a:schemeClr val="tx1"/>
                          </a:solidFill>
                          <a:effectLst/>
                          <a:latin typeface="+mn-ea"/>
                          <a:ea typeface="+mn-ea"/>
                        </a:rPr>
                        <a:t>など）を検討</a:t>
                      </a:r>
                      <a:r>
                        <a:rPr lang="en-US" altLang="ja-JP" sz="1000" b="0" i="0" u="none" strike="noStrike" dirty="0">
                          <a:solidFill>
                            <a:schemeClr val="tx1"/>
                          </a:solidFill>
                          <a:effectLst/>
                          <a:latin typeface="+mn-ea"/>
                          <a:ea typeface="+mn-ea"/>
                        </a:rPr>
                        <a:t>/</a:t>
                      </a:r>
                      <a:r>
                        <a:rPr lang="ja-JP" altLang="en-US" sz="1000" b="0" i="0" u="none" strike="noStrike" dirty="0" smtClean="0">
                          <a:solidFill>
                            <a:schemeClr val="tx1"/>
                          </a:solidFill>
                          <a:effectLst/>
                          <a:latin typeface="+mn-ea"/>
                          <a:ea typeface="+mn-ea"/>
                        </a:rPr>
                        <a:t>承認する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課題対策</a:t>
                      </a:r>
                      <a:r>
                        <a:rPr lang="ja-JP" altLang="en-US" sz="1000" b="0" i="0" u="none" strike="noStrike" dirty="0">
                          <a:solidFill>
                            <a:schemeClr val="tx1"/>
                          </a:solidFill>
                          <a:effectLst/>
                          <a:latin typeface="+mn-ea"/>
                          <a:ea typeface="+mn-ea"/>
                        </a:rPr>
                        <a:t>検討の中で代替案等による対応が困難で</a:t>
                      </a:r>
                      <a:r>
                        <a:rPr lang="ja-JP" altLang="en-US" sz="1000" b="0" i="0" u="none" strike="noStrike" dirty="0" smtClean="0">
                          <a:solidFill>
                            <a:schemeClr val="tx1"/>
                          </a:solidFill>
                          <a:effectLst/>
                          <a:latin typeface="+mn-ea"/>
                          <a:ea typeface="+mn-ea"/>
                        </a:rPr>
                        <a:t>ありカスタマイズ</a:t>
                      </a:r>
                      <a:r>
                        <a:rPr lang="ja-JP" altLang="en-US" sz="1000" b="0" i="0" u="none" strike="noStrike" dirty="0">
                          <a:solidFill>
                            <a:schemeClr val="tx1"/>
                          </a:solidFill>
                          <a:effectLst/>
                          <a:latin typeface="+mn-ea"/>
                          <a:ea typeface="+mn-ea"/>
                        </a:rPr>
                        <a:t>検討が必要と判断される場合に、プロジェクトの目的・</a:t>
                      </a:r>
                      <a:r>
                        <a:rPr lang="ja-JP" altLang="en-US" sz="1000" b="0" i="0" u="none" strike="noStrike" dirty="0" smtClean="0">
                          <a:solidFill>
                            <a:schemeClr val="tx1"/>
                          </a:solidFill>
                          <a:effectLst/>
                          <a:latin typeface="+mn-ea"/>
                          <a:ea typeface="+mn-ea"/>
                        </a:rPr>
                        <a:t>方針等を</a:t>
                      </a:r>
                      <a:r>
                        <a:rPr lang="ja-JP" altLang="en-US" sz="1000" b="0" i="0" u="none" strike="noStrike" dirty="0">
                          <a:solidFill>
                            <a:schemeClr val="tx1"/>
                          </a:solidFill>
                          <a:effectLst/>
                          <a:latin typeface="+mn-ea"/>
                          <a:ea typeface="+mn-ea"/>
                        </a:rPr>
                        <a:t>考慮のうえ、開発の必要性や期待効果、優先度</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重要度等を</a:t>
                      </a:r>
                      <a:r>
                        <a:rPr lang="ja-JP" altLang="en-US" sz="1000" b="0" i="0" u="none" strike="noStrike" dirty="0" smtClean="0">
                          <a:solidFill>
                            <a:schemeClr val="tx1"/>
                          </a:solidFill>
                          <a:effectLst/>
                          <a:latin typeface="+mn-ea"/>
                          <a:ea typeface="+mn-ea"/>
                        </a:rPr>
                        <a:t>検討する</a:t>
                      </a:r>
                      <a:endParaRPr lang="en-US" altLang="ja-JP"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成果物</a:t>
                      </a:r>
                      <a:r>
                        <a:rPr lang="ja-JP" altLang="en-US" sz="1000" b="0" i="0" u="none" strike="noStrike" dirty="0" smtClean="0">
                          <a:solidFill>
                            <a:schemeClr val="tx1"/>
                          </a:solidFill>
                          <a:effectLst/>
                          <a:latin typeface="+mn-ea"/>
                          <a:ea typeface="+mn-ea"/>
                        </a:rPr>
                        <a:t>をレビュー・承認する</a:t>
                      </a:r>
                      <a:endParaRPr lang="ja-JP" altLang="en-US" sz="1000" b="0" i="0" u="none" strike="noStrike" dirty="0">
                        <a:solidFill>
                          <a:schemeClr val="tx1"/>
                        </a:solidFill>
                        <a:effectLst/>
                        <a:latin typeface="+mn-ea"/>
                        <a:ea typeface="+mn-ea"/>
                      </a:endParaRPr>
                    </a:p>
                  </a:txBody>
                  <a:tcPr marL="36000" marR="36000" marT="36000" marB="36000"/>
                </a:tc>
                <a:extLst>
                  <a:ext uri="{0D108BD9-81ED-4DB2-BD59-A6C34878D82A}">
                    <a16:rowId xmlns:a16="http://schemas.microsoft.com/office/drawing/2014/main" val="10006"/>
                  </a:ext>
                </a:extLst>
              </a:tr>
              <a:tr h="410640">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algn="l" rtl="0" fontAlgn="t"/>
                      <a:r>
                        <a:rPr lang="ja-JP" altLang="en-US" sz="1000" b="0" i="0" u="none" strike="noStrike" dirty="0">
                          <a:solidFill>
                            <a:schemeClr val="tx1"/>
                          </a:solidFill>
                          <a:effectLst/>
                          <a:latin typeface="+mn-ea"/>
                          <a:ea typeface="+mn-ea"/>
                        </a:rPr>
                        <a:t>標準説明</a:t>
                      </a:r>
                      <a:r>
                        <a:rPr lang="ja-JP" altLang="en-US" sz="1000" b="0" i="0" u="none" strike="noStrike" dirty="0" smtClean="0">
                          <a:solidFill>
                            <a:schemeClr val="tx1"/>
                          </a:solidFill>
                          <a:effectLst/>
                          <a:latin typeface="+mn-ea"/>
                          <a:ea typeface="+mn-ea"/>
                        </a:rPr>
                        <a:t>・課題抽出</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668772695"/>
                  </a:ext>
                </a:extLst>
              </a:tr>
              <a:tr h="410640">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rowSpan="3">
                  <a:txBody>
                    <a:bodyPr/>
                    <a:lstStyle/>
                    <a:p>
                      <a:pPr algn="l" rtl="0" fontAlgn="t"/>
                      <a:r>
                        <a:rPr lang="ja-JP" altLang="en-US" sz="1000" b="0" i="0" u="none" strike="noStrike" dirty="0" smtClean="0">
                          <a:solidFill>
                            <a:schemeClr val="tx1"/>
                          </a:solidFill>
                          <a:effectLst/>
                          <a:latin typeface="+mn-ea"/>
                          <a:ea typeface="+mn-ea"/>
                        </a:rPr>
                        <a:t>課題事項への対応</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課題一覧</a:t>
                      </a:r>
                      <a:r>
                        <a:rPr lang="ja-JP" altLang="en-US" sz="1000" b="0" i="0" u="none" strike="noStrike" dirty="0">
                          <a:solidFill>
                            <a:schemeClr val="tx1"/>
                          </a:solidFill>
                          <a:effectLst/>
                          <a:latin typeface="+mn-ea"/>
                          <a:ea typeface="+mn-ea"/>
                        </a:rPr>
                        <a:t>作成</a:t>
                      </a: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pPr algn="l" rtl="0" fontAlgn="t"/>
                      <a:endParaRPr lang="ja-JP" altLang="en-US" sz="1000" b="0" i="0" u="none" strike="noStrike" dirty="0">
                        <a:solidFill>
                          <a:srgbClr val="000000"/>
                        </a:solidFill>
                        <a:effectLst/>
                        <a:latin typeface="Wingdings" panose="05000000000000000000" pitchFamily="2" charset="2"/>
                        <a:ea typeface="游ゴシック" panose="020B0400000000000000" pitchFamily="50" charset="-128"/>
                      </a:endParaRPr>
                    </a:p>
                  </a:txBody>
                  <a:tcPr marL="114300" marR="9525" marT="9525" marB="0">
                    <a:lnT w="12700" cap="flat" cmpd="sng" algn="ctr">
                      <a:solidFill>
                        <a:srgbClr val="E7EBF4"/>
                      </a:solidFill>
                      <a:prstDash val="solid"/>
                      <a:round/>
                      <a:headEnd type="none" w="med" len="med"/>
                      <a:tailEnd type="none" w="med" len="med"/>
                    </a:lnT>
                    <a:lnB w="12700" cap="flat" cmpd="sng" algn="ctr">
                      <a:solidFill>
                        <a:srgbClr val="E7EBF4"/>
                      </a:solidFill>
                      <a:prstDash val="solid"/>
                      <a:round/>
                      <a:headEnd type="none" w="med" len="med"/>
                      <a:tailEnd type="none" w="med" len="med"/>
                    </a:lnB>
                  </a:tcPr>
                </a:tc>
                <a:extLst>
                  <a:ext uri="{0D108BD9-81ED-4DB2-BD59-A6C34878D82A}">
                    <a16:rowId xmlns:a16="http://schemas.microsoft.com/office/drawing/2014/main" val="784170032"/>
                  </a:ext>
                </a:extLst>
              </a:tr>
              <a:tr h="410640">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対策</a:t>
                      </a:r>
                      <a:r>
                        <a:rPr lang="ja-JP" altLang="en-US" sz="1000" b="0" i="0" u="none" strike="noStrike" dirty="0">
                          <a:solidFill>
                            <a:schemeClr val="tx1"/>
                          </a:solidFill>
                          <a:effectLst/>
                          <a:latin typeface="+mn-ea"/>
                          <a:ea typeface="+mn-ea"/>
                        </a:rPr>
                        <a:t>検討・協議</a:t>
                      </a: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190042258"/>
                  </a:ext>
                </a:extLst>
              </a:tr>
              <a:tr h="410640">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algn="l" rtl="0" fontAlgn="t"/>
                      <a:r>
                        <a:rPr lang="zh-TW" altLang="en-US" sz="1000" b="0" i="0" u="none" strike="noStrike" dirty="0">
                          <a:solidFill>
                            <a:schemeClr val="tx1"/>
                          </a:solidFill>
                          <a:effectLst/>
                          <a:latin typeface="+mn-ea"/>
                          <a:ea typeface="+mn-ea"/>
                        </a:rPr>
                        <a:t>開発機能要件整理</a:t>
                      </a: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pPr algn="l" rtl="0" fontAlgn="t"/>
                      <a:endParaRPr lang="ja-JP" altLang="en-US" sz="1000" b="0" i="0" u="none" strike="noStrike" dirty="0">
                        <a:solidFill>
                          <a:srgbClr val="000000"/>
                        </a:solidFill>
                        <a:effectLst/>
                        <a:latin typeface="Wingdings" panose="05000000000000000000" pitchFamily="2" charset="2"/>
                        <a:ea typeface="游ゴシック" panose="020B0400000000000000" pitchFamily="50" charset="-128"/>
                      </a:endParaRPr>
                    </a:p>
                  </a:txBody>
                  <a:tcPr marL="114300" marR="9525" marT="9525" marB="0">
                    <a:lnT w="12700" cap="flat" cmpd="sng" algn="ctr">
                      <a:solidFill>
                        <a:srgbClr val="E7EBF4"/>
                      </a:solidFill>
                      <a:prstDash val="solid"/>
                      <a:round/>
                      <a:headEnd type="none" w="med" len="med"/>
                      <a:tailEnd type="none" w="med" len="med"/>
                    </a:lnT>
                  </a:tcPr>
                </a:tc>
                <a:extLst>
                  <a:ext uri="{0D108BD9-81ED-4DB2-BD59-A6C34878D82A}">
                    <a16:rowId xmlns:a16="http://schemas.microsoft.com/office/drawing/2014/main" val="3541329234"/>
                  </a:ext>
                </a:extLst>
              </a:tr>
              <a:tr h="41064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smtClean="0">
                          <a:solidFill>
                            <a:schemeClr val="tx1"/>
                          </a:solidFill>
                          <a:effectLst/>
                          <a:latin typeface="+mn-ea"/>
                          <a:ea typeface="+mn-ea"/>
                        </a:rPr>
                        <a:t>機能要件定義</a:t>
                      </a:r>
                      <a:endParaRPr lang="en-US" altLang="ja-JP" sz="1000" b="0" i="0" u="none" strike="noStrike" dirty="0" smtClean="0">
                        <a:solidFill>
                          <a:schemeClr val="tx1"/>
                        </a:solidFill>
                        <a:effectLst/>
                        <a:latin typeface="+mn-ea"/>
                        <a:ea typeface="+mn-ea"/>
                      </a:endParaRPr>
                    </a:p>
                    <a:p>
                      <a:pPr marL="171450" marR="0" indent="-84138" algn="l" defTabSz="74295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000" b="0" i="0" u="none" strike="noStrike" kern="1200" dirty="0" smtClean="0">
                          <a:solidFill>
                            <a:schemeClr val="tx1"/>
                          </a:solidFill>
                          <a:effectLst/>
                          <a:latin typeface="+mn-ea"/>
                          <a:ea typeface="+mn-ea"/>
                          <a:cs typeface="+mn-cs"/>
                        </a:rPr>
                        <a:t>分析基盤</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dirty="0" smtClean="0">
                          <a:latin typeface="+mn-ea"/>
                          <a:ea typeface="+mn-ea"/>
                        </a:rPr>
                        <a:t>外部接続先、接続方式の洗い出し</a:t>
                      </a:r>
                      <a:endParaRPr lang="en-US" altLang="ja-JP" sz="1000" dirty="0" smtClean="0">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内部連携仕様調査</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en-US" altLang="ja-JP"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売上管理、会員管理、決済端末からの分析情報に関する標準仕様を調査し、内部連携に関する調査を行う</a:t>
                      </a:r>
                    </a:p>
                  </a:txBody>
                  <a:tcPr marL="36000" marR="36000" marT="36000" marB="36000"/>
                </a:tc>
                <a:extLst>
                  <a:ext uri="{0D108BD9-81ED-4DB2-BD59-A6C34878D82A}">
                    <a16:rowId xmlns:a16="http://schemas.microsoft.com/office/drawing/2014/main" val="3829169950"/>
                  </a:ext>
                </a:extLst>
              </a:tr>
              <a:tr h="41064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zh-TW" altLang="en-US" sz="1000" b="0" i="0" u="none" strike="noStrike" dirty="0">
                        <a:solidFill>
                          <a:schemeClr val="tx1"/>
                        </a:solidFill>
                        <a:effectLst/>
                        <a:latin typeface="+mn-ea"/>
                        <a:ea typeface="+mn-ea"/>
                      </a:endParaRPr>
                    </a:p>
                  </a:txBody>
                  <a:tcPr marL="36000" marR="36000" marT="36000" marB="36000"/>
                </a:tc>
                <a:tc>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dirty="0" smtClean="0">
                          <a:latin typeface="+mn-ea"/>
                          <a:ea typeface="+mn-ea"/>
                        </a:rPr>
                        <a:t>分析ダッシュボード要件の検討</a:t>
                      </a:r>
                      <a:endParaRPr lang="en-US" altLang="ja-JP" sz="1000" dirty="0" smtClean="0">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分析ダッシュボード要件</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smtClean="0">
                          <a:solidFill>
                            <a:schemeClr val="tx1"/>
                          </a:solidFill>
                          <a:effectLst/>
                          <a:latin typeface="+mn-ea"/>
                          <a:ea typeface="+mn-ea"/>
                        </a:rPr>
                        <a:t>RFP</a:t>
                      </a:r>
                      <a:r>
                        <a:rPr lang="ja-JP" altLang="en-US" sz="1000" b="0" i="0" u="none" strike="noStrike" dirty="0" smtClean="0">
                          <a:solidFill>
                            <a:schemeClr val="tx1"/>
                          </a:solidFill>
                          <a:effectLst/>
                          <a:latin typeface="+mn-ea"/>
                          <a:ea typeface="+mn-ea"/>
                        </a:rPr>
                        <a:t>機能要求項目に即して、ダッシュボード要件を整理し説明</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確認を行う</a:t>
                      </a: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成果物をレビュー・承認する</a:t>
                      </a:r>
                    </a:p>
                  </a:txBody>
                  <a:tcPr marL="36000" marR="36000" marT="36000" marB="36000"/>
                </a:tc>
                <a:extLst>
                  <a:ext uri="{0D108BD9-81ED-4DB2-BD59-A6C34878D82A}">
                    <a16:rowId xmlns:a16="http://schemas.microsoft.com/office/drawing/2014/main" val="3702217745"/>
                  </a:ext>
                </a:extLst>
              </a:tr>
              <a:tr h="41064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3">
                  <a:txBody>
                    <a:bodyPr/>
                    <a:lstStyle/>
                    <a:p>
                      <a:pPr algn="l" rtl="0" fontAlgn="t"/>
                      <a:r>
                        <a:rPr lang="ja-JP" altLang="en-US" sz="1000" b="0" i="0" u="none" strike="noStrike" dirty="0" smtClean="0">
                          <a:solidFill>
                            <a:schemeClr val="tx1"/>
                          </a:solidFill>
                          <a:effectLst/>
                          <a:latin typeface="+mn-ea"/>
                          <a:ea typeface="+mn-ea"/>
                        </a:rPr>
                        <a:t>非機能要件定義</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SLO</a:t>
                      </a:r>
                      <a:r>
                        <a:rPr lang="ja-JP" altLang="en-US" sz="1000" b="0" i="0" u="none" strike="noStrike" dirty="0" smtClean="0">
                          <a:solidFill>
                            <a:schemeClr val="tx1"/>
                          </a:solidFill>
                          <a:effectLst/>
                          <a:latin typeface="+mn-ea"/>
                          <a:ea typeface="+mn-ea"/>
                        </a:rPr>
                        <a:t>検討</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各サービス標準</a:t>
                      </a:r>
                      <a:r>
                        <a:rPr lang="en-US" altLang="ja-JP" sz="1000" b="0" i="0" u="none" strike="noStrike" dirty="0" smtClean="0">
                          <a:solidFill>
                            <a:schemeClr val="tx1"/>
                          </a:solidFill>
                          <a:effectLst/>
                          <a:latin typeface="+mn-ea"/>
                          <a:ea typeface="+mn-ea"/>
                        </a:rPr>
                        <a:t>SLO</a:t>
                      </a:r>
                      <a:r>
                        <a:rPr lang="ja-JP" altLang="en-US" sz="1000" b="0" i="0" u="none" strike="noStrike" dirty="0" smtClean="0">
                          <a:solidFill>
                            <a:schemeClr val="tx1"/>
                          </a:solidFill>
                          <a:effectLst/>
                          <a:latin typeface="+mn-ea"/>
                          <a:ea typeface="+mn-ea"/>
                        </a:rPr>
                        <a:t>の取り纏め</a:t>
                      </a:r>
                      <a:endParaRPr lang="ja-JP" altLang="en-US" sz="1000" b="0" i="0" u="none" strike="noStrike" dirty="0">
                        <a:solidFill>
                          <a:schemeClr val="tx1"/>
                        </a:solidFill>
                        <a:effectLst/>
                        <a:latin typeface="+mn-ea"/>
                        <a:ea typeface="+mn-ea"/>
                      </a:endParaRPr>
                    </a:p>
                  </a:txBody>
                  <a:tcPr marL="36000" marR="36000" marT="36000" marB="36000"/>
                </a:tc>
                <a:tc rowSpan="3">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rowSpan="3">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rowSpan="3">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サービス標準の</a:t>
                      </a:r>
                      <a:r>
                        <a:rPr lang="en-US" altLang="ja-JP" sz="1000" b="0" i="0" u="none" strike="noStrike" dirty="0" smtClean="0">
                          <a:solidFill>
                            <a:schemeClr val="tx1"/>
                          </a:solidFill>
                          <a:effectLst/>
                          <a:latin typeface="+mn-ea"/>
                          <a:ea typeface="+mn-ea"/>
                        </a:rPr>
                        <a:t>SLO</a:t>
                      </a:r>
                      <a:r>
                        <a:rPr lang="ja-JP" altLang="en-US" sz="1000" b="0" i="0" u="none" strike="noStrike" dirty="0" smtClean="0">
                          <a:solidFill>
                            <a:schemeClr val="tx1"/>
                          </a:solidFill>
                          <a:effectLst/>
                          <a:latin typeface="+mn-ea"/>
                          <a:ea typeface="+mn-ea"/>
                        </a:rPr>
                        <a:t>を収集整理する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外部</a:t>
                      </a:r>
                      <a:r>
                        <a:rPr lang="ja-JP" altLang="en-US" sz="1000" b="0" i="0" u="none" strike="noStrike" dirty="0">
                          <a:solidFill>
                            <a:schemeClr val="tx1"/>
                          </a:solidFill>
                          <a:effectLst/>
                          <a:latin typeface="+mn-ea"/>
                          <a:ea typeface="+mn-ea"/>
                        </a:rPr>
                        <a:t>システムにおける連携内容</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連携</a:t>
                      </a:r>
                      <a:r>
                        <a:rPr lang="ja-JP" altLang="en-US" sz="1000" b="0" i="0" u="none" strike="noStrike" dirty="0" smtClean="0">
                          <a:solidFill>
                            <a:schemeClr val="tx1"/>
                          </a:solidFill>
                          <a:effectLst/>
                          <a:latin typeface="+mn-ea"/>
                          <a:ea typeface="+mn-ea"/>
                        </a:rPr>
                        <a:t>項目を確認する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連携</a:t>
                      </a:r>
                      <a:r>
                        <a:rPr lang="ja-JP" altLang="en-US" sz="1000" b="0" i="0" u="none" strike="noStrike" dirty="0">
                          <a:solidFill>
                            <a:schemeClr val="tx1"/>
                          </a:solidFill>
                          <a:effectLst/>
                          <a:latin typeface="+mn-ea"/>
                          <a:ea typeface="+mn-ea"/>
                        </a:rPr>
                        <a:t>方法、連携データ、連携項目、連携タイミングを</a:t>
                      </a:r>
                      <a:r>
                        <a:rPr lang="ja-JP" altLang="en-US" sz="1000" b="0" i="0" u="none" strike="noStrike" dirty="0" smtClean="0">
                          <a:solidFill>
                            <a:schemeClr val="tx1"/>
                          </a:solidFill>
                          <a:effectLst/>
                          <a:latin typeface="+mn-ea"/>
                          <a:ea typeface="+mn-ea"/>
                        </a:rPr>
                        <a:t>整理する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システム運用方針（実施概要、実施時期、対象範囲、役割分担など）について整理する</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smtClean="0">
                          <a:solidFill>
                            <a:schemeClr val="tx1"/>
                          </a:solidFill>
                          <a:effectLst/>
                          <a:latin typeface="+mn-ea"/>
                          <a:ea typeface="+mn-ea"/>
                        </a:rPr>
                        <a:t>IF</a:t>
                      </a:r>
                      <a:r>
                        <a:rPr lang="ja-JP" altLang="en-US" sz="1000" b="0" i="0" u="none" strike="noStrike" dirty="0">
                          <a:solidFill>
                            <a:schemeClr val="tx1"/>
                          </a:solidFill>
                          <a:effectLst/>
                          <a:latin typeface="+mn-ea"/>
                          <a:ea typeface="+mn-ea"/>
                        </a:rPr>
                        <a:t>の</a:t>
                      </a:r>
                      <a:r>
                        <a:rPr lang="ja-JP" altLang="en-US" sz="1000" b="0" i="0" u="none" strike="noStrike" dirty="0" smtClean="0">
                          <a:solidFill>
                            <a:schemeClr val="tx1"/>
                          </a:solidFill>
                          <a:effectLst/>
                          <a:latin typeface="+mn-ea"/>
                          <a:ea typeface="+mn-ea"/>
                        </a:rPr>
                        <a:t>情報提示（</a:t>
                      </a:r>
                      <a:r>
                        <a:rPr lang="en-US" altLang="ja-JP" sz="1000" b="0" i="0" u="none" strike="noStrike" dirty="0">
                          <a:solidFill>
                            <a:schemeClr val="tx1"/>
                          </a:solidFill>
                          <a:effectLst/>
                          <a:latin typeface="+mn-ea"/>
                          <a:ea typeface="+mn-ea"/>
                        </a:rPr>
                        <a:t>IF</a:t>
                      </a:r>
                      <a:r>
                        <a:rPr lang="ja-JP" altLang="en-US" sz="1000" b="0" i="0" u="none" strike="noStrike" dirty="0">
                          <a:solidFill>
                            <a:schemeClr val="tx1"/>
                          </a:solidFill>
                          <a:effectLst/>
                          <a:latin typeface="+mn-ea"/>
                          <a:ea typeface="+mn-ea"/>
                        </a:rPr>
                        <a:t>レイアウト</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項目内容、サンプルデータ等）</a:t>
                      </a:r>
                      <a:r>
                        <a:rPr lang="ja-JP" altLang="en-US" sz="1000" b="0" i="0" u="none" strike="noStrike" dirty="0" smtClean="0">
                          <a:solidFill>
                            <a:schemeClr val="tx1"/>
                          </a:solidFill>
                          <a:effectLst/>
                          <a:latin typeface="+mn-ea"/>
                          <a:ea typeface="+mn-ea"/>
                        </a:rPr>
                        <a:t>を行う</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en-US" altLang="ja-JP" sz="1000" b="0" i="0" u="none" strike="noStrike" dirty="0">
                          <a:solidFill>
                            <a:schemeClr val="tx1"/>
                          </a:solidFill>
                          <a:effectLst/>
                          <a:latin typeface="+mn-ea"/>
                          <a:ea typeface="+mn-ea"/>
                        </a:rPr>
                        <a:t>IF</a:t>
                      </a:r>
                      <a:r>
                        <a:rPr lang="ja-JP" altLang="en-US" sz="1000" b="0" i="0" u="none" strike="noStrike" dirty="0">
                          <a:solidFill>
                            <a:schemeClr val="tx1"/>
                          </a:solidFill>
                          <a:effectLst/>
                          <a:latin typeface="+mn-ea"/>
                          <a:ea typeface="+mn-ea"/>
                        </a:rPr>
                        <a:t>要件、</a:t>
                      </a:r>
                      <a:r>
                        <a:rPr lang="en-US" altLang="ja-JP" sz="1000" b="0" i="0" u="none" strike="noStrike" dirty="0">
                          <a:solidFill>
                            <a:schemeClr val="tx1"/>
                          </a:solidFill>
                          <a:effectLst/>
                          <a:latin typeface="+mn-ea"/>
                          <a:ea typeface="+mn-ea"/>
                        </a:rPr>
                        <a:t>IF</a:t>
                      </a:r>
                      <a:r>
                        <a:rPr lang="ja-JP" altLang="en-US" sz="1000" b="0" i="0" u="none" strike="noStrike" dirty="0">
                          <a:solidFill>
                            <a:schemeClr val="tx1"/>
                          </a:solidFill>
                          <a:effectLst/>
                          <a:latin typeface="+mn-ea"/>
                          <a:ea typeface="+mn-ea"/>
                        </a:rPr>
                        <a:t>方針、</a:t>
                      </a:r>
                      <a:r>
                        <a:rPr lang="en-US" altLang="ja-JP" sz="1000" b="0" i="0" u="none" strike="noStrike" dirty="0">
                          <a:solidFill>
                            <a:schemeClr val="tx1"/>
                          </a:solidFill>
                          <a:effectLst/>
                          <a:latin typeface="+mn-ea"/>
                          <a:ea typeface="+mn-ea"/>
                        </a:rPr>
                        <a:t>IF</a:t>
                      </a:r>
                      <a:r>
                        <a:rPr lang="ja-JP" altLang="en-US" sz="1000" b="0" i="0" u="none" strike="noStrike" dirty="0">
                          <a:solidFill>
                            <a:schemeClr val="tx1"/>
                          </a:solidFill>
                          <a:effectLst/>
                          <a:latin typeface="+mn-ea"/>
                          <a:ea typeface="+mn-ea"/>
                        </a:rPr>
                        <a:t>定義の</a:t>
                      </a:r>
                      <a:r>
                        <a:rPr lang="ja-JP" altLang="en-US" sz="1000" b="0" i="0" u="none" strike="noStrike" dirty="0" smtClean="0">
                          <a:solidFill>
                            <a:schemeClr val="tx1"/>
                          </a:solidFill>
                          <a:effectLst/>
                          <a:latin typeface="+mn-ea"/>
                          <a:ea typeface="+mn-ea"/>
                        </a:rPr>
                        <a:t>内容を確認し、</a:t>
                      </a:r>
                      <a:r>
                        <a:rPr lang="en-US" altLang="ja-JP" sz="1000" b="0" i="0" u="none" strike="noStrike" dirty="0">
                          <a:solidFill>
                            <a:schemeClr val="tx1"/>
                          </a:solidFill>
                          <a:effectLst/>
                          <a:latin typeface="+mn-ea"/>
                          <a:ea typeface="+mn-ea"/>
                        </a:rPr>
                        <a:t>IF</a:t>
                      </a:r>
                      <a:r>
                        <a:rPr lang="ja-JP" altLang="en-US" sz="1000" b="0" i="0" u="none" strike="noStrike" dirty="0">
                          <a:solidFill>
                            <a:schemeClr val="tx1"/>
                          </a:solidFill>
                          <a:effectLst/>
                          <a:latin typeface="+mn-ea"/>
                          <a:ea typeface="+mn-ea"/>
                        </a:rPr>
                        <a:t>要件</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定義を</a:t>
                      </a:r>
                      <a:r>
                        <a:rPr lang="ja-JP" altLang="en-US" sz="1000" b="0" i="0" u="none" strike="noStrike" dirty="0" smtClean="0">
                          <a:solidFill>
                            <a:schemeClr val="tx1"/>
                          </a:solidFill>
                          <a:effectLst/>
                          <a:latin typeface="+mn-ea"/>
                          <a:ea typeface="+mn-ea"/>
                        </a:rPr>
                        <a:t>確定する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成果物</a:t>
                      </a:r>
                      <a:r>
                        <a:rPr lang="ja-JP" altLang="en-US" sz="1000" b="0" i="0" u="none" strike="noStrike" dirty="0" smtClean="0">
                          <a:solidFill>
                            <a:schemeClr val="tx1"/>
                          </a:solidFill>
                          <a:effectLst/>
                          <a:latin typeface="+mn-ea"/>
                          <a:ea typeface="+mn-ea"/>
                        </a:rPr>
                        <a:t>をレビュー・承認する</a:t>
                      </a:r>
                      <a:endParaRPr lang="ja-JP" altLang="en-US" sz="1000" b="0" i="0" u="none" strike="noStrike" dirty="0">
                        <a:solidFill>
                          <a:schemeClr val="tx1"/>
                        </a:solidFill>
                        <a:effectLst/>
                        <a:latin typeface="+mn-ea"/>
                        <a:ea typeface="+mn-ea"/>
                      </a:endParaRPr>
                    </a:p>
                  </a:txBody>
                  <a:tcPr marL="36000" marR="36000" marT="36000" marB="36000"/>
                </a:tc>
                <a:extLst>
                  <a:ext uri="{0D108BD9-81ED-4DB2-BD59-A6C34878D82A}">
                    <a16:rowId xmlns:a16="http://schemas.microsoft.com/office/drawing/2014/main" val="3470159404"/>
                  </a:ext>
                </a:extLst>
              </a:tr>
              <a:tr h="41064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n-ea"/>
                          <a:ea typeface="+mn-ea"/>
                        </a:rPr>
                        <a:t>外部接続要件検討</a:t>
                      </a:r>
                      <a:endParaRPr lang="en-US" altLang="ja-JP" sz="10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外部接続一覧作成</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extLst>
                  <a:ext uri="{0D108BD9-81ED-4DB2-BD59-A6C34878D82A}">
                    <a16:rowId xmlns:a16="http://schemas.microsoft.com/office/drawing/2014/main" val="670238983"/>
                  </a:ext>
                </a:extLst>
              </a:tr>
              <a:tr h="41064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n-ea"/>
                          <a:ea typeface="+mn-ea"/>
                        </a:rPr>
                        <a:t>システム運用方針検討</a:t>
                      </a:r>
                    </a:p>
                  </a:txBody>
                  <a:tcPr marL="36000" marR="36000" marT="36000" marB="36000">
                    <a:lnT w="12700" cap="flat" cmpd="sng" algn="ctr">
                      <a:solidFill>
                        <a:schemeClr val="bg1"/>
                      </a:solidFill>
                      <a:prstDash val="solid"/>
                      <a:round/>
                      <a:headEnd type="none" w="med" len="med"/>
                      <a:tailEnd type="none" w="med" len="med"/>
                    </a:lnT>
                  </a:tcPr>
                </a:tc>
                <a:tc>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n-ea"/>
                          <a:ea typeface="+mn-ea"/>
                        </a:rPr>
                        <a:t>システム運用方針書作成</a:t>
                      </a:r>
                    </a:p>
                  </a:txBody>
                  <a:tcPr marL="36000" marR="36000" marT="36000" marB="36000"/>
                </a:tc>
                <a:tc vMerge="1">
                  <a:txBody>
                    <a:bodyPr/>
                    <a:lstStyle/>
                    <a:p>
                      <a:endParaRPr kumimoji="1" lang="ja-JP" altLang="en-US"/>
                    </a:p>
                  </a:txBody>
                  <a:tcPr/>
                </a:tc>
                <a:tc vMerge="1">
                  <a:txBody>
                    <a:bodyPr/>
                    <a:lstStyle/>
                    <a:p>
                      <a:endParaRPr kumimoji="1" lang="ja-JP" altLang="en-US"/>
                    </a:p>
                  </a:txBody>
                  <a:tcPr/>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extLst>
                  <a:ext uri="{0D108BD9-81ED-4DB2-BD59-A6C34878D82A}">
                    <a16:rowId xmlns:a16="http://schemas.microsoft.com/office/drawing/2014/main" val="1279730189"/>
                  </a:ext>
                </a:extLst>
              </a:tr>
            </a:tbl>
          </a:graphicData>
        </a:graphic>
      </p:graphicFrame>
      <p:sp>
        <p:nvSpPr>
          <p:cNvPr id="7" name="テキスト ボックス 6"/>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sp>
        <p:nvSpPr>
          <p:cNvPr id="2" name="タイトル 1"/>
          <p:cNvSpPr>
            <a:spLocks noGrp="1"/>
          </p:cNvSpPr>
          <p:nvPr>
            <p:ph type="title"/>
          </p:nvPr>
        </p:nvSpPr>
        <p:spPr/>
        <p:txBody>
          <a:bodyPr/>
          <a:lstStyle/>
          <a:p>
            <a:r>
              <a:rPr lang="en-US" altLang="ja-JP" dirty="0" smtClean="0">
                <a:latin typeface="+mn-ea"/>
                <a:ea typeface="+mn-ea"/>
              </a:rPr>
              <a:t>3.1. </a:t>
            </a:r>
            <a:r>
              <a:rPr lang="ja-JP" altLang="en-US" dirty="0" smtClean="0">
                <a:latin typeface="+mn-ea"/>
                <a:ea typeface="+mn-ea"/>
              </a:rPr>
              <a:t>要件</a:t>
            </a:r>
            <a:r>
              <a:rPr lang="ja-JP" altLang="en-US" dirty="0">
                <a:latin typeface="+mn-ea"/>
                <a:ea typeface="+mn-ea"/>
              </a:rPr>
              <a:t>定義フェーズ：</a:t>
            </a:r>
            <a:r>
              <a:rPr lang="ja-JP" altLang="en-US" dirty="0" smtClean="0">
                <a:latin typeface="+mn-ea"/>
                <a:ea typeface="+mn-ea"/>
              </a:rPr>
              <a:t>タスク</a:t>
            </a:r>
            <a:r>
              <a:rPr lang="ja-JP" altLang="en-US" dirty="0">
                <a:latin typeface="+mn-ea"/>
                <a:ea typeface="+mn-ea"/>
              </a:rPr>
              <a:t>と役割分担</a:t>
            </a:r>
            <a:r>
              <a:rPr lang="ja-JP" altLang="en-US" dirty="0" smtClean="0">
                <a:latin typeface="+mn-ea"/>
                <a:ea typeface="+mn-ea"/>
              </a:rPr>
              <a:t>（</a:t>
            </a:r>
            <a:r>
              <a:rPr lang="en-US" altLang="ja-JP" dirty="0" smtClean="0">
                <a:latin typeface="+mn-ea"/>
                <a:ea typeface="+mn-ea"/>
              </a:rPr>
              <a:t>2/3</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209958370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機能要件（決済端末）：クーポン機能（</a:t>
            </a:r>
            <a:r>
              <a:rPr lang="en-US" altLang="ja-JP" dirty="0" smtClean="0">
                <a:latin typeface="+mn-ea"/>
                <a:ea typeface="+mn-ea"/>
              </a:rPr>
              <a:t>1/4</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端末のカメラで、施設で発行するクーポンのバーコードを読み取り、</a:t>
            </a:r>
          </a:p>
          <a:p>
            <a:r>
              <a:rPr lang="ja-JP" altLang="en-US" dirty="0">
                <a:latin typeface="+mn-ea"/>
                <a:ea typeface="+mn-ea"/>
              </a:rPr>
              <a:t>決済金額を施設の</a:t>
            </a:r>
            <a:r>
              <a:rPr lang="en-US" altLang="ja-JP" dirty="0">
                <a:latin typeface="+mn-ea"/>
                <a:ea typeface="+mn-ea"/>
              </a:rPr>
              <a:t>CAFIS Arch</a:t>
            </a:r>
            <a:r>
              <a:rPr lang="ja-JP" altLang="en-US" dirty="0">
                <a:latin typeface="+mn-ea"/>
                <a:ea typeface="+mn-ea"/>
              </a:rPr>
              <a:t>のクーポンセンタへ中継</a:t>
            </a:r>
            <a:r>
              <a:rPr lang="ja-JP" altLang="en-US" dirty="0" smtClean="0">
                <a:latin typeface="+mn-ea"/>
                <a:ea typeface="+mn-ea"/>
              </a:rPr>
              <a:t>します。</a:t>
            </a:r>
            <a:endParaRPr lang="ja-JP" altLang="en-US" dirty="0">
              <a:latin typeface="+mn-ea"/>
              <a:ea typeface="+mn-ea"/>
            </a:endParaRPr>
          </a:p>
        </p:txBody>
      </p:sp>
      <p:grpSp>
        <p:nvGrpSpPr>
          <p:cNvPr id="2" name="グループ化 1"/>
          <p:cNvGrpSpPr/>
          <p:nvPr/>
        </p:nvGrpSpPr>
        <p:grpSpPr>
          <a:xfrm>
            <a:off x="139903" y="1680566"/>
            <a:ext cx="9474741" cy="4567495"/>
            <a:chOff x="-279226" y="1454953"/>
            <a:chExt cx="10185226" cy="4948347"/>
          </a:xfrm>
        </p:grpSpPr>
        <p:sp>
          <p:nvSpPr>
            <p:cNvPr id="6" name="正方形/長方形 5"/>
            <p:cNvSpPr/>
            <p:nvPr/>
          </p:nvSpPr>
          <p:spPr>
            <a:xfrm>
              <a:off x="2403686" y="1730273"/>
              <a:ext cx="4745762" cy="4433777"/>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b="1" u="sng" dirty="0" smtClean="0">
                  <a:solidFill>
                    <a:schemeClr val="bg1"/>
                  </a:solidFill>
                  <a:latin typeface="Meiryo UI" pitchFamily="50" charset="-128"/>
                  <a:ea typeface="Meiryo UI" pitchFamily="50" charset="-128"/>
                  <a:cs typeface="Meiryo UI" pitchFamily="50" charset="-128"/>
                </a:rPr>
                <a:t>商業施設　等</a:t>
              </a:r>
              <a:endParaRPr lang="ja-JP" altLang="en-US" sz="1100" b="1" u="sng" dirty="0">
                <a:solidFill>
                  <a:schemeClr val="bg1"/>
                </a:solidFill>
                <a:latin typeface="Meiryo UI" pitchFamily="50" charset="-128"/>
                <a:ea typeface="Meiryo UI" pitchFamily="50" charset="-128"/>
                <a:cs typeface="Meiryo UI" pitchFamily="50" charset="-128"/>
              </a:endParaRPr>
            </a:p>
          </p:txBody>
        </p:sp>
        <p:sp>
          <p:nvSpPr>
            <p:cNvPr id="8" name="正方形/長方形 7"/>
            <p:cNvSpPr/>
            <p:nvPr/>
          </p:nvSpPr>
          <p:spPr>
            <a:xfrm>
              <a:off x="2618680" y="4217163"/>
              <a:ext cx="4407000" cy="173086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1100" b="1" u="sng" dirty="0">
                  <a:solidFill>
                    <a:schemeClr val="tx1"/>
                  </a:solidFill>
                  <a:latin typeface="Meiryo UI" pitchFamily="50" charset="-128"/>
                  <a:ea typeface="Meiryo UI" pitchFamily="50" charset="-128"/>
                  <a:cs typeface="Meiryo UI" pitchFamily="50" charset="-128"/>
                </a:rPr>
                <a:t>管理</a:t>
              </a:r>
              <a:r>
                <a:rPr lang="ja-JP" altLang="en-US" sz="1100" b="1" u="sng" dirty="0" smtClean="0">
                  <a:solidFill>
                    <a:schemeClr val="tx1"/>
                  </a:solidFill>
                  <a:latin typeface="Meiryo UI" pitchFamily="50" charset="-128"/>
                  <a:ea typeface="Meiryo UI" pitchFamily="50" charset="-128"/>
                  <a:cs typeface="Meiryo UI" pitchFamily="50" charset="-128"/>
                </a:rPr>
                <a:t>事務所</a:t>
              </a:r>
              <a:endParaRPr kumimoji="1" lang="ja-JP" altLang="en-US" sz="1100" b="1" u="sng" dirty="0" smtClean="0">
                <a:solidFill>
                  <a:schemeClr val="tx1"/>
                </a:solidFill>
                <a:latin typeface="Meiryo UI" pitchFamily="50" charset="-128"/>
                <a:ea typeface="Meiryo UI" pitchFamily="50" charset="-128"/>
                <a:cs typeface="Meiryo UI" pitchFamily="50" charset="-128"/>
              </a:endParaRPr>
            </a:p>
          </p:txBody>
        </p:sp>
        <p:sp>
          <p:nvSpPr>
            <p:cNvPr id="9" name="正方形/長方形 8"/>
            <p:cNvSpPr/>
            <p:nvPr/>
          </p:nvSpPr>
          <p:spPr>
            <a:xfrm>
              <a:off x="7947945" y="1731543"/>
              <a:ext cx="1958055" cy="3496402"/>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b="1" u="sng" dirty="0" smtClean="0">
                  <a:solidFill>
                    <a:schemeClr val="bg1"/>
                  </a:solidFill>
                  <a:latin typeface="Meiryo UI" pitchFamily="50" charset="-128"/>
                  <a:ea typeface="Meiryo UI" pitchFamily="50" charset="-128"/>
                  <a:cs typeface="Meiryo UI" pitchFamily="50" charset="-128"/>
                </a:rPr>
                <a:t>NTT</a:t>
              </a:r>
              <a:r>
                <a:rPr lang="ja-JP" altLang="en-US" sz="1200" b="1" u="sng" dirty="0" smtClean="0">
                  <a:solidFill>
                    <a:schemeClr val="bg1"/>
                  </a:solidFill>
                  <a:latin typeface="Meiryo UI" pitchFamily="50" charset="-128"/>
                  <a:ea typeface="Meiryo UI" pitchFamily="50" charset="-128"/>
                  <a:cs typeface="Meiryo UI" pitchFamily="50" charset="-128"/>
                </a:rPr>
                <a:t>データ</a:t>
              </a:r>
              <a:endParaRPr lang="en-US" altLang="ja-JP" sz="1200" b="1" u="sng" dirty="0" smtClean="0">
                <a:solidFill>
                  <a:schemeClr val="bg1"/>
                </a:solidFill>
                <a:latin typeface="Meiryo UI" pitchFamily="50" charset="-128"/>
                <a:ea typeface="Meiryo UI" pitchFamily="50" charset="-128"/>
                <a:cs typeface="Meiryo UI" pitchFamily="50" charset="-128"/>
              </a:endParaRPr>
            </a:p>
          </p:txBody>
        </p:sp>
        <p:sp>
          <p:nvSpPr>
            <p:cNvPr id="10" name="正方形/長方形 9"/>
            <p:cNvSpPr/>
            <p:nvPr/>
          </p:nvSpPr>
          <p:spPr>
            <a:xfrm>
              <a:off x="2633193" y="2024933"/>
              <a:ext cx="4407000" cy="210121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b="1" u="sng" dirty="0" smtClean="0">
                  <a:solidFill>
                    <a:schemeClr val="tx1"/>
                  </a:solidFill>
                  <a:latin typeface="Meiryo UI" pitchFamily="50" charset="-128"/>
                  <a:ea typeface="Meiryo UI" pitchFamily="50" charset="-128"/>
                  <a:cs typeface="Meiryo UI" pitchFamily="50" charset="-128"/>
                </a:rPr>
                <a:t>店舗（テナント）</a:t>
              </a:r>
            </a:p>
          </p:txBody>
        </p:sp>
        <p:sp>
          <p:nvSpPr>
            <p:cNvPr id="11" name="テキスト ボックス 10"/>
            <p:cNvSpPr txBox="1"/>
            <p:nvPr/>
          </p:nvSpPr>
          <p:spPr>
            <a:xfrm>
              <a:off x="5945560" y="2888402"/>
              <a:ext cx="624605" cy="369332"/>
            </a:xfrm>
            <a:prstGeom prst="rect">
              <a:avLst/>
            </a:prstGeom>
            <a:noFill/>
          </p:spPr>
          <p:txBody>
            <a:bodyPr wrap="square" rtlCol="0">
              <a:spAutoFit/>
            </a:bodyPr>
            <a:lstStyle/>
            <a:p>
              <a:pPr algn="ctr"/>
              <a:r>
                <a:rPr kumimoji="1" lang="ja-JP" altLang="en-US" sz="900" u="sng" dirty="0" smtClean="0">
                  <a:latin typeface="Meiryo UI" pitchFamily="50" charset="-128"/>
                  <a:ea typeface="Meiryo UI" pitchFamily="50" charset="-128"/>
                  <a:cs typeface="Meiryo UI" pitchFamily="50" charset="-128"/>
                </a:rPr>
                <a:t>端末</a:t>
              </a:r>
              <a:endParaRPr kumimoji="1" lang="en-US" altLang="ja-JP" sz="900" u="sng" dirty="0" smtClean="0">
                <a:latin typeface="Meiryo UI" pitchFamily="50" charset="-128"/>
                <a:ea typeface="Meiryo UI" pitchFamily="50" charset="-128"/>
                <a:cs typeface="Meiryo UI" pitchFamily="50" charset="-128"/>
              </a:endParaRPr>
            </a:p>
            <a:p>
              <a:pPr algn="ctr"/>
              <a:r>
                <a:rPr kumimoji="1" lang="ja-JP" altLang="en-US" sz="900" u="sng" dirty="0" smtClean="0">
                  <a:latin typeface="Meiryo UI" pitchFamily="50" charset="-128"/>
                  <a:ea typeface="Meiryo UI" pitchFamily="50" charset="-128"/>
                  <a:cs typeface="Meiryo UI" pitchFamily="50" charset="-128"/>
                </a:rPr>
                <a:t>本体</a:t>
              </a:r>
            </a:p>
          </p:txBody>
        </p:sp>
        <p:sp>
          <p:nvSpPr>
            <p:cNvPr id="12" name="正方形/長方形 11"/>
            <p:cNvSpPr/>
            <p:nvPr/>
          </p:nvSpPr>
          <p:spPr>
            <a:xfrm>
              <a:off x="8041245" y="2092626"/>
              <a:ext cx="1748739" cy="288016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b="1" u="sng" dirty="0" smtClean="0">
                  <a:solidFill>
                    <a:schemeClr val="tx1"/>
                  </a:solidFill>
                  <a:latin typeface="Meiryo UI" pitchFamily="50" charset="-128"/>
                  <a:ea typeface="Meiryo UI" pitchFamily="50" charset="-128"/>
                  <a:cs typeface="Meiryo UI" pitchFamily="50" charset="-128"/>
                </a:rPr>
                <a:t>CAFIS</a:t>
              </a:r>
              <a:r>
                <a:rPr kumimoji="1" lang="ja-JP" altLang="en-US" sz="1100" b="1" u="sng" dirty="0" smtClean="0">
                  <a:solidFill>
                    <a:schemeClr val="tx1"/>
                  </a:solidFill>
                  <a:latin typeface="Meiryo UI" pitchFamily="50" charset="-128"/>
                  <a:ea typeface="Meiryo UI" pitchFamily="50" charset="-128"/>
                  <a:cs typeface="Meiryo UI" pitchFamily="50" charset="-128"/>
                </a:rPr>
                <a:t> </a:t>
              </a:r>
              <a:r>
                <a:rPr kumimoji="1" lang="en-US" altLang="ja-JP" sz="1100" b="1" u="sng" dirty="0" smtClean="0">
                  <a:solidFill>
                    <a:schemeClr val="tx1"/>
                  </a:solidFill>
                  <a:latin typeface="Meiryo UI" pitchFamily="50" charset="-128"/>
                  <a:ea typeface="Meiryo UI" pitchFamily="50" charset="-128"/>
                  <a:cs typeface="Meiryo UI" pitchFamily="50" charset="-128"/>
                </a:rPr>
                <a:t>Arch</a:t>
              </a:r>
              <a:r>
                <a:rPr kumimoji="1" lang="ja-JP" altLang="en-US" sz="1100" b="1" u="sng" dirty="0" smtClean="0">
                  <a:solidFill>
                    <a:schemeClr val="tx1"/>
                  </a:solidFill>
                  <a:latin typeface="Meiryo UI" pitchFamily="50" charset="-128"/>
                  <a:ea typeface="Meiryo UI" pitchFamily="50" charset="-128"/>
                  <a:cs typeface="Meiryo UI" pitchFamily="50" charset="-128"/>
                </a:rPr>
                <a:t>センタ</a:t>
              </a:r>
            </a:p>
          </p:txBody>
        </p:sp>
        <p:sp>
          <p:nvSpPr>
            <p:cNvPr id="13" name="正方形/長方形 12"/>
            <p:cNvSpPr/>
            <p:nvPr/>
          </p:nvSpPr>
          <p:spPr>
            <a:xfrm>
              <a:off x="8174911" y="2494681"/>
              <a:ext cx="1537551" cy="171215"/>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eiryo UI" pitchFamily="50" charset="-128"/>
                  <a:ea typeface="Meiryo UI" pitchFamily="50" charset="-128"/>
                  <a:cs typeface="Meiryo UI" pitchFamily="50" charset="-128"/>
                </a:rPr>
                <a:t>オプション機能</a:t>
              </a:r>
            </a:p>
          </p:txBody>
        </p:sp>
        <p:sp>
          <p:nvSpPr>
            <p:cNvPr id="14" name="正方形/長方形 13"/>
            <p:cNvSpPr/>
            <p:nvPr/>
          </p:nvSpPr>
          <p:spPr>
            <a:xfrm>
              <a:off x="8172171" y="2659087"/>
              <a:ext cx="1537551" cy="171215"/>
            </a:xfrm>
            <a:prstGeom prst="rect">
              <a:avLst/>
            </a:prstGeom>
            <a:solidFill>
              <a:schemeClr val="bg1"/>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eiryo UI" pitchFamily="50" charset="-128"/>
                  <a:ea typeface="Meiryo UI" pitchFamily="50" charset="-128"/>
                  <a:cs typeface="Meiryo UI" pitchFamily="50" charset="-128"/>
                </a:rPr>
                <a:t>クーポン</a:t>
              </a:r>
            </a:p>
          </p:txBody>
        </p:sp>
        <p:cxnSp>
          <p:nvCxnSpPr>
            <p:cNvPr id="15" name="直線矢印コネクタ 14"/>
            <p:cNvCxnSpPr/>
            <p:nvPr/>
          </p:nvCxnSpPr>
          <p:spPr>
            <a:xfrm flipV="1">
              <a:off x="6608254" y="2659087"/>
              <a:ext cx="1483655" cy="9543"/>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6" name="フローチャート : 和接合 85"/>
            <p:cNvSpPr/>
            <p:nvPr/>
          </p:nvSpPr>
          <p:spPr>
            <a:xfrm>
              <a:off x="7317060" y="2153257"/>
              <a:ext cx="388248" cy="1922561"/>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pic>
          <p:nvPicPr>
            <p:cNvPr id="17" name="Picture 8" descr="C:\Users\hayashiyua\Pictures\クリップアート\07\0354.gif"/>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499856" y="5122811"/>
              <a:ext cx="972963" cy="689435"/>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3128" y="1454953"/>
              <a:ext cx="1128067" cy="595286"/>
            </a:xfrm>
            <a:prstGeom prst="rect">
              <a:avLst/>
            </a:prstGeom>
          </p:spPr>
        </p:pic>
        <p:pic>
          <p:nvPicPr>
            <p:cNvPr id="19" name="図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151" y="4462492"/>
              <a:ext cx="1689234" cy="142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線コネクタ 19"/>
            <p:cNvCxnSpPr/>
            <p:nvPr/>
          </p:nvCxnSpPr>
          <p:spPr>
            <a:xfrm flipH="1">
              <a:off x="6132113" y="2888402"/>
              <a:ext cx="2549752" cy="1993370"/>
            </a:xfrm>
            <a:prstGeom prst="line">
              <a:avLst/>
            </a:prstGeom>
            <a:ln w="25400">
              <a:solidFill>
                <a:schemeClr val="accent1">
                  <a:lumMod val="50000"/>
                </a:schemeClr>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線吹き出し 1 (枠付き) 20"/>
            <p:cNvSpPr/>
            <p:nvPr/>
          </p:nvSpPr>
          <p:spPr>
            <a:xfrm>
              <a:off x="628184" y="4767620"/>
              <a:ext cx="2181422" cy="1635680"/>
            </a:xfrm>
            <a:prstGeom prst="borderCallout1">
              <a:avLst>
                <a:gd name="adj1" fmla="val 70743"/>
                <a:gd name="adj2" fmla="val 102273"/>
                <a:gd name="adj3" fmla="val 52095"/>
                <a:gd name="adj4" fmla="val 197877"/>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200" b="1" dirty="0">
                  <a:solidFill>
                    <a:schemeClr val="tx1"/>
                  </a:solidFill>
                </a:rPr>
                <a:t>キャンペーン名や利用期間だけではなく</a:t>
              </a:r>
              <a:r>
                <a:rPr lang="ja-JP" altLang="en-US" sz="1200" b="1" dirty="0" smtClean="0">
                  <a:solidFill>
                    <a:schemeClr val="tx1"/>
                  </a:solidFill>
                </a:rPr>
                <a:t>、各種詳細</a:t>
              </a:r>
              <a:r>
                <a:rPr lang="ja-JP" altLang="en-US" sz="1200" b="1" dirty="0">
                  <a:solidFill>
                    <a:schemeClr val="tx1"/>
                  </a:solidFill>
                </a:rPr>
                <a:t>な</a:t>
              </a:r>
              <a:r>
                <a:rPr lang="ja-JP" altLang="en-US" sz="1200" b="1" dirty="0" smtClean="0">
                  <a:solidFill>
                    <a:schemeClr val="tx1"/>
                  </a:solidFill>
                </a:rPr>
                <a:t>制御設定が可能</a:t>
              </a:r>
            </a:p>
            <a:p>
              <a:r>
                <a:rPr lang="ja-JP" altLang="en-US" sz="1200" dirty="0" smtClean="0">
                  <a:solidFill>
                    <a:schemeClr val="tx1"/>
                  </a:solidFill>
                </a:rPr>
                <a:t>例</a:t>
              </a:r>
              <a:r>
                <a:rPr lang="ja-JP" altLang="en-US" sz="1200" dirty="0">
                  <a:solidFill>
                    <a:schemeClr val="tx1"/>
                  </a:solidFill>
                </a:rPr>
                <a:t>）</a:t>
              </a:r>
              <a:endParaRPr lang="en-US" altLang="ja-JP" sz="1200" dirty="0">
                <a:solidFill>
                  <a:schemeClr val="tx1"/>
                </a:solidFill>
              </a:endParaRPr>
            </a:p>
            <a:p>
              <a:r>
                <a:rPr lang="ja-JP" altLang="en-US" sz="1200" dirty="0">
                  <a:solidFill>
                    <a:schemeClr val="tx1"/>
                  </a:solidFill>
                </a:rPr>
                <a:t>・利用回数制限</a:t>
              </a:r>
              <a:endParaRPr lang="en-US" altLang="ja-JP" sz="1200" dirty="0">
                <a:solidFill>
                  <a:schemeClr val="tx1"/>
                </a:solidFill>
              </a:endParaRPr>
            </a:p>
            <a:p>
              <a:r>
                <a:rPr lang="ja-JP" altLang="en-US" sz="1200" dirty="0">
                  <a:solidFill>
                    <a:schemeClr val="tx1"/>
                  </a:solidFill>
                </a:rPr>
                <a:t>・利用</a:t>
              </a:r>
              <a:r>
                <a:rPr lang="ja-JP" altLang="en-US" sz="1200" dirty="0" smtClean="0">
                  <a:solidFill>
                    <a:schemeClr val="tx1"/>
                  </a:solidFill>
                </a:rPr>
                <a:t>金額（キャンペーン全体）</a:t>
              </a:r>
              <a:endParaRPr lang="en-US" altLang="ja-JP" sz="1200" dirty="0">
                <a:solidFill>
                  <a:schemeClr val="tx1"/>
                </a:solidFill>
              </a:endParaRPr>
            </a:p>
            <a:p>
              <a:r>
                <a:rPr lang="ja-JP" altLang="en-US" sz="1200" dirty="0">
                  <a:solidFill>
                    <a:schemeClr val="tx1"/>
                  </a:solidFill>
                </a:rPr>
                <a:t>・返金可不可　・・・等</a:t>
              </a:r>
            </a:p>
          </p:txBody>
        </p:sp>
        <p:sp>
          <p:nvSpPr>
            <p:cNvPr id="22" name="メモ 21"/>
            <p:cNvSpPr/>
            <p:nvPr/>
          </p:nvSpPr>
          <p:spPr>
            <a:xfrm>
              <a:off x="3664586" y="2366862"/>
              <a:ext cx="1575236" cy="688294"/>
            </a:xfrm>
            <a:prstGeom prst="foldedCorner">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p:nvSpPr>
          <p:spPr>
            <a:xfrm>
              <a:off x="3697715" y="2421635"/>
              <a:ext cx="1512000" cy="162982"/>
            </a:xfrm>
            <a:prstGeom prst="rect">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100" dirty="0" smtClean="0">
                  <a:solidFill>
                    <a:schemeClr val="bg1">
                      <a:lumMod val="95000"/>
                    </a:schemeClr>
                  </a:solidFill>
                </a:rPr>
                <a:t>クーポン</a:t>
              </a:r>
              <a:endParaRPr kumimoji="1" lang="ja-JP" altLang="en-US" sz="1100" dirty="0">
                <a:solidFill>
                  <a:schemeClr val="bg1">
                    <a:lumMod val="95000"/>
                  </a:schemeClr>
                </a:solidFill>
              </a:endParaRPr>
            </a:p>
          </p:txBody>
        </p:sp>
        <p:pic>
          <p:nvPicPr>
            <p:cNvPr id="24" name="図 23"/>
            <p:cNvPicPr>
              <a:picLocks noChangeAspect="1"/>
            </p:cNvPicPr>
            <p:nvPr/>
          </p:nvPicPr>
          <p:blipFill>
            <a:blip r:embed="rId5"/>
            <a:stretch>
              <a:fillRect/>
            </a:stretch>
          </p:blipFill>
          <p:spPr>
            <a:xfrm>
              <a:off x="4754939" y="2634865"/>
              <a:ext cx="358078" cy="358078"/>
            </a:xfrm>
            <a:prstGeom prst="rect">
              <a:avLst/>
            </a:prstGeom>
          </p:spPr>
        </p:pic>
        <p:sp>
          <p:nvSpPr>
            <p:cNvPr id="25" name="テキスト ボックス 24"/>
            <p:cNvSpPr txBox="1"/>
            <p:nvPr/>
          </p:nvSpPr>
          <p:spPr>
            <a:xfrm>
              <a:off x="4159702" y="2610714"/>
              <a:ext cx="649537" cy="430887"/>
            </a:xfrm>
            <a:prstGeom prst="rect">
              <a:avLst/>
            </a:prstGeom>
            <a:noFill/>
          </p:spPr>
          <p:txBody>
            <a:bodyPr wrap="none" rtlCol="0">
              <a:spAutoFit/>
            </a:bodyPr>
            <a:lstStyle/>
            <a:p>
              <a:r>
                <a:rPr lang="en-US" altLang="ja-JP" sz="1100" b="1" dirty="0" smtClean="0">
                  <a:solidFill>
                    <a:schemeClr val="tx1">
                      <a:lumMod val="75000"/>
                    </a:schemeClr>
                  </a:solidFill>
                </a:rPr>
                <a:t>X</a:t>
              </a:r>
              <a:r>
                <a:rPr lang="en-US" altLang="ja-JP" sz="1100" b="1" dirty="0">
                  <a:solidFill>
                    <a:schemeClr val="tx1">
                      <a:lumMod val="75000"/>
                    </a:schemeClr>
                  </a:solidFill>
                </a:rPr>
                <a:t>X</a:t>
              </a:r>
              <a:r>
                <a:rPr kumimoji="1" lang="ja-JP" altLang="en-US" sz="1100" b="1" dirty="0" smtClean="0">
                  <a:solidFill>
                    <a:schemeClr val="tx1">
                      <a:lumMod val="75000"/>
                    </a:schemeClr>
                  </a:solidFill>
                </a:rPr>
                <a:t>円</a:t>
              </a:r>
              <a:endParaRPr kumimoji="1" lang="en-US" altLang="ja-JP" sz="1100" b="1" dirty="0" smtClean="0">
                <a:solidFill>
                  <a:schemeClr val="tx1">
                    <a:lumMod val="75000"/>
                  </a:schemeClr>
                </a:solidFill>
              </a:endParaRPr>
            </a:p>
            <a:p>
              <a:r>
                <a:rPr lang="ja-JP" altLang="en-US" sz="1100" b="1" dirty="0">
                  <a:solidFill>
                    <a:schemeClr val="tx1">
                      <a:lumMod val="75000"/>
                    </a:schemeClr>
                  </a:solidFill>
                </a:rPr>
                <a:t>クーポン</a:t>
              </a:r>
              <a:endParaRPr kumimoji="1" lang="ja-JP" altLang="en-US" sz="1100" b="1" dirty="0">
                <a:solidFill>
                  <a:schemeClr val="tx1">
                    <a:lumMod val="75000"/>
                  </a:schemeClr>
                </a:solidFill>
              </a:endParaRPr>
            </a:p>
          </p:txBody>
        </p:sp>
        <p:sp>
          <p:nvSpPr>
            <p:cNvPr id="26" name="楕円 25"/>
            <p:cNvSpPr/>
            <p:nvPr/>
          </p:nvSpPr>
          <p:spPr>
            <a:xfrm>
              <a:off x="3709930" y="2619954"/>
              <a:ext cx="395472" cy="339273"/>
            </a:xfrm>
            <a:prstGeom prst="ellipse">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7" name="Picture 160" descr="j043161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003802" y="2080737"/>
              <a:ext cx="539465" cy="66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図 27"/>
            <p:cNvPicPr>
              <a:picLocks noChangeAspect="1"/>
            </p:cNvPicPr>
            <p:nvPr/>
          </p:nvPicPr>
          <p:blipFill>
            <a:blip r:embed="rId7"/>
            <a:stretch>
              <a:fillRect/>
            </a:stretch>
          </p:blipFill>
          <p:spPr>
            <a:xfrm>
              <a:off x="2920429" y="4224052"/>
              <a:ext cx="789501" cy="356647"/>
            </a:xfrm>
            <a:prstGeom prst="rect">
              <a:avLst/>
            </a:prstGeom>
          </p:spPr>
        </p:pic>
        <p:pic>
          <p:nvPicPr>
            <p:cNvPr id="29" name="図 28"/>
            <p:cNvPicPr>
              <a:picLocks noChangeAspect="1"/>
            </p:cNvPicPr>
            <p:nvPr/>
          </p:nvPicPr>
          <p:blipFill>
            <a:blip r:embed="rId7"/>
            <a:stretch>
              <a:fillRect/>
            </a:stretch>
          </p:blipFill>
          <p:spPr>
            <a:xfrm>
              <a:off x="3072829" y="4376452"/>
              <a:ext cx="789501" cy="356647"/>
            </a:xfrm>
            <a:prstGeom prst="rect">
              <a:avLst/>
            </a:prstGeom>
          </p:spPr>
        </p:pic>
        <p:pic>
          <p:nvPicPr>
            <p:cNvPr id="30" name="図 29"/>
            <p:cNvPicPr>
              <a:picLocks noChangeAspect="1"/>
            </p:cNvPicPr>
            <p:nvPr/>
          </p:nvPicPr>
          <p:blipFill>
            <a:blip r:embed="rId7"/>
            <a:stretch>
              <a:fillRect/>
            </a:stretch>
          </p:blipFill>
          <p:spPr>
            <a:xfrm>
              <a:off x="3225229" y="4528852"/>
              <a:ext cx="789501" cy="356647"/>
            </a:xfrm>
            <a:prstGeom prst="rect">
              <a:avLst/>
            </a:prstGeom>
          </p:spPr>
        </p:pic>
        <p:pic>
          <p:nvPicPr>
            <p:cNvPr id="31" name="図 30"/>
            <p:cNvPicPr>
              <a:picLocks noChangeAspect="1"/>
            </p:cNvPicPr>
            <p:nvPr/>
          </p:nvPicPr>
          <p:blipFill>
            <a:blip r:embed="rId7"/>
            <a:stretch>
              <a:fillRect/>
            </a:stretch>
          </p:blipFill>
          <p:spPr>
            <a:xfrm>
              <a:off x="3377629" y="4681252"/>
              <a:ext cx="789501" cy="356647"/>
            </a:xfrm>
            <a:prstGeom prst="rect">
              <a:avLst/>
            </a:prstGeom>
          </p:spPr>
        </p:pic>
        <p:sp>
          <p:nvSpPr>
            <p:cNvPr id="32" name="テキスト ボックス 31"/>
            <p:cNvSpPr txBox="1"/>
            <p:nvPr/>
          </p:nvSpPr>
          <p:spPr>
            <a:xfrm>
              <a:off x="7540684" y="3195582"/>
              <a:ext cx="1584000" cy="415498"/>
            </a:xfrm>
            <a:prstGeom prst="rect">
              <a:avLst/>
            </a:prstGeom>
            <a:solidFill>
              <a:schemeClr val="bg1"/>
            </a:solidFill>
            <a:ln>
              <a:solidFill>
                <a:schemeClr val="accent2"/>
              </a:solidFill>
            </a:ln>
          </p:spPr>
          <p:txBody>
            <a:bodyPr wrap="square" rtlCol="0">
              <a:spAutoFit/>
            </a:bodyPr>
            <a:lstStyle/>
            <a:p>
              <a:r>
                <a:rPr kumimoji="1" lang="ja-JP" altLang="en-US" sz="1050" dirty="0" smtClean="0"/>
                <a:t>⑤利用端末</a:t>
              </a:r>
              <a:endParaRPr kumimoji="1" lang="en-US" altLang="ja-JP" sz="1050" dirty="0" smtClean="0"/>
            </a:p>
            <a:p>
              <a:r>
                <a:rPr lang="ja-JP" altLang="en-US" sz="1050" dirty="0"/>
                <a:t>　</a:t>
              </a:r>
              <a:r>
                <a:rPr lang="ja-JP" altLang="en-US" sz="1050" dirty="0" smtClean="0"/>
                <a:t> </a:t>
              </a:r>
              <a:r>
                <a:rPr kumimoji="1" lang="ja-JP" altLang="en-US" sz="1050" dirty="0" smtClean="0"/>
                <a:t>クーポン金額の連携</a:t>
              </a:r>
              <a:endParaRPr kumimoji="1" lang="ja-JP" altLang="en-US" sz="1050" dirty="0"/>
            </a:p>
          </p:txBody>
        </p:sp>
        <p:sp>
          <p:nvSpPr>
            <p:cNvPr id="33" name="テキスト ボックス 32"/>
            <p:cNvSpPr txBox="1"/>
            <p:nvPr/>
          </p:nvSpPr>
          <p:spPr>
            <a:xfrm>
              <a:off x="4943711" y="3225586"/>
              <a:ext cx="1800000" cy="392415"/>
            </a:xfrm>
            <a:prstGeom prst="rect">
              <a:avLst/>
            </a:prstGeom>
            <a:solidFill>
              <a:schemeClr val="bg1"/>
            </a:solidFill>
            <a:ln>
              <a:solidFill>
                <a:schemeClr val="accent2"/>
              </a:solidFill>
            </a:ln>
          </p:spPr>
          <p:txBody>
            <a:bodyPr wrap="square" rtlCol="0">
              <a:spAutoFit/>
            </a:bodyPr>
            <a:lstStyle/>
            <a:p>
              <a:r>
                <a:rPr kumimoji="1" lang="ja-JP" altLang="en-US" sz="1050" dirty="0" smtClean="0"/>
                <a:t>④クーポン（バーコード）読取</a:t>
              </a:r>
              <a:endParaRPr kumimoji="1" lang="en-US" altLang="ja-JP" sz="800" dirty="0" smtClean="0"/>
            </a:p>
            <a:p>
              <a:r>
                <a:rPr lang="ja-JP" altLang="en-US" sz="900" dirty="0"/>
                <a:t>　</a:t>
              </a:r>
              <a:r>
                <a:rPr lang="ja-JP" altLang="en-US" sz="900" dirty="0" smtClean="0"/>
                <a:t>＊センタでオンライン着券処理</a:t>
              </a:r>
              <a:endParaRPr kumimoji="1" lang="ja-JP" altLang="en-US" sz="900" dirty="0"/>
            </a:p>
          </p:txBody>
        </p:sp>
        <p:sp>
          <p:nvSpPr>
            <p:cNvPr id="34" name="線吹き出し 1 (枠付き) 33"/>
            <p:cNvSpPr/>
            <p:nvPr/>
          </p:nvSpPr>
          <p:spPr>
            <a:xfrm>
              <a:off x="-279226" y="1793183"/>
              <a:ext cx="2530082" cy="1750894"/>
            </a:xfrm>
            <a:prstGeom prst="borderCallout1">
              <a:avLst>
                <a:gd name="adj1" fmla="val 38483"/>
                <a:gd name="adj2" fmla="val 100072"/>
                <a:gd name="adj3" fmla="val 56409"/>
                <a:gd name="adj4" fmla="val 157149"/>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200" b="1" dirty="0" smtClean="0">
                  <a:solidFill>
                    <a:schemeClr val="tx1"/>
                  </a:solidFill>
                </a:rPr>
                <a:t>クーポン券</a:t>
              </a:r>
              <a:r>
                <a:rPr lang="ja-JP" altLang="en-US" sz="1200" b="1" dirty="0">
                  <a:solidFill>
                    <a:schemeClr val="tx1"/>
                  </a:solidFill>
                </a:rPr>
                <a:t>に表示する</a:t>
              </a:r>
              <a:r>
                <a:rPr lang="en-US" altLang="ja-JP" sz="1200" b="1" dirty="0">
                  <a:solidFill>
                    <a:schemeClr val="tx1"/>
                  </a:solidFill>
                </a:rPr>
                <a:t>QR</a:t>
              </a:r>
              <a:r>
                <a:rPr lang="ja-JP" altLang="en-US" sz="1200" b="1" dirty="0">
                  <a:solidFill>
                    <a:schemeClr val="tx1"/>
                  </a:solidFill>
                </a:rPr>
                <a:t>コードにキャンペーン情報だけではなく、</a:t>
              </a:r>
              <a:r>
                <a:rPr lang="ja-JP" altLang="en-US" sz="1200" b="1" dirty="0" smtClean="0">
                  <a:solidFill>
                    <a:schemeClr val="tx1"/>
                  </a:solidFill>
                </a:rPr>
                <a:t>クーポン</a:t>
              </a:r>
              <a:r>
                <a:rPr lang="en-US" altLang="ja-JP" sz="1200" b="1" dirty="0" smtClean="0">
                  <a:solidFill>
                    <a:schemeClr val="tx1"/>
                  </a:solidFill>
                </a:rPr>
                <a:t>1</a:t>
              </a:r>
              <a:r>
                <a:rPr lang="ja-JP" altLang="en-US" sz="1200" b="1" dirty="0" smtClean="0">
                  <a:solidFill>
                    <a:schemeClr val="tx1"/>
                  </a:solidFill>
                </a:rPr>
                <a:t>枚単位</a:t>
              </a:r>
              <a:r>
                <a:rPr lang="ja-JP" altLang="en-US" sz="1200" b="1" dirty="0">
                  <a:solidFill>
                    <a:schemeClr val="tx1"/>
                  </a:solidFill>
                </a:rPr>
                <a:t>で固有情報を</a:t>
              </a:r>
              <a:r>
                <a:rPr lang="ja-JP" altLang="en-US" sz="1200" b="1" dirty="0" smtClean="0">
                  <a:solidFill>
                    <a:schemeClr val="tx1"/>
                  </a:solidFill>
                </a:rPr>
                <a:t>設定が可能</a:t>
              </a:r>
              <a:endParaRPr lang="en-US" altLang="ja-JP" sz="1200" b="1" dirty="0">
                <a:solidFill>
                  <a:schemeClr val="tx1"/>
                </a:solidFill>
              </a:endParaRPr>
            </a:p>
            <a:p>
              <a:r>
                <a:rPr lang="ja-JP" altLang="en-US" sz="1200" dirty="0" smtClean="0">
                  <a:solidFill>
                    <a:schemeClr val="tx1"/>
                  </a:solidFill>
                </a:rPr>
                <a:t>例</a:t>
              </a:r>
              <a:r>
                <a:rPr lang="ja-JP" altLang="en-US" sz="1200" dirty="0">
                  <a:solidFill>
                    <a:schemeClr val="tx1"/>
                  </a:solidFill>
                </a:rPr>
                <a:t>）</a:t>
              </a:r>
              <a:endParaRPr lang="en-US" altLang="ja-JP" sz="1200" dirty="0">
                <a:solidFill>
                  <a:schemeClr val="tx1"/>
                </a:solidFill>
              </a:endParaRPr>
            </a:p>
            <a:p>
              <a:r>
                <a:rPr lang="ja-JP" altLang="en-US" sz="1200" dirty="0">
                  <a:solidFill>
                    <a:schemeClr val="tx1"/>
                  </a:solidFill>
                </a:rPr>
                <a:t>・会員番号</a:t>
              </a:r>
              <a:endParaRPr lang="en-US" altLang="ja-JP" sz="1200" dirty="0">
                <a:solidFill>
                  <a:schemeClr val="tx1"/>
                </a:solidFill>
              </a:endParaRPr>
            </a:p>
            <a:p>
              <a:r>
                <a:rPr lang="ja-JP" altLang="en-US" sz="1200" dirty="0" smtClean="0">
                  <a:solidFill>
                    <a:schemeClr val="tx1"/>
                  </a:solidFill>
                </a:rPr>
                <a:t>・</a:t>
              </a:r>
              <a:r>
                <a:rPr lang="ja-JP" altLang="en-US" sz="1200" dirty="0">
                  <a:solidFill>
                    <a:schemeClr val="tx1"/>
                  </a:solidFill>
                </a:rPr>
                <a:t>性別　・・・</a:t>
              </a:r>
              <a:r>
                <a:rPr lang="ja-JP" altLang="en-US" sz="1200" dirty="0" smtClean="0">
                  <a:solidFill>
                    <a:schemeClr val="tx1"/>
                  </a:solidFill>
                </a:rPr>
                <a:t>等</a:t>
              </a:r>
              <a:endParaRPr lang="en-US" altLang="ja-JP" sz="1200" dirty="0" smtClean="0">
                <a:solidFill>
                  <a:schemeClr val="tx1"/>
                </a:solidFill>
              </a:endParaRPr>
            </a:p>
            <a:p>
              <a:r>
                <a:rPr lang="ja-JP" altLang="en-US" sz="1200" b="1" dirty="0" smtClean="0">
                  <a:solidFill>
                    <a:schemeClr val="tx1"/>
                  </a:solidFill>
                </a:rPr>
                <a:t>スマホアプリも利用可能です。</a:t>
              </a:r>
              <a:endParaRPr lang="ja-JP" altLang="en-US" sz="1200" b="1" dirty="0">
                <a:solidFill>
                  <a:schemeClr val="tx1"/>
                </a:solidFill>
              </a:endParaRPr>
            </a:p>
          </p:txBody>
        </p:sp>
        <p:sp>
          <p:nvSpPr>
            <p:cNvPr id="35" name="線吹き出し 1 (枠付き) 34"/>
            <p:cNvSpPr/>
            <p:nvPr/>
          </p:nvSpPr>
          <p:spPr>
            <a:xfrm>
              <a:off x="7224658" y="4839783"/>
              <a:ext cx="1978847" cy="834082"/>
            </a:xfrm>
            <a:prstGeom prst="borderCallout1">
              <a:avLst>
                <a:gd name="adj1" fmla="val 39820"/>
                <a:gd name="adj2" fmla="val -1412"/>
                <a:gd name="adj3" fmla="val -20510"/>
                <a:gd name="adj4" fmla="val -42096"/>
              </a:avLst>
            </a:prstGeom>
            <a:solidFill>
              <a:schemeClr val="bg1">
                <a:lumMod val="95000"/>
              </a:schemeClr>
            </a:solidFill>
            <a:ln w="28575">
              <a:solidFill>
                <a:schemeClr val="bg1">
                  <a:lumMod val="50000"/>
                </a:schemeClr>
              </a:solidFill>
              <a:prstDash val="sysDot"/>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200" b="1" dirty="0" smtClean="0">
                  <a:solidFill>
                    <a:schemeClr val="tx1"/>
                  </a:solidFill>
                </a:rPr>
                <a:t>館、店舗等を条件に</a:t>
              </a:r>
              <a:endParaRPr lang="en-US" altLang="ja-JP" sz="1200" b="1" dirty="0" smtClean="0">
                <a:solidFill>
                  <a:schemeClr val="tx1"/>
                </a:solidFill>
              </a:endParaRPr>
            </a:p>
            <a:p>
              <a:r>
                <a:rPr lang="ja-JP" altLang="en-US" sz="1200" b="1" dirty="0" smtClean="0">
                  <a:solidFill>
                    <a:schemeClr val="tx1"/>
                  </a:solidFill>
                </a:rPr>
                <a:t>データを抽出が可能</a:t>
              </a:r>
              <a:endParaRPr lang="en-US" altLang="ja-JP" sz="1200" b="1" dirty="0" smtClean="0">
                <a:solidFill>
                  <a:schemeClr val="tx1"/>
                </a:solidFill>
              </a:endParaRPr>
            </a:p>
            <a:p>
              <a:r>
                <a:rPr lang="ja-JP" altLang="en-US" sz="1200" b="1" dirty="0" smtClean="0">
                  <a:solidFill>
                    <a:schemeClr val="tx1"/>
                  </a:solidFill>
                </a:rPr>
                <a:t>（</a:t>
              </a:r>
              <a:r>
                <a:rPr lang="en-US" altLang="ja-JP" sz="1200" b="1" dirty="0" smtClean="0">
                  <a:solidFill>
                    <a:schemeClr val="tx1"/>
                  </a:solidFill>
                </a:rPr>
                <a:t>CSV</a:t>
              </a:r>
              <a:r>
                <a:rPr lang="ja-JP" altLang="en-US" sz="1200" b="1" dirty="0" smtClean="0">
                  <a:solidFill>
                    <a:schemeClr val="tx1"/>
                  </a:solidFill>
                </a:rPr>
                <a:t>ファイル）</a:t>
              </a:r>
              <a:endParaRPr lang="en-US" altLang="ja-JP" sz="1200" b="1" dirty="0">
                <a:solidFill>
                  <a:schemeClr val="tx1"/>
                </a:solidFill>
              </a:endParaRPr>
            </a:p>
          </p:txBody>
        </p:sp>
        <p:sp>
          <p:nvSpPr>
            <p:cNvPr id="36" name="上カーブ矢印 35"/>
            <p:cNvSpPr/>
            <p:nvPr/>
          </p:nvSpPr>
          <p:spPr>
            <a:xfrm rot="15580292" flipV="1">
              <a:off x="3027847" y="3438956"/>
              <a:ext cx="1333246" cy="603835"/>
            </a:xfrm>
            <a:prstGeom prst="curvedUpArrow">
              <a:avLst>
                <a:gd name="adj1" fmla="val 32185"/>
                <a:gd name="adj2" fmla="val 62085"/>
                <a:gd name="adj3" fmla="val 47219"/>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7" name="台形 36"/>
            <p:cNvSpPr/>
            <p:nvPr/>
          </p:nvSpPr>
          <p:spPr>
            <a:xfrm rot="3384799">
              <a:off x="5383710" y="2237178"/>
              <a:ext cx="353819" cy="697546"/>
            </a:xfrm>
            <a:prstGeom prst="trapezoid">
              <a:avLst>
                <a:gd name="adj" fmla="val 36538"/>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38" name="テキスト ボックス 37"/>
            <p:cNvSpPr txBox="1"/>
            <p:nvPr/>
          </p:nvSpPr>
          <p:spPr>
            <a:xfrm>
              <a:off x="5149041" y="5330217"/>
              <a:ext cx="1800000" cy="369332"/>
            </a:xfrm>
            <a:prstGeom prst="rect">
              <a:avLst/>
            </a:prstGeom>
            <a:solidFill>
              <a:schemeClr val="bg1"/>
            </a:solidFill>
            <a:ln>
              <a:solidFill>
                <a:schemeClr val="accent2"/>
              </a:solidFill>
            </a:ln>
          </p:spPr>
          <p:txBody>
            <a:bodyPr wrap="square" rtlCol="0">
              <a:spAutoFit/>
            </a:bodyPr>
            <a:lstStyle/>
            <a:p>
              <a:r>
                <a:rPr kumimoji="1" lang="ja-JP" altLang="en-US" sz="900" dirty="0" smtClean="0"/>
                <a:t>①クーポン番号登録</a:t>
              </a:r>
              <a:endParaRPr kumimoji="1" lang="en-US" altLang="ja-JP" sz="900" dirty="0" smtClean="0"/>
            </a:p>
            <a:p>
              <a:r>
                <a:rPr kumimoji="1" lang="ja-JP" altLang="en-US" sz="900" dirty="0" smtClean="0"/>
                <a:t>（キャンペーン番号発番）</a:t>
              </a:r>
              <a:endParaRPr kumimoji="1" lang="ja-JP" altLang="en-US" sz="900" dirty="0"/>
            </a:p>
          </p:txBody>
        </p:sp>
        <p:sp>
          <p:nvSpPr>
            <p:cNvPr id="39" name="テキスト ボックス 38"/>
            <p:cNvSpPr txBox="1"/>
            <p:nvPr/>
          </p:nvSpPr>
          <p:spPr>
            <a:xfrm>
              <a:off x="603901" y="3821142"/>
              <a:ext cx="2253165" cy="669414"/>
            </a:xfrm>
            <a:prstGeom prst="rect">
              <a:avLst/>
            </a:prstGeom>
            <a:solidFill>
              <a:schemeClr val="bg1"/>
            </a:solidFill>
            <a:ln>
              <a:solidFill>
                <a:schemeClr val="accent2"/>
              </a:solidFill>
            </a:ln>
          </p:spPr>
          <p:txBody>
            <a:bodyPr wrap="square" rtlCol="0">
              <a:spAutoFit/>
            </a:bodyPr>
            <a:lstStyle/>
            <a:p>
              <a:r>
                <a:rPr lang="ja-JP" altLang="en-US" sz="1050" u="sng" dirty="0"/>
                <a:t>②クーポン印刷</a:t>
              </a:r>
              <a:endParaRPr lang="en-US" altLang="ja-JP" sz="1050" u="sng" dirty="0"/>
            </a:p>
            <a:p>
              <a:r>
                <a:rPr lang="ja-JP" altLang="en-US" sz="900" dirty="0"/>
                <a:t>　印刷時に発番されたキャンペーン番号を</a:t>
              </a:r>
              <a:endParaRPr lang="en-US" altLang="ja-JP" sz="900" dirty="0"/>
            </a:p>
            <a:p>
              <a:r>
                <a:rPr lang="ja-JP" altLang="en-US" sz="900" dirty="0"/>
                <a:t>　バーコード変換する必要があります</a:t>
              </a:r>
              <a:endParaRPr lang="en-US" altLang="ja-JP" sz="900" dirty="0"/>
            </a:p>
            <a:p>
              <a:r>
                <a:rPr lang="ja-JP" altLang="en-US" sz="900" dirty="0"/>
                <a:t>　</a:t>
              </a:r>
              <a:r>
                <a:rPr lang="ja-JP" altLang="en-US" sz="600" dirty="0"/>
                <a:t>*自社で</a:t>
              </a:r>
              <a:r>
                <a:rPr lang="en-US" altLang="ja-JP" sz="600" dirty="0"/>
                <a:t>Web</a:t>
              </a:r>
              <a:r>
                <a:rPr lang="ja-JP" altLang="en-US" sz="600" dirty="0"/>
                <a:t>ツールで返還や印刷会社に委託</a:t>
              </a:r>
              <a:endParaRPr lang="en-US" altLang="ja-JP" sz="600" dirty="0"/>
            </a:p>
          </p:txBody>
        </p:sp>
        <p:pic>
          <p:nvPicPr>
            <p:cNvPr id="40" name="コンテンツ プレースホルダー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70173" y="2117484"/>
              <a:ext cx="643481" cy="758822"/>
            </a:xfrm>
            <a:prstGeom prst="rect">
              <a:avLst/>
            </a:prstGeom>
          </p:spPr>
        </p:pic>
        <p:sp>
          <p:nvSpPr>
            <p:cNvPr id="41" name="テキスト ボックス 40"/>
            <p:cNvSpPr txBox="1"/>
            <p:nvPr/>
          </p:nvSpPr>
          <p:spPr>
            <a:xfrm>
              <a:off x="5347957" y="2574395"/>
              <a:ext cx="816893" cy="307777"/>
            </a:xfrm>
            <a:prstGeom prst="rect">
              <a:avLst/>
            </a:prstGeom>
            <a:noFill/>
          </p:spPr>
          <p:txBody>
            <a:bodyPr wrap="square" rtlCol="0">
              <a:spAutoFit/>
            </a:bodyPr>
            <a:lstStyle/>
            <a:p>
              <a:pPr algn="ctr"/>
              <a:r>
                <a:rPr kumimoji="1" lang="ja-JP" altLang="en-US" sz="900" u="sng" dirty="0" smtClean="0">
                  <a:latin typeface="Meiryo UI" pitchFamily="50" charset="-128"/>
                  <a:ea typeface="Meiryo UI" pitchFamily="50" charset="-128"/>
                  <a:cs typeface="Meiryo UI" pitchFamily="50" charset="-128"/>
                </a:rPr>
                <a:t>カメラ</a:t>
              </a:r>
              <a:endParaRPr kumimoji="1" lang="en-US" altLang="ja-JP" sz="900" u="sng" dirty="0" smtClean="0">
                <a:latin typeface="Meiryo UI" pitchFamily="50" charset="-128"/>
                <a:ea typeface="Meiryo UI" pitchFamily="50" charset="-128"/>
                <a:cs typeface="Meiryo UI" pitchFamily="50" charset="-128"/>
              </a:endParaRPr>
            </a:p>
            <a:p>
              <a:pPr algn="ctr"/>
              <a:r>
                <a:rPr lang="ja-JP" altLang="en-US" sz="500" u="sng" dirty="0" smtClean="0">
                  <a:latin typeface="Meiryo UI" pitchFamily="50" charset="-128"/>
                  <a:ea typeface="Meiryo UI" pitchFamily="50" charset="-128"/>
                  <a:cs typeface="Meiryo UI" pitchFamily="50" charset="-128"/>
                </a:rPr>
                <a:t>（バーコードリード）</a:t>
              </a:r>
              <a:endParaRPr kumimoji="1" lang="ja-JP" altLang="en-US" sz="900" u="sng" dirty="0" smtClean="0">
                <a:latin typeface="Meiryo UI" pitchFamily="50" charset="-128"/>
                <a:ea typeface="Meiryo UI" pitchFamily="50" charset="-128"/>
                <a:cs typeface="Meiryo UI" pitchFamily="50" charset="-128"/>
              </a:endParaRPr>
            </a:p>
          </p:txBody>
        </p:sp>
        <p:sp>
          <p:nvSpPr>
            <p:cNvPr id="42" name="テキスト ボックス 41"/>
            <p:cNvSpPr txBox="1"/>
            <p:nvPr/>
          </p:nvSpPr>
          <p:spPr>
            <a:xfrm>
              <a:off x="2465581" y="3318948"/>
              <a:ext cx="1800000" cy="253916"/>
            </a:xfrm>
            <a:prstGeom prst="rect">
              <a:avLst/>
            </a:prstGeom>
            <a:solidFill>
              <a:schemeClr val="bg1"/>
            </a:solidFill>
            <a:ln>
              <a:solidFill>
                <a:schemeClr val="accent2"/>
              </a:solidFill>
            </a:ln>
          </p:spPr>
          <p:txBody>
            <a:bodyPr wrap="square" rtlCol="0">
              <a:spAutoFit/>
            </a:bodyPr>
            <a:lstStyle/>
            <a:p>
              <a:r>
                <a:rPr kumimoji="1" lang="ja-JP" altLang="en-US" sz="1050" dirty="0" smtClean="0"/>
                <a:t>③お客様へ配布</a:t>
              </a:r>
              <a:endParaRPr kumimoji="1" lang="ja-JP" altLang="en-US" sz="1050" dirty="0"/>
            </a:p>
          </p:txBody>
        </p:sp>
      </p:grpSp>
    </p:spTree>
    <p:extLst>
      <p:ext uri="{BB962C8B-B14F-4D97-AF65-F5344CB8AC3E}">
        <p14:creationId xmlns:p14="http://schemas.microsoft.com/office/powerpoint/2010/main" val="302131727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機能要件（決済端末）：クーポン機能</a:t>
            </a:r>
            <a:r>
              <a:rPr lang="ja-JP" altLang="en-US" dirty="0" smtClean="0">
                <a:latin typeface="+mn-ea"/>
              </a:rPr>
              <a:t>（</a:t>
            </a:r>
            <a:r>
              <a:rPr lang="en-US" altLang="ja-JP" dirty="0" smtClean="0">
                <a:latin typeface="+mn-ea"/>
              </a:rPr>
              <a:t>2/4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端末における操作画面です。</a:t>
            </a:r>
          </a:p>
          <a:p>
            <a:r>
              <a:rPr lang="ja-JP" altLang="en-US" dirty="0">
                <a:latin typeface="+mn-ea"/>
                <a:ea typeface="+mn-ea"/>
              </a:rPr>
              <a:t>決済取引操作と変わらない、販売員様にやさしいユーザ・インターフェースです。</a:t>
            </a:r>
          </a:p>
        </p:txBody>
      </p:sp>
      <p:grpSp>
        <p:nvGrpSpPr>
          <p:cNvPr id="3" name="グループ化 2"/>
          <p:cNvGrpSpPr/>
          <p:nvPr/>
        </p:nvGrpSpPr>
        <p:grpSpPr>
          <a:xfrm>
            <a:off x="139903" y="1867436"/>
            <a:ext cx="9568582" cy="3916926"/>
            <a:chOff x="337418" y="1683279"/>
            <a:chExt cx="11586163" cy="4564723"/>
          </a:xfrm>
        </p:grpSpPr>
        <p:pic>
          <p:nvPicPr>
            <p:cNvPr id="44" name="図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7314" y="2618095"/>
              <a:ext cx="1515800" cy="1825739"/>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4830" y="2676649"/>
              <a:ext cx="1521831" cy="1825740"/>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4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5438" y="2646315"/>
              <a:ext cx="1638401" cy="2149970"/>
            </a:xfrm>
            <a:prstGeom prst="rect">
              <a:avLst/>
            </a:prstGeom>
            <a:noFill/>
            <a:extLst>
              <a:ext uri="{909E8E84-426E-40DD-AFC4-6F175D3DCCD1}">
                <a14:hiddenFill xmlns:a14="http://schemas.microsoft.com/office/drawing/2010/main">
                  <a:solidFill>
                    <a:srgbClr val="FFFFFF"/>
                  </a:solidFill>
                </a14:hiddenFill>
              </a:ext>
            </a:extLst>
          </p:spPr>
        </p:pic>
        <p:pic>
          <p:nvPicPr>
            <p:cNvPr id="47" name="図 46"/>
            <p:cNvPicPr>
              <a:picLocks noChangeAspect="1"/>
            </p:cNvPicPr>
            <p:nvPr/>
          </p:nvPicPr>
          <p:blipFill>
            <a:blip r:embed="rId5"/>
            <a:stretch>
              <a:fillRect/>
            </a:stretch>
          </p:blipFill>
          <p:spPr>
            <a:xfrm>
              <a:off x="2661298" y="2642139"/>
              <a:ext cx="1479893" cy="2154146"/>
            </a:xfrm>
            <a:prstGeom prst="rect">
              <a:avLst/>
            </a:prstGeom>
          </p:spPr>
        </p:pic>
        <p:sp>
          <p:nvSpPr>
            <p:cNvPr id="48" name="山形 47"/>
            <p:cNvSpPr/>
            <p:nvPr/>
          </p:nvSpPr>
          <p:spPr>
            <a:xfrm>
              <a:off x="4330824" y="1977621"/>
              <a:ext cx="19812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３</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バーコード選択</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49" name="山形 48"/>
            <p:cNvSpPr/>
            <p:nvPr/>
          </p:nvSpPr>
          <p:spPr>
            <a:xfrm>
              <a:off x="6203032" y="1977621"/>
              <a:ext cx="19812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４</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処理</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50" name="山形 49"/>
            <p:cNvSpPr/>
            <p:nvPr/>
          </p:nvSpPr>
          <p:spPr>
            <a:xfrm>
              <a:off x="9965369" y="1977621"/>
              <a:ext cx="189127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6.</a:t>
              </a:r>
              <a:r>
                <a:rPr lang="ja-JP" altLang="en-US" sz="1400" dirty="0" smtClean="0">
                  <a:solidFill>
                    <a:schemeClr val="bg1"/>
                  </a:solidFill>
                  <a:latin typeface="Meiryo UI" pitchFamily="50" charset="-128"/>
                  <a:ea typeface="Meiryo UI" pitchFamily="50" charset="-128"/>
                  <a:cs typeface="Meiryo UI" pitchFamily="50" charset="-128"/>
                </a:rPr>
                <a:t>利用結果</a:t>
              </a:r>
              <a:endParaRPr lang="en-US" altLang="ja-JP" sz="1400" dirty="0" smtClean="0">
                <a:solidFill>
                  <a:schemeClr val="bg1"/>
                </a:solidFill>
                <a:latin typeface="Meiryo UI" pitchFamily="50" charset="-128"/>
                <a:ea typeface="Meiryo UI" pitchFamily="50" charset="-128"/>
                <a:cs typeface="Meiryo UI" pitchFamily="50" charset="-128"/>
              </a:endParaRPr>
            </a:p>
            <a:p>
              <a:pPr algn="ctr"/>
              <a:r>
                <a:rPr lang="ja-JP" altLang="en-US" sz="1400" dirty="0">
                  <a:solidFill>
                    <a:schemeClr val="bg1"/>
                  </a:solidFill>
                  <a:latin typeface="Meiryo UI" pitchFamily="50" charset="-128"/>
                  <a:ea typeface="Meiryo UI" pitchFamily="50" charset="-128"/>
                  <a:cs typeface="Meiryo UI" pitchFamily="50" charset="-128"/>
                </a:rPr>
                <a:t>ダウンロード</a:t>
              </a:r>
            </a:p>
          </p:txBody>
        </p:sp>
        <p:sp>
          <p:nvSpPr>
            <p:cNvPr id="51" name="ホームベース 50"/>
            <p:cNvSpPr/>
            <p:nvPr/>
          </p:nvSpPr>
          <p:spPr>
            <a:xfrm>
              <a:off x="477873" y="1967793"/>
              <a:ext cx="2089735" cy="484632"/>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1.</a:t>
              </a:r>
              <a:r>
                <a:rPr lang="ja-JP" altLang="en-US" sz="1400" dirty="0" smtClean="0">
                  <a:solidFill>
                    <a:schemeClr val="bg1"/>
                  </a:solidFill>
                  <a:latin typeface="Meiryo UI" pitchFamily="50" charset="-128"/>
                  <a:ea typeface="Meiryo UI" pitchFamily="50" charset="-128"/>
                  <a:cs typeface="Meiryo UI" pitchFamily="50" charset="-128"/>
                </a:rPr>
                <a:t>メール登録</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52" name="山形 51"/>
            <p:cNvSpPr/>
            <p:nvPr/>
          </p:nvSpPr>
          <p:spPr>
            <a:xfrm>
              <a:off x="2458616" y="1977009"/>
              <a:ext cx="19812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solidFill>
                    <a:schemeClr val="bg1"/>
                  </a:solidFill>
                  <a:latin typeface="Meiryo UI" pitchFamily="50" charset="-128"/>
                  <a:ea typeface="Meiryo UI" pitchFamily="50" charset="-128"/>
                  <a:cs typeface="Meiryo UI" pitchFamily="50" charset="-128"/>
                </a:rPr>
                <a:t>２</a:t>
              </a:r>
              <a:r>
                <a:rPr lang="en-US" altLang="ja-JP" sz="1400" dirty="0" smtClean="0">
                  <a:solidFill>
                    <a:schemeClr val="bg1"/>
                  </a:solidFill>
                  <a:latin typeface="Meiryo UI" pitchFamily="50" charset="-128"/>
                  <a:ea typeface="Meiryo UI" pitchFamily="50" charset="-128"/>
                  <a:cs typeface="Meiryo UI" pitchFamily="50" charset="-128"/>
                </a:rPr>
                <a:t>.</a:t>
              </a:r>
              <a:r>
                <a:rPr lang="ja-JP" altLang="en-US" sz="1400" dirty="0" smtClean="0">
                  <a:solidFill>
                    <a:schemeClr val="bg1"/>
                  </a:solidFill>
                  <a:latin typeface="Meiryo UI" pitchFamily="50" charset="-128"/>
                  <a:ea typeface="Meiryo UI" pitchFamily="50" charset="-128"/>
                  <a:cs typeface="Meiryo UI" pitchFamily="50" charset="-128"/>
                </a:rPr>
                <a:t>メインメニュー</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53" name="テキスト ボックス 52"/>
            <p:cNvSpPr txBox="1"/>
            <p:nvPr/>
          </p:nvSpPr>
          <p:spPr>
            <a:xfrm>
              <a:off x="337418" y="1705274"/>
              <a:ext cx="1321196" cy="276999"/>
            </a:xfrm>
            <a:prstGeom prst="rect">
              <a:avLst/>
            </a:prstGeom>
            <a:noFill/>
          </p:spPr>
          <p:txBody>
            <a:bodyPr wrap="none" rtlCol="0">
              <a:spAutoFit/>
            </a:bodyPr>
            <a:lstStyle/>
            <a:p>
              <a:r>
                <a:rPr kumimoji="1" lang="ja-JP" altLang="en-US" sz="1200" dirty="0" smtClean="0"/>
                <a:t>事務所</a:t>
              </a:r>
              <a:r>
                <a:rPr kumimoji="1" lang="en-US" altLang="ja-JP" sz="1200" dirty="0" smtClean="0"/>
                <a:t>/</a:t>
              </a:r>
              <a:r>
                <a:rPr kumimoji="1" lang="ja-JP" altLang="en-US" sz="1200" dirty="0" smtClean="0"/>
                <a:t>運営室様</a:t>
              </a:r>
              <a:endParaRPr kumimoji="1" lang="ja-JP" altLang="en-US" sz="1200" dirty="0"/>
            </a:p>
          </p:txBody>
        </p:sp>
        <p:sp>
          <p:nvSpPr>
            <p:cNvPr id="54" name="テキスト ボックス 53"/>
            <p:cNvSpPr txBox="1"/>
            <p:nvPr/>
          </p:nvSpPr>
          <p:spPr>
            <a:xfrm>
              <a:off x="2432948" y="1700808"/>
              <a:ext cx="805029" cy="276999"/>
            </a:xfrm>
            <a:prstGeom prst="rect">
              <a:avLst/>
            </a:prstGeom>
            <a:noFill/>
          </p:spPr>
          <p:txBody>
            <a:bodyPr wrap="none" rtlCol="0">
              <a:spAutoFit/>
            </a:bodyPr>
            <a:lstStyle/>
            <a:p>
              <a:r>
                <a:rPr kumimoji="1" lang="ja-JP" altLang="en-US" sz="1200" dirty="0" smtClean="0"/>
                <a:t>テナント様</a:t>
              </a:r>
              <a:endParaRPr kumimoji="1" lang="ja-JP" altLang="en-US" sz="1200" dirty="0"/>
            </a:p>
          </p:txBody>
        </p:sp>
        <p:sp>
          <p:nvSpPr>
            <p:cNvPr id="55" name="テキスト ボックス 54"/>
            <p:cNvSpPr txBox="1"/>
            <p:nvPr/>
          </p:nvSpPr>
          <p:spPr>
            <a:xfrm>
              <a:off x="525259" y="2641923"/>
              <a:ext cx="1744324" cy="307777"/>
            </a:xfrm>
            <a:prstGeom prst="rect">
              <a:avLst/>
            </a:prstGeom>
            <a:solidFill>
              <a:srgbClr val="A4B6DA">
                <a:alpha val="20000"/>
              </a:srgbClr>
            </a:solidFill>
          </p:spPr>
          <p:txBody>
            <a:bodyPr wrap="none" rtlCol="0">
              <a:spAutoFit/>
            </a:bodyPr>
            <a:lstStyle/>
            <a:p>
              <a:r>
                <a:rPr lang="en-US" altLang="ja-JP" sz="1400" dirty="0"/>
                <a:t>CAFIS </a:t>
              </a:r>
              <a:r>
                <a:rPr lang="en-US" altLang="ja-JP" sz="1400" dirty="0" err="1"/>
                <a:t>Traveler_Web</a:t>
              </a:r>
              <a:endParaRPr kumimoji="1" lang="ja-JP" altLang="en-US" sz="1400" dirty="0"/>
            </a:p>
          </p:txBody>
        </p:sp>
        <p:pic>
          <p:nvPicPr>
            <p:cNvPr id="56" name="Picture 8" descr="C:\Users\hayashiyua\Pictures\クリップアート\07\0354.gif"/>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49455" y="4652945"/>
              <a:ext cx="972963" cy="689435"/>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p:cNvSpPr txBox="1"/>
            <p:nvPr/>
          </p:nvSpPr>
          <p:spPr>
            <a:xfrm>
              <a:off x="2336969" y="4046407"/>
              <a:ext cx="1844113" cy="369332"/>
            </a:xfrm>
            <a:prstGeom prst="borderCallout1">
              <a:avLst>
                <a:gd name="adj1" fmla="val -34377"/>
                <a:gd name="adj2" fmla="val 25961"/>
                <a:gd name="adj3" fmla="val -196235"/>
                <a:gd name="adj4" fmla="val 48571"/>
              </a:avLst>
            </a:prstGeom>
            <a:solidFill>
              <a:srgbClr val="FFFFFF">
                <a:alpha val="60000"/>
              </a:srgbClr>
            </a:solidFill>
            <a:ln>
              <a:solidFill>
                <a:srgbClr val="FF0000"/>
              </a:solidFill>
            </a:ln>
          </p:spPr>
          <p:txBody>
            <a:bodyPr wrap="squar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クーポンメニューは、指定した期間のみ表示可能</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58" name="テキスト ボックス 57"/>
            <p:cNvSpPr txBox="1"/>
            <p:nvPr/>
          </p:nvSpPr>
          <p:spPr>
            <a:xfrm>
              <a:off x="4329600" y="5033214"/>
              <a:ext cx="1633781" cy="369332"/>
            </a:xfrm>
            <a:prstGeom prst="borderCallout1">
              <a:avLst>
                <a:gd name="adj1" fmla="val 1729"/>
                <a:gd name="adj2" fmla="val 2602"/>
                <a:gd name="adj3" fmla="val -300890"/>
                <a:gd name="adj4" fmla="val 31457"/>
              </a:avLst>
            </a:prstGeom>
            <a:solidFill>
              <a:srgbClr val="FFFFFF">
                <a:alpha val="60000"/>
              </a:srgbClr>
            </a:solidFill>
            <a:ln>
              <a:solidFill>
                <a:srgbClr val="FF0000"/>
              </a:solidFill>
            </a:ln>
          </p:spPr>
          <p:txBody>
            <a:bodyPr wrap="non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紙だけではなく、スマホアプリ等の</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バーコードも利用可能</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59" name="テキスト ボックス 58"/>
            <p:cNvSpPr txBox="1"/>
            <p:nvPr/>
          </p:nvSpPr>
          <p:spPr>
            <a:xfrm>
              <a:off x="8350913" y="4984550"/>
              <a:ext cx="1454143" cy="591818"/>
            </a:xfrm>
            <a:prstGeom prst="borderCallout1">
              <a:avLst>
                <a:gd name="adj1" fmla="val 1729"/>
                <a:gd name="adj2" fmla="val 2602"/>
                <a:gd name="adj3" fmla="val -168868"/>
                <a:gd name="adj4" fmla="val 30866"/>
              </a:avLst>
            </a:prstGeom>
            <a:solidFill>
              <a:srgbClr val="FFFFFF">
                <a:alpha val="60000"/>
              </a:srgbClr>
            </a:solidFill>
            <a:ln>
              <a:solidFill>
                <a:srgbClr val="FF0000"/>
              </a:solidFill>
            </a:ln>
          </p:spPr>
          <p:txBody>
            <a:bodyPr wrap="square" rtlCol="0">
              <a:spAutoFit/>
            </a:bodyPr>
            <a:lstStyle/>
            <a:p>
              <a:r>
                <a:rPr lang="ja-JP" altLang="en-US" sz="900" dirty="0" smtClean="0">
                  <a:solidFill>
                    <a:srgbClr val="FF0000"/>
                  </a:solidFill>
                  <a:latin typeface="Meiryo UI" pitchFamily="50" charset="-128"/>
                  <a:ea typeface="Meiryo UI" pitchFamily="50" charset="-128"/>
                  <a:cs typeface="Meiryo UI" pitchFamily="50" charset="-128"/>
                </a:rPr>
                <a:t>印字可能</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精算時に着券情報と</a:t>
              </a:r>
              <a:endParaRPr lang="en-US" altLang="ja-JP" sz="900" dirty="0" smtClean="0">
                <a:solidFill>
                  <a:srgbClr val="FF0000"/>
                </a:solidFill>
                <a:latin typeface="Meiryo UI" pitchFamily="50" charset="-128"/>
                <a:ea typeface="Meiryo UI" pitchFamily="50" charset="-128"/>
                <a:cs typeface="Meiryo UI" pitchFamily="50" charset="-128"/>
              </a:endParaRPr>
            </a:p>
            <a:p>
              <a:r>
                <a:rPr lang="ja-JP" altLang="en-US" sz="900" dirty="0" smtClean="0">
                  <a:solidFill>
                    <a:srgbClr val="FF0000"/>
                  </a:solidFill>
                  <a:latin typeface="Meiryo UI" pitchFamily="50" charset="-128"/>
                  <a:ea typeface="Meiryo UI" pitchFamily="50" charset="-128"/>
                  <a:cs typeface="Meiryo UI" pitchFamily="50" charset="-128"/>
                </a:rPr>
                <a:t>売上情報を突合</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60" name="テキスト ボックス 59"/>
            <p:cNvSpPr txBox="1"/>
            <p:nvPr/>
          </p:nvSpPr>
          <p:spPr>
            <a:xfrm>
              <a:off x="1090184" y="4963964"/>
              <a:ext cx="853119" cy="230832"/>
            </a:xfrm>
            <a:prstGeom prst="borderCallout1">
              <a:avLst>
                <a:gd name="adj1" fmla="val -29219"/>
                <a:gd name="adj2" fmla="val 78916"/>
                <a:gd name="adj3" fmla="val -181247"/>
                <a:gd name="adj4" fmla="val 56856"/>
              </a:avLst>
            </a:prstGeom>
            <a:solidFill>
              <a:srgbClr val="FFFFFF">
                <a:alpha val="60000"/>
              </a:srgbClr>
            </a:solidFill>
            <a:ln>
              <a:solidFill>
                <a:srgbClr val="FF0000"/>
              </a:solidFill>
            </a:ln>
          </p:spPr>
          <p:txBody>
            <a:bodyPr wrap="none" rtlCol="0">
              <a:spAutoFit/>
            </a:bodyPr>
            <a:lstStyle/>
            <a:p>
              <a:r>
                <a:rPr lang="en-US" altLang="ja-JP" sz="900" dirty="0" smtClean="0">
                  <a:solidFill>
                    <a:srgbClr val="FF0000"/>
                  </a:solidFill>
                  <a:latin typeface="Meiryo UI" pitchFamily="50" charset="-128"/>
                  <a:ea typeface="Meiryo UI" pitchFamily="50" charset="-128"/>
                  <a:cs typeface="Meiryo UI" pitchFamily="50" charset="-128"/>
                </a:rPr>
                <a:t>WEB</a:t>
              </a:r>
              <a:r>
                <a:rPr lang="ja-JP" altLang="en-US" sz="900" dirty="0" smtClean="0">
                  <a:solidFill>
                    <a:srgbClr val="FF0000"/>
                  </a:solidFill>
                  <a:latin typeface="Meiryo UI" pitchFamily="50" charset="-128"/>
                  <a:ea typeface="Meiryo UI" pitchFamily="50" charset="-128"/>
                  <a:cs typeface="Meiryo UI" pitchFamily="50" charset="-128"/>
                </a:rPr>
                <a:t>から登録</a:t>
              </a:r>
              <a:endParaRPr lang="en-US" altLang="ja-JP" sz="900" dirty="0" smtClean="0">
                <a:solidFill>
                  <a:srgbClr val="FF0000"/>
                </a:solidFill>
                <a:latin typeface="Meiryo UI" pitchFamily="50" charset="-128"/>
                <a:ea typeface="Meiryo UI" pitchFamily="50" charset="-128"/>
                <a:cs typeface="Meiryo UI" pitchFamily="50" charset="-128"/>
              </a:endParaRPr>
            </a:p>
          </p:txBody>
        </p:sp>
        <p:sp>
          <p:nvSpPr>
            <p:cNvPr id="61" name="テキスト ボックス 60"/>
            <p:cNvSpPr txBox="1"/>
            <p:nvPr/>
          </p:nvSpPr>
          <p:spPr>
            <a:xfrm>
              <a:off x="708409" y="5764001"/>
              <a:ext cx="3370666" cy="307777"/>
            </a:xfrm>
            <a:prstGeom prst="rect">
              <a:avLst/>
            </a:prstGeom>
            <a:noFill/>
          </p:spPr>
          <p:txBody>
            <a:bodyPr wrap="none" rtlCol="0">
              <a:spAutoFit/>
            </a:bodyPr>
            <a:lstStyle/>
            <a:p>
              <a:r>
                <a:rPr kumimoji="1" lang="en-US" altLang="ja-JP" sz="1400" dirty="0" smtClean="0"/>
                <a:t>※</a:t>
              </a:r>
              <a:r>
                <a:rPr kumimoji="1" lang="en-US" altLang="ja-JP" sz="1400" dirty="0" err="1" smtClean="0"/>
                <a:t>ArchCoupon</a:t>
              </a:r>
              <a:r>
                <a:rPr kumimoji="1" lang="en-US" altLang="ja-JP" sz="1400" dirty="0" smtClean="0"/>
                <a:t>-WEB</a:t>
              </a:r>
              <a:r>
                <a:rPr kumimoji="1" lang="ja-JP" altLang="en-US" sz="1400" dirty="0" smtClean="0"/>
                <a:t>の画面詳細</a:t>
              </a:r>
              <a:r>
                <a:rPr lang="ja-JP" altLang="en-US" sz="1400" dirty="0" smtClean="0"/>
                <a:t>（次頁）</a:t>
              </a:r>
              <a:endParaRPr kumimoji="1" lang="ja-JP" altLang="en-US" sz="1400" dirty="0"/>
            </a:p>
          </p:txBody>
        </p:sp>
        <p:pic>
          <p:nvPicPr>
            <p:cNvPr id="62" name="図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464" y="3120807"/>
              <a:ext cx="1689234" cy="142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正方形/長方形 62"/>
            <p:cNvSpPr/>
            <p:nvPr/>
          </p:nvSpPr>
          <p:spPr>
            <a:xfrm>
              <a:off x="4344187" y="3758407"/>
              <a:ext cx="1638218" cy="2880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sp>
          <p:nvSpPr>
            <p:cNvPr id="64" name="正方形/長方形 63"/>
            <p:cNvSpPr/>
            <p:nvPr/>
          </p:nvSpPr>
          <p:spPr>
            <a:xfrm>
              <a:off x="2634955" y="3256947"/>
              <a:ext cx="840143" cy="332572"/>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eiryo UI" pitchFamily="50" charset="-128"/>
                <a:ea typeface="Meiryo UI" pitchFamily="50" charset="-128"/>
                <a:cs typeface="Meiryo UI" pitchFamily="50" charset="-128"/>
              </a:endParaRPr>
            </a:p>
          </p:txBody>
        </p:sp>
        <p:pic>
          <p:nvPicPr>
            <p:cNvPr id="65" name="図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5369" y="2618095"/>
              <a:ext cx="1958212" cy="156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 descr="C:\Users\hayashiyua\Pictures\クリップアート\07\0354.gif"/>
            <p:cNvPicPr>
              <a:picLocks noChangeAspect="1" noChangeArrowheads="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098349" y="4451567"/>
              <a:ext cx="972963" cy="689435"/>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p:cNvSpPr txBox="1"/>
            <p:nvPr/>
          </p:nvSpPr>
          <p:spPr>
            <a:xfrm>
              <a:off x="9845351" y="1683279"/>
              <a:ext cx="1321196" cy="276999"/>
            </a:xfrm>
            <a:prstGeom prst="rect">
              <a:avLst/>
            </a:prstGeom>
            <a:noFill/>
          </p:spPr>
          <p:txBody>
            <a:bodyPr wrap="none" rtlCol="0">
              <a:spAutoFit/>
            </a:bodyPr>
            <a:lstStyle/>
            <a:p>
              <a:r>
                <a:rPr kumimoji="1" lang="ja-JP" altLang="en-US" sz="1200" dirty="0" smtClean="0"/>
                <a:t>事務所</a:t>
              </a:r>
              <a:r>
                <a:rPr kumimoji="1" lang="en-US" altLang="ja-JP" sz="1200" dirty="0" smtClean="0"/>
                <a:t>/</a:t>
              </a:r>
              <a:r>
                <a:rPr kumimoji="1" lang="ja-JP" altLang="en-US" sz="1200" dirty="0" smtClean="0"/>
                <a:t>運営室様</a:t>
              </a:r>
              <a:endParaRPr kumimoji="1" lang="ja-JP" altLang="en-US" sz="1200" dirty="0"/>
            </a:p>
          </p:txBody>
        </p:sp>
        <p:sp>
          <p:nvSpPr>
            <p:cNvPr id="68" name="山形 67"/>
            <p:cNvSpPr/>
            <p:nvPr/>
          </p:nvSpPr>
          <p:spPr>
            <a:xfrm>
              <a:off x="8034370" y="1988320"/>
              <a:ext cx="1981200" cy="484632"/>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smtClean="0">
                  <a:solidFill>
                    <a:schemeClr val="bg1"/>
                  </a:solidFill>
                  <a:latin typeface="Meiryo UI" pitchFamily="50" charset="-128"/>
                  <a:ea typeface="Meiryo UI" pitchFamily="50" charset="-128"/>
                  <a:cs typeface="Meiryo UI" pitchFamily="50" charset="-128"/>
                </a:rPr>
                <a:t>5.</a:t>
              </a:r>
              <a:r>
                <a:rPr lang="ja-JP" altLang="en-US" sz="1400" dirty="0" smtClean="0">
                  <a:solidFill>
                    <a:schemeClr val="bg1"/>
                  </a:solidFill>
                  <a:latin typeface="Meiryo UI" pitchFamily="50" charset="-128"/>
                  <a:ea typeface="Meiryo UI" pitchFamily="50" charset="-128"/>
                  <a:cs typeface="Meiryo UI" pitchFamily="50" charset="-128"/>
                </a:rPr>
                <a:t>印刷</a:t>
              </a:r>
              <a:endParaRPr lang="ja-JP" altLang="en-US" sz="1400" dirty="0">
                <a:solidFill>
                  <a:schemeClr val="bg1"/>
                </a:solidFill>
                <a:latin typeface="Meiryo UI" pitchFamily="50" charset="-128"/>
                <a:ea typeface="Meiryo UI" pitchFamily="50" charset="-128"/>
                <a:cs typeface="Meiryo UI" pitchFamily="50" charset="-128"/>
              </a:endParaRPr>
            </a:p>
          </p:txBody>
        </p:sp>
        <p:sp>
          <p:nvSpPr>
            <p:cNvPr id="69" name="メモ 68"/>
            <p:cNvSpPr/>
            <p:nvPr/>
          </p:nvSpPr>
          <p:spPr>
            <a:xfrm>
              <a:off x="4978384" y="5559708"/>
              <a:ext cx="1575236" cy="688294"/>
            </a:xfrm>
            <a:prstGeom prst="foldedCorner">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正方形/長方形 69"/>
            <p:cNvSpPr/>
            <p:nvPr/>
          </p:nvSpPr>
          <p:spPr>
            <a:xfrm>
              <a:off x="5011513" y="5614481"/>
              <a:ext cx="1512000" cy="162982"/>
            </a:xfrm>
            <a:prstGeom prst="rect">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100" dirty="0" smtClean="0">
                  <a:solidFill>
                    <a:schemeClr val="bg1">
                      <a:lumMod val="95000"/>
                    </a:schemeClr>
                  </a:solidFill>
                </a:rPr>
                <a:t>クーポン</a:t>
              </a:r>
              <a:endParaRPr kumimoji="1" lang="ja-JP" altLang="en-US" sz="1100" dirty="0">
                <a:solidFill>
                  <a:schemeClr val="bg1">
                    <a:lumMod val="95000"/>
                  </a:schemeClr>
                </a:solidFill>
              </a:endParaRPr>
            </a:p>
          </p:txBody>
        </p:sp>
        <p:pic>
          <p:nvPicPr>
            <p:cNvPr id="71" name="図 70"/>
            <p:cNvPicPr>
              <a:picLocks noChangeAspect="1"/>
            </p:cNvPicPr>
            <p:nvPr/>
          </p:nvPicPr>
          <p:blipFill>
            <a:blip r:embed="rId9"/>
            <a:stretch>
              <a:fillRect/>
            </a:stretch>
          </p:blipFill>
          <p:spPr>
            <a:xfrm>
              <a:off x="6068737" y="5827711"/>
              <a:ext cx="358078" cy="358078"/>
            </a:xfrm>
            <a:prstGeom prst="rect">
              <a:avLst/>
            </a:prstGeom>
          </p:spPr>
        </p:pic>
        <p:sp>
          <p:nvSpPr>
            <p:cNvPr id="72" name="テキスト ボックス 71"/>
            <p:cNvSpPr txBox="1"/>
            <p:nvPr/>
          </p:nvSpPr>
          <p:spPr>
            <a:xfrm>
              <a:off x="5473500" y="5803560"/>
              <a:ext cx="649537" cy="430887"/>
            </a:xfrm>
            <a:prstGeom prst="rect">
              <a:avLst/>
            </a:prstGeom>
            <a:noFill/>
          </p:spPr>
          <p:txBody>
            <a:bodyPr wrap="none" rtlCol="0">
              <a:spAutoFit/>
            </a:bodyPr>
            <a:lstStyle/>
            <a:p>
              <a:r>
                <a:rPr lang="en-US" altLang="ja-JP" sz="1100" b="1" dirty="0" smtClean="0">
                  <a:solidFill>
                    <a:schemeClr val="tx1">
                      <a:lumMod val="75000"/>
                    </a:schemeClr>
                  </a:solidFill>
                </a:rPr>
                <a:t>X</a:t>
              </a:r>
              <a:r>
                <a:rPr lang="en-US" altLang="ja-JP" sz="1100" b="1" dirty="0">
                  <a:solidFill>
                    <a:schemeClr val="tx1">
                      <a:lumMod val="75000"/>
                    </a:schemeClr>
                  </a:solidFill>
                </a:rPr>
                <a:t>X</a:t>
              </a:r>
              <a:r>
                <a:rPr kumimoji="1" lang="ja-JP" altLang="en-US" sz="1100" b="1" dirty="0" smtClean="0">
                  <a:solidFill>
                    <a:schemeClr val="tx1">
                      <a:lumMod val="75000"/>
                    </a:schemeClr>
                  </a:solidFill>
                </a:rPr>
                <a:t>円</a:t>
              </a:r>
              <a:endParaRPr kumimoji="1" lang="en-US" altLang="ja-JP" sz="1100" b="1" dirty="0" smtClean="0">
                <a:solidFill>
                  <a:schemeClr val="tx1">
                    <a:lumMod val="75000"/>
                  </a:schemeClr>
                </a:solidFill>
              </a:endParaRPr>
            </a:p>
            <a:p>
              <a:r>
                <a:rPr lang="ja-JP" altLang="en-US" sz="1100" b="1" dirty="0">
                  <a:solidFill>
                    <a:schemeClr val="tx1">
                      <a:lumMod val="75000"/>
                    </a:schemeClr>
                  </a:solidFill>
                </a:rPr>
                <a:t>クーポン</a:t>
              </a:r>
              <a:endParaRPr kumimoji="1" lang="ja-JP" altLang="en-US" sz="1100" b="1" dirty="0">
                <a:solidFill>
                  <a:schemeClr val="tx1">
                    <a:lumMod val="75000"/>
                  </a:schemeClr>
                </a:solidFill>
              </a:endParaRPr>
            </a:p>
          </p:txBody>
        </p:sp>
        <p:sp>
          <p:nvSpPr>
            <p:cNvPr id="73" name="楕円 72"/>
            <p:cNvSpPr/>
            <p:nvPr/>
          </p:nvSpPr>
          <p:spPr>
            <a:xfrm>
              <a:off x="5023728" y="5812800"/>
              <a:ext cx="395472" cy="339273"/>
            </a:xfrm>
            <a:prstGeom prst="ellipse">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74" name="コンテンツ プレースホルダー 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34623" y="5303137"/>
              <a:ext cx="643481" cy="758822"/>
            </a:xfrm>
            <a:prstGeom prst="rect">
              <a:avLst/>
            </a:prstGeom>
          </p:spPr>
        </p:pic>
        <p:sp>
          <p:nvSpPr>
            <p:cNvPr id="75" name="台形 74"/>
            <p:cNvSpPr/>
            <p:nvPr/>
          </p:nvSpPr>
          <p:spPr>
            <a:xfrm rot="3384799">
              <a:off x="6442721" y="5530357"/>
              <a:ext cx="353819" cy="467747"/>
            </a:xfrm>
            <a:prstGeom prst="trapezoid">
              <a:avLst>
                <a:gd name="adj" fmla="val 36538"/>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grpSp>
    </p:spTree>
    <p:extLst>
      <p:ext uri="{BB962C8B-B14F-4D97-AF65-F5344CB8AC3E}">
        <p14:creationId xmlns:p14="http://schemas.microsoft.com/office/powerpoint/2010/main" val="2426817743"/>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機能要件（決済端末）：クーポン機能</a:t>
            </a:r>
            <a:r>
              <a:rPr lang="ja-JP" altLang="en-US" dirty="0" smtClean="0">
                <a:latin typeface="+mn-ea"/>
              </a:rPr>
              <a:t>（</a:t>
            </a:r>
            <a:r>
              <a:rPr lang="en-US" altLang="ja-JP" dirty="0">
                <a:latin typeface="+mn-ea"/>
              </a:rPr>
              <a:t>3</a:t>
            </a:r>
            <a:r>
              <a:rPr lang="en-US" altLang="ja-JP" dirty="0" smtClean="0">
                <a:latin typeface="+mn-ea"/>
              </a:rPr>
              <a:t>/4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クーポンの管理画面は以下となります。</a:t>
            </a:r>
          </a:p>
        </p:txBody>
      </p:sp>
      <p:sp>
        <p:nvSpPr>
          <p:cNvPr id="6" name="正方形/長方形 5"/>
          <p:cNvSpPr/>
          <p:nvPr/>
        </p:nvSpPr>
        <p:spPr>
          <a:xfrm>
            <a:off x="139903" y="1915511"/>
            <a:ext cx="4187452" cy="613532"/>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000" b="1" dirty="0" smtClean="0">
                <a:solidFill>
                  <a:schemeClr val="tx1"/>
                </a:solidFill>
                <a:latin typeface="+mn-ea"/>
              </a:rPr>
              <a:t>キャンペーン</a:t>
            </a:r>
            <a:r>
              <a:rPr lang="ja-JP" altLang="en-US" sz="2000" b="1" dirty="0">
                <a:solidFill>
                  <a:schemeClr val="tx1"/>
                </a:solidFill>
                <a:latin typeface="+mn-ea"/>
              </a:rPr>
              <a:t>登録</a:t>
            </a:r>
            <a:r>
              <a:rPr lang="ja-JP" altLang="en-US" sz="1400" b="1" dirty="0" smtClean="0">
                <a:solidFill>
                  <a:schemeClr val="tx1"/>
                </a:solidFill>
                <a:latin typeface="+mn-ea"/>
                <a:cs typeface="Meiryo UI" pitchFamily="50" charset="-128"/>
              </a:rPr>
              <a:t>（項目は一部</a:t>
            </a:r>
            <a:r>
              <a:rPr lang="ja-JP" altLang="en-US" sz="1400" b="1" dirty="0">
                <a:solidFill>
                  <a:schemeClr val="tx1"/>
                </a:solidFill>
                <a:latin typeface="+mn-ea"/>
                <a:cs typeface="Meiryo UI" pitchFamily="50" charset="-128"/>
              </a:rPr>
              <a:t>抜粋</a:t>
            </a:r>
            <a:r>
              <a:rPr lang="ja-JP" altLang="en-US" sz="1400" b="1" dirty="0" smtClean="0">
                <a:solidFill>
                  <a:schemeClr val="tx1"/>
                </a:solidFill>
                <a:latin typeface="+mn-ea"/>
                <a:cs typeface="Meiryo UI" pitchFamily="50" charset="-128"/>
              </a:rPr>
              <a:t>）</a:t>
            </a:r>
            <a:endParaRPr lang="en-US" altLang="ja-JP" sz="1400" b="1" dirty="0">
              <a:solidFill>
                <a:schemeClr val="tx1"/>
              </a:solidFill>
              <a:latin typeface="+mn-ea"/>
              <a:cs typeface="Meiryo UI" pitchFamily="50" charset="-128"/>
            </a:endParaRPr>
          </a:p>
        </p:txBody>
      </p:sp>
      <p:sp>
        <p:nvSpPr>
          <p:cNvPr id="8" name="正方形/長方形 7"/>
          <p:cNvSpPr/>
          <p:nvPr/>
        </p:nvSpPr>
        <p:spPr>
          <a:xfrm>
            <a:off x="5839523" y="1917465"/>
            <a:ext cx="4968552" cy="613532"/>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000" b="1" dirty="0" smtClean="0">
                <a:solidFill>
                  <a:schemeClr val="tx1"/>
                </a:solidFill>
                <a:latin typeface="+mn-ea"/>
              </a:rPr>
              <a:t>使用結果ダウンロード</a:t>
            </a:r>
            <a:r>
              <a:rPr lang="ja-JP" altLang="en-US" sz="1400" b="1" dirty="0">
                <a:solidFill>
                  <a:schemeClr val="tx1"/>
                </a:solidFill>
                <a:latin typeface="+mn-ea"/>
                <a:cs typeface="Meiryo UI" pitchFamily="50" charset="-128"/>
              </a:rPr>
              <a:t>（項目は一部抜粋）</a:t>
            </a:r>
            <a:endParaRPr lang="en-US" altLang="ja-JP" sz="1400" b="1" dirty="0">
              <a:solidFill>
                <a:schemeClr val="tx1"/>
              </a:solidFill>
              <a:latin typeface="+mn-ea"/>
              <a:cs typeface="Meiryo UI" pitchFamily="50" charset="-128"/>
            </a:endParaRPr>
          </a:p>
        </p:txBody>
      </p:sp>
      <p:pic>
        <p:nvPicPr>
          <p:cNvPr id="10" name="図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271" y="2442850"/>
            <a:ext cx="3690919" cy="295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4" y="2442850"/>
            <a:ext cx="3129971" cy="263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表 6"/>
          <p:cNvGraphicFramePr>
            <a:graphicFrameLocks noGrp="1"/>
          </p:cNvGraphicFramePr>
          <p:nvPr>
            <p:extLst>
              <p:ext uri="{D42A27DB-BD31-4B8C-83A1-F6EECF244321}">
                <p14:modId xmlns:p14="http://schemas.microsoft.com/office/powerpoint/2010/main" val="2527576728"/>
              </p:ext>
            </p:extLst>
          </p:nvPr>
        </p:nvGraphicFramePr>
        <p:xfrm>
          <a:off x="2709929" y="3257940"/>
          <a:ext cx="2363663" cy="2906110"/>
        </p:xfrm>
        <a:graphic>
          <a:graphicData uri="http://schemas.openxmlformats.org/drawingml/2006/table">
            <a:tbl>
              <a:tblPr firstRow="1" bandRow="1">
                <a:tableStyleId>{21E4AEA4-8DFA-4A89-87EB-49C32662AFE0}</a:tableStyleId>
              </a:tblPr>
              <a:tblGrid>
                <a:gridCol w="419447">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315310">
                <a:tc>
                  <a:txBody>
                    <a:bodyPr/>
                    <a:lstStyle/>
                    <a:p>
                      <a:pPr algn="ctr"/>
                      <a:endParaRPr kumimoji="1" lang="ja-JP" altLang="en-US" sz="1100" dirty="0">
                        <a:latin typeface="+mn-ea"/>
                        <a:ea typeface="+mn-ea"/>
                      </a:endParaRPr>
                    </a:p>
                  </a:txBody>
                  <a:tcPr/>
                </a:tc>
                <a:tc>
                  <a:txBody>
                    <a:bodyPr/>
                    <a:lstStyle/>
                    <a:p>
                      <a:pPr algn="ctr"/>
                      <a:r>
                        <a:rPr kumimoji="1" lang="ja-JP" altLang="en-US" sz="1100" dirty="0" smtClean="0"/>
                        <a:t>項目</a:t>
                      </a:r>
                      <a:endParaRPr kumimoji="1" lang="ja-JP" altLang="en-US" sz="1100" dirty="0">
                        <a:latin typeface="+mn-ea"/>
                        <a:ea typeface="+mn-ea"/>
                      </a:endParaRPr>
                    </a:p>
                  </a:txBody>
                  <a:tcPr/>
                </a:tc>
                <a:extLst>
                  <a:ext uri="{0D108BD9-81ED-4DB2-BD59-A6C34878D82A}">
                    <a16:rowId xmlns:a16="http://schemas.microsoft.com/office/drawing/2014/main" val="10000"/>
                  </a:ext>
                </a:extLst>
              </a:tr>
              <a:tr h="174429">
                <a:tc>
                  <a:txBody>
                    <a:bodyPr/>
                    <a:lstStyle/>
                    <a:p>
                      <a:r>
                        <a:rPr kumimoji="1" lang="en-US" altLang="ja-JP" sz="1100" dirty="0" smtClean="0"/>
                        <a:t>1</a:t>
                      </a:r>
                      <a:endParaRPr kumimoji="1" lang="ja-JP" altLang="en-US" sz="1100" dirty="0">
                        <a:latin typeface="+mn-ea"/>
                        <a:ea typeface="+mn-ea"/>
                      </a:endParaRPr>
                    </a:p>
                  </a:txBody>
                  <a:tcPr/>
                </a:tc>
                <a:tc>
                  <a:txBody>
                    <a:bodyPr/>
                    <a:lstStyle/>
                    <a:p>
                      <a:pPr indent="144145" algn="l">
                        <a:spcBef>
                          <a:spcPts val="600"/>
                        </a:spcBef>
                        <a:spcAft>
                          <a:spcPts val="0"/>
                        </a:spcAft>
                      </a:pPr>
                      <a:r>
                        <a:rPr lang="ja-JP" sz="1100" kern="0" dirty="0">
                          <a:effectLst/>
                        </a:rPr>
                        <a:t>館</a:t>
                      </a:r>
                      <a:r>
                        <a:rPr lang="en-US" sz="1100" kern="0" dirty="0">
                          <a:effectLst/>
                        </a:rPr>
                        <a:t>ID</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1"/>
                  </a:ext>
                </a:extLst>
              </a:tr>
              <a:tr h="174429">
                <a:tc>
                  <a:txBody>
                    <a:bodyPr/>
                    <a:lstStyle/>
                    <a:p>
                      <a:r>
                        <a:rPr kumimoji="1" lang="en-US" altLang="ja-JP" sz="1100" dirty="0" smtClean="0"/>
                        <a:t>2</a:t>
                      </a:r>
                      <a:endParaRPr kumimoji="1" lang="en-US" altLang="ja-JP" sz="1100" dirty="0" smtClean="0">
                        <a:latin typeface="+mn-ea"/>
                        <a:ea typeface="+mn-ea"/>
                      </a:endParaRPr>
                    </a:p>
                  </a:txBody>
                  <a:tcPr/>
                </a:tc>
                <a:tc>
                  <a:txBody>
                    <a:bodyPr/>
                    <a:lstStyle/>
                    <a:p>
                      <a:pPr indent="144145" algn="l">
                        <a:spcBef>
                          <a:spcPts val="600"/>
                        </a:spcBef>
                        <a:spcAft>
                          <a:spcPts val="0"/>
                        </a:spcAft>
                      </a:pPr>
                      <a:r>
                        <a:rPr lang="ja-JP" sz="1100" kern="0" dirty="0">
                          <a:effectLst/>
                        </a:rPr>
                        <a:t>店舗</a:t>
                      </a:r>
                      <a:r>
                        <a:rPr lang="en-US" sz="1100" kern="0" dirty="0">
                          <a:effectLst/>
                        </a:rPr>
                        <a:t>ID</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2"/>
                  </a:ext>
                </a:extLst>
              </a:tr>
              <a:tr h="174429">
                <a:tc>
                  <a:txBody>
                    <a:bodyPr/>
                    <a:lstStyle/>
                    <a:p>
                      <a:r>
                        <a:rPr kumimoji="1" lang="en-US" altLang="ja-JP" sz="1100" dirty="0" smtClean="0"/>
                        <a:t>3</a:t>
                      </a:r>
                      <a:endParaRPr kumimoji="1" lang="ja-JP" altLang="en-US" sz="1100" dirty="0">
                        <a:latin typeface="+mn-ea"/>
                        <a:ea typeface="+mn-ea"/>
                      </a:endParaRPr>
                    </a:p>
                  </a:txBody>
                  <a:tcPr/>
                </a:tc>
                <a:tc>
                  <a:txBody>
                    <a:bodyPr/>
                    <a:lstStyle/>
                    <a:p>
                      <a:pPr indent="144145" algn="l">
                        <a:spcBef>
                          <a:spcPts val="600"/>
                        </a:spcBef>
                        <a:spcAft>
                          <a:spcPts val="0"/>
                        </a:spcAft>
                      </a:pPr>
                      <a:r>
                        <a:rPr lang="ja-JP" sz="1100" kern="0" dirty="0">
                          <a:effectLst/>
                        </a:rPr>
                        <a:t>キャンペーン</a:t>
                      </a:r>
                      <a:r>
                        <a:rPr lang="en-US" sz="1100" kern="0" dirty="0">
                          <a:effectLst/>
                        </a:rPr>
                        <a:t>ID</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3"/>
                  </a:ext>
                </a:extLst>
              </a:tr>
              <a:tr h="174429">
                <a:tc>
                  <a:txBody>
                    <a:bodyPr/>
                    <a:lstStyle/>
                    <a:p>
                      <a:r>
                        <a:rPr kumimoji="1" lang="en-US" altLang="ja-JP" sz="1100" dirty="0" smtClean="0"/>
                        <a:t>4</a:t>
                      </a:r>
                      <a:endParaRPr kumimoji="1" lang="ja-JP" altLang="en-US" sz="1100" dirty="0">
                        <a:latin typeface="+mn-ea"/>
                        <a:ea typeface="+mn-ea"/>
                      </a:endParaRPr>
                    </a:p>
                  </a:txBody>
                  <a:tcPr/>
                </a:tc>
                <a:tc>
                  <a:txBody>
                    <a:bodyPr/>
                    <a:lstStyle/>
                    <a:p>
                      <a:pPr indent="144145" algn="l">
                        <a:spcBef>
                          <a:spcPts val="600"/>
                        </a:spcBef>
                        <a:spcAft>
                          <a:spcPts val="0"/>
                        </a:spcAft>
                      </a:pPr>
                      <a:r>
                        <a:rPr lang="ja-JP" altLang="ja-JP" sz="1100" kern="0" dirty="0" smtClean="0">
                          <a:effectLst/>
                        </a:rPr>
                        <a:t>キャンペーン名称（日本語）</a:t>
                      </a:r>
                      <a:endParaRPr lang="ja-JP" alt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4"/>
                  </a:ext>
                </a:extLst>
              </a:tr>
              <a:tr h="174429">
                <a:tc>
                  <a:txBody>
                    <a:bodyPr/>
                    <a:lstStyle/>
                    <a:p>
                      <a:r>
                        <a:rPr kumimoji="1" lang="en-US" altLang="ja-JP" sz="1100" dirty="0" smtClean="0"/>
                        <a:t>5</a:t>
                      </a:r>
                      <a:endParaRPr kumimoji="1" lang="ja-JP" altLang="en-US" sz="1100" dirty="0">
                        <a:latin typeface="+mn-ea"/>
                        <a:ea typeface="+mn-ea"/>
                      </a:endParaRPr>
                    </a:p>
                  </a:txBody>
                  <a:tcPr/>
                </a:tc>
                <a:tc>
                  <a:txBody>
                    <a:bodyPr/>
                    <a:lstStyle/>
                    <a:p>
                      <a:pPr indent="144145" algn="l">
                        <a:spcBef>
                          <a:spcPts val="600"/>
                        </a:spcBef>
                        <a:spcAft>
                          <a:spcPts val="0"/>
                        </a:spcAft>
                      </a:pPr>
                      <a:r>
                        <a:rPr kumimoji="1" lang="ja-JP" altLang="ja-JP" sz="1100" kern="1200" dirty="0" smtClean="0">
                          <a:effectLst/>
                        </a:rPr>
                        <a:t>在庫</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5"/>
                  </a:ext>
                </a:extLst>
              </a:tr>
              <a:tr h="174429">
                <a:tc>
                  <a:txBody>
                    <a:bodyPr/>
                    <a:lstStyle/>
                    <a:p>
                      <a:r>
                        <a:rPr kumimoji="1" lang="en-US" altLang="ja-JP" sz="1100" dirty="0" smtClean="0"/>
                        <a:t>6</a:t>
                      </a:r>
                      <a:endParaRPr kumimoji="1" lang="ja-JP" altLang="en-US" sz="1100" dirty="0">
                        <a:latin typeface="+mn-ea"/>
                        <a:ea typeface="+mn-ea"/>
                      </a:endParaRPr>
                    </a:p>
                  </a:txBody>
                  <a:tcPr/>
                </a:tc>
                <a:tc>
                  <a:txBody>
                    <a:bodyPr/>
                    <a:lstStyle/>
                    <a:p>
                      <a:pPr indent="144145" algn="l">
                        <a:spcBef>
                          <a:spcPts val="600"/>
                        </a:spcBef>
                        <a:spcAft>
                          <a:spcPts val="0"/>
                        </a:spcAft>
                      </a:pPr>
                      <a:r>
                        <a:rPr lang="ja-JP" sz="1100" kern="0" dirty="0">
                          <a:effectLst/>
                        </a:rPr>
                        <a:t>期間（開始）</a:t>
                      </a:r>
                      <a:r>
                        <a:rPr lang="en-US" sz="1100" kern="0" dirty="0">
                          <a:effectLst/>
                        </a:rPr>
                        <a:t> </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6"/>
                  </a:ext>
                </a:extLst>
              </a:tr>
              <a:tr h="174429">
                <a:tc>
                  <a:txBody>
                    <a:bodyPr/>
                    <a:lstStyle/>
                    <a:p>
                      <a:r>
                        <a:rPr kumimoji="1" lang="en-US" altLang="ja-JP" sz="1100" dirty="0" smtClean="0"/>
                        <a:t>7</a:t>
                      </a:r>
                      <a:endParaRPr kumimoji="1" lang="ja-JP" altLang="en-US" sz="1100" dirty="0">
                        <a:latin typeface="+mn-ea"/>
                        <a:ea typeface="+mn-ea"/>
                      </a:endParaRPr>
                    </a:p>
                  </a:txBody>
                  <a:tcPr/>
                </a:tc>
                <a:tc>
                  <a:txBody>
                    <a:bodyPr/>
                    <a:lstStyle/>
                    <a:p>
                      <a:pPr indent="144145" algn="l">
                        <a:spcBef>
                          <a:spcPts val="600"/>
                        </a:spcBef>
                        <a:spcAft>
                          <a:spcPts val="0"/>
                        </a:spcAft>
                      </a:pPr>
                      <a:r>
                        <a:rPr lang="ja-JP" sz="1100" kern="0" dirty="0">
                          <a:effectLst/>
                        </a:rPr>
                        <a:t>期間（終了）</a:t>
                      </a:r>
                      <a:r>
                        <a:rPr lang="en-US" sz="1100" kern="0" dirty="0">
                          <a:effectLst/>
                        </a:rPr>
                        <a:t> </a:t>
                      </a:r>
                      <a:endParaRPr lang="ja-JP" sz="11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0007"/>
                  </a:ext>
                </a:extLst>
              </a:tr>
              <a:tr h="174429">
                <a:tc>
                  <a:txBody>
                    <a:bodyPr/>
                    <a:lstStyle/>
                    <a:p>
                      <a:r>
                        <a:rPr kumimoji="1" lang="en-US" altLang="ja-JP" sz="1100" dirty="0" smtClean="0"/>
                        <a:t>8</a:t>
                      </a:r>
                      <a:endParaRPr kumimoji="1" lang="ja-JP" altLang="en-US" sz="1100" dirty="0">
                        <a:latin typeface="+mn-ea"/>
                        <a:ea typeface="+mn-ea"/>
                      </a:endParaRPr>
                    </a:p>
                  </a:txBody>
                  <a:tcPr/>
                </a:tc>
                <a:tc>
                  <a:txBody>
                    <a:bodyPr/>
                    <a:lstStyle/>
                    <a:p>
                      <a:r>
                        <a:rPr kumimoji="1" lang="ja-JP" altLang="en-US" sz="1100" kern="1200" dirty="0" smtClean="0">
                          <a:effectLst/>
                        </a:rPr>
                        <a:t>　</a:t>
                      </a:r>
                      <a:r>
                        <a:rPr kumimoji="1" lang="ja-JP" altLang="ja-JP" sz="1100" kern="1200" dirty="0" smtClean="0">
                          <a:effectLst/>
                        </a:rPr>
                        <a:t>回数制限</a:t>
                      </a:r>
                      <a:endParaRPr kumimoji="1" lang="ja-JP" altLang="en-US" sz="1100" dirty="0">
                        <a:latin typeface="+mn-ea"/>
                        <a:ea typeface="+mn-ea"/>
                      </a:endParaRPr>
                    </a:p>
                  </a:txBody>
                  <a:tcPr/>
                </a:tc>
                <a:extLst>
                  <a:ext uri="{0D108BD9-81ED-4DB2-BD59-A6C34878D82A}">
                    <a16:rowId xmlns:a16="http://schemas.microsoft.com/office/drawing/2014/main" val="10008"/>
                  </a:ext>
                </a:extLst>
              </a:tr>
              <a:tr h="174429">
                <a:tc>
                  <a:txBody>
                    <a:bodyPr/>
                    <a:lstStyle/>
                    <a:p>
                      <a:r>
                        <a:rPr kumimoji="1" lang="en-US" altLang="ja-JP" sz="1100" dirty="0" smtClean="0"/>
                        <a:t>9</a:t>
                      </a:r>
                      <a:endParaRPr kumimoji="1" lang="ja-JP" altLang="en-US" sz="1100" dirty="0">
                        <a:latin typeface="+mn-ea"/>
                        <a:ea typeface="+mn-ea"/>
                      </a:endParaRPr>
                    </a:p>
                  </a:txBody>
                  <a:tcPr/>
                </a:tc>
                <a:tc>
                  <a:txBody>
                    <a:bodyPr/>
                    <a:lstStyle/>
                    <a:p>
                      <a:r>
                        <a:rPr kumimoji="1" lang="ja-JP" altLang="en-US" sz="1100" kern="1200" dirty="0" smtClean="0">
                          <a:effectLst/>
                        </a:rPr>
                        <a:t>　</a:t>
                      </a:r>
                      <a:r>
                        <a:rPr kumimoji="1" lang="ja-JP" altLang="ja-JP" sz="1100" kern="1200" dirty="0" smtClean="0">
                          <a:effectLst/>
                        </a:rPr>
                        <a:t>抽選（％）</a:t>
                      </a:r>
                      <a:endParaRPr kumimoji="1" lang="ja-JP" altLang="en-US" sz="1100" dirty="0">
                        <a:latin typeface="+mn-ea"/>
                        <a:ea typeface="+mn-ea"/>
                      </a:endParaRPr>
                    </a:p>
                  </a:txBody>
                  <a:tcPr/>
                </a:tc>
                <a:extLst>
                  <a:ext uri="{0D108BD9-81ED-4DB2-BD59-A6C34878D82A}">
                    <a16:rowId xmlns:a16="http://schemas.microsoft.com/office/drawing/2014/main" val="10009"/>
                  </a:ext>
                </a:extLst>
              </a:tr>
              <a:tr h="174429">
                <a:tc>
                  <a:txBody>
                    <a:bodyPr/>
                    <a:lstStyle/>
                    <a:p>
                      <a:r>
                        <a:rPr kumimoji="1" lang="en-US" altLang="ja-JP" sz="1100" dirty="0" smtClean="0"/>
                        <a:t>10</a:t>
                      </a:r>
                      <a:endParaRPr kumimoji="1" lang="ja-JP" altLang="en-US" sz="1100" dirty="0">
                        <a:latin typeface="+mn-ea"/>
                        <a:ea typeface="+mn-ea"/>
                      </a:endParaRPr>
                    </a:p>
                  </a:txBody>
                  <a:tcPr/>
                </a:tc>
                <a:tc>
                  <a:txBody>
                    <a:bodyPr/>
                    <a:lstStyle/>
                    <a:p>
                      <a:r>
                        <a:rPr kumimoji="1" lang="ja-JP" altLang="en-US" sz="1100" kern="1200" dirty="0" smtClean="0">
                          <a:effectLst/>
                        </a:rPr>
                        <a:t>　</a:t>
                      </a:r>
                      <a:r>
                        <a:rPr kumimoji="1" lang="ja-JP" altLang="ja-JP" sz="1100" kern="1200" dirty="0" smtClean="0">
                          <a:effectLst/>
                        </a:rPr>
                        <a:t>抽選（人数）</a:t>
                      </a:r>
                      <a:r>
                        <a:rPr kumimoji="1" lang="ja-JP" altLang="en-US" sz="1100" kern="1200" dirty="0" smtClean="0">
                          <a:effectLst/>
                        </a:rPr>
                        <a:t>　・・・</a:t>
                      </a:r>
                      <a:endParaRPr kumimoji="1" lang="ja-JP" altLang="en-US" sz="1100" dirty="0">
                        <a:latin typeface="+mn-ea"/>
                        <a:ea typeface="+mn-ea"/>
                      </a:endParaRPr>
                    </a:p>
                  </a:txBody>
                  <a:tcPr/>
                </a:tc>
                <a:extLst>
                  <a:ext uri="{0D108BD9-81ED-4DB2-BD59-A6C34878D82A}">
                    <a16:rowId xmlns:a16="http://schemas.microsoft.com/office/drawing/2014/main" val="10010"/>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1061003199"/>
              </p:ext>
            </p:extLst>
          </p:nvPr>
        </p:nvGraphicFramePr>
        <p:xfrm>
          <a:off x="7418002" y="3257940"/>
          <a:ext cx="2370534" cy="3058510"/>
        </p:xfrm>
        <a:graphic>
          <a:graphicData uri="http://schemas.openxmlformats.org/drawingml/2006/table">
            <a:tbl>
              <a:tblPr firstRow="1" bandRow="1">
                <a:tableStyleId>{21E4AEA4-8DFA-4A89-87EB-49C32662AFE0}</a:tableStyleId>
              </a:tblPr>
              <a:tblGrid>
                <a:gridCol w="42631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315310">
                <a:tc>
                  <a:txBody>
                    <a:bodyPr/>
                    <a:lstStyle/>
                    <a:p>
                      <a:pPr algn="ctr"/>
                      <a:endParaRPr kumimoji="1" lang="ja-JP" altLang="en-US" sz="1200" dirty="0">
                        <a:latin typeface="+mn-ea"/>
                        <a:ea typeface="+mn-ea"/>
                      </a:endParaRPr>
                    </a:p>
                  </a:txBody>
                  <a:tcPr/>
                </a:tc>
                <a:tc>
                  <a:txBody>
                    <a:bodyPr/>
                    <a:lstStyle/>
                    <a:p>
                      <a:pPr algn="ctr"/>
                      <a:r>
                        <a:rPr kumimoji="1" lang="ja-JP" altLang="en-US" sz="1200" dirty="0" smtClean="0"/>
                        <a:t>項目</a:t>
                      </a:r>
                      <a:endParaRPr kumimoji="1" lang="ja-JP" altLang="en-US" sz="1200" dirty="0">
                        <a:latin typeface="+mn-ea"/>
                        <a:ea typeface="+mn-ea"/>
                      </a:endParaRPr>
                    </a:p>
                  </a:txBody>
                  <a:tcPr/>
                </a:tc>
                <a:extLst>
                  <a:ext uri="{0D108BD9-81ED-4DB2-BD59-A6C34878D82A}">
                    <a16:rowId xmlns:a16="http://schemas.microsoft.com/office/drawing/2014/main" val="10000"/>
                  </a:ext>
                </a:extLst>
              </a:tr>
              <a:tr h="174429">
                <a:tc>
                  <a:txBody>
                    <a:bodyPr/>
                    <a:lstStyle/>
                    <a:p>
                      <a:r>
                        <a:rPr kumimoji="1" lang="en-US" altLang="ja-JP" sz="1200" dirty="0" smtClean="0"/>
                        <a:t>1</a:t>
                      </a:r>
                      <a:endParaRPr kumimoji="1" lang="ja-JP" altLang="en-US" sz="1200" dirty="0">
                        <a:latin typeface="+mn-ea"/>
                        <a:ea typeface="+mn-ea"/>
                      </a:endParaRPr>
                    </a:p>
                  </a:txBody>
                  <a:tcPr/>
                </a:tc>
                <a:tc>
                  <a:txBody>
                    <a:bodyPr/>
                    <a:lstStyle/>
                    <a:p>
                      <a:pPr indent="144145" algn="l">
                        <a:spcBef>
                          <a:spcPts val="600"/>
                        </a:spcBef>
                        <a:spcAft>
                          <a:spcPts val="0"/>
                        </a:spcAft>
                      </a:pPr>
                      <a:r>
                        <a:rPr lang="ja-JP" altLang="ja-JP" sz="1200" kern="0" dirty="0" smtClean="0">
                          <a:effectLst/>
                        </a:rPr>
                        <a:t>館名</a:t>
                      </a:r>
                      <a:endParaRPr lang="ja-JP" alt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1"/>
                  </a:ext>
                </a:extLst>
              </a:tr>
              <a:tr h="174429">
                <a:tc>
                  <a:txBody>
                    <a:bodyPr/>
                    <a:lstStyle/>
                    <a:p>
                      <a:r>
                        <a:rPr kumimoji="1" lang="en-US" altLang="ja-JP" sz="1200" dirty="0" smtClean="0"/>
                        <a:t>2</a:t>
                      </a:r>
                      <a:endParaRPr kumimoji="1" lang="ja-JP" altLang="en-US" sz="1200" dirty="0">
                        <a:latin typeface="+mn-ea"/>
                        <a:ea typeface="+mn-ea"/>
                      </a:endParaRPr>
                    </a:p>
                  </a:txBody>
                  <a:tcPr/>
                </a:tc>
                <a:tc>
                  <a:txBody>
                    <a:bodyPr/>
                    <a:lstStyle/>
                    <a:p>
                      <a:pPr indent="144145" algn="l">
                        <a:spcBef>
                          <a:spcPts val="600"/>
                        </a:spcBef>
                        <a:spcAft>
                          <a:spcPts val="0"/>
                        </a:spcAft>
                      </a:pPr>
                      <a:r>
                        <a:rPr lang="ja-JP" altLang="ja-JP" sz="1200" kern="0" dirty="0" smtClean="0">
                          <a:effectLst/>
                        </a:rPr>
                        <a:t>店舗名</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2"/>
                  </a:ext>
                </a:extLst>
              </a:tr>
              <a:tr h="174429">
                <a:tc>
                  <a:txBody>
                    <a:bodyPr/>
                    <a:lstStyle/>
                    <a:p>
                      <a:r>
                        <a:rPr kumimoji="1" lang="en-US" altLang="ja-JP" sz="1200" dirty="0" smtClean="0"/>
                        <a:t>3</a:t>
                      </a:r>
                      <a:endParaRPr kumimoji="1" lang="ja-JP" altLang="en-US" sz="1200" dirty="0">
                        <a:latin typeface="+mn-ea"/>
                        <a:ea typeface="+mn-ea"/>
                      </a:endParaRPr>
                    </a:p>
                  </a:txBody>
                  <a:tcPr/>
                </a:tc>
                <a:tc>
                  <a:txBody>
                    <a:bodyPr/>
                    <a:lstStyle/>
                    <a:p>
                      <a:pPr indent="144145" algn="l">
                        <a:spcBef>
                          <a:spcPts val="600"/>
                        </a:spcBef>
                        <a:spcAft>
                          <a:spcPts val="0"/>
                        </a:spcAft>
                      </a:pPr>
                      <a:r>
                        <a:rPr kumimoji="1" lang="ja-JP" altLang="ja-JP" sz="1200" kern="1200" dirty="0" smtClean="0">
                          <a:effectLst/>
                        </a:rPr>
                        <a:t>端末機識別番号</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3"/>
                  </a:ext>
                </a:extLst>
              </a:tr>
              <a:tr h="174429">
                <a:tc>
                  <a:txBody>
                    <a:bodyPr/>
                    <a:lstStyle/>
                    <a:p>
                      <a:r>
                        <a:rPr kumimoji="1" lang="en-US" altLang="ja-JP" sz="1200" dirty="0" smtClean="0"/>
                        <a:t>4</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館名</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4"/>
                  </a:ext>
                </a:extLst>
              </a:tr>
              <a:tr h="174429">
                <a:tc>
                  <a:txBody>
                    <a:bodyPr/>
                    <a:lstStyle/>
                    <a:p>
                      <a:r>
                        <a:rPr kumimoji="1" lang="en-US" altLang="ja-JP" sz="1200" dirty="0" smtClean="0"/>
                        <a:t>5</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キャンペーン</a:t>
                      </a:r>
                      <a:r>
                        <a:rPr lang="en-US" sz="1200" kern="0" dirty="0">
                          <a:effectLst/>
                        </a:rPr>
                        <a:t>ID</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5"/>
                  </a:ext>
                </a:extLst>
              </a:tr>
              <a:tr h="174429">
                <a:tc>
                  <a:txBody>
                    <a:bodyPr/>
                    <a:lstStyle/>
                    <a:p>
                      <a:r>
                        <a:rPr kumimoji="1" lang="en-US" altLang="ja-JP" sz="1200" dirty="0" smtClean="0"/>
                        <a:t>6</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取引年月日</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6"/>
                  </a:ext>
                </a:extLst>
              </a:tr>
              <a:tr h="174429">
                <a:tc>
                  <a:txBody>
                    <a:bodyPr/>
                    <a:lstStyle/>
                    <a:p>
                      <a:r>
                        <a:rPr kumimoji="1" lang="en-US" altLang="ja-JP" sz="1200" dirty="0" smtClean="0"/>
                        <a:t>7</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取引時刻</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7"/>
                  </a:ext>
                </a:extLst>
              </a:tr>
              <a:tr h="174429">
                <a:tc>
                  <a:txBody>
                    <a:bodyPr/>
                    <a:lstStyle/>
                    <a:p>
                      <a:r>
                        <a:rPr kumimoji="1" lang="en-US" altLang="ja-JP" sz="1200" dirty="0" smtClean="0"/>
                        <a:t>8</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取引金額</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8"/>
                  </a:ext>
                </a:extLst>
              </a:tr>
              <a:tr h="174429">
                <a:tc>
                  <a:txBody>
                    <a:bodyPr/>
                    <a:lstStyle/>
                    <a:p>
                      <a:r>
                        <a:rPr kumimoji="1" lang="en-US" altLang="ja-JP" sz="1200" dirty="0" smtClean="0"/>
                        <a:t>9</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優待後金額</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09"/>
                  </a:ext>
                </a:extLst>
              </a:tr>
              <a:tr h="174429">
                <a:tc>
                  <a:txBody>
                    <a:bodyPr/>
                    <a:lstStyle/>
                    <a:p>
                      <a:r>
                        <a:rPr kumimoji="1" lang="en-US" altLang="ja-JP" sz="1200" dirty="0" smtClean="0"/>
                        <a:t>10</a:t>
                      </a:r>
                      <a:endParaRPr kumimoji="1" lang="ja-JP" altLang="en-US" sz="1200" dirty="0">
                        <a:latin typeface="+mn-ea"/>
                        <a:ea typeface="+mn-ea"/>
                      </a:endParaRPr>
                    </a:p>
                  </a:txBody>
                  <a:tcPr/>
                </a:tc>
                <a:tc>
                  <a:txBody>
                    <a:bodyPr/>
                    <a:lstStyle/>
                    <a:p>
                      <a:pPr indent="144145" algn="l">
                        <a:spcBef>
                          <a:spcPts val="600"/>
                        </a:spcBef>
                        <a:spcAft>
                          <a:spcPts val="0"/>
                        </a:spcAft>
                      </a:pPr>
                      <a:r>
                        <a:rPr lang="ja-JP" sz="1200" kern="0" dirty="0">
                          <a:effectLst/>
                        </a:rPr>
                        <a:t>優待</a:t>
                      </a:r>
                      <a:r>
                        <a:rPr lang="ja-JP" sz="1200" kern="0" dirty="0" smtClean="0">
                          <a:effectLst/>
                        </a:rPr>
                        <a:t>金額</a:t>
                      </a:r>
                      <a:r>
                        <a:rPr lang="ja-JP" altLang="en-US" sz="1200" kern="0" dirty="0" smtClean="0">
                          <a:effectLst/>
                        </a:rPr>
                        <a:t>　・・・</a:t>
                      </a:r>
                      <a:endParaRPr lang="ja-JP" sz="1200" kern="100" dirty="0">
                        <a:effectLst/>
                        <a:latin typeface="+mj-ea"/>
                        <a:ea typeface="+mj-ea"/>
                        <a:cs typeface="Times New Roman" panose="02020603050405020304" pitchFamily="18" charset="0"/>
                      </a:endParaRPr>
                    </a:p>
                  </a:txBody>
                  <a:tcPr marL="62865" marR="62865"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1907693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機能要件（決済端末）：クーポン機能</a:t>
            </a:r>
            <a:r>
              <a:rPr lang="ja-JP" altLang="en-US" dirty="0" smtClean="0">
                <a:latin typeface="+mn-ea"/>
              </a:rPr>
              <a:t>（</a:t>
            </a:r>
            <a:r>
              <a:rPr lang="en-US" altLang="ja-JP" dirty="0" smtClean="0">
                <a:latin typeface="+mn-ea"/>
              </a:rPr>
              <a:t>4/4</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ja-JP" altLang="en-US" dirty="0">
                <a:latin typeface="+mn-ea"/>
                <a:ea typeface="+mn-ea"/>
              </a:rPr>
              <a:t>クーポンアプリの特徴と前提</a:t>
            </a:r>
            <a:r>
              <a:rPr lang="ja-JP" altLang="en-US" dirty="0" smtClean="0">
                <a:latin typeface="+mn-ea"/>
                <a:ea typeface="+mn-ea"/>
              </a:rPr>
              <a:t>は以下のとおりです</a:t>
            </a:r>
            <a:r>
              <a:rPr lang="ja-JP" altLang="en-US" dirty="0">
                <a:latin typeface="+mn-ea"/>
                <a:ea typeface="+mn-ea"/>
              </a:rPr>
              <a:t>。</a:t>
            </a:r>
          </a:p>
        </p:txBody>
      </p:sp>
      <p:sp>
        <p:nvSpPr>
          <p:cNvPr id="6" name="テキスト ボックス 5"/>
          <p:cNvSpPr txBox="1"/>
          <p:nvPr/>
        </p:nvSpPr>
        <p:spPr>
          <a:xfrm>
            <a:off x="247555" y="1378884"/>
            <a:ext cx="1522014" cy="400110"/>
          </a:xfrm>
          <a:prstGeom prst="rect">
            <a:avLst/>
          </a:prstGeom>
          <a:solidFill>
            <a:schemeClr val="accent1">
              <a:lumMod val="75000"/>
            </a:schemeClr>
          </a:solidFill>
        </p:spPr>
        <p:txBody>
          <a:bodyPr wrap="square" rtlCol="0" anchor="ctr">
            <a:spAutoFit/>
          </a:bodyPr>
          <a:lstStyle/>
          <a:p>
            <a:pPr algn="ctr"/>
            <a:r>
              <a:rPr lang="ja-JP" altLang="en-US" sz="2000" dirty="0">
                <a:solidFill>
                  <a:schemeClr val="bg1"/>
                </a:solidFill>
                <a:latin typeface="+mn-ea"/>
              </a:rPr>
              <a:t>特徴</a:t>
            </a:r>
            <a:endParaRPr kumimoji="1" lang="en-US" altLang="ja-JP" sz="2000" dirty="0" smtClean="0">
              <a:solidFill>
                <a:schemeClr val="bg1"/>
              </a:solidFill>
              <a:latin typeface="+mn-ea"/>
            </a:endParaRPr>
          </a:p>
        </p:txBody>
      </p:sp>
      <p:sp>
        <p:nvSpPr>
          <p:cNvPr id="7" name="正方形/長方形 6"/>
          <p:cNvSpPr/>
          <p:nvPr/>
        </p:nvSpPr>
        <p:spPr>
          <a:xfrm>
            <a:off x="139903" y="1819026"/>
            <a:ext cx="9623250" cy="1200329"/>
          </a:xfrm>
          <a:prstGeom prst="rect">
            <a:avLst/>
          </a:prstGeom>
        </p:spPr>
        <p:txBody>
          <a:bodyPr wrap="square">
            <a:spAutoFit/>
          </a:bodyPr>
          <a:lstStyle/>
          <a:p>
            <a:r>
              <a:rPr lang="ja-JP" altLang="en-US" dirty="0" smtClean="0">
                <a:latin typeface="+mn-ea"/>
              </a:rPr>
              <a:t>　・クーポン券の利用回数、利用金額の上限設定が可能なため、予算に応じたキャンペーンが可能です。</a:t>
            </a:r>
            <a:endParaRPr lang="en-US" altLang="ja-JP" dirty="0" smtClean="0">
              <a:latin typeface="+mn-ea"/>
            </a:endParaRPr>
          </a:p>
          <a:p>
            <a:r>
              <a:rPr lang="ja-JP" altLang="en-US" dirty="0">
                <a:latin typeface="+mn-ea"/>
              </a:rPr>
              <a:t>　</a:t>
            </a:r>
            <a:r>
              <a:rPr lang="ja-JP" altLang="en-US" dirty="0" smtClean="0">
                <a:latin typeface="+mn-ea"/>
              </a:rPr>
              <a:t>・</a:t>
            </a:r>
            <a:r>
              <a:rPr lang="en-US" altLang="ja-JP" dirty="0" smtClean="0">
                <a:latin typeface="+mn-ea"/>
              </a:rPr>
              <a:t>QR</a:t>
            </a:r>
            <a:r>
              <a:rPr lang="ja-JP" altLang="en-US" dirty="0" smtClean="0">
                <a:latin typeface="+mn-ea"/>
              </a:rPr>
              <a:t>コードの利用が可能なため、紙だけではなくスマホアプリと連携し、コスト削減が可能です。</a:t>
            </a:r>
            <a:endParaRPr lang="en-US" altLang="ja-JP" dirty="0" smtClean="0">
              <a:latin typeface="+mn-ea"/>
            </a:endParaRPr>
          </a:p>
          <a:p>
            <a:r>
              <a:rPr lang="ja-JP" altLang="en-US" dirty="0" smtClean="0">
                <a:latin typeface="+mn-ea"/>
              </a:rPr>
              <a:t>　・決済端末に相乗りするため、専用処理端末が不要となり、設備コストの削減が可能です。</a:t>
            </a:r>
            <a:endParaRPr lang="en-US" altLang="ja-JP" dirty="0">
              <a:latin typeface="+mn-ea"/>
            </a:endParaRPr>
          </a:p>
          <a:p>
            <a:r>
              <a:rPr lang="ja-JP" altLang="en-US" dirty="0">
                <a:latin typeface="+mn-ea"/>
              </a:rPr>
              <a:t>　</a:t>
            </a:r>
            <a:r>
              <a:rPr lang="ja-JP" altLang="en-US" dirty="0" smtClean="0">
                <a:latin typeface="+mn-ea"/>
              </a:rPr>
              <a:t>・決済取引と同じ操作感で、販売員の使い易く、覚え易いため、トレーニングやフォローが簡便になります。</a:t>
            </a:r>
            <a:endParaRPr lang="en-US" altLang="ja-JP" dirty="0">
              <a:latin typeface="+mn-ea"/>
            </a:endParaRPr>
          </a:p>
        </p:txBody>
      </p:sp>
      <p:sp>
        <p:nvSpPr>
          <p:cNvPr id="8" name="テキスト ボックス 7"/>
          <p:cNvSpPr txBox="1"/>
          <p:nvPr/>
        </p:nvSpPr>
        <p:spPr>
          <a:xfrm>
            <a:off x="214841" y="3673541"/>
            <a:ext cx="1522014" cy="400110"/>
          </a:xfrm>
          <a:prstGeom prst="rect">
            <a:avLst/>
          </a:prstGeom>
          <a:solidFill>
            <a:schemeClr val="accent1">
              <a:lumMod val="75000"/>
            </a:schemeClr>
          </a:solidFill>
        </p:spPr>
        <p:txBody>
          <a:bodyPr wrap="square" rtlCol="0" anchor="ctr">
            <a:spAutoFit/>
          </a:bodyPr>
          <a:lstStyle/>
          <a:p>
            <a:pPr algn="ctr"/>
            <a:r>
              <a:rPr lang="ja-JP" altLang="en-US" sz="2000" dirty="0">
                <a:solidFill>
                  <a:schemeClr val="bg1"/>
                </a:solidFill>
                <a:latin typeface="+mn-ea"/>
              </a:rPr>
              <a:t>前提</a:t>
            </a:r>
            <a:endParaRPr kumimoji="1" lang="en-US" altLang="ja-JP" sz="2000" dirty="0" smtClean="0">
              <a:solidFill>
                <a:schemeClr val="bg1"/>
              </a:solidFill>
              <a:latin typeface="+mn-ea"/>
            </a:endParaRPr>
          </a:p>
        </p:txBody>
      </p:sp>
      <p:sp>
        <p:nvSpPr>
          <p:cNvPr id="9" name="正方形/長方形 8"/>
          <p:cNvSpPr/>
          <p:nvPr/>
        </p:nvSpPr>
        <p:spPr>
          <a:xfrm>
            <a:off x="298037" y="4113683"/>
            <a:ext cx="9316491" cy="1754326"/>
          </a:xfrm>
          <a:prstGeom prst="rect">
            <a:avLst/>
          </a:prstGeom>
        </p:spPr>
        <p:txBody>
          <a:bodyPr wrap="square">
            <a:spAutoFit/>
          </a:bodyPr>
          <a:lstStyle/>
          <a:p>
            <a:r>
              <a:rPr lang="ja-JP" altLang="en-US" dirty="0">
                <a:latin typeface="+mn-ea"/>
              </a:rPr>
              <a:t>　</a:t>
            </a:r>
            <a:r>
              <a:rPr lang="ja-JP" altLang="en-US" dirty="0" smtClean="0">
                <a:latin typeface="+mn-ea"/>
              </a:rPr>
              <a:t>・</a:t>
            </a:r>
            <a:r>
              <a:rPr lang="en-US" altLang="ja-JP" dirty="0">
                <a:latin typeface="+mn-ea"/>
              </a:rPr>
              <a:t> </a:t>
            </a:r>
            <a:r>
              <a:rPr lang="ja-JP" altLang="en-US" dirty="0" smtClean="0">
                <a:latin typeface="+mn-ea"/>
              </a:rPr>
              <a:t>クーポン管理画面（</a:t>
            </a:r>
            <a:r>
              <a:rPr lang="en-US" altLang="ja-JP" dirty="0" smtClean="0">
                <a:latin typeface="+mn-ea"/>
              </a:rPr>
              <a:t>CAFIS </a:t>
            </a:r>
            <a:r>
              <a:rPr lang="en-US" altLang="ja-JP" dirty="0" err="1" smtClean="0">
                <a:latin typeface="+mn-ea"/>
              </a:rPr>
              <a:t>Traveler_Web</a:t>
            </a:r>
            <a:r>
              <a:rPr lang="ja-JP" altLang="en-US" dirty="0" smtClean="0">
                <a:latin typeface="+mn-ea"/>
              </a:rPr>
              <a:t>）との連携が必要です。</a:t>
            </a:r>
            <a:endParaRPr lang="en-US" altLang="ja-JP" dirty="0" smtClean="0">
              <a:latin typeface="+mn-ea"/>
            </a:endParaRPr>
          </a:p>
          <a:p>
            <a:r>
              <a:rPr lang="ja-JP" altLang="en-US" dirty="0">
                <a:latin typeface="+mn-ea"/>
              </a:rPr>
              <a:t>　</a:t>
            </a:r>
            <a:r>
              <a:rPr lang="ja-JP" altLang="en-US" dirty="0" smtClean="0">
                <a:latin typeface="+mn-ea"/>
              </a:rPr>
              <a:t>・ クーポン</a:t>
            </a:r>
            <a:r>
              <a:rPr lang="ja-JP" altLang="en-US" dirty="0">
                <a:latin typeface="+mn-ea"/>
              </a:rPr>
              <a:t>管理画面（</a:t>
            </a:r>
            <a:r>
              <a:rPr lang="en-US" altLang="ja-JP" dirty="0">
                <a:latin typeface="+mn-ea"/>
              </a:rPr>
              <a:t>CAFIS </a:t>
            </a:r>
            <a:r>
              <a:rPr lang="en-US" altLang="ja-JP" dirty="0" err="1">
                <a:latin typeface="+mn-ea"/>
              </a:rPr>
              <a:t>Traveler_Web</a:t>
            </a:r>
            <a:r>
              <a:rPr lang="ja-JP" altLang="en-US" dirty="0">
                <a:latin typeface="+mn-ea"/>
              </a:rPr>
              <a:t>）の利用にあたり、以下が推奨スペックとなります。</a:t>
            </a:r>
            <a:endParaRPr lang="en-US" altLang="ja-JP" dirty="0">
              <a:latin typeface="+mn-ea"/>
            </a:endParaRPr>
          </a:p>
          <a:p>
            <a:r>
              <a:rPr lang="ja-JP" altLang="en-US" dirty="0">
                <a:latin typeface="+mn-ea"/>
              </a:rPr>
              <a:t>　　対応</a:t>
            </a:r>
            <a:r>
              <a:rPr lang="en-US" altLang="ja-JP" dirty="0" smtClean="0">
                <a:latin typeface="+mn-ea"/>
              </a:rPr>
              <a:t>OS</a:t>
            </a:r>
            <a:r>
              <a:rPr lang="ja-JP" altLang="en-US" dirty="0" smtClean="0">
                <a:latin typeface="+mn-ea"/>
              </a:rPr>
              <a:t>とブラウザ</a:t>
            </a:r>
            <a:r>
              <a:rPr lang="en-US" altLang="ja-JP" dirty="0" smtClean="0">
                <a:latin typeface="+mn-ea"/>
              </a:rPr>
              <a:t>:</a:t>
            </a:r>
            <a:endParaRPr lang="en-US" altLang="ja-JP" dirty="0">
              <a:latin typeface="+mn-ea"/>
            </a:endParaRPr>
          </a:p>
          <a:p>
            <a:r>
              <a:rPr lang="ja-JP" altLang="en-US" dirty="0" smtClean="0">
                <a:latin typeface="+mn-ea"/>
              </a:rPr>
              <a:t>　　</a:t>
            </a:r>
            <a:r>
              <a:rPr lang="en-US" altLang="ja-JP" dirty="0" smtClean="0">
                <a:latin typeface="+mn-ea"/>
              </a:rPr>
              <a:t>Windows </a:t>
            </a:r>
            <a:r>
              <a:rPr lang="en-US" altLang="ja-JP" dirty="0">
                <a:latin typeface="+mn-ea"/>
              </a:rPr>
              <a:t>7 </a:t>
            </a:r>
            <a:r>
              <a:rPr lang="ja-JP" altLang="en-US" dirty="0" smtClean="0">
                <a:latin typeface="+mn-ea"/>
              </a:rPr>
              <a:t>　</a:t>
            </a:r>
            <a:r>
              <a:rPr lang="en-US" altLang="ja-JP" dirty="0" smtClean="0">
                <a:latin typeface="+mn-ea"/>
              </a:rPr>
              <a:t>+ </a:t>
            </a:r>
            <a:r>
              <a:rPr lang="en-US" altLang="ja-JP" dirty="0" err="1">
                <a:latin typeface="+mn-ea"/>
              </a:rPr>
              <a:t>InternetExplorer</a:t>
            </a:r>
            <a:r>
              <a:rPr lang="en-US" altLang="ja-JP" dirty="0">
                <a:latin typeface="+mn-ea"/>
              </a:rPr>
              <a:t> 11</a:t>
            </a:r>
            <a:endParaRPr lang="ja-JP" altLang="ja-JP" dirty="0">
              <a:latin typeface="+mn-ea"/>
            </a:endParaRPr>
          </a:p>
          <a:p>
            <a:r>
              <a:rPr lang="ja-JP" altLang="en-US" dirty="0" smtClean="0">
                <a:latin typeface="+mn-ea"/>
              </a:rPr>
              <a:t>　　</a:t>
            </a:r>
            <a:r>
              <a:rPr lang="en-US" altLang="ja-JP" dirty="0" smtClean="0">
                <a:latin typeface="+mn-ea"/>
              </a:rPr>
              <a:t>Windows </a:t>
            </a:r>
            <a:r>
              <a:rPr lang="en-US" altLang="ja-JP" dirty="0">
                <a:latin typeface="+mn-ea"/>
              </a:rPr>
              <a:t>10 + </a:t>
            </a:r>
            <a:r>
              <a:rPr lang="en-US" altLang="ja-JP" dirty="0" err="1">
                <a:latin typeface="+mn-ea"/>
              </a:rPr>
              <a:t>InternetExplorer</a:t>
            </a:r>
            <a:r>
              <a:rPr lang="en-US" altLang="ja-JP" dirty="0">
                <a:latin typeface="+mn-ea"/>
              </a:rPr>
              <a:t> 11</a:t>
            </a:r>
            <a:endParaRPr lang="ja-JP" altLang="ja-JP" dirty="0">
              <a:latin typeface="+mn-ea"/>
            </a:endParaRPr>
          </a:p>
          <a:p>
            <a:r>
              <a:rPr lang="ja-JP" altLang="en-US" dirty="0" smtClean="0">
                <a:latin typeface="+mn-ea"/>
              </a:rPr>
              <a:t>　　</a:t>
            </a:r>
            <a:r>
              <a:rPr lang="en-US" altLang="ja-JP" dirty="0" smtClean="0">
                <a:latin typeface="+mn-ea"/>
              </a:rPr>
              <a:t>Windows </a:t>
            </a:r>
            <a:r>
              <a:rPr lang="en-US" altLang="ja-JP" dirty="0">
                <a:latin typeface="+mn-ea"/>
              </a:rPr>
              <a:t>10 + Microsoft Edge</a:t>
            </a:r>
          </a:p>
        </p:txBody>
      </p:sp>
    </p:spTree>
    <p:extLst>
      <p:ext uri="{BB962C8B-B14F-4D97-AF65-F5344CB8AC3E}">
        <p14:creationId xmlns:p14="http://schemas.microsoft.com/office/powerpoint/2010/main" val="285187392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smtClean="0">
                <a:latin typeface="+mn-ea"/>
                <a:ea typeface="+mn-ea"/>
              </a:rPr>
              <a:t>機能要件（決済端末）：駐車券機能（</a:t>
            </a:r>
            <a:r>
              <a:rPr lang="en-US" altLang="ja-JP" dirty="0" smtClean="0">
                <a:latin typeface="+mn-ea"/>
                <a:ea typeface="+mn-ea"/>
              </a:rPr>
              <a:t>1/3</a:t>
            </a:r>
            <a:r>
              <a:rPr lang="ja-JP" altLang="en-US" dirty="0" smtClean="0">
                <a:latin typeface="+mn-ea"/>
                <a:ea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端末に接続するバーコードリーダにて、施設で発行している駐車券のバーコードを読み取り</a:t>
            </a:r>
            <a:r>
              <a:rPr lang="ja-JP" altLang="en-US" dirty="0" smtClean="0">
                <a:latin typeface="+mn-ea"/>
                <a:ea typeface="+mn-ea"/>
              </a:rPr>
              <a:t>、決済</a:t>
            </a:r>
            <a:r>
              <a:rPr lang="ja-JP" altLang="en-US" dirty="0">
                <a:latin typeface="+mn-ea"/>
                <a:ea typeface="+mn-ea"/>
              </a:rPr>
              <a:t>金額を施設の駐車管制システムへ中継</a:t>
            </a:r>
            <a:r>
              <a:rPr lang="ja-JP" altLang="en-US" dirty="0" smtClean="0">
                <a:latin typeface="+mn-ea"/>
                <a:ea typeface="+mn-ea"/>
              </a:rPr>
              <a:t>します。</a:t>
            </a:r>
            <a:endParaRPr lang="en-US" altLang="ja-JP" dirty="0" smtClean="0">
              <a:latin typeface="+mn-ea"/>
              <a:ea typeface="+mn-ea"/>
            </a:endParaRPr>
          </a:p>
        </p:txBody>
      </p:sp>
      <p:sp>
        <p:nvSpPr>
          <p:cNvPr id="7" name="正方形/長方形 6"/>
          <p:cNvSpPr/>
          <p:nvPr/>
        </p:nvSpPr>
        <p:spPr>
          <a:xfrm>
            <a:off x="531802" y="1847077"/>
            <a:ext cx="5740392" cy="3497673"/>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b="1" u="sng" dirty="0" smtClean="0">
                <a:solidFill>
                  <a:schemeClr val="bg1"/>
                </a:solidFill>
                <a:latin typeface="+mn-ea"/>
                <a:cs typeface="Meiryo UI" pitchFamily="50" charset="-128"/>
              </a:rPr>
              <a:t>商業施設　等</a:t>
            </a:r>
            <a:endParaRPr lang="ja-JP" altLang="en-US" sz="1100" b="1" u="sng" dirty="0">
              <a:solidFill>
                <a:schemeClr val="bg1"/>
              </a:solidFill>
              <a:latin typeface="+mn-ea"/>
              <a:cs typeface="Meiryo UI" pitchFamily="50" charset="-128"/>
            </a:endParaRPr>
          </a:p>
        </p:txBody>
      </p:sp>
      <p:sp>
        <p:nvSpPr>
          <p:cNvPr id="8" name="正方形/長方形 7"/>
          <p:cNvSpPr/>
          <p:nvPr/>
        </p:nvSpPr>
        <p:spPr>
          <a:xfrm>
            <a:off x="7070691" y="1848347"/>
            <a:ext cx="1958055" cy="3496402"/>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b="1" u="sng" dirty="0" smtClean="0">
                <a:solidFill>
                  <a:schemeClr val="bg1"/>
                </a:solidFill>
                <a:latin typeface="+mn-ea"/>
                <a:cs typeface="Meiryo UI" pitchFamily="50" charset="-128"/>
              </a:rPr>
              <a:t>NTT</a:t>
            </a:r>
            <a:r>
              <a:rPr lang="ja-JP" altLang="en-US" sz="1200" b="1" u="sng" dirty="0" smtClean="0">
                <a:solidFill>
                  <a:schemeClr val="bg1"/>
                </a:solidFill>
                <a:latin typeface="+mn-ea"/>
                <a:cs typeface="Meiryo UI" pitchFamily="50" charset="-128"/>
              </a:rPr>
              <a:t>データ</a:t>
            </a:r>
            <a:endParaRPr lang="en-US" altLang="ja-JP" sz="1200" b="1" u="sng" dirty="0" smtClean="0">
              <a:solidFill>
                <a:schemeClr val="bg1"/>
              </a:solidFill>
              <a:latin typeface="+mn-ea"/>
              <a:cs typeface="Meiryo UI" pitchFamily="50" charset="-128"/>
            </a:endParaRPr>
          </a:p>
        </p:txBody>
      </p:sp>
      <p:sp>
        <p:nvSpPr>
          <p:cNvPr id="9" name="正方形/長方形 8"/>
          <p:cNvSpPr/>
          <p:nvPr/>
        </p:nvSpPr>
        <p:spPr>
          <a:xfrm>
            <a:off x="3681185" y="2141737"/>
            <a:ext cx="2031859" cy="130042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b="1" u="sng" dirty="0" smtClean="0">
                <a:solidFill>
                  <a:schemeClr val="tx1"/>
                </a:solidFill>
                <a:latin typeface="+mn-ea"/>
                <a:cs typeface="Meiryo UI" pitchFamily="50" charset="-128"/>
              </a:rPr>
              <a:t>店舗（テナント）</a:t>
            </a:r>
          </a:p>
        </p:txBody>
      </p:sp>
      <p:sp>
        <p:nvSpPr>
          <p:cNvPr id="10" name="テキスト ボックス 9"/>
          <p:cNvSpPr txBox="1"/>
          <p:nvPr/>
        </p:nvSpPr>
        <p:spPr>
          <a:xfrm>
            <a:off x="4522443" y="2850599"/>
            <a:ext cx="624605" cy="369332"/>
          </a:xfrm>
          <a:prstGeom prst="rect">
            <a:avLst/>
          </a:prstGeom>
          <a:noFill/>
        </p:spPr>
        <p:txBody>
          <a:bodyPr wrap="square" rtlCol="0">
            <a:spAutoFit/>
          </a:bodyPr>
          <a:lstStyle/>
          <a:p>
            <a:pPr algn="ctr"/>
            <a:r>
              <a:rPr kumimoji="1" lang="ja-JP" altLang="en-US" sz="900" u="sng" dirty="0" smtClean="0">
                <a:latin typeface="+mn-ea"/>
                <a:cs typeface="Meiryo UI" pitchFamily="50" charset="-128"/>
              </a:rPr>
              <a:t>バーコードリーダ</a:t>
            </a:r>
          </a:p>
        </p:txBody>
      </p:sp>
      <p:pic>
        <p:nvPicPr>
          <p:cNvPr id="11" name="Picture 4" descr="http://www.opto.co.jp/upload/products/135_1880246913.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87780" y="2371011"/>
            <a:ext cx="595400" cy="5496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035838" y="3005206"/>
            <a:ext cx="624605" cy="369332"/>
          </a:xfrm>
          <a:prstGeom prst="rect">
            <a:avLst/>
          </a:prstGeom>
          <a:noFill/>
        </p:spPr>
        <p:txBody>
          <a:bodyPr wrap="square" rtlCol="0">
            <a:spAutoFit/>
          </a:bodyPr>
          <a:lstStyle/>
          <a:p>
            <a:pPr algn="ctr"/>
            <a:r>
              <a:rPr kumimoji="1" lang="ja-JP" altLang="en-US" sz="900" u="sng" dirty="0" smtClean="0">
                <a:latin typeface="+mn-ea"/>
                <a:cs typeface="Meiryo UI" pitchFamily="50" charset="-128"/>
              </a:rPr>
              <a:t>端末本体</a:t>
            </a:r>
          </a:p>
        </p:txBody>
      </p:sp>
      <p:sp>
        <p:nvSpPr>
          <p:cNvPr id="13" name="正方形/長方形 12"/>
          <p:cNvSpPr/>
          <p:nvPr/>
        </p:nvSpPr>
        <p:spPr>
          <a:xfrm>
            <a:off x="1179874" y="2141734"/>
            <a:ext cx="2082962" cy="2947855"/>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b="1" u="sng" dirty="0" smtClean="0">
                <a:solidFill>
                  <a:schemeClr val="tx1"/>
                </a:solidFill>
                <a:latin typeface="+mn-ea"/>
                <a:cs typeface="Meiryo UI" pitchFamily="50" charset="-128"/>
              </a:rPr>
              <a:t>駐車場</a:t>
            </a:r>
          </a:p>
        </p:txBody>
      </p:sp>
      <p:grpSp>
        <p:nvGrpSpPr>
          <p:cNvPr id="14" name="グループ化 13"/>
          <p:cNvGrpSpPr/>
          <p:nvPr/>
        </p:nvGrpSpPr>
        <p:grpSpPr>
          <a:xfrm>
            <a:off x="2236121" y="2570312"/>
            <a:ext cx="309879" cy="629289"/>
            <a:chOff x="2949969" y="5405480"/>
            <a:chExt cx="525986" cy="867871"/>
          </a:xfrm>
        </p:grpSpPr>
        <p:sp>
          <p:nvSpPr>
            <p:cNvPr id="15" name="直方体 14"/>
            <p:cNvSpPr/>
            <p:nvPr/>
          </p:nvSpPr>
          <p:spPr>
            <a:xfrm>
              <a:off x="2998807" y="6075096"/>
              <a:ext cx="428596" cy="198255"/>
            </a:xfrm>
            <a:prstGeom prst="cube">
              <a:avLst>
                <a:gd name="adj" fmla="val 34555"/>
              </a:avLst>
            </a:prstGeom>
            <a:solidFill>
              <a:schemeClr val="accent5"/>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16" name="直方体 15"/>
            <p:cNvSpPr/>
            <p:nvPr/>
          </p:nvSpPr>
          <p:spPr>
            <a:xfrm>
              <a:off x="2949969" y="5405480"/>
              <a:ext cx="525986" cy="799089"/>
            </a:xfrm>
            <a:prstGeom prst="cube">
              <a:avLst>
                <a:gd name="adj" fmla="val 14793"/>
              </a:avLst>
            </a:prstGeom>
            <a:solidFill>
              <a:schemeClr val="accent5"/>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17" name="片側の 2 つの角を丸めた四角形 16"/>
            <p:cNvSpPr/>
            <p:nvPr/>
          </p:nvSpPr>
          <p:spPr>
            <a:xfrm>
              <a:off x="2990429" y="5532927"/>
              <a:ext cx="384372" cy="289964"/>
            </a:xfrm>
            <a:prstGeom prst="round2Same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18" name="正方形/長方形 17"/>
            <p:cNvSpPr/>
            <p:nvPr/>
          </p:nvSpPr>
          <p:spPr>
            <a:xfrm>
              <a:off x="3087537" y="5565296"/>
              <a:ext cx="178025" cy="160491"/>
            </a:xfrm>
            <a:prstGeom prst="rect">
              <a:avLst/>
            </a:prstGeom>
            <a:solidFill>
              <a:schemeClr val="bg1">
                <a:lumMod val="85000"/>
              </a:schemeClr>
            </a:solid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19" name="正方形/長方形 18"/>
            <p:cNvSpPr/>
            <p:nvPr/>
          </p:nvSpPr>
          <p:spPr>
            <a:xfrm>
              <a:off x="2990429" y="5750063"/>
              <a:ext cx="384372" cy="7282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500" dirty="0" smtClean="0">
                  <a:solidFill>
                    <a:srgbClr val="92D050"/>
                  </a:solidFill>
                  <a:latin typeface="+mn-ea"/>
                  <a:cs typeface="Meiryo UI" pitchFamily="50" charset="-128"/>
                </a:rPr>
                <a:t>XXXX</a:t>
              </a:r>
              <a:endParaRPr kumimoji="1" lang="ja-JP" altLang="en-US" sz="500" dirty="0" smtClean="0">
                <a:solidFill>
                  <a:srgbClr val="92D050"/>
                </a:solidFill>
                <a:latin typeface="+mn-ea"/>
                <a:cs typeface="Meiryo UI" pitchFamily="50" charset="-128"/>
              </a:endParaRPr>
            </a:p>
          </p:txBody>
        </p:sp>
      </p:grpSp>
      <p:sp>
        <p:nvSpPr>
          <p:cNvPr id="20" name="テキスト ボックス 19"/>
          <p:cNvSpPr txBox="1"/>
          <p:nvPr/>
        </p:nvSpPr>
        <p:spPr>
          <a:xfrm>
            <a:off x="2078841" y="3167526"/>
            <a:ext cx="624605" cy="230832"/>
          </a:xfrm>
          <a:prstGeom prst="rect">
            <a:avLst/>
          </a:prstGeom>
          <a:noFill/>
        </p:spPr>
        <p:txBody>
          <a:bodyPr wrap="square" rtlCol="0">
            <a:spAutoFit/>
          </a:bodyPr>
          <a:lstStyle/>
          <a:p>
            <a:pPr algn="ctr"/>
            <a:r>
              <a:rPr lang="ja-JP" altLang="en-US" sz="900" u="sng" dirty="0" smtClean="0">
                <a:latin typeface="+mn-ea"/>
                <a:cs typeface="Meiryo UI" pitchFamily="50" charset="-128"/>
              </a:rPr>
              <a:t>発券機</a:t>
            </a:r>
            <a:endParaRPr kumimoji="1" lang="ja-JP" altLang="en-US" sz="900" u="sng" dirty="0" smtClean="0">
              <a:latin typeface="+mn-ea"/>
              <a:cs typeface="Meiryo UI" pitchFamily="50" charset="-128"/>
            </a:endParaRPr>
          </a:p>
        </p:txBody>
      </p:sp>
      <p:sp>
        <p:nvSpPr>
          <p:cNvPr id="21" name="右矢印 20"/>
          <p:cNvSpPr/>
          <p:nvPr/>
        </p:nvSpPr>
        <p:spPr>
          <a:xfrm>
            <a:off x="1896588" y="2490979"/>
            <a:ext cx="166107" cy="487080"/>
          </a:xfrm>
          <a:prstGeom prst="rightArrow">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smtClean="0">
                <a:solidFill>
                  <a:schemeClr val="tx1"/>
                </a:solidFill>
                <a:latin typeface="+mn-ea"/>
                <a:cs typeface="Meiryo UI" pitchFamily="50" charset="-128"/>
              </a:rPr>
              <a:t>IN</a:t>
            </a:r>
            <a:endParaRPr kumimoji="1" lang="ja-JP" altLang="en-US" sz="1100" dirty="0" smtClean="0">
              <a:solidFill>
                <a:schemeClr val="tx1"/>
              </a:solidFill>
              <a:latin typeface="+mn-ea"/>
              <a:cs typeface="Meiryo UI" pitchFamily="50" charset="-128"/>
            </a:endParaRPr>
          </a:p>
        </p:txBody>
      </p:sp>
      <p:sp>
        <p:nvSpPr>
          <p:cNvPr id="22" name="右矢印 21"/>
          <p:cNvSpPr/>
          <p:nvPr/>
        </p:nvSpPr>
        <p:spPr>
          <a:xfrm flipH="1">
            <a:off x="1865508" y="4082791"/>
            <a:ext cx="197187" cy="671746"/>
          </a:xfrm>
          <a:prstGeom prst="rightArrow">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smtClean="0">
                <a:solidFill>
                  <a:schemeClr val="tx1"/>
                </a:solidFill>
                <a:latin typeface="+mn-ea"/>
                <a:cs typeface="Meiryo UI" pitchFamily="50" charset="-128"/>
              </a:rPr>
              <a:t>OUT</a:t>
            </a:r>
            <a:endParaRPr kumimoji="1" lang="ja-JP" altLang="en-US" sz="1100" dirty="0" smtClean="0">
              <a:solidFill>
                <a:schemeClr val="tx1"/>
              </a:solidFill>
              <a:latin typeface="+mn-ea"/>
              <a:cs typeface="Meiryo UI" pitchFamily="50" charset="-128"/>
            </a:endParaRPr>
          </a:p>
        </p:txBody>
      </p:sp>
      <p:grpSp>
        <p:nvGrpSpPr>
          <p:cNvPr id="23" name="グループ化 22"/>
          <p:cNvGrpSpPr/>
          <p:nvPr/>
        </p:nvGrpSpPr>
        <p:grpSpPr>
          <a:xfrm>
            <a:off x="2130131" y="4060585"/>
            <a:ext cx="478954" cy="684388"/>
            <a:chOff x="2949969" y="5405480"/>
            <a:chExt cx="525986" cy="867871"/>
          </a:xfrm>
        </p:grpSpPr>
        <p:sp>
          <p:nvSpPr>
            <p:cNvPr id="24" name="直方体 23"/>
            <p:cNvSpPr/>
            <p:nvPr/>
          </p:nvSpPr>
          <p:spPr>
            <a:xfrm>
              <a:off x="2998807" y="6075096"/>
              <a:ext cx="428596" cy="198255"/>
            </a:xfrm>
            <a:prstGeom prst="cube">
              <a:avLst>
                <a:gd name="adj" fmla="val 34555"/>
              </a:avLst>
            </a:prstGeom>
            <a:solidFill>
              <a:schemeClr val="accent5"/>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25" name="直方体 24"/>
            <p:cNvSpPr/>
            <p:nvPr/>
          </p:nvSpPr>
          <p:spPr>
            <a:xfrm>
              <a:off x="2949969" y="5405480"/>
              <a:ext cx="525986" cy="799089"/>
            </a:xfrm>
            <a:prstGeom prst="cube">
              <a:avLst>
                <a:gd name="adj" fmla="val 14793"/>
              </a:avLst>
            </a:prstGeom>
            <a:solidFill>
              <a:schemeClr val="accent5"/>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26" name="片側の 2 つの角を丸めた四角形 25"/>
            <p:cNvSpPr/>
            <p:nvPr/>
          </p:nvSpPr>
          <p:spPr>
            <a:xfrm>
              <a:off x="2990429" y="5565294"/>
              <a:ext cx="384372" cy="447299"/>
            </a:xfrm>
            <a:prstGeom prst="round2Same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27" name="正方形/長方形 26"/>
            <p:cNvSpPr/>
            <p:nvPr/>
          </p:nvSpPr>
          <p:spPr>
            <a:xfrm>
              <a:off x="3087537" y="5605756"/>
              <a:ext cx="178025" cy="160491"/>
            </a:xfrm>
            <a:prstGeom prst="rect">
              <a:avLst/>
            </a:prstGeom>
            <a:solidFill>
              <a:schemeClr val="bg1">
                <a:lumMod val="85000"/>
              </a:schemeClr>
            </a:solid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28" name="正方形/長方形 27"/>
            <p:cNvSpPr/>
            <p:nvPr/>
          </p:nvSpPr>
          <p:spPr>
            <a:xfrm>
              <a:off x="2990429" y="5847166"/>
              <a:ext cx="384372" cy="16542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smtClean="0">
                  <a:solidFill>
                    <a:schemeClr val="tx1"/>
                  </a:solidFill>
                  <a:latin typeface="+mn-ea"/>
                  <a:cs typeface="Meiryo UI" pitchFamily="50" charset="-128"/>
                </a:rPr>
                <a:t>―</a:t>
              </a:r>
              <a:r>
                <a:rPr kumimoji="1" lang="ja-JP" altLang="en-US" sz="800" dirty="0" smtClean="0">
                  <a:solidFill>
                    <a:schemeClr val="tx1"/>
                  </a:solidFill>
                  <a:latin typeface="+mn-ea"/>
                  <a:cs typeface="Meiryo UI" pitchFamily="50" charset="-128"/>
                </a:rPr>
                <a:t>　</a:t>
              </a:r>
              <a:r>
                <a:rPr lang="en-US" altLang="ja-JP" sz="800" dirty="0">
                  <a:solidFill>
                    <a:schemeClr val="tx1"/>
                  </a:solidFill>
                  <a:latin typeface="+mn-ea"/>
                  <a:cs typeface="Meiryo UI" pitchFamily="50" charset="-128"/>
                </a:rPr>
                <a:t> ― </a:t>
              </a:r>
              <a:endParaRPr kumimoji="1" lang="ja-JP" altLang="en-US" sz="800" dirty="0" smtClean="0">
                <a:solidFill>
                  <a:schemeClr val="tx1"/>
                </a:solidFill>
                <a:latin typeface="+mn-ea"/>
                <a:cs typeface="Meiryo UI" pitchFamily="50" charset="-128"/>
              </a:endParaRPr>
            </a:p>
          </p:txBody>
        </p:sp>
      </p:grpSp>
      <p:sp>
        <p:nvSpPr>
          <p:cNvPr id="29" name="テキスト ボックス 28"/>
          <p:cNvSpPr txBox="1"/>
          <p:nvPr/>
        </p:nvSpPr>
        <p:spPr>
          <a:xfrm>
            <a:off x="2062693" y="4754537"/>
            <a:ext cx="624605" cy="369332"/>
          </a:xfrm>
          <a:prstGeom prst="rect">
            <a:avLst/>
          </a:prstGeom>
          <a:noFill/>
        </p:spPr>
        <p:txBody>
          <a:bodyPr wrap="square" rtlCol="0">
            <a:spAutoFit/>
          </a:bodyPr>
          <a:lstStyle/>
          <a:p>
            <a:pPr algn="ctr"/>
            <a:r>
              <a:rPr kumimoji="1" lang="ja-JP" altLang="en-US" sz="900" u="sng" dirty="0" smtClean="0">
                <a:latin typeface="+mn-ea"/>
                <a:cs typeface="Meiryo UI" pitchFamily="50" charset="-128"/>
              </a:rPr>
              <a:t>出口精算機</a:t>
            </a:r>
          </a:p>
        </p:txBody>
      </p:sp>
      <p:pic>
        <p:nvPicPr>
          <p:cNvPr id="30" name="Picture 8" descr="http://studio810.sakura.ne.jp/rss_log/imgfiles/20110510190846_car2.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1290572" y="2821700"/>
            <a:ext cx="454521" cy="4177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www.saitama-nissan.com/blog/main/wp-content/uploads/2008/12/z34aka.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1234739" y="2531189"/>
            <a:ext cx="566191" cy="3892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ttp://studio810.sakura.ne.jp/rss_log/imgfiles/20110510190846_car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90572" y="4082791"/>
            <a:ext cx="464774" cy="4177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www.saitama-nissan.com/blog/main/wp-content/uploads/2008/12/z34aka.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02848" y="4521642"/>
            <a:ext cx="578966" cy="389228"/>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p:cNvSpPr/>
          <p:nvPr/>
        </p:nvSpPr>
        <p:spPr>
          <a:xfrm>
            <a:off x="7163991" y="2209430"/>
            <a:ext cx="1748739" cy="288016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100" b="1" u="sng" dirty="0" smtClean="0">
                <a:solidFill>
                  <a:schemeClr val="tx1"/>
                </a:solidFill>
                <a:latin typeface="+mn-ea"/>
                <a:cs typeface="Meiryo UI" pitchFamily="50" charset="-128"/>
              </a:rPr>
              <a:t>CAFIS</a:t>
            </a:r>
            <a:r>
              <a:rPr kumimoji="1" lang="ja-JP" altLang="en-US" sz="1100" b="1" u="sng" dirty="0" smtClean="0">
                <a:solidFill>
                  <a:schemeClr val="tx1"/>
                </a:solidFill>
                <a:latin typeface="+mn-ea"/>
                <a:cs typeface="Meiryo UI" pitchFamily="50" charset="-128"/>
              </a:rPr>
              <a:t> </a:t>
            </a:r>
            <a:r>
              <a:rPr kumimoji="1" lang="en-US" altLang="ja-JP" sz="1100" b="1" u="sng" dirty="0" smtClean="0">
                <a:solidFill>
                  <a:schemeClr val="tx1"/>
                </a:solidFill>
                <a:latin typeface="+mn-ea"/>
                <a:cs typeface="Meiryo UI" pitchFamily="50" charset="-128"/>
              </a:rPr>
              <a:t>Arch</a:t>
            </a:r>
            <a:r>
              <a:rPr kumimoji="1" lang="ja-JP" altLang="en-US" sz="1100" b="1" u="sng" dirty="0" smtClean="0">
                <a:solidFill>
                  <a:schemeClr val="tx1"/>
                </a:solidFill>
                <a:latin typeface="+mn-ea"/>
                <a:cs typeface="Meiryo UI" pitchFamily="50" charset="-128"/>
              </a:rPr>
              <a:t>センタ</a:t>
            </a:r>
          </a:p>
        </p:txBody>
      </p:sp>
      <p:sp>
        <p:nvSpPr>
          <p:cNvPr id="35" name="正方形/長方形 34"/>
          <p:cNvSpPr/>
          <p:nvPr/>
        </p:nvSpPr>
        <p:spPr>
          <a:xfrm>
            <a:off x="7297657" y="2611485"/>
            <a:ext cx="1537551" cy="171215"/>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bg1"/>
                </a:solidFill>
                <a:latin typeface="+mn-ea"/>
                <a:cs typeface="Meiryo UI" pitchFamily="50" charset="-128"/>
              </a:rPr>
              <a:t>オプション機能</a:t>
            </a:r>
          </a:p>
        </p:txBody>
      </p:sp>
      <p:sp>
        <p:nvSpPr>
          <p:cNvPr id="36" name="正方形/長方形 35"/>
          <p:cNvSpPr/>
          <p:nvPr/>
        </p:nvSpPr>
        <p:spPr>
          <a:xfrm>
            <a:off x="7294917" y="2775891"/>
            <a:ext cx="1537551" cy="171215"/>
          </a:xfrm>
          <a:prstGeom prst="rect">
            <a:avLst/>
          </a:prstGeom>
          <a:solidFill>
            <a:schemeClr val="bg1"/>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900" dirty="0" smtClean="0">
                <a:solidFill>
                  <a:schemeClr val="tx1"/>
                </a:solidFill>
                <a:latin typeface="+mn-ea"/>
                <a:cs typeface="Meiryo UI" pitchFamily="50" charset="-128"/>
              </a:rPr>
              <a:t>駐車券処理</a:t>
            </a:r>
          </a:p>
        </p:txBody>
      </p:sp>
      <p:cxnSp>
        <p:nvCxnSpPr>
          <p:cNvPr id="37" name="直線矢印コネクタ 36"/>
          <p:cNvCxnSpPr/>
          <p:nvPr/>
        </p:nvCxnSpPr>
        <p:spPr>
          <a:xfrm>
            <a:off x="5676832" y="2777620"/>
            <a:ext cx="1618085" cy="5080"/>
          </a:xfrm>
          <a:prstGeom prst="straightConnector1">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8" name="フリーフォーム 37"/>
          <p:cNvSpPr/>
          <p:nvPr/>
        </p:nvSpPr>
        <p:spPr>
          <a:xfrm>
            <a:off x="5035841" y="2208175"/>
            <a:ext cx="486107" cy="275491"/>
          </a:xfrm>
          <a:custGeom>
            <a:avLst/>
            <a:gdLst>
              <a:gd name="connsiteX0" fmla="*/ 0 w 717847"/>
              <a:gd name="connsiteY0" fmla="*/ 172941 h 275491"/>
              <a:gd name="connsiteX1" fmla="*/ 555477 w 717847"/>
              <a:gd name="connsiteY1" fmla="*/ 2025 h 275491"/>
              <a:gd name="connsiteX2" fmla="*/ 717847 w 717847"/>
              <a:gd name="connsiteY2" fmla="*/ 275491 h 275491"/>
            </a:gdLst>
            <a:ahLst/>
            <a:cxnLst>
              <a:cxn ang="0">
                <a:pos x="connsiteX0" y="connsiteY0"/>
              </a:cxn>
              <a:cxn ang="0">
                <a:pos x="connsiteX1" y="connsiteY1"/>
              </a:cxn>
              <a:cxn ang="0">
                <a:pos x="connsiteX2" y="connsiteY2"/>
              </a:cxn>
            </a:cxnLst>
            <a:rect l="l" t="t" r="r" b="b"/>
            <a:pathLst>
              <a:path w="717847" h="275491">
                <a:moveTo>
                  <a:pt x="0" y="172941"/>
                </a:moveTo>
                <a:cubicBezTo>
                  <a:pt x="217918" y="78937"/>
                  <a:pt x="435836" y="-15067"/>
                  <a:pt x="555477" y="2025"/>
                </a:cubicBezTo>
                <a:cubicBezTo>
                  <a:pt x="675118" y="19117"/>
                  <a:pt x="696482" y="147304"/>
                  <a:pt x="717847" y="275491"/>
                </a:cubicBezTo>
              </a:path>
            </a:pathLst>
          </a:custGeom>
          <a:no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pic>
        <p:nvPicPr>
          <p:cNvPr id="40" name="Picture 160" descr="j0431615"/>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681187" y="2431864"/>
            <a:ext cx="456209" cy="56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グループ化 40"/>
          <p:cNvGrpSpPr/>
          <p:nvPr/>
        </p:nvGrpSpPr>
        <p:grpSpPr>
          <a:xfrm>
            <a:off x="4035336" y="2613852"/>
            <a:ext cx="436531" cy="389031"/>
            <a:chOff x="2080369" y="1587921"/>
            <a:chExt cx="537269" cy="389031"/>
          </a:xfrm>
          <a:solidFill>
            <a:schemeClr val="accent3">
              <a:lumMod val="20000"/>
              <a:lumOff val="80000"/>
            </a:schemeClr>
          </a:solidFill>
        </p:grpSpPr>
        <p:sp>
          <p:nvSpPr>
            <p:cNvPr id="42" name="フローチャート : カード 39"/>
            <p:cNvSpPr/>
            <p:nvPr/>
          </p:nvSpPr>
          <p:spPr>
            <a:xfrm>
              <a:off x="2080369" y="1587921"/>
              <a:ext cx="537269" cy="389031"/>
            </a:xfrm>
            <a:prstGeom prst="flowChartPunchedCard">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800" dirty="0" smtClean="0">
                  <a:solidFill>
                    <a:schemeClr val="tx1"/>
                  </a:solidFill>
                  <a:latin typeface="+mn-ea"/>
                </a:rPr>
                <a:t>駐車券</a:t>
              </a:r>
            </a:p>
          </p:txBody>
        </p:sp>
        <p:pic>
          <p:nvPicPr>
            <p:cNvPr id="43" name="Picture 2" descr="http://tse4.mm.bing.net/th?id=OIP.Ma745faa184a34a3723f71f6a4f832a23o0&amp;pid=15.1"/>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93860" y="1613554"/>
              <a:ext cx="310285" cy="187205"/>
            </a:xfrm>
            <a:prstGeom prst="rect">
              <a:avLst/>
            </a:prstGeom>
            <a:grpFill/>
            <a:ln>
              <a:solidFill>
                <a:srgbClr val="FFC000"/>
              </a:solidFill>
            </a:ln>
            <a:extLst/>
          </p:spPr>
        </p:pic>
      </p:grpSp>
      <p:grpSp>
        <p:nvGrpSpPr>
          <p:cNvPr id="44" name="グループ化 43"/>
          <p:cNvGrpSpPr/>
          <p:nvPr/>
        </p:nvGrpSpPr>
        <p:grpSpPr>
          <a:xfrm>
            <a:off x="2740476" y="2749460"/>
            <a:ext cx="436531" cy="389031"/>
            <a:chOff x="2080369" y="1587921"/>
            <a:chExt cx="537269" cy="389031"/>
          </a:xfrm>
          <a:solidFill>
            <a:schemeClr val="accent3">
              <a:lumMod val="20000"/>
              <a:lumOff val="80000"/>
            </a:schemeClr>
          </a:solidFill>
        </p:grpSpPr>
        <p:sp>
          <p:nvSpPr>
            <p:cNvPr id="45" name="フローチャート : カード 42"/>
            <p:cNvSpPr/>
            <p:nvPr/>
          </p:nvSpPr>
          <p:spPr>
            <a:xfrm>
              <a:off x="2080369" y="1587921"/>
              <a:ext cx="537269" cy="389031"/>
            </a:xfrm>
            <a:prstGeom prst="flowChartPunchedCard">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800" dirty="0" smtClean="0">
                  <a:solidFill>
                    <a:schemeClr val="tx1"/>
                  </a:solidFill>
                  <a:latin typeface="+mn-ea"/>
                </a:rPr>
                <a:t>駐車券</a:t>
              </a:r>
            </a:p>
          </p:txBody>
        </p:sp>
        <p:pic>
          <p:nvPicPr>
            <p:cNvPr id="46" name="Picture 2" descr="http://tse4.mm.bing.net/th?id=OIP.Ma745faa184a34a3723f71f6a4f832a23o0&amp;pid=15.1"/>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93860" y="1613554"/>
              <a:ext cx="310285" cy="187205"/>
            </a:xfrm>
            <a:prstGeom prst="rect">
              <a:avLst/>
            </a:prstGeom>
            <a:grpFill/>
            <a:ln>
              <a:solidFill>
                <a:srgbClr val="FFC000"/>
              </a:solidFill>
            </a:ln>
            <a:extLst/>
          </p:spPr>
        </p:pic>
      </p:grpSp>
      <p:sp>
        <p:nvSpPr>
          <p:cNvPr id="47" name="台形 46"/>
          <p:cNvSpPr/>
          <p:nvPr/>
        </p:nvSpPr>
        <p:spPr>
          <a:xfrm rot="5400000">
            <a:off x="4464713" y="2551986"/>
            <a:ext cx="259191" cy="374532"/>
          </a:xfrm>
          <a:prstGeom prst="trapezoid">
            <a:avLst>
              <a:gd name="adj" fmla="val 36538"/>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endParaRPr>
          </a:p>
        </p:txBody>
      </p:sp>
      <p:sp>
        <p:nvSpPr>
          <p:cNvPr id="48" name="テキスト ボックス 47"/>
          <p:cNvSpPr txBox="1"/>
          <p:nvPr/>
        </p:nvSpPr>
        <p:spPr>
          <a:xfrm>
            <a:off x="3918404" y="3180239"/>
            <a:ext cx="1946655" cy="230832"/>
          </a:xfrm>
          <a:prstGeom prst="rect">
            <a:avLst/>
          </a:prstGeom>
          <a:solidFill>
            <a:schemeClr val="bg1"/>
          </a:solidFill>
          <a:ln>
            <a:solidFill>
              <a:schemeClr val="accent2"/>
            </a:solidFill>
          </a:ln>
        </p:spPr>
        <p:txBody>
          <a:bodyPr wrap="square" rtlCol="0">
            <a:spAutoFit/>
          </a:bodyPr>
          <a:lstStyle/>
          <a:p>
            <a:r>
              <a:rPr kumimoji="1" lang="ja-JP" altLang="en-US" sz="900" dirty="0" smtClean="0">
                <a:latin typeface="+mn-ea"/>
              </a:rPr>
              <a:t>①駐車券（バーコード）読取</a:t>
            </a:r>
            <a:endParaRPr kumimoji="1" lang="ja-JP" altLang="en-US" sz="900" dirty="0">
              <a:latin typeface="+mn-ea"/>
            </a:endParaRPr>
          </a:p>
        </p:txBody>
      </p:sp>
      <p:sp>
        <p:nvSpPr>
          <p:cNvPr id="49" name="正方形/長方形 48"/>
          <p:cNvSpPr/>
          <p:nvPr/>
        </p:nvSpPr>
        <p:spPr>
          <a:xfrm>
            <a:off x="3679863" y="3554122"/>
            <a:ext cx="1996967" cy="153547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1100" b="1" u="sng" dirty="0" smtClean="0">
                <a:solidFill>
                  <a:schemeClr val="tx1"/>
                </a:solidFill>
                <a:latin typeface="+mn-ea"/>
                <a:cs typeface="Meiryo UI" pitchFamily="50" charset="-128"/>
              </a:rPr>
              <a:t>駐車券（駐車管制）システム</a:t>
            </a:r>
            <a:endParaRPr kumimoji="1" lang="ja-JP" altLang="en-US" sz="1100" b="1" u="sng" dirty="0">
              <a:solidFill>
                <a:schemeClr val="tx1"/>
              </a:solidFill>
              <a:latin typeface="+mn-ea"/>
              <a:cs typeface="Meiryo UI" pitchFamily="50" charset="-128"/>
            </a:endParaRPr>
          </a:p>
        </p:txBody>
      </p:sp>
      <p:pic>
        <p:nvPicPr>
          <p:cNvPr id="50" name="Picture 1"/>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407041" y="3998964"/>
            <a:ext cx="481730" cy="85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直線コネクタ 50"/>
          <p:cNvCxnSpPr/>
          <p:nvPr/>
        </p:nvCxnSpPr>
        <p:spPr>
          <a:xfrm>
            <a:off x="2546002" y="3120626"/>
            <a:ext cx="1861041" cy="1023619"/>
          </a:xfrm>
          <a:prstGeom prst="line">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a:stCxn id="36" idx="2"/>
            <a:endCxn id="50" idx="3"/>
          </p:cNvCxnSpPr>
          <p:nvPr/>
        </p:nvCxnSpPr>
        <p:spPr>
          <a:xfrm flipH="1">
            <a:off x="4888771" y="2947106"/>
            <a:ext cx="3174922" cy="1477351"/>
          </a:xfrm>
          <a:prstGeom prst="line">
            <a:avLst/>
          </a:prstGeom>
          <a:ln w="25400">
            <a:solidFill>
              <a:schemeClr val="accent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a:stCxn id="50" idx="1"/>
            <a:endCxn id="25" idx="4"/>
          </p:cNvCxnSpPr>
          <p:nvPr/>
        </p:nvCxnSpPr>
        <p:spPr>
          <a:xfrm flipH="1" flipV="1">
            <a:off x="2538233" y="4419260"/>
            <a:ext cx="1868808" cy="5192"/>
          </a:xfrm>
          <a:prstGeom prst="line">
            <a:avLst/>
          </a:prstGeom>
          <a:ln w="25400">
            <a:solidFill>
              <a:schemeClr val="accent1">
                <a:lumMod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54" name="グループ化 53"/>
          <p:cNvGrpSpPr/>
          <p:nvPr/>
        </p:nvGrpSpPr>
        <p:grpSpPr>
          <a:xfrm>
            <a:off x="2624490" y="3942160"/>
            <a:ext cx="436531" cy="389031"/>
            <a:chOff x="2080369" y="1587921"/>
            <a:chExt cx="537269" cy="389031"/>
          </a:xfrm>
          <a:solidFill>
            <a:schemeClr val="accent3">
              <a:lumMod val="20000"/>
              <a:lumOff val="80000"/>
            </a:schemeClr>
          </a:solidFill>
        </p:grpSpPr>
        <p:sp>
          <p:nvSpPr>
            <p:cNvPr id="55" name="フローチャート : カード 52"/>
            <p:cNvSpPr/>
            <p:nvPr/>
          </p:nvSpPr>
          <p:spPr>
            <a:xfrm>
              <a:off x="2080369" y="1587921"/>
              <a:ext cx="537269" cy="389031"/>
            </a:xfrm>
            <a:prstGeom prst="flowChartPunchedCard">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800" dirty="0" smtClean="0">
                  <a:solidFill>
                    <a:schemeClr val="tx1"/>
                  </a:solidFill>
                  <a:latin typeface="+mn-ea"/>
                </a:rPr>
                <a:t>駐車券</a:t>
              </a:r>
            </a:p>
          </p:txBody>
        </p:sp>
        <p:pic>
          <p:nvPicPr>
            <p:cNvPr id="56" name="Picture 2" descr="http://tse4.mm.bing.net/th?id=OIP.Ma745faa184a34a3723f71f6a4f832a23o0&amp;pid=15.1"/>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93860" y="1613554"/>
              <a:ext cx="310285" cy="187205"/>
            </a:xfrm>
            <a:prstGeom prst="rect">
              <a:avLst/>
            </a:prstGeom>
            <a:grpFill/>
            <a:ln>
              <a:solidFill>
                <a:srgbClr val="FFC000"/>
              </a:solidFill>
            </a:ln>
            <a:extLst/>
          </p:spPr>
        </p:pic>
      </p:grpSp>
      <p:sp>
        <p:nvSpPr>
          <p:cNvPr id="57" name="テキスト ボックス 56"/>
          <p:cNvSpPr txBox="1"/>
          <p:nvPr/>
        </p:nvSpPr>
        <p:spPr>
          <a:xfrm>
            <a:off x="4553845" y="4530147"/>
            <a:ext cx="1268454" cy="230832"/>
          </a:xfrm>
          <a:prstGeom prst="rect">
            <a:avLst/>
          </a:prstGeom>
          <a:solidFill>
            <a:schemeClr val="bg1"/>
          </a:solidFill>
          <a:ln>
            <a:solidFill>
              <a:schemeClr val="accent2"/>
            </a:solidFill>
          </a:ln>
        </p:spPr>
        <p:txBody>
          <a:bodyPr wrap="square" rtlCol="0">
            <a:spAutoFit/>
          </a:bodyPr>
          <a:lstStyle/>
          <a:p>
            <a:r>
              <a:rPr kumimoji="1" lang="ja-JP" altLang="en-US" sz="900" dirty="0" smtClean="0">
                <a:latin typeface="+mn-ea"/>
              </a:rPr>
              <a:t>③駐車券清算処理</a:t>
            </a:r>
            <a:endParaRPr kumimoji="1" lang="ja-JP" altLang="en-US" sz="900" dirty="0">
              <a:latin typeface="+mn-ea"/>
            </a:endParaRPr>
          </a:p>
        </p:txBody>
      </p:sp>
      <p:cxnSp>
        <p:nvCxnSpPr>
          <p:cNvPr id="58" name="直線コネクタ 57"/>
          <p:cNvCxnSpPr/>
          <p:nvPr/>
        </p:nvCxnSpPr>
        <p:spPr>
          <a:xfrm>
            <a:off x="3195763" y="2920616"/>
            <a:ext cx="839571" cy="23359"/>
          </a:xfrm>
          <a:prstGeom prst="line">
            <a:avLst/>
          </a:prstGeom>
          <a:ln w="25400">
            <a:solidFill>
              <a:schemeClr val="tx1"/>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9" name="直線コネクタ 58"/>
          <p:cNvCxnSpPr>
            <a:endCxn id="55" idx="3"/>
          </p:cNvCxnSpPr>
          <p:nvPr/>
        </p:nvCxnSpPr>
        <p:spPr>
          <a:xfrm flipH="1">
            <a:off x="3061020" y="3022280"/>
            <a:ext cx="1041640" cy="1114397"/>
          </a:xfrm>
          <a:prstGeom prst="line">
            <a:avLst/>
          </a:prstGeom>
          <a:ln w="25400">
            <a:solidFill>
              <a:schemeClr val="tx1"/>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0" name="フローチャート : 和接合 85"/>
          <p:cNvSpPr/>
          <p:nvPr/>
        </p:nvSpPr>
        <p:spPr>
          <a:xfrm>
            <a:off x="6439806" y="2270061"/>
            <a:ext cx="388248" cy="1922561"/>
          </a:xfrm>
          <a:prstGeom prst="flowChartSummingJunction">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latin typeface="+mn-ea"/>
              <a:cs typeface="Meiryo UI" pitchFamily="50" charset="-128"/>
            </a:endParaRPr>
          </a:p>
        </p:txBody>
      </p:sp>
      <p:sp>
        <p:nvSpPr>
          <p:cNvPr id="61" name="テキスト ボックス 60"/>
          <p:cNvSpPr txBox="1"/>
          <p:nvPr/>
        </p:nvSpPr>
        <p:spPr>
          <a:xfrm>
            <a:off x="6663430" y="3312386"/>
            <a:ext cx="2198760" cy="230832"/>
          </a:xfrm>
          <a:prstGeom prst="rect">
            <a:avLst/>
          </a:prstGeom>
          <a:solidFill>
            <a:schemeClr val="bg1"/>
          </a:solidFill>
          <a:ln>
            <a:solidFill>
              <a:schemeClr val="accent2"/>
            </a:solidFill>
          </a:ln>
        </p:spPr>
        <p:txBody>
          <a:bodyPr wrap="square" rtlCol="0">
            <a:spAutoFit/>
          </a:bodyPr>
          <a:lstStyle/>
          <a:p>
            <a:r>
              <a:rPr kumimoji="1" lang="ja-JP" altLang="en-US" sz="900" dirty="0">
                <a:latin typeface="+mn-ea"/>
              </a:rPr>
              <a:t>②</a:t>
            </a:r>
            <a:r>
              <a:rPr kumimoji="1" lang="ja-JP" altLang="en-US" sz="900" dirty="0" smtClean="0">
                <a:latin typeface="+mn-ea"/>
              </a:rPr>
              <a:t>駐車券情報、 決済金額等の連携</a:t>
            </a:r>
            <a:endParaRPr kumimoji="1" lang="ja-JP" altLang="en-US" sz="900" dirty="0">
              <a:latin typeface="+mn-ea"/>
            </a:endParaRPr>
          </a:p>
        </p:txBody>
      </p:sp>
      <p:sp>
        <p:nvSpPr>
          <p:cNvPr id="62" name="テキスト ボックス 61"/>
          <p:cNvSpPr txBox="1"/>
          <p:nvPr/>
        </p:nvSpPr>
        <p:spPr>
          <a:xfrm>
            <a:off x="5687997" y="5612825"/>
            <a:ext cx="4075155" cy="523220"/>
          </a:xfrm>
          <a:prstGeom prst="rect">
            <a:avLst/>
          </a:prstGeom>
          <a:noFill/>
        </p:spPr>
        <p:txBody>
          <a:bodyPr wrap="none" rtlCol="0">
            <a:spAutoFit/>
          </a:bodyPr>
          <a:lstStyle/>
          <a:p>
            <a:r>
              <a:rPr kumimoji="1" lang="ja-JP" altLang="en-US" sz="1400" dirty="0" smtClean="0">
                <a:latin typeface="+mn-ea"/>
              </a:rPr>
              <a:t>複数の商業施設や店舗を一つの駐車管制システムで</a:t>
            </a:r>
            <a:endParaRPr kumimoji="1" lang="en-US" altLang="ja-JP" sz="1400" dirty="0" smtClean="0">
              <a:latin typeface="+mn-ea"/>
            </a:endParaRPr>
          </a:p>
          <a:p>
            <a:r>
              <a:rPr lang="ja-JP" altLang="en-US" sz="1400" dirty="0" smtClean="0">
                <a:latin typeface="+mn-ea"/>
              </a:rPr>
              <a:t>運用されている場合も、連携対応可能です。（次頁）</a:t>
            </a:r>
            <a:endParaRPr kumimoji="1" lang="ja-JP" altLang="en-US" sz="1400" dirty="0">
              <a:latin typeface="+mn-ea"/>
            </a:endParaRPr>
          </a:p>
        </p:txBody>
      </p:sp>
      <p:pic>
        <p:nvPicPr>
          <p:cNvPr id="63" name="図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99658" y="1393549"/>
            <a:ext cx="1128067" cy="595286"/>
          </a:xfrm>
          <a:prstGeom prst="rect">
            <a:avLst/>
          </a:prstGeom>
        </p:spPr>
      </p:pic>
      <p:pic>
        <p:nvPicPr>
          <p:cNvPr id="64" name="圖片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28197" y="2305224"/>
            <a:ext cx="606234" cy="699314"/>
          </a:xfrm>
          <a:prstGeom prst="rect">
            <a:avLst/>
          </a:prstGeom>
        </p:spPr>
      </p:pic>
    </p:spTree>
    <p:extLst>
      <p:ext uri="{BB962C8B-B14F-4D97-AF65-F5344CB8AC3E}">
        <p14:creationId xmlns:p14="http://schemas.microsoft.com/office/powerpoint/2010/main" val="31703517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機能要件（決済端末）：駐車券機能</a:t>
            </a:r>
            <a:r>
              <a:rPr lang="ja-JP" altLang="en-US" dirty="0" smtClean="0">
                <a:latin typeface="+mn-ea"/>
              </a:rPr>
              <a:t>（</a:t>
            </a:r>
            <a:r>
              <a:rPr lang="en-US" altLang="ja-JP" dirty="0" smtClean="0">
                <a:latin typeface="+mn-ea"/>
              </a:rPr>
              <a:t>2/3</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en-US" altLang="ja-JP" dirty="0">
                <a:latin typeface="+mn-ea"/>
                <a:ea typeface="+mn-ea"/>
              </a:rPr>
              <a:t>CAFIS Arch</a:t>
            </a:r>
            <a:r>
              <a:rPr lang="ja-JP" altLang="en-US" dirty="0">
                <a:latin typeface="+mn-ea"/>
                <a:ea typeface="+mn-ea"/>
              </a:rPr>
              <a:t>端末における操作画面です。</a:t>
            </a:r>
          </a:p>
          <a:p>
            <a:r>
              <a:rPr lang="ja-JP" altLang="en-US" dirty="0">
                <a:latin typeface="+mn-ea"/>
                <a:ea typeface="+mn-ea"/>
              </a:rPr>
              <a:t>決済取引操作と変わらない、販売員様にやさしいユーザ・インターフェースです。</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2" y="2014985"/>
            <a:ext cx="1391895" cy="1775801"/>
          </a:xfrm>
          <a:prstGeom prst="rect">
            <a:avLst/>
          </a:prstGeom>
          <a:noFill/>
          <a:ln w="9525">
            <a:solidFill>
              <a:schemeClr val="tx1">
                <a:lumMod val="25000"/>
                <a:lumOff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166" y="1993341"/>
            <a:ext cx="1549545" cy="182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ホームベース 11"/>
          <p:cNvSpPr/>
          <p:nvPr/>
        </p:nvSpPr>
        <p:spPr>
          <a:xfrm>
            <a:off x="411996" y="1700808"/>
            <a:ext cx="1828800" cy="234000"/>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1.</a:t>
            </a:r>
            <a:r>
              <a:rPr lang="ja-JP" altLang="en-US" sz="1138" dirty="0">
                <a:solidFill>
                  <a:schemeClr val="bg1"/>
                </a:solidFill>
                <a:latin typeface="+mn-ea"/>
                <a:cs typeface="Meiryo UI" pitchFamily="50" charset="-128"/>
              </a:rPr>
              <a:t>メインメニュー選択</a:t>
            </a:r>
          </a:p>
        </p:txBody>
      </p:sp>
      <p:sp>
        <p:nvSpPr>
          <p:cNvPr id="13" name="山形 12"/>
          <p:cNvSpPr/>
          <p:nvPr/>
        </p:nvSpPr>
        <p:spPr>
          <a:xfrm>
            <a:off x="2240797" y="1700808"/>
            <a:ext cx="1922081" cy="234000"/>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2.</a:t>
            </a:r>
            <a:r>
              <a:rPr lang="ja-JP" altLang="en-US" sz="1138" dirty="0">
                <a:solidFill>
                  <a:schemeClr val="bg1"/>
                </a:solidFill>
                <a:latin typeface="+mn-ea"/>
                <a:cs typeface="Meiryo UI" pitchFamily="50" charset="-128"/>
              </a:rPr>
              <a:t>業務区分選択</a:t>
            </a:r>
          </a:p>
        </p:txBody>
      </p:sp>
      <p:pic>
        <p:nvPicPr>
          <p:cNvPr id="14"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41540" y="2022837"/>
            <a:ext cx="1517990" cy="183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2327632" y="2569115"/>
            <a:ext cx="1560352" cy="301823"/>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480" dirty="0">
              <a:solidFill>
                <a:schemeClr val="tx1"/>
              </a:solidFill>
              <a:latin typeface="+mn-ea"/>
            </a:endParaRPr>
          </a:p>
        </p:txBody>
      </p:sp>
      <p:sp>
        <p:nvSpPr>
          <p:cNvPr id="16" name="山形 15"/>
          <p:cNvSpPr/>
          <p:nvPr/>
        </p:nvSpPr>
        <p:spPr>
          <a:xfrm>
            <a:off x="4250749" y="1700808"/>
            <a:ext cx="1828800" cy="234000"/>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3.</a:t>
            </a:r>
            <a:r>
              <a:rPr lang="ja-JP" altLang="en-US" sz="1138" dirty="0">
                <a:solidFill>
                  <a:schemeClr val="bg1"/>
                </a:solidFill>
                <a:latin typeface="+mn-ea"/>
                <a:cs typeface="Meiryo UI" pitchFamily="50" charset="-128"/>
              </a:rPr>
              <a:t>バーコードスキャン</a:t>
            </a:r>
          </a:p>
        </p:txBody>
      </p:sp>
      <p:sp>
        <p:nvSpPr>
          <p:cNvPr id="17" name="山形 16"/>
          <p:cNvSpPr/>
          <p:nvPr/>
        </p:nvSpPr>
        <p:spPr>
          <a:xfrm>
            <a:off x="7977004" y="1700808"/>
            <a:ext cx="1828800" cy="234000"/>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5.</a:t>
            </a:r>
            <a:r>
              <a:rPr lang="ja-JP" altLang="en-US" sz="1138" dirty="0">
                <a:solidFill>
                  <a:schemeClr val="bg1"/>
                </a:solidFill>
                <a:latin typeface="+mn-ea"/>
                <a:cs typeface="Meiryo UI" pitchFamily="50" charset="-128"/>
              </a:rPr>
              <a:t>金額入力</a:t>
            </a:r>
          </a:p>
        </p:txBody>
      </p:sp>
      <p:pic>
        <p:nvPicPr>
          <p:cNvPr id="18" name="Picture 1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60558" y="2043600"/>
            <a:ext cx="1344049" cy="1763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図 5" descr="AH_A0038_030.wm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rot="18161294" flipH="1">
            <a:off x="9102221" y="2950941"/>
            <a:ext cx="313053" cy="734031"/>
          </a:xfrm>
          <a:prstGeom prst="rect">
            <a:avLst/>
          </a:prstGeom>
          <a:noFill/>
          <a:ln w="9525">
            <a:noFill/>
            <a:miter lim="800000"/>
            <a:headEnd/>
            <a:tailEnd/>
          </a:ln>
        </p:spPr>
      </p:pic>
      <p:sp>
        <p:nvSpPr>
          <p:cNvPr id="20" name="正方形/長方形 19"/>
          <p:cNvSpPr/>
          <p:nvPr/>
        </p:nvSpPr>
        <p:spPr>
          <a:xfrm>
            <a:off x="1142880" y="2803141"/>
            <a:ext cx="814388" cy="301823"/>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480" dirty="0">
              <a:solidFill>
                <a:schemeClr val="tx1"/>
              </a:solidFill>
              <a:latin typeface="+mn-ea"/>
            </a:endParaRPr>
          </a:p>
        </p:txBody>
      </p:sp>
      <p:pic>
        <p:nvPicPr>
          <p:cNvPr id="21" name="図 5" descr="AH_A0038_030.wm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rot="18161294" flipH="1">
            <a:off x="1550594" y="3067898"/>
            <a:ext cx="313053" cy="734031"/>
          </a:xfrm>
          <a:prstGeom prst="rect">
            <a:avLst/>
          </a:prstGeom>
          <a:noFill/>
          <a:ln w="9525">
            <a:noFill/>
            <a:miter lim="800000"/>
            <a:headEnd/>
            <a:tailEnd/>
          </a:ln>
        </p:spPr>
      </p:pic>
      <p:sp>
        <p:nvSpPr>
          <p:cNvPr id="22" name="山形 21"/>
          <p:cNvSpPr/>
          <p:nvPr/>
        </p:nvSpPr>
        <p:spPr>
          <a:xfrm>
            <a:off x="6120404" y="1700808"/>
            <a:ext cx="1828800" cy="234000"/>
          </a:xfrm>
          <a:prstGeom prst="chevron">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813" dirty="0">
                <a:solidFill>
                  <a:schemeClr val="bg1"/>
                </a:solidFill>
                <a:latin typeface="+mn-ea"/>
                <a:cs typeface="Meiryo UI" pitchFamily="50" charset="-128"/>
              </a:rPr>
              <a:t>4.</a:t>
            </a:r>
            <a:r>
              <a:rPr lang="ja-JP" altLang="en-US" sz="813" dirty="0">
                <a:solidFill>
                  <a:schemeClr val="bg1"/>
                </a:solidFill>
                <a:latin typeface="+mn-ea"/>
                <a:cs typeface="Meiryo UI" pitchFamily="50" charset="-128"/>
              </a:rPr>
              <a:t>駐車券番号入力</a:t>
            </a:r>
            <a:endParaRPr lang="en-US" altLang="ja-JP" sz="813" dirty="0">
              <a:solidFill>
                <a:schemeClr val="bg1"/>
              </a:solidFill>
              <a:latin typeface="+mn-ea"/>
              <a:cs typeface="Meiryo UI" pitchFamily="50" charset="-128"/>
            </a:endParaRPr>
          </a:p>
          <a:p>
            <a:pPr algn="ctr"/>
            <a:r>
              <a:rPr lang="en-US" altLang="ja-JP" sz="813" dirty="0">
                <a:solidFill>
                  <a:schemeClr val="bg1"/>
                </a:solidFill>
                <a:latin typeface="+mn-ea"/>
                <a:cs typeface="Meiryo UI" pitchFamily="50" charset="-128"/>
              </a:rPr>
              <a:t>※</a:t>
            </a:r>
            <a:r>
              <a:rPr lang="ja-JP" altLang="en-US" sz="813" dirty="0">
                <a:solidFill>
                  <a:schemeClr val="bg1"/>
                </a:solidFill>
                <a:latin typeface="+mn-ea"/>
                <a:cs typeface="Meiryo UI" pitchFamily="50" charset="-128"/>
              </a:rPr>
              <a:t>手入力を選択した場合のみ</a:t>
            </a:r>
          </a:p>
        </p:txBody>
      </p:sp>
      <p:pic>
        <p:nvPicPr>
          <p:cNvPr id="2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7107" y="2344380"/>
            <a:ext cx="1302305" cy="66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正方形/長方形 23"/>
          <p:cNvSpPr/>
          <p:nvPr/>
        </p:nvSpPr>
        <p:spPr>
          <a:xfrm>
            <a:off x="6914882" y="2490888"/>
            <a:ext cx="366423" cy="79910"/>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133" rtl="0" eaLnBrk="1" latinLnBrk="0" hangingPunct="1">
              <a:defRPr sz="1800" kern="1200">
                <a:solidFill>
                  <a:schemeClr val="lt1"/>
                </a:solidFill>
                <a:latin typeface="+mn-lt"/>
                <a:ea typeface="+mn-ea"/>
                <a:cs typeface="+mn-cs"/>
              </a:defRPr>
            </a:lvl1pPr>
            <a:lvl2pPr marL="457133" algn="l" defTabSz="457133" rtl="0" eaLnBrk="1" latinLnBrk="0" hangingPunct="1">
              <a:defRPr sz="1800" kern="1200">
                <a:solidFill>
                  <a:schemeClr val="lt1"/>
                </a:solidFill>
                <a:latin typeface="+mn-lt"/>
                <a:ea typeface="+mn-ea"/>
                <a:cs typeface="+mn-cs"/>
              </a:defRPr>
            </a:lvl2pPr>
            <a:lvl3pPr marL="914268" algn="l" defTabSz="457133" rtl="0" eaLnBrk="1" latinLnBrk="0" hangingPunct="1">
              <a:defRPr sz="1800" kern="1200">
                <a:solidFill>
                  <a:schemeClr val="lt1"/>
                </a:solidFill>
                <a:latin typeface="+mn-lt"/>
                <a:ea typeface="+mn-ea"/>
                <a:cs typeface="+mn-cs"/>
              </a:defRPr>
            </a:lvl3pPr>
            <a:lvl4pPr marL="1371401" algn="l" defTabSz="457133" rtl="0" eaLnBrk="1" latinLnBrk="0" hangingPunct="1">
              <a:defRPr sz="1800" kern="1200">
                <a:solidFill>
                  <a:schemeClr val="lt1"/>
                </a:solidFill>
                <a:latin typeface="+mn-lt"/>
                <a:ea typeface="+mn-ea"/>
                <a:cs typeface="+mn-cs"/>
              </a:defRPr>
            </a:lvl4pPr>
            <a:lvl5pPr marL="1828535" algn="l" defTabSz="457133" rtl="0" eaLnBrk="1" latinLnBrk="0" hangingPunct="1">
              <a:defRPr sz="1800" kern="1200">
                <a:solidFill>
                  <a:schemeClr val="lt1"/>
                </a:solidFill>
                <a:latin typeface="+mn-lt"/>
                <a:ea typeface="+mn-ea"/>
                <a:cs typeface="+mn-cs"/>
              </a:defRPr>
            </a:lvl5pPr>
            <a:lvl6pPr marL="2285669" algn="l" defTabSz="457133" rtl="0" eaLnBrk="1" latinLnBrk="0" hangingPunct="1">
              <a:defRPr sz="1800" kern="1200">
                <a:solidFill>
                  <a:schemeClr val="lt1"/>
                </a:solidFill>
                <a:latin typeface="+mn-lt"/>
                <a:ea typeface="+mn-ea"/>
                <a:cs typeface="+mn-cs"/>
              </a:defRPr>
            </a:lvl6pPr>
            <a:lvl7pPr marL="2742803" algn="l" defTabSz="457133" rtl="0" eaLnBrk="1" latinLnBrk="0" hangingPunct="1">
              <a:defRPr sz="1800" kern="1200">
                <a:solidFill>
                  <a:schemeClr val="lt1"/>
                </a:solidFill>
                <a:latin typeface="+mn-lt"/>
                <a:ea typeface="+mn-ea"/>
                <a:cs typeface="+mn-cs"/>
              </a:defRPr>
            </a:lvl7pPr>
            <a:lvl8pPr marL="3199936" algn="l" defTabSz="457133" rtl="0" eaLnBrk="1" latinLnBrk="0" hangingPunct="1">
              <a:defRPr sz="1800" kern="1200">
                <a:solidFill>
                  <a:schemeClr val="lt1"/>
                </a:solidFill>
                <a:latin typeface="+mn-lt"/>
                <a:ea typeface="+mn-ea"/>
                <a:cs typeface="+mn-cs"/>
              </a:defRPr>
            </a:lvl8pPr>
            <a:lvl9pPr marL="3657070" algn="l" defTabSz="457133" rtl="0" eaLnBrk="1" latinLnBrk="0" hangingPunct="1">
              <a:defRPr sz="1800" kern="1200">
                <a:solidFill>
                  <a:schemeClr val="lt1"/>
                </a:solidFill>
                <a:latin typeface="+mn-lt"/>
                <a:ea typeface="+mn-ea"/>
                <a:cs typeface="+mn-cs"/>
              </a:defRPr>
            </a:lvl9pPr>
          </a:lstStyle>
          <a:p>
            <a:pPr algn="ctr"/>
            <a:endParaRPr lang="ja-JP" altLang="en-US" sz="1463" dirty="0">
              <a:solidFill>
                <a:schemeClr val="tx1"/>
              </a:solidFill>
              <a:latin typeface="+mn-ea"/>
            </a:endParaRPr>
          </a:p>
        </p:txBody>
      </p:sp>
      <p:sp>
        <p:nvSpPr>
          <p:cNvPr id="25" name="テキスト ボックス 24"/>
          <p:cNvSpPr txBox="1"/>
          <p:nvPr/>
        </p:nvSpPr>
        <p:spPr>
          <a:xfrm>
            <a:off x="6353103" y="2048780"/>
            <a:ext cx="859531" cy="317266"/>
          </a:xfrm>
          <a:prstGeom prst="rect">
            <a:avLst/>
          </a:prstGeom>
          <a:noFill/>
        </p:spPr>
        <p:txBody>
          <a:bodyPr wrap="none" rtlCol="0">
            <a:spAutoFit/>
          </a:bodyPr>
          <a:lstStyle/>
          <a:p>
            <a:r>
              <a:rPr lang="ja-JP" altLang="en-US" sz="731" dirty="0">
                <a:latin typeface="+mn-ea"/>
                <a:cs typeface="Meiryo UI" pitchFamily="50" charset="-128"/>
              </a:rPr>
              <a:t>バーコード下</a:t>
            </a:r>
          </a:p>
          <a:p>
            <a:r>
              <a:rPr lang="ja-JP" altLang="en-US" sz="731" dirty="0">
                <a:latin typeface="+mn-ea"/>
                <a:cs typeface="Meiryo UI" pitchFamily="50" charset="-128"/>
              </a:rPr>
              <a:t>数字を手で入力。</a:t>
            </a:r>
            <a:endParaRPr lang="en-US" altLang="ja-JP" sz="731" dirty="0">
              <a:latin typeface="+mn-ea"/>
              <a:cs typeface="Meiryo UI" pitchFamily="50" charset="-128"/>
            </a:endParaRPr>
          </a:p>
        </p:txBody>
      </p:sp>
      <p:pic>
        <p:nvPicPr>
          <p:cNvPr id="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533" y="4245616"/>
            <a:ext cx="1326441" cy="16861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7" name="ホームベース 26"/>
          <p:cNvSpPr/>
          <p:nvPr/>
        </p:nvSpPr>
        <p:spPr>
          <a:xfrm>
            <a:off x="331497" y="3924055"/>
            <a:ext cx="1828800" cy="234000"/>
          </a:xfrm>
          <a:prstGeom prst="homePlat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6.</a:t>
            </a:r>
            <a:r>
              <a:rPr lang="ja-JP" altLang="en-US" sz="1138" dirty="0">
                <a:solidFill>
                  <a:schemeClr val="bg1"/>
                </a:solidFill>
                <a:latin typeface="+mn-ea"/>
                <a:cs typeface="Meiryo UI" pitchFamily="50" charset="-128"/>
              </a:rPr>
              <a:t>内容確認</a:t>
            </a:r>
          </a:p>
        </p:txBody>
      </p:sp>
      <p:sp>
        <p:nvSpPr>
          <p:cNvPr id="28" name="山形 27"/>
          <p:cNvSpPr/>
          <p:nvPr/>
        </p:nvSpPr>
        <p:spPr>
          <a:xfrm>
            <a:off x="2343524" y="3924055"/>
            <a:ext cx="1828800" cy="234000"/>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7.</a:t>
            </a:r>
            <a:r>
              <a:rPr lang="ja-JP" altLang="en-US" sz="1138" dirty="0">
                <a:solidFill>
                  <a:schemeClr val="bg1"/>
                </a:solidFill>
                <a:latin typeface="+mn-ea"/>
                <a:cs typeface="Meiryo UI" pitchFamily="50" charset="-128"/>
              </a:rPr>
              <a:t>印字処理</a:t>
            </a:r>
          </a:p>
        </p:txBody>
      </p:sp>
      <p:sp>
        <p:nvSpPr>
          <p:cNvPr id="29" name="山形 28"/>
          <p:cNvSpPr/>
          <p:nvPr/>
        </p:nvSpPr>
        <p:spPr>
          <a:xfrm>
            <a:off x="4327662" y="3924055"/>
            <a:ext cx="1828800" cy="234000"/>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138" dirty="0">
                <a:solidFill>
                  <a:schemeClr val="bg1"/>
                </a:solidFill>
                <a:latin typeface="+mn-ea"/>
                <a:cs typeface="Meiryo UI" pitchFamily="50" charset="-128"/>
              </a:rPr>
              <a:t>8.</a:t>
            </a:r>
            <a:r>
              <a:rPr lang="ja-JP" altLang="en-US" sz="1138" dirty="0">
                <a:solidFill>
                  <a:schemeClr val="bg1"/>
                </a:solidFill>
                <a:latin typeface="+mn-ea"/>
                <a:cs typeface="Meiryo UI" pitchFamily="50" charset="-128"/>
              </a:rPr>
              <a:t>処理完了</a:t>
            </a:r>
          </a:p>
        </p:txBody>
      </p:sp>
      <p:sp>
        <p:nvSpPr>
          <p:cNvPr id="30" name="正方形/長方形 29"/>
          <p:cNvSpPr/>
          <p:nvPr/>
        </p:nvSpPr>
        <p:spPr>
          <a:xfrm>
            <a:off x="497860" y="5386717"/>
            <a:ext cx="1242775" cy="188679"/>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480" dirty="0">
              <a:solidFill>
                <a:schemeClr val="tx1"/>
              </a:solidFill>
              <a:latin typeface="+mn-ea"/>
            </a:endParaRPr>
          </a:p>
        </p:txBody>
      </p:sp>
      <p:pic>
        <p:nvPicPr>
          <p:cNvPr id="31" name="図 5" descr="AH_A0038_030.wm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rot="18161294" flipH="1">
            <a:off x="1679908" y="5531714"/>
            <a:ext cx="257797" cy="604470"/>
          </a:xfrm>
          <a:prstGeom prst="rect">
            <a:avLst/>
          </a:prstGeom>
          <a:noFill/>
          <a:ln w="9525">
            <a:noFill/>
            <a:miter lim="800000"/>
            <a:headEnd/>
            <a:tailEnd/>
          </a:ln>
        </p:spPr>
      </p:pic>
      <p:pic>
        <p:nvPicPr>
          <p:cNvPr id="3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320" y="4234527"/>
            <a:ext cx="1400211" cy="16861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3049" y="4234527"/>
            <a:ext cx="1462663" cy="17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二等辺三角形 33"/>
          <p:cNvSpPr/>
          <p:nvPr/>
        </p:nvSpPr>
        <p:spPr>
          <a:xfrm rot="5400000">
            <a:off x="1637069" y="2784765"/>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35" name="二等辺三角形 34"/>
          <p:cNvSpPr/>
          <p:nvPr/>
        </p:nvSpPr>
        <p:spPr>
          <a:xfrm rot="5400000">
            <a:off x="3684796" y="2784766"/>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pic>
        <p:nvPicPr>
          <p:cNvPr id="36" name="図 5" descr="AH_A0038_030.wm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rot="18161294" flipH="1">
            <a:off x="3703003" y="2805111"/>
            <a:ext cx="313053" cy="734031"/>
          </a:xfrm>
          <a:prstGeom prst="rect">
            <a:avLst/>
          </a:prstGeom>
          <a:noFill/>
          <a:ln w="9525">
            <a:noFill/>
            <a:miter lim="800000"/>
            <a:headEnd/>
            <a:tailEnd/>
          </a:ln>
        </p:spPr>
      </p:pic>
      <p:sp>
        <p:nvSpPr>
          <p:cNvPr id="37" name="二等辺三角形 36"/>
          <p:cNvSpPr/>
          <p:nvPr/>
        </p:nvSpPr>
        <p:spPr>
          <a:xfrm rot="5400000">
            <a:off x="5729352" y="2784766"/>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38" name="二等辺三角形 37"/>
          <p:cNvSpPr/>
          <p:nvPr/>
        </p:nvSpPr>
        <p:spPr>
          <a:xfrm rot="5400000">
            <a:off x="9242914" y="2784766"/>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39" name="二等辺三角形 38"/>
          <p:cNvSpPr/>
          <p:nvPr/>
        </p:nvSpPr>
        <p:spPr>
          <a:xfrm rot="5400000">
            <a:off x="7487719" y="2784766"/>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40" name="二等辺三角形 39"/>
          <p:cNvSpPr/>
          <p:nvPr/>
        </p:nvSpPr>
        <p:spPr>
          <a:xfrm rot="5400000">
            <a:off x="1637069" y="4949505"/>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41" name="二等辺三角形 40"/>
          <p:cNvSpPr/>
          <p:nvPr/>
        </p:nvSpPr>
        <p:spPr>
          <a:xfrm rot="5400000">
            <a:off x="3743303" y="4949506"/>
            <a:ext cx="994611" cy="2308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80">
              <a:latin typeface="+mn-ea"/>
            </a:endParaRPr>
          </a:p>
        </p:txBody>
      </p:sp>
      <p:sp>
        <p:nvSpPr>
          <p:cNvPr id="42" name="テキスト ボックス 67"/>
          <p:cNvSpPr txBox="1"/>
          <p:nvPr/>
        </p:nvSpPr>
        <p:spPr>
          <a:xfrm>
            <a:off x="5838409" y="3279658"/>
            <a:ext cx="1225015" cy="486095"/>
          </a:xfrm>
          <a:prstGeom prst="rect">
            <a:avLst/>
          </a:prstGeom>
          <a:noFill/>
        </p:spPr>
        <p:txBody>
          <a:bodyPr wrap="none" rtlCol="0">
            <a:spAutoFit/>
          </a:bodyPr>
          <a:lstStyle>
            <a:defPPr>
              <a:defRPr lang="ja-JP"/>
            </a:defPPr>
            <a:lvl1pPr marL="0" algn="l" defTabSz="478822" rtl="0" eaLnBrk="1" latinLnBrk="0" hangingPunct="1">
              <a:defRPr kumimoji="1" sz="1900" kern="1200">
                <a:solidFill>
                  <a:schemeClr val="tx1"/>
                </a:solidFill>
                <a:latin typeface="+mn-lt"/>
                <a:ea typeface="+mn-ea"/>
                <a:cs typeface="+mn-cs"/>
              </a:defRPr>
            </a:lvl1pPr>
            <a:lvl2pPr marL="478822" algn="l" defTabSz="478822" rtl="0" eaLnBrk="1" latinLnBrk="0" hangingPunct="1">
              <a:defRPr kumimoji="1" sz="1900" kern="1200">
                <a:solidFill>
                  <a:schemeClr val="tx1"/>
                </a:solidFill>
                <a:latin typeface="+mn-lt"/>
                <a:ea typeface="+mn-ea"/>
                <a:cs typeface="+mn-cs"/>
              </a:defRPr>
            </a:lvl2pPr>
            <a:lvl3pPr marL="957644" algn="l" defTabSz="478822" rtl="0" eaLnBrk="1" latinLnBrk="0" hangingPunct="1">
              <a:defRPr kumimoji="1" sz="1900" kern="1200">
                <a:solidFill>
                  <a:schemeClr val="tx1"/>
                </a:solidFill>
                <a:latin typeface="+mn-lt"/>
                <a:ea typeface="+mn-ea"/>
                <a:cs typeface="+mn-cs"/>
              </a:defRPr>
            </a:lvl3pPr>
            <a:lvl4pPr marL="1436465" algn="l" defTabSz="478822" rtl="0" eaLnBrk="1" latinLnBrk="0" hangingPunct="1">
              <a:defRPr kumimoji="1" sz="1900" kern="1200">
                <a:solidFill>
                  <a:schemeClr val="tx1"/>
                </a:solidFill>
                <a:latin typeface="+mn-lt"/>
                <a:ea typeface="+mn-ea"/>
                <a:cs typeface="+mn-cs"/>
              </a:defRPr>
            </a:lvl4pPr>
            <a:lvl5pPr marL="1915286" algn="l" defTabSz="478822" rtl="0" eaLnBrk="1" latinLnBrk="0" hangingPunct="1">
              <a:defRPr kumimoji="1" sz="1900" kern="1200">
                <a:solidFill>
                  <a:schemeClr val="tx1"/>
                </a:solidFill>
                <a:latin typeface="+mn-lt"/>
                <a:ea typeface="+mn-ea"/>
                <a:cs typeface="+mn-cs"/>
              </a:defRPr>
            </a:lvl5pPr>
            <a:lvl6pPr marL="2394107" algn="l" defTabSz="478822" rtl="0" eaLnBrk="1" latinLnBrk="0" hangingPunct="1">
              <a:defRPr kumimoji="1" sz="1900" kern="1200">
                <a:solidFill>
                  <a:schemeClr val="tx1"/>
                </a:solidFill>
                <a:latin typeface="+mn-lt"/>
                <a:ea typeface="+mn-ea"/>
                <a:cs typeface="+mn-cs"/>
              </a:defRPr>
            </a:lvl6pPr>
            <a:lvl7pPr marL="2872929" algn="l" defTabSz="478822" rtl="0" eaLnBrk="1" latinLnBrk="0" hangingPunct="1">
              <a:defRPr kumimoji="1" sz="1900" kern="1200">
                <a:solidFill>
                  <a:schemeClr val="tx1"/>
                </a:solidFill>
                <a:latin typeface="+mn-lt"/>
                <a:ea typeface="+mn-ea"/>
                <a:cs typeface="+mn-cs"/>
              </a:defRPr>
            </a:lvl7pPr>
            <a:lvl8pPr marL="3351750" algn="l" defTabSz="478822" rtl="0" eaLnBrk="1" latinLnBrk="0" hangingPunct="1">
              <a:defRPr kumimoji="1" sz="1900" kern="1200">
                <a:solidFill>
                  <a:schemeClr val="tx1"/>
                </a:solidFill>
                <a:latin typeface="+mn-lt"/>
                <a:ea typeface="+mn-ea"/>
                <a:cs typeface="+mn-cs"/>
              </a:defRPr>
            </a:lvl8pPr>
            <a:lvl9pPr marL="3830572" algn="l" defTabSz="478822" rtl="0" eaLnBrk="1" latinLnBrk="0" hangingPunct="1">
              <a:defRPr kumimoji="1" sz="1900" kern="1200">
                <a:solidFill>
                  <a:schemeClr val="tx1"/>
                </a:solidFill>
                <a:latin typeface="+mn-lt"/>
                <a:ea typeface="+mn-ea"/>
                <a:cs typeface="+mn-cs"/>
              </a:defRPr>
            </a:lvl9pPr>
          </a:lstStyle>
          <a:p>
            <a:r>
              <a:rPr lang="en-US" altLang="ja-JP" sz="853" dirty="0">
                <a:solidFill>
                  <a:srgbClr val="FF0000"/>
                </a:solidFill>
                <a:latin typeface="+mn-ea"/>
                <a:cs typeface="Meiryo UI" pitchFamily="50" charset="-128"/>
              </a:rPr>
              <a:t>※</a:t>
            </a:r>
            <a:r>
              <a:rPr lang="ja-JP" altLang="en-US" sz="853" dirty="0">
                <a:solidFill>
                  <a:srgbClr val="FF0000"/>
                </a:solidFill>
                <a:latin typeface="+mn-ea"/>
                <a:cs typeface="Meiryo UI" pitchFamily="50" charset="-128"/>
              </a:rPr>
              <a:t>バーコードが</a:t>
            </a:r>
            <a:endParaRPr lang="en-US" altLang="ja-JP" sz="853" dirty="0">
              <a:solidFill>
                <a:srgbClr val="FF0000"/>
              </a:solidFill>
              <a:latin typeface="+mn-ea"/>
              <a:cs typeface="Meiryo UI" pitchFamily="50" charset="-128"/>
            </a:endParaRPr>
          </a:p>
          <a:p>
            <a:r>
              <a:rPr lang="ja-JP" altLang="en-US" sz="853" dirty="0">
                <a:solidFill>
                  <a:srgbClr val="FF0000"/>
                </a:solidFill>
                <a:latin typeface="+mn-ea"/>
                <a:cs typeface="Meiryo UI" pitchFamily="50" charset="-128"/>
              </a:rPr>
              <a:t>　読取れない場合</a:t>
            </a:r>
            <a:endParaRPr lang="en-US" altLang="ja-JP" sz="853" dirty="0">
              <a:solidFill>
                <a:srgbClr val="FF0000"/>
              </a:solidFill>
              <a:latin typeface="+mn-ea"/>
              <a:cs typeface="Meiryo UI" pitchFamily="50" charset="-128"/>
            </a:endParaRPr>
          </a:p>
          <a:p>
            <a:r>
              <a:rPr lang="ja-JP" altLang="en-US" sz="853" dirty="0">
                <a:solidFill>
                  <a:srgbClr val="FF0000"/>
                </a:solidFill>
                <a:latin typeface="+mn-ea"/>
                <a:cs typeface="Meiryo UI" pitchFamily="50" charset="-128"/>
              </a:rPr>
              <a:t>　「手入力する」を押す。</a:t>
            </a:r>
            <a:endParaRPr lang="en-US" altLang="ja-JP" sz="853" dirty="0">
              <a:solidFill>
                <a:srgbClr val="FF0000"/>
              </a:solidFill>
              <a:latin typeface="+mn-ea"/>
              <a:cs typeface="Meiryo UI" pitchFamily="50" charset="-128"/>
            </a:endParaRPr>
          </a:p>
        </p:txBody>
      </p:sp>
      <p:cxnSp>
        <p:nvCxnSpPr>
          <p:cNvPr id="43" name="カギ線コネクタ 42"/>
          <p:cNvCxnSpPr/>
          <p:nvPr/>
        </p:nvCxnSpPr>
        <p:spPr>
          <a:xfrm>
            <a:off x="5798224" y="3456004"/>
            <a:ext cx="1105111" cy="297052"/>
          </a:xfrm>
          <a:prstGeom prst="bentConnector3">
            <a:avLst>
              <a:gd name="adj1" fmla="val 149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44" name="図 43"/>
          <p:cNvPicPr/>
          <p:nvPr/>
        </p:nvPicPr>
        <p:blipFill rotWithShape="1">
          <a:blip r:embed="rId11" cstate="print">
            <a:extLst>
              <a:ext uri="{28A0092B-C50C-407E-A947-70E740481C1C}">
                <a14:useLocalDpi xmlns:a14="http://schemas.microsoft.com/office/drawing/2010/main" val="0"/>
              </a:ext>
            </a:extLst>
          </a:blip>
          <a:srcRect t="4451"/>
          <a:stretch/>
        </p:blipFill>
        <p:spPr bwMode="auto">
          <a:xfrm>
            <a:off x="6894382" y="3172125"/>
            <a:ext cx="975215" cy="174654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249434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latin typeface="+mn-ea"/>
              </a:rPr>
              <a:t>機能要件（決済端末）：駐車券機能</a:t>
            </a:r>
            <a:r>
              <a:rPr lang="ja-JP" altLang="en-US" dirty="0" smtClean="0">
                <a:latin typeface="+mn-ea"/>
              </a:rPr>
              <a:t>（</a:t>
            </a:r>
            <a:r>
              <a:rPr lang="en-US" altLang="ja-JP" dirty="0" smtClean="0">
                <a:latin typeface="+mn-ea"/>
              </a:rPr>
              <a:t>3/3</a:t>
            </a:r>
            <a:r>
              <a:rPr lang="ja-JP" altLang="en-US" dirty="0">
                <a:latin typeface="+mn-ea"/>
              </a:rPr>
              <a:t>）</a:t>
            </a:r>
            <a:endParaRPr kumimoji="1" lang="ja-JP" altLang="en-US" dirty="0">
              <a:latin typeface="+mn-ea"/>
              <a:ea typeface="+mn-ea"/>
            </a:endParaRPr>
          </a:p>
        </p:txBody>
      </p:sp>
      <p:sp>
        <p:nvSpPr>
          <p:cNvPr id="5" name="テキスト プレースホルダー 4"/>
          <p:cNvSpPr>
            <a:spLocks noGrp="1"/>
          </p:cNvSpPr>
          <p:nvPr>
            <p:ph type="body" sz="quarter" idx="10"/>
          </p:nvPr>
        </p:nvSpPr>
        <p:spPr/>
        <p:txBody>
          <a:bodyPr/>
          <a:lstStyle/>
          <a:p>
            <a:r>
              <a:rPr lang="ja-JP" altLang="en-US" dirty="0">
                <a:latin typeface="+mn-ea"/>
                <a:ea typeface="+mn-ea"/>
              </a:rPr>
              <a:t>複数の施設を集約システムで管理している場合の伝文連携にも、</a:t>
            </a:r>
            <a:r>
              <a:rPr lang="en-US" altLang="ja-JP" dirty="0">
                <a:latin typeface="+mn-ea"/>
                <a:ea typeface="+mn-ea"/>
              </a:rPr>
              <a:t>CAFIS Arch</a:t>
            </a:r>
            <a:r>
              <a:rPr lang="ja-JP" altLang="en-US" dirty="0">
                <a:latin typeface="+mn-ea"/>
                <a:ea typeface="+mn-ea"/>
              </a:rPr>
              <a:t>センタは対応しております。</a:t>
            </a:r>
          </a:p>
        </p:txBody>
      </p:sp>
      <p:pic>
        <p:nvPicPr>
          <p:cNvPr id="64"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8" y="2877125"/>
            <a:ext cx="4489704" cy="246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066" y="2973429"/>
            <a:ext cx="5237522" cy="2516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正方形/長方形 65"/>
          <p:cNvSpPr/>
          <p:nvPr/>
        </p:nvSpPr>
        <p:spPr>
          <a:xfrm>
            <a:off x="124169" y="2474696"/>
            <a:ext cx="4270500" cy="3173957"/>
          </a:xfrm>
          <a:prstGeom prst="rect">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ja-JP" altLang="en-US" sz="2000"/>
          </a:p>
        </p:txBody>
      </p:sp>
      <p:sp>
        <p:nvSpPr>
          <p:cNvPr id="67" name="正方形/長方形 66"/>
          <p:cNvSpPr/>
          <p:nvPr/>
        </p:nvSpPr>
        <p:spPr>
          <a:xfrm>
            <a:off x="124169" y="2284572"/>
            <a:ext cx="4286539" cy="3802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chemeClr val="bg1"/>
                </a:solidFill>
              </a:rPr>
              <a:t>商業管理単位に駐車券サーバがある場合</a:t>
            </a:r>
            <a:endParaRPr lang="en-US" altLang="ja-JP" sz="1600" dirty="0">
              <a:solidFill>
                <a:schemeClr val="bg1"/>
              </a:solidFill>
            </a:endParaRPr>
          </a:p>
        </p:txBody>
      </p:sp>
      <p:sp>
        <p:nvSpPr>
          <p:cNvPr id="68" name="正方形/長方形 67"/>
          <p:cNvSpPr/>
          <p:nvPr/>
        </p:nvSpPr>
        <p:spPr>
          <a:xfrm>
            <a:off x="4552930" y="2474696"/>
            <a:ext cx="5231590" cy="3173957"/>
          </a:xfrm>
          <a:prstGeom prst="rect">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ja-JP" altLang="en-US" sz="2000"/>
          </a:p>
        </p:txBody>
      </p:sp>
      <p:sp>
        <p:nvSpPr>
          <p:cNvPr id="69" name="正方形/長方形 68"/>
          <p:cNvSpPr/>
          <p:nvPr/>
        </p:nvSpPr>
        <p:spPr>
          <a:xfrm>
            <a:off x="4552482" y="2284572"/>
            <a:ext cx="5243296" cy="3802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solidFill>
                  <a:schemeClr val="bg1"/>
                </a:solidFill>
              </a:rPr>
              <a:t>駐車券管理サーバを集約している場合</a:t>
            </a:r>
            <a:endParaRPr lang="en-US" altLang="ja-JP" sz="1600" dirty="0">
              <a:solidFill>
                <a:schemeClr val="bg1"/>
              </a:solidFill>
            </a:endParaRPr>
          </a:p>
        </p:txBody>
      </p:sp>
    </p:spTree>
    <p:extLst>
      <p:ext uri="{BB962C8B-B14F-4D97-AF65-F5344CB8AC3E}">
        <p14:creationId xmlns:p14="http://schemas.microsoft.com/office/powerpoint/2010/main" val="2577403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337374279"/>
              </p:ext>
            </p:extLst>
          </p:nvPr>
        </p:nvGraphicFramePr>
        <p:xfrm>
          <a:off x="234679" y="972000"/>
          <a:ext cx="9436643" cy="5422865"/>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15195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989293">
                <a:tc rowSpan="5">
                  <a:txBody>
                    <a:bodyPr/>
                    <a:lstStyle/>
                    <a:p>
                      <a:pPr marL="0" marR="0" indent="0" algn="l" defTabSz="742950" rtl="0" eaLnBrk="1" fontAlgn="t"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n-ea"/>
                          <a:ea typeface="+mn-ea"/>
                        </a:rPr>
                        <a:t>要件定義</a:t>
                      </a:r>
                      <a:endParaRPr lang="en-US" altLang="ja-JP" sz="1000" b="0" i="0" u="none" strike="noStrike" dirty="0" smtClean="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smtClean="0">
                          <a:solidFill>
                            <a:schemeClr val="tx1"/>
                          </a:solidFill>
                          <a:effectLst/>
                          <a:latin typeface="+mn-ea"/>
                          <a:ea typeface="+mn-ea"/>
                        </a:rPr>
                        <a:t>導入・展開要件</a:t>
                      </a:r>
                      <a:endParaRPr lang="en-US" altLang="ja-JP"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移行切替方針</a:t>
                      </a:r>
                      <a:r>
                        <a:rPr lang="ja-JP" altLang="en-US" sz="1000" b="0" i="0" u="none" strike="noStrike" dirty="0">
                          <a:solidFill>
                            <a:schemeClr val="tx1"/>
                          </a:solidFill>
                          <a:effectLst/>
                          <a:latin typeface="+mn-ea"/>
                          <a:ea typeface="+mn-ea"/>
                        </a:rPr>
                        <a:t>検討</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移行切替方針作成</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移行切替</a:t>
                      </a:r>
                      <a:r>
                        <a:rPr lang="ja-JP" altLang="en-US" sz="1000" b="0" i="0" u="none" strike="noStrike" dirty="0">
                          <a:solidFill>
                            <a:schemeClr val="tx1"/>
                          </a:solidFill>
                          <a:effectLst/>
                          <a:latin typeface="+mn-ea"/>
                          <a:ea typeface="+mn-ea"/>
                        </a:rPr>
                        <a:t>方針（実施概要、実施時期</a:t>
                      </a:r>
                      <a:r>
                        <a:rPr lang="ja-JP" altLang="en-US" sz="1000" b="0" i="0" u="none" strike="noStrike" dirty="0" smtClean="0">
                          <a:solidFill>
                            <a:schemeClr val="tx1"/>
                          </a:solidFill>
                          <a:effectLst/>
                          <a:latin typeface="+mn-ea"/>
                          <a:ea typeface="+mn-ea"/>
                        </a:rPr>
                        <a:t>、対象</a:t>
                      </a:r>
                      <a:r>
                        <a:rPr lang="ja-JP" altLang="en-US" sz="1000" b="0" i="0" u="none" strike="noStrike" dirty="0">
                          <a:solidFill>
                            <a:schemeClr val="tx1"/>
                          </a:solidFill>
                          <a:effectLst/>
                          <a:latin typeface="+mn-ea"/>
                          <a:ea typeface="+mn-ea"/>
                        </a:rPr>
                        <a:t>範囲、役割分担など）について提案し、検討結果を</a:t>
                      </a:r>
                      <a:r>
                        <a:rPr lang="ja-JP" altLang="en-US" sz="1000" b="0" i="0" u="none" strike="noStrike" dirty="0" smtClean="0">
                          <a:solidFill>
                            <a:schemeClr val="tx1"/>
                          </a:solidFill>
                          <a:effectLst/>
                          <a:latin typeface="+mn-ea"/>
                          <a:ea typeface="+mn-ea"/>
                        </a:rPr>
                        <a:t>整理する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移行切替方針の整理内容を確認</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検討し、成果物を</a:t>
                      </a:r>
                      <a:r>
                        <a:rPr lang="ja-JP" altLang="en-US" sz="1000" b="0" i="0" u="none" strike="noStrike" dirty="0" smtClean="0">
                          <a:solidFill>
                            <a:schemeClr val="tx1"/>
                          </a:solidFill>
                          <a:effectLst/>
                          <a:latin typeface="+mn-ea"/>
                          <a:ea typeface="+mn-ea"/>
                        </a:rPr>
                        <a:t>承認する</a:t>
                      </a:r>
                      <a:endParaRPr lang="en-US" altLang="ja-JP" sz="1000" b="0" i="0" u="none" strike="noStrike" dirty="0">
                        <a:solidFill>
                          <a:schemeClr val="tx1"/>
                        </a:solidFill>
                        <a:effectLst/>
                        <a:latin typeface="+mn-ea"/>
                        <a:ea typeface="+mn-ea"/>
                      </a:endParaRPr>
                    </a:p>
                  </a:txBody>
                  <a:tcPr marL="36000" marR="36000" marT="36000" marB="0"/>
                </a:tc>
                <a:extLst>
                  <a:ext uri="{0D108BD9-81ED-4DB2-BD59-A6C34878D82A}">
                    <a16:rowId xmlns:a16="http://schemas.microsoft.com/office/drawing/2014/main" val="2572970715"/>
                  </a:ext>
                </a:extLst>
              </a:tr>
              <a:tr h="989293">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1000" b="0" i="0" u="none" strike="noStrike" dirty="0">
                          <a:solidFill>
                            <a:schemeClr val="tx1"/>
                          </a:solidFill>
                          <a:effectLst/>
                          <a:latin typeface="+mn-ea"/>
                          <a:ea typeface="+mn-ea"/>
                        </a:rPr>
                        <a:t>教育方針検討</a:t>
                      </a:r>
                    </a:p>
                  </a:txBody>
                  <a:tcPr marL="36000" marR="36000" marT="36000" marB="36000"/>
                </a:tc>
                <a:tc>
                  <a:txBody>
                    <a:bodyPr/>
                    <a:lstStyle/>
                    <a:p>
                      <a:pPr algn="l" rtl="0" fontAlgn="t"/>
                      <a:r>
                        <a:rPr lang="zh-TW" altLang="en-US" sz="1000" b="0" i="0" u="none" strike="noStrike" dirty="0">
                          <a:solidFill>
                            <a:schemeClr val="tx1"/>
                          </a:solidFill>
                          <a:effectLst/>
                          <a:latin typeface="+mn-ea"/>
                          <a:ea typeface="+mn-ea"/>
                        </a:rPr>
                        <a:t>教育</a:t>
                      </a:r>
                      <a:r>
                        <a:rPr lang="zh-TW" altLang="en-US" sz="1000" b="0" i="0" u="none" strike="noStrike" dirty="0" smtClean="0">
                          <a:solidFill>
                            <a:schemeClr val="tx1"/>
                          </a:solidFill>
                          <a:effectLst/>
                          <a:latin typeface="+mn-ea"/>
                          <a:ea typeface="+mn-ea"/>
                        </a:rPr>
                        <a:t>方針作成</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教育方針（実施</a:t>
                      </a:r>
                      <a:r>
                        <a:rPr lang="ja-JP" altLang="en-US" sz="1000" b="0" i="0" u="none" strike="noStrike" dirty="0">
                          <a:solidFill>
                            <a:schemeClr val="tx1"/>
                          </a:solidFill>
                          <a:effectLst/>
                          <a:latin typeface="+mn-ea"/>
                          <a:ea typeface="+mn-ea"/>
                        </a:rPr>
                        <a:t>概要、実施時期</a:t>
                      </a:r>
                      <a:r>
                        <a:rPr lang="ja-JP" altLang="en-US" sz="1000" b="0" i="0" u="none" strike="noStrike" dirty="0" smtClean="0">
                          <a:solidFill>
                            <a:schemeClr val="tx1"/>
                          </a:solidFill>
                          <a:effectLst/>
                          <a:latin typeface="+mn-ea"/>
                          <a:ea typeface="+mn-ea"/>
                        </a:rPr>
                        <a:t>、対象</a:t>
                      </a:r>
                      <a:r>
                        <a:rPr lang="ja-JP" altLang="en-US" sz="1000" b="0" i="0" u="none" strike="noStrike" dirty="0">
                          <a:solidFill>
                            <a:schemeClr val="tx1"/>
                          </a:solidFill>
                          <a:effectLst/>
                          <a:latin typeface="+mn-ea"/>
                          <a:ea typeface="+mn-ea"/>
                        </a:rPr>
                        <a:t>範囲、役割分担</a:t>
                      </a:r>
                      <a:r>
                        <a:rPr lang="ja-JP" altLang="en-US" sz="1000" b="0" i="0" u="none" strike="noStrike" dirty="0" smtClean="0">
                          <a:solidFill>
                            <a:schemeClr val="tx1"/>
                          </a:solidFill>
                          <a:effectLst/>
                          <a:latin typeface="+mn-ea"/>
                          <a:ea typeface="+mn-ea"/>
                        </a:rPr>
                        <a:t>など）に</a:t>
                      </a:r>
                      <a:r>
                        <a:rPr lang="ja-JP" altLang="en-US" sz="1000" b="0" i="0" u="none" strike="noStrike" dirty="0">
                          <a:solidFill>
                            <a:schemeClr val="tx1"/>
                          </a:solidFill>
                          <a:effectLst/>
                          <a:latin typeface="+mn-ea"/>
                          <a:ea typeface="+mn-ea"/>
                        </a:rPr>
                        <a:t>ついて提案し、検討結果を</a:t>
                      </a:r>
                      <a:r>
                        <a:rPr lang="ja-JP" altLang="en-US" sz="1000" b="0" i="0" u="none" strike="noStrike" dirty="0" smtClean="0">
                          <a:solidFill>
                            <a:schemeClr val="tx1"/>
                          </a:solidFill>
                          <a:effectLst/>
                          <a:latin typeface="+mn-ea"/>
                          <a:ea typeface="+mn-ea"/>
                        </a:rPr>
                        <a:t>整理する</a:t>
                      </a:r>
                      <a:endParaRPr lang="en-US" altLang="ja-JP"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内容について確認</a:t>
                      </a:r>
                      <a:r>
                        <a:rPr lang="en-US" altLang="ja-JP" sz="1000" b="0" i="0" u="none" strike="noStrike" dirty="0">
                          <a:solidFill>
                            <a:schemeClr val="tx1"/>
                          </a:solidFill>
                          <a:effectLst/>
                          <a:latin typeface="+mn-ea"/>
                          <a:ea typeface="+mn-ea"/>
                        </a:rPr>
                        <a:t>/</a:t>
                      </a:r>
                      <a:r>
                        <a:rPr lang="ja-JP" altLang="en-US" sz="1000" b="0" i="0" u="none" strike="noStrike" dirty="0">
                          <a:solidFill>
                            <a:schemeClr val="tx1"/>
                          </a:solidFill>
                          <a:effectLst/>
                          <a:latin typeface="+mn-ea"/>
                          <a:ea typeface="+mn-ea"/>
                        </a:rPr>
                        <a:t>検討し、成果物を</a:t>
                      </a:r>
                      <a:r>
                        <a:rPr lang="ja-JP" altLang="en-US" sz="1000" b="0" i="0" u="none" strike="noStrike" dirty="0" smtClean="0">
                          <a:solidFill>
                            <a:schemeClr val="tx1"/>
                          </a:solidFill>
                          <a:effectLst/>
                          <a:latin typeface="+mn-ea"/>
                          <a:ea typeface="+mn-ea"/>
                        </a:rPr>
                        <a:t>承認する</a:t>
                      </a:r>
                      <a:endParaRPr lang="ja-JP" altLang="en-US" sz="1000" b="0" i="0" u="none" strike="noStrike" dirty="0">
                        <a:solidFill>
                          <a:schemeClr val="tx1"/>
                        </a:solidFill>
                        <a:effectLst/>
                        <a:latin typeface="+mn-ea"/>
                        <a:ea typeface="+mn-ea"/>
                      </a:endParaRPr>
                    </a:p>
                  </a:txBody>
                  <a:tcPr marL="36000" marR="36000" marT="36000" marB="0"/>
                </a:tc>
                <a:extLst>
                  <a:ext uri="{0D108BD9-81ED-4DB2-BD59-A6C34878D82A}">
                    <a16:rowId xmlns:a16="http://schemas.microsoft.com/office/drawing/2014/main" val="3321370989"/>
                  </a:ext>
                </a:extLst>
              </a:tr>
              <a:tr h="989293">
                <a:tc vMerge="1">
                  <a:txBody>
                    <a:bodyPr/>
                    <a:lstStyle/>
                    <a:p>
                      <a:pPr algn="l" rtl="0" fontAlgn="t"/>
                      <a:endParaRPr lang="en-US" altLang="ja-JP" sz="1000" b="0" i="0" u="none" strike="noStrike" dirty="0" smtClean="0">
                        <a:solidFill>
                          <a:schemeClr val="tx1"/>
                        </a:solidFill>
                        <a:effectLst/>
                        <a:latin typeface="+mn-ea"/>
                        <a:ea typeface="+mn-ea"/>
                      </a:endParaRPr>
                    </a:p>
                  </a:txBody>
                  <a:tcPr marL="36000" marR="36000" marT="36000" marB="36000"/>
                </a:tc>
                <a:tc rowSpan="3">
                  <a:txBody>
                    <a:bodyPr/>
                    <a:lstStyle/>
                    <a:p>
                      <a:pPr algn="l" rtl="0" fontAlgn="t"/>
                      <a:r>
                        <a:rPr lang="en-US"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管理</a:t>
                      </a:r>
                      <a:endParaRPr lang="en-US" altLang="ja-JP"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a:solidFill>
                            <a:schemeClr val="tx1"/>
                          </a:solidFill>
                          <a:effectLst/>
                          <a:latin typeface="+mn-ea"/>
                          <a:ea typeface="+mn-ea"/>
                        </a:rPr>
                        <a:t>次工程計画</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zh-TW" altLang="en-US" sz="1000" b="0" i="0" u="none" strike="noStrike" dirty="0">
                          <a:solidFill>
                            <a:schemeClr val="tx1"/>
                          </a:solidFill>
                          <a:effectLst/>
                          <a:latin typeface="+mn-ea"/>
                          <a:ea typeface="+mn-ea"/>
                        </a:rPr>
                        <a:t>次工程計画書作成</a:t>
                      </a: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次工程計画（実施内容、スケジュール、対象範囲、役割分担、</a:t>
                      </a:r>
                      <a:r>
                        <a:rPr lang="en-US" altLang="ja-JP" sz="1000" b="0" i="0" u="none" strike="noStrike" dirty="0">
                          <a:solidFill>
                            <a:schemeClr val="tx1"/>
                          </a:solidFill>
                          <a:effectLst/>
                          <a:latin typeface="+mn-ea"/>
                          <a:ea typeface="+mn-ea"/>
                        </a:rPr>
                        <a:t>WBS</a:t>
                      </a:r>
                      <a:r>
                        <a:rPr lang="ja-JP" altLang="en-US" sz="1000" b="0" i="0" u="none" strike="noStrike" dirty="0" err="1">
                          <a:solidFill>
                            <a:schemeClr val="tx1"/>
                          </a:solidFill>
                          <a:effectLst/>
                          <a:latin typeface="+mn-ea"/>
                          <a:ea typeface="+mn-ea"/>
                        </a:rPr>
                        <a:t>、</a:t>
                      </a:r>
                      <a:r>
                        <a:rPr lang="ja-JP" altLang="en-US" sz="1000" b="0" i="0" u="none" strike="noStrike" dirty="0">
                          <a:solidFill>
                            <a:schemeClr val="tx1"/>
                          </a:solidFill>
                          <a:effectLst/>
                          <a:latin typeface="+mn-ea"/>
                          <a:ea typeface="+mn-ea"/>
                        </a:rPr>
                        <a:t>会議予定 等）の作成を</a:t>
                      </a:r>
                      <a:r>
                        <a:rPr lang="ja-JP" altLang="en-US" sz="1000" b="0" i="0" u="none" strike="noStrike" dirty="0" smtClean="0">
                          <a:solidFill>
                            <a:schemeClr val="tx1"/>
                          </a:solidFill>
                          <a:effectLst/>
                          <a:latin typeface="+mn-ea"/>
                          <a:ea typeface="+mn-ea"/>
                        </a:rPr>
                        <a:t>行う</a:t>
                      </a:r>
                      <a:endParaRPr lang="en-US" altLang="ja-JP" sz="1000" b="0" i="0" u="none" strike="noStrike" dirty="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dirty="0">
                          <a:solidFill>
                            <a:schemeClr val="tx1"/>
                          </a:solidFill>
                          <a:latin typeface="+mn-ea"/>
                          <a:ea typeface="+mn-ea"/>
                        </a:rPr>
                        <a:t>次</a:t>
                      </a:r>
                      <a:r>
                        <a:rPr lang="ja-JP" altLang="en-US" sz="1000" dirty="0" smtClean="0">
                          <a:solidFill>
                            <a:schemeClr val="tx1"/>
                          </a:solidFill>
                          <a:latin typeface="+mn-ea"/>
                          <a:ea typeface="+mn-ea"/>
                        </a:rPr>
                        <a:t>工程以降のコストを提示する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内容を確認</a:t>
                      </a:r>
                      <a:r>
                        <a:rPr lang="ja-JP" altLang="en-US" sz="1000" b="0" i="0" u="none" strike="noStrike" dirty="0">
                          <a:solidFill>
                            <a:schemeClr val="tx1"/>
                          </a:solidFill>
                          <a:effectLst/>
                          <a:latin typeface="+mn-ea"/>
                          <a:ea typeface="+mn-ea"/>
                        </a:rPr>
                        <a:t>、</a:t>
                      </a:r>
                      <a:r>
                        <a:rPr lang="ja-JP" altLang="en-US" sz="1000" b="0" i="0" u="none" strike="noStrike" dirty="0" smtClean="0">
                          <a:solidFill>
                            <a:schemeClr val="tx1"/>
                          </a:solidFill>
                          <a:effectLst/>
                          <a:latin typeface="+mn-ea"/>
                          <a:ea typeface="+mn-ea"/>
                        </a:rPr>
                        <a:t>承認する</a:t>
                      </a:r>
                      <a:endParaRPr lang="ja-JP" altLang="en-US" sz="1000" b="0" i="0" u="none" strike="noStrike" dirty="0">
                        <a:solidFill>
                          <a:schemeClr val="tx1"/>
                        </a:solidFill>
                        <a:effectLst/>
                        <a:latin typeface="+mn-ea"/>
                        <a:ea typeface="+mn-ea"/>
                      </a:endParaRPr>
                    </a:p>
                  </a:txBody>
                  <a:tcPr marL="36000" marR="36000" marT="14400" marB="144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03406933"/>
                  </a:ext>
                </a:extLst>
              </a:tr>
              <a:tr h="989293">
                <a:tc vMerge="1">
                  <a:txBody>
                    <a:bodyPr/>
                    <a:lstStyle/>
                    <a:p>
                      <a:endParaRPr kumimoji="1" lang="ja-JP" altLang="en-US"/>
                    </a:p>
                  </a:txBody>
                  <a:tcPr/>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tc>
                <a:tc rowSpan="2">
                  <a:txBody>
                    <a:bodyPr/>
                    <a:lstStyle/>
                    <a:p>
                      <a:pPr algn="l" rtl="0" fontAlgn="t"/>
                      <a:r>
                        <a:rPr lang="ja-JP" altLang="en-US" sz="1000" b="0" i="0" u="none" strike="noStrike" dirty="0">
                          <a:solidFill>
                            <a:schemeClr val="tx1"/>
                          </a:solidFill>
                          <a:effectLst/>
                          <a:latin typeface="+mn-ea"/>
                          <a:ea typeface="+mn-ea"/>
                        </a:rPr>
                        <a:t>要件定義書取り纏め</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要件定義成果物取り纏め</a:t>
                      </a: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要件定義工程で合意したシステム化対象範囲を、システム全体図に</a:t>
                      </a:r>
                      <a:r>
                        <a:rPr lang="ja-JP" altLang="en-US" sz="1000" b="0" i="0" u="none" strike="noStrike" dirty="0" smtClean="0">
                          <a:solidFill>
                            <a:schemeClr val="tx1"/>
                          </a:solidFill>
                          <a:effectLst/>
                          <a:latin typeface="+mn-ea"/>
                          <a:ea typeface="+mn-ea"/>
                        </a:rPr>
                        <a:t>反映する</a:t>
                      </a:r>
                      <a:endParaRPr lang="en-US" altLang="ja-JP"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作成した要件定義成果物を要件定義書として</a:t>
                      </a:r>
                      <a:r>
                        <a:rPr lang="ja-JP" altLang="en-US" sz="1000" b="0" i="0" u="none" strike="noStrike" dirty="0" smtClean="0">
                          <a:solidFill>
                            <a:schemeClr val="tx1"/>
                          </a:solidFill>
                          <a:effectLst/>
                          <a:latin typeface="+mn-ea"/>
                          <a:ea typeface="+mn-ea"/>
                        </a:rPr>
                        <a:t>取り纏める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8257662"/>
                  </a:ext>
                </a:extLst>
              </a:tr>
              <a:tr h="989293">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kumimoji="1" lang="ja-JP" altLang="en-US"/>
                    </a:p>
                  </a:txBody>
                  <a:tcPr/>
                </a:tc>
                <a:tc>
                  <a:txBody>
                    <a:bodyPr/>
                    <a:lstStyle/>
                    <a:p>
                      <a:pPr algn="l" rtl="0" fontAlgn="t"/>
                      <a:r>
                        <a:rPr lang="ja-JP" altLang="en-US" sz="1000" b="0" i="0" u="none" strike="noStrike" dirty="0">
                          <a:solidFill>
                            <a:schemeClr val="tx1"/>
                          </a:solidFill>
                          <a:effectLst/>
                          <a:latin typeface="+mn-ea"/>
                          <a:ea typeface="+mn-ea"/>
                        </a:rPr>
                        <a:t>要件確定</a:t>
                      </a:r>
                    </a:p>
                  </a:txBody>
                  <a:tcPr marL="36000" marR="36000" marT="36000" marB="36000"/>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成果物レビュー</a:t>
                      </a:r>
                      <a:r>
                        <a:rPr lang="ja-JP" altLang="en-US" sz="1000" b="0" i="0" u="none" strike="noStrike" dirty="0">
                          <a:solidFill>
                            <a:schemeClr val="tx1"/>
                          </a:solidFill>
                          <a:effectLst/>
                          <a:latin typeface="+mn-ea"/>
                          <a:ea typeface="+mn-ea"/>
                        </a:rPr>
                        <a:t>指摘の修正を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各セッション</a:t>
                      </a:r>
                      <a:r>
                        <a:rPr lang="ja-JP" altLang="en-US" sz="1000" b="0" i="0" u="none" strike="noStrike" dirty="0">
                          <a:solidFill>
                            <a:schemeClr val="tx1"/>
                          </a:solidFill>
                          <a:effectLst/>
                          <a:latin typeface="+mn-ea"/>
                          <a:ea typeface="+mn-ea"/>
                        </a:rPr>
                        <a:t>やウォークスルー等を通しレビュー済みの要件定義書（成果物の集合）について最終承認</a:t>
                      </a:r>
                      <a:r>
                        <a:rPr lang="ja-JP" altLang="en-US" sz="1000" b="0" i="0" u="none" strike="noStrike" dirty="0" smtClean="0">
                          <a:solidFill>
                            <a:schemeClr val="tx1"/>
                          </a:solidFill>
                          <a:effectLst/>
                          <a:latin typeface="+mn-ea"/>
                          <a:ea typeface="+mn-ea"/>
                        </a:rPr>
                        <a:t>を行う</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0502014"/>
                  </a:ext>
                </a:extLst>
              </a:tr>
            </a:tbl>
          </a:graphicData>
        </a:graphic>
      </p:graphicFrame>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sp>
        <p:nvSpPr>
          <p:cNvPr id="4" name="タイトル 3"/>
          <p:cNvSpPr>
            <a:spLocks noGrp="1"/>
          </p:cNvSpPr>
          <p:nvPr>
            <p:ph type="title"/>
          </p:nvPr>
        </p:nvSpPr>
        <p:spPr/>
        <p:txBody>
          <a:bodyPr/>
          <a:lstStyle/>
          <a:p>
            <a:r>
              <a:rPr lang="en-US" altLang="ja-JP" dirty="0" smtClean="0">
                <a:latin typeface="+mn-ea"/>
                <a:ea typeface="+mn-ea"/>
              </a:rPr>
              <a:t>3.1. </a:t>
            </a:r>
            <a:r>
              <a:rPr lang="ja-JP" altLang="en-US" dirty="0" smtClean="0">
                <a:latin typeface="+mn-ea"/>
                <a:ea typeface="+mn-ea"/>
              </a:rPr>
              <a:t>要件</a:t>
            </a:r>
            <a:r>
              <a:rPr lang="ja-JP" altLang="en-US" dirty="0">
                <a:latin typeface="+mn-ea"/>
                <a:ea typeface="+mn-ea"/>
              </a:rPr>
              <a:t>定義フェーズ：</a:t>
            </a:r>
            <a:r>
              <a:rPr lang="ja-JP" altLang="en-US" dirty="0" smtClean="0">
                <a:latin typeface="+mn-ea"/>
                <a:ea typeface="+mn-ea"/>
              </a:rPr>
              <a:t>タスク</a:t>
            </a:r>
            <a:r>
              <a:rPr lang="ja-JP" altLang="en-US" dirty="0">
                <a:latin typeface="+mn-ea"/>
                <a:ea typeface="+mn-ea"/>
              </a:rPr>
              <a:t>と役割分担</a:t>
            </a:r>
            <a:r>
              <a:rPr lang="ja-JP" altLang="en-US" dirty="0" smtClean="0">
                <a:latin typeface="+mn-ea"/>
                <a:ea typeface="+mn-ea"/>
              </a:rPr>
              <a:t>（</a:t>
            </a:r>
            <a:r>
              <a:rPr lang="en-US" altLang="ja-JP" dirty="0" smtClean="0">
                <a:latin typeface="+mn-ea"/>
                <a:ea typeface="+mn-ea"/>
              </a:rPr>
              <a:t>3/3</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1016902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cs typeface="Meiryo UI" panose="020B0604030504040204" pitchFamily="50" charset="-128"/>
              </a:rPr>
              <a:t>提案内容</a:t>
            </a:r>
            <a:r>
              <a:rPr lang="ja-JP" altLang="en-US" dirty="0" smtClean="0">
                <a:cs typeface="Meiryo UI" panose="020B0604030504040204" pitchFamily="50" charset="-128"/>
              </a:rPr>
              <a:t>一覧表（</a:t>
            </a:r>
            <a:r>
              <a:rPr lang="en-US" altLang="ja-JP" dirty="0" smtClean="0">
                <a:cs typeface="Meiryo UI" panose="020B0604030504040204" pitchFamily="50" charset="-128"/>
              </a:rPr>
              <a:t>1/4</a:t>
            </a:r>
            <a:r>
              <a:rPr lang="ja-JP" altLang="en-US" dirty="0" smtClean="0">
                <a:cs typeface="Meiryo UI" panose="020B0604030504040204" pitchFamily="50" charset="-128"/>
              </a:rPr>
              <a:t>）</a:t>
            </a:r>
            <a:endParaRPr kumimoji="1" lang="ja-JP" altLang="en-US" dirty="0"/>
          </a:p>
        </p:txBody>
      </p:sp>
      <p:sp>
        <p:nvSpPr>
          <p:cNvPr id="6" name="Text Box 3230"/>
          <p:cNvSpPr txBox="1">
            <a:spLocks noChangeArrowheads="1"/>
          </p:cNvSpPr>
          <p:nvPr/>
        </p:nvSpPr>
        <p:spPr bwMode="auto">
          <a:xfrm>
            <a:off x="848544" y="864902"/>
            <a:ext cx="7416824" cy="535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61950" defTabSz="895350" eaLnBrk="0" hangingPunct="0">
              <a:defRPr kumimoji="1" sz="1200">
                <a:solidFill>
                  <a:schemeClr val="tx1"/>
                </a:solidFill>
                <a:latin typeface="ＭＳ Ｐゴシック" pitchFamily="50" charset="-128"/>
                <a:ea typeface="Meiryo UI" pitchFamily="50" charset="-128"/>
                <a:cs typeface="Meiryo UI" pitchFamily="50" charset="-128"/>
              </a:defRPr>
            </a:lvl1pPr>
            <a:lvl2pPr marL="541338" defTabSz="895350" eaLnBrk="0" hangingPunct="0">
              <a:defRPr kumimoji="1" sz="1200">
                <a:solidFill>
                  <a:schemeClr val="tx1"/>
                </a:solidFill>
                <a:latin typeface="ＭＳ Ｐゴシック" pitchFamily="50" charset="-128"/>
                <a:ea typeface="Meiryo UI" pitchFamily="50" charset="-128"/>
                <a:cs typeface="Meiryo UI" pitchFamily="50" charset="-128"/>
              </a:defRPr>
            </a:lvl2pPr>
            <a:lvl3pPr marL="11430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3pPr>
            <a:lvl4pPr marL="16002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4pPr>
            <a:lvl5pPr marL="20574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5pPr>
            <a:lvl6pPr marL="25146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6pPr>
            <a:lvl7pPr marL="29718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7pPr>
            <a:lvl8pPr marL="34290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8pPr>
            <a:lvl9pPr marL="38862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9pPr>
          </a:lstStyle>
          <a:p>
            <a:pPr marL="0" eaLnBrk="1" hangingPunct="1">
              <a:lnSpc>
                <a:spcPts val="1400"/>
              </a:lnSpc>
              <a:spcBef>
                <a:spcPts val="400"/>
              </a:spcBef>
            </a:pPr>
            <a:r>
              <a:rPr lang="ja-JP" altLang="en-US" sz="1400" b="1" u="sng" dirty="0" smtClean="0">
                <a:solidFill>
                  <a:srgbClr val="404040"/>
                </a:solidFill>
                <a:latin typeface="+mn-ea"/>
                <a:ea typeface="+mn-ea"/>
              </a:rPr>
              <a:t>１章</a:t>
            </a:r>
            <a:r>
              <a:rPr lang="ja-JP" altLang="en-US" sz="1400" b="1" u="sng" dirty="0">
                <a:solidFill>
                  <a:srgbClr val="404040"/>
                </a:solidFill>
                <a:latin typeface="+mn-ea"/>
                <a:ea typeface="+mn-ea"/>
              </a:rPr>
              <a:t>　</a:t>
            </a:r>
            <a:r>
              <a:rPr lang="ja-JP" altLang="en-US" sz="1400" b="1" u="sng" dirty="0" smtClean="0">
                <a:solidFill>
                  <a:srgbClr val="404040"/>
                </a:solidFill>
                <a:latin typeface="+mn-ea"/>
                <a:ea typeface="+mn-ea"/>
              </a:rPr>
              <a:t>会社概要</a:t>
            </a:r>
            <a:endParaRPr lang="en-US" altLang="ja-JP" sz="1400" b="1" u="sng"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1</a:t>
            </a:r>
            <a:r>
              <a:rPr lang="ja-JP" altLang="en-US" sz="1400" dirty="0" smtClean="0">
                <a:solidFill>
                  <a:srgbClr val="404040"/>
                </a:solidFill>
                <a:latin typeface="+mn-ea"/>
                <a:ea typeface="+mn-ea"/>
              </a:rPr>
              <a:t>　会社情報</a:t>
            </a:r>
            <a:endParaRPr lang="en-US" altLang="ja-JP" sz="1400" dirty="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2</a:t>
            </a:r>
            <a:r>
              <a:rPr lang="ja-JP" altLang="en-US" sz="1400" dirty="0" smtClean="0">
                <a:solidFill>
                  <a:srgbClr val="404040"/>
                </a:solidFill>
                <a:latin typeface="+mn-ea"/>
                <a:ea typeface="+mn-ea"/>
              </a:rPr>
              <a:t>　組織図</a:t>
            </a:r>
            <a:endParaRPr lang="en-US" altLang="ja-JP" sz="1400" dirty="0">
              <a:solidFill>
                <a:srgbClr val="404040"/>
              </a:solidFill>
              <a:latin typeface="+mn-ea"/>
              <a:ea typeface="+mn-ea"/>
            </a:endParaRPr>
          </a:p>
          <a:p>
            <a:pPr marL="0" lvl="1" eaLnBrk="1" hangingPunct="1">
              <a:lnSpc>
                <a:spcPts val="1400"/>
              </a:lnSpc>
              <a:spcBef>
                <a:spcPts val="400"/>
              </a:spcBef>
            </a:pPr>
            <a:endParaRPr lang="en-US" altLang="ja-JP" sz="1400" b="1" u="sng" dirty="0">
              <a:solidFill>
                <a:srgbClr val="404040"/>
              </a:solidFill>
              <a:latin typeface="+mn-ea"/>
              <a:ea typeface="+mn-ea"/>
            </a:endParaRPr>
          </a:p>
          <a:p>
            <a:pPr marL="0" lvl="1" eaLnBrk="1" hangingPunct="1">
              <a:lnSpc>
                <a:spcPts val="1400"/>
              </a:lnSpc>
              <a:spcBef>
                <a:spcPts val="400"/>
              </a:spcBef>
            </a:pPr>
            <a:r>
              <a:rPr lang="ja-JP" altLang="en-US" sz="1400" b="1" u="sng" dirty="0" smtClean="0">
                <a:solidFill>
                  <a:srgbClr val="404040"/>
                </a:solidFill>
                <a:latin typeface="+mn-ea"/>
                <a:ea typeface="+mn-ea"/>
              </a:rPr>
              <a:t>２章</a:t>
            </a:r>
            <a:r>
              <a:rPr lang="ja-JP" altLang="en-US" sz="1400" b="1" u="sng" dirty="0">
                <a:solidFill>
                  <a:srgbClr val="404040"/>
                </a:solidFill>
                <a:latin typeface="+mn-ea"/>
                <a:ea typeface="+mn-ea"/>
              </a:rPr>
              <a:t>　本プロジェクトに対する</a:t>
            </a:r>
            <a:r>
              <a:rPr lang="ja-JP" altLang="en-US" sz="1400" b="1" u="sng" dirty="0" smtClean="0">
                <a:solidFill>
                  <a:srgbClr val="404040"/>
                </a:solidFill>
                <a:latin typeface="+mn-ea"/>
                <a:ea typeface="+mn-ea"/>
              </a:rPr>
              <a:t>理解</a:t>
            </a:r>
            <a:endParaRPr lang="ja-JP" altLang="en-US" sz="1400" b="1" u="sng" dirty="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1</a:t>
            </a:r>
            <a:r>
              <a:rPr lang="ja-JP" altLang="en-US" sz="1400" dirty="0" smtClean="0">
                <a:solidFill>
                  <a:srgbClr val="404040"/>
                </a:solidFill>
                <a:latin typeface="+mn-ea"/>
                <a:ea typeface="+mn-ea"/>
              </a:rPr>
              <a:t>　</a:t>
            </a:r>
            <a:r>
              <a:rPr lang="en-US" altLang="ja-JP" sz="1400" dirty="0">
                <a:latin typeface="+mn-ea"/>
                <a:ea typeface="+mn-ea"/>
              </a:rPr>
              <a:t>JR</a:t>
            </a:r>
            <a:r>
              <a:rPr lang="ja-JP" altLang="en-US" sz="1400" dirty="0" smtClean="0">
                <a:latin typeface="+mn-ea"/>
                <a:ea typeface="+mn-ea"/>
              </a:rPr>
              <a:t>東海様の</a:t>
            </a:r>
            <a:r>
              <a:rPr lang="ja-JP" altLang="en-US" sz="1400" dirty="0">
                <a:latin typeface="+mn-ea"/>
                <a:ea typeface="+mn-ea"/>
              </a:rPr>
              <a:t>事業課題に対する</a:t>
            </a:r>
            <a:r>
              <a:rPr lang="ja-JP" altLang="en-US" sz="1400" dirty="0" smtClean="0">
                <a:latin typeface="+mn-ea"/>
                <a:ea typeface="+mn-ea"/>
              </a:rPr>
              <a:t>理解</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a:solidFill>
                  <a:srgbClr val="404040"/>
                </a:solidFill>
                <a:latin typeface="+mn-ea"/>
                <a:ea typeface="+mn-ea"/>
              </a:rPr>
              <a:t>2</a:t>
            </a:r>
            <a:r>
              <a:rPr lang="ja-JP" altLang="en-US" sz="1400" dirty="0">
                <a:solidFill>
                  <a:srgbClr val="404040"/>
                </a:solidFill>
                <a:latin typeface="+mn-ea"/>
                <a:ea typeface="+mn-ea"/>
              </a:rPr>
              <a:t>　</a:t>
            </a:r>
            <a:r>
              <a:rPr lang="en-US" altLang="ja-JP" sz="1400" dirty="0" smtClean="0">
                <a:solidFill>
                  <a:srgbClr val="404040"/>
                </a:solidFill>
                <a:latin typeface="+mn-ea"/>
                <a:ea typeface="+mn-ea"/>
              </a:rPr>
              <a:t>JR</a:t>
            </a:r>
            <a:r>
              <a:rPr lang="ja-JP" altLang="en-US" sz="1400" dirty="0" smtClean="0">
                <a:solidFill>
                  <a:srgbClr val="404040"/>
                </a:solidFill>
                <a:latin typeface="+mn-ea"/>
                <a:ea typeface="+mn-ea"/>
              </a:rPr>
              <a:t>東海様が</a:t>
            </a:r>
            <a:r>
              <a:rPr lang="ja-JP" altLang="en-US" sz="1400" dirty="0">
                <a:solidFill>
                  <a:srgbClr val="404040"/>
                </a:solidFill>
                <a:latin typeface="+mn-ea"/>
                <a:ea typeface="+mn-ea"/>
              </a:rPr>
              <a:t>目指す</a:t>
            </a:r>
            <a:r>
              <a:rPr lang="ja-JP" altLang="en-US" sz="1400" dirty="0" smtClean="0">
                <a:solidFill>
                  <a:srgbClr val="404040"/>
                </a:solidFill>
                <a:latin typeface="+mn-ea"/>
                <a:ea typeface="+mn-ea"/>
              </a:rPr>
              <a:t>姿</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3</a:t>
            </a:r>
            <a:r>
              <a:rPr lang="ja-JP" altLang="en-US" sz="1400" dirty="0" smtClean="0">
                <a:solidFill>
                  <a:srgbClr val="404040"/>
                </a:solidFill>
                <a:latin typeface="+mn-ea"/>
                <a:ea typeface="+mn-ea"/>
              </a:rPr>
              <a:t>　事業</a:t>
            </a:r>
            <a:r>
              <a:rPr lang="ja-JP" altLang="en-US" sz="1400" dirty="0">
                <a:solidFill>
                  <a:srgbClr val="404040"/>
                </a:solidFill>
                <a:latin typeface="+mn-ea"/>
                <a:ea typeface="+mn-ea"/>
              </a:rPr>
              <a:t>推進</a:t>
            </a:r>
            <a:r>
              <a:rPr lang="ja-JP" altLang="en-US" sz="1400" dirty="0" smtClean="0">
                <a:solidFill>
                  <a:srgbClr val="404040"/>
                </a:solidFill>
                <a:latin typeface="+mn-ea"/>
                <a:ea typeface="+mn-ea"/>
              </a:rPr>
              <a:t>本部様に</a:t>
            </a:r>
            <a:r>
              <a:rPr lang="ja-JP" altLang="en-US" sz="1400" dirty="0">
                <a:solidFill>
                  <a:srgbClr val="404040"/>
                </a:solidFill>
                <a:latin typeface="+mn-ea"/>
                <a:ea typeface="+mn-ea"/>
              </a:rPr>
              <a:t>おける本プロジェクトの</a:t>
            </a:r>
            <a:r>
              <a:rPr lang="ja-JP" altLang="en-US" sz="1400" dirty="0" smtClean="0">
                <a:solidFill>
                  <a:srgbClr val="404040"/>
                </a:solidFill>
                <a:latin typeface="+mn-ea"/>
                <a:ea typeface="+mn-ea"/>
              </a:rPr>
              <a:t>位置づけ</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4</a:t>
            </a:r>
            <a:r>
              <a:rPr lang="ja-JP" altLang="en-US" sz="1400" dirty="0">
                <a:solidFill>
                  <a:srgbClr val="404040"/>
                </a:solidFill>
                <a:latin typeface="+mn-ea"/>
                <a:ea typeface="+mn-ea"/>
              </a:rPr>
              <a:t>　弊社が提供できる</a:t>
            </a:r>
            <a:r>
              <a:rPr lang="ja-JP" altLang="en-US" sz="1400" dirty="0" smtClean="0">
                <a:solidFill>
                  <a:srgbClr val="404040"/>
                </a:solidFill>
                <a:latin typeface="+mn-ea"/>
                <a:ea typeface="+mn-ea"/>
              </a:rPr>
              <a:t>価値</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5</a:t>
            </a:r>
            <a:r>
              <a:rPr lang="ja-JP" altLang="en-US" sz="1400" dirty="0">
                <a:solidFill>
                  <a:srgbClr val="404040"/>
                </a:solidFill>
                <a:latin typeface="+mn-ea"/>
                <a:ea typeface="+mn-ea"/>
              </a:rPr>
              <a:t>　事業推進</a:t>
            </a:r>
            <a:r>
              <a:rPr lang="ja-JP" altLang="en-US" sz="1400" dirty="0" smtClean="0">
                <a:solidFill>
                  <a:srgbClr val="404040"/>
                </a:solidFill>
                <a:latin typeface="+mn-ea"/>
                <a:ea typeface="+mn-ea"/>
              </a:rPr>
              <a:t>本部様と</a:t>
            </a:r>
            <a:r>
              <a:rPr lang="ja-JP" altLang="en-US" sz="1400" dirty="0">
                <a:solidFill>
                  <a:srgbClr val="404040"/>
                </a:solidFill>
                <a:latin typeface="+mn-ea"/>
                <a:ea typeface="+mn-ea"/>
              </a:rPr>
              <a:t>目指す事業間連携に向けた</a:t>
            </a:r>
            <a:r>
              <a:rPr lang="ja-JP" altLang="en-US" sz="1400" dirty="0" smtClean="0">
                <a:solidFill>
                  <a:srgbClr val="404040"/>
                </a:solidFill>
                <a:latin typeface="+mn-ea"/>
                <a:ea typeface="+mn-ea"/>
              </a:rPr>
              <a:t>アプローチ</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6</a:t>
            </a:r>
            <a:r>
              <a:rPr lang="ja-JP" altLang="en-US" sz="1400" dirty="0">
                <a:solidFill>
                  <a:srgbClr val="404040"/>
                </a:solidFill>
                <a:latin typeface="+mn-ea"/>
                <a:ea typeface="+mn-ea"/>
              </a:rPr>
              <a:t>　事業推進</a:t>
            </a:r>
            <a:r>
              <a:rPr lang="ja-JP" altLang="en-US" sz="1400" dirty="0" smtClean="0">
                <a:solidFill>
                  <a:srgbClr val="404040"/>
                </a:solidFill>
                <a:latin typeface="+mn-ea"/>
                <a:ea typeface="+mn-ea"/>
              </a:rPr>
              <a:t>本部様に</a:t>
            </a:r>
            <a:r>
              <a:rPr lang="ja-JP" altLang="en-US" sz="1400" dirty="0">
                <a:solidFill>
                  <a:srgbClr val="404040"/>
                </a:solidFill>
                <a:latin typeface="+mn-ea"/>
                <a:ea typeface="+mn-ea"/>
              </a:rPr>
              <a:t>おけるパートナーとしての弊社</a:t>
            </a:r>
            <a:r>
              <a:rPr lang="ja-JP" altLang="en-US" sz="1400" dirty="0" smtClean="0">
                <a:solidFill>
                  <a:srgbClr val="404040"/>
                </a:solidFill>
                <a:latin typeface="+mn-ea"/>
                <a:ea typeface="+mn-ea"/>
              </a:rPr>
              <a:t>役割</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7</a:t>
            </a:r>
            <a:r>
              <a:rPr lang="ja-JP" altLang="en-US" sz="1400" dirty="0">
                <a:solidFill>
                  <a:srgbClr val="404040"/>
                </a:solidFill>
                <a:latin typeface="+mn-ea"/>
                <a:ea typeface="+mn-ea"/>
              </a:rPr>
              <a:t>　事業推進</a:t>
            </a:r>
            <a:r>
              <a:rPr lang="ja-JP" altLang="en-US" sz="1400" dirty="0" smtClean="0">
                <a:solidFill>
                  <a:srgbClr val="404040"/>
                </a:solidFill>
                <a:latin typeface="+mn-ea"/>
                <a:ea typeface="+mn-ea"/>
              </a:rPr>
              <a:t>本部様と</a:t>
            </a:r>
            <a:r>
              <a:rPr lang="ja-JP" altLang="en-US" sz="1400" dirty="0">
                <a:solidFill>
                  <a:srgbClr val="404040"/>
                </a:solidFill>
                <a:latin typeface="+mn-ea"/>
                <a:ea typeface="+mn-ea"/>
              </a:rPr>
              <a:t>実現したい世界</a:t>
            </a:r>
            <a:r>
              <a:rPr lang="ja-JP" altLang="en-US" sz="1400" dirty="0" smtClean="0">
                <a:solidFill>
                  <a:srgbClr val="404040"/>
                </a:solidFill>
                <a:latin typeface="+mn-ea"/>
                <a:ea typeface="+mn-ea"/>
              </a:rPr>
              <a:t>観</a:t>
            </a:r>
            <a:endParaRPr lang="en-US" altLang="ja-JP" sz="1400" dirty="0">
              <a:solidFill>
                <a:srgbClr val="404040"/>
              </a:solidFill>
              <a:latin typeface="+mn-ea"/>
            </a:endParaRPr>
          </a:p>
          <a:p>
            <a:pPr marL="0" lvl="1" eaLnBrk="1" hangingPunct="1">
              <a:lnSpc>
                <a:spcPts val="1400"/>
              </a:lnSpc>
              <a:spcBef>
                <a:spcPts val="400"/>
              </a:spcBef>
            </a:pPr>
            <a:endParaRPr lang="en-US" altLang="ja-JP" sz="1400" b="1" u="sng" dirty="0">
              <a:solidFill>
                <a:srgbClr val="404040"/>
              </a:solidFill>
              <a:latin typeface="+mn-ea"/>
            </a:endParaRPr>
          </a:p>
          <a:p>
            <a:pPr marL="0" lvl="1" eaLnBrk="1" hangingPunct="1">
              <a:lnSpc>
                <a:spcPts val="1400"/>
              </a:lnSpc>
              <a:spcBef>
                <a:spcPts val="400"/>
              </a:spcBef>
            </a:pPr>
            <a:r>
              <a:rPr lang="ja-JP" altLang="en-US" sz="1400" b="1" u="sng" dirty="0">
                <a:solidFill>
                  <a:srgbClr val="404040"/>
                </a:solidFill>
                <a:latin typeface="+mn-ea"/>
              </a:rPr>
              <a:t>３</a:t>
            </a:r>
            <a:r>
              <a:rPr lang="ja-JP" altLang="en-US" sz="1400" b="1" u="sng" dirty="0" smtClean="0">
                <a:solidFill>
                  <a:srgbClr val="404040"/>
                </a:solidFill>
                <a:latin typeface="+mn-ea"/>
              </a:rPr>
              <a:t>章</a:t>
            </a:r>
            <a:r>
              <a:rPr lang="ja-JP" altLang="en-US" sz="1400" b="1" u="sng" dirty="0">
                <a:solidFill>
                  <a:srgbClr val="404040"/>
                </a:solidFill>
                <a:latin typeface="+mn-ea"/>
              </a:rPr>
              <a:t>　各要件に対する</a:t>
            </a:r>
            <a:r>
              <a:rPr lang="ja-JP" altLang="en-US" sz="1400" b="1" u="sng" dirty="0" smtClean="0">
                <a:solidFill>
                  <a:srgbClr val="404040"/>
                </a:solidFill>
                <a:latin typeface="+mn-ea"/>
              </a:rPr>
              <a:t>ご回答（プロジェクトマネジメント）</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駅</a:t>
            </a:r>
            <a:r>
              <a:rPr lang="ja-JP" altLang="en-US" sz="1400" dirty="0">
                <a:solidFill>
                  <a:srgbClr val="404040"/>
                </a:solidFill>
                <a:latin typeface="+mn-ea"/>
              </a:rPr>
              <a:t>ビル営業共通システム</a:t>
            </a:r>
            <a:r>
              <a:rPr lang="ja-JP" altLang="en-US" sz="1400" dirty="0" smtClean="0">
                <a:solidFill>
                  <a:srgbClr val="404040"/>
                </a:solidFill>
                <a:latin typeface="+mn-ea"/>
              </a:rPr>
              <a:t>概要</a:t>
            </a:r>
            <a:endParaRPr lang="en-US" altLang="ja-JP" sz="1400" dirty="0" smtClean="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2</a:t>
            </a:r>
            <a:r>
              <a:rPr lang="ja-JP" altLang="en-US" sz="1400" dirty="0" smtClean="0">
                <a:solidFill>
                  <a:srgbClr val="404040"/>
                </a:solidFill>
                <a:latin typeface="+mn-ea"/>
              </a:rPr>
              <a:t>　マスタスケジュール</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3</a:t>
            </a:r>
            <a:r>
              <a:rPr lang="ja-JP" altLang="en-US" sz="1400" dirty="0" smtClean="0">
                <a:solidFill>
                  <a:srgbClr val="404040"/>
                </a:solidFill>
                <a:latin typeface="+mn-ea"/>
              </a:rPr>
              <a:t>　フェーズ定義</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4</a:t>
            </a:r>
            <a:r>
              <a:rPr lang="ja-JP" altLang="en-US" sz="1400" dirty="0">
                <a:solidFill>
                  <a:srgbClr val="404040"/>
                </a:solidFill>
                <a:latin typeface="+mn-ea"/>
              </a:rPr>
              <a:t>　</a:t>
            </a:r>
            <a:r>
              <a:rPr lang="ja-JP" altLang="en-US" sz="1400" dirty="0" smtClean="0">
                <a:solidFill>
                  <a:srgbClr val="404040"/>
                </a:solidFill>
                <a:latin typeface="+mn-ea"/>
              </a:rPr>
              <a:t>プロジェクト体制</a:t>
            </a:r>
            <a:endParaRPr lang="en-US" altLang="ja-JP" sz="1400" dirty="0" smtClean="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ea typeface="+mn-ea"/>
              </a:rPr>
              <a:t>5</a:t>
            </a:r>
            <a:r>
              <a:rPr lang="ja-JP" altLang="en-US" sz="1400" dirty="0" smtClean="0">
                <a:solidFill>
                  <a:srgbClr val="404040"/>
                </a:solidFill>
                <a:latin typeface="+mn-ea"/>
                <a:ea typeface="+mn-ea"/>
              </a:rPr>
              <a:t>　スコープ管理</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6</a:t>
            </a:r>
            <a:r>
              <a:rPr lang="ja-JP" altLang="en-US" sz="1400" dirty="0" smtClean="0">
                <a:solidFill>
                  <a:srgbClr val="404040"/>
                </a:solidFill>
                <a:latin typeface="+mn-ea"/>
                <a:ea typeface="+mn-ea"/>
              </a:rPr>
              <a:t>　進捗管理</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7</a:t>
            </a:r>
            <a:r>
              <a:rPr lang="ja-JP" altLang="en-US" sz="1400" dirty="0" smtClean="0">
                <a:solidFill>
                  <a:srgbClr val="404040"/>
                </a:solidFill>
                <a:latin typeface="+mn-ea"/>
                <a:ea typeface="+mn-ea"/>
              </a:rPr>
              <a:t>　課題管理</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8</a:t>
            </a:r>
            <a:r>
              <a:rPr lang="ja-JP" altLang="en-US" sz="1400" dirty="0" smtClean="0">
                <a:solidFill>
                  <a:srgbClr val="404040"/>
                </a:solidFill>
                <a:latin typeface="+mn-ea"/>
                <a:ea typeface="+mn-ea"/>
              </a:rPr>
              <a:t>　品質管理</a:t>
            </a:r>
            <a:endParaRPr lang="en-US" altLang="ja-JP" sz="1400" dirty="0" smtClean="0">
              <a:solidFill>
                <a:srgbClr val="404040"/>
              </a:solidFill>
              <a:latin typeface="+mn-ea"/>
              <a:ea typeface="+mn-ea"/>
            </a:endParaRPr>
          </a:p>
          <a:p>
            <a:pPr marL="0" lvl="1" eaLnBrk="1" hangingPunct="1">
              <a:lnSpc>
                <a:spcPts val="1400"/>
              </a:lnSpc>
              <a:spcBef>
                <a:spcPts val="400"/>
              </a:spcBef>
            </a:pPr>
            <a:r>
              <a:rPr lang="en-US" altLang="ja-JP" sz="1400" dirty="0" smtClean="0">
                <a:solidFill>
                  <a:srgbClr val="404040"/>
                </a:solidFill>
                <a:latin typeface="+mn-ea"/>
                <a:ea typeface="+mn-ea"/>
              </a:rPr>
              <a:t>9</a:t>
            </a:r>
            <a:r>
              <a:rPr lang="ja-JP" altLang="en-US" sz="1400" dirty="0" smtClean="0">
                <a:solidFill>
                  <a:srgbClr val="404040"/>
                </a:solidFill>
                <a:latin typeface="+mn-ea"/>
                <a:ea typeface="+mn-ea"/>
              </a:rPr>
              <a:t>　コミュニケーション管理</a:t>
            </a:r>
            <a:endParaRPr lang="en-US" altLang="ja-JP" sz="1400" dirty="0" smtClean="0">
              <a:solidFill>
                <a:srgbClr val="404040"/>
              </a:solidFill>
              <a:latin typeface="+mn-ea"/>
              <a:ea typeface="+mn-ea"/>
            </a:endParaRPr>
          </a:p>
        </p:txBody>
      </p:sp>
    </p:spTree>
    <p:extLst>
      <p:ext uri="{BB962C8B-B14F-4D97-AF65-F5344CB8AC3E}">
        <p14:creationId xmlns:p14="http://schemas.microsoft.com/office/powerpoint/2010/main" val="1468670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3.1. </a:t>
            </a:r>
            <a:r>
              <a:rPr lang="ja-JP" altLang="en-US" dirty="0" smtClean="0"/>
              <a:t>要件</a:t>
            </a:r>
            <a:r>
              <a:rPr lang="ja-JP" altLang="en-US" dirty="0"/>
              <a:t>定義フェーズ：成果物</a:t>
            </a:r>
            <a:endParaRPr kumimoji="1" lang="ja-JP" altLang="en-US" dirty="0"/>
          </a:p>
        </p:txBody>
      </p:sp>
      <p:sp>
        <p:nvSpPr>
          <p:cNvPr id="3" name="テキスト プレースホルダー 2"/>
          <p:cNvSpPr>
            <a:spLocks noGrp="1"/>
          </p:cNvSpPr>
          <p:nvPr>
            <p:ph type="body" sz="quarter" idx="10"/>
          </p:nvPr>
        </p:nvSpPr>
        <p:spPr>
          <a:xfrm>
            <a:off x="436790" y="908050"/>
            <a:ext cx="9029475" cy="520816"/>
          </a:xfrm>
        </p:spPr>
        <p:txBody>
          <a:bodyPr/>
          <a:lstStyle/>
          <a:p>
            <a:r>
              <a:rPr kumimoji="1" lang="ja-JP" altLang="en-US" dirty="0" smtClean="0"/>
              <a:t>要件定義書の目次は、以下のとおり。</a:t>
            </a:r>
            <a:endParaRPr kumimoji="1" lang="en-US" altLang="ja-JP" sz="1600" dirty="0" smtClean="0"/>
          </a:p>
        </p:txBody>
      </p:sp>
      <p:graphicFrame>
        <p:nvGraphicFramePr>
          <p:cNvPr id="5" name="表 4"/>
          <p:cNvGraphicFramePr>
            <a:graphicFrameLocks noGrp="1"/>
          </p:cNvGraphicFramePr>
          <p:nvPr>
            <p:extLst/>
          </p:nvPr>
        </p:nvGraphicFramePr>
        <p:xfrm>
          <a:off x="448000" y="1362191"/>
          <a:ext cx="9036885" cy="5037090"/>
        </p:xfrm>
        <a:graphic>
          <a:graphicData uri="http://schemas.openxmlformats.org/drawingml/2006/table">
            <a:tbl>
              <a:tblPr firstRow="1" bandRow="1">
                <a:tableStyleId>{5C22544A-7EE6-4342-B048-85BDC9FD1C3A}</a:tableStyleId>
              </a:tblPr>
              <a:tblGrid>
                <a:gridCol w="351039">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2515780">
                  <a:extLst>
                    <a:ext uri="{9D8B030D-6E8A-4147-A177-3AD203B41FA5}">
                      <a16:colId xmlns:a16="http://schemas.microsoft.com/office/drawing/2014/main" val="20002"/>
                    </a:ext>
                  </a:extLst>
                </a:gridCol>
                <a:gridCol w="5090066">
                  <a:extLst>
                    <a:ext uri="{9D8B030D-6E8A-4147-A177-3AD203B41FA5}">
                      <a16:colId xmlns:a16="http://schemas.microsoft.com/office/drawing/2014/main" val="20003"/>
                    </a:ext>
                  </a:extLst>
                </a:gridCol>
              </a:tblGrid>
              <a:tr h="328251">
                <a:tc>
                  <a:txBody>
                    <a:bodyPr/>
                    <a:lstStyle/>
                    <a:p>
                      <a:r>
                        <a:rPr kumimoji="1" lang="ja-JP" altLang="en-US" sz="1200" dirty="0" smtClean="0">
                          <a:latin typeface="+mn-ea"/>
                          <a:ea typeface="+mn-ea"/>
                        </a:rPr>
                        <a:t>＃</a:t>
                      </a:r>
                      <a:endParaRPr kumimoji="1" lang="ja-JP" altLang="en-US" sz="1200" dirty="0">
                        <a:latin typeface="+mn-ea"/>
                        <a:ea typeface="+mn-ea"/>
                      </a:endParaRPr>
                    </a:p>
                  </a:txBody>
                  <a:tcPr marL="74295" marR="74295" marT="37148" marB="37148" anchor="ctr">
                    <a:solidFill>
                      <a:schemeClr val="tx2"/>
                    </a:solidFill>
                  </a:tcPr>
                </a:tc>
                <a:tc>
                  <a:txBody>
                    <a:bodyPr/>
                    <a:lstStyle/>
                    <a:p>
                      <a:r>
                        <a:rPr kumimoji="1" lang="ja-JP" altLang="en-US" sz="1200" dirty="0" smtClean="0">
                          <a:latin typeface="+mn-ea"/>
                          <a:ea typeface="+mn-ea"/>
                        </a:rPr>
                        <a:t>章</a:t>
                      </a:r>
                      <a:endParaRPr kumimoji="1" lang="ja-JP" altLang="en-US" sz="1200" dirty="0">
                        <a:latin typeface="+mn-ea"/>
                        <a:ea typeface="+mn-ea"/>
                      </a:endParaRPr>
                    </a:p>
                  </a:txBody>
                  <a:tcPr marL="74295" marR="74295" marT="37148" marB="37148" anchor="ctr">
                    <a:solidFill>
                      <a:schemeClr val="tx2"/>
                    </a:solidFill>
                  </a:tcPr>
                </a:tc>
                <a:tc>
                  <a:txBody>
                    <a:bodyPr/>
                    <a:lstStyle/>
                    <a:p>
                      <a:r>
                        <a:rPr kumimoji="1" lang="ja-JP" altLang="en-US" sz="1200" dirty="0" smtClean="0">
                          <a:latin typeface="+mn-ea"/>
                          <a:ea typeface="+mn-ea"/>
                        </a:rPr>
                        <a:t>項目</a:t>
                      </a:r>
                      <a:endParaRPr kumimoji="1" lang="ja-JP" altLang="en-US" sz="1200" dirty="0">
                        <a:latin typeface="+mn-ea"/>
                        <a:ea typeface="+mn-ea"/>
                      </a:endParaRPr>
                    </a:p>
                  </a:txBody>
                  <a:tcPr marL="74295" marR="74295" marT="37148" marB="37148" anchor="ctr">
                    <a:solidFill>
                      <a:schemeClr val="tx2"/>
                    </a:solidFill>
                  </a:tcPr>
                </a:tc>
                <a:tc>
                  <a:txBody>
                    <a:bodyPr/>
                    <a:lstStyle/>
                    <a:p>
                      <a:r>
                        <a:rPr kumimoji="1" lang="ja-JP" altLang="en-US" sz="1200" dirty="0" smtClean="0">
                          <a:latin typeface="+mn-ea"/>
                          <a:ea typeface="+mn-ea"/>
                        </a:rPr>
                        <a:t>内容</a:t>
                      </a:r>
                      <a:endParaRPr kumimoji="1" lang="ja-JP" altLang="en-US" sz="1200" dirty="0">
                        <a:latin typeface="+mn-ea"/>
                        <a:ea typeface="+mn-ea"/>
                      </a:endParaRPr>
                    </a:p>
                  </a:txBody>
                  <a:tcPr marL="74295" marR="74295" marT="37148" marB="37148" anchor="ctr">
                    <a:solidFill>
                      <a:schemeClr val="tx2"/>
                    </a:solidFill>
                  </a:tcPr>
                </a:tc>
                <a:extLst>
                  <a:ext uri="{0D108BD9-81ED-4DB2-BD59-A6C34878D82A}">
                    <a16:rowId xmlns:a16="http://schemas.microsoft.com/office/drawing/2014/main" val="10000"/>
                  </a:ext>
                </a:extLst>
              </a:tr>
              <a:tr h="772440">
                <a:tc>
                  <a:txBody>
                    <a:bodyPr/>
                    <a:lstStyle/>
                    <a:p>
                      <a:r>
                        <a:rPr kumimoji="1" lang="ja-JP" altLang="en-US" sz="1100" dirty="0" smtClean="0">
                          <a:latin typeface="+mn-ea"/>
                          <a:ea typeface="+mn-ea"/>
                        </a:rPr>
                        <a:t>１</a:t>
                      </a:r>
                      <a:endParaRPr kumimoji="1" lang="ja-JP" altLang="en-US" sz="1100" dirty="0">
                        <a:latin typeface="+mn-ea"/>
                        <a:ea typeface="+mn-ea"/>
                      </a:endParaRPr>
                    </a:p>
                  </a:txBody>
                  <a:tcPr marL="72000" marR="72000" marT="72000" marB="72000"/>
                </a:tc>
                <a:tc>
                  <a:txBody>
                    <a:bodyPr/>
                    <a:lstStyle/>
                    <a:p>
                      <a:r>
                        <a:rPr kumimoji="1" lang="ja-JP" altLang="en-US" sz="1100" dirty="0" smtClean="0">
                          <a:latin typeface="+mn-ea"/>
                          <a:ea typeface="+mn-ea"/>
                        </a:rPr>
                        <a:t>プロジェクト共通</a:t>
                      </a:r>
                      <a:endParaRPr kumimoji="1" lang="ja-JP" altLang="en-US" sz="1100" dirty="0">
                        <a:latin typeface="+mn-ea"/>
                        <a:ea typeface="+mn-ea"/>
                      </a:endParaRPr>
                    </a:p>
                  </a:txBody>
                  <a:tcPr marL="72000" marR="72000" marT="72000" marB="72000"/>
                </a:tc>
                <a:tc>
                  <a:txBody>
                    <a:bodyPr/>
                    <a:lstStyle/>
                    <a:p>
                      <a:pPr>
                        <a:spcBef>
                          <a:spcPts val="300"/>
                        </a:spcBef>
                      </a:pPr>
                      <a:r>
                        <a:rPr kumimoji="1" lang="ja-JP" altLang="en-US" sz="1100" dirty="0" smtClean="0">
                          <a:latin typeface="+mn-ea"/>
                          <a:ea typeface="+mn-ea"/>
                        </a:rPr>
                        <a:t>１－１．プロジェクトの目的</a:t>
                      </a:r>
                    </a:p>
                    <a:p>
                      <a:pPr>
                        <a:spcBef>
                          <a:spcPts val="300"/>
                        </a:spcBef>
                      </a:pPr>
                      <a:r>
                        <a:rPr kumimoji="1" lang="ja-JP" altLang="en-US" sz="1100" dirty="0" smtClean="0">
                          <a:latin typeface="+mn-ea"/>
                          <a:ea typeface="+mn-ea"/>
                        </a:rPr>
                        <a:t>１－２．プロジェクトの特性と方針</a:t>
                      </a:r>
                    </a:p>
                    <a:p>
                      <a:pPr>
                        <a:spcBef>
                          <a:spcPts val="300"/>
                        </a:spcBef>
                      </a:pPr>
                      <a:r>
                        <a:rPr kumimoji="1" lang="ja-JP" altLang="en-US" sz="1100" dirty="0" smtClean="0">
                          <a:latin typeface="+mn-ea"/>
                          <a:ea typeface="+mn-ea"/>
                        </a:rPr>
                        <a:t>１－３．システム化対象範囲</a:t>
                      </a:r>
                      <a:endParaRPr kumimoji="1" lang="ja-JP" altLang="en-US" sz="1100" dirty="0">
                        <a:latin typeface="+mn-ea"/>
                        <a:ea typeface="+mn-ea"/>
                      </a:endParaRPr>
                    </a:p>
                  </a:txBody>
                  <a:tcPr marL="72000" marR="72000" marT="72000" marB="72000"/>
                </a:tc>
                <a:tc>
                  <a:txBody>
                    <a:bodyPr/>
                    <a:lstStyle/>
                    <a:p>
                      <a:pPr marL="171450" indent="-171450">
                        <a:spcBef>
                          <a:spcPts val="300"/>
                        </a:spcBef>
                        <a:buFont typeface="Arial" panose="020B0604020202020204" pitchFamily="34" charset="0"/>
                        <a:buChar char="•"/>
                      </a:pPr>
                      <a:r>
                        <a:rPr kumimoji="1" lang="ja-JP" altLang="en-US" sz="1100" dirty="0" smtClean="0">
                          <a:latin typeface="+mn-ea"/>
                          <a:ea typeface="+mn-ea"/>
                        </a:rPr>
                        <a:t>駅ビル営業システム共通化の目的から展開するプロジェクト推進の指針策定</a:t>
                      </a:r>
                      <a:endParaRPr kumimoji="1" lang="en-US" altLang="ja-JP" sz="1100" dirty="0" smtClean="0">
                        <a:latin typeface="+mn-ea"/>
                        <a:ea typeface="+mn-ea"/>
                      </a:endParaRPr>
                    </a:p>
                    <a:p>
                      <a:pPr marL="171450" indent="-171450">
                        <a:spcBef>
                          <a:spcPts val="300"/>
                        </a:spcBef>
                        <a:buFont typeface="Arial" panose="020B0604020202020204" pitchFamily="34" charset="0"/>
                        <a:buChar char="•"/>
                      </a:pPr>
                      <a:r>
                        <a:rPr kumimoji="1" lang="ja-JP" altLang="en-US" sz="1100" dirty="0" smtClean="0">
                          <a:latin typeface="+mn-ea"/>
                          <a:ea typeface="+mn-ea"/>
                        </a:rPr>
                        <a:t>プロジェクトとしての特性やグループ共通化に関する推進方針の策定</a:t>
                      </a:r>
                      <a:endParaRPr kumimoji="1" lang="en-US" altLang="ja-JP" sz="1100" dirty="0" smtClean="0">
                        <a:latin typeface="+mn-ea"/>
                        <a:ea typeface="+mn-ea"/>
                      </a:endParaRPr>
                    </a:p>
                    <a:p>
                      <a:pPr marL="171450" indent="-171450">
                        <a:spcBef>
                          <a:spcPts val="300"/>
                        </a:spcBef>
                        <a:buFont typeface="Arial" panose="020B0604020202020204" pitchFamily="34" charset="0"/>
                        <a:buChar char="•"/>
                      </a:pPr>
                      <a:r>
                        <a:rPr kumimoji="1" lang="ja-JP" altLang="en-US" sz="1100" dirty="0" smtClean="0">
                          <a:latin typeface="+mn-ea"/>
                          <a:ea typeface="+mn-ea"/>
                        </a:rPr>
                        <a:t>駅ビル共通営業システムの全体像（概要図や概念図）</a:t>
                      </a:r>
                      <a:endParaRPr kumimoji="1" lang="ja-JP" altLang="en-US" sz="1100" dirty="0">
                        <a:latin typeface="+mn-ea"/>
                        <a:ea typeface="+mn-ea"/>
                      </a:endParaRPr>
                    </a:p>
                  </a:txBody>
                  <a:tcPr marL="72000" marR="72000" marT="72000" marB="72000"/>
                </a:tc>
                <a:extLst>
                  <a:ext uri="{0D108BD9-81ED-4DB2-BD59-A6C34878D82A}">
                    <a16:rowId xmlns:a16="http://schemas.microsoft.com/office/drawing/2014/main" val="10001"/>
                  </a:ext>
                </a:extLst>
              </a:tr>
              <a:tr h="621671">
                <a:tc>
                  <a:txBody>
                    <a:bodyPr/>
                    <a:lstStyle/>
                    <a:p>
                      <a:r>
                        <a:rPr kumimoji="1" lang="ja-JP" altLang="en-US" sz="1100" dirty="0" smtClean="0">
                          <a:latin typeface="+mn-ea"/>
                          <a:ea typeface="+mn-ea"/>
                        </a:rPr>
                        <a:t>２</a:t>
                      </a:r>
                      <a:endParaRPr kumimoji="1" lang="ja-JP" altLang="en-US" sz="1100" dirty="0">
                        <a:latin typeface="+mn-ea"/>
                        <a:ea typeface="+mn-ea"/>
                      </a:endParaRPr>
                    </a:p>
                  </a:txBody>
                  <a:tcPr marL="72000" marR="72000" marT="72000" marB="72000"/>
                </a:tc>
                <a:tc>
                  <a:txBody>
                    <a:bodyPr/>
                    <a:lstStyle/>
                    <a:p>
                      <a:r>
                        <a:rPr kumimoji="1" lang="ja-JP" altLang="en-US" sz="1100" dirty="0" smtClean="0">
                          <a:latin typeface="+mn-ea"/>
                          <a:ea typeface="+mn-ea"/>
                        </a:rPr>
                        <a:t>機能要件</a:t>
                      </a:r>
                      <a:endParaRPr kumimoji="1" lang="en-US" altLang="ja-JP" sz="1100" dirty="0" smtClean="0">
                        <a:latin typeface="+mn-ea"/>
                        <a:ea typeface="+mn-ea"/>
                      </a:endParaRPr>
                    </a:p>
                  </a:txBody>
                  <a:tcPr marL="72000" marR="72000" marT="72000" marB="72000"/>
                </a:tc>
                <a:tc>
                  <a:txBody>
                    <a:bodyPr/>
                    <a:lstStyle/>
                    <a:p>
                      <a:pPr>
                        <a:spcBef>
                          <a:spcPts val="300"/>
                        </a:spcBef>
                      </a:pPr>
                      <a:r>
                        <a:rPr kumimoji="1" lang="ja-JP" altLang="en-US" sz="1100" dirty="0" smtClean="0">
                          <a:latin typeface="+mn-ea"/>
                          <a:ea typeface="+mn-ea"/>
                        </a:rPr>
                        <a:t>２－１．共通方針</a:t>
                      </a:r>
                      <a:endParaRPr kumimoji="1" lang="en-US" altLang="ja-JP" sz="1100" dirty="0" smtClean="0">
                        <a:latin typeface="+mn-ea"/>
                        <a:ea typeface="+mn-ea"/>
                      </a:endParaRPr>
                    </a:p>
                    <a:p>
                      <a:pPr>
                        <a:spcBef>
                          <a:spcPts val="300"/>
                        </a:spcBef>
                      </a:pPr>
                      <a:r>
                        <a:rPr kumimoji="1" lang="ja-JP" altLang="en-US" sz="1100" dirty="0" smtClean="0">
                          <a:latin typeface="+mn-ea"/>
                          <a:ea typeface="+mn-ea"/>
                        </a:rPr>
                        <a:t>２－２．システム機能一覧</a:t>
                      </a:r>
                      <a:endParaRPr kumimoji="1" lang="en-US" altLang="ja-JP" sz="1100" dirty="0" smtClean="0">
                        <a:latin typeface="+mn-ea"/>
                        <a:ea typeface="+mn-ea"/>
                      </a:endParaRPr>
                    </a:p>
                  </a:txBody>
                  <a:tcPr marL="72000" marR="72000" marT="72000" marB="72000"/>
                </a:tc>
                <a:tc>
                  <a:txBody>
                    <a:bodyPr/>
                    <a:lstStyle/>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共通方針、パラメータ・マスタ設定方針、グループ会社経理接続方針等</a:t>
                      </a:r>
                    </a:p>
                    <a:p>
                      <a:pPr marL="171450" indent="-171450">
                        <a:spcBef>
                          <a:spcPts val="300"/>
                        </a:spcBef>
                        <a:buFont typeface="Arial" panose="020B0604020202020204" pitchFamily="34" charset="0"/>
                        <a:buChar char="•"/>
                      </a:pPr>
                      <a:r>
                        <a:rPr kumimoji="1" lang="ja-JP" altLang="en-US" sz="1100" dirty="0" smtClean="0">
                          <a:latin typeface="+mn-ea"/>
                          <a:ea typeface="+mn-ea"/>
                        </a:rPr>
                        <a:t>売上管理、会員管理、決済端末、分析基盤に関る機能一覧</a:t>
                      </a:r>
                      <a:endParaRPr kumimoji="1" lang="en-US" altLang="ja-JP" sz="1100" dirty="0" smtClean="0">
                        <a:latin typeface="+mn-ea"/>
                        <a:ea typeface="+mn-ea"/>
                      </a:endParaRPr>
                    </a:p>
                  </a:txBody>
                  <a:tcPr marL="72000" marR="72000" marT="72000" marB="72000"/>
                </a:tc>
                <a:extLst>
                  <a:ext uri="{0D108BD9-81ED-4DB2-BD59-A6C34878D82A}">
                    <a16:rowId xmlns:a16="http://schemas.microsoft.com/office/drawing/2014/main" val="10002"/>
                  </a:ext>
                </a:extLst>
              </a:tr>
              <a:tr h="1211984">
                <a:tc>
                  <a:txBody>
                    <a:bodyPr/>
                    <a:lstStyle/>
                    <a:p>
                      <a:r>
                        <a:rPr kumimoji="1" lang="ja-JP" altLang="en-US" sz="1100" dirty="0" smtClean="0">
                          <a:latin typeface="+mn-ea"/>
                          <a:ea typeface="+mn-ea"/>
                        </a:rPr>
                        <a:t>３</a:t>
                      </a:r>
                      <a:endParaRPr kumimoji="1" lang="ja-JP" altLang="en-US" sz="1100" dirty="0">
                        <a:latin typeface="+mn-ea"/>
                        <a:ea typeface="+mn-ea"/>
                      </a:endParaRPr>
                    </a:p>
                  </a:txBody>
                  <a:tcPr marL="72000" marR="72000" marT="72000" marB="72000"/>
                </a:tc>
                <a:tc>
                  <a:txBody>
                    <a:bodyPr/>
                    <a:lstStyle/>
                    <a:p>
                      <a:r>
                        <a:rPr kumimoji="1" lang="zh-TW" altLang="en-US" sz="1100" dirty="0" smtClean="0">
                          <a:latin typeface="+mn-ea"/>
                          <a:ea typeface="+mn-ea"/>
                        </a:rPr>
                        <a:t>非機能要件</a:t>
                      </a:r>
                      <a:endParaRPr kumimoji="1" lang="en-US" altLang="zh-TW" sz="1100" dirty="0" smtClean="0">
                        <a:latin typeface="+mn-ea"/>
                        <a:ea typeface="+mn-ea"/>
                      </a:endParaRPr>
                    </a:p>
                  </a:txBody>
                  <a:tcPr marL="72000" marR="72000" marT="72000" marB="72000"/>
                </a:tc>
                <a:tc>
                  <a:txBody>
                    <a:bodyPr/>
                    <a:lstStyle/>
                    <a:p>
                      <a:pPr>
                        <a:spcBef>
                          <a:spcPts val="300"/>
                        </a:spcBef>
                      </a:pPr>
                      <a:r>
                        <a:rPr kumimoji="1" lang="ja-JP" altLang="en-US" sz="1100" dirty="0" smtClean="0">
                          <a:latin typeface="+mn-ea"/>
                          <a:ea typeface="+mn-ea"/>
                        </a:rPr>
                        <a:t>３－１．システム構成概要</a:t>
                      </a:r>
                    </a:p>
                    <a:p>
                      <a:pPr>
                        <a:spcBef>
                          <a:spcPts val="300"/>
                        </a:spcBef>
                      </a:pPr>
                      <a:r>
                        <a:rPr kumimoji="1" lang="ja-JP" altLang="en-US" sz="1100" dirty="0" smtClean="0">
                          <a:latin typeface="+mn-ea"/>
                          <a:ea typeface="+mn-ea"/>
                        </a:rPr>
                        <a:t>３－２．サービス一覧</a:t>
                      </a:r>
                      <a:endParaRPr kumimoji="1" lang="en-US" altLang="ja-JP" sz="1100" dirty="0" smtClean="0">
                        <a:latin typeface="+mn-ea"/>
                        <a:ea typeface="+mn-ea"/>
                      </a:endParaRPr>
                    </a:p>
                    <a:p>
                      <a:pPr>
                        <a:spcBef>
                          <a:spcPts val="300"/>
                        </a:spcBef>
                      </a:pPr>
                      <a:r>
                        <a:rPr kumimoji="1" lang="ja-JP" altLang="en-US" sz="1100" dirty="0" smtClean="0">
                          <a:latin typeface="+mn-ea"/>
                          <a:ea typeface="+mn-ea"/>
                        </a:rPr>
                        <a:t>３－３．外部接続一覧</a:t>
                      </a:r>
                    </a:p>
                    <a:p>
                      <a:pPr>
                        <a:spcBef>
                          <a:spcPts val="300"/>
                        </a:spcBef>
                      </a:pPr>
                      <a:r>
                        <a:rPr kumimoji="1" lang="ja-JP" altLang="en-US" sz="1100" dirty="0" smtClean="0">
                          <a:latin typeface="+mn-ea"/>
                          <a:ea typeface="+mn-ea"/>
                        </a:rPr>
                        <a:t>３－４．システム運用要件</a:t>
                      </a:r>
                      <a:endParaRPr kumimoji="1" lang="en-US" altLang="ja-JP" sz="1100" dirty="0" smtClean="0">
                        <a:latin typeface="+mn-ea"/>
                        <a:ea typeface="+mn-ea"/>
                      </a:endParaRPr>
                    </a:p>
                  </a:txBody>
                  <a:tcPr marL="72000" marR="72000" marT="72000" marB="72000"/>
                </a:tc>
                <a:tc>
                  <a:txBody>
                    <a:bodyPr/>
                    <a:lstStyle/>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売上管理、会員管理、決済端末、分析基盤のシステム構成図</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各サービス（売上管理、会員管理、決済端末、分析基盤）の概要。</a:t>
                      </a:r>
                      <a:r>
                        <a:rPr kumimoji="1" lang="en-US" altLang="ja-JP" sz="1100" dirty="0" smtClean="0">
                          <a:latin typeface="+mn-ea"/>
                          <a:ea typeface="+mn-ea"/>
                        </a:rPr>
                        <a:t>SLO</a:t>
                      </a:r>
                    </a:p>
                    <a:p>
                      <a:pPr marL="0" marR="0" lvl="0" indent="0" algn="l" defTabSz="609555"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1" lang="ja-JP" altLang="en-US" sz="1100" dirty="0" smtClean="0">
                          <a:latin typeface="+mn-ea"/>
                          <a:ea typeface="+mn-ea"/>
                        </a:rPr>
                        <a:t>　　</a:t>
                      </a:r>
                      <a:r>
                        <a:rPr kumimoji="1" lang="en-US" altLang="ja-JP" sz="1100" dirty="0" smtClean="0">
                          <a:latin typeface="+mn-ea"/>
                          <a:ea typeface="+mn-ea"/>
                        </a:rPr>
                        <a:t>※</a:t>
                      </a:r>
                      <a:r>
                        <a:rPr kumimoji="1" lang="ja-JP" altLang="en-US" sz="1100" dirty="0" smtClean="0">
                          <a:latin typeface="+mn-ea"/>
                          <a:ea typeface="+mn-ea"/>
                        </a:rPr>
                        <a:t>各サービスの非機能要件は、各サービスのサービス仕様書に準ずることとする。</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売上管理、会員管理、決済端末、分析基盤とネットワーク接続機能の一覧</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システム運用方針（実施概要、実施時期、対象範囲、役割分担など）</a:t>
                      </a:r>
                    </a:p>
                  </a:txBody>
                  <a:tcPr marL="72000" marR="72000" marT="72000" marB="72000"/>
                </a:tc>
                <a:extLst>
                  <a:ext uri="{0D108BD9-81ED-4DB2-BD59-A6C34878D82A}">
                    <a16:rowId xmlns:a16="http://schemas.microsoft.com/office/drawing/2014/main" val="10003"/>
                  </a:ext>
                </a:extLst>
              </a:tr>
              <a:tr h="772440">
                <a:tc>
                  <a:txBody>
                    <a:bodyPr/>
                    <a:lstStyle/>
                    <a:p>
                      <a:r>
                        <a:rPr kumimoji="1" lang="ja-JP" altLang="en-US" sz="1100" dirty="0" smtClean="0">
                          <a:latin typeface="+mn-ea"/>
                          <a:ea typeface="+mn-ea"/>
                        </a:rPr>
                        <a:t>４</a:t>
                      </a:r>
                      <a:endParaRPr kumimoji="1" lang="ja-JP" altLang="en-US" sz="1100" dirty="0">
                        <a:latin typeface="+mn-ea"/>
                        <a:ea typeface="+mn-ea"/>
                      </a:endParaRPr>
                    </a:p>
                  </a:txBody>
                  <a:tcPr marL="72000" marR="72000" marT="72000" marB="72000"/>
                </a:tc>
                <a:tc>
                  <a:txBody>
                    <a:bodyPr/>
                    <a:lstStyle/>
                    <a:p>
                      <a:r>
                        <a:rPr kumimoji="1" lang="ja-JP" altLang="en-US" sz="1100" dirty="0" smtClean="0">
                          <a:latin typeface="+mn-ea"/>
                          <a:ea typeface="+mn-ea"/>
                        </a:rPr>
                        <a:t>導入・展開要件</a:t>
                      </a:r>
                      <a:endParaRPr kumimoji="1" lang="ja-JP" altLang="en-US" sz="1100" dirty="0">
                        <a:latin typeface="+mn-ea"/>
                        <a:ea typeface="+mn-ea"/>
                      </a:endParaRPr>
                    </a:p>
                  </a:txBody>
                  <a:tcPr marL="72000" marR="72000" marT="72000" marB="72000"/>
                </a:tc>
                <a:tc>
                  <a:txBody>
                    <a:bodyPr/>
                    <a:lstStyle/>
                    <a:p>
                      <a:pPr marL="0" marR="0" lvl="0" indent="0" algn="l" defTabSz="609555" rtl="0" eaLnBrk="1" fontAlgn="auto" latinLnBrk="0" hangingPunct="1">
                        <a:lnSpc>
                          <a:spcPct val="100000"/>
                        </a:lnSpc>
                        <a:spcBef>
                          <a:spcPts val="300"/>
                        </a:spcBef>
                        <a:spcAft>
                          <a:spcPts val="0"/>
                        </a:spcAft>
                        <a:buClrTx/>
                        <a:buSzTx/>
                        <a:buFontTx/>
                        <a:buNone/>
                        <a:tabLst/>
                        <a:defRPr/>
                      </a:pPr>
                      <a:r>
                        <a:rPr kumimoji="1" lang="ja-JP" altLang="en-US" sz="1100" dirty="0" smtClean="0">
                          <a:latin typeface="+mn-ea"/>
                          <a:ea typeface="+mn-ea"/>
                        </a:rPr>
                        <a:t>４－１．導入展開方針</a:t>
                      </a:r>
                    </a:p>
                    <a:p>
                      <a:pPr marL="0" marR="0" lvl="0" indent="0" algn="l" defTabSz="609555" rtl="0" eaLnBrk="1" fontAlgn="auto" latinLnBrk="0" hangingPunct="1">
                        <a:lnSpc>
                          <a:spcPct val="100000"/>
                        </a:lnSpc>
                        <a:spcBef>
                          <a:spcPts val="300"/>
                        </a:spcBef>
                        <a:spcAft>
                          <a:spcPts val="0"/>
                        </a:spcAft>
                        <a:buClrTx/>
                        <a:buSzTx/>
                        <a:buFontTx/>
                        <a:buNone/>
                        <a:tabLst/>
                        <a:defRPr/>
                      </a:pPr>
                      <a:r>
                        <a:rPr kumimoji="1" lang="ja-JP" altLang="en-US" sz="1100" dirty="0" smtClean="0">
                          <a:latin typeface="+mn-ea"/>
                          <a:ea typeface="+mn-ea"/>
                        </a:rPr>
                        <a:t>４－２．移行切替方針</a:t>
                      </a:r>
                      <a:endParaRPr kumimoji="1" lang="en-US" altLang="ja-JP" sz="1100" dirty="0" smtClean="0">
                        <a:latin typeface="+mn-ea"/>
                        <a:ea typeface="+mn-ea"/>
                      </a:endParaRPr>
                    </a:p>
                    <a:p>
                      <a:pPr>
                        <a:spcBef>
                          <a:spcPts val="300"/>
                        </a:spcBef>
                      </a:pPr>
                      <a:r>
                        <a:rPr kumimoji="1" lang="ja-JP" altLang="en-US" sz="1100" dirty="0" smtClean="0">
                          <a:latin typeface="+mn-ea"/>
                          <a:ea typeface="+mn-ea"/>
                        </a:rPr>
                        <a:t>４－３．教育方針</a:t>
                      </a:r>
                      <a:endParaRPr kumimoji="1" lang="ja-JP" altLang="en-US" sz="1100" dirty="0">
                        <a:latin typeface="+mn-ea"/>
                        <a:ea typeface="+mn-ea"/>
                      </a:endParaRPr>
                    </a:p>
                  </a:txBody>
                  <a:tcPr marL="72000" marR="72000" marT="72000" marB="72000"/>
                </a:tc>
                <a:tc>
                  <a:txBody>
                    <a:bodyPr/>
                    <a:lstStyle/>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駅ビル会社（</a:t>
                      </a:r>
                      <a:r>
                        <a:rPr kumimoji="1" lang="en-US" altLang="ja-JP" sz="1100" dirty="0" smtClean="0">
                          <a:latin typeface="+mn-ea"/>
                          <a:ea typeface="+mn-ea"/>
                        </a:rPr>
                        <a:t>9</a:t>
                      </a:r>
                      <a:r>
                        <a:rPr kumimoji="1" lang="ja-JP" altLang="en-US" sz="1100" dirty="0" smtClean="0">
                          <a:latin typeface="+mn-ea"/>
                          <a:ea typeface="+mn-ea"/>
                        </a:rPr>
                        <a:t>社）導入展開の推進方針</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システム移行切替方針（基本形の策定）：売上管理、会員管理、決済端末、分析基盤</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駅ビル会社様への教育方針（事前教育、運用開始サポート）</a:t>
                      </a:r>
                      <a:endParaRPr kumimoji="1" lang="en-US" altLang="ja-JP" sz="1100" dirty="0" smtClean="0">
                        <a:latin typeface="+mn-ea"/>
                        <a:ea typeface="+mn-ea"/>
                      </a:endParaRPr>
                    </a:p>
                  </a:txBody>
                  <a:tcPr marL="72000" marR="72000" marT="72000" marB="72000"/>
                </a:tc>
                <a:extLst>
                  <a:ext uri="{0D108BD9-81ED-4DB2-BD59-A6C34878D82A}">
                    <a16:rowId xmlns:a16="http://schemas.microsoft.com/office/drawing/2014/main" val="10004"/>
                  </a:ext>
                </a:extLst>
              </a:tr>
              <a:tr h="1211984">
                <a:tc>
                  <a:txBody>
                    <a:bodyPr/>
                    <a:lstStyle/>
                    <a:p>
                      <a:r>
                        <a:rPr kumimoji="1" lang="ja-JP" altLang="en-US" sz="1100" dirty="0" smtClean="0">
                          <a:latin typeface="+mn-ea"/>
                          <a:ea typeface="+mn-ea"/>
                        </a:rPr>
                        <a:t>５</a:t>
                      </a:r>
                      <a:endParaRPr kumimoji="1" lang="ja-JP" altLang="en-US" sz="1100" dirty="0">
                        <a:latin typeface="+mn-ea"/>
                        <a:ea typeface="+mn-ea"/>
                      </a:endParaRPr>
                    </a:p>
                  </a:txBody>
                  <a:tcPr marL="72000" marR="72000" marT="72000" marB="72000"/>
                </a:tc>
                <a:tc>
                  <a:txBody>
                    <a:bodyPr/>
                    <a:lstStyle/>
                    <a:p>
                      <a:r>
                        <a:rPr kumimoji="1" lang="ja-JP" altLang="en-US" sz="1100" dirty="0" smtClean="0">
                          <a:latin typeface="+mn-ea"/>
                          <a:ea typeface="+mn-ea"/>
                        </a:rPr>
                        <a:t>次工程計画</a:t>
                      </a:r>
                      <a:endParaRPr kumimoji="1" lang="ja-JP" altLang="en-US" sz="1100" dirty="0">
                        <a:latin typeface="+mn-ea"/>
                        <a:ea typeface="+mn-ea"/>
                      </a:endParaRPr>
                    </a:p>
                  </a:txBody>
                  <a:tcPr marL="72000" marR="72000" marT="72000" marB="72000"/>
                </a:tc>
                <a:tc>
                  <a:txBody>
                    <a:bodyPr/>
                    <a:lstStyle/>
                    <a:p>
                      <a:pPr>
                        <a:spcBef>
                          <a:spcPts val="300"/>
                        </a:spcBef>
                      </a:pPr>
                      <a:r>
                        <a:rPr kumimoji="1" lang="ja-JP" altLang="en-US" sz="1100" dirty="0" smtClean="0">
                          <a:latin typeface="+mn-ea"/>
                          <a:ea typeface="+mn-ea"/>
                        </a:rPr>
                        <a:t>５－１．検討課題　</a:t>
                      </a:r>
                    </a:p>
                    <a:p>
                      <a:pPr>
                        <a:spcBef>
                          <a:spcPts val="300"/>
                        </a:spcBef>
                      </a:pPr>
                      <a:r>
                        <a:rPr kumimoji="1" lang="ja-JP" altLang="en-US" sz="1100" dirty="0" smtClean="0">
                          <a:latin typeface="+mn-ea"/>
                          <a:ea typeface="+mn-ea"/>
                        </a:rPr>
                        <a:t>５－３．プロジェクトスケジュール</a:t>
                      </a:r>
                    </a:p>
                    <a:p>
                      <a:pPr>
                        <a:spcBef>
                          <a:spcPts val="300"/>
                        </a:spcBef>
                      </a:pPr>
                      <a:r>
                        <a:rPr kumimoji="1" lang="ja-JP" altLang="en-US" sz="1100" dirty="0" smtClean="0">
                          <a:latin typeface="+mn-ea"/>
                          <a:ea typeface="+mn-ea"/>
                        </a:rPr>
                        <a:t>５－４．プロジェクト体制</a:t>
                      </a:r>
                    </a:p>
                    <a:p>
                      <a:pPr marL="0" marR="0" lvl="0" indent="0" algn="l" defTabSz="609555" rtl="0" eaLnBrk="1" fontAlgn="auto" latinLnBrk="0" hangingPunct="1">
                        <a:lnSpc>
                          <a:spcPct val="100000"/>
                        </a:lnSpc>
                        <a:spcBef>
                          <a:spcPts val="300"/>
                        </a:spcBef>
                        <a:spcAft>
                          <a:spcPts val="0"/>
                        </a:spcAft>
                        <a:buClrTx/>
                        <a:buSzTx/>
                        <a:buFontTx/>
                        <a:buNone/>
                        <a:tabLst/>
                        <a:defRPr/>
                      </a:pPr>
                      <a:r>
                        <a:rPr kumimoji="1" lang="ja-JP" altLang="en-US" sz="1100" dirty="0" smtClean="0">
                          <a:latin typeface="+mn-ea"/>
                          <a:ea typeface="+mn-ea"/>
                        </a:rPr>
                        <a:t>５－５．役割分担</a:t>
                      </a:r>
                    </a:p>
                    <a:p>
                      <a:pPr marL="0" marR="0" lvl="0" indent="0" algn="l" defTabSz="609555" rtl="0" eaLnBrk="1" fontAlgn="auto" latinLnBrk="0" hangingPunct="1">
                        <a:lnSpc>
                          <a:spcPct val="100000"/>
                        </a:lnSpc>
                        <a:spcBef>
                          <a:spcPts val="300"/>
                        </a:spcBef>
                        <a:spcAft>
                          <a:spcPts val="0"/>
                        </a:spcAft>
                        <a:buClrTx/>
                        <a:buSzTx/>
                        <a:buFontTx/>
                        <a:buNone/>
                        <a:tabLst/>
                        <a:defRPr/>
                      </a:pPr>
                      <a:r>
                        <a:rPr kumimoji="1" lang="ja-JP" altLang="en-US" sz="1100" dirty="0" smtClean="0">
                          <a:latin typeface="+mn-ea"/>
                          <a:ea typeface="+mn-ea"/>
                        </a:rPr>
                        <a:t>５－６．成果物</a:t>
                      </a:r>
                    </a:p>
                  </a:txBody>
                  <a:tcPr marL="72000" marR="72000" marT="72000" marB="72000"/>
                </a:tc>
                <a:tc>
                  <a:txBody>
                    <a:bodyPr/>
                    <a:lstStyle/>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要件定義工程で申し送りとする検討課題</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駅ビル全社導入（</a:t>
                      </a:r>
                      <a:r>
                        <a:rPr kumimoji="1" lang="en-US" altLang="ja-JP" sz="1100" dirty="0" smtClean="0">
                          <a:latin typeface="+mn-ea"/>
                          <a:ea typeface="+mn-ea"/>
                        </a:rPr>
                        <a:t>9</a:t>
                      </a:r>
                      <a:r>
                        <a:rPr kumimoji="1" lang="ja-JP" altLang="en-US" sz="1100" dirty="0" smtClean="0">
                          <a:latin typeface="+mn-ea"/>
                          <a:ea typeface="+mn-ea"/>
                        </a:rPr>
                        <a:t>社）向けたマスタスケジュール策定</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次工程の体制図</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次工程タスクに関す役割分担</a:t>
                      </a:r>
                      <a:endParaRPr kumimoji="1" lang="en-US" altLang="ja-JP" sz="1100" dirty="0" smtClean="0">
                        <a:latin typeface="+mn-ea"/>
                        <a:ea typeface="+mn-ea"/>
                      </a:endParaRPr>
                    </a:p>
                    <a:p>
                      <a:pPr marL="171450" marR="0" lvl="0" indent="-171450" algn="l" defTabSz="609555"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100" dirty="0" smtClean="0">
                          <a:latin typeface="+mn-ea"/>
                          <a:ea typeface="+mn-ea"/>
                        </a:rPr>
                        <a:t>次工程の成果物定義</a:t>
                      </a:r>
                      <a:endParaRPr kumimoji="1" lang="en-US" altLang="ja-JP" sz="1100" dirty="0" smtClean="0">
                        <a:latin typeface="+mn-ea"/>
                        <a:ea typeface="+mn-ea"/>
                      </a:endParaRPr>
                    </a:p>
                  </a:txBody>
                  <a:tcPr marL="72000" marR="72000" marT="72000" marB="720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42191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開発フェーズ：スケジュール</a:t>
            </a:r>
            <a:endParaRPr kumimoji="1" lang="ja-JP" altLang="en-US" dirty="0">
              <a:latin typeface="+mn-ea"/>
              <a:ea typeface="+mn-ea"/>
            </a:endParaRPr>
          </a:p>
        </p:txBody>
      </p:sp>
      <p:sp>
        <p:nvSpPr>
          <p:cNvPr id="3" name="テキスト プレースホルダー 2"/>
          <p:cNvSpPr>
            <a:spLocks noGrp="1"/>
          </p:cNvSpPr>
          <p:nvPr>
            <p:ph type="body" sz="quarter" idx="10"/>
          </p:nvPr>
        </p:nvSpPr>
        <p:spPr>
          <a:xfrm>
            <a:off x="436790" y="908050"/>
            <a:ext cx="9029475" cy="720000"/>
          </a:xfrm>
        </p:spPr>
        <p:txBody>
          <a:bodyPr/>
          <a:lstStyle/>
          <a:p>
            <a:pPr>
              <a:spcBef>
                <a:spcPts val="600"/>
              </a:spcBef>
            </a:pPr>
            <a:r>
              <a:rPr lang="ja-JP" altLang="en-US" dirty="0">
                <a:latin typeface="+mn-ea"/>
                <a:ea typeface="+mn-ea"/>
              </a:rPr>
              <a:t>各サービスで必要と</a:t>
            </a:r>
            <a:r>
              <a:rPr lang="ja-JP" altLang="en-US" dirty="0" smtClean="0">
                <a:latin typeface="+mn-ea"/>
                <a:ea typeface="+mn-ea"/>
              </a:rPr>
              <a:t>なる開発</a:t>
            </a:r>
            <a:r>
              <a:rPr lang="ja-JP" altLang="en-US" dirty="0">
                <a:latin typeface="+mn-ea"/>
                <a:ea typeface="+mn-ea"/>
              </a:rPr>
              <a:t>作業</a:t>
            </a:r>
            <a:r>
              <a:rPr lang="ja-JP" altLang="en-US" dirty="0" smtClean="0">
                <a:latin typeface="+mn-ea"/>
                <a:ea typeface="+mn-ea"/>
              </a:rPr>
              <a:t>を弊社で実施後、貴社に受入</a:t>
            </a:r>
            <a:r>
              <a:rPr lang="ja-JP" altLang="en-US" dirty="0">
                <a:latin typeface="+mn-ea"/>
                <a:ea typeface="+mn-ea"/>
              </a:rPr>
              <a:t>試験を実施</a:t>
            </a:r>
            <a:r>
              <a:rPr lang="ja-JP" altLang="en-US" dirty="0" smtClean="0">
                <a:latin typeface="+mn-ea"/>
                <a:ea typeface="+mn-ea"/>
              </a:rPr>
              <a:t>頂きます</a:t>
            </a:r>
            <a:r>
              <a:rPr lang="ja-JP" altLang="en-US" dirty="0">
                <a:latin typeface="+mn-ea"/>
                <a:ea typeface="+mn-ea"/>
              </a:rPr>
              <a:t>。</a:t>
            </a:r>
          </a:p>
          <a:p>
            <a:pPr>
              <a:spcBef>
                <a:spcPts val="600"/>
              </a:spcBef>
            </a:pPr>
            <a:r>
              <a:rPr lang="ja-JP" altLang="en-US" dirty="0" smtClean="0">
                <a:latin typeface="+mn-ea"/>
                <a:ea typeface="+mn-ea"/>
              </a:rPr>
              <a:t>並行して、</a:t>
            </a:r>
            <a:r>
              <a:rPr lang="en-US" altLang="ja-JP" dirty="0" smtClean="0">
                <a:latin typeface="+mn-ea"/>
                <a:ea typeface="+mn-ea"/>
              </a:rPr>
              <a:t>2022</a:t>
            </a:r>
            <a:r>
              <a:rPr lang="ja-JP" altLang="en-US" dirty="0" smtClean="0">
                <a:latin typeface="+mn-ea"/>
                <a:ea typeface="+mn-ea"/>
              </a:rPr>
              <a:t>年</a:t>
            </a:r>
            <a:r>
              <a:rPr lang="en-US" altLang="ja-JP" dirty="0" smtClean="0">
                <a:latin typeface="+mn-ea"/>
                <a:ea typeface="+mn-ea"/>
              </a:rPr>
              <a:t>4</a:t>
            </a:r>
            <a:r>
              <a:rPr lang="ja-JP" altLang="en-US" dirty="0" smtClean="0">
                <a:latin typeface="+mn-ea"/>
                <a:ea typeface="+mn-ea"/>
              </a:rPr>
              <a:t>月からのグループ展開に向けたグループ</a:t>
            </a:r>
            <a:r>
              <a:rPr lang="ja-JP" altLang="en-US" dirty="0">
                <a:latin typeface="+mn-ea"/>
                <a:ea typeface="+mn-ea"/>
              </a:rPr>
              <a:t>展開手順書を作成します。</a:t>
            </a:r>
          </a:p>
          <a:p>
            <a:pPr>
              <a:spcBef>
                <a:spcPts val="600"/>
              </a:spcBef>
            </a:pPr>
            <a:endParaRPr kumimoji="1" lang="en-US" altLang="ja-JP" dirty="0" smtClean="0">
              <a:latin typeface="+mn-ea"/>
              <a:ea typeface="+mn-ea"/>
            </a:endParaRPr>
          </a:p>
        </p:txBody>
      </p:sp>
      <p:graphicFrame>
        <p:nvGraphicFramePr>
          <p:cNvPr id="5" name="表 4"/>
          <p:cNvGraphicFramePr>
            <a:graphicFrameLocks noGrp="1"/>
          </p:cNvGraphicFramePr>
          <p:nvPr>
            <p:extLst/>
          </p:nvPr>
        </p:nvGraphicFramePr>
        <p:xfrm>
          <a:off x="347770" y="1728000"/>
          <a:ext cx="9210460" cy="4572000"/>
        </p:xfrm>
        <a:graphic>
          <a:graphicData uri="http://schemas.openxmlformats.org/drawingml/2006/table">
            <a:tbl>
              <a:tblPr firstRow="1" bandRow="1">
                <a:tableStyleId>{21E4AEA4-8DFA-4A89-87EB-49C32662AFE0}</a:tableStyleId>
              </a:tblPr>
              <a:tblGrid>
                <a:gridCol w="288000">
                  <a:extLst>
                    <a:ext uri="{9D8B030D-6E8A-4147-A177-3AD203B41FA5}">
                      <a16:colId xmlns:a16="http://schemas.microsoft.com/office/drawing/2014/main" val="20000"/>
                    </a:ext>
                  </a:extLst>
                </a:gridCol>
                <a:gridCol w="972000">
                  <a:extLst>
                    <a:ext uri="{9D8B030D-6E8A-4147-A177-3AD203B41FA5}">
                      <a16:colId xmlns:a16="http://schemas.microsoft.com/office/drawing/2014/main" val="20001"/>
                    </a:ext>
                  </a:extLst>
                </a:gridCol>
                <a:gridCol w="795046">
                  <a:extLst>
                    <a:ext uri="{9D8B030D-6E8A-4147-A177-3AD203B41FA5}">
                      <a16:colId xmlns:a16="http://schemas.microsoft.com/office/drawing/2014/main" val="20004"/>
                    </a:ext>
                  </a:extLst>
                </a:gridCol>
                <a:gridCol w="795046">
                  <a:extLst>
                    <a:ext uri="{9D8B030D-6E8A-4147-A177-3AD203B41FA5}">
                      <a16:colId xmlns:a16="http://schemas.microsoft.com/office/drawing/2014/main" val="20005"/>
                    </a:ext>
                  </a:extLst>
                </a:gridCol>
                <a:gridCol w="795046">
                  <a:extLst>
                    <a:ext uri="{9D8B030D-6E8A-4147-A177-3AD203B41FA5}">
                      <a16:colId xmlns:a16="http://schemas.microsoft.com/office/drawing/2014/main" val="20006"/>
                    </a:ext>
                  </a:extLst>
                </a:gridCol>
                <a:gridCol w="795046">
                  <a:extLst>
                    <a:ext uri="{9D8B030D-6E8A-4147-A177-3AD203B41FA5}">
                      <a16:colId xmlns:a16="http://schemas.microsoft.com/office/drawing/2014/main" val="20007"/>
                    </a:ext>
                  </a:extLst>
                </a:gridCol>
                <a:gridCol w="795046">
                  <a:extLst>
                    <a:ext uri="{9D8B030D-6E8A-4147-A177-3AD203B41FA5}">
                      <a16:colId xmlns:a16="http://schemas.microsoft.com/office/drawing/2014/main" val="20008"/>
                    </a:ext>
                  </a:extLst>
                </a:gridCol>
                <a:gridCol w="795046">
                  <a:extLst>
                    <a:ext uri="{9D8B030D-6E8A-4147-A177-3AD203B41FA5}">
                      <a16:colId xmlns:a16="http://schemas.microsoft.com/office/drawing/2014/main" val="20009"/>
                    </a:ext>
                  </a:extLst>
                </a:gridCol>
                <a:gridCol w="795046">
                  <a:extLst>
                    <a:ext uri="{9D8B030D-6E8A-4147-A177-3AD203B41FA5}">
                      <a16:colId xmlns:a16="http://schemas.microsoft.com/office/drawing/2014/main" val="20010"/>
                    </a:ext>
                  </a:extLst>
                </a:gridCol>
                <a:gridCol w="795046">
                  <a:extLst>
                    <a:ext uri="{9D8B030D-6E8A-4147-A177-3AD203B41FA5}">
                      <a16:colId xmlns:a16="http://schemas.microsoft.com/office/drawing/2014/main" val="4066256771"/>
                    </a:ext>
                  </a:extLst>
                </a:gridCol>
                <a:gridCol w="795046">
                  <a:extLst>
                    <a:ext uri="{9D8B030D-6E8A-4147-A177-3AD203B41FA5}">
                      <a16:colId xmlns:a16="http://schemas.microsoft.com/office/drawing/2014/main" val="861045483"/>
                    </a:ext>
                  </a:extLst>
                </a:gridCol>
                <a:gridCol w="795046">
                  <a:extLst>
                    <a:ext uri="{9D8B030D-6E8A-4147-A177-3AD203B41FA5}">
                      <a16:colId xmlns:a16="http://schemas.microsoft.com/office/drawing/2014/main" val="2179345974"/>
                    </a:ext>
                  </a:extLst>
                </a:gridCol>
              </a:tblGrid>
              <a:tr h="288000">
                <a:tc rowSpan="2">
                  <a:txBody>
                    <a:bodyPr/>
                    <a:lstStyle/>
                    <a:p>
                      <a:pPr algn="ctr"/>
                      <a:r>
                        <a:rPr kumimoji="1" lang="ja-JP" altLang="en-US" sz="1200" b="1" dirty="0" smtClean="0">
                          <a:latin typeface="+mn-ea"/>
                          <a:ea typeface="+mn-ea"/>
                        </a:rPr>
                        <a:t>＃</a:t>
                      </a:r>
                      <a:endParaRPr kumimoji="1" lang="ja-JP" altLang="en-US" sz="1200" b="1" dirty="0">
                        <a:solidFill>
                          <a:schemeClr val="bg1"/>
                        </a:solidFill>
                        <a:latin typeface="+mn-ea"/>
                        <a:ea typeface="+mn-ea"/>
                      </a:endParaRPr>
                    </a:p>
                  </a:txBody>
                  <a:tcPr marL="74295" marR="74295" marT="37148" marB="37148">
                    <a:lnB w="38100" cap="flat" cmpd="sng" algn="ctr">
                      <a:solidFill>
                        <a:schemeClr val="bg1"/>
                      </a:solidFill>
                      <a:prstDash val="solid"/>
                      <a:round/>
                      <a:headEnd type="none" w="med" len="med"/>
                      <a:tailEnd type="none" w="med" len="med"/>
                    </a:lnB>
                  </a:tcPr>
                </a:tc>
                <a:tc rowSpan="2">
                  <a:txBody>
                    <a:bodyPr/>
                    <a:lstStyle/>
                    <a:p>
                      <a:r>
                        <a:rPr kumimoji="1" lang="ja-JP" altLang="en-US" sz="1200" b="1" dirty="0" smtClean="0">
                          <a:latin typeface="+mn-ea"/>
                          <a:ea typeface="+mn-ea"/>
                        </a:rPr>
                        <a:t>区分</a:t>
                      </a:r>
                      <a:endParaRPr kumimoji="1" lang="ja-JP" altLang="en-US" sz="1200" b="1" dirty="0">
                        <a:solidFill>
                          <a:schemeClr val="bg1"/>
                        </a:solidFill>
                        <a:latin typeface="+mn-ea"/>
                        <a:ea typeface="+mn-ea"/>
                      </a:endParaRPr>
                    </a:p>
                  </a:txBody>
                  <a:tcPr marL="74295" marR="74295" marT="37148" marB="37148">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4">
                  <a:txBody>
                    <a:bodyPr/>
                    <a:lstStyle/>
                    <a:p>
                      <a:pPr algn="l"/>
                      <a:r>
                        <a:rPr kumimoji="1" lang="en-US" altLang="ja-JP" sz="1200" b="1" dirty="0" smtClean="0">
                          <a:latin typeface="+mn-ea"/>
                          <a:ea typeface="+mn-ea"/>
                        </a:rPr>
                        <a:t>FY2021</a:t>
                      </a:r>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gridSpan="6">
                  <a:txBody>
                    <a:bodyPr/>
                    <a:lstStyle/>
                    <a:p>
                      <a:pPr algn="l"/>
                      <a:r>
                        <a:rPr kumimoji="1" lang="en-US" altLang="ja-JP" sz="1200" b="1" dirty="0" smtClean="0">
                          <a:latin typeface="+mn-ea"/>
                          <a:ea typeface="+mn-ea"/>
                        </a:rPr>
                        <a:t>FY2022</a:t>
                      </a:r>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3396169"/>
                  </a:ext>
                </a:extLst>
              </a:tr>
              <a:tr h="288000">
                <a:tc vMerge="1">
                  <a:txBody>
                    <a:bodyPr/>
                    <a:lstStyle/>
                    <a:p>
                      <a:endParaRPr kumimoji="1" lang="ja-JP" altLang="en-US" sz="1200" dirty="0">
                        <a:solidFill>
                          <a:schemeClr val="bg1"/>
                        </a:solidFill>
                        <a:latin typeface="+mn-ea"/>
                        <a:ea typeface="+mn-ea"/>
                      </a:endParaRPr>
                    </a:p>
                  </a:txBody>
                  <a:tcPr marL="74295" marR="74295" marT="37148" marB="37148">
                    <a:lnT w="12700" cap="flat" cmpd="sng" algn="ctr">
                      <a:solidFill>
                        <a:schemeClr val="bg1"/>
                      </a:solidFill>
                      <a:prstDash val="solid"/>
                      <a:round/>
                      <a:headEnd type="none" w="med" len="med"/>
                      <a:tailEnd type="none" w="med" len="med"/>
                    </a:lnT>
                    <a:solidFill>
                      <a:schemeClr val="accent1">
                        <a:lumMod val="75000"/>
                      </a:schemeClr>
                    </a:solidFill>
                  </a:tcPr>
                </a:tc>
                <a:tc vMerge="1">
                  <a:txBody>
                    <a:bodyPr/>
                    <a:lstStyle/>
                    <a:p>
                      <a:endParaRPr kumimoji="1" lang="ja-JP" altLang="en-US" sz="1200" dirty="0">
                        <a:solidFill>
                          <a:schemeClr val="bg1"/>
                        </a:solidFill>
                        <a:latin typeface="+mn-ea"/>
                        <a:ea typeface="+mn-ea"/>
                      </a:endParaRPr>
                    </a:p>
                  </a:txBody>
                  <a:tcPr marL="74295" marR="74295" marT="37148" marB="37148">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l"/>
                      <a:r>
                        <a:rPr kumimoji="1" lang="en-US" altLang="ja-JP" sz="1200" b="1" dirty="0" smtClean="0">
                          <a:solidFill>
                            <a:schemeClr val="bg1"/>
                          </a:solidFill>
                          <a:latin typeface="+mn-ea"/>
                          <a:ea typeface="+mn-ea"/>
                        </a:rPr>
                        <a:t>12</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1</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2</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3</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4</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5</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6</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7</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8</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200" b="1" dirty="0" smtClean="0">
                          <a:solidFill>
                            <a:schemeClr val="bg1"/>
                          </a:solidFill>
                          <a:latin typeface="+mn-ea"/>
                          <a:ea typeface="+mn-ea"/>
                        </a:rPr>
                        <a:t>9</a:t>
                      </a:r>
                      <a:r>
                        <a:rPr kumimoji="1" lang="ja-JP" altLang="en-US" sz="1200" b="1" dirty="0" smtClean="0">
                          <a:solidFill>
                            <a:schemeClr val="bg1"/>
                          </a:solidFill>
                          <a:latin typeface="+mn-ea"/>
                          <a:ea typeface="+mn-ea"/>
                        </a:rPr>
                        <a:t>月</a:t>
                      </a:r>
                      <a:endParaRPr kumimoji="1" lang="ja-JP" altLang="en-US" sz="1200" b="1" dirty="0">
                        <a:solidFill>
                          <a:schemeClr val="bg1"/>
                        </a:solidFill>
                        <a:latin typeface="+mn-ea"/>
                        <a:ea typeface="+mn-ea"/>
                      </a:endParaRPr>
                    </a:p>
                  </a:txBody>
                  <a:tcPr marL="72000" marR="72000" marT="36000" marB="36000">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12000">
                <a:tc>
                  <a:txBody>
                    <a:bodyPr/>
                    <a:lstStyle/>
                    <a:p>
                      <a:pPr algn="ctr"/>
                      <a:r>
                        <a:rPr kumimoji="1" lang="en-US" altLang="ja-JP" sz="1200" dirty="0" smtClean="0">
                          <a:latin typeface="+mn-ea"/>
                          <a:ea typeface="+mn-ea"/>
                        </a:rPr>
                        <a:t>1</a:t>
                      </a: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r>
                        <a:rPr kumimoji="1" lang="ja-JP" altLang="en-US" sz="1200" dirty="0" smtClean="0">
                          <a:latin typeface="+mn-ea"/>
                          <a:ea typeface="+mn-ea"/>
                        </a:rPr>
                        <a:t>売上管理</a:t>
                      </a: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r h="612000">
                <a:tc>
                  <a:txBody>
                    <a:bodyPr/>
                    <a:lstStyle/>
                    <a:p>
                      <a:pPr algn="ctr"/>
                      <a:r>
                        <a:rPr kumimoji="1" lang="en-US" altLang="ja-JP" sz="1200" dirty="0" smtClean="0">
                          <a:latin typeface="+mn-ea"/>
                          <a:ea typeface="+mn-ea"/>
                        </a:rPr>
                        <a:t>2</a:t>
                      </a:r>
                      <a:endParaRPr kumimoji="1" lang="ja-JP" altLang="en-US" sz="1200" dirty="0">
                        <a:latin typeface="+mn-ea"/>
                        <a:ea typeface="+mn-ea"/>
                      </a:endParaRPr>
                    </a:p>
                  </a:txBody>
                  <a:tcPr marL="74295" marR="74295" marT="37148" marB="37148"/>
                </a:tc>
                <a:tc>
                  <a:txBody>
                    <a:bodyPr/>
                    <a:lstStyle/>
                    <a:p>
                      <a:r>
                        <a:rPr kumimoji="1" lang="ja-JP" altLang="en-US" sz="1200" dirty="0" smtClean="0">
                          <a:latin typeface="+mn-ea"/>
                          <a:ea typeface="+mn-ea"/>
                        </a:rPr>
                        <a:t>会員管理</a:t>
                      </a: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extLst>
                  <a:ext uri="{0D108BD9-81ED-4DB2-BD59-A6C34878D82A}">
                    <a16:rowId xmlns:a16="http://schemas.microsoft.com/office/drawing/2014/main" val="2167369182"/>
                  </a:ext>
                </a:extLst>
              </a:tr>
              <a:tr h="612000">
                <a:tc>
                  <a:txBody>
                    <a:bodyPr/>
                    <a:lstStyle/>
                    <a:p>
                      <a:pPr algn="ctr"/>
                      <a:r>
                        <a:rPr kumimoji="1" lang="en-US" altLang="ja-JP" sz="1200" dirty="0" smtClean="0">
                          <a:latin typeface="+mn-ea"/>
                          <a:ea typeface="+mn-ea"/>
                        </a:rPr>
                        <a:t>3</a:t>
                      </a:r>
                      <a:endParaRPr kumimoji="1" lang="ja-JP" altLang="en-US" sz="1200" dirty="0">
                        <a:latin typeface="+mn-ea"/>
                        <a:ea typeface="+mn-ea"/>
                      </a:endParaRPr>
                    </a:p>
                  </a:txBody>
                  <a:tcPr marL="74295" marR="74295" marT="37148" marB="37148"/>
                </a:tc>
                <a:tc>
                  <a:txBody>
                    <a:bodyPr/>
                    <a:lstStyle/>
                    <a:p>
                      <a:r>
                        <a:rPr kumimoji="1" lang="ja-JP" altLang="en-US" sz="1200" dirty="0" smtClean="0">
                          <a:latin typeface="+mn-ea"/>
                          <a:ea typeface="+mn-ea"/>
                        </a:rPr>
                        <a:t>決済端末</a:t>
                      </a: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extLst>
                  <a:ext uri="{0D108BD9-81ED-4DB2-BD59-A6C34878D82A}">
                    <a16:rowId xmlns:a16="http://schemas.microsoft.com/office/drawing/2014/main" val="4112564307"/>
                  </a:ext>
                </a:extLst>
              </a:tr>
              <a:tr h="936000">
                <a:tc>
                  <a:txBody>
                    <a:bodyPr/>
                    <a:lstStyle/>
                    <a:p>
                      <a:pPr algn="ctr"/>
                      <a:r>
                        <a:rPr kumimoji="1" lang="en-US" altLang="ja-JP" sz="1200" dirty="0" smtClean="0">
                          <a:latin typeface="+mn-ea"/>
                          <a:ea typeface="+mn-ea"/>
                        </a:rPr>
                        <a:t>4</a:t>
                      </a:r>
                      <a:endParaRPr kumimoji="1" lang="ja-JP" altLang="en-US" sz="1200" dirty="0">
                        <a:latin typeface="+mn-ea"/>
                        <a:ea typeface="+mn-ea"/>
                      </a:endParaRPr>
                    </a:p>
                  </a:txBody>
                  <a:tcPr marL="74295" marR="74295" marT="37148" marB="37148"/>
                </a:tc>
                <a:tc>
                  <a:txBody>
                    <a:bodyPr/>
                    <a:lstStyle/>
                    <a:p>
                      <a:r>
                        <a:rPr kumimoji="1" lang="ja-JP" altLang="en-US" sz="1200" dirty="0" smtClean="0">
                          <a:latin typeface="+mn-ea"/>
                          <a:ea typeface="+mn-ea"/>
                        </a:rPr>
                        <a:t>分析</a:t>
                      </a: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4295" marR="74295" marT="37148" marB="37148"/>
                </a:tc>
                <a:extLst>
                  <a:ext uri="{0D108BD9-81ED-4DB2-BD59-A6C34878D82A}">
                    <a16:rowId xmlns:a16="http://schemas.microsoft.com/office/drawing/2014/main" val="516841941"/>
                  </a:ext>
                </a:extLst>
              </a:tr>
              <a:tr h="612000">
                <a:tc>
                  <a:txBody>
                    <a:bodyPr/>
                    <a:lstStyle/>
                    <a:p>
                      <a:pPr algn="ctr"/>
                      <a:r>
                        <a:rPr kumimoji="1" lang="en-US" altLang="ja-JP" sz="1200" dirty="0" smtClean="0">
                          <a:latin typeface="+mn-ea"/>
                          <a:ea typeface="+mn-ea"/>
                        </a:rPr>
                        <a:t>5</a:t>
                      </a:r>
                      <a:endParaRPr kumimoji="1" lang="ja-JP" altLang="en-US" sz="1200" dirty="0">
                        <a:latin typeface="+mn-ea"/>
                        <a:ea typeface="+mn-ea"/>
                      </a:endParaRPr>
                    </a:p>
                  </a:txBody>
                  <a:tcPr marL="74295" marR="74295" marT="37148" marB="37148"/>
                </a:tc>
                <a:tc>
                  <a:txBody>
                    <a:bodyPr/>
                    <a:lstStyle/>
                    <a:p>
                      <a:r>
                        <a:rPr kumimoji="1" lang="ja-JP" altLang="en-US" sz="1200" dirty="0" smtClean="0">
                          <a:latin typeface="+mn-ea"/>
                          <a:ea typeface="+mn-ea"/>
                        </a:rPr>
                        <a:t>受入試験</a:t>
                      </a:r>
                      <a:endParaRPr kumimoji="1" lang="en-US" altLang="zh-TW"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extLst>
                  <a:ext uri="{0D108BD9-81ED-4DB2-BD59-A6C34878D82A}">
                    <a16:rowId xmlns:a16="http://schemas.microsoft.com/office/drawing/2014/main" val="10004"/>
                  </a:ext>
                </a:extLst>
              </a:tr>
              <a:tr h="612000">
                <a:tc>
                  <a:txBody>
                    <a:bodyPr/>
                    <a:lstStyle/>
                    <a:p>
                      <a:pPr algn="ctr"/>
                      <a:r>
                        <a:rPr kumimoji="1" lang="en-US" altLang="ja-JP" sz="1200" dirty="0" smtClean="0">
                          <a:latin typeface="+mn-ea"/>
                          <a:ea typeface="+mn-ea"/>
                        </a:rPr>
                        <a:t>6</a:t>
                      </a:r>
                      <a:endParaRPr kumimoji="1" lang="ja-JP" altLang="en-US" sz="1200" dirty="0">
                        <a:latin typeface="+mn-ea"/>
                        <a:ea typeface="+mn-ea"/>
                      </a:endParaRPr>
                    </a:p>
                  </a:txBody>
                  <a:tcPr marL="74295" marR="74295" marT="37148" marB="37148"/>
                </a:tc>
                <a:tc>
                  <a:txBody>
                    <a:bodyPr/>
                    <a:lstStyle/>
                    <a:p>
                      <a:r>
                        <a:rPr kumimoji="1" lang="ja-JP" altLang="en-US" sz="1200" dirty="0" smtClean="0">
                          <a:latin typeface="+mn-ea"/>
                          <a:ea typeface="+mn-ea"/>
                        </a:rPr>
                        <a:t>グループ展開</a:t>
                      </a:r>
                      <a:endParaRPr kumimoji="1" lang="ja-JP" altLang="en-US" sz="1200" dirty="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R w="38100" cap="flat" cmpd="sng" algn="ctr">
                      <a:solidFill>
                        <a:schemeClr val="bg1"/>
                      </a:solidFill>
                      <a:prstDash val="solid"/>
                      <a:round/>
                      <a:headEnd type="none" w="med" len="med"/>
                      <a:tailEnd type="none" w="med" len="med"/>
                    </a:lnR>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lnL w="38100" cap="flat" cmpd="sng" algn="ctr">
                      <a:solidFill>
                        <a:schemeClr val="bg1"/>
                      </a:solidFill>
                      <a:prstDash val="solid"/>
                      <a:round/>
                      <a:headEnd type="none" w="med" len="med"/>
                      <a:tailEnd type="none" w="med" len="med"/>
                    </a:lnL>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4295" marR="74295" marT="37148" marB="37148"/>
                </a:tc>
                <a:extLst>
                  <a:ext uri="{0D108BD9-81ED-4DB2-BD59-A6C34878D82A}">
                    <a16:rowId xmlns:a16="http://schemas.microsoft.com/office/drawing/2014/main" val="10008"/>
                  </a:ext>
                </a:extLst>
              </a:tr>
            </a:tbl>
          </a:graphicData>
        </a:graphic>
      </p:graphicFrame>
      <p:sp>
        <p:nvSpPr>
          <p:cNvPr id="33" name="ホームベース 32"/>
          <p:cNvSpPr/>
          <p:nvPr/>
        </p:nvSpPr>
        <p:spPr>
          <a:xfrm>
            <a:off x="1636296" y="5876246"/>
            <a:ext cx="3038401" cy="272306"/>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グループ</a:t>
            </a:r>
            <a:r>
              <a:rPr lang="ja-JP" altLang="en-US" sz="1200" dirty="0" smtClean="0">
                <a:latin typeface="+mn-ea"/>
              </a:rPr>
              <a:t>展開手順作成</a:t>
            </a:r>
            <a:endParaRPr lang="ja-JP" altLang="en-US" sz="1200" dirty="0">
              <a:latin typeface="+mn-ea"/>
            </a:endParaRPr>
          </a:p>
        </p:txBody>
      </p:sp>
      <p:grpSp>
        <p:nvGrpSpPr>
          <p:cNvPr id="10" name="グループ化 9"/>
          <p:cNvGrpSpPr/>
          <p:nvPr/>
        </p:nvGrpSpPr>
        <p:grpSpPr>
          <a:xfrm>
            <a:off x="4014888" y="4263584"/>
            <a:ext cx="3119137" cy="641901"/>
            <a:chOff x="5143904" y="4500199"/>
            <a:chExt cx="4262790" cy="641901"/>
          </a:xfrm>
        </p:grpSpPr>
        <p:sp>
          <p:nvSpPr>
            <p:cNvPr id="42" name="ホームベース 41"/>
            <p:cNvSpPr/>
            <p:nvPr/>
          </p:nvSpPr>
          <p:spPr>
            <a:xfrm>
              <a:off x="6237827" y="4854100"/>
              <a:ext cx="3168867"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ダッシュボード開発</a:t>
              </a:r>
            </a:p>
          </p:txBody>
        </p:sp>
        <p:grpSp>
          <p:nvGrpSpPr>
            <p:cNvPr id="8" name="グループ化 7"/>
            <p:cNvGrpSpPr/>
            <p:nvPr/>
          </p:nvGrpSpPr>
          <p:grpSpPr>
            <a:xfrm>
              <a:off x="5143904" y="4500199"/>
              <a:ext cx="4262790" cy="288000"/>
              <a:chOff x="5143903" y="4500199"/>
              <a:chExt cx="4262790" cy="288000"/>
            </a:xfrm>
          </p:grpSpPr>
          <p:sp>
            <p:nvSpPr>
              <p:cNvPr id="40" name="ホームベース 39"/>
              <p:cNvSpPr/>
              <p:nvPr/>
            </p:nvSpPr>
            <p:spPr>
              <a:xfrm>
                <a:off x="5143903" y="4500199"/>
                <a:ext cx="1060023"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基盤構築</a:t>
                </a:r>
                <a:endParaRPr lang="ja-JP" altLang="en-US" sz="1200" dirty="0">
                  <a:latin typeface="+mn-ea"/>
                </a:endParaRPr>
              </a:p>
            </p:txBody>
          </p:sp>
          <p:sp>
            <p:nvSpPr>
              <p:cNvPr id="41" name="ホームベース 40"/>
              <p:cNvSpPr/>
              <p:nvPr/>
            </p:nvSpPr>
            <p:spPr>
              <a:xfrm>
                <a:off x="6233017" y="4500199"/>
                <a:ext cx="1440000"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連携、</a:t>
                </a:r>
                <a:r>
                  <a:rPr lang="en-US" altLang="ja-JP" sz="1200" dirty="0" smtClean="0">
                    <a:latin typeface="+mn-ea"/>
                  </a:rPr>
                  <a:t>ETL</a:t>
                </a:r>
                <a:r>
                  <a:rPr lang="ja-JP" altLang="en-US" sz="1200" dirty="0" smtClean="0">
                    <a:latin typeface="+mn-ea"/>
                  </a:rPr>
                  <a:t>開発</a:t>
                </a:r>
                <a:endParaRPr lang="en-US" altLang="ja-JP" sz="1200" dirty="0">
                  <a:latin typeface="+mn-ea"/>
                </a:endParaRPr>
              </a:p>
            </p:txBody>
          </p:sp>
          <p:sp>
            <p:nvSpPr>
              <p:cNvPr id="43" name="ホームベース 42"/>
              <p:cNvSpPr/>
              <p:nvPr/>
            </p:nvSpPr>
            <p:spPr>
              <a:xfrm>
                <a:off x="7702416" y="4500199"/>
                <a:ext cx="1704277" cy="288000"/>
              </a:xfrm>
              <a:prstGeom prst="homePlate">
                <a:avLst>
                  <a:gd name="adj" fmla="val 15919"/>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環境設定</a:t>
                </a:r>
                <a:endParaRPr lang="ja-JP" altLang="en-US" sz="1200" dirty="0">
                  <a:latin typeface="+mn-ea"/>
                </a:endParaRPr>
              </a:p>
            </p:txBody>
          </p:sp>
        </p:grpSp>
      </p:grpSp>
      <p:sp>
        <p:nvSpPr>
          <p:cNvPr id="44" name="ホームベース 43"/>
          <p:cNvSpPr/>
          <p:nvPr/>
        </p:nvSpPr>
        <p:spPr>
          <a:xfrm>
            <a:off x="7209322" y="5239460"/>
            <a:ext cx="2237693" cy="288000"/>
          </a:xfrm>
          <a:prstGeom prst="homePlate">
            <a:avLst>
              <a:gd name="adj" fmla="val 15919"/>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受入試験</a:t>
            </a:r>
            <a:endParaRPr lang="ja-JP" altLang="en-US" sz="1200" dirty="0">
              <a:latin typeface="+mn-ea"/>
            </a:endParaRPr>
          </a:p>
        </p:txBody>
      </p:sp>
      <p:grpSp>
        <p:nvGrpSpPr>
          <p:cNvPr id="57" name="グループ化 56"/>
          <p:cNvGrpSpPr/>
          <p:nvPr/>
        </p:nvGrpSpPr>
        <p:grpSpPr>
          <a:xfrm>
            <a:off x="1636297" y="3087926"/>
            <a:ext cx="5470911" cy="288000"/>
            <a:chOff x="2187981" y="3553867"/>
            <a:chExt cx="2312082" cy="252000"/>
          </a:xfrm>
        </p:grpSpPr>
        <p:sp>
          <p:nvSpPr>
            <p:cNvPr id="60" name="ホームベース 59"/>
            <p:cNvSpPr/>
            <p:nvPr/>
          </p:nvSpPr>
          <p:spPr>
            <a:xfrm>
              <a:off x="2865216" y="3553867"/>
              <a:ext cx="980670" cy="252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パラメータ設定</a:t>
              </a:r>
              <a:endParaRPr lang="ja-JP" altLang="en-US" sz="1200" dirty="0">
                <a:latin typeface="+mn-ea"/>
              </a:endParaRPr>
            </a:p>
          </p:txBody>
        </p:sp>
        <p:sp>
          <p:nvSpPr>
            <p:cNvPr id="61" name="ホームベース 60"/>
            <p:cNvSpPr/>
            <p:nvPr/>
          </p:nvSpPr>
          <p:spPr>
            <a:xfrm>
              <a:off x="2187981" y="3553867"/>
              <a:ext cx="652100" cy="252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カスタマイズ</a:t>
              </a:r>
            </a:p>
          </p:txBody>
        </p:sp>
        <p:sp>
          <p:nvSpPr>
            <p:cNvPr id="62" name="ホームベース 61"/>
            <p:cNvSpPr/>
            <p:nvPr/>
          </p:nvSpPr>
          <p:spPr>
            <a:xfrm>
              <a:off x="3864307" y="3553867"/>
              <a:ext cx="635756" cy="252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環境設定</a:t>
              </a:r>
            </a:p>
          </p:txBody>
        </p:sp>
      </p:grpSp>
      <p:sp>
        <p:nvSpPr>
          <p:cNvPr id="20" name="ホームベース 19"/>
          <p:cNvSpPr/>
          <p:nvPr/>
        </p:nvSpPr>
        <p:spPr>
          <a:xfrm>
            <a:off x="7324425" y="2783692"/>
            <a:ext cx="936000" cy="1479891"/>
          </a:xfrm>
          <a:prstGeom prst="homePlate">
            <a:avLst>
              <a:gd name="adj" fmla="val 1953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連携試験</a:t>
            </a:r>
            <a:endParaRPr lang="ja-JP" altLang="en-US" sz="1200" dirty="0">
              <a:latin typeface="+mn-ea"/>
            </a:endParaRPr>
          </a:p>
        </p:txBody>
      </p:sp>
      <p:sp>
        <p:nvSpPr>
          <p:cNvPr id="21" name="ホームベース 20"/>
          <p:cNvSpPr/>
          <p:nvPr/>
        </p:nvSpPr>
        <p:spPr>
          <a:xfrm>
            <a:off x="4811806" y="5239460"/>
            <a:ext cx="2295401"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smtClean="0">
                <a:latin typeface="+mn-ea"/>
              </a:rPr>
              <a:t>試験計画</a:t>
            </a:r>
            <a:endParaRPr lang="ja-JP" altLang="en-US" sz="1200" dirty="0">
              <a:latin typeface="+mn-ea"/>
            </a:endParaRPr>
          </a:p>
        </p:txBody>
      </p:sp>
      <p:cxnSp>
        <p:nvCxnSpPr>
          <p:cNvPr id="25" name="カギ線コネクタ 8"/>
          <p:cNvCxnSpPr>
            <a:stCxn id="62" idx="3"/>
            <a:endCxn id="20" idx="1"/>
          </p:cNvCxnSpPr>
          <p:nvPr/>
        </p:nvCxnSpPr>
        <p:spPr>
          <a:xfrm>
            <a:off x="7107208" y="3231926"/>
            <a:ext cx="217217" cy="291712"/>
          </a:xfrm>
          <a:prstGeom prst="bentConnector3">
            <a:avLst>
              <a:gd name="adj1" fmla="val 50000"/>
            </a:avLst>
          </a:prstGeom>
          <a:ln w="15875">
            <a:tailEnd type="triangle" w="lg" len="med"/>
          </a:ln>
          <a:effectLst/>
        </p:spPr>
        <p:style>
          <a:lnRef idx="1">
            <a:schemeClr val="accent3"/>
          </a:lnRef>
          <a:fillRef idx="2">
            <a:schemeClr val="accent3"/>
          </a:fillRef>
          <a:effectRef idx="1">
            <a:schemeClr val="accent3"/>
          </a:effectRef>
          <a:fontRef idx="minor">
            <a:schemeClr val="dk1"/>
          </a:fontRef>
        </p:style>
      </p:cxnSp>
      <p:sp>
        <p:nvSpPr>
          <p:cNvPr id="31" name="ホームベース 30"/>
          <p:cNvSpPr/>
          <p:nvPr/>
        </p:nvSpPr>
        <p:spPr>
          <a:xfrm>
            <a:off x="5602865" y="2495693"/>
            <a:ext cx="1504343"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環境設定</a:t>
            </a:r>
          </a:p>
        </p:txBody>
      </p:sp>
      <p:cxnSp>
        <p:nvCxnSpPr>
          <p:cNvPr id="32" name="カギ線コネクタ 8"/>
          <p:cNvCxnSpPr>
            <a:stCxn id="31" idx="3"/>
            <a:endCxn id="20" idx="1"/>
          </p:cNvCxnSpPr>
          <p:nvPr/>
        </p:nvCxnSpPr>
        <p:spPr>
          <a:xfrm>
            <a:off x="7107208" y="2639693"/>
            <a:ext cx="217217" cy="883945"/>
          </a:xfrm>
          <a:prstGeom prst="bentConnector3">
            <a:avLst>
              <a:gd name="adj1" fmla="val 50000"/>
            </a:avLst>
          </a:prstGeom>
          <a:ln w="15875">
            <a:tailEnd type="triangle" w="lg" len="med"/>
          </a:ln>
          <a:effectLst/>
        </p:spPr>
        <p:style>
          <a:lnRef idx="1">
            <a:schemeClr val="accent3"/>
          </a:lnRef>
          <a:fillRef idx="2">
            <a:schemeClr val="accent3"/>
          </a:fillRef>
          <a:effectRef idx="1">
            <a:schemeClr val="accent3"/>
          </a:effectRef>
          <a:fontRef idx="minor">
            <a:schemeClr val="dk1"/>
          </a:fontRef>
        </p:style>
      </p:cxnSp>
      <p:sp>
        <p:nvSpPr>
          <p:cNvPr id="35" name="ホームベース 34"/>
          <p:cNvSpPr/>
          <p:nvPr/>
        </p:nvSpPr>
        <p:spPr>
          <a:xfrm>
            <a:off x="1636296" y="2516245"/>
            <a:ext cx="3855403" cy="252000"/>
          </a:xfrm>
          <a:prstGeom prst="homePlate">
            <a:avLst>
              <a:gd name="adj" fmla="val 28865"/>
            </a:avLst>
          </a:prstGeom>
          <a:ln w="22225">
            <a:prstDash val="sysDot"/>
          </a:ln>
        </p:spPr>
        <p:style>
          <a:lnRef idx="2">
            <a:schemeClr val="accent2"/>
          </a:lnRef>
          <a:fillRef idx="1">
            <a:schemeClr val="lt1"/>
          </a:fillRef>
          <a:effectRef idx="0">
            <a:schemeClr val="accent2"/>
          </a:effectRef>
          <a:fontRef idx="minor">
            <a:schemeClr val="dk1"/>
          </a:fontRef>
        </p:style>
        <p:txBody>
          <a:bodyPr rot="0" spcFirstLastPara="0" vert="horz" wrap="none" lIns="72000" tIns="36000" rIns="72000" bIns="36000" numCol="1" spcCol="0" rtlCol="0" fromWordArt="0" anchor="ctr" anchorCtr="0" forceAA="0" compatLnSpc="1">
            <a:prstTxWarp prst="textNoShape">
              <a:avLst/>
            </a:prstTxWarp>
            <a:noAutofit/>
          </a:bodyPr>
          <a:lstStyle/>
          <a:p>
            <a:r>
              <a:rPr lang="ja-JP" altLang="en-US" sz="1200" dirty="0">
                <a:solidFill>
                  <a:schemeClr val="tx1"/>
                </a:solidFill>
                <a:latin typeface="+mn-ea"/>
                <a:cs typeface="Meiryo UI" panose="020B0604030504040204" pitchFamily="50" charset="-128"/>
              </a:rPr>
              <a:t>商品開発</a:t>
            </a:r>
          </a:p>
        </p:txBody>
      </p:sp>
      <p:sp>
        <p:nvSpPr>
          <p:cNvPr id="37" name="ホームベース 36"/>
          <p:cNvSpPr/>
          <p:nvPr/>
        </p:nvSpPr>
        <p:spPr>
          <a:xfrm>
            <a:off x="4811806" y="3686913"/>
            <a:ext cx="1588995" cy="288000"/>
          </a:xfrm>
          <a:prstGeom prst="homePlate">
            <a:avLst>
              <a:gd name="adj" fmla="val 28865"/>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p>
            <a:r>
              <a:rPr lang="ja-JP" altLang="en-US" sz="1200" dirty="0">
                <a:latin typeface="+mn-ea"/>
              </a:rPr>
              <a:t>環境設定</a:t>
            </a:r>
          </a:p>
        </p:txBody>
      </p:sp>
      <p:cxnSp>
        <p:nvCxnSpPr>
          <p:cNvPr id="38" name="カギ線コネクタ 8"/>
          <p:cNvCxnSpPr>
            <a:stCxn id="17" idx="3"/>
            <a:endCxn id="20" idx="1"/>
          </p:cNvCxnSpPr>
          <p:nvPr/>
        </p:nvCxnSpPr>
        <p:spPr>
          <a:xfrm flipV="1">
            <a:off x="7107208" y="3523638"/>
            <a:ext cx="217217" cy="307275"/>
          </a:xfrm>
          <a:prstGeom prst="bentConnector3">
            <a:avLst>
              <a:gd name="adj1" fmla="val 50000"/>
            </a:avLst>
          </a:prstGeom>
          <a:ln w="15875">
            <a:tailEnd type="triangle" w="lg" len="med"/>
          </a:ln>
          <a:effectLst/>
        </p:spPr>
        <p:style>
          <a:lnRef idx="1">
            <a:schemeClr val="accent3"/>
          </a:lnRef>
          <a:fillRef idx="2">
            <a:schemeClr val="accent3"/>
          </a:fillRef>
          <a:effectRef idx="1">
            <a:schemeClr val="accent3"/>
          </a:effectRef>
          <a:fontRef idx="minor">
            <a:schemeClr val="dk1"/>
          </a:fontRef>
        </p:style>
      </p:cxnSp>
      <p:sp>
        <p:nvSpPr>
          <p:cNvPr id="17" name="正方形/長方形 16"/>
          <p:cNvSpPr/>
          <p:nvPr/>
        </p:nvSpPr>
        <p:spPr>
          <a:xfrm>
            <a:off x="6959066" y="3758913"/>
            <a:ext cx="148142" cy="14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39" name="カギ線コネクタ 8"/>
          <p:cNvCxnSpPr>
            <a:stCxn id="37" idx="3"/>
            <a:endCxn id="17" idx="1"/>
          </p:cNvCxnSpPr>
          <p:nvPr/>
        </p:nvCxnSpPr>
        <p:spPr>
          <a:xfrm>
            <a:off x="6400801" y="3830913"/>
            <a:ext cx="558265" cy="0"/>
          </a:xfrm>
          <a:prstGeom prst="straightConnector1">
            <a:avLst/>
          </a:prstGeom>
          <a:ln w="15875">
            <a:tailEnd type="none" w="lg" len="med"/>
          </a:ln>
          <a:effectLst/>
        </p:spPr>
        <p:style>
          <a:lnRef idx="1">
            <a:schemeClr val="accent3"/>
          </a:lnRef>
          <a:fillRef idx="2">
            <a:schemeClr val="accent3"/>
          </a:fillRef>
          <a:effectRef idx="1">
            <a:schemeClr val="accent3"/>
          </a:effectRef>
          <a:fontRef idx="minor">
            <a:schemeClr val="dk1"/>
          </a:fontRef>
        </p:style>
      </p:cxnSp>
      <p:cxnSp>
        <p:nvCxnSpPr>
          <p:cNvPr id="45" name="カギ線コネクタ 8"/>
          <p:cNvCxnSpPr>
            <a:stCxn id="17" idx="1"/>
            <a:endCxn id="17" idx="3"/>
          </p:cNvCxnSpPr>
          <p:nvPr/>
        </p:nvCxnSpPr>
        <p:spPr>
          <a:xfrm>
            <a:off x="6959066" y="3830913"/>
            <a:ext cx="148142" cy="0"/>
          </a:xfrm>
          <a:prstGeom prst="straightConnector1">
            <a:avLst/>
          </a:prstGeom>
          <a:ln w="15875">
            <a:tailEnd type="none" w="lg" len="med"/>
          </a:ln>
          <a:effectLst/>
        </p:spPr>
        <p:style>
          <a:lnRef idx="1">
            <a:schemeClr val="accent3"/>
          </a:lnRef>
          <a:fillRef idx="2">
            <a:schemeClr val="accent3"/>
          </a:fillRef>
          <a:effectRef idx="1">
            <a:schemeClr val="accent3"/>
          </a:effectRef>
          <a:fontRef idx="minor">
            <a:schemeClr val="dk1"/>
          </a:fontRef>
        </p:style>
      </p:cxnSp>
    </p:spTree>
    <p:extLst>
      <p:ext uri="{BB962C8B-B14F-4D97-AF65-F5344CB8AC3E}">
        <p14:creationId xmlns:p14="http://schemas.microsoft.com/office/powerpoint/2010/main" val="2854823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984010143"/>
              </p:ext>
            </p:extLst>
          </p:nvPr>
        </p:nvGraphicFramePr>
        <p:xfrm>
          <a:off x="234679" y="972000"/>
          <a:ext cx="9436643" cy="5364000"/>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25200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1620000">
                <a:tc rowSpan="3">
                  <a:txBody>
                    <a:bodyPr/>
                    <a:lstStyle/>
                    <a:p>
                      <a:pPr algn="l" rtl="0" fontAlgn="t"/>
                      <a:r>
                        <a:rPr lang="ja-JP" altLang="en-US" sz="1000" b="0" i="0" u="none" strike="noStrike" dirty="0" smtClean="0">
                          <a:solidFill>
                            <a:schemeClr val="tx1"/>
                          </a:solidFill>
                          <a:effectLst/>
                          <a:latin typeface="+mn-ea"/>
                          <a:ea typeface="+mn-ea"/>
                        </a:rPr>
                        <a:t>開発</a:t>
                      </a:r>
                      <a:endParaRPr lang="en-US" altLang="ja-JP" sz="1000" b="0" i="0" u="none" strike="noStrike" dirty="0">
                        <a:solidFill>
                          <a:schemeClr val="tx1"/>
                        </a:solidFill>
                        <a:effectLst/>
                        <a:latin typeface="+mn-ea"/>
                        <a:ea typeface="+mn-ea"/>
                      </a:endParaRPr>
                    </a:p>
                  </a:txBody>
                  <a:tcPr marL="36000" marR="36000" marT="36000" marB="36000"/>
                </a:tc>
                <a:tc rowSpan="3">
                  <a:txBody>
                    <a:bodyPr/>
                    <a:lstStyle/>
                    <a:p>
                      <a:pPr algn="l" rtl="0" fontAlgn="t"/>
                      <a:r>
                        <a:rPr lang="en-US"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管理</a:t>
                      </a:r>
                      <a:endParaRPr lang="en-US" altLang="ja-JP" sz="1000" b="0" i="0" u="none" strike="noStrike" dirty="0">
                        <a:solidFill>
                          <a:schemeClr val="tx1"/>
                        </a:solidFill>
                        <a:effectLst/>
                        <a:latin typeface="+mn-ea"/>
                        <a:ea typeface="+mn-ea"/>
                      </a:endParaRPr>
                    </a:p>
                  </a:txBody>
                  <a:tcPr marL="36000" marR="36000" marT="36000" marB="36000"/>
                </a:tc>
                <a:tc rowSpan="3">
                  <a:txBody>
                    <a:bodyPr/>
                    <a:lstStyle/>
                    <a:p>
                      <a:pPr algn="l" fontAlgn="ctr"/>
                      <a:r>
                        <a:rPr lang="en-US" altLang="ja-JP"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マネジメント</a:t>
                      </a: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進捗・課題管理</a:t>
                      </a:r>
                      <a:endParaRPr lang="zh-TW"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lnSpc>
                          <a:spcPct val="100000"/>
                        </a:lnSpc>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各種実施要領に基づき、成果物や作業のレビューを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定例報告書を作成し、進捗や作業予定、課題や</a:t>
                      </a:r>
                      <a:r>
                        <a:rPr lang="en-US" altLang="ja-JP" sz="1000" b="0" i="0" u="none" strike="noStrike" dirty="0">
                          <a:solidFill>
                            <a:schemeClr val="tx1"/>
                          </a:solidFill>
                          <a:effectLst/>
                          <a:latin typeface="+mn-ea"/>
                          <a:ea typeface="+mn-ea"/>
                        </a:rPr>
                        <a:t>TODO</a:t>
                      </a:r>
                      <a:r>
                        <a:rPr lang="ja-JP" altLang="en-US" sz="1000" b="0" i="0" u="none" strike="noStrike" dirty="0">
                          <a:solidFill>
                            <a:schemeClr val="tx1"/>
                          </a:solidFill>
                          <a:effectLst/>
                          <a:latin typeface="+mn-ea"/>
                          <a:ea typeface="+mn-ea"/>
                        </a:rPr>
                        <a:t>について</a:t>
                      </a:r>
                      <a:r>
                        <a:rPr lang="ja-JP" altLang="en-US" sz="1000" b="0" i="0" u="none" strike="noStrike" dirty="0" smtClean="0">
                          <a:solidFill>
                            <a:schemeClr val="tx1"/>
                          </a:solidFill>
                          <a:effectLst/>
                          <a:latin typeface="+mn-ea"/>
                          <a:ea typeface="+mn-ea"/>
                        </a:rPr>
                        <a:t>報告する</a:t>
                      </a:r>
                      <a:endParaRPr lang="ja-JP" altLang="en-US" sz="1000" b="0" i="0" u="none" strike="noStrike" dirty="0">
                        <a:solidFill>
                          <a:schemeClr val="tx1"/>
                        </a:solidFill>
                        <a:effectLst/>
                        <a:latin typeface="+mn-ea"/>
                        <a:ea typeface="+mn-ea"/>
                      </a:endParaRPr>
                    </a:p>
                    <a:p>
                      <a:pPr algn="l" rtl="0" fontAlgn="t">
                        <a:lnSpc>
                          <a:spcPct val="100000"/>
                        </a:lnSpc>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a:solidFill>
                            <a:schemeClr val="tx1"/>
                          </a:solidFill>
                          <a:effectLst/>
                          <a:latin typeface="+mn-ea"/>
                          <a:ea typeface="+mn-ea"/>
                        </a:rPr>
                        <a:t>定例報告書を通じて</a:t>
                      </a:r>
                      <a:r>
                        <a:rPr lang="en-US" altLang="ja-JP" sz="1000" b="0" i="0" u="none" strike="noStrike" dirty="0">
                          <a:solidFill>
                            <a:schemeClr val="tx1"/>
                          </a:solidFill>
                          <a:effectLst/>
                          <a:latin typeface="+mn-ea"/>
                          <a:ea typeface="+mn-ea"/>
                        </a:rPr>
                        <a:t>PJ</a:t>
                      </a:r>
                      <a:r>
                        <a:rPr lang="ja-JP" altLang="en-US" sz="1000" b="0" i="0" u="none" strike="noStrike" dirty="0">
                          <a:solidFill>
                            <a:schemeClr val="tx1"/>
                          </a:solidFill>
                          <a:effectLst/>
                          <a:latin typeface="+mn-ea"/>
                          <a:ea typeface="+mn-ea"/>
                        </a:rPr>
                        <a:t>状況を理解し、課題や</a:t>
                      </a:r>
                      <a:r>
                        <a:rPr lang="en-US" altLang="ja-JP" sz="1000" b="0" i="0" u="none" strike="noStrike" dirty="0">
                          <a:solidFill>
                            <a:schemeClr val="tx1"/>
                          </a:solidFill>
                          <a:effectLst/>
                          <a:latin typeface="+mn-ea"/>
                          <a:ea typeface="+mn-ea"/>
                        </a:rPr>
                        <a:t>TODO</a:t>
                      </a:r>
                      <a:r>
                        <a:rPr lang="ja-JP" altLang="en-US" sz="1000" b="0" i="0" u="none" strike="noStrike" dirty="0">
                          <a:solidFill>
                            <a:schemeClr val="tx1"/>
                          </a:solidFill>
                          <a:effectLst/>
                          <a:latin typeface="+mn-ea"/>
                          <a:ea typeface="+mn-ea"/>
                        </a:rPr>
                        <a:t>の</a:t>
                      </a:r>
                      <a:r>
                        <a:rPr lang="ja-JP" altLang="en-US" sz="1000" b="0" i="0" u="none" strike="noStrike" dirty="0" smtClean="0">
                          <a:solidFill>
                            <a:schemeClr val="tx1"/>
                          </a:solidFill>
                          <a:effectLst/>
                          <a:latin typeface="+mn-ea"/>
                          <a:ea typeface="+mn-ea"/>
                        </a:rPr>
                        <a:t>対応を行う</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62000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1000" b="0" i="0" u="none" strike="noStrike" dirty="0" smtClean="0">
                          <a:solidFill>
                            <a:schemeClr val="tx1"/>
                          </a:solidFill>
                          <a:effectLst/>
                          <a:latin typeface="+mn-ea"/>
                          <a:ea typeface="+mn-ea"/>
                        </a:rPr>
                        <a:t>品質管理</a:t>
                      </a:r>
                      <a:endParaRPr lang="zh-TW"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lnSpc>
                          <a:spcPct val="100000"/>
                        </a:lnSpc>
                      </a:pP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テストに関する品質評価を行い報告する</a:t>
                      </a:r>
                      <a:endParaRPr lang="en-US" altLang="ja-JP" sz="1000" b="0" i="0" u="none" strike="noStrike" dirty="0" smtClean="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工程を通じた全体の品質確保について考察を行い報告する</a:t>
                      </a:r>
                      <a:endParaRPr lang="en-US" altLang="ja-JP" sz="1000" b="0" i="0" u="none" strike="noStrike" dirty="0" smtClean="0">
                        <a:solidFill>
                          <a:schemeClr val="tx1"/>
                        </a:solidFill>
                        <a:effectLst/>
                        <a:latin typeface="+mn-ea"/>
                        <a:ea typeface="+mn-ea"/>
                      </a:endParaRPr>
                    </a:p>
                    <a:p>
                      <a:pPr marL="0" indent="0" algn="l" rtl="0" fontAlgn="t">
                        <a:lnSpc>
                          <a:spcPct val="100000"/>
                        </a:lnSpc>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品質評価</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アクション内容について確認する</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62000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1000" b="0" i="0" u="none" strike="noStrike" dirty="0" smtClean="0">
                          <a:solidFill>
                            <a:schemeClr val="tx1"/>
                          </a:solidFill>
                          <a:effectLst/>
                          <a:latin typeface="+mn-ea"/>
                          <a:ea typeface="+mn-ea"/>
                        </a:rPr>
                        <a:t>変更管理</a:t>
                      </a:r>
                      <a:endParaRPr lang="zh-TW"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lnSpc>
                          <a:spcPct val="100000"/>
                        </a:lnSpc>
                      </a:pP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要件定義以降、開発スコープを確定し、変更が発生した場合は報告を行う。スコープの増減を管理する</a:t>
                      </a:r>
                      <a:endParaRPr lang="en-US" altLang="ja-JP" sz="1000" b="0" i="0" u="none" strike="noStrike" dirty="0" smtClean="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要件定義以降、仕様の変更管理を行い、変更が発生した場合は報告を行う</a:t>
                      </a:r>
                      <a:endParaRPr lang="en-US" altLang="ja-JP" sz="1000" b="0" i="0" u="none" strike="noStrike" dirty="0" smtClean="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変更の内容に応じて、対応のスケジュール・コストの扱いを協議する</a:t>
                      </a:r>
                      <a:endParaRPr lang="en-US" altLang="ja-JP" sz="1000" b="0" i="0" u="none" strike="noStrike" dirty="0" smtClean="0">
                        <a:solidFill>
                          <a:schemeClr val="tx1"/>
                        </a:solidFill>
                        <a:effectLst/>
                        <a:latin typeface="+mn-ea"/>
                        <a:ea typeface="+mn-ea"/>
                      </a:endParaRPr>
                    </a:p>
                    <a:p>
                      <a:pPr marL="171450" indent="-171450" algn="l" rtl="0" fontAlgn="t">
                        <a:lnSpc>
                          <a:spcPct val="100000"/>
                        </a:lnSpc>
                        <a:buFont typeface="Wingdings" panose="05000000000000000000" pitchFamily="2" charset="2"/>
                        <a:buChar char="Ø"/>
                      </a:pPr>
                      <a:r>
                        <a:rPr lang="ja-JP" altLang="en-US" sz="1000" b="0" i="0" u="none" strike="noStrike" dirty="0" smtClean="0">
                          <a:solidFill>
                            <a:schemeClr val="tx1"/>
                          </a:solidFill>
                          <a:effectLst/>
                          <a:latin typeface="+mn-ea"/>
                          <a:ea typeface="+mn-ea"/>
                        </a:rPr>
                        <a:t>変更内容を各種関連する成果物に反映する</a:t>
                      </a:r>
                      <a:endParaRPr lang="en-US" altLang="ja-JP" sz="1000" b="0" i="0" u="none" strike="noStrike" dirty="0" smtClean="0">
                        <a:solidFill>
                          <a:schemeClr val="tx1"/>
                        </a:solidFill>
                        <a:effectLst/>
                        <a:latin typeface="+mn-ea"/>
                        <a:ea typeface="+mn-ea"/>
                      </a:endParaRPr>
                    </a:p>
                    <a:p>
                      <a:pPr marL="0" indent="0" algn="l" rtl="0" fontAlgn="t">
                        <a:lnSpc>
                          <a:spcPct val="100000"/>
                        </a:lnSpc>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変更管理内容を確認し、承認・棄却を行う</a:t>
                      </a:r>
                      <a:endParaRPr lang="en-US" altLang="ja-JP" sz="1000" b="0" i="0" u="none" strike="noStrike" dirty="0" smtClean="0">
                        <a:solidFill>
                          <a:schemeClr val="tx1"/>
                        </a:solidFill>
                        <a:effectLst/>
                        <a:latin typeface="+mn-ea"/>
                        <a:ea typeface="+mn-ea"/>
                      </a:endParaRP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1000" b="0" i="0" u="none" strike="noStrike" dirty="0" smtClean="0">
                          <a:solidFill>
                            <a:schemeClr val="tx1"/>
                          </a:solidFill>
                          <a:effectLst/>
                          <a:latin typeface="+mn-ea"/>
                          <a:ea typeface="+mn-ea"/>
                        </a:rPr>
                        <a:t>変更の内容に応じて、対応のスケジュール・コストの扱いを協議する</a:t>
                      </a:r>
                      <a:endParaRPr lang="en-US" altLang="ja-JP" sz="10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sp>
        <p:nvSpPr>
          <p:cNvPr id="4" name="タイトル 3"/>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a:t>
            </a:r>
            <a:r>
              <a:rPr lang="ja-JP" altLang="en-US" dirty="0">
                <a:latin typeface="+mn-ea"/>
                <a:ea typeface="+mn-ea"/>
              </a:rPr>
              <a:t>フェーズ：</a:t>
            </a:r>
            <a:r>
              <a:rPr lang="ja-JP" altLang="en-US" dirty="0" smtClean="0">
                <a:latin typeface="+mn-ea"/>
                <a:ea typeface="+mn-ea"/>
              </a:rPr>
              <a:t>タスク</a:t>
            </a:r>
            <a:r>
              <a:rPr lang="ja-JP" altLang="en-US" dirty="0">
                <a:latin typeface="+mn-ea"/>
                <a:ea typeface="+mn-ea"/>
              </a:rPr>
              <a:t>と役割分担</a:t>
            </a:r>
            <a:r>
              <a:rPr lang="ja-JP" altLang="en-US" dirty="0" smtClean="0">
                <a:latin typeface="+mn-ea"/>
                <a:ea typeface="+mn-ea"/>
              </a:rPr>
              <a:t>（</a:t>
            </a:r>
            <a:r>
              <a:rPr lang="en-US" altLang="ja-JP" dirty="0" smtClean="0">
                <a:latin typeface="+mn-ea"/>
                <a:ea typeface="+mn-ea"/>
              </a:rPr>
              <a:t>1/4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3153188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737092026"/>
              </p:ext>
            </p:extLst>
          </p:nvPr>
        </p:nvGraphicFramePr>
        <p:xfrm>
          <a:off x="234679" y="972000"/>
          <a:ext cx="9436643" cy="5477830"/>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25200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167059">
                <a:tc rowSpan="13">
                  <a:txBody>
                    <a:bodyPr/>
                    <a:lstStyle/>
                    <a:p>
                      <a:pPr algn="l" rtl="0" fontAlgn="t"/>
                      <a:r>
                        <a:rPr lang="ja-JP" altLang="en-US" sz="1000" dirty="0" smtClean="0">
                          <a:latin typeface="+mn-ea"/>
                          <a:ea typeface="+mn-ea"/>
                          <a:cs typeface="Meiryo UI" pitchFamily="50" charset="-128"/>
                        </a:rPr>
                        <a:t>開発</a:t>
                      </a:r>
                      <a:endParaRPr lang="en-US" altLang="ja-JP"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ja-JP" altLang="en-US" sz="1000" b="0" i="0" u="none" strike="noStrike" dirty="0" smtClean="0">
                          <a:solidFill>
                            <a:schemeClr val="tx1"/>
                          </a:solidFill>
                          <a:effectLst/>
                          <a:latin typeface="+mn-ea"/>
                          <a:ea typeface="+mn-ea"/>
                        </a:rPr>
                        <a:t>売上管理</a:t>
                      </a:r>
                      <a:endParaRPr lang="en-US" altLang="ja-JP" sz="1000" b="0" i="0" u="none" strike="noStrike" dirty="0">
                        <a:solidFill>
                          <a:schemeClr val="tx1"/>
                        </a:solidFill>
                        <a:effectLst/>
                        <a:latin typeface="+mn-ea"/>
                        <a:ea typeface="+mn-ea"/>
                      </a:endParaRPr>
                    </a:p>
                  </a:txBody>
                  <a:tcPr marL="36000" marR="36000" marT="36000" marB="36000"/>
                </a:tc>
                <a:tc>
                  <a:txBody>
                    <a:bodyPr/>
                    <a:lstStyle/>
                    <a:p>
                      <a:pPr algn="l" fontAlgn="ctr"/>
                      <a:r>
                        <a:rPr lang="ja-JP" altLang="en-US" sz="1000" b="0" i="0" u="none" strike="noStrike" dirty="0" smtClean="0">
                          <a:solidFill>
                            <a:schemeClr val="tx1"/>
                          </a:solidFill>
                          <a:effectLst/>
                          <a:latin typeface="+mn-ea"/>
                          <a:ea typeface="+mn-ea"/>
                        </a:rPr>
                        <a:t>商品開発</a:t>
                      </a:r>
                      <a:endParaRPr lang="ja-JP" altLang="en-US" sz="1000" b="0" i="0" u="none" strike="noStrike" dirty="0">
                        <a:solidFill>
                          <a:schemeClr val="tx1"/>
                        </a:solidFill>
                        <a:effectLst/>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デジタルバックオフィス開発</a:t>
                      </a:r>
                      <a:endParaRPr lang="zh-TW" altLang="en-US" sz="1000" b="0" i="0" u="none" strike="noStrike" dirty="0">
                        <a:solidFill>
                          <a:schemeClr val="tx1"/>
                        </a:solidFill>
                        <a:effectLst/>
                        <a:latin typeface="+mn-ea"/>
                        <a:ea typeface="+mn-ea"/>
                      </a:endParaRPr>
                    </a:p>
                  </a:txBody>
                  <a:tcPr marL="36000" marR="36000" marT="36000" marB="36000"/>
                </a:tc>
                <a:tc rowSpan="5">
                  <a:txBody>
                    <a:bodyPr/>
                    <a:lstStyle/>
                    <a:p>
                      <a:pPr algn="ctr" rtl="0" fontAlgn="t"/>
                      <a:r>
                        <a:rPr lang="ja-JP" altLang="en-US" sz="1000" b="0" i="0" u="none" strike="noStrike" dirty="0" smtClean="0">
                          <a:solidFill>
                            <a:schemeClr val="tx1"/>
                          </a:solidFill>
                          <a:effectLst/>
                          <a:latin typeface="+mn-ea"/>
                          <a:ea typeface="+mn-ea"/>
                        </a:rPr>
                        <a:t>〇</a:t>
                      </a:r>
                      <a:endParaRPr lang="en-US" altLang="ja-JP" sz="1000" b="0" i="0" u="none" strike="noStrike" dirty="0" smtClean="0">
                        <a:solidFill>
                          <a:schemeClr val="tx1"/>
                        </a:solidFill>
                        <a:effectLst/>
                        <a:latin typeface="+mn-ea"/>
                        <a:ea typeface="+mn-ea"/>
                      </a:endParaRPr>
                    </a:p>
                  </a:txBody>
                  <a:tcPr marL="36000" marR="36000" marT="36000" marB="36000"/>
                </a:tc>
                <a:tc rowSpan="5">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rowSpan="5">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サービス標準機能の開発、カスタマイズを実施する。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サービス標準機能が動作するために必要な設定項目について、設定値の内容を検討・決定する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ユーザによる判断・決定が必要な設定項目（例：会社コード等）についてヒアリング項目を作成し、確認を行う</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サービスの標準機能が動作するためのシステム環境をセットアップする</a:t>
                      </a:r>
                      <a:endParaRPr lang="en-US" altLang="ja-JP" sz="1000" b="0" i="0" u="none" strike="noStrike" dirty="0" smtClean="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ユーザによる判断・決定が必要な設定項目を確認、決定する</a:t>
                      </a:r>
                    </a:p>
                  </a:txBody>
                  <a:tcPr marL="36000" marR="36000" marT="36000" marB="36000"/>
                </a:tc>
                <a:extLst>
                  <a:ext uri="{0D108BD9-81ED-4DB2-BD59-A6C34878D82A}">
                    <a16:rowId xmlns:a16="http://schemas.microsoft.com/office/drawing/2014/main" val="3410652985"/>
                  </a:ext>
                </a:extLst>
              </a:tr>
              <a:tr h="167059">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ja-JP" altLang="en-US" sz="1000" dirty="0" smtClean="0">
                          <a:latin typeface="+mn-ea"/>
                          <a:ea typeface="+mn-ea"/>
                        </a:rPr>
                        <a:t>環境設定</a:t>
                      </a: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検証環境構築</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1000" b="0" i="0" u="none" strike="noStrike" dirty="0" smtClean="0">
                        <a:solidFill>
                          <a:schemeClr val="tx1"/>
                        </a:solidFill>
                        <a:effectLst/>
                        <a:latin typeface="+mn-ea"/>
                        <a:ea typeface="+mn-ea"/>
                      </a:endParaRPr>
                    </a:p>
                  </a:txBody>
                  <a:tcPr marL="36000" marR="36000" marT="36000" marB="36000"/>
                </a:tc>
                <a:extLst>
                  <a:ext uri="{0D108BD9-81ED-4DB2-BD59-A6C34878D82A}">
                    <a16:rowId xmlns:a16="http://schemas.microsoft.com/office/drawing/2014/main" val="4275611130"/>
                  </a:ext>
                </a:extLst>
              </a:tr>
              <a:tr h="3316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3">
                  <a:txBody>
                    <a:bodyPr/>
                    <a:lstStyle/>
                    <a:p>
                      <a:pPr algn="l" rtl="0" fontAlgn="t"/>
                      <a:r>
                        <a:rPr lang="ja-JP" altLang="en-US" sz="1000" b="0" i="0" u="none" strike="noStrike" dirty="0" smtClean="0">
                          <a:solidFill>
                            <a:schemeClr val="tx1"/>
                          </a:solidFill>
                          <a:effectLst/>
                          <a:latin typeface="+mn-ea"/>
                          <a:ea typeface="+mn-ea"/>
                        </a:rPr>
                        <a:t>会員管理</a:t>
                      </a:r>
                      <a:endParaRPr lang="en-US" altLang="ja-JP" sz="1000" b="0" i="0" u="none" strike="noStrike" dirty="0">
                        <a:solidFill>
                          <a:schemeClr val="tx1"/>
                        </a:solidFill>
                        <a:effectLst/>
                        <a:latin typeface="+mn-ea"/>
                        <a:ea typeface="+mn-ea"/>
                      </a:endParaRP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ja-JP" altLang="en-US" sz="1000" dirty="0" smtClean="0">
                          <a:latin typeface="+mn-ea"/>
                          <a:ea typeface="+mn-ea"/>
                        </a:rPr>
                        <a:t>カスタマイズ</a:t>
                      </a: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CE</a:t>
                      </a:r>
                      <a:r>
                        <a:rPr lang="ja-JP" altLang="en-US" sz="1000" b="0" i="0" u="none" strike="noStrike" dirty="0" smtClean="0">
                          <a:solidFill>
                            <a:schemeClr val="tx1"/>
                          </a:solidFill>
                          <a:effectLst/>
                          <a:latin typeface="+mn-ea"/>
                          <a:ea typeface="+mn-ea"/>
                        </a:rPr>
                        <a:t>カスタマイズ</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1000" b="0" i="0" u="none" strike="noStrike" dirty="0" smtClean="0">
                        <a:solidFill>
                          <a:schemeClr val="tx1"/>
                        </a:solidFill>
                        <a:effectLst/>
                        <a:latin typeface="+mn-ea"/>
                        <a:ea typeface="+mn-ea"/>
                      </a:endParaRPr>
                    </a:p>
                  </a:txBody>
                  <a:tcPr marL="36000" marR="36000" marT="36000" marB="36000"/>
                </a:tc>
                <a:extLst>
                  <a:ext uri="{0D108BD9-81ED-4DB2-BD59-A6C34878D82A}">
                    <a16:rowId xmlns:a16="http://schemas.microsoft.com/office/drawing/2014/main" val="3946660030"/>
                  </a:ext>
                </a:extLst>
              </a:tr>
              <a:tr h="3316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ja-JP" altLang="en-US" sz="1000" dirty="0" smtClean="0">
                          <a:latin typeface="+mn-ea"/>
                          <a:ea typeface="+mn-ea"/>
                        </a:rPr>
                        <a:t>パラメータ設定</a:t>
                      </a: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CE</a:t>
                      </a:r>
                      <a:r>
                        <a:rPr lang="ja-JP" altLang="en-US" sz="1000" b="0" i="0" u="none" strike="noStrike" dirty="0" smtClean="0">
                          <a:solidFill>
                            <a:schemeClr val="tx1"/>
                          </a:solidFill>
                          <a:effectLst/>
                          <a:latin typeface="+mn-ea"/>
                          <a:ea typeface="+mn-ea"/>
                        </a:rPr>
                        <a:t>パラメータ設定</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ja-JP" altLang="en-US" sz="1000" b="0" i="0" u="none" strike="noStrike" dirty="0" smtClean="0">
                        <a:solidFill>
                          <a:schemeClr val="tx1"/>
                        </a:solidFill>
                        <a:effectLst/>
                        <a:latin typeface="+mn-ea"/>
                        <a:ea typeface="+mn-ea"/>
                      </a:endParaRPr>
                    </a:p>
                  </a:txBody>
                  <a:tcPr marL="36000" marR="36000" marT="36000" marB="36000"/>
                </a:tc>
                <a:extLst>
                  <a:ext uri="{0D108BD9-81ED-4DB2-BD59-A6C34878D82A}">
                    <a16:rowId xmlns:a16="http://schemas.microsoft.com/office/drawing/2014/main" val="732080346"/>
                  </a:ext>
                </a:extLst>
              </a:tr>
              <a:tr h="3316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ja-JP" altLang="en-US" sz="1000" dirty="0" smtClean="0">
                          <a:latin typeface="+mn-ea"/>
                          <a:ea typeface="+mn-ea"/>
                        </a:rPr>
                        <a:t>環境設定</a:t>
                      </a: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検証環境構築</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endParaRPr lang="en-US" altLang="ja-JP" sz="1000" b="0" i="0" u="none" strike="noStrike" dirty="0" smtClean="0">
                        <a:solidFill>
                          <a:schemeClr val="tx1"/>
                        </a:solidFill>
                        <a:effectLst/>
                        <a:latin typeface="+mn-ea"/>
                        <a:ea typeface="+mn-ea"/>
                      </a:endParaRPr>
                    </a:p>
                  </a:txBody>
                  <a:tcPr marL="36000" marR="36000" marT="36000" marB="36000"/>
                </a:tc>
                <a:extLst>
                  <a:ext uri="{0D108BD9-81ED-4DB2-BD59-A6C34878D82A}">
                    <a16:rowId xmlns:a16="http://schemas.microsoft.com/office/drawing/2014/main" val="2421739130"/>
                  </a:ext>
                </a:extLst>
              </a:tr>
              <a:tr h="645600">
                <a:tc vMerge="1">
                  <a:txBody>
                    <a:bodyPr/>
                    <a:lstStyle/>
                    <a:p>
                      <a:endParaRPr kumimoji="1" lang="ja-JP" altLang="en-US"/>
                    </a:p>
                  </a:txBody>
                  <a:tcPr/>
                </a:tc>
                <a:tc rowSpan="2">
                  <a:txBody>
                    <a:bodyPr/>
                    <a:lstStyle/>
                    <a:p>
                      <a:r>
                        <a:rPr lang="ja-JP" altLang="en-US" sz="1000" dirty="0" smtClean="0">
                          <a:latin typeface="+mn-ea"/>
                          <a:ea typeface="+mn-ea"/>
                        </a:rPr>
                        <a:t>決済端末</a:t>
                      </a:r>
                      <a:endParaRPr lang="ja-JP" altLang="en-US" sz="1000" dirty="0">
                        <a:latin typeface="+mn-ea"/>
                        <a:ea typeface="+mn-ea"/>
                      </a:endParaRPr>
                    </a:p>
                  </a:txBody>
                  <a:tcPr marL="36000" marR="36000" marT="36000" marB="36000"/>
                </a:tc>
                <a:tc>
                  <a:txBody>
                    <a:bodyPr/>
                    <a:lstStyle/>
                    <a:p>
                      <a:r>
                        <a:rPr lang="ja-JP" altLang="en-US" sz="1000" dirty="0" smtClean="0">
                          <a:latin typeface="+mn-ea"/>
                          <a:ea typeface="+mn-ea"/>
                        </a:rPr>
                        <a:t>カード会社への説明</a:t>
                      </a:r>
                      <a:endParaRPr lang="ja-JP" altLang="en-US" sz="1000" dirty="0">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カード会社説明会</a:t>
                      </a:r>
                      <a:endParaRPr lang="zh-TW" altLang="en-US" sz="1000" b="0" i="0" u="none" strike="noStrike" dirty="0">
                        <a:solidFill>
                          <a:schemeClr val="tx1"/>
                        </a:solidFill>
                        <a:effectLst/>
                        <a:latin typeface="+mn-ea"/>
                        <a:ea typeface="+mn-ea"/>
                      </a:endParaRPr>
                    </a:p>
                  </a:txBody>
                  <a:tcPr marL="36000" marR="36000" marT="36000" marB="36000"/>
                </a:tc>
                <a:tc rowSpan="2">
                  <a:txBody>
                    <a:bodyPr/>
                    <a:lstStyle/>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〇</a:t>
                      </a:r>
                      <a:endParaRPr lang="ja-JP" altLang="en-US" sz="1000" b="0" i="0" u="none" strike="noStrike" dirty="0">
                        <a:solidFill>
                          <a:schemeClr val="tx1"/>
                        </a:solidFill>
                        <a:effectLst/>
                        <a:latin typeface="+mn-ea"/>
                        <a:ea typeface="+mn-ea"/>
                      </a:endParaRPr>
                    </a:p>
                  </a:txBody>
                  <a:tcPr marL="36000" marR="36000" marT="36000" marB="36000"/>
                </a:tc>
                <a:tc rowSpan="2">
                  <a:txBody>
                    <a:bodyPr/>
                    <a:lstStyle/>
                    <a:p>
                      <a:pPr algn="ctr" rtl="0" fontAlgn="t"/>
                      <a:r>
                        <a:rPr lang="ja-JP" altLang="en-US" sz="1000" b="0" i="0" u="none" strike="noStrike" dirty="0" smtClean="0">
                          <a:solidFill>
                            <a:schemeClr val="tx1"/>
                          </a:solidFill>
                          <a:effectLst/>
                          <a:latin typeface="+mn-ea"/>
                          <a:ea typeface="+mn-ea"/>
                        </a:rPr>
                        <a:t>〇</a:t>
                      </a:r>
                      <a:endParaRPr lang="en-US" altLang="ja-JP" sz="1000" b="0" i="0" u="none" strike="noStrike" dirty="0" smtClean="0">
                        <a:solidFill>
                          <a:schemeClr val="tx1"/>
                        </a:solidFill>
                        <a:effectLst/>
                        <a:latin typeface="+mn-ea"/>
                        <a:ea typeface="+mn-ea"/>
                      </a:endParaRPr>
                    </a:p>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tc>
                <a:tc rowSpan="2">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カード会社説明会資料の作成</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カード会社からの</a:t>
                      </a:r>
                      <a:r>
                        <a:rPr lang="en-US" altLang="ja-JP" sz="1000" b="0" i="0" u="none" strike="noStrike" dirty="0" smtClean="0">
                          <a:solidFill>
                            <a:schemeClr val="tx1"/>
                          </a:solidFill>
                          <a:effectLst/>
                          <a:latin typeface="+mn-ea"/>
                          <a:ea typeface="+mn-ea"/>
                        </a:rPr>
                        <a:t>QA</a:t>
                      </a:r>
                      <a:r>
                        <a:rPr lang="ja-JP" altLang="en-US" sz="1000" b="0" i="0" u="none" strike="noStrike" dirty="0" smtClean="0">
                          <a:solidFill>
                            <a:schemeClr val="tx1"/>
                          </a:solidFill>
                          <a:effectLst/>
                          <a:latin typeface="+mn-ea"/>
                          <a:ea typeface="+mn-ea"/>
                        </a:rPr>
                        <a:t>対応</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マスタ設定申請書素案の作成</a:t>
                      </a:r>
                      <a:endParaRPr lang="en-US" altLang="ja-JP" sz="10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カード会社説明会の日程調整</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カード会社説明会資料の確認、説明</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マスタ設定申請書の確認と申請</a:t>
                      </a:r>
                    </a:p>
                  </a:txBody>
                  <a:tcPr marL="36000" marR="36000" marT="36000" marB="36000"/>
                </a:tc>
                <a:extLst>
                  <a:ext uri="{0D108BD9-81ED-4DB2-BD59-A6C34878D82A}">
                    <a16:rowId xmlns:a16="http://schemas.microsoft.com/office/drawing/2014/main" val="3512020525"/>
                  </a:ext>
                </a:extLst>
              </a:tr>
              <a:tr h="645600">
                <a:tc vMerge="1">
                  <a:txBody>
                    <a:bodyPr/>
                    <a:lstStyle/>
                    <a:p>
                      <a:endParaRPr kumimoji="1" lang="ja-JP" altLang="en-US"/>
                    </a:p>
                  </a:txBody>
                  <a:tcPr/>
                </a:tc>
                <a:tc vMerge="1">
                  <a:txBody>
                    <a:bodyPr/>
                    <a:lstStyle/>
                    <a:p>
                      <a:endParaRPr lang="ja-JP" altLang="en-US" sz="1000" dirty="0">
                        <a:latin typeface="+mn-ea"/>
                        <a:ea typeface="+mn-ea"/>
                      </a:endParaRPr>
                    </a:p>
                  </a:txBody>
                  <a:tcPr marL="36000" marR="36000" marT="36000" marB="36000"/>
                </a:tc>
                <a:tc>
                  <a:txBody>
                    <a:bodyPr/>
                    <a:lstStyle/>
                    <a:p>
                      <a:r>
                        <a:rPr lang="ja-JP" altLang="en-US" sz="1000" dirty="0" smtClean="0">
                          <a:latin typeface="+mn-ea"/>
                          <a:ea typeface="+mn-ea"/>
                        </a:rPr>
                        <a:t>環境設定</a:t>
                      </a:r>
                      <a:endParaRPr lang="ja-JP" altLang="en-US" sz="1000" dirty="0">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申請書作成</a:t>
                      </a:r>
                      <a:endParaRPr lang="zh-TW"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algn="ctr" rtl="0" fontAlgn="t"/>
                      <a:endParaRPr lang="ja-JP" altLang="en-US" sz="1000" b="0" i="0" u="none" strike="noStrike" dirty="0">
                        <a:solidFill>
                          <a:schemeClr val="tx1"/>
                        </a:solidFill>
                        <a:effectLst/>
                        <a:latin typeface="+mn-ea"/>
                        <a:ea typeface="+mn-ea"/>
                      </a:endParaRPr>
                    </a:p>
                  </a:txBody>
                  <a:tcPr marL="36000" marR="36000" marT="36000" marB="36000"/>
                </a:tc>
                <a:tc vMerge="1">
                  <a:txBody>
                    <a:bodyPr/>
                    <a:lstStyle/>
                    <a:p>
                      <a:pPr algn="l" rtl="0" fontAlgn="t"/>
                      <a:endParaRPr lang="ja-JP" altLang="en-US" sz="1000" b="0" i="0" u="none" strike="noStrike" dirty="0" smtClean="0">
                        <a:solidFill>
                          <a:schemeClr val="tx1"/>
                        </a:solidFill>
                        <a:effectLst/>
                        <a:latin typeface="+mn-ea"/>
                        <a:ea typeface="+mn-ea"/>
                      </a:endParaRPr>
                    </a:p>
                  </a:txBody>
                  <a:tcPr marL="36000" marR="36000" marT="36000" marB="36000"/>
                </a:tc>
                <a:extLst>
                  <a:ext uri="{0D108BD9-81ED-4DB2-BD59-A6C34878D82A}">
                    <a16:rowId xmlns:a16="http://schemas.microsoft.com/office/drawing/2014/main" val="507136601"/>
                  </a:ext>
                </a:extLst>
              </a:tr>
              <a:tr h="281006">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rowSpan="5">
                  <a:txBody>
                    <a:bodyPr/>
                    <a:lstStyle/>
                    <a:p>
                      <a:r>
                        <a:rPr lang="ja-JP" altLang="en-US" sz="1000" dirty="0" smtClean="0">
                          <a:latin typeface="+mn-ea"/>
                          <a:ea typeface="+mn-ea"/>
                        </a:rPr>
                        <a:t>分析基盤</a:t>
                      </a:r>
                      <a:endParaRPr lang="ja-JP" altLang="en-US" sz="10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基盤構築</a:t>
                      </a:r>
                      <a:endParaRPr lang="ja-JP" altLang="en-US" sz="1000" dirty="0">
                        <a:latin typeface="+mn-ea"/>
                        <a:ea typeface="+mn-ea"/>
                      </a:endParaRPr>
                    </a:p>
                  </a:txBody>
                  <a:tcPr marL="36000" marR="36000" marT="36000" marB="36000"/>
                </a:tc>
                <a:tc>
                  <a:txBody>
                    <a:bodyPr/>
                    <a:lstStyle/>
                    <a:p>
                      <a:pPr algn="l" rtl="0" fontAlgn="t"/>
                      <a:r>
                        <a:rPr lang="en-US" altLang="ja-JP" sz="1000" b="0" i="0" u="none" strike="noStrike" dirty="0" smtClean="0">
                          <a:solidFill>
                            <a:schemeClr val="tx1"/>
                          </a:solidFill>
                          <a:effectLst/>
                          <a:latin typeface="+mn-ea"/>
                          <a:ea typeface="+mn-ea"/>
                        </a:rPr>
                        <a:t>AWS</a:t>
                      </a:r>
                      <a:r>
                        <a:rPr lang="ja-JP" altLang="en-US" sz="1000" b="0" i="0" u="none" strike="noStrike" dirty="0" smtClean="0">
                          <a:solidFill>
                            <a:schemeClr val="tx1"/>
                          </a:solidFill>
                          <a:effectLst/>
                          <a:latin typeface="+mn-ea"/>
                          <a:ea typeface="+mn-ea"/>
                        </a:rPr>
                        <a:t>環境構築、設定</a:t>
                      </a:r>
                      <a:endParaRPr lang="zh-TW" altLang="en-US" sz="1000" b="0" i="0" u="none" strike="noStrike" dirty="0">
                        <a:solidFill>
                          <a:schemeClr val="tx1"/>
                        </a:solidFill>
                        <a:effectLst/>
                        <a:latin typeface="+mn-ea"/>
                        <a:ea typeface="+mn-ea"/>
                      </a:endParaRP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tc>
                <a:tc rowSpan="5">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smtClean="0">
                          <a:solidFill>
                            <a:schemeClr val="tx1"/>
                          </a:solidFill>
                          <a:effectLst/>
                          <a:latin typeface="+mn-ea"/>
                          <a:ea typeface="+mn-ea"/>
                        </a:rPr>
                        <a:t>AWS</a:t>
                      </a:r>
                      <a:r>
                        <a:rPr lang="ja-JP" altLang="en-US" sz="1000" b="0" i="0" u="none" strike="noStrike" dirty="0" smtClean="0">
                          <a:solidFill>
                            <a:schemeClr val="tx1"/>
                          </a:solidFill>
                          <a:effectLst/>
                          <a:latin typeface="+mn-ea"/>
                          <a:ea typeface="+mn-ea"/>
                        </a:rPr>
                        <a:t>基盤パラメータ設計、設定、テスト</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en-US" altLang="ja-JP" sz="1000" b="0" i="0" u="none" strike="noStrike" dirty="0" smtClean="0">
                          <a:solidFill>
                            <a:schemeClr val="tx1"/>
                          </a:solidFill>
                          <a:effectLst/>
                          <a:latin typeface="+mn-ea"/>
                          <a:ea typeface="+mn-ea"/>
                        </a:rPr>
                        <a:t>Tableau</a:t>
                      </a:r>
                      <a:r>
                        <a:rPr lang="ja-JP" altLang="en-US" sz="1000" b="0" i="0" u="none" strike="noStrike" dirty="0" smtClean="0">
                          <a:solidFill>
                            <a:schemeClr val="tx1"/>
                          </a:solidFill>
                          <a:effectLst/>
                          <a:latin typeface="+mn-ea"/>
                          <a:ea typeface="+mn-ea"/>
                        </a:rPr>
                        <a:t>サーバ設計、設定、テスト</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連携機能、</a:t>
                      </a:r>
                      <a:r>
                        <a:rPr lang="en-US" altLang="ja-JP" sz="1000" b="0" i="0" u="none" strike="noStrike" dirty="0" smtClean="0">
                          <a:solidFill>
                            <a:schemeClr val="tx1"/>
                          </a:solidFill>
                          <a:effectLst/>
                          <a:latin typeface="+mn-ea"/>
                          <a:ea typeface="+mn-ea"/>
                        </a:rPr>
                        <a:t>ETL</a:t>
                      </a:r>
                      <a:r>
                        <a:rPr lang="ja-JP" altLang="en-US" sz="1000" b="0" i="0" u="none" strike="noStrike" dirty="0" smtClean="0">
                          <a:solidFill>
                            <a:schemeClr val="tx1"/>
                          </a:solidFill>
                          <a:effectLst/>
                          <a:latin typeface="+mn-ea"/>
                          <a:ea typeface="+mn-ea"/>
                        </a:rPr>
                        <a:t>パラメータ設計、設定、テスト</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分析ダッシュボード設計、設定、テスト</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検証用の環境をセットアップする</a:t>
                      </a:r>
                      <a:endParaRPr lang="en-US" altLang="ja-JP" sz="1000" b="0" i="0" u="none" strike="noStrike" dirty="0" smtClean="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ユーザによる判断・決定が必要な設定項目を確認、決定する</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281006">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lang="ja-JP" altLang="en-US" sz="1000" dirty="0" smtClean="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連携開発</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各サービスとの連携機能設定</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2">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rowSpan="2">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81006">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en-US" altLang="ja-JP" sz="1000" b="0" i="0" u="none" strike="noStrike" dirty="0" smtClean="0">
                          <a:solidFill>
                            <a:schemeClr val="tx1"/>
                          </a:solidFill>
                          <a:effectLst/>
                          <a:latin typeface="+mn-ea"/>
                          <a:ea typeface="+mn-ea"/>
                        </a:rPr>
                        <a:t>ETL</a:t>
                      </a:r>
                      <a:r>
                        <a:rPr lang="ja-JP" altLang="en-US" sz="1000" b="0" i="0" u="none" strike="noStrike" dirty="0" smtClean="0">
                          <a:solidFill>
                            <a:schemeClr val="tx1"/>
                          </a:solidFill>
                          <a:effectLst/>
                          <a:latin typeface="+mn-ea"/>
                          <a:ea typeface="+mn-ea"/>
                        </a:rPr>
                        <a:t>開発</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データ変換設定</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kumimoji="1" lang="ja-JP" altLang="en-US"/>
                    </a:p>
                  </a:txBody>
                  <a:tcPr/>
                </a:tc>
                <a:tc vMerge="1">
                  <a:txBody>
                    <a:bodyPr/>
                    <a:lstStyle/>
                    <a:p>
                      <a:endParaRPr kumimoji="1" lang="ja-JP" altLang="en-US"/>
                    </a:p>
                  </a:txBody>
                  <a:tcPr/>
                </a:tc>
                <a:tc vMerge="1">
                  <a:txBody>
                    <a:bodyPr/>
                    <a:lstStyle/>
                    <a:p>
                      <a:pPr algn="l" rtl="0" fontAlgn="t"/>
                      <a:endParaRPr lang="ja-JP" altLang="en-US" sz="1000" b="0" i="0" u="none" strike="noStrike" dirty="0">
                        <a:solidFill>
                          <a:srgbClr val="000000"/>
                        </a:solidFill>
                        <a:effectLst/>
                        <a:latin typeface="Wingdings" panose="05000000000000000000" pitchFamily="2" charset="2"/>
                        <a:ea typeface="游ゴシック" panose="020B0400000000000000" pitchFamily="50" charset="-128"/>
                      </a:endParaRPr>
                    </a:p>
                  </a:txBody>
                  <a:tcPr marL="114300" marR="9525" marT="9525" marB="0"/>
                </a:tc>
                <a:extLst>
                  <a:ext uri="{0D108BD9-81ED-4DB2-BD59-A6C34878D82A}">
                    <a16:rowId xmlns:a16="http://schemas.microsoft.com/office/drawing/2014/main" val="10004"/>
                  </a:ext>
                </a:extLst>
              </a:tr>
              <a:tr h="281006">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1000" b="0" i="0" u="none" strike="noStrike" dirty="0" smtClean="0">
                          <a:solidFill>
                            <a:schemeClr val="tx1"/>
                          </a:solidFill>
                          <a:effectLst/>
                          <a:latin typeface="+mn-ea"/>
                          <a:ea typeface="+mn-ea"/>
                        </a:rPr>
                        <a:t>ダッシュボード開発</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ダッシュボード開発</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tcPr>
                </a:tc>
                <a:tc vMerge="1">
                  <a:txBody>
                    <a:bodyPr/>
                    <a:lstStyle/>
                    <a:p>
                      <a:pPr algn="l" rtl="0" fontAlgn="t"/>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7"/>
                  </a:ext>
                </a:extLst>
              </a:tr>
              <a:tr h="281006">
                <a:tc vMerge="1">
                  <a:txBody>
                    <a:bodyPr/>
                    <a:lstStyle/>
                    <a:p>
                      <a:endParaRPr kumimoji="1" lang="ja-JP" altLang="en-US"/>
                    </a:p>
                  </a:txBody>
                  <a:tcPr/>
                </a:tc>
                <a:tc vMerge="1">
                  <a:txBody>
                    <a:bodyPr/>
                    <a:lstStyle/>
                    <a:p>
                      <a:endParaRPr lang="ja-JP" altLang="en-US" sz="1000" dirty="0" smtClean="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環境設定</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検証環境構築</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r h="507429">
                <a:tc vMerge="1">
                  <a:txBody>
                    <a:bodyPr/>
                    <a:lstStyle/>
                    <a:p>
                      <a:endParaRPr kumimoji="1" lang="ja-JP" altLang="en-US"/>
                    </a:p>
                  </a:txBody>
                  <a:tcPr/>
                </a:tc>
                <a:tc>
                  <a:txBody>
                    <a:bodyPr/>
                    <a:lstStyle/>
                    <a:p>
                      <a:r>
                        <a:rPr lang="ja-JP" altLang="en-US" sz="1000" b="0" i="0" u="none" strike="noStrike" dirty="0" smtClean="0">
                          <a:solidFill>
                            <a:schemeClr val="tx1"/>
                          </a:solidFill>
                          <a:effectLst/>
                          <a:latin typeface="+mn-ea"/>
                          <a:ea typeface="+mn-ea"/>
                        </a:rPr>
                        <a:t>連携試験</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a:txBody>
                    <a:bodyPr/>
                    <a:lstStyle/>
                    <a:p>
                      <a:pPr algn="l" rtl="0" fontAlgn="t"/>
                      <a:r>
                        <a:rPr lang="ja-JP" altLang="en-US" sz="1000" b="0" i="0" u="none" strike="noStrike" dirty="0" smtClean="0">
                          <a:solidFill>
                            <a:schemeClr val="tx1"/>
                          </a:solidFill>
                          <a:effectLst/>
                          <a:latin typeface="+mn-ea"/>
                          <a:ea typeface="+mn-ea"/>
                        </a:rPr>
                        <a:t>連携確認</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内部・外部連携試験</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サービス内外の連携機能に関する疎通試験を実施する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分析機能に関する連携試験を実施する</a:t>
                      </a:r>
                      <a:endParaRPr lang="en-US" altLang="ja-JP" sz="1000" b="0" i="0" u="none" strike="noStrike" dirty="0" smtClean="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テスト結果</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品質評価</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アクション内容について確認する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タイトル 4"/>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a:t>
            </a:r>
            <a:r>
              <a:rPr lang="ja-JP" altLang="en-US" dirty="0">
                <a:latin typeface="+mn-ea"/>
                <a:ea typeface="+mn-ea"/>
              </a:rPr>
              <a:t>フェーズ：タスクと役割分担</a:t>
            </a:r>
            <a:r>
              <a:rPr lang="ja-JP" altLang="en-US" dirty="0" smtClean="0">
                <a:latin typeface="+mn-ea"/>
                <a:ea typeface="+mn-ea"/>
              </a:rPr>
              <a:t>（</a:t>
            </a:r>
            <a:r>
              <a:rPr lang="en-US" altLang="ja-JP" dirty="0" smtClean="0">
                <a:latin typeface="+mn-ea"/>
                <a:ea typeface="+mn-ea"/>
              </a:rPr>
              <a:t>2/4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14035112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120163161"/>
              </p:ext>
            </p:extLst>
          </p:nvPr>
        </p:nvGraphicFramePr>
        <p:xfrm>
          <a:off x="234679" y="971999"/>
          <a:ext cx="9436643" cy="5364000"/>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25200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972000">
                <a:tc rowSpan="5">
                  <a:txBody>
                    <a:bodyPr/>
                    <a:lstStyle/>
                    <a:p>
                      <a:pPr algn="l" rtl="0" fontAlgn="t"/>
                      <a:r>
                        <a:rPr lang="ja-JP" altLang="en-US" sz="1000" b="0" i="0" u="none" strike="noStrike" dirty="0" smtClean="0">
                          <a:solidFill>
                            <a:schemeClr val="tx1"/>
                          </a:solidFill>
                          <a:effectLst/>
                          <a:latin typeface="+mn-ea"/>
                          <a:ea typeface="+mn-ea"/>
                        </a:rPr>
                        <a:t>開発</a:t>
                      </a:r>
                      <a:endParaRPr lang="en-US" altLang="ja-JP" sz="1000" b="0" i="0" u="none" strike="noStrike" dirty="0">
                        <a:solidFill>
                          <a:schemeClr val="tx1"/>
                        </a:solidFill>
                        <a:effectLst/>
                        <a:latin typeface="+mn-ea"/>
                        <a:ea typeface="+mn-ea"/>
                      </a:endParaRPr>
                    </a:p>
                  </a:txBody>
                  <a:tcPr marL="36000" marR="36000" marT="36000" marB="36000"/>
                </a:tc>
                <a:tc rowSpan="5">
                  <a:txBody>
                    <a:bodyPr/>
                    <a:lstStyle/>
                    <a:p>
                      <a:r>
                        <a:rPr lang="ja-JP" altLang="en-US" sz="1000" dirty="0" smtClean="0">
                          <a:latin typeface="+mn-ea"/>
                          <a:ea typeface="+mn-ea"/>
                        </a:rPr>
                        <a:t>受入試験</a:t>
                      </a:r>
                      <a:endParaRPr lang="ja-JP" altLang="en-US" sz="1000" dirty="0">
                        <a:latin typeface="+mn-ea"/>
                        <a:ea typeface="+mn-ea"/>
                      </a:endParaRPr>
                    </a:p>
                  </a:txBody>
                  <a:tcPr marL="36000" marR="36000" marT="36000" marB="36000"/>
                </a:tc>
                <a:tc>
                  <a:txBody>
                    <a:bodyPr/>
                    <a:lstStyle/>
                    <a:p>
                      <a:pPr algn="l" rtl="0" fontAlgn="t"/>
                      <a:r>
                        <a:rPr lang="ja-JP" altLang="en-US" sz="1000" b="0" i="0" u="none" strike="noStrike" dirty="0" smtClean="0">
                          <a:solidFill>
                            <a:schemeClr val="tx1"/>
                          </a:solidFill>
                          <a:effectLst/>
                          <a:latin typeface="+mn-ea"/>
                          <a:ea typeface="+mn-ea"/>
                        </a:rPr>
                        <a:t>受入試験計画</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受入テスト計画作成</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B w="12700" cap="flat" cmpd="sng" algn="ctr">
                      <a:solidFill>
                        <a:schemeClr val="bg1"/>
                      </a:solidFill>
                      <a:prstDash val="solid"/>
                      <a:round/>
                      <a:headEnd type="none" w="med" len="med"/>
                      <a:tailEnd type="none" w="med" len="med"/>
                    </a:lnB>
                  </a:tcPr>
                </a:tc>
                <a:tc>
                  <a:txBody>
                    <a:bodyPr/>
                    <a:lstStyle/>
                    <a:p>
                      <a:pPr marL="0" indent="0" algn="l" rtl="0" fontAlgn="t">
                        <a:buFont typeface="Wingdings" panose="05000000000000000000" pitchFamily="2" charset="2"/>
                        <a:buNone/>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テスト観点の情報提供や必要に応じて計画書レビュー等の</a:t>
                      </a:r>
                      <a:r>
                        <a:rPr lang="ja-JP" altLang="en-US" sz="1000" b="0" i="0" u="none" strike="noStrike" dirty="0" smtClean="0">
                          <a:solidFill>
                            <a:schemeClr val="tx1"/>
                          </a:solidFill>
                          <a:effectLst/>
                          <a:latin typeface="+mn-ea"/>
                          <a:ea typeface="+mn-ea"/>
                        </a:rPr>
                        <a:t>支援を行う</a:t>
                      </a:r>
                      <a:endParaRPr lang="en-US" altLang="ja-JP" sz="10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受入テストを実施するにあたり、計画</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統制（各社調整）を実施する</a:t>
                      </a: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40122369"/>
                  </a:ext>
                </a:extLst>
              </a:tr>
              <a:tr h="9720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lang="ja-JP" altLang="en-US" sz="1000" dirty="0">
                        <a:latin typeface="+mn-ea"/>
                        <a:ea typeface="+mn-ea"/>
                      </a:endParaRPr>
                    </a:p>
                  </a:txBody>
                  <a:tcPr marL="36000" marR="36000" marT="36000" marB="36000"/>
                </a:tc>
                <a:tc rowSpan="2">
                  <a:txBody>
                    <a:bodyPr/>
                    <a:lstStyle/>
                    <a:p>
                      <a:pPr algn="l" rtl="0" fontAlgn="t"/>
                      <a:r>
                        <a:rPr lang="ja-JP" altLang="en-US" sz="1000" b="0" i="0" u="none" strike="noStrike" dirty="0">
                          <a:solidFill>
                            <a:schemeClr val="tx1"/>
                          </a:solidFill>
                          <a:effectLst/>
                          <a:latin typeface="+mn-ea"/>
                          <a:ea typeface="+mn-ea"/>
                        </a:rPr>
                        <a:t>受入テスト準備</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テストシナリオ・テスト項目作成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a:solidFill>
                            <a:schemeClr val="tx1"/>
                          </a:solidFill>
                          <a:effectLst/>
                          <a:latin typeface="+mn-ea"/>
                          <a:ea typeface="+mn-ea"/>
                        </a:rPr>
                        <a:t>QA</a:t>
                      </a:r>
                      <a:r>
                        <a:rPr lang="ja-JP" altLang="en-US" sz="1000" b="0" i="0" u="none" strike="noStrike" dirty="0">
                          <a:solidFill>
                            <a:schemeClr val="tx1"/>
                          </a:solidFill>
                          <a:effectLst/>
                          <a:latin typeface="+mn-ea"/>
                          <a:ea typeface="+mn-ea"/>
                        </a:rPr>
                        <a:t>等の対応を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受入テストにおける主要な</a:t>
                      </a:r>
                      <a:r>
                        <a:rPr lang="ja-JP" altLang="en-US" sz="1000" b="0" i="0" u="none" strike="noStrike" dirty="0" smtClean="0">
                          <a:solidFill>
                            <a:schemeClr val="tx1"/>
                          </a:solidFill>
                          <a:effectLst/>
                          <a:latin typeface="+mn-ea"/>
                          <a:ea typeface="+mn-ea"/>
                        </a:rPr>
                        <a:t>シナリオを作成する</a:t>
                      </a:r>
                      <a:endParaRPr lang="ja-JP" altLang="en-US" sz="1000" b="0" i="0" u="none" strike="noStrike" dirty="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確認観点を取りまとめた</a:t>
                      </a:r>
                      <a:r>
                        <a:rPr lang="ja-JP" altLang="en-US" sz="1000" b="0" i="0" u="none" strike="noStrike" dirty="0" smtClean="0">
                          <a:solidFill>
                            <a:schemeClr val="tx1"/>
                          </a:solidFill>
                          <a:effectLst/>
                          <a:latin typeface="+mn-ea"/>
                          <a:ea typeface="+mn-ea"/>
                        </a:rPr>
                        <a:t>チェックリストを作成する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7702773"/>
                  </a:ext>
                </a:extLst>
              </a:tr>
              <a:tr h="9720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lang="ja-JP" altLang="en-US" sz="1000" dirty="0">
                        <a:latin typeface="+mn-ea"/>
                        <a:ea typeface="+mn-ea"/>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受入テストデータ準備</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受入テスト環境のテナント構築を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受入テストで利用する個別のテストデータ（伝票入力内容など）を</a:t>
                      </a:r>
                      <a:r>
                        <a:rPr lang="ja-JP" altLang="en-US" sz="1000" b="0" i="0" u="none" strike="noStrike" dirty="0" smtClean="0">
                          <a:solidFill>
                            <a:schemeClr val="tx1"/>
                          </a:solidFill>
                          <a:effectLst/>
                          <a:latin typeface="+mn-ea"/>
                          <a:ea typeface="+mn-ea"/>
                        </a:rPr>
                        <a:t>準備する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6231100"/>
                  </a:ext>
                </a:extLst>
              </a:tr>
              <a:tr h="9720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lang="ja-JP" altLang="en-US" sz="1000" dirty="0">
                        <a:latin typeface="+mn-ea"/>
                        <a:ea typeface="+mn-ea"/>
                      </a:endParaRPr>
                    </a:p>
                  </a:txBody>
                  <a:tcPr marL="36000" marR="36000" marT="36000" marB="36000"/>
                </a:tc>
                <a:tc rowSpan="2">
                  <a:txBody>
                    <a:bodyPr/>
                    <a:lstStyle/>
                    <a:p>
                      <a:pPr algn="l" rtl="0" fontAlgn="t"/>
                      <a:r>
                        <a:rPr lang="ja-JP" altLang="en-US" sz="1000" b="0" i="0" u="none" strike="noStrike" dirty="0">
                          <a:solidFill>
                            <a:schemeClr val="tx1"/>
                          </a:solidFill>
                          <a:effectLst/>
                          <a:latin typeface="+mn-ea"/>
                          <a:ea typeface="+mn-ea"/>
                        </a:rPr>
                        <a:t>受入テスト実施</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受入テスト実施</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a:solidFill>
                            <a:schemeClr val="tx1"/>
                          </a:solidFill>
                          <a:effectLst/>
                          <a:latin typeface="+mn-ea"/>
                          <a:ea typeface="+mn-ea"/>
                        </a:rPr>
                        <a:t>QA</a:t>
                      </a:r>
                      <a:r>
                        <a:rPr lang="ja-JP" altLang="en-US" sz="1000" b="0" i="0" u="none" strike="noStrike" dirty="0">
                          <a:solidFill>
                            <a:schemeClr val="tx1"/>
                          </a:solidFill>
                          <a:effectLst/>
                          <a:latin typeface="+mn-ea"/>
                          <a:ea typeface="+mn-ea"/>
                        </a:rPr>
                        <a:t>等の対応を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受入テストを</a:t>
                      </a:r>
                      <a:r>
                        <a:rPr lang="ja-JP" altLang="en-US" sz="1000" b="0" i="0" u="none" strike="noStrike" dirty="0" smtClean="0">
                          <a:solidFill>
                            <a:schemeClr val="tx1"/>
                          </a:solidFill>
                          <a:effectLst/>
                          <a:latin typeface="+mn-ea"/>
                          <a:ea typeface="+mn-ea"/>
                        </a:rPr>
                        <a:t>実施する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9756510"/>
                  </a:ext>
                </a:extLst>
              </a:tr>
              <a:tr h="9720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tc>
                <a:tc vMerge="1">
                  <a:txBody>
                    <a:bodyPr/>
                    <a:lstStyle/>
                    <a:p>
                      <a:endParaRPr lang="ja-JP" altLang="en-US" sz="1000" dirty="0">
                        <a:latin typeface="+mn-ea"/>
                        <a:ea typeface="+mn-ea"/>
                      </a:endParaRPr>
                    </a:p>
                  </a:txBody>
                  <a:tcPr marL="36000" marR="36000" marT="36000" marB="36000"/>
                </a:tc>
                <a:tc vMerge="1">
                  <a:txBody>
                    <a:bodyPr/>
                    <a:lstStyle/>
                    <a:p>
                      <a:pPr algn="l" rtl="0" fontAlgn="t"/>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テスト結果確認</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en-US" altLang="ja-JP" sz="1000" b="0" i="0" u="none" strike="noStrike" dirty="0">
                          <a:solidFill>
                            <a:schemeClr val="tx1"/>
                          </a:solidFill>
                          <a:effectLst/>
                          <a:latin typeface="+mn-ea"/>
                          <a:ea typeface="+mn-ea"/>
                        </a:rPr>
                        <a:t>QA</a:t>
                      </a:r>
                      <a:r>
                        <a:rPr lang="ja-JP" altLang="en-US" sz="1000" b="0" i="0" u="none" strike="noStrike" dirty="0">
                          <a:solidFill>
                            <a:schemeClr val="tx1"/>
                          </a:solidFill>
                          <a:effectLst/>
                          <a:latin typeface="+mn-ea"/>
                          <a:ea typeface="+mn-ea"/>
                        </a:rPr>
                        <a:t>等の対応を</a:t>
                      </a:r>
                      <a:r>
                        <a:rPr lang="ja-JP" altLang="en-US" sz="1000" b="0" i="0" u="none" strike="noStrike" dirty="0" smtClean="0">
                          <a:solidFill>
                            <a:schemeClr val="tx1"/>
                          </a:solidFill>
                          <a:effectLst/>
                          <a:latin typeface="+mn-ea"/>
                          <a:ea typeface="+mn-ea"/>
                        </a:rPr>
                        <a:t>行う</a:t>
                      </a:r>
                      <a:endParaRPr lang="ja-JP" altLang="en-US" sz="1000" b="0" i="0" u="none" strike="noStrike" dirty="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a:t>
                      </a:r>
                      <a:r>
                        <a:rPr lang="zh-TW" altLang="en-US" sz="1000" b="0" i="0" u="none" strike="noStrike" dirty="0">
                          <a:solidFill>
                            <a:schemeClr val="tx1"/>
                          </a:solidFill>
                          <a:effectLst/>
                          <a:latin typeface="+mn-ea"/>
                          <a:ea typeface="+mn-ea"/>
                        </a:rPr>
                        <a:t>作業</a:t>
                      </a:r>
                      <a:r>
                        <a:rPr lang="en-US" altLang="zh-TW"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新システムが要件通りに動作するか</a:t>
                      </a:r>
                      <a:r>
                        <a:rPr lang="ja-JP" altLang="en-US" sz="1000" b="0" i="0" u="none" strike="noStrike" dirty="0" smtClean="0">
                          <a:solidFill>
                            <a:schemeClr val="tx1"/>
                          </a:solidFill>
                          <a:effectLst/>
                          <a:latin typeface="+mn-ea"/>
                          <a:ea typeface="+mn-ea"/>
                        </a:rPr>
                        <a:t>確認する</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5093830"/>
                  </a:ext>
                </a:extLst>
              </a:tr>
            </a:tbl>
          </a:graphicData>
        </a:graphic>
      </p:graphicFrame>
      <p:sp>
        <p:nvSpPr>
          <p:cNvPr id="4" name="タイトル 3"/>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a:t>
            </a:r>
            <a:r>
              <a:rPr lang="ja-JP" altLang="en-US" dirty="0">
                <a:latin typeface="+mn-ea"/>
                <a:ea typeface="+mn-ea"/>
              </a:rPr>
              <a:t>フェーズ：タスクと役割分担</a:t>
            </a:r>
            <a:r>
              <a:rPr lang="ja-JP" altLang="en-US" dirty="0" smtClean="0">
                <a:latin typeface="+mn-ea"/>
                <a:ea typeface="+mn-ea"/>
              </a:rPr>
              <a:t>（</a:t>
            </a:r>
            <a:r>
              <a:rPr lang="en-US" altLang="ja-JP" dirty="0" smtClean="0">
                <a:latin typeface="+mn-ea"/>
                <a:ea typeface="+mn-ea"/>
              </a:rPr>
              <a:t>3/4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3336047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1674790243"/>
              </p:ext>
            </p:extLst>
          </p:nvPr>
        </p:nvGraphicFramePr>
        <p:xfrm>
          <a:off x="234679" y="972000"/>
          <a:ext cx="9436643" cy="5356145"/>
        </p:xfrm>
        <a:graphic>
          <a:graphicData uri="http://schemas.openxmlformats.org/drawingml/2006/table">
            <a:tbl>
              <a:tblPr>
                <a:tableStyleId>{21E4AEA4-8DFA-4A89-87EB-49C32662AFE0}</a:tableStyleId>
              </a:tblPr>
              <a:tblGrid>
                <a:gridCol w="72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728000">
                  <a:extLst>
                    <a:ext uri="{9D8B030D-6E8A-4147-A177-3AD203B41FA5}">
                      <a16:colId xmlns:a16="http://schemas.microsoft.com/office/drawing/2014/main" val="20003"/>
                    </a:ext>
                  </a:extLst>
                </a:gridCol>
                <a:gridCol w="216000">
                  <a:extLst>
                    <a:ext uri="{9D8B030D-6E8A-4147-A177-3AD203B41FA5}">
                      <a16:colId xmlns:a16="http://schemas.microsoft.com/office/drawing/2014/main" val="20004"/>
                    </a:ext>
                  </a:extLst>
                </a:gridCol>
                <a:gridCol w="216000">
                  <a:extLst>
                    <a:ext uri="{9D8B030D-6E8A-4147-A177-3AD203B41FA5}">
                      <a16:colId xmlns:a16="http://schemas.microsoft.com/office/drawing/2014/main" val="20005"/>
                    </a:ext>
                  </a:extLst>
                </a:gridCol>
                <a:gridCol w="4180643">
                  <a:extLst>
                    <a:ext uri="{9D8B030D-6E8A-4147-A177-3AD203B41FA5}">
                      <a16:colId xmlns:a16="http://schemas.microsoft.com/office/drawing/2014/main" val="20006"/>
                    </a:ext>
                  </a:extLst>
                </a:gridCol>
              </a:tblGrid>
              <a:tr h="252000">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52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936213">
                <a:tc rowSpan="6">
                  <a:txBody>
                    <a:bodyPr/>
                    <a:lstStyle/>
                    <a:p>
                      <a:pPr algn="l" rtl="0" fontAlgn="t"/>
                      <a:r>
                        <a:rPr lang="ja-JP" altLang="en-US" sz="1000" dirty="0" smtClean="0">
                          <a:latin typeface="+mn-ea"/>
                          <a:ea typeface="+mn-ea"/>
                          <a:cs typeface="Meiryo UI" pitchFamily="50" charset="-128"/>
                        </a:rPr>
                        <a:t>開発</a:t>
                      </a:r>
                      <a:endParaRPr lang="en-US" altLang="ja-JP" sz="1000" b="0" i="0" u="none" strike="noStrike" dirty="0">
                        <a:solidFill>
                          <a:schemeClr val="tx1"/>
                        </a:solidFill>
                        <a:effectLst/>
                        <a:latin typeface="+mn-ea"/>
                        <a:ea typeface="+mn-ea"/>
                      </a:endParaRPr>
                    </a:p>
                  </a:txBody>
                  <a:tcPr marL="36000" marR="36000" marT="36000" marB="36000"/>
                </a:tc>
                <a:tc rowSpan="6">
                  <a:txBody>
                    <a:bodyPr/>
                    <a:lstStyle/>
                    <a:p>
                      <a:r>
                        <a:rPr lang="ja-JP" altLang="en-US" sz="1000" dirty="0" smtClean="0">
                          <a:latin typeface="+mn-ea"/>
                          <a:ea typeface="+mn-ea"/>
                        </a:rPr>
                        <a:t>グループ展開手順作成</a:t>
                      </a:r>
                      <a:endParaRPr lang="ja-JP" altLang="en-US" sz="10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2">
                  <a:txBody>
                    <a:bodyPr/>
                    <a:lstStyle/>
                    <a:p>
                      <a:pPr algn="l" rtl="0" fontAlgn="t"/>
                      <a:r>
                        <a:rPr lang="zh-TW" altLang="en-US" sz="1000" b="0" i="0" u="none" strike="noStrike" dirty="0">
                          <a:solidFill>
                            <a:schemeClr val="tx1"/>
                          </a:solidFill>
                          <a:effectLst/>
                          <a:latin typeface="+mn-ea"/>
                          <a:ea typeface="+mn-ea"/>
                        </a:rPr>
                        <a:t>移行詳細計画</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zh-TW" altLang="en-US" sz="1000" b="0" i="0" u="none" strike="noStrike" dirty="0">
                          <a:solidFill>
                            <a:schemeClr val="tx1"/>
                          </a:solidFill>
                          <a:effectLst/>
                          <a:latin typeface="+mn-ea"/>
                          <a:ea typeface="+mn-ea"/>
                        </a:rPr>
                        <a:t>移行詳細計画作成</a:t>
                      </a: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a:t>
                      </a:r>
                      <a:endParaRPr lang="en-US" altLang="ja-JP" sz="1000" dirty="0" smtClean="0">
                        <a:latin typeface="+mn-ea"/>
                        <a:ea typeface="+mn-ea"/>
                      </a:endParaRPr>
                    </a:p>
                    <a:p>
                      <a:r>
                        <a:rPr lang="ja-JP" altLang="en-US" sz="1000" dirty="0" smtClean="0">
                          <a:latin typeface="+mn-ea"/>
                          <a:ea typeface="+mn-ea"/>
                        </a:rPr>
                        <a:t>○</a:t>
                      </a:r>
                      <a:endParaRPr lang="ja-JP" altLang="en-US" sz="10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a:t>
                      </a:r>
                      <a:endParaRPr lang="ja-JP" altLang="en-US" sz="10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en-US" sz="1000" b="0" i="0" u="none" strike="noStrike" dirty="0" smtClean="0">
                          <a:solidFill>
                            <a:srgbClr val="000000"/>
                          </a:solidFill>
                          <a:effectLst/>
                          <a:latin typeface="+mn-ea"/>
                          <a:ea typeface="+mn-ea"/>
                        </a:rPr>
                        <a:t>【</a:t>
                      </a:r>
                      <a:r>
                        <a:rPr lang="ja-JP" altLang="en-US" sz="1000" b="0" i="0" u="none" strike="noStrike" dirty="0" smtClean="0">
                          <a:solidFill>
                            <a:srgbClr val="000000"/>
                          </a:solidFill>
                          <a:effectLst/>
                          <a:latin typeface="+mn-ea"/>
                          <a:ea typeface="+mn-ea"/>
                        </a:rPr>
                        <a:t>弊社主要</a:t>
                      </a:r>
                      <a:r>
                        <a:rPr lang="ja-JP" altLang="en-US" sz="1000" b="0" i="0" u="none" strike="noStrike" dirty="0">
                          <a:solidFill>
                            <a:srgbClr val="000000"/>
                          </a:solidFill>
                          <a:effectLst/>
                          <a:latin typeface="+mn-ea"/>
                          <a:ea typeface="+mn-ea"/>
                        </a:rPr>
                        <a:t>作業</a:t>
                      </a:r>
                      <a:r>
                        <a:rPr lang="en-US" altLang="ja-JP" sz="1000" b="0" i="0" u="none" strike="noStrike" dirty="0">
                          <a:solidFill>
                            <a:srgbClr val="000000"/>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a:solidFill>
                            <a:schemeClr val="tx1"/>
                          </a:solidFill>
                          <a:effectLst/>
                          <a:latin typeface="+mn-ea"/>
                          <a:ea typeface="+mn-ea"/>
                        </a:rPr>
                        <a:t>移行全体計画書をもとに移行作業スケジュール、データ提出時期、移行説明会日程、データ提出後の差分管理方法等を</a:t>
                      </a:r>
                      <a:r>
                        <a:rPr lang="ja-JP" altLang="en-US" sz="1000" b="0" i="0" u="none" strike="noStrike" dirty="0" smtClean="0">
                          <a:solidFill>
                            <a:schemeClr val="tx1"/>
                          </a:solidFill>
                          <a:effectLst/>
                          <a:latin typeface="+mn-ea"/>
                          <a:ea typeface="+mn-ea"/>
                        </a:rPr>
                        <a:t>詳細化する</a:t>
                      </a:r>
                      <a:endParaRPr lang="en-US" altLang="ja-JP" sz="1000" b="0" i="0" u="none" strike="noStrike" dirty="0" smtClean="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内容確認、移行統制（関係会社</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各部調整など）を実施する</a:t>
                      </a: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9405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l" defTabSz="484862" rtl="0" eaLnBrk="1" fontAlgn="t" latinLnBrk="0" hangingPunct="1">
                        <a:lnSpc>
                          <a:spcPct val="100000"/>
                        </a:lnSpc>
                        <a:spcBef>
                          <a:spcPts val="0"/>
                        </a:spcBef>
                        <a:spcAft>
                          <a:spcPts val="0"/>
                        </a:spcAft>
                        <a:buClrTx/>
                        <a:buSzTx/>
                        <a:buFontTx/>
                        <a:buNone/>
                        <a:tabLst/>
                        <a:defRPr/>
                      </a:pPr>
                      <a:r>
                        <a:rPr lang="zh-TW" altLang="en-US" sz="1000" b="0" i="0" u="none" strike="noStrike" dirty="0" smtClean="0">
                          <a:solidFill>
                            <a:schemeClr val="tx1"/>
                          </a:solidFill>
                          <a:effectLst/>
                          <a:latin typeface="+mn-ea"/>
                          <a:ea typeface="+mn-ea"/>
                        </a:rPr>
                        <a:t>移行手順整理</a:t>
                      </a:r>
                      <a:r>
                        <a:rPr lang="en-US" altLang="zh-TW" sz="1000" b="0" i="0" u="none" strike="noStrike" dirty="0" smtClean="0">
                          <a:solidFill>
                            <a:schemeClr val="tx1"/>
                          </a:solidFill>
                          <a:effectLst/>
                          <a:latin typeface="+mn-ea"/>
                          <a:ea typeface="+mn-ea"/>
                        </a:rPr>
                        <a:t>/</a:t>
                      </a:r>
                      <a:r>
                        <a:rPr lang="zh-TW" altLang="en-US" sz="1000" b="0" i="0" u="none" strike="noStrike" dirty="0" smtClean="0">
                          <a:solidFill>
                            <a:schemeClr val="tx1"/>
                          </a:solidFill>
                          <a:effectLst/>
                          <a:latin typeface="+mn-ea"/>
                          <a:ea typeface="+mn-ea"/>
                        </a:rPr>
                        <a:t>事前確認</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dirty="0" err="1" smtClean="0">
                          <a:latin typeface="+mn-ea"/>
                          <a:ea typeface="+mn-ea"/>
                        </a:rPr>
                        <a:t>ー</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移行リハーサルの実施に向け、本番移行を想定した移行手順の作成を行う</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作成した手順をもとに移行手順の事前確認を行う</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1107291">
                <a:tc vMerge="1">
                  <a:txBody>
                    <a:bodyPr/>
                    <a:lstStyle/>
                    <a:p>
                      <a:endParaRPr kumimoji="1" lang="ja-JP" altLang="en-US"/>
                    </a:p>
                  </a:txBody>
                  <a:tcPr/>
                </a:tc>
                <a:tc vMerge="1">
                  <a:txBody>
                    <a:bodyPr/>
                    <a:lstStyle/>
                    <a:p>
                      <a:endParaRPr kumimoji="1" lang="ja-JP" altLang="en-US"/>
                    </a:p>
                  </a:txBody>
                  <a:tcPr/>
                </a:tc>
                <a:tc rowSpan="2">
                  <a:txBody>
                    <a:bodyPr/>
                    <a:lstStyle/>
                    <a:p>
                      <a:r>
                        <a:rPr lang="ja-JP" altLang="en-US" sz="1000" dirty="0" smtClean="0">
                          <a:latin typeface="+mn-ea"/>
                          <a:ea typeface="+mn-ea"/>
                        </a:rPr>
                        <a:t>教育計画・準備</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a:solidFill>
                            <a:schemeClr val="tx1"/>
                          </a:solidFill>
                          <a:effectLst/>
                          <a:latin typeface="+mn-ea"/>
                          <a:ea typeface="+mn-ea"/>
                        </a:rPr>
                        <a:t>教育計画作成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l" rtl="0" fontAlgn="t">
                        <a:buFont typeface="Wingdings" panose="05000000000000000000" pitchFamily="2" charset="2"/>
                        <a:buNone/>
                      </a:pPr>
                      <a:r>
                        <a:rPr lang="en-US"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a:t>
                      </a:r>
                      <a:r>
                        <a:rPr lang="ja-JP" altLang="en-US" sz="1000" b="0" i="0" u="none" strike="noStrike" dirty="0">
                          <a:solidFill>
                            <a:schemeClr val="tx1"/>
                          </a:solidFill>
                          <a:effectLst/>
                          <a:latin typeface="+mn-ea"/>
                          <a:ea typeface="+mn-ea"/>
                        </a:rPr>
                        <a:t>作業</a:t>
                      </a:r>
                      <a:r>
                        <a:rPr lang="en-US" altLang="ja-JP" sz="1000" b="0" i="0" u="none" strike="noStrike" dirty="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研修</a:t>
                      </a:r>
                      <a:r>
                        <a:rPr lang="ja-JP" altLang="en-US" sz="1000" b="0" i="0" u="none" strike="noStrike" dirty="0">
                          <a:solidFill>
                            <a:schemeClr val="tx1"/>
                          </a:solidFill>
                          <a:effectLst/>
                          <a:latin typeface="+mn-ea"/>
                          <a:ea typeface="+mn-ea"/>
                        </a:rPr>
                        <a:t>の計画、研修</a:t>
                      </a:r>
                      <a:r>
                        <a:rPr lang="ja-JP" altLang="en-US" sz="1000" b="0" i="0" u="none" strike="noStrike" dirty="0" smtClean="0">
                          <a:solidFill>
                            <a:schemeClr val="tx1"/>
                          </a:solidFill>
                          <a:effectLst/>
                          <a:latin typeface="+mn-ea"/>
                          <a:ea typeface="+mn-ea"/>
                        </a:rPr>
                        <a:t>カリキュラム案を提示する</a:t>
                      </a:r>
                      <a:endParaRPr lang="en-US" altLang="ja-JP" sz="10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研修の計画を検討する</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研修の計画に基づき、駅ビル各社のエンドユーザ向け研修の計画、研修カリキュラムを整理する</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4991458"/>
                  </a:ext>
                </a:extLst>
              </a:tr>
              <a:tr h="936213">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ja-JP" altLang="en-US" sz="1000" b="0" i="0" u="none" strike="noStrike" dirty="0" smtClean="0">
                          <a:solidFill>
                            <a:schemeClr val="tx1"/>
                          </a:solidFill>
                          <a:effectLst/>
                          <a:latin typeface="+mn-ea"/>
                          <a:ea typeface="+mn-ea"/>
                        </a:rPr>
                        <a:t>教育準備</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smtClean="0">
                          <a:solidFill>
                            <a:schemeClr val="tx1"/>
                          </a:solidFill>
                          <a:effectLst/>
                          <a:latin typeface="+mn-ea"/>
                          <a:ea typeface="+mn-ea"/>
                        </a:rPr>
                        <a:t>◎</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r>
                        <a:rPr lang="ja-JP" altLang="en-US" sz="1000" b="0" i="0" u="none" strike="noStrike" dirty="0">
                          <a:solidFill>
                            <a:schemeClr val="tx1"/>
                          </a:solidFill>
                          <a:effectLst/>
                          <a:latin typeface="+mn-ea"/>
                          <a:ea typeface="+mn-ea"/>
                        </a:rPr>
                        <a:t>○</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l" rtl="0" fontAlgn="t">
                        <a:buFont typeface="Wingdings" panose="05000000000000000000" pitchFamily="2" charset="2"/>
                        <a:buNone/>
                      </a:pP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研修環境の環境構築</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データ準備を行います。</a:t>
                      </a:r>
                      <a:endParaRPr lang="en-US" altLang="ja-JP" sz="10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研修における計画・統制（場所や</a:t>
                      </a:r>
                      <a:r>
                        <a:rPr lang="en-US" altLang="ja-JP" sz="1000" b="0" i="0" u="none" strike="noStrike" dirty="0" smtClean="0">
                          <a:solidFill>
                            <a:schemeClr val="tx1"/>
                          </a:solidFill>
                          <a:effectLst/>
                          <a:latin typeface="+mn-ea"/>
                          <a:ea typeface="+mn-ea"/>
                        </a:rPr>
                        <a:t>PC</a:t>
                      </a:r>
                      <a:r>
                        <a:rPr lang="ja-JP" altLang="en-US" sz="1000" b="0" i="0" u="none" strike="noStrike" dirty="0" smtClean="0">
                          <a:solidFill>
                            <a:schemeClr val="tx1"/>
                          </a:solidFill>
                          <a:effectLst/>
                          <a:latin typeface="+mn-ea"/>
                          <a:ea typeface="+mn-ea"/>
                        </a:rPr>
                        <a:t>の手配、接続確認、出席者</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開催地調整など）を実施する</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763416"/>
                  </a:ext>
                </a:extLst>
              </a:tr>
              <a:tr h="639185">
                <a:tc vMerge="1">
                  <a:txBody>
                    <a:bodyPr/>
                    <a:lstStyle/>
                    <a:p>
                      <a:endParaRPr kumimoji="1" lang="ja-JP" altLang="en-US"/>
                    </a:p>
                  </a:txBody>
                  <a:tcPr/>
                </a:tc>
                <a:tc vMerge="1">
                  <a:txBody>
                    <a:bodyPr/>
                    <a:lstStyle/>
                    <a:p>
                      <a:endParaRPr kumimoji="1" lang="ja-JP" altLang="en-US"/>
                    </a:p>
                  </a:txBody>
                  <a:tcPr/>
                </a:tc>
                <a:tc rowSpan="2">
                  <a:txBody>
                    <a:bodyPr/>
                    <a:lstStyle/>
                    <a:p>
                      <a:pPr algn="l" rtl="0" fontAlgn="t"/>
                      <a:r>
                        <a:rPr lang="ja-JP" altLang="en-US" sz="1000" b="0" i="0" u="none" strike="noStrike" dirty="0">
                          <a:solidFill>
                            <a:schemeClr val="tx1"/>
                          </a:solidFill>
                          <a:effectLst/>
                          <a:latin typeface="+mn-ea"/>
                          <a:ea typeface="+mn-ea"/>
                        </a:rPr>
                        <a:t>移行説明</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zh-TW" altLang="en-US" sz="1000" b="0" i="0" u="none" strike="noStrike" dirty="0">
                          <a:solidFill>
                            <a:schemeClr val="tx1"/>
                          </a:solidFill>
                          <a:effectLst/>
                          <a:latin typeface="+mn-ea"/>
                          <a:ea typeface="+mn-ea"/>
                        </a:rPr>
                        <a:t>説明資料準備</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dirty="0" smtClean="0">
                          <a:latin typeface="+mn-ea"/>
                          <a:ea typeface="+mn-ea"/>
                        </a:rPr>
                        <a:t>◎</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rtl="0" fontAlgn="t"/>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弊社主要作業</a:t>
                      </a:r>
                      <a:r>
                        <a:rPr lang="en-US" altLang="ja-JP" sz="10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移行シートやデータ提出内容</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提出時期</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提出方法における説明資料を準備し、各社に説明を行う</a:t>
                      </a:r>
                      <a:endParaRPr lang="en-US" altLang="ja-JP" sz="1000" b="0" i="0" u="none" strike="noStrike" dirty="0" smtClean="0">
                        <a:solidFill>
                          <a:schemeClr val="tx1"/>
                        </a:solidFill>
                        <a:effectLst/>
                        <a:latin typeface="+mn-ea"/>
                        <a:ea typeface="+mn-ea"/>
                      </a:endParaRPr>
                    </a:p>
                    <a:p>
                      <a:pPr algn="l" rtl="0" fontAlgn="t"/>
                      <a:r>
                        <a:rPr lang="en-US" altLang="zh-TW"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貴社</a:t>
                      </a:r>
                      <a:r>
                        <a:rPr lang="zh-TW" altLang="en-US" sz="1000" b="0" i="0" u="none" strike="noStrike" dirty="0" smtClean="0">
                          <a:solidFill>
                            <a:schemeClr val="tx1"/>
                          </a:solidFill>
                          <a:effectLst/>
                          <a:latin typeface="+mn-ea"/>
                          <a:ea typeface="+mn-ea"/>
                        </a:rPr>
                        <a:t>主要作業</a:t>
                      </a:r>
                      <a:r>
                        <a:rPr lang="en-US" altLang="zh-TW" sz="1000" b="0" i="0" u="none" strike="noStrike" dirty="0" smtClean="0">
                          <a:solidFill>
                            <a:schemeClr val="tx1"/>
                          </a:solidFill>
                          <a:effectLst/>
                          <a:latin typeface="+mn-ea"/>
                          <a:ea typeface="+mn-ea"/>
                        </a:rPr>
                        <a:t>】</a:t>
                      </a: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1000" b="0" i="0" u="none" strike="noStrike" dirty="0" smtClean="0">
                          <a:solidFill>
                            <a:schemeClr val="tx1"/>
                          </a:solidFill>
                          <a:effectLst/>
                          <a:latin typeface="+mn-ea"/>
                          <a:ea typeface="+mn-ea"/>
                        </a:rPr>
                        <a:t>説明資料の内容確認、説明会開催準備 （関係会社</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各部調整</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開催場所の手配など）を実施する</a:t>
                      </a:r>
                      <a:endParaRPr lang="en-US" altLang="ja-JP" sz="10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1000" b="0" i="0" u="none" strike="noStrike" dirty="0" smtClean="0">
                          <a:solidFill>
                            <a:schemeClr val="tx1"/>
                          </a:solidFill>
                          <a:effectLst/>
                          <a:latin typeface="+mn-ea"/>
                          <a:ea typeface="+mn-ea"/>
                        </a:rPr>
                        <a:t>各社への説明資料（背景</a:t>
                      </a:r>
                      <a:r>
                        <a:rPr lang="en-US" altLang="ja-JP" sz="1000" b="0" i="0" u="none" strike="noStrike" dirty="0" smtClean="0">
                          <a:solidFill>
                            <a:schemeClr val="tx1"/>
                          </a:solidFill>
                          <a:effectLst/>
                          <a:latin typeface="+mn-ea"/>
                          <a:ea typeface="+mn-ea"/>
                        </a:rPr>
                        <a:t>/</a:t>
                      </a:r>
                      <a:r>
                        <a:rPr lang="ja-JP" altLang="en-US" sz="1000" b="0" i="0" u="none" strike="noStrike" dirty="0" smtClean="0">
                          <a:solidFill>
                            <a:schemeClr val="tx1"/>
                          </a:solidFill>
                          <a:effectLst/>
                          <a:latin typeface="+mn-ea"/>
                          <a:ea typeface="+mn-ea"/>
                        </a:rPr>
                        <a:t>内容や運用方針等）の準備および説明を行う</a:t>
                      </a:r>
                    </a:p>
                  </a:txBody>
                  <a:tcPr marL="36000" marR="36000" marT="36000" marB="36000">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5"/>
                  </a:ext>
                </a:extLst>
              </a:tr>
              <a:tr h="639185">
                <a:tc vMerge="1">
                  <a:txBody>
                    <a:bodyPr/>
                    <a:lstStyle/>
                    <a:p>
                      <a:endParaRPr kumimoji="1" lang="ja-JP" altLang="en-US"/>
                    </a:p>
                  </a:txBody>
                  <a:tcPr/>
                </a:tc>
                <a:tc vMerge="1">
                  <a:txBody>
                    <a:bodyPr/>
                    <a:lstStyle/>
                    <a:p>
                      <a:endParaRPr kumimoji="1" lang="ja-JP" altLang="en-US"/>
                    </a:p>
                  </a:txBody>
                  <a:tcPr/>
                </a:tc>
                <a:tc vMerge="1">
                  <a:txBody>
                    <a:bodyPr/>
                    <a:lstStyle/>
                    <a:p>
                      <a:pPr algn="l" fontAlgn="ctr"/>
                      <a:endParaRPr lang="ja-JP" altLang="en-US" sz="1000" b="0" i="0" u="none" strike="noStrike" dirty="0">
                        <a:solidFill>
                          <a:schemeClr val="tx1"/>
                        </a:solidFill>
                        <a:effectLst/>
                        <a:latin typeface="メイリオ" panose="020B0604030504040204" pitchFamily="50" charset="-128"/>
                        <a:ea typeface="メイリオ" panose="020B0604030504040204" pitchFamily="50" charset="-128"/>
                      </a:endParaRPr>
                    </a:p>
                  </a:txBody>
                  <a:tcPr marL="36000" marR="36000" marT="36000" marB="36000" anchor="ctr"/>
                </a:tc>
                <a:tc>
                  <a:txBody>
                    <a:bodyPr/>
                    <a:lstStyle/>
                    <a:p>
                      <a:pPr algn="l" rtl="0" fontAlgn="t"/>
                      <a:r>
                        <a:rPr lang="ja-JP" altLang="en-US" sz="1000" b="0" i="0" u="none" strike="noStrike" dirty="0" smtClean="0">
                          <a:solidFill>
                            <a:schemeClr val="tx1"/>
                          </a:solidFill>
                          <a:effectLst/>
                          <a:latin typeface="+mn-ea"/>
                          <a:ea typeface="+mn-ea"/>
                        </a:rPr>
                        <a:t>駅ビル会社向け</a:t>
                      </a:r>
                      <a:r>
                        <a:rPr lang="zh-CN" altLang="en-US" sz="1000" b="0" i="0" u="none" strike="noStrike" dirty="0" smtClean="0">
                          <a:solidFill>
                            <a:schemeClr val="tx1"/>
                          </a:solidFill>
                          <a:effectLst/>
                          <a:latin typeface="+mn-ea"/>
                          <a:ea typeface="+mn-ea"/>
                        </a:rPr>
                        <a:t>移行</a:t>
                      </a:r>
                      <a:r>
                        <a:rPr lang="zh-CN" altLang="en-US" sz="1000" b="0" i="0" u="none" strike="noStrike" dirty="0">
                          <a:solidFill>
                            <a:schemeClr val="tx1"/>
                          </a:solidFill>
                          <a:effectLst/>
                          <a:latin typeface="+mn-ea"/>
                          <a:ea typeface="+mn-ea"/>
                        </a:rPr>
                        <a:t>説明会実施</a:t>
                      </a:r>
                    </a:p>
                  </a:txBody>
                  <a:tcPr marL="36000" marR="36000" marT="36000" marB="36000">
                    <a:lnT w="12700" cap="flat" cmpd="sng" algn="ctr">
                      <a:solidFill>
                        <a:schemeClr val="bg1"/>
                      </a:solidFill>
                      <a:prstDash val="solid"/>
                      <a:round/>
                      <a:headEnd type="none" w="med" len="med"/>
                      <a:tailEnd type="none" w="med" len="med"/>
                    </a:lnT>
                  </a:tcPr>
                </a:tc>
                <a:tc>
                  <a:txBody>
                    <a:bodyPr/>
                    <a:lstStyle/>
                    <a:p>
                      <a:r>
                        <a:rPr lang="ja-JP" altLang="en-US" sz="1000" dirty="0" smtClean="0">
                          <a:latin typeface="+mn-ea"/>
                          <a:ea typeface="+mn-ea"/>
                        </a:rPr>
                        <a:t>◎</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a:txBody>
                    <a:bodyPr/>
                    <a:lstStyle/>
                    <a:p>
                      <a:r>
                        <a:rPr lang="ja-JP" altLang="en-US" sz="1000" dirty="0" smtClean="0">
                          <a:latin typeface="+mn-ea"/>
                          <a:ea typeface="+mn-ea"/>
                        </a:rPr>
                        <a:t>〇</a:t>
                      </a:r>
                      <a:endParaRPr lang="ja-JP" altLang="en-US" sz="10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tc vMerge="1">
                  <a:txBody>
                    <a:bodyPr/>
                    <a:lstStyle/>
                    <a:p>
                      <a:endParaRPr lang="ja-JP" altLang="en-US" sz="1000">
                        <a:latin typeface="+mn-ea"/>
                        <a:ea typeface="+mn-ea"/>
                      </a:endParaRPr>
                    </a:p>
                  </a:txBody>
                  <a:tcPr marL="36000" marR="36000" marT="36000" marB="36000">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4" name="タイトル 3"/>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a:t>
            </a:r>
            <a:r>
              <a:rPr lang="ja-JP" altLang="en-US" dirty="0">
                <a:latin typeface="+mn-ea"/>
                <a:ea typeface="+mn-ea"/>
              </a:rPr>
              <a:t>フェーズ：タスクと役割分担</a:t>
            </a:r>
            <a:r>
              <a:rPr lang="ja-JP" altLang="en-US" dirty="0" smtClean="0">
                <a:latin typeface="+mn-ea"/>
                <a:ea typeface="+mn-ea"/>
              </a:rPr>
              <a:t>（</a:t>
            </a:r>
            <a:r>
              <a:rPr lang="en-US" altLang="ja-JP" dirty="0" smtClean="0">
                <a:latin typeface="+mn-ea"/>
                <a:ea typeface="+mn-ea"/>
              </a:rPr>
              <a:t>4/4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3757095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latin typeface="+mn-ea"/>
                <a:ea typeface="+mn-ea"/>
              </a:rPr>
              <a:t>3.2. </a:t>
            </a:r>
            <a:r>
              <a:rPr lang="ja-JP" altLang="en-US" dirty="0" smtClean="0">
                <a:latin typeface="+mn-ea"/>
                <a:ea typeface="+mn-ea"/>
              </a:rPr>
              <a:t>開発フェーズ：成果物</a:t>
            </a:r>
            <a:endParaRPr kumimoji="1" lang="ja-JP" altLang="en-US" dirty="0">
              <a:latin typeface="+mn-ea"/>
              <a:ea typeface="+mn-ea"/>
            </a:endParaRPr>
          </a:p>
        </p:txBody>
      </p:sp>
      <p:sp>
        <p:nvSpPr>
          <p:cNvPr id="3" name="テキスト プレースホルダー 2"/>
          <p:cNvSpPr>
            <a:spLocks noGrp="1"/>
          </p:cNvSpPr>
          <p:nvPr>
            <p:ph type="body" sz="quarter" idx="10"/>
          </p:nvPr>
        </p:nvSpPr>
        <p:spPr>
          <a:xfrm>
            <a:off x="436790" y="908050"/>
            <a:ext cx="9029475" cy="520816"/>
          </a:xfrm>
        </p:spPr>
        <p:txBody>
          <a:bodyPr/>
          <a:lstStyle/>
          <a:p>
            <a:r>
              <a:rPr kumimoji="1" lang="ja-JP" altLang="en-US" dirty="0" smtClean="0">
                <a:latin typeface="+mn-ea"/>
                <a:ea typeface="+mn-ea"/>
              </a:rPr>
              <a:t>開発フェーズの成果物は、以下のとおり。</a:t>
            </a:r>
            <a:endParaRPr kumimoji="1" lang="en-US" altLang="ja-JP" sz="1600" dirty="0" smtClean="0">
              <a:latin typeface="+mn-ea"/>
              <a:ea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4099065930"/>
              </p:ext>
            </p:extLst>
          </p:nvPr>
        </p:nvGraphicFramePr>
        <p:xfrm>
          <a:off x="1410098" y="1428865"/>
          <a:ext cx="7581502" cy="4901186"/>
        </p:xfrm>
        <a:graphic>
          <a:graphicData uri="http://schemas.openxmlformats.org/drawingml/2006/table">
            <a:tbl>
              <a:tblPr firstRow="1" bandRow="1">
                <a:tableStyleId>{5C22544A-7EE6-4342-B048-85BDC9FD1C3A}</a:tableStyleId>
              </a:tblPr>
              <a:tblGrid>
                <a:gridCol w="487165">
                  <a:extLst>
                    <a:ext uri="{9D8B030D-6E8A-4147-A177-3AD203B41FA5}">
                      <a16:colId xmlns:a16="http://schemas.microsoft.com/office/drawing/2014/main" val="20000"/>
                    </a:ext>
                  </a:extLst>
                </a:gridCol>
                <a:gridCol w="2098325">
                  <a:extLst>
                    <a:ext uri="{9D8B030D-6E8A-4147-A177-3AD203B41FA5}">
                      <a16:colId xmlns:a16="http://schemas.microsoft.com/office/drawing/2014/main" val="20001"/>
                    </a:ext>
                  </a:extLst>
                </a:gridCol>
                <a:gridCol w="4996012">
                  <a:extLst>
                    <a:ext uri="{9D8B030D-6E8A-4147-A177-3AD203B41FA5}">
                      <a16:colId xmlns:a16="http://schemas.microsoft.com/office/drawing/2014/main" val="20002"/>
                    </a:ext>
                  </a:extLst>
                </a:gridCol>
              </a:tblGrid>
              <a:tr h="286910">
                <a:tc>
                  <a:txBody>
                    <a:bodyPr/>
                    <a:lstStyle/>
                    <a:p>
                      <a:pPr algn="ctr"/>
                      <a:r>
                        <a:rPr kumimoji="1" lang="ja-JP" altLang="en-US" sz="1600" dirty="0" smtClean="0">
                          <a:latin typeface="+mn-ea"/>
                          <a:ea typeface="+mn-ea"/>
                        </a:rPr>
                        <a:t>＃</a:t>
                      </a:r>
                      <a:endParaRPr kumimoji="1" lang="ja-JP" altLang="en-US" sz="1600" dirty="0">
                        <a:latin typeface="+mn-ea"/>
                        <a:ea typeface="+mn-ea"/>
                      </a:endParaRPr>
                    </a:p>
                  </a:txBody>
                  <a:tcPr marL="74295" marR="74295" marT="37148" marB="37148" anchor="ctr">
                    <a:solidFill>
                      <a:schemeClr val="tx2"/>
                    </a:solidFill>
                  </a:tcPr>
                </a:tc>
                <a:tc>
                  <a:txBody>
                    <a:bodyPr/>
                    <a:lstStyle/>
                    <a:p>
                      <a:r>
                        <a:rPr kumimoji="1" lang="ja-JP" altLang="en-US" sz="1600" dirty="0" smtClean="0">
                          <a:latin typeface="+mn-ea"/>
                          <a:ea typeface="+mn-ea"/>
                        </a:rPr>
                        <a:t>区分</a:t>
                      </a:r>
                      <a:endParaRPr kumimoji="1" lang="ja-JP" altLang="en-US" sz="1600" dirty="0">
                        <a:latin typeface="+mn-ea"/>
                        <a:ea typeface="+mn-ea"/>
                      </a:endParaRPr>
                    </a:p>
                  </a:txBody>
                  <a:tcPr marL="74295" marR="74295" marT="37148" marB="37148" anchor="ctr">
                    <a:solidFill>
                      <a:schemeClr val="tx2"/>
                    </a:solidFill>
                  </a:tcPr>
                </a:tc>
                <a:tc>
                  <a:txBody>
                    <a:bodyPr/>
                    <a:lstStyle/>
                    <a:p>
                      <a:r>
                        <a:rPr kumimoji="1" lang="ja-JP" altLang="en-US" sz="1600" dirty="0" smtClean="0">
                          <a:latin typeface="+mn-ea"/>
                          <a:ea typeface="+mn-ea"/>
                        </a:rPr>
                        <a:t>成果物</a:t>
                      </a:r>
                      <a:endParaRPr kumimoji="1" lang="ja-JP" altLang="en-US" sz="1600" dirty="0">
                        <a:latin typeface="+mn-ea"/>
                        <a:ea typeface="+mn-ea"/>
                      </a:endParaRPr>
                    </a:p>
                  </a:txBody>
                  <a:tcPr marL="74295" marR="74295" marT="37148" marB="37148" anchor="ctr">
                    <a:solidFill>
                      <a:schemeClr val="tx2"/>
                    </a:solidFill>
                  </a:tcPr>
                </a:tc>
                <a:extLst>
                  <a:ext uri="{0D108BD9-81ED-4DB2-BD59-A6C34878D82A}">
                    <a16:rowId xmlns:a16="http://schemas.microsoft.com/office/drawing/2014/main" val="10000"/>
                  </a:ext>
                </a:extLst>
              </a:tr>
              <a:tr h="677498">
                <a:tc>
                  <a:txBody>
                    <a:bodyPr/>
                    <a:lstStyle/>
                    <a:p>
                      <a:pPr algn="ctr"/>
                      <a:r>
                        <a:rPr kumimoji="1" lang="ja-JP" altLang="en-US" sz="1600" dirty="0" smtClean="0">
                          <a:latin typeface="+mn-ea"/>
                          <a:ea typeface="+mn-ea"/>
                        </a:rPr>
                        <a:t>１</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売上管理</a:t>
                      </a:r>
                      <a:endParaRPr kumimoji="1" lang="ja-JP" altLang="en-US" sz="1600" dirty="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パラメータシート</a:t>
                      </a:r>
                      <a:endParaRPr kumimoji="1" lang="en-US" altLang="ja-JP" sz="1600" dirty="0" smtClean="0">
                        <a:latin typeface="+mn-ea"/>
                        <a:ea typeface="+mn-ea"/>
                      </a:endParaRPr>
                    </a:p>
                    <a:p>
                      <a:pPr marL="174625" indent="-174625">
                        <a:spcBef>
                          <a:spcPts val="300"/>
                        </a:spcBef>
                        <a:buFont typeface="Arial" panose="020B0604020202020204" pitchFamily="34" charset="0"/>
                        <a:buChar char="•"/>
                      </a:pPr>
                      <a:r>
                        <a:rPr kumimoji="1" lang="ja-JP" altLang="en-US" sz="1600" dirty="0" smtClean="0">
                          <a:latin typeface="+mn-ea"/>
                          <a:ea typeface="+mn-ea"/>
                        </a:rPr>
                        <a:t>検証環境の提供</a:t>
                      </a:r>
                      <a:endParaRPr kumimoji="1" lang="en-US" altLang="ja-JP" sz="1600" dirty="0" smtClean="0">
                        <a:latin typeface="+mn-ea"/>
                        <a:ea typeface="+mn-ea"/>
                      </a:endParaRPr>
                    </a:p>
                  </a:txBody>
                  <a:tcPr marL="72000" marR="72000" marT="72000" marB="72000"/>
                </a:tc>
                <a:extLst>
                  <a:ext uri="{0D108BD9-81ED-4DB2-BD59-A6C34878D82A}">
                    <a16:rowId xmlns:a16="http://schemas.microsoft.com/office/drawing/2014/main" val="10001"/>
                  </a:ext>
                </a:extLst>
              </a:tr>
              <a:tr h="677498">
                <a:tc>
                  <a:txBody>
                    <a:bodyPr/>
                    <a:lstStyle/>
                    <a:p>
                      <a:pPr algn="ctr"/>
                      <a:r>
                        <a:rPr kumimoji="1" lang="ja-JP" altLang="en-US" sz="1600" dirty="0" smtClean="0">
                          <a:latin typeface="+mn-ea"/>
                          <a:ea typeface="+mn-ea"/>
                        </a:rPr>
                        <a:t>２</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会員管理</a:t>
                      </a:r>
                      <a:endParaRPr kumimoji="1" lang="en-US" altLang="ja-JP" sz="1600" dirty="0" smtClean="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パラメータシート</a:t>
                      </a:r>
                      <a:endParaRPr kumimoji="1" lang="en-US" altLang="ja-JP" sz="1600" dirty="0" smtClean="0">
                        <a:latin typeface="+mn-ea"/>
                        <a:ea typeface="+mn-ea"/>
                      </a:endParaRPr>
                    </a:p>
                    <a:p>
                      <a:pPr marL="174625" indent="-174625">
                        <a:spcBef>
                          <a:spcPts val="300"/>
                        </a:spcBef>
                        <a:buFont typeface="Arial" panose="020B0604020202020204" pitchFamily="34" charset="0"/>
                        <a:buChar char="•"/>
                      </a:pPr>
                      <a:r>
                        <a:rPr kumimoji="1" lang="ja-JP" altLang="en-US" sz="1600" dirty="0" smtClean="0">
                          <a:latin typeface="+mn-ea"/>
                          <a:ea typeface="+mn-ea"/>
                        </a:rPr>
                        <a:t>検証環境の提供</a:t>
                      </a:r>
                      <a:endParaRPr kumimoji="1" lang="en-US" altLang="ja-JP" sz="1600" dirty="0" smtClean="0">
                        <a:latin typeface="+mn-ea"/>
                        <a:ea typeface="+mn-ea"/>
                      </a:endParaRPr>
                    </a:p>
                  </a:txBody>
                  <a:tcPr marL="72000" marR="72000" marT="72000" marB="72000"/>
                </a:tc>
                <a:extLst>
                  <a:ext uri="{0D108BD9-81ED-4DB2-BD59-A6C34878D82A}">
                    <a16:rowId xmlns:a16="http://schemas.microsoft.com/office/drawing/2014/main" val="10002"/>
                  </a:ext>
                </a:extLst>
              </a:tr>
              <a:tr h="677498">
                <a:tc>
                  <a:txBody>
                    <a:bodyPr/>
                    <a:lstStyle/>
                    <a:p>
                      <a:pPr algn="ctr"/>
                      <a:r>
                        <a:rPr kumimoji="1" lang="ja-JP" altLang="en-US" sz="1600" dirty="0" smtClean="0">
                          <a:latin typeface="+mn-ea"/>
                          <a:ea typeface="+mn-ea"/>
                        </a:rPr>
                        <a:t>３</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決済端末</a:t>
                      </a:r>
                      <a:endParaRPr kumimoji="1" lang="en-US" altLang="zh-TW" sz="1600" dirty="0" smtClean="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マスタ設定シート</a:t>
                      </a:r>
                    </a:p>
                  </a:txBody>
                  <a:tcPr marL="72000" marR="72000" marT="72000" marB="72000"/>
                </a:tc>
                <a:extLst>
                  <a:ext uri="{0D108BD9-81ED-4DB2-BD59-A6C34878D82A}">
                    <a16:rowId xmlns:a16="http://schemas.microsoft.com/office/drawing/2014/main" val="10003"/>
                  </a:ext>
                </a:extLst>
              </a:tr>
              <a:tr h="1058048">
                <a:tc>
                  <a:txBody>
                    <a:bodyPr/>
                    <a:lstStyle/>
                    <a:p>
                      <a:pPr algn="ctr"/>
                      <a:r>
                        <a:rPr kumimoji="1" lang="ja-JP" altLang="en-US" sz="1600" dirty="0" smtClean="0">
                          <a:latin typeface="+mn-ea"/>
                          <a:ea typeface="+mn-ea"/>
                        </a:rPr>
                        <a:t>４</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分析基盤</a:t>
                      </a:r>
                      <a:endParaRPr kumimoji="1" lang="ja-JP" altLang="en-US" sz="1600" dirty="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設計書（基盤、連携定義、マート定義、分析ダッシュボード定義）、パラメータシート</a:t>
                      </a:r>
                      <a:endParaRPr kumimoji="1" lang="en-US" altLang="ja-JP" sz="1600" dirty="0" smtClean="0">
                        <a:latin typeface="+mn-ea"/>
                        <a:ea typeface="+mn-ea"/>
                      </a:endParaRPr>
                    </a:p>
                    <a:p>
                      <a:pPr marL="174625" indent="-174625">
                        <a:spcBef>
                          <a:spcPts val="300"/>
                        </a:spcBef>
                        <a:buFont typeface="Arial" panose="020B0604020202020204" pitchFamily="34" charset="0"/>
                        <a:buChar char="•"/>
                      </a:pPr>
                      <a:r>
                        <a:rPr kumimoji="1" lang="ja-JP" altLang="en-US" sz="1600" dirty="0" smtClean="0">
                          <a:latin typeface="+mn-ea"/>
                          <a:ea typeface="+mn-ea"/>
                        </a:rPr>
                        <a:t>テスト結果</a:t>
                      </a:r>
                      <a:endParaRPr kumimoji="1" lang="en-US" altLang="ja-JP" sz="1600" dirty="0" smtClean="0">
                        <a:latin typeface="+mn-ea"/>
                        <a:ea typeface="+mn-ea"/>
                      </a:endParaRPr>
                    </a:p>
                    <a:p>
                      <a:pPr marL="174625" indent="-174625">
                        <a:spcBef>
                          <a:spcPts val="300"/>
                        </a:spcBef>
                        <a:buFont typeface="Arial" panose="020B0604020202020204" pitchFamily="34" charset="0"/>
                        <a:buChar char="•"/>
                      </a:pPr>
                      <a:r>
                        <a:rPr kumimoji="1" lang="ja-JP" altLang="en-US" sz="1600" dirty="0" smtClean="0">
                          <a:latin typeface="+mn-ea"/>
                          <a:ea typeface="+mn-ea"/>
                        </a:rPr>
                        <a:t>検証環境の提供</a:t>
                      </a:r>
                      <a:endParaRPr kumimoji="1" lang="en-US" altLang="ja-JP" sz="1600" dirty="0" smtClean="0">
                        <a:latin typeface="+mn-ea"/>
                        <a:ea typeface="+mn-ea"/>
                      </a:endParaRPr>
                    </a:p>
                  </a:txBody>
                  <a:tcPr marL="72000" marR="72000" marT="72000" marB="72000"/>
                </a:tc>
                <a:extLst>
                  <a:ext uri="{0D108BD9-81ED-4DB2-BD59-A6C34878D82A}">
                    <a16:rowId xmlns:a16="http://schemas.microsoft.com/office/drawing/2014/main" val="10004"/>
                  </a:ext>
                </a:extLst>
              </a:tr>
              <a:tr h="677498">
                <a:tc>
                  <a:txBody>
                    <a:bodyPr/>
                    <a:lstStyle/>
                    <a:p>
                      <a:pPr algn="ctr"/>
                      <a:r>
                        <a:rPr kumimoji="1" lang="en-US" altLang="ja-JP" sz="1600" dirty="0" smtClean="0">
                          <a:latin typeface="+mn-ea"/>
                          <a:ea typeface="+mn-ea"/>
                        </a:rPr>
                        <a:t>5</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連携試験</a:t>
                      </a:r>
                      <a:endParaRPr kumimoji="1" lang="ja-JP" altLang="en-US" sz="1600" dirty="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連携試験計画</a:t>
                      </a:r>
                      <a:endParaRPr kumimoji="1" lang="en-US" altLang="ja-JP" sz="1600" dirty="0" smtClean="0">
                        <a:latin typeface="+mn-ea"/>
                        <a:ea typeface="+mn-ea"/>
                      </a:endParaRPr>
                    </a:p>
                    <a:p>
                      <a:pPr marL="174625" indent="-174625">
                        <a:spcBef>
                          <a:spcPts val="300"/>
                        </a:spcBef>
                        <a:buFont typeface="Arial" panose="020B0604020202020204" pitchFamily="34" charset="0"/>
                        <a:buChar char="•"/>
                      </a:pPr>
                      <a:r>
                        <a:rPr kumimoji="1" lang="ja-JP" altLang="en-US" sz="1600" dirty="0" smtClean="0">
                          <a:latin typeface="+mn-ea"/>
                          <a:ea typeface="+mn-ea"/>
                        </a:rPr>
                        <a:t>連携試験実施結果</a:t>
                      </a:r>
                      <a:endParaRPr kumimoji="1" lang="en-US" altLang="ja-JP" sz="1600" dirty="0" smtClean="0">
                        <a:latin typeface="+mn-ea"/>
                        <a:ea typeface="+mn-ea"/>
                      </a:endParaRPr>
                    </a:p>
                  </a:txBody>
                  <a:tcPr marL="72000" marR="72000" marT="72000" marB="72000"/>
                </a:tc>
                <a:extLst>
                  <a:ext uri="{0D108BD9-81ED-4DB2-BD59-A6C34878D82A}">
                    <a16:rowId xmlns:a16="http://schemas.microsoft.com/office/drawing/2014/main" val="3988750470"/>
                  </a:ext>
                </a:extLst>
              </a:tr>
              <a:tr h="677498">
                <a:tc>
                  <a:txBody>
                    <a:bodyPr/>
                    <a:lstStyle/>
                    <a:p>
                      <a:pPr algn="ctr"/>
                      <a:r>
                        <a:rPr kumimoji="1" lang="en-US" altLang="ja-JP" sz="1600" dirty="0" smtClean="0">
                          <a:latin typeface="+mn-ea"/>
                          <a:ea typeface="+mn-ea"/>
                        </a:rPr>
                        <a:t>6</a:t>
                      </a:r>
                      <a:endParaRPr kumimoji="1" lang="ja-JP" altLang="en-US" sz="1600" dirty="0">
                        <a:latin typeface="+mn-ea"/>
                        <a:ea typeface="+mn-ea"/>
                      </a:endParaRPr>
                    </a:p>
                  </a:txBody>
                  <a:tcPr marL="72000" marR="72000" marT="72000" marB="72000"/>
                </a:tc>
                <a:tc>
                  <a:txBody>
                    <a:bodyPr/>
                    <a:lstStyle/>
                    <a:p>
                      <a:r>
                        <a:rPr kumimoji="1" lang="ja-JP" altLang="en-US" sz="1600" dirty="0" smtClean="0">
                          <a:latin typeface="+mn-ea"/>
                          <a:ea typeface="+mn-ea"/>
                        </a:rPr>
                        <a:t>グループ展開</a:t>
                      </a:r>
                      <a:endParaRPr kumimoji="1" lang="ja-JP" altLang="en-US" sz="1600" dirty="0">
                        <a:latin typeface="+mn-ea"/>
                        <a:ea typeface="+mn-ea"/>
                      </a:endParaRPr>
                    </a:p>
                  </a:txBody>
                  <a:tcPr marL="72000" marR="72000" marT="72000" marB="72000"/>
                </a:tc>
                <a:tc>
                  <a:txBody>
                    <a:bodyPr/>
                    <a:lstStyle/>
                    <a:p>
                      <a:pPr marL="174625" indent="-174625">
                        <a:spcBef>
                          <a:spcPts val="300"/>
                        </a:spcBef>
                        <a:buFont typeface="Arial" panose="020B0604020202020204" pitchFamily="34" charset="0"/>
                        <a:buChar char="•"/>
                      </a:pPr>
                      <a:r>
                        <a:rPr kumimoji="1" lang="ja-JP" altLang="en-US" sz="1600" dirty="0" smtClean="0">
                          <a:latin typeface="+mn-ea"/>
                          <a:ea typeface="+mn-ea"/>
                        </a:rPr>
                        <a:t>グループ展開手順書</a:t>
                      </a:r>
                      <a:endParaRPr kumimoji="1" lang="en-US" altLang="ja-JP" sz="1600" dirty="0" smtClean="0">
                        <a:latin typeface="+mn-ea"/>
                        <a:ea typeface="+mn-ea"/>
                      </a:endParaRPr>
                    </a:p>
                  </a:txBody>
                  <a:tcPr marL="72000" marR="72000" marT="72000" marB="720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4033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mn-ea"/>
                <a:ea typeface="+mn-ea"/>
              </a:rPr>
              <a:t>3.3. </a:t>
            </a:r>
            <a:r>
              <a:rPr lang="ja-JP" altLang="en-US" dirty="0" smtClean="0">
                <a:latin typeface="+mn-ea"/>
                <a:ea typeface="+mn-ea"/>
              </a:rPr>
              <a:t>グループ</a:t>
            </a:r>
            <a:r>
              <a:rPr lang="ja-JP" altLang="en-US" dirty="0">
                <a:latin typeface="+mn-ea"/>
                <a:ea typeface="+mn-ea"/>
              </a:rPr>
              <a:t>展開</a:t>
            </a:r>
            <a:r>
              <a:rPr lang="ja-JP" altLang="en-US" dirty="0" smtClean="0">
                <a:latin typeface="+mn-ea"/>
                <a:ea typeface="+mn-ea"/>
              </a:rPr>
              <a:t>フェーズ：スケジュール</a:t>
            </a:r>
            <a:endParaRPr lang="ja-JP" altLang="en-US" dirty="0">
              <a:latin typeface="+mn-ea"/>
              <a:ea typeface="+mn-ea"/>
            </a:endParaRPr>
          </a:p>
        </p:txBody>
      </p:sp>
      <p:sp>
        <p:nvSpPr>
          <p:cNvPr id="3" name="テキスト プレースホルダー 2"/>
          <p:cNvSpPr>
            <a:spLocks noGrp="1"/>
          </p:cNvSpPr>
          <p:nvPr>
            <p:ph type="body" sz="quarter" idx="10"/>
          </p:nvPr>
        </p:nvSpPr>
        <p:spPr>
          <a:xfrm>
            <a:off x="436790" y="908050"/>
            <a:ext cx="9029475" cy="620825"/>
          </a:xfrm>
        </p:spPr>
        <p:txBody>
          <a:bodyPr/>
          <a:lstStyle/>
          <a:p>
            <a:pPr>
              <a:spcBef>
                <a:spcPts val="600"/>
              </a:spcBef>
            </a:pPr>
            <a:r>
              <a:rPr lang="ja-JP" altLang="en-US" dirty="0">
                <a:latin typeface="+mn-ea"/>
                <a:ea typeface="+mn-ea"/>
              </a:rPr>
              <a:t>導入</a:t>
            </a:r>
            <a:r>
              <a:rPr lang="ja-JP" altLang="en-US" dirty="0" smtClean="0">
                <a:latin typeface="+mn-ea"/>
                <a:ea typeface="+mn-ea"/>
              </a:rPr>
              <a:t>する駅ビル会社</a:t>
            </a:r>
            <a:r>
              <a:rPr lang="ja-JP" altLang="en-US" dirty="0">
                <a:latin typeface="+mn-ea"/>
                <a:ea typeface="+mn-ea"/>
              </a:rPr>
              <a:t>毎に</a:t>
            </a:r>
            <a:r>
              <a:rPr lang="ja-JP" altLang="en-US" dirty="0" smtClean="0">
                <a:latin typeface="+mn-ea"/>
                <a:ea typeface="+mn-ea"/>
              </a:rPr>
              <a:t>、駅ビル会社側</a:t>
            </a:r>
            <a:r>
              <a:rPr lang="ja-JP" altLang="en-US" dirty="0">
                <a:latin typeface="+mn-ea"/>
                <a:ea typeface="+mn-ea"/>
              </a:rPr>
              <a:t>、プロジェクト側で導入体制（リーダ、作業班）を構築し、綿密なコミュニケーションにより、作業を円滑に推進します</a:t>
            </a:r>
            <a:r>
              <a:rPr lang="ja-JP" altLang="en-US" dirty="0" smtClean="0">
                <a:latin typeface="+mn-ea"/>
                <a:ea typeface="+mn-ea"/>
              </a:rPr>
              <a:t>。</a:t>
            </a:r>
            <a:endParaRPr lang="en-US" altLang="ja-JP" dirty="0">
              <a:solidFill>
                <a:schemeClr val="dk1"/>
              </a:solidFill>
              <a:latin typeface="+mn-ea"/>
              <a:ea typeface="+mn-ea"/>
            </a:endParaRPr>
          </a:p>
        </p:txBody>
      </p:sp>
      <p:graphicFrame>
        <p:nvGraphicFramePr>
          <p:cNvPr id="5" name="表 4"/>
          <p:cNvGraphicFramePr>
            <a:graphicFrameLocks noGrp="1"/>
          </p:cNvGraphicFramePr>
          <p:nvPr>
            <p:extLst/>
          </p:nvPr>
        </p:nvGraphicFramePr>
        <p:xfrm>
          <a:off x="383171" y="1655722"/>
          <a:ext cx="9139659" cy="4721176"/>
        </p:xfrm>
        <a:graphic>
          <a:graphicData uri="http://schemas.openxmlformats.org/drawingml/2006/table">
            <a:tbl>
              <a:tblPr firstRow="1" bandRow="1">
                <a:tableStyleId>{21E4AEA4-8DFA-4A89-87EB-49C32662AFE0}</a:tableStyleId>
              </a:tblPr>
              <a:tblGrid>
                <a:gridCol w="248857">
                  <a:extLst>
                    <a:ext uri="{9D8B030D-6E8A-4147-A177-3AD203B41FA5}">
                      <a16:colId xmlns:a16="http://schemas.microsoft.com/office/drawing/2014/main" val="20000"/>
                    </a:ext>
                  </a:extLst>
                </a:gridCol>
                <a:gridCol w="682802">
                  <a:extLst>
                    <a:ext uri="{9D8B030D-6E8A-4147-A177-3AD203B41FA5}">
                      <a16:colId xmlns:a16="http://schemas.microsoft.com/office/drawing/2014/main" val="1034924280"/>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338792137"/>
                    </a:ext>
                  </a:extLst>
                </a:gridCol>
                <a:gridCol w="432000">
                  <a:extLst>
                    <a:ext uri="{9D8B030D-6E8A-4147-A177-3AD203B41FA5}">
                      <a16:colId xmlns:a16="http://schemas.microsoft.com/office/drawing/2014/main" val="898635483"/>
                    </a:ext>
                  </a:extLst>
                </a:gridCol>
                <a:gridCol w="432000">
                  <a:extLst>
                    <a:ext uri="{9D8B030D-6E8A-4147-A177-3AD203B41FA5}">
                      <a16:colId xmlns:a16="http://schemas.microsoft.com/office/drawing/2014/main" val="293344557"/>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3859942644"/>
                    </a:ext>
                  </a:extLst>
                </a:gridCol>
                <a:gridCol w="432000">
                  <a:extLst>
                    <a:ext uri="{9D8B030D-6E8A-4147-A177-3AD203B41FA5}">
                      <a16:colId xmlns:a16="http://schemas.microsoft.com/office/drawing/2014/main" val="3233191476"/>
                    </a:ext>
                  </a:extLst>
                </a:gridCol>
                <a:gridCol w="432000">
                  <a:extLst>
                    <a:ext uri="{9D8B030D-6E8A-4147-A177-3AD203B41FA5}">
                      <a16:colId xmlns:a16="http://schemas.microsoft.com/office/drawing/2014/main" val="3087070230"/>
                    </a:ext>
                  </a:extLst>
                </a:gridCol>
                <a:gridCol w="432000">
                  <a:extLst>
                    <a:ext uri="{9D8B030D-6E8A-4147-A177-3AD203B41FA5}">
                      <a16:colId xmlns:a16="http://schemas.microsoft.com/office/drawing/2014/main" val="1320649713"/>
                    </a:ext>
                  </a:extLst>
                </a:gridCol>
                <a:gridCol w="432000">
                  <a:extLst>
                    <a:ext uri="{9D8B030D-6E8A-4147-A177-3AD203B41FA5}">
                      <a16:colId xmlns:a16="http://schemas.microsoft.com/office/drawing/2014/main" val="155509812"/>
                    </a:ext>
                  </a:extLst>
                </a:gridCol>
                <a:gridCol w="432000">
                  <a:extLst>
                    <a:ext uri="{9D8B030D-6E8A-4147-A177-3AD203B41FA5}">
                      <a16:colId xmlns:a16="http://schemas.microsoft.com/office/drawing/2014/main" val="1080098898"/>
                    </a:ext>
                  </a:extLst>
                </a:gridCol>
                <a:gridCol w="432000">
                  <a:extLst>
                    <a:ext uri="{9D8B030D-6E8A-4147-A177-3AD203B41FA5}">
                      <a16:colId xmlns:a16="http://schemas.microsoft.com/office/drawing/2014/main" val="237613873"/>
                    </a:ext>
                  </a:extLst>
                </a:gridCol>
                <a:gridCol w="432000">
                  <a:extLst>
                    <a:ext uri="{9D8B030D-6E8A-4147-A177-3AD203B41FA5}">
                      <a16:colId xmlns:a16="http://schemas.microsoft.com/office/drawing/2014/main" val="771820524"/>
                    </a:ext>
                  </a:extLst>
                </a:gridCol>
                <a:gridCol w="432000">
                  <a:extLst>
                    <a:ext uri="{9D8B030D-6E8A-4147-A177-3AD203B41FA5}">
                      <a16:colId xmlns:a16="http://schemas.microsoft.com/office/drawing/2014/main" val="3134721948"/>
                    </a:ext>
                  </a:extLst>
                </a:gridCol>
              </a:tblGrid>
              <a:tr h="216000">
                <a:tc rowSpan="2">
                  <a:txBody>
                    <a:bodyPr/>
                    <a:lstStyle/>
                    <a:p>
                      <a:r>
                        <a:rPr kumimoji="1" lang="ja-JP" altLang="en-US" sz="1200" b="1" dirty="0" smtClean="0">
                          <a:latin typeface="+mn-ea"/>
                          <a:ea typeface="+mn-ea"/>
                        </a:rPr>
                        <a:t>＃</a:t>
                      </a:r>
                      <a:endParaRPr kumimoji="1" lang="ja-JP" altLang="en-US" sz="1200" b="1" dirty="0">
                        <a:solidFill>
                          <a:schemeClr val="bg1"/>
                        </a:solidFill>
                        <a:latin typeface="+mn-ea"/>
                        <a:ea typeface="+mn-ea"/>
                      </a:endParaRPr>
                    </a:p>
                  </a:txBody>
                  <a:tcPr marL="74295" marR="74295" marT="37148" marB="37148" anchor="ctr">
                    <a:lnB w="38100" cap="flat" cmpd="sng" algn="ctr">
                      <a:solidFill>
                        <a:schemeClr val="bg1"/>
                      </a:solidFill>
                      <a:prstDash val="solid"/>
                      <a:round/>
                      <a:headEnd type="none" w="med" len="med"/>
                      <a:tailEnd type="none" w="med" len="med"/>
                    </a:lnB>
                  </a:tcPr>
                </a:tc>
                <a:tc rowSpan="2">
                  <a:txBody>
                    <a:bodyPr/>
                    <a:lstStyle/>
                    <a:p>
                      <a:r>
                        <a:rPr kumimoji="1" lang="ja-JP" altLang="en-US" sz="1200" b="1" dirty="0" smtClean="0">
                          <a:solidFill>
                            <a:schemeClr val="bg1"/>
                          </a:solidFill>
                          <a:latin typeface="+mn-ea"/>
                          <a:ea typeface="+mn-ea"/>
                        </a:rPr>
                        <a:t>駅ビル会社</a:t>
                      </a:r>
                      <a:endParaRPr kumimoji="1" lang="ja-JP" altLang="en-US" sz="1200" b="1" dirty="0">
                        <a:solidFill>
                          <a:schemeClr val="bg1"/>
                        </a:solidFill>
                        <a:latin typeface="+mn-ea"/>
                        <a:ea typeface="+mn-ea"/>
                      </a:endParaRPr>
                    </a:p>
                  </a:txBody>
                  <a:tcPr marL="74295" marR="74295" marT="37148" marB="37148"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gridSpan="12">
                  <a:txBody>
                    <a:bodyPr/>
                    <a:lstStyle/>
                    <a:p>
                      <a:pPr algn="l"/>
                      <a:r>
                        <a:rPr kumimoji="1" lang="en-US" altLang="ja-JP" sz="1200" b="1" dirty="0" smtClean="0">
                          <a:latin typeface="+mn-ea"/>
                          <a:ea typeface="+mn-ea"/>
                        </a:rPr>
                        <a:t>FY2022</a:t>
                      </a:r>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dirty="0">
                        <a:solidFill>
                          <a:schemeClr val="bg1"/>
                        </a:solidFill>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gridSpan="7">
                  <a:txBody>
                    <a:bodyPr/>
                    <a:lstStyle/>
                    <a:p>
                      <a:pPr algn="l"/>
                      <a:r>
                        <a:rPr kumimoji="1" lang="en-US" altLang="ja-JP" sz="1200" b="1" dirty="0" smtClean="0">
                          <a:solidFill>
                            <a:schemeClr val="bg1"/>
                          </a:solidFill>
                          <a:latin typeface="+mn-ea"/>
                          <a:ea typeface="+mn-ea"/>
                        </a:rPr>
                        <a:t>FY2023</a:t>
                      </a:r>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tc hMerge="1">
                  <a:txBody>
                    <a:bodyPr/>
                    <a:lstStyle/>
                    <a:p>
                      <a:pPr algn="l"/>
                      <a:endParaRPr kumimoji="1" lang="ja-JP" altLang="en-US" sz="1200" b="1" dirty="0">
                        <a:solidFill>
                          <a:schemeClr val="bg1"/>
                        </a:solidFill>
                        <a:latin typeface="+mn-ea"/>
                        <a:ea typeface="+mn-ea"/>
                      </a:endParaRPr>
                    </a:p>
                  </a:txBody>
                  <a:tcPr marL="74295" marR="74295" marT="37148" marB="37148">
                    <a:lnL w="3810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3396169"/>
                  </a:ext>
                </a:extLst>
              </a:tr>
              <a:tr h="252000">
                <a:tc vMerge="1">
                  <a:txBody>
                    <a:bodyPr/>
                    <a:lstStyle/>
                    <a:p>
                      <a:endParaRPr kumimoji="1" lang="ja-JP" altLang="en-US" sz="1200" dirty="0">
                        <a:solidFill>
                          <a:schemeClr val="bg1"/>
                        </a:solidFill>
                        <a:latin typeface="+mn-ea"/>
                        <a:ea typeface="+mn-ea"/>
                      </a:endParaRPr>
                    </a:p>
                  </a:txBody>
                  <a:tcPr marL="74295" marR="74295" marT="37148" marB="37148">
                    <a:lnT w="12700" cap="flat" cmpd="sng" algn="ctr">
                      <a:solidFill>
                        <a:schemeClr val="bg1"/>
                      </a:solidFill>
                      <a:prstDash val="solid"/>
                      <a:round/>
                      <a:headEnd type="none" w="med" len="med"/>
                      <a:tailEnd type="none" w="med" len="med"/>
                    </a:lnT>
                    <a:solidFill>
                      <a:schemeClr val="accent1">
                        <a:lumMod val="75000"/>
                      </a:schemeClr>
                    </a:solidFill>
                  </a:tcPr>
                </a:tc>
                <a:tc vMerge="1">
                  <a:txBody>
                    <a:bodyPr/>
                    <a:lstStyle/>
                    <a:p>
                      <a:endParaRPr kumimoji="1" lang="ja-JP" altLang="en-US"/>
                    </a:p>
                  </a:txBody>
                  <a:tcPr/>
                </a:tc>
                <a:tc>
                  <a:txBody>
                    <a:bodyPr/>
                    <a:lstStyle/>
                    <a:p>
                      <a:r>
                        <a:rPr lang="en-US" altLang="ja-JP" sz="1000" b="1" dirty="0" smtClean="0">
                          <a:solidFill>
                            <a:schemeClr val="bg1"/>
                          </a:solidFill>
                          <a:latin typeface="+mn-ea"/>
                          <a:ea typeface="+mn-ea"/>
                        </a:rPr>
                        <a:t>4</a:t>
                      </a:r>
                      <a:r>
                        <a:rPr lang="ja-JP" altLang="en-US" sz="1000" b="1" dirty="0" smtClean="0">
                          <a:solidFill>
                            <a:schemeClr val="bg1"/>
                          </a:solidFill>
                          <a:latin typeface="+mn-ea"/>
                          <a:ea typeface="+mn-ea"/>
                        </a:rPr>
                        <a:t>月</a:t>
                      </a:r>
                      <a:endParaRPr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lang="en-US" altLang="ja-JP" sz="1000" b="1" dirty="0" smtClean="0">
                          <a:solidFill>
                            <a:schemeClr val="bg1"/>
                          </a:solidFill>
                          <a:latin typeface="+mn-ea"/>
                          <a:ea typeface="+mn-ea"/>
                        </a:rPr>
                        <a:t>5</a:t>
                      </a:r>
                      <a:r>
                        <a:rPr lang="ja-JP" altLang="en-US" sz="1000" b="1" dirty="0" smtClean="0">
                          <a:solidFill>
                            <a:schemeClr val="bg1"/>
                          </a:solidFill>
                          <a:latin typeface="+mn-ea"/>
                          <a:ea typeface="+mn-ea"/>
                        </a:rPr>
                        <a:t>月</a:t>
                      </a:r>
                      <a:endParaRPr lang="ja-JP" altLang="en-US" sz="1000" b="1" dirty="0">
                        <a:solidFill>
                          <a:schemeClr val="bg1"/>
                        </a:solidFill>
                        <a:latin typeface="+mn-ea"/>
                        <a:ea typeface="+mn-ea"/>
                      </a:endParaRPr>
                    </a:p>
                  </a:txBody>
                  <a:tcPr marL="72000" marR="36000" marT="0" marB="0" anchor="ct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lang="en-US" altLang="ja-JP" sz="1000" b="1" dirty="0" smtClean="0">
                          <a:solidFill>
                            <a:schemeClr val="bg1"/>
                          </a:solidFill>
                          <a:latin typeface="+mn-ea"/>
                          <a:ea typeface="+mn-ea"/>
                        </a:rPr>
                        <a:t>6</a:t>
                      </a:r>
                      <a:r>
                        <a:rPr lang="ja-JP" altLang="en-US" sz="1000" b="1" dirty="0" smtClean="0">
                          <a:solidFill>
                            <a:schemeClr val="bg1"/>
                          </a:solidFill>
                          <a:latin typeface="+mn-ea"/>
                          <a:ea typeface="+mn-ea"/>
                        </a:rPr>
                        <a:t>月</a:t>
                      </a:r>
                      <a:endParaRPr lang="ja-JP" altLang="en-US" sz="1000" b="1" dirty="0">
                        <a:solidFill>
                          <a:schemeClr val="bg1"/>
                        </a:solidFill>
                        <a:latin typeface="+mn-ea"/>
                        <a:ea typeface="+mn-ea"/>
                      </a:endParaRPr>
                    </a:p>
                  </a:txBody>
                  <a:tcPr marL="72000" marR="36000" marT="0" marB="0" anchor="ct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7</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8</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9</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10</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11</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127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12</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1</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2</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3</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4</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5</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6</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7</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8</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9</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gn="l"/>
                      <a:r>
                        <a:rPr kumimoji="1" lang="en-US" altLang="ja-JP" sz="1000" b="1" dirty="0" smtClean="0">
                          <a:solidFill>
                            <a:schemeClr val="bg1"/>
                          </a:solidFill>
                          <a:latin typeface="+mn-ea"/>
                          <a:ea typeface="+mn-ea"/>
                        </a:rPr>
                        <a:t>10</a:t>
                      </a:r>
                      <a:r>
                        <a:rPr kumimoji="1" lang="ja-JP" altLang="en-US" sz="1000" b="1" dirty="0" smtClean="0">
                          <a:solidFill>
                            <a:schemeClr val="bg1"/>
                          </a:solidFill>
                          <a:latin typeface="+mn-ea"/>
                          <a:ea typeface="+mn-ea"/>
                        </a:rPr>
                        <a:t>月</a:t>
                      </a:r>
                      <a:endParaRPr kumimoji="1" lang="ja-JP" altLang="en-US" sz="1000" b="1" dirty="0">
                        <a:solidFill>
                          <a:schemeClr val="bg1"/>
                        </a:solidFill>
                        <a:latin typeface="+mn-ea"/>
                        <a:ea typeface="+mn-ea"/>
                      </a:endParaRPr>
                    </a:p>
                  </a:txBody>
                  <a:tcPr marL="72000" marR="36000" marT="0" marB="0" anchor="ctr">
                    <a:lnL w="3810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24000">
                <a:tc gridSpan="2">
                  <a:txBody>
                    <a:bodyPr/>
                    <a:lstStyle/>
                    <a:p>
                      <a:r>
                        <a:rPr lang="ja-JP" altLang="en-US" sz="1200" dirty="0" smtClean="0"/>
                        <a:t>マイルストン</a:t>
                      </a:r>
                      <a:endParaRPr lang="ja-JP" altLang="en-US" sz="1200" dirty="0"/>
                    </a:p>
                  </a:txBody>
                  <a:tcPr marL="74295" marR="74295" marT="37148" marB="37148">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ja-JP" altLang="en-US" dirty="0"/>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7369182"/>
                  </a:ext>
                </a:extLst>
              </a:tr>
              <a:tr h="432000">
                <a:tc>
                  <a:txBody>
                    <a:bodyPr/>
                    <a:lstStyle/>
                    <a:p>
                      <a:pPr algn="ctr"/>
                      <a:r>
                        <a:rPr kumimoji="1" lang="en-US" altLang="ja-JP" sz="1200" dirty="0" smtClean="0">
                          <a:latin typeface="+mn-ea"/>
                          <a:ea typeface="+mn-ea"/>
                        </a:rPr>
                        <a:t>1</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200" dirty="0" smtClean="0">
                          <a:latin typeface="+mn-ea"/>
                          <a:ea typeface="+mn-ea"/>
                        </a:rPr>
                        <a:t>CB</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0487535"/>
                  </a:ext>
                </a:extLst>
              </a:tr>
              <a:tr h="432000">
                <a:tc>
                  <a:txBody>
                    <a:bodyPr/>
                    <a:lstStyle/>
                    <a:p>
                      <a:pPr algn="ctr"/>
                      <a:r>
                        <a:rPr kumimoji="1" lang="en-US" altLang="ja-JP" sz="1200" dirty="0" smtClean="0">
                          <a:latin typeface="+mn-ea"/>
                          <a:ea typeface="+mn-ea"/>
                        </a:rPr>
                        <a:t>2</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200" dirty="0" smtClean="0">
                          <a:latin typeface="+mn-ea"/>
                          <a:ea typeface="+mn-ea"/>
                        </a:rPr>
                        <a:t>SSK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7957704"/>
                  </a:ext>
                </a:extLst>
              </a:tr>
              <a:tr h="432000">
                <a:tc>
                  <a:txBody>
                    <a:bodyPr/>
                    <a:lstStyle/>
                    <a:p>
                      <a:pPr algn="ctr"/>
                      <a:r>
                        <a:rPr kumimoji="1" lang="en-US" altLang="ja-JP" sz="1200" dirty="0" smtClean="0">
                          <a:latin typeface="+mn-ea"/>
                          <a:ea typeface="+mn-ea"/>
                        </a:rPr>
                        <a:t>3</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200" dirty="0" smtClean="0">
                          <a:latin typeface="+mn-ea"/>
                          <a:ea typeface="+mn-ea"/>
                        </a:rPr>
                        <a:t>浜</a:t>
                      </a:r>
                      <a:r>
                        <a:rPr kumimoji="1" lang="en-US" altLang="ja-JP" sz="1200" dirty="0" smtClean="0">
                          <a:latin typeface="+mn-ea"/>
                          <a:ea typeface="+mn-ea"/>
                        </a:rPr>
                        <a:t>TK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714179"/>
                  </a:ext>
                </a:extLst>
              </a:tr>
              <a:tr h="432000">
                <a:tc>
                  <a:txBody>
                    <a:bodyPr/>
                    <a:lstStyle/>
                    <a:p>
                      <a:pPr algn="ctr"/>
                      <a:r>
                        <a:rPr kumimoji="1" lang="en-US" altLang="ja-JP" sz="1200" dirty="0" smtClean="0">
                          <a:latin typeface="+mn-ea"/>
                          <a:ea typeface="+mn-ea"/>
                        </a:rPr>
                        <a:t>4</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200" dirty="0" smtClean="0">
                          <a:latin typeface="+mn-ea"/>
                          <a:ea typeface="+mn-ea"/>
                        </a:rPr>
                        <a:t>NSK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65717348"/>
                  </a:ext>
                </a:extLst>
              </a:tr>
              <a:tr h="432000">
                <a:tc>
                  <a:txBody>
                    <a:bodyPr/>
                    <a:lstStyle/>
                    <a:p>
                      <a:pPr algn="ctr"/>
                      <a:r>
                        <a:rPr kumimoji="1" lang="en-US" altLang="ja-JP" sz="1200" dirty="0" smtClean="0">
                          <a:latin typeface="+mn-ea"/>
                          <a:ea typeface="+mn-ea"/>
                        </a:rPr>
                        <a:t>5</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200" dirty="0" smtClean="0">
                          <a:latin typeface="+mn-ea"/>
                          <a:ea typeface="+mn-ea"/>
                        </a:rPr>
                        <a:t>静</a:t>
                      </a:r>
                      <a:r>
                        <a:rPr kumimoji="1" lang="en-US" altLang="ja-JP" sz="1200" dirty="0" smtClean="0">
                          <a:latin typeface="+mn-ea"/>
                          <a:ea typeface="+mn-ea"/>
                        </a:rPr>
                        <a:t>TK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6428076"/>
                  </a:ext>
                </a:extLst>
              </a:tr>
              <a:tr h="432000">
                <a:tc>
                  <a:txBody>
                    <a:bodyPr/>
                    <a:lstStyle/>
                    <a:p>
                      <a:pPr algn="ctr"/>
                      <a:r>
                        <a:rPr kumimoji="1" lang="en-US" altLang="ja-JP" sz="1200" dirty="0" smtClean="0">
                          <a:latin typeface="+mn-ea"/>
                          <a:ea typeface="+mn-ea"/>
                        </a:rPr>
                        <a:t>6</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200" dirty="0" smtClean="0">
                          <a:latin typeface="+mn-ea"/>
                          <a:ea typeface="+mn-ea"/>
                        </a:rPr>
                        <a:t>豊</a:t>
                      </a:r>
                      <a:r>
                        <a:rPr kumimoji="1" lang="en-US" altLang="ja-JP" sz="1200" dirty="0" smtClean="0">
                          <a:latin typeface="+mn-ea"/>
                          <a:ea typeface="+mn-ea"/>
                        </a:rPr>
                        <a:t>SB</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29102768"/>
                  </a:ext>
                </a:extLst>
              </a:tr>
              <a:tr h="432000">
                <a:tc>
                  <a:txBody>
                    <a:bodyPr/>
                    <a:lstStyle/>
                    <a:p>
                      <a:pPr algn="ctr"/>
                      <a:r>
                        <a:rPr kumimoji="1" lang="en-US" altLang="ja-JP" sz="1200" dirty="0" smtClean="0">
                          <a:latin typeface="+mn-ea"/>
                          <a:ea typeface="+mn-ea"/>
                        </a:rPr>
                        <a:t>7</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200" dirty="0" smtClean="0">
                          <a:latin typeface="+mn-ea"/>
                          <a:ea typeface="+mn-ea"/>
                        </a:rPr>
                        <a:t>静</a:t>
                      </a:r>
                      <a:r>
                        <a:rPr kumimoji="1" lang="en-US" altLang="ja-JP" sz="1200" dirty="0" smtClean="0">
                          <a:latin typeface="+mn-ea"/>
                          <a:ea typeface="+mn-ea"/>
                        </a:rPr>
                        <a:t>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17530836"/>
                  </a:ext>
                </a:extLst>
              </a:tr>
              <a:tr h="432000">
                <a:tc>
                  <a:txBody>
                    <a:bodyPr/>
                    <a:lstStyle/>
                    <a:p>
                      <a:pPr algn="ctr"/>
                      <a:r>
                        <a:rPr kumimoji="1" lang="en-US" altLang="ja-JP" sz="1200" dirty="0" smtClean="0">
                          <a:latin typeface="+mn-ea"/>
                          <a:ea typeface="+mn-ea"/>
                        </a:rPr>
                        <a:t>8</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200" dirty="0" smtClean="0">
                          <a:latin typeface="+mn-ea"/>
                          <a:ea typeface="+mn-ea"/>
                        </a:rPr>
                        <a:t>JKK</a:t>
                      </a: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ja-JP" altLang="en-US" sz="1200" dirty="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77108526"/>
                  </a:ext>
                </a:extLst>
              </a:tr>
              <a:tr h="432000">
                <a:tc>
                  <a:txBody>
                    <a:bodyPr/>
                    <a:lstStyle/>
                    <a:p>
                      <a:pPr algn="ctr"/>
                      <a:r>
                        <a:rPr kumimoji="1" lang="en-US" altLang="ja-JP" sz="1200" dirty="0" smtClean="0">
                          <a:latin typeface="+mn-ea"/>
                          <a:ea typeface="+mn-ea"/>
                        </a:rPr>
                        <a:t>9</a:t>
                      </a:r>
                      <a:endParaRPr kumimoji="1" lang="ja-JP" altLang="en-US" sz="1200" dirty="0">
                        <a:latin typeface="+mn-ea"/>
                        <a:ea typeface="+mn-ea"/>
                      </a:endParaRPr>
                    </a:p>
                  </a:txBody>
                  <a:tcPr marL="74295" marR="74295" marT="37148" marB="37148">
                    <a:lnL w="12700" cmpd="sng">
                      <a:noFill/>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kumimoji="1" lang="en-US" altLang="ja-JP" sz="1200" dirty="0" smtClean="0">
                          <a:latin typeface="+mn-ea"/>
                          <a:ea typeface="+mn-ea"/>
                        </a:rPr>
                        <a:t>TSK</a:t>
                      </a:r>
                      <a:endParaRPr kumimoji="1" lang="ja-JP" altLang="en-US" sz="1200" dirty="0">
                        <a:latin typeface="+mn-ea"/>
                        <a:ea typeface="+mn-ea"/>
                      </a:endParaRPr>
                    </a:p>
                  </a:txBody>
                  <a:tcPr marL="74295" marR="74295"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127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marL="0" marR="0" lvl="0" indent="0" algn="l" defTabSz="6095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n-ea"/>
                        <a:ea typeface="+mn-ea"/>
                      </a:endParaRPr>
                    </a:p>
                  </a:txBody>
                  <a:tcPr marL="72000" marR="36000" marT="37148" marB="37148">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grpSp>
        <p:nvGrpSpPr>
          <p:cNvPr id="30" name="グループ化 29"/>
          <p:cNvGrpSpPr/>
          <p:nvPr/>
        </p:nvGrpSpPr>
        <p:grpSpPr>
          <a:xfrm>
            <a:off x="3747389" y="2131905"/>
            <a:ext cx="6257651" cy="381352"/>
            <a:chOff x="5075022" y="2643432"/>
            <a:chExt cx="6257651" cy="381352"/>
          </a:xfrm>
        </p:grpSpPr>
        <p:sp>
          <p:nvSpPr>
            <p:cNvPr id="31" name="正方形/長方形 30"/>
            <p:cNvSpPr/>
            <p:nvPr/>
          </p:nvSpPr>
          <p:spPr>
            <a:xfrm>
              <a:off x="8963046" y="2793952"/>
              <a:ext cx="984565" cy="230832"/>
            </a:xfrm>
            <a:prstGeom prst="rect">
              <a:avLst/>
            </a:prstGeom>
          </p:spPr>
          <p:txBody>
            <a:bodyPr wrap="none">
              <a:spAutoFit/>
            </a:bodyPr>
            <a:lstStyle/>
            <a:p>
              <a:r>
                <a:rPr lang="ja-JP" altLang="en-US" sz="900" dirty="0" smtClean="0">
                  <a:solidFill>
                    <a:srgbClr val="3333FF"/>
                  </a:solidFill>
                  <a:latin typeface="+mn-ea"/>
                </a:rPr>
                <a:t>▲豊</a:t>
              </a:r>
              <a:r>
                <a:rPr lang="en-US" altLang="ja-JP" sz="900" dirty="0" smtClean="0">
                  <a:solidFill>
                    <a:srgbClr val="3333FF"/>
                  </a:solidFill>
                  <a:latin typeface="+mn-ea"/>
                </a:rPr>
                <a:t>SB</a:t>
              </a:r>
              <a:r>
                <a:rPr lang="ja-JP" altLang="en-US" sz="900" dirty="0" smtClean="0">
                  <a:solidFill>
                    <a:srgbClr val="3333FF"/>
                  </a:solidFill>
                  <a:latin typeface="+mn-ea"/>
                </a:rPr>
                <a:t>（</a:t>
              </a:r>
              <a:r>
                <a:rPr lang="en-US" altLang="ja-JP" sz="900" dirty="0" smtClean="0">
                  <a:solidFill>
                    <a:srgbClr val="3333FF"/>
                  </a:solidFill>
                  <a:latin typeface="+mn-ea"/>
                </a:rPr>
                <a:t>7</a:t>
              </a:r>
              <a:r>
                <a:rPr lang="ja-JP" altLang="en-US" sz="900" dirty="0" smtClean="0">
                  <a:solidFill>
                    <a:srgbClr val="3333FF"/>
                  </a:solidFill>
                  <a:latin typeface="+mn-ea"/>
                </a:rPr>
                <a:t>月）</a:t>
              </a:r>
              <a:endParaRPr lang="en-US" altLang="ja-JP" sz="900" dirty="0" smtClean="0">
                <a:solidFill>
                  <a:srgbClr val="3333FF"/>
                </a:solidFill>
                <a:latin typeface="+mn-ea"/>
              </a:endParaRPr>
            </a:p>
          </p:txBody>
        </p:sp>
        <p:sp>
          <p:nvSpPr>
            <p:cNvPr id="32" name="正方形/長方形 31"/>
            <p:cNvSpPr/>
            <p:nvPr/>
          </p:nvSpPr>
          <p:spPr>
            <a:xfrm>
              <a:off x="9412491" y="2643432"/>
              <a:ext cx="910827" cy="230832"/>
            </a:xfrm>
            <a:prstGeom prst="rect">
              <a:avLst/>
            </a:prstGeom>
          </p:spPr>
          <p:txBody>
            <a:bodyPr wrap="none">
              <a:spAutoFit/>
            </a:bodyPr>
            <a:lstStyle/>
            <a:p>
              <a:r>
                <a:rPr lang="ja-JP" altLang="en-US" sz="900" dirty="0">
                  <a:solidFill>
                    <a:srgbClr val="3333FF"/>
                  </a:solidFill>
                  <a:latin typeface="+mn-ea"/>
                </a:rPr>
                <a:t>▲静</a:t>
              </a:r>
              <a:r>
                <a:rPr lang="en-US" altLang="ja-JP" sz="900" dirty="0" smtClean="0">
                  <a:solidFill>
                    <a:srgbClr val="3333FF"/>
                  </a:solidFill>
                  <a:latin typeface="+mn-ea"/>
                </a:rPr>
                <a:t>K</a:t>
              </a:r>
              <a:r>
                <a:rPr lang="ja-JP" altLang="en-US" sz="900" dirty="0" smtClean="0">
                  <a:solidFill>
                    <a:srgbClr val="3333FF"/>
                  </a:solidFill>
                  <a:latin typeface="+mn-ea"/>
                </a:rPr>
                <a:t>（</a:t>
              </a:r>
              <a:r>
                <a:rPr lang="en-US" altLang="ja-JP" sz="900" dirty="0" smtClean="0">
                  <a:solidFill>
                    <a:srgbClr val="3333FF"/>
                  </a:solidFill>
                  <a:latin typeface="+mn-ea"/>
                </a:rPr>
                <a:t>8</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35" name="正方形/長方形 34"/>
            <p:cNvSpPr/>
            <p:nvPr/>
          </p:nvSpPr>
          <p:spPr>
            <a:xfrm>
              <a:off x="7248716" y="2793952"/>
              <a:ext cx="954107" cy="230832"/>
            </a:xfrm>
            <a:prstGeom prst="rect">
              <a:avLst/>
            </a:prstGeom>
          </p:spPr>
          <p:txBody>
            <a:bodyPr wrap="none">
              <a:spAutoFit/>
            </a:bodyPr>
            <a:lstStyle/>
            <a:p>
              <a:r>
                <a:rPr lang="ja-JP" altLang="en-US" sz="900" dirty="0" smtClean="0">
                  <a:solidFill>
                    <a:srgbClr val="3333FF"/>
                  </a:solidFill>
                  <a:latin typeface="+mn-ea"/>
                </a:rPr>
                <a:t>▲</a:t>
              </a:r>
              <a:r>
                <a:rPr lang="en-US" altLang="ja-JP" sz="900" dirty="0" smtClean="0">
                  <a:solidFill>
                    <a:srgbClr val="3333FF"/>
                  </a:solidFill>
                  <a:latin typeface="+mn-ea"/>
                </a:rPr>
                <a:t>NSK</a:t>
              </a:r>
              <a:r>
                <a:rPr lang="ja-JP" altLang="en-US" sz="900" dirty="0" smtClean="0">
                  <a:solidFill>
                    <a:srgbClr val="3333FF"/>
                  </a:solidFill>
                  <a:latin typeface="+mn-ea"/>
                </a:rPr>
                <a:t>（</a:t>
              </a:r>
              <a:r>
                <a:rPr lang="en-US" altLang="ja-JP" sz="900" dirty="0" smtClean="0">
                  <a:solidFill>
                    <a:srgbClr val="3333FF"/>
                  </a:solidFill>
                  <a:latin typeface="+mn-ea"/>
                </a:rPr>
                <a:t>3</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36" name="正方形/長方形 35"/>
            <p:cNvSpPr/>
            <p:nvPr/>
          </p:nvSpPr>
          <p:spPr>
            <a:xfrm>
              <a:off x="5075022" y="2643432"/>
              <a:ext cx="1417696" cy="230832"/>
            </a:xfrm>
            <a:prstGeom prst="rect">
              <a:avLst/>
            </a:prstGeom>
          </p:spPr>
          <p:txBody>
            <a:bodyPr wrap="none">
              <a:spAutoFit/>
            </a:bodyPr>
            <a:lstStyle/>
            <a:p>
              <a:pPr marL="182563" indent="-182563"/>
              <a:r>
                <a:rPr lang="ja-JP" altLang="en-US" sz="900" dirty="0" smtClean="0">
                  <a:solidFill>
                    <a:srgbClr val="3333FF"/>
                  </a:solidFill>
                  <a:latin typeface="+mn-ea"/>
                </a:rPr>
                <a:t>▲</a:t>
              </a:r>
              <a:r>
                <a:rPr lang="en-US" altLang="ja-JP" sz="900" dirty="0" smtClean="0">
                  <a:solidFill>
                    <a:srgbClr val="3333FF"/>
                  </a:solidFill>
                  <a:latin typeface="+mn-ea"/>
                </a:rPr>
                <a:t>	CB</a:t>
              </a:r>
              <a:r>
                <a:rPr lang="ja-JP" altLang="en-US" sz="900" dirty="0" smtClean="0">
                  <a:solidFill>
                    <a:srgbClr val="3333FF"/>
                  </a:solidFill>
                  <a:latin typeface="+mn-ea"/>
                </a:rPr>
                <a:t>（</a:t>
              </a:r>
              <a:r>
                <a:rPr lang="en-US" altLang="ja-JP" sz="900" dirty="0" smtClean="0">
                  <a:solidFill>
                    <a:srgbClr val="3333FF"/>
                  </a:solidFill>
                  <a:latin typeface="+mn-ea"/>
                </a:rPr>
                <a:t>2022</a:t>
              </a:r>
              <a:r>
                <a:rPr lang="ja-JP" altLang="en-US" sz="900" dirty="0" smtClean="0">
                  <a:solidFill>
                    <a:srgbClr val="3333FF"/>
                  </a:solidFill>
                  <a:latin typeface="+mn-ea"/>
                </a:rPr>
                <a:t>年</a:t>
              </a:r>
              <a:r>
                <a:rPr lang="en-US" altLang="ja-JP" sz="900" dirty="0" smtClean="0">
                  <a:solidFill>
                    <a:srgbClr val="3333FF"/>
                  </a:solidFill>
                  <a:latin typeface="+mn-ea"/>
                </a:rPr>
                <a:t>10</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37" name="正方形/長方形 36"/>
            <p:cNvSpPr/>
            <p:nvPr/>
          </p:nvSpPr>
          <p:spPr>
            <a:xfrm>
              <a:off x="5492516" y="2793952"/>
              <a:ext cx="1013867" cy="230832"/>
            </a:xfrm>
            <a:prstGeom prst="rect">
              <a:avLst/>
            </a:prstGeom>
          </p:spPr>
          <p:txBody>
            <a:bodyPr wrap="none">
              <a:spAutoFit/>
            </a:bodyPr>
            <a:lstStyle/>
            <a:p>
              <a:r>
                <a:rPr lang="ja-JP" altLang="en-US" sz="900" dirty="0" smtClean="0">
                  <a:solidFill>
                    <a:srgbClr val="3333FF"/>
                  </a:solidFill>
                  <a:latin typeface="+mn-ea"/>
                </a:rPr>
                <a:t>▲</a:t>
              </a:r>
              <a:r>
                <a:rPr lang="en-US" altLang="ja-JP" sz="900" kern="100" dirty="0" smtClean="0">
                  <a:solidFill>
                    <a:srgbClr val="3333FF"/>
                  </a:solidFill>
                  <a:latin typeface="+mn-ea"/>
                </a:rPr>
                <a:t>SSK</a:t>
              </a:r>
              <a:r>
                <a:rPr lang="ja-JP" altLang="en-US" sz="900" kern="100" dirty="0" smtClean="0">
                  <a:solidFill>
                    <a:srgbClr val="3333FF"/>
                  </a:solidFill>
                  <a:latin typeface="+mn-ea"/>
                </a:rPr>
                <a:t>（</a:t>
              </a:r>
              <a:r>
                <a:rPr lang="en-US" altLang="ja-JP" sz="900" kern="100" dirty="0" smtClean="0">
                  <a:solidFill>
                    <a:srgbClr val="3333FF"/>
                  </a:solidFill>
                  <a:latin typeface="+mn-ea"/>
                </a:rPr>
                <a:t>11</a:t>
              </a:r>
              <a:r>
                <a:rPr lang="ja-JP" altLang="en-US" sz="900" kern="100" dirty="0" smtClean="0">
                  <a:solidFill>
                    <a:srgbClr val="3333FF"/>
                  </a:solidFill>
                  <a:latin typeface="+mn-ea"/>
                </a:rPr>
                <a:t>月）</a:t>
              </a:r>
              <a:endParaRPr lang="en-US" altLang="ja-JP" sz="900" kern="100" dirty="0" smtClean="0">
                <a:solidFill>
                  <a:srgbClr val="3333FF"/>
                </a:solidFill>
                <a:latin typeface="+mn-ea"/>
              </a:endParaRPr>
            </a:p>
          </p:txBody>
        </p:sp>
        <p:sp>
          <p:nvSpPr>
            <p:cNvPr id="38" name="正方形/長方形 37"/>
            <p:cNvSpPr/>
            <p:nvPr/>
          </p:nvSpPr>
          <p:spPr>
            <a:xfrm>
              <a:off x="8532035" y="2643432"/>
              <a:ext cx="984565" cy="230832"/>
            </a:xfrm>
            <a:prstGeom prst="rect">
              <a:avLst/>
            </a:prstGeom>
          </p:spPr>
          <p:txBody>
            <a:bodyPr wrap="none">
              <a:spAutoFit/>
            </a:bodyPr>
            <a:lstStyle/>
            <a:p>
              <a:r>
                <a:rPr lang="ja-JP" altLang="en-US" sz="900" dirty="0" smtClean="0">
                  <a:solidFill>
                    <a:srgbClr val="3333FF"/>
                  </a:solidFill>
                  <a:latin typeface="+mn-ea"/>
                </a:rPr>
                <a:t>▲静</a:t>
              </a:r>
              <a:r>
                <a:rPr lang="en-US" altLang="ja-JP" sz="900" dirty="0" smtClean="0">
                  <a:solidFill>
                    <a:srgbClr val="3333FF"/>
                  </a:solidFill>
                  <a:latin typeface="+mn-ea"/>
                </a:rPr>
                <a:t>TK</a:t>
              </a:r>
              <a:r>
                <a:rPr lang="ja-JP" altLang="en-US" sz="900" dirty="0" smtClean="0">
                  <a:solidFill>
                    <a:srgbClr val="3333FF"/>
                  </a:solidFill>
                  <a:latin typeface="+mn-ea"/>
                </a:rPr>
                <a:t>（</a:t>
              </a:r>
              <a:r>
                <a:rPr lang="en-US" altLang="ja-JP" sz="900" dirty="0" smtClean="0">
                  <a:solidFill>
                    <a:srgbClr val="3333FF"/>
                  </a:solidFill>
                  <a:latin typeface="+mn-ea"/>
                </a:rPr>
                <a:t>6</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39" name="正方形/長方形 38"/>
            <p:cNvSpPr/>
            <p:nvPr/>
          </p:nvSpPr>
          <p:spPr>
            <a:xfrm>
              <a:off x="6813551" y="2643432"/>
              <a:ext cx="1388522" cy="230832"/>
            </a:xfrm>
            <a:prstGeom prst="rect">
              <a:avLst/>
            </a:prstGeom>
          </p:spPr>
          <p:txBody>
            <a:bodyPr wrap="none">
              <a:spAutoFit/>
            </a:bodyPr>
            <a:lstStyle/>
            <a:p>
              <a:r>
                <a:rPr lang="ja-JP" altLang="en-US" sz="900" dirty="0">
                  <a:solidFill>
                    <a:srgbClr val="3333FF"/>
                  </a:solidFill>
                  <a:latin typeface="+mn-ea"/>
                </a:rPr>
                <a:t>▲浜</a:t>
              </a:r>
              <a:r>
                <a:rPr lang="en-US" altLang="ja-JP" sz="900" dirty="0" smtClean="0">
                  <a:solidFill>
                    <a:srgbClr val="3333FF"/>
                  </a:solidFill>
                  <a:latin typeface="+mn-ea"/>
                </a:rPr>
                <a:t>TK</a:t>
              </a:r>
              <a:r>
                <a:rPr lang="ja-JP" altLang="en-US" sz="900" dirty="0" smtClean="0">
                  <a:solidFill>
                    <a:srgbClr val="3333FF"/>
                  </a:solidFill>
                  <a:latin typeface="+mn-ea"/>
                </a:rPr>
                <a:t>（</a:t>
              </a:r>
              <a:r>
                <a:rPr lang="en-US" altLang="ja-JP" sz="900" dirty="0" smtClean="0">
                  <a:solidFill>
                    <a:srgbClr val="3333FF"/>
                  </a:solidFill>
                  <a:latin typeface="+mn-ea"/>
                </a:rPr>
                <a:t>2023</a:t>
              </a:r>
              <a:r>
                <a:rPr lang="ja-JP" altLang="en-US" sz="900" dirty="0" smtClean="0">
                  <a:solidFill>
                    <a:srgbClr val="3333FF"/>
                  </a:solidFill>
                  <a:latin typeface="+mn-ea"/>
                </a:rPr>
                <a:t>年</a:t>
              </a:r>
              <a:r>
                <a:rPr lang="en-US" altLang="ja-JP" sz="900" dirty="0" smtClean="0">
                  <a:solidFill>
                    <a:srgbClr val="3333FF"/>
                  </a:solidFill>
                  <a:latin typeface="+mn-ea"/>
                </a:rPr>
                <a:t>2</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45" name="正方形/長方形 44"/>
            <p:cNvSpPr/>
            <p:nvPr/>
          </p:nvSpPr>
          <p:spPr>
            <a:xfrm>
              <a:off x="9846335" y="2793952"/>
              <a:ext cx="923651" cy="230832"/>
            </a:xfrm>
            <a:prstGeom prst="rect">
              <a:avLst/>
            </a:prstGeom>
          </p:spPr>
          <p:txBody>
            <a:bodyPr wrap="none">
              <a:spAutoFit/>
            </a:bodyPr>
            <a:lstStyle/>
            <a:p>
              <a:r>
                <a:rPr lang="ja-JP" altLang="en-US" sz="900" dirty="0" smtClean="0">
                  <a:solidFill>
                    <a:srgbClr val="3333FF"/>
                  </a:solidFill>
                  <a:latin typeface="+mn-ea"/>
                </a:rPr>
                <a:t>▲</a:t>
              </a:r>
              <a:r>
                <a:rPr lang="en-US" altLang="ja-JP" sz="900" dirty="0" smtClean="0">
                  <a:solidFill>
                    <a:srgbClr val="3333FF"/>
                  </a:solidFill>
                  <a:latin typeface="+mn-ea"/>
                </a:rPr>
                <a:t>JKK</a:t>
              </a:r>
              <a:r>
                <a:rPr lang="ja-JP" altLang="en-US" sz="900" dirty="0" smtClean="0">
                  <a:solidFill>
                    <a:srgbClr val="3333FF"/>
                  </a:solidFill>
                  <a:latin typeface="+mn-ea"/>
                </a:rPr>
                <a:t>（</a:t>
              </a:r>
              <a:r>
                <a:rPr lang="en-US" altLang="ja-JP" sz="900" dirty="0" smtClean="0">
                  <a:solidFill>
                    <a:srgbClr val="3333FF"/>
                  </a:solidFill>
                  <a:latin typeface="+mn-ea"/>
                </a:rPr>
                <a:t>9</a:t>
              </a:r>
              <a:r>
                <a:rPr lang="ja-JP" altLang="en-US" sz="900" dirty="0" smtClean="0">
                  <a:solidFill>
                    <a:srgbClr val="3333FF"/>
                  </a:solidFill>
                  <a:latin typeface="+mn-ea"/>
                </a:rPr>
                <a:t>月）</a:t>
              </a:r>
              <a:endParaRPr lang="en-US" altLang="ja-JP" sz="900" dirty="0">
                <a:solidFill>
                  <a:srgbClr val="3333FF"/>
                </a:solidFill>
                <a:latin typeface="+mn-ea"/>
              </a:endParaRPr>
            </a:p>
          </p:txBody>
        </p:sp>
        <p:sp>
          <p:nvSpPr>
            <p:cNvPr id="46" name="正方形/長方形 45"/>
            <p:cNvSpPr/>
            <p:nvPr/>
          </p:nvSpPr>
          <p:spPr>
            <a:xfrm>
              <a:off x="10256737" y="2643432"/>
              <a:ext cx="1075936" cy="230832"/>
            </a:xfrm>
            <a:prstGeom prst="rect">
              <a:avLst/>
            </a:prstGeom>
          </p:spPr>
          <p:txBody>
            <a:bodyPr wrap="none">
              <a:spAutoFit/>
            </a:bodyPr>
            <a:lstStyle/>
            <a:p>
              <a:pPr marL="174625" indent="-174625"/>
              <a:r>
                <a:rPr lang="ja-JP" altLang="en-US" sz="900" dirty="0" smtClean="0">
                  <a:solidFill>
                    <a:srgbClr val="3333FF"/>
                  </a:solidFill>
                  <a:latin typeface="+mn-ea"/>
                </a:rPr>
                <a:t>▲</a:t>
              </a:r>
              <a:r>
                <a:rPr lang="en-US" altLang="ja-JP" sz="900" dirty="0" smtClean="0">
                  <a:solidFill>
                    <a:srgbClr val="3333FF"/>
                  </a:solidFill>
                  <a:latin typeface="+mn-ea"/>
                </a:rPr>
                <a:t>	TSK</a:t>
              </a:r>
              <a:r>
                <a:rPr lang="ja-JP" altLang="en-US" sz="900" dirty="0" smtClean="0">
                  <a:solidFill>
                    <a:srgbClr val="3333FF"/>
                  </a:solidFill>
                  <a:latin typeface="+mn-ea"/>
                </a:rPr>
                <a:t>（</a:t>
              </a:r>
              <a:r>
                <a:rPr lang="en-US" altLang="ja-JP" sz="900" dirty="0" smtClean="0">
                  <a:solidFill>
                    <a:srgbClr val="3333FF"/>
                  </a:solidFill>
                  <a:latin typeface="+mn-ea"/>
                </a:rPr>
                <a:t>10</a:t>
              </a:r>
              <a:r>
                <a:rPr lang="ja-JP" altLang="en-US" sz="900" dirty="0" smtClean="0">
                  <a:solidFill>
                    <a:srgbClr val="3333FF"/>
                  </a:solidFill>
                  <a:latin typeface="+mn-ea"/>
                </a:rPr>
                <a:t>月）</a:t>
              </a:r>
              <a:endParaRPr lang="en-US" altLang="ja-JP" sz="900" dirty="0">
                <a:solidFill>
                  <a:srgbClr val="3333FF"/>
                </a:solidFill>
                <a:latin typeface="+mn-ea"/>
              </a:endParaRPr>
            </a:p>
          </p:txBody>
        </p:sp>
      </p:grpSp>
      <p:grpSp>
        <p:nvGrpSpPr>
          <p:cNvPr id="4" name="グループ化 3"/>
          <p:cNvGrpSpPr/>
          <p:nvPr/>
        </p:nvGrpSpPr>
        <p:grpSpPr>
          <a:xfrm>
            <a:off x="1349467" y="2584157"/>
            <a:ext cx="7780328" cy="3672826"/>
            <a:chOff x="1339942" y="2403182"/>
            <a:chExt cx="7780328" cy="3672826"/>
          </a:xfrm>
        </p:grpSpPr>
        <p:grpSp>
          <p:nvGrpSpPr>
            <p:cNvPr id="71" name="グループ化 70"/>
            <p:cNvGrpSpPr/>
            <p:nvPr/>
          </p:nvGrpSpPr>
          <p:grpSpPr>
            <a:xfrm>
              <a:off x="1339942" y="2403182"/>
              <a:ext cx="2556000" cy="216000"/>
              <a:chOff x="2467149" y="3800426"/>
              <a:chExt cx="2556000" cy="216000"/>
            </a:xfrm>
          </p:grpSpPr>
          <p:sp>
            <p:nvSpPr>
              <p:cNvPr id="72" name="テキスト ボックス 71"/>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1000" dirty="0" smtClean="0"/>
                  <a:t>移行・切替実施</a:t>
                </a:r>
                <a:endParaRPr lang="en-US" altLang="ja-JP" sz="1000" dirty="0"/>
              </a:p>
            </p:txBody>
          </p:sp>
          <p:sp>
            <p:nvSpPr>
              <p:cNvPr id="74" name="テキスト ボックス 73"/>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36000"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sz="1000" dirty="0" smtClean="0"/>
                  <a:t>移行・切替計画</a:t>
                </a:r>
                <a:endParaRPr lang="en-US" altLang="ja-JP" sz="1000" dirty="0"/>
              </a:p>
            </p:txBody>
          </p:sp>
        </p:grpSp>
        <p:grpSp>
          <p:nvGrpSpPr>
            <p:cNvPr id="49" name="グループ化 48"/>
            <p:cNvGrpSpPr/>
            <p:nvPr/>
          </p:nvGrpSpPr>
          <p:grpSpPr>
            <a:xfrm>
              <a:off x="1751668" y="2834358"/>
              <a:ext cx="3901619" cy="230832"/>
              <a:chOff x="2467149" y="3793010"/>
              <a:chExt cx="3901619" cy="230832"/>
            </a:xfrm>
          </p:grpSpPr>
          <p:sp>
            <p:nvSpPr>
              <p:cNvPr id="75" name="テキスト ボックス 74"/>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1000" dirty="0"/>
                  <a:t>移行・切替実施</a:t>
                </a:r>
                <a:endParaRPr lang="en-US" altLang="ja-JP" sz="1000" dirty="0"/>
              </a:p>
            </p:txBody>
          </p:sp>
          <p:sp>
            <p:nvSpPr>
              <p:cNvPr id="76" name="テキスト ボックス 75"/>
              <p:cNvSpPr txBox="1"/>
              <p:nvPr/>
            </p:nvSpPr>
            <p:spPr>
              <a:xfrm>
                <a:off x="5260772" y="3793010"/>
                <a:ext cx="1107996" cy="230832"/>
              </a:xfrm>
              <a:prstGeom prst="rect">
                <a:avLst/>
              </a:prstGeom>
              <a:noFill/>
            </p:spPr>
            <p:txBody>
              <a:bodyPr wrap="none" rtlCol="0">
                <a:spAutoFit/>
              </a:bodyPr>
              <a:lstStyle/>
              <a:p>
                <a:r>
                  <a:rPr kumimoji="1" lang="en-US" altLang="ja-JP" sz="900" dirty="0" smtClean="0">
                    <a:latin typeface="+mn-ea"/>
                  </a:rPr>
                  <a:t>※</a:t>
                </a:r>
                <a:r>
                  <a:rPr kumimoji="1" lang="ja-JP" altLang="en-US" sz="900" dirty="0" smtClean="0">
                    <a:latin typeface="+mn-ea"/>
                  </a:rPr>
                  <a:t>会員管理移行有</a:t>
                </a:r>
                <a:endParaRPr kumimoji="1" lang="ja-JP" altLang="en-US" sz="900" dirty="0">
                  <a:latin typeface="+mn-ea"/>
                </a:endParaRPr>
              </a:p>
            </p:txBody>
          </p:sp>
          <p:sp>
            <p:nvSpPr>
              <p:cNvPr id="77" name="テキスト ボックス 76"/>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sz="1000" dirty="0"/>
                  <a:t>移行・切替計画</a:t>
                </a:r>
                <a:endParaRPr lang="en-US" altLang="ja-JP" sz="1000" dirty="0"/>
              </a:p>
            </p:txBody>
          </p:sp>
        </p:grpSp>
        <p:grpSp>
          <p:nvGrpSpPr>
            <p:cNvPr id="78" name="グループ化 77"/>
            <p:cNvGrpSpPr/>
            <p:nvPr/>
          </p:nvGrpSpPr>
          <p:grpSpPr>
            <a:xfrm>
              <a:off x="3059055" y="3272950"/>
              <a:ext cx="3901619" cy="230832"/>
              <a:chOff x="2467149" y="3793010"/>
              <a:chExt cx="3901619" cy="230832"/>
            </a:xfrm>
          </p:grpSpPr>
          <p:sp>
            <p:nvSpPr>
              <p:cNvPr id="79" name="テキスト ボックス 78"/>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80" name="テキスト ボックス 79"/>
              <p:cNvSpPr txBox="1"/>
              <p:nvPr/>
            </p:nvSpPr>
            <p:spPr>
              <a:xfrm>
                <a:off x="5260772" y="3793010"/>
                <a:ext cx="1107996" cy="230832"/>
              </a:xfrm>
              <a:prstGeom prst="rect">
                <a:avLst/>
              </a:prstGeom>
              <a:noFill/>
            </p:spPr>
            <p:txBody>
              <a:bodyPr wrap="none" rtlCol="0">
                <a:spAutoFit/>
              </a:bodyPr>
              <a:lstStyle/>
              <a:p>
                <a:r>
                  <a:rPr kumimoji="1" lang="en-US" altLang="ja-JP" sz="900" dirty="0" smtClean="0">
                    <a:latin typeface="+mn-ea"/>
                  </a:rPr>
                  <a:t>※</a:t>
                </a:r>
                <a:r>
                  <a:rPr kumimoji="1" lang="ja-JP" altLang="en-US" sz="900" dirty="0" smtClean="0">
                    <a:latin typeface="+mn-ea"/>
                  </a:rPr>
                  <a:t>会員管理移行有</a:t>
                </a:r>
                <a:endParaRPr kumimoji="1" lang="ja-JP" altLang="en-US" sz="900" dirty="0">
                  <a:latin typeface="+mn-ea"/>
                </a:endParaRPr>
              </a:p>
            </p:txBody>
          </p:sp>
          <p:sp>
            <p:nvSpPr>
              <p:cNvPr id="81" name="テキスト ボックス 80"/>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82" name="グループ化 81"/>
            <p:cNvGrpSpPr/>
            <p:nvPr/>
          </p:nvGrpSpPr>
          <p:grpSpPr>
            <a:xfrm>
              <a:off x="3516901" y="3711542"/>
              <a:ext cx="2556000" cy="216000"/>
              <a:chOff x="2467149" y="3800426"/>
              <a:chExt cx="2556000" cy="216000"/>
            </a:xfrm>
          </p:grpSpPr>
          <p:sp>
            <p:nvSpPr>
              <p:cNvPr id="83" name="テキスト ボックス 82"/>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85" name="テキスト ボックス 84"/>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86" name="グループ化 85"/>
            <p:cNvGrpSpPr/>
            <p:nvPr/>
          </p:nvGrpSpPr>
          <p:grpSpPr>
            <a:xfrm>
              <a:off x="4770552" y="4135302"/>
              <a:ext cx="3901619" cy="230832"/>
              <a:chOff x="2467149" y="3793010"/>
              <a:chExt cx="3901619" cy="230832"/>
            </a:xfrm>
          </p:grpSpPr>
          <p:sp>
            <p:nvSpPr>
              <p:cNvPr id="87" name="テキスト ボックス 86"/>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88" name="テキスト ボックス 87"/>
              <p:cNvSpPr txBox="1"/>
              <p:nvPr/>
            </p:nvSpPr>
            <p:spPr>
              <a:xfrm>
                <a:off x="5260772" y="3793010"/>
                <a:ext cx="1107996" cy="230832"/>
              </a:xfrm>
              <a:prstGeom prst="rect">
                <a:avLst/>
              </a:prstGeom>
              <a:noFill/>
            </p:spPr>
            <p:txBody>
              <a:bodyPr wrap="none" rtlCol="0">
                <a:spAutoFit/>
              </a:bodyPr>
              <a:lstStyle/>
              <a:p>
                <a:r>
                  <a:rPr kumimoji="1" lang="en-US" altLang="ja-JP" sz="900" dirty="0" smtClean="0">
                    <a:latin typeface="+mn-ea"/>
                  </a:rPr>
                  <a:t>※</a:t>
                </a:r>
                <a:r>
                  <a:rPr kumimoji="1" lang="ja-JP" altLang="en-US" sz="900" dirty="0" smtClean="0">
                    <a:latin typeface="+mn-ea"/>
                  </a:rPr>
                  <a:t>会員管理移行有</a:t>
                </a:r>
                <a:endParaRPr kumimoji="1" lang="ja-JP" altLang="en-US" sz="900" dirty="0">
                  <a:latin typeface="+mn-ea"/>
                </a:endParaRPr>
              </a:p>
            </p:txBody>
          </p:sp>
          <p:sp>
            <p:nvSpPr>
              <p:cNvPr id="89" name="テキスト ボックス 88"/>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90" name="グループ化 89"/>
            <p:cNvGrpSpPr/>
            <p:nvPr/>
          </p:nvGrpSpPr>
          <p:grpSpPr>
            <a:xfrm>
              <a:off x="5218651" y="4573894"/>
              <a:ext cx="3901619" cy="230832"/>
              <a:chOff x="2467149" y="3793010"/>
              <a:chExt cx="3901619" cy="230832"/>
            </a:xfrm>
          </p:grpSpPr>
          <p:sp>
            <p:nvSpPr>
              <p:cNvPr id="91" name="テキスト ボックス 90"/>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92" name="テキスト ボックス 91"/>
              <p:cNvSpPr txBox="1"/>
              <p:nvPr/>
            </p:nvSpPr>
            <p:spPr>
              <a:xfrm>
                <a:off x="5260772" y="3793010"/>
                <a:ext cx="1107996" cy="230832"/>
              </a:xfrm>
              <a:prstGeom prst="rect">
                <a:avLst/>
              </a:prstGeom>
              <a:noFill/>
            </p:spPr>
            <p:txBody>
              <a:bodyPr wrap="none" rtlCol="0">
                <a:spAutoFit/>
              </a:bodyPr>
              <a:lstStyle/>
              <a:p>
                <a:r>
                  <a:rPr kumimoji="1" lang="en-US" altLang="ja-JP" sz="900" dirty="0" smtClean="0">
                    <a:latin typeface="+mn-ea"/>
                  </a:rPr>
                  <a:t>※</a:t>
                </a:r>
                <a:r>
                  <a:rPr kumimoji="1" lang="ja-JP" altLang="en-US" sz="900" dirty="0" smtClean="0">
                    <a:latin typeface="+mn-ea"/>
                  </a:rPr>
                  <a:t>会員管理移行有</a:t>
                </a:r>
                <a:endParaRPr kumimoji="1" lang="ja-JP" altLang="en-US" sz="900" dirty="0">
                  <a:latin typeface="+mn-ea"/>
                </a:endParaRPr>
              </a:p>
            </p:txBody>
          </p:sp>
          <p:sp>
            <p:nvSpPr>
              <p:cNvPr id="93" name="テキスト ボックス 92"/>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94" name="グループ化 93"/>
            <p:cNvGrpSpPr/>
            <p:nvPr/>
          </p:nvGrpSpPr>
          <p:grpSpPr>
            <a:xfrm>
              <a:off x="6501672" y="5860008"/>
              <a:ext cx="2556000" cy="216000"/>
              <a:chOff x="2467149" y="3800426"/>
              <a:chExt cx="2556000" cy="216000"/>
            </a:xfrm>
          </p:grpSpPr>
          <p:sp>
            <p:nvSpPr>
              <p:cNvPr id="95" name="テキスト ボックス 94"/>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96" name="テキスト ボックス 95"/>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97" name="グループ化 96"/>
            <p:cNvGrpSpPr/>
            <p:nvPr/>
          </p:nvGrpSpPr>
          <p:grpSpPr>
            <a:xfrm>
              <a:off x="6072901" y="5436246"/>
              <a:ext cx="2556000" cy="216000"/>
              <a:chOff x="2467149" y="3800426"/>
              <a:chExt cx="2556000" cy="216000"/>
            </a:xfrm>
          </p:grpSpPr>
          <p:sp>
            <p:nvSpPr>
              <p:cNvPr id="98" name="テキスト ボックス 97"/>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99" name="テキスト ボックス 98"/>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nvGrpSpPr>
            <p:cNvPr id="100" name="グループ化 99"/>
            <p:cNvGrpSpPr/>
            <p:nvPr/>
          </p:nvGrpSpPr>
          <p:grpSpPr>
            <a:xfrm>
              <a:off x="5638801" y="5012486"/>
              <a:ext cx="2556000" cy="216000"/>
              <a:chOff x="2467149" y="3800426"/>
              <a:chExt cx="2556000" cy="216000"/>
            </a:xfrm>
          </p:grpSpPr>
          <p:sp>
            <p:nvSpPr>
              <p:cNvPr id="101" name="テキスト ボックス 100"/>
              <p:cNvSpPr txBox="1"/>
              <p:nvPr/>
            </p:nvSpPr>
            <p:spPr>
              <a:xfrm>
                <a:off x="3727149" y="3800426"/>
                <a:ext cx="1296000" cy="216000"/>
              </a:xfrm>
              <a:prstGeom prst="homePlate">
                <a:avLst>
                  <a:gd name="adj" fmla="val 26042"/>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1200">
                    <a:latin typeface="+mn-ea"/>
                  </a:defRPr>
                </a:lvl1pPr>
              </a:lstStyle>
              <a:p>
                <a:r>
                  <a:rPr lang="ja-JP" altLang="en-US" sz="900" dirty="0"/>
                  <a:t>移行・切替実施</a:t>
                </a:r>
                <a:endParaRPr lang="en-US" altLang="ja-JP" sz="900" dirty="0"/>
              </a:p>
            </p:txBody>
          </p:sp>
          <p:sp>
            <p:nvSpPr>
              <p:cNvPr id="102" name="テキスト ボックス 101"/>
              <p:cNvSpPr txBox="1"/>
              <p:nvPr/>
            </p:nvSpPr>
            <p:spPr>
              <a:xfrm>
                <a:off x="2467149" y="3800426"/>
                <a:ext cx="1260000" cy="216000"/>
              </a:xfrm>
              <a:prstGeom prst="homePlate">
                <a:avLst>
                  <a:gd name="adj" fmla="val 41838"/>
                </a:avLst>
              </a:prstGeom>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74295" tIns="37148" rIns="74295" bIns="37148" numCol="1" spcCol="0" rtlCol="0" fromWordArt="0" anchor="ctr" anchorCtr="0" forceAA="0" compatLnSpc="1">
                <a:prstTxWarp prst="textNoShape">
                  <a:avLst/>
                </a:prstTxWarp>
                <a:noAutofit/>
              </a:bodyPr>
              <a:lstStyle>
                <a:defPPr>
                  <a:defRPr lang="en-US"/>
                </a:defPPr>
                <a:lvl1pPr>
                  <a:defRPr sz="900">
                    <a:latin typeface="+mn-ea"/>
                  </a:defRPr>
                </a:lvl1pPr>
              </a:lstStyle>
              <a:p>
                <a:r>
                  <a:rPr lang="ja-JP" altLang="en-US" dirty="0"/>
                  <a:t>調査</a:t>
                </a:r>
                <a:r>
                  <a:rPr lang="ja-JP" altLang="en-US" dirty="0" smtClean="0"/>
                  <a:t>・移行・切替準備</a:t>
                </a:r>
                <a:endParaRPr lang="en-US" altLang="ja-JP" dirty="0"/>
              </a:p>
            </p:txBody>
          </p:sp>
        </p:grpSp>
      </p:grpSp>
    </p:spTree>
    <p:extLst>
      <p:ext uri="{BB962C8B-B14F-4D97-AF65-F5344CB8AC3E}">
        <p14:creationId xmlns:p14="http://schemas.microsoft.com/office/powerpoint/2010/main" val="31559689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3450494995"/>
              </p:ext>
            </p:extLst>
          </p:nvPr>
        </p:nvGraphicFramePr>
        <p:xfrm>
          <a:off x="234678" y="972002"/>
          <a:ext cx="9436645" cy="5444400"/>
        </p:xfrm>
        <a:graphic>
          <a:graphicData uri="http://schemas.openxmlformats.org/drawingml/2006/table">
            <a:tbl>
              <a:tblPr>
                <a:tableStyleId>{21E4AEA4-8DFA-4A89-87EB-49C32662AFE0}</a:tableStyleId>
              </a:tblPr>
              <a:tblGrid>
                <a:gridCol w="703888">
                  <a:extLst>
                    <a:ext uri="{9D8B030D-6E8A-4147-A177-3AD203B41FA5}">
                      <a16:colId xmlns:a16="http://schemas.microsoft.com/office/drawing/2014/main" val="20000"/>
                    </a:ext>
                  </a:extLst>
                </a:gridCol>
                <a:gridCol w="1055833">
                  <a:extLst>
                    <a:ext uri="{9D8B030D-6E8A-4147-A177-3AD203B41FA5}">
                      <a16:colId xmlns:a16="http://schemas.microsoft.com/office/drawing/2014/main" val="20001"/>
                    </a:ext>
                  </a:extLst>
                </a:gridCol>
                <a:gridCol w="1266999">
                  <a:extLst>
                    <a:ext uri="{9D8B030D-6E8A-4147-A177-3AD203B41FA5}">
                      <a16:colId xmlns:a16="http://schemas.microsoft.com/office/drawing/2014/main" val="20002"/>
                    </a:ext>
                  </a:extLst>
                </a:gridCol>
                <a:gridCol w="1689332">
                  <a:extLst>
                    <a:ext uri="{9D8B030D-6E8A-4147-A177-3AD203B41FA5}">
                      <a16:colId xmlns:a16="http://schemas.microsoft.com/office/drawing/2014/main" val="20003"/>
                    </a:ext>
                  </a:extLst>
                </a:gridCol>
                <a:gridCol w="211167">
                  <a:extLst>
                    <a:ext uri="{9D8B030D-6E8A-4147-A177-3AD203B41FA5}">
                      <a16:colId xmlns:a16="http://schemas.microsoft.com/office/drawing/2014/main" val="20004"/>
                    </a:ext>
                  </a:extLst>
                </a:gridCol>
                <a:gridCol w="211167">
                  <a:extLst>
                    <a:ext uri="{9D8B030D-6E8A-4147-A177-3AD203B41FA5}">
                      <a16:colId xmlns:a16="http://schemas.microsoft.com/office/drawing/2014/main" val="1679688337"/>
                    </a:ext>
                  </a:extLst>
                </a:gridCol>
                <a:gridCol w="211167">
                  <a:extLst>
                    <a:ext uri="{9D8B030D-6E8A-4147-A177-3AD203B41FA5}">
                      <a16:colId xmlns:a16="http://schemas.microsoft.com/office/drawing/2014/main" val="20005"/>
                    </a:ext>
                  </a:extLst>
                </a:gridCol>
                <a:gridCol w="4087092">
                  <a:extLst>
                    <a:ext uri="{9D8B030D-6E8A-4147-A177-3AD203B41FA5}">
                      <a16:colId xmlns:a16="http://schemas.microsoft.com/office/drawing/2014/main" val="20006"/>
                    </a:ext>
                  </a:extLst>
                </a:gridCol>
              </a:tblGrid>
              <a:tr h="187747">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3">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endParaRPr kumimoji="1" lang="ja-JP" altLang="en-US"/>
                    </a:p>
                  </a:txBody>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88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駅ビル会社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792000">
                <a:tc rowSpan="7">
                  <a:txBody>
                    <a:bodyPr/>
                    <a:lstStyle/>
                    <a:p>
                      <a:pPr algn="l" rtl="0" fontAlgn="t"/>
                      <a:r>
                        <a:rPr lang="ja-JP" altLang="en-US" sz="1000" dirty="0" smtClean="0">
                          <a:solidFill>
                            <a:schemeClr val="tx1"/>
                          </a:solidFill>
                          <a:latin typeface="+mn-ea"/>
                          <a:ea typeface="+mn-ea"/>
                          <a:cs typeface="Meiryo UI" pitchFamily="50" charset="-128"/>
                        </a:rPr>
                        <a:t>グループ</a:t>
                      </a:r>
                      <a:endParaRPr lang="en-US" altLang="ja-JP" sz="1000" dirty="0" smtClean="0">
                        <a:solidFill>
                          <a:schemeClr val="tx1"/>
                        </a:solidFill>
                        <a:latin typeface="+mn-ea"/>
                        <a:ea typeface="+mn-ea"/>
                        <a:cs typeface="Meiryo UI" pitchFamily="50" charset="-128"/>
                      </a:endParaRPr>
                    </a:p>
                    <a:p>
                      <a:pPr algn="l" rtl="0" fontAlgn="t"/>
                      <a:r>
                        <a:rPr lang="ja-JP" altLang="en-US" sz="1000" dirty="0" smtClean="0">
                          <a:solidFill>
                            <a:schemeClr val="tx1"/>
                          </a:solidFill>
                          <a:latin typeface="+mn-ea"/>
                          <a:ea typeface="+mn-ea"/>
                          <a:cs typeface="Meiryo UI" pitchFamily="50" charset="-128"/>
                        </a:rPr>
                        <a:t>展開</a:t>
                      </a:r>
                      <a:endParaRPr lang="en-US" altLang="ja-JP" sz="10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en-US" altLang="ja-JP" sz="1000" b="0" i="0" u="none" strike="noStrike" dirty="0" smtClean="0">
                          <a:solidFill>
                            <a:schemeClr val="tx1"/>
                          </a:solidFill>
                          <a:effectLst/>
                          <a:latin typeface="+mn-ea"/>
                          <a:ea typeface="+mn-ea"/>
                        </a:rPr>
                        <a:t>PJ</a:t>
                      </a:r>
                      <a:r>
                        <a:rPr lang="ja-JP" altLang="en-US" sz="1000" b="0" i="0" u="none" strike="noStrike" dirty="0" smtClean="0">
                          <a:solidFill>
                            <a:schemeClr val="tx1"/>
                          </a:solidFill>
                          <a:effectLst/>
                          <a:latin typeface="+mn-ea"/>
                          <a:ea typeface="+mn-ea"/>
                        </a:rPr>
                        <a:t>管理</a:t>
                      </a:r>
                      <a:endParaRPr lang="en-US" altLang="ja-JP" sz="1000" b="0" i="0" u="none" strike="noStrike" dirty="0" smtClean="0">
                        <a:solidFill>
                          <a:schemeClr val="tx1"/>
                        </a:solidFill>
                        <a:effectLst/>
                        <a:latin typeface="+mn-ea"/>
                        <a:ea typeface="+mn-ea"/>
                      </a:endParaRP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en-US" altLang="ja-JP" sz="1000" b="0" i="0" u="none" strike="noStrike" dirty="0" smtClean="0">
                          <a:solidFill>
                            <a:schemeClr val="tx1"/>
                          </a:solidFill>
                          <a:effectLst/>
                          <a:latin typeface="+mn-ea"/>
                          <a:ea typeface="+mn-ea"/>
                        </a:rPr>
                        <a:t>PJ</a:t>
                      </a:r>
                      <a:r>
                        <a:rPr lang="ja-JP" altLang="en-US" sz="1000" b="0" i="0" u="none" strike="noStrike" dirty="0" smtClean="0">
                          <a:solidFill>
                            <a:schemeClr val="tx1"/>
                          </a:solidFill>
                          <a:effectLst/>
                          <a:latin typeface="+mn-ea"/>
                          <a:ea typeface="+mn-ea"/>
                        </a:rPr>
                        <a:t>マネジメント</a:t>
                      </a:r>
                    </a:p>
                  </a:txBody>
                  <a:tcPr marL="36000" marR="36000" marT="36000" marB="36000"/>
                </a:tc>
                <a:tc>
                  <a:txBody>
                    <a:bodyPr/>
                    <a:lstStyle/>
                    <a:p>
                      <a:pPr marL="0" marR="0" indent="0" algn="l" defTabSz="742950" rtl="0" eaLnBrk="1" fontAlgn="ctr" latinLnBrk="0" hangingPunct="1">
                        <a:lnSpc>
                          <a:spcPct val="100000"/>
                        </a:lnSpc>
                        <a:spcBef>
                          <a:spcPts val="0"/>
                        </a:spcBef>
                        <a:spcAft>
                          <a:spcPts val="0"/>
                        </a:spcAft>
                        <a:buClrTx/>
                        <a:buSzTx/>
                        <a:buFontTx/>
                        <a:buNone/>
                        <a:tabLst/>
                        <a:defRPr/>
                      </a:pPr>
                      <a:r>
                        <a:rPr lang="ja-JP" altLang="en-US" sz="1000" b="0" i="0" u="none" strike="noStrike" dirty="0" smtClean="0">
                          <a:solidFill>
                            <a:schemeClr val="tx1"/>
                          </a:solidFill>
                          <a:effectLst/>
                          <a:latin typeface="+mn-ea"/>
                          <a:ea typeface="+mn-ea"/>
                        </a:rPr>
                        <a:t>品質・コスト・期日管理</a:t>
                      </a:r>
                      <a:endParaRPr lang="zh-TW" altLang="en-US" sz="1000" b="0" i="0" u="none" strike="noStrike" dirty="0" smtClean="0">
                        <a:solidFill>
                          <a:schemeClr val="tx1"/>
                        </a:solidFill>
                        <a:effectLst/>
                        <a:latin typeface="+mn-ea"/>
                        <a:ea typeface="+mn-ea"/>
                      </a:endParaRPr>
                    </a:p>
                  </a:txBody>
                  <a:tcPr marL="36000" marR="36000" marT="36000" marB="36000"/>
                </a:tc>
                <a:tc>
                  <a:txBody>
                    <a:bodyPr/>
                    <a:lstStyle/>
                    <a:p>
                      <a:r>
                        <a:rPr lang="ja-JP" altLang="en-US" sz="900" dirty="0" err="1" smtClean="0">
                          <a:latin typeface="+mn-ea"/>
                          <a:ea typeface="+mn-ea"/>
                        </a:rPr>
                        <a:t>ｰ</a:t>
                      </a:r>
                      <a:endParaRPr lang="ja-JP" altLang="en-US" sz="900" dirty="0">
                        <a:latin typeface="+mn-ea"/>
                        <a:ea typeface="+mn-ea"/>
                      </a:endParaRPr>
                    </a:p>
                  </a:txBody>
                  <a:tcPr marL="36000" marR="36000" marT="36000" marB="36000"/>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〇</a:t>
                      </a:r>
                      <a:endParaRPr lang="ja-JP" altLang="en-US" sz="900" dirty="0">
                        <a:latin typeface="+mn-ea"/>
                        <a:ea typeface="+mn-ea"/>
                      </a:endParaRPr>
                    </a:p>
                  </a:txBody>
                  <a:tcPr marL="36000" marR="36000" marT="36000" marB="36000"/>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tc>
                <a:tc>
                  <a:txBody>
                    <a:bodyPr/>
                    <a:lstStyle/>
                    <a:p>
                      <a:pPr algn="l" rtl="0" fontAlgn="t">
                        <a:lnSpc>
                          <a:spcPct val="100000"/>
                        </a:lnSpc>
                      </a:pP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900" b="0" i="0" u="none" strike="noStrike" dirty="0" smtClean="0">
                          <a:solidFill>
                            <a:schemeClr val="tx1"/>
                          </a:solidFill>
                          <a:effectLst/>
                          <a:latin typeface="+mn-ea"/>
                          <a:ea typeface="+mn-ea"/>
                        </a:rPr>
                        <a:t>各社導入計画に基づき、成果物や作業のレビューを行う</a:t>
                      </a:r>
                    </a:p>
                    <a:p>
                      <a:pPr marL="171450" indent="-171450" algn="l" rtl="0" fontAlgn="t">
                        <a:lnSpc>
                          <a:spcPct val="100000"/>
                        </a:lnSpc>
                        <a:buFont typeface="Wingdings" panose="05000000000000000000" pitchFamily="2" charset="2"/>
                        <a:buChar char="Ø"/>
                      </a:pPr>
                      <a:r>
                        <a:rPr lang="ja-JP" altLang="en-US" sz="900" b="0" i="0" u="none" strike="noStrike" dirty="0" smtClean="0">
                          <a:solidFill>
                            <a:schemeClr val="tx1"/>
                          </a:solidFill>
                          <a:effectLst/>
                          <a:latin typeface="+mn-ea"/>
                          <a:ea typeface="+mn-ea"/>
                        </a:rPr>
                        <a:t>定例報告書を作成し、進捗や作業予定、課題や</a:t>
                      </a:r>
                      <a:r>
                        <a:rPr lang="en-US" altLang="ja-JP" sz="900" b="0" i="0" u="none" strike="noStrike" dirty="0" smtClean="0">
                          <a:solidFill>
                            <a:schemeClr val="tx1"/>
                          </a:solidFill>
                          <a:effectLst/>
                          <a:latin typeface="+mn-ea"/>
                          <a:ea typeface="+mn-ea"/>
                        </a:rPr>
                        <a:t>TODO</a:t>
                      </a:r>
                      <a:r>
                        <a:rPr lang="ja-JP" altLang="en-US" sz="900" b="0" i="0" u="none" strike="noStrike" dirty="0" smtClean="0">
                          <a:solidFill>
                            <a:schemeClr val="tx1"/>
                          </a:solidFill>
                          <a:effectLst/>
                          <a:latin typeface="+mn-ea"/>
                          <a:ea typeface="+mn-ea"/>
                        </a:rPr>
                        <a:t>について報告する</a:t>
                      </a:r>
                    </a:p>
                    <a:p>
                      <a:pPr algn="l" rtl="0" fontAlgn="t">
                        <a:lnSpc>
                          <a:spcPct val="100000"/>
                        </a:lnSpc>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lnSpc>
                          <a:spcPct val="100000"/>
                        </a:lnSpc>
                        <a:buFont typeface="Wingdings" panose="05000000000000000000" pitchFamily="2" charset="2"/>
                        <a:buChar char="Ø"/>
                      </a:pPr>
                      <a:r>
                        <a:rPr lang="ja-JP" altLang="en-US" sz="900" b="0" i="0" u="none" strike="noStrike" dirty="0" smtClean="0">
                          <a:solidFill>
                            <a:schemeClr val="tx1"/>
                          </a:solidFill>
                          <a:effectLst/>
                          <a:latin typeface="+mn-ea"/>
                          <a:ea typeface="+mn-ea"/>
                        </a:rPr>
                        <a:t>定例報告書を通じて</a:t>
                      </a:r>
                      <a:r>
                        <a:rPr lang="en-US" altLang="ja-JP" sz="900" b="0" i="0" u="none" strike="noStrike" dirty="0" smtClean="0">
                          <a:solidFill>
                            <a:schemeClr val="tx1"/>
                          </a:solidFill>
                          <a:effectLst/>
                          <a:latin typeface="+mn-ea"/>
                          <a:ea typeface="+mn-ea"/>
                        </a:rPr>
                        <a:t>PJ</a:t>
                      </a:r>
                      <a:r>
                        <a:rPr lang="ja-JP" altLang="en-US" sz="900" b="0" i="0" u="none" strike="noStrike" dirty="0" smtClean="0">
                          <a:solidFill>
                            <a:schemeClr val="tx1"/>
                          </a:solidFill>
                          <a:effectLst/>
                          <a:latin typeface="+mn-ea"/>
                          <a:ea typeface="+mn-ea"/>
                        </a:rPr>
                        <a:t>状況を理解し、課題や</a:t>
                      </a:r>
                      <a:r>
                        <a:rPr lang="en-US" altLang="ja-JP" sz="900" b="0" i="0" u="none" strike="noStrike" dirty="0" smtClean="0">
                          <a:solidFill>
                            <a:schemeClr val="tx1"/>
                          </a:solidFill>
                          <a:effectLst/>
                          <a:latin typeface="+mn-ea"/>
                          <a:ea typeface="+mn-ea"/>
                        </a:rPr>
                        <a:t>TODO</a:t>
                      </a:r>
                      <a:r>
                        <a:rPr lang="ja-JP" altLang="en-US" sz="900" b="0" i="0" u="none" strike="noStrike" dirty="0" smtClean="0">
                          <a:solidFill>
                            <a:schemeClr val="tx1"/>
                          </a:solidFill>
                          <a:effectLst/>
                          <a:latin typeface="+mn-ea"/>
                          <a:ea typeface="+mn-ea"/>
                        </a:rPr>
                        <a:t>の対応を行う</a:t>
                      </a:r>
                    </a:p>
                  </a:txBody>
                  <a:tcPr marL="36000" marR="36000" marT="36000" marB="36000"/>
                </a:tc>
                <a:extLst>
                  <a:ext uri="{0D108BD9-81ED-4DB2-BD59-A6C34878D82A}">
                    <a16:rowId xmlns:a16="http://schemas.microsoft.com/office/drawing/2014/main" val="3263700498"/>
                  </a:ext>
                </a:extLst>
              </a:tr>
              <a:tr h="1440000">
                <a:tc vMerge="1">
                  <a:txBody>
                    <a:bodyPr/>
                    <a:lstStyle/>
                    <a:p>
                      <a:pPr algn="l" rtl="0" fontAlgn="t"/>
                      <a:endParaRPr lang="en-US" altLang="ja-JP"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6">
                  <a:txBody>
                    <a:bodyPr/>
                    <a:lstStyle/>
                    <a:p>
                      <a:pPr algn="l" fontAlgn="ctr"/>
                      <a:r>
                        <a:rPr lang="ja-JP" altLang="en-US" sz="1000" b="0" i="0" u="none" strike="noStrike" dirty="0">
                          <a:solidFill>
                            <a:schemeClr val="tx1"/>
                          </a:solidFill>
                          <a:effectLst/>
                          <a:latin typeface="+mn-ea"/>
                          <a:ea typeface="+mn-ea"/>
                        </a:rPr>
                        <a:t>移行・切替計画</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smtClean="0">
                          <a:solidFill>
                            <a:schemeClr val="tx1"/>
                          </a:solidFill>
                          <a:effectLst/>
                          <a:latin typeface="+mn-ea"/>
                          <a:ea typeface="+mn-ea"/>
                        </a:rPr>
                        <a:t>駅ビル会社展開</a:t>
                      </a: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システム導入説明会</a:t>
                      </a: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移行シートやデータ提出内容</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提出時期</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提出方法における説明資料を準備し、各社に説明を行う</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900" b="0" i="0" u="none" strike="noStrike" dirty="0" smtClean="0">
                          <a:solidFill>
                            <a:schemeClr val="tx1"/>
                          </a:solidFill>
                          <a:effectLst/>
                          <a:latin typeface="+mn-ea"/>
                          <a:ea typeface="+mn-ea"/>
                        </a:rPr>
                        <a:t>説明資料の内容確認、説明会開催準備 （関係会社</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各部調整</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開催場所の手配など）を実施する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各社への説明資料（背景</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内容や運用方針等）の準備および説明を行う</a:t>
                      </a:r>
                    </a:p>
                    <a:p>
                      <a:pPr marL="0" marR="0" indent="0" algn="l" defTabSz="742950" rtl="0" eaLnBrk="1" fontAlgn="t" latinLnBrk="0" hangingPunct="1">
                        <a:lnSpc>
                          <a:spcPct val="100000"/>
                        </a:lnSpc>
                        <a:spcBef>
                          <a:spcPts val="0"/>
                        </a:spcBef>
                        <a:spcAft>
                          <a:spcPts val="0"/>
                        </a:spcAft>
                        <a:buClrTx/>
                        <a:buSzTx/>
                        <a:buFont typeface="Wingdings" panose="05000000000000000000" pitchFamily="2" charset="2"/>
                        <a:buNone/>
                        <a:tabLst/>
                        <a:defRPr/>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説明内容の理解、移行統制（関係会社</a:t>
                      </a:r>
                      <a:r>
                        <a:rPr kumimoji="1" lang="en-US" altLang="ja-JP" sz="900" b="0" i="0" u="none" strike="noStrike" kern="1200" dirty="0" smtClean="0">
                          <a:solidFill>
                            <a:schemeClr val="tx1"/>
                          </a:solidFill>
                          <a:effectLst/>
                          <a:latin typeface="+mn-ea"/>
                          <a:ea typeface="+mn-ea"/>
                          <a:cs typeface="+mn-cs"/>
                        </a:rPr>
                        <a:t>/</a:t>
                      </a:r>
                      <a:r>
                        <a:rPr kumimoji="1" lang="ja-JP" altLang="en-US" sz="900" b="0" i="0" u="none" strike="noStrike" kern="1200" dirty="0" smtClean="0">
                          <a:solidFill>
                            <a:schemeClr val="tx1"/>
                          </a:solidFill>
                          <a:effectLst/>
                          <a:latin typeface="+mn-ea"/>
                          <a:ea typeface="+mn-ea"/>
                          <a:cs typeface="+mn-cs"/>
                        </a:rPr>
                        <a:t>各部調整など）を実施する</a:t>
                      </a:r>
                      <a:endParaRPr kumimoji="1" lang="en-US" altLang="ja-JP" sz="900" b="0" i="0" u="none" strike="noStrike" kern="1200" dirty="0" smtClean="0">
                        <a:solidFill>
                          <a:schemeClr val="tx1"/>
                        </a:solidFill>
                        <a:effectLst/>
                        <a:latin typeface="+mn-ea"/>
                        <a:ea typeface="+mn-ea"/>
                        <a:cs typeface="+mn-cs"/>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68000">
                <a:tc vMerge="1">
                  <a:txBody>
                    <a:bodyPr/>
                    <a:lstStyle/>
                    <a:p>
                      <a:endParaRPr kumimoji="1" lang="ja-JP" altLang="en-US"/>
                    </a:p>
                  </a:txBody>
                  <a:tcPr/>
                </a:tc>
                <a:tc vMerge="1">
                  <a:txBody>
                    <a:bodyPr/>
                    <a:lstStyle/>
                    <a:p>
                      <a:pPr algn="l"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5">
                  <a:txBody>
                    <a:bodyPr/>
                    <a:lstStyle/>
                    <a:p>
                      <a:pPr algn="l" rtl="0" fontAlgn="ctr"/>
                      <a:r>
                        <a:rPr lang="ja-JP" altLang="en-US" sz="1000" b="0" i="0" u="none" strike="noStrike" dirty="0">
                          <a:solidFill>
                            <a:schemeClr val="tx1"/>
                          </a:solidFill>
                          <a:effectLst/>
                          <a:latin typeface="+mn-ea"/>
                          <a:ea typeface="+mn-ea"/>
                        </a:rPr>
                        <a:t>調査・準備</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a:solidFill>
                            <a:schemeClr val="tx1"/>
                          </a:solidFill>
                          <a:effectLst/>
                          <a:latin typeface="+mn-ea"/>
                          <a:ea typeface="+mn-ea"/>
                        </a:rPr>
                        <a:t>現状調査、影響範囲調査</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システム導入説明会での依頼事項に対する</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システム導入説明会での依頼事項に対する</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en-US" altLang="ja-JP" sz="900" b="0" i="0" u="none" strike="noStrike" dirty="0" smtClean="0">
                          <a:solidFill>
                            <a:schemeClr val="tx1"/>
                          </a:solidFill>
                          <a:effectLst/>
                          <a:latin typeface="+mn-ea"/>
                          <a:ea typeface="+mn-ea"/>
                        </a:rPr>
                        <a:t>G</a:t>
                      </a:r>
                      <a:r>
                        <a:rPr lang="ja-JP" altLang="en-US" sz="900" b="0" i="0" u="none" strike="noStrike" dirty="0" smtClean="0">
                          <a:solidFill>
                            <a:schemeClr val="tx1"/>
                          </a:solidFill>
                          <a:effectLst/>
                          <a:latin typeface="+mn-ea"/>
                          <a:ea typeface="+mn-ea"/>
                        </a:rPr>
                        <a:t>各社での移行切替計画書を確認する</a:t>
                      </a:r>
                      <a:endParaRPr lang="en-US" altLang="ja-JP" sz="900" b="0" i="0" u="none" strike="noStrike" dirty="0" smtClean="0">
                        <a:solidFill>
                          <a:schemeClr val="tx1"/>
                        </a:solidFill>
                        <a:effectLst/>
                        <a:latin typeface="+mn-ea"/>
                        <a:ea typeface="+mn-ea"/>
                      </a:endParaRPr>
                    </a:p>
                    <a:p>
                      <a:pPr marL="0" marR="0" indent="0" algn="l" defTabSz="742950" rtl="0" eaLnBrk="1" fontAlgn="t" latinLnBrk="0" hangingPunct="1">
                        <a:lnSpc>
                          <a:spcPct val="100000"/>
                        </a:lnSpc>
                        <a:spcBef>
                          <a:spcPts val="0"/>
                        </a:spcBef>
                        <a:spcAft>
                          <a:spcPts val="0"/>
                        </a:spcAft>
                        <a:buClrTx/>
                        <a:buSzTx/>
                        <a:buFont typeface="Wingdings" panose="05000000000000000000" pitchFamily="2" charset="2"/>
                        <a:buNone/>
                        <a:tabLst/>
                        <a:defRPr/>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現状調査、影響範囲調査を実施し、システム切替方針や方法の検討、及び移行切替計画書、手順書を作成する</a:t>
                      </a:r>
                      <a:endParaRPr kumimoji="1" lang="en-US" altLang="ja-JP" sz="900" b="0" i="0" u="none" strike="noStrike" kern="1200" dirty="0" smtClean="0">
                        <a:solidFill>
                          <a:schemeClr val="tx1"/>
                        </a:solidFill>
                        <a:effectLst/>
                        <a:latin typeface="+mn-ea"/>
                        <a:ea typeface="+mn-ea"/>
                        <a:cs typeface="+mn-cs"/>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68000">
                <a:tc vMerge="1">
                  <a:txBody>
                    <a:bodyPr/>
                    <a:lstStyle/>
                    <a:p>
                      <a:endParaRPr kumimoji="1" lang="ja-JP" altLang="en-US"/>
                    </a:p>
                  </a:txBody>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システム切替方針・方法の検討</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3115154"/>
                  </a:ext>
                </a:extLst>
              </a:tr>
              <a:tr h="468000">
                <a:tc vMerge="1">
                  <a:txBody>
                    <a:bodyPr/>
                    <a:lstStyle/>
                    <a:p>
                      <a:endParaRPr kumimoji="1" lang="ja-JP" altLang="en-US"/>
                    </a:p>
                  </a:txBody>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a:solidFill>
                            <a:schemeClr val="tx1"/>
                          </a:solidFill>
                          <a:effectLst/>
                          <a:latin typeface="+mn-ea"/>
                          <a:ea typeface="+mn-ea"/>
                        </a:rPr>
                        <a:t>移行切替計画書、手順書作成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68790198"/>
                  </a:ext>
                </a:extLst>
              </a:tr>
              <a:tr h="648000">
                <a:tc vMerge="1">
                  <a:txBody>
                    <a:bodyPr/>
                    <a:lstStyle/>
                    <a:p>
                      <a:endParaRPr kumimoji="1" lang="ja-JP" altLang="en-US"/>
                    </a:p>
                  </a:txBody>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a:solidFill>
                            <a:schemeClr val="tx1"/>
                          </a:solidFill>
                          <a:effectLst/>
                          <a:latin typeface="+mn-ea"/>
                          <a:ea typeface="+mn-ea"/>
                        </a:rPr>
                        <a:t>現地調査（決済端末）</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各テナントの決済端末設置状況について現地調査する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調査結果、端末設置計画を確認する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現地調査に関する各テナントとの調整</a:t>
                      </a:r>
                      <a:endParaRPr kumimoji="1" lang="en-US" altLang="ja-JP" sz="900" b="0" i="0" u="none" strike="noStrike" kern="1200" dirty="0" smtClean="0">
                        <a:solidFill>
                          <a:schemeClr val="tx1"/>
                        </a:solidFill>
                        <a:effectLst/>
                        <a:latin typeface="+mn-ea"/>
                        <a:ea typeface="+mn-ea"/>
                        <a:cs typeface="+mn-cs"/>
                      </a:endParaRP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900" b="0" i="0" u="none" strike="noStrike" dirty="0" smtClean="0">
                          <a:solidFill>
                            <a:schemeClr val="tx1"/>
                          </a:solidFill>
                          <a:effectLst/>
                          <a:latin typeface="+mn-ea"/>
                          <a:ea typeface="+mn-ea"/>
                        </a:rPr>
                        <a:t>調査結果、端末設置計画を確認する</a:t>
                      </a:r>
                      <a:endParaRPr kumimoji="1" lang="en-US" altLang="ja-JP" sz="900" b="0" i="0" u="none" strike="noStrike" kern="1200" dirty="0" smtClean="0">
                        <a:solidFill>
                          <a:schemeClr val="tx1"/>
                        </a:solidFill>
                        <a:effectLst/>
                        <a:latin typeface="+mn-ea"/>
                        <a:ea typeface="+mn-ea"/>
                        <a:cs typeface="+mn-cs"/>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12109056"/>
                  </a:ext>
                </a:extLst>
              </a:tr>
              <a:tr h="648000">
                <a:tc vMerge="1">
                  <a:txBody>
                    <a:bodyPr/>
                    <a:lstStyle/>
                    <a:p>
                      <a:endParaRPr kumimoji="1" lang="ja-JP" altLang="en-US"/>
                    </a:p>
                  </a:txBody>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smtClean="0">
                          <a:solidFill>
                            <a:schemeClr val="tx1"/>
                          </a:solidFill>
                          <a:effectLst/>
                          <a:latin typeface="+mn-ea"/>
                          <a:ea typeface="+mn-ea"/>
                        </a:rPr>
                        <a:t>店舗別端末</a:t>
                      </a:r>
                      <a:r>
                        <a:rPr lang="zh-TW" altLang="en-US" sz="1000" b="0" i="0" u="none" strike="noStrike" dirty="0">
                          <a:solidFill>
                            <a:schemeClr val="tx1"/>
                          </a:solidFill>
                          <a:effectLst/>
                          <a:latin typeface="+mn-ea"/>
                          <a:ea typeface="+mn-ea"/>
                        </a:rPr>
                        <a:t>設置計画作成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1201666"/>
                  </a:ext>
                </a:extLst>
              </a:tr>
            </a:tbl>
          </a:graphicData>
        </a:graphic>
      </p:graphicFrame>
      <p:sp>
        <p:nvSpPr>
          <p:cNvPr id="2" name="タイトル 1"/>
          <p:cNvSpPr>
            <a:spLocks noGrp="1"/>
          </p:cNvSpPr>
          <p:nvPr>
            <p:ph type="title"/>
          </p:nvPr>
        </p:nvSpPr>
        <p:spPr/>
        <p:txBody>
          <a:bodyPr/>
          <a:lstStyle/>
          <a:p>
            <a:r>
              <a:rPr lang="en-US" altLang="ja-JP" dirty="0" smtClean="0">
                <a:latin typeface="+mn-ea"/>
                <a:ea typeface="+mn-ea"/>
              </a:rPr>
              <a:t>3.3. </a:t>
            </a:r>
            <a:r>
              <a:rPr lang="ja-JP" altLang="en-US" dirty="0" smtClean="0">
                <a:latin typeface="+mn-ea"/>
                <a:ea typeface="+mn-ea"/>
              </a:rPr>
              <a:t>グループ</a:t>
            </a:r>
            <a:r>
              <a:rPr lang="ja-JP" altLang="en-US" dirty="0">
                <a:latin typeface="+mn-ea"/>
                <a:ea typeface="+mn-ea"/>
              </a:rPr>
              <a:t>展開フェーズ</a:t>
            </a:r>
            <a:r>
              <a:rPr lang="ja-JP" altLang="en-US" dirty="0" smtClean="0">
                <a:latin typeface="+mn-ea"/>
                <a:ea typeface="+mn-ea"/>
              </a:rPr>
              <a:t>：タスクと役割分担（</a:t>
            </a:r>
            <a:r>
              <a:rPr lang="en-US" altLang="ja-JP" dirty="0" smtClean="0">
                <a:latin typeface="+mn-ea"/>
                <a:ea typeface="+mn-ea"/>
              </a:rPr>
              <a:t>1/4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12818237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433776219"/>
              </p:ext>
            </p:extLst>
          </p:nvPr>
        </p:nvGraphicFramePr>
        <p:xfrm>
          <a:off x="234678" y="972002"/>
          <a:ext cx="9436645" cy="5408400"/>
        </p:xfrm>
        <a:graphic>
          <a:graphicData uri="http://schemas.openxmlformats.org/drawingml/2006/table">
            <a:tbl>
              <a:tblPr>
                <a:tableStyleId>{21E4AEA4-8DFA-4A89-87EB-49C32662AFE0}</a:tableStyleId>
              </a:tblPr>
              <a:tblGrid>
                <a:gridCol w="703888">
                  <a:extLst>
                    <a:ext uri="{9D8B030D-6E8A-4147-A177-3AD203B41FA5}">
                      <a16:colId xmlns:a16="http://schemas.microsoft.com/office/drawing/2014/main" val="20000"/>
                    </a:ext>
                  </a:extLst>
                </a:gridCol>
                <a:gridCol w="1055833">
                  <a:extLst>
                    <a:ext uri="{9D8B030D-6E8A-4147-A177-3AD203B41FA5}">
                      <a16:colId xmlns:a16="http://schemas.microsoft.com/office/drawing/2014/main" val="20001"/>
                    </a:ext>
                  </a:extLst>
                </a:gridCol>
                <a:gridCol w="1266999">
                  <a:extLst>
                    <a:ext uri="{9D8B030D-6E8A-4147-A177-3AD203B41FA5}">
                      <a16:colId xmlns:a16="http://schemas.microsoft.com/office/drawing/2014/main" val="20002"/>
                    </a:ext>
                  </a:extLst>
                </a:gridCol>
                <a:gridCol w="1689332">
                  <a:extLst>
                    <a:ext uri="{9D8B030D-6E8A-4147-A177-3AD203B41FA5}">
                      <a16:colId xmlns:a16="http://schemas.microsoft.com/office/drawing/2014/main" val="20003"/>
                    </a:ext>
                  </a:extLst>
                </a:gridCol>
                <a:gridCol w="211167">
                  <a:extLst>
                    <a:ext uri="{9D8B030D-6E8A-4147-A177-3AD203B41FA5}">
                      <a16:colId xmlns:a16="http://schemas.microsoft.com/office/drawing/2014/main" val="20004"/>
                    </a:ext>
                  </a:extLst>
                </a:gridCol>
                <a:gridCol w="211167">
                  <a:extLst>
                    <a:ext uri="{9D8B030D-6E8A-4147-A177-3AD203B41FA5}">
                      <a16:colId xmlns:a16="http://schemas.microsoft.com/office/drawing/2014/main" val="1679688337"/>
                    </a:ext>
                  </a:extLst>
                </a:gridCol>
                <a:gridCol w="211167">
                  <a:extLst>
                    <a:ext uri="{9D8B030D-6E8A-4147-A177-3AD203B41FA5}">
                      <a16:colId xmlns:a16="http://schemas.microsoft.com/office/drawing/2014/main" val="20005"/>
                    </a:ext>
                  </a:extLst>
                </a:gridCol>
                <a:gridCol w="4087092">
                  <a:extLst>
                    <a:ext uri="{9D8B030D-6E8A-4147-A177-3AD203B41FA5}">
                      <a16:colId xmlns:a16="http://schemas.microsoft.com/office/drawing/2014/main" val="20006"/>
                    </a:ext>
                  </a:extLst>
                </a:gridCol>
              </a:tblGrid>
              <a:tr h="187747">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3">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endParaRPr kumimoji="1" lang="ja-JP" altLang="en-US"/>
                    </a:p>
                  </a:txBody>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88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駅ビル会社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612000">
                <a:tc rowSpan="8">
                  <a:txBody>
                    <a:bodyPr/>
                    <a:lstStyle/>
                    <a:p>
                      <a:pPr algn="l" rtl="0" fontAlgn="t"/>
                      <a:r>
                        <a:rPr lang="ja-JP" altLang="en-US" sz="1000" dirty="0" smtClean="0">
                          <a:solidFill>
                            <a:schemeClr val="tx1"/>
                          </a:solidFill>
                          <a:latin typeface="+mn-ea"/>
                          <a:ea typeface="+mn-ea"/>
                          <a:cs typeface="Meiryo UI" pitchFamily="50" charset="-128"/>
                        </a:rPr>
                        <a:t>グループ</a:t>
                      </a:r>
                      <a:endParaRPr lang="en-US" altLang="ja-JP" sz="1000" dirty="0" smtClean="0">
                        <a:solidFill>
                          <a:schemeClr val="tx1"/>
                        </a:solidFill>
                        <a:latin typeface="+mn-ea"/>
                        <a:ea typeface="+mn-ea"/>
                        <a:cs typeface="Meiryo UI" pitchFamily="50" charset="-128"/>
                      </a:endParaRPr>
                    </a:p>
                    <a:p>
                      <a:pPr algn="l" rtl="0" fontAlgn="t"/>
                      <a:r>
                        <a:rPr lang="ja-JP" altLang="en-US" sz="1000" dirty="0" smtClean="0">
                          <a:solidFill>
                            <a:schemeClr val="tx1"/>
                          </a:solidFill>
                          <a:latin typeface="+mn-ea"/>
                          <a:ea typeface="+mn-ea"/>
                          <a:cs typeface="Meiryo UI" pitchFamily="50" charset="-128"/>
                        </a:rPr>
                        <a:t>展開</a:t>
                      </a:r>
                      <a:endParaRPr lang="en-US" altLang="ja-JP" sz="10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8">
                  <a:txBody>
                    <a:bodyPr/>
                    <a:lstStyle/>
                    <a:p>
                      <a:pPr algn="l" rtl="0" fontAlgn="ctr"/>
                      <a:r>
                        <a:rPr lang="ja-JP" altLang="en-US" sz="1000" b="0" i="0" u="none" strike="noStrike" dirty="0">
                          <a:solidFill>
                            <a:schemeClr val="tx1"/>
                          </a:solidFill>
                          <a:effectLst/>
                          <a:latin typeface="+mn-ea"/>
                          <a:ea typeface="+mn-ea"/>
                        </a:rPr>
                        <a:t>移行・切替実施</a:t>
                      </a:r>
                    </a:p>
                  </a:txBody>
                  <a:tcPr marL="36000" marR="36000" marT="36000" marB="36000">
                    <a:lnB w="12700" cap="flat" cmpd="sng" algn="ctr">
                      <a:solidFill>
                        <a:schemeClr val="bg1"/>
                      </a:solidFill>
                      <a:prstDash val="solid"/>
                      <a:round/>
                      <a:headEnd type="none" w="med" len="med"/>
                      <a:tailEnd type="none" w="med" len="med"/>
                    </a:lnB>
                  </a:tcPr>
                </a:tc>
                <a:tc rowSpan="4">
                  <a:txBody>
                    <a:bodyPr/>
                    <a:lstStyle/>
                    <a:p>
                      <a:pPr algn="l" rtl="0" fontAlgn="ctr"/>
                      <a:r>
                        <a:rPr lang="ja-JP" altLang="en-US" sz="1000" b="0" i="0" u="none" strike="noStrike" dirty="0">
                          <a:solidFill>
                            <a:schemeClr val="tx1"/>
                          </a:solidFill>
                          <a:effectLst/>
                          <a:latin typeface="+mn-ea"/>
                          <a:ea typeface="+mn-ea"/>
                        </a:rPr>
                        <a:t>決済端末</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a:solidFill>
                            <a:schemeClr val="tx1"/>
                          </a:solidFill>
                          <a:effectLst/>
                          <a:latin typeface="+mn-ea"/>
                          <a:ea typeface="+mn-ea"/>
                        </a:rPr>
                        <a:t>端末情報登録</a:t>
                      </a:r>
                    </a:p>
                  </a:txBody>
                  <a:tcPr marL="36000" marR="36000" marT="36000" marB="36000">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4">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端末発注内容から端末のマスタ登録申請書を作成する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テナントの回線状況を確認し、納品された決済端末で接続確認し、確認結果の取り纏める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zh-TW" altLang="en-US" sz="900" b="0" i="0" u="none" strike="noStrike" dirty="0" smtClean="0">
                          <a:solidFill>
                            <a:schemeClr val="tx1"/>
                          </a:solidFill>
                          <a:effectLst/>
                          <a:latin typeface="+mn-ea"/>
                          <a:ea typeface="+mn-ea"/>
                        </a:rPr>
                        <a:t>店舗別端末設置計画</a:t>
                      </a:r>
                      <a:r>
                        <a:rPr lang="ja-JP" altLang="en-US" sz="900" b="0" i="0" u="none" strike="noStrike" dirty="0" smtClean="0">
                          <a:solidFill>
                            <a:schemeClr val="tx1"/>
                          </a:solidFill>
                          <a:effectLst/>
                          <a:latin typeface="+mn-ea"/>
                          <a:ea typeface="+mn-ea"/>
                        </a:rPr>
                        <a:t>に従って、端末の入替作業を実施する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調査結果、端末設置計画を確認する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端末発注内容から端末のマスタ登録申請書を確認、申請する</a:t>
                      </a:r>
                      <a:endParaRPr lang="en-US" altLang="ja-JP" sz="900" b="0" i="0" u="none" strike="noStrike" dirty="0" smtClean="0">
                        <a:solidFill>
                          <a:schemeClr val="tx1"/>
                        </a:solidFill>
                        <a:effectLst/>
                        <a:latin typeface="+mn-ea"/>
                        <a:ea typeface="+mn-ea"/>
                      </a:endParaRP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回線確認、接続確認結果を確認し、本番運用に向け必要な対応を実施する</a:t>
                      </a:r>
                      <a:endParaRPr kumimoji="1" lang="en-US" altLang="ja-JP" sz="900" b="0" i="0" u="none" strike="noStrike" kern="1200" dirty="0" smtClean="0">
                        <a:solidFill>
                          <a:schemeClr val="tx1"/>
                        </a:solidFill>
                        <a:effectLst/>
                        <a:latin typeface="+mn-ea"/>
                        <a:ea typeface="+mn-ea"/>
                        <a:cs typeface="+mn-cs"/>
                      </a:endParaRP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端末入替作業の実施状況、実施結果内容について確認する</a:t>
                      </a:r>
                      <a:endParaRPr kumimoji="1" lang="en-US" altLang="ja-JP" sz="900" b="0" i="0" u="none" strike="noStrike" kern="1200" dirty="0" smtClean="0">
                        <a:solidFill>
                          <a:schemeClr val="tx1"/>
                        </a:solidFill>
                        <a:effectLst/>
                        <a:latin typeface="+mn-ea"/>
                        <a:ea typeface="+mn-ea"/>
                        <a:cs typeface="+mn-cs"/>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44275934"/>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回線確認</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lang="ja-JP" altLang="en-US" sz="900" dirty="0" smtClean="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1283303"/>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接続確認</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lang="ja-JP" altLang="en-US" sz="900" dirty="0" smtClean="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8801006"/>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端末入替</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lang="ja-JP" altLang="en-US" sz="900" dirty="0" smtClean="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11727706"/>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4">
                  <a:txBody>
                    <a:bodyPr/>
                    <a:lstStyle/>
                    <a:p>
                      <a:pPr algn="l" rtl="0" fontAlgn="ctr"/>
                      <a:r>
                        <a:rPr lang="ja-JP" altLang="en-US" sz="1000" b="0" i="0" u="none" strike="noStrike" dirty="0">
                          <a:solidFill>
                            <a:schemeClr val="tx1"/>
                          </a:solidFill>
                          <a:effectLst/>
                          <a:latin typeface="+mn-ea"/>
                          <a:ea typeface="+mn-ea"/>
                        </a:rPr>
                        <a:t>移行データ作成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現行</a:t>
                      </a:r>
                      <a:r>
                        <a:rPr lang="ja-JP" altLang="en-US" sz="1000" b="0" i="0" u="none" strike="noStrike" dirty="0" smtClean="0">
                          <a:solidFill>
                            <a:schemeClr val="tx1"/>
                          </a:solidFill>
                          <a:effectLst/>
                          <a:latin typeface="+mn-ea"/>
                          <a:ea typeface="+mn-ea"/>
                        </a:rPr>
                        <a:t>システムからのデータ</a:t>
                      </a:r>
                      <a:r>
                        <a:rPr lang="ja-JP" altLang="en-US" sz="1000" b="0" i="0" u="none" strike="noStrike" dirty="0">
                          <a:solidFill>
                            <a:schemeClr val="tx1"/>
                          </a:solidFill>
                          <a:effectLst/>
                          <a:latin typeface="+mn-ea"/>
                          <a:ea typeface="+mn-ea"/>
                        </a:rPr>
                        <a:t>抽出、変換</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〇</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4">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4">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移行データ作成に関する</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移行データ作成に関する</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kumimoji="1" lang="ja-JP" altLang="en-US" sz="900" b="0" i="0" u="none" strike="noStrike" kern="1200" dirty="0" smtClean="0">
                          <a:solidFill>
                            <a:schemeClr val="tx1"/>
                          </a:solidFill>
                          <a:effectLst/>
                          <a:latin typeface="+mn-ea"/>
                          <a:ea typeface="+mn-ea"/>
                          <a:cs typeface="+mn-cs"/>
                        </a:rPr>
                        <a:t>現行システムからのデータ抽出、変換を行う場合は、既存ベンダと対応に関する対応を調整する</a:t>
                      </a:r>
                      <a:endParaRPr kumimoji="1" lang="en-US" altLang="ja-JP" sz="900" b="0" i="0" u="none" strike="noStrike" kern="1200" dirty="0" smtClean="0">
                        <a:solidFill>
                          <a:schemeClr val="tx1"/>
                        </a:solidFill>
                        <a:effectLst/>
                        <a:latin typeface="+mn-ea"/>
                        <a:ea typeface="+mn-ea"/>
                        <a:cs typeface="+mn-cs"/>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パラメータシート、マスタ設定シート、移行用</a:t>
                      </a:r>
                      <a:r>
                        <a:rPr lang="en-US" altLang="ja-JP" sz="900" b="0" i="0" u="none" strike="noStrike" dirty="0" smtClean="0">
                          <a:solidFill>
                            <a:schemeClr val="tx1"/>
                          </a:solidFill>
                          <a:effectLst/>
                          <a:latin typeface="+mn-ea"/>
                          <a:ea typeface="+mn-ea"/>
                        </a:rPr>
                        <a:t>CSV</a:t>
                      </a:r>
                      <a:r>
                        <a:rPr lang="ja-JP" altLang="en-US" sz="900" b="0" i="0" u="none" strike="noStrike" dirty="0" smtClean="0">
                          <a:solidFill>
                            <a:schemeClr val="tx1"/>
                          </a:solidFill>
                          <a:effectLst/>
                          <a:latin typeface="+mn-ea"/>
                          <a:ea typeface="+mn-ea"/>
                        </a:rPr>
                        <a:t>データを作成する</a:t>
                      </a:r>
                      <a:endParaRPr lang="en-US" altLang="ja-JP" sz="9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6791402"/>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パラメータシート作成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78210219"/>
                  </a:ext>
                </a:extLst>
              </a:tr>
              <a:tr h="612000">
                <a:tc vMerge="1">
                  <a:txBody>
                    <a:bodyPr/>
                    <a:lstStyle/>
                    <a:p>
                      <a:endParaRPr kumimoji="1" lang="ja-JP" altLang="en-US"/>
                    </a:p>
                  </a:txBody>
                  <a:tcPr/>
                </a:tc>
                <a:tc vMerge="1">
                  <a:txBody>
                    <a:bodyPr/>
                    <a:lstStyle/>
                    <a:p>
                      <a:pPr algn="l" rtl="0" fontAlgn="ctr"/>
                      <a:endParaRPr lang="ja-JP" altLang="en-US" sz="1000" b="1"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1"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マスタ設定シート作成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7343632"/>
                  </a:ext>
                </a:extLst>
              </a:tr>
              <a:tr h="612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移行用</a:t>
                      </a:r>
                      <a:r>
                        <a:rPr lang="en-US" altLang="ja-JP" sz="1000" b="0" i="0" u="none" strike="noStrike" dirty="0">
                          <a:solidFill>
                            <a:schemeClr val="tx1"/>
                          </a:solidFill>
                          <a:effectLst/>
                          <a:latin typeface="+mn-ea"/>
                          <a:ea typeface="+mn-ea"/>
                        </a:rPr>
                        <a:t>CSV</a:t>
                      </a:r>
                      <a:r>
                        <a:rPr lang="ja-JP" altLang="en-US" sz="1000" b="0" i="0" u="none" strike="noStrike" dirty="0">
                          <a:solidFill>
                            <a:schemeClr val="tx1"/>
                          </a:solidFill>
                          <a:effectLst/>
                          <a:latin typeface="+mn-ea"/>
                          <a:ea typeface="+mn-ea"/>
                        </a:rPr>
                        <a:t>データ作成</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8992371"/>
                  </a:ext>
                </a:extLst>
              </a:tr>
            </a:tbl>
          </a:graphicData>
        </a:graphic>
      </p:graphicFrame>
      <p:sp>
        <p:nvSpPr>
          <p:cNvPr id="2" name="タイトル 1"/>
          <p:cNvSpPr>
            <a:spLocks noGrp="1"/>
          </p:cNvSpPr>
          <p:nvPr>
            <p:ph type="title"/>
          </p:nvPr>
        </p:nvSpPr>
        <p:spPr/>
        <p:txBody>
          <a:bodyPr/>
          <a:lstStyle/>
          <a:p>
            <a:r>
              <a:rPr lang="en-US" altLang="ja-JP" dirty="0" smtClean="0">
                <a:latin typeface="+mn-ea"/>
                <a:ea typeface="+mn-ea"/>
              </a:rPr>
              <a:t>3.3. </a:t>
            </a:r>
            <a:r>
              <a:rPr lang="ja-JP" altLang="en-US" dirty="0" smtClean="0">
                <a:latin typeface="+mn-ea"/>
                <a:ea typeface="+mn-ea"/>
              </a:rPr>
              <a:t>グループ</a:t>
            </a:r>
            <a:r>
              <a:rPr lang="ja-JP" altLang="en-US" dirty="0">
                <a:latin typeface="+mn-ea"/>
                <a:ea typeface="+mn-ea"/>
              </a:rPr>
              <a:t>展開フェーズ</a:t>
            </a:r>
            <a:r>
              <a:rPr lang="ja-JP" altLang="en-US" dirty="0" smtClean="0">
                <a:latin typeface="+mn-ea"/>
                <a:ea typeface="+mn-ea"/>
              </a:rPr>
              <a:t>：タスクと役割分担（</a:t>
            </a:r>
            <a:r>
              <a:rPr lang="en-US" altLang="ja-JP" dirty="0" smtClean="0">
                <a:latin typeface="+mn-ea"/>
                <a:ea typeface="+mn-ea"/>
              </a:rPr>
              <a:t>2/4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2581646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cs typeface="Meiryo UI" panose="020B0604030504040204" pitchFamily="50" charset="-128"/>
              </a:rPr>
              <a:t>提案内容</a:t>
            </a:r>
            <a:r>
              <a:rPr lang="ja-JP" altLang="en-US" dirty="0" smtClean="0">
                <a:cs typeface="Meiryo UI" panose="020B0604030504040204" pitchFamily="50" charset="-128"/>
              </a:rPr>
              <a:t>一覧表（</a:t>
            </a:r>
            <a:r>
              <a:rPr lang="en-US" altLang="ja-JP" dirty="0" smtClean="0">
                <a:cs typeface="Meiryo UI" panose="020B0604030504040204" pitchFamily="50" charset="-128"/>
              </a:rPr>
              <a:t>2/4</a:t>
            </a:r>
            <a:r>
              <a:rPr lang="ja-JP" altLang="en-US" dirty="0" smtClean="0">
                <a:cs typeface="Meiryo UI" panose="020B0604030504040204" pitchFamily="50" charset="-128"/>
              </a:rPr>
              <a:t>）</a:t>
            </a:r>
            <a:endParaRPr kumimoji="1" lang="ja-JP" altLang="en-US" dirty="0"/>
          </a:p>
        </p:txBody>
      </p:sp>
      <p:sp>
        <p:nvSpPr>
          <p:cNvPr id="6" name="Text Box 3230"/>
          <p:cNvSpPr txBox="1">
            <a:spLocks noChangeArrowheads="1"/>
          </p:cNvSpPr>
          <p:nvPr/>
        </p:nvSpPr>
        <p:spPr bwMode="auto">
          <a:xfrm>
            <a:off x="848544" y="864902"/>
            <a:ext cx="7416824" cy="51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61950" defTabSz="895350" eaLnBrk="0" hangingPunct="0">
              <a:defRPr kumimoji="1" sz="1200">
                <a:solidFill>
                  <a:schemeClr val="tx1"/>
                </a:solidFill>
                <a:latin typeface="ＭＳ Ｐゴシック" pitchFamily="50" charset="-128"/>
                <a:ea typeface="Meiryo UI" pitchFamily="50" charset="-128"/>
                <a:cs typeface="Meiryo UI" pitchFamily="50" charset="-128"/>
              </a:defRPr>
            </a:lvl1pPr>
            <a:lvl2pPr marL="541338" defTabSz="895350" eaLnBrk="0" hangingPunct="0">
              <a:defRPr kumimoji="1" sz="1200">
                <a:solidFill>
                  <a:schemeClr val="tx1"/>
                </a:solidFill>
                <a:latin typeface="ＭＳ Ｐゴシック" pitchFamily="50" charset="-128"/>
                <a:ea typeface="Meiryo UI" pitchFamily="50" charset="-128"/>
                <a:cs typeface="Meiryo UI" pitchFamily="50" charset="-128"/>
              </a:defRPr>
            </a:lvl2pPr>
            <a:lvl3pPr marL="11430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3pPr>
            <a:lvl4pPr marL="16002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4pPr>
            <a:lvl5pPr marL="20574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5pPr>
            <a:lvl6pPr marL="25146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6pPr>
            <a:lvl7pPr marL="29718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7pPr>
            <a:lvl8pPr marL="34290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8pPr>
            <a:lvl9pPr marL="38862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9pPr>
          </a:lstStyle>
          <a:p>
            <a:pPr marL="0" lvl="1" eaLnBrk="1" hangingPunct="1">
              <a:lnSpc>
                <a:spcPts val="1400"/>
              </a:lnSpc>
              <a:spcBef>
                <a:spcPts val="400"/>
              </a:spcBef>
            </a:pPr>
            <a:r>
              <a:rPr lang="ja-JP" altLang="en-US" sz="1400" b="1" u="sng" dirty="0" smtClean="0">
                <a:solidFill>
                  <a:srgbClr val="404040"/>
                </a:solidFill>
                <a:latin typeface="+mn-ea"/>
              </a:rPr>
              <a:t>４章</a:t>
            </a:r>
            <a:r>
              <a:rPr lang="ja-JP" altLang="en-US" sz="1400" b="1" u="sng" dirty="0">
                <a:solidFill>
                  <a:srgbClr val="404040"/>
                </a:solidFill>
                <a:latin typeface="+mn-ea"/>
              </a:rPr>
              <a:t>　各要件に対するご回答</a:t>
            </a:r>
            <a:r>
              <a:rPr lang="ja-JP" altLang="en-US" sz="1400" b="1" u="sng" dirty="0" smtClean="0">
                <a:solidFill>
                  <a:srgbClr val="404040"/>
                </a:solidFill>
                <a:latin typeface="+mn-ea"/>
              </a:rPr>
              <a:t>（売上管理）</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サービスコンセプト</a:t>
            </a:r>
            <a:endParaRPr lang="en-US" altLang="ja-JP" sz="1400" dirty="0" smtClean="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2</a:t>
            </a:r>
            <a:r>
              <a:rPr lang="ja-JP" altLang="en-US" sz="1400" dirty="0" smtClean="0">
                <a:solidFill>
                  <a:srgbClr val="404040"/>
                </a:solidFill>
                <a:latin typeface="+mn-ea"/>
              </a:rPr>
              <a:t>　サービス概要</a:t>
            </a:r>
            <a:endParaRPr lang="en-US" altLang="ja-JP" sz="1400" dirty="0" smtClean="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3</a:t>
            </a:r>
            <a:r>
              <a:rPr lang="ja-JP" altLang="en-US" sz="1400" dirty="0">
                <a:solidFill>
                  <a:srgbClr val="404040"/>
                </a:solidFill>
                <a:latin typeface="+mn-ea"/>
              </a:rPr>
              <a:t>　</a:t>
            </a:r>
            <a:r>
              <a:rPr lang="ja-JP" altLang="en-US" sz="1400" dirty="0" smtClean="0">
                <a:solidFill>
                  <a:srgbClr val="404040"/>
                </a:solidFill>
                <a:latin typeface="+mn-ea"/>
              </a:rPr>
              <a:t>非機能要件</a:t>
            </a:r>
            <a:r>
              <a:rPr lang="en-US" altLang="ja-JP" sz="1400" dirty="0" smtClean="0">
                <a:solidFill>
                  <a:srgbClr val="404040"/>
                </a:solidFill>
                <a:latin typeface="+mn-ea"/>
              </a:rPr>
              <a:t>/SLO</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4</a:t>
            </a:r>
            <a:r>
              <a:rPr lang="ja-JP" altLang="en-US" sz="1400" dirty="0">
                <a:solidFill>
                  <a:srgbClr val="404040"/>
                </a:solidFill>
                <a:latin typeface="+mn-ea"/>
              </a:rPr>
              <a:t>　</a:t>
            </a:r>
            <a:r>
              <a:rPr lang="ja-JP" altLang="en-US" sz="1400" dirty="0" smtClean="0">
                <a:solidFill>
                  <a:srgbClr val="404040"/>
                </a:solidFill>
                <a:latin typeface="+mn-ea"/>
              </a:rPr>
              <a:t>教育・導入</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5</a:t>
            </a:r>
            <a:r>
              <a:rPr lang="ja-JP" altLang="en-US" sz="1400" dirty="0">
                <a:solidFill>
                  <a:srgbClr val="404040"/>
                </a:solidFill>
                <a:latin typeface="+mn-ea"/>
              </a:rPr>
              <a:t>　</a:t>
            </a:r>
            <a:r>
              <a:rPr lang="ja-JP" altLang="en-US" sz="1400" dirty="0" smtClean="0">
                <a:solidFill>
                  <a:srgbClr val="404040"/>
                </a:solidFill>
                <a:latin typeface="+mn-ea"/>
              </a:rPr>
              <a:t>移行</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6</a:t>
            </a:r>
            <a:r>
              <a:rPr lang="ja-JP" altLang="en-US" sz="1400" dirty="0">
                <a:solidFill>
                  <a:srgbClr val="404040"/>
                </a:solidFill>
                <a:latin typeface="+mn-ea"/>
              </a:rPr>
              <a:t>　</a:t>
            </a:r>
            <a:r>
              <a:rPr lang="en-US" altLang="ja-JP" sz="1400" dirty="0">
                <a:solidFill>
                  <a:srgbClr val="404040"/>
                </a:solidFill>
                <a:latin typeface="+mn-ea"/>
              </a:rPr>
              <a:t>CAFIS DDS</a:t>
            </a:r>
            <a:r>
              <a:rPr lang="ja-JP" altLang="en-US" sz="1400" dirty="0">
                <a:solidFill>
                  <a:srgbClr val="404040"/>
                </a:solidFill>
                <a:latin typeface="+mn-ea"/>
              </a:rPr>
              <a:t>（帳票配信サービス</a:t>
            </a:r>
            <a:r>
              <a:rPr lang="ja-JP" altLang="en-US" sz="1400" dirty="0" smtClean="0">
                <a:solidFill>
                  <a:srgbClr val="404040"/>
                </a:solidFill>
                <a:latin typeface="+mn-ea"/>
              </a:rPr>
              <a:t>）</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7</a:t>
            </a:r>
            <a:r>
              <a:rPr lang="ja-JP" altLang="en-US" sz="1400" dirty="0">
                <a:solidFill>
                  <a:srgbClr val="404040"/>
                </a:solidFill>
                <a:latin typeface="+mn-ea"/>
              </a:rPr>
              <a:t>　デジタルバックオフィス　フルサービスの</a:t>
            </a:r>
            <a:r>
              <a:rPr lang="ja-JP" altLang="en-US" sz="1400" dirty="0" smtClean="0">
                <a:solidFill>
                  <a:srgbClr val="404040"/>
                </a:solidFill>
                <a:latin typeface="+mn-ea"/>
              </a:rPr>
              <a:t>ご提案</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8</a:t>
            </a:r>
            <a:r>
              <a:rPr lang="ja-JP" altLang="en-US" sz="1400" dirty="0">
                <a:solidFill>
                  <a:srgbClr val="404040"/>
                </a:solidFill>
                <a:latin typeface="+mn-ea"/>
              </a:rPr>
              <a:t>　デジタルバックオフィス　ご提供の</a:t>
            </a:r>
            <a:r>
              <a:rPr lang="ja-JP" altLang="en-US" sz="1400" dirty="0" smtClean="0">
                <a:solidFill>
                  <a:srgbClr val="404040"/>
                </a:solidFill>
                <a:latin typeface="+mn-ea"/>
              </a:rPr>
              <a:t>考え方</a:t>
            </a:r>
            <a:endParaRPr lang="en-US" altLang="ja-JP" sz="1400" dirty="0" smtClean="0">
              <a:solidFill>
                <a:srgbClr val="404040"/>
              </a:solidFill>
              <a:latin typeface="+mn-ea"/>
            </a:endParaRPr>
          </a:p>
          <a:p>
            <a:pPr marL="0" lvl="1" eaLnBrk="1" hangingPunct="1">
              <a:lnSpc>
                <a:spcPts val="1400"/>
              </a:lnSpc>
              <a:spcBef>
                <a:spcPts val="400"/>
              </a:spcBef>
            </a:pPr>
            <a:endParaRPr lang="en-US" altLang="ja-JP" sz="1400" dirty="0">
              <a:solidFill>
                <a:srgbClr val="404040"/>
              </a:solidFill>
              <a:latin typeface="+mn-ea"/>
              <a:ea typeface="+mn-ea"/>
            </a:endParaRPr>
          </a:p>
          <a:p>
            <a:pPr marL="0" lvl="1" eaLnBrk="1" hangingPunct="1">
              <a:lnSpc>
                <a:spcPts val="1400"/>
              </a:lnSpc>
              <a:spcBef>
                <a:spcPts val="400"/>
              </a:spcBef>
            </a:pPr>
            <a:r>
              <a:rPr lang="ja-JP" altLang="en-US" sz="1400" b="1" u="sng" dirty="0" smtClean="0">
                <a:solidFill>
                  <a:srgbClr val="404040"/>
                </a:solidFill>
                <a:latin typeface="+mn-ea"/>
              </a:rPr>
              <a:t>５章</a:t>
            </a:r>
            <a:r>
              <a:rPr lang="ja-JP" altLang="en-US" sz="1400" b="1" u="sng" dirty="0">
                <a:solidFill>
                  <a:srgbClr val="404040"/>
                </a:solidFill>
                <a:latin typeface="+mn-ea"/>
              </a:rPr>
              <a:t>　各要件に対するご回答</a:t>
            </a:r>
            <a:r>
              <a:rPr lang="ja-JP" altLang="en-US" sz="1400" b="1" u="sng" dirty="0" smtClean="0">
                <a:solidFill>
                  <a:srgbClr val="404040"/>
                </a:solidFill>
                <a:latin typeface="+mn-ea"/>
              </a:rPr>
              <a:t>（会員管理</a:t>
            </a:r>
            <a:r>
              <a:rPr lang="ja-JP" altLang="en-US" sz="1400" b="1" u="sng" dirty="0">
                <a:solidFill>
                  <a:srgbClr val="404040"/>
                </a:solidFill>
                <a:latin typeface="+mn-ea"/>
              </a:rPr>
              <a:t>）</a:t>
            </a: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サービス概要</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2</a:t>
            </a:r>
            <a:r>
              <a:rPr lang="ja-JP" altLang="en-US" sz="1400" dirty="0">
                <a:solidFill>
                  <a:srgbClr val="404040"/>
                </a:solidFill>
                <a:latin typeface="+mn-ea"/>
              </a:rPr>
              <a:t>　</a:t>
            </a:r>
            <a:r>
              <a:rPr lang="ja-JP" altLang="en-US" sz="1400" dirty="0"/>
              <a:t>事業推進本部様の目指す</a:t>
            </a:r>
            <a:r>
              <a:rPr lang="ja-JP" altLang="en-US" sz="1400" dirty="0" smtClean="0"/>
              <a:t>姿</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3</a:t>
            </a:r>
            <a:r>
              <a:rPr lang="ja-JP" altLang="en-US" sz="1400" dirty="0">
                <a:solidFill>
                  <a:srgbClr val="404040"/>
                </a:solidFill>
                <a:latin typeface="+mn-ea"/>
              </a:rPr>
              <a:t>　</a:t>
            </a:r>
            <a:r>
              <a:rPr lang="ja-JP" altLang="en-US" sz="1400" dirty="0" smtClean="0">
                <a:solidFill>
                  <a:srgbClr val="404040"/>
                </a:solidFill>
                <a:latin typeface="+mn-ea"/>
              </a:rPr>
              <a:t>実現のポイント</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4</a:t>
            </a:r>
            <a:r>
              <a:rPr lang="ja-JP" altLang="en-US" sz="1400" dirty="0">
                <a:solidFill>
                  <a:srgbClr val="404040"/>
                </a:solidFill>
                <a:latin typeface="+mn-ea"/>
              </a:rPr>
              <a:t>　</a:t>
            </a:r>
            <a:r>
              <a:rPr lang="en-US" altLang="ja-JP" sz="1400" dirty="0">
                <a:solidFill>
                  <a:srgbClr val="404040"/>
                </a:solidFill>
                <a:latin typeface="+mn-ea"/>
              </a:rPr>
              <a:t>CAFIS Explorer </a:t>
            </a:r>
            <a:r>
              <a:rPr lang="ja-JP" altLang="en-US" sz="1400" dirty="0">
                <a:solidFill>
                  <a:srgbClr val="404040"/>
                </a:solidFill>
                <a:latin typeface="+mn-ea"/>
              </a:rPr>
              <a:t>導入</a:t>
            </a:r>
            <a:r>
              <a:rPr lang="ja-JP" altLang="en-US" sz="1400" dirty="0" smtClean="0">
                <a:solidFill>
                  <a:srgbClr val="404040"/>
                </a:solidFill>
                <a:latin typeface="+mn-ea"/>
              </a:rPr>
              <a:t>実績</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5</a:t>
            </a:r>
            <a:r>
              <a:rPr lang="ja-JP" altLang="en-US" sz="1400" dirty="0">
                <a:solidFill>
                  <a:srgbClr val="404040"/>
                </a:solidFill>
                <a:latin typeface="+mn-ea"/>
              </a:rPr>
              <a:t>　</a:t>
            </a:r>
            <a:r>
              <a:rPr lang="en-US" altLang="ja-JP" sz="1400" dirty="0">
                <a:solidFill>
                  <a:srgbClr val="404040"/>
                </a:solidFill>
                <a:latin typeface="+mn-ea"/>
              </a:rPr>
              <a:t>CAFIS Explorer </a:t>
            </a:r>
            <a:r>
              <a:rPr lang="ja-JP" altLang="en-US" sz="1400" dirty="0">
                <a:solidFill>
                  <a:srgbClr val="404040"/>
                </a:solidFill>
                <a:latin typeface="+mn-ea"/>
              </a:rPr>
              <a:t>システム</a:t>
            </a:r>
            <a:r>
              <a:rPr lang="ja-JP" altLang="en-US" sz="1400" dirty="0" smtClean="0">
                <a:solidFill>
                  <a:srgbClr val="404040"/>
                </a:solidFill>
                <a:latin typeface="+mn-ea"/>
              </a:rPr>
              <a:t>構成</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6</a:t>
            </a:r>
            <a:r>
              <a:rPr lang="ja-JP" altLang="en-US" sz="1400" dirty="0">
                <a:solidFill>
                  <a:srgbClr val="404040"/>
                </a:solidFill>
                <a:latin typeface="+mn-ea"/>
              </a:rPr>
              <a:t>　機能要件への対応方針</a:t>
            </a:r>
            <a:r>
              <a:rPr lang="ja-JP" altLang="en-US" sz="1400" dirty="0" smtClean="0">
                <a:solidFill>
                  <a:srgbClr val="404040"/>
                </a:solidFill>
                <a:latin typeface="+mn-ea"/>
              </a:rPr>
              <a:t>サマリ</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7</a:t>
            </a:r>
            <a:r>
              <a:rPr lang="ja-JP" altLang="en-US" sz="1400" dirty="0">
                <a:solidFill>
                  <a:srgbClr val="404040"/>
                </a:solidFill>
                <a:latin typeface="+mn-ea"/>
              </a:rPr>
              <a:t>　カスタマイズ</a:t>
            </a:r>
            <a:r>
              <a:rPr lang="ja-JP" altLang="en-US" sz="1400" dirty="0" smtClean="0">
                <a:solidFill>
                  <a:srgbClr val="404040"/>
                </a:solidFill>
                <a:latin typeface="+mn-ea"/>
              </a:rPr>
              <a:t>概要</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8</a:t>
            </a:r>
            <a:r>
              <a:rPr lang="ja-JP" altLang="en-US" sz="1400" dirty="0">
                <a:solidFill>
                  <a:srgbClr val="404040"/>
                </a:solidFill>
                <a:latin typeface="+mn-ea"/>
              </a:rPr>
              <a:t>　</a:t>
            </a:r>
            <a:r>
              <a:rPr lang="en-US" altLang="ja-JP" sz="1400" dirty="0">
                <a:solidFill>
                  <a:srgbClr val="404040"/>
                </a:solidFill>
                <a:latin typeface="+mn-ea"/>
              </a:rPr>
              <a:t>CAFIS Explorer </a:t>
            </a:r>
            <a:r>
              <a:rPr lang="ja-JP" altLang="en-US" sz="1400" dirty="0">
                <a:solidFill>
                  <a:srgbClr val="404040"/>
                </a:solidFill>
                <a:latin typeface="+mn-ea"/>
              </a:rPr>
              <a:t>サービスレベル</a:t>
            </a:r>
            <a:r>
              <a:rPr lang="ja-JP" altLang="en-US" sz="1400" dirty="0" smtClean="0">
                <a:solidFill>
                  <a:srgbClr val="404040"/>
                </a:solidFill>
                <a:latin typeface="+mn-ea"/>
              </a:rPr>
              <a:t>目標</a:t>
            </a:r>
            <a:endParaRPr lang="en-US" altLang="ja-JP" sz="1400" dirty="0" smtClean="0">
              <a:solidFill>
                <a:srgbClr val="404040"/>
              </a:solidFill>
              <a:latin typeface="+mn-ea"/>
            </a:endParaRPr>
          </a:p>
          <a:p>
            <a:pPr marL="0" lvl="1" eaLnBrk="1" hangingPunct="1">
              <a:lnSpc>
                <a:spcPts val="1400"/>
              </a:lnSpc>
              <a:spcBef>
                <a:spcPts val="400"/>
              </a:spcBef>
            </a:pPr>
            <a:r>
              <a:rPr lang="en-US" altLang="ja-JP" sz="1400" dirty="0" smtClean="0">
                <a:solidFill>
                  <a:srgbClr val="404040"/>
                </a:solidFill>
                <a:latin typeface="+mn-ea"/>
              </a:rPr>
              <a:t>9</a:t>
            </a:r>
            <a:r>
              <a:rPr lang="ja-JP" altLang="en-US" sz="1400" dirty="0" smtClean="0">
                <a:solidFill>
                  <a:srgbClr val="404040"/>
                </a:solidFill>
                <a:latin typeface="+mn-ea"/>
              </a:rPr>
              <a:t>　提供機能一覧</a:t>
            </a:r>
            <a:endParaRPr lang="en-US" altLang="ja-JP" sz="1400" dirty="0" smtClean="0">
              <a:solidFill>
                <a:srgbClr val="404040"/>
              </a:solidFill>
              <a:latin typeface="+mn-ea"/>
            </a:endParaRPr>
          </a:p>
          <a:p>
            <a:pPr marL="0" lvl="1" eaLnBrk="1" hangingPunct="1">
              <a:lnSpc>
                <a:spcPts val="1400"/>
              </a:lnSpc>
              <a:spcBef>
                <a:spcPts val="400"/>
              </a:spcBef>
            </a:pPr>
            <a:endParaRPr lang="en-US" altLang="ja-JP" sz="1400" dirty="0">
              <a:solidFill>
                <a:srgbClr val="404040"/>
              </a:solidFill>
              <a:latin typeface="+mn-ea"/>
            </a:endParaRPr>
          </a:p>
          <a:p>
            <a:pPr marL="0" lvl="1" eaLnBrk="1" hangingPunct="1">
              <a:lnSpc>
                <a:spcPts val="1400"/>
              </a:lnSpc>
              <a:spcBef>
                <a:spcPts val="400"/>
              </a:spcBef>
            </a:pPr>
            <a:endParaRPr lang="en-US" altLang="ja-JP" sz="1400" dirty="0" smtClean="0">
              <a:solidFill>
                <a:srgbClr val="404040"/>
              </a:solidFill>
              <a:latin typeface="+mn-ea"/>
              <a:ea typeface="+mn-ea"/>
            </a:endParaRPr>
          </a:p>
        </p:txBody>
      </p:sp>
    </p:spTree>
    <p:extLst>
      <p:ext uri="{BB962C8B-B14F-4D97-AF65-F5344CB8AC3E}">
        <p14:creationId xmlns:p14="http://schemas.microsoft.com/office/powerpoint/2010/main" val="3667270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1589802512"/>
              </p:ext>
            </p:extLst>
          </p:nvPr>
        </p:nvGraphicFramePr>
        <p:xfrm>
          <a:off x="234678" y="972003"/>
          <a:ext cx="9436645" cy="5408400"/>
        </p:xfrm>
        <a:graphic>
          <a:graphicData uri="http://schemas.openxmlformats.org/drawingml/2006/table">
            <a:tbl>
              <a:tblPr>
                <a:tableStyleId>{21E4AEA4-8DFA-4A89-87EB-49C32662AFE0}</a:tableStyleId>
              </a:tblPr>
              <a:tblGrid>
                <a:gridCol w="703888">
                  <a:extLst>
                    <a:ext uri="{9D8B030D-6E8A-4147-A177-3AD203B41FA5}">
                      <a16:colId xmlns:a16="http://schemas.microsoft.com/office/drawing/2014/main" val="20000"/>
                    </a:ext>
                  </a:extLst>
                </a:gridCol>
                <a:gridCol w="1055833">
                  <a:extLst>
                    <a:ext uri="{9D8B030D-6E8A-4147-A177-3AD203B41FA5}">
                      <a16:colId xmlns:a16="http://schemas.microsoft.com/office/drawing/2014/main" val="20001"/>
                    </a:ext>
                  </a:extLst>
                </a:gridCol>
                <a:gridCol w="1266999">
                  <a:extLst>
                    <a:ext uri="{9D8B030D-6E8A-4147-A177-3AD203B41FA5}">
                      <a16:colId xmlns:a16="http://schemas.microsoft.com/office/drawing/2014/main" val="20002"/>
                    </a:ext>
                  </a:extLst>
                </a:gridCol>
                <a:gridCol w="1689332">
                  <a:extLst>
                    <a:ext uri="{9D8B030D-6E8A-4147-A177-3AD203B41FA5}">
                      <a16:colId xmlns:a16="http://schemas.microsoft.com/office/drawing/2014/main" val="20003"/>
                    </a:ext>
                  </a:extLst>
                </a:gridCol>
                <a:gridCol w="211167">
                  <a:extLst>
                    <a:ext uri="{9D8B030D-6E8A-4147-A177-3AD203B41FA5}">
                      <a16:colId xmlns:a16="http://schemas.microsoft.com/office/drawing/2014/main" val="20004"/>
                    </a:ext>
                  </a:extLst>
                </a:gridCol>
                <a:gridCol w="211167">
                  <a:extLst>
                    <a:ext uri="{9D8B030D-6E8A-4147-A177-3AD203B41FA5}">
                      <a16:colId xmlns:a16="http://schemas.microsoft.com/office/drawing/2014/main" val="1679688337"/>
                    </a:ext>
                  </a:extLst>
                </a:gridCol>
                <a:gridCol w="211167">
                  <a:extLst>
                    <a:ext uri="{9D8B030D-6E8A-4147-A177-3AD203B41FA5}">
                      <a16:colId xmlns:a16="http://schemas.microsoft.com/office/drawing/2014/main" val="20005"/>
                    </a:ext>
                  </a:extLst>
                </a:gridCol>
                <a:gridCol w="4087092">
                  <a:extLst>
                    <a:ext uri="{9D8B030D-6E8A-4147-A177-3AD203B41FA5}">
                      <a16:colId xmlns:a16="http://schemas.microsoft.com/office/drawing/2014/main" val="20006"/>
                    </a:ext>
                  </a:extLst>
                </a:gridCol>
              </a:tblGrid>
              <a:tr h="220479">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3">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endParaRPr kumimoji="1" lang="ja-JP" altLang="en-US"/>
                    </a:p>
                  </a:txBody>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88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1" lang="ja-JP" altLang="en-US" sz="700" b="1" u="none" strike="noStrike" kern="1200" dirty="0" smtClean="0">
                          <a:solidFill>
                            <a:schemeClr val="bg1"/>
                          </a:solidFill>
                          <a:latin typeface="+mn-ea"/>
                          <a:ea typeface="+mn-ea"/>
                          <a:cs typeface="Meiryo UI" panose="020B0604030504040204" pitchFamily="50" charset="-128"/>
                        </a:rPr>
                        <a:t>駅ビル会社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1512000">
                <a:tc rowSpan="3">
                  <a:txBody>
                    <a:bodyPr/>
                    <a:lstStyle/>
                    <a:p>
                      <a:pPr algn="l" rtl="0" fontAlgn="t"/>
                      <a:r>
                        <a:rPr lang="ja-JP" altLang="en-US" sz="1000" dirty="0" smtClean="0">
                          <a:solidFill>
                            <a:schemeClr val="tx1"/>
                          </a:solidFill>
                          <a:latin typeface="+mn-ea"/>
                          <a:ea typeface="+mn-ea"/>
                          <a:cs typeface="Meiryo UI" pitchFamily="50" charset="-128"/>
                        </a:rPr>
                        <a:t>グループ</a:t>
                      </a:r>
                      <a:endParaRPr lang="en-US" altLang="ja-JP" sz="1000" dirty="0" smtClean="0">
                        <a:solidFill>
                          <a:schemeClr val="tx1"/>
                        </a:solidFill>
                        <a:latin typeface="+mn-ea"/>
                        <a:ea typeface="+mn-ea"/>
                        <a:cs typeface="Meiryo UI" pitchFamily="50" charset="-128"/>
                      </a:endParaRPr>
                    </a:p>
                    <a:p>
                      <a:pPr algn="l" rtl="0" fontAlgn="t"/>
                      <a:r>
                        <a:rPr lang="ja-JP" altLang="en-US" sz="1000" dirty="0" smtClean="0">
                          <a:solidFill>
                            <a:schemeClr val="tx1"/>
                          </a:solidFill>
                          <a:latin typeface="+mn-ea"/>
                          <a:ea typeface="+mn-ea"/>
                          <a:cs typeface="Meiryo UI" pitchFamily="50" charset="-128"/>
                        </a:rPr>
                        <a:t>展開</a:t>
                      </a:r>
                      <a:endParaRPr lang="en-US" altLang="ja-JP" sz="10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3">
                  <a:txBody>
                    <a:bodyPr/>
                    <a:lstStyle/>
                    <a:p>
                      <a:pPr algn="l" rtl="0" fontAlgn="ctr"/>
                      <a:r>
                        <a:rPr lang="ja-JP" altLang="en-US" sz="1000" b="0" i="0" u="none" strike="noStrike" dirty="0">
                          <a:solidFill>
                            <a:schemeClr val="tx1"/>
                          </a:solidFill>
                          <a:effectLst/>
                          <a:latin typeface="+mn-ea"/>
                          <a:ea typeface="+mn-ea"/>
                        </a:rPr>
                        <a:t>移行・切替実施</a:t>
                      </a:r>
                    </a:p>
                  </a:txBody>
                  <a:tcPr marL="36000" marR="36000" marT="36000" marB="36000">
                    <a:lnB w="12700" cap="flat" cmpd="sng" algn="ctr">
                      <a:solidFill>
                        <a:schemeClr val="bg1"/>
                      </a:solidFill>
                      <a:prstDash val="solid"/>
                      <a:round/>
                      <a:headEnd type="none" w="med" len="med"/>
                      <a:tailEnd type="none" w="med" len="med"/>
                    </a:lnB>
                  </a:tcPr>
                </a:tc>
                <a:tc rowSpan="3">
                  <a:txBody>
                    <a:bodyPr/>
                    <a:lstStyle/>
                    <a:p>
                      <a:pPr algn="l" rtl="0" fontAlgn="ctr"/>
                      <a:r>
                        <a:rPr lang="ja-JP" altLang="en-US" sz="1000" b="0" i="0" u="none" strike="noStrike" dirty="0">
                          <a:solidFill>
                            <a:schemeClr val="tx1"/>
                          </a:solidFill>
                          <a:effectLst/>
                          <a:latin typeface="+mn-ea"/>
                          <a:ea typeface="+mn-ea"/>
                        </a:rPr>
                        <a:t>事前検証</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受領シート検証</a:t>
                      </a: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受領したパラメータシート、マスタ設定シート、移行用</a:t>
                      </a:r>
                      <a:r>
                        <a:rPr lang="en-US" altLang="ja-JP" sz="900" b="0" i="0" u="none" strike="noStrike" dirty="0" smtClean="0">
                          <a:solidFill>
                            <a:schemeClr val="tx1"/>
                          </a:solidFill>
                          <a:effectLst/>
                          <a:latin typeface="+mn-ea"/>
                          <a:ea typeface="+mn-ea"/>
                        </a:rPr>
                        <a:t>CSV</a:t>
                      </a:r>
                      <a:r>
                        <a:rPr lang="ja-JP" altLang="en-US" sz="900" b="0" i="0" u="none" strike="noStrike" dirty="0" smtClean="0">
                          <a:solidFill>
                            <a:schemeClr val="tx1"/>
                          </a:solidFill>
                          <a:effectLst/>
                          <a:latin typeface="+mn-ea"/>
                          <a:ea typeface="+mn-ea"/>
                        </a:rPr>
                        <a:t>データを取り込み可能なデータであるかについて検証する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検証結果について取り纏め、駅ビル会社へフィードバックする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プロジェクトと駅ビル会社とのやり取りを確認する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プロジェクト課題事項が発生した場合は、課題解決を図る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kumimoji="1" lang="ja-JP" altLang="en-US" sz="900" b="0" i="0" u="none" strike="noStrike" kern="1200" dirty="0" smtClean="0">
                          <a:solidFill>
                            <a:schemeClr val="tx1"/>
                          </a:solidFill>
                          <a:effectLst/>
                          <a:latin typeface="+mn-ea"/>
                          <a:ea typeface="+mn-ea"/>
                          <a:cs typeface="+mn-cs"/>
                        </a:rPr>
                        <a:t>検証結果に問題があった場合、</a:t>
                      </a:r>
                      <a:r>
                        <a:rPr lang="ja-JP" altLang="en-US" sz="900" b="0" i="0" u="none" strike="noStrike" dirty="0" smtClean="0">
                          <a:solidFill>
                            <a:schemeClr val="tx1"/>
                          </a:solidFill>
                          <a:effectLst/>
                          <a:latin typeface="+mn-ea"/>
                          <a:ea typeface="+mn-ea"/>
                        </a:rPr>
                        <a:t>パラメータシート、マスタ設定シート、移行用</a:t>
                      </a:r>
                      <a:r>
                        <a:rPr lang="en-US" altLang="ja-JP" sz="900" b="0" i="0" u="none" strike="noStrike" dirty="0" smtClean="0">
                          <a:solidFill>
                            <a:schemeClr val="tx1"/>
                          </a:solidFill>
                          <a:effectLst/>
                          <a:latin typeface="+mn-ea"/>
                          <a:ea typeface="+mn-ea"/>
                        </a:rPr>
                        <a:t>CSV</a:t>
                      </a:r>
                      <a:r>
                        <a:rPr lang="ja-JP" altLang="en-US" sz="900" b="0" i="0" u="none" strike="noStrike" dirty="0" smtClean="0">
                          <a:solidFill>
                            <a:schemeClr val="tx1"/>
                          </a:solidFill>
                          <a:effectLst/>
                          <a:latin typeface="+mn-ea"/>
                          <a:ea typeface="+mn-ea"/>
                        </a:rPr>
                        <a:t>データの設定内容の修正を行い、再度弊社へ送付する。</a:t>
                      </a:r>
                      <a:endParaRPr lang="en-US" altLang="ja-JP" sz="9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4609632"/>
                  </a:ext>
                </a:extLst>
              </a:tr>
              <a:tr h="201600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移行リハーサル</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事前整理した移行手順にもとづき移行リハーサルを実施する</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問題</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課題等の洗出しを行い、移行手順をブラッシュアップする</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取込エラーが発生した場合、原因切り分けを行い、対応する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移行方針書で整理した確認方法にもとづき、移行リハーサル結果を報告する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移行データの修正にあたり不明点等について</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対応を行う</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内容に応じて修正データの再取込</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検証を行う</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プロジェクトと駅ビル会社とのやり取りを確認する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プロジェクト課題事項が発生した場合は、課題解決を図る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移行リハーサル結果を確認する</a:t>
                      </a:r>
                      <a:endParaRPr lang="en-US" altLang="zh-TW" sz="900" b="0" i="0" u="none" strike="noStrike" dirty="0" smtClean="0">
                        <a:solidFill>
                          <a:schemeClr val="tx1"/>
                        </a:solidFill>
                        <a:effectLst/>
                        <a:latin typeface="+mn-ea"/>
                        <a:ea typeface="+mn-ea"/>
                      </a:endParaRP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取込エラー発生時、内容に応じて移行データを修正する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移行リハーサル結果の確認を行い、修正点等あれば移行データを修正する</a:t>
                      </a:r>
                      <a:endParaRPr lang="en-US" altLang="zh-TW" sz="9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69159713"/>
                  </a:ext>
                </a:extLst>
              </a:tr>
              <a:tr h="1368000">
                <a:tc vMerge="1">
                  <a:txBody>
                    <a:bodyPr/>
                    <a:lstStyle/>
                    <a:p>
                      <a:pPr algn="l" rtl="0" fontAlgn="t"/>
                      <a:endParaRPr lang="en-US" altLang="ja-JP" sz="10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smtClean="0">
                          <a:solidFill>
                            <a:schemeClr val="tx1"/>
                          </a:solidFill>
                          <a:effectLst/>
                          <a:latin typeface="+mn-ea"/>
                          <a:ea typeface="+mn-ea"/>
                        </a:rPr>
                        <a:t>フィールドテスト</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フィールドテスト用環境を構築する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等の対応を行う</a:t>
                      </a: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フィールドテスト結果を確認する</a:t>
                      </a: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フィールドテストを計画する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フィールドテストを実施する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フィールドテスト結果を確認し、必要な対応を実施する</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5541388"/>
                  </a:ext>
                </a:extLst>
              </a:tr>
            </a:tbl>
          </a:graphicData>
        </a:graphic>
      </p:graphicFrame>
      <p:sp>
        <p:nvSpPr>
          <p:cNvPr id="2" name="タイトル 1"/>
          <p:cNvSpPr>
            <a:spLocks noGrp="1"/>
          </p:cNvSpPr>
          <p:nvPr>
            <p:ph type="title"/>
          </p:nvPr>
        </p:nvSpPr>
        <p:spPr/>
        <p:txBody>
          <a:bodyPr/>
          <a:lstStyle/>
          <a:p>
            <a:r>
              <a:rPr lang="en-US" altLang="ja-JP" dirty="0" smtClean="0">
                <a:latin typeface="+mn-ea"/>
                <a:ea typeface="+mn-ea"/>
              </a:rPr>
              <a:t>3.3. </a:t>
            </a:r>
            <a:r>
              <a:rPr lang="ja-JP" altLang="en-US" dirty="0" smtClean="0">
                <a:latin typeface="+mn-ea"/>
                <a:ea typeface="+mn-ea"/>
              </a:rPr>
              <a:t>グループ</a:t>
            </a:r>
            <a:r>
              <a:rPr lang="ja-JP" altLang="en-US" dirty="0">
                <a:latin typeface="+mn-ea"/>
                <a:ea typeface="+mn-ea"/>
              </a:rPr>
              <a:t>展開フェーズ</a:t>
            </a:r>
            <a:r>
              <a:rPr lang="ja-JP" altLang="en-US" dirty="0" smtClean="0">
                <a:latin typeface="+mn-ea"/>
                <a:ea typeface="+mn-ea"/>
              </a:rPr>
              <a:t>：タスクと役割分担（</a:t>
            </a:r>
            <a:r>
              <a:rPr lang="en-US" altLang="ja-JP" dirty="0" smtClean="0">
                <a:latin typeface="+mn-ea"/>
                <a:ea typeface="+mn-ea"/>
              </a:rPr>
              <a:t>3/4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29921032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024761" y="747709"/>
            <a:ext cx="4881239" cy="228900"/>
          </a:xfrm>
          <a:prstGeom prst="rect">
            <a:avLst/>
          </a:prstGeom>
          <a:noFill/>
        </p:spPr>
        <p:txBody>
          <a:bodyPr wrap="square" lIns="72000" tIns="36000" rIns="72000" bIns="36000">
            <a:spAutoFit/>
          </a:bodyPr>
          <a:lstStyle/>
          <a:p>
            <a:pPr algn="r">
              <a:defRPr/>
            </a:pPr>
            <a:r>
              <a:rPr lang="ja-JP" altLang="en-US" sz="1015" dirty="0">
                <a:solidFill>
                  <a:schemeClr val="tx1"/>
                </a:solidFill>
                <a:latin typeface="+mn-ea"/>
                <a:cs typeface="Meiryo UI" panose="020B0604030504040204" pitchFamily="50" charset="-128"/>
              </a:rPr>
              <a:t>◎：作業</a:t>
            </a:r>
            <a:r>
              <a:rPr lang="ja-JP" altLang="en-US" sz="1015" dirty="0" smtClean="0">
                <a:solidFill>
                  <a:schemeClr val="tx1"/>
                </a:solidFill>
                <a:latin typeface="+mn-ea"/>
                <a:cs typeface="Meiryo UI" panose="020B0604030504040204" pitchFamily="50" charset="-128"/>
              </a:rPr>
              <a:t>主体</a:t>
            </a:r>
            <a:r>
              <a:rPr lang="ja-JP" altLang="en-US" sz="1015" dirty="0">
                <a:latin typeface="+mn-ea"/>
                <a:cs typeface="Meiryo UI" panose="020B0604030504040204" pitchFamily="50" charset="-128"/>
              </a:rPr>
              <a:t>　</a:t>
            </a:r>
            <a:r>
              <a:rPr lang="ja-JP" altLang="en-US" sz="1015" dirty="0" smtClean="0">
                <a:latin typeface="+mn-ea"/>
                <a:cs typeface="Meiryo UI" panose="020B0604030504040204" pitchFamily="50" charset="-128"/>
              </a:rPr>
              <a:t>■：確認</a:t>
            </a:r>
            <a:r>
              <a:rPr lang="en-US" altLang="ja-JP" sz="1015" dirty="0" smtClean="0">
                <a:latin typeface="+mn-ea"/>
                <a:cs typeface="Meiryo UI" panose="020B0604030504040204" pitchFamily="50" charset="-128"/>
              </a:rPr>
              <a:t>/</a:t>
            </a:r>
            <a:r>
              <a:rPr lang="ja-JP" altLang="en-US" sz="1015" dirty="0" smtClean="0">
                <a:latin typeface="+mn-ea"/>
                <a:cs typeface="Meiryo UI" panose="020B0604030504040204" pitchFamily="50" charset="-128"/>
              </a:rPr>
              <a:t>承認　</a:t>
            </a:r>
            <a:r>
              <a:rPr lang="ja-JP" altLang="en-US"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a:t>
            </a:r>
            <a:r>
              <a:rPr lang="ja-JP" altLang="en-US" sz="1015" dirty="0" smtClean="0">
                <a:solidFill>
                  <a:schemeClr val="tx1"/>
                </a:solidFill>
                <a:latin typeface="+mn-ea"/>
                <a:cs typeface="Meiryo UI" panose="020B0604030504040204" pitchFamily="50" charset="-128"/>
              </a:rPr>
              <a:t>作業実施　△</a:t>
            </a:r>
            <a:r>
              <a:rPr lang="ja-JP" altLang="en-US" sz="1015" dirty="0">
                <a:solidFill>
                  <a:schemeClr val="tx1"/>
                </a:solidFill>
                <a:latin typeface="+mn-ea"/>
                <a:cs typeface="Meiryo UI" panose="020B0604030504040204" pitchFamily="50" charset="-128"/>
              </a:rPr>
              <a:t>：作業支援　</a:t>
            </a:r>
            <a:r>
              <a:rPr lang="en-US" altLang="ja-JP" sz="1015" dirty="0" smtClean="0">
                <a:solidFill>
                  <a:schemeClr val="tx1"/>
                </a:solidFill>
                <a:latin typeface="+mn-ea"/>
                <a:cs typeface="Meiryo UI" panose="020B0604030504040204" pitchFamily="50" charset="-128"/>
              </a:rPr>
              <a:t>-</a:t>
            </a:r>
            <a:r>
              <a:rPr lang="ja-JP" altLang="en-US" sz="1015" dirty="0">
                <a:solidFill>
                  <a:schemeClr val="tx1"/>
                </a:solidFill>
                <a:latin typeface="+mn-ea"/>
                <a:cs typeface="Meiryo UI" panose="020B0604030504040204" pitchFamily="50" charset="-128"/>
              </a:rPr>
              <a:t>：作業対象外</a:t>
            </a:r>
            <a:endParaRPr lang="en-US" altLang="ja-JP" sz="1015" dirty="0">
              <a:solidFill>
                <a:schemeClr val="tx1"/>
              </a:solidFill>
              <a:latin typeface="+mn-ea"/>
              <a:cs typeface="Meiryo UI"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1046945963"/>
              </p:ext>
            </p:extLst>
          </p:nvPr>
        </p:nvGraphicFramePr>
        <p:xfrm>
          <a:off x="234678" y="972002"/>
          <a:ext cx="9436645" cy="5463840"/>
        </p:xfrm>
        <a:graphic>
          <a:graphicData uri="http://schemas.openxmlformats.org/drawingml/2006/table">
            <a:tbl>
              <a:tblPr>
                <a:tableStyleId>{21E4AEA4-8DFA-4A89-87EB-49C32662AFE0}</a:tableStyleId>
              </a:tblPr>
              <a:tblGrid>
                <a:gridCol w="703888">
                  <a:extLst>
                    <a:ext uri="{9D8B030D-6E8A-4147-A177-3AD203B41FA5}">
                      <a16:colId xmlns:a16="http://schemas.microsoft.com/office/drawing/2014/main" val="20000"/>
                    </a:ext>
                  </a:extLst>
                </a:gridCol>
                <a:gridCol w="1055833">
                  <a:extLst>
                    <a:ext uri="{9D8B030D-6E8A-4147-A177-3AD203B41FA5}">
                      <a16:colId xmlns:a16="http://schemas.microsoft.com/office/drawing/2014/main" val="20001"/>
                    </a:ext>
                  </a:extLst>
                </a:gridCol>
                <a:gridCol w="1266999">
                  <a:extLst>
                    <a:ext uri="{9D8B030D-6E8A-4147-A177-3AD203B41FA5}">
                      <a16:colId xmlns:a16="http://schemas.microsoft.com/office/drawing/2014/main" val="20002"/>
                    </a:ext>
                  </a:extLst>
                </a:gridCol>
                <a:gridCol w="1689332">
                  <a:extLst>
                    <a:ext uri="{9D8B030D-6E8A-4147-A177-3AD203B41FA5}">
                      <a16:colId xmlns:a16="http://schemas.microsoft.com/office/drawing/2014/main" val="20003"/>
                    </a:ext>
                  </a:extLst>
                </a:gridCol>
                <a:gridCol w="211167">
                  <a:extLst>
                    <a:ext uri="{9D8B030D-6E8A-4147-A177-3AD203B41FA5}">
                      <a16:colId xmlns:a16="http://schemas.microsoft.com/office/drawing/2014/main" val="20004"/>
                    </a:ext>
                  </a:extLst>
                </a:gridCol>
                <a:gridCol w="211167">
                  <a:extLst>
                    <a:ext uri="{9D8B030D-6E8A-4147-A177-3AD203B41FA5}">
                      <a16:colId xmlns:a16="http://schemas.microsoft.com/office/drawing/2014/main" val="1679688337"/>
                    </a:ext>
                  </a:extLst>
                </a:gridCol>
                <a:gridCol w="211167">
                  <a:extLst>
                    <a:ext uri="{9D8B030D-6E8A-4147-A177-3AD203B41FA5}">
                      <a16:colId xmlns:a16="http://schemas.microsoft.com/office/drawing/2014/main" val="20005"/>
                    </a:ext>
                  </a:extLst>
                </a:gridCol>
                <a:gridCol w="4087092">
                  <a:extLst>
                    <a:ext uri="{9D8B030D-6E8A-4147-A177-3AD203B41FA5}">
                      <a16:colId xmlns:a16="http://schemas.microsoft.com/office/drawing/2014/main" val="20006"/>
                    </a:ext>
                  </a:extLst>
                </a:gridCol>
              </a:tblGrid>
              <a:tr h="187747">
                <a:tc rowSpan="2">
                  <a:txBody>
                    <a:bodyPr/>
                    <a:lstStyle/>
                    <a:p>
                      <a:pPr algn="ctr" fontAlgn="ctr"/>
                      <a:r>
                        <a:rPr lang="ja-JP" altLang="en-US" sz="1000" b="1" i="0" u="none" strike="noStrike" dirty="0" smtClean="0">
                          <a:solidFill>
                            <a:schemeClr val="bg1"/>
                          </a:solidFill>
                          <a:latin typeface="+mn-ea"/>
                          <a:ea typeface="+mn-ea"/>
                          <a:cs typeface="Meiryo UI" panose="020B0604030504040204" pitchFamily="50" charset="-128"/>
                        </a:rPr>
                        <a:t>フェーズ</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i="0" u="none" strike="noStrike" dirty="0">
                          <a:solidFill>
                            <a:schemeClr val="bg1"/>
                          </a:solidFill>
                          <a:latin typeface="+mn-ea"/>
                          <a:ea typeface="+mn-ea"/>
                          <a:cs typeface="Meiryo UI" panose="020B0604030504040204" pitchFamily="50" charset="-128"/>
                        </a:rPr>
                        <a:t>プロセス</a:t>
                      </a: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アクティビティ</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タスク</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gridSpan="3">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役割</a:t>
                      </a:r>
                      <a:endParaRPr lang="ja-JP" altLang="en-US" sz="1000" b="1" i="0"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tc hMerge="1">
                  <a:txBody>
                    <a:bodyPr/>
                    <a:lstStyle/>
                    <a:p>
                      <a:endParaRPr kumimoji="1" lang="ja-JP" altLang="en-US"/>
                    </a:p>
                  </a:txBody>
                  <a:tcPr/>
                </a:tc>
                <a:tc h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solidFill>
                      <a:schemeClr val="accent1">
                        <a:lumMod val="75000"/>
                      </a:schemeClr>
                    </a:solidFill>
                  </a:tcPr>
                </a:tc>
                <a:tc rowSpan="2">
                  <a:txBody>
                    <a:bodyPr/>
                    <a:lstStyle/>
                    <a:p>
                      <a:pPr algn="ctr" fontAlgn="ctr"/>
                      <a:r>
                        <a:rPr lang="ja-JP" altLang="en-US" sz="1000" b="1" u="none" strike="noStrike" dirty="0">
                          <a:solidFill>
                            <a:schemeClr val="bg1"/>
                          </a:solidFill>
                          <a:latin typeface="+mn-ea"/>
                          <a:ea typeface="+mn-ea"/>
                          <a:cs typeface="Meiryo UI" panose="020B0604030504040204" pitchFamily="50" charset="-128"/>
                        </a:rPr>
                        <a:t>主要作業</a:t>
                      </a:r>
                      <a:endParaRPr lang="en-US" altLang="ja-JP" sz="1000" b="1" u="none" strike="noStrike" dirty="0">
                        <a:solidFill>
                          <a:schemeClr val="bg1"/>
                        </a:solidFill>
                        <a:latin typeface="+mn-ea"/>
                        <a:ea typeface="+mn-ea"/>
                        <a:cs typeface="Meiryo UI" panose="020B0604030504040204" pitchFamily="50" charset="-128"/>
                      </a:endParaRPr>
                    </a:p>
                  </a:txBody>
                  <a:tcPr marL="36000" marR="36000" marT="36000" marB="36000" anchor="ctr">
                    <a:lnT w="12700" cmpd="sng">
                      <a:noFill/>
                    </a:lnT>
                    <a:solidFill>
                      <a:schemeClr val="tx2"/>
                    </a:solidFill>
                  </a:tcPr>
                </a:tc>
                <a:extLst>
                  <a:ext uri="{0D108BD9-81ED-4DB2-BD59-A6C34878D82A}">
                    <a16:rowId xmlns:a16="http://schemas.microsoft.com/office/drawing/2014/main" val="10000"/>
                  </a:ext>
                </a:extLst>
              </a:tr>
              <a:tr h="288000">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endParaRPr kumimoji="1" lang="ja-JP" altLang="en-US"/>
                    </a:p>
                  </a:txBody>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駅ビル会社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貴社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a:txBody>
                    <a:bodyPr/>
                    <a:lstStyle/>
                    <a:p>
                      <a:pPr marL="0" algn="ctr" defTabSz="914400" rtl="0" eaLnBrk="1" fontAlgn="ctr" latinLnBrk="0" hangingPunct="1"/>
                      <a:r>
                        <a:rPr kumimoji="1" lang="ja-JP" altLang="en-US" sz="700" b="1" u="none" strike="noStrike" kern="1200" dirty="0" smtClean="0">
                          <a:solidFill>
                            <a:schemeClr val="bg1"/>
                          </a:solidFill>
                          <a:latin typeface="+mn-ea"/>
                          <a:ea typeface="+mn-ea"/>
                          <a:cs typeface="Meiryo UI" panose="020B0604030504040204" pitchFamily="50" charset="-128"/>
                        </a:rPr>
                        <a:t>弊社</a:t>
                      </a:r>
                      <a:endParaRPr kumimoji="1" lang="en-US" altLang="ja-JP" sz="700" b="1" u="none" strike="noStrike" kern="1200" dirty="0">
                        <a:solidFill>
                          <a:schemeClr val="bg1"/>
                        </a:solidFill>
                        <a:latin typeface="+mn-ea"/>
                        <a:ea typeface="+mn-ea"/>
                        <a:cs typeface="Meiryo UI" panose="020B0604030504040204" pitchFamily="50" charset="-128"/>
                      </a:endParaRPr>
                    </a:p>
                  </a:txBody>
                  <a:tcPr marL="36000" marR="36000" marT="0" marB="0" vert="eaVert" anchor="ctr">
                    <a:solidFill>
                      <a:schemeClr val="tx2"/>
                    </a:solidFill>
                  </a:tcPr>
                </a:tc>
                <a:tc vMerge="1">
                  <a:txBody>
                    <a:bodyPr/>
                    <a:lstStyle/>
                    <a:p>
                      <a:pPr algn="ctr" fontAlgn="ctr"/>
                      <a:endParaRPr lang="ja-JP" altLang="en-US" sz="1200" b="0" i="0" u="none" strike="noStrike" dirty="0">
                        <a:solidFill>
                          <a:srgbClr val="FFFFFF"/>
                        </a:solidFill>
                        <a:latin typeface="ＭＳ Ｐゴシック" pitchFamily="50" charset="-128"/>
                        <a:ea typeface="ＭＳ Ｐゴシック" pitchFamily="50" charset="-128"/>
                      </a:endParaRPr>
                    </a:p>
                  </a:txBody>
                  <a:tcPr marL="5635" marR="5635" marT="5635" marB="0" anchor="ctr"/>
                </a:tc>
                <a:extLst>
                  <a:ext uri="{0D108BD9-81ED-4DB2-BD59-A6C34878D82A}">
                    <a16:rowId xmlns:a16="http://schemas.microsoft.com/office/drawing/2014/main" val="10001"/>
                  </a:ext>
                </a:extLst>
              </a:tr>
              <a:tr h="618360">
                <a:tc rowSpan="6">
                  <a:txBody>
                    <a:bodyPr/>
                    <a:lstStyle/>
                    <a:p>
                      <a:pPr algn="l" rtl="0" fontAlgn="t"/>
                      <a:r>
                        <a:rPr lang="ja-JP" altLang="en-US" sz="1000" dirty="0" smtClean="0">
                          <a:solidFill>
                            <a:schemeClr val="tx1"/>
                          </a:solidFill>
                          <a:latin typeface="+mn-ea"/>
                          <a:ea typeface="+mn-ea"/>
                          <a:cs typeface="Meiryo UI" pitchFamily="50" charset="-128"/>
                        </a:rPr>
                        <a:t>グループ</a:t>
                      </a:r>
                      <a:endParaRPr lang="en-US" altLang="ja-JP" sz="1000" dirty="0" smtClean="0">
                        <a:solidFill>
                          <a:schemeClr val="tx1"/>
                        </a:solidFill>
                        <a:latin typeface="+mn-ea"/>
                        <a:ea typeface="+mn-ea"/>
                        <a:cs typeface="Meiryo UI" pitchFamily="50" charset="-128"/>
                      </a:endParaRPr>
                    </a:p>
                    <a:p>
                      <a:pPr algn="l" rtl="0" fontAlgn="t"/>
                      <a:r>
                        <a:rPr lang="ja-JP" altLang="en-US" sz="1000" dirty="0" smtClean="0">
                          <a:solidFill>
                            <a:schemeClr val="tx1"/>
                          </a:solidFill>
                          <a:latin typeface="+mn-ea"/>
                          <a:ea typeface="+mn-ea"/>
                          <a:cs typeface="Meiryo UI" pitchFamily="50" charset="-128"/>
                        </a:rPr>
                        <a:t>展開</a:t>
                      </a:r>
                      <a:endParaRPr lang="en-US" altLang="ja-JP" sz="1000" b="0" i="0" u="none" strike="noStrike" dirty="0" smtClean="0">
                        <a:solidFill>
                          <a:schemeClr val="tx1"/>
                        </a:solidFill>
                        <a:effectLst/>
                        <a:latin typeface="+mn-ea"/>
                        <a:ea typeface="+mn-ea"/>
                      </a:endParaRPr>
                    </a:p>
                  </a:txBody>
                  <a:tcPr marL="36000" marR="36000" marT="36000" marB="36000"/>
                </a:tc>
                <a:tc rowSpan="6">
                  <a:txBody>
                    <a:bodyPr/>
                    <a:lstStyle/>
                    <a:p>
                      <a:pPr algn="l" rtl="0" fontAlgn="ctr"/>
                      <a:r>
                        <a:rPr lang="ja-JP" altLang="en-US" sz="1000" b="0" i="0" u="none" strike="noStrike" dirty="0">
                          <a:solidFill>
                            <a:schemeClr val="tx1"/>
                          </a:solidFill>
                          <a:effectLst/>
                          <a:latin typeface="+mn-ea"/>
                          <a:ea typeface="+mn-ea"/>
                        </a:rPr>
                        <a:t>移行・切替実施</a:t>
                      </a:r>
                    </a:p>
                  </a:txBody>
                  <a:tcPr marL="36000" marR="36000" marT="36000" marB="36000">
                    <a:lnB w="12700" cap="flat" cmpd="sng" algn="ctr">
                      <a:solidFill>
                        <a:schemeClr val="bg1"/>
                      </a:solidFill>
                      <a:prstDash val="solid"/>
                      <a:round/>
                      <a:headEnd type="none" w="med" len="med"/>
                      <a:tailEnd type="none" w="med" len="med"/>
                    </a:lnB>
                  </a:tcPr>
                </a:tc>
                <a:tc rowSpan="3">
                  <a:txBody>
                    <a:bodyPr/>
                    <a:lstStyle/>
                    <a:p>
                      <a:pPr algn="l" rtl="0" fontAlgn="ctr"/>
                      <a:r>
                        <a:rPr lang="ja-JP" altLang="en-US" sz="1000" b="0" i="0" u="none" strike="noStrike" dirty="0">
                          <a:solidFill>
                            <a:schemeClr val="tx1"/>
                          </a:solidFill>
                          <a:effectLst/>
                          <a:latin typeface="+mn-ea"/>
                          <a:ea typeface="+mn-ea"/>
                        </a:rPr>
                        <a:t>データ移行切替</a:t>
                      </a:r>
                    </a:p>
                  </a:txBody>
                  <a:tcPr marL="36000" marR="36000" marT="36000" marB="36000">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事前移行</a:t>
                      </a:r>
                    </a:p>
                  </a:txBody>
                  <a:tcPr marL="36000" marR="36000" marT="36000" marB="36000">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3">
                  <a:txBody>
                    <a:bodyPr/>
                    <a:lstStyle/>
                    <a:p>
                      <a:r>
                        <a:rPr lang="ja-JP" altLang="en-US" sz="900" dirty="0" smtClean="0">
                          <a:latin typeface="+mn-ea"/>
                          <a:ea typeface="+mn-ea"/>
                        </a:rPr>
                        <a:t>〇</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tc rowSpan="3">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移行手順にもとづき移行作業を実施する</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取込エラーが発生した場合、原因切り分けを行い、対応する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移行方針書で整理した確認方法にもとづき、移行結果を報告する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移行データの修正にあたり不明点等について</a:t>
                      </a:r>
                      <a:r>
                        <a:rPr lang="en-US" altLang="ja-JP" sz="900" b="0" i="0" u="none" strike="noStrike" dirty="0" smtClean="0">
                          <a:solidFill>
                            <a:schemeClr val="tx1"/>
                          </a:solidFill>
                          <a:effectLst/>
                          <a:latin typeface="+mn-ea"/>
                          <a:ea typeface="+mn-ea"/>
                        </a:rPr>
                        <a:t>QA</a:t>
                      </a:r>
                      <a:r>
                        <a:rPr lang="ja-JP" altLang="en-US" sz="900" b="0" i="0" u="none" strike="noStrike" dirty="0" smtClean="0">
                          <a:solidFill>
                            <a:schemeClr val="tx1"/>
                          </a:solidFill>
                          <a:effectLst/>
                          <a:latin typeface="+mn-ea"/>
                          <a:ea typeface="+mn-ea"/>
                        </a:rPr>
                        <a:t>対応を行う</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内容に応じて修正データの再取込</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検証を行う</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プロジェクトと駅ビル会社とのやり取りを確認する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プロジェクト課題事項が発生した場合は、課題解決を図る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移行結果を確認する</a:t>
                      </a:r>
                      <a:endParaRPr lang="en-US" altLang="zh-TW" sz="900" b="0" i="0" u="none" strike="noStrike" dirty="0" smtClean="0">
                        <a:solidFill>
                          <a:schemeClr val="tx1"/>
                        </a:solidFill>
                        <a:effectLst/>
                        <a:latin typeface="+mn-ea"/>
                        <a:ea typeface="+mn-ea"/>
                      </a:endParaRP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取込エラー発生時、内容に応じて移行データを修正する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移行結果の確認を行い、修正点等あれば移行データを修正する</a:t>
                      </a:r>
                      <a:endParaRPr lang="en-US" altLang="zh-TW" sz="900" b="0" i="0" u="none" strike="noStrike" dirty="0" smtClean="0">
                        <a:solidFill>
                          <a:schemeClr val="tx1"/>
                        </a:solidFill>
                        <a:effectLst/>
                        <a:latin typeface="+mn-ea"/>
                        <a:ea typeface="+mn-ea"/>
                      </a:endParaRPr>
                    </a:p>
                  </a:txBody>
                  <a:tcPr marL="36000" marR="36000" marT="36000" marB="36000">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6594712"/>
                  </a:ext>
                </a:extLst>
              </a:tr>
              <a:tr h="61836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smtClean="0">
                          <a:solidFill>
                            <a:schemeClr val="tx1"/>
                          </a:solidFill>
                          <a:effectLst/>
                          <a:latin typeface="+mn-ea"/>
                          <a:ea typeface="+mn-ea"/>
                        </a:rPr>
                        <a:t>本番移行</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8259052"/>
                  </a:ext>
                </a:extLst>
              </a:tr>
              <a:tr h="618360">
                <a:tc vMerge="1">
                  <a:txBody>
                    <a:bodyPr/>
                    <a:lstStyle/>
                    <a:p>
                      <a:pPr algn="l"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zh-TW" altLang="en-US" sz="1000" b="0" i="0" u="none" strike="noStrike" dirty="0">
                          <a:solidFill>
                            <a:schemeClr val="tx1"/>
                          </a:solidFill>
                          <a:effectLst/>
                          <a:latin typeface="+mn-ea"/>
                          <a:ea typeface="+mn-ea"/>
                        </a:rPr>
                        <a:t>利用開始後移行</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t"/>
                      <a:endParaRPr lang="ja-JP" altLang="en-US" sz="9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04308759"/>
                  </a:ext>
                </a:extLst>
              </a:tr>
              <a:tr h="34404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algn="l" rtl="0" fontAlgn="ctr"/>
                      <a:r>
                        <a:rPr lang="ja-JP" altLang="en-US" sz="1000" b="0" i="0" u="none" strike="noStrike" dirty="0" smtClean="0">
                          <a:solidFill>
                            <a:schemeClr val="tx1"/>
                          </a:solidFill>
                          <a:effectLst/>
                          <a:latin typeface="+mn-ea"/>
                          <a:ea typeface="+mn-ea"/>
                        </a:rPr>
                        <a:t>教育</a:t>
                      </a: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テナント様へシステム導入告知</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en-US" altLang="ja-JP" sz="900" dirty="0" smtClean="0">
                        <a:latin typeface="+mn-ea"/>
                        <a:ea typeface="+mn-ea"/>
                      </a:endParaRPr>
                    </a:p>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l" rtl="0" fontAlgn="t">
                        <a:buFont typeface="Wingdings" panose="05000000000000000000" pitchFamily="2" charset="2"/>
                        <a:buNone/>
                      </a:pP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告知資料（システム概要、運用開始前後の依頼事項など）の素案を作成</a:t>
                      </a:r>
                      <a:endParaRPr lang="en-US" altLang="ja-JP" sz="900" b="0" i="0" u="none" strike="noStrike" dirty="0" smtClean="0">
                        <a:solidFill>
                          <a:schemeClr val="tx1"/>
                        </a:solidFill>
                        <a:effectLst/>
                        <a:latin typeface="+mn-ea"/>
                        <a:ea typeface="+mn-ea"/>
                      </a:endParaRP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告知資料の内容を確認する</a:t>
                      </a:r>
                      <a:endParaRPr lang="en-US" altLang="ja-JP" sz="900" b="0" i="0" u="none" strike="noStrike" dirty="0" smtClean="0">
                        <a:solidFill>
                          <a:schemeClr val="tx1"/>
                        </a:solidFill>
                        <a:effectLst/>
                        <a:latin typeface="+mn-ea"/>
                        <a:ea typeface="+mn-ea"/>
                      </a:endParaRPr>
                    </a:p>
                    <a:p>
                      <a:pPr algn="l" rtl="0" fontAlgn="t"/>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告知資料の内容を確認し、テナントへ告知する</a:t>
                      </a:r>
                      <a:endParaRPr lang="en-US" altLang="ja-JP" sz="9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2219608"/>
                  </a:ext>
                </a:extLst>
              </a:tr>
              <a:tr h="344040">
                <a:tc vMerge="1">
                  <a:txBody>
                    <a:bodyPr/>
                    <a:lstStyle/>
                    <a:p>
                      <a:pPr algn="l" rtl="0" fontAlgn="t"/>
                      <a:endParaRPr lang="en-US" altLang="ja-JP" sz="1000" b="0" i="0" u="none" strike="noStrike" dirty="0" smtClean="0">
                        <a:solidFill>
                          <a:schemeClr val="tx1"/>
                        </a:solidFill>
                        <a:effectLst/>
                        <a:latin typeface="+mn-ea"/>
                        <a:ea typeface="+mn-ea"/>
                      </a:endParaRPr>
                    </a:p>
                  </a:txBody>
                  <a:tcPr marL="36000" marR="36000" marT="36000" marB="36000"/>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smtClean="0">
                          <a:solidFill>
                            <a:schemeClr val="tx1"/>
                          </a:solidFill>
                          <a:effectLst/>
                          <a:latin typeface="+mn-ea"/>
                          <a:ea typeface="+mn-ea"/>
                        </a:rPr>
                        <a:t>駅ビル会社向け操作</a:t>
                      </a:r>
                      <a:r>
                        <a:rPr lang="ja-JP" altLang="en-US" sz="1000" b="0" i="0" u="none" strike="noStrike" dirty="0">
                          <a:solidFill>
                            <a:schemeClr val="tx1"/>
                          </a:solidFill>
                          <a:effectLst/>
                          <a:latin typeface="+mn-ea"/>
                          <a:ea typeface="+mn-ea"/>
                        </a:rPr>
                        <a:t>説明会</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駅ビル会社向け操作説明資料を作成し、各社に説明を行う</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900" b="0" i="0" u="none" strike="noStrike" dirty="0" smtClean="0">
                          <a:solidFill>
                            <a:schemeClr val="tx1"/>
                          </a:solidFill>
                          <a:effectLst/>
                          <a:latin typeface="+mn-ea"/>
                          <a:ea typeface="+mn-ea"/>
                        </a:rPr>
                        <a:t>説明資料の内容確認、説明会開催準備 （関係会社</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各部調整</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開催場所の手配など）を実施する</a:t>
                      </a:r>
                      <a:endParaRPr lang="en-US" altLang="ja-JP" sz="900" b="0" i="0" u="none" strike="noStrike" dirty="0" smtClean="0">
                        <a:solidFill>
                          <a:schemeClr val="tx1"/>
                        </a:solidFill>
                        <a:effectLst/>
                        <a:latin typeface="+mn-ea"/>
                        <a:ea typeface="+mn-ea"/>
                      </a:endParaRP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駅ビル各社への説明資料（背景</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内容や運用方針等）の準備および説明を行う</a:t>
                      </a:r>
                    </a:p>
                    <a:p>
                      <a:pPr marL="0" marR="0" indent="0" algn="l" defTabSz="742950" rtl="0" eaLnBrk="1" fontAlgn="t" latinLnBrk="0" hangingPunct="1">
                        <a:lnSpc>
                          <a:spcPct val="100000"/>
                        </a:lnSpc>
                        <a:spcBef>
                          <a:spcPts val="0"/>
                        </a:spcBef>
                        <a:spcAft>
                          <a:spcPts val="0"/>
                        </a:spcAft>
                        <a:buClrTx/>
                        <a:buSzTx/>
                        <a:buFont typeface="Wingdings" panose="05000000000000000000" pitchFamily="2" charset="2"/>
                        <a:buNone/>
                        <a:tabLst/>
                        <a:defRPr/>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indent="-171450" algn="l" defTabSz="742950" rtl="0" eaLnBrk="1" fontAlgn="t"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900" b="0" i="0" u="none" strike="noStrike" kern="1200" dirty="0" smtClean="0">
                          <a:solidFill>
                            <a:schemeClr val="tx1"/>
                          </a:solidFill>
                          <a:effectLst/>
                          <a:latin typeface="+mn-ea"/>
                          <a:ea typeface="+mn-ea"/>
                          <a:cs typeface="+mn-cs"/>
                        </a:rPr>
                        <a:t>説明内容の理解、移行統制（関係会社</a:t>
                      </a:r>
                      <a:r>
                        <a:rPr kumimoji="1" lang="en-US" altLang="ja-JP" sz="900" b="0" i="0" u="none" strike="noStrike" kern="1200" dirty="0" smtClean="0">
                          <a:solidFill>
                            <a:schemeClr val="tx1"/>
                          </a:solidFill>
                          <a:effectLst/>
                          <a:latin typeface="+mn-ea"/>
                          <a:ea typeface="+mn-ea"/>
                          <a:cs typeface="+mn-cs"/>
                        </a:rPr>
                        <a:t>/</a:t>
                      </a:r>
                      <a:r>
                        <a:rPr kumimoji="1" lang="ja-JP" altLang="en-US" sz="900" b="0" i="0" u="none" strike="noStrike" kern="1200" dirty="0" smtClean="0">
                          <a:solidFill>
                            <a:schemeClr val="tx1"/>
                          </a:solidFill>
                          <a:effectLst/>
                          <a:latin typeface="+mn-ea"/>
                          <a:ea typeface="+mn-ea"/>
                          <a:cs typeface="+mn-cs"/>
                        </a:rPr>
                        <a:t>各部調整など）を実施する</a:t>
                      </a:r>
                      <a:endParaRPr kumimoji="1" lang="en-US" altLang="ja-JP" sz="900" b="0" i="0" u="none" strike="noStrike" kern="1200" dirty="0" smtClean="0">
                        <a:solidFill>
                          <a:schemeClr val="tx1"/>
                        </a:solidFill>
                        <a:effectLst/>
                        <a:latin typeface="+mn-ea"/>
                        <a:ea typeface="+mn-ea"/>
                        <a:cs typeface="+mn-cs"/>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44040">
                <a:tc vMerge="1">
                  <a:txBody>
                    <a:bodyPr/>
                    <a:lstStyle/>
                    <a:p>
                      <a:endParaRPr kumimoji="1" lang="ja-JP" altLang="en-US"/>
                    </a:p>
                  </a:txBody>
                  <a:tcPr/>
                </a:tc>
                <a:tc vMerge="1">
                  <a:txBody>
                    <a:bodyPr/>
                    <a:lstStyle/>
                    <a:p>
                      <a:pPr algn="l" rtl="0" fontAlgn="ctr"/>
                      <a:endParaRPr lang="ja-JP" altLang="en-US" sz="1000" b="0" i="0" u="none" strike="noStrike">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rtl="0" fontAlgn="ctr"/>
                      <a:endParaRPr lang="ja-JP" altLang="en-US" sz="1000" b="0" i="0" u="none" strike="noStrike" dirty="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ja-JP" altLang="en-US" sz="1000" b="0" i="0" u="none" strike="noStrike" dirty="0">
                          <a:solidFill>
                            <a:schemeClr val="tx1"/>
                          </a:solidFill>
                          <a:effectLst/>
                          <a:latin typeface="+mn-ea"/>
                          <a:ea typeface="+mn-ea"/>
                        </a:rPr>
                        <a:t>テナント様向け説明会</a:t>
                      </a: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900" dirty="0" smtClean="0">
                          <a:latin typeface="+mn-ea"/>
                          <a:ea typeface="+mn-ea"/>
                        </a:rPr>
                        <a:t>〇</a:t>
                      </a:r>
                      <a:endParaRPr lang="ja-JP" altLang="en-US" sz="900" dirty="0">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t"/>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弊社主要作業</a:t>
                      </a:r>
                      <a:r>
                        <a:rPr lang="en-US" altLang="ja-JP"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テナント向け説明資料（素案）を作成する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貴社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indent="-171450" algn="l" rtl="0" fontAlgn="t">
                        <a:buFont typeface="Wingdings" panose="05000000000000000000" pitchFamily="2" charset="2"/>
                        <a:buChar char="Ø"/>
                      </a:pPr>
                      <a:r>
                        <a:rPr lang="ja-JP" altLang="en-US" sz="900" b="0" i="0" u="none" strike="noStrike" dirty="0" smtClean="0">
                          <a:solidFill>
                            <a:schemeClr val="tx1"/>
                          </a:solidFill>
                          <a:effectLst/>
                          <a:latin typeface="+mn-ea"/>
                          <a:ea typeface="+mn-ea"/>
                        </a:rPr>
                        <a:t>説明会資料（素案）を確認する</a:t>
                      </a:r>
                      <a:endParaRPr lang="en-US" altLang="ja-JP" sz="900" b="0" i="0" u="none" strike="noStrike" dirty="0" smtClean="0">
                        <a:solidFill>
                          <a:schemeClr val="tx1"/>
                        </a:solidFill>
                        <a:effectLst/>
                        <a:latin typeface="+mn-ea"/>
                        <a:ea typeface="+mn-ea"/>
                      </a:endParaRPr>
                    </a:p>
                    <a:p>
                      <a:pPr marL="0" indent="0" algn="l" rtl="0" fontAlgn="t">
                        <a:buFont typeface="Wingdings" panose="05000000000000000000" pitchFamily="2" charset="2"/>
                        <a:buNone/>
                      </a:pPr>
                      <a:r>
                        <a:rPr lang="en-US" altLang="zh-TW"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駅ビル会社</a:t>
                      </a:r>
                      <a:r>
                        <a:rPr lang="zh-TW" altLang="en-US" sz="900" b="0" i="0" u="none" strike="noStrike" dirty="0" smtClean="0">
                          <a:solidFill>
                            <a:schemeClr val="tx1"/>
                          </a:solidFill>
                          <a:effectLst/>
                          <a:latin typeface="+mn-ea"/>
                          <a:ea typeface="+mn-ea"/>
                        </a:rPr>
                        <a:t>主要作業</a:t>
                      </a:r>
                      <a:r>
                        <a:rPr lang="en-US" altLang="zh-TW" sz="900" b="0" i="0" u="none" strike="noStrike" dirty="0" smtClean="0">
                          <a:solidFill>
                            <a:schemeClr val="tx1"/>
                          </a:solidFill>
                          <a:effectLst/>
                          <a:latin typeface="+mn-ea"/>
                          <a:ea typeface="+mn-ea"/>
                        </a:rPr>
                        <a:t>】</a:t>
                      </a:r>
                    </a:p>
                    <a:p>
                      <a:pPr marL="171450" marR="0" lvl="0" indent="-171450" algn="l" defTabSz="484862" rtl="0" eaLnBrk="1" fontAlgn="t" latinLnBrk="0" hangingPunct="1">
                        <a:lnSpc>
                          <a:spcPct val="100000"/>
                        </a:lnSpc>
                        <a:spcBef>
                          <a:spcPts val="0"/>
                        </a:spcBef>
                        <a:spcAft>
                          <a:spcPts val="0"/>
                        </a:spcAft>
                        <a:buClrTx/>
                        <a:buSzTx/>
                        <a:buFont typeface="Wingdings" panose="05000000000000000000" pitchFamily="2" charset="2"/>
                        <a:buChar char="Ø"/>
                        <a:tabLst/>
                        <a:defRPr/>
                      </a:pPr>
                      <a:r>
                        <a:rPr lang="ja-JP" altLang="en-US" sz="900" b="0" i="0" u="none" strike="noStrike" dirty="0" smtClean="0">
                          <a:solidFill>
                            <a:schemeClr val="tx1"/>
                          </a:solidFill>
                          <a:effectLst/>
                          <a:latin typeface="+mn-ea"/>
                          <a:ea typeface="+mn-ea"/>
                        </a:rPr>
                        <a:t>説明資料の最終化、説明会開催準備 （関係会社</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各部調整</a:t>
                      </a:r>
                      <a:r>
                        <a:rPr lang="en-US" altLang="ja-JP" sz="900" b="0" i="0" u="none" strike="noStrike" dirty="0" smtClean="0">
                          <a:solidFill>
                            <a:schemeClr val="tx1"/>
                          </a:solidFill>
                          <a:effectLst/>
                          <a:latin typeface="+mn-ea"/>
                          <a:ea typeface="+mn-ea"/>
                        </a:rPr>
                        <a:t>/</a:t>
                      </a:r>
                      <a:r>
                        <a:rPr lang="ja-JP" altLang="en-US" sz="900" b="0" i="0" u="none" strike="noStrike" dirty="0" smtClean="0">
                          <a:solidFill>
                            <a:schemeClr val="tx1"/>
                          </a:solidFill>
                          <a:effectLst/>
                          <a:latin typeface="+mn-ea"/>
                          <a:ea typeface="+mn-ea"/>
                        </a:rPr>
                        <a:t>開催場所の手配など）を実施する</a:t>
                      </a:r>
                      <a:endParaRPr lang="en-US" altLang="ja-JP" sz="900" b="0" i="0" u="none" strike="noStrike" dirty="0" smtClean="0">
                        <a:solidFill>
                          <a:schemeClr val="tx1"/>
                        </a:solidFill>
                        <a:effectLst/>
                        <a:latin typeface="+mn-ea"/>
                        <a:ea typeface="+mn-ea"/>
                      </a:endParaRPr>
                    </a:p>
                  </a:txBody>
                  <a:tcPr marL="36000" marR="36000" marT="36000" marB="3600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タイトル 1"/>
          <p:cNvSpPr>
            <a:spLocks noGrp="1"/>
          </p:cNvSpPr>
          <p:nvPr>
            <p:ph type="title"/>
          </p:nvPr>
        </p:nvSpPr>
        <p:spPr/>
        <p:txBody>
          <a:bodyPr/>
          <a:lstStyle/>
          <a:p>
            <a:r>
              <a:rPr lang="en-US" altLang="ja-JP" dirty="0" smtClean="0">
                <a:latin typeface="+mn-ea"/>
                <a:ea typeface="+mn-ea"/>
              </a:rPr>
              <a:t>3.3. </a:t>
            </a:r>
            <a:r>
              <a:rPr lang="ja-JP" altLang="en-US" dirty="0" smtClean="0">
                <a:latin typeface="+mn-ea"/>
                <a:ea typeface="+mn-ea"/>
              </a:rPr>
              <a:t>グループ</a:t>
            </a:r>
            <a:r>
              <a:rPr lang="ja-JP" altLang="en-US" dirty="0">
                <a:latin typeface="+mn-ea"/>
                <a:ea typeface="+mn-ea"/>
              </a:rPr>
              <a:t>展開フェーズ</a:t>
            </a:r>
            <a:r>
              <a:rPr lang="ja-JP" altLang="en-US" dirty="0" smtClean="0">
                <a:latin typeface="+mn-ea"/>
                <a:ea typeface="+mn-ea"/>
              </a:rPr>
              <a:t>：タスクと役割分担（</a:t>
            </a:r>
            <a:r>
              <a:rPr lang="en-US" altLang="ja-JP" dirty="0" smtClean="0">
                <a:latin typeface="+mn-ea"/>
                <a:ea typeface="+mn-ea"/>
              </a:rPr>
              <a:t>4/4</a:t>
            </a:r>
            <a:r>
              <a:rPr lang="ja-JP" altLang="en-US" dirty="0" smtClean="0">
                <a:latin typeface="+mn-ea"/>
                <a:ea typeface="+mn-ea"/>
              </a:rPr>
              <a:t>）</a:t>
            </a:r>
            <a:endParaRPr kumimoji="1" lang="ja-JP" altLang="en-US" dirty="0">
              <a:latin typeface="+mn-ea"/>
              <a:ea typeface="+mn-ea"/>
            </a:endParaRPr>
          </a:p>
        </p:txBody>
      </p:sp>
    </p:spTree>
    <p:extLst>
      <p:ext uri="{BB962C8B-B14F-4D97-AF65-F5344CB8AC3E}">
        <p14:creationId xmlns:p14="http://schemas.microsoft.com/office/powerpoint/2010/main" val="14847618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3.3. </a:t>
            </a:r>
            <a:r>
              <a:rPr lang="ja-JP" altLang="en-US" dirty="0" smtClean="0"/>
              <a:t>グループ展開フェーズ：成果物</a:t>
            </a:r>
            <a:endParaRPr kumimoji="1" lang="ja-JP" altLang="en-US" dirty="0"/>
          </a:p>
        </p:txBody>
      </p:sp>
      <p:sp>
        <p:nvSpPr>
          <p:cNvPr id="3" name="テキスト プレースホルダー 2"/>
          <p:cNvSpPr>
            <a:spLocks noGrp="1"/>
          </p:cNvSpPr>
          <p:nvPr>
            <p:ph type="body" sz="quarter" idx="10"/>
          </p:nvPr>
        </p:nvSpPr>
        <p:spPr>
          <a:xfrm>
            <a:off x="436790" y="908050"/>
            <a:ext cx="9029475" cy="520816"/>
          </a:xfrm>
        </p:spPr>
        <p:txBody>
          <a:bodyPr/>
          <a:lstStyle/>
          <a:p>
            <a:r>
              <a:rPr kumimoji="1" lang="ja-JP" altLang="en-US" dirty="0" smtClean="0"/>
              <a:t>グループ展開フェーズの成果物は、以下のとおり。</a:t>
            </a:r>
            <a:endParaRPr kumimoji="1" lang="en-US" altLang="ja-JP" sz="1600" dirty="0" smtClean="0"/>
          </a:p>
        </p:txBody>
      </p:sp>
      <p:graphicFrame>
        <p:nvGraphicFramePr>
          <p:cNvPr id="5" name="表 4"/>
          <p:cNvGraphicFramePr>
            <a:graphicFrameLocks noGrp="1"/>
          </p:cNvGraphicFramePr>
          <p:nvPr>
            <p:extLst/>
          </p:nvPr>
        </p:nvGraphicFramePr>
        <p:xfrm>
          <a:off x="1410098" y="1428865"/>
          <a:ext cx="7581502" cy="4634476"/>
        </p:xfrm>
        <a:graphic>
          <a:graphicData uri="http://schemas.openxmlformats.org/drawingml/2006/table">
            <a:tbl>
              <a:tblPr firstRow="1" bandRow="1">
                <a:tableStyleId>{5C22544A-7EE6-4342-B048-85BDC9FD1C3A}</a:tableStyleId>
              </a:tblPr>
              <a:tblGrid>
                <a:gridCol w="487165">
                  <a:extLst>
                    <a:ext uri="{9D8B030D-6E8A-4147-A177-3AD203B41FA5}">
                      <a16:colId xmlns:a16="http://schemas.microsoft.com/office/drawing/2014/main" val="20000"/>
                    </a:ext>
                  </a:extLst>
                </a:gridCol>
                <a:gridCol w="7094337">
                  <a:extLst>
                    <a:ext uri="{9D8B030D-6E8A-4147-A177-3AD203B41FA5}">
                      <a16:colId xmlns:a16="http://schemas.microsoft.com/office/drawing/2014/main" val="20001"/>
                    </a:ext>
                  </a:extLst>
                </a:gridCol>
              </a:tblGrid>
              <a:tr h="351336">
                <a:tc>
                  <a:txBody>
                    <a:bodyPr/>
                    <a:lstStyle/>
                    <a:p>
                      <a:pPr algn="ctr"/>
                      <a:r>
                        <a:rPr kumimoji="1" lang="ja-JP" altLang="en-US" sz="1600" dirty="0" smtClean="0">
                          <a:latin typeface="+mn-ea"/>
                          <a:ea typeface="+mn-ea"/>
                        </a:rPr>
                        <a:t>＃</a:t>
                      </a:r>
                      <a:endParaRPr kumimoji="1" lang="ja-JP" altLang="en-US" sz="1600" dirty="0">
                        <a:latin typeface="+mn-ea"/>
                        <a:ea typeface="+mn-ea"/>
                      </a:endParaRPr>
                    </a:p>
                  </a:txBody>
                  <a:tcPr marL="74295" marR="74295" marT="37148" marB="37148" anchor="ctr">
                    <a:solidFill>
                      <a:schemeClr val="tx2"/>
                    </a:solidFill>
                  </a:tcPr>
                </a:tc>
                <a:tc>
                  <a:txBody>
                    <a:bodyPr/>
                    <a:lstStyle/>
                    <a:p>
                      <a:r>
                        <a:rPr kumimoji="1" lang="ja-JP" altLang="en-US" sz="1600" dirty="0" smtClean="0">
                          <a:latin typeface="+mn-ea"/>
                          <a:ea typeface="+mn-ea"/>
                        </a:rPr>
                        <a:t>成果物</a:t>
                      </a:r>
                      <a:endParaRPr kumimoji="1" lang="ja-JP" altLang="en-US" sz="1600" dirty="0">
                        <a:latin typeface="+mn-ea"/>
                        <a:ea typeface="+mn-ea"/>
                      </a:endParaRPr>
                    </a:p>
                  </a:txBody>
                  <a:tcPr marL="74295" marR="74295" marT="37148" marB="37148" anchor="ctr">
                    <a:solidFill>
                      <a:schemeClr val="tx2"/>
                    </a:solidFill>
                  </a:tcPr>
                </a:tc>
                <a:extLst>
                  <a:ext uri="{0D108BD9-81ED-4DB2-BD59-A6C34878D82A}">
                    <a16:rowId xmlns:a16="http://schemas.microsoft.com/office/drawing/2014/main" val="10000"/>
                  </a:ext>
                </a:extLst>
              </a:tr>
              <a:tr h="428314">
                <a:tc>
                  <a:txBody>
                    <a:bodyPr/>
                    <a:lstStyle/>
                    <a:p>
                      <a:pPr algn="ctr"/>
                      <a:r>
                        <a:rPr kumimoji="1" lang="ja-JP" altLang="en-US" sz="1600" dirty="0" smtClean="0">
                          <a:latin typeface="+mn-ea"/>
                          <a:ea typeface="+mn-ea"/>
                        </a:rPr>
                        <a:t>１</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システム導入説明会資料</a:t>
                      </a:r>
                    </a:p>
                  </a:txBody>
                  <a:tcPr marL="72000" marR="72000" marT="72000" marB="72000" anchor="ctr"/>
                </a:tc>
                <a:extLst>
                  <a:ext uri="{0D108BD9-81ED-4DB2-BD59-A6C34878D82A}">
                    <a16:rowId xmlns:a16="http://schemas.microsoft.com/office/drawing/2014/main" val="10001"/>
                  </a:ext>
                </a:extLst>
              </a:tr>
              <a:tr h="428314">
                <a:tc>
                  <a:txBody>
                    <a:bodyPr/>
                    <a:lstStyle/>
                    <a:p>
                      <a:pPr algn="ctr"/>
                      <a:r>
                        <a:rPr kumimoji="1" lang="en-US" altLang="ja-JP" sz="1600" dirty="0" smtClean="0">
                          <a:latin typeface="+mn-ea"/>
                          <a:ea typeface="+mn-ea"/>
                        </a:rPr>
                        <a:t>2</a:t>
                      </a:r>
                      <a:endParaRPr kumimoji="1" lang="ja-JP" altLang="en-US" sz="1600" dirty="0">
                        <a:latin typeface="+mn-ea"/>
                        <a:ea typeface="+mn-ea"/>
                      </a:endParaRPr>
                    </a:p>
                  </a:txBody>
                  <a:tcPr marL="72000" marR="72000" marT="72000" marB="72000"/>
                </a:tc>
                <a:tc>
                  <a:txBody>
                    <a:bodyPr/>
                    <a:lstStyle/>
                    <a:p>
                      <a:pPr algn="l" rtl="0" fontAlgn="ctr"/>
                      <a:r>
                        <a:rPr lang="zh-TW" altLang="en-US" sz="1600" b="0" i="0" u="none" strike="noStrike" dirty="0">
                          <a:solidFill>
                            <a:srgbClr val="404040"/>
                          </a:solidFill>
                          <a:effectLst/>
                          <a:latin typeface="Meiryo UI" panose="020B0604030504040204" pitchFamily="50" charset="-128"/>
                          <a:ea typeface="Meiryo UI" panose="020B0604030504040204" pitchFamily="50" charset="-128"/>
                        </a:rPr>
                        <a:t>現地調査結果（決済端末）</a:t>
                      </a:r>
                    </a:p>
                  </a:txBody>
                  <a:tcPr marL="72000" marR="72000" marT="72000" marB="72000" anchor="ctr"/>
                </a:tc>
                <a:extLst>
                  <a:ext uri="{0D108BD9-81ED-4DB2-BD59-A6C34878D82A}">
                    <a16:rowId xmlns:a16="http://schemas.microsoft.com/office/drawing/2014/main" val="2970855880"/>
                  </a:ext>
                </a:extLst>
              </a:tr>
              <a:tr h="428314">
                <a:tc>
                  <a:txBody>
                    <a:bodyPr/>
                    <a:lstStyle/>
                    <a:p>
                      <a:pPr algn="ctr"/>
                      <a:r>
                        <a:rPr kumimoji="1" lang="en-US" altLang="ja-JP" sz="1600" dirty="0" smtClean="0">
                          <a:latin typeface="+mn-ea"/>
                          <a:ea typeface="+mn-ea"/>
                        </a:rPr>
                        <a:t>3</a:t>
                      </a:r>
                      <a:endParaRPr kumimoji="1" lang="ja-JP" altLang="en-US" sz="1600" dirty="0">
                        <a:latin typeface="+mn-ea"/>
                        <a:ea typeface="+mn-ea"/>
                      </a:endParaRPr>
                    </a:p>
                  </a:txBody>
                  <a:tcPr marL="72000" marR="72000" marT="72000" marB="72000"/>
                </a:tc>
                <a:tc>
                  <a:txBody>
                    <a:bodyPr/>
                    <a:lstStyle/>
                    <a:p>
                      <a:pPr algn="l" rtl="0" fontAlgn="ctr"/>
                      <a:r>
                        <a:rPr lang="zh-TW" altLang="en-US" sz="1600" b="0" i="0" u="none" strike="noStrike" dirty="0">
                          <a:solidFill>
                            <a:srgbClr val="404040"/>
                          </a:solidFill>
                          <a:effectLst/>
                          <a:latin typeface="Meiryo UI" panose="020B0604030504040204" pitchFamily="50" charset="-128"/>
                          <a:ea typeface="Meiryo UI" panose="020B0604030504040204" pitchFamily="50" charset="-128"/>
                        </a:rPr>
                        <a:t>店舗別端末設置計画作成</a:t>
                      </a:r>
                    </a:p>
                  </a:txBody>
                  <a:tcPr marL="72000" marR="72000" marT="72000" marB="72000" anchor="ctr"/>
                </a:tc>
                <a:extLst>
                  <a:ext uri="{0D108BD9-81ED-4DB2-BD59-A6C34878D82A}">
                    <a16:rowId xmlns:a16="http://schemas.microsoft.com/office/drawing/2014/main" val="1680814778"/>
                  </a:ext>
                </a:extLst>
              </a:tr>
              <a:tr h="428314">
                <a:tc>
                  <a:txBody>
                    <a:bodyPr/>
                    <a:lstStyle/>
                    <a:p>
                      <a:pPr algn="ctr"/>
                      <a:r>
                        <a:rPr kumimoji="1" lang="en-US" altLang="ja-JP" sz="1600" dirty="0" smtClean="0">
                          <a:latin typeface="+mn-ea"/>
                          <a:ea typeface="+mn-ea"/>
                        </a:rPr>
                        <a:t>4</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マスタ設定シート（決済端末）</a:t>
                      </a:r>
                    </a:p>
                  </a:txBody>
                  <a:tcPr marL="72000" marR="72000" marT="72000" marB="72000" anchor="ctr"/>
                </a:tc>
                <a:extLst>
                  <a:ext uri="{0D108BD9-81ED-4DB2-BD59-A6C34878D82A}">
                    <a16:rowId xmlns:a16="http://schemas.microsoft.com/office/drawing/2014/main" val="4289801473"/>
                  </a:ext>
                </a:extLst>
              </a:tr>
              <a:tr h="428314">
                <a:tc>
                  <a:txBody>
                    <a:bodyPr/>
                    <a:lstStyle/>
                    <a:p>
                      <a:pPr algn="ctr"/>
                      <a:r>
                        <a:rPr kumimoji="1" lang="en-US" altLang="ja-JP" sz="1600" dirty="0" smtClean="0">
                          <a:latin typeface="+mn-ea"/>
                          <a:ea typeface="+mn-ea"/>
                        </a:rPr>
                        <a:t>5</a:t>
                      </a:r>
                      <a:endParaRPr kumimoji="1" lang="ja-JP" altLang="en-US" sz="1600" dirty="0">
                        <a:latin typeface="+mn-ea"/>
                        <a:ea typeface="+mn-ea"/>
                      </a:endParaRPr>
                    </a:p>
                  </a:txBody>
                  <a:tcPr marL="72000" marR="72000" marT="72000" marB="72000"/>
                </a:tc>
                <a:tc>
                  <a:txBody>
                    <a:bodyPr/>
                    <a:lstStyle/>
                    <a:p>
                      <a:pPr algn="l" rtl="0" fontAlgn="ctr"/>
                      <a:r>
                        <a:rPr lang="zh-TW" altLang="en-US" sz="1600" b="0" i="0" u="none" strike="noStrike" dirty="0">
                          <a:solidFill>
                            <a:srgbClr val="404040"/>
                          </a:solidFill>
                          <a:effectLst/>
                          <a:latin typeface="Meiryo UI" panose="020B0604030504040204" pitchFamily="50" charset="-128"/>
                          <a:ea typeface="Meiryo UI" panose="020B0604030504040204" pitchFamily="50" charset="-128"/>
                        </a:rPr>
                        <a:t>接続確認結果</a:t>
                      </a:r>
                    </a:p>
                  </a:txBody>
                  <a:tcPr marL="72000" marR="72000" marT="72000" marB="72000" anchor="ctr"/>
                </a:tc>
                <a:extLst>
                  <a:ext uri="{0D108BD9-81ED-4DB2-BD59-A6C34878D82A}">
                    <a16:rowId xmlns:a16="http://schemas.microsoft.com/office/drawing/2014/main" val="408769515"/>
                  </a:ext>
                </a:extLst>
              </a:tr>
              <a:tr h="428314">
                <a:tc>
                  <a:txBody>
                    <a:bodyPr/>
                    <a:lstStyle/>
                    <a:p>
                      <a:pPr algn="ctr"/>
                      <a:r>
                        <a:rPr kumimoji="1" lang="en-US" altLang="ja-JP" sz="1600" dirty="0" smtClean="0">
                          <a:latin typeface="+mn-ea"/>
                          <a:ea typeface="+mn-ea"/>
                        </a:rPr>
                        <a:t>6</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a:solidFill>
                            <a:srgbClr val="404040"/>
                          </a:solidFill>
                          <a:effectLst/>
                          <a:latin typeface="Meiryo UI" panose="020B0604030504040204" pitchFamily="50" charset="-128"/>
                          <a:ea typeface="Meiryo UI" panose="020B0604030504040204" pitchFamily="50" charset="-128"/>
                        </a:rPr>
                        <a:t>受領シート検証結果報告書</a:t>
                      </a:r>
                    </a:p>
                  </a:txBody>
                  <a:tcPr marL="72000" marR="72000" marT="72000" marB="72000" anchor="ctr"/>
                </a:tc>
                <a:extLst>
                  <a:ext uri="{0D108BD9-81ED-4DB2-BD59-A6C34878D82A}">
                    <a16:rowId xmlns:a16="http://schemas.microsoft.com/office/drawing/2014/main" val="2116580250"/>
                  </a:ext>
                </a:extLst>
              </a:tr>
              <a:tr h="428314">
                <a:tc>
                  <a:txBody>
                    <a:bodyPr/>
                    <a:lstStyle/>
                    <a:p>
                      <a:pPr algn="ctr"/>
                      <a:r>
                        <a:rPr kumimoji="1" lang="en-US" altLang="ja-JP" sz="1600" dirty="0" smtClean="0">
                          <a:latin typeface="+mn-ea"/>
                          <a:ea typeface="+mn-ea"/>
                        </a:rPr>
                        <a:t>7</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移行リハーサル結果報告書</a:t>
                      </a:r>
                    </a:p>
                  </a:txBody>
                  <a:tcPr marL="72000" marR="72000" marT="72000" marB="72000" anchor="ctr"/>
                </a:tc>
                <a:extLst>
                  <a:ext uri="{0D108BD9-81ED-4DB2-BD59-A6C34878D82A}">
                    <a16:rowId xmlns:a16="http://schemas.microsoft.com/office/drawing/2014/main" val="987985555"/>
                  </a:ext>
                </a:extLst>
              </a:tr>
              <a:tr h="428314">
                <a:tc>
                  <a:txBody>
                    <a:bodyPr/>
                    <a:lstStyle/>
                    <a:p>
                      <a:pPr algn="ctr"/>
                      <a:r>
                        <a:rPr kumimoji="1" lang="en-US" altLang="ja-JP" sz="1600" dirty="0" smtClean="0">
                          <a:latin typeface="+mn-ea"/>
                          <a:ea typeface="+mn-ea"/>
                        </a:rPr>
                        <a:t>8</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事前データ移行結果報告書</a:t>
                      </a:r>
                    </a:p>
                  </a:txBody>
                  <a:tcPr marL="72000" marR="72000" marT="72000" marB="72000" anchor="ctr"/>
                </a:tc>
                <a:extLst>
                  <a:ext uri="{0D108BD9-81ED-4DB2-BD59-A6C34878D82A}">
                    <a16:rowId xmlns:a16="http://schemas.microsoft.com/office/drawing/2014/main" val="159427137"/>
                  </a:ext>
                </a:extLst>
              </a:tr>
              <a:tr h="428314">
                <a:tc>
                  <a:txBody>
                    <a:bodyPr/>
                    <a:lstStyle/>
                    <a:p>
                      <a:pPr algn="ctr"/>
                      <a:r>
                        <a:rPr kumimoji="1" lang="en-US" altLang="ja-JP" sz="1600" dirty="0" smtClean="0">
                          <a:latin typeface="+mn-ea"/>
                          <a:ea typeface="+mn-ea"/>
                        </a:rPr>
                        <a:t>9</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本番データ移行結果報告書</a:t>
                      </a:r>
                    </a:p>
                  </a:txBody>
                  <a:tcPr marL="72000" marR="72000" marT="72000" marB="72000" anchor="ctr"/>
                </a:tc>
                <a:extLst>
                  <a:ext uri="{0D108BD9-81ED-4DB2-BD59-A6C34878D82A}">
                    <a16:rowId xmlns:a16="http://schemas.microsoft.com/office/drawing/2014/main" val="1192515032"/>
                  </a:ext>
                </a:extLst>
              </a:tr>
              <a:tr h="428314">
                <a:tc>
                  <a:txBody>
                    <a:bodyPr/>
                    <a:lstStyle/>
                    <a:p>
                      <a:pPr algn="ctr"/>
                      <a:r>
                        <a:rPr kumimoji="1" lang="en-US" altLang="ja-JP" sz="1600" dirty="0" smtClean="0">
                          <a:latin typeface="+mn-ea"/>
                          <a:ea typeface="+mn-ea"/>
                        </a:rPr>
                        <a:t>10</a:t>
                      </a:r>
                      <a:endParaRPr kumimoji="1" lang="ja-JP" altLang="en-US" sz="1600" dirty="0">
                        <a:latin typeface="+mn-ea"/>
                        <a:ea typeface="+mn-ea"/>
                      </a:endParaRPr>
                    </a:p>
                  </a:txBody>
                  <a:tcPr marL="72000" marR="72000" marT="72000" marB="72000"/>
                </a:tc>
                <a:tc>
                  <a:txBody>
                    <a:bodyPr/>
                    <a:lstStyle/>
                    <a:p>
                      <a:pPr algn="l" rtl="0" fontAlgn="ctr"/>
                      <a:r>
                        <a:rPr lang="ja-JP" altLang="en-US" sz="1600" b="0" i="0" u="none" strike="noStrike" dirty="0">
                          <a:solidFill>
                            <a:srgbClr val="404040"/>
                          </a:solidFill>
                          <a:effectLst/>
                          <a:latin typeface="Meiryo UI" panose="020B0604030504040204" pitchFamily="50" charset="-128"/>
                          <a:ea typeface="Meiryo UI" panose="020B0604030504040204" pitchFamily="50" charset="-128"/>
                        </a:rPr>
                        <a:t>利用開始後データ移行結果報告書</a:t>
                      </a:r>
                    </a:p>
                  </a:txBody>
                  <a:tcPr marL="72000" marR="72000" marT="72000" marB="720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7864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 </a:t>
            </a:r>
            <a:r>
              <a:rPr lang="ja-JP" altLang="en-US" dirty="0" smtClean="0"/>
              <a:t>プロジェクト体制</a:t>
            </a:r>
            <a:endParaRPr kumimoji="1" lang="ja-JP" altLang="en-US" dirty="0"/>
          </a:p>
        </p:txBody>
      </p:sp>
      <p:sp>
        <p:nvSpPr>
          <p:cNvPr id="62" name="テキスト プレースホルダー 61"/>
          <p:cNvSpPr>
            <a:spLocks noGrp="1"/>
          </p:cNvSpPr>
          <p:nvPr>
            <p:ph type="body" sz="quarter" idx="10"/>
          </p:nvPr>
        </p:nvSpPr>
        <p:spPr>
          <a:xfrm>
            <a:off x="436790" y="908051"/>
            <a:ext cx="9029475" cy="1019276"/>
          </a:xfrm>
        </p:spPr>
        <p:txBody>
          <a:bodyPr/>
          <a:lstStyle/>
          <a:p>
            <a:r>
              <a:rPr lang="en-US" altLang="ja-JP" dirty="0"/>
              <a:t>2021</a:t>
            </a:r>
            <a:r>
              <a:rPr lang="ja-JP" altLang="en-US" dirty="0"/>
              <a:t>年</a:t>
            </a:r>
            <a:r>
              <a:rPr lang="en-US" altLang="ja-JP" dirty="0"/>
              <a:t>9</a:t>
            </a:r>
            <a:r>
              <a:rPr lang="ja-JP" altLang="en-US" dirty="0"/>
              <a:t>月～ </a:t>
            </a:r>
            <a:r>
              <a:rPr lang="en-US" altLang="ja-JP" dirty="0"/>
              <a:t>2021</a:t>
            </a:r>
            <a:r>
              <a:rPr lang="ja-JP" altLang="en-US" dirty="0"/>
              <a:t>年</a:t>
            </a:r>
            <a:r>
              <a:rPr lang="en-US" altLang="ja-JP" dirty="0"/>
              <a:t>11</a:t>
            </a:r>
            <a:r>
              <a:rPr lang="ja-JP" altLang="en-US" dirty="0" smtClean="0"/>
              <a:t>月の要件定義フェーズは、</a:t>
            </a:r>
            <a:r>
              <a:rPr lang="en-US" altLang="ja-JP" dirty="0" smtClean="0"/>
              <a:t>PM</a:t>
            </a:r>
            <a:r>
              <a:rPr lang="ja-JP" altLang="en-US" dirty="0" smtClean="0"/>
              <a:t>、</a:t>
            </a:r>
            <a:r>
              <a:rPr lang="en-US" altLang="ja-JP" dirty="0" smtClean="0"/>
              <a:t>PL</a:t>
            </a:r>
            <a:r>
              <a:rPr lang="ja-JP" altLang="en-US" dirty="0" smtClean="0"/>
              <a:t>の統合化マネジメント、売上管理、決済端末、分析基盤でチームを編成します。</a:t>
            </a:r>
            <a:endParaRPr lang="en-US" altLang="ja-JP" dirty="0" smtClean="0"/>
          </a:p>
          <a:p>
            <a:r>
              <a:rPr lang="ja-JP" altLang="en-US" dirty="0" smtClean="0"/>
              <a:t>また、開発フェーズ、グループ展開フェーズでも、以下のチーム構成を継続し、必要な要員をアサインします。</a:t>
            </a:r>
            <a:endParaRPr lang="ja-JP" altLang="en-US" dirty="0"/>
          </a:p>
        </p:txBody>
      </p:sp>
      <p:cxnSp>
        <p:nvCxnSpPr>
          <p:cNvPr id="142" name="カギ線コネクタ 141"/>
          <p:cNvCxnSpPr>
            <a:stCxn id="166" idx="2"/>
            <a:endCxn id="160" idx="0"/>
          </p:cNvCxnSpPr>
          <p:nvPr/>
        </p:nvCxnSpPr>
        <p:spPr>
          <a:xfrm rot="16200000" flipH="1">
            <a:off x="6146358" y="3711828"/>
            <a:ext cx="243317" cy="2630031"/>
          </a:xfrm>
          <a:prstGeom prst="bentConnector3">
            <a:avLst>
              <a:gd name="adj1" fmla="val 50000"/>
            </a:avLst>
          </a:prstGeom>
          <a:ln>
            <a:prstDash val="solid"/>
          </a:ln>
        </p:spPr>
        <p:style>
          <a:lnRef idx="1">
            <a:schemeClr val="dk1"/>
          </a:lnRef>
          <a:fillRef idx="0">
            <a:schemeClr val="dk1"/>
          </a:fillRef>
          <a:effectRef idx="0">
            <a:schemeClr val="dk1"/>
          </a:effectRef>
          <a:fontRef idx="minor">
            <a:schemeClr val="tx1"/>
          </a:fontRef>
        </p:style>
      </p:cxnSp>
      <p:cxnSp>
        <p:nvCxnSpPr>
          <p:cNvPr id="143" name="カギ線コネクタ 142"/>
          <p:cNvCxnSpPr>
            <a:stCxn id="172" idx="2"/>
            <a:endCxn id="146" idx="1"/>
          </p:cNvCxnSpPr>
          <p:nvPr/>
        </p:nvCxnSpPr>
        <p:spPr>
          <a:xfrm rot="16200000" flipH="1">
            <a:off x="5815699" y="2356010"/>
            <a:ext cx="52844" cy="1778241"/>
          </a:xfrm>
          <a:prstGeom prst="bentConnector2">
            <a:avLst/>
          </a:prstGeom>
        </p:spPr>
        <p:style>
          <a:lnRef idx="1">
            <a:schemeClr val="dk1"/>
          </a:lnRef>
          <a:fillRef idx="0">
            <a:schemeClr val="dk1"/>
          </a:fillRef>
          <a:effectRef idx="0">
            <a:schemeClr val="dk1"/>
          </a:effectRef>
          <a:fontRef idx="minor">
            <a:schemeClr val="tx1"/>
          </a:fontRef>
        </p:style>
      </p:cxnSp>
      <p:grpSp>
        <p:nvGrpSpPr>
          <p:cNvPr id="144" name="グループ化 143"/>
          <p:cNvGrpSpPr/>
          <p:nvPr/>
        </p:nvGrpSpPr>
        <p:grpSpPr>
          <a:xfrm>
            <a:off x="6731242" y="3181553"/>
            <a:ext cx="1331987" cy="828142"/>
            <a:chOff x="6731242" y="3171928"/>
            <a:chExt cx="1331987" cy="828142"/>
          </a:xfrm>
        </p:grpSpPr>
        <p:sp>
          <p:nvSpPr>
            <p:cNvPr id="145" name="テキスト ボックス 144"/>
            <p:cNvSpPr txBox="1"/>
            <p:nvPr/>
          </p:nvSpPr>
          <p:spPr>
            <a:xfrm>
              <a:off x="6731243" y="3356335"/>
              <a:ext cx="1331986" cy="216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部長　東條 真也</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テキスト ボックス 145"/>
            <p:cNvSpPr txBox="1"/>
            <p:nvPr/>
          </p:nvSpPr>
          <p:spPr>
            <a:xfrm>
              <a:off x="6731242" y="3171928"/>
              <a:ext cx="1331986" cy="180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14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975" dirty="0"/>
                <a:t>営業責任者</a:t>
              </a:r>
              <a:endParaRPr lang="en-US" altLang="ja-JP" sz="975" dirty="0"/>
            </a:p>
          </p:txBody>
        </p:sp>
        <p:sp>
          <p:nvSpPr>
            <p:cNvPr id="147" name="テキスト ボックス 146"/>
            <p:cNvSpPr txBox="1"/>
            <p:nvPr/>
          </p:nvSpPr>
          <p:spPr>
            <a:xfrm>
              <a:off x="6731243" y="3568070"/>
              <a:ext cx="1331986" cy="432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　田井村 健太</a:t>
              </a:r>
              <a:endParaRPr lang="en-US" altLang="ja-JP"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主任　金原 祐衣</a:t>
              </a:r>
              <a:endParaRPr lang="en-US" altLang="ja-JP"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48" name="カギ線コネクタ 147"/>
          <p:cNvCxnSpPr>
            <a:stCxn id="166" idx="2"/>
            <a:endCxn id="156" idx="0"/>
          </p:cNvCxnSpPr>
          <p:nvPr/>
        </p:nvCxnSpPr>
        <p:spPr>
          <a:xfrm rot="5400000">
            <a:off x="4356743" y="4552244"/>
            <a:ext cx="243317" cy="949200"/>
          </a:xfrm>
          <a:prstGeom prst="bentConnector3">
            <a:avLst>
              <a:gd name="adj1" fmla="val 50000"/>
            </a:avLst>
          </a:prstGeom>
          <a:ln>
            <a:prstDash val="solid"/>
          </a:ln>
        </p:spPr>
        <p:style>
          <a:lnRef idx="1">
            <a:schemeClr val="dk1"/>
          </a:lnRef>
          <a:fillRef idx="0">
            <a:schemeClr val="dk1"/>
          </a:fillRef>
          <a:effectRef idx="0">
            <a:schemeClr val="dk1"/>
          </a:effectRef>
          <a:fontRef idx="minor">
            <a:schemeClr val="tx1"/>
          </a:fontRef>
        </p:style>
      </p:cxnSp>
      <p:cxnSp>
        <p:nvCxnSpPr>
          <p:cNvPr id="149" name="カギ線コネクタ 148"/>
          <p:cNvCxnSpPr>
            <a:stCxn id="166" idx="2"/>
            <a:endCxn id="158" idx="0"/>
          </p:cNvCxnSpPr>
          <p:nvPr/>
        </p:nvCxnSpPr>
        <p:spPr>
          <a:xfrm rot="5400000">
            <a:off x="3516327" y="3711828"/>
            <a:ext cx="243317" cy="2630033"/>
          </a:xfrm>
          <a:prstGeom prst="bentConnector3">
            <a:avLst>
              <a:gd name="adj1" fmla="val 50000"/>
            </a:avLst>
          </a:prstGeom>
          <a:ln>
            <a:prstDash val="solid"/>
          </a:ln>
        </p:spPr>
        <p:style>
          <a:lnRef idx="1">
            <a:schemeClr val="dk1"/>
          </a:lnRef>
          <a:fillRef idx="0">
            <a:schemeClr val="dk1"/>
          </a:fillRef>
          <a:effectRef idx="0">
            <a:schemeClr val="dk1"/>
          </a:effectRef>
          <a:fontRef idx="minor">
            <a:schemeClr val="tx1"/>
          </a:fontRef>
        </p:style>
      </p:cxnSp>
      <p:cxnSp>
        <p:nvCxnSpPr>
          <p:cNvPr id="150" name="カギ線コネクタ 149"/>
          <p:cNvCxnSpPr>
            <a:stCxn id="166" idx="2"/>
            <a:endCxn id="162" idx="0"/>
          </p:cNvCxnSpPr>
          <p:nvPr/>
        </p:nvCxnSpPr>
        <p:spPr>
          <a:xfrm rot="16200000" flipH="1">
            <a:off x="5251550" y="4606636"/>
            <a:ext cx="243317" cy="840415"/>
          </a:xfrm>
          <a:prstGeom prst="bentConnector3">
            <a:avLst>
              <a:gd name="adj1" fmla="val 50000"/>
            </a:avLst>
          </a:prstGeom>
          <a:ln>
            <a:prstDash val="solid"/>
          </a:ln>
        </p:spPr>
        <p:style>
          <a:lnRef idx="1">
            <a:schemeClr val="dk1"/>
          </a:lnRef>
          <a:fillRef idx="0">
            <a:schemeClr val="dk1"/>
          </a:fillRef>
          <a:effectRef idx="0">
            <a:schemeClr val="dk1"/>
          </a:effectRef>
          <a:fontRef idx="minor">
            <a:schemeClr val="tx1"/>
          </a:fontRef>
        </p:style>
      </p:cxnSp>
      <p:grpSp>
        <p:nvGrpSpPr>
          <p:cNvPr id="151" name="グループ化 150"/>
          <p:cNvGrpSpPr/>
          <p:nvPr/>
        </p:nvGrpSpPr>
        <p:grpSpPr>
          <a:xfrm>
            <a:off x="1638968" y="5148503"/>
            <a:ext cx="6628064" cy="1123775"/>
            <a:chOff x="1638968" y="5206253"/>
            <a:chExt cx="6628064" cy="1123775"/>
          </a:xfrm>
        </p:grpSpPr>
        <p:grpSp>
          <p:nvGrpSpPr>
            <p:cNvPr id="152" name="グループ化 151"/>
            <p:cNvGrpSpPr/>
            <p:nvPr/>
          </p:nvGrpSpPr>
          <p:grpSpPr>
            <a:xfrm>
              <a:off x="5000634" y="5206253"/>
              <a:ext cx="1585564" cy="1123775"/>
              <a:chOff x="4070799" y="3916288"/>
              <a:chExt cx="1585564" cy="1123775"/>
            </a:xfrm>
          </p:grpSpPr>
          <p:sp>
            <p:nvSpPr>
              <p:cNvPr id="162" name="テキスト ボックス 161"/>
              <p:cNvSpPr txBox="1"/>
              <p:nvPr/>
            </p:nvSpPr>
            <p:spPr>
              <a:xfrm>
                <a:off x="4070799" y="3916288"/>
                <a:ext cx="1585564" cy="286459"/>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975">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200" dirty="0" smtClean="0"/>
                  <a:t>会員管理</a:t>
                </a:r>
                <a:endParaRPr lang="en-US" altLang="ja-JP" sz="1200" dirty="0"/>
              </a:p>
            </p:txBody>
          </p:sp>
          <p:sp>
            <p:nvSpPr>
              <p:cNvPr id="163" name="テキスト ボックス 162"/>
              <p:cNvSpPr txBox="1"/>
              <p:nvPr/>
            </p:nvSpPr>
            <p:spPr>
              <a:xfrm>
                <a:off x="4070799" y="4202580"/>
                <a:ext cx="1585564" cy="837483"/>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tIns="72000" rtlCol="0" anchor="t" anchorCtr="0">
                <a:noAutofit/>
              </a:bodyPr>
              <a:lstStyle/>
              <a:p>
                <a:pPr algn="ctr">
                  <a:spcBef>
                    <a:spcPts val="300"/>
                  </a:spcBef>
                </a:pPr>
                <a:r>
                  <a:rPr lang="ja-JP" altLang="en-US"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課長代理　</a:t>
                </a: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上村 </a:t>
                </a: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唯</a:t>
                </a:r>
                <a:endParaRPr lang="en-US" altLang="ja-JP"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300"/>
                  </a:spcBef>
                </a:pPr>
                <a:r>
                  <a:rPr lang="ja-JP" altLang="en-US"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spcBef>
                    <a:spcPts val="600"/>
                  </a:spcBef>
                </a:pPr>
                <a:r>
                  <a:rPr lang="ja-JP" altLang="en-US"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サポート：課長 </a:t>
                </a:r>
                <a:r>
                  <a:rPr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小林 洋之</a:t>
                </a:r>
                <a:endParaRPr lang="en-US" altLang="ja-JP"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spcBef>
                    <a:spcPts val="300"/>
                  </a:spcBef>
                </a:pPr>
                <a:r>
                  <a:rPr lang="ja-JP" altLang="en-US"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サポート：</a:t>
                </a:r>
                <a:r>
                  <a:rPr lang="ja-JP" altLang="en-US" sz="8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課長代理　坂井 謙</a:t>
                </a:r>
                <a:r>
                  <a:rPr lang="ja-JP" altLang="en-US"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太</a:t>
                </a:r>
                <a:endParaRPr lang="en-US" altLang="ja-JP" sz="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3" name="グループ化 152"/>
            <p:cNvGrpSpPr/>
            <p:nvPr/>
          </p:nvGrpSpPr>
          <p:grpSpPr>
            <a:xfrm>
              <a:off x="6899032" y="5206253"/>
              <a:ext cx="1368000" cy="721770"/>
              <a:chOff x="5942069" y="3916288"/>
              <a:chExt cx="1368000" cy="721770"/>
            </a:xfrm>
          </p:grpSpPr>
          <p:sp>
            <p:nvSpPr>
              <p:cNvPr id="160" name="テキスト ボックス 159"/>
              <p:cNvSpPr txBox="1"/>
              <p:nvPr/>
            </p:nvSpPr>
            <p:spPr>
              <a:xfrm>
                <a:off x="5942069" y="3916288"/>
                <a:ext cx="1368000" cy="286459"/>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975">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200" dirty="0" smtClean="0"/>
                  <a:t>分析基盤</a:t>
                </a:r>
                <a:endParaRPr lang="en-US" altLang="ja-JP" sz="1200" dirty="0"/>
              </a:p>
            </p:txBody>
          </p:sp>
          <p:sp>
            <p:nvSpPr>
              <p:cNvPr id="161" name="テキスト ボックス 160"/>
              <p:cNvSpPr txBox="1"/>
              <p:nvPr/>
            </p:nvSpPr>
            <p:spPr>
              <a:xfrm>
                <a:off x="5942069" y="4201064"/>
                <a:ext cx="1368000" cy="436994"/>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課長代理　三島 </a:t>
                </a:r>
                <a:r>
                  <a:rPr lang="ja-JP" altLang="en-US"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明</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4" name="グループ化 153"/>
            <p:cNvGrpSpPr/>
            <p:nvPr/>
          </p:nvGrpSpPr>
          <p:grpSpPr>
            <a:xfrm>
              <a:off x="1638968" y="5206253"/>
              <a:ext cx="1368000" cy="721770"/>
              <a:chOff x="2583389" y="3916288"/>
              <a:chExt cx="1368000" cy="721770"/>
            </a:xfrm>
          </p:grpSpPr>
          <p:sp>
            <p:nvSpPr>
              <p:cNvPr id="158" name="テキスト ボックス 157"/>
              <p:cNvSpPr txBox="1"/>
              <p:nvPr/>
            </p:nvSpPr>
            <p:spPr>
              <a:xfrm>
                <a:off x="2583389" y="3916288"/>
                <a:ext cx="1368000" cy="286458"/>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en-US"/>
                </a:defPPr>
                <a:lvl1pPr algn="ctr">
                  <a:defRPr sz="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決済端末</a:t>
                </a:r>
                <a:endParaRPr lang="en-US" altLang="ja-JP" dirty="0"/>
              </a:p>
            </p:txBody>
          </p:sp>
          <p:sp>
            <p:nvSpPr>
              <p:cNvPr id="159" name="テキスト ボックス 158"/>
              <p:cNvSpPr txBox="1"/>
              <p:nvPr/>
            </p:nvSpPr>
            <p:spPr>
              <a:xfrm>
                <a:off x="2583389" y="4209010"/>
                <a:ext cx="1368000" cy="429048"/>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en-US"/>
                </a:defPPr>
                <a:lvl1pPr algn="ctr">
                  <a:defRPr sz="1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a:spcBef>
                    <a:spcPts val="300"/>
                  </a:spcBef>
                </a:pPr>
                <a:r>
                  <a:rPr lang="zh-TW" altLang="en-US" dirty="0"/>
                  <a:t>課長代理　伏見彰彦</a:t>
                </a:r>
              </a:p>
              <a:p>
                <a:pPr>
                  <a:spcBef>
                    <a:spcPts val="300"/>
                  </a:spcBef>
                </a:pPr>
                <a:r>
                  <a:rPr lang="zh-TW" altLang="en-US" dirty="0"/>
                  <a:t>＋</a:t>
                </a:r>
                <a:r>
                  <a:rPr lang="en-US" altLang="zh-TW" dirty="0"/>
                  <a:t>2</a:t>
                </a:r>
                <a:r>
                  <a:rPr lang="zh-TW" altLang="en-US" dirty="0"/>
                  <a:t>名</a:t>
                </a:r>
              </a:p>
            </p:txBody>
          </p:sp>
        </p:grpSp>
        <p:grpSp>
          <p:nvGrpSpPr>
            <p:cNvPr id="155" name="グループ化 154"/>
            <p:cNvGrpSpPr/>
            <p:nvPr/>
          </p:nvGrpSpPr>
          <p:grpSpPr>
            <a:xfrm>
              <a:off x="3319801" y="5206253"/>
              <a:ext cx="1368000" cy="721770"/>
              <a:chOff x="1226754" y="3916288"/>
              <a:chExt cx="1368000" cy="721770"/>
            </a:xfrm>
          </p:grpSpPr>
          <p:sp>
            <p:nvSpPr>
              <p:cNvPr id="156" name="テキスト ボックス 155"/>
              <p:cNvSpPr txBox="1"/>
              <p:nvPr/>
            </p:nvSpPr>
            <p:spPr>
              <a:xfrm>
                <a:off x="1226754" y="3916288"/>
                <a:ext cx="1368000" cy="286458"/>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en-US"/>
                </a:defPPr>
                <a:lvl1pPr algn="ctr">
                  <a:defRPr sz="1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ja-JP" altLang="en-US" dirty="0"/>
                  <a:t>売上管理</a:t>
                </a:r>
                <a:endParaRPr lang="en-US" altLang="ja-JP" dirty="0"/>
              </a:p>
            </p:txBody>
          </p:sp>
          <p:sp>
            <p:nvSpPr>
              <p:cNvPr id="157" name="テキスト ボックス 156"/>
              <p:cNvSpPr txBox="1"/>
              <p:nvPr/>
            </p:nvSpPr>
            <p:spPr>
              <a:xfrm>
                <a:off x="1226754" y="4209444"/>
                <a:ext cx="1368000" cy="428614"/>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en-US"/>
                </a:defPPr>
                <a:lvl1pPr algn="ctr">
                  <a:defRPr sz="1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a:spcBef>
                    <a:spcPts val="300"/>
                  </a:spcBef>
                </a:pPr>
                <a:r>
                  <a:rPr lang="ja-JP" altLang="en-US" dirty="0"/>
                  <a:t>課長　坂村 剛</a:t>
                </a:r>
                <a:endParaRPr lang="en-US" altLang="ja-JP" dirty="0"/>
              </a:p>
              <a:p>
                <a:pPr>
                  <a:spcBef>
                    <a:spcPts val="300"/>
                  </a:spcBef>
                </a:pPr>
                <a:r>
                  <a:rPr lang="ja-JP" altLang="en-US" dirty="0"/>
                  <a:t>＋</a:t>
                </a:r>
                <a:r>
                  <a:rPr lang="en-US" altLang="ja-JP" dirty="0"/>
                  <a:t>2</a:t>
                </a:r>
                <a:r>
                  <a:rPr lang="ja-JP" altLang="en-US" dirty="0"/>
                  <a:t>名</a:t>
                </a:r>
                <a:endParaRPr lang="en-US" altLang="ja-JP" dirty="0"/>
              </a:p>
            </p:txBody>
          </p:sp>
        </p:grpSp>
      </p:grpSp>
      <p:cxnSp>
        <p:nvCxnSpPr>
          <p:cNvPr id="164" name="カギ線コネクタ 38"/>
          <p:cNvCxnSpPr>
            <a:stCxn id="176" idx="2"/>
            <a:endCxn id="167" idx="0"/>
          </p:cNvCxnSpPr>
          <p:nvPr/>
        </p:nvCxnSpPr>
        <p:spPr>
          <a:xfrm>
            <a:off x="4953001" y="4178650"/>
            <a:ext cx="0" cy="81631"/>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65" name="グループ化 164"/>
          <p:cNvGrpSpPr/>
          <p:nvPr/>
        </p:nvGrpSpPr>
        <p:grpSpPr>
          <a:xfrm>
            <a:off x="4154215" y="4260281"/>
            <a:ext cx="1597571" cy="644905"/>
            <a:chOff x="4336359" y="3827599"/>
            <a:chExt cx="1597571" cy="644905"/>
          </a:xfrm>
        </p:grpSpPr>
        <p:sp>
          <p:nvSpPr>
            <p:cNvPr id="166" name="テキスト ボックス 165"/>
            <p:cNvSpPr txBox="1"/>
            <p:nvPr/>
          </p:nvSpPr>
          <p:spPr>
            <a:xfrm>
              <a:off x="4336359" y="4040504"/>
              <a:ext cx="1597571" cy="432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課長代理　岡村 幸</a:t>
              </a:r>
              <a:r>
                <a:rPr lang="ja-JP" altLang="en-US"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松</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300"/>
                </a:spcBef>
              </a:pP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（補佐）主任　森脇 弘樹</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7" name="テキスト ボックス 166"/>
            <p:cNvSpPr txBox="1"/>
            <p:nvPr/>
          </p:nvSpPr>
          <p:spPr>
            <a:xfrm>
              <a:off x="4336359" y="3827599"/>
              <a:ext cx="1597571" cy="216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ja-JP" sz="10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PL</a:t>
              </a:r>
              <a:endPar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8" name="グループ化 167"/>
          <p:cNvGrpSpPr/>
          <p:nvPr/>
        </p:nvGrpSpPr>
        <p:grpSpPr>
          <a:xfrm>
            <a:off x="4154215" y="2330878"/>
            <a:ext cx="1597571" cy="402273"/>
            <a:chOff x="4153478" y="1475689"/>
            <a:chExt cx="1597571" cy="402273"/>
          </a:xfrm>
        </p:grpSpPr>
        <p:sp>
          <p:nvSpPr>
            <p:cNvPr id="169" name="テキスト ボックス 168"/>
            <p:cNvSpPr txBox="1"/>
            <p:nvPr/>
          </p:nvSpPr>
          <p:spPr>
            <a:xfrm>
              <a:off x="4153478" y="1661962"/>
              <a:ext cx="1597571" cy="216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100"/>
                </a:spcBef>
              </a:pPr>
              <a:r>
                <a:rPr lang="ja-JP" altLang="en-US" sz="1000" dirty="0" smtClean="0">
                  <a:latin typeface="Meiryo UI" panose="020B0604030504040204" pitchFamily="50" charset="-128"/>
                  <a:ea typeface="Meiryo UI" panose="020B0604030504040204" pitchFamily="50" charset="-128"/>
                  <a:cs typeface="Meiryo UI" panose="020B0604030504040204" pitchFamily="50" charset="-128"/>
                </a:rPr>
                <a:t>事業部長　</a:t>
              </a: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浜口</a:t>
              </a:r>
              <a:r>
                <a:rPr lang="ja-JP" altLang="en-US"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幸洋</a:t>
              </a:r>
              <a:endParaRPr lang="en-US" altLang="ja-JP" sz="10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テキスト ボックス 169"/>
            <p:cNvSpPr txBox="1"/>
            <p:nvPr/>
          </p:nvSpPr>
          <p:spPr>
            <a:xfrm>
              <a:off x="4153478" y="1475689"/>
              <a:ext cx="1597571" cy="180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defPPr>
                <a:defRPr lang="ja-JP"/>
              </a:defPPr>
              <a:lvl1pPr algn="ctr">
                <a:defRPr sz="14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975" dirty="0" smtClean="0"/>
                <a:t>責任者</a:t>
              </a:r>
              <a:endParaRPr lang="en-US" altLang="ja-JP" sz="975" dirty="0"/>
            </a:p>
          </p:txBody>
        </p:sp>
      </p:grpSp>
      <p:grpSp>
        <p:nvGrpSpPr>
          <p:cNvPr id="171" name="グループ化 170"/>
          <p:cNvGrpSpPr/>
          <p:nvPr/>
        </p:nvGrpSpPr>
        <p:grpSpPr>
          <a:xfrm>
            <a:off x="4154215" y="2814783"/>
            <a:ext cx="1597571" cy="403926"/>
            <a:chOff x="4062406" y="2446495"/>
            <a:chExt cx="1597571" cy="403926"/>
          </a:xfrm>
        </p:grpSpPr>
        <p:sp>
          <p:nvSpPr>
            <p:cNvPr id="172" name="テキスト ボックス 171"/>
            <p:cNvSpPr txBox="1"/>
            <p:nvPr/>
          </p:nvSpPr>
          <p:spPr>
            <a:xfrm>
              <a:off x="4062406" y="2634421"/>
              <a:ext cx="1597571" cy="216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200"/>
                </a:spcBef>
              </a:pPr>
              <a:r>
                <a:rPr lang="ja-JP" altLang="en-US" sz="1000" dirty="0" smtClean="0">
                  <a:solidFill>
                    <a:schemeClr val="tx1"/>
                  </a:solidFill>
                </a:rPr>
                <a:t>統括</a:t>
              </a:r>
              <a:r>
                <a:rPr lang="zh-TW" altLang="en-US" sz="1000" dirty="0" smtClean="0">
                  <a:solidFill>
                    <a:schemeClr val="tx1"/>
                  </a:solidFill>
                </a:rPr>
                <a:t>部長</a:t>
              </a:r>
              <a:r>
                <a:rPr lang="ja-JP" altLang="en-US" sz="1000" dirty="0">
                  <a:solidFill>
                    <a:schemeClr val="tx1"/>
                  </a:solidFill>
                </a:rPr>
                <a:t>　</a:t>
              </a:r>
              <a:r>
                <a:rPr lang="ja-JP" altLang="en-US" sz="1000" dirty="0" smtClean="0">
                  <a:solidFill>
                    <a:schemeClr val="tx1"/>
                  </a:solidFill>
                </a:rPr>
                <a:t>福田 昭弘</a:t>
              </a:r>
              <a:endParaRPr lang="en-US" altLang="zh-TW" sz="1000" dirty="0">
                <a:solidFill>
                  <a:schemeClr val="tx1"/>
                </a:solidFill>
              </a:endParaRPr>
            </a:p>
          </p:txBody>
        </p:sp>
        <p:sp>
          <p:nvSpPr>
            <p:cNvPr id="173" name="テキスト ボックス 172"/>
            <p:cNvSpPr txBox="1"/>
            <p:nvPr/>
          </p:nvSpPr>
          <p:spPr>
            <a:xfrm>
              <a:off x="4062406" y="2446495"/>
              <a:ext cx="1597571" cy="180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975"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副責任者</a:t>
              </a:r>
              <a:endParaRPr lang="en-US" altLang="ja-JP" sz="975"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74" name="カギ線コネクタ 73"/>
          <p:cNvCxnSpPr>
            <a:stCxn id="169" idx="2"/>
            <a:endCxn id="173" idx="0"/>
          </p:cNvCxnSpPr>
          <p:nvPr/>
        </p:nvCxnSpPr>
        <p:spPr>
          <a:xfrm>
            <a:off x="4953001" y="2733151"/>
            <a:ext cx="0" cy="81632"/>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75" name="グループ化 174"/>
          <p:cNvGrpSpPr/>
          <p:nvPr/>
        </p:nvGrpSpPr>
        <p:grpSpPr>
          <a:xfrm>
            <a:off x="4154215" y="3774230"/>
            <a:ext cx="1597571" cy="404420"/>
            <a:chOff x="4336359" y="3240436"/>
            <a:chExt cx="1597571" cy="404420"/>
          </a:xfrm>
        </p:grpSpPr>
        <p:sp>
          <p:nvSpPr>
            <p:cNvPr id="176" name="テキスト ボックス 175"/>
            <p:cNvSpPr txBox="1"/>
            <p:nvPr/>
          </p:nvSpPr>
          <p:spPr>
            <a:xfrm>
              <a:off x="4336359" y="3428856"/>
              <a:ext cx="1597571" cy="216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課長　松本 尚久</a:t>
              </a:r>
              <a:endParaRPr lang="en-US" altLang="ja-JP" sz="10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テキスト ボックス 176"/>
            <p:cNvSpPr txBox="1"/>
            <p:nvPr/>
          </p:nvSpPr>
          <p:spPr>
            <a:xfrm>
              <a:off x="4336359" y="3240436"/>
              <a:ext cx="1597571" cy="180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ja-JP" sz="10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PM</a:t>
              </a:r>
              <a:endPar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78" name="カギ線コネクタ 38"/>
          <p:cNvCxnSpPr>
            <a:stCxn id="172" idx="2"/>
            <a:endCxn id="181" idx="0"/>
          </p:cNvCxnSpPr>
          <p:nvPr/>
        </p:nvCxnSpPr>
        <p:spPr>
          <a:xfrm>
            <a:off x="4953001" y="3218709"/>
            <a:ext cx="0" cy="81632"/>
          </a:xfrm>
          <a:prstGeom prst="straightConnector1">
            <a:avLst/>
          </a:prstGeom>
        </p:spPr>
        <p:style>
          <a:lnRef idx="1">
            <a:schemeClr val="dk1"/>
          </a:lnRef>
          <a:fillRef idx="0">
            <a:schemeClr val="dk1"/>
          </a:fillRef>
          <a:effectRef idx="0">
            <a:schemeClr val="dk1"/>
          </a:effectRef>
          <a:fontRef idx="minor">
            <a:schemeClr val="tx1"/>
          </a:fontRef>
        </p:style>
      </p:cxnSp>
      <p:grpSp>
        <p:nvGrpSpPr>
          <p:cNvPr id="179" name="グループ化 178"/>
          <p:cNvGrpSpPr/>
          <p:nvPr/>
        </p:nvGrpSpPr>
        <p:grpSpPr>
          <a:xfrm>
            <a:off x="4154215" y="3300341"/>
            <a:ext cx="1597571" cy="392257"/>
            <a:chOff x="4152741" y="2241747"/>
            <a:chExt cx="1597571" cy="392257"/>
          </a:xfrm>
        </p:grpSpPr>
        <p:sp>
          <p:nvSpPr>
            <p:cNvPr id="180" name="テキスト ボックス 179"/>
            <p:cNvSpPr txBox="1"/>
            <p:nvPr/>
          </p:nvSpPr>
          <p:spPr>
            <a:xfrm>
              <a:off x="4152741" y="2418004"/>
              <a:ext cx="1597571" cy="216000"/>
            </a:xfrm>
            <a:prstGeom prst="rect">
              <a:avLst/>
            </a:prstGeom>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spcBef>
                  <a:spcPts val="200"/>
                </a:spcBef>
              </a:pPr>
              <a:r>
                <a:rPr lang="zh-TW" altLang="en-US" sz="1000" dirty="0" smtClean="0">
                  <a:solidFill>
                    <a:schemeClr val="tx1"/>
                  </a:solidFill>
                </a:rPr>
                <a:t>部長</a:t>
              </a:r>
              <a:r>
                <a:rPr lang="ja-JP" altLang="en-US" sz="1000" dirty="0">
                  <a:solidFill>
                    <a:schemeClr val="tx1"/>
                  </a:solidFill>
                </a:rPr>
                <a:t>　</a:t>
              </a:r>
              <a:r>
                <a:rPr lang="ja-JP" altLang="en-US" sz="1000" dirty="0" smtClean="0">
                  <a:solidFill>
                    <a:schemeClr val="tx1"/>
                  </a:solidFill>
                </a:rPr>
                <a:t>保永 公孝</a:t>
              </a:r>
              <a:endParaRPr lang="en-US" altLang="zh-TW" sz="1000" dirty="0">
                <a:solidFill>
                  <a:schemeClr val="tx1"/>
                </a:solidFill>
              </a:endParaRPr>
            </a:p>
          </p:txBody>
        </p:sp>
        <p:sp>
          <p:nvSpPr>
            <p:cNvPr id="181" name="テキスト ボックス 180"/>
            <p:cNvSpPr txBox="1"/>
            <p:nvPr/>
          </p:nvSpPr>
          <p:spPr>
            <a:xfrm>
              <a:off x="4152741" y="2241747"/>
              <a:ext cx="1597571" cy="180000"/>
            </a:xfrm>
            <a:prstGeom prst="rect">
              <a:avLst/>
            </a:prstGeom>
            <a:solidFill>
              <a:schemeClr val="accent2"/>
            </a:solidFill>
            <a:ln w="9525">
              <a:solidFill>
                <a:schemeClr val="accent2"/>
              </a:solidFill>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975"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開発責任者</a:t>
              </a:r>
              <a:endParaRPr lang="en-US" altLang="ja-JP" sz="975"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82" name="カギ線コネクタ 73"/>
          <p:cNvCxnSpPr>
            <a:stCxn id="180" idx="2"/>
            <a:endCxn id="177" idx="0"/>
          </p:cNvCxnSpPr>
          <p:nvPr/>
        </p:nvCxnSpPr>
        <p:spPr>
          <a:xfrm>
            <a:off x="4953001" y="3692598"/>
            <a:ext cx="0" cy="8163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83" name="カギ線コネクタ 73"/>
          <p:cNvCxnSpPr>
            <a:stCxn id="172" idx="2"/>
            <a:endCxn id="181" idx="0"/>
          </p:cNvCxnSpPr>
          <p:nvPr/>
        </p:nvCxnSpPr>
        <p:spPr>
          <a:xfrm>
            <a:off x="4953001" y="3218709"/>
            <a:ext cx="0" cy="81632"/>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2631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2"/>
          <p:cNvSpPr>
            <a:spLocks noChangeAspect="1" noChangeArrowheads="1"/>
          </p:cNvSpPr>
          <p:nvPr/>
        </p:nvSpPr>
        <p:spPr bwMode="auto">
          <a:xfrm>
            <a:off x="352425" y="1667810"/>
            <a:ext cx="9297025" cy="4546894"/>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a:lstStyle/>
          <a:p>
            <a:pPr marL="177800" lvl="0" indent="-177800">
              <a:spcBef>
                <a:spcPts val="200"/>
              </a:spcBef>
            </a:pPr>
            <a:r>
              <a:rPr lang="ja-JP" altLang="en-US" sz="1400" b="1"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（経歴</a:t>
            </a:r>
            <a:r>
              <a:rPr lang="ja-JP" altLang="en-US" sz="1400"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概要）</a:t>
            </a:r>
          </a:p>
          <a:p>
            <a:pPr marL="530225" lvl="1" indent="-173038">
              <a:spcBef>
                <a:spcPts val="600"/>
              </a:spcBef>
              <a:buFont typeface="Wingdings" pitchFamily="2" charset="2"/>
              <a:buChar char="l"/>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（株）ＮＴＴ</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データにおいて、鉄道業、製造業等を中心に基幹業務システムの開発・サービス提供に一貫して携わる。企業経営に必要な複数システムの統合あるいは並行開発のマネジメントを中心に</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活動</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530225" lvl="1" indent="-173038">
              <a:spcBef>
                <a:spcPts val="600"/>
              </a:spcBef>
              <a:buFont typeface="Wingdings" pitchFamily="2" charset="2"/>
              <a:buChar char="l"/>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会計業務を含む基幹業務システム開発に関する経験・知見を備え、円滑なプロジェクト運営が行えることを強みとして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いる</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530225" lvl="1" indent="-173038">
              <a:spcBef>
                <a:spcPts val="200"/>
              </a:spcBef>
              <a:buFont typeface="Wingdings" pitchFamily="2" charset="2"/>
              <a:buChar char="l"/>
            </a:pP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defTabSz="874713" eaLnBrk="0" hangingPunct="0">
              <a:spcBef>
                <a:spcPct val="15000"/>
              </a:spcBef>
            </a:pPr>
            <a:r>
              <a:rPr lang="ja-JP" altLang="en-US" sz="1400" b="1" u="sng" dirty="0">
                <a:latin typeface="Meiryo UI" panose="020B0604030504040204" pitchFamily="50" charset="-128"/>
                <a:ea typeface="Meiryo UI" panose="020B0604030504040204" pitchFamily="50" charset="-128"/>
                <a:cs typeface="Meiryo UI" panose="020B0604030504040204" pitchFamily="50" charset="-128"/>
              </a:rPr>
              <a:t>（経験プロジェクト等）</a:t>
            </a:r>
            <a:endParaRPr lang="en-US" altLang="ja-JP" sz="1400" b="1" u="sng"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組立加工会社 基幹システム構築プロジェクト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SCAW</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生産・財務・人事管理開発・</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導入）</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プロジェクトリーダ </a:t>
            </a: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大手鉄道会社 グループ会計システム構築プロジェクト（</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SCAW</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財務管理） プロジェクトリーダ</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鉄道会社 財務系システムの全体構想</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策定コンサル</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プロジェクトメンバ</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大手鉄道会社 財務シェアード会社との人材交流　営業企画部 次長</a:t>
            </a: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JR</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東海様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新事務固定</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資産システム再構築プロジェクト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プロジェクトマネージャ補佐</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JR</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東海様人事総合システム構築プロジェクト（ユーザ管理、仮想化共通基盤構築）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プロジェクトマネージャ</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鉄道会社 </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営業システム共通化</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CAFIS Arch</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CAFIS</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Explore</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PMO</a:t>
            </a: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鉄道会社 グループ会計システム構築</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Biz</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会計）</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プロジェクトマネージャ</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1324" name="Rectangle 6"/>
          <p:cNvSpPr>
            <a:spLocks noChangeArrowheads="1"/>
          </p:cNvSpPr>
          <p:nvPr/>
        </p:nvSpPr>
        <p:spPr bwMode="auto">
          <a:xfrm>
            <a:off x="352425" y="1015674"/>
            <a:ext cx="1339582" cy="360362"/>
          </a:xfrm>
          <a:prstGeom prst="rect">
            <a:avLst/>
          </a:prstGeom>
          <a:solidFill>
            <a:schemeClr val="accent1"/>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lgn="ctr">
              <a:defRPr/>
            </a:pP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松本 尚久</a:t>
            </a:r>
            <a:endParaRPr lang="ja-JP" altLang="en-US" sz="1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6"/>
          <p:cNvSpPr>
            <a:spLocks noChangeArrowheads="1"/>
          </p:cNvSpPr>
          <p:nvPr/>
        </p:nvSpPr>
        <p:spPr bwMode="auto">
          <a:xfrm>
            <a:off x="1750324" y="1015674"/>
            <a:ext cx="7616700" cy="360362"/>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NTT</a:t>
            </a:r>
            <a:r>
              <a:rPr lang="ja-JP" altLang="en-US" dirty="0">
                <a:latin typeface="Meiryo UI" panose="020B0604030504040204" pitchFamily="50" charset="-128"/>
                <a:ea typeface="Meiryo UI" panose="020B0604030504040204" pitchFamily="50" charset="-128"/>
                <a:cs typeface="Meiryo UI" panose="020B0604030504040204" pitchFamily="50" charset="-128"/>
              </a:rPr>
              <a:t>データ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スマートライフシステム事業部　課長</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title"/>
          </p:nvPr>
        </p:nvSpPr>
        <p:spPr/>
        <p:txBody>
          <a:bodyPr/>
          <a:lstStyle/>
          <a:p>
            <a:r>
              <a:rPr lang="en-US" altLang="ja-JP" dirty="0" smtClean="0">
                <a:cs typeface="Meiryo UI" panose="020B0604030504040204" pitchFamily="50" charset="-128"/>
              </a:rPr>
              <a:t>4.1. </a:t>
            </a:r>
            <a:r>
              <a:rPr lang="ja-JP" altLang="en-US" dirty="0" smtClean="0">
                <a:cs typeface="Meiryo UI" panose="020B0604030504040204" pitchFamily="50" charset="-128"/>
              </a:rPr>
              <a:t>プロジェクトマネージャ</a:t>
            </a:r>
            <a:endParaRPr kumimoji="1" lang="ja-JP" altLang="en-US" dirty="0"/>
          </a:p>
        </p:txBody>
      </p:sp>
    </p:spTree>
    <p:extLst>
      <p:ext uri="{BB962C8B-B14F-4D97-AF65-F5344CB8AC3E}">
        <p14:creationId xmlns:p14="http://schemas.microsoft.com/office/powerpoint/2010/main" val="35859524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2"/>
          <p:cNvSpPr>
            <a:spLocks noChangeAspect="1" noChangeArrowheads="1"/>
          </p:cNvSpPr>
          <p:nvPr/>
        </p:nvSpPr>
        <p:spPr bwMode="auto">
          <a:xfrm>
            <a:off x="352425" y="1667810"/>
            <a:ext cx="9297025" cy="4546894"/>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a:lstStyle/>
          <a:p>
            <a:pPr marL="177800" lvl="0" indent="-177800">
              <a:spcBef>
                <a:spcPts val="200"/>
              </a:spcBef>
            </a:pPr>
            <a:r>
              <a:rPr lang="ja-JP" altLang="en-US" sz="1400" b="1" u="sng" dirty="0" smtClean="0">
                <a:latin typeface="Meiryo UI" panose="020B0604030504040204" pitchFamily="50" charset="-128"/>
                <a:ea typeface="Meiryo UI" panose="020B0604030504040204" pitchFamily="50" charset="-128"/>
                <a:cs typeface="Meiryo UI" panose="020B0604030504040204" pitchFamily="50" charset="-128"/>
              </a:rPr>
              <a:t>（経歴</a:t>
            </a:r>
            <a:r>
              <a:rPr lang="ja-JP" altLang="en-US" sz="1400" b="1" u="sng" dirty="0">
                <a:latin typeface="Meiryo UI" panose="020B0604030504040204" pitchFamily="50" charset="-128"/>
                <a:ea typeface="Meiryo UI" panose="020B0604030504040204" pitchFamily="50" charset="-128"/>
                <a:cs typeface="Meiryo UI" panose="020B0604030504040204" pitchFamily="50" charset="-128"/>
              </a:rPr>
              <a:t>概要）</a:t>
            </a:r>
          </a:p>
          <a:p>
            <a:pPr marL="530225" lvl="1" indent="-173038">
              <a:spcBef>
                <a:spcPts val="600"/>
              </a:spcBef>
              <a:buFont typeface="Wingdings" pitchFamily="2" charset="2"/>
              <a:buChar char="l"/>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全国</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200</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以上の商業施設へ売上管理システムや決済の仕組み作りを構築し、売上管理システムを活用した売上管理業務まで一気通貫でサービス提供を行ってきた知見が強み</a:t>
            </a:r>
            <a:endParaRPr lang="en-US" altLang="ja-JP" sz="1400" dirty="0">
              <a:latin typeface="Meiryo UI" pitchFamily="50" charset="-128"/>
              <a:ea typeface="Meiryo UI" pitchFamily="50" charset="-128"/>
              <a:cs typeface="Meiryo UI" pitchFamily="50" charset="-128"/>
            </a:endParaRPr>
          </a:p>
          <a:p>
            <a:pPr marL="530225" lvl="1" indent="-173038">
              <a:spcBef>
                <a:spcPts val="600"/>
              </a:spcBef>
              <a:buFont typeface="Wingdings" pitchFamily="2" charset="2"/>
              <a:buChar char="l"/>
            </a:pPr>
            <a:r>
              <a:rPr lang="ja-JP" altLang="en-US" sz="1400" dirty="0" smtClean="0">
                <a:latin typeface="Meiryo UI" pitchFamily="50" charset="-128"/>
                <a:ea typeface="Meiryo UI" pitchFamily="50" charset="-128"/>
                <a:cs typeface="Meiryo UI" pitchFamily="50" charset="-128"/>
              </a:rPr>
              <a:t>提案、導入、稼働後のフォローまで一貫したプロジェクト責任者に従事</a:t>
            </a:r>
            <a:endParaRPr lang="en-US" altLang="ja-JP" sz="1400" dirty="0">
              <a:latin typeface="Meiryo UI" pitchFamily="50" charset="-128"/>
              <a:ea typeface="Meiryo UI" pitchFamily="50" charset="-128"/>
              <a:cs typeface="Meiryo UI" pitchFamily="50" charset="-128"/>
            </a:endParaRPr>
          </a:p>
          <a:p>
            <a:pPr marL="530225" lvl="1" indent="-173038">
              <a:spcBef>
                <a:spcPts val="200"/>
              </a:spcBef>
              <a:buFont typeface="Wingdings" pitchFamily="2" charset="2"/>
              <a:buChar char="l"/>
            </a:pP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defTabSz="874713" eaLnBrk="0" hangingPunct="0">
              <a:spcBef>
                <a:spcPct val="15000"/>
              </a:spcBef>
            </a:pPr>
            <a:r>
              <a:rPr lang="ja-JP" altLang="en-US" sz="1400" b="1" u="sng" dirty="0">
                <a:latin typeface="Meiryo UI" panose="020B0604030504040204" pitchFamily="50" charset="-128"/>
                <a:ea typeface="Meiryo UI" panose="020B0604030504040204" pitchFamily="50" charset="-128"/>
                <a:cs typeface="Meiryo UI" panose="020B0604030504040204" pitchFamily="50" charset="-128"/>
              </a:rPr>
              <a:t>（経験プロジェクト等）</a:t>
            </a:r>
            <a:endParaRPr lang="en-US" altLang="ja-JP" sz="1400" b="1" u="sng"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統合売上管理システム更改（決済端末及びポイントシステム含む）　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10</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統合売上管理システム構築　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30</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共通売上管理システム導入　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5</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共通売上管理システム更改　プロジェクト責任者</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5</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共通売上管理システム導入　プロジェクト責任者　</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3SC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共通売上管理システム導入　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共通売上管理システム導入　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5</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以上の</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SC</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共通売上管理システム導入　プロジェクト責任者</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大手不動産系　売上管理システム導入（決済端末及びポイントシステム含む）</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プロジェクト責任者</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1324" name="Rectangle 6"/>
          <p:cNvSpPr>
            <a:spLocks noChangeArrowheads="1"/>
          </p:cNvSpPr>
          <p:nvPr/>
        </p:nvSpPr>
        <p:spPr bwMode="auto">
          <a:xfrm>
            <a:off x="352425" y="1015674"/>
            <a:ext cx="1339582" cy="360362"/>
          </a:xfrm>
          <a:prstGeom prst="rect">
            <a:avLst/>
          </a:prstGeom>
          <a:solidFill>
            <a:schemeClr val="accent1"/>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lgn="ctr">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坂村</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 剛</a:t>
            </a:r>
            <a:endParaRPr lang="ja-JP" altLang="en-US" sz="180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6"/>
          <p:cNvSpPr>
            <a:spLocks noChangeArrowheads="1"/>
          </p:cNvSpPr>
          <p:nvPr/>
        </p:nvSpPr>
        <p:spPr bwMode="auto">
          <a:xfrm>
            <a:off x="1750324" y="1015674"/>
            <a:ext cx="7616700" cy="360362"/>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NTT</a:t>
            </a:r>
            <a:r>
              <a:rPr lang="ja-JP" altLang="en-US" dirty="0">
                <a:latin typeface="Meiryo UI" panose="020B0604030504040204" pitchFamily="50" charset="-128"/>
                <a:ea typeface="Meiryo UI" panose="020B0604030504040204" pitchFamily="50" charset="-128"/>
                <a:cs typeface="Meiryo UI" panose="020B0604030504040204" pitchFamily="50" charset="-128"/>
              </a:rPr>
              <a:t>データ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カード＆ペイメント事業部　課長</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p:cNvSpPr>
            <a:spLocks noGrp="1"/>
          </p:cNvSpPr>
          <p:nvPr>
            <p:ph type="title"/>
          </p:nvPr>
        </p:nvSpPr>
        <p:spPr/>
        <p:txBody>
          <a:bodyPr/>
          <a:lstStyle/>
          <a:p>
            <a:r>
              <a:rPr lang="en-US" altLang="ja-JP" dirty="0" smtClean="0">
                <a:cs typeface="Meiryo UI" panose="020B0604030504040204" pitchFamily="50" charset="-128"/>
              </a:rPr>
              <a:t>4.2. </a:t>
            </a:r>
            <a:r>
              <a:rPr lang="ja-JP" altLang="en-US" dirty="0" smtClean="0">
                <a:cs typeface="Meiryo UI" panose="020B0604030504040204" pitchFamily="50" charset="-128"/>
              </a:rPr>
              <a:t>売上管理チームリーダ</a:t>
            </a:r>
            <a:endParaRPr kumimoji="1" lang="ja-JP" altLang="en-US" dirty="0"/>
          </a:p>
        </p:txBody>
      </p:sp>
    </p:spTree>
    <p:extLst>
      <p:ext uri="{BB962C8B-B14F-4D97-AF65-F5344CB8AC3E}">
        <p14:creationId xmlns:p14="http://schemas.microsoft.com/office/powerpoint/2010/main" val="3906119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2"/>
          <p:cNvSpPr>
            <a:spLocks noChangeAspect="1" noChangeArrowheads="1"/>
          </p:cNvSpPr>
          <p:nvPr/>
        </p:nvSpPr>
        <p:spPr bwMode="auto">
          <a:xfrm>
            <a:off x="352425" y="1667811"/>
            <a:ext cx="9297025" cy="4656790"/>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lIns="91440" tIns="45720" rIns="91440" bIns="45720" anchor="t"/>
          <a:lstStyle/>
          <a:p>
            <a:pPr marL="177800" lvl="0" indent="-177800">
              <a:spcBef>
                <a:spcPts val="200"/>
              </a:spcBef>
            </a:pPr>
            <a:r>
              <a:rPr lang="ja-JP" altLang="en-US" sz="1400" b="1" u="sng" dirty="0">
                <a:solidFill>
                  <a:srgbClr val="000000"/>
                </a:solidFill>
                <a:latin typeface="+mn-ea"/>
                <a:cs typeface="Meiryo UI" panose="020B0604030504040204" pitchFamily="50" charset="-128"/>
              </a:rPr>
              <a:t>（経歴概要）</a:t>
            </a:r>
          </a:p>
          <a:p>
            <a:pPr marL="530225" lvl="1" indent="-172720">
              <a:spcBef>
                <a:spcPts val="600"/>
              </a:spcBef>
              <a:buFont typeface="Wingdings" pitchFamily="2" charset="2"/>
              <a:buChar char="l"/>
            </a:pPr>
            <a:r>
              <a:rPr lang="ja-JP" altLang="en-US" sz="1400" dirty="0" smtClean="0">
                <a:latin typeface="+mn-ea"/>
                <a:cs typeface="+mn-lt"/>
              </a:rPr>
              <a:t>（</a:t>
            </a:r>
            <a:r>
              <a:rPr lang="ja-JP" sz="1400" dirty="0" smtClean="0">
                <a:latin typeface="+mn-ea"/>
                <a:cs typeface="+mn-lt"/>
              </a:rPr>
              <a:t>株</a:t>
            </a:r>
            <a:r>
              <a:rPr lang="ja-JP" altLang="en-US" sz="1400" dirty="0" smtClean="0">
                <a:latin typeface="+mn-ea"/>
                <a:cs typeface="+mn-lt"/>
              </a:rPr>
              <a:t>）</a:t>
            </a:r>
            <a:r>
              <a:rPr lang="ja-JP" sz="1400" dirty="0" smtClean="0">
                <a:latin typeface="+mn-ea"/>
                <a:cs typeface="+mn-lt"/>
              </a:rPr>
              <a:t>ＮＴＴ</a:t>
            </a:r>
            <a:r>
              <a:rPr lang="ja-JP" sz="1400" dirty="0">
                <a:latin typeface="+mn-ea"/>
                <a:cs typeface="+mn-lt"/>
              </a:rPr>
              <a:t>データにおいて、</a:t>
            </a:r>
            <a:r>
              <a:rPr lang="ja-JP" altLang="en-US" sz="1400" dirty="0">
                <a:latin typeface="+mn-ea"/>
                <a:cs typeface="+mn-lt"/>
              </a:rPr>
              <a:t>複数の</a:t>
            </a:r>
            <a:r>
              <a:rPr lang="ja-JP" sz="1400" dirty="0">
                <a:latin typeface="+mn-ea"/>
                <a:cs typeface="+mn-lt"/>
              </a:rPr>
              <a:t>決</a:t>
            </a:r>
            <a:r>
              <a:rPr lang="ja-JP" altLang="en-US" sz="1400" dirty="0">
                <a:latin typeface="+mn-ea"/>
                <a:cs typeface="+mn-lt"/>
              </a:rPr>
              <a:t>済中継/端末/ポイント管理系</a:t>
            </a:r>
            <a:r>
              <a:rPr lang="ja-JP" sz="1400" dirty="0">
                <a:latin typeface="+mn-ea"/>
                <a:cs typeface="+mn-lt"/>
              </a:rPr>
              <a:t>のシステム</a:t>
            </a:r>
            <a:r>
              <a:rPr lang="ja-JP" altLang="en-US" sz="1400" dirty="0" smtClean="0">
                <a:latin typeface="+mn-ea"/>
                <a:cs typeface="+mn-lt"/>
              </a:rPr>
              <a:t>開発のプロジェクトマネージャ</a:t>
            </a:r>
            <a:r>
              <a:rPr lang="ja-JP" altLang="en-US" sz="1400" dirty="0">
                <a:latin typeface="+mn-ea"/>
                <a:cs typeface="+mn-lt"/>
              </a:rPr>
              <a:t>として</a:t>
            </a:r>
            <a:r>
              <a:rPr lang="ja-JP" altLang="en-US" sz="1400" dirty="0" smtClean="0">
                <a:latin typeface="+mn-ea"/>
                <a:cs typeface="+mn-lt"/>
              </a:rPr>
              <a:t>参画</a:t>
            </a:r>
            <a:endParaRPr lang="ja-JP" altLang="en-US" sz="1400" dirty="0">
              <a:latin typeface="+mn-ea"/>
              <a:cs typeface="+mn-lt"/>
            </a:endParaRPr>
          </a:p>
          <a:p>
            <a:pPr marL="530225" lvl="1" indent="-172720">
              <a:spcBef>
                <a:spcPts val="600"/>
              </a:spcBef>
              <a:buFont typeface="Wingdings" pitchFamily="2" charset="2"/>
              <a:buChar char="l"/>
            </a:pPr>
            <a:r>
              <a:rPr lang="ja-JP" altLang="en-US" sz="1400" dirty="0">
                <a:latin typeface="+mn-ea"/>
                <a:cs typeface="Arial"/>
              </a:rPr>
              <a:t>近年はSC業界において、端末更改プロジェクトの全体統括として携わる。また並行して複数社の端末導入プロジェクトにおいてRFP作成支援、ベンダ選定をBPリーダとして</a:t>
            </a:r>
            <a:r>
              <a:rPr lang="ja-JP" altLang="en-US" sz="1400" dirty="0" smtClean="0">
                <a:latin typeface="+mn-ea"/>
                <a:cs typeface="Arial"/>
              </a:rPr>
              <a:t>実施</a:t>
            </a:r>
            <a:endParaRPr lang="ja-JP" altLang="en-US" sz="1400" dirty="0">
              <a:latin typeface="+mn-ea"/>
              <a:cs typeface="Arial"/>
            </a:endParaRPr>
          </a:p>
          <a:p>
            <a:pPr marL="530225" lvl="1" indent="-172720">
              <a:spcBef>
                <a:spcPts val="600"/>
              </a:spcBef>
              <a:buFont typeface="Wingdings" pitchFamily="2" charset="2"/>
              <a:buChar char="l"/>
            </a:pPr>
            <a:endParaRPr lang="ja-JP" altLang="en-US" sz="1400" dirty="0">
              <a:latin typeface="+mn-ea"/>
              <a:cs typeface="Arial"/>
            </a:endParaRPr>
          </a:p>
          <a:p>
            <a:pPr defTabSz="874713" eaLnBrk="0" hangingPunct="0">
              <a:spcBef>
                <a:spcPct val="15000"/>
              </a:spcBef>
            </a:pPr>
            <a:r>
              <a:rPr lang="ja-JP" altLang="en-US" sz="1400" b="1" u="sng" dirty="0">
                <a:latin typeface="+mn-ea"/>
                <a:cs typeface="Meiryo UI" panose="020B0604030504040204" pitchFamily="50" charset="-128"/>
              </a:rPr>
              <a:t>（経験プロジェクト等）</a:t>
            </a:r>
            <a:endParaRPr lang="en-US" altLang="ja-JP" sz="1400" b="1" u="sng" dirty="0">
              <a:latin typeface="+mn-ea"/>
              <a:cs typeface="Meiryo UI" panose="020B0604030504040204" pitchFamily="50" charset="-128"/>
            </a:endParaRPr>
          </a:p>
          <a:p>
            <a:pPr marL="741045" lvl="1" indent="-285750" defTabSz="874713" eaLnBrk="0" hangingPunct="0">
              <a:spcBef>
                <a:spcPts val="600"/>
              </a:spcBef>
              <a:buFont typeface="Wingdings" panose="05000000000000000000" pitchFamily="2" charset="2"/>
              <a:buChar char="Ø"/>
              <a:tabLst>
                <a:tab pos="1611313" algn="l"/>
              </a:tabLst>
            </a:pPr>
            <a:r>
              <a:rPr lang="en-US" altLang="ja-JP" sz="1400" dirty="0">
                <a:latin typeface="+mn-ea"/>
                <a:cs typeface="Meiryo UI" panose="020B0604030504040204" pitchFamily="50" charset="-128"/>
              </a:rPr>
              <a:t>1999</a:t>
            </a:r>
            <a:r>
              <a:rPr lang="ja-JP" altLang="en-US" sz="1400" dirty="0" smtClean="0">
                <a:latin typeface="+mn-ea"/>
                <a:cs typeface="Meiryo UI" panose="020B0604030504040204" pitchFamily="50" charset="-128"/>
              </a:rPr>
              <a:t>年</a:t>
            </a: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弊社</a:t>
            </a:r>
            <a:r>
              <a:rPr lang="ja-JP" altLang="en-US" sz="1400" dirty="0">
                <a:latin typeface="+mn-ea"/>
                <a:cs typeface="Meiryo UI" panose="020B0604030504040204" pitchFamily="50" charset="-128"/>
              </a:rPr>
              <a:t>クレジット決済端末共同利用システム​初期構築・維持　業務リーダ</a:t>
            </a:r>
          </a:p>
          <a:p>
            <a:pPr marL="741045" lvl="1" indent="-285750" defTabSz="874713" eaLnBrk="0" hangingPunct="0">
              <a:spcBef>
                <a:spcPts val="600"/>
              </a:spcBef>
              <a:buFont typeface="Wingdings" panose="05000000000000000000" pitchFamily="2" charset="2"/>
              <a:buChar char="Ø"/>
              <a:tabLst>
                <a:tab pos="1611313" algn="l"/>
              </a:tabLst>
            </a:pPr>
            <a:r>
              <a:rPr lang="en-US" altLang="ja-JP" sz="1400" dirty="0">
                <a:latin typeface="+mn-ea"/>
                <a:cs typeface="Meiryo UI" panose="020B0604030504040204" pitchFamily="50" charset="-128"/>
              </a:rPr>
              <a:t>2005</a:t>
            </a:r>
            <a:r>
              <a:rPr lang="ja-JP" altLang="en-US" sz="1400" dirty="0" smtClean="0">
                <a:latin typeface="+mn-ea"/>
                <a:cs typeface="Meiryo UI" panose="020B0604030504040204" pitchFamily="50" charset="-128"/>
              </a:rPr>
              <a:t>年</a:t>
            </a: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弊社</a:t>
            </a:r>
            <a:r>
              <a:rPr lang="ja-JP" sz="1400" dirty="0">
                <a:latin typeface="+mn-ea"/>
                <a:cs typeface="Meiryo UI" panose="020B0604030504040204" pitchFamily="50" charset="-128"/>
              </a:rPr>
              <a:t>クレジット</a:t>
            </a:r>
            <a:r>
              <a:rPr lang="ja-JP" altLang="en-US" sz="1400" dirty="0">
                <a:latin typeface="+mn-ea"/>
                <a:cs typeface="Meiryo UI" panose="020B0604030504040204" pitchFamily="50" charset="-128"/>
              </a:rPr>
              <a:t>売上データ伝送システム</a:t>
            </a:r>
            <a:r>
              <a:rPr lang="ja-JP" altLang="en-US" sz="1400" dirty="0" smtClean="0">
                <a:latin typeface="+mn-ea"/>
                <a:cs typeface="Meiryo UI" panose="020B0604030504040204" pitchFamily="50" charset="-128"/>
              </a:rPr>
              <a:t>更改（要件</a:t>
            </a:r>
            <a:r>
              <a:rPr lang="ja-JP" altLang="en-US" sz="1400" dirty="0">
                <a:latin typeface="+mn-ea"/>
                <a:cs typeface="Meiryo UI" panose="020B0604030504040204" pitchFamily="50" charset="-128"/>
              </a:rPr>
              <a:t>定義</a:t>
            </a:r>
            <a:r>
              <a:rPr lang="ja-JP" sz="1400" dirty="0">
                <a:latin typeface="+mn-ea"/>
                <a:cs typeface="Meiryo UI" panose="020B0604030504040204" pitchFamily="50" charset="-128"/>
              </a:rPr>
              <a:t>～</a:t>
            </a:r>
            <a:r>
              <a:rPr lang="ja-JP" sz="1400" dirty="0" smtClean="0">
                <a:latin typeface="+mn-ea"/>
                <a:cs typeface="Meiryo UI" panose="020B0604030504040204" pitchFamily="50" charset="-128"/>
              </a:rPr>
              <a:t>移行</a:t>
            </a:r>
            <a:r>
              <a:rPr lang="ja-JP" altLang="en-US" sz="1400" dirty="0" smtClean="0">
                <a:latin typeface="+mn-ea"/>
                <a:cs typeface="Meiryo UI" panose="020B0604030504040204" pitchFamily="50" charset="-128"/>
              </a:rPr>
              <a:t>）</a:t>
            </a:r>
            <a:r>
              <a:rPr lang="ja-JP" sz="1400" dirty="0">
                <a:latin typeface="+mn-ea"/>
                <a:cs typeface="Meiryo UI" panose="020B0604030504040204" pitchFamily="50" charset="-128"/>
              </a:rPr>
              <a:t>　PM</a:t>
            </a:r>
            <a:r>
              <a:rPr lang="ja-JP" altLang="en-US" sz="1400" dirty="0">
                <a:latin typeface="+mn-ea"/>
                <a:cs typeface="Meiryo UI" panose="020B0604030504040204" pitchFamily="50" charset="-128"/>
              </a:rPr>
              <a:t>　PM</a:t>
            </a:r>
          </a:p>
          <a:p>
            <a:pPr marL="741045" lvl="1" indent="-285750" defTabSz="874713">
              <a:spcBef>
                <a:spcPts val="600"/>
              </a:spcBef>
              <a:buFont typeface="Wingdings" panose="05000000000000000000" pitchFamily="2" charset="2"/>
              <a:buChar char="Ø"/>
              <a:tabLst>
                <a:tab pos="1611313" algn="l"/>
              </a:tabLst>
            </a:pPr>
            <a:r>
              <a:rPr lang="ja-JP" altLang="en-US" sz="1400" dirty="0" smtClean="0">
                <a:latin typeface="+mn-ea"/>
                <a:cs typeface="Meiryo UI" panose="020B0604030504040204" pitchFamily="50" charset="-128"/>
              </a:rPr>
              <a:t>2009年</a:t>
            </a: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クレジットカード</a:t>
            </a:r>
            <a:r>
              <a:rPr lang="ja-JP" altLang="en-US" sz="1400" dirty="0">
                <a:latin typeface="+mn-ea"/>
                <a:cs typeface="Meiryo UI" panose="020B0604030504040204" pitchFamily="50" charset="-128"/>
              </a:rPr>
              <a:t>会社様向け、延滞管理システム</a:t>
            </a:r>
            <a:r>
              <a:rPr lang="ja-JP" altLang="en-US" sz="1400" dirty="0" smtClean="0">
                <a:latin typeface="+mn-ea"/>
                <a:cs typeface="Meiryo UI" panose="020B0604030504040204" pitchFamily="50" charset="-128"/>
              </a:rPr>
              <a:t>構築（開</a:t>
            </a:r>
            <a:r>
              <a:rPr lang="ja-JP" sz="1400" dirty="0" smtClean="0">
                <a:latin typeface="+mn-ea"/>
                <a:cs typeface="Meiryo UI" panose="020B0604030504040204" pitchFamily="50" charset="-128"/>
              </a:rPr>
              <a:t>発</a:t>
            </a:r>
            <a:r>
              <a:rPr lang="ja-JP" sz="1400" dirty="0">
                <a:latin typeface="+mn-ea"/>
                <a:cs typeface="Meiryo UI" panose="020B0604030504040204" pitchFamily="50" charset="-128"/>
              </a:rPr>
              <a:t>～</a:t>
            </a:r>
            <a:r>
              <a:rPr lang="ja-JP" sz="1400" dirty="0" smtClean="0">
                <a:latin typeface="+mn-ea"/>
                <a:cs typeface="Meiryo UI" panose="020B0604030504040204" pitchFamily="50" charset="-128"/>
              </a:rPr>
              <a:t>移行</a:t>
            </a:r>
            <a:r>
              <a:rPr lang="ja-JP" altLang="en-US" sz="1400" dirty="0" smtClean="0">
                <a:latin typeface="+mn-ea"/>
                <a:cs typeface="Meiryo UI" panose="020B0604030504040204" pitchFamily="50" charset="-128"/>
              </a:rPr>
              <a:t>）</a:t>
            </a:r>
            <a:r>
              <a:rPr lang="ja-JP" sz="1400" dirty="0">
                <a:latin typeface="+mn-ea"/>
                <a:cs typeface="Meiryo UI" panose="020B0604030504040204" pitchFamily="50" charset="-128"/>
              </a:rPr>
              <a:t>　PM</a:t>
            </a:r>
            <a:r>
              <a:rPr lang="ja-JP" altLang="en-US" sz="1400" dirty="0">
                <a:latin typeface="+mn-ea"/>
                <a:cs typeface="Meiryo UI" panose="020B0604030504040204" pitchFamily="50" charset="-128"/>
              </a:rPr>
              <a:t>　業務リーダ</a:t>
            </a:r>
            <a:endParaRPr lang="ja-JP" altLang="en-US" sz="1400" dirty="0">
              <a:latin typeface="+mn-ea"/>
            </a:endParaRPr>
          </a:p>
          <a:p>
            <a:pPr marL="741045" lvl="1" indent="-285750" defTabSz="874713" eaLnBrk="0" hangingPunct="0">
              <a:spcBef>
                <a:spcPts val="600"/>
              </a:spcBef>
              <a:buFont typeface="Wingdings" panose="05000000000000000000" pitchFamily="2" charset="2"/>
              <a:buChar char="Ø"/>
              <a:tabLst>
                <a:tab pos="1611313" algn="l"/>
              </a:tabLst>
            </a:pPr>
            <a:r>
              <a:rPr lang="en-US" altLang="ja-JP" sz="1400" dirty="0">
                <a:latin typeface="+mn-ea"/>
                <a:cs typeface="Meiryo UI" panose="020B0604030504040204" pitchFamily="50" charset="-128"/>
              </a:rPr>
              <a:t>2014</a:t>
            </a:r>
            <a:r>
              <a:rPr lang="ja-JP" altLang="en-US" sz="1400" dirty="0" smtClean="0">
                <a:latin typeface="+mn-ea"/>
                <a:cs typeface="Meiryo UI" panose="020B0604030504040204" pitchFamily="50" charset="-128"/>
              </a:rPr>
              <a:t>年</a:t>
            </a: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石油</a:t>
            </a:r>
            <a:r>
              <a:rPr lang="ja-JP" altLang="en-US" sz="1400" dirty="0">
                <a:latin typeface="+mn-ea"/>
                <a:cs typeface="Meiryo UI" panose="020B0604030504040204" pitchFamily="50" charset="-128"/>
              </a:rPr>
              <a:t>元売事業者様向け、クレジット共同利用システム</a:t>
            </a:r>
            <a:r>
              <a:rPr lang="ja-JP" altLang="en-US" sz="1400" dirty="0" smtClean="0">
                <a:latin typeface="+mn-ea"/>
                <a:cs typeface="Meiryo UI" panose="020B0604030504040204" pitchFamily="50" charset="-128"/>
              </a:rPr>
              <a:t>構築（要件</a:t>
            </a:r>
            <a:r>
              <a:rPr lang="ja-JP" altLang="en-US" sz="1400" dirty="0">
                <a:latin typeface="+mn-ea"/>
                <a:cs typeface="Meiryo UI" panose="020B0604030504040204" pitchFamily="50" charset="-128"/>
              </a:rPr>
              <a:t>定義～</a:t>
            </a:r>
            <a:r>
              <a:rPr lang="ja-JP" altLang="en-US" sz="1400" dirty="0" smtClean="0">
                <a:latin typeface="+mn-ea"/>
                <a:cs typeface="Meiryo UI" panose="020B0604030504040204" pitchFamily="50" charset="-128"/>
              </a:rPr>
              <a:t>移行）</a:t>
            </a:r>
            <a:r>
              <a:rPr lang="ja-JP" altLang="en-US" sz="1400" dirty="0">
                <a:latin typeface="+mn-ea"/>
                <a:cs typeface="Meiryo UI" panose="020B0604030504040204" pitchFamily="50" charset="-128"/>
              </a:rPr>
              <a:t>　PM</a:t>
            </a:r>
            <a:endParaRPr lang="ja-JP" altLang="en-US" dirty="0">
              <a:latin typeface="+mn-ea"/>
              <a:cs typeface="Arial"/>
            </a:endParaRPr>
          </a:p>
          <a:p>
            <a:pPr marL="741045" lvl="1" indent="-285750" defTabSz="874713">
              <a:spcBef>
                <a:spcPts val="600"/>
              </a:spcBef>
              <a:buFont typeface="Wingdings" panose="05000000000000000000" pitchFamily="2" charset="2"/>
              <a:buChar char="Ø"/>
              <a:tabLst>
                <a:tab pos="1611313" algn="l"/>
              </a:tabLst>
            </a:pPr>
            <a:r>
              <a:rPr lang="ja-JP" altLang="en-US" sz="1400" dirty="0" smtClean="0">
                <a:latin typeface="+mn-ea"/>
                <a:cs typeface="Arial"/>
              </a:rPr>
              <a:t>2015年</a:t>
            </a:r>
            <a:r>
              <a:rPr lang="en-US" altLang="ja-JP" sz="1400" dirty="0" smtClean="0">
                <a:latin typeface="+mn-ea"/>
                <a:cs typeface="Arial"/>
              </a:rPr>
              <a:t>	</a:t>
            </a:r>
            <a:r>
              <a:rPr lang="ja-JP" altLang="en-US" sz="1400" dirty="0" smtClean="0">
                <a:latin typeface="+mn-ea"/>
                <a:cs typeface="Arial"/>
              </a:rPr>
              <a:t>共同</a:t>
            </a:r>
            <a:r>
              <a:rPr lang="ja-JP" altLang="en-US" sz="1400" dirty="0">
                <a:latin typeface="+mn-ea"/>
                <a:cs typeface="Arial"/>
              </a:rPr>
              <a:t>利用型ポイントASP/BIサービス（要件定義～移行）　PM</a:t>
            </a:r>
          </a:p>
          <a:p>
            <a:pPr marL="741045" lvl="1" indent="-285750" defTabSz="874713" eaLnBrk="0" hangingPunct="0">
              <a:spcBef>
                <a:spcPts val="600"/>
              </a:spcBef>
              <a:buFont typeface="Wingdings" panose="05000000000000000000" pitchFamily="2" charset="2"/>
              <a:buChar char="Ø"/>
              <a:tabLst>
                <a:tab pos="1611313" algn="l"/>
              </a:tabLst>
            </a:pPr>
            <a:r>
              <a:rPr lang="ja-JP" sz="1400" dirty="0">
                <a:latin typeface="+mn-ea"/>
                <a:cs typeface="Meiryo UI" panose="020B0604030504040204" pitchFamily="50" charset="-128"/>
              </a:rPr>
              <a:t>201</a:t>
            </a:r>
            <a:r>
              <a:rPr lang="en-US" altLang="ja-JP" sz="1400" dirty="0">
                <a:latin typeface="+mn-ea"/>
                <a:cs typeface="Meiryo UI" panose="020B0604030504040204" pitchFamily="50" charset="-128"/>
              </a:rPr>
              <a:t>7</a:t>
            </a:r>
            <a:r>
              <a:rPr lang="ja-JP" sz="1400" dirty="0" smtClean="0">
                <a:latin typeface="+mn-ea"/>
                <a:cs typeface="Meiryo UI" panose="020B0604030504040204" pitchFamily="50" charset="-128"/>
              </a:rPr>
              <a:t>年</a:t>
            </a:r>
            <a:r>
              <a:rPr lang="en-US" altLang="ja-JP" sz="1400" dirty="0" smtClean="0">
                <a:latin typeface="+mn-ea"/>
                <a:cs typeface="Meiryo UI" panose="020B0604030504040204" pitchFamily="50" charset="-128"/>
              </a:rPr>
              <a:t>	</a:t>
            </a:r>
            <a:r>
              <a:rPr lang="ja-JP" sz="1400" dirty="0" smtClean="0">
                <a:latin typeface="+mn-ea"/>
                <a:cs typeface="Meiryo UI" panose="020B0604030504040204" pitchFamily="50" charset="-128"/>
              </a:rPr>
              <a:t>香港</a:t>
            </a:r>
            <a:r>
              <a:rPr lang="ja-JP" altLang="en-US" sz="1400" dirty="0">
                <a:latin typeface="+mn-ea"/>
                <a:cs typeface="Meiryo UI" panose="020B0604030504040204" pitchFamily="50" charset="-128"/>
              </a:rPr>
              <a:t>、マレーシア向け　</a:t>
            </a:r>
            <a:r>
              <a:rPr lang="ja-JP" sz="1400" dirty="0">
                <a:latin typeface="+mn-ea"/>
                <a:cs typeface="Meiryo UI" panose="020B0604030504040204" pitchFamily="50" charset="-128"/>
              </a:rPr>
              <a:t>PSPプラットフォーム構築</a:t>
            </a:r>
            <a:r>
              <a:rPr lang="ja-JP" altLang="en-US" sz="1400" dirty="0">
                <a:latin typeface="+mn-ea"/>
                <a:cs typeface="Meiryo UI" panose="020B0604030504040204" pitchFamily="50" charset="-128"/>
              </a:rPr>
              <a:t>支援　PM支援​</a:t>
            </a:r>
          </a:p>
          <a:p>
            <a:pPr marL="741045" lvl="1" indent="-285750" defTabSz="874713" eaLnBrk="0" hangingPunct="0">
              <a:spcBef>
                <a:spcPts val="600"/>
              </a:spcBef>
              <a:buFont typeface="Wingdings" panose="05000000000000000000" pitchFamily="2" charset="2"/>
              <a:buChar char="Ø"/>
              <a:tabLst>
                <a:tab pos="1611313" algn="l"/>
              </a:tabLst>
            </a:pPr>
            <a:r>
              <a:rPr lang="en-US" altLang="ja-JP" sz="1400" dirty="0">
                <a:latin typeface="+mn-ea"/>
                <a:cs typeface="Meiryo UI" panose="020B0604030504040204" pitchFamily="50" charset="-128"/>
              </a:rPr>
              <a:t>2019</a:t>
            </a:r>
            <a:r>
              <a:rPr lang="ja-JP" altLang="en-US" sz="1400" dirty="0" smtClean="0">
                <a:latin typeface="+mn-ea"/>
                <a:cs typeface="Meiryo UI" panose="020B0604030504040204" pitchFamily="50" charset="-128"/>
              </a:rPr>
              <a:t>年</a:t>
            </a: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大手</a:t>
            </a:r>
            <a:r>
              <a:rPr lang="ja-JP" altLang="en-US" sz="1400" dirty="0">
                <a:latin typeface="+mn-ea"/>
                <a:cs typeface="Meiryo UI" panose="020B0604030504040204" pitchFamily="50" charset="-128"/>
              </a:rPr>
              <a:t>鉄道事業者様向け　</a:t>
            </a:r>
            <a:r>
              <a:rPr lang="en-US" altLang="ja-JP" sz="1400" dirty="0">
                <a:latin typeface="+mn-ea"/>
                <a:cs typeface="Meiryo UI" panose="020B0604030504040204" pitchFamily="50" charset="-128"/>
              </a:rPr>
              <a:t>SC</a:t>
            </a:r>
            <a:r>
              <a:rPr lang="ja-JP" sz="1400" dirty="0">
                <a:latin typeface="+mn-ea"/>
                <a:cs typeface="Meiryo UI" panose="020B0604030504040204" pitchFamily="50" charset="-128"/>
              </a:rPr>
              <a:t>営業システム共通化プロジェクト　導入</a:t>
            </a:r>
            <a:r>
              <a:rPr lang="ja-JP" altLang="en-US" sz="1400" dirty="0">
                <a:latin typeface="+mn-ea"/>
                <a:cs typeface="Meiryo UI" panose="020B0604030504040204" pitchFamily="50" charset="-128"/>
              </a:rPr>
              <a:t>統括（端末・売上管理・分析）　</a:t>
            </a:r>
            <a:r>
              <a:rPr lang="ja-JP" sz="1400" dirty="0" smtClean="0">
                <a:latin typeface="+mn-ea"/>
                <a:cs typeface="Meiryo UI" panose="020B0604030504040204" pitchFamily="50" charset="-128"/>
              </a:rPr>
              <a:t>PM</a:t>
            </a:r>
            <a:endParaRPr lang="en-US" altLang="ja-JP" sz="1400" dirty="0" smtClean="0">
              <a:latin typeface="+mn-ea"/>
              <a:cs typeface="Meiryo UI" panose="020B0604030504040204" pitchFamily="50" charset="-128"/>
            </a:endParaRPr>
          </a:p>
          <a:p>
            <a:pPr marL="1346200" lvl="1" defTabSz="874713">
              <a:spcBef>
                <a:spcPts val="600"/>
              </a:spcBef>
              <a:tabLst>
                <a:tab pos="1611313" algn="l"/>
              </a:tabLst>
            </a:pPr>
            <a:r>
              <a:rPr lang="en-US" altLang="ja-JP" sz="1400" dirty="0" smtClean="0">
                <a:latin typeface="+mn-ea"/>
                <a:cs typeface="Meiryo UI" panose="020B0604030504040204" pitchFamily="50" charset="-128"/>
              </a:rPr>
              <a:t>	</a:t>
            </a:r>
            <a:r>
              <a:rPr lang="ja-JP" sz="1400" dirty="0" smtClean="0">
                <a:latin typeface="+mn-ea"/>
                <a:cs typeface="Meiryo UI" panose="020B0604030504040204" pitchFamily="50" charset="-128"/>
              </a:rPr>
              <a:t>大手</a:t>
            </a:r>
            <a:r>
              <a:rPr lang="en-US" altLang="ja-JP" sz="1400" dirty="0">
                <a:latin typeface="+mn-ea"/>
                <a:cs typeface="Meiryo UI" panose="020B0604030504040204" pitchFamily="50" charset="-128"/>
              </a:rPr>
              <a:t>SC</a:t>
            </a:r>
            <a:r>
              <a:rPr lang="ja-JP" sz="1400" dirty="0">
                <a:latin typeface="+mn-ea"/>
                <a:cs typeface="Meiryo UI" panose="020B0604030504040204" pitchFamily="50" charset="-128"/>
              </a:rPr>
              <a:t>事業者様向け　</a:t>
            </a:r>
            <a:r>
              <a:rPr lang="ja-JP" altLang="en-US" sz="1400" dirty="0">
                <a:latin typeface="+mn-ea"/>
                <a:cs typeface="Meiryo UI" panose="020B0604030504040204" pitchFamily="50" charset="-128"/>
              </a:rPr>
              <a:t>端末更改・維持</a:t>
            </a:r>
          </a:p>
          <a:p>
            <a:pPr marL="741045" lvl="1" indent="-285750" defTabSz="874713">
              <a:spcBef>
                <a:spcPts val="600"/>
              </a:spcBef>
              <a:buFont typeface="Wingdings" panose="05000000000000000000" pitchFamily="2" charset="2"/>
              <a:buChar char="Ø"/>
              <a:tabLst>
                <a:tab pos="1611313" algn="l"/>
              </a:tabLst>
            </a:pPr>
            <a:r>
              <a:rPr lang="ja-JP" altLang="en-US" sz="1400" dirty="0" smtClean="0">
                <a:latin typeface="+mn-ea"/>
                <a:cs typeface="Meiryo UI" panose="020B0604030504040204" pitchFamily="50" charset="-128"/>
              </a:rPr>
              <a:t>2020年</a:t>
            </a:r>
            <a:r>
              <a:rPr lang="en-US" altLang="ja-JP" sz="1400" dirty="0" smtClean="0">
                <a:latin typeface="+mn-ea"/>
                <a:cs typeface="Meiryo UI" panose="020B0604030504040204" pitchFamily="50" charset="-128"/>
              </a:rPr>
              <a:t>	</a:t>
            </a:r>
            <a:r>
              <a:rPr lang="ja-JP" sz="1400" dirty="0" smtClean="0">
                <a:latin typeface="+mn-ea"/>
                <a:cs typeface="Meiryo UI" panose="020B0604030504040204" pitchFamily="50" charset="-128"/>
              </a:rPr>
              <a:t>大手</a:t>
            </a:r>
            <a:r>
              <a:rPr lang="ja-JP" sz="1400" dirty="0">
                <a:latin typeface="+mn-ea"/>
                <a:cs typeface="Meiryo UI" panose="020B0604030504040204" pitchFamily="50" charset="-128"/>
              </a:rPr>
              <a:t>鉄道事業者様向け　</a:t>
            </a:r>
            <a:r>
              <a:rPr lang="en-US" altLang="ja-JP" sz="1400" dirty="0">
                <a:latin typeface="+mn-ea"/>
                <a:cs typeface="Arial"/>
              </a:rPr>
              <a:t>SC</a:t>
            </a:r>
            <a:r>
              <a:rPr lang="ja-JP" sz="1400" dirty="0">
                <a:latin typeface="+mn-ea"/>
                <a:cs typeface="Meiryo UI" panose="020B0604030504040204" pitchFamily="50" charset="-128"/>
              </a:rPr>
              <a:t>営業システム共通化プロジェクト　コールセンタ・維持運用統制　B</a:t>
            </a:r>
            <a:r>
              <a:rPr lang="en-US" altLang="ja-JP" sz="1400" dirty="0">
                <a:latin typeface="+mn-ea"/>
                <a:cs typeface="Meiryo UI" panose="020B0604030504040204" pitchFamily="50" charset="-128"/>
              </a:rPr>
              <a:t>PO</a:t>
            </a:r>
            <a:endParaRPr lang="ja-JP" sz="1400" dirty="0">
              <a:latin typeface="+mn-ea"/>
              <a:cs typeface="Meiryo UI" panose="020B0604030504040204" pitchFamily="50" charset="-128"/>
            </a:endParaRPr>
          </a:p>
          <a:p>
            <a:pPr marL="1346200" lvl="1" defTabSz="874713">
              <a:spcBef>
                <a:spcPts val="600"/>
              </a:spcBef>
              <a:tabLst>
                <a:tab pos="1611313" algn="l"/>
              </a:tabLst>
            </a:pPr>
            <a:r>
              <a:rPr lang="en-US" altLang="ja-JP" sz="1400" dirty="0" smtClean="0">
                <a:latin typeface="+mn-ea"/>
                <a:cs typeface="Meiryo UI" panose="020B0604030504040204" pitchFamily="50" charset="-128"/>
              </a:rPr>
              <a:t>	</a:t>
            </a:r>
            <a:r>
              <a:rPr lang="ja-JP" altLang="en-US" sz="1400" dirty="0" smtClean="0">
                <a:latin typeface="+mn-ea"/>
                <a:cs typeface="Meiryo UI" panose="020B0604030504040204" pitchFamily="50" charset="-128"/>
              </a:rPr>
              <a:t>大手</a:t>
            </a:r>
            <a:r>
              <a:rPr lang="ja-JP" altLang="en-US" sz="1400" dirty="0">
                <a:latin typeface="+mn-ea"/>
                <a:cs typeface="Meiryo UI" panose="020B0604030504040204" pitchFamily="50" charset="-128"/>
              </a:rPr>
              <a:t>SC事業者様向け　次期端末検討　BPO</a:t>
            </a:r>
          </a:p>
        </p:txBody>
      </p:sp>
      <p:sp>
        <p:nvSpPr>
          <p:cNvPr id="3" name="タイトル 2"/>
          <p:cNvSpPr>
            <a:spLocks noGrp="1"/>
          </p:cNvSpPr>
          <p:nvPr>
            <p:ph type="title"/>
          </p:nvPr>
        </p:nvSpPr>
        <p:spPr/>
        <p:txBody>
          <a:bodyPr/>
          <a:lstStyle/>
          <a:p>
            <a:r>
              <a:rPr lang="en-US" altLang="ja-JP" dirty="0" smtClean="0">
                <a:latin typeface="Meiryo UI"/>
                <a:ea typeface="Meiryo UI"/>
                <a:cs typeface="Meiryo UI" panose="020B0604030504040204" pitchFamily="50" charset="-128"/>
              </a:rPr>
              <a:t>4.3. </a:t>
            </a:r>
            <a:r>
              <a:rPr lang="ja-JP" altLang="en-US" dirty="0" smtClean="0">
                <a:latin typeface="Meiryo UI"/>
                <a:ea typeface="Meiryo UI"/>
                <a:cs typeface="Meiryo UI" panose="020B0604030504040204" pitchFamily="50" charset="-128"/>
              </a:rPr>
              <a:t>決済端末</a:t>
            </a:r>
            <a:r>
              <a:rPr lang="ja-JP" altLang="en-US" dirty="0">
                <a:cs typeface="Meiryo UI" panose="020B0604030504040204" pitchFamily="50" charset="-128"/>
              </a:rPr>
              <a:t>チームリーダ</a:t>
            </a:r>
            <a:endParaRPr kumimoji="1" lang="ja-JP" altLang="en-US" dirty="0"/>
          </a:p>
        </p:txBody>
      </p:sp>
      <p:sp>
        <p:nvSpPr>
          <p:cNvPr id="141324" name="Rectangle 6"/>
          <p:cNvSpPr>
            <a:spLocks noChangeArrowheads="1"/>
          </p:cNvSpPr>
          <p:nvPr/>
        </p:nvSpPr>
        <p:spPr bwMode="auto">
          <a:xfrm>
            <a:off x="352425" y="1015674"/>
            <a:ext cx="1339582" cy="360362"/>
          </a:xfrm>
          <a:prstGeom prst="rect">
            <a:avLst/>
          </a:prstGeom>
          <a:solidFill>
            <a:schemeClr val="accent1"/>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lgn="ctr">
              <a:defRPr/>
            </a:pPr>
            <a:r>
              <a:rPr lang="ja-JP" altLang="en-US">
                <a:latin typeface="Meiryo UI"/>
                <a:ea typeface="Meiryo UI"/>
                <a:cs typeface="Meiryo UI" panose="020B0604030504040204" pitchFamily="50" charset="-128"/>
              </a:rPr>
              <a:t>伏見　彰彦</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6"/>
          <p:cNvSpPr>
            <a:spLocks noChangeArrowheads="1"/>
          </p:cNvSpPr>
          <p:nvPr/>
        </p:nvSpPr>
        <p:spPr bwMode="auto">
          <a:xfrm>
            <a:off x="1750324" y="1015674"/>
            <a:ext cx="7616700" cy="360362"/>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defRPr/>
            </a:pPr>
            <a:r>
              <a:rPr lang="ja-JP" altLang="en-US" dirty="0">
                <a:latin typeface="Meiryo UI"/>
                <a:ea typeface="Meiryo UI"/>
                <a:cs typeface="Meiryo UI" panose="020B0604030504040204" pitchFamily="50" charset="-128"/>
              </a:rPr>
              <a:t>　㈱</a:t>
            </a:r>
            <a:r>
              <a:rPr lang="en-US" altLang="ja-JP" dirty="0">
                <a:latin typeface="Meiryo UI"/>
                <a:ea typeface="Meiryo UI"/>
                <a:cs typeface="Meiryo UI" panose="020B0604030504040204" pitchFamily="50" charset="-128"/>
              </a:rPr>
              <a:t>NTT</a:t>
            </a:r>
            <a:r>
              <a:rPr lang="ja-JP" altLang="en-US" dirty="0">
                <a:latin typeface="Meiryo UI"/>
                <a:ea typeface="Meiryo UI"/>
                <a:cs typeface="Meiryo UI" panose="020B0604030504040204" pitchFamily="50" charset="-128"/>
              </a:rPr>
              <a:t>データ　</a:t>
            </a:r>
            <a:r>
              <a:rPr lang="ja-JP" altLang="en-US" dirty="0" smtClean="0">
                <a:latin typeface="Meiryo UI"/>
                <a:ea typeface="Meiryo UI"/>
                <a:cs typeface="Meiryo UI" panose="020B0604030504040204" pitchFamily="50" charset="-128"/>
              </a:rPr>
              <a:t>カード＆ペイメント</a:t>
            </a:r>
            <a:r>
              <a:rPr lang="ja-JP" altLang="en-US" dirty="0">
                <a:latin typeface="Meiryo UI"/>
                <a:ea typeface="Meiryo UI"/>
                <a:cs typeface="Meiryo UI" panose="020B0604030504040204" pitchFamily="50" charset="-128"/>
              </a:rPr>
              <a:t>事業部　課長代理</a:t>
            </a:r>
          </a:p>
        </p:txBody>
      </p:sp>
    </p:spTree>
    <p:extLst>
      <p:ext uri="{BB962C8B-B14F-4D97-AF65-F5344CB8AC3E}">
        <p14:creationId xmlns:p14="http://schemas.microsoft.com/office/powerpoint/2010/main" val="594280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vert="horz" lIns="168048" tIns="42012" rIns="168048" bIns="42012" anchor="ctr" anchorCtr="0">
            <a:noAutofit/>
          </a:bodyPr>
          <a:lstStyle/>
          <a:p>
            <a:r>
              <a:rPr lang="en-US" altLang="ja-JP" dirty="0" smtClean="0">
                <a:latin typeface="Meiryo UI" panose="020B0604030504040204" pitchFamily="50" charset="-128"/>
                <a:ea typeface="Meiryo UI" panose="020B0604030504040204" pitchFamily="50" charset="-128"/>
                <a:cs typeface="Meiryo UI" panose="020B0604030504040204" pitchFamily="50" charset="-128"/>
              </a:rPr>
              <a:t>4.4.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会員管理チームリーダ</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Rectangle 32"/>
          <p:cNvSpPr>
            <a:spLocks noChangeAspect="1" noChangeArrowheads="1"/>
          </p:cNvSpPr>
          <p:nvPr/>
        </p:nvSpPr>
        <p:spPr bwMode="auto">
          <a:xfrm>
            <a:off x="352425" y="1667811"/>
            <a:ext cx="9297025" cy="4656790"/>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lIns="91440" tIns="45720" rIns="91440" bIns="45720" anchor="t"/>
          <a:lstStyle/>
          <a:p>
            <a:pPr marL="177800" lvl="0" indent="-177800">
              <a:spcBef>
                <a:spcPts val="200"/>
              </a:spcBef>
            </a:pPr>
            <a:r>
              <a:rPr lang="ja-JP" altLang="en-US" sz="1400" b="1" u="sng" dirty="0">
                <a:solidFill>
                  <a:srgbClr val="000000"/>
                </a:solidFill>
                <a:latin typeface="+mn-ea"/>
                <a:cs typeface="Meiryo UI" panose="020B0604030504040204" pitchFamily="50" charset="-128"/>
              </a:rPr>
              <a:t>（経歴概要）</a:t>
            </a:r>
          </a:p>
          <a:p>
            <a:pPr marL="530225" lvl="1" indent="-173038">
              <a:spcBef>
                <a:spcPts val="600"/>
              </a:spcBef>
              <a:buFont typeface="Wingdings" pitchFamily="2" charset="2"/>
              <a:buChar char="l"/>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クレジット決済周辺システム開発における、アプリケーションエンジニア及び、プロジェクトリーダとして従事</a:t>
            </a:r>
          </a:p>
          <a:p>
            <a:pPr marL="530225" lvl="1" indent="-173038">
              <a:spcBef>
                <a:spcPts val="600"/>
              </a:spcBef>
              <a:buFont typeface="Wingdings" pitchFamily="2" charset="2"/>
              <a:buChar char="l"/>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PMP</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（プロジェクトマネジメントプロフェッショナル）、応用情報技術者　保有</a:t>
            </a:r>
          </a:p>
          <a:p>
            <a:pPr marL="530225" lvl="1" indent="-172720">
              <a:spcBef>
                <a:spcPts val="600"/>
              </a:spcBef>
              <a:buFont typeface="Wingdings" pitchFamily="2" charset="2"/>
              <a:buChar char="l"/>
            </a:pPr>
            <a:endParaRPr lang="ja-JP" altLang="en-US" sz="1400" dirty="0">
              <a:latin typeface="+mn-ea"/>
              <a:cs typeface="Arial"/>
            </a:endParaRPr>
          </a:p>
          <a:p>
            <a:pPr defTabSz="874713" eaLnBrk="0" hangingPunct="0">
              <a:spcBef>
                <a:spcPct val="15000"/>
              </a:spcBef>
            </a:pPr>
            <a:r>
              <a:rPr lang="ja-JP" altLang="en-US" sz="1400" b="1" u="sng" dirty="0">
                <a:latin typeface="+mn-ea"/>
                <a:cs typeface="Meiryo UI" panose="020B0604030504040204" pitchFamily="50" charset="-128"/>
              </a:rPr>
              <a:t>（経験プロジェクト等</a:t>
            </a:r>
            <a:r>
              <a:rPr lang="ja-JP" altLang="en-US" sz="1400" b="1" u="sng" dirty="0" smtClean="0">
                <a:latin typeface="+mn-ea"/>
                <a:cs typeface="Meiryo UI" panose="020B0604030504040204" pitchFamily="50" charset="-128"/>
              </a:rPr>
              <a:t>）</a:t>
            </a:r>
            <a:endParaRPr lang="en-US" altLang="ja-JP" sz="1400" b="1" u="sng"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2014</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交通系電子マネー オートチャージ決済中継システム更改プロジェクト　プロジェクトリーダ</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2016</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クレジットカード決済時の電子サインデータ保管システム更改プロジェクト　プロジェクトリーダ</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クレジット決済付帯業務提供システムの保守・運用​​</a:t>
            </a: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2021</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大手流通事業者様向け　</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CAFIS</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Explorer</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個別カスタマイズ開発プロジェクト　プロジェクトリーダ</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455613" lvl="1" defTabSz="874713" eaLnBrk="0" hangingPunct="0">
              <a:spcBef>
                <a:spcPts val="600"/>
              </a:spcBef>
              <a:tabLst>
                <a:tab pos="2066925" algn="l"/>
              </a:tabLst>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　　</a:t>
            </a:r>
          </a:p>
          <a:p>
            <a:pPr defTabSz="874713" eaLnBrk="0" hangingPunct="0">
              <a:spcBef>
                <a:spcPct val="15000"/>
              </a:spcBef>
            </a:pPr>
            <a:endParaRPr lang="ja-JP" altLang="en-US" sz="1400"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Rectangle 6"/>
          <p:cNvSpPr>
            <a:spLocks noChangeArrowheads="1"/>
          </p:cNvSpPr>
          <p:nvPr/>
        </p:nvSpPr>
        <p:spPr bwMode="auto">
          <a:xfrm>
            <a:off x="352425" y="1015674"/>
            <a:ext cx="1339582" cy="360362"/>
          </a:xfrm>
          <a:prstGeom prst="rect">
            <a:avLst/>
          </a:prstGeom>
          <a:solidFill>
            <a:schemeClr val="accent1"/>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lgn="ctr">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上村　唯</a:t>
            </a:r>
          </a:p>
        </p:txBody>
      </p:sp>
      <p:sp>
        <p:nvSpPr>
          <p:cNvPr id="9" name="Rectangle 6"/>
          <p:cNvSpPr>
            <a:spLocks noChangeArrowheads="1"/>
          </p:cNvSpPr>
          <p:nvPr/>
        </p:nvSpPr>
        <p:spPr bwMode="auto">
          <a:xfrm>
            <a:off x="1750324" y="1015674"/>
            <a:ext cx="7616700" cy="360362"/>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defRPr/>
            </a:pPr>
            <a:r>
              <a:rPr lang="ja-JP" altLang="en-US" dirty="0">
                <a:latin typeface="Meiryo UI"/>
                <a:ea typeface="Meiryo UI"/>
                <a:cs typeface="Meiryo UI" panose="020B0604030504040204" pitchFamily="50" charset="-128"/>
              </a:rPr>
              <a:t>　㈱</a:t>
            </a:r>
            <a:r>
              <a:rPr lang="en-US" altLang="ja-JP" dirty="0">
                <a:latin typeface="Meiryo UI"/>
                <a:ea typeface="Meiryo UI"/>
                <a:cs typeface="Meiryo UI" panose="020B0604030504040204" pitchFamily="50" charset="-128"/>
              </a:rPr>
              <a:t>NTT</a:t>
            </a:r>
            <a:r>
              <a:rPr lang="ja-JP" altLang="en-US" dirty="0">
                <a:latin typeface="Meiryo UI"/>
                <a:ea typeface="Meiryo UI"/>
                <a:cs typeface="Meiryo UI" panose="020B0604030504040204" pitchFamily="50" charset="-128"/>
              </a:rPr>
              <a:t>データ　</a:t>
            </a:r>
            <a:r>
              <a:rPr lang="en-US" altLang="ja-JP" dirty="0" smtClean="0">
                <a:latin typeface="Meiryo UI"/>
                <a:ea typeface="Meiryo UI"/>
                <a:cs typeface="Meiryo UI" panose="020B0604030504040204" pitchFamily="50" charset="-128"/>
              </a:rPr>
              <a:t>SDDX</a:t>
            </a:r>
            <a:r>
              <a:rPr lang="ja-JP" altLang="en-US" dirty="0" smtClean="0">
                <a:latin typeface="Meiryo UI"/>
                <a:ea typeface="Meiryo UI"/>
                <a:cs typeface="Meiryo UI" panose="020B0604030504040204" pitchFamily="50" charset="-128"/>
              </a:rPr>
              <a:t>事業部</a:t>
            </a:r>
            <a:r>
              <a:rPr lang="ja-JP" altLang="en-US" dirty="0">
                <a:latin typeface="Meiryo UI"/>
                <a:ea typeface="Meiryo UI"/>
                <a:cs typeface="Meiryo UI" panose="020B0604030504040204" pitchFamily="50" charset="-128"/>
              </a:rPr>
              <a:t>　課長代理</a:t>
            </a:r>
          </a:p>
        </p:txBody>
      </p:sp>
    </p:spTree>
    <p:extLst>
      <p:ext uri="{BB962C8B-B14F-4D97-AF65-F5344CB8AC3E}">
        <p14:creationId xmlns:p14="http://schemas.microsoft.com/office/powerpoint/2010/main" val="3789814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2"/>
          <p:cNvSpPr>
            <a:spLocks noChangeAspect="1" noChangeArrowheads="1"/>
          </p:cNvSpPr>
          <p:nvPr/>
        </p:nvSpPr>
        <p:spPr bwMode="auto">
          <a:xfrm>
            <a:off x="352425" y="1667810"/>
            <a:ext cx="9297025" cy="4546894"/>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a:lstStyle/>
          <a:p>
            <a:pPr marL="177800" lvl="0" indent="-177800">
              <a:spcBef>
                <a:spcPts val="200"/>
              </a:spcBef>
            </a:pPr>
            <a:r>
              <a:rPr lang="ja-JP" altLang="en-US" sz="1400" b="1" u="sng"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（経歴</a:t>
            </a:r>
            <a:r>
              <a:rPr lang="ja-JP" altLang="en-US" sz="1400" b="1" u="sng"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概要）</a:t>
            </a:r>
          </a:p>
          <a:p>
            <a:pPr marL="530225" lvl="1" indent="-173038">
              <a:spcBef>
                <a:spcPts val="600"/>
              </a:spcBef>
              <a:buFont typeface="Wingdings" pitchFamily="2" charset="2"/>
              <a:buChar char="l"/>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金融機関システムの業務開発・保守・運用にプロジェクトリーダーとして担務</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530225" lvl="1" indent="-173038">
              <a:spcBef>
                <a:spcPts val="600"/>
              </a:spcBef>
              <a:buFont typeface="Wingdings" pitchFamily="2" charset="2"/>
              <a:buChar char="l"/>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近年は交通事業者様向けに、</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BI</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ツール</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Tableau</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を軸としたデータ活用案件を多数推進</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530225" lvl="1" indent="-173038">
              <a:spcBef>
                <a:spcPts val="600"/>
              </a:spcBef>
              <a:buFont typeface="Wingdings" pitchFamily="2" charset="2"/>
              <a:buChar char="l"/>
            </a:pP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defTabSz="874713" eaLnBrk="0" hangingPunct="0">
              <a:spcBef>
                <a:spcPct val="15000"/>
              </a:spcBef>
            </a:pPr>
            <a:r>
              <a:rPr lang="ja-JP" altLang="en-US" sz="1400" b="1" u="sng" dirty="0">
                <a:latin typeface="Meiryo UI" panose="020B0604030504040204" pitchFamily="50" charset="-128"/>
                <a:ea typeface="Meiryo UI" panose="020B0604030504040204" pitchFamily="50" charset="-128"/>
                <a:cs typeface="Meiryo UI" panose="020B0604030504040204" pitchFamily="50" charset="-128"/>
              </a:rPr>
              <a:t>（経験プロジェクト等）</a:t>
            </a:r>
            <a:endParaRPr lang="en-US" altLang="ja-JP" sz="1400" b="1" u="sng"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2016</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年　大規模金融システムの勘定系業務開発・保守・運用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2017</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鉄道事業者様向けに、アプリ位置情報を活用したインバウンド行動分析を実施</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航空無線事業者様向けに、</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Tableau</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を活用したデータ分析による業務改善を支援</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2019</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航空事業者様向けに、全社</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Tableau Server</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構築</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保守運用</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                 各業務部門へのダッシュボード作成支援</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2020</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年　  </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Tableau Japan </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Data Saber</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」認定*</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　　　　　　　　鉄道事</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業者様向けに、機械学習による</a:t>
            </a:r>
            <a:r>
              <a:rPr lang="ja-JP" altLang="en-US" sz="1400" dirty="0" err="1">
                <a:latin typeface="Meiryo UI" panose="020B0604030504040204" pitchFamily="50" charset="-128"/>
                <a:ea typeface="Meiryo UI" panose="020B0604030504040204" pitchFamily="50" charset="-128"/>
                <a:cs typeface="Meiryo UI" panose="020B0604030504040204" pitchFamily="50" charset="-128"/>
              </a:rPr>
              <a:t>転てつ</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機の異常予測モデルを作成​</a:t>
            </a:r>
          </a:p>
          <a:p>
            <a:pPr marL="741363" lvl="1" indent="-285750" defTabSz="874713" eaLnBrk="0" hangingPunct="0">
              <a:spcBef>
                <a:spcPts val="600"/>
              </a:spcBef>
              <a:buFont typeface="Wingdings" panose="05000000000000000000" pitchFamily="2" charset="2"/>
              <a:buChar char="Ø"/>
              <a:tabLst>
                <a:tab pos="2066925" algn="l"/>
              </a:tabLst>
            </a:pP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　　　　　　　　鉄道事</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業者様向けに、ドローン撮影データを活用した</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3D</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構造物管理を実証</a:t>
            </a:r>
          </a:p>
        </p:txBody>
      </p:sp>
      <p:sp>
        <p:nvSpPr>
          <p:cNvPr id="6148" name="Rectangle 2"/>
          <p:cNvSpPr>
            <a:spLocks noGrp="1" noChangeArrowheads="1"/>
          </p:cNvSpPr>
          <p:nvPr>
            <p:ph type="title"/>
          </p:nvPr>
        </p:nvSpPr>
        <p:spPr>
          <a:noFill/>
        </p:spPr>
        <p:txBody>
          <a:bodyPr vert="horz" lIns="168048" tIns="42012" rIns="168048" bIns="42012" anchor="ctr" anchorCtr="0">
            <a:noAutofit/>
          </a:bodyPr>
          <a:lstStyle/>
          <a:p>
            <a:r>
              <a:rPr lang="en-US" altLang="ja-JP" dirty="0" smtClean="0">
                <a:latin typeface="Meiryo UI" panose="020B0604030504040204" pitchFamily="50" charset="-128"/>
                <a:ea typeface="Meiryo UI" panose="020B0604030504040204" pitchFamily="50" charset="-128"/>
                <a:cs typeface="Meiryo UI" panose="020B0604030504040204" pitchFamily="50" charset="-128"/>
              </a:rPr>
              <a:t>4.5.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分析基盤チームリーダ</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1324" name="Rectangle 6"/>
          <p:cNvSpPr>
            <a:spLocks noChangeArrowheads="1"/>
          </p:cNvSpPr>
          <p:nvPr/>
        </p:nvSpPr>
        <p:spPr bwMode="auto">
          <a:xfrm>
            <a:off x="352425" y="1015674"/>
            <a:ext cx="1339582" cy="360362"/>
          </a:xfrm>
          <a:prstGeom prst="rect">
            <a:avLst/>
          </a:prstGeom>
          <a:solidFill>
            <a:schemeClr val="accent1"/>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lgn="ctr">
              <a:defRPr/>
            </a:pP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三島 明</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6"/>
          <p:cNvSpPr>
            <a:spLocks noChangeArrowheads="1"/>
          </p:cNvSpPr>
          <p:nvPr/>
        </p:nvSpPr>
        <p:spPr bwMode="auto">
          <a:xfrm>
            <a:off x="1750324" y="1015674"/>
            <a:ext cx="7616700" cy="360362"/>
          </a:xfrm>
          <a:prstGeom prst="rect">
            <a:avLst/>
          </a:prstGeom>
          <a:solidFill>
            <a:srgbClr val="FFFFFF"/>
          </a:solidFill>
          <a:ln w="19050" algn="ctr">
            <a:solidFill>
              <a:schemeClr val="tx1"/>
            </a:solidFill>
            <a:miter lim="800000"/>
            <a:headEnd/>
            <a:tailEnd/>
          </a:ln>
          <a:effectLst>
            <a:outerShdw dist="35921" dir="2700000" algn="ctr" rotWithShape="0">
              <a:srgbClr val="808080"/>
            </a:outerShdw>
          </a:effectLst>
        </p:spPr>
        <p:txBody>
          <a:bodyPr wrap="none" lIns="89984" tIns="46792" rIns="89984" bIns="46792" anchor="ctr"/>
          <a:lstStyle/>
          <a:p>
            <a:pPr>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NTT</a:t>
            </a:r>
            <a:r>
              <a:rPr lang="ja-JP" altLang="en-US" dirty="0">
                <a:latin typeface="Meiryo UI" panose="020B0604030504040204" pitchFamily="50" charset="-128"/>
                <a:ea typeface="Meiryo UI" panose="020B0604030504040204" pitchFamily="50" charset="-128"/>
                <a:cs typeface="Meiryo UI" panose="020B0604030504040204" pitchFamily="50" charset="-128"/>
              </a:rPr>
              <a:t>データ　</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スマートライフシステム事業部　課長代理</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798589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5. </a:t>
            </a:r>
            <a:r>
              <a:rPr lang="ja-JP" altLang="en-US" dirty="0" smtClean="0"/>
              <a:t>スコープ</a:t>
            </a:r>
            <a:r>
              <a:rPr lang="ja-JP" altLang="en-US" dirty="0"/>
              <a:t>管理</a:t>
            </a:r>
            <a:r>
              <a:rPr lang="ja-JP" altLang="en-US" dirty="0" smtClean="0"/>
              <a:t>（</a:t>
            </a:r>
            <a:r>
              <a:rPr lang="en-US" altLang="ja-JP" dirty="0" smtClean="0"/>
              <a:t>1/3</a:t>
            </a:r>
            <a:r>
              <a:rPr lang="ja-JP" altLang="en-US" dirty="0" smtClean="0"/>
              <a:t>）</a:t>
            </a:r>
            <a:endParaRPr kumimoji="1" lang="ja-JP" altLang="en-US" dirty="0"/>
          </a:p>
        </p:txBody>
      </p:sp>
      <p:sp>
        <p:nvSpPr>
          <p:cNvPr id="7" name="テキスト プレースホルダー 6"/>
          <p:cNvSpPr>
            <a:spLocks noGrp="1"/>
          </p:cNvSpPr>
          <p:nvPr>
            <p:ph type="body" sz="quarter" idx="10"/>
          </p:nvPr>
        </p:nvSpPr>
        <p:spPr/>
        <p:txBody>
          <a:bodyPr/>
          <a:lstStyle/>
          <a:p>
            <a:pPr defTabSz="457133">
              <a:spcBef>
                <a:spcPts val="600"/>
              </a:spcBef>
              <a:buFont typeface="Wingdings" pitchFamily="2" charset="2"/>
              <a:buChar char="u"/>
            </a:pPr>
            <a:r>
              <a:rPr lang="ja-JP" altLang="en-US" sz="1400" b="1" dirty="0">
                <a:cs typeface="Meiryo UI" panose="020B0604030504040204" pitchFamily="50" charset="-128"/>
              </a:rPr>
              <a:t>目的</a:t>
            </a:r>
          </a:p>
          <a:p>
            <a:pPr lvl="1" defTabSz="457133">
              <a:spcBef>
                <a:spcPts val="600"/>
              </a:spcBef>
              <a:buFont typeface="Wingdings" pitchFamily="2" charset="2"/>
              <a:buChar char="Ø"/>
            </a:pPr>
            <a:r>
              <a:rPr lang="ja-JP" altLang="en-US" sz="1200" dirty="0">
                <a:cs typeface="Meiryo UI" panose="020B0604030504040204" pitchFamily="50" charset="-128"/>
              </a:rPr>
              <a:t>スコープ実現</a:t>
            </a:r>
            <a:r>
              <a:rPr lang="en-US" altLang="ja-JP" sz="1200" dirty="0">
                <a:cs typeface="Meiryo UI" panose="020B0604030504040204" pitchFamily="50" charset="-128"/>
              </a:rPr>
              <a:t>/</a:t>
            </a:r>
            <a:r>
              <a:rPr lang="ja-JP" altLang="en-US" sz="1200" dirty="0">
                <a:cs typeface="Meiryo UI" panose="020B0604030504040204" pitchFamily="50" charset="-128"/>
              </a:rPr>
              <a:t>スケジュールを遵守する為、仕様検討～仕様凍結～仕様変更までのルールを規定し、着実に実行・管理を行います。</a:t>
            </a:r>
            <a:br>
              <a:rPr lang="ja-JP" altLang="en-US" sz="1200" dirty="0">
                <a:cs typeface="Meiryo UI" panose="020B0604030504040204" pitchFamily="50" charset="-128"/>
              </a:rPr>
            </a:br>
            <a:r>
              <a:rPr lang="ja-JP" altLang="en-US" sz="1200" dirty="0">
                <a:cs typeface="Meiryo UI" panose="020B0604030504040204" pitchFamily="50" charset="-128"/>
              </a:rPr>
              <a:t>これにより、ドキュメントとソフトウェアとの対応、相互関係を確かなものとします。</a:t>
            </a:r>
          </a:p>
          <a:p>
            <a:pPr defTabSz="457133">
              <a:spcBef>
                <a:spcPts val="600"/>
              </a:spcBef>
              <a:buFont typeface="Wingdings" pitchFamily="2" charset="2"/>
              <a:buChar char="u"/>
            </a:pPr>
            <a:r>
              <a:rPr lang="ja-JP" altLang="en-US" sz="1400" b="1" dirty="0">
                <a:cs typeface="Meiryo UI" panose="020B0604030504040204" pitchFamily="50" charset="-128"/>
              </a:rPr>
              <a:t>概要</a:t>
            </a:r>
          </a:p>
          <a:p>
            <a:pPr lvl="1" defTabSz="457133">
              <a:spcBef>
                <a:spcPts val="600"/>
              </a:spcBef>
              <a:buFont typeface="Wingdings" pitchFamily="2" charset="2"/>
              <a:buChar char="Ø"/>
            </a:pPr>
            <a:r>
              <a:rPr lang="ja-JP" altLang="en-US" sz="1200" dirty="0">
                <a:cs typeface="Meiryo UI" panose="020B0604030504040204" pitchFamily="50" charset="-128"/>
              </a:rPr>
              <a:t>仕様検討</a:t>
            </a:r>
          </a:p>
          <a:p>
            <a:pPr marL="990600" lvl="2" defTabSz="457133">
              <a:spcBef>
                <a:spcPts val="600"/>
              </a:spcBef>
              <a:buFontTx/>
              <a:buChar char="•"/>
            </a:pPr>
            <a:r>
              <a:rPr lang="ja-JP" altLang="en-US" sz="1200" dirty="0">
                <a:cs typeface="Meiryo UI" panose="020B0604030504040204" pitchFamily="50" charset="-128"/>
              </a:rPr>
              <a:t>マスタスケジュールにおいて、仕様凍結時期を明確化します。</a:t>
            </a:r>
          </a:p>
          <a:p>
            <a:pPr marL="990600" lvl="2" defTabSz="457133">
              <a:spcBef>
                <a:spcPts val="600"/>
              </a:spcBef>
              <a:buFontTx/>
              <a:buChar char="•"/>
            </a:pPr>
            <a:r>
              <a:rPr lang="ja-JP" altLang="en-US" sz="1200" dirty="0">
                <a:cs typeface="Meiryo UI" panose="020B0604030504040204" pitchFamily="50" charset="-128"/>
              </a:rPr>
              <a:t>仕様凍結に向け、貴社／弊社の作業内容、役割を明確化します。</a:t>
            </a:r>
          </a:p>
          <a:p>
            <a:pPr marL="990600" lvl="2" defTabSz="457133">
              <a:spcBef>
                <a:spcPts val="600"/>
              </a:spcBef>
              <a:buFontTx/>
              <a:buChar char="•"/>
            </a:pPr>
            <a:r>
              <a:rPr lang="ja-JP" altLang="en-US" sz="1200" dirty="0">
                <a:cs typeface="Meiryo UI" panose="020B0604030504040204" pitchFamily="50" charset="-128"/>
              </a:rPr>
              <a:t>決定した作業を遂行し、スケジュール管理を実行します。</a:t>
            </a:r>
            <a:br>
              <a:rPr lang="ja-JP" altLang="en-US" sz="1200" dirty="0">
                <a:cs typeface="Meiryo UI" panose="020B0604030504040204" pitchFamily="50" charset="-128"/>
              </a:rPr>
            </a:br>
            <a:r>
              <a:rPr lang="ja-JP" altLang="en-US" sz="1200" dirty="0">
                <a:cs typeface="Meiryo UI" panose="020B0604030504040204" pitchFamily="50" charset="-128"/>
              </a:rPr>
              <a:t>問題が発生した場合、関係部門との調整を踏まえ、早期に対処を実行し、スケジュールの維持に努めます。</a:t>
            </a:r>
          </a:p>
          <a:p>
            <a:pPr marL="990600" lvl="2" defTabSz="457133">
              <a:spcBef>
                <a:spcPts val="600"/>
              </a:spcBef>
              <a:buFontTx/>
              <a:buChar char="•"/>
            </a:pPr>
            <a:r>
              <a:rPr lang="ja-JP" altLang="en-US" sz="1200" dirty="0">
                <a:cs typeface="Meiryo UI" panose="020B0604030504040204" pitchFamily="50" charset="-128"/>
              </a:rPr>
              <a:t>仕様に関する各種問合せ、依頼、確認等は設計連絡票等の文書にて行い、記録を残します。</a:t>
            </a:r>
            <a:br>
              <a:rPr lang="ja-JP" altLang="en-US" sz="1200" dirty="0">
                <a:cs typeface="Meiryo UI" panose="020B0604030504040204" pitchFamily="50" charset="-128"/>
              </a:rPr>
            </a:br>
            <a:r>
              <a:rPr lang="ja-JP" altLang="en-US" sz="1200" dirty="0">
                <a:cs typeface="Meiryo UI" panose="020B0604030504040204" pitchFamily="50" charset="-128"/>
              </a:rPr>
              <a:t>（口頭、電話で受け付けたものについては、後で文書化します）</a:t>
            </a:r>
            <a:endParaRPr lang="en-US" altLang="ja-JP" sz="1200" dirty="0">
              <a:cs typeface="Meiryo UI" panose="020B0604030504040204" pitchFamily="50" charset="-128"/>
            </a:endParaRPr>
          </a:p>
          <a:p>
            <a:pPr marL="990600" lvl="2" defTabSz="457133">
              <a:spcBef>
                <a:spcPts val="600"/>
              </a:spcBef>
              <a:buFontTx/>
              <a:buChar char="•"/>
            </a:pPr>
            <a:r>
              <a:rPr lang="ja-JP" altLang="en-US" sz="1200" dirty="0">
                <a:cs typeface="Meiryo UI" panose="020B0604030504040204" pitchFamily="50" charset="-128"/>
              </a:rPr>
              <a:t>プロジェクトが対象とする要件量を把握し、今後の作業量、コストが想定を超えないよう、全体の要件量を監視、コントロールします。</a:t>
            </a:r>
          </a:p>
          <a:p>
            <a:pPr lvl="1" defTabSz="457133">
              <a:spcBef>
                <a:spcPts val="600"/>
              </a:spcBef>
              <a:buFont typeface="Wingdings" pitchFamily="2" charset="2"/>
              <a:buChar char="Ø"/>
            </a:pPr>
            <a:r>
              <a:rPr lang="ja-JP" altLang="en-US" sz="1200" dirty="0">
                <a:cs typeface="Meiryo UI" panose="020B0604030504040204" pitchFamily="50" charset="-128"/>
              </a:rPr>
              <a:t>仕様凍結</a:t>
            </a:r>
          </a:p>
          <a:p>
            <a:pPr marL="990600" lvl="2" defTabSz="457133">
              <a:spcBef>
                <a:spcPts val="600"/>
              </a:spcBef>
              <a:buFontTx/>
              <a:buChar char="•"/>
            </a:pPr>
            <a:r>
              <a:rPr lang="ja-JP" altLang="en-US" sz="1200" dirty="0">
                <a:cs typeface="Meiryo UI" panose="020B0604030504040204" pitchFamily="50" charset="-128"/>
              </a:rPr>
              <a:t>検討内容を文書化し、貴社</a:t>
            </a:r>
            <a:r>
              <a:rPr lang="ja-JP" altLang="en-US" sz="1200" dirty="0" smtClean="0">
                <a:cs typeface="Meiryo UI" panose="020B0604030504040204" pitchFamily="50" charset="-128"/>
              </a:rPr>
              <a:t>／弊社間</a:t>
            </a:r>
            <a:r>
              <a:rPr lang="ja-JP" altLang="en-US" sz="1200" dirty="0">
                <a:cs typeface="Meiryo UI" panose="020B0604030504040204" pitchFamily="50" charset="-128"/>
              </a:rPr>
              <a:t>でレビュー実施後、仕様凍結を合意した旨の取り交わしを行います。</a:t>
            </a:r>
            <a:endParaRPr lang="en-US" altLang="ja-JP" sz="1200" dirty="0">
              <a:cs typeface="Meiryo UI" panose="020B0604030504040204" pitchFamily="50" charset="-128"/>
            </a:endParaRPr>
          </a:p>
          <a:p>
            <a:pPr marL="990600" lvl="2" defTabSz="457133">
              <a:spcBef>
                <a:spcPts val="600"/>
              </a:spcBef>
            </a:pPr>
            <a:r>
              <a:rPr lang="ja-JP" altLang="en-US" sz="1200" dirty="0">
                <a:cs typeface="Meiryo UI" panose="020B0604030504040204" pitchFamily="50" charset="-128"/>
              </a:rPr>
              <a:t>　　（詳細につきましては次ページにて記載しております）</a:t>
            </a:r>
          </a:p>
          <a:p>
            <a:pPr lvl="1" defTabSz="457133">
              <a:spcBef>
                <a:spcPts val="600"/>
              </a:spcBef>
              <a:buFont typeface="Wingdings" pitchFamily="2" charset="2"/>
              <a:buChar char="Ø"/>
            </a:pPr>
            <a:r>
              <a:rPr lang="ja-JP" altLang="en-US" sz="1200" dirty="0">
                <a:cs typeface="Meiryo UI" panose="020B0604030504040204" pitchFamily="50" charset="-128"/>
              </a:rPr>
              <a:t>仕様変更</a:t>
            </a:r>
          </a:p>
          <a:p>
            <a:pPr marL="990600" lvl="2" defTabSz="457133">
              <a:spcBef>
                <a:spcPts val="600"/>
              </a:spcBef>
              <a:buFontTx/>
              <a:buChar char="•"/>
            </a:pPr>
            <a:r>
              <a:rPr lang="ja-JP" altLang="en-US" sz="1200" dirty="0">
                <a:cs typeface="Meiryo UI" panose="020B0604030504040204" pitchFamily="50" charset="-128"/>
              </a:rPr>
              <a:t>仕様凍結後に変更が発生、または発生の可能性が示唆された場合、手戻りを最小化するため、速やかに仕様変更会議を開催致します。仕様変更会議では、仕様変更の必要性、必要工数、費用、システム内外への影響範囲、影響先でのアクション内容、および仕様変更実施可否による貴社への影響を総合的に判断し、弊社の方向性を決定致します。</a:t>
            </a:r>
          </a:p>
          <a:p>
            <a:pPr marL="990600" lvl="2" defTabSz="457133">
              <a:spcBef>
                <a:spcPts val="600"/>
              </a:spcBef>
              <a:buFontTx/>
              <a:buChar char="•"/>
            </a:pPr>
            <a:r>
              <a:rPr lang="ja-JP" altLang="en-US" sz="1200" dirty="0">
                <a:cs typeface="Meiryo UI" panose="020B0604030504040204" pitchFamily="50" charset="-128"/>
              </a:rPr>
              <a:t>さらに弊社の方向性について貴社との打合せを持ち、実施の最終決定を行うこととします。</a:t>
            </a:r>
          </a:p>
          <a:p>
            <a:pPr marL="990600" lvl="2" defTabSz="457133">
              <a:spcBef>
                <a:spcPts val="600"/>
              </a:spcBef>
              <a:buFontTx/>
              <a:buChar char="•"/>
            </a:pPr>
            <a:r>
              <a:rPr lang="ja-JP" altLang="en-US" sz="1200" dirty="0">
                <a:cs typeface="Meiryo UI" panose="020B0604030504040204" pitchFamily="50" charset="-128"/>
              </a:rPr>
              <a:t>貴社に起因する場合の仕様変更につきましては、有償対応となります</a:t>
            </a:r>
            <a:r>
              <a:rPr lang="ja-JP" altLang="en-US" sz="1200" dirty="0" smtClean="0">
                <a:cs typeface="Meiryo UI" panose="020B0604030504040204" pitchFamily="50" charset="-128"/>
              </a:rPr>
              <a:t>。</a:t>
            </a:r>
            <a:endParaRPr lang="ja-JP" altLang="en-US" sz="1200" dirty="0">
              <a:cs typeface="Meiryo UI" panose="020B0604030504040204" pitchFamily="50" charset="-128"/>
            </a:endParaRPr>
          </a:p>
        </p:txBody>
      </p:sp>
    </p:spTree>
    <p:extLst>
      <p:ext uri="{BB962C8B-B14F-4D97-AF65-F5344CB8AC3E}">
        <p14:creationId xmlns:p14="http://schemas.microsoft.com/office/powerpoint/2010/main" val="641849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cs typeface="Meiryo UI" panose="020B0604030504040204" pitchFamily="50" charset="-128"/>
              </a:rPr>
              <a:t>提案内容</a:t>
            </a:r>
            <a:r>
              <a:rPr lang="ja-JP" altLang="en-US" dirty="0" smtClean="0">
                <a:cs typeface="Meiryo UI" panose="020B0604030504040204" pitchFamily="50" charset="-128"/>
              </a:rPr>
              <a:t>一覧表（</a:t>
            </a:r>
            <a:r>
              <a:rPr lang="en-US" altLang="ja-JP" dirty="0" smtClean="0">
                <a:cs typeface="Meiryo UI" panose="020B0604030504040204" pitchFamily="50" charset="-128"/>
              </a:rPr>
              <a:t>3/4</a:t>
            </a:r>
            <a:r>
              <a:rPr lang="ja-JP" altLang="en-US" dirty="0" smtClean="0">
                <a:cs typeface="Meiryo UI" panose="020B0604030504040204" pitchFamily="50" charset="-128"/>
              </a:rPr>
              <a:t>）</a:t>
            </a:r>
            <a:endParaRPr kumimoji="1" lang="ja-JP" altLang="en-US" dirty="0"/>
          </a:p>
        </p:txBody>
      </p:sp>
      <p:sp>
        <p:nvSpPr>
          <p:cNvPr id="6" name="Text Box 3230"/>
          <p:cNvSpPr txBox="1">
            <a:spLocks noChangeArrowheads="1"/>
          </p:cNvSpPr>
          <p:nvPr/>
        </p:nvSpPr>
        <p:spPr bwMode="auto">
          <a:xfrm>
            <a:off x="848544" y="864902"/>
            <a:ext cx="7416824" cy="55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61950" defTabSz="895350" eaLnBrk="0" hangingPunct="0">
              <a:defRPr kumimoji="1" sz="1200">
                <a:solidFill>
                  <a:schemeClr val="tx1"/>
                </a:solidFill>
                <a:latin typeface="ＭＳ Ｐゴシック" pitchFamily="50" charset="-128"/>
                <a:ea typeface="Meiryo UI" pitchFamily="50" charset="-128"/>
                <a:cs typeface="Meiryo UI" pitchFamily="50" charset="-128"/>
              </a:defRPr>
            </a:lvl1pPr>
            <a:lvl2pPr marL="541338" defTabSz="895350" eaLnBrk="0" hangingPunct="0">
              <a:defRPr kumimoji="1" sz="1200">
                <a:solidFill>
                  <a:schemeClr val="tx1"/>
                </a:solidFill>
                <a:latin typeface="ＭＳ Ｐゴシック" pitchFamily="50" charset="-128"/>
                <a:ea typeface="Meiryo UI" pitchFamily="50" charset="-128"/>
                <a:cs typeface="Meiryo UI" pitchFamily="50" charset="-128"/>
              </a:defRPr>
            </a:lvl2pPr>
            <a:lvl3pPr marL="11430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3pPr>
            <a:lvl4pPr marL="16002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4pPr>
            <a:lvl5pPr marL="20574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5pPr>
            <a:lvl6pPr marL="25146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6pPr>
            <a:lvl7pPr marL="29718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7pPr>
            <a:lvl8pPr marL="34290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8pPr>
            <a:lvl9pPr marL="38862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9pPr>
          </a:lstStyle>
          <a:p>
            <a:pPr marL="0" lvl="1" eaLnBrk="1" hangingPunct="1">
              <a:lnSpc>
                <a:spcPts val="1400"/>
              </a:lnSpc>
              <a:spcBef>
                <a:spcPts val="400"/>
              </a:spcBef>
            </a:pPr>
            <a:r>
              <a:rPr lang="ja-JP" altLang="en-US" sz="1400" b="1" u="sng" dirty="0" smtClean="0">
                <a:solidFill>
                  <a:srgbClr val="404040"/>
                </a:solidFill>
                <a:latin typeface="+mn-ea"/>
              </a:rPr>
              <a:t>６章</a:t>
            </a:r>
            <a:r>
              <a:rPr lang="ja-JP" altLang="en-US" sz="1400" b="1" u="sng" dirty="0">
                <a:solidFill>
                  <a:srgbClr val="404040"/>
                </a:solidFill>
                <a:latin typeface="+mn-ea"/>
              </a:rPr>
              <a:t>　各要件に対するご回答</a:t>
            </a:r>
            <a:r>
              <a:rPr lang="ja-JP" altLang="en-US" sz="1400" b="1" u="sng" dirty="0" smtClean="0">
                <a:solidFill>
                  <a:srgbClr val="404040"/>
                </a:solidFill>
                <a:latin typeface="+mn-ea"/>
              </a:rPr>
              <a:t>（決済端末）</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ソリューション概要</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2</a:t>
            </a:r>
            <a:r>
              <a:rPr lang="ja-JP" altLang="en-US" sz="1400" dirty="0">
                <a:solidFill>
                  <a:srgbClr val="404040"/>
                </a:solidFill>
                <a:latin typeface="+mn-ea"/>
              </a:rPr>
              <a:t>　</a:t>
            </a:r>
            <a:r>
              <a:rPr lang="ja-JP" altLang="en-US" sz="1400" dirty="0" smtClean="0">
                <a:solidFill>
                  <a:srgbClr val="404040"/>
                </a:solidFill>
                <a:latin typeface="+mn-ea"/>
              </a:rPr>
              <a:t>機能要件（決済システム）</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3</a:t>
            </a:r>
            <a:r>
              <a:rPr lang="ja-JP" altLang="en-US" sz="1400" dirty="0">
                <a:solidFill>
                  <a:srgbClr val="404040"/>
                </a:solidFill>
                <a:latin typeface="+mn-ea"/>
              </a:rPr>
              <a:t>　機能要件（</a:t>
            </a:r>
            <a:r>
              <a:rPr lang="ja-JP" altLang="en-US" sz="1400" dirty="0" smtClean="0">
                <a:solidFill>
                  <a:srgbClr val="404040"/>
                </a:solidFill>
                <a:latin typeface="+mn-ea"/>
              </a:rPr>
              <a:t>決済端末）</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4</a:t>
            </a:r>
            <a:r>
              <a:rPr lang="ja-JP" altLang="en-US" sz="1400" dirty="0">
                <a:solidFill>
                  <a:srgbClr val="404040"/>
                </a:solidFill>
                <a:latin typeface="+mn-ea"/>
              </a:rPr>
              <a:t>　</a:t>
            </a:r>
            <a:r>
              <a:rPr lang="zh-TW" altLang="en-US" sz="1400" dirty="0">
                <a:solidFill>
                  <a:srgbClr val="404040"/>
                </a:solidFill>
                <a:latin typeface="+mn-ea"/>
              </a:rPr>
              <a:t>非機能要件（保守維持</a:t>
            </a:r>
            <a:r>
              <a:rPr lang="zh-TW" altLang="en-US" sz="1400" dirty="0" smtClean="0">
                <a:solidFill>
                  <a:srgbClr val="404040"/>
                </a:solidFill>
                <a:latin typeface="+mn-ea"/>
              </a:rPr>
              <a:t>）</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5</a:t>
            </a:r>
            <a:r>
              <a:rPr lang="ja-JP" altLang="en-US" sz="1400" dirty="0">
                <a:solidFill>
                  <a:srgbClr val="404040"/>
                </a:solidFill>
                <a:latin typeface="+mn-ea"/>
              </a:rPr>
              <a:t>　クレジットやコード決済の包括決済スキームの</a:t>
            </a:r>
            <a:r>
              <a:rPr lang="ja-JP" altLang="en-US" sz="1400" dirty="0" smtClean="0">
                <a:solidFill>
                  <a:srgbClr val="404040"/>
                </a:solidFill>
                <a:latin typeface="+mn-ea"/>
              </a:rPr>
              <a:t>ご提案</a:t>
            </a:r>
            <a:endParaRPr lang="en-US" altLang="ja-JP" sz="1400" dirty="0">
              <a:solidFill>
                <a:srgbClr val="404040"/>
              </a:solidFill>
              <a:latin typeface="+mn-ea"/>
            </a:endParaRPr>
          </a:p>
          <a:p>
            <a:pPr marL="0" lvl="1" eaLnBrk="1" hangingPunct="1">
              <a:lnSpc>
                <a:spcPts val="1400"/>
              </a:lnSpc>
              <a:spcBef>
                <a:spcPts val="400"/>
              </a:spcBef>
            </a:pPr>
            <a:endParaRPr lang="en-US" altLang="ja-JP" sz="1400" b="1" u="sng" dirty="0" smtClean="0">
              <a:solidFill>
                <a:srgbClr val="404040"/>
              </a:solidFill>
              <a:latin typeface="+mn-ea"/>
            </a:endParaRPr>
          </a:p>
          <a:p>
            <a:pPr marL="0" lvl="1" eaLnBrk="1" hangingPunct="1">
              <a:lnSpc>
                <a:spcPts val="1400"/>
              </a:lnSpc>
              <a:spcBef>
                <a:spcPts val="400"/>
              </a:spcBef>
            </a:pPr>
            <a:r>
              <a:rPr lang="ja-JP" altLang="en-US" sz="1400" b="1" u="sng" dirty="0" smtClean="0">
                <a:solidFill>
                  <a:srgbClr val="404040"/>
                </a:solidFill>
                <a:latin typeface="+mn-ea"/>
              </a:rPr>
              <a:t>７章</a:t>
            </a:r>
            <a:r>
              <a:rPr lang="ja-JP" altLang="en-US" sz="1400" b="1" u="sng" dirty="0">
                <a:solidFill>
                  <a:srgbClr val="404040"/>
                </a:solidFill>
                <a:latin typeface="+mn-ea"/>
              </a:rPr>
              <a:t>　各要件に対するご回答</a:t>
            </a:r>
            <a:r>
              <a:rPr lang="ja-JP" altLang="en-US" sz="1400" b="1" u="sng" dirty="0" smtClean="0">
                <a:solidFill>
                  <a:srgbClr val="404040"/>
                </a:solidFill>
                <a:latin typeface="+mn-ea"/>
              </a:rPr>
              <a:t>（分析）</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分析</a:t>
            </a:r>
            <a:r>
              <a:rPr lang="ja-JP" altLang="en-US" sz="1400" dirty="0">
                <a:solidFill>
                  <a:srgbClr val="404040"/>
                </a:solidFill>
                <a:latin typeface="+mn-ea"/>
              </a:rPr>
              <a:t>システムソリューションの</a:t>
            </a:r>
            <a:r>
              <a:rPr lang="ja-JP" altLang="en-US" sz="1400" dirty="0" smtClean="0">
                <a:solidFill>
                  <a:srgbClr val="404040"/>
                </a:solidFill>
                <a:latin typeface="+mn-ea"/>
              </a:rPr>
              <a:t>位置づけ</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2</a:t>
            </a:r>
            <a:r>
              <a:rPr lang="ja-JP" altLang="en-US" sz="1400" dirty="0">
                <a:solidFill>
                  <a:srgbClr val="404040"/>
                </a:solidFill>
                <a:latin typeface="+mn-ea"/>
              </a:rPr>
              <a:t>　</a:t>
            </a:r>
            <a:r>
              <a:rPr lang="ja-JP" altLang="en-US" sz="1400" dirty="0" smtClean="0">
                <a:solidFill>
                  <a:srgbClr val="404040"/>
                </a:solidFill>
                <a:latin typeface="+mn-ea"/>
              </a:rPr>
              <a:t>ソリューション概要</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3</a:t>
            </a:r>
            <a:r>
              <a:rPr lang="ja-JP" altLang="en-US" sz="1400" dirty="0">
                <a:solidFill>
                  <a:srgbClr val="404040"/>
                </a:solidFill>
                <a:latin typeface="+mn-ea"/>
              </a:rPr>
              <a:t>　当ソリューションの強み、</a:t>
            </a:r>
            <a:r>
              <a:rPr lang="ja-JP" altLang="en-US" sz="1400" dirty="0" smtClean="0">
                <a:solidFill>
                  <a:srgbClr val="404040"/>
                </a:solidFill>
                <a:latin typeface="+mn-ea"/>
              </a:rPr>
              <a:t>特長</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4</a:t>
            </a:r>
            <a:r>
              <a:rPr lang="ja-JP" altLang="en-US" sz="1400" dirty="0">
                <a:solidFill>
                  <a:srgbClr val="404040"/>
                </a:solidFill>
                <a:latin typeface="+mn-ea"/>
              </a:rPr>
              <a:t>　本プロジェクトにおける実現のポイント </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5</a:t>
            </a:r>
            <a:r>
              <a:rPr lang="ja-JP" altLang="en-US" sz="1400" dirty="0">
                <a:solidFill>
                  <a:srgbClr val="404040"/>
                </a:solidFill>
                <a:latin typeface="+mn-ea"/>
              </a:rPr>
              <a:t>　</a:t>
            </a:r>
            <a:r>
              <a:rPr lang="ja-JP" altLang="en-US" sz="1400" dirty="0" smtClean="0">
                <a:solidFill>
                  <a:srgbClr val="404040"/>
                </a:solidFill>
                <a:latin typeface="+mn-ea"/>
              </a:rPr>
              <a:t>導入事例</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6</a:t>
            </a:r>
            <a:r>
              <a:rPr lang="ja-JP" altLang="en-US" sz="1400" dirty="0">
                <a:solidFill>
                  <a:srgbClr val="404040"/>
                </a:solidFill>
                <a:latin typeface="+mn-ea"/>
              </a:rPr>
              <a:t>　</a:t>
            </a:r>
            <a:r>
              <a:rPr lang="ja-JP" altLang="en-US" sz="1400" dirty="0" smtClean="0">
                <a:solidFill>
                  <a:srgbClr val="404040"/>
                </a:solidFill>
                <a:latin typeface="+mn-ea"/>
              </a:rPr>
              <a:t>将来拡張性</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7</a:t>
            </a:r>
            <a:r>
              <a:rPr lang="ja-JP" altLang="en-US" sz="1400" dirty="0">
                <a:solidFill>
                  <a:srgbClr val="404040"/>
                </a:solidFill>
                <a:latin typeface="+mn-ea"/>
              </a:rPr>
              <a:t>　</a:t>
            </a:r>
            <a:r>
              <a:rPr lang="ja-JP" altLang="en-US" sz="1400" dirty="0" smtClean="0">
                <a:solidFill>
                  <a:srgbClr val="404040"/>
                </a:solidFill>
                <a:latin typeface="+mn-ea"/>
              </a:rPr>
              <a:t>機能要件</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8</a:t>
            </a:r>
            <a:r>
              <a:rPr lang="ja-JP" altLang="en-US" sz="1400" dirty="0">
                <a:solidFill>
                  <a:srgbClr val="404040"/>
                </a:solidFill>
                <a:latin typeface="+mn-ea"/>
              </a:rPr>
              <a:t>　</a:t>
            </a:r>
            <a:r>
              <a:rPr lang="ja-JP" altLang="en-US" sz="1400" dirty="0" smtClean="0">
                <a:solidFill>
                  <a:srgbClr val="404040"/>
                </a:solidFill>
                <a:latin typeface="+mn-ea"/>
              </a:rPr>
              <a:t>非機能要件</a:t>
            </a:r>
            <a:endParaRPr lang="en-US" altLang="ja-JP" sz="1400" dirty="0">
              <a:solidFill>
                <a:srgbClr val="404040"/>
              </a:solidFill>
              <a:latin typeface="+mn-ea"/>
            </a:endParaRPr>
          </a:p>
          <a:p>
            <a:pPr marL="0" lvl="1" eaLnBrk="1" hangingPunct="1">
              <a:lnSpc>
                <a:spcPts val="1400"/>
              </a:lnSpc>
              <a:spcBef>
                <a:spcPts val="400"/>
              </a:spcBef>
            </a:pPr>
            <a:endParaRPr lang="en-US" altLang="ja-JP" sz="1400" b="1" u="sng" dirty="0">
              <a:solidFill>
                <a:srgbClr val="404040"/>
              </a:solidFill>
              <a:latin typeface="+mn-ea"/>
            </a:endParaRPr>
          </a:p>
          <a:p>
            <a:pPr marL="0" lvl="1" eaLnBrk="1" hangingPunct="1">
              <a:lnSpc>
                <a:spcPts val="1400"/>
              </a:lnSpc>
              <a:spcBef>
                <a:spcPts val="400"/>
              </a:spcBef>
            </a:pPr>
            <a:r>
              <a:rPr lang="ja-JP" altLang="en-US" sz="1400" b="1" u="sng" dirty="0" smtClean="0">
                <a:solidFill>
                  <a:srgbClr val="404040"/>
                </a:solidFill>
                <a:latin typeface="+mn-ea"/>
              </a:rPr>
              <a:t>８章</a:t>
            </a:r>
            <a:r>
              <a:rPr lang="ja-JP" altLang="en-US" sz="1400" b="1" u="sng" dirty="0">
                <a:solidFill>
                  <a:srgbClr val="404040"/>
                </a:solidFill>
                <a:latin typeface="+mn-ea"/>
              </a:rPr>
              <a:t>　各要件に対するご回答</a:t>
            </a:r>
            <a:r>
              <a:rPr lang="ja-JP" altLang="en-US" sz="1400" b="1" u="sng" dirty="0" smtClean="0">
                <a:solidFill>
                  <a:srgbClr val="404040"/>
                </a:solidFill>
                <a:latin typeface="+mn-ea"/>
              </a:rPr>
              <a:t>（移行・教育）</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グループ展開のポイント</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2</a:t>
            </a:r>
            <a:r>
              <a:rPr lang="ja-JP" altLang="en-US" sz="1400" dirty="0">
                <a:solidFill>
                  <a:srgbClr val="404040"/>
                </a:solidFill>
                <a:latin typeface="+mn-ea"/>
              </a:rPr>
              <a:t>　</a:t>
            </a:r>
            <a:r>
              <a:rPr lang="ja-JP" altLang="en-US" sz="1400" dirty="0"/>
              <a:t>グループ展開計画の</a:t>
            </a:r>
            <a:r>
              <a:rPr lang="ja-JP" altLang="en-US" sz="1400" dirty="0" smtClean="0"/>
              <a:t>立案</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3</a:t>
            </a:r>
            <a:r>
              <a:rPr lang="ja-JP" altLang="en-US" sz="1400" dirty="0">
                <a:solidFill>
                  <a:srgbClr val="404040"/>
                </a:solidFill>
                <a:latin typeface="+mn-ea"/>
              </a:rPr>
              <a:t>　</a:t>
            </a:r>
            <a:r>
              <a:rPr lang="ja-JP" altLang="en-US" sz="1400" dirty="0"/>
              <a:t>標準導入</a:t>
            </a:r>
            <a:r>
              <a:rPr lang="ja-JP" altLang="en-US" sz="1400" dirty="0" smtClean="0"/>
              <a:t>スケジュール</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4</a:t>
            </a:r>
            <a:r>
              <a:rPr lang="ja-JP" altLang="en-US" sz="1400" dirty="0">
                <a:solidFill>
                  <a:srgbClr val="404040"/>
                </a:solidFill>
                <a:latin typeface="+mn-ea"/>
              </a:rPr>
              <a:t>　操作説明会（駅ビル会社、テナント</a:t>
            </a:r>
            <a:r>
              <a:rPr lang="ja-JP" altLang="en-US" sz="1400" dirty="0" smtClean="0">
                <a:solidFill>
                  <a:srgbClr val="404040"/>
                </a:solidFill>
                <a:latin typeface="+mn-ea"/>
              </a:rPr>
              <a:t>）</a:t>
            </a:r>
            <a:endParaRPr lang="en-US" altLang="ja-JP" sz="1400" dirty="0">
              <a:solidFill>
                <a:srgbClr val="404040"/>
              </a:solidFill>
              <a:latin typeface="+mn-ea"/>
            </a:endParaRPr>
          </a:p>
          <a:p>
            <a:pPr marL="0" lvl="1" eaLnBrk="1" hangingPunct="1">
              <a:lnSpc>
                <a:spcPts val="1400"/>
              </a:lnSpc>
              <a:spcBef>
                <a:spcPts val="400"/>
              </a:spcBef>
            </a:pPr>
            <a:endParaRPr lang="en-US" altLang="ja-JP" sz="1400" dirty="0" smtClean="0">
              <a:solidFill>
                <a:srgbClr val="404040"/>
              </a:solidFill>
              <a:latin typeface="+mn-ea"/>
              <a:ea typeface="+mn-ea"/>
            </a:endParaRPr>
          </a:p>
        </p:txBody>
      </p:sp>
    </p:spTree>
    <p:extLst>
      <p:ext uri="{BB962C8B-B14F-4D97-AF65-F5344CB8AC3E}">
        <p14:creationId xmlns:p14="http://schemas.microsoft.com/office/powerpoint/2010/main" val="1591139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5. </a:t>
            </a:r>
            <a:r>
              <a:rPr kumimoji="1" lang="ja-JP" altLang="en-US" dirty="0" smtClean="0"/>
              <a:t>スコープ管理</a:t>
            </a:r>
            <a:r>
              <a:rPr lang="ja-JP" altLang="en-US" dirty="0" smtClean="0"/>
              <a:t>（</a:t>
            </a:r>
            <a:r>
              <a:rPr lang="en-US" altLang="ja-JP" dirty="0" smtClean="0"/>
              <a:t>2/3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a:xfrm>
            <a:off x="436790" y="908050"/>
            <a:ext cx="9029475" cy="1545295"/>
          </a:xfrm>
          <a:prstGeom prst="rect">
            <a:avLst/>
          </a:prstGeom>
        </p:spPr>
        <p:txBody>
          <a:bodyPr/>
          <a:lstStyle/>
          <a:p>
            <a:pPr>
              <a:spcBef>
                <a:spcPts val="600"/>
              </a:spcBef>
            </a:pPr>
            <a:r>
              <a:rPr lang="ja-JP" altLang="en-US" dirty="0" smtClean="0"/>
              <a:t>仕様確定条件</a:t>
            </a:r>
            <a:r>
              <a:rPr lang="ja-JP" altLang="en-US" dirty="0"/>
              <a:t>については、以下のドキュメントや会議体の完了条件を満たした場合、要件定義工程完了とし、同時に</a:t>
            </a:r>
            <a:r>
              <a:rPr lang="ja-JP" altLang="en-US" dirty="0" smtClean="0"/>
              <a:t>仕様確定と</a:t>
            </a:r>
            <a:r>
              <a:rPr lang="ja-JP" altLang="en-US" dirty="0"/>
              <a:t>します。</a:t>
            </a:r>
          </a:p>
          <a:p>
            <a:pPr>
              <a:spcBef>
                <a:spcPts val="600"/>
              </a:spcBef>
            </a:pPr>
            <a:r>
              <a:rPr lang="ja-JP" altLang="en-US" dirty="0"/>
              <a:t>仕様凍結とすることで、以降の工程では仕様に</a:t>
            </a:r>
            <a:r>
              <a:rPr lang="ja-JP" altLang="en-US" dirty="0" smtClean="0"/>
              <a:t>関する変更は</a:t>
            </a:r>
            <a:r>
              <a:rPr lang="ja-JP" altLang="en-US" dirty="0"/>
              <a:t>全て変更管理プロセスにて管理し</a:t>
            </a:r>
            <a:r>
              <a:rPr lang="ja-JP" altLang="en-US" dirty="0" smtClean="0"/>
              <a:t>、以降</a:t>
            </a:r>
            <a:r>
              <a:rPr lang="ja-JP" altLang="en-US" dirty="0"/>
              <a:t>の要件量、開発量（スコープ）の増減を監視します。想定外のスコープ増などが発生した場合はアクションを検討します</a:t>
            </a:r>
            <a:r>
              <a:rPr lang="ja-JP" altLang="en-US" sz="1800" dirty="0"/>
              <a:t>。</a:t>
            </a:r>
          </a:p>
        </p:txBody>
      </p:sp>
      <p:graphicFrame>
        <p:nvGraphicFramePr>
          <p:cNvPr id="4" name="表 3"/>
          <p:cNvGraphicFramePr>
            <a:graphicFrameLocks noGrp="1"/>
          </p:cNvGraphicFramePr>
          <p:nvPr>
            <p:extLst>
              <p:ext uri="{D42A27DB-BD31-4B8C-83A1-F6EECF244321}">
                <p14:modId xmlns:p14="http://schemas.microsoft.com/office/powerpoint/2010/main" val="3911672876"/>
              </p:ext>
            </p:extLst>
          </p:nvPr>
        </p:nvGraphicFramePr>
        <p:xfrm>
          <a:off x="440125" y="2594863"/>
          <a:ext cx="9026140" cy="3550320"/>
        </p:xfrm>
        <a:graphic>
          <a:graphicData uri="http://schemas.openxmlformats.org/drawingml/2006/table">
            <a:tbl>
              <a:tblPr firstRow="1" bandRow="1">
                <a:tableStyleId>{21E4AEA4-8DFA-4A89-87EB-49C32662AFE0}</a:tableStyleId>
              </a:tblPr>
              <a:tblGrid>
                <a:gridCol w="559587">
                  <a:extLst>
                    <a:ext uri="{9D8B030D-6E8A-4147-A177-3AD203B41FA5}">
                      <a16:colId xmlns:a16="http://schemas.microsoft.com/office/drawing/2014/main" val="20000"/>
                    </a:ext>
                  </a:extLst>
                </a:gridCol>
                <a:gridCol w="1287521">
                  <a:extLst>
                    <a:ext uri="{9D8B030D-6E8A-4147-A177-3AD203B41FA5}">
                      <a16:colId xmlns:a16="http://schemas.microsoft.com/office/drawing/2014/main" val="20001"/>
                    </a:ext>
                  </a:extLst>
                </a:gridCol>
                <a:gridCol w="1836906">
                  <a:extLst>
                    <a:ext uri="{9D8B030D-6E8A-4147-A177-3AD203B41FA5}">
                      <a16:colId xmlns:a16="http://schemas.microsoft.com/office/drawing/2014/main" val="20002"/>
                    </a:ext>
                  </a:extLst>
                </a:gridCol>
                <a:gridCol w="5342126">
                  <a:extLst>
                    <a:ext uri="{9D8B030D-6E8A-4147-A177-3AD203B41FA5}">
                      <a16:colId xmlns:a16="http://schemas.microsoft.com/office/drawing/2014/main" val="20003"/>
                    </a:ext>
                  </a:extLst>
                </a:gridCol>
              </a:tblGrid>
              <a:tr h="133784">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No</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分類</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成果物等</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条件</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0"/>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ドキュメント</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要件定義書一式</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全てのドキュメントをレビュー済みであること</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レビュー指摘事項が全て対応済みであること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1"/>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課題管理表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要件定義までに完了すべき課題がすべて完了済みであること</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完了していない課題は次工程への申し送り事項として合意済みであること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2"/>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設計連絡票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要件定義までに完了すべき設計連絡票が完了済みであること</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pPr marL="285750" marR="0" indent="-285750" algn="l" defTabSz="457133" rtl="0" eaLnBrk="1" fontAlgn="auto" latinLnBrk="0" hangingPunct="1">
                        <a:lnSpc>
                          <a:spcPct val="100000"/>
                        </a:lnSpc>
                        <a:spcBef>
                          <a:spcPts val="0"/>
                        </a:spcBef>
                        <a:spcAft>
                          <a:spcPts val="0"/>
                        </a:spcAft>
                        <a:buClrTx/>
                        <a:buSzTx/>
                        <a:buFont typeface="Arial" pitchFamily="34" charset="0"/>
                        <a:buChar char="•"/>
                        <a:tabLst/>
                        <a:defRP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完了していない課題は次工程への申し送り事項として合意済みであること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3"/>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4</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品質報告書</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品質分析結果に対するアクションが講じられていること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4"/>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5</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会議体</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要件定義レビュー</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計画通り完了していること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5"/>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品質評価会議</a:t>
                      </a:r>
                      <a:endPar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（弊社内）</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計画通り完了していること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6"/>
                  </a:ext>
                </a:extLst>
              </a:tr>
              <a:tr h="468000">
                <a:tc>
                  <a:txBody>
                    <a:bodyPr/>
                    <a:lstStyle/>
                    <a:p>
                      <a:r>
                        <a:rPr kumimoji="1" lang="en-US" altLang="ja-JP" sz="1200" dirty="0" smtClean="0">
                          <a:latin typeface="Meiryo UI" panose="020B0604030504040204" pitchFamily="50" charset="-128"/>
                          <a:ea typeface="Meiryo UI" panose="020B0604030504040204" pitchFamily="50" charset="-128"/>
                          <a:cs typeface="Meiryo UI" panose="020B0604030504040204" pitchFamily="50" charset="-128"/>
                        </a:rPr>
                        <a:t>7</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品質評価会議</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marL="285750" indent="-285750">
                        <a:buFont typeface="Arial" pitchFamily="34" charset="0"/>
                        <a:buChar char="•"/>
                      </a:pPr>
                      <a:r>
                        <a:rPr kumimoji="1" lang="ja-JP" altLang="en-US" sz="1200" dirty="0" smtClean="0">
                          <a:latin typeface="Meiryo UI" panose="020B0604030504040204" pitchFamily="50" charset="-128"/>
                          <a:ea typeface="Meiryo UI" panose="020B0604030504040204" pitchFamily="50" charset="-128"/>
                          <a:cs typeface="Meiryo UI" panose="020B0604030504040204" pitchFamily="50" charset="-128"/>
                        </a:rPr>
                        <a:t>計画通り完了していること</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95266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タイトル 64"/>
          <p:cNvSpPr>
            <a:spLocks noGrp="1"/>
          </p:cNvSpPr>
          <p:nvPr>
            <p:ph type="title"/>
          </p:nvPr>
        </p:nvSpPr>
        <p:spPr/>
        <p:txBody>
          <a:bodyPr/>
          <a:lstStyle/>
          <a:p>
            <a:r>
              <a:rPr lang="en-US" altLang="ja-JP" dirty="0" smtClean="0"/>
              <a:t>5. </a:t>
            </a:r>
            <a:r>
              <a:rPr lang="ja-JP" altLang="en-US" dirty="0" smtClean="0"/>
              <a:t>スコープ</a:t>
            </a:r>
            <a:r>
              <a:rPr lang="ja-JP" altLang="en-US" dirty="0"/>
              <a:t>管理</a:t>
            </a:r>
            <a:r>
              <a:rPr lang="ja-JP" altLang="en-US" dirty="0" smtClean="0"/>
              <a:t>（</a:t>
            </a:r>
            <a:r>
              <a:rPr lang="en-US" altLang="ja-JP" dirty="0" smtClean="0"/>
              <a:t>3/3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a:xfrm>
            <a:off x="436790" y="908050"/>
            <a:ext cx="9029475" cy="747949"/>
          </a:xfrm>
          <a:prstGeom prst="rect">
            <a:avLst/>
          </a:prstGeom>
        </p:spPr>
        <p:txBody>
          <a:bodyPr/>
          <a:lstStyle/>
          <a:p>
            <a:r>
              <a:rPr lang="ja-JP" altLang="en-US" dirty="0" smtClean="0"/>
              <a:t>要件</a:t>
            </a:r>
            <a:r>
              <a:rPr lang="ja-JP" altLang="en-US" dirty="0"/>
              <a:t>定義終了時に</a:t>
            </a:r>
            <a:r>
              <a:rPr lang="ja-JP" altLang="en-US" dirty="0" smtClean="0"/>
              <a:t>仕様確定と</a:t>
            </a:r>
            <a:r>
              <a:rPr lang="ja-JP" altLang="en-US" dirty="0"/>
              <a:t>させて頂き</a:t>
            </a:r>
            <a:r>
              <a:rPr lang="ja-JP" altLang="en-US" dirty="0" smtClean="0"/>
              <a:t>、それ</a:t>
            </a:r>
            <a:r>
              <a:rPr lang="ja-JP" altLang="en-US" dirty="0"/>
              <a:t>以降</a:t>
            </a:r>
            <a:r>
              <a:rPr lang="ja-JP" altLang="en-US" dirty="0" smtClean="0"/>
              <a:t>のフェーズで</a:t>
            </a:r>
            <a:r>
              <a:rPr lang="ja-JP" altLang="en-US" dirty="0"/>
              <a:t>は、変更管理プロセスにて変更管理を実施します。</a:t>
            </a:r>
          </a:p>
        </p:txBody>
      </p:sp>
      <p:grpSp>
        <p:nvGrpSpPr>
          <p:cNvPr id="62" name="グループ化 61"/>
          <p:cNvGrpSpPr/>
          <p:nvPr/>
        </p:nvGrpSpPr>
        <p:grpSpPr>
          <a:xfrm>
            <a:off x="489942" y="1660092"/>
            <a:ext cx="8926116" cy="4732196"/>
            <a:chOff x="157559" y="1660092"/>
            <a:chExt cx="8926116" cy="4732196"/>
          </a:xfrm>
        </p:grpSpPr>
        <p:sp>
          <p:nvSpPr>
            <p:cNvPr id="6" name="Line 5"/>
            <p:cNvSpPr>
              <a:spLocks noChangeShapeType="1"/>
            </p:cNvSpPr>
            <p:nvPr/>
          </p:nvSpPr>
          <p:spPr bwMode="auto">
            <a:xfrm>
              <a:off x="3286125" y="2432288"/>
              <a:ext cx="0" cy="3960000"/>
            </a:xfrm>
            <a:prstGeom prst="line">
              <a:avLst/>
            </a:prstGeom>
            <a:noFill/>
            <a:ln w="25400">
              <a:solidFill>
                <a:srgbClr val="333333"/>
              </a:solidFill>
              <a:prstDash val="dash"/>
              <a:round/>
              <a:headEnd/>
              <a:tailEnd/>
            </a:ln>
          </p:spPr>
          <p:txBody>
            <a:bodyPr wrap="none" lIns="93600" tIns="46800" rIns="93600" bIns="46800" anchor="ctr"/>
            <a:lstStyle/>
            <a:p>
              <a:pPr algn="ctr" defTabSz="457133">
                <a:defRPr/>
              </a:pPr>
              <a:endParaRPr lang="ja-JP" altLang="en-US" sz="14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AutoShape 9"/>
            <p:cNvSpPr>
              <a:spLocks noChangeArrowheads="1"/>
            </p:cNvSpPr>
            <p:nvPr/>
          </p:nvSpPr>
          <p:spPr bwMode="auto">
            <a:xfrm>
              <a:off x="342901" y="2365612"/>
              <a:ext cx="2950632" cy="411162"/>
            </a:xfrm>
            <a:prstGeom prst="homePlate">
              <a:avLst>
                <a:gd name="adj" fmla="val 44766"/>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3600" tIns="46800" rIns="93600" bIns="46800" anchor="ctr"/>
            <a:lstStyle/>
            <a:p>
              <a:pPr algn="ctr" defTabSz="457133"/>
              <a:r>
                <a:rPr lang="ja-JP" altLang="en-US"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要件定義</a:t>
              </a:r>
              <a:endPar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AutoShape 12"/>
            <p:cNvSpPr>
              <a:spLocks noChangeArrowheads="1"/>
            </p:cNvSpPr>
            <p:nvPr/>
          </p:nvSpPr>
          <p:spPr bwMode="auto">
            <a:xfrm>
              <a:off x="5049838" y="2365612"/>
              <a:ext cx="4033837" cy="409575"/>
            </a:xfrm>
            <a:prstGeom prst="chevron">
              <a:avLst>
                <a:gd name="adj" fmla="val 51175"/>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3600" tIns="46800" rIns="93600" bIns="46800" anchor="ctr"/>
            <a:lstStyle/>
            <a:p>
              <a:pPr algn="ctr" defTabSz="457133"/>
              <a:r>
                <a:rPr lang="ja-JP" altLang="en-US"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グループ展開</a:t>
              </a:r>
              <a:endPar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AutoShape 13"/>
            <p:cNvSpPr>
              <a:spLocks noChangeArrowheads="1"/>
            </p:cNvSpPr>
            <p:nvPr/>
          </p:nvSpPr>
          <p:spPr bwMode="auto">
            <a:xfrm>
              <a:off x="3057922" y="2783127"/>
              <a:ext cx="434975" cy="361950"/>
            </a:xfrm>
            <a:prstGeom prst="star5">
              <a:avLst/>
            </a:prstGeom>
            <a:gradFill rotWithShape="1">
              <a:gsLst>
                <a:gs pos="0">
                  <a:srgbClr val="FDE9F5"/>
                </a:gs>
                <a:gs pos="100000">
                  <a:srgbClr val="FF0000"/>
                </a:gs>
              </a:gsLst>
              <a:path path="shape">
                <a:fillToRect l="50000" t="50000" r="50000" b="50000"/>
              </a:path>
            </a:gradFill>
            <a:ln w="9525" algn="ctr">
              <a:noFill/>
              <a:miter lim="800000"/>
              <a:headEnd/>
              <a:tailEnd/>
            </a:ln>
            <a:effectLst/>
          </p:spPr>
          <p:txBody>
            <a:bodyPr wrap="none" lIns="93600" tIns="46800" rIns="93600" bIns="46800" anchor="ctr"/>
            <a:lstStyle/>
            <a:p>
              <a:pPr algn="ctr" defTabSz="457133">
                <a:defRPr/>
              </a:pPr>
              <a:endParaRPr lang="ja-JP" altLang="en-US" sz="14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AutoShape 15"/>
            <p:cNvSpPr>
              <a:spLocks noChangeArrowheads="1"/>
            </p:cNvSpPr>
            <p:nvPr/>
          </p:nvSpPr>
          <p:spPr bwMode="auto">
            <a:xfrm>
              <a:off x="342900" y="3216963"/>
              <a:ext cx="3124200" cy="411162"/>
            </a:xfrm>
            <a:prstGeom prst="homePlate">
              <a:avLst>
                <a:gd name="adj" fmla="val 68105"/>
              </a:avLst>
            </a:prstGeom>
            <a:solidFill>
              <a:schemeClr val="accent4">
                <a:lumMod val="40000"/>
                <a:lumOff val="60000"/>
              </a:schemeClr>
            </a:solidFill>
            <a:ln/>
            <a:extLst/>
          </p:spPr>
          <p:style>
            <a:lnRef idx="0">
              <a:schemeClr val="accent3"/>
            </a:lnRef>
            <a:fillRef idx="3">
              <a:schemeClr val="accent3"/>
            </a:fillRef>
            <a:effectRef idx="3">
              <a:schemeClr val="accent3"/>
            </a:effectRef>
            <a:fontRef idx="minor">
              <a:schemeClr val="lt1"/>
            </a:fontRef>
          </p:style>
          <p:txBody>
            <a:bodyPr wrap="none" lIns="93600" tIns="46800" rIns="93600" bIns="46800" anchor="ctr"/>
            <a:lstStyle/>
            <a:p>
              <a:pPr algn="ctr" defTabSz="457133"/>
              <a:r>
                <a:rPr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仕様管理</a:t>
              </a:r>
              <a:endParaRPr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AutoShape 16"/>
            <p:cNvSpPr>
              <a:spLocks noChangeArrowheads="1"/>
            </p:cNvSpPr>
            <p:nvPr/>
          </p:nvSpPr>
          <p:spPr bwMode="auto">
            <a:xfrm>
              <a:off x="3368675" y="3218550"/>
              <a:ext cx="5715000" cy="409575"/>
            </a:xfrm>
            <a:prstGeom prst="chevron">
              <a:avLst>
                <a:gd name="adj" fmla="val 26429"/>
              </a:avLst>
            </a:prstGeom>
            <a:solidFill>
              <a:schemeClr val="accent4">
                <a:lumMod val="40000"/>
                <a:lumOff val="60000"/>
              </a:schemeClr>
            </a:solidFill>
            <a:ln/>
            <a:extLst/>
          </p:spPr>
          <p:style>
            <a:lnRef idx="0">
              <a:schemeClr val="accent3"/>
            </a:lnRef>
            <a:fillRef idx="3">
              <a:schemeClr val="accent3"/>
            </a:fillRef>
            <a:effectRef idx="3">
              <a:schemeClr val="accent3"/>
            </a:effectRef>
            <a:fontRef idx="minor">
              <a:schemeClr val="lt1"/>
            </a:fontRef>
          </p:style>
          <p:txBody>
            <a:bodyPr wrap="none" lIns="93600" tIns="46800" rIns="93600" bIns="46800" anchor="ctr"/>
            <a:lstStyle/>
            <a:p>
              <a:pPr algn="ctr" defTabSz="457133"/>
              <a:r>
                <a:rPr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変更管理</a:t>
              </a:r>
              <a:endParaRPr lang="ja-JP" altLang="en-US"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 name="グループ化 2"/>
            <p:cNvGrpSpPr>
              <a:grpSpLocks noChangeAspect="1"/>
            </p:cNvGrpSpPr>
            <p:nvPr/>
          </p:nvGrpSpPr>
          <p:grpSpPr>
            <a:xfrm>
              <a:off x="319995" y="3756370"/>
              <a:ext cx="3171827" cy="2399445"/>
              <a:chOff x="20638" y="3788463"/>
              <a:chExt cx="3524252" cy="2666050"/>
            </a:xfrm>
          </p:grpSpPr>
          <p:sp>
            <p:nvSpPr>
              <p:cNvPr id="5" name="AutoShape 4"/>
              <p:cNvSpPr>
                <a:spLocks noChangeArrowheads="1"/>
              </p:cNvSpPr>
              <p:nvPr/>
            </p:nvSpPr>
            <p:spPr bwMode="auto">
              <a:xfrm>
                <a:off x="2700338" y="4607613"/>
                <a:ext cx="461962" cy="898525"/>
              </a:xfrm>
              <a:prstGeom prst="downArrow">
                <a:avLst>
                  <a:gd name="adj1" fmla="val 50000"/>
                  <a:gd name="adj2" fmla="val 48625"/>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7" name="Picture 37" descr="04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4467913"/>
                <a:ext cx="9842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38"/>
              <p:cNvSpPr txBox="1">
                <a:spLocks noChangeArrowheads="1"/>
              </p:cNvSpPr>
              <p:nvPr/>
            </p:nvSpPr>
            <p:spPr bwMode="auto">
              <a:xfrm>
                <a:off x="1301750" y="5087038"/>
                <a:ext cx="10350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打合せ等で</a:t>
                </a:r>
                <a:endParaRPr kumimoji="0" lang="en-US" altLang="ja-JP"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7133" eaLnBrk="1" hangingPunct="1"/>
                <a:r>
                  <a:rPr kumimoji="0"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機能・仕様検討</a:t>
                </a:r>
              </a:p>
            </p:txBody>
          </p:sp>
          <p:pic>
            <p:nvPicPr>
              <p:cNvPr id="29" name="Picture 39" descr="04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13" y="4150413"/>
                <a:ext cx="617537"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40"/>
              <p:cNvSpPr txBox="1">
                <a:spLocks noChangeArrowheads="1"/>
              </p:cNvSpPr>
              <p:nvPr/>
            </p:nvSpPr>
            <p:spPr bwMode="auto">
              <a:xfrm>
                <a:off x="20638" y="5139425"/>
                <a:ext cx="1276350" cy="617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貴社／弊社の</a:t>
                </a:r>
              </a:p>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作業内容および、</a:t>
                </a:r>
                <a:endParaRPr kumimoji="0"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役割を明確化</a:t>
                </a:r>
              </a:p>
            </p:txBody>
          </p:sp>
          <p:sp>
            <p:nvSpPr>
              <p:cNvPr id="31" name="AutoShape 41"/>
              <p:cNvSpPr>
                <a:spLocks noChangeArrowheads="1"/>
              </p:cNvSpPr>
              <p:nvPr/>
            </p:nvSpPr>
            <p:spPr bwMode="auto">
              <a:xfrm rot="-5400000">
                <a:off x="804069" y="4632219"/>
                <a:ext cx="534988" cy="336550"/>
              </a:xfrm>
              <a:prstGeom prst="downArrow">
                <a:avLst>
                  <a:gd name="adj1" fmla="val 50750"/>
                  <a:gd name="adj2" fmla="val 38977"/>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vert="eaVert"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2" name="Group 42"/>
              <p:cNvGrpSpPr>
                <a:grpSpLocks/>
              </p:cNvGrpSpPr>
              <p:nvPr/>
            </p:nvGrpSpPr>
            <p:grpSpPr bwMode="auto">
              <a:xfrm>
                <a:off x="2466975" y="3788463"/>
                <a:ext cx="950913" cy="828675"/>
                <a:chOff x="3228" y="2379"/>
                <a:chExt cx="599" cy="522"/>
              </a:xfrm>
            </p:grpSpPr>
            <p:pic>
              <p:nvPicPr>
                <p:cNvPr id="33" name="Picture 43" descr="03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8" y="2379"/>
                  <a:ext cx="466"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44"/>
                <p:cNvSpPr txBox="1">
                  <a:spLocks noChangeArrowheads="1"/>
                </p:cNvSpPr>
                <p:nvPr/>
              </p:nvSpPr>
              <p:spPr bwMode="auto">
                <a:xfrm>
                  <a:off x="3228" y="2725"/>
                  <a:ext cx="5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貴社</a:t>
                  </a:r>
                </a:p>
              </p:txBody>
            </p:sp>
          </p:grpSp>
          <p:sp>
            <p:nvSpPr>
              <p:cNvPr id="35" name="AutoShape 45"/>
              <p:cNvSpPr>
                <a:spLocks noChangeArrowheads="1"/>
              </p:cNvSpPr>
              <p:nvPr/>
            </p:nvSpPr>
            <p:spPr bwMode="auto">
              <a:xfrm>
                <a:off x="2682875" y="4715563"/>
                <a:ext cx="815975" cy="442912"/>
              </a:xfrm>
              <a:prstGeom prst="foldedCorner">
                <a:avLst>
                  <a:gd name="adj" fmla="val 12500"/>
                </a:avLst>
              </a:prstGeom>
              <a:gradFill rotWithShape="1">
                <a:gsLst>
                  <a:gs pos="0">
                    <a:srgbClr val="99CCFF"/>
                  </a:gs>
                  <a:gs pos="100000">
                    <a:srgbClr val="EAEAEA"/>
                  </a:gs>
                </a:gsLst>
                <a:lin ang="2700000" scaled="1"/>
              </a:gradFill>
              <a:ln w="9525">
                <a:solidFill>
                  <a:srgbClr val="000000"/>
                </a:solidFill>
                <a:round/>
                <a:headEnd/>
                <a:tailEnd/>
              </a:ln>
            </p:spPr>
            <p:txBody>
              <a:bodyPr wrap="none" lIns="3600" tIns="3600" rIns="3600" bIns="3600" anchor="ctr"/>
              <a:lstStyle/>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設計連絡票</a:t>
                </a:r>
                <a:endParaRPr lang="en-US" altLang="ja-JP"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など</a:t>
                </a:r>
              </a:p>
            </p:txBody>
          </p:sp>
          <p:pic>
            <p:nvPicPr>
              <p:cNvPr id="36" name="Picture 46" descr="207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2550" y="5418825"/>
                <a:ext cx="7683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AutoShape 47"/>
              <p:cNvSpPr>
                <a:spLocks noChangeArrowheads="1"/>
              </p:cNvSpPr>
              <p:nvPr/>
            </p:nvSpPr>
            <p:spPr bwMode="auto">
              <a:xfrm rot="-5400000">
                <a:off x="2206625" y="4675876"/>
                <a:ext cx="534987" cy="334962"/>
              </a:xfrm>
              <a:prstGeom prst="downArrow">
                <a:avLst>
                  <a:gd name="adj1" fmla="val 50750"/>
                  <a:gd name="adj2" fmla="val 38977"/>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vert="eaVert"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Text Box 48"/>
              <p:cNvSpPr txBox="1">
                <a:spLocks noChangeArrowheads="1"/>
              </p:cNvSpPr>
              <p:nvPr/>
            </p:nvSpPr>
            <p:spPr bwMode="auto">
              <a:xfrm>
                <a:off x="2576514" y="6144313"/>
                <a:ext cx="968376" cy="3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弊社</a:t>
                </a:r>
              </a:p>
            </p:txBody>
          </p:sp>
          <p:sp>
            <p:nvSpPr>
              <p:cNvPr id="39" name="AutoShape 49"/>
              <p:cNvSpPr>
                <a:spLocks noChangeArrowheads="1"/>
              </p:cNvSpPr>
              <p:nvPr/>
            </p:nvSpPr>
            <p:spPr bwMode="auto">
              <a:xfrm>
                <a:off x="542129" y="5755946"/>
                <a:ext cx="1973036" cy="548133"/>
              </a:xfrm>
              <a:prstGeom prst="wedgeRectCallout">
                <a:avLst>
                  <a:gd name="adj1" fmla="val 64788"/>
                  <a:gd name="adj2" fmla="val -161873"/>
                </a:avLst>
              </a:prstGeom>
              <a:solidFill>
                <a:schemeClr val="accent3">
                  <a:lumMod val="20000"/>
                  <a:lumOff val="80000"/>
                </a:schemeClr>
              </a:solidFill>
              <a:ln w="15875" algn="ctr">
                <a:solidFill>
                  <a:srgbClr val="993300"/>
                </a:solidFill>
                <a:miter lim="800000"/>
                <a:headEnd/>
                <a:tailEnd/>
              </a:ln>
            </p:spPr>
            <p:txBody>
              <a:bodyPr lIns="93600" tIns="46800" rIns="93600" bIns="46800" anchor="ctr"/>
              <a:lstStyle/>
              <a:p>
                <a:pPr defTabSz="457133"/>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仕様に関する各種問合せ、依頼、確認等は設計連絡票等の文書にて行い、記録を残します。</a:t>
                </a:r>
              </a:p>
            </p:txBody>
          </p:sp>
        </p:grpSp>
        <p:sp>
          <p:nvSpPr>
            <p:cNvPr id="40" name="AutoShape 10"/>
            <p:cNvSpPr>
              <a:spLocks noChangeArrowheads="1"/>
            </p:cNvSpPr>
            <p:nvPr/>
          </p:nvSpPr>
          <p:spPr bwMode="auto">
            <a:xfrm>
              <a:off x="3286125" y="2359262"/>
              <a:ext cx="1763713" cy="409575"/>
            </a:xfrm>
            <a:prstGeom prst="chevron">
              <a:avLst>
                <a:gd name="adj" fmla="val 44774"/>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3600" tIns="46800" rIns="93600" bIns="46800" anchor="ctr"/>
            <a:lstStyle/>
            <a:p>
              <a:pPr algn="ctr" defTabSz="457133"/>
              <a:r>
                <a:rPr lang="ja-JP" altLang="en-US"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開発</a:t>
              </a:r>
              <a:endParaRPr lang="ja-JP" altLang="en-US"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円/楕円 58"/>
            <p:cNvSpPr>
              <a:spLocks noChangeArrowheads="1"/>
            </p:cNvSpPr>
            <p:nvPr/>
          </p:nvSpPr>
          <p:spPr bwMode="auto">
            <a:xfrm>
              <a:off x="165100" y="2107759"/>
              <a:ext cx="1600200" cy="333375"/>
            </a:xfrm>
            <a:prstGeom prst="ellipse">
              <a:avLst/>
            </a:prstGeom>
            <a:ln/>
            <a:extLst/>
          </p:spPr>
          <p:style>
            <a:lnRef idx="0">
              <a:schemeClr val="accent2"/>
            </a:lnRef>
            <a:fillRef idx="3">
              <a:schemeClr val="accent2"/>
            </a:fillRef>
            <a:effectRef idx="3">
              <a:schemeClr val="accent2"/>
            </a:effectRef>
            <a:fontRef idx="minor">
              <a:schemeClr val="lt1"/>
            </a:fontRef>
          </p:style>
          <p:txBody>
            <a:bodyPr wrap="none" lIns="93600" tIns="46800" rIns="93600" bIns="46800" anchor="ctr"/>
            <a:lstStyle/>
            <a:p>
              <a:pPr algn="ctr" defTabSz="457133"/>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フェーズ</a:t>
              </a:r>
            </a:p>
          </p:txBody>
        </p:sp>
        <p:grpSp>
          <p:nvGrpSpPr>
            <p:cNvPr id="42" name="Group 59"/>
            <p:cNvGrpSpPr>
              <a:grpSpLocks/>
            </p:cNvGrpSpPr>
            <p:nvPr/>
          </p:nvGrpSpPr>
          <p:grpSpPr bwMode="auto">
            <a:xfrm>
              <a:off x="2967038" y="1883012"/>
              <a:ext cx="1317626" cy="555625"/>
              <a:chOff x="858" y="981"/>
              <a:chExt cx="830" cy="350"/>
            </a:xfrm>
          </p:grpSpPr>
          <p:sp>
            <p:nvSpPr>
              <p:cNvPr id="43" name="AutoShape 60"/>
              <p:cNvSpPr>
                <a:spLocks noChangeArrowheads="1"/>
              </p:cNvSpPr>
              <p:nvPr/>
            </p:nvSpPr>
            <p:spPr bwMode="auto">
              <a:xfrm>
                <a:off x="984" y="1038"/>
                <a:ext cx="697" cy="220"/>
              </a:xfrm>
              <a:prstGeom prst="curvedDownArrow">
                <a:avLst>
                  <a:gd name="adj1" fmla="val 44369"/>
                  <a:gd name="adj2" fmla="val 107733"/>
                  <a:gd name="adj3" fmla="val 20000"/>
                </a:avLst>
              </a:prstGeom>
              <a:solidFill>
                <a:srgbClr val="CCCCFF"/>
              </a:solidFill>
              <a:ln>
                <a:noFill/>
              </a:ln>
              <a:effectLst>
                <a:prstShdw prst="shdw17" dist="17961" dir="2700000">
                  <a:srgbClr val="7A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pPr algn="ctr" defTabSz="457133"/>
                <a:endParaRPr lang="ja-JP" altLang="en-US" sz="14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Text Box 61"/>
              <p:cNvSpPr txBox="1">
                <a:spLocks noChangeArrowheads="1"/>
              </p:cNvSpPr>
              <p:nvPr/>
            </p:nvSpPr>
            <p:spPr bwMode="auto">
              <a:xfrm>
                <a:off x="858" y="981"/>
                <a:ext cx="373" cy="350"/>
              </a:xfrm>
              <a:prstGeom prst="rect">
                <a:avLst/>
              </a:prstGeom>
              <a:noFill/>
              <a:ln>
                <a:noFill/>
              </a:ln>
              <a:effectLst>
                <a:prstShdw prst="shdw17" dist="17961" dir="2700000">
                  <a:srgbClr val="7A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チェック</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ポイント</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45" name="Text Box 62"/>
              <p:cNvSpPr txBox="1">
                <a:spLocks noChangeArrowheads="1"/>
              </p:cNvSpPr>
              <p:nvPr/>
            </p:nvSpPr>
            <p:spPr bwMode="auto">
              <a:xfrm>
                <a:off x="1327" y="981"/>
                <a:ext cx="361" cy="253"/>
              </a:xfrm>
              <a:prstGeom prst="rect">
                <a:avLst/>
              </a:prstGeom>
              <a:noFill/>
              <a:ln>
                <a:noFill/>
              </a:ln>
              <a:effectLst>
                <a:prstShdw prst="shdw17" dist="17961" dir="2700000">
                  <a:srgbClr val="7A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フィード</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バック</a:t>
                </a:r>
              </a:p>
            </p:txBody>
          </p:sp>
        </p:grpSp>
        <p:grpSp>
          <p:nvGrpSpPr>
            <p:cNvPr id="46" name="Group 63"/>
            <p:cNvGrpSpPr>
              <a:grpSpLocks/>
            </p:cNvGrpSpPr>
            <p:nvPr/>
          </p:nvGrpSpPr>
          <p:grpSpPr bwMode="auto">
            <a:xfrm>
              <a:off x="4692650" y="1883012"/>
              <a:ext cx="1317624" cy="555625"/>
              <a:chOff x="858" y="981"/>
              <a:chExt cx="830" cy="350"/>
            </a:xfrm>
          </p:grpSpPr>
          <p:sp>
            <p:nvSpPr>
              <p:cNvPr id="47" name="AutoShape 64"/>
              <p:cNvSpPr>
                <a:spLocks noChangeArrowheads="1"/>
              </p:cNvSpPr>
              <p:nvPr/>
            </p:nvSpPr>
            <p:spPr bwMode="auto">
              <a:xfrm>
                <a:off x="984" y="1038"/>
                <a:ext cx="697" cy="220"/>
              </a:xfrm>
              <a:prstGeom prst="curvedDownArrow">
                <a:avLst>
                  <a:gd name="adj1" fmla="val 44369"/>
                  <a:gd name="adj2" fmla="val 107733"/>
                  <a:gd name="adj3" fmla="val 20000"/>
                </a:avLst>
              </a:prstGeom>
              <a:solidFill>
                <a:srgbClr val="CCCCFF"/>
              </a:solidFill>
              <a:ln>
                <a:noFill/>
              </a:ln>
              <a:effectLst>
                <a:prstShdw prst="shdw17" dist="17961" dir="2700000">
                  <a:srgbClr val="7A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p>
                <a:pPr algn="ctr" defTabSz="457133"/>
                <a:endParaRPr lang="ja-JP" altLang="en-US" sz="14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Text Box 65"/>
              <p:cNvSpPr txBox="1">
                <a:spLocks noChangeArrowheads="1"/>
              </p:cNvSpPr>
              <p:nvPr/>
            </p:nvSpPr>
            <p:spPr bwMode="auto">
              <a:xfrm>
                <a:off x="858" y="981"/>
                <a:ext cx="373" cy="350"/>
              </a:xfrm>
              <a:prstGeom prst="rect">
                <a:avLst/>
              </a:prstGeom>
              <a:noFill/>
              <a:ln>
                <a:noFill/>
              </a:ln>
              <a:effectLst>
                <a:prstShdw prst="shdw17" dist="17961" dir="2700000">
                  <a:srgbClr val="7A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チェック</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ポイント</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49" name="Text Box 66"/>
              <p:cNvSpPr txBox="1">
                <a:spLocks noChangeArrowheads="1"/>
              </p:cNvSpPr>
              <p:nvPr/>
            </p:nvSpPr>
            <p:spPr bwMode="auto">
              <a:xfrm>
                <a:off x="1327" y="981"/>
                <a:ext cx="361" cy="253"/>
              </a:xfrm>
              <a:prstGeom prst="rect">
                <a:avLst/>
              </a:prstGeom>
              <a:noFill/>
              <a:ln>
                <a:noFill/>
              </a:ln>
              <a:effectLst>
                <a:prstShdw prst="shdw17" dist="17961" dir="2700000">
                  <a:srgbClr val="7A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フィード</a:t>
                </a:r>
              </a:p>
              <a:p>
                <a:pPr algn="ctr" defTabSz="457133" eaLnBrk="1" hangingPunct="1"/>
                <a:r>
                  <a:rPr lang="ja-JP" altLang="en-US" sz="1000" b="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バック</a:t>
                </a:r>
              </a:p>
            </p:txBody>
          </p:sp>
        </p:grpSp>
        <p:sp>
          <p:nvSpPr>
            <p:cNvPr id="54" name="AutoShape 71"/>
            <p:cNvSpPr>
              <a:spLocks noChangeArrowheads="1"/>
            </p:cNvSpPr>
            <p:nvPr/>
          </p:nvSpPr>
          <p:spPr bwMode="auto">
            <a:xfrm>
              <a:off x="6183655" y="1660092"/>
              <a:ext cx="2900020" cy="574675"/>
            </a:xfrm>
            <a:prstGeom prst="roundRect">
              <a:avLst>
                <a:gd name="adj" fmla="val 16667"/>
              </a:avLst>
            </a:prstGeom>
            <a:solidFill>
              <a:srgbClr val="CCCCFF"/>
            </a:solidFill>
            <a:ln>
              <a:noFill/>
            </a:ln>
            <a:effectLst>
              <a:prstShdw prst="shdw17" dist="17961" dir="2700000">
                <a:srgbClr val="7A7A99"/>
              </a:prstShdw>
            </a:effectLst>
            <a:extLst>
              <a:ext uri="{91240B29-F687-4F45-9708-019B960494DF}">
                <a14:hiddenLine xmlns:a14="http://schemas.microsoft.com/office/drawing/2010/main" w="9525" algn="ctr">
                  <a:solidFill>
                    <a:srgbClr val="000000"/>
                  </a:solidFill>
                  <a:round/>
                  <a:headEnd/>
                  <a:tailEnd/>
                </a14:hiddenLine>
              </a:ext>
            </a:extLst>
          </p:spPr>
          <p:txBody>
            <a:bodyPr lIns="90000" tIns="46800" rIns="90000" bIns="46800" anchor="ctr"/>
            <a:lstStyle/>
            <a:p>
              <a:pPr algn="ctr" defTabSz="457133">
                <a:lnSpc>
                  <a:spcPct val="95000"/>
                </a:lnSpc>
                <a:spcAft>
                  <a:spcPts val="600"/>
                </a:spcAft>
              </a:pPr>
              <a:r>
                <a:rPr lang="ja-JP" altLang="en-US" sz="1000" u="sng"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プロジェクト管理の取組み</a:t>
              </a:r>
            </a:p>
            <a:p>
              <a:pPr algn="ctr" defTabSz="457133">
                <a:lnSpc>
                  <a:spcPct val="95000"/>
                </a:lnSpc>
                <a:spcAft>
                  <a:spcPts val="600"/>
                </a:spcAft>
              </a:pPr>
              <a:r>
                <a:rPr lang="ja-JP" altLang="en-US" sz="1000"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各工程の節目で品質や仕様管理に関するチェックを実施、対策を次工程にフィードバックします。</a:t>
              </a:r>
            </a:p>
          </p:txBody>
        </p:sp>
        <p:grpSp>
          <p:nvGrpSpPr>
            <p:cNvPr id="4" name="グループ化 3"/>
            <p:cNvGrpSpPr>
              <a:grpSpLocks noChangeAspect="1"/>
            </p:cNvGrpSpPr>
            <p:nvPr/>
          </p:nvGrpSpPr>
          <p:grpSpPr>
            <a:xfrm>
              <a:off x="3692527" y="3764653"/>
              <a:ext cx="5229234" cy="2588932"/>
              <a:chOff x="3692525" y="3764650"/>
              <a:chExt cx="5683250" cy="2813706"/>
            </a:xfrm>
          </p:grpSpPr>
          <p:grpSp>
            <p:nvGrpSpPr>
              <p:cNvPr id="13" name="Group 18"/>
              <p:cNvGrpSpPr>
                <a:grpSpLocks/>
              </p:cNvGrpSpPr>
              <p:nvPr/>
            </p:nvGrpSpPr>
            <p:grpSpPr bwMode="auto">
              <a:xfrm>
                <a:off x="5961063" y="3764650"/>
                <a:ext cx="950912" cy="796925"/>
                <a:chOff x="3228" y="2379"/>
                <a:chExt cx="599" cy="502"/>
              </a:xfrm>
            </p:grpSpPr>
            <p:pic>
              <p:nvPicPr>
                <p:cNvPr id="14" name="Picture 19" descr="03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8" y="2379"/>
                  <a:ext cx="466"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0"/>
                <p:cNvSpPr txBox="1">
                  <a:spLocks noChangeArrowheads="1"/>
                </p:cNvSpPr>
                <p:nvPr/>
              </p:nvSpPr>
              <p:spPr bwMode="auto">
                <a:xfrm>
                  <a:off x="3228" y="2725"/>
                  <a:ext cx="59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貴社</a:t>
                  </a:r>
                </a:p>
              </p:txBody>
            </p:sp>
          </p:grpSp>
          <p:sp>
            <p:nvSpPr>
              <p:cNvPr id="16" name="Text Box 21"/>
              <p:cNvSpPr txBox="1">
                <a:spLocks noChangeArrowheads="1"/>
              </p:cNvSpPr>
              <p:nvPr/>
            </p:nvSpPr>
            <p:spPr bwMode="auto">
              <a:xfrm>
                <a:off x="5313363" y="6141138"/>
                <a:ext cx="1871662" cy="43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弊社</a:t>
                </a:r>
              </a:p>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（仕様変更会議）</a:t>
                </a:r>
              </a:p>
            </p:txBody>
          </p:sp>
          <p:pic>
            <p:nvPicPr>
              <p:cNvPr id="17" name="Picture 22" descr="04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8513" y="4526650"/>
                <a:ext cx="10334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3"/>
              <p:cNvSpPr txBox="1">
                <a:spLocks noChangeArrowheads="1"/>
              </p:cNvSpPr>
              <p:nvPr/>
            </p:nvSpPr>
            <p:spPr bwMode="auto">
              <a:xfrm>
                <a:off x="7113588" y="5137838"/>
                <a:ext cx="11033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algn="ctr" defTabSz="457133" eaLnBrk="1" hangingPunct="1"/>
                <a:r>
                  <a:rPr kumimoji="0"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貴社と調整</a:t>
                </a:r>
              </a:p>
            </p:txBody>
          </p:sp>
          <p:sp>
            <p:nvSpPr>
              <p:cNvPr id="19" name="AutoShape 24"/>
              <p:cNvSpPr>
                <a:spLocks noChangeArrowheads="1"/>
              </p:cNvSpPr>
              <p:nvPr/>
            </p:nvSpPr>
            <p:spPr bwMode="auto">
              <a:xfrm>
                <a:off x="6105525" y="4556813"/>
                <a:ext cx="461963" cy="860425"/>
              </a:xfrm>
              <a:prstGeom prst="downArrow">
                <a:avLst>
                  <a:gd name="adj1" fmla="val 50000"/>
                  <a:gd name="adj2" fmla="val 46564"/>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AutoShape 25"/>
              <p:cNvSpPr>
                <a:spLocks noChangeArrowheads="1"/>
              </p:cNvSpPr>
              <p:nvPr/>
            </p:nvSpPr>
            <p:spPr bwMode="auto">
              <a:xfrm>
                <a:off x="5903913" y="4674288"/>
                <a:ext cx="815975" cy="442912"/>
              </a:xfrm>
              <a:prstGeom prst="foldedCorner">
                <a:avLst>
                  <a:gd name="adj" fmla="val 12500"/>
                </a:avLst>
              </a:prstGeom>
              <a:gradFill rotWithShape="1">
                <a:gsLst>
                  <a:gs pos="0">
                    <a:srgbClr val="99CCFF"/>
                  </a:gs>
                  <a:gs pos="100000">
                    <a:srgbClr val="EAEAEA"/>
                  </a:gs>
                </a:gsLst>
                <a:lin ang="2700000" scaled="1"/>
              </a:gradFill>
              <a:ln w="9525">
                <a:solidFill>
                  <a:srgbClr val="000000"/>
                </a:solidFill>
                <a:round/>
                <a:headEnd/>
                <a:tailEnd/>
              </a:ln>
            </p:spPr>
            <p:txBody>
              <a:bodyPr lIns="3600" tIns="3600" rIns="3600" bIns="3600" anchor="ctr"/>
              <a:lstStyle/>
              <a:p>
                <a:pPr algn="ctr" defTabSz="457133"/>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仕様変更</a:t>
                </a:r>
                <a:endParaRPr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7133"/>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依頼書</a:t>
                </a:r>
              </a:p>
            </p:txBody>
          </p:sp>
          <p:sp>
            <p:nvSpPr>
              <p:cNvPr id="21" name="AutoShape 26"/>
              <p:cNvSpPr>
                <a:spLocks noChangeArrowheads="1"/>
              </p:cNvSpPr>
              <p:nvPr/>
            </p:nvSpPr>
            <p:spPr bwMode="auto">
              <a:xfrm rot="-5400000">
                <a:off x="4969669" y="3601932"/>
                <a:ext cx="866775" cy="1258887"/>
              </a:xfrm>
              <a:prstGeom prst="downArrow">
                <a:avLst>
                  <a:gd name="adj1" fmla="val 50750"/>
                  <a:gd name="adj2" fmla="val 56609"/>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AutoShape 27"/>
              <p:cNvSpPr>
                <a:spLocks noChangeArrowheads="1"/>
              </p:cNvSpPr>
              <p:nvPr/>
            </p:nvSpPr>
            <p:spPr bwMode="auto">
              <a:xfrm rot="-7734685">
                <a:off x="6786563" y="5121963"/>
                <a:ext cx="427037" cy="871537"/>
              </a:xfrm>
              <a:prstGeom prst="downArrow">
                <a:avLst>
                  <a:gd name="adj1" fmla="val 50000"/>
                  <a:gd name="adj2" fmla="val 43218"/>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AutoShape 28"/>
              <p:cNvSpPr>
                <a:spLocks noChangeArrowheads="1"/>
              </p:cNvSpPr>
              <p:nvPr/>
            </p:nvSpPr>
            <p:spPr bwMode="auto">
              <a:xfrm>
                <a:off x="7296150" y="5629963"/>
                <a:ext cx="714375" cy="425450"/>
              </a:xfrm>
              <a:prstGeom prst="foldedCorner">
                <a:avLst>
                  <a:gd name="adj" fmla="val 12500"/>
                </a:avLst>
              </a:prstGeom>
              <a:gradFill rotWithShape="1">
                <a:gsLst>
                  <a:gs pos="0">
                    <a:srgbClr val="99CCFF"/>
                  </a:gs>
                  <a:gs pos="100000">
                    <a:srgbClr val="EAEAEA"/>
                  </a:gs>
                </a:gsLst>
                <a:lin ang="2700000" scaled="1"/>
              </a:gradFill>
              <a:ln w="9525">
                <a:solidFill>
                  <a:srgbClr val="000000"/>
                </a:solidFill>
                <a:round/>
                <a:headEnd/>
                <a:tailEnd/>
              </a:ln>
            </p:spPr>
            <p:txBody>
              <a:bodyPr lIns="3600" tIns="3600" rIns="3600" bIns="3600" anchor="ctr"/>
              <a:lstStyle/>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弊社の</a:t>
                </a:r>
              </a:p>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方向性</a:t>
                </a:r>
              </a:p>
            </p:txBody>
          </p:sp>
          <p:sp>
            <p:nvSpPr>
              <p:cNvPr id="24" name="AutoShape 29"/>
              <p:cNvSpPr>
                <a:spLocks noChangeArrowheads="1"/>
              </p:cNvSpPr>
              <p:nvPr/>
            </p:nvSpPr>
            <p:spPr bwMode="auto">
              <a:xfrm rot="-5400000">
                <a:off x="8050213" y="4755250"/>
                <a:ext cx="579437" cy="220663"/>
              </a:xfrm>
              <a:prstGeom prst="downArrow">
                <a:avLst>
                  <a:gd name="adj1" fmla="val 50000"/>
                  <a:gd name="adj2" fmla="val 25000"/>
                </a:avLst>
              </a:prstGeom>
              <a:solidFill>
                <a:srgbClr val="66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lIns="93600" tIns="46800" rIns="93600" bIns="46800" anchor="ctr"/>
              <a:lstStyle/>
              <a:p>
                <a:pPr algn="ctr" defTabSz="457133"/>
                <a:endParaRPr lang="ja-JP" altLang="ja-JP"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5" name="Picture 34" descr="04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8650" y="5636313"/>
                <a:ext cx="949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36"/>
              <p:cNvSpPr>
                <a:spLocks noChangeArrowheads="1"/>
              </p:cNvSpPr>
              <p:nvPr/>
            </p:nvSpPr>
            <p:spPr bwMode="auto">
              <a:xfrm>
                <a:off x="8516938" y="4634600"/>
                <a:ext cx="858837" cy="447675"/>
              </a:xfrm>
              <a:prstGeom prst="foldedCorner">
                <a:avLst>
                  <a:gd name="adj" fmla="val 12500"/>
                </a:avLst>
              </a:prstGeom>
              <a:gradFill rotWithShape="1">
                <a:gsLst>
                  <a:gs pos="0">
                    <a:srgbClr val="99CCFF"/>
                  </a:gs>
                  <a:gs pos="100000">
                    <a:srgbClr val="EAEAEA"/>
                  </a:gs>
                </a:gsLst>
                <a:lin ang="2700000" scaled="1"/>
              </a:gradFill>
              <a:ln w="9525">
                <a:solidFill>
                  <a:srgbClr val="000000"/>
                </a:solidFill>
                <a:round/>
                <a:headEnd/>
                <a:tailEnd/>
              </a:ln>
            </p:spPr>
            <p:txBody>
              <a:bodyPr lIns="3600" tIns="3600" rIns="3600" bIns="3600" anchor="ctr"/>
              <a:lstStyle/>
              <a:p>
                <a:pPr algn="ctr" defTabSz="457133"/>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決定事項</a:t>
                </a:r>
              </a:p>
            </p:txBody>
          </p:sp>
          <p:sp>
            <p:nvSpPr>
              <p:cNvPr id="56" name="AutoShape 17"/>
              <p:cNvSpPr>
                <a:spLocks noChangeArrowheads="1"/>
              </p:cNvSpPr>
              <p:nvPr/>
            </p:nvSpPr>
            <p:spPr bwMode="auto">
              <a:xfrm>
                <a:off x="5024438" y="4304400"/>
                <a:ext cx="915987" cy="914400"/>
              </a:xfrm>
              <a:prstGeom prst="irregularSeal1">
                <a:avLst/>
              </a:prstGeom>
              <a:solidFill>
                <a:srgbClr val="FFFF00"/>
              </a:solidFill>
              <a:ln w="9525" algn="ctr">
                <a:solidFill>
                  <a:srgbClr val="FF6600"/>
                </a:solidFill>
                <a:miter lim="800000"/>
                <a:headEnd/>
                <a:tailEnd/>
              </a:ln>
            </p:spPr>
            <p:txBody>
              <a:bodyPr wrap="none" lIns="93600" tIns="46800" rIns="93600" bIns="46800" anchor="ctr"/>
              <a:lstStyle/>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仕様変更</a:t>
                </a:r>
              </a:p>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発生</a:t>
                </a:r>
              </a:p>
            </p:txBody>
          </p:sp>
          <p:sp>
            <p:nvSpPr>
              <p:cNvPr id="57" name="AutoShape 35"/>
              <p:cNvSpPr>
                <a:spLocks noChangeArrowheads="1"/>
              </p:cNvSpPr>
              <p:nvPr/>
            </p:nvSpPr>
            <p:spPr bwMode="auto">
              <a:xfrm>
                <a:off x="3692525" y="5277538"/>
                <a:ext cx="1831973" cy="1177925"/>
              </a:xfrm>
              <a:prstGeom prst="wedgeRectCallout">
                <a:avLst>
                  <a:gd name="adj1" fmla="val 63042"/>
                  <a:gd name="adj2" fmla="val 15634"/>
                </a:avLst>
              </a:prstGeom>
              <a:solidFill>
                <a:schemeClr val="accent3">
                  <a:lumMod val="20000"/>
                  <a:lumOff val="80000"/>
                </a:schemeClr>
              </a:solidFill>
              <a:ln w="15875" algn="ctr">
                <a:solidFill>
                  <a:srgbClr val="993300"/>
                </a:solidFill>
                <a:miter lim="800000"/>
                <a:headEnd/>
                <a:tailEnd/>
              </a:ln>
            </p:spPr>
            <p:txBody>
              <a:bodyPr lIns="93600" tIns="46800" rIns="93600" bIns="46800" anchor="ctr"/>
              <a:lstStyle/>
              <a:p>
                <a:pPr defTabSz="457133"/>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仕様変更の必要性、必要工数、費用、システム内外への影響範囲、影響先でのアクション内容、および仕様変更実施可否による貴社への影響を総合的に判断します。</a:t>
                </a:r>
              </a:p>
            </p:txBody>
          </p:sp>
          <p:sp>
            <p:nvSpPr>
              <p:cNvPr id="58" name="AutoShape 17"/>
              <p:cNvSpPr>
                <a:spLocks noChangeArrowheads="1"/>
              </p:cNvSpPr>
              <p:nvPr/>
            </p:nvSpPr>
            <p:spPr bwMode="auto">
              <a:xfrm>
                <a:off x="3944938" y="3764650"/>
                <a:ext cx="915987" cy="914400"/>
              </a:xfrm>
              <a:prstGeom prst="irregularSeal1">
                <a:avLst/>
              </a:prstGeom>
              <a:solidFill>
                <a:srgbClr val="FFFF00"/>
              </a:solidFill>
              <a:ln w="9525" algn="ctr">
                <a:solidFill>
                  <a:srgbClr val="FF6600"/>
                </a:solidFill>
                <a:miter lim="800000"/>
                <a:headEnd/>
                <a:tailEnd/>
              </a:ln>
            </p:spPr>
            <p:txBody>
              <a:bodyPr wrap="none" lIns="93600" tIns="46800" rIns="93600" bIns="46800" anchor="ctr"/>
              <a:lstStyle/>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機能変更</a:t>
                </a:r>
              </a:p>
              <a:p>
                <a:pPr algn="ctr" defTabSz="457133"/>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発生</a:t>
                </a:r>
              </a:p>
            </p:txBody>
          </p:sp>
        </p:grpSp>
        <p:sp>
          <p:nvSpPr>
            <p:cNvPr id="59" name="円/楕円 59"/>
            <p:cNvSpPr>
              <a:spLocks noChangeArrowheads="1"/>
            </p:cNvSpPr>
            <p:nvPr/>
          </p:nvSpPr>
          <p:spPr bwMode="auto">
            <a:xfrm>
              <a:off x="157559" y="3013761"/>
              <a:ext cx="1600200" cy="333375"/>
            </a:xfrm>
            <a:prstGeom prst="ellipse">
              <a:avLst/>
            </a:prstGeom>
            <a:ln/>
            <a:extLst/>
          </p:spPr>
          <p:style>
            <a:lnRef idx="0">
              <a:schemeClr val="accent4"/>
            </a:lnRef>
            <a:fillRef idx="3">
              <a:schemeClr val="accent4"/>
            </a:fillRef>
            <a:effectRef idx="3">
              <a:schemeClr val="accent4"/>
            </a:effectRef>
            <a:fontRef idx="minor">
              <a:schemeClr val="lt1"/>
            </a:fontRef>
          </p:style>
          <p:txBody>
            <a:bodyPr wrap="none" lIns="93600" tIns="46800" rIns="93600" bIns="46800" anchor="ctr"/>
            <a:lstStyle/>
            <a:p>
              <a:pPr algn="ctr" defTabSz="457133"/>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変更管理プロセス</a:t>
              </a:r>
            </a:p>
          </p:txBody>
        </p:sp>
        <p:sp>
          <p:nvSpPr>
            <p:cNvPr id="60" name="Text Box 14"/>
            <p:cNvSpPr txBox="1">
              <a:spLocks noChangeArrowheads="1"/>
            </p:cNvSpPr>
            <p:nvPr/>
          </p:nvSpPr>
          <p:spPr bwMode="auto">
            <a:xfrm>
              <a:off x="3315097" y="2764983"/>
              <a:ext cx="282654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defTabSz="457133" eaLnBrk="1" hangingPunct="1"/>
              <a:r>
                <a:rPr kumimoji="0"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要件定義書レビュー</a:t>
              </a:r>
              <a:endParaRPr kumimoji="0"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457133" eaLnBrk="1" hangingPunct="1"/>
              <a:r>
                <a:rPr kumimoji="0"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品質評価会議</a:t>
              </a:r>
            </a:p>
          </p:txBody>
        </p:sp>
        <p:sp>
          <p:nvSpPr>
            <p:cNvPr id="61" name="Text Box 14"/>
            <p:cNvSpPr txBox="1">
              <a:spLocks noChangeArrowheads="1"/>
            </p:cNvSpPr>
            <p:nvPr/>
          </p:nvSpPr>
          <p:spPr bwMode="auto">
            <a:xfrm>
              <a:off x="4222948" y="2814425"/>
              <a:ext cx="116284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3600" tIns="46800" rIns="93600" bIns="46800" anchor="ct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defTabSz="457133" eaLnBrk="1" hangingPunct="1"/>
              <a:r>
                <a:rPr kumimoji="0" lang="ja-JP" altLang="en-US"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　仕様凍結</a:t>
              </a:r>
            </a:p>
          </p:txBody>
        </p:sp>
      </p:grpSp>
    </p:spTree>
    <p:extLst>
      <p:ext uri="{BB962C8B-B14F-4D97-AF65-F5344CB8AC3E}">
        <p14:creationId xmlns:p14="http://schemas.microsoft.com/office/powerpoint/2010/main" val="31054942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6. </a:t>
            </a:r>
            <a:r>
              <a:rPr kumimoji="1" lang="ja-JP" altLang="en-US" dirty="0" smtClean="0"/>
              <a:t>進捗管理</a:t>
            </a:r>
            <a:r>
              <a:rPr lang="ja-JP" altLang="en-US" dirty="0" smtClean="0"/>
              <a:t>（</a:t>
            </a:r>
            <a:r>
              <a:rPr lang="en-US" altLang="ja-JP" dirty="0" smtClean="0"/>
              <a:t>1/2</a:t>
            </a:r>
            <a:r>
              <a:rPr lang="ja-JP" altLang="en-US" dirty="0" smtClean="0"/>
              <a:t>）</a:t>
            </a:r>
            <a:endParaRPr kumimoji="1" lang="ja-JP" altLang="en-US" dirty="0"/>
          </a:p>
        </p:txBody>
      </p:sp>
      <p:sp>
        <p:nvSpPr>
          <p:cNvPr id="6" name="テキスト プレースホルダー 1"/>
          <p:cNvSpPr>
            <a:spLocks noGrp="1"/>
          </p:cNvSpPr>
          <p:nvPr>
            <p:ph type="body" sz="quarter" idx="10"/>
          </p:nvPr>
        </p:nvSpPr>
        <p:spPr>
          <a:prstGeom prst="rect">
            <a:avLst/>
          </a:prstGeom>
        </p:spPr>
        <p:txBody>
          <a:bodyPr>
            <a:normAutofit/>
          </a:bodyPr>
          <a:lstStyle/>
          <a:p>
            <a:pPr marL="285750" indent="-285750" algn="just" defTabSz="990600" eaLnBrk="0" hangingPunct="0">
              <a:lnSpc>
                <a:spcPct val="110000"/>
              </a:lnSpc>
              <a:spcBef>
                <a:spcPts val="600"/>
              </a:spcBef>
              <a:buFont typeface="Wingdings" pitchFamily="2" charset="2"/>
              <a:buChar char="u"/>
              <a:defRPr/>
            </a:pPr>
            <a:r>
              <a:rPr lang="ja-JP" altLang="en-US" sz="1400" b="1" kern="0" dirty="0">
                <a:cs typeface="Meiryo UI" panose="020B0604030504040204" pitchFamily="50" charset="-128"/>
              </a:rPr>
              <a:t>目的</a:t>
            </a:r>
            <a:endParaRPr lang="en-US" altLang="ja-JP" sz="1400" b="1" kern="0" dirty="0">
              <a:cs typeface="Meiryo UI" panose="020B0604030504040204" pitchFamily="50" charset="-128"/>
            </a:endParaRP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作業上の問題点を早期に発見し、プロジェクトの納期を遵守するための対策を打つため進捗管理を行います</a:t>
            </a:r>
            <a:r>
              <a:rPr lang="ja-JP" altLang="en-US" sz="1400" kern="0" dirty="0" smtClean="0">
                <a:cs typeface="Meiryo UI" panose="020B0604030504040204" pitchFamily="50" charset="-128"/>
              </a:rPr>
              <a:t>。</a:t>
            </a:r>
          </a:p>
          <a:p>
            <a:pPr marL="285750" indent="-285750" algn="just" defTabSz="990600" eaLnBrk="0" hangingPunct="0">
              <a:lnSpc>
                <a:spcPct val="110000"/>
              </a:lnSpc>
              <a:spcBef>
                <a:spcPts val="1200"/>
              </a:spcBef>
              <a:buFont typeface="Wingdings" pitchFamily="2" charset="2"/>
              <a:buChar char="u"/>
              <a:defRPr/>
            </a:pPr>
            <a:r>
              <a:rPr lang="ja-JP" altLang="en-US" sz="1400" b="1" kern="0" dirty="0">
                <a:cs typeface="Meiryo UI" panose="020B0604030504040204" pitchFamily="50" charset="-128"/>
              </a:rPr>
              <a:t>管理方法・運用ルール</a:t>
            </a:r>
          </a:p>
          <a:p>
            <a:pPr marL="881063" lvl="1" indent="-309563" defTabSz="990600" eaLnBrk="0" hangingPunct="0">
              <a:spcBef>
                <a:spcPts val="600"/>
              </a:spcBef>
              <a:buFont typeface="Wingdings" pitchFamily="2" charset="2"/>
              <a:buChar char="Ø"/>
              <a:defRPr/>
            </a:pPr>
            <a:r>
              <a:rPr lang="ja-JP" altLang="en-US" sz="1400" kern="0" dirty="0" smtClean="0">
                <a:cs typeface="Meiryo UI" panose="020B0604030504040204" pitchFamily="50" charset="-128"/>
              </a:rPr>
              <a:t>進捗</a:t>
            </a:r>
            <a:r>
              <a:rPr lang="ja-JP" altLang="en-US" sz="1400" kern="0" dirty="0">
                <a:cs typeface="Meiryo UI" panose="020B0604030504040204" pitchFamily="50" charset="-128"/>
              </a:rPr>
              <a:t>管理はマスタスケジュール（プロジェクト期間全体）と詳細スケジュール（フェーズ単位、グループ単位、チーム単位）を用いて階層的に管理し、階層間の整合性をとることが重要です。</a:t>
            </a: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各フェーズ開始前に当該フェーズの進捗管理計画および詳細スケジュールを作成し、フェーズ開始後は進捗管理計画に基づいて詳細スケジュールの進捗状況確認および問題点の把握します。</a:t>
            </a:r>
            <a:br>
              <a:rPr lang="ja-JP" altLang="en-US" sz="1400" kern="0" dirty="0">
                <a:cs typeface="Meiryo UI" panose="020B0604030504040204" pitchFamily="50" charset="-128"/>
              </a:rPr>
            </a:br>
            <a:r>
              <a:rPr lang="ja-JP" altLang="en-US" sz="1400" kern="0" dirty="0">
                <a:cs typeface="Meiryo UI" panose="020B0604030504040204" pitchFamily="50" charset="-128"/>
              </a:rPr>
              <a:t>進捗管理の全体像を以下に示します。なお、下図では典型例として、プロジェクトマネージャ、チームリーダからなる進捗管理体制を示し、それぞれの管理範囲は、プロジェクトマネージャはプロジェクト全体、チームリーダはチーム内としています。</a:t>
            </a:r>
          </a:p>
          <a:p>
            <a:pPr marL="881063" lvl="1" indent="-309563" defTabSz="990600" eaLnBrk="0" hangingPunct="0">
              <a:spcBef>
                <a:spcPts val="600"/>
              </a:spcBef>
              <a:buFont typeface="Wingdings" pitchFamily="2" charset="2"/>
              <a:buChar char="Ø"/>
              <a:defRPr/>
            </a:pPr>
            <a:r>
              <a:rPr lang="ja-JP" altLang="en-US" sz="1400" kern="0" dirty="0" smtClean="0">
                <a:cs typeface="Meiryo UI" panose="020B0604030504040204" pitchFamily="50" charset="-128"/>
              </a:rPr>
              <a:t>セッション</a:t>
            </a:r>
            <a:r>
              <a:rPr lang="ja-JP" altLang="en-US" sz="1400" kern="0" dirty="0">
                <a:cs typeface="Meiryo UI" panose="020B0604030504040204" pitchFamily="50" charset="-128"/>
              </a:rPr>
              <a:t>・進捗会議・レビュー・テストなどから問題・課題の発生を認識し、規定された問題・課題管理ルールに従い、問題課題管理台帳などにその内容（問題・課題内容、優先度、対処期限、対処内容、担当者　など）を登録し、適切な処置・是正処置の内容を検討し、対処を実施する</a:t>
            </a:r>
            <a:r>
              <a:rPr lang="ja-JP" altLang="en-US" sz="1400" kern="0" dirty="0" smtClean="0">
                <a:cs typeface="Meiryo UI" panose="020B0604030504040204" pitchFamily="50" charset="-128"/>
              </a:rPr>
              <a:t>。</a:t>
            </a:r>
            <a:endParaRPr lang="ja-JP" altLang="en-US" sz="1400" kern="0" dirty="0">
              <a:cs typeface="Meiryo UI" panose="020B0604030504040204" pitchFamily="50" charset="-128"/>
            </a:endParaRPr>
          </a:p>
        </p:txBody>
      </p:sp>
      <p:pic>
        <p:nvPicPr>
          <p:cNvPr id="4" name="図 3"/>
          <p:cNvPicPr>
            <a:picLocks noChangeAspect="1"/>
          </p:cNvPicPr>
          <p:nvPr/>
        </p:nvPicPr>
        <p:blipFill>
          <a:blip r:embed="rId2"/>
          <a:stretch>
            <a:fillRect/>
          </a:stretch>
        </p:blipFill>
        <p:spPr>
          <a:xfrm>
            <a:off x="2451395" y="4078337"/>
            <a:ext cx="5003210" cy="2261725"/>
          </a:xfrm>
          <a:prstGeom prst="rect">
            <a:avLst/>
          </a:prstGeom>
        </p:spPr>
      </p:pic>
    </p:spTree>
    <p:extLst>
      <p:ext uri="{BB962C8B-B14F-4D97-AF65-F5344CB8AC3E}">
        <p14:creationId xmlns:p14="http://schemas.microsoft.com/office/powerpoint/2010/main" val="22602423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6. </a:t>
            </a:r>
            <a:r>
              <a:rPr kumimoji="1" lang="ja-JP" altLang="en-US" dirty="0" smtClean="0"/>
              <a:t>進捗管理（</a:t>
            </a:r>
            <a:r>
              <a:rPr kumimoji="1" lang="en-US" altLang="ja-JP" dirty="0" smtClean="0"/>
              <a:t>2/2</a:t>
            </a:r>
            <a:r>
              <a:rPr kumimoji="1" lang="ja-JP" altLang="en-US" dirty="0" smtClean="0"/>
              <a:t>）</a:t>
            </a:r>
            <a:endParaRPr kumimoji="1" lang="ja-JP" altLang="en-US" dirty="0"/>
          </a:p>
        </p:txBody>
      </p:sp>
      <p:sp>
        <p:nvSpPr>
          <p:cNvPr id="11" name="Text Box 18"/>
          <p:cNvSpPr txBox="1">
            <a:spLocks noChangeArrowheads="1"/>
          </p:cNvSpPr>
          <p:nvPr/>
        </p:nvSpPr>
        <p:spPr bwMode="auto">
          <a:xfrm>
            <a:off x="398021" y="5187995"/>
            <a:ext cx="9162000" cy="984885"/>
          </a:xfrm>
          <a:prstGeom prst="rect">
            <a:avLst/>
          </a:prstGeom>
          <a:noFill/>
          <a:ln>
            <a:noFill/>
          </a:ln>
          <a:effectLst>
            <a:prstShdw prst="shdw17" dist="17961" dir="2700000">
              <a:srgbClr val="99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7800" indent="-177800" eaLnBrk="0" hangingPunct="0">
              <a:defRPr kumimoji="1">
                <a:solidFill>
                  <a:schemeClr val="tx1"/>
                </a:solidFill>
                <a:latin typeface="Arial" charset="0"/>
                <a:ea typeface="ＭＳ Ｐゴシック" charset="-128"/>
              </a:defRPr>
            </a:lvl1pPr>
            <a:lvl2pPr eaLnBrk="0" hangingPunct="0">
              <a:defRPr kumimoji="1">
                <a:solidFill>
                  <a:schemeClr val="tx1"/>
                </a:solidFill>
                <a:latin typeface="Arial" charset="0"/>
                <a:ea typeface="ＭＳ Ｐゴシック" charset="-128"/>
              </a:defRPr>
            </a:lvl2pPr>
            <a:lvl3pPr eaLnBrk="0" hangingPunct="0">
              <a:defRPr kumimoji="1">
                <a:solidFill>
                  <a:schemeClr val="tx1"/>
                </a:solidFill>
                <a:latin typeface="Arial" charset="0"/>
                <a:ea typeface="ＭＳ Ｐゴシック" charset="-128"/>
              </a:defRPr>
            </a:lvl3pPr>
            <a:lvl4pPr eaLnBrk="0" hangingPunct="0">
              <a:defRPr kumimoji="1">
                <a:solidFill>
                  <a:schemeClr val="tx1"/>
                </a:solidFill>
                <a:latin typeface="Arial" charset="0"/>
                <a:ea typeface="ＭＳ Ｐゴシック" charset="-128"/>
              </a:defRPr>
            </a:lvl4pPr>
            <a:lvl5pPr eaLnBrk="0" hangingPunct="0">
              <a:defRPr kumimoji="1">
                <a:solidFill>
                  <a:schemeClr val="tx1"/>
                </a:solidFill>
                <a:latin typeface="Arial" charset="0"/>
                <a:ea typeface="ＭＳ Ｐゴシック" charset="-128"/>
              </a:defRPr>
            </a:lvl5pPr>
            <a:lvl6pPr marL="2284413" indent="1588" defTabSz="455613" eaLnBrk="0" fontAlgn="base" hangingPunct="0">
              <a:spcBef>
                <a:spcPct val="0"/>
              </a:spcBef>
              <a:spcAft>
                <a:spcPct val="0"/>
              </a:spcAft>
              <a:defRPr kumimoji="1">
                <a:solidFill>
                  <a:schemeClr val="tx1"/>
                </a:solidFill>
                <a:latin typeface="Arial" charset="0"/>
                <a:ea typeface="ＭＳ Ｐゴシック" charset="-128"/>
              </a:defRPr>
            </a:lvl6pPr>
            <a:lvl7pPr marL="2741613" indent="1588" defTabSz="455613" eaLnBrk="0" fontAlgn="base" hangingPunct="0">
              <a:spcBef>
                <a:spcPct val="0"/>
              </a:spcBef>
              <a:spcAft>
                <a:spcPct val="0"/>
              </a:spcAft>
              <a:defRPr kumimoji="1">
                <a:solidFill>
                  <a:schemeClr val="tx1"/>
                </a:solidFill>
                <a:latin typeface="Arial" charset="0"/>
                <a:ea typeface="ＭＳ Ｐゴシック" charset="-128"/>
              </a:defRPr>
            </a:lvl7pPr>
            <a:lvl8pPr marL="3198813" indent="1588" defTabSz="455613" eaLnBrk="0" fontAlgn="base" hangingPunct="0">
              <a:spcBef>
                <a:spcPct val="0"/>
              </a:spcBef>
              <a:spcAft>
                <a:spcPct val="0"/>
              </a:spcAft>
              <a:defRPr kumimoji="1">
                <a:solidFill>
                  <a:schemeClr val="tx1"/>
                </a:solidFill>
                <a:latin typeface="Arial" charset="0"/>
                <a:ea typeface="ＭＳ Ｐゴシック" charset="-128"/>
              </a:defRPr>
            </a:lvl8pPr>
            <a:lvl9pPr marL="3656013" indent="1588" defTabSz="455613" eaLnBrk="0" fontAlgn="base" hangingPunct="0">
              <a:spcBef>
                <a:spcPct val="0"/>
              </a:spcBef>
              <a:spcAft>
                <a:spcPct val="0"/>
              </a:spcAft>
              <a:defRPr kumimoji="1">
                <a:solidFill>
                  <a:schemeClr val="tx1"/>
                </a:solidFill>
                <a:latin typeface="Arial" charset="0"/>
                <a:ea typeface="ＭＳ Ｐゴシック" charset="-128"/>
              </a:defRPr>
            </a:lvl9pPr>
          </a:lstStyle>
          <a:p>
            <a:pPr marL="342900" indent="-342900" eaLnBrk="1" hangingPunct="1">
              <a:spcAft>
                <a:spcPts val="600"/>
              </a:spcAft>
              <a:buFont typeface="Wingdings" panose="05000000000000000000" pitchFamily="2" charset="2"/>
              <a:buChar char="u"/>
            </a:pPr>
            <a:r>
              <a:rPr lang="zh-TW" altLang="en-US" sz="1400" b="1" dirty="0">
                <a:latin typeface="Meiryo UI" panose="020B0604030504040204" pitchFamily="50" charset="-128"/>
                <a:ea typeface="Meiryo UI" panose="020B0604030504040204" pitchFamily="50" charset="-128"/>
                <a:cs typeface="Meiryo UI" panose="020B0604030504040204" pitchFamily="50" charset="-128"/>
              </a:rPr>
              <a:t>進捗管理様式</a:t>
            </a:r>
            <a:r>
              <a:rPr lang="ja-JP" altLang="en-US" sz="1400" b="1" dirty="0">
                <a:latin typeface="Meiryo UI" panose="020B0604030504040204" pitchFamily="50" charset="-128"/>
                <a:ea typeface="Meiryo UI" panose="020B0604030504040204" pitchFamily="50" charset="-128"/>
                <a:cs typeface="Meiryo UI" panose="020B0604030504040204" pitchFamily="50" charset="-128"/>
              </a:rPr>
              <a:t>　</a:t>
            </a:r>
          </a:p>
          <a:p>
            <a:pPr marL="363538" indent="-188913" eaLnBrk="1" hangingPunct="1">
              <a:buFont typeface="Wingdings" pitchFamily="2" charset="2"/>
              <a:buChar char="Ø"/>
            </a:pP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弊社の</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標準様式である進捗報告書、課題管理表を活用して管理・報告を行います</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3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　進捗報告書 ・・・ 作業進捗の把握、進捗上の課題</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問題点の</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確認</a:t>
            </a:r>
            <a: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t/>
            </a:r>
            <a:b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b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3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　課題</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管理表 ・・・ 課題の整理、課題消化状況の</a:t>
            </a:r>
            <a:r>
              <a:rPr lang="ja-JP" altLang="en-US" sz="1300" dirty="0" smtClean="0">
                <a:latin typeface="Meiryo UI" panose="020B0604030504040204" pitchFamily="50" charset="-128"/>
                <a:ea typeface="Meiryo UI" panose="020B0604030504040204" pitchFamily="50" charset="-128"/>
                <a:cs typeface="Meiryo UI" panose="020B0604030504040204" pitchFamily="50" charset="-128"/>
              </a:rPr>
              <a:t>確認</a:t>
            </a:r>
            <a:endParaRPr lang="en-US" altLang="ja-JP" sz="13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Text Box 18"/>
          <p:cNvSpPr txBox="1">
            <a:spLocks noChangeArrowheads="1"/>
          </p:cNvSpPr>
          <p:nvPr/>
        </p:nvSpPr>
        <p:spPr bwMode="auto">
          <a:xfrm>
            <a:off x="398021" y="3043474"/>
            <a:ext cx="9162000" cy="307777"/>
          </a:xfrm>
          <a:prstGeom prst="rect">
            <a:avLst/>
          </a:prstGeom>
          <a:noFill/>
          <a:ln>
            <a:noFill/>
          </a:ln>
          <a:effectLst>
            <a:prstShdw prst="shdw17" dist="17961" dir="2700000">
              <a:srgbClr val="99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7800" indent="-177800" eaLnBrk="0" hangingPunct="0">
              <a:defRPr kumimoji="1">
                <a:solidFill>
                  <a:schemeClr val="tx1"/>
                </a:solidFill>
                <a:latin typeface="Arial" charset="0"/>
                <a:ea typeface="ＭＳ Ｐゴシック" charset="-128"/>
              </a:defRPr>
            </a:lvl1pPr>
            <a:lvl2pPr eaLnBrk="0" hangingPunct="0">
              <a:defRPr kumimoji="1">
                <a:solidFill>
                  <a:schemeClr val="tx1"/>
                </a:solidFill>
                <a:latin typeface="Arial" charset="0"/>
                <a:ea typeface="ＭＳ Ｐゴシック" charset="-128"/>
              </a:defRPr>
            </a:lvl2pPr>
            <a:lvl3pPr eaLnBrk="0" hangingPunct="0">
              <a:defRPr kumimoji="1">
                <a:solidFill>
                  <a:schemeClr val="tx1"/>
                </a:solidFill>
                <a:latin typeface="Arial" charset="0"/>
                <a:ea typeface="ＭＳ Ｐゴシック" charset="-128"/>
              </a:defRPr>
            </a:lvl3pPr>
            <a:lvl4pPr eaLnBrk="0" hangingPunct="0">
              <a:defRPr kumimoji="1">
                <a:solidFill>
                  <a:schemeClr val="tx1"/>
                </a:solidFill>
                <a:latin typeface="Arial" charset="0"/>
                <a:ea typeface="ＭＳ Ｐゴシック" charset="-128"/>
              </a:defRPr>
            </a:lvl4pPr>
            <a:lvl5pPr eaLnBrk="0" hangingPunct="0">
              <a:defRPr kumimoji="1">
                <a:solidFill>
                  <a:schemeClr val="tx1"/>
                </a:solidFill>
                <a:latin typeface="Arial" charset="0"/>
                <a:ea typeface="ＭＳ Ｐゴシック" charset="-128"/>
              </a:defRPr>
            </a:lvl5pPr>
            <a:lvl6pPr marL="2284413" indent="1588" defTabSz="455613" eaLnBrk="0" fontAlgn="base" hangingPunct="0">
              <a:spcBef>
                <a:spcPct val="0"/>
              </a:spcBef>
              <a:spcAft>
                <a:spcPct val="0"/>
              </a:spcAft>
              <a:defRPr kumimoji="1">
                <a:solidFill>
                  <a:schemeClr val="tx1"/>
                </a:solidFill>
                <a:latin typeface="Arial" charset="0"/>
                <a:ea typeface="ＭＳ Ｐゴシック" charset="-128"/>
              </a:defRPr>
            </a:lvl6pPr>
            <a:lvl7pPr marL="2741613" indent="1588" defTabSz="455613" eaLnBrk="0" fontAlgn="base" hangingPunct="0">
              <a:spcBef>
                <a:spcPct val="0"/>
              </a:spcBef>
              <a:spcAft>
                <a:spcPct val="0"/>
              </a:spcAft>
              <a:defRPr kumimoji="1">
                <a:solidFill>
                  <a:schemeClr val="tx1"/>
                </a:solidFill>
                <a:latin typeface="Arial" charset="0"/>
                <a:ea typeface="ＭＳ Ｐゴシック" charset="-128"/>
              </a:defRPr>
            </a:lvl7pPr>
            <a:lvl8pPr marL="3198813" indent="1588" defTabSz="455613" eaLnBrk="0" fontAlgn="base" hangingPunct="0">
              <a:spcBef>
                <a:spcPct val="0"/>
              </a:spcBef>
              <a:spcAft>
                <a:spcPct val="0"/>
              </a:spcAft>
              <a:defRPr kumimoji="1">
                <a:solidFill>
                  <a:schemeClr val="tx1"/>
                </a:solidFill>
                <a:latin typeface="Arial" charset="0"/>
                <a:ea typeface="ＭＳ Ｐゴシック" charset="-128"/>
              </a:defRPr>
            </a:lvl8pPr>
            <a:lvl9pPr marL="3656013" indent="1588" defTabSz="455613" eaLnBrk="0" fontAlgn="base" hangingPunct="0">
              <a:spcBef>
                <a:spcPct val="0"/>
              </a:spcBef>
              <a:spcAft>
                <a:spcPct val="0"/>
              </a:spcAft>
              <a:defRPr kumimoji="1">
                <a:solidFill>
                  <a:schemeClr val="tx1"/>
                </a:solidFill>
                <a:latin typeface="Arial" charset="0"/>
                <a:ea typeface="ＭＳ Ｐゴシック" charset="-128"/>
              </a:defRPr>
            </a:lvl9pPr>
          </a:lstStyle>
          <a:p>
            <a:pPr marL="342900" indent="-342900" eaLnBrk="1" hangingPunct="1">
              <a:buFont typeface="Wingdings" panose="05000000000000000000" pitchFamily="2" charset="2"/>
              <a:buChar char="u"/>
            </a:pPr>
            <a:r>
              <a:rPr lang="zh-TW" altLang="en-US" sz="1400" b="1" dirty="0">
                <a:latin typeface="Meiryo UI" panose="020B0604030504040204" pitchFamily="50" charset="-128"/>
                <a:ea typeface="Meiryo UI" panose="020B0604030504040204" pitchFamily="50" charset="-128"/>
                <a:cs typeface="Meiryo UI" panose="020B0604030504040204" pitchFamily="50" charset="-128"/>
              </a:rPr>
              <a:t>進捗管理体系</a:t>
            </a:r>
          </a:p>
        </p:txBody>
      </p:sp>
      <p:sp>
        <p:nvSpPr>
          <p:cNvPr id="13" name="Text Box 18"/>
          <p:cNvSpPr txBox="1">
            <a:spLocks noChangeArrowheads="1"/>
          </p:cNvSpPr>
          <p:nvPr/>
        </p:nvSpPr>
        <p:spPr bwMode="auto">
          <a:xfrm>
            <a:off x="398021" y="939962"/>
            <a:ext cx="9162000" cy="307777"/>
          </a:xfrm>
          <a:prstGeom prst="rect">
            <a:avLst/>
          </a:prstGeom>
          <a:noFill/>
          <a:ln>
            <a:noFill/>
          </a:ln>
          <a:effectLst>
            <a:prstShdw prst="shdw17" dist="17961" dir="2700000">
              <a:srgbClr val="99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7800" indent="-177800" eaLnBrk="0" hangingPunct="0">
              <a:defRPr kumimoji="1">
                <a:solidFill>
                  <a:schemeClr val="tx1"/>
                </a:solidFill>
                <a:latin typeface="Arial" charset="0"/>
                <a:ea typeface="ＭＳ Ｐゴシック" charset="-128"/>
              </a:defRPr>
            </a:lvl1pPr>
            <a:lvl2pPr eaLnBrk="0" hangingPunct="0">
              <a:defRPr kumimoji="1">
                <a:solidFill>
                  <a:schemeClr val="tx1"/>
                </a:solidFill>
                <a:latin typeface="Arial" charset="0"/>
                <a:ea typeface="ＭＳ Ｐゴシック" charset="-128"/>
              </a:defRPr>
            </a:lvl2pPr>
            <a:lvl3pPr eaLnBrk="0" hangingPunct="0">
              <a:defRPr kumimoji="1">
                <a:solidFill>
                  <a:schemeClr val="tx1"/>
                </a:solidFill>
                <a:latin typeface="Arial" charset="0"/>
                <a:ea typeface="ＭＳ Ｐゴシック" charset="-128"/>
              </a:defRPr>
            </a:lvl3pPr>
            <a:lvl4pPr eaLnBrk="0" hangingPunct="0">
              <a:defRPr kumimoji="1">
                <a:solidFill>
                  <a:schemeClr val="tx1"/>
                </a:solidFill>
                <a:latin typeface="Arial" charset="0"/>
                <a:ea typeface="ＭＳ Ｐゴシック" charset="-128"/>
              </a:defRPr>
            </a:lvl4pPr>
            <a:lvl5pPr eaLnBrk="0" hangingPunct="0">
              <a:defRPr kumimoji="1">
                <a:solidFill>
                  <a:schemeClr val="tx1"/>
                </a:solidFill>
                <a:latin typeface="Arial" charset="0"/>
                <a:ea typeface="ＭＳ Ｐゴシック" charset="-128"/>
              </a:defRPr>
            </a:lvl5pPr>
            <a:lvl6pPr marL="2284413" indent="1588" defTabSz="455613" eaLnBrk="0" fontAlgn="base" hangingPunct="0">
              <a:spcBef>
                <a:spcPct val="0"/>
              </a:spcBef>
              <a:spcAft>
                <a:spcPct val="0"/>
              </a:spcAft>
              <a:defRPr kumimoji="1">
                <a:solidFill>
                  <a:schemeClr val="tx1"/>
                </a:solidFill>
                <a:latin typeface="Arial" charset="0"/>
                <a:ea typeface="ＭＳ Ｐゴシック" charset="-128"/>
              </a:defRPr>
            </a:lvl6pPr>
            <a:lvl7pPr marL="2741613" indent="1588" defTabSz="455613" eaLnBrk="0" fontAlgn="base" hangingPunct="0">
              <a:spcBef>
                <a:spcPct val="0"/>
              </a:spcBef>
              <a:spcAft>
                <a:spcPct val="0"/>
              </a:spcAft>
              <a:defRPr kumimoji="1">
                <a:solidFill>
                  <a:schemeClr val="tx1"/>
                </a:solidFill>
                <a:latin typeface="Arial" charset="0"/>
                <a:ea typeface="ＭＳ Ｐゴシック" charset="-128"/>
              </a:defRPr>
            </a:lvl7pPr>
            <a:lvl8pPr marL="3198813" indent="1588" defTabSz="455613" eaLnBrk="0" fontAlgn="base" hangingPunct="0">
              <a:spcBef>
                <a:spcPct val="0"/>
              </a:spcBef>
              <a:spcAft>
                <a:spcPct val="0"/>
              </a:spcAft>
              <a:defRPr kumimoji="1">
                <a:solidFill>
                  <a:schemeClr val="tx1"/>
                </a:solidFill>
                <a:latin typeface="Arial" charset="0"/>
                <a:ea typeface="ＭＳ Ｐゴシック" charset="-128"/>
              </a:defRPr>
            </a:lvl8pPr>
            <a:lvl9pPr marL="3656013" indent="1588" defTabSz="455613" eaLnBrk="0" fontAlgn="base" hangingPunct="0">
              <a:spcBef>
                <a:spcPct val="0"/>
              </a:spcBef>
              <a:spcAft>
                <a:spcPct val="0"/>
              </a:spcAft>
              <a:defRPr kumimoji="1">
                <a:solidFill>
                  <a:schemeClr val="tx1"/>
                </a:solidFill>
                <a:latin typeface="Arial" charset="0"/>
                <a:ea typeface="ＭＳ Ｐゴシック" charset="-128"/>
              </a:defRPr>
            </a:lvl9pPr>
          </a:lstStyle>
          <a:p>
            <a:pPr marL="342900" indent="-342900" eaLnBrk="1" hangingPunct="1">
              <a:buFont typeface="Wingdings" panose="05000000000000000000" pitchFamily="2" charset="2"/>
              <a:buChar char="u"/>
            </a:pPr>
            <a:r>
              <a:rPr lang="zh-TW" altLang="en-US" sz="1400" b="1" dirty="0">
                <a:latin typeface="Meiryo UI" panose="020B0604030504040204" pitchFamily="50" charset="-128"/>
                <a:ea typeface="Meiryo UI" panose="020B0604030504040204" pitchFamily="50" charset="-128"/>
                <a:cs typeface="Meiryo UI" panose="020B0604030504040204" pitchFamily="50" charset="-128"/>
              </a:rPr>
              <a:t>進捗算出</a:t>
            </a:r>
            <a:r>
              <a:rPr lang="zh-TW" altLang="en-US" sz="1400" b="1" dirty="0" smtClean="0">
                <a:latin typeface="Meiryo UI" panose="020B0604030504040204" pitchFamily="50" charset="-128"/>
                <a:ea typeface="Meiryo UI" panose="020B0604030504040204" pitchFamily="50" charset="-128"/>
                <a:cs typeface="Meiryo UI" panose="020B0604030504040204" pitchFamily="50" charset="-128"/>
              </a:rPr>
              <a:t>基準</a:t>
            </a: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14" name="表 13"/>
          <p:cNvGraphicFramePr>
            <a:graphicFrameLocks noGrp="1"/>
          </p:cNvGraphicFramePr>
          <p:nvPr>
            <p:extLst>
              <p:ext uri="{D42A27DB-BD31-4B8C-83A1-F6EECF244321}">
                <p14:modId xmlns:p14="http://schemas.microsoft.com/office/powerpoint/2010/main" val="1698779332"/>
              </p:ext>
            </p:extLst>
          </p:nvPr>
        </p:nvGraphicFramePr>
        <p:xfrm>
          <a:off x="860815" y="1273139"/>
          <a:ext cx="8184370" cy="1637280"/>
        </p:xfrm>
        <a:graphic>
          <a:graphicData uri="http://schemas.openxmlformats.org/drawingml/2006/table">
            <a:tbl>
              <a:tblPr firstRow="1" bandRow="1"/>
              <a:tblGrid>
                <a:gridCol w="360000">
                  <a:extLst>
                    <a:ext uri="{9D8B030D-6E8A-4147-A177-3AD203B41FA5}">
                      <a16:colId xmlns:a16="http://schemas.microsoft.com/office/drawing/2014/main" val="3447261829"/>
                    </a:ext>
                  </a:extLst>
                </a:gridCol>
                <a:gridCol w="4410343">
                  <a:extLst>
                    <a:ext uri="{9D8B030D-6E8A-4147-A177-3AD203B41FA5}">
                      <a16:colId xmlns:a16="http://schemas.microsoft.com/office/drawing/2014/main" val="20000"/>
                    </a:ext>
                  </a:extLst>
                </a:gridCol>
                <a:gridCol w="3414027">
                  <a:extLst>
                    <a:ext uri="{9D8B030D-6E8A-4147-A177-3AD203B41FA5}">
                      <a16:colId xmlns:a16="http://schemas.microsoft.com/office/drawing/2014/main" val="20003"/>
                    </a:ext>
                  </a:extLst>
                </a:gridCol>
              </a:tblGrid>
              <a:tr h="157774">
                <a:tc>
                  <a:txBody>
                    <a:bodyPr/>
                    <a:lstStyle/>
                    <a:p>
                      <a:pPr algn="ctr"/>
                      <a:r>
                        <a:rPr kumimoji="1" lang="en-US" altLang="ja-JP"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b="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785C1"/>
                    </a:solidFill>
                  </a:tcPr>
                </a:tc>
                <a:tc>
                  <a:txBody>
                    <a:body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判断基準</a:t>
                      </a:r>
                      <a:endParaRPr kumimoji="1" lang="ja-JP" altLang="en-US" sz="1200" b="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785C1"/>
                    </a:solidFill>
                  </a:tcPr>
                </a:tc>
                <a:tc>
                  <a:txBody>
                    <a:body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進捗率</a:t>
                      </a:r>
                      <a:endParaRPr kumimoji="1" lang="ja-JP" altLang="en-US" sz="1200" b="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txBody>
                  <a:tcPr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785C1"/>
                    </a:solidFill>
                  </a:tcPr>
                </a:tc>
                <a:extLst>
                  <a:ext uri="{0D108BD9-81ED-4DB2-BD59-A6C34878D82A}">
                    <a16:rowId xmlns:a16="http://schemas.microsoft.com/office/drawing/2014/main" val="10000"/>
                  </a:ext>
                </a:extLst>
              </a:tr>
              <a:tr h="157774">
                <a:tc>
                  <a:txBody>
                    <a:bodyPr/>
                    <a:lstStyle/>
                    <a:p>
                      <a:pPr marL="0" marR="0" lvl="1" indent="0" algn="ctr" defTabSz="457133" rtl="0" eaLnBrk="1" fontAlgn="auto" latinLnBrk="0" hangingPunct="1">
                        <a:lnSpc>
                          <a:spcPct val="100000"/>
                        </a:lnSpc>
                        <a:spcBef>
                          <a:spcPts val="0"/>
                        </a:spcBef>
                        <a:spcAft>
                          <a:spcPts val="0"/>
                        </a:spcAft>
                        <a:buClrTx/>
                        <a:buSzTx/>
                        <a:buFontTx/>
                        <a:buNone/>
                        <a:tabLst/>
                        <a:defRPr/>
                      </a:pPr>
                      <a:r>
                        <a:rPr lang="en-US" altLang="ja-JP" sz="1200" b="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a:t>
                      </a:r>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9E9"/>
                    </a:solidFill>
                  </a:tcPr>
                </a:tc>
                <a:tc>
                  <a:txBody>
                    <a:bodyPr/>
                    <a:lstStyle/>
                    <a:p>
                      <a:pPr marL="0" marR="0" lvl="1" indent="0" algn="l" defTabSz="457133" rtl="0" eaLnBrk="1" fontAlgn="auto" latinLnBrk="0" hangingPunct="1">
                        <a:lnSpc>
                          <a:spcPct val="100000"/>
                        </a:lnSpc>
                        <a:spcBef>
                          <a:spcPts val="0"/>
                        </a:spcBef>
                        <a:spcAft>
                          <a:spcPts val="0"/>
                        </a:spcAft>
                        <a:buClrTx/>
                        <a:buSzTx/>
                        <a:buFontTx/>
                        <a:buNone/>
                        <a:tabLst/>
                        <a:defRPr/>
                      </a:pP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定量的な基準が設定出来ない場合、</a:t>
                      </a:r>
                      <a:r>
                        <a:rPr lang="ja-JP" altLang="en-US" sz="1200" b="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進捗率は各作業者の作業状況報告、及びレビュー状況を基準とします。</a:t>
                      </a:r>
                      <a:endParaRPr lang="en-US" altLang="ja-JP" sz="1200" b="0" kern="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3D9E9"/>
                    </a:solidFill>
                  </a:tcPr>
                </a:tc>
                <a:tc>
                  <a:txBody>
                    <a:bodyPr/>
                    <a:lstStyle/>
                    <a:p>
                      <a:pPr marL="0" marR="0" indent="0" algn="l" defTabSz="484862" rtl="0" eaLnBrk="1" fontAlgn="auto" latinLnBrk="0" hangingPunct="1">
                        <a:lnSpc>
                          <a:spcPct val="100000"/>
                        </a:lnSpc>
                        <a:spcBef>
                          <a:spcPts val="0"/>
                        </a:spcBef>
                        <a:spcAft>
                          <a:spcPts val="0"/>
                        </a:spcAft>
                        <a:buClrTx/>
                        <a:buSzTx/>
                        <a:buFontTx/>
                        <a:buNone/>
                        <a:tabLst/>
                        <a:defRPr/>
                      </a:pP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未着手：</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0</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％、着手：</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10</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60</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％（各作業者及びリーダが判断）、作成完了：</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70</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％、弊社内部レビュー完了：</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80</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％、貴社レビュー完了：</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90%</a:t>
                      </a:r>
                      <a:r>
                        <a:rPr kumimoji="1" lang="ja-JP" altLang="en-US" sz="1200" b="0" dirty="0" err="1"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レビュー指摘修正完了：</a:t>
                      </a: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100%</a:t>
                      </a:r>
                      <a:endPar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9E9"/>
                    </a:solidFill>
                  </a:tcPr>
                </a:tc>
                <a:extLst>
                  <a:ext uri="{0D108BD9-81ED-4DB2-BD59-A6C34878D82A}">
                    <a16:rowId xmlns:a16="http://schemas.microsoft.com/office/drawing/2014/main" val="10001"/>
                  </a:ext>
                </a:extLst>
              </a:tr>
              <a:tr h="540000">
                <a:tc>
                  <a:txBody>
                    <a:bodyPr/>
                    <a:lstStyle/>
                    <a:p>
                      <a:pPr algn="ctr"/>
                      <a:r>
                        <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EDF4"/>
                    </a:solidFill>
                  </a:tcPr>
                </a:tc>
                <a:tc>
                  <a:txBody>
                    <a:bodyPr/>
                    <a:lstStyle/>
                    <a:p>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定量的な判断が可能な作業については、個々のタスクの進捗率ではなく、完了タスク数により、進捗を把握する基準とします。</a:t>
                      </a:r>
                      <a:endParaRPr kumimoji="1" lang="en-US" altLang="ja-JP"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EDF4"/>
                    </a:solidFill>
                  </a:tcPr>
                </a:tc>
                <a:tc>
                  <a:txBody>
                    <a:bodyPr/>
                    <a:lstStyle/>
                    <a:p>
                      <a:r>
                        <a:rPr kumimoji="1" lang="ja-JP" altLang="en-US" sz="1200" b="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終了数／予定数</a:t>
                      </a:r>
                      <a:endParaRPr kumimoji="1" lang="ja-JP" altLang="en-US" sz="1200" b="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EDF4"/>
                    </a:solidFill>
                  </a:tcPr>
                </a:tc>
                <a:extLst>
                  <a:ext uri="{0D108BD9-81ED-4DB2-BD59-A6C34878D82A}">
                    <a16:rowId xmlns:a16="http://schemas.microsoft.com/office/drawing/2014/main" val="10005"/>
                  </a:ext>
                </a:extLst>
              </a:tr>
            </a:tbl>
          </a:graphicData>
        </a:graphic>
      </p:graphicFrame>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35" y="3277571"/>
            <a:ext cx="7592731" cy="173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0234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7. </a:t>
            </a:r>
            <a:r>
              <a:rPr kumimoji="1" lang="ja-JP" altLang="en-US" dirty="0" smtClean="0"/>
              <a:t>課題管理</a:t>
            </a:r>
            <a:endParaRPr kumimoji="1" lang="ja-JP" altLang="en-US" dirty="0"/>
          </a:p>
        </p:txBody>
      </p:sp>
      <p:graphicFrame>
        <p:nvGraphicFramePr>
          <p:cNvPr id="2" name="表 1"/>
          <p:cNvGraphicFramePr>
            <a:graphicFrameLocks noGrp="1"/>
          </p:cNvGraphicFramePr>
          <p:nvPr>
            <p:extLst/>
          </p:nvPr>
        </p:nvGraphicFramePr>
        <p:xfrm>
          <a:off x="191216" y="4222864"/>
          <a:ext cx="9598026" cy="2055688"/>
        </p:xfrm>
        <a:graphic>
          <a:graphicData uri="http://schemas.openxmlformats.org/drawingml/2006/table">
            <a:tbl>
              <a:tblPr firstRow="1" bandRow="1">
                <a:tableStyleId>{5940675A-B579-460E-94D1-54222C63F5DA}</a:tableStyleId>
              </a:tblPr>
              <a:tblGrid>
                <a:gridCol w="1907351">
                  <a:extLst>
                    <a:ext uri="{9D8B030D-6E8A-4147-A177-3AD203B41FA5}">
                      <a16:colId xmlns:a16="http://schemas.microsoft.com/office/drawing/2014/main" val="20000"/>
                    </a:ext>
                  </a:extLst>
                </a:gridCol>
                <a:gridCol w="7690675">
                  <a:extLst>
                    <a:ext uri="{9D8B030D-6E8A-4147-A177-3AD203B41FA5}">
                      <a16:colId xmlns:a16="http://schemas.microsoft.com/office/drawing/2014/main" val="20001"/>
                    </a:ext>
                  </a:extLst>
                </a:gridCol>
              </a:tblGrid>
              <a:tr h="195631">
                <a:tc>
                  <a:txBody>
                    <a:bodyPr/>
                    <a:lstStyle/>
                    <a:p>
                      <a:r>
                        <a:rPr kumimoji="1" lang="ja-JP" altLang="en-US" sz="1100" dirty="0" smtClean="0"/>
                        <a:t>タスク</a:t>
                      </a:r>
                      <a:endParaRPr kumimoji="1" lang="ja-JP" altLang="en-US" sz="1100" dirty="0"/>
                    </a:p>
                  </a:txBody>
                  <a:tcPr>
                    <a:solidFill>
                      <a:schemeClr val="bg1">
                        <a:lumMod val="95000"/>
                      </a:schemeClr>
                    </a:solidFill>
                  </a:tcPr>
                </a:tc>
                <a:tc>
                  <a:txBody>
                    <a:bodyPr/>
                    <a:lstStyle/>
                    <a:p>
                      <a:r>
                        <a:rPr kumimoji="1" lang="ja-JP" altLang="en-US" sz="1100" dirty="0" smtClean="0"/>
                        <a:t>説明</a:t>
                      </a:r>
                      <a:endParaRPr kumimoji="1" lang="ja-JP" altLang="en-US" sz="1100" dirty="0"/>
                    </a:p>
                  </a:txBody>
                  <a:tcPr>
                    <a:solidFill>
                      <a:schemeClr val="bg1">
                        <a:lumMod val="95000"/>
                      </a:schemeClr>
                    </a:solidFill>
                  </a:tcPr>
                </a:tc>
                <a:extLst>
                  <a:ext uri="{0D108BD9-81ED-4DB2-BD59-A6C34878D82A}">
                    <a16:rowId xmlns:a16="http://schemas.microsoft.com/office/drawing/2014/main" val="10000"/>
                  </a:ext>
                </a:extLst>
              </a:tr>
              <a:tr h="431539">
                <a:tc>
                  <a:txBody>
                    <a:bodyPr/>
                    <a:lstStyle/>
                    <a:p>
                      <a:r>
                        <a:rPr lang="ja-JP" altLang="en-US" sz="1050" dirty="0" smtClean="0"/>
                        <a:t>問題・課題の認識</a:t>
                      </a:r>
                      <a:endParaRPr kumimoji="1" lang="ja-JP" altLang="en-US" sz="1050" dirty="0"/>
                    </a:p>
                  </a:txBody>
                  <a:tcPr>
                    <a:solidFill>
                      <a:schemeClr val="bg1"/>
                    </a:solidFill>
                  </a:tcPr>
                </a:tc>
                <a:tc>
                  <a:txBody>
                    <a:bodyPr/>
                    <a:lstStyle/>
                    <a:p>
                      <a:r>
                        <a:rPr lang="ja-JP" altLang="en-US" sz="1050" dirty="0" smtClean="0"/>
                        <a:t>セッション・進捗会議・レビュー・テストなどから問題・課題の発生を認識した場合、規定された問題・課題管理ルールに従い、問題課題管理台帳などにその内容（問題・課題内容、優先度、対処期限、対処内容、担当者　など）を登録する。適切な解決策を見出すために、発生した事象を正確に認識する</a:t>
                      </a:r>
                      <a:endParaRPr kumimoji="1" lang="ja-JP" altLang="en-US" sz="1050" dirty="0"/>
                    </a:p>
                  </a:txBody>
                  <a:tcPr>
                    <a:solidFill>
                      <a:schemeClr val="bg1"/>
                    </a:solidFill>
                  </a:tcPr>
                </a:tc>
                <a:extLst>
                  <a:ext uri="{0D108BD9-81ED-4DB2-BD59-A6C34878D82A}">
                    <a16:rowId xmlns:a16="http://schemas.microsoft.com/office/drawing/2014/main" val="10001"/>
                  </a:ext>
                </a:extLst>
              </a:tr>
              <a:tr h="310708">
                <a:tc>
                  <a:txBody>
                    <a:bodyPr/>
                    <a:lstStyle/>
                    <a:p>
                      <a:r>
                        <a:rPr lang="ja-JP" altLang="en-US" sz="1050" dirty="0" smtClean="0"/>
                        <a:t>問題・課題の振分け</a:t>
                      </a:r>
                      <a:endParaRPr kumimoji="1" lang="ja-JP" altLang="en-US" sz="1050" dirty="0"/>
                    </a:p>
                  </a:txBody>
                  <a:tcPr>
                    <a:solidFill>
                      <a:schemeClr val="bg1"/>
                    </a:solidFill>
                  </a:tcPr>
                </a:tc>
                <a:tc>
                  <a:txBody>
                    <a:bodyPr/>
                    <a:lstStyle/>
                    <a:p>
                      <a:r>
                        <a:rPr lang="ja-JP" altLang="en-US" sz="1050" dirty="0" smtClean="0"/>
                        <a:t>問題・課題の内容を確認し、各階層で解決できるか判断し、判断に応じた対処を実施する。問題・課題を自身が管理する階層で解決できないと判断した場合、速やかに上位へ報告する</a:t>
                      </a:r>
                      <a:endParaRPr kumimoji="1" lang="ja-JP" altLang="en-US" sz="1050" dirty="0"/>
                    </a:p>
                  </a:txBody>
                  <a:tcPr>
                    <a:solidFill>
                      <a:schemeClr val="bg1"/>
                    </a:solidFill>
                  </a:tcPr>
                </a:tc>
                <a:extLst>
                  <a:ext uri="{0D108BD9-81ED-4DB2-BD59-A6C34878D82A}">
                    <a16:rowId xmlns:a16="http://schemas.microsoft.com/office/drawing/2014/main" val="10002"/>
                  </a:ext>
                </a:extLst>
              </a:tr>
              <a:tr h="310708">
                <a:tc>
                  <a:txBody>
                    <a:bodyPr/>
                    <a:lstStyle/>
                    <a:p>
                      <a:r>
                        <a:rPr lang="ja-JP" altLang="en-US" sz="1050" dirty="0" smtClean="0"/>
                        <a:t>原因調査、処置の検討</a:t>
                      </a:r>
                      <a:endParaRPr kumimoji="1" lang="ja-JP" altLang="en-US" sz="1050" dirty="0"/>
                    </a:p>
                  </a:txBody>
                  <a:tcPr>
                    <a:solidFill>
                      <a:schemeClr val="bg1"/>
                    </a:solidFill>
                  </a:tcPr>
                </a:tc>
                <a:tc>
                  <a:txBody>
                    <a:bodyPr/>
                    <a:lstStyle/>
                    <a:p>
                      <a:r>
                        <a:rPr lang="ja-JP" altLang="en-US" sz="1050" dirty="0" smtClean="0"/>
                        <a:t>問題・課題の根本原因を調査し、適切な処置・是正処置の内容を検討し、関係者へ連絡・報告・調整を行う</a:t>
                      </a:r>
                      <a:endParaRPr kumimoji="1" lang="ja-JP" altLang="en-US" sz="1050" dirty="0"/>
                    </a:p>
                  </a:txBody>
                  <a:tcPr>
                    <a:solidFill>
                      <a:schemeClr val="bg1"/>
                    </a:solidFill>
                  </a:tcPr>
                </a:tc>
                <a:extLst>
                  <a:ext uri="{0D108BD9-81ED-4DB2-BD59-A6C34878D82A}">
                    <a16:rowId xmlns:a16="http://schemas.microsoft.com/office/drawing/2014/main" val="10003"/>
                  </a:ext>
                </a:extLst>
              </a:tr>
              <a:tr h="215771">
                <a:tc>
                  <a:txBody>
                    <a:bodyPr/>
                    <a:lstStyle/>
                    <a:p>
                      <a:r>
                        <a:rPr lang="ja-JP" altLang="en-US" sz="1050" dirty="0" smtClean="0"/>
                        <a:t>問題・課題の是正処置の実施</a:t>
                      </a:r>
                      <a:endParaRPr kumimoji="1" lang="ja-JP" altLang="en-US" sz="1050" dirty="0"/>
                    </a:p>
                  </a:txBody>
                  <a:tcPr>
                    <a:solidFill>
                      <a:schemeClr val="bg1"/>
                    </a:solidFill>
                  </a:tcPr>
                </a:tc>
                <a:tc>
                  <a:txBody>
                    <a:bodyPr/>
                    <a:lstStyle/>
                    <a:p>
                      <a:r>
                        <a:rPr lang="ja-JP" altLang="en-US" sz="1050" dirty="0" smtClean="0"/>
                        <a:t>是正処置を実施し、問題・課題が解決されたこと、根本原因が取り除かれていることを確認する</a:t>
                      </a:r>
                      <a:endParaRPr kumimoji="1" lang="ja-JP" altLang="en-US" sz="1050" dirty="0"/>
                    </a:p>
                  </a:txBody>
                  <a:tcPr>
                    <a:solidFill>
                      <a:schemeClr val="bg1"/>
                    </a:solidFill>
                  </a:tcPr>
                </a:tc>
                <a:extLst>
                  <a:ext uri="{0D108BD9-81ED-4DB2-BD59-A6C34878D82A}">
                    <a16:rowId xmlns:a16="http://schemas.microsoft.com/office/drawing/2014/main" val="10004"/>
                  </a:ext>
                </a:extLst>
              </a:tr>
              <a:tr h="189877">
                <a:tc>
                  <a:txBody>
                    <a:bodyPr/>
                    <a:lstStyle/>
                    <a:p>
                      <a:r>
                        <a:rPr lang="ja-JP" altLang="en-US" sz="1050" dirty="0" smtClean="0"/>
                        <a:t>実施結果の確認</a:t>
                      </a:r>
                      <a:endParaRPr kumimoji="1" lang="ja-JP" altLang="en-US" sz="1050" dirty="0"/>
                    </a:p>
                  </a:txBody>
                  <a:tcPr>
                    <a:solidFill>
                      <a:schemeClr val="bg1"/>
                    </a:solidFill>
                  </a:tcPr>
                </a:tc>
                <a:tc>
                  <a:txBody>
                    <a:bodyPr/>
                    <a:lstStyle/>
                    <a:p>
                      <a:r>
                        <a:rPr lang="ja-JP" altLang="en-US" sz="1050" dirty="0" smtClean="0"/>
                        <a:t>処置・是正処置の実施結果を関係者に周知・報告する</a:t>
                      </a:r>
                      <a:endParaRPr kumimoji="1" lang="ja-JP" altLang="en-US" sz="1050" dirty="0"/>
                    </a:p>
                  </a:txBody>
                  <a:tcPr>
                    <a:solidFill>
                      <a:schemeClr val="bg1"/>
                    </a:solidFill>
                  </a:tcPr>
                </a:tc>
                <a:extLst>
                  <a:ext uri="{0D108BD9-81ED-4DB2-BD59-A6C34878D82A}">
                    <a16:rowId xmlns:a16="http://schemas.microsoft.com/office/drawing/2014/main" val="10005"/>
                  </a:ext>
                </a:extLst>
              </a:tr>
            </a:tbl>
          </a:graphicData>
        </a:graphic>
      </p:graphicFrame>
      <p:pic>
        <p:nvPicPr>
          <p:cNvPr id="3" name="図 2"/>
          <p:cNvPicPr>
            <a:picLocks noChangeAspect="1"/>
          </p:cNvPicPr>
          <p:nvPr/>
        </p:nvPicPr>
        <p:blipFill>
          <a:blip r:embed="rId2"/>
          <a:stretch>
            <a:fillRect/>
          </a:stretch>
        </p:blipFill>
        <p:spPr>
          <a:xfrm>
            <a:off x="2556058" y="2705956"/>
            <a:ext cx="4793884" cy="1402406"/>
          </a:xfrm>
          <a:prstGeom prst="rect">
            <a:avLst/>
          </a:prstGeom>
        </p:spPr>
      </p:pic>
      <p:sp>
        <p:nvSpPr>
          <p:cNvPr id="9" name="テキスト プレースホルダー 8"/>
          <p:cNvSpPr>
            <a:spLocks noGrp="1"/>
          </p:cNvSpPr>
          <p:nvPr>
            <p:ph type="body" sz="quarter" idx="10"/>
          </p:nvPr>
        </p:nvSpPr>
        <p:spPr/>
        <p:txBody>
          <a:bodyPr/>
          <a:lstStyle/>
          <a:p>
            <a:pPr marL="285750" indent="-285750" algn="just" defTabSz="990600" eaLnBrk="0" hangingPunct="0">
              <a:lnSpc>
                <a:spcPct val="110000"/>
              </a:lnSpc>
              <a:spcBef>
                <a:spcPts val="600"/>
              </a:spcBef>
              <a:buFont typeface="Wingdings" pitchFamily="2" charset="2"/>
              <a:buChar char="u"/>
              <a:defRPr/>
            </a:pPr>
            <a:r>
              <a:rPr lang="ja-JP" altLang="en-US" sz="1400" b="1" kern="0" dirty="0">
                <a:cs typeface="Meiryo UI" panose="020B0604030504040204" pitchFamily="50" charset="-128"/>
              </a:rPr>
              <a:t>目的</a:t>
            </a:r>
            <a:endParaRPr lang="en-US" altLang="ja-JP" sz="1400" b="1" kern="0" dirty="0">
              <a:cs typeface="Meiryo UI" panose="020B0604030504040204" pitchFamily="50" charset="-128"/>
            </a:endParaRP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プロジェクト推進過程において発生する様々な問題・課題に対して分析・対処する。また、問題の傾向を把握し再発を防止する。</a:t>
            </a:r>
          </a:p>
          <a:p>
            <a:pPr marL="285750" indent="-285750" algn="just" defTabSz="990600" eaLnBrk="0" hangingPunct="0">
              <a:lnSpc>
                <a:spcPct val="110000"/>
              </a:lnSpc>
              <a:spcBef>
                <a:spcPts val="600"/>
              </a:spcBef>
              <a:buFont typeface="Wingdings" pitchFamily="2" charset="2"/>
              <a:buChar char="u"/>
              <a:defRPr/>
            </a:pPr>
            <a:r>
              <a:rPr lang="ja-JP" altLang="en-US" sz="1400" b="1" kern="0" dirty="0">
                <a:cs typeface="Meiryo UI" panose="020B0604030504040204" pitchFamily="50" charset="-128"/>
              </a:rPr>
              <a:t>概要</a:t>
            </a: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セッション・進捗会議・レビュー・テストなどから問題・課題の発生を認識し、規定された問題・課題管理ルールに従い、問題課題管理台帳などにその内容（問題・課題内容、優先度、対処期限、対処内容、担当者　など）を登録し、適切な処置・是正処置の内容を検討し、対処を実施する</a:t>
            </a:r>
            <a:r>
              <a:rPr lang="ja-JP" altLang="en-US" sz="1400" kern="0" dirty="0" smtClean="0">
                <a:cs typeface="Meiryo UI" panose="020B0604030504040204" pitchFamily="50" charset="-128"/>
              </a:rPr>
              <a:t>。</a:t>
            </a:r>
            <a:endParaRPr lang="ja-JP" altLang="en-US" sz="1400" kern="0" dirty="0">
              <a:cs typeface="Meiryo UI" panose="020B0604030504040204" pitchFamily="50" charset="-128"/>
            </a:endParaRPr>
          </a:p>
        </p:txBody>
      </p:sp>
    </p:spTree>
    <p:extLst>
      <p:ext uri="{BB962C8B-B14F-4D97-AF65-F5344CB8AC3E}">
        <p14:creationId xmlns:p14="http://schemas.microsoft.com/office/powerpoint/2010/main" val="38863348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8. </a:t>
            </a:r>
            <a:r>
              <a:rPr lang="ja-JP" altLang="en-US" dirty="0" smtClean="0"/>
              <a:t>品質管理（</a:t>
            </a:r>
            <a:r>
              <a:rPr lang="en-US" altLang="ja-JP" dirty="0" smtClean="0"/>
              <a:t>1/3</a:t>
            </a:r>
            <a:r>
              <a:rPr lang="ja-JP" altLang="en-US" dirty="0" smtClean="0"/>
              <a:t>）</a:t>
            </a:r>
            <a:endParaRPr kumimoji="1" lang="ja-JP" altLang="en-US" dirty="0"/>
          </a:p>
        </p:txBody>
      </p:sp>
      <p:sp>
        <p:nvSpPr>
          <p:cNvPr id="8" name="テキスト プレースホルダー 7"/>
          <p:cNvSpPr>
            <a:spLocks noGrp="1"/>
          </p:cNvSpPr>
          <p:nvPr>
            <p:ph type="body" sz="quarter" idx="10"/>
          </p:nvPr>
        </p:nvSpPr>
        <p:spPr/>
        <p:txBody>
          <a:bodyPr/>
          <a:lstStyle/>
          <a:p>
            <a:pPr marL="285750" indent="-285750" algn="just" defTabSz="990600" eaLnBrk="0" hangingPunct="0">
              <a:lnSpc>
                <a:spcPct val="110000"/>
              </a:lnSpc>
              <a:spcBef>
                <a:spcPts val="600"/>
              </a:spcBef>
              <a:buFont typeface="Wingdings" pitchFamily="2" charset="2"/>
              <a:buChar char="u"/>
              <a:defRPr/>
            </a:pPr>
            <a:r>
              <a:rPr lang="ja-JP" altLang="en-US" sz="1400" b="1" kern="0" dirty="0" smtClean="0">
                <a:cs typeface="Meiryo UI" panose="020B0604030504040204" pitchFamily="50" charset="-128"/>
              </a:rPr>
              <a:t>目的</a:t>
            </a:r>
            <a:endParaRPr lang="en-US" altLang="ja-JP" sz="1400" b="1" kern="0" dirty="0" smtClean="0">
              <a:cs typeface="Meiryo UI" panose="020B0604030504040204" pitchFamily="50" charset="-128"/>
            </a:endParaRP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“貴社にご満足いただけるシステムの提供”を目的として、品質管理活動を実施致します。</a:t>
            </a:r>
          </a:p>
          <a:p>
            <a:pPr marL="285750" indent="-285750" algn="just" defTabSz="990600" eaLnBrk="0" hangingPunct="0">
              <a:lnSpc>
                <a:spcPct val="110000"/>
              </a:lnSpc>
              <a:spcBef>
                <a:spcPts val="600"/>
              </a:spcBef>
              <a:buFont typeface="Wingdings" pitchFamily="2" charset="2"/>
              <a:buChar char="u"/>
              <a:defRPr/>
            </a:pPr>
            <a:r>
              <a:rPr lang="ja-JP" altLang="en-US" sz="1400" b="1" kern="0" dirty="0">
                <a:cs typeface="Meiryo UI" panose="020B0604030504040204" pitchFamily="50" charset="-128"/>
              </a:rPr>
              <a:t>概要</a:t>
            </a: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品質の良いシステムを納期までに効率的に作り出すため、品質の作り込み工程（要件定義・設計）から、</a:t>
            </a:r>
            <a:r>
              <a:rPr lang="en-US" altLang="ja-JP" sz="1400" kern="0" dirty="0">
                <a:cs typeface="Meiryo UI" panose="020B0604030504040204" pitchFamily="50" charset="-128"/>
              </a:rPr>
              <a:t/>
            </a:r>
            <a:br>
              <a:rPr lang="en-US" altLang="ja-JP" sz="1400" kern="0" dirty="0">
                <a:cs typeface="Meiryo UI" panose="020B0604030504040204" pitchFamily="50" charset="-128"/>
              </a:rPr>
            </a:br>
            <a:r>
              <a:rPr lang="ja-JP" altLang="en-US" sz="1400" kern="0" dirty="0">
                <a:cs typeface="Meiryo UI" panose="020B0604030504040204" pitchFamily="50" charset="-128"/>
              </a:rPr>
              <a:t>品質の検証工程（製造・単体テスト、結合テスト、システムテスト）を通して常に実績データの収集・分析を行い、品質管理を実施致します。</a:t>
            </a:r>
          </a:p>
          <a:p>
            <a:pPr marL="881063" lvl="1" indent="-309563" defTabSz="990600" eaLnBrk="0" hangingPunct="0">
              <a:spcBef>
                <a:spcPts val="600"/>
              </a:spcBef>
              <a:buFont typeface="Wingdings" pitchFamily="2" charset="2"/>
              <a:buChar char="Ø"/>
              <a:defRPr/>
            </a:pPr>
            <a:r>
              <a:rPr lang="ja-JP" altLang="en-US" sz="1400" kern="0" dirty="0">
                <a:cs typeface="Meiryo UI" panose="020B0604030504040204" pitchFamily="50" charset="-128"/>
              </a:rPr>
              <a:t>各工程における品質状況については、定量的な品質管理の指標として以下のような品質管理指標を用いて</a:t>
            </a:r>
            <a:r>
              <a:rPr lang="en-US" altLang="ja-JP" sz="1400" kern="0" dirty="0">
                <a:cs typeface="Meiryo UI" panose="020B0604030504040204" pitchFamily="50" charset="-128"/>
              </a:rPr>
              <a:t/>
            </a:r>
            <a:br>
              <a:rPr lang="en-US" altLang="ja-JP" sz="1400" kern="0" dirty="0">
                <a:cs typeface="Meiryo UI" panose="020B0604030504040204" pitchFamily="50" charset="-128"/>
              </a:rPr>
            </a:br>
            <a:r>
              <a:rPr lang="ja-JP" altLang="en-US" sz="1400" kern="0" dirty="0">
                <a:cs typeface="Meiryo UI" panose="020B0604030504040204" pitchFamily="50" charset="-128"/>
              </a:rPr>
              <a:t>品質分析を行い、どのような処置を行うべきか客観的に判断し、報告致します。</a:t>
            </a:r>
          </a:p>
          <a:p>
            <a:endParaRPr kumimoji="1" lang="ja-JP" altLang="en-US" dirty="0"/>
          </a:p>
        </p:txBody>
      </p:sp>
      <p:sp>
        <p:nvSpPr>
          <p:cNvPr id="5" name="AutoShape 43"/>
          <p:cNvSpPr>
            <a:spLocks noChangeArrowheads="1"/>
          </p:cNvSpPr>
          <p:nvPr/>
        </p:nvSpPr>
        <p:spPr bwMode="auto">
          <a:xfrm>
            <a:off x="415925" y="3357563"/>
            <a:ext cx="1847850" cy="288925"/>
          </a:xfrm>
          <a:prstGeom prst="foldedCorner">
            <a:avLst>
              <a:gd name="adj" fmla="val 12500"/>
            </a:avLst>
          </a:prstGeom>
          <a:solidFill>
            <a:srgbClr val="3333CC"/>
          </a:solidFill>
          <a:ln w="9525">
            <a:noFill/>
            <a:round/>
            <a:headEnd/>
            <a:tailEnd/>
          </a:ln>
          <a:effectLst/>
        </p:spPr>
        <p:txBody>
          <a:bodyPr wrap="none" anchor="b"/>
          <a:lstStyle/>
          <a:p>
            <a:pPr algn="ctr" defTabSz="457133">
              <a:defRPr/>
            </a:pPr>
            <a:r>
              <a:rPr lang="ja-JP" altLang="en-US" sz="120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品質管理指標の例</a:t>
            </a:r>
          </a:p>
        </p:txBody>
      </p:sp>
      <p:graphicFrame>
        <p:nvGraphicFramePr>
          <p:cNvPr id="7" name="表 6"/>
          <p:cNvGraphicFramePr>
            <a:graphicFrameLocks noGrp="1"/>
          </p:cNvGraphicFramePr>
          <p:nvPr>
            <p:extLst/>
          </p:nvPr>
        </p:nvGraphicFramePr>
        <p:xfrm>
          <a:off x="415925" y="3636963"/>
          <a:ext cx="9182100" cy="2614440"/>
        </p:xfrm>
        <a:graphic>
          <a:graphicData uri="http://schemas.openxmlformats.org/drawingml/2006/table">
            <a:tbl>
              <a:tblPr firstRow="1" bandRow="1">
                <a:tableStyleId>{5940675A-B579-460E-94D1-54222C63F5DA}</a:tableStyleId>
              </a:tblPr>
              <a:tblGrid>
                <a:gridCol w="97472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1381125">
                  <a:extLst>
                    <a:ext uri="{9D8B030D-6E8A-4147-A177-3AD203B41FA5}">
                      <a16:colId xmlns:a16="http://schemas.microsoft.com/office/drawing/2014/main" val="20002"/>
                    </a:ext>
                  </a:extLst>
                </a:gridCol>
                <a:gridCol w="2419350">
                  <a:extLst>
                    <a:ext uri="{9D8B030D-6E8A-4147-A177-3AD203B41FA5}">
                      <a16:colId xmlns:a16="http://schemas.microsoft.com/office/drawing/2014/main" val="20003"/>
                    </a:ext>
                  </a:extLst>
                </a:gridCol>
                <a:gridCol w="3502025">
                  <a:extLst>
                    <a:ext uri="{9D8B030D-6E8A-4147-A177-3AD203B41FA5}">
                      <a16:colId xmlns:a16="http://schemas.microsoft.com/office/drawing/2014/main" val="20004"/>
                    </a:ext>
                  </a:extLst>
                </a:gridCol>
              </a:tblGrid>
              <a:tr h="0">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ctr"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品質管理指標</a:t>
                      </a:r>
                      <a:endParaRPr kumimoji="1" lang="ja-JP" altLang="en-US" sz="1000" b="1"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anchor="ctr"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ctr"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適用工程</a:t>
                      </a:r>
                      <a:endParaRPr kumimoji="1" lang="ja-JP" altLang="en-US" sz="1000" b="1"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anchor="ctr"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ctr"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定義</a:t>
                      </a:r>
                      <a:endParaRPr kumimoji="1" lang="ja-JP" altLang="en-US" sz="1000" b="1"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anchor="ctr"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ctr"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使用目的</a:t>
                      </a:r>
                      <a:endParaRPr kumimoji="1" lang="ja-JP" altLang="en-US" sz="1000" b="1"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anchor="ctr"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ctr"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評価・判断方法</a:t>
                      </a:r>
                      <a:endParaRPr kumimoji="1" lang="ja-JP" altLang="en-US" sz="1000" b="1"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anchor="ctr" horzOverflow="overflow"/>
                </a:tc>
                <a:extLst>
                  <a:ext uri="{0D108BD9-81ED-4DB2-BD59-A6C34878D82A}">
                    <a16:rowId xmlns:a16="http://schemas.microsoft.com/office/drawing/2014/main" val="10000"/>
                  </a:ext>
                </a:extLst>
              </a:tr>
              <a:tr h="370840">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エラー摘出率</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rowSpan="2">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l"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設計工程</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l" defTabSz="990600" rtl="0" eaLnBrk="0" fontAlgn="t"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各ドキュメント枚数に対するエラー検出件数の割合</a:t>
                      </a:r>
                      <a:endParaRPr kumimoji="1" lang="ja-JP" altLang="en-US" sz="1000" b="0"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レビューにおけるエラー摘出度合いを求め、設計書の品質を評価します。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レビュー責任者は、ドキュメント単位および全ドキュメントのエラー摘出率が適切であるかを判断し、再レビューの要否を決定します。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extLst>
                  <a:ext uri="{0D108BD9-81ED-4DB2-BD59-A6C34878D82A}">
                    <a16:rowId xmlns:a16="http://schemas.microsoft.com/office/drawing/2014/main" val="10001"/>
                  </a:ext>
                </a:extLst>
              </a:tr>
              <a:tr h="370840">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エラー検出</a:t>
                      </a:r>
                    </a:p>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密度</a:t>
                      </a:r>
                      <a:endParaRPr kumimoji="1" lang="ja-JP" altLang="en-US" sz="1000" b="0"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vMerge="1">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endParaRPr kumimoji="1" lang="ja-JP" altLang="en-US" sz="1000" b="0" i="0" u="none" strike="noStrike" cap="none" normalizeH="0" baseline="0" dirty="0" smtClean="0">
                        <a:ln>
                          <a:noFill/>
                        </a:ln>
                        <a:solidFill>
                          <a:srgbClr val="000099"/>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プログラム想定開発規模あたりのエラー検出数</a:t>
                      </a:r>
                      <a:endParaRPr kumimoji="1" lang="ja-JP" altLang="en-US" sz="1000" b="0" i="0" u="none" strike="noStrike" cap="none" normalizeH="0" baseline="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プログラム開発規模に対するエラーの検出度合いを求め、設計書の品質を評価します。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レビュー責任者は、エラー検出密度が適切でない場合、レビューのチェック観点の見直し・再抽出や再レビューの要否を決定します。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extLst>
                  <a:ext uri="{0D108BD9-81ED-4DB2-BD59-A6C34878D82A}">
                    <a16:rowId xmlns:a16="http://schemas.microsoft.com/office/drawing/2014/main" val="10002"/>
                  </a:ext>
                </a:extLst>
              </a:tr>
              <a:tr h="518332">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試験密度</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rowSpan="2">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製造・単体テスト工程</a:t>
                      </a:r>
                    </a:p>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結合テスト工程</a:t>
                      </a:r>
                    </a:p>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システムテスト工程</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プログラム開発規模あたりのテスト項目数</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テスト項目の設定度合いを求め、テストの品質を評価します。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defPPr>
                        <a:defRPr lang="ja-JP"/>
                      </a:defPPr>
                      <a:lvl1pPr marL="0" algn="l" defTabSz="914400" rtl="0" eaLnBrk="1" latinLnBrk="0" hangingPunct="1">
                        <a:defRPr kumimoji="1" sz="1800" kern="1200">
                          <a:solidFill>
                            <a:schemeClr val="tx1"/>
                          </a:solidFill>
                          <a:latin typeface="HGP創英角ｺﾞｼｯｸUB"/>
                          <a:ea typeface="HGP創英角ｺﾞｼｯｸUB"/>
                        </a:defRPr>
                      </a:lvl1pPr>
                      <a:lvl2pPr marL="457200" algn="l" defTabSz="914400" rtl="0" eaLnBrk="1" latinLnBrk="0" hangingPunct="1">
                        <a:defRPr kumimoji="1" sz="1800" kern="1200">
                          <a:solidFill>
                            <a:schemeClr val="tx1"/>
                          </a:solidFill>
                          <a:latin typeface="HGP創英角ｺﾞｼｯｸUB"/>
                          <a:ea typeface="HGP創英角ｺﾞｼｯｸUB"/>
                        </a:defRPr>
                      </a:lvl2pPr>
                      <a:lvl3pPr marL="914400" algn="l" defTabSz="914400" rtl="0" eaLnBrk="1" latinLnBrk="0" hangingPunct="1">
                        <a:defRPr kumimoji="1" sz="1800" kern="1200">
                          <a:solidFill>
                            <a:schemeClr val="tx1"/>
                          </a:solidFill>
                          <a:latin typeface="HGP創英角ｺﾞｼｯｸUB"/>
                          <a:ea typeface="HGP創英角ｺﾞｼｯｸUB"/>
                        </a:defRPr>
                      </a:lvl3pPr>
                      <a:lvl4pPr marL="1371600" algn="l" defTabSz="914400" rtl="0" eaLnBrk="1" latinLnBrk="0" hangingPunct="1">
                        <a:defRPr kumimoji="1" sz="1800" kern="1200">
                          <a:solidFill>
                            <a:schemeClr val="tx1"/>
                          </a:solidFill>
                          <a:latin typeface="HGP創英角ｺﾞｼｯｸUB"/>
                          <a:ea typeface="HGP創英角ｺﾞｼｯｸUB"/>
                        </a:defRPr>
                      </a:lvl4pPr>
                      <a:lvl5pPr marL="1828800" algn="l" defTabSz="914400" rtl="0" eaLnBrk="1" latinLnBrk="0" hangingPunct="1">
                        <a:defRPr kumimoji="1" sz="1800" kern="1200">
                          <a:solidFill>
                            <a:schemeClr val="tx1"/>
                          </a:solidFill>
                          <a:latin typeface="HGP創英角ｺﾞｼｯｸUB"/>
                          <a:ea typeface="HGP創英角ｺﾞｼｯｸUB"/>
                        </a:defRPr>
                      </a:lvl5pPr>
                      <a:lvl6pPr marL="2286000" algn="l" defTabSz="914400" rtl="0" eaLnBrk="1" latinLnBrk="0" hangingPunct="1">
                        <a:defRPr kumimoji="1" sz="1800" kern="1200">
                          <a:solidFill>
                            <a:schemeClr val="tx1"/>
                          </a:solidFill>
                          <a:latin typeface="HGP創英角ｺﾞｼｯｸUB"/>
                          <a:ea typeface="HGP創英角ｺﾞｼｯｸUB"/>
                        </a:defRPr>
                      </a:lvl6pPr>
                      <a:lvl7pPr marL="2743200" algn="l" defTabSz="914400" rtl="0" eaLnBrk="1" latinLnBrk="0" hangingPunct="1">
                        <a:defRPr kumimoji="1" sz="1800" kern="1200">
                          <a:solidFill>
                            <a:schemeClr val="tx1"/>
                          </a:solidFill>
                          <a:latin typeface="HGP創英角ｺﾞｼｯｸUB"/>
                          <a:ea typeface="HGP創英角ｺﾞｼｯｸUB"/>
                        </a:defRPr>
                      </a:lvl7pPr>
                      <a:lvl8pPr marL="3200400" algn="l" defTabSz="914400" rtl="0" eaLnBrk="1" latinLnBrk="0" hangingPunct="1">
                        <a:defRPr kumimoji="1" sz="1800" kern="1200">
                          <a:solidFill>
                            <a:schemeClr val="tx1"/>
                          </a:solidFill>
                          <a:latin typeface="HGP創英角ｺﾞｼｯｸUB"/>
                          <a:ea typeface="HGP創英角ｺﾞｼｯｸUB"/>
                        </a:defRPr>
                      </a:lvl8pPr>
                      <a:lvl9pPr marL="3657600" algn="l" defTabSz="914400" rtl="0" eaLnBrk="1" latinLnBrk="0" hangingPunct="1">
                        <a:defRPr kumimoji="1" sz="1800" kern="1200">
                          <a:solidFill>
                            <a:schemeClr val="tx1"/>
                          </a:solidFill>
                          <a:latin typeface="HGP創英角ｺﾞｼｯｸUB"/>
                          <a:ea typeface="HGP創英角ｺﾞｼｯｸUB"/>
                        </a:defRPr>
                      </a:lvl9p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テスト責任者は、テスト密度が適切でない場合、テスト項目の見直し・再抽出の要否を決定します。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extLst>
                  <a:ext uri="{0D108BD9-81ED-4DB2-BD59-A6C34878D82A}">
                    <a16:rowId xmlns:a16="http://schemas.microsoft.com/office/drawing/2014/main" val="10003"/>
                  </a:ext>
                </a:extLst>
              </a:tr>
              <a:tr h="584028">
                <a:tc>
                  <a:txBody>
                    <a:bodyPr/>
                    <a:lstStyle/>
                    <a:p>
                      <a:pPr marL="87313"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バグ検出密度</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vMerge="1">
                  <a:txBody>
                    <a:bodyPr/>
                    <a:lstStyle/>
                    <a:p>
                      <a:endParaRPr kumimoji="1" lang="ja-JP" altLang="en-US"/>
                    </a:p>
                  </a:txBody>
                  <a:tcPr/>
                </a:tc>
                <a:tc>
                  <a:txBody>
                    <a:body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プログラム開発規模あたりのバグ検出数</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各工程において該当プログラムに対するバグの摘出度合いを求め、プログラムの品質を評価します。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tc>
                  <a:txBody>
                    <a:bodyPr/>
                    <a:lstStyle/>
                    <a:p>
                      <a:pPr marL="0" marR="0" lvl="0" indent="0" algn="just" defTabSz="990600" rtl="0" eaLnBrk="0" fontAlgn="base" latinLnBrk="0" hangingPunct="0">
                        <a:lnSpc>
                          <a:spcPct val="110000"/>
                        </a:lnSpc>
                        <a:spcBef>
                          <a:spcPct val="20000"/>
                        </a:spcBef>
                        <a:spcAft>
                          <a:spcPct val="0"/>
                        </a:spcAft>
                        <a:buClrTx/>
                        <a:buSzTx/>
                        <a:buFont typeface="Wingdings" pitchFamily="2" charset="2"/>
                        <a:buNone/>
                        <a:tabLst/>
                      </a:pPr>
                      <a:r>
                        <a:rPr kumimoji="1" lang="ja-JP" altLang="en-US" sz="1000" u="none" strike="noStrike" cap="none" normalizeH="0" baseline="0" dirty="0" smtClean="0">
                          <a:ln>
                            <a:noFill/>
                          </a:ln>
                          <a:effectLst/>
                          <a:latin typeface="メイリオ" panose="020B0604030504040204" pitchFamily="50" charset="-128"/>
                          <a:ea typeface="メイリオ" panose="020B0604030504040204" pitchFamily="50" charset="-128"/>
                          <a:cs typeface="メイリオ" panose="020B0604030504040204" pitchFamily="50" charset="-128"/>
                        </a:rPr>
                        <a:t>テスト責任者は、バグ検出密度が適切でない場合、テスト項目の見直し・有識者を含めた机上レビューの実施・テスト強化を行います。</a:t>
                      </a:r>
                      <a:endParaRPr kumimoji="1" lang="ja-JP" altLang="en-US" sz="1000" b="0" i="0" u="none" strike="noStrike" cap="none" normalizeH="0" baseline="0" dirty="0" smtClean="0">
                        <a:ln>
                          <a:noFill/>
                        </a:ln>
                        <a:solidFill>
                          <a:srgbClr val="000099"/>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36000" marR="36000" marT="46770" marB="46770"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581348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8. </a:t>
            </a:r>
            <a:r>
              <a:rPr lang="ja-JP" altLang="en-US" dirty="0" smtClean="0"/>
              <a:t>品質</a:t>
            </a:r>
            <a:r>
              <a:rPr lang="ja-JP" altLang="en-US" dirty="0"/>
              <a:t>管理</a:t>
            </a:r>
            <a:r>
              <a:rPr lang="ja-JP" altLang="en-US" dirty="0" smtClean="0"/>
              <a:t>（</a:t>
            </a:r>
            <a:r>
              <a:rPr lang="en-US" altLang="ja-JP" dirty="0" smtClean="0"/>
              <a:t>2/3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a:prstGeom prst="rect">
            <a:avLst/>
          </a:prstGeom>
        </p:spPr>
        <p:txBody>
          <a:bodyPr/>
          <a:lstStyle/>
          <a:p>
            <a:r>
              <a:rPr lang="ja-JP" altLang="en-US" dirty="0"/>
              <a:t>貴社の要求事項に適合した高品質のシステムを開発するために</a:t>
            </a:r>
            <a:r>
              <a:rPr lang="ja-JP" altLang="en-US" dirty="0" smtClean="0"/>
              <a:t>、各工程</a:t>
            </a:r>
            <a:r>
              <a:rPr lang="ja-JP" altLang="en-US" dirty="0"/>
              <a:t>における成果物について適切な検証・妥当性確認を行います。</a:t>
            </a:r>
          </a:p>
          <a:p>
            <a:endParaRPr lang="ja-JP" altLang="en-US" dirty="0"/>
          </a:p>
        </p:txBody>
      </p:sp>
      <p:sp>
        <p:nvSpPr>
          <p:cNvPr id="5" name="Text Box 31"/>
          <p:cNvSpPr txBox="1">
            <a:spLocks noChangeArrowheads="1"/>
          </p:cNvSpPr>
          <p:nvPr/>
        </p:nvSpPr>
        <p:spPr bwMode="auto">
          <a:xfrm>
            <a:off x="712788" y="4089859"/>
            <a:ext cx="2135187" cy="329321"/>
          </a:xfrm>
          <a:prstGeom prst="rect">
            <a:avLst/>
          </a:prstGeom>
          <a:noFill/>
          <a:ln w="3175">
            <a:noFill/>
            <a:miter lim="800000"/>
            <a:headEnd/>
            <a:tailEnd/>
          </a:ln>
        </p:spPr>
        <p:txBody>
          <a:bodyPr>
            <a:spAutoFit/>
          </a:bodyPr>
          <a:lstStyle/>
          <a:p>
            <a:pPr algn="just" defTabSz="990600" eaLnBrk="0" hangingPunct="0">
              <a:lnSpc>
                <a:spcPct val="110000"/>
              </a:lnSpc>
              <a:spcBef>
                <a:spcPct val="20000"/>
              </a:spcBef>
              <a:defRPr/>
            </a:pPr>
            <a:r>
              <a:rPr lang="ja-JP" altLang="ja-JP"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検証方法</a:t>
            </a:r>
            <a:r>
              <a:rPr lang="en-US" altLang="ja-JP"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検証内容</a:t>
            </a:r>
          </a:p>
        </p:txBody>
      </p:sp>
      <p:sp>
        <p:nvSpPr>
          <p:cNvPr id="6" name="Rectangle 32"/>
          <p:cNvSpPr>
            <a:spLocks noChangeArrowheads="1"/>
          </p:cNvSpPr>
          <p:nvPr/>
        </p:nvSpPr>
        <p:spPr bwMode="auto">
          <a:xfrm>
            <a:off x="3914775" y="3056397"/>
            <a:ext cx="1512888" cy="215900"/>
          </a:xfrm>
          <a:prstGeom prst="rect">
            <a:avLst/>
          </a:prstGeom>
          <a:noFill/>
          <a:ln w="3175">
            <a:noFill/>
            <a:miter lim="800000"/>
            <a:headEnd/>
            <a:tailEnd/>
          </a:ln>
        </p:spPr>
        <p:txBody>
          <a:bodyPr wrap="none" anchor="ctr"/>
          <a:lstStyle/>
          <a:p>
            <a:pPr algn="ctr" defTabSz="457133">
              <a:defRPr/>
            </a:pPr>
            <a:r>
              <a:rPr lang="ja-JP" altLang="en-US" sz="1400" u="sng"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（検証対象）</a:t>
            </a:r>
            <a:endParaRPr lang="ja-JP" altLang="en-US" u="sng"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Rectangle 33"/>
          <p:cNvSpPr>
            <a:spLocks noChangeArrowheads="1"/>
          </p:cNvSpPr>
          <p:nvPr/>
        </p:nvSpPr>
        <p:spPr bwMode="auto">
          <a:xfrm>
            <a:off x="1044575" y="2381709"/>
            <a:ext cx="1081088" cy="593725"/>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品質水準の設定</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Rectangle 34"/>
          <p:cNvSpPr>
            <a:spLocks noChangeArrowheads="1"/>
          </p:cNvSpPr>
          <p:nvPr/>
        </p:nvSpPr>
        <p:spPr bwMode="auto">
          <a:xfrm>
            <a:off x="2355850" y="2381709"/>
            <a:ext cx="1282700" cy="603250"/>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検証手順・検証項目の作成</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35"/>
          <p:cNvSpPr>
            <a:spLocks noChangeArrowheads="1"/>
          </p:cNvSpPr>
          <p:nvPr/>
        </p:nvSpPr>
        <p:spPr bwMode="auto">
          <a:xfrm>
            <a:off x="5726113" y="2381709"/>
            <a:ext cx="1008062" cy="612775"/>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検証作業の実施</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36"/>
          <p:cNvSpPr>
            <a:spLocks noChangeArrowheads="1"/>
          </p:cNvSpPr>
          <p:nvPr/>
        </p:nvSpPr>
        <p:spPr bwMode="auto">
          <a:xfrm>
            <a:off x="7002463" y="2381709"/>
            <a:ext cx="1098550" cy="603250"/>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品質の判定</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Rectangle 37"/>
          <p:cNvSpPr>
            <a:spLocks noChangeArrowheads="1"/>
          </p:cNvSpPr>
          <p:nvPr/>
        </p:nvSpPr>
        <p:spPr bwMode="auto">
          <a:xfrm>
            <a:off x="3925888" y="2381709"/>
            <a:ext cx="1511300" cy="612775"/>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成果物（設計書、プログラム等</a:t>
            </a:r>
            <a:r>
              <a:rPr lang="ja-JP" altLang="en-US" sz="14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）の</a:t>
            </a:r>
            <a:r>
              <a:rPr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作成</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Rectangle 38"/>
          <p:cNvSpPr>
            <a:spLocks noChangeArrowheads="1"/>
          </p:cNvSpPr>
          <p:nvPr/>
        </p:nvSpPr>
        <p:spPr bwMode="auto">
          <a:xfrm>
            <a:off x="8461375" y="2372184"/>
            <a:ext cx="1079500" cy="612775"/>
          </a:xfrm>
          <a:prstGeom prst="rect">
            <a:avLst/>
          </a:prstGeom>
          <a:noFill/>
          <a:ln w="12700">
            <a:solidFill>
              <a:sysClr val="windowText" lastClr="000000"/>
            </a:solidFill>
            <a:prstDash val="dash"/>
            <a:miter lim="800000"/>
            <a:headEnd/>
            <a:tailEnd/>
          </a:ln>
        </p:spPr>
        <p:txBody>
          <a:bodyPr anchor="ctr"/>
          <a:lstStyle/>
          <a:p>
            <a:pPr algn="ctr" defTabSz="457133">
              <a:defRPr/>
            </a:pPr>
            <a:r>
              <a:rPr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次工程へ</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 name="AutoShape 39"/>
          <p:cNvCxnSpPr>
            <a:cxnSpLocks noChangeShapeType="1"/>
            <a:stCxn id="7" idx="3"/>
            <a:endCxn id="8" idx="1"/>
          </p:cNvCxnSpPr>
          <p:nvPr/>
        </p:nvCxnSpPr>
        <p:spPr bwMode="auto">
          <a:xfrm>
            <a:off x="2135188" y="2678572"/>
            <a:ext cx="211137" cy="4762"/>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cxnSp>
        <p:nvCxnSpPr>
          <p:cNvPr id="14" name="AutoShape 40"/>
          <p:cNvCxnSpPr>
            <a:cxnSpLocks noChangeShapeType="1"/>
            <a:stCxn id="8" idx="3"/>
            <a:endCxn id="11" idx="1"/>
          </p:cNvCxnSpPr>
          <p:nvPr/>
        </p:nvCxnSpPr>
        <p:spPr bwMode="auto">
          <a:xfrm>
            <a:off x="3648075" y="2683334"/>
            <a:ext cx="268288" cy="4763"/>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cxnSp>
        <p:nvCxnSpPr>
          <p:cNvPr id="15" name="AutoShape 41"/>
          <p:cNvCxnSpPr>
            <a:cxnSpLocks noChangeShapeType="1"/>
            <a:stCxn id="11" idx="3"/>
            <a:endCxn id="9" idx="1"/>
          </p:cNvCxnSpPr>
          <p:nvPr/>
        </p:nvCxnSpPr>
        <p:spPr bwMode="auto">
          <a:xfrm>
            <a:off x="5446713" y="2688097"/>
            <a:ext cx="269875" cy="0"/>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cxnSp>
        <p:nvCxnSpPr>
          <p:cNvPr id="16" name="AutoShape 42"/>
          <p:cNvCxnSpPr>
            <a:cxnSpLocks noChangeShapeType="1"/>
            <a:stCxn id="9" idx="3"/>
            <a:endCxn id="10" idx="1"/>
          </p:cNvCxnSpPr>
          <p:nvPr/>
        </p:nvCxnSpPr>
        <p:spPr bwMode="auto">
          <a:xfrm flipV="1">
            <a:off x="6743700" y="2683334"/>
            <a:ext cx="249238" cy="4763"/>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cxnSp>
        <p:nvCxnSpPr>
          <p:cNvPr id="17" name="AutoShape 43"/>
          <p:cNvCxnSpPr>
            <a:cxnSpLocks noChangeShapeType="1"/>
            <a:stCxn id="10" idx="3"/>
            <a:endCxn id="12" idx="1"/>
          </p:cNvCxnSpPr>
          <p:nvPr/>
        </p:nvCxnSpPr>
        <p:spPr bwMode="auto">
          <a:xfrm flipV="1">
            <a:off x="8110538" y="2678572"/>
            <a:ext cx="350837" cy="4762"/>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cxnSp>
        <p:nvCxnSpPr>
          <p:cNvPr id="18" name="AutoShape 44"/>
          <p:cNvCxnSpPr>
            <a:cxnSpLocks noChangeShapeType="1"/>
            <a:stCxn id="10" idx="2"/>
            <a:endCxn id="23" idx="3"/>
          </p:cNvCxnSpPr>
          <p:nvPr/>
        </p:nvCxnSpPr>
        <p:spPr bwMode="auto">
          <a:xfrm rot="5400000">
            <a:off x="6889751" y="2846846"/>
            <a:ext cx="514350" cy="809625"/>
          </a:xfrm>
          <a:prstGeom prst="bentConnector2">
            <a:avLst/>
          </a:prstGeom>
          <a:noFill/>
          <a:ln w="25400">
            <a:solidFill>
              <a:srgbClr val="333333"/>
            </a:solidFill>
            <a:miter lim="800000"/>
            <a:headEnd/>
            <a:tailEnd type="triangle" w="lg" len="med"/>
          </a:ln>
          <a:extLst>
            <a:ext uri="{909E8E84-426E-40DD-AFC4-6F175D3DCCD1}">
              <a14:hiddenFill xmlns:a14="http://schemas.microsoft.com/office/drawing/2010/main">
                <a:noFill/>
              </a14:hiddenFill>
            </a:ext>
          </a:extLst>
        </p:spPr>
      </p:cxnSp>
      <p:sp>
        <p:nvSpPr>
          <p:cNvPr id="19" name="Text Box 45"/>
          <p:cNvSpPr txBox="1">
            <a:spLocks noChangeArrowheads="1"/>
          </p:cNvSpPr>
          <p:nvPr/>
        </p:nvSpPr>
        <p:spPr bwMode="auto">
          <a:xfrm>
            <a:off x="8081963" y="2403934"/>
            <a:ext cx="430212" cy="220663"/>
          </a:xfrm>
          <a:prstGeom prst="rect">
            <a:avLst/>
          </a:prstGeom>
          <a:noFill/>
          <a:ln w="12700">
            <a:noFill/>
            <a:miter lim="800000"/>
            <a:headEnd/>
            <a:tailEnd/>
          </a:ln>
        </p:spPr>
        <p:txBody>
          <a:bodyPr lIns="18000" tIns="18000" rIns="18000" bIns="18000">
            <a:spAutoFit/>
          </a:bodyPr>
          <a:lstStyle/>
          <a:p>
            <a:pPr algn="ctr" defTabSz="457133">
              <a:defRPr/>
            </a:pPr>
            <a:r>
              <a:rPr lang="en-US" altLang="ja-JP" sz="1200" b="1" kern="0">
                <a:solidFill>
                  <a:srgbClr val="C0504D"/>
                </a:solidFill>
                <a:latin typeface="Meiryo UI" panose="020B0604030504040204" pitchFamily="50" charset="-128"/>
                <a:ea typeface="Meiryo UI" panose="020B0604030504040204" pitchFamily="50" charset="-128"/>
                <a:cs typeface="Meiryo UI" panose="020B0604030504040204" pitchFamily="50" charset="-128"/>
              </a:rPr>
              <a:t>OK</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Text Box 46"/>
          <p:cNvSpPr txBox="1">
            <a:spLocks noChangeArrowheads="1"/>
          </p:cNvSpPr>
          <p:nvPr/>
        </p:nvSpPr>
        <p:spPr bwMode="auto">
          <a:xfrm>
            <a:off x="7081838" y="3030997"/>
            <a:ext cx="515937" cy="220662"/>
          </a:xfrm>
          <a:prstGeom prst="rect">
            <a:avLst/>
          </a:prstGeom>
          <a:noFill/>
          <a:ln w="12700">
            <a:noFill/>
            <a:miter lim="800000"/>
            <a:headEnd/>
            <a:tailEnd/>
          </a:ln>
        </p:spPr>
        <p:txBody>
          <a:bodyPr lIns="18000" tIns="18000" rIns="18000" bIns="18000">
            <a:spAutoFit/>
          </a:bodyPr>
          <a:lstStyle/>
          <a:p>
            <a:pPr algn="ctr" defTabSz="457133">
              <a:defRPr/>
            </a:pPr>
            <a:r>
              <a:rPr lang="en-US" altLang="ja-JP" sz="1200" b="1" kern="0">
                <a:solidFill>
                  <a:srgbClr val="FF0000"/>
                </a:solidFill>
                <a:latin typeface="Meiryo UI" panose="020B0604030504040204" pitchFamily="50" charset="-128"/>
                <a:ea typeface="Meiryo UI" panose="020B0604030504040204" pitchFamily="50" charset="-128"/>
                <a:cs typeface="Meiryo UI" panose="020B0604030504040204" pitchFamily="50" charset="-128"/>
              </a:rPr>
              <a:t>NG</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Text Box 47"/>
          <p:cNvSpPr txBox="1">
            <a:spLocks noChangeArrowheads="1"/>
          </p:cNvSpPr>
          <p:nvPr/>
        </p:nvSpPr>
        <p:spPr bwMode="auto">
          <a:xfrm>
            <a:off x="684213" y="1664159"/>
            <a:ext cx="3298825" cy="305725"/>
          </a:xfrm>
          <a:prstGeom prst="rect">
            <a:avLst/>
          </a:prstGeom>
          <a:noFill/>
          <a:ln w="3175">
            <a:noFill/>
            <a:miter lim="800000"/>
            <a:headEnd/>
            <a:tailEnd/>
          </a:ln>
        </p:spPr>
        <p:txBody>
          <a:bodyPr>
            <a:spAutoFit/>
          </a:bodyPr>
          <a:lstStyle/>
          <a:p>
            <a:pPr algn="just" defTabSz="990600" eaLnBrk="0" hangingPunct="0">
              <a:lnSpc>
                <a:spcPct val="110000"/>
              </a:lnSpc>
              <a:spcBef>
                <a:spcPct val="20000"/>
              </a:spcBef>
              <a:defRPr/>
            </a:pPr>
            <a:r>
              <a:rPr lang="ja-JP" altLang="ja-JP"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u="sng"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検証プロセス（各工程毎に実施）</a:t>
            </a:r>
          </a:p>
        </p:txBody>
      </p:sp>
      <p:sp>
        <p:nvSpPr>
          <p:cNvPr id="22" name="AutoShape 48"/>
          <p:cNvSpPr>
            <a:spLocks noChangeArrowheads="1"/>
          </p:cNvSpPr>
          <p:nvPr/>
        </p:nvSpPr>
        <p:spPr bwMode="auto">
          <a:xfrm>
            <a:off x="665163" y="3077034"/>
            <a:ext cx="2439987" cy="758825"/>
          </a:xfrm>
          <a:prstGeom prst="wedgeRectCallout">
            <a:avLst>
              <a:gd name="adj1" fmla="val -1921"/>
              <a:gd name="adj2" fmla="val -70292"/>
            </a:avLst>
          </a:prstGeom>
          <a:solidFill>
            <a:srgbClr val="FFFF99"/>
          </a:solidFill>
          <a:ln w="19050">
            <a:solidFill>
              <a:srgbClr val="993300"/>
            </a:solidFill>
            <a:miter lim="800000"/>
            <a:headEnd/>
            <a:tailEnd/>
          </a:ln>
        </p:spPr>
        <p:txBody>
          <a:bodyPr anchor="ctr"/>
          <a:lstStyle/>
          <a:p>
            <a:pPr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定量的な分析を行うための</a:t>
            </a:r>
            <a:r>
              <a:rPr lang="ja-JP" altLang="en-US" sz="1200" b="1"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目標水準</a:t>
            </a: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b="1"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許容限界</a:t>
            </a: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について、豊富なプロジェクト実績から算出して</a:t>
            </a: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設定します。</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Rectangle 50"/>
          <p:cNvSpPr>
            <a:spLocks noChangeArrowheads="1"/>
          </p:cNvSpPr>
          <p:nvPr/>
        </p:nvSpPr>
        <p:spPr bwMode="auto">
          <a:xfrm>
            <a:off x="5724525" y="3188159"/>
            <a:ext cx="1008063" cy="641350"/>
          </a:xfrm>
          <a:prstGeom prst="rect">
            <a:avLst/>
          </a:prstGeom>
          <a:solidFill>
            <a:sysClr val="window" lastClr="FFFFFF"/>
          </a:solidFill>
          <a:ln w="19050">
            <a:solidFill>
              <a:srgbClr val="333399"/>
            </a:solidFill>
            <a:miter lim="800000"/>
            <a:headEnd/>
            <a:tailEnd/>
          </a:ln>
        </p:spPr>
        <p:txBody>
          <a:bodyPr anchor="ctr"/>
          <a:lstStyle/>
          <a:p>
            <a:pPr algn="ctr" defTabSz="457133">
              <a:defRPr/>
            </a:pPr>
            <a:r>
              <a:rPr lang="ja-JP" altLang="en-US" sz="14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障害原因の修正</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4" name="AutoShape 51"/>
          <p:cNvCxnSpPr>
            <a:cxnSpLocks noChangeShapeType="1"/>
            <a:stCxn id="23" idx="0"/>
            <a:endCxn id="9" idx="2"/>
          </p:cNvCxnSpPr>
          <p:nvPr/>
        </p:nvCxnSpPr>
        <p:spPr bwMode="auto">
          <a:xfrm flipV="1">
            <a:off x="6229350" y="3004009"/>
            <a:ext cx="1588" cy="174625"/>
          </a:xfrm>
          <a:prstGeom prst="straightConnector1">
            <a:avLst/>
          </a:prstGeom>
          <a:noFill/>
          <a:ln w="25400">
            <a:solidFill>
              <a:srgbClr val="333333"/>
            </a:solidFill>
            <a:round/>
            <a:headEnd/>
            <a:tailEnd type="triangle" w="lg" len="med"/>
          </a:ln>
          <a:extLst>
            <a:ext uri="{909E8E84-426E-40DD-AFC4-6F175D3DCCD1}">
              <a14:hiddenFill xmlns:a14="http://schemas.microsoft.com/office/drawing/2010/main">
                <a:noFill/>
              </a14:hiddenFill>
            </a:ext>
          </a:extLst>
        </p:spPr>
      </p:cxnSp>
      <p:sp>
        <p:nvSpPr>
          <p:cNvPr id="25" name="AutoShape 53"/>
          <p:cNvSpPr>
            <a:spLocks noChangeArrowheads="1"/>
          </p:cNvSpPr>
          <p:nvPr/>
        </p:nvSpPr>
        <p:spPr bwMode="auto">
          <a:xfrm>
            <a:off x="1030288" y="1968959"/>
            <a:ext cx="2770187" cy="295275"/>
          </a:xfrm>
          <a:prstGeom prst="homePlate">
            <a:avLst>
              <a:gd name="adj" fmla="val 115621"/>
            </a:avLst>
          </a:prstGeom>
          <a:solidFill>
            <a:srgbClr val="6699FF"/>
          </a:solidFill>
          <a:ln w="9525" algn="ctr">
            <a:noFill/>
            <a:miter lim="800000"/>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AutoShape 54"/>
          <p:cNvSpPr>
            <a:spLocks noChangeArrowheads="1"/>
          </p:cNvSpPr>
          <p:nvPr/>
        </p:nvSpPr>
        <p:spPr bwMode="auto">
          <a:xfrm>
            <a:off x="3600450" y="1968959"/>
            <a:ext cx="2000250" cy="285750"/>
          </a:xfrm>
          <a:prstGeom prst="chevron">
            <a:avLst>
              <a:gd name="adj" fmla="val 141653"/>
            </a:avLst>
          </a:prstGeom>
          <a:solidFill>
            <a:srgbClr val="6699FF"/>
          </a:solidFill>
          <a:ln w="9525" algn="ctr">
            <a:noFill/>
            <a:miter lim="800000"/>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AutoShape 55"/>
          <p:cNvSpPr>
            <a:spLocks noChangeArrowheads="1"/>
          </p:cNvSpPr>
          <p:nvPr/>
        </p:nvSpPr>
        <p:spPr bwMode="auto">
          <a:xfrm>
            <a:off x="5349875" y="1975309"/>
            <a:ext cx="2895600" cy="285750"/>
          </a:xfrm>
          <a:prstGeom prst="chevron">
            <a:avLst>
              <a:gd name="adj" fmla="val 146652"/>
            </a:avLst>
          </a:prstGeom>
          <a:solidFill>
            <a:srgbClr val="6699FF"/>
          </a:solidFill>
          <a:ln w="9525" algn="ctr">
            <a:noFill/>
            <a:miter lim="800000"/>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AutoShape 56"/>
          <p:cNvSpPr>
            <a:spLocks noChangeArrowheads="1"/>
          </p:cNvSpPr>
          <p:nvPr/>
        </p:nvSpPr>
        <p:spPr bwMode="auto">
          <a:xfrm flipH="1">
            <a:off x="5772150" y="3959684"/>
            <a:ext cx="1895475" cy="285750"/>
          </a:xfrm>
          <a:prstGeom prst="homePlate">
            <a:avLst>
              <a:gd name="adj" fmla="val 165833"/>
            </a:avLst>
          </a:prstGeom>
          <a:solidFill>
            <a:srgbClr val="6699FF"/>
          </a:solidFill>
          <a:ln w="9525" algn="ctr">
            <a:noFill/>
            <a:miter lim="800000"/>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Rectangle 57"/>
          <p:cNvSpPr>
            <a:spLocks noChangeArrowheads="1"/>
          </p:cNvSpPr>
          <p:nvPr/>
        </p:nvSpPr>
        <p:spPr bwMode="auto">
          <a:xfrm>
            <a:off x="7658100" y="3102434"/>
            <a:ext cx="295275" cy="1143000"/>
          </a:xfrm>
          <a:prstGeom prst="rect">
            <a:avLst/>
          </a:prstGeom>
          <a:solidFill>
            <a:srgbClr val="6699FF"/>
          </a:solidFill>
          <a:ln w="9525" algn="ctr">
            <a:noFill/>
            <a:miter lim="800000"/>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Text Box 58"/>
          <p:cNvSpPr txBox="1">
            <a:spLocks noChangeArrowheads="1"/>
          </p:cNvSpPr>
          <p:nvPr/>
        </p:nvSpPr>
        <p:spPr bwMode="auto">
          <a:xfrm>
            <a:off x="1485900" y="1903872"/>
            <a:ext cx="1628775" cy="401637"/>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2000"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Plan</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Text Box 59"/>
          <p:cNvSpPr txBox="1">
            <a:spLocks noChangeArrowheads="1"/>
          </p:cNvSpPr>
          <p:nvPr/>
        </p:nvSpPr>
        <p:spPr bwMode="auto">
          <a:xfrm>
            <a:off x="3778250" y="1903872"/>
            <a:ext cx="1628775" cy="401637"/>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2000"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Do</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Text Box 60"/>
          <p:cNvSpPr txBox="1">
            <a:spLocks noChangeArrowheads="1"/>
          </p:cNvSpPr>
          <p:nvPr/>
        </p:nvSpPr>
        <p:spPr bwMode="auto">
          <a:xfrm>
            <a:off x="5892800" y="1903872"/>
            <a:ext cx="1628775" cy="401637"/>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2000"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Check</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Text Box 61"/>
          <p:cNvSpPr txBox="1">
            <a:spLocks noChangeArrowheads="1"/>
          </p:cNvSpPr>
          <p:nvPr/>
        </p:nvSpPr>
        <p:spPr bwMode="auto">
          <a:xfrm>
            <a:off x="6189663" y="3908884"/>
            <a:ext cx="1627187" cy="401638"/>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2000"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Action</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AutoShape 49"/>
          <p:cNvSpPr>
            <a:spLocks noChangeArrowheads="1"/>
          </p:cNvSpPr>
          <p:nvPr/>
        </p:nvSpPr>
        <p:spPr bwMode="auto">
          <a:xfrm>
            <a:off x="3535363" y="3399297"/>
            <a:ext cx="2114550" cy="727075"/>
          </a:xfrm>
          <a:prstGeom prst="wedgeRectCallout">
            <a:avLst>
              <a:gd name="adj1" fmla="val 54954"/>
              <a:gd name="adj2" fmla="val -53056"/>
            </a:avLst>
          </a:prstGeom>
          <a:solidFill>
            <a:srgbClr val="FFFF99"/>
          </a:solidFill>
          <a:ln w="19050">
            <a:solidFill>
              <a:srgbClr val="993300"/>
            </a:solidFill>
            <a:miter lim="800000"/>
            <a:headEnd/>
            <a:tailEnd/>
          </a:ln>
        </p:spPr>
        <p:txBody>
          <a:bodyPr anchor="ctr"/>
          <a:lstStyle/>
          <a:p>
            <a:pPr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障害の修正だけでなく、</a:t>
            </a:r>
            <a:r>
              <a:rPr lang="ja-JP" altLang="en-US" sz="1200" b="1"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障害の傾向分析からアクションを実施</a:t>
            </a: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（横並びチェックなど</a:t>
            </a: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）します。</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5" name="Group 62"/>
          <p:cNvGrpSpPr>
            <a:grpSpLocks/>
          </p:cNvGrpSpPr>
          <p:nvPr/>
        </p:nvGrpSpPr>
        <p:grpSpPr bwMode="auto">
          <a:xfrm>
            <a:off x="415925" y="4488322"/>
            <a:ext cx="712788" cy="725487"/>
            <a:chOff x="5262" y="3227"/>
            <a:chExt cx="449" cy="457"/>
          </a:xfrm>
        </p:grpSpPr>
        <p:sp>
          <p:nvSpPr>
            <p:cNvPr id="36" name="円/楕円 45"/>
            <p:cNvSpPr>
              <a:spLocks noChangeArrowheads="1"/>
            </p:cNvSpPr>
            <p:nvPr/>
          </p:nvSpPr>
          <p:spPr bwMode="auto">
            <a:xfrm rot="-2408954">
              <a:off x="5334" y="3309"/>
              <a:ext cx="314" cy="310"/>
            </a:xfrm>
            <a:prstGeom prst="ellipse">
              <a:avLst/>
            </a:prstGeom>
            <a:noFill/>
            <a:ln w="50800"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二等辺三角形 48"/>
            <p:cNvSpPr>
              <a:spLocks noChangeArrowheads="1"/>
            </p:cNvSpPr>
            <p:nvPr/>
          </p:nvSpPr>
          <p:spPr bwMode="auto">
            <a:xfrm rot="5400000">
              <a:off x="5469" y="3191"/>
              <a:ext cx="143" cy="118"/>
            </a:xfrm>
            <a:prstGeom prst="triangle">
              <a:avLst>
                <a:gd name="adj" fmla="val 50000"/>
              </a:avLst>
            </a:prstGeom>
            <a:solidFill>
              <a:srgbClr val="6699FF"/>
            </a:solidFill>
            <a:ln w="9525" algn="ctr">
              <a:solidFill>
                <a:srgbClr val="6699FF"/>
              </a:solidFill>
              <a:round/>
              <a:headEnd/>
              <a:tailEnd/>
            </a:ln>
          </p:spPr>
          <p:txBody>
            <a:bodyPr rot="10800000"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二等辺三角形 48"/>
            <p:cNvSpPr>
              <a:spLocks noChangeArrowheads="1"/>
            </p:cNvSpPr>
            <p:nvPr/>
          </p:nvSpPr>
          <p:spPr bwMode="auto">
            <a:xfrm rot="10800000">
              <a:off x="5568" y="3424"/>
              <a:ext cx="143" cy="118"/>
            </a:xfrm>
            <a:prstGeom prst="triangle">
              <a:avLst>
                <a:gd name="adj" fmla="val 50000"/>
              </a:avLst>
            </a:prstGeom>
            <a:solidFill>
              <a:srgbClr val="6699FF"/>
            </a:solidFill>
            <a:ln w="9525" algn="ctr">
              <a:solidFill>
                <a:srgbClr val="6699FF"/>
              </a:solidFill>
              <a:round/>
              <a:headEnd/>
              <a:tailEnd/>
            </a:ln>
          </p:spPr>
          <p:txBody>
            <a:bodyPr rot="10800000"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二等辺三角形 48"/>
            <p:cNvSpPr>
              <a:spLocks noChangeArrowheads="1"/>
            </p:cNvSpPr>
            <p:nvPr/>
          </p:nvSpPr>
          <p:spPr bwMode="auto">
            <a:xfrm rot="-5400000">
              <a:off x="5411" y="3553"/>
              <a:ext cx="143" cy="118"/>
            </a:xfrm>
            <a:prstGeom prst="triangle">
              <a:avLst>
                <a:gd name="adj" fmla="val 50000"/>
              </a:avLst>
            </a:prstGeom>
            <a:solidFill>
              <a:srgbClr val="6699FF"/>
            </a:solidFill>
            <a:ln w="9525" algn="ctr">
              <a:solidFill>
                <a:srgbClr val="6699FF"/>
              </a:solidFill>
              <a:round/>
              <a:headEnd/>
              <a:tailEnd/>
            </a:ln>
          </p:spPr>
          <p:txBody>
            <a:bodyPr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二等辺三角形 48"/>
            <p:cNvSpPr>
              <a:spLocks noChangeArrowheads="1"/>
            </p:cNvSpPr>
            <p:nvPr/>
          </p:nvSpPr>
          <p:spPr bwMode="auto">
            <a:xfrm>
              <a:off x="5262" y="3398"/>
              <a:ext cx="143" cy="118"/>
            </a:xfrm>
            <a:prstGeom prst="triangle">
              <a:avLst>
                <a:gd name="adj" fmla="val 50000"/>
              </a:avLst>
            </a:prstGeom>
            <a:solidFill>
              <a:srgbClr val="6699FF"/>
            </a:solidFill>
            <a:ln w="9525"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1" name="Text Box 68"/>
          <p:cNvSpPr txBox="1">
            <a:spLocks noChangeArrowheads="1"/>
          </p:cNvSpPr>
          <p:nvPr/>
        </p:nvSpPr>
        <p:spPr bwMode="auto">
          <a:xfrm>
            <a:off x="365125" y="4724859"/>
            <a:ext cx="809625" cy="309958"/>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1400" kern="0">
                <a:solidFill>
                  <a:srgbClr val="333333"/>
                </a:solidFill>
                <a:latin typeface="Meiryo UI" panose="020B0604030504040204" pitchFamily="50" charset="-128"/>
                <a:ea typeface="Meiryo UI" panose="020B0604030504040204" pitchFamily="50" charset="-128"/>
                <a:cs typeface="Meiryo UI" panose="020B0604030504040204" pitchFamily="50" charset="-128"/>
              </a:rPr>
              <a:t>PDCA</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2" name="Group 69"/>
          <p:cNvGrpSpPr>
            <a:grpSpLocks/>
          </p:cNvGrpSpPr>
          <p:nvPr/>
        </p:nvGrpSpPr>
        <p:grpSpPr bwMode="auto">
          <a:xfrm>
            <a:off x="441325" y="5170947"/>
            <a:ext cx="712788" cy="725487"/>
            <a:chOff x="5262" y="3227"/>
            <a:chExt cx="449" cy="457"/>
          </a:xfrm>
        </p:grpSpPr>
        <p:sp>
          <p:nvSpPr>
            <p:cNvPr id="43" name="円/楕円 45"/>
            <p:cNvSpPr>
              <a:spLocks noChangeArrowheads="1"/>
            </p:cNvSpPr>
            <p:nvPr/>
          </p:nvSpPr>
          <p:spPr bwMode="auto">
            <a:xfrm rot="-2408954">
              <a:off x="5334" y="3309"/>
              <a:ext cx="314" cy="310"/>
            </a:xfrm>
            <a:prstGeom prst="ellipse">
              <a:avLst/>
            </a:prstGeom>
            <a:noFill/>
            <a:ln w="50800"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二等辺三角形 48"/>
            <p:cNvSpPr>
              <a:spLocks noChangeArrowheads="1"/>
            </p:cNvSpPr>
            <p:nvPr/>
          </p:nvSpPr>
          <p:spPr bwMode="auto">
            <a:xfrm rot="5400000">
              <a:off x="5469" y="3191"/>
              <a:ext cx="143" cy="118"/>
            </a:xfrm>
            <a:prstGeom prst="triangle">
              <a:avLst>
                <a:gd name="adj" fmla="val 50000"/>
              </a:avLst>
            </a:prstGeom>
            <a:solidFill>
              <a:srgbClr val="6699FF"/>
            </a:solidFill>
            <a:ln w="9525" algn="ctr">
              <a:solidFill>
                <a:srgbClr val="6699FF"/>
              </a:solidFill>
              <a:round/>
              <a:headEnd/>
              <a:tailEnd/>
            </a:ln>
          </p:spPr>
          <p:txBody>
            <a:bodyPr rot="10800000"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二等辺三角形 48"/>
            <p:cNvSpPr>
              <a:spLocks noChangeArrowheads="1"/>
            </p:cNvSpPr>
            <p:nvPr/>
          </p:nvSpPr>
          <p:spPr bwMode="auto">
            <a:xfrm rot="10800000">
              <a:off x="5568" y="3424"/>
              <a:ext cx="143" cy="118"/>
            </a:xfrm>
            <a:prstGeom prst="triangle">
              <a:avLst>
                <a:gd name="adj" fmla="val 50000"/>
              </a:avLst>
            </a:prstGeom>
            <a:solidFill>
              <a:srgbClr val="6699FF"/>
            </a:solidFill>
            <a:ln w="9525" algn="ctr">
              <a:solidFill>
                <a:srgbClr val="6699FF"/>
              </a:solidFill>
              <a:round/>
              <a:headEnd/>
              <a:tailEnd/>
            </a:ln>
          </p:spPr>
          <p:txBody>
            <a:bodyPr rot="10800000"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二等辺三角形 48"/>
            <p:cNvSpPr>
              <a:spLocks noChangeArrowheads="1"/>
            </p:cNvSpPr>
            <p:nvPr/>
          </p:nvSpPr>
          <p:spPr bwMode="auto">
            <a:xfrm rot="-5400000">
              <a:off x="5411" y="3553"/>
              <a:ext cx="143" cy="118"/>
            </a:xfrm>
            <a:prstGeom prst="triangle">
              <a:avLst>
                <a:gd name="adj" fmla="val 50000"/>
              </a:avLst>
            </a:prstGeom>
            <a:solidFill>
              <a:srgbClr val="6699FF"/>
            </a:solidFill>
            <a:ln w="9525" algn="ctr">
              <a:solidFill>
                <a:srgbClr val="6699FF"/>
              </a:solidFill>
              <a:round/>
              <a:headEnd/>
              <a:tailEnd/>
            </a:ln>
          </p:spPr>
          <p:txBody>
            <a:bodyPr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二等辺三角形 46"/>
            <p:cNvSpPr>
              <a:spLocks noChangeArrowheads="1"/>
            </p:cNvSpPr>
            <p:nvPr/>
          </p:nvSpPr>
          <p:spPr bwMode="auto">
            <a:xfrm>
              <a:off x="5262" y="3398"/>
              <a:ext cx="143" cy="118"/>
            </a:xfrm>
            <a:prstGeom prst="triangle">
              <a:avLst>
                <a:gd name="adj" fmla="val 50000"/>
              </a:avLst>
            </a:prstGeom>
            <a:solidFill>
              <a:srgbClr val="6699FF"/>
            </a:solidFill>
            <a:ln w="9525"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48" name="Text Box 75"/>
          <p:cNvSpPr txBox="1">
            <a:spLocks noChangeArrowheads="1"/>
          </p:cNvSpPr>
          <p:nvPr/>
        </p:nvSpPr>
        <p:spPr bwMode="auto">
          <a:xfrm>
            <a:off x="390525" y="5407484"/>
            <a:ext cx="809625" cy="309958"/>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1400" kern="0">
                <a:solidFill>
                  <a:srgbClr val="333333"/>
                </a:solidFill>
                <a:latin typeface="Meiryo UI" panose="020B0604030504040204" pitchFamily="50" charset="-128"/>
                <a:ea typeface="Meiryo UI" panose="020B0604030504040204" pitchFamily="50" charset="-128"/>
                <a:cs typeface="Meiryo UI" panose="020B0604030504040204" pitchFamily="50" charset="-128"/>
              </a:rPr>
              <a:t>PDCA</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9" name="Group 76"/>
          <p:cNvGrpSpPr>
            <a:grpSpLocks/>
          </p:cNvGrpSpPr>
          <p:nvPr/>
        </p:nvGrpSpPr>
        <p:grpSpPr bwMode="auto">
          <a:xfrm>
            <a:off x="431800" y="5837697"/>
            <a:ext cx="712788" cy="725487"/>
            <a:chOff x="5262" y="3227"/>
            <a:chExt cx="449" cy="457"/>
          </a:xfrm>
        </p:grpSpPr>
        <p:sp>
          <p:nvSpPr>
            <p:cNvPr id="50" name="円/楕円 45"/>
            <p:cNvSpPr>
              <a:spLocks noChangeArrowheads="1"/>
            </p:cNvSpPr>
            <p:nvPr/>
          </p:nvSpPr>
          <p:spPr bwMode="auto">
            <a:xfrm rot="-2408954">
              <a:off x="5334" y="3309"/>
              <a:ext cx="314" cy="310"/>
            </a:xfrm>
            <a:prstGeom prst="ellipse">
              <a:avLst/>
            </a:prstGeom>
            <a:noFill/>
            <a:ln w="50800"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二等辺三角形 48"/>
            <p:cNvSpPr>
              <a:spLocks noChangeArrowheads="1"/>
            </p:cNvSpPr>
            <p:nvPr/>
          </p:nvSpPr>
          <p:spPr bwMode="auto">
            <a:xfrm rot="5400000">
              <a:off x="5469" y="3191"/>
              <a:ext cx="143" cy="118"/>
            </a:xfrm>
            <a:prstGeom prst="triangle">
              <a:avLst>
                <a:gd name="adj" fmla="val 50000"/>
              </a:avLst>
            </a:prstGeom>
            <a:solidFill>
              <a:srgbClr val="6699FF"/>
            </a:solidFill>
            <a:ln w="9525" algn="ctr">
              <a:solidFill>
                <a:srgbClr val="6699FF"/>
              </a:solidFill>
              <a:round/>
              <a:headEnd/>
              <a:tailEnd/>
            </a:ln>
          </p:spPr>
          <p:txBody>
            <a:bodyPr rot="10800000"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二等辺三角形 48"/>
            <p:cNvSpPr>
              <a:spLocks noChangeArrowheads="1"/>
            </p:cNvSpPr>
            <p:nvPr/>
          </p:nvSpPr>
          <p:spPr bwMode="auto">
            <a:xfrm rot="10800000">
              <a:off x="5568" y="3424"/>
              <a:ext cx="143" cy="118"/>
            </a:xfrm>
            <a:prstGeom prst="triangle">
              <a:avLst>
                <a:gd name="adj" fmla="val 50000"/>
              </a:avLst>
            </a:prstGeom>
            <a:solidFill>
              <a:srgbClr val="6699FF"/>
            </a:solidFill>
            <a:ln w="9525" algn="ctr">
              <a:solidFill>
                <a:srgbClr val="6699FF"/>
              </a:solidFill>
              <a:round/>
              <a:headEnd/>
              <a:tailEnd/>
            </a:ln>
          </p:spPr>
          <p:txBody>
            <a:bodyPr rot="10800000"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二等辺三角形 48"/>
            <p:cNvSpPr>
              <a:spLocks noChangeArrowheads="1"/>
            </p:cNvSpPr>
            <p:nvPr/>
          </p:nvSpPr>
          <p:spPr bwMode="auto">
            <a:xfrm rot="-5400000">
              <a:off x="5411" y="3553"/>
              <a:ext cx="143" cy="118"/>
            </a:xfrm>
            <a:prstGeom prst="triangle">
              <a:avLst>
                <a:gd name="adj" fmla="val 50000"/>
              </a:avLst>
            </a:prstGeom>
            <a:solidFill>
              <a:srgbClr val="6699FF"/>
            </a:solidFill>
            <a:ln w="9525" algn="ctr">
              <a:solidFill>
                <a:srgbClr val="6699FF"/>
              </a:solidFill>
              <a:round/>
              <a:headEnd/>
              <a:tailEnd/>
            </a:ln>
          </p:spPr>
          <p:txBody>
            <a:bodyPr vert="eaVert"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二等辺三角形 48"/>
            <p:cNvSpPr>
              <a:spLocks noChangeArrowheads="1"/>
            </p:cNvSpPr>
            <p:nvPr/>
          </p:nvSpPr>
          <p:spPr bwMode="auto">
            <a:xfrm>
              <a:off x="5262" y="3398"/>
              <a:ext cx="143" cy="118"/>
            </a:xfrm>
            <a:prstGeom prst="triangle">
              <a:avLst>
                <a:gd name="adj" fmla="val 50000"/>
              </a:avLst>
            </a:prstGeom>
            <a:solidFill>
              <a:srgbClr val="6699FF"/>
            </a:solidFill>
            <a:ln w="9525" algn="ctr">
              <a:solidFill>
                <a:srgbClr val="6699FF"/>
              </a:solidFill>
              <a:round/>
              <a:headEnd/>
              <a:tailEnd/>
            </a:ln>
          </p:spPr>
          <p:txBody>
            <a:bodyPr wrap="none" lIns="93600" tIns="46800" rIns="93600" bIns="46800" anchor="ctr"/>
            <a:lstStyle/>
            <a:p>
              <a:pPr algn="ctr" defTabSz="457133">
                <a:defRPr/>
              </a:pP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5" name="Text Box 82"/>
          <p:cNvSpPr txBox="1">
            <a:spLocks noChangeArrowheads="1"/>
          </p:cNvSpPr>
          <p:nvPr/>
        </p:nvSpPr>
        <p:spPr bwMode="auto">
          <a:xfrm>
            <a:off x="381000" y="6074234"/>
            <a:ext cx="809625" cy="309958"/>
          </a:xfrm>
          <a:prstGeom prst="rect">
            <a:avLst/>
          </a:prstGeom>
          <a:noFill/>
          <a:ln w="9525" algn="ctr">
            <a:noFill/>
            <a:miter lim="800000"/>
            <a:headEnd/>
            <a:tailEnd/>
          </a:ln>
        </p:spPr>
        <p:txBody>
          <a:bodyPr lIns="93600" tIns="46800" rIns="93600" bIns="46800">
            <a:spAutoFit/>
          </a:bodyPr>
          <a:lstStyle/>
          <a:p>
            <a:pPr algn="ctr" defTabSz="457133">
              <a:defRPr/>
            </a:pPr>
            <a:r>
              <a:rPr lang="en-US" altLang="ja-JP" sz="1400" kern="0">
                <a:solidFill>
                  <a:srgbClr val="333333"/>
                </a:solidFill>
                <a:latin typeface="Meiryo UI" panose="020B0604030504040204" pitchFamily="50" charset="-128"/>
                <a:ea typeface="Meiryo UI" panose="020B0604030504040204" pitchFamily="50" charset="-128"/>
                <a:cs typeface="Meiryo UI" panose="020B0604030504040204" pitchFamily="50" charset="-128"/>
              </a:rPr>
              <a:t>PDCA</a:t>
            </a:r>
            <a:endParaRPr lang="ja-JP" altLang="ja-JP"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Rectangle 6"/>
          <p:cNvSpPr>
            <a:spLocks noChangeArrowheads="1"/>
          </p:cNvSpPr>
          <p:nvPr/>
        </p:nvSpPr>
        <p:spPr bwMode="auto">
          <a:xfrm>
            <a:off x="1071563" y="4426409"/>
            <a:ext cx="936625" cy="325438"/>
          </a:xfrm>
          <a:prstGeom prst="rect">
            <a:avLst/>
          </a:prstGeom>
          <a:solidFill>
            <a:schemeClr val="accent2"/>
          </a:solidFill>
          <a:ln w="9525">
            <a:noFill/>
            <a:miter lim="800000"/>
            <a:headEnd/>
            <a:tailEnd/>
          </a:ln>
        </p:spPr>
        <p:txBody>
          <a:bodyPr/>
          <a:lstStyle/>
          <a:p>
            <a:pPr algn="just" defTabSz="457133">
              <a:defRPr/>
            </a:pPr>
            <a:r>
              <a:rPr lang="ja-JP" altLang="en-US" sz="1400" b="1" kern="0" dirty="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工程</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Rectangle 7"/>
          <p:cNvSpPr>
            <a:spLocks noChangeArrowheads="1"/>
          </p:cNvSpPr>
          <p:nvPr/>
        </p:nvSpPr>
        <p:spPr bwMode="auto">
          <a:xfrm>
            <a:off x="2008188" y="4426409"/>
            <a:ext cx="1441450" cy="325438"/>
          </a:xfrm>
          <a:prstGeom prst="rect">
            <a:avLst/>
          </a:prstGeom>
          <a:solidFill>
            <a:schemeClr val="accent2"/>
          </a:solidFill>
          <a:ln w="9525">
            <a:noFill/>
            <a:miter lim="800000"/>
            <a:headEnd/>
            <a:tailEnd/>
          </a:ln>
        </p:spPr>
        <p:txBody>
          <a:bodyPr/>
          <a:lstStyle/>
          <a:p>
            <a:pPr algn="just" defTabSz="457133">
              <a:defRPr/>
            </a:pPr>
            <a:r>
              <a:rPr lang="ja-JP" altLang="en-US" sz="1400" b="1"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検証対象</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Rectangle 8"/>
          <p:cNvSpPr>
            <a:spLocks noChangeArrowheads="1"/>
          </p:cNvSpPr>
          <p:nvPr/>
        </p:nvSpPr>
        <p:spPr bwMode="auto">
          <a:xfrm>
            <a:off x="3449638" y="4426409"/>
            <a:ext cx="1728787" cy="325438"/>
          </a:xfrm>
          <a:prstGeom prst="rect">
            <a:avLst/>
          </a:prstGeom>
          <a:solidFill>
            <a:schemeClr val="accent2"/>
          </a:solidFill>
          <a:ln w="9525">
            <a:noFill/>
            <a:miter lim="800000"/>
            <a:headEnd/>
            <a:tailEnd/>
          </a:ln>
        </p:spPr>
        <p:txBody>
          <a:bodyPr/>
          <a:lstStyle/>
          <a:p>
            <a:pPr algn="just" defTabSz="457133">
              <a:defRPr/>
            </a:pPr>
            <a:r>
              <a:rPr lang="ja-JP" altLang="en-US" sz="1400" b="1" kern="0" dirty="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検証方法</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Rectangle 9"/>
          <p:cNvSpPr>
            <a:spLocks noChangeArrowheads="1"/>
          </p:cNvSpPr>
          <p:nvPr/>
        </p:nvSpPr>
        <p:spPr bwMode="auto">
          <a:xfrm>
            <a:off x="5178425" y="4426409"/>
            <a:ext cx="4089400" cy="325438"/>
          </a:xfrm>
          <a:prstGeom prst="rect">
            <a:avLst/>
          </a:prstGeom>
          <a:solidFill>
            <a:schemeClr val="accent2"/>
          </a:solidFill>
          <a:ln w="9525">
            <a:noFill/>
            <a:miter lim="800000"/>
            <a:headEnd/>
            <a:tailEnd/>
          </a:ln>
        </p:spPr>
        <p:txBody>
          <a:bodyPr/>
          <a:lstStyle/>
          <a:p>
            <a:pPr algn="just" defTabSz="457133">
              <a:defRPr/>
            </a:pPr>
            <a:r>
              <a:rPr lang="ja-JP" altLang="en-US" sz="1400" b="1" kern="0">
                <a:solidFill>
                  <a:sysClr val="window" lastClr="FFFFFF"/>
                </a:solidFill>
                <a:latin typeface="Meiryo UI" panose="020B0604030504040204" pitchFamily="50" charset="-128"/>
                <a:ea typeface="Meiryo UI" panose="020B0604030504040204" pitchFamily="50" charset="-128"/>
                <a:cs typeface="Meiryo UI" panose="020B0604030504040204" pitchFamily="50" charset="-128"/>
              </a:rPr>
              <a:t>検証内容</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Rectangle 10"/>
          <p:cNvSpPr>
            <a:spLocks noChangeArrowheads="1"/>
          </p:cNvSpPr>
          <p:nvPr/>
        </p:nvSpPr>
        <p:spPr bwMode="auto">
          <a:xfrm>
            <a:off x="1071563" y="4751847"/>
            <a:ext cx="936625" cy="531812"/>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設計工程</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Rectangle 11"/>
          <p:cNvSpPr>
            <a:spLocks noChangeArrowheads="1"/>
          </p:cNvSpPr>
          <p:nvPr/>
        </p:nvSpPr>
        <p:spPr bwMode="auto">
          <a:xfrm>
            <a:off x="2008188" y="4751847"/>
            <a:ext cx="1441450" cy="531812"/>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要件定義書</a:t>
            </a:r>
            <a:endParaRPr lang="en-US" altLang="ja-JP"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algn="just" defTabSz="457133">
              <a:defRPr/>
            </a:pP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設計書</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Rectangle 12"/>
          <p:cNvSpPr>
            <a:spLocks noChangeArrowheads="1"/>
          </p:cNvSpPr>
          <p:nvPr/>
        </p:nvSpPr>
        <p:spPr bwMode="auto">
          <a:xfrm>
            <a:off x="3449638" y="4751847"/>
            <a:ext cx="1728787" cy="531812"/>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プロジェクト内</a:t>
            </a: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レビュー</a:t>
            </a:r>
            <a:endPar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Rectangle 13"/>
          <p:cNvSpPr>
            <a:spLocks noChangeArrowheads="1"/>
          </p:cNvSpPr>
          <p:nvPr/>
        </p:nvSpPr>
        <p:spPr bwMode="auto">
          <a:xfrm>
            <a:off x="5178425" y="4751847"/>
            <a:ext cx="4089400" cy="531812"/>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要件定義書、詳細設計書</a:t>
            </a: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全体の一貫性</a:t>
            </a:r>
            <a:r>
              <a:rPr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整合性等をチェックします。</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Rectangle 14"/>
          <p:cNvSpPr>
            <a:spLocks noChangeArrowheads="1"/>
          </p:cNvSpPr>
          <p:nvPr/>
        </p:nvSpPr>
        <p:spPr bwMode="auto">
          <a:xfrm>
            <a:off x="1071563" y="5283659"/>
            <a:ext cx="936625" cy="530225"/>
          </a:xfrm>
          <a:prstGeom prst="rect">
            <a:avLst/>
          </a:prstGeom>
          <a:solidFill>
            <a:schemeClr val="accent2">
              <a:lumMod val="40000"/>
              <a:lumOff val="60000"/>
            </a:schemeClr>
          </a:solidFill>
          <a:ln w="9525">
            <a:noFill/>
            <a:miter lim="800000"/>
            <a:headEnd/>
            <a:tailEnd/>
          </a:ln>
        </p:spPr>
        <p:txBody>
          <a:bodyPr/>
          <a:lstStyle/>
          <a:p>
            <a:pPr algn="just" defTabSz="457133">
              <a:defRPr/>
            </a:pP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製造工程</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Rectangle 15"/>
          <p:cNvSpPr>
            <a:spLocks noChangeArrowheads="1"/>
          </p:cNvSpPr>
          <p:nvPr/>
        </p:nvSpPr>
        <p:spPr bwMode="auto">
          <a:xfrm>
            <a:off x="2008188" y="5283659"/>
            <a:ext cx="1441450" cy="530225"/>
          </a:xfrm>
          <a:prstGeom prst="rect">
            <a:avLst/>
          </a:prstGeom>
          <a:solidFill>
            <a:schemeClr val="accent2">
              <a:lumMod val="40000"/>
              <a:lumOff val="60000"/>
            </a:schemeClr>
          </a:solidFill>
          <a:ln w="9525">
            <a:noFill/>
            <a:miter lim="800000"/>
            <a:headEnd/>
            <a:tailEnd/>
          </a:ln>
        </p:spPr>
        <p:txBody>
          <a:bodyPr/>
          <a:lstStyle/>
          <a:p>
            <a:pPr algn="just" defTabSz="457133">
              <a:defRPr/>
            </a:pP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関数</a:t>
            </a:r>
            <a:r>
              <a:rPr lang="en-US" altLang="ja-JP"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機能</a:t>
            </a:r>
            <a:r>
              <a:rPr lang="en-US" altLang="ja-JP"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業務</a:t>
            </a:r>
          </a:p>
          <a:p>
            <a:pPr algn="just" defTabSz="457133">
              <a:defRPr/>
            </a:pPr>
            <a:r>
              <a:rPr lang="en-US" altLang="ja-JP"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サブシステム</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Rectangle 16"/>
          <p:cNvSpPr>
            <a:spLocks noChangeArrowheads="1"/>
          </p:cNvSpPr>
          <p:nvPr/>
        </p:nvSpPr>
        <p:spPr bwMode="auto">
          <a:xfrm>
            <a:off x="3449638" y="5283659"/>
            <a:ext cx="1728787" cy="530225"/>
          </a:xfrm>
          <a:prstGeom prst="rect">
            <a:avLst/>
          </a:prstGeom>
          <a:solidFill>
            <a:schemeClr val="accent2">
              <a:lumMod val="40000"/>
              <a:lumOff val="60000"/>
            </a:schemeClr>
          </a:solidFill>
          <a:ln w="9525">
            <a:noFill/>
            <a:miter lim="800000"/>
            <a:headEnd/>
            <a:tailEnd/>
          </a:ln>
        </p:spPr>
        <p:txBody>
          <a:bodyPr/>
          <a:lstStyle/>
          <a:p>
            <a:pPr algn="just" defTabSz="457133">
              <a:defRPr/>
            </a:pP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単体テスト</a:t>
            </a:r>
            <a:r>
              <a:rPr lang="en-US" altLang="ja-JP"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結合テスト</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Rectangle 17"/>
          <p:cNvSpPr>
            <a:spLocks noChangeArrowheads="1"/>
          </p:cNvSpPr>
          <p:nvPr/>
        </p:nvSpPr>
        <p:spPr bwMode="auto">
          <a:xfrm>
            <a:off x="5178425" y="5283659"/>
            <a:ext cx="4089400" cy="530225"/>
          </a:xfrm>
          <a:prstGeom prst="rect">
            <a:avLst/>
          </a:prstGeom>
          <a:solidFill>
            <a:schemeClr val="accent2">
              <a:lumMod val="40000"/>
              <a:lumOff val="60000"/>
            </a:schemeClr>
          </a:solidFill>
          <a:ln w="9525">
            <a:noFill/>
            <a:miter lim="800000"/>
            <a:headEnd/>
            <a:tailEnd/>
          </a:ln>
        </p:spPr>
        <p:txBody>
          <a:bodyPr/>
          <a:lstStyle/>
          <a:p>
            <a:pPr algn="just"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プログラムが仕様通り動作することをチェックします。</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Rectangle 18"/>
          <p:cNvSpPr>
            <a:spLocks noChangeArrowheads="1"/>
          </p:cNvSpPr>
          <p:nvPr/>
        </p:nvSpPr>
        <p:spPr bwMode="auto">
          <a:xfrm>
            <a:off x="1071563" y="5813884"/>
            <a:ext cx="936625" cy="530225"/>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テスト工程</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Rectangle 19"/>
          <p:cNvSpPr>
            <a:spLocks noChangeArrowheads="1"/>
          </p:cNvSpPr>
          <p:nvPr/>
        </p:nvSpPr>
        <p:spPr bwMode="auto">
          <a:xfrm>
            <a:off x="2008188" y="5813884"/>
            <a:ext cx="1441450" cy="530225"/>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システム全体</a:t>
            </a: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Rectangle 20"/>
          <p:cNvSpPr>
            <a:spLocks noChangeArrowheads="1"/>
          </p:cNvSpPr>
          <p:nvPr/>
        </p:nvSpPr>
        <p:spPr bwMode="auto">
          <a:xfrm>
            <a:off x="3449638" y="5813884"/>
            <a:ext cx="1728787" cy="530225"/>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総合</a:t>
            </a:r>
            <a:r>
              <a:rPr lang="ja-JP" altLang="en-US" sz="1200" kern="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テスト</a:t>
            </a:r>
            <a:endPar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457133">
              <a:defRPr/>
            </a:pPr>
            <a:endParaRPr lang="ja-JP" altLang="ja-JP"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Rectangle 21"/>
          <p:cNvSpPr>
            <a:spLocks noChangeArrowheads="1"/>
          </p:cNvSpPr>
          <p:nvPr/>
        </p:nvSpPr>
        <p:spPr bwMode="auto">
          <a:xfrm>
            <a:off x="5178425" y="5813884"/>
            <a:ext cx="4089400" cy="530225"/>
          </a:xfrm>
          <a:prstGeom prst="rect">
            <a:avLst/>
          </a:prstGeom>
          <a:solidFill>
            <a:schemeClr val="accent2">
              <a:lumMod val="20000"/>
              <a:lumOff val="80000"/>
            </a:schemeClr>
          </a:solidFill>
          <a:ln w="9525">
            <a:noFill/>
            <a:miter lim="800000"/>
            <a:headEnd/>
            <a:tailEnd/>
          </a:ln>
        </p:spPr>
        <p:txBody>
          <a:bodyPr/>
          <a:lstStyle/>
          <a:p>
            <a:pPr algn="just" defTabSz="457133">
              <a:defRPr/>
            </a:pPr>
            <a:r>
              <a:rPr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システムを要求事項どおりに運用できることをチェックします。</a:t>
            </a:r>
            <a:endParaRPr lang="ja-JP" altLang="en-US"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Line 22"/>
          <p:cNvSpPr>
            <a:spLocks noChangeShapeType="1"/>
          </p:cNvSpPr>
          <p:nvPr/>
        </p:nvSpPr>
        <p:spPr bwMode="auto">
          <a:xfrm>
            <a:off x="2008188" y="4426409"/>
            <a:ext cx="0" cy="191770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Line 23"/>
          <p:cNvSpPr>
            <a:spLocks noChangeShapeType="1"/>
          </p:cNvSpPr>
          <p:nvPr/>
        </p:nvSpPr>
        <p:spPr bwMode="auto">
          <a:xfrm>
            <a:off x="3449638" y="4426409"/>
            <a:ext cx="0" cy="191770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Line 24"/>
          <p:cNvSpPr>
            <a:spLocks noChangeShapeType="1"/>
          </p:cNvSpPr>
          <p:nvPr/>
        </p:nvSpPr>
        <p:spPr bwMode="auto">
          <a:xfrm>
            <a:off x="5178425" y="4426409"/>
            <a:ext cx="0" cy="191770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Line 25"/>
          <p:cNvSpPr>
            <a:spLocks noChangeShapeType="1"/>
          </p:cNvSpPr>
          <p:nvPr/>
        </p:nvSpPr>
        <p:spPr bwMode="auto">
          <a:xfrm>
            <a:off x="1071563" y="4751847"/>
            <a:ext cx="8196262" cy="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Line 26"/>
          <p:cNvSpPr>
            <a:spLocks noChangeShapeType="1"/>
          </p:cNvSpPr>
          <p:nvPr/>
        </p:nvSpPr>
        <p:spPr bwMode="auto">
          <a:xfrm>
            <a:off x="1071563" y="5283659"/>
            <a:ext cx="8196262" cy="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Line 27"/>
          <p:cNvSpPr>
            <a:spLocks noChangeShapeType="1"/>
          </p:cNvSpPr>
          <p:nvPr/>
        </p:nvSpPr>
        <p:spPr bwMode="auto">
          <a:xfrm>
            <a:off x="1071563" y="5813884"/>
            <a:ext cx="8196262" cy="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Line 28"/>
          <p:cNvSpPr>
            <a:spLocks noChangeShapeType="1"/>
          </p:cNvSpPr>
          <p:nvPr/>
        </p:nvSpPr>
        <p:spPr bwMode="auto">
          <a:xfrm>
            <a:off x="1071563" y="4426409"/>
            <a:ext cx="0" cy="191770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Line 29"/>
          <p:cNvSpPr>
            <a:spLocks noChangeShapeType="1"/>
          </p:cNvSpPr>
          <p:nvPr/>
        </p:nvSpPr>
        <p:spPr bwMode="auto">
          <a:xfrm>
            <a:off x="9267825" y="4426409"/>
            <a:ext cx="0" cy="191770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Line 30"/>
          <p:cNvSpPr>
            <a:spLocks noChangeShapeType="1"/>
          </p:cNvSpPr>
          <p:nvPr/>
        </p:nvSpPr>
        <p:spPr bwMode="auto">
          <a:xfrm>
            <a:off x="1071563" y="4426409"/>
            <a:ext cx="8196262" cy="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Line 31"/>
          <p:cNvSpPr>
            <a:spLocks noChangeShapeType="1"/>
          </p:cNvSpPr>
          <p:nvPr/>
        </p:nvSpPr>
        <p:spPr bwMode="auto">
          <a:xfrm>
            <a:off x="1071563" y="6344109"/>
            <a:ext cx="8196262" cy="0"/>
          </a:xfrm>
          <a:prstGeom prst="line">
            <a:avLst/>
          </a:prstGeom>
          <a:noFill/>
          <a:ln w="19050" algn="ctr">
            <a:solidFill>
              <a:sysClr val="window" lastClr="FFFFFF"/>
            </a:solidFill>
            <a:round/>
            <a:headEnd/>
            <a:tailEnd/>
          </a:ln>
        </p:spPr>
        <p:txBody>
          <a:bodyPr/>
          <a:lstStyle/>
          <a:p>
            <a:pPr algn="ctr" defTabSz="457133">
              <a:defRPr/>
            </a:pPr>
            <a:endParaRPr lang="ja-JP" altLang="en-US" ker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4547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8. </a:t>
            </a:r>
            <a:r>
              <a:rPr kumimoji="1" lang="ja-JP" altLang="en-US" dirty="0" smtClean="0"/>
              <a:t>品質管理（</a:t>
            </a:r>
            <a:r>
              <a:rPr kumimoji="1" lang="en-US" altLang="ja-JP" dirty="0" smtClean="0"/>
              <a:t>3/3</a:t>
            </a:r>
            <a:r>
              <a:rPr kumimoji="1" lang="ja-JP" altLang="en-US" dirty="0" smtClean="0"/>
              <a:t>）</a:t>
            </a:r>
            <a:endParaRPr kumimoji="1" lang="ja-JP" altLang="en-US" dirty="0"/>
          </a:p>
        </p:txBody>
      </p:sp>
      <p:sp>
        <p:nvSpPr>
          <p:cNvPr id="2" name="テキスト プレースホルダー 1"/>
          <p:cNvSpPr>
            <a:spLocks noGrp="1"/>
          </p:cNvSpPr>
          <p:nvPr>
            <p:ph type="body" sz="quarter" idx="10"/>
          </p:nvPr>
        </p:nvSpPr>
        <p:spPr>
          <a:xfrm>
            <a:off x="436790" y="908050"/>
            <a:ext cx="9029475" cy="1277963"/>
          </a:xfrm>
          <a:prstGeom prst="rect">
            <a:avLst/>
          </a:prstGeom>
        </p:spPr>
        <p:txBody>
          <a:bodyPr>
            <a:normAutofit/>
          </a:bodyPr>
          <a:lstStyle/>
          <a:p>
            <a:r>
              <a:rPr lang="ja-JP" altLang="en-US" dirty="0" smtClean="0"/>
              <a:t>弊社では</a:t>
            </a:r>
            <a:r>
              <a:rPr lang="ja-JP" altLang="en-US" dirty="0"/>
              <a:t>、プロジェクト、事業本部、全社の各組織レベルにおいて、品質保証活動を実施する体制を構築しており</a:t>
            </a:r>
            <a:r>
              <a:rPr lang="ja-JP" altLang="en-US" dirty="0" smtClean="0"/>
              <a:t>、プロジェクト内</a:t>
            </a:r>
            <a:r>
              <a:rPr lang="ja-JP" altLang="en-US" dirty="0"/>
              <a:t>での品質管理のみにとどまらず、他部門とは独立した全社部門である「品質保証部」</a:t>
            </a:r>
            <a:r>
              <a:rPr lang="ja-JP" altLang="en-US" dirty="0" smtClean="0"/>
              <a:t>および各事業</a:t>
            </a:r>
            <a:r>
              <a:rPr lang="ja-JP" altLang="en-US" dirty="0"/>
              <a:t>本部の品質保証部門が、第三者的な立場から、品質や生産性向上への取り組み状況をチェックする仕組みを備えています。</a:t>
            </a:r>
          </a:p>
        </p:txBody>
      </p:sp>
      <p:grpSp>
        <p:nvGrpSpPr>
          <p:cNvPr id="32" name="グループ化 31"/>
          <p:cNvGrpSpPr>
            <a:grpSpLocks noChangeAspect="1"/>
          </p:cNvGrpSpPr>
          <p:nvPr/>
        </p:nvGrpSpPr>
        <p:grpSpPr>
          <a:xfrm>
            <a:off x="1667536" y="2235683"/>
            <a:ext cx="6570928" cy="4122998"/>
            <a:chOff x="1402105" y="1774007"/>
            <a:chExt cx="7342187" cy="4606925"/>
          </a:xfrm>
        </p:grpSpPr>
        <p:sp>
          <p:nvSpPr>
            <p:cNvPr id="5" name="Rectangle 2"/>
            <p:cNvSpPr>
              <a:spLocks noChangeArrowheads="1"/>
            </p:cNvSpPr>
            <p:nvPr/>
          </p:nvSpPr>
          <p:spPr bwMode="auto">
            <a:xfrm>
              <a:off x="1614830" y="3213870"/>
              <a:ext cx="7056437" cy="1296987"/>
            </a:xfrm>
            <a:prstGeom prst="rect">
              <a:avLst/>
            </a:prstGeom>
            <a:solidFill>
              <a:srgbClr val="CCFFCC"/>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Rectangle 3"/>
            <p:cNvSpPr>
              <a:spLocks noChangeArrowheads="1"/>
            </p:cNvSpPr>
            <p:nvPr/>
          </p:nvSpPr>
          <p:spPr bwMode="auto">
            <a:xfrm>
              <a:off x="1543392" y="3285307"/>
              <a:ext cx="7056438" cy="1296988"/>
            </a:xfrm>
            <a:prstGeom prst="rect">
              <a:avLst/>
            </a:prstGeom>
            <a:solidFill>
              <a:srgbClr val="CCFFCC"/>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Rectangle 4"/>
            <p:cNvSpPr>
              <a:spLocks noChangeArrowheads="1"/>
            </p:cNvSpPr>
            <p:nvPr/>
          </p:nvSpPr>
          <p:spPr bwMode="auto">
            <a:xfrm>
              <a:off x="1687855" y="4798195"/>
              <a:ext cx="7056437" cy="1296987"/>
            </a:xfrm>
            <a:prstGeom prst="rect">
              <a:avLst/>
            </a:prstGeom>
            <a:solidFill>
              <a:srgbClr val="CCFFFF"/>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Rectangle 5"/>
            <p:cNvSpPr>
              <a:spLocks noChangeArrowheads="1"/>
            </p:cNvSpPr>
            <p:nvPr/>
          </p:nvSpPr>
          <p:spPr bwMode="auto">
            <a:xfrm>
              <a:off x="1614830" y="4869632"/>
              <a:ext cx="7056437" cy="1296988"/>
            </a:xfrm>
            <a:prstGeom prst="rect">
              <a:avLst/>
            </a:prstGeom>
            <a:solidFill>
              <a:srgbClr val="CCFFFF"/>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Rectangle 6"/>
            <p:cNvSpPr>
              <a:spLocks noChangeArrowheads="1"/>
            </p:cNvSpPr>
            <p:nvPr/>
          </p:nvSpPr>
          <p:spPr bwMode="auto">
            <a:xfrm>
              <a:off x="1543392" y="4942657"/>
              <a:ext cx="7056438" cy="1296988"/>
            </a:xfrm>
            <a:prstGeom prst="rect">
              <a:avLst/>
            </a:prstGeom>
            <a:solidFill>
              <a:srgbClr val="CCFFFF"/>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9"/>
            <p:cNvSpPr>
              <a:spLocks noChangeArrowheads="1"/>
            </p:cNvSpPr>
            <p:nvPr/>
          </p:nvSpPr>
          <p:spPr bwMode="auto">
            <a:xfrm>
              <a:off x="1471955" y="5014095"/>
              <a:ext cx="7056437" cy="1366837"/>
            </a:xfrm>
            <a:prstGeom prst="rect">
              <a:avLst/>
            </a:prstGeom>
            <a:solidFill>
              <a:srgbClr val="CCFFFF"/>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Oval 10"/>
            <p:cNvSpPr>
              <a:spLocks noChangeArrowheads="1"/>
            </p:cNvSpPr>
            <p:nvPr/>
          </p:nvSpPr>
          <p:spPr bwMode="auto">
            <a:xfrm>
              <a:off x="2622892" y="5158557"/>
              <a:ext cx="1584325" cy="647700"/>
            </a:xfrm>
            <a:prstGeom prst="ellipse">
              <a:avLst/>
            </a:prstGeom>
            <a:solidFill>
              <a:schemeClr val="bg1"/>
            </a:solidFill>
            <a:ln w="3175" algn="ctr">
              <a:solidFill>
                <a:schemeClr val="tx1"/>
              </a:solidFill>
              <a:round/>
              <a:headEnd/>
              <a:tailEnd/>
            </a:ln>
          </p:spPr>
          <p:txBody>
            <a:bodyPr wrap="none" anchor="ctr"/>
            <a:lstStyle/>
            <a:p>
              <a:pPr algn="ctr" fontAlgn="t"/>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プロジェクト</a:t>
              </a:r>
            </a:p>
            <a:p>
              <a:pPr algn="ctr" fontAlgn="t"/>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マネージャ</a:t>
              </a:r>
            </a:p>
          </p:txBody>
        </p:sp>
        <p:sp>
          <p:nvSpPr>
            <p:cNvPr id="12" name="Oval 11"/>
            <p:cNvSpPr>
              <a:spLocks noChangeArrowheads="1"/>
            </p:cNvSpPr>
            <p:nvPr/>
          </p:nvSpPr>
          <p:spPr bwMode="auto">
            <a:xfrm>
              <a:off x="5286717" y="5158557"/>
              <a:ext cx="1584325" cy="647700"/>
            </a:xfrm>
            <a:prstGeom prst="ellipse">
              <a:avLst/>
            </a:prstGeom>
            <a:solidFill>
              <a:schemeClr val="bg1"/>
            </a:solidFill>
            <a:ln w="3175" algn="ctr">
              <a:solidFill>
                <a:schemeClr val="tx1"/>
              </a:solidFill>
              <a:round/>
              <a:headEnd/>
              <a:tailEnd/>
            </a:ln>
          </p:spPr>
          <p:txBody>
            <a:bodyPr wrap="none" anchor="ctr"/>
            <a:lstStyle/>
            <a:p>
              <a:pPr algn="ctr" fontAlgn="t"/>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品質担当</a:t>
              </a:r>
            </a:p>
          </p:txBody>
        </p:sp>
        <p:sp>
          <p:nvSpPr>
            <p:cNvPr id="13" name="Text Box 12"/>
            <p:cNvSpPr txBox="1">
              <a:spLocks noChangeArrowheads="1"/>
            </p:cNvSpPr>
            <p:nvPr/>
          </p:nvSpPr>
          <p:spPr bwMode="auto">
            <a:xfrm>
              <a:off x="1402105" y="5158557"/>
              <a:ext cx="1401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4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プロジェクト</a:t>
              </a:r>
            </a:p>
          </p:txBody>
        </p:sp>
        <p:sp>
          <p:nvSpPr>
            <p:cNvPr id="14" name="Text Box 13"/>
            <p:cNvSpPr txBox="1">
              <a:spLocks noChangeArrowheads="1"/>
            </p:cNvSpPr>
            <p:nvPr/>
          </p:nvSpPr>
          <p:spPr bwMode="auto">
            <a:xfrm>
              <a:off x="2838792" y="5807845"/>
              <a:ext cx="1655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品質保証上の責任者</a:t>
              </a:r>
            </a:p>
          </p:txBody>
        </p:sp>
        <p:sp>
          <p:nvSpPr>
            <p:cNvPr id="15" name="Text Box 14"/>
            <p:cNvSpPr txBox="1">
              <a:spLocks noChangeArrowheads="1"/>
            </p:cNvSpPr>
            <p:nvPr/>
          </p:nvSpPr>
          <p:spPr bwMode="auto">
            <a:xfrm>
              <a:off x="5035892" y="5788795"/>
              <a:ext cx="3060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・品質水準の計画立案と実績把握</a:t>
              </a:r>
            </a:p>
            <a:p>
              <a:pPr eaLnBrk="1" fontAlgn="t" hangingPunct="1"/>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・品質データの収集と分析</a:t>
              </a:r>
            </a:p>
            <a:p>
              <a:pPr eaLnBrk="1" fontAlgn="t" hangingPunct="1"/>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・品質評価会議／アクション会議の開催・対策実施　等</a:t>
              </a:r>
            </a:p>
          </p:txBody>
        </p:sp>
        <p:sp>
          <p:nvSpPr>
            <p:cNvPr id="16" name="Line 15"/>
            <p:cNvSpPr>
              <a:spLocks noChangeShapeType="1"/>
            </p:cNvSpPr>
            <p:nvPr/>
          </p:nvSpPr>
          <p:spPr bwMode="auto">
            <a:xfrm>
              <a:off x="4278655" y="5447482"/>
              <a:ext cx="936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Text Box 16"/>
            <p:cNvSpPr txBox="1">
              <a:spLocks noChangeArrowheads="1"/>
            </p:cNvSpPr>
            <p:nvPr/>
          </p:nvSpPr>
          <p:spPr bwMode="auto">
            <a:xfrm>
              <a:off x="4494555" y="5158557"/>
              <a:ext cx="647698" cy="31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任命</a:t>
              </a:r>
            </a:p>
          </p:txBody>
        </p:sp>
        <p:sp>
          <p:nvSpPr>
            <p:cNvPr id="18" name="Rectangle 17"/>
            <p:cNvSpPr>
              <a:spLocks noChangeArrowheads="1"/>
            </p:cNvSpPr>
            <p:nvPr/>
          </p:nvSpPr>
          <p:spPr bwMode="auto">
            <a:xfrm>
              <a:off x="1470367" y="3358332"/>
              <a:ext cx="7056438" cy="1296988"/>
            </a:xfrm>
            <a:prstGeom prst="rect">
              <a:avLst/>
            </a:prstGeom>
            <a:solidFill>
              <a:srgbClr val="CCFFCC"/>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Rectangle 18"/>
            <p:cNvSpPr>
              <a:spLocks noChangeArrowheads="1"/>
            </p:cNvSpPr>
            <p:nvPr/>
          </p:nvSpPr>
          <p:spPr bwMode="auto">
            <a:xfrm>
              <a:off x="1470367" y="1774007"/>
              <a:ext cx="7056438" cy="1296988"/>
            </a:xfrm>
            <a:prstGeom prst="rect">
              <a:avLst/>
            </a:prstGeom>
            <a:solidFill>
              <a:srgbClr val="FFFF99"/>
            </a:solidFill>
            <a:ln w="3175" algn="ctr">
              <a:solidFill>
                <a:schemeClr val="tx1"/>
              </a:solidFill>
              <a:miter lim="800000"/>
              <a:headEnd/>
              <a:tailEnd/>
            </a:ln>
          </p:spPr>
          <p:txBody>
            <a:bodyPr wrap="none" anchor="ctr"/>
            <a:lstStyle/>
            <a:p>
              <a:pPr>
                <a:lnSpc>
                  <a:spcPct val="90000"/>
                </a:lnSpc>
              </a:pPr>
              <a:endParaRPr lang="ja-JP" altLang="en-US" sz="1200"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Text Box 19"/>
            <p:cNvSpPr txBox="1">
              <a:spLocks noChangeArrowheads="1"/>
            </p:cNvSpPr>
            <p:nvPr/>
          </p:nvSpPr>
          <p:spPr bwMode="auto">
            <a:xfrm>
              <a:off x="1543392" y="3429770"/>
              <a:ext cx="1079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4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事業本部</a:t>
              </a:r>
            </a:p>
          </p:txBody>
        </p:sp>
        <p:sp>
          <p:nvSpPr>
            <p:cNvPr id="21" name="Oval 20"/>
            <p:cNvSpPr>
              <a:spLocks noChangeArrowheads="1"/>
            </p:cNvSpPr>
            <p:nvPr/>
          </p:nvSpPr>
          <p:spPr bwMode="auto">
            <a:xfrm>
              <a:off x="2551455" y="3429770"/>
              <a:ext cx="1584325" cy="647700"/>
            </a:xfrm>
            <a:prstGeom prst="ellipse">
              <a:avLst/>
            </a:prstGeom>
            <a:solidFill>
              <a:schemeClr val="bg1"/>
            </a:solidFill>
            <a:ln w="3175" algn="ctr">
              <a:solidFill>
                <a:schemeClr val="tx1"/>
              </a:solidFill>
              <a:round/>
              <a:headEnd/>
              <a:tailEnd/>
            </a:ln>
          </p:spPr>
          <p:txBody>
            <a:bodyPr wrap="none" anchor="ctr"/>
            <a:lstStyle/>
            <a:p>
              <a:pPr algn="ctr" fontAlgn="t"/>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品質保証部門</a:t>
              </a:r>
            </a:p>
          </p:txBody>
        </p:sp>
        <p:sp>
          <p:nvSpPr>
            <p:cNvPr id="22" name="Oval 21"/>
            <p:cNvSpPr>
              <a:spLocks noChangeArrowheads="1"/>
            </p:cNvSpPr>
            <p:nvPr/>
          </p:nvSpPr>
          <p:spPr bwMode="auto">
            <a:xfrm>
              <a:off x="5575642" y="3429770"/>
              <a:ext cx="1584325" cy="647700"/>
            </a:xfrm>
            <a:prstGeom prst="ellipse">
              <a:avLst/>
            </a:prstGeom>
            <a:solidFill>
              <a:schemeClr val="bg1"/>
            </a:solidFill>
            <a:ln w="3175" algn="ctr">
              <a:solidFill>
                <a:schemeClr val="tx1"/>
              </a:solidFill>
              <a:round/>
              <a:headEnd/>
              <a:tailEnd/>
            </a:ln>
          </p:spPr>
          <p:txBody>
            <a:bodyPr wrap="none" anchor="ctr"/>
            <a:lstStyle/>
            <a:p>
              <a:pPr algn="ctr" fontAlgn="t"/>
              <a:r>
                <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技術支援部門</a:t>
              </a:r>
            </a:p>
          </p:txBody>
        </p:sp>
        <p:sp>
          <p:nvSpPr>
            <p:cNvPr id="23" name="Text Box 22"/>
            <p:cNvSpPr txBox="1">
              <a:spLocks noChangeArrowheads="1"/>
            </p:cNvSpPr>
            <p:nvPr/>
          </p:nvSpPr>
          <p:spPr bwMode="auto">
            <a:xfrm>
              <a:off x="1975193" y="4041599"/>
              <a:ext cx="35290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・各プロジェクトの品質保証活動の支援、指導、統括</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・各プロジェクトの状況監視</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・リスクマネジメント（リスク審査） 　　　　　　等</a:t>
              </a:r>
            </a:p>
          </p:txBody>
        </p:sp>
        <p:sp>
          <p:nvSpPr>
            <p:cNvPr id="24" name="Text Box 23"/>
            <p:cNvSpPr txBox="1">
              <a:spLocks noChangeArrowheads="1"/>
            </p:cNvSpPr>
            <p:nvPr/>
          </p:nvSpPr>
          <p:spPr bwMode="auto">
            <a:xfrm>
              <a:off x="1470367" y="1845445"/>
              <a:ext cx="1079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4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全社</a:t>
              </a:r>
            </a:p>
          </p:txBody>
        </p:sp>
        <p:sp>
          <p:nvSpPr>
            <p:cNvPr id="25" name="Text Box 24"/>
            <p:cNvSpPr txBox="1">
              <a:spLocks noChangeArrowheads="1"/>
            </p:cNvSpPr>
            <p:nvPr/>
          </p:nvSpPr>
          <p:spPr bwMode="auto">
            <a:xfrm>
              <a:off x="5504205" y="4041599"/>
              <a:ext cx="2951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・プロジェクトへの技術支援</a:t>
              </a:r>
              <a:r>
                <a:rPr lang="en-US" altLang="ja-JP"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情報提供</a:t>
              </a:r>
              <a:b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・デザインレビュー　　　　　　　　　　　等</a:t>
              </a:r>
            </a:p>
          </p:txBody>
        </p:sp>
        <p:sp>
          <p:nvSpPr>
            <p:cNvPr id="26" name="Oval 25"/>
            <p:cNvSpPr>
              <a:spLocks noChangeArrowheads="1"/>
            </p:cNvSpPr>
            <p:nvPr/>
          </p:nvSpPr>
          <p:spPr bwMode="auto">
            <a:xfrm>
              <a:off x="2551455" y="1986732"/>
              <a:ext cx="1584325" cy="647700"/>
            </a:xfrm>
            <a:prstGeom prst="ellipse">
              <a:avLst/>
            </a:prstGeom>
            <a:solidFill>
              <a:schemeClr val="bg1"/>
            </a:solidFill>
            <a:ln w="3175" algn="ctr">
              <a:solidFill>
                <a:schemeClr val="tx1"/>
              </a:solidFill>
              <a:round/>
              <a:headEnd/>
              <a:tailEnd/>
            </a:ln>
          </p:spPr>
          <p:txBody>
            <a:bodyPr wrap="none" anchor="ctr"/>
            <a:lstStyle/>
            <a:p>
              <a:pPr algn="ctr" fontAlgn="t"/>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品質保証部</a:t>
              </a:r>
            </a:p>
          </p:txBody>
        </p:sp>
        <p:sp>
          <p:nvSpPr>
            <p:cNvPr id="27" name="Line 26"/>
            <p:cNvSpPr>
              <a:spLocks noChangeShapeType="1"/>
            </p:cNvSpPr>
            <p:nvPr/>
          </p:nvSpPr>
          <p:spPr bwMode="auto">
            <a:xfrm>
              <a:off x="1543392" y="2135957"/>
              <a:ext cx="0" cy="30241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Line 27"/>
            <p:cNvSpPr>
              <a:spLocks noChangeShapeType="1"/>
            </p:cNvSpPr>
            <p:nvPr/>
          </p:nvSpPr>
          <p:spPr bwMode="auto">
            <a:xfrm>
              <a:off x="1830730" y="3863157"/>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Text Box 28"/>
            <p:cNvSpPr txBox="1">
              <a:spLocks noChangeArrowheads="1"/>
            </p:cNvSpPr>
            <p:nvPr/>
          </p:nvSpPr>
          <p:spPr bwMode="auto">
            <a:xfrm>
              <a:off x="4496142" y="1920057"/>
              <a:ext cx="41036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eaLnBrk="0" hangingPunct="0">
                <a:defRPr kumimoji="1" sz="1200">
                  <a:solidFill>
                    <a:schemeClr val="tx1"/>
                  </a:solidFill>
                  <a:latin typeface="Times New Roman" pitchFamily="18" charset="0"/>
                  <a:ea typeface="ＭＳ Ｐゴシック" charset="-128"/>
                </a:defRPr>
              </a:lvl1pPr>
              <a:lvl2pPr marL="742950" indent="-285750" eaLnBrk="0" hangingPunct="0">
                <a:defRPr kumimoji="1" sz="1200">
                  <a:solidFill>
                    <a:schemeClr val="tx1"/>
                  </a:solidFill>
                  <a:latin typeface="Times New Roman" pitchFamily="18" charset="0"/>
                  <a:ea typeface="ＭＳ Ｐゴシック" charset="-128"/>
                </a:defRPr>
              </a:lvl2pPr>
              <a:lvl3pPr marL="1143000" indent="-228600" eaLnBrk="0" hangingPunct="0">
                <a:defRPr kumimoji="1" sz="1200">
                  <a:solidFill>
                    <a:schemeClr val="tx1"/>
                  </a:solidFill>
                  <a:latin typeface="Times New Roman" pitchFamily="18" charset="0"/>
                  <a:ea typeface="ＭＳ Ｐゴシック" charset="-128"/>
                </a:defRPr>
              </a:lvl3pPr>
              <a:lvl4pPr marL="1600200" indent="-228600" eaLnBrk="0" hangingPunct="0">
                <a:defRPr kumimoji="1" sz="1200">
                  <a:solidFill>
                    <a:schemeClr val="tx1"/>
                  </a:solidFill>
                  <a:latin typeface="Times New Roman" pitchFamily="18" charset="0"/>
                  <a:ea typeface="ＭＳ Ｐゴシック" charset="-128"/>
                </a:defRPr>
              </a:lvl4pPr>
              <a:lvl5pPr marL="2057400" indent="-228600" eaLnBrk="0" hangingPunct="0">
                <a:defRPr kumimoji="1" sz="12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kumimoji="1" sz="1200">
                  <a:solidFill>
                    <a:schemeClr val="tx1"/>
                  </a:solidFill>
                  <a:latin typeface="Times New Roman" pitchFamily="18" charset="0"/>
                  <a:ea typeface="ＭＳ Ｐゴシック" charset="-128"/>
                </a:defRPr>
              </a:lvl9pPr>
            </a:lstStyle>
            <a:p>
              <a:pPr eaLnBrk="1" fontAlgn="t" hangingPunct="1">
                <a:spcBef>
                  <a:spcPct val="50000"/>
                </a:spcBef>
              </a:pP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・全社品質方針･目標の設定</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・開発標準制定、普及</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・リスクマネジメント（リスク審査）</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ISO9001</a:t>
              </a: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審査登録推進</a:t>
              </a:r>
              <a:b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・全社情報共有　　　　　　　　　　　等</a:t>
              </a:r>
            </a:p>
          </p:txBody>
        </p:sp>
        <p:sp>
          <p:nvSpPr>
            <p:cNvPr id="30" name="Line 30"/>
            <p:cNvSpPr>
              <a:spLocks noChangeShapeType="1"/>
            </p:cNvSpPr>
            <p:nvPr/>
          </p:nvSpPr>
          <p:spPr bwMode="auto">
            <a:xfrm>
              <a:off x="1830730" y="2135957"/>
              <a:ext cx="0" cy="12969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sz="120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20421916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9. </a:t>
            </a:r>
            <a:r>
              <a:rPr lang="ja-JP" altLang="en-US" dirty="0" smtClean="0"/>
              <a:t>コミュニケーション管理（</a:t>
            </a:r>
            <a:r>
              <a:rPr lang="en-US" altLang="ja-JP" dirty="0" smtClean="0"/>
              <a:t>1/3</a:t>
            </a:r>
            <a:r>
              <a:rPr lang="ja-JP" altLang="en-US" dirty="0" smtClean="0"/>
              <a:t>）</a:t>
            </a:r>
            <a:endParaRPr kumimoji="1" lang="ja-JP" altLang="en-US" dirty="0"/>
          </a:p>
        </p:txBody>
      </p:sp>
      <p:sp>
        <p:nvSpPr>
          <p:cNvPr id="6" name="テキスト プレースホルダー 1"/>
          <p:cNvSpPr>
            <a:spLocks noGrp="1"/>
          </p:cNvSpPr>
          <p:nvPr>
            <p:ph type="body" sz="quarter" idx="10"/>
          </p:nvPr>
        </p:nvSpPr>
        <p:spPr>
          <a:xfrm>
            <a:off x="436790" y="908050"/>
            <a:ext cx="9029475" cy="786179"/>
          </a:xfrm>
          <a:prstGeom prst="rect">
            <a:avLst/>
          </a:prstGeom>
        </p:spPr>
        <p:txBody>
          <a:bodyPr>
            <a:normAutofit/>
          </a:bodyPr>
          <a:lstStyle/>
          <a:p>
            <a:r>
              <a:rPr lang="ja-JP" altLang="en-US" dirty="0" smtClean="0"/>
              <a:t>駅ビル全社へ</a:t>
            </a:r>
            <a:r>
              <a:rPr lang="ja-JP" altLang="en-US" dirty="0"/>
              <a:t>の情報発信・浸透や各社の協力体制の醸成・合意形成を得るために、プロジェクトの各工程で双方向の連携プロセスを通じてコミュニケーションを図ります</a:t>
            </a:r>
            <a:r>
              <a:rPr lang="ja-JP" altLang="en-US" dirty="0" smtClean="0"/>
              <a:t>。</a:t>
            </a:r>
            <a:endParaRPr lang="ja-JP" altLang="en-US" dirty="0"/>
          </a:p>
        </p:txBody>
      </p:sp>
      <p:grpSp>
        <p:nvGrpSpPr>
          <p:cNvPr id="43" name="グループ化 42"/>
          <p:cNvGrpSpPr/>
          <p:nvPr/>
        </p:nvGrpSpPr>
        <p:grpSpPr>
          <a:xfrm>
            <a:off x="996043" y="1850570"/>
            <a:ext cx="7913915" cy="4313479"/>
            <a:chOff x="783771" y="1850570"/>
            <a:chExt cx="7913915" cy="4313479"/>
          </a:xfrm>
        </p:grpSpPr>
        <p:sp>
          <p:nvSpPr>
            <p:cNvPr id="5" name="角丸四角形 4"/>
            <p:cNvSpPr/>
            <p:nvPr/>
          </p:nvSpPr>
          <p:spPr bwMode="auto">
            <a:xfrm>
              <a:off x="783771" y="1850570"/>
              <a:ext cx="7913915" cy="4313479"/>
            </a:xfrm>
            <a:prstGeom prst="roundRect">
              <a:avLst>
                <a:gd name="adj" fmla="val 0"/>
              </a:avLst>
            </a:prstGeom>
            <a:noFill/>
            <a:ln w="25400" cap="flat" cmpd="sng" algn="ctr">
              <a:solidFill>
                <a:srgbClr val="FFFFFF">
                  <a:lumMod val="50000"/>
                </a:srgbClr>
              </a:solidFill>
              <a:prstDash val="solid"/>
            </a:ln>
            <a:effectLst/>
          </p:spPr>
          <p:txBody>
            <a:bodyPr lIns="108000" tIns="108000" rIns="72000" bIns="72000" anchor="t"/>
            <a:lstStyle/>
            <a:p>
              <a:pPr marL="0" marR="0" lvl="0" indent="0" defTabSz="914400" eaLnBrk="1" fontAlgn="auto" latinLnBrk="0" hangingPunct="1">
                <a:lnSpc>
                  <a:spcPct val="100000"/>
                </a:lnSpc>
                <a:spcBef>
                  <a:spcPts val="600"/>
                </a:spcBef>
                <a:spcAft>
                  <a:spcPts val="0"/>
                </a:spcAft>
                <a:buClrTx/>
                <a:buSzTx/>
                <a:buFontTx/>
                <a:buNone/>
                <a:tabLst/>
                <a:defRPr/>
              </a:pPr>
              <a:r>
                <a:rPr kumimoji="0" lang="ja-JP" altLang="en-US" sz="1400" b="1" i="0" u="none" strike="noStrike" kern="0" cap="none" spc="0" normalizeH="0" baseline="0" noProof="0" dirty="0" smtClean="0">
                  <a:ln>
                    <a:noFill/>
                  </a:ln>
                  <a:solidFill>
                    <a:srgbClr val="000000"/>
                  </a:solidFill>
                  <a:effectLst/>
                  <a:uLnTx/>
                  <a:uFillTx/>
                  <a:latin typeface="+mn-ea"/>
                  <a:cs typeface="Meiryo UI" panose="020B0604030504040204" pitchFamily="50" charset="-128"/>
                </a:rPr>
                <a:t>全体工程とプロジェクト・駅ビル各社間のコミュニケーションプラン概要</a:t>
              </a:r>
            </a:p>
          </p:txBody>
        </p:sp>
        <p:sp>
          <p:nvSpPr>
            <p:cNvPr id="7" name="ホームベース 6"/>
            <p:cNvSpPr/>
            <p:nvPr/>
          </p:nvSpPr>
          <p:spPr>
            <a:xfrm>
              <a:off x="2576736" y="2318298"/>
              <a:ext cx="1506338" cy="448793"/>
            </a:xfrm>
            <a:prstGeom prst="homePlate">
              <a:avLst>
                <a:gd name="adj" fmla="val 27910"/>
              </a:avLst>
            </a:prstGeom>
            <a:gradFill rotWithShape="1">
              <a:gsLst>
                <a:gs pos="0">
                  <a:srgbClr val="E6B600">
                    <a:tint val="100000"/>
                    <a:shade val="100000"/>
                    <a:satMod val="130000"/>
                  </a:srgbClr>
                </a:gs>
                <a:gs pos="100000">
                  <a:srgbClr val="E6B6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要件定義</a:t>
              </a:r>
            </a:p>
          </p:txBody>
        </p:sp>
        <p:sp>
          <p:nvSpPr>
            <p:cNvPr id="8" name="正方形/長方形 7"/>
            <p:cNvSpPr/>
            <p:nvPr/>
          </p:nvSpPr>
          <p:spPr>
            <a:xfrm>
              <a:off x="2577012" y="4312407"/>
              <a:ext cx="5892074" cy="538890"/>
            </a:xfrm>
            <a:prstGeom prst="rect">
              <a:avLst/>
            </a:prstGeom>
            <a:gradFill rotWithShape="1">
              <a:gsLst>
                <a:gs pos="0">
                  <a:srgbClr val="BC4328">
                    <a:tint val="50000"/>
                    <a:satMod val="300000"/>
                  </a:srgbClr>
                </a:gs>
                <a:gs pos="35000">
                  <a:srgbClr val="BC4328">
                    <a:tint val="37000"/>
                    <a:satMod val="300000"/>
                  </a:srgbClr>
                </a:gs>
                <a:gs pos="100000">
                  <a:srgbClr val="BC4328">
                    <a:tint val="15000"/>
                    <a:satMod val="350000"/>
                  </a:srgbClr>
                </a:gs>
              </a:gsLst>
              <a:lin ang="16200000" scaled="1"/>
            </a:gradFill>
            <a:ln w="9525" cap="flat" cmpd="sng" algn="ctr">
              <a:solidFill>
                <a:srgbClr val="BC432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駅ビル各社の実施タスク</a:t>
              </a:r>
            </a:p>
          </p:txBody>
        </p:sp>
        <p:sp>
          <p:nvSpPr>
            <p:cNvPr id="9" name="ホームベース 8"/>
            <p:cNvSpPr/>
            <p:nvPr/>
          </p:nvSpPr>
          <p:spPr>
            <a:xfrm>
              <a:off x="4083073" y="2318298"/>
              <a:ext cx="1813089" cy="448793"/>
            </a:xfrm>
            <a:prstGeom prst="homePlate">
              <a:avLst>
                <a:gd name="adj" fmla="val 27910"/>
              </a:avLst>
            </a:prstGeom>
            <a:gradFill rotWithShape="1">
              <a:gsLst>
                <a:gs pos="0">
                  <a:srgbClr val="E6B600">
                    <a:tint val="100000"/>
                    <a:shade val="100000"/>
                    <a:satMod val="130000"/>
                  </a:srgbClr>
                </a:gs>
                <a:gs pos="100000">
                  <a:srgbClr val="E6B6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開発</a:t>
              </a:r>
            </a:p>
          </p:txBody>
        </p:sp>
        <p:sp>
          <p:nvSpPr>
            <p:cNvPr id="10" name="ホームベース 9"/>
            <p:cNvSpPr/>
            <p:nvPr/>
          </p:nvSpPr>
          <p:spPr>
            <a:xfrm>
              <a:off x="5900056" y="2309464"/>
              <a:ext cx="2569029" cy="449195"/>
            </a:xfrm>
            <a:prstGeom prst="homePlate">
              <a:avLst>
                <a:gd name="adj" fmla="val 27910"/>
              </a:avLst>
            </a:prstGeom>
            <a:gradFill rotWithShape="1">
              <a:gsLst>
                <a:gs pos="0">
                  <a:srgbClr val="E6B600">
                    <a:tint val="100000"/>
                    <a:shade val="100000"/>
                    <a:satMod val="130000"/>
                  </a:srgbClr>
                </a:gs>
                <a:gs pos="100000">
                  <a:srgbClr val="E6B6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グループ展開</a:t>
              </a:r>
            </a:p>
          </p:txBody>
        </p:sp>
        <p:sp>
          <p:nvSpPr>
            <p:cNvPr id="12" name="テキスト ボックス 11"/>
            <p:cNvSpPr txBox="1"/>
            <p:nvPr/>
          </p:nvSpPr>
          <p:spPr>
            <a:xfrm>
              <a:off x="2552617" y="5183581"/>
              <a:ext cx="1670858" cy="646331"/>
            </a:xfrm>
            <a:prstGeom prst="rect">
              <a:avLst/>
            </a:prstGeom>
            <a:noFill/>
          </p:spPr>
          <p:txBody>
            <a:bodyPr wrap="square" rtlCol="0">
              <a:spAutoFit/>
            </a:bodyPr>
            <a:lstStyle/>
            <a:p>
              <a:r>
                <a:rPr lang="ja-JP" altLang="en-US" sz="1200" b="1" dirty="0" smtClean="0">
                  <a:solidFill>
                    <a:srgbClr val="000000"/>
                  </a:solidFill>
                  <a:latin typeface="+mn-ea"/>
                  <a:cs typeface="Meiryo UI" pitchFamily="50" charset="-128"/>
                </a:rPr>
                <a:t>①要件定義への参画</a:t>
              </a:r>
              <a:endParaRPr lang="en-US" altLang="ja-JP" sz="1200" b="1" dirty="0" smtClean="0">
                <a:solidFill>
                  <a:srgbClr val="000000"/>
                </a:solidFill>
                <a:latin typeface="+mn-ea"/>
                <a:cs typeface="Meiryo UI" pitchFamily="50" charset="-128"/>
              </a:endParaRPr>
            </a:p>
            <a:p>
              <a:r>
                <a:rPr lang="ja-JP" altLang="en-US" sz="1200" b="1" dirty="0" smtClean="0">
                  <a:solidFill>
                    <a:srgbClr val="000000"/>
                  </a:solidFill>
                  <a:latin typeface="+mn-ea"/>
                  <a:cs typeface="Meiryo UI" pitchFamily="50" charset="-128"/>
                </a:rPr>
                <a:t>②アナウンス・周知</a:t>
              </a:r>
              <a:endParaRPr lang="en-US" altLang="ja-JP" sz="1200" b="1" dirty="0" smtClean="0">
                <a:solidFill>
                  <a:srgbClr val="000000"/>
                </a:solidFill>
                <a:latin typeface="+mn-ea"/>
                <a:cs typeface="Meiryo UI" pitchFamily="50" charset="-128"/>
              </a:endParaRPr>
            </a:p>
            <a:p>
              <a:r>
                <a:rPr lang="ja-JP" altLang="en-US" sz="1200" b="1" dirty="0" smtClean="0">
                  <a:solidFill>
                    <a:srgbClr val="000000"/>
                  </a:solidFill>
                  <a:latin typeface="+mn-ea"/>
                  <a:cs typeface="Meiryo UI" pitchFamily="50" charset="-128"/>
                </a:rPr>
                <a:t>③意見照会・調整</a:t>
              </a:r>
              <a:endParaRPr lang="en-US" altLang="ja-JP" sz="1200" b="1" dirty="0" smtClean="0">
                <a:solidFill>
                  <a:srgbClr val="000000"/>
                </a:solidFill>
                <a:latin typeface="+mn-ea"/>
                <a:cs typeface="Meiryo UI" pitchFamily="50" charset="-128"/>
              </a:endParaRPr>
            </a:p>
          </p:txBody>
        </p:sp>
        <p:sp>
          <p:nvSpPr>
            <p:cNvPr id="13" name="テキスト ボックス 12"/>
            <p:cNvSpPr txBox="1"/>
            <p:nvPr/>
          </p:nvSpPr>
          <p:spPr>
            <a:xfrm>
              <a:off x="4205323" y="5183581"/>
              <a:ext cx="1615138" cy="646331"/>
            </a:xfrm>
            <a:prstGeom prst="rect">
              <a:avLst/>
            </a:prstGeom>
            <a:noFill/>
          </p:spPr>
          <p:txBody>
            <a:bodyPr wrap="square" rtlCol="0">
              <a:spAutoFit/>
            </a:bodyPr>
            <a:lstStyle/>
            <a:p>
              <a:r>
                <a:rPr lang="ja-JP" altLang="en-US" sz="1200" b="1" dirty="0" smtClean="0">
                  <a:solidFill>
                    <a:srgbClr val="000000"/>
                  </a:solidFill>
                  <a:latin typeface="+mn-ea"/>
                  <a:cs typeface="Meiryo UI" pitchFamily="50" charset="-128"/>
                </a:rPr>
                <a:t>①進捗状況共有</a:t>
              </a:r>
              <a:endParaRPr lang="en-US" altLang="ja-JP" sz="1200" b="1" dirty="0" smtClean="0">
                <a:solidFill>
                  <a:srgbClr val="000000"/>
                </a:solidFill>
                <a:latin typeface="+mn-ea"/>
                <a:cs typeface="Meiryo UI" pitchFamily="50" charset="-128"/>
              </a:endParaRPr>
            </a:p>
            <a:p>
              <a:r>
                <a:rPr lang="ja-JP" altLang="en-US" sz="1200" b="1" dirty="0" smtClean="0">
                  <a:solidFill>
                    <a:srgbClr val="000000"/>
                  </a:solidFill>
                  <a:latin typeface="+mn-ea"/>
                  <a:cs typeface="Meiryo UI" pitchFamily="50" charset="-128"/>
                </a:rPr>
                <a:t>②</a:t>
              </a:r>
              <a:r>
                <a:rPr lang="en-US" altLang="ja-JP" sz="1200" b="1" dirty="0" smtClean="0">
                  <a:solidFill>
                    <a:srgbClr val="000000"/>
                  </a:solidFill>
                  <a:latin typeface="+mn-ea"/>
                  <a:cs typeface="Meiryo UI" pitchFamily="50" charset="-128"/>
                </a:rPr>
                <a:t>IF</a:t>
              </a:r>
              <a:r>
                <a:rPr lang="ja-JP" altLang="en-US" sz="1200" b="1" dirty="0">
                  <a:solidFill>
                    <a:srgbClr val="000000"/>
                  </a:solidFill>
                  <a:latin typeface="+mn-ea"/>
                  <a:cs typeface="Meiryo UI" pitchFamily="50" charset="-128"/>
                </a:rPr>
                <a:t>テスト準備・実施</a:t>
              </a:r>
              <a:endParaRPr lang="en-US" altLang="ja-JP" sz="1200" b="1" dirty="0" smtClean="0">
                <a:solidFill>
                  <a:srgbClr val="000000"/>
                </a:solidFill>
                <a:latin typeface="+mn-ea"/>
                <a:cs typeface="Meiryo UI" pitchFamily="50" charset="-128"/>
              </a:endParaRPr>
            </a:p>
            <a:p>
              <a:r>
                <a:rPr lang="ja-JP" altLang="en-US" sz="1200" b="1" dirty="0">
                  <a:solidFill>
                    <a:srgbClr val="000000"/>
                  </a:solidFill>
                  <a:latin typeface="+mn-ea"/>
                  <a:cs typeface="Meiryo UI" pitchFamily="50" charset="-128"/>
                </a:rPr>
                <a:t>③</a:t>
              </a:r>
              <a:r>
                <a:rPr lang="ja-JP" altLang="en-US" sz="1200" b="1" dirty="0" smtClean="0">
                  <a:solidFill>
                    <a:srgbClr val="000000"/>
                  </a:solidFill>
                  <a:latin typeface="+mn-ea"/>
                  <a:cs typeface="Meiryo UI" pitchFamily="50" charset="-128"/>
                </a:rPr>
                <a:t>受入テスト支援</a:t>
              </a:r>
              <a:endParaRPr lang="en-US" altLang="ja-JP" sz="1200" b="1" dirty="0" smtClean="0">
                <a:solidFill>
                  <a:srgbClr val="000000"/>
                </a:solidFill>
                <a:latin typeface="+mn-ea"/>
                <a:cs typeface="Meiryo UI" pitchFamily="50" charset="-128"/>
              </a:endParaRPr>
            </a:p>
          </p:txBody>
        </p:sp>
        <p:sp>
          <p:nvSpPr>
            <p:cNvPr id="14" name="テキスト ボックス 13"/>
            <p:cNvSpPr txBox="1"/>
            <p:nvPr/>
          </p:nvSpPr>
          <p:spPr>
            <a:xfrm>
              <a:off x="6465675" y="5183581"/>
              <a:ext cx="1670858" cy="646331"/>
            </a:xfrm>
            <a:prstGeom prst="rect">
              <a:avLst/>
            </a:prstGeom>
            <a:noFill/>
          </p:spPr>
          <p:txBody>
            <a:bodyPr wrap="square" rtlCol="0">
              <a:spAutoFit/>
            </a:bodyPr>
            <a:lstStyle/>
            <a:p>
              <a:r>
                <a:rPr lang="ja-JP" altLang="en-US" sz="1200" b="1" dirty="0" smtClean="0">
                  <a:solidFill>
                    <a:srgbClr val="000000"/>
                  </a:solidFill>
                  <a:latin typeface="+mn-ea"/>
                  <a:cs typeface="Meiryo UI" pitchFamily="50" charset="-128"/>
                </a:rPr>
                <a:t>①情報提供依頼</a:t>
              </a:r>
              <a:endParaRPr lang="en-US" altLang="ja-JP" sz="1200" b="1" dirty="0" smtClean="0">
                <a:solidFill>
                  <a:srgbClr val="000000"/>
                </a:solidFill>
                <a:latin typeface="+mn-ea"/>
                <a:cs typeface="Meiryo UI" pitchFamily="50" charset="-128"/>
              </a:endParaRPr>
            </a:p>
            <a:p>
              <a:r>
                <a:rPr lang="ja-JP" altLang="en-US" sz="1200" b="1" dirty="0" smtClean="0">
                  <a:solidFill>
                    <a:srgbClr val="000000"/>
                  </a:solidFill>
                  <a:latin typeface="+mn-ea"/>
                  <a:cs typeface="Meiryo UI" pitchFamily="50" charset="-128"/>
                </a:rPr>
                <a:t>②情報提供</a:t>
              </a:r>
              <a:endParaRPr lang="en-US" altLang="ja-JP" sz="1200" b="1" dirty="0" smtClean="0">
                <a:solidFill>
                  <a:srgbClr val="000000"/>
                </a:solidFill>
                <a:latin typeface="+mn-ea"/>
                <a:cs typeface="Meiryo UI" pitchFamily="50" charset="-128"/>
              </a:endParaRPr>
            </a:p>
            <a:p>
              <a:r>
                <a:rPr lang="ja-JP" altLang="en-US" sz="1200" b="1" dirty="0" smtClean="0">
                  <a:solidFill>
                    <a:srgbClr val="000000"/>
                  </a:solidFill>
                  <a:latin typeface="+mn-ea"/>
                  <a:cs typeface="Meiryo UI" pitchFamily="50" charset="-128"/>
                </a:rPr>
                <a:t>③移行・切替時期調整</a:t>
              </a:r>
              <a:endParaRPr lang="en-US" altLang="ja-JP" sz="1200" b="1" dirty="0" smtClean="0">
                <a:solidFill>
                  <a:srgbClr val="000000"/>
                </a:solidFill>
                <a:latin typeface="+mn-ea"/>
                <a:cs typeface="Meiryo UI" pitchFamily="50" charset="-128"/>
              </a:endParaRPr>
            </a:p>
          </p:txBody>
        </p:sp>
        <p:sp>
          <p:nvSpPr>
            <p:cNvPr id="16" name="正方形/長方形 15"/>
            <p:cNvSpPr/>
            <p:nvPr/>
          </p:nvSpPr>
          <p:spPr>
            <a:xfrm>
              <a:off x="2576736" y="2833717"/>
              <a:ext cx="5892350" cy="407741"/>
            </a:xfrm>
            <a:prstGeom prst="rect">
              <a:avLst/>
            </a:prstGeom>
            <a:gradFill rotWithShape="1">
              <a:gsLst>
                <a:gs pos="0">
                  <a:srgbClr val="C2CEE6">
                    <a:tint val="100000"/>
                    <a:shade val="100000"/>
                    <a:satMod val="130000"/>
                  </a:srgbClr>
                </a:gs>
                <a:gs pos="100000">
                  <a:srgbClr val="C2CEE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プロジェクトからの実施・依頼事項</a:t>
              </a:r>
            </a:p>
          </p:txBody>
        </p:sp>
        <p:sp>
          <p:nvSpPr>
            <p:cNvPr id="17" name="下矢印 16"/>
            <p:cNvSpPr/>
            <p:nvPr/>
          </p:nvSpPr>
          <p:spPr>
            <a:xfrm>
              <a:off x="3077651" y="3303914"/>
              <a:ext cx="484632" cy="1054930"/>
            </a:xfrm>
            <a:prstGeom prst="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②</a:t>
              </a:r>
            </a:p>
          </p:txBody>
        </p:sp>
        <p:sp>
          <p:nvSpPr>
            <p:cNvPr id="18" name="上矢印 17"/>
            <p:cNvSpPr/>
            <p:nvPr/>
          </p:nvSpPr>
          <p:spPr>
            <a:xfrm>
              <a:off x="2579296" y="3262055"/>
              <a:ext cx="484632" cy="1050349"/>
            </a:xfrm>
            <a:prstGeom prst="up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①</a:t>
              </a:r>
            </a:p>
          </p:txBody>
        </p:sp>
        <p:sp>
          <p:nvSpPr>
            <p:cNvPr id="19" name="正方形/長方形 18"/>
            <p:cNvSpPr/>
            <p:nvPr/>
          </p:nvSpPr>
          <p:spPr>
            <a:xfrm>
              <a:off x="1057048" y="2318298"/>
              <a:ext cx="1401250" cy="440158"/>
            </a:xfrm>
            <a:prstGeom prst="rect">
              <a:avLst/>
            </a:prstGeom>
            <a:gradFill rotWithShape="1">
              <a:gsLst>
                <a:gs pos="0">
                  <a:srgbClr val="E6B600">
                    <a:tint val="100000"/>
                    <a:shade val="100000"/>
                    <a:satMod val="130000"/>
                  </a:srgbClr>
                </a:gs>
                <a:gs pos="100000">
                  <a:srgbClr val="E6B6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工程</a:t>
              </a:r>
            </a:p>
          </p:txBody>
        </p:sp>
        <p:sp>
          <p:nvSpPr>
            <p:cNvPr id="20" name="正方形/長方形 19"/>
            <p:cNvSpPr/>
            <p:nvPr/>
          </p:nvSpPr>
          <p:spPr>
            <a:xfrm>
              <a:off x="1054056" y="2832436"/>
              <a:ext cx="1401250" cy="409022"/>
            </a:xfrm>
            <a:prstGeom prst="rect">
              <a:avLst/>
            </a:prstGeom>
            <a:gradFill rotWithShape="1">
              <a:gsLst>
                <a:gs pos="0">
                  <a:srgbClr val="C2CEE6">
                    <a:tint val="100000"/>
                    <a:shade val="100000"/>
                    <a:satMod val="130000"/>
                  </a:srgbClr>
                </a:gs>
                <a:gs pos="100000">
                  <a:srgbClr val="C2CEE6">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プロジェクト</a:t>
              </a:r>
            </a:p>
          </p:txBody>
        </p:sp>
        <p:sp>
          <p:nvSpPr>
            <p:cNvPr id="21" name="正方形/長方形 20"/>
            <p:cNvSpPr/>
            <p:nvPr/>
          </p:nvSpPr>
          <p:spPr>
            <a:xfrm>
              <a:off x="1054056" y="3303914"/>
              <a:ext cx="1401250" cy="1008490"/>
            </a:xfrm>
            <a:prstGeom prst="rect">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連携プロセス・方向</a:t>
              </a:r>
            </a:p>
          </p:txBody>
        </p:sp>
        <p:sp>
          <p:nvSpPr>
            <p:cNvPr id="22" name="正方形/長方形 21"/>
            <p:cNvSpPr/>
            <p:nvPr/>
          </p:nvSpPr>
          <p:spPr>
            <a:xfrm>
              <a:off x="1054055" y="4312407"/>
              <a:ext cx="1401251" cy="502391"/>
            </a:xfrm>
            <a:prstGeom prst="rect">
              <a:avLst/>
            </a:prstGeom>
            <a:gradFill rotWithShape="1">
              <a:gsLst>
                <a:gs pos="0">
                  <a:srgbClr val="BC4328">
                    <a:tint val="50000"/>
                    <a:satMod val="300000"/>
                  </a:srgbClr>
                </a:gs>
                <a:gs pos="35000">
                  <a:srgbClr val="BC4328">
                    <a:tint val="37000"/>
                    <a:satMod val="300000"/>
                  </a:srgbClr>
                </a:gs>
                <a:gs pos="100000">
                  <a:srgbClr val="BC4328">
                    <a:tint val="15000"/>
                    <a:satMod val="350000"/>
                  </a:srgbClr>
                </a:gs>
              </a:gsLst>
              <a:lin ang="16200000" scaled="1"/>
            </a:gradFill>
            <a:ln w="9525" cap="flat" cmpd="sng" algn="ctr">
              <a:solidFill>
                <a:srgbClr val="BC432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srgbClr val="000000"/>
                  </a:solidFill>
                  <a:effectLst/>
                  <a:uLnTx/>
                  <a:uFillTx/>
                  <a:latin typeface="+mn-ea"/>
                  <a:cs typeface="Meiryo UI" pitchFamily="50" charset="-128"/>
                </a:rPr>
                <a:t>駅ビル各社</a:t>
              </a:r>
            </a:p>
          </p:txBody>
        </p:sp>
        <p:sp>
          <p:nvSpPr>
            <p:cNvPr id="23" name="正方形/長方形 22"/>
            <p:cNvSpPr/>
            <p:nvPr/>
          </p:nvSpPr>
          <p:spPr>
            <a:xfrm>
              <a:off x="1054055" y="5007638"/>
              <a:ext cx="1401251" cy="1080120"/>
            </a:xfrm>
            <a:prstGeom prst="rect">
              <a:avLst/>
            </a:prstGeom>
            <a:solidFill>
              <a:srgbClr val="FFFFFF"/>
            </a:solidFill>
            <a:ln w="25400" cap="flat" cmpd="sng" algn="ctr">
              <a:solidFill>
                <a:srgbClr val="BC43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srgbClr val="000000"/>
                  </a:solidFill>
                  <a:effectLst/>
                  <a:uLnTx/>
                  <a:uFillTx/>
                  <a:latin typeface="+mn-ea"/>
                  <a:cs typeface="Meiryo UI" pitchFamily="50" charset="-128"/>
                </a:rPr>
                <a:t>実施内容</a:t>
              </a:r>
            </a:p>
          </p:txBody>
        </p:sp>
        <p:sp>
          <p:nvSpPr>
            <p:cNvPr id="24" name="正方形/長方形 23"/>
            <p:cNvSpPr/>
            <p:nvPr/>
          </p:nvSpPr>
          <p:spPr>
            <a:xfrm>
              <a:off x="2576735" y="5007638"/>
              <a:ext cx="5892351" cy="1080120"/>
            </a:xfrm>
            <a:prstGeom prst="rect">
              <a:avLst/>
            </a:prstGeom>
            <a:noFill/>
            <a:ln w="25400" cap="flat" cmpd="sng" algn="ctr">
              <a:solidFill>
                <a:srgbClr val="BC432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200" b="1" i="0" u="none" strike="noStrike" kern="0" cap="none" spc="0" normalizeH="0" baseline="0" noProof="0" dirty="0" smtClean="0">
                <a:ln>
                  <a:noFill/>
                </a:ln>
                <a:solidFill>
                  <a:srgbClr val="000000"/>
                </a:solidFill>
                <a:effectLst/>
                <a:uLnTx/>
                <a:uFillTx/>
                <a:latin typeface="+mn-ea"/>
                <a:cs typeface="Meiryo UI" pitchFamily="50" charset="-128"/>
              </a:endParaRPr>
            </a:p>
          </p:txBody>
        </p:sp>
        <p:cxnSp>
          <p:nvCxnSpPr>
            <p:cNvPr id="25" name="直線コネクタ 24"/>
            <p:cNvCxnSpPr>
              <a:stCxn id="7" idx="3"/>
            </p:cNvCxnSpPr>
            <p:nvPr/>
          </p:nvCxnSpPr>
          <p:spPr>
            <a:xfrm>
              <a:off x="4083074" y="2542695"/>
              <a:ext cx="0" cy="3545063"/>
            </a:xfrm>
            <a:prstGeom prst="line">
              <a:avLst/>
            </a:prstGeom>
            <a:noFill/>
            <a:ln w="9525" cap="flat" cmpd="sng" algn="ctr">
              <a:solidFill>
                <a:srgbClr val="6785C1"/>
              </a:solidFill>
              <a:prstDash val="solid"/>
            </a:ln>
            <a:effectLst>
              <a:outerShdw blurRad="40000" dist="20000" dir="5400000" rotWithShape="0">
                <a:srgbClr val="000000">
                  <a:alpha val="38000"/>
                </a:srgbClr>
              </a:outerShdw>
            </a:effectLst>
          </p:spPr>
        </p:cxnSp>
        <p:cxnSp>
          <p:nvCxnSpPr>
            <p:cNvPr id="26" name="直線コネクタ 25"/>
            <p:cNvCxnSpPr>
              <a:stCxn id="10" idx="1"/>
            </p:cNvCxnSpPr>
            <p:nvPr/>
          </p:nvCxnSpPr>
          <p:spPr>
            <a:xfrm>
              <a:off x="5900056" y="2534062"/>
              <a:ext cx="21495" cy="3553696"/>
            </a:xfrm>
            <a:prstGeom prst="line">
              <a:avLst/>
            </a:prstGeom>
            <a:noFill/>
            <a:ln w="9525" cap="flat" cmpd="sng" algn="ctr">
              <a:solidFill>
                <a:srgbClr val="6785C1"/>
              </a:solidFill>
              <a:prstDash val="solid"/>
            </a:ln>
            <a:effectLst>
              <a:outerShdw blurRad="40000" dist="20000" dir="5400000" rotWithShape="0">
                <a:srgbClr val="000000">
                  <a:alpha val="38000"/>
                </a:srgbClr>
              </a:outerShdw>
            </a:effectLst>
          </p:spPr>
        </p:cxnSp>
        <p:sp>
          <p:nvSpPr>
            <p:cNvPr id="29" name="下矢印 28"/>
            <p:cNvSpPr/>
            <p:nvPr/>
          </p:nvSpPr>
          <p:spPr>
            <a:xfrm>
              <a:off x="4297741" y="3303914"/>
              <a:ext cx="484632" cy="1054930"/>
            </a:xfrm>
            <a:prstGeom prst="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①</a:t>
              </a:r>
            </a:p>
          </p:txBody>
        </p:sp>
        <p:sp>
          <p:nvSpPr>
            <p:cNvPr id="30" name="下矢印 29"/>
            <p:cNvSpPr/>
            <p:nvPr/>
          </p:nvSpPr>
          <p:spPr>
            <a:xfrm>
              <a:off x="4780121" y="3303914"/>
              <a:ext cx="484632" cy="1054930"/>
            </a:xfrm>
            <a:prstGeom prst="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sng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②</a:t>
              </a:r>
            </a:p>
          </p:txBody>
        </p:sp>
        <p:sp>
          <p:nvSpPr>
            <p:cNvPr id="31" name="下矢印 30"/>
            <p:cNvSpPr/>
            <p:nvPr/>
          </p:nvSpPr>
          <p:spPr>
            <a:xfrm>
              <a:off x="6418624" y="3303914"/>
              <a:ext cx="484632" cy="1054930"/>
            </a:xfrm>
            <a:prstGeom prst="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①</a:t>
              </a:r>
            </a:p>
          </p:txBody>
        </p:sp>
        <p:sp>
          <p:nvSpPr>
            <p:cNvPr id="32" name="上矢印 31"/>
            <p:cNvSpPr/>
            <p:nvPr/>
          </p:nvSpPr>
          <p:spPr>
            <a:xfrm>
              <a:off x="6929476" y="3262055"/>
              <a:ext cx="484632" cy="1050349"/>
            </a:xfrm>
            <a:prstGeom prst="up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②</a:t>
              </a:r>
            </a:p>
          </p:txBody>
        </p:sp>
        <p:sp>
          <p:nvSpPr>
            <p:cNvPr id="33" name="上下矢印 32"/>
            <p:cNvSpPr/>
            <p:nvPr/>
          </p:nvSpPr>
          <p:spPr>
            <a:xfrm>
              <a:off x="7440330" y="3236777"/>
              <a:ext cx="484632" cy="1075627"/>
            </a:xfrm>
            <a:prstGeom prst="up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③</a:t>
              </a:r>
              <a:endParaRPr kumimoji="0" lang="ja-JP"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p:txBody>
        </p:sp>
        <p:sp>
          <p:nvSpPr>
            <p:cNvPr id="37" name="上下矢印 36"/>
            <p:cNvSpPr/>
            <p:nvPr/>
          </p:nvSpPr>
          <p:spPr>
            <a:xfrm>
              <a:off x="3602335" y="3286711"/>
              <a:ext cx="484632" cy="1075627"/>
            </a:xfrm>
            <a:prstGeom prst="up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③</a:t>
              </a:r>
              <a:endParaRPr kumimoji="0" lang="ja-JP"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p:txBody>
        </p:sp>
        <p:sp>
          <p:nvSpPr>
            <p:cNvPr id="38" name="上下矢印 37"/>
            <p:cNvSpPr/>
            <p:nvPr/>
          </p:nvSpPr>
          <p:spPr>
            <a:xfrm>
              <a:off x="5224229" y="3287931"/>
              <a:ext cx="484632" cy="1075627"/>
            </a:xfrm>
            <a:prstGeom prst="upDownArrow">
              <a:avLst/>
            </a:prstGeom>
            <a:gradFill rotWithShape="1">
              <a:gsLst>
                <a:gs pos="0">
                  <a:srgbClr val="6785C1">
                    <a:tint val="100000"/>
                    <a:shade val="100000"/>
                    <a:satMod val="130000"/>
                  </a:srgbClr>
                </a:gs>
                <a:gs pos="100000">
                  <a:srgbClr val="6785C1">
                    <a:tint val="50000"/>
                    <a:shade val="100000"/>
                    <a:satMod val="350000"/>
                  </a:srgbClr>
                </a:gs>
              </a:gsLst>
              <a:lin ang="16200000" scaled="0"/>
            </a:gradFill>
            <a:ln w="9525" cap="flat" cmpd="sng" algn="ctr">
              <a:solidFill>
                <a:srgbClr val="6785C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rPr>
                <a:t>③</a:t>
              </a:r>
              <a:endParaRPr kumimoji="0" lang="ja-JP" altLang="en-US"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n-ea"/>
                <a:cs typeface="Meiryo UI" pitchFamily="50" charset="-128"/>
              </a:endParaRPr>
            </a:p>
          </p:txBody>
        </p:sp>
      </p:grpSp>
    </p:spTree>
    <p:extLst>
      <p:ext uri="{BB962C8B-B14F-4D97-AF65-F5344CB8AC3E}">
        <p14:creationId xmlns:p14="http://schemas.microsoft.com/office/powerpoint/2010/main" val="26535556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9. </a:t>
            </a:r>
            <a:r>
              <a:rPr kumimoji="1" lang="ja-JP" altLang="en-US" dirty="0" smtClean="0"/>
              <a:t>コミュニケーション管理</a:t>
            </a:r>
            <a:r>
              <a:rPr lang="ja-JP" altLang="en-US" dirty="0" smtClean="0"/>
              <a:t>（</a:t>
            </a:r>
            <a:r>
              <a:rPr lang="en-US" altLang="ja-JP" dirty="0" smtClean="0"/>
              <a:t>2/3</a:t>
            </a:r>
            <a:r>
              <a:rPr lang="ja-JP" altLang="en-US" dirty="0" smtClean="0"/>
              <a:t>）</a:t>
            </a:r>
            <a:endParaRPr kumimoji="1" lang="ja-JP" altLang="en-US" dirty="0"/>
          </a:p>
        </p:txBody>
      </p:sp>
      <p:sp>
        <p:nvSpPr>
          <p:cNvPr id="6" name="テキスト プレースホルダー 1"/>
          <p:cNvSpPr>
            <a:spLocks noGrp="1"/>
          </p:cNvSpPr>
          <p:nvPr>
            <p:ph type="body" sz="quarter" idx="10"/>
          </p:nvPr>
        </p:nvSpPr>
        <p:spPr>
          <a:xfrm>
            <a:off x="436790" y="908050"/>
            <a:ext cx="9029475" cy="768860"/>
          </a:xfrm>
          <a:prstGeom prst="rect">
            <a:avLst/>
          </a:prstGeom>
        </p:spPr>
        <p:txBody>
          <a:bodyPr>
            <a:normAutofit/>
          </a:bodyPr>
          <a:lstStyle/>
          <a:p>
            <a:r>
              <a:rPr lang="ja-JP" altLang="en-US" dirty="0"/>
              <a:t>本プロジェクトにおける会議体を以下に示します。各工程ごとに開催頻度・出席者を詳細化して定めます。</a:t>
            </a:r>
          </a:p>
        </p:txBody>
      </p:sp>
      <p:grpSp>
        <p:nvGrpSpPr>
          <p:cNvPr id="4" name="グループ化 3"/>
          <p:cNvGrpSpPr/>
          <p:nvPr/>
        </p:nvGrpSpPr>
        <p:grpSpPr>
          <a:xfrm>
            <a:off x="314490" y="1783220"/>
            <a:ext cx="6973115" cy="4458289"/>
            <a:chOff x="1437927" y="1718067"/>
            <a:chExt cx="6973115" cy="4458289"/>
          </a:xfrm>
        </p:grpSpPr>
        <p:grpSp>
          <p:nvGrpSpPr>
            <p:cNvPr id="2" name="グループ化 1"/>
            <p:cNvGrpSpPr/>
            <p:nvPr/>
          </p:nvGrpSpPr>
          <p:grpSpPr>
            <a:xfrm>
              <a:off x="1437927" y="2688933"/>
              <a:ext cx="4889530" cy="3487423"/>
              <a:chOff x="1595869" y="2688933"/>
              <a:chExt cx="4889530" cy="3487423"/>
            </a:xfrm>
          </p:grpSpPr>
          <p:sp>
            <p:nvSpPr>
              <p:cNvPr id="54" name="角丸四角形 53"/>
              <p:cNvSpPr/>
              <p:nvPr/>
            </p:nvSpPr>
            <p:spPr>
              <a:xfrm>
                <a:off x="4176618" y="2688933"/>
                <a:ext cx="2308781" cy="3487423"/>
              </a:xfrm>
              <a:prstGeom prst="roundRect">
                <a:avLst>
                  <a:gd name="adj" fmla="val 0"/>
                </a:avLst>
              </a:prstGeom>
              <a:ln/>
            </p:spPr>
            <p:style>
              <a:lnRef idx="1">
                <a:schemeClr val="accent3"/>
              </a:lnRef>
              <a:fillRef idx="2">
                <a:schemeClr val="accent3"/>
              </a:fillRef>
              <a:effectRef idx="1">
                <a:schemeClr val="accent3"/>
              </a:effectRef>
              <a:fontRef idx="minor">
                <a:schemeClr val="dk1"/>
              </a:fontRef>
            </p:style>
            <p:txBody>
              <a:bodyPr vert="horz" rtlCol="0" anchor="t" anchorCtr="0"/>
              <a:lstStyle/>
              <a:p>
                <a:pPr algn="ctr" defTabSz="457133"/>
                <a:r>
                  <a:rPr lang="ja-JP" altLang="en-US" sz="1800" spc="-150" dirty="0" smtClean="0">
                    <a:ln w="50800"/>
                    <a:solidFill>
                      <a:schemeClr val="accent2">
                        <a:lumMod val="50000"/>
                      </a:schemeClr>
                    </a:solidFill>
                    <a:latin typeface="Meiryo UI" pitchFamily="50" charset="-128"/>
                    <a:ea typeface="Meiryo UI" pitchFamily="50" charset="-128"/>
                    <a:cs typeface="Meiryo UI" pitchFamily="50" charset="-128"/>
                  </a:rPr>
                  <a:t>弊社</a:t>
                </a:r>
                <a:endParaRPr lang="ja-JP" altLang="en-US" sz="1800" spc="-150" dirty="0">
                  <a:ln w="50800"/>
                  <a:solidFill>
                    <a:schemeClr val="accent2">
                      <a:lumMod val="50000"/>
                    </a:schemeClr>
                  </a:solidFill>
                  <a:latin typeface="Meiryo UI" pitchFamily="50" charset="-128"/>
                  <a:ea typeface="Meiryo UI" pitchFamily="50" charset="-128"/>
                  <a:cs typeface="Meiryo UI" pitchFamily="50" charset="-128"/>
                </a:endParaRPr>
              </a:p>
            </p:txBody>
          </p:sp>
          <p:sp>
            <p:nvSpPr>
              <p:cNvPr id="56" name="角丸四角形 55"/>
              <p:cNvSpPr/>
              <p:nvPr/>
            </p:nvSpPr>
            <p:spPr>
              <a:xfrm>
                <a:off x="1595869" y="2688933"/>
                <a:ext cx="2339254" cy="3487423"/>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vert="horz" rtlCol="0" anchor="t" anchorCtr="0"/>
              <a:lstStyle/>
              <a:p>
                <a:pPr algn="ctr" defTabSz="457133"/>
                <a:r>
                  <a:rPr lang="ja-JP" altLang="en-US" sz="1800" spc="-150" dirty="0" smtClean="0">
                    <a:ln w="50800"/>
                    <a:solidFill>
                      <a:schemeClr val="accent2">
                        <a:lumMod val="50000"/>
                      </a:schemeClr>
                    </a:solidFill>
                    <a:latin typeface="Meiryo UI" pitchFamily="50" charset="-128"/>
                    <a:ea typeface="Meiryo UI" pitchFamily="50" charset="-128"/>
                    <a:cs typeface="Meiryo UI" pitchFamily="50" charset="-128"/>
                  </a:rPr>
                  <a:t>貴社</a:t>
                </a:r>
                <a:endParaRPr lang="ja-JP" altLang="en-US" sz="1800" spc="-150" dirty="0">
                  <a:ln w="50800"/>
                  <a:solidFill>
                    <a:schemeClr val="accent2">
                      <a:lumMod val="50000"/>
                    </a:schemeClr>
                  </a:solidFill>
                  <a:latin typeface="Meiryo UI" pitchFamily="50" charset="-128"/>
                  <a:ea typeface="Meiryo UI" pitchFamily="50" charset="-128"/>
                  <a:cs typeface="Meiryo UI" pitchFamily="50" charset="-128"/>
                </a:endParaRPr>
              </a:p>
            </p:txBody>
          </p:sp>
        </p:grpSp>
        <p:sp>
          <p:nvSpPr>
            <p:cNvPr id="57" name="AutoShape 49"/>
            <p:cNvSpPr>
              <a:spLocks noChangeArrowheads="1"/>
            </p:cNvSpPr>
            <p:nvPr/>
          </p:nvSpPr>
          <p:spPr bwMode="auto">
            <a:xfrm>
              <a:off x="2713065" y="1718067"/>
              <a:ext cx="2339254" cy="285433"/>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wrap="none" lIns="91426" tIns="45714" rIns="91426" bIns="45714" anchor="ctr"/>
            <a:lstStyle/>
            <a:p>
              <a:pPr marL="179388" lvl="0" indent="-179388" algn="ctr" defTabSz="457133"/>
              <a:r>
                <a:rPr kumimoji="0" lang="ja-JP" altLang="en-US" sz="1600" kern="0" dirty="0" smtClean="0">
                  <a:solidFill>
                    <a:schemeClr val="tx1"/>
                  </a:solidFill>
                  <a:cs typeface="Meiryo UI" panose="020B0604030504040204" pitchFamily="50" charset="-128"/>
                </a:rPr>
                <a:t>プロジェクトオーナ</a:t>
              </a:r>
              <a:endParaRPr kumimoji="0" lang="ja-JP" altLang="en-US" sz="1600" kern="0" dirty="0">
                <a:solidFill>
                  <a:schemeClr val="tx1"/>
                </a:solidFill>
                <a:cs typeface="Meiryo UI" panose="020B0604030504040204" pitchFamily="50" charset="-128"/>
              </a:endParaRPr>
            </a:p>
          </p:txBody>
        </p:sp>
        <p:sp>
          <p:nvSpPr>
            <p:cNvPr id="58" name="ホームベース 57"/>
            <p:cNvSpPr/>
            <p:nvPr/>
          </p:nvSpPr>
          <p:spPr>
            <a:xfrm rot="16200000">
              <a:off x="3692194" y="1223390"/>
              <a:ext cx="380996" cy="2147581"/>
            </a:xfrm>
            <a:prstGeom prst="homePlate">
              <a:avLst>
                <a:gd name="adj" fmla="val 31729"/>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vert="eaVert" anchor="ctr"/>
            <a:lstStyle/>
            <a:p>
              <a:pPr algn="ctr" defTabSz="455613" fontAlgn="base">
                <a:lnSpc>
                  <a:spcPct val="120000"/>
                </a:lnSpc>
                <a:spcBef>
                  <a:spcPct val="0"/>
                </a:spcBef>
                <a:spcAft>
                  <a:spcPct val="0"/>
                </a:spcAft>
              </a:pPr>
              <a:r>
                <a:rPr kumimoji="0" lang="ja-JP" altLang="en-US" sz="14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ステアリングコミッティ</a:t>
              </a:r>
              <a:endParaRPr kumimoji="0" lang="en-US" altLang="ja-JP" sz="14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AutoShape 4"/>
            <p:cNvSpPr>
              <a:spLocks noChangeArrowheads="1"/>
            </p:cNvSpPr>
            <p:nvPr/>
          </p:nvSpPr>
          <p:spPr bwMode="auto">
            <a:xfrm>
              <a:off x="1687483" y="3461787"/>
              <a:ext cx="4402010" cy="325608"/>
            </a:xfrm>
            <a:prstGeom prst="roundRect">
              <a:avLst>
                <a:gd name="adj" fmla="val 16667"/>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455613" eaLnBrk="1" fontAlgn="base" latinLnBrk="0" hangingPunct="1">
                <a:lnSpc>
                  <a:spcPct val="120000"/>
                </a:lnSpc>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プロジェクト進捗会議</a:t>
              </a:r>
              <a:endParaRPr kumimoji="0" lang="en-US" altLang="ja-JP" sz="14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AutoShape 5"/>
            <p:cNvSpPr>
              <a:spLocks noChangeArrowheads="1"/>
            </p:cNvSpPr>
            <p:nvPr/>
          </p:nvSpPr>
          <p:spPr bwMode="auto">
            <a:xfrm>
              <a:off x="1687483" y="4319940"/>
              <a:ext cx="1908809" cy="419205"/>
            </a:xfrm>
            <a:prstGeom prst="roundRect">
              <a:avLst>
                <a:gd name="adj" fmla="val 16667"/>
              </a:avLst>
            </a:prstGeom>
            <a:gradFill rotWithShape="1">
              <a:gsLst>
                <a:gs pos="0">
                  <a:srgbClr val="0F1C50">
                    <a:tint val="50000"/>
                    <a:satMod val="300000"/>
                  </a:srgbClr>
                </a:gs>
                <a:gs pos="35000">
                  <a:srgbClr val="0F1C50">
                    <a:tint val="37000"/>
                    <a:satMod val="300000"/>
                  </a:srgbClr>
                </a:gs>
                <a:gs pos="100000">
                  <a:srgbClr val="0F1C50">
                    <a:tint val="15000"/>
                    <a:satMod val="350000"/>
                  </a:srgbClr>
                </a:gs>
              </a:gsLst>
              <a:lin ang="16200000" scaled="1"/>
            </a:gradFill>
            <a:ln w="9525" cap="flat" cmpd="sng" algn="ctr">
              <a:solidFill>
                <a:srgbClr val="0F1C50">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455613" eaLnBrk="1" fontAlgn="base" latinLnBrk="0" hangingPunct="1">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内部進捗・</a:t>
              </a:r>
              <a:endParaRPr kumimoji="0" lang="en-US" altLang="ja-JP"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5613" eaLnBrk="1" fontAlgn="base" latinLnBrk="0" hangingPunct="1">
                <a:spcBef>
                  <a:spcPct val="0"/>
                </a:spcBef>
                <a:spcAft>
                  <a:spcPct val="0"/>
                </a:spcAft>
                <a:buClrTx/>
                <a:buSzTx/>
                <a:buFontTx/>
                <a:buNone/>
                <a:tabLst/>
                <a:defRPr/>
              </a:pPr>
              <a:r>
                <a:rPr kumimoji="0" lang="ja-JP" altLang="en-US" sz="14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課題検討</a:t>
              </a:r>
              <a:r>
                <a:rPr kumimoji="0" lang="ja-JP" altLang="en-US" sz="14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会</a:t>
              </a:r>
              <a:endParaRPr kumimoji="0" lang="ja-JP" altLang="en-US" sz="14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AutoShape 5"/>
            <p:cNvSpPr>
              <a:spLocks noChangeArrowheads="1"/>
            </p:cNvSpPr>
            <p:nvPr/>
          </p:nvSpPr>
          <p:spPr bwMode="auto">
            <a:xfrm>
              <a:off x="4180684" y="4319940"/>
              <a:ext cx="1908809" cy="419205"/>
            </a:xfrm>
            <a:prstGeom prst="roundRect">
              <a:avLst>
                <a:gd name="adj" fmla="val 16667"/>
              </a:avLst>
            </a:prstGeom>
            <a:gradFill rotWithShape="1">
              <a:gsLst>
                <a:gs pos="0">
                  <a:srgbClr val="0F1C50">
                    <a:tint val="50000"/>
                    <a:satMod val="300000"/>
                  </a:srgbClr>
                </a:gs>
                <a:gs pos="35000">
                  <a:srgbClr val="0F1C50">
                    <a:tint val="37000"/>
                    <a:satMod val="300000"/>
                  </a:srgbClr>
                </a:gs>
                <a:gs pos="100000">
                  <a:srgbClr val="0F1C50">
                    <a:tint val="15000"/>
                    <a:satMod val="350000"/>
                  </a:srgbClr>
                </a:gs>
              </a:gsLst>
              <a:lin ang="16200000" scaled="1"/>
            </a:gradFill>
            <a:ln w="9525" cap="flat" cmpd="sng" algn="ctr">
              <a:solidFill>
                <a:srgbClr val="0F1C50">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455613" eaLnBrk="1" fontAlgn="base" latinLnBrk="0" hangingPunct="1">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内部進捗・</a:t>
              </a:r>
              <a:endParaRPr kumimoji="0" lang="en-US" altLang="ja-JP"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455613" eaLnBrk="1" fontAlgn="base" latinLnBrk="0" hangingPunct="1">
                <a:spcBef>
                  <a:spcPct val="0"/>
                </a:spcBef>
                <a:spcAft>
                  <a:spcPct val="0"/>
                </a:spcAft>
                <a:buClrTx/>
                <a:buSzTx/>
                <a:buFontTx/>
                <a:buNone/>
                <a:tabLst/>
                <a:defRPr/>
              </a:pPr>
              <a:r>
                <a:rPr kumimoji="0" lang="ja-JP" altLang="en-US" sz="14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課題検討</a:t>
              </a:r>
              <a:r>
                <a:rPr kumimoji="0" lang="ja-JP" altLang="en-US" sz="14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会</a:t>
              </a:r>
              <a:endParaRPr kumimoji="0" lang="ja-JP" altLang="en-US" sz="14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右中かっこ 61"/>
            <p:cNvSpPr/>
            <p:nvPr/>
          </p:nvSpPr>
          <p:spPr>
            <a:xfrm>
              <a:off x="6568952" y="2796680"/>
              <a:ext cx="228600" cy="1974710"/>
            </a:xfrm>
            <a:prstGeom prst="rightBrace">
              <a:avLst/>
            </a:prstGeom>
            <a:noFill/>
            <a:ln w="19050" cap="flat" cmpd="sng" algn="ctr">
              <a:solidFill>
                <a:schemeClr val="tx1">
                  <a:lumMod val="60000"/>
                  <a:lumOff val="4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3" name="右中かっこ 62"/>
            <p:cNvSpPr/>
            <p:nvPr/>
          </p:nvSpPr>
          <p:spPr>
            <a:xfrm>
              <a:off x="6568952" y="5222769"/>
              <a:ext cx="228600" cy="859425"/>
            </a:xfrm>
            <a:prstGeom prst="rightBrace">
              <a:avLst/>
            </a:prstGeom>
            <a:noFill/>
            <a:ln w="19050" cap="flat" cmpd="sng" algn="ctr">
              <a:solidFill>
                <a:schemeClr val="tx1">
                  <a:lumMod val="60000"/>
                  <a:lumOff val="4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457133"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64" name="正方形/長方形 63"/>
            <p:cNvSpPr/>
            <p:nvPr/>
          </p:nvSpPr>
          <p:spPr>
            <a:xfrm>
              <a:off x="6785339" y="3260288"/>
              <a:ext cx="1625703" cy="954107"/>
            </a:xfrm>
            <a:prstGeom prst="rect">
              <a:avLst/>
            </a:prstGeom>
          </p:spPr>
          <p:txBody>
            <a:bodyPr wrap="square">
              <a:spAutoFit/>
            </a:bodyPr>
            <a:lstStyle/>
            <a:p>
              <a:pPr defTabSz="457133"/>
              <a:r>
                <a:rPr kumimoji="0" lang="ja-JP" altLang="en-US" sz="1400" dirty="0">
                  <a:solidFill>
                    <a:srgbClr val="000000"/>
                  </a:solidFill>
                  <a:cs typeface="Meiryo UI" panose="020B0604030504040204" pitchFamily="50" charset="-128"/>
                </a:rPr>
                <a:t>プロジェクトの運営・進捗状況・課題に関する報告・共有・アクション検討</a:t>
              </a:r>
              <a:endParaRPr kumimoji="0" lang="en-US" altLang="ja-JP" sz="1400" dirty="0">
                <a:solidFill>
                  <a:srgbClr val="000000"/>
                </a:solidFill>
                <a:cs typeface="Meiryo UI" panose="020B0604030504040204" pitchFamily="50" charset="-128"/>
              </a:endParaRPr>
            </a:p>
          </p:txBody>
        </p:sp>
        <p:sp>
          <p:nvSpPr>
            <p:cNvPr id="65" name="正方形/長方形 64"/>
            <p:cNvSpPr/>
            <p:nvPr/>
          </p:nvSpPr>
          <p:spPr>
            <a:xfrm>
              <a:off x="6785338" y="5183307"/>
              <a:ext cx="1625703" cy="738664"/>
            </a:xfrm>
            <a:prstGeom prst="rect">
              <a:avLst/>
            </a:prstGeom>
          </p:spPr>
          <p:txBody>
            <a:bodyPr wrap="square">
              <a:spAutoFit/>
            </a:bodyPr>
            <a:lstStyle/>
            <a:p>
              <a:pPr defTabSz="457133"/>
              <a:r>
                <a:rPr kumimoji="0" lang="ja-JP" altLang="en-US" sz="1400" dirty="0">
                  <a:solidFill>
                    <a:srgbClr val="000000"/>
                  </a:solidFill>
                  <a:cs typeface="Meiryo UI" panose="020B0604030504040204" pitchFamily="50" charset="-128"/>
                </a:rPr>
                <a:t>仕様の説明・検討、課題の検討・解決、計画の説明・調整、</a:t>
              </a:r>
              <a:endParaRPr kumimoji="0" lang="en-US" altLang="ja-JP" sz="1400" dirty="0">
                <a:solidFill>
                  <a:srgbClr val="000000"/>
                </a:solidFill>
                <a:cs typeface="Meiryo UI" panose="020B0604030504040204" pitchFamily="50" charset="-128"/>
              </a:endParaRPr>
            </a:p>
          </p:txBody>
        </p:sp>
        <p:sp>
          <p:nvSpPr>
            <p:cNvPr id="72" name="AutoShape 4"/>
            <p:cNvSpPr>
              <a:spLocks noChangeArrowheads="1"/>
            </p:cNvSpPr>
            <p:nvPr/>
          </p:nvSpPr>
          <p:spPr bwMode="auto">
            <a:xfrm>
              <a:off x="1687484" y="5391104"/>
              <a:ext cx="4398782" cy="451515"/>
            </a:xfrm>
            <a:prstGeom prst="roundRect">
              <a:avLst>
                <a:gd name="adj" fmla="val 16667"/>
              </a:avLst>
            </a:prstGeom>
            <a:gradFill rotWithShape="1">
              <a:gsLst>
                <a:gs pos="0">
                  <a:srgbClr val="BC4328">
                    <a:tint val="50000"/>
                    <a:satMod val="300000"/>
                  </a:srgbClr>
                </a:gs>
                <a:gs pos="35000">
                  <a:srgbClr val="BC4328">
                    <a:tint val="37000"/>
                    <a:satMod val="300000"/>
                  </a:srgbClr>
                </a:gs>
                <a:gs pos="100000">
                  <a:srgbClr val="BC4328">
                    <a:tint val="15000"/>
                    <a:satMod val="350000"/>
                  </a:srgbClr>
                </a:gs>
              </a:gsLst>
              <a:lin ang="16200000" scaled="1"/>
            </a:gradFill>
            <a:ln w="9525" cap="flat" cmpd="sng" algn="ctr">
              <a:solidFill>
                <a:srgbClr val="BC4328">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455613" eaLnBrk="1" fontAlgn="base" latinLnBrk="0" hangingPunct="1">
                <a:lnSpc>
                  <a:spcPct val="120000"/>
                </a:lnSpc>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レビュー・検討セッション</a:t>
              </a:r>
              <a:endParaRPr kumimoji="0" lang="en-US" altLang="ja-JP" sz="14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0" name="直線矢印コネクタ 79"/>
            <p:cNvCxnSpPr>
              <a:stCxn id="59" idx="0"/>
              <a:endCxn id="58" idx="1"/>
            </p:cNvCxnSpPr>
            <p:nvPr/>
          </p:nvCxnSpPr>
          <p:spPr>
            <a:xfrm flipH="1" flipV="1">
              <a:off x="3882693" y="2487679"/>
              <a:ext cx="5795" cy="974108"/>
            </a:xfrm>
            <a:prstGeom prst="straightConnector1">
              <a:avLst/>
            </a:prstGeom>
            <a:noFill/>
            <a:ln w="9525">
              <a:solidFill>
                <a:srgbClr val="000000"/>
              </a:solidFill>
              <a:round/>
              <a:headEnd type="diamond"/>
              <a:tailEnd type="triangle" w="med" len="med"/>
            </a:ln>
            <a:extLst>
              <a:ext uri="{909E8E84-426E-40DD-AFC4-6F175D3DCCD1}">
                <a14:hiddenFill xmlns:a14="http://schemas.microsoft.com/office/drawing/2010/main">
                  <a:noFill/>
                </a14:hiddenFill>
              </a:ext>
            </a:extLst>
          </p:spPr>
        </p:cxnSp>
        <p:cxnSp>
          <p:nvCxnSpPr>
            <p:cNvPr id="83" name="直線矢印コネクタ 82"/>
            <p:cNvCxnSpPr/>
            <p:nvPr/>
          </p:nvCxnSpPr>
          <p:spPr>
            <a:xfrm flipV="1">
              <a:off x="2648587" y="3787395"/>
              <a:ext cx="3301" cy="500300"/>
            </a:xfrm>
            <a:prstGeom prst="straightConnector1">
              <a:avLst/>
            </a:prstGeom>
            <a:noFill/>
            <a:ln w="9525">
              <a:solidFill>
                <a:srgbClr val="000000"/>
              </a:solidFill>
              <a:round/>
              <a:headEnd type="diamond"/>
              <a:tailEnd type="triangle" w="med" len="med"/>
            </a:ln>
            <a:extLst>
              <a:ext uri="{909E8E84-426E-40DD-AFC4-6F175D3DCCD1}">
                <a14:hiddenFill xmlns:a14="http://schemas.microsoft.com/office/drawing/2010/main">
                  <a:noFill/>
                </a14:hiddenFill>
              </a:ext>
            </a:extLst>
          </p:spPr>
        </p:cxnSp>
        <p:cxnSp>
          <p:nvCxnSpPr>
            <p:cNvPr id="84" name="直線矢印コネクタ 83"/>
            <p:cNvCxnSpPr/>
            <p:nvPr/>
          </p:nvCxnSpPr>
          <p:spPr>
            <a:xfrm flipV="1">
              <a:off x="5171048" y="3787395"/>
              <a:ext cx="3301" cy="500302"/>
            </a:xfrm>
            <a:prstGeom prst="straightConnector1">
              <a:avLst/>
            </a:prstGeom>
            <a:noFill/>
            <a:ln w="9525">
              <a:solidFill>
                <a:srgbClr val="000000"/>
              </a:solidFill>
              <a:round/>
              <a:headEnd type="diamond"/>
              <a:tailEnd type="triangle" w="med" len="med"/>
            </a:ln>
            <a:extLst>
              <a:ext uri="{909E8E84-426E-40DD-AFC4-6F175D3DCCD1}">
                <a14:hiddenFill xmlns:a14="http://schemas.microsoft.com/office/drawing/2010/main">
                  <a:noFill/>
                </a14:hiddenFill>
              </a:ext>
            </a:extLst>
          </p:spPr>
        </p:cxnSp>
        <p:cxnSp>
          <p:nvCxnSpPr>
            <p:cNvPr id="86" name="直線矢印コネクタ 85"/>
            <p:cNvCxnSpPr/>
            <p:nvPr/>
          </p:nvCxnSpPr>
          <p:spPr>
            <a:xfrm flipH="1" flipV="1">
              <a:off x="2651888" y="4771390"/>
              <a:ext cx="1" cy="609952"/>
            </a:xfrm>
            <a:prstGeom prst="straightConnector1">
              <a:avLst/>
            </a:prstGeom>
            <a:noFill/>
            <a:ln w="9525">
              <a:solidFill>
                <a:srgbClr val="000000"/>
              </a:solidFill>
              <a:round/>
              <a:headEnd type="diamond"/>
              <a:tailEnd type="triangle" w="med" len="med"/>
            </a:ln>
            <a:extLst>
              <a:ext uri="{909E8E84-426E-40DD-AFC4-6F175D3DCCD1}">
                <a14:hiddenFill xmlns:a14="http://schemas.microsoft.com/office/drawing/2010/main">
                  <a:noFill/>
                </a14:hiddenFill>
              </a:ext>
            </a:extLst>
          </p:spPr>
        </p:cxnSp>
        <p:cxnSp>
          <p:nvCxnSpPr>
            <p:cNvPr id="87" name="直線矢印コネクタ 86"/>
            <p:cNvCxnSpPr/>
            <p:nvPr/>
          </p:nvCxnSpPr>
          <p:spPr>
            <a:xfrm flipH="1" flipV="1">
              <a:off x="5174349" y="4771390"/>
              <a:ext cx="1" cy="609953"/>
            </a:xfrm>
            <a:prstGeom prst="straightConnector1">
              <a:avLst/>
            </a:prstGeom>
            <a:noFill/>
            <a:ln w="9525">
              <a:solidFill>
                <a:srgbClr val="000000"/>
              </a:solidFill>
              <a:round/>
              <a:headEnd type="diamond"/>
              <a:tailEnd type="triangle" w="med" len="med"/>
            </a:ln>
            <a:extLst>
              <a:ext uri="{909E8E84-426E-40DD-AFC4-6F175D3DCCD1}">
                <a14:hiddenFill xmlns:a14="http://schemas.microsoft.com/office/drawing/2010/main">
                  <a:noFill/>
                </a14:hiddenFill>
              </a:ext>
            </a:extLst>
          </p:spPr>
        </p:cxnSp>
      </p:grpSp>
      <p:graphicFrame>
        <p:nvGraphicFramePr>
          <p:cNvPr id="28" name="表 27"/>
          <p:cNvGraphicFramePr>
            <a:graphicFrameLocks noGrp="1"/>
          </p:cNvGraphicFramePr>
          <p:nvPr>
            <p:extLst>
              <p:ext uri="{D42A27DB-BD31-4B8C-83A1-F6EECF244321}">
                <p14:modId xmlns:p14="http://schemas.microsoft.com/office/powerpoint/2010/main" val="1829011192"/>
              </p:ext>
            </p:extLst>
          </p:nvPr>
        </p:nvGraphicFramePr>
        <p:xfrm>
          <a:off x="7464134" y="1632301"/>
          <a:ext cx="2209888" cy="4652474"/>
        </p:xfrm>
        <a:graphic>
          <a:graphicData uri="http://schemas.openxmlformats.org/drawingml/2006/table">
            <a:tbl>
              <a:tblPr firstRow="1" bandRow="1"/>
              <a:tblGrid>
                <a:gridCol w="363498">
                  <a:extLst>
                    <a:ext uri="{9D8B030D-6E8A-4147-A177-3AD203B41FA5}">
                      <a16:colId xmlns:a16="http://schemas.microsoft.com/office/drawing/2014/main" val="20001"/>
                    </a:ext>
                  </a:extLst>
                </a:gridCol>
                <a:gridCol w="1846390">
                  <a:extLst>
                    <a:ext uri="{9D8B030D-6E8A-4147-A177-3AD203B41FA5}">
                      <a16:colId xmlns:a16="http://schemas.microsoft.com/office/drawing/2014/main" val="20000"/>
                    </a:ext>
                  </a:extLst>
                </a:gridCol>
              </a:tblGrid>
              <a:tr h="2046434">
                <a:tc>
                  <a:txBody>
                    <a:bodyPr/>
                    <a:lstStyle/>
                    <a:p>
                      <a:pPr marL="0" marR="0" lvl="1" indent="0" algn="l" defTabSz="45713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会議体運営</a:t>
                      </a:r>
                      <a:endParaRPr kumimoji="1" lang="en-US" altLang="ja-JP"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9E9"/>
                    </a:solidFill>
                  </a:tcPr>
                </a:tc>
                <a:tc>
                  <a:txBody>
                    <a:bodyPr/>
                    <a:lstStyle/>
                    <a:p>
                      <a:pPr marL="171450" marR="0" lvl="1" indent="-171450" algn="l" defTabSz="457133"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プロジェクト進捗状況は週次で報告します。その他、各会議体の目的、頻度、出席者について次頁に示します。</a:t>
                      </a:r>
                      <a:endParaRPr kumimoji="1" lang="en-US" altLang="ja-JP" sz="11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1" indent="-171450" algn="l" defTabSz="457133"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各種会議体については、議事録を作成の上、原則会議の翌営業日に提示し、会議の決定事項、宿題事項について認識相違がないか確認します。</a:t>
                      </a:r>
                      <a:endParaRPr kumimoji="1" lang="en-US" altLang="ja-JP"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3D9E9"/>
                    </a:solidFill>
                  </a:tcPr>
                </a:tc>
                <a:extLst>
                  <a:ext uri="{0D108BD9-81ED-4DB2-BD59-A6C34878D82A}">
                    <a16:rowId xmlns:a16="http://schemas.microsoft.com/office/drawing/2014/main" val="10001"/>
                  </a:ext>
                </a:extLst>
              </a:tr>
              <a:tr h="1583895">
                <a:tc>
                  <a:txBody>
                    <a:bodyPr/>
                    <a:lstStyle/>
                    <a:p>
                      <a:pPr marL="0" indent="0">
                        <a:buFont typeface="Wingdings" panose="05000000000000000000" pitchFamily="2" charset="2"/>
                        <a:buNone/>
                      </a:pPr>
                      <a:r>
                        <a:rPr kumimoji="1" lang="ja-JP" altLang="en-US" sz="11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各種連絡方法</a:t>
                      </a:r>
                      <a:endParaRPr kumimoji="1" lang="en-US" altLang="ja-JP" sz="11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EDF4"/>
                    </a:solidFill>
                  </a:tcPr>
                </a:tc>
                <a:tc>
                  <a:txBody>
                    <a:bodyPr/>
                    <a:lstStyle/>
                    <a:p>
                      <a:pPr marL="171450" marR="0" lvl="0" indent="-171450" algn="l" defTabSz="484862"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貴社との</a:t>
                      </a:r>
                      <a:r>
                        <a:rPr kumimoji="1" lang="en-US" altLang="ja-JP"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QA</a:t>
                      </a:r>
                      <a:r>
                        <a:rPr kumimoji="1" lang="ja-JP" altLang="en-US"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については、</a:t>
                      </a:r>
                      <a:r>
                        <a:rPr kumimoji="1" lang="en-US" altLang="ja-JP"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QA</a:t>
                      </a:r>
                      <a:r>
                        <a:rPr kumimoji="1" lang="ja-JP" altLang="en-US"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表を作成し、記録を残します。</a:t>
                      </a:r>
                      <a:endParaRPr lang="en-US" altLang="ja-JP" sz="1100" b="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484862"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仕様に関する各種問合せ、依頼、確認等は設計連絡票等の文書にて行い、記録を残します。</a:t>
                      </a:r>
                      <a:endParaRPr lang="en-US" altLang="ja-JP"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171450" marR="0" lvl="0" indent="-171450" algn="l" defTabSz="484862"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ja-JP" altLang="en-US" sz="11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仕様変更を実施する際は、仕様変更の必要性、必要工数、費用、システム内外への影響範囲等、仕様変更の判断に関わる情報を記録し、責任者の承認証跡を残します。</a:t>
                      </a:r>
                    </a:p>
                    <a:p>
                      <a:pPr marL="0" indent="0">
                        <a:buFont typeface="Wingdings" panose="05000000000000000000" pitchFamily="2" charset="2"/>
                        <a:buNone/>
                      </a:pPr>
                      <a:endParaRPr kumimoji="1" lang="en-US" altLang="ja-JP" sz="1100" b="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EDF4"/>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91546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cs typeface="Meiryo UI" panose="020B0604030504040204" pitchFamily="50" charset="-128"/>
              </a:rPr>
              <a:t>提案内容</a:t>
            </a:r>
            <a:r>
              <a:rPr lang="ja-JP" altLang="en-US" dirty="0" smtClean="0">
                <a:cs typeface="Meiryo UI" panose="020B0604030504040204" pitchFamily="50" charset="-128"/>
              </a:rPr>
              <a:t>一覧表（</a:t>
            </a:r>
            <a:r>
              <a:rPr lang="en-US" altLang="ja-JP" dirty="0" smtClean="0">
                <a:cs typeface="Meiryo UI" panose="020B0604030504040204" pitchFamily="50" charset="-128"/>
              </a:rPr>
              <a:t>4/4</a:t>
            </a:r>
            <a:r>
              <a:rPr lang="ja-JP" altLang="en-US" dirty="0" smtClean="0">
                <a:cs typeface="Meiryo UI" panose="020B0604030504040204" pitchFamily="50" charset="-128"/>
              </a:rPr>
              <a:t>）</a:t>
            </a:r>
            <a:endParaRPr kumimoji="1" lang="ja-JP" altLang="en-US" dirty="0"/>
          </a:p>
        </p:txBody>
      </p:sp>
      <p:sp>
        <p:nvSpPr>
          <p:cNvPr id="6" name="Text Box 3230"/>
          <p:cNvSpPr txBox="1">
            <a:spLocks noChangeArrowheads="1"/>
          </p:cNvSpPr>
          <p:nvPr/>
        </p:nvSpPr>
        <p:spPr bwMode="auto">
          <a:xfrm>
            <a:off x="848544" y="864902"/>
            <a:ext cx="7416824" cy="235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361950" defTabSz="895350" eaLnBrk="0" hangingPunct="0">
              <a:defRPr kumimoji="1" sz="1200">
                <a:solidFill>
                  <a:schemeClr val="tx1"/>
                </a:solidFill>
                <a:latin typeface="ＭＳ Ｐゴシック" pitchFamily="50" charset="-128"/>
                <a:ea typeface="Meiryo UI" pitchFamily="50" charset="-128"/>
                <a:cs typeface="Meiryo UI" pitchFamily="50" charset="-128"/>
              </a:defRPr>
            </a:lvl1pPr>
            <a:lvl2pPr marL="541338" defTabSz="895350" eaLnBrk="0" hangingPunct="0">
              <a:defRPr kumimoji="1" sz="1200">
                <a:solidFill>
                  <a:schemeClr val="tx1"/>
                </a:solidFill>
                <a:latin typeface="ＭＳ Ｐゴシック" pitchFamily="50" charset="-128"/>
                <a:ea typeface="Meiryo UI" pitchFamily="50" charset="-128"/>
                <a:cs typeface="Meiryo UI" pitchFamily="50" charset="-128"/>
              </a:defRPr>
            </a:lvl2pPr>
            <a:lvl3pPr marL="11430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3pPr>
            <a:lvl4pPr marL="16002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4pPr>
            <a:lvl5pPr marL="2057400" indent="-228600" defTabSz="895350" eaLnBrk="0" hangingPunct="0">
              <a:defRPr kumimoji="1" sz="1200">
                <a:solidFill>
                  <a:schemeClr val="tx1"/>
                </a:solidFill>
                <a:latin typeface="ＭＳ Ｐゴシック" pitchFamily="50" charset="-128"/>
                <a:ea typeface="Meiryo UI" pitchFamily="50" charset="-128"/>
                <a:cs typeface="Meiryo UI" pitchFamily="50" charset="-128"/>
              </a:defRPr>
            </a:lvl5pPr>
            <a:lvl6pPr marL="25146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6pPr>
            <a:lvl7pPr marL="29718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7pPr>
            <a:lvl8pPr marL="34290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8pPr>
            <a:lvl9pPr marL="3886200" indent="-228600" defTabSz="895350" eaLnBrk="0" fontAlgn="base" hangingPunct="0">
              <a:spcBef>
                <a:spcPct val="0"/>
              </a:spcBef>
              <a:spcAft>
                <a:spcPct val="0"/>
              </a:spcAft>
              <a:defRPr kumimoji="1" sz="1200">
                <a:solidFill>
                  <a:schemeClr val="tx1"/>
                </a:solidFill>
                <a:latin typeface="ＭＳ Ｐゴシック" pitchFamily="50" charset="-128"/>
                <a:ea typeface="Meiryo UI" pitchFamily="50" charset="-128"/>
                <a:cs typeface="Meiryo UI" pitchFamily="50" charset="-128"/>
              </a:defRPr>
            </a:lvl9pPr>
          </a:lstStyle>
          <a:p>
            <a:pPr marL="0" lvl="1" eaLnBrk="1" hangingPunct="1">
              <a:lnSpc>
                <a:spcPts val="1400"/>
              </a:lnSpc>
              <a:spcBef>
                <a:spcPts val="400"/>
              </a:spcBef>
            </a:pPr>
            <a:r>
              <a:rPr lang="ja-JP" altLang="en-US" sz="1400" b="1" u="sng" dirty="0" smtClean="0">
                <a:solidFill>
                  <a:srgbClr val="404040"/>
                </a:solidFill>
                <a:latin typeface="+mn-ea"/>
              </a:rPr>
              <a:t>９章</a:t>
            </a:r>
            <a:r>
              <a:rPr lang="ja-JP" altLang="en-US" sz="1400" b="1" u="sng" dirty="0">
                <a:solidFill>
                  <a:srgbClr val="404040"/>
                </a:solidFill>
                <a:latin typeface="+mn-ea"/>
              </a:rPr>
              <a:t>　</a:t>
            </a:r>
            <a:r>
              <a:rPr lang="ja-JP" altLang="en-US" sz="1400" b="1" u="sng" dirty="0" smtClean="0">
                <a:solidFill>
                  <a:srgbClr val="404040"/>
                </a:solidFill>
                <a:latin typeface="+mn-ea"/>
              </a:rPr>
              <a:t>独自提案（拡張サポートデスク）</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拡張</a:t>
            </a:r>
            <a:r>
              <a:rPr lang="ja-JP" altLang="en-US" sz="1400" dirty="0" smtClean="0">
                <a:solidFill>
                  <a:srgbClr val="404040"/>
                </a:solidFill>
                <a:latin typeface="+mn-ea"/>
              </a:rPr>
              <a:t>サポートデスク</a:t>
            </a:r>
            <a:endParaRPr lang="en-US" altLang="ja-JP" sz="1400" dirty="0">
              <a:solidFill>
                <a:srgbClr val="404040"/>
              </a:solidFill>
              <a:latin typeface="+mn-ea"/>
            </a:endParaRPr>
          </a:p>
          <a:p>
            <a:pPr marL="0" lvl="1" eaLnBrk="1" hangingPunct="1">
              <a:lnSpc>
                <a:spcPts val="1400"/>
              </a:lnSpc>
              <a:spcBef>
                <a:spcPts val="400"/>
              </a:spcBef>
            </a:pPr>
            <a:endParaRPr lang="en-US" altLang="ja-JP" sz="1400" b="1" u="sng" dirty="0" smtClean="0">
              <a:solidFill>
                <a:srgbClr val="404040"/>
              </a:solidFill>
              <a:latin typeface="+mn-ea"/>
            </a:endParaRPr>
          </a:p>
          <a:p>
            <a:pPr marL="0" lvl="1" eaLnBrk="1" hangingPunct="1">
              <a:lnSpc>
                <a:spcPts val="1400"/>
              </a:lnSpc>
              <a:spcBef>
                <a:spcPts val="400"/>
              </a:spcBef>
            </a:pPr>
            <a:r>
              <a:rPr lang="en-US" altLang="ja-JP" sz="1400" b="1" u="sng" dirty="0" smtClean="0">
                <a:solidFill>
                  <a:srgbClr val="404040"/>
                </a:solidFill>
                <a:latin typeface="+mn-ea"/>
              </a:rPr>
              <a:t>10</a:t>
            </a:r>
            <a:r>
              <a:rPr lang="ja-JP" altLang="en-US" sz="1400" b="1" u="sng" dirty="0" smtClean="0">
                <a:solidFill>
                  <a:srgbClr val="404040"/>
                </a:solidFill>
                <a:latin typeface="+mn-ea"/>
              </a:rPr>
              <a:t>章</a:t>
            </a:r>
            <a:r>
              <a:rPr lang="ja-JP" altLang="en-US" sz="1400" b="1" u="sng" dirty="0">
                <a:solidFill>
                  <a:srgbClr val="404040"/>
                </a:solidFill>
                <a:latin typeface="+mn-ea"/>
              </a:rPr>
              <a:t>　</a:t>
            </a:r>
            <a:r>
              <a:rPr lang="ja-JP" altLang="en-US" sz="1400" b="1" u="sng" dirty="0" smtClean="0">
                <a:solidFill>
                  <a:srgbClr val="404040"/>
                </a:solidFill>
                <a:latin typeface="+mn-ea"/>
              </a:rPr>
              <a:t>御見積り</a:t>
            </a:r>
            <a:endParaRPr lang="ja-JP" altLang="en-US" sz="1400" b="1" u="sng"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1</a:t>
            </a:r>
            <a:r>
              <a:rPr lang="ja-JP" altLang="en-US" sz="1400" dirty="0">
                <a:solidFill>
                  <a:srgbClr val="404040"/>
                </a:solidFill>
                <a:latin typeface="+mn-ea"/>
              </a:rPr>
              <a:t>　</a:t>
            </a:r>
            <a:r>
              <a:rPr lang="ja-JP" altLang="en-US" sz="1400" dirty="0" smtClean="0">
                <a:solidFill>
                  <a:srgbClr val="404040"/>
                </a:solidFill>
                <a:latin typeface="+mn-ea"/>
              </a:rPr>
              <a:t>御見積り</a:t>
            </a:r>
            <a:endParaRPr lang="en-US" altLang="ja-JP" sz="1400" dirty="0">
              <a:solidFill>
                <a:srgbClr val="404040"/>
              </a:solidFill>
              <a:latin typeface="+mn-ea"/>
            </a:endParaRPr>
          </a:p>
          <a:p>
            <a:pPr marL="0" lvl="1" eaLnBrk="1" hangingPunct="1">
              <a:lnSpc>
                <a:spcPts val="1400"/>
              </a:lnSpc>
              <a:spcBef>
                <a:spcPts val="400"/>
              </a:spcBef>
            </a:pPr>
            <a:r>
              <a:rPr lang="en-US" altLang="ja-JP" sz="1400" dirty="0">
                <a:solidFill>
                  <a:srgbClr val="404040"/>
                </a:solidFill>
                <a:latin typeface="+mn-ea"/>
              </a:rPr>
              <a:t>2</a:t>
            </a:r>
            <a:r>
              <a:rPr lang="ja-JP" altLang="en-US" sz="1400" dirty="0">
                <a:solidFill>
                  <a:srgbClr val="404040"/>
                </a:solidFill>
                <a:latin typeface="+mn-ea"/>
              </a:rPr>
              <a:t>　</a:t>
            </a:r>
            <a:r>
              <a:rPr lang="ja-JP" altLang="en-US" sz="1400" dirty="0" smtClean="0">
                <a:solidFill>
                  <a:srgbClr val="404040"/>
                </a:solidFill>
                <a:latin typeface="+mn-ea"/>
              </a:rPr>
              <a:t>前提条件</a:t>
            </a:r>
            <a:endParaRPr lang="en-US" altLang="ja-JP" sz="1400" dirty="0" smtClean="0">
              <a:solidFill>
                <a:srgbClr val="404040"/>
              </a:solidFill>
              <a:latin typeface="+mn-ea"/>
            </a:endParaRPr>
          </a:p>
          <a:p>
            <a:pPr marL="0" lvl="1" eaLnBrk="1" hangingPunct="1">
              <a:lnSpc>
                <a:spcPts val="1400"/>
              </a:lnSpc>
              <a:spcBef>
                <a:spcPts val="400"/>
              </a:spcBef>
            </a:pPr>
            <a:endParaRPr lang="en-US" altLang="ja-JP" sz="1400" dirty="0">
              <a:solidFill>
                <a:srgbClr val="404040"/>
              </a:solidFill>
              <a:latin typeface="+mn-ea"/>
            </a:endParaRPr>
          </a:p>
          <a:p>
            <a:pPr marL="0" lvl="1" eaLnBrk="1" hangingPunct="1">
              <a:lnSpc>
                <a:spcPts val="1400"/>
              </a:lnSpc>
              <a:spcBef>
                <a:spcPts val="400"/>
              </a:spcBef>
            </a:pPr>
            <a:r>
              <a:rPr lang="ja-JP" altLang="en-US" sz="1400" b="1" u="sng" dirty="0" smtClean="0">
                <a:solidFill>
                  <a:srgbClr val="404040"/>
                </a:solidFill>
                <a:latin typeface="+mn-ea"/>
              </a:rPr>
              <a:t>参考資料</a:t>
            </a:r>
            <a:endParaRPr lang="ja-JP" altLang="en-US" sz="1400" b="1" u="sng" dirty="0">
              <a:solidFill>
                <a:srgbClr val="404040"/>
              </a:solidFill>
              <a:latin typeface="+mn-ea"/>
            </a:endParaRPr>
          </a:p>
          <a:p>
            <a:pPr marL="0" lvl="1" eaLnBrk="1" hangingPunct="1">
              <a:lnSpc>
                <a:spcPts val="1400"/>
              </a:lnSpc>
              <a:spcBef>
                <a:spcPts val="400"/>
              </a:spcBef>
            </a:pPr>
            <a:r>
              <a:rPr lang="ja-JP" altLang="en-US" sz="1400" dirty="0" smtClean="0">
                <a:solidFill>
                  <a:srgbClr val="404040"/>
                </a:solidFill>
                <a:latin typeface="+mn-ea"/>
              </a:rPr>
              <a:t>・会員管理</a:t>
            </a:r>
            <a:endParaRPr lang="en-US" altLang="ja-JP" sz="1400" dirty="0" smtClean="0">
              <a:solidFill>
                <a:srgbClr val="404040"/>
              </a:solidFill>
              <a:latin typeface="+mn-ea"/>
            </a:endParaRPr>
          </a:p>
          <a:p>
            <a:pPr marL="0" lvl="1" eaLnBrk="1" hangingPunct="1">
              <a:lnSpc>
                <a:spcPts val="1400"/>
              </a:lnSpc>
              <a:spcBef>
                <a:spcPts val="400"/>
              </a:spcBef>
            </a:pPr>
            <a:r>
              <a:rPr lang="ja-JP" altLang="en-US" sz="1400" dirty="0" smtClean="0">
                <a:solidFill>
                  <a:srgbClr val="404040"/>
                </a:solidFill>
                <a:latin typeface="+mn-ea"/>
              </a:rPr>
              <a:t>・決済端末</a:t>
            </a:r>
            <a:endParaRPr lang="en-US" altLang="ja-JP" sz="1400" dirty="0">
              <a:solidFill>
                <a:srgbClr val="404040"/>
              </a:solidFill>
              <a:latin typeface="+mn-ea"/>
            </a:endParaRPr>
          </a:p>
        </p:txBody>
      </p:sp>
    </p:spTree>
    <p:extLst>
      <p:ext uri="{BB962C8B-B14F-4D97-AF65-F5344CB8AC3E}">
        <p14:creationId xmlns:p14="http://schemas.microsoft.com/office/powerpoint/2010/main" val="2132422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9. </a:t>
            </a:r>
            <a:r>
              <a:rPr kumimoji="1" lang="ja-JP" altLang="en-US" dirty="0" smtClean="0"/>
              <a:t>コミュニケーション管理</a:t>
            </a:r>
            <a:r>
              <a:rPr lang="ja-JP" altLang="en-US" dirty="0" smtClean="0"/>
              <a:t>（</a:t>
            </a:r>
            <a:r>
              <a:rPr lang="en-US" altLang="ja-JP" dirty="0" smtClean="0"/>
              <a:t>3/3</a:t>
            </a:r>
            <a:r>
              <a:rPr lang="ja-JP" altLang="en-US" dirty="0" smtClean="0"/>
              <a:t>）</a:t>
            </a:r>
            <a:endParaRPr kumimoji="1" lang="ja-JP" altLang="en-US" dirty="0"/>
          </a:p>
        </p:txBody>
      </p:sp>
      <p:sp>
        <p:nvSpPr>
          <p:cNvPr id="6" name="テキスト プレースホルダー 1"/>
          <p:cNvSpPr>
            <a:spLocks noGrp="1"/>
          </p:cNvSpPr>
          <p:nvPr>
            <p:ph type="body" sz="quarter" idx="10"/>
          </p:nvPr>
        </p:nvSpPr>
        <p:spPr>
          <a:xfrm>
            <a:off x="436790" y="908050"/>
            <a:ext cx="9029475" cy="799482"/>
          </a:xfrm>
          <a:prstGeom prst="rect">
            <a:avLst/>
          </a:prstGeom>
        </p:spPr>
        <p:txBody>
          <a:bodyPr>
            <a:normAutofit/>
          </a:bodyPr>
          <a:lstStyle/>
          <a:p>
            <a:r>
              <a:rPr lang="ja-JP" altLang="en-US" dirty="0"/>
              <a:t>本プロジェクトにおける会議体を以下に示します。各工程ごとに開催頻度・出席者を詳細化して定めます。</a:t>
            </a:r>
          </a:p>
        </p:txBody>
      </p:sp>
      <p:sp>
        <p:nvSpPr>
          <p:cNvPr id="90" name="Text Box 58"/>
          <p:cNvSpPr txBox="1">
            <a:spLocks noChangeArrowheads="1"/>
          </p:cNvSpPr>
          <p:nvPr/>
        </p:nvSpPr>
        <p:spPr bwMode="auto">
          <a:xfrm>
            <a:off x="337819" y="6146122"/>
            <a:ext cx="8900719" cy="246071"/>
          </a:xfrm>
          <a:prstGeom prst="rect">
            <a:avLst/>
          </a:prstGeom>
          <a:noFill/>
          <a:ln>
            <a:noFill/>
          </a:ln>
          <a:effectLst>
            <a:prstShdw prst="shdw17" dist="17961" dir="2700000">
              <a:srgbClr val="99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66154" tIns="33231" rIns="166154" bIns="33231" anchor="t">
            <a:spAutoFit/>
          </a:bodyPr>
          <a:lstStyle>
            <a:lvl1pPr marL="177800" indent="-177800" defTabSz="990600"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990600"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990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990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990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defTabSz="990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defTabSz="990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defTabSz="990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defTabSz="990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0" marR="0" lvl="0" indent="0" algn="l" defTabSz="990600" rtl="0" eaLnBrk="0" fontAlgn="base" latinLnBrk="0" hangingPunct="0">
              <a:lnSpc>
                <a:spcPct val="90000"/>
              </a:lnSpc>
              <a:spcBef>
                <a:spcPct val="0"/>
              </a:spcBef>
              <a:spcAft>
                <a:spcPct val="0"/>
              </a:spcAft>
              <a:buClrTx/>
              <a:buSzTx/>
              <a:buFontTx/>
              <a:buNone/>
              <a:tabLst/>
              <a:defRPr/>
            </a:pPr>
            <a:r>
              <a:rPr kumimoji="1" lang="en-US" altLang="ja-JP" sz="1292"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92"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各セッション内容により都度参加対象を</a:t>
            </a:r>
            <a:r>
              <a:rPr kumimoji="1" lang="ja-JP" altLang="en-US" sz="1292"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決定</a:t>
            </a:r>
            <a:endParaRPr kumimoji="1" lang="ja-JP" altLang="en-US" sz="1292"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5" name="グループ化 14"/>
          <p:cNvGrpSpPr/>
          <p:nvPr/>
        </p:nvGrpSpPr>
        <p:grpSpPr>
          <a:xfrm>
            <a:off x="513521" y="1701213"/>
            <a:ext cx="8878959" cy="4340490"/>
            <a:chOff x="317955" y="1701213"/>
            <a:chExt cx="8878959" cy="4340490"/>
          </a:xfrm>
        </p:grpSpPr>
        <p:grpSp>
          <p:nvGrpSpPr>
            <p:cNvPr id="10" name="グループ化 9"/>
            <p:cNvGrpSpPr/>
            <p:nvPr/>
          </p:nvGrpSpPr>
          <p:grpSpPr>
            <a:xfrm>
              <a:off x="317955" y="1701213"/>
              <a:ext cx="1080000" cy="4340490"/>
              <a:chOff x="317955" y="1701213"/>
              <a:chExt cx="1080000" cy="4340490"/>
            </a:xfrm>
          </p:grpSpPr>
          <p:sp>
            <p:nvSpPr>
              <p:cNvPr id="88" name="Text Box 9"/>
              <p:cNvSpPr txBox="1">
                <a:spLocks noChangeArrowheads="1"/>
              </p:cNvSpPr>
              <p:nvPr/>
            </p:nvSpPr>
            <p:spPr bwMode="auto">
              <a:xfrm>
                <a:off x="317955" y="1701213"/>
                <a:ext cx="1080000" cy="388898"/>
              </a:xfrm>
              <a:prstGeom prst="rect">
                <a:avLst/>
              </a:prstGeom>
              <a:solidFill>
                <a:schemeClr val="accent2">
                  <a:lumMod val="75000"/>
                </a:schemeClr>
              </a:solidFill>
              <a:ln w="3175">
                <a:solidFill>
                  <a:schemeClr val="bg1">
                    <a:lumMod val="75000"/>
                  </a:schemeClr>
                </a:solidFill>
                <a:miter lim="800000"/>
                <a:headEnd/>
                <a:tailEnd/>
              </a:ln>
              <a:effectLst>
                <a:prstShdw prst="shdw17" dist="35921" dir="2700000">
                  <a:srgbClr val="DDDDDD"/>
                </a:prstShdw>
              </a:effectLst>
            </p:spPr>
            <p:txBody>
              <a:bodyPr lIns="72000" tIns="36000" rIns="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108"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95" name="Text Box 9"/>
              <p:cNvSpPr txBox="1">
                <a:spLocks noChangeArrowheads="1"/>
              </p:cNvSpPr>
              <p:nvPr/>
            </p:nvSpPr>
            <p:spPr bwMode="auto">
              <a:xfrm>
                <a:off x="317955" y="1701213"/>
                <a:ext cx="1080000" cy="396000"/>
              </a:xfrm>
              <a:prstGeom prst="rect">
                <a:avLst/>
              </a:prstGeom>
              <a:solidFill>
                <a:schemeClr val="tx2"/>
              </a:solidFill>
              <a:ln w="3175">
                <a:solidFill>
                  <a:schemeClr val="bg1">
                    <a:lumMod val="75000"/>
                  </a:schemeClr>
                </a:solidFill>
                <a:miter lim="800000"/>
                <a:headEnd/>
                <a:tailEnd/>
              </a:ln>
              <a:effectLst>
                <a:prstShdw prst="shdw17" dist="35921" dir="2700000">
                  <a:srgbClr val="DDDDDD"/>
                </a:prstShdw>
              </a:effectLst>
            </p:spPr>
            <p:txBody>
              <a:bodyPr lIns="72000" tIns="36000" rIns="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91" name="Text Box 9"/>
              <p:cNvSpPr txBox="1">
                <a:spLocks noChangeArrowheads="1"/>
              </p:cNvSpPr>
              <p:nvPr/>
            </p:nvSpPr>
            <p:spPr bwMode="auto">
              <a:xfrm>
                <a:off x="317955" y="2183336"/>
                <a:ext cx="1080000"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ステアリング</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コミッティ</a:t>
                </a:r>
              </a:p>
            </p:txBody>
          </p:sp>
          <p:sp>
            <p:nvSpPr>
              <p:cNvPr id="103" name="Text Box 14"/>
              <p:cNvSpPr txBox="1">
                <a:spLocks noChangeArrowheads="1"/>
              </p:cNvSpPr>
              <p:nvPr/>
            </p:nvSpPr>
            <p:spPr bwMode="auto">
              <a:xfrm>
                <a:off x="317955" y="5141703"/>
                <a:ext cx="1080000"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レビュー</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・検討会</a:t>
                </a:r>
              </a:p>
            </p:txBody>
          </p:sp>
          <p:sp>
            <p:nvSpPr>
              <p:cNvPr id="108" name="Text Box 14"/>
              <p:cNvSpPr txBox="1">
                <a:spLocks noChangeArrowheads="1"/>
              </p:cNvSpPr>
              <p:nvPr/>
            </p:nvSpPr>
            <p:spPr bwMode="auto">
              <a:xfrm>
                <a:off x="317955" y="3169458"/>
                <a:ext cx="1080000"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0" bIns="36000" anchor="ctr" anchorCtr="0"/>
              <a:lstStyle/>
              <a:p>
                <a:pPr marL="0" marR="0" lvl="0" indent="0" algn="ctr" defTabSz="754692" rtl="0" eaLnBrk="1" fontAlgn="base" latinLnBrk="0" hangingPunct="1">
                  <a:lnSpc>
                    <a:spcPct val="15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プロジェクト</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15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進捗会議</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Text Box 14"/>
              <p:cNvSpPr txBox="1">
                <a:spLocks noChangeArrowheads="1"/>
              </p:cNvSpPr>
              <p:nvPr/>
            </p:nvSpPr>
            <p:spPr bwMode="auto">
              <a:xfrm>
                <a:off x="317955" y="4155580"/>
                <a:ext cx="1080000"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0" bIns="36000" anchor="ctr" anchorCtr="0"/>
              <a:lstStyle/>
              <a:p>
                <a:pPr lvl="0" algn="ctr" defTabSz="754692" fontAlgn="base">
                  <a:lnSpc>
                    <a:spcPct val="90000"/>
                  </a:lnSpc>
                  <a:spcBef>
                    <a:spcPct val="0"/>
                  </a:spcBef>
                  <a:spcAft>
                    <a:spcPct val="0"/>
                  </a:spcAft>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内部</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進捗・</a:t>
                </a:r>
              </a:p>
              <a:p>
                <a:pPr lvl="0" algn="ctr" defTabSz="754692" fontAlgn="base">
                  <a:lnSpc>
                    <a:spcPct val="90000"/>
                  </a:lnSpc>
                  <a:spcBef>
                    <a:spcPct val="0"/>
                  </a:spcBef>
                  <a:spcAft>
                    <a:spcPct val="0"/>
                  </a:spcAft>
                  <a:defRPr/>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課題検討会</a:t>
                </a:r>
              </a:p>
            </p:txBody>
          </p:sp>
        </p:grpSp>
        <p:grpSp>
          <p:nvGrpSpPr>
            <p:cNvPr id="11" name="グループ化 10"/>
            <p:cNvGrpSpPr/>
            <p:nvPr/>
          </p:nvGrpSpPr>
          <p:grpSpPr>
            <a:xfrm>
              <a:off x="1487260" y="1701213"/>
              <a:ext cx="4064735" cy="4340490"/>
              <a:chOff x="1484255" y="1701213"/>
              <a:chExt cx="4064735" cy="4340490"/>
            </a:xfrm>
          </p:grpSpPr>
          <p:sp>
            <p:nvSpPr>
              <p:cNvPr id="98" name="Text Box 12"/>
              <p:cNvSpPr txBox="1">
                <a:spLocks noChangeArrowheads="1"/>
              </p:cNvSpPr>
              <p:nvPr/>
            </p:nvSpPr>
            <p:spPr bwMode="auto">
              <a:xfrm>
                <a:off x="1484255" y="1701213"/>
                <a:ext cx="4064735" cy="396000"/>
              </a:xfrm>
              <a:prstGeom prst="rect">
                <a:avLst/>
              </a:prstGeom>
              <a:solidFill>
                <a:schemeClr val="tx2"/>
              </a:solidFill>
              <a:ln w="3175">
                <a:solidFill>
                  <a:schemeClr val="bg1">
                    <a:lumMod val="75000"/>
                  </a:schemeClr>
                </a:solidFill>
                <a:miter lim="800000"/>
                <a:headEnd/>
                <a:tailEnd/>
              </a:ln>
              <a:effectLst>
                <a:prstShdw prst="shdw17" dist="35921" dir="2700000">
                  <a:srgbClr val="DDDDDD"/>
                </a:prstShdw>
              </a:effectLst>
            </p:spPr>
            <p:txBody>
              <a:bodyPr lIns="36000" tIns="36000" rIns="36000" bIns="36000" anchor="ctr" anchorCtr="0"/>
              <a:lstStyle>
                <a:lvl1pPr marL="336550" indent="-336550" defTabSz="817563"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817563"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817563"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817563"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817563" eaLnBrk="0" hangingPunct="0">
                  <a:defRPr kumimoji="1" sz="1600">
                    <a:solidFill>
                      <a:schemeClr val="tx1"/>
                    </a:solidFill>
                    <a:latin typeface="HGP創英角ｺﾞｼｯｸUB" pitchFamily="50" charset="-128"/>
                    <a:ea typeface="HGP創英角ｺﾞｼｯｸUB" pitchFamily="50" charset="-128"/>
                  </a:defRPr>
                </a:lvl5pPr>
                <a:lvl6pPr marL="25146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0" marR="0" lvl="0" indent="0" algn="ctr" defTabSz="817563" rtl="0" eaLnBrk="1" fontAlgn="base" latinLnBrk="0" hangingPunct="1">
                  <a:lnSpc>
                    <a:spcPct val="90000"/>
                  </a:lnSpc>
                  <a:spcBef>
                    <a:spcPct val="0"/>
                  </a:spcBef>
                  <a:spcAft>
                    <a:spcPct val="0"/>
                  </a:spcAft>
                  <a:buClr>
                    <a:srgbClr val="5073B4"/>
                  </a:buClr>
                  <a:buSzTx/>
                  <a:buFontTx/>
                  <a:buNone/>
                  <a:tabLst/>
                  <a:defRPr/>
                </a:pP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目的／内容</a:t>
                </a:r>
              </a:p>
            </p:txBody>
          </p:sp>
          <p:sp>
            <p:nvSpPr>
              <p:cNvPr id="94" name="Text Box 12"/>
              <p:cNvSpPr txBox="1">
                <a:spLocks noChangeArrowheads="1"/>
              </p:cNvSpPr>
              <p:nvPr/>
            </p:nvSpPr>
            <p:spPr bwMode="auto">
              <a:xfrm>
                <a:off x="1484255" y="2183336"/>
                <a:ext cx="4064735"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lvl1pPr marL="336550" indent="-336550" defTabSz="817563"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817563"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817563"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817563"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817563" eaLnBrk="0" hangingPunct="0">
                  <a:defRPr kumimoji="1" sz="1600">
                    <a:solidFill>
                      <a:schemeClr val="tx1"/>
                    </a:solidFill>
                    <a:latin typeface="HGP創英角ｺﾞｼｯｸUB" pitchFamily="50" charset="-128"/>
                    <a:ea typeface="HGP創英角ｺﾞｼｯｸUB" pitchFamily="50" charset="-128"/>
                  </a:defRPr>
                </a:lvl5pPr>
                <a:lvl6pPr marL="25146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144000" marR="0" lvl="0" indent="-144000" algn="l" defTabSz="817563" rtl="0" eaLnBrk="1" fontAlgn="base" latinLnBrk="0" hangingPunct="1">
                  <a:lnSpc>
                    <a:spcPct val="90000"/>
                  </a:lnSpc>
                  <a:spcBef>
                    <a:spcPct val="0"/>
                  </a:spcBef>
                  <a:spcAft>
                    <a:spcPts val="60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重要な課題、</a:t>
                </a:r>
                <a:r>
                  <a:rPr kumimoji="1" lang="en-US" altLang="ja-JP" sz="1200" b="0" i="0" u="none" strike="noStrike" kern="1200" cap="none" spc="0" normalizeH="0" baseline="0" noProof="0" dirty="0" err="1">
                    <a:ln>
                      <a:noFill/>
                    </a:ln>
                    <a:effectLst/>
                    <a:uLnTx/>
                    <a:uFillTx/>
                    <a:latin typeface="Meiryo UI" panose="020B0604030504040204" pitchFamily="50" charset="-128"/>
                    <a:ea typeface="Meiryo UI" panose="020B0604030504040204" pitchFamily="50" charset="-128"/>
                    <a:cs typeface="Meiryo UI" panose="020B0604030504040204" pitchFamily="50" charset="-128"/>
                  </a:rPr>
                  <a:t>ToDo</a:t>
                </a: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の共有と解決にむけた協議を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144000" marR="0" lvl="0" indent="-144000" algn="l" defTabSz="817563" rtl="0" eaLnBrk="1" fontAlgn="base" latinLnBrk="0" hangingPunct="1">
                  <a:lnSpc>
                    <a:spcPct val="90000"/>
                  </a:lnSpc>
                  <a:spcBef>
                    <a:spcPct val="0"/>
                  </a:spcBef>
                  <a:spcAft>
                    <a:spcPts val="60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プロジェクトの運営に影響を及ぼす可能性のある重大な課題やプロジェクト方針の変更に関する協議、決定を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Text Box 15"/>
              <p:cNvSpPr txBox="1">
                <a:spLocks noChangeArrowheads="1"/>
              </p:cNvSpPr>
              <p:nvPr/>
            </p:nvSpPr>
            <p:spPr bwMode="auto">
              <a:xfrm>
                <a:off x="1484255" y="5141703"/>
                <a:ext cx="4064735"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lvl1pPr marL="336550" indent="-336550" defTabSz="817563"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817563"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817563"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817563"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817563" eaLnBrk="0" hangingPunct="0">
                  <a:defRPr kumimoji="1" sz="1600">
                    <a:solidFill>
                      <a:schemeClr val="tx1"/>
                    </a:solidFill>
                    <a:latin typeface="HGP創英角ｺﾞｼｯｸUB" pitchFamily="50" charset="-128"/>
                    <a:ea typeface="HGP創英角ｺﾞｼｯｸUB" pitchFamily="50" charset="-128"/>
                  </a:defRPr>
                </a:lvl5pPr>
                <a:lvl6pPr marL="25146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144000" marR="0" lvl="0" indent="-144000" algn="l" defTabSz="817563" rtl="0" eaLnBrk="1" fontAlgn="base" latinLnBrk="0" hangingPunct="1">
                  <a:lnSpc>
                    <a:spcPct val="90000"/>
                  </a:lnSpc>
                  <a:spcBef>
                    <a:spcPts val="300"/>
                  </a:spcBef>
                  <a:spcAft>
                    <a:spcPct val="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要件定義セッション、移行課題検討などの通常</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セッション</a:t>
                </a:r>
                <a:endParaRPr kumimoji="1" lang="en-US" altLang="ja-JP"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144000" lvl="0" indent="-144000" eaLnBrk="1" hangingPunct="1">
                  <a:spcBef>
                    <a:spcPts val="300"/>
                  </a:spcBef>
                  <a:buFont typeface="Wingdings" panose="05000000000000000000" pitchFamily="2" charset="2"/>
                  <a:buChar char="p"/>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各チームにおける課題、</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ToDo</a:t>
                </a: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の共有と解決に向けた協議を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144000" marR="0" lvl="0" indent="-144000" algn="l" defTabSz="817563" rtl="0" eaLnBrk="1" fontAlgn="base" latinLnBrk="0" hangingPunct="1">
                  <a:lnSpc>
                    <a:spcPct val="90000"/>
                  </a:lnSpc>
                  <a:spcBef>
                    <a:spcPts val="300"/>
                  </a:spcBef>
                  <a:spcAft>
                    <a:spcPct val="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各種計画や手順に関するレビューを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9" name="Text Box 15"/>
              <p:cNvSpPr txBox="1">
                <a:spLocks noChangeArrowheads="1"/>
              </p:cNvSpPr>
              <p:nvPr/>
            </p:nvSpPr>
            <p:spPr bwMode="auto">
              <a:xfrm>
                <a:off x="1484255" y="3169458"/>
                <a:ext cx="4064735"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lvl1pPr marL="336550" indent="-336550" defTabSz="817563"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817563"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817563"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817563"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817563" eaLnBrk="0" hangingPunct="0">
                  <a:defRPr kumimoji="1" sz="1600">
                    <a:solidFill>
                      <a:schemeClr val="tx1"/>
                    </a:solidFill>
                    <a:latin typeface="HGP創英角ｺﾞｼｯｸUB" pitchFamily="50" charset="-128"/>
                    <a:ea typeface="HGP創英角ｺﾞｼｯｸUB" pitchFamily="50" charset="-128"/>
                  </a:defRPr>
                </a:lvl5pPr>
                <a:lvl6pPr marL="25146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144000" marR="0" lvl="0" indent="-144000" algn="l" defTabSz="817563" rtl="0" eaLnBrk="1" fontAlgn="base" latinLnBrk="0" hangingPunct="1">
                  <a:lnSpc>
                    <a:spcPct val="90000"/>
                  </a:lnSpc>
                  <a:spcBef>
                    <a:spcPct val="0"/>
                  </a:spcBef>
                  <a:spcAft>
                    <a:spcPts val="60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プロジェクトの詳細進捗報告、課題、</a:t>
                </a:r>
                <a:r>
                  <a:rPr kumimoji="1" lang="en-US" altLang="ja-JP" sz="1200" b="0" i="0" u="none" strike="noStrike" kern="1200" cap="none" spc="0" normalizeH="0" baseline="0" noProof="0" dirty="0" err="1">
                    <a:ln>
                      <a:noFill/>
                    </a:ln>
                    <a:effectLst/>
                    <a:uLnTx/>
                    <a:uFillTx/>
                    <a:latin typeface="Meiryo UI" panose="020B0604030504040204" pitchFamily="50" charset="-128"/>
                    <a:ea typeface="Meiryo UI" panose="020B0604030504040204" pitchFamily="50" charset="-128"/>
                    <a:cs typeface="Meiryo UI" panose="020B0604030504040204" pitchFamily="50" charset="-128"/>
                  </a:rPr>
                  <a:t>ToDo</a:t>
                </a: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の共有と解決に向けた協議を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144000" marR="0" lvl="0" indent="-144000" algn="l" defTabSz="817563" rtl="0" eaLnBrk="1" fontAlgn="base" latinLnBrk="0" hangingPunct="1">
                  <a:lnSpc>
                    <a:spcPct val="90000"/>
                  </a:lnSpc>
                  <a:spcBef>
                    <a:spcPct val="0"/>
                  </a:spcBef>
                  <a:spcAft>
                    <a:spcPts val="600"/>
                  </a:spcAft>
                  <a:buClrTx/>
                  <a:buSzTx/>
                  <a:buFont typeface="Wingdings" panose="05000000000000000000" pitchFamily="2" charset="2"/>
                  <a:buChar char="p"/>
                  <a:tabLst/>
                  <a:defRPr/>
                </a:pPr>
                <a:r>
                  <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打合・イベントや各種事項の実行調整を</a:t>
                </a:r>
                <a:r>
                  <a:rPr kumimoji="1" lang="ja-JP" altLang="en-US" sz="120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行う</a:t>
                </a:r>
                <a:endParaRPr kumimoji="1" lang="ja-JP" altLang="en-US" sz="12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Text Box 15"/>
              <p:cNvSpPr txBox="1">
                <a:spLocks noChangeArrowheads="1"/>
              </p:cNvSpPr>
              <p:nvPr/>
            </p:nvSpPr>
            <p:spPr bwMode="auto">
              <a:xfrm>
                <a:off x="1484255" y="4155580"/>
                <a:ext cx="4064735"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lvl1pPr marL="336550" indent="-336550" defTabSz="817563"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817563"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817563"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817563"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817563" eaLnBrk="0" hangingPunct="0">
                  <a:defRPr kumimoji="1" sz="1600">
                    <a:solidFill>
                      <a:schemeClr val="tx1"/>
                    </a:solidFill>
                    <a:latin typeface="HGP創英角ｺﾞｼｯｸUB" pitchFamily="50" charset="-128"/>
                    <a:ea typeface="HGP創英角ｺﾞｼｯｸUB" pitchFamily="50" charset="-128"/>
                  </a:defRPr>
                </a:lvl5pPr>
                <a:lvl6pPr marL="25146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algn="ctr" defTabSz="817563"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144000" indent="-144000" eaLnBrk="1" fontAlgn="base" hangingPunct="1">
                  <a:lnSpc>
                    <a:spcPct val="90000"/>
                  </a:lnSpc>
                  <a:spcBef>
                    <a:spcPct val="0"/>
                  </a:spcBef>
                  <a:spcAft>
                    <a:spcPct val="0"/>
                  </a:spcAft>
                  <a:buFont typeface="Wingdings" panose="05000000000000000000" pitchFamily="2" charset="2"/>
                  <a:buChar char="p"/>
                  <a:defRPr/>
                </a:pP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貴社・弊社それぞれに各チームの進捗状況、</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課題、</a:t>
                </a:r>
                <a:r>
                  <a:rPr lang="en-US" altLang="ja-JP" sz="1200" dirty="0" err="1" smtClean="0">
                    <a:latin typeface="Meiryo UI" panose="020B0604030504040204" pitchFamily="50" charset="-128"/>
                    <a:ea typeface="Meiryo UI" panose="020B0604030504040204" pitchFamily="50" charset="-128"/>
                    <a:cs typeface="Meiryo UI" panose="020B0604030504040204" pitchFamily="50" charset="-128"/>
                  </a:rPr>
                  <a:t>ToDo</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を把握し、解決に向けた内部検討・調整を行う</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p:cNvGrpSpPr/>
            <p:nvPr/>
          </p:nvGrpSpPr>
          <p:grpSpPr>
            <a:xfrm>
              <a:off x="5641300" y="1701213"/>
              <a:ext cx="785004" cy="4340490"/>
              <a:chOff x="5641838" y="1701213"/>
              <a:chExt cx="785004" cy="4340490"/>
            </a:xfrm>
          </p:grpSpPr>
          <p:sp>
            <p:nvSpPr>
              <p:cNvPr id="96" name="Text Box 10"/>
              <p:cNvSpPr txBox="1">
                <a:spLocks noChangeArrowheads="1"/>
              </p:cNvSpPr>
              <p:nvPr/>
            </p:nvSpPr>
            <p:spPr bwMode="auto">
              <a:xfrm>
                <a:off x="5641838" y="1701213"/>
                <a:ext cx="785004" cy="396000"/>
              </a:xfrm>
              <a:prstGeom prst="rect">
                <a:avLst/>
              </a:prstGeom>
              <a:solidFill>
                <a:schemeClr val="tx2"/>
              </a:solidFill>
              <a:ln w="3175">
                <a:solidFill>
                  <a:schemeClr val="bg1">
                    <a:lumMod val="75000"/>
                  </a:schemeClr>
                </a:solidFill>
                <a:miter lim="800000"/>
                <a:headEnd/>
                <a:tailEnd/>
              </a:ln>
              <a:effectLst>
                <a:prstShdw prst="shdw17" dist="35921" dir="2700000">
                  <a:srgbClr val="DDDDDD"/>
                </a:prstShdw>
              </a:effectLst>
            </p:spPr>
            <p:txBody>
              <a:bodyPr lIns="72000" tIns="36000" rIns="72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実施</a:t>
                </a:r>
                <a:endPar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タイミング</a:t>
                </a:r>
              </a:p>
            </p:txBody>
          </p:sp>
          <p:sp>
            <p:nvSpPr>
              <p:cNvPr id="92" name="Text Box 10"/>
              <p:cNvSpPr txBox="1">
                <a:spLocks noChangeArrowheads="1"/>
              </p:cNvSpPr>
              <p:nvPr/>
            </p:nvSpPr>
            <p:spPr bwMode="auto">
              <a:xfrm>
                <a:off x="5641838" y="2183336"/>
                <a:ext cx="785004"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72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フェーズ毎に定める</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Text Box 19"/>
              <p:cNvSpPr txBox="1">
                <a:spLocks noChangeArrowheads="1"/>
              </p:cNvSpPr>
              <p:nvPr/>
            </p:nvSpPr>
            <p:spPr bwMode="auto">
              <a:xfrm>
                <a:off x="5641838" y="5141703"/>
                <a:ext cx="785004"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72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随時</a:t>
                </a:r>
              </a:p>
            </p:txBody>
          </p:sp>
          <p:sp>
            <p:nvSpPr>
              <p:cNvPr id="110" name="Text Box 19"/>
              <p:cNvSpPr txBox="1">
                <a:spLocks noChangeArrowheads="1"/>
              </p:cNvSpPr>
              <p:nvPr/>
            </p:nvSpPr>
            <p:spPr bwMode="auto">
              <a:xfrm>
                <a:off x="5641838" y="3169458"/>
                <a:ext cx="785004"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72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回</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週</a:t>
                </a:r>
              </a:p>
            </p:txBody>
          </p:sp>
          <p:sp>
            <p:nvSpPr>
              <p:cNvPr id="123" name="Text Box 19"/>
              <p:cNvSpPr txBox="1">
                <a:spLocks noChangeArrowheads="1"/>
              </p:cNvSpPr>
              <p:nvPr/>
            </p:nvSpPr>
            <p:spPr bwMode="auto">
              <a:xfrm>
                <a:off x="5641838" y="4155580"/>
                <a:ext cx="785004"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72000" tIns="36000" rIns="72000" bIns="36000" anchor="ctr" anchorCtr="0"/>
              <a:lstStyle/>
              <a:p>
                <a:pPr lvl="0" algn="ctr" defTabSz="754692" fontAlgn="base">
                  <a:lnSpc>
                    <a:spcPct val="90000"/>
                  </a:lnSpc>
                  <a:spcBef>
                    <a:spcPct val="0"/>
                  </a:spcBef>
                  <a:spcAft>
                    <a:spcPct val="0"/>
                  </a:spcAft>
                  <a:defRPr/>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回</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週</a:t>
                </a:r>
              </a:p>
            </p:txBody>
          </p:sp>
        </p:grpSp>
        <p:grpSp>
          <p:nvGrpSpPr>
            <p:cNvPr id="14" name="グループ化 13"/>
            <p:cNvGrpSpPr/>
            <p:nvPr/>
          </p:nvGrpSpPr>
          <p:grpSpPr>
            <a:xfrm>
              <a:off x="7900914" y="1701213"/>
              <a:ext cx="1296000" cy="4340490"/>
              <a:chOff x="8172311" y="1701213"/>
              <a:chExt cx="1570008" cy="4340490"/>
            </a:xfrm>
          </p:grpSpPr>
          <p:sp>
            <p:nvSpPr>
              <p:cNvPr id="97" name="Text Box 11"/>
              <p:cNvSpPr txBox="1">
                <a:spLocks noChangeArrowheads="1"/>
              </p:cNvSpPr>
              <p:nvPr/>
            </p:nvSpPr>
            <p:spPr bwMode="auto">
              <a:xfrm>
                <a:off x="8172311" y="1701213"/>
                <a:ext cx="1570008" cy="396000"/>
              </a:xfrm>
              <a:prstGeom prst="rect">
                <a:avLst/>
              </a:prstGeom>
              <a:solidFill>
                <a:schemeClr val="tx2"/>
              </a:solidFill>
              <a:ln w="3175">
                <a:solidFill>
                  <a:schemeClr val="bg1">
                    <a:lumMod val="75000"/>
                  </a:schemeClr>
                </a:solidFill>
                <a:miter lim="800000"/>
                <a:headEnd/>
                <a:tailEnd/>
              </a:ln>
              <a:effectLst>
                <a:prstShdw prst="shdw17" dist="35921" dir="2700000">
                  <a:srgbClr val="DDDDDD"/>
                </a:prstShdw>
              </a:effectLst>
            </p:spPr>
            <p:txBody>
              <a:bodyPr wrap="none" lIns="36000" tIns="36000" rIns="36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弊社</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Text Box 11"/>
              <p:cNvSpPr txBox="1">
                <a:spLocks noChangeArrowheads="1"/>
              </p:cNvSpPr>
              <p:nvPr/>
            </p:nvSpPr>
            <p:spPr bwMode="auto">
              <a:xfrm>
                <a:off x="8172311" y="2183336"/>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wrap="none" lIns="36000" tIns="36000" rIns="36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プロジェクト責任者</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プロジェクトマネージャー</a:t>
                </a:r>
                <a:endPar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kumimoji="1" lang="en-US" altLang="ja-JP"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（チームリーダー</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Text Box 20"/>
              <p:cNvSpPr txBox="1">
                <a:spLocks noChangeArrowheads="1"/>
              </p:cNvSpPr>
              <p:nvPr/>
            </p:nvSpPr>
            <p:spPr bwMode="auto">
              <a:xfrm>
                <a:off x="8172311" y="5141703"/>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wrap="none" lIns="36000" tIns="36000" rIns="36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チームリーダー</a:t>
                </a:r>
                <a:endParaRPr kumimoji="1"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チームメンバー</a:t>
                </a:r>
                <a:endParaRPr kumimoji="1"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Text Box 20"/>
              <p:cNvSpPr txBox="1">
                <a:spLocks noChangeArrowheads="1"/>
              </p:cNvSpPr>
              <p:nvPr/>
            </p:nvSpPr>
            <p:spPr bwMode="auto">
              <a:xfrm>
                <a:off x="8172311" y="3169458"/>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wrap="none" lIns="36000" tIns="36000" rIns="36000" bIns="36000" anchor="ctr" anchorCtr="0"/>
              <a:lstStyle/>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プロジェクトマネージャー</a:t>
                </a:r>
              </a:p>
              <a:p>
                <a:pPr lvl="0" algn="ctr" defTabSz="754692" fontAlgn="base">
                  <a:lnSpc>
                    <a:spcPct val="90000"/>
                  </a:lnSpc>
                  <a:spcBef>
                    <a:spcPct val="0"/>
                  </a:spcBef>
                  <a:spcAft>
                    <a:spcPct val="0"/>
                  </a:spcAft>
                  <a:defRPr/>
                </a:pP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a:p>
                <a:pPr algn="ctr" defTabSz="754692" fontAlgn="base">
                  <a:lnSpc>
                    <a:spcPct val="90000"/>
                  </a:lnSpc>
                  <a:spcBef>
                    <a:spcPct val="0"/>
                  </a:spcBef>
                  <a:spcAft>
                    <a:spcPct val="0"/>
                  </a:spcAft>
                  <a:defRPr/>
                </a:pP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チームリーダー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Text Box 20"/>
              <p:cNvSpPr txBox="1">
                <a:spLocks noChangeArrowheads="1"/>
              </p:cNvSpPr>
              <p:nvPr/>
            </p:nvSpPr>
            <p:spPr bwMode="auto">
              <a:xfrm>
                <a:off x="8172311" y="4155580"/>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wrap="none" lIns="36000" tIns="36000" rIns="36000" bIns="36000" anchor="ctr" anchorCtr="0"/>
              <a:lstStyle/>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lvl="0" algn="ctr" defTabSz="754692" fontAlgn="base">
                  <a:lnSpc>
                    <a:spcPct val="90000"/>
                  </a:lnSpc>
                  <a:spcBef>
                    <a:spcPct val="0"/>
                  </a:spcBef>
                  <a:spcAft>
                    <a:spcPct val="0"/>
                  </a:spcAft>
                  <a:defRPr/>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PMO</a:t>
                </a:r>
              </a:p>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チームリーダー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 name="グループ化 12"/>
            <p:cNvGrpSpPr/>
            <p:nvPr/>
          </p:nvGrpSpPr>
          <p:grpSpPr>
            <a:xfrm>
              <a:off x="6515609" y="1701213"/>
              <a:ext cx="1296000" cy="4340490"/>
              <a:chOff x="6515878" y="1701213"/>
              <a:chExt cx="1570008" cy="4340490"/>
            </a:xfrm>
          </p:grpSpPr>
          <p:sp>
            <p:nvSpPr>
              <p:cNvPr id="99" name="Text Box 13"/>
              <p:cNvSpPr txBox="1">
                <a:spLocks noChangeArrowheads="1"/>
              </p:cNvSpPr>
              <p:nvPr/>
            </p:nvSpPr>
            <p:spPr bwMode="auto">
              <a:xfrm>
                <a:off x="6515878" y="1701213"/>
                <a:ext cx="1570008" cy="396000"/>
              </a:xfrm>
              <a:prstGeom prst="rect">
                <a:avLst/>
              </a:prstGeom>
              <a:solidFill>
                <a:schemeClr val="tx2"/>
              </a:solidFill>
              <a:ln w="3175">
                <a:solidFill>
                  <a:schemeClr val="bg1">
                    <a:lumMod val="75000"/>
                  </a:schemeClr>
                </a:solidFill>
                <a:miter lim="800000"/>
                <a:headEnd/>
                <a:tailEnd/>
              </a:ln>
              <a:effectLst>
                <a:prstShdw prst="shdw17" dist="35921" dir="2700000">
                  <a:srgbClr val="DDDDDD"/>
                </a:prstShdw>
              </a:effectLst>
            </p:spPr>
            <p:txBody>
              <a:bodyPr lIns="36000" tIns="36000" rIns="36000" bIns="36000" anchor="ctr" anchorCtr="0"/>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ja-JP" altLang="en-US" sz="1200" b="0" i="0" u="none" strike="noStrike" kern="120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貴社</a:t>
                </a:r>
                <a:endPar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Text Box 11"/>
              <p:cNvSpPr txBox="1">
                <a:spLocks noChangeArrowheads="1"/>
              </p:cNvSpPr>
              <p:nvPr/>
            </p:nvSpPr>
            <p:spPr bwMode="auto">
              <a:xfrm>
                <a:off x="6515878" y="2183336"/>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プロジェクトオーナー</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a:t>
                </a: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責任者</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（チームリーダー</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Text Box 20"/>
              <p:cNvSpPr txBox="1">
                <a:spLocks noChangeArrowheads="1"/>
              </p:cNvSpPr>
              <p:nvPr/>
            </p:nvSpPr>
            <p:spPr bwMode="auto">
              <a:xfrm>
                <a:off x="6515878" y="5141703"/>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チームリーダー</a:t>
                </a:r>
                <a:endParaRPr kumimoji="1"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754692" rtl="0" eaLnBrk="1" fontAlgn="base" latinLnBrk="0" hangingPunct="1">
                  <a:lnSpc>
                    <a:spcPct val="90000"/>
                  </a:lnSpc>
                  <a:spcBef>
                    <a:spcPct val="0"/>
                  </a:spcBef>
                  <a:spcAft>
                    <a:spcPct val="0"/>
                  </a:spcAft>
                  <a:buClrTx/>
                  <a:buSzTx/>
                  <a:buFontTx/>
                  <a:buNone/>
                  <a:tabLst/>
                  <a:defRPr/>
                </a:pPr>
                <a:r>
                  <a:rPr kumimoji="1" lang="ja-JP" altLang="en-US" sz="105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チームメンバー</a:t>
                </a:r>
                <a:endParaRPr kumimoji="1" lang="en-US" altLang="ja-JP" sz="105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Text Box 20"/>
              <p:cNvSpPr txBox="1">
                <a:spLocks noChangeArrowheads="1"/>
              </p:cNvSpPr>
              <p:nvPr/>
            </p:nvSpPr>
            <p:spPr bwMode="auto">
              <a:xfrm>
                <a:off x="6515878" y="3169458"/>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プロジェクト責任者</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lvl="0" algn="ctr" defTabSz="754692" fontAlgn="base">
                  <a:lnSpc>
                    <a:spcPct val="90000"/>
                  </a:lnSpc>
                  <a:spcBef>
                    <a:spcPct val="0"/>
                  </a:spcBef>
                  <a:spcAft>
                    <a:spcPct val="0"/>
                  </a:spcAft>
                  <a:defRPr/>
                </a:pPr>
                <a:r>
                  <a:rPr lang="ja-JP" altLang="en-US" sz="1050" dirty="0" smtClean="0">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a:p>
                <a:pPr lvl="0" algn="ctr" defTabSz="754692" fontAlgn="base">
                  <a:lnSpc>
                    <a:spcPct val="90000"/>
                  </a:lnSpc>
                  <a:spcBef>
                    <a:spcPct val="0"/>
                  </a:spcBef>
                  <a:spcAft>
                    <a:spcPct val="0"/>
                  </a:spcAft>
                  <a:defRPr/>
                </a:pPr>
                <a:r>
                  <a:rPr kumimoji="1" lang="ja-JP" altLang="en-US" sz="1050" b="0" i="0" u="none" strike="noStrik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チームリーダー</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25" name="Text Box 20"/>
              <p:cNvSpPr txBox="1">
                <a:spLocks noChangeArrowheads="1"/>
              </p:cNvSpPr>
              <p:nvPr/>
            </p:nvSpPr>
            <p:spPr bwMode="auto">
              <a:xfrm>
                <a:off x="6515878" y="4155580"/>
                <a:ext cx="1570008" cy="900000"/>
              </a:xfrm>
              <a:prstGeom prst="rect">
                <a:avLst/>
              </a:prstGeom>
              <a:solidFill>
                <a:srgbClr val="FFFFFF"/>
              </a:solidFill>
              <a:ln w="3175">
                <a:solidFill>
                  <a:srgbClr val="000000"/>
                </a:solidFill>
                <a:miter lim="800000"/>
                <a:headEnd/>
                <a:tailEnd/>
              </a:ln>
              <a:effectLst>
                <a:prstShdw prst="shdw17" dist="35921" dir="2700000">
                  <a:srgbClr val="DDDDDD"/>
                </a:prstShdw>
              </a:effectLst>
            </p:spPr>
            <p:txBody>
              <a:bodyPr lIns="36000" tIns="36000" rIns="36000" bIns="36000" anchor="ctr" anchorCtr="0"/>
              <a:lstStyle/>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プロジェクトリーダー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lvl="0" algn="ctr" defTabSz="754692" fontAlgn="base">
                  <a:lnSpc>
                    <a:spcPct val="90000"/>
                  </a:lnSpc>
                  <a:spcBef>
                    <a:spcPct val="0"/>
                  </a:spcBef>
                  <a:spcAft>
                    <a:spcPct val="0"/>
                  </a:spcAft>
                  <a:defRPr/>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PMO</a:t>
                </a:r>
              </a:p>
              <a:p>
                <a:pPr lvl="0" algn="ctr" defTabSz="754692" fontAlgn="base">
                  <a:lnSpc>
                    <a:spcPct val="90000"/>
                  </a:lnSpc>
                  <a:spcBef>
                    <a:spcPct val="0"/>
                  </a:spcBef>
                  <a:spcAft>
                    <a:spcPct val="0"/>
                  </a:spcAft>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チームリーダー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grpSp>
      </p:grpSp>
    </p:spTree>
    <p:extLst>
      <p:ext uri="{BB962C8B-B14F-4D97-AF65-F5344CB8AC3E}">
        <p14:creationId xmlns:p14="http://schemas.microsoft.com/office/powerpoint/2010/main" val="3623126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lang="ja-JP" altLang="en-US" sz="4000" dirty="0" smtClean="0"/>
              <a:t>４章</a:t>
            </a:r>
            <a:endParaRPr lang="en-US" altLang="ja-JP" sz="4000" dirty="0"/>
          </a:p>
          <a:p>
            <a:r>
              <a:rPr lang="ja-JP" altLang="en-US" sz="4000" dirty="0"/>
              <a:t>各要件に対するご回答</a:t>
            </a:r>
            <a:endParaRPr lang="en-US" altLang="ja-JP" sz="4000" dirty="0"/>
          </a:p>
          <a:p>
            <a:r>
              <a:rPr lang="ja-JP" altLang="en-US" sz="4000" dirty="0" smtClean="0"/>
              <a:t>（売上管理）</a:t>
            </a:r>
            <a:endParaRPr lang="ja-JP" altLang="en-US" sz="4000" dirty="0"/>
          </a:p>
        </p:txBody>
      </p:sp>
    </p:spTree>
    <p:extLst>
      <p:ext uri="{BB962C8B-B14F-4D97-AF65-F5344CB8AC3E}">
        <p14:creationId xmlns:p14="http://schemas.microsoft.com/office/powerpoint/2010/main" val="843862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smtClean="0"/>
              <a:t>1. </a:t>
            </a:r>
            <a:r>
              <a:rPr lang="ja-JP" altLang="en-US" dirty="0" smtClean="0"/>
              <a:t>サービスコンセプト</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デジタルバックオフィスのサービスコンセプト</a:t>
            </a:r>
            <a:r>
              <a:rPr lang="ja-JP" altLang="en-US" dirty="0" smtClean="0"/>
              <a:t>は以下のとおり。</a:t>
            </a:r>
            <a:endParaRPr lang="ja-JP" altLang="en-US" dirty="0"/>
          </a:p>
        </p:txBody>
      </p:sp>
      <p:cxnSp>
        <p:nvCxnSpPr>
          <p:cNvPr id="136" name="直線矢印コネクタ 78"/>
          <p:cNvCxnSpPr>
            <a:stCxn id="174" idx="0"/>
            <a:endCxn id="275" idx="3"/>
          </p:cNvCxnSpPr>
          <p:nvPr/>
        </p:nvCxnSpPr>
        <p:spPr>
          <a:xfrm rot="16200000" flipV="1">
            <a:off x="1465166" y="2715033"/>
            <a:ext cx="650626" cy="110925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78"/>
          <p:cNvCxnSpPr>
            <a:stCxn id="174" idx="0"/>
            <a:endCxn id="274" idx="3"/>
          </p:cNvCxnSpPr>
          <p:nvPr/>
        </p:nvCxnSpPr>
        <p:spPr>
          <a:xfrm rot="16200000" flipV="1">
            <a:off x="1396682" y="2646549"/>
            <a:ext cx="704874" cy="119197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78"/>
          <p:cNvCxnSpPr>
            <a:stCxn id="174" idx="0"/>
            <a:endCxn id="273" idx="3"/>
          </p:cNvCxnSpPr>
          <p:nvPr/>
        </p:nvCxnSpPr>
        <p:spPr>
          <a:xfrm rot="16200000" flipV="1">
            <a:off x="1326520" y="2576386"/>
            <a:ext cx="762480" cy="127469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1247396"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54" name="正方形/長方形 153"/>
          <p:cNvSpPr/>
          <p:nvPr/>
        </p:nvSpPr>
        <p:spPr>
          <a:xfrm>
            <a:off x="1330116"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61" name="正方形/長方形 160"/>
          <p:cNvSpPr/>
          <p:nvPr/>
        </p:nvSpPr>
        <p:spPr>
          <a:xfrm>
            <a:off x="1412836"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62" name="正方形/長方形 161"/>
          <p:cNvSpPr/>
          <p:nvPr/>
        </p:nvSpPr>
        <p:spPr>
          <a:xfrm>
            <a:off x="1495556"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コード決済</a:t>
            </a:r>
          </a:p>
        </p:txBody>
      </p:sp>
      <p:cxnSp>
        <p:nvCxnSpPr>
          <p:cNvPr id="164" name="直線矢印コネクタ 163"/>
          <p:cNvCxnSpPr>
            <a:endCxn id="152" idx="0"/>
          </p:cNvCxnSpPr>
          <p:nvPr/>
        </p:nvCxnSpPr>
        <p:spPr>
          <a:xfrm>
            <a:off x="1553111" y="5147287"/>
            <a:ext cx="0" cy="48964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endCxn id="162" idx="0"/>
          </p:cNvCxnSpPr>
          <p:nvPr/>
        </p:nvCxnSpPr>
        <p:spPr>
          <a:xfrm>
            <a:off x="1801270" y="5147287"/>
            <a:ext cx="0" cy="65132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a:endCxn id="161" idx="0"/>
          </p:cNvCxnSpPr>
          <p:nvPr/>
        </p:nvCxnSpPr>
        <p:spPr>
          <a:xfrm>
            <a:off x="1718550"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a:endCxn id="154" idx="0"/>
          </p:cNvCxnSpPr>
          <p:nvPr/>
        </p:nvCxnSpPr>
        <p:spPr>
          <a:xfrm>
            <a:off x="1635831" y="5154267"/>
            <a:ext cx="0" cy="54543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3" name="図 172"/>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36128" y="5969528"/>
            <a:ext cx="160369" cy="160369"/>
          </a:xfrm>
          <a:prstGeom prst="rect">
            <a:avLst/>
          </a:prstGeom>
        </p:spPr>
      </p:pic>
      <p:sp>
        <p:nvSpPr>
          <p:cNvPr id="174" name="正方形/長方形 173"/>
          <p:cNvSpPr/>
          <p:nvPr/>
        </p:nvSpPr>
        <p:spPr>
          <a:xfrm>
            <a:off x="458982" y="3594972"/>
            <a:ext cx="3772245" cy="1664970"/>
          </a:xfrm>
          <a:prstGeom prst="rect">
            <a:avLst/>
          </a:prstGeom>
          <a:no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運営本部</a:t>
            </a:r>
          </a:p>
        </p:txBody>
      </p:sp>
      <p:sp>
        <p:nvSpPr>
          <p:cNvPr id="175" name="正方形/長方形 174"/>
          <p:cNvSpPr/>
          <p:nvPr/>
        </p:nvSpPr>
        <p:spPr>
          <a:xfrm>
            <a:off x="311293" y="1490117"/>
            <a:ext cx="4349175" cy="18640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975" dirty="0">
                <a:solidFill>
                  <a:prstClr val="white"/>
                </a:solidFill>
                <a:latin typeface="メイリオ"/>
                <a:ea typeface="メイリオ"/>
                <a:cs typeface="Meiryo UI" panose="020B0604030504040204" pitchFamily="50" charset="-128"/>
              </a:rPr>
              <a:t>従来</a:t>
            </a:r>
          </a:p>
        </p:txBody>
      </p:sp>
      <p:sp>
        <p:nvSpPr>
          <p:cNvPr id="178" name="正方形/長方形 177"/>
          <p:cNvSpPr/>
          <p:nvPr/>
        </p:nvSpPr>
        <p:spPr>
          <a:xfrm>
            <a:off x="5362546" y="1490117"/>
            <a:ext cx="4349175" cy="186401"/>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975" dirty="0">
                <a:solidFill>
                  <a:prstClr val="white"/>
                </a:solidFill>
                <a:latin typeface="メイリオ"/>
                <a:ea typeface="メイリオ"/>
                <a:cs typeface="Meiryo UI" panose="020B0604030504040204" pitchFamily="50" charset="-128"/>
              </a:rPr>
              <a:t>ご提案</a:t>
            </a:r>
          </a:p>
        </p:txBody>
      </p:sp>
      <p:sp>
        <p:nvSpPr>
          <p:cNvPr id="179" name="正方形/長方形 178"/>
          <p:cNvSpPr/>
          <p:nvPr/>
        </p:nvSpPr>
        <p:spPr>
          <a:xfrm>
            <a:off x="458983"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1" name="正方形/長方形 180"/>
          <p:cNvSpPr/>
          <p:nvPr/>
        </p:nvSpPr>
        <p:spPr>
          <a:xfrm>
            <a:off x="541703"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2" name="正方形/長方形 181"/>
          <p:cNvSpPr/>
          <p:nvPr/>
        </p:nvSpPr>
        <p:spPr>
          <a:xfrm>
            <a:off x="624423"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4" name="正方形/長方形 183"/>
          <p:cNvSpPr/>
          <p:nvPr/>
        </p:nvSpPr>
        <p:spPr>
          <a:xfrm>
            <a:off x="707142"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カード会社</a:t>
            </a:r>
          </a:p>
        </p:txBody>
      </p:sp>
      <p:cxnSp>
        <p:nvCxnSpPr>
          <p:cNvPr id="185" name="直線矢印コネクタ 184"/>
          <p:cNvCxnSpPr>
            <a:endCxn id="179" idx="0"/>
          </p:cNvCxnSpPr>
          <p:nvPr/>
        </p:nvCxnSpPr>
        <p:spPr>
          <a:xfrm>
            <a:off x="764697" y="5154267"/>
            <a:ext cx="0" cy="48266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endCxn id="184" idx="0"/>
          </p:cNvCxnSpPr>
          <p:nvPr/>
        </p:nvCxnSpPr>
        <p:spPr>
          <a:xfrm>
            <a:off x="1012857" y="5154268"/>
            <a:ext cx="0" cy="64434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endCxn id="182" idx="0"/>
          </p:cNvCxnSpPr>
          <p:nvPr/>
        </p:nvCxnSpPr>
        <p:spPr>
          <a:xfrm>
            <a:off x="930137"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endCxn id="181" idx="0"/>
          </p:cNvCxnSpPr>
          <p:nvPr/>
        </p:nvCxnSpPr>
        <p:spPr>
          <a:xfrm>
            <a:off x="847417" y="5147288"/>
            <a:ext cx="0" cy="55241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1" name="図 19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849" y="5942985"/>
            <a:ext cx="230016" cy="230016"/>
          </a:xfrm>
          <a:prstGeom prst="rect">
            <a:avLst/>
          </a:prstGeom>
        </p:spPr>
      </p:pic>
      <p:cxnSp>
        <p:nvCxnSpPr>
          <p:cNvPr id="192" name="直線矢印コネクタ 78"/>
          <p:cNvCxnSpPr>
            <a:stCxn id="174" idx="0"/>
            <a:endCxn id="276" idx="3"/>
          </p:cNvCxnSpPr>
          <p:nvPr/>
        </p:nvCxnSpPr>
        <p:spPr>
          <a:xfrm rot="16200000" flipV="1">
            <a:off x="1531437" y="2781305"/>
            <a:ext cx="600802" cy="1026534"/>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3" name="テキスト ボックス 192"/>
          <p:cNvSpPr txBox="1"/>
          <p:nvPr/>
        </p:nvSpPr>
        <p:spPr>
          <a:xfrm>
            <a:off x="2069520" y="3117556"/>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a:t>
            </a:r>
          </a:p>
        </p:txBody>
      </p:sp>
      <p:sp>
        <p:nvSpPr>
          <p:cNvPr id="195" name="テキスト ボックス 194"/>
          <p:cNvSpPr txBox="1"/>
          <p:nvPr/>
        </p:nvSpPr>
        <p:spPr>
          <a:xfrm>
            <a:off x="1102496" y="3177398"/>
            <a:ext cx="701474" cy="379888"/>
          </a:xfrm>
          <a:prstGeom prst="rect">
            <a:avLst/>
          </a:prstGeom>
          <a:noFill/>
        </p:spPr>
        <p:txBody>
          <a:bodyPr wrap="none" lIns="0" tIns="29250" rIns="0" bIns="0" rtlCol="0">
            <a:spAutoFit/>
          </a:bodyPr>
          <a:lstStyle/>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売上報告</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Z</a:t>
            </a: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レシート</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現金、金券</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クーポン（</a:t>
            </a:r>
            <a:r>
              <a:rPr kumimoji="1" lang="en-US" altLang="ja-JP" sz="569" dirty="0" err="1"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GoTo</a:t>
            </a: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a:off x="63465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197" name="テキスト ボックス 196"/>
          <p:cNvSpPr txBox="1"/>
          <p:nvPr/>
        </p:nvSpPr>
        <p:spPr>
          <a:xfrm>
            <a:off x="1428367"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198" name="正方形/長方形 197"/>
          <p:cNvSpPr/>
          <p:nvPr/>
        </p:nvSpPr>
        <p:spPr>
          <a:xfrm>
            <a:off x="2203195"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決済センタ</a:t>
            </a:r>
          </a:p>
        </p:txBody>
      </p:sp>
      <p:sp>
        <p:nvSpPr>
          <p:cNvPr id="199" name="テキスト ボックス 198"/>
          <p:cNvSpPr txBox="1"/>
          <p:nvPr/>
        </p:nvSpPr>
        <p:spPr>
          <a:xfrm>
            <a:off x="2231492"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データ還元</a:t>
            </a:r>
          </a:p>
        </p:txBody>
      </p:sp>
      <p:pic>
        <p:nvPicPr>
          <p:cNvPr id="200" name="Picture 2" descr="https://icooon-mono.com/i/icon_12047/icon_120470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94501" y="4192519"/>
            <a:ext cx="850187" cy="850187"/>
          </a:xfrm>
          <a:prstGeom prst="rect">
            <a:avLst/>
          </a:prstGeom>
          <a:noFill/>
          <a:ln>
            <a:noFill/>
          </a:ln>
        </p:spPr>
      </p:pic>
      <p:cxnSp>
        <p:nvCxnSpPr>
          <p:cNvPr id="201" name="直線矢印コネクタ 200"/>
          <p:cNvCxnSpPr>
            <a:stCxn id="273" idx="2"/>
          </p:cNvCxnSpPr>
          <p:nvPr/>
        </p:nvCxnSpPr>
        <p:spPr>
          <a:xfrm>
            <a:off x="764697" y="3001978"/>
            <a:ext cx="0" cy="98636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276" idx="2"/>
          </p:cNvCxnSpPr>
          <p:nvPr/>
        </p:nvCxnSpPr>
        <p:spPr>
          <a:xfrm>
            <a:off x="1012857" y="3163656"/>
            <a:ext cx="0" cy="824689"/>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275" idx="2"/>
          </p:cNvCxnSpPr>
          <p:nvPr/>
        </p:nvCxnSpPr>
        <p:spPr>
          <a:xfrm>
            <a:off x="930137" y="3113831"/>
            <a:ext cx="0" cy="87575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a:stCxn id="274" idx="2"/>
          </p:cNvCxnSpPr>
          <p:nvPr/>
        </p:nvCxnSpPr>
        <p:spPr>
          <a:xfrm>
            <a:off x="847417" y="3059584"/>
            <a:ext cx="0" cy="947870"/>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717752" y="3287963"/>
            <a:ext cx="354125"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日報</a:t>
            </a:r>
          </a:p>
        </p:txBody>
      </p:sp>
      <p:cxnSp>
        <p:nvCxnSpPr>
          <p:cNvPr id="210" name="直線矢印コネクタ 78"/>
          <p:cNvCxnSpPr>
            <a:stCxn id="223" idx="0"/>
            <a:endCxn id="271" idx="3"/>
          </p:cNvCxnSpPr>
          <p:nvPr/>
        </p:nvCxnSpPr>
        <p:spPr>
          <a:xfrm rot="16200000" flipV="1">
            <a:off x="6685286" y="2715033"/>
            <a:ext cx="650627" cy="110925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78"/>
          <p:cNvCxnSpPr>
            <a:stCxn id="223" idx="0"/>
            <a:endCxn id="270" idx="3"/>
          </p:cNvCxnSpPr>
          <p:nvPr/>
        </p:nvCxnSpPr>
        <p:spPr>
          <a:xfrm rot="16200000" flipV="1">
            <a:off x="6616802" y="2646549"/>
            <a:ext cx="704875" cy="119197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78"/>
          <p:cNvCxnSpPr>
            <a:stCxn id="223" idx="0"/>
            <a:endCxn id="269" idx="3"/>
          </p:cNvCxnSpPr>
          <p:nvPr/>
        </p:nvCxnSpPr>
        <p:spPr>
          <a:xfrm rot="16200000" flipV="1">
            <a:off x="6546639" y="2576386"/>
            <a:ext cx="762481" cy="127469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 name="正方形/長方形 212"/>
          <p:cNvSpPr/>
          <p:nvPr/>
        </p:nvSpPr>
        <p:spPr>
          <a:xfrm>
            <a:off x="6467517"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4" name="正方形/長方形 213"/>
          <p:cNvSpPr/>
          <p:nvPr/>
        </p:nvSpPr>
        <p:spPr>
          <a:xfrm>
            <a:off x="6550237"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5" name="正方形/長方形 214"/>
          <p:cNvSpPr/>
          <p:nvPr/>
        </p:nvSpPr>
        <p:spPr>
          <a:xfrm>
            <a:off x="6632957"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6" name="正方形/長方形 215"/>
          <p:cNvSpPr/>
          <p:nvPr/>
        </p:nvSpPr>
        <p:spPr>
          <a:xfrm>
            <a:off x="6715677"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コード決済</a:t>
            </a:r>
          </a:p>
        </p:txBody>
      </p:sp>
      <p:cxnSp>
        <p:nvCxnSpPr>
          <p:cNvPr id="218" name="直線矢印コネクタ 217"/>
          <p:cNvCxnSpPr>
            <a:endCxn id="213" idx="0"/>
          </p:cNvCxnSpPr>
          <p:nvPr/>
        </p:nvCxnSpPr>
        <p:spPr>
          <a:xfrm>
            <a:off x="6773232" y="5147287"/>
            <a:ext cx="0" cy="48964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a:endCxn id="216" idx="0"/>
          </p:cNvCxnSpPr>
          <p:nvPr/>
        </p:nvCxnSpPr>
        <p:spPr>
          <a:xfrm>
            <a:off x="7021391" y="5147287"/>
            <a:ext cx="0" cy="65132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a:endCxn id="215" idx="0"/>
          </p:cNvCxnSpPr>
          <p:nvPr/>
        </p:nvCxnSpPr>
        <p:spPr>
          <a:xfrm>
            <a:off x="6938671"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endCxn id="214" idx="0"/>
          </p:cNvCxnSpPr>
          <p:nvPr/>
        </p:nvCxnSpPr>
        <p:spPr>
          <a:xfrm>
            <a:off x="6855951" y="5154267"/>
            <a:ext cx="0" cy="54543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2" name="図 221"/>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956249" y="5969528"/>
            <a:ext cx="160369" cy="160369"/>
          </a:xfrm>
          <a:prstGeom prst="rect">
            <a:avLst/>
          </a:prstGeom>
        </p:spPr>
      </p:pic>
      <p:sp>
        <p:nvSpPr>
          <p:cNvPr id="223" name="正方形/長方形 222"/>
          <p:cNvSpPr/>
          <p:nvPr/>
        </p:nvSpPr>
        <p:spPr>
          <a:xfrm>
            <a:off x="5679103" y="3594974"/>
            <a:ext cx="3772245" cy="1664969"/>
          </a:xfrm>
          <a:prstGeom prst="rect">
            <a:avLst/>
          </a:prstGeom>
          <a:no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運営本部</a:t>
            </a:r>
          </a:p>
        </p:txBody>
      </p:sp>
      <p:sp>
        <p:nvSpPr>
          <p:cNvPr id="224" name="正方形/長方形 223"/>
          <p:cNvSpPr/>
          <p:nvPr/>
        </p:nvSpPr>
        <p:spPr>
          <a:xfrm>
            <a:off x="5679104"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5" name="正方形/長方形 224"/>
          <p:cNvSpPr/>
          <p:nvPr/>
        </p:nvSpPr>
        <p:spPr>
          <a:xfrm>
            <a:off x="5761823"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6" name="正方形/長方形 225"/>
          <p:cNvSpPr/>
          <p:nvPr/>
        </p:nvSpPr>
        <p:spPr>
          <a:xfrm>
            <a:off x="5844543"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7" name="正方形/長方形 226"/>
          <p:cNvSpPr/>
          <p:nvPr/>
        </p:nvSpPr>
        <p:spPr>
          <a:xfrm>
            <a:off x="5927263"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カード会社</a:t>
            </a:r>
          </a:p>
        </p:txBody>
      </p:sp>
      <p:cxnSp>
        <p:nvCxnSpPr>
          <p:cNvPr id="228" name="直線矢印コネクタ 227"/>
          <p:cNvCxnSpPr>
            <a:endCxn id="224" idx="0"/>
          </p:cNvCxnSpPr>
          <p:nvPr/>
        </p:nvCxnSpPr>
        <p:spPr>
          <a:xfrm>
            <a:off x="5984818" y="5154267"/>
            <a:ext cx="0" cy="48266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a:endCxn id="227" idx="0"/>
          </p:cNvCxnSpPr>
          <p:nvPr/>
        </p:nvCxnSpPr>
        <p:spPr>
          <a:xfrm>
            <a:off x="6232978" y="5154268"/>
            <a:ext cx="0" cy="64434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a:endCxn id="226" idx="0"/>
          </p:cNvCxnSpPr>
          <p:nvPr/>
        </p:nvCxnSpPr>
        <p:spPr>
          <a:xfrm>
            <a:off x="6150258"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a:endCxn id="225" idx="0"/>
          </p:cNvCxnSpPr>
          <p:nvPr/>
        </p:nvCxnSpPr>
        <p:spPr>
          <a:xfrm>
            <a:off x="6067538" y="5147288"/>
            <a:ext cx="0" cy="55241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2" name="図 2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7970" y="5942985"/>
            <a:ext cx="230016" cy="230016"/>
          </a:xfrm>
          <a:prstGeom prst="rect">
            <a:avLst/>
          </a:prstGeom>
        </p:spPr>
      </p:pic>
      <p:cxnSp>
        <p:nvCxnSpPr>
          <p:cNvPr id="233" name="直線矢印コネクタ 78"/>
          <p:cNvCxnSpPr>
            <a:stCxn id="223" idx="0"/>
            <a:endCxn id="272" idx="3"/>
          </p:cNvCxnSpPr>
          <p:nvPr/>
        </p:nvCxnSpPr>
        <p:spPr>
          <a:xfrm rot="16200000" flipV="1">
            <a:off x="6751559" y="2781305"/>
            <a:ext cx="600802" cy="1026534"/>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7289640" y="3117556"/>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a:t>
            </a:r>
          </a:p>
        </p:txBody>
      </p:sp>
      <p:sp>
        <p:nvSpPr>
          <p:cNvPr id="235" name="テキスト ボックス 234"/>
          <p:cNvSpPr txBox="1"/>
          <p:nvPr/>
        </p:nvSpPr>
        <p:spPr>
          <a:xfrm>
            <a:off x="6322617" y="3177398"/>
            <a:ext cx="701474" cy="379888"/>
          </a:xfrm>
          <a:prstGeom prst="rect">
            <a:avLst/>
          </a:prstGeom>
          <a:noFill/>
        </p:spPr>
        <p:txBody>
          <a:bodyPr wrap="none" lIns="0" tIns="29250" rIns="0" bIns="0" rtlCol="0">
            <a:spAutoFit/>
          </a:bodyPr>
          <a:lstStyle/>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売上報告</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Z</a:t>
            </a: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レシート</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現金、金券</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クーポン（</a:t>
            </a:r>
            <a:r>
              <a:rPr kumimoji="1" lang="en-US" altLang="ja-JP" sz="569" dirty="0" err="1"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GoTo</a:t>
            </a: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585477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237" name="テキスト ボックス 236"/>
          <p:cNvSpPr txBox="1"/>
          <p:nvPr/>
        </p:nvSpPr>
        <p:spPr>
          <a:xfrm>
            <a:off x="664848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238" name="正方形/長方形 237"/>
          <p:cNvSpPr/>
          <p:nvPr/>
        </p:nvSpPr>
        <p:spPr>
          <a:xfrm>
            <a:off x="7429203"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決済センタ</a:t>
            </a:r>
          </a:p>
        </p:txBody>
      </p:sp>
      <p:cxnSp>
        <p:nvCxnSpPr>
          <p:cNvPr id="239" name="直線矢印コネクタ 211"/>
          <p:cNvCxnSpPr>
            <a:stCxn id="238" idx="0"/>
          </p:cNvCxnSpPr>
          <p:nvPr/>
        </p:nvCxnSpPr>
        <p:spPr>
          <a:xfrm rot="16200000" flipV="1">
            <a:off x="7118786" y="5182479"/>
            <a:ext cx="659012" cy="573252"/>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2" name="テキスト ボックス 241"/>
          <p:cNvSpPr txBox="1"/>
          <p:nvPr/>
        </p:nvSpPr>
        <p:spPr>
          <a:xfrm>
            <a:off x="7435832" y="5543244"/>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データ還元</a:t>
            </a:r>
          </a:p>
        </p:txBody>
      </p:sp>
      <p:cxnSp>
        <p:nvCxnSpPr>
          <p:cNvPr id="243" name="直線矢印コネクタ 242"/>
          <p:cNvCxnSpPr>
            <a:stCxn id="269" idx="2"/>
          </p:cNvCxnSpPr>
          <p:nvPr/>
        </p:nvCxnSpPr>
        <p:spPr>
          <a:xfrm>
            <a:off x="5984818" y="3001978"/>
            <a:ext cx="0" cy="98636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a:stCxn id="272" idx="2"/>
          </p:cNvCxnSpPr>
          <p:nvPr/>
        </p:nvCxnSpPr>
        <p:spPr>
          <a:xfrm>
            <a:off x="6232978" y="3163656"/>
            <a:ext cx="0" cy="824689"/>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a:stCxn id="271" idx="2"/>
          </p:cNvCxnSpPr>
          <p:nvPr/>
        </p:nvCxnSpPr>
        <p:spPr>
          <a:xfrm>
            <a:off x="6150258" y="3113831"/>
            <a:ext cx="0" cy="87575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a:stCxn id="270" idx="2"/>
          </p:cNvCxnSpPr>
          <p:nvPr/>
        </p:nvCxnSpPr>
        <p:spPr>
          <a:xfrm>
            <a:off x="6067538" y="3059584"/>
            <a:ext cx="0" cy="947870"/>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a:off x="5937873" y="3287963"/>
            <a:ext cx="354125"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日報</a:t>
            </a:r>
          </a:p>
        </p:txBody>
      </p:sp>
      <p:sp>
        <p:nvSpPr>
          <p:cNvPr id="249" name="正方形/長方形 248"/>
          <p:cNvSpPr/>
          <p:nvPr/>
        </p:nvSpPr>
        <p:spPr>
          <a:xfrm>
            <a:off x="3053526" y="3811134"/>
            <a:ext cx="1123412" cy="1430309"/>
          </a:xfrm>
          <a:prstGeom prst="rect">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rgbClr val="787878"/>
                </a:solidFill>
                <a:latin typeface="メイリオ"/>
                <a:ea typeface="メイリオ"/>
                <a:cs typeface="Meiryo UI" panose="020B0604030504040204" pitchFamily="50" charset="-128"/>
              </a:rPr>
              <a:t>→→→コア業務←←←</a:t>
            </a:r>
          </a:p>
        </p:txBody>
      </p:sp>
      <p:sp>
        <p:nvSpPr>
          <p:cNvPr id="250" name="正方形/長方形 249"/>
          <p:cNvSpPr/>
          <p:nvPr/>
        </p:nvSpPr>
        <p:spPr>
          <a:xfrm>
            <a:off x="3150175" y="4009707"/>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テナント管理</a:t>
            </a:r>
          </a:p>
        </p:txBody>
      </p:sp>
      <p:cxnSp>
        <p:nvCxnSpPr>
          <p:cNvPr id="251" name="直線矢印コネクタ 250"/>
          <p:cNvCxnSpPr>
            <a:stCxn id="198" idx="0"/>
          </p:cNvCxnSpPr>
          <p:nvPr/>
        </p:nvCxnSpPr>
        <p:spPr>
          <a:xfrm flipV="1">
            <a:off x="2508909" y="5154268"/>
            <a:ext cx="0" cy="64434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2" name="正方形/長方形 251"/>
          <p:cNvSpPr/>
          <p:nvPr/>
        </p:nvSpPr>
        <p:spPr>
          <a:xfrm>
            <a:off x="3150175" y="4249491"/>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出店交渉</a:t>
            </a:r>
          </a:p>
        </p:txBody>
      </p:sp>
      <p:sp>
        <p:nvSpPr>
          <p:cNvPr id="253" name="正方形/長方形 252"/>
          <p:cNvSpPr/>
          <p:nvPr/>
        </p:nvSpPr>
        <p:spPr>
          <a:xfrm>
            <a:off x="3150175" y="4489275"/>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売上分析</a:t>
            </a:r>
          </a:p>
        </p:txBody>
      </p:sp>
      <p:sp>
        <p:nvSpPr>
          <p:cNvPr id="254" name="正方形/長方形 253"/>
          <p:cNvSpPr/>
          <p:nvPr/>
        </p:nvSpPr>
        <p:spPr>
          <a:xfrm>
            <a:off x="3150175" y="4729059"/>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プロモーション</a:t>
            </a:r>
          </a:p>
        </p:txBody>
      </p:sp>
      <p:sp>
        <p:nvSpPr>
          <p:cNvPr id="255" name="正方形/長方形 254"/>
          <p:cNvSpPr/>
          <p:nvPr/>
        </p:nvSpPr>
        <p:spPr>
          <a:xfrm>
            <a:off x="3150175" y="4968843"/>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a:t>
            </a:r>
          </a:p>
        </p:txBody>
      </p:sp>
      <p:sp>
        <p:nvSpPr>
          <p:cNvPr id="256" name="円形吹き出し 255"/>
          <p:cNvSpPr/>
          <p:nvPr/>
        </p:nvSpPr>
        <p:spPr>
          <a:xfrm>
            <a:off x="2558965" y="3193438"/>
            <a:ext cx="724889" cy="708188"/>
          </a:xfrm>
          <a:prstGeom prst="wedgeEllipseCallout">
            <a:avLst>
              <a:gd name="adj1" fmla="val -548"/>
              <a:gd name="adj2" fmla="val 60314"/>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257" name="テキスト ボックス 256"/>
          <p:cNvSpPr txBox="1"/>
          <p:nvPr/>
        </p:nvSpPr>
        <p:spPr>
          <a:xfrm>
            <a:off x="2615695" y="3284753"/>
            <a:ext cx="648962" cy="517361"/>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決済の</a:t>
            </a:r>
            <a: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多様化に伴う</a:t>
            </a:r>
            <a: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負荷増大</a:t>
            </a:r>
          </a:p>
        </p:txBody>
      </p:sp>
      <p:sp>
        <p:nvSpPr>
          <p:cNvPr id="258" name="正方形/長方形 257"/>
          <p:cNvSpPr/>
          <p:nvPr/>
        </p:nvSpPr>
        <p:spPr>
          <a:xfrm>
            <a:off x="7610825" y="3811134"/>
            <a:ext cx="1807600" cy="1430309"/>
          </a:xfrm>
          <a:prstGeom prst="rect">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chemeClr val="accent6"/>
                </a:solidFill>
                <a:latin typeface="メイリオ"/>
                <a:ea typeface="メイリオ"/>
                <a:cs typeface="Meiryo UI" panose="020B0604030504040204" pitchFamily="50" charset="-128"/>
              </a:rPr>
              <a:t>←←←</a:t>
            </a:r>
            <a:r>
              <a:rPr kumimoji="1" lang="ja-JP" altLang="en-US" sz="894" b="1" dirty="0">
                <a:solidFill>
                  <a:srgbClr val="787878"/>
                </a:solidFill>
                <a:latin typeface="メイリオ"/>
                <a:ea typeface="メイリオ"/>
                <a:cs typeface="Meiryo UI" panose="020B0604030504040204" pitchFamily="50" charset="-128"/>
              </a:rPr>
              <a:t>　　コア業務　　</a:t>
            </a:r>
            <a:r>
              <a:rPr kumimoji="1" lang="ja-JP" altLang="en-US" sz="894" b="1" dirty="0">
                <a:solidFill>
                  <a:srgbClr val="E4568E"/>
                </a:solidFill>
                <a:latin typeface="メイリオ"/>
                <a:ea typeface="メイリオ"/>
                <a:cs typeface="Meiryo UI" panose="020B0604030504040204" pitchFamily="50" charset="-128"/>
              </a:rPr>
              <a:t>→→→</a:t>
            </a:r>
          </a:p>
        </p:txBody>
      </p:sp>
      <p:sp>
        <p:nvSpPr>
          <p:cNvPr id="259" name="正方形/長方形 258"/>
          <p:cNvSpPr/>
          <p:nvPr/>
        </p:nvSpPr>
        <p:spPr>
          <a:xfrm>
            <a:off x="7829772" y="4009707"/>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テナント管理</a:t>
            </a:r>
          </a:p>
        </p:txBody>
      </p:sp>
      <p:sp>
        <p:nvSpPr>
          <p:cNvPr id="260" name="正方形/長方形 259"/>
          <p:cNvSpPr/>
          <p:nvPr/>
        </p:nvSpPr>
        <p:spPr>
          <a:xfrm>
            <a:off x="7829772" y="4249491"/>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出店交渉</a:t>
            </a:r>
          </a:p>
        </p:txBody>
      </p:sp>
      <p:sp>
        <p:nvSpPr>
          <p:cNvPr id="261" name="正方形/長方形 260"/>
          <p:cNvSpPr/>
          <p:nvPr/>
        </p:nvSpPr>
        <p:spPr>
          <a:xfrm>
            <a:off x="7829772" y="4489275"/>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売上分析</a:t>
            </a:r>
          </a:p>
        </p:txBody>
      </p:sp>
      <p:sp>
        <p:nvSpPr>
          <p:cNvPr id="262" name="正方形/長方形 261"/>
          <p:cNvSpPr/>
          <p:nvPr/>
        </p:nvSpPr>
        <p:spPr>
          <a:xfrm>
            <a:off x="7829772" y="4729059"/>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プロモーション</a:t>
            </a:r>
          </a:p>
        </p:txBody>
      </p:sp>
      <p:sp>
        <p:nvSpPr>
          <p:cNvPr id="263" name="正方形/長方形 262"/>
          <p:cNvSpPr/>
          <p:nvPr/>
        </p:nvSpPr>
        <p:spPr>
          <a:xfrm>
            <a:off x="7829772" y="4968843"/>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a:t>
            </a:r>
          </a:p>
        </p:txBody>
      </p:sp>
      <p:sp>
        <p:nvSpPr>
          <p:cNvPr id="264" name="正方形/長方形 263"/>
          <p:cNvSpPr/>
          <p:nvPr/>
        </p:nvSpPr>
        <p:spPr>
          <a:xfrm>
            <a:off x="565013" y="3996151"/>
            <a:ext cx="2408396" cy="1143448"/>
          </a:xfrm>
          <a:prstGeom prst="rect">
            <a:avLst/>
          </a:prstGeom>
          <a:solidFill>
            <a:schemeClr val="bg1">
              <a:lumMod val="50000"/>
              <a:alpha val="77000"/>
            </a:schemeClr>
          </a:solid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売上管理業務</a:t>
            </a:r>
          </a:p>
        </p:txBody>
      </p:sp>
      <p:sp>
        <p:nvSpPr>
          <p:cNvPr id="265" name="テキスト ボックス 264"/>
          <p:cNvSpPr txBox="1"/>
          <p:nvPr/>
        </p:nvSpPr>
        <p:spPr>
          <a:xfrm>
            <a:off x="922361" y="4165109"/>
            <a:ext cx="1921148" cy="728232"/>
          </a:xfrm>
          <a:prstGeom prst="rect">
            <a:avLst/>
          </a:prstGeom>
          <a:noFill/>
        </p:spPr>
        <p:txBody>
          <a:bodyPr wrap="square" lIns="0" tIns="29250" rIns="0" bIns="0" numCol="2" rtlCol="0">
            <a:noAutofit/>
          </a:bodyPr>
          <a:lstStyle/>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売上報告確認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データ取込</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違算チェック</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金券確認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各種帳票出力</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返品処理</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入出金確認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266" name="Picture 2" descr="https://icooon-mono.com/i/icon_15306/icon_153060_256.png"/>
          <p:cNvPicPr>
            <a:picLocks noChangeAspect="1" noChangeArrowheads="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005819" y="4090833"/>
            <a:ext cx="983875" cy="983875"/>
          </a:xfrm>
          <a:prstGeom prst="rect">
            <a:avLst/>
          </a:prstGeom>
          <a:noFill/>
          <a:extLst>
            <a:ext uri="{909E8E84-426E-40DD-AFC4-6F175D3DCCD1}">
              <a14:hiddenFill xmlns:a14="http://schemas.microsoft.com/office/drawing/2010/main">
                <a:solidFill>
                  <a:srgbClr val="FFFFFF"/>
                </a:solidFill>
              </a14:hiddenFill>
            </a:ext>
          </a:extLst>
        </p:spPr>
      </p:pic>
      <p:sp>
        <p:nvSpPr>
          <p:cNvPr id="267" name="正方形/長方形 266"/>
          <p:cNvSpPr/>
          <p:nvPr/>
        </p:nvSpPr>
        <p:spPr>
          <a:xfrm>
            <a:off x="5791022" y="3996151"/>
            <a:ext cx="1399843" cy="1143448"/>
          </a:xfrm>
          <a:prstGeom prst="rect">
            <a:avLst/>
          </a:prstGeom>
          <a:solidFill>
            <a:schemeClr val="accent2">
              <a:lumMod val="20000"/>
              <a:lumOff val="80000"/>
              <a:alpha val="75000"/>
            </a:schemeClr>
          </a:solidFill>
          <a:ln w="9525">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デジタルバックオフィス</a:t>
            </a:r>
          </a:p>
        </p:txBody>
      </p:sp>
      <p:sp>
        <p:nvSpPr>
          <p:cNvPr id="268" name="テキスト ボックス 267"/>
          <p:cNvSpPr txBox="1"/>
          <p:nvPr/>
        </p:nvSpPr>
        <p:spPr>
          <a:xfrm>
            <a:off x="6052305" y="4244502"/>
            <a:ext cx="1094128" cy="728232"/>
          </a:xfrm>
          <a:prstGeom prst="rect">
            <a:avLst/>
          </a:prstGeom>
          <a:noFill/>
        </p:spPr>
        <p:txBody>
          <a:bodyPr wrap="square" lIns="0" tIns="29250" rIns="0" bIns="0" numCol="1" rtlCol="0">
            <a:noAutofit/>
          </a:bodyPr>
          <a:lstStyle/>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売上確認の自動化</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金券の</a:t>
            </a: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チェック</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異常値の自動検知</a:t>
            </a:r>
          </a:p>
          <a:p>
            <a:pPr defTabSz="752256">
              <a:lnSpc>
                <a:spcPct val="130000"/>
              </a:lnSpc>
              <a:spcAft>
                <a:spcPts val="488"/>
              </a:spcAft>
              <a:buClr>
                <a:srgbClr val="5A5A5A"/>
              </a:buClr>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69" name="正方形/長方形 268"/>
          <p:cNvSpPr/>
          <p:nvPr/>
        </p:nvSpPr>
        <p:spPr>
          <a:xfrm>
            <a:off x="5679104" y="2663007"/>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0" name="正方形/長方形 269"/>
          <p:cNvSpPr/>
          <p:nvPr/>
        </p:nvSpPr>
        <p:spPr>
          <a:xfrm>
            <a:off x="5761823" y="272061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1" name="正方形/長方形 270"/>
          <p:cNvSpPr/>
          <p:nvPr/>
        </p:nvSpPr>
        <p:spPr>
          <a:xfrm>
            <a:off x="5844543" y="277486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2" name="正方形/長方形 271"/>
          <p:cNvSpPr/>
          <p:nvPr/>
        </p:nvSpPr>
        <p:spPr>
          <a:xfrm>
            <a:off x="5927263" y="2824685"/>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3" name="正方形/長方形 272"/>
          <p:cNvSpPr/>
          <p:nvPr/>
        </p:nvSpPr>
        <p:spPr>
          <a:xfrm>
            <a:off x="458983" y="2663007"/>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4" name="正方形/長方形 273"/>
          <p:cNvSpPr/>
          <p:nvPr/>
        </p:nvSpPr>
        <p:spPr>
          <a:xfrm>
            <a:off x="541703" y="272061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5" name="正方形/長方形 274"/>
          <p:cNvSpPr/>
          <p:nvPr/>
        </p:nvSpPr>
        <p:spPr>
          <a:xfrm>
            <a:off x="624423" y="277486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6" name="正方形/長方形 275"/>
          <p:cNvSpPr/>
          <p:nvPr/>
        </p:nvSpPr>
        <p:spPr>
          <a:xfrm>
            <a:off x="707142" y="2824685"/>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7" name="右矢印 276"/>
          <p:cNvSpPr/>
          <p:nvPr/>
        </p:nvSpPr>
        <p:spPr>
          <a:xfrm>
            <a:off x="7185815" y="3941402"/>
            <a:ext cx="416652" cy="242800"/>
          </a:xfrm>
          <a:prstGeom prst="rightArrow">
            <a:avLst/>
          </a:prstGeom>
          <a:solidFill>
            <a:schemeClr val="accent2">
              <a:lumMod val="20000"/>
              <a:lumOff val="80000"/>
              <a:alpha val="75000"/>
            </a:schemeClr>
          </a:solidFill>
          <a:ln w="9525">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endPar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78" name="図 277"/>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253515" y="4142139"/>
            <a:ext cx="326982" cy="326982"/>
          </a:xfrm>
          <a:prstGeom prst="rect">
            <a:avLst/>
          </a:prstGeom>
        </p:spPr>
      </p:pic>
      <p:pic>
        <p:nvPicPr>
          <p:cNvPr id="280" name="図 279"/>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89359" y="5966889"/>
            <a:ext cx="193041" cy="193041"/>
          </a:xfrm>
          <a:prstGeom prst="rect">
            <a:avLst/>
          </a:prstGeom>
        </p:spPr>
      </p:pic>
      <p:pic>
        <p:nvPicPr>
          <p:cNvPr id="281" name="図 280"/>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610825" y="5966889"/>
            <a:ext cx="193041" cy="193041"/>
          </a:xfrm>
          <a:prstGeom prst="rect">
            <a:avLst/>
          </a:prstGeom>
        </p:spPr>
      </p:pic>
      <p:sp>
        <p:nvSpPr>
          <p:cNvPr id="283" name="正方形/長方形 282"/>
          <p:cNvSpPr/>
          <p:nvPr/>
        </p:nvSpPr>
        <p:spPr>
          <a:xfrm>
            <a:off x="8053845" y="2671288"/>
            <a:ext cx="1935145" cy="677493"/>
          </a:xfrm>
          <a:prstGeom prst="rect">
            <a:avLst/>
          </a:prstGeom>
        </p:spPr>
        <p:txBody>
          <a:bodyPr wrap="none">
            <a:spAutoFit/>
          </a:bodyPr>
          <a:lstStyle/>
          <a:p>
            <a:pPr defTabSz="752256">
              <a:lnSpc>
                <a:spcPct val="130000"/>
              </a:lnSpc>
              <a:spcAft>
                <a:spcPts val="488"/>
              </a:spcAft>
            </a:pPr>
            <a:r>
              <a:rPr kumimoji="1" lang="ja-JP" altLang="en-US"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売上管理業務からの解放により</a:t>
            </a:r>
            <a: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売上向上につながる</a:t>
            </a:r>
            <a: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975"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コア業務へ注力</a:t>
            </a:r>
            <a:r>
              <a:rPr kumimoji="1" lang="ja-JP" altLang="en-US" sz="975" b="1" dirty="0">
                <a:solidFill>
                  <a:srgbClr val="5A5A5A"/>
                </a:solidFill>
                <a:latin typeface="メイリオ"/>
                <a:ea typeface="メイリオ"/>
                <a:cs typeface="メイリオ" panose="020B0604030504040204" pitchFamily="50" charset="-128"/>
              </a:rPr>
              <a:t>が可能</a:t>
            </a:r>
            <a:endParaRPr kumimoji="1" lang="ja-JP" altLang="en-US" sz="975"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7987899" y="2688301"/>
            <a:ext cx="66051" cy="623915"/>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cxnSp>
        <p:nvCxnSpPr>
          <p:cNvPr id="285" name="カギ線コネクタ 284"/>
          <p:cNvCxnSpPr>
            <a:stCxn id="284" idx="1"/>
          </p:cNvCxnSpPr>
          <p:nvPr/>
        </p:nvCxnSpPr>
        <p:spPr>
          <a:xfrm rot="10800000" flipV="1">
            <a:off x="7829772" y="3000258"/>
            <a:ext cx="158127" cy="801664"/>
          </a:xfrm>
          <a:prstGeom prst="bentConnector2">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円形吹き出し 285"/>
          <p:cNvSpPr/>
          <p:nvPr/>
        </p:nvSpPr>
        <p:spPr>
          <a:xfrm>
            <a:off x="4727000" y="3176677"/>
            <a:ext cx="1075978" cy="1051188"/>
          </a:xfrm>
          <a:prstGeom prst="wedgeEllipseCallout">
            <a:avLst>
              <a:gd name="adj1" fmla="val 46427"/>
              <a:gd name="adj2" fmla="val 47200"/>
            </a:avLst>
          </a:prstGeom>
          <a:solidFill>
            <a:schemeClr val="accent2">
              <a:lumMod val="40000"/>
              <a:lumOff val="6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287" name="テキスト ボックス 286"/>
          <p:cNvSpPr txBox="1"/>
          <p:nvPr/>
        </p:nvSpPr>
        <p:spPr>
          <a:xfrm>
            <a:off x="4650806" y="3367214"/>
            <a:ext cx="1216930" cy="647397"/>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徹底的な</a:t>
            </a:r>
            <a: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デジタル活用</a:t>
            </a:r>
            <a: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により効率化</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二等辺三角形 287"/>
          <p:cNvSpPr/>
          <p:nvPr/>
        </p:nvSpPr>
        <p:spPr>
          <a:xfrm rot="5400000">
            <a:off x="4733437" y="4398776"/>
            <a:ext cx="702078" cy="284659"/>
          </a:xfrm>
          <a:prstGeom prs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endParaRPr kumimoji="1" lang="ja-JP" altLang="en-US" sz="1300" dirty="0">
              <a:solidFill>
                <a:prstClr val="white"/>
              </a:solidFill>
              <a:latin typeface="メイリオ"/>
              <a:ea typeface="メイリオ"/>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9">
            <p14:nvContentPartPr>
              <p14:cNvPr id="289" name="インク 288"/>
              <p14:cNvContentPartPr/>
              <p14:nvPr/>
            </p14:nvContentPartPr>
            <p14:xfrm>
              <a:off x="8053845" y="3264041"/>
              <a:ext cx="1393076" cy="23470"/>
            </p14:xfrm>
          </p:contentPart>
        </mc:Choice>
        <mc:Fallback xmlns="">
          <p:pic>
            <p:nvPicPr>
              <p:cNvPr id="289" name="インク 288"/>
              <p:cNvPicPr/>
              <p:nvPr/>
            </p:nvPicPr>
            <p:blipFill>
              <a:blip r:embed="rId10"/>
              <a:stretch>
                <a:fillRect/>
              </a:stretch>
            </p:blipFill>
            <p:spPr>
              <a:xfrm>
                <a:off x="8028287" y="3213901"/>
                <a:ext cx="1444191" cy="123751"/>
              </a:xfrm>
              <a:prstGeom prst="rect">
                <a:avLst/>
              </a:prstGeom>
            </p:spPr>
          </p:pic>
        </mc:Fallback>
      </mc:AlternateContent>
      <p:sp>
        <p:nvSpPr>
          <p:cNvPr id="291" name="フリーフォーム 290"/>
          <p:cNvSpPr/>
          <p:nvPr/>
        </p:nvSpPr>
        <p:spPr>
          <a:xfrm>
            <a:off x="2654402" y="4074368"/>
            <a:ext cx="238902" cy="324664"/>
          </a:xfrm>
          <a:custGeom>
            <a:avLst/>
            <a:gdLst>
              <a:gd name="connsiteX0" fmla="*/ 285750 w 400091"/>
              <a:gd name="connsiteY0" fmla="*/ 0 h 522733"/>
              <a:gd name="connsiteX1" fmla="*/ 88900 w 400091"/>
              <a:gd name="connsiteY1" fmla="*/ 6350 h 522733"/>
              <a:gd name="connsiteX2" fmla="*/ 31750 w 400091"/>
              <a:gd name="connsiteY2" fmla="*/ 25400 h 522733"/>
              <a:gd name="connsiteX3" fmla="*/ 25400 w 400091"/>
              <a:gd name="connsiteY3" fmla="*/ 44450 h 522733"/>
              <a:gd name="connsiteX4" fmla="*/ 6350 w 400091"/>
              <a:gd name="connsiteY4" fmla="*/ 63500 h 522733"/>
              <a:gd name="connsiteX5" fmla="*/ 12700 w 400091"/>
              <a:gd name="connsiteY5" fmla="*/ 95250 h 522733"/>
              <a:gd name="connsiteX6" fmla="*/ 146050 w 400091"/>
              <a:gd name="connsiteY6" fmla="*/ 146050 h 522733"/>
              <a:gd name="connsiteX7" fmla="*/ 279400 w 400091"/>
              <a:gd name="connsiteY7" fmla="*/ 107950 h 522733"/>
              <a:gd name="connsiteX8" fmla="*/ 285750 w 400091"/>
              <a:gd name="connsiteY8" fmla="*/ 88900 h 522733"/>
              <a:gd name="connsiteX9" fmla="*/ 279400 w 400091"/>
              <a:gd name="connsiteY9" fmla="*/ 57150 h 522733"/>
              <a:gd name="connsiteX10" fmla="*/ 285750 w 400091"/>
              <a:gd name="connsiteY10" fmla="*/ 38100 h 522733"/>
              <a:gd name="connsiteX11" fmla="*/ 304800 w 400091"/>
              <a:gd name="connsiteY11" fmla="*/ 19050 h 522733"/>
              <a:gd name="connsiteX12" fmla="*/ 177800 w 400091"/>
              <a:gd name="connsiteY12" fmla="*/ 25400 h 522733"/>
              <a:gd name="connsiteX13" fmla="*/ 158750 w 400091"/>
              <a:gd name="connsiteY13" fmla="*/ 31750 h 522733"/>
              <a:gd name="connsiteX14" fmla="*/ 127000 w 400091"/>
              <a:gd name="connsiteY14" fmla="*/ 38100 h 522733"/>
              <a:gd name="connsiteX15" fmla="*/ 88900 w 400091"/>
              <a:gd name="connsiteY15" fmla="*/ 57150 h 522733"/>
              <a:gd name="connsiteX16" fmla="*/ 69850 w 400091"/>
              <a:gd name="connsiteY16" fmla="*/ 63500 h 522733"/>
              <a:gd name="connsiteX17" fmla="*/ 50800 w 400091"/>
              <a:gd name="connsiteY17" fmla="*/ 82550 h 522733"/>
              <a:gd name="connsiteX18" fmla="*/ 25400 w 400091"/>
              <a:gd name="connsiteY18" fmla="*/ 133350 h 522733"/>
              <a:gd name="connsiteX19" fmla="*/ 38100 w 400091"/>
              <a:gd name="connsiteY19" fmla="*/ 184150 h 522733"/>
              <a:gd name="connsiteX20" fmla="*/ 50800 w 400091"/>
              <a:gd name="connsiteY20" fmla="*/ 203200 h 522733"/>
              <a:gd name="connsiteX21" fmla="*/ 101600 w 400091"/>
              <a:gd name="connsiteY21" fmla="*/ 209550 h 522733"/>
              <a:gd name="connsiteX22" fmla="*/ 133350 w 400091"/>
              <a:gd name="connsiteY22" fmla="*/ 215900 h 522733"/>
              <a:gd name="connsiteX23" fmla="*/ 349250 w 400091"/>
              <a:gd name="connsiteY23" fmla="*/ 196850 h 522733"/>
              <a:gd name="connsiteX24" fmla="*/ 374650 w 400091"/>
              <a:gd name="connsiteY24" fmla="*/ 177800 h 522733"/>
              <a:gd name="connsiteX25" fmla="*/ 400050 w 400091"/>
              <a:gd name="connsiteY25" fmla="*/ 133350 h 522733"/>
              <a:gd name="connsiteX26" fmla="*/ 381000 w 400091"/>
              <a:gd name="connsiteY26" fmla="*/ 120650 h 522733"/>
              <a:gd name="connsiteX27" fmla="*/ 266700 w 400091"/>
              <a:gd name="connsiteY27" fmla="*/ 133350 h 522733"/>
              <a:gd name="connsiteX28" fmla="*/ 120650 w 400091"/>
              <a:gd name="connsiteY28" fmla="*/ 190500 h 522733"/>
              <a:gd name="connsiteX29" fmla="*/ 69850 w 400091"/>
              <a:gd name="connsiteY29" fmla="*/ 234950 h 522733"/>
              <a:gd name="connsiteX30" fmla="*/ 203200 w 400091"/>
              <a:gd name="connsiteY30" fmla="*/ 234950 h 522733"/>
              <a:gd name="connsiteX31" fmla="*/ 222250 w 400091"/>
              <a:gd name="connsiteY31" fmla="*/ 215900 h 522733"/>
              <a:gd name="connsiteX32" fmla="*/ 228600 w 400091"/>
              <a:gd name="connsiteY32" fmla="*/ 190500 h 522733"/>
              <a:gd name="connsiteX33" fmla="*/ 196850 w 400091"/>
              <a:gd name="connsiteY33" fmla="*/ 184150 h 522733"/>
              <a:gd name="connsiteX34" fmla="*/ 107950 w 400091"/>
              <a:gd name="connsiteY34" fmla="*/ 196850 h 522733"/>
              <a:gd name="connsiteX35" fmla="*/ 25400 w 400091"/>
              <a:gd name="connsiteY35" fmla="*/ 234950 h 522733"/>
              <a:gd name="connsiteX36" fmla="*/ 19050 w 400091"/>
              <a:gd name="connsiteY36" fmla="*/ 254000 h 522733"/>
              <a:gd name="connsiteX37" fmla="*/ 127000 w 400091"/>
              <a:gd name="connsiteY37" fmla="*/ 228600 h 522733"/>
              <a:gd name="connsiteX38" fmla="*/ 177800 w 400091"/>
              <a:gd name="connsiteY38" fmla="*/ 203200 h 522733"/>
              <a:gd name="connsiteX39" fmla="*/ 209550 w 400091"/>
              <a:gd name="connsiteY39" fmla="*/ 171450 h 522733"/>
              <a:gd name="connsiteX40" fmla="*/ 139700 w 400091"/>
              <a:gd name="connsiteY40" fmla="*/ 120650 h 522733"/>
              <a:gd name="connsiteX41" fmla="*/ 57150 w 400091"/>
              <a:gd name="connsiteY41" fmla="*/ 139700 h 522733"/>
              <a:gd name="connsiteX42" fmla="*/ 25400 w 400091"/>
              <a:gd name="connsiteY42" fmla="*/ 184150 h 522733"/>
              <a:gd name="connsiteX43" fmla="*/ 95250 w 400091"/>
              <a:gd name="connsiteY43" fmla="*/ 209550 h 522733"/>
              <a:gd name="connsiteX44" fmla="*/ 330200 w 400091"/>
              <a:gd name="connsiteY44" fmla="*/ 146050 h 522733"/>
              <a:gd name="connsiteX45" fmla="*/ 342900 w 400091"/>
              <a:gd name="connsiteY45" fmla="*/ 114300 h 522733"/>
              <a:gd name="connsiteX46" fmla="*/ 311150 w 400091"/>
              <a:gd name="connsiteY46" fmla="*/ 76200 h 522733"/>
              <a:gd name="connsiteX47" fmla="*/ 95250 w 400091"/>
              <a:gd name="connsiteY47" fmla="*/ 95250 h 522733"/>
              <a:gd name="connsiteX48" fmla="*/ 57150 w 400091"/>
              <a:gd name="connsiteY48" fmla="*/ 107950 h 522733"/>
              <a:gd name="connsiteX49" fmla="*/ 0 w 400091"/>
              <a:gd name="connsiteY49" fmla="*/ 146050 h 522733"/>
              <a:gd name="connsiteX50" fmla="*/ 19050 w 400091"/>
              <a:gd name="connsiteY50" fmla="*/ 190500 h 522733"/>
              <a:gd name="connsiteX51" fmla="*/ 177800 w 400091"/>
              <a:gd name="connsiteY51" fmla="*/ 165100 h 522733"/>
              <a:gd name="connsiteX52" fmla="*/ 196850 w 400091"/>
              <a:gd name="connsiteY52" fmla="*/ 139700 h 522733"/>
              <a:gd name="connsiteX53" fmla="*/ 177800 w 400091"/>
              <a:gd name="connsiteY53" fmla="*/ 146050 h 522733"/>
              <a:gd name="connsiteX54" fmla="*/ 158750 w 400091"/>
              <a:gd name="connsiteY54" fmla="*/ 177800 h 522733"/>
              <a:gd name="connsiteX55" fmla="*/ 234950 w 400091"/>
              <a:gd name="connsiteY55" fmla="*/ 165100 h 522733"/>
              <a:gd name="connsiteX56" fmla="*/ 298450 w 400091"/>
              <a:gd name="connsiteY56" fmla="*/ 120650 h 522733"/>
              <a:gd name="connsiteX57" fmla="*/ 228600 w 400091"/>
              <a:gd name="connsiteY57" fmla="*/ 146050 h 522733"/>
              <a:gd name="connsiteX58" fmla="*/ 196850 w 400091"/>
              <a:gd name="connsiteY58" fmla="*/ 165100 h 522733"/>
              <a:gd name="connsiteX59" fmla="*/ 171450 w 400091"/>
              <a:gd name="connsiteY59" fmla="*/ 196850 h 522733"/>
              <a:gd name="connsiteX60" fmla="*/ 254000 w 400091"/>
              <a:gd name="connsiteY60" fmla="*/ 222250 h 522733"/>
              <a:gd name="connsiteX61" fmla="*/ 234950 w 400091"/>
              <a:gd name="connsiteY61" fmla="*/ 228600 h 522733"/>
              <a:gd name="connsiteX62" fmla="*/ 196850 w 400091"/>
              <a:gd name="connsiteY62" fmla="*/ 285750 h 522733"/>
              <a:gd name="connsiteX63" fmla="*/ 203200 w 400091"/>
              <a:gd name="connsiteY63" fmla="*/ 317500 h 522733"/>
              <a:gd name="connsiteX64" fmla="*/ 254000 w 400091"/>
              <a:gd name="connsiteY64" fmla="*/ 298450 h 522733"/>
              <a:gd name="connsiteX65" fmla="*/ 260350 w 400091"/>
              <a:gd name="connsiteY65" fmla="*/ 266700 h 522733"/>
              <a:gd name="connsiteX66" fmla="*/ 203200 w 400091"/>
              <a:gd name="connsiteY66" fmla="*/ 222250 h 522733"/>
              <a:gd name="connsiteX67" fmla="*/ 139700 w 400091"/>
              <a:gd name="connsiteY67" fmla="*/ 228600 h 522733"/>
              <a:gd name="connsiteX68" fmla="*/ 158750 w 400091"/>
              <a:gd name="connsiteY68" fmla="*/ 298450 h 522733"/>
              <a:gd name="connsiteX69" fmla="*/ 234950 w 400091"/>
              <a:gd name="connsiteY69" fmla="*/ 304800 h 522733"/>
              <a:gd name="connsiteX70" fmla="*/ 292100 w 400091"/>
              <a:gd name="connsiteY70" fmla="*/ 298450 h 522733"/>
              <a:gd name="connsiteX71" fmla="*/ 285750 w 400091"/>
              <a:gd name="connsiteY71" fmla="*/ 279400 h 522733"/>
              <a:gd name="connsiteX72" fmla="*/ 171450 w 400091"/>
              <a:gd name="connsiteY72" fmla="*/ 292100 h 522733"/>
              <a:gd name="connsiteX73" fmla="*/ 146050 w 400091"/>
              <a:gd name="connsiteY73" fmla="*/ 311150 h 522733"/>
              <a:gd name="connsiteX74" fmla="*/ 177800 w 400091"/>
              <a:gd name="connsiteY74" fmla="*/ 304800 h 522733"/>
              <a:gd name="connsiteX75" fmla="*/ 222250 w 400091"/>
              <a:gd name="connsiteY75" fmla="*/ 234950 h 522733"/>
              <a:gd name="connsiteX76" fmla="*/ 228600 w 400091"/>
              <a:gd name="connsiteY76" fmla="*/ 209550 h 522733"/>
              <a:gd name="connsiteX77" fmla="*/ 146050 w 400091"/>
              <a:gd name="connsiteY77" fmla="*/ 196850 h 522733"/>
              <a:gd name="connsiteX78" fmla="*/ 101600 w 400091"/>
              <a:gd name="connsiteY78" fmla="*/ 209550 h 522733"/>
              <a:gd name="connsiteX79" fmla="*/ 69850 w 400091"/>
              <a:gd name="connsiteY79" fmla="*/ 241300 h 522733"/>
              <a:gd name="connsiteX80" fmla="*/ 152400 w 400091"/>
              <a:gd name="connsiteY80" fmla="*/ 292100 h 522733"/>
              <a:gd name="connsiteX81" fmla="*/ 273050 w 400091"/>
              <a:gd name="connsiteY81" fmla="*/ 273050 h 522733"/>
              <a:gd name="connsiteX82" fmla="*/ 298450 w 400091"/>
              <a:gd name="connsiteY82" fmla="*/ 203200 h 522733"/>
              <a:gd name="connsiteX83" fmla="*/ 241300 w 400091"/>
              <a:gd name="connsiteY83" fmla="*/ 196850 h 522733"/>
              <a:gd name="connsiteX84" fmla="*/ 196850 w 400091"/>
              <a:gd name="connsiteY84" fmla="*/ 247650 h 522733"/>
              <a:gd name="connsiteX85" fmla="*/ 222250 w 400091"/>
              <a:gd name="connsiteY85" fmla="*/ 279400 h 522733"/>
              <a:gd name="connsiteX86" fmla="*/ 292100 w 400091"/>
              <a:gd name="connsiteY86" fmla="*/ 260350 h 522733"/>
              <a:gd name="connsiteX87" fmla="*/ 317500 w 400091"/>
              <a:gd name="connsiteY87" fmla="*/ 234950 h 522733"/>
              <a:gd name="connsiteX88" fmla="*/ 254000 w 400091"/>
              <a:gd name="connsiteY88" fmla="*/ 266700 h 522733"/>
              <a:gd name="connsiteX89" fmla="*/ 215900 w 400091"/>
              <a:gd name="connsiteY89" fmla="*/ 336550 h 522733"/>
              <a:gd name="connsiteX90" fmla="*/ 241300 w 400091"/>
              <a:gd name="connsiteY90" fmla="*/ 355600 h 522733"/>
              <a:gd name="connsiteX91" fmla="*/ 311150 w 400091"/>
              <a:gd name="connsiteY91" fmla="*/ 311150 h 522733"/>
              <a:gd name="connsiteX92" fmla="*/ 298450 w 400091"/>
              <a:gd name="connsiteY92" fmla="*/ 330200 h 522733"/>
              <a:gd name="connsiteX93" fmla="*/ 317500 w 400091"/>
              <a:gd name="connsiteY93" fmla="*/ 323850 h 522733"/>
              <a:gd name="connsiteX94" fmla="*/ 298450 w 400091"/>
              <a:gd name="connsiteY94" fmla="*/ 311150 h 522733"/>
              <a:gd name="connsiteX95" fmla="*/ 260350 w 400091"/>
              <a:gd name="connsiteY95" fmla="*/ 387350 h 522733"/>
              <a:gd name="connsiteX96" fmla="*/ 254000 w 400091"/>
              <a:gd name="connsiteY96" fmla="*/ 425450 h 522733"/>
              <a:gd name="connsiteX97" fmla="*/ 247650 w 400091"/>
              <a:gd name="connsiteY97" fmla="*/ 444500 h 522733"/>
              <a:gd name="connsiteX98" fmla="*/ 241300 w 400091"/>
              <a:gd name="connsiteY98" fmla="*/ 476250 h 522733"/>
              <a:gd name="connsiteX99" fmla="*/ 247650 w 400091"/>
              <a:gd name="connsiteY99" fmla="*/ 495300 h 522733"/>
              <a:gd name="connsiteX100" fmla="*/ 260350 w 400091"/>
              <a:gd name="connsiteY100" fmla="*/ 520700 h 522733"/>
              <a:gd name="connsiteX101" fmla="*/ 247650 w 400091"/>
              <a:gd name="connsiteY101" fmla="*/ 469900 h 522733"/>
              <a:gd name="connsiteX102" fmla="*/ 222250 w 400091"/>
              <a:gd name="connsiteY102" fmla="*/ 419100 h 522733"/>
              <a:gd name="connsiteX103" fmla="*/ 190500 w 400091"/>
              <a:gd name="connsiteY103" fmla="*/ 393700 h 522733"/>
              <a:gd name="connsiteX104" fmla="*/ 158750 w 400091"/>
              <a:gd name="connsiteY104" fmla="*/ 400050 h 522733"/>
              <a:gd name="connsiteX105" fmla="*/ 165100 w 400091"/>
              <a:gd name="connsiteY105" fmla="*/ 419100 h 522733"/>
              <a:gd name="connsiteX106" fmla="*/ 209550 w 400091"/>
              <a:gd name="connsiteY106" fmla="*/ 463550 h 522733"/>
              <a:gd name="connsiteX107" fmla="*/ 254000 w 400091"/>
              <a:gd name="connsiteY107" fmla="*/ 450850 h 522733"/>
              <a:gd name="connsiteX108" fmla="*/ 209550 w 400091"/>
              <a:gd name="connsiteY108" fmla="*/ 381000 h 522733"/>
              <a:gd name="connsiteX109" fmla="*/ 190500 w 400091"/>
              <a:gd name="connsiteY109" fmla="*/ 419100 h 522733"/>
              <a:gd name="connsiteX110" fmla="*/ 203200 w 400091"/>
              <a:gd name="connsiteY110" fmla="*/ 438150 h 52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0091" h="522733">
                <a:moveTo>
                  <a:pt x="285750" y="0"/>
                </a:moveTo>
                <a:cubicBezTo>
                  <a:pt x="220133" y="2117"/>
                  <a:pt x="154225" y="-182"/>
                  <a:pt x="88900" y="6350"/>
                </a:cubicBezTo>
                <a:cubicBezTo>
                  <a:pt x="68919" y="8348"/>
                  <a:pt x="31750" y="25400"/>
                  <a:pt x="31750" y="25400"/>
                </a:cubicBezTo>
                <a:cubicBezTo>
                  <a:pt x="29633" y="31750"/>
                  <a:pt x="29113" y="38881"/>
                  <a:pt x="25400" y="44450"/>
                </a:cubicBezTo>
                <a:cubicBezTo>
                  <a:pt x="20419" y="51922"/>
                  <a:pt x="8528" y="54788"/>
                  <a:pt x="6350" y="63500"/>
                </a:cubicBezTo>
                <a:cubicBezTo>
                  <a:pt x="3732" y="73971"/>
                  <a:pt x="5791" y="86959"/>
                  <a:pt x="12700" y="95250"/>
                </a:cubicBezTo>
                <a:cubicBezTo>
                  <a:pt x="60753" y="152913"/>
                  <a:pt x="76655" y="140267"/>
                  <a:pt x="146050" y="146050"/>
                </a:cubicBezTo>
                <a:cubicBezTo>
                  <a:pt x="223144" y="133877"/>
                  <a:pt x="253693" y="159365"/>
                  <a:pt x="279400" y="107950"/>
                </a:cubicBezTo>
                <a:cubicBezTo>
                  <a:pt x="282393" y="101963"/>
                  <a:pt x="283633" y="95250"/>
                  <a:pt x="285750" y="88900"/>
                </a:cubicBezTo>
                <a:cubicBezTo>
                  <a:pt x="283633" y="78317"/>
                  <a:pt x="279400" y="67943"/>
                  <a:pt x="279400" y="57150"/>
                </a:cubicBezTo>
                <a:cubicBezTo>
                  <a:pt x="279400" y="50457"/>
                  <a:pt x="282037" y="43669"/>
                  <a:pt x="285750" y="38100"/>
                </a:cubicBezTo>
                <a:cubicBezTo>
                  <a:pt x="290731" y="30628"/>
                  <a:pt x="313719" y="20099"/>
                  <a:pt x="304800" y="19050"/>
                </a:cubicBezTo>
                <a:cubicBezTo>
                  <a:pt x="262704" y="14098"/>
                  <a:pt x="220133" y="23283"/>
                  <a:pt x="177800" y="25400"/>
                </a:cubicBezTo>
                <a:cubicBezTo>
                  <a:pt x="171450" y="27517"/>
                  <a:pt x="165244" y="30127"/>
                  <a:pt x="158750" y="31750"/>
                </a:cubicBezTo>
                <a:cubicBezTo>
                  <a:pt x="148279" y="34368"/>
                  <a:pt x="137143" y="34412"/>
                  <a:pt x="127000" y="38100"/>
                </a:cubicBezTo>
                <a:cubicBezTo>
                  <a:pt x="113656" y="42952"/>
                  <a:pt x="101875" y="51383"/>
                  <a:pt x="88900" y="57150"/>
                </a:cubicBezTo>
                <a:cubicBezTo>
                  <a:pt x="82783" y="59868"/>
                  <a:pt x="76200" y="61383"/>
                  <a:pt x="69850" y="63500"/>
                </a:cubicBezTo>
                <a:cubicBezTo>
                  <a:pt x="63500" y="69850"/>
                  <a:pt x="56188" y="75366"/>
                  <a:pt x="50800" y="82550"/>
                </a:cubicBezTo>
                <a:cubicBezTo>
                  <a:pt x="32805" y="106543"/>
                  <a:pt x="33213" y="109911"/>
                  <a:pt x="25400" y="133350"/>
                </a:cubicBezTo>
                <a:cubicBezTo>
                  <a:pt x="29633" y="150283"/>
                  <a:pt x="32135" y="167746"/>
                  <a:pt x="38100" y="184150"/>
                </a:cubicBezTo>
                <a:cubicBezTo>
                  <a:pt x="40708" y="191322"/>
                  <a:pt x="43714" y="200366"/>
                  <a:pt x="50800" y="203200"/>
                </a:cubicBezTo>
                <a:cubicBezTo>
                  <a:pt x="66645" y="209538"/>
                  <a:pt x="84733" y="206955"/>
                  <a:pt x="101600" y="209550"/>
                </a:cubicBezTo>
                <a:cubicBezTo>
                  <a:pt x="112267" y="211191"/>
                  <a:pt x="122767" y="213783"/>
                  <a:pt x="133350" y="215900"/>
                </a:cubicBezTo>
                <a:cubicBezTo>
                  <a:pt x="170965" y="214507"/>
                  <a:pt x="290022" y="223772"/>
                  <a:pt x="349250" y="196850"/>
                </a:cubicBezTo>
                <a:cubicBezTo>
                  <a:pt x="358885" y="192471"/>
                  <a:pt x="366183" y="184150"/>
                  <a:pt x="374650" y="177800"/>
                </a:cubicBezTo>
                <a:cubicBezTo>
                  <a:pt x="383117" y="162983"/>
                  <a:pt x="398165" y="150311"/>
                  <a:pt x="400050" y="133350"/>
                </a:cubicBezTo>
                <a:cubicBezTo>
                  <a:pt x="400893" y="125765"/>
                  <a:pt x="388632" y="120650"/>
                  <a:pt x="381000" y="120650"/>
                </a:cubicBezTo>
                <a:cubicBezTo>
                  <a:pt x="342666" y="120650"/>
                  <a:pt x="304800" y="129117"/>
                  <a:pt x="266700" y="133350"/>
                </a:cubicBezTo>
                <a:cubicBezTo>
                  <a:pt x="263955" y="134311"/>
                  <a:pt x="154650" y="160750"/>
                  <a:pt x="120650" y="190500"/>
                </a:cubicBezTo>
                <a:cubicBezTo>
                  <a:pt x="61216" y="242505"/>
                  <a:pt x="112718" y="206371"/>
                  <a:pt x="69850" y="234950"/>
                </a:cubicBezTo>
                <a:cubicBezTo>
                  <a:pt x="130211" y="242051"/>
                  <a:pt x="160283" y="265605"/>
                  <a:pt x="203200" y="234950"/>
                </a:cubicBezTo>
                <a:cubicBezTo>
                  <a:pt x="210508" y="229730"/>
                  <a:pt x="215900" y="222250"/>
                  <a:pt x="222250" y="215900"/>
                </a:cubicBezTo>
                <a:cubicBezTo>
                  <a:pt x="224367" y="207433"/>
                  <a:pt x="234052" y="197315"/>
                  <a:pt x="228600" y="190500"/>
                </a:cubicBezTo>
                <a:cubicBezTo>
                  <a:pt x="221858" y="182072"/>
                  <a:pt x="207643" y="184150"/>
                  <a:pt x="196850" y="184150"/>
                </a:cubicBezTo>
                <a:cubicBezTo>
                  <a:pt x="180956" y="184150"/>
                  <a:pt x="126908" y="193690"/>
                  <a:pt x="107950" y="196850"/>
                </a:cubicBezTo>
                <a:cubicBezTo>
                  <a:pt x="80433" y="209550"/>
                  <a:pt x="50893" y="218562"/>
                  <a:pt x="25400" y="234950"/>
                </a:cubicBezTo>
                <a:cubicBezTo>
                  <a:pt x="19770" y="238570"/>
                  <a:pt x="12370" y="254418"/>
                  <a:pt x="19050" y="254000"/>
                </a:cubicBezTo>
                <a:cubicBezTo>
                  <a:pt x="55944" y="251694"/>
                  <a:pt x="91017" y="237067"/>
                  <a:pt x="127000" y="228600"/>
                </a:cubicBezTo>
                <a:cubicBezTo>
                  <a:pt x="143933" y="220133"/>
                  <a:pt x="162234" y="213976"/>
                  <a:pt x="177800" y="203200"/>
                </a:cubicBezTo>
                <a:cubicBezTo>
                  <a:pt x="190106" y="194681"/>
                  <a:pt x="215822" y="185040"/>
                  <a:pt x="209550" y="171450"/>
                </a:cubicBezTo>
                <a:cubicBezTo>
                  <a:pt x="197485" y="145310"/>
                  <a:pt x="162983" y="137583"/>
                  <a:pt x="139700" y="120650"/>
                </a:cubicBezTo>
                <a:cubicBezTo>
                  <a:pt x="112183" y="127000"/>
                  <a:pt x="81836" y="125986"/>
                  <a:pt x="57150" y="139700"/>
                </a:cubicBezTo>
                <a:cubicBezTo>
                  <a:pt x="41233" y="148543"/>
                  <a:pt x="16681" y="168165"/>
                  <a:pt x="25400" y="184150"/>
                </a:cubicBezTo>
                <a:cubicBezTo>
                  <a:pt x="37264" y="205900"/>
                  <a:pt x="71967" y="201083"/>
                  <a:pt x="95250" y="209550"/>
                </a:cubicBezTo>
                <a:cubicBezTo>
                  <a:pt x="125960" y="202571"/>
                  <a:pt x="288902" y="170343"/>
                  <a:pt x="330200" y="146050"/>
                </a:cubicBezTo>
                <a:cubicBezTo>
                  <a:pt x="340025" y="140271"/>
                  <a:pt x="338667" y="124883"/>
                  <a:pt x="342900" y="114300"/>
                </a:cubicBezTo>
                <a:cubicBezTo>
                  <a:pt x="332317" y="101600"/>
                  <a:pt x="327633" y="77468"/>
                  <a:pt x="311150" y="76200"/>
                </a:cubicBezTo>
                <a:cubicBezTo>
                  <a:pt x="239117" y="70659"/>
                  <a:pt x="166938" y="86289"/>
                  <a:pt x="95250" y="95250"/>
                </a:cubicBezTo>
                <a:cubicBezTo>
                  <a:pt x="81966" y="96910"/>
                  <a:pt x="68962" y="101650"/>
                  <a:pt x="57150" y="107950"/>
                </a:cubicBezTo>
                <a:cubicBezTo>
                  <a:pt x="36948" y="118724"/>
                  <a:pt x="19050" y="133350"/>
                  <a:pt x="0" y="146050"/>
                </a:cubicBezTo>
                <a:cubicBezTo>
                  <a:pt x="6350" y="160867"/>
                  <a:pt x="3022" y="188783"/>
                  <a:pt x="19050" y="190500"/>
                </a:cubicBezTo>
                <a:cubicBezTo>
                  <a:pt x="72335" y="196209"/>
                  <a:pt x="126272" y="179822"/>
                  <a:pt x="177800" y="165100"/>
                </a:cubicBezTo>
                <a:cubicBezTo>
                  <a:pt x="187976" y="162193"/>
                  <a:pt x="196850" y="150283"/>
                  <a:pt x="196850" y="139700"/>
                </a:cubicBezTo>
                <a:cubicBezTo>
                  <a:pt x="196850" y="133007"/>
                  <a:pt x="184150" y="143933"/>
                  <a:pt x="177800" y="146050"/>
                </a:cubicBezTo>
                <a:cubicBezTo>
                  <a:pt x="171450" y="156633"/>
                  <a:pt x="147041" y="173897"/>
                  <a:pt x="158750" y="177800"/>
                </a:cubicBezTo>
                <a:cubicBezTo>
                  <a:pt x="183179" y="185943"/>
                  <a:pt x="211117" y="174850"/>
                  <a:pt x="234950" y="165100"/>
                </a:cubicBezTo>
                <a:cubicBezTo>
                  <a:pt x="258864" y="155317"/>
                  <a:pt x="306620" y="145161"/>
                  <a:pt x="298450" y="120650"/>
                </a:cubicBezTo>
                <a:cubicBezTo>
                  <a:pt x="290615" y="97146"/>
                  <a:pt x="251298" y="136120"/>
                  <a:pt x="228600" y="146050"/>
                </a:cubicBezTo>
                <a:cubicBezTo>
                  <a:pt x="217293" y="150997"/>
                  <a:pt x="207433" y="158750"/>
                  <a:pt x="196850" y="165100"/>
                </a:cubicBezTo>
                <a:cubicBezTo>
                  <a:pt x="188383" y="175683"/>
                  <a:pt x="168163" y="183701"/>
                  <a:pt x="171450" y="196850"/>
                </a:cubicBezTo>
                <a:cubicBezTo>
                  <a:pt x="187915" y="262710"/>
                  <a:pt x="222925" y="242966"/>
                  <a:pt x="254000" y="222250"/>
                </a:cubicBezTo>
                <a:cubicBezTo>
                  <a:pt x="259569" y="218537"/>
                  <a:pt x="241300" y="226483"/>
                  <a:pt x="234950" y="228600"/>
                </a:cubicBezTo>
                <a:cubicBezTo>
                  <a:pt x="227590" y="238414"/>
                  <a:pt x="199077" y="274616"/>
                  <a:pt x="196850" y="285750"/>
                </a:cubicBezTo>
                <a:lnTo>
                  <a:pt x="203200" y="317500"/>
                </a:lnTo>
                <a:cubicBezTo>
                  <a:pt x="220133" y="311150"/>
                  <a:pt x="240483" y="310465"/>
                  <a:pt x="254000" y="298450"/>
                </a:cubicBezTo>
                <a:cubicBezTo>
                  <a:pt x="262067" y="291280"/>
                  <a:pt x="263451" y="277038"/>
                  <a:pt x="260350" y="266700"/>
                </a:cubicBezTo>
                <a:cubicBezTo>
                  <a:pt x="250926" y="235288"/>
                  <a:pt x="228109" y="232214"/>
                  <a:pt x="203200" y="222250"/>
                </a:cubicBezTo>
                <a:cubicBezTo>
                  <a:pt x="182033" y="224367"/>
                  <a:pt x="158430" y="218515"/>
                  <a:pt x="139700" y="228600"/>
                </a:cubicBezTo>
                <a:cubicBezTo>
                  <a:pt x="93067" y="253710"/>
                  <a:pt x="133249" y="289950"/>
                  <a:pt x="158750" y="298450"/>
                </a:cubicBezTo>
                <a:cubicBezTo>
                  <a:pt x="182930" y="306510"/>
                  <a:pt x="209550" y="302683"/>
                  <a:pt x="234950" y="304800"/>
                </a:cubicBezTo>
                <a:cubicBezTo>
                  <a:pt x="254000" y="302683"/>
                  <a:pt x="274956" y="307022"/>
                  <a:pt x="292100" y="298450"/>
                </a:cubicBezTo>
                <a:cubicBezTo>
                  <a:pt x="298087" y="295457"/>
                  <a:pt x="292434" y="279752"/>
                  <a:pt x="285750" y="279400"/>
                </a:cubicBezTo>
                <a:cubicBezTo>
                  <a:pt x="247469" y="277385"/>
                  <a:pt x="209550" y="287867"/>
                  <a:pt x="171450" y="292100"/>
                </a:cubicBezTo>
                <a:cubicBezTo>
                  <a:pt x="162983" y="298450"/>
                  <a:pt x="141317" y="301684"/>
                  <a:pt x="146050" y="311150"/>
                </a:cubicBezTo>
                <a:cubicBezTo>
                  <a:pt x="150877" y="320803"/>
                  <a:pt x="170168" y="312432"/>
                  <a:pt x="177800" y="304800"/>
                </a:cubicBezTo>
                <a:cubicBezTo>
                  <a:pt x="197315" y="285285"/>
                  <a:pt x="207433" y="258233"/>
                  <a:pt x="222250" y="234950"/>
                </a:cubicBezTo>
                <a:cubicBezTo>
                  <a:pt x="224367" y="226483"/>
                  <a:pt x="235168" y="215297"/>
                  <a:pt x="228600" y="209550"/>
                </a:cubicBezTo>
                <a:cubicBezTo>
                  <a:pt x="196095" y="181108"/>
                  <a:pt x="176622" y="188512"/>
                  <a:pt x="146050" y="196850"/>
                </a:cubicBezTo>
                <a:cubicBezTo>
                  <a:pt x="131183" y="200905"/>
                  <a:pt x="116417" y="205317"/>
                  <a:pt x="101600" y="209550"/>
                </a:cubicBezTo>
                <a:cubicBezTo>
                  <a:pt x="91017" y="220133"/>
                  <a:pt x="75409" y="227403"/>
                  <a:pt x="69850" y="241300"/>
                </a:cubicBezTo>
                <a:cubicBezTo>
                  <a:pt x="50013" y="290893"/>
                  <a:pt x="141710" y="289428"/>
                  <a:pt x="152400" y="292100"/>
                </a:cubicBezTo>
                <a:cubicBezTo>
                  <a:pt x="192617" y="285750"/>
                  <a:pt x="233735" y="283635"/>
                  <a:pt x="273050" y="273050"/>
                </a:cubicBezTo>
                <a:cubicBezTo>
                  <a:pt x="301782" y="265315"/>
                  <a:pt x="352291" y="239094"/>
                  <a:pt x="298450" y="203200"/>
                </a:cubicBezTo>
                <a:cubicBezTo>
                  <a:pt x="282502" y="192568"/>
                  <a:pt x="260350" y="198967"/>
                  <a:pt x="241300" y="196850"/>
                </a:cubicBezTo>
                <a:cubicBezTo>
                  <a:pt x="224367" y="208139"/>
                  <a:pt x="196850" y="222956"/>
                  <a:pt x="196850" y="247650"/>
                </a:cubicBezTo>
                <a:cubicBezTo>
                  <a:pt x="196850" y="261203"/>
                  <a:pt x="213783" y="268817"/>
                  <a:pt x="222250" y="279400"/>
                </a:cubicBezTo>
                <a:cubicBezTo>
                  <a:pt x="245533" y="273050"/>
                  <a:pt x="270230" y="270556"/>
                  <a:pt x="292100" y="260350"/>
                </a:cubicBezTo>
                <a:cubicBezTo>
                  <a:pt x="302950" y="255287"/>
                  <a:pt x="329311" y="232982"/>
                  <a:pt x="317500" y="234950"/>
                </a:cubicBezTo>
                <a:cubicBezTo>
                  <a:pt x="294157" y="238841"/>
                  <a:pt x="275167" y="256117"/>
                  <a:pt x="254000" y="266700"/>
                </a:cubicBezTo>
                <a:cubicBezTo>
                  <a:pt x="239918" y="282793"/>
                  <a:pt x="192089" y="307977"/>
                  <a:pt x="215900" y="336550"/>
                </a:cubicBezTo>
                <a:cubicBezTo>
                  <a:pt x="222675" y="344680"/>
                  <a:pt x="232833" y="349250"/>
                  <a:pt x="241300" y="355600"/>
                </a:cubicBezTo>
                <a:cubicBezTo>
                  <a:pt x="296523" y="341794"/>
                  <a:pt x="288459" y="356532"/>
                  <a:pt x="311150" y="311150"/>
                </a:cubicBezTo>
                <a:cubicBezTo>
                  <a:pt x="314563" y="304324"/>
                  <a:pt x="295037" y="323374"/>
                  <a:pt x="298450" y="330200"/>
                </a:cubicBezTo>
                <a:cubicBezTo>
                  <a:pt x="301443" y="336187"/>
                  <a:pt x="311150" y="325967"/>
                  <a:pt x="317500" y="323850"/>
                </a:cubicBezTo>
                <a:cubicBezTo>
                  <a:pt x="311150" y="319617"/>
                  <a:pt x="303555" y="305477"/>
                  <a:pt x="298450" y="311150"/>
                </a:cubicBezTo>
                <a:cubicBezTo>
                  <a:pt x="279453" y="332258"/>
                  <a:pt x="260350" y="387350"/>
                  <a:pt x="260350" y="387350"/>
                </a:cubicBezTo>
                <a:cubicBezTo>
                  <a:pt x="258233" y="400050"/>
                  <a:pt x="256793" y="412881"/>
                  <a:pt x="254000" y="425450"/>
                </a:cubicBezTo>
                <a:cubicBezTo>
                  <a:pt x="252548" y="431984"/>
                  <a:pt x="249273" y="438006"/>
                  <a:pt x="247650" y="444500"/>
                </a:cubicBezTo>
                <a:cubicBezTo>
                  <a:pt x="245032" y="454971"/>
                  <a:pt x="243417" y="465667"/>
                  <a:pt x="241300" y="476250"/>
                </a:cubicBezTo>
                <a:cubicBezTo>
                  <a:pt x="243417" y="482600"/>
                  <a:pt x="245013" y="489148"/>
                  <a:pt x="247650" y="495300"/>
                </a:cubicBezTo>
                <a:cubicBezTo>
                  <a:pt x="251379" y="504001"/>
                  <a:pt x="260350" y="530166"/>
                  <a:pt x="260350" y="520700"/>
                </a:cubicBezTo>
                <a:cubicBezTo>
                  <a:pt x="260350" y="503246"/>
                  <a:pt x="252243" y="486739"/>
                  <a:pt x="247650" y="469900"/>
                </a:cubicBezTo>
                <a:cubicBezTo>
                  <a:pt x="242686" y="451699"/>
                  <a:pt x="234991" y="433434"/>
                  <a:pt x="222250" y="419100"/>
                </a:cubicBezTo>
                <a:cubicBezTo>
                  <a:pt x="213246" y="408970"/>
                  <a:pt x="201083" y="402167"/>
                  <a:pt x="190500" y="393700"/>
                </a:cubicBezTo>
                <a:cubicBezTo>
                  <a:pt x="179917" y="395817"/>
                  <a:pt x="166382" y="392418"/>
                  <a:pt x="158750" y="400050"/>
                </a:cubicBezTo>
                <a:cubicBezTo>
                  <a:pt x="154017" y="404783"/>
                  <a:pt x="160919" y="413873"/>
                  <a:pt x="165100" y="419100"/>
                </a:cubicBezTo>
                <a:cubicBezTo>
                  <a:pt x="178190" y="435462"/>
                  <a:pt x="194733" y="448733"/>
                  <a:pt x="209550" y="463550"/>
                </a:cubicBezTo>
                <a:cubicBezTo>
                  <a:pt x="224367" y="459317"/>
                  <a:pt x="245833" y="463917"/>
                  <a:pt x="254000" y="450850"/>
                </a:cubicBezTo>
                <a:cubicBezTo>
                  <a:pt x="267410" y="429394"/>
                  <a:pt x="216282" y="387732"/>
                  <a:pt x="209550" y="381000"/>
                </a:cubicBezTo>
                <a:cubicBezTo>
                  <a:pt x="203200" y="393700"/>
                  <a:pt x="192068" y="404988"/>
                  <a:pt x="190500" y="419100"/>
                </a:cubicBezTo>
                <a:cubicBezTo>
                  <a:pt x="189657" y="426685"/>
                  <a:pt x="203200" y="438150"/>
                  <a:pt x="203200" y="43815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lumMod val="75000"/>
                </a:prstClr>
              </a:solidFill>
              <a:latin typeface="Segoe UI"/>
              <a:ea typeface="メイリオ"/>
            </a:endParaRPr>
          </a:p>
        </p:txBody>
      </p:sp>
      <p:pic>
        <p:nvPicPr>
          <p:cNvPr id="292" name="図 291"/>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603812" y="4463366"/>
            <a:ext cx="353516" cy="353516"/>
          </a:xfrm>
          <a:prstGeom prst="rect">
            <a:avLst/>
          </a:prstGeom>
        </p:spPr>
      </p:pic>
      <p:sp>
        <p:nvSpPr>
          <p:cNvPr id="208" name="テキスト ボックス 207"/>
          <p:cNvSpPr txBox="1"/>
          <p:nvPr/>
        </p:nvSpPr>
        <p:spPr>
          <a:xfrm>
            <a:off x="311292" y="1679360"/>
            <a:ext cx="4212468" cy="776535"/>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決済の多様化に伴い管理業務の負荷、コストが増加。</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marL="232172" indent="-232172" defTabSz="752256">
              <a:lnSpc>
                <a:spcPct val="130000"/>
              </a:lnSpc>
              <a:spcAft>
                <a:spcPts val="488"/>
              </a:spcAft>
              <a:buFont typeface="Wingdings" panose="05000000000000000000" pitchFamily="2" charset="2"/>
              <a:buChar char="l"/>
            </a:pP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売上につながるプロモーションやテナントコミュニケーション等の</a:t>
            </a: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コア業務を圧迫</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している状況</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5395470" y="1676518"/>
            <a:ext cx="4212468" cy="484788"/>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徹底的なデジタル活用</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AI</a:t>
            </a:r>
            <a:r>
              <a:rPr kumimoji="1" lang="ja-JP" altLang="en-US" sz="1138" dirty="0" err="1">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RPA</a:t>
            </a:r>
            <a:r>
              <a:rPr kumimoji="1" lang="ja-JP" altLang="en-US" sz="1138" dirty="0" err="1">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等）による運営コスト削減を実現。デジタル化されたデータを活用し施策強化へ</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16680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rmAutofit/>
          </a:bodyPr>
          <a:lstStyle/>
          <a:p>
            <a:r>
              <a:rPr kumimoji="1" lang="en-US" altLang="ja-JP" dirty="0" smtClean="0"/>
              <a:t>2.1. </a:t>
            </a:r>
            <a:r>
              <a:rPr lang="ja-JP" altLang="en-US" dirty="0" smtClean="0"/>
              <a:t>サービス</a:t>
            </a:r>
            <a:r>
              <a:rPr lang="ja-JP" altLang="en-US" dirty="0"/>
              <a:t>概要　システム</a:t>
            </a:r>
            <a:r>
              <a:rPr lang="ja-JP" altLang="en-US" dirty="0" smtClean="0"/>
              <a:t>構成</a:t>
            </a:r>
            <a:endParaRPr kumimoji="1" lang="ja-JP" altLang="en-US" dirty="0"/>
          </a:p>
        </p:txBody>
      </p:sp>
      <p:sp>
        <p:nvSpPr>
          <p:cNvPr id="2" name="テキスト プレースホルダー 1"/>
          <p:cNvSpPr>
            <a:spLocks noGrp="1"/>
          </p:cNvSpPr>
          <p:nvPr>
            <p:ph type="body" sz="quarter" idx="10"/>
          </p:nvPr>
        </p:nvSpPr>
        <p:spPr>
          <a:xfrm>
            <a:off x="436790" y="908050"/>
            <a:ext cx="9326363" cy="5256000"/>
          </a:xfrm>
        </p:spPr>
        <p:txBody>
          <a:bodyPr>
            <a:normAutofit/>
          </a:bodyPr>
          <a:lstStyle/>
          <a:p>
            <a:r>
              <a:rPr lang="ja-JP" altLang="en-US" dirty="0"/>
              <a:t>デジタルバックオフィスのサービスを構成するシステム</a:t>
            </a:r>
            <a:r>
              <a:rPr lang="ja-JP" altLang="en-US" dirty="0" smtClean="0"/>
              <a:t>概要及び今回ご提案</a:t>
            </a:r>
            <a:r>
              <a:rPr lang="ja-JP" altLang="en-US" dirty="0"/>
              <a:t>範囲</a:t>
            </a:r>
            <a:r>
              <a:rPr lang="ja-JP" altLang="en-US" dirty="0" smtClean="0"/>
              <a:t>は以下のとおり。</a:t>
            </a:r>
            <a:endParaRPr lang="ja-JP" altLang="en-US" dirty="0"/>
          </a:p>
        </p:txBody>
      </p:sp>
      <p:sp>
        <p:nvSpPr>
          <p:cNvPr id="4" name="正方形/長方形 3"/>
          <p:cNvSpPr/>
          <p:nvPr/>
        </p:nvSpPr>
        <p:spPr>
          <a:xfrm>
            <a:off x="446246" y="1564953"/>
            <a:ext cx="2203017" cy="3501505"/>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ショッピングセンター</a:t>
            </a:r>
          </a:p>
        </p:txBody>
      </p:sp>
      <p:sp>
        <p:nvSpPr>
          <p:cNvPr id="5" name="正方形/長方形 4"/>
          <p:cNvSpPr/>
          <p:nvPr/>
        </p:nvSpPr>
        <p:spPr>
          <a:xfrm>
            <a:off x="2835825" y="1583684"/>
            <a:ext cx="5508055" cy="42323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endPar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561603" y="1564952"/>
            <a:ext cx="1128633" cy="2851647"/>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ディベロッパー</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184" y="1544929"/>
            <a:ext cx="1414273" cy="359997"/>
          </a:xfrm>
          <a:prstGeom prst="rect">
            <a:avLst/>
          </a:prstGeom>
        </p:spPr>
      </p:pic>
      <p:sp>
        <p:nvSpPr>
          <p:cNvPr id="8" name="正方形/長方形 7"/>
          <p:cNvSpPr/>
          <p:nvPr/>
        </p:nvSpPr>
        <p:spPr>
          <a:xfrm>
            <a:off x="4168025" y="1857628"/>
            <a:ext cx="2940582" cy="3882576"/>
          </a:xfrm>
          <a:prstGeom prst="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b" anchorCtr="0" forceAA="0" compatLnSpc="1">
            <a:prstTxWarp prst="textNoShape">
              <a:avLst/>
            </a:prstTxWarp>
            <a:noAutofit/>
          </a:bodyPr>
          <a:lstStyle/>
          <a:p>
            <a:pPr algn="ctr" defTabSz="611208">
              <a:lnSpc>
                <a:spcPct val="130000"/>
              </a:lnSpc>
              <a:spcAft>
                <a:spcPts val="397"/>
              </a:spcAft>
            </a:pPr>
            <a:r>
              <a:rPr kumimoji="1" lang="en-US" altLang="ja-JP" sz="975"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rPr>
              <a:t>Omni Platform</a:t>
            </a:r>
          </a:p>
        </p:txBody>
      </p:sp>
      <p:sp>
        <p:nvSpPr>
          <p:cNvPr id="9" name="正方形/長方形 8"/>
          <p:cNvSpPr/>
          <p:nvPr/>
        </p:nvSpPr>
        <p:spPr>
          <a:xfrm>
            <a:off x="4272582" y="1942446"/>
            <a:ext cx="2730838" cy="2022754"/>
          </a:xfrm>
          <a:prstGeom prst="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94"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rPr>
              <a:t>デジタルバックオフィス</a:t>
            </a:r>
            <a:endParaRPr kumimoji="1" lang="en-US" altLang="ja-JP" sz="894"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3" name="正方形/長方形 12"/>
          <p:cNvSpPr/>
          <p:nvPr/>
        </p:nvSpPr>
        <p:spPr>
          <a:xfrm>
            <a:off x="7158496" y="3480480"/>
            <a:ext cx="1140750" cy="585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帳票出力システム</a:t>
            </a:r>
            <a:r>
              <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
            </a:r>
            <a:br>
              <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b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a:t>
            </a:r>
            <a:r>
              <a:rPr kumimoji="1" lang="en-US" altLang="ja-JP"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CAFIS</a:t>
            </a: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 </a:t>
            </a:r>
            <a:r>
              <a:rPr kumimoji="1" lang="en-US" altLang="ja-JP"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DDS</a:t>
            </a: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a:t>
            </a:r>
            <a:endPar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52" name="正方形/長方形 51"/>
          <p:cNvSpPr/>
          <p:nvPr/>
        </p:nvSpPr>
        <p:spPr>
          <a:xfrm>
            <a:off x="8572886" y="4563812"/>
            <a:ext cx="1128633" cy="1252193"/>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テナント本部</a:t>
            </a:r>
          </a:p>
        </p:txBody>
      </p:sp>
      <p:sp>
        <p:nvSpPr>
          <p:cNvPr id="54" name="正方形/長方形 53"/>
          <p:cNvSpPr/>
          <p:nvPr/>
        </p:nvSpPr>
        <p:spPr>
          <a:xfrm>
            <a:off x="568385" y="1857627"/>
            <a:ext cx="1927966" cy="125562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テナント</a:t>
            </a:r>
            <a:endPar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55" name="正方形/長方形 54"/>
          <p:cNvSpPr/>
          <p:nvPr/>
        </p:nvSpPr>
        <p:spPr>
          <a:xfrm>
            <a:off x="566917" y="3206651"/>
            <a:ext cx="1927966" cy="1800756"/>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SC</a:t>
            </a:r>
            <a:r>
              <a:rPr kumimoji="1" lang="ja-JP" altLang="en-US"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事務所</a:t>
            </a:r>
            <a:endPar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60" name="直線矢印コネクタ 59"/>
          <p:cNvCxnSpPr/>
          <p:nvPr/>
        </p:nvCxnSpPr>
        <p:spPr>
          <a:xfrm flipV="1">
            <a:off x="2145020" y="2706312"/>
            <a:ext cx="2475967"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0" name="図 79"/>
          <p:cNvPicPr>
            <a:picLocks noChangeAspect="1"/>
          </p:cNvPicPr>
          <p:nvPr/>
        </p:nvPicPr>
        <p:blipFill>
          <a:blip r:embed="rId3"/>
          <a:stretch>
            <a:fillRect/>
          </a:stretch>
        </p:blipFill>
        <p:spPr>
          <a:xfrm>
            <a:off x="5666901" y="2507163"/>
            <a:ext cx="1126296" cy="949369"/>
          </a:xfrm>
          <a:prstGeom prst="rect">
            <a:avLst/>
          </a:prstGeom>
        </p:spPr>
      </p:pic>
      <p:grpSp>
        <p:nvGrpSpPr>
          <p:cNvPr id="81" name="グループ化 80"/>
          <p:cNvGrpSpPr>
            <a:grpSpLocks noChangeAspect="1"/>
          </p:cNvGrpSpPr>
          <p:nvPr/>
        </p:nvGrpSpPr>
        <p:grpSpPr>
          <a:xfrm>
            <a:off x="4680253" y="3158454"/>
            <a:ext cx="472673" cy="347072"/>
            <a:chOff x="2461806" y="4508500"/>
            <a:chExt cx="1254299" cy="920999"/>
          </a:xfrm>
          <a:solidFill>
            <a:schemeClr val="accent1"/>
          </a:solidFill>
        </p:grpSpPr>
        <p:sp>
          <p:nvSpPr>
            <p:cNvPr id="82"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3"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4"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grpSp>
        <p:nvGrpSpPr>
          <p:cNvPr id="88" name="グループ化 87"/>
          <p:cNvGrpSpPr>
            <a:grpSpLocks noChangeAspect="1"/>
          </p:cNvGrpSpPr>
          <p:nvPr/>
        </p:nvGrpSpPr>
        <p:grpSpPr>
          <a:xfrm>
            <a:off x="8872486" y="3566620"/>
            <a:ext cx="472673" cy="347072"/>
            <a:chOff x="2461806" y="4508500"/>
            <a:chExt cx="1254299" cy="920999"/>
          </a:xfrm>
          <a:solidFill>
            <a:schemeClr val="tx1"/>
          </a:solidFill>
        </p:grpSpPr>
        <p:sp>
          <p:nvSpPr>
            <p:cNvPr id="89"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0"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1"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grpSp>
        <p:nvGrpSpPr>
          <p:cNvPr id="92" name="グループ化 91"/>
          <p:cNvGrpSpPr>
            <a:grpSpLocks noChangeAspect="1"/>
          </p:cNvGrpSpPr>
          <p:nvPr/>
        </p:nvGrpSpPr>
        <p:grpSpPr>
          <a:xfrm>
            <a:off x="8884399" y="5013944"/>
            <a:ext cx="472673" cy="347072"/>
            <a:chOff x="2461806" y="4508500"/>
            <a:chExt cx="1254299" cy="920999"/>
          </a:xfrm>
          <a:solidFill>
            <a:schemeClr val="tx1"/>
          </a:solidFill>
        </p:grpSpPr>
        <p:sp>
          <p:nvSpPr>
            <p:cNvPr id="93"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4"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5"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sp>
        <p:nvSpPr>
          <p:cNvPr id="96" name="テキスト ボックス 95"/>
          <p:cNvSpPr txBox="1"/>
          <p:nvPr/>
        </p:nvSpPr>
        <p:spPr>
          <a:xfrm>
            <a:off x="656996" y="3643374"/>
            <a:ext cx="878447"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商品券</a:t>
            </a: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金券・伝票類</a:t>
            </a:r>
          </a:p>
        </p:txBody>
      </p:sp>
      <p:sp>
        <p:nvSpPr>
          <p:cNvPr id="97" name="テキスト ボックス 96"/>
          <p:cNvSpPr txBox="1"/>
          <p:nvPr/>
        </p:nvSpPr>
        <p:spPr>
          <a:xfrm>
            <a:off x="799675" y="2842217"/>
            <a:ext cx="557846"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精算レシート</a:t>
            </a:r>
          </a:p>
        </p:txBody>
      </p:sp>
      <p:grpSp>
        <p:nvGrpSpPr>
          <p:cNvPr id="98" name="グループ化 97">
            <a:extLst>
              <a:ext uri="{FF2B5EF4-FFF2-40B4-BE49-F238E27FC236}">
                <a16:creationId xmlns:a16="http://schemas.microsoft.com/office/drawing/2014/main" id="{1A22A463-53DF-4405-B5E1-9BC7121CFE26}"/>
              </a:ext>
            </a:extLst>
          </p:cNvPr>
          <p:cNvGrpSpPr/>
          <p:nvPr/>
        </p:nvGrpSpPr>
        <p:grpSpPr>
          <a:xfrm>
            <a:off x="1824707" y="2500900"/>
            <a:ext cx="237763" cy="376456"/>
            <a:chOff x="2328863" y="3902075"/>
            <a:chExt cx="666751" cy="1055688"/>
          </a:xfrm>
        </p:grpSpPr>
        <p:sp>
          <p:nvSpPr>
            <p:cNvPr id="99" name="AutoShape 194">
              <a:extLst>
                <a:ext uri="{FF2B5EF4-FFF2-40B4-BE49-F238E27FC236}">
                  <a16:creationId xmlns:a16="http://schemas.microsoft.com/office/drawing/2014/main" id="{F2959360-82DD-4A8B-ACA9-E0341DA470B9}"/>
                </a:ext>
              </a:extLst>
            </p:cNvPr>
            <p:cNvSpPr>
              <a:spLocks noChangeAspect="1" noChangeArrowheads="1" noTextEdit="1"/>
            </p:cNvSpPr>
            <p:nvPr/>
          </p:nvSpPr>
          <p:spPr bwMode="auto">
            <a:xfrm>
              <a:off x="2332038" y="3902075"/>
              <a:ext cx="660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0" name="Freeform 196">
              <a:extLst>
                <a:ext uri="{FF2B5EF4-FFF2-40B4-BE49-F238E27FC236}">
                  <a16:creationId xmlns:a16="http://schemas.microsoft.com/office/drawing/2014/main" id="{C2A608E9-AA65-4ABD-B6E4-7A204F9C8BC1}"/>
                </a:ext>
              </a:extLst>
            </p:cNvPr>
            <p:cNvSpPr>
              <a:spLocks noEditPoints="1"/>
            </p:cNvSpPr>
            <p:nvPr/>
          </p:nvSpPr>
          <p:spPr bwMode="auto">
            <a:xfrm>
              <a:off x="2328863" y="3905250"/>
              <a:ext cx="666750" cy="1052513"/>
            </a:xfrm>
            <a:custGeom>
              <a:avLst/>
              <a:gdLst>
                <a:gd name="T0" fmla="*/ 200 w 230"/>
                <a:gd name="T1" fmla="*/ 368 h 368"/>
                <a:gd name="T2" fmla="*/ 30 w 230"/>
                <a:gd name="T3" fmla="*/ 368 h 368"/>
                <a:gd name="T4" fmla="*/ 29 w 230"/>
                <a:gd name="T5" fmla="*/ 367 h 368"/>
                <a:gd name="T6" fmla="*/ 0 w 230"/>
                <a:gd name="T7" fmla="*/ 333 h 368"/>
                <a:gd name="T8" fmla="*/ 0 w 230"/>
                <a:gd name="T9" fmla="*/ 193 h 368"/>
                <a:gd name="T10" fmla="*/ 18 w 230"/>
                <a:gd name="T11" fmla="*/ 163 h 368"/>
                <a:gd name="T12" fmla="*/ 21 w 230"/>
                <a:gd name="T13" fmla="*/ 158 h 368"/>
                <a:gd name="T14" fmla="*/ 21 w 230"/>
                <a:gd name="T15" fmla="*/ 25 h 368"/>
                <a:gd name="T16" fmla="*/ 21 w 230"/>
                <a:gd name="T17" fmla="*/ 19 h 368"/>
                <a:gd name="T18" fmla="*/ 45 w 230"/>
                <a:gd name="T19" fmla="*/ 0 h 368"/>
                <a:gd name="T20" fmla="*/ 185 w 230"/>
                <a:gd name="T21" fmla="*/ 0 h 368"/>
                <a:gd name="T22" fmla="*/ 209 w 230"/>
                <a:gd name="T23" fmla="*/ 24 h 368"/>
                <a:gd name="T24" fmla="*/ 209 w 230"/>
                <a:gd name="T25" fmla="*/ 158 h 368"/>
                <a:gd name="T26" fmla="*/ 211 w 230"/>
                <a:gd name="T27" fmla="*/ 162 h 368"/>
                <a:gd name="T28" fmla="*/ 223 w 230"/>
                <a:gd name="T29" fmla="*/ 172 h 368"/>
                <a:gd name="T30" fmla="*/ 230 w 230"/>
                <a:gd name="T31" fmla="*/ 188 h 368"/>
                <a:gd name="T32" fmla="*/ 230 w 230"/>
                <a:gd name="T33" fmla="*/ 338 h 368"/>
                <a:gd name="T34" fmla="*/ 229 w 230"/>
                <a:gd name="T35" fmla="*/ 339 h 368"/>
                <a:gd name="T36" fmla="*/ 205 w 230"/>
                <a:gd name="T37" fmla="*/ 366 h 368"/>
                <a:gd name="T38" fmla="*/ 200 w 230"/>
                <a:gd name="T39" fmla="*/ 368 h 368"/>
                <a:gd name="T40" fmla="*/ 46 w 230"/>
                <a:gd name="T41" fmla="*/ 86 h 368"/>
                <a:gd name="T42" fmla="*/ 46 w 230"/>
                <a:gd name="T43" fmla="*/ 308 h 368"/>
                <a:gd name="T44" fmla="*/ 184 w 230"/>
                <a:gd name="T45" fmla="*/ 308 h 368"/>
                <a:gd name="T46" fmla="*/ 184 w 230"/>
                <a:gd name="T47" fmla="*/ 86 h 368"/>
                <a:gd name="T48" fmla="*/ 46 w 230"/>
                <a:gd name="T49" fmla="*/ 86 h 368"/>
                <a:gd name="T50" fmla="*/ 209 w 230"/>
                <a:gd name="T51" fmla="*/ 170 h 368"/>
                <a:gd name="T52" fmla="*/ 209 w 230"/>
                <a:gd name="T53" fmla="*/ 173 h 368"/>
                <a:gd name="T54" fmla="*/ 209 w 230"/>
                <a:gd name="T55" fmla="*/ 320 h 368"/>
                <a:gd name="T56" fmla="*/ 187 w 230"/>
                <a:gd name="T57" fmla="*/ 342 h 368"/>
                <a:gd name="T58" fmla="*/ 43 w 230"/>
                <a:gd name="T59" fmla="*/ 342 h 368"/>
                <a:gd name="T60" fmla="*/ 34 w 230"/>
                <a:gd name="T61" fmla="*/ 340 h 368"/>
                <a:gd name="T62" fmla="*/ 20 w 230"/>
                <a:gd name="T63" fmla="*/ 319 h 368"/>
                <a:gd name="T64" fmla="*/ 20 w 230"/>
                <a:gd name="T65" fmla="*/ 174 h 368"/>
                <a:gd name="T66" fmla="*/ 20 w 230"/>
                <a:gd name="T67" fmla="*/ 170 h 368"/>
                <a:gd name="T68" fmla="*/ 16 w 230"/>
                <a:gd name="T69" fmla="*/ 186 h 368"/>
                <a:gd name="T70" fmla="*/ 16 w 230"/>
                <a:gd name="T71" fmla="*/ 246 h 368"/>
                <a:gd name="T72" fmla="*/ 16 w 230"/>
                <a:gd name="T73" fmla="*/ 325 h 368"/>
                <a:gd name="T74" fmla="*/ 39 w 230"/>
                <a:gd name="T75" fmla="*/ 348 h 368"/>
                <a:gd name="T76" fmla="*/ 192 w 230"/>
                <a:gd name="T77" fmla="*/ 348 h 368"/>
                <a:gd name="T78" fmla="*/ 196 w 230"/>
                <a:gd name="T79" fmla="*/ 348 h 368"/>
                <a:gd name="T80" fmla="*/ 214 w 230"/>
                <a:gd name="T81" fmla="*/ 325 h 368"/>
                <a:gd name="T82" fmla="*/ 214 w 230"/>
                <a:gd name="T83" fmla="*/ 254 h 368"/>
                <a:gd name="T84" fmla="*/ 214 w 230"/>
                <a:gd name="T85" fmla="*/ 184 h 368"/>
                <a:gd name="T86" fmla="*/ 209 w 230"/>
                <a:gd name="T87" fmla="*/ 170 h 368"/>
                <a:gd name="T88" fmla="*/ 116 w 230"/>
                <a:gd name="T89" fmla="*/ 15 h 368"/>
                <a:gd name="T90" fmla="*/ 53 w 230"/>
                <a:gd name="T91" fmla="*/ 15 h 368"/>
                <a:gd name="T92" fmla="*/ 45 w 230"/>
                <a:gd name="T93" fmla="*/ 24 h 368"/>
                <a:gd name="T94" fmla="*/ 45 w 230"/>
                <a:gd name="T95" fmla="*/ 72 h 368"/>
                <a:gd name="T96" fmla="*/ 54 w 230"/>
                <a:gd name="T97" fmla="*/ 80 h 368"/>
                <a:gd name="T98" fmla="*/ 177 w 230"/>
                <a:gd name="T99" fmla="*/ 80 h 368"/>
                <a:gd name="T100" fmla="*/ 185 w 230"/>
                <a:gd name="T101" fmla="*/ 72 h 368"/>
                <a:gd name="T102" fmla="*/ 185 w 230"/>
                <a:gd name="T103" fmla="*/ 24 h 368"/>
                <a:gd name="T104" fmla="*/ 177 w 230"/>
                <a:gd name="T105" fmla="*/ 15 h 368"/>
                <a:gd name="T106" fmla="*/ 116 w 230"/>
                <a:gd name="T107" fmla="*/ 1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368">
                  <a:moveTo>
                    <a:pt x="200" y="368"/>
                  </a:moveTo>
                  <a:cubicBezTo>
                    <a:pt x="144" y="368"/>
                    <a:pt x="87" y="368"/>
                    <a:pt x="30" y="368"/>
                  </a:cubicBezTo>
                  <a:cubicBezTo>
                    <a:pt x="30" y="368"/>
                    <a:pt x="29" y="367"/>
                    <a:pt x="29" y="367"/>
                  </a:cubicBezTo>
                  <a:cubicBezTo>
                    <a:pt x="12" y="364"/>
                    <a:pt x="0" y="350"/>
                    <a:pt x="0" y="333"/>
                  </a:cubicBezTo>
                  <a:cubicBezTo>
                    <a:pt x="0" y="286"/>
                    <a:pt x="0" y="240"/>
                    <a:pt x="0" y="193"/>
                  </a:cubicBezTo>
                  <a:cubicBezTo>
                    <a:pt x="0" y="180"/>
                    <a:pt x="6" y="169"/>
                    <a:pt x="18" y="163"/>
                  </a:cubicBezTo>
                  <a:cubicBezTo>
                    <a:pt x="20" y="161"/>
                    <a:pt x="21" y="160"/>
                    <a:pt x="21" y="158"/>
                  </a:cubicBezTo>
                  <a:cubicBezTo>
                    <a:pt x="21" y="114"/>
                    <a:pt x="21" y="69"/>
                    <a:pt x="21" y="25"/>
                  </a:cubicBezTo>
                  <a:cubicBezTo>
                    <a:pt x="21" y="23"/>
                    <a:pt x="21" y="21"/>
                    <a:pt x="21" y="19"/>
                  </a:cubicBezTo>
                  <a:cubicBezTo>
                    <a:pt x="23" y="7"/>
                    <a:pt x="32" y="0"/>
                    <a:pt x="45" y="0"/>
                  </a:cubicBezTo>
                  <a:cubicBezTo>
                    <a:pt x="92" y="0"/>
                    <a:pt x="138" y="0"/>
                    <a:pt x="185" y="0"/>
                  </a:cubicBezTo>
                  <a:cubicBezTo>
                    <a:pt x="199" y="0"/>
                    <a:pt x="209" y="11"/>
                    <a:pt x="209" y="24"/>
                  </a:cubicBezTo>
                  <a:cubicBezTo>
                    <a:pt x="209" y="69"/>
                    <a:pt x="209" y="113"/>
                    <a:pt x="209" y="158"/>
                  </a:cubicBezTo>
                  <a:cubicBezTo>
                    <a:pt x="209" y="160"/>
                    <a:pt x="209" y="161"/>
                    <a:pt x="211" y="162"/>
                  </a:cubicBezTo>
                  <a:cubicBezTo>
                    <a:pt x="215" y="165"/>
                    <a:pt x="219" y="168"/>
                    <a:pt x="223" y="172"/>
                  </a:cubicBezTo>
                  <a:cubicBezTo>
                    <a:pt x="227" y="176"/>
                    <a:pt x="228" y="182"/>
                    <a:pt x="230" y="188"/>
                  </a:cubicBezTo>
                  <a:cubicBezTo>
                    <a:pt x="230" y="238"/>
                    <a:pt x="230" y="288"/>
                    <a:pt x="230" y="338"/>
                  </a:cubicBezTo>
                  <a:cubicBezTo>
                    <a:pt x="230" y="338"/>
                    <a:pt x="229" y="339"/>
                    <a:pt x="229" y="339"/>
                  </a:cubicBezTo>
                  <a:cubicBezTo>
                    <a:pt x="226" y="353"/>
                    <a:pt x="218" y="362"/>
                    <a:pt x="205" y="366"/>
                  </a:cubicBezTo>
                  <a:cubicBezTo>
                    <a:pt x="204" y="367"/>
                    <a:pt x="202" y="367"/>
                    <a:pt x="200" y="368"/>
                  </a:cubicBezTo>
                  <a:close/>
                  <a:moveTo>
                    <a:pt x="46" y="86"/>
                  </a:moveTo>
                  <a:cubicBezTo>
                    <a:pt x="46" y="160"/>
                    <a:pt x="46" y="234"/>
                    <a:pt x="46" y="308"/>
                  </a:cubicBezTo>
                  <a:cubicBezTo>
                    <a:pt x="92" y="308"/>
                    <a:pt x="138" y="308"/>
                    <a:pt x="184" y="308"/>
                  </a:cubicBezTo>
                  <a:cubicBezTo>
                    <a:pt x="184" y="234"/>
                    <a:pt x="184" y="160"/>
                    <a:pt x="184" y="86"/>
                  </a:cubicBezTo>
                  <a:cubicBezTo>
                    <a:pt x="138" y="86"/>
                    <a:pt x="92" y="86"/>
                    <a:pt x="46" y="86"/>
                  </a:cubicBezTo>
                  <a:close/>
                  <a:moveTo>
                    <a:pt x="209" y="170"/>
                  </a:moveTo>
                  <a:cubicBezTo>
                    <a:pt x="209" y="171"/>
                    <a:pt x="209" y="172"/>
                    <a:pt x="209" y="173"/>
                  </a:cubicBezTo>
                  <a:cubicBezTo>
                    <a:pt x="209" y="222"/>
                    <a:pt x="209" y="271"/>
                    <a:pt x="209" y="320"/>
                  </a:cubicBezTo>
                  <a:cubicBezTo>
                    <a:pt x="209" y="332"/>
                    <a:pt x="199" y="342"/>
                    <a:pt x="187" y="342"/>
                  </a:cubicBezTo>
                  <a:cubicBezTo>
                    <a:pt x="139" y="342"/>
                    <a:pt x="91" y="342"/>
                    <a:pt x="43" y="342"/>
                  </a:cubicBezTo>
                  <a:cubicBezTo>
                    <a:pt x="40" y="342"/>
                    <a:pt x="36" y="341"/>
                    <a:pt x="34" y="340"/>
                  </a:cubicBezTo>
                  <a:cubicBezTo>
                    <a:pt x="25" y="336"/>
                    <a:pt x="20" y="328"/>
                    <a:pt x="20" y="319"/>
                  </a:cubicBezTo>
                  <a:cubicBezTo>
                    <a:pt x="20" y="270"/>
                    <a:pt x="20" y="222"/>
                    <a:pt x="20" y="174"/>
                  </a:cubicBezTo>
                  <a:cubicBezTo>
                    <a:pt x="20" y="173"/>
                    <a:pt x="20" y="172"/>
                    <a:pt x="20" y="170"/>
                  </a:cubicBezTo>
                  <a:cubicBezTo>
                    <a:pt x="17" y="175"/>
                    <a:pt x="16" y="180"/>
                    <a:pt x="16" y="186"/>
                  </a:cubicBezTo>
                  <a:cubicBezTo>
                    <a:pt x="16" y="206"/>
                    <a:pt x="16" y="226"/>
                    <a:pt x="16" y="246"/>
                  </a:cubicBezTo>
                  <a:cubicBezTo>
                    <a:pt x="16" y="272"/>
                    <a:pt x="16" y="299"/>
                    <a:pt x="16" y="325"/>
                  </a:cubicBezTo>
                  <a:cubicBezTo>
                    <a:pt x="16" y="340"/>
                    <a:pt x="26" y="349"/>
                    <a:pt x="39" y="348"/>
                  </a:cubicBezTo>
                  <a:cubicBezTo>
                    <a:pt x="90" y="348"/>
                    <a:pt x="141" y="348"/>
                    <a:pt x="192" y="348"/>
                  </a:cubicBezTo>
                  <a:cubicBezTo>
                    <a:pt x="193" y="348"/>
                    <a:pt x="194" y="348"/>
                    <a:pt x="196" y="348"/>
                  </a:cubicBezTo>
                  <a:cubicBezTo>
                    <a:pt x="208" y="346"/>
                    <a:pt x="214" y="338"/>
                    <a:pt x="214" y="325"/>
                  </a:cubicBezTo>
                  <a:cubicBezTo>
                    <a:pt x="214" y="301"/>
                    <a:pt x="214" y="277"/>
                    <a:pt x="214" y="254"/>
                  </a:cubicBezTo>
                  <a:cubicBezTo>
                    <a:pt x="214" y="230"/>
                    <a:pt x="214" y="207"/>
                    <a:pt x="214" y="184"/>
                  </a:cubicBezTo>
                  <a:cubicBezTo>
                    <a:pt x="214" y="179"/>
                    <a:pt x="213" y="174"/>
                    <a:pt x="209" y="170"/>
                  </a:cubicBezTo>
                  <a:close/>
                  <a:moveTo>
                    <a:pt x="116" y="15"/>
                  </a:moveTo>
                  <a:cubicBezTo>
                    <a:pt x="95" y="15"/>
                    <a:pt x="74" y="15"/>
                    <a:pt x="53" y="15"/>
                  </a:cubicBezTo>
                  <a:cubicBezTo>
                    <a:pt x="47" y="15"/>
                    <a:pt x="45" y="18"/>
                    <a:pt x="45" y="24"/>
                  </a:cubicBezTo>
                  <a:cubicBezTo>
                    <a:pt x="45" y="40"/>
                    <a:pt x="45" y="56"/>
                    <a:pt x="45" y="72"/>
                  </a:cubicBezTo>
                  <a:cubicBezTo>
                    <a:pt x="45" y="78"/>
                    <a:pt x="47" y="80"/>
                    <a:pt x="54" y="80"/>
                  </a:cubicBezTo>
                  <a:cubicBezTo>
                    <a:pt x="95" y="80"/>
                    <a:pt x="136" y="80"/>
                    <a:pt x="177" y="80"/>
                  </a:cubicBezTo>
                  <a:cubicBezTo>
                    <a:pt x="183" y="80"/>
                    <a:pt x="185" y="78"/>
                    <a:pt x="185" y="72"/>
                  </a:cubicBezTo>
                  <a:cubicBezTo>
                    <a:pt x="185" y="56"/>
                    <a:pt x="185" y="40"/>
                    <a:pt x="185" y="24"/>
                  </a:cubicBezTo>
                  <a:cubicBezTo>
                    <a:pt x="185" y="17"/>
                    <a:pt x="184" y="15"/>
                    <a:pt x="177" y="15"/>
                  </a:cubicBezTo>
                  <a:cubicBezTo>
                    <a:pt x="157" y="15"/>
                    <a:pt x="136" y="15"/>
                    <a:pt x="116" y="15"/>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1" name="Freeform 198">
              <a:extLst>
                <a:ext uri="{FF2B5EF4-FFF2-40B4-BE49-F238E27FC236}">
                  <a16:creationId xmlns:a16="http://schemas.microsoft.com/office/drawing/2014/main" id="{7E170943-19F4-43BD-B635-678EE4066EEC}"/>
                </a:ext>
              </a:extLst>
            </p:cNvPr>
            <p:cNvSpPr>
              <a:spLocks/>
            </p:cNvSpPr>
            <p:nvPr/>
          </p:nvSpPr>
          <p:spPr bwMode="auto">
            <a:xfrm>
              <a:off x="2908301" y="4872038"/>
              <a:ext cx="87313" cy="85725"/>
            </a:xfrm>
            <a:custGeom>
              <a:avLst/>
              <a:gdLst>
                <a:gd name="T0" fmla="*/ 0 w 30"/>
                <a:gd name="T1" fmla="*/ 30 h 30"/>
                <a:gd name="T2" fmla="*/ 5 w 30"/>
                <a:gd name="T3" fmla="*/ 28 h 30"/>
                <a:gd name="T4" fmla="*/ 29 w 30"/>
                <a:gd name="T5" fmla="*/ 1 h 30"/>
                <a:gd name="T6" fmla="*/ 30 w 30"/>
                <a:gd name="T7" fmla="*/ 0 h 30"/>
                <a:gd name="T8" fmla="*/ 30 w 30"/>
                <a:gd name="T9" fmla="*/ 30 h 30"/>
                <a:gd name="T10" fmla="*/ 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0" y="30"/>
                  </a:moveTo>
                  <a:cubicBezTo>
                    <a:pt x="2" y="29"/>
                    <a:pt x="4" y="29"/>
                    <a:pt x="5" y="28"/>
                  </a:cubicBezTo>
                  <a:cubicBezTo>
                    <a:pt x="18" y="24"/>
                    <a:pt x="26" y="15"/>
                    <a:pt x="29" y="1"/>
                  </a:cubicBezTo>
                  <a:cubicBezTo>
                    <a:pt x="29" y="1"/>
                    <a:pt x="30" y="0"/>
                    <a:pt x="30" y="0"/>
                  </a:cubicBezTo>
                  <a:cubicBezTo>
                    <a:pt x="30" y="10"/>
                    <a:pt x="30" y="20"/>
                    <a:pt x="30" y="30"/>
                  </a:cubicBezTo>
                  <a:cubicBezTo>
                    <a:pt x="20" y="30"/>
                    <a:pt x="10" y="3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2" name="Freeform 199">
              <a:extLst>
                <a:ext uri="{FF2B5EF4-FFF2-40B4-BE49-F238E27FC236}">
                  <a16:creationId xmlns:a16="http://schemas.microsoft.com/office/drawing/2014/main" id="{1DDB632E-9603-4B88-B301-163BE6756C19}"/>
                </a:ext>
              </a:extLst>
            </p:cNvPr>
            <p:cNvSpPr>
              <a:spLocks/>
            </p:cNvSpPr>
            <p:nvPr/>
          </p:nvSpPr>
          <p:spPr bwMode="auto">
            <a:xfrm>
              <a:off x="2462213" y="4151313"/>
              <a:ext cx="400050" cy="635000"/>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3" name="Freeform 200">
              <a:extLst>
                <a:ext uri="{FF2B5EF4-FFF2-40B4-BE49-F238E27FC236}">
                  <a16:creationId xmlns:a16="http://schemas.microsoft.com/office/drawing/2014/main" id="{E6724C92-0EF6-4D5D-B844-C1D8EE24CCA5}"/>
                </a:ext>
              </a:extLst>
            </p:cNvPr>
            <p:cNvSpPr>
              <a:spLocks/>
            </p:cNvSpPr>
            <p:nvPr/>
          </p:nvSpPr>
          <p:spPr bwMode="auto">
            <a:xfrm>
              <a:off x="2374901" y="4391025"/>
              <a:ext cx="574675" cy="512763"/>
            </a:xfrm>
            <a:custGeom>
              <a:avLst/>
              <a:gdLst>
                <a:gd name="T0" fmla="*/ 193 w 198"/>
                <a:gd name="T1" fmla="*/ 0 h 179"/>
                <a:gd name="T2" fmla="*/ 198 w 198"/>
                <a:gd name="T3" fmla="*/ 14 h 179"/>
                <a:gd name="T4" fmla="*/ 198 w 198"/>
                <a:gd name="T5" fmla="*/ 84 h 179"/>
                <a:gd name="T6" fmla="*/ 198 w 198"/>
                <a:gd name="T7" fmla="*/ 155 h 179"/>
                <a:gd name="T8" fmla="*/ 180 w 198"/>
                <a:gd name="T9" fmla="*/ 178 h 179"/>
                <a:gd name="T10" fmla="*/ 176 w 198"/>
                <a:gd name="T11" fmla="*/ 178 h 179"/>
                <a:gd name="T12" fmla="*/ 23 w 198"/>
                <a:gd name="T13" fmla="*/ 178 h 179"/>
                <a:gd name="T14" fmla="*/ 0 w 198"/>
                <a:gd name="T15" fmla="*/ 155 h 179"/>
                <a:gd name="T16" fmla="*/ 0 w 198"/>
                <a:gd name="T17" fmla="*/ 76 h 179"/>
                <a:gd name="T18" fmla="*/ 0 w 198"/>
                <a:gd name="T19" fmla="*/ 16 h 179"/>
                <a:gd name="T20" fmla="*/ 4 w 198"/>
                <a:gd name="T21" fmla="*/ 0 h 179"/>
                <a:gd name="T22" fmla="*/ 4 w 198"/>
                <a:gd name="T23" fmla="*/ 4 h 179"/>
                <a:gd name="T24" fmla="*/ 4 w 198"/>
                <a:gd name="T25" fmla="*/ 149 h 179"/>
                <a:gd name="T26" fmla="*/ 18 w 198"/>
                <a:gd name="T27" fmla="*/ 170 h 179"/>
                <a:gd name="T28" fmla="*/ 27 w 198"/>
                <a:gd name="T29" fmla="*/ 172 h 179"/>
                <a:gd name="T30" fmla="*/ 171 w 198"/>
                <a:gd name="T31" fmla="*/ 172 h 179"/>
                <a:gd name="T32" fmla="*/ 193 w 198"/>
                <a:gd name="T33" fmla="*/ 150 h 179"/>
                <a:gd name="T34" fmla="*/ 193 w 198"/>
                <a:gd name="T35" fmla="*/ 3 h 179"/>
                <a:gd name="T36" fmla="*/ 193 w 198"/>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9">
                  <a:moveTo>
                    <a:pt x="193" y="0"/>
                  </a:moveTo>
                  <a:cubicBezTo>
                    <a:pt x="197" y="4"/>
                    <a:pt x="198" y="9"/>
                    <a:pt x="198" y="14"/>
                  </a:cubicBezTo>
                  <a:cubicBezTo>
                    <a:pt x="198" y="37"/>
                    <a:pt x="198" y="60"/>
                    <a:pt x="198" y="84"/>
                  </a:cubicBezTo>
                  <a:cubicBezTo>
                    <a:pt x="198" y="107"/>
                    <a:pt x="198" y="131"/>
                    <a:pt x="198" y="155"/>
                  </a:cubicBezTo>
                  <a:cubicBezTo>
                    <a:pt x="198" y="168"/>
                    <a:pt x="192" y="176"/>
                    <a:pt x="180" y="178"/>
                  </a:cubicBezTo>
                  <a:cubicBezTo>
                    <a:pt x="178" y="178"/>
                    <a:pt x="177" y="178"/>
                    <a:pt x="176" y="178"/>
                  </a:cubicBezTo>
                  <a:cubicBezTo>
                    <a:pt x="125" y="178"/>
                    <a:pt x="74" y="178"/>
                    <a:pt x="23" y="178"/>
                  </a:cubicBezTo>
                  <a:cubicBezTo>
                    <a:pt x="10" y="179"/>
                    <a:pt x="0" y="170"/>
                    <a:pt x="0" y="155"/>
                  </a:cubicBezTo>
                  <a:cubicBezTo>
                    <a:pt x="0" y="129"/>
                    <a:pt x="0" y="102"/>
                    <a:pt x="0" y="76"/>
                  </a:cubicBezTo>
                  <a:cubicBezTo>
                    <a:pt x="0" y="56"/>
                    <a:pt x="0" y="36"/>
                    <a:pt x="0" y="16"/>
                  </a:cubicBezTo>
                  <a:cubicBezTo>
                    <a:pt x="0" y="10"/>
                    <a:pt x="1" y="5"/>
                    <a:pt x="4" y="0"/>
                  </a:cubicBezTo>
                  <a:cubicBezTo>
                    <a:pt x="4" y="2"/>
                    <a:pt x="4" y="3"/>
                    <a:pt x="4" y="4"/>
                  </a:cubicBezTo>
                  <a:cubicBezTo>
                    <a:pt x="4" y="52"/>
                    <a:pt x="4" y="100"/>
                    <a:pt x="4" y="149"/>
                  </a:cubicBezTo>
                  <a:cubicBezTo>
                    <a:pt x="4" y="158"/>
                    <a:pt x="9" y="166"/>
                    <a:pt x="18" y="170"/>
                  </a:cubicBezTo>
                  <a:cubicBezTo>
                    <a:pt x="20" y="171"/>
                    <a:pt x="24" y="172"/>
                    <a:pt x="27" y="172"/>
                  </a:cubicBezTo>
                  <a:cubicBezTo>
                    <a:pt x="75" y="172"/>
                    <a:pt x="123" y="172"/>
                    <a:pt x="171" y="172"/>
                  </a:cubicBezTo>
                  <a:cubicBezTo>
                    <a:pt x="183" y="172"/>
                    <a:pt x="193" y="162"/>
                    <a:pt x="193" y="150"/>
                  </a:cubicBezTo>
                  <a:cubicBezTo>
                    <a:pt x="193" y="101"/>
                    <a:pt x="193" y="52"/>
                    <a:pt x="193" y="3"/>
                  </a:cubicBezTo>
                  <a:cubicBezTo>
                    <a:pt x="193" y="2"/>
                    <a:pt x="193" y="1"/>
                    <a:pt x="1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4" name="Freeform 201">
              <a:extLst>
                <a:ext uri="{FF2B5EF4-FFF2-40B4-BE49-F238E27FC236}">
                  <a16:creationId xmlns:a16="http://schemas.microsoft.com/office/drawing/2014/main" id="{E61106A3-8798-4AFE-A9B6-9FC50703791A}"/>
                </a:ext>
              </a:extLst>
            </p:cNvPr>
            <p:cNvSpPr>
              <a:spLocks noEditPoints="1"/>
            </p:cNvSpPr>
            <p:nvPr/>
          </p:nvSpPr>
          <p:spPr bwMode="auto">
            <a:xfrm>
              <a:off x="2465388" y="3956050"/>
              <a:ext cx="393700" cy="171450"/>
            </a:xfrm>
            <a:custGeom>
              <a:avLst/>
              <a:gdLst>
                <a:gd name="T0" fmla="*/ 68 w 136"/>
                <a:gd name="T1" fmla="*/ 60 h 60"/>
                <a:gd name="T2" fmla="*/ 6 w 136"/>
                <a:gd name="T3" fmla="*/ 60 h 60"/>
                <a:gd name="T4" fmla="*/ 0 w 136"/>
                <a:gd name="T5" fmla="*/ 54 h 60"/>
                <a:gd name="T6" fmla="*/ 0 w 136"/>
                <a:gd name="T7" fmla="*/ 5 h 60"/>
                <a:gd name="T8" fmla="*/ 6 w 136"/>
                <a:gd name="T9" fmla="*/ 0 h 60"/>
                <a:gd name="T10" fmla="*/ 131 w 136"/>
                <a:gd name="T11" fmla="*/ 0 h 60"/>
                <a:gd name="T12" fmla="*/ 136 w 136"/>
                <a:gd name="T13" fmla="*/ 5 h 60"/>
                <a:gd name="T14" fmla="*/ 136 w 136"/>
                <a:gd name="T15" fmla="*/ 55 h 60"/>
                <a:gd name="T16" fmla="*/ 131 w 136"/>
                <a:gd name="T17" fmla="*/ 60 h 60"/>
                <a:gd name="T18" fmla="*/ 68 w 136"/>
                <a:gd name="T19" fmla="*/ 60 h 60"/>
                <a:gd name="T20" fmla="*/ 69 w 136"/>
                <a:gd name="T21" fmla="*/ 56 h 60"/>
                <a:gd name="T22" fmla="*/ 91 w 136"/>
                <a:gd name="T23" fmla="*/ 48 h 60"/>
                <a:gd name="T24" fmla="*/ 91 w 136"/>
                <a:gd name="T25" fmla="*/ 21 h 60"/>
                <a:gd name="T26" fmla="*/ 73 w 136"/>
                <a:gd name="T27" fmla="*/ 14 h 60"/>
                <a:gd name="T28" fmla="*/ 45 w 136"/>
                <a:gd name="T29" fmla="*/ 21 h 60"/>
                <a:gd name="T30" fmla="*/ 46 w 136"/>
                <a:gd name="T31" fmla="*/ 49 h 60"/>
                <a:gd name="T32" fmla="*/ 69 w 136"/>
                <a:gd name="T33"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60">
                  <a:moveTo>
                    <a:pt x="68" y="60"/>
                  </a:moveTo>
                  <a:cubicBezTo>
                    <a:pt x="47" y="60"/>
                    <a:pt x="27" y="60"/>
                    <a:pt x="6" y="60"/>
                  </a:cubicBezTo>
                  <a:cubicBezTo>
                    <a:pt x="2" y="60"/>
                    <a:pt x="0" y="59"/>
                    <a:pt x="0" y="54"/>
                  </a:cubicBezTo>
                  <a:cubicBezTo>
                    <a:pt x="0" y="38"/>
                    <a:pt x="0" y="21"/>
                    <a:pt x="0" y="5"/>
                  </a:cubicBezTo>
                  <a:cubicBezTo>
                    <a:pt x="0" y="1"/>
                    <a:pt x="2" y="0"/>
                    <a:pt x="6" y="0"/>
                  </a:cubicBezTo>
                  <a:cubicBezTo>
                    <a:pt x="47" y="0"/>
                    <a:pt x="89" y="0"/>
                    <a:pt x="131" y="0"/>
                  </a:cubicBezTo>
                  <a:cubicBezTo>
                    <a:pt x="135" y="0"/>
                    <a:pt x="136" y="1"/>
                    <a:pt x="136" y="5"/>
                  </a:cubicBezTo>
                  <a:cubicBezTo>
                    <a:pt x="136" y="22"/>
                    <a:pt x="136" y="38"/>
                    <a:pt x="136" y="55"/>
                  </a:cubicBezTo>
                  <a:cubicBezTo>
                    <a:pt x="136" y="59"/>
                    <a:pt x="135" y="60"/>
                    <a:pt x="131" y="60"/>
                  </a:cubicBezTo>
                  <a:cubicBezTo>
                    <a:pt x="110" y="60"/>
                    <a:pt x="89" y="60"/>
                    <a:pt x="68" y="60"/>
                  </a:cubicBezTo>
                  <a:close/>
                  <a:moveTo>
                    <a:pt x="69" y="56"/>
                  </a:moveTo>
                  <a:cubicBezTo>
                    <a:pt x="76" y="56"/>
                    <a:pt x="84" y="54"/>
                    <a:pt x="91" y="48"/>
                  </a:cubicBezTo>
                  <a:cubicBezTo>
                    <a:pt x="100" y="41"/>
                    <a:pt x="100" y="29"/>
                    <a:pt x="91" y="21"/>
                  </a:cubicBezTo>
                  <a:cubicBezTo>
                    <a:pt x="85" y="17"/>
                    <a:pt x="79" y="15"/>
                    <a:pt x="73" y="14"/>
                  </a:cubicBezTo>
                  <a:cubicBezTo>
                    <a:pt x="63" y="13"/>
                    <a:pt x="53" y="15"/>
                    <a:pt x="45" y="21"/>
                  </a:cubicBezTo>
                  <a:cubicBezTo>
                    <a:pt x="36" y="29"/>
                    <a:pt x="36" y="41"/>
                    <a:pt x="46" y="49"/>
                  </a:cubicBezTo>
                  <a:cubicBezTo>
                    <a:pt x="52" y="54"/>
                    <a:pt x="60" y="56"/>
                    <a:pt x="69" y="56"/>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5" name="Freeform 202">
              <a:extLst>
                <a:ext uri="{FF2B5EF4-FFF2-40B4-BE49-F238E27FC236}">
                  <a16:creationId xmlns:a16="http://schemas.microsoft.com/office/drawing/2014/main" id="{EA2705DF-29E0-4C6F-9C67-71B827EB29E3}"/>
                </a:ext>
              </a:extLst>
            </p:cNvPr>
            <p:cNvSpPr>
              <a:spLocks noEditPoints="1"/>
            </p:cNvSpPr>
            <p:nvPr/>
          </p:nvSpPr>
          <p:spPr bwMode="auto">
            <a:xfrm>
              <a:off x="2570163" y="3994150"/>
              <a:ext cx="184150" cy="122238"/>
            </a:xfrm>
            <a:custGeom>
              <a:avLst/>
              <a:gdLst>
                <a:gd name="T0" fmla="*/ 33 w 64"/>
                <a:gd name="T1" fmla="*/ 43 h 43"/>
                <a:gd name="T2" fmla="*/ 10 w 64"/>
                <a:gd name="T3" fmla="*/ 36 h 43"/>
                <a:gd name="T4" fmla="*/ 9 w 64"/>
                <a:gd name="T5" fmla="*/ 8 h 43"/>
                <a:gd name="T6" fmla="*/ 37 w 64"/>
                <a:gd name="T7" fmla="*/ 1 h 43"/>
                <a:gd name="T8" fmla="*/ 55 w 64"/>
                <a:gd name="T9" fmla="*/ 8 h 43"/>
                <a:gd name="T10" fmla="*/ 55 w 64"/>
                <a:gd name="T11" fmla="*/ 35 h 43"/>
                <a:gd name="T12" fmla="*/ 33 w 64"/>
                <a:gd name="T13" fmla="*/ 43 h 43"/>
                <a:gd name="T14" fmla="*/ 32 w 64"/>
                <a:gd name="T15" fmla="*/ 40 h 43"/>
                <a:gd name="T16" fmla="*/ 53 w 64"/>
                <a:gd name="T17" fmla="*/ 33 h 43"/>
                <a:gd name="T18" fmla="*/ 53 w 64"/>
                <a:gd name="T19" fmla="*/ 11 h 43"/>
                <a:gd name="T20" fmla="*/ 11 w 64"/>
                <a:gd name="T21" fmla="*/ 11 h 43"/>
                <a:gd name="T22" fmla="*/ 12 w 64"/>
                <a:gd name="T23" fmla="*/ 33 h 43"/>
                <a:gd name="T24" fmla="*/ 32 w 64"/>
                <a:gd name="T25"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3">
                  <a:moveTo>
                    <a:pt x="33" y="43"/>
                  </a:moveTo>
                  <a:cubicBezTo>
                    <a:pt x="24" y="43"/>
                    <a:pt x="16" y="41"/>
                    <a:pt x="10" y="36"/>
                  </a:cubicBezTo>
                  <a:cubicBezTo>
                    <a:pt x="0" y="28"/>
                    <a:pt x="0" y="16"/>
                    <a:pt x="9" y="8"/>
                  </a:cubicBezTo>
                  <a:cubicBezTo>
                    <a:pt x="17" y="2"/>
                    <a:pt x="27" y="0"/>
                    <a:pt x="37" y="1"/>
                  </a:cubicBezTo>
                  <a:cubicBezTo>
                    <a:pt x="43" y="2"/>
                    <a:pt x="49" y="4"/>
                    <a:pt x="55" y="8"/>
                  </a:cubicBezTo>
                  <a:cubicBezTo>
                    <a:pt x="64" y="16"/>
                    <a:pt x="64" y="28"/>
                    <a:pt x="55" y="35"/>
                  </a:cubicBezTo>
                  <a:cubicBezTo>
                    <a:pt x="48" y="41"/>
                    <a:pt x="40" y="43"/>
                    <a:pt x="33" y="43"/>
                  </a:cubicBezTo>
                  <a:close/>
                  <a:moveTo>
                    <a:pt x="32" y="40"/>
                  </a:moveTo>
                  <a:cubicBezTo>
                    <a:pt x="40" y="39"/>
                    <a:pt x="47" y="38"/>
                    <a:pt x="53" y="33"/>
                  </a:cubicBezTo>
                  <a:cubicBezTo>
                    <a:pt x="60" y="27"/>
                    <a:pt x="60" y="17"/>
                    <a:pt x="53" y="11"/>
                  </a:cubicBezTo>
                  <a:cubicBezTo>
                    <a:pt x="42" y="2"/>
                    <a:pt x="22" y="2"/>
                    <a:pt x="11" y="11"/>
                  </a:cubicBezTo>
                  <a:cubicBezTo>
                    <a:pt x="4" y="17"/>
                    <a:pt x="4" y="27"/>
                    <a:pt x="12" y="33"/>
                  </a:cubicBezTo>
                  <a:cubicBezTo>
                    <a:pt x="18" y="38"/>
                    <a:pt x="25" y="39"/>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6" name="Freeform 203">
              <a:extLst>
                <a:ext uri="{FF2B5EF4-FFF2-40B4-BE49-F238E27FC236}">
                  <a16:creationId xmlns:a16="http://schemas.microsoft.com/office/drawing/2014/main" id="{E40AED94-24AB-422B-A808-6E4F80634DDD}"/>
                </a:ext>
              </a:extLst>
            </p:cNvPr>
            <p:cNvSpPr>
              <a:spLocks noEditPoints="1"/>
            </p:cNvSpPr>
            <p:nvPr/>
          </p:nvSpPr>
          <p:spPr bwMode="auto">
            <a:xfrm>
              <a:off x="2581276" y="3998913"/>
              <a:ext cx="161925" cy="109538"/>
            </a:xfrm>
            <a:custGeom>
              <a:avLst/>
              <a:gdLst>
                <a:gd name="T0" fmla="*/ 28 w 56"/>
                <a:gd name="T1" fmla="*/ 38 h 38"/>
                <a:gd name="T2" fmla="*/ 8 w 56"/>
                <a:gd name="T3" fmla="*/ 31 h 38"/>
                <a:gd name="T4" fmla="*/ 7 w 56"/>
                <a:gd name="T5" fmla="*/ 9 h 38"/>
                <a:gd name="T6" fmla="*/ 49 w 56"/>
                <a:gd name="T7" fmla="*/ 9 h 38"/>
                <a:gd name="T8" fmla="*/ 49 w 56"/>
                <a:gd name="T9" fmla="*/ 31 h 38"/>
                <a:gd name="T10" fmla="*/ 28 w 56"/>
                <a:gd name="T11" fmla="*/ 38 h 38"/>
                <a:gd name="T12" fmla="*/ 25 w 56"/>
                <a:gd name="T13" fmla="*/ 13 h 38"/>
                <a:gd name="T14" fmla="*/ 23 w 56"/>
                <a:gd name="T15" fmla="*/ 12 h 38"/>
                <a:gd name="T16" fmla="*/ 20 w 56"/>
                <a:gd name="T17" fmla="*/ 12 h 38"/>
                <a:gd name="T18" fmla="*/ 21 w 56"/>
                <a:gd name="T19" fmla="*/ 15 h 38"/>
                <a:gd name="T20" fmla="*/ 21 w 56"/>
                <a:gd name="T21" fmla="*/ 25 h 38"/>
                <a:gd name="T22" fmla="*/ 20 w 56"/>
                <a:gd name="T23" fmla="*/ 28 h 38"/>
                <a:gd name="T24" fmla="*/ 23 w 56"/>
                <a:gd name="T25" fmla="*/ 28 h 38"/>
                <a:gd name="T26" fmla="*/ 25 w 56"/>
                <a:gd name="T27" fmla="*/ 27 h 38"/>
                <a:gd name="T28" fmla="*/ 26 w 56"/>
                <a:gd name="T29" fmla="*/ 32 h 38"/>
                <a:gd name="T30" fmla="*/ 31 w 56"/>
                <a:gd name="T31" fmla="*/ 29 h 38"/>
                <a:gd name="T32" fmla="*/ 31 w 56"/>
                <a:gd name="T33" fmla="*/ 11 h 38"/>
                <a:gd name="T34" fmla="*/ 29 w 56"/>
                <a:gd name="T35" fmla="*/ 9 h 38"/>
                <a:gd name="T36" fmla="*/ 25 w 56"/>
                <a:gd name="T37" fmla="*/ 8 h 38"/>
                <a:gd name="T38" fmla="*/ 25 w 56"/>
                <a:gd name="T39" fmla="*/ 11 h 38"/>
                <a:gd name="T40" fmla="*/ 25 w 56"/>
                <a:gd name="T41" fmla="*/ 13 h 38"/>
                <a:gd name="T42" fmla="*/ 40 w 56"/>
                <a:gd name="T43" fmla="*/ 22 h 38"/>
                <a:gd name="T44" fmla="*/ 36 w 56"/>
                <a:gd name="T45" fmla="*/ 7 h 38"/>
                <a:gd name="T46" fmla="*/ 32 w 56"/>
                <a:gd name="T47" fmla="*/ 6 h 38"/>
                <a:gd name="T48" fmla="*/ 32 w 56"/>
                <a:gd name="T49" fmla="*/ 11 h 38"/>
                <a:gd name="T50" fmla="*/ 32 w 56"/>
                <a:gd name="T51" fmla="*/ 29 h 38"/>
                <a:gd name="T52" fmla="*/ 32 w 56"/>
                <a:gd name="T53" fmla="*/ 34 h 38"/>
                <a:gd name="T54" fmla="*/ 36 w 56"/>
                <a:gd name="T55" fmla="*/ 33 h 38"/>
                <a:gd name="T56" fmla="*/ 39 w 56"/>
                <a:gd name="T57" fmla="*/ 29 h 38"/>
                <a:gd name="T58" fmla="*/ 40 w 56"/>
                <a:gd name="T59" fmla="*/ 22 h 38"/>
                <a:gd name="T60" fmla="*/ 21 w 56"/>
                <a:gd name="T61" fmla="*/ 20 h 38"/>
                <a:gd name="T62" fmla="*/ 17 w 56"/>
                <a:gd name="T63" fmla="*/ 15 h 38"/>
                <a:gd name="T64" fmla="*/ 15 w 56"/>
                <a:gd name="T65" fmla="*/ 15 h 38"/>
                <a:gd name="T66" fmla="*/ 15 w 56"/>
                <a:gd name="T67" fmla="*/ 17 h 38"/>
                <a:gd name="T68" fmla="*/ 15 w 56"/>
                <a:gd name="T69" fmla="*/ 23 h 38"/>
                <a:gd name="T70" fmla="*/ 15 w 56"/>
                <a:gd name="T71" fmla="*/ 25 h 38"/>
                <a:gd name="T72" fmla="*/ 17 w 56"/>
                <a:gd name="T73" fmla="*/ 25 h 38"/>
                <a:gd name="T74" fmla="*/ 21 w 56"/>
                <a:gd name="T7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38">
                  <a:moveTo>
                    <a:pt x="28" y="38"/>
                  </a:moveTo>
                  <a:cubicBezTo>
                    <a:pt x="21" y="37"/>
                    <a:pt x="14" y="36"/>
                    <a:pt x="8" y="31"/>
                  </a:cubicBezTo>
                  <a:cubicBezTo>
                    <a:pt x="0" y="25"/>
                    <a:pt x="0" y="15"/>
                    <a:pt x="7" y="9"/>
                  </a:cubicBezTo>
                  <a:cubicBezTo>
                    <a:pt x="18" y="0"/>
                    <a:pt x="38" y="0"/>
                    <a:pt x="49" y="9"/>
                  </a:cubicBezTo>
                  <a:cubicBezTo>
                    <a:pt x="56" y="15"/>
                    <a:pt x="56" y="25"/>
                    <a:pt x="49" y="31"/>
                  </a:cubicBezTo>
                  <a:cubicBezTo>
                    <a:pt x="43" y="36"/>
                    <a:pt x="36" y="37"/>
                    <a:pt x="28" y="38"/>
                  </a:cubicBezTo>
                  <a:close/>
                  <a:moveTo>
                    <a:pt x="25" y="13"/>
                  </a:moveTo>
                  <a:cubicBezTo>
                    <a:pt x="24" y="13"/>
                    <a:pt x="24" y="12"/>
                    <a:pt x="23" y="12"/>
                  </a:cubicBezTo>
                  <a:cubicBezTo>
                    <a:pt x="22" y="12"/>
                    <a:pt x="21" y="12"/>
                    <a:pt x="20" y="12"/>
                  </a:cubicBezTo>
                  <a:cubicBezTo>
                    <a:pt x="20" y="13"/>
                    <a:pt x="20" y="14"/>
                    <a:pt x="21" y="15"/>
                  </a:cubicBezTo>
                  <a:cubicBezTo>
                    <a:pt x="22" y="17"/>
                    <a:pt x="22" y="23"/>
                    <a:pt x="21" y="25"/>
                  </a:cubicBezTo>
                  <a:cubicBezTo>
                    <a:pt x="20" y="26"/>
                    <a:pt x="20" y="27"/>
                    <a:pt x="20" y="28"/>
                  </a:cubicBezTo>
                  <a:cubicBezTo>
                    <a:pt x="21" y="28"/>
                    <a:pt x="22" y="29"/>
                    <a:pt x="23" y="28"/>
                  </a:cubicBezTo>
                  <a:cubicBezTo>
                    <a:pt x="23" y="28"/>
                    <a:pt x="24" y="28"/>
                    <a:pt x="25" y="27"/>
                  </a:cubicBezTo>
                  <a:cubicBezTo>
                    <a:pt x="25" y="29"/>
                    <a:pt x="23" y="31"/>
                    <a:pt x="26" y="32"/>
                  </a:cubicBezTo>
                  <a:cubicBezTo>
                    <a:pt x="28" y="33"/>
                    <a:pt x="30" y="31"/>
                    <a:pt x="31" y="29"/>
                  </a:cubicBezTo>
                  <a:cubicBezTo>
                    <a:pt x="33" y="23"/>
                    <a:pt x="33" y="17"/>
                    <a:pt x="31" y="11"/>
                  </a:cubicBezTo>
                  <a:cubicBezTo>
                    <a:pt x="30" y="10"/>
                    <a:pt x="30" y="9"/>
                    <a:pt x="29" y="9"/>
                  </a:cubicBezTo>
                  <a:cubicBezTo>
                    <a:pt x="28" y="8"/>
                    <a:pt x="26" y="8"/>
                    <a:pt x="25" y="8"/>
                  </a:cubicBezTo>
                  <a:cubicBezTo>
                    <a:pt x="25" y="8"/>
                    <a:pt x="25" y="10"/>
                    <a:pt x="25" y="11"/>
                  </a:cubicBezTo>
                  <a:cubicBezTo>
                    <a:pt x="24" y="12"/>
                    <a:pt x="25" y="12"/>
                    <a:pt x="25" y="13"/>
                  </a:cubicBezTo>
                  <a:close/>
                  <a:moveTo>
                    <a:pt x="40" y="22"/>
                  </a:moveTo>
                  <a:cubicBezTo>
                    <a:pt x="40" y="16"/>
                    <a:pt x="40" y="11"/>
                    <a:pt x="36" y="7"/>
                  </a:cubicBezTo>
                  <a:cubicBezTo>
                    <a:pt x="35" y="6"/>
                    <a:pt x="33" y="6"/>
                    <a:pt x="32" y="6"/>
                  </a:cubicBezTo>
                  <a:cubicBezTo>
                    <a:pt x="32" y="8"/>
                    <a:pt x="31" y="10"/>
                    <a:pt x="32" y="11"/>
                  </a:cubicBezTo>
                  <a:cubicBezTo>
                    <a:pt x="35" y="16"/>
                    <a:pt x="35" y="25"/>
                    <a:pt x="32" y="29"/>
                  </a:cubicBezTo>
                  <a:cubicBezTo>
                    <a:pt x="31" y="30"/>
                    <a:pt x="32" y="32"/>
                    <a:pt x="32" y="34"/>
                  </a:cubicBezTo>
                  <a:cubicBezTo>
                    <a:pt x="33" y="34"/>
                    <a:pt x="35" y="34"/>
                    <a:pt x="36" y="33"/>
                  </a:cubicBezTo>
                  <a:cubicBezTo>
                    <a:pt x="37" y="32"/>
                    <a:pt x="38" y="30"/>
                    <a:pt x="39" y="29"/>
                  </a:cubicBezTo>
                  <a:cubicBezTo>
                    <a:pt x="39" y="26"/>
                    <a:pt x="40" y="23"/>
                    <a:pt x="40" y="22"/>
                  </a:cubicBezTo>
                  <a:close/>
                  <a:moveTo>
                    <a:pt x="21" y="20"/>
                  </a:moveTo>
                  <a:cubicBezTo>
                    <a:pt x="19" y="18"/>
                    <a:pt x="19" y="16"/>
                    <a:pt x="17" y="15"/>
                  </a:cubicBezTo>
                  <a:cubicBezTo>
                    <a:pt x="17" y="15"/>
                    <a:pt x="16" y="15"/>
                    <a:pt x="15" y="15"/>
                  </a:cubicBezTo>
                  <a:cubicBezTo>
                    <a:pt x="15" y="15"/>
                    <a:pt x="15" y="17"/>
                    <a:pt x="15" y="17"/>
                  </a:cubicBezTo>
                  <a:cubicBezTo>
                    <a:pt x="17" y="19"/>
                    <a:pt x="17" y="21"/>
                    <a:pt x="15" y="23"/>
                  </a:cubicBezTo>
                  <a:cubicBezTo>
                    <a:pt x="15" y="23"/>
                    <a:pt x="15" y="25"/>
                    <a:pt x="15" y="25"/>
                  </a:cubicBezTo>
                  <a:cubicBezTo>
                    <a:pt x="16" y="25"/>
                    <a:pt x="17" y="25"/>
                    <a:pt x="17" y="25"/>
                  </a:cubicBezTo>
                  <a:cubicBezTo>
                    <a:pt x="19" y="24"/>
                    <a:pt x="19" y="22"/>
                    <a:pt x="21" y="20"/>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7" name="Freeform 204">
              <a:extLst>
                <a:ext uri="{FF2B5EF4-FFF2-40B4-BE49-F238E27FC236}">
                  <a16:creationId xmlns:a16="http://schemas.microsoft.com/office/drawing/2014/main" id="{B12FC225-9B74-4ADF-B5C1-AF716AF4CD6B}"/>
                </a:ext>
              </a:extLst>
            </p:cNvPr>
            <p:cNvSpPr>
              <a:spLocks/>
            </p:cNvSpPr>
            <p:nvPr/>
          </p:nvSpPr>
          <p:spPr bwMode="auto">
            <a:xfrm>
              <a:off x="2670176" y="4016375"/>
              <a:ext cx="26988" cy="80963"/>
            </a:xfrm>
            <a:custGeom>
              <a:avLst/>
              <a:gdLst>
                <a:gd name="T0" fmla="*/ 9 w 9"/>
                <a:gd name="T1" fmla="*/ 16 h 28"/>
                <a:gd name="T2" fmla="*/ 8 w 9"/>
                <a:gd name="T3" fmla="*/ 23 h 28"/>
                <a:gd name="T4" fmla="*/ 5 w 9"/>
                <a:gd name="T5" fmla="*/ 27 h 28"/>
                <a:gd name="T6" fmla="*/ 1 w 9"/>
                <a:gd name="T7" fmla="*/ 28 h 28"/>
                <a:gd name="T8" fmla="*/ 1 w 9"/>
                <a:gd name="T9" fmla="*/ 23 h 28"/>
                <a:gd name="T10" fmla="*/ 1 w 9"/>
                <a:gd name="T11" fmla="*/ 5 h 28"/>
                <a:gd name="T12" fmla="*/ 1 w 9"/>
                <a:gd name="T13" fmla="*/ 0 h 28"/>
                <a:gd name="T14" fmla="*/ 5 w 9"/>
                <a:gd name="T15" fmla="*/ 1 h 28"/>
                <a:gd name="T16" fmla="*/ 9 w 9"/>
                <a:gd name="T1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9" y="16"/>
                  </a:moveTo>
                  <a:cubicBezTo>
                    <a:pt x="9" y="17"/>
                    <a:pt x="8" y="20"/>
                    <a:pt x="8" y="23"/>
                  </a:cubicBezTo>
                  <a:cubicBezTo>
                    <a:pt x="7" y="24"/>
                    <a:pt x="6" y="26"/>
                    <a:pt x="5" y="27"/>
                  </a:cubicBezTo>
                  <a:cubicBezTo>
                    <a:pt x="4" y="28"/>
                    <a:pt x="2" y="28"/>
                    <a:pt x="1" y="28"/>
                  </a:cubicBezTo>
                  <a:cubicBezTo>
                    <a:pt x="1" y="26"/>
                    <a:pt x="0" y="24"/>
                    <a:pt x="1" y="23"/>
                  </a:cubicBezTo>
                  <a:cubicBezTo>
                    <a:pt x="4" y="19"/>
                    <a:pt x="4" y="10"/>
                    <a:pt x="1" y="5"/>
                  </a:cubicBezTo>
                  <a:cubicBezTo>
                    <a:pt x="0" y="4"/>
                    <a:pt x="1" y="2"/>
                    <a:pt x="1" y="0"/>
                  </a:cubicBezTo>
                  <a:cubicBezTo>
                    <a:pt x="2" y="0"/>
                    <a:pt x="4" y="0"/>
                    <a:pt x="5" y="1"/>
                  </a:cubicBezTo>
                  <a:cubicBezTo>
                    <a:pt x="9" y="5"/>
                    <a:pt x="9" y="10"/>
                    <a:pt x="9" y="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8" name="Freeform 205">
              <a:extLst>
                <a:ext uri="{FF2B5EF4-FFF2-40B4-BE49-F238E27FC236}">
                  <a16:creationId xmlns:a16="http://schemas.microsoft.com/office/drawing/2014/main" id="{BB480408-61D6-4A5A-A1D1-C965A758F6E0}"/>
                </a:ext>
              </a:extLst>
            </p:cNvPr>
            <p:cNvSpPr>
              <a:spLocks/>
            </p:cNvSpPr>
            <p:nvPr/>
          </p:nvSpPr>
          <p:spPr bwMode="auto">
            <a:xfrm>
              <a:off x="2647951" y="4022725"/>
              <a:ext cx="28575" cy="71438"/>
            </a:xfrm>
            <a:custGeom>
              <a:avLst/>
              <a:gdLst>
                <a:gd name="T0" fmla="*/ 2 w 10"/>
                <a:gd name="T1" fmla="*/ 5 h 25"/>
                <a:gd name="T2" fmla="*/ 2 w 10"/>
                <a:gd name="T3" fmla="*/ 3 h 25"/>
                <a:gd name="T4" fmla="*/ 2 w 10"/>
                <a:gd name="T5" fmla="*/ 0 h 25"/>
                <a:gd name="T6" fmla="*/ 6 w 10"/>
                <a:gd name="T7" fmla="*/ 1 h 25"/>
                <a:gd name="T8" fmla="*/ 8 w 10"/>
                <a:gd name="T9" fmla="*/ 3 h 25"/>
                <a:gd name="T10" fmla="*/ 8 w 10"/>
                <a:gd name="T11" fmla="*/ 21 h 25"/>
                <a:gd name="T12" fmla="*/ 3 w 10"/>
                <a:gd name="T13" fmla="*/ 24 h 25"/>
                <a:gd name="T14" fmla="*/ 2 w 10"/>
                <a:gd name="T15" fmla="*/ 19 h 25"/>
                <a:gd name="T16" fmla="*/ 2 w 10"/>
                <a:gd name="T17" fmla="*/ 19 h 25"/>
                <a:gd name="T18" fmla="*/ 2 w 10"/>
                <a:gd name="T19" fmla="*/ 5 h 25"/>
                <a:gd name="T20" fmla="*/ 2 w 10"/>
                <a:gd name="T2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5">
                  <a:moveTo>
                    <a:pt x="2" y="5"/>
                  </a:moveTo>
                  <a:cubicBezTo>
                    <a:pt x="2" y="4"/>
                    <a:pt x="1" y="4"/>
                    <a:pt x="2" y="3"/>
                  </a:cubicBezTo>
                  <a:cubicBezTo>
                    <a:pt x="2" y="2"/>
                    <a:pt x="2" y="0"/>
                    <a:pt x="2" y="0"/>
                  </a:cubicBezTo>
                  <a:cubicBezTo>
                    <a:pt x="3" y="0"/>
                    <a:pt x="5" y="0"/>
                    <a:pt x="6" y="1"/>
                  </a:cubicBezTo>
                  <a:cubicBezTo>
                    <a:pt x="7" y="1"/>
                    <a:pt x="7" y="2"/>
                    <a:pt x="8" y="3"/>
                  </a:cubicBezTo>
                  <a:cubicBezTo>
                    <a:pt x="10" y="9"/>
                    <a:pt x="10" y="15"/>
                    <a:pt x="8" y="21"/>
                  </a:cubicBezTo>
                  <a:cubicBezTo>
                    <a:pt x="7" y="23"/>
                    <a:pt x="5" y="25"/>
                    <a:pt x="3" y="24"/>
                  </a:cubicBezTo>
                  <a:cubicBezTo>
                    <a:pt x="0" y="23"/>
                    <a:pt x="2" y="21"/>
                    <a:pt x="2" y="19"/>
                  </a:cubicBezTo>
                  <a:cubicBezTo>
                    <a:pt x="2" y="19"/>
                    <a:pt x="2" y="19"/>
                    <a:pt x="2" y="19"/>
                  </a:cubicBezTo>
                  <a:cubicBezTo>
                    <a:pt x="5" y="17"/>
                    <a:pt x="5" y="7"/>
                    <a:pt x="2" y="5"/>
                  </a:cubicBezTo>
                  <a:cubicBezTo>
                    <a:pt x="2" y="5"/>
                    <a:pt x="2"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9" name="Freeform 206">
              <a:extLst>
                <a:ext uri="{FF2B5EF4-FFF2-40B4-BE49-F238E27FC236}">
                  <a16:creationId xmlns:a16="http://schemas.microsoft.com/office/drawing/2014/main" id="{DB141CB9-12AA-4026-A8D2-803A8C9D3AC3}"/>
                </a:ext>
              </a:extLst>
            </p:cNvPr>
            <p:cNvSpPr>
              <a:spLocks/>
            </p:cNvSpPr>
            <p:nvPr/>
          </p:nvSpPr>
          <p:spPr bwMode="auto">
            <a:xfrm>
              <a:off x="2638426" y="4033838"/>
              <a:ext cx="20638" cy="47625"/>
            </a:xfrm>
            <a:custGeom>
              <a:avLst/>
              <a:gdLst>
                <a:gd name="T0" fmla="*/ 5 w 7"/>
                <a:gd name="T1" fmla="*/ 15 h 17"/>
                <a:gd name="T2" fmla="*/ 3 w 7"/>
                <a:gd name="T3" fmla="*/ 16 h 17"/>
                <a:gd name="T4" fmla="*/ 0 w 7"/>
                <a:gd name="T5" fmla="*/ 16 h 17"/>
                <a:gd name="T6" fmla="*/ 1 w 7"/>
                <a:gd name="T7" fmla="*/ 13 h 17"/>
                <a:gd name="T8" fmla="*/ 1 w 7"/>
                <a:gd name="T9" fmla="*/ 3 h 17"/>
                <a:gd name="T10" fmla="*/ 0 w 7"/>
                <a:gd name="T11" fmla="*/ 0 h 17"/>
                <a:gd name="T12" fmla="*/ 3 w 7"/>
                <a:gd name="T13" fmla="*/ 0 h 17"/>
                <a:gd name="T14" fmla="*/ 5 w 7"/>
                <a:gd name="T15" fmla="*/ 1 h 17"/>
                <a:gd name="T16" fmla="*/ 5 w 7"/>
                <a:gd name="T17" fmla="*/ 1 h 17"/>
                <a:gd name="T18" fmla="*/ 5 w 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7">
                  <a:moveTo>
                    <a:pt x="5" y="15"/>
                  </a:moveTo>
                  <a:cubicBezTo>
                    <a:pt x="4" y="16"/>
                    <a:pt x="3" y="16"/>
                    <a:pt x="3" y="16"/>
                  </a:cubicBezTo>
                  <a:cubicBezTo>
                    <a:pt x="2" y="17"/>
                    <a:pt x="1" y="16"/>
                    <a:pt x="0" y="16"/>
                  </a:cubicBezTo>
                  <a:cubicBezTo>
                    <a:pt x="0" y="15"/>
                    <a:pt x="0" y="14"/>
                    <a:pt x="1" y="13"/>
                  </a:cubicBezTo>
                  <a:cubicBezTo>
                    <a:pt x="2" y="11"/>
                    <a:pt x="2" y="5"/>
                    <a:pt x="1" y="3"/>
                  </a:cubicBezTo>
                  <a:cubicBezTo>
                    <a:pt x="0" y="2"/>
                    <a:pt x="0" y="1"/>
                    <a:pt x="0" y="0"/>
                  </a:cubicBezTo>
                  <a:cubicBezTo>
                    <a:pt x="1" y="0"/>
                    <a:pt x="2" y="0"/>
                    <a:pt x="3" y="0"/>
                  </a:cubicBezTo>
                  <a:cubicBezTo>
                    <a:pt x="4" y="0"/>
                    <a:pt x="4" y="1"/>
                    <a:pt x="5" y="1"/>
                  </a:cubicBezTo>
                  <a:cubicBezTo>
                    <a:pt x="5" y="1"/>
                    <a:pt x="5" y="1"/>
                    <a:pt x="5" y="1"/>
                  </a:cubicBezTo>
                  <a:cubicBezTo>
                    <a:pt x="7" y="6"/>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10" name="Freeform 207">
              <a:extLst>
                <a:ext uri="{FF2B5EF4-FFF2-40B4-BE49-F238E27FC236}">
                  <a16:creationId xmlns:a16="http://schemas.microsoft.com/office/drawing/2014/main" id="{D0490080-BBAD-4848-933B-280072273259}"/>
                </a:ext>
              </a:extLst>
            </p:cNvPr>
            <p:cNvSpPr>
              <a:spLocks/>
            </p:cNvSpPr>
            <p:nvPr/>
          </p:nvSpPr>
          <p:spPr bwMode="auto">
            <a:xfrm>
              <a:off x="2624138" y="4041775"/>
              <a:ext cx="17463" cy="28575"/>
            </a:xfrm>
            <a:custGeom>
              <a:avLst/>
              <a:gdLst>
                <a:gd name="T0" fmla="*/ 6 w 6"/>
                <a:gd name="T1" fmla="*/ 5 h 10"/>
                <a:gd name="T2" fmla="*/ 2 w 6"/>
                <a:gd name="T3" fmla="*/ 10 h 10"/>
                <a:gd name="T4" fmla="*/ 0 w 6"/>
                <a:gd name="T5" fmla="*/ 10 h 10"/>
                <a:gd name="T6" fmla="*/ 0 w 6"/>
                <a:gd name="T7" fmla="*/ 8 h 10"/>
                <a:gd name="T8" fmla="*/ 0 w 6"/>
                <a:gd name="T9" fmla="*/ 2 h 10"/>
                <a:gd name="T10" fmla="*/ 0 w 6"/>
                <a:gd name="T11" fmla="*/ 0 h 10"/>
                <a:gd name="T12" fmla="*/ 2 w 6"/>
                <a:gd name="T13" fmla="*/ 0 h 10"/>
                <a:gd name="T14" fmla="*/ 6 w 6"/>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6" y="5"/>
                  </a:moveTo>
                  <a:cubicBezTo>
                    <a:pt x="4" y="7"/>
                    <a:pt x="4" y="9"/>
                    <a:pt x="2" y="10"/>
                  </a:cubicBezTo>
                  <a:cubicBezTo>
                    <a:pt x="2" y="10"/>
                    <a:pt x="1" y="10"/>
                    <a:pt x="0" y="10"/>
                  </a:cubicBezTo>
                  <a:cubicBezTo>
                    <a:pt x="0" y="10"/>
                    <a:pt x="0" y="8"/>
                    <a:pt x="0" y="8"/>
                  </a:cubicBezTo>
                  <a:cubicBezTo>
                    <a:pt x="2" y="6"/>
                    <a:pt x="2" y="4"/>
                    <a:pt x="0" y="2"/>
                  </a:cubicBezTo>
                  <a:cubicBezTo>
                    <a:pt x="0" y="2"/>
                    <a:pt x="0" y="0"/>
                    <a:pt x="0" y="0"/>
                  </a:cubicBezTo>
                  <a:cubicBezTo>
                    <a:pt x="1" y="0"/>
                    <a:pt x="2" y="0"/>
                    <a:pt x="2" y="0"/>
                  </a:cubicBezTo>
                  <a:cubicBezTo>
                    <a:pt x="4" y="1"/>
                    <a:pt x="4" y="3"/>
                    <a:pt x="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11" name="Freeform 208">
              <a:extLst>
                <a:ext uri="{FF2B5EF4-FFF2-40B4-BE49-F238E27FC236}">
                  <a16:creationId xmlns:a16="http://schemas.microsoft.com/office/drawing/2014/main" id="{0E0AC103-E060-430F-8951-ACABF8046CEC}"/>
                </a:ext>
              </a:extLst>
            </p:cNvPr>
            <p:cNvSpPr>
              <a:spLocks/>
            </p:cNvSpPr>
            <p:nvPr/>
          </p:nvSpPr>
          <p:spPr bwMode="auto">
            <a:xfrm>
              <a:off x="2654301" y="4037013"/>
              <a:ext cx="7938" cy="39688"/>
            </a:xfrm>
            <a:custGeom>
              <a:avLst/>
              <a:gdLst>
                <a:gd name="T0" fmla="*/ 0 w 3"/>
                <a:gd name="T1" fmla="*/ 14 h 14"/>
                <a:gd name="T2" fmla="*/ 0 w 3"/>
                <a:gd name="T3" fmla="*/ 0 h 14"/>
                <a:gd name="T4" fmla="*/ 0 w 3"/>
                <a:gd name="T5" fmla="*/ 0 h 14"/>
                <a:gd name="T6" fmla="*/ 0 w 3"/>
                <a:gd name="T7" fmla="*/ 14 h 14"/>
              </a:gdLst>
              <a:ahLst/>
              <a:cxnLst>
                <a:cxn ang="0">
                  <a:pos x="T0" y="T1"/>
                </a:cxn>
                <a:cxn ang="0">
                  <a:pos x="T2" y="T3"/>
                </a:cxn>
                <a:cxn ang="0">
                  <a:pos x="T4" y="T5"/>
                </a:cxn>
                <a:cxn ang="0">
                  <a:pos x="T6" y="T7"/>
                </a:cxn>
              </a:cxnLst>
              <a:rect l="0" t="0" r="r" b="b"/>
              <a:pathLst>
                <a:path w="3" h="14">
                  <a:moveTo>
                    <a:pt x="0" y="14"/>
                  </a:moveTo>
                  <a:cubicBezTo>
                    <a:pt x="2" y="9"/>
                    <a:pt x="2" y="5"/>
                    <a:pt x="0" y="0"/>
                  </a:cubicBezTo>
                  <a:cubicBezTo>
                    <a:pt x="0" y="0"/>
                    <a:pt x="0" y="0"/>
                    <a:pt x="0" y="0"/>
                  </a:cubicBezTo>
                  <a:cubicBezTo>
                    <a:pt x="3" y="2"/>
                    <a:pt x="3" y="12"/>
                    <a:pt x="0"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grpSp>
      <p:pic>
        <p:nvPicPr>
          <p:cNvPr id="112" name="図 111"/>
          <p:cNvPicPr>
            <a:picLocks noChangeAspect="1"/>
          </p:cNvPicPr>
          <p:nvPr/>
        </p:nvPicPr>
        <p:blipFill>
          <a:blip r:embed="rId4">
            <a:grayscl/>
          </a:blip>
          <a:stretch>
            <a:fillRect/>
          </a:stretch>
        </p:blipFill>
        <p:spPr>
          <a:xfrm>
            <a:off x="949432" y="2070600"/>
            <a:ext cx="540588" cy="302594"/>
          </a:xfrm>
          <a:prstGeom prst="rect">
            <a:avLst/>
          </a:prstGeom>
        </p:spPr>
      </p:pic>
      <p:pic>
        <p:nvPicPr>
          <p:cNvPr id="113" name="図 112"/>
          <p:cNvPicPr>
            <a:picLocks noChangeAspect="1"/>
          </p:cNvPicPr>
          <p:nvPr/>
        </p:nvPicPr>
        <p:blipFill>
          <a:blip r:embed="rId5">
            <a:grayscl/>
          </a:blip>
          <a:stretch>
            <a:fillRect/>
          </a:stretch>
        </p:blipFill>
        <p:spPr>
          <a:xfrm>
            <a:off x="1551406" y="2059899"/>
            <a:ext cx="515157" cy="277392"/>
          </a:xfrm>
          <a:prstGeom prst="rect">
            <a:avLst/>
          </a:prstGeom>
        </p:spPr>
      </p:pic>
      <p:pic>
        <p:nvPicPr>
          <p:cNvPr id="114"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3253" y="2623284"/>
            <a:ext cx="276571" cy="222929"/>
          </a:xfrm>
          <a:prstGeom prst="rect">
            <a:avLst/>
          </a:prstGeom>
          <a:noFill/>
          <a:extLst>
            <a:ext uri="{909E8E84-426E-40DD-AFC4-6F175D3DCCD1}">
              <a14:hiddenFill xmlns:a14="http://schemas.microsoft.com/office/drawing/2010/main">
                <a:solidFill>
                  <a:srgbClr val="FFFFFF"/>
                </a:solidFill>
              </a14:hiddenFill>
            </a:ext>
          </a:extLst>
        </p:spPr>
      </p:pic>
      <p:pic>
        <p:nvPicPr>
          <p:cNvPr id="115" name="図 11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804870" y="3851564"/>
            <a:ext cx="402027" cy="502035"/>
          </a:xfrm>
          <a:prstGeom prst="rect">
            <a:avLst/>
          </a:prstGeom>
        </p:spPr>
      </p:pic>
      <p:pic>
        <p:nvPicPr>
          <p:cNvPr id="116" name="図 115"/>
          <p:cNvPicPr>
            <a:picLocks noChangeAspect="1"/>
          </p:cNvPicPr>
          <p:nvPr/>
        </p:nvPicPr>
        <p:blipFill>
          <a:blip r:embed="rId9"/>
          <a:stretch>
            <a:fillRect/>
          </a:stretch>
        </p:blipFill>
        <p:spPr>
          <a:xfrm>
            <a:off x="1826161" y="3306368"/>
            <a:ext cx="394254" cy="394254"/>
          </a:xfrm>
          <a:prstGeom prst="rect">
            <a:avLst/>
          </a:prstGeom>
        </p:spPr>
      </p:pic>
      <p:sp>
        <p:nvSpPr>
          <p:cNvPr id="117" name="テキスト ボックス 116"/>
          <p:cNvSpPr txBox="1"/>
          <p:nvPr/>
        </p:nvSpPr>
        <p:spPr>
          <a:xfrm>
            <a:off x="1387205" y="2341232"/>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POS</a:t>
            </a: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レジ</a:t>
            </a:r>
          </a:p>
        </p:txBody>
      </p:sp>
      <p:sp>
        <p:nvSpPr>
          <p:cNvPr id="118" name="テキスト ボックス 117"/>
          <p:cNvSpPr txBox="1"/>
          <p:nvPr/>
        </p:nvSpPr>
        <p:spPr>
          <a:xfrm>
            <a:off x="1846841" y="2884350"/>
            <a:ext cx="205185" cy="169231"/>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Arch</a:t>
            </a:r>
            <a:endPar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9" name="図 118"/>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53441" y="3355833"/>
            <a:ext cx="430295" cy="318188"/>
          </a:xfrm>
          <a:prstGeom prst="rect">
            <a:avLst/>
          </a:prstGeom>
        </p:spPr>
      </p:pic>
      <p:sp>
        <p:nvSpPr>
          <p:cNvPr id="120" name="テキスト ボックス 119"/>
          <p:cNvSpPr txBox="1"/>
          <p:nvPr/>
        </p:nvSpPr>
        <p:spPr>
          <a:xfrm>
            <a:off x="1829857" y="3662195"/>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スキャナ</a:t>
            </a:r>
          </a:p>
        </p:txBody>
      </p:sp>
      <p:sp>
        <p:nvSpPr>
          <p:cNvPr id="121" name="テキスト ボックス 120"/>
          <p:cNvSpPr txBox="1"/>
          <p:nvPr/>
        </p:nvSpPr>
        <p:spPr>
          <a:xfrm>
            <a:off x="1020139" y="4255636"/>
            <a:ext cx="18594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現金</a:t>
            </a:r>
          </a:p>
        </p:txBody>
      </p:sp>
      <p:pic>
        <p:nvPicPr>
          <p:cNvPr id="122" name="図 121"/>
          <p:cNvPicPr>
            <a:picLocks noChangeAspect="1"/>
          </p:cNvPicPr>
          <p:nvPr/>
        </p:nvPicPr>
        <p:blipFill>
          <a:blip r:embed="rId12"/>
          <a:stretch>
            <a:fillRect/>
          </a:stretch>
        </p:blipFill>
        <p:spPr>
          <a:xfrm>
            <a:off x="871026" y="3899903"/>
            <a:ext cx="379788" cy="379788"/>
          </a:xfrm>
          <a:prstGeom prst="rect">
            <a:avLst/>
          </a:prstGeom>
        </p:spPr>
      </p:pic>
      <p:sp>
        <p:nvSpPr>
          <p:cNvPr id="123" name="テキスト ボックス 122"/>
          <p:cNvSpPr txBox="1"/>
          <p:nvPr/>
        </p:nvSpPr>
        <p:spPr>
          <a:xfrm>
            <a:off x="1864896" y="4293316"/>
            <a:ext cx="278923"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入金機</a:t>
            </a:r>
          </a:p>
        </p:txBody>
      </p:sp>
      <p:sp>
        <p:nvSpPr>
          <p:cNvPr id="125" name="正方形/長方形 124"/>
          <p:cNvSpPr/>
          <p:nvPr/>
        </p:nvSpPr>
        <p:spPr>
          <a:xfrm>
            <a:off x="446247" y="5149125"/>
            <a:ext cx="2203712" cy="666880"/>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アクワイヤラ</a:t>
            </a:r>
          </a:p>
        </p:txBody>
      </p:sp>
      <p:grpSp>
        <p:nvGrpSpPr>
          <p:cNvPr id="126" name="グループ化 125"/>
          <p:cNvGrpSpPr/>
          <p:nvPr/>
        </p:nvGrpSpPr>
        <p:grpSpPr>
          <a:xfrm>
            <a:off x="1617383" y="5409613"/>
            <a:ext cx="355076" cy="351382"/>
            <a:chOff x="8422617" y="1307693"/>
            <a:chExt cx="581627" cy="637766"/>
          </a:xfrm>
          <a:solidFill>
            <a:schemeClr val="tx1"/>
          </a:solidFill>
        </p:grpSpPr>
        <p:sp>
          <p:nvSpPr>
            <p:cNvPr id="127" name="Freeform 44">
              <a:extLst>
                <a:ext uri="{FF2B5EF4-FFF2-40B4-BE49-F238E27FC236}">
                  <a16:creationId xmlns:a16="http://schemas.microsoft.com/office/drawing/2014/main" id="{36A1989A-449F-4D17-AE6B-B443F46104BC}"/>
                </a:ext>
              </a:extLst>
            </p:cNvPr>
            <p:cNvSpPr>
              <a:spLocks/>
            </p:cNvSpPr>
            <p:nvPr/>
          </p:nvSpPr>
          <p:spPr bwMode="auto">
            <a:xfrm>
              <a:off x="8637906" y="1582013"/>
              <a:ext cx="151628" cy="188089"/>
            </a:xfrm>
            <a:custGeom>
              <a:avLst/>
              <a:gdLst>
                <a:gd name="T0" fmla="*/ 0 w 262"/>
                <a:gd name="T1" fmla="*/ 196 h 325"/>
                <a:gd name="T2" fmla="*/ 0 w 262"/>
                <a:gd name="T3" fmla="*/ 196 h 325"/>
                <a:gd name="T4" fmla="*/ 0 w 262"/>
                <a:gd name="T5" fmla="*/ 244 h 325"/>
                <a:gd name="T6" fmla="*/ 0 w 262"/>
                <a:gd name="T7" fmla="*/ 251 h 325"/>
                <a:gd name="T8" fmla="*/ 99 w 262"/>
                <a:gd name="T9" fmla="*/ 251 h 325"/>
                <a:gd name="T10" fmla="*/ 99 w 262"/>
                <a:gd name="T11" fmla="*/ 325 h 325"/>
                <a:gd name="T12" fmla="*/ 162 w 262"/>
                <a:gd name="T13" fmla="*/ 325 h 325"/>
                <a:gd name="T14" fmla="*/ 162 w 262"/>
                <a:gd name="T15" fmla="*/ 251 h 325"/>
                <a:gd name="T16" fmla="*/ 262 w 262"/>
                <a:gd name="T17" fmla="*/ 251 h 325"/>
                <a:gd name="T18" fmla="*/ 262 w 262"/>
                <a:gd name="T19" fmla="*/ 244 h 325"/>
                <a:gd name="T20" fmla="*/ 262 w 262"/>
                <a:gd name="T21" fmla="*/ 196 h 325"/>
                <a:gd name="T22" fmla="*/ 262 w 262"/>
                <a:gd name="T23" fmla="*/ 196 h 325"/>
                <a:gd name="T24" fmla="*/ 162 w 262"/>
                <a:gd name="T25" fmla="*/ 196 h 325"/>
                <a:gd name="T26" fmla="*/ 162 w 262"/>
                <a:gd name="T27" fmla="*/ 176 h 325"/>
                <a:gd name="T28" fmla="*/ 178 w 262"/>
                <a:gd name="T29" fmla="*/ 144 h 325"/>
                <a:gd name="T30" fmla="*/ 262 w 262"/>
                <a:gd name="T31" fmla="*/ 144 h 325"/>
                <a:gd name="T32" fmla="*/ 262 w 262"/>
                <a:gd name="T33" fmla="*/ 134 h 325"/>
                <a:gd name="T34" fmla="*/ 262 w 262"/>
                <a:gd name="T35" fmla="*/ 102 h 325"/>
                <a:gd name="T36" fmla="*/ 262 w 262"/>
                <a:gd name="T37" fmla="*/ 92 h 325"/>
                <a:gd name="T38" fmla="*/ 207 w 262"/>
                <a:gd name="T39" fmla="*/ 92 h 325"/>
                <a:gd name="T40" fmla="*/ 251 w 262"/>
                <a:gd name="T41" fmla="*/ 0 h 325"/>
                <a:gd name="T42" fmla="*/ 246 w 262"/>
                <a:gd name="T43" fmla="*/ 0 h 325"/>
                <a:gd name="T44" fmla="*/ 199 w 262"/>
                <a:gd name="T45" fmla="*/ 0 h 325"/>
                <a:gd name="T46" fmla="*/ 194 w 262"/>
                <a:gd name="T47" fmla="*/ 0 h 325"/>
                <a:gd name="T48" fmla="*/ 131 w 262"/>
                <a:gd name="T49" fmla="*/ 115 h 325"/>
                <a:gd name="T50" fmla="*/ 68 w 262"/>
                <a:gd name="T51" fmla="*/ 0 h 325"/>
                <a:gd name="T52" fmla="*/ 63 w 262"/>
                <a:gd name="T53" fmla="*/ 0 h 325"/>
                <a:gd name="T54" fmla="*/ 16 w 262"/>
                <a:gd name="T55" fmla="*/ 0 h 325"/>
                <a:gd name="T56" fmla="*/ 10 w 262"/>
                <a:gd name="T57" fmla="*/ 0 h 325"/>
                <a:gd name="T58" fmla="*/ 55 w 262"/>
                <a:gd name="T59" fmla="*/ 92 h 325"/>
                <a:gd name="T60" fmla="*/ 0 w 262"/>
                <a:gd name="T61" fmla="*/ 92 h 325"/>
                <a:gd name="T62" fmla="*/ 0 w 262"/>
                <a:gd name="T63" fmla="*/ 102 h 325"/>
                <a:gd name="T64" fmla="*/ 0 w 262"/>
                <a:gd name="T65" fmla="*/ 134 h 325"/>
                <a:gd name="T66" fmla="*/ 0 w 262"/>
                <a:gd name="T67" fmla="*/ 144 h 325"/>
                <a:gd name="T68" fmla="*/ 84 w 262"/>
                <a:gd name="T69" fmla="*/ 144 h 325"/>
                <a:gd name="T70" fmla="*/ 99 w 262"/>
                <a:gd name="T71" fmla="*/ 176 h 325"/>
                <a:gd name="T72" fmla="*/ 99 w 262"/>
                <a:gd name="T73" fmla="*/ 196 h 325"/>
                <a:gd name="T74" fmla="*/ 0 w 262"/>
                <a:gd name="T75" fmla="*/ 19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2" h="325">
                  <a:moveTo>
                    <a:pt x="0" y="196"/>
                  </a:moveTo>
                  <a:lnTo>
                    <a:pt x="0" y="196"/>
                  </a:lnTo>
                  <a:lnTo>
                    <a:pt x="0" y="244"/>
                  </a:lnTo>
                  <a:lnTo>
                    <a:pt x="0" y="251"/>
                  </a:lnTo>
                  <a:lnTo>
                    <a:pt x="99" y="251"/>
                  </a:lnTo>
                  <a:lnTo>
                    <a:pt x="99" y="325"/>
                  </a:lnTo>
                  <a:lnTo>
                    <a:pt x="162" y="325"/>
                  </a:lnTo>
                  <a:lnTo>
                    <a:pt x="162" y="251"/>
                  </a:lnTo>
                  <a:lnTo>
                    <a:pt x="262" y="251"/>
                  </a:lnTo>
                  <a:lnTo>
                    <a:pt x="262" y="244"/>
                  </a:lnTo>
                  <a:lnTo>
                    <a:pt x="262" y="196"/>
                  </a:lnTo>
                  <a:lnTo>
                    <a:pt x="262" y="196"/>
                  </a:lnTo>
                  <a:lnTo>
                    <a:pt x="162" y="196"/>
                  </a:lnTo>
                  <a:lnTo>
                    <a:pt x="162" y="176"/>
                  </a:lnTo>
                  <a:lnTo>
                    <a:pt x="178" y="144"/>
                  </a:lnTo>
                  <a:lnTo>
                    <a:pt x="262" y="144"/>
                  </a:lnTo>
                  <a:lnTo>
                    <a:pt x="262" y="134"/>
                  </a:lnTo>
                  <a:lnTo>
                    <a:pt x="262" y="102"/>
                  </a:lnTo>
                  <a:lnTo>
                    <a:pt x="262" y="92"/>
                  </a:lnTo>
                  <a:lnTo>
                    <a:pt x="207" y="92"/>
                  </a:lnTo>
                  <a:lnTo>
                    <a:pt x="251" y="0"/>
                  </a:lnTo>
                  <a:lnTo>
                    <a:pt x="246" y="0"/>
                  </a:lnTo>
                  <a:lnTo>
                    <a:pt x="199" y="0"/>
                  </a:lnTo>
                  <a:lnTo>
                    <a:pt x="194" y="0"/>
                  </a:lnTo>
                  <a:lnTo>
                    <a:pt x="131" y="115"/>
                  </a:lnTo>
                  <a:lnTo>
                    <a:pt x="68" y="0"/>
                  </a:lnTo>
                  <a:lnTo>
                    <a:pt x="63" y="0"/>
                  </a:lnTo>
                  <a:lnTo>
                    <a:pt x="16" y="0"/>
                  </a:lnTo>
                  <a:lnTo>
                    <a:pt x="10" y="0"/>
                  </a:lnTo>
                  <a:lnTo>
                    <a:pt x="55" y="92"/>
                  </a:lnTo>
                  <a:lnTo>
                    <a:pt x="0" y="92"/>
                  </a:lnTo>
                  <a:lnTo>
                    <a:pt x="0" y="102"/>
                  </a:lnTo>
                  <a:lnTo>
                    <a:pt x="0" y="134"/>
                  </a:lnTo>
                  <a:lnTo>
                    <a:pt x="0" y="144"/>
                  </a:lnTo>
                  <a:lnTo>
                    <a:pt x="84" y="144"/>
                  </a:lnTo>
                  <a:lnTo>
                    <a:pt x="99" y="176"/>
                  </a:lnTo>
                  <a:lnTo>
                    <a:pt x="99" y="196"/>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28" name="Freeform 49">
              <a:extLst>
                <a:ext uri="{FF2B5EF4-FFF2-40B4-BE49-F238E27FC236}">
                  <a16:creationId xmlns:a16="http://schemas.microsoft.com/office/drawing/2014/main" id="{83C154D2-5E06-420A-8327-ADE4E67F8EDF}"/>
                </a:ext>
              </a:extLst>
            </p:cNvPr>
            <p:cNvSpPr>
              <a:spLocks/>
            </p:cNvSpPr>
            <p:nvPr/>
          </p:nvSpPr>
          <p:spPr bwMode="auto">
            <a:xfrm>
              <a:off x="8422617" y="1307693"/>
              <a:ext cx="581627" cy="183459"/>
            </a:xfrm>
            <a:custGeom>
              <a:avLst/>
              <a:gdLst>
                <a:gd name="T0" fmla="*/ 503 w 1005"/>
                <a:gd name="T1" fmla="*/ 0 h 317"/>
                <a:gd name="T2" fmla="*/ 0 w 1005"/>
                <a:gd name="T3" fmla="*/ 181 h 317"/>
                <a:gd name="T4" fmla="*/ 0 w 1005"/>
                <a:gd name="T5" fmla="*/ 286 h 317"/>
                <a:gd name="T6" fmla="*/ 42 w 1005"/>
                <a:gd name="T7" fmla="*/ 286 h 317"/>
                <a:gd name="T8" fmla="*/ 42 w 1005"/>
                <a:gd name="T9" fmla="*/ 317 h 317"/>
                <a:gd name="T10" fmla="*/ 963 w 1005"/>
                <a:gd name="T11" fmla="*/ 317 h 317"/>
                <a:gd name="T12" fmla="*/ 963 w 1005"/>
                <a:gd name="T13" fmla="*/ 286 h 317"/>
                <a:gd name="T14" fmla="*/ 1005 w 1005"/>
                <a:gd name="T15" fmla="*/ 286 h 317"/>
                <a:gd name="T16" fmla="*/ 1005 w 1005"/>
                <a:gd name="T17" fmla="*/ 181 h 317"/>
                <a:gd name="T18" fmla="*/ 503 w 1005"/>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5" h="317">
                  <a:moveTo>
                    <a:pt x="503" y="0"/>
                  </a:moveTo>
                  <a:lnTo>
                    <a:pt x="0" y="181"/>
                  </a:lnTo>
                  <a:lnTo>
                    <a:pt x="0" y="286"/>
                  </a:lnTo>
                  <a:lnTo>
                    <a:pt x="42" y="286"/>
                  </a:lnTo>
                  <a:lnTo>
                    <a:pt x="42" y="317"/>
                  </a:lnTo>
                  <a:lnTo>
                    <a:pt x="963" y="317"/>
                  </a:lnTo>
                  <a:lnTo>
                    <a:pt x="963" y="286"/>
                  </a:lnTo>
                  <a:lnTo>
                    <a:pt x="1005" y="286"/>
                  </a:lnTo>
                  <a:lnTo>
                    <a:pt x="1005" y="181"/>
                  </a:lnTo>
                  <a:lnTo>
                    <a:pt x="5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29" name="Freeform 50">
              <a:extLst>
                <a:ext uri="{FF2B5EF4-FFF2-40B4-BE49-F238E27FC236}">
                  <a16:creationId xmlns:a16="http://schemas.microsoft.com/office/drawing/2014/main" id="{F7209840-63A2-44C1-AB11-DA6B0E4A3F7B}"/>
                </a:ext>
              </a:extLst>
            </p:cNvPr>
            <p:cNvSpPr>
              <a:spLocks/>
            </p:cNvSpPr>
            <p:nvPr/>
          </p:nvSpPr>
          <p:spPr bwMode="auto">
            <a:xfrm>
              <a:off x="8422617" y="1848810"/>
              <a:ext cx="581627" cy="96649"/>
            </a:xfrm>
            <a:custGeom>
              <a:avLst/>
              <a:gdLst>
                <a:gd name="T0" fmla="*/ 963 w 1005"/>
                <a:gd name="T1" fmla="*/ 0 h 167"/>
                <a:gd name="T2" fmla="*/ 42 w 1005"/>
                <a:gd name="T3" fmla="*/ 0 h 167"/>
                <a:gd name="T4" fmla="*/ 42 w 1005"/>
                <a:gd name="T5" fmla="*/ 84 h 167"/>
                <a:gd name="T6" fmla="*/ 0 w 1005"/>
                <a:gd name="T7" fmla="*/ 84 h 167"/>
                <a:gd name="T8" fmla="*/ 0 w 1005"/>
                <a:gd name="T9" fmla="*/ 167 h 167"/>
                <a:gd name="T10" fmla="*/ 1005 w 1005"/>
                <a:gd name="T11" fmla="*/ 167 h 167"/>
                <a:gd name="T12" fmla="*/ 1005 w 1005"/>
                <a:gd name="T13" fmla="*/ 84 h 167"/>
                <a:gd name="T14" fmla="*/ 963 w 1005"/>
                <a:gd name="T15" fmla="*/ 84 h 167"/>
                <a:gd name="T16" fmla="*/ 963 w 1005"/>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5" h="167">
                  <a:moveTo>
                    <a:pt x="963" y="0"/>
                  </a:moveTo>
                  <a:lnTo>
                    <a:pt x="42" y="0"/>
                  </a:lnTo>
                  <a:lnTo>
                    <a:pt x="42" y="84"/>
                  </a:lnTo>
                  <a:lnTo>
                    <a:pt x="0" y="84"/>
                  </a:lnTo>
                  <a:lnTo>
                    <a:pt x="0" y="167"/>
                  </a:lnTo>
                  <a:lnTo>
                    <a:pt x="1005" y="167"/>
                  </a:lnTo>
                  <a:lnTo>
                    <a:pt x="1005" y="84"/>
                  </a:lnTo>
                  <a:lnTo>
                    <a:pt x="963" y="84"/>
                  </a:lnTo>
                  <a:lnTo>
                    <a:pt x="9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30" name="Freeform 51">
              <a:extLst>
                <a:ext uri="{FF2B5EF4-FFF2-40B4-BE49-F238E27FC236}">
                  <a16:creationId xmlns:a16="http://schemas.microsoft.com/office/drawing/2014/main" id="{B523A57F-942F-4D75-A080-BB14EA808B7D}"/>
                </a:ext>
              </a:extLst>
            </p:cNvPr>
            <p:cNvSpPr>
              <a:spLocks/>
            </p:cNvSpPr>
            <p:nvPr/>
          </p:nvSpPr>
          <p:spPr bwMode="auto">
            <a:xfrm>
              <a:off x="8846829"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31" name="Freeform 52">
              <a:extLst>
                <a:ext uri="{FF2B5EF4-FFF2-40B4-BE49-F238E27FC236}">
                  <a16:creationId xmlns:a16="http://schemas.microsoft.com/office/drawing/2014/main" id="{EF3F3199-1C3B-4975-8C46-8D09FB53576E}"/>
                </a:ext>
              </a:extLst>
            </p:cNvPr>
            <p:cNvSpPr>
              <a:spLocks/>
            </p:cNvSpPr>
            <p:nvPr/>
          </p:nvSpPr>
          <p:spPr bwMode="auto">
            <a:xfrm>
              <a:off x="8483384"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grpSp>
      <p:pic>
        <p:nvPicPr>
          <p:cNvPr id="132" name="図 131"/>
          <p:cNvPicPr>
            <a:picLocks noChangeAspect="1"/>
          </p:cNvPicPr>
          <p:nvPr/>
        </p:nvPicPr>
        <p:blipFill>
          <a:blip r:embed="rId13"/>
          <a:stretch>
            <a:fillRect/>
          </a:stretch>
        </p:blipFill>
        <p:spPr>
          <a:xfrm>
            <a:off x="1100713" y="5407911"/>
            <a:ext cx="312242" cy="354061"/>
          </a:xfrm>
          <a:prstGeom prst="rect">
            <a:avLst/>
          </a:prstGeom>
          <a:solidFill>
            <a:schemeClr val="tx1"/>
          </a:solidFill>
        </p:spPr>
      </p:pic>
      <p:pic>
        <p:nvPicPr>
          <p:cNvPr id="134"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1828" y="3453214"/>
            <a:ext cx="276571" cy="22292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直線矢印コネクタ 134"/>
          <p:cNvCxnSpPr>
            <a:endCxn id="11" idx="1"/>
          </p:cNvCxnSpPr>
          <p:nvPr/>
        </p:nvCxnSpPr>
        <p:spPr>
          <a:xfrm>
            <a:off x="2037759" y="5447570"/>
            <a:ext cx="890782" cy="13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8953644" y="3917261"/>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sp>
        <p:nvSpPr>
          <p:cNvPr id="139" name="テキスト ボックス 138"/>
          <p:cNvSpPr txBox="1"/>
          <p:nvPr/>
        </p:nvSpPr>
        <p:spPr>
          <a:xfrm>
            <a:off x="8941044" y="5369579"/>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pic>
        <p:nvPicPr>
          <p:cNvPr id="141" name="図 140"/>
          <p:cNvPicPr>
            <a:picLocks noChangeAspect="1"/>
          </p:cNvPicPr>
          <p:nvPr/>
        </p:nvPicPr>
        <p:blipFill>
          <a:blip r:embed="rId14"/>
          <a:stretch>
            <a:fillRect/>
          </a:stretch>
        </p:blipFill>
        <p:spPr>
          <a:xfrm>
            <a:off x="4696299" y="2406903"/>
            <a:ext cx="403852" cy="399511"/>
          </a:xfrm>
          <a:prstGeom prst="rect">
            <a:avLst/>
          </a:prstGeom>
          <a:solidFill>
            <a:schemeClr val="tx1"/>
          </a:solidFill>
        </p:spPr>
      </p:pic>
      <p:sp>
        <p:nvSpPr>
          <p:cNvPr id="142" name="テキスト ボックス 141"/>
          <p:cNvSpPr txBox="1"/>
          <p:nvPr/>
        </p:nvSpPr>
        <p:spPr>
          <a:xfrm>
            <a:off x="5826759" y="3450290"/>
            <a:ext cx="833563" cy="186607"/>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売上管理システム</a:t>
            </a:r>
          </a:p>
        </p:txBody>
      </p:sp>
      <p:sp>
        <p:nvSpPr>
          <p:cNvPr id="143" name="テキスト ボックス 142"/>
          <p:cNvSpPr txBox="1"/>
          <p:nvPr/>
        </p:nvSpPr>
        <p:spPr>
          <a:xfrm>
            <a:off x="4653696" y="3492574"/>
            <a:ext cx="525786"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BPO</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センタ</a:t>
            </a:r>
          </a:p>
        </p:txBody>
      </p:sp>
      <p:sp>
        <p:nvSpPr>
          <p:cNvPr id="144" name="テキスト ボックス 143"/>
          <p:cNvSpPr txBox="1"/>
          <p:nvPr/>
        </p:nvSpPr>
        <p:spPr>
          <a:xfrm>
            <a:off x="4579227" y="2798911"/>
            <a:ext cx="637995"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システム</a:t>
            </a:r>
          </a:p>
        </p:txBody>
      </p:sp>
      <p:pic>
        <p:nvPicPr>
          <p:cNvPr id="145" name="図 144"/>
          <p:cNvPicPr>
            <a:picLocks noChangeAspect="1"/>
          </p:cNvPicPr>
          <p:nvPr/>
        </p:nvPicPr>
        <p:blipFill>
          <a:blip r:embed="rId15"/>
          <a:stretch>
            <a:fillRect/>
          </a:stretch>
        </p:blipFill>
        <p:spPr>
          <a:xfrm>
            <a:off x="6195355" y="4746049"/>
            <a:ext cx="462889" cy="396233"/>
          </a:xfrm>
          <a:prstGeom prst="rect">
            <a:avLst/>
          </a:prstGeom>
        </p:spPr>
      </p:pic>
      <p:sp>
        <p:nvSpPr>
          <p:cNvPr id="146" name="テキスト ボックス 145"/>
          <p:cNvSpPr txBox="1"/>
          <p:nvPr/>
        </p:nvSpPr>
        <p:spPr>
          <a:xfrm>
            <a:off x="5857077" y="5146435"/>
            <a:ext cx="984245" cy="274195"/>
          </a:xfrm>
          <a:prstGeom prst="rect">
            <a:avLst/>
          </a:prstGeom>
          <a:noFill/>
        </p:spPr>
        <p:txBody>
          <a:bodyPr wrap="none" lIns="0" tIns="23766" rIns="0" bIns="0" rtlCol="0">
            <a:spAutoFit/>
          </a:bodyPr>
          <a:lstStyle/>
          <a:p>
            <a:pPr algn="ctr" defTabSz="611208">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管理</a:t>
            </a: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WEB</a:t>
            </a:r>
            <a:b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分析ダッシュボード</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8" name="図 147"/>
          <p:cNvPicPr>
            <a:picLocks noChangeAspect="1"/>
          </p:cNvPicPr>
          <p:nvPr/>
        </p:nvPicPr>
        <p:blipFill>
          <a:blip r:embed="rId3"/>
          <a:stretch>
            <a:fillRect/>
          </a:stretch>
        </p:blipFill>
        <p:spPr>
          <a:xfrm>
            <a:off x="4541191" y="4480905"/>
            <a:ext cx="949131" cy="800034"/>
          </a:xfrm>
          <a:prstGeom prst="rect">
            <a:avLst/>
          </a:prstGeom>
        </p:spPr>
      </p:pic>
      <p:sp>
        <p:nvSpPr>
          <p:cNvPr id="151" name="テキスト ボックス 150"/>
          <p:cNvSpPr txBox="1"/>
          <p:nvPr/>
        </p:nvSpPr>
        <p:spPr>
          <a:xfrm>
            <a:off x="4576280" y="5275613"/>
            <a:ext cx="833563" cy="186607"/>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包括精算システム</a:t>
            </a:r>
          </a:p>
        </p:txBody>
      </p:sp>
      <p:sp>
        <p:nvSpPr>
          <p:cNvPr id="153" name="フローチャート: 磁気ディスク 171"/>
          <p:cNvSpPr>
            <a:spLocks noChangeAspect="1"/>
          </p:cNvSpPr>
          <p:nvPr/>
        </p:nvSpPr>
        <p:spPr>
          <a:xfrm>
            <a:off x="8884399" y="2627902"/>
            <a:ext cx="429977" cy="265088"/>
          </a:xfrm>
          <a:prstGeom prst="flowChartMagneticDisk">
            <a:avLst/>
          </a:prstGeom>
          <a:solidFill>
            <a:schemeClr val="tx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solidFill>
              <a:latin typeface="メイリオ"/>
              <a:ea typeface="メイリオ"/>
            </a:endParaRPr>
          </a:p>
        </p:txBody>
      </p:sp>
      <p:grpSp>
        <p:nvGrpSpPr>
          <p:cNvPr id="156" name="グループ化 155"/>
          <p:cNvGrpSpPr>
            <a:grpSpLocks noChangeAspect="1"/>
          </p:cNvGrpSpPr>
          <p:nvPr/>
        </p:nvGrpSpPr>
        <p:grpSpPr>
          <a:xfrm>
            <a:off x="1772319" y="4508168"/>
            <a:ext cx="472673" cy="347072"/>
            <a:chOff x="2461806" y="4508500"/>
            <a:chExt cx="1254299" cy="920999"/>
          </a:xfrm>
          <a:solidFill>
            <a:schemeClr val="accent1"/>
          </a:solidFill>
        </p:grpSpPr>
        <p:sp>
          <p:nvSpPr>
            <p:cNvPr id="157"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158"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159"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cxnSp>
        <p:nvCxnSpPr>
          <p:cNvPr id="160" name="直線矢印コネクタ 159"/>
          <p:cNvCxnSpPr/>
          <p:nvPr/>
        </p:nvCxnSpPr>
        <p:spPr>
          <a:xfrm>
            <a:off x="1274110" y="2702412"/>
            <a:ext cx="462149"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1415931" y="3538176"/>
            <a:ext cx="350006"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a:off x="1307974" y="4148400"/>
            <a:ext cx="462149"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8931" y="4608144"/>
            <a:ext cx="276571" cy="222929"/>
          </a:xfrm>
          <a:prstGeom prst="rect">
            <a:avLst/>
          </a:prstGeom>
          <a:noFill/>
          <a:extLst>
            <a:ext uri="{909E8E84-426E-40DD-AFC4-6F175D3DCCD1}">
              <a14:hiddenFill xmlns:a14="http://schemas.microsoft.com/office/drawing/2010/main">
                <a:solidFill>
                  <a:srgbClr val="FFFFFF"/>
                </a:solidFill>
              </a14:hiddenFill>
            </a:ext>
          </a:extLst>
        </p:spPr>
      </p:pic>
      <p:sp>
        <p:nvSpPr>
          <p:cNvPr id="169" name="テキスト ボックス 168"/>
          <p:cNvSpPr txBox="1"/>
          <p:nvPr/>
        </p:nvSpPr>
        <p:spPr>
          <a:xfrm>
            <a:off x="935377" y="4806851"/>
            <a:ext cx="278923"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検針表</a:t>
            </a:r>
          </a:p>
        </p:txBody>
      </p:sp>
      <p:cxnSp>
        <p:nvCxnSpPr>
          <p:cNvPr id="170" name="直線矢印コネクタ 169"/>
          <p:cNvCxnSpPr/>
          <p:nvPr/>
        </p:nvCxnSpPr>
        <p:spPr>
          <a:xfrm>
            <a:off x="1322387" y="4699423"/>
            <a:ext cx="350006"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170"/>
          <p:cNvSpPr txBox="1"/>
          <p:nvPr/>
        </p:nvSpPr>
        <p:spPr>
          <a:xfrm>
            <a:off x="1837339" y="4844594"/>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cxnSp>
        <p:nvCxnSpPr>
          <p:cNvPr id="183" name="カギ線コネクタ 182"/>
          <p:cNvCxnSpPr>
            <a:stCxn id="115" idx="3"/>
          </p:cNvCxnSpPr>
          <p:nvPr/>
        </p:nvCxnSpPr>
        <p:spPr>
          <a:xfrm flipV="1">
            <a:off x="2206897" y="3020027"/>
            <a:ext cx="3451392" cy="1082555"/>
          </a:xfrm>
          <a:prstGeom prst="bentConnector3">
            <a:avLst>
              <a:gd name="adj1" fmla="val 21299"/>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7" name="直線矢印コネクタ 186"/>
          <p:cNvCxnSpPr>
            <a:endCxn id="13" idx="3"/>
          </p:cNvCxnSpPr>
          <p:nvPr/>
        </p:nvCxnSpPr>
        <p:spPr>
          <a:xfrm flipH="1" flipV="1">
            <a:off x="8299246" y="3772980"/>
            <a:ext cx="519662" cy="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p:nvPr/>
        </p:nvCxnSpPr>
        <p:spPr>
          <a:xfrm flipV="1">
            <a:off x="2220415" y="2706312"/>
            <a:ext cx="2400572" cy="819000"/>
          </a:xfrm>
          <a:prstGeom prst="bentConnector3">
            <a:avLst>
              <a:gd name="adj1" fmla="val 22490"/>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3" name="カギ線コネクタ 202"/>
          <p:cNvCxnSpPr/>
          <p:nvPr/>
        </p:nvCxnSpPr>
        <p:spPr>
          <a:xfrm flipV="1">
            <a:off x="2632552" y="3380849"/>
            <a:ext cx="1944368" cy="1065947"/>
          </a:xfrm>
          <a:prstGeom prst="bentConnector3">
            <a:avLst>
              <a:gd name="adj1" fmla="val 31131"/>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9" name="直線矢印コネクタ 208"/>
          <p:cNvCxnSpPr/>
          <p:nvPr/>
        </p:nvCxnSpPr>
        <p:spPr>
          <a:xfrm>
            <a:off x="5184761" y="2707022"/>
            <a:ext cx="48214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a:off x="5414081" y="4880922"/>
            <a:ext cx="470381"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カギ線コネクタ 278"/>
          <p:cNvCxnSpPr/>
          <p:nvPr/>
        </p:nvCxnSpPr>
        <p:spPr>
          <a:xfrm rot="10800000" flipV="1">
            <a:off x="6695471" y="3772980"/>
            <a:ext cx="2123436" cy="1345446"/>
          </a:xfrm>
          <a:prstGeom prst="bentConnector3">
            <a:avLst>
              <a:gd name="adj1" fmla="val 14148"/>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2" name="カギ線コネクタ 281"/>
          <p:cNvCxnSpPr>
            <a:endCxn id="13" idx="2"/>
          </p:cNvCxnSpPr>
          <p:nvPr/>
        </p:nvCxnSpPr>
        <p:spPr>
          <a:xfrm rot="10800000">
            <a:off x="7728871" y="4065481"/>
            <a:ext cx="1096327" cy="1194668"/>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37" name="四角形吹き出し 136"/>
          <p:cNvSpPr/>
          <p:nvPr/>
        </p:nvSpPr>
        <p:spPr>
          <a:xfrm>
            <a:off x="5982966" y="2174539"/>
            <a:ext cx="950625" cy="341467"/>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売上管理</a:t>
            </a:r>
            <a: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
            </a:r>
            <a:b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b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テナント管理</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40" name="四角形吹き出し 139"/>
          <p:cNvSpPr/>
          <p:nvPr/>
        </p:nvSpPr>
        <p:spPr>
          <a:xfrm>
            <a:off x="4556114" y="4290781"/>
            <a:ext cx="950625" cy="146250"/>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包括精算</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49" name="四角形吹き出し 148"/>
          <p:cNvSpPr/>
          <p:nvPr/>
        </p:nvSpPr>
        <p:spPr>
          <a:xfrm>
            <a:off x="5781144" y="4290781"/>
            <a:ext cx="950625" cy="146250"/>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分析・</a:t>
            </a:r>
            <a: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WEB</a:t>
            </a:r>
          </a:p>
        </p:txBody>
      </p:sp>
      <p:sp>
        <p:nvSpPr>
          <p:cNvPr id="11" name="正方形/長方形 10"/>
          <p:cNvSpPr/>
          <p:nvPr/>
        </p:nvSpPr>
        <p:spPr>
          <a:xfrm>
            <a:off x="2928540" y="5155203"/>
            <a:ext cx="1140750" cy="585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決済センタ</a:t>
            </a:r>
            <a:endPar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grpSp>
        <p:nvGrpSpPr>
          <p:cNvPr id="240" name="グループ化 239"/>
          <p:cNvGrpSpPr/>
          <p:nvPr/>
        </p:nvGrpSpPr>
        <p:grpSpPr>
          <a:xfrm>
            <a:off x="5947077" y="4478031"/>
            <a:ext cx="442101" cy="447490"/>
            <a:chOff x="12174636" y="4897950"/>
            <a:chExt cx="544124" cy="550757"/>
          </a:xfrm>
        </p:grpSpPr>
        <p:sp>
          <p:nvSpPr>
            <p:cNvPr id="176" name="Freeform 199">
              <a:extLst>
                <a:ext uri="{FF2B5EF4-FFF2-40B4-BE49-F238E27FC236}">
                  <a16:creationId xmlns:a16="http://schemas.microsoft.com/office/drawing/2014/main" id="{1DDB632E-9603-4B88-B301-163BE6756C19}"/>
                </a:ext>
              </a:extLst>
            </p:cNvPr>
            <p:cNvSpPr>
              <a:spLocks/>
            </p:cNvSpPr>
            <p:nvPr/>
          </p:nvSpPr>
          <p:spPr bwMode="auto">
            <a:xfrm>
              <a:off x="12192000" y="4897950"/>
              <a:ext cx="517332" cy="541280"/>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pic>
          <p:nvPicPr>
            <p:cNvPr id="177" name="Picture 12" descr="https://icooon-mono.com/i/icon_00102/icon_001020_256.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2174636" y="4904583"/>
              <a:ext cx="544124" cy="5441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0" name="カギ線コネクタ 179"/>
          <p:cNvCxnSpPr/>
          <p:nvPr/>
        </p:nvCxnSpPr>
        <p:spPr>
          <a:xfrm rot="16200000" flipV="1">
            <a:off x="7791000" y="2176220"/>
            <a:ext cx="320631" cy="2336627"/>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9" name="四角形吹き出し 188"/>
          <p:cNvSpPr/>
          <p:nvPr/>
        </p:nvSpPr>
        <p:spPr>
          <a:xfrm>
            <a:off x="3837801" y="2429466"/>
            <a:ext cx="731250" cy="146250"/>
          </a:xfrm>
          <a:prstGeom prst="wedgeRectCallout">
            <a:avLst>
              <a:gd name="adj1" fmla="val -10219"/>
              <a:gd name="adj2" fmla="val 93858"/>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売上報告</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202" name="直線矢印コネクタ 201"/>
          <p:cNvCxnSpPr/>
          <p:nvPr/>
        </p:nvCxnSpPr>
        <p:spPr>
          <a:xfrm flipH="1">
            <a:off x="6783002" y="2793599"/>
            <a:ext cx="2063168"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カギ線コネクタ 216"/>
          <p:cNvCxnSpPr/>
          <p:nvPr/>
        </p:nvCxnSpPr>
        <p:spPr>
          <a:xfrm rot="5400000" flipH="1" flipV="1">
            <a:off x="4006109" y="3147638"/>
            <a:ext cx="1500372" cy="2514761"/>
          </a:xfrm>
          <a:prstGeom prst="bentConnector3">
            <a:avLst>
              <a:gd name="adj1" fmla="val 73807"/>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0" name="カギ線コネクタ 289"/>
          <p:cNvCxnSpPr/>
          <p:nvPr/>
        </p:nvCxnSpPr>
        <p:spPr>
          <a:xfrm rot="16200000" flipH="1">
            <a:off x="6781267" y="3393465"/>
            <a:ext cx="311969" cy="441594"/>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直線矢印コネクタ 319"/>
          <p:cNvCxnSpPr/>
          <p:nvPr/>
        </p:nvCxnSpPr>
        <p:spPr>
          <a:xfrm>
            <a:off x="5173010" y="3369926"/>
            <a:ext cx="482140" cy="0"/>
          </a:xfrm>
          <a:prstGeom prst="straightConnector1">
            <a:avLst/>
          </a:prstGeom>
          <a:ln w="952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1" name="四角形吹き出し 320"/>
          <p:cNvSpPr/>
          <p:nvPr/>
        </p:nvSpPr>
        <p:spPr>
          <a:xfrm>
            <a:off x="4720714" y="3717495"/>
            <a:ext cx="731250" cy="146250"/>
          </a:xfrm>
          <a:prstGeom prst="wedgeRectCallout">
            <a:avLst>
              <a:gd name="adj1" fmla="val -18999"/>
              <a:gd name="adj2" fmla="val -88019"/>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運用（</a:t>
            </a:r>
            <a:r>
              <a:rPr kumimoji="1" lang="en-US" altLang="ja-JP"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BPO</a:t>
            </a:r>
            <a:r>
              <a:rPr kumimoji="1" lang="ja-JP" altLang="en-US"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322" name="四角形吹き出し 321"/>
          <p:cNvSpPr/>
          <p:nvPr/>
        </p:nvSpPr>
        <p:spPr>
          <a:xfrm>
            <a:off x="7130351" y="3361310"/>
            <a:ext cx="731250" cy="146250"/>
          </a:xfrm>
          <a:prstGeom prst="wedgeRectCallout">
            <a:avLst>
              <a:gd name="adj1" fmla="val -10219"/>
              <a:gd name="adj2" fmla="val 93858"/>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帳票出力</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324" name="カギ線コネクタ 323"/>
          <p:cNvCxnSpPr/>
          <p:nvPr/>
        </p:nvCxnSpPr>
        <p:spPr>
          <a:xfrm>
            <a:off x="2127189" y="2213149"/>
            <a:ext cx="3719112" cy="283246"/>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7" name="直線矢印コネクタ 326"/>
          <p:cNvCxnSpPr/>
          <p:nvPr/>
        </p:nvCxnSpPr>
        <p:spPr>
          <a:xfrm>
            <a:off x="6474169" y="3654674"/>
            <a:ext cx="0" cy="614250"/>
          </a:xfrm>
          <a:prstGeom prst="straightConnector1">
            <a:avLst/>
          </a:prstGeom>
          <a:ln w="952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カギ線コネクタ 123"/>
          <p:cNvCxnSpPr/>
          <p:nvPr/>
        </p:nvCxnSpPr>
        <p:spPr>
          <a:xfrm rot="5400000" flipH="1" flipV="1">
            <a:off x="5330360" y="3355899"/>
            <a:ext cx="614250" cy="1212115"/>
          </a:xfrm>
          <a:prstGeom prst="bentConnector3">
            <a:avLst>
              <a:gd name="adj1" fmla="val 21866"/>
            </a:avLst>
          </a:prstGeom>
          <a:ln w="3175">
            <a:solidFill>
              <a:schemeClr val="tx2"/>
            </a:solidFill>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33" name="カギ線コネクタ 132"/>
          <p:cNvCxnSpPr>
            <a:stCxn id="11" idx="3"/>
            <a:endCxn id="148" idx="1"/>
          </p:cNvCxnSpPr>
          <p:nvPr/>
        </p:nvCxnSpPr>
        <p:spPr>
          <a:xfrm flipV="1">
            <a:off x="4069290" y="4880923"/>
            <a:ext cx="471901" cy="566781"/>
          </a:xfrm>
          <a:prstGeom prst="bentConnector3">
            <a:avLst>
              <a:gd name="adj1" fmla="val 50000"/>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 name="L 字 2"/>
          <p:cNvSpPr/>
          <p:nvPr/>
        </p:nvSpPr>
        <p:spPr>
          <a:xfrm flipH="1" flipV="1">
            <a:off x="3566236" y="1844019"/>
            <a:ext cx="4898120" cy="2346174"/>
          </a:xfrm>
          <a:prstGeom prst="corner">
            <a:avLst>
              <a:gd name="adj1" fmla="val 46793"/>
              <a:gd name="adj2" fmla="val 122147"/>
            </a:avLst>
          </a:prstGeom>
          <a:noFill/>
          <a:ln w="57150">
            <a:solidFill>
              <a:schemeClr val="accent6">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0" name="テキスト ボックス 9"/>
          <p:cNvSpPr txBox="1"/>
          <p:nvPr/>
        </p:nvSpPr>
        <p:spPr>
          <a:xfrm>
            <a:off x="7145593" y="1731638"/>
            <a:ext cx="1223007" cy="190349"/>
          </a:xfrm>
          <a:prstGeom prst="rect">
            <a:avLst/>
          </a:prstGeom>
          <a:solidFill>
            <a:schemeClr val="bg1"/>
          </a:solidFill>
          <a:ln>
            <a:solidFill>
              <a:schemeClr val="accent6"/>
            </a:solidFill>
          </a:ln>
        </p:spPr>
        <p:txBody>
          <a:bodyPr wrap="square" lIns="0" tIns="29250" rIns="0" bIns="0" rtlCol="0">
            <a:spAutoFit/>
          </a:bodyPr>
          <a:lstStyle/>
          <a:p>
            <a:pPr algn="ctr" defTabSz="752256">
              <a:lnSpc>
                <a:spcPct val="130000"/>
              </a:lnSpc>
              <a:spcAft>
                <a:spcPts val="488"/>
              </a:spcAft>
            </a:pPr>
            <a:r>
              <a:rPr kumimoji="1" lang="ja-JP" altLang="en-US" sz="853"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今回ご提案範囲</a:t>
            </a:r>
          </a:p>
        </p:txBody>
      </p:sp>
      <p:sp>
        <p:nvSpPr>
          <p:cNvPr id="136" name="テキスト ボックス 135"/>
          <p:cNvSpPr txBox="1"/>
          <p:nvPr/>
        </p:nvSpPr>
        <p:spPr>
          <a:xfrm>
            <a:off x="8648671" y="2864792"/>
            <a:ext cx="930982" cy="181129"/>
          </a:xfrm>
          <a:prstGeom prst="rect">
            <a:avLst/>
          </a:prstGeom>
          <a:noFill/>
        </p:spPr>
        <p:txBody>
          <a:bodyPr wrap="square" lIns="0" tIns="23766" rIns="0" bIns="0" rtlCol="0">
            <a:noAutofit/>
          </a:bodyPr>
          <a:lstStyle/>
          <a:p>
            <a:pPr algn="ctr" defTabSz="611208">
              <a:lnSpc>
                <a:spcPct val="130000"/>
              </a:lnSpc>
              <a:spcAft>
                <a:spcPts val="397"/>
              </a:spcAft>
            </a:pPr>
            <a:r>
              <a:rPr kumimoji="1" lang="ja-JP" altLang="en-US"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ポイントセンタ　　　</a:t>
            </a:r>
            <a:r>
              <a:rPr kumimoji="1" lang="en-US" altLang="ja-JP"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CAFIS</a:t>
            </a:r>
            <a:r>
              <a:rPr kumimoji="1" lang="ja-JP" altLang="en-US"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Explorer</a:t>
            </a:r>
          </a:p>
        </p:txBody>
      </p:sp>
    </p:spTree>
    <p:extLst>
      <p:ext uri="{BB962C8B-B14F-4D97-AF65-F5344CB8AC3E}">
        <p14:creationId xmlns:p14="http://schemas.microsoft.com/office/powerpoint/2010/main" val="8352629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smtClean="0">
                <a:latin typeface="+mn-ea"/>
                <a:ea typeface="+mn-ea"/>
              </a:rPr>
              <a:t>2.2. </a:t>
            </a:r>
            <a:r>
              <a:rPr lang="ja-JP" altLang="en-US" dirty="0" smtClean="0">
                <a:latin typeface="+mn-ea"/>
                <a:ea typeface="+mn-ea"/>
              </a:rPr>
              <a:t>サービス</a:t>
            </a:r>
            <a:r>
              <a:rPr lang="ja-JP" altLang="en-US" dirty="0">
                <a:latin typeface="+mn-ea"/>
                <a:ea typeface="+mn-ea"/>
              </a:rPr>
              <a:t>概要　業務</a:t>
            </a:r>
            <a:r>
              <a:rPr lang="ja-JP" altLang="en-US" dirty="0" smtClean="0">
                <a:latin typeface="+mn-ea"/>
                <a:ea typeface="+mn-ea"/>
              </a:rPr>
              <a:t>フロー（</a:t>
            </a:r>
            <a:r>
              <a:rPr lang="en-US" altLang="ja-JP" dirty="0" smtClean="0">
                <a:latin typeface="+mn-ea"/>
                <a:ea typeface="+mn-ea"/>
              </a:rPr>
              <a:t>1/3</a:t>
            </a:r>
            <a:r>
              <a:rPr lang="ja-JP" altLang="en-US" dirty="0" smtClean="0">
                <a:latin typeface="+mn-ea"/>
                <a:ea typeface="+mn-ea"/>
              </a:rPr>
              <a:t>）</a:t>
            </a:r>
            <a:endParaRPr kumimoji="1" lang="ja-JP" altLang="en-US" dirty="0">
              <a:latin typeface="+mn-ea"/>
              <a:ea typeface="+mn-ea"/>
            </a:endParaRPr>
          </a:p>
        </p:txBody>
      </p:sp>
      <p:sp>
        <p:nvSpPr>
          <p:cNvPr id="2" name="テキスト プレースホルダー 1"/>
          <p:cNvSpPr>
            <a:spLocks noGrp="1"/>
          </p:cNvSpPr>
          <p:nvPr>
            <p:ph type="body" sz="quarter" idx="10"/>
          </p:nvPr>
        </p:nvSpPr>
        <p:spPr/>
        <p:txBody>
          <a:bodyPr>
            <a:normAutofit/>
          </a:bodyPr>
          <a:lstStyle/>
          <a:p>
            <a:r>
              <a:rPr lang="ja-JP" altLang="en-US" dirty="0">
                <a:latin typeface="+mn-ea"/>
                <a:ea typeface="+mn-ea"/>
              </a:rPr>
              <a:t>初期導入およびテナント追加等の業務フロー（日次）</a:t>
            </a:r>
            <a:r>
              <a:rPr lang="ja-JP" altLang="en-US" dirty="0" smtClean="0">
                <a:latin typeface="+mn-ea"/>
                <a:ea typeface="+mn-ea"/>
              </a:rPr>
              <a:t>は以下のとおり。</a:t>
            </a:r>
            <a:endParaRPr lang="ja-JP" altLang="en-US" dirty="0">
              <a:latin typeface="+mn-ea"/>
              <a:ea typeface="+mn-ea"/>
            </a:endParaRPr>
          </a:p>
        </p:txBody>
      </p:sp>
      <p:graphicFrame>
        <p:nvGraphicFramePr>
          <p:cNvPr id="182" name="表 181"/>
          <p:cNvGraphicFramePr>
            <a:graphicFrameLocks noGrp="1"/>
          </p:cNvGraphicFramePr>
          <p:nvPr>
            <p:extLst/>
          </p:nvPr>
        </p:nvGraphicFramePr>
        <p:xfrm>
          <a:off x="208050" y="2038926"/>
          <a:ext cx="9505719" cy="3817892"/>
        </p:xfrm>
        <a:graphic>
          <a:graphicData uri="http://schemas.openxmlformats.org/drawingml/2006/table">
            <a:tbl>
              <a:tblPr firstRow="1" bandRow="1">
                <a:tableStyleId>{073A0DAA-6AF3-43AB-8588-CEC1D06C72B9}</a:tableStyleId>
              </a:tblPr>
              <a:tblGrid>
                <a:gridCol w="1066457">
                  <a:extLst>
                    <a:ext uri="{9D8B030D-6E8A-4147-A177-3AD203B41FA5}">
                      <a16:colId xmlns:a16="http://schemas.microsoft.com/office/drawing/2014/main" val="2777305187"/>
                    </a:ext>
                  </a:extLst>
                </a:gridCol>
                <a:gridCol w="2742389">
                  <a:extLst>
                    <a:ext uri="{9D8B030D-6E8A-4147-A177-3AD203B41FA5}">
                      <a16:colId xmlns:a16="http://schemas.microsoft.com/office/drawing/2014/main" val="3810353411"/>
                    </a:ext>
                  </a:extLst>
                </a:gridCol>
                <a:gridCol w="4095455">
                  <a:extLst>
                    <a:ext uri="{9D8B030D-6E8A-4147-A177-3AD203B41FA5}">
                      <a16:colId xmlns:a16="http://schemas.microsoft.com/office/drawing/2014/main" val="3529483090"/>
                    </a:ext>
                  </a:extLst>
                </a:gridCol>
                <a:gridCol w="1601418">
                  <a:extLst>
                    <a:ext uri="{9D8B030D-6E8A-4147-A177-3AD203B41FA5}">
                      <a16:colId xmlns:a16="http://schemas.microsoft.com/office/drawing/2014/main" val="161651085"/>
                    </a:ext>
                  </a:extLst>
                </a:gridCol>
              </a:tblGrid>
              <a:tr h="346710">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～サービス開始日</a:t>
                      </a:r>
                      <a:endParaRPr kumimoji="1" lang="en-US" altLang="ja-JP" sz="900" dirty="0" smtClean="0"/>
                    </a:p>
                    <a:p>
                      <a:r>
                        <a:rPr kumimoji="1" lang="ja-JP" altLang="en-US" sz="900" dirty="0" smtClean="0"/>
                        <a:t>ディベロッパー管理（初期導入時）</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smtClean="0"/>
                        <a:t>～サービス開始日／～テナント契約開始日</a:t>
                      </a:r>
                      <a:endParaRPr kumimoji="1" lang="en-US" altLang="ja-JP" sz="900" smtClean="0"/>
                    </a:p>
                    <a:p>
                      <a:r>
                        <a:rPr kumimoji="1" lang="ja-JP" altLang="en-US" sz="900" smtClean="0"/>
                        <a:t>テナント管理</a:t>
                      </a:r>
                      <a:endParaRPr kumimoji="1" lang="ja-JP" altLang="en-US" sz="9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smtClean="0"/>
                        <a:t>～金券発行日</a:t>
                      </a:r>
                      <a:endParaRPr kumimoji="1" lang="en-US" altLang="ja-JP" sz="900" smtClean="0"/>
                    </a:p>
                    <a:p>
                      <a:r>
                        <a:rPr kumimoji="1" lang="ja-JP" altLang="en-US" sz="900" smtClean="0"/>
                        <a:t>金券登録</a:t>
                      </a:r>
                      <a:endParaRPr kumimoji="1" lang="en-US" altLang="ja-JP" sz="90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409500">
                <a:tc>
                  <a:txBody>
                    <a:bodyPr/>
                    <a:lstStyle/>
                    <a:p>
                      <a:r>
                        <a:rPr kumimoji="1" lang="ja-JP" altLang="en-US" sz="900" b="1" dirty="0" smtClean="0"/>
                        <a:t>テナント</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（店舗）</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409500">
                <a:tc>
                  <a:txBody>
                    <a:bodyPr/>
                    <a:lstStyle/>
                    <a:p>
                      <a:r>
                        <a:rPr kumimoji="1" lang="ja-JP" altLang="en-US" sz="900" b="1" dirty="0" smtClean="0"/>
                        <a:t>ディベロッパー</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926279004"/>
                  </a:ext>
                </a:extLst>
              </a:tr>
              <a:tr h="482918">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ディベロッパー</a:t>
                      </a:r>
                      <a:r>
                        <a:rPr kumimoji="1" lang="en-US" altLang="ja-JP" sz="900" b="1" dirty="0" smtClean="0"/>
                        <a:t/>
                      </a:r>
                      <a:br>
                        <a:rPr kumimoji="1" lang="en-US" altLang="ja-JP" sz="900" b="1" dirty="0" smtClean="0"/>
                      </a:br>
                      <a:r>
                        <a:rPr kumimoji="1" lang="ja-JP" altLang="en-US" sz="900" b="1" dirty="0" smtClean="0"/>
                        <a:t>（</a:t>
                      </a:r>
                      <a:r>
                        <a:rPr kumimoji="1" lang="en-US" altLang="ja-JP" sz="900" b="1" dirty="0" smtClean="0"/>
                        <a:t>SC</a:t>
                      </a:r>
                      <a:r>
                        <a:rPr kumimoji="1" lang="ja-JP" altLang="en-US" sz="900" b="1" dirty="0" smtClean="0"/>
                        <a:t>事務所）</a:t>
                      </a:r>
                    </a:p>
                    <a:p>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877500">
                <a:tc>
                  <a:txBody>
                    <a:bodyPr/>
                    <a:lstStyle/>
                    <a:p>
                      <a:r>
                        <a:rPr kumimoji="1" lang="ja-JP" altLang="en-US" sz="900" b="1" dirty="0" smtClean="0"/>
                        <a:t>デジタル</a:t>
                      </a:r>
                      <a:r>
                        <a:rPr kumimoji="1" lang="en-US" altLang="ja-JP" sz="900" b="1" dirty="0" smtClean="0"/>
                        <a:t/>
                      </a:r>
                      <a:br>
                        <a:rPr kumimoji="1" lang="en-US" altLang="ja-JP" sz="900" b="1" dirty="0" smtClean="0"/>
                      </a:br>
                      <a:r>
                        <a:rPr kumimoji="1" lang="ja-JP" altLang="en-US" sz="900" b="1" dirty="0" smtClean="0"/>
                        <a:t>バックオフィス</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877500">
                <a:tc>
                  <a:txBody>
                    <a:bodyPr/>
                    <a:lstStyle/>
                    <a:p>
                      <a:r>
                        <a:rPr kumimoji="1" lang="ja-JP" altLang="en-US" sz="900" b="1" dirty="0" smtClean="0"/>
                        <a:t>売上管理システム</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409500">
                <a:tc>
                  <a:txBody>
                    <a:bodyPr/>
                    <a:lstStyle/>
                    <a:p>
                      <a:r>
                        <a:rPr kumimoji="1" lang="ja-JP" altLang="en-US" sz="900" b="1" dirty="0" smtClean="0"/>
                        <a:t>帳票出力システム</a:t>
                      </a:r>
                      <a:endParaRPr kumimoji="1" lang="en-US" altLang="ja-JP" sz="900" b="1" dirty="0" smtClean="0"/>
                    </a:p>
                    <a:p>
                      <a:r>
                        <a:rPr kumimoji="1" lang="ja-JP" altLang="en-US" sz="900" b="1" dirty="0" smtClean="0"/>
                        <a:t>（</a:t>
                      </a:r>
                      <a:r>
                        <a:rPr kumimoji="1" lang="en-US" altLang="ja-JP" sz="900" b="1" dirty="0" smtClean="0"/>
                        <a:t>CAFIS DDS</a:t>
                      </a:r>
                      <a:r>
                        <a:rPr kumimoji="1" lang="ja-JP" altLang="en-US" sz="900" b="1" dirty="0" smtClean="0"/>
                        <a:t>）</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169310771"/>
                  </a:ext>
                </a:extLst>
              </a:tr>
            </a:tbl>
          </a:graphicData>
        </a:graphic>
      </p:graphicFrame>
      <p:sp>
        <p:nvSpPr>
          <p:cNvPr id="183" name="正方形/長方形 182"/>
          <p:cNvSpPr/>
          <p:nvPr/>
        </p:nvSpPr>
        <p:spPr>
          <a:xfrm>
            <a:off x="1380801" y="415495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ディベロッパー登録</a:t>
            </a:r>
            <a:endParaRPr kumimoji="1" lang="en-US" altLang="ja-JP" sz="731" dirty="0">
              <a:solidFill>
                <a:srgbClr val="5A5A5A"/>
              </a:solidFill>
              <a:latin typeface="+mn-ea"/>
              <a:cs typeface="Meiryo UI" panose="020B0604030504040204" pitchFamily="50" charset="-128"/>
            </a:endParaRPr>
          </a:p>
        </p:txBody>
      </p:sp>
      <p:cxnSp>
        <p:nvCxnSpPr>
          <p:cNvPr id="184" name="直線矢印コネクタ 183"/>
          <p:cNvCxnSpPr>
            <a:stCxn id="183" idx="2"/>
            <a:endCxn id="188" idx="0"/>
          </p:cNvCxnSpPr>
          <p:nvPr/>
        </p:nvCxnSpPr>
        <p:spPr>
          <a:xfrm>
            <a:off x="1770527" y="4359703"/>
            <a:ext cx="0" cy="303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直線矢印コネクタ 184"/>
          <p:cNvCxnSpPr>
            <a:stCxn id="187" idx="2"/>
            <a:endCxn id="183" idx="0"/>
          </p:cNvCxnSpPr>
          <p:nvPr/>
        </p:nvCxnSpPr>
        <p:spPr>
          <a:xfrm flipH="1">
            <a:off x="1770527" y="4001152"/>
            <a:ext cx="1" cy="15380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87" name="フローチャート: 書類 186"/>
          <p:cNvSpPr/>
          <p:nvPr/>
        </p:nvSpPr>
        <p:spPr>
          <a:xfrm>
            <a:off x="1449846" y="3664109"/>
            <a:ext cx="641364" cy="360903"/>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ディベロッパー登録申込書</a:t>
            </a:r>
            <a:endParaRPr kumimoji="1" lang="en-US" altLang="ja-JP" sz="731" dirty="0">
              <a:solidFill>
                <a:srgbClr val="5A5A5A"/>
              </a:solidFill>
              <a:latin typeface="+mn-ea"/>
              <a:cs typeface="Meiryo UI" panose="020B0604030504040204" pitchFamily="50" charset="-128"/>
            </a:endParaRPr>
          </a:p>
        </p:txBody>
      </p:sp>
      <p:sp>
        <p:nvSpPr>
          <p:cNvPr id="188" name="正方形/長方形 187"/>
          <p:cNvSpPr/>
          <p:nvPr/>
        </p:nvSpPr>
        <p:spPr>
          <a:xfrm>
            <a:off x="1380801" y="4663034"/>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ディベロッパー登録</a:t>
            </a:r>
            <a:endParaRPr kumimoji="1" lang="en-US" altLang="ja-JP" sz="731" dirty="0">
              <a:solidFill>
                <a:srgbClr val="5A5A5A"/>
              </a:solidFill>
              <a:latin typeface="+mn-ea"/>
              <a:cs typeface="Meiryo UI" panose="020B0604030504040204" pitchFamily="50" charset="-128"/>
            </a:endParaRPr>
          </a:p>
        </p:txBody>
      </p:sp>
      <p:sp>
        <p:nvSpPr>
          <p:cNvPr id="189" name="正方形/長方形 188"/>
          <p:cNvSpPr/>
          <p:nvPr/>
        </p:nvSpPr>
        <p:spPr>
          <a:xfrm>
            <a:off x="1380801" y="2874269"/>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ディベロッパー</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登録申込み</a:t>
            </a:r>
            <a:endParaRPr kumimoji="1" lang="en-US" altLang="ja-JP" sz="731" dirty="0">
              <a:solidFill>
                <a:srgbClr val="5A5A5A"/>
              </a:solidFill>
              <a:latin typeface="+mn-ea"/>
              <a:cs typeface="Meiryo UI" panose="020B0604030504040204" pitchFamily="50" charset="-128"/>
            </a:endParaRPr>
          </a:p>
        </p:txBody>
      </p:sp>
      <p:sp>
        <p:nvSpPr>
          <p:cNvPr id="191" name="正方形/長方形 190"/>
          <p:cNvSpPr/>
          <p:nvPr/>
        </p:nvSpPr>
        <p:spPr>
          <a:xfrm>
            <a:off x="3211249" y="4154952"/>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結果確認・通知</a:t>
            </a:r>
            <a:endParaRPr kumimoji="1" lang="en-US" altLang="ja-JP" sz="731" dirty="0">
              <a:solidFill>
                <a:srgbClr val="5A5A5A"/>
              </a:solidFill>
              <a:latin typeface="+mn-ea"/>
              <a:cs typeface="Meiryo UI" panose="020B0604030504040204" pitchFamily="50" charset="-128"/>
            </a:endParaRPr>
          </a:p>
        </p:txBody>
      </p:sp>
      <p:sp>
        <p:nvSpPr>
          <p:cNvPr id="192" name="正方形/長方形 191"/>
          <p:cNvSpPr/>
          <p:nvPr/>
        </p:nvSpPr>
        <p:spPr>
          <a:xfrm>
            <a:off x="3211249" y="2874269"/>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結果通知受領</a:t>
            </a:r>
            <a:endParaRPr kumimoji="1" lang="en-US" altLang="ja-JP" sz="731" dirty="0">
              <a:solidFill>
                <a:srgbClr val="5A5A5A"/>
              </a:solidFill>
              <a:latin typeface="+mn-ea"/>
              <a:cs typeface="Meiryo UI" panose="020B0604030504040204" pitchFamily="50" charset="-128"/>
            </a:endParaRPr>
          </a:p>
        </p:txBody>
      </p:sp>
      <p:cxnSp>
        <p:nvCxnSpPr>
          <p:cNvPr id="193" name="直線矢印コネクタ 192"/>
          <p:cNvCxnSpPr>
            <a:stCxn id="191" idx="0"/>
            <a:endCxn id="192" idx="2"/>
          </p:cNvCxnSpPr>
          <p:nvPr/>
        </p:nvCxnSpPr>
        <p:spPr>
          <a:xfrm flipV="1">
            <a:off x="3562249" y="3079020"/>
            <a:ext cx="0" cy="1075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4" name="正方形/長方形 193"/>
          <p:cNvSpPr/>
          <p:nvPr/>
        </p:nvSpPr>
        <p:spPr>
          <a:xfrm>
            <a:off x="4195635" y="415495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テナント登録</a:t>
            </a:r>
            <a:endParaRPr kumimoji="1" lang="en-US" altLang="ja-JP" sz="731" dirty="0">
              <a:solidFill>
                <a:srgbClr val="5A5A5A"/>
              </a:solidFill>
              <a:latin typeface="+mn-ea"/>
              <a:cs typeface="Meiryo UI" panose="020B0604030504040204" pitchFamily="50" charset="-128"/>
            </a:endParaRPr>
          </a:p>
        </p:txBody>
      </p:sp>
      <p:cxnSp>
        <p:nvCxnSpPr>
          <p:cNvPr id="195" name="直線矢印コネクタ 194"/>
          <p:cNvCxnSpPr/>
          <p:nvPr/>
        </p:nvCxnSpPr>
        <p:spPr>
          <a:xfrm>
            <a:off x="4585361" y="4359702"/>
            <a:ext cx="0" cy="448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直線矢印コネクタ 195"/>
          <p:cNvCxnSpPr>
            <a:stCxn id="198" idx="2"/>
            <a:endCxn id="194" idx="0"/>
          </p:cNvCxnSpPr>
          <p:nvPr/>
        </p:nvCxnSpPr>
        <p:spPr>
          <a:xfrm flipH="1">
            <a:off x="4585361" y="4001152"/>
            <a:ext cx="1" cy="15380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98" name="フローチャート: 書類 197"/>
          <p:cNvSpPr/>
          <p:nvPr/>
        </p:nvSpPr>
        <p:spPr>
          <a:xfrm>
            <a:off x="4264680" y="3664109"/>
            <a:ext cx="641364" cy="360903"/>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テナント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登録申込書</a:t>
            </a:r>
            <a:endParaRPr kumimoji="1" lang="en-US" altLang="ja-JP" sz="731" dirty="0">
              <a:solidFill>
                <a:srgbClr val="5A5A5A"/>
              </a:solidFill>
              <a:latin typeface="+mn-ea"/>
              <a:cs typeface="Meiryo UI" panose="020B0604030504040204" pitchFamily="50" charset="-128"/>
            </a:endParaRPr>
          </a:p>
        </p:txBody>
      </p:sp>
      <p:sp>
        <p:nvSpPr>
          <p:cNvPr id="199" name="正方形/長方形 198"/>
          <p:cNvSpPr/>
          <p:nvPr/>
        </p:nvSpPr>
        <p:spPr>
          <a:xfrm>
            <a:off x="4195635" y="4663034"/>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テナント登録</a:t>
            </a:r>
            <a:endParaRPr kumimoji="1" lang="en-US" altLang="ja-JP" sz="731" dirty="0">
              <a:solidFill>
                <a:srgbClr val="5A5A5A"/>
              </a:solidFill>
              <a:latin typeface="+mn-ea"/>
              <a:cs typeface="Meiryo UI" panose="020B0604030504040204" pitchFamily="50" charset="-128"/>
            </a:endParaRPr>
          </a:p>
        </p:txBody>
      </p:sp>
      <p:sp>
        <p:nvSpPr>
          <p:cNvPr id="200" name="正方形/長方形 199"/>
          <p:cNvSpPr/>
          <p:nvPr/>
        </p:nvSpPr>
        <p:spPr>
          <a:xfrm>
            <a:off x="4195635" y="2874269"/>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テナント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登録申込み</a:t>
            </a:r>
            <a:endParaRPr kumimoji="1" lang="en-US" altLang="ja-JP" sz="731" dirty="0">
              <a:solidFill>
                <a:srgbClr val="5A5A5A"/>
              </a:solidFill>
              <a:latin typeface="+mn-ea"/>
              <a:cs typeface="Meiryo UI" panose="020B0604030504040204" pitchFamily="50" charset="-128"/>
            </a:endParaRPr>
          </a:p>
        </p:txBody>
      </p:sp>
      <p:sp>
        <p:nvSpPr>
          <p:cNvPr id="202" name="正方形/長方形 201"/>
          <p:cNvSpPr/>
          <p:nvPr/>
        </p:nvSpPr>
        <p:spPr>
          <a:xfrm>
            <a:off x="6019180" y="4154952"/>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結果確認・通知</a:t>
            </a:r>
            <a:endParaRPr kumimoji="1" lang="en-US" altLang="ja-JP" sz="731" dirty="0">
              <a:solidFill>
                <a:srgbClr val="5A5A5A"/>
              </a:solidFill>
              <a:latin typeface="+mn-ea"/>
              <a:cs typeface="Meiryo UI" panose="020B0604030504040204" pitchFamily="50" charset="-128"/>
            </a:endParaRPr>
          </a:p>
        </p:txBody>
      </p:sp>
      <p:sp>
        <p:nvSpPr>
          <p:cNvPr id="203" name="正方形/長方形 202"/>
          <p:cNvSpPr/>
          <p:nvPr/>
        </p:nvSpPr>
        <p:spPr>
          <a:xfrm>
            <a:off x="6019180" y="2874269"/>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結果通知受領</a:t>
            </a:r>
            <a:endParaRPr kumimoji="1" lang="en-US" altLang="ja-JP" sz="731" dirty="0">
              <a:solidFill>
                <a:srgbClr val="5A5A5A"/>
              </a:solidFill>
              <a:latin typeface="+mn-ea"/>
              <a:cs typeface="Meiryo UI" panose="020B0604030504040204" pitchFamily="50" charset="-128"/>
            </a:endParaRPr>
          </a:p>
        </p:txBody>
      </p:sp>
      <p:cxnSp>
        <p:nvCxnSpPr>
          <p:cNvPr id="204" name="直線矢印コネクタ 203"/>
          <p:cNvCxnSpPr>
            <a:stCxn id="202" idx="0"/>
            <a:endCxn id="203" idx="2"/>
          </p:cNvCxnSpPr>
          <p:nvPr/>
        </p:nvCxnSpPr>
        <p:spPr>
          <a:xfrm flipV="1">
            <a:off x="6370180" y="3079020"/>
            <a:ext cx="0" cy="1075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5" name="正方形/長方形 204"/>
          <p:cNvSpPr/>
          <p:nvPr/>
        </p:nvSpPr>
        <p:spPr>
          <a:xfrm>
            <a:off x="6885658" y="244538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精算レシート連携</a:t>
            </a:r>
            <a:endParaRPr kumimoji="1" lang="en-US" altLang="ja-JP" sz="731" dirty="0">
              <a:solidFill>
                <a:srgbClr val="5A5A5A"/>
              </a:solidFill>
              <a:latin typeface="+mn-ea"/>
              <a:cs typeface="Meiryo UI" panose="020B0604030504040204" pitchFamily="50" charset="-128"/>
            </a:endParaRPr>
          </a:p>
        </p:txBody>
      </p:sp>
      <p:sp>
        <p:nvSpPr>
          <p:cNvPr id="206" name="フローチャート: 書類 205"/>
          <p:cNvSpPr/>
          <p:nvPr/>
        </p:nvSpPr>
        <p:spPr>
          <a:xfrm>
            <a:off x="6954702" y="3664109"/>
            <a:ext cx="641364" cy="360903"/>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精算レシート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サンプル</a:t>
            </a:r>
            <a:endParaRPr kumimoji="1" lang="en-US" altLang="ja-JP" sz="731" dirty="0">
              <a:solidFill>
                <a:srgbClr val="5A5A5A"/>
              </a:solidFill>
              <a:latin typeface="+mn-ea"/>
              <a:cs typeface="Meiryo UI" panose="020B0604030504040204" pitchFamily="50" charset="-128"/>
            </a:endParaRPr>
          </a:p>
        </p:txBody>
      </p:sp>
      <p:sp>
        <p:nvSpPr>
          <p:cNvPr id="208" name="正方形/長方形 207"/>
          <p:cNvSpPr/>
          <p:nvPr/>
        </p:nvSpPr>
        <p:spPr>
          <a:xfrm>
            <a:off x="6885658" y="415495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精算レシート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en-US" altLang="ja-JP" sz="731" dirty="0">
                <a:solidFill>
                  <a:srgbClr val="5A5A5A"/>
                </a:solidFill>
                <a:latin typeface="+mn-ea"/>
                <a:cs typeface="Meiryo UI" panose="020B0604030504040204" pitchFamily="50" charset="-128"/>
              </a:rPr>
              <a:t>OCR</a:t>
            </a:r>
            <a:r>
              <a:rPr kumimoji="1" lang="ja-JP" altLang="en-US" sz="731" dirty="0">
                <a:solidFill>
                  <a:srgbClr val="5A5A5A"/>
                </a:solidFill>
                <a:latin typeface="+mn-ea"/>
                <a:cs typeface="Meiryo UI" panose="020B0604030504040204" pitchFamily="50" charset="-128"/>
              </a:rPr>
              <a:t>定義登録</a:t>
            </a:r>
            <a:endParaRPr kumimoji="1" lang="en-US" altLang="ja-JP" sz="731" dirty="0">
              <a:solidFill>
                <a:srgbClr val="5A5A5A"/>
              </a:solidFill>
              <a:latin typeface="+mn-ea"/>
              <a:cs typeface="Meiryo UI" panose="020B0604030504040204" pitchFamily="50" charset="-128"/>
            </a:endParaRPr>
          </a:p>
        </p:txBody>
      </p:sp>
      <p:cxnSp>
        <p:nvCxnSpPr>
          <p:cNvPr id="209" name="直線矢印コネクタ 208"/>
          <p:cNvCxnSpPr>
            <a:stCxn id="208" idx="2"/>
            <a:endCxn id="211" idx="0"/>
          </p:cNvCxnSpPr>
          <p:nvPr/>
        </p:nvCxnSpPr>
        <p:spPr>
          <a:xfrm>
            <a:off x="7275383" y="4359703"/>
            <a:ext cx="0" cy="303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 name="正方形/長方形 210"/>
          <p:cNvSpPr/>
          <p:nvPr/>
        </p:nvSpPr>
        <p:spPr>
          <a:xfrm>
            <a:off x="6885658" y="4663034"/>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精算レシート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en-US" altLang="ja-JP" sz="731" dirty="0">
                <a:solidFill>
                  <a:srgbClr val="5A5A5A"/>
                </a:solidFill>
                <a:latin typeface="+mn-ea"/>
                <a:cs typeface="Meiryo UI" panose="020B0604030504040204" pitchFamily="50" charset="-128"/>
              </a:rPr>
              <a:t>OCR</a:t>
            </a:r>
            <a:r>
              <a:rPr kumimoji="1" lang="ja-JP" altLang="en-US" sz="731" dirty="0">
                <a:solidFill>
                  <a:srgbClr val="5A5A5A"/>
                </a:solidFill>
                <a:latin typeface="+mn-ea"/>
                <a:cs typeface="Meiryo UI" panose="020B0604030504040204" pitchFamily="50" charset="-128"/>
              </a:rPr>
              <a:t>定義登録</a:t>
            </a:r>
          </a:p>
        </p:txBody>
      </p:sp>
      <p:sp>
        <p:nvSpPr>
          <p:cNvPr id="212" name="正方形/長方形 211"/>
          <p:cNvSpPr/>
          <p:nvPr/>
        </p:nvSpPr>
        <p:spPr>
          <a:xfrm>
            <a:off x="8431463" y="3278763"/>
            <a:ext cx="780975"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商品券・金券</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連携</a:t>
            </a:r>
            <a:endParaRPr kumimoji="1" lang="en-US" altLang="ja-JP" sz="731" dirty="0">
              <a:solidFill>
                <a:srgbClr val="5A5A5A"/>
              </a:solidFill>
              <a:latin typeface="+mn-ea"/>
              <a:cs typeface="Meiryo UI" panose="020B0604030504040204" pitchFamily="50" charset="-128"/>
            </a:endParaRPr>
          </a:p>
        </p:txBody>
      </p:sp>
      <p:sp>
        <p:nvSpPr>
          <p:cNvPr id="213" name="フローチャート: 書類 212"/>
          <p:cNvSpPr/>
          <p:nvPr/>
        </p:nvSpPr>
        <p:spPr>
          <a:xfrm>
            <a:off x="8501269" y="3664109"/>
            <a:ext cx="641364" cy="360903"/>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商品券・金券</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サンプル</a:t>
            </a:r>
            <a:endParaRPr kumimoji="1" lang="en-US" altLang="ja-JP" sz="731" dirty="0">
              <a:solidFill>
                <a:srgbClr val="5A5A5A"/>
              </a:solidFill>
              <a:latin typeface="+mn-ea"/>
              <a:cs typeface="Meiryo UI" panose="020B0604030504040204" pitchFamily="50" charset="-128"/>
            </a:endParaRPr>
          </a:p>
        </p:txBody>
      </p:sp>
      <p:sp>
        <p:nvSpPr>
          <p:cNvPr id="215" name="正方形/長方形 214"/>
          <p:cNvSpPr/>
          <p:nvPr/>
        </p:nvSpPr>
        <p:spPr>
          <a:xfrm>
            <a:off x="8431463" y="4154952"/>
            <a:ext cx="780975"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商品券・金券</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en-US" altLang="ja-JP" sz="731" dirty="0">
                <a:solidFill>
                  <a:srgbClr val="5A5A5A"/>
                </a:solidFill>
                <a:latin typeface="+mn-ea"/>
                <a:cs typeface="Meiryo UI" panose="020B0604030504040204" pitchFamily="50" charset="-128"/>
              </a:rPr>
              <a:t>OCR</a:t>
            </a:r>
            <a:r>
              <a:rPr kumimoji="1" lang="ja-JP" altLang="en-US" sz="731" dirty="0">
                <a:solidFill>
                  <a:srgbClr val="5A5A5A"/>
                </a:solidFill>
                <a:latin typeface="+mn-ea"/>
                <a:cs typeface="Meiryo UI" panose="020B0604030504040204" pitchFamily="50" charset="-128"/>
              </a:rPr>
              <a:t>定義登録</a:t>
            </a:r>
            <a:endParaRPr kumimoji="1" lang="en-US" altLang="ja-JP" sz="731" dirty="0">
              <a:solidFill>
                <a:srgbClr val="5A5A5A"/>
              </a:solidFill>
              <a:latin typeface="+mn-ea"/>
              <a:cs typeface="Meiryo UI" panose="020B0604030504040204" pitchFamily="50" charset="-128"/>
            </a:endParaRPr>
          </a:p>
        </p:txBody>
      </p:sp>
      <p:cxnSp>
        <p:nvCxnSpPr>
          <p:cNvPr id="216" name="直線矢印コネクタ 215"/>
          <p:cNvCxnSpPr>
            <a:stCxn id="215" idx="2"/>
            <a:endCxn id="218" idx="0"/>
          </p:cNvCxnSpPr>
          <p:nvPr/>
        </p:nvCxnSpPr>
        <p:spPr>
          <a:xfrm>
            <a:off x="8821950" y="4359703"/>
            <a:ext cx="0" cy="303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直線矢印コネクタ 216"/>
          <p:cNvCxnSpPr>
            <a:stCxn id="213" idx="2"/>
            <a:endCxn id="215" idx="0"/>
          </p:cNvCxnSpPr>
          <p:nvPr/>
        </p:nvCxnSpPr>
        <p:spPr>
          <a:xfrm flipH="1">
            <a:off x="8821951" y="4001152"/>
            <a:ext cx="1" cy="15380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218" name="正方形/長方形 217"/>
          <p:cNvSpPr/>
          <p:nvPr/>
        </p:nvSpPr>
        <p:spPr>
          <a:xfrm>
            <a:off x="8431463" y="4663034"/>
            <a:ext cx="780975"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商品券・金券</a:t>
            </a:r>
            <a:br>
              <a:rPr kumimoji="1" lang="ja-JP" altLang="en-US" sz="731" dirty="0">
                <a:solidFill>
                  <a:srgbClr val="5A5A5A"/>
                </a:solidFill>
                <a:latin typeface="+mn-ea"/>
                <a:cs typeface="Meiryo UI" panose="020B0604030504040204" pitchFamily="50" charset="-128"/>
              </a:rPr>
            </a:br>
            <a:r>
              <a:rPr kumimoji="1" lang="en-US" altLang="ja-JP" sz="731" dirty="0">
                <a:solidFill>
                  <a:srgbClr val="5A5A5A"/>
                </a:solidFill>
                <a:latin typeface="+mn-ea"/>
                <a:cs typeface="Meiryo UI" panose="020B0604030504040204" pitchFamily="50" charset="-128"/>
              </a:rPr>
              <a:t>OCR</a:t>
            </a:r>
            <a:r>
              <a:rPr kumimoji="1" lang="ja-JP" altLang="en-US" sz="731" dirty="0">
                <a:solidFill>
                  <a:srgbClr val="5A5A5A"/>
                </a:solidFill>
                <a:latin typeface="+mn-ea"/>
                <a:cs typeface="Meiryo UI" panose="020B0604030504040204" pitchFamily="50" charset="-128"/>
              </a:rPr>
              <a:t>定義登録</a:t>
            </a:r>
          </a:p>
        </p:txBody>
      </p:sp>
      <p:sp>
        <p:nvSpPr>
          <p:cNvPr id="220" name="正方形/長方形 219"/>
          <p:cNvSpPr/>
          <p:nvPr/>
        </p:nvSpPr>
        <p:spPr>
          <a:xfrm>
            <a:off x="2300172" y="415495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ユーザ登録</a:t>
            </a:r>
            <a:endParaRPr kumimoji="1" lang="en-US" altLang="ja-JP" sz="731" dirty="0">
              <a:solidFill>
                <a:srgbClr val="5A5A5A"/>
              </a:solidFill>
              <a:latin typeface="+mn-ea"/>
              <a:cs typeface="Meiryo UI" panose="020B0604030504040204" pitchFamily="50" charset="-128"/>
            </a:endParaRPr>
          </a:p>
        </p:txBody>
      </p:sp>
      <p:cxnSp>
        <p:nvCxnSpPr>
          <p:cNvPr id="221" name="直線矢印コネクタ 220"/>
          <p:cNvCxnSpPr>
            <a:stCxn id="220" idx="2"/>
            <a:endCxn id="224" idx="0"/>
          </p:cNvCxnSpPr>
          <p:nvPr/>
        </p:nvCxnSpPr>
        <p:spPr>
          <a:xfrm>
            <a:off x="2689897" y="4359703"/>
            <a:ext cx="0" cy="1077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4" name="正方形/長方形 223"/>
          <p:cNvSpPr/>
          <p:nvPr/>
        </p:nvSpPr>
        <p:spPr>
          <a:xfrm>
            <a:off x="2300172" y="5437661"/>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ユーザ登録</a:t>
            </a:r>
            <a:endParaRPr kumimoji="1" lang="en-US" altLang="ja-JP" sz="731" dirty="0">
              <a:solidFill>
                <a:srgbClr val="5A5A5A"/>
              </a:solidFill>
              <a:latin typeface="+mn-ea"/>
              <a:cs typeface="Meiryo UI" panose="020B0604030504040204" pitchFamily="50" charset="-128"/>
            </a:endParaRPr>
          </a:p>
        </p:txBody>
      </p:sp>
      <p:sp>
        <p:nvSpPr>
          <p:cNvPr id="226" name="正方形/長方形 225"/>
          <p:cNvSpPr/>
          <p:nvPr/>
        </p:nvSpPr>
        <p:spPr>
          <a:xfrm>
            <a:off x="4195635" y="244538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テナント情報連携</a:t>
            </a:r>
            <a:endParaRPr kumimoji="1" lang="en-US" altLang="ja-JP" sz="731" dirty="0">
              <a:solidFill>
                <a:srgbClr val="5A5A5A"/>
              </a:solidFill>
              <a:latin typeface="+mn-ea"/>
              <a:cs typeface="Meiryo UI" panose="020B0604030504040204" pitchFamily="50" charset="-128"/>
            </a:endParaRPr>
          </a:p>
        </p:txBody>
      </p:sp>
      <p:cxnSp>
        <p:nvCxnSpPr>
          <p:cNvPr id="227" name="直線矢印コネクタ 226"/>
          <p:cNvCxnSpPr/>
          <p:nvPr/>
        </p:nvCxnSpPr>
        <p:spPr>
          <a:xfrm>
            <a:off x="4585361" y="2650133"/>
            <a:ext cx="0" cy="224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9" name="正方形/長方形 228"/>
          <p:cNvSpPr/>
          <p:nvPr/>
        </p:nvSpPr>
        <p:spPr>
          <a:xfrm>
            <a:off x="5091261" y="4154952"/>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ユーザ登録</a:t>
            </a:r>
            <a:endParaRPr kumimoji="1" lang="en-US" altLang="ja-JP" sz="731" dirty="0">
              <a:solidFill>
                <a:srgbClr val="5A5A5A"/>
              </a:solidFill>
              <a:latin typeface="+mn-ea"/>
              <a:cs typeface="Meiryo UI" panose="020B0604030504040204" pitchFamily="50" charset="-128"/>
            </a:endParaRPr>
          </a:p>
        </p:txBody>
      </p:sp>
      <p:cxnSp>
        <p:nvCxnSpPr>
          <p:cNvPr id="230" name="直線矢印コネクタ 229"/>
          <p:cNvCxnSpPr>
            <a:stCxn id="229" idx="2"/>
            <a:endCxn id="233" idx="0"/>
          </p:cNvCxnSpPr>
          <p:nvPr/>
        </p:nvCxnSpPr>
        <p:spPr>
          <a:xfrm>
            <a:off x="5480986" y="4359703"/>
            <a:ext cx="0" cy="1077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3" name="正方形/長方形 232"/>
          <p:cNvSpPr/>
          <p:nvPr/>
        </p:nvSpPr>
        <p:spPr>
          <a:xfrm>
            <a:off x="5091261" y="5437661"/>
            <a:ext cx="77945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ユーザ登録</a:t>
            </a:r>
            <a:endParaRPr kumimoji="1" lang="en-US" altLang="ja-JP" sz="731" dirty="0">
              <a:solidFill>
                <a:srgbClr val="5A5A5A"/>
              </a:solidFill>
              <a:latin typeface="+mn-ea"/>
              <a:cs typeface="Meiryo UI" panose="020B0604030504040204" pitchFamily="50" charset="-128"/>
            </a:endParaRPr>
          </a:p>
        </p:txBody>
      </p:sp>
      <p:cxnSp>
        <p:nvCxnSpPr>
          <p:cNvPr id="237" name="直線矢印コネクタ 236"/>
          <p:cNvCxnSpPr>
            <a:stCxn id="206" idx="2"/>
            <a:endCxn id="208" idx="0"/>
          </p:cNvCxnSpPr>
          <p:nvPr/>
        </p:nvCxnSpPr>
        <p:spPr>
          <a:xfrm flipH="1">
            <a:off x="7275384" y="4001152"/>
            <a:ext cx="1" cy="15380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183" idx="3"/>
            <a:endCxn id="220" idx="1"/>
          </p:cNvCxnSpPr>
          <p:nvPr/>
        </p:nvCxnSpPr>
        <p:spPr>
          <a:xfrm>
            <a:off x="2160253" y="4257327"/>
            <a:ext cx="139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p:cNvCxnSpPr>
            <a:stCxn id="220" idx="3"/>
            <a:endCxn id="191" idx="1"/>
          </p:cNvCxnSpPr>
          <p:nvPr/>
        </p:nvCxnSpPr>
        <p:spPr>
          <a:xfrm>
            <a:off x="3079623" y="4257327"/>
            <a:ext cx="1316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線矢印コネクタ 74"/>
          <p:cNvCxnSpPr>
            <a:stCxn id="194" idx="3"/>
            <a:endCxn id="229" idx="1"/>
          </p:cNvCxnSpPr>
          <p:nvPr/>
        </p:nvCxnSpPr>
        <p:spPr>
          <a:xfrm>
            <a:off x="4975086" y="4257327"/>
            <a:ext cx="116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矢印コネクタ 77"/>
          <p:cNvCxnSpPr>
            <a:stCxn id="229" idx="3"/>
            <a:endCxn id="202" idx="1"/>
          </p:cNvCxnSpPr>
          <p:nvPr/>
        </p:nvCxnSpPr>
        <p:spPr>
          <a:xfrm>
            <a:off x="5870712" y="4257327"/>
            <a:ext cx="14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テキスト プレースホルダー 2"/>
          <p:cNvSpPr txBox="1">
            <a:spLocks/>
          </p:cNvSpPr>
          <p:nvPr/>
        </p:nvSpPr>
        <p:spPr>
          <a:xfrm>
            <a:off x="208051" y="5885755"/>
            <a:ext cx="9505719" cy="443486"/>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894" dirty="0">
                <a:solidFill>
                  <a:srgbClr val="5A5A5A"/>
                </a:solidFill>
              </a:rPr>
              <a:t>※</a:t>
            </a:r>
            <a:r>
              <a:rPr kumimoji="1" lang="ja-JP" altLang="en-US" sz="894" dirty="0">
                <a:solidFill>
                  <a:srgbClr val="5A5A5A"/>
                </a:solidFill>
              </a:rPr>
              <a:t>運用をご提供範囲外とする場合、デジタルバックオフィスによる実施業務（初期導入時のディベロッパー管理を除く）は、</a:t>
            </a:r>
            <a:r>
              <a:rPr kumimoji="1" lang="en-US" altLang="ja-JP" sz="894" dirty="0">
                <a:solidFill>
                  <a:srgbClr val="5A5A5A"/>
                </a:solidFill>
              </a:rPr>
              <a:t/>
            </a:r>
            <a:br>
              <a:rPr kumimoji="1" lang="en-US" altLang="ja-JP" sz="894" dirty="0">
                <a:solidFill>
                  <a:srgbClr val="5A5A5A"/>
                </a:solidFill>
              </a:rPr>
            </a:br>
            <a:r>
              <a:rPr kumimoji="1" lang="ja-JP" altLang="en-US" sz="894" dirty="0">
                <a:solidFill>
                  <a:srgbClr val="5A5A5A"/>
                </a:solidFill>
              </a:rPr>
              <a:t>　ディベロッパー様が運営する売上管理センタでの実施業務となります。（次頁以降も同様）</a:t>
            </a:r>
          </a:p>
        </p:txBody>
      </p:sp>
      <p:cxnSp>
        <p:nvCxnSpPr>
          <p:cNvPr id="54" name="直線矢印コネクタ 53"/>
          <p:cNvCxnSpPr>
            <a:stCxn id="189" idx="2"/>
            <a:endCxn id="187" idx="0"/>
          </p:cNvCxnSpPr>
          <p:nvPr/>
        </p:nvCxnSpPr>
        <p:spPr>
          <a:xfrm>
            <a:off x="1770527" y="3079020"/>
            <a:ext cx="1" cy="58509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p:cNvCxnSpPr>
            <a:stCxn id="200" idx="2"/>
            <a:endCxn id="198" idx="0"/>
          </p:cNvCxnSpPr>
          <p:nvPr/>
        </p:nvCxnSpPr>
        <p:spPr>
          <a:xfrm>
            <a:off x="4585361" y="3079020"/>
            <a:ext cx="1" cy="58509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p:cNvCxnSpPr>
            <a:stCxn id="205" idx="2"/>
            <a:endCxn id="206" idx="0"/>
          </p:cNvCxnSpPr>
          <p:nvPr/>
        </p:nvCxnSpPr>
        <p:spPr>
          <a:xfrm>
            <a:off x="7275384" y="2650132"/>
            <a:ext cx="1" cy="1013977"/>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p:cNvCxnSpPr>
            <a:stCxn id="212" idx="2"/>
            <a:endCxn id="213" idx="0"/>
          </p:cNvCxnSpPr>
          <p:nvPr/>
        </p:nvCxnSpPr>
        <p:spPr>
          <a:xfrm>
            <a:off x="8821951" y="3483513"/>
            <a:ext cx="1" cy="18059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77" name="フローチャート: 磁気ディスク 76"/>
          <p:cNvSpPr/>
          <p:nvPr/>
        </p:nvSpPr>
        <p:spPr>
          <a:xfrm>
            <a:off x="4198448" y="5092628"/>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sp>
        <p:nvSpPr>
          <p:cNvPr id="79" name="フローチャート: 磁気ディスク 78"/>
          <p:cNvSpPr/>
          <p:nvPr/>
        </p:nvSpPr>
        <p:spPr>
          <a:xfrm>
            <a:off x="1380802" y="5092628"/>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sp>
        <p:nvSpPr>
          <p:cNvPr id="80" name="フローチャート: 磁気ディスク 79"/>
          <p:cNvSpPr/>
          <p:nvPr/>
        </p:nvSpPr>
        <p:spPr>
          <a:xfrm>
            <a:off x="6885658" y="5092628"/>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sp>
        <p:nvSpPr>
          <p:cNvPr id="81" name="フローチャート: 磁気ディスク 80"/>
          <p:cNvSpPr/>
          <p:nvPr/>
        </p:nvSpPr>
        <p:spPr>
          <a:xfrm>
            <a:off x="8431464" y="5092628"/>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cxnSp>
        <p:nvCxnSpPr>
          <p:cNvPr id="87" name="直線矢印コネクタ 86"/>
          <p:cNvCxnSpPr>
            <a:stCxn id="188" idx="2"/>
            <a:endCxn id="79" idx="1"/>
          </p:cNvCxnSpPr>
          <p:nvPr/>
        </p:nvCxnSpPr>
        <p:spPr>
          <a:xfrm>
            <a:off x="1770527" y="4867783"/>
            <a:ext cx="762" cy="22484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90" name="直線矢印コネクタ 89"/>
          <p:cNvCxnSpPr>
            <a:stCxn id="199" idx="2"/>
            <a:endCxn id="77" idx="1"/>
          </p:cNvCxnSpPr>
          <p:nvPr/>
        </p:nvCxnSpPr>
        <p:spPr>
          <a:xfrm>
            <a:off x="4585361" y="4867783"/>
            <a:ext cx="3575" cy="22484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p:cNvCxnSpPr>
            <a:stCxn id="211" idx="2"/>
            <a:endCxn id="80" idx="1"/>
          </p:cNvCxnSpPr>
          <p:nvPr/>
        </p:nvCxnSpPr>
        <p:spPr>
          <a:xfrm>
            <a:off x="7275383" y="4867783"/>
            <a:ext cx="762" cy="22484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p:cNvCxnSpPr>
            <a:stCxn id="218" idx="2"/>
            <a:endCxn id="81" idx="1"/>
          </p:cNvCxnSpPr>
          <p:nvPr/>
        </p:nvCxnSpPr>
        <p:spPr>
          <a:xfrm>
            <a:off x="8821951" y="4867783"/>
            <a:ext cx="1" cy="22484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00" name="フローチャート: 磁気ディスク 99"/>
          <p:cNvSpPr/>
          <p:nvPr/>
        </p:nvSpPr>
        <p:spPr>
          <a:xfrm>
            <a:off x="3218019" y="5437661"/>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sp>
        <p:nvSpPr>
          <p:cNvPr id="101" name="フローチャート: 磁気ディスク 100"/>
          <p:cNvSpPr/>
          <p:nvPr/>
        </p:nvSpPr>
        <p:spPr>
          <a:xfrm>
            <a:off x="6009870" y="5437661"/>
            <a:ext cx="780975"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マスタ</a:t>
            </a:r>
            <a:endParaRPr kumimoji="1" lang="en-US" altLang="ja-JP" sz="731" dirty="0">
              <a:solidFill>
                <a:srgbClr val="5A5A5A"/>
              </a:solidFill>
              <a:latin typeface="+mn-ea"/>
              <a:cs typeface="Meiryo UI" panose="020B0604030504040204" pitchFamily="50" charset="-128"/>
            </a:endParaRPr>
          </a:p>
        </p:txBody>
      </p:sp>
      <p:cxnSp>
        <p:nvCxnSpPr>
          <p:cNvPr id="102" name="直線矢印コネクタ 101"/>
          <p:cNvCxnSpPr>
            <a:stCxn id="224" idx="3"/>
            <a:endCxn id="100" idx="2"/>
          </p:cNvCxnSpPr>
          <p:nvPr/>
        </p:nvCxnSpPr>
        <p:spPr>
          <a:xfrm>
            <a:off x="3079623" y="5540036"/>
            <a:ext cx="138396"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5" name="直線矢印コネクタ 104"/>
          <p:cNvCxnSpPr>
            <a:stCxn id="233" idx="3"/>
            <a:endCxn id="101" idx="2"/>
          </p:cNvCxnSpPr>
          <p:nvPr/>
        </p:nvCxnSpPr>
        <p:spPr>
          <a:xfrm>
            <a:off x="5870711" y="5540036"/>
            <a:ext cx="139159"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grpSp>
        <p:nvGrpSpPr>
          <p:cNvPr id="74" name="グループ化 73"/>
          <p:cNvGrpSpPr/>
          <p:nvPr/>
        </p:nvGrpSpPr>
        <p:grpSpPr>
          <a:xfrm>
            <a:off x="7824378" y="775291"/>
            <a:ext cx="1890585" cy="719065"/>
            <a:chOff x="8760297" y="162896"/>
            <a:chExt cx="2326874" cy="885003"/>
          </a:xfrm>
        </p:grpSpPr>
        <p:cxnSp>
          <p:nvCxnSpPr>
            <p:cNvPr id="76" name="直線矢印コネクタ 75"/>
            <p:cNvCxnSpPr/>
            <p:nvPr/>
          </p:nvCxnSpPr>
          <p:spPr>
            <a:xfrm>
              <a:off x="9792019" y="496639"/>
              <a:ext cx="36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正方形/長方形 81"/>
            <p:cNvSpPr/>
            <p:nvPr/>
          </p:nvSpPr>
          <p:spPr>
            <a:xfrm>
              <a:off x="8856934" y="386286"/>
              <a:ext cx="783371" cy="20578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業務・機能</a:t>
              </a:r>
              <a:endParaRPr kumimoji="1" lang="en-US" altLang="ja-JP" sz="731" dirty="0">
                <a:solidFill>
                  <a:srgbClr val="5A5A5A"/>
                </a:solidFill>
                <a:latin typeface="+mn-ea"/>
                <a:cs typeface="Meiryo UI" panose="020B0604030504040204" pitchFamily="50" charset="-128"/>
              </a:endParaRPr>
            </a:p>
          </p:txBody>
        </p:sp>
        <p:sp>
          <p:nvSpPr>
            <p:cNvPr id="83" name="フローチャート: 書類 82"/>
            <p:cNvSpPr/>
            <p:nvPr/>
          </p:nvSpPr>
          <p:spPr>
            <a:xfrm>
              <a:off x="8912694" y="633960"/>
              <a:ext cx="644590" cy="36271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帳票・ﾌｧｲﾙ</a:t>
              </a:r>
              <a:endParaRPr kumimoji="1" lang="en-US" altLang="ja-JP" sz="731" dirty="0">
                <a:solidFill>
                  <a:srgbClr val="5A5A5A"/>
                </a:solidFill>
                <a:latin typeface="+mn-ea"/>
                <a:cs typeface="Meiryo UI" panose="020B0604030504040204" pitchFamily="50" charset="-128"/>
              </a:endParaRPr>
            </a:p>
          </p:txBody>
        </p:sp>
        <p:cxnSp>
          <p:nvCxnSpPr>
            <p:cNvPr id="84" name="直線矢印コネクタ 83"/>
            <p:cNvCxnSpPr/>
            <p:nvPr/>
          </p:nvCxnSpPr>
          <p:spPr>
            <a:xfrm>
              <a:off x="9792019" y="647642"/>
              <a:ext cx="360000"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5" name="正方形/長方形 84"/>
            <p:cNvSpPr/>
            <p:nvPr/>
          </p:nvSpPr>
          <p:spPr>
            <a:xfrm>
              <a:off x="10254929" y="359552"/>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5A5A5A"/>
                  </a:solidFill>
                  <a:latin typeface="+mn-ea"/>
                  <a:cs typeface="Meiryo UI" panose="020B0604030504040204" pitchFamily="50" charset="-128"/>
                </a:rPr>
                <a:t>：フロー</a:t>
              </a:r>
              <a:endParaRPr kumimoji="1" lang="en-US" altLang="ja-JP" sz="731" dirty="0">
                <a:solidFill>
                  <a:srgbClr val="5A5A5A"/>
                </a:solidFill>
                <a:latin typeface="+mn-ea"/>
                <a:cs typeface="Meiryo UI" panose="020B0604030504040204" pitchFamily="50" charset="-128"/>
              </a:endParaRPr>
            </a:p>
          </p:txBody>
        </p:sp>
        <p:sp>
          <p:nvSpPr>
            <p:cNvPr id="86" name="正方形/長方形 85"/>
            <p:cNvSpPr/>
            <p:nvPr/>
          </p:nvSpPr>
          <p:spPr>
            <a:xfrm>
              <a:off x="10254929" y="496639"/>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489FDF"/>
                  </a:solidFill>
                  <a:latin typeface="+mn-ea"/>
                  <a:cs typeface="Meiryo UI" panose="020B0604030504040204" pitchFamily="50" charset="-128"/>
                </a:rPr>
                <a:t>：入出力</a:t>
              </a:r>
              <a:endParaRPr kumimoji="1" lang="en-US" altLang="ja-JP" sz="731" dirty="0">
                <a:solidFill>
                  <a:srgbClr val="489FDF"/>
                </a:solidFill>
                <a:latin typeface="+mn-ea"/>
                <a:cs typeface="Meiryo UI" panose="020B0604030504040204" pitchFamily="50" charset="-128"/>
              </a:endParaRPr>
            </a:p>
          </p:txBody>
        </p:sp>
        <p:sp>
          <p:nvSpPr>
            <p:cNvPr id="88" name="正方形/長方形 87"/>
            <p:cNvSpPr/>
            <p:nvPr/>
          </p:nvSpPr>
          <p:spPr>
            <a:xfrm>
              <a:off x="9696401" y="743425"/>
              <a:ext cx="1296144" cy="218113"/>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FF0000"/>
                  </a:solidFill>
                  <a:latin typeface="+mn-ea"/>
                  <a:cs typeface="Meiryo UI" panose="020B0604030504040204" pitchFamily="50" charset="-128"/>
                </a:rPr>
                <a:t>丸囲み数字：出力帳票</a:t>
              </a:r>
              <a:r>
                <a:rPr kumimoji="1" lang="en-US" altLang="ja-JP" sz="731" dirty="0">
                  <a:solidFill>
                    <a:srgbClr val="FF0000"/>
                  </a:solidFill>
                  <a:latin typeface="+mn-ea"/>
                  <a:cs typeface="Meiryo UI" panose="020B0604030504040204" pitchFamily="50" charset="-128"/>
                </a:rPr>
                <a:t/>
              </a:r>
              <a:br>
                <a:rPr kumimoji="1" lang="en-US" altLang="ja-JP" sz="731" dirty="0">
                  <a:solidFill>
                    <a:srgbClr val="FF0000"/>
                  </a:solidFill>
                  <a:latin typeface="+mn-ea"/>
                  <a:cs typeface="Meiryo UI" panose="020B0604030504040204" pitchFamily="50" charset="-128"/>
                </a:rPr>
              </a:br>
              <a:r>
                <a:rPr kumimoji="1" lang="ja-JP" altLang="en-US" sz="731" dirty="0">
                  <a:solidFill>
                    <a:srgbClr val="FF0000"/>
                  </a:solidFill>
                  <a:latin typeface="+mn-ea"/>
                  <a:cs typeface="Meiryo UI" panose="020B0604030504040204" pitchFamily="50" charset="-128"/>
                </a:rPr>
                <a:t>　　　</a:t>
              </a:r>
              <a:r>
                <a:rPr kumimoji="1" lang="en-US" altLang="ja-JP" sz="731" dirty="0">
                  <a:solidFill>
                    <a:srgbClr val="FF0000"/>
                  </a:solidFill>
                  <a:latin typeface="+mn-ea"/>
                  <a:cs typeface="Meiryo UI" panose="020B0604030504040204" pitchFamily="50" charset="-128"/>
                </a:rPr>
                <a:t>※</a:t>
              </a:r>
              <a:r>
                <a:rPr kumimoji="1" lang="ja-JP" altLang="en-US" sz="731" dirty="0">
                  <a:solidFill>
                    <a:srgbClr val="FF0000"/>
                  </a:solidFill>
                  <a:latin typeface="+mn-ea"/>
                  <a:cs typeface="Meiryo UI" panose="020B0604030504040204" pitchFamily="50" charset="-128"/>
                </a:rPr>
                <a:t>「帳票一覧」参照</a:t>
              </a:r>
              <a:endParaRPr kumimoji="1" lang="en-US" altLang="ja-JP" sz="731" dirty="0">
                <a:solidFill>
                  <a:srgbClr val="FF0000"/>
                </a:solidFill>
                <a:latin typeface="+mn-ea"/>
                <a:cs typeface="Meiryo UI" panose="020B0604030504040204" pitchFamily="50" charset="-128"/>
              </a:endParaRPr>
            </a:p>
          </p:txBody>
        </p:sp>
        <p:sp>
          <p:nvSpPr>
            <p:cNvPr id="89" name="正方形/長方形 88"/>
            <p:cNvSpPr/>
            <p:nvPr/>
          </p:nvSpPr>
          <p:spPr>
            <a:xfrm>
              <a:off x="8760297" y="162896"/>
              <a:ext cx="2326874" cy="885003"/>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spcAft>
                  <a:spcPts val="397"/>
                </a:spcAft>
                <a:defRPr/>
              </a:pPr>
              <a:r>
                <a:rPr kumimoji="1" lang="ja-JP" altLang="en-US" sz="853" b="1" dirty="0">
                  <a:solidFill>
                    <a:srgbClr val="5A5A5A"/>
                  </a:solidFill>
                  <a:latin typeface="+mn-ea"/>
                  <a:cs typeface="Meiryo UI" panose="020B0604030504040204" pitchFamily="50" charset="-128"/>
                </a:rPr>
                <a:t>凡例</a:t>
              </a:r>
              <a:endParaRPr kumimoji="1" lang="en-US" altLang="ja-JP" sz="853" b="1" dirty="0">
                <a:solidFill>
                  <a:srgbClr val="5A5A5A"/>
                </a:solidFill>
                <a:latin typeface="+mn-ea"/>
                <a:cs typeface="Meiryo UI" panose="020B0604030504040204" pitchFamily="50" charset="-128"/>
              </a:endParaRPr>
            </a:p>
          </p:txBody>
        </p:sp>
      </p:grpSp>
    </p:spTree>
    <p:extLst>
      <p:ext uri="{BB962C8B-B14F-4D97-AF65-F5344CB8AC3E}">
        <p14:creationId xmlns:p14="http://schemas.microsoft.com/office/powerpoint/2010/main" val="4041627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latin typeface="+mn-ea"/>
                <a:ea typeface="+mn-ea"/>
              </a:rPr>
              <a:t>2.2.</a:t>
            </a:r>
            <a:r>
              <a:rPr lang="ja-JP" altLang="en-US" dirty="0" smtClean="0">
                <a:latin typeface="+mn-ea"/>
                <a:ea typeface="+mn-ea"/>
              </a:rPr>
              <a:t> サービス</a:t>
            </a:r>
            <a:r>
              <a:rPr lang="ja-JP" altLang="en-US" dirty="0">
                <a:latin typeface="+mn-ea"/>
                <a:ea typeface="+mn-ea"/>
              </a:rPr>
              <a:t>概要　業務</a:t>
            </a:r>
            <a:r>
              <a:rPr lang="ja-JP" altLang="en-US" dirty="0" smtClean="0">
                <a:latin typeface="+mn-ea"/>
                <a:ea typeface="+mn-ea"/>
              </a:rPr>
              <a:t>フロー（</a:t>
            </a:r>
            <a:r>
              <a:rPr lang="en-US" altLang="ja-JP" dirty="0" smtClean="0">
                <a:latin typeface="+mn-ea"/>
                <a:ea typeface="+mn-ea"/>
              </a:rPr>
              <a:t>2/3</a:t>
            </a:r>
            <a:r>
              <a:rPr lang="ja-JP" altLang="en-US" dirty="0" smtClean="0">
                <a:latin typeface="+mn-ea"/>
                <a:ea typeface="+mn-ea"/>
              </a:rPr>
              <a:t>）</a:t>
            </a:r>
            <a:endParaRPr kumimoji="1" lang="ja-JP" altLang="en-US" dirty="0">
              <a:latin typeface="+mn-ea"/>
              <a:ea typeface="+mn-ea"/>
            </a:endParaRPr>
          </a:p>
        </p:txBody>
      </p:sp>
      <p:sp>
        <p:nvSpPr>
          <p:cNvPr id="2" name="テキスト プレースホルダー 1"/>
          <p:cNvSpPr>
            <a:spLocks noGrp="1"/>
          </p:cNvSpPr>
          <p:nvPr>
            <p:ph type="body" sz="quarter" idx="10"/>
          </p:nvPr>
        </p:nvSpPr>
        <p:spPr/>
        <p:txBody>
          <a:bodyPr>
            <a:normAutofit/>
          </a:bodyPr>
          <a:lstStyle/>
          <a:p>
            <a:r>
              <a:rPr lang="ja-JP" altLang="en-US" dirty="0">
                <a:latin typeface="+mn-ea"/>
                <a:ea typeface="+mn-ea"/>
              </a:rPr>
              <a:t>売上管理業務フロー（日次）</a:t>
            </a:r>
            <a:r>
              <a:rPr lang="ja-JP" altLang="en-US" dirty="0" smtClean="0">
                <a:latin typeface="+mn-ea"/>
                <a:ea typeface="+mn-ea"/>
              </a:rPr>
              <a:t>は以下のとおり。</a:t>
            </a:r>
            <a:endParaRPr lang="ja-JP" altLang="en-US" dirty="0">
              <a:latin typeface="+mn-ea"/>
              <a:ea typeface="+mn-ea"/>
            </a:endParaRPr>
          </a:p>
        </p:txBody>
      </p:sp>
      <p:graphicFrame>
        <p:nvGraphicFramePr>
          <p:cNvPr id="60" name="表 59"/>
          <p:cNvGraphicFramePr>
            <a:graphicFrameLocks noGrp="1"/>
          </p:cNvGraphicFramePr>
          <p:nvPr>
            <p:extLst/>
          </p:nvPr>
        </p:nvGraphicFramePr>
        <p:xfrm>
          <a:off x="208050" y="1612571"/>
          <a:ext cx="9506913" cy="4443616"/>
        </p:xfrm>
        <a:graphic>
          <a:graphicData uri="http://schemas.openxmlformats.org/drawingml/2006/table">
            <a:tbl>
              <a:tblPr firstRow="1" bandRow="1">
                <a:tableStyleId>{073A0DAA-6AF3-43AB-8588-CEC1D06C72B9}</a:tableStyleId>
              </a:tblPr>
              <a:tblGrid>
                <a:gridCol w="1067625">
                  <a:extLst>
                    <a:ext uri="{9D8B030D-6E8A-4147-A177-3AD203B41FA5}">
                      <a16:colId xmlns:a16="http://schemas.microsoft.com/office/drawing/2014/main" val="2777305187"/>
                    </a:ext>
                  </a:extLst>
                </a:gridCol>
                <a:gridCol w="2808312">
                  <a:extLst>
                    <a:ext uri="{9D8B030D-6E8A-4147-A177-3AD203B41FA5}">
                      <a16:colId xmlns:a16="http://schemas.microsoft.com/office/drawing/2014/main" val="3810353411"/>
                    </a:ext>
                  </a:extLst>
                </a:gridCol>
                <a:gridCol w="3159351">
                  <a:extLst>
                    <a:ext uri="{9D8B030D-6E8A-4147-A177-3AD203B41FA5}">
                      <a16:colId xmlns:a16="http://schemas.microsoft.com/office/drawing/2014/main" val="3529483090"/>
                    </a:ext>
                  </a:extLst>
                </a:gridCol>
                <a:gridCol w="2471625">
                  <a:extLst>
                    <a:ext uri="{9D8B030D-6E8A-4147-A177-3AD203B41FA5}">
                      <a16:colId xmlns:a16="http://schemas.microsoft.com/office/drawing/2014/main" val="161651085"/>
                    </a:ext>
                  </a:extLst>
                </a:gridCol>
              </a:tblGrid>
              <a:tr h="346710">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en-US" altLang="ja-JP" sz="900" dirty="0" smtClean="0"/>
                        <a:t>N</a:t>
                      </a:r>
                      <a:r>
                        <a:rPr kumimoji="1" lang="ja-JP" altLang="en-US" sz="900" dirty="0" smtClean="0"/>
                        <a:t>日</a:t>
                      </a:r>
                      <a:endParaRPr kumimoji="1" lang="en-US" altLang="ja-JP" sz="900" dirty="0" smtClean="0"/>
                    </a:p>
                    <a:p>
                      <a:r>
                        <a:rPr kumimoji="1" lang="ja-JP" altLang="en-US" sz="900" dirty="0" smtClean="0"/>
                        <a:t>売上報告</a:t>
                      </a:r>
                      <a:endParaRPr kumimoji="1" lang="ja-JP" altLang="en-US" sz="9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en-US" altLang="ja-JP" sz="900" dirty="0" smtClean="0"/>
                        <a:t>N+1</a:t>
                      </a:r>
                      <a:r>
                        <a:rPr kumimoji="1" lang="ja-JP" altLang="en-US" sz="900" dirty="0" smtClean="0"/>
                        <a:t>日</a:t>
                      </a:r>
                      <a:endParaRPr kumimoji="1" lang="en-US" altLang="ja-JP" sz="900" dirty="0" smtClean="0"/>
                    </a:p>
                    <a:p>
                      <a:r>
                        <a:rPr kumimoji="1" lang="ja-JP" altLang="en-US" sz="900" dirty="0" smtClean="0"/>
                        <a:t>売上チェック・確定</a:t>
                      </a:r>
                      <a:endParaRPr kumimoji="1" lang="ja-JP" altLang="en-US" sz="9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en-US" altLang="ja-JP" sz="900" dirty="0" smtClean="0"/>
                        <a:t>N+2</a:t>
                      </a:r>
                      <a:r>
                        <a:rPr kumimoji="1" lang="ja-JP" altLang="en-US" sz="900" dirty="0" smtClean="0"/>
                        <a:t>日～</a:t>
                      </a:r>
                      <a:endParaRPr kumimoji="1" lang="en-US" altLang="ja-JP" sz="900" dirty="0" smtClean="0"/>
                    </a:p>
                    <a:p>
                      <a:r>
                        <a:rPr kumimoji="1" lang="ja-JP" altLang="en-US" sz="900" dirty="0" smtClean="0"/>
                        <a:t>分析・換金</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702000">
                <a:tc>
                  <a:txBody>
                    <a:bodyPr/>
                    <a:lstStyle/>
                    <a:p>
                      <a:r>
                        <a:rPr kumimoji="1" lang="ja-JP" altLang="en-US" sz="900" b="1" dirty="0" smtClean="0"/>
                        <a:t>テナント</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（店舗）</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351000">
                <a:tc>
                  <a:txBody>
                    <a:bodyPr/>
                    <a:lstStyle/>
                    <a:p>
                      <a:r>
                        <a:rPr kumimoji="1" lang="ja-JP" altLang="en-US" sz="900" b="1" dirty="0" smtClean="0"/>
                        <a:t>ディベロッパー</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089470179"/>
                  </a:ext>
                </a:extLst>
              </a:tr>
              <a:tr h="7020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ディベロッパー</a:t>
                      </a:r>
                      <a:r>
                        <a:rPr kumimoji="1" lang="en-US" altLang="ja-JP" sz="900" b="1" dirty="0" smtClean="0"/>
                        <a:t/>
                      </a:r>
                      <a:br>
                        <a:rPr kumimoji="1" lang="en-US" altLang="ja-JP" sz="900" b="1" dirty="0" smtClean="0"/>
                      </a:br>
                      <a:r>
                        <a:rPr kumimoji="1" lang="ja-JP" altLang="en-US" sz="900" b="1" dirty="0" smtClean="0"/>
                        <a:t>（</a:t>
                      </a:r>
                      <a:r>
                        <a:rPr kumimoji="1" lang="en-US" altLang="ja-JP" sz="900" b="1" dirty="0" smtClean="0"/>
                        <a:t>SC</a:t>
                      </a:r>
                      <a:r>
                        <a:rPr kumimoji="1" lang="ja-JP" altLang="en-US" sz="900" b="1" dirty="0" smtClean="0"/>
                        <a:t>事務所）</a:t>
                      </a: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819000">
                <a:tc>
                  <a:txBody>
                    <a:bodyPr/>
                    <a:lstStyle/>
                    <a:p>
                      <a:r>
                        <a:rPr kumimoji="1" lang="ja-JP" altLang="en-US" sz="900" b="1" dirty="0" smtClean="0"/>
                        <a:t>デジタル</a:t>
                      </a:r>
                      <a:endParaRPr kumimoji="1" lang="en-US" altLang="ja-JP" sz="900" b="1" dirty="0" smtClean="0"/>
                    </a:p>
                    <a:p>
                      <a:r>
                        <a:rPr kumimoji="1" lang="ja-JP" altLang="en-US" sz="900" b="1" dirty="0" smtClean="0"/>
                        <a:t>バックオフィス</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819000">
                <a:tc>
                  <a:txBody>
                    <a:bodyPr/>
                    <a:lstStyle/>
                    <a:p>
                      <a:r>
                        <a:rPr kumimoji="1" lang="ja-JP" altLang="en-US" sz="900" b="1" dirty="0" smtClean="0"/>
                        <a:t>売上管理システム</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351000">
                <a:tc>
                  <a:txBody>
                    <a:bodyPr/>
                    <a:lstStyle/>
                    <a:p>
                      <a:r>
                        <a:rPr kumimoji="1" lang="en-US" altLang="ja-JP" sz="900" b="1" dirty="0" smtClean="0"/>
                        <a:t>CAFIS</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728347576"/>
                  </a:ext>
                </a:extLst>
              </a:tr>
              <a:tr h="3510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決済事業者</a:t>
                      </a:r>
                      <a:endParaRPr kumimoji="1" lang="en-US" altLang="ja-JP" sz="900" b="1" dirty="0" smtClean="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899481467"/>
                  </a:ext>
                </a:extLst>
              </a:tr>
            </a:tbl>
          </a:graphicData>
        </a:graphic>
      </p:graphicFrame>
      <p:sp>
        <p:nvSpPr>
          <p:cNvPr id="61" name="正方形/長方形 60"/>
          <p:cNvSpPr/>
          <p:nvPr/>
        </p:nvSpPr>
        <p:spPr>
          <a:xfrm>
            <a:off x="1673473" y="2387577"/>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現金入金</a:t>
            </a:r>
            <a:endParaRPr kumimoji="1" lang="en-US" altLang="ja-JP" sz="731" dirty="0">
              <a:solidFill>
                <a:srgbClr val="5A5A5A"/>
              </a:solidFill>
              <a:latin typeface="+mn-ea"/>
              <a:cs typeface="Meiryo UI" panose="020B0604030504040204" pitchFamily="50" charset="-128"/>
            </a:endParaRPr>
          </a:p>
        </p:txBody>
      </p:sp>
      <p:sp>
        <p:nvSpPr>
          <p:cNvPr id="62" name="正方形/長方形 61"/>
          <p:cNvSpPr/>
          <p:nvPr/>
        </p:nvSpPr>
        <p:spPr>
          <a:xfrm>
            <a:off x="2350355" y="312222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伝票電子化</a:t>
            </a:r>
            <a:endParaRPr kumimoji="1" lang="en-US" altLang="ja-JP" sz="731" dirty="0">
              <a:solidFill>
                <a:srgbClr val="5A5A5A"/>
              </a:solidFill>
              <a:latin typeface="+mn-ea"/>
              <a:cs typeface="Meiryo UI" panose="020B0604030504040204" pitchFamily="50" charset="-128"/>
            </a:endParaRPr>
          </a:p>
        </p:txBody>
      </p:sp>
      <p:sp>
        <p:nvSpPr>
          <p:cNvPr id="63" name="正方形/長方形 62"/>
          <p:cNvSpPr/>
          <p:nvPr/>
        </p:nvSpPr>
        <p:spPr>
          <a:xfrm>
            <a:off x="3408299" y="3437282"/>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金券送付</a:t>
            </a:r>
            <a:endParaRPr kumimoji="1" lang="en-US" altLang="ja-JP" sz="731" dirty="0">
              <a:solidFill>
                <a:srgbClr val="5A5A5A"/>
              </a:solidFill>
              <a:latin typeface="+mn-ea"/>
              <a:cs typeface="Meiryo UI" panose="020B0604030504040204" pitchFamily="50" charset="-128"/>
            </a:endParaRPr>
          </a:p>
        </p:txBody>
      </p:sp>
      <p:sp>
        <p:nvSpPr>
          <p:cNvPr id="64" name="フローチャート: せん孔テープ 63"/>
          <p:cNvSpPr/>
          <p:nvPr/>
        </p:nvSpPr>
        <p:spPr>
          <a:xfrm>
            <a:off x="7252195" y="3672107"/>
            <a:ext cx="526500" cy="296268"/>
          </a:xfrm>
          <a:prstGeom prst="flowChartPunchedTap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金券</a:t>
            </a:r>
            <a:endParaRPr kumimoji="1" lang="en-US" altLang="ja-JP" sz="731" dirty="0">
              <a:solidFill>
                <a:srgbClr val="5A5A5A"/>
              </a:solidFill>
              <a:latin typeface="+mn-ea"/>
              <a:cs typeface="Meiryo UI" panose="020B0604030504040204" pitchFamily="50" charset="-128"/>
            </a:endParaRPr>
          </a:p>
        </p:txBody>
      </p:sp>
      <p:sp>
        <p:nvSpPr>
          <p:cNvPr id="65" name="正方形/長方形 64"/>
          <p:cNvSpPr/>
          <p:nvPr/>
        </p:nvSpPr>
        <p:spPr>
          <a:xfrm>
            <a:off x="7222945" y="403835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換金依頼</a:t>
            </a:r>
            <a:endParaRPr kumimoji="1" lang="en-US" altLang="ja-JP" sz="731" dirty="0">
              <a:solidFill>
                <a:srgbClr val="5A5A5A"/>
              </a:solidFill>
              <a:latin typeface="+mn-ea"/>
              <a:cs typeface="Meiryo UI" panose="020B0604030504040204" pitchFamily="50" charset="-128"/>
            </a:endParaRPr>
          </a:p>
        </p:txBody>
      </p:sp>
      <p:sp>
        <p:nvSpPr>
          <p:cNvPr id="67" name="正方形/長方形 66"/>
          <p:cNvSpPr/>
          <p:nvPr/>
        </p:nvSpPr>
        <p:spPr>
          <a:xfrm>
            <a:off x="5050316" y="376362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修正・明細入力</a:t>
            </a:r>
            <a:endParaRPr kumimoji="1" lang="en-US" altLang="ja-JP" sz="731" dirty="0">
              <a:solidFill>
                <a:srgbClr val="5A5A5A"/>
              </a:solidFill>
              <a:latin typeface="+mn-ea"/>
              <a:cs typeface="Meiryo UI" panose="020B0604030504040204" pitchFamily="50" charset="-128"/>
            </a:endParaRPr>
          </a:p>
        </p:txBody>
      </p:sp>
      <p:sp>
        <p:nvSpPr>
          <p:cNvPr id="68" name="正方形/長方形 67"/>
          <p:cNvSpPr/>
          <p:nvPr/>
        </p:nvSpPr>
        <p:spPr>
          <a:xfrm>
            <a:off x="6533057" y="3754638"/>
            <a:ext cx="65421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日次売上確定</a:t>
            </a:r>
            <a:endParaRPr kumimoji="1" lang="en-US" altLang="ja-JP" sz="731" dirty="0">
              <a:solidFill>
                <a:srgbClr val="5A5A5A"/>
              </a:solidFill>
              <a:latin typeface="+mn-ea"/>
              <a:cs typeface="Meiryo UI" panose="020B0604030504040204" pitchFamily="50" charset="-128"/>
            </a:endParaRPr>
          </a:p>
        </p:txBody>
      </p:sp>
      <p:sp>
        <p:nvSpPr>
          <p:cNvPr id="69" name="正方形/長方形 68"/>
          <p:cNvSpPr/>
          <p:nvPr/>
        </p:nvSpPr>
        <p:spPr>
          <a:xfrm>
            <a:off x="5959882" y="3763624"/>
            <a:ext cx="466307"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問合せ</a:t>
            </a:r>
            <a:endParaRPr kumimoji="1" lang="en-US" altLang="ja-JP" sz="731" dirty="0">
              <a:solidFill>
                <a:srgbClr val="5A5A5A"/>
              </a:solidFill>
              <a:latin typeface="+mn-ea"/>
              <a:cs typeface="Meiryo UI" panose="020B0604030504040204" pitchFamily="50" charset="-128"/>
            </a:endParaRPr>
          </a:p>
        </p:txBody>
      </p:sp>
      <p:sp>
        <p:nvSpPr>
          <p:cNvPr id="70" name="フローチャート: せん孔テープ 69"/>
          <p:cNvSpPr/>
          <p:nvPr/>
        </p:nvSpPr>
        <p:spPr>
          <a:xfrm>
            <a:off x="7252195" y="5704668"/>
            <a:ext cx="526500" cy="296268"/>
          </a:xfrm>
          <a:prstGeom prst="flowChartPunchedTap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金券</a:t>
            </a:r>
            <a:endParaRPr kumimoji="1" lang="en-US" altLang="ja-JP" sz="731" dirty="0">
              <a:solidFill>
                <a:srgbClr val="5A5A5A"/>
              </a:solidFill>
              <a:latin typeface="+mn-ea"/>
              <a:cs typeface="Meiryo UI" panose="020B0604030504040204" pitchFamily="50" charset="-128"/>
            </a:endParaRPr>
          </a:p>
        </p:txBody>
      </p:sp>
      <p:cxnSp>
        <p:nvCxnSpPr>
          <p:cNvPr id="71" name="カギ線コネクタ 70"/>
          <p:cNvCxnSpPr>
            <a:stCxn id="86" idx="1"/>
            <a:endCxn id="183" idx="2"/>
          </p:cNvCxnSpPr>
          <p:nvPr/>
        </p:nvCxnSpPr>
        <p:spPr>
          <a:xfrm rot="10800000" flipV="1">
            <a:off x="1508533" y="2114377"/>
            <a:ext cx="104847" cy="3072270"/>
          </a:xfrm>
          <a:prstGeom prst="bentConnector3">
            <a:avLst>
              <a:gd name="adj1" fmla="val 27715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72" name="正方形/長方形 71"/>
          <p:cNvSpPr/>
          <p:nvPr/>
        </p:nvSpPr>
        <p:spPr>
          <a:xfrm>
            <a:off x="1614973" y="3122220"/>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入金データ連携</a:t>
            </a:r>
            <a:endParaRPr kumimoji="1" lang="en-US" altLang="ja-JP" sz="731" dirty="0">
              <a:solidFill>
                <a:srgbClr val="5A5A5A"/>
              </a:solidFill>
              <a:latin typeface="+mn-ea"/>
              <a:cs typeface="Meiryo UI" panose="020B0604030504040204" pitchFamily="50" charset="-128"/>
            </a:endParaRPr>
          </a:p>
        </p:txBody>
      </p:sp>
      <p:cxnSp>
        <p:nvCxnSpPr>
          <p:cNvPr id="73" name="直線矢印コネクタ 72"/>
          <p:cNvCxnSpPr/>
          <p:nvPr/>
        </p:nvCxnSpPr>
        <p:spPr>
          <a:xfrm>
            <a:off x="5510347" y="3968374"/>
            <a:ext cx="0" cy="717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線矢印コネクタ 73"/>
          <p:cNvCxnSpPr>
            <a:stCxn id="68" idx="2"/>
            <a:endCxn id="179" idx="0"/>
          </p:cNvCxnSpPr>
          <p:nvPr/>
        </p:nvCxnSpPr>
        <p:spPr>
          <a:xfrm>
            <a:off x="6860162" y="3959388"/>
            <a:ext cx="0" cy="726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正方形/長方形 75"/>
          <p:cNvSpPr/>
          <p:nvPr/>
        </p:nvSpPr>
        <p:spPr>
          <a:xfrm>
            <a:off x="3362637" y="5426728"/>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決済データ連携</a:t>
            </a:r>
            <a:endParaRPr kumimoji="1" lang="en-US" altLang="ja-JP" sz="731" dirty="0">
              <a:solidFill>
                <a:srgbClr val="5A5A5A"/>
              </a:solidFill>
              <a:latin typeface="+mn-ea"/>
              <a:cs typeface="Meiryo UI" panose="020B0604030504040204" pitchFamily="50" charset="-128"/>
            </a:endParaRPr>
          </a:p>
        </p:txBody>
      </p:sp>
      <p:sp>
        <p:nvSpPr>
          <p:cNvPr id="77" name="正方形/長方形 76"/>
          <p:cNvSpPr/>
          <p:nvPr/>
        </p:nvSpPr>
        <p:spPr>
          <a:xfrm>
            <a:off x="5900536" y="2387577"/>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問合せ対応</a:t>
            </a:r>
            <a:endParaRPr kumimoji="1" lang="en-US" altLang="ja-JP" sz="731" dirty="0">
              <a:solidFill>
                <a:srgbClr val="5A5A5A"/>
              </a:solidFill>
              <a:latin typeface="+mn-ea"/>
              <a:cs typeface="Meiryo UI" panose="020B0604030504040204" pitchFamily="50" charset="-128"/>
            </a:endParaRPr>
          </a:p>
        </p:txBody>
      </p:sp>
      <p:cxnSp>
        <p:nvCxnSpPr>
          <p:cNvPr id="79" name="直線矢印コネクタ 78"/>
          <p:cNvCxnSpPr>
            <a:stCxn id="69" idx="0"/>
            <a:endCxn id="77" idx="2"/>
          </p:cNvCxnSpPr>
          <p:nvPr/>
        </p:nvCxnSpPr>
        <p:spPr>
          <a:xfrm flipV="1">
            <a:off x="6193036" y="2592327"/>
            <a:ext cx="0" cy="1171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カギ線コネクタ 79"/>
          <p:cNvCxnSpPr>
            <a:stCxn id="150" idx="2"/>
            <a:endCxn id="64" idx="0"/>
          </p:cNvCxnSpPr>
          <p:nvPr/>
        </p:nvCxnSpPr>
        <p:spPr>
          <a:xfrm rot="16200000" flipH="1">
            <a:off x="6801378" y="2987665"/>
            <a:ext cx="162077" cy="1266059"/>
          </a:xfrm>
          <a:prstGeom prst="bentConnector3">
            <a:avLst>
              <a:gd name="adj1" fmla="val -3727"/>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p:cNvCxnSpPr>
            <a:stCxn id="61" idx="2"/>
            <a:endCxn id="72" idx="0"/>
          </p:cNvCxnSpPr>
          <p:nvPr/>
        </p:nvCxnSpPr>
        <p:spPr>
          <a:xfrm>
            <a:off x="1965973" y="2592327"/>
            <a:ext cx="0" cy="529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線矢印コネクタ 81"/>
          <p:cNvCxnSpPr>
            <a:stCxn id="62" idx="2"/>
          </p:cNvCxnSpPr>
          <p:nvPr/>
        </p:nvCxnSpPr>
        <p:spPr>
          <a:xfrm>
            <a:off x="2642855" y="3326970"/>
            <a:ext cx="0" cy="1358828"/>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83" name="直線矢印コネクタ 82"/>
          <p:cNvCxnSpPr/>
          <p:nvPr/>
        </p:nvCxnSpPr>
        <p:spPr>
          <a:xfrm>
            <a:off x="3026381" y="3642032"/>
            <a:ext cx="0" cy="104376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4" name="正方形/長方形 83"/>
          <p:cNvSpPr/>
          <p:nvPr/>
        </p:nvSpPr>
        <p:spPr>
          <a:xfrm>
            <a:off x="2291855" y="2387577"/>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伝票・金券提出</a:t>
            </a:r>
            <a:endParaRPr kumimoji="1" lang="en-US" altLang="ja-JP" sz="731" dirty="0">
              <a:solidFill>
                <a:srgbClr val="5A5A5A"/>
              </a:solidFill>
              <a:latin typeface="+mn-ea"/>
              <a:cs typeface="Meiryo UI" panose="020B0604030504040204" pitchFamily="50" charset="-128"/>
            </a:endParaRPr>
          </a:p>
        </p:txBody>
      </p:sp>
      <p:cxnSp>
        <p:nvCxnSpPr>
          <p:cNvPr id="85" name="直線矢印コネクタ 84"/>
          <p:cNvCxnSpPr>
            <a:stCxn id="175" idx="3"/>
            <a:endCxn id="63" idx="1"/>
          </p:cNvCxnSpPr>
          <p:nvPr/>
        </p:nvCxnSpPr>
        <p:spPr>
          <a:xfrm>
            <a:off x="3295090" y="3539657"/>
            <a:ext cx="1132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正方形/長方形 85"/>
          <p:cNvSpPr/>
          <p:nvPr/>
        </p:nvSpPr>
        <p:spPr>
          <a:xfrm>
            <a:off x="1613380" y="2012002"/>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売上報告</a:t>
            </a:r>
            <a:r>
              <a:rPr kumimoji="1" lang="en-US" altLang="ja-JP" sz="731" dirty="0">
                <a:solidFill>
                  <a:srgbClr val="5A5A5A"/>
                </a:solidFill>
                <a:latin typeface="+mn-ea"/>
                <a:cs typeface="Meiryo UI" panose="020B0604030504040204" pitchFamily="50" charset="-128"/>
              </a:rPr>
              <a:t>OCR</a:t>
            </a:r>
          </a:p>
        </p:txBody>
      </p:sp>
      <p:cxnSp>
        <p:nvCxnSpPr>
          <p:cNvPr id="87" name="直線矢印コネクタ 86"/>
          <p:cNvCxnSpPr>
            <a:stCxn id="64" idx="2"/>
            <a:endCxn id="65" idx="0"/>
          </p:cNvCxnSpPr>
          <p:nvPr/>
        </p:nvCxnSpPr>
        <p:spPr>
          <a:xfrm>
            <a:off x="7515445" y="3938747"/>
            <a:ext cx="0" cy="99603"/>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88" name="直線矢印コネクタ 87"/>
          <p:cNvCxnSpPr>
            <a:stCxn id="65" idx="2"/>
            <a:endCxn id="70" idx="0"/>
          </p:cNvCxnSpPr>
          <p:nvPr/>
        </p:nvCxnSpPr>
        <p:spPr>
          <a:xfrm>
            <a:off x="7515445" y="4243100"/>
            <a:ext cx="0" cy="149119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89" name="直線矢印コネクタ 88"/>
          <p:cNvCxnSpPr>
            <a:stCxn id="84" idx="2"/>
            <a:endCxn id="62" idx="0"/>
          </p:cNvCxnSpPr>
          <p:nvPr/>
        </p:nvCxnSpPr>
        <p:spPr>
          <a:xfrm>
            <a:off x="2642855" y="2592327"/>
            <a:ext cx="0" cy="529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カギ線コネクタ 89"/>
          <p:cNvCxnSpPr>
            <a:stCxn id="84" idx="2"/>
            <a:endCxn id="175" idx="0"/>
          </p:cNvCxnSpPr>
          <p:nvPr/>
        </p:nvCxnSpPr>
        <p:spPr>
          <a:xfrm rot="16200000" flipH="1">
            <a:off x="2400245" y="2834937"/>
            <a:ext cx="844955" cy="3597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1" name="フローチャート: 磁気ディスク 90"/>
          <p:cNvSpPr/>
          <p:nvPr/>
        </p:nvSpPr>
        <p:spPr>
          <a:xfrm>
            <a:off x="1508534" y="4685798"/>
            <a:ext cx="1617483"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画像データ（</a:t>
            </a:r>
            <a:r>
              <a:rPr kumimoji="1" lang="en-US" altLang="ja-JP" sz="731" dirty="0">
                <a:solidFill>
                  <a:srgbClr val="5A5A5A"/>
                </a:solidFill>
                <a:latin typeface="+mn-ea"/>
                <a:cs typeface="Meiryo UI" panose="020B0604030504040204" pitchFamily="50" charset="-128"/>
              </a:rPr>
              <a:t>Z</a:t>
            </a:r>
            <a:r>
              <a:rPr kumimoji="1" lang="ja-JP" altLang="en-US" sz="731" dirty="0">
                <a:solidFill>
                  <a:srgbClr val="5A5A5A"/>
                </a:solidFill>
                <a:latin typeface="+mn-ea"/>
                <a:cs typeface="Meiryo UI" panose="020B0604030504040204" pitchFamily="50" charset="-128"/>
              </a:rPr>
              <a:t>レシート、伝票、金券）</a:t>
            </a:r>
            <a:endParaRPr kumimoji="1" lang="en-US" altLang="ja-JP" sz="731" dirty="0">
              <a:solidFill>
                <a:srgbClr val="5A5A5A"/>
              </a:solidFill>
              <a:latin typeface="+mn-ea"/>
              <a:cs typeface="Meiryo UI" panose="020B0604030504040204" pitchFamily="50" charset="-128"/>
            </a:endParaRPr>
          </a:p>
        </p:txBody>
      </p:sp>
      <p:sp>
        <p:nvSpPr>
          <p:cNvPr id="92" name="右大かっこ 91"/>
          <p:cNvSpPr/>
          <p:nvPr/>
        </p:nvSpPr>
        <p:spPr>
          <a:xfrm rot="5400000">
            <a:off x="1947400" y="4592065"/>
            <a:ext cx="37147" cy="120138"/>
          </a:xfrm>
          <a:prstGeom prst="rightBracket">
            <a:avLst/>
          </a:prstGeom>
          <a:ln>
            <a:solidFill>
              <a:srgbClr val="489FDF"/>
            </a:solidFill>
          </a:ln>
        </p:spPr>
        <p:style>
          <a:lnRef idx="1">
            <a:schemeClr val="dk1"/>
          </a:lnRef>
          <a:fillRef idx="0">
            <a:schemeClr val="dk1"/>
          </a:fillRef>
          <a:effectRef idx="0">
            <a:schemeClr val="dk1"/>
          </a:effectRef>
          <a:fontRef idx="minor">
            <a:schemeClr val="tx1"/>
          </a:fontRef>
        </p:style>
        <p:txBody>
          <a:bodyPr rtlCol="0" anchor="ctr"/>
          <a:lstStyle/>
          <a:p>
            <a:pPr algn="ctr" defTabSz="752256"/>
            <a:endParaRPr kumimoji="1" lang="ja-JP" altLang="en-US" sz="731">
              <a:solidFill>
                <a:srgbClr val="5A5A5A"/>
              </a:solidFill>
              <a:latin typeface="+mn-ea"/>
            </a:endParaRPr>
          </a:p>
        </p:txBody>
      </p:sp>
      <p:sp>
        <p:nvSpPr>
          <p:cNvPr id="93" name="右大かっこ 92"/>
          <p:cNvSpPr/>
          <p:nvPr/>
        </p:nvSpPr>
        <p:spPr>
          <a:xfrm rot="16200000" flipV="1">
            <a:off x="1947400" y="4867924"/>
            <a:ext cx="37147" cy="120138"/>
          </a:xfrm>
          <a:prstGeom prst="rightBracket">
            <a:avLst/>
          </a:prstGeom>
          <a:ln>
            <a:solidFill>
              <a:srgbClr val="489FDF"/>
            </a:solidFill>
          </a:ln>
        </p:spPr>
        <p:style>
          <a:lnRef idx="1">
            <a:schemeClr val="dk1"/>
          </a:lnRef>
          <a:fillRef idx="0">
            <a:schemeClr val="dk1"/>
          </a:fillRef>
          <a:effectRef idx="0">
            <a:schemeClr val="dk1"/>
          </a:effectRef>
          <a:fontRef idx="minor">
            <a:schemeClr val="tx1"/>
          </a:fontRef>
        </p:style>
        <p:txBody>
          <a:bodyPr rtlCol="0" anchor="ctr"/>
          <a:lstStyle/>
          <a:p>
            <a:pPr algn="ctr" defTabSz="752256"/>
            <a:endParaRPr kumimoji="1" lang="ja-JP" altLang="en-US" sz="731">
              <a:solidFill>
                <a:srgbClr val="5A5A5A"/>
              </a:solidFill>
              <a:latin typeface="+mn-ea"/>
            </a:endParaRPr>
          </a:p>
        </p:txBody>
      </p:sp>
      <p:cxnSp>
        <p:nvCxnSpPr>
          <p:cNvPr id="94" name="直線矢印コネクタ 93"/>
          <p:cNvCxnSpPr>
            <a:stCxn id="72" idx="2"/>
          </p:cNvCxnSpPr>
          <p:nvPr/>
        </p:nvCxnSpPr>
        <p:spPr>
          <a:xfrm>
            <a:off x="1965973" y="3326971"/>
            <a:ext cx="0" cy="1343738"/>
          </a:xfrm>
          <a:prstGeom prst="straightConnector1">
            <a:avLst/>
          </a:prstGeom>
          <a:ln>
            <a:solidFill>
              <a:srgbClr val="489FD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5" name="右大かっこ 94"/>
          <p:cNvSpPr/>
          <p:nvPr/>
        </p:nvSpPr>
        <p:spPr>
          <a:xfrm rot="5400000">
            <a:off x="2868310" y="4591279"/>
            <a:ext cx="37147" cy="120138"/>
          </a:xfrm>
          <a:prstGeom prst="rightBracket">
            <a:avLst/>
          </a:prstGeom>
          <a:ln>
            <a:solidFill>
              <a:srgbClr val="489FDF"/>
            </a:solidFill>
          </a:ln>
        </p:spPr>
        <p:style>
          <a:lnRef idx="1">
            <a:schemeClr val="dk1"/>
          </a:lnRef>
          <a:fillRef idx="0">
            <a:schemeClr val="dk1"/>
          </a:fillRef>
          <a:effectRef idx="0">
            <a:schemeClr val="dk1"/>
          </a:effectRef>
          <a:fontRef idx="minor">
            <a:schemeClr val="tx1"/>
          </a:fontRef>
        </p:style>
        <p:txBody>
          <a:bodyPr rtlCol="0" anchor="ctr"/>
          <a:lstStyle/>
          <a:p>
            <a:pPr algn="ctr" defTabSz="752256"/>
            <a:endParaRPr kumimoji="1" lang="ja-JP" altLang="en-US" sz="731">
              <a:solidFill>
                <a:srgbClr val="5A5A5A"/>
              </a:solidFill>
              <a:latin typeface="+mn-ea"/>
            </a:endParaRPr>
          </a:p>
        </p:txBody>
      </p:sp>
      <p:sp>
        <p:nvSpPr>
          <p:cNvPr id="96" name="右大かっこ 95"/>
          <p:cNvSpPr/>
          <p:nvPr/>
        </p:nvSpPr>
        <p:spPr>
          <a:xfrm rot="16200000" flipV="1">
            <a:off x="2868310" y="4867137"/>
            <a:ext cx="37147" cy="120138"/>
          </a:xfrm>
          <a:prstGeom prst="rightBracket">
            <a:avLst/>
          </a:prstGeom>
          <a:ln>
            <a:solidFill>
              <a:srgbClr val="489FDF"/>
            </a:solidFill>
          </a:ln>
        </p:spPr>
        <p:style>
          <a:lnRef idx="1">
            <a:schemeClr val="dk1"/>
          </a:lnRef>
          <a:fillRef idx="0">
            <a:schemeClr val="dk1"/>
          </a:fillRef>
          <a:effectRef idx="0">
            <a:schemeClr val="dk1"/>
          </a:effectRef>
          <a:fontRef idx="minor">
            <a:schemeClr val="tx1"/>
          </a:fontRef>
        </p:style>
        <p:txBody>
          <a:bodyPr rtlCol="0" anchor="ctr"/>
          <a:lstStyle/>
          <a:p>
            <a:pPr algn="ctr" defTabSz="752256"/>
            <a:endParaRPr kumimoji="1" lang="ja-JP" altLang="en-US" sz="731">
              <a:solidFill>
                <a:srgbClr val="5A5A5A"/>
              </a:solidFill>
              <a:latin typeface="+mn-ea"/>
            </a:endParaRPr>
          </a:p>
        </p:txBody>
      </p:sp>
      <p:cxnSp>
        <p:nvCxnSpPr>
          <p:cNvPr id="97" name="直線矢印コネクタ 96"/>
          <p:cNvCxnSpPr>
            <a:endCxn id="95" idx="2"/>
          </p:cNvCxnSpPr>
          <p:nvPr/>
        </p:nvCxnSpPr>
        <p:spPr>
          <a:xfrm>
            <a:off x="2886883" y="3642032"/>
            <a:ext cx="0" cy="1027890"/>
          </a:xfrm>
          <a:prstGeom prst="straightConnector1">
            <a:avLst/>
          </a:prstGeom>
          <a:ln>
            <a:solidFill>
              <a:srgbClr val="489FD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カギ線コネクタ 97"/>
          <p:cNvCxnSpPr>
            <a:stCxn id="86" idx="2"/>
            <a:endCxn id="61" idx="0"/>
          </p:cNvCxnSpPr>
          <p:nvPr/>
        </p:nvCxnSpPr>
        <p:spPr>
          <a:xfrm rot="16200000" flipH="1">
            <a:off x="1879763" y="2301368"/>
            <a:ext cx="170825" cy="159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9" name="カギ線コネクタ 98"/>
          <p:cNvCxnSpPr>
            <a:stCxn id="86" idx="2"/>
            <a:endCxn id="84" idx="0"/>
          </p:cNvCxnSpPr>
          <p:nvPr/>
        </p:nvCxnSpPr>
        <p:spPr>
          <a:xfrm rot="16200000" flipH="1">
            <a:off x="2218205" y="1962927"/>
            <a:ext cx="170825" cy="67847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p:cNvCxnSpPr>
            <a:stCxn id="93" idx="2"/>
          </p:cNvCxnSpPr>
          <p:nvPr/>
        </p:nvCxnSpPr>
        <p:spPr>
          <a:xfrm>
            <a:off x="1965974" y="4909420"/>
            <a:ext cx="0" cy="174613"/>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1" name="直線矢印コネクタ 100"/>
          <p:cNvCxnSpPr>
            <a:stCxn id="96" idx="2"/>
          </p:cNvCxnSpPr>
          <p:nvPr/>
        </p:nvCxnSpPr>
        <p:spPr>
          <a:xfrm>
            <a:off x="2886883" y="4908634"/>
            <a:ext cx="0" cy="174612"/>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p:cNvCxnSpPr>
            <a:stCxn id="76" idx="0"/>
          </p:cNvCxnSpPr>
          <p:nvPr/>
        </p:nvCxnSpPr>
        <p:spPr>
          <a:xfrm flipV="1">
            <a:off x="3713637" y="5289022"/>
            <a:ext cx="0" cy="137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線矢印コネクタ 109"/>
          <p:cNvCxnSpPr>
            <a:stCxn id="178" idx="2"/>
          </p:cNvCxnSpPr>
          <p:nvPr/>
        </p:nvCxnSpPr>
        <p:spPr>
          <a:xfrm>
            <a:off x="5627393" y="4890548"/>
            <a:ext cx="0" cy="193724"/>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6" name="直線矢印コネクタ 115"/>
          <p:cNvCxnSpPr>
            <a:stCxn id="179" idx="2"/>
          </p:cNvCxnSpPr>
          <p:nvPr/>
        </p:nvCxnSpPr>
        <p:spPr>
          <a:xfrm>
            <a:off x="6863072" y="4890548"/>
            <a:ext cx="1" cy="193724"/>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5" name="直線矢印コネクタ 124"/>
          <p:cNvCxnSpPr>
            <a:stCxn id="69" idx="1"/>
            <a:endCxn id="67" idx="3"/>
          </p:cNvCxnSpPr>
          <p:nvPr/>
        </p:nvCxnSpPr>
        <p:spPr>
          <a:xfrm flipH="1">
            <a:off x="5752316" y="3865999"/>
            <a:ext cx="207566"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50" name="フローチャート: 論理積ゲート 166"/>
          <p:cNvSpPr/>
          <p:nvPr/>
        </p:nvSpPr>
        <p:spPr>
          <a:xfrm rot="16200000">
            <a:off x="6158214" y="3448485"/>
            <a:ext cx="69643" cy="112702"/>
          </a:xfrm>
          <a:custGeom>
            <a:avLst/>
            <a:gdLst>
              <a:gd name="connsiteX0" fmla="*/ 0 w 720000"/>
              <a:gd name="connsiteY0" fmla="*/ 0 h 407383"/>
              <a:gd name="connsiteX1" fmla="*/ 360000 w 720000"/>
              <a:gd name="connsiteY1" fmla="*/ 0 h 407383"/>
              <a:gd name="connsiteX2" fmla="*/ 720000 w 720000"/>
              <a:gd name="connsiteY2" fmla="*/ 203692 h 407383"/>
              <a:gd name="connsiteX3" fmla="*/ 360000 w 720000"/>
              <a:gd name="connsiteY3" fmla="*/ 407384 h 407383"/>
              <a:gd name="connsiteX4" fmla="*/ 0 w 720000"/>
              <a:gd name="connsiteY4" fmla="*/ 407383 h 407383"/>
              <a:gd name="connsiteX5" fmla="*/ 0 w 720000"/>
              <a:gd name="connsiteY5" fmla="*/ 0 h 407383"/>
              <a:gd name="connsiteX0" fmla="*/ 0 w 720000"/>
              <a:gd name="connsiteY0" fmla="*/ 0 h 498823"/>
              <a:gd name="connsiteX1" fmla="*/ 360000 w 720000"/>
              <a:gd name="connsiteY1" fmla="*/ 0 h 498823"/>
              <a:gd name="connsiteX2" fmla="*/ 720000 w 720000"/>
              <a:gd name="connsiteY2" fmla="*/ 203692 h 498823"/>
              <a:gd name="connsiteX3" fmla="*/ 360000 w 720000"/>
              <a:gd name="connsiteY3" fmla="*/ 407384 h 498823"/>
              <a:gd name="connsiteX4" fmla="*/ 91440 w 720000"/>
              <a:gd name="connsiteY4" fmla="*/ 498823 h 498823"/>
              <a:gd name="connsiteX0" fmla="*/ 0 w 720000"/>
              <a:gd name="connsiteY0" fmla="*/ 0 h 407384"/>
              <a:gd name="connsiteX1" fmla="*/ 360000 w 720000"/>
              <a:gd name="connsiteY1" fmla="*/ 0 h 407384"/>
              <a:gd name="connsiteX2" fmla="*/ 720000 w 720000"/>
              <a:gd name="connsiteY2" fmla="*/ 203692 h 407384"/>
              <a:gd name="connsiteX3" fmla="*/ 360000 w 720000"/>
              <a:gd name="connsiteY3" fmla="*/ 407384 h 407384"/>
              <a:gd name="connsiteX0" fmla="*/ 0 w 360000"/>
              <a:gd name="connsiteY0" fmla="*/ 0 h 407384"/>
              <a:gd name="connsiteX1" fmla="*/ 360000 w 360000"/>
              <a:gd name="connsiteY1" fmla="*/ 203692 h 407384"/>
              <a:gd name="connsiteX2" fmla="*/ 0 w 360000"/>
              <a:gd name="connsiteY2" fmla="*/ 407384 h 407384"/>
            </a:gdLst>
            <a:ahLst/>
            <a:cxnLst>
              <a:cxn ang="0">
                <a:pos x="connsiteX0" y="connsiteY0"/>
              </a:cxn>
              <a:cxn ang="0">
                <a:pos x="connsiteX1" y="connsiteY1"/>
              </a:cxn>
              <a:cxn ang="0">
                <a:pos x="connsiteX2" y="connsiteY2"/>
              </a:cxn>
            </a:cxnLst>
            <a:rect l="l" t="t" r="r" b="b"/>
            <a:pathLst>
              <a:path w="360000" h="407384">
                <a:moveTo>
                  <a:pt x="0" y="0"/>
                </a:moveTo>
                <a:cubicBezTo>
                  <a:pt x="198823" y="0"/>
                  <a:pt x="360000" y="91196"/>
                  <a:pt x="360000" y="203692"/>
                </a:cubicBezTo>
                <a:cubicBezTo>
                  <a:pt x="360000" y="316188"/>
                  <a:pt x="198823" y="407384"/>
                  <a:pt x="0" y="407384"/>
                </a:cubicBezTo>
              </a:path>
            </a:pathLst>
          </a:custGeom>
          <a:noFill/>
          <a:ln w="12700">
            <a:solidFill>
              <a:srgbClr val="489FDF"/>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endParaRPr kumimoji="1" lang="en-US" altLang="ja-JP" sz="731" dirty="0">
              <a:solidFill>
                <a:srgbClr val="5A5A5A"/>
              </a:solidFill>
              <a:latin typeface="+mn-ea"/>
              <a:cs typeface="Meiryo UI" panose="020B0604030504040204" pitchFamily="50" charset="-128"/>
            </a:endParaRPr>
          </a:p>
        </p:txBody>
      </p:sp>
      <p:cxnSp>
        <p:nvCxnSpPr>
          <p:cNvPr id="151" name="直線矢印コネクタ 150"/>
          <p:cNvCxnSpPr>
            <a:stCxn id="63" idx="3"/>
            <a:endCxn id="170" idx="0"/>
          </p:cNvCxnSpPr>
          <p:nvPr/>
        </p:nvCxnSpPr>
        <p:spPr>
          <a:xfrm>
            <a:off x="3993299" y="3539657"/>
            <a:ext cx="314673" cy="347"/>
          </a:xfrm>
          <a:prstGeom prst="straightConnector1">
            <a:avLst/>
          </a:prstGeom>
          <a:ln>
            <a:solidFill>
              <a:srgbClr val="489FD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2" name="正方形/長方形 151"/>
          <p:cNvSpPr/>
          <p:nvPr/>
        </p:nvSpPr>
        <p:spPr>
          <a:xfrm>
            <a:off x="4714516" y="468579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違算チェック</a:t>
            </a:r>
            <a:endParaRPr kumimoji="1" lang="en-US" altLang="ja-JP" sz="731" dirty="0">
              <a:solidFill>
                <a:srgbClr val="5A5A5A"/>
              </a:solidFill>
              <a:latin typeface="+mn-ea"/>
              <a:cs typeface="Meiryo UI" panose="020B0604030504040204" pitchFamily="50" charset="-128"/>
            </a:endParaRPr>
          </a:p>
        </p:txBody>
      </p:sp>
      <p:sp>
        <p:nvSpPr>
          <p:cNvPr id="153" name="正方形/長方形 152"/>
          <p:cNvSpPr/>
          <p:nvPr/>
        </p:nvSpPr>
        <p:spPr>
          <a:xfrm>
            <a:off x="3353997" y="4685798"/>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売上報告</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状況確認</a:t>
            </a:r>
            <a:endParaRPr kumimoji="1" lang="en-US" altLang="ja-JP" sz="731" dirty="0">
              <a:solidFill>
                <a:srgbClr val="5A5A5A"/>
              </a:solidFill>
              <a:latin typeface="+mn-ea"/>
              <a:cs typeface="Meiryo UI" panose="020B0604030504040204" pitchFamily="50" charset="-128"/>
            </a:endParaRPr>
          </a:p>
        </p:txBody>
      </p:sp>
      <p:sp>
        <p:nvSpPr>
          <p:cNvPr id="154" name="正方形/長方形 153"/>
          <p:cNvSpPr/>
          <p:nvPr/>
        </p:nvSpPr>
        <p:spPr>
          <a:xfrm>
            <a:off x="4013323" y="3926767"/>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検知・問合せ</a:t>
            </a:r>
            <a:endParaRPr kumimoji="1" lang="en-US" altLang="ja-JP" sz="731" dirty="0">
              <a:solidFill>
                <a:srgbClr val="5A5A5A"/>
              </a:solidFill>
              <a:latin typeface="+mn-ea"/>
              <a:cs typeface="Meiryo UI" panose="020B0604030504040204" pitchFamily="50" charset="-128"/>
            </a:endParaRPr>
          </a:p>
        </p:txBody>
      </p:sp>
      <p:cxnSp>
        <p:nvCxnSpPr>
          <p:cNvPr id="155" name="直線矢印コネクタ 154"/>
          <p:cNvCxnSpPr>
            <a:stCxn id="154" idx="0"/>
            <a:endCxn id="169" idx="2"/>
          </p:cNvCxnSpPr>
          <p:nvPr/>
        </p:nvCxnSpPr>
        <p:spPr>
          <a:xfrm flipV="1">
            <a:off x="4364323" y="3326971"/>
            <a:ext cx="0" cy="599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直線矢印コネクタ 159"/>
          <p:cNvCxnSpPr>
            <a:endCxn id="152" idx="2"/>
          </p:cNvCxnSpPr>
          <p:nvPr/>
        </p:nvCxnSpPr>
        <p:spPr>
          <a:xfrm flipV="1">
            <a:off x="5005799" y="4890548"/>
            <a:ext cx="1217" cy="192697"/>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1" name="直線矢印コネクタ 160"/>
          <p:cNvCxnSpPr>
            <a:endCxn id="153" idx="2"/>
          </p:cNvCxnSpPr>
          <p:nvPr/>
        </p:nvCxnSpPr>
        <p:spPr>
          <a:xfrm flipV="1">
            <a:off x="3704997" y="4890548"/>
            <a:ext cx="0" cy="249932"/>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69" name="正方形/長方形 168"/>
          <p:cNvSpPr/>
          <p:nvPr/>
        </p:nvSpPr>
        <p:spPr>
          <a:xfrm>
            <a:off x="4071823" y="312222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問合せ対応</a:t>
            </a:r>
            <a:endParaRPr kumimoji="1" lang="en-US" altLang="ja-JP" sz="731" dirty="0">
              <a:solidFill>
                <a:srgbClr val="5A5A5A"/>
              </a:solidFill>
              <a:latin typeface="+mn-ea"/>
              <a:cs typeface="Meiryo UI" panose="020B0604030504040204" pitchFamily="50" charset="-128"/>
            </a:endParaRPr>
          </a:p>
        </p:txBody>
      </p:sp>
      <p:sp>
        <p:nvSpPr>
          <p:cNvPr id="170" name="フローチャート: 論理積ゲート 166"/>
          <p:cNvSpPr/>
          <p:nvPr/>
        </p:nvSpPr>
        <p:spPr>
          <a:xfrm rot="16200000">
            <a:off x="4329502" y="3448831"/>
            <a:ext cx="69643" cy="112702"/>
          </a:xfrm>
          <a:custGeom>
            <a:avLst/>
            <a:gdLst>
              <a:gd name="connsiteX0" fmla="*/ 0 w 720000"/>
              <a:gd name="connsiteY0" fmla="*/ 0 h 407383"/>
              <a:gd name="connsiteX1" fmla="*/ 360000 w 720000"/>
              <a:gd name="connsiteY1" fmla="*/ 0 h 407383"/>
              <a:gd name="connsiteX2" fmla="*/ 720000 w 720000"/>
              <a:gd name="connsiteY2" fmla="*/ 203692 h 407383"/>
              <a:gd name="connsiteX3" fmla="*/ 360000 w 720000"/>
              <a:gd name="connsiteY3" fmla="*/ 407384 h 407383"/>
              <a:gd name="connsiteX4" fmla="*/ 0 w 720000"/>
              <a:gd name="connsiteY4" fmla="*/ 407383 h 407383"/>
              <a:gd name="connsiteX5" fmla="*/ 0 w 720000"/>
              <a:gd name="connsiteY5" fmla="*/ 0 h 407383"/>
              <a:gd name="connsiteX0" fmla="*/ 0 w 720000"/>
              <a:gd name="connsiteY0" fmla="*/ 0 h 498823"/>
              <a:gd name="connsiteX1" fmla="*/ 360000 w 720000"/>
              <a:gd name="connsiteY1" fmla="*/ 0 h 498823"/>
              <a:gd name="connsiteX2" fmla="*/ 720000 w 720000"/>
              <a:gd name="connsiteY2" fmla="*/ 203692 h 498823"/>
              <a:gd name="connsiteX3" fmla="*/ 360000 w 720000"/>
              <a:gd name="connsiteY3" fmla="*/ 407384 h 498823"/>
              <a:gd name="connsiteX4" fmla="*/ 91440 w 720000"/>
              <a:gd name="connsiteY4" fmla="*/ 498823 h 498823"/>
              <a:gd name="connsiteX0" fmla="*/ 0 w 720000"/>
              <a:gd name="connsiteY0" fmla="*/ 0 h 407384"/>
              <a:gd name="connsiteX1" fmla="*/ 360000 w 720000"/>
              <a:gd name="connsiteY1" fmla="*/ 0 h 407384"/>
              <a:gd name="connsiteX2" fmla="*/ 720000 w 720000"/>
              <a:gd name="connsiteY2" fmla="*/ 203692 h 407384"/>
              <a:gd name="connsiteX3" fmla="*/ 360000 w 720000"/>
              <a:gd name="connsiteY3" fmla="*/ 407384 h 407384"/>
              <a:gd name="connsiteX0" fmla="*/ 0 w 360000"/>
              <a:gd name="connsiteY0" fmla="*/ 0 h 407384"/>
              <a:gd name="connsiteX1" fmla="*/ 360000 w 360000"/>
              <a:gd name="connsiteY1" fmla="*/ 203692 h 407384"/>
              <a:gd name="connsiteX2" fmla="*/ 0 w 360000"/>
              <a:gd name="connsiteY2" fmla="*/ 407384 h 407384"/>
            </a:gdLst>
            <a:ahLst/>
            <a:cxnLst>
              <a:cxn ang="0">
                <a:pos x="connsiteX0" y="connsiteY0"/>
              </a:cxn>
              <a:cxn ang="0">
                <a:pos x="connsiteX1" y="connsiteY1"/>
              </a:cxn>
              <a:cxn ang="0">
                <a:pos x="connsiteX2" y="connsiteY2"/>
              </a:cxn>
            </a:cxnLst>
            <a:rect l="l" t="t" r="r" b="b"/>
            <a:pathLst>
              <a:path w="360000" h="407384">
                <a:moveTo>
                  <a:pt x="0" y="0"/>
                </a:moveTo>
                <a:cubicBezTo>
                  <a:pt x="198823" y="0"/>
                  <a:pt x="360000" y="91196"/>
                  <a:pt x="360000" y="203692"/>
                </a:cubicBezTo>
                <a:cubicBezTo>
                  <a:pt x="360000" y="316188"/>
                  <a:pt x="198823" y="407384"/>
                  <a:pt x="0" y="407384"/>
                </a:cubicBezTo>
              </a:path>
            </a:pathLst>
          </a:custGeom>
          <a:noFill/>
          <a:ln w="12700">
            <a:solidFill>
              <a:srgbClr val="489FDF"/>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endParaRPr kumimoji="1" lang="en-US" altLang="ja-JP" sz="731" dirty="0">
              <a:solidFill>
                <a:srgbClr val="5A5A5A"/>
              </a:solidFill>
              <a:latin typeface="+mn-ea"/>
              <a:cs typeface="Meiryo UI" panose="020B0604030504040204" pitchFamily="50" charset="-128"/>
            </a:endParaRPr>
          </a:p>
        </p:txBody>
      </p:sp>
      <p:cxnSp>
        <p:nvCxnSpPr>
          <p:cNvPr id="171" name="直線矢印コネクタ 170"/>
          <p:cNvCxnSpPr>
            <a:stCxn id="170" idx="2"/>
            <a:endCxn id="150" idx="0"/>
          </p:cNvCxnSpPr>
          <p:nvPr/>
        </p:nvCxnSpPr>
        <p:spPr>
          <a:xfrm flipV="1">
            <a:off x="4420675" y="3539657"/>
            <a:ext cx="1716011" cy="347"/>
          </a:xfrm>
          <a:prstGeom prst="straightConnector1">
            <a:avLst/>
          </a:prstGeom>
          <a:ln>
            <a:solidFill>
              <a:srgbClr val="489FD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カギ線コネクタ 171"/>
          <p:cNvCxnSpPr>
            <a:stCxn id="153" idx="3"/>
            <a:endCxn id="149" idx="2"/>
          </p:cNvCxnSpPr>
          <p:nvPr/>
        </p:nvCxnSpPr>
        <p:spPr>
          <a:xfrm flipV="1">
            <a:off x="4055997" y="4500351"/>
            <a:ext cx="308327" cy="287822"/>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75" name="正方形/長方形 174"/>
          <p:cNvSpPr/>
          <p:nvPr/>
        </p:nvSpPr>
        <p:spPr>
          <a:xfrm>
            <a:off x="2710091" y="3437282"/>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金券</a:t>
            </a:r>
            <a:r>
              <a:rPr kumimoji="1" lang="en-US" altLang="ja-JP" sz="731" dirty="0">
                <a:solidFill>
                  <a:srgbClr val="5A5A5A"/>
                </a:solidFill>
                <a:latin typeface="+mn-ea"/>
                <a:cs typeface="Meiryo UI" panose="020B0604030504040204" pitchFamily="50" charset="-128"/>
              </a:rPr>
              <a:t>OCR</a:t>
            </a:r>
          </a:p>
        </p:txBody>
      </p:sp>
      <p:sp>
        <p:nvSpPr>
          <p:cNvPr id="176" name="正方形/長方形 175"/>
          <p:cNvSpPr/>
          <p:nvPr/>
        </p:nvSpPr>
        <p:spPr>
          <a:xfrm>
            <a:off x="4071823" y="2387577"/>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問合せ対応</a:t>
            </a:r>
            <a:endParaRPr kumimoji="1" lang="en-US" altLang="ja-JP" sz="731" dirty="0">
              <a:solidFill>
                <a:srgbClr val="5A5A5A"/>
              </a:solidFill>
              <a:latin typeface="+mn-ea"/>
              <a:cs typeface="Meiryo UI" panose="020B0604030504040204" pitchFamily="50" charset="-128"/>
            </a:endParaRPr>
          </a:p>
        </p:txBody>
      </p:sp>
      <p:cxnSp>
        <p:nvCxnSpPr>
          <p:cNvPr id="177" name="直線矢印コネクタ 176"/>
          <p:cNvCxnSpPr>
            <a:stCxn id="169" idx="0"/>
            <a:endCxn id="176" idx="2"/>
          </p:cNvCxnSpPr>
          <p:nvPr/>
        </p:nvCxnSpPr>
        <p:spPr>
          <a:xfrm flipV="1">
            <a:off x="4364323" y="2592327"/>
            <a:ext cx="0" cy="529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8" name="正方形/長方形 177"/>
          <p:cNvSpPr/>
          <p:nvPr/>
        </p:nvSpPr>
        <p:spPr>
          <a:xfrm>
            <a:off x="5334893" y="468579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売上修正</a:t>
            </a:r>
            <a:endParaRPr kumimoji="1" lang="en-US" altLang="ja-JP" sz="731" dirty="0">
              <a:solidFill>
                <a:srgbClr val="5A5A5A"/>
              </a:solidFill>
              <a:latin typeface="+mn-ea"/>
              <a:cs typeface="Meiryo UI" panose="020B0604030504040204" pitchFamily="50" charset="-128"/>
            </a:endParaRPr>
          </a:p>
        </p:txBody>
      </p:sp>
      <p:sp>
        <p:nvSpPr>
          <p:cNvPr id="179" name="正方形/長方形 178"/>
          <p:cNvSpPr/>
          <p:nvPr/>
        </p:nvSpPr>
        <p:spPr>
          <a:xfrm>
            <a:off x="6570571" y="468579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売上確定</a:t>
            </a:r>
            <a:endParaRPr kumimoji="1" lang="en-US" altLang="ja-JP" sz="731" dirty="0">
              <a:solidFill>
                <a:srgbClr val="5A5A5A"/>
              </a:solidFill>
              <a:latin typeface="+mn-ea"/>
              <a:cs typeface="Meiryo UI" panose="020B0604030504040204" pitchFamily="50" charset="-128"/>
            </a:endParaRPr>
          </a:p>
        </p:txBody>
      </p:sp>
      <p:sp>
        <p:nvSpPr>
          <p:cNvPr id="181" name="正方形/長方形 180"/>
          <p:cNvSpPr/>
          <p:nvPr/>
        </p:nvSpPr>
        <p:spPr>
          <a:xfrm>
            <a:off x="5952733" y="468579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売上チェック</a:t>
            </a:r>
            <a:endParaRPr kumimoji="1" lang="en-US" altLang="ja-JP" sz="731" dirty="0">
              <a:solidFill>
                <a:srgbClr val="5A5A5A"/>
              </a:solidFill>
              <a:latin typeface="+mn-ea"/>
              <a:cs typeface="Meiryo UI" panose="020B0604030504040204" pitchFamily="50" charset="-128"/>
            </a:endParaRPr>
          </a:p>
        </p:txBody>
      </p:sp>
      <p:cxnSp>
        <p:nvCxnSpPr>
          <p:cNvPr id="182" name="直線矢印コネクタ 181"/>
          <p:cNvCxnSpPr>
            <a:endCxn id="181" idx="2"/>
          </p:cNvCxnSpPr>
          <p:nvPr/>
        </p:nvCxnSpPr>
        <p:spPr>
          <a:xfrm flipV="1">
            <a:off x="6245233" y="4890548"/>
            <a:ext cx="0" cy="249932"/>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83" name="フローチャート: 磁気ディスク 182"/>
          <p:cNvSpPr/>
          <p:nvPr/>
        </p:nvSpPr>
        <p:spPr>
          <a:xfrm>
            <a:off x="1508533" y="5084272"/>
            <a:ext cx="5647039"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売上報告データ</a:t>
            </a:r>
            <a:endParaRPr kumimoji="1" lang="en-US" altLang="ja-JP" sz="731" dirty="0">
              <a:solidFill>
                <a:srgbClr val="5A5A5A"/>
              </a:solidFill>
              <a:latin typeface="+mn-ea"/>
              <a:cs typeface="Meiryo UI" panose="020B0604030504040204" pitchFamily="50" charset="-128"/>
            </a:endParaRPr>
          </a:p>
        </p:txBody>
      </p:sp>
      <p:cxnSp>
        <p:nvCxnSpPr>
          <p:cNvPr id="184" name="カギ線コネクタ 183"/>
          <p:cNvCxnSpPr>
            <a:stCxn id="181" idx="0"/>
          </p:cNvCxnSpPr>
          <p:nvPr/>
        </p:nvCxnSpPr>
        <p:spPr>
          <a:xfrm rot="5400000" flipH="1" flipV="1">
            <a:off x="6129161" y="4066197"/>
            <a:ext cx="735672" cy="503529"/>
          </a:xfrm>
          <a:prstGeom prst="bentConnector3">
            <a:avLst>
              <a:gd name="adj1" fmla="val 50000"/>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85" name="カギ線コネクタ 184"/>
          <p:cNvCxnSpPr>
            <a:stCxn id="86" idx="1"/>
          </p:cNvCxnSpPr>
          <p:nvPr/>
        </p:nvCxnSpPr>
        <p:spPr>
          <a:xfrm rot="10800000" flipV="1">
            <a:off x="1560691" y="2114378"/>
            <a:ext cx="52690" cy="2571421"/>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87" name="正方形/長方形 186"/>
          <p:cNvSpPr/>
          <p:nvPr/>
        </p:nvSpPr>
        <p:spPr>
          <a:xfrm>
            <a:off x="9073188" y="4563183"/>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分析</a:t>
            </a:r>
            <a:endParaRPr kumimoji="1" lang="en-US" altLang="ja-JP" sz="731" dirty="0">
              <a:solidFill>
                <a:srgbClr val="5A5A5A"/>
              </a:solidFill>
              <a:latin typeface="+mn-ea"/>
              <a:cs typeface="Meiryo UI" panose="020B0604030504040204" pitchFamily="50" charset="-128"/>
            </a:endParaRPr>
          </a:p>
        </p:txBody>
      </p:sp>
      <p:sp>
        <p:nvSpPr>
          <p:cNvPr id="189" name="正方形/長方形 188"/>
          <p:cNvSpPr/>
          <p:nvPr/>
        </p:nvSpPr>
        <p:spPr>
          <a:xfrm>
            <a:off x="9073188" y="273960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ダッシュボード</a:t>
            </a:r>
            <a:endParaRPr kumimoji="1" lang="en-US" altLang="ja-JP" sz="731" dirty="0">
              <a:solidFill>
                <a:srgbClr val="5A5A5A"/>
              </a:solidFill>
              <a:latin typeface="+mn-ea"/>
              <a:cs typeface="Meiryo UI" panose="020B0604030504040204" pitchFamily="50" charset="-128"/>
            </a:endParaRPr>
          </a:p>
        </p:txBody>
      </p:sp>
      <p:cxnSp>
        <p:nvCxnSpPr>
          <p:cNvPr id="190" name="直線矢印コネクタ 189"/>
          <p:cNvCxnSpPr>
            <a:stCxn id="187" idx="0"/>
            <a:endCxn id="189" idx="2"/>
          </p:cNvCxnSpPr>
          <p:nvPr/>
        </p:nvCxnSpPr>
        <p:spPr>
          <a:xfrm flipV="1">
            <a:off x="9365688" y="2944358"/>
            <a:ext cx="0" cy="1618825"/>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91" name="フローチャート: 磁気ディスク 190"/>
          <p:cNvSpPr/>
          <p:nvPr/>
        </p:nvSpPr>
        <p:spPr>
          <a:xfrm>
            <a:off x="7671063" y="5114302"/>
            <a:ext cx="756831"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イベント・コーザルデータ</a:t>
            </a:r>
            <a:endParaRPr kumimoji="1" lang="en-US" altLang="ja-JP" sz="731" dirty="0">
              <a:solidFill>
                <a:srgbClr val="5A5A5A"/>
              </a:solidFill>
              <a:latin typeface="+mn-ea"/>
              <a:cs typeface="Meiryo UI" panose="020B0604030504040204" pitchFamily="50" charset="-128"/>
            </a:endParaRPr>
          </a:p>
        </p:txBody>
      </p:sp>
      <p:sp>
        <p:nvSpPr>
          <p:cNvPr id="193" name="正方形/長方形 192"/>
          <p:cNvSpPr/>
          <p:nvPr/>
        </p:nvSpPr>
        <p:spPr>
          <a:xfrm>
            <a:off x="7660795" y="3122220"/>
            <a:ext cx="77737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イベントデータ連携</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smtClean="0">
                <a:solidFill>
                  <a:srgbClr val="5A5A5A"/>
                </a:solidFill>
                <a:latin typeface="+mn-ea"/>
                <a:cs typeface="Meiryo UI" panose="020B0604030504040204" pitchFamily="50" charset="-128"/>
              </a:rPr>
              <a:t>（不定期</a:t>
            </a:r>
            <a:r>
              <a:rPr kumimoji="1" lang="ja-JP" altLang="en-US" sz="731" dirty="0">
                <a:solidFill>
                  <a:srgbClr val="5A5A5A"/>
                </a:solidFill>
                <a:latin typeface="+mn-ea"/>
                <a:cs typeface="Meiryo UI" panose="020B0604030504040204" pitchFamily="50" charset="-128"/>
              </a:rPr>
              <a:t>・</a:t>
            </a:r>
            <a:r>
              <a:rPr kumimoji="1" lang="ja-JP" altLang="en-US" sz="731" dirty="0" smtClean="0">
                <a:solidFill>
                  <a:srgbClr val="5A5A5A"/>
                </a:solidFill>
                <a:latin typeface="+mn-ea"/>
                <a:cs typeface="Meiryo UI" panose="020B0604030504040204" pitchFamily="50" charset="-128"/>
              </a:rPr>
              <a:t>随時）</a:t>
            </a:r>
            <a:endParaRPr kumimoji="1" lang="en-US" altLang="ja-JP" sz="731" dirty="0">
              <a:solidFill>
                <a:srgbClr val="5A5A5A"/>
              </a:solidFill>
              <a:latin typeface="+mn-ea"/>
              <a:cs typeface="Meiryo UI" panose="020B0604030504040204" pitchFamily="50" charset="-128"/>
            </a:endParaRPr>
          </a:p>
        </p:txBody>
      </p:sp>
      <p:sp>
        <p:nvSpPr>
          <p:cNvPr id="119" name="正方形/長方形 118"/>
          <p:cNvSpPr/>
          <p:nvPr/>
        </p:nvSpPr>
        <p:spPr>
          <a:xfrm>
            <a:off x="8306326" y="456109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en-US" altLang="ja-JP" sz="731" dirty="0">
                <a:solidFill>
                  <a:srgbClr val="5A5A5A"/>
                </a:solidFill>
                <a:latin typeface="+mn-ea"/>
                <a:cs typeface="Meiryo UI" panose="020B0604030504040204" pitchFamily="50" charset="-128"/>
              </a:rPr>
              <a:t>POS</a:t>
            </a:r>
            <a:r>
              <a:rPr kumimoji="1" lang="ja-JP" altLang="en-US" sz="731" dirty="0">
                <a:solidFill>
                  <a:srgbClr val="5A5A5A"/>
                </a:solidFill>
                <a:latin typeface="+mn-ea"/>
                <a:cs typeface="Meiryo UI" panose="020B0604030504040204" pitchFamily="50" charset="-128"/>
              </a:rPr>
              <a:t>データ取込</a:t>
            </a:r>
            <a:endParaRPr kumimoji="1" lang="en-US" altLang="ja-JP" sz="731" dirty="0">
              <a:solidFill>
                <a:srgbClr val="5A5A5A"/>
              </a:solidFill>
              <a:latin typeface="+mn-ea"/>
              <a:cs typeface="Meiryo UI" panose="020B0604030504040204" pitchFamily="50" charset="-128"/>
            </a:endParaRPr>
          </a:p>
        </p:txBody>
      </p:sp>
      <p:sp>
        <p:nvSpPr>
          <p:cNvPr id="122" name="正方形/長方形 121"/>
          <p:cNvSpPr/>
          <p:nvPr/>
        </p:nvSpPr>
        <p:spPr>
          <a:xfrm>
            <a:off x="3369823" y="2011323"/>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en-US" altLang="ja-JP" sz="731" dirty="0">
                <a:solidFill>
                  <a:srgbClr val="5A5A5A"/>
                </a:solidFill>
                <a:latin typeface="+mn-ea"/>
                <a:cs typeface="Meiryo UI" panose="020B0604030504040204" pitchFamily="50" charset="-128"/>
              </a:rPr>
              <a:t>POS</a:t>
            </a:r>
            <a:r>
              <a:rPr kumimoji="1" lang="ja-JP" altLang="en-US" sz="731" dirty="0">
                <a:solidFill>
                  <a:srgbClr val="5A5A5A"/>
                </a:solidFill>
                <a:latin typeface="+mn-ea"/>
                <a:cs typeface="Meiryo UI" panose="020B0604030504040204" pitchFamily="50" charset="-128"/>
              </a:rPr>
              <a:t>データ連携</a:t>
            </a:r>
            <a:endParaRPr kumimoji="1" lang="en-US" altLang="ja-JP" sz="731" dirty="0">
              <a:solidFill>
                <a:srgbClr val="5A5A5A"/>
              </a:solidFill>
              <a:latin typeface="+mn-ea"/>
              <a:cs typeface="Meiryo UI" panose="020B0604030504040204" pitchFamily="50" charset="-128"/>
            </a:endParaRPr>
          </a:p>
        </p:txBody>
      </p:sp>
      <p:cxnSp>
        <p:nvCxnSpPr>
          <p:cNvPr id="124" name="カギ線コネクタ 123"/>
          <p:cNvCxnSpPr>
            <a:stCxn id="122" idx="3"/>
            <a:endCxn id="119" idx="0"/>
          </p:cNvCxnSpPr>
          <p:nvPr/>
        </p:nvCxnSpPr>
        <p:spPr>
          <a:xfrm>
            <a:off x="4071824" y="2113699"/>
            <a:ext cx="4585502" cy="2447395"/>
          </a:xfrm>
          <a:prstGeom prst="bentConnector2">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33" name="カギ線コネクタ 132"/>
          <p:cNvCxnSpPr>
            <a:stCxn id="191" idx="4"/>
            <a:endCxn id="187" idx="2"/>
          </p:cNvCxnSpPr>
          <p:nvPr/>
        </p:nvCxnSpPr>
        <p:spPr>
          <a:xfrm flipV="1">
            <a:off x="8427895" y="4767933"/>
            <a:ext cx="937793" cy="448745"/>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1" name="直線矢印コネクタ 140"/>
          <p:cNvCxnSpPr>
            <a:stCxn id="105" idx="2"/>
            <a:endCxn id="191" idx="1"/>
          </p:cNvCxnSpPr>
          <p:nvPr/>
        </p:nvCxnSpPr>
        <p:spPr>
          <a:xfrm flipH="1">
            <a:off x="8049479" y="4495391"/>
            <a:ext cx="1" cy="61891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05" name="正方形/長方形 104"/>
          <p:cNvSpPr/>
          <p:nvPr/>
        </p:nvSpPr>
        <p:spPr>
          <a:xfrm>
            <a:off x="7660795" y="4290641"/>
            <a:ext cx="77737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イベント情報入力</a:t>
            </a:r>
            <a:endParaRPr kumimoji="1" lang="en-US" altLang="ja-JP" sz="731" dirty="0">
              <a:solidFill>
                <a:srgbClr val="5A5A5A"/>
              </a:solidFill>
              <a:latin typeface="+mn-ea"/>
              <a:cs typeface="Meiryo UI" panose="020B0604030504040204" pitchFamily="50" charset="-128"/>
            </a:endParaRPr>
          </a:p>
        </p:txBody>
      </p:sp>
      <p:cxnSp>
        <p:nvCxnSpPr>
          <p:cNvPr id="106" name="直線矢印コネクタ 105"/>
          <p:cNvCxnSpPr>
            <a:stCxn id="193" idx="2"/>
            <a:endCxn id="105" idx="0"/>
          </p:cNvCxnSpPr>
          <p:nvPr/>
        </p:nvCxnSpPr>
        <p:spPr>
          <a:xfrm>
            <a:off x="8049480" y="3326970"/>
            <a:ext cx="0" cy="963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線矢印コネクタ 108"/>
          <p:cNvCxnSpPr>
            <a:stCxn id="152" idx="0"/>
            <a:endCxn id="120" idx="2"/>
          </p:cNvCxnSpPr>
          <p:nvPr/>
        </p:nvCxnSpPr>
        <p:spPr>
          <a:xfrm flipH="1" flipV="1">
            <a:off x="5006669" y="4463560"/>
            <a:ext cx="347" cy="222238"/>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p:cNvCxnSpPr>
            <a:stCxn id="120" idx="0"/>
          </p:cNvCxnSpPr>
          <p:nvPr/>
        </p:nvCxnSpPr>
        <p:spPr>
          <a:xfrm flipV="1">
            <a:off x="5092045" y="3968614"/>
            <a:ext cx="75503" cy="160053"/>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20" name="フローチャート: 複数書類 119"/>
          <p:cNvSpPr/>
          <p:nvPr/>
        </p:nvSpPr>
        <p:spPr>
          <a:xfrm>
            <a:off x="4740998" y="4128667"/>
            <a:ext cx="617175" cy="348075"/>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違算リスト</a:t>
            </a:r>
            <a:r>
              <a:rPr kumimoji="1" lang="en-US" altLang="ja-JP" sz="731" dirty="0">
                <a:solidFill>
                  <a:srgbClr val="5A5A5A"/>
                </a:solidFill>
                <a:latin typeface="+mn-ea"/>
                <a:cs typeface="Meiryo UI" panose="020B0604030504040204" pitchFamily="50" charset="-128"/>
              </a:rPr>
              <a:t/>
            </a:r>
            <a:br>
              <a:rPr kumimoji="1" lang="en-US" altLang="ja-JP" sz="731" dirty="0">
                <a:solidFill>
                  <a:srgbClr val="5A5A5A"/>
                </a:solidFill>
                <a:latin typeface="+mn-ea"/>
                <a:cs typeface="Meiryo UI" panose="020B0604030504040204" pitchFamily="50" charset="-128"/>
              </a:rPr>
            </a:br>
            <a:r>
              <a:rPr kumimoji="1" lang="ja-JP" altLang="en-US" sz="731" dirty="0">
                <a:solidFill>
                  <a:srgbClr val="5A5A5A"/>
                </a:solidFill>
                <a:latin typeface="+mn-ea"/>
                <a:cs typeface="Meiryo UI" panose="020B0604030504040204" pitchFamily="50" charset="-128"/>
              </a:rPr>
              <a:t>等</a:t>
            </a:r>
            <a:endParaRPr kumimoji="1" lang="en-US" altLang="ja-JP" sz="731" dirty="0">
              <a:solidFill>
                <a:srgbClr val="5A5A5A"/>
              </a:solidFill>
              <a:latin typeface="+mn-ea"/>
              <a:cs typeface="Meiryo UI" panose="020B0604030504040204" pitchFamily="50" charset="-128"/>
            </a:endParaRPr>
          </a:p>
        </p:txBody>
      </p:sp>
      <p:sp>
        <p:nvSpPr>
          <p:cNvPr id="126" name="フローチャート: 磁気ディスク 125"/>
          <p:cNvSpPr/>
          <p:nvPr/>
        </p:nvSpPr>
        <p:spPr>
          <a:xfrm>
            <a:off x="8277461" y="4891159"/>
            <a:ext cx="756831"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en-US" altLang="ja-JP" sz="731" dirty="0">
                <a:solidFill>
                  <a:srgbClr val="5A5A5A"/>
                </a:solidFill>
                <a:latin typeface="+mn-ea"/>
                <a:cs typeface="Meiryo UI" panose="020B0604030504040204" pitchFamily="50" charset="-128"/>
              </a:rPr>
              <a:t>POS</a:t>
            </a:r>
            <a:r>
              <a:rPr kumimoji="1" lang="ja-JP" altLang="en-US" sz="731" dirty="0">
                <a:solidFill>
                  <a:srgbClr val="5A5A5A"/>
                </a:solidFill>
                <a:latin typeface="+mn-ea"/>
                <a:cs typeface="Meiryo UI" panose="020B0604030504040204" pitchFamily="50" charset="-128"/>
              </a:rPr>
              <a:t>データ</a:t>
            </a:r>
            <a:endParaRPr kumimoji="1" lang="en-US" altLang="ja-JP" sz="731" dirty="0">
              <a:solidFill>
                <a:srgbClr val="5A5A5A"/>
              </a:solidFill>
              <a:latin typeface="+mn-ea"/>
              <a:cs typeface="Meiryo UI" panose="020B0604030504040204" pitchFamily="50" charset="-128"/>
            </a:endParaRPr>
          </a:p>
        </p:txBody>
      </p:sp>
      <p:cxnSp>
        <p:nvCxnSpPr>
          <p:cNvPr id="130" name="直線矢印コネクタ 129"/>
          <p:cNvCxnSpPr>
            <a:stCxn id="119" idx="2"/>
            <a:endCxn id="126" idx="1"/>
          </p:cNvCxnSpPr>
          <p:nvPr/>
        </p:nvCxnSpPr>
        <p:spPr>
          <a:xfrm flipH="1">
            <a:off x="8655876" y="4765844"/>
            <a:ext cx="1450" cy="12531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34" name="カギ線コネクタ 133"/>
          <p:cNvCxnSpPr>
            <a:stCxn id="126" idx="4"/>
            <a:endCxn id="187" idx="2"/>
          </p:cNvCxnSpPr>
          <p:nvPr/>
        </p:nvCxnSpPr>
        <p:spPr>
          <a:xfrm flipV="1">
            <a:off x="9034292" y="4767933"/>
            <a:ext cx="331396" cy="225601"/>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49" name="フローチャート: 書類 148"/>
          <p:cNvSpPr/>
          <p:nvPr/>
        </p:nvSpPr>
        <p:spPr>
          <a:xfrm>
            <a:off x="4101073" y="4223671"/>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売上報告状況一覧</a:t>
            </a:r>
            <a:endParaRPr kumimoji="1" lang="en-US" altLang="ja-JP" sz="731" dirty="0">
              <a:solidFill>
                <a:srgbClr val="5A5A5A"/>
              </a:solidFill>
              <a:latin typeface="+mn-ea"/>
              <a:cs typeface="Meiryo UI" panose="020B0604030504040204" pitchFamily="50" charset="-128"/>
            </a:endParaRPr>
          </a:p>
        </p:txBody>
      </p:sp>
      <p:cxnSp>
        <p:nvCxnSpPr>
          <p:cNvPr id="156" name="直線矢印コネクタ 155"/>
          <p:cNvCxnSpPr>
            <a:stCxn id="149" idx="0"/>
            <a:endCxn id="154" idx="2"/>
          </p:cNvCxnSpPr>
          <p:nvPr/>
        </p:nvCxnSpPr>
        <p:spPr>
          <a:xfrm flipV="1">
            <a:off x="4364323" y="4131517"/>
            <a:ext cx="0" cy="92154"/>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7" name="カギ線コネクタ 166"/>
          <p:cNvCxnSpPr>
            <a:stCxn id="91" idx="4"/>
            <a:endCxn id="168" idx="0"/>
          </p:cNvCxnSpPr>
          <p:nvPr/>
        </p:nvCxnSpPr>
        <p:spPr>
          <a:xfrm flipV="1">
            <a:off x="3126017" y="3870925"/>
            <a:ext cx="1181956" cy="917248"/>
          </a:xfrm>
          <a:prstGeom prst="bentConnector4">
            <a:avLst>
              <a:gd name="adj1" fmla="val 11625"/>
              <a:gd name="adj2" fmla="val 100265"/>
            </a:avLst>
          </a:prstGeom>
          <a:ln>
            <a:solidFill>
              <a:srgbClr val="489FDF"/>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8" name="フローチャート: 論理積ゲート 166"/>
          <p:cNvSpPr/>
          <p:nvPr/>
        </p:nvSpPr>
        <p:spPr>
          <a:xfrm rot="16200000">
            <a:off x="4329502" y="3779752"/>
            <a:ext cx="69643" cy="112702"/>
          </a:xfrm>
          <a:custGeom>
            <a:avLst/>
            <a:gdLst>
              <a:gd name="connsiteX0" fmla="*/ 0 w 720000"/>
              <a:gd name="connsiteY0" fmla="*/ 0 h 407383"/>
              <a:gd name="connsiteX1" fmla="*/ 360000 w 720000"/>
              <a:gd name="connsiteY1" fmla="*/ 0 h 407383"/>
              <a:gd name="connsiteX2" fmla="*/ 720000 w 720000"/>
              <a:gd name="connsiteY2" fmla="*/ 203692 h 407383"/>
              <a:gd name="connsiteX3" fmla="*/ 360000 w 720000"/>
              <a:gd name="connsiteY3" fmla="*/ 407384 h 407383"/>
              <a:gd name="connsiteX4" fmla="*/ 0 w 720000"/>
              <a:gd name="connsiteY4" fmla="*/ 407383 h 407383"/>
              <a:gd name="connsiteX5" fmla="*/ 0 w 720000"/>
              <a:gd name="connsiteY5" fmla="*/ 0 h 407383"/>
              <a:gd name="connsiteX0" fmla="*/ 0 w 720000"/>
              <a:gd name="connsiteY0" fmla="*/ 0 h 498823"/>
              <a:gd name="connsiteX1" fmla="*/ 360000 w 720000"/>
              <a:gd name="connsiteY1" fmla="*/ 0 h 498823"/>
              <a:gd name="connsiteX2" fmla="*/ 720000 w 720000"/>
              <a:gd name="connsiteY2" fmla="*/ 203692 h 498823"/>
              <a:gd name="connsiteX3" fmla="*/ 360000 w 720000"/>
              <a:gd name="connsiteY3" fmla="*/ 407384 h 498823"/>
              <a:gd name="connsiteX4" fmla="*/ 91440 w 720000"/>
              <a:gd name="connsiteY4" fmla="*/ 498823 h 498823"/>
              <a:gd name="connsiteX0" fmla="*/ 0 w 720000"/>
              <a:gd name="connsiteY0" fmla="*/ 0 h 407384"/>
              <a:gd name="connsiteX1" fmla="*/ 360000 w 720000"/>
              <a:gd name="connsiteY1" fmla="*/ 0 h 407384"/>
              <a:gd name="connsiteX2" fmla="*/ 720000 w 720000"/>
              <a:gd name="connsiteY2" fmla="*/ 203692 h 407384"/>
              <a:gd name="connsiteX3" fmla="*/ 360000 w 720000"/>
              <a:gd name="connsiteY3" fmla="*/ 407384 h 407384"/>
              <a:gd name="connsiteX0" fmla="*/ 0 w 360000"/>
              <a:gd name="connsiteY0" fmla="*/ 0 h 407384"/>
              <a:gd name="connsiteX1" fmla="*/ 360000 w 360000"/>
              <a:gd name="connsiteY1" fmla="*/ 203692 h 407384"/>
              <a:gd name="connsiteX2" fmla="*/ 0 w 360000"/>
              <a:gd name="connsiteY2" fmla="*/ 407384 h 407384"/>
            </a:gdLst>
            <a:ahLst/>
            <a:cxnLst>
              <a:cxn ang="0">
                <a:pos x="connsiteX0" y="connsiteY0"/>
              </a:cxn>
              <a:cxn ang="0">
                <a:pos x="connsiteX1" y="connsiteY1"/>
              </a:cxn>
              <a:cxn ang="0">
                <a:pos x="connsiteX2" y="connsiteY2"/>
              </a:cxn>
            </a:cxnLst>
            <a:rect l="l" t="t" r="r" b="b"/>
            <a:pathLst>
              <a:path w="360000" h="407384">
                <a:moveTo>
                  <a:pt x="0" y="0"/>
                </a:moveTo>
                <a:cubicBezTo>
                  <a:pt x="198823" y="0"/>
                  <a:pt x="360000" y="91196"/>
                  <a:pt x="360000" y="203692"/>
                </a:cubicBezTo>
                <a:cubicBezTo>
                  <a:pt x="360000" y="316188"/>
                  <a:pt x="198823" y="407384"/>
                  <a:pt x="0" y="407384"/>
                </a:cubicBezTo>
              </a:path>
            </a:pathLst>
          </a:custGeom>
          <a:noFill/>
          <a:ln w="12700">
            <a:solidFill>
              <a:srgbClr val="489FDF"/>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endParaRPr kumimoji="1" lang="en-US" altLang="ja-JP" sz="731" dirty="0">
              <a:solidFill>
                <a:srgbClr val="5A5A5A"/>
              </a:solidFill>
              <a:latin typeface="+mn-ea"/>
              <a:cs typeface="Meiryo UI" panose="020B0604030504040204" pitchFamily="50" charset="-128"/>
            </a:endParaRPr>
          </a:p>
        </p:txBody>
      </p:sp>
      <p:cxnSp>
        <p:nvCxnSpPr>
          <p:cNvPr id="173" name="直線矢印コネクタ 172"/>
          <p:cNvCxnSpPr>
            <a:stCxn id="168" idx="2"/>
            <a:endCxn id="67" idx="1"/>
          </p:cNvCxnSpPr>
          <p:nvPr/>
        </p:nvCxnSpPr>
        <p:spPr>
          <a:xfrm flipV="1">
            <a:off x="4420674" y="3865999"/>
            <a:ext cx="629642"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94" name="正方形/長方形 193"/>
          <p:cNvSpPr/>
          <p:nvPr/>
        </p:nvSpPr>
        <p:spPr>
          <a:xfrm>
            <a:off x="5003505" y="4534838"/>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n-ea"/>
                <a:cs typeface="Meiryo UI" panose="020B0604030504040204" pitchFamily="50" charset="-128"/>
              </a:rPr>
              <a:t>②</a:t>
            </a:r>
            <a:endParaRPr kumimoji="1" lang="en-US" altLang="ja-JP" sz="1300" b="1" dirty="0">
              <a:solidFill>
                <a:srgbClr val="FF0000"/>
              </a:solidFill>
              <a:latin typeface="+mn-ea"/>
              <a:cs typeface="Meiryo UI" panose="020B0604030504040204" pitchFamily="50" charset="-128"/>
            </a:endParaRPr>
          </a:p>
        </p:txBody>
      </p:sp>
      <p:sp>
        <p:nvSpPr>
          <p:cNvPr id="205" name="正方形/長方形 204"/>
          <p:cNvSpPr/>
          <p:nvPr/>
        </p:nvSpPr>
        <p:spPr>
          <a:xfrm>
            <a:off x="6964664" y="4534837"/>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n-ea"/>
                <a:cs typeface="Meiryo UI" panose="020B0604030504040204" pitchFamily="50" charset="-128"/>
              </a:rPr>
              <a:t>④</a:t>
            </a:r>
            <a:endParaRPr kumimoji="1" lang="en-US" altLang="ja-JP" sz="1300" b="1" dirty="0">
              <a:solidFill>
                <a:srgbClr val="FF0000"/>
              </a:solidFill>
              <a:latin typeface="+mn-ea"/>
              <a:cs typeface="Meiryo UI" panose="020B0604030504040204" pitchFamily="50" charset="-128"/>
            </a:endParaRPr>
          </a:p>
        </p:txBody>
      </p:sp>
      <p:sp>
        <p:nvSpPr>
          <p:cNvPr id="206" name="正方形/長方形 205"/>
          <p:cNvSpPr/>
          <p:nvPr/>
        </p:nvSpPr>
        <p:spPr>
          <a:xfrm>
            <a:off x="3837748" y="4523780"/>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n-ea"/>
                <a:cs typeface="Meiryo UI" panose="020B0604030504040204" pitchFamily="50" charset="-128"/>
              </a:rPr>
              <a:t>①</a:t>
            </a:r>
            <a:endParaRPr kumimoji="1" lang="en-US" altLang="ja-JP" sz="1300" b="1" dirty="0">
              <a:solidFill>
                <a:srgbClr val="FF0000"/>
              </a:solidFill>
              <a:latin typeface="+mn-ea"/>
              <a:cs typeface="Meiryo UI" panose="020B0604030504040204" pitchFamily="50" charset="-128"/>
            </a:endParaRPr>
          </a:p>
        </p:txBody>
      </p:sp>
      <p:sp>
        <p:nvSpPr>
          <p:cNvPr id="208" name="正方形/長方形 207"/>
          <p:cNvSpPr/>
          <p:nvPr/>
        </p:nvSpPr>
        <p:spPr>
          <a:xfrm>
            <a:off x="6252752" y="4555477"/>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n-ea"/>
                <a:cs typeface="Meiryo UI" panose="020B0604030504040204" pitchFamily="50" charset="-128"/>
              </a:rPr>
              <a:t>③</a:t>
            </a:r>
            <a:endParaRPr kumimoji="1" lang="en-US" altLang="ja-JP" sz="1300" b="1" dirty="0">
              <a:solidFill>
                <a:srgbClr val="FF0000"/>
              </a:solidFill>
              <a:latin typeface="+mn-ea"/>
              <a:cs typeface="Meiryo UI" panose="020B0604030504040204" pitchFamily="50" charset="-128"/>
            </a:endParaRPr>
          </a:p>
        </p:txBody>
      </p:sp>
      <p:grpSp>
        <p:nvGrpSpPr>
          <p:cNvPr id="107" name="グループ化 106"/>
          <p:cNvGrpSpPr/>
          <p:nvPr/>
        </p:nvGrpSpPr>
        <p:grpSpPr>
          <a:xfrm>
            <a:off x="7824378" y="775291"/>
            <a:ext cx="1890585" cy="719065"/>
            <a:chOff x="8760297" y="162896"/>
            <a:chExt cx="2326874" cy="885003"/>
          </a:xfrm>
        </p:grpSpPr>
        <p:cxnSp>
          <p:nvCxnSpPr>
            <p:cNvPr id="108" name="直線矢印コネクタ 107"/>
            <p:cNvCxnSpPr/>
            <p:nvPr/>
          </p:nvCxnSpPr>
          <p:spPr>
            <a:xfrm>
              <a:off x="9792019" y="496639"/>
              <a:ext cx="36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正方形/長方形 111"/>
            <p:cNvSpPr/>
            <p:nvPr/>
          </p:nvSpPr>
          <p:spPr>
            <a:xfrm>
              <a:off x="8856934" y="386286"/>
              <a:ext cx="783371" cy="20578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業務・機能</a:t>
              </a:r>
              <a:endParaRPr kumimoji="1" lang="en-US" altLang="ja-JP" sz="731" dirty="0">
                <a:solidFill>
                  <a:srgbClr val="5A5A5A"/>
                </a:solidFill>
                <a:latin typeface="+mn-ea"/>
                <a:cs typeface="Meiryo UI" panose="020B0604030504040204" pitchFamily="50" charset="-128"/>
              </a:endParaRPr>
            </a:p>
          </p:txBody>
        </p:sp>
        <p:sp>
          <p:nvSpPr>
            <p:cNvPr id="113" name="フローチャート: 書類 112"/>
            <p:cNvSpPr/>
            <p:nvPr/>
          </p:nvSpPr>
          <p:spPr>
            <a:xfrm>
              <a:off x="8912694" y="633960"/>
              <a:ext cx="644590" cy="36271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n-ea"/>
                  <a:cs typeface="Meiryo UI" panose="020B0604030504040204" pitchFamily="50" charset="-128"/>
                </a:rPr>
                <a:t>帳票・ﾌｧｲﾙ</a:t>
              </a:r>
              <a:endParaRPr kumimoji="1" lang="en-US" altLang="ja-JP" sz="731" dirty="0">
                <a:solidFill>
                  <a:srgbClr val="5A5A5A"/>
                </a:solidFill>
                <a:latin typeface="+mn-ea"/>
                <a:cs typeface="Meiryo UI" panose="020B0604030504040204" pitchFamily="50" charset="-128"/>
              </a:endParaRPr>
            </a:p>
          </p:txBody>
        </p:sp>
        <p:cxnSp>
          <p:nvCxnSpPr>
            <p:cNvPr id="114" name="直線矢印コネクタ 113"/>
            <p:cNvCxnSpPr/>
            <p:nvPr/>
          </p:nvCxnSpPr>
          <p:spPr>
            <a:xfrm>
              <a:off x="9792019" y="647642"/>
              <a:ext cx="360000"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15" name="正方形/長方形 114"/>
            <p:cNvSpPr/>
            <p:nvPr/>
          </p:nvSpPr>
          <p:spPr>
            <a:xfrm>
              <a:off x="10254929" y="359552"/>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5A5A5A"/>
                  </a:solidFill>
                  <a:latin typeface="+mn-ea"/>
                  <a:cs typeface="Meiryo UI" panose="020B0604030504040204" pitchFamily="50" charset="-128"/>
                </a:rPr>
                <a:t>：フロー</a:t>
              </a:r>
              <a:endParaRPr kumimoji="1" lang="en-US" altLang="ja-JP" sz="731" dirty="0">
                <a:solidFill>
                  <a:srgbClr val="5A5A5A"/>
                </a:solidFill>
                <a:latin typeface="+mn-ea"/>
                <a:cs typeface="Meiryo UI" panose="020B0604030504040204" pitchFamily="50" charset="-128"/>
              </a:endParaRPr>
            </a:p>
          </p:txBody>
        </p:sp>
        <p:sp>
          <p:nvSpPr>
            <p:cNvPr id="117" name="正方形/長方形 116"/>
            <p:cNvSpPr/>
            <p:nvPr/>
          </p:nvSpPr>
          <p:spPr>
            <a:xfrm>
              <a:off x="10254929" y="496639"/>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489FDF"/>
                  </a:solidFill>
                  <a:latin typeface="+mn-ea"/>
                  <a:cs typeface="Meiryo UI" panose="020B0604030504040204" pitchFamily="50" charset="-128"/>
                </a:rPr>
                <a:t>：入出力</a:t>
              </a:r>
              <a:endParaRPr kumimoji="1" lang="en-US" altLang="ja-JP" sz="731" dirty="0">
                <a:solidFill>
                  <a:srgbClr val="489FDF"/>
                </a:solidFill>
                <a:latin typeface="+mn-ea"/>
                <a:cs typeface="Meiryo UI" panose="020B0604030504040204" pitchFamily="50" charset="-128"/>
              </a:endParaRPr>
            </a:p>
          </p:txBody>
        </p:sp>
        <p:sp>
          <p:nvSpPr>
            <p:cNvPr id="118" name="正方形/長方形 117"/>
            <p:cNvSpPr/>
            <p:nvPr/>
          </p:nvSpPr>
          <p:spPr>
            <a:xfrm>
              <a:off x="9696401" y="743425"/>
              <a:ext cx="1296144" cy="218113"/>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FF0000"/>
                  </a:solidFill>
                  <a:latin typeface="+mn-ea"/>
                  <a:cs typeface="Meiryo UI" panose="020B0604030504040204" pitchFamily="50" charset="-128"/>
                </a:rPr>
                <a:t>丸囲み数字：出力帳票</a:t>
              </a:r>
              <a:r>
                <a:rPr kumimoji="1" lang="en-US" altLang="ja-JP" sz="731" dirty="0">
                  <a:solidFill>
                    <a:srgbClr val="FF0000"/>
                  </a:solidFill>
                  <a:latin typeface="+mn-ea"/>
                  <a:cs typeface="Meiryo UI" panose="020B0604030504040204" pitchFamily="50" charset="-128"/>
                </a:rPr>
                <a:t/>
              </a:r>
              <a:br>
                <a:rPr kumimoji="1" lang="en-US" altLang="ja-JP" sz="731" dirty="0">
                  <a:solidFill>
                    <a:srgbClr val="FF0000"/>
                  </a:solidFill>
                  <a:latin typeface="+mn-ea"/>
                  <a:cs typeface="Meiryo UI" panose="020B0604030504040204" pitchFamily="50" charset="-128"/>
                </a:rPr>
              </a:br>
              <a:r>
                <a:rPr kumimoji="1" lang="ja-JP" altLang="en-US" sz="731" dirty="0">
                  <a:solidFill>
                    <a:srgbClr val="FF0000"/>
                  </a:solidFill>
                  <a:latin typeface="+mn-ea"/>
                  <a:cs typeface="Meiryo UI" panose="020B0604030504040204" pitchFamily="50" charset="-128"/>
                </a:rPr>
                <a:t>　　　</a:t>
              </a:r>
              <a:r>
                <a:rPr kumimoji="1" lang="en-US" altLang="ja-JP" sz="731" dirty="0">
                  <a:solidFill>
                    <a:srgbClr val="FF0000"/>
                  </a:solidFill>
                  <a:latin typeface="+mn-ea"/>
                  <a:cs typeface="Meiryo UI" panose="020B0604030504040204" pitchFamily="50" charset="-128"/>
                </a:rPr>
                <a:t>※</a:t>
              </a:r>
              <a:r>
                <a:rPr kumimoji="1" lang="ja-JP" altLang="en-US" sz="731" dirty="0">
                  <a:solidFill>
                    <a:srgbClr val="FF0000"/>
                  </a:solidFill>
                  <a:latin typeface="+mn-ea"/>
                  <a:cs typeface="Meiryo UI" panose="020B0604030504040204" pitchFamily="50" charset="-128"/>
                </a:rPr>
                <a:t>「帳票一覧」参照</a:t>
              </a:r>
              <a:endParaRPr kumimoji="1" lang="en-US" altLang="ja-JP" sz="731" dirty="0">
                <a:solidFill>
                  <a:srgbClr val="FF0000"/>
                </a:solidFill>
                <a:latin typeface="+mn-ea"/>
                <a:cs typeface="Meiryo UI" panose="020B0604030504040204" pitchFamily="50" charset="-128"/>
              </a:endParaRPr>
            </a:p>
          </p:txBody>
        </p:sp>
        <p:sp>
          <p:nvSpPr>
            <p:cNvPr id="121" name="正方形/長方形 120"/>
            <p:cNvSpPr/>
            <p:nvPr/>
          </p:nvSpPr>
          <p:spPr>
            <a:xfrm>
              <a:off x="8760297" y="162896"/>
              <a:ext cx="2326874" cy="885003"/>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spcAft>
                  <a:spcPts val="397"/>
                </a:spcAft>
                <a:defRPr/>
              </a:pPr>
              <a:r>
                <a:rPr kumimoji="1" lang="ja-JP" altLang="en-US" sz="853" b="1" dirty="0">
                  <a:solidFill>
                    <a:srgbClr val="5A5A5A"/>
                  </a:solidFill>
                  <a:latin typeface="+mn-ea"/>
                  <a:cs typeface="Meiryo UI" panose="020B0604030504040204" pitchFamily="50" charset="-128"/>
                </a:rPr>
                <a:t>凡例</a:t>
              </a:r>
              <a:endParaRPr kumimoji="1" lang="en-US" altLang="ja-JP" sz="853" b="1" dirty="0">
                <a:solidFill>
                  <a:srgbClr val="5A5A5A"/>
                </a:solidFill>
                <a:latin typeface="+mn-ea"/>
                <a:cs typeface="Meiryo UI" panose="020B0604030504040204" pitchFamily="50" charset="-128"/>
              </a:endParaRPr>
            </a:p>
          </p:txBody>
        </p:sp>
      </p:grpSp>
    </p:spTree>
    <p:extLst>
      <p:ext uri="{BB962C8B-B14F-4D97-AF65-F5344CB8AC3E}">
        <p14:creationId xmlns:p14="http://schemas.microsoft.com/office/powerpoint/2010/main" val="23132455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2.2. </a:t>
            </a:r>
            <a:r>
              <a:rPr lang="ja-JP" altLang="en-US" dirty="0" smtClean="0"/>
              <a:t>サービス</a:t>
            </a:r>
            <a:r>
              <a:rPr lang="ja-JP" altLang="en-US" dirty="0"/>
              <a:t>概要　業務</a:t>
            </a:r>
            <a:r>
              <a:rPr lang="ja-JP" altLang="en-US" dirty="0" smtClean="0"/>
              <a:t>フロー（</a:t>
            </a:r>
            <a:r>
              <a:rPr lang="en-US" altLang="ja-JP" dirty="0" smtClean="0"/>
              <a:t>3/3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精算業務フロー（旬次・月次）</a:t>
            </a:r>
            <a:r>
              <a:rPr lang="ja-JP" altLang="en-US" dirty="0" smtClean="0"/>
              <a:t>は以下のとおり。</a:t>
            </a:r>
            <a:endParaRPr lang="ja-JP" altLang="en-US" dirty="0"/>
          </a:p>
        </p:txBody>
      </p:sp>
      <p:graphicFrame>
        <p:nvGraphicFramePr>
          <p:cNvPr id="103" name="表 102"/>
          <p:cNvGraphicFramePr>
            <a:graphicFrameLocks noGrp="1"/>
          </p:cNvGraphicFramePr>
          <p:nvPr>
            <p:extLst/>
          </p:nvPr>
        </p:nvGraphicFramePr>
        <p:xfrm>
          <a:off x="208050" y="1637147"/>
          <a:ext cx="9505583" cy="4326616"/>
        </p:xfrm>
        <a:graphic>
          <a:graphicData uri="http://schemas.openxmlformats.org/drawingml/2006/table">
            <a:tbl>
              <a:tblPr firstRow="1" bandRow="1">
                <a:tableStyleId>{073A0DAA-6AF3-43AB-8588-CEC1D06C72B9}</a:tableStyleId>
              </a:tblPr>
              <a:tblGrid>
                <a:gridCol w="1066457">
                  <a:extLst>
                    <a:ext uri="{9D8B030D-6E8A-4147-A177-3AD203B41FA5}">
                      <a16:colId xmlns:a16="http://schemas.microsoft.com/office/drawing/2014/main" val="2777305187"/>
                    </a:ext>
                  </a:extLst>
                </a:gridCol>
                <a:gridCol w="5726221">
                  <a:extLst>
                    <a:ext uri="{9D8B030D-6E8A-4147-A177-3AD203B41FA5}">
                      <a16:colId xmlns:a16="http://schemas.microsoft.com/office/drawing/2014/main" val="3810353411"/>
                    </a:ext>
                  </a:extLst>
                </a:gridCol>
                <a:gridCol w="2712905">
                  <a:extLst>
                    <a:ext uri="{9D8B030D-6E8A-4147-A177-3AD203B41FA5}">
                      <a16:colId xmlns:a16="http://schemas.microsoft.com/office/drawing/2014/main" val="161651085"/>
                    </a:ext>
                  </a:extLst>
                </a:gridCol>
              </a:tblGrid>
              <a:tr h="346710">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締め日</a:t>
                      </a:r>
                      <a:r>
                        <a:rPr kumimoji="1" lang="en-US" altLang="ja-JP" sz="900" dirty="0" smtClean="0"/>
                        <a:t>+1</a:t>
                      </a:r>
                      <a:r>
                        <a:rPr kumimoji="1" lang="ja-JP" altLang="en-US" sz="900" dirty="0" smtClean="0"/>
                        <a:t>～</a:t>
                      </a:r>
                      <a:r>
                        <a:rPr kumimoji="1" lang="en-US" altLang="ja-JP" sz="900" dirty="0" smtClean="0"/>
                        <a:t>3</a:t>
                      </a:r>
                      <a:r>
                        <a:rPr kumimoji="1" lang="ja-JP" altLang="en-US" sz="900" dirty="0" smtClean="0"/>
                        <a:t>日</a:t>
                      </a:r>
                      <a:endParaRPr kumimoji="1" lang="en-US" altLang="ja-JP" sz="900" dirty="0" smtClean="0"/>
                    </a:p>
                    <a:p>
                      <a:r>
                        <a:rPr kumimoji="1" lang="ja-JP" altLang="en-US" sz="900" dirty="0" smtClean="0"/>
                        <a:t>控除データ確定、精算書・請求書出力</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締め日</a:t>
                      </a:r>
                      <a:r>
                        <a:rPr kumimoji="1" lang="en-US" altLang="ja-JP" sz="900" dirty="0" smtClean="0"/>
                        <a:t>+7</a:t>
                      </a:r>
                      <a:r>
                        <a:rPr kumimoji="1" lang="ja-JP" altLang="en-US" sz="900" dirty="0" smtClean="0"/>
                        <a:t>日</a:t>
                      </a:r>
                      <a:endParaRPr kumimoji="1" lang="en-US" altLang="ja-JP" sz="900" dirty="0" smtClean="0"/>
                    </a:p>
                    <a:p>
                      <a:r>
                        <a:rPr kumimoji="1" lang="ja-JP" altLang="en-US" sz="900" dirty="0" smtClean="0"/>
                        <a:t>締め処理確定</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409500">
                <a:tc>
                  <a:txBody>
                    <a:bodyPr/>
                    <a:lstStyle/>
                    <a:p>
                      <a:r>
                        <a:rPr kumimoji="1" lang="ja-JP" altLang="en-US" sz="900" b="1" dirty="0" smtClean="0"/>
                        <a:t>テナント</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409500">
                <a:tc>
                  <a:txBody>
                    <a:bodyPr/>
                    <a:lstStyle/>
                    <a:p>
                      <a:r>
                        <a:rPr kumimoji="1" lang="ja-JP" altLang="en-US" sz="900" b="1" dirty="0" smtClean="0"/>
                        <a:t>ディベロッパー</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ディベロッパー</a:t>
                      </a:r>
                      <a:r>
                        <a:rPr kumimoji="1" lang="en-US" altLang="ja-JP" sz="900" b="1" dirty="0" smtClean="0"/>
                        <a:t/>
                      </a:r>
                      <a:br>
                        <a:rPr kumimoji="1" lang="en-US" altLang="ja-JP" sz="900" b="1" dirty="0" smtClean="0"/>
                      </a:br>
                      <a:r>
                        <a:rPr kumimoji="1" lang="ja-JP" altLang="en-US" sz="900" b="1" dirty="0" smtClean="0"/>
                        <a:t>（</a:t>
                      </a:r>
                      <a:r>
                        <a:rPr kumimoji="1" lang="en-US" altLang="ja-JP" sz="900" b="1" dirty="0" smtClean="0"/>
                        <a:t>SC</a:t>
                      </a:r>
                      <a:r>
                        <a:rPr kumimoji="1" lang="ja-JP" altLang="en-US" sz="900" b="1" dirty="0" smtClean="0"/>
                        <a:t>事務所）</a:t>
                      </a: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994500">
                <a:tc>
                  <a:txBody>
                    <a:bodyPr/>
                    <a:lstStyle/>
                    <a:p>
                      <a:r>
                        <a:rPr kumimoji="1" lang="ja-JP" altLang="en-US" sz="900" b="1" dirty="0" smtClean="0"/>
                        <a:t>デジタル</a:t>
                      </a:r>
                      <a:endParaRPr kumimoji="1" lang="en-US" altLang="ja-JP" sz="900" b="1" dirty="0" smtClean="0"/>
                    </a:p>
                    <a:p>
                      <a:r>
                        <a:rPr kumimoji="1" lang="ja-JP" altLang="en-US" sz="900" b="1" dirty="0" smtClean="0"/>
                        <a:t>バックオフィス</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936000">
                <a:tc>
                  <a:txBody>
                    <a:bodyPr/>
                    <a:lstStyle/>
                    <a:p>
                      <a:r>
                        <a:rPr kumimoji="1" lang="ja-JP" altLang="en-US" sz="900" b="1" dirty="0" smtClean="0"/>
                        <a:t>売上管理システム</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409500">
                <a:tc>
                  <a:txBody>
                    <a:bodyPr/>
                    <a:lstStyle/>
                    <a:p>
                      <a:r>
                        <a:rPr kumimoji="1" lang="ja-JP" altLang="en-US" sz="900" b="1" dirty="0" smtClean="0"/>
                        <a:t>帳票出力システム</a:t>
                      </a:r>
                      <a:endParaRPr kumimoji="1" lang="en-US" altLang="ja-JP" sz="900" b="1" dirty="0" smtClean="0"/>
                    </a:p>
                    <a:p>
                      <a:r>
                        <a:rPr kumimoji="1" lang="ja-JP" altLang="en-US" sz="900" b="1" dirty="0" smtClean="0"/>
                        <a:t>（</a:t>
                      </a:r>
                      <a:r>
                        <a:rPr kumimoji="1" lang="en-US" altLang="ja-JP" sz="900" b="1" dirty="0" smtClean="0"/>
                        <a:t>CAFIS DDS</a:t>
                      </a:r>
                      <a:r>
                        <a:rPr kumimoji="1" lang="ja-JP" altLang="en-US" sz="900" b="1" dirty="0" smtClean="0"/>
                        <a:t>）</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797938303"/>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ポイントセンタ</a:t>
                      </a:r>
                    </a:p>
                    <a:p>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224384808"/>
                  </a:ext>
                </a:extLst>
              </a:tr>
            </a:tbl>
          </a:graphicData>
        </a:graphic>
      </p:graphicFrame>
      <p:sp>
        <p:nvSpPr>
          <p:cNvPr id="104" name="正方形/長方形 103"/>
          <p:cNvSpPr/>
          <p:nvPr/>
        </p:nvSpPr>
        <p:spPr>
          <a:xfrm>
            <a:off x="1333014" y="2915982"/>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公共料金連携</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正方形/長方形 104"/>
          <p:cNvSpPr/>
          <p:nvPr/>
        </p:nvSpPr>
        <p:spPr>
          <a:xfrm>
            <a:off x="2109073" y="2915982"/>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諸経費連携</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6" name="正方形/長方形 105"/>
          <p:cNvSpPr/>
          <p:nvPr/>
        </p:nvSpPr>
        <p:spPr>
          <a:xfrm>
            <a:off x="1333014" y="3833240"/>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公共料金投入</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正方形/長方形 106"/>
          <p:cNvSpPr/>
          <p:nvPr/>
        </p:nvSpPr>
        <p:spPr>
          <a:xfrm>
            <a:off x="2109073" y="383324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諸経費投入</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正方形/長方形 107"/>
          <p:cNvSpPr/>
          <p:nvPr/>
        </p:nvSpPr>
        <p:spPr>
          <a:xfrm>
            <a:off x="3492501" y="3319664"/>
            <a:ext cx="775871"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控除データチェック</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9" name="正方形/長方形 108"/>
          <p:cNvSpPr/>
          <p:nvPr/>
        </p:nvSpPr>
        <p:spPr>
          <a:xfrm>
            <a:off x="6184424" y="467421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賃料計算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正方形/長方形 111"/>
          <p:cNvSpPr/>
          <p:nvPr/>
        </p:nvSpPr>
        <p:spPr>
          <a:xfrm>
            <a:off x="3529437" y="424578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控除データ出力</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正方形/長方形 112"/>
          <p:cNvSpPr/>
          <p:nvPr/>
        </p:nvSpPr>
        <p:spPr>
          <a:xfrm>
            <a:off x="6125924" y="331966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返還額チェック</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p:cNvSpPr/>
          <p:nvPr/>
        </p:nvSpPr>
        <p:spPr>
          <a:xfrm>
            <a:off x="7089249" y="3833240"/>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締め処理確定</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正方形/長方形 114"/>
          <p:cNvSpPr/>
          <p:nvPr/>
        </p:nvSpPr>
        <p:spPr>
          <a:xfrm>
            <a:off x="7586499" y="2078005"/>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締め完了通知</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7" name="正方形/長方形 116"/>
          <p:cNvSpPr/>
          <p:nvPr/>
        </p:nvSpPr>
        <p:spPr>
          <a:xfrm>
            <a:off x="7586499" y="2447106"/>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締め完了通知</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8" name="直線矢印コネクタ 117"/>
          <p:cNvCxnSpPr>
            <a:stCxn id="104" idx="2"/>
            <a:endCxn id="133" idx="0"/>
          </p:cNvCxnSpPr>
          <p:nvPr/>
        </p:nvCxnSpPr>
        <p:spPr>
          <a:xfrm>
            <a:off x="1684014" y="3120732"/>
            <a:ext cx="0" cy="14162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19" name="直線矢印コネクタ 118"/>
          <p:cNvCxnSpPr>
            <a:stCxn id="105" idx="2"/>
            <a:endCxn id="134" idx="0"/>
          </p:cNvCxnSpPr>
          <p:nvPr/>
        </p:nvCxnSpPr>
        <p:spPr>
          <a:xfrm>
            <a:off x="2401573" y="3120732"/>
            <a:ext cx="0" cy="14162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20" name="正方形/長方形 119"/>
          <p:cNvSpPr/>
          <p:nvPr/>
        </p:nvSpPr>
        <p:spPr>
          <a:xfrm>
            <a:off x="4387570" y="331966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控除データ修正</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1" name="正方形/長方形 120"/>
          <p:cNvSpPr/>
          <p:nvPr/>
        </p:nvSpPr>
        <p:spPr>
          <a:xfrm>
            <a:off x="7644999" y="527715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帳票出力</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2" name="直線矢印コネクタ 121"/>
          <p:cNvCxnSpPr>
            <a:stCxn id="129" idx="0"/>
            <a:endCxn id="117" idx="2"/>
          </p:cNvCxnSpPr>
          <p:nvPr/>
        </p:nvCxnSpPr>
        <p:spPr>
          <a:xfrm flipV="1">
            <a:off x="7937499" y="2651856"/>
            <a:ext cx="0" cy="1706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直線矢印コネクタ 122"/>
          <p:cNvCxnSpPr>
            <a:stCxn id="174" idx="0"/>
          </p:cNvCxnSpPr>
          <p:nvPr/>
        </p:nvCxnSpPr>
        <p:spPr>
          <a:xfrm flipV="1">
            <a:off x="6476924" y="4037990"/>
            <a:ext cx="0" cy="29210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4" name="直線矢印コネクタ 123"/>
          <p:cNvCxnSpPr>
            <a:endCxn id="113" idx="2"/>
          </p:cNvCxnSpPr>
          <p:nvPr/>
        </p:nvCxnSpPr>
        <p:spPr>
          <a:xfrm flipV="1">
            <a:off x="6476924" y="3524413"/>
            <a:ext cx="0" cy="25562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6" name="直線矢印コネクタ 125"/>
          <p:cNvCxnSpPr>
            <a:stCxn id="112" idx="0"/>
          </p:cNvCxnSpPr>
          <p:nvPr/>
        </p:nvCxnSpPr>
        <p:spPr>
          <a:xfrm flipV="1">
            <a:off x="3880437" y="4010514"/>
            <a:ext cx="0" cy="235269"/>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7" name="直線矢印コネクタ 126"/>
          <p:cNvCxnSpPr>
            <a:endCxn id="108" idx="2"/>
          </p:cNvCxnSpPr>
          <p:nvPr/>
        </p:nvCxnSpPr>
        <p:spPr>
          <a:xfrm flipV="1">
            <a:off x="3880437" y="3524414"/>
            <a:ext cx="0" cy="20942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28" name="直線矢印コネクタ 127"/>
          <p:cNvCxnSpPr>
            <a:stCxn id="117" idx="0"/>
          </p:cNvCxnSpPr>
          <p:nvPr/>
        </p:nvCxnSpPr>
        <p:spPr>
          <a:xfrm flipV="1">
            <a:off x="7937499" y="2282755"/>
            <a:ext cx="0" cy="164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正方形/長方形 128"/>
          <p:cNvSpPr/>
          <p:nvPr/>
        </p:nvSpPr>
        <p:spPr>
          <a:xfrm>
            <a:off x="7644999" y="4358686"/>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締め処理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0" name="カギ線コネクタ 129"/>
          <p:cNvCxnSpPr>
            <a:stCxn id="114" idx="2"/>
            <a:endCxn id="129" idx="1"/>
          </p:cNvCxnSpPr>
          <p:nvPr/>
        </p:nvCxnSpPr>
        <p:spPr>
          <a:xfrm rot="16200000" flipH="1">
            <a:off x="7331089" y="4147150"/>
            <a:ext cx="423071" cy="204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32" name="フローチャート: 磁気ディスク 131"/>
          <p:cNvSpPr/>
          <p:nvPr/>
        </p:nvSpPr>
        <p:spPr>
          <a:xfrm>
            <a:off x="3689238" y="4877366"/>
            <a:ext cx="2210162" cy="204750"/>
          </a:xfrm>
          <a:prstGeom prst="flowChartMagneticDisk">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3" name="フローチャート: 書類 132"/>
          <p:cNvSpPr/>
          <p:nvPr/>
        </p:nvSpPr>
        <p:spPr>
          <a:xfrm>
            <a:off x="1420764" y="3262353"/>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公共料金</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フローチャート: 書類 133"/>
          <p:cNvSpPr/>
          <p:nvPr/>
        </p:nvSpPr>
        <p:spPr>
          <a:xfrm>
            <a:off x="2138323" y="3262353"/>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諸経費</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正方形/長方形 134"/>
          <p:cNvSpPr/>
          <p:nvPr/>
        </p:nvSpPr>
        <p:spPr>
          <a:xfrm>
            <a:off x="2768132" y="2915982"/>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特別計算連携</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正方形/長方形 135"/>
          <p:cNvSpPr/>
          <p:nvPr/>
        </p:nvSpPr>
        <p:spPr>
          <a:xfrm>
            <a:off x="2768132" y="3833240"/>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特別計算登録</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7" name="直線矢印コネクタ 136"/>
          <p:cNvCxnSpPr>
            <a:stCxn id="135" idx="2"/>
            <a:endCxn id="159" idx="0"/>
          </p:cNvCxnSpPr>
          <p:nvPr/>
        </p:nvCxnSpPr>
        <p:spPr>
          <a:xfrm>
            <a:off x="3119132" y="3120732"/>
            <a:ext cx="0" cy="14162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38" name="正方形/長方形 137"/>
          <p:cNvSpPr/>
          <p:nvPr/>
        </p:nvSpPr>
        <p:spPr>
          <a:xfrm>
            <a:off x="2716479" y="5642732"/>
            <a:ext cx="805309"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負担金データ連携</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9" name="正方形/長方形 138"/>
          <p:cNvSpPr/>
          <p:nvPr/>
        </p:nvSpPr>
        <p:spPr>
          <a:xfrm>
            <a:off x="2768132" y="4877366"/>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控除データ取込</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0" name="直線矢印コネクタ 139"/>
          <p:cNvCxnSpPr>
            <a:stCxn id="136" idx="2"/>
            <a:endCxn id="139" idx="0"/>
          </p:cNvCxnSpPr>
          <p:nvPr/>
        </p:nvCxnSpPr>
        <p:spPr>
          <a:xfrm>
            <a:off x="3119132" y="4037990"/>
            <a:ext cx="0" cy="839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カギ線コネクタ 140"/>
          <p:cNvCxnSpPr>
            <a:stCxn id="107" idx="2"/>
            <a:endCxn id="139" idx="0"/>
          </p:cNvCxnSpPr>
          <p:nvPr/>
        </p:nvCxnSpPr>
        <p:spPr>
          <a:xfrm rot="16200000" flipH="1">
            <a:off x="2340665" y="4098898"/>
            <a:ext cx="839376" cy="71755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2" name="カギ線コネクタ 141"/>
          <p:cNvCxnSpPr>
            <a:stCxn id="106" idx="2"/>
            <a:endCxn id="139" idx="0"/>
          </p:cNvCxnSpPr>
          <p:nvPr/>
        </p:nvCxnSpPr>
        <p:spPr>
          <a:xfrm rot="16200000" flipH="1">
            <a:off x="1981885" y="3740118"/>
            <a:ext cx="839376" cy="14351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3" name="直線矢印コネクタ 142"/>
          <p:cNvCxnSpPr>
            <a:stCxn id="139" idx="3"/>
            <a:endCxn id="132" idx="2"/>
          </p:cNvCxnSpPr>
          <p:nvPr/>
        </p:nvCxnSpPr>
        <p:spPr>
          <a:xfrm>
            <a:off x="3470132" y="4979741"/>
            <a:ext cx="219105"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4" name="直線矢印コネクタ 143"/>
          <p:cNvCxnSpPr>
            <a:stCxn id="138" idx="0"/>
            <a:endCxn id="139" idx="2"/>
          </p:cNvCxnSpPr>
          <p:nvPr/>
        </p:nvCxnSpPr>
        <p:spPr>
          <a:xfrm flipH="1" flipV="1">
            <a:off x="3119133" y="5082116"/>
            <a:ext cx="1" cy="560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直線矢印コネクタ 145"/>
          <p:cNvCxnSpPr>
            <a:endCxn id="156" idx="2"/>
          </p:cNvCxnSpPr>
          <p:nvPr/>
        </p:nvCxnSpPr>
        <p:spPr>
          <a:xfrm flipV="1">
            <a:off x="3880437" y="4754367"/>
            <a:ext cx="0" cy="12644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147" name="正方形/長方形 146"/>
          <p:cNvSpPr/>
          <p:nvPr/>
        </p:nvSpPr>
        <p:spPr>
          <a:xfrm>
            <a:off x="5197400" y="3319664"/>
            <a:ext cx="702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控除データ確定</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正方形/長方形 155"/>
          <p:cNvSpPr/>
          <p:nvPr/>
        </p:nvSpPr>
        <p:spPr>
          <a:xfrm>
            <a:off x="3587937" y="4549617"/>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日割計算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フローチャート: 複数書類 156"/>
          <p:cNvSpPr/>
          <p:nvPr/>
        </p:nvSpPr>
        <p:spPr>
          <a:xfrm>
            <a:off x="8477486" y="2419083"/>
            <a:ext cx="616526" cy="346926"/>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請求書等</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フローチャート: 複数書類 157"/>
          <p:cNvSpPr/>
          <p:nvPr/>
        </p:nvSpPr>
        <p:spPr>
          <a:xfrm>
            <a:off x="8900472" y="2002803"/>
            <a:ext cx="616526" cy="346926"/>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請求書等</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フローチャート: 書類 158"/>
          <p:cNvSpPr/>
          <p:nvPr/>
        </p:nvSpPr>
        <p:spPr>
          <a:xfrm>
            <a:off x="2855882" y="3262353"/>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特別計算</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62" name="直線矢印コネクタ 161"/>
          <p:cNvCxnSpPr>
            <a:stCxn id="156" idx="0"/>
            <a:endCxn id="112" idx="2"/>
          </p:cNvCxnSpPr>
          <p:nvPr/>
        </p:nvCxnSpPr>
        <p:spPr>
          <a:xfrm flipV="1">
            <a:off x="3880437" y="4450534"/>
            <a:ext cx="0" cy="99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線矢印コネクタ 164"/>
          <p:cNvCxnSpPr>
            <a:stCxn id="133" idx="2"/>
            <a:endCxn id="106" idx="0"/>
          </p:cNvCxnSpPr>
          <p:nvPr/>
        </p:nvCxnSpPr>
        <p:spPr>
          <a:xfrm>
            <a:off x="1684014" y="3539034"/>
            <a:ext cx="0" cy="29420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6" name="直線矢印コネクタ 165"/>
          <p:cNvCxnSpPr>
            <a:stCxn id="134" idx="2"/>
            <a:endCxn id="107" idx="0"/>
          </p:cNvCxnSpPr>
          <p:nvPr/>
        </p:nvCxnSpPr>
        <p:spPr>
          <a:xfrm>
            <a:off x="2401573" y="3539034"/>
            <a:ext cx="0" cy="29420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7" name="直線矢印コネクタ 166"/>
          <p:cNvCxnSpPr>
            <a:stCxn id="159" idx="2"/>
            <a:endCxn id="136" idx="0"/>
          </p:cNvCxnSpPr>
          <p:nvPr/>
        </p:nvCxnSpPr>
        <p:spPr>
          <a:xfrm>
            <a:off x="3119132" y="3539034"/>
            <a:ext cx="0" cy="29420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73" name="カギ線コネクタ 172"/>
          <p:cNvCxnSpPr>
            <a:stCxn id="113" idx="3"/>
            <a:endCxn id="114" idx="0"/>
          </p:cNvCxnSpPr>
          <p:nvPr/>
        </p:nvCxnSpPr>
        <p:spPr>
          <a:xfrm>
            <a:off x="6827924" y="3422039"/>
            <a:ext cx="612324" cy="4112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4" name="正方形/長方形 173"/>
          <p:cNvSpPr/>
          <p:nvPr/>
        </p:nvSpPr>
        <p:spPr>
          <a:xfrm>
            <a:off x="5962305" y="4330090"/>
            <a:ext cx="1029239"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精算書・請求書等出力</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80" name="直線矢印コネクタ 179"/>
          <p:cNvCxnSpPr>
            <a:stCxn id="120" idx="2"/>
          </p:cNvCxnSpPr>
          <p:nvPr/>
        </p:nvCxnSpPr>
        <p:spPr>
          <a:xfrm>
            <a:off x="4738570" y="3524414"/>
            <a:ext cx="0" cy="1352952"/>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97" name="直線矢印コネクタ 196"/>
          <p:cNvCxnSpPr/>
          <p:nvPr/>
        </p:nvCxnSpPr>
        <p:spPr>
          <a:xfrm>
            <a:off x="5418737" y="3524414"/>
            <a:ext cx="0" cy="1352952"/>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98" name="直線矢印コネクタ 197"/>
          <p:cNvCxnSpPr>
            <a:stCxn id="109" idx="0"/>
            <a:endCxn id="174" idx="2"/>
          </p:cNvCxnSpPr>
          <p:nvPr/>
        </p:nvCxnSpPr>
        <p:spPr>
          <a:xfrm flipV="1">
            <a:off x="6476924" y="4534840"/>
            <a:ext cx="0" cy="139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9" name="直線矢印コネクタ 198"/>
          <p:cNvCxnSpPr>
            <a:stCxn id="108" idx="3"/>
            <a:endCxn id="120" idx="1"/>
          </p:cNvCxnSpPr>
          <p:nvPr/>
        </p:nvCxnSpPr>
        <p:spPr>
          <a:xfrm>
            <a:off x="4268372" y="3422039"/>
            <a:ext cx="1191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0" name="フローチャート: 複数書類 199"/>
          <p:cNvSpPr/>
          <p:nvPr/>
        </p:nvSpPr>
        <p:spPr>
          <a:xfrm>
            <a:off x="6168662" y="3707827"/>
            <a:ext cx="616526" cy="346926"/>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請求書等</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01" name="直線矢印コネクタ 200"/>
          <p:cNvCxnSpPr>
            <a:stCxn id="120" idx="3"/>
            <a:endCxn id="147" idx="1"/>
          </p:cNvCxnSpPr>
          <p:nvPr/>
        </p:nvCxnSpPr>
        <p:spPr>
          <a:xfrm>
            <a:off x="5089570" y="3422039"/>
            <a:ext cx="107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2" name="カギ線コネクタ 201"/>
          <p:cNvCxnSpPr>
            <a:stCxn id="147" idx="2"/>
            <a:endCxn id="109" idx="1"/>
          </p:cNvCxnSpPr>
          <p:nvPr/>
        </p:nvCxnSpPr>
        <p:spPr>
          <a:xfrm rot="16200000" flipH="1">
            <a:off x="5240322" y="3832491"/>
            <a:ext cx="1252180" cy="63602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4" name="カギ線コネクタ 203"/>
          <p:cNvCxnSpPr>
            <a:stCxn id="121" idx="3"/>
            <a:endCxn id="157" idx="2"/>
          </p:cNvCxnSpPr>
          <p:nvPr/>
        </p:nvCxnSpPr>
        <p:spPr>
          <a:xfrm flipV="1">
            <a:off x="8229999" y="2752871"/>
            <a:ext cx="512878" cy="2626654"/>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205" name="直線矢印コネクタ 204"/>
          <p:cNvCxnSpPr>
            <a:stCxn id="110" idx="2"/>
            <a:endCxn id="121" idx="0"/>
          </p:cNvCxnSpPr>
          <p:nvPr/>
        </p:nvCxnSpPr>
        <p:spPr>
          <a:xfrm>
            <a:off x="7937499" y="5134581"/>
            <a:ext cx="0" cy="142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6" name="カギ線コネクタ 205"/>
          <p:cNvCxnSpPr>
            <a:stCxn id="121" idx="3"/>
            <a:endCxn id="158" idx="2"/>
          </p:cNvCxnSpPr>
          <p:nvPr/>
        </p:nvCxnSpPr>
        <p:spPr>
          <a:xfrm flipV="1">
            <a:off x="8229999" y="2336591"/>
            <a:ext cx="935865" cy="3042934"/>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74" name="フローチャート: 複数書類 73"/>
          <p:cNvSpPr/>
          <p:nvPr/>
        </p:nvSpPr>
        <p:spPr>
          <a:xfrm>
            <a:off x="3573554" y="3670359"/>
            <a:ext cx="617175" cy="348075"/>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控除データ</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等</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フローチャート: 複数書類 74"/>
          <p:cNvSpPr/>
          <p:nvPr/>
        </p:nvSpPr>
        <p:spPr>
          <a:xfrm>
            <a:off x="8052573" y="3786848"/>
            <a:ext cx="616526" cy="346926"/>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精算一覧</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等</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6" name="カギ線コネクタ 75"/>
          <p:cNvCxnSpPr>
            <a:stCxn id="129" idx="3"/>
            <a:endCxn id="75" idx="2"/>
          </p:cNvCxnSpPr>
          <p:nvPr/>
        </p:nvCxnSpPr>
        <p:spPr>
          <a:xfrm flipV="1">
            <a:off x="8229999" y="4120636"/>
            <a:ext cx="87966" cy="340425"/>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9" name="正方形/長方形 88"/>
          <p:cNvSpPr/>
          <p:nvPr/>
        </p:nvSpPr>
        <p:spPr>
          <a:xfrm>
            <a:off x="3949759" y="4054754"/>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⑤</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正方形/長方形 89"/>
          <p:cNvSpPr/>
          <p:nvPr/>
        </p:nvSpPr>
        <p:spPr>
          <a:xfrm>
            <a:off x="6420294" y="4141231"/>
            <a:ext cx="68560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⑥⑦</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7941389" y="4542785"/>
            <a:ext cx="496660"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⑦</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正方形/長方形 109"/>
          <p:cNvSpPr/>
          <p:nvPr/>
        </p:nvSpPr>
        <p:spPr>
          <a:xfrm>
            <a:off x="7644999" y="4929831"/>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帳票連携</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6" name="直線矢印コネクタ 115"/>
          <p:cNvCxnSpPr>
            <a:stCxn id="129" idx="2"/>
            <a:endCxn id="110" idx="0"/>
          </p:cNvCxnSpPr>
          <p:nvPr/>
        </p:nvCxnSpPr>
        <p:spPr>
          <a:xfrm>
            <a:off x="7937499" y="4563437"/>
            <a:ext cx="0" cy="366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0" name="グループ化 79"/>
          <p:cNvGrpSpPr/>
          <p:nvPr/>
        </p:nvGrpSpPr>
        <p:grpSpPr>
          <a:xfrm>
            <a:off x="7824378" y="775291"/>
            <a:ext cx="1890585" cy="719065"/>
            <a:chOff x="8760297" y="162896"/>
            <a:chExt cx="2326874" cy="885003"/>
          </a:xfrm>
        </p:grpSpPr>
        <p:cxnSp>
          <p:nvCxnSpPr>
            <p:cNvPr id="81" name="直線矢印コネクタ 80"/>
            <p:cNvCxnSpPr/>
            <p:nvPr/>
          </p:nvCxnSpPr>
          <p:spPr>
            <a:xfrm>
              <a:off x="9792019" y="496639"/>
              <a:ext cx="36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正方形/長方形 81"/>
            <p:cNvSpPr/>
            <p:nvPr/>
          </p:nvSpPr>
          <p:spPr>
            <a:xfrm>
              <a:off x="8856934" y="386286"/>
              <a:ext cx="783371" cy="20578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業務・機能</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フローチャート: 書類 82"/>
            <p:cNvSpPr/>
            <p:nvPr/>
          </p:nvSpPr>
          <p:spPr>
            <a:xfrm>
              <a:off x="8912694" y="633960"/>
              <a:ext cx="644590" cy="36271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帳票・ﾌｧｲﾙ</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4" name="直線矢印コネクタ 83"/>
            <p:cNvCxnSpPr/>
            <p:nvPr/>
          </p:nvCxnSpPr>
          <p:spPr>
            <a:xfrm>
              <a:off x="9792019" y="647642"/>
              <a:ext cx="360000"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5" name="正方形/長方形 84"/>
            <p:cNvSpPr/>
            <p:nvPr/>
          </p:nvSpPr>
          <p:spPr>
            <a:xfrm>
              <a:off x="10254929" y="359552"/>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：フロー</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正方形/長方形 85"/>
            <p:cNvSpPr/>
            <p:nvPr/>
          </p:nvSpPr>
          <p:spPr>
            <a:xfrm>
              <a:off x="10254929" y="496639"/>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rPr>
                <a:t>：入出力</a:t>
              </a:r>
              <a:endParaRPr kumimoji="1" lang="en-US" altLang="ja-JP"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正方形/長方形 86"/>
            <p:cNvSpPr/>
            <p:nvPr/>
          </p:nvSpPr>
          <p:spPr>
            <a:xfrm>
              <a:off x="9696401" y="743425"/>
              <a:ext cx="1296144" cy="218113"/>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丸囲み数字：出力帳票</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「帳票一覧」参照</a:t>
              </a:r>
              <a:endPar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8" name="正方形/長方形 87"/>
            <p:cNvSpPr/>
            <p:nvPr/>
          </p:nvSpPr>
          <p:spPr>
            <a:xfrm>
              <a:off x="8760297" y="162896"/>
              <a:ext cx="2326874" cy="885003"/>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spcAft>
                  <a:spcPts val="397"/>
                </a:spcAft>
                <a:defRPr/>
              </a:pPr>
              <a:r>
                <a:rPr kumimoji="1" lang="ja-JP" altLang="en-US"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凡例</a:t>
              </a:r>
              <a:endParaRPr kumimoji="1" lang="en-US" altLang="ja-JP"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7362411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2.3.</a:t>
            </a:r>
            <a:r>
              <a:rPr lang="ja-JP" altLang="en-US" dirty="0" smtClean="0"/>
              <a:t> サービス</a:t>
            </a:r>
            <a:r>
              <a:rPr lang="ja-JP" altLang="en-US" dirty="0"/>
              <a:t>概要　機能</a:t>
            </a:r>
            <a:r>
              <a:rPr lang="ja-JP" altLang="en-US" dirty="0" smtClean="0"/>
              <a:t>一覧（</a:t>
            </a:r>
            <a:r>
              <a:rPr lang="en-US" altLang="ja-JP" dirty="0" smtClean="0"/>
              <a:t>1/4</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日次売上管理業務において、デジタルバックオフィスが提供する機能</a:t>
            </a:r>
            <a:r>
              <a:rPr lang="ja-JP" altLang="en-US" dirty="0" smtClean="0"/>
              <a:t>は以下のとおり。</a:t>
            </a:r>
            <a:endParaRPr lang="ja-JP" altLang="en-US" dirty="0"/>
          </a:p>
        </p:txBody>
      </p:sp>
      <p:graphicFrame>
        <p:nvGraphicFramePr>
          <p:cNvPr id="205" name="表 204"/>
          <p:cNvGraphicFramePr>
            <a:graphicFrameLocks noGrp="1"/>
          </p:cNvGraphicFramePr>
          <p:nvPr>
            <p:extLst/>
          </p:nvPr>
        </p:nvGraphicFramePr>
        <p:xfrm>
          <a:off x="208050" y="1439562"/>
          <a:ext cx="9485775" cy="4533920"/>
        </p:xfrm>
        <a:graphic>
          <a:graphicData uri="http://schemas.openxmlformats.org/drawingml/2006/table">
            <a:tbl>
              <a:tblPr firstRow="1" bandRow="1">
                <a:tableStyleId>{073A0DAA-6AF3-43AB-8588-CEC1D06C72B9}</a:tableStyleId>
              </a:tblPr>
              <a:tblGrid>
                <a:gridCol w="380250">
                  <a:extLst>
                    <a:ext uri="{9D8B030D-6E8A-4147-A177-3AD203B41FA5}">
                      <a16:colId xmlns:a16="http://schemas.microsoft.com/office/drawing/2014/main" val="2777305187"/>
                    </a:ext>
                  </a:extLst>
                </a:gridCol>
                <a:gridCol w="1526850">
                  <a:extLst>
                    <a:ext uri="{9D8B030D-6E8A-4147-A177-3AD203B41FA5}">
                      <a16:colId xmlns:a16="http://schemas.microsoft.com/office/drawing/2014/main" val="2870527101"/>
                    </a:ext>
                  </a:extLst>
                </a:gridCol>
                <a:gridCol w="2035800">
                  <a:extLst>
                    <a:ext uri="{9D8B030D-6E8A-4147-A177-3AD203B41FA5}">
                      <a16:colId xmlns:a16="http://schemas.microsoft.com/office/drawing/2014/main" val="3529483090"/>
                    </a:ext>
                  </a:extLst>
                </a:gridCol>
                <a:gridCol w="5542875">
                  <a:extLst>
                    <a:ext uri="{9D8B030D-6E8A-4147-A177-3AD203B41FA5}">
                      <a16:colId xmlns:a16="http://schemas.microsoft.com/office/drawing/2014/main" val="161651085"/>
                    </a:ext>
                  </a:extLst>
                </a:gridCol>
              </a:tblGrid>
              <a:tr h="222885">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分類</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機能名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algn="ctr"/>
                      <a:r>
                        <a:rPr kumimoji="1" lang="en-US" altLang="ja-JP" sz="1000" dirty="0" smtClean="0"/>
                        <a:t>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3">
                  <a:txBody>
                    <a:bodyPr/>
                    <a:lstStyle/>
                    <a:p>
                      <a:r>
                        <a:rPr kumimoji="1" lang="ja-JP" altLang="en-US" sz="1000" dirty="0" smtClean="0"/>
                        <a:t>売上報告</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OCR</a:t>
                      </a:r>
                      <a:r>
                        <a:rPr kumimoji="1" lang="ja-JP" altLang="en-US" sz="1000" dirty="0" smtClean="0"/>
                        <a:t>を利用し、各テナントから売上報告を行う。撮影画像データは保管する。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222885">
                <a:tc>
                  <a:txBody>
                    <a:bodyPr/>
                    <a:lstStyle/>
                    <a:p>
                      <a:pPr algn="ctr"/>
                      <a:r>
                        <a:rPr kumimoji="1" lang="en-US" altLang="ja-JP" sz="1000" dirty="0" smtClean="0"/>
                        <a:t>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伝票電子保管</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クレジット手書き伝票等の伝票類の画像を撮影し、画像データを保管する。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222885">
                <a:tc>
                  <a:txBody>
                    <a:bodyPr/>
                    <a:lstStyle/>
                    <a:p>
                      <a:pPr algn="ctr"/>
                      <a:r>
                        <a:rPr kumimoji="1" lang="en-US" altLang="ja-JP" sz="1000" dirty="0" smtClean="0"/>
                        <a:t>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商品券・金券電子化</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OCR</a:t>
                      </a:r>
                      <a:r>
                        <a:rPr kumimoji="1" lang="ja-JP" altLang="en-US" sz="1000" dirty="0" smtClean="0"/>
                        <a:t>を利用し、各</a:t>
                      </a:r>
                      <a:r>
                        <a:rPr kumimoji="1" lang="en-US" altLang="ja-JP" sz="1000" dirty="0" smtClean="0"/>
                        <a:t>SC</a:t>
                      </a:r>
                      <a:r>
                        <a:rPr kumimoji="1" lang="ja-JP" altLang="en-US" sz="1000" dirty="0" smtClean="0"/>
                        <a:t>事務所から商品券・金券情報を連携する。撮影画像データは保管する。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222885">
                <a:tc>
                  <a:txBody>
                    <a:bodyPr/>
                    <a:lstStyle/>
                    <a:p>
                      <a:pPr algn="ctr"/>
                      <a:r>
                        <a:rPr kumimoji="1" lang="en-US" altLang="ja-JP" sz="1000" dirty="0" smtClean="0"/>
                        <a:t>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16">
                  <a:txBody>
                    <a:bodyPr/>
                    <a:lstStyle/>
                    <a:p>
                      <a:r>
                        <a:rPr kumimoji="1" lang="ja-JP" altLang="en-US" sz="1000" dirty="0" smtClean="0"/>
                        <a:t>売上管理（日次）</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売上報告状況確認</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各テナントの売上報告状況を確認し、未精算テナントのアラート検知を行う。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222885">
                <a:tc>
                  <a:txBody>
                    <a:bodyPr/>
                    <a:lstStyle/>
                    <a:p>
                      <a:pPr algn="ctr"/>
                      <a:r>
                        <a:rPr kumimoji="1" lang="en-US" altLang="ja-JP" sz="1000" dirty="0" smtClean="0"/>
                        <a:t>5</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入金機データ取込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入金システムから入金データを取り込む。</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クレジット決済データ取込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クレジット決済データを取り込み、データクレンジングを行う。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77113959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7</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電子マネー決済データ取込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電子マネー決済データを取り込み、データクレンジングを行う。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0332059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8</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コード決済データ取込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コード決済データを取り込み、データクレンジングを行う。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24850770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9</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違算チェック</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売上報告と決済データ等を元に、テナント単位に違算チェックを行い、違算リストを出力する。</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986662334"/>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10</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売上報告修正入力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売上報告データを、正しい金額に修正する。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15323600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11</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クレジット伝票入力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手書クレジット伝票情報を入力しクレジット会社にデータ送信する。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350064711"/>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12</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電子マネー明細入力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欠落した電子マネー取引について追加入力や明細修正を行う。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28310540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13</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コード決済明細入力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不備のあるコード決済取引について追加入力や明細修正を行う。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179026827"/>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14</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商品券入力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不備のある金券類取引についての追加入力や明細修正を行う。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00234611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15</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売上チェック</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売上報告と追加入力・修正した決済データ等を元に、テナント単位に売上チェックを行う。</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54950502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16</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クレジット取引照会</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クレジット明細を照会する。</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75161249"/>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solidFill>
                            <a:schemeClr val="bg1">
                              <a:lumMod val="65000"/>
                            </a:schemeClr>
                          </a:solidFill>
                        </a:rPr>
                        <a:t>17</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bg1">
                              <a:lumMod val="65000"/>
                            </a:schemeClr>
                          </a:solidFill>
                        </a:rPr>
                        <a:t>OCR</a:t>
                      </a:r>
                      <a:r>
                        <a:rPr kumimoji="1" lang="ja-JP" altLang="en-US" sz="1000" dirty="0" smtClean="0">
                          <a:solidFill>
                            <a:schemeClr val="bg1">
                              <a:lumMod val="65000"/>
                            </a:schemeClr>
                          </a:solidFill>
                        </a:rPr>
                        <a:t>画像照会</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solidFill>
                            <a:schemeClr val="bg1">
                              <a:lumMod val="65000"/>
                            </a:schemeClr>
                          </a:solidFill>
                        </a:rPr>
                        <a:t>精算レシートや手書伝票類、商品券・金券等の画像データを照会する。</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0834591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18</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日次売上確定</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当該営業日付の売上を確定する。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14055875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19</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イベント情報入力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営業日毎のイベント、天候、気温等コーザルデータの情報を入力する。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198092484"/>
                  </a:ext>
                </a:extLst>
              </a:tr>
            </a:tbl>
          </a:graphicData>
        </a:graphic>
      </p:graphicFrame>
      <p:sp>
        <p:nvSpPr>
          <p:cNvPr id="6" name="テキスト プレースホルダー 2"/>
          <p:cNvSpPr txBox="1">
            <a:spLocks/>
          </p:cNvSpPr>
          <p:nvPr/>
        </p:nvSpPr>
        <p:spPr>
          <a:xfrm>
            <a:off x="5158155" y="6110734"/>
            <a:ext cx="4747846"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a:t>
            </a:r>
            <a:r>
              <a:rPr kumimoji="1" lang="ja-JP" altLang="en-US" sz="894" dirty="0" smtClean="0">
                <a:latin typeface="メイリオ"/>
                <a:ea typeface="メイリオ"/>
              </a:rPr>
              <a:t>ため、機能は変更</a:t>
            </a:r>
            <a:r>
              <a:rPr kumimoji="1" lang="ja-JP" altLang="en-US" sz="894" dirty="0">
                <a:latin typeface="メイリオ"/>
                <a:ea typeface="メイリオ"/>
              </a:rPr>
              <a:t>になる可能性がございます</a:t>
            </a:r>
            <a:r>
              <a:rPr kumimoji="1" lang="ja-JP" altLang="en-US" sz="894" dirty="0" smtClean="0">
                <a:latin typeface="メイリオ"/>
                <a:ea typeface="メイリオ"/>
              </a:rPr>
              <a:t>。　　　　　　　　　　　　　　　　</a:t>
            </a:r>
            <a:r>
              <a:rPr kumimoji="1" lang="en-US" altLang="ja-JP" sz="894" dirty="0" smtClean="0">
                <a:latin typeface="メイリオ"/>
                <a:ea typeface="メイリオ"/>
              </a:rPr>
              <a:t>※</a:t>
            </a:r>
            <a:r>
              <a:rPr kumimoji="1" lang="ja-JP" altLang="en-US" sz="894" dirty="0" smtClean="0">
                <a:latin typeface="メイリオ"/>
                <a:ea typeface="メイリオ"/>
              </a:rPr>
              <a:t>今回の</a:t>
            </a:r>
            <a:r>
              <a:rPr kumimoji="1" lang="en-US" altLang="ja-JP" sz="894" dirty="0" smtClean="0">
                <a:latin typeface="メイリオ"/>
                <a:ea typeface="メイリオ"/>
              </a:rPr>
              <a:t>RFP</a:t>
            </a:r>
            <a:r>
              <a:rPr kumimoji="1" lang="ja-JP" altLang="en-US" sz="894" dirty="0" smtClean="0">
                <a:latin typeface="メイリオ"/>
                <a:ea typeface="メイリオ"/>
              </a:rPr>
              <a:t>ではシステム提供モデルの為、一部機能を使用しない可能性があります。</a:t>
            </a:r>
            <a:endParaRPr kumimoji="1" lang="en-US" altLang="ja-JP" sz="894" dirty="0" smtClean="0">
              <a:latin typeface="メイリオ"/>
              <a:ea typeface="メイリオ"/>
            </a:endParaRPr>
          </a:p>
        </p:txBody>
      </p:sp>
    </p:spTree>
    <p:extLst>
      <p:ext uri="{BB962C8B-B14F-4D97-AF65-F5344CB8AC3E}">
        <p14:creationId xmlns:p14="http://schemas.microsoft.com/office/powerpoint/2010/main" val="1627937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2.3. </a:t>
            </a:r>
            <a:r>
              <a:rPr lang="ja-JP" altLang="en-US" dirty="0" smtClean="0"/>
              <a:t>サービス</a:t>
            </a:r>
            <a:r>
              <a:rPr lang="ja-JP" altLang="en-US" dirty="0"/>
              <a:t>概要　機能</a:t>
            </a:r>
            <a:r>
              <a:rPr lang="ja-JP" altLang="en-US" dirty="0" smtClean="0"/>
              <a:t>一覧（</a:t>
            </a:r>
            <a:r>
              <a:rPr lang="en-US" altLang="ja-JP" dirty="0" smtClean="0"/>
              <a:t>2/4</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旬次精算業務において、デジタルバックオフィスが提供する機能</a:t>
            </a:r>
            <a:r>
              <a:rPr lang="ja-JP" altLang="en-US" dirty="0" smtClean="0"/>
              <a:t>は以下のとおり。</a:t>
            </a:r>
            <a:endParaRPr lang="ja-JP" altLang="en-US" dirty="0"/>
          </a:p>
          <a:p>
            <a:endParaRPr lang="ja-JP" altLang="en-US" dirty="0"/>
          </a:p>
        </p:txBody>
      </p:sp>
      <p:graphicFrame>
        <p:nvGraphicFramePr>
          <p:cNvPr id="205" name="表 204"/>
          <p:cNvGraphicFramePr>
            <a:graphicFrameLocks noGrp="1"/>
          </p:cNvGraphicFramePr>
          <p:nvPr>
            <p:extLst/>
          </p:nvPr>
        </p:nvGraphicFramePr>
        <p:xfrm>
          <a:off x="208050" y="1439562"/>
          <a:ext cx="9485775" cy="4612024"/>
        </p:xfrm>
        <a:graphic>
          <a:graphicData uri="http://schemas.openxmlformats.org/drawingml/2006/table">
            <a:tbl>
              <a:tblPr firstRow="1" bandRow="1">
                <a:tableStyleId>{073A0DAA-6AF3-43AB-8588-CEC1D06C72B9}</a:tableStyleId>
              </a:tblPr>
              <a:tblGrid>
                <a:gridCol w="380250">
                  <a:extLst>
                    <a:ext uri="{9D8B030D-6E8A-4147-A177-3AD203B41FA5}">
                      <a16:colId xmlns:a16="http://schemas.microsoft.com/office/drawing/2014/main" val="2777305187"/>
                    </a:ext>
                  </a:extLst>
                </a:gridCol>
                <a:gridCol w="1526850">
                  <a:extLst>
                    <a:ext uri="{9D8B030D-6E8A-4147-A177-3AD203B41FA5}">
                      <a16:colId xmlns:a16="http://schemas.microsoft.com/office/drawing/2014/main" val="2870527101"/>
                    </a:ext>
                  </a:extLst>
                </a:gridCol>
                <a:gridCol w="2035800">
                  <a:extLst>
                    <a:ext uri="{9D8B030D-6E8A-4147-A177-3AD203B41FA5}">
                      <a16:colId xmlns:a16="http://schemas.microsoft.com/office/drawing/2014/main" val="3529483090"/>
                    </a:ext>
                  </a:extLst>
                </a:gridCol>
                <a:gridCol w="5542875">
                  <a:extLst>
                    <a:ext uri="{9D8B030D-6E8A-4147-A177-3AD203B41FA5}">
                      <a16:colId xmlns:a16="http://schemas.microsoft.com/office/drawing/2014/main" val="161651085"/>
                    </a:ext>
                  </a:extLst>
                </a:gridCol>
              </a:tblGrid>
              <a:tr h="222885">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分類</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機能名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algn="ctr"/>
                      <a:r>
                        <a:rPr kumimoji="1" lang="en-US" altLang="ja-JP" sz="1000" dirty="0" smtClean="0"/>
                        <a:t>20</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控除データ自動取込（</a:t>
                      </a:r>
                      <a:r>
                        <a:rPr kumimoji="1" lang="en-US" altLang="ja-JP" sz="1000" dirty="0" smtClean="0"/>
                        <a:t>RPA</a:t>
                      </a:r>
                      <a:r>
                        <a:rPr kumimoji="1" lang="ja-JP" altLang="en-US"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公共料金データ取込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個社毎に異なる形式の公共料金データを登録し、フォーマット変換を行う。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40407012"/>
                  </a:ext>
                </a:extLst>
              </a:tr>
              <a:tr h="222885">
                <a:tc>
                  <a:txBody>
                    <a:bodyPr/>
                    <a:lstStyle/>
                    <a:p>
                      <a:pPr algn="ctr"/>
                      <a:r>
                        <a:rPr kumimoji="1" lang="en-US" altLang="ja-JP" sz="1000" dirty="0" smtClean="0"/>
                        <a:t>21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諸経費データ取込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個社毎に異なる形式の諸経費データを登録し、フォーマット変換を行う。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367199613"/>
                  </a:ext>
                </a:extLst>
              </a:tr>
              <a:tr h="222885">
                <a:tc>
                  <a:txBody>
                    <a:bodyPr/>
                    <a:lstStyle/>
                    <a:p>
                      <a:pPr algn="ctr"/>
                      <a:r>
                        <a:rPr kumimoji="1" lang="en-US" altLang="ja-JP" sz="1000" dirty="0" smtClean="0"/>
                        <a:t>22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13">
                  <a:txBody>
                    <a:bodyPr/>
                    <a:lstStyle/>
                    <a:p>
                      <a:r>
                        <a:rPr kumimoji="1" lang="ja-JP" altLang="en-US" sz="1000" dirty="0" smtClean="0"/>
                        <a:t>売上管理（旬次精算）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決済準備処理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次期精算に向けた準備処理を行う。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222885">
                <a:tc>
                  <a:txBody>
                    <a:bodyPr/>
                    <a:lstStyle/>
                    <a:p>
                      <a:pPr algn="ctr"/>
                      <a:r>
                        <a:rPr kumimoji="1" lang="en-US" altLang="ja-JP" sz="1000" dirty="0" smtClean="0"/>
                        <a:t>23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公共料金データ取込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フォーマット変換済の公共料金データの取り込みを行う。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222885">
                <a:tc>
                  <a:txBody>
                    <a:bodyPr/>
                    <a:lstStyle/>
                    <a:p>
                      <a:pPr algn="ctr"/>
                      <a:r>
                        <a:rPr kumimoji="1" lang="en-US" altLang="ja-JP" sz="1000" dirty="0" smtClean="0"/>
                        <a:t>24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諸経費データ取込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フォーマット変換済の諸経費データの取り込みを行う。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25</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ポイント負担金データ取込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各ポイントセンタからポイント負担金データを取り込み、フォーマット変換を行う。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26</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特別計算登録</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控除データに対して特別な運用がある場合に、特別計算登録を行う。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27</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日割計算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控除データの日割計算を行う。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77113959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28</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控除データ出力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日割計算、特別計算の結果、控除データの明細一覧を出力する。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0332059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29</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控除データ修正</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控除データの追加入力や不備の修正を行う。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24850770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30</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控除データ確定</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控除データを確定する。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986662334"/>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31</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賃料計算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テナント毎の賃料パターンに従い、家賃収入等（固定賃料、歩合賃料、売上高）の自動計算を行う。</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153236006"/>
                  </a:ext>
                </a:extLst>
              </a:tr>
              <a:tr h="222885">
                <a:tc>
                  <a:txBody>
                    <a:bodyPr/>
                    <a:lstStyle/>
                    <a:p>
                      <a:pPr algn="ctr"/>
                      <a:r>
                        <a:rPr kumimoji="1" lang="en-US" altLang="ja-JP" sz="1000" dirty="0" smtClean="0"/>
                        <a:t>32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精算書・請求書等出力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テナント毎に精算書・請求書等の帳票を出力する。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350064711"/>
                  </a:ext>
                </a:extLst>
              </a:tr>
              <a:tr h="222885">
                <a:tc>
                  <a:txBody>
                    <a:bodyPr/>
                    <a:lstStyle/>
                    <a:p>
                      <a:pPr algn="ctr"/>
                      <a:r>
                        <a:rPr kumimoji="1" lang="en-US" altLang="ja-JP" sz="1000" dirty="0" smtClean="0"/>
                        <a:t>33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締め処理確定</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締め処理を確定する。</a:t>
                      </a:r>
                      <a:endParaRPr kumimoji="1" lang="en-US" altLang="ja-JP" sz="1000" dirty="0" smtClean="0">
                        <a:solidFill>
                          <a:srgbClr val="FF0000"/>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28310540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34</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締め処理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締め処理を実行し、締め処理が問題なく完了したことを通知する。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179026827"/>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35</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帳票出力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帳票連携</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帳票出力システム（</a:t>
                      </a:r>
                      <a:r>
                        <a:rPr kumimoji="1" lang="en-US" altLang="ja-JP" sz="1000" dirty="0" smtClean="0"/>
                        <a:t>CAFIS</a:t>
                      </a:r>
                      <a:r>
                        <a:rPr kumimoji="1" lang="en-US" altLang="ja-JP" sz="1000" baseline="0" dirty="0" smtClean="0"/>
                        <a:t> DDS</a:t>
                      </a:r>
                      <a:r>
                        <a:rPr kumimoji="1" lang="ja-JP" altLang="en-US" sz="1000" dirty="0" smtClean="0"/>
                        <a:t>）に各種帳票を連携する。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007648310"/>
                  </a:ext>
                </a:extLst>
              </a:tr>
              <a:tr h="222885">
                <a:tc>
                  <a:txBody>
                    <a:bodyPr/>
                    <a:lstStyle/>
                    <a:p>
                      <a:pPr algn="ctr"/>
                      <a:r>
                        <a:rPr kumimoji="1" lang="en-US" altLang="ja-JP" sz="1000" dirty="0" smtClean="0"/>
                        <a:t>36</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帳票出力</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ディベロッパーおよびテナントが、帳票出力システム（</a:t>
                      </a:r>
                      <a:r>
                        <a:rPr kumimoji="1" lang="en-US" altLang="ja-JP" sz="1000" dirty="0" smtClean="0"/>
                        <a:t>CAFIS</a:t>
                      </a:r>
                      <a:r>
                        <a:rPr kumimoji="1" lang="en-US" altLang="ja-JP" sz="1000" baseline="0" dirty="0" smtClean="0"/>
                        <a:t> DDS</a:t>
                      </a:r>
                      <a:r>
                        <a:rPr kumimoji="1" lang="ja-JP" altLang="en-US" sz="1000" dirty="0" smtClean="0"/>
                        <a:t>）から各種帳票を参照する。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277347260"/>
                  </a:ext>
                </a:extLst>
              </a:tr>
              <a:tr h="520065">
                <a:tc>
                  <a:txBody>
                    <a:bodyPr/>
                    <a:lstStyle/>
                    <a:p>
                      <a:pPr algn="ctr"/>
                      <a:r>
                        <a:rPr kumimoji="1" lang="en-US" altLang="ja-JP" sz="1000" dirty="0" smtClean="0">
                          <a:solidFill>
                            <a:schemeClr val="bg1">
                              <a:lumMod val="65000"/>
                            </a:schemeClr>
                          </a:solidFill>
                        </a:rPr>
                        <a:t>37</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solidFill>
                            <a:schemeClr val="bg1">
                              <a:lumMod val="65000"/>
                            </a:schemeClr>
                          </a:solidFill>
                        </a:rPr>
                        <a:t>包括精算</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bg1">
                              <a:lumMod val="65000"/>
                            </a:schemeClr>
                          </a:solidFill>
                        </a:rPr>
                        <a:t>精算・債権管理</a:t>
                      </a:r>
                      <a:endParaRPr kumimoji="1" lang="ja-JP" altLang="en-US" sz="1000" kern="1200" dirty="0" smtClean="0">
                        <a:solidFill>
                          <a:schemeClr val="bg1">
                            <a:lumMod val="65000"/>
                          </a:schemeClr>
                        </a:solidFill>
                        <a:latin typeface="+mn-lt"/>
                        <a:ea typeface="+mn-ea"/>
                        <a:cs typeface="+mn-cs"/>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bg1">
                              <a:lumMod val="65000"/>
                            </a:schemeClr>
                          </a:solidFill>
                        </a:rPr>
                        <a:t>決済事業者からの着金額算出および入金データの取得、着金消込を行う。</a:t>
                      </a:r>
                    </a:p>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bg1">
                              <a:lumMod val="65000"/>
                            </a:schemeClr>
                          </a:solidFill>
                        </a:rPr>
                        <a:t>加盟店への出金額算出および支払処理を行う。</a:t>
                      </a:r>
                    </a:p>
                    <a:p>
                      <a:pPr marL="0" marR="0" lvl="0" indent="0" algn="l" defTabSz="763155" rtl="0" eaLnBrk="1" fontAlgn="auto" latinLnBrk="0" hangingPunct="1">
                        <a:lnSpc>
                          <a:spcPct val="100000"/>
                        </a:lnSpc>
                        <a:spcBef>
                          <a:spcPts val="0"/>
                        </a:spcBef>
                        <a:spcAft>
                          <a:spcPts val="0"/>
                        </a:spcAft>
                        <a:buClrTx/>
                        <a:buSzTx/>
                        <a:buFontTx/>
                        <a:buNone/>
                        <a:tabLst/>
                        <a:defRPr/>
                      </a:pPr>
                      <a:r>
                        <a:rPr kumimoji="1" lang="en-US" altLang="ja-JP" sz="1000" kern="1200" dirty="0" smtClean="0">
                          <a:solidFill>
                            <a:schemeClr val="bg1">
                              <a:lumMod val="65000"/>
                            </a:schemeClr>
                          </a:solidFill>
                        </a:rPr>
                        <a:t>※</a:t>
                      </a:r>
                      <a:r>
                        <a:rPr kumimoji="1" lang="ja-JP" altLang="en-US" sz="1000" kern="1200" dirty="0" smtClean="0">
                          <a:solidFill>
                            <a:schemeClr val="bg1">
                              <a:lumMod val="65000"/>
                            </a:schemeClr>
                          </a:solidFill>
                        </a:rPr>
                        <a:t>ご提供スキームにより異なる可能性がございます</a:t>
                      </a:r>
                      <a:endParaRPr kumimoji="1" lang="ja-JP" altLang="en-US" sz="1000" kern="1200" dirty="0" smtClean="0">
                        <a:solidFill>
                          <a:schemeClr val="bg1">
                            <a:lumMod val="65000"/>
                          </a:schemeClr>
                        </a:solidFill>
                        <a:latin typeface="Meiryo UI" panose="020B0604030504040204" pitchFamily="50" charset="-128"/>
                        <a:ea typeface="Meiryo UI" panose="020B0604030504040204" pitchFamily="50" charset="-128"/>
                        <a:cs typeface="+mn-cs"/>
                      </a:endParaRPr>
                    </a:p>
                  </a:txBody>
                  <a:tcPr marL="74295" marR="74295" marT="37148" marB="37148"/>
                </a:tc>
                <a:extLst>
                  <a:ext uri="{0D108BD9-81ED-4DB2-BD59-A6C34878D82A}">
                    <a16:rowId xmlns:a16="http://schemas.microsoft.com/office/drawing/2014/main" val="1002346116"/>
                  </a:ext>
                </a:extLst>
              </a:tr>
            </a:tbl>
          </a:graphicData>
        </a:graphic>
      </p:graphicFrame>
      <p:sp>
        <p:nvSpPr>
          <p:cNvPr id="5" name="テキスト プレースホルダー 2"/>
          <p:cNvSpPr txBox="1">
            <a:spLocks/>
          </p:cNvSpPr>
          <p:nvPr/>
        </p:nvSpPr>
        <p:spPr>
          <a:xfrm>
            <a:off x="5158155" y="6110734"/>
            <a:ext cx="4747846"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a:t>
            </a:r>
            <a:r>
              <a:rPr kumimoji="1" lang="ja-JP" altLang="en-US" sz="894" dirty="0" smtClean="0">
                <a:latin typeface="メイリオ"/>
                <a:ea typeface="メイリオ"/>
              </a:rPr>
              <a:t>ため、機能は変更</a:t>
            </a:r>
            <a:r>
              <a:rPr kumimoji="1" lang="ja-JP" altLang="en-US" sz="894" dirty="0">
                <a:latin typeface="メイリオ"/>
                <a:ea typeface="メイリオ"/>
              </a:rPr>
              <a:t>になる可能性がございます</a:t>
            </a:r>
            <a:r>
              <a:rPr kumimoji="1" lang="ja-JP" altLang="en-US" sz="894" dirty="0" smtClean="0">
                <a:latin typeface="メイリオ"/>
                <a:ea typeface="メイリオ"/>
              </a:rPr>
              <a:t>。　　　　　　　　　　　　　　　　</a:t>
            </a:r>
            <a:r>
              <a:rPr kumimoji="1" lang="en-US" altLang="ja-JP" sz="894" dirty="0" smtClean="0">
                <a:latin typeface="メイリオ"/>
                <a:ea typeface="メイリオ"/>
              </a:rPr>
              <a:t>※</a:t>
            </a:r>
            <a:r>
              <a:rPr kumimoji="1" lang="ja-JP" altLang="en-US" sz="894" dirty="0" smtClean="0">
                <a:latin typeface="メイリオ"/>
                <a:ea typeface="メイリオ"/>
              </a:rPr>
              <a:t>今回の</a:t>
            </a:r>
            <a:r>
              <a:rPr kumimoji="1" lang="en-US" altLang="ja-JP" sz="894" dirty="0" smtClean="0">
                <a:latin typeface="メイリオ"/>
                <a:ea typeface="メイリオ"/>
              </a:rPr>
              <a:t>RFP</a:t>
            </a:r>
            <a:r>
              <a:rPr kumimoji="1" lang="ja-JP" altLang="en-US" sz="894" dirty="0" smtClean="0">
                <a:latin typeface="メイリオ"/>
                <a:ea typeface="メイリオ"/>
              </a:rPr>
              <a:t>ではシステム提供モデルの為、一部機能を使用しない可能性があります。</a:t>
            </a:r>
            <a:endParaRPr kumimoji="1" lang="en-US" altLang="ja-JP" sz="894" dirty="0" smtClean="0">
              <a:latin typeface="メイリオ"/>
              <a:ea typeface="メイリオ"/>
            </a:endParaRPr>
          </a:p>
        </p:txBody>
      </p:sp>
    </p:spTree>
    <p:extLst>
      <p:ext uri="{BB962C8B-B14F-4D97-AF65-F5344CB8AC3E}">
        <p14:creationId xmlns:p14="http://schemas.microsoft.com/office/powerpoint/2010/main" val="2198799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2.3.</a:t>
            </a:r>
            <a:r>
              <a:rPr lang="ja-JP" altLang="en-US" dirty="0" smtClean="0"/>
              <a:t> サービス</a:t>
            </a:r>
            <a:r>
              <a:rPr lang="ja-JP" altLang="en-US" dirty="0"/>
              <a:t>概要　機能</a:t>
            </a:r>
            <a:r>
              <a:rPr lang="ja-JP" altLang="en-US" dirty="0" smtClean="0"/>
              <a:t>一覧（</a:t>
            </a:r>
            <a:r>
              <a:rPr lang="en-US" altLang="ja-JP" dirty="0" smtClean="0"/>
              <a:t>3/4</a:t>
            </a:r>
            <a:r>
              <a:rPr lang="ja-JP" altLang="en-US" dirty="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その他、デジタルバックオフィスが提供する機能</a:t>
            </a:r>
            <a:r>
              <a:rPr lang="ja-JP" altLang="en-US" dirty="0" smtClean="0"/>
              <a:t>は以下のとおり。</a:t>
            </a:r>
            <a:endParaRPr lang="ja-JP" altLang="en-US" dirty="0"/>
          </a:p>
        </p:txBody>
      </p:sp>
      <p:graphicFrame>
        <p:nvGraphicFramePr>
          <p:cNvPr id="6" name="表 5"/>
          <p:cNvGraphicFramePr>
            <a:graphicFrameLocks noGrp="1"/>
          </p:cNvGraphicFramePr>
          <p:nvPr>
            <p:extLst/>
          </p:nvPr>
        </p:nvGraphicFramePr>
        <p:xfrm>
          <a:off x="208050" y="1439562"/>
          <a:ext cx="9482850" cy="4533920"/>
        </p:xfrm>
        <a:graphic>
          <a:graphicData uri="http://schemas.openxmlformats.org/drawingml/2006/table">
            <a:tbl>
              <a:tblPr firstRow="1" bandRow="1">
                <a:tableStyleId>{073A0DAA-6AF3-43AB-8588-CEC1D06C72B9}</a:tableStyleId>
              </a:tblPr>
              <a:tblGrid>
                <a:gridCol w="379938">
                  <a:extLst>
                    <a:ext uri="{9D8B030D-6E8A-4147-A177-3AD203B41FA5}">
                      <a16:colId xmlns:a16="http://schemas.microsoft.com/office/drawing/2014/main" val="2777305187"/>
                    </a:ext>
                  </a:extLst>
                </a:gridCol>
                <a:gridCol w="1526145">
                  <a:extLst>
                    <a:ext uri="{9D8B030D-6E8A-4147-A177-3AD203B41FA5}">
                      <a16:colId xmlns:a16="http://schemas.microsoft.com/office/drawing/2014/main" val="3810353411"/>
                    </a:ext>
                  </a:extLst>
                </a:gridCol>
                <a:gridCol w="2034860">
                  <a:extLst>
                    <a:ext uri="{9D8B030D-6E8A-4147-A177-3AD203B41FA5}">
                      <a16:colId xmlns:a16="http://schemas.microsoft.com/office/drawing/2014/main" val="3529483090"/>
                    </a:ext>
                  </a:extLst>
                </a:gridCol>
                <a:gridCol w="5541907">
                  <a:extLst>
                    <a:ext uri="{9D8B030D-6E8A-4147-A177-3AD203B41FA5}">
                      <a16:colId xmlns:a16="http://schemas.microsoft.com/office/drawing/2014/main" val="161651085"/>
                    </a:ext>
                  </a:extLst>
                </a:gridCol>
              </a:tblGrid>
              <a:tr h="222885">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分類</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機能名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algn="ctr"/>
                      <a:r>
                        <a:rPr kumimoji="1" lang="en-US" altLang="ja-JP" sz="1000" dirty="0" smtClean="0">
                          <a:solidFill>
                            <a:schemeClr val="bg1">
                              <a:lumMod val="65000"/>
                            </a:schemeClr>
                          </a:solidFill>
                        </a:rPr>
                        <a:t>38</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rowSpan="4">
                  <a:txBody>
                    <a:bodyPr/>
                    <a:lstStyle/>
                    <a:p>
                      <a:pPr marL="0" algn="l" defTabSz="763155" rtl="0" eaLnBrk="1" latinLnBrk="0" hangingPunct="1"/>
                      <a:r>
                        <a:rPr kumimoji="1" lang="ja-JP" altLang="en-US" sz="1000" kern="1200" dirty="0" smtClean="0">
                          <a:solidFill>
                            <a:schemeClr val="bg1">
                              <a:lumMod val="65000"/>
                            </a:schemeClr>
                          </a:solidFill>
                        </a:rPr>
                        <a:t>分析</a:t>
                      </a:r>
                      <a:endParaRPr kumimoji="1" lang="ja-JP" altLang="en-US" sz="1000" kern="1200" dirty="0">
                        <a:solidFill>
                          <a:schemeClr val="bg1">
                            <a:lumMod val="65000"/>
                          </a:schemeClr>
                        </a:solidFill>
                        <a:latin typeface="Meiryo UI" panose="020B0604030504040204" pitchFamily="50" charset="-128"/>
                        <a:ea typeface="Meiryo UI" panose="020B0604030504040204" pitchFamily="50" charset="-128"/>
                        <a:cs typeface="+mn-cs"/>
                      </a:endParaRPr>
                    </a:p>
                  </a:txBody>
                  <a:tcPr marL="74295" marR="74295" marT="37148" marB="37148"/>
                </a:tc>
                <a:tc>
                  <a:txBody>
                    <a:bodyPr/>
                    <a:lstStyle/>
                    <a:p>
                      <a:pPr marL="0" algn="l" defTabSz="763155" rtl="0" eaLnBrk="1" latinLnBrk="0" hangingPunct="1"/>
                      <a:r>
                        <a:rPr kumimoji="1" lang="en-US" altLang="ja-JP" sz="1000" kern="1200" dirty="0" smtClean="0">
                          <a:solidFill>
                            <a:schemeClr val="bg1">
                              <a:lumMod val="65000"/>
                            </a:schemeClr>
                          </a:solidFill>
                        </a:rPr>
                        <a:t>POS</a:t>
                      </a:r>
                      <a:r>
                        <a:rPr kumimoji="1" lang="ja-JP" altLang="en-US" sz="1000" kern="1200" dirty="0" smtClean="0">
                          <a:solidFill>
                            <a:schemeClr val="bg1">
                              <a:lumMod val="65000"/>
                            </a:schemeClr>
                          </a:solidFill>
                        </a:rPr>
                        <a:t>データ取込</a:t>
                      </a:r>
                      <a:endParaRPr kumimoji="1" lang="en-US" altLang="ja-JP" sz="1000" kern="1200" dirty="0" smtClean="0">
                        <a:solidFill>
                          <a:schemeClr val="bg1">
                            <a:lumMod val="65000"/>
                          </a:schemeClr>
                        </a:solidFill>
                        <a:latin typeface="Meiryo UI" panose="020B0604030504040204" pitchFamily="50" charset="-128"/>
                        <a:ea typeface="Meiryo UI" panose="020B0604030504040204" pitchFamily="50" charset="-128"/>
                        <a:cs typeface="+mn-cs"/>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en-US" altLang="ja-JP" sz="1000" kern="1200" dirty="0" smtClean="0">
                          <a:solidFill>
                            <a:schemeClr val="bg1">
                              <a:lumMod val="65000"/>
                            </a:schemeClr>
                          </a:solidFill>
                        </a:rPr>
                        <a:t>POS</a:t>
                      </a:r>
                      <a:r>
                        <a:rPr kumimoji="1" lang="ja-JP" altLang="en-US" sz="1000" kern="1200" dirty="0" smtClean="0">
                          <a:solidFill>
                            <a:schemeClr val="bg1">
                              <a:lumMod val="65000"/>
                            </a:schemeClr>
                          </a:solidFill>
                        </a:rPr>
                        <a:t>端末から</a:t>
                      </a:r>
                      <a:r>
                        <a:rPr kumimoji="1" lang="en-US" altLang="ja-JP" sz="1000" kern="1200" dirty="0" smtClean="0">
                          <a:solidFill>
                            <a:schemeClr val="bg1">
                              <a:lumMod val="65000"/>
                            </a:schemeClr>
                          </a:solidFill>
                        </a:rPr>
                        <a:t>POS</a:t>
                      </a:r>
                      <a:r>
                        <a:rPr kumimoji="1" lang="ja-JP" altLang="en-US" sz="1000" kern="1200" dirty="0" smtClean="0">
                          <a:solidFill>
                            <a:schemeClr val="bg1">
                              <a:lumMod val="65000"/>
                            </a:schemeClr>
                          </a:solidFill>
                        </a:rPr>
                        <a:t>データを取り込み、データクレンジング、フォーマット変換を行う。</a:t>
                      </a:r>
                      <a:endParaRPr kumimoji="1" lang="ja-JP" altLang="en-US" sz="1000" kern="1200" dirty="0" smtClean="0">
                        <a:solidFill>
                          <a:schemeClr val="bg1">
                            <a:lumMod val="65000"/>
                          </a:schemeClr>
                        </a:solidFill>
                        <a:latin typeface="Meiryo UI" panose="020B0604030504040204" pitchFamily="50" charset="-128"/>
                        <a:ea typeface="Meiryo UI" panose="020B0604030504040204" pitchFamily="50" charset="-128"/>
                        <a:cs typeface="+mn-cs"/>
                      </a:endParaRPr>
                    </a:p>
                  </a:txBody>
                  <a:tcPr marL="74295" marR="74295" marT="37148" marB="37148"/>
                </a:tc>
                <a:extLst>
                  <a:ext uri="{0D108BD9-81ED-4DB2-BD59-A6C34878D82A}">
                    <a16:rowId xmlns:a16="http://schemas.microsoft.com/office/drawing/2014/main" val="2383561956"/>
                  </a:ext>
                </a:extLst>
              </a:tr>
              <a:tr h="222885">
                <a:tc>
                  <a:txBody>
                    <a:bodyPr/>
                    <a:lstStyle/>
                    <a:p>
                      <a:pPr algn="ctr"/>
                      <a:r>
                        <a:rPr kumimoji="1" lang="en-US" altLang="ja-JP" sz="1000" dirty="0" smtClean="0">
                          <a:solidFill>
                            <a:schemeClr val="bg1">
                              <a:lumMod val="65000"/>
                            </a:schemeClr>
                          </a:solidFill>
                        </a:rPr>
                        <a:t>39</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bg1">
                              <a:lumMod val="65000"/>
                            </a:schemeClr>
                          </a:solidFill>
                        </a:rPr>
                        <a:t>売上分析ダッシュボード</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solidFill>
                            <a:schemeClr val="bg1">
                              <a:lumMod val="65000"/>
                            </a:schemeClr>
                          </a:solidFill>
                        </a:rPr>
                        <a:t>売上実績の集計分析を行い、ダッシュボード表示する。</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solidFill>
                            <a:schemeClr val="bg1">
                              <a:lumMod val="65000"/>
                            </a:schemeClr>
                          </a:solidFill>
                        </a:rPr>
                        <a:t>40</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bg1">
                              <a:lumMod val="65000"/>
                            </a:schemeClr>
                          </a:solidFill>
                        </a:rPr>
                        <a:t>将来予測ダッシュボード</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bg1">
                              <a:lumMod val="65000"/>
                            </a:schemeClr>
                          </a:solidFill>
                        </a:rPr>
                        <a:t>来客予測、売上予測等を行い、ダッシュボード表示する。</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solidFill>
                            <a:schemeClr val="bg1">
                              <a:lumMod val="65000"/>
                            </a:schemeClr>
                          </a:solidFill>
                        </a:rPr>
                        <a:t>41</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solidFill>
                            <a:schemeClr val="bg1">
                              <a:lumMod val="65000"/>
                            </a:schemeClr>
                          </a:solidFill>
                        </a:rPr>
                        <a:t>営業分析ダッシュボード</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solidFill>
                            <a:schemeClr val="bg1">
                              <a:lumMod val="65000"/>
                            </a:schemeClr>
                          </a:solidFill>
                        </a:rPr>
                        <a:t>テナント毎の営業情報の集計分析を行い、ダッシュボード表示する。</a:t>
                      </a:r>
                      <a:endParaRPr kumimoji="1" lang="en-US" altLang="ja-JP"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42</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rowSpan="15">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マスタ管理</a:t>
                      </a:r>
                      <a:r>
                        <a:rPr kumimoji="1" lang="en-US" altLang="ja-JP" sz="1000" dirty="0" smtClean="0"/>
                        <a:t/>
                      </a:r>
                      <a:br>
                        <a:rPr kumimoji="1" lang="en-US" altLang="ja-JP" sz="1000" dirty="0" smtClean="0"/>
                      </a:br>
                      <a:r>
                        <a:rPr kumimoji="1" lang="ja-JP" altLang="en-US" sz="1000" dirty="0" smtClean="0"/>
                        <a:t>（初期導入）</a:t>
                      </a:r>
                    </a:p>
                    <a:p>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申込書アップロード</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ディベロッパーがマスタ情報の登録申込書をアップロードする。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43</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税率マスタメンテ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消費税率を登録する。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89899283"/>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44</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業種マスタメンテ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テナントの業種を特定するため業種を登録する。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807809233"/>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46</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クレジット会社マスタメンテ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algn="l" defTabSz="763155" rtl="0" eaLnBrk="1" latinLnBrk="0" hangingPunct="1"/>
                      <a:r>
                        <a:rPr kumimoji="1" lang="ja-JP" altLang="en-US" sz="1000" kern="1200" dirty="0" smtClean="0"/>
                        <a:t>クレジット会社情報および入金予定日や手数料を登録する。</a:t>
                      </a:r>
                      <a:endParaRPr kumimoji="1" lang="ja-JP" altLang="en-US" sz="1000" kern="1200" dirty="0" smtClean="0">
                        <a:solidFill>
                          <a:schemeClr val="dk1"/>
                        </a:solidFill>
                        <a:latin typeface="Meiryo UI" panose="020B0604030504040204" pitchFamily="50" charset="-128"/>
                        <a:ea typeface="Meiryo UI" panose="020B0604030504040204" pitchFamily="50" charset="-128"/>
                        <a:cs typeface="+mn-cs"/>
                      </a:endParaRPr>
                    </a:p>
                  </a:txBody>
                  <a:tcPr marL="74295" marR="74295" marT="37148" marB="37148"/>
                </a:tc>
                <a:extLst>
                  <a:ext uri="{0D108BD9-81ED-4DB2-BD59-A6C34878D82A}">
                    <a16:rowId xmlns:a16="http://schemas.microsoft.com/office/drawing/2014/main" val="1771139595"/>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47</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電子マネーマスタメンテ</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algn="l" defTabSz="763155" rtl="0" eaLnBrk="1" latinLnBrk="0" hangingPunct="1"/>
                      <a:r>
                        <a:rPr kumimoji="1" lang="ja-JP" altLang="en-US" sz="1000" kern="1200" dirty="0" smtClean="0"/>
                        <a:t>電子マネー情報および入金予定日や手数料を登録する。</a:t>
                      </a:r>
                      <a:endParaRPr kumimoji="1" lang="ja-JP" altLang="en-US" sz="1000" kern="1200" dirty="0" smtClean="0">
                        <a:solidFill>
                          <a:schemeClr val="dk1"/>
                        </a:solidFill>
                        <a:latin typeface="Meiryo UI" panose="020B0604030504040204" pitchFamily="50" charset="-128"/>
                        <a:ea typeface="Meiryo UI" panose="020B0604030504040204" pitchFamily="50" charset="-128"/>
                        <a:cs typeface="+mn-cs"/>
                      </a:endParaRPr>
                    </a:p>
                  </a:txBody>
                  <a:tcPr marL="74295" marR="74295" marT="37148" marB="37148"/>
                </a:tc>
                <a:extLst>
                  <a:ext uri="{0D108BD9-81ED-4DB2-BD59-A6C34878D82A}">
                    <a16:rowId xmlns:a16="http://schemas.microsoft.com/office/drawing/2014/main" val="270332059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48</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コード決済マスタメンテ</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algn="l" defTabSz="763155" rtl="0" eaLnBrk="1" latinLnBrk="0" hangingPunct="1"/>
                      <a:r>
                        <a:rPr kumimoji="1" lang="ja-JP" altLang="en-US" sz="1000" kern="1200" dirty="0" smtClean="0"/>
                        <a:t>コード決済情報および入金予定日や手数料を登録する。</a:t>
                      </a:r>
                      <a:endParaRPr kumimoji="1" lang="ja-JP" altLang="en-US" sz="1000" kern="1200" dirty="0" smtClean="0">
                        <a:solidFill>
                          <a:schemeClr val="dk1"/>
                        </a:solidFill>
                        <a:latin typeface="Meiryo UI" panose="020B0604030504040204" pitchFamily="50" charset="-128"/>
                        <a:ea typeface="Meiryo UI" panose="020B0604030504040204" pitchFamily="50" charset="-128"/>
                        <a:cs typeface="+mn-cs"/>
                      </a:endParaRPr>
                    </a:p>
                  </a:txBody>
                  <a:tcPr marL="74295" marR="74295" marT="37148" marB="37148"/>
                </a:tc>
                <a:extLst>
                  <a:ext uri="{0D108BD9-81ED-4DB2-BD59-A6C34878D82A}">
                    <a16:rowId xmlns:a16="http://schemas.microsoft.com/office/drawing/2014/main" val="224850770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49</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発行元会社マスタメンテ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商品券・ギフト券の発行元会社情報を登録する。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986662334"/>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50</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公共料金マスタメンテ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公共料金マスタを登録する。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15323600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51</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控除項目マスタメンテ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控除項目に関する情報を登録する。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350064711"/>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52</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ギフト券商品券マスタメンテ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ギフト券商品券に関わる情報を登録する。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529536101"/>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53</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ディベロッパーマスタメンテ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ディベロッパー情報を登録する。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878865708"/>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54</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銀行マスタメンテ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テナントマスタの口座情報の登録に必要な銀行情報を登録する。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343011063"/>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55</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銀行支店マスタメンテ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テナントマスタの口座情報の登録に必要な銀行支店情報を登録する。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412901928"/>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56</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権限マスタメンテ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閲覧できる情報をユーザ単位で割り当てるための権限グループを登録する。</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024328944"/>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57</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ユーザマスタメンテ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システム利用可能なユーザ情報を登録する。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283105405"/>
                  </a:ext>
                </a:extLst>
              </a:tr>
            </a:tbl>
          </a:graphicData>
        </a:graphic>
      </p:graphicFrame>
      <p:sp>
        <p:nvSpPr>
          <p:cNvPr id="5" name="テキスト プレースホルダー 2"/>
          <p:cNvSpPr txBox="1">
            <a:spLocks/>
          </p:cNvSpPr>
          <p:nvPr/>
        </p:nvSpPr>
        <p:spPr>
          <a:xfrm>
            <a:off x="5158155" y="6110734"/>
            <a:ext cx="4747846"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a:t>
            </a:r>
            <a:r>
              <a:rPr kumimoji="1" lang="ja-JP" altLang="en-US" sz="894" dirty="0" smtClean="0">
                <a:latin typeface="メイリオ"/>
                <a:ea typeface="メイリオ"/>
              </a:rPr>
              <a:t>ため、機能は変更</a:t>
            </a:r>
            <a:r>
              <a:rPr kumimoji="1" lang="ja-JP" altLang="en-US" sz="894" dirty="0">
                <a:latin typeface="メイリオ"/>
                <a:ea typeface="メイリオ"/>
              </a:rPr>
              <a:t>になる可能性がございます</a:t>
            </a:r>
            <a:r>
              <a:rPr kumimoji="1" lang="ja-JP" altLang="en-US" sz="894" dirty="0" smtClean="0">
                <a:latin typeface="メイリオ"/>
                <a:ea typeface="メイリオ"/>
              </a:rPr>
              <a:t>。　　　　　　　　　　　　　　　　</a:t>
            </a:r>
            <a:r>
              <a:rPr kumimoji="1" lang="en-US" altLang="ja-JP" sz="894" dirty="0" smtClean="0">
                <a:latin typeface="メイリオ"/>
                <a:ea typeface="メイリオ"/>
              </a:rPr>
              <a:t>※</a:t>
            </a:r>
            <a:r>
              <a:rPr kumimoji="1" lang="ja-JP" altLang="en-US" sz="894" dirty="0" smtClean="0">
                <a:latin typeface="メイリオ"/>
                <a:ea typeface="メイリオ"/>
              </a:rPr>
              <a:t>今回の</a:t>
            </a:r>
            <a:r>
              <a:rPr kumimoji="1" lang="en-US" altLang="ja-JP" sz="894" dirty="0" smtClean="0">
                <a:latin typeface="メイリオ"/>
                <a:ea typeface="メイリオ"/>
              </a:rPr>
              <a:t>RFP</a:t>
            </a:r>
            <a:r>
              <a:rPr kumimoji="1" lang="ja-JP" altLang="en-US" sz="894" dirty="0" smtClean="0">
                <a:latin typeface="メイリオ"/>
                <a:ea typeface="メイリオ"/>
              </a:rPr>
              <a:t>ではシステム提供モデルの為、一部機能を使用しない可能性があります。</a:t>
            </a:r>
            <a:endParaRPr kumimoji="1" lang="en-US" altLang="ja-JP" sz="894" dirty="0" smtClean="0">
              <a:latin typeface="メイリオ"/>
              <a:ea typeface="メイリオ"/>
            </a:endParaRPr>
          </a:p>
        </p:txBody>
      </p:sp>
    </p:spTree>
    <p:extLst>
      <p:ext uri="{BB962C8B-B14F-4D97-AF65-F5344CB8AC3E}">
        <p14:creationId xmlns:p14="http://schemas.microsoft.com/office/powerpoint/2010/main" val="1286831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2"/>
          </p:nvPr>
        </p:nvSpPr>
        <p:spPr/>
        <p:txBody>
          <a:bodyPr/>
          <a:lstStyle/>
          <a:p>
            <a:r>
              <a:rPr kumimoji="1" lang="ja-JP" altLang="en-US" sz="4000" dirty="0" smtClean="0"/>
              <a:t>１章</a:t>
            </a:r>
            <a:endParaRPr lang="en-US" altLang="ja-JP" sz="4000" dirty="0"/>
          </a:p>
          <a:p>
            <a:r>
              <a:rPr kumimoji="1" lang="ja-JP" altLang="en-US" sz="4000" dirty="0" smtClean="0"/>
              <a:t>会社概要</a:t>
            </a:r>
            <a:endParaRPr kumimoji="1" lang="ja-JP" altLang="en-US" sz="4000" dirty="0"/>
          </a:p>
        </p:txBody>
      </p:sp>
    </p:spTree>
    <p:extLst>
      <p:ext uri="{BB962C8B-B14F-4D97-AF65-F5344CB8AC3E}">
        <p14:creationId xmlns:p14="http://schemas.microsoft.com/office/powerpoint/2010/main" val="8165597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2.3. </a:t>
            </a:r>
            <a:r>
              <a:rPr lang="ja-JP" altLang="en-US" dirty="0" smtClean="0"/>
              <a:t>サービス</a:t>
            </a:r>
            <a:r>
              <a:rPr lang="ja-JP" altLang="en-US" dirty="0"/>
              <a:t>概要　機能</a:t>
            </a:r>
            <a:r>
              <a:rPr lang="ja-JP" altLang="en-US" dirty="0" smtClean="0"/>
              <a:t>一覧</a:t>
            </a:r>
            <a:r>
              <a:rPr lang="ja-JP" altLang="en-US" dirty="0"/>
              <a:t>（</a:t>
            </a:r>
            <a:r>
              <a:rPr lang="en-US" altLang="ja-JP" dirty="0" smtClean="0"/>
              <a:t>4/4</a:t>
            </a:r>
            <a:r>
              <a:rPr lang="ja-JP" altLang="en-US" dirty="0" smtClean="0"/>
              <a:t>）</a:t>
            </a:r>
            <a:endParaRPr lang="en-US" altLang="ja-JP" dirty="0"/>
          </a:p>
        </p:txBody>
      </p:sp>
      <p:sp>
        <p:nvSpPr>
          <p:cNvPr id="2" name="テキスト プレースホルダー 1"/>
          <p:cNvSpPr>
            <a:spLocks noGrp="1"/>
          </p:cNvSpPr>
          <p:nvPr>
            <p:ph type="body" sz="quarter" idx="10"/>
          </p:nvPr>
        </p:nvSpPr>
        <p:spPr/>
        <p:txBody>
          <a:bodyPr>
            <a:normAutofit/>
          </a:bodyPr>
          <a:lstStyle/>
          <a:p>
            <a:r>
              <a:rPr lang="ja-JP" altLang="en-US" dirty="0"/>
              <a:t>その他、デジタルバックオフィスが提供する機能</a:t>
            </a:r>
            <a:r>
              <a:rPr lang="ja-JP" altLang="en-US" dirty="0" smtClean="0"/>
              <a:t>は以下のとおり。</a:t>
            </a:r>
            <a:endParaRPr lang="ja-JP" altLang="en-US" dirty="0"/>
          </a:p>
        </p:txBody>
      </p:sp>
      <p:graphicFrame>
        <p:nvGraphicFramePr>
          <p:cNvPr id="5" name="表 4"/>
          <p:cNvGraphicFramePr>
            <a:graphicFrameLocks noGrp="1"/>
          </p:cNvGraphicFramePr>
          <p:nvPr>
            <p:extLst/>
          </p:nvPr>
        </p:nvGraphicFramePr>
        <p:xfrm>
          <a:off x="208050" y="1556792"/>
          <a:ext cx="9482850" cy="3564264"/>
        </p:xfrm>
        <a:graphic>
          <a:graphicData uri="http://schemas.openxmlformats.org/drawingml/2006/table">
            <a:tbl>
              <a:tblPr firstRow="1" bandRow="1">
                <a:tableStyleId>{073A0DAA-6AF3-43AB-8588-CEC1D06C72B9}</a:tableStyleId>
              </a:tblPr>
              <a:tblGrid>
                <a:gridCol w="379938">
                  <a:extLst>
                    <a:ext uri="{9D8B030D-6E8A-4147-A177-3AD203B41FA5}">
                      <a16:colId xmlns:a16="http://schemas.microsoft.com/office/drawing/2014/main" val="2777305187"/>
                    </a:ext>
                  </a:extLst>
                </a:gridCol>
                <a:gridCol w="2860062">
                  <a:extLst>
                    <a:ext uri="{9D8B030D-6E8A-4147-A177-3AD203B41FA5}">
                      <a16:colId xmlns:a16="http://schemas.microsoft.com/office/drawing/2014/main" val="3810353411"/>
                    </a:ext>
                  </a:extLst>
                </a:gridCol>
                <a:gridCol w="700943">
                  <a:extLst>
                    <a:ext uri="{9D8B030D-6E8A-4147-A177-3AD203B41FA5}">
                      <a16:colId xmlns:a16="http://schemas.microsoft.com/office/drawing/2014/main" val="3529483090"/>
                    </a:ext>
                  </a:extLst>
                </a:gridCol>
                <a:gridCol w="5541907">
                  <a:extLst>
                    <a:ext uri="{9D8B030D-6E8A-4147-A177-3AD203B41FA5}">
                      <a16:colId xmlns:a16="http://schemas.microsoft.com/office/drawing/2014/main" val="161651085"/>
                    </a:ext>
                  </a:extLst>
                </a:gridCol>
              </a:tblGrid>
              <a:tr h="222885">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分類</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機能名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58</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rowSpan="8">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マスタ管理</a:t>
                      </a:r>
                      <a:r>
                        <a:rPr kumimoji="1" lang="en-US" altLang="ja-JP" sz="1000" dirty="0" smtClean="0"/>
                        <a:t/>
                      </a:r>
                      <a:br>
                        <a:rPr kumimoji="1" lang="en-US" altLang="ja-JP" sz="1000" dirty="0" smtClean="0"/>
                      </a:br>
                      <a:r>
                        <a:rPr kumimoji="1" lang="ja-JP" altLang="en-US" sz="1000" dirty="0" smtClean="0"/>
                        <a:t>（テナント追加・変更）</a:t>
                      </a:r>
                    </a:p>
                    <a:p>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SC</a:t>
                      </a:r>
                      <a:r>
                        <a:rPr kumimoji="1" lang="ja-JP" altLang="en-US" sz="1000" dirty="0" smtClean="0"/>
                        <a:t>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SC</a:t>
                      </a:r>
                      <a:r>
                        <a:rPr kumimoji="1" lang="ja-JP" altLang="en-US" sz="1000" dirty="0" smtClean="0"/>
                        <a:t>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59</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企業マスタメンテ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テナントの企業情報を登録する。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97278143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60</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銀行口座マスタメンテ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テナントへの売上金返還銀行・売上金預託銀行・売上金振込元に設定される銀行口座を登録する。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101103548"/>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61</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フロアマスタメンテ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SC</a:t>
                      </a:r>
                      <a:r>
                        <a:rPr kumimoji="1" lang="ja-JP" altLang="en-US" sz="1000" dirty="0" smtClean="0"/>
                        <a:t>の区画情報を登録する。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471185216"/>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62</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テナントマスタメンテ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契約情報・テナント情報・締め情報・賃料パターン等、テナント情報を登録する。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63</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ギフト券商品券マスタメンテ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ギフト券商品券に関わる情報を登録する。</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64</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端末マスタメンテ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端末情報を登録する。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27465742"/>
                  </a:ext>
                </a:extLst>
              </a:tr>
              <a:tr h="222885">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en-US" altLang="ja-JP" sz="1000" dirty="0" smtClean="0"/>
                        <a:t>65</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000" dirty="0" smtClean="0">
                          <a:solidFill>
                            <a:schemeClr val="bg1">
                              <a:lumMod val="65000"/>
                            </a:schemeClr>
                          </a:solidFill>
                        </a:rPr>
                        <a:t>OCR</a:t>
                      </a:r>
                      <a:r>
                        <a:rPr kumimoji="1" lang="ja-JP" altLang="en-US" sz="1000" dirty="0" smtClean="0">
                          <a:solidFill>
                            <a:schemeClr val="bg1">
                              <a:lumMod val="65000"/>
                            </a:schemeClr>
                          </a:solidFill>
                        </a:rPr>
                        <a:t>定義登録</a:t>
                      </a:r>
                      <a:endParaRPr kumimoji="1" lang="ja-JP" altLang="en-US" sz="1000" dirty="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bg1">
                              <a:lumMod val="65000"/>
                            </a:schemeClr>
                          </a:solidFill>
                        </a:rPr>
                        <a:t>精算レシートや商品券・金券等の</a:t>
                      </a:r>
                      <a:r>
                        <a:rPr kumimoji="1" lang="en-US" altLang="ja-JP" sz="1000" dirty="0" smtClean="0">
                          <a:solidFill>
                            <a:schemeClr val="bg1">
                              <a:lumMod val="65000"/>
                            </a:schemeClr>
                          </a:solidFill>
                        </a:rPr>
                        <a:t>OCR</a:t>
                      </a:r>
                      <a:r>
                        <a:rPr kumimoji="1" lang="ja-JP" altLang="en-US" sz="1000" dirty="0" smtClean="0">
                          <a:solidFill>
                            <a:schemeClr val="bg1">
                              <a:lumMod val="65000"/>
                            </a:schemeClr>
                          </a:solidFill>
                        </a:rPr>
                        <a:t>定義を登録する。</a:t>
                      </a:r>
                      <a:endParaRPr kumimoji="1" lang="ja-JP" altLang="en-US" sz="1000" dirty="0" smtClean="0">
                        <a:solidFill>
                          <a:schemeClr val="bg1">
                            <a:lumMod val="6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771139595"/>
                  </a:ext>
                </a:extLst>
              </a:tr>
            </a:tbl>
          </a:graphicData>
        </a:graphic>
      </p:graphicFrame>
      <p:sp>
        <p:nvSpPr>
          <p:cNvPr id="6" name="テキスト プレースホルダー 2"/>
          <p:cNvSpPr txBox="1">
            <a:spLocks/>
          </p:cNvSpPr>
          <p:nvPr/>
        </p:nvSpPr>
        <p:spPr>
          <a:xfrm>
            <a:off x="5158155" y="6110734"/>
            <a:ext cx="4747846"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a:t>
            </a:r>
            <a:r>
              <a:rPr kumimoji="1" lang="ja-JP" altLang="en-US" sz="894" dirty="0" smtClean="0">
                <a:latin typeface="メイリオ"/>
                <a:ea typeface="メイリオ"/>
              </a:rPr>
              <a:t>ため、機能は変更</a:t>
            </a:r>
            <a:r>
              <a:rPr kumimoji="1" lang="ja-JP" altLang="en-US" sz="894" dirty="0">
                <a:latin typeface="メイリオ"/>
                <a:ea typeface="メイリオ"/>
              </a:rPr>
              <a:t>になる可能性がございます</a:t>
            </a:r>
            <a:r>
              <a:rPr kumimoji="1" lang="ja-JP" altLang="en-US" sz="894" dirty="0" smtClean="0">
                <a:latin typeface="メイリオ"/>
                <a:ea typeface="メイリオ"/>
              </a:rPr>
              <a:t>。　　　　　　　　　　　　　　　　</a:t>
            </a:r>
            <a:r>
              <a:rPr kumimoji="1" lang="en-US" altLang="ja-JP" sz="894" dirty="0" smtClean="0">
                <a:latin typeface="メイリオ"/>
                <a:ea typeface="メイリオ"/>
              </a:rPr>
              <a:t>※</a:t>
            </a:r>
            <a:r>
              <a:rPr kumimoji="1" lang="ja-JP" altLang="en-US" sz="894" dirty="0" smtClean="0">
                <a:latin typeface="メイリオ"/>
                <a:ea typeface="メイリオ"/>
              </a:rPr>
              <a:t>今回の</a:t>
            </a:r>
            <a:r>
              <a:rPr kumimoji="1" lang="en-US" altLang="ja-JP" sz="894" dirty="0" smtClean="0">
                <a:latin typeface="メイリオ"/>
                <a:ea typeface="メイリオ"/>
              </a:rPr>
              <a:t>RFP</a:t>
            </a:r>
            <a:r>
              <a:rPr kumimoji="1" lang="ja-JP" altLang="en-US" sz="894" dirty="0" smtClean="0">
                <a:latin typeface="メイリオ"/>
                <a:ea typeface="メイリオ"/>
              </a:rPr>
              <a:t>ではシステム提供モデルの為、一部機能を使用しない可能性があります。</a:t>
            </a:r>
            <a:endParaRPr kumimoji="1" lang="en-US" altLang="ja-JP" sz="894" dirty="0" smtClean="0">
              <a:latin typeface="メイリオ"/>
              <a:ea typeface="メイリオ"/>
            </a:endParaRPr>
          </a:p>
        </p:txBody>
      </p:sp>
    </p:spTree>
    <p:extLst>
      <p:ext uri="{BB962C8B-B14F-4D97-AF65-F5344CB8AC3E}">
        <p14:creationId xmlns:p14="http://schemas.microsoft.com/office/powerpoint/2010/main" val="17780610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2.4.</a:t>
            </a:r>
            <a:r>
              <a:rPr lang="ja-JP" altLang="en-US" dirty="0" smtClean="0"/>
              <a:t> サービス</a:t>
            </a:r>
            <a:r>
              <a:rPr lang="ja-JP" altLang="en-US" dirty="0"/>
              <a:t>概要　帳票</a:t>
            </a:r>
            <a:r>
              <a:rPr lang="ja-JP" altLang="en-US" dirty="0" smtClean="0"/>
              <a:t>一覧（</a:t>
            </a:r>
            <a:r>
              <a:rPr lang="en-US" altLang="ja-JP" dirty="0" smtClean="0"/>
              <a:t>1/2</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デジタルバックオフィスが出力する帳票の一覧は</a:t>
            </a:r>
            <a:r>
              <a:rPr lang="ja-JP" altLang="en-US" dirty="0" smtClean="0"/>
              <a:t>、以下のとおり。</a:t>
            </a:r>
            <a:endParaRPr lang="ja-JP" altLang="en-US" dirty="0"/>
          </a:p>
        </p:txBody>
      </p:sp>
      <p:graphicFrame>
        <p:nvGraphicFramePr>
          <p:cNvPr id="6" name="表 5"/>
          <p:cNvGraphicFramePr>
            <a:graphicFrameLocks noGrp="1"/>
          </p:cNvGraphicFramePr>
          <p:nvPr>
            <p:extLst/>
          </p:nvPr>
        </p:nvGraphicFramePr>
        <p:xfrm>
          <a:off x="208050" y="1556793"/>
          <a:ext cx="9482538" cy="3931936"/>
        </p:xfrm>
        <a:graphic>
          <a:graphicData uri="http://schemas.openxmlformats.org/drawingml/2006/table">
            <a:tbl>
              <a:tblPr firstRow="1" bandRow="1">
                <a:tableStyleId>{073A0DAA-6AF3-43AB-8588-CEC1D06C72B9}</a:tableStyleId>
              </a:tblPr>
              <a:tblGrid>
                <a:gridCol w="379938">
                  <a:extLst>
                    <a:ext uri="{9D8B030D-6E8A-4147-A177-3AD203B41FA5}">
                      <a16:colId xmlns:a16="http://schemas.microsoft.com/office/drawing/2014/main" val="2777305187"/>
                    </a:ext>
                  </a:extLst>
                </a:gridCol>
                <a:gridCol w="1439100">
                  <a:extLst>
                    <a:ext uri="{9D8B030D-6E8A-4147-A177-3AD203B41FA5}">
                      <a16:colId xmlns:a16="http://schemas.microsoft.com/office/drawing/2014/main" val="3810353411"/>
                    </a:ext>
                  </a:extLst>
                </a:gridCol>
                <a:gridCol w="1755000">
                  <a:extLst>
                    <a:ext uri="{9D8B030D-6E8A-4147-A177-3AD203B41FA5}">
                      <a16:colId xmlns:a16="http://schemas.microsoft.com/office/drawing/2014/main" val="3529483090"/>
                    </a:ext>
                  </a:extLst>
                </a:gridCol>
                <a:gridCol w="5207860">
                  <a:extLst>
                    <a:ext uri="{9D8B030D-6E8A-4147-A177-3AD203B41FA5}">
                      <a16:colId xmlns:a16="http://schemas.microsoft.com/office/drawing/2014/main" val="161651085"/>
                    </a:ext>
                  </a:extLst>
                </a:gridCol>
                <a:gridCol w="700640">
                  <a:extLst>
                    <a:ext uri="{9D8B030D-6E8A-4147-A177-3AD203B41FA5}">
                      <a16:colId xmlns:a16="http://schemas.microsoft.com/office/drawing/2014/main" val="2581745447"/>
                    </a:ext>
                  </a:extLst>
                </a:gridCol>
              </a:tblGrid>
              <a:tr h="247527">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業務分類</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帳票名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業務フロー</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algn="ctr"/>
                      <a:r>
                        <a:rPr kumimoji="1" lang="en-US" altLang="ja-JP" sz="1000" dirty="0" smtClean="0"/>
                        <a:t>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マスタ管理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各種マスタファイル</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登録されているマスタ情報ファイル</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558409773"/>
                  </a:ext>
                </a:extLst>
              </a:tr>
              <a:tr h="222885">
                <a:tc>
                  <a:txBody>
                    <a:bodyPr/>
                    <a:lstStyle/>
                    <a:p>
                      <a:pPr algn="ctr"/>
                      <a:r>
                        <a:rPr kumimoji="1" lang="en-US" altLang="ja-JP" sz="1000" dirty="0" smtClean="0"/>
                        <a:t>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売上報告</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売上報告状況一覧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テナント別売上報告・券類報告状況の一覧表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①</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612879697"/>
                  </a:ext>
                </a:extLst>
              </a:tr>
              <a:tr h="222885">
                <a:tc>
                  <a:txBody>
                    <a:bodyPr/>
                    <a:lstStyle/>
                    <a:p>
                      <a:pPr algn="ctr"/>
                      <a:r>
                        <a:rPr kumimoji="1" lang="en-US" altLang="ja-JP" sz="1000" dirty="0" smtClean="0"/>
                        <a:t>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売上報告データ一覧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テナント別売上報告データ</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rowSpan="4">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②</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879494197"/>
                  </a:ext>
                </a:extLst>
              </a:tr>
              <a:tr h="222885">
                <a:tc>
                  <a:txBody>
                    <a:bodyPr/>
                    <a:lstStyle/>
                    <a:p>
                      <a:pPr algn="ctr"/>
                      <a:r>
                        <a:rPr kumimoji="1" lang="en-US" altLang="ja-JP" sz="1000" dirty="0" smtClean="0"/>
                        <a:t>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12">
                  <a:txBody>
                    <a:bodyPr/>
                    <a:lstStyle/>
                    <a:p>
                      <a:r>
                        <a:rPr kumimoji="1" lang="ja-JP" altLang="en-US" sz="1000" dirty="0" smtClean="0"/>
                        <a:t>売上管理（日次）</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入金データ一覧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テナント別の入金額一覧</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26170101"/>
                  </a:ext>
                </a:extLst>
              </a:tr>
              <a:tr h="222885">
                <a:tc>
                  <a:txBody>
                    <a:bodyPr/>
                    <a:lstStyle/>
                    <a:p>
                      <a:pPr algn="ctr"/>
                      <a:r>
                        <a:rPr kumimoji="1" lang="en-US" altLang="ja-JP" sz="1000" dirty="0" smtClean="0"/>
                        <a:t>5</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ギフト券データ一覧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テナント別のギフト券（商品券）データの一覧表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612686296"/>
                  </a:ext>
                </a:extLst>
              </a:tr>
              <a:tr h="371475">
                <a:tc>
                  <a:txBody>
                    <a:bodyPr/>
                    <a:lstStyle/>
                    <a:p>
                      <a:pPr algn="ctr"/>
                      <a:r>
                        <a:rPr kumimoji="1" lang="en-US" altLang="ja-JP" sz="1000" dirty="0" smtClean="0"/>
                        <a:t>6</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違算リスト</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決済種別単位（現金、クレジット、電子マネー、コード決済、ギフト券）および合計の</a:t>
                      </a:r>
                      <a:r>
                        <a:rPr kumimoji="1" lang="en-US" altLang="ja-JP" sz="1000" dirty="0" smtClean="0"/>
                        <a:t/>
                      </a:r>
                      <a:br>
                        <a:rPr kumimoji="1" lang="en-US" altLang="ja-JP" sz="1000" dirty="0" smtClean="0"/>
                      </a:br>
                      <a:r>
                        <a:rPr kumimoji="1" lang="ja-JP" altLang="en-US" sz="1000" dirty="0" smtClean="0"/>
                        <a:t>テナント別突合結果一覧</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23281045"/>
                  </a:ext>
                </a:extLst>
              </a:tr>
              <a:tr h="222885">
                <a:tc>
                  <a:txBody>
                    <a:bodyPr/>
                    <a:lstStyle/>
                    <a:p>
                      <a:pPr algn="ctr"/>
                      <a:r>
                        <a:rPr kumimoji="1" lang="en-US" altLang="ja-JP" sz="1000" dirty="0" smtClean="0"/>
                        <a:t>7</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ギフト券取引レポート</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指定日／期間のギフト券（商品券）の決済事業者別・テナント別取引明細表</a:t>
                      </a:r>
                      <a:endParaRPr kumimoji="1" lang="ja-JP" altLang="en-US" sz="1000" kern="1200" dirty="0" smtClean="0">
                        <a:solidFill>
                          <a:schemeClr val="dk1"/>
                        </a:solidFill>
                        <a:latin typeface="+mn-lt"/>
                        <a:ea typeface="+mn-ea"/>
                        <a:cs typeface="+mn-cs"/>
                      </a:endParaRPr>
                    </a:p>
                  </a:txBody>
                  <a:tcPr marL="74295" marR="74295" marT="37148" marB="37148"/>
                </a:tc>
                <a:tc rowSpan="9">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②・③</a:t>
                      </a:r>
                      <a:endParaRPr kumimoji="1" lang="ja-JP" altLang="en-US" sz="1000" kern="1200" dirty="0" smtClean="0">
                        <a:solidFill>
                          <a:schemeClr val="dk1"/>
                        </a:solidFill>
                        <a:latin typeface="+mn-lt"/>
                        <a:ea typeface="+mn-ea"/>
                        <a:cs typeface="+mn-cs"/>
                      </a:endParaRPr>
                    </a:p>
                  </a:txBody>
                  <a:tcPr marL="74295" marR="74295" marT="37148" marB="37148" anchor="ctr"/>
                </a:tc>
                <a:extLst>
                  <a:ext uri="{0D108BD9-81ED-4DB2-BD59-A6C34878D82A}">
                    <a16:rowId xmlns:a16="http://schemas.microsoft.com/office/drawing/2014/main" val="282149321"/>
                  </a:ext>
                </a:extLst>
              </a:tr>
              <a:tr h="222885">
                <a:tc>
                  <a:txBody>
                    <a:bodyPr/>
                    <a:lstStyle/>
                    <a:p>
                      <a:pPr algn="ctr"/>
                      <a:r>
                        <a:rPr kumimoji="1" lang="en-US" altLang="ja-JP" sz="1000" dirty="0" smtClean="0"/>
                        <a:t>8</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ギフト券手数料一覧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指定日／期間のギフト券（商品券）の決済事業者別・テナント別手数料一覧</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175533245"/>
                  </a:ext>
                </a:extLst>
              </a:tr>
              <a:tr h="222885">
                <a:tc>
                  <a:txBody>
                    <a:bodyPr/>
                    <a:lstStyle/>
                    <a:p>
                      <a:pPr algn="ctr"/>
                      <a:r>
                        <a:rPr kumimoji="1" lang="en-US" altLang="ja-JP" sz="1000" dirty="0" smtClean="0"/>
                        <a:t>9</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クレジット取引レポート</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指定日／期間のクレジット決済の決済事業者別・テナント別取引明細表</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62983254"/>
                  </a:ext>
                </a:extLst>
              </a:tr>
              <a:tr h="222885">
                <a:tc>
                  <a:txBody>
                    <a:bodyPr/>
                    <a:lstStyle/>
                    <a:p>
                      <a:pPr algn="ctr"/>
                      <a:r>
                        <a:rPr kumimoji="1" lang="en-US" altLang="ja-JP" sz="1000" dirty="0" smtClean="0"/>
                        <a:t>10</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クレジット手数料一覧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指定日／期間のクレジット決済の決済事業者別・テナント別手数料一覧</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691887411"/>
                  </a:ext>
                </a:extLst>
              </a:tr>
              <a:tr h="222885">
                <a:tc>
                  <a:txBody>
                    <a:bodyPr/>
                    <a:lstStyle/>
                    <a:p>
                      <a:pPr algn="ctr"/>
                      <a:r>
                        <a:rPr kumimoji="1" lang="en-US" altLang="ja-JP" sz="1000" dirty="0" smtClean="0"/>
                        <a:t>11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電子マネー取引結果一覧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指定日／期間の電子マネー決済のテナント別取引処理状況一覧</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37327025"/>
                  </a:ext>
                </a:extLst>
              </a:tr>
              <a:tr h="222885">
                <a:tc>
                  <a:txBody>
                    <a:bodyPr/>
                    <a:lstStyle/>
                    <a:p>
                      <a:pPr algn="ctr"/>
                      <a:r>
                        <a:rPr kumimoji="1" lang="en-US" altLang="ja-JP" sz="1000" dirty="0" smtClean="0"/>
                        <a:t>12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電子マネー取引レポート</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指定日／期間の電子マネー決済の決済事業者別・テナント別取引明細表</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43627457"/>
                  </a:ext>
                </a:extLst>
              </a:tr>
              <a:tr h="222885">
                <a:tc>
                  <a:txBody>
                    <a:bodyPr/>
                    <a:lstStyle/>
                    <a:p>
                      <a:pPr algn="ctr"/>
                      <a:r>
                        <a:rPr kumimoji="1" lang="en-US" altLang="ja-JP" sz="1000" dirty="0" smtClean="0"/>
                        <a:t>13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電子マネー手数料一覧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指定日／期間の電子マネー決済の決済事業者別・テナント別手数料一覧</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15259665"/>
                  </a:ext>
                </a:extLst>
              </a:tr>
              <a:tr h="222885">
                <a:tc>
                  <a:txBody>
                    <a:bodyPr/>
                    <a:lstStyle/>
                    <a:p>
                      <a:pPr algn="ctr"/>
                      <a:r>
                        <a:rPr kumimoji="1" lang="en-US" altLang="ja-JP" sz="1000" dirty="0" smtClean="0"/>
                        <a:t>14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コード決済取引レポート</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指定日／期間のコード決済の決済事業者別・テナント別取引明細表</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51371788"/>
                  </a:ext>
                </a:extLst>
              </a:tr>
              <a:tr h="222885">
                <a:tc>
                  <a:txBody>
                    <a:bodyPr/>
                    <a:lstStyle/>
                    <a:p>
                      <a:pPr algn="ctr"/>
                      <a:r>
                        <a:rPr kumimoji="1" lang="en-US" altLang="ja-JP" sz="1000" dirty="0" smtClean="0"/>
                        <a:t>15</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コード決済手数料一覧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指定日／期間のコード決済の決済事業者別・テナント別手数料一覧</a:t>
                      </a:r>
                      <a:endParaRPr kumimoji="1" lang="ja-JP" altLang="en-US" sz="1000" kern="1200" dirty="0" smtClean="0">
                        <a:solidFill>
                          <a:schemeClr val="dk1"/>
                        </a:solidFill>
                        <a:latin typeface="+mn-lt"/>
                        <a:ea typeface="+mn-ea"/>
                        <a:cs typeface="+mn-cs"/>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kern="1200" dirty="0" smtClean="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938434030"/>
                  </a:ext>
                </a:extLst>
              </a:tr>
            </a:tbl>
          </a:graphicData>
        </a:graphic>
      </p:graphicFrame>
      <p:sp>
        <p:nvSpPr>
          <p:cNvPr id="5" name="テキスト プレースホルダー 2"/>
          <p:cNvSpPr txBox="1">
            <a:spLocks/>
          </p:cNvSpPr>
          <p:nvPr/>
        </p:nvSpPr>
        <p:spPr>
          <a:xfrm>
            <a:off x="0" y="5521037"/>
            <a:ext cx="9906000"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r" defTabSz="620048">
              <a:lnSpc>
                <a:spcPct val="130000"/>
              </a:lnSpc>
              <a:spcAft>
                <a:spcPts val="488"/>
              </a:spcAft>
            </a:pPr>
            <a:r>
              <a:rPr kumimoji="1" lang="en-US" altLang="ja-JP" sz="894" dirty="0">
                <a:latin typeface="メイリオ"/>
                <a:ea typeface="メイリオ"/>
              </a:rPr>
              <a:t/>
            </a:r>
            <a:br>
              <a:rPr kumimoji="1" lang="en-US" altLang="ja-JP" sz="894" dirty="0">
                <a:latin typeface="メイリオ"/>
                <a:ea typeface="メイリオ"/>
              </a:rPr>
            </a:br>
            <a:r>
              <a:rPr kumimoji="1" lang="en-US" altLang="ja-JP" sz="894" dirty="0">
                <a:latin typeface="メイリオ"/>
                <a:ea typeface="メイリオ"/>
              </a:rPr>
              <a:t>※</a:t>
            </a:r>
            <a:r>
              <a:rPr kumimoji="1" lang="ja-JP" altLang="en-US" sz="894" dirty="0">
                <a:latin typeface="メイリオ"/>
                <a:ea typeface="メイリオ"/>
              </a:rPr>
              <a:t>開発中のため、出力帳票および詳細は変更になる可能性がございます。</a:t>
            </a:r>
            <a:endParaRPr kumimoji="1" lang="en-US" altLang="ja-JP" sz="894" dirty="0">
              <a:latin typeface="メイリオ"/>
              <a:ea typeface="メイリオ"/>
            </a:endParaRPr>
          </a:p>
        </p:txBody>
      </p:sp>
    </p:spTree>
    <p:extLst>
      <p:ext uri="{BB962C8B-B14F-4D97-AF65-F5344CB8AC3E}">
        <p14:creationId xmlns:p14="http://schemas.microsoft.com/office/powerpoint/2010/main" val="32481143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2.4. </a:t>
            </a:r>
            <a:r>
              <a:rPr lang="ja-JP" altLang="en-US" dirty="0" smtClean="0"/>
              <a:t>サービス</a:t>
            </a:r>
            <a:r>
              <a:rPr lang="ja-JP" altLang="en-US" dirty="0"/>
              <a:t>概要　帳票</a:t>
            </a:r>
            <a:r>
              <a:rPr lang="ja-JP" altLang="en-US" dirty="0" smtClean="0"/>
              <a:t>一覧（</a:t>
            </a:r>
            <a:r>
              <a:rPr lang="en-US" altLang="ja-JP" dirty="0" smtClean="0"/>
              <a:t>2/2</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デジタルバックオフィスが出力する帳票の一覧は</a:t>
            </a:r>
            <a:r>
              <a:rPr lang="ja-JP" altLang="en-US" dirty="0" smtClean="0"/>
              <a:t>、以下のとおり。</a:t>
            </a:r>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237327585"/>
              </p:ext>
            </p:extLst>
          </p:nvPr>
        </p:nvGraphicFramePr>
        <p:xfrm>
          <a:off x="208051" y="1556793"/>
          <a:ext cx="9482851" cy="4084336"/>
        </p:xfrm>
        <a:graphic>
          <a:graphicData uri="http://schemas.openxmlformats.org/drawingml/2006/table">
            <a:tbl>
              <a:tblPr firstRow="1" bandRow="1">
                <a:tableStyleId>{073A0DAA-6AF3-43AB-8588-CEC1D06C72B9}</a:tableStyleId>
              </a:tblPr>
              <a:tblGrid>
                <a:gridCol w="379802">
                  <a:extLst>
                    <a:ext uri="{9D8B030D-6E8A-4147-A177-3AD203B41FA5}">
                      <a16:colId xmlns:a16="http://schemas.microsoft.com/office/drawing/2014/main" val="2777305187"/>
                    </a:ext>
                  </a:extLst>
                </a:gridCol>
                <a:gridCol w="1439172">
                  <a:extLst>
                    <a:ext uri="{9D8B030D-6E8A-4147-A177-3AD203B41FA5}">
                      <a16:colId xmlns:a16="http://schemas.microsoft.com/office/drawing/2014/main" val="3810353411"/>
                    </a:ext>
                  </a:extLst>
                </a:gridCol>
                <a:gridCol w="1754567">
                  <a:extLst>
                    <a:ext uri="{9D8B030D-6E8A-4147-A177-3AD203B41FA5}">
                      <a16:colId xmlns:a16="http://schemas.microsoft.com/office/drawing/2014/main" val="3529483090"/>
                    </a:ext>
                  </a:extLst>
                </a:gridCol>
                <a:gridCol w="5207561">
                  <a:extLst>
                    <a:ext uri="{9D8B030D-6E8A-4147-A177-3AD203B41FA5}">
                      <a16:colId xmlns:a16="http://schemas.microsoft.com/office/drawing/2014/main" val="161651085"/>
                    </a:ext>
                  </a:extLst>
                </a:gridCol>
                <a:gridCol w="701749">
                  <a:extLst>
                    <a:ext uri="{9D8B030D-6E8A-4147-A177-3AD203B41FA5}">
                      <a16:colId xmlns:a16="http://schemas.microsoft.com/office/drawing/2014/main" val="29203211"/>
                    </a:ext>
                  </a:extLst>
                </a:gridCol>
              </a:tblGrid>
              <a:tr h="247527">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分類</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帳票名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概要</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業務フロー</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222885">
                <a:tc>
                  <a:txBody>
                    <a:bodyPr/>
                    <a:lstStyle/>
                    <a:p>
                      <a:pPr algn="ctr"/>
                      <a:r>
                        <a:rPr kumimoji="1" lang="en-US" altLang="ja-JP" sz="1000" dirty="0" smtClean="0"/>
                        <a:t>16</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売上管理（日次）</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売上集計表</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売上、客数、前年度比データ等、指定日／期間の営業日報</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rowSpan="2">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④</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04319218"/>
                  </a:ext>
                </a:extLst>
              </a:tr>
              <a:tr h="222885">
                <a:tc>
                  <a:txBody>
                    <a:bodyPr/>
                    <a:lstStyle/>
                    <a:p>
                      <a:pPr algn="ctr"/>
                      <a:r>
                        <a:rPr kumimoji="1" lang="en-US" altLang="ja-JP" sz="1000" dirty="0" smtClean="0"/>
                        <a:t>17</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決済取引集計表</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kern="1200" dirty="0" smtClean="0"/>
                        <a:t>指定日／期間の売上、決済種別単位の取引合計の一覧表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08814788"/>
                  </a:ext>
                </a:extLst>
              </a:tr>
              <a:tr h="222885">
                <a:tc>
                  <a:txBody>
                    <a:bodyPr/>
                    <a:lstStyle/>
                    <a:p>
                      <a:pPr algn="ctr"/>
                      <a:r>
                        <a:rPr kumimoji="1" lang="en-US" altLang="ja-JP" sz="1000" dirty="0" smtClean="0"/>
                        <a:t>18</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8">
                  <a:txBody>
                    <a:bodyPr/>
                    <a:lstStyle/>
                    <a:p>
                      <a:r>
                        <a:rPr kumimoji="1" lang="ja-JP" altLang="en-US" sz="1000" dirty="0" smtClean="0"/>
                        <a:t>売上管理（旬次精算）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テナント別控除データ一覧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指定旬／期間の営業料（賃料）、控除、経費等のテナント別控除データ一覧</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⑤</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558409773"/>
                  </a:ext>
                </a:extLst>
              </a:tr>
              <a:tr h="222885">
                <a:tc>
                  <a:txBody>
                    <a:bodyPr/>
                    <a:lstStyle/>
                    <a:p>
                      <a:pPr algn="ctr"/>
                      <a:r>
                        <a:rPr kumimoji="1" lang="en-US" altLang="ja-JP" sz="1000" dirty="0" smtClean="0"/>
                        <a:t>19</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テナント別精算請求一覧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テナント別返還金・請求金および合計の一覧表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⑥</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1026170101"/>
                  </a:ext>
                </a:extLst>
              </a:tr>
              <a:tr h="222885">
                <a:tc>
                  <a:txBody>
                    <a:bodyPr/>
                    <a:lstStyle/>
                    <a:p>
                      <a:pPr algn="ctr"/>
                      <a:r>
                        <a:rPr kumimoji="1" lang="en-US" altLang="ja-JP" sz="1000" dirty="0" smtClean="0"/>
                        <a:t>20</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精算書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テナント単位の精算書　</a:t>
                      </a:r>
                      <a:r>
                        <a:rPr kumimoji="1" lang="en-US" altLang="ja-JP" sz="1000" dirty="0" smtClean="0"/>
                        <a:t>※</a:t>
                      </a:r>
                      <a:r>
                        <a:rPr kumimoji="1" lang="ja-JP" altLang="en-US" sz="1000" dirty="0" smtClean="0"/>
                        <a:t>インボイスに対応する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rowSpan="6">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⑦</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612686296"/>
                  </a:ext>
                </a:extLst>
              </a:tr>
              <a:tr h="222885">
                <a:tc>
                  <a:txBody>
                    <a:bodyPr/>
                    <a:lstStyle/>
                    <a:p>
                      <a:pPr algn="ctr"/>
                      <a:r>
                        <a:rPr kumimoji="1" lang="en-US" altLang="ja-JP" sz="1000" dirty="0" smtClean="0"/>
                        <a:t>21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請求書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テナント単位の請求書　</a:t>
                      </a:r>
                      <a:r>
                        <a:rPr kumimoji="1" lang="en-US" altLang="ja-JP" sz="1000" dirty="0" smtClean="0"/>
                        <a:t>※</a:t>
                      </a:r>
                      <a:r>
                        <a:rPr kumimoji="1" lang="ja-JP" altLang="en-US" sz="1000" dirty="0" smtClean="0"/>
                        <a:t>インボイスに対応する</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algn="ctr"/>
                      <a:endParaRPr kumimoji="1" lang="en-US" altLang="ja-JP"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82149321"/>
                  </a:ext>
                </a:extLst>
              </a:tr>
              <a:tr h="371475">
                <a:tc>
                  <a:txBody>
                    <a:bodyPr/>
                    <a:lstStyle/>
                    <a:p>
                      <a:pPr algn="ctr"/>
                      <a:r>
                        <a:rPr kumimoji="1" lang="en-US" altLang="ja-JP" sz="1000" dirty="0" smtClean="0"/>
                        <a:t>22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クレジット取引明細書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テナント別のクレジット取引・手数料・返還保留金の明細を、</a:t>
                      </a:r>
                      <a:r>
                        <a:rPr kumimoji="1" lang="en-US" altLang="ja-JP" sz="1000" dirty="0" smtClean="0"/>
                        <a:t/>
                      </a:r>
                      <a:br>
                        <a:rPr kumimoji="1" lang="en-US" altLang="ja-JP" sz="1000" dirty="0" smtClean="0"/>
                      </a:br>
                      <a:r>
                        <a:rPr kumimoji="1" lang="ja-JP" altLang="en-US" sz="1000" dirty="0" smtClean="0"/>
                        <a:t>企業単位で集約した一覧表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en-US" altLang="ja-JP" sz="1200" dirty="0" smtClean="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175533245"/>
                  </a:ext>
                </a:extLst>
              </a:tr>
              <a:tr h="222885">
                <a:tc>
                  <a:txBody>
                    <a:bodyPr/>
                    <a:lstStyle/>
                    <a:p>
                      <a:pPr algn="ctr"/>
                      <a:r>
                        <a:rPr kumimoji="1" lang="en-US" altLang="ja-JP" sz="1000" dirty="0" smtClean="0"/>
                        <a:t>23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ギフト券取引明細書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テナント別のギフト券取引・手数料・返還金の明細を、企業単位で集約した一覧表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37327025"/>
                  </a:ext>
                </a:extLst>
              </a:tr>
              <a:tr h="222885">
                <a:tc>
                  <a:txBody>
                    <a:bodyPr/>
                    <a:lstStyle/>
                    <a:p>
                      <a:pPr algn="ctr"/>
                      <a:r>
                        <a:rPr kumimoji="1" lang="en-US" altLang="ja-JP" sz="1000" dirty="0" smtClean="0"/>
                        <a:t>24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電子マネー取引明細書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テナント別の電子マネー取引・手数料・返還金の明細を、企業単位で集約した一覧表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51371788"/>
                  </a:ext>
                </a:extLst>
              </a:tr>
              <a:tr h="222885">
                <a:tc>
                  <a:txBody>
                    <a:bodyPr/>
                    <a:lstStyle/>
                    <a:p>
                      <a:pPr algn="ctr"/>
                      <a:r>
                        <a:rPr kumimoji="1" lang="en-US" altLang="ja-JP" sz="1000" dirty="0" smtClean="0"/>
                        <a:t>25</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smtClean="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コード決済取引明細書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テナント別のコート決済取引・手数料・返還金の明細を、企業単位で集約した一覧表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vMerge="1">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108421630"/>
                  </a:ext>
                </a:extLst>
              </a:tr>
              <a:tr h="222885">
                <a:tc>
                  <a:txBody>
                    <a:bodyPr/>
                    <a:lstStyle/>
                    <a:p>
                      <a:pPr algn="ctr"/>
                      <a:r>
                        <a:rPr kumimoji="1" lang="en-US" altLang="ja-JP" sz="1000" dirty="0" smtClean="0"/>
                        <a:t>26</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包括精算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FB</a:t>
                      </a:r>
                      <a:r>
                        <a:rPr kumimoji="1" lang="ja-JP" altLang="en-US" sz="1000" dirty="0" smtClean="0"/>
                        <a:t>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テナント別銀行振込データ一覧</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⑧</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493782118"/>
                  </a:ext>
                </a:extLst>
              </a:tr>
              <a:tr h="222885">
                <a:tc>
                  <a:txBody>
                    <a:bodyPr/>
                    <a:lstStyle/>
                    <a:p>
                      <a:pPr algn="ctr"/>
                      <a:r>
                        <a:rPr kumimoji="1" lang="en-US" altLang="ja-JP" sz="1000" dirty="0" smtClean="0"/>
                        <a:t>27</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入金確定データ一覧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旬次精算の入金を確定したデータの一覧表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340153177"/>
                  </a:ext>
                </a:extLst>
              </a:tr>
              <a:tr h="222885">
                <a:tc>
                  <a:txBody>
                    <a:bodyPr/>
                    <a:lstStyle/>
                    <a:p>
                      <a:pPr algn="ctr"/>
                      <a:r>
                        <a:rPr kumimoji="1" lang="en-US" altLang="ja-JP" sz="1000" dirty="0" smtClean="0"/>
                        <a:t>28</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その他</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保証等返還金一覧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保証金や敷金等の返還金、残高、時期に関するテナント別データの一覧表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082650815"/>
                  </a:ext>
                </a:extLst>
              </a:tr>
              <a:tr h="222885">
                <a:tc>
                  <a:txBody>
                    <a:bodyPr/>
                    <a:lstStyle/>
                    <a:p>
                      <a:pPr algn="ctr"/>
                      <a:r>
                        <a:rPr kumimoji="1" lang="en-US" altLang="ja-JP" sz="1000" dirty="0" smtClean="0"/>
                        <a:t>29</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旬次締めデータ一覧</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退店時点でのテナント別返還保留額データの一覧表</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3319017"/>
                  </a:ext>
                </a:extLst>
              </a:tr>
              <a:tr h="371475">
                <a:tc>
                  <a:txBody>
                    <a:bodyPr/>
                    <a:lstStyle/>
                    <a:p>
                      <a:pPr algn="ctr"/>
                      <a:r>
                        <a:rPr kumimoji="1" lang="en-US" altLang="ja-JP" sz="1000" dirty="0" smtClean="0"/>
                        <a:t>30</a:t>
                      </a:r>
                      <a:endParaRPr kumimoji="1" lang="ja-JP" altLang="en-US" sz="1000" dirty="0">
                        <a:solidFill>
                          <a:schemeClr val="bg1">
                            <a:lumMod val="7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分析</a:t>
                      </a:r>
                      <a:endParaRPr kumimoji="1" lang="ja-JP" altLang="en-US" sz="1000" dirty="0">
                        <a:solidFill>
                          <a:schemeClr val="bg1">
                            <a:lumMod val="7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各種分析結果ファイル</a:t>
                      </a:r>
                      <a:endParaRPr kumimoji="1" lang="ja-JP" altLang="en-US" sz="1000" dirty="0">
                        <a:solidFill>
                          <a:schemeClr val="bg1">
                            <a:lumMod val="7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ダッシュボードにて指定した条件から、決済分析および売上分析結果。</a:t>
                      </a:r>
                      <a:r>
                        <a:rPr kumimoji="1" lang="en-US" altLang="ja-JP" sz="1000" dirty="0" smtClean="0"/>
                        <a:t/>
                      </a:r>
                      <a:br>
                        <a:rPr kumimoji="1" lang="en-US" altLang="ja-JP" sz="1000" dirty="0" smtClean="0"/>
                      </a:br>
                      <a:r>
                        <a:rPr kumimoji="1" lang="en-US" altLang="ja-JP" sz="1000" dirty="0" smtClean="0"/>
                        <a:t>※</a:t>
                      </a:r>
                      <a:r>
                        <a:rPr kumimoji="1" lang="ja-JP" altLang="en-US" sz="1000" dirty="0" smtClean="0"/>
                        <a:t>分析機能については開発中のため、詳細は別途検討します</a:t>
                      </a:r>
                      <a:endParaRPr kumimoji="1" lang="ja-JP" altLang="en-US" sz="1000" dirty="0" smtClean="0">
                        <a:solidFill>
                          <a:schemeClr val="bg1">
                            <a:lumMod val="75000"/>
                          </a:schemeClr>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a:t>
                      </a:r>
                      <a:endParaRPr kumimoji="1" lang="ja-JP" altLang="en-US" sz="1000" dirty="0" smtClean="0">
                        <a:solidFill>
                          <a:schemeClr val="bg1">
                            <a:lumMod val="75000"/>
                          </a:schemeClr>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803458183"/>
                  </a:ext>
                </a:extLst>
              </a:tr>
            </a:tbl>
          </a:graphicData>
        </a:graphic>
      </p:graphicFrame>
      <p:sp>
        <p:nvSpPr>
          <p:cNvPr id="8" name="テキスト プレースホルダー 2"/>
          <p:cNvSpPr txBox="1">
            <a:spLocks/>
          </p:cNvSpPr>
          <p:nvPr/>
        </p:nvSpPr>
        <p:spPr>
          <a:xfrm>
            <a:off x="0" y="5521037"/>
            <a:ext cx="9906000"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r" defTabSz="620048">
              <a:lnSpc>
                <a:spcPct val="130000"/>
              </a:lnSpc>
              <a:spcAft>
                <a:spcPts val="488"/>
              </a:spcAft>
            </a:pPr>
            <a:r>
              <a:rPr kumimoji="1" lang="en-US" altLang="ja-JP" sz="894" dirty="0">
                <a:latin typeface="メイリオ"/>
                <a:ea typeface="メイリオ"/>
              </a:rPr>
              <a:t/>
            </a:r>
            <a:br>
              <a:rPr kumimoji="1" lang="en-US" altLang="ja-JP" sz="894" dirty="0">
                <a:latin typeface="メイリオ"/>
                <a:ea typeface="メイリオ"/>
              </a:rPr>
            </a:br>
            <a:r>
              <a:rPr kumimoji="1" lang="en-US" altLang="ja-JP" sz="894" dirty="0">
                <a:latin typeface="メイリオ"/>
                <a:ea typeface="メイリオ"/>
              </a:rPr>
              <a:t>※</a:t>
            </a:r>
            <a:r>
              <a:rPr kumimoji="1" lang="ja-JP" altLang="en-US" sz="894" dirty="0">
                <a:latin typeface="メイリオ"/>
                <a:ea typeface="メイリオ"/>
              </a:rPr>
              <a:t>開発中のため、出力帳票および詳細は変更になる可能性がございます。</a:t>
            </a:r>
            <a:endParaRPr kumimoji="1" lang="en-US" altLang="ja-JP" sz="894" dirty="0">
              <a:latin typeface="メイリオ"/>
              <a:ea typeface="メイリオ"/>
            </a:endParaRPr>
          </a:p>
        </p:txBody>
      </p:sp>
    </p:spTree>
    <p:extLst>
      <p:ext uri="{BB962C8B-B14F-4D97-AF65-F5344CB8AC3E}">
        <p14:creationId xmlns:p14="http://schemas.microsoft.com/office/powerpoint/2010/main" val="39384952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 name="表 146"/>
          <p:cNvGraphicFramePr>
            <a:graphicFrameLocks noGrp="1"/>
          </p:cNvGraphicFramePr>
          <p:nvPr>
            <p:extLst/>
          </p:nvPr>
        </p:nvGraphicFramePr>
        <p:xfrm>
          <a:off x="916052" y="2480665"/>
          <a:ext cx="8073899" cy="3663108"/>
        </p:xfrm>
        <a:graphic>
          <a:graphicData uri="http://schemas.openxmlformats.org/drawingml/2006/table">
            <a:tbl>
              <a:tblPr firstRow="1">
                <a:tableStyleId>{073A0DAA-6AF3-43AB-8588-CEC1D06C72B9}</a:tableStyleId>
              </a:tblPr>
              <a:tblGrid>
                <a:gridCol w="1483929">
                  <a:extLst>
                    <a:ext uri="{9D8B030D-6E8A-4147-A177-3AD203B41FA5}">
                      <a16:colId xmlns:a16="http://schemas.microsoft.com/office/drawing/2014/main" val="4110182704"/>
                    </a:ext>
                  </a:extLst>
                </a:gridCol>
                <a:gridCol w="1483929">
                  <a:extLst>
                    <a:ext uri="{9D8B030D-6E8A-4147-A177-3AD203B41FA5}">
                      <a16:colId xmlns:a16="http://schemas.microsoft.com/office/drawing/2014/main" val="2145936064"/>
                    </a:ext>
                  </a:extLst>
                </a:gridCol>
                <a:gridCol w="1483929">
                  <a:extLst>
                    <a:ext uri="{9D8B030D-6E8A-4147-A177-3AD203B41FA5}">
                      <a16:colId xmlns:a16="http://schemas.microsoft.com/office/drawing/2014/main" val="2864793244"/>
                    </a:ext>
                  </a:extLst>
                </a:gridCol>
                <a:gridCol w="1681001">
                  <a:extLst>
                    <a:ext uri="{9D8B030D-6E8A-4147-A177-3AD203B41FA5}">
                      <a16:colId xmlns:a16="http://schemas.microsoft.com/office/drawing/2014/main" val="65041407"/>
                    </a:ext>
                  </a:extLst>
                </a:gridCol>
                <a:gridCol w="647037">
                  <a:extLst>
                    <a:ext uri="{9D8B030D-6E8A-4147-A177-3AD203B41FA5}">
                      <a16:colId xmlns:a16="http://schemas.microsoft.com/office/drawing/2014/main" val="4008749408"/>
                    </a:ext>
                  </a:extLst>
                </a:gridCol>
                <a:gridCol w="647037">
                  <a:extLst>
                    <a:ext uri="{9D8B030D-6E8A-4147-A177-3AD203B41FA5}">
                      <a16:colId xmlns:a16="http://schemas.microsoft.com/office/drawing/2014/main" val="4271821917"/>
                    </a:ext>
                  </a:extLst>
                </a:gridCol>
                <a:gridCol w="647037">
                  <a:extLst>
                    <a:ext uri="{9D8B030D-6E8A-4147-A177-3AD203B41FA5}">
                      <a16:colId xmlns:a16="http://schemas.microsoft.com/office/drawing/2014/main" val="3549052584"/>
                    </a:ext>
                  </a:extLst>
                </a:gridCol>
              </a:tblGrid>
              <a:tr h="222885">
                <a:tc gridSpan="7">
                  <a:txBody>
                    <a:bodyPr/>
                    <a:lstStyle/>
                    <a:p>
                      <a:pPr algn="ctr"/>
                      <a:r>
                        <a:rPr kumimoji="1" lang="ja-JP" altLang="en-US" sz="1000" dirty="0" smtClean="0"/>
                        <a:t>テナントマスタ階層イメージ</a:t>
                      </a:r>
                      <a:endParaRPr kumimoji="1" lang="ja-JP" altLang="en-US" sz="1000" dirty="0"/>
                    </a:p>
                  </a:txBody>
                  <a:tcPr marL="74295" marR="74295" marT="37148" marB="37148" anchor="ct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pPr algn="ctr"/>
                      <a:endParaRPr kumimoji="1" lang="ja-JP" altLang="en-US" sz="1200" dirty="0"/>
                    </a:p>
                  </a:txBody>
                  <a:tcPr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34528363"/>
                  </a:ext>
                </a:extLst>
              </a:tr>
              <a:tr h="222885">
                <a:tc>
                  <a:txBody>
                    <a:bodyPr/>
                    <a:lstStyle/>
                    <a:p>
                      <a:pPr algn="ctr"/>
                      <a:r>
                        <a:rPr kumimoji="1" lang="ja-JP" altLang="en-US" sz="1000" dirty="0" smtClean="0">
                          <a:solidFill>
                            <a:schemeClr val="tx1"/>
                          </a:solidFill>
                        </a:rPr>
                        <a:t>（第一階層）</a:t>
                      </a:r>
                      <a:endParaRPr kumimoji="1" lang="en-US" altLang="ja-JP" sz="1000" dirty="0" smtClean="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（第二階層）</a:t>
                      </a:r>
                      <a:endParaRPr kumimoji="1" lang="en-US" altLang="ja-JP" sz="1000" dirty="0" smtClean="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（第三階層）</a:t>
                      </a:r>
                      <a:endParaRPr kumimoji="1" lang="en-US" altLang="ja-JP" sz="1000" dirty="0" smtClean="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（第四階層）</a:t>
                      </a:r>
                      <a:endParaRPr kumimoji="1" lang="en-US" altLang="ja-JP" sz="1000" dirty="0" smtClean="0">
                        <a:solidFill>
                          <a:schemeClr val="tx1"/>
                        </a:solidFill>
                      </a:endParaRPr>
                    </a:p>
                  </a:txBody>
                  <a:tcPr marL="74295" marR="74295" marT="37148" marB="37148" anchor="ctr"/>
                </a:tc>
                <a:tc gridSpan="3">
                  <a:txBody>
                    <a:bodyPr/>
                    <a:lstStyle/>
                    <a:p>
                      <a:pPr algn="ctr"/>
                      <a:r>
                        <a:rPr kumimoji="1" lang="ja-JP" altLang="en-US" sz="1000" dirty="0" smtClean="0">
                          <a:solidFill>
                            <a:schemeClr val="tx1"/>
                          </a:solidFill>
                        </a:rPr>
                        <a:t>（第五階層～）</a:t>
                      </a:r>
                      <a:endParaRPr kumimoji="1" lang="en-US" altLang="ja-JP" sz="1000" dirty="0" smtClean="0">
                        <a:solidFill>
                          <a:schemeClr val="tx1"/>
                        </a:solidFill>
                      </a:endParaRPr>
                    </a:p>
                  </a:txBody>
                  <a:tcPr marL="74295" marR="74295" marT="37148" marB="37148"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911103230"/>
                  </a:ext>
                </a:extLst>
              </a:tr>
              <a:tr h="371475">
                <a:tc>
                  <a:txBody>
                    <a:bodyPr/>
                    <a:lstStyle/>
                    <a:p>
                      <a:pPr algn="ctr"/>
                      <a:r>
                        <a:rPr kumimoji="1" lang="ja-JP" altLang="en-US" sz="1000" dirty="0" smtClean="0">
                          <a:solidFill>
                            <a:schemeClr val="tx1"/>
                          </a:solidFill>
                        </a:rPr>
                        <a:t>ディベロッパー</a:t>
                      </a:r>
                      <a:endParaRPr kumimoji="1" lang="ja-JP" altLang="en-US" sz="1000" dirty="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管理会社</a:t>
                      </a:r>
                      <a:endParaRPr kumimoji="1" lang="ja-JP" altLang="en-US" sz="1000" dirty="0">
                        <a:solidFill>
                          <a:schemeClr val="tx1"/>
                        </a:solidFill>
                      </a:endParaRPr>
                    </a:p>
                  </a:txBody>
                  <a:tcPr marL="74295" marR="74295" marT="37148" marB="37148" anchor="ctr"/>
                </a:tc>
                <a:tc>
                  <a:txBody>
                    <a:bodyPr/>
                    <a:lstStyle/>
                    <a:p>
                      <a:pPr algn="ctr"/>
                      <a:r>
                        <a:rPr kumimoji="1" lang="en-US" altLang="ja-JP" sz="1000" dirty="0" smtClean="0">
                          <a:solidFill>
                            <a:schemeClr val="tx1"/>
                          </a:solidFill>
                        </a:rPr>
                        <a:t>SC</a:t>
                      </a:r>
                      <a:r>
                        <a:rPr kumimoji="1" lang="ja-JP" altLang="en-US" sz="1000" dirty="0" smtClean="0">
                          <a:solidFill>
                            <a:schemeClr val="tx1"/>
                          </a:solidFill>
                        </a:rPr>
                        <a:t>施設</a:t>
                      </a:r>
                      <a:endParaRPr kumimoji="1" lang="ja-JP" altLang="en-US" sz="1000" dirty="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テナント</a:t>
                      </a:r>
                      <a:endParaRPr kumimoji="1" lang="ja-JP" altLang="en-US" sz="1000" dirty="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フロア</a:t>
                      </a:r>
                      <a:endParaRPr kumimoji="1" lang="en-US" altLang="ja-JP" sz="1000" dirty="0" smtClean="0">
                        <a:solidFill>
                          <a:schemeClr val="tx1"/>
                        </a:solidFill>
                      </a:endParaRPr>
                    </a:p>
                  </a:txBody>
                  <a:tcPr marL="74295" marR="74295" marT="37148" marB="37148" anchor="ctr"/>
                </a:tc>
                <a:tc>
                  <a:txBody>
                    <a:bodyPr/>
                    <a:lstStyle/>
                    <a:p>
                      <a:pPr algn="ctr"/>
                      <a:r>
                        <a:rPr kumimoji="1" lang="ja-JP" altLang="en-US" sz="1000" dirty="0" smtClean="0">
                          <a:solidFill>
                            <a:schemeClr val="tx1"/>
                          </a:solidFill>
                        </a:rPr>
                        <a:t>賃料</a:t>
                      </a:r>
                      <a:r>
                        <a:rPr kumimoji="1" lang="en-US" altLang="ja-JP" sz="1000" dirty="0" smtClean="0">
                          <a:solidFill>
                            <a:schemeClr val="tx1"/>
                          </a:solidFill>
                        </a:rPr>
                        <a:t/>
                      </a:r>
                      <a:br>
                        <a:rPr kumimoji="1" lang="en-US" altLang="ja-JP" sz="1000" dirty="0" smtClean="0">
                          <a:solidFill>
                            <a:schemeClr val="tx1"/>
                          </a:solidFill>
                        </a:rPr>
                      </a:br>
                      <a:r>
                        <a:rPr kumimoji="1" lang="ja-JP" altLang="en-US" sz="1000" dirty="0" smtClean="0">
                          <a:solidFill>
                            <a:schemeClr val="tx1"/>
                          </a:solidFill>
                        </a:rPr>
                        <a:t>ﾊﾟﾀｰﾝ</a:t>
                      </a:r>
                      <a:endParaRPr kumimoji="1" lang="en-US" altLang="ja-JP" sz="1000" dirty="0" smtClean="0">
                        <a:solidFill>
                          <a:schemeClr val="tx1"/>
                        </a:solidFill>
                      </a:endParaRPr>
                    </a:p>
                  </a:txBody>
                  <a:tcPr marL="74295" marR="74295" marT="37148" marB="37148" anchor="ctr"/>
                </a:tc>
                <a:tc>
                  <a:txBody>
                    <a:bodyPr/>
                    <a:lstStyle/>
                    <a:p>
                      <a:pPr algn="ctr"/>
                      <a:r>
                        <a:rPr kumimoji="1" lang="en-US" altLang="ja-JP" sz="1000" dirty="0" smtClean="0">
                          <a:solidFill>
                            <a:schemeClr val="tx1"/>
                          </a:solidFill>
                        </a:rPr>
                        <a:t>…</a:t>
                      </a:r>
                    </a:p>
                  </a:txBody>
                  <a:tcPr marL="74295" marR="74295" marT="37148" marB="37148" anchor="ctr"/>
                </a:tc>
                <a:extLst>
                  <a:ext uri="{0D108BD9-81ED-4DB2-BD59-A6C34878D82A}">
                    <a16:rowId xmlns:a16="http://schemas.microsoft.com/office/drawing/2014/main" val="4133918623"/>
                  </a:ext>
                </a:extLst>
              </a:tr>
              <a:tr h="198120">
                <a:tc>
                  <a:txBody>
                    <a:bodyPr/>
                    <a:lstStyle/>
                    <a:p>
                      <a:pPr algn="ctr"/>
                      <a:r>
                        <a:rPr kumimoji="1" lang="ja-JP" altLang="en-US" sz="800" dirty="0" smtClean="0">
                          <a:solidFill>
                            <a:schemeClr val="tx1"/>
                          </a:solidFill>
                        </a:rPr>
                        <a:t>ディベロッパーを管理</a:t>
                      </a:r>
                      <a:endParaRPr kumimoji="1" lang="ja-JP" altLang="en-US" sz="800" dirty="0">
                        <a:solidFill>
                          <a:schemeClr val="tx1"/>
                        </a:solidFill>
                      </a:endParaRPr>
                    </a:p>
                  </a:txBody>
                  <a:tcPr marL="74295" marR="74295" marT="37148" marB="37148" anchor="ctr"/>
                </a:tc>
                <a:tc>
                  <a:txBody>
                    <a:bodyPr/>
                    <a:lstStyle/>
                    <a:p>
                      <a:pPr algn="ctr"/>
                      <a:r>
                        <a:rPr kumimoji="1" lang="ja-JP" altLang="en-US" sz="800" dirty="0" smtClean="0">
                          <a:solidFill>
                            <a:schemeClr val="tx1"/>
                          </a:solidFill>
                        </a:rPr>
                        <a:t>ディベロッパー単位で管理</a:t>
                      </a:r>
                    </a:p>
                  </a:txBody>
                  <a:tcPr marL="74295" marR="74295" marT="37148" marB="37148" anchor="ctr"/>
                </a:tc>
                <a:tc>
                  <a:txBody>
                    <a:bodyPr/>
                    <a:lstStyle/>
                    <a:p>
                      <a:pPr algn="ctr"/>
                      <a:r>
                        <a:rPr kumimoji="1" lang="ja-JP" altLang="en-US" sz="800" dirty="0" smtClean="0">
                          <a:solidFill>
                            <a:schemeClr val="tx1"/>
                          </a:solidFill>
                        </a:rPr>
                        <a:t>管理会社単位で管理</a:t>
                      </a:r>
                      <a:endParaRPr kumimoji="1" lang="ja-JP" altLang="en-US" sz="800" dirty="0">
                        <a:solidFill>
                          <a:schemeClr val="tx1"/>
                        </a:solidFill>
                      </a:endParaRPr>
                    </a:p>
                  </a:txBody>
                  <a:tcPr marL="74295" marR="74295" marT="37148" marB="37148" anchor="ctr"/>
                </a:tc>
                <a:tc>
                  <a:txBody>
                    <a:bodyPr/>
                    <a:lstStyle/>
                    <a:p>
                      <a:pPr algn="ctr"/>
                      <a:r>
                        <a:rPr kumimoji="1" lang="en-US" altLang="ja-JP" sz="800" dirty="0" smtClean="0">
                          <a:solidFill>
                            <a:schemeClr val="tx1"/>
                          </a:solidFill>
                        </a:rPr>
                        <a:t>SC</a:t>
                      </a:r>
                      <a:r>
                        <a:rPr kumimoji="1" lang="ja-JP" altLang="en-US" sz="800" dirty="0" smtClean="0">
                          <a:solidFill>
                            <a:schemeClr val="tx1"/>
                          </a:solidFill>
                        </a:rPr>
                        <a:t>施設に紐づき一意の</a:t>
                      </a:r>
                      <a:r>
                        <a:rPr kumimoji="1" lang="en-US" altLang="ja-JP" sz="800" dirty="0" smtClean="0">
                          <a:solidFill>
                            <a:schemeClr val="tx1"/>
                          </a:solidFill>
                        </a:rPr>
                        <a:t>ID</a:t>
                      </a:r>
                      <a:r>
                        <a:rPr kumimoji="1" lang="ja-JP" altLang="en-US" sz="800" dirty="0" smtClean="0">
                          <a:solidFill>
                            <a:schemeClr val="tx1"/>
                          </a:solidFill>
                        </a:rPr>
                        <a:t>を持つ</a:t>
                      </a:r>
                      <a:endParaRPr kumimoji="1" lang="en-US" altLang="ja-JP" sz="800" dirty="0" smtClean="0">
                        <a:solidFill>
                          <a:schemeClr val="tx1"/>
                        </a:solidFill>
                      </a:endParaRPr>
                    </a:p>
                  </a:txBody>
                  <a:tcPr marL="74295" marR="74295" marT="37148" marB="37148" anchor="ctr"/>
                </a:tc>
                <a:tc gridSpan="3">
                  <a:txBody>
                    <a:bodyPr/>
                    <a:lstStyle/>
                    <a:p>
                      <a:pPr algn="ctr"/>
                      <a:r>
                        <a:rPr kumimoji="1" lang="ja-JP" altLang="en-US" sz="800" dirty="0" smtClean="0">
                          <a:solidFill>
                            <a:schemeClr val="tx1"/>
                          </a:solidFill>
                        </a:rPr>
                        <a:t>テナントの属性情報</a:t>
                      </a:r>
                      <a:endParaRPr kumimoji="1" lang="en-US" altLang="ja-JP" sz="800" dirty="0" smtClean="0">
                        <a:solidFill>
                          <a:schemeClr val="tx1"/>
                        </a:solidFill>
                      </a:endParaRPr>
                    </a:p>
                  </a:txBody>
                  <a:tcPr marL="74295" marR="74295" marT="37148" marB="37148"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444618705"/>
                  </a:ext>
                </a:extLst>
              </a:tr>
              <a:tr h="2632500">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000" dirty="0">
                        <a:solidFill>
                          <a:schemeClr val="tx1"/>
                        </a:solidFill>
                      </a:endParaRPr>
                    </a:p>
                  </a:txBody>
                  <a:tcPr marL="74295" marR="74295" marT="37148" marB="37148"/>
                </a:tc>
                <a:tc>
                  <a:txBody>
                    <a:bodyPr/>
                    <a:lstStyle/>
                    <a:p>
                      <a:endParaRPr kumimoji="1" lang="ja-JP" altLang="en-US" sz="1100" dirty="0">
                        <a:solidFill>
                          <a:schemeClr val="tx1"/>
                        </a:solidFill>
                      </a:endParaRPr>
                    </a:p>
                  </a:txBody>
                  <a:tcPr marL="74295" marR="74295" marT="37148" marB="37148"/>
                </a:tc>
                <a:extLst>
                  <a:ext uri="{0D108BD9-81ED-4DB2-BD59-A6C34878D82A}">
                    <a16:rowId xmlns:a16="http://schemas.microsoft.com/office/drawing/2014/main" val="2511712343"/>
                  </a:ext>
                </a:extLst>
              </a:tr>
            </a:tbl>
          </a:graphicData>
        </a:graphic>
      </p:graphicFrame>
      <p:sp>
        <p:nvSpPr>
          <p:cNvPr id="3" name="タイトル 2"/>
          <p:cNvSpPr>
            <a:spLocks noGrp="1"/>
          </p:cNvSpPr>
          <p:nvPr>
            <p:ph type="title"/>
          </p:nvPr>
        </p:nvSpPr>
        <p:spPr/>
        <p:txBody>
          <a:bodyPr>
            <a:normAutofit/>
          </a:bodyPr>
          <a:lstStyle/>
          <a:p>
            <a:r>
              <a:rPr lang="en-US" altLang="ja-JP" dirty="0" smtClean="0"/>
              <a:t>2.5. </a:t>
            </a:r>
            <a:r>
              <a:rPr lang="ja-JP" altLang="en-US" dirty="0" smtClean="0"/>
              <a:t>サービス</a:t>
            </a:r>
            <a:r>
              <a:rPr lang="ja-JP" altLang="en-US" dirty="0"/>
              <a:t>概要　テナントマスタの階層</a:t>
            </a:r>
            <a:r>
              <a:rPr lang="ja-JP" altLang="en-US" dirty="0" smtClean="0"/>
              <a:t>管理</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階層的なテナント管理を行うことで、</a:t>
            </a:r>
            <a:r>
              <a:rPr lang="ja-JP" altLang="en-US" dirty="0">
                <a:solidFill>
                  <a:schemeClr val="accent6"/>
                </a:solidFill>
              </a:rPr>
              <a:t>現行テナントコード体系</a:t>
            </a:r>
            <a:r>
              <a:rPr lang="ja-JP" altLang="en-US" dirty="0"/>
              <a:t>を維持します</a:t>
            </a:r>
            <a:r>
              <a:rPr lang="ja-JP" altLang="en-US" dirty="0" smtClean="0"/>
              <a:t>。また</a:t>
            </a:r>
            <a:r>
              <a:rPr lang="ja-JP" altLang="en-US" dirty="0"/>
              <a:t>、グループ契約の場合、</a:t>
            </a:r>
            <a:r>
              <a:rPr lang="ja-JP" altLang="en-US" dirty="0">
                <a:solidFill>
                  <a:schemeClr val="accent6"/>
                </a:solidFill>
              </a:rPr>
              <a:t>グループテナント単位での売上管理における按分が可能</a:t>
            </a:r>
            <a:r>
              <a:rPr lang="ja-JP" altLang="en-US" dirty="0"/>
              <a:t>となります。</a:t>
            </a:r>
          </a:p>
        </p:txBody>
      </p:sp>
      <p:sp>
        <p:nvSpPr>
          <p:cNvPr id="323" name="角丸四角形 322"/>
          <p:cNvSpPr/>
          <p:nvPr/>
        </p:nvSpPr>
        <p:spPr>
          <a:xfrm>
            <a:off x="1312820" y="4513515"/>
            <a:ext cx="662754"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XX</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不動産</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角丸四角形 102"/>
          <p:cNvSpPr/>
          <p:nvPr/>
        </p:nvSpPr>
        <p:spPr>
          <a:xfrm>
            <a:off x="2671821" y="3958182"/>
            <a:ext cx="701970"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株式会社</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4" name="カギ線コネクタ 103"/>
          <p:cNvCxnSpPr>
            <a:stCxn id="323" idx="3"/>
            <a:endCxn id="103" idx="1"/>
          </p:cNvCxnSpPr>
          <p:nvPr/>
        </p:nvCxnSpPr>
        <p:spPr>
          <a:xfrm flipV="1">
            <a:off x="1974246" y="4070663"/>
            <a:ext cx="698596" cy="555332"/>
          </a:xfrm>
          <a:prstGeom prst="bentConnector3">
            <a:avLst>
              <a:gd name="adj1" fmla="val 50000"/>
            </a:avLst>
          </a:prstGeom>
          <a:noFill/>
          <a:ln w="9525" cap="flat" cmpd="sng" algn="ctr">
            <a:solidFill>
              <a:schemeClr val="tx1"/>
            </a:solidFill>
            <a:prstDash val="solid"/>
          </a:ln>
          <a:effectLst/>
        </p:spPr>
      </p:cxnSp>
      <p:sp>
        <p:nvSpPr>
          <p:cNvPr id="107" name="角丸四角形 106"/>
          <p:cNvSpPr/>
          <p:nvPr/>
        </p:nvSpPr>
        <p:spPr>
          <a:xfrm>
            <a:off x="2671158" y="5142620"/>
            <a:ext cx="701970"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株式会社</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8" name="角丸四角形 107"/>
          <p:cNvSpPr/>
          <p:nvPr/>
        </p:nvSpPr>
        <p:spPr>
          <a:xfrm>
            <a:off x="3972285" y="3653590"/>
            <a:ext cx="1216470"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○○ショッピングセンター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9" name="角丸四角形 108"/>
          <p:cNvSpPr/>
          <p:nvPr/>
        </p:nvSpPr>
        <p:spPr>
          <a:xfrm>
            <a:off x="3978254" y="4684379"/>
            <a:ext cx="737391"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△△センター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角丸四角形 109"/>
          <p:cNvSpPr/>
          <p:nvPr/>
        </p:nvSpPr>
        <p:spPr>
          <a:xfrm>
            <a:off x="3973275" y="4213008"/>
            <a:ext cx="566348"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□□ビル</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角丸四角形 110"/>
          <p:cNvSpPr/>
          <p:nvPr/>
        </p:nvSpPr>
        <p:spPr>
          <a:xfrm>
            <a:off x="3981240" y="5596958"/>
            <a:ext cx="651316"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◎◎タワー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2" name="カギ線コネクタ 111"/>
          <p:cNvCxnSpPr>
            <a:stCxn id="103" idx="3"/>
            <a:endCxn id="108" idx="1"/>
          </p:cNvCxnSpPr>
          <p:nvPr/>
        </p:nvCxnSpPr>
        <p:spPr>
          <a:xfrm flipV="1">
            <a:off x="3372770" y="3766071"/>
            <a:ext cx="597442" cy="304592"/>
          </a:xfrm>
          <a:prstGeom prst="bentConnector3">
            <a:avLst>
              <a:gd name="adj1" fmla="val 50000"/>
            </a:avLst>
          </a:prstGeom>
          <a:noFill/>
          <a:ln w="9525" cap="flat" cmpd="sng" algn="ctr">
            <a:solidFill>
              <a:schemeClr val="tx1"/>
            </a:solidFill>
            <a:prstDash val="solid"/>
          </a:ln>
          <a:effectLst/>
        </p:spPr>
      </p:cxnSp>
      <p:cxnSp>
        <p:nvCxnSpPr>
          <p:cNvPr id="115" name="カギ線コネクタ 114"/>
          <p:cNvCxnSpPr>
            <a:stCxn id="103" idx="3"/>
            <a:endCxn id="110" idx="1"/>
          </p:cNvCxnSpPr>
          <p:nvPr/>
        </p:nvCxnSpPr>
        <p:spPr>
          <a:xfrm>
            <a:off x="3372770" y="4070663"/>
            <a:ext cx="597441" cy="254826"/>
          </a:xfrm>
          <a:prstGeom prst="bentConnector3">
            <a:avLst>
              <a:gd name="adj1" fmla="val 50000"/>
            </a:avLst>
          </a:prstGeom>
          <a:noFill/>
          <a:ln w="9525" cap="flat" cmpd="sng" algn="ctr">
            <a:solidFill>
              <a:schemeClr val="tx1"/>
            </a:solidFill>
            <a:prstDash val="solid"/>
          </a:ln>
          <a:effectLst/>
        </p:spPr>
      </p:cxnSp>
      <p:cxnSp>
        <p:nvCxnSpPr>
          <p:cNvPr id="118" name="カギ線コネクタ 117"/>
          <p:cNvCxnSpPr>
            <a:stCxn id="107" idx="3"/>
            <a:endCxn id="109" idx="1"/>
          </p:cNvCxnSpPr>
          <p:nvPr/>
        </p:nvCxnSpPr>
        <p:spPr>
          <a:xfrm flipV="1">
            <a:off x="3371443" y="4796860"/>
            <a:ext cx="605850" cy="458241"/>
          </a:xfrm>
          <a:prstGeom prst="bentConnector3">
            <a:avLst>
              <a:gd name="adj1" fmla="val 50000"/>
            </a:avLst>
          </a:prstGeom>
          <a:noFill/>
          <a:ln w="9525" cap="flat" cmpd="sng" algn="ctr">
            <a:solidFill>
              <a:schemeClr val="tx1"/>
            </a:solidFill>
            <a:prstDash val="solid"/>
          </a:ln>
          <a:effectLst/>
        </p:spPr>
      </p:cxnSp>
      <p:cxnSp>
        <p:nvCxnSpPr>
          <p:cNvPr id="121" name="カギ線コネクタ 120"/>
          <p:cNvCxnSpPr>
            <a:stCxn id="107" idx="3"/>
            <a:endCxn id="111" idx="1"/>
          </p:cNvCxnSpPr>
          <p:nvPr/>
        </p:nvCxnSpPr>
        <p:spPr>
          <a:xfrm>
            <a:off x="3371443" y="5255101"/>
            <a:ext cx="598768" cy="454338"/>
          </a:xfrm>
          <a:prstGeom prst="bentConnector3">
            <a:avLst>
              <a:gd name="adj1" fmla="val 50000"/>
            </a:avLst>
          </a:prstGeom>
          <a:noFill/>
          <a:ln w="9525" cap="flat" cmpd="sng" algn="ctr">
            <a:solidFill>
              <a:schemeClr val="tx1"/>
            </a:solidFill>
            <a:prstDash val="solid"/>
          </a:ln>
          <a:effectLst/>
        </p:spPr>
      </p:cxnSp>
      <p:cxnSp>
        <p:nvCxnSpPr>
          <p:cNvPr id="124" name="カギ線コネクタ 123"/>
          <p:cNvCxnSpPr>
            <a:stCxn id="323" idx="3"/>
            <a:endCxn id="107" idx="1"/>
          </p:cNvCxnSpPr>
          <p:nvPr/>
        </p:nvCxnSpPr>
        <p:spPr>
          <a:xfrm>
            <a:off x="1974246" y="4625996"/>
            <a:ext cx="698596" cy="629105"/>
          </a:xfrm>
          <a:prstGeom prst="bentConnector3">
            <a:avLst>
              <a:gd name="adj1" fmla="val 50000"/>
            </a:avLst>
          </a:prstGeom>
          <a:noFill/>
          <a:ln w="9525" cap="flat" cmpd="sng" algn="ctr">
            <a:solidFill>
              <a:schemeClr val="tx1"/>
            </a:solidFill>
            <a:prstDash val="solid"/>
          </a:ln>
          <a:effectLst/>
        </p:spPr>
      </p:cxnSp>
      <p:sp>
        <p:nvSpPr>
          <p:cNvPr id="127" name="角丸四角形 126"/>
          <p:cNvSpPr/>
          <p:nvPr/>
        </p:nvSpPr>
        <p:spPr>
          <a:xfrm>
            <a:off x="2672219" y="5846203"/>
            <a:ext cx="335667"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8" name="カギ線コネクタ 127"/>
          <p:cNvCxnSpPr>
            <a:stCxn id="323" idx="3"/>
            <a:endCxn id="127" idx="1"/>
          </p:cNvCxnSpPr>
          <p:nvPr/>
        </p:nvCxnSpPr>
        <p:spPr>
          <a:xfrm>
            <a:off x="1974246" y="4625996"/>
            <a:ext cx="698596" cy="1332688"/>
          </a:xfrm>
          <a:prstGeom prst="bentConnector3">
            <a:avLst>
              <a:gd name="adj1" fmla="val 50000"/>
            </a:avLst>
          </a:prstGeom>
          <a:noFill/>
          <a:ln w="9525" cap="flat" cmpd="sng" algn="ctr">
            <a:solidFill>
              <a:schemeClr val="tx1"/>
            </a:solidFill>
            <a:prstDash val="solid"/>
          </a:ln>
          <a:effectLst/>
        </p:spPr>
      </p:cxnSp>
      <p:sp>
        <p:nvSpPr>
          <p:cNvPr id="137" name="角丸四角形 136"/>
          <p:cNvSpPr/>
          <p:nvPr/>
        </p:nvSpPr>
        <p:spPr>
          <a:xfrm>
            <a:off x="5538062" y="3477427"/>
            <a:ext cx="623538"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●●寿司</a:t>
            </a:r>
          </a:p>
        </p:txBody>
      </p:sp>
      <p:sp>
        <p:nvSpPr>
          <p:cNvPr id="138" name="角丸四角形 137"/>
          <p:cNvSpPr/>
          <p:nvPr/>
        </p:nvSpPr>
        <p:spPr>
          <a:xfrm>
            <a:off x="5538062" y="3662155"/>
            <a:ext cx="623538"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●●食堂</a:t>
            </a:r>
          </a:p>
        </p:txBody>
      </p:sp>
      <p:sp>
        <p:nvSpPr>
          <p:cNvPr id="139" name="角丸四角形 138"/>
          <p:cNvSpPr/>
          <p:nvPr/>
        </p:nvSpPr>
        <p:spPr>
          <a:xfrm>
            <a:off x="5538886" y="4216341"/>
            <a:ext cx="1057856"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アパレルショップ☆☆</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角丸四角形 139"/>
          <p:cNvSpPr/>
          <p:nvPr/>
        </p:nvSpPr>
        <p:spPr>
          <a:xfrm>
            <a:off x="5538886" y="4401069"/>
            <a:ext cx="1057856"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アパレルショップ★★</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3" name="カギ線コネクタ 142"/>
          <p:cNvCxnSpPr>
            <a:stCxn id="108" idx="3"/>
            <a:endCxn id="137" idx="1"/>
          </p:cNvCxnSpPr>
          <p:nvPr/>
        </p:nvCxnSpPr>
        <p:spPr>
          <a:xfrm flipV="1">
            <a:off x="5190828" y="3589908"/>
            <a:ext cx="348868" cy="176163"/>
          </a:xfrm>
          <a:prstGeom prst="bentConnector3">
            <a:avLst>
              <a:gd name="adj1" fmla="val 50000"/>
            </a:avLst>
          </a:prstGeom>
          <a:noFill/>
          <a:ln w="9525" cap="flat" cmpd="sng" algn="ctr">
            <a:solidFill>
              <a:schemeClr val="tx1"/>
            </a:solidFill>
            <a:prstDash val="solid"/>
          </a:ln>
          <a:effectLst/>
        </p:spPr>
      </p:cxnSp>
      <p:cxnSp>
        <p:nvCxnSpPr>
          <p:cNvPr id="146" name="カギ線コネクタ 145"/>
          <p:cNvCxnSpPr>
            <a:stCxn id="108" idx="3"/>
            <a:endCxn id="138" idx="1"/>
          </p:cNvCxnSpPr>
          <p:nvPr/>
        </p:nvCxnSpPr>
        <p:spPr>
          <a:xfrm>
            <a:off x="5190828" y="3766071"/>
            <a:ext cx="348868" cy="8565"/>
          </a:xfrm>
          <a:prstGeom prst="bentConnector3">
            <a:avLst>
              <a:gd name="adj1" fmla="val 50000"/>
            </a:avLst>
          </a:prstGeom>
          <a:noFill/>
          <a:ln w="9525" cap="flat" cmpd="sng" algn="ctr">
            <a:solidFill>
              <a:schemeClr val="tx1"/>
            </a:solidFill>
            <a:prstDash val="solid"/>
          </a:ln>
          <a:effectLst/>
        </p:spPr>
      </p:cxnSp>
      <p:cxnSp>
        <p:nvCxnSpPr>
          <p:cNvPr id="150" name="カギ線コネクタ 149"/>
          <p:cNvCxnSpPr>
            <a:stCxn id="110" idx="3"/>
            <a:endCxn id="139" idx="1"/>
          </p:cNvCxnSpPr>
          <p:nvPr/>
        </p:nvCxnSpPr>
        <p:spPr>
          <a:xfrm>
            <a:off x="4542686" y="4325489"/>
            <a:ext cx="997010" cy="3332"/>
          </a:xfrm>
          <a:prstGeom prst="bentConnector3">
            <a:avLst>
              <a:gd name="adj1" fmla="val 50000"/>
            </a:avLst>
          </a:prstGeom>
          <a:noFill/>
          <a:ln w="9525" cap="flat" cmpd="sng" algn="ctr">
            <a:solidFill>
              <a:schemeClr val="tx1"/>
            </a:solidFill>
            <a:prstDash val="solid"/>
          </a:ln>
          <a:effectLst/>
        </p:spPr>
      </p:cxnSp>
      <p:cxnSp>
        <p:nvCxnSpPr>
          <p:cNvPr id="152" name="カギ線コネクタ 151"/>
          <p:cNvCxnSpPr>
            <a:stCxn id="110" idx="3"/>
            <a:endCxn id="140" idx="1"/>
          </p:cNvCxnSpPr>
          <p:nvPr/>
        </p:nvCxnSpPr>
        <p:spPr>
          <a:xfrm>
            <a:off x="4542686" y="4325490"/>
            <a:ext cx="997010" cy="188060"/>
          </a:xfrm>
          <a:prstGeom prst="bentConnector3">
            <a:avLst>
              <a:gd name="adj1" fmla="val 50000"/>
            </a:avLst>
          </a:prstGeom>
          <a:noFill/>
          <a:ln w="9525" cap="flat" cmpd="sng" algn="ctr">
            <a:solidFill>
              <a:schemeClr val="tx1"/>
            </a:solidFill>
            <a:prstDash val="solid"/>
          </a:ln>
          <a:effectLst/>
        </p:spPr>
      </p:cxnSp>
      <p:cxnSp>
        <p:nvCxnSpPr>
          <p:cNvPr id="155" name="カギ線コネクタ 154"/>
          <p:cNvCxnSpPr>
            <a:stCxn id="110" idx="3"/>
            <a:endCxn id="159" idx="1"/>
          </p:cNvCxnSpPr>
          <p:nvPr/>
        </p:nvCxnSpPr>
        <p:spPr>
          <a:xfrm flipV="1">
            <a:off x="4542686" y="4144093"/>
            <a:ext cx="997010" cy="181396"/>
          </a:xfrm>
          <a:prstGeom prst="bentConnector3">
            <a:avLst>
              <a:gd name="adj1" fmla="val 50000"/>
            </a:avLst>
          </a:prstGeom>
          <a:noFill/>
          <a:ln w="9525" cap="flat" cmpd="sng" algn="ctr">
            <a:solidFill>
              <a:schemeClr val="tx1"/>
            </a:solidFill>
            <a:prstDash val="solid"/>
          </a:ln>
          <a:effectLst/>
        </p:spPr>
      </p:cxnSp>
      <p:sp>
        <p:nvSpPr>
          <p:cNvPr id="159" name="角丸四角形 158"/>
          <p:cNvSpPr/>
          <p:nvPr/>
        </p:nvSpPr>
        <p:spPr>
          <a:xfrm>
            <a:off x="5540972" y="4031612"/>
            <a:ext cx="571249"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カフェ</a:t>
            </a:r>
          </a:p>
        </p:txBody>
      </p:sp>
      <p:sp>
        <p:nvSpPr>
          <p:cNvPr id="169" name="角丸四角形 168"/>
          <p:cNvSpPr/>
          <p:nvPr/>
        </p:nvSpPr>
        <p:spPr>
          <a:xfrm>
            <a:off x="5539190" y="4770526"/>
            <a:ext cx="760051"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■■スーパー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角丸四角形 169"/>
          <p:cNvSpPr/>
          <p:nvPr/>
        </p:nvSpPr>
        <p:spPr>
          <a:xfrm>
            <a:off x="5539544" y="5878892"/>
            <a:ext cx="763288"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▲▲バーガー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71" name="カギ線コネクタ 170"/>
          <p:cNvCxnSpPr>
            <a:stCxn id="111" idx="3"/>
            <a:endCxn id="170" idx="1"/>
          </p:cNvCxnSpPr>
          <p:nvPr/>
        </p:nvCxnSpPr>
        <p:spPr>
          <a:xfrm>
            <a:off x="4643586" y="5709438"/>
            <a:ext cx="896110" cy="281934"/>
          </a:xfrm>
          <a:prstGeom prst="bentConnector3">
            <a:avLst>
              <a:gd name="adj1" fmla="val 50000"/>
            </a:avLst>
          </a:prstGeom>
          <a:noFill/>
          <a:ln w="9525" cap="flat" cmpd="sng" algn="ctr">
            <a:solidFill>
              <a:schemeClr val="tx1"/>
            </a:solidFill>
            <a:prstDash val="solid"/>
          </a:ln>
          <a:effectLst/>
        </p:spPr>
      </p:cxnSp>
      <p:cxnSp>
        <p:nvCxnSpPr>
          <p:cNvPr id="172" name="カギ線コネクタ 171"/>
          <p:cNvCxnSpPr>
            <a:stCxn id="109" idx="3"/>
            <a:endCxn id="173" idx="1"/>
          </p:cNvCxnSpPr>
          <p:nvPr/>
        </p:nvCxnSpPr>
        <p:spPr>
          <a:xfrm flipV="1">
            <a:off x="4716605" y="4698278"/>
            <a:ext cx="823091" cy="98581"/>
          </a:xfrm>
          <a:prstGeom prst="bentConnector3">
            <a:avLst>
              <a:gd name="adj1" fmla="val 50000"/>
            </a:avLst>
          </a:prstGeom>
          <a:noFill/>
          <a:ln w="9525" cap="flat" cmpd="sng" algn="ctr">
            <a:solidFill>
              <a:schemeClr val="tx1"/>
            </a:solidFill>
            <a:prstDash val="solid"/>
          </a:ln>
          <a:effectLst/>
        </p:spPr>
      </p:cxnSp>
      <p:sp>
        <p:nvSpPr>
          <p:cNvPr id="173" name="角丸四角形 172"/>
          <p:cNvSpPr/>
          <p:nvPr/>
        </p:nvSpPr>
        <p:spPr>
          <a:xfrm>
            <a:off x="5539390" y="4585797"/>
            <a:ext cx="708506"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◇◇ドラッグ</a:t>
            </a:r>
          </a:p>
        </p:txBody>
      </p:sp>
      <p:cxnSp>
        <p:nvCxnSpPr>
          <p:cNvPr id="174" name="カギ線コネクタ 173"/>
          <p:cNvCxnSpPr>
            <a:stCxn id="108" idx="3"/>
            <a:endCxn id="178" idx="1"/>
          </p:cNvCxnSpPr>
          <p:nvPr/>
        </p:nvCxnSpPr>
        <p:spPr>
          <a:xfrm>
            <a:off x="5190828" y="3766070"/>
            <a:ext cx="348868" cy="193294"/>
          </a:xfrm>
          <a:prstGeom prst="bentConnector3">
            <a:avLst>
              <a:gd name="adj1" fmla="val 50000"/>
            </a:avLst>
          </a:prstGeom>
          <a:noFill/>
          <a:ln w="9525" cap="flat" cmpd="sng" algn="ctr">
            <a:solidFill>
              <a:schemeClr val="tx1"/>
            </a:solidFill>
            <a:prstDash val="solid"/>
          </a:ln>
          <a:effectLst/>
        </p:spPr>
      </p:cxnSp>
      <p:sp>
        <p:nvSpPr>
          <p:cNvPr id="178" name="角丸四角形 177"/>
          <p:cNvSpPr/>
          <p:nvPr/>
        </p:nvSpPr>
        <p:spPr>
          <a:xfrm>
            <a:off x="5540972" y="3846884"/>
            <a:ext cx="571249"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カフェ</a:t>
            </a:r>
          </a:p>
        </p:txBody>
      </p:sp>
      <p:sp>
        <p:nvSpPr>
          <p:cNvPr id="184" name="角丸四角形 183"/>
          <p:cNvSpPr/>
          <p:nvPr/>
        </p:nvSpPr>
        <p:spPr>
          <a:xfrm>
            <a:off x="5539190" y="5324711"/>
            <a:ext cx="760051"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■■スーパー</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85" name="カギ線コネクタ 184"/>
          <p:cNvCxnSpPr>
            <a:stCxn id="111" idx="3"/>
            <a:endCxn id="184" idx="1"/>
          </p:cNvCxnSpPr>
          <p:nvPr/>
        </p:nvCxnSpPr>
        <p:spPr>
          <a:xfrm flipV="1">
            <a:off x="4643586" y="5437192"/>
            <a:ext cx="896110" cy="272247"/>
          </a:xfrm>
          <a:prstGeom prst="bentConnector3">
            <a:avLst>
              <a:gd name="adj1" fmla="val 50000"/>
            </a:avLst>
          </a:prstGeom>
          <a:noFill/>
          <a:ln w="9525" cap="flat" cmpd="sng" algn="ctr">
            <a:solidFill>
              <a:schemeClr val="tx1"/>
            </a:solidFill>
            <a:prstDash val="solid"/>
          </a:ln>
          <a:effectLst/>
        </p:spPr>
      </p:cxnSp>
      <p:cxnSp>
        <p:nvCxnSpPr>
          <p:cNvPr id="191" name="カギ線コネクタ 190"/>
          <p:cNvCxnSpPr>
            <a:stCxn id="109" idx="3"/>
            <a:endCxn id="169" idx="1"/>
          </p:cNvCxnSpPr>
          <p:nvPr/>
        </p:nvCxnSpPr>
        <p:spPr>
          <a:xfrm>
            <a:off x="4716605" y="4796860"/>
            <a:ext cx="823091" cy="86147"/>
          </a:xfrm>
          <a:prstGeom prst="bentConnector3">
            <a:avLst>
              <a:gd name="adj1" fmla="val 50000"/>
            </a:avLst>
          </a:prstGeom>
          <a:noFill/>
          <a:ln w="9525" cap="flat" cmpd="sng" algn="ctr">
            <a:solidFill>
              <a:schemeClr val="tx1"/>
            </a:solidFill>
            <a:prstDash val="solid"/>
          </a:ln>
          <a:effectLst/>
        </p:spPr>
      </p:cxnSp>
      <p:sp>
        <p:nvSpPr>
          <p:cNvPr id="266" name="角丸四角形 265"/>
          <p:cNvSpPr/>
          <p:nvPr/>
        </p:nvSpPr>
        <p:spPr>
          <a:xfrm>
            <a:off x="3969587" y="4478871"/>
            <a:ext cx="335667"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7" name="角丸四角形 266"/>
          <p:cNvSpPr/>
          <p:nvPr/>
        </p:nvSpPr>
        <p:spPr>
          <a:xfrm>
            <a:off x="3969587" y="5851600"/>
            <a:ext cx="335667" cy="224961"/>
          </a:xfrm>
          <a:prstGeom prst="roundRect">
            <a:avLst>
              <a:gd name="adj" fmla="val 10782"/>
            </a:avLst>
          </a:prstGeom>
          <a:noFill/>
          <a:ln w="9525" cap="flat" cmpd="sng" algn="ctr">
            <a:noFill/>
            <a:prstDash val="solid"/>
          </a:ln>
          <a:effectLst/>
        </p:spPr>
        <p:txBody>
          <a:bodyPr rot="0" spcFirstLastPara="0" vertOverflow="overflow" horzOverflow="overflow" vert="horz" wrap="none" lIns="74295" tIns="37148" rIns="74295" bIns="37148" numCol="1" spcCol="0" rtlCol="0" fromWordArt="0" anchor="ctr" anchorCtr="0" forceAA="0" compatLnSpc="1">
            <a:prstTxWarp prst="textNoShape">
              <a:avLst/>
            </a:prstTxWarp>
            <a:spAutoFit/>
          </a:bodyPr>
          <a:lstStyle/>
          <a:p>
            <a:pPr algn="ctr" defTabSz="742950">
              <a:defRPr/>
            </a:pP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68" name="カギ線コネクタ 267"/>
          <p:cNvCxnSpPr>
            <a:stCxn id="103" idx="3"/>
            <a:endCxn id="266" idx="1"/>
          </p:cNvCxnSpPr>
          <p:nvPr/>
        </p:nvCxnSpPr>
        <p:spPr>
          <a:xfrm>
            <a:off x="3372770" y="4070663"/>
            <a:ext cx="597441" cy="520689"/>
          </a:xfrm>
          <a:prstGeom prst="bentConnector3">
            <a:avLst>
              <a:gd name="adj1" fmla="val 50000"/>
            </a:avLst>
          </a:prstGeom>
          <a:noFill/>
          <a:ln w="9525" cap="flat" cmpd="sng" algn="ctr">
            <a:solidFill>
              <a:schemeClr val="tx1"/>
            </a:solidFill>
            <a:prstDash val="solid"/>
          </a:ln>
          <a:effectLst/>
        </p:spPr>
      </p:cxnSp>
      <p:cxnSp>
        <p:nvCxnSpPr>
          <p:cNvPr id="271" name="カギ線コネクタ 270"/>
          <p:cNvCxnSpPr>
            <a:stCxn id="107" idx="3"/>
            <a:endCxn id="267" idx="1"/>
          </p:cNvCxnSpPr>
          <p:nvPr/>
        </p:nvCxnSpPr>
        <p:spPr>
          <a:xfrm>
            <a:off x="3371443" y="5255101"/>
            <a:ext cx="598768" cy="708980"/>
          </a:xfrm>
          <a:prstGeom prst="bentConnector3">
            <a:avLst>
              <a:gd name="adj1" fmla="val 50000"/>
            </a:avLst>
          </a:prstGeom>
          <a:noFill/>
          <a:ln w="9525" cap="flat" cmpd="sng" algn="ctr">
            <a:solidFill>
              <a:schemeClr val="tx1"/>
            </a:solidFill>
            <a:prstDash val="solid"/>
          </a:ln>
          <a:effectLst/>
        </p:spPr>
      </p:cxnSp>
      <p:sp>
        <p:nvSpPr>
          <p:cNvPr id="223" name="テキスト プレースホルダー 2"/>
          <p:cNvSpPr txBox="1">
            <a:spLocks/>
          </p:cNvSpPr>
          <p:nvPr/>
        </p:nvSpPr>
        <p:spPr>
          <a:xfrm>
            <a:off x="616206" y="1843949"/>
            <a:ext cx="8673589" cy="584852"/>
          </a:xfrm>
          <a:prstGeom prst="rect">
            <a:avLst/>
          </a:prstGeom>
          <a:noFill/>
          <a:ln>
            <a:noFill/>
          </a:ln>
        </p:spPr>
        <p:txBody>
          <a:bodyPr lIns="117000" tIns="58500" rIns="0" bIns="29250" anchor="ctr">
            <a:no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marL="139303" indent="-139303" algn="l" defTabSz="620048">
              <a:spcAft>
                <a:spcPts val="146"/>
              </a:spcAft>
              <a:buFont typeface="Wingdings" panose="05000000000000000000" pitchFamily="2" charset="2"/>
              <a:buChar char="l"/>
            </a:pPr>
            <a:r>
              <a:rPr kumimoji="1" lang="ja-JP" altLang="en-US" sz="1100" dirty="0">
                <a:latin typeface="メイリオ"/>
                <a:ea typeface="メイリオ"/>
              </a:rPr>
              <a:t>第三階層の</a:t>
            </a:r>
            <a:r>
              <a:rPr kumimoji="1" lang="en-US" altLang="ja-JP" sz="1100" dirty="0">
                <a:latin typeface="メイリオ"/>
                <a:ea typeface="メイリオ"/>
              </a:rPr>
              <a:t>SC</a:t>
            </a:r>
            <a:r>
              <a:rPr kumimoji="1" lang="ja-JP" altLang="en-US" sz="1100" dirty="0">
                <a:latin typeface="メイリオ"/>
                <a:ea typeface="メイリオ"/>
              </a:rPr>
              <a:t>単位でコード体系を管理し、現行コード系を原則維持します。</a:t>
            </a:r>
            <a:r>
              <a:rPr kumimoji="1" lang="en-US" altLang="ja-JP" sz="1100" dirty="0">
                <a:latin typeface="メイリオ"/>
                <a:ea typeface="メイリオ"/>
              </a:rPr>
              <a:t>※</a:t>
            </a:r>
            <a:r>
              <a:rPr kumimoji="1" lang="ja-JP" altLang="en-US" sz="1100" dirty="0">
                <a:latin typeface="メイリオ"/>
                <a:ea typeface="メイリオ"/>
              </a:rPr>
              <a:t>現行テナントコードが</a:t>
            </a:r>
            <a:r>
              <a:rPr kumimoji="1" lang="en-US" altLang="ja-JP" sz="1100" dirty="0">
                <a:latin typeface="メイリオ"/>
                <a:ea typeface="メイリオ"/>
              </a:rPr>
              <a:t>SC</a:t>
            </a:r>
            <a:r>
              <a:rPr kumimoji="1" lang="ja-JP" altLang="en-US" sz="1100" dirty="0">
                <a:latin typeface="メイリオ"/>
                <a:ea typeface="メイリオ"/>
              </a:rPr>
              <a:t>単位で一意でない場合は例外</a:t>
            </a:r>
            <a:endParaRPr kumimoji="1" lang="en-US" altLang="ja-JP" sz="1100" dirty="0">
              <a:latin typeface="メイリオ"/>
              <a:ea typeface="メイリオ"/>
            </a:endParaRPr>
          </a:p>
          <a:p>
            <a:pPr marL="139303" indent="-139303" algn="l" defTabSz="620048">
              <a:spcAft>
                <a:spcPts val="215"/>
              </a:spcAft>
              <a:buFont typeface="Wingdings" panose="05000000000000000000" pitchFamily="2" charset="2"/>
              <a:buChar char="l"/>
            </a:pPr>
            <a:r>
              <a:rPr kumimoji="1" lang="ja-JP" altLang="en-US" sz="1100" dirty="0">
                <a:latin typeface="メイリオ"/>
                <a:ea typeface="メイリオ"/>
              </a:rPr>
              <a:t>現行テナントコード体系が階層化されている場合、構成元となっている情報（フロア、ブロック等）は属性として管理します。</a:t>
            </a:r>
            <a:r>
              <a:rPr kumimoji="1" lang="en-US" altLang="ja-JP" sz="1100" dirty="0">
                <a:latin typeface="メイリオ"/>
                <a:ea typeface="メイリオ"/>
              </a:rPr>
              <a:t/>
            </a:r>
            <a:br>
              <a:rPr kumimoji="1" lang="en-US" altLang="ja-JP" sz="1100" dirty="0">
                <a:latin typeface="メイリオ"/>
                <a:ea typeface="メイリオ"/>
              </a:rPr>
            </a:br>
            <a:r>
              <a:rPr kumimoji="1" lang="ja-JP" altLang="en-US" sz="1100" dirty="0">
                <a:latin typeface="メイリオ"/>
                <a:ea typeface="メイリオ"/>
              </a:rPr>
              <a:t>該当情報の変更時は属性のみを更新し、初回登録以降、テナントコードは原則変更不可</a:t>
            </a:r>
            <a:r>
              <a:rPr kumimoji="1" lang="ja-JP" altLang="en-US" sz="1100" dirty="0" smtClean="0">
                <a:latin typeface="メイリオ"/>
                <a:ea typeface="メイリオ"/>
              </a:rPr>
              <a:t>とします。</a:t>
            </a:r>
            <a:endParaRPr kumimoji="1" lang="en-US" altLang="ja-JP" sz="1100" dirty="0">
              <a:latin typeface="メイリオ"/>
              <a:ea typeface="メイリオ"/>
            </a:endParaRPr>
          </a:p>
        </p:txBody>
      </p:sp>
      <p:sp>
        <p:nvSpPr>
          <p:cNvPr id="96" name="角丸四角形 95"/>
          <p:cNvSpPr/>
          <p:nvPr/>
        </p:nvSpPr>
        <p:spPr>
          <a:xfrm>
            <a:off x="6394218" y="4955254"/>
            <a:ext cx="482935" cy="224961"/>
          </a:xfrm>
          <a:prstGeom prst="roundRect">
            <a:avLst>
              <a:gd name="adj" fmla="val 10782"/>
            </a:avLst>
          </a:prstGeom>
          <a:noFill/>
          <a:ln w="9525" cap="flat" cmpd="sng" algn="ctr">
            <a:noFill/>
            <a:prstDash val="solid"/>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精肉</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角丸四角形 96"/>
          <p:cNvSpPr/>
          <p:nvPr/>
        </p:nvSpPr>
        <p:spPr>
          <a:xfrm>
            <a:off x="6394218" y="5139982"/>
            <a:ext cx="482935" cy="224961"/>
          </a:xfrm>
          <a:prstGeom prst="roundRect">
            <a:avLst>
              <a:gd name="adj" fmla="val 10782"/>
            </a:avLst>
          </a:prstGeom>
          <a:noFill/>
          <a:ln w="9525" cap="flat" cmpd="sng" algn="ctr">
            <a:noFill/>
            <a:prstDash val="solid"/>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水産</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8" name="カギ線コネクタ 97"/>
          <p:cNvCxnSpPr>
            <a:stCxn id="96" idx="1"/>
            <a:endCxn id="169" idx="2"/>
          </p:cNvCxnSpPr>
          <p:nvPr/>
        </p:nvCxnSpPr>
        <p:spPr>
          <a:xfrm rot="10800000">
            <a:off x="5919216" y="4995454"/>
            <a:ext cx="475002" cy="72282"/>
          </a:xfrm>
          <a:prstGeom prst="bentConnector2">
            <a:avLst/>
          </a:prstGeom>
          <a:noFill/>
          <a:ln w="9525" cap="flat" cmpd="sng" algn="ctr">
            <a:solidFill>
              <a:schemeClr val="tx1"/>
            </a:solidFill>
            <a:prstDash val="solid"/>
          </a:ln>
          <a:effectLst/>
        </p:spPr>
      </p:cxnSp>
      <p:cxnSp>
        <p:nvCxnSpPr>
          <p:cNvPr id="99" name="カギ線コネクタ 98"/>
          <p:cNvCxnSpPr>
            <a:stCxn id="169" idx="2"/>
            <a:endCxn id="97" idx="1"/>
          </p:cNvCxnSpPr>
          <p:nvPr/>
        </p:nvCxnSpPr>
        <p:spPr>
          <a:xfrm rot="16200000" flipH="1">
            <a:off x="6028212" y="4886456"/>
            <a:ext cx="257011" cy="475002"/>
          </a:xfrm>
          <a:prstGeom prst="bentConnector2">
            <a:avLst/>
          </a:prstGeom>
          <a:noFill/>
          <a:ln w="9525" cap="flat" cmpd="sng" algn="ctr">
            <a:solidFill>
              <a:schemeClr val="tx1"/>
            </a:solidFill>
            <a:prstDash val="solid"/>
          </a:ln>
          <a:effectLst/>
        </p:spPr>
      </p:cxnSp>
      <p:cxnSp>
        <p:nvCxnSpPr>
          <p:cNvPr id="100" name="カギ線コネクタ 99"/>
          <p:cNvCxnSpPr>
            <a:stCxn id="184" idx="2"/>
            <a:endCxn id="105" idx="1"/>
          </p:cNvCxnSpPr>
          <p:nvPr/>
        </p:nvCxnSpPr>
        <p:spPr>
          <a:xfrm rot="16200000" flipH="1">
            <a:off x="6028212" y="5440641"/>
            <a:ext cx="257011" cy="475002"/>
          </a:xfrm>
          <a:prstGeom prst="bentConnector2">
            <a:avLst/>
          </a:prstGeom>
          <a:noFill/>
          <a:ln w="9525" cap="flat" cmpd="sng" algn="ctr">
            <a:solidFill>
              <a:schemeClr val="tx1"/>
            </a:solidFill>
            <a:prstDash val="solid"/>
          </a:ln>
          <a:effectLst/>
        </p:spPr>
      </p:cxnSp>
      <p:sp>
        <p:nvSpPr>
          <p:cNvPr id="101" name="角丸四角形 100"/>
          <p:cNvSpPr/>
          <p:nvPr/>
        </p:nvSpPr>
        <p:spPr>
          <a:xfrm>
            <a:off x="6394218" y="5509439"/>
            <a:ext cx="482935" cy="224961"/>
          </a:xfrm>
          <a:prstGeom prst="roundRect">
            <a:avLst>
              <a:gd name="adj" fmla="val 10782"/>
            </a:avLst>
          </a:prstGeom>
          <a:noFill/>
          <a:ln w="9525" cap="flat" cmpd="sng" algn="ctr">
            <a:noFill/>
            <a:prstDash val="solid"/>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水産</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2" name="カギ線コネクタ 101"/>
          <p:cNvCxnSpPr>
            <a:stCxn id="184" idx="2"/>
            <a:endCxn id="101" idx="1"/>
          </p:cNvCxnSpPr>
          <p:nvPr/>
        </p:nvCxnSpPr>
        <p:spPr>
          <a:xfrm rot="16200000" flipH="1">
            <a:off x="6120577" y="5348277"/>
            <a:ext cx="72282" cy="475002"/>
          </a:xfrm>
          <a:prstGeom prst="bentConnector2">
            <a:avLst/>
          </a:prstGeom>
          <a:noFill/>
          <a:ln w="9525" cap="flat" cmpd="sng" algn="ctr">
            <a:solidFill>
              <a:schemeClr val="tx1"/>
            </a:solidFill>
            <a:prstDash val="solid"/>
          </a:ln>
          <a:effectLst/>
        </p:spPr>
      </p:cxnSp>
      <p:sp>
        <p:nvSpPr>
          <p:cNvPr id="105" name="角丸四角形 104"/>
          <p:cNvSpPr/>
          <p:nvPr/>
        </p:nvSpPr>
        <p:spPr>
          <a:xfrm>
            <a:off x="6394218" y="5694168"/>
            <a:ext cx="482935" cy="224961"/>
          </a:xfrm>
          <a:prstGeom prst="roundRect">
            <a:avLst>
              <a:gd name="adj" fmla="val 10782"/>
            </a:avLst>
          </a:prstGeom>
          <a:noFill/>
          <a:ln w="9525" cap="flat" cmpd="sng" algn="ctr">
            <a:noFill/>
            <a:prstDash val="solid"/>
          </a:ln>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spAutoFit/>
          </a:bodyPr>
          <a:lstStyle/>
          <a:p>
            <a:pPr algn="ctr" defTabSz="742950">
              <a:defRPr/>
            </a:pPr>
            <a:r>
              <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C</a:t>
            </a:r>
            <a:r>
              <a:rPr lang="ja-JP" altLang="en-US"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rPr>
              <a:t>精肉</a:t>
            </a:r>
            <a:endParaRPr lang="en-US" altLang="ja-JP" sz="894" kern="0" dirty="0">
              <a:solidFill>
                <a:srgbClr val="0F1C5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p:cNvSpPr/>
          <p:nvPr/>
        </p:nvSpPr>
        <p:spPr>
          <a:xfrm>
            <a:off x="6333916" y="4955288"/>
            <a:ext cx="589260" cy="95184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275" name="テキスト ボックス 274"/>
          <p:cNvSpPr txBox="1"/>
          <p:nvPr/>
        </p:nvSpPr>
        <p:spPr>
          <a:xfrm>
            <a:off x="7176247" y="5673009"/>
            <a:ext cx="977285" cy="354753"/>
          </a:xfrm>
          <a:prstGeom prst="borderCallout1">
            <a:avLst>
              <a:gd name="adj1" fmla="val 18750"/>
              <a:gd name="adj2" fmla="val -8333"/>
              <a:gd name="adj3" fmla="val -12620"/>
              <a:gd name="adj4" fmla="val -27774"/>
            </a:avLst>
          </a:prstGeom>
          <a:solidFill>
            <a:schemeClr val="accent6"/>
          </a:solidFill>
          <a:ln>
            <a:solidFill>
              <a:schemeClr val="accent6"/>
            </a:solidFill>
          </a:ln>
        </p:spPr>
        <p:txBody>
          <a:bodyPr wrap="square" lIns="0" tIns="29250" rIns="0" bIns="0" rtlCol="0" anchor="ctr">
            <a:spAutoFit/>
          </a:bodyPr>
          <a:lstStyle/>
          <a:p>
            <a:pPr algn="ctr" defTabSz="752256">
              <a:lnSpc>
                <a:spcPct val="130000"/>
              </a:lnSpc>
              <a:spcAft>
                <a:spcPts val="488"/>
              </a:spcAft>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グループテナント</a:t>
            </a:r>
            <a:r>
              <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（売上按分可能）</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362545" y="2701049"/>
            <a:ext cx="1696689" cy="78497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56" name="テキスト ボックス 55"/>
          <p:cNvSpPr txBox="1"/>
          <p:nvPr/>
        </p:nvSpPr>
        <p:spPr>
          <a:xfrm>
            <a:off x="6718311" y="3537827"/>
            <a:ext cx="1101507" cy="354753"/>
          </a:xfrm>
          <a:prstGeom prst="borderCallout1">
            <a:avLst>
              <a:gd name="adj1" fmla="val 18750"/>
              <a:gd name="adj2" fmla="val -8333"/>
              <a:gd name="adj3" fmla="val -12620"/>
              <a:gd name="adj4" fmla="val -27774"/>
            </a:avLst>
          </a:prstGeom>
          <a:solidFill>
            <a:schemeClr val="accent6"/>
          </a:solidFill>
          <a:ln>
            <a:solidFill>
              <a:schemeClr val="accent6"/>
            </a:solidFill>
          </a:ln>
        </p:spPr>
        <p:txBody>
          <a:bodyPr wrap="square" lIns="0" tIns="29250" rIns="0" bIns="0" rtlCol="0" anchor="ctr">
            <a:spAutoFit/>
          </a:bodyPr>
          <a:lstStyle/>
          <a:p>
            <a:pPr algn="ctr" defTabSz="752256">
              <a:lnSpc>
                <a:spcPct val="130000"/>
              </a:lnSpc>
              <a:spcAft>
                <a:spcPts val="488"/>
              </a:spcAft>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現行テナントコードを継続利用可能</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900277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2.6. </a:t>
            </a:r>
            <a:r>
              <a:rPr lang="ja-JP" altLang="en-US" dirty="0" smtClean="0"/>
              <a:t>サービス</a:t>
            </a:r>
            <a:r>
              <a:rPr lang="ja-JP" altLang="en-US" dirty="0"/>
              <a:t>概要　操作画面（参考）</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デジタルバックオフィスがご提供する</a:t>
            </a:r>
            <a:r>
              <a:rPr lang="en-US" altLang="ja-JP" dirty="0"/>
              <a:t>Web</a:t>
            </a:r>
            <a:r>
              <a:rPr lang="ja-JP" altLang="en-US" dirty="0"/>
              <a:t>画面イメージ</a:t>
            </a:r>
            <a:r>
              <a:rPr lang="ja-JP" altLang="en-US" dirty="0" smtClean="0"/>
              <a:t>は以下のとおり。</a:t>
            </a:r>
            <a:r>
              <a:rPr lang="ja-JP" altLang="en-US" dirty="0"/>
              <a:t/>
            </a:r>
            <a:br>
              <a:rPr lang="ja-JP" altLang="en-US" dirty="0"/>
            </a:br>
            <a:r>
              <a:rPr lang="en-US" altLang="ja-JP" dirty="0"/>
              <a:t>Web</a:t>
            </a:r>
            <a:r>
              <a:rPr lang="ja-JP" altLang="en-US" dirty="0"/>
              <a:t>設定画面でのスピーディ</a:t>
            </a:r>
            <a:r>
              <a:rPr lang="ja-JP" altLang="en-US" dirty="0" smtClean="0"/>
              <a:t>な業務、オペレーションを</a:t>
            </a:r>
            <a:r>
              <a:rPr lang="ja-JP" altLang="en-US" dirty="0"/>
              <a:t>実現します。</a:t>
            </a:r>
          </a:p>
        </p:txBody>
      </p:sp>
      <p:sp>
        <p:nvSpPr>
          <p:cNvPr id="18" name="テキスト プレースホルダー 2"/>
          <p:cNvSpPr txBox="1">
            <a:spLocks/>
          </p:cNvSpPr>
          <p:nvPr/>
        </p:nvSpPr>
        <p:spPr>
          <a:xfrm>
            <a:off x="1442610" y="1796689"/>
            <a:ext cx="7488832" cy="195053"/>
          </a:xfrm>
          <a:prstGeom prst="rect">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anchor="t">
            <a:sp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デジタルバックオフィス　</a:t>
            </a:r>
            <a:r>
              <a:rPr kumimoji="1" lang="en-US" altLang="ja-JP" sz="975" dirty="0">
                <a:solidFill>
                  <a:prstClr val="white"/>
                </a:solidFill>
                <a:latin typeface="メイリオ"/>
                <a:ea typeface="メイリオ"/>
              </a:rPr>
              <a:t>Web</a:t>
            </a:r>
            <a:r>
              <a:rPr kumimoji="1" lang="ja-JP" altLang="en-US" sz="975" dirty="0">
                <a:solidFill>
                  <a:prstClr val="white"/>
                </a:solidFill>
                <a:latin typeface="メイリオ"/>
                <a:ea typeface="メイリオ"/>
              </a:rPr>
              <a:t>設定管理</a:t>
            </a:r>
          </a:p>
        </p:txBody>
      </p:sp>
      <p:sp>
        <p:nvSpPr>
          <p:cNvPr id="79" name="テキスト プレースホルダー 2"/>
          <p:cNvSpPr txBox="1">
            <a:spLocks/>
          </p:cNvSpPr>
          <p:nvPr/>
        </p:nvSpPr>
        <p:spPr>
          <a:xfrm>
            <a:off x="0" y="5618368"/>
            <a:ext cx="9906000"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r"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構想段階のため、デザイン等詳細は変更になる可能性がございます。</a:t>
            </a:r>
          </a:p>
        </p:txBody>
      </p:sp>
      <p:pic>
        <p:nvPicPr>
          <p:cNvPr id="81" name="図 80"/>
          <p:cNvPicPr>
            <a:picLocks noChangeAspect="1"/>
          </p:cNvPicPr>
          <p:nvPr/>
        </p:nvPicPr>
        <p:blipFill>
          <a:blip r:embed="rId2"/>
          <a:stretch>
            <a:fillRect/>
          </a:stretch>
        </p:blipFill>
        <p:spPr>
          <a:xfrm>
            <a:off x="4543455" y="2194840"/>
            <a:ext cx="5031559" cy="2599460"/>
          </a:xfrm>
          <a:prstGeom prst="rect">
            <a:avLst/>
          </a:prstGeom>
        </p:spPr>
      </p:pic>
      <p:pic>
        <p:nvPicPr>
          <p:cNvPr id="83" name="図 82"/>
          <p:cNvPicPr>
            <a:picLocks noChangeAspect="1"/>
          </p:cNvPicPr>
          <p:nvPr/>
        </p:nvPicPr>
        <p:blipFill>
          <a:blip r:embed="rId3"/>
          <a:stretch>
            <a:fillRect/>
          </a:stretch>
        </p:blipFill>
        <p:spPr>
          <a:xfrm>
            <a:off x="916052" y="3137850"/>
            <a:ext cx="5031559" cy="2622614"/>
          </a:xfrm>
          <a:prstGeom prst="rect">
            <a:avLst/>
          </a:prstGeom>
        </p:spPr>
      </p:pic>
      <p:pic>
        <p:nvPicPr>
          <p:cNvPr id="84" name="図 83"/>
          <p:cNvPicPr>
            <a:picLocks noChangeAspect="1"/>
          </p:cNvPicPr>
          <p:nvPr/>
        </p:nvPicPr>
        <p:blipFill rotWithShape="1">
          <a:blip r:embed="rId4"/>
          <a:srcRect l="44488" t="22001" r="30312" b="17800"/>
          <a:stretch/>
        </p:blipFill>
        <p:spPr>
          <a:xfrm>
            <a:off x="747721" y="2185953"/>
            <a:ext cx="1088493" cy="1462663"/>
          </a:xfrm>
          <a:prstGeom prst="rect">
            <a:avLst/>
          </a:prstGeom>
          <a:ln w="15875">
            <a:solidFill>
              <a:schemeClr val="tx2"/>
            </a:solidFill>
          </a:ln>
        </p:spPr>
      </p:pic>
      <p:sp>
        <p:nvSpPr>
          <p:cNvPr id="85" name="テキスト プレースホルダー 2"/>
          <p:cNvSpPr txBox="1">
            <a:spLocks/>
          </p:cNvSpPr>
          <p:nvPr/>
        </p:nvSpPr>
        <p:spPr>
          <a:xfrm>
            <a:off x="1965042" y="2155593"/>
            <a:ext cx="1184792" cy="241555"/>
          </a:xfrm>
          <a:prstGeom prst="borderCallout1">
            <a:avLst>
              <a:gd name="adj1" fmla="val 40719"/>
              <a:gd name="adj2" fmla="val -2063"/>
              <a:gd name="adj3" fmla="val 125682"/>
              <a:gd name="adj4" fmla="val -28479"/>
            </a:avLst>
          </a:prstGeom>
          <a:solidFill>
            <a:schemeClr val="accent6"/>
          </a:solidFill>
          <a:ln>
            <a:solidFill>
              <a:schemeClr val="accent6"/>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認証画面</a:t>
            </a:r>
          </a:p>
        </p:txBody>
      </p:sp>
      <p:sp>
        <p:nvSpPr>
          <p:cNvPr id="86" name="テキスト プレースホルダー 2"/>
          <p:cNvSpPr txBox="1">
            <a:spLocks/>
          </p:cNvSpPr>
          <p:nvPr/>
        </p:nvSpPr>
        <p:spPr>
          <a:xfrm>
            <a:off x="7527286" y="4923492"/>
            <a:ext cx="1184792" cy="241555"/>
          </a:xfrm>
          <a:prstGeom prst="borderCallout1">
            <a:avLst>
              <a:gd name="adj1" fmla="val 40719"/>
              <a:gd name="adj2" fmla="val -2063"/>
              <a:gd name="adj3" fmla="val -79365"/>
              <a:gd name="adj4" fmla="val -24995"/>
            </a:avLst>
          </a:prstGeom>
          <a:solidFill>
            <a:schemeClr val="accent6"/>
          </a:solidFill>
          <a:ln>
            <a:solidFill>
              <a:schemeClr val="accent6"/>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日次業務</a:t>
            </a:r>
          </a:p>
        </p:txBody>
      </p:sp>
      <p:sp>
        <p:nvSpPr>
          <p:cNvPr id="87" name="テキスト プレースホルダー 2"/>
          <p:cNvSpPr txBox="1">
            <a:spLocks/>
          </p:cNvSpPr>
          <p:nvPr/>
        </p:nvSpPr>
        <p:spPr>
          <a:xfrm>
            <a:off x="2557438" y="2560998"/>
            <a:ext cx="1184792" cy="241555"/>
          </a:xfrm>
          <a:prstGeom prst="borderCallout1">
            <a:avLst>
              <a:gd name="adj1" fmla="val 109068"/>
              <a:gd name="adj2" fmla="val 23194"/>
              <a:gd name="adj3" fmla="val 236749"/>
              <a:gd name="adj4" fmla="val 46421"/>
            </a:avLst>
          </a:prstGeom>
          <a:solidFill>
            <a:schemeClr val="accent6"/>
          </a:solidFill>
          <a:ln>
            <a:solidFill>
              <a:schemeClr val="accent6"/>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マスタ管理</a:t>
            </a:r>
          </a:p>
        </p:txBody>
      </p:sp>
    </p:spTree>
    <p:extLst>
      <p:ext uri="{BB962C8B-B14F-4D97-AF65-F5344CB8AC3E}">
        <p14:creationId xmlns:p14="http://schemas.microsoft.com/office/powerpoint/2010/main" val="11906023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2.7. </a:t>
            </a:r>
            <a:r>
              <a:rPr lang="ja-JP" altLang="en-US" dirty="0" smtClean="0"/>
              <a:t>サービス</a:t>
            </a:r>
            <a:r>
              <a:rPr lang="ja-JP" altLang="en-US" dirty="0"/>
              <a:t>概要　売上報告（参考）</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デジタルバックオフィスがご提供</a:t>
            </a:r>
            <a:r>
              <a:rPr lang="ja-JP" altLang="en-US" dirty="0" smtClean="0"/>
              <a:t>する</a:t>
            </a:r>
            <a:r>
              <a:rPr lang="en-US" altLang="ja-JP" dirty="0" smtClean="0"/>
              <a:t>CAFIS</a:t>
            </a:r>
            <a:r>
              <a:rPr lang="ja-JP" altLang="en-US" dirty="0" smtClean="0"/>
              <a:t> </a:t>
            </a:r>
            <a:r>
              <a:rPr lang="en-US" altLang="ja-JP" dirty="0" smtClean="0"/>
              <a:t>Arch</a:t>
            </a:r>
            <a:r>
              <a:rPr lang="ja-JP" altLang="en-US" dirty="0" smtClean="0"/>
              <a:t>（</a:t>
            </a:r>
            <a:r>
              <a:rPr lang="en-US" altLang="ja-JP" dirty="0" smtClean="0"/>
              <a:t>Saturn1000E</a:t>
            </a:r>
            <a:r>
              <a:rPr lang="ja-JP" altLang="en-US" dirty="0" smtClean="0"/>
              <a:t>）のカメラを活用した売上報告イメージは以下のとおり。</a:t>
            </a:r>
            <a:r>
              <a:rPr lang="en-US" altLang="ja-JP" dirty="0" smtClean="0"/>
              <a:t>OCR</a:t>
            </a:r>
            <a:r>
              <a:rPr lang="ja-JP" altLang="en-US" dirty="0" smtClean="0"/>
              <a:t>アプリが</a:t>
            </a:r>
            <a:r>
              <a:rPr lang="en-US" altLang="ja-JP" dirty="0" smtClean="0"/>
              <a:t>Z</a:t>
            </a:r>
            <a:r>
              <a:rPr lang="ja-JP" altLang="en-US" dirty="0"/>
              <a:t>レシートを自動で認識して、入力作業の手間を</a:t>
            </a:r>
            <a:r>
              <a:rPr lang="ja-JP" altLang="en-US" dirty="0" smtClean="0"/>
              <a:t>省き、誤打・誤送信を抑制します。</a:t>
            </a:r>
            <a:r>
              <a:rPr lang="ja-JP" altLang="en-US" sz="1100" dirty="0" smtClean="0"/>
              <a:t>*自動認識後の値修正可能</a:t>
            </a:r>
            <a:endParaRPr lang="ja-JP" altLang="en-US" dirty="0"/>
          </a:p>
        </p:txBody>
      </p:sp>
      <p:sp>
        <p:nvSpPr>
          <p:cNvPr id="5" name="テキスト プレースホルダー 2"/>
          <p:cNvSpPr txBox="1">
            <a:spLocks/>
          </p:cNvSpPr>
          <p:nvPr/>
        </p:nvSpPr>
        <p:spPr>
          <a:xfrm>
            <a:off x="0" y="5618368"/>
            <a:ext cx="9906000"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r" defTabSz="620048">
              <a:lnSpc>
                <a:spcPct val="130000"/>
              </a:lnSpc>
              <a:spcAft>
                <a:spcPts val="488"/>
              </a:spcAft>
            </a:pPr>
            <a:r>
              <a:rPr kumimoji="1" lang="en-US" altLang="ja-JP" sz="894" dirty="0">
                <a:latin typeface="メイリオ"/>
                <a:ea typeface="メイリオ"/>
              </a:rPr>
              <a:t>※</a:t>
            </a:r>
            <a:r>
              <a:rPr kumimoji="1" lang="ja-JP" altLang="en-US" sz="894" dirty="0">
                <a:latin typeface="メイリオ"/>
                <a:ea typeface="メイリオ"/>
              </a:rPr>
              <a:t>構想段階のため、デザイン等詳細は変更になる可能性がございます。</a:t>
            </a:r>
          </a:p>
        </p:txBody>
      </p:sp>
      <p:sp>
        <p:nvSpPr>
          <p:cNvPr id="18" name="テキスト プレースホルダー 2"/>
          <p:cNvSpPr txBox="1">
            <a:spLocks/>
          </p:cNvSpPr>
          <p:nvPr/>
        </p:nvSpPr>
        <p:spPr>
          <a:xfrm>
            <a:off x="1442610" y="2109462"/>
            <a:ext cx="7488832" cy="195053"/>
          </a:xfrm>
          <a:prstGeom prst="rect">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wrap="square" lIns="0" tIns="0" rIns="0" bIns="0" anchor="t">
            <a:sp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en-US" altLang="ja-JP" sz="975" dirty="0">
                <a:solidFill>
                  <a:prstClr val="white"/>
                </a:solidFill>
                <a:latin typeface="メイリオ"/>
                <a:ea typeface="メイリオ"/>
              </a:rPr>
              <a:t>Z</a:t>
            </a:r>
            <a:r>
              <a:rPr kumimoji="1" lang="ja-JP" altLang="en-US" sz="975" dirty="0">
                <a:solidFill>
                  <a:prstClr val="white"/>
                </a:solidFill>
                <a:latin typeface="メイリオ"/>
                <a:ea typeface="メイリオ"/>
              </a:rPr>
              <a:t>レシート</a:t>
            </a:r>
            <a:r>
              <a:rPr kumimoji="1" lang="en-US" altLang="ja-JP" sz="975" dirty="0">
                <a:solidFill>
                  <a:prstClr val="white"/>
                </a:solidFill>
                <a:latin typeface="メイリオ"/>
                <a:ea typeface="メイリオ"/>
              </a:rPr>
              <a:t>OCR</a:t>
            </a:r>
            <a:r>
              <a:rPr kumimoji="1" lang="ja-JP" altLang="en-US" sz="975" dirty="0">
                <a:solidFill>
                  <a:prstClr val="white"/>
                </a:solidFill>
                <a:latin typeface="メイリオ"/>
                <a:ea typeface="メイリオ"/>
              </a:rPr>
              <a:t>画面</a:t>
            </a:r>
            <a:endParaRPr kumimoji="1" lang="en-US" altLang="ja-JP" sz="975" dirty="0">
              <a:solidFill>
                <a:prstClr val="white"/>
              </a:solidFill>
              <a:latin typeface="メイリオ"/>
              <a:ea typeface="メイリオ"/>
            </a:endParaRPr>
          </a:p>
        </p:txBody>
      </p:sp>
      <p:pic>
        <p:nvPicPr>
          <p:cNvPr id="14" name="図 13"/>
          <p:cNvPicPr>
            <a:picLocks noChangeAspect="1"/>
          </p:cNvPicPr>
          <p:nvPr/>
        </p:nvPicPr>
        <p:blipFill>
          <a:blip r:embed="rId2"/>
          <a:stretch>
            <a:fillRect/>
          </a:stretch>
        </p:blipFill>
        <p:spPr>
          <a:xfrm>
            <a:off x="1600332" y="2265379"/>
            <a:ext cx="3630259" cy="3608967"/>
          </a:xfrm>
          <a:prstGeom prst="rect">
            <a:avLst/>
          </a:prstGeom>
        </p:spPr>
      </p:pic>
      <p:sp>
        <p:nvSpPr>
          <p:cNvPr id="16" name="テキスト プレースホルダー 2"/>
          <p:cNvSpPr txBox="1">
            <a:spLocks/>
          </p:cNvSpPr>
          <p:nvPr/>
        </p:nvSpPr>
        <p:spPr>
          <a:xfrm>
            <a:off x="3785270" y="2505364"/>
            <a:ext cx="1184792" cy="241555"/>
          </a:xfrm>
          <a:prstGeom prst="borderCallout1">
            <a:avLst>
              <a:gd name="adj1" fmla="val 40719"/>
              <a:gd name="adj2" fmla="val -2063"/>
              <a:gd name="adj3" fmla="val 125682"/>
              <a:gd name="adj4" fmla="val -28479"/>
            </a:avLst>
          </a:prstGeom>
          <a:solidFill>
            <a:schemeClr val="accent6"/>
          </a:solidFill>
          <a:ln>
            <a:solidFill>
              <a:schemeClr val="accent6"/>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端末カメラで撮影</a:t>
            </a:r>
          </a:p>
        </p:txBody>
      </p:sp>
      <p:sp>
        <p:nvSpPr>
          <p:cNvPr id="21" name="四角形吹き出し 20"/>
          <p:cNvSpPr/>
          <p:nvPr/>
        </p:nvSpPr>
        <p:spPr>
          <a:xfrm>
            <a:off x="5362546" y="2445217"/>
            <a:ext cx="3744416" cy="2982834"/>
          </a:xfrm>
          <a:prstGeom prst="wedgeRectCallout">
            <a:avLst>
              <a:gd name="adj1" fmla="val -78831"/>
              <a:gd name="adj2" fmla="val 17292"/>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pic>
        <p:nvPicPr>
          <p:cNvPr id="22" name="図 21"/>
          <p:cNvPicPr>
            <a:picLocks noChangeAspect="1"/>
          </p:cNvPicPr>
          <p:nvPr/>
        </p:nvPicPr>
        <p:blipFill rotWithShape="1">
          <a:blip r:embed="rId3"/>
          <a:srcRect b="42073"/>
          <a:stretch/>
        </p:blipFill>
        <p:spPr>
          <a:xfrm>
            <a:off x="5695731" y="2444884"/>
            <a:ext cx="2970493" cy="2983500"/>
          </a:xfrm>
          <a:prstGeom prst="rect">
            <a:avLst/>
          </a:prstGeom>
        </p:spPr>
      </p:pic>
      <p:sp>
        <p:nvSpPr>
          <p:cNvPr id="23" name="テキスト プレースホルダー 2"/>
          <p:cNvSpPr txBox="1">
            <a:spLocks/>
          </p:cNvSpPr>
          <p:nvPr/>
        </p:nvSpPr>
        <p:spPr>
          <a:xfrm>
            <a:off x="8093487" y="4595372"/>
            <a:ext cx="1184792" cy="241555"/>
          </a:xfrm>
          <a:prstGeom prst="borderCallout1">
            <a:avLst>
              <a:gd name="adj1" fmla="val -16401"/>
              <a:gd name="adj2" fmla="val 77664"/>
              <a:gd name="adj3" fmla="val -89616"/>
              <a:gd name="adj4" fmla="val 63790"/>
            </a:avLst>
          </a:prstGeom>
          <a:solidFill>
            <a:schemeClr val="accent6"/>
          </a:solidFill>
          <a:ln>
            <a:solidFill>
              <a:schemeClr val="accent6"/>
            </a:solidFill>
          </a:ln>
        </p:spPr>
        <p:txBody>
          <a:bodyPr lIns="0" tIns="0" rIns="0" bIns="0" anchor="ct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値を自動認識</a:t>
            </a:r>
          </a:p>
        </p:txBody>
      </p:sp>
    </p:spTree>
    <p:extLst>
      <p:ext uri="{BB962C8B-B14F-4D97-AF65-F5344CB8AC3E}">
        <p14:creationId xmlns:p14="http://schemas.microsoft.com/office/powerpoint/2010/main" val="38013888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2.8. </a:t>
            </a:r>
            <a:r>
              <a:rPr lang="ja-JP" altLang="en-US" dirty="0" smtClean="0"/>
              <a:t>サービス</a:t>
            </a:r>
            <a:r>
              <a:rPr lang="ja-JP" altLang="en-US" dirty="0"/>
              <a:t>概要　</a:t>
            </a:r>
            <a:r>
              <a:rPr lang="ja-JP" altLang="en-US" dirty="0" smtClean="0"/>
              <a:t>帳票（</a:t>
            </a:r>
            <a:r>
              <a:rPr lang="ja-JP" altLang="en-US" dirty="0"/>
              <a:t>参考）</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デジタルバックオフィスが出力</a:t>
            </a:r>
            <a:r>
              <a:rPr lang="ja-JP" altLang="en-US" dirty="0" smtClean="0"/>
              <a:t>する</a:t>
            </a:r>
            <a:r>
              <a:rPr lang="ja-JP" altLang="en-US" dirty="0"/>
              <a:t>帳票</a:t>
            </a:r>
            <a:r>
              <a:rPr lang="ja-JP" altLang="en-US" dirty="0" smtClean="0"/>
              <a:t>イメージは以下のとおり。</a:t>
            </a:r>
            <a:endParaRPr lang="ja-JP" altLang="en-US" dirty="0"/>
          </a:p>
        </p:txBody>
      </p:sp>
      <p:sp>
        <p:nvSpPr>
          <p:cNvPr id="5" name="テキスト プレースホルダー 2"/>
          <p:cNvSpPr txBox="1">
            <a:spLocks/>
          </p:cNvSpPr>
          <p:nvPr/>
        </p:nvSpPr>
        <p:spPr>
          <a:xfrm>
            <a:off x="0" y="5618368"/>
            <a:ext cx="9906000" cy="405303"/>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r" defTabSz="620048">
              <a:lnSpc>
                <a:spcPct val="130000"/>
              </a:lnSpc>
              <a:spcAft>
                <a:spcPts val="488"/>
              </a:spcAft>
            </a:pPr>
            <a:r>
              <a:rPr kumimoji="1" lang="en-US" altLang="ja-JP" sz="894" dirty="0">
                <a:solidFill>
                  <a:srgbClr val="5A5A5A"/>
                </a:solidFill>
                <a:latin typeface="メイリオ"/>
                <a:ea typeface="メイリオ"/>
              </a:rPr>
              <a:t/>
            </a:r>
            <a:br>
              <a:rPr kumimoji="1" lang="en-US" altLang="ja-JP" sz="894" dirty="0">
                <a:solidFill>
                  <a:srgbClr val="5A5A5A"/>
                </a:solidFill>
                <a:latin typeface="メイリオ"/>
                <a:ea typeface="メイリオ"/>
              </a:rPr>
            </a:br>
            <a:r>
              <a:rPr kumimoji="1" lang="en-US" altLang="ja-JP" sz="894" dirty="0">
                <a:solidFill>
                  <a:srgbClr val="5A5A5A"/>
                </a:solidFill>
                <a:latin typeface="メイリオ"/>
                <a:ea typeface="メイリオ"/>
              </a:rPr>
              <a:t>※</a:t>
            </a:r>
            <a:r>
              <a:rPr kumimoji="1" lang="ja-JP" altLang="en-US" sz="894" dirty="0">
                <a:solidFill>
                  <a:srgbClr val="5A5A5A"/>
                </a:solidFill>
                <a:latin typeface="メイリオ"/>
                <a:ea typeface="メイリオ"/>
              </a:rPr>
              <a:t>開発中のため、帳票出力内容および詳細は変更になる可能性がございます。</a:t>
            </a:r>
            <a:endParaRPr kumimoji="1" lang="en-US" altLang="ja-JP" sz="894" dirty="0">
              <a:solidFill>
                <a:srgbClr val="5A5A5A"/>
              </a:solidFill>
              <a:latin typeface="メイリオ"/>
              <a:ea typeface="メイリオ"/>
            </a:endParaRPr>
          </a:p>
        </p:txBody>
      </p:sp>
      <p:sp>
        <p:nvSpPr>
          <p:cNvPr id="18" name="テキスト プレースホルダー 2"/>
          <p:cNvSpPr txBox="1">
            <a:spLocks/>
          </p:cNvSpPr>
          <p:nvPr/>
        </p:nvSpPr>
        <p:spPr>
          <a:xfrm>
            <a:off x="331192" y="1897950"/>
            <a:ext cx="4212263" cy="195053"/>
          </a:xfrm>
          <a:prstGeom prst="rect">
            <a:avLst/>
          </a:prstGeom>
          <a:solidFill>
            <a:schemeClr val="tx2"/>
          </a:solidFill>
          <a:ln>
            <a:solidFill>
              <a:schemeClr val="tx2"/>
            </a:solidFill>
          </a:ln>
        </p:spPr>
        <p:style>
          <a:lnRef idx="2">
            <a:schemeClr val="accent3"/>
          </a:lnRef>
          <a:fillRef idx="1">
            <a:schemeClr val="lt1"/>
          </a:fillRef>
          <a:effectRef idx="0">
            <a:schemeClr val="accent3"/>
          </a:effectRef>
          <a:fontRef idx="minor">
            <a:schemeClr val="dk1"/>
          </a:fontRef>
        </p:style>
        <p:txBody>
          <a:bodyPr wrap="square" lIns="0" tIns="0" rIns="0" bIns="0" anchor="t">
            <a:sp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defTabSz="620048">
              <a:lnSpc>
                <a:spcPct val="130000"/>
              </a:lnSpc>
              <a:spcAft>
                <a:spcPts val="488"/>
              </a:spcAft>
            </a:pPr>
            <a:r>
              <a:rPr kumimoji="1" lang="ja-JP" altLang="en-US" sz="975" dirty="0">
                <a:solidFill>
                  <a:prstClr val="white"/>
                </a:solidFill>
                <a:latin typeface="メイリオ"/>
                <a:ea typeface="メイリオ"/>
              </a:rPr>
              <a:t>出力帳票（御精算書）</a:t>
            </a:r>
            <a:endParaRPr kumimoji="1" lang="en-US" altLang="ja-JP" sz="975" dirty="0">
              <a:solidFill>
                <a:prstClr val="white"/>
              </a:solidFill>
              <a:latin typeface="メイリオ"/>
              <a:ea typeface="メイリオ"/>
            </a:endParaRPr>
          </a:p>
        </p:txBody>
      </p:sp>
      <p:pic>
        <p:nvPicPr>
          <p:cNvPr id="6" name="図 5"/>
          <p:cNvPicPr>
            <a:picLocks noChangeAspect="1"/>
          </p:cNvPicPr>
          <p:nvPr/>
        </p:nvPicPr>
        <p:blipFill>
          <a:blip r:embed="rId2"/>
          <a:stretch>
            <a:fillRect/>
          </a:stretch>
        </p:blipFill>
        <p:spPr>
          <a:xfrm>
            <a:off x="331191" y="3370494"/>
            <a:ext cx="3393172" cy="2352911"/>
          </a:xfrm>
          <a:prstGeom prst="rect">
            <a:avLst/>
          </a:prstGeom>
          <a:ln>
            <a:solidFill>
              <a:schemeClr val="tx1"/>
            </a:solidFill>
          </a:ln>
        </p:spPr>
      </p:pic>
      <p:pic>
        <p:nvPicPr>
          <p:cNvPr id="12" name="図 11"/>
          <p:cNvPicPr>
            <a:picLocks noChangeAspect="1"/>
          </p:cNvPicPr>
          <p:nvPr/>
        </p:nvPicPr>
        <p:blipFill>
          <a:blip r:embed="rId3"/>
          <a:stretch>
            <a:fillRect/>
          </a:stretch>
        </p:blipFill>
        <p:spPr>
          <a:xfrm>
            <a:off x="2554234" y="2272025"/>
            <a:ext cx="2106234" cy="3156068"/>
          </a:xfrm>
          <a:prstGeom prst="rect">
            <a:avLst/>
          </a:prstGeom>
          <a:ln>
            <a:solidFill>
              <a:schemeClr val="tx1"/>
            </a:solidFill>
          </a:ln>
        </p:spPr>
      </p:pic>
      <p:sp>
        <p:nvSpPr>
          <p:cNvPr id="16" name="四角形吹き出し 15"/>
          <p:cNvSpPr/>
          <p:nvPr/>
        </p:nvSpPr>
        <p:spPr>
          <a:xfrm>
            <a:off x="4777480" y="1883143"/>
            <a:ext cx="4973053" cy="3715523"/>
          </a:xfrm>
          <a:prstGeom prst="wedgeRectCallout">
            <a:avLst>
              <a:gd name="adj1" fmla="val -55305"/>
              <a:gd name="adj2" fmla="val 9820"/>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pic>
        <p:nvPicPr>
          <p:cNvPr id="17" name="図 16"/>
          <p:cNvPicPr>
            <a:picLocks noChangeAspect="1"/>
          </p:cNvPicPr>
          <p:nvPr/>
        </p:nvPicPr>
        <p:blipFill rotWithShape="1">
          <a:blip r:embed="rId3"/>
          <a:srcRect t="16335" b="34152"/>
          <a:stretch/>
        </p:blipFill>
        <p:spPr>
          <a:xfrm>
            <a:off x="4780013" y="1897950"/>
            <a:ext cx="4967987" cy="3685910"/>
          </a:xfrm>
          <a:prstGeom prst="rect">
            <a:avLst/>
          </a:prstGeom>
        </p:spPr>
      </p:pic>
    </p:spTree>
    <p:extLst>
      <p:ext uri="{BB962C8B-B14F-4D97-AF65-F5344CB8AC3E}">
        <p14:creationId xmlns:p14="http://schemas.microsoft.com/office/powerpoint/2010/main" val="36827234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2.9. </a:t>
            </a:r>
            <a:r>
              <a:rPr lang="ja-JP" altLang="en-US" dirty="0" smtClean="0"/>
              <a:t>弊社のテナント売上金管理システム構築の実績</a:t>
            </a:r>
            <a:endParaRPr kumimoji="1" lang="ja-JP" altLang="en-US" dirty="0"/>
          </a:p>
        </p:txBody>
      </p:sp>
      <p:sp>
        <p:nvSpPr>
          <p:cNvPr id="2" name="テキスト プレースホルダー 1"/>
          <p:cNvSpPr>
            <a:spLocks noGrp="1"/>
          </p:cNvSpPr>
          <p:nvPr>
            <p:ph type="body" sz="quarter" idx="10"/>
          </p:nvPr>
        </p:nvSpPr>
        <p:spPr/>
        <p:txBody>
          <a:bodyPr>
            <a:normAutofit/>
          </a:bodyPr>
          <a:lstStyle/>
          <a:p>
            <a:pPr>
              <a:lnSpc>
                <a:spcPct val="130000"/>
              </a:lnSpc>
              <a:spcAft>
                <a:spcPts val="600"/>
              </a:spcAft>
            </a:pPr>
            <a:r>
              <a:rPr lang="ja-JP" altLang="en-US" dirty="0"/>
              <a:t>弊社は某商業施設ディベロッパーのテナント売上金管理システム構築の実績がございます。</a:t>
            </a:r>
            <a:endParaRPr lang="en-US" altLang="ja-JP" dirty="0"/>
          </a:p>
        </p:txBody>
      </p:sp>
      <p:sp>
        <p:nvSpPr>
          <p:cNvPr id="96" name="Rectangle 3"/>
          <p:cNvSpPr>
            <a:spLocks noChangeArrowheads="1"/>
          </p:cNvSpPr>
          <p:nvPr/>
        </p:nvSpPr>
        <p:spPr bwMode="auto">
          <a:xfrm>
            <a:off x="139903" y="1341675"/>
            <a:ext cx="9684000" cy="215897"/>
          </a:xfrm>
          <a:prstGeom prst="rect">
            <a:avLst/>
          </a:prstGeom>
          <a:solidFill>
            <a:schemeClr val="accent2"/>
          </a:solid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defTabSz="914400"/>
            <a:r>
              <a:rPr kumimoji="0" lang="ja-JP" altLang="en-US" sz="12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システム更改目的</a:t>
            </a:r>
            <a:endParaRPr kumimoji="0" lang="ja-JP" altLang="en-US" sz="12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Rectangle 13"/>
          <p:cNvSpPr>
            <a:spLocks noChangeArrowheads="1"/>
          </p:cNvSpPr>
          <p:nvPr/>
        </p:nvSpPr>
        <p:spPr bwMode="auto">
          <a:xfrm>
            <a:off x="139904" y="1557572"/>
            <a:ext cx="9683999" cy="2244408"/>
          </a:xfrm>
          <a:prstGeom prst="rect">
            <a:avLst/>
          </a:prstGeom>
          <a:noFill/>
          <a:ln w="12700" algn="ctr">
            <a:solidFill>
              <a:schemeClr val="accent1">
                <a:lumMod val="50000"/>
              </a:schemeClr>
            </a:solidFill>
            <a:miter lim="800000"/>
            <a:headEnd/>
            <a:tailEnd/>
          </a:ln>
        </p:spPr>
        <p:txBody>
          <a:bodyPr/>
          <a:lstStyle/>
          <a:p>
            <a:pPr defTabSz="914400">
              <a:spcBef>
                <a:spcPct val="2000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期～第</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期</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個店オンプレシステムから、集中化システムへの移行</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defTabSz="914400">
              <a:spcBef>
                <a:spcPct val="20000"/>
              </a:spcBef>
              <a:buFont typeface="Wingdings" pitchFamily="2" charset="2"/>
              <a:buChar char="Ø"/>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業務オペレーションの統一　・・　各施設個別運用を統一運用にし、会計業務の効率化。</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企業合併対応：第</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期</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defTabSz="914400">
              <a:spcBef>
                <a:spcPct val="20000"/>
              </a:spcBef>
              <a:buFont typeface="Wingdings" pitchFamily="2" charset="2"/>
              <a:buChar char="Ø"/>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システム基盤の集約　・・　データセンタに集約により個店オンプレのリスクを失くし、基盤維持の</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部門稼働を縮減する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defTabSz="914400">
              <a:spcBef>
                <a:spcPct val="2000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　　　　　　　　　　　　　　　　　拡大する店舗開業に対するシステム投資の削減と抑制</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defTabSz="914400">
              <a:spcBef>
                <a:spcPct val="20000"/>
              </a:spcBef>
            </a:pP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第</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3</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期</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　集中化システムの機能刷新</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defTabSz="914400">
              <a:spcBef>
                <a:spcPct val="20000"/>
              </a:spcBef>
              <a:buFont typeface="Wingdings" pitchFamily="2" charset="2"/>
              <a:buChar char="Ø"/>
            </a:pP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基盤更改：国内</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100</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店舗への将来的な事業拡大に向けたシステム基盤の増強</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defTabSz="914400">
              <a:spcBef>
                <a:spcPct val="20000"/>
              </a:spcBef>
              <a:buFont typeface="Wingdings" pitchFamily="2" charset="2"/>
              <a:buChar char="Ø"/>
            </a:pP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データモデル更改：テナント管理システムに保持したマスタ情報を軸とした</a:t>
            </a:r>
            <a:r>
              <a:rPr lang="en-US" altLang="ja-JP" sz="1600" b="1" dirty="0">
                <a:latin typeface="Meiryo UI" panose="020B0604030504040204" pitchFamily="50" charset="-128"/>
                <a:ea typeface="Meiryo UI" panose="020B0604030504040204" pitchFamily="50" charset="-128"/>
                <a:cs typeface="Meiryo UI" panose="020B0604030504040204" pitchFamily="50" charset="-128"/>
              </a:rPr>
              <a:t>SC</a:t>
            </a: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その他システム連携</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defTabSz="914400">
              <a:spcBef>
                <a:spcPct val="20000"/>
              </a:spcBef>
              <a:buFont typeface="Wingdings" pitchFamily="2" charset="2"/>
              <a:buChar char="Ø"/>
            </a:pPr>
            <a:r>
              <a:rPr lang="ja-JP" altLang="en-US" sz="1600" b="1" dirty="0">
                <a:latin typeface="Meiryo UI" panose="020B0604030504040204" pitchFamily="50" charset="-128"/>
                <a:ea typeface="Meiryo UI" panose="020B0604030504040204" pitchFamily="50" charset="-128"/>
                <a:cs typeface="Meiryo UI" panose="020B0604030504040204" pitchFamily="50" charset="-128"/>
              </a:rPr>
              <a:t>機能改修：テナント管理業務チームとの詳細な要件定義から、オペレーションを効率化させる機能改修</a:t>
            </a:r>
            <a:endParaRPr lang="en-US" altLang="ja-JP" sz="1600" b="1"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7" name="図 6"/>
          <p:cNvPicPr>
            <a:picLocks noChangeAspect="1"/>
          </p:cNvPicPr>
          <p:nvPr/>
        </p:nvPicPr>
        <p:blipFill>
          <a:blip r:embed="rId2"/>
          <a:stretch>
            <a:fillRect/>
          </a:stretch>
        </p:blipFill>
        <p:spPr>
          <a:xfrm>
            <a:off x="139903" y="3972639"/>
            <a:ext cx="9727622" cy="2412655"/>
          </a:xfrm>
          <a:prstGeom prst="rect">
            <a:avLst/>
          </a:prstGeom>
        </p:spPr>
      </p:pic>
      <p:sp>
        <p:nvSpPr>
          <p:cNvPr id="170" name="Rectangle 26"/>
          <p:cNvSpPr>
            <a:spLocks noChangeArrowheads="1"/>
          </p:cNvSpPr>
          <p:nvPr/>
        </p:nvSpPr>
        <p:spPr bwMode="auto">
          <a:xfrm rot="20511430">
            <a:off x="22573" y="3915318"/>
            <a:ext cx="1130227" cy="325438"/>
          </a:xfrm>
          <a:prstGeom prst="ellipse">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defTabSz="914400"/>
            <a:r>
              <a:rPr kumimoji="0" lang="ja-JP" altLang="en-US" sz="1200" u="sng"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イメージ</a:t>
            </a:r>
            <a:endParaRPr kumimoji="0" lang="ja-JP" altLang="en-US" sz="1200" u="sng"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図 7"/>
          <p:cNvPicPr>
            <a:picLocks noChangeAspect="1"/>
          </p:cNvPicPr>
          <p:nvPr/>
        </p:nvPicPr>
        <p:blipFill>
          <a:blip r:embed="rId3"/>
          <a:stretch>
            <a:fillRect/>
          </a:stretch>
        </p:blipFill>
        <p:spPr>
          <a:xfrm>
            <a:off x="8205315" y="4543130"/>
            <a:ext cx="1686274" cy="1858153"/>
          </a:xfrm>
          <a:prstGeom prst="rect">
            <a:avLst/>
          </a:prstGeom>
        </p:spPr>
      </p:pic>
    </p:spTree>
    <p:extLst>
      <p:ext uri="{BB962C8B-B14F-4D97-AF65-F5344CB8AC3E}">
        <p14:creationId xmlns:p14="http://schemas.microsoft.com/office/powerpoint/2010/main" val="32986968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smtClean="0"/>
              <a:t>3. </a:t>
            </a:r>
            <a:r>
              <a:rPr lang="ja-JP" altLang="en-US" dirty="0" smtClean="0"/>
              <a:t>非機能</a:t>
            </a:r>
            <a:r>
              <a:rPr lang="en-US" altLang="ja-JP" dirty="0"/>
              <a:t>/</a:t>
            </a:r>
            <a:r>
              <a:rPr lang="en-US" altLang="ja-JP" dirty="0" smtClean="0"/>
              <a:t>SLO</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デジタルバックオフィスのサービスレベル目標の概要を以下に示します。</a:t>
            </a:r>
          </a:p>
        </p:txBody>
      </p:sp>
      <p:graphicFrame>
        <p:nvGraphicFramePr>
          <p:cNvPr id="5" name="表 4"/>
          <p:cNvGraphicFramePr>
            <a:graphicFrameLocks noGrp="1"/>
          </p:cNvGraphicFramePr>
          <p:nvPr>
            <p:extLst>
              <p:ext uri="{D42A27DB-BD31-4B8C-83A1-F6EECF244321}">
                <p14:modId xmlns:p14="http://schemas.microsoft.com/office/powerpoint/2010/main" val="1589921407"/>
              </p:ext>
            </p:extLst>
          </p:nvPr>
        </p:nvGraphicFramePr>
        <p:xfrm>
          <a:off x="208050" y="1556793"/>
          <a:ext cx="9482850" cy="4718575"/>
        </p:xfrm>
        <a:graphic>
          <a:graphicData uri="http://schemas.openxmlformats.org/drawingml/2006/table">
            <a:tbl>
              <a:tblPr firstRow="1">
                <a:tableStyleId>{073A0DAA-6AF3-43AB-8588-CEC1D06C72B9}</a:tableStyleId>
              </a:tblPr>
              <a:tblGrid>
                <a:gridCol w="379938">
                  <a:extLst>
                    <a:ext uri="{9D8B030D-6E8A-4147-A177-3AD203B41FA5}">
                      <a16:colId xmlns:a16="http://schemas.microsoft.com/office/drawing/2014/main" val="2777305187"/>
                    </a:ext>
                  </a:extLst>
                </a:gridCol>
                <a:gridCol w="1030141">
                  <a:extLst>
                    <a:ext uri="{9D8B030D-6E8A-4147-A177-3AD203B41FA5}">
                      <a16:colId xmlns:a16="http://schemas.microsoft.com/office/drawing/2014/main" val="3810353411"/>
                    </a:ext>
                  </a:extLst>
                </a:gridCol>
                <a:gridCol w="1755195">
                  <a:extLst>
                    <a:ext uri="{9D8B030D-6E8A-4147-A177-3AD203B41FA5}">
                      <a16:colId xmlns:a16="http://schemas.microsoft.com/office/drawing/2014/main" val="3529483090"/>
                    </a:ext>
                  </a:extLst>
                </a:gridCol>
                <a:gridCol w="6317576">
                  <a:extLst>
                    <a:ext uri="{9D8B030D-6E8A-4147-A177-3AD203B41FA5}">
                      <a16:colId xmlns:a16="http://schemas.microsoft.com/office/drawing/2014/main" val="161651085"/>
                    </a:ext>
                  </a:extLst>
                </a:gridCol>
              </a:tblGrid>
              <a:tr h="247527">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品質特性</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項目</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内容</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520065">
                <a:tc>
                  <a:txBody>
                    <a:bodyPr/>
                    <a:lstStyle/>
                    <a:p>
                      <a:pPr algn="ctr"/>
                      <a:r>
                        <a:rPr kumimoji="1" lang="en-US" altLang="ja-JP" sz="1000" dirty="0" smtClean="0"/>
                        <a:t>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rowSpan="4">
                  <a:txBody>
                    <a:bodyPr/>
                    <a:lstStyle/>
                    <a:p>
                      <a:r>
                        <a:rPr kumimoji="1" lang="ja-JP" altLang="en-US" sz="1000" dirty="0" smtClean="0"/>
                        <a:t>可用性</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計画停止</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なし</a:t>
                      </a:r>
                      <a:endParaRPr kumimoji="1" lang="en-US" altLang="ja-JP" sz="1000" dirty="0" smtClean="0"/>
                    </a:p>
                    <a:p>
                      <a:r>
                        <a:rPr kumimoji="1" lang="en-US" altLang="ja-JP" sz="1000" dirty="0" smtClean="0"/>
                        <a:t>※</a:t>
                      </a:r>
                      <a:r>
                        <a:rPr kumimoji="1" lang="ja-JP" altLang="en-US" sz="1000" dirty="0" smtClean="0"/>
                        <a:t>緊急を要するメンテナンス（セキュリティ脆弱性や障害対応）を除く。</a:t>
                      </a:r>
                      <a:endParaRPr kumimoji="1" lang="en-US" altLang="ja-JP" sz="1000" dirty="0" smtClean="0"/>
                    </a:p>
                    <a:p>
                      <a:r>
                        <a:rPr kumimoji="1" lang="en-US" altLang="ja-JP" sz="1000" dirty="0" smtClean="0"/>
                        <a:t>※</a:t>
                      </a:r>
                      <a:r>
                        <a:rPr kumimoji="1" lang="ja-JP" altLang="en-US" sz="1000" dirty="0" smtClean="0"/>
                        <a:t>メンテナンス実施時には事前周知を行います。</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949644323"/>
                  </a:ext>
                </a:extLst>
              </a:tr>
              <a:tr h="222885">
                <a:tc>
                  <a:txBody>
                    <a:bodyPr/>
                    <a:lstStyle/>
                    <a:p>
                      <a:pPr algn="ctr"/>
                      <a:r>
                        <a:rPr kumimoji="1" lang="en-US" altLang="ja-JP" sz="1000" dirty="0" smtClean="0"/>
                        <a:t>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耐障害性</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システム障害ポイント毎に適切な冗長化を行い、単一故障による業務停止を回避します。</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181845902"/>
                  </a:ext>
                </a:extLst>
              </a:tr>
              <a:tr h="371475">
                <a:tc>
                  <a:txBody>
                    <a:bodyPr/>
                    <a:lstStyle/>
                    <a:p>
                      <a:pPr algn="ctr"/>
                      <a:r>
                        <a:rPr kumimoji="1" lang="en-US" altLang="ja-JP" sz="1000" dirty="0" smtClean="0"/>
                        <a:t>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災害対策</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バックアップデータ（別リージョンで保管）を復旧した環境に対して、ロードして再構築します。</a:t>
                      </a:r>
                      <a:endParaRPr kumimoji="1" lang="en-US" altLang="ja-JP" sz="1000" dirty="0" smtClean="0"/>
                    </a:p>
                    <a:p>
                      <a:r>
                        <a:rPr kumimoji="1" lang="ja-JP" altLang="en-US" sz="1000" dirty="0" smtClean="0"/>
                        <a:t>クラウド環境では別パブリッククラウド上で再構築、オンプレ環境では災害対策センタ内のバックアップ資材から再構築を行います。</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241000597"/>
                  </a:ext>
                </a:extLst>
              </a:tr>
              <a:tr h="520065">
                <a:tc>
                  <a:txBody>
                    <a:bodyPr/>
                    <a:lstStyle/>
                    <a:p>
                      <a:pPr algn="ctr"/>
                      <a:r>
                        <a:rPr kumimoji="1" lang="en-US" altLang="ja-JP" sz="1000" dirty="0" smtClean="0"/>
                        <a:t>4</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バックアップ</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定期的なデータバックアップの実施および世代管理によりデータの完全性を担保し、</a:t>
                      </a:r>
                      <a:r>
                        <a:rPr kumimoji="1" lang="en-US" altLang="ja-JP" sz="1000" dirty="0" smtClean="0"/>
                        <a:t/>
                      </a:r>
                      <a:br>
                        <a:rPr kumimoji="1" lang="en-US" altLang="ja-JP" sz="1000" dirty="0" smtClean="0"/>
                      </a:br>
                      <a:r>
                        <a:rPr kumimoji="1" lang="ja-JP" altLang="en-US" sz="1000" dirty="0" smtClean="0"/>
                        <a:t>障害発生時の迅速なリカバリ・業務継続を可能とします。</a:t>
                      </a:r>
                      <a:endParaRPr kumimoji="1" lang="en-US" altLang="ja-JP" sz="1000" dirty="0" smtClean="0"/>
                    </a:p>
                    <a:p>
                      <a:r>
                        <a:rPr kumimoji="1" lang="ja-JP" altLang="en-US" sz="1000" dirty="0" smtClean="0"/>
                        <a:t>データ保管期間：最長</a:t>
                      </a:r>
                      <a:r>
                        <a:rPr kumimoji="1" lang="en-US" altLang="ja-JP" sz="1000" dirty="0" smtClean="0"/>
                        <a:t>10</a:t>
                      </a:r>
                      <a:r>
                        <a:rPr kumimoji="1" lang="ja-JP" altLang="en-US" sz="1000" dirty="0" smtClean="0"/>
                        <a:t>年　</a:t>
                      </a:r>
                      <a:r>
                        <a:rPr kumimoji="1" lang="en-US" altLang="ja-JP" sz="1000" dirty="0" smtClean="0"/>
                        <a:t>※</a:t>
                      </a:r>
                      <a:r>
                        <a:rPr kumimoji="1" lang="ja-JP" altLang="en-US" sz="1000" dirty="0" smtClean="0"/>
                        <a:t>データにより異なります</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961231676"/>
                  </a:ext>
                </a:extLst>
              </a:tr>
              <a:tr h="222885">
                <a:tc>
                  <a:txBody>
                    <a:bodyPr/>
                    <a:lstStyle/>
                    <a:p>
                      <a:pPr algn="ctr"/>
                      <a:r>
                        <a:rPr kumimoji="1" lang="en-US" altLang="ja-JP" sz="1000" dirty="0" smtClean="0"/>
                        <a:t>5</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rowSpan="3">
                  <a:txBody>
                    <a:bodyPr/>
                    <a:lstStyle/>
                    <a:p>
                      <a:r>
                        <a:rPr kumimoji="1" lang="ja-JP" altLang="en-US" sz="1000" dirty="0" smtClean="0"/>
                        <a:t>性能・拡張性</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想定テナント数</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10,000</a:t>
                      </a:r>
                      <a:r>
                        <a:rPr kumimoji="1" lang="ja-JP" altLang="en-US" sz="1000" dirty="0" smtClean="0"/>
                        <a:t>テナント～</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563941740"/>
                  </a:ext>
                </a:extLst>
              </a:tr>
              <a:tr h="371475">
                <a:tc>
                  <a:txBody>
                    <a:bodyPr/>
                    <a:lstStyle/>
                    <a:p>
                      <a:pPr algn="ctr"/>
                      <a:r>
                        <a:rPr kumimoji="1" lang="en-US" altLang="ja-JP" sz="1000" dirty="0" smtClean="0"/>
                        <a:t>6</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同時接続数</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想定テナント数に対応した同時接続数を定義、保証します。</a:t>
                      </a:r>
                      <a:endParaRPr kumimoji="1" lang="en-US" altLang="ja-JP" sz="1000" dirty="0" smtClean="0"/>
                    </a:p>
                    <a:p>
                      <a:r>
                        <a:rPr kumimoji="1" lang="en-US" altLang="ja-JP" sz="1000" dirty="0" smtClean="0"/>
                        <a:t>※</a:t>
                      </a:r>
                      <a:r>
                        <a:rPr kumimoji="1" lang="ja-JP" altLang="en-US" sz="1000" dirty="0" smtClean="0"/>
                        <a:t>共同利用型のため、各</a:t>
                      </a:r>
                      <a:r>
                        <a:rPr kumimoji="1" lang="en-US" altLang="ja-JP" sz="1000" dirty="0" smtClean="0"/>
                        <a:t>SC</a:t>
                      </a:r>
                      <a:r>
                        <a:rPr kumimoji="1" lang="ja-JP" altLang="en-US" sz="1000" dirty="0" smtClean="0"/>
                        <a:t>施設の閉店時刻を考慮し試算した上で具体的な数値を定義します。</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251910766"/>
                  </a:ext>
                </a:extLst>
              </a:tr>
              <a:tr h="222885">
                <a:tc>
                  <a:txBody>
                    <a:bodyPr/>
                    <a:lstStyle/>
                    <a:p>
                      <a:pPr algn="ctr"/>
                      <a:r>
                        <a:rPr kumimoji="1" lang="en-US" altLang="ja-JP" sz="1000" dirty="0" smtClean="0"/>
                        <a:t>7</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拡張性</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想定テナント数を超える場合、サーバ増強により拡張します。</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81334866"/>
                  </a:ext>
                </a:extLst>
              </a:tr>
              <a:tr h="371475">
                <a:tc>
                  <a:txBody>
                    <a:bodyPr/>
                    <a:lstStyle/>
                    <a:p>
                      <a:pPr algn="ctr"/>
                      <a:r>
                        <a:rPr kumimoji="1" lang="en-US" altLang="ja-JP" sz="1000" dirty="0" smtClean="0"/>
                        <a:t>8</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rowSpan="2">
                  <a:txBody>
                    <a:bodyPr/>
                    <a:lstStyle/>
                    <a:p>
                      <a:r>
                        <a:rPr kumimoji="1" lang="ja-JP" altLang="en-US" sz="1000" dirty="0" smtClean="0"/>
                        <a:t>セキュリティ</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システムセキュリティ</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脆弱性審査、ウィルス対策、不正アクセス（適切なアクセス・アクセス管理）、</a:t>
                      </a:r>
                      <a:r>
                        <a:rPr kumimoji="1" lang="en-US" altLang="ja-JP" sz="1000" dirty="0" smtClean="0"/>
                        <a:t/>
                      </a:r>
                      <a:br>
                        <a:rPr kumimoji="1" lang="en-US" altLang="ja-JP" sz="1000" dirty="0" smtClean="0"/>
                      </a:br>
                      <a:r>
                        <a:rPr kumimoji="1" lang="ja-JP" altLang="en-US" sz="1000" dirty="0" smtClean="0"/>
                        <a:t>データ漏洩対策（通信や保存データの暗号化、改ざん対策等）</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965127031"/>
                  </a:ext>
                </a:extLst>
              </a:tr>
              <a:tr h="222885">
                <a:tc>
                  <a:txBody>
                    <a:bodyPr/>
                    <a:lstStyle/>
                    <a:p>
                      <a:pPr algn="ctr"/>
                      <a:r>
                        <a:rPr kumimoji="1" lang="en-US" altLang="ja-JP" sz="1000" dirty="0" smtClean="0"/>
                        <a:t>9</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クレジット情報関連セキュリティ</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en-US" altLang="ja-JP" sz="1000" dirty="0" smtClean="0"/>
                        <a:t>PCIDSS</a:t>
                      </a:r>
                      <a:r>
                        <a:rPr kumimoji="1" lang="ja-JP" altLang="en-US" sz="1000" dirty="0" err="1" smtClean="0"/>
                        <a:t>、</a:t>
                      </a:r>
                      <a:r>
                        <a:rPr kumimoji="1" lang="en-US" altLang="ja-JP" sz="1000" dirty="0" smtClean="0"/>
                        <a:t>FISC</a:t>
                      </a:r>
                      <a:r>
                        <a:rPr kumimoji="1" lang="ja-JP" altLang="en-US" sz="1000" dirty="0" smtClean="0"/>
                        <a:t>に準拠</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073592172"/>
                  </a:ext>
                </a:extLst>
              </a:tr>
              <a:tr h="371475">
                <a:tc>
                  <a:txBody>
                    <a:bodyPr/>
                    <a:lstStyle/>
                    <a:p>
                      <a:pPr algn="ctr"/>
                      <a:r>
                        <a:rPr kumimoji="1" lang="en-US" altLang="ja-JP" sz="1000" dirty="0" smtClean="0"/>
                        <a:t>10</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rowSpan="4">
                  <a:txBody>
                    <a:bodyPr/>
                    <a:lstStyle/>
                    <a:p>
                      <a:r>
                        <a:rPr kumimoji="1" lang="ja-JP" altLang="en-US" sz="1000" dirty="0" smtClean="0"/>
                        <a:t>運用保守</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システム監視</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全ノード、コンテナにて下記を監視します。</a:t>
                      </a:r>
                      <a:r>
                        <a:rPr kumimoji="1" lang="en-US" altLang="ja-JP" sz="1000" dirty="0" smtClean="0"/>
                        <a:t/>
                      </a:r>
                      <a:br>
                        <a:rPr kumimoji="1" lang="en-US" altLang="ja-JP" sz="1000" dirty="0" smtClean="0"/>
                      </a:br>
                      <a:r>
                        <a:rPr kumimoji="1" lang="en-US" altLang="ja-JP" sz="1000" dirty="0" smtClean="0"/>
                        <a:t>CPU</a:t>
                      </a:r>
                      <a:r>
                        <a:rPr kumimoji="1" lang="ja-JP" altLang="en-US" sz="1000" dirty="0" smtClean="0"/>
                        <a:t>使用率、メモリ使用率、ストレージ使用率、レスポンスタイム、死活、ネットワーク帯域占有率</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183005861"/>
                  </a:ext>
                </a:extLst>
              </a:tr>
              <a:tr h="371475">
                <a:tc>
                  <a:txBody>
                    <a:bodyPr/>
                    <a:lstStyle/>
                    <a:p>
                      <a:pPr algn="ctr"/>
                      <a:r>
                        <a:rPr kumimoji="1" lang="en-US" altLang="ja-JP" sz="1000" dirty="0" smtClean="0"/>
                        <a:t>11</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サービス監視</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提供するサービス（オンライン</a:t>
                      </a:r>
                      <a:r>
                        <a:rPr kumimoji="1" lang="en-US" altLang="ja-JP" sz="1000" dirty="0" smtClean="0"/>
                        <a:t>API</a:t>
                      </a:r>
                      <a:r>
                        <a:rPr kumimoji="1" lang="ja-JP" altLang="en-US" sz="1000" dirty="0" err="1" smtClean="0"/>
                        <a:t>、</a:t>
                      </a:r>
                      <a:r>
                        <a:rPr kumimoji="1" lang="en-US" altLang="ja-JP" sz="1000" dirty="0" smtClean="0"/>
                        <a:t>Web</a:t>
                      </a:r>
                      <a:r>
                        <a:rPr kumimoji="1" lang="ja-JP" altLang="en-US" sz="1000" dirty="0" smtClean="0"/>
                        <a:t>等）は外部サービス化された監視基盤から</a:t>
                      </a:r>
                      <a:r>
                        <a:rPr kumimoji="1" lang="en-US" altLang="ja-JP" sz="1000" dirty="0" smtClean="0"/>
                        <a:t/>
                      </a:r>
                      <a:br>
                        <a:rPr kumimoji="1" lang="en-US" altLang="ja-JP" sz="1000" dirty="0" smtClean="0"/>
                      </a:br>
                      <a:r>
                        <a:rPr kumimoji="1" lang="ja-JP" altLang="en-US" sz="1000" dirty="0" smtClean="0"/>
                        <a:t>レスポンスタイム、稼働率、エラー率等を取得可能とします。</a:t>
                      </a:r>
                      <a:endParaRPr kumimoji="1" lang="en-US" altLang="ja-JP"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1120692174"/>
                  </a:ext>
                </a:extLst>
              </a:tr>
              <a:tr h="222885">
                <a:tc>
                  <a:txBody>
                    <a:bodyPr/>
                    <a:lstStyle/>
                    <a:p>
                      <a:pPr algn="ctr"/>
                      <a:r>
                        <a:rPr kumimoji="1" lang="en-US" altLang="ja-JP" sz="1000" dirty="0" smtClean="0"/>
                        <a:t>12</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a:p>
                  </a:txBody>
                  <a:tcPr/>
                </a:tc>
                <a:tc>
                  <a:txBody>
                    <a:bodyPr/>
                    <a:lstStyle/>
                    <a:p>
                      <a:r>
                        <a:rPr kumimoji="1" lang="ja-JP" altLang="en-US" sz="1000" dirty="0" smtClean="0"/>
                        <a:t>業務ログ監視</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業務ログを一元管理し、監視を行います。</a:t>
                      </a:r>
                      <a:endParaRPr kumimoji="1" lang="ja-JP" altLang="en-US" sz="1000" dirty="0" smtClean="0">
                        <a:solidFill>
                          <a:srgbClr val="FF0000"/>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312421364"/>
                  </a:ext>
                </a:extLst>
              </a:tr>
              <a:tr h="222885">
                <a:tc>
                  <a:txBody>
                    <a:bodyPr/>
                    <a:lstStyle/>
                    <a:p>
                      <a:pPr algn="ctr"/>
                      <a:r>
                        <a:rPr kumimoji="1" lang="en-US" altLang="ja-JP" sz="1000" dirty="0" smtClean="0"/>
                        <a:t>13</a:t>
                      </a:r>
                      <a:endParaRPr kumimoji="1" lang="ja-JP" altLang="en-US" sz="1000" dirty="0">
                        <a:solidFill>
                          <a:schemeClr val="tx1"/>
                        </a:solidFill>
                        <a:latin typeface="Meiryo UI" panose="020B0604030504040204" pitchFamily="50" charset="-128"/>
                        <a:ea typeface="Meiryo UI" panose="020B0604030504040204" pitchFamily="50" charset="-128"/>
                      </a:endParaRPr>
                    </a:p>
                  </a:txBody>
                  <a:tcPr marL="74295" marR="74295" marT="37148" marB="37148"/>
                </a:tc>
                <a:tc vMerge="1">
                  <a:txBody>
                    <a:bodyPr/>
                    <a:lstStyle/>
                    <a:p>
                      <a:endParaRPr kumimoji="1" lang="ja-JP" altLang="en-US" sz="12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000" dirty="0" smtClean="0"/>
                        <a:t>障害問い合わせ</a:t>
                      </a:r>
                      <a:endParaRPr kumimoji="1" lang="zh-TW"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tc>
                  <a:txBody>
                    <a:bodyPr/>
                    <a:lstStyle/>
                    <a:p>
                      <a:r>
                        <a:rPr kumimoji="1" lang="ja-JP" altLang="en-US" sz="1000" dirty="0" smtClean="0"/>
                        <a:t>受付時間：</a:t>
                      </a:r>
                      <a:r>
                        <a:rPr kumimoji="1" lang="en-US" altLang="ja-JP" sz="1000" dirty="0" smtClean="0"/>
                        <a:t>24</a:t>
                      </a:r>
                      <a:r>
                        <a:rPr kumimoji="1" lang="ja-JP" altLang="en-US" sz="1000" dirty="0" smtClean="0"/>
                        <a:t>時間</a:t>
                      </a:r>
                      <a:r>
                        <a:rPr kumimoji="1" lang="en-US" altLang="ja-JP" sz="1000" dirty="0" smtClean="0"/>
                        <a:t>365</a:t>
                      </a:r>
                      <a:r>
                        <a:rPr kumimoji="1" lang="ja-JP" altLang="en-US" sz="1000" dirty="0" smtClean="0"/>
                        <a:t>日</a:t>
                      </a:r>
                      <a:endParaRPr kumimoji="1" lang="ja-JP" altLang="en-US" sz="1000" dirty="0" smtClean="0">
                        <a:solidFill>
                          <a:schemeClr val="tx1"/>
                        </a:solidFill>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197700288"/>
                  </a:ext>
                </a:extLst>
              </a:tr>
            </a:tbl>
          </a:graphicData>
        </a:graphic>
      </p:graphicFrame>
    </p:spTree>
    <p:extLst>
      <p:ext uri="{BB962C8B-B14F-4D97-AF65-F5344CB8AC3E}">
        <p14:creationId xmlns:p14="http://schemas.microsoft.com/office/powerpoint/2010/main" val="5241143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正方形/長方形 83"/>
          <p:cNvSpPr/>
          <p:nvPr/>
        </p:nvSpPr>
        <p:spPr>
          <a:xfrm>
            <a:off x="5278091" y="2513195"/>
            <a:ext cx="3360819" cy="333333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endPar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5" name="図 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152" y="2474440"/>
            <a:ext cx="1414273" cy="359997"/>
          </a:xfrm>
          <a:prstGeom prst="rect">
            <a:avLst/>
          </a:prstGeom>
        </p:spPr>
      </p:pic>
      <p:sp>
        <p:nvSpPr>
          <p:cNvPr id="73" name="正方形/長方形 72"/>
          <p:cNvSpPr/>
          <p:nvPr/>
        </p:nvSpPr>
        <p:spPr>
          <a:xfrm>
            <a:off x="924904" y="2515294"/>
            <a:ext cx="2389914" cy="2635651"/>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ショッピングセンター</a:t>
            </a:r>
          </a:p>
        </p:txBody>
      </p:sp>
      <p:sp>
        <p:nvSpPr>
          <p:cNvPr id="76" name="正方形/長方形 75"/>
          <p:cNvSpPr/>
          <p:nvPr/>
        </p:nvSpPr>
        <p:spPr>
          <a:xfrm>
            <a:off x="1047043" y="2787447"/>
            <a:ext cx="2135179" cy="74669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13" b="1" dirty="0">
                <a:solidFill>
                  <a:schemeClr val="tx1"/>
                </a:solidFill>
                <a:latin typeface="メイリオ" panose="020B0604030504040204" pitchFamily="50" charset="-128"/>
                <a:ea typeface="メイリオ" panose="020B0604030504040204" pitchFamily="50" charset="-128"/>
                <a:cs typeface="Meiryo UI" panose="020B0604030504040204" pitchFamily="50" charset="-128"/>
              </a:rPr>
              <a:t>テナント</a:t>
            </a:r>
            <a:endParaRPr kumimoji="1" lang="en-US" altLang="ja-JP" sz="813" b="1" dirty="0">
              <a:solidFill>
                <a:schemeClr val="tx1"/>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77" name="正方形/長方形 76"/>
          <p:cNvSpPr/>
          <p:nvPr/>
        </p:nvSpPr>
        <p:spPr>
          <a:xfrm>
            <a:off x="1045576" y="3600534"/>
            <a:ext cx="2135179" cy="148509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en-US" altLang="ja-JP" sz="813" b="1" dirty="0">
                <a:solidFill>
                  <a:schemeClr val="tx1"/>
                </a:solidFill>
                <a:latin typeface="メイリオ" panose="020B0604030504040204" pitchFamily="50" charset="-128"/>
                <a:ea typeface="メイリオ" panose="020B0604030504040204" pitchFamily="50" charset="-128"/>
                <a:cs typeface="Meiryo UI" panose="020B0604030504040204" pitchFamily="50" charset="-128"/>
              </a:rPr>
              <a:t>SC</a:t>
            </a:r>
            <a:r>
              <a:rPr kumimoji="1" lang="ja-JP" altLang="en-US" sz="813" b="1" dirty="0">
                <a:solidFill>
                  <a:schemeClr val="tx1"/>
                </a:solidFill>
                <a:latin typeface="メイリオ" panose="020B0604030504040204" pitchFamily="50" charset="-128"/>
                <a:ea typeface="メイリオ" panose="020B0604030504040204" pitchFamily="50" charset="-128"/>
                <a:cs typeface="Meiryo UI" panose="020B0604030504040204" pitchFamily="50" charset="-128"/>
              </a:rPr>
              <a:t>事務所</a:t>
            </a:r>
            <a:endParaRPr kumimoji="1" lang="en-US" altLang="ja-JP" sz="813" b="1" dirty="0">
              <a:solidFill>
                <a:schemeClr val="tx1"/>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78" name="正方形/長方形 77"/>
          <p:cNvSpPr/>
          <p:nvPr/>
        </p:nvSpPr>
        <p:spPr>
          <a:xfrm>
            <a:off x="924906" y="5199128"/>
            <a:ext cx="2390668" cy="596956"/>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ディベロッパー</a:t>
            </a:r>
            <a:r>
              <a:rPr kumimoji="1" lang="en-US" altLang="ja-JP"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本部</a:t>
            </a:r>
          </a:p>
        </p:txBody>
      </p:sp>
      <p:sp>
        <p:nvSpPr>
          <p:cNvPr id="295" name="正方形/長方形 294"/>
          <p:cNvSpPr/>
          <p:nvPr/>
        </p:nvSpPr>
        <p:spPr>
          <a:xfrm>
            <a:off x="5335553" y="2787447"/>
            <a:ext cx="3186344" cy="2794773"/>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94" b="1" dirty="0">
                <a:solidFill>
                  <a:srgbClr val="E4568E"/>
                </a:solidFill>
                <a:latin typeface="メイリオ" panose="020B0604030504040204" pitchFamily="50" charset="-128"/>
                <a:ea typeface="メイリオ" panose="020B0604030504040204" pitchFamily="50" charset="-128"/>
                <a:cs typeface="Meiryo UI" panose="020B0604030504040204" pitchFamily="50" charset="-128"/>
              </a:rPr>
              <a:t>デジタルバックオフィス</a:t>
            </a:r>
            <a:endParaRPr kumimoji="1" lang="en-US" altLang="ja-JP" sz="894" b="1" dirty="0">
              <a:solidFill>
                <a:srgbClr val="E4568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3" name="タイトル 2"/>
          <p:cNvSpPr>
            <a:spLocks noGrp="1"/>
          </p:cNvSpPr>
          <p:nvPr>
            <p:ph type="title"/>
          </p:nvPr>
        </p:nvSpPr>
        <p:spPr/>
        <p:txBody>
          <a:bodyPr/>
          <a:lstStyle/>
          <a:p>
            <a:r>
              <a:rPr lang="en-US" altLang="ja-JP" dirty="0" smtClean="0"/>
              <a:t>4. </a:t>
            </a:r>
            <a:r>
              <a:rPr lang="ja-JP" altLang="en-US" dirty="0" smtClean="0"/>
              <a:t>教育</a:t>
            </a:r>
            <a:r>
              <a:rPr lang="ja-JP" altLang="en-US" dirty="0"/>
              <a:t>・導入</a:t>
            </a:r>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デジタルバックオフィスにおける運用機能のうち、ディベロッパー（</a:t>
            </a:r>
            <a:r>
              <a:rPr lang="en-US" altLang="ja-JP" dirty="0"/>
              <a:t>SC</a:t>
            </a:r>
            <a:r>
              <a:rPr lang="ja-JP" altLang="en-US" dirty="0"/>
              <a:t>事務所）様・テナント様</a:t>
            </a:r>
            <a:r>
              <a:rPr lang="ja-JP" altLang="en-US" dirty="0" smtClean="0"/>
              <a:t>が実施</a:t>
            </a:r>
            <a:r>
              <a:rPr lang="ja-JP" altLang="en-US" dirty="0"/>
              <a:t>される操作範囲について</a:t>
            </a:r>
            <a:r>
              <a:rPr lang="ja-JP" altLang="en-US" dirty="0">
                <a:solidFill>
                  <a:schemeClr val="accent6"/>
                </a:solidFill>
              </a:rPr>
              <a:t>担当者様向けのトレーニングサービス、マニュアル類の</a:t>
            </a:r>
            <a:r>
              <a:rPr lang="ja-JP" altLang="en-US" dirty="0" smtClean="0">
                <a:solidFill>
                  <a:schemeClr val="accent6"/>
                </a:solidFill>
              </a:rPr>
              <a:t>ご提供</a:t>
            </a:r>
            <a:r>
              <a:rPr lang="ja-JP" altLang="en-US" dirty="0" smtClean="0"/>
              <a:t>します</a:t>
            </a:r>
            <a:r>
              <a:rPr lang="ja-JP" altLang="en-US" dirty="0"/>
              <a:t>。</a:t>
            </a:r>
          </a:p>
        </p:txBody>
      </p:sp>
      <p:sp>
        <p:nvSpPr>
          <p:cNvPr id="179" name="テキスト ボックス 178"/>
          <p:cNvSpPr txBox="1"/>
          <p:nvPr/>
        </p:nvSpPr>
        <p:spPr>
          <a:xfrm>
            <a:off x="7189046" y="4950890"/>
            <a:ext cx="1018228" cy="217432"/>
          </a:xfrm>
          <a:prstGeom prst="rect">
            <a:avLst/>
          </a:prstGeom>
          <a:noFill/>
        </p:spPr>
        <p:txBody>
          <a:bodyPr wrap="none" rtlCol="0">
            <a:spAutoFit/>
          </a:bodyPr>
          <a:lstStyle/>
          <a:p>
            <a:pPr algn="ctr" defTabSz="752256"/>
            <a:r>
              <a:rPr kumimoji="1" lang="ja-JP" altLang="en-US" sz="813" dirty="0">
                <a:solidFill>
                  <a:srgbClr val="5A5A5A"/>
                </a:solidFill>
                <a:latin typeface="メイリオ" panose="020B0604030504040204" pitchFamily="50" charset="-128"/>
                <a:ea typeface="メイリオ" panose="020B0604030504040204" pitchFamily="50" charset="-128"/>
              </a:rPr>
              <a:t>売上管理システム</a:t>
            </a:r>
          </a:p>
        </p:txBody>
      </p:sp>
      <p:cxnSp>
        <p:nvCxnSpPr>
          <p:cNvPr id="184" name="直線矢印コネクタ 183"/>
          <p:cNvCxnSpPr/>
          <p:nvPr/>
        </p:nvCxnSpPr>
        <p:spPr>
          <a:xfrm>
            <a:off x="6364152" y="3931935"/>
            <a:ext cx="778253" cy="361617"/>
          </a:xfrm>
          <a:prstGeom prst="straightConnector1">
            <a:avLst/>
          </a:prstGeom>
          <a:ln>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04" name="四角形吹き出し 203"/>
          <p:cNvSpPr/>
          <p:nvPr/>
        </p:nvSpPr>
        <p:spPr>
          <a:xfrm flipH="1">
            <a:off x="2253300" y="5911220"/>
            <a:ext cx="7212963" cy="652299"/>
          </a:xfrm>
          <a:prstGeom prst="wedgeRectCallout">
            <a:avLst>
              <a:gd name="adj1" fmla="val 45630"/>
              <a:gd name="adj2" fmla="val -41420"/>
            </a:avLst>
          </a:prstGeom>
          <a:noFill/>
          <a:ln>
            <a:noFill/>
            <a:headEnd w="lg" len="lg"/>
            <a:tailEnd type="triangle"/>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52256"/>
            <a:r>
              <a:rPr kumimoji="1" lang="ja-JP" altLang="en-US" sz="813" dirty="0">
                <a:solidFill>
                  <a:schemeClr val="tx1"/>
                </a:solidFill>
                <a:latin typeface="メイリオ" panose="020B0604030504040204" pitchFamily="50" charset="-128"/>
                <a:ea typeface="メイリオ" panose="020B0604030504040204" pitchFamily="50" charset="-128"/>
              </a:rPr>
              <a:t>デジタルバックオフィスの運用および管理は</a:t>
            </a:r>
            <a:r>
              <a:rPr kumimoji="1" lang="en-US" altLang="ja-JP" sz="813" dirty="0">
                <a:solidFill>
                  <a:schemeClr val="tx1"/>
                </a:solidFill>
                <a:latin typeface="メイリオ" panose="020B0604030504040204" pitchFamily="50" charset="-128"/>
                <a:ea typeface="メイリオ" panose="020B0604030504040204" pitchFamily="50" charset="-128"/>
              </a:rPr>
              <a:t>NTT</a:t>
            </a:r>
            <a:r>
              <a:rPr kumimoji="1" lang="ja-JP" altLang="en-US" sz="813" dirty="0">
                <a:solidFill>
                  <a:schemeClr val="tx1"/>
                </a:solidFill>
                <a:latin typeface="メイリオ" panose="020B0604030504040204" pitchFamily="50" charset="-128"/>
                <a:ea typeface="メイリオ" panose="020B0604030504040204" pitchFamily="50" charset="-128"/>
              </a:rPr>
              <a:t>データにて実施するため</a:t>
            </a:r>
            <a:r>
              <a:rPr kumimoji="1" lang="ja-JP" altLang="en-US" sz="813" dirty="0" smtClean="0">
                <a:solidFill>
                  <a:schemeClr val="tx1"/>
                </a:solidFill>
                <a:latin typeface="メイリオ" panose="020B0604030504040204" pitchFamily="50" charset="-128"/>
                <a:ea typeface="メイリオ" panose="020B0604030504040204" pitchFamily="50" charset="-128"/>
              </a:rPr>
              <a:t>、マニュアル</a:t>
            </a:r>
            <a:r>
              <a:rPr kumimoji="1" lang="ja-JP" altLang="en-US" sz="813" dirty="0">
                <a:solidFill>
                  <a:schemeClr val="tx1"/>
                </a:solidFill>
                <a:latin typeface="メイリオ" panose="020B0604030504040204" pitchFamily="50" charset="-128"/>
                <a:ea typeface="メイリオ" panose="020B0604030504040204" pitchFamily="50" charset="-128"/>
              </a:rPr>
              <a:t>のご提供範囲外となります。</a:t>
            </a:r>
            <a:endParaRPr kumimoji="1" lang="en-US" altLang="ja-JP" sz="813" dirty="0">
              <a:solidFill>
                <a:schemeClr val="tx1"/>
              </a:solidFill>
              <a:latin typeface="メイリオ" panose="020B0604030504040204" pitchFamily="50" charset="-128"/>
              <a:ea typeface="メイリオ" panose="020B0604030504040204" pitchFamily="50" charset="-128"/>
            </a:endParaRPr>
          </a:p>
          <a:p>
            <a:pPr defTabSz="752256"/>
            <a:r>
              <a:rPr kumimoji="1" lang="en-US" altLang="ja-JP" sz="813" dirty="0">
                <a:solidFill>
                  <a:schemeClr val="tx1"/>
                </a:solidFill>
                <a:latin typeface="メイリオ" panose="020B0604030504040204" pitchFamily="50" charset="-128"/>
                <a:ea typeface="メイリオ" panose="020B0604030504040204" pitchFamily="50" charset="-128"/>
              </a:rPr>
              <a:t>※</a:t>
            </a:r>
            <a:r>
              <a:rPr kumimoji="1" lang="ja-JP" altLang="en-US" sz="813" dirty="0">
                <a:solidFill>
                  <a:schemeClr val="tx1"/>
                </a:solidFill>
                <a:latin typeface="メイリオ" panose="020B0604030504040204" pitchFamily="50" charset="-128"/>
                <a:ea typeface="メイリオ" panose="020B0604030504040204" pitchFamily="50" charset="-128"/>
              </a:rPr>
              <a:t>運用をご提供範囲外とする場合、</a:t>
            </a:r>
            <a:r>
              <a:rPr kumimoji="1" lang="ja-JP" altLang="en-US" sz="813" dirty="0">
                <a:solidFill>
                  <a:schemeClr val="tx1"/>
                </a:solidFill>
                <a:latin typeface="Segoe UI"/>
                <a:ea typeface="メイリオ"/>
              </a:rPr>
              <a:t>ディベロッパー様が運営する売上管理センタで</a:t>
            </a:r>
            <a:r>
              <a:rPr kumimoji="1" lang="ja-JP" altLang="en-US" sz="813" dirty="0" smtClean="0">
                <a:solidFill>
                  <a:schemeClr val="tx1"/>
                </a:solidFill>
                <a:latin typeface="Segoe UI"/>
                <a:ea typeface="メイリオ"/>
              </a:rPr>
              <a:t>の実施</a:t>
            </a:r>
            <a:r>
              <a:rPr kumimoji="1" lang="ja-JP" altLang="en-US" sz="813" dirty="0">
                <a:solidFill>
                  <a:schemeClr val="tx1"/>
                </a:solidFill>
                <a:latin typeface="Segoe UI"/>
                <a:ea typeface="メイリオ"/>
              </a:rPr>
              <a:t>業務となるため、マニュアルのご提供範囲となります。</a:t>
            </a:r>
          </a:p>
        </p:txBody>
      </p:sp>
      <p:grpSp>
        <p:nvGrpSpPr>
          <p:cNvPr id="216" name="グループ化 215">
            <a:extLst>
              <a:ext uri="{FF2B5EF4-FFF2-40B4-BE49-F238E27FC236}">
                <a16:creationId xmlns:a16="http://schemas.microsoft.com/office/drawing/2014/main" id="{1A22A463-53DF-4405-B5E1-9BC7121CFE26}"/>
              </a:ext>
            </a:extLst>
          </p:cNvPr>
          <p:cNvGrpSpPr/>
          <p:nvPr/>
        </p:nvGrpSpPr>
        <p:grpSpPr>
          <a:xfrm>
            <a:off x="2496342" y="2954914"/>
            <a:ext cx="237763" cy="376456"/>
            <a:chOff x="2328863" y="3902075"/>
            <a:chExt cx="666751" cy="1055688"/>
          </a:xfrm>
        </p:grpSpPr>
        <p:sp>
          <p:nvSpPr>
            <p:cNvPr id="218" name="AutoShape 194">
              <a:extLst>
                <a:ext uri="{FF2B5EF4-FFF2-40B4-BE49-F238E27FC236}">
                  <a16:creationId xmlns:a16="http://schemas.microsoft.com/office/drawing/2014/main" id="{F2959360-82DD-4A8B-ACA9-E0341DA470B9}"/>
                </a:ext>
              </a:extLst>
            </p:cNvPr>
            <p:cNvSpPr>
              <a:spLocks noChangeAspect="1" noChangeArrowheads="1" noTextEdit="1"/>
            </p:cNvSpPr>
            <p:nvPr/>
          </p:nvSpPr>
          <p:spPr bwMode="auto">
            <a:xfrm>
              <a:off x="2332038" y="3902075"/>
              <a:ext cx="660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19" name="Freeform 196">
              <a:extLst>
                <a:ext uri="{FF2B5EF4-FFF2-40B4-BE49-F238E27FC236}">
                  <a16:creationId xmlns:a16="http://schemas.microsoft.com/office/drawing/2014/main" id="{C2A608E9-AA65-4ABD-B6E4-7A204F9C8BC1}"/>
                </a:ext>
              </a:extLst>
            </p:cNvPr>
            <p:cNvSpPr>
              <a:spLocks noEditPoints="1"/>
            </p:cNvSpPr>
            <p:nvPr/>
          </p:nvSpPr>
          <p:spPr bwMode="auto">
            <a:xfrm>
              <a:off x="2328863" y="3905250"/>
              <a:ext cx="666750" cy="1052513"/>
            </a:xfrm>
            <a:custGeom>
              <a:avLst/>
              <a:gdLst>
                <a:gd name="T0" fmla="*/ 200 w 230"/>
                <a:gd name="T1" fmla="*/ 368 h 368"/>
                <a:gd name="T2" fmla="*/ 30 w 230"/>
                <a:gd name="T3" fmla="*/ 368 h 368"/>
                <a:gd name="T4" fmla="*/ 29 w 230"/>
                <a:gd name="T5" fmla="*/ 367 h 368"/>
                <a:gd name="T6" fmla="*/ 0 w 230"/>
                <a:gd name="T7" fmla="*/ 333 h 368"/>
                <a:gd name="T8" fmla="*/ 0 w 230"/>
                <a:gd name="T9" fmla="*/ 193 h 368"/>
                <a:gd name="T10" fmla="*/ 18 w 230"/>
                <a:gd name="T11" fmla="*/ 163 h 368"/>
                <a:gd name="T12" fmla="*/ 21 w 230"/>
                <a:gd name="T13" fmla="*/ 158 h 368"/>
                <a:gd name="T14" fmla="*/ 21 w 230"/>
                <a:gd name="T15" fmla="*/ 25 h 368"/>
                <a:gd name="T16" fmla="*/ 21 w 230"/>
                <a:gd name="T17" fmla="*/ 19 h 368"/>
                <a:gd name="T18" fmla="*/ 45 w 230"/>
                <a:gd name="T19" fmla="*/ 0 h 368"/>
                <a:gd name="T20" fmla="*/ 185 w 230"/>
                <a:gd name="T21" fmla="*/ 0 h 368"/>
                <a:gd name="T22" fmla="*/ 209 w 230"/>
                <a:gd name="T23" fmla="*/ 24 h 368"/>
                <a:gd name="T24" fmla="*/ 209 w 230"/>
                <a:gd name="T25" fmla="*/ 158 h 368"/>
                <a:gd name="T26" fmla="*/ 211 w 230"/>
                <a:gd name="T27" fmla="*/ 162 h 368"/>
                <a:gd name="T28" fmla="*/ 223 w 230"/>
                <a:gd name="T29" fmla="*/ 172 h 368"/>
                <a:gd name="T30" fmla="*/ 230 w 230"/>
                <a:gd name="T31" fmla="*/ 188 h 368"/>
                <a:gd name="T32" fmla="*/ 230 w 230"/>
                <a:gd name="T33" fmla="*/ 338 h 368"/>
                <a:gd name="T34" fmla="*/ 229 w 230"/>
                <a:gd name="T35" fmla="*/ 339 h 368"/>
                <a:gd name="T36" fmla="*/ 205 w 230"/>
                <a:gd name="T37" fmla="*/ 366 h 368"/>
                <a:gd name="T38" fmla="*/ 200 w 230"/>
                <a:gd name="T39" fmla="*/ 368 h 368"/>
                <a:gd name="T40" fmla="*/ 46 w 230"/>
                <a:gd name="T41" fmla="*/ 86 h 368"/>
                <a:gd name="T42" fmla="*/ 46 w 230"/>
                <a:gd name="T43" fmla="*/ 308 h 368"/>
                <a:gd name="T44" fmla="*/ 184 w 230"/>
                <a:gd name="T45" fmla="*/ 308 h 368"/>
                <a:gd name="T46" fmla="*/ 184 w 230"/>
                <a:gd name="T47" fmla="*/ 86 h 368"/>
                <a:gd name="T48" fmla="*/ 46 w 230"/>
                <a:gd name="T49" fmla="*/ 86 h 368"/>
                <a:gd name="T50" fmla="*/ 209 w 230"/>
                <a:gd name="T51" fmla="*/ 170 h 368"/>
                <a:gd name="T52" fmla="*/ 209 w 230"/>
                <a:gd name="T53" fmla="*/ 173 h 368"/>
                <a:gd name="T54" fmla="*/ 209 w 230"/>
                <a:gd name="T55" fmla="*/ 320 h 368"/>
                <a:gd name="T56" fmla="*/ 187 w 230"/>
                <a:gd name="T57" fmla="*/ 342 h 368"/>
                <a:gd name="T58" fmla="*/ 43 w 230"/>
                <a:gd name="T59" fmla="*/ 342 h 368"/>
                <a:gd name="T60" fmla="*/ 34 w 230"/>
                <a:gd name="T61" fmla="*/ 340 h 368"/>
                <a:gd name="T62" fmla="*/ 20 w 230"/>
                <a:gd name="T63" fmla="*/ 319 h 368"/>
                <a:gd name="T64" fmla="*/ 20 w 230"/>
                <a:gd name="T65" fmla="*/ 174 h 368"/>
                <a:gd name="T66" fmla="*/ 20 w 230"/>
                <a:gd name="T67" fmla="*/ 170 h 368"/>
                <a:gd name="T68" fmla="*/ 16 w 230"/>
                <a:gd name="T69" fmla="*/ 186 h 368"/>
                <a:gd name="T70" fmla="*/ 16 w 230"/>
                <a:gd name="T71" fmla="*/ 246 h 368"/>
                <a:gd name="T72" fmla="*/ 16 w 230"/>
                <a:gd name="T73" fmla="*/ 325 h 368"/>
                <a:gd name="T74" fmla="*/ 39 w 230"/>
                <a:gd name="T75" fmla="*/ 348 h 368"/>
                <a:gd name="T76" fmla="*/ 192 w 230"/>
                <a:gd name="T77" fmla="*/ 348 h 368"/>
                <a:gd name="T78" fmla="*/ 196 w 230"/>
                <a:gd name="T79" fmla="*/ 348 h 368"/>
                <a:gd name="T80" fmla="*/ 214 w 230"/>
                <a:gd name="T81" fmla="*/ 325 h 368"/>
                <a:gd name="T82" fmla="*/ 214 w 230"/>
                <a:gd name="T83" fmla="*/ 254 h 368"/>
                <a:gd name="T84" fmla="*/ 214 w 230"/>
                <a:gd name="T85" fmla="*/ 184 h 368"/>
                <a:gd name="T86" fmla="*/ 209 w 230"/>
                <a:gd name="T87" fmla="*/ 170 h 368"/>
                <a:gd name="T88" fmla="*/ 116 w 230"/>
                <a:gd name="T89" fmla="*/ 15 h 368"/>
                <a:gd name="T90" fmla="*/ 53 w 230"/>
                <a:gd name="T91" fmla="*/ 15 h 368"/>
                <a:gd name="T92" fmla="*/ 45 w 230"/>
                <a:gd name="T93" fmla="*/ 24 h 368"/>
                <a:gd name="T94" fmla="*/ 45 w 230"/>
                <a:gd name="T95" fmla="*/ 72 h 368"/>
                <a:gd name="T96" fmla="*/ 54 w 230"/>
                <a:gd name="T97" fmla="*/ 80 h 368"/>
                <a:gd name="T98" fmla="*/ 177 w 230"/>
                <a:gd name="T99" fmla="*/ 80 h 368"/>
                <a:gd name="T100" fmla="*/ 185 w 230"/>
                <a:gd name="T101" fmla="*/ 72 h 368"/>
                <a:gd name="T102" fmla="*/ 185 w 230"/>
                <a:gd name="T103" fmla="*/ 24 h 368"/>
                <a:gd name="T104" fmla="*/ 177 w 230"/>
                <a:gd name="T105" fmla="*/ 15 h 368"/>
                <a:gd name="T106" fmla="*/ 116 w 230"/>
                <a:gd name="T107" fmla="*/ 1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368">
                  <a:moveTo>
                    <a:pt x="200" y="368"/>
                  </a:moveTo>
                  <a:cubicBezTo>
                    <a:pt x="144" y="368"/>
                    <a:pt x="87" y="368"/>
                    <a:pt x="30" y="368"/>
                  </a:cubicBezTo>
                  <a:cubicBezTo>
                    <a:pt x="30" y="368"/>
                    <a:pt x="29" y="367"/>
                    <a:pt x="29" y="367"/>
                  </a:cubicBezTo>
                  <a:cubicBezTo>
                    <a:pt x="12" y="364"/>
                    <a:pt x="0" y="350"/>
                    <a:pt x="0" y="333"/>
                  </a:cubicBezTo>
                  <a:cubicBezTo>
                    <a:pt x="0" y="286"/>
                    <a:pt x="0" y="240"/>
                    <a:pt x="0" y="193"/>
                  </a:cubicBezTo>
                  <a:cubicBezTo>
                    <a:pt x="0" y="180"/>
                    <a:pt x="6" y="169"/>
                    <a:pt x="18" y="163"/>
                  </a:cubicBezTo>
                  <a:cubicBezTo>
                    <a:pt x="20" y="161"/>
                    <a:pt x="21" y="160"/>
                    <a:pt x="21" y="158"/>
                  </a:cubicBezTo>
                  <a:cubicBezTo>
                    <a:pt x="21" y="114"/>
                    <a:pt x="21" y="69"/>
                    <a:pt x="21" y="25"/>
                  </a:cubicBezTo>
                  <a:cubicBezTo>
                    <a:pt x="21" y="23"/>
                    <a:pt x="21" y="21"/>
                    <a:pt x="21" y="19"/>
                  </a:cubicBezTo>
                  <a:cubicBezTo>
                    <a:pt x="23" y="7"/>
                    <a:pt x="32" y="0"/>
                    <a:pt x="45" y="0"/>
                  </a:cubicBezTo>
                  <a:cubicBezTo>
                    <a:pt x="92" y="0"/>
                    <a:pt x="138" y="0"/>
                    <a:pt x="185" y="0"/>
                  </a:cubicBezTo>
                  <a:cubicBezTo>
                    <a:pt x="199" y="0"/>
                    <a:pt x="209" y="11"/>
                    <a:pt x="209" y="24"/>
                  </a:cubicBezTo>
                  <a:cubicBezTo>
                    <a:pt x="209" y="69"/>
                    <a:pt x="209" y="113"/>
                    <a:pt x="209" y="158"/>
                  </a:cubicBezTo>
                  <a:cubicBezTo>
                    <a:pt x="209" y="160"/>
                    <a:pt x="209" y="161"/>
                    <a:pt x="211" y="162"/>
                  </a:cubicBezTo>
                  <a:cubicBezTo>
                    <a:pt x="215" y="165"/>
                    <a:pt x="219" y="168"/>
                    <a:pt x="223" y="172"/>
                  </a:cubicBezTo>
                  <a:cubicBezTo>
                    <a:pt x="227" y="176"/>
                    <a:pt x="228" y="182"/>
                    <a:pt x="230" y="188"/>
                  </a:cubicBezTo>
                  <a:cubicBezTo>
                    <a:pt x="230" y="238"/>
                    <a:pt x="230" y="288"/>
                    <a:pt x="230" y="338"/>
                  </a:cubicBezTo>
                  <a:cubicBezTo>
                    <a:pt x="230" y="338"/>
                    <a:pt x="229" y="339"/>
                    <a:pt x="229" y="339"/>
                  </a:cubicBezTo>
                  <a:cubicBezTo>
                    <a:pt x="226" y="353"/>
                    <a:pt x="218" y="362"/>
                    <a:pt x="205" y="366"/>
                  </a:cubicBezTo>
                  <a:cubicBezTo>
                    <a:pt x="204" y="367"/>
                    <a:pt x="202" y="367"/>
                    <a:pt x="200" y="368"/>
                  </a:cubicBezTo>
                  <a:close/>
                  <a:moveTo>
                    <a:pt x="46" y="86"/>
                  </a:moveTo>
                  <a:cubicBezTo>
                    <a:pt x="46" y="160"/>
                    <a:pt x="46" y="234"/>
                    <a:pt x="46" y="308"/>
                  </a:cubicBezTo>
                  <a:cubicBezTo>
                    <a:pt x="92" y="308"/>
                    <a:pt x="138" y="308"/>
                    <a:pt x="184" y="308"/>
                  </a:cubicBezTo>
                  <a:cubicBezTo>
                    <a:pt x="184" y="234"/>
                    <a:pt x="184" y="160"/>
                    <a:pt x="184" y="86"/>
                  </a:cubicBezTo>
                  <a:cubicBezTo>
                    <a:pt x="138" y="86"/>
                    <a:pt x="92" y="86"/>
                    <a:pt x="46" y="86"/>
                  </a:cubicBezTo>
                  <a:close/>
                  <a:moveTo>
                    <a:pt x="209" y="170"/>
                  </a:moveTo>
                  <a:cubicBezTo>
                    <a:pt x="209" y="171"/>
                    <a:pt x="209" y="172"/>
                    <a:pt x="209" y="173"/>
                  </a:cubicBezTo>
                  <a:cubicBezTo>
                    <a:pt x="209" y="222"/>
                    <a:pt x="209" y="271"/>
                    <a:pt x="209" y="320"/>
                  </a:cubicBezTo>
                  <a:cubicBezTo>
                    <a:pt x="209" y="332"/>
                    <a:pt x="199" y="342"/>
                    <a:pt x="187" y="342"/>
                  </a:cubicBezTo>
                  <a:cubicBezTo>
                    <a:pt x="139" y="342"/>
                    <a:pt x="91" y="342"/>
                    <a:pt x="43" y="342"/>
                  </a:cubicBezTo>
                  <a:cubicBezTo>
                    <a:pt x="40" y="342"/>
                    <a:pt x="36" y="341"/>
                    <a:pt x="34" y="340"/>
                  </a:cubicBezTo>
                  <a:cubicBezTo>
                    <a:pt x="25" y="336"/>
                    <a:pt x="20" y="328"/>
                    <a:pt x="20" y="319"/>
                  </a:cubicBezTo>
                  <a:cubicBezTo>
                    <a:pt x="20" y="270"/>
                    <a:pt x="20" y="222"/>
                    <a:pt x="20" y="174"/>
                  </a:cubicBezTo>
                  <a:cubicBezTo>
                    <a:pt x="20" y="173"/>
                    <a:pt x="20" y="172"/>
                    <a:pt x="20" y="170"/>
                  </a:cubicBezTo>
                  <a:cubicBezTo>
                    <a:pt x="17" y="175"/>
                    <a:pt x="16" y="180"/>
                    <a:pt x="16" y="186"/>
                  </a:cubicBezTo>
                  <a:cubicBezTo>
                    <a:pt x="16" y="206"/>
                    <a:pt x="16" y="226"/>
                    <a:pt x="16" y="246"/>
                  </a:cubicBezTo>
                  <a:cubicBezTo>
                    <a:pt x="16" y="272"/>
                    <a:pt x="16" y="299"/>
                    <a:pt x="16" y="325"/>
                  </a:cubicBezTo>
                  <a:cubicBezTo>
                    <a:pt x="16" y="340"/>
                    <a:pt x="26" y="349"/>
                    <a:pt x="39" y="348"/>
                  </a:cubicBezTo>
                  <a:cubicBezTo>
                    <a:pt x="90" y="348"/>
                    <a:pt x="141" y="348"/>
                    <a:pt x="192" y="348"/>
                  </a:cubicBezTo>
                  <a:cubicBezTo>
                    <a:pt x="193" y="348"/>
                    <a:pt x="194" y="348"/>
                    <a:pt x="196" y="348"/>
                  </a:cubicBezTo>
                  <a:cubicBezTo>
                    <a:pt x="208" y="346"/>
                    <a:pt x="214" y="338"/>
                    <a:pt x="214" y="325"/>
                  </a:cubicBezTo>
                  <a:cubicBezTo>
                    <a:pt x="214" y="301"/>
                    <a:pt x="214" y="277"/>
                    <a:pt x="214" y="254"/>
                  </a:cubicBezTo>
                  <a:cubicBezTo>
                    <a:pt x="214" y="230"/>
                    <a:pt x="214" y="207"/>
                    <a:pt x="214" y="184"/>
                  </a:cubicBezTo>
                  <a:cubicBezTo>
                    <a:pt x="214" y="179"/>
                    <a:pt x="213" y="174"/>
                    <a:pt x="209" y="170"/>
                  </a:cubicBezTo>
                  <a:close/>
                  <a:moveTo>
                    <a:pt x="116" y="15"/>
                  </a:moveTo>
                  <a:cubicBezTo>
                    <a:pt x="95" y="15"/>
                    <a:pt x="74" y="15"/>
                    <a:pt x="53" y="15"/>
                  </a:cubicBezTo>
                  <a:cubicBezTo>
                    <a:pt x="47" y="15"/>
                    <a:pt x="45" y="18"/>
                    <a:pt x="45" y="24"/>
                  </a:cubicBezTo>
                  <a:cubicBezTo>
                    <a:pt x="45" y="40"/>
                    <a:pt x="45" y="56"/>
                    <a:pt x="45" y="72"/>
                  </a:cubicBezTo>
                  <a:cubicBezTo>
                    <a:pt x="45" y="78"/>
                    <a:pt x="47" y="80"/>
                    <a:pt x="54" y="80"/>
                  </a:cubicBezTo>
                  <a:cubicBezTo>
                    <a:pt x="95" y="80"/>
                    <a:pt x="136" y="80"/>
                    <a:pt x="177" y="80"/>
                  </a:cubicBezTo>
                  <a:cubicBezTo>
                    <a:pt x="183" y="80"/>
                    <a:pt x="185" y="78"/>
                    <a:pt x="185" y="72"/>
                  </a:cubicBezTo>
                  <a:cubicBezTo>
                    <a:pt x="185" y="56"/>
                    <a:pt x="185" y="40"/>
                    <a:pt x="185" y="24"/>
                  </a:cubicBezTo>
                  <a:cubicBezTo>
                    <a:pt x="185" y="17"/>
                    <a:pt x="184" y="15"/>
                    <a:pt x="177" y="15"/>
                  </a:cubicBezTo>
                  <a:cubicBezTo>
                    <a:pt x="157" y="15"/>
                    <a:pt x="136" y="15"/>
                    <a:pt x="116" y="15"/>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0" name="Freeform 198">
              <a:extLst>
                <a:ext uri="{FF2B5EF4-FFF2-40B4-BE49-F238E27FC236}">
                  <a16:creationId xmlns:a16="http://schemas.microsoft.com/office/drawing/2014/main" id="{7E170943-19F4-43BD-B635-678EE4066EEC}"/>
                </a:ext>
              </a:extLst>
            </p:cNvPr>
            <p:cNvSpPr>
              <a:spLocks/>
            </p:cNvSpPr>
            <p:nvPr/>
          </p:nvSpPr>
          <p:spPr bwMode="auto">
            <a:xfrm>
              <a:off x="2908301" y="4872038"/>
              <a:ext cx="87313" cy="85725"/>
            </a:xfrm>
            <a:custGeom>
              <a:avLst/>
              <a:gdLst>
                <a:gd name="T0" fmla="*/ 0 w 30"/>
                <a:gd name="T1" fmla="*/ 30 h 30"/>
                <a:gd name="T2" fmla="*/ 5 w 30"/>
                <a:gd name="T3" fmla="*/ 28 h 30"/>
                <a:gd name="T4" fmla="*/ 29 w 30"/>
                <a:gd name="T5" fmla="*/ 1 h 30"/>
                <a:gd name="T6" fmla="*/ 30 w 30"/>
                <a:gd name="T7" fmla="*/ 0 h 30"/>
                <a:gd name="T8" fmla="*/ 30 w 30"/>
                <a:gd name="T9" fmla="*/ 30 h 30"/>
                <a:gd name="T10" fmla="*/ 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0" y="30"/>
                  </a:moveTo>
                  <a:cubicBezTo>
                    <a:pt x="2" y="29"/>
                    <a:pt x="4" y="29"/>
                    <a:pt x="5" y="28"/>
                  </a:cubicBezTo>
                  <a:cubicBezTo>
                    <a:pt x="18" y="24"/>
                    <a:pt x="26" y="15"/>
                    <a:pt x="29" y="1"/>
                  </a:cubicBezTo>
                  <a:cubicBezTo>
                    <a:pt x="29" y="1"/>
                    <a:pt x="30" y="0"/>
                    <a:pt x="30" y="0"/>
                  </a:cubicBezTo>
                  <a:cubicBezTo>
                    <a:pt x="30" y="10"/>
                    <a:pt x="30" y="20"/>
                    <a:pt x="30" y="30"/>
                  </a:cubicBezTo>
                  <a:cubicBezTo>
                    <a:pt x="20" y="30"/>
                    <a:pt x="10" y="3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1" name="Freeform 199">
              <a:extLst>
                <a:ext uri="{FF2B5EF4-FFF2-40B4-BE49-F238E27FC236}">
                  <a16:creationId xmlns:a16="http://schemas.microsoft.com/office/drawing/2014/main" id="{1DDB632E-9603-4B88-B301-163BE6756C19}"/>
                </a:ext>
              </a:extLst>
            </p:cNvPr>
            <p:cNvSpPr>
              <a:spLocks/>
            </p:cNvSpPr>
            <p:nvPr/>
          </p:nvSpPr>
          <p:spPr bwMode="auto">
            <a:xfrm>
              <a:off x="2462213" y="4151313"/>
              <a:ext cx="400050" cy="635000"/>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2" name="Freeform 200">
              <a:extLst>
                <a:ext uri="{FF2B5EF4-FFF2-40B4-BE49-F238E27FC236}">
                  <a16:creationId xmlns:a16="http://schemas.microsoft.com/office/drawing/2014/main" id="{E6724C92-0EF6-4D5D-B844-C1D8EE24CCA5}"/>
                </a:ext>
              </a:extLst>
            </p:cNvPr>
            <p:cNvSpPr>
              <a:spLocks/>
            </p:cNvSpPr>
            <p:nvPr/>
          </p:nvSpPr>
          <p:spPr bwMode="auto">
            <a:xfrm>
              <a:off x="2374901" y="4391025"/>
              <a:ext cx="574675" cy="512763"/>
            </a:xfrm>
            <a:custGeom>
              <a:avLst/>
              <a:gdLst>
                <a:gd name="T0" fmla="*/ 193 w 198"/>
                <a:gd name="T1" fmla="*/ 0 h 179"/>
                <a:gd name="T2" fmla="*/ 198 w 198"/>
                <a:gd name="T3" fmla="*/ 14 h 179"/>
                <a:gd name="T4" fmla="*/ 198 w 198"/>
                <a:gd name="T5" fmla="*/ 84 h 179"/>
                <a:gd name="T6" fmla="*/ 198 w 198"/>
                <a:gd name="T7" fmla="*/ 155 h 179"/>
                <a:gd name="T8" fmla="*/ 180 w 198"/>
                <a:gd name="T9" fmla="*/ 178 h 179"/>
                <a:gd name="T10" fmla="*/ 176 w 198"/>
                <a:gd name="T11" fmla="*/ 178 h 179"/>
                <a:gd name="T12" fmla="*/ 23 w 198"/>
                <a:gd name="T13" fmla="*/ 178 h 179"/>
                <a:gd name="T14" fmla="*/ 0 w 198"/>
                <a:gd name="T15" fmla="*/ 155 h 179"/>
                <a:gd name="T16" fmla="*/ 0 w 198"/>
                <a:gd name="T17" fmla="*/ 76 h 179"/>
                <a:gd name="T18" fmla="*/ 0 w 198"/>
                <a:gd name="T19" fmla="*/ 16 h 179"/>
                <a:gd name="T20" fmla="*/ 4 w 198"/>
                <a:gd name="T21" fmla="*/ 0 h 179"/>
                <a:gd name="T22" fmla="*/ 4 w 198"/>
                <a:gd name="T23" fmla="*/ 4 h 179"/>
                <a:gd name="T24" fmla="*/ 4 w 198"/>
                <a:gd name="T25" fmla="*/ 149 h 179"/>
                <a:gd name="T26" fmla="*/ 18 w 198"/>
                <a:gd name="T27" fmla="*/ 170 h 179"/>
                <a:gd name="T28" fmla="*/ 27 w 198"/>
                <a:gd name="T29" fmla="*/ 172 h 179"/>
                <a:gd name="T30" fmla="*/ 171 w 198"/>
                <a:gd name="T31" fmla="*/ 172 h 179"/>
                <a:gd name="T32" fmla="*/ 193 w 198"/>
                <a:gd name="T33" fmla="*/ 150 h 179"/>
                <a:gd name="T34" fmla="*/ 193 w 198"/>
                <a:gd name="T35" fmla="*/ 3 h 179"/>
                <a:gd name="T36" fmla="*/ 193 w 198"/>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9">
                  <a:moveTo>
                    <a:pt x="193" y="0"/>
                  </a:moveTo>
                  <a:cubicBezTo>
                    <a:pt x="197" y="4"/>
                    <a:pt x="198" y="9"/>
                    <a:pt x="198" y="14"/>
                  </a:cubicBezTo>
                  <a:cubicBezTo>
                    <a:pt x="198" y="37"/>
                    <a:pt x="198" y="60"/>
                    <a:pt x="198" y="84"/>
                  </a:cubicBezTo>
                  <a:cubicBezTo>
                    <a:pt x="198" y="107"/>
                    <a:pt x="198" y="131"/>
                    <a:pt x="198" y="155"/>
                  </a:cubicBezTo>
                  <a:cubicBezTo>
                    <a:pt x="198" y="168"/>
                    <a:pt x="192" y="176"/>
                    <a:pt x="180" y="178"/>
                  </a:cubicBezTo>
                  <a:cubicBezTo>
                    <a:pt x="178" y="178"/>
                    <a:pt x="177" y="178"/>
                    <a:pt x="176" y="178"/>
                  </a:cubicBezTo>
                  <a:cubicBezTo>
                    <a:pt x="125" y="178"/>
                    <a:pt x="74" y="178"/>
                    <a:pt x="23" y="178"/>
                  </a:cubicBezTo>
                  <a:cubicBezTo>
                    <a:pt x="10" y="179"/>
                    <a:pt x="0" y="170"/>
                    <a:pt x="0" y="155"/>
                  </a:cubicBezTo>
                  <a:cubicBezTo>
                    <a:pt x="0" y="129"/>
                    <a:pt x="0" y="102"/>
                    <a:pt x="0" y="76"/>
                  </a:cubicBezTo>
                  <a:cubicBezTo>
                    <a:pt x="0" y="56"/>
                    <a:pt x="0" y="36"/>
                    <a:pt x="0" y="16"/>
                  </a:cubicBezTo>
                  <a:cubicBezTo>
                    <a:pt x="0" y="10"/>
                    <a:pt x="1" y="5"/>
                    <a:pt x="4" y="0"/>
                  </a:cubicBezTo>
                  <a:cubicBezTo>
                    <a:pt x="4" y="2"/>
                    <a:pt x="4" y="3"/>
                    <a:pt x="4" y="4"/>
                  </a:cubicBezTo>
                  <a:cubicBezTo>
                    <a:pt x="4" y="52"/>
                    <a:pt x="4" y="100"/>
                    <a:pt x="4" y="149"/>
                  </a:cubicBezTo>
                  <a:cubicBezTo>
                    <a:pt x="4" y="158"/>
                    <a:pt x="9" y="166"/>
                    <a:pt x="18" y="170"/>
                  </a:cubicBezTo>
                  <a:cubicBezTo>
                    <a:pt x="20" y="171"/>
                    <a:pt x="24" y="172"/>
                    <a:pt x="27" y="172"/>
                  </a:cubicBezTo>
                  <a:cubicBezTo>
                    <a:pt x="75" y="172"/>
                    <a:pt x="123" y="172"/>
                    <a:pt x="171" y="172"/>
                  </a:cubicBezTo>
                  <a:cubicBezTo>
                    <a:pt x="183" y="172"/>
                    <a:pt x="193" y="162"/>
                    <a:pt x="193" y="150"/>
                  </a:cubicBezTo>
                  <a:cubicBezTo>
                    <a:pt x="193" y="101"/>
                    <a:pt x="193" y="52"/>
                    <a:pt x="193" y="3"/>
                  </a:cubicBezTo>
                  <a:cubicBezTo>
                    <a:pt x="193" y="2"/>
                    <a:pt x="193" y="1"/>
                    <a:pt x="1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3" name="Freeform 201">
              <a:extLst>
                <a:ext uri="{FF2B5EF4-FFF2-40B4-BE49-F238E27FC236}">
                  <a16:creationId xmlns:a16="http://schemas.microsoft.com/office/drawing/2014/main" id="{E61106A3-8798-4AFE-A9B6-9FC50703791A}"/>
                </a:ext>
              </a:extLst>
            </p:cNvPr>
            <p:cNvSpPr>
              <a:spLocks noEditPoints="1"/>
            </p:cNvSpPr>
            <p:nvPr/>
          </p:nvSpPr>
          <p:spPr bwMode="auto">
            <a:xfrm>
              <a:off x="2465388" y="3956050"/>
              <a:ext cx="393700" cy="171450"/>
            </a:xfrm>
            <a:custGeom>
              <a:avLst/>
              <a:gdLst>
                <a:gd name="T0" fmla="*/ 68 w 136"/>
                <a:gd name="T1" fmla="*/ 60 h 60"/>
                <a:gd name="T2" fmla="*/ 6 w 136"/>
                <a:gd name="T3" fmla="*/ 60 h 60"/>
                <a:gd name="T4" fmla="*/ 0 w 136"/>
                <a:gd name="T5" fmla="*/ 54 h 60"/>
                <a:gd name="T6" fmla="*/ 0 w 136"/>
                <a:gd name="T7" fmla="*/ 5 h 60"/>
                <a:gd name="T8" fmla="*/ 6 w 136"/>
                <a:gd name="T9" fmla="*/ 0 h 60"/>
                <a:gd name="T10" fmla="*/ 131 w 136"/>
                <a:gd name="T11" fmla="*/ 0 h 60"/>
                <a:gd name="T12" fmla="*/ 136 w 136"/>
                <a:gd name="T13" fmla="*/ 5 h 60"/>
                <a:gd name="T14" fmla="*/ 136 w 136"/>
                <a:gd name="T15" fmla="*/ 55 h 60"/>
                <a:gd name="T16" fmla="*/ 131 w 136"/>
                <a:gd name="T17" fmla="*/ 60 h 60"/>
                <a:gd name="T18" fmla="*/ 68 w 136"/>
                <a:gd name="T19" fmla="*/ 60 h 60"/>
                <a:gd name="T20" fmla="*/ 69 w 136"/>
                <a:gd name="T21" fmla="*/ 56 h 60"/>
                <a:gd name="T22" fmla="*/ 91 w 136"/>
                <a:gd name="T23" fmla="*/ 48 h 60"/>
                <a:gd name="T24" fmla="*/ 91 w 136"/>
                <a:gd name="T25" fmla="*/ 21 h 60"/>
                <a:gd name="T26" fmla="*/ 73 w 136"/>
                <a:gd name="T27" fmla="*/ 14 h 60"/>
                <a:gd name="T28" fmla="*/ 45 w 136"/>
                <a:gd name="T29" fmla="*/ 21 h 60"/>
                <a:gd name="T30" fmla="*/ 46 w 136"/>
                <a:gd name="T31" fmla="*/ 49 h 60"/>
                <a:gd name="T32" fmla="*/ 69 w 136"/>
                <a:gd name="T33"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60">
                  <a:moveTo>
                    <a:pt x="68" y="60"/>
                  </a:moveTo>
                  <a:cubicBezTo>
                    <a:pt x="47" y="60"/>
                    <a:pt x="27" y="60"/>
                    <a:pt x="6" y="60"/>
                  </a:cubicBezTo>
                  <a:cubicBezTo>
                    <a:pt x="2" y="60"/>
                    <a:pt x="0" y="59"/>
                    <a:pt x="0" y="54"/>
                  </a:cubicBezTo>
                  <a:cubicBezTo>
                    <a:pt x="0" y="38"/>
                    <a:pt x="0" y="21"/>
                    <a:pt x="0" y="5"/>
                  </a:cubicBezTo>
                  <a:cubicBezTo>
                    <a:pt x="0" y="1"/>
                    <a:pt x="2" y="0"/>
                    <a:pt x="6" y="0"/>
                  </a:cubicBezTo>
                  <a:cubicBezTo>
                    <a:pt x="47" y="0"/>
                    <a:pt x="89" y="0"/>
                    <a:pt x="131" y="0"/>
                  </a:cubicBezTo>
                  <a:cubicBezTo>
                    <a:pt x="135" y="0"/>
                    <a:pt x="136" y="1"/>
                    <a:pt x="136" y="5"/>
                  </a:cubicBezTo>
                  <a:cubicBezTo>
                    <a:pt x="136" y="22"/>
                    <a:pt x="136" y="38"/>
                    <a:pt x="136" y="55"/>
                  </a:cubicBezTo>
                  <a:cubicBezTo>
                    <a:pt x="136" y="59"/>
                    <a:pt x="135" y="60"/>
                    <a:pt x="131" y="60"/>
                  </a:cubicBezTo>
                  <a:cubicBezTo>
                    <a:pt x="110" y="60"/>
                    <a:pt x="89" y="60"/>
                    <a:pt x="68" y="60"/>
                  </a:cubicBezTo>
                  <a:close/>
                  <a:moveTo>
                    <a:pt x="69" y="56"/>
                  </a:moveTo>
                  <a:cubicBezTo>
                    <a:pt x="76" y="56"/>
                    <a:pt x="84" y="54"/>
                    <a:pt x="91" y="48"/>
                  </a:cubicBezTo>
                  <a:cubicBezTo>
                    <a:pt x="100" y="41"/>
                    <a:pt x="100" y="29"/>
                    <a:pt x="91" y="21"/>
                  </a:cubicBezTo>
                  <a:cubicBezTo>
                    <a:pt x="85" y="17"/>
                    <a:pt x="79" y="15"/>
                    <a:pt x="73" y="14"/>
                  </a:cubicBezTo>
                  <a:cubicBezTo>
                    <a:pt x="63" y="13"/>
                    <a:pt x="53" y="15"/>
                    <a:pt x="45" y="21"/>
                  </a:cubicBezTo>
                  <a:cubicBezTo>
                    <a:pt x="36" y="29"/>
                    <a:pt x="36" y="41"/>
                    <a:pt x="46" y="49"/>
                  </a:cubicBezTo>
                  <a:cubicBezTo>
                    <a:pt x="52" y="54"/>
                    <a:pt x="60" y="56"/>
                    <a:pt x="69" y="56"/>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4" name="Freeform 202">
              <a:extLst>
                <a:ext uri="{FF2B5EF4-FFF2-40B4-BE49-F238E27FC236}">
                  <a16:creationId xmlns:a16="http://schemas.microsoft.com/office/drawing/2014/main" id="{EA2705DF-29E0-4C6F-9C67-71B827EB29E3}"/>
                </a:ext>
              </a:extLst>
            </p:cNvPr>
            <p:cNvSpPr>
              <a:spLocks noEditPoints="1"/>
            </p:cNvSpPr>
            <p:nvPr/>
          </p:nvSpPr>
          <p:spPr bwMode="auto">
            <a:xfrm>
              <a:off x="2570163" y="3994150"/>
              <a:ext cx="184150" cy="122238"/>
            </a:xfrm>
            <a:custGeom>
              <a:avLst/>
              <a:gdLst>
                <a:gd name="T0" fmla="*/ 33 w 64"/>
                <a:gd name="T1" fmla="*/ 43 h 43"/>
                <a:gd name="T2" fmla="*/ 10 w 64"/>
                <a:gd name="T3" fmla="*/ 36 h 43"/>
                <a:gd name="T4" fmla="*/ 9 w 64"/>
                <a:gd name="T5" fmla="*/ 8 h 43"/>
                <a:gd name="T6" fmla="*/ 37 w 64"/>
                <a:gd name="T7" fmla="*/ 1 h 43"/>
                <a:gd name="T8" fmla="*/ 55 w 64"/>
                <a:gd name="T9" fmla="*/ 8 h 43"/>
                <a:gd name="T10" fmla="*/ 55 w 64"/>
                <a:gd name="T11" fmla="*/ 35 h 43"/>
                <a:gd name="T12" fmla="*/ 33 w 64"/>
                <a:gd name="T13" fmla="*/ 43 h 43"/>
                <a:gd name="T14" fmla="*/ 32 w 64"/>
                <a:gd name="T15" fmla="*/ 40 h 43"/>
                <a:gd name="T16" fmla="*/ 53 w 64"/>
                <a:gd name="T17" fmla="*/ 33 h 43"/>
                <a:gd name="T18" fmla="*/ 53 w 64"/>
                <a:gd name="T19" fmla="*/ 11 h 43"/>
                <a:gd name="T20" fmla="*/ 11 w 64"/>
                <a:gd name="T21" fmla="*/ 11 h 43"/>
                <a:gd name="T22" fmla="*/ 12 w 64"/>
                <a:gd name="T23" fmla="*/ 33 h 43"/>
                <a:gd name="T24" fmla="*/ 32 w 64"/>
                <a:gd name="T25"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3">
                  <a:moveTo>
                    <a:pt x="33" y="43"/>
                  </a:moveTo>
                  <a:cubicBezTo>
                    <a:pt x="24" y="43"/>
                    <a:pt x="16" y="41"/>
                    <a:pt x="10" y="36"/>
                  </a:cubicBezTo>
                  <a:cubicBezTo>
                    <a:pt x="0" y="28"/>
                    <a:pt x="0" y="16"/>
                    <a:pt x="9" y="8"/>
                  </a:cubicBezTo>
                  <a:cubicBezTo>
                    <a:pt x="17" y="2"/>
                    <a:pt x="27" y="0"/>
                    <a:pt x="37" y="1"/>
                  </a:cubicBezTo>
                  <a:cubicBezTo>
                    <a:pt x="43" y="2"/>
                    <a:pt x="49" y="4"/>
                    <a:pt x="55" y="8"/>
                  </a:cubicBezTo>
                  <a:cubicBezTo>
                    <a:pt x="64" y="16"/>
                    <a:pt x="64" y="28"/>
                    <a:pt x="55" y="35"/>
                  </a:cubicBezTo>
                  <a:cubicBezTo>
                    <a:pt x="48" y="41"/>
                    <a:pt x="40" y="43"/>
                    <a:pt x="33" y="43"/>
                  </a:cubicBezTo>
                  <a:close/>
                  <a:moveTo>
                    <a:pt x="32" y="40"/>
                  </a:moveTo>
                  <a:cubicBezTo>
                    <a:pt x="40" y="39"/>
                    <a:pt x="47" y="38"/>
                    <a:pt x="53" y="33"/>
                  </a:cubicBezTo>
                  <a:cubicBezTo>
                    <a:pt x="60" y="27"/>
                    <a:pt x="60" y="17"/>
                    <a:pt x="53" y="11"/>
                  </a:cubicBezTo>
                  <a:cubicBezTo>
                    <a:pt x="42" y="2"/>
                    <a:pt x="22" y="2"/>
                    <a:pt x="11" y="11"/>
                  </a:cubicBezTo>
                  <a:cubicBezTo>
                    <a:pt x="4" y="17"/>
                    <a:pt x="4" y="27"/>
                    <a:pt x="12" y="33"/>
                  </a:cubicBezTo>
                  <a:cubicBezTo>
                    <a:pt x="18" y="38"/>
                    <a:pt x="25" y="39"/>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5" name="Freeform 203">
              <a:extLst>
                <a:ext uri="{FF2B5EF4-FFF2-40B4-BE49-F238E27FC236}">
                  <a16:creationId xmlns:a16="http://schemas.microsoft.com/office/drawing/2014/main" id="{E40AED94-24AB-422B-A808-6E4F80634DDD}"/>
                </a:ext>
              </a:extLst>
            </p:cNvPr>
            <p:cNvSpPr>
              <a:spLocks noEditPoints="1"/>
            </p:cNvSpPr>
            <p:nvPr/>
          </p:nvSpPr>
          <p:spPr bwMode="auto">
            <a:xfrm>
              <a:off x="2581276" y="3998913"/>
              <a:ext cx="161925" cy="109538"/>
            </a:xfrm>
            <a:custGeom>
              <a:avLst/>
              <a:gdLst>
                <a:gd name="T0" fmla="*/ 28 w 56"/>
                <a:gd name="T1" fmla="*/ 38 h 38"/>
                <a:gd name="T2" fmla="*/ 8 w 56"/>
                <a:gd name="T3" fmla="*/ 31 h 38"/>
                <a:gd name="T4" fmla="*/ 7 w 56"/>
                <a:gd name="T5" fmla="*/ 9 h 38"/>
                <a:gd name="T6" fmla="*/ 49 w 56"/>
                <a:gd name="T7" fmla="*/ 9 h 38"/>
                <a:gd name="T8" fmla="*/ 49 w 56"/>
                <a:gd name="T9" fmla="*/ 31 h 38"/>
                <a:gd name="T10" fmla="*/ 28 w 56"/>
                <a:gd name="T11" fmla="*/ 38 h 38"/>
                <a:gd name="T12" fmla="*/ 25 w 56"/>
                <a:gd name="T13" fmla="*/ 13 h 38"/>
                <a:gd name="T14" fmla="*/ 23 w 56"/>
                <a:gd name="T15" fmla="*/ 12 h 38"/>
                <a:gd name="T16" fmla="*/ 20 w 56"/>
                <a:gd name="T17" fmla="*/ 12 h 38"/>
                <a:gd name="T18" fmla="*/ 21 w 56"/>
                <a:gd name="T19" fmla="*/ 15 h 38"/>
                <a:gd name="T20" fmla="*/ 21 w 56"/>
                <a:gd name="T21" fmla="*/ 25 h 38"/>
                <a:gd name="T22" fmla="*/ 20 w 56"/>
                <a:gd name="T23" fmla="*/ 28 h 38"/>
                <a:gd name="T24" fmla="*/ 23 w 56"/>
                <a:gd name="T25" fmla="*/ 28 h 38"/>
                <a:gd name="T26" fmla="*/ 25 w 56"/>
                <a:gd name="T27" fmla="*/ 27 h 38"/>
                <a:gd name="T28" fmla="*/ 26 w 56"/>
                <a:gd name="T29" fmla="*/ 32 h 38"/>
                <a:gd name="T30" fmla="*/ 31 w 56"/>
                <a:gd name="T31" fmla="*/ 29 h 38"/>
                <a:gd name="T32" fmla="*/ 31 w 56"/>
                <a:gd name="T33" fmla="*/ 11 h 38"/>
                <a:gd name="T34" fmla="*/ 29 w 56"/>
                <a:gd name="T35" fmla="*/ 9 h 38"/>
                <a:gd name="T36" fmla="*/ 25 w 56"/>
                <a:gd name="T37" fmla="*/ 8 h 38"/>
                <a:gd name="T38" fmla="*/ 25 w 56"/>
                <a:gd name="T39" fmla="*/ 11 h 38"/>
                <a:gd name="T40" fmla="*/ 25 w 56"/>
                <a:gd name="T41" fmla="*/ 13 h 38"/>
                <a:gd name="T42" fmla="*/ 40 w 56"/>
                <a:gd name="T43" fmla="*/ 22 h 38"/>
                <a:gd name="T44" fmla="*/ 36 w 56"/>
                <a:gd name="T45" fmla="*/ 7 h 38"/>
                <a:gd name="T46" fmla="*/ 32 w 56"/>
                <a:gd name="T47" fmla="*/ 6 h 38"/>
                <a:gd name="T48" fmla="*/ 32 w 56"/>
                <a:gd name="T49" fmla="*/ 11 h 38"/>
                <a:gd name="T50" fmla="*/ 32 w 56"/>
                <a:gd name="T51" fmla="*/ 29 h 38"/>
                <a:gd name="T52" fmla="*/ 32 w 56"/>
                <a:gd name="T53" fmla="*/ 34 h 38"/>
                <a:gd name="T54" fmla="*/ 36 w 56"/>
                <a:gd name="T55" fmla="*/ 33 h 38"/>
                <a:gd name="T56" fmla="*/ 39 w 56"/>
                <a:gd name="T57" fmla="*/ 29 h 38"/>
                <a:gd name="T58" fmla="*/ 40 w 56"/>
                <a:gd name="T59" fmla="*/ 22 h 38"/>
                <a:gd name="T60" fmla="*/ 21 w 56"/>
                <a:gd name="T61" fmla="*/ 20 h 38"/>
                <a:gd name="T62" fmla="*/ 17 w 56"/>
                <a:gd name="T63" fmla="*/ 15 h 38"/>
                <a:gd name="T64" fmla="*/ 15 w 56"/>
                <a:gd name="T65" fmla="*/ 15 h 38"/>
                <a:gd name="T66" fmla="*/ 15 w 56"/>
                <a:gd name="T67" fmla="*/ 17 h 38"/>
                <a:gd name="T68" fmla="*/ 15 w 56"/>
                <a:gd name="T69" fmla="*/ 23 h 38"/>
                <a:gd name="T70" fmla="*/ 15 w 56"/>
                <a:gd name="T71" fmla="*/ 25 h 38"/>
                <a:gd name="T72" fmla="*/ 17 w 56"/>
                <a:gd name="T73" fmla="*/ 25 h 38"/>
                <a:gd name="T74" fmla="*/ 21 w 56"/>
                <a:gd name="T7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38">
                  <a:moveTo>
                    <a:pt x="28" y="38"/>
                  </a:moveTo>
                  <a:cubicBezTo>
                    <a:pt x="21" y="37"/>
                    <a:pt x="14" y="36"/>
                    <a:pt x="8" y="31"/>
                  </a:cubicBezTo>
                  <a:cubicBezTo>
                    <a:pt x="0" y="25"/>
                    <a:pt x="0" y="15"/>
                    <a:pt x="7" y="9"/>
                  </a:cubicBezTo>
                  <a:cubicBezTo>
                    <a:pt x="18" y="0"/>
                    <a:pt x="38" y="0"/>
                    <a:pt x="49" y="9"/>
                  </a:cubicBezTo>
                  <a:cubicBezTo>
                    <a:pt x="56" y="15"/>
                    <a:pt x="56" y="25"/>
                    <a:pt x="49" y="31"/>
                  </a:cubicBezTo>
                  <a:cubicBezTo>
                    <a:pt x="43" y="36"/>
                    <a:pt x="36" y="37"/>
                    <a:pt x="28" y="38"/>
                  </a:cubicBezTo>
                  <a:close/>
                  <a:moveTo>
                    <a:pt x="25" y="13"/>
                  </a:moveTo>
                  <a:cubicBezTo>
                    <a:pt x="24" y="13"/>
                    <a:pt x="24" y="12"/>
                    <a:pt x="23" y="12"/>
                  </a:cubicBezTo>
                  <a:cubicBezTo>
                    <a:pt x="22" y="12"/>
                    <a:pt x="21" y="12"/>
                    <a:pt x="20" y="12"/>
                  </a:cubicBezTo>
                  <a:cubicBezTo>
                    <a:pt x="20" y="13"/>
                    <a:pt x="20" y="14"/>
                    <a:pt x="21" y="15"/>
                  </a:cubicBezTo>
                  <a:cubicBezTo>
                    <a:pt x="22" y="17"/>
                    <a:pt x="22" y="23"/>
                    <a:pt x="21" y="25"/>
                  </a:cubicBezTo>
                  <a:cubicBezTo>
                    <a:pt x="20" y="26"/>
                    <a:pt x="20" y="27"/>
                    <a:pt x="20" y="28"/>
                  </a:cubicBezTo>
                  <a:cubicBezTo>
                    <a:pt x="21" y="28"/>
                    <a:pt x="22" y="29"/>
                    <a:pt x="23" y="28"/>
                  </a:cubicBezTo>
                  <a:cubicBezTo>
                    <a:pt x="23" y="28"/>
                    <a:pt x="24" y="28"/>
                    <a:pt x="25" y="27"/>
                  </a:cubicBezTo>
                  <a:cubicBezTo>
                    <a:pt x="25" y="29"/>
                    <a:pt x="23" y="31"/>
                    <a:pt x="26" y="32"/>
                  </a:cubicBezTo>
                  <a:cubicBezTo>
                    <a:pt x="28" y="33"/>
                    <a:pt x="30" y="31"/>
                    <a:pt x="31" y="29"/>
                  </a:cubicBezTo>
                  <a:cubicBezTo>
                    <a:pt x="33" y="23"/>
                    <a:pt x="33" y="17"/>
                    <a:pt x="31" y="11"/>
                  </a:cubicBezTo>
                  <a:cubicBezTo>
                    <a:pt x="30" y="10"/>
                    <a:pt x="30" y="9"/>
                    <a:pt x="29" y="9"/>
                  </a:cubicBezTo>
                  <a:cubicBezTo>
                    <a:pt x="28" y="8"/>
                    <a:pt x="26" y="8"/>
                    <a:pt x="25" y="8"/>
                  </a:cubicBezTo>
                  <a:cubicBezTo>
                    <a:pt x="25" y="8"/>
                    <a:pt x="25" y="10"/>
                    <a:pt x="25" y="11"/>
                  </a:cubicBezTo>
                  <a:cubicBezTo>
                    <a:pt x="24" y="12"/>
                    <a:pt x="25" y="12"/>
                    <a:pt x="25" y="13"/>
                  </a:cubicBezTo>
                  <a:close/>
                  <a:moveTo>
                    <a:pt x="40" y="22"/>
                  </a:moveTo>
                  <a:cubicBezTo>
                    <a:pt x="40" y="16"/>
                    <a:pt x="40" y="11"/>
                    <a:pt x="36" y="7"/>
                  </a:cubicBezTo>
                  <a:cubicBezTo>
                    <a:pt x="35" y="6"/>
                    <a:pt x="33" y="6"/>
                    <a:pt x="32" y="6"/>
                  </a:cubicBezTo>
                  <a:cubicBezTo>
                    <a:pt x="32" y="8"/>
                    <a:pt x="31" y="10"/>
                    <a:pt x="32" y="11"/>
                  </a:cubicBezTo>
                  <a:cubicBezTo>
                    <a:pt x="35" y="16"/>
                    <a:pt x="35" y="25"/>
                    <a:pt x="32" y="29"/>
                  </a:cubicBezTo>
                  <a:cubicBezTo>
                    <a:pt x="31" y="30"/>
                    <a:pt x="32" y="32"/>
                    <a:pt x="32" y="34"/>
                  </a:cubicBezTo>
                  <a:cubicBezTo>
                    <a:pt x="33" y="34"/>
                    <a:pt x="35" y="34"/>
                    <a:pt x="36" y="33"/>
                  </a:cubicBezTo>
                  <a:cubicBezTo>
                    <a:pt x="37" y="32"/>
                    <a:pt x="38" y="30"/>
                    <a:pt x="39" y="29"/>
                  </a:cubicBezTo>
                  <a:cubicBezTo>
                    <a:pt x="39" y="26"/>
                    <a:pt x="40" y="23"/>
                    <a:pt x="40" y="22"/>
                  </a:cubicBezTo>
                  <a:close/>
                  <a:moveTo>
                    <a:pt x="21" y="20"/>
                  </a:moveTo>
                  <a:cubicBezTo>
                    <a:pt x="19" y="18"/>
                    <a:pt x="19" y="16"/>
                    <a:pt x="17" y="15"/>
                  </a:cubicBezTo>
                  <a:cubicBezTo>
                    <a:pt x="17" y="15"/>
                    <a:pt x="16" y="15"/>
                    <a:pt x="15" y="15"/>
                  </a:cubicBezTo>
                  <a:cubicBezTo>
                    <a:pt x="15" y="15"/>
                    <a:pt x="15" y="17"/>
                    <a:pt x="15" y="17"/>
                  </a:cubicBezTo>
                  <a:cubicBezTo>
                    <a:pt x="17" y="19"/>
                    <a:pt x="17" y="21"/>
                    <a:pt x="15" y="23"/>
                  </a:cubicBezTo>
                  <a:cubicBezTo>
                    <a:pt x="15" y="23"/>
                    <a:pt x="15" y="25"/>
                    <a:pt x="15" y="25"/>
                  </a:cubicBezTo>
                  <a:cubicBezTo>
                    <a:pt x="16" y="25"/>
                    <a:pt x="17" y="25"/>
                    <a:pt x="17" y="25"/>
                  </a:cubicBezTo>
                  <a:cubicBezTo>
                    <a:pt x="19" y="24"/>
                    <a:pt x="19" y="22"/>
                    <a:pt x="21" y="20"/>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6" name="Freeform 204">
              <a:extLst>
                <a:ext uri="{FF2B5EF4-FFF2-40B4-BE49-F238E27FC236}">
                  <a16:creationId xmlns:a16="http://schemas.microsoft.com/office/drawing/2014/main" id="{B12FC225-9B74-4ADF-B5C1-AF716AF4CD6B}"/>
                </a:ext>
              </a:extLst>
            </p:cNvPr>
            <p:cNvSpPr>
              <a:spLocks/>
            </p:cNvSpPr>
            <p:nvPr/>
          </p:nvSpPr>
          <p:spPr bwMode="auto">
            <a:xfrm>
              <a:off x="2670176" y="4016375"/>
              <a:ext cx="26988" cy="80963"/>
            </a:xfrm>
            <a:custGeom>
              <a:avLst/>
              <a:gdLst>
                <a:gd name="T0" fmla="*/ 9 w 9"/>
                <a:gd name="T1" fmla="*/ 16 h 28"/>
                <a:gd name="T2" fmla="*/ 8 w 9"/>
                <a:gd name="T3" fmla="*/ 23 h 28"/>
                <a:gd name="T4" fmla="*/ 5 w 9"/>
                <a:gd name="T5" fmla="*/ 27 h 28"/>
                <a:gd name="T6" fmla="*/ 1 w 9"/>
                <a:gd name="T7" fmla="*/ 28 h 28"/>
                <a:gd name="T8" fmla="*/ 1 w 9"/>
                <a:gd name="T9" fmla="*/ 23 h 28"/>
                <a:gd name="T10" fmla="*/ 1 w 9"/>
                <a:gd name="T11" fmla="*/ 5 h 28"/>
                <a:gd name="T12" fmla="*/ 1 w 9"/>
                <a:gd name="T13" fmla="*/ 0 h 28"/>
                <a:gd name="T14" fmla="*/ 5 w 9"/>
                <a:gd name="T15" fmla="*/ 1 h 28"/>
                <a:gd name="T16" fmla="*/ 9 w 9"/>
                <a:gd name="T1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9" y="16"/>
                  </a:moveTo>
                  <a:cubicBezTo>
                    <a:pt x="9" y="17"/>
                    <a:pt x="8" y="20"/>
                    <a:pt x="8" y="23"/>
                  </a:cubicBezTo>
                  <a:cubicBezTo>
                    <a:pt x="7" y="24"/>
                    <a:pt x="6" y="26"/>
                    <a:pt x="5" y="27"/>
                  </a:cubicBezTo>
                  <a:cubicBezTo>
                    <a:pt x="4" y="28"/>
                    <a:pt x="2" y="28"/>
                    <a:pt x="1" y="28"/>
                  </a:cubicBezTo>
                  <a:cubicBezTo>
                    <a:pt x="1" y="26"/>
                    <a:pt x="0" y="24"/>
                    <a:pt x="1" y="23"/>
                  </a:cubicBezTo>
                  <a:cubicBezTo>
                    <a:pt x="4" y="19"/>
                    <a:pt x="4" y="10"/>
                    <a:pt x="1" y="5"/>
                  </a:cubicBezTo>
                  <a:cubicBezTo>
                    <a:pt x="0" y="4"/>
                    <a:pt x="1" y="2"/>
                    <a:pt x="1" y="0"/>
                  </a:cubicBezTo>
                  <a:cubicBezTo>
                    <a:pt x="2" y="0"/>
                    <a:pt x="4" y="0"/>
                    <a:pt x="5" y="1"/>
                  </a:cubicBezTo>
                  <a:cubicBezTo>
                    <a:pt x="9" y="5"/>
                    <a:pt x="9" y="10"/>
                    <a:pt x="9"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7" name="Freeform 205">
              <a:extLst>
                <a:ext uri="{FF2B5EF4-FFF2-40B4-BE49-F238E27FC236}">
                  <a16:creationId xmlns:a16="http://schemas.microsoft.com/office/drawing/2014/main" id="{BB480408-61D6-4A5A-A1D1-C965A758F6E0}"/>
                </a:ext>
              </a:extLst>
            </p:cNvPr>
            <p:cNvSpPr>
              <a:spLocks/>
            </p:cNvSpPr>
            <p:nvPr/>
          </p:nvSpPr>
          <p:spPr bwMode="auto">
            <a:xfrm>
              <a:off x="2647951" y="4022725"/>
              <a:ext cx="28575" cy="71438"/>
            </a:xfrm>
            <a:custGeom>
              <a:avLst/>
              <a:gdLst>
                <a:gd name="T0" fmla="*/ 2 w 10"/>
                <a:gd name="T1" fmla="*/ 5 h 25"/>
                <a:gd name="T2" fmla="*/ 2 w 10"/>
                <a:gd name="T3" fmla="*/ 3 h 25"/>
                <a:gd name="T4" fmla="*/ 2 w 10"/>
                <a:gd name="T5" fmla="*/ 0 h 25"/>
                <a:gd name="T6" fmla="*/ 6 w 10"/>
                <a:gd name="T7" fmla="*/ 1 h 25"/>
                <a:gd name="T8" fmla="*/ 8 w 10"/>
                <a:gd name="T9" fmla="*/ 3 h 25"/>
                <a:gd name="T10" fmla="*/ 8 w 10"/>
                <a:gd name="T11" fmla="*/ 21 h 25"/>
                <a:gd name="T12" fmla="*/ 3 w 10"/>
                <a:gd name="T13" fmla="*/ 24 h 25"/>
                <a:gd name="T14" fmla="*/ 2 w 10"/>
                <a:gd name="T15" fmla="*/ 19 h 25"/>
                <a:gd name="T16" fmla="*/ 2 w 10"/>
                <a:gd name="T17" fmla="*/ 19 h 25"/>
                <a:gd name="T18" fmla="*/ 2 w 10"/>
                <a:gd name="T19" fmla="*/ 5 h 25"/>
                <a:gd name="T20" fmla="*/ 2 w 10"/>
                <a:gd name="T2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5">
                  <a:moveTo>
                    <a:pt x="2" y="5"/>
                  </a:moveTo>
                  <a:cubicBezTo>
                    <a:pt x="2" y="4"/>
                    <a:pt x="1" y="4"/>
                    <a:pt x="2" y="3"/>
                  </a:cubicBezTo>
                  <a:cubicBezTo>
                    <a:pt x="2" y="2"/>
                    <a:pt x="2" y="0"/>
                    <a:pt x="2" y="0"/>
                  </a:cubicBezTo>
                  <a:cubicBezTo>
                    <a:pt x="3" y="0"/>
                    <a:pt x="5" y="0"/>
                    <a:pt x="6" y="1"/>
                  </a:cubicBezTo>
                  <a:cubicBezTo>
                    <a:pt x="7" y="1"/>
                    <a:pt x="7" y="2"/>
                    <a:pt x="8" y="3"/>
                  </a:cubicBezTo>
                  <a:cubicBezTo>
                    <a:pt x="10" y="9"/>
                    <a:pt x="10" y="15"/>
                    <a:pt x="8" y="21"/>
                  </a:cubicBezTo>
                  <a:cubicBezTo>
                    <a:pt x="7" y="23"/>
                    <a:pt x="5" y="25"/>
                    <a:pt x="3" y="24"/>
                  </a:cubicBezTo>
                  <a:cubicBezTo>
                    <a:pt x="0" y="23"/>
                    <a:pt x="2" y="21"/>
                    <a:pt x="2" y="19"/>
                  </a:cubicBezTo>
                  <a:cubicBezTo>
                    <a:pt x="2" y="19"/>
                    <a:pt x="2" y="19"/>
                    <a:pt x="2" y="19"/>
                  </a:cubicBezTo>
                  <a:cubicBezTo>
                    <a:pt x="5" y="17"/>
                    <a:pt x="5" y="7"/>
                    <a:pt x="2" y="5"/>
                  </a:cubicBezTo>
                  <a:cubicBezTo>
                    <a:pt x="2" y="5"/>
                    <a:pt x="2"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8" name="Freeform 206">
              <a:extLst>
                <a:ext uri="{FF2B5EF4-FFF2-40B4-BE49-F238E27FC236}">
                  <a16:creationId xmlns:a16="http://schemas.microsoft.com/office/drawing/2014/main" id="{DB141CB9-12AA-4026-A8D2-803A8C9D3AC3}"/>
                </a:ext>
              </a:extLst>
            </p:cNvPr>
            <p:cNvSpPr>
              <a:spLocks/>
            </p:cNvSpPr>
            <p:nvPr/>
          </p:nvSpPr>
          <p:spPr bwMode="auto">
            <a:xfrm>
              <a:off x="2638426" y="4033838"/>
              <a:ext cx="20638" cy="47625"/>
            </a:xfrm>
            <a:custGeom>
              <a:avLst/>
              <a:gdLst>
                <a:gd name="T0" fmla="*/ 5 w 7"/>
                <a:gd name="T1" fmla="*/ 15 h 17"/>
                <a:gd name="T2" fmla="*/ 3 w 7"/>
                <a:gd name="T3" fmla="*/ 16 h 17"/>
                <a:gd name="T4" fmla="*/ 0 w 7"/>
                <a:gd name="T5" fmla="*/ 16 h 17"/>
                <a:gd name="T6" fmla="*/ 1 w 7"/>
                <a:gd name="T7" fmla="*/ 13 h 17"/>
                <a:gd name="T8" fmla="*/ 1 w 7"/>
                <a:gd name="T9" fmla="*/ 3 h 17"/>
                <a:gd name="T10" fmla="*/ 0 w 7"/>
                <a:gd name="T11" fmla="*/ 0 h 17"/>
                <a:gd name="T12" fmla="*/ 3 w 7"/>
                <a:gd name="T13" fmla="*/ 0 h 17"/>
                <a:gd name="T14" fmla="*/ 5 w 7"/>
                <a:gd name="T15" fmla="*/ 1 h 17"/>
                <a:gd name="T16" fmla="*/ 5 w 7"/>
                <a:gd name="T17" fmla="*/ 1 h 17"/>
                <a:gd name="T18" fmla="*/ 5 w 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7">
                  <a:moveTo>
                    <a:pt x="5" y="15"/>
                  </a:moveTo>
                  <a:cubicBezTo>
                    <a:pt x="4" y="16"/>
                    <a:pt x="3" y="16"/>
                    <a:pt x="3" y="16"/>
                  </a:cubicBezTo>
                  <a:cubicBezTo>
                    <a:pt x="2" y="17"/>
                    <a:pt x="1" y="16"/>
                    <a:pt x="0" y="16"/>
                  </a:cubicBezTo>
                  <a:cubicBezTo>
                    <a:pt x="0" y="15"/>
                    <a:pt x="0" y="14"/>
                    <a:pt x="1" y="13"/>
                  </a:cubicBezTo>
                  <a:cubicBezTo>
                    <a:pt x="2" y="11"/>
                    <a:pt x="2" y="5"/>
                    <a:pt x="1" y="3"/>
                  </a:cubicBezTo>
                  <a:cubicBezTo>
                    <a:pt x="0" y="2"/>
                    <a:pt x="0" y="1"/>
                    <a:pt x="0" y="0"/>
                  </a:cubicBezTo>
                  <a:cubicBezTo>
                    <a:pt x="1" y="0"/>
                    <a:pt x="2" y="0"/>
                    <a:pt x="3" y="0"/>
                  </a:cubicBezTo>
                  <a:cubicBezTo>
                    <a:pt x="4" y="0"/>
                    <a:pt x="4" y="1"/>
                    <a:pt x="5" y="1"/>
                  </a:cubicBezTo>
                  <a:cubicBezTo>
                    <a:pt x="5" y="1"/>
                    <a:pt x="5" y="1"/>
                    <a:pt x="5" y="1"/>
                  </a:cubicBezTo>
                  <a:cubicBezTo>
                    <a:pt x="7" y="6"/>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29" name="Freeform 207">
              <a:extLst>
                <a:ext uri="{FF2B5EF4-FFF2-40B4-BE49-F238E27FC236}">
                  <a16:creationId xmlns:a16="http://schemas.microsoft.com/office/drawing/2014/main" id="{D0490080-BBAD-4848-933B-280072273259}"/>
                </a:ext>
              </a:extLst>
            </p:cNvPr>
            <p:cNvSpPr>
              <a:spLocks/>
            </p:cNvSpPr>
            <p:nvPr/>
          </p:nvSpPr>
          <p:spPr bwMode="auto">
            <a:xfrm>
              <a:off x="2624138" y="4041775"/>
              <a:ext cx="17463" cy="28575"/>
            </a:xfrm>
            <a:custGeom>
              <a:avLst/>
              <a:gdLst>
                <a:gd name="T0" fmla="*/ 6 w 6"/>
                <a:gd name="T1" fmla="*/ 5 h 10"/>
                <a:gd name="T2" fmla="*/ 2 w 6"/>
                <a:gd name="T3" fmla="*/ 10 h 10"/>
                <a:gd name="T4" fmla="*/ 0 w 6"/>
                <a:gd name="T5" fmla="*/ 10 h 10"/>
                <a:gd name="T6" fmla="*/ 0 w 6"/>
                <a:gd name="T7" fmla="*/ 8 h 10"/>
                <a:gd name="T8" fmla="*/ 0 w 6"/>
                <a:gd name="T9" fmla="*/ 2 h 10"/>
                <a:gd name="T10" fmla="*/ 0 w 6"/>
                <a:gd name="T11" fmla="*/ 0 h 10"/>
                <a:gd name="T12" fmla="*/ 2 w 6"/>
                <a:gd name="T13" fmla="*/ 0 h 10"/>
                <a:gd name="T14" fmla="*/ 6 w 6"/>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6" y="5"/>
                  </a:moveTo>
                  <a:cubicBezTo>
                    <a:pt x="4" y="7"/>
                    <a:pt x="4" y="9"/>
                    <a:pt x="2" y="10"/>
                  </a:cubicBezTo>
                  <a:cubicBezTo>
                    <a:pt x="2" y="10"/>
                    <a:pt x="1" y="10"/>
                    <a:pt x="0" y="10"/>
                  </a:cubicBezTo>
                  <a:cubicBezTo>
                    <a:pt x="0" y="10"/>
                    <a:pt x="0" y="8"/>
                    <a:pt x="0" y="8"/>
                  </a:cubicBezTo>
                  <a:cubicBezTo>
                    <a:pt x="2" y="6"/>
                    <a:pt x="2" y="4"/>
                    <a:pt x="0" y="2"/>
                  </a:cubicBezTo>
                  <a:cubicBezTo>
                    <a:pt x="0" y="2"/>
                    <a:pt x="0" y="0"/>
                    <a:pt x="0" y="0"/>
                  </a:cubicBezTo>
                  <a:cubicBezTo>
                    <a:pt x="1" y="0"/>
                    <a:pt x="2" y="0"/>
                    <a:pt x="2" y="0"/>
                  </a:cubicBezTo>
                  <a:cubicBezTo>
                    <a:pt x="4" y="1"/>
                    <a:pt x="4" y="3"/>
                    <a:pt x="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230" name="Freeform 208">
              <a:extLst>
                <a:ext uri="{FF2B5EF4-FFF2-40B4-BE49-F238E27FC236}">
                  <a16:creationId xmlns:a16="http://schemas.microsoft.com/office/drawing/2014/main" id="{0E0AC103-E060-430F-8951-ACABF8046CEC}"/>
                </a:ext>
              </a:extLst>
            </p:cNvPr>
            <p:cNvSpPr>
              <a:spLocks/>
            </p:cNvSpPr>
            <p:nvPr/>
          </p:nvSpPr>
          <p:spPr bwMode="auto">
            <a:xfrm>
              <a:off x="2654301" y="4037013"/>
              <a:ext cx="7938" cy="39688"/>
            </a:xfrm>
            <a:custGeom>
              <a:avLst/>
              <a:gdLst>
                <a:gd name="T0" fmla="*/ 0 w 3"/>
                <a:gd name="T1" fmla="*/ 14 h 14"/>
                <a:gd name="T2" fmla="*/ 0 w 3"/>
                <a:gd name="T3" fmla="*/ 0 h 14"/>
                <a:gd name="T4" fmla="*/ 0 w 3"/>
                <a:gd name="T5" fmla="*/ 0 h 14"/>
                <a:gd name="T6" fmla="*/ 0 w 3"/>
                <a:gd name="T7" fmla="*/ 14 h 14"/>
              </a:gdLst>
              <a:ahLst/>
              <a:cxnLst>
                <a:cxn ang="0">
                  <a:pos x="T0" y="T1"/>
                </a:cxn>
                <a:cxn ang="0">
                  <a:pos x="T2" y="T3"/>
                </a:cxn>
                <a:cxn ang="0">
                  <a:pos x="T4" y="T5"/>
                </a:cxn>
                <a:cxn ang="0">
                  <a:pos x="T6" y="T7"/>
                </a:cxn>
              </a:cxnLst>
              <a:rect l="0" t="0" r="r" b="b"/>
              <a:pathLst>
                <a:path w="3" h="14">
                  <a:moveTo>
                    <a:pt x="0" y="14"/>
                  </a:moveTo>
                  <a:cubicBezTo>
                    <a:pt x="2" y="9"/>
                    <a:pt x="2" y="5"/>
                    <a:pt x="0" y="0"/>
                  </a:cubicBezTo>
                  <a:cubicBezTo>
                    <a:pt x="0" y="0"/>
                    <a:pt x="0" y="0"/>
                    <a:pt x="0" y="0"/>
                  </a:cubicBezTo>
                  <a:cubicBezTo>
                    <a:pt x="3" y="2"/>
                    <a:pt x="3" y="12"/>
                    <a:pt x="0"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grpSp>
      <p:sp>
        <p:nvSpPr>
          <p:cNvPr id="231" name="テキスト ボックス 230"/>
          <p:cNvSpPr txBox="1"/>
          <p:nvPr/>
        </p:nvSpPr>
        <p:spPr>
          <a:xfrm>
            <a:off x="2435119" y="3338364"/>
            <a:ext cx="371897" cy="160895"/>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決済端末</a:t>
            </a:r>
          </a:p>
        </p:txBody>
      </p:sp>
      <p:pic>
        <p:nvPicPr>
          <p:cNvPr id="232" name="Picture 2" descr="https://icooon-mono.com/i/icon_14597/icon_1459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536370" y="3011153"/>
            <a:ext cx="276571" cy="222929"/>
          </a:xfrm>
          <a:prstGeom prst="rect">
            <a:avLst/>
          </a:prstGeom>
          <a:noFill/>
          <a:extLst>
            <a:ext uri="{909E8E84-426E-40DD-AFC4-6F175D3DCCD1}">
              <a14:hiddenFill xmlns:a14="http://schemas.microsoft.com/office/drawing/2010/main">
                <a:solidFill>
                  <a:srgbClr val="FFFFFF"/>
                </a:solidFill>
              </a14:hiddenFill>
            </a:ext>
          </a:extLst>
        </p:spPr>
      </p:pic>
      <p:cxnSp>
        <p:nvCxnSpPr>
          <p:cNvPr id="233" name="直線矢印コネクタ 232"/>
          <p:cNvCxnSpPr/>
          <p:nvPr/>
        </p:nvCxnSpPr>
        <p:spPr>
          <a:xfrm>
            <a:off x="1877227" y="3121100"/>
            <a:ext cx="4621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テキスト ボックス 254"/>
          <p:cNvSpPr txBox="1"/>
          <p:nvPr/>
        </p:nvSpPr>
        <p:spPr>
          <a:xfrm>
            <a:off x="1144360" y="4124597"/>
            <a:ext cx="878446" cy="160895"/>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商品券</a:t>
            </a:r>
            <a:r>
              <a:rPr kumimoji="1" lang="en-US" altLang="ja-JP" sz="726"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金券・伝票類</a:t>
            </a:r>
          </a:p>
        </p:txBody>
      </p:sp>
      <p:pic>
        <p:nvPicPr>
          <p:cNvPr id="256" name="図 255"/>
          <p:cNvPicPr>
            <a:picLocks noChangeAspect="1"/>
          </p:cNvPicPr>
          <p:nvPr/>
        </p:nvPicPr>
        <p:blipFill>
          <a:blip r:embed="rId4"/>
          <a:stretch>
            <a:fillRect/>
          </a:stretch>
        </p:blipFill>
        <p:spPr>
          <a:xfrm>
            <a:off x="2313526" y="3787591"/>
            <a:ext cx="394254" cy="394254"/>
          </a:xfrm>
          <a:prstGeom prst="rect">
            <a:avLst/>
          </a:prstGeom>
        </p:spPr>
      </p:pic>
      <p:pic>
        <p:nvPicPr>
          <p:cNvPr id="257" name="図 256"/>
          <p:cNvPicPr>
            <a:picLocks noChangeAspect="1"/>
          </p:cNvPicPr>
          <p:nvPr/>
        </p:nvPicPr>
        <p:blipFill>
          <a:blip r:embed="rId5">
            <a:extLst/>
          </a:blip>
          <a:stretch>
            <a:fillRect/>
          </a:stretch>
        </p:blipFill>
        <p:spPr>
          <a:xfrm>
            <a:off x="1140805" y="3837055"/>
            <a:ext cx="430295" cy="318188"/>
          </a:xfrm>
          <a:prstGeom prst="rect">
            <a:avLst/>
          </a:prstGeom>
        </p:spPr>
      </p:pic>
      <p:pic>
        <p:nvPicPr>
          <p:cNvPr id="258" name="Picture 2" descr="https://icooon-mono.com/i/icon_14597/icon_1459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579192" y="3934437"/>
            <a:ext cx="276571" cy="222929"/>
          </a:xfrm>
          <a:prstGeom prst="rect">
            <a:avLst/>
          </a:prstGeom>
          <a:noFill/>
          <a:extLst>
            <a:ext uri="{909E8E84-426E-40DD-AFC4-6F175D3DCCD1}">
              <a14:hiddenFill xmlns:a14="http://schemas.microsoft.com/office/drawing/2010/main">
                <a:solidFill>
                  <a:srgbClr val="FFFFFF"/>
                </a:solidFill>
              </a14:hiddenFill>
            </a:ext>
          </a:extLst>
        </p:spPr>
      </p:pic>
      <p:cxnSp>
        <p:nvCxnSpPr>
          <p:cNvPr id="259" name="直線矢印コネクタ 258"/>
          <p:cNvCxnSpPr/>
          <p:nvPr/>
        </p:nvCxnSpPr>
        <p:spPr>
          <a:xfrm>
            <a:off x="1903295" y="4019398"/>
            <a:ext cx="35000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0" name="図 259"/>
          <p:cNvPicPr>
            <a:picLocks noChangeAspect="1"/>
          </p:cNvPicPr>
          <p:nvPr/>
        </p:nvPicPr>
        <p:blipFill>
          <a:blip r:embed="rId6">
            <a:grayscl/>
          </a:blip>
          <a:stretch>
            <a:fillRect/>
          </a:stretch>
        </p:blipFill>
        <p:spPr>
          <a:xfrm>
            <a:off x="5804645" y="3720236"/>
            <a:ext cx="403852" cy="399511"/>
          </a:xfrm>
          <a:prstGeom prst="rect">
            <a:avLst/>
          </a:prstGeom>
        </p:spPr>
      </p:pic>
      <p:sp>
        <p:nvSpPr>
          <p:cNvPr id="261" name="テキスト ボックス 260"/>
          <p:cNvSpPr txBox="1"/>
          <p:nvPr/>
        </p:nvSpPr>
        <p:spPr>
          <a:xfrm>
            <a:off x="5717946" y="4119705"/>
            <a:ext cx="637995"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システム</a:t>
            </a:r>
          </a:p>
        </p:txBody>
      </p:sp>
      <p:pic>
        <p:nvPicPr>
          <p:cNvPr id="262" name="図 261"/>
          <p:cNvPicPr>
            <a:picLocks noChangeAspect="1"/>
          </p:cNvPicPr>
          <p:nvPr/>
        </p:nvPicPr>
        <p:blipFill>
          <a:blip r:embed="rId7"/>
          <a:stretch>
            <a:fillRect/>
          </a:stretch>
        </p:blipFill>
        <p:spPr>
          <a:xfrm>
            <a:off x="7206359" y="4118791"/>
            <a:ext cx="929761" cy="783707"/>
          </a:xfrm>
          <a:prstGeom prst="rect">
            <a:avLst/>
          </a:prstGeom>
        </p:spPr>
      </p:pic>
      <p:cxnSp>
        <p:nvCxnSpPr>
          <p:cNvPr id="289" name="直線矢印コネクタ 288"/>
          <p:cNvCxnSpPr/>
          <p:nvPr/>
        </p:nvCxnSpPr>
        <p:spPr>
          <a:xfrm flipH="1">
            <a:off x="2905273" y="5032853"/>
            <a:ext cx="4221943" cy="499437"/>
          </a:xfrm>
          <a:prstGeom prst="straightConnector1">
            <a:avLst/>
          </a:prstGeom>
          <a:ln>
            <a:solidFill>
              <a:schemeClr val="accent6"/>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cxnSp>
        <p:nvCxnSpPr>
          <p:cNvPr id="291" name="直線矢印コネクタ 290"/>
          <p:cNvCxnSpPr/>
          <p:nvPr/>
        </p:nvCxnSpPr>
        <p:spPr>
          <a:xfrm flipV="1">
            <a:off x="2928985" y="4866357"/>
            <a:ext cx="4198230" cy="492169"/>
          </a:xfrm>
          <a:prstGeom prst="straightConnector1">
            <a:avLst/>
          </a:prstGeom>
          <a:ln>
            <a:solidFill>
              <a:schemeClr val="accent6"/>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92" name="正方形/長方形 291"/>
          <p:cNvSpPr/>
          <p:nvPr/>
        </p:nvSpPr>
        <p:spPr>
          <a:xfrm>
            <a:off x="3792986" y="5029871"/>
            <a:ext cx="936000" cy="198900"/>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ja-JP" altLang="en-US" sz="894" dirty="0">
                <a:solidFill>
                  <a:prstClr val="white"/>
                </a:solidFill>
                <a:latin typeface="メイリオ" panose="020B0604030504040204" pitchFamily="50" charset="-128"/>
                <a:ea typeface="メイリオ" panose="020B0604030504040204" pitchFamily="50" charset="-128"/>
              </a:rPr>
              <a:t>登録</a:t>
            </a:r>
          </a:p>
        </p:txBody>
      </p:sp>
      <p:sp>
        <p:nvSpPr>
          <p:cNvPr id="293" name="正方形/長方形 292"/>
          <p:cNvSpPr/>
          <p:nvPr/>
        </p:nvSpPr>
        <p:spPr>
          <a:xfrm>
            <a:off x="3792986" y="5336372"/>
            <a:ext cx="936000" cy="198900"/>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ja-JP" altLang="en-US" sz="894" dirty="0">
                <a:solidFill>
                  <a:prstClr val="white"/>
                </a:solidFill>
                <a:latin typeface="メイリオ" panose="020B0604030504040204" pitchFamily="50" charset="-128"/>
                <a:ea typeface="メイリオ" panose="020B0604030504040204" pitchFamily="50" charset="-128"/>
              </a:rPr>
              <a:t>照会</a:t>
            </a:r>
          </a:p>
        </p:txBody>
      </p:sp>
      <p:cxnSp>
        <p:nvCxnSpPr>
          <p:cNvPr id="296" name="直線矢印コネクタ 295"/>
          <p:cNvCxnSpPr/>
          <p:nvPr/>
        </p:nvCxnSpPr>
        <p:spPr>
          <a:xfrm>
            <a:off x="2905273" y="3031698"/>
            <a:ext cx="2764917" cy="667045"/>
          </a:xfrm>
          <a:prstGeom prst="straightConnector1">
            <a:avLst/>
          </a:prstGeom>
          <a:ln>
            <a:solidFill>
              <a:schemeClr val="accent6"/>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97" name="正方形/長方形 296"/>
          <p:cNvSpPr/>
          <p:nvPr/>
        </p:nvSpPr>
        <p:spPr>
          <a:xfrm>
            <a:off x="3792986" y="3278560"/>
            <a:ext cx="936000" cy="198900"/>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ja-JP" altLang="en-US" sz="894" dirty="0">
                <a:solidFill>
                  <a:prstClr val="white"/>
                </a:solidFill>
                <a:latin typeface="メイリオ" panose="020B0604030504040204" pitchFamily="50" charset="-128"/>
                <a:ea typeface="メイリオ" panose="020B0604030504040204" pitchFamily="50" charset="-128"/>
              </a:rPr>
              <a:t>売上報告</a:t>
            </a:r>
          </a:p>
        </p:txBody>
      </p:sp>
      <p:cxnSp>
        <p:nvCxnSpPr>
          <p:cNvPr id="298" name="直線矢印コネクタ 297"/>
          <p:cNvCxnSpPr/>
          <p:nvPr/>
        </p:nvCxnSpPr>
        <p:spPr>
          <a:xfrm>
            <a:off x="2905273" y="4127160"/>
            <a:ext cx="2764917" cy="1"/>
          </a:xfrm>
          <a:prstGeom prst="straightConnector1">
            <a:avLst/>
          </a:prstGeom>
          <a:ln>
            <a:solidFill>
              <a:schemeClr val="accent6"/>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99" name="正方形/長方形 298"/>
          <p:cNvSpPr/>
          <p:nvPr/>
        </p:nvSpPr>
        <p:spPr>
          <a:xfrm>
            <a:off x="3792986" y="4060311"/>
            <a:ext cx="936000" cy="198900"/>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ja-JP" altLang="en-US" sz="894" dirty="0">
                <a:solidFill>
                  <a:prstClr val="white"/>
                </a:solidFill>
                <a:latin typeface="メイリオ" panose="020B0604030504040204" pitchFamily="50" charset="-128"/>
                <a:ea typeface="メイリオ" panose="020B0604030504040204" pitchFamily="50" charset="-128"/>
              </a:rPr>
              <a:t>金券</a:t>
            </a:r>
            <a:r>
              <a:rPr kumimoji="1" lang="en-US" altLang="ja-JP" sz="894" dirty="0">
                <a:solidFill>
                  <a:prstClr val="white"/>
                </a:solidFill>
                <a:latin typeface="メイリオ" panose="020B0604030504040204" pitchFamily="50" charset="-128"/>
                <a:ea typeface="メイリオ" panose="020B0604030504040204" pitchFamily="50" charset="-128"/>
              </a:rPr>
              <a:t>OCR</a:t>
            </a:r>
            <a:endParaRPr kumimoji="1" lang="ja-JP" altLang="en-US" sz="894" dirty="0">
              <a:solidFill>
                <a:prstClr val="white"/>
              </a:solidFill>
              <a:latin typeface="メイリオ" panose="020B0604030504040204" pitchFamily="50" charset="-128"/>
              <a:ea typeface="メイリオ" panose="020B0604030504040204" pitchFamily="50" charset="-128"/>
            </a:endParaRPr>
          </a:p>
        </p:txBody>
      </p:sp>
      <p:sp>
        <p:nvSpPr>
          <p:cNvPr id="300" name="テキスト ボックス 299"/>
          <p:cNvSpPr txBox="1"/>
          <p:nvPr/>
        </p:nvSpPr>
        <p:spPr>
          <a:xfrm>
            <a:off x="2352975" y="4132984"/>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スキャナ</a:t>
            </a:r>
          </a:p>
        </p:txBody>
      </p:sp>
      <p:sp>
        <p:nvSpPr>
          <p:cNvPr id="301" name="テキスト ボックス 300"/>
          <p:cNvSpPr txBox="1"/>
          <p:nvPr/>
        </p:nvSpPr>
        <p:spPr>
          <a:xfrm>
            <a:off x="1421408" y="3325301"/>
            <a:ext cx="557845" cy="160895"/>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精算レシート</a:t>
            </a:r>
          </a:p>
        </p:txBody>
      </p:sp>
      <p:sp>
        <p:nvSpPr>
          <p:cNvPr id="201" name="正方形/長方形 200"/>
          <p:cNvSpPr/>
          <p:nvPr/>
        </p:nvSpPr>
        <p:spPr>
          <a:xfrm>
            <a:off x="2143108" y="3778244"/>
            <a:ext cx="851217" cy="554661"/>
          </a:xfrm>
          <a:prstGeom prst="rect">
            <a:avLst/>
          </a:prstGeom>
          <a:noFill/>
          <a:ln>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b" anchorCtr="0" forceAA="0" compatLnSpc="1">
            <a:prstTxWarp prst="textNoShape">
              <a:avLst/>
            </a:prstTxWarp>
            <a:noAutofit/>
          </a:bodyPr>
          <a:lstStyle/>
          <a:p>
            <a:pPr algn="ctr" defTabSz="752256"/>
            <a:endParaRPr kumimoji="1" lang="ja-JP" altLang="en-US" sz="813" b="1" dirty="0">
              <a:solidFill>
                <a:schemeClr val="tx1"/>
              </a:solidFill>
              <a:latin typeface="メイリオ" panose="020B0604030504040204" pitchFamily="50" charset="-128"/>
              <a:ea typeface="メイリオ" panose="020B0604030504040204" pitchFamily="50" charset="-128"/>
            </a:endParaRPr>
          </a:p>
        </p:txBody>
      </p:sp>
      <p:grpSp>
        <p:nvGrpSpPr>
          <p:cNvPr id="303" name="グループ化 302"/>
          <p:cNvGrpSpPr>
            <a:grpSpLocks noChangeAspect="1"/>
          </p:cNvGrpSpPr>
          <p:nvPr/>
        </p:nvGrpSpPr>
        <p:grpSpPr>
          <a:xfrm>
            <a:off x="5804645" y="4439835"/>
            <a:ext cx="472673" cy="347072"/>
            <a:chOff x="2461806" y="4508500"/>
            <a:chExt cx="1254299" cy="920999"/>
          </a:xfrm>
          <a:solidFill>
            <a:schemeClr val="tx1"/>
          </a:solidFill>
        </p:grpSpPr>
        <p:sp>
          <p:nvSpPr>
            <p:cNvPr id="304"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305"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306"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sp>
        <p:nvSpPr>
          <p:cNvPr id="307" name="テキスト ボックス 306"/>
          <p:cNvSpPr txBox="1"/>
          <p:nvPr/>
        </p:nvSpPr>
        <p:spPr>
          <a:xfrm>
            <a:off x="5741116" y="4780517"/>
            <a:ext cx="525786"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BPO</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センタ</a:t>
            </a:r>
          </a:p>
        </p:txBody>
      </p:sp>
      <p:cxnSp>
        <p:nvCxnSpPr>
          <p:cNvPr id="308" name="直線矢印コネクタ 307"/>
          <p:cNvCxnSpPr/>
          <p:nvPr/>
        </p:nvCxnSpPr>
        <p:spPr>
          <a:xfrm flipV="1">
            <a:off x="6387033" y="4650452"/>
            <a:ext cx="755372" cy="1"/>
          </a:xfrm>
          <a:prstGeom prst="straightConnector1">
            <a:avLst/>
          </a:prstGeom>
          <a:ln>
            <a:headEnd type="none" w="med" len="med"/>
            <a:tailEnd type="arrow" w="med" len="med"/>
          </a:ln>
          <a:effectLst/>
        </p:spPr>
        <p:style>
          <a:lnRef idx="2">
            <a:schemeClr val="dk1"/>
          </a:lnRef>
          <a:fillRef idx="0">
            <a:schemeClr val="dk1"/>
          </a:fillRef>
          <a:effectRef idx="1">
            <a:schemeClr val="dk1"/>
          </a:effectRef>
          <a:fontRef idx="minor">
            <a:schemeClr val="tx1"/>
          </a:fontRef>
        </p:style>
      </p:cxnSp>
      <p:grpSp>
        <p:nvGrpSpPr>
          <p:cNvPr id="309" name="グループ化 308"/>
          <p:cNvGrpSpPr>
            <a:grpSpLocks noChangeAspect="1"/>
          </p:cNvGrpSpPr>
          <p:nvPr/>
        </p:nvGrpSpPr>
        <p:grpSpPr>
          <a:xfrm>
            <a:off x="2265202" y="4601176"/>
            <a:ext cx="472673" cy="347072"/>
            <a:chOff x="2461806" y="4508500"/>
            <a:chExt cx="1254299" cy="920999"/>
          </a:xfrm>
          <a:solidFill>
            <a:schemeClr val="tx1"/>
          </a:solidFill>
        </p:grpSpPr>
        <p:sp>
          <p:nvSpPr>
            <p:cNvPr id="310"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311"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312"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pic>
        <p:nvPicPr>
          <p:cNvPr id="313" name="Picture 2" descr="https://icooon-mono.com/i/icon_14597/icon_1459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431815" y="4701152"/>
            <a:ext cx="276571" cy="222929"/>
          </a:xfrm>
          <a:prstGeom prst="rect">
            <a:avLst/>
          </a:prstGeom>
          <a:noFill/>
          <a:extLst>
            <a:ext uri="{909E8E84-426E-40DD-AFC4-6F175D3DCCD1}">
              <a14:hiddenFill xmlns:a14="http://schemas.microsoft.com/office/drawing/2010/main">
                <a:solidFill>
                  <a:srgbClr val="FFFFFF"/>
                </a:solidFill>
              </a14:hiddenFill>
            </a:ext>
          </a:extLst>
        </p:spPr>
      </p:pic>
      <p:sp>
        <p:nvSpPr>
          <p:cNvPr id="314" name="テキスト ボックス 313"/>
          <p:cNvSpPr txBox="1"/>
          <p:nvPr/>
        </p:nvSpPr>
        <p:spPr>
          <a:xfrm>
            <a:off x="1428261" y="4899859"/>
            <a:ext cx="278923" cy="160895"/>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検針表</a:t>
            </a:r>
          </a:p>
        </p:txBody>
      </p:sp>
      <p:cxnSp>
        <p:nvCxnSpPr>
          <p:cNvPr id="315" name="直線矢印コネクタ 314"/>
          <p:cNvCxnSpPr/>
          <p:nvPr/>
        </p:nvCxnSpPr>
        <p:spPr>
          <a:xfrm>
            <a:off x="1815270" y="4792430"/>
            <a:ext cx="35000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6" name="テキスト ボックス 315"/>
          <p:cNvSpPr txBox="1"/>
          <p:nvPr/>
        </p:nvSpPr>
        <p:spPr>
          <a:xfrm>
            <a:off x="2330224" y="4937601"/>
            <a:ext cx="371897" cy="160895"/>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latin typeface="メイリオ" panose="020B0604030504040204" pitchFamily="50" charset="-128"/>
                <a:ea typeface="メイリオ" panose="020B0604030504040204" pitchFamily="50" charset="-128"/>
                <a:cs typeface="メイリオ" panose="020B0604030504040204" pitchFamily="50" charset="-128"/>
              </a:rPr>
              <a:t>運用端末</a:t>
            </a:r>
          </a:p>
        </p:txBody>
      </p:sp>
      <p:cxnSp>
        <p:nvCxnSpPr>
          <p:cNvPr id="317" name="直線矢印コネクタ 316"/>
          <p:cNvCxnSpPr/>
          <p:nvPr/>
        </p:nvCxnSpPr>
        <p:spPr>
          <a:xfrm flipV="1">
            <a:off x="2928986" y="4650452"/>
            <a:ext cx="2733438" cy="192457"/>
          </a:xfrm>
          <a:prstGeom prst="straightConnector1">
            <a:avLst/>
          </a:prstGeom>
          <a:ln>
            <a:solidFill>
              <a:schemeClr val="accent6"/>
            </a:solidFill>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318" name="正方形/長方形 317"/>
          <p:cNvSpPr/>
          <p:nvPr/>
        </p:nvSpPr>
        <p:spPr>
          <a:xfrm>
            <a:off x="3792986" y="4666787"/>
            <a:ext cx="936000" cy="198900"/>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ja-JP" altLang="en-US" sz="894" dirty="0">
                <a:solidFill>
                  <a:prstClr val="white"/>
                </a:solidFill>
                <a:latin typeface="メイリオ" panose="020B0604030504040204" pitchFamily="50" charset="-128"/>
                <a:ea typeface="メイリオ" panose="020B0604030504040204" pitchFamily="50" charset="-128"/>
              </a:rPr>
              <a:t>控除ﾃﾞｰﾀ連携</a:t>
            </a:r>
          </a:p>
        </p:txBody>
      </p:sp>
      <p:sp>
        <p:nvSpPr>
          <p:cNvPr id="75" name="テキスト プレースホルダー 2"/>
          <p:cNvSpPr txBox="1">
            <a:spLocks/>
          </p:cNvSpPr>
          <p:nvPr/>
        </p:nvSpPr>
        <p:spPr>
          <a:xfrm>
            <a:off x="385837" y="1827713"/>
            <a:ext cx="9134327" cy="910436"/>
          </a:xfrm>
          <a:prstGeom prst="rect">
            <a:avLst/>
          </a:prstGeom>
          <a:noFill/>
          <a:ln>
            <a:noFill/>
          </a:ln>
        </p:spPr>
        <p:txBody>
          <a:bodyPr lIns="117000" tIns="58500" rIns="0" bIns="29250" anchor="t" anchorCtr="0">
            <a:no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marL="139303" indent="-139303" algn="l" defTabSz="620048">
              <a:spcAft>
                <a:spcPts val="146"/>
              </a:spcAft>
              <a:buFont typeface="Wingdings" panose="05000000000000000000" pitchFamily="2" charset="2"/>
              <a:buChar char="l"/>
            </a:pPr>
            <a:r>
              <a:rPr kumimoji="1" lang="ja-JP" altLang="en-US" sz="975" dirty="0">
                <a:latin typeface="メイリオ"/>
                <a:ea typeface="メイリオ"/>
              </a:rPr>
              <a:t>ディベロッパー様向け：システム導入説明会、</a:t>
            </a:r>
            <a:r>
              <a:rPr kumimoji="1" lang="en-US" altLang="ja-JP" sz="975" dirty="0">
                <a:latin typeface="メイリオ"/>
                <a:ea typeface="メイリオ"/>
              </a:rPr>
              <a:t>SC</a:t>
            </a:r>
            <a:r>
              <a:rPr kumimoji="1" lang="ja-JP" altLang="en-US" sz="975" dirty="0">
                <a:latin typeface="メイリオ"/>
                <a:ea typeface="メイリオ"/>
              </a:rPr>
              <a:t>事務所で実施する売上管理関連の運用業務や本部で実施する売上管理システム操作のレクチャーを行います。</a:t>
            </a:r>
            <a:endParaRPr kumimoji="1" lang="en-US" altLang="ja-JP" sz="975" dirty="0">
              <a:latin typeface="メイリオ"/>
              <a:ea typeface="メイリオ"/>
            </a:endParaRPr>
          </a:p>
          <a:p>
            <a:pPr marL="139303" indent="-139303" algn="l" defTabSz="620048">
              <a:spcAft>
                <a:spcPts val="146"/>
              </a:spcAft>
              <a:buFont typeface="Wingdings" panose="05000000000000000000" pitchFamily="2" charset="2"/>
              <a:buChar char="l"/>
            </a:pPr>
            <a:r>
              <a:rPr kumimoji="1" lang="ja-JP" altLang="en-US" sz="975" dirty="0">
                <a:latin typeface="メイリオ"/>
                <a:ea typeface="メイリオ"/>
              </a:rPr>
              <a:t>テナント様向け：システム導入説明会、日次で実施する売上報告業務のレクチャーを行います。</a:t>
            </a:r>
            <a:endParaRPr kumimoji="1" lang="en-US" altLang="ja-JP" sz="975" dirty="0">
              <a:latin typeface="メイリオ"/>
              <a:ea typeface="メイリオ"/>
            </a:endParaRPr>
          </a:p>
          <a:p>
            <a:pPr algn="l" defTabSz="620048">
              <a:spcAft>
                <a:spcPts val="146"/>
              </a:spcAft>
            </a:pPr>
            <a:r>
              <a:rPr kumimoji="1" lang="ja-JP" altLang="en-US" sz="975" dirty="0">
                <a:latin typeface="メイリオ"/>
                <a:ea typeface="メイリオ"/>
              </a:rPr>
              <a:t>　　　　　　　　　施設ごとに集合形式にて実施します。日程やディベロッパー様との役割分担については、柔軟に対応させていただきます。</a:t>
            </a:r>
            <a:endParaRPr kumimoji="1" lang="en-US" altLang="ja-JP" sz="975" dirty="0">
              <a:latin typeface="メイリオ"/>
              <a:ea typeface="メイリオ"/>
            </a:endParaRPr>
          </a:p>
        </p:txBody>
      </p:sp>
      <p:grpSp>
        <p:nvGrpSpPr>
          <p:cNvPr id="79" name="グループ化 78"/>
          <p:cNvGrpSpPr>
            <a:grpSpLocks noChangeAspect="1"/>
          </p:cNvGrpSpPr>
          <p:nvPr/>
        </p:nvGrpSpPr>
        <p:grpSpPr>
          <a:xfrm>
            <a:off x="2285792" y="5254043"/>
            <a:ext cx="472673" cy="347072"/>
            <a:chOff x="2461806" y="4508500"/>
            <a:chExt cx="1254299" cy="920999"/>
          </a:xfrm>
          <a:solidFill>
            <a:schemeClr val="tx1"/>
          </a:solidFill>
        </p:grpSpPr>
        <p:sp>
          <p:nvSpPr>
            <p:cNvPr id="80"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1"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2"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sp>
        <p:nvSpPr>
          <p:cNvPr id="83" name="テキスト ボックス 82"/>
          <p:cNvSpPr txBox="1"/>
          <p:nvPr/>
        </p:nvSpPr>
        <p:spPr>
          <a:xfrm>
            <a:off x="2366951" y="5604685"/>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sp>
        <p:nvSpPr>
          <p:cNvPr id="86" name="正方形/長方形 85"/>
          <p:cNvSpPr/>
          <p:nvPr/>
        </p:nvSpPr>
        <p:spPr>
          <a:xfrm>
            <a:off x="1887163" y="4342448"/>
            <a:ext cx="1295059" cy="1989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52256"/>
            <a:r>
              <a:rPr kumimoji="1" lang="en-US" altLang="ja-JP" sz="894" dirty="0">
                <a:solidFill>
                  <a:schemeClr val="accent6"/>
                </a:solidFill>
                <a:latin typeface="メイリオ" panose="020B0604030504040204" pitchFamily="50" charset="-128"/>
                <a:ea typeface="メイリオ" panose="020B0604030504040204" pitchFamily="50" charset="-128"/>
              </a:rPr>
              <a:t>NTT</a:t>
            </a:r>
            <a:r>
              <a:rPr kumimoji="1" lang="ja-JP" altLang="en-US" sz="894" dirty="0">
                <a:solidFill>
                  <a:schemeClr val="accent6"/>
                </a:solidFill>
                <a:latin typeface="メイリオ" panose="020B0604030504040204" pitchFamily="50" charset="-128"/>
                <a:ea typeface="メイリオ" panose="020B0604030504040204" pitchFamily="50" charset="-128"/>
              </a:rPr>
              <a:t>データ準備範囲</a:t>
            </a:r>
          </a:p>
        </p:txBody>
      </p:sp>
      <p:sp>
        <p:nvSpPr>
          <p:cNvPr id="87" name="正方形/長方形 86"/>
          <p:cNvSpPr/>
          <p:nvPr/>
        </p:nvSpPr>
        <p:spPr>
          <a:xfrm>
            <a:off x="3074040" y="2847226"/>
            <a:ext cx="2331093" cy="2948857"/>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defTabSz="752256"/>
            <a:r>
              <a:rPr kumimoji="1" lang="ja-JP" altLang="en-US" sz="975" b="1" dirty="0">
                <a:solidFill>
                  <a:srgbClr val="FF0000"/>
                </a:solidFill>
                <a:latin typeface="メイリオ" panose="020B0604030504040204" pitchFamily="50" charset="-128"/>
                <a:ea typeface="メイリオ" panose="020B0604030504040204" pitchFamily="50" charset="-128"/>
              </a:rPr>
              <a:t>トレーニング・マニュアル</a:t>
            </a:r>
            <a:endParaRPr kumimoji="1" lang="en-US" altLang="ja-JP" sz="975" b="1" dirty="0">
              <a:solidFill>
                <a:srgbClr val="FF0000"/>
              </a:solidFill>
              <a:latin typeface="メイリオ" panose="020B0604030504040204" pitchFamily="50" charset="-128"/>
              <a:ea typeface="メイリオ" panose="020B0604030504040204" pitchFamily="50" charset="-128"/>
            </a:endParaRPr>
          </a:p>
          <a:p>
            <a:pPr algn="ctr" defTabSz="752256"/>
            <a:r>
              <a:rPr kumimoji="1" lang="ja-JP" altLang="en-US" sz="975" b="1" dirty="0">
                <a:solidFill>
                  <a:srgbClr val="FF0000"/>
                </a:solidFill>
                <a:latin typeface="メイリオ" panose="020B0604030504040204" pitchFamily="50" charset="-128"/>
                <a:ea typeface="メイリオ" panose="020B0604030504040204" pitchFamily="50" charset="-128"/>
              </a:rPr>
              <a:t>ご提供範囲</a:t>
            </a:r>
          </a:p>
        </p:txBody>
      </p:sp>
    </p:spTree>
    <p:extLst>
      <p:ext uri="{BB962C8B-B14F-4D97-AF65-F5344CB8AC3E}">
        <p14:creationId xmlns:p14="http://schemas.microsoft.com/office/powerpoint/2010/main" val="928052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172975" y="5240457"/>
            <a:ext cx="9560050" cy="1054905"/>
          </a:xfrm>
          <a:prstGeom prst="rect">
            <a:avLst/>
          </a:prstGeom>
          <a:solidFill>
            <a:schemeClr val="accent2">
              <a:lumMod val="20000"/>
              <a:lumOff val="80000"/>
            </a:schemeClr>
          </a:solidFill>
          <a:ln w="25400" cap="flat" cmpd="tri" algn="ctr">
            <a:solidFill>
              <a:srgbClr val="E1E7F3">
                <a:lumMod val="90000"/>
                <a:lumOff val="10000"/>
              </a:srgbClr>
            </a:solidFill>
            <a:prstDash val="solid"/>
            <a:bevel/>
            <a:headEnd type="none" w="med" len="med"/>
            <a:tailEnd type="none" w="med" len="med"/>
          </a:ln>
          <a:effectLst/>
        </p:spPr>
        <p:txBody>
          <a:bodyPr/>
          <a:lstStyle/>
          <a:p>
            <a:pPr marL="0" marR="0" lvl="0" indent="0" defTabSz="457133"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3"/>
          <p:cNvSpPr>
            <a:spLocks noGrp="1"/>
          </p:cNvSpPr>
          <p:nvPr>
            <p:ph type="title"/>
          </p:nvPr>
        </p:nvSpPr>
        <p:spPr/>
        <p:txBody>
          <a:bodyPr>
            <a:normAutofit/>
          </a:bodyPr>
          <a:lstStyle/>
          <a:p>
            <a:r>
              <a:rPr lang="en-US" altLang="ja-JP" dirty="0" smtClean="0"/>
              <a:t>1. </a:t>
            </a:r>
            <a:r>
              <a:rPr lang="ja-JP" altLang="en-US" dirty="0" smtClean="0"/>
              <a:t>会社情報（</a:t>
            </a:r>
            <a:r>
              <a:rPr lang="en-US" altLang="ja-JP" dirty="0" smtClean="0"/>
              <a:t>1/2</a:t>
            </a:r>
            <a:r>
              <a:rPr lang="ja-JP" altLang="en-US" dirty="0" smtClean="0"/>
              <a:t>）</a:t>
            </a:r>
            <a:endParaRPr kumimoji="1" lang="ja-JP" altLang="en-US" dirty="0"/>
          </a:p>
        </p:txBody>
      </p:sp>
      <p:sp>
        <p:nvSpPr>
          <p:cNvPr id="6" name="Rectangle 135"/>
          <p:cNvSpPr>
            <a:spLocks noChangeArrowheads="1"/>
          </p:cNvSpPr>
          <p:nvPr/>
        </p:nvSpPr>
        <p:spPr bwMode="auto">
          <a:xfrm>
            <a:off x="172975" y="886106"/>
            <a:ext cx="4362092" cy="4518160"/>
          </a:xfrm>
          <a:prstGeom prst="rect">
            <a:avLst/>
          </a:prstGeom>
          <a:noFill/>
          <a:ln w="19050" algn="ctr">
            <a:noFill/>
            <a:miter lim="800000"/>
            <a:headEnd/>
            <a:tailEnd/>
          </a:ln>
        </p:spPr>
        <p:txBody>
          <a:bodyPr wrap="none">
            <a:spAutoFit/>
          </a:bodyPr>
          <a:lstStyle/>
          <a:p>
            <a:pPr defTabSz="457133" eaLnBrk="1" fontAlgn="auto" hangingPunct="1">
              <a:spcBef>
                <a:spcPct val="20000"/>
              </a:spcBef>
              <a:spcAft>
                <a:spcPts val="0"/>
              </a:spcAft>
              <a:tabLst>
                <a:tab pos="809625" algn="l"/>
              </a:tabLst>
              <a:defRPr/>
            </a:pPr>
            <a:r>
              <a:rPr kumimoji="0" lang="en-US" altLang="ja-JP" sz="1400" b="1" dirty="0">
                <a:solidFill>
                  <a:srgbClr val="6785C1"/>
                </a:solidFill>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名　称</a:t>
            </a:r>
          </a:p>
          <a:p>
            <a:pPr defTabSz="457133" eaLnBrk="1" fontAlgn="auto" hangingPunct="1">
              <a:spcBef>
                <a:spcPct val="20000"/>
              </a:spcBef>
              <a:spcAft>
                <a:spcPts val="0"/>
              </a:spcAft>
              <a:tabLst>
                <a:tab pos="809625" algn="l"/>
              </a:tabLst>
              <a:defRPr/>
            </a:pPr>
            <a:r>
              <a:rPr kumimoji="0" lang="ja-JP" altLang="en-US" sz="1400" b="1" dirty="0">
                <a:latin typeface="Meiryo UI" pitchFamily="50" charset="-128"/>
                <a:ea typeface="Meiryo UI" pitchFamily="50" charset="-128"/>
                <a:cs typeface="Meiryo UI" pitchFamily="50" charset="-128"/>
              </a:rPr>
              <a:t>株式会社エヌ・ティ・ティ・データ</a:t>
            </a:r>
          </a:p>
          <a:p>
            <a:pPr defTabSz="457133" eaLnBrk="1" fontAlgn="auto" hangingPunct="1">
              <a:spcBef>
                <a:spcPct val="20000"/>
              </a:spcBef>
              <a:spcAft>
                <a:spcPts val="0"/>
              </a:spcAft>
              <a:tabLst>
                <a:tab pos="809625" algn="l"/>
              </a:tabLst>
              <a:defRPr/>
            </a:pPr>
            <a:r>
              <a:rPr kumimoji="0" lang="en-US" altLang="ja-JP" sz="1400" b="1" dirty="0">
                <a:latin typeface="Meiryo UI" pitchFamily="50" charset="-128"/>
                <a:ea typeface="Meiryo UI" pitchFamily="50" charset="-128"/>
                <a:cs typeface="Meiryo UI" pitchFamily="50" charset="-128"/>
              </a:rPr>
              <a:t>NTT DATA </a:t>
            </a:r>
            <a:r>
              <a:rPr kumimoji="0" lang="en-US" altLang="ja-JP" sz="1400" b="1" dirty="0" smtClean="0">
                <a:latin typeface="Meiryo UI" pitchFamily="50" charset="-128"/>
                <a:ea typeface="Meiryo UI" pitchFamily="50" charset="-128"/>
                <a:cs typeface="Meiryo UI" pitchFamily="50" charset="-128"/>
              </a:rPr>
              <a:t>CORPORATION</a:t>
            </a:r>
          </a:p>
          <a:p>
            <a:pPr defTabSz="457133" eaLnBrk="1" fontAlgn="auto" hangingPunct="1">
              <a:spcBef>
                <a:spcPct val="20000"/>
              </a:spcBef>
              <a:spcAft>
                <a:spcPts val="0"/>
              </a:spcAft>
              <a:tabLst>
                <a:tab pos="809625" algn="l"/>
              </a:tabLst>
              <a:defRPr/>
            </a:pPr>
            <a:endParaRPr kumimoji="0" lang="en-US" altLang="ja-JP" sz="1050" b="1" dirty="0">
              <a:latin typeface="Meiryo UI" pitchFamily="50" charset="-128"/>
              <a:ea typeface="Meiryo UI" pitchFamily="50" charset="-128"/>
              <a:cs typeface="Meiryo UI" pitchFamily="50" charset="-128"/>
            </a:endParaRPr>
          </a:p>
          <a:p>
            <a:pPr defTabSz="457133" eaLnBrk="1" fontAlgn="auto" hangingPunct="1">
              <a:spcBef>
                <a:spcPct val="20000"/>
              </a:spcBef>
              <a:spcAft>
                <a:spcPts val="0"/>
              </a:spcAft>
              <a:tabLst>
                <a:tab pos="809625" algn="l"/>
              </a:tabLst>
              <a:defRPr/>
            </a:pPr>
            <a:r>
              <a:rPr kumimoji="0" lang="en-US" altLang="ja-JP" sz="1400" b="1" dirty="0" smtClean="0">
                <a:solidFill>
                  <a:srgbClr val="6785C1"/>
                </a:solidFill>
                <a:latin typeface="Meiryo UI" pitchFamily="50" charset="-128"/>
                <a:ea typeface="Meiryo UI" pitchFamily="50" charset="-128"/>
                <a:cs typeface="Meiryo UI" pitchFamily="50" charset="-128"/>
              </a:rPr>
              <a:t>■</a:t>
            </a:r>
            <a:r>
              <a:rPr kumimoji="0" lang="en-US" altLang="ja-JP" sz="1400" b="1" dirty="0" smtClean="0">
                <a:solidFill>
                  <a:schemeClr val="bg2">
                    <a:lumMod val="75000"/>
                  </a:schemeClr>
                </a:solidFill>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本社所在地</a:t>
            </a:r>
          </a:p>
          <a:p>
            <a:pPr defTabSz="457133" eaLnBrk="1" fontAlgn="auto" hangingPunct="1">
              <a:spcBef>
                <a:spcPct val="20000"/>
              </a:spcBef>
              <a:spcAft>
                <a:spcPts val="0"/>
              </a:spcAft>
              <a:tabLst>
                <a:tab pos="809625" algn="l"/>
              </a:tabLst>
              <a:defRPr/>
            </a:pPr>
            <a:r>
              <a:rPr kumimoji="0" lang="ja-JP" altLang="en-US" sz="1400" b="1" dirty="0">
                <a:latin typeface="Meiryo UI" pitchFamily="50" charset="-128"/>
                <a:ea typeface="Meiryo UI" pitchFamily="50" charset="-128"/>
                <a:cs typeface="Meiryo UI" pitchFamily="50" charset="-128"/>
              </a:rPr>
              <a:t>〒</a:t>
            </a:r>
            <a:r>
              <a:rPr kumimoji="0" lang="en-US" altLang="ja-JP" sz="1400" b="1" dirty="0">
                <a:latin typeface="Meiryo UI" pitchFamily="50" charset="-128"/>
                <a:ea typeface="Meiryo UI" pitchFamily="50" charset="-128"/>
                <a:cs typeface="Meiryo UI" pitchFamily="50" charset="-128"/>
              </a:rPr>
              <a:t>135-6033 </a:t>
            </a:r>
            <a:r>
              <a:rPr kumimoji="0" lang="ja-JP" altLang="en-US" sz="1400" b="1" dirty="0">
                <a:latin typeface="Meiryo UI" pitchFamily="50" charset="-128"/>
                <a:ea typeface="Meiryo UI" pitchFamily="50" charset="-128"/>
                <a:cs typeface="Meiryo UI" pitchFamily="50" charset="-128"/>
              </a:rPr>
              <a:t>東京都江東区豊洲</a:t>
            </a:r>
            <a:r>
              <a:rPr kumimoji="0" lang="en-US" altLang="ja-JP" sz="1400" b="1" dirty="0">
                <a:latin typeface="Meiryo UI" pitchFamily="50" charset="-128"/>
                <a:ea typeface="Meiryo UI" pitchFamily="50" charset="-128"/>
                <a:cs typeface="Meiryo UI" pitchFamily="50" charset="-128"/>
              </a:rPr>
              <a:t>3-3-3</a:t>
            </a:r>
          </a:p>
          <a:p>
            <a:pPr defTabSz="457133" eaLnBrk="1" fontAlgn="auto" hangingPunct="1">
              <a:spcBef>
                <a:spcPct val="20000"/>
              </a:spcBef>
              <a:spcAft>
                <a:spcPts val="0"/>
              </a:spcAft>
              <a:tabLst>
                <a:tab pos="809625" algn="l"/>
              </a:tabLst>
              <a:defRPr/>
            </a:pPr>
            <a:r>
              <a:rPr kumimoji="0" lang="en-US" altLang="ja-JP" sz="1400" b="1" dirty="0">
                <a:latin typeface="Meiryo UI" pitchFamily="50" charset="-128"/>
                <a:ea typeface="Meiryo UI" pitchFamily="50" charset="-128"/>
                <a:cs typeface="Meiryo UI" pitchFamily="50" charset="-128"/>
              </a:rPr>
              <a:t>	    </a:t>
            </a:r>
            <a:r>
              <a:rPr kumimoji="0" lang="en-US" altLang="ja-JP" sz="1400" b="1" dirty="0" smtClean="0">
                <a:latin typeface="Meiryo UI" pitchFamily="50" charset="-128"/>
                <a:ea typeface="Meiryo UI" pitchFamily="50" charset="-128"/>
                <a:cs typeface="Meiryo UI" pitchFamily="50" charset="-128"/>
              </a:rPr>
              <a:t>  </a:t>
            </a:r>
            <a:r>
              <a:rPr kumimoji="0" lang="ja-JP" altLang="en-US" sz="1400" b="1" dirty="0" smtClean="0">
                <a:latin typeface="Meiryo UI" pitchFamily="50" charset="-128"/>
                <a:ea typeface="Meiryo UI" pitchFamily="50" charset="-128"/>
                <a:cs typeface="Meiryo UI" pitchFamily="50" charset="-128"/>
              </a:rPr>
              <a:t>豊洲</a:t>
            </a:r>
            <a:r>
              <a:rPr kumimoji="0" lang="ja-JP" altLang="en-US" sz="1400" b="1" dirty="0">
                <a:latin typeface="Meiryo UI" pitchFamily="50" charset="-128"/>
                <a:ea typeface="Meiryo UI" pitchFamily="50" charset="-128"/>
                <a:cs typeface="Meiryo UI" pitchFamily="50" charset="-128"/>
              </a:rPr>
              <a:t>センタービル</a:t>
            </a:r>
          </a:p>
          <a:p>
            <a:pPr defTabSz="457133" eaLnBrk="1" fontAlgn="auto" hangingPunct="1">
              <a:spcBef>
                <a:spcPct val="20000"/>
              </a:spcBef>
              <a:spcAft>
                <a:spcPts val="0"/>
              </a:spcAft>
              <a:tabLst>
                <a:tab pos="809625" algn="l"/>
              </a:tabLst>
              <a:defRPr/>
            </a:pPr>
            <a:endParaRPr kumimoji="0" lang="en-US" altLang="ja-JP" sz="1050" b="1" dirty="0" smtClean="0">
              <a:solidFill>
                <a:srgbClr val="6785C1"/>
              </a:solidFill>
              <a:latin typeface="Meiryo UI" pitchFamily="50" charset="-128"/>
              <a:ea typeface="Meiryo UI" pitchFamily="50" charset="-128"/>
              <a:cs typeface="Meiryo UI" pitchFamily="50" charset="-128"/>
            </a:endParaRPr>
          </a:p>
          <a:p>
            <a:pPr defTabSz="457133" eaLnBrk="1" fontAlgn="auto" hangingPunct="1">
              <a:spcBef>
                <a:spcPct val="20000"/>
              </a:spcBef>
              <a:spcAft>
                <a:spcPts val="0"/>
              </a:spcAft>
              <a:tabLst>
                <a:tab pos="809625" algn="l"/>
              </a:tabLst>
              <a:defRPr/>
            </a:pPr>
            <a:r>
              <a:rPr kumimoji="0" lang="en-US" altLang="ja-JP" sz="1400" b="1" dirty="0" smtClean="0">
                <a:solidFill>
                  <a:srgbClr val="6785C1"/>
                </a:solidFill>
                <a:latin typeface="Meiryo UI" pitchFamily="50" charset="-128"/>
                <a:ea typeface="Meiryo UI" pitchFamily="50" charset="-128"/>
                <a:cs typeface="Meiryo UI" pitchFamily="50" charset="-128"/>
              </a:rPr>
              <a:t>■</a:t>
            </a:r>
            <a:r>
              <a:rPr kumimoji="0" lang="ja-JP" altLang="en-US" sz="1400" b="1" dirty="0" smtClean="0">
                <a:solidFill>
                  <a:schemeClr val="bg2">
                    <a:lumMod val="75000"/>
                  </a:schemeClr>
                </a:solidFill>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交　通</a:t>
            </a:r>
          </a:p>
          <a:p>
            <a:pPr defTabSz="457133" eaLnBrk="1" fontAlgn="auto" hangingPunct="1">
              <a:spcBef>
                <a:spcPct val="20000"/>
              </a:spcBef>
              <a:spcAft>
                <a:spcPts val="0"/>
              </a:spcAft>
              <a:tabLst>
                <a:tab pos="809625" algn="l"/>
              </a:tabLst>
              <a:defRPr/>
            </a:pPr>
            <a:r>
              <a:rPr kumimoji="0" lang="ja-JP" altLang="en-US" sz="1400" b="1" dirty="0">
                <a:latin typeface="Meiryo UI" pitchFamily="50" charset="-128"/>
                <a:ea typeface="Meiryo UI" pitchFamily="50" charset="-128"/>
                <a:cs typeface="Meiryo UI" pitchFamily="50" charset="-128"/>
              </a:rPr>
              <a:t>東京メトロ有楽町線 豊洲駅 </a:t>
            </a:r>
            <a:r>
              <a:rPr kumimoji="0" lang="en-US" altLang="ja-JP" sz="1400" b="1" dirty="0">
                <a:latin typeface="Meiryo UI" pitchFamily="50" charset="-128"/>
                <a:ea typeface="Meiryo UI" pitchFamily="50" charset="-128"/>
                <a:cs typeface="Meiryo UI" pitchFamily="50" charset="-128"/>
              </a:rPr>
              <a:t>3</a:t>
            </a:r>
            <a:r>
              <a:rPr kumimoji="0" lang="ja-JP" altLang="ja-JP" sz="1400" b="1" dirty="0">
                <a:latin typeface="Meiryo UI" pitchFamily="50" charset="-128"/>
                <a:ea typeface="Meiryo UI" pitchFamily="50" charset="-128"/>
                <a:cs typeface="Meiryo UI" pitchFamily="50" charset="-128"/>
              </a:rPr>
              <a:t>番</a:t>
            </a:r>
            <a:r>
              <a:rPr kumimoji="0" lang="ja-JP" altLang="en-US" sz="1400" b="1" dirty="0">
                <a:latin typeface="Meiryo UI" pitchFamily="50" charset="-128"/>
                <a:ea typeface="Meiryo UI" pitchFamily="50" charset="-128"/>
                <a:cs typeface="Meiryo UI" pitchFamily="50" charset="-128"/>
              </a:rPr>
              <a:t>または</a:t>
            </a:r>
            <a:r>
              <a:rPr kumimoji="0" lang="en-US" altLang="ja-JP" sz="1400" b="1" dirty="0">
                <a:latin typeface="Meiryo UI" pitchFamily="50" charset="-128"/>
                <a:ea typeface="Meiryo UI" pitchFamily="50" charset="-128"/>
                <a:cs typeface="Meiryo UI" pitchFamily="50" charset="-128"/>
              </a:rPr>
              <a:t>1b</a:t>
            </a:r>
            <a:r>
              <a:rPr kumimoji="0" lang="ja-JP" altLang="en-US" sz="1400" b="1" dirty="0">
                <a:latin typeface="Meiryo UI" pitchFamily="50" charset="-128"/>
                <a:ea typeface="Meiryo UI" pitchFamily="50" charset="-128"/>
                <a:cs typeface="Meiryo UI" pitchFamily="50" charset="-128"/>
              </a:rPr>
              <a:t>出口徒歩</a:t>
            </a:r>
            <a:r>
              <a:rPr kumimoji="0" lang="en-US" altLang="ja-JP" sz="1400" b="1" dirty="0">
                <a:latin typeface="Meiryo UI" pitchFamily="50" charset="-128"/>
                <a:ea typeface="Meiryo UI" pitchFamily="50" charset="-128"/>
                <a:cs typeface="Meiryo UI" pitchFamily="50" charset="-128"/>
              </a:rPr>
              <a:t>1</a:t>
            </a:r>
            <a:r>
              <a:rPr kumimoji="0" lang="ja-JP" altLang="en-US" sz="1400" b="1" dirty="0">
                <a:latin typeface="Meiryo UI" pitchFamily="50" charset="-128"/>
                <a:ea typeface="Meiryo UI" pitchFamily="50" charset="-128"/>
                <a:cs typeface="Meiryo UI" pitchFamily="50" charset="-128"/>
              </a:rPr>
              <a:t>分</a:t>
            </a:r>
          </a:p>
          <a:p>
            <a:pPr defTabSz="457133" eaLnBrk="1" fontAlgn="auto" hangingPunct="1">
              <a:spcBef>
                <a:spcPct val="20000"/>
              </a:spcBef>
              <a:spcAft>
                <a:spcPts val="0"/>
              </a:spcAft>
              <a:tabLst>
                <a:tab pos="809625" algn="l"/>
              </a:tabLst>
              <a:defRPr/>
            </a:pPr>
            <a:endParaRPr kumimoji="0" lang="en-US" altLang="ja-JP" sz="1050" b="1" dirty="0" smtClean="0">
              <a:solidFill>
                <a:srgbClr val="6785C1"/>
              </a:solidFill>
              <a:latin typeface="Meiryo UI" pitchFamily="50" charset="-128"/>
              <a:ea typeface="Meiryo UI" pitchFamily="50" charset="-128"/>
              <a:cs typeface="Meiryo UI" pitchFamily="50" charset="-128"/>
            </a:endParaRPr>
          </a:p>
          <a:p>
            <a:pPr defTabSz="457133" eaLnBrk="1" fontAlgn="auto" hangingPunct="1">
              <a:spcBef>
                <a:spcPct val="20000"/>
              </a:spcBef>
              <a:spcAft>
                <a:spcPts val="0"/>
              </a:spcAft>
              <a:tabLst>
                <a:tab pos="809625" algn="l"/>
              </a:tabLst>
              <a:defRPr/>
            </a:pPr>
            <a:r>
              <a:rPr kumimoji="0" lang="ja-JP" altLang="en-US" sz="1400" b="1" dirty="0" smtClean="0">
                <a:solidFill>
                  <a:srgbClr val="6785C1"/>
                </a:solidFill>
                <a:latin typeface="Meiryo UI" pitchFamily="50" charset="-128"/>
                <a:ea typeface="Meiryo UI" pitchFamily="50" charset="-128"/>
                <a:cs typeface="Meiryo UI" pitchFamily="50" charset="-128"/>
              </a:rPr>
              <a:t>■</a:t>
            </a:r>
            <a:r>
              <a:rPr kumimoji="0" lang="ja-JP" altLang="en-US" sz="1400" b="1" dirty="0" smtClean="0">
                <a:solidFill>
                  <a:schemeClr val="bg2"/>
                </a:solidFill>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設立年月日</a:t>
            </a:r>
          </a:p>
          <a:p>
            <a:pPr defTabSz="457133" eaLnBrk="1" fontAlgn="auto" hangingPunct="1">
              <a:spcBef>
                <a:spcPct val="20000"/>
              </a:spcBef>
              <a:spcAft>
                <a:spcPts val="0"/>
              </a:spcAft>
              <a:tabLst>
                <a:tab pos="809625" algn="l"/>
              </a:tabLst>
              <a:defRPr/>
            </a:pPr>
            <a:r>
              <a:rPr kumimoji="0" lang="en-US" altLang="ja-JP" sz="1400" b="1" dirty="0">
                <a:latin typeface="Meiryo UI" pitchFamily="50" charset="-128"/>
                <a:ea typeface="Meiryo UI" pitchFamily="50" charset="-128"/>
                <a:cs typeface="Meiryo UI" pitchFamily="50" charset="-128"/>
              </a:rPr>
              <a:t>1988</a:t>
            </a:r>
            <a:r>
              <a:rPr kumimoji="0" lang="ja-JP" altLang="en-US" sz="1400" b="1" dirty="0">
                <a:latin typeface="Meiryo UI" pitchFamily="50" charset="-128"/>
                <a:ea typeface="Meiryo UI" pitchFamily="50" charset="-128"/>
                <a:cs typeface="Meiryo UI" pitchFamily="50" charset="-128"/>
              </a:rPr>
              <a:t>（昭和</a:t>
            </a:r>
            <a:r>
              <a:rPr kumimoji="0" lang="en-US" altLang="ja-JP" sz="1400" b="1" dirty="0">
                <a:latin typeface="Meiryo UI" pitchFamily="50" charset="-128"/>
                <a:ea typeface="Meiryo UI" pitchFamily="50" charset="-128"/>
                <a:cs typeface="Meiryo UI" pitchFamily="50" charset="-128"/>
              </a:rPr>
              <a:t>63</a:t>
            </a:r>
            <a:r>
              <a:rPr kumimoji="0" lang="ja-JP" altLang="en-US" sz="1400" b="1" dirty="0">
                <a:latin typeface="Meiryo UI" pitchFamily="50" charset="-128"/>
                <a:ea typeface="Meiryo UI" pitchFamily="50" charset="-128"/>
                <a:cs typeface="Meiryo UI" pitchFamily="50" charset="-128"/>
              </a:rPr>
              <a:t>）年</a:t>
            </a:r>
            <a:r>
              <a:rPr kumimoji="0" lang="en-US" altLang="ja-JP" sz="1400" b="1" dirty="0">
                <a:latin typeface="Meiryo UI" pitchFamily="50" charset="-128"/>
                <a:ea typeface="Meiryo UI" pitchFamily="50" charset="-128"/>
                <a:cs typeface="Meiryo UI" pitchFamily="50" charset="-128"/>
              </a:rPr>
              <a:t>5</a:t>
            </a:r>
            <a:r>
              <a:rPr kumimoji="0" lang="ja-JP" altLang="en-US" sz="1400" b="1" dirty="0">
                <a:latin typeface="Meiryo UI" pitchFamily="50" charset="-128"/>
                <a:ea typeface="Meiryo UI" pitchFamily="50" charset="-128"/>
                <a:cs typeface="Meiryo UI" pitchFamily="50" charset="-128"/>
              </a:rPr>
              <a:t>月</a:t>
            </a:r>
            <a:r>
              <a:rPr kumimoji="0" lang="en-US" altLang="ja-JP" sz="1400" b="1" dirty="0">
                <a:latin typeface="Meiryo UI" pitchFamily="50" charset="-128"/>
                <a:ea typeface="Meiryo UI" pitchFamily="50" charset="-128"/>
                <a:cs typeface="Meiryo UI" pitchFamily="50" charset="-128"/>
              </a:rPr>
              <a:t>23</a:t>
            </a:r>
            <a:r>
              <a:rPr kumimoji="0" lang="ja-JP" altLang="en-US" sz="1400" b="1" dirty="0">
                <a:latin typeface="Meiryo UI" pitchFamily="50" charset="-128"/>
                <a:ea typeface="Meiryo UI" pitchFamily="50" charset="-128"/>
                <a:cs typeface="Meiryo UI" pitchFamily="50" charset="-128"/>
              </a:rPr>
              <a:t>日</a:t>
            </a:r>
          </a:p>
          <a:p>
            <a:pPr defTabSz="457133" eaLnBrk="1" fontAlgn="auto" hangingPunct="1">
              <a:spcBef>
                <a:spcPct val="20000"/>
              </a:spcBef>
              <a:spcAft>
                <a:spcPts val="0"/>
              </a:spcAft>
              <a:tabLst>
                <a:tab pos="809625" algn="l"/>
              </a:tabLst>
              <a:defRPr/>
            </a:pPr>
            <a:endParaRPr kumimoji="0" lang="en-US" altLang="ja-JP" sz="1050" b="1" dirty="0" smtClean="0">
              <a:solidFill>
                <a:srgbClr val="6785C1"/>
              </a:solidFill>
              <a:latin typeface="Meiryo UI" pitchFamily="50" charset="-128"/>
              <a:ea typeface="Meiryo UI" pitchFamily="50" charset="-128"/>
              <a:cs typeface="Meiryo UI" pitchFamily="50" charset="-128"/>
            </a:endParaRPr>
          </a:p>
          <a:p>
            <a:pPr defTabSz="457133" eaLnBrk="1" fontAlgn="auto" hangingPunct="1">
              <a:spcBef>
                <a:spcPct val="20000"/>
              </a:spcBef>
              <a:spcAft>
                <a:spcPts val="0"/>
              </a:spcAft>
              <a:tabLst>
                <a:tab pos="809625" algn="l"/>
              </a:tabLst>
              <a:defRPr/>
            </a:pPr>
            <a:r>
              <a:rPr kumimoji="0" lang="ja-JP" altLang="en-US" sz="1400" b="1" dirty="0" smtClean="0">
                <a:solidFill>
                  <a:srgbClr val="6785C1"/>
                </a:solidFill>
                <a:latin typeface="Meiryo UI" pitchFamily="50" charset="-128"/>
                <a:ea typeface="Meiryo UI" pitchFamily="50" charset="-128"/>
                <a:cs typeface="Meiryo UI" pitchFamily="50" charset="-128"/>
              </a:rPr>
              <a:t>■</a:t>
            </a:r>
            <a:r>
              <a:rPr kumimoji="0" lang="ja-JP" altLang="en-US" sz="1400" b="1" dirty="0" smtClean="0">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資　本　金</a:t>
            </a:r>
          </a:p>
          <a:p>
            <a:pPr defTabSz="457133" eaLnBrk="1" fontAlgn="auto" hangingPunct="1">
              <a:spcBef>
                <a:spcPct val="20000"/>
              </a:spcBef>
              <a:spcAft>
                <a:spcPts val="0"/>
              </a:spcAft>
              <a:tabLst>
                <a:tab pos="809625" algn="l"/>
              </a:tabLst>
              <a:defRPr/>
            </a:pPr>
            <a:r>
              <a:rPr kumimoji="0" lang="en-US" altLang="ja-JP" sz="1400" b="1" dirty="0">
                <a:latin typeface="Meiryo UI" pitchFamily="50" charset="-128"/>
                <a:ea typeface="Meiryo UI" pitchFamily="50" charset="-128"/>
                <a:cs typeface="Meiryo UI" pitchFamily="50" charset="-128"/>
              </a:rPr>
              <a:t>1,425</a:t>
            </a:r>
            <a:r>
              <a:rPr kumimoji="0" lang="ja-JP" altLang="en-US" sz="1400" b="1" dirty="0">
                <a:latin typeface="Meiryo UI" pitchFamily="50" charset="-128"/>
                <a:ea typeface="Meiryo UI" pitchFamily="50" charset="-128"/>
                <a:cs typeface="Meiryo UI" pitchFamily="50" charset="-128"/>
              </a:rPr>
              <a:t>億</a:t>
            </a:r>
            <a:r>
              <a:rPr kumimoji="0" lang="en-US" altLang="ja-JP" sz="1400" b="1" dirty="0">
                <a:latin typeface="Meiryo UI" pitchFamily="50" charset="-128"/>
                <a:ea typeface="Meiryo UI" pitchFamily="50" charset="-128"/>
                <a:cs typeface="Meiryo UI" pitchFamily="50" charset="-128"/>
              </a:rPr>
              <a:t>2,000</a:t>
            </a:r>
            <a:r>
              <a:rPr kumimoji="0" lang="ja-JP" altLang="en-US" sz="1400" b="1" dirty="0">
                <a:latin typeface="Meiryo UI" pitchFamily="50" charset="-128"/>
                <a:ea typeface="Meiryo UI" pitchFamily="50" charset="-128"/>
                <a:cs typeface="Meiryo UI" pitchFamily="50" charset="-128"/>
              </a:rPr>
              <a:t>万円（</a:t>
            </a:r>
            <a:r>
              <a:rPr kumimoji="0" lang="en-US" altLang="ja-JP" sz="1400" b="1" dirty="0" smtClean="0">
                <a:latin typeface="Meiryo UI" pitchFamily="50" charset="-128"/>
                <a:ea typeface="Meiryo UI" pitchFamily="50" charset="-128"/>
                <a:cs typeface="Meiryo UI" pitchFamily="50" charset="-128"/>
              </a:rPr>
              <a:t>2020</a:t>
            </a:r>
            <a:r>
              <a:rPr kumimoji="0" lang="ja-JP" altLang="en-US" sz="1400" b="1" dirty="0" smtClean="0">
                <a:latin typeface="Meiryo UI" pitchFamily="50" charset="-128"/>
                <a:ea typeface="Meiryo UI" pitchFamily="50" charset="-128"/>
                <a:cs typeface="Meiryo UI" pitchFamily="50" charset="-128"/>
              </a:rPr>
              <a:t>年</a:t>
            </a:r>
            <a:r>
              <a:rPr kumimoji="0" lang="en-US" altLang="ja-JP" sz="1400" b="1" dirty="0">
                <a:latin typeface="Meiryo UI" pitchFamily="50" charset="-128"/>
                <a:ea typeface="Meiryo UI" pitchFamily="50" charset="-128"/>
                <a:cs typeface="Meiryo UI" pitchFamily="50" charset="-128"/>
              </a:rPr>
              <a:t>3</a:t>
            </a:r>
            <a:r>
              <a:rPr kumimoji="0" lang="ja-JP" altLang="en-US" sz="1400" b="1" dirty="0">
                <a:latin typeface="Meiryo UI" pitchFamily="50" charset="-128"/>
                <a:ea typeface="Meiryo UI" pitchFamily="50" charset="-128"/>
                <a:cs typeface="Meiryo UI" pitchFamily="50" charset="-128"/>
              </a:rPr>
              <a:t>月</a:t>
            </a:r>
            <a:r>
              <a:rPr kumimoji="0" lang="en-US" altLang="ja-JP" sz="1400" b="1" dirty="0">
                <a:latin typeface="Meiryo UI" pitchFamily="50" charset="-128"/>
                <a:ea typeface="Meiryo UI" pitchFamily="50" charset="-128"/>
                <a:cs typeface="Meiryo UI" pitchFamily="50" charset="-128"/>
              </a:rPr>
              <a:t>31</a:t>
            </a:r>
            <a:r>
              <a:rPr kumimoji="0" lang="ja-JP" altLang="en-US" sz="1400" b="1" dirty="0">
                <a:latin typeface="Meiryo UI" pitchFamily="50" charset="-128"/>
                <a:ea typeface="Meiryo UI" pitchFamily="50" charset="-128"/>
                <a:cs typeface="Meiryo UI" pitchFamily="50" charset="-128"/>
              </a:rPr>
              <a:t>日現在</a:t>
            </a:r>
            <a:r>
              <a:rPr kumimoji="0" lang="ja-JP" altLang="en-US" sz="1400" b="1" dirty="0" smtClean="0">
                <a:latin typeface="Meiryo UI" pitchFamily="50" charset="-128"/>
                <a:ea typeface="Meiryo UI" pitchFamily="50" charset="-128"/>
                <a:cs typeface="Meiryo UI" pitchFamily="50" charset="-128"/>
              </a:rPr>
              <a:t>）</a:t>
            </a:r>
            <a:endParaRPr kumimoji="0" lang="en-US" altLang="ja-JP" sz="1400" b="1" dirty="0" smtClean="0">
              <a:latin typeface="Meiryo UI" pitchFamily="50" charset="-128"/>
              <a:ea typeface="Meiryo UI" pitchFamily="50" charset="-128"/>
              <a:cs typeface="Meiryo UI" pitchFamily="50" charset="-128"/>
            </a:endParaRPr>
          </a:p>
          <a:p>
            <a:pPr>
              <a:spcBef>
                <a:spcPct val="20000"/>
              </a:spcBef>
              <a:tabLst>
                <a:tab pos="809625" algn="l"/>
              </a:tabLst>
              <a:defRPr/>
            </a:pPr>
            <a:endParaRPr lang="en-US" altLang="ja-JP" sz="1050" b="1" dirty="0">
              <a:solidFill>
                <a:srgbClr val="6785C1"/>
              </a:solidFill>
              <a:latin typeface="Meiryo UI" pitchFamily="50" charset="-128"/>
              <a:ea typeface="Meiryo UI" pitchFamily="50" charset="-128"/>
              <a:cs typeface="Meiryo UI" pitchFamily="50" charset="-128"/>
            </a:endParaRPr>
          </a:p>
          <a:p>
            <a:pPr>
              <a:spcBef>
                <a:spcPct val="20000"/>
              </a:spcBef>
              <a:tabLst>
                <a:tab pos="809625" algn="l"/>
              </a:tabLst>
              <a:defRPr/>
            </a:pPr>
            <a:r>
              <a:rPr lang="ja-JP" altLang="en-US" sz="1400" b="1" dirty="0">
                <a:solidFill>
                  <a:srgbClr val="6785C1"/>
                </a:solidFill>
                <a:latin typeface="Meiryo UI" pitchFamily="50" charset="-128"/>
                <a:ea typeface="Meiryo UI" pitchFamily="50" charset="-128"/>
                <a:cs typeface="Meiryo UI" pitchFamily="50" charset="-128"/>
              </a:rPr>
              <a:t>■</a:t>
            </a:r>
            <a:r>
              <a:rPr lang="ja-JP" altLang="en-US" sz="1400" b="1" dirty="0">
                <a:latin typeface="Meiryo UI" pitchFamily="50" charset="-128"/>
                <a:ea typeface="Meiryo UI" pitchFamily="50" charset="-128"/>
                <a:cs typeface="Meiryo UI" pitchFamily="50" charset="-128"/>
              </a:rPr>
              <a:t> </a:t>
            </a:r>
            <a:r>
              <a:rPr lang="ja-JP" altLang="en-US" sz="1400" b="1" dirty="0" smtClean="0">
                <a:latin typeface="Meiryo UI" pitchFamily="50" charset="-128"/>
                <a:ea typeface="Meiryo UI" pitchFamily="50" charset="-128"/>
                <a:cs typeface="Meiryo UI" pitchFamily="50" charset="-128"/>
              </a:rPr>
              <a:t>主な沿革</a:t>
            </a:r>
            <a:endParaRPr lang="ja-JP" altLang="en-US" sz="1400" b="1" dirty="0">
              <a:latin typeface="Meiryo UI" pitchFamily="50" charset="-128"/>
              <a:ea typeface="Meiryo UI" pitchFamily="50" charset="-128"/>
              <a:cs typeface="Meiryo UI" pitchFamily="50" charset="-128"/>
            </a:endParaRPr>
          </a:p>
        </p:txBody>
      </p:sp>
      <p:sp>
        <p:nvSpPr>
          <p:cNvPr id="7" name="Rectangle 136"/>
          <p:cNvSpPr>
            <a:spLocks noChangeArrowheads="1"/>
          </p:cNvSpPr>
          <p:nvPr/>
        </p:nvSpPr>
        <p:spPr bwMode="auto">
          <a:xfrm>
            <a:off x="4845112" y="886106"/>
            <a:ext cx="4887913" cy="4191147"/>
          </a:xfrm>
          <a:prstGeom prst="rect">
            <a:avLst/>
          </a:prstGeom>
          <a:noFill/>
          <a:ln w="19050" algn="ctr">
            <a:noFill/>
            <a:miter lim="800000"/>
            <a:headEnd/>
            <a:tailEnd/>
          </a:ln>
        </p:spPr>
        <p:txBody>
          <a:bodyPr>
            <a:spAutoFit/>
          </a:bodyPr>
          <a:lstStyle/>
          <a:p>
            <a:pPr marL="180975" indent="-180975" defTabSz="457133" eaLnBrk="1" fontAlgn="auto" hangingPunct="1">
              <a:spcBef>
                <a:spcPct val="30000"/>
              </a:spcBef>
              <a:spcAft>
                <a:spcPct val="10000"/>
              </a:spcAft>
              <a:tabLst>
                <a:tab pos="50800" algn="l"/>
              </a:tabLst>
              <a:defRPr/>
            </a:pPr>
            <a:r>
              <a:rPr kumimoji="0" lang="en-US" altLang="ja-JP" sz="1400" b="1" dirty="0">
                <a:solidFill>
                  <a:srgbClr val="6785C1"/>
                </a:solidFill>
                <a:latin typeface="Meiryo UI" pitchFamily="50" charset="-128"/>
                <a:ea typeface="Meiryo UI" pitchFamily="50" charset="-128"/>
                <a:cs typeface="Meiryo UI" pitchFamily="50" charset="-128"/>
              </a:rPr>
              <a:t>■</a:t>
            </a:r>
            <a:r>
              <a:rPr kumimoji="0" lang="en-US" altLang="ja-JP" sz="1400" b="1" dirty="0">
                <a:latin typeface="Meiryo UI" pitchFamily="50" charset="-128"/>
                <a:ea typeface="Meiryo UI" pitchFamily="50" charset="-128"/>
                <a:cs typeface="Meiryo UI" pitchFamily="50" charset="-128"/>
              </a:rPr>
              <a:t> </a:t>
            </a:r>
            <a:r>
              <a:rPr kumimoji="0" lang="ja-JP" altLang="en-US" sz="1400" b="1" dirty="0">
                <a:latin typeface="Meiryo UI" pitchFamily="50" charset="-128"/>
                <a:ea typeface="Meiryo UI" pitchFamily="50" charset="-128"/>
                <a:cs typeface="Meiryo UI" pitchFamily="50" charset="-128"/>
              </a:rPr>
              <a:t>事業内容</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電気通信事業</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データ通信システムの開発および保守の受託、販売ならびに賃貸</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データ通信システムに係るソフトウエアまたは装置の開発および保守の受託、販売ならびに賃貸</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データ通信システムに係る建設工事ならびにその他の建築工事および設備工事の請負</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インターネット、ケーブルテレビ、通信衛星等のネットワークを利用した情報処理、情報仲介および情報提供業務ならびに商取引および決済処理業務</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マルチメディア関連の音声、映像、データ等のコンテンツの制作および販売</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経理事務、給与計算、各種保険手続等企業の各種事務処理の代行</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著作権、工業所有権、ノウハウその他の知的財産権の取得、利用方法の開発、使用許諾、管理および譲渡ならびにこれらの仲介</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広告宣伝に係る広告媒体の開発および販売ならびに広告代理店業</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不動産の賃貸、仲介、保有および管理</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労働者派遣事業</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損害保険代理業および生命保険の募集に関する業務</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前各号に関する企画、調査、研究、研修およびコンサルティングの受託</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その他商業全般</a:t>
            </a:r>
          </a:p>
          <a:p>
            <a:pPr marL="180975" indent="-180975" defTabSz="457133" eaLnBrk="1" fontAlgn="auto" hangingPunct="1">
              <a:spcBef>
                <a:spcPct val="30000"/>
              </a:spcBef>
              <a:spcAft>
                <a:spcPct val="10000"/>
              </a:spcAft>
              <a:tabLst>
                <a:tab pos="50800" algn="l"/>
              </a:tabLst>
              <a:defRPr/>
            </a:pPr>
            <a:r>
              <a:rPr kumimoji="0" lang="ja-JP" altLang="en-US" sz="1050" dirty="0">
                <a:latin typeface="Meiryo UI" pitchFamily="50" charset="-128"/>
                <a:ea typeface="Meiryo UI" pitchFamily="50" charset="-128"/>
                <a:cs typeface="Meiryo UI" pitchFamily="50" charset="-128"/>
              </a:rPr>
              <a:t>	・	その他前各号に関する一切の業務</a:t>
            </a:r>
          </a:p>
        </p:txBody>
      </p:sp>
      <p:sp>
        <p:nvSpPr>
          <p:cNvPr id="12" name="テキスト ボックス 7"/>
          <p:cNvSpPr txBox="1">
            <a:spLocks noChangeArrowheads="1"/>
          </p:cNvSpPr>
          <p:nvPr/>
        </p:nvSpPr>
        <p:spPr bwMode="auto">
          <a:xfrm>
            <a:off x="418623" y="5279699"/>
            <a:ext cx="46952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1988</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a:t>
            </a:r>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NTT</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データ通信（株）として</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rPr>
              <a:t>NTT</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より分社・独立</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1992</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本社所在地</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を東京都</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江東区豊洲に</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移転</a:t>
            </a:r>
            <a:endPar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1995</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東京証券取引所市場第二部上場</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1996</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東京証券取引所市場第一部指定</a:t>
            </a:r>
          </a:p>
          <a:p>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1998</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（株）</a:t>
            </a:r>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NTT</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データに社名</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変更</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9"/>
          <p:cNvSpPr txBox="1">
            <a:spLocks noChangeArrowheads="1"/>
          </p:cNvSpPr>
          <p:nvPr/>
        </p:nvSpPr>
        <p:spPr bwMode="auto">
          <a:xfrm>
            <a:off x="5266312" y="5281371"/>
            <a:ext cx="437413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defTabSz="455613"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2007</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連結売上高１兆円達成</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r>
              <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rPr>
              <a:t>2015</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年　連結売上高</a:t>
            </a:r>
            <a:r>
              <a:rPr kumimoji="0" lang="en-US" altLang="ja-JP" sz="1200" dirty="0">
                <a:latin typeface="Meiryo UI" panose="020B0604030504040204" pitchFamily="50" charset="-128"/>
                <a:ea typeface="Meiryo UI" panose="020B0604030504040204" pitchFamily="50" charset="-128"/>
                <a:cs typeface="Meiryo UI" panose="020B0604030504040204" pitchFamily="50" charset="-128"/>
              </a:rPr>
              <a:t>1.5</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兆円</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達成</a:t>
            </a:r>
            <a:endPar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smtClean="0">
                <a:latin typeface="Meiryo UI" panose="020B0604030504040204" pitchFamily="50" charset="-128"/>
                <a:ea typeface="Meiryo UI" panose="020B0604030504040204" pitchFamily="50" charset="-128"/>
                <a:cs typeface="Meiryo UI" panose="020B0604030504040204" pitchFamily="50" charset="-128"/>
              </a:rPr>
              <a:t>2018</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年</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　連結売上高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兆円達成</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cs typeface="Meiryo UI" panose="020B0604030504040204" pitchFamily="50" charset="-128"/>
              </a:rPr>
              <a:t>2018</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年　創立</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200" dirty="0" smtClean="0">
                <a:latin typeface="Meiryo UI" panose="020B0604030504040204" pitchFamily="50" charset="-128"/>
                <a:ea typeface="Meiryo UI" panose="020B0604030504040204" pitchFamily="50" charset="-128"/>
                <a:cs typeface="Meiryo UI" panose="020B0604030504040204" pitchFamily="50" charset="-128"/>
              </a:rPr>
              <a:t>周年</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rPr>
              <a:t>2019</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年</a:t>
            </a:r>
            <a:r>
              <a:rPr kumimoji="0" lang="ja-JP" altLang="en-US" sz="1200" dirty="0">
                <a:latin typeface="Meiryo UI" panose="020B0604030504040204" pitchFamily="50" charset="-128"/>
                <a:ea typeface="Meiryo UI" panose="020B0604030504040204" pitchFamily="50" charset="-128"/>
                <a:cs typeface="Meiryo UI" panose="020B0604030504040204" pitchFamily="50" charset="-128"/>
              </a:rPr>
              <a:t>　中期</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経営計画（</a:t>
            </a:r>
            <a:r>
              <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rPr>
              <a:t>FY2019</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dirty="0" smtClean="0">
                <a:latin typeface="Meiryo UI" panose="020B0604030504040204" pitchFamily="50" charset="-128"/>
                <a:ea typeface="Meiryo UI" panose="020B0604030504040204" pitchFamily="50" charset="-128"/>
                <a:cs typeface="Meiryo UI" panose="020B0604030504040204" pitchFamily="50" charset="-128"/>
              </a:rPr>
              <a:t>FY2021</a:t>
            </a:r>
            <a:r>
              <a:rPr kumimoji="0" lang="ja-JP" altLang="en-US" sz="1200" dirty="0" smtClean="0">
                <a:latin typeface="Meiryo UI" panose="020B0604030504040204" pitchFamily="50" charset="-128"/>
                <a:ea typeface="Meiryo UI" panose="020B0604030504040204" pitchFamily="50" charset="-128"/>
                <a:cs typeface="Meiryo UI" panose="020B0604030504040204" pitchFamily="50" charset="-128"/>
              </a:rPr>
              <a:t>）スタート</a:t>
            </a:r>
            <a:endParaRPr kumimoji="0"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045727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a:t>5.1</a:t>
            </a:r>
            <a:r>
              <a:rPr lang="en-US" altLang="ja-JP" dirty="0" smtClean="0"/>
              <a:t>. </a:t>
            </a:r>
            <a:r>
              <a:rPr lang="ja-JP" altLang="en-US" dirty="0" smtClean="0"/>
              <a:t>移行</a:t>
            </a:r>
            <a:r>
              <a:rPr lang="ja-JP" altLang="en-US" dirty="0"/>
              <a:t>　移行</a:t>
            </a:r>
            <a:r>
              <a:rPr lang="ja-JP" altLang="en-US" dirty="0" smtClean="0"/>
              <a:t>シナリオ</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以下の方針で、システムの移行を行います。</a:t>
            </a:r>
          </a:p>
        </p:txBody>
      </p:sp>
      <p:graphicFrame>
        <p:nvGraphicFramePr>
          <p:cNvPr id="59" name="表 58"/>
          <p:cNvGraphicFramePr>
            <a:graphicFrameLocks noGrp="1"/>
          </p:cNvGraphicFramePr>
          <p:nvPr>
            <p:extLst/>
          </p:nvPr>
        </p:nvGraphicFramePr>
        <p:xfrm>
          <a:off x="96960" y="2551403"/>
          <a:ext cx="9719471" cy="2597328"/>
        </p:xfrm>
        <a:graphic>
          <a:graphicData uri="http://schemas.openxmlformats.org/drawingml/2006/table">
            <a:tbl>
              <a:tblPr firstRow="1">
                <a:tableStyleId>{073A0DAA-6AF3-43AB-8588-CEC1D06C72B9}</a:tableStyleId>
              </a:tblPr>
              <a:tblGrid>
                <a:gridCol w="659368">
                  <a:extLst>
                    <a:ext uri="{9D8B030D-6E8A-4147-A177-3AD203B41FA5}">
                      <a16:colId xmlns:a16="http://schemas.microsoft.com/office/drawing/2014/main" val="2479033744"/>
                    </a:ext>
                  </a:extLst>
                </a:gridCol>
                <a:gridCol w="1208842">
                  <a:extLst>
                    <a:ext uri="{9D8B030D-6E8A-4147-A177-3AD203B41FA5}">
                      <a16:colId xmlns:a16="http://schemas.microsoft.com/office/drawing/2014/main" val="2826723637"/>
                    </a:ext>
                  </a:extLst>
                </a:gridCol>
                <a:gridCol w="5679129">
                  <a:extLst>
                    <a:ext uri="{9D8B030D-6E8A-4147-A177-3AD203B41FA5}">
                      <a16:colId xmlns:a16="http://schemas.microsoft.com/office/drawing/2014/main" val="683351170"/>
                    </a:ext>
                  </a:extLst>
                </a:gridCol>
                <a:gridCol w="1086066">
                  <a:extLst>
                    <a:ext uri="{9D8B030D-6E8A-4147-A177-3AD203B41FA5}">
                      <a16:colId xmlns:a16="http://schemas.microsoft.com/office/drawing/2014/main" val="1405531275"/>
                    </a:ext>
                  </a:extLst>
                </a:gridCol>
                <a:gridCol w="1086066">
                  <a:extLst>
                    <a:ext uri="{9D8B030D-6E8A-4147-A177-3AD203B41FA5}">
                      <a16:colId xmlns:a16="http://schemas.microsoft.com/office/drawing/2014/main" val="43320921"/>
                    </a:ext>
                  </a:extLst>
                </a:gridCol>
              </a:tblGrid>
              <a:tr h="222885">
                <a:tc rowSpan="2" gridSpan="2">
                  <a:txBody>
                    <a:bodyPr/>
                    <a:lstStyle/>
                    <a:p>
                      <a:pPr algn="ctr"/>
                      <a:r>
                        <a:rPr kumimoji="1" lang="ja-JP" altLang="en-US" sz="1000" dirty="0" smtClean="0"/>
                        <a:t>移行シナリオ</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rowSpan="2" hMerge="1">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tc rowSpan="2">
                  <a:txBody>
                    <a:bodyPr/>
                    <a:lstStyle/>
                    <a:p>
                      <a:pPr algn="ctr"/>
                      <a:r>
                        <a:rPr kumimoji="1" lang="ja-JP" altLang="en-US" sz="1000" dirty="0" smtClean="0"/>
                        <a:t>概要</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gridSpan="2">
                  <a:txBody>
                    <a:bodyPr/>
                    <a:lstStyle/>
                    <a:p>
                      <a:pPr algn="ctr"/>
                      <a:r>
                        <a:rPr kumimoji="1" lang="ja-JP" altLang="en-US" sz="1000" dirty="0" smtClean="0"/>
                        <a:t>役割分担</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hMerge="1">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08877405"/>
                  </a:ext>
                </a:extLst>
              </a:tr>
              <a:tr h="222885">
                <a:tc gridSpan="2" vMerge="1">
                  <a:txBody>
                    <a:bodyPr/>
                    <a:lstStyle/>
                    <a:p>
                      <a:endParaRPr kumimoji="1" lang="ja-JP" altLang="en-US"/>
                    </a:p>
                  </a:txBody>
                  <a:tcPr/>
                </a:tc>
                <a:tc hMerge="1"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ディベロッパー</a:t>
                      </a:r>
                      <a:endParaRPr kumimoji="1" lang="ja-JP" altLang="en-US" sz="1000" b="1"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en-US" altLang="ja-JP" sz="1000" dirty="0" smtClean="0"/>
                        <a:t>NTTDATA</a:t>
                      </a:r>
                      <a:endParaRPr kumimoji="1" lang="ja-JP" altLang="en-US" sz="1000" b="1" dirty="0">
                        <a:solidFill>
                          <a:schemeClr val="bg1"/>
                        </a:solidFill>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1558754378"/>
                  </a:ext>
                </a:extLst>
              </a:tr>
              <a:tr h="380250">
                <a:tc>
                  <a:txBody>
                    <a:bodyPr/>
                    <a:lstStyle/>
                    <a:p>
                      <a:pPr algn="ctr"/>
                      <a:r>
                        <a:rPr kumimoji="1" lang="ja-JP" altLang="en-US" sz="900" dirty="0" smtClean="0"/>
                        <a:t>移行準備</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移行準備</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r>
                        <a:rPr kumimoji="1" lang="ja-JP" altLang="en-US" sz="900" dirty="0" smtClean="0"/>
                        <a:t>移行準備として現状調査・移行詳細計画・移行手順作成・移行リハーサルを実施します。</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現状ヒアリング</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移行設計</a:t>
                      </a:r>
                      <a:endParaRPr kumimoji="1" lang="en-US" altLang="ja-JP" sz="900" dirty="0" smtClean="0"/>
                    </a:p>
                    <a:p>
                      <a:pPr algn="ctr"/>
                      <a:r>
                        <a:rPr kumimoji="1" lang="ja-JP" altLang="en-US" sz="900" smtClean="0"/>
                        <a:t>移行リハ</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2526838744"/>
                  </a:ext>
                </a:extLst>
              </a:tr>
              <a:tr h="380250">
                <a:tc>
                  <a:txBody>
                    <a:bodyPr/>
                    <a:lstStyle/>
                    <a:p>
                      <a:pPr algn="ctr"/>
                      <a:r>
                        <a:rPr kumimoji="1" lang="en-US" altLang="ja-JP" sz="900" dirty="0" err="1" smtClean="0"/>
                        <a:t>Phase1</a:t>
                      </a:r>
                      <a:r>
                        <a:rPr kumimoji="1" lang="en-US" altLang="ja-JP" sz="900" dirty="0" smtClean="0"/>
                        <a:t>-A</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事前データ移行</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システム切替前に現行システムにて締め処理が確定している、前々月（</a:t>
                      </a:r>
                      <a:r>
                        <a:rPr kumimoji="1" lang="en-US" altLang="ja-JP" sz="900" dirty="0" smtClean="0"/>
                        <a:t>N-2</a:t>
                      </a:r>
                      <a:r>
                        <a:rPr kumimoji="1" lang="ja-JP" altLang="en-US" sz="900" dirty="0" smtClean="0"/>
                        <a:t>月）までの日次のトランザクションデータおよび締めデータを事前にデータ移行を実施します。</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移行元データ抽出</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移行データ作成</a:t>
                      </a:r>
                      <a:endParaRPr kumimoji="1" lang="en-US" altLang="ja-JP" sz="900" dirty="0" smtClean="0"/>
                    </a:p>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データ移行</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2074916740"/>
                  </a:ext>
                </a:extLst>
              </a:tr>
              <a:tr h="380250">
                <a:tc>
                  <a:txBody>
                    <a:bodyPr/>
                    <a:lstStyle/>
                    <a:p>
                      <a:pPr algn="ctr"/>
                      <a:r>
                        <a:rPr kumimoji="1" lang="en-US" altLang="ja-JP" sz="900" dirty="0" err="1" smtClean="0"/>
                        <a:t>Phase1</a:t>
                      </a:r>
                      <a:r>
                        <a:rPr kumimoji="1" lang="en-US" altLang="ja-JP" sz="900" dirty="0" smtClean="0"/>
                        <a:t>-B</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対外接続試験</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システム切替前に新システムと対外システムとのネットワーク構築、接続試験を実施します。</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接続試験</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491891794"/>
                  </a:ext>
                </a:extLst>
              </a:tr>
              <a:tr h="619125">
                <a:tc>
                  <a:txBody>
                    <a:bodyPr/>
                    <a:lstStyle/>
                    <a:p>
                      <a:pPr algn="ctr"/>
                      <a:r>
                        <a:rPr kumimoji="1" lang="en-US" altLang="ja-JP" sz="900" dirty="0" err="1" smtClean="0"/>
                        <a:t>Phase2</a:t>
                      </a:r>
                      <a:endParaRPr kumimoji="1" lang="en-US" altLang="ja-JP"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900" dirty="0" smtClean="0"/>
                        <a:t>マスタデータ移行</a:t>
                      </a:r>
                      <a:endParaRPr kumimoji="1" lang="en-US" altLang="ja-JP" sz="900" dirty="0" smtClean="0"/>
                    </a:p>
                    <a:p>
                      <a:pPr algn="ctr"/>
                      <a:r>
                        <a:rPr kumimoji="1" lang="ja-JP" altLang="en-US" sz="900" dirty="0" smtClean="0"/>
                        <a:t>システム切替</a:t>
                      </a:r>
                      <a:endParaRPr kumimoji="1" lang="en-US" altLang="ja-JP"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r>
                        <a:rPr kumimoji="1" lang="ja-JP" altLang="en-US" sz="900" dirty="0" smtClean="0"/>
                        <a:t>システム切替時に現行システムで保持しているマスタデータをシステム切替直前にデータ移行を実施します。</a:t>
                      </a:r>
                      <a:endParaRPr kumimoji="1" lang="en-US" altLang="ja-JP" sz="900" dirty="0" smtClean="0"/>
                    </a:p>
                    <a:p>
                      <a:r>
                        <a:rPr kumimoji="1" lang="ja-JP" altLang="en-US" sz="900" dirty="0" smtClean="0"/>
                        <a:t>システム切替時に対外システムからの接続先を新システムに切替えてデータ連携を行えるようにします。</a:t>
                      </a:r>
                      <a:endParaRPr kumimoji="1" lang="en-US" altLang="ja-JP" sz="900" dirty="0" smtClean="0"/>
                    </a:p>
                    <a:p>
                      <a:r>
                        <a:rPr kumimoji="1" lang="ja-JP" altLang="en-US" sz="900" dirty="0" smtClean="0"/>
                        <a:t>システム切替以降の日次業務については、現行システムで行わず新システムで実施します。</a:t>
                      </a:r>
                      <a:endParaRPr kumimoji="1" lang="en-US" altLang="ja-JP" sz="900" dirty="0" smtClean="0"/>
                    </a:p>
                    <a:p>
                      <a:r>
                        <a:rPr kumimoji="1" lang="ja-JP" altLang="en-US" sz="900" dirty="0" smtClean="0"/>
                        <a:t>前月（</a:t>
                      </a:r>
                      <a:r>
                        <a:rPr kumimoji="1" lang="en-US" altLang="ja-JP" sz="900" dirty="0" smtClean="0"/>
                        <a:t>N-1</a:t>
                      </a:r>
                      <a:r>
                        <a:rPr kumimoji="1" lang="ja-JP" altLang="en-US" sz="900" dirty="0" smtClean="0"/>
                        <a:t>月）の締め処理については、システム切替以降も現行システムにて実施します。</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移行元データ抽出</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移行データ作成</a:t>
                      </a:r>
                      <a:endParaRPr kumimoji="1" lang="en-US" altLang="ja-JP" sz="900" dirty="0" smtClean="0"/>
                    </a:p>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データ移行</a:t>
                      </a:r>
                      <a:endParaRPr kumimoji="1" lang="en-US" altLang="ja-JP" sz="900" dirty="0" smtClean="0"/>
                    </a:p>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切替</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3016908304"/>
                  </a:ext>
                </a:extLst>
              </a:tr>
              <a:tr h="380250">
                <a:tc>
                  <a:txBody>
                    <a:bodyPr/>
                    <a:lstStyle/>
                    <a:p>
                      <a:pPr algn="ctr"/>
                      <a:r>
                        <a:rPr kumimoji="1" lang="en-US" altLang="ja-JP" sz="900" dirty="0" err="1" smtClean="0"/>
                        <a:t>Phase3</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事後データ移行</a:t>
                      </a:r>
                      <a:endParaRPr kumimoji="1" lang="ja-JP" altLang="en-US" sz="9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l"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システム切替後に現行システムにて締め処理を確定した、前月（</a:t>
                      </a:r>
                      <a:r>
                        <a:rPr kumimoji="1" lang="en-US" altLang="ja-JP" sz="900" dirty="0" smtClean="0"/>
                        <a:t>N-1</a:t>
                      </a:r>
                      <a:r>
                        <a:rPr kumimoji="1" lang="ja-JP" altLang="en-US" sz="900" dirty="0" smtClean="0"/>
                        <a:t>月）までの日次のトランザクションデータおよび締めデータを、システム切替後にデータ移行を実施します。</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algn="ctr"/>
                      <a:r>
                        <a:rPr kumimoji="1" lang="ja-JP" altLang="en-US" sz="900" dirty="0" smtClean="0"/>
                        <a:t>移行元データ抽出</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移行データ作成</a:t>
                      </a:r>
                      <a:endParaRPr kumimoji="1" lang="en-US" altLang="ja-JP" sz="900" dirty="0" smtClean="0"/>
                    </a:p>
                    <a:p>
                      <a:pPr marL="0" marR="0" lvl="0" indent="0" algn="ctr" defTabSz="484862" rtl="0" eaLnBrk="1" fontAlgn="auto" latinLnBrk="0" hangingPunct="1">
                        <a:lnSpc>
                          <a:spcPct val="100000"/>
                        </a:lnSpc>
                        <a:spcBef>
                          <a:spcPts val="0"/>
                        </a:spcBef>
                        <a:spcAft>
                          <a:spcPts val="0"/>
                        </a:spcAft>
                        <a:buClrTx/>
                        <a:buSzTx/>
                        <a:buFontTx/>
                        <a:buNone/>
                        <a:tabLst/>
                        <a:defRPr/>
                      </a:pPr>
                      <a:r>
                        <a:rPr kumimoji="1" lang="ja-JP" altLang="en-US" sz="900" dirty="0" smtClean="0"/>
                        <a:t>データ移行</a:t>
                      </a:r>
                      <a:endParaRPr kumimoji="1" lang="ja-JP" altLang="en-US" sz="9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3791635538"/>
                  </a:ext>
                </a:extLst>
              </a:tr>
            </a:tbl>
          </a:graphicData>
        </a:graphic>
      </p:graphicFrame>
      <p:sp>
        <p:nvSpPr>
          <p:cNvPr id="5" name="テキスト プレースホルダー 2"/>
          <p:cNvSpPr txBox="1">
            <a:spLocks/>
          </p:cNvSpPr>
          <p:nvPr/>
        </p:nvSpPr>
        <p:spPr>
          <a:xfrm>
            <a:off x="616206" y="1554485"/>
            <a:ext cx="8673589" cy="853167"/>
          </a:xfrm>
          <a:prstGeom prst="rect">
            <a:avLst/>
          </a:prstGeom>
          <a:noFill/>
          <a:ln>
            <a:noFill/>
          </a:ln>
        </p:spPr>
        <p:txBody>
          <a:bodyPr lIns="117000" tIns="58500" rIns="0" bIns="29250" anchor="ctr">
            <a:noAutofit/>
          </a:bodyPr>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marL="139303" indent="-139303" algn="l" defTabSz="620048">
              <a:spcAft>
                <a:spcPts val="146"/>
              </a:spcAft>
              <a:buFont typeface="Wingdings" panose="05000000000000000000" pitchFamily="2" charset="2"/>
              <a:buChar char="l"/>
            </a:pPr>
            <a:r>
              <a:rPr kumimoji="1" lang="ja-JP" altLang="en-US" sz="975" dirty="0">
                <a:latin typeface="メイリオ"/>
                <a:ea typeface="メイリオ"/>
              </a:rPr>
              <a:t>現行システムの精算業務に影響を与えずに移行を実施すること</a:t>
            </a:r>
            <a:r>
              <a:rPr kumimoji="1" lang="ja-JP" altLang="en-US" sz="975" dirty="0" smtClean="0">
                <a:latin typeface="メイリオ"/>
                <a:ea typeface="メイリオ"/>
              </a:rPr>
              <a:t>とします。</a:t>
            </a:r>
            <a:endParaRPr kumimoji="1" lang="en-US" altLang="ja-JP" sz="975" dirty="0">
              <a:latin typeface="メイリオ"/>
              <a:ea typeface="メイリオ"/>
            </a:endParaRPr>
          </a:p>
          <a:p>
            <a:pPr marL="139303" indent="-139303" algn="l" defTabSz="620048">
              <a:spcAft>
                <a:spcPts val="146"/>
              </a:spcAft>
              <a:buFont typeface="Wingdings" panose="05000000000000000000" pitchFamily="2" charset="2"/>
              <a:buChar char="l"/>
            </a:pPr>
            <a:r>
              <a:rPr kumimoji="1" lang="ja-JP" altLang="en-US" sz="975" dirty="0">
                <a:latin typeface="メイリオ"/>
                <a:ea typeface="メイリオ"/>
              </a:rPr>
              <a:t>新システムの稼働は月初に行い、以降より日次業務は新システムにて実施するが、前月締め処理は現行システムで実施すること</a:t>
            </a:r>
            <a:r>
              <a:rPr kumimoji="1" lang="ja-JP" altLang="en-US" sz="975" dirty="0" smtClean="0">
                <a:latin typeface="メイリオ"/>
                <a:ea typeface="メイリオ"/>
              </a:rPr>
              <a:t>とします。</a:t>
            </a:r>
            <a:endParaRPr kumimoji="1" lang="en-US" altLang="ja-JP" sz="975" dirty="0">
              <a:latin typeface="メイリオ"/>
              <a:ea typeface="メイリオ"/>
            </a:endParaRPr>
          </a:p>
          <a:p>
            <a:pPr marL="139303" indent="-139303" algn="l" defTabSz="620048">
              <a:spcAft>
                <a:spcPts val="146"/>
              </a:spcAft>
              <a:buFont typeface="Wingdings" panose="05000000000000000000" pitchFamily="2" charset="2"/>
              <a:buChar char="l"/>
            </a:pPr>
            <a:r>
              <a:rPr kumimoji="1" lang="ja-JP" altLang="en-US" sz="975" dirty="0">
                <a:latin typeface="メイリオ"/>
                <a:ea typeface="メイリオ"/>
              </a:rPr>
              <a:t>移行シナリオ</a:t>
            </a:r>
            <a:r>
              <a:rPr kumimoji="1" lang="ja-JP" altLang="en-US" sz="975" dirty="0" smtClean="0">
                <a:latin typeface="メイリオ"/>
                <a:ea typeface="メイリオ"/>
              </a:rPr>
              <a:t>を以下のとおり定義</a:t>
            </a:r>
            <a:r>
              <a:rPr kumimoji="1" lang="ja-JP" altLang="en-US" sz="975" dirty="0">
                <a:latin typeface="メイリオ"/>
                <a:ea typeface="メイリオ"/>
              </a:rPr>
              <a:t>し、各フェーズを順番に</a:t>
            </a:r>
            <a:r>
              <a:rPr kumimoji="1" lang="ja-JP" altLang="en-US" sz="975" dirty="0" smtClean="0">
                <a:latin typeface="メイリオ"/>
                <a:ea typeface="メイリオ"/>
              </a:rPr>
              <a:t>実施します。</a:t>
            </a:r>
            <a:endParaRPr kumimoji="1" lang="ja-JP" altLang="en-US" sz="975" dirty="0">
              <a:latin typeface="メイリオ"/>
              <a:ea typeface="メイリオ"/>
            </a:endParaRPr>
          </a:p>
        </p:txBody>
      </p:sp>
    </p:spTree>
    <p:extLst>
      <p:ext uri="{BB962C8B-B14F-4D97-AF65-F5344CB8AC3E}">
        <p14:creationId xmlns:p14="http://schemas.microsoft.com/office/powerpoint/2010/main" val="31418930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5.2. </a:t>
            </a:r>
            <a:r>
              <a:rPr lang="ja-JP" altLang="en-US" dirty="0" smtClean="0"/>
              <a:t>移行</a:t>
            </a:r>
            <a:r>
              <a:rPr lang="ja-JP" altLang="en-US" dirty="0"/>
              <a:t>　移行・導入スケジュール</a:t>
            </a:r>
          </a:p>
        </p:txBody>
      </p:sp>
      <p:sp>
        <p:nvSpPr>
          <p:cNvPr id="2" name="テキスト プレースホルダー 1"/>
          <p:cNvSpPr>
            <a:spLocks noGrp="1"/>
          </p:cNvSpPr>
          <p:nvPr>
            <p:ph type="body" sz="quarter" idx="10"/>
          </p:nvPr>
        </p:nvSpPr>
        <p:spPr/>
        <p:txBody>
          <a:bodyPr>
            <a:normAutofit/>
          </a:bodyPr>
          <a:lstStyle/>
          <a:p>
            <a:r>
              <a:rPr lang="ja-JP" altLang="en-US" dirty="0"/>
              <a:t>移行・導入スケジュール、および移行シナリオ各フェーズにおける旬締めの移行対象</a:t>
            </a:r>
            <a:r>
              <a:rPr lang="ja-JP" altLang="en-US" dirty="0" smtClean="0"/>
              <a:t>は以下のとおりです。システム</a:t>
            </a:r>
            <a:r>
              <a:rPr lang="ja-JP" altLang="en-US" dirty="0"/>
              <a:t>切替後、切替日を含む数日（</a:t>
            </a:r>
            <a:r>
              <a:rPr lang="en-US" altLang="ja-JP" dirty="0"/>
              <a:t>3</a:t>
            </a:r>
            <a:r>
              <a:rPr lang="ja-JP" altLang="en-US" dirty="0"/>
              <a:t>日程度）および一旬二旬の締め処理時（</a:t>
            </a:r>
            <a:r>
              <a:rPr lang="en-US" altLang="ja-JP" dirty="0"/>
              <a:t>3</a:t>
            </a:r>
            <a:r>
              <a:rPr lang="ja-JP" altLang="en-US" dirty="0"/>
              <a:t>回程度）は立会い体制を構築します。</a:t>
            </a:r>
          </a:p>
        </p:txBody>
      </p:sp>
      <p:graphicFrame>
        <p:nvGraphicFramePr>
          <p:cNvPr id="74" name="表 73"/>
          <p:cNvGraphicFramePr>
            <a:graphicFrameLocks noGrp="1"/>
          </p:cNvGraphicFramePr>
          <p:nvPr>
            <p:extLst/>
          </p:nvPr>
        </p:nvGraphicFramePr>
        <p:xfrm>
          <a:off x="980017" y="1996245"/>
          <a:ext cx="7268629" cy="4029081"/>
        </p:xfrm>
        <a:graphic>
          <a:graphicData uri="http://schemas.openxmlformats.org/drawingml/2006/table">
            <a:tbl>
              <a:tblPr firstRow="1" firstCol="1">
                <a:tableStyleId>{073A0DAA-6AF3-43AB-8588-CEC1D06C72B9}</a:tableStyleId>
              </a:tblPr>
              <a:tblGrid>
                <a:gridCol w="1587797">
                  <a:extLst>
                    <a:ext uri="{9D8B030D-6E8A-4147-A177-3AD203B41FA5}">
                      <a16:colId xmlns:a16="http://schemas.microsoft.com/office/drawing/2014/main" val="2479033744"/>
                    </a:ext>
                  </a:extLst>
                </a:gridCol>
                <a:gridCol w="710104">
                  <a:extLst>
                    <a:ext uri="{9D8B030D-6E8A-4147-A177-3AD203B41FA5}">
                      <a16:colId xmlns:a16="http://schemas.microsoft.com/office/drawing/2014/main" val="683351170"/>
                    </a:ext>
                  </a:extLst>
                </a:gridCol>
                <a:gridCol w="710104">
                  <a:extLst>
                    <a:ext uri="{9D8B030D-6E8A-4147-A177-3AD203B41FA5}">
                      <a16:colId xmlns:a16="http://schemas.microsoft.com/office/drawing/2014/main" val="31846997"/>
                    </a:ext>
                  </a:extLst>
                </a:gridCol>
                <a:gridCol w="710104">
                  <a:extLst>
                    <a:ext uri="{9D8B030D-6E8A-4147-A177-3AD203B41FA5}">
                      <a16:colId xmlns:a16="http://schemas.microsoft.com/office/drawing/2014/main" val="3509547958"/>
                    </a:ext>
                  </a:extLst>
                </a:gridCol>
                <a:gridCol w="710104">
                  <a:extLst>
                    <a:ext uri="{9D8B030D-6E8A-4147-A177-3AD203B41FA5}">
                      <a16:colId xmlns:a16="http://schemas.microsoft.com/office/drawing/2014/main" val="1956729550"/>
                    </a:ext>
                  </a:extLst>
                </a:gridCol>
                <a:gridCol w="710104">
                  <a:extLst>
                    <a:ext uri="{9D8B030D-6E8A-4147-A177-3AD203B41FA5}">
                      <a16:colId xmlns:a16="http://schemas.microsoft.com/office/drawing/2014/main" val="2239924255"/>
                    </a:ext>
                  </a:extLst>
                </a:gridCol>
                <a:gridCol w="710104">
                  <a:extLst>
                    <a:ext uri="{9D8B030D-6E8A-4147-A177-3AD203B41FA5}">
                      <a16:colId xmlns:a16="http://schemas.microsoft.com/office/drawing/2014/main" val="252207524"/>
                    </a:ext>
                  </a:extLst>
                </a:gridCol>
                <a:gridCol w="710104">
                  <a:extLst>
                    <a:ext uri="{9D8B030D-6E8A-4147-A177-3AD203B41FA5}">
                      <a16:colId xmlns:a16="http://schemas.microsoft.com/office/drawing/2014/main" val="3082215715"/>
                    </a:ext>
                  </a:extLst>
                </a:gridCol>
                <a:gridCol w="710104">
                  <a:extLst>
                    <a:ext uri="{9D8B030D-6E8A-4147-A177-3AD203B41FA5}">
                      <a16:colId xmlns:a16="http://schemas.microsoft.com/office/drawing/2014/main" val="911451277"/>
                    </a:ext>
                  </a:extLst>
                </a:gridCol>
              </a:tblGrid>
              <a:tr h="261411">
                <a:tc>
                  <a:txBody>
                    <a:bodyPr/>
                    <a:lstStyle/>
                    <a:p>
                      <a:pPr algn="ctr"/>
                      <a:endParaRPr kumimoji="1" lang="en-US" altLang="ja-JP" sz="9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N-4</a:t>
                      </a:r>
                      <a:r>
                        <a:rPr kumimoji="1" lang="ja-JP" altLang="en-US" sz="1000" kern="1200" dirty="0" smtClean="0"/>
                        <a:t>月</a:t>
                      </a:r>
                      <a:endParaRPr kumimoji="1" lang="en-US" altLang="ja-JP" sz="1000" b="1" kern="1200" dirty="0" smtClean="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algn="ctr" defTabSz="484862" rtl="0" eaLnBrk="1" latinLnBrk="0" hangingPunct="1"/>
                      <a:r>
                        <a:rPr kumimoji="1" lang="en-US" altLang="ja-JP" sz="1000" kern="1200" dirty="0" smtClean="0"/>
                        <a:t>N-3</a:t>
                      </a:r>
                      <a:r>
                        <a:rPr kumimoji="1" lang="ja-JP" altLang="en-US" sz="1000" kern="1200" dirty="0" smtClean="0"/>
                        <a:t>月</a:t>
                      </a:r>
                      <a:endParaRPr kumimoji="1" lang="ja-JP" altLang="en-US" sz="1000" b="1" kern="1200" dirty="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algn="ctr" defTabSz="484862" rtl="0" eaLnBrk="1" latinLnBrk="0" hangingPunct="1"/>
                      <a:r>
                        <a:rPr kumimoji="1" lang="en-US" altLang="ja-JP" sz="1000" kern="1200" dirty="0" smtClean="0"/>
                        <a:t>N-2</a:t>
                      </a:r>
                      <a:r>
                        <a:rPr kumimoji="1" lang="ja-JP" altLang="en-US" sz="1000" kern="1200" dirty="0" smtClean="0"/>
                        <a:t>月</a:t>
                      </a:r>
                      <a:endParaRPr kumimoji="1" lang="ja-JP" altLang="en-US" sz="1000" b="1" kern="1200" dirty="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N-1</a:t>
                      </a:r>
                      <a:r>
                        <a:rPr kumimoji="1" lang="ja-JP" altLang="en-US" sz="1000" kern="1200" dirty="0" smtClean="0"/>
                        <a:t>月</a:t>
                      </a:r>
                      <a:endParaRPr kumimoji="1" lang="en-US" altLang="ja-JP" sz="1000" b="1" kern="1200" dirty="0" smtClean="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a:t>
                      </a:r>
                      <a:r>
                        <a:rPr kumimoji="1" lang="ja-JP" altLang="en-US" sz="1000" kern="1200" dirty="0" smtClean="0"/>
                        <a:t>月</a:t>
                      </a:r>
                      <a:endParaRPr kumimoji="1" lang="en-US" altLang="ja-JP" sz="1000" b="1" kern="1200" dirty="0" smtClean="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N+1</a:t>
                      </a:r>
                      <a:r>
                        <a:rPr kumimoji="1" lang="ja-JP" altLang="en-US" sz="1000" kern="1200" dirty="0" smtClean="0"/>
                        <a:t>月</a:t>
                      </a:r>
                      <a:endParaRPr kumimoji="1" lang="ja-JP" altLang="en-US" sz="1000" b="1" kern="1200" dirty="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N+2</a:t>
                      </a:r>
                      <a:r>
                        <a:rPr kumimoji="1" lang="ja-JP" altLang="en-US" sz="1000" kern="1200" dirty="0" smtClean="0"/>
                        <a:t>月</a:t>
                      </a:r>
                      <a:endParaRPr kumimoji="1" lang="ja-JP" altLang="en-US" sz="1000" b="1" kern="1200" dirty="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tc>
                  <a:txBody>
                    <a:bodyPr/>
                    <a:lstStyle/>
                    <a:p>
                      <a:pPr marL="0" marR="0" lvl="0" indent="0" algn="ctr" defTabSz="484862" rtl="0" eaLnBrk="1" fontAlgn="auto" latinLnBrk="0" hangingPunct="1">
                        <a:lnSpc>
                          <a:spcPct val="100000"/>
                        </a:lnSpc>
                        <a:spcBef>
                          <a:spcPts val="0"/>
                        </a:spcBef>
                        <a:spcAft>
                          <a:spcPts val="0"/>
                        </a:spcAft>
                        <a:buClrTx/>
                        <a:buSzTx/>
                        <a:buFontTx/>
                        <a:buNone/>
                        <a:tabLst/>
                        <a:defRPr/>
                      </a:pPr>
                      <a:r>
                        <a:rPr kumimoji="1" lang="en-US" altLang="ja-JP" sz="1000" kern="1200" dirty="0" smtClean="0"/>
                        <a:t>N+3</a:t>
                      </a:r>
                      <a:r>
                        <a:rPr kumimoji="1" lang="ja-JP" altLang="en-US" sz="1000" kern="1200" dirty="0" smtClean="0"/>
                        <a:t>月</a:t>
                      </a:r>
                      <a:endParaRPr kumimoji="1" lang="en-US" altLang="ja-JP" sz="1000" b="1" kern="1200" dirty="0" smtClean="0">
                        <a:solidFill>
                          <a:schemeClr val="lt1"/>
                        </a:solidFill>
                        <a:latin typeface="メイリオ" panose="020B0604030504040204" pitchFamily="50" charset="-128"/>
                        <a:ea typeface="メイリオ" panose="020B0604030504040204" pitchFamily="50" charset="-128"/>
                        <a:cs typeface="+mn-cs"/>
                      </a:endParaRPr>
                    </a:p>
                  </a:txBody>
                  <a:tcPr marL="74295" marR="74295" marT="37148" marB="37148" anchor="ctr"/>
                </a:tc>
                <a:extLst>
                  <a:ext uri="{0D108BD9-81ED-4DB2-BD59-A6C34878D82A}">
                    <a16:rowId xmlns:a16="http://schemas.microsoft.com/office/drawing/2014/main" val="270263818"/>
                  </a:ext>
                </a:extLst>
              </a:tr>
              <a:tr h="251180">
                <a:tc>
                  <a:txBody>
                    <a:bodyPr/>
                    <a:lstStyle/>
                    <a:p>
                      <a:pPr algn="ctr"/>
                      <a:r>
                        <a:rPr kumimoji="1" lang="ja-JP" altLang="en-US" sz="1000" dirty="0" smtClean="0"/>
                        <a:t>マイルストン</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2294703174"/>
                  </a:ext>
                </a:extLst>
              </a:tr>
              <a:tr h="583499">
                <a:tc>
                  <a:txBody>
                    <a:bodyPr/>
                    <a:lstStyle/>
                    <a:p>
                      <a:pPr algn="ctr"/>
                      <a:r>
                        <a:rPr kumimoji="1" lang="ja-JP" altLang="en-US" sz="1000" dirty="0" smtClean="0"/>
                        <a:t>イベント</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4025037331"/>
                  </a:ext>
                </a:extLst>
              </a:tr>
              <a:tr h="718881">
                <a:tc>
                  <a:txBody>
                    <a:bodyPr/>
                    <a:lstStyle/>
                    <a:p>
                      <a:pPr algn="ctr"/>
                      <a:r>
                        <a:rPr kumimoji="1" lang="ja-JP" altLang="en-US" sz="1000" dirty="0" smtClean="0"/>
                        <a:t>現行システム</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756989456"/>
                  </a:ext>
                </a:extLst>
              </a:tr>
              <a:tr h="853379">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移行スケジュール</a:t>
                      </a:r>
                      <a:endParaRPr kumimoji="1" lang="ja-JP" altLang="en-US"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117785777"/>
                  </a:ext>
                </a:extLst>
              </a:tr>
              <a:tr h="641850">
                <a:tc>
                  <a:txBody>
                    <a:bodyPr/>
                    <a:lstStyle/>
                    <a:p>
                      <a:pPr algn="ctr"/>
                      <a:r>
                        <a:rPr kumimoji="1" lang="ja-JP" altLang="en-US" sz="1000" dirty="0" smtClean="0"/>
                        <a:t>デジタルバックオフィス</a:t>
                      </a:r>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3118926459"/>
                  </a:ext>
                </a:extLst>
              </a:tr>
              <a:tr h="718881">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導入スケジュール</a:t>
                      </a:r>
                      <a:endParaRPr kumimoji="1" lang="ja-JP" altLang="en-US"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ja-JP" altLang="en-US" sz="1000" dirty="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tc>
                  <a:txBody>
                    <a:bodyPr/>
                    <a:lstStyle/>
                    <a:p>
                      <a:endParaRPr kumimoji="1" lang="en-US" altLang="ja-JP" sz="1000" dirty="0" smtClean="0">
                        <a:latin typeface="メイリオ" panose="020B0604030504040204" pitchFamily="50" charset="-128"/>
                        <a:ea typeface="メイリオ" panose="020B0604030504040204" pitchFamily="50" charset="-128"/>
                      </a:endParaRPr>
                    </a:p>
                  </a:txBody>
                  <a:tcPr marL="74295" marR="74295" marT="37148" marB="37148" anchor="ctr"/>
                </a:tc>
                <a:extLst>
                  <a:ext uri="{0D108BD9-81ED-4DB2-BD59-A6C34878D82A}">
                    <a16:rowId xmlns:a16="http://schemas.microsoft.com/office/drawing/2014/main" val="2030175025"/>
                  </a:ext>
                </a:extLst>
              </a:tr>
            </a:tbl>
          </a:graphicData>
        </a:graphic>
      </p:graphicFrame>
      <p:sp>
        <p:nvSpPr>
          <p:cNvPr id="75"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294994" y="2292770"/>
            <a:ext cx="1330814"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システム切替（月初）</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7" name="ホームベース 76"/>
          <p:cNvSpPr/>
          <p:nvPr/>
        </p:nvSpPr>
        <p:spPr>
          <a:xfrm>
            <a:off x="2563886" y="3866175"/>
            <a:ext cx="2096582" cy="182766"/>
          </a:xfrm>
          <a:prstGeom prst="homePlate">
            <a:avLst/>
          </a:prstGeom>
          <a:solidFill>
            <a:schemeClr val="accent3">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ja-JP" altLang="en-US" sz="813" dirty="0">
                <a:solidFill>
                  <a:srgbClr val="5A5A5A"/>
                </a:solidFill>
                <a:latin typeface="メイリオ" panose="020B0604030504040204" pitchFamily="50" charset="-128"/>
                <a:ea typeface="メイリオ" panose="020B0604030504040204" pitchFamily="50" charset="-128"/>
              </a:rPr>
              <a:t>移行準備</a:t>
            </a:r>
          </a:p>
        </p:txBody>
      </p:sp>
      <p:sp>
        <p:nvSpPr>
          <p:cNvPr id="85" name="ホームベース 84"/>
          <p:cNvSpPr/>
          <p:nvPr/>
        </p:nvSpPr>
        <p:spPr>
          <a:xfrm>
            <a:off x="2571572" y="3148607"/>
            <a:ext cx="3510390" cy="427315"/>
          </a:xfrm>
          <a:prstGeom prst="homePlate">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endParaRPr kumimoji="1" lang="ja-JP" altLang="en-US" sz="975" dirty="0">
              <a:solidFill>
                <a:srgbClr val="5A5A5A"/>
              </a:solidFill>
              <a:latin typeface="メイリオ" panose="020B0604030504040204" pitchFamily="50" charset="-128"/>
              <a:ea typeface="メイリオ" panose="020B0604030504040204" pitchFamily="50" charset="-128"/>
            </a:endParaRPr>
          </a:p>
        </p:txBody>
      </p:sp>
      <p:sp>
        <p:nvSpPr>
          <p:cNvPr id="87"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334008" y="2848886"/>
            <a:ext cx="788999"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a:solidFill>
                  <a:srgbClr val="5A5A5A"/>
                </a:solidFill>
                <a:latin typeface="メイリオ" panose="020B0604030504040204" pitchFamily="50" charset="-128"/>
                <a:ea typeface="メイリオ" panose="020B0604030504040204" pitchFamily="50" charset="-128"/>
              </a:rPr>
              <a:t>N-1</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88"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601961" y="2852168"/>
            <a:ext cx="788999"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a:solidFill>
                  <a:srgbClr val="5A5A5A"/>
                </a:solidFill>
                <a:latin typeface="メイリオ" panose="020B0604030504040204" pitchFamily="50" charset="-128"/>
                <a:ea typeface="メイリオ" panose="020B0604030504040204" pitchFamily="50" charset="-128"/>
              </a:rPr>
              <a:t>N-2</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89"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3899883" y="2851929"/>
            <a:ext cx="788999"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a:solidFill>
                  <a:srgbClr val="5A5A5A"/>
                </a:solidFill>
                <a:latin typeface="メイリオ" panose="020B0604030504040204" pitchFamily="50" charset="-128"/>
                <a:ea typeface="メイリオ" panose="020B0604030504040204" pitchFamily="50" charset="-128"/>
              </a:rPr>
              <a:t>N-3</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90"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3197805" y="2855211"/>
            <a:ext cx="788999"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a:solidFill>
                  <a:srgbClr val="5A5A5A"/>
                </a:solidFill>
                <a:latin typeface="メイリオ" panose="020B0604030504040204" pitchFamily="50" charset="-128"/>
                <a:ea typeface="メイリオ" panose="020B0604030504040204" pitchFamily="50" charset="-128"/>
              </a:rPr>
              <a:t>N-4</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91"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777117" y="2855211"/>
            <a:ext cx="82586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err="1">
                <a:solidFill>
                  <a:srgbClr val="5A5A5A"/>
                </a:solidFill>
                <a:latin typeface="メイリオ" panose="020B0604030504040204" pitchFamily="50" charset="-128"/>
                <a:ea typeface="メイリオ" panose="020B0604030504040204" pitchFamily="50" charset="-128"/>
              </a:rPr>
              <a:t>N+1</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92"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045070" y="2854323"/>
            <a:ext cx="678391"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a:solidFill>
                  <a:srgbClr val="5A5A5A"/>
                </a:solidFill>
                <a:latin typeface="メイリオ" panose="020B0604030504040204" pitchFamily="50" charset="-128"/>
                <a:ea typeface="メイリオ" panose="020B0604030504040204" pitchFamily="50" charset="-128"/>
              </a:rPr>
              <a:t>N</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93"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7479195" y="2852608"/>
            <a:ext cx="82586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en-US" altLang="ja-JP" sz="813" dirty="0" err="1">
                <a:solidFill>
                  <a:srgbClr val="5A5A5A"/>
                </a:solidFill>
                <a:latin typeface="メイリオ" panose="020B0604030504040204" pitchFamily="50" charset="-128"/>
                <a:ea typeface="メイリオ" panose="020B0604030504040204" pitchFamily="50" charset="-128"/>
              </a:rPr>
              <a:t>N+2</a:t>
            </a:r>
            <a:r>
              <a:rPr lang="ja-JP" altLang="en-US" sz="813" dirty="0">
                <a:solidFill>
                  <a:srgbClr val="5A5A5A"/>
                </a:solidFill>
                <a:latin typeface="メイリオ" panose="020B0604030504040204" pitchFamily="50" charset="-128"/>
                <a:ea typeface="メイリオ" panose="020B0604030504040204" pitchFamily="50" charset="-128"/>
              </a:rPr>
              <a:t>月締め</a:t>
            </a:r>
            <a:endParaRPr lang="en-US" altLang="ja-JP" sz="813" dirty="0">
              <a:solidFill>
                <a:srgbClr val="FF0000"/>
              </a:solidFill>
              <a:latin typeface="メイリオ" panose="020B0604030504040204" pitchFamily="50" charset="-128"/>
              <a:ea typeface="メイリオ" panose="020B0604030504040204" pitchFamily="50" charset="-128"/>
            </a:endParaRPr>
          </a:p>
        </p:txBody>
      </p:sp>
      <p:cxnSp>
        <p:nvCxnSpPr>
          <p:cNvPr id="4" name="直線矢印コネクタ 3"/>
          <p:cNvCxnSpPr/>
          <p:nvPr/>
        </p:nvCxnSpPr>
        <p:spPr>
          <a:xfrm>
            <a:off x="3314818" y="3048941"/>
            <a:ext cx="0" cy="2314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a:off x="4016896" y="3048941"/>
            <a:ext cx="0" cy="2314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4718974" y="3048941"/>
            <a:ext cx="0" cy="23143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5434285" y="3048941"/>
            <a:ext cx="0" cy="22638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 name="ホームベース 103"/>
          <p:cNvSpPr/>
          <p:nvPr/>
        </p:nvSpPr>
        <p:spPr>
          <a:xfrm>
            <a:off x="4696902" y="4732254"/>
            <a:ext cx="1367722" cy="469773"/>
          </a:xfrm>
          <a:prstGeom prst="homePlate">
            <a:avLst/>
          </a:prstGeom>
          <a:solidFill>
            <a:schemeClr val="accent2">
              <a:lumMod val="20000"/>
              <a:lumOff val="80000"/>
            </a:schemeClr>
          </a:solidFill>
          <a:ln>
            <a:solidFill>
              <a:schemeClr val="tx1"/>
            </a:solidFill>
            <a:prstDash val="sysDash"/>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endParaRPr kumimoji="1" lang="ja-JP" altLang="en-US" sz="975" dirty="0">
              <a:solidFill>
                <a:srgbClr val="5A5A5A"/>
              </a:solidFill>
              <a:latin typeface="メイリオ" panose="020B0604030504040204" pitchFamily="50" charset="-128"/>
              <a:ea typeface="メイリオ" panose="020B0604030504040204" pitchFamily="50" charset="-128"/>
            </a:endParaRPr>
          </a:p>
        </p:txBody>
      </p:sp>
      <p:sp>
        <p:nvSpPr>
          <p:cNvPr id="94" name="ホームベース 93"/>
          <p:cNvSpPr/>
          <p:nvPr/>
        </p:nvSpPr>
        <p:spPr>
          <a:xfrm>
            <a:off x="5400081" y="4731067"/>
            <a:ext cx="2829283" cy="469773"/>
          </a:xfrm>
          <a:prstGeom prst="homePlate">
            <a:avLst/>
          </a:prstGeom>
          <a:solidFill>
            <a:schemeClr val="accent2">
              <a:lumMod val="60000"/>
              <a:lumOff val="4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endParaRPr kumimoji="1" lang="ja-JP" altLang="en-US" sz="975" dirty="0">
              <a:solidFill>
                <a:srgbClr val="5A5A5A"/>
              </a:solidFill>
              <a:latin typeface="メイリオ" panose="020B0604030504040204" pitchFamily="50" charset="-128"/>
              <a:ea typeface="メイリオ" panose="020B0604030504040204" pitchFamily="50" charset="-128"/>
            </a:endParaRPr>
          </a:p>
        </p:txBody>
      </p:sp>
      <p:cxnSp>
        <p:nvCxnSpPr>
          <p:cNvPr id="100" name="直線矢印コネクタ 99"/>
          <p:cNvCxnSpPr/>
          <p:nvPr/>
        </p:nvCxnSpPr>
        <p:spPr>
          <a:xfrm>
            <a:off x="6181637" y="3048942"/>
            <a:ext cx="0" cy="185151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6883715" y="3048942"/>
            <a:ext cx="0" cy="185151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585793" y="3048941"/>
            <a:ext cx="0" cy="184822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ホームベース 33"/>
          <p:cNvSpPr/>
          <p:nvPr/>
        </p:nvSpPr>
        <p:spPr>
          <a:xfrm>
            <a:off x="4704884" y="4052934"/>
            <a:ext cx="641762" cy="193247"/>
          </a:xfrm>
          <a:prstGeom prst="homePlate">
            <a:avLst/>
          </a:prstGeom>
          <a:solidFill>
            <a:schemeClr val="accent3">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en-US" altLang="ja-JP" sz="813" dirty="0" err="1">
                <a:solidFill>
                  <a:srgbClr val="5A5A5A"/>
                </a:solidFill>
                <a:latin typeface="メイリオ" panose="020B0604030504040204" pitchFamily="50" charset="-128"/>
                <a:ea typeface="メイリオ" panose="020B0604030504040204" pitchFamily="50" charset="-128"/>
              </a:rPr>
              <a:t>Ph1</a:t>
            </a:r>
            <a:endParaRPr kumimoji="1" lang="ja-JP" altLang="en-US" sz="813" dirty="0">
              <a:solidFill>
                <a:srgbClr val="5A5A5A"/>
              </a:solidFill>
              <a:latin typeface="メイリオ" panose="020B0604030504040204" pitchFamily="50" charset="-128"/>
              <a:ea typeface="メイリオ" panose="020B0604030504040204" pitchFamily="50" charset="-128"/>
            </a:endParaRPr>
          </a:p>
        </p:txBody>
      </p:sp>
      <p:sp>
        <p:nvSpPr>
          <p:cNvPr id="35" name="ホームベース 34"/>
          <p:cNvSpPr/>
          <p:nvPr/>
        </p:nvSpPr>
        <p:spPr>
          <a:xfrm>
            <a:off x="5362546" y="4239087"/>
            <a:ext cx="188320" cy="189078"/>
          </a:xfrm>
          <a:prstGeom prst="homePlate">
            <a:avLst/>
          </a:prstGeom>
          <a:solidFill>
            <a:schemeClr val="accent3">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en-US" altLang="ja-JP" sz="813" dirty="0" err="1">
                <a:solidFill>
                  <a:srgbClr val="5A5A5A"/>
                </a:solidFill>
                <a:latin typeface="メイリオ" panose="020B0604030504040204" pitchFamily="50" charset="-128"/>
                <a:ea typeface="メイリオ" panose="020B0604030504040204" pitchFamily="50" charset="-128"/>
              </a:rPr>
              <a:t>Ph2</a:t>
            </a:r>
            <a:endParaRPr kumimoji="1" lang="ja-JP" altLang="en-US" sz="813" dirty="0">
              <a:solidFill>
                <a:srgbClr val="5A5A5A"/>
              </a:solidFill>
              <a:latin typeface="メイリオ" panose="020B0604030504040204" pitchFamily="50" charset="-128"/>
              <a:ea typeface="メイリオ" panose="020B0604030504040204" pitchFamily="50" charset="-128"/>
            </a:endParaRPr>
          </a:p>
        </p:txBody>
      </p:sp>
      <p:sp>
        <p:nvSpPr>
          <p:cNvPr id="36" name="ホームベース 35"/>
          <p:cNvSpPr/>
          <p:nvPr/>
        </p:nvSpPr>
        <p:spPr>
          <a:xfrm>
            <a:off x="5627168" y="4419715"/>
            <a:ext cx="178826" cy="196730"/>
          </a:xfrm>
          <a:prstGeom prst="homePlate">
            <a:avLst/>
          </a:prstGeom>
          <a:solidFill>
            <a:schemeClr val="accent3">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en-US" altLang="ja-JP" sz="813" dirty="0" err="1">
                <a:solidFill>
                  <a:srgbClr val="5A5A5A"/>
                </a:solidFill>
                <a:latin typeface="メイリオ" panose="020B0604030504040204" pitchFamily="50" charset="-128"/>
                <a:ea typeface="メイリオ" panose="020B0604030504040204" pitchFamily="50" charset="-128"/>
              </a:rPr>
              <a:t>Ph3</a:t>
            </a:r>
            <a:endParaRPr kumimoji="1" lang="ja-JP" altLang="en-US" sz="813" dirty="0">
              <a:solidFill>
                <a:srgbClr val="5A5A5A"/>
              </a:solidFill>
              <a:latin typeface="メイリオ" panose="020B0604030504040204" pitchFamily="50" charset="-128"/>
              <a:ea typeface="メイリオ" panose="020B0604030504040204" pitchFamily="50" charset="-128"/>
            </a:endParaRPr>
          </a:p>
        </p:txBody>
      </p:sp>
      <p:sp>
        <p:nvSpPr>
          <p:cNvPr id="9" name="右中かっこ 8"/>
          <p:cNvSpPr/>
          <p:nvPr/>
        </p:nvSpPr>
        <p:spPr>
          <a:xfrm rot="5400000">
            <a:off x="3593563" y="2590931"/>
            <a:ext cx="108789" cy="2187447"/>
          </a:xfrm>
          <a:prstGeom prst="rightBrace">
            <a:avLst>
              <a:gd name="adj1" fmla="val 8333"/>
              <a:gd name="adj2" fmla="val 587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752256"/>
            <a:r>
              <a:rPr kumimoji="1" lang="ja-JP" altLang="en-US" sz="650" dirty="0">
                <a:solidFill>
                  <a:srgbClr val="FF0000"/>
                </a:solidFill>
                <a:latin typeface="Segoe UI"/>
                <a:ea typeface="メイリオ"/>
              </a:rPr>
              <a:t>移行対象</a:t>
            </a:r>
          </a:p>
        </p:txBody>
      </p:sp>
      <p:cxnSp>
        <p:nvCxnSpPr>
          <p:cNvPr id="46" name="直線矢印コネクタ 45"/>
          <p:cNvCxnSpPr>
            <a:stCxn id="65" idx="2"/>
          </p:cNvCxnSpPr>
          <p:nvPr/>
        </p:nvCxnSpPr>
        <p:spPr>
          <a:xfrm>
            <a:off x="4841198" y="4410769"/>
            <a:ext cx="0" cy="502831"/>
          </a:xfrm>
          <a:prstGeom prst="straightConnector1">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endCxn id="65" idx="0"/>
          </p:cNvCxnSpPr>
          <p:nvPr/>
        </p:nvCxnSpPr>
        <p:spPr>
          <a:xfrm rot="16200000" flipH="1">
            <a:off x="4480222" y="3885206"/>
            <a:ext cx="493989" cy="227964"/>
          </a:xfrm>
          <a:prstGeom prst="bentConnector3">
            <a:avLst>
              <a:gd name="adj1" fmla="val 22149"/>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endCxn id="36" idx="0"/>
          </p:cNvCxnSpPr>
          <p:nvPr/>
        </p:nvCxnSpPr>
        <p:spPr>
          <a:xfrm rot="16200000" flipH="1">
            <a:off x="5189060" y="3936900"/>
            <a:ext cx="667521" cy="298108"/>
          </a:xfrm>
          <a:prstGeom prst="bentConnector3">
            <a:avLst>
              <a:gd name="adj1" fmla="val 19601"/>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36" idx="2"/>
          </p:cNvCxnSpPr>
          <p:nvPr/>
        </p:nvCxnSpPr>
        <p:spPr>
          <a:xfrm>
            <a:off x="5671875" y="4616445"/>
            <a:ext cx="0" cy="297155"/>
          </a:xfrm>
          <a:prstGeom prst="straightConnector1">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684511" y="5021627"/>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39"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035738" y="4900455"/>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50"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413666" y="5019019"/>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51"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764892" y="4897170"/>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54"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7115743" y="5014465"/>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55"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7466970" y="4892616"/>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2821368" y="3401220"/>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68"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3171510" y="3280048"/>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1"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3551968" y="3399580"/>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2"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3902110" y="3278409"/>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3"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247236" y="3401545"/>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6"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597377" y="3280373"/>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8"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952088" y="3396494"/>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▲締め（一旬）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79"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302229" y="3275323"/>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5A5A5A"/>
                </a:solidFill>
                <a:latin typeface="メイリオ" panose="020B0604030504040204" pitchFamily="50" charset="-128"/>
                <a:ea typeface="メイリオ" panose="020B0604030504040204" pitchFamily="50" charset="-128"/>
              </a:rPr>
              <a:t>▲締め（二旬）</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65" name="ホームベース 64"/>
          <p:cNvSpPr/>
          <p:nvPr/>
        </p:nvSpPr>
        <p:spPr>
          <a:xfrm>
            <a:off x="4706479" y="4246182"/>
            <a:ext cx="351733" cy="164587"/>
          </a:xfrm>
          <a:prstGeom prst="homePlate">
            <a:avLst/>
          </a:prstGeom>
          <a:solidFill>
            <a:schemeClr val="accent5">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en-US" altLang="ja-JP" sz="813" dirty="0">
                <a:solidFill>
                  <a:srgbClr val="5A5A5A"/>
                </a:solidFill>
                <a:latin typeface="メイリオ" panose="020B0604030504040204" pitchFamily="50" charset="-128"/>
                <a:ea typeface="メイリオ" panose="020B0604030504040204" pitchFamily="50" charset="-128"/>
              </a:rPr>
              <a:t>A</a:t>
            </a:r>
            <a:endParaRPr kumimoji="1" lang="ja-JP" altLang="en-US" sz="813" dirty="0">
              <a:solidFill>
                <a:srgbClr val="5A5A5A"/>
              </a:solidFill>
              <a:latin typeface="メイリオ" panose="020B0604030504040204" pitchFamily="50" charset="-128"/>
              <a:ea typeface="メイリオ" panose="020B0604030504040204" pitchFamily="50" charset="-128"/>
            </a:endParaRPr>
          </a:p>
        </p:txBody>
      </p:sp>
      <p:sp>
        <p:nvSpPr>
          <p:cNvPr id="69" name="ホームベース 68"/>
          <p:cNvSpPr/>
          <p:nvPr/>
        </p:nvSpPr>
        <p:spPr>
          <a:xfrm>
            <a:off x="5074071" y="4245541"/>
            <a:ext cx="265781" cy="165228"/>
          </a:xfrm>
          <a:prstGeom prst="homePlate">
            <a:avLst/>
          </a:prstGeom>
          <a:solidFill>
            <a:schemeClr val="accent5">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en-US" altLang="ja-JP" sz="813" dirty="0">
                <a:solidFill>
                  <a:srgbClr val="5A5A5A"/>
                </a:solidFill>
                <a:latin typeface="メイリオ" panose="020B0604030504040204" pitchFamily="50" charset="-128"/>
                <a:ea typeface="メイリオ" panose="020B0604030504040204" pitchFamily="50" charset="-128"/>
              </a:rPr>
              <a:t>B</a:t>
            </a:r>
            <a:endParaRPr kumimoji="1" lang="ja-JP" altLang="en-US" sz="813" dirty="0">
              <a:solidFill>
                <a:srgbClr val="5A5A5A"/>
              </a:solidFill>
              <a:latin typeface="メイリオ" panose="020B0604030504040204" pitchFamily="50" charset="-128"/>
              <a:ea typeface="メイリオ" panose="020B0604030504040204" pitchFamily="50" charset="-128"/>
            </a:endParaRPr>
          </a:p>
        </p:txBody>
      </p:sp>
      <p:sp>
        <p:nvSpPr>
          <p:cNvPr id="95" name="右中かっこ 94"/>
          <p:cNvSpPr/>
          <p:nvPr/>
        </p:nvSpPr>
        <p:spPr>
          <a:xfrm rot="5400000">
            <a:off x="5075173" y="3318766"/>
            <a:ext cx="106340" cy="734229"/>
          </a:xfrm>
          <a:prstGeom prst="rightBrace">
            <a:avLst>
              <a:gd name="adj1" fmla="val 8333"/>
              <a:gd name="adj2" fmla="val 1657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752256"/>
            <a:r>
              <a:rPr kumimoji="1" lang="ja-JP" altLang="en-US" sz="650" dirty="0">
                <a:solidFill>
                  <a:srgbClr val="FF0000"/>
                </a:solidFill>
                <a:latin typeface="Segoe UI"/>
                <a:ea typeface="メイリオ"/>
              </a:rPr>
              <a:t>移行対象</a:t>
            </a:r>
          </a:p>
        </p:txBody>
      </p:sp>
      <p:sp>
        <p:nvSpPr>
          <p:cNvPr id="52"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2508783" y="2541169"/>
            <a:ext cx="1226618"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システム導入説明会</a:t>
            </a:r>
            <a:endParaRPr lang="en-US" altLang="ja-JP" sz="813" dirty="0">
              <a:solidFill>
                <a:srgbClr val="FF0000"/>
              </a:solidFill>
              <a:latin typeface="メイリオ" panose="020B0604030504040204" pitchFamily="50" charset="-128"/>
              <a:ea typeface="メイリオ" panose="020B0604030504040204" pitchFamily="50" charset="-128"/>
            </a:endParaRPr>
          </a:p>
        </p:txBody>
      </p:sp>
      <p:sp>
        <p:nvSpPr>
          <p:cNvPr id="57"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773578" y="2688402"/>
            <a:ext cx="112242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利用者向け説明会</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59" name="ホームベース 58"/>
          <p:cNvSpPr/>
          <p:nvPr/>
        </p:nvSpPr>
        <p:spPr>
          <a:xfrm>
            <a:off x="2571223" y="4048941"/>
            <a:ext cx="673069" cy="164587"/>
          </a:xfrm>
          <a:prstGeom prst="homePlate">
            <a:avLst/>
          </a:prstGeom>
          <a:solidFill>
            <a:schemeClr val="accent5">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ja-JP" altLang="en-US" sz="813" dirty="0">
                <a:solidFill>
                  <a:srgbClr val="5A5A5A"/>
                </a:solidFill>
                <a:latin typeface="メイリオ" panose="020B0604030504040204" pitchFamily="50" charset="-128"/>
                <a:ea typeface="メイリオ" panose="020B0604030504040204" pitchFamily="50" charset="-128"/>
              </a:rPr>
              <a:t>現状調査</a:t>
            </a:r>
          </a:p>
        </p:txBody>
      </p:sp>
      <p:sp>
        <p:nvSpPr>
          <p:cNvPr id="60" name="ホームベース 59"/>
          <p:cNvSpPr/>
          <p:nvPr/>
        </p:nvSpPr>
        <p:spPr>
          <a:xfrm>
            <a:off x="3989460" y="4048941"/>
            <a:ext cx="673069" cy="164587"/>
          </a:xfrm>
          <a:prstGeom prst="homePlate">
            <a:avLst/>
          </a:prstGeom>
          <a:solidFill>
            <a:schemeClr val="accent5">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ja-JP" altLang="en-US" sz="813" dirty="0">
                <a:solidFill>
                  <a:srgbClr val="5A5A5A"/>
                </a:solidFill>
                <a:latin typeface="メイリオ" panose="020B0604030504040204" pitchFamily="50" charset="-128"/>
                <a:ea typeface="メイリオ" panose="020B0604030504040204" pitchFamily="50" charset="-128"/>
              </a:rPr>
              <a:t>移行リハ</a:t>
            </a:r>
          </a:p>
        </p:txBody>
      </p:sp>
      <p:sp>
        <p:nvSpPr>
          <p:cNvPr id="61" name="ホームベース 60"/>
          <p:cNvSpPr/>
          <p:nvPr/>
        </p:nvSpPr>
        <p:spPr>
          <a:xfrm>
            <a:off x="3296731" y="4048941"/>
            <a:ext cx="673069" cy="164587"/>
          </a:xfrm>
          <a:prstGeom prst="homePlate">
            <a:avLst/>
          </a:prstGeom>
          <a:solidFill>
            <a:schemeClr val="accent5">
              <a:lumMod val="40000"/>
              <a:lumOff val="6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74295" tIns="37148" rIns="74295" bIns="37148" numCol="1" spcCol="0" rtlCol="0" fromWordArt="0" anchor="t" anchorCtr="0" forceAA="0" compatLnSpc="1">
            <a:prstTxWarp prst="textNoShape">
              <a:avLst/>
            </a:prstTxWarp>
            <a:noAutofit/>
          </a:bodyPr>
          <a:lstStyle/>
          <a:p>
            <a:pPr defTabSz="752256"/>
            <a:r>
              <a:rPr kumimoji="1" lang="ja-JP" altLang="en-US" sz="813" dirty="0">
                <a:solidFill>
                  <a:srgbClr val="5A5A5A"/>
                </a:solidFill>
                <a:latin typeface="メイリオ" panose="020B0604030504040204" pitchFamily="50" charset="-128"/>
                <a:ea typeface="メイリオ" panose="020B0604030504040204" pitchFamily="50" charset="-128"/>
              </a:rPr>
              <a:t>移行設計</a:t>
            </a:r>
          </a:p>
        </p:txBody>
      </p:sp>
      <p:sp>
        <p:nvSpPr>
          <p:cNvPr id="82"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277070" y="5308725"/>
            <a:ext cx="101822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マニュアル提供</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84"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330808" y="5315463"/>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切替後立会い</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86"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681603" y="5478964"/>
            <a:ext cx="80983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締め立会い</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96"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986835" y="5623279"/>
            <a:ext cx="80983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締め立会い</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101"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6414225" y="5767594"/>
            <a:ext cx="809837"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締め立会い</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105"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595344" y="3874707"/>
            <a:ext cx="112242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移行元データ抽出</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106"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268414" y="4047095"/>
            <a:ext cx="112242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移行元データ抽出</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107"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5544482" y="4219660"/>
            <a:ext cx="112242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移行元データ抽出</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
        <p:nvSpPr>
          <p:cNvPr id="63" name="テキスト プレースホルダー 4">
            <a:extLst>
              <a:ext uri="{FF2B5EF4-FFF2-40B4-BE49-F238E27FC236}">
                <a16:creationId xmlns:a16="http://schemas.microsoft.com/office/drawing/2014/main" id="{6E881B85-E9E1-456D-8083-4968F24EBCC8}"/>
              </a:ext>
            </a:extLst>
          </p:cNvPr>
          <p:cNvSpPr txBox="1">
            <a:spLocks/>
          </p:cNvSpPr>
          <p:nvPr/>
        </p:nvSpPr>
        <p:spPr>
          <a:xfrm>
            <a:off x="4767128" y="5487648"/>
            <a:ext cx="914033" cy="217432"/>
          </a:xfrm>
          <a:prstGeom prst="rect">
            <a:avLst/>
          </a:prstGeom>
        </p:spPr>
        <p:txBody>
          <a:bodyPr wrap="none">
            <a:spAutoFit/>
          </a:bodyPr>
          <a:lstStyle>
            <a:lvl1pPr marL="0" indent="0" algn="l" defTabSz="484862" rtl="0" eaLnBrk="1" fontAlgn="base" hangingPunct="1">
              <a:spcBef>
                <a:spcPct val="20000"/>
              </a:spcBef>
              <a:spcAft>
                <a:spcPct val="0"/>
              </a:spcAft>
              <a:buFont typeface="Arial" pitchFamily="34" charset="0"/>
              <a:buNone/>
              <a:defRPr kumimoji="1" sz="2000"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defTabSz="393950"/>
            <a:r>
              <a:rPr lang="ja-JP" altLang="en-US" sz="813" dirty="0">
                <a:solidFill>
                  <a:srgbClr val="FF0000"/>
                </a:solidFill>
                <a:latin typeface="メイリオ" panose="020B0604030504040204" pitchFamily="50" charset="-128"/>
                <a:ea typeface="メイリオ" panose="020B0604030504040204" pitchFamily="50" charset="-128"/>
              </a:rPr>
              <a:t>★</a:t>
            </a:r>
            <a:r>
              <a:rPr lang="ja-JP" altLang="en-US" sz="813" dirty="0">
                <a:solidFill>
                  <a:srgbClr val="5A5A5A"/>
                </a:solidFill>
                <a:latin typeface="メイリオ" panose="020B0604030504040204" pitchFamily="50" charset="-128"/>
                <a:ea typeface="メイリオ" panose="020B0604030504040204" pitchFamily="50" charset="-128"/>
              </a:rPr>
              <a:t>トレーニング</a:t>
            </a:r>
            <a:endParaRPr lang="en-US" altLang="ja-JP" sz="813" dirty="0">
              <a:solidFill>
                <a:srgbClr val="5A5A5A"/>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60970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dirty="0" smtClean="0"/>
              <a:t>6. </a:t>
            </a:r>
            <a:r>
              <a:rPr lang="en-US" altLang="ja-JP" dirty="0"/>
              <a:t>CAFIS</a:t>
            </a:r>
            <a:r>
              <a:rPr lang="ja-JP" altLang="en-US" dirty="0" smtClean="0"/>
              <a:t> </a:t>
            </a:r>
            <a:r>
              <a:rPr lang="en-US" altLang="ja-JP" dirty="0" smtClean="0"/>
              <a:t>DDS</a:t>
            </a:r>
            <a:r>
              <a:rPr lang="ja-JP" altLang="en-US" dirty="0" smtClean="0"/>
              <a:t>（帳票配信サービス） 概要</a:t>
            </a:r>
            <a:endParaRPr kumimoji="1" lang="ja-JP" altLang="en-US" dirty="0"/>
          </a:p>
        </p:txBody>
      </p:sp>
      <p:sp>
        <p:nvSpPr>
          <p:cNvPr id="18" name="テキスト プレースホルダー 17"/>
          <p:cNvSpPr>
            <a:spLocks noGrp="1"/>
          </p:cNvSpPr>
          <p:nvPr>
            <p:ph type="body" sz="quarter" idx="4294967295"/>
          </p:nvPr>
        </p:nvSpPr>
        <p:spPr>
          <a:xfrm>
            <a:off x="0" y="841375"/>
            <a:ext cx="9906000" cy="985838"/>
          </a:xfrm>
          <a:prstGeom prst="rect">
            <a:avLst/>
          </a:prstGeom>
        </p:spPr>
        <p:txBody>
          <a:bodyPr/>
          <a:lstStyle/>
          <a:p>
            <a:pPr marL="273050" indent="-273050">
              <a:spcAft>
                <a:spcPts val="600"/>
              </a:spcAft>
              <a:buClr>
                <a:schemeClr val="tx2"/>
              </a:buClr>
              <a:buFont typeface="+mj-ea"/>
              <a:buAutoNum type="circleNumDbPlain"/>
            </a:pPr>
            <a:r>
              <a:rPr lang="ja-JP" altLang="en-US" sz="1600" dirty="0" smtClean="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DDS</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Document Delivery System</a:t>
            </a:r>
            <a:r>
              <a:rPr lang="ja-JP" altLang="en-US" sz="1600" dirty="0">
                <a:latin typeface="Meiryo UI" panose="020B0604030504040204" pitchFamily="50" charset="-128"/>
                <a:ea typeface="Meiryo UI" panose="020B0604030504040204" pitchFamily="50" charset="-128"/>
              </a:rPr>
              <a:t>）サービス」は、これまでディベロッパー様がシステム上のデータ</a:t>
            </a:r>
            <a:r>
              <a:rPr lang="ja-JP" altLang="en-US" sz="1600" dirty="0" smtClean="0">
                <a:latin typeface="Meiryo UI" panose="020B0604030504040204" pitchFamily="50" charset="-128"/>
                <a:ea typeface="Meiryo UI" panose="020B0604030504040204" pitchFamily="50" charset="-128"/>
              </a:rPr>
              <a:t>を紙</a:t>
            </a:r>
            <a:r>
              <a:rPr lang="ja-JP" altLang="en-US" sz="1600" dirty="0">
                <a:latin typeface="Meiryo UI" panose="020B0604030504040204" pitchFamily="50" charset="-128"/>
                <a:ea typeface="Meiryo UI" panose="020B0604030504040204" pitchFamily="50" charset="-128"/>
              </a:rPr>
              <a:t>へ出力し</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
            </a:r>
            <a:br>
              <a:rPr lang="en-US" altLang="ja-JP" sz="1600" dirty="0" smtClean="0">
                <a:latin typeface="Meiryo UI" panose="020B0604030504040204" pitchFamily="50" charset="-128"/>
                <a:ea typeface="Meiryo UI" panose="020B0604030504040204" pitchFamily="50" charset="-128"/>
              </a:rPr>
            </a:br>
            <a:r>
              <a:rPr lang="ja-JP" altLang="en-US" sz="1600" dirty="0" smtClean="0">
                <a:latin typeface="Meiryo UI" panose="020B0604030504040204" pitchFamily="50" charset="-128"/>
                <a:ea typeface="Meiryo UI" panose="020B0604030504040204" pitchFamily="50" charset="-128"/>
              </a:rPr>
              <a:t>各テナント</a:t>
            </a:r>
            <a:r>
              <a:rPr lang="ja-JP" altLang="en-US" sz="1600" dirty="0">
                <a:latin typeface="Meiryo UI" panose="020B0604030504040204" pitchFamily="50" charset="-128"/>
                <a:ea typeface="Meiryo UI" panose="020B0604030504040204" pitchFamily="50" charset="-128"/>
              </a:rPr>
              <a:t>へ郵送している帳票を</a:t>
            </a:r>
            <a:r>
              <a:rPr lang="en-US" altLang="ja-JP" sz="1600" dirty="0">
                <a:latin typeface="Meiryo UI" panose="020B0604030504040204" pitchFamily="50" charset="-128"/>
                <a:ea typeface="Meiryo UI" panose="020B0604030504040204" pitchFamily="50" charset="-128"/>
              </a:rPr>
              <a:t>PDF</a:t>
            </a:r>
            <a:r>
              <a:rPr lang="ja-JP" altLang="en-US" sz="1600" dirty="0">
                <a:latin typeface="Meiryo UI" panose="020B0604030504040204" pitchFamily="50" charset="-128"/>
                <a:ea typeface="Meiryo UI" panose="020B0604030504040204" pitchFamily="50" charset="-128"/>
              </a:rPr>
              <a:t>化し、</a:t>
            </a:r>
            <a:r>
              <a:rPr lang="en-US" altLang="ja-JP" sz="1600" dirty="0">
                <a:latin typeface="Meiryo UI" panose="020B0604030504040204" pitchFamily="50" charset="-128"/>
                <a:ea typeface="Meiryo UI" panose="020B0604030504040204" pitchFamily="50" charset="-128"/>
              </a:rPr>
              <a:t>WEB</a:t>
            </a:r>
            <a:r>
              <a:rPr lang="ja-JP" altLang="en-US" sz="1600" dirty="0">
                <a:latin typeface="Meiryo UI" panose="020B0604030504040204" pitchFamily="50" charset="-128"/>
                <a:ea typeface="Meiryo UI" panose="020B0604030504040204" pitchFamily="50" charset="-128"/>
              </a:rPr>
              <a:t>上で閲覧／ダウンロードできるようにするサービスです。</a:t>
            </a:r>
          </a:p>
          <a:p>
            <a:pPr marL="273050" indent="-273050">
              <a:spcAft>
                <a:spcPts val="600"/>
              </a:spcAft>
              <a:buClr>
                <a:schemeClr val="tx2"/>
              </a:buClr>
              <a:buFont typeface="+mj-ea"/>
              <a:buAutoNum type="circleNumDbPlain"/>
            </a:pPr>
            <a:r>
              <a:rPr lang="en-US" altLang="ja-JP" sz="1600" dirty="0" smtClean="0">
                <a:latin typeface="Meiryo UI" panose="020B0604030504040204" pitchFamily="50" charset="-128"/>
                <a:ea typeface="Meiryo UI" panose="020B0604030504040204" pitchFamily="50" charset="-128"/>
              </a:rPr>
              <a:t>PDF</a:t>
            </a:r>
            <a:r>
              <a:rPr lang="ja-JP" altLang="en-US" sz="1600" dirty="0">
                <a:latin typeface="Meiryo UI" panose="020B0604030504040204" pitchFamily="50" charset="-128"/>
                <a:ea typeface="Meiryo UI" panose="020B0604030504040204" pitchFamily="50" charset="-128"/>
              </a:rPr>
              <a:t>化された帳票は</a:t>
            </a:r>
            <a:r>
              <a:rPr lang="en-US" altLang="ja-JP" sz="1600" dirty="0">
                <a:latin typeface="Meiryo UI" panose="020B0604030504040204" pitchFamily="50" charset="-128"/>
                <a:ea typeface="Meiryo UI" panose="020B0604030504040204" pitchFamily="50" charset="-128"/>
              </a:rPr>
              <a:t>ID/PW</a:t>
            </a:r>
            <a:r>
              <a:rPr lang="ja-JP" altLang="en-US" sz="1600" dirty="0">
                <a:latin typeface="Meiryo UI" panose="020B0604030504040204" pitchFamily="50" charset="-128"/>
                <a:ea typeface="Meiryo UI" panose="020B0604030504040204" pitchFamily="50" charset="-128"/>
              </a:rPr>
              <a:t>を通知されたユーザがいつでも</a:t>
            </a:r>
            <a:r>
              <a:rPr lang="en-US" altLang="ja-JP" sz="1600" dirty="0">
                <a:latin typeface="Meiryo UI" panose="020B0604030504040204" pitchFamily="50" charset="-128"/>
                <a:ea typeface="Meiryo UI" panose="020B0604030504040204" pitchFamily="50" charset="-128"/>
              </a:rPr>
              <a:t>WEB</a:t>
            </a:r>
            <a:r>
              <a:rPr lang="ja-JP" altLang="en-US" sz="1600" dirty="0">
                <a:latin typeface="Meiryo UI" panose="020B0604030504040204" pitchFamily="50" charset="-128"/>
                <a:ea typeface="Meiryo UI" panose="020B0604030504040204" pitchFamily="50" charset="-128"/>
              </a:rPr>
              <a:t>上で閲覧／ダウンロード可能です</a:t>
            </a:r>
            <a:r>
              <a:rPr lang="ja-JP" altLang="en-US" sz="1600" dirty="0" smtClean="0">
                <a:latin typeface="Meiryo UI" panose="020B0604030504040204" pitchFamily="50" charset="-128"/>
                <a:ea typeface="Meiryo UI" panose="020B0604030504040204" pitchFamily="50" charset="-128"/>
              </a:rPr>
              <a:t>。</a:t>
            </a:r>
            <a:r>
              <a:rPr lang="en-US" altLang="ja-JP" sz="1600" dirty="0" smtClean="0">
                <a:latin typeface="Meiryo UI" panose="020B0604030504040204" pitchFamily="50" charset="-128"/>
                <a:ea typeface="Meiryo UI" panose="020B0604030504040204" pitchFamily="50" charset="-128"/>
              </a:rPr>
              <a:t/>
            </a:r>
            <a:br>
              <a:rPr lang="en-US" altLang="ja-JP" sz="1600" dirty="0" smtClean="0">
                <a:latin typeface="Meiryo UI" panose="020B0604030504040204" pitchFamily="50" charset="-128"/>
                <a:ea typeface="Meiryo UI" panose="020B0604030504040204" pitchFamily="50" charset="-128"/>
              </a:rPr>
            </a:br>
            <a:r>
              <a:rPr lang="ja-JP" altLang="en-US" sz="1600" dirty="0" smtClean="0">
                <a:latin typeface="Meiryo UI" panose="020B0604030504040204" pitchFamily="50" charset="-128"/>
                <a:ea typeface="Meiryo UI" panose="020B0604030504040204" pitchFamily="50" charset="-128"/>
              </a:rPr>
              <a:t>また</a:t>
            </a:r>
            <a:r>
              <a:rPr lang="ja-JP" altLang="en-US" sz="1600" dirty="0">
                <a:latin typeface="Meiryo UI" panose="020B0604030504040204" pitchFamily="50" charset="-128"/>
                <a:ea typeface="Meiryo UI" panose="020B0604030504040204" pitchFamily="50" charset="-128"/>
              </a:rPr>
              <a:t>、各テナントの本社は</a:t>
            </a:r>
            <a:r>
              <a:rPr lang="en-US" altLang="ja-JP" sz="1600" dirty="0">
                <a:latin typeface="Meiryo UI" panose="020B0604030504040204" pitchFamily="50" charset="-128"/>
                <a:ea typeface="Meiryo UI" panose="020B0604030504040204" pitchFamily="50" charset="-128"/>
              </a:rPr>
              <a:t>SC</a:t>
            </a:r>
            <a:r>
              <a:rPr lang="ja-JP" altLang="en-US" sz="1600" dirty="0">
                <a:latin typeface="Meiryo UI" panose="020B0604030504040204" pitchFamily="50" charset="-128"/>
                <a:ea typeface="Meiryo UI" panose="020B0604030504040204" pitchFamily="50" charset="-128"/>
              </a:rPr>
              <a:t>施設をまたがった自社テナントの情報をまとめて閲覧することも可能です</a:t>
            </a:r>
            <a:r>
              <a:rPr lang="ja-JP" altLang="en-US" sz="1600" dirty="0" smtClean="0">
                <a:latin typeface="Meiryo UI" panose="020B0604030504040204" pitchFamily="50" charset="-128"/>
                <a:ea typeface="Meiryo UI" panose="020B0604030504040204" pitchFamily="50" charset="-128"/>
              </a:rPr>
              <a:t>。</a:t>
            </a:r>
            <a:endParaRPr lang="ja-JP" altLang="en-US" sz="1600" dirty="0">
              <a:latin typeface="Meiryo UI" panose="020B0604030504040204" pitchFamily="50" charset="-128"/>
              <a:ea typeface="Meiryo UI" panose="020B0604030504040204" pitchFamily="50" charset="-128"/>
            </a:endParaRPr>
          </a:p>
        </p:txBody>
      </p:sp>
      <p:sp>
        <p:nvSpPr>
          <p:cNvPr id="312" name="左右矢印 311"/>
          <p:cNvSpPr/>
          <p:nvPr/>
        </p:nvSpPr>
        <p:spPr>
          <a:xfrm>
            <a:off x="1875292" y="6004011"/>
            <a:ext cx="4733893" cy="255498"/>
          </a:xfrm>
          <a:prstGeom prst="leftRightArrow">
            <a:avLst/>
          </a:prstGeom>
          <a:solidFill>
            <a:srgbClr val="425563"/>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314" name="正方形/長方形 313"/>
          <p:cNvSpPr/>
          <p:nvPr/>
        </p:nvSpPr>
        <p:spPr>
          <a:xfrm>
            <a:off x="418410" y="2025427"/>
            <a:ext cx="2808000" cy="288000"/>
          </a:xfrm>
          <a:prstGeom prst="rect">
            <a:avLst/>
          </a:prstGeom>
        </p:spPr>
        <p:txBody>
          <a:bodyPr wrap="none" lIns="144000" tIns="0" rIns="0" bIns="0" anchor="ctr" anchorCtr="0">
            <a:noAutofit/>
          </a:bodyPr>
          <a:lstStyle/>
          <a:p>
            <a:pPr defTabSz="609555" fontAlgn="base">
              <a:spcBef>
                <a:spcPct val="20000"/>
              </a:spcBef>
              <a:spcAft>
                <a:spcPct val="0"/>
              </a:spcAft>
              <a:buFont typeface="Arial" pitchFamily="34" charset="0"/>
              <a:buNone/>
            </a:pPr>
            <a:r>
              <a:rPr lang="en-US" altLang="ja-JP" sz="1600" b="1" dirty="0">
                <a:solidFill>
                  <a:srgbClr val="787878"/>
                </a:solidFill>
                <a:latin typeface="Meiryo UI" panose="020B0604030504040204" pitchFamily="50" charset="-128"/>
                <a:cs typeface="Arial"/>
              </a:rPr>
              <a:t>DDS</a:t>
            </a:r>
            <a:r>
              <a:rPr lang="ja-JP" altLang="en-US" sz="1600" b="1" dirty="0">
                <a:solidFill>
                  <a:srgbClr val="787878"/>
                </a:solidFill>
                <a:latin typeface="Meiryo UI" panose="020B0604030504040204" pitchFamily="50" charset="-128"/>
                <a:cs typeface="Arial"/>
              </a:rPr>
              <a:t>導入前（紙運用の場合）</a:t>
            </a:r>
          </a:p>
        </p:txBody>
      </p:sp>
      <p:sp>
        <p:nvSpPr>
          <p:cNvPr id="315" name="正方形/長方形 314"/>
          <p:cNvSpPr/>
          <p:nvPr/>
        </p:nvSpPr>
        <p:spPr>
          <a:xfrm>
            <a:off x="417652" y="2025427"/>
            <a:ext cx="72000" cy="288000"/>
          </a:xfrm>
          <a:prstGeom prst="rect">
            <a:avLst/>
          </a:prstGeom>
          <a:solidFill>
            <a:srgbClr val="787878">
              <a:lumMod val="75000"/>
            </a:srgbClr>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cxnSp>
        <p:nvCxnSpPr>
          <p:cNvPr id="316" name="直線コネクタ 315"/>
          <p:cNvCxnSpPr/>
          <p:nvPr/>
        </p:nvCxnSpPr>
        <p:spPr>
          <a:xfrm>
            <a:off x="417652" y="2313427"/>
            <a:ext cx="2736000" cy="0"/>
          </a:xfrm>
          <a:prstGeom prst="line">
            <a:avLst/>
          </a:prstGeom>
          <a:noFill/>
          <a:ln w="9525" cap="flat" cmpd="sng" algn="ctr">
            <a:solidFill>
              <a:srgbClr val="787878">
                <a:lumMod val="75000"/>
              </a:srgbClr>
            </a:solidFill>
            <a:prstDash val="solid"/>
          </a:ln>
          <a:effectLst/>
        </p:spPr>
      </p:cxnSp>
      <p:sp>
        <p:nvSpPr>
          <p:cNvPr id="317" name="正方形/長方形 316"/>
          <p:cNvSpPr/>
          <p:nvPr/>
        </p:nvSpPr>
        <p:spPr>
          <a:xfrm>
            <a:off x="418410" y="4330009"/>
            <a:ext cx="1260000" cy="288000"/>
          </a:xfrm>
          <a:prstGeom prst="rect">
            <a:avLst/>
          </a:prstGeom>
        </p:spPr>
        <p:txBody>
          <a:bodyPr wrap="none" lIns="144000" tIns="0" rIns="0" bIns="0" anchor="ctr" anchorCtr="0">
            <a:noAutofit/>
          </a:bodyPr>
          <a:lstStyle/>
          <a:p>
            <a:pPr defTabSz="609555" fontAlgn="base">
              <a:spcBef>
                <a:spcPct val="20000"/>
              </a:spcBef>
              <a:spcAft>
                <a:spcPct val="0"/>
              </a:spcAft>
              <a:buFont typeface="Arial" pitchFamily="34" charset="0"/>
              <a:buNone/>
            </a:pPr>
            <a:r>
              <a:rPr lang="en-US" altLang="ja-JP" sz="1600" b="1" dirty="0">
                <a:solidFill>
                  <a:srgbClr val="787878"/>
                </a:solidFill>
                <a:latin typeface="Meiryo UI" panose="020B0604030504040204" pitchFamily="50" charset="-128"/>
                <a:cs typeface="Arial"/>
              </a:rPr>
              <a:t>DDS</a:t>
            </a:r>
            <a:r>
              <a:rPr lang="ja-JP" altLang="en-US" sz="1600" b="1" dirty="0">
                <a:solidFill>
                  <a:srgbClr val="787878"/>
                </a:solidFill>
                <a:latin typeface="Meiryo UI" panose="020B0604030504040204" pitchFamily="50" charset="-128"/>
                <a:cs typeface="Arial"/>
              </a:rPr>
              <a:t>導入後</a:t>
            </a:r>
          </a:p>
        </p:txBody>
      </p:sp>
      <p:sp>
        <p:nvSpPr>
          <p:cNvPr id="326" name="正方形/長方形 325"/>
          <p:cNvSpPr/>
          <p:nvPr/>
        </p:nvSpPr>
        <p:spPr>
          <a:xfrm>
            <a:off x="417652" y="4330009"/>
            <a:ext cx="72000" cy="288000"/>
          </a:xfrm>
          <a:prstGeom prst="rect">
            <a:avLst/>
          </a:prstGeom>
          <a:solidFill>
            <a:srgbClr val="787878">
              <a:lumMod val="75000"/>
            </a:srgbClr>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cxnSp>
        <p:nvCxnSpPr>
          <p:cNvPr id="327" name="直線コネクタ 326"/>
          <p:cNvCxnSpPr/>
          <p:nvPr/>
        </p:nvCxnSpPr>
        <p:spPr>
          <a:xfrm>
            <a:off x="417652" y="4618009"/>
            <a:ext cx="1260000" cy="0"/>
          </a:xfrm>
          <a:prstGeom prst="line">
            <a:avLst/>
          </a:prstGeom>
          <a:noFill/>
          <a:ln w="9525" cap="flat" cmpd="sng" algn="ctr">
            <a:solidFill>
              <a:srgbClr val="787878">
                <a:lumMod val="75000"/>
              </a:srgbClr>
            </a:solidFill>
            <a:prstDash val="solid"/>
          </a:ln>
          <a:effectLst/>
        </p:spPr>
      </p:cxnSp>
      <p:sp>
        <p:nvSpPr>
          <p:cNvPr id="328" name="正方形/長方形 327"/>
          <p:cNvSpPr/>
          <p:nvPr/>
        </p:nvSpPr>
        <p:spPr bwMode="auto">
          <a:xfrm>
            <a:off x="6629391" y="2167149"/>
            <a:ext cx="993014"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329" name="正方形/長方形 328"/>
          <p:cNvSpPr/>
          <p:nvPr/>
        </p:nvSpPr>
        <p:spPr bwMode="auto">
          <a:xfrm>
            <a:off x="6629391" y="2561288"/>
            <a:ext cx="1004711"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383" name="テキスト ボックス 382"/>
          <p:cNvSpPr txBox="1"/>
          <p:nvPr/>
        </p:nvSpPr>
        <p:spPr>
          <a:xfrm>
            <a:off x="5494748" y="3065340"/>
            <a:ext cx="269304" cy="197934"/>
          </a:xfrm>
          <a:prstGeom prst="rect">
            <a:avLst/>
          </a:prstGeom>
          <a:noFill/>
        </p:spPr>
        <p:txBody>
          <a:bodyPr wrap="none" lIns="0" tIns="0" rIns="0" bIns="36000" rtlCol="0">
            <a:noAutofit/>
          </a:bodyPr>
          <a:lstStyle/>
          <a:p>
            <a:r>
              <a:rPr kumimoji="1" lang="ja-JP" altLang="en-US" sz="1100" dirty="0" smtClean="0">
                <a:solidFill>
                  <a:srgbClr val="5A5A5A"/>
                </a:solidFill>
                <a:latin typeface="Meiryo UI" panose="020B0604030504040204" pitchFamily="50" charset="-128"/>
                <a:cs typeface="Meiryo UI" panose="020B0604030504040204" pitchFamily="50" charset="-128"/>
              </a:rPr>
              <a:t>郵送</a:t>
            </a:r>
            <a:endParaRPr kumimoji="1" lang="ja-JP" altLang="en-US" sz="1100" dirty="0">
              <a:solidFill>
                <a:srgbClr val="5A5A5A"/>
              </a:solidFill>
              <a:latin typeface="Meiryo UI" panose="020B0604030504040204" pitchFamily="50" charset="-128"/>
              <a:cs typeface="Meiryo UI" panose="020B0604030504040204" pitchFamily="50" charset="-128"/>
            </a:endParaRPr>
          </a:p>
        </p:txBody>
      </p:sp>
      <p:sp>
        <p:nvSpPr>
          <p:cNvPr id="385" name="正方形/長方形 384"/>
          <p:cNvSpPr/>
          <p:nvPr/>
        </p:nvSpPr>
        <p:spPr bwMode="auto">
          <a:xfrm>
            <a:off x="6629391" y="2955427"/>
            <a:ext cx="999337" cy="227582"/>
          </a:xfrm>
          <a:prstGeom prst="rect">
            <a:avLst/>
          </a:prstGeom>
          <a:solidFill>
            <a:srgbClr val="E4568E"/>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テナント本社様</a:t>
            </a:r>
            <a:endParaRPr kumimoji="0" lang="en-US" altLang="ja-JP" sz="1050" b="1"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387" name="正方形/長方形 386"/>
          <p:cNvSpPr/>
          <p:nvPr/>
        </p:nvSpPr>
        <p:spPr bwMode="auto">
          <a:xfrm>
            <a:off x="6629391" y="3376205"/>
            <a:ext cx="978300"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434" name="テキスト ボックス 433"/>
          <p:cNvSpPr txBox="1"/>
          <p:nvPr/>
        </p:nvSpPr>
        <p:spPr>
          <a:xfrm>
            <a:off x="7923969" y="2383720"/>
            <a:ext cx="1541582" cy="615553"/>
          </a:xfrm>
          <a:prstGeom prst="rect">
            <a:avLst/>
          </a:prstGeom>
          <a:noFill/>
        </p:spPr>
        <p:txBody>
          <a:bodyPr wrap="square" lIns="0" tIns="0" rIns="0" bIns="0" rtlCol="0">
            <a:noAutofit/>
          </a:bodyPr>
          <a:lstStyle/>
          <a:p>
            <a:pPr algn="just"/>
            <a:r>
              <a:rPr lang="ja-JP" altLang="en-US" sz="1000" b="1" u="sng" dirty="0" smtClean="0">
                <a:solidFill>
                  <a:srgbClr val="5A5A5A"/>
                </a:solidFill>
                <a:latin typeface="Meiryo UI" panose="020B0604030504040204" pitchFamily="50" charset="-128"/>
              </a:rPr>
              <a:t>お取引先様の本社経理部門でも</a:t>
            </a:r>
            <a:r>
              <a:rPr lang="ja-JP" altLang="en-US" sz="1000" dirty="0" smtClean="0">
                <a:solidFill>
                  <a:srgbClr val="5A5A5A"/>
                </a:solidFill>
                <a:latin typeface="Meiryo UI" panose="020B0604030504040204" pitchFamily="50" charset="-128"/>
              </a:rPr>
              <a:t>帳票が必要な場合、個別に</a:t>
            </a:r>
            <a:r>
              <a:rPr lang="ja-JP" altLang="en-US" sz="1000" b="1" u="sng" dirty="0" smtClean="0">
                <a:solidFill>
                  <a:srgbClr val="5A5A5A"/>
                </a:solidFill>
                <a:latin typeface="Meiryo UI" panose="020B0604030504040204" pitchFamily="50" charset="-128"/>
              </a:rPr>
              <a:t>帳票の出力・封入・郵送の対応が必要となる。</a:t>
            </a:r>
            <a:endParaRPr kumimoji="1" lang="ja-JP" altLang="en-US" sz="1000" b="1" u="sng" dirty="0">
              <a:solidFill>
                <a:srgbClr val="5A5A5A"/>
              </a:solidFill>
              <a:latin typeface="Meiryo UI" panose="020B0604030504040204" pitchFamily="50" charset="-128"/>
            </a:endParaRPr>
          </a:p>
        </p:txBody>
      </p:sp>
      <p:grpSp>
        <p:nvGrpSpPr>
          <p:cNvPr id="435" name="グループ化 434"/>
          <p:cNvGrpSpPr/>
          <p:nvPr/>
        </p:nvGrpSpPr>
        <p:grpSpPr>
          <a:xfrm>
            <a:off x="399292" y="2486876"/>
            <a:ext cx="1476000" cy="1422169"/>
            <a:chOff x="399292" y="2524591"/>
            <a:chExt cx="1476000" cy="1422169"/>
          </a:xfrm>
        </p:grpSpPr>
        <p:sp>
          <p:nvSpPr>
            <p:cNvPr id="436" name="正方形/長方形 435"/>
            <p:cNvSpPr/>
            <p:nvPr/>
          </p:nvSpPr>
          <p:spPr bwMode="auto">
            <a:xfrm>
              <a:off x="399292" y="2524592"/>
              <a:ext cx="1476000" cy="1422168"/>
            </a:xfrm>
            <a:prstGeom prst="rect">
              <a:avLst/>
            </a:prstGeom>
            <a:noFill/>
            <a:ln w="9525" cap="flat" cmpd="sng" algn="ctr">
              <a:solidFill>
                <a:srgbClr val="FFFFFF"/>
              </a:solidFill>
              <a:prstDash val="solid"/>
              <a:headEnd type="none" w="med" len="med"/>
              <a:tailEnd type="none" w="med" len="med"/>
            </a:ln>
            <a:effectLst/>
          </p:spPr>
          <p:txBody>
            <a:bodyPr wrap="none" anchor="ctr"/>
            <a:lstStyle/>
            <a:p>
              <a:pPr marL="0" marR="0" lvl="0" indent="0" defTabSz="925854"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smtClean="0">
                <a:ln>
                  <a:noFill/>
                </a:ln>
                <a:solidFill>
                  <a:prstClr val="black"/>
                </a:solidFill>
                <a:effectLst/>
                <a:uLnTx/>
                <a:uFillTx/>
                <a:latin typeface="Meiryo UI" panose="020B0604030504040204" pitchFamily="50" charset="-128"/>
                <a:ea typeface="メイリオ"/>
                <a:cs typeface="+mn-cs"/>
              </a:endParaRPr>
            </a:p>
          </p:txBody>
        </p:sp>
        <p:sp>
          <p:nvSpPr>
            <p:cNvPr id="437" name="正方形/長方形 436"/>
            <p:cNvSpPr/>
            <p:nvPr/>
          </p:nvSpPr>
          <p:spPr bwMode="auto">
            <a:xfrm>
              <a:off x="399293" y="2524591"/>
              <a:ext cx="1475999" cy="449750"/>
            </a:xfrm>
            <a:prstGeom prst="rect">
              <a:avLst/>
            </a:prstGeom>
            <a:solidFill>
              <a:srgbClr val="FFFFFF"/>
            </a:solidFill>
            <a:ln w="12700" cap="flat" cmpd="sng" algn="ctr">
              <a:noFill/>
              <a:prstDash val="solid"/>
              <a:headEnd type="none" w="med" len="med"/>
              <a:tailEnd type="none" w="med" len="med"/>
            </a:ln>
            <a:effectLst/>
          </p:spPr>
          <p:txBody>
            <a:bodyPr wrap="none" lIns="36000" tIns="36000" rIns="36000" bIns="36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お客様システム</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a:t>
              </a:r>
              <a:r>
                <a:rPr kumimoji="0" lang="en-US" altLang="ja-JP"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ex.</a:t>
              </a:r>
              <a:r>
                <a:rPr kumimoji="0" lang="ja-JP" altLang="en-US"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売上管理システム）</a:t>
              </a:r>
            </a:p>
          </p:txBody>
        </p:sp>
      </p:grpSp>
      <p:grpSp>
        <p:nvGrpSpPr>
          <p:cNvPr id="438" name="グループ化 437">
            <a:extLst>
              <a:ext uri="{FF2B5EF4-FFF2-40B4-BE49-F238E27FC236}">
                <a16:creationId xmlns:a16="http://schemas.microsoft.com/office/drawing/2014/main" id="{EF78F20B-D29B-4195-B1AF-C3263A8F55CA}"/>
              </a:ext>
            </a:extLst>
          </p:cNvPr>
          <p:cNvGrpSpPr>
            <a:grpSpLocks noChangeAspect="1"/>
          </p:cNvGrpSpPr>
          <p:nvPr/>
        </p:nvGrpSpPr>
        <p:grpSpPr>
          <a:xfrm>
            <a:off x="897369" y="3079395"/>
            <a:ext cx="479847" cy="574152"/>
            <a:chOff x="779463" y="3973513"/>
            <a:chExt cx="549275" cy="657225"/>
          </a:xfrm>
        </p:grpSpPr>
        <p:sp>
          <p:nvSpPr>
            <p:cNvPr id="439" name="AutoShape 60">
              <a:extLst>
                <a:ext uri="{FF2B5EF4-FFF2-40B4-BE49-F238E27FC236}">
                  <a16:creationId xmlns:a16="http://schemas.microsoft.com/office/drawing/2014/main" id="{32D58DE1-8193-476A-8DE0-B0044CAE0EB2}"/>
                </a:ext>
              </a:extLst>
            </p:cNvPr>
            <p:cNvSpPr>
              <a:spLocks noChangeAspect="1" noChangeArrowheads="1" noTextEdit="1"/>
            </p:cNvSpPr>
            <p:nvPr/>
          </p:nvSpPr>
          <p:spPr bwMode="auto">
            <a:xfrm>
              <a:off x="779463" y="3973513"/>
              <a:ext cx="5492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0" name="Rectangle 62">
              <a:extLst>
                <a:ext uri="{FF2B5EF4-FFF2-40B4-BE49-F238E27FC236}">
                  <a16:creationId xmlns:a16="http://schemas.microsoft.com/office/drawing/2014/main" id="{76AF1677-D5EA-4B18-9E00-E33867FCE4D5}"/>
                </a:ext>
              </a:extLst>
            </p:cNvPr>
            <p:cNvSpPr>
              <a:spLocks noChangeArrowheads="1"/>
            </p:cNvSpPr>
            <p:nvPr/>
          </p:nvSpPr>
          <p:spPr bwMode="auto">
            <a:xfrm>
              <a:off x="782638" y="3976688"/>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1" name="Rectangle 63">
              <a:extLst>
                <a:ext uri="{FF2B5EF4-FFF2-40B4-BE49-F238E27FC236}">
                  <a16:creationId xmlns:a16="http://schemas.microsoft.com/office/drawing/2014/main" id="{0F4F1884-9364-47EE-999C-8641B2B5DAB6}"/>
                </a:ext>
              </a:extLst>
            </p:cNvPr>
            <p:cNvSpPr>
              <a:spLocks noChangeArrowheads="1"/>
            </p:cNvSpPr>
            <p:nvPr/>
          </p:nvSpPr>
          <p:spPr bwMode="auto">
            <a:xfrm>
              <a:off x="1190626" y="399573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3" name="Rectangle 64">
              <a:extLst>
                <a:ext uri="{FF2B5EF4-FFF2-40B4-BE49-F238E27FC236}">
                  <a16:creationId xmlns:a16="http://schemas.microsoft.com/office/drawing/2014/main" id="{D40D5F90-D7BD-4B0F-ACFA-3F987DBA62F3}"/>
                </a:ext>
              </a:extLst>
            </p:cNvPr>
            <p:cNvSpPr>
              <a:spLocks noChangeArrowheads="1"/>
            </p:cNvSpPr>
            <p:nvPr/>
          </p:nvSpPr>
          <p:spPr bwMode="auto">
            <a:xfrm>
              <a:off x="1233488"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4" name="Rectangle 65">
              <a:extLst>
                <a:ext uri="{FF2B5EF4-FFF2-40B4-BE49-F238E27FC236}">
                  <a16:creationId xmlns:a16="http://schemas.microsoft.com/office/drawing/2014/main" id="{B62FB64A-1642-4CEB-860F-1768125C8839}"/>
                </a:ext>
              </a:extLst>
            </p:cNvPr>
            <p:cNvSpPr>
              <a:spLocks noChangeArrowheads="1"/>
            </p:cNvSpPr>
            <p:nvPr/>
          </p:nvSpPr>
          <p:spPr bwMode="auto">
            <a:xfrm>
              <a:off x="1274763"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5" name="Rectangle 66">
              <a:extLst>
                <a:ext uri="{FF2B5EF4-FFF2-40B4-BE49-F238E27FC236}">
                  <a16:creationId xmlns:a16="http://schemas.microsoft.com/office/drawing/2014/main" id="{CD121241-DCF4-4977-94AA-BED62DE12C85}"/>
                </a:ext>
              </a:extLst>
            </p:cNvPr>
            <p:cNvSpPr>
              <a:spLocks noChangeArrowheads="1"/>
            </p:cNvSpPr>
            <p:nvPr/>
          </p:nvSpPr>
          <p:spPr bwMode="auto">
            <a:xfrm>
              <a:off x="1190626" y="40370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46" name="Rectangle 67">
              <a:extLst>
                <a:ext uri="{FF2B5EF4-FFF2-40B4-BE49-F238E27FC236}">
                  <a16:creationId xmlns:a16="http://schemas.microsoft.com/office/drawing/2014/main" id="{D42B8DE9-2563-45FD-A0F8-41BB49E5810C}"/>
                </a:ext>
              </a:extLst>
            </p:cNvPr>
            <p:cNvSpPr>
              <a:spLocks noChangeArrowheads="1"/>
            </p:cNvSpPr>
            <p:nvPr/>
          </p:nvSpPr>
          <p:spPr bwMode="auto">
            <a:xfrm>
              <a:off x="1233488"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53" name="Rectangle 68">
              <a:extLst>
                <a:ext uri="{FF2B5EF4-FFF2-40B4-BE49-F238E27FC236}">
                  <a16:creationId xmlns:a16="http://schemas.microsoft.com/office/drawing/2014/main" id="{224E7250-6B2E-4D90-89B5-6586E0D68826}"/>
                </a:ext>
              </a:extLst>
            </p:cNvPr>
            <p:cNvSpPr>
              <a:spLocks noChangeArrowheads="1"/>
            </p:cNvSpPr>
            <p:nvPr/>
          </p:nvSpPr>
          <p:spPr bwMode="auto">
            <a:xfrm>
              <a:off x="1274763"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54" name="Rectangle 69">
              <a:extLst>
                <a:ext uri="{FF2B5EF4-FFF2-40B4-BE49-F238E27FC236}">
                  <a16:creationId xmlns:a16="http://schemas.microsoft.com/office/drawing/2014/main" id="{EE626460-EC68-4466-A5A0-3161D0A13D70}"/>
                </a:ext>
              </a:extLst>
            </p:cNvPr>
            <p:cNvSpPr>
              <a:spLocks noChangeArrowheads="1"/>
            </p:cNvSpPr>
            <p:nvPr/>
          </p:nvSpPr>
          <p:spPr bwMode="auto">
            <a:xfrm>
              <a:off x="1190626" y="40798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55" name="Rectangle 70">
              <a:extLst>
                <a:ext uri="{FF2B5EF4-FFF2-40B4-BE49-F238E27FC236}">
                  <a16:creationId xmlns:a16="http://schemas.microsoft.com/office/drawing/2014/main" id="{053FB9A5-2A01-4122-A294-F6C5F5E56F3C}"/>
                </a:ext>
              </a:extLst>
            </p:cNvPr>
            <p:cNvSpPr>
              <a:spLocks noChangeArrowheads="1"/>
            </p:cNvSpPr>
            <p:nvPr/>
          </p:nvSpPr>
          <p:spPr bwMode="auto">
            <a:xfrm>
              <a:off x="1233488"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56" name="Rectangle 71">
              <a:extLst>
                <a:ext uri="{FF2B5EF4-FFF2-40B4-BE49-F238E27FC236}">
                  <a16:creationId xmlns:a16="http://schemas.microsoft.com/office/drawing/2014/main" id="{DF5FCE4F-5F9B-4320-BABC-B7517B7BCD55}"/>
                </a:ext>
              </a:extLst>
            </p:cNvPr>
            <p:cNvSpPr>
              <a:spLocks noChangeArrowheads="1"/>
            </p:cNvSpPr>
            <p:nvPr/>
          </p:nvSpPr>
          <p:spPr bwMode="auto">
            <a:xfrm>
              <a:off x="1274763"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57" name="Rectangle 72">
              <a:extLst>
                <a:ext uri="{FF2B5EF4-FFF2-40B4-BE49-F238E27FC236}">
                  <a16:creationId xmlns:a16="http://schemas.microsoft.com/office/drawing/2014/main" id="{B1F2D053-1616-4E27-B75E-61F0CEE6E15C}"/>
                </a:ext>
              </a:extLst>
            </p:cNvPr>
            <p:cNvSpPr>
              <a:spLocks noChangeArrowheads="1"/>
            </p:cNvSpPr>
            <p:nvPr/>
          </p:nvSpPr>
          <p:spPr bwMode="auto">
            <a:xfrm>
              <a:off x="809626" y="3995738"/>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1" name="Rectangle 73">
              <a:extLst>
                <a:ext uri="{FF2B5EF4-FFF2-40B4-BE49-F238E27FC236}">
                  <a16:creationId xmlns:a16="http://schemas.microsoft.com/office/drawing/2014/main" id="{EF9DC539-A63B-45A4-AFEE-3481DD773A8B}"/>
                </a:ext>
              </a:extLst>
            </p:cNvPr>
            <p:cNvSpPr>
              <a:spLocks noChangeArrowheads="1"/>
            </p:cNvSpPr>
            <p:nvPr/>
          </p:nvSpPr>
          <p:spPr bwMode="auto">
            <a:xfrm>
              <a:off x="782638" y="4143376"/>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3" name="Rectangle 74">
              <a:extLst>
                <a:ext uri="{FF2B5EF4-FFF2-40B4-BE49-F238E27FC236}">
                  <a16:creationId xmlns:a16="http://schemas.microsoft.com/office/drawing/2014/main" id="{8C6A11BF-BC87-48B8-970A-610183DD88B8}"/>
                </a:ext>
              </a:extLst>
            </p:cNvPr>
            <p:cNvSpPr>
              <a:spLocks noChangeArrowheads="1"/>
            </p:cNvSpPr>
            <p:nvPr/>
          </p:nvSpPr>
          <p:spPr bwMode="auto">
            <a:xfrm>
              <a:off x="1190626" y="416242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4" name="Rectangle 75">
              <a:extLst>
                <a:ext uri="{FF2B5EF4-FFF2-40B4-BE49-F238E27FC236}">
                  <a16:creationId xmlns:a16="http://schemas.microsoft.com/office/drawing/2014/main" id="{B3062525-4EA5-490C-8632-3EBB13ACAFFD}"/>
                </a:ext>
              </a:extLst>
            </p:cNvPr>
            <p:cNvSpPr>
              <a:spLocks noChangeArrowheads="1"/>
            </p:cNvSpPr>
            <p:nvPr/>
          </p:nvSpPr>
          <p:spPr bwMode="auto">
            <a:xfrm>
              <a:off x="1233488"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7" name="Rectangle 76">
              <a:extLst>
                <a:ext uri="{FF2B5EF4-FFF2-40B4-BE49-F238E27FC236}">
                  <a16:creationId xmlns:a16="http://schemas.microsoft.com/office/drawing/2014/main" id="{B0A9AB1C-7C2B-49A8-9198-CB36B802ACD5}"/>
                </a:ext>
              </a:extLst>
            </p:cNvPr>
            <p:cNvSpPr>
              <a:spLocks noChangeArrowheads="1"/>
            </p:cNvSpPr>
            <p:nvPr/>
          </p:nvSpPr>
          <p:spPr bwMode="auto">
            <a:xfrm>
              <a:off x="1274763"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8" name="Rectangle 77">
              <a:extLst>
                <a:ext uri="{FF2B5EF4-FFF2-40B4-BE49-F238E27FC236}">
                  <a16:creationId xmlns:a16="http://schemas.microsoft.com/office/drawing/2014/main" id="{BED146FE-37E0-4831-AB4F-FEABA8D3E436}"/>
                </a:ext>
              </a:extLst>
            </p:cNvPr>
            <p:cNvSpPr>
              <a:spLocks noChangeArrowheads="1"/>
            </p:cNvSpPr>
            <p:nvPr/>
          </p:nvSpPr>
          <p:spPr bwMode="auto">
            <a:xfrm>
              <a:off x="1190626" y="420370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69" name="Rectangle 78">
              <a:extLst>
                <a:ext uri="{FF2B5EF4-FFF2-40B4-BE49-F238E27FC236}">
                  <a16:creationId xmlns:a16="http://schemas.microsoft.com/office/drawing/2014/main" id="{66C2DA14-87B5-4336-BE9E-C8B9BEBE30EF}"/>
                </a:ext>
              </a:extLst>
            </p:cNvPr>
            <p:cNvSpPr>
              <a:spLocks noChangeArrowheads="1"/>
            </p:cNvSpPr>
            <p:nvPr/>
          </p:nvSpPr>
          <p:spPr bwMode="auto">
            <a:xfrm>
              <a:off x="1233488"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0" name="Rectangle 79">
              <a:extLst>
                <a:ext uri="{FF2B5EF4-FFF2-40B4-BE49-F238E27FC236}">
                  <a16:creationId xmlns:a16="http://schemas.microsoft.com/office/drawing/2014/main" id="{5092C51E-E1C5-4C68-9653-DC172643D222}"/>
                </a:ext>
              </a:extLst>
            </p:cNvPr>
            <p:cNvSpPr>
              <a:spLocks noChangeArrowheads="1"/>
            </p:cNvSpPr>
            <p:nvPr/>
          </p:nvSpPr>
          <p:spPr bwMode="auto">
            <a:xfrm>
              <a:off x="1274763"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1" name="Rectangle 80">
              <a:extLst>
                <a:ext uri="{FF2B5EF4-FFF2-40B4-BE49-F238E27FC236}">
                  <a16:creationId xmlns:a16="http://schemas.microsoft.com/office/drawing/2014/main" id="{87142992-A39F-4AD0-8807-BF0067A143A5}"/>
                </a:ext>
              </a:extLst>
            </p:cNvPr>
            <p:cNvSpPr>
              <a:spLocks noChangeArrowheads="1"/>
            </p:cNvSpPr>
            <p:nvPr/>
          </p:nvSpPr>
          <p:spPr bwMode="auto">
            <a:xfrm>
              <a:off x="1190626" y="42449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2" name="Rectangle 81">
              <a:extLst>
                <a:ext uri="{FF2B5EF4-FFF2-40B4-BE49-F238E27FC236}">
                  <a16:creationId xmlns:a16="http://schemas.microsoft.com/office/drawing/2014/main" id="{438DEE10-BF62-4C9B-80E1-503D8627C686}"/>
                </a:ext>
              </a:extLst>
            </p:cNvPr>
            <p:cNvSpPr>
              <a:spLocks noChangeArrowheads="1"/>
            </p:cNvSpPr>
            <p:nvPr/>
          </p:nvSpPr>
          <p:spPr bwMode="auto">
            <a:xfrm>
              <a:off x="1233488"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3" name="Rectangle 82">
              <a:extLst>
                <a:ext uri="{FF2B5EF4-FFF2-40B4-BE49-F238E27FC236}">
                  <a16:creationId xmlns:a16="http://schemas.microsoft.com/office/drawing/2014/main" id="{BC684224-CFF8-40F5-ACED-611734429939}"/>
                </a:ext>
              </a:extLst>
            </p:cNvPr>
            <p:cNvSpPr>
              <a:spLocks noChangeArrowheads="1"/>
            </p:cNvSpPr>
            <p:nvPr/>
          </p:nvSpPr>
          <p:spPr bwMode="auto">
            <a:xfrm>
              <a:off x="1274763"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4" name="Rectangle 83">
              <a:extLst>
                <a:ext uri="{FF2B5EF4-FFF2-40B4-BE49-F238E27FC236}">
                  <a16:creationId xmlns:a16="http://schemas.microsoft.com/office/drawing/2014/main" id="{8B68A921-A7B3-4DA2-8B7B-06B095F12A75}"/>
                </a:ext>
              </a:extLst>
            </p:cNvPr>
            <p:cNvSpPr>
              <a:spLocks noChangeArrowheads="1"/>
            </p:cNvSpPr>
            <p:nvPr/>
          </p:nvSpPr>
          <p:spPr bwMode="auto">
            <a:xfrm>
              <a:off x="809626" y="4162426"/>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5" name="Rectangle 84">
              <a:extLst>
                <a:ext uri="{FF2B5EF4-FFF2-40B4-BE49-F238E27FC236}">
                  <a16:creationId xmlns:a16="http://schemas.microsoft.com/office/drawing/2014/main" id="{4257E070-B1EF-4697-8BFE-D6C32A3C75AF}"/>
                </a:ext>
              </a:extLst>
            </p:cNvPr>
            <p:cNvSpPr>
              <a:spLocks noChangeArrowheads="1"/>
            </p:cNvSpPr>
            <p:nvPr/>
          </p:nvSpPr>
          <p:spPr bwMode="auto">
            <a:xfrm>
              <a:off x="782638" y="4310063"/>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6" name="Rectangle 85">
              <a:extLst>
                <a:ext uri="{FF2B5EF4-FFF2-40B4-BE49-F238E27FC236}">
                  <a16:creationId xmlns:a16="http://schemas.microsoft.com/office/drawing/2014/main" id="{BEA0EC54-F1D9-45FE-8F2E-5339E1370950}"/>
                </a:ext>
              </a:extLst>
            </p:cNvPr>
            <p:cNvSpPr>
              <a:spLocks noChangeArrowheads="1"/>
            </p:cNvSpPr>
            <p:nvPr/>
          </p:nvSpPr>
          <p:spPr bwMode="auto">
            <a:xfrm>
              <a:off x="1190626" y="43291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79" name="Rectangle 86">
              <a:extLst>
                <a:ext uri="{FF2B5EF4-FFF2-40B4-BE49-F238E27FC236}">
                  <a16:creationId xmlns:a16="http://schemas.microsoft.com/office/drawing/2014/main" id="{C088B660-0B75-49C8-9D79-A5EA5B00D758}"/>
                </a:ext>
              </a:extLst>
            </p:cNvPr>
            <p:cNvSpPr>
              <a:spLocks noChangeArrowheads="1"/>
            </p:cNvSpPr>
            <p:nvPr/>
          </p:nvSpPr>
          <p:spPr bwMode="auto">
            <a:xfrm>
              <a:off x="1233488"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84" name="Rectangle 87">
              <a:extLst>
                <a:ext uri="{FF2B5EF4-FFF2-40B4-BE49-F238E27FC236}">
                  <a16:creationId xmlns:a16="http://schemas.microsoft.com/office/drawing/2014/main" id="{B9F727FF-3287-456B-8DD2-F2BA2ACA53B6}"/>
                </a:ext>
              </a:extLst>
            </p:cNvPr>
            <p:cNvSpPr>
              <a:spLocks noChangeArrowheads="1"/>
            </p:cNvSpPr>
            <p:nvPr/>
          </p:nvSpPr>
          <p:spPr bwMode="auto">
            <a:xfrm>
              <a:off x="1274763"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485" name="Rectangle 88">
              <a:extLst>
                <a:ext uri="{FF2B5EF4-FFF2-40B4-BE49-F238E27FC236}">
                  <a16:creationId xmlns:a16="http://schemas.microsoft.com/office/drawing/2014/main" id="{DB9907B6-F648-46E3-AED0-0C3D39E4B385}"/>
                </a:ext>
              </a:extLst>
            </p:cNvPr>
            <p:cNvSpPr>
              <a:spLocks noChangeArrowheads="1"/>
            </p:cNvSpPr>
            <p:nvPr/>
          </p:nvSpPr>
          <p:spPr bwMode="auto">
            <a:xfrm>
              <a:off x="1190626" y="437038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07" name="Rectangle 89">
              <a:extLst>
                <a:ext uri="{FF2B5EF4-FFF2-40B4-BE49-F238E27FC236}">
                  <a16:creationId xmlns:a16="http://schemas.microsoft.com/office/drawing/2014/main" id="{5C053B1B-9042-4BCC-A4C7-538B29526D43}"/>
                </a:ext>
              </a:extLst>
            </p:cNvPr>
            <p:cNvSpPr>
              <a:spLocks noChangeArrowheads="1"/>
            </p:cNvSpPr>
            <p:nvPr/>
          </p:nvSpPr>
          <p:spPr bwMode="auto">
            <a:xfrm>
              <a:off x="1233488"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08" name="Rectangle 90">
              <a:extLst>
                <a:ext uri="{FF2B5EF4-FFF2-40B4-BE49-F238E27FC236}">
                  <a16:creationId xmlns:a16="http://schemas.microsoft.com/office/drawing/2014/main" id="{E4289561-8F33-48D4-911B-C8BBA0148DAC}"/>
                </a:ext>
              </a:extLst>
            </p:cNvPr>
            <p:cNvSpPr>
              <a:spLocks noChangeArrowheads="1"/>
            </p:cNvSpPr>
            <p:nvPr/>
          </p:nvSpPr>
          <p:spPr bwMode="auto">
            <a:xfrm>
              <a:off x="1274763"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09" name="Rectangle 91">
              <a:extLst>
                <a:ext uri="{FF2B5EF4-FFF2-40B4-BE49-F238E27FC236}">
                  <a16:creationId xmlns:a16="http://schemas.microsoft.com/office/drawing/2014/main" id="{919D42D8-850F-4B08-A209-B55BA4B406D5}"/>
                </a:ext>
              </a:extLst>
            </p:cNvPr>
            <p:cNvSpPr>
              <a:spLocks noChangeArrowheads="1"/>
            </p:cNvSpPr>
            <p:nvPr/>
          </p:nvSpPr>
          <p:spPr bwMode="auto">
            <a:xfrm>
              <a:off x="1190626" y="441166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0" name="Rectangle 92">
              <a:extLst>
                <a:ext uri="{FF2B5EF4-FFF2-40B4-BE49-F238E27FC236}">
                  <a16:creationId xmlns:a16="http://schemas.microsoft.com/office/drawing/2014/main" id="{006316A5-BB99-4F9C-ACB1-583954FF927D}"/>
                </a:ext>
              </a:extLst>
            </p:cNvPr>
            <p:cNvSpPr>
              <a:spLocks noChangeArrowheads="1"/>
            </p:cNvSpPr>
            <p:nvPr/>
          </p:nvSpPr>
          <p:spPr bwMode="auto">
            <a:xfrm>
              <a:off x="1233488"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1" name="Rectangle 93">
              <a:extLst>
                <a:ext uri="{FF2B5EF4-FFF2-40B4-BE49-F238E27FC236}">
                  <a16:creationId xmlns:a16="http://schemas.microsoft.com/office/drawing/2014/main" id="{E6B0607E-6FAD-4144-BBA3-B90944482A32}"/>
                </a:ext>
              </a:extLst>
            </p:cNvPr>
            <p:cNvSpPr>
              <a:spLocks noChangeArrowheads="1"/>
            </p:cNvSpPr>
            <p:nvPr/>
          </p:nvSpPr>
          <p:spPr bwMode="auto">
            <a:xfrm>
              <a:off x="1274763"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2" name="Rectangle 94">
              <a:extLst>
                <a:ext uri="{FF2B5EF4-FFF2-40B4-BE49-F238E27FC236}">
                  <a16:creationId xmlns:a16="http://schemas.microsoft.com/office/drawing/2014/main" id="{F125D6B5-EE6B-43C8-8553-FFAA79C47B4F}"/>
                </a:ext>
              </a:extLst>
            </p:cNvPr>
            <p:cNvSpPr>
              <a:spLocks noChangeArrowheads="1"/>
            </p:cNvSpPr>
            <p:nvPr/>
          </p:nvSpPr>
          <p:spPr bwMode="auto">
            <a:xfrm>
              <a:off x="809626" y="43291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3" name="Rectangle 95">
              <a:extLst>
                <a:ext uri="{FF2B5EF4-FFF2-40B4-BE49-F238E27FC236}">
                  <a16:creationId xmlns:a16="http://schemas.microsoft.com/office/drawing/2014/main" id="{718CE738-8321-4FE0-B232-3E7FDD0AE792}"/>
                </a:ext>
              </a:extLst>
            </p:cNvPr>
            <p:cNvSpPr>
              <a:spLocks noChangeArrowheads="1"/>
            </p:cNvSpPr>
            <p:nvPr/>
          </p:nvSpPr>
          <p:spPr bwMode="auto">
            <a:xfrm>
              <a:off x="782638" y="4475163"/>
              <a:ext cx="541338" cy="152400"/>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4" name="Rectangle 96">
              <a:extLst>
                <a:ext uri="{FF2B5EF4-FFF2-40B4-BE49-F238E27FC236}">
                  <a16:creationId xmlns:a16="http://schemas.microsoft.com/office/drawing/2014/main" id="{C4EDF4CB-467D-4C36-B811-5012C3208605}"/>
                </a:ext>
              </a:extLst>
            </p:cNvPr>
            <p:cNvSpPr>
              <a:spLocks noChangeArrowheads="1"/>
            </p:cNvSpPr>
            <p:nvPr/>
          </p:nvSpPr>
          <p:spPr bwMode="auto">
            <a:xfrm>
              <a:off x="1190626" y="44942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5" name="Rectangle 97">
              <a:extLst>
                <a:ext uri="{FF2B5EF4-FFF2-40B4-BE49-F238E27FC236}">
                  <a16:creationId xmlns:a16="http://schemas.microsoft.com/office/drawing/2014/main" id="{11E42B74-16E2-4D6D-AED4-DB60CF71688D}"/>
                </a:ext>
              </a:extLst>
            </p:cNvPr>
            <p:cNvSpPr>
              <a:spLocks noChangeArrowheads="1"/>
            </p:cNvSpPr>
            <p:nvPr/>
          </p:nvSpPr>
          <p:spPr bwMode="auto">
            <a:xfrm>
              <a:off x="1233488"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6" name="Rectangle 98">
              <a:extLst>
                <a:ext uri="{FF2B5EF4-FFF2-40B4-BE49-F238E27FC236}">
                  <a16:creationId xmlns:a16="http://schemas.microsoft.com/office/drawing/2014/main" id="{7DD0529C-D46A-4DBF-A88F-AF73349AA924}"/>
                </a:ext>
              </a:extLst>
            </p:cNvPr>
            <p:cNvSpPr>
              <a:spLocks noChangeArrowheads="1"/>
            </p:cNvSpPr>
            <p:nvPr/>
          </p:nvSpPr>
          <p:spPr bwMode="auto">
            <a:xfrm>
              <a:off x="1274763"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7" name="Rectangle 99">
              <a:extLst>
                <a:ext uri="{FF2B5EF4-FFF2-40B4-BE49-F238E27FC236}">
                  <a16:creationId xmlns:a16="http://schemas.microsoft.com/office/drawing/2014/main" id="{CB4077D9-1159-4F69-A782-DF96F4C5964F}"/>
                </a:ext>
              </a:extLst>
            </p:cNvPr>
            <p:cNvSpPr>
              <a:spLocks noChangeArrowheads="1"/>
            </p:cNvSpPr>
            <p:nvPr/>
          </p:nvSpPr>
          <p:spPr bwMode="auto">
            <a:xfrm>
              <a:off x="1190626" y="45370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8" name="Rectangle 100">
              <a:extLst>
                <a:ext uri="{FF2B5EF4-FFF2-40B4-BE49-F238E27FC236}">
                  <a16:creationId xmlns:a16="http://schemas.microsoft.com/office/drawing/2014/main" id="{BDB5C499-479D-44CE-8F82-7FB81A78D1E6}"/>
                </a:ext>
              </a:extLst>
            </p:cNvPr>
            <p:cNvSpPr>
              <a:spLocks noChangeArrowheads="1"/>
            </p:cNvSpPr>
            <p:nvPr/>
          </p:nvSpPr>
          <p:spPr bwMode="auto">
            <a:xfrm>
              <a:off x="1233488"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19" name="Rectangle 101">
              <a:extLst>
                <a:ext uri="{FF2B5EF4-FFF2-40B4-BE49-F238E27FC236}">
                  <a16:creationId xmlns:a16="http://schemas.microsoft.com/office/drawing/2014/main" id="{36E588A3-3D80-41B6-B2A8-9BF8E7A3D8E1}"/>
                </a:ext>
              </a:extLst>
            </p:cNvPr>
            <p:cNvSpPr>
              <a:spLocks noChangeArrowheads="1"/>
            </p:cNvSpPr>
            <p:nvPr/>
          </p:nvSpPr>
          <p:spPr bwMode="auto">
            <a:xfrm>
              <a:off x="1274763"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20" name="Rectangle 102">
              <a:extLst>
                <a:ext uri="{FF2B5EF4-FFF2-40B4-BE49-F238E27FC236}">
                  <a16:creationId xmlns:a16="http://schemas.microsoft.com/office/drawing/2014/main" id="{93C58B34-296B-4BCC-A07D-BFC1B56696A9}"/>
                </a:ext>
              </a:extLst>
            </p:cNvPr>
            <p:cNvSpPr>
              <a:spLocks noChangeArrowheads="1"/>
            </p:cNvSpPr>
            <p:nvPr/>
          </p:nvSpPr>
          <p:spPr bwMode="auto">
            <a:xfrm>
              <a:off x="1190626" y="457835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21" name="Rectangle 103">
              <a:extLst>
                <a:ext uri="{FF2B5EF4-FFF2-40B4-BE49-F238E27FC236}">
                  <a16:creationId xmlns:a16="http://schemas.microsoft.com/office/drawing/2014/main" id="{7992BD85-5E66-4307-85EC-2A30587C09E9}"/>
                </a:ext>
              </a:extLst>
            </p:cNvPr>
            <p:cNvSpPr>
              <a:spLocks noChangeArrowheads="1"/>
            </p:cNvSpPr>
            <p:nvPr/>
          </p:nvSpPr>
          <p:spPr bwMode="auto">
            <a:xfrm>
              <a:off x="1233488"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22" name="Rectangle 104">
              <a:extLst>
                <a:ext uri="{FF2B5EF4-FFF2-40B4-BE49-F238E27FC236}">
                  <a16:creationId xmlns:a16="http://schemas.microsoft.com/office/drawing/2014/main" id="{C45F465D-8D9E-4790-B661-449AF834E683}"/>
                </a:ext>
              </a:extLst>
            </p:cNvPr>
            <p:cNvSpPr>
              <a:spLocks noChangeArrowheads="1"/>
            </p:cNvSpPr>
            <p:nvPr/>
          </p:nvSpPr>
          <p:spPr bwMode="auto">
            <a:xfrm>
              <a:off x="1274763"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23" name="Rectangle 105">
              <a:extLst>
                <a:ext uri="{FF2B5EF4-FFF2-40B4-BE49-F238E27FC236}">
                  <a16:creationId xmlns:a16="http://schemas.microsoft.com/office/drawing/2014/main" id="{77F7C4ED-ED9B-484B-AFE7-C4BB28D8A946}"/>
                </a:ext>
              </a:extLst>
            </p:cNvPr>
            <p:cNvSpPr>
              <a:spLocks noChangeArrowheads="1"/>
            </p:cNvSpPr>
            <p:nvPr/>
          </p:nvSpPr>
          <p:spPr bwMode="auto">
            <a:xfrm>
              <a:off x="809626" y="44942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sp>
        <p:nvSpPr>
          <p:cNvPr id="524" name="テキスト ボックス 523"/>
          <p:cNvSpPr txBox="1"/>
          <p:nvPr/>
        </p:nvSpPr>
        <p:spPr>
          <a:xfrm>
            <a:off x="2265007" y="2717079"/>
            <a:ext cx="609141" cy="197934"/>
          </a:xfrm>
          <a:prstGeom prst="rect">
            <a:avLst/>
          </a:prstGeom>
          <a:noFill/>
        </p:spPr>
        <p:txBody>
          <a:bodyPr wrap="none" lIns="0" tIns="0" rIns="0" bIns="36000" rtlCol="0">
            <a:noAutofit/>
          </a:bodyPr>
          <a:lstStyle/>
          <a:p>
            <a:r>
              <a:rPr kumimoji="1" lang="ja-JP" altLang="en-US" sz="1100" dirty="0" smtClean="0">
                <a:solidFill>
                  <a:srgbClr val="5A5A5A"/>
                </a:solidFill>
                <a:latin typeface="Meiryo UI" panose="020B0604030504040204" pitchFamily="50" charset="-128"/>
                <a:cs typeface="Meiryo UI" panose="020B0604030504040204" pitchFamily="50" charset="-128"/>
              </a:rPr>
              <a:t>出力・印刷</a:t>
            </a:r>
            <a:endParaRPr kumimoji="1" lang="ja-JP" altLang="en-US" sz="1100" dirty="0">
              <a:solidFill>
                <a:srgbClr val="5A5A5A"/>
              </a:solidFill>
              <a:latin typeface="Meiryo UI" panose="020B0604030504040204" pitchFamily="50" charset="-128"/>
              <a:cs typeface="Meiryo UI" panose="020B0604030504040204" pitchFamily="50" charset="-128"/>
            </a:endParaRPr>
          </a:p>
        </p:txBody>
      </p:sp>
      <p:sp>
        <p:nvSpPr>
          <p:cNvPr id="526" name="正方形/長方形 525"/>
          <p:cNvSpPr/>
          <p:nvPr/>
        </p:nvSpPr>
        <p:spPr>
          <a:xfrm>
            <a:off x="3460849" y="2717079"/>
            <a:ext cx="673261" cy="197934"/>
          </a:xfrm>
          <a:prstGeom prst="rect">
            <a:avLst/>
          </a:prstGeom>
          <a:noFill/>
        </p:spPr>
        <p:txBody>
          <a:bodyPr wrap="none" lIns="0" tIns="0" rIns="0" bIns="36000" rtlCol="0">
            <a:noAutofit/>
          </a:bodyPr>
          <a:lstStyle/>
          <a:p>
            <a:r>
              <a:rPr lang="ja-JP" altLang="en-US" sz="1100" dirty="0" smtClean="0">
                <a:solidFill>
                  <a:srgbClr val="5A5A5A"/>
                </a:solidFill>
                <a:latin typeface="Meiryo UI" panose="020B0604030504040204" pitchFamily="50" charset="-128"/>
                <a:cs typeface="Meiryo UI" panose="020B0604030504040204" pitchFamily="50" charset="-128"/>
              </a:rPr>
              <a:t>帳票（紙）</a:t>
            </a:r>
            <a:endParaRPr lang="ja-JP" altLang="en-US" sz="1100" dirty="0">
              <a:solidFill>
                <a:srgbClr val="5A5A5A"/>
              </a:solidFill>
              <a:latin typeface="Meiryo UI" panose="020B0604030504040204" pitchFamily="50" charset="-128"/>
              <a:cs typeface="Meiryo UI" panose="020B0604030504040204" pitchFamily="50" charset="-128"/>
            </a:endParaRPr>
          </a:p>
        </p:txBody>
      </p:sp>
      <p:sp>
        <p:nvSpPr>
          <p:cNvPr id="527" name="テキスト ボックス 526"/>
          <p:cNvSpPr txBox="1"/>
          <p:nvPr/>
        </p:nvSpPr>
        <p:spPr>
          <a:xfrm>
            <a:off x="4906280" y="2717079"/>
            <a:ext cx="269304" cy="197934"/>
          </a:xfrm>
          <a:prstGeom prst="rect">
            <a:avLst/>
          </a:prstGeom>
          <a:noFill/>
        </p:spPr>
        <p:txBody>
          <a:bodyPr wrap="none" lIns="0" tIns="0" rIns="0" bIns="36000" rtlCol="0">
            <a:noAutofit/>
          </a:bodyPr>
          <a:lstStyle/>
          <a:p>
            <a:r>
              <a:rPr kumimoji="1" lang="ja-JP" altLang="en-US" sz="1100" dirty="0" smtClean="0">
                <a:solidFill>
                  <a:srgbClr val="5A5A5A"/>
                </a:solidFill>
                <a:latin typeface="Meiryo UI" panose="020B0604030504040204" pitchFamily="50" charset="-128"/>
                <a:cs typeface="Meiryo UI" panose="020B0604030504040204" pitchFamily="50" charset="-128"/>
              </a:rPr>
              <a:t>封入</a:t>
            </a:r>
            <a:endParaRPr kumimoji="1" lang="ja-JP" altLang="en-US" sz="1100" dirty="0">
              <a:solidFill>
                <a:srgbClr val="5A5A5A"/>
              </a:solidFill>
              <a:latin typeface="Meiryo UI" panose="020B0604030504040204" pitchFamily="50" charset="-128"/>
              <a:cs typeface="Meiryo UI" panose="020B0604030504040204" pitchFamily="50" charset="-128"/>
            </a:endParaRPr>
          </a:p>
        </p:txBody>
      </p:sp>
      <p:sp>
        <p:nvSpPr>
          <p:cNvPr id="552" name="Freeform 85"/>
          <p:cNvSpPr>
            <a:spLocks noChangeAspect="1" noEditPoints="1"/>
          </p:cNvSpPr>
          <p:nvPr/>
        </p:nvSpPr>
        <p:spPr bwMode="auto">
          <a:xfrm>
            <a:off x="4824932" y="2959301"/>
            <a:ext cx="432000" cy="576000"/>
          </a:xfrm>
          <a:custGeom>
            <a:avLst/>
            <a:gdLst>
              <a:gd name="T0" fmla="*/ 5 w 209"/>
              <a:gd name="T1" fmla="*/ 30 h 310"/>
              <a:gd name="T2" fmla="*/ 19 w 209"/>
              <a:gd name="T3" fmla="*/ 8 h 310"/>
              <a:gd name="T4" fmla="*/ 33 w 209"/>
              <a:gd name="T5" fmla="*/ 0 h 310"/>
              <a:gd name="T6" fmla="*/ 175 w 209"/>
              <a:gd name="T7" fmla="*/ 0 h 310"/>
              <a:gd name="T8" fmla="*/ 189 w 209"/>
              <a:gd name="T9" fmla="*/ 7 h 310"/>
              <a:gd name="T10" fmla="*/ 204 w 209"/>
              <a:gd name="T11" fmla="*/ 31 h 310"/>
              <a:gd name="T12" fmla="*/ 205 w 209"/>
              <a:gd name="T13" fmla="*/ 43 h 310"/>
              <a:gd name="T14" fmla="*/ 205 w 209"/>
              <a:gd name="T15" fmla="*/ 44 h 310"/>
              <a:gd name="T16" fmla="*/ 204 w 209"/>
              <a:gd name="T17" fmla="*/ 46 h 310"/>
              <a:gd name="T18" fmla="*/ 191 w 209"/>
              <a:gd name="T19" fmla="*/ 68 h 310"/>
              <a:gd name="T20" fmla="*/ 177 w 209"/>
              <a:gd name="T21" fmla="*/ 76 h 310"/>
              <a:gd name="T22" fmla="*/ 35 w 209"/>
              <a:gd name="T23" fmla="*/ 76 h 310"/>
              <a:gd name="T24" fmla="*/ 20 w 209"/>
              <a:gd name="T25" fmla="*/ 68 h 310"/>
              <a:gd name="T26" fmla="*/ 5 w 209"/>
              <a:gd name="T27" fmla="*/ 45 h 310"/>
              <a:gd name="T28" fmla="*/ 4 w 209"/>
              <a:gd name="T29" fmla="*/ 43 h 310"/>
              <a:gd name="T30" fmla="*/ 4 w 209"/>
              <a:gd name="T31" fmla="*/ 43 h 310"/>
              <a:gd name="T32" fmla="*/ 5 w 209"/>
              <a:gd name="T33" fmla="*/ 30 h 310"/>
              <a:gd name="T34" fmla="*/ 0 w 209"/>
              <a:gd name="T35" fmla="*/ 52 h 310"/>
              <a:gd name="T36" fmla="*/ 14 w 209"/>
              <a:gd name="T37" fmla="*/ 73 h 310"/>
              <a:gd name="T38" fmla="*/ 35 w 209"/>
              <a:gd name="T39" fmla="*/ 84 h 310"/>
              <a:gd name="T40" fmla="*/ 99 w 209"/>
              <a:gd name="T41" fmla="*/ 84 h 310"/>
              <a:gd name="T42" fmla="*/ 99 w 209"/>
              <a:gd name="T43" fmla="*/ 266 h 310"/>
              <a:gd name="T44" fmla="*/ 23 w 209"/>
              <a:gd name="T45" fmla="*/ 266 h 310"/>
              <a:gd name="T46" fmla="*/ 2 w 209"/>
              <a:gd name="T47" fmla="*/ 278 h 310"/>
              <a:gd name="T48" fmla="*/ 0 w 209"/>
              <a:gd name="T49" fmla="*/ 281 h 310"/>
              <a:gd name="T50" fmla="*/ 0 w 209"/>
              <a:gd name="T51" fmla="*/ 52 h 310"/>
              <a:gd name="T52" fmla="*/ 198 w 209"/>
              <a:gd name="T53" fmla="*/ 310 h 310"/>
              <a:gd name="T54" fmla="*/ 11 w 209"/>
              <a:gd name="T55" fmla="*/ 310 h 310"/>
              <a:gd name="T56" fmla="*/ 0 w 209"/>
              <a:gd name="T57" fmla="*/ 298 h 310"/>
              <a:gd name="T58" fmla="*/ 0 w 209"/>
              <a:gd name="T59" fmla="*/ 297 h 310"/>
              <a:gd name="T60" fmla="*/ 9 w 209"/>
              <a:gd name="T61" fmla="*/ 282 h 310"/>
              <a:gd name="T62" fmla="*/ 23 w 209"/>
              <a:gd name="T63" fmla="*/ 274 h 310"/>
              <a:gd name="T64" fmla="*/ 180 w 209"/>
              <a:gd name="T65" fmla="*/ 274 h 310"/>
              <a:gd name="T66" fmla="*/ 194 w 209"/>
              <a:gd name="T67" fmla="*/ 282 h 310"/>
              <a:gd name="T68" fmla="*/ 208 w 209"/>
              <a:gd name="T69" fmla="*/ 303 h 310"/>
              <a:gd name="T70" fmla="*/ 198 w 209"/>
              <a:gd name="T71" fmla="*/ 310 h 310"/>
              <a:gd name="T72" fmla="*/ 209 w 209"/>
              <a:gd name="T73" fmla="*/ 290 h 310"/>
              <a:gd name="T74" fmla="*/ 201 w 209"/>
              <a:gd name="T75" fmla="*/ 277 h 310"/>
              <a:gd name="T76" fmla="*/ 180 w 209"/>
              <a:gd name="T77" fmla="*/ 266 h 310"/>
              <a:gd name="T78" fmla="*/ 107 w 209"/>
              <a:gd name="T79" fmla="*/ 266 h 310"/>
              <a:gd name="T80" fmla="*/ 107 w 209"/>
              <a:gd name="T81" fmla="*/ 84 h 310"/>
              <a:gd name="T82" fmla="*/ 177 w 209"/>
              <a:gd name="T83" fmla="*/ 84 h 310"/>
              <a:gd name="T84" fmla="*/ 197 w 209"/>
              <a:gd name="T85" fmla="*/ 73 h 310"/>
              <a:gd name="T86" fmla="*/ 209 w 209"/>
              <a:gd name="T87" fmla="*/ 53 h 310"/>
              <a:gd name="T88" fmla="*/ 209 w 209"/>
              <a:gd name="T89" fmla="*/ 29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 h="310">
                <a:moveTo>
                  <a:pt x="5" y="30"/>
                </a:moveTo>
                <a:cubicBezTo>
                  <a:pt x="19" y="8"/>
                  <a:pt x="19" y="8"/>
                  <a:pt x="19" y="8"/>
                </a:cubicBezTo>
                <a:cubicBezTo>
                  <a:pt x="21" y="3"/>
                  <a:pt x="28" y="0"/>
                  <a:pt x="33" y="0"/>
                </a:cubicBezTo>
                <a:cubicBezTo>
                  <a:pt x="175" y="0"/>
                  <a:pt x="175" y="0"/>
                  <a:pt x="175" y="0"/>
                </a:cubicBezTo>
                <a:cubicBezTo>
                  <a:pt x="180" y="0"/>
                  <a:pt x="186" y="3"/>
                  <a:pt x="189" y="7"/>
                </a:cubicBezTo>
                <a:cubicBezTo>
                  <a:pt x="204" y="31"/>
                  <a:pt x="204" y="31"/>
                  <a:pt x="204" y="31"/>
                </a:cubicBezTo>
                <a:cubicBezTo>
                  <a:pt x="206" y="34"/>
                  <a:pt x="207" y="39"/>
                  <a:pt x="205" y="43"/>
                </a:cubicBezTo>
                <a:cubicBezTo>
                  <a:pt x="205" y="44"/>
                  <a:pt x="205" y="44"/>
                  <a:pt x="205" y="44"/>
                </a:cubicBezTo>
                <a:cubicBezTo>
                  <a:pt x="205" y="44"/>
                  <a:pt x="205" y="45"/>
                  <a:pt x="204" y="46"/>
                </a:cubicBezTo>
                <a:cubicBezTo>
                  <a:pt x="191" y="68"/>
                  <a:pt x="191" y="68"/>
                  <a:pt x="191" y="68"/>
                </a:cubicBezTo>
                <a:cubicBezTo>
                  <a:pt x="188" y="73"/>
                  <a:pt x="182" y="76"/>
                  <a:pt x="177" y="76"/>
                </a:cubicBezTo>
                <a:cubicBezTo>
                  <a:pt x="35" y="76"/>
                  <a:pt x="35" y="76"/>
                  <a:pt x="35" y="76"/>
                </a:cubicBezTo>
                <a:cubicBezTo>
                  <a:pt x="30" y="76"/>
                  <a:pt x="23" y="73"/>
                  <a:pt x="20" y="68"/>
                </a:cubicBezTo>
                <a:cubicBezTo>
                  <a:pt x="5" y="45"/>
                  <a:pt x="5" y="45"/>
                  <a:pt x="5" y="45"/>
                </a:cubicBezTo>
                <a:cubicBezTo>
                  <a:pt x="5" y="45"/>
                  <a:pt x="5" y="44"/>
                  <a:pt x="4" y="43"/>
                </a:cubicBezTo>
                <a:cubicBezTo>
                  <a:pt x="4" y="43"/>
                  <a:pt x="4" y="43"/>
                  <a:pt x="4" y="43"/>
                </a:cubicBezTo>
                <a:cubicBezTo>
                  <a:pt x="3" y="39"/>
                  <a:pt x="3" y="34"/>
                  <a:pt x="5" y="30"/>
                </a:cubicBezTo>
                <a:close/>
                <a:moveTo>
                  <a:pt x="0" y="52"/>
                </a:moveTo>
                <a:cubicBezTo>
                  <a:pt x="14" y="73"/>
                  <a:pt x="14" y="73"/>
                  <a:pt x="14" y="73"/>
                </a:cubicBezTo>
                <a:cubicBezTo>
                  <a:pt x="18" y="79"/>
                  <a:pt x="27" y="84"/>
                  <a:pt x="35" y="84"/>
                </a:cubicBezTo>
                <a:cubicBezTo>
                  <a:pt x="99" y="84"/>
                  <a:pt x="99" y="84"/>
                  <a:pt x="99" y="84"/>
                </a:cubicBezTo>
                <a:cubicBezTo>
                  <a:pt x="99" y="266"/>
                  <a:pt x="99" y="266"/>
                  <a:pt x="99" y="266"/>
                </a:cubicBezTo>
                <a:cubicBezTo>
                  <a:pt x="23" y="266"/>
                  <a:pt x="23" y="266"/>
                  <a:pt x="23" y="266"/>
                </a:cubicBezTo>
                <a:cubicBezTo>
                  <a:pt x="15" y="266"/>
                  <a:pt x="6" y="271"/>
                  <a:pt x="2" y="278"/>
                </a:cubicBezTo>
                <a:cubicBezTo>
                  <a:pt x="0" y="281"/>
                  <a:pt x="0" y="281"/>
                  <a:pt x="0" y="281"/>
                </a:cubicBezTo>
                <a:lnTo>
                  <a:pt x="0" y="52"/>
                </a:lnTo>
                <a:close/>
                <a:moveTo>
                  <a:pt x="198" y="310"/>
                </a:moveTo>
                <a:cubicBezTo>
                  <a:pt x="11" y="310"/>
                  <a:pt x="11" y="310"/>
                  <a:pt x="11" y="310"/>
                </a:cubicBezTo>
                <a:cubicBezTo>
                  <a:pt x="5" y="310"/>
                  <a:pt x="0" y="305"/>
                  <a:pt x="0" y="298"/>
                </a:cubicBezTo>
                <a:cubicBezTo>
                  <a:pt x="0" y="297"/>
                  <a:pt x="0" y="297"/>
                  <a:pt x="0" y="297"/>
                </a:cubicBezTo>
                <a:cubicBezTo>
                  <a:pt x="9" y="282"/>
                  <a:pt x="9" y="282"/>
                  <a:pt x="9" y="282"/>
                </a:cubicBezTo>
                <a:cubicBezTo>
                  <a:pt x="12" y="278"/>
                  <a:pt x="18" y="274"/>
                  <a:pt x="23" y="274"/>
                </a:cubicBezTo>
                <a:cubicBezTo>
                  <a:pt x="180" y="274"/>
                  <a:pt x="180" y="274"/>
                  <a:pt x="180" y="274"/>
                </a:cubicBezTo>
                <a:cubicBezTo>
                  <a:pt x="185" y="274"/>
                  <a:pt x="192" y="278"/>
                  <a:pt x="194" y="282"/>
                </a:cubicBezTo>
                <a:cubicBezTo>
                  <a:pt x="208" y="303"/>
                  <a:pt x="208" y="303"/>
                  <a:pt x="208" y="303"/>
                </a:cubicBezTo>
                <a:cubicBezTo>
                  <a:pt x="207" y="307"/>
                  <a:pt x="203" y="310"/>
                  <a:pt x="198" y="310"/>
                </a:cubicBezTo>
                <a:close/>
                <a:moveTo>
                  <a:pt x="209" y="290"/>
                </a:moveTo>
                <a:cubicBezTo>
                  <a:pt x="201" y="277"/>
                  <a:pt x="201" y="277"/>
                  <a:pt x="201" y="277"/>
                </a:cubicBezTo>
                <a:cubicBezTo>
                  <a:pt x="197" y="271"/>
                  <a:pt x="188" y="266"/>
                  <a:pt x="180" y="266"/>
                </a:cubicBezTo>
                <a:cubicBezTo>
                  <a:pt x="107" y="266"/>
                  <a:pt x="107" y="266"/>
                  <a:pt x="107" y="266"/>
                </a:cubicBezTo>
                <a:cubicBezTo>
                  <a:pt x="107" y="84"/>
                  <a:pt x="107" y="84"/>
                  <a:pt x="107" y="84"/>
                </a:cubicBezTo>
                <a:cubicBezTo>
                  <a:pt x="177" y="84"/>
                  <a:pt x="177" y="84"/>
                  <a:pt x="177" y="84"/>
                </a:cubicBezTo>
                <a:cubicBezTo>
                  <a:pt x="184" y="84"/>
                  <a:pt x="193" y="79"/>
                  <a:pt x="197" y="73"/>
                </a:cubicBezTo>
                <a:cubicBezTo>
                  <a:pt x="209" y="53"/>
                  <a:pt x="209" y="53"/>
                  <a:pt x="209" y="53"/>
                </a:cubicBezTo>
                <a:lnTo>
                  <a:pt x="209" y="290"/>
                </a:ln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cxnSp>
        <p:nvCxnSpPr>
          <p:cNvPr id="553" name="直線矢印コネクタ 552"/>
          <p:cNvCxnSpPr/>
          <p:nvPr/>
        </p:nvCxnSpPr>
        <p:spPr>
          <a:xfrm>
            <a:off x="1875292" y="3258051"/>
            <a:ext cx="2952000" cy="18545"/>
          </a:xfrm>
          <a:prstGeom prst="straightConnector1">
            <a:avLst/>
          </a:prstGeom>
          <a:noFill/>
          <a:ln w="38100" cap="flat" cmpd="sng" algn="ctr">
            <a:solidFill>
              <a:sysClr val="window" lastClr="FFFFFF">
                <a:lumMod val="50000"/>
              </a:sysClr>
            </a:solidFill>
            <a:prstDash val="solid"/>
            <a:tailEnd type="triangle" w="med" len="med"/>
          </a:ln>
          <a:effectLst/>
        </p:spPr>
      </p:cxnSp>
      <p:grpSp>
        <p:nvGrpSpPr>
          <p:cNvPr id="572" name="グループ化 571"/>
          <p:cNvGrpSpPr/>
          <p:nvPr/>
        </p:nvGrpSpPr>
        <p:grpSpPr>
          <a:xfrm>
            <a:off x="3557883" y="2959301"/>
            <a:ext cx="479192" cy="588153"/>
            <a:chOff x="3557883" y="2997016"/>
            <a:chExt cx="479192" cy="588153"/>
          </a:xfrm>
        </p:grpSpPr>
        <p:sp>
          <p:nvSpPr>
            <p:cNvPr id="573" name="正方形/長方形 572"/>
            <p:cNvSpPr/>
            <p:nvPr/>
          </p:nvSpPr>
          <p:spPr>
            <a:xfrm>
              <a:off x="3585001" y="2997016"/>
              <a:ext cx="445459" cy="588153"/>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574" name="グループ化 573">
              <a:extLst>
                <a:ext uri="{FF2B5EF4-FFF2-40B4-BE49-F238E27FC236}">
                  <a16:creationId xmlns:a16="http://schemas.microsoft.com/office/drawing/2014/main" id="{F6AB383F-3D29-4EAE-B845-06B3B8244F42}"/>
                </a:ext>
              </a:extLst>
            </p:cNvPr>
            <p:cNvGrpSpPr>
              <a:grpSpLocks noChangeAspect="1"/>
            </p:cNvGrpSpPr>
            <p:nvPr/>
          </p:nvGrpSpPr>
          <p:grpSpPr>
            <a:xfrm>
              <a:off x="3557883" y="2997016"/>
              <a:ext cx="479192" cy="576000"/>
              <a:chOff x="270619" y="3906144"/>
              <a:chExt cx="785813" cy="944564"/>
            </a:xfrm>
            <a:solidFill>
              <a:srgbClr val="787878"/>
            </a:solidFill>
          </p:grpSpPr>
          <p:sp>
            <p:nvSpPr>
              <p:cNvPr id="575" name="Freeform 5">
                <a:extLst>
                  <a:ext uri="{FF2B5EF4-FFF2-40B4-BE49-F238E27FC236}">
                    <a16:creationId xmlns:a16="http://schemas.microsoft.com/office/drawing/2014/main" id="{8694A084-4D68-4DA3-9A45-C3080CCCA14D}"/>
                  </a:ext>
                </a:extLst>
              </p:cNvPr>
              <p:cNvSpPr>
                <a:spLocks noEditPoints="1"/>
              </p:cNvSpPr>
              <p:nvPr/>
            </p:nvSpPr>
            <p:spPr bwMode="auto">
              <a:xfrm>
                <a:off x="270619" y="3906144"/>
                <a:ext cx="658813" cy="827088"/>
              </a:xfrm>
              <a:custGeom>
                <a:avLst/>
                <a:gdLst>
                  <a:gd name="T0" fmla="*/ 415 w 415"/>
                  <a:gd name="T1" fmla="*/ 0 h 521"/>
                  <a:gd name="T2" fmla="*/ 148 w 415"/>
                  <a:gd name="T3" fmla="*/ 0 h 521"/>
                  <a:gd name="T4" fmla="*/ 0 w 415"/>
                  <a:gd name="T5" fmla="*/ 147 h 521"/>
                  <a:gd name="T6" fmla="*/ 0 w 415"/>
                  <a:gd name="T7" fmla="*/ 521 h 521"/>
                  <a:gd name="T8" fmla="*/ 415 w 415"/>
                  <a:gd name="T9" fmla="*/ 521 h 521"/>
                  <a:gd name="T10" fmla="*/ 415 w 415"/>
                  <a:gd name="T11" fmla="*/ 0 h 521"/>
                  <a:gd name="T12" fmla="*/ 380 w 415"/>
                  <a:gd name="T13" fmla="*/ 486 h 521"/>
                  <a:gd name="T14" fmla="*/ 34 w 415"/>
                  <a:gd name="T15" fmla="*/ 486 h 521"/>
                  <a:gd name="T16" fmla="*/ 34 w 415"/>
                  <a:gd name="T17" fmla="*/ 167 h 521"/>
                  <a:gd name="T18" fmla="*/ 168 w 415"/>
                  <a:gd name="T19" fmla="*/ 167 h 521"/>
                  <a:gd name="T20" fmla="*/ 168 w 415"/>
                  <a:gd name="T21" fmla="*/ 34 h 521"/>
                  <a:gd name="T22" fmla="*/ 380 w 415"/>
                  <a:gd name="T23" fmla="*/ 34 h 521"/>
                  <a:gd name="T24" fmla="*/ 380 w 415"/>
                  <a:gd name="T25" fmla="*/ 48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21">
                    <a:moveTo>
                      <a:pt x="415" y="0"/>
                    </a:moveTo>
                    <a:lnTo>
                      <a:pt x="148" y="0"/>
                    </a:lnTo>
                    <a:lnTo>
                      <a:pt x="0" y="147"/>
                    </a:lnTo>
                    <a:lnTo>
                      <a:pt x="0" y="521"/>
                    </a:lnTo>
                    <a:lnTo>
                      <a:pt x="415" y="521"/>
                    </a:lnTo>
                    <a:lnTo>
                      <a:pt x="415" y="0"/>
                    </a:lnTo>
                    <a:close/>
                    <a:moveTo>
                      <a:pt x="380" y="486"/>
                    </a:moveTo>
                    <a:lnTo>
                      <a:pt x="34" y="486"/>
                    </a:lnTo>
                    <a:lnTo>
                      <a:pt x="34" y="167"/>
                    </a:lnTo>
                    <a:lnTo>
                      <a:pt x="168" y="167"/>
                    </a:lnTo>
                    <a:lnTo>
                      <a:pt x="168" y="34"/>
                    </a:lnTo>
                    <a:lnTo>
                      <a:pt x="380" y="34"/>
                    </a:lnTo>
                    <a:lnTo>
                      <a:pt x="380" y="4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76" name="Rectangle 6">
                <a:extLst>
                  <a:ext uri="{FF2B5EF4-FFF2-40B4-BE49-F238E27FC236}">
                    <a16:creationId xmlns:a16="http://schemas.microsoft.com/office/drawing/2014/main" id="{FD72149E-2E3A-4A0D-B208-38F17BE26A30}"/>
                  </a:ext>
                </a:extLst>
              </p:cNvPr>
              <p:cNvSpPr>
                <a:spLocks noChangeArrowheads="1"/>
              </p:cNvSpPr>
              <p:nvPr/>
            </p:nvSpPr>
            <p:spPr bwMode="auto">
              <a:xfrm>
                <a:off x="438894" y="4290320"/>
                <a:ext cx="3206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77" name="Rectangle 7">
                <a:extLst>
                  <a:ext uri="{FF2B5EF4-FFF2-40B4-BE49-F238E27FC236}">
                    <a16:creationId xmlns:a16="http://schemas.microsoft.com/office/drawing/2014/main" id="{E20E070F-525F-4A9B-A3B0-43F84AE682E8}"/>
                  </a:ext>
                </a:extLst>
              </p:cNvPr>
              <p:cNvSpPr>
                <a:spLocks noChangeArrowheads="1"/>
              </p:cNvSpPr>
              <p:nvPr/>
            </p:nvSpPr>
            <p:spPr bwMode="auto">
              <a:xfrm>
                <a:off x="438894" y="4404620"/>
                <a:ext cx="3206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78" name="Rectangle 8">
                <a:extLst>
                  <a:ext uri="{FF2B5EF4-FFF2-40B4-BE49-F238E27FC236}">
                    <a16:creationId xmlns:a16="http://schemas.microsoft.com/office/drawing/2014/main" id="{1F5554A8-46B7-4199-8282-670745758A80}"/>
                  </a:ext>
                </a:extLst>
              </p:cNvPr>
              <p:cNvSpPr>
                <a:spLocks noChangeArrowheads="1"/>
              </p:cNvSpPr>
              <p:nvPr/>
            </p:nvSpPr>
            <p:spPr bwMode="auto">
              <a:xfrm>
                <a:off x="438894" y="4518920"/>
                <a:ext cx="3206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79" name="Rectangle 9">
                <a:extLst>
                  <a:ext uri="{FF2B5EF4-FFF2-40B4-BE49-F238E27FC236}">
                    <a16:creationId xmlns:a16="http://schemas.microsoft.com/office/drawing/2014/main" id="{D5B3EBDF-214E-4480-8B0F-3C07A25922A9}"/>
                  </a:ext>
                </a:extLst>
              </p:cNvPr>
              <p:cNvSpPr>
                <a:spLocks noChangeArrowheads="1"/>
              </p:cNvSpPr>
              <p:nvPr/>
            </p:nvSpPr>
            <p:spPr bwMode="auto">
              <a:xfrm>
                <a:off x="619869" y="4082357"/>
                <a:ext cx="1397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580" name="Freeform 10">
                <a:extLst>
                  <a:ext uri="{FF2B5EF4-FFF2-40B4-BE49-F238E27FC236}">
                    <a16:creationId xmlns:a16="http://schemas.microsoft.com/office/drawing/2014/main" id="{FFB7A988-9D20-46F5-B539-EFC647DFAE52}"/>
                  </a:ext>
                </a:extLst>
              </p:cNvPr>
              <p:cNvSpPr>
                <a:spLocks/>
              </p:cNvSpPr>
              <p:nvPr/>
            </p:nvSpPr>
            <p:spPr bwMode="auto">
              <a:xfrm>
                <a:off x="399207" y="4023620"/>
                <a:ext cx="657225" cy="827088"/>
              </a:xfrm>
              <a:custGeom>
                <a:avLst/>
                <a:gdLst>
                  <a:gd name="T0" fmla="*/ 349 w 414"/>
                  <a:gd name="T1" fmla="*/ 0 h 521"/>
                  <a:gd name="T2" fmla="*/ 349 w 414"/>
                  <a:gd name="T3" fmla="*/ 35 h 521"/>
                  <a:gd name="T4" fmla="*/ 379 w 414"/>
                  <a:gd name="T5" fmla="*/ 35 h 521"/>
                  <a:gd name="T6" fmla="*/ 379 w 414"/>
                  <a:gd name="T7" fmla="*/ 487 h 521"/>
                  <a:gd name="T8" fmla="*/ 35 w 414"/>
                  <a:gd name="T9" fmla="*/ 487 h 521"/>
                  <a:gd name="T10" fmla="*/ 35 w 414"/>
                  <a:gd name="T11" fmla="*/ 463 h 521"/>
                  <a:gd name="T12" fmla="*/ 0 w 414"/>
                  <a:gd name="T13" fmla="*/ 463 h 521"/>
                  <a:gd name="T14" fmla="*/ 0 w 414"/>
                  <a:gd name="T15" fmla="*/ 521 h 521"/>
                  <a:gd name="T16" fmla="*/ 414 w 414"/>
                  <a:gd name="T17" fmla="*/ 521 h 521"/>
                  <a:gd name="T18" fmla="*/ 414 w 414"/>
                  <a:gd name="T19" fmla="*/ 0 h 521"/>
                  <a:gd name="T20" fmla="*/ 349 w 414"/>
                  <a:gd name="T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521">
                    <a:moveTo>
                      <a:pt x="349" y="0"/>
                    </a:moveTo>
                    <a:lnTo>
                      <a:pt x="349" y="35"/>
                    </a:lnTo>
                    <a:lnTo>
                      <a:pt x="379" y="35"/>
                    </a:lnTo>
                    <a:lnTo>
                      <a:pt x="379" y="487"/>
                    </a:lnTo>
                    <a:lnTo>
                      <a:pt x="35" y="487"/>
                    </a:lnTo>
                    <a:lnTo>
                      <a:pt x="35" y="463"/>
                    </a:lnTo>
                    <a:lnTo>
                      <a:pt x="0" y="463"/>
                    </a:lnTo>
                    <a:lnTo>
                      <a:pt x="0" y="521"/>
                    </a:lnTo>
                    <a:lnTo>
                      <a:pt x="414" y="521"/>
                    </a:lnTo>
                    <a:lnTo>
                      <a:pt x="414" y="0"/>
                    </a:lnTo>
                    <a:lnTo>
                      <a:pt x="3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grpSp>
      <p:grpSp>
        <p:nvGrpSpPr>
          <p:cNvPr id="581" name="グループ化 580"/>
          <p:cNvGrpSpPr/>
          <p:nvPr/>
        </p:nvGrpSpPr>
        <p:grpSpPr>
          <a:xfrm>
            <a:off x="2245278" y="2959301"/>
            <a:ext cx="652233" cy="576000"/>
            <a:chOff x="2245278" y="2997016"/>
            <a:chExt cx="652233" cy="576000"/>
          </a:xfrm>
        </p:grpSpPr>
        <p:sp>
          <p:nvSpPr>
            <p:cNvPr id="582" name="正方形/長方形 581"/>
            <p:cNvSpPr/>
            <p:nvPr/>
          </p:nvSpPr>
          <p:spPr>
            <a:xfrm>
              <a:off x="2248795" y="3080026"/>
              <a:ext cx="648716" cy="49196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583" name="グループ化 582"/>
            <p:cNvGrpSpPr>
              <a:grpSpLocks noChangeAspect="1"/>
            </p:cNvGrpSpPr>
            <p:nvPr/>
          </p:nvGrpSpPr>
          <p:grpSpPr>
            <a:xfrm>
              <a:off x="2245278" y="2997016"/>
              <a:ext cx="648599" cy="576000"/>
              <a:chOff x="3414713" y="2901389"/>
              <a:chExt cx="1261433" cy="1120238"/>
            </a:xfrm>
          </p:grpSpPr>
          <p:sp>
            <p:nvSpPr>
              <p:cNvPr id="584" name="片側の 2 つの角を丸めた四角形 583"/>
              <p:cNvSpPr/>
              <p:nvPr/>
            </p:nvSpPr>
            <p:spPr>
              <a:xfrm>
                <a:off x="3414713" y="3042767"/>
                <a:ext cx="890587" cy="170333"/>
              </a:xfrm>
              <a:prstGeom prst="round2Same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85" name="片側の 2 つの角を丸めた四角形 51"/>
              <p:cNvSpPr/>
              <p:nvPr/>
            </p:nvSpPr>
            <p:spPr>
              <a:xfrm>
                <a:off x="3414714" y="2901389"/>
                <a:ext cx="490537" cy="172714"/>
              </a:xfrm>
              <a:custGeom>
                <a:avLst/>
                <a:gdLst>
                  <a:gd name="connsiteX0" fmla="*/ 28389 w 433387"/>
                  <a:gd name="connsiteY0" fmla="*/ 0 h 170333"/>
                  <a:gd name="connsiteX1" fmla="*/ 404998 w 433387"/>
                  <a:gd name="connsiteY1" fmla="*/ 0 h 170333"/>
                  <a:gd name="connsiteX2" fmla="*/ 433387 w 433387"/>
                  <a:gd name="connsiteY2" fmla="*/ 28389 h 170333"/>
                  <a:gd name="connsiteX3" fmla="*/ 433387 w 433387"/>
                  <a:gd name="connsiteY3" fmla="*/ 170333 h 170333"/>
                  <a:gd name="connsiteX4" fmla="*/ 433387 w 433387"/>
                  <a:gd name="connsiteY4" fmla="*/ 170333 h 170333"/>
                  <a:gd name="connsiteX5" fmla="*/ 0 w 433387"/>
                  <a:gd name="connsiteY5" fmla="*/ 170333 h 170333"/>
                  <a:gd name="connsiteX6" fmla="*/ 0 w 433387"/>
                  <a:gd name="connsiteY6" fmla="*/ 170333 h 170333"/>
                  <a:gd name="connsiteX7" fmla="*/ 0 w 433387"/>
                  <a:gd name="connsiteY7" fmla="*/ 28389 h 170333"/>
                  <a:gd name="connsiteX8" fmla="*/ 28389 w 433387"/>
                  <a:gd name="connsiteY8" fmla="*/ 0 h 170333"/>
                  <a:gd name="connsiteX0" fmla="*/ 28389 w 463020"/>
                  <a:gd name="connsiteY0" fmla="*/ 0 h 170333"/>
                  <a:gd name="connsiteX1" fmla="*/ 404998 w 463020"/>
                  <a:gd name="connsiteY1" fmla="*/ 0 h 170333"/>
                  <a:gd name="connsiteX2" fmla="*/ 433387 w 463020"/>
                  <a:gd name="connsiteY2" fmla="*/ 28389 h 170333"/>
                  <a:gd name="connsiteX3" fmla="*/ 433387 w 463020"/>
                  <a:gd name="connsiteY3" fmla="*/ 170333 h 170333"/>
                  <a:gd name="connsiteX4" fmla="*/ 433387 w 463020"/>
                  <a:gd name="connsiteY4" fmla="*/ 170333 h 170333"/>
                  <a:gd name="connsiteX5" fmla="*/ 0 w 463020"/>
                  <a:gd name="connsiteY5" fmla="*/ 170333 h 170333"/>
                  <a:gd name="connsiteX6" fmla="*/ 0 w 463020"/>
                  <a:gd name="connsiteY6" fmla="*/ 170333 h 170333"/>
                  <a:gd name="connsiteX7" fmla="*/ 0 w 463020"/>
                  <a:gd name="connsiteY7" fmla="*/ 28389 h 170333"/>
                  <a:gd name="connsiteX8" fmla="*/ 28389 w 463020"/>
                  <a:gd name="connsiteY8" fmla="*/ 0 h 170333"/>
                  <a:gd name="connsiteX0" fmla="*/ 28389 w 490537"/>
                  <a:gd name="connsiteY0" fmla="*/ 0 h 172714"/>
                  <a:gd name="connsiteX1" fmla="*/ 404998 w 490537"/>
                  <a:gd name="connsiteY1" fmla="*/ 0 h 172714"/>
                  <a:gd name="connsiteX2" fmla="*/ 433387 w 490537"/>
                  <a:gd name="connsiteY2" fmla="*/ 28389 h 172714"/>
                  <a:gd name="connsiteX3" fmla="*/ 433387 w 490537"/>
                  <a:gd name="connsiteY3" fmla="*/ 170333 h 172714"/>
                  <a:gd name="connsiteX4" fmla="*/ 490537 w 490537"/>
                  <a:gd name="connsiteY4" fmla="*/ 172714 h 172714"/>
                  <a:gd name="connsiteX5" fmla="*/ 0 w 490537"/>
                  <a:gd name="connsiteY5" fmla="*/ 170333 h 172714"/>
                  <a:gd name="connsiteX6" fmla="*/ 0 w 490537"/>
                  <a:gd name="connsiteY6" fmla="*/ 170333 h 172714"/>
                  <a:gd name="connsiteX7" fmla="*/ 0 w 490537"/>
                  <a:gd name="connsiteY7" fmla="*/ 28389 h 172714"/>
                  <a:gd name="connsiteX8" fmla="*/ 28389 w 490537"/>
                  <a:gd name="connsiteY8" fmla="*/ 0 h 172714"/>
                  <a:gd name="connsiteX0" fmla="*/ 28389 w 514160"/>
                  <a:gd name="connsiteY0" fmla="*/ 0 h 172714"/>
                  <a:gd name="connsiteX1" fmla="*/ 404998 w 514160"/>
                  <a:gd name="connsiteY1" fmla="*/ 0 h 172714"/>
                  <a:gd name="connsiteX2" fmla="*/ 433387 w 514160"/>
                  <a:gd name="connsiteY2" fmla="*/ 28389 h 172714"/>
                  <a:gd name="connsiteX3" fmla="*/ 490537 w 514160"/>
                  <a:gd name="connsiteY3" fmla="*/ 172714 h 172714"/>
                  <a:gd name="connsiteX4" fmla="*/ 0 w 514160"/>
                  <a:gd name="connsiteY4" fmla="*/ 170333 h 172714"/>
                  <a:gd name="connsiteX5" fmla="*/ 0 w 514160"/>
                  <a:gd name="connsiteY5" fmla="*/ 170333 h 172714"/>
                  <a:gd name="connsiteX6" fmla="*/ 0 w 514160"/>
                  <a:gd name="connsiteY6" fmla="*/ 28389 h 172714"/>
                  <a:gd name="connsiteX7" fmla="*/ 28389 w 514160"/>
                  <a:gd name="connsiteY7" fmla="*/ 0 h 172714"/>
                  <a:gd name="connsiteX0" fmla="*/ 28389 w 490537"/>
                  <a:gd name="connsiteY0" fmla="*/ 0 h 172714"/>
                  <a:gd name="connsiteX1" fmla="*/ 404998 w 490537"/>
                  <a:gd name="connsiteY1" fmla="*/ 0 h 172714"/>
                  <a:gd name="connsiteX2" fmla="*/ 433387 w 490537"/>
                  <a:gd name="connsiteY2" fmla="*/ 28389 h 172714"/>
                  <a:gd name="connsiteX3" fmla="*/ 490537 w 490537"/>
                  <a:gd name="connsiteY3" fmla="*/ 172714 h 172714"/>
                  <a:gd name="connsiteX4" fmla="*/ 0 w 490537"/>
                  <a:gd name="connsiteY4" fmla="*/ 170333 h 172714"/>
                  <a:gd name="connsiteX5" fmla="*/ 0 w 490537"/>
                  <a:gd name="connsiteY5" fmla="*/ 170333 h 172714"/>
                  <a:gd name="connsiteX6" fmla="*/ 0 w 490537"/>
                  <a:gd name="connsiteY6" fmla="*/ 28389 h 172714"/>
                  <a:gd name="connsiteX7" fmla="*/ 28389 w 490537"/>
                  <a:gd name="connsiteY7" fmla="*/ 0 h 17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537" h="172714">
                    <a:moveTo>
                      <a:pt x="28389" y="0"/>
                    </a:moveTo>
                    <a:lnTo>
                      <a:pt x="404998" y="0"/>
                    </a:lnTo>
                    <a:cubicBezTo>
                      <a:pt x="420677" y="0"/>
                      <a:pt x="433387" y="12710"/>
                      <a:pt x="433387" y="28389"/>
                    </a:cubicBezTo>
                    <a:lnTo>
                      <a:pt x="490537" y="172714"/>
                    </a:lnTo>
                    <a:lnTo>
                      <a:pt x="0" y="170333"/>
                    </a:lnTo>
                    <a:lnTo>
                      <a:pt x="0" y="170333"/>
                    </a:lnTo>
                    <a:lnTo>
                      <a:pt x="0" y="28389"/>
                    </a:lnTo>
                    <a:cubicBezTo>
                      <a:pt x="0" y="12710"/>
                      <a:pt x="12710" y="0"/>
                      <a:pt x="28389" y="0"/>
                    </a:cubicBezTo>
                    <a:close/>
                  </a:path>
                </a:pathLst>
              </a:cu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86" name="角丸四角形 585"/>
              <p:cNvSpPr/>
              <p:nvPr/>
            </p:nvSpPr>
            <p:spPr>
              <a:xfrm rot="20580000">
                <a:off x="3750783" y="2953579"/>
                <a:ext cx="558109" cy="45719"/>
              </a:xfrm>
              <a:prstGeom prst="round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87" name="正方形/長方形 586"/>
              <p:cNvSpPr/>
              <p:nvPr/>
            </p:nvSpPr>
            <p:spPr>
              <a:xfrm>
                <a:off x="3414713" y="3267609"/>
                <a:ext cx="890587" cy="479895"/>
              </a:xfrm>
              <a:prstGeom prst="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88" name="片側の 2 つの角を丸めた四角形 587"/>
              <p:cNvSpPr/>
              <p:nvPr/>
            </p:nvSpPr>
            <p:spPr>
              <a:xfrm flipV="1">
                <a:off x="3421553" y="3905249"/>
                <a:ext cx="890587" cy="116378"/>
              </a:xfrm>
              <a:prstGeom prst="round2Same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89" name="正方形/長方形 588"/>
              <p:cNvSpPr/>
              <p:nvPr/>
            </p:nvSpPr>
            <p:spPr>
              <a:xfrm>
                <a:off x="3421553" y="3802013"/>
                <a:ext cx="312247" cy="155186"/>
              </a:xfrm>
              <a:prstGeom prst="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90" name="正方形/長方形 589"/>
              <p:cNvSpPr/>
              <p:nvPr/>
            </p:nvSpPr>
            <p:spPr>
              <a:xfrm>
                <a:off x="3999893" y="3817025"/>
                <a:ext cx="312247" cy="155186"/>
              </a:xfrm>
              <a:prstGeom prst="rect">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91" name="平行四辺形 590"/>
              <p:cNvSpPr/>
              <p:nvPr/>
            </p:nvSpPr>
            <p:spPr>
              <a:xfrm rot="20580000" flipH="1" flipV="1">
                <a:off x="4280146" y="3390346"/>
                <a:ext cx="396000" cy="50442"/>
              </a:xfrm>
              <a:prstGeom prst="parallelogram">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92" name="平行四辺形 591"/>
              <p:cNvSpPr/>
              <p:nvPr/>
            </p:nvSpPr>
            <p:spPr>
              <a:xfrm rot="20580000" flipH="1" flipV="1">
                <a:off x="4280146" y="3493582"/>
                <a:ext cx="396000" cy="50442"/>
              </a:xfrm>
              <a:prstGeom prst="parallelogram">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93" name="平行四辺形 592"/>
              <p:cNvSpPr/>
              <p:nvPr/>
            </p:nvSpPr>
            <p:spPr>
              <a:xfrm rot="20580000" flipH="1" flipV="1">
                <a:off x="4280146" y="3580144"/>
                <a:ext cx="396000" cy="50442"/>
              </a:xfrm>
              <a:prstGeom prst="parallelogram">
                <a:avLst/>
              </a:prstGeom>
              <a:solidFill>
                <a:srgbClr val="787878"/>
              </a:solidFill>
              <a:ln w="9525" cap="flat" cmpd="sng" algn="ctr">
                <a:solidFill>
                  <a:srgbClr val="787878"/>
                </a:solid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grpSp>
      <p:cxnSp>
        <p:nvCxnSpPr>
          <p:cNvPr id="594" name="カギ線コネクタ 593"/>
          <p:cNvCxnSpPr>
            <a:endCxn id="328" idx="1"/>
          </p:cNvCxnSpPr>
          <p:nvPr/>
        </p:nvCxnSpPr>
        <p:spPr>
          <a:xfrm flipV="1">
            <a:off x="5256932" y="2267621"/>
            <a:ext cx="1372459" cy="1021057"/>
          </a:xfrm>
          <a:prstGeom prst="bentConnector3">
            <a:avLst/>
          </a:prstGeom>
          <a:noFill/>
          <a:ln w="38100" cap="flat" cmpd="sng" algn="ctr">
            <a:solidFill>
              <a:sysClr val="window" lastClr="FFFFFF">
                <a:lumMod val="50000"/>
              </a:sysClr>
            </a:solidFill>
            <a:prstDash val="solid"/>
            <a:tailEnd type="triangle" w="med" len="med"/>
          </a:ln>
          <a:effectLst/>
        </p:spPr>
      </p:cxnSp>
      <p:cxnSp>
        <p:nvCxnSpPr>
          <p:cNvPr id="595" name="カギ線コネクタ 594"/>
          <p:cNvCxnSpPr>
            <a:endCxn id="329" idx="1"/>
          </p:cNvCxnSpPr>
          <p:nvPr/>
        </p:nvCxnSpPr>
        <p:spPr>
          <a:xfrm flipV="1">
            <a:off x="5256932" y="2661760"/>
            <a:ext cx="1372459" cy="626918"/>
          </a:xfrm>
          <a:prstGeom prst="bentConnector3">
            <a:avLst/>
          </a:prstGeom>
          <a:noFill/>
          <a:ln w="38100" cap="flat" cmpd="sng" algn="ctr">
            <a:solidFill>
              <a:sysClr val="window" lastClr="FFFFFF">
                <a:lumMod val="50000"/>
              </a:sysClr>
            </a:solidFill>
            <a:prstDash val="solid"/>
            <a:tailEnd type="triangle" w="med" len="med"/>
          </a:ln>
          <a:effectLst/>
        </p:spPr>
      </p:cxnSp>
      <p:cxnSp>
        <p:nvCxnSpPr>
          <p:cNvPr id="596" name="カギ線コネクタ 595"/>
          <p:cNvCxnSpPr>
            <a:endCxn id="385" idx="1"/>
          </p:cNvCxnSpPr>
          <p:nvPr/>
        </p:nvCxnSpPr>
        <p:spPr>
          <a:xfrm flipV="1">
            <a:off x="5256932" y="3069218"/>
            <a:ext cx="1372459" cy="219460"/>
          </a:xfrm>
          <a:prstGeom prst="bentConnector3">
            <a:avLst/>
          </a:prstGeom>
          <a:noFill/>
          <a:ln w="38100" cap="flat" cmpd="sng" algn="ctr">
            <a:solidFill>
              <a:sysClr val="window" lastClr="FFFFFF">
                <a:lumMod val="50000"/>
              </a:sysClr>
            </a:solidFill>
            <a:prstDash val="solid"/>
            <a:tailEnd type="triangle" w="med" len="med"/>
          </a:ln>
          <a:effectLst/>
        </p:spPr>
      </p:cxnSp>
      <p:sp>
        <p:nvSpPr>
          <p:cNvPr id="597" name="テキスト ボックス 596"/>
          <p:cNvSpPr txBox="1"/>
          <p:nvPr/>
        </p:nvSpPr>
        <p:spPr>
          <a:xfrm>
            <a:off x="6972347" y="3587593"/>
            <a:ext cx="292388" cy="361637"/>
          </a:xfrm>
          <a:prstGeom prst="rect">
            <a:avLst/>
          </a:prstGeom>
          <a:noFill/>
        </p:spPr>
        <p:txBody>
          <a:bodyPr vert="eaVert" wrap="none" rtlCol="0">
            <a:spAutoFit/>
          </a:bodyPr>
          <a:lstStyle/>
          <a:p>
            <a:r>
              <a:rPr kumimoji="1" lang="ja-JP" altLang="en-US" sz="700" b="1" dirty="0" smtClean="0">
                <a:solidFill>
                  <a:srgbClr val="5A5A5A"/>
                </a:solidFill>
                <a:latin typeface="Meiryo UI" panose="020B0604030504040204" pitchFamily="50" charset="-128"/>
              </a:rPr>
              <a:t>・・・</a:t>
            </a:r>
            <a:endParaRPr kumimoji="1" lang="ja-JP" altLang="en-US" sz="700" b="1" dirty="0">
              <a:solidFill>
                <a:srgbClr val="5A5A5A"/>
              </a:solidFill>
              <a:latin typeface="Meiryo UI" panose="020B0604030504040204" pitchFamily="50" charset="-128"/>
            </a:endParaRPr>
          </a:p>
        </p:txBody>
      </p:sp>
      <p:sp>
        <p:nvSpPr>
          <p:cNvPr id="598" name="左右矢印 597"/>
          <p:cNvSpPr/>
          <p:nvPr/>
        </p:nvSpPr>
        <p:spPr>
          <a:xfrm>
            <a:off x="1875292" y="3653547"/>
            <a:ext cx="4733892" cy="255498"/>
          </a:xfrm>
          <a:prstGeom prst="leftRightArrow">
            <a:avLst/>
          </a:prstGeom>
          <a:solidFill>
            <a:srgbClr val="425563"/>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599" name="テキスト ボックス 598"/>
          <p:cNvSpPr txBox="1"/>
          <p:nvPr/>
        </p:nvSpPr>
        <p:spPr>
          <a:xfrm>
            <a:off x="3089679" y="3679526"/>
            <a:ext cx="2305118" cy="169277"/>
          </a:xfrm>
          <a:prstGeom prst="rect">
            <a:avLst/>
          </a:prstGeom>
          <a:noFill/>
        </p:spPr>
        <p:txBody>
          <a:bodyPr wrap="none" lIns="0" tIns="0" rIns="0" bIns="0" rtlCol="0">
            <a:noAutofit/>
          </a:bodyPr>
          <a:lstStyle/>
          <a:p>
            <a:r>
              <a:rPr lang="ja-JP" altLang="en-US" sz="1200" b="1" dirty="0" smtClean="0">
                <a:solidFill>
                  <a:srgbClr val="5A5A5A"/>
                </a:solidFill>
                <a:latin typeface="Meiryo UI" panose="020B0604030504040204" pitchFamily="50" charset="-128"/>
                <a:cs typeface="Meiryo UI" panose="020B0604030504040204" pitchFamily="50" charset="-128"/>
              </a:rPr>
              <a:t>お取引先様のお手元に届くまで約</a:t>
            </a:r>
            <a:r>
              <a:rPr lang="en-US" altLang="ja-JP" sz="1200" b="1" dirty="0" smtClean="0">
                <a:solidFill>
                  <a:srgbClr val="5A5A5A"/>
                </a:solidFill>
                <a:latin typeface="Meiryo UI" panose="020B0604030504040204" pitchFamily="50" charset="-128"/>
                <a:cs typeface="Meiryo UI" panose="020B0604030504040204" pitchFamily="50" charset="-128"/>
              </a:rPr>
              <a:t>7</a:t>
            </a:r>
            <a:r>
              <a:rPr lang="ja-JP" altLang="en-US" sz="1200" b="1" dirty="0" smtClean="0">
                <a:solidFill>
                  <a:srgbClr val="5A5A5A"/>
                </a:solidFill>
                <a:latin typeface="Meiryo UI" panose="020B0604030504040204" pitchFamily="50" charset="-128"/>
                <a:cs typeface="Meiryo UI" panose="020B0604030504040204" pitchFamily="50" charset="-128"/>
              </a:rPr>
              <a:t>日間</a:t>
            </a:r>
            <a:endParaRPr kumimoji="1" lang="ja-JP" altLang="en-US" sz="1200" b="1" dirty="0">
              <a:solidFill>
                <a:srgbClr val="5A5A5A"/>
              </a:solidFill>
              <a:latin typeface="Meiryo UI" panose="020B0604030504040204" pitchFamily="50" charset="-128"/>
              <a:cs typeface="Meiryo UI" panose="020B0604030504040204" pitchFamily="50" charset="-128"/>
            </a:endParaRPr>
          </a:p>
        </p:txBody>
      </p:sp>
      <p:grpSp>
        <p:nvGrpSpPr>
          <p:cNvPr id="600" name="グループ化 599"/>
          <p:cNvGrpSpPr/>
          <p:nvPr/>
        </p:nvGrpSpPr>
        <p:grpSpPr>
          <a:xfrm>
            <a:off x="399292" y="4797989"/>
            <a:ext cx="1476000" cy="1422169"/>
            <a:chOff x="399292" y="2524591"/>
            <a:chExt cx="1476000" cy="1422169"/>
          </a:xfrm>
        </p:grpSpPr>
        <p:sp>
          <p:nvSpPr>
            <p:cNvPr id="601" name="正方形/長方形 600"/>
            <p:cNvSpPr/>
            <p:nvPr/>
          </p:nvSpPr>
          <p:spPr bwMode="auto">
            <a:xfrm>
              <a:off x="399292" y="2524592"/>
              <a:ext cx="1476000" cy="1422168"/>
            </a:xfrm>
            <a:prstGeom prst="rect">
              <a:avLst/>
            </a:prstGeom>
            <a:noFill/>
            <a:ln w="9525" cap="flat" cmpd="sng" algn="ctr">
              <a:solidFill>
                <a:srgbClr val="FFFFFF"/>
              </a:solidFill>
              <a:prstDash val="solid"/>
              <a:headEnd type="none" w="med" len="med"/>
              <a:tailEnd type="none" w="med" len="med"/>
            </a:ln>
            <a:effectLst/>
          </p:spPr>
          <p:txBody>
            <a:bodyPr wrap="none" anchor="ctr"/>
            <a:lstStyle/>
            <a:p>
              <a:pPr marL="0" marR="0" lvl="0" indent="0" defTabSz="925854"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smtClean="0">
                <a:ln>
                  <a:noFill/>
                </a:ln>
                <a:solidFill>
                  <a:prstClr val="black"/>
                </a:solidFill>
                <a:effectLst/>
                <a:uLnTx/>
                <a:uFillTx/>
                <a:latin typeface="Meiryo UI" panose="020B0604030504040204" pitchFamily="50" charset="-128"/>
                <a:ea typeface="メイリオ"/>
                <a:cs typeface="+mn-cs"/>
              </a:endParaRPr>
            </a:p>
          </p:txBody>
        </p:sp>
        <p:sp>
          <p:nvSpPr>
            <p:cNvPr id="602" name="正方形/長方形 601"/>
            <p:cNvSpPr/>
            <p:nvPr/>
          </p:nvSpPr>
          <p:spPr bwMode="auto">
            <a:xfrm>
              <a:off x="399293" y="2524591"/>
              <a:ext cx="1475999" cy="449750"/>
            </a:xfrm>
            <a:prstGeom prst="rect">
              <a:avLst/>
            </a:prstGeom>
            <a:solidFill>
              <a:srgbClr val="FFFFFF"/>
            </a:solidFill>
            <a:ln w="12700" cap="flat" cmpd="sng" algn="ctr">
              <a:noFill/>
              <a:prstDash val="solid"/>
              <a:headEnd type="none" w="med" len="med"/>
              <a:tailEnd type="none" w="med" len="med"/>
            </a:ln>
            <a:effectLst/>
          </p:spPr>
          <p:txBody>
            <a:bodyPr wrap="none" lIns="36000" tIns="36000" rIns="36000" bIns="36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お客様システム</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a:t>
              </a:r>
              <a:r>
                <a:rPr kumimoji="0" lang="en-US" altLang="ja-JP"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ex.</a:t>
              </a:r>
              <a:r>
                <a:rPr kumimoji="0" lang="ja-JP" altLang="en-US" sz="100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n-cs"/>
                </a:rPr>
                <a:t>売上管理システム）</a:t>
              </a:r>
            </a:p>
          </p:txBody>
        </p:sp>
      </p:grpSp>
      <p:grpSp>
        <p:nvGrpSpPr>
          <p:cNvPr id="603" name="グループ化 602">
            <a:extLst>
              <a:ext uri="{FF2B5EF4-FFF2-40B4-BE49-F238E27FC236}">
                <a16:creationId xmlns:a16="http://schemas.microsoft.com/office/drawing/2014/main" id="{EF78F20B-D29B-4195-B1AF-C3263A8F55CA}"/>
              </a:ext>
            </a:extLst>
          </p:cNvPr>
          <p:cNvGrpSpPr>
            <a:grpSpLocks noChangeAspect="1"/>
          </p:cNvGrpSpPr>
          <p:nvPr/>
        </p:nvGrpSpPr>
        <p:grpSpPr>
          <a:xfrm>
            <a:off x="706366" y="5504626"/>
            <a:ext cx="479847" cy="574152"/>
            <a:chOff x="779463" y="3973513"/>
            <a:chExt cx="549275" cy="657225"/>
          </a:xfrm>
        </p:grpSpPr>
        <p:sp>
          <p:nvSpPr>
            <p:cNvPr id="604" name="AutoShape 60">
              <a:extLst>
                <a:ext uri="{FF2B5EF4-FFF2-40B4-BE49-F238E27FC236}">
                  <a16:creationId xmlns:a16="http://schemas.microsoft.com/office/drawing/2014/main" id="{32D58DE1-8193-476A-8DE0-B0044CAE0EB2}"/>
                </a:ext>
              </a:extLst>
            </p:cNvPr>
            <p:cNvSpPr>
              <a:spLocks noChangeAspect="1" noChangeArrowheads="1" noTextEdit="1"/>
            </p:cNvSpPr>
            <p:nvPr/>
          </p:nvSpPr>
          <p:spPr bwMode="auto">
            <a:xfrm>
              <a:off x="779463" y="3973513"/>
              <a:ext cx="5492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05" name="Rectangle 62">
              <a:extLst>
                <a:ext uri="{FF2B5EF4-FFF2-40B4-BE49-F238E27FC236}">
                  <a16:creationId xmlns:a16="http://schemas.microsoft.com/office/drawing/2014/main" id="{76AF1677-D5EA-4B18-9E00-E33867FCE4D5}"/>
                </a:ext>
              </a:extLst>
            </p:cNvPr>
            <p:cNvSpPr>
              <a:spLocks noChangeArrowheads="1"/>
            </p:cNvSpPr>
            <p:nvPr/>
          </p:nvSpPr>
          <p:spPr bwMode="auto">
            <a:xfrm>
              <a:off x="782638" y="3976688"/>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06" name="Rectangle 63">
              <a:extLst>
                <a:ext uri="{FF2B5EF4-FFF2-40B4-BE49-F238E27FC236}">
                  <a16:creationId xmlns:a16="http://schemas.microsoft.com/office/drawing/2014/main" id="{0F4F1884-9364-47EE-999C-8641B2B5DAB6}"/>
                </a:ext>
              </a:extLst>
            </p:cNvPr>
            <p:cNvSpPr>
              <a:spLocks noChangeArrowheads="1"/>
            </p:cNvSpPr>
            <p:nvPr/>
          </p:nvSpPr>
          <p:spPr bwMode="auto">
            <a:xfrm>
              <a:off x="1190626" y="399573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07" name="Rectangle 64">
              <a:extLst>
                <a:ext uri="{FF2B5EF4-FFF2-40B4-BE49-F238E27FC236}">
                  <a16:creationId xmlns:a16="http://schemas.microsoft.com/office/drawing/2014/main" id="{D40D5F90-D7BD-4B0F-ACFA-3F987DBA62F3}"/>
                </a:ext>
              </a:extLst>
            </p:cNvPr>
            <p:cNvSpPr>
              <a:spLocks noChangeArrowheads="1"/>
            </p:cNvSpPr>
            <p:nvPr/>
          </p:nvSpPr>
          <p:spPr bwMode="auto">
            <a:xfrm>
              <a:off x="1233488"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08" name="Rectangle 65">
              <a:extLst>
                <a:ext uri="{FF2B5EF4-FFF2-40B4-BE49-F238E27FC236}">
                  <a16:creationId xmlns:a16="http://schemas.microsoft.com/office/drawing/2014/main" id="{B62FB64A-1642-4CEB-860F-1768125C8839}"/>
                </a:ext>
              </a:extLst>
            </p:cNvPr>
            <p:cNvSpPr>
              <a:spLocks noChangeArrowheads="1"/>
            </p:cNvSpPr>
            <p:nvPr/>
          </p:nvSpPr>
          <p:spPr bwMode="auto">
            <a:xfrm>
              <a:off x="1274763"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09" name="Rectangle 66">
              <a:extLst>
                <a:ext uri="{FF2B5EF4-FFF2-40B4-BE49-F238E27FC236}">
                  <a16:creationId xmlns:a16="http://schemas.microsoft.com/office/drawing/2014/main" id="{CD121241-DCF4-4977-94AA-BED62DE12C85}"/>
                </a:ext>
              </a:extLst>
            </p:cNvPr>
            <p:cNvSpPr>
              <a:spLocks noChangeArrowheads="1"/>
            </p:cNvSpPr>
            <p:nvPr/>
          </p:nvSpPr>
          <p:spPr bwMode="auto">
            <a:xfrm>
              <a:off x="1190626" y="40370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0" name="Rectangle 67">
              <a:extLst>
                <a:ext uri="{FF2B5EF4-FFF2-40B4-BE49-F238E27FC236}">
                  <a16:creationId xmlns:a16="http://schemas.microsoft.com/office/drawing/2014/main" id="{D42B8DE9-2563-45FD-A0F8-41BB49E5810C}"/>
                </a:ext>
              </a:extLst>
            </p:cNvPr>
            <p:cNvSpPr>
              <a:spLocks noChangeArrowheads="1"/>
            </p:cNvSpPr>
            <p:nvPr/>
          </p:nvSpPr>
          <p:spPr bwMode="auto">
            <a:xfrm>
              <a:off x="1233488"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1" name="Rectangle 68">
              <a:extLst>
                <a:ext uri="{FF2B5EF4-FFF2-40B4-BE49-F238E27FC236}">
                  <a16:creationId xmlns:a16="http://schemas.microsoft.com/office/drawing/2014/main" id="{224E7250-6B2E-4D90-89B5-6586E0D68826}"/>
                </a:ext>
              </a:extLst>
            </p:cNvPr>
            <p:cNvSpPr>
              <a:spLocks noChangeArrowheads="1"/>
            </p:cNvSpPr>
            <p:nvPr/>
          </p:nvSpPr>
          <p:spPr bwMode="auto">
            <a:xfrm>
              <a:off x="1274763"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2" name="Rectangle 69">
              <a:extLst>
                <a:ext uri="{FF2B5EF4-FFF2-40B4-BE49-F238E27FC236}">
                  <a16:creationId xmlns:a16="http://schemas.microsoft.com/office/drawing/2014/main" id="{EE626460-EC68-4466-A5A0-3161D0A13D70}"/>
                </a:ext>
              </a:extLst>
            </p:cNvPr>
            <p:cNvSpPr>
              <a:spLocks noChangeArrowheads="1"/>
            </p:cNvSpPr>
            <p:nvPr/>
          </p:nvSpPr>
          <p:spPr bwMode="auto">
            <a:xfrm>
              <a:off x="1190626" y="40798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3" name="Rectangle 70">
              <a:extLst>
                <a:ext uri="{FF2B5EF4-FFF2-40B4-BE49-F238E27FC236}">
                  <a16:creationId xmlns:a16="http://schemas.microsoft.com/office/drawing/2014/main" id="{053FB9A5-2A01-4122-A294-F6C5F5E56F3C}"/>
                </a:ext>
              </a:extLst>
            </p:cNvPr>
            <p:cNvSpPr>
              <a:spLocks noChangeArrowheads="1"/>
            </p:cNvSpPr>
            <p:nvPr/>
          </p:nvSpPr>
          <p:spPr bwMode="auto">
            <a:xfrm>
              <a:off x="1233488"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4" name="Rectangle 71">
              <a:extLst>
                <a:ext uri="{FF2B5EF4-FFF2-40B4-BE49-F238E27FC236}">
                  <a16:creationId xmlns:a16="http://schemas.microsoft.com/office/drawing/2014/main" id="{DF5FCE4F-5F9B-4320-BABC-B7517B7BCD55}"/>
                </a:ext>
              </a:extLst>
            </p:cNvPr>
            <p:cNvSpPr>
              <a:spLocks noChangeArrowheads="1"/>
            </p:cNvSpPr>
            <p:nvPr/>
          </p:nvSpPr>
          <p:spPr bwMode="auto">
            <a:xfrm>
              <a:off x="1274763"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5" name="Rectangle 72">
              <a:extLst>
                <a:ext uri="{FF2B5EF4-FFF2-40B4-BE49-F238E27FC236}">
                  <a16:creationId xmlns:a16="http://schemas.microsoft.com/office/drawing/2014/main" id="{B1F2D053-1616-4E27-B75E-61F0CEE6E15C}"/>
                </a:ext>
              </a:extLst>
            </p:cNvPr>
            <p:cNvSpPr>
              <a:spLocks noChangeArrowheads="1"/>
            </p:cNvSpPr>
            <p:nvPr/>
          </p:nvSpPr>
          <p:spPr bwMode="auto">
            <a:xfrm>
              <a:off x="809626" y="3995738"/>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6" name="Rectangle 73">
              <a:extLst>
                <a:ext uri="{FF2B5EF4-FFF2-40B4-BE49-F238E27FC236}">
                  <a16:creationId xmlns:a16="http://schemas.microsoft.com/office/drawing/2014/main" id="{EF9DC539-A63B-45A4-AFEE-3481DD773A8B}"/>
                </a:ext>
              </a:extLst>
            </p:cNvPr>
            <p:cNvSpPr>
              <a:spLocks noChangeArrowheads="1"/>
            </p:cNvSpPr>
            <p:nvPr/>
          </p:nvSpPr>
          <p:spPr bwMode="auto">
            <a:xfrm>
              <a:off x="782638" y="4143376"/>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7" name="Rectangle 74">
              <a:extLst>
                <a:ext uri="{FF2B5EF4-FFF2-40B4-BE49-F238E27FC236}">
                  <a16:creationId xmlns:a16="http://schemas.microsoft.com/office/drawing/2014/main" id="{8C6A11BF-BC87-48B8-970A-610183DD88B8}"/>
                </a:ext>
              </a:extLst>
            </p:cNvPr>
            <p:cNvSpPr>
              <a:spLocks noChangeArrowheads="1"/>
            </p:cNvSpPr>
            <p:nvPr/>
          </p:nvSpPr>
          <p:spPr bwMode="auto">
            <a:xfrm>
              <a:off x="1190626" y="416242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8" name="Rectangle 75">
              <a:extLst>
                <a:ext uri="{FF2B5EF4-FFF2-40B4-BE49-F238E27FC236}">
                  <a16:creationId xmlns:a16="http://schemas.microsoft.com/office/drawing/2014/main" id="{B3062525-4EA5-490C-8632-3EBB13ACAFFD}"/>
                </a:ext>
              </a:extLst>
            </p:cNvPr>
            <p:cNvSpPr>
              <a:spLocks noChangeArrowheads="1"/>
            </p:cNvSpPr>
            <p:nvPr/>
          </p:nvSpPr>
          <p:spPr bwMode="auto">
            <a:xfrm>
              <a:off x="1233488"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19" name="Rectangle 76">
              <a:extLst>
                <a:ext uri="{FF2B5EF4-FFF2-40B4-BE49-F238E27FC236}">
                  <a16:creationId xmlns:a16="http://schemas.microsoft.com/office/drawing/2014/main" id="{B0A9AB1C-7C2B-49A8-9198-CB36B802ACD5}"/>
                </a:ext>
              </a:extLst>
            </p:cNvPr>
            <p:cNvSpPr>
              <a:spLocks noChangeArrowheads="1"/>
            </p:cNvSpPr>
            <p:nvPr/>
          </p:nvSpPr>
          <p:spPr bwMode="auto">
            <a:xfrm>
              <a:off x="1274763"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0" name="Rectangle 77">
              <a:extLst>
                <a:ext uri="{FF2B5EF4-FFF2-40B4-BE49-F238E27FC236}">
                  <a16:creationId xmlns:a16="http://schemas.microsoft.com/office/drawing/2014/main" id="{BED146FE-37E0-4831-AB4F-FEABA8D3E436}"/>
                </a:ext>
              </a:extLst>
            </p:cNvPr>
            <p:cNvSpPr>
              <a:spLocks noChangeArrowheads="1"/>
            </p:cNvSpPr>
            <p:nvPr/>
          </p:nvSpPr>
          <p:spPr bwMode="auto">
            <a:xfrm>
              <a:off x="1190626" y="420370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1" name="Rectangle 78">
              <a:extLst>
                <a:ext uri="{FF2B5EF4-FFF2-40B4-BE49-F238E27FC236}">
                  <a16:creationId xmlns:a16="http://schemas.microsoft.com/office/drawing/2014/main" id="{66C2DA14-87B5-4336-BE9E-C8B9BEBE30EF}"/>
                </a:ext>
              </a:extLst>
            </p:cNvPr>
            <p:cNvSpPr>
              <a:spLocks noChangeArrowheads="1"/>
            </p:cNvSpPr>
            <p:nvPr/>
          </p:nvSpPr>
          <p:spPr bwMode="auto">
            <a:xfrm>
              <a:off x="1233488"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2" name="Rectangle 79">
              <a:extLst>
                <a:ext uri="{FF2B5EF4-FFF2-40B4-BE49-F238E27FC236}">
                  <a16:creationId xmlns:a16="http://schemas.microsoft.com/office/drawing/2014/main" id="{5092C51E-E1C5-4C68-9653-DC172643D222}"/>
                </a:ext>
              </a:extLst>
            </p:cNvPr>
            <p:cNvSpPr>
              <a:spLocks noChangeArrowheads="1"/>
            </p:cNvSpPr>
            <p:nvPr/>
          </p:nvSpPr>
          <p:spPr bwMode="auto">
            <a:xfrm>
              <a:off x="1274763"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3" name="Rectangle 80">
              <a:extLst>
                <a:ext uri="{FF2B5EF4-FFF2-40B4-BE49-F238E27FC236}">
                  <a16:creationId xmlns:a16="http://schemas.microsoft.com/office/drawing/2014/main" id="{87142992-A39F-4AD0-8807-BF0067A143A5}"/>
                </a:ext>
              </a:extLst>
            </p:cNvPr>
            <p:cNvSpPr>
              <a:spLocks noChangeArrowheads="1"/>
            </p:cNvSpPr>
            <p:nvPr/>
          </p:nvSpPr>
          <p:spPr bwMode="auto">
            <a:xfrm>
              <a:off x="1190626" y="42449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4" name="Rectangle 81">
              <a:extLst>
                <a:ext uri="{FF2B5EF4-FFF2-40B4-BE49-F238E27FC236}">
                  <a16:creationId xmlns:a16="http://schemas.microsoft.com/office/drawing/2014/main" id="{438DEE10-BF62-4C9B-80E1-503D8627C686}"/>
                </a:ext>
              </a:extLst>
            </p:cNvPr>
            <p:cNvSpPr>
              <a:spLocks noChangeArrowheads="1"/>
            </p:cNvSpPr>
            <p:nvPr/>
          </p:nvSpPr>
          <p:spPr bwMode="auto">
            <a:xfrm>
              <a:off x="1233488"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5" name="Rectangle 82">
              <a:extLst>
                <a:ext uri="{FF2B5EF4-FFF2-40B4-BE49-F238E27FC236}">
                  <a16:creationId xmlns:a16="http://schemas.microsoft.com/office/drawing/2014/main" id="{BC684224-CFF8-40F5-ACED-611734429939}"/>
                </a:ext>
              </a:extLst>
            </p:cNvPr>
            <p:cNvSpPr>
              <a:spLocks noChangeArrowheads="1"/>
            </p:cNvSpPr>
            <p:nvPr/>
          </p:nvSpPr>
          <p:spPr bwMode="auto">
            <a:xfrm>
              <a:off x="1274763"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6" name="Rectangle 83">
              <a:extLst>
                <a:ext uri="{FF2B5EF4-FFF2-40B4-BE49-F238E27FC236}">
                  <a16:creationId xmlns:a16="http://schemas.microsoft.com/office/drawing/2014/main" id="{8B68A921-A7B3-4DA2-8B7B-06B095F12A75}"/>
                </a:ext>
              </a:extLst>
            </p:cNvPr>
            <p:cNvSpPr>
              <a:spLocks noChangeArrowheads="1"/>
            </p:cNvSpPr>
            <p:nvPr/>
          </p:nvSpPr>
          <p:spPr bwMode="auto">
            <a:xfrm>
              <a:off x="809626" y="4162426"/>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7" name="Rectangle 84">
              <a:extLst>
                <a:ext uri="{FF2B5EF4-FFF2-40B4-BE49-F238E27FC236}">
                  <a16:creationId xmlns:a16="http://schemas.microsoft.com/office/drawing/2014/main" id="{4257E070-B1EF-4697-8BFE-D6C32A3C75AF}"/>
                </a:ext>
              </a:extLst>
            </p:cNvPr>
            <p:cNvSpPr>
              <a:spLocks noChangeArrowheads="1"/>
            </p:cNvSpPr>
            <p:nvPr/>
          </p:nvSpPr>
          <p:spPr bwMode="auto">
            <a:xfrm>
              <a:off x="782638" y="4310063"/>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8" name="Rectangle 85">
              <a:extLst>
                <a:ext uri="{FF2B5EF4-FFF2-40B4-BE49-F238E27FC236}">
                  <a16:creationId xmlns:a16="http://schemas.microsoft.com/office/drawing/2014/main" id="{BEA0EC54-F1D9-45FE-8F2E-5339E1370950}"/>
                </a:ext>
              </a:extLst>
            </p:cNvPr>
            <p:cNvSpPr>
              <a:spLocks noChangeArrowheads="1"/>
            </p:cNvSpPr>
            <p:nvPr/>
          </p:nvSpPr>
          <p:spPr bwMode="auto">
            <a:xfrm>
              <a:off x="1190626" y="43291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29" name="Rectangle 86">
              <a:extLst>
                <a:ext uri="{FF2B5EF4-FFF2-40B4-BE49-F238E27FC236}">
                  <a16:creationId xmlns:a16="http://schemas.microsoft.com/office/drawing/2014/main" id="{C088B660-0B75-49C8-9D79-A5EA5B00D758}"/>
                </a:ext>
              </a:extLst>
            </p:cNvPr>
            <p:cNvSpPr>
              <a:spLocks noChangeArrowheads="1"/>
            </p:cNvSpPr>
            <p:nvPr/>
          </p:nvSpPr>
          <p:spPr bwMode="auto">
            <a:xfrm>
              <a:off x="1233488"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0" name="Rectangle 87">
              <a:extLst>
                <a:ext uri="{FF2B5EF4-FFF2-40B4-BE49-F238E27FC236}">
                  <a16:creationId xmlns:a16="http://schemas.microsoft.com/office/drawing/2014/main" id="{B9F727FF-3287-456B-8DD2-F2BA2ACA53B6}"/>
                </a:ext>
              </a:extLst>
            </p:cNvPr>
            <p:cNvSpPr>
              <a:spLocks noChangeArrowheads="1"/>
            </p:cNvSpPr>
            <p:nvPr/>
          </p:nvSpPr>
          <p:spPr bwMode="auto">
            <a:xfrm>
              <a:off x="1274763"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1" name="Rectangle 88">
              <a:extLst>
                <a:ext uri="{FF2B5EF4-FFF2-40B4-BE49-F238E27FC236}">
                  <a16:creationId xmlns:a16="http://schemas.microsoft.com/office/drawing/2014/main" id="{DB9907B6-F648-46E3-AED0-0C3D39E4B385}"/>
                </a:ext>
              </a:extLst>
            </p:cNvPr>
            <p:cNvSpPr>
              <a:spLocks noChangeArrowheads="1"/>
            </p:cNvSpPr>
            <p:nvPr/>
          </p:nvSpPr>
          <p:spPr bwMode="auto">
            <a:xfrm>
              <a:off x="1190626" y="437038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2" name="Rectangle 89">
              <a:extLst>
                <a:ext uri="{FF2B5EF4-FFF2-40B4-BE49-F238E27FC236}">
                  <a16:creationId xmlns:a16="http://schemas.microsoft.com/office/drawing/2014/main" id="{5C053B1B-9042-4BCC-A4C7-538B29526D43}"/>
                </a:ext>
              </a:extLst>
            </p:cNvPr>
            <p:cNvSpPr>
              <a:spLocks noChangeArrowheads="1"/>
            </p:cNvSpPr>
            <p:nvPr/>
          </p:nvSpPr>
          <p:spPr bwMode="auto">
            <a:xfrm>
              <a:off x="1233488"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3" name="Rectangle 90">
              <a:extLst>
                <a:ext uri="{FF2B5EF4-FFF2-40B4-BE49-F238E27FC236}">
                  <a16:creationId xmlns:a16="http://schemas.microsoft.com/office/drawing/2014/main" id="{E4289561-8F33-48D4-911B-C8BBA0148DAC}"/>
                </a:ext>
              </a:extLst>
            </p:cNvPr>
            <p:cNvSpPr>
              <a:spLocks noChangeArrowheads="1"/>
            </p:cNvSpPr>
            <p:nvPr/>
          </p:nvSpPr>
          <p:spPr bwMode="auto">
            <a:xfrm>
              <a:off x="1274763"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4" name="Rectangle 91">
              <a:extLst>
                <a:ext uri="{FF2B5EF4-FFF2-40B4-BE49-F238E27FC236}">
                  <a16:creationId xmlns:a16="http://schemas.microsoft.com/office/drawing/2014/main" id="{919D42D8-850F-4B08-A209-B55BA4B406D5}"/>
                </a:ext>
              </a:extLst>
            </p:cNvPr>
            <p:cNvSpPr>
              <a:spLocks noChangeArrowheads="1"/>
            </p:cNvSpPr>
            <p:nvPr/>
          </p:nvSpPr>
          <p:spPr bwMode="auto">
            <a:xfrm>
              <a:off x="1190626" y="441166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5" name="Rectangle 92">
              <a:extLst>
                <a:ext uri="{FF2B5EF4-FFF2-40B4-BE49-F238E27FC236}">
                  <a16:creationId xmlns:a16="http://schemas.microsoft.com/office/drawing/2014/main" id="{006316A5-BB99-4F9C-ACB1-583954FF927D}"/>
                </a:ext>
              </a:extLst>
            </p:cNvPr>
            <p:cNvSpPr>
              <a:spLocks noChangeArrowheads="1"/>
            </p:cNvSpPr>
            <p:nvPr/>
          </p:nvSpPr>
          <p:spPr bwMode="auto">
            <a:xfrm>
              <a:off x="1233488"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6" name="Rectangle 93">
              <a:extLst>
                <a:ext uri="{FF2B5EF4-FFF2-40B4-BE49-F238E27FC236}">
                  <a16:creationId xmlns:a16="http://schemas.microsoft.com/office/drawing/2014/main" id="{E6B0607E-6FAD-4144-BBA3-B90944482A32}"/>
                </a:ext>
              </a:extLst>
            </p:cNvPr>
            <p:cNvSpPr>
              <a:spLocks noChangeArrowheads="1"/>
            </p:cNvSpPr>
            <p:nvPr/>
          </p:nvSpPr>
          <p:spPr bwMode="auto">
            <a:xfrm>
              <a:off x="1274763"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7" name="Rectangle 94">
              <a:extLst>
                <a:ext uri="{FF2B5EF4-FFF2-40B4-BE49-F238E27FC236}">
                  <a16:creationId xmlns:a16="http://schemas.microsoft.com/office/drawing/2014/main" id="{F125D6B5-EE6B-43C8-8553-FFAA79C47B4F}"/>
                </a:ext>
              </a:extLst>
            </p:cNvPr>
            <p:cNvSpPr>
              <a:spLocks noChangeArrowheads="1"/>
            </p:cNvSpPr>
            <p:nvPr/>
          </p:nvSpPr>
          <p:spPr bwMode="auto">
            <a:xfrm>
              <a:off x="809626" y="43291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8" name="Rectangle 95">
              <a:extLst>
                <a:ext uri="{FF2B5EF4-FFF2-40B4-BE49-F238E27FC236}">
                  <a16:creationId xmlns:a16="http://schemas.microsoft.com/office/drawing/2014/main" id="{718CE738-8321-4FE0-B232-3E7FDD0AE792}"/>
                </a:ext>
              </a:extLst>
            </p:cNvPr>
            <p:cNvSpPr>
              <a:spLocks noChangeArrowheads="1"/>
            </p:cNvSpPr>
            <p:nvPr/>
          </p:nvSpPr>
          <p:spPr bwMode="auto">
            <a:xfrm>
              <a:off x="782638" y="4475163"/>
              <a:ext cx="541338" cy="152400"/>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39" name="Rectangle 96">
              <a:extLst>
                <a:ext uri="{FF2B5EF4-FFF2-40B4-BE49-F238E27FC236}">
                  <a16:creationId xmlns:a16="http://schemas.microsoft.com/office/drawing/2014/main" id="{C4EDF4CB-467D-4C36-B811-5012C3208605}"/>
                </a:ext>
              </a:extLst>
            </p:cNvPr>
            <p:cNvSpPr>
              <a:spLocks noChangeArrowheads="1"/>
            </p:cNvSpPr>
            <p:nvPr/>
          </p:nvSpPr>
          <p:spPr bwMode="auto">
            <a:xfrm>
              <a:off x="1190626" y="44942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0" name="Rectangle 97">
              <a:extLst>
                <a:ext uri="{FF2B5EF4-FFF2-40B4-BE49-F238E27FC236}">
                  <a16:creationId xmlns:a16="http://schemas.microsoft.com/office/drawing/2014/main" id="{11E42B74-16E2-4D6D-AED4-DB60CF71688D}"/>
                </a:ext>
              </a:extLst>
            </p:cNvPr>
            <p:cNvSpPr>
              <a:spLocks noChangeArrowheads="1"/>
            </p:cNvSpPr>
            <p:nvPr/>
          </p:nvSpPr>
          <p:spPr bwMode="auto">
            <a:xfrm>
              <a:off x="1233488"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1" name="Rectangle 98">
              <a:extLst>
                <a:ext uri="{FF2B5EF4-FFF2-40B4-BE49-F238E27FC236}">
                  <a16:creationId xmlns:a16="http://schemas.microsoft.com/office/drawing/2014/main" id="{7DD0529C-D46A-4DBF-A88F-AF73349AA924}"/>
                </a:ext>
              </a:extLst>
            </p:cNvPr>
            <p:cNvSpPr>
              <a:spLocks noChangeArrowheads="1"/>
            </p:cNvSpPr>
            <p:nvPr/>
          </p:nvSpPr>
          <p:spPr bwMode="auto">
            <a:xfrm>
              <a:off x="1274763"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2" name="Rectangle 99">
              <a:extLst>
                <a:ext uri="{FF2B5EF4-FFF2-40B4-BE49-F238E27FC236}">
                  <a16:creationId xmlns:a16="http://schemas.microsoft.com/office/drawing/2014/main" id="{CB4077D9-1159-4F69-A782-DF96F4C5964F}"/>
                </a:ext>
              </a:extLst>
            </p:cNvPr>
            <p:cNvSpPr>
              <a:spLocks noChangeArrowheads="1"/>
            </p:cNvSpPr>
            <p:nvPr/>
          </p:nvSpPr>
          <p:spPr bwMode="auto">
            <a:xfrm>
              <a:off x="1190626" y="45370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3" name="Rectangle 100">
              <a:extLst>
                <a:ext uri="{FF2B5EF4-FFF2-40B4-BE49-F238E27FC236}">
                  <a16:creationId xmlns:a16="http://schemas.microsoft.com/office/drawing/2014/main" id="{BDB5C499-479D-44CE-8F82-7FB81A78D1E6}"/>
                </a:ext>
              </a:extLst>
            </p:cNvPr>
            <p:cNvSpPr>
              <a:spLocks noChangeArrowheads="1"/>
            </p:cNvSpPr>
            <p:nvPr/>
          </p:nvSpPr>
          <p:spPr bwMode="auto">
            <a:xfrm>
              <a:off x="1233488"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4" name="Rectangle 101">
              <a:extLst>
                <a:ext uri="{FF2B5EF4-FFF2-40B4-BE49-F238E27FC236}">
                  <a16:creationId xmlns:a16="http://schemas.microsoft.com/office/drawing/2014/main" id="{36E588A3-3D80-41B6-B2A8-9BF8E7A3D8E1}"/>
                </a:ext>
              </a:extLst>
            </p:cNvPr>
            <p:cNvSpPr>
              <a:spLocks noChangeArrowheads="1"/>
            </p:cNvSpPr>
            <p:nvPr/>
          </p:nvSpPr>
          <p:spPr bwMode="auto">
            <a:xfrm>
              <a:off x="1274763"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5" name="Rectangle 102">
              <a:extLst>
                <a:ext uri="{FF2B5EF4-FFF2-40B4-BE49-F238E27FC236}">
                  <a16:creationId xmlns:a16="http://schemas.microsoft.com/office/drawing/2014/main" id="{93C58B34-296B-4BCC-A07D-BFC1B56696A9}"/>
                </a:ext>
              </a:extLst>
            </p:cNvPr>
            <p:cNvSpPr>
              <a:spLocks noChangeArrowheads="1"/>
            </p:cNvSpPr>
            <p:nvPr/>
          </p:nvSpPr>
          <p:spPr bwMode="auto">
            <a:xfrm>
              <a:off x="1190626" y="457835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6" name="Rectangle 103">
              <a:extLst>
                <a:ext uri="{FF2B5EF4-FFF2-40B4-BE49-F238E27FC236}">
                  <a16:creationId xmlns:a16="http://schemas.microsoft.com/office/drawing/2014/main" id="{7992BD85-5E66-4307-85EC-2A30587C09E9}"/>
                </a:ext>
              </a:extLst>
            </p:cNvPr>
            <p:cNvSpPr>
              <a:spLocks noChangeArrowheads="1"/>
            </p:cNvSpPr>
            <p:nvPr/>
          </p:nvSpPr>
          <p:spPr bwMode="auto">
            <a:xfrm>
              <a:off x="1233488"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7" name="Rectangle 104">
              <a:extLst>
                <a:ext uri="{FF2B5EF4-FFF2-40B4-BE49-F238E27FC236}">
                  <a16:creationId xmlns:a16="http://schemas.microsoft.com/office/drawing/2014/main" id="{C45F465D-8D9E-4790-B661-449AF834E683}"/>
                </a:ext>
              </a:extLst>
            </p:cNvPr>
            <p:cNvSpPr>
              <a:spLocks noChangeArrowheads="1"/>
            </p:cNvSpPr>
            <p:nvPr/>
          </p:nvSpPr>
          <p:spPr bwMode="auto">
            <a:xfrm>
              <a:off x="1274763"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48" name="Rectangle 105">
              <a:extLst>
                <a:ext uri="{FF2B5EF4-FFF2-40B4-BE49-F238E27FC236}">
                  <a16:creationId xmlns:a16="http://schemas.microsoft.com/office/drawing/2014/main" id="{77F7C4ED-ED9B-484B-AFE7-C4BB28D8A946}"/>
                </a:ext>
              </a:extLst>
            </p:cNvPr>
            <p:cNvSpPr>
              <a:spLocks noChangeArrowheads="1"/>
            </p:cNvSpPr>
            <p:nvPr/>
          </p:nvSpPr>
          <p:spPr bwMode="auto">
            <a:xfrm>
              <a:off x="809626" y="44942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sp>
        <p:nvSpPr>
          <p:cNvPr id="649" name="フローチャート: 磁気ディスク 648"/>
          <p:cNvSpPr>
            <a:spLocks noChangeAspect="1"/>
          </p:cNvSpPr>
          <p:nvPr/>
        </p:nvSpPr>
        <p:spPr>
          <a:xfrm>
            <a:off x="1259357" y="5736296"/>
            <a:ext cx="360000" cy="307485"/>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sp>
        <p:nvSpPr>
          <p:cNvPr id="650" name="テキスト ボックス 649"/>
          <p:cNvSpPr txBox="1"/>
          <p:nvPr/>
        </p:nvSpPr>
        <p:spPr>
          <a:xfrm>
            <a:off x="1249386" y="5526475"/>
            <a:ext cx="610745" cy="205629"/>
          </a:xfrm>
          <a:prstGeom prst="rect">
            <a:avLst/>
          </a:prstGeom>
          <a:noFill/>
        </p:spPr>
        <p:txBody>
          <a:bodyPr wrap="none" lIns="0" tIns="0" rIns="0" bIns="36000" rtlCol="0">
            <a:noAutofit/>
          </a:bodyPr>
          <a:lstStyle>
            <a:defPPr>
              <a:defRPr lang="ja-JP"/>
            </a:defPPr>
            <a:lvl1pPr>
              <a:defRPr sz="11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帳票データ</a:t>
            </a:r>
            <a:endParaRPr kumimoji="0" lang="ja-JP" altLang="en-US" sz="11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endParaRPr>
          </a:p>
        </p:txBody>
      </p:sp>
      <p:sp>
        <p:nvSpPr>
          <p:cNvPr id="651" name="テキスト ボックス 650"/>
          <p:cNvSpPr txBox="1"/>
          <p:nvPr/>
        </p:nvSpPr>
        <p:spPr>
          <a:xfrm>
            <a:off x="1937347" y="5203289"/>
            <a:ext cx="688729" cy="221693"/>
          </a:xfrm>
          <a:prstGeom prst="rect">
            <a:avLst/>
          </a:prstGeom>
          <a:noFill/>
        </p:spPr>
        <p:txBody>
          <a:bodyPr wrap="none" lIns="0" tIns="0" rIns="0" bIns="36000" rtlCol="0">
            <a:noAutofit/>
          </a:bodyPr>
          <a:lstStyle>
            <a:defPPr>
              <a:defRPr lang="ja-JP"/>
            </a:defPPr>
            <a:lvl1pPr>
              <a:defRPr sz="11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ファイル転送</a:t>
            </a:r>
            <a:endParaRPr kumimoji="0" lang="ja-JP" altLang="en-US" sz="11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endParaRPr>
          </a:p>
        </p:txBody>
      </p:sp>
      <p:sp>
        <p:nvSpPr>
          <p:cNvPr id="652" name="フローチャート : 和接合 307"/>
          <p:cNvSpPr/>
          <p:nvPr/>
        </p:nvSpPr>
        <p:spPr bwMode="auto">
          <a:xfrm>
            <a:off x="2681414" y="5145868"/>
            <a:ext cx="326017" cy="596710"/>
          </a:xfrm>
          <a:prstGeom prst="flowChartSummingJunction">
            <a:avLst/>
          </a:prstGeom>
          <a:solidFill>
            <a:sysClr val="window" lastClr="FFFFFF"/>
          </a:solidFill>
          <a:ln w="12700" cap="flat" cmpd="sng" algn="ctr">
            <a:solidFill>
              <a:srgbClr val="787878"/>
            </a:solidFill>
            <a:prstDash val="solid"/>
            <a:headEnd/>
            <a:tailEnd/>
          </a:ln>
          <a:effectLst/>
        </p:spPr>
        <p:txBody>
          <a:bodyPr wrap="none" rtlCol="0" anchor="ctr"/>
          <a:lstStyle/>
          <a:p>
            <a:pPr marL="0" marR="0" lvl="0" indent="0" defTabSz="914400" eaLnBrk="1" fontAlgn="auto" latinLnBrk="0" hangingPunct="1">
              <a:lnSpc>
                <a:spcPts val="1440"/>
              </a:lnSpc>
              <a:spcBef>
                <a:spcPts val="0"/>
              </a:spcBef>
              <a:spcAft>
                <a:spcPts val="0"/>
              </a:spcAft>
              <a:buClrTx/>
              <a:buSzTx/>
              <a:buFontTx/>
              <a:buNone/>
              <a:tabLst/>
              <a:defRPr/>
            </a:pPr>
            <a:endParaRPr kumimoji="0" lang="ja-JP" altLang="en-US" sz="1050" b="0" i="0" u="none" strike="noStrike" kern="0" cap="none" spc="0" normalizeH="0" baseline="0" noProof="0" dirty="0" smtClean="0">
              <a:ln>
                <a:noFill/>
              </a:ln>
              <a:solidFill>
                <a:srgbClr val="5A5A5A"/>
              </a:solidFill>
              <a:effectLst>
                <a:outerShdw blurRad="38100" dist="38100" dir="2700000" algn="tl">
                  <a:srgbClr val="000000">
                    <a:alpha val="43137"/>
                  </a:srgbClr>
                </a:outerShdw>
              </a:effectLst>
              <a:uLnTx/>
              <a:uFillTx/>
              <a:latin typeface="Meiryo UI" panose="020B0604030504040204" pitchFamily="50" charset="-128"/>
              <a:ea typeface="メイリオ"/>
              <a:cs typeface="Meiryo UI" panose="020B0604030504040204" pitchFamily="50" charset="-128"/>
            </a:endParaRPr>
          </a:p>
        </p:txBody>
      </p:sp>
      <p:sp>
        <p:nvSpPr>
          <p:cNvPr id="653" name="テキスト ボックス 652"/>
          <p:cNvSpPr txBox="1"/>
          <p:nvPr/>
        </p:nvSpPr>
        <p:spPr>
          <a:xfrm>
            <a:off x="2467714" y="5762398"/>
            <a:ext cx="621965" cy="123111"/>
          </a:xfrm>
          <a:prstGeom prst="rect">
            <a:avLst/>
          </a:prstGeom>
          <a:noFill/>
        </p:spPr>
        <p:txBody>
          <a:bodyPr wrap="none" lIns="0" tIns="0" rIns="0" bIns="0" rtlCol="0">
            <a:spAutoFit/>
          </a:bodyPr>
          <a:lstStyle>
            <a:defPPr>
              <a:defRPr lang="ja-JP"/>
            </a:defPPr>
            <a:lvl1pPr>
              <a:defRPr sz="11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インターネット等</a:t>
            </a:r>
            <a:endPar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endParaRPr>
          </a:p>
        </p:txBody>
      </p:sp>
      <p:sp>
        <p:nvSpPr>
          <p:cNvPr id="654" name="テキスト ボックス 653"/>
          <p:cNvSpPr txBox="1"/>
          <p:nvPr/>
        </p:nvSpPr>
        <p:spPr>
          <a:xfrm>
            <a:off x="3037581" y="6035305"/>
            <a:ext cx="2409314" cy="184666"/>
          </a:xfrm>
          <a:prstGeom prst="rect">
            <a:avLst/>
          </a:prstGeom>
          <a:noFill/>
        </p:spPr>
        <p:txBody>
          <a:bodyPr wrap="none" lIns="0" tIns="0" rIns="0" bIns="0" rtlCol="0">
            <a:spAutoFit/>
          </a:bodyPr>
          <a:lstStyle>
            <a:defPPr>
              <a:defRPr lang="ja-JP"/>
            </a:defPPr>
            <a:lvl1pPr>
              <a:defRPr sz="1100" b="1">
                <a:solidFill>
                  <a:schemeClr val="accent2">
                    <a:lumMod val="75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お取引先様のお手元に届くまで「</a:t>
            </a:r>
            <a:r>
              <a:rPr kumimoji="0" lang="ja-JP" altLang="en-US" sz="1200" b="1" i="0" u="none" strike="noStrike" kern="0" cap="none" spc="0" normalizeH="0" baseline="0" noProof="0" dirty="0">
                <a:ln>
                  <a:noFill/>
                </a:ln>
                <a:solidFill>
                  <a:srgbClr val="0033CC">
                    <a:lumMod val="75000"/>
                  </a:srgbClr>
                </a:solidFill>
                <a:effectLst/>
                <a:uLnTx/>
                <a:uFillTx/>
                <a:latin typeface="Meiryo UI" panose="020B0604030504040204" pitchFamily="50" charset="-128"/>
                <a:ea typeface="Meiryo UI" panose="020B0604030504040204" pitchFamily="50" charset="-128"/>
              </a:rPr>
              <a:t>一晩</a:t>
            </a:r>
            <a:r>
              <a:rPr kumimoji="0" lang="ja-JP" altLang="en-US" sz="1200" b="1"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a:t>
            </a:r>
          </a:p>
        </p:txBody>
      </p:sp>
      <p:sp>
        <p:nvSpPr>
          <p:cNvPr id="655" name="正方形/長方形 654"/>
          <p:cNvSpPr/>
          <p:nvPr/>
        </p:nvSpPr>
        <p:spPr>
          <a:xfrm>
            <a:off x="8543256" y="4413782"/>
            <a:ext cx="951257" cy="944354"/>
          </a:xfrm>
          <a:prstGeom prst="rect">
            <a:avLst/>
          </a:prstGeom>
          <a:noFill/>
        </p:spPr>
        <p:txBody>
          <a:bodyPr wrap="square" lIns="0" tIns="0" rIns="0" bIns="0" rtlCol="0">
            <a:noAutofit/>
          </a:bodyPr>
          <a:lstStyle/>
          <a:p>
            <a:pPr algn="just"/>
            <a:r>
              <a:rPr lang="ja-JP" altLang="en-US" sz="1000" dirty="0">
                <a:solidFill>
                  <a:srgbClr val="5A5A5A"/>
                </a:solidFill>
                <a:latin typeface="Meiryo UI" panose="020B0604030504040204" pitchFamily="50" charset="-128"/>
              </a:rPr>
              <a:t>各テナントの本社は</a:t>
            </a:r>
            <a:r>
              <a:rPr lang="en-US" altLang="ja-JP" sz="1000" dirty="0">
                <a:solidFill>
                  <a:srgbClr val="5A5A5A"/>
                </a:solidFill>
                <a:latin typeface="Meiryo UI" panose="020B0604030504040204" pitchFamily="50" charset="-128"/>
              </a:rPr>
              <a:t>SC</a:t>
            </a:r>
            <a:r>
              <a:rPr lang="ja-JP" altLang="en-US" sz="1000" dirty="0">
                <a:solidFill>
                  <a:srgbClr val="5A5A5A"/>
                </a:solidFill>
                <a:latin typeface="Meiryo UI" panose="020B0604030504040204" pitchFamily="50" charset="-128"/>
              </a:rPr>
              <a:t>施設をまたがった自社テナントの帳票</a:t>
            </a:r>
            <a:r>
              <a:rPr lang="en-US" altLang="ja-JP" sz="1000" dirty="0">
                <a:solidFill>
                  <a:srgbClr val="5A5A5A"/>
                </a:solidFill>
                <a:latin typeface="Meiryo UI" panose="020B0604030504040204" pitchFamily="50" charset="-128"/>
              </a:rPr>
              <a:t>､CSV</a:t>
            </a:r>
            <a:r>
              <a:rPr lang="ja-JP" altLang="en-US" sz="1000" dirty="0">
                <a:solidFill>
                  <a:srgbClr val="5A5A5A"/>
                </a:solidFill>
                <a:latin typeface="Meiryo UI" panose="020B0604030504040204" pitchFamily="50" charset="-128"/>
              </a:rPr>
              <a:t>をまとめてダウンロードが出来る。</a:t>
            </a:r>
          </a:p>
        </p:txBody>
      </p:sp>
      <p:pic>
        <p:nvPicPr>
          <p:cNvPr id="656" name="図 6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63" y="4818506"/>
            <a:ext cx="720000" cy="379947"/>
          </a:xfrm>
          <a:prstGeom prst="rect">
            <a:avLst/>
          </a:prstGeom>
        </p:spPr>
      </p:pic>
      <p:grpSp>
        <p:nvGrpSpPr>
          <p:cNvPr id="657" name="グループ化 656">
            <a:extLst>
              <a:ext uri="{FF2B5EF4-FFF2-40B4-BE49-F238E27FC236}">
                <a16:creationId xmlns:a16="http://schemas.microsoft.com/office/drawing/2014/main" id="{EF78F20B-D29B-4195-B1AF-C3263A8F55CA}"/>
              </a:ext>
            </a:extLst>
          </p:cNvPr>
          <p:cNvGrpSpPr>
            <a:grpSpLocks noChangeAspect="1"/>
          </p:cNvGrpSpPr>
          <p:nvPr/>
        </p:nvGrpSpPr>
        <p:grpSpPr>
          <a:xfrm>
            <a:off x="3402682" y="5276312"/>
            <a:ext cx="479847" cy="574152"/>
            <a:chOff x="779463" y="3973513"/>
            <a:chExt cx="549275" cy="657225"/>
          </a:xfrm>
        </p:grpSpPr>
        <p:sp>
          <p:nvSpPr>
            <p:cNvPr id="658" name="AutoShape 60">
              <a:extLst>
                <a:ext uri="{FF2B5EF4-FFF2-40B4-BE49-F238E27FC236}">
                  <a16:creationId xmlns:a16="http://schemas.microsoft.com/office/drawing/2014/main" id="{32D58DE1-8193-476A-8DE0-B0044CAE0EB2}"/>
                </a:ext>
              </a:extLst>
            </p:cNvPr>
            <p:cNvSpPr>
              <a:spLocks noChangeAspect="1" noChangeArrowheads="1" noTextEdit="1"/>
            </p:cNvSpPr>
            <p:nvPr/>
          </p:nvSpPr>
          <p:spPr bwMode="auto">
            <a:xfrm>
              <a:off x="779463" y="3973513"/>
              <a:ext cx="5492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59" name="Rectangle 62">
              <a:extLst>
                <a:ext uri="{FF2B5EF4-FFF2-40B4-BE49-F238E27FC236}">
                  <a16:creationId xmlns:a16="http://schemas.microsoft.com/office/drawing/2014/main" id="{76AF1677-D5EA-4B18-9E00-E33867FCE4D5}"/>
                </a:ext>
              </a:extLst>
            </p:cNvPr>
            <p:cNvSpPr>
              <a:spLocks noChangeArrowheads="1"/>
            </p:cNvSpPr>
            <p:nvPr/>
          </p:nvSpPr>
          <p:spPr bwMode="auto">
            <a:xfrm>
              <a:off x="782638" y="3976688"/>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0" name="Rectangle 63">
              <a:extLst>
                <a:ext uri="{FF2B5EF4-FFF2-40B4-BE49-F238E27FC236}">
                  <a16:creationId xmlns:a16="http://schemas.microsoft.com/office/drawing/2014/main" id="{0F4F1884-9364-47EE-999C-8641B2B5DAB6}"/>
                </a:ext>
              </a:extLst>
            </p:cNvPr>
            <p:cNvSpPr>
              <a:spLocks noChangeArrowheads="1"/>
            </p:cNvSpPr>
            <p:nvPr/>
          </p:nvSpPr>
          <p:spPr bwMode="auto">
            <a:xfrm>
              <a:off x="1190626" y="399573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1" name="Rectangle 64">
              <a:extLst>
                <a:ext uri="{FF2B5EF4-FFF2-40B4-BE49-F238E27FC236}">
                  <a16:creationId xmlns:a16="http://schemas.microsoft.com/office/drawing/2014/main" id="{D40D5F90-D7BD-4B0F-ACFA-3F987DBA62F3}"/>
                </a:ext>
              </a:extLst>
            </p:cNvPr>
            <p:cNvSpPr>
              <a:spLocks noChangeArrowheads="1"/>
            </p:cNvSpPr>
            <p:nvPr/>
          </p:nvSpPr>
          <p:spPr bwMode="auto">
            <a:xfrm>
              <a:off x="1233488"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2" name="Rectangle 65">
              <a:extLst>
                <a:ext uri="{FF2B5EF4-FFF2-40B4-BE49-F238E27FC236}">
                  <a16:creationId xmlns:a16="http://schemas.microsoft.com/office/drawing/2014/main" id="{B62FB64A-1642-4CEB-860F-1768125C8839}"/>
                </a:ext>
              </a:extLst>
            </p:cNvPr>
            <p:cNvSpPr>
              <a:spLocks noChangeArrowheads="1"/>
            </p:cNvSpPr>
            <p:nvPr/>
          </p:nvSpPr>
          <p:spPr bwMode="auto">
            <a:xfrm>
              <a:off x="1274763" y="399573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3" name="Rectangle 66">
              <a:extLst>
                <a:ext uri="{FF2B5EF4-FFF2-40B4-BE49-F238E27FC236}">
                  <a16:creationId xmlns:a16="http://schemas.microsoft.com/office/drawing/2014/main" id="{CD121241-DCF4-4977-94AA-BED62DE12C85}"/>
                </a:ext>
              </a:extLst>
            </p:cNvPr>
            <p:cNvSpPr>
              <a:spLocks noChangeArrowheads="1"/>
            </p:cNvSpPr>
            <p:nvPr/>
          </p:nvSpPr>
          <p:spPr bwMode="auto">
            <a:xfrm>
              <a:off x="1190626" y="40370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4" name="Rectangle 67">
              <a:extLst>
                <a:ext uri="{FF2B5EF4-FFF2-40B4-BE49-F238E27FC236}">
                  <a16:creationId xmlns:a16="http://schemas.microsoft.com/office/drawing/2014/main" id="{D42B8DE9-2563-45FD-A0F8-41BB49E5810C}"/>
                </a:ext>
              </a:extLst>
            </p:cNvPr>
            <p:cNvSpPr>
              <a:spLocks noChangeArrowheads="1"/>
            </p:cNvSpPr>
            <p:nvPr/>
          </p:nvSpPr>
          <p:spPr bwMode="auto">
            <a:xfrm>
              <a:off x="1233488"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5" name="Rectangle 68">
              <a:extLst>
                <a:ext uri="{FF2B5EF4-FFF2-40B4-BE49-F238E27FC236}">
                  <a16:creationId xmlns:a16="http://schemas.microsoft.com/office/drawing/2014/main" id="{224E7250-6B2E-4D90-89B5-6586E0D68826}"/>
                </a:ext>
              </a:extLst>
            </p:cNvPr>
            <p:cNvSpPr>
              <a:spLocks noChangeArrowheads="1"/>
            </p:cNvSpPr>
            <p:nvPr/>
          </p:nvSpPr>
          <p:spPr bwMode="auto">
            <a:xfrm>
              <a:off x="1274763" y="40370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6" name="Rectangle 69">
              <a:extLst>
                <a:ext uri="{FF2B5EF4-FFF2-40B4-BE49-F238E27FC236}">
                  <a16:creationId xmlns:a16="http://schemas.microsoft.com/office/drawing/2014/main" id="{EE626460-EC68-4466-A5A0-3161D0A13D70}"/>
                </a:ext>
              </a:extLst>
            </p:cNvPr>
            <p:cNvSpPr>
              <a:spLocks noChangeArrowheads="1"/>
            </p:cNvSpPr>
            <p:nvPr/>
          </p:nvSpPr>
          <p:spPr bwMode="auto">
            <a:xfrm>
              <a:off x="1190626" y="40798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7" name="Rectangle 70">
              <a:extLst>
                <a:ext uri="{FF2B5EF4-FFF2-40B4-BE49-F238E27FC236}">
                  <a16:creationId xmlns:a16="http://schemas.microsoft.com/office/drawing/2014/main" id="{053FB9A5-2A01-4122-A294-F6C5F5E56F3C}"/>
                </a:ext>
              </a:extLst>
            </p:cNvPr>
            <p:cNvSpPr>
              <a:spLocks noChangeArrowheads="1"/>
            </p:cNvSpPr>
            <p:nvPr/>
          </p:nvSpPr>
          <p:spPr bwMode="auto">
            <a:xfrm>
              <a:off x="1233488"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8" name="Rectangle 71">
              <a:extLst>
                <a:ext uri="{FF2B5EF4-FFF2-40B4-BE49-F238E27FC236}">
                  <a16:creationId xmlns:a16="http://schemas.microsoft.com/office/drawing/2014/main" id="{DF5FCE4F-5F9B-4320-BABC-B7517B7BCD55}"/>
                </a:ext>
              </a:extLst>
            </p:cNvPr>
            <p:cNvSpPr>
              <a:spLocks noChangeArrowheads="1"/>
            </p:cNvSpPr>
            <p:nvPr/>
          </p:nvSpPr>
          <p:spPr bwMode="auto">
            <a:xfrm>
              <a:off x="1274763" y="40798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69" name="Rectangle 72">
              <a:extLst>
                <a:ext uri="{FF2B5EF4-FFF2-40B4-BE49-F238E27FC236}">
                  <a16:creationId xmlns:a16="http://schemas.microsoft.com/office/drawing/2014/main" id="{B1F2D053-1616-4E27-B75E-61F0CEE6E15C}"/>
                </a:ext>
              </a:extLst>
            </p:cNvPr>
            <p:cNvSpPr>
              <a:spLocks noChangeArrowheads="1"/>
            </p:cNvSpPr>
            <p:nvPr/>
          </p:nvSpPr>
          <p:spPr bwMode="auto">
            <a:xfrm>
              <a:off x="809626" y="3995738"/>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0" name="Rectangle 73">
              <a:extLst>
                <a:ext uri="{FF2B5EF4-FFF2-40B4-BE49-F238E27FC236}">
                  <a16:creationId xmlns:a16="http://schemas.microsoft.com/office/drawing/2014/main" id="{EF9DC539-A63B-45A4-AFEE-3481DD773A8B}"/>
                </a:ext>
              </a:extLst>
            </p:cNvPr>
            <p:cNvSpPr>
              <a:spLocks noChangeArrowheads="1"/>
            </p:cNvSpPr>
            <p:nvPr/>
          </p:nvSpPr>
          <p:spPr bwMode="auto">
            <a:xfrm>
              <a:off x="782638" y="4143376"/>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1" name="Rectangle 74">
              <a:extLst>
                <a:ext uri="{FF2B5EF4-FFF2-40B4-BE49-F238E27FC236}">
                  <a16:creationId xmlns:a16="http://schemas.microsoft.com/office/drawing/2014/main" id="{8C6A11BF-BC87-48B8-970A-610183DD88B8}"/>
                </a:ext>
              </a:extLst>
            </p:cNvPr>
            <p:cNvSpPr>
              <a:spLocks noChangeArrowheads="1"/>
            </p:cNvSpPr>
            <p:nvPr/>
          </p:nvSpPr>
          <p:spPr bwMode="auto">
            <a:xfrm>
              <a:off x="1190626" y="416242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2" name="Rectangle 75">
              <a:extLst>
                <a:ext uri="{FF2B5EF4-FFF2-40B4-BE49-F238E27FC236}">
                  <a16:creationId xmlns:a16="http://schemas.microsoft.com/office/drawing/2014/main" id="{B3062525-4EA5-490C-8632-3EBB13ACAFFD}"/>
                </a:ext>
              </a:extLst>
            </p:cNvPr>
            <p:cNvSpPr>
              <a:spLocks noChangeArrowheads="1"/>
            </p:cNvSpPr>
            <p:nvPr/>
          </p:nvSpPr>
          <p:spPr bwMode="auto">
            <a:xfrm>
              <a:off x="1233488"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3" name="Rectangle 76">
              <a:extLst>
                <a:ext uri="{FF2B5EF4-FFF2-40B4-BE49-F238E27FC236}">
                  <a16:creationId xmlns:a16="http://schemas.microsoft.com/office/drawing/2014/main" id="{B0A9AB1C-7C2B-49A8-9198-CB36B802ACD5}"/>
                </a:ext>
              </a:extLst>
            </p:cNvPr>
            <p:cNvSpPr>
              <a:spLocks noChangeArrowheads="1"/>
            </p:cNvSpPr>
            <p:nvPr/>
          </p:nvSpPr>
          <p:spPr bwMode="auto">
            <a:xfrm>
              <a:off x="1274763" y="416242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4" name="Rectangle 77">
              <a:extLst>
                <a:ext uri="{FF2B5EF4-FFF2-40B4-BE49-F238E27FC236}">
                  <a16:creationId xmlns:a16="http://schemas.microsoft.com/office/drawing/2014/main" id="{BED146FE-37E0-4831-AB4F-FEABA8D3E436}"/>
                </a:ext>
              </a:extLst>
            </p:cNvPr>
            <p:cNvSpPr>
              <a:spLocks noChangeArrowheads="1"/>
            </p:cNvSpPr>
            <p:nvPr/>
          </p:nvSpPr>
          <p:spPr bwMode="auto">
            <a:xfrm>
              <a:off x="1190626" y="420370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5" name="Rectangle 78">
              <a:extLst>
                <a:ext uri="{FF2B5EF4-FFF2-40B4-BE49-F238E27FC236}">
                  <a16:creationId xmlns:a16="http://schemas.microsoft.com/office/drawing/2014/main" id="{66C2DA14-87B5-4336-BE9E-C8B9BEBE30EF}"/>
                </a:ext>
              </a:extLst>
            </p:cNvPr>
            <p:cNvSpPr>
              <a:spLocks noChangeArrowheads="1"/>
            </p:cNvSpPr>
            <p:nvPr/>
          </p:nvSpPr>
          <p:spPr bwMode="auto">
            <a:xfrm>
              <a:off x="1233488"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6" name="Rectangle 79">
              <a:extLst>
                <a:ext uri="{FF2B5EF4-FFF2-40B4-BE49-F238E27FC236}">
                  <a16:creationId xmlns:a16="http://schemas.microsoft.com/office/drawing/2014/main" id="{5092C51E-E1C5-4C68-9653-DC172643D222}"/>
                </a:ext>
              </a:extLst>
            </p:cNvPr>
            <p:cNvSpPr>
              <a:spLocks noChangeArrowheads="1"/>
            </p:cNvSpPr>
            <p:nvPr/>
          </p:nvSpPr>
          <p:spPr bwMode="auto">
            <a:xfrm>
              <a:off x="1274763" y="420370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7" name="Rectangle 80">
              <a:extLst>
                <a:ext uri="{FF2B5EF4-FFF2-40B4-BE49-F238E27FC236}">
                  <a16:creationId xmlns:a16="http://schemas.microsoft.com/office/drawing/2014/main" id="{87142992-A39F-4AD0-8807-BF0067A143A5}"/>
                </a:ext>
              </a:extLst>
            </p:cNvPr>
            <p:cNvSpPr>
              <a:spLocks noChangeArrowheads="1"/>
            </p:cNvSpPr>
            <p:nvPr/>
          </p:nvSpPr>
          <p:spPr bwMode="auto">
            <a:xfrm>
              <a:off x="1190626" y="42449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8" name="Rectangle 81">
              <a:extLst>
                <a:ext uri="{FF2B5EF4-FFF2-40B4-BE49-F238E27FC236}">
                  <a16:creationId xmlns:a16="http://schemas.microsoft.com/office/drawing/2014/main" id="{438DEE10-BF62-4C9B-80E1-503D8627C686}"/>
                </a:ext>
              </a:extLst>
            </p:cNvPr>
            <p:cNvSpPr>
              <a:spLocks noChangeArrowheads="1"/>
            </p:cNvSpPr>
            <p:nvPr/>
          </p:nvSpPr>
          <p:spPr bwMode="auto">
            <a:xfrm>
              <a:off x="1233488"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79" name="Rectangle 82">
              <a:extLst>
                <a:ext uri="{FF2B5EF4-FFF2-40B4-BE49-F238E27FC236}">
                  <a16:creationId xmlns:a16="http://schemas.microsoft.com/office/drawing/2014/main" id="{BC684224-CFF8-40F5-ACED-611734429939}"/>
                </a:ext>
              </a:extLst>
            </p:cNvPr>
            <p:cNvSpPr>
              <a:spLocks noChangeArrowheads="1"/>
            </p:cNvSpPr>
            <p:nvPr/>
          </p:nvSpPr>
          <p:spPr bwMode="auto">
            <a:xfrm>
              <a:off x="1274763" y="42449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0" name="Rectangle 83">
              <a:extLst>
                <a:ext uri="{FF2B5EF4-FFF2-40B4-BE49-F238E27FC236}">
                  <a16:creationId xmlns:a16="http://schemas.microsoft.com/office/drawing/2014/main" id="{8B68A921-A7B3-4DA2-8B7B-06B095F12A75}"/>
                </a:ext>
              </a:extLst>
            </p:cNvPr>
            <p:cNvSpPr>
              <a:spLocks noChangeArrowheads="1"/>
            </p:cNvSpPr>
            <p:nvPr/>
          </p:nvSpPr>
          <p:spPr bwMode="auto">
            <a:xfrm>
              <a:off x="809626" y="4162426"/>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1" name="Rectangle 84">
              <a:extLst>
                <a:ext uri="{FF2B5EF4-FFF2-40B4-BE49-F238E27FC236}">
                  <a16:creationId xmlns:a16="http://schemas.microsoft.com/office/drawing/2014/main" id="{4257E070-B1EF-4697-8BFE-D6C32A3C75AF}"/>
                </a:ext>
              </a:extLst>
            </p:cNvPr>
            <p:cNvSpPr>
              <a:spLocks noChangeArrowheads="1"/>
            </p:cNvSpPr>
            <p:nvPr/>
          </p:nvSpPr>
          <p:spPr bwMode="auto">
            <a:xfrm>
              <a:off x="782638" y="4310063"/>
              <a:ext cx="541338" cy="150813"/>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2" name="Rectangle 85">
              <a:extLst>
                <a:ext uri="{FF2B5EF4-FFF2-40B4-BE49-F238E27FC236}">
                  <a16:creationId xmlns:a16="http://schemas.microsoft.com/office/drawing/2014/main" id="{BEA0EC54-F1D9-45FE-8F2E-5339E1370950}"/>
                </a:ext>
              </a:extLst>
            </p:cNvPr>
            <p:cNvSpPr>
              <a:spLocks noChangeArrowheads="1"/>
            </p:cNvSpPr>
            <p:nvPr/>
          </p:nvSpPr>
          <p:spPr bwMode="auto">
            <a:xfrm>
              <a:off x="1190626" y="43291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3" name="Rectangle 86">
              <a:extLst>
                <a:ext uri="{FF2B5EF4-FFF2-40B4-BE49-F238E27FC236}">
                  <a16:creationId xmlns:a16="http://schemas.microsoft.com/office/drawing/2014/main" id="{C088B660-0B75-49C8-9D79-A5EA5B00D758}"/>
                </a:ext>
              </a:extLst>
            </p:cNvPr>
            <p:cNvSpPr>
              <a:spLocks noChangeArrowheads="1"/>
            </p:cNvSpPr>
            <p:nvPr/>
          </p:nvSpPr>
          <p:spPr bwMode="auto">
            <a:xfrm>
              <a:off x="1233488"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4" name="Rectangle 87">
              <a:extLst>
                <a:ext uri="{FF2B5EF4-FFF2-40B4-BE49-F238E27FC236}">
                  <a16:creationId xmlns:a16="http://schemas.microsoft.com/office/drawing/2014/main" id="{B9F727FF-3287-456B-8DD2-F2BA2ACA53B6}"/>
                </a:ext>
              </a:extLst>
            </p:cNvPr>
            <p:cNvSpPr>
              <a:spLocks noChangeArrowheads="1"/>
            </p:cNvSpPr>
            <p:nvPr/>
          </p:nvSpPr>
          <p:spPr bwMode="auto">
            <a:xfrm>
              <a:off x="1274763" y="43291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5" name="Rectangle 88">
              <a:extLst>
                <a:ext uri="{FF2B5EF4-FFF2-40B4-BE49-F238E27FC236}">
                  <a16:creationId xmlns:a16="http://schemas.microsoft.com/office/drawing/2014/main" id="{DB9907B6-F648-46E3-AED0-0C3D39E4B385}"/>
                </a:ext>
              </a:extLst>
            </p:cNvPr>
            <p:cNvSpPr>
              <a:spLocks noChangeArrowheads="1"/>
            </p:cNvSpPr>
            <p:nvPr/>
          </p:nvSpPr>
          <p:spPr bwMode="auto">
            <a:xfrm>
              <a:off x="1190626" y="4370388"/>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6" name="Rectangle 89">
              <a:extLst>
                <a:ext uri="{FF2B5EF4-FFF2-40B4-BE49-F238E27FC236}">
                  <a16:creationId xmlns:a16="http://schemas.microsoft.com/office/drawing/2014/main" id="{5C053B1B-9042-4BCC-A4C7-538B29526D43}"/>
                </a:ext>
              </a:extLst>
            </p:cNvPr>
            <p:cNvSpPr>
              <a:spLocks noChangeArrowheads="1"/>
            </p:cNvSpPr>
            <p:nvPr/>
          </p:nvSpPr>
          <p:spPr bwMode="auto">
            <a:xfrm>
              <a:off x="1233488"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7" name="Rectangle 90">
              <a:extLst>
                <a:ext uri="{FF2B5EF4-FFF2-40B4-BE49-F238E27FC236}">
                  <a16:creationId xmlns:a16="http://schemas.microsoft.com/office/drawing/2014/main" id="{E4289561-8F33-48D4-911B-C8BBA0148DAC}"/>
                </a:ext>
              </a:extLst>
            </p:cNvPr>
            <p:cNvSpPr>
              <a:spLocks noChangeArrowheads="1"/>
            </p:cNvSpPr>
            <p:nvPr/>
          </p:nvSpPr>
          <p:spPr bwMode="auto">
            <a:xfrm>
              <a:off x="1274763" y="4370388"/>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8" name="Rectangle 91">
              <a:extLst>
                <a:ext uri="{FF2B5EF4-FFF2-40B4-BE49-F238E27FC236}">
                  <a16:creationId xmlns:a16="http://schemas.microsoft.com/office/drawing/2014/main" id="{919D42D8-850F-4B08-A209-B55BA4B406D5}"/>
                </a:ext>
              </a:extLst>
            </p:cNvPr>
            <p:cNvSpPr>
              <a:spLocks noChangeArrowheads="1"/>
            </p:cNvSpPr>
            <p:nvPr/>
          </p:nvSpPr>
          <p:spPr bwMode="auto">
            <a:xfrm>
              <a:off x="1190626" y="441166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89" name="Rectangle 92">
              <a:extLst>
                <a:ext uri="{FF2B5EF4-FFF2-40B4-BE49-F238E27FC236}">
                  <a16:creationId xmlns:a16="http://schemas.microsoft.com/office/drawing/2014/main" id="{006316A5-BB99-4F9C-ACB1-583954FF927D}"/>
                </a:ext>
              </a:extLst>
            </p:cNvPr>
            <p:cNvSpPr>
              <a:spLocks noChangeArrowheads="1"/>
            </p:cNvSpPr>
            <p:nvPr/>
          </p:nvSpPr>
          <p:spPr bwMode="auto">
            <a:xfrm>
              <a:off x="1233488"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0" name="Rectangle 93">
              <a:extLst>
                <a:ext uri="{FF2B5EF4-FFF2-40B4-BE49-F238E27FC236}">
                  <a16:creationId xmlns:a16="http://schemas.microsoft.com/office/drawing/2014/main" id="{E6B0607E-6FAD-4144-BBA3-B90944482A32}"/>
                </a:ext>
              </a:extLst>
            </p:cNvPr>
            <p:cNvSpPr>
              <a:spLocks noChangeArrowheads="1"/>
            </p:cNvSpPr>
            <p:nvPr/>
          </p:nvSpPr>
          <p:spPr bwMode="auto">
            <a:xfrm>
              <a:off x="1274763" y="441166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1" name="Rectangle 94">
              <a:extLst>
                <a:ext uri="{FF2B5EF4-FFF2-40B4-BE49-F238E27FC236}">
                  <a16:creationId xmlns:a16="http://schemas.microsoft.com/office/drawing/2014/main" id="{F125D6B5-EE6B-43C8-8553-FFAA79C47B4F}"/>
                </a:ext>
              </a:extLst>
            </p:cNvPr>
            <p:cNvSpPr>
              <a:spLocks noChangeArrowheads="1"/>
            </p:cNvSpPr>
            <p:nvPr/>
          </p:nvSpPr>
          <p:spPr bwMode="auto">
            <a:xfrm>
              <a:off x="809626" y="43291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2" name="Rectangle 95">
              <a:extLst>
                <a:ext uri="{FF2B5EF4-FFF2-40B4-BE49-F238E27FC236}">
                  <a16:creationId xmlns:a16="http://schemas.microsoft.com/office/drawing/2014/main" id="{718CE738-8321-4FE0-B232-3E7FDD0AE792}"/>
                </a:ext>
              </a:extLst>
            </p:cNvPr>
            <p:cNvSpPr>
              <a:spLocks noChangeArrowheads="1"/>
            </p:cNvSpPr>
            <p:nvPr/>
          </p:nvSpPr>
          <p:spPr bwMode="auto">
            <a:xfrm>
              <a:off x="782638" y="4475163"/>
              <a:ext cx="541338" cy="152400"/>
            </a:xfrm>
            <a:prstGeom prst="rect">
              <a:avLst/>
            </a:pr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3" name="Rectangle 96">
              <a:extLst>
                <a:ext uri="{FF2B5EF4-FFF2-40B4-BE49-F238E27FC236}">
                  <a16:creationId xmlns:a16="http://schemas.microsoft.com/office/drawing/2014/main" id="{C4EDF4CB-467D-4C36-B811-5012C3208605}"/>
                </a:ext>
              </a:extLst>
            </p:cNvPr>
            <p:cNvSpPr>
              <a:spLocks noChangeArrowheads="1"/>
            </p:cNvSpPr>
            <p:nvPr/>
          </p:nvSpPr>
          <p:spPr bwMode="auto">
            <a:xfrm>
              <a:off x="1190626" y="4494213"/>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4" name="Rectangle 97">
              <a:extLst>
                <a:ext uri="{FF2B5EF4-FFF2-40B4-BE49-F238E27FC236}">
                  <a16:creationId xmlns:a16="http://schemas.microsoft.com/office/drawing/2014/main" id="{11E42B74-16E2-4D6D-AED4-DB60CF71688D}"/>
                </a:ext>
              </a:extLst>
            </p:cNvPr>
            <p:cNvSpPr>
              <a:spLocks noChangeArrowheads="1"/>
            </p:cNvSpPr>
            <p:nvPr/>
          </p:nvSpPr>
          <p:spPr bwMode="auto">
            <a:xfrm>
              <a:off x="1233488"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5" name="Rectangle 98">
              <a:extLst>
                <a:ext uri="{FF2B5EF4-FFF2-40B4-BE49-F238E27FC236}">
                  <a16:creationId xmlns:a16="http://schemas.microsoft.com/office/drawing/2014/main" id="{7DD0529C-D46A-4DBF-A88F-AF73349AA924}"/>
                </a:ext>
              </a:extLst>
            </p:cNvPr>
            <p:cNvSpPr>
              <a:spLocks noChangeArrowheads="1"/>
            </p:cNvSpPr>
            <p:nvPr/>
          </p:nvSpPr>
          <p:spPr bwMode="auto">
            <a:xfrm>
              <a:off x="1274763" y="4494213"/>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6" name="Rectangle 99">
              <a:extLst>
                <a:ext uri="{FF2B5EF4-FFF2-40B4-BE49-F238E27FC236}">
                  <a16:creationId xmlns:a16="http://schemas.microsoft.com/office/drawing/2014/main" id="{CB4077D9-1159-4F69-A782-DF96F4C5964F}"/>
                </a:ext>
              </a:extLst>
            </p:cNvPr>
            <p:cNvSpPr>
              <a:spLocks noChangeArrowheads="1"/>
            </p:cNvSpPr>
            <p:nvPr/>
          </p:nvSpPr>
          <p:spPr bwMode="auto">
            <a:xfrm>
              <a:off x="1190626" y="4537076"/>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7" name="Rectangle 100">
              <a:extLst>
                <a:ext uri="{FF2B5EF4-FFF2-40B4-BE49-F238E27FC236}">
                  <a16:creationId xmlns:a16="http://schemas.microsoft.com/office/drawing/2014/main" id="{BDB5C499-479D-44CE-8F82-7FB81A78D1E6}"/>
                </a:ext>
              </a:extLst>
            </p:cNvPr>
            <p:cNvSpPr>
              <a:spLocks noChangeArrowheads="1"/>
            </p:cNvSpPr>
            <p:nvPr/>
          </p:nvSpPr>
          <p:spPr bwMode="auto">
            <a:xfrm>
              <a:off x="1233488"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8" name="Rectangle 101">
              <a:extLst>
                <a:ext uri="{FF2B5EF4-FFF2-40B4-BE49-F238E27FC236}">
                  <a16:creationId xmlns:a16="http://schemas.microsoft.com/office/drawing/2014/main" id="{36E588A3-3D80-41B6-B2A8-9BF8E7A3D8E1}"/>
                </a:ext>
              </a:extLst>
            </p:cNvPr>
            <p:cNvSpPr>
              <a:spLocks noChangeArrowheads="1"/>
            </p:cNvSpPr>
            <p:nvPr/>
          </p:nvSpPr>
          <p:spPr bwMode="auto">
            <a:xfrm>
              <a:off x="1274763" y="4537076"/>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699" name="Rectangle 102">
              <a:extLst>
                <a:ext uri="{FF2B5EF4-FFF2-40B4-BE49-F238E27FC236}">
                  <a16:creationId xmlns:a16="http://schemas.microsoft.com/office/drawing/2014/main" id="{93C58B34-296B-4BCC-A07D-BFC1B56696A9}"/>
                </a:ext>
              </a:extLst>
            </p:cNvPr>
            <p:cNvSpPr>
              <a:spLocks noChangeArrowheads="1"/>
            </p:cNvSpPr>
            <p:nvPr/>
          </p:nvSpPr>
          <p:spPr bwMode="auto">
            <a:xfrm>
              <a:off x="1190626" y="4578351"/>
              <a:ext cx="31750"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00" name="Rectangle 103">
              <a:extLst>
                <a:ext uri="{FF2B5EF4-FFF2-40B4-BE49-F238E27FC236}">
                  <a16:creationId xmlns:a16="http://schemas.microsoft.com/office/drawing/2014/main" id="{7992BD85-5E66-4307-85EC-2A30587C09E9}"/>
                </a:ext>
              </a:extLst>
            </p:cNvPr>
            <p:cNvSpPr>
              <a:spLocks noChangeArrowheads="1"/>
            </p:cNvSpPr>
            <p:nvPr/>
          </p:nvSpPr>
          <p:spPr bwMode="auto">
            <a:xfrm>
              <a:off x="1233488"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01" name="Rectangle 104">
              <a:extLst>
                <a:ext uri="{FF2B5EF4-FFF2-40B4-BE49-F238E27FC236}">
                  <a16:creationId xmlns:a16="http://schemas.microsoft.com/office/drawing/2014/main" id="{C45F465D-8D9E-4790-B661-449AF834E683}"/>
                </a:ext>
              </a:extLst>
            </p:cNvPr>
            <p:cNvSpPr>
              <a:spLocks noChangeArrowheads="1"/>
            </p:cNvSpPr>
            <p:nvPr/>
          </p:nvSpPr>
          <p:spPr bwMode="auto">
            <a:xfrm>
              <a:off x="1274763" y="4578351"/>
              <a:ext cx="30163"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02" name="Rectangle 105">
              <a:extLst>
                <a:ext uri="{FF2B5EF4-FFF2-40B4-BE49-F238E27FC236}">
                  <a16:creationId xmlns:a16="http://schemas.microsoft.com/office/drawing/2014/main" id="{77F7C4ED-ED9B-484B-AFE7-C4BB28D8A946}"/>
                </a:ext>
              </a:extLst>
            </p:cNvPr>
            <p:cNvSpPr>
              <a:spLocks noChangeArrowheads="1"/>
            </p:cNvSpPr>
            <p:nvPr/>
          </p:nvSpPr>
          <p:spPr bwMode="auto">
            <a:xfrm>
              <a:off x="809626" y="4494213"/>
              <a:ext cx="92075"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sp>
        <p:nvSpPr>
          <p:cNvPr id="703" name="正方形/長方形 702"/>
          <p:cNvSpPr/>
          <p:nvPr/>
        </p:nvSpPr>
        <p:spPr bwMode="auto">
          <a:xfrm>
            <a:off x="6609184" y="4322238"/>
            <a:ext cx="993014"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704" name="正方形/長方形 703"/>
          <p:cNvSpPr/>
          <p:nvPr/>
        </p:nvSpPr>
        <p:spPr bwMode="auto">
          <a:xfrm>
            <a:off x="6609184" y="4784711"/>
            <a:ext cx="1004711"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705" name="正方形/長方形 704"/>
          <p:cNvSpPr/>
          <p:nvPr/>
        </p:nvSpPr>
        <p:spPr bwMode="auto">
          <a:xfrm>
            <a:off x="6609184" y="5247184"/>
            <a:ext cx="999337" cy="227582"/>
          </a:xfrm>
          <a:prstGeom prst="rect">
            <a:avLst/>
          </a:prstGeom>
          <a:solidFill>
            <a:srgbClr val="E4568E"/>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テナント本社様</a:t>
            </a:r>
            <a:endParaRPr kumimoji="0" lang="en-US" altLang="ja-JP" sz="1050" b="1"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706" name="正方形/長方形 705"/>
          <p:cNvSpPr/>
          <p:nvPr/>
        </p:nvSpPr>
        <p:spPr bwMode="auto">
          <a:xfrm>
            <a:off x="6609184" y="5736295"/>
            <a:ext cx="978300" cy="200944"/>
          </a:xfrm>
          <a:prstGeom prst="rect">
            <a:avLst/>
          </a:prstGeom>
          <a:solidFill>
            <a:srgbClr val="FFFFFF"/>
          </a:solidFill>
          <a:ln w="12700" cap="flat" cmpd="sng" algn="ctr">
            <a:noFill/>
            <a:prstDash val="solid"/>
            <a:headEnd/>
            <a:tailEnd/>
          </a:ln>
          <a:effectLst/>
        </p:spPr>
        <p:txBody>
          <a:bodyPr wrap="none" lIns="36000" tIns="36000" rIns="36000" bIns="36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rPr>
              <a:t>テナント様</a:t>
            </a:r>
            <a:endParaRPr kumimoji="0" lang="en-US" altLang="ja-JP" sz="1050" b="0" i="0" u="none" strike="noStrike" kern="0" cap="none" spc="0" normalizeH="0" baseline="0" noProof="0" dirty="0" smtClean="0">
              <a:ln>
                <a:noFill/>
              </a:ln>
              <a:solidFill>
                <a:prstClr val="white"/>
              </a:solidFill>
              <a:effectLst/>
              <a:uLnTx/>
              <a:uFillTx/>
              <a:latin typeface="Meiryo UI" panose="020B0604030504040204" pitchFamily="50" charset="-128"/>
              <a:ea typeface="メイリオ"/>
              <a:cs typeface="Meiryo UI" panose="020B0604030504040204" pitchFamily="50" charset="-128"/>
            </a:endParaRPr>
          </a:p>
        </p:txBody>
      </p:sp>
      <p:sp>
        <p:nvSpPr>
          <p:cNvPr id="707" name="テキスト ボックス 706"/>
          <p:cNvSpPr txBox="1"/>
          <p:nvPr/>
        </p:nvSpPr>
        <p:spPr>
          <a:xfrm>
            <a:off x="6952140" y="5947683"/>
            <a:ext cx="292388" cy="361637"/>
          </a:xfrm>
          <a:prstGeom prst="rect">
            <a:avLst/>
          </a:prstGeom>
          <a:noFill/>
        </p:spPr>
        <p:txBody>
          <a:bodyPr vert="eaVert" wrap="none" rtlCol="0">
            <a:spAutoFit/>
          </a:bodyPr>
          <a:lstStyle/>
          <a:p>
            <a:r>
              <a:rPr kumimoji="1" lang="ja-JP" altLang="en-US" sz="700" b="1" dirty="0" smtClean="0">
                <a:solidFill>
                  <a:srgbClr val="5A5A5A"/>
                </a:solidFill>
                <a:latin typeface="Meiryo UI" panose="020B0604030504040204" pitchFamily="50" charset="-128"/>
              </a:rPr>
              <a:t>・・・</a:t>
            </a:r>
            <a:endParaRPr kumimoji="1" lang="ja-JP" altLang="en-US" sz="700" b="1" dirty="0">
              <a:solidFill>
                <a:srgbClr val="5A5A5A"/>
              </a:solidFill>
              <a:latin typeface="Meiryo UI" panose="020B0604030504040204" pitchFamily="50" charset="-128"/>
            </a:endParaRPr>
          </a:p>
        </p:txBody>
      </p:sp>
      <p:cxnSp>
        <p:nvCxnSpPr>
          <p:cNvPr id="708" name="直線矢印コネクタ 707"/>
          <p:cNvCxnSpPr/>
          <p:nvPr/>
        </p:nvCxnSpPr>
        <p:spPr>
          <a:xfrm>
            <a:off x="1881647" y="5421559"/>
            <a:ext cx="1350000" cy="0"/>
          </a:xfrm>
          <a:prstGeom prst="straightConnector1">
            <a:avLst/>
          </a:prstGeom>
          <a:noFill/>
          <a:ln w="38100" cap="flat" cmpd="sng" algn="ctr">
            <a:solidFill>
              <a:sysClr val="window" lastClr="FFFFFF">
                <a:lumMod val="50000"/>
              </a:sysClr>
            </a:solidFill>
            <a:prstDash val="solid"/>
            <a:tailEnd type="triangle" w="med" len="med"/>
          </a:ln>
          <a:effectLst/>
        </p:spPr>
      </p:cxnSp>
      <p:sp>
        <p:nvSpPr>
          <p:cNvPr id="709" name="フローチャート : 和接合 307"/>
          <p:cNvSpPr/>
          <p:nvPr/>
        </p:nvSpPr>
        <p:spPr bwMode="auto">
          <a:xfrm>
            <a:off x="5177884" y="5145868"/>
            <a:ext cx="326017" cy="596710"/>
          </a:xfrm>
          <a:prstGeom prst="flowChartSummingJunction">
            <a:avLst/>
          </a:prstGeom>
          <a:solidFill>
            <a:sysClr val="window" lastClr="FFFFFF"/>
          </a:solidFill>
          <a:ln w="12700" cap="flat" cmpd="sng" algn="ctr">
            <a:solidFill>
              <a:srgbClr val="787878"/>
            </a:solidFill>
            <a:prstDash val="solid"/>
            <a:headEnd/>
            <a:tailEnd/>
          </a:ln>
          <a:effectLst/>
        </p:spPr>
        <p:txBody>
          <a:bodyPr wrap="none" rtlCol="0" anchor="ctr"/>
          <a:lstStyle/>
          <a:p>
            <a:pPr marL="0" marR="0" lvl="0" indent="0" defTabSz="914400" eaLnBrk="1" fontAlgn="auto" latinLnBrk="0" hangingPunct="1">
              <a:lnSpc>
                <a:spcPts val="1440"/>
              </a:lnSpc>
              <a:spcBef>
                <a:spcPts val="0"/>
              </a:spcBef>
              <a:spcAft>
                <a:spcPts val="0"/>
              </a:spcAft>
              <a:buClrTx/>
              <a:buSzTx/>
              <a:buFontTx/>
              <a:buNone/>
              <a:tabLst/>
              <a:defRPr/>
            </a:pPr>
            <a:endParaRPr kumimoji="0" lang="ja-JP" altLang="en-US" sz="1050" b="0" i="0" u="none" strike="noStrike" kern="0" cap="none" spc="0" normalizeH="0" baseline="0" noProof="0" dirty="0" smtClean="0">
              <a:ln>
                <a:noFill/>
              </a:ln>
              <a:solidFill>
                <a:srgbClr val="5A5A5A"/>
              </a:solidFill>
              <a:effectLst>
                <a:outerShdw blurRad="38100" dist="38100" dir="2700000" algn="tl">
                  <a:srgbClr val="000000">
                    <a:alpha val="43137"/>
                  </a:srgbClr>
                </a:outerShdw>
              </a:effectLst>
              <a:uLnTx/>
              <a:uFillTx/>
              <a:latin typeface="Meiryo UI" panose="020B0604030504040204" pitchFamily="50" charset="-128"/>
              <a:ea typeface="メイリオ"/>
              <a:cs typeface="Meiryo UI" panose="020B0604030504040204" pitchFamily="50" charset="-128"/>
            </a:endParaRPr>
          </a:p>
        </p:txBody>
      </p:sp>
      <p:sp>
        <p:nvSpPr>
          <p:cNvPr id="710" name="テキスト ボックス 709"/>
          <p:cNvSpPr txBox="1"/>
          <p:nvPr/>
        </p:nvSpPr>
        <p:spPr>
          <a:xfrm>
            <a:off x="5009696" y="5762398"/>
            <a:ext cx="621965" cy="123111"/>
          </a:xfrm>
          <a:prstGeom prst="rect">
            <a:avLst/>
          </a:prstGeom>
          <a:noFill/>
        </p:spPr>
        <p:txBody>
          <a:bodyPr wrap="none" lIns="0" tIns="0" rIns="0" bIns="0" rtlCol="0">
            <a:spAutoFit/>
          </a:bodyPr>
          <a:lstStyle>
            <a:defPPr>
              <a:defRPr lang="ja-JP"/>
            </a:defPPr>
            <a:lvl1pPr>
              <a:defRPr sz="11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インターネット等</a:t>
            </a:r>
            <a:endPar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endParaRPr>
          </a:p>
        </p:txBody>
      </p:sp>
      <p:grpSp>
        <p:nvGrpSpPr>
          <p:cNvPr id="711" name="グループ化 710"/>
          <p:cNvGrpSpPr/>
          <p:nvPr/>
        </p:nvGrpSpPr>
        <p:grpSpPr>
          <a:xfrm>
            <a:off x="4002772" y="5633538"/>
            <a:ext cx="696094" cy="245820"/>
            <a:chOff x="4184428" y="5442476"/>
            <a:chExt cx="870712" cy="307485"/>
          </a:xfrm>
        </p:grpSpPr>
        <p:sp>
          <p:nvSpPr>
            <p:cNvPr id="712" name="テキスト ボックス 711"/>
            <p:cNvSpPr txBox="1"/>
            <p:nvPr/>
          </p:nvSpPr>
          <p:spPr>
            <a:xfrm>
              <a:off x="4573910" y="5489987"/>
              <a:ext cx="481230" cy="192491"/>
            </a:xfrm>
            <a:prstGeom prst="rect">
              <a:avLst/>
            </a:prstGeom>
            <a:noFill/>
          </p:spPr>
          <p:txBody>
            <a:bodyPr wrap="none" lIns="0" tIns="0" rIns="0" bIns="0" rtlCol="0">
              <a:spAutoFit/>
            </a:bodyPr>
            <a:lstStyle>
              <a:defPPr>
                <a:defRPr lang="ja-JP"/>
              </a:defPPr>
              <a:lvl1pPr algn="ctr">
                <a:defRPr sz="10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CSV</a:t>
              </a:r>
              <a:r>
                <a:rPr kumimoji="0"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ea typeface="Meiryo UI" panose="020B0604030504040204" pitchFamily="50" charset="-128"/>
                </a:rPr>
                <a:t>版</a:t>
              </a:r>
              <a:endParaRPr kumimoji="0" lang="ja-JP" altLang="en-US" sz="10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endParaRPr>
            </a:p>
          </p:txBody>
        </p:sp>
        <p:sp>
          <p:nvSpPr>
            <p:cNvPr id="713" name="フローチャート: 磁気ディスク 712"/>
            <p:cNvSpPr>
              <a:spLocks noChangeAspect="1"/>
            </p:cNvSpPr>
            <p:nvPr/>
          </p:nvSpPr>
          <p:spPr>
            <a:xfrm>
              <a:off x="4184428" y="5442476"/>
              <a:ext cx="360000" cy="307485"/>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grpSp>
      <p:grpSp>
        <p:nvGrpSpPr>
          <p:cNvPr id="714" name="グループ化 713"/>
          <p:cNvGrpSpPr/>
          <p:nvPr/>
        </p:nvGrpSpPr>
        <p:grpSpPr>
          <a:xfrm>
            <a:off x="4026131" y="5244166"/>
            <a:ext cx="791357" cy="355669"/>
            <a:chOff x="4213647" y="4919047"/>
            <a:chExt cx="989872" cy="444891"/>
          </a:xfrm>
        </p:grpSpPr>
        <p:sp>
          <p:nvSpPr>
            <p:cNvPr id="715" name="正方形/長方形 714"/>
            <p:cNvSpPr/>
            <p:nvPr/>
          </p:nvSpPr>
          <p:spPr bwMode="auto">
            <a:xfrm>
              <a:off x="4573910" y="4978953"/>
              <a:ext cx="629609" cy="3849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帳票</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a:t>
              </a:r>
              <a:r>
                <a:rPr kumimoji="0" lang="en-US" altLang="ja-JP" sz="10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PDF</a:t>
              </a:r>
              <a:r>
                <a:rPr kumimoji="0" lang="ja-JP" altLang="en-US" sz="10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a:t>
              </a:r>
            </a:p>
          </p:txBody>
        </p:sp>
        <p:grpSp>
          <p:nvGrpSpPr>
            <p:cNvPr id="716" name="グループ化 715"/>
            <p:cNvGrpSpPr/>
            <p:nvPr/>
          </p:nvGrpSpPr>
          <p:grpSpPr>
            <a:xfrm>
              <a:off x="4213647" y="4919047"/>
              <a:ext cx="301562" cy="427588"/>
              <a:chOff x="-1073091" y="4337758"/>
              <a:chExt cx="301562" cy="427588"/>
            </a:xfrm>
          </p:grpSpPr>
          <p:sp>
            <p:nvSpPr>
              <p:cNvPr id="717" name="正方形/長方形 716"/>
              <p:cNvSpPr/>
              <p:nvPr/>
            </p:nvSpPr>
            <p:spPr>
              <a:xfrm>
                <a:off x="-1073091" y="4337758"/>
                <a:ext cx="301562" cy="42758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18" name="Freeform 29"/>
              <p:cNvSpPr>
                <a:spLocks noEditPoints="1"/>
              </p:cNvSpPr>
              <p:nvPr/>
            </p:nvSpPr>
            <p:spPr bwMode="auto">
              <a:xfrm>
                <a:off x="-1073091" y="4337758"/>
                <a:ext cx="291004" cy="410829"/>
              </a:xfrm>
              <a:custGeom>
                <a:avLst/>
                <a:gdLst>
                  <a:gd name="T0" fmla="*/ 106 w 295"/>
                  <a:gd name="T1" fmla="*/ 0 h 407"/>
                  <a:gd name="T2" fmla="*/ 86 w 295"/>
                  <a:gd name="T3" fmla="*/ 8 h 407"/>
                  <a:gd name="T4" fmla="*/ 8 w 295"/>
                  <a:gd name="T5" fmla="*/ 86 h 407"/>
                  <a:gd name="T6" fmla="*/ 0 w 295"/>
                  <a:gd name="T7" fmla="*/ 105 h 407"/>
                  <a:gd name="T8" fmla="*/ 0 w 295"/>
                  <a:gd name="T9" fmla="*/ 396 h 407"/>
                  <a:gd name="T10" fmla="*/ 12 w 295"/>
                  <a:gd name="T11" fmla="*/ 407 h 407"/>
                  <a:gd name="T12" fmla="*/ 284 w 295"/>
                  <a:gd name="T13" fmla="*/ 407 h 407"/>
                  <a:gd name="T14" fmla="*/ 295 w 295"/>
                  <a:gd name="T15" fmla="*/ 396 h 407"/>
                  <a:gd name="T16" fmla="*/ 295 w 295"/>
                  <a:gd name="T17" fmla="*/ 11 h 407"/>
                  <a:gd name="T18" fmla="*/ 284 w 295"/>
                  <a:gd name="T19" fmla="*/ 0 h 407"/>
                  <a:gd name="T20" fmla="*/ 106 w 295"/>
                  <a:gd name="T21" fmla="*/ 0 h 407"/>
                  <a:gd name="T22" fmla="*/ 27 w 295"/>
                  <a:gd name="T23" fmla="*/ 94 h 407"/>
                  <a:gd name="T24" fmla="*/ 31 w 295"/>
                  <a:gd name="T25" fmla="*/ 86 h 407"/>
                  <a:gd name="T26" fmla="*/ 51 w 295"/>
                  <a:gd name="T27" fmla="*/ 65 h 407"/>
                  <a:gd name="T28" fmla="*/ 67 w 295"/>
                  <a:gd name="T29" fmla="*/ 49 h 407"/>
                  <a:gd name="T30" fmla="*/ 82 w 295"/>
                  <a:gd name="T31" fmla="*/ 35 h 407"/>
                  <a:gd name="T32" fmla="*/ 90 w 295"/>
                  <a:gd name="T33" fmla="*/ 27 h 407"/>
                  <a:gd name="T34" fmla="*/ 93 w 295"/>
                  <a:gd name="T35" fmla="*/ 23 h 407"/>
                  <a:gd name="T36" fmla="*/ 96 w 295"/>
                  <a:gd name="T37" fmla="*/ 25 h 407"/>
                  <a:gd name="T38" fmla="*/ 96 w 295"/>
                  <a:gd name="T39" fmla="*/ 41 h 407"/>
                  <a:gd name="T40" fmla="*/ 96 w 295"/>
                  <a:gd name="T41" fmla="*/ 48 h 407"/>
                  <a:gd name="T42" fmla="*/ 96 w 295"/>
                  <a:gd name="T43" fmla="*/ 71 h 407"/>
                  <a:gd name="T44" fmla="*/ 96 w 295"/>
                  <a:gd name="T45" fmla="*/ 73 h 407"/>
                  <a:gd name="T46" fmla="*/ 94 w 295"/>
                  <a:gd name="T47" fmla="*/ 89 h 407"/>
                  <a:gd name="T48" fmla="*/ 76 w 295"/>
                  <a:gd name="T49" fmla="*/ 94 h 407"/>
                  <a:gd name="T50" fmla="*/ 70 w 295"/>
                  <a:gd name="T51" fmla="*/ 94 h 407"/>
                  <a:gd name="T52" fmla="*/ 48 w 295"/>
                  <a:gd name="T53" fmla="*/ 94 h 407"/>
                  <a:gd name="T54" fmla="*/ 43 w 295"/>
                  <a:gd name="T55" fmla="*/ 94 h 407"/>
                  <a:gd name="T56" fmla="*/ 27 w 295"/>
                  <a:gd name="T57" fmla="*/ 94 h 407"/>
                  <a:gd name="T58" fmla="*/ 258 w 295"/>
                  <a:gd name="T59" fmla="*/ 251 h 407"/>
                  <a:gd name="T60" fmla="*/ 246 w 295"/>
                  <a:gd name="T61" fmla="*/ 263 h 407"/>
                  <a:gd name="T62" fmla="*/ 49 w 295"/>
                  <a:gd name="T63" fmla="*/ 263 h 407"/>
                  <a:gd name="T64" fmla="*/ 38 w 295"/>
                  <a:gd name="T65" fmla="*/ 251 h 407"/>
                  <a:gd name="T66" fmla="*/ 38 w 295"/>
                  <a:gd name="T67" fmla="*/ 184 h 407"/>
                  <a:gd name="T68" fmla="*/ 49 w 295"/>
                  <a:gd name="T69" fmla="*/ 173 h 407"/>
                  <a:gd name="T70" fmla="*/ 246 w 295"/>
                  <a:gd name="T71" fmla="*/ 173 h 407"/>
                  <a:gd name="T72" fmla="*/ 258 w 295"/>
                  <a:gd name="T73" fmla="*/ 184 h 407"/>
                  <a:gd name="T74" fmla="*/ 258 w 295"/>
                  <a:gd name="T75" fmla="*/ 2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407">
                    <a:moveTo>
                      <a:pt x="106" y="0"/>
                    </a:moveTo>
                    <a:cubicBezTo>
                      <a:pt x="100" y="0"/>
                      <a:pt x="91" y="4"/>
                      <a:pt x="86" y="8"/>
                    </a:cubicBezTo>
                    <a:cubicBezTo>
                      <a:pt x="8" y="86"/>
                      <a:pt x="8" y="86"/>
                      <a:pt x="8" y="86"/>
                    </a:cubicBezTo>
                    <a:cubicBezTo>
                      <a:pt x="4" y="91"/>
                      <a:pt x="0" y="99"/>
                      <a:pt x="0" y="105"/>
                    </a:cubicBezTo>
                    <a:cubicBezTo>
                      <a:pt x="0" y="396"/>
                      <a:pt x="0" y="396"/>
                      <a:pt x="0" y="396"/>
                    </a:cubicBezTo>
                    <a:cubicBezTo>
                      <a:pt x="0" y="402"/>
                      <a:pt x="6" y="407"/>
                      <a:pt x="12" y="407"/>
                    </a:cubicBezTo>
                    <a:cubicBezTo>
                      <a:pt x="284" y="407"/>
                      <a:pt x="284" y="407"/>
                      <a:pt x="284" y="407"/>
                    </a:cubicBezTo>
                    <a:cubicBezTo>
                      <a:pt x="290" y="407"/>
                      <a:pt x="295" y="402"/>
                      <a:pt x="295" y="396"/>
                    </a:cubicBezTo>
                    <a:cubicBezTo>
                      <a:pt x="295" y="11"/>
                      <a:pt x="295" y="11"/>
                      <a:pt x="295" y="11"/>
                    </a:cubicBezTo>
                    <a:cubicBezTo>
                      <a:pt x="295" y="5"/>
                      <a:pt x="290" y="0"/>
                      <a:pt x="284" y="0"/>
                    </a:cubicBezTo>
                    <a:lnTo>
                      <a:pt x="106" y="0"/>
                    </a:lnTo>
                    <a:close/>
                    <a:moveTo>
                      <a:pt x="27" y="94"/>
                    </a:moveTo>
                    <a:cubicBezTo>
                      <a:pt x="25" y="94"/>
                      <a:pt x="26" y="90"/>
                      <a:pt x="31" y="86"/>
                    </a:cubicBezTo>
                    <a:cubicBezTo>
                      <a:pt x="51" y="65"/>
                      <a:pt x="51" y="65"/>
                      <a:pt x="51" y="65"/>
                    </a:cubicBezTo>
                    <a:cubicBezTo>
                      <a:pt x="56" y="61"/>
                      <a:pt x="63" y="53"/>
                      <a:pt x="67" y="49"/>
                    </a:cubicBezTo>
                    <a:cubicBezTo>
                      <a:pt x="82" y="35"/>
                      <a:pt x="82" y="35"/>
                      <a:pt x="82" y="35"/>
                    </a:cubicBezTo>
                    <a:cubicBezTo>
                      <a:pt x="86" y="30"/>
                      <a:pt x="90" y="27"/>
                      <a:pt x="90" y="27"/>
                    </a:cubicBezTo>
                    <a:cubicBezTo>
                      <a:pt x="90" y="27"/>
                      <a:pt x="91" y="25"/>
                      <a:pt x="93" y="23"/>
                    </a:cubicBezTo>
                    <a:cubicBezTo>
                      <a:pt x="95" y="22"/>
                      <a:pt x="96" y="22"/>
                      <a:pt x="96" y="25"/>
                    </a:cubicBezTo>
                    <a:cubicBezTo>
                      <a:pt x="96" y="27"/>
                      <a:pt x="96" y="34"/>
                      <a:pt x="96" y="41"/>
                    </a:cubicBezTo>
                    <a:cubicBezTo>
                      <a:pt x="96" y="48"/>
                      <a:pt x="96" y="48"/>
                      <a:pt x="96" y="48"/>
                    </a:cubicBezTo>
                    <a:cubicBezTo>
                      <a:pt x="96" y="55"/>
                      <a:pt x="96" y="65"/>
                      <a:pt x="96" y="71"/>
                    </a:cubicBezTo>
                    <a:cubicBezTo>
                      <a:pt x="96" y="73"/>
                      <a:pt x="96" y="73"/>
                      <a:pt x="96" y="73"/>
                    </a:cubicBezTo>
                    <a:cubicBezTo>
                      <a:pt x="96" y="80"/>
                      <a:pt x="95" y="87"/>
                      <a:pt x="94" y="89"/>
                    </a:cubicBezTo>
                    <a:cubicBezTo>
                      <a:pt x="93" y="92"/>
                      <a:pt x="82" y="94"/>
                      <a:pt x="76" y="94"/>
                    </a:cubicBezTo>
                    <a:cubicBezTo>
                      <a:pt x="70" y="94"/>
                      <a:pt x="70" y="94"/>
                      <a:pt x="70" y="94"/>
                    </a:cubicBezTo>
                    <a:cubicBezTo>
                      <a:pt x="64" y="94"/>
                      <a:pt x="54" y="94"/>
                      <a:pt x="48" y="94"/>
                    </a:cubicBezTo>
                    <a:cubicBezTo>
                      <a:pt x="43" y="94"/>
                      <a:pt x="43" y="94"/>
                      <a:pt x="43" y="94"/>
                    </a:cubicBezTo>
                    <a:cubicBezTo>
                      <a:pt x="37" y="94"/>
                      <a:pt x="30" y="94"/>
                      <a:pt x="27" y="94"/>
                    </a:cubicBezTo>
                    <a:close/>
                    <a:moveTo>
                      <a:pt x="258" y="251"/>
                    </a:moveTo>
                    <a:cubicBezTo>
                      <a:pt x="258" y="257"/>
                      <a:pt x="252" y="263"/>
                      <a:pt x="246" y="263"/>
                    </a:cubicBezTo>
                    <a:cubicBezTo>
                      <a:pt x="49" y="263"/>
                      <a:pt x="49" y="263"/>
                      <a:pt x="49" y="263"/>
                    </a:cubicBezTo>
                    <a:cubicBezTo>
                      <a:pt x="43" y="263"/>
                      <a:pt x="38" y="257"/>
                      <a:pt x="38" y="251"/>
                    </a:cubicBezTo>
                    <a:cubicBezTo>
                      <a:pt x="38" y="184"/>
                      <a:pt x="38" y="184"/>
                      <a:pt x="38" y="184"/>
                    </a:cubicBezTo>
                    <a:cubicBezTo>
                      <a:pt x="38" y="178"/>
                      <a:pt x="43" y="173"/>
                      <a:pt x="49" y="173"/>
                    </a:cubicBezTo>
                    <a:cubicBezTo>
                      <a:pt x="246" y="173"/>
                      <a:pt x="246" y="173"/>
                      <a:pt x="246" y="173"/>
                    </a:cubicBezTo>
                    <a:cubicBezTo>
                      <a:pt x="252" y="173"/>
                      <a:pt x="258" y="178"/>
                      <a:pt x="258" y="184"/>
                    </a:cubicBezTo>
                    <a:lnTo>
                      <a:pt x="258" y="251"/>
                    </a:lnTo>
                    <a:close/>
                  </a:path>
                </a:pathLst>
              </a:custGeom>
              <a:solidFill>
                <a:srgbClr val="787878"/>
              </a:solidFill>
              <a:ln>
                <a:solidFill>
                  <a:srgbClr val="787878"/>
                </a:solidFill>
              </a:ln>
            </p:spPr>
            <p:txBody>
              <a:bodyPr vert="horz" wrap="square" lIns="0" tIns="39600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ndParaRPr>
              </a:p>
            </p:txBody>
          </p:sp>
        </p:grpSp>
      </p:grpSp>
      <p:cxnSp>
        <p:nvCxnSpPr>
          <p:cNvPr id="719" name="カギ線コネクタ 718"/>
          <p:cNvCxnSpPr>
            <a:endCxn id="703" idx="1"/>
          </p:cNvCxnSpPr>
          <p:nvPr/>
        </p:nvCxnSpPr>
        <p:spPr>
          <a:xfrm flipV="1">
            <a:off x="4896955" y="4422710"/>
            <a:ext cx="1712229" cy="982925"/>
          </a:xfrm>
          <a:prstGeom prst="bentConnector3">
            <a:avLst/>
          </a:prstGeom>
          <a:noFill/>
          <a:ln w="38100" cap="flat" cmpd="sng" algn="ctr">
            <a:solidFill>
              <a:sysClr val="window" lastClr="FFFFFF">
                <a:lumMod val="50000"/>
              </a:sysClr>
            </a:solidFill>
            <a:prstDash val="solid"/>
            <a:tailEnd type="triangle" w="med" len="med"/>
          </a:ln>
          <a:effectLst/>
        </p:spPr>
      </p:cxnSp>
      <p:cxnSp>
        <p:nvCxnSpPr>
          <p:cNvPr id="720" name="カギ線コネクタ 719"/>
          <p:cNvCxnSpPr>
            <a:endCxn id="704" idx="1"/>
          </p:cNvCxnSpPr>
          <p:nvPr/>
        </p:nvCxnSpPr>
        <p:spPr>
          <a:xfrm flipV="1">
            <a:off x="4896955" y="4885183"/>
            <a:ext cx="1712229" cy="520452"/>
          </a:xfrm>
          <a:prstGeom prst="bentConnector3">
            <a:avLst/>
          </a:prstGeom>
          <a:noFill/>
          <a:ln w="38100" cap="flat" cmpd="sng" algn="ctr">
            <a:solidFill>
              <a:sysClr val="window" lastClr="FFFFFF">
                <a:lumMod val="50000"/>
              </a:sysClr>
            </a:solidFill>
            <a:prstDash val="solid"/>
            <a:tailEnd type="triangle" w="med" len="med"/>
          </a:ln>
          <a:effectLst/>
        </p:spPr>
      </p:cxnSp>
      <p:cxnSp>
        <p:nvCxnSpPr>
          <p:cNvPr id="721" name="カギ線コネクタ 720"/>
          <p:cNvCxnSpPr>
            <a:endCxn id="705" idx="1"/>
          </p:cNvCxnSpPr>
          <p:nvPr/>
        </p:nvCxnSpPr>
        <p:spPr>
          <a:xfrm flipV="1">
            <a:off x="4896955" y="5360975"/>
            <a:ext cx="1712229" cy="44660"/>
          </a:xfrm>
          <a:prstGeom prst="bentConnector3">
            <a:avLst/>
          </a:prstGeom>
          <a:noFill/>
          <a:ln w="38100" cap="flat" cmpd="sng" algn="ctr">
            <a:solidFill>
              <a:sysClr val="window" lastClr="FFFFFF">
                <a:lumMod val="50000"/>
              </a:sysClr>
            </a:solidFill>
            <a:prstDash val="solid"/>
            <a:tailEnd type="triangle" w="med" len="med"/>
          </a:ln>
          <a:effectLst/>
        </p:spPr>
      </p:cxnSp>
      <p:sp>
        <p:nvSpPr>
          <p:cNvPr id="722" name="正方形/長方形 721"/>
          <p:cNvSpPr/>
          <p:nvPr/>
        </p:nvSpPr>
        <p:spPr bwMode="auto">
          <a:xfrm>
            <a:off x="3239748" y="4780406"/>
            <a:ext cx="1633631" cy="1198965"/>
          </a:xfrm>
          <a:prstGeom prst="rect">
            <a:avLst/>
          </a:prstGeom>
          <a:noFill/>
          <a:ln w="38100" cap="flat" cmpd="sng" algn="ctr">
            <a:solidFill>
              <a:srgbClr val="0033CC">
                <a:lumMod val="75000"/>
              </a:srgbClr>
            </a:solidFill>
            <a:prstDash val="solid"/>
            <a:headEnd type="none" w="med" len="med"/>
            <a:tailEnd type="none" w="med" len="med"/>
          </a:ln>
          <a:effectLst/>
        </p:spPr>
        <p:txBody>
          <a:bodyPr wrap="none" anchor="ctr"/>
          <a:lstStyle/>
          <a:p>
            <a:pPr marL="0" marR="0" lvl="0" indent="0" defTabSz="925854" eaLnBrk="1" fontAlgn="auto" latinLnBrk="0" hangingPunct="1">
              <a:lnSpc>
                <a:spcPct val="100000"/>
              </a:lnSpc>
              <a:spcBef>
                <a:spcPts val="0"/>
              </a:spcBef>
              <a:spcAft>
                <a:spcPts val="0"/>
              </a:spcAft>
              <a:buClrTx/>
              <a:buSzTx/>
              <a:buFontTx/>
              <a:buNone/>
              <a:tabLst/>
              <a:defRPr/>
            </a:pPr>
            <a:endParaRPr kumimoji="0" lang="ja-JP" altLang="en-US" sz="1000" b="0" i="0" u="none" strike="noStrike" kern="0" cap="none" spc="0" normalizeH="0" baseline="0" noProof="0" smtClean="0">
              <a:ln>
                <a:noFill/>
              </a:ln>
              <a:solidFill>
                <a:prstClr val="black"/>
              </a:solidFill>
              <a:effectLst/>
              <a:uLnTx/>
              <a:uFillTx/>
              <a:latin typeface="Meiryo UI" panose="020B0604030504040204" pitchFamily="50" charset="-128"/>
              <a:ea typeface="メイリオ"/>
              <a:cs typeface="+mn-cs"/>
            </a:endParaRPr>
          </a:p>
        </p:txBody>
      </p:sp>
      <p:cxnSp>
        <p:nvCxnSpPr>
          <p:cNvPr id="723" name="カギ線コネクタ 722"/>
          <p:cNvCxnSpPr>
            <a:endCxn id="706" idx="1"/>
          </p:cNvCxnSpPr>
          <p:nvPr/>
        </p:nvCxnSpPr>
        <p:spPr>
          <a:xfrm>
            <a:off x="4896955" y="5405635"/>
            <a:ext cx="1712229" cy="431132"/>
          </a:xfrm>
          <a:prstGeom prst="bentConnector3">
            <a:avLst/>
          </a:prstGeom>
          <a:noFill/>
          <a:ln w="38100" cap="flat" cmpd="sng" algn="ctr">
            <a:solidFill>
              <a:sysClr val="window" lastClr="FFFFFF">
                <a:lumMod val="50000"/>
              </a:sysClr>
            </a:solidFill>
            <a:prstDash val="solid"/>
            <a:tailEnd type="triangle" w="med" len="med"/>
          </a:ln>
          <a:effectLst/>
        </p:spPr>
      </p:cxnSp>
      <p:grpSp>
        <p:nvGrpSpPr>
          <p:cNvPr id="724" name="グループ化 723"/>
          <p:cNvGrpSpPr/>
          <p:nvPr/>
        </p:nvGrpSpPr>
        <p:grpSpPr>
          <a:xfrm>
            <a:off x="7550242" y="4244323"/>
            <a:ext cx="720675" cy="382379"/>
            <a:chOff x="10331932" y="3069964"/>
            <a:chExt cx="720675" cy="382379"/>
          </a:xfrm>
        </p:grpSpPr>
        <p:sp>
          <p:nvSpPr>
            <p:cNvPr id="725" name="テキスト ボックス 724"/>
            <p:cNvSpPr txBox="1"/>
            <p:nvPr/>
          </p:nvSpPr>
          <p:spPr>
            <a:xfrm>
              <a:off x="10526386" y="3314029"/>
              <a:ext cx="307777" cy="123111"/>
            </a:xfrm>
            <a:prstGeom prst="rect">
              <a:avLst/>
            </a:prstGeom>
            <a:noFill/>
          </p:spPr>
          <p:txBody>
            <a:bodyPr wrap="none" lIns="0" tIns="0" rIns="0" bIns="0" rtlCol="0">
              <a:noAutofit/>
            </a:bodyPr>
            <a:lstStyle>
              <a:defPPr>
                <a:defRPr lang="ja-JP"/>
              </a:defPPr>
              <a:lvl1pPr algn="ctr">
                <a:defRPr sz="10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CSV</a:t>
              </a:r>
              <a:r>
                <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版</a:t>
              </a:r>
            </a:p>
          </p:txBody>
        </p:sp>
        <p:sp>
          <p:nvSpPr>
            <p:cNvPr id="726" name="フローチャート: 磁気ディスク 725"/>
            <p:cNvSpPr>
              <a:spLocks noChangeAspect="1"/>
            </p:cNvSpPr>
            <p:nvPr/>
          </p:nvSpPr>
          <p:spPr>
            <a:xfrm>
              <a:off x="10331932" y="3298826"/>
              <a:ext cx="179736" cy="153517"/>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sp>
          <p:nvSpPr>
            <p:cNvPr id="727" name="正方形/長方形 726"/>
            <p:cNvSpPr/>
            <p:nvPr/>
          </p:nvSpPr>
          <p:spPr bwMode="auto">
            <a:xfrm>
              <a:off x="10526387" y="3099873"/>
              <a:ext cx="526220" cy="123111"/>
            </a:xfrm>
            <a:prstGeom prst="rect">
              <a:avLst/>
            </a:prstGeom>
            <a:noFill/>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帳票紙出力</a:t>
              </a:r>
            </a:p>
          </p:txBody>
        </p:sp>
        <p:grpSp>
          <p:nvGrpSpPr>
            <p:cNvPr id="728" name="グループ化 727"/>
            <p:cNvGrpSpPr/>
            <p:nvPr/>
          </p:nvGrpSpPr>
          <p:grpSpPr>
            <a:xfrm>
              <a:off x="10346520" y="3069964"/>
              <a:ext cx="150560" cy="213480"/>
              <a:chOff x="-1073091" y="4337758"/>
              <a:chExt cx="301562" cy="427588"/>
            </a:xfrm>
          </p:grpSpPr>
          <p:sp>
            <p:nvSpPr>
              <p:cNvPr id="729" name="正方形/長方形 728"/>
              <p:cNvSpPr/>
              <p:nvPr/>
            </p:nvSpPr>
            <p:spPr>
              <a:xfrm>
                <a:off x="-1073091" y="4337758"/>
                <a:ext cx="301562" cy="42758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30" name="Freeform 29"/>
              <p:cNvSpPr>
                <a:spLocks noEditPoints="1"/>
              </p:cNvSpPr>
              <p:nvPr/>
            </p:nvSpPr>
            <p:spPr bwMode="auto">
              <a:xfrm>
                <a:off x="-1073091" y="4337758"/>
                <a:ext cx="291004" cy="410829"/>
              </a:xfrm>
              <a:custGeom>
                <a:avLst/>
                <a:gdLst>
                  <a:gd name="T0" fmla="*/ 106 w 295"/>
                  <a:gd name="T1" fmla="*/ 0 h 407"/>
                  <a:gd name="T2" fmla="*/ 86 w 295"/>
                  <a:gd name="T3" fmla="*/ 8 h 407"/>
                  <a:gd name="T4" fmla="*/ 8 w 295"/>
                  <a:gd name="T5" fmla="*/ 86 h 407"/>
                  <a:gd name="T6" fmla="*/ 0 w 295"/>
                  <a:gd name="T7" fmla="*/ 105 h 407"/>
                  <a:gd name="T8" fmla="*/ 0 w 295"/>
                  <a:gd name="T9" fmla="*/ 396 h 407"/>
                  <a:gd name="T10" fmla="*/ 12 w 295"/>
                  <a:gd name="T11" fmla="*/ 407 h 407"/>
                  <a:gd name="T12" fmla="*/ 284 w 295"/>
                  <a:gd name="T13" fmla="*/ 407 h 407"/>
                  <a:gd name="T14" fmla="*/ 295 w 295"/>
                  <a:gd name="T15" fmla="*/ 396 h 407"/>
                  <a:gd name="T16" fmla="*/ 295 w 295"/>
                  <a:gd name="T17" fmla="*/ 11 h 407"/>
                  <a:gd name="T18" fmla="*/ 284 w 295"/>
                  <a:gd name="T19" fmla="*/ 0 h 407"/>
                  <a:gd name="T20" fmla="*/ 106 w 295"/>
                  <a:gd name="T21" fmla="*/ 0 h 407"/>
                  <a:gd name="T22" fmla="*/ 27 w 295"/>
                  <a:gd name="T23" fmla="*/ 94 h 407"/>
                  <a:gd name="T24" fmla="*/ 31 w 295"/>
                  <a:gd name="T25" fmla="*/ 86 h 407"/>
                  <a:gd name="T26" fmla="*/ 51 w 295"/>
                  <a:gd name="T27" fmla="*/ 65 h 407"/>
                  <a:gd name="T28" fmla="*/ 67 w 295"/>
                  <a:gd name="T29" fmla="*/ 49 h 407"/>
                  <a:gd name="T30" fmla="*/ 82 w 295"/>
                  <a:gd name="T31" fmla="*/ 35 h 407"/>
                  <a:gd name="T32" fmla="*/ 90 w 295"/>
                  <a:gd name="T33" fmla="*/ 27 h 407"/>
                  <a:gd name="T34" fmla="*/ 93 w 295"/>
                  <a:gd name="T35" fmla="*/ 23 h 407"/>
                  <a:gd name="T36" fmla="*/ 96 w 295"/>
                  <a:gd name="T37" fmla="*/ 25 h 407"/>
                  <a:gd name="T38" fmla="*/ 96 w 295"/>
                  <a:gd name="T39" fmla="*/ 41 h 407"/>
                  <a:gd name="T40" fmla="*/ 96 w 295"/>
                  <a:gd name="T41" fmla="*/ 48 h 407"/>
                  <a:gd name="T42" fmla="*/ 96 w 295"/>
                  <a:gd name="T43" fmla="*/ 71 h 407"/>
                  <a:gd name="T44" fmla="*/ 96 w 295"/>
                  <a:gd name="T45" fmla="*/ 73 h 407"/>
                  <a:gd name="T46" fmla="*/ 94 w 295"/>
                  <a:gd name="T47" fmla="*/ 89 h 407"/>
                  <a:gd name="T48" fmla="*/ 76 w 295"/>
                  <a:gd name="T49" fmla="*/ 94 h 407"/>
                  <a:gd name="T50" fmla="*/ 70 w 295"/>
                  <a:gd name="T51" fmla="*/ 94 h 407"/>
                  <a:gd name="T52" fmla="*/ 48 w 295"/>
                  <a:gd name="T53" fmla="*/ 94 h 407"/>
                  <a:gd name="T54" fmla="*/ 43 w 295"/>
                  <a:gd name="T55" fmla="*/ 94 h 407"/>
                  <a:gd name="T56" fmla="*/ 27 w 295"/>
                  <a:gd name="T57" fmla="*/ 94 h 407"/>
                  <a:gd name="T58" fmla="*/ 258 w 295"/>
                  <a:gd name="T59" fmla="*/ 251 h 407"/>
                  <a:gd name="T60" fmla="*/ 246 w 295"/>
                  <a:gd name="T61" fmla="*/ 263 h 407"/>
                  <a:gd name="T62" fmla="*/ 49 w 295"/>
                  <a:gd name="T63" fmla="*/ 263 h 407"/>
                  <a:gd name="T64" fmla="*/ 38 w 295"/>
                  <a:gd name="T65" fmla="*/ 251 h 407"/>
                  <a:gd name="T66" fmla="*/ 38 w 295"/>
                  <a:gd name="T67" fmla="*/ 184 h 407"/>
                  <a:gd name="T68" fmla="*/ 49 w 295"/>
                  <a:gd name="T69" fmla="*/ 173 h 407"/>
                  <a:gd name="T70" fmla="*/ 246 w 295"/>
                  <a:gd name="T71" fmla="*/ 173 h 407"/>
                  <a:gd name="T72" fmla="*/ 258 w 295"/>
                  <a:gd name="T73" fmla="*/ 184 h 407"/>
                  <a:gd name="T74" fmla="*/ 258 w 295"/>
                  <a:gd name="T75" fmla="*/ 2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407">
                    <a:moveTo>
                      <a:pt x="106" y="0"/>
                    </a:moveTo>
                    <a:cubicBezTo>
                      <a:pt x="100" y="0"/>
                      <a:pt x="91" y="4"/>
                      <a:pt x="86" y="8"/>
                    </a:cubicBezTo>
                    <a:cubicBezTo>
                      <a:pt x="8" y="86"/>
                      <a:pt x="8" y="86"/>
                      <a:pt x="8" y="86"/>
                    </a:cubicBezTo>
                    <a:cubicBezTo>
                      <a:pt x="4" y="91"/>
                      <a:pt x="0" y="99"/>
                      <a:pt x="0" y="105"/>
                    </a:cubicBezTo>
                    <a:cubicBezTo>
                      <a:pt x="0" y="396"/>
                      <a:pt x="0" y="396"/>
                      <a:pt x="0" y="396"/>
                    </a:cubicBezTo>
                    <a:cubicBezTo>
                      <a:pt x="0" y="402"/>
                      <a:pt x="6" y="407"/>
                      <a:pt x="12" y="407"/>
                    </a:cubicBezTo>
                    <a:cubicBezTo>
                      <a:pt x="284" y="407"/>
                      <a:pt x="284" y="407"/>
                      <a:pt x="284" y="407"/>
                    </a:cubicBezTo>
                    <a:cubicBezTo>
                      <a:pt x="290" y="407"/>
                      <a:pt x="295" y="402"/>
                      <a:pt x="295" y="396"/>
                    </a:cubicBezTo>
                    <a:cubicBezTo>
                      <a:pt x="295" y="11"/>
                      <a:pt x="295" y="11"/>
                      <a:pt x="295" y="11"/>
                    </a:cubicBezTo>
                    <a:cubicBezTo>
                      <a:pt x="295" y="5"/>
                      <a:pt x="290" y="0"/>
                      <a:pt x="284" y="0"/>
                    </a:cubicBezTo>
                    <a:lnTo>
                      <a:pt x="106" y="0"/>
                    </a:lnTo>
                    <a:close/>
                    <a:moveTo>
                      <a:pt x="27" y="94"/>
                    </a:moveTo>
                    <a:cubicBezTo>
                      <a:pt x="25" y="94"/>
                      <a:pt x="26" y="90"/>
                      <a:pt x="31" y="86"/>
                    </a:cubicBezTo>
                    <a:cubicBezTo>
                      <a:pt x="51" y="65"/>
                      <a:pt x="51" y="65"/>
                      <a:pt x="51" y="65"/>
                    </a:cubicBezTo>
                    <a:cubicBezTo>
                      <a:pt x="56" y="61"/>
                      <a:pt x="63" y="53"/>
                      <a:pt x="67" y="49"/>
                    </a:cubicBezTo>
                    <a:cubicBezTo>
                      <a:pt x="82" y="35"/>
                      <a:pt x="82" y="35"/>
                      <a:pt x="82" y="35"/>
                    </a:cubicBezTo>
                    <a:cubicBezTo>
                      <a:pt x="86" y="30"/>
                      <a:pt x="90" y="27"/>
                      <a:pt x="90" y="27"/>
                    </a:cubicBezTo>
                    <a:cubicBezTo>
                      <a:pt x="90" y="27"/>
                      <a:pt x="91" y="25"/>
                      <a:pt x="93" y="23"/>
                    </a:cubicBezTo>
                    <a:cubicBezTo>
                      <a:pt x="95" y="22"/>
                      <a:pt x="96" y="22"/>
                      <a:pt x="96" y="25"/>
                    </a:cubicBezTo>
                    <a:cubicBezTo>
                      <a:pt x="96" y="27"/>
                      <a:pt x="96" y="34"/>
                      <a:pt x="96" y="41"/>
                    </a:cubicBezTo>
                    <a:cubicBezTo>
                      <a:pt x="96" y="48"/>
                      <a:pt x="96" y="48"/>
                      <a:pt x="96" y="48"/>
                    </a:cubicBezTo>
                    <a:cubicBezTo>
                      <a:pt x="96" y="55"/>
                      <a:pt x="96" y="65"/>
                      <a:pt x="96" y="71"/>
                    </a:cubicBezTo>
                    <a:cubicBezTo>
                      <a:pt x="96" y="73"/>
                      <a:pt x="96" y="73"/>
                      <a:pt x="96" y="73"/>
                    </a:cubicBezTo>
                    <a:cubicBezTo>
                      <a:pt x="96" y="80"/>
                      <a:pt x="95" y="87"/>
                      <a:pt x="94" y="89"/>
                    </a:cubicBezTo>
                    <a:cubicBezTo>
                      <a:pt x="93" y="92"/>
                      <a:pt x="82" y="94"/>
                      <a:pt x="76" y="94"/>
                    </a:cubicBezTo>
                    <a:cubicBezTo>
                      <a:pt x="70" y="94"/>
                      <a:pt x="70" y="94"/>
                      <a:pt x="70" y="94"/>
                    </a:cubicBezTo>
                    <a:cubicBezTo>
                      <a:pt x="64" y="94"/>
                      <a:pt x="54" y="94"/>
                      <a:pt x="48" y="94"/>
                    </a:cubicBezTo>
                    <a:cubicBezTo>
                      <a:pt x="43" y="94"/>
                      <a:pt x="43" y="94"/>
                      <a:pt x="43" y="94"/>
                    </a:cubicBezTo>
                    <a:cubicBezTo>
                      <a:pt x="37" y="94"/>
                      <a:pt x="30" y="94"/>
                      <a:pt x="27" y="94"/>
                    </a:cubicBezTo>
                    <a:close/>
                    <a:moveTo>
                      <a:pt x="258" y="251"/>
                    </a:moveTo>
                    <a:cubicBezTo>
                      <a:pt x="258" y="257"/>
                      <a:pt x="252" y="263"/>
                      <a:pt x="246" y="263"/>
                    </a:cubicBezTo>
                    <a:cubicBezTo>
                      <a:pt x="49" y="263"/>
                      <a:pt x="49" y="263"/>
                      <a:pt x="49" y="263"/>
                    </a:cubicBezTo>
                    <a:cubicBezTo>
                      <a:pt x="43" y="263"/>
                      <a:pt x="38" y="257"/>
                      <a:pt x="38" y="251"/>
                    </a:cubicBezTo>
                    <a:cubicBezTo>
                      <a:pt x="38" y="184"/>
                      <a:pt x="38" y="184"/>
                      <a:pt x="38" y="184"/>
                    </a:cubicBezTo>
                    <a:cubicBezTo>
                      <a:pt x="38" y="178"/>
                      <a:pt x="43" y="173"/>
                      <a:pt x="49" y="173"/>
                    </a:cubicBezTo>
                    <a:cubicBezTo>
                      <a:pt x="246" y="173"/>
                      <a:pt x="246" y="173"/>
                      <a:pt x="246" y="173"/>
                    </a:cubicBezTo>
                    <a:cubicBezTo>
                      <a:pt x="252" y="173"/>
                      <a:pt x="258" y="178"/>
                      <a:pt x="258" y="184"/>
                    </a:cubicBezTo>
                    <a:lnTo>
                      <a:pt x="258" y="251"/>
                    </a:lnTo>
                    <a:close/>
                  </a:path>
                </a:pathLst>
              </a:custGeom>
              <a:solidFill>
                <a:srgbClr val="787878"/>
              </a:solidFill>
              <a:ln>
                <a:solidFill>
                  <a:srgbClr val="787878"/>
                </a:solidFill>
              </a:ln>
            </p:spPr>
            <p:txBody>
              <a:bodyPr vert="horz" wrap="square" lIns="0" tIns="39600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ndParaRPr>
              </a:p>
            </p:txBody>
          </p:sp>
        </p:grpSp>
      </p:grpSp>
      <p:grpSp>
        <p:nvGrpSpPr>
          <p:cNvPr id="731" name="グループ化 730"/>
          <p:cNvGrpSpPr/>
          <p:nvPr/>
        </p:nvGrpSpPr>
        <p:grpSpPr>
          <a:xfrm>
            <a:off x="7550242" y="4720305"/>
            <a:ext cx="720675" cy="382379"/>
            <a:chOff x="10331932" y="3069964"/>
            <a:chExt cx="720675" cy="382379"/>
          </a:xfrm>
        </p:grpSpPr>
        <p:sp>
          <p:nvSpPr>
            <p:cNvPr id="732" name="テキスト ボックス 731"/>
            <p:cNvSpPr txBox="1"/>
            <p:nvPr/>
          </p:nvSpPr>
          <p:spPr>
            <a:xfrm>
              <a:off x="10526386" y="3314029"/>
              <a:ext cx="307777" cy="123111"/>
            </a:xfrm>
            <a:prstGeom prst="rect">
              <a:avLst/>
            </a:prstGeom>
            <a:noFill/>
          </p:spPr>
          <p:txBody>
            <a:bodyPr wrap="none" lIns="0" tIns="0" rIns="0" bIns="0" rtlCol="0">
              <a:noAutofit/>
            </a:bodyPr>
            <a:lstStyle>
              <a:defPPr>
                <a:defRPr lang="ja-JP"/>
              </a:defPPr>
              <a:lvl1pPr algn="ctr">
                <a:defRPr sz="10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CSV</a:t>
              </a:r>
              <a:r>
                <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版</a:t>
              </a:r>
            </a:p>
          </p:txBody>
        </p:sp>
        <p:sp>
          <p:nvSpPr>
            <p:cNvPr id="733" name="フローチャート: 磁気ディスク 732"/>
            <p:cNvSpPr>
              <a:spLocks noChangeAspect="1"/>
            </p:cNvSpPr>
            <p:nvPr/>
          </p:nvSpPr>
          <p:spPr>
            <a:xfrm>
              <a:off x="10331932" y="3298826"/>
              <a:ext cx="179736" cy="153517"/>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sp>
          <p:nvSpPr>
            <p:cNvPr id="734" name="正方形/長方形 733"/>
            <p:cNvSpPr/>
            <p:nvPr/>
          </p:nvSpPr>
          <p:spPr bwMode="auto">
            <a:xfrm>
              <a:off x="10526387" y="3099873"/>
              <a:ext cx="526220" cy="123111"/>
            </a:xfrm>
            <a:prstGeom prst="rect">
              <a:avLst/>
            </a:prstGeom>
            <a:noFill/>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帳票紙出力</a:t>
              </a:r>
            </a:p>
          </p:txBody>
        </p:sp>
        <p:grpSp>
          <p:nvGrpSpPr>
            <p:cNvPr id="735" name="グループ化 734"/>
            <p:cNvGrpSpPr/>
            <p:nvPr/>
          </p:nvGrpSpPr>
          <p:grpSpPr>
            <a:xfrm>
              <a:off x="10346520" y="3069964"/>
              <a:ext cx="150560" cy="213480"/>
              <a:chOff x="-1073091" y="4337758"/>
              <a:chExt cx="301562" cy="427588"/>
            </a:xfrm>
          </p:grpSpPr>
          <p:sp>
            <p:nvSpPr>
              <p:cNvPr id="736" name="正方形/長方形 735"/>
              <p:cNvSpPr/>
              <p:nvPr/>
            </p:nvSpPr>
            <p:spPr>
              <a:xfrm>
                <a:off x="-1073091" y="4337758"/>
                <a:ext cx="301562" cy="42758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37" name="Freeform 29"/>
              <p:cNvSpPr>
                <a:spLocks noEditPoints="1"/>
              </p:cNvSpPr>
              <p:nvPr/>
            </p:nvSpPr>
            <p:spPr bwMode="auto">
              <a:xfrm>
                <a:off x="-1073091" y="4337758"/>
                <a:ext cx="291004" cy="410829"/>
              </a:xfrm>
              <a:custGeom>
                <a:avLst/>
                <a:gdLst>
                  <a:gd name="T0" fmla="*/ 106 w 295"/>
                  <a:gd name="T1" fmla="*/ 0 h 407"/>
                  <a:gd name="T2" fmla="*/ 86 w 295"/>
                  <a:gd name="T3" fmla="*/ 8 h 407"/>
                  <a:gd name="T4" fmla="*/ 8 w 295"/>
                  <a:gd name="T5" fmla="*/ 86 h 407"/>
                  <a:gd name="T6" fmla="*/ 0 w 295"/>
                  <a:gd name="T7" fmla="*/ 105 h 407"/>
                  <a:gd name="T8" fmla="*/ 0 w 295"/>
                  <a:gd name="T9" fmla="*/ 396 h 407"/>
                  <a:gd name="T10" fmla="*/ 12 w 295"/>
                  <a:gd name="T11" fmla="*/ 407 h 407"/>
                  <a:gd name="T12" fmla="*/ 284 w 295"/>
                  <a:gd name="T13" fmla="*/ 407 h 407"/>
                  <a:gd name="T14" fmla="*/ 295 w 295"/>
                  <a:gd name="T15" fmla="*/ 396 h 407"/>
                  <a:gd name="T16" fmla="*/ 295 w 295"/>
                  <a:gd name="T17" fmla="*/ 11 h 407"/>
                  <a:gd name="T18" fmla="*/ 284 w 295"/>
                  <a:gd name="T19" fmla="*/ 0 h 407"/>
                  <a:gd name="T20" fmla="*/ 106 w 295"/>
                  <a:gd name="T21" fmla="*/ 0 h 407"/>
                  <a:gd name="T22" fmla="*/ 27 w 295"/>
                  <a:gd name="T23" fmla="*/ 94 h 407"/>
                  <a:gd name="T24" fmla="*/ 31 w 295"/>
                  <a:gd name="T25" fmla="*/ 86 h 407"/>
                  <a:gd name="T26" fmla="*/ 51 w 295"/>
                  <a:gd name="T27" fmla="*/ 65 h 407"/>
                  <a:gd name="T28" fmla="*/ 67 w 295"/>
                  <a:gd name="T29" fmla="*/ 49 h 407"/>
                  <a:gd name="T30" fmla="*/ 82 w 295"/>
                  <a:gd name="T31" fmla="*/ 35 h 407"/>
                  <a:gd name="T32" fmla="*/ 90 w 295"/>
                  <a:gd name="T33" fmla="*/ 27 h 407"/>
                  <a:gd name="T34" fmla="*/ 93 w 295"/>
                  <a:gd name="T35" fmla="*/ 23 h 407"/>
                  <a:gd name="T36" fmla="*/ 96 w 295"/>
                  <a:gd name="T37" fmla="*/ 25 h 407"/>
                  <a:gd name="T38" fmla="*/ 96 w 295"/>
                  <a:gd name="T39" fmla="*/ 41 h 407"/>
                  <a:gd name="T40" fmla="*/ 96 w 295"/>
                  <a:gd name="T41" fmla="*/ 48 h 407"/>
                  <a:gd name="T42" fmla="*/ 96 w 295"/>
                  <a:gd name="T43" fmla="*/ 71 h 407"/>
                  <a:gd name="T44" fmla="*/ 96 w 295"/>
                  <a:gd name="T45" fmla="*/ 73 h 407"/>
                  <a:gd name="T46" fmla="*/ 94 w 295"/>
                  <a:gd name="T47" fmla="*/ 89 h 407"/>
                  <a:gd name="T48" fmla="*/ 76 w 295"/>
                  <a:gd name="T49" fmla="*/ 94 h 407"/>
                  <a:gd name="T50" fmla="*/ 70 w 295"/>
                  <a:gd name="T51" fmla="*/ 94 h 407"/>
                  <a:gd name="T52" fmla="*/ 48 w 295"/>
                  <a:gd name="T53" fmla="*/ 94 h 407"/>
                  <a:gd name="T54" fmla="*/ 43 w 295"/>
                  <a:gd name="T55" fmla="*/ 94 h 407"/>
                  <a:gd name="T56" fmla="*/ 27 w 295"/>
                  <a:gd name="T57" fmla="*/ 94 h 407"/>
                  <a:gd name="T58" fmla="*/ 258 w 295"/>
                  <a:gd name="T59" fmla="*/ 251 h 407"/>
                  <a:gd name="T60" fmla="*/ 246 w 295"/>
                  <a:gd name="T61" fmla="*/ 263 h 407"/>
                  <a:gd name="T62" fmla="*/ 49 w 295"/>
                  <a:gd name="T63" fmla="*/ 263 h 407"/>
                  <a:gd name="T64" fmla="*/ 38 w 295"/>
                  <a:gd name="T65" fmla="*/ 251 h 407"/>
                  <a:gd name="T66" fmla="*/ 38 w 295"/>
                  <a:gd name="T67" fmla="*/ 184 h 407"/>
                  <a:gd name="T68" fmla="*/ 49 w 295"/>
                  <a:gd name="T69" fmla="*/ 173 h 407"/>
                  <a:gd name="T70" fmla="*/ 246 w 295"/>
                  <a:gd name="T71" fmla="*/ 173 h 407"/>
                  <a:gd name="T72" fmla="*/ 258 w 295"/>
                  <a:gd name="T73" fmla="*/ 184 h 407"/>
                  <a:gd name="T74" fmla="*/ 258 w 295"/>
                  <a:gd name="T75" fmla="*/ 2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407">
                    <a:moveTo>
                      <a:pt x="106" y="0"/>
                    </a:moveTo>
                    <a:cubicBezTo>
                      <a:pt x="100" y="0"/>
                      <a:pt x="91" y="4"/>
                      <a:pt x="86" y="8"/>
                    </a:cubicBezTo>
                    <a:cubicBezTo>
                      <a:pt x="8" y="86"/>
                      <a:pt x="8" y="86"/>
                      <a:pt x="8" y="86"/>
                    </a:cubicBezTo>
                    <a:cubicBezTo>
                      <a:pt x="4" y="91"/>
                      <a:pt x="0" y="99"/>
                      <a:pt x="0" y="105"/>
                    </a:cubicBezTo>
                    <a:cubicBezTo>
                      <a:pt x="0" y="396"/>
                      <a:pt x="0" y="396"/>
                      <a:pt x="0" y="396"/>
                    </a:cubicBezTo>
                    <a:cubicBezTo>
                      <a:pt x="0" y="402"/>
                      <a:pt x="6" y="407"/>
                      <a:pt x="12" y="407"/>
                    </a:cubicBezTo>
                    <a:cubicBezTo>
                      <a:pt x="284" y="407"/>
                      <a:pt x="284" y="407"/>
                      <a:pt x="284" y="407"/>
                    </a:cubicBezTo>
                    <a:cubicBezTo>
                      <a:pt x="290" y="407"/>
                      <a:pt x="295" y="402"/>
                      <a:pt x="295" y="396"/>
                    </a:cubicBezTo>
                    <a:cubicBezTo>
                      <a:pt x="295" y="11"/>
                      <a:pt x="295" y="11"/>
                      <a:pt x="295" y="11"/>
                    </a:cubicBezTo>
                    <a:cubicBezTo>
                      <a:pt x="295" y="5"/>
                      <a:pt x="290" y="0"/>
                      <a:pt x="284" y="0"/>
                    </a:cubicBezTo>
                    <a:lnTo>
                      <a:pt x="106" y="0"/>
                    </a:lnTo>
                    <a:close/>
                    <a:moveTo>
                      <a:pt x="27" y="94"/>
                    </a:moveTo>
                    <a:cubicBezTo>
                      <a:pt x="25" y="94"/>
                      <a:pt x="26" y="90"/>
                      <a:pt x="31" y="86"/>
                    </a:cubicBezTo>
                    <a:cubicBezTo>
                      <a:pt x="51" y="65"/>
                      <a:pt x="51" y="65"/>
                      <a:pt x="51" y="65"/>
                    </a:cubicBezTo>
                    <a:cubicBezTo>
                      <a:pt x="56" y="61"/>
                      <a:pt x="63" y="53"/>
                      <a:pt x="67" y="49"/>
                    </a:cubicBezTo>
                    <a:cubicBezTo>
                      <a:pt x="82" y="35"/>
                      <a:pt x="82" y="35"/>
                      <a:pt x="82" y="35"/>
                    </a:cubicBezTo>
                    <a:cubicBezTo>
                      <a:pt x="86" y="30"/>
                      <a:pt x="90" y="27"/>
                      <a:pt x="90" y="27"/>
                    </a:cubicBezTo>
                    <a:cubicBezTo>
                      <a:pt x="90" y="27"/>
                      <a:pt x="91" y="25"/>
                      <a:pt x="93" y="23"/>
                    </a:cubicBezTo>
                    <a:cubicBezTo>
                      <a:pt x="95" y="22"/>
                      <a:pt x="96" y="22"/>
                      <a:pt x="96" y="25"/>
                    </a:cubicBezTo>
                    <a:cubicBezTo>
                      <a:pt x="96" y="27"/>
                      <a:pt x="96" y="34"/>
                      <a:pt x="96" y="41"/>
                    </a:cubicBezTo>
                    <a:cubicBezTo>
                      <a:pt x="96" y="48"/>
                      <a:pt x="96" y="48"/>
                      <a:pt x="96" y="48"/>
                    </a:cubicBezTo>
                    <a:cubicBezTo>
                      <a:pt x="96" y="55"/>
                      <a:pt x="96" y="65"/>
                      <a:pt x="96" y="71"/>
                    </a:cubicBezTo>
                    <a:cubicBezTo>
                      <a:pt x="96" y="73"/>
                      <a:pt x="96" y="73"/>
                      <a:pt x="96" y="73"/>
                    </a:cubicBezTo>
                    <a:cubicBezTo>
                      <a:pt x="96" y="80"/>
                      <a:pt x="95" y="87"/>
                      <a:pt x="94" y="89"/>
                    </a:cubicBezTo>
                    <a:cubicBezTo>
                      <a:pt x="93" y="92"/>
                      <a:pt x="82" y="94"/>
                      <a:pt x="76" y="94"/>
                    </a:cubicBezTo>
                    <a:cubicBezTo>
                      <a:pt x="70" y="94"/>
                      <a:pt x="70" y="94"/>
                      <a:pt x="70" y="94"/>
                    </a:cubicBezTo>
                    <a:cubicBezTo>
                      <a:pt x="64" y="94"/>
                      <a:pt x="54" y="94"/>
                      <a:pt x="48" y="94"/>
                    </a:cubicBezTo>
                    <a:cubicBezTo>
                      <a:pt x="43" y="94"/>
                      <a:pt x="43" y="94"/>
                      <a:pt x="43" y="94"/>
                    </a:cubicBezTo>
                    <a:cubicBezTo>
                      <a:pt x="37" y="94"/>
                      <a:pt x="30" y="94"/>
                      <a:pt x="27" y="94"/>
                    </a:cubicBezTo>
                    <a:close/>
                    <a:moveTo>
                      <a:pt x="258" y="251"/>
                    </a:moveTo>
                    <a:cubicBezTo>
                      <a:pt x="258" y="257"/>
                      <a:pt x="252" y="263"/>
                      <a:pt x="246" y="263"/>
                    </a:cubicBezTo>
                    <a:cubicBezTo>
                      <a:pt x="49" y="263"/>
                      <a:pt x="49" y="263"/>
                      <a:pt x="49" y="263"/>
                    </a:cubicBezTo>
                    <a:cubicBezTo>
                      <a:pt x="43" y="263"/>
                      <a:pt x="38" y="257"/>
                      <a:pt x="38" y="251"/>
                    </a:cubicBezTo>
                    <a:cubicBezTo>
                      <a:pt x="38" y="184"/>
                      <a:pt x="38" y="184"/>
                      <a:pt x="38" y="184"/>
                    </a:cubicBezTo>
                    <a:cubicBezTo>
                      <a:pt x="38" y="178"/>
                      <a:pt x="43" y="173"/>
                      <a:pt x="49" y="173"/>
                    </a:cubicBezTo>
                    <a:cubicBezTo>
                      <a:pt x="246" y="173"/>
                      <a:pt x="246" y="173"/>
                      <a:pt x="246" y="173"/>
                    </a:cubicBezTo>
                    <a:cubicBezTo>
                      <a:pt x="252" y="173"/>
                      <a:pt x="258" y="178"/>
                      <a:pt x="258" y="184"/>
                    </a:cubicBezTo>
                    <a:lnTo>
                      <a:pt x="258" y="251"/>
                    </a:lnTo>
                    <a:close/>
                  </a:path>
                </a:pathLst>
              </a:custGeom>
              <a:solidFill>
                <a:srgbClr val="787878"/>
              </a:solidFill>
              <a:ln>
                <a:solidFill>
                  <a:srgbClr val="787878"/>
                </a:solidFill>
              </a:ln>
            </p:spPr>
            <p:txBody>
              <a:bodyPr vert="horz" wrap="square" lIns="0" tIns="39600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ndParaRPr>
              </a:p>
            </p:txBody>
          </p:sp>
        </p:grpSp>
      </p:grpSp>
      <p:grpSp>
        <p:nvGrpSpPr>
          <p:cNvPr id="738" name="グループ化 737"/>
          <p:cNvGrpSpPr/>
          <p:nvPr/>
        </p:nvGrpSpPr>
        <p:grpSpPr>
          <a:xfrm>
            <a:off x="7550242" y="5150285"/>
            <a:ext cx="720675" cy="382379"/>
            <a:chOff x="10331932" y="3069964"/>
            <a:chExt cx="720675" cy="382379"/>
          </a:xfrm>
        </p:grpSpPr>
        <p:sp>
          <p:nvSpPr>
            <p:cNvPr id="739" name="テキスト ボックス 738"/>
            <p:cNvSpPr txBox="1"/>
            <p:nvPr/>
          </p:nvSpPr>
          <p:spPr>
            <a:xfrm>
              <a:off x="10526386" y="3314029"/>
              <a:ext cx="307777" cy="123111"/>
            </a:xfrm>
            <a:prstGeom prst="rect">
              <a:avLst/>
            </a:prstGeom>
            <a:noFill/>
          </p:spPr>
          <p:txBody>
            <a:bodyPr wrap="none" lIns="0" tIns="0" rIns="0" bIns="0" rtlCol="0">
              <a:noAutofit/>
            </a:bodyPr>
            <a:lstStyle>
              <a:defPPr>
                <a:defRPr lang="ja-JP"/>
              </a:defPPr>
              <a:lvl1pPr algn="ctr">
                <a:defRPr sz="10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CSV</a:t>
              </a:r>
              <a:r>
                <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版</a:t>
              </a:r>
            </a:p>
          </p:txBody>
        </p:sp>
        <p:sp>
          <p:nvSpPr>
            <p:cNvPr id="740" name="フローチャート: 磁気ディスク 739"/>
            <p:cNvSpPr>
              <a:spLocks noChangeAspect="1"/>
            </p:cNvSpPr>
            <p:nvPr/>
          </p:nvSpPr>
          <p:spPr>
            <a:xfrm>
              <a:off x="10331932" y="3298826"/>
              <a:ext cx="179736" cy="153517"/>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sp>
          <p:nvSpPr>
            <p:cNvPr id="741" name="正方形/長方形 740"/>
            <p:cNvSpPr/>
            <p:nvPr/>
          </p:nvSpPr>
          <p:spPr bwMode="auto">
            <a:xfrm>
              <a:off x="10526387" y="3099873"/>
              <a:ext cx="526220" cy="123111"/>
            </a:xfrm>
            <a:prstGeom prst="rect">
              <a:avLst/>
            </a:prstGeom>
            <a:noFill/>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帳票紙出力</a:t>
              </a:r>
            </a:p>
          </p:txBody>
        </p:sp>
        <p:grpSp>
          <p:nvGrpSpPr>
            <p:cNvPr id="742" name="グループ化 741"/>
            <p:cNvGrpSpPr/>
            <p:nvPr/>
          </p:nvGrpSpPr>
          <p:grpSpPr>
            <a:xfrm>
              <a:off x="10346520" y="3069964"/>
              <a:ext cx="150560" cy="213480"/>
              <a:chOff x="-1073091" y="4337758"/>
              <a:chExt cx="301562" cy="427588"/>
            </a:xfrm>
          </p:grpSpPr>
          <p:sp>
            <p:nvSpPr>
              <p:cNvPr id="743" name="正方形/長方形 742"/>
              <p:cNvSpPr/>
              <p:nvPr/>
            </p:nvSpPr>
            <p:spPr>
              <a:xfrm>
                <a:off x="-1073091" y="4337758"/>
                <a:ext cx="301562" cy="42758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44" name="Freeform 29"/>
              <p:cNvSpPr>
                <a:spLocks noEditPoints="1"/>
              </p:cNvSpPr>
              <p:nvPr/>
            </p:nvSpPr>
            <p:spPr bwMode="auto">
              <a:xfrm>
                <a:off x="-1073091" y="4337758"/>
                <a:ext cx="291004" cy="410829"/>
              </a:xfrm>
              <a:custGeom>
                <a:avLst/>
                <a:gdLst>
                  <a:gd name="T0" fmla="*/ 106 w 295"/>
                  <a:gd name="T1" fmla="*/ 0 h 407"/>
                  <a:gd name="T2" fmla="*/ 86 w 295"/>
                  <a:gd name="T3" fmla="*/ 8 h 407"/>
                  <a:gd name="T4" fmla="*/ 8 w 295"/>
                  <a:gd name="T5" fmla="*/ 86 h 407"/>
                  <a:gd name="T6" fmla="*/ 0 w 295"/>
                  <a:gd name="T7" fmla="*/ 105 h 407"/>
                  <a:gd name="T8" fmla="*/ 0 w 295"/>
                  <a:gd name="T9" fmla="*/ 396 h 407"/>
                  <a:gd name="T10" fmla="*/ 12 w 295"/>
                  <a:gd name="T11" fmla="*/ 407 h 407"/>
                  <a:gd name="T12" fmla="*/ 284 w 295"/>
                  <a:gd name="T13" fmla="*/ 407 h 407"/>
                  <a:gd name="T14" fmla="*/ 295 w 295"/>
                  <a:gd name="T15" fmla="*/ 396 h 407"/>
                  <a:gd name="T16" fmla="*/ 295 w 295"/>
                  <a:gd name="T17" fmla="*/ 11 h 407"/>
                  <a:gd name="T18" fmla="*/ 284 w 295"/>
                  <a:gd name="T19" fmla="*/ 0 h 407"/>
                  <a:gd name="T20" fmla="*/ 106 w 295"/>
                  <a:gd name="T21" fmla="*/ 0 h 407"/>
                  <a:gd name="T22" fmla="*/ 27 w 295"/>
                  <a:gd name="T23" fmla="*/ 94 h 407"/>
                  <a:gd name="T24" fmla="*/ 31 w 295"/>
                  <a:gd name="T25" fmla="*/ 86 h 407"/>
                  <a:gd name="T26" fmla="*/ 51 w 295"/>
                  <a:gd name="T27" fmla="*/ 65 h 407"/>
                  <a:gd name="T28" fmla="*/ 67 w 295"/>
                  <a:gd name="T29" fmla="*/ 49 h 407"/>
                  <a:gd name="T30" fmla="*/ 82 w 295"/>
                  <a:gd name="T31" fmla="*/ 35 h 407"/>
                  <a:gd name="T32" fmla="*/ 90 w 295"/>
                  <a:gd name="T33" fmla="*/ 27 h 407"/>
                  <a:gd name="T34" fmla="*/ 93 w 295"/>
                  <a:gd name="T35" fmla="*/ 23 h 407"/>
                  <a:gd name="T36" fmla="*/ 96 w 295"/>
                  <a:gd name="T37" fmla="*/ 25 h 407"/>
                  <a:gd name="T38" fmla="*/ 96 w 295"/>
                  <a:gd name="T39" fmla="*/ 41 h 407"/>
                  <a:gd name="T40" fmla="*/ 96 w 295"/>
                  <a:gd name="T41" fmla="*/ 48 h 407"/>
                  <a:gd name="T42" fmla="*/ 96 w 295"/>
                  <a:gd name="T43" fmla="*/ 71 h 407"/>
                  <a:gd name="T44" fmla="*/ 96 w 295"/>
                  <a:gd name="T45" fmla="*/ 73 h 407"/>
                  <a:gd name="T46" fmla="*/ 94 w 295"/>
                  <a:gd name="T47" fmla="*/ 89 h 407"/>
                  <a:gd name="T48" fmla="*/ 76 w 295"/>
                  <a:gd name="T49" fmla="*/ 94 h 407"/>
                  <a:gd name="T50" fmla="*/ 70 w 295"/>
                  <a:gd name="T51" fmla="*/ 94 h 407"/>
                  <a:gd name="T52" fmla="*/ 48 w 295"/>
                  <a:gd name="T53" fmla="*/ 94 h 407"/>
                  <a:gd name="T54" fmla="*/ 43 w 295"/>
                  <a:gd name="T55" fmla="*/ 94 h 407"/>
                  <a:gd name="T56" fmla="*/ 27 w 295"/>
                  <a:gd name="T57" fmla="*/ 94 h 407"/>
                  <a:gd name="T58" fmla="*/ 258 w 295"/>
                  <a:gd name="T59" fmla="*/ 251 h 407"/>
                  <a:gd name="T60" fmla="*/ 246 w 295"/>
                  <a:gd name="T61" fmla="*/ 263 h 407"/>
                  <a:gd name="T62" fmla="*/ 49 w 295"/>
                  <a:gd name="T63" fmla="*/ 263 h 407"/>
                  <a:gd name="T64" fmla="*/ 38 w 295"/>
                  <a:gd name="T65" fmla="*/ 251 h 407"/>
                  <a:gd name="T66" fmla="*/ 38 w 295"/>
                  <a:gd name="T67" fmla="*/ 184 h 407"/>
                  <a:gd name="T68" fmla="*/ 49 w 295"/>
                  <a:gd name="T69" fmla="*/ 173 h 407"/>
                  <a:gd name="T70" fmla="*/ 246 w 295"/>
                  <a:gd name="T71" fmla="*/ 173 h 407"/>
                  <a:gd name="T72" fmla="*/ 258 w 295"/>
                  <a:gd name="T73" fmla="*/ 184 h 407"/>
                  <a:gd name="T74" fmla="*/ 258 w 295"/>
                  <a:gd name="T75" fmla="*/ 2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407">
                    <a:moveTo>
                      <a:pt x="106" y="0"/>
                    </a:moveTo>
                    <a:cubicBezTo>
                      <a:pt x="100" y="0"/>
                      <a:pt x="91" y="4"/>
                      <a:pt x="86" y="8"/>
                    </a:cubicBezTo>
                    <a:cubicBezTo>
                      <a:pt x="8" y="86"/>
                      <a:pt x="8" y="86"/>
                      <a:pt x="8" y="86"/>
                    </a:cubicBezTo>
                    <a:cubicBezTo>
                      <a:pt x="4" y="91"/>
                      <a:pt x="0" y="99"/>
                      <a:pt x="0" y="105"/>
                    </a:cubicBezTo>
                    <a:cubicBezTo>
                      <a:pt x="0" y="396"/>
                      <a:pt x="0" y="396"/>
                      <a:pt x="0" y="396"/>
                    </a:cubicBezTo>
                    <a:cubicBezTo>
                      <a:pt x="0" y="402"/>
                      <a:pt x="6" y="407"/>
                      <a:pt x="12" y="407"/>
                    </a:cubicBezTo>
                    <a:cubicBezTo>
                      <a:pt x="284" y="407"/>
                      <a:pt x="284" y="407"/>
                      <a:pt x="284" y="407"/>
                    </a:cubicBezTo>
                    <a:cubicBezTo>
                      <a:pt x="290" y="407"/>
                      <a:pt x="295" y="402"/>
                      <a:pt x="295" y="396"/>
                    </a:cubicBezTo>
                    <a:cubicBezTo>
                      <a:pt x="295" y="11"/>
                      <a:pt x="295" y="11"/>
                      <a:pt x="295" y="11"/>
                    </a:cubicBezTo>
                    <a:cubicBezTo>
                      <a:pt x="295" y="5"/>
                      <a:pt x="290" y="0"/>
                      <a:pt x="284" y="0"/>
                    </a:cubicBezTo>
                    <a:lnTo>
                      <a:pt x="106" y="0"/>
                    </a:lnTo>
                    <a:close/>
                    <a:moveTo>
                      <a:pt x="27" y="94"/>
                    </a:moveTo>
                    <a:cubicBezTo>
                      <a:pt x="25" y="94"/>
                      <a:pt x="26" y="90"/>
                      <a:pt x="31" y="86"/>
                    </a:cubicBezTo>
                    <a:cubicBezTo>
                      <a:pt x="51" y="65"/>
                      <a:pt x="51" y="65"/>
                      <a:pt x="51" y="65"/>
                    </a:cubicBezTo>
                    <a:cubicBezTo>
                      <a:pt x="56" y="61"/>
                      <a:pt x="63" y="53"/>
                      <a:pt x="67" y="49"/>
                    </a:cubicBezTo>
                    <a:cubicBezTo>
                      <a:pt x="82" y="35"/>
                      <a:pt x="82" y="35"/>
                      <a:pt x="82" y="35"/>
                    </a:cubicBezTo>
                    <a:cubicBezTo>
                      <a:pt x="86" y="30"/>
                      <a:pt x="90" y="27"/>
                      <a:pt x="90" y="27"/>
                    </a:cubicBezTo>
                    <a:cubicBezTo>
                      <a:pt x="90" y="27"/>
                      <a:pt x="91" y="25"/>
                      <a:pt x="93" y="23"/>
                    </a:cubicBezTo>
                    <a:cubicBezTo>
                      <a:pt x="95" y="22"/>
                      <a:pt x="96" y="22"/>
                      <a:pt x="96" y="25"/>
                    </a:cubicBezTo>
                    <a:cubicBezTo>
                      <a:pt x="96" y="27"/>
                      <a:pt x="96" y="34"/>
                      <a:pt x="96" y="41"/>
                    </a:cubicBezTo>
                    <a:cubicBezTo>
                      <a:pt x="96" y="48"/>
                      <a:pt x="96" y="48"/>
                      <a:pt x="96" y="48"/>
                    </a:cubicBezTo>
                    <a:cubicBezTo>
                      <a:pt x="96" y="55"/>
                      <a:pt x="96" y="65"/>
                      <a:pt x="96" y="71"/>
                    </a:cubicBezTo>
                    <a:cubicBezTo>
                      <a:pt x="96" y="73"/>
                      <a:pt x="96" y="73"/>
                      <a:pt x="96" y="73"/>
                    </a:cubicBezTo>
                    <a:cubicBezTo>
                      <a:pt x="96" y="80"/>
                      <a:pt x="95" y="87"/>
                      <a:pt x="94" y="89"/>
                    </a:cubicBezTo>
                    <a:cubicBezTo>
                      <a:pt x="93" y="92"/>
                      <a:pt x="82" y="94"/>
                      <a:pt x="76" y="94"/>
                    </a:cubicBezTo>
                    <a:cubicBezTo>
                      <a:pt x="70" y="94"/>
                      <a:pt x="70" y="94"/>
                      <a:pt x="70" y="94"/>
                    </a:cubicBezTo>
                    <a:cubicBezTo>
                      <a:pt x="64" y="94"/>
                      <a:pt x="54" y="94"/>
                      <a:pt x="48" y="94"/>
                    </a:cubicBezTo>
                    <a:cubicBezTo>
                      <a:pt x="43" y="94"/>
                      <a:pt x="43" y="94"/>
                      <a:pt x="43" y="94"/>
                    </a:cubicBezTo>
                    <a:cubicBezTo>
                      <a:pt x="37" y="94"/>
                      <a:pt x="30" y="94"/>
                      <a:pt x="27" y="94"/>
                    </a:cubicBezTo>
                    <a:close/>
                    <a:moveTo>
                      <a:pt x="258" y="251"/>
                    </a:moveTo>
                    <a:cubicBezTo>
                      <a:pt x="258" y="257"/>
                      <a:pt x="252" y="263"/>
                      <a:pt x="246" y="263"/>
                    </a:cubicBezTo>
                    <a:cubicBezTo>
                      <a:pt x="49" y="263"/>
                      <a:pt x="49" y="263"/>
                      <a:pt x="49" y="263"/>
                    </a:cubicBezTo>
                    <a:cubicBezTo>
                      <a:pt x="43" y="263"/>
                      <a:pt x="38" y="257"/>
                      <a:pt x="38" y="251"/>
                    </a:cubicBezTo>
                    <a:cubicBezTo>
                      <a:pt x="38" y="184"/>
                      <a:pt x="38" y="184"/>
                      <a:pt x="38" y="184"/>
                    </a:cubicBezTo>
                    <a:cubicBezTo>
                      <a:pt x="38" y="178"/>
                      <a:pt x="43" y="173"/>
                      <a:pt x="49" y="173"/>
                    </a:cubicBezTo>
                    <a:cubicBezTo>
                      <a:pt x="246" y="173"/>
                      <a:pt x="246" y="173"/>
                      <a:pt x="246" y="173"/>
                    </a:cubicBezTo>
                    <a:cubicBezTo>
                      <a:pt x="252" y="173"/>
                      <a:pt x="258" y="178"/>
                      <a:pt x="258" y="184"/>
                    </a:cubicBezTo>
                    <a:lnTo>
                      <a:pt x="258" y="251"/>
                    </a:lnTo>
                    <a:close/>
                  </a:path>
                </a:pathLst>
              </a:custGeom>
              <a:solidFill>
                <a:srgbClr val="787878"/>
              </a:solidFill>
              <a:ln>
                <a:solidFill>
                  <a:srgbClr val="787878"/>
                </a:solidFill>
              </a:ln>
            </p:spPr>
            <p:txBody>
              <a:bodyPr vert="horz" wrap="square" lIns="0" tIns="39600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ndParaRPr>
              </a:p>
            </p:txBody>
          </p:sp>
        </p:grpSp>
      </p:grpSp>
      <p:grpSp>
        <p:nvGrpSpPr>
          <p:cNvPr id="745" name="グループ化 744"/>
          <p:cNvGrpSpPr/>
          <p:nvPr/>
        </p:nvGrpSpPr>
        <p:grpSpPr>
          <a:xfrm>
            <a:off x="7550242" y="5645577"/>
            <a:ext cx="720675" cy="382379"/>
            <a:chOff x="10331932" y="3069964"/>
            <a:chExt cx="720675" cy="382379"/>
          </a:xfrm>
        </p:grpSpPr>
        <p:sp>
          <p:nvSpPr>
            <p:cNvPr id="746" name="テキスト ボックス 745"/>
            <p:cNvSpPr txBox="1"/>
            <p:nvPr/>
          </p:nvSpPr>
          <p:spPr>
            <a:xfrm>
              <a:off x="10526386" y="3314029"/>
              <a:ext cx="307777" cy="123111"/>
            </a:xfrm>
            <a:prstGeom prst="rect">
              <a:avLst/>
            </a:prstGeom>
            <a:noFill/>
          </p:spPr>
          <p:txBody>
            <a:bodyPr wrap="none" lIns="0" tIns="0" rIns="0" bIns="0" rtlCol="0">
              <a:noAutofit/>
            </a:bodyPr>
            <a:lstStyle>
              <a:defPPr>
                <a:defRPr lang="ja-JP"/>
              </a:defPPr>
              <a:lvl1pPr algn="ctr">
                <a:defRPr sz="1000">
                  <a:latin typeface="Meiryo UI" panose="020B0604030504040204" pitchFamily="50" charset="-128"/>
                  <a:ea typeface="Meiryo UI" panose="020B0604030504040204" pitchFamily="50" charset="-128"/>
                  <a:cs typeface="Meiryo UI" panose="020B0604030504040204" pitchFamily="50" charset="-128"/>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CSV</a:t>
              </a:r>
              <a:r>
                <a:rPr kumimoji="0" lang="ja-JP" altLang="en-US" sz="800" b="0" i="0" u="none" strike="noStrike" kern="0" cap="none" spc="0" normalizeH="0" baseline="0" noProof="0" dirty="0">
                  <a:ln>
                    <a:noFill/>
                  </a:ln>
                  <a:solidFill>
                    <a:srgbClr val="5A5A5A"/>
                  </a:solidFill>
                  <a:effectLst/>
                  <a:uLnTx/>
                  <a:uFillTx/>
                  <a:latin typeface="Meiryo UI" panose="020B0604030504040204" pitchFamily="50" charset="-128"/>
                  <a:ea typeface="Meiryo UI" panose="020B0604030504040204" pitchFamily="50" charset="-128"/>
                </a:rPr>
                <a:t>版</a:t>
              </a:r>
            </a:p>
          </p:txBody>
        </p:sp>
        <p:sp>
          <p:nvSpPr>
            <p:cNvPr id="747" name="フローチャート: 磁気ディスク 746"/>
            <p:cNvSpPr>
              <a:spLocks noChangeAspect="1"/>
            </p:cNvSpPr>
            <p:nvPr/>
          </p:nvSpPr>
          <p:spPr>
            <a:xfrm>
              <a:off x="10331932" y="3298826"/>
              <a:ext cx="179736" cy="153517"/>
            </a:xfrm>
            <a:prstGeom prst="flowChartMagneticDisk">
              <a:avLst/>
            </a:prstGeom>
            <a:solidFill>
              <a:srgbClr val="787878"/>
            </a:solidFill>
            <a:ln w="127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n-cs"/>
              </a:endParaRPr>
            </a:p>
          </p:txBody>
        </p:sp>
        <p:sp>
          <p:nvSpPr>
            <p:cNvPr id="748" name="正方形/長方形 747"/>
            <p:cNvSpPr/>
            <p:nvPr/>
          </p:nvSpPr>
          <p:spPr bwMode="auto">
            <a:xfrm>
              <a:off x="10526387" y="3099873"/>
              <a:ext cx="526220" cy="123111"/>
            </a:xfrm>
            <a:prstGeom prst="rect">
              <a:avLst/>
            </a:prstGeom>
            <a:noFill/>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cs typeface="Meiryo UI" panose="020B0604030504040204" pitchFamily="50" charset="-128"/>
                </a:rPr>
                <a:t>帳票紙出力</a:t>
              </a:r>
            </a:p>
          </p:txBody>
        </p:sp>
        <p:grpSp>
          <p:nvGrpSpPr>
            <p:cNvPr id="749" name="グループ化 748"/>
            <p:cNvGrpSpPr/>
            <p:nvPr/>
          </p:nvGrpSpPr>
          <p:grpSpPr>
            <a:xfrm>
              <a:off x="10346520" y="3069964"/>
              <a:ext cx="150560" cy="213480"/>
              <a:chOff x="-1073091" y="4337758"/>
              <a:chExt cx="301562" cy="427588"/>
            </a:xfrm>
          </p:grpSpPr>
          <p:sp>
            <p:nvSpPr>
              <p:cNvPr id="750" name="正方形/長方形 749"/>
              <p:cNvSpPr/>
              <p:nvPr/>
            </p:nvSpPr>
            <p:spPr>
              <a:xfrm>
                <a:off x="-1073091" y="4337758"/>
                <a:ext cx="301562" cy="427588"/>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51" name="Freeform 29"/>
              <p:cNvSpPr>
                <a:spLocks noEditPoints="1"/>
              </p:cNvSpPr>
              <p:nvPr/>
            </p:nvSpPr>
            <p:spPr bwMode="auto">
              <a:xfrm>
                <a:off x="-1073091" y="4337758"/>
                <a:ext cx="291004" cy="410829"/>
              </a:xfrm>
              <a:custGeom>
                <a:avLst/>
                <a:gdLst>
                  <a:gd name="T0" fmla="*/ 106 w 295"/>
                  <a:gd name="T1" fmla="*/ 0 h 407"/>
                  <a:gd name="T2" fmla="*/ 86 w 295"/>
                  <a:gd name="T3" fmla="*/ 8 h 407"/>
                  <a:gd name="T4" fmla="*/ 8 w 295"/>
                  <a:gd name="T5" fmla="*/ 86 h 407"/>
                  <a:gd name="T6" fmla="*/ 0 w 295"/>
                  <a:gd name="T7" fmla="*/ 105 h 407"/>
                  <a:gd name="T8" fmla="*/ 0 w 295"/>
                  <a:gd name="T9" fmla="*/ 396 h 407"/>
                  <a:gd name="T10" fmla="*/ 12 w 295"/>
                  <a:gd name="T11" fmla="*/ 407 h 407"/>
                  <a:gd name="T12" fmla="*/ 284 w 295"/>
                  <a:gd name="T13" fmla="*/ 407 h 407"/>
                  <a:gd name="T14" fmla="*/ 295 w 295"/>
                  <a:gd name="T15" fmla="*/ 396 h 407"/>
                  <a:gd name="T16" fmla="*/ 295 w 295"/>
                  <a:gd name="T17" fmla="*/ 11 h 407"/>
                  <a:gd name="T18" fmla="*/ 284 w 295"/>
                  <a:gd name="T19" fmla="*/ 0 h 407"/>
                  <a:gd name="T20" fmla="*/ 106 w 295"/>
                  <a:gd name="T21" fmla="*/ 0 h 407"/>
                  <a:gd name="T22" fmla="*/ 27 w 295"/>
                  <a:gd name="T23" fmla="*/ 94 h 407"/>
                  <a:gd name="T24" fmla="*/ 31 w 295"/>
                  <a:gd name="T25" fmla="*/ 86 h 407"/>
                  <a:gd name="T26" fmla="*/ 51 w 295"/>
                  <a:gd name="T27" fmla="*/ 65 h 407"/>
                  <a:gd name="T28" fmla="*/ 67 w 295"/>
                  <a:gd name="T29" fmla="*/ 49 h 407"/>
                  <a:gd name="T30" fmla="*/ 82 w 295"/>
                  <a:gd name="T31" fmla="*/ 35 h 407"/>
                  <a:gd name="T32" fmla="*/ 90 w 295"/>
                  <a:gd name="T33" fmla="*/ 27 h 407"/>
                  <a:gd name="T34" fmla="*/ 93 w 295"/>
                  <a:gd name="T35" fmla="*/ 23 h 407"/>
                  <a:gd name="T36" fmla="*/ 96 w 295"/>
                  <a:gd name="T37" fmla="*/ 25 h 407"/>
                  <a:gd name="T38" fmla="*/ 96 w 295"/>
                  <a:gd name="T39" fmla="*/ 41 h 407"/>
                  <a:gd name="T40" fmla="*/ 96 w 295"/>
                  <a:gd name="T41" fmla="*/ 48 h 407"/>
                  <a:gd name="T42" fmla="*/ 96 w 295"/>
                  <a:gd name="T43" fmla="*/ 71 h 407"/>
                  <a:gd name="T44" fmla="*/ 96 w 295"/>
                  <a:gd name="T45" fmla="*/ 73 h 407"/>
                  <a:gd name="T46" fmla="*/ 94 w 295"/>
                  <a:gd name="T47" fmla="*/ 89 h 407"/>
                  <a:gd name="T48" fmla="*/ 76 w 295"/>
                  <a:gd name="T49" fmla="*/ 94 h 407"/>
                  <a:gd name="T50" fmla="*/ 70 w 295"/>
                  <a:gd name="T51" fmla="*/ 94 h 407"/>
                  <a:gd name="T52" fmla="*/ 48 w 295"/>
                  <a:gd name="T53" fmla="*/ 94 h 407"/>
                  <a:gd name="T54" fmla="*/ 43 w 295"/>
                  <a:gd name="T55" fmla="*/ 94 h 407"/>
                  <a:gd name="T56" fmla="*/ 27 w 295"/>
                  <a:gd name="T57" fmla="*/ 94 h 407"/>
                  <a:gd name="T58" fmla="*/ 258 w 295"/>
                  <a:gd name="T59" fmla="*/ 251 h 407"/>
                  <a:gd name="T60" fmla="*/ 246 w 295"/>
                  <a:gd name="T61" fmla="*/ 263 h 407"/>
                  <a:gd name="T62" fmla="*/ 49 w 295"/>
                  <a:gd name="T63" fmla="*/ 263 h 407"/>
                  <a:gd name="T64" fmla="*/ 38 w 295"/>
                  <a:gd name="T65" fmla="*/ 251 h 407"/>
                  <a:gd name="T66" fmla="*/ 38 w 295"/>
                  <a:gd name="T67" fmla="*/ 184 h 407"/>
                  <a:gd name="T68" fmla="*/ 49 w 295"/>
                  <a:gd name="T69" fmla="*/ 173 h 407"/>
                  <a:gd name="T70" fmla="*/ 246 w 295"/>
                  <a:gd name="T71" fmla="*/ 173 h 407"/>
                  <a:gd name="T72" fmla="*/ 258 w 295"/>
                  <a:gd name="T73" fmla="*/ 184 h 407"/>
                  <a:gd name="T74" fmla="*/ 258 w 295"/>
                  <a:gd name="T75" fmla="*/ 2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407">
                    <a:moveTo>
                      <a:pt x="106" y="0"/>
                    </a:moveTo>
                    <a:cubicBezTo>
                      <a:pt x="100" y="0"/>
                      <a:pt x="91" y="4"/>
                      <a:pt x="86" y="8"/>
                    </a:cubicBezTo>
                    <a:cubicBezTo>
                      <a:pt x="8" y="86"/>
                      <a:pt x="8" y="86"/>
                      <a:pt x="8" y="86"/>
                    </a:cubicBezTo>
                    <a:cubicBezTo>
                      <a:pt x="4" y="91"/>
                      <a:pt x="0" y="99"/>
                      <a:pt x="0" y="105"/>
                    </a:cubicBezTo>
                    <a:cubicBezTo>
                      <a:pt x="0" y="396"/>
                      <a:pt x="0" y="396"/>
                      <a:pt x="0" y="396"/>
                    </a:cubicBezTo>
                    <a:cubicBezTo>
                      <a:pt x="0" y="402"/>
                      <a:pt x="6" y="407"/>
                      <a:pt x="12" y="407"/>
                    </a:cubicBezTo>
                    <a:cubicBezTo>
                      <a:pt x="284" y="407"/>
                      <a:pt x="284" y="407"/>
                      <a:pt x="284" y="407"/>
                    </a:cubicBezTo>
                    <a:cubicBezTo>
                      <a:pt x="290" y="407"/>
                      <a:pt x="295" y="402"/>
                      <a:pt x="295" y="396"/>
                    </a:cubicBezTo>
                    <a:cubicBezTo>
                      <a:pt x="295" y="11"/>
                      <a:pt x="295" y="11"/>
                      <a:pt x="295" y="11"/>
                    </a:cubicBezTo>
                    <a:cubicBezTo>
                      <a:pt x="295" y="5"/>
                      <a:pt x="290" y="0"/>
                      <a:pt x="284" y="0"/>
                    </a:cubicBezTo>
                    <a:lnTo>
                      <a:pt x="106" y="0"/>
                    </a:lnTo>
                    <a:close/>
                    <a:moveTo>
                      <a:pt x="27" y="94"/>
                    </a:moveTo>
                    <a:cubicBezTo>
                      <a:pt x="25" y="94"/>
                      <a:pt x="26" y="90"/>
                      <a:pt x="31" y="86"/>
                    </a:cubicBezTo>
                    <a:cubicBezTo>
                      <a:pt x="51" y="65"/>
                      <a:pt x="51" y="65"/>
                      <a:pt x="51" y="65"/>
                    </a:cubicBezTo>
                    <a:cubicBezTo>
                      <a:pt x="56" y="61"/>
                      <a:pt x="63" y="53"/>
                      <a:pt x="67" y="49"/>
                    </a:cubicBezTo>
                    <a:cubicBezTo>
                      <a:pt x="82" y="35"/>
                      <a:pt x="82" y="35"/>
                      <a:pt x="82" y="35"/>
                    </a:cubicBezTo>
                    <a:cubicBezTo>
                      <a:pt x="86" y="30"/>
                      <a:pt x="90" y="27"/>
                      <a:pt x="90" y="27"/>
                    </a:cubicBezTo>
                    <a:cubicBezTo>
                      <a:pt x="90" y="27"/>
                      <a:pt x="91" y="25"/>
                      <a:pt x="93" y="23"/>
                    </a:cubicBezTo>
                    <a:cubicBezTo>
                      <a:pt x="95" y="22"/>
                      <a:pt x="96" y="22"/>
                      <a:pt x="96" y="25"/>
                    </a:cubicBezTo>
                    <a:cubicBezTo>
                      <a:pt x="96" y="27"/>
                      <a:pt x="96" y="34"/>
                      <a:pt x="96" y="41"/>
                    </a:cubicBezTo>
                    <a:cubicBezTo>
                      <a:pt x="96" y="48"/>
                      <a:pt x="96" y="48"/>
                      <a:pt x="96" y="48"/>
                    </a:cubicBezTo>
                    <a:cubicBezTo>
                      <a:pt x="96" y="55"/>
                      <a:pt x="96" y="65"/>
                      <a:pt x="96" y="71"/>
                    </a:cubicBezTo>
                    <a:cubicBezTo>
                      <a:pt x="96" y="73"/>
                      <a:pt x="96" y="73"/>
                      <a:pt x="96" y="73"/>
                    </a:cubicBezTo>
                    <a:cubicBezTo>
                      <a:pt x="96" y="80"/>
                      <a:pt x="95" y="87"/>
                      <a:pt x="94" y="89"/>
                    </a:cubicBezTo>
                    <a:cubicBezTo>
                      <a:pt x="93" y="92"/>
                      <a:pt x="82" y="94"/>
                      <a:pt x="76" y="94"/>
                    </a:cubicBezTo>
                    <a:cubicBezTo>
                      <a:pt x="70" y="94"/>
                      <a:pt x="70" y="94"/>
                      <a:pt x="70" y="94"/>
                    </a:cubicBezTo>
                    <a:cubicBezTo>
                      <a:pt x="64" y="94"/>
                      <a:pt x="54" y="94"/>
                      <a:pt x="48" y="94"/>
                    </a:cubicBezTo>
                    <a:cubicBezTo>
                      <a:pt x="43" y="94"/>
                      <a:pt x="43" y="94"/>
                      <a:pt x="43" y="94"/>
                    </a:cubicBezTo>
                    <a:cubicBezTo>
                      <a:pt x="37" y="94"/>
                      <a:pt x="30" y="94"/>
                      <a:pt x="27" y="94"/>
                    </a:cubicBezTo>
                    <a:close/>
                    <a:moveTo>
                      <a:pt x="258" y="251"/>
                    </a:moveTo>
                    <a:cubicBezTo>
                      <a:pt x="258" y="257"/>
                      <a:pt x="252" y="263"/>
                      <a:pt x="246" y="263"/>
                    </a:cubicBezTo>
                    <a:cubicBezTo>
                      <a:pt x="49" y="263"/>
                      <a:pt x="49" y="263"/>
                      <a:pt x="49" y="263"/>
                    </a:cubicBezTo>
                    <a:cubicBezTo>
                      <a:pt x="43" y="263"/>
                      <a:pt x="38" y="257"/>
                      <a:pt x="38" y="251"/>
                    </a:cubicBezTo>
                    <a:cubicBezTo>
                      <a:pt x="38" y="184"/>
                      <a:pt x="38" y="184"/>
                      <a:pt x="38" y="184"/>
                    </a:cubicBezTo>
                    <a:cubicBezTo>
                      <a:pt x="38" y="178"/>
                      <a:pt x="43" y="173"/>
                      <a:pt x="49" y="173"/>
                    </a:cubicBezTo>
                    <a:cubicBezTo>
                      <a:pt x="246" y="173"/>
                      <a:pt x="246" y="173"/>
                      <a:pt x="246" y="173"/>
                    </a:cubicBezTo>
                    <a:cubicBezTo>
                      <a:pt x="252" y="173"/>
                      <a:pt x="258" y="178"/>
                      <a:pt x="258" y="184"/>
                    </a:cubicBezTo>
                    <a:lnTo>
                      <a:pt x="258" y="251"/>
                    </a:lnTo>
                    <a:close/>
                  </a:path>
                </a:pathLst>
              </a:custGeom>
              <a:solidFill>
                <a:srgbClr val="787878"/>
              </a:solidFill>
              <a:ln>
                <a:solidFill>
                  <a:srgbClr val="787878"/>
                </a:solidFill>
              </a:ln>
            </p:spPr>
            <p:txBody>
              <a:bodyPr vert="horz" wrap="square" lIns="0" tIns="39600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800" b="0" i="0" u="none" strike="noStrike" kern="0" cap="none" spc="0" normalizeH="0" baseline="0" noProof="0" dirty="0" smtClean="0">
                  <a:ln>
                    <a:noFill/>
                  </a:ln>
                  <a:solidFill>
                    <a:srgbClr val="5A5A5A"/>
                  </a:solidFill>
                  <a:effectLst/>
                  <a:uLnTx/>
                  <a:uFillTx/>
                  <a:latin typeface="Meiryo UI" panose="020B0604030504040204" pitchFamily="50" charset="-128"/>
                </a:endParaRPr>
              </a:p>
            </p:txBody>
          </p:sp>
        </p:grpSp>
      </p:grpSp>
      <p:cxnSp>
        <p:nvCxnSpPr>
          <p:cNvPr id="752" name="カギ線コネクタ 751"/>
          <p:cNvCxnSpPr>
            <a:endCxn id="387" idx="1"/>
          </p:cNvCxnSpPr>
          <p:nvPr/>
        </p:nvCxnSpPr>
        <p:spPr>
          <a:xfrm>
            <a:off x="5256932" y="3288678"/>
            <a:ext cx="1372459" cy="187999"/>
          </a:xfrm>
          <a:prstGeom prst="bentConnector3">
            <a:avLst/>
          </a:prstGeom>
          <a:noFill/>
          <a:ln w="38100" cap="flat" cmpd="sng" algn="ctr">
            <a:solidFill>
              <a:sysClr val="window" lastClr="FFFFFF">
                <a:lumMod val="50000"/>
              </a:sysClr>
            </a:solidFill>
            <a:prstDash val="solid"/>
            <a:tailEnd type="triangle" w="med" len="med"/>
          </a:ln>
          <a:effectLst/>
        </p:spPr>
      </p:cxnSp>
      <p:grpSp>
        <p:nvGrpSpPr>
          <p:cNvPr id="753" name="グループ化 752"/>
          <p:cNvGrpSpPr>
            <a:grpSpLocks noChangeAspect="1"/>
          </p:cNvGrpSpPr>
          <p:nvPr/>
        </p:nvGrpSpPr>
        <p:grpSpPr>
          <a:xfrm>
            <a:off x="6108425" y="2158244"/>
            <a:ext cx="216000" cy="214486"/>
            <a:chOff x="793750" y="4597772"/>
            <a:chExt cx="1123368" cy="1115498"/>
          </a:xfrm>
        </p:grpSpPr>
        <p:sp>
          <p:nvSpPr>
            <p:cNvPr id="754" name="角丸四角形 753"/>
            <p:cNvSpPr/>
            <p:nvPr/>
          </p:nvSpPr>
          <p:spPr>
            <a:xfrm>
              <a:off x="793750" y="4597772"/>
              <a:ext cx="1123368" cy="1115498"/>
            </a:xfrm>
            <a:prstGeom prst="roundRect">
              <a:avLst>
                <a:gd name="adj" fmla="val 8128"/>
              </a:avLst>
            </a:prstGeom>
            <a:solidFill>
              <a:srgbClr val="787878"/>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55" name="正方形/長方形 754"/>
            <p:cNvSpPr/>
            <p:nvPr/>
          </p:nvSpPr>
          <p:spPr>
            <a:xfrm>
              <a:off x="949422" y="4765675"/>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56" name="正方形/長方形 755"/>
            <p:cNvSpPr/>
            <p:nvPr/>
          </p:nvSpPr>
          <p:spPr>
            <a:xfrm>
              <a:off x="946199" y="5010148"/>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57" name="正方形/長方形 756"/>
            <p:cNvSpPr/>
            <p:nvPr/>
          </p:nvSpPr>
          <p:spPr>
            <a:xfrm rot="16200000">
              <a:off x="1094762" y="5310802"/>
              <a:ext cx="515579"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grpSp>
        <p:nvGrpSpPr>
          <p:cNvPr id="758" name="グループ化 757"/>
          <p:cNvGrpSpPr>
            <a:grpSpLocks noChangeAspect="1"/>
          </p:cNvGrpSpPr>
          <p:nvPr/>
        </p:nvGrpSpPr>
        <p:grpSpPr>
          <a:xfrm>
            <a:off x="6108425" y="2524072"/>
            <a:ext cx="216000" cy="214486"/>
            <a:chOff x="793750" y="4597772"/>
            <a:chExt cx="1123368" cy="1115498"/>
          </a:xfrm>
        </p:grpSpPr>
        <p:sp>
          <p:nvSpPr>
            <p:cNvPr id="759" name="角丸四角形 758"/>
            <p:cNvSpPr/>
            <p:nvPr/>
          </p:nvSpPr>
          <p:spPr>
            <a:xfrm>
              <a:off x="793750" y="4597772"/>
              <a:ext cx="1123368" cy="1115498"/>
            </a:xfrm>
            <a:prstGeom prst="roundRect">
              <a:avLst>
                <a:gd name="adj" fmla="val 8128"/>
              </a:avLst>
            </a:prstGeom>
            <a:solidFill>
              <a:srgbClr val="787878"/>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0" name="正方形/長方形 759"/>
            <p:cNvSpPr/>
            <p:nvPr/>
          </p:nvSpPr>
          <p:spPr>
            <a:xfrm>
              <a:off x="949422" y="4765675"/>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1" name="正方形/長方形 760"/>
            <p:cNvSpPr/>
            <p:nvPr/>
          </p:nvSpPr>
          <p:spPr>
            <a:xfrm>
              <a:off x="946199" y="5010148"/>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2" name="正方形/長方形 761"/>
            <p:cNvSpPr/>
            <p:nvPr/>
          </p:nvSpPr>
          <p:spPr>
            <a:xfrm rot="16200000">
              <a:off x="1094762" y="5310802"/>
              <a:ext cx="515579"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grpSp>
        <p:nvGrpSpPr>
          <p:cNvPr id="763" name="グループ化 762"/>
          <p:cNvGrpSpPr>
            <a:grpSpLocks noChangeAspect="1"/>
          </p:cNvGrpSpPr>
          <p:nvPr/>
        </p:nvGrpSpPr>
        <p:grpSpPr>
          <a:xfrm>
            <a:off x="6108425" y="2936626"/>
            <a:ext cx="216000" cy="214486"/>
            <a:chOff x="793750" y="4597772"/>
            <a:chExt cx="1123368" cy="1115498"/>
          </a:xfrm>
        </p:grpSpPr>
        <p:sp>
          <p:nvSpPr>
            <p:cNvPr id="764" name="角丸四角形 763"/>
            <p:cNvSpPr/>
            <p:nvPr/>
          </p:nvSpPr>
          <p:spPr>
            <a:xfrm>
              <a:off x="793750" y="4597772"/>
              <a:ext cx="1123368" cy="1115498"/>
            </a:xfrm>
            <a:prstGeom prst="roundRect">
              <a:avLst>
                <a:gd name="adj" fmla="val 8128"/>
              </a:avLst>
            </a:prstGeom>
            <a:solidFill>
              <a:srgbClr val="787878"/>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5" name="正方形/長方形 764"/>
            <p:cNvSpPr/>
            <p:nvPr/>
          </p:nvSpPr>
          <p:spPr>
            <a:xfrm>
              <a:off x="949422" y="4765675"/>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6" name="正方形/長方形 765"/>
            <p:cNvSpPr/>
            <p:nvPr/>
          </p:nvSpPr>
          <p:spPr>
            <a:xfrm>
              <a:off x="946199" y="5010148"/>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67" name="正方形/長方形 766"/>
            <p:cNvSpPr/>
            <p:nvPr/>
          </p:nvSpPr>
          <p:spPr>
            <a:xfrm rot="16200000">
              <a:off x="1094762" y="5310802"/>
              <a:ext cx="515579"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grpSp>
        <p:nvGrpSpPr>
          <p:cNvPr id="768" name="グループ化 767"/>
          <p:cNvGrpSpPr>
            <a:grpSpLocks noChangeAspect="1"/>
          </p:cNvGrpSpPr>
          <p:nvPr/>
        </p:nvGrpSpPr>
        <p:grpSpPr>
          <a:xfrm>
            <a:off x="6108425" y="3342895"/>
            <a:ext cx="216000" cy="214486"/>
            <a:chOff x="793750" y="4597772"/>
            <a:chExt cx="1123368" cy="1115498"/>
          </a:xfrm>
        </p:grpSpPr>
        <p:sp>
          <p:nvSpPr>
            <p:cNvPr id="769" name="角丸四角形 768"/>
            <p:cNvSpPr/>
            <p:nvPr/>
          </p:nvSpPr>
          <p:spPr>
            <a:xfrm>
              <a:off x="793750" y="4597772"/>
              <a:ext cx="1123368" cy="1115498"/>
            </a:xfrm>
            <a:prstGeom prst="roundRect">
              <a:avLst>
                <a:gd name="adj" fmla="val 8128"/>
              </a:avLst>
            </a:prstGeom>
            <a:solidFill>
              <a:srgbClr val="787878"/>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70" name="正方形/長方形 769"/>
            <p:cNvSpPr/>
            <p:nvPr/>
          </p:nvSpPr>
          <p:spPr>
            <a:xfrm>
              <a:off x="949422" y="4765675"/>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71" name="正方形/長方形 770"/>
            <p:cNvSpPr/>
            <p:nvPr/>
          </p:nvSpPr>
          <p:spPr>
            <a:xfrm>
              <a:off x="946199" y="5010148"/>
              <a:ext cx="812703"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sp>
          <p:nvSpPr>
            <p:cNvPr id="772" name="正方形/長方形 771"/>
            <p:cNvSpPr/>
            <p:nvPr/>
          </p:nvSpPr>
          <p:spPr>
            <a:xfrm rot="16200000">
              <a:off x="1094762" y="5310802"/>
              <a:ext cx="515579" cy="92075"/>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grpSp>
        <p:nvGrpSpPr>
          <p:cNvPr id="773" name="グループ化 772"/>
          <p:cNvGrpSpPr>
            <a:grpSpLocks noChangeAspect="1"/>
          </p:cNvGrpSpPr>
          <p:nvPr/>
        </p:nvGrpSpPr>
        <p:grpSpPr>
          <a:xfrm>
            <a:off x="6072425" y="4330009"/>
            <a:ext cx="288000" cy="207615"/>
            <a:chOff x="4873379" y="4062735"/>
            <a:chExt cx="336776" cy="242777"/>
          </a:xfrm>
        </p:grpSpPr>
        <p:sp>
          <p:nvSpPr>
            <p:cNvPr id="774" name="正方形/長方形 773"/>
            <p:cNvSpPr/>
            <p:nvPr/>
          </p:nvSpPr>
          <p:spPr>
            <a:xfrm>
              <a:off x="4873379" y="4062735"/>
              <a:ext cx="336776" cy="242777"/>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775" name="Group 7">
              <a:extLst>
                <a:ext uri="{FF2B5EF4-FFF2-40B4-BE49-F238E27FC236}">
                  <a16:creationId xmlns:a16="http://schemas.microsoft.com/office/drawing/2014/main" id="{945C867F-8D7D-49EA-8E68-32FF2B472D7D}"/>
                </a:ext>
              </a:extLst>
            </p:cNvPr>
            <p:cNvGrpSpPr>
              <a:grpSpLocks/>
            </p:cNvGrpSpPr>
            <p:nvPr/>
          </p:nvGrpSpPr>
          <p:grpSpPr bwMode="auto">
            <a:xfrm>
              <a:off x="4873379" y="4062735"/>
              <a:ext cx="336776" cy="233458"/>
              <a:chOff x="4693" y="3084"/>
              <a:chExt cx="1183" cy="808"/>
            </a:xfrm>
            <a:solidFill>
              <a:srgbClr val="787878"/>
            </a:solidFill>
          </p:grpSpPr>
          <p:sp>
            <p:nvSpPr>
              <p:cNvPr id="776" name="Freeform 8">
                <a:extLst>
                  <a:ext uri="{FF2B5EF4-FFF2-40B4-BE49-F238E27FC236}">
                    <a16:creationId xmlns:a16="http://schemas.microsoft.com/office/drawing/2014/main" id="{BD3D105E-68E1-42A7-A850-CBE647C11CCF}"/>
                  </a:ext>
                </a:extLst>
              </p:cNvPr>
              <p:cNvSpPr>
                <a:spLocks noEditPoints="1"/>
              </p:cNvSpPr>
              <p:nvPr/>
            </p:nvSpPr>
            <p:spPr bwMode="auto">
              <a:xfrm>
                <a:off x="4693" y="3084"/>
                <a:ext cx="883" cy="614"/>
              </a:xfrm>
              <a:custGeom>
                <a:avLst/>
                <a:gdLst>
                  <a:gd name="T0" fmla="*/ 351 w 374"/>
                  <a:gd name="T1" fmla="*/ 0 h 260"/>
                  <a:gd name="T2" fmla="*/ 23 w 374"/>
                  <a:gd name="T3" fmla="*/ 0 h 260"/>
                  <a:gd name="T4" fmla="*/ 0 w 374"/>
                  <a:gd name="T5" fmla="*/ 23 h 260"/>
                  <a:gd name="T6" fmla="*/ 0 w 374"/>
                  <a:gd name="T7" fmla="*/ 237 h 260"/>
                  <a:gd name="T8" fmla="*/ 23 w 374"/>
                  <a:gd name="T9" fmla="*/ 260 h 260"/>
                  <a:gd name="T10" fmla="*/ 351 w 374"/>
                  <a:gd name="T11" fmla="*/ 260 h 260"/>
                  <a:gd name="T12" fmla="*/ 374 w 374"/>
                  <a:gd name="T13" fmla="*/ 237 h 260"/>
                  <a:gd name="T14" fmla="*/ 374 w 374"/>
                  <a:gd name="T15" fmla="*/ 23 h 260"/>
                  <a:gd name="T16" fmla="*/ 351 w 374"/>
                  <a:gd name="T17" fmla="*/ 0 h 260"/>
                  <a:gd name="T18" fmla="*/ 356 w 374"/>
                  <a:gd name="T19" fmla="*/ 239 h 260"/>
                  <a:gd name="T20" fmla="*/ 18 w 374"/>
                  <a:gd name="T21" fmla="*/ 239 h 260"/>
                  <a:gd name="T22" fmla="*/ 18 w 374"/>
                  <a:gd name="T23" fmla="*/ 21 h 260"/>
                  <a:gd name="T24" fmla="*/ 356 w 374"/>
                  <a:gd name="T25" fmla="*/ 21 h 260"/>
                  <a:gd name="T26" fmla="*/ 356 w 374"/>
                  <a:gd name="T27" fmla="*/ 23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60">
                    <a:moveTo>
                      <a:pt x="351" y="0"/>
                    </a:moveTo>
                    <a:cubicBezTo>
                      <a:pt x="23" y="0"/>
                      <a:pt x="23" y="0"/>
                      <a:pt x="23" y="0"/>
                    </a:cubicBezTo>
                    <a:cubicBezTo>
                      <a:pt x="10" y="0"/>
                      <a:pt x="0" y="10"/>
                      <a:pt x="0" y="23"/>
                    </a:cubicBezTo>
                    <a:cubicBezTo>
                      <a:pt x="0" y="237"/>
                      <a:pt x="0" y="237"/>
                      <a:pt x="0" y="237"/>
                    </a:cubicBezTo>
                    <a:cubicBezTo>
                      <a:pt x="0" y="250"/>
                      <a:pt x="10" y="260"/>
                      <a:pt x="23" y="260"/>
                    </a:cubicBezTo>
                    <a:cubicBezTo>
                      <a:pt x="351" y="260"/>
                      <a:pt x="351" y="260"/>
                      <a:pt x="351" y="260"/>
                    </a:cubicBezTo>
                    <a:cubicBezTo>
                      <a:pt x="364" y="260"/>
                      <a:pt x="374" y="250"/>
                      <a:pt x="374" y="237"/>
                    </a:cubicBezTo>
                    <a:cubicBezTo>
                      <a:pt x="374" y="23"/>
                      <a:pt x="374" y="23"/>
                      <a:pt x="374" y="23"/>
                    </a:cubicBezTo>
                    <a:cubicBezTo>
                      <a:pt x="374" y="10"/>
                      <a:pt x="364" y="0"/>
                      <a:pt x="351" y="0"/>
                    </a:cubicBezTo>
                    <a:close/>
                    <a:moveTo>
                      <a:pt x="356" y="239"/>
                    </a:moveTo>
                    <a:cubicBezTo>
                      <a:pt x="18" y="239"/>
                      <a:pt x="18" y="239"/>
                      <a:pt x="18" y="239"/>
                    </a:cubicBezTo>
                    <a:cubicBezTo>
                      <a:pt x="18" y="21"/>
                      <a:pt x="18" y="21"/>
                      <a:pt x="18" y="21"/>
                    </a:cubicBezTo>
                    <a:cubicBezTo>
                      <a:pt x="356" y="21"/>
                      <a:pt x="356" y="21"/>
                      <a:pt x="356" y="21"/>
                    </a:cubicBezTo>
                    <a:lnTo>
                      <a:pt x="356"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77" name="Freeform 9">
                <a:extLst>
                  <a:ext uri="{FF2B5EF4-FFF2-40B4-BE49-F238E27FC236}">
                    <a16:creationId xmlns:a16="http://schemas.microsoft.com/office/drawing/2014/main" id="{FD554B18-7732-46C5-B9EB-739C6EECE722}"/>
                  </a:ext>
                </a:extLst>
              </p:cNvPr>
              <p:cNvSpPr>
                <a:spLocks/>
              </p:cNvSpPr>
              <p:nvPr/>
            </p:nvSpPr>
            <p:spPr bwMode="auto">
              <a:xfrm>
                <a:off x="4865" y="3720"/>
                <a:ext cx="538" cy="172"/>
              </a:xfrm>
              <a:custGeom>
                <a:avLst/>
                <a:gdLst>
                  <a:gd name="T0" fmla="*/ 217 w 228"/>
                  <a:gd name="T1" fmla="*/ 51 h 73"/>
                  <a:gd name="T2" fmla="*/ 171 w 228"/>
                  <a:gd name="T3" fmla="*/ 51 h 73"/>
                  <a:gd name="T4" fmla="*/ 149 w 228"/>
                  <a:gd name="T5" fmla="*/ 1 h 73"/>
                  <a:gd name="T6" fmla="*/ 148 w 228"/>
                  <a:gd name="T7" fmla="*/ 0 h 73"/>
                  <a:gd name="T8" fmla="*/ 79 w 228"/>
                  <a:gd name="T9" fmla="*/ 0 h 73"/>
                  <a:gd name="T10" fmla="*/ 79 w 228"/>
                  <a:gd name="T11" fmla="*/ 1 h 73"/>
                  <a:gd name="T12" fmla="*/ 57 w 228"/>
                  <a:gd name="T13" fmla="*/ 51 h 73"/>
                  <a:gd name="T14" fmla="*/ 11 w 228"/>
                  <a:gd name="T15" fmla="*/ 51 h 73"/>
                  <a:gd name="T16" fmla="*/ 0 w 228"/>
                  <a:gd name="T17" fmla="*/ 62 h 73"/>
                  <a:gd name="T18" fmla="*/ 11 w 228"/>
                  <a:gd name="T19" fmla="*/ 73 h 73"/>
                  <a:gd name="T20" fmla="*/ 217 w 228"/>
                  <a:gd name="T21" fmla="*/ 73 h 73"/>
                  <a:gd name="T22" fmla="*/ 228 w 228"/>
                  <a:gd name="T23" fmla="*/ 62 h 73"/>
                  <a:gd name="T24" fmla="*/ 217 w 228"/>
                  <a:gd name="T25"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73">
                    <a:moveTo>
                      <a:pt x="217" y="51"/>
                    </a:moveTo>
                    <a:cubicBezTo>
                      <a:pt x="171" y="51"/>
                      <a:pt x="171" y="51"/>
                      <a:pt x="171" y="51"/>
                    </a:cubicBezTo>
                    <a:cubicBezTo>
                      <a:pt x="155" y="37"/>
                      <a:pt x="151" y="18"/>
                      <a:pt x="149" y="1"/>
                    </a:cubicBezTo>
                    <a:cubicBezTo>
                      <a:pt x="148" y="0"/>
                      <a:pt x="148" y="0"/>
                      <a:pt x="148" y="0"/>
                    </a:cubicBezTo>
                    <a:cubicBezTo>
                      <a:pt x="79" y="0"/>
                      <a:pt x="79" y="0"/>
                      <a:pt x="79" y="0"/>
                    </a:cubicBezTo>
                    <a:cubicBezTo>
                      <a:pt x="79" y="1"/>
                      <a:pt x="79" y="1"/>
                      <a:pt x="79" y="1"/>
                    </a:cubicBezTo>
                    <a:cubicBezTo>
                      <a:pt x="77" y="18"/>
                      <a:pt x="73" y="37"/>
                      <a:pt x="57" y="51"/>
                    </a:cubicBezTo>
                    <a:cubicBezTo>
                      <a:pt x="11" y="51"/>
                      <a:pt x="11" y="51"/>
                      <a:pt x="11" y="51"/>
                    </a:cubicBezTo>
                    <a:cubicBezTo>
                      <a:pt x="5" y="51"/>
                      <a:pt x="0" y="56"/>
                      <a:pt x="0" y="62"/>
                    </a:cubicBezTo>
                    <a:cubicBezTo>
                      <a:pt x="0" y="68"/>
                      <a:pt x="5" y="73"/>
                      <a:pt x="11" y="73"/>
                    </a:cubicBezTo>
                    <a:cubicBezTo>
                      <a:pt x="217" y="73"/>
                      <a:pt x="217" y="73"/>
                      <a:pt x="217" y="73"/>
                    </a:cubicBezTo>
                    <a:cubicBezTo>
                      <a:pt x="223" y="73"/>
                      <a:pt x="228" y="68"/>
                      <a:pt x="228" y="62"/>
                    </a:cubicBezTo>
                    <a:cubicBezTo>
                      <a:pt x="228" y="56"/>
                      <a:pt x="223" y="51"/>
                      <a:pt x="21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78" name="Freeform 10">
                <a:extLst>
                  <a:ext uri="{FF2B5EF4-FFF2-40B4-BE49-F238E27FC236}">
                    <a16:creationId xmlns:a16="http://schemas.microsoft.com/office/drawing/2014/main" id="{DA077D90-44D8-46C7-9C06-5A8938BA9999}"/>
                  </a:ext>
                </a:extLst>
              </p:cNvPr>
              <p:cNvSpPr>
                <a:spLocks noEditPoints="1"/>
              </p:cNvSpPr>
              <p:nvPr/>
            </p:nvSpPr>
            <p:spPr bwMode="auto">
              <a:xfrm>
                <a:off x="5611" y="3084"/>
                <a:ext cx="265" cy="808"/>
              </a:xfrm>
              <a:custGeom>
                <a:avLst/>
                <a:gdLst>
                  <a:gd name="T0" fmla="*/ 89 w 112"/>
                  <a:gd name="T1" fmla="*/ 0 h 342"/>
                  <a:gd name="T2" fmla="*/ 23 w 112"/>
                  <a:gd name="T3" fmla="*/ 0 h 342"/>
                  <a:gd name="T4" fmla="*/ 0 w 112"/>
                  <a:gd name="T5" fmla="*/ 23 h 342"/>
                  <a:gd name="T6" fmla="*/ 0 w 112"/>
                  <a:gd name="T7" fmla="*/ 319 h 342"/>
                  <a:gd name="T8" fmla="*/ 23 w 112"/>
                  <a:gd name="T9" fmla="*/ 342 h 342"/>
                  <a:gd name="T10" fmla="*/ 89 w 112"/>
                  <a:gd name="T11" fmla="*/ 342 h 342"/>
                  <a:gd name="T12" fmla="*/ 112 w 112"/>
                  <a:gd name="T13" fmla="*/ 319 h 342"/>
                  <a:gd name="T14" fmla="*/ 112 w 112"/>
                  <a:gd name="T15" fmla="*/ 23 h 342"/>
                  <a:gd name="T16" fmla="*/ 89 w 112"/>
                  <a:gd name="T17" fmla="*/ 0 h 342"/>
                  <a:gd name="T18" fmla="*/ 56 w 112"/>
                  <a:gd name="T19" fmla="*/ 322 h 342"/>
                  <a:gd name="T20" fmla="*/ 44 w 112"/>
                  <a:gd name="T21" fmla="*/ 310 h 342"/>
                  <a:gd name="T22" fmla="*/ 56 w 112"/>
                  <a:gd name="T23" fmla="*/ 298 h 342"/>
                  <a:gd name="T24" fmla="*/ 68 w 112"/>
                  <a:gd name="T25" fmla="*/ 310 h 342"/>
                  <a:gd name="T26" fmla="*/ 56 w 112"/>
                  <a:gd name="T27" fmla="*/ 322 h 342"/>
                  <a:gd name="T28" fmla="*/ 97 w 112"/>
                  <a:gd name="T29" fmla="*/ 105 h 342"/>
                  <a:gd name="T30" fmla="*/ 15 w 112"/>
                  <a:gd name="T31" fmla="*/ 105 h 342"/>
                  <a:gd name="T32" fmla="*/ 15 w 112"/>
                  <a:gd name="T33" fmla="*/ 85 h 342"/>
                  <a:gd name="T34" fmla="*/ 97 w 112"/>
                  <a:gd name="T35" fmla="*/ 85 h 342"/>
                  <a:gd name="T36" fmla="*/ 97 w 112"/>
                  <a:gd name="T37" fmla="*/ 105 h 342"/>
                  <a:gd name="T38" fmla="*/ 97 w 112"/>
                  <a:gd name="T39" fmla="*/ 72 h 342"/>
                  <a:gd name="T40" fmla="*/ 15 w 112"/>
                  <a:gd name="T41" fmla="*/ 72 h 342"/>
                  <a:gd name="T42" fmla="*/ 15 w 112"/>
                  <a:gd name="T43" fmla="*/ 52 h 342"/>
                  <a:gd name="T44" fmla="*/ 97 w 112"/>
                  <a:gd name="T45" fmla="*/ 52 h 342"/>
                  <a:gd name="T46" fmla="*/ 97 w 112"/>
                  <a:gd name="T47" fmla="*/ 72 h 342"/>
                  <a:gd name="T48" fmla="*/ 97 w 112"/>
                  <a:gd name="T49" fmla="*/ 41 h 342"/>
                  <a:gd name="T50" fmla="*/ 15 w 112"/>
                  <a:gd name="T51" fmla="*/ 41 h 342"/>
                  <a:gd name="T52" fmla="*/ 15 w 112"/>
                  <a:gd name="T53" fmla="*/ 21 h 342"/>
                  <a:gd name="T54" fmla="*/ 97 w 112"/>
                  <a:gd name="T55" fmla="*/ 21 h 342"/>
                  <a:gd name="T56" fmla="*/ 97 w 112"/>
                  <a:gd name="T57"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342">
                    <a:moveTo>
                      <a:pt x="89" y="0"/>
                    </a:moveTo>
                    <a:cubicBezTo>
                      <a:pt x="23" y="0"/>
                      <a:pt x="23" y="0"/>
                      <a:pt x="23" y="0"/>
                    </a:cubicBezTo>
                    <a:cubicBezTo>
                      <a:pt x="10" y="0"/>
                      <a:pt x="0" y="10"/>
                      <a:pt x="0" y="23"/>
                    </a:cubicBezTo>
                    <a:cubicBezTo>
                      <a:pt x="0" y="319"/>
                      <a:pt x="0" y="319"/>
                      <a:pt x="0" y="319"/>
                    </a:cubicBezTo>
                    <a:cubicBezTo>
                      <a:pt x="0" y="331"/>
                      <a:pt x="10" y="342"/>
                      <a:pt x="23" y="342"/>
                    </a:cubicBezTo>
                    <a:cubicBezTo>
                      <a:pt x="89" y="342"/>
                      <a:pt x="89" y="342"/>
                      <a:pt x="89" y="342"/>
                    </a:cubicBezTo>
                    <a:cubicBezTo>
                      <a:pt x="101" y="342"/>
                      <a:pt x="112" y="331"/>
                      <a:pt x="112" y="319"/>
                    </a:cubicBezTo>
                    <a:cubicBezTo>
                      <a:pt x="112" y="23"/>
                      <a:pt x="112" y="23"/>
                      <a:pt x="112" y="23"/>
                    </a:cubicBezTo>
                    <a:cubicBezTo>
                      <a:pt x="112" y="10"/>
                      <a:pt x="101" y="0"/>
                      <a:pt x="89" y="0"/>
                    </a:cubicBezTo>
                    <a:close/>
                    <a:moveTo>
                      <a:pt x="56" y="322"/>
                    </a:moveTo>
                    <a:cubicBezTo>
                      <a:pt x="49" y="322"/>
                      <a:pt x="44" y="317"/>
                      <a:pt x="44" y="310"/>
                    </a:cubicBezTo>
                    <a:cubicBezTo>
                      <a:pt x="44" y="304"/>
                      <a:pt x="49" y="298"/>
                      <a:pt x="56" y="298"/>
                    </a:cubicBezTo>
                    <a:cubicBezTo>
                      <a:pt x="62" y="298"/>
                      <a:pt x="68" y="304"/>
                      <a:pt x="68" y="310"/>
                    </a:cubicBezTo>
                    <a:cubicBezTo>
                      <a:pt x="68" y="317"/>
                      <a:pt x="62" y="322"/>
                      <a:pt x="56" y="322"/>
                    </a:cubicBezTo>
                    <a:close/>
                    <a:moveTo>
                      <a:pt x="97" y="105"/>
                    </a:moveTo>
                    <a:cubicBezTo>
                      <a:pt x="15" y="105"/>
                      <a:pt x="15" y="105"/>
                      <a:pt x="15" y="105"/>
                    </a:cubicBezTo>
                    <a:cubicBezTo>
                      <a:pt x="15" y="85"/>
                      <a:pt x="15" y="85"/>
                      <a:pt x="15" y="85"/>
                    </a:cubicBezTo>
                    <a:cubicBezTo>
                      <a:pt x="97" y="85"/>
                      <a:pt x="97" y="85"/>
                      <a:pt x="97" y="85"/>
                    </a:cubicBezTo>
                    <a:lnTo>
                      <a:pt x="97" y="105"/>
                    </a:lnTo>
                    <a:close/>
                    <a:moveTo>
                      <a:pt x="97" y="72"/>
                    </a:moveTo>
                    <a:cubicBezTo>
                      <a:pt x="15" y="72"/>
                      <a:pt x="15" y="72"/>
                      <a:pt x="15" y="72"/>
                    </a:cubicBezTo>
                    <a:cubicBezTo>
                      <a:pt x="15" y="52"/>
                      <a:pt x="15" y="52"/>
                      <a:pt x="15" y="52"/>
                    </a:cubicBezTo>
                    <a:cubicBezTo>
                      <a:pt x="97" y="52"/>
                      <a:pt x="97" y="52"/>
                      <a:pt x="97" y="52"/>
                    </a:cubicBezTo>
                    <a:lnTo>
                      <a:pt x="97" y="72"/>
                    </a:lnTo>
                    <a:close/>
                    <a:moveTo>
                      <a:pt x="97" y="41"/>
                    </a:moveTo>
                    <a:cubicBezTo>
                      <a:pt x="15" y="41"/>
                      <a:pt x="15" y="41"/>
                      <a:pt x="15" y="41"/>
                    </a:cubicBezTo>
                    <a:cubicBezTo>
                      <a:pt x="15" y="21"/>
                      <a:pt x="15" y="21"/>
                      <a:pt x="15" y="21"/>
                    </a:cubicBezTo>
                    <a:cubicBezTo>
                      <a:pt x="97" y="21"/>
                      <a:pt x="97" y="21"/>
                      <a:pt x="97" y="21"/>
                    </a:cubicBezTo>
                    <a:lnTo>
                      <a:pt x="9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grpSp>
      <p:grpSp>
        <p:nvGrpSpPr>
          <p:cNvPr id="779" name="グループ化 778"/>
          <p:cNvGrpSpPr>
            <a:grpSpLocks noChangeAspect="1"/>
          </p:cNvGrpSpPr>
          <p:nvPr/>
        </p:nvGrpSpPr>
        <p:grpSpPr>
          <a:xfrm>
            <a:off x="6072425" y="4756755"/>
            <a:ext cx="288000" cy="207615"/>
            <a:chOff x="4873379" y="4062735"/>
            <a:chExt cx="336776" cy="242777"/>
          </a:xfrm>
        </p:grpSpPr>
        <p:sp>
          <p:nvSpPr>
            <p:cNvPr id="780" name="正方形/長方形 779"/>
            <p:cNvSpPr/>
            <p:nvPr/>
          </p:nvSpPr>
          <p:spPr>
            <a:xfrm>
              <a:off x="4873379" y="4062735"/>
              <a:ext cx="336776" cy="242777"/>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781" name="Group 7">
              <a:extLst>
                <a:ext uri="{FF2B5EF4-FFF2-40B4-BE49-F238E27FC236}">
                  <a16:creationId xmlns:a16="http://schemas.microsoft.com/office/drawing/2014/main" id="{945C867F-8D7D-49EA-8E68-32FF2B472D7D}"/>
                </a:ext>
              </a:extLst>
            </p:cNvPr>
            <p:cNvGrpSpPr>
              <a:grpSpLocks/>
            </p:cNvGrpSpPr>
            <p:nvPr/>
          </p:nvGrpSpPr>
          <p:grpSpPr bwMode="auto">
            <a:xfrm>
              <a:off x="4873379" y="4062735"/>
              <a:ext cx="336776" cy="233458"/>
              <a:chOff x="4693" y="3084"/>
              <a:chExt cx="1183" cy="808"/>
            </a:xfrm>
            <a:solidFill>
              <a:srgbClr val="787878"/>
            </a:solidFill>
          </p:grpSpPr>
          <p:sp>
            <p:nvSpPr>
              <p:cNvPr id="782" name="Freeform 8">
                <a:extLst>
                  <a:ext uri="{FF2B5EF4-FFF2-40B4-BE49-F238E27FC236}">
                    <a16:creationId xmlns:a16="http://schemas.microsoft.com/office/drawing/2014/main" id="{BD3D105E-68E1-42A7-A850-CBE647C11CCF}"/>
                  </a:ext>
                </a:extLst>
              </p:cNvPr>
              <p:cNvSpPr>
                <a:spLocks noEditPoints="1"/>
              </p:cNvSpPr>
              <p:nvPr/>
            </p:nvSpPr>
            <p:spPr bwMode="auto">
              <a:xfrm>
                <a:off x="4693" y="3084"/>
                <a:ext cx="883" cy="614"/>
              </a:xfrm>
              <a:custGeom>
                <a:avLst/>
                <a:gdLst>
                  <a:gd name="T0" fmla="*/ 351 w 374"/>
                  <a:gd name="T1" fmla="*/ 0 h 260"/>
                  <a:gd name="T2" fmla="*/ 23 w 374"/>
                  <a:gd name="T3" fmla="*/ 0 h 260"/>
                  <a:gd name="T4" fmla="*/ 0 w 374"/>
                  <a:gd name="T5" fmla="*/ 23 h 260"/>
                  <a:gd name="T6" fmla="*/ 0 w 374"/>
                  <a:gd name="T7" fmla="*/ 237 h 260"/>
                  <a:gd name="T8" fmla="*/ 23 w 374"/>
                  <a:gd name="T9" fmla="*/ 260 h 260"/>
                  <a:gd name="T10" fmla="*/ 351 w 374"/>
                  <a:gd name="T11" fmla="*/ 260 h 260"/>
                  <a:gd name="T12" fmla="*/ 374 w 374"/>
                  <a:gd name="T13" fmla="*/ 237 h 260"/>
                  <a:gd name="T14" fmla="*/ 374 w 374"/>
                  <a:gd name="T15" fmla="*/ 23 h 260"/>
                  <a:gd name="T16" fmla="*/ 351 w 374"/>
                  <a:gd name="T17" fmla="*/ 0 h 260"/>
                  <a:gd name="T18" fmla="*/ 356 w 374"/>
                  <a:gd name="T19" fmla="*/ 239 h 260"/>
                  <a:gd name="T20" fmla="*/ 18 w 374"/>
                  <a:gd name="T21" fmla="*/ 239 h 260"/>
                  <a:gd name="T22" fmla="*/ 18 w 374"/>
                  <a:gd name="T23" fmla="*/ 21 h 260"/>
                  <a:gd name="T24" fmla="*/ 356 w 374"/>
                  <a:gd name="T25" fmla="*/ 21 h 260"/>
                  <a:gd name="T26" fmla="*/ 356 w 374"/>
                  <a:gd name="T27" fmla="*/ 23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60">
                    <a:moveTo>
                      <a:pt x="351" y="0"/>
                    </a:moveTo>
                    <a:cubicBezTo>
                      <a:pt x="23" y="0"/>
                      <a:pt x="23" y="0"/>
                      <a:pt x="23" y="0"/>
                    </a:cubicBezTo>
                    <a:cubicBezTo>
                      <a:pt x="10" y="0"/>
                      <a:pt x="0" y="10"/>
                      <a:pt x="0" y="23"/>
                    </a:cubicBezTo>
                    <a:cubicBezTo>
                      <a:pt x="0" y="237"/>
                      <a:pt x="0" y="237"/>
                      <a:pt x="0" y="237"/>
                    </a:cubicBezTo>
                    <a:cubicBezTo>
                      <a:pt x="0" y="250"/>
                      <a:pt x="10" y="260"/>
                      <a:pt x="23" y="260"/>
                    </a:cubicBezTo>
                    <a:cubicBezTo>
                      <a:pt x="351" y="260"/>
                      <a:pt x="351" y="260"/>
                      <a:pt x="351" y="260"/>
                    </a:cubicBezTo>
                    <a:cubicBezTo>
                      <a:pt x="364" y="260"/>
                      <a:pt x="374" y="250"/>
                      <a:pt x="374" y="237"/>
                    </a:cubicBezTo>
                    <a:cubicBezTo>
                      <a:pt x="374" y="23"/>
                      <a:pt x="374" y="23"/>
                      <a:pt x="374" y="23"/>
                    </a:cubicBezTo>
                    <a:cubicBezTo>
                      <a:pt x="374" y="10"/>
                      <a:pt x="364" y="0"/>
                      <a:pt x="351" y="0"/>
                    </a:cubicBezTo>
                    <a:close/>
                    <a:moveTo>
                      <a:pt x="356" y="239"/>
                    </a:moveTo>
                    <a:cubicBezTo>
                      <a:pt x="18" y="239"/>
                      <a:pt x="18" y="239"/>
                      <a:pt x="18" y="239"/>
                    </a:cubicBezTo>
                    <a:cubicBezTo>
                      <a:pt x="18" y="21"/>
                      <a:pt x="18" y="21"/>
                      <a:pt x="18" y="21"/>
                    </a:cubicBezTo>
                    <a:cubicBezTo>
                      <a:pt x="356" y="21"/>
                      <a:pt x="356" y="21"/>
                      <a:pt x="356" y="21"/>
                    </a:cubicBezTo>
                    <a:lnTo>
                      <a:pt x="356"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83" name="Freeform 9">
                <a:extLst>
                  <a:ext uri="{FF2B5EF4-FFF2-40B4-BE49-F238E27FC236}">
                    <a16:creationId xmlns:a16="http://schemas.microsoft.com/office/drawing/2014/main" id="{FD554B18-7732-46C5-B9EB-739C6EECE722}"/>
                  </a:ext>
                </a:extLst>
              </p:cNvPr>
              <p:cNvSpPr>
                <a:spLocks/>
              </p:cNvSpPr>
              <p:nvPr/>
            </p:nvSpPr>
            <p:spPr bwMode="auto">
              <a:xfrm>
                <a:off x="4865" y="3720"/>
                <a:ext cx="538" cy="172"/>
              </a:xfrm>
              <a:custGeom>
                <a:avLst/>
                <a:gdLst>
                  <a:gd name="T0" fmla="*/ 217 w 228"/>
                  <a:gd name="T1" fmla="*/ 51 h 73"/>
                  <a:gd name="T2" fmla="*/ 171 w 228"/>
                  <a:gd name="T3" fmla="*/ 51 h 73"/>
                  <a:gd name="T4" fmla="*/ 149 w 228"/>
                  <a:gd name="T5" fmla="*/ 1 h 73"/>
                  <a:gd name="T6" fmla="*/ 148 w 228"/>
                  <a:gd name="T7" fmla="*/ 0 h 73"/>
                  <a:gd name="T8" fmla="*/ 79 w 228"/>
                  <a:gd name="T9" fmla="*/ 0 h 73"/>
                  <a:gd name="T10" fmla="*/ 79 w 228"/>
                  <a:gd name="T11" fmla="*/ 1 h 73"/>
                  <a:gd name="T12" fmla="*/ 57 w 228"/>
                  <a:gd name="T13" fmla="*/ 51 h 73"/>
                  <a:gd name="T14" fmla="*/ 11 w 228"/>
                  <a:gd name="T15" fmla="*/ 51 h 73"/>
                  <a:gd name="T16" fmla="*/ 0 w 228"/>
                  <a:gd name="T17" fmla="*/ 62 h 73"/>
                  <a:gd name="T18" fmla="*/ 11 w 228"/>
                  <a:gd name="T19" fmla="*/ 73 h 73"/>
                  <a:gd name="T20" fmla="*/ 217 w 228"/>
                  <a:gd name="T21" fmla="*/ 73 h 73"/>
                  <a:gd name="T22" fmla="*/ 228 w 228"/>
                  <a:gd name="T23" fmla="*/ 62 h 73"/>
                  <a:gd name="T24" fmla="*/ 217 w 228"/>
                  <a:gd name="T25"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73">
                    <a:moveTo>
                      <a:pt x="217" y="51"/>
                    </a:moveTo>
                    <a:cubicBezTo>
                      <a:pt x="171" y="51"/>
                      <a:pt x="171" y="51"/>
                      <a:pt x="171" y="51"/>
                    </a:cubicBezTo>
                    <a:cubicBezTo>
                      <a:pt x="155" y="37"/>
                      <a:pt x="151" y="18"/>
                      <a:pt x="149" y="1"/>
                    </a:cubicBezTo>
                    <a:cubicBezTo>
                      <a:pt x="148" y="0"/>
                      <a:pt x="148" y="0"/>
                      <a:pt x="148" y="0"/>
                    </a:cubicBezTo>
                    <a:cubicBezTo>
                      <a:pt x="79" y="0"/>
                      <a:pt x="79" y="0"/>
                      <a:pt x="79" y="0"/>
                    </a:cubicBezTo>
                    <a:cubicBezTo>
                      <a:pt x="79" y="1"/>
                      <a:pt x="79" y="1"/>
                      <a:pt x="79" y="1"/>
                    </a:cubicBezTo>
                    <a:cubicBezTo>
                      <a:pt x="77" y="18"/>
                      <a:pt x="73" y="37"/>
                      <a:pt x="57" y="51"/>
                    </a:cubicBezTo>
                    <a:cubicBezTo>
                      <a:pt x="11" y="51"/>
                      <a:pt x="11" y="51"/>
                      <a:pt x="11" y="51"/>
                    </a:cubicBezTo>
                    <a:cubicBezTo>
                      <a:pt x="5" y="51"/>
                      <a:pt x="0" y="56"/>
                      <a:pt x="0" y="62"/>
                    </a:cubicBezTo>
                    <a:cubicBezTo>
                      <a:pt x="0" y="68"/>
                      <a:pt x="5" y="73"/>
                      <a:pt x="11" y="73"/>
                    </a:cubicBezTo>
                    <a:cubicBezTo>
                      <a:pt x="217" y="73"/>
                      <a:pt x="217" y="73"/>
                      <a:pt x="217" y="73"/>
                    </a:cubicBezTo>
                    <a:cubicBezTo>
                      <a:pt x="223" y="73"/>
                      <a:pt x="228" y="68"/>
                      <a:pt x="228" y="62"/>
                    </a:cubicBezTo>
                    <a:cubicBezTo>
                      <a:pt x="228" y="56"/>
                      <a:pt x="223" y="51"/>
                      <a:pt x="21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84" name="Freeform 10">
                <a:extLst>
                  <a:ext uri="{FF2B5EF4-FFF2-40B4-BE49-F238E27FC236}">
                    <a16:creationId xmlns:a16="http://schemas.microsoft.com/office/drawing/2014/main" id="{DA077D90-44D8-46C7-9C06-5A8938BA9999}"/>
                  </a:ext>
                </a:extLst>
              </p:cNvPr>
              <p:cNvSpPr>
                <a:spLocks noEditPoints="1"/>
              </p:cNvSpPr>
              <p:nvPr/>
            </p:nvSpPr>
            <p:spPr bwMode="auto">
              <a:xfrm>
                <a:off x="5611" y="3084"/>
                <a:ext cx="265" cy="808"/>
              </a:xfrm>
              <a:custGeom>
                <a:avLst/>
                <a:gdLst>
                  <a:gd name="T0" fmla="*/ 89 w 112"/>
                  <a:gd name="T1" fmla="*/ 0 h 342"/>
                  <a:gd name="T2" fmla="*/ 23 w 112"/>
                  <a:gd name="T3" fmla="*/ 0 h 342"/>
                  <a:gd name="T4" fmla="*/ 0 w 112"/>
                  <a:gd name="T5" fmla="*/ 23 h 342"/>
                  <a:gd name="T6" fmla="*/ 0 w 112"/>
                  <a:gd name="T7" fmla="*/ 319 h 342"/>
                  <a:gd name="T8" fmla="*/ 23 w 112"/>
                  <a:gd name="T9" fmla="*/ 342 h 342"/>
                  <a:gd name="T10" fmla="*/ 89 w 112"/>
                  <a:gd name="T11" fmla="*/ 342 h 342"/>
                  <a:gd name="T12" fmla="*/ 112 w 112"/>
                  <a:gd name="T13" fmla="*/ 319 h 342"/>
                  <a:gd name="T14" fmla="*/ 112 w 112"/>
                  <a:gd name="T15" fmla="*/ 23 h 342"/>
                  <a:gd name="T16" fmla="*/ 89 w 112"/>
                  <a:gd name="T17" fmla="*/ 0 h 342"/>
                  <a:gd name="T18" fmla="*/ 56 w 112"/>
                  <a:gd name="T19" fmla="*/ 322 h 342"/>
                  <a:gd name="T20" fmla="*/ 44 w 112"/>
                  <a:gd name="T21" fmla="*/ 310 h 342"/>
                  <a:gd name="T22" fmla="*/ 56 w 112"/>
                  <a:gd name="T23" fmla="*/ 298 h 342"/>
                  <a:gd name="T24" fmla="*/ 68 w 112"/>
                  <a:gd name="T25" fmla="*/ 310 h 342"/>
                  <a:gd name="T26" fmla="*/ 56 w 112"/>
                  <a:gd name="T27" fmla="*/ 322 h 342"/>
                  <a:gd name="T28" fmla="*/ 97 w 112"/>
                  <a:gd name="T29" fmla="*/ 105 h 342"/>
                  <a:gd name="T30" fmla="*/ 15 w 112"/>
                  <a:gd name="T31" fmla="*/ 105 h 342"/>
                  <a:gd name="T32" fmla="*/ 15 w 112"/>
                  <a:gd name="T33" fmla="*/ 85 h 342"/>
                  <a:gd name="T34" fmla="*/ 97 w 112"/>
                  <a:gd name="T35" fmla="*/ 85 h 342"/>
                  <a:gd name="T36" fmla="*/ 97 w 112"/>
                  <a:gd name="T37" fmla="*/ 105 h 342"/>
                  <a:gd name="T38" fmla="*/ 97 w 112"/>
                  <a:gd name="T39" fmla="*/ 72 h 342"/>
                  <a:gd name="T40" fmla="*/ 15 w 112"/>
                  <a:gd name="T41" fmla="*/ 72 h 342"/>
                  <a:gd name="T42" fmla="*/ 15 w 112"/>
                  <a:gd name="T43" fmla="*/ 52 h 342"/>
                  <a:gd name="T44" fmla="*/ 97 w 112"/>
                  <a:gd name="T45" fmla="*/ 52 h 342"/>
                  <a:gd name="T46" fmla="*/ 97 w 112"/>
                  <a:gd name="T47" fmla="*/ 72 h 342"/>
                  <a:gd name="T48" fmla="*/ 97 w 112"/>
                  <a:gd name="T49" fmla="*/ 41 h 342"/>
                  <a:gd name="T50" fmla="*/ 15 w 112"/>
                  <a:gd name="T51" fmla="*/ 41 h 342"/>
                  <a:gd name="T52" fmla="*/ 15 w 112"/>
                  <a:gd name="T53" fmla="*/ 21 h 342"/>
                  <a:gd name="T54" fmla="*/ 97 w 112"/>
                  <a:gd name="T55" fmla="*/ 21 h 342"/>
                  <a:gd name="T56" fmla="*/ 97 w 112"/>
                  <a:gd name="T57"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342">
                    <a:moveTo>
                      <a:pt x="89" y="0"/>
                    </a:moveTo>
                    <a:cubicBezTo>
                      <a:pt x="23" y="0"/>
                      <a:pt x="23" y="0"/>
                      <a:pt x="23" y="0"/>
                    </a:cubicBezTo>
                    <a:cubicBezTo>
                      <a:pt x="10" y="0"/>
                      <a:pt x="0" y="10"/>
                      <a:pt x="0" y="23"/>
                    </a:cubicBezTo>
                    <a:cubicBezTo>
                      <a:pt x="0" y="319"/>
                      <a:pt x="0" y="319"/>
                      <a:pt x="0" y="319"/>
                    </a:cubicBezTo>
                    <a:cubicBezTo>
                      <a:pt x="0" y="331"/>
                      <a:pt x="10" y="342"/>
                      <a:pt x="23" y="342"/>
                    </a:cubicBezTo>
                    <a:cubicBezTo>
                      <a:pt x="89" y="342"/>
                      <a:pt x="89" y="342"/>
                      <a:pt x="89" y="342"/>
                    </a:cubicBezTo>
                    <a:cubicBezTo>
                      <a:pt x="101" y="342"/>
                      <a:pt x="112" y="331"/>
                      <a:pt x="112" y="319"/>
                    </a:cubicBezTo>
                    <a:cubicBezTo>
                      <a:pt x="112" y="23"/>
                      <a:pt x="112" y="23"/>
                      <a:pt x="112" y="23"/>
                    </a:cubicBezTo>
                    <a:cubicBezTo>
                      <a:pt x="112" y="10"/>
                      <a:pt x="101" y="0"/>
                      <a:pt x="89" y="0"/>
                    </a:cubicBezTo>
                    <a:close/>
                    <a:moveTo>
                      <a:pt x="56" y="322"/>
                    </a:moveTo>
                    <a:cubicBezTo>
                      <a:pt x="49" y="322"/>
                      <a:pt x="44" y="317"/>
                      <a:pt x="44" y="310"/>
                    </a:cubicBezTo>
                    <a:cubicBezTo>
                      <a:pt x="44" y="304"/>
                      <a:pt x="49" y="298"/>
                      <a:pt x="56" y="298"/>
                    </a:cubicBezTo>
                    <a:cubicBezTo>
                      <a:pt x="62" y="298"/>
                      <a:pt x="68" y="304"/>
                      <a:pt x="68" y="310"/>
                    </a:cubicBezTo>
                    <a:cubicBezTo>
                      <a:pt x="68" y="317"/>
                      <a:pt x="62" y="322"/>
                      <a:pt x="56" y="322"/>
                    </a:cubicBezTo>
                    <a:close/>
                    <a:moveTo>
                      <a:pt x="97" y="105"/>
                    </a:moveTo>
                    <a:cubicBezTo>
                      <a:pt x="15" y="105"/>
                      <a:pt x="15" y="105"/>
                      <a:pt x="15" y="105"/>
                    </a:cubicBezTo>
                    <a:cubicBezTo>
                      <a:pt x="15" y="85"/>
                      <a:pt x="15" y="85"/>
                      <a:pt x="15" y="85"/>
                    </a:cubicBezTo>
                    <a:cubicBezTo>
                      <a:pt x="97" y="85"/>
                      <a:pt x="97" y="85"/>
                      <a:pt x="97" y="85"/>
                    </a:cubicBezTo>
                    <a:lnTo>
                      <a:pt x="97" y="105"/>
                    </a:lnTo>
                    <a:close/>
                    <a:moveTo>
                      <a:pt x="97" y="72"/>
                    </a:moveTo>
                    <a:cubicBezTo>
                      <a:pt x="15" y="72"/>
                      <a:pt x="15" y="72"/>
                      <a:pt x="15" y="72"/>
                    </a:cubicBezTo>
                    <a:cubicBezTo>
                      <a:pt x="15" y="52"/>
                      <a:pt x="15" y="52"/>
                      <a:pt x="15" y="52"/>
                    </a:cubicBezTo>
                    <a:cubicBezTo>
                      <a:pt x="97" y="52"/>
                      <a:pt x="97" y="52"/>
                      <a:pt x="97" y="52"/>
                    </a:cubicBezTo>
                    <a:lnTo>
                      <a:pt x="97" y="72"/>
                    </a:lnTo>
                    <a:close/>
                    <a:moveTo>
                      <a:pt x="97" y="41"/>
                    </a:moveTo>
                    <a:cubicBezTo>
                      <a:pt x="15" y="41"/>
                      <a:pt x="15" y="41"/>
                      <a:pt x="15" y="41"/>
                    </a:cubicBezTo>
                    <a:cubicBezTo>
                      <a:pt x="15" y="21"/>
                      <a:pt x="15" y="21"/>
                      <a:pt x="15" y="21"/>
                    </a:cubicBezTo>
                    <a:cubicBezTo>
                      <a:pt x="97" y="21"/>
                      <a:pt x="97" y="21"/>
                      <a:pt x="97" y="21"/>
                    </a:cubicBezTo>
                    <a:lnTo>
                      <a:pt x="9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grpSp>
      <p:grpSp>
        <p:nvGrpSpPr>
          <p:cNvPr id="785" name="グループ化 784"/>
          <p:cNvGrpSpPr>
            <a:grpSpLocks noChangeAspect="1"/>
          </p:cNvGrpSpPr>
          <p:nvPr/>
        </p:nvGrpSpPr>
        <p:grpSpPr>
          <a:xfrm>
            <a:off x="6072425" y="5251785"/>
            <a:ext cx="288000" cy="207615"/>
            <a:chOff x="4873379" y="4062735"/>
            <a:chExt cx="336776" cy="242777"/>
          </a:xfrm>
        </p:grpSpPr>
        <p:sp>
          <p:nvSpPr>
            <p:cNvPr id="786" name="正方形/長方形 785"/>
            <p:cNvSpPr/>
            <p:nvPr/>
          </p:nvSpPr>
          <p:spPr>
            <a:xfrm>
              <a:off x="4873379" y="4062735"/>
              <a:ext cx="336776" cy="242777"/>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787" name="Group 7">
              <a:extLst>
                <a:ext uri="{FF2B5EF4-FFF2-40B4-BE49-F238E27FC236}">
                  <a16:creationId xmlns:a16="http://schemas.microsoft.com/office/drawing/2014/main" id="{945C867F-8D7D-49EA-8E68-32FF2B472D7D}"/>
                </a:ext>
              </a:extLst>
            </p:cNvPr>
            <p:cNvGrpSpPr>
              <a:grpSpLocks/>
            </p:cNvGrpSpPr>
            <p:nvPr/>
          </p:nvGrpSpPr>
          <p:grpSpPr bwMode="auto">
            <a:xfrm>
              <a:off x="4873379" y="4062735"/>
              <a:ext cx="336776" cy="233458"/>
              <a:chOff x="4693" y="3084"/>
              <a:chExt cx="1183" cy="808"/>
            </a:xfrm>
            <a:solidFill>
              <a:srgbClr val="787878"/>
            </a:solidFill>
          </p:grpSpPr>
          <p:sp>
            <p:nvSpPr>
              <p:cNvPr id="788" name="Freeform 8">
                <a:extLst>
                  <a:ext uri="{FF2B5EF4-FFF2-40B4-BE49-F238E27FC236}">
                    <a16:creationId xmlns:a16="http://schemas.microsoft.com/office/drawing/2014/main" id="{BD3D105E-68E1-42A7-A850-CBE647C11CCF}"/>
                  </a:ext>
                </a:extLst>
              </p:cNvPr>
              <p:cNvSpPr>
                <a:spLocks noEditPoints="1"/>
              </p:cNvSpPr>
              <p:nvPr/>
            </p:nvSpPr>
            <p:spPr bwMode="auto">
              <a:xfrm>
                <a:off x="4693" y="3084"/>
                <a:ext cx="883" cy="614"/>
              </a:xfrm>
              <a:custGeom>
                <a:avLst/>
                <a:gdLst>
                  <a:gd name="T0" fmla="*/ 351 w 374"/>
                  <a:gd name="T1" fmla="*/ 0 h 260"/>
                  <a:gd name="T2" fmla="*/ 23 w 374"/>
                  <a:gd name="T3" fmla="*/ 0 h 260"/>
                  <a:gd name="T4" fmla="*/ 0 w 374"/>
                  <a:gd name="T5" fmla="*/ 23 h 260"/>
                  <a:gd name="T6" fmla="*/ 0 w 374"/>
                  <a:gd name="T7" fmla="*/ 237 h 260"/>
                  <a:gd name="T8" fmla="*/ 23 w 374"/>
                  <a:gd name="T9" fmla="*/ 260 h 260"/>
                  <a:gd name="T10" fmla="*/ 351 w 374"/>
                  <a:gd name="T11" fmla="*/ 260 h 260"/>
                  <a:gd name="T12" fmla="*/ 374 w 374"/>
                  <a:gd name="T13" fmla="*/ 237 h 260"/>
                  <a:gd name="T14" fmla="*/ 374 w 374"/>
                  <a:gd name="T15" fmla="*/ 23 h 260"/>
                  <a:gd name="T16" fmla="*/ 351 w 374"/>
                  <a:gd name="T17" fmla="*/ 0 h 260"/>
                  <a:gd name="T18" fmla="*/ 356 w 374"/>
                  <a:gd name="T19" fmla="*/ 239 h 260"/>
                  <a:gd name="T20" fmla="*/ 18 w 374"/>
                  <a:gd name="T21" fmla="*/ 239 h 260"/>
                  <a:gd name="T22" fmla="*/ 18 w 374"/>
                  <a:gd name="T23" fmla="*/ 21 h 260"/>
                  <a:gd name="T24" fmla="*/ 356 w 374"/>
                  <a:gd name="T25" fmla="*/ 21 h 260"/>
                  <a:gd name="T26" fmla="*/ 356 w 374"/>
                  <a:gd name="T27" fmla="*/ 23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60">
                    <a:moveTo>
                      <a:pt x="351" y="0"/>
                    </a:moveTo>
                    <a:cubicBezTo>
                      <a:pt x="23" y="0"/>
                      <a:pt x="23" y="0"/>
                      <a:pt x="23" y="0"/>
                    </a:cubicBezTo>
                    <a:cubicBezTo>
                      <a:pt x="10" y="0"/>
                      <a:pt x="0" y="10"/>
                      <a:pt x="0" y="23"/>
                    </a:cubicBezTo>
                    <a:cubicBezTo>
                      <a:pt x="0" y="237"/>
                      <a:pt x="0" y="237"/>
                      <a:pt x="0" y="237"/>
                    </a:cubicBezTo>
                    <a:cubicBezTo>
                      <a:pt x="0" y="250"/>
                      <a:pt x="10" y="260"/>
                      <a:pt x="23" y="260"/>
                    </a:cubicBezTo>
                    <a:cubicBezTo>
                      <a:pt x="351" y="260"/>
                      <a:pt x="351" y="260"/>
                      <a:pt x="351" y="260"/>
                    </a:cubicBezTo>
                    <a:cubicBezTo>
                      <a:pt x="364" y="260"/>
                      <a:pt x="374" y="250"/>
                      <a:pt x="374" y="237"/>
                    </a:cubicBezTo>
                    <a:cubicBezTo>
                      <a:pt x="374" y="23"/>
                      <a:pt x="374" y="23"/>
                      <a:pt x="374" y="23"/>
                    </a:cubicBezTo>
                    <a:cubicBezTo>
                      <a:pt x="374" y="10"/>
                      <a:pt x="364" y="0"/>
                      <a:pt x="351" y="0"/>
                    </a:cubicBezTo>
                    <a:close/>
                    <a:moveTo>
                      <a:pt x="356" y="239"/>
                    </a:moveTo>
                    <a:cubicBezTo>
                      <a:pt x="18" y="239"/>
                      <a:pt x="18" y="239"/>
                      <a:pt x="18" y="239"/>
                    </a:cubicBezTo>
                    <a:cubicBezTo>
                      <a:pt x="18" y="21"/>
                      <a:pt x="18" y="21"/>
                      <a:pt x="18" y="21"/>
                    </a:cubicBezTo>
                    <a:cubicBezTo>
                      <a:pt x="356" y="21"/>
                      <a:pt x="356" y="21"/>
                      <a:pt x="356" y="21"/>
                    </a:cubicBezTo>
                    <a:lnTo>
                      <a:pt x="356"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89" name="Freeform 9">
                <a:extLst>
                  <a:ext uri="{FF2B5EF4-FFF2-40B4-BE49-F238E27FC236}">
                    <a16:creationId xmlns:a16="http://schemas.microsoft.com/office/drawing/2014/main" id="{FD554B18-7732-46C5-B9EB-739C6EECE722}"/>
                  </a:ext>
                </a:extLst>
              </p:cNvPr>
              <p:cNvSpPr>
                <a:spLocks/>
              </p:cNvSpPr>
              <p:nvPr/>
            </p:nvSpPr>
            <p:spPr bwMode="auto">
              <a:xfrm>
                <a:off x="4865" y="3720"/>
                <a:ext cx="538" cy="172"/>
              </a:xfrm>
              <a:custGeom>
                <a:avLst/>
                <a:gdLst>
                  <a:gd name="T0" fmla="*/ 217 w 228"/>
                  <a:gd name="T1" fmla="*/ 51 h 73"/>
                  <a:gd name="T2" fmla="*/ 171 w 228"/>
                  <a:gd name="T3" fmla="*/ 51 h 73"/>
                  <a:gd name="T4" fmla="*/ 149 w 228"/>
                  <a:gd name="T5" fmla="*/ 1 h 73"/>
                  <a:gd name="T6" fmla="*/ 148 w 228"/>
                  <a:gd name="T7" fmla="*/ 0 h 73"/>
                  <a:gd name="T8" fmla="*/ 79 w 228"/>
                  <a:gd name="T9" fmla="*/ 0 h 73"/>
                  <a:gd name="T10" fmla="*/ 79 w 228"/>
                  <a:gd name="T11" fmla="*/ 1 h 73"/>
                  <a:gd name="T12" fmla="*/ 57 w 228"/>
                  <a:gd name="T13" fmla="*/ 51 h 73"/>
                  <a:gd name="T14" fmla="*/ 11 w 228"/>
                  <a:gd name="T15" fmla="*/ 51 h 73"/>
                  <a:gd name="T16" fmla="*/ 0 w 228"/>
                  <a:gd name="T17" fmla="*/ 62 h 73"/>
                  <a:gd name="T18" fmla="*/ 11 w 228"/>
                  <a:gd name="T19" fmla="*/ 73 h 73"/>
                  <a:gd name="T20" fmla="*/ 217 w 228"/>
                  <a:gd name="T21" fmla="*/ 73 h 73"/>
                  <a:gd name="T22" fmla="*/ 228 w 228"/>
                  <a:gd name="T23" fmla="*/ 62 h 73"/>
                  <a:gd name="T24" fmla="*/ 217 w 228"/>
                  <a:gd name="T25"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73">
                    <a:moveTo>
                      <a:pt x="217" y="51"/>
                    </a:moveTo>
                    <a:cubicBezTo>
                      <a:pt x="171" y="51"/>
                      <a:pt x="171" y="51"/>
                      <a:pt x="171" y="51"/>
                    </a:cubicBezTo>
                    <a:cubicBezTo>
                      <a:pt x="155" y="37"/>
                      <a:pt x="151" y="18"/>
                      <a:pt x="149" y="1"/>
                    </a:cubicBezTo>
                    <a:cubicBezTo>
                      <a:pt x="148" y="0"/>
                      <a:pt x="148" y="0"/>
                      <a:pt x="148" y="0"/>
                    </a:cubicBezTo>
                    <a:cubicBezTo>
                      <a:pt x="79" y="0"/>
                      <a:pt x="79" y="0"/>
                      <a:pt x="79" y="0"/>
                    </a:cubicBezTo>
                    <a:cubicBezTo>
                      <a:pt x="79" y="1"/>
                      <a:pt x="79" y="1"/>
                      <a:pt x="79" y="1"/>
                    </a:cubicBezTo>
                    <a:cubicBezTo>
                      <a:pt x="77" y="18"/>
                      <a:pt x="73" y="37"/>
                      <a:pt x="57" y="51"/>
                    </a:cubicBezTo>
                    <a:cubicBezTo>
                      <a:pt x="11" y="51"/>
                      <a:pt x="11" y="51"/>
                      <a:pt x="11" y="51"/>
                    </a:cubicBezTo>
                    <a:cubicBezTo>
                      <a:pt x="5" y="51"/>
                      <a:pt x="0" y="56"/>
                      <a:pt x="0" y="62"/>
                    </a:cubicBezTo>
                    <a:cubicBezTo>
                      <a:pt x="0" y="68"/>
                      <a:pt x="5" y="73"/>
                      <a:pt x="11" y="73"/>
                    </a:cubicBezTo>
                    <a:cubicBezTo>
                      <a:pt x="217" y="73"/>
                      <a:pt x="217" y="73"/>
                      <a:pt x="217" y="73"/>
                    </a:cubicBezTo>
                    <a:cubicBezTo>
                      <a:pt x="223" y="73"/>
                      <a:pt x="228" y="68"/>
                      <a:pt x="228" y="62"/>
                    </a:cubicBezTo>
                    <a:cubicBezTo>
                      <a:pt x="228" y="56"/>
                      <a:pt x="223" y="51"/>
                      <a:pt x="21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90" name="Freeform 10">
                <a:extLst>
                  <a:ext uri="{FF2B5EF4-FFF2-40B4-BE49-F238E27FC236}">
                    <a16:creationId xmlns:a16="http://schemas.microsoft.com/office/drawing/2014/main" id="{DA077D90-44D8-46C7-9C06-5A8938BA9999}"/>
                  </a:ext>
                </a:extLst>
              </p:cNvPr>
              <p:cNvSpPr>
                <a:spLocks noEditPoints="1"/>
              </p:cNvSpPr>
              <p:nvPr/>
            </p:nvSpPr>
            <p:spPr bwMode="auto">
              <a:xfrm>
                <a:off x="5611" y="3084"/>
                <a:ext cx="265" cy="808"/>
              </a:xfrm>
              <a:custGeom>
                <a:avLst/>
                <a:gdLst>
                  <a:gd name="T0" fmla="*/ 89 w 112"/>
                  <a:gd name="T1" fmla="*/ 0 h 342"/>
                  <a:gd name="T2" fmla="*/ 23 w 112"/>
                  <a:gd name="T3" fmla="*/ 0 h 342"/>
                  <a:gd name="T4" fmla="*/ 0 w 112"/>
                  <a:gd name="T5" fmla="*/ 23 h 342"/>
                  <a:gd name="T6" fmla="*/ 0 w 112"/>
                  <a:gd name="T7" fmla="*/ 319 h 342"/>
                  <a:gd name="T8" fmla="*/ 23 w 112"/>
                  <a:gd name="T9" fmla="*/ 342 h 342"/>
                  <a:gd name="T10" fmla="*/ 89 w 112"/>
                  <a:gd name="T11" fmla="*/ 342 h 342"/>
                  <a:gd name="T12" fmla="*/ 112 w 112"/>
                  <a:gd name="T13" fmla="*/ 319 h 342"/>
                  <a:gd name="T14" fmla="*/ 112 w 112"/>
                  <a:gd name="T15" fmla="*/ 23 h 342"/>
                  <a:gd name="T16" fmla="*/ 89 w 112"/>
                  <a:gd name="T17" fmla="*/ 0 h 342"/>
                  <a:gd name="T18" fmla="*/ 56 w 112"/>
                  <a:gd name="T19" fmla="*/ 322 h 342"/>
                  <a:gd name="T20" fmla="*/ 44 w 112"/>
                  <a:gd name="T21" fmla="*/ 310 h 342"/>
                  <a:gd name="T22" fmla="*/ 56 w 112"/>
                  <a:gd name="T23" fmla="*/ 298 h 342"/>
                  <a:gd name="T24" fmla="*/ 68 w 112"/>
                  <a:gd name="T25" fmla="*/ 310 h 342"/>
                  <a:gd name="T26" fmla="*/ 56 w 112"/>
                  <a:gd name="T27" fmla="*/ 322 h 342"/>
                  <a:gd name="T28" fmla="*/ 97 w 112"/>
                  <a:gd name="T29" fmla="*/ 105 h 342"/>
                  <a:gd name="T30" fmla="*/ 15 w 112"/>
                  <a:gd name="T31" fmla="*/ 105 h 342"/>
                  <a:gd name="T32" fmla="*/ 15 w 112"/>
                  <a:gd name="T33" fmla="*/ 85 h 342"/>
                  <a:gd name="T34" fmla="*/ 97 w 112"/>
                  <a:gd name="T35" fmla="*/ 85 h 342"/>
                  <a:gd name="T36" fmla="*/ 97 w 112"/>
                  <a:gd name="T37" fmla="*/ 105 h 342"/>
                  <a:gd name="T38" fmla="*/ 97 w 112"/>
                  <a:gd name="T39" fmla="*/ 72 h 342"/>
                  <a:gd name="T40" fmla="*/ 15 w 112"/>
                  <a:gd name="T41" fmla="*/ 72 h 342"/>
                  <a:gd name="T42" fmla="*/ 15 w 112"/>
                  <a:gd name="T43" fmla="*/ 52 h 342"/>
                  <a:gd name="T44" fmla="*/ 97 w 112"/>
                  <a:gd name="T45" fmla="*/ 52 h 342"/>
                  <a:gd name="T46" fmla="*/ 97 w 112"/>
                  <a:gd name="T47" fmla="*/ 72 h 342"/>
                  <a:gd name="T48" fmla="*/ 97 w 112"/>
                  <a:gd name="T49" fmla="*/ 41 h 342"/>
                  <a:gd name="T50" fmla="*/ 15 w 112"/>
                  <a:gd name="T51" fmla="*/ 41 h 342"/>
                  <a:gd name="T52" fmla="*/ 15 w 112"/>
                  <a:gd name="T53" fmla="*/ 21 h 342"/>
                  <a:gd name="T54" fmla="*/ 97 w 112"/>
                  <a:gd name="T55" fmla="*/ 21 h 342"/>
                  <a:gd name="T56" fmla="*/ 97 w 112"/>
                  <a:gd name="T57"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342">
                    <a:moveTo>
                      <a:pt x="89" y="0"/>
                    </a:moveTo>
                    <a:cubicBezTo>
                      <a:pt x="23" y="0"/>
                      <a:pt x="23" y="0"/>
                      <a:pt x="23" y="0"/>
                    </a:cubicBezTo>
                    <a:cubicBezTo>
                      <a:pt x="10" y="0"/>
                      <a:pt x="0" y="10"/>
                      <a:pt x="0" y="23"/>
                    </a:cubicBezTo>
                    <a:cubicBezTo>
                      <a:pt x="0" y="319"/>
                      <a:pt x="0" y="319"/>
                      <a:pt x="0" y="319"/>
                    </a:cubicBezTo>
                    <a:cubicBezTo>
                      <a:pt x="0" y="331"/>
                      <a:pt x="10" y="342"/>
                      <a:pt x="23" y="342"/>
                    </a:cubicBezTo>
                    <a:cubicBezTo>
                      <a:pt x="89" y="342"/>
                      <a:pt x="89" y="342"/>
                      <a:pt x="89" y="342"/>
                    </a:cubicBezTo>
                    <a:cubicBezTo>
                      <a:pt x="101" y="342"/>
                      <a:pt x="112" y="331"/>
                      <a:pt x="112" y="319"/>
                    </a:cubicBezTo>
                    <a:cubicBezTo>
                      <a:pt x="112" y="23"/>
                      <a:pt x="112" y="23"/>
                      <a:pt x="112" y="23"/>
                    </a:cubicBezTo>
                    <a:cubicBezTo>
                      <a:pt x="112" y="10"/>
                      <a:pt x="101" y="0"/>
                      <a:pt x="89" y="0"/>
                    </a:cubicBezTo>
                    <a:close/>
                    <a:moveTo>
                      <a:pt x="56" y="322"/>
                    </a:moveTo>
                    <a:cubicBezTo>
                      <a:pt x="49" y="322"/>
                      <a:pt x="44" y="317"/>
                      <a:pt x="44" y="310"/>
                    </a:cubicBezTo>
                    <a:cubicBezTo>
                      <a:pt x="44" y="304"/>
                      <a:pt x="49" y="298"/>
                      <a:pt x="56" y="298"/>
                    </a:cubicBezTo>
                    <a:cubicBezTo>
                      <a:pt x="62" y="298"/>
                      <a:pt x="68" y="304"/>
                      <a:pt x="68" y="310"/>
                    </a:cubicBezTo>
                    <a:cubicBezTo>
                      <a:pt x="68" y="317"/>
                      <a:pt x="62" y="322"/>
                      <a:pt x="56" y="322"/>
                    </a:cubicBezTo>
                    <a:close/>
                    <a:moveTo>
                      <a:pt x="97" y="105"/>
                    </a:moveTo>
                    <a:cubicBezTo>
                      <a:pt x="15" y="105"/>
                      <a:pt x="15" y="105"/>
                      <a:pt x="15" y="105"/>
                    </a:cubicBezTo>
                    <a:cubicBezTo>
                      <a:pt x="15" y="85"/>
                      <a:pt x="15" y="85"/>
                      <a:pt x="15" y="85"/>
                    </a:cubicBezTo>
                    <a:cubicBezTo>
                      <a:pt x="97" y="85"/>
                      <a:pt x="97" y="85"/>
                      <a:pt x="97" y="85"/>
                    </a:cubicBezTo>
                    <a:lnTo>
                      <a:pt x="97" y="105"/>
                    </a:lnTo>
                    <a:close/>
                    <a:moveTo>
                      <a:pt x="97" y="72"/>
                    </a:moveTo>
                    <a:cubicBezTo>
                      <a:pt x="15" y="72"/>
                      <a:pt x="15" y="72"/>
                      <a:pt x="15" y="72"/>
                    </a:cubicBezTo>
                    <a:cubicBezTo>
                      <a:pt x="15" y="52"/>
                      <a:pt x="15" y="52"/>
                      <a:pt x="15" y="52"/>
                    </a:cubicBezTo>
                    <a:cubicBezTo>
                      <a:pt x="97" y="52"/>
                      <a:pt x="97" y="52"/>
                      <a:pt x="97" y="52"/>
                    </a:cubicBezTo>
                    <a:lnTo>
                      <a:pt x="97" y="72"/>
                    </a:lnTo>
                    <a:close/>
                    <a:moveTo>
                      <a:pt x="97" y="41"/>
                    </a:moveTo>
                    <a:cubicBezTo>
                      <a:pt x="15" y="41"/>
                      <a:pt x="15" y="41"/>
                      <a:pt x="15" y="41"/>
                    </a:cubicBezTo>
                    <a:cubicBezTo>
                      <a:pt x="15" y="21"/>
                      <a:pt x="15" y="21"/>
                      <a:pt x="15" y="21"/>
                    </a:cubicBezTo>
                    <a:cubicBezTo>
                      <a:pt x="97" y="21"/>
                      <a:pt x="97" y="21"/>
                      <a:pt x="97" y="21"/>
                    </a:cubicBezTo>
                    <a:lnTo>
                      <a:pt x="9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grpSp>
      <p:grpSp>
        <p:nvGrpSpPr>
          <p:cNvPr id="791" name="グループ化 790"/>
          <p:cNvGrpSpPr>
            <a:grpSpLocks noChangeAspect="1"/>
          </p:cNvGrpSpPr>
          <p:nvPr/>
        </p:nvGrpSpPr>
        <p:grpSpPr>
          <a:xfrm>
            <a:off x="6072425" y="5728810"/>
            <a:ext cx="288000" cy="207615"/>
            <a:chOff x="4873379" y="4062735"/>
            <a:chExt cx="336776" cy="242777"/>
          </a:xfrm>
        </p:grpSpPr>
        <p:sp>
          <p:nvSpPr>
            <p:cNvPr id="792" name="正方形/長方形 791"/>
            <p:cNvSpPr/>
            <p:nvPr/>
          </p:nvSpPr>
          <p:spPr>
            <a:xfrm>
              <a:off x="4873379" y="4062735"/>
              <a:ext cx="336776" cy="242777"/>
            </a:xfrm>
            <a:prstGeom prst="rect">
              <a:avLst/>
            </a:prstGeom>
            <a:solidFill>
              <a:sysClr val="window" lastClr="FFFFFF"/>
            </a:solidFill>
            <a:ln w="9525" cap="flat" cmpd="sng" algn="ctr">
              <a:noFill/>
              <a:prstDash val="solid"/>
            </a:ln>
            <a:effectLst/>
          </p:spPr>
          <p:txBody>
            <a:bodyPr lIns="72000" tIns="36000" rIns="72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200" b="0" i="0" u="none" strike="noStrike" kern="0" cap="none" spc="0" normalizeH="0" baseline="0" noProof="0" dirty="0" smtClean="0">
                <a:ln>
                  <a:noFill/>
                </a:ln>
                <a:solidFill>
                  <a:srgbClr val="5A5A5A"/>
                </a:solidFill>
                <a:effectLst/>
                <a:uLnTx/>
                <a:uFillTx/>
                <a:latin typeface="Meiryo UI" panose="020B0604030504040204" pitchFamily="50" charset="-128"/>
                <a:ea typeface="メイリオ"/>
                <a:cs typeface="Meiryo UI" panose="020B0604030504040204" pitchFamily="50" charset="-128"/>
              </a:endParaRPr>
            </a:p>
          </p:txBody>
        </p:sp>
        <p:grpSp>
          <p:nvGrpSpPr>
            <p:cNvPr id="793" name="Group 7">
              <a:extLst>
                <a:ext uri="{FF2B5EF4-FFF2-40B4-BE49-F238E27FC236}">
                  <a16:creationId xmlns:a16="http://schemas.microsoft.com/office/drawing/2014/main" id="{945C867F-8D7D-49EA-8E68-32FF2B472D7D}"/>
                </a:ext>
              </a:extLst>
            </p:cNvPr>
            <p:cNvGrpSpPr>
              <a:grpSpLocks/>
            </p:cNvGrpSpPr>
            <p:nvPr/>
          </p:nvGrpSpPr>
          <p:grpSpPr bwMode="auto">
            <a:xfrm>
              <a:off x="4873379" y="4062735"/>
              <a:ext cx="336776" cy="233458"/>
              <a:chOff x="4693" y="3084"/>
              <a:chExt cx="1183" cy="808"/>
            </a:xfrm>
            <a:solidFill>
              <a:srgbClr val="787878"/>
            </a:solidFill>
          </p:grpSpPr>
          <p:sp>
            <p:nvSpPr>
              <p:cNvPr id="794" name="Freeform 8">
                <a:extLst>
                  <a:ext uri="{FF2B5EF4-FFF2-40B4-BE49-F238E27FC236}">
                    <a16:creationId xmlns:a16="http://schemas.microsoft.com/office/drawing/2014/main" id="{BD3D105E-68E1-42A7-A850-CBE647C11CCF}"/>
                  </a:ext>
                </a:extLst>
              </p:cNvPr>
              <p:cNvSpPr>
                <a:spLocks noEditPoints="1"/>
              </p:cNvSpPr>
              <p:nvPr/>
            </p:nvSpPr>
            <p:spPr bwMode="auto">
              <a:xfrm>
                <a:off x="4693" y="3084"/>
                <a:ext cx="883" cy="614"/>
              </a:xfrm>
              <a:custGeom>
                <a:avLst/>
                <a:gdLst>
                  <a:gd name="T0" fmla="*/ 351 w 374"/>
                  <a:gd name="T1" fmla="*/ 0 h 260"/>
                  <a:gd name="T2" fmla="*/ 23 w 374"/>
                  <a:gd name="T3" fmla="*/ 0 h 260"/>
                  <a:gd name="T4" fmla="*/ 0 w 374"/>
                  <a:gd name="T5" fmla="*/ 23 h 260"/>
                  <a:gd name="T6" fmla="*/ 0 w 374"/>
                  <a:gd name="T7" fmla="*/ 237 h 260"/>
                  <a:gd name="T8" fmla="*/ 23 w 374"/>
                  <a:gd name="T9" fmla="*/ 260 h 260"/>
                  <a:gd name="T10" fmla="*/ 351 w 374"/>
                  <a:gd name="T11" fmla="*/ 260 h 260"/>
                  <a:gd name="T12" fmla="*/ 374 w 374"/>
                  <a:gd name="T13" fmla="*/ 237 h 260"/>
                  <a:gd name="T14" fmla="*/ 374 w 374"/>
                  <a:gd name="T15" fmla="*/ 23 h 260"/>
                  <a:gd name="T16" fmla="*/ 351 w 374"/>
                  <a:gd name="T17" fmla="*/ 0 h 260"/>
                  <a:gd name="T18" fmla="*/ 356 w 374"/>
                  <a:gd name="T19" fmla="*/ 239 h 260"/>
                  <a:gd name="T20" fmla="*/ 18 w 374"/>
                  <a:gd name="T21" fmla="*/ 239 h 260"/>
                  <a:gd name="T22" fmla="*/ 18 w 374"/>
                  <a:gd name="T23" fmla="*/ 21 h 260"/>
                  <a:gd name="T24" fmla="*/ 356 w 374"/>
                  <a:gd name="T25" fmla="*/ 21 h 260"/>
                  <a:gd name="T26" fmla="*/ 356 w 374"/>
                  <a:gd name="T27" fmla="*/ 23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260">
                    <a:moveTo>
                      <a:pt x="351" y="0"/>
                    </a:moveTo>
                    <a:cubicBezTo>
                      <a:pt x="23" y="0"/>
                      <a:pt x="23" y="0"/>
                      <a:pt x="23" y="0"/>
                    </a:cubicBezTo>
                    <a:cubicBezTo>
                      <a:pt x="10" y="0"/>
                      <a:pt x="0" y="10"/>
                      <a:pt x="0" y="23"/>
                    </a:cubicBezTo>
                    <a:cubicBezTo>
                      <a:pt x="0" y="237"/>
                      <a:pt x="0" y="237"/>
                      <a:pt x="0" y="237"/>
                    </a:cubicBezTo>
                    <a:cubicBezTo>
                      <a:pt x="0" y="250"/>
                      <a:pt x="10" y="260"/>
                      <a:pt x="23" y="260"/>
                    </a:cubicBezTo>
                    <a:cubicBezTo>
                      <a:pt x="351" y="260"/>
                      <a:pt x="351" y="260"/>
                      <a:pt x="351" y="260"/>
                    </a:cubicBezTo>
                    <a:cubicBezTo>
                      <a:pt x="364" y="260"/>
                      <a:pt x="374" y="250"/>
                      <a:pt x="374" y="237"/>
                    </a:cubicBezTo>
                    <a:cubicBezTo>
                      <a:pt x="374" y="23"/>
                      <a:pt x="374" y="23"/>
                      <a:pt x="374" y="23"/>
                    </a:cubicBezTo>
                    <a:cubicBezTo>
                      <a:pt x="374" y="10"/>
                      <a:pt x="364" y="0"/>
                      <a:pt x="351" y="0"/>
                    </a:cubicBezTo>
                    <a:close/>
                    <a:moveTo>
                      <a:pt x="356" y="239"/>
                    </a:moveTo>
                    <a:cubicBezTo>
                      <a:pt x="18" y="239"/>
                      <a:pt x="18" y="239"/>
                      <a:pt x="18" y="239"/>
                    </a:cubicBezTo>
                    <a:cubicBezTo>
                      <a:pt x="18" y="21"/>
                      <a:pt x="18" y="21"/>
                      <a:pt x="18" y="21"/>
                    </a:cubicBezTo>
                    <a:cubicBezTo>
                      <a:pt x="356" y="21"/>
                      <a:pt x="356" y="21"/>
                      <a:pt x="356" y="21"/>
                    </a:cubicBezTo>
                    <a:lnTo>
                      <a:pt x="356"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95" name="Freeform 9">
                <a:extLst>
                  <a:ext uri="{FF2B5EF4-FFF2-40B4-BE49-F238E27FC236}">
                    <a16:creationId xmlns:a16="http://schemas.microsoft.com/office/drawing/2014/main" id="{FD554B18-7732-46C5-B9EB-739C6EECE722}"/>
                  </a:ext>
                </a:extLst>
              </p:cNvPr>
              <p:cNvSpPr>
                <a:spLocks/>
              </p:cNvSpPr>
              <p:nvPr/>
            </p:nvSpPr>
            <p:spPr bwMode="auto">
              <a:xfrm>
                <a:off x="4865" y="3720"/>
                <a:ext cx="538" cy="172"/>
              </a:xfrm>
              <a:custGeom>
                <a:avLst/>
                <a:gdLst>
                  <a:gd name="T0" fmla="*/ 217 w 228"/>
                  <a:gd name="T1" fmla="*/ 51 h 73"/>
                  <a:gd name="T2" fmla="*/ 171 w 228"/>
                  <a:gd name="T3" fmla="*/ 51 h 73"/>
                  <a:gd name="T4" fmla="*/ 149 w 228"/>
                  <a:gd name="T5" fmla="*/ 1 h 73"/>
                  <a:gd name="T6" fmla="*/ 148 w 228"/>
                  <a:gd name="T7" fmla="*/ 0 h 73"/>
                  <a:gd name="T8" fmla="*/ 79 w 228"/>
                  <a:gd name="T9" fmla="*/ 0 h 73"/>
                  <a:gd name="T10" fmla="*/ 79 w 228"/>
                  <a:gd name="T11" fmla="*/ 1 h 73"/>
                  <a:gd name="T12" fmla="*/ 57 w 228"/>
                  <a:gd name="T13" fmla="*/ 51 h 73"/>
                  <a:gd name="T14" fmla="*/ 11 w 228"/>
                  <a:gd name="T15" fmla="*/ 51 h 73"/>
                  <a:gd name="T16" fmla="*/ 0 w 228"/>
                  <a:gd name="T17" fmla="*/ 62 h 73"/>
                  <a:gd name="T18" fmla="*/ 11 w 228"/>
                  <a:gd name="T19" fmla="*/ 73 h 73"/>
                  <a:gd name="T20" fmla="*/ 217 w 228"/>
                  <a:gd name="T21" fmla="*/ 73 h 73"/>
                  <a:gd name="T22" fmla="*/ 228 w 228"/>
                  <a:gd name="T23" fmla="*/ 62 h 73"/>
                  <a:gd name="T24" fmla="*/ 217 w 228"/>
                  <a:gd name="T25"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73">
                    <a:moveTo>
                      <a:pt x="217" y="51"/>
                    </a:moveTo>
                    <a:cubicBezTo>
                      <a:pt x="171" y="51"/>
                      <a:pt x="171" y="51"/>
                      <a:pt x="171" y="51"/>
                    </a:cubicBezTo>
                    <a:cubicBezTo>
                      <a:pt x="155" y="37"/>
                      <a:pt x="151" y="18"/>
                      <a:pt x="149" y="1"/>
                    </a:cubicBezTo>
                    <a:cubicBezTo>
                      <a:pt x="148" y="0"/>
                      <a:pt x="148" y="0"/>
                      <a:pt x="148" y="0"/>
                    </a:cubicBezTo>
                    <a:cubicBezTo>
                      <a:pt x="79" y="0"/>
                      <a:pt x="79" y="0"/>
                      <a:pt x="79" y="0"/>
                    </a:cubicBezTo>
                    <a:cubicBezTo>
                      <a:pt x="79" y="1"/>
                      <a:pt x="79" y="1"/>
                      <a:pt x="79" y="1"/>
                    </a:cubicBezTo>
                    <a:cubicBezTo>
                      <a:pt x="77" y="18"/>
                      <a:pt x="73" y="37"/>
                      <a:pt x="57" y="51"/>
                    </a:cubicBezTo>
                    <a:cubicBezTo>
                      <a:pt x="11" y="51"/>
                      <a:pt x="11" y="51"/>
                      <a:pt x="11" y="51"/>
                    </a:cubicBezTo>
                    <a:cubicBezTo>
                      <a:pt x="5" y="51"/>
                      <a:pt x="0" y="56"/>
                      <a:pt x="0" y="62"/>
                    </a:cubicBezTo>
                    <a:cubicBezTo>
                      <a:pt x="0" y="68"/>
                      <a:pt x="5" y="73"/>
                      <a:pt x="11" y="73"/>
                    </a:cubicBezTo>
                    <a:cubicBezTo>
                      <a:pt x="217" y="73"/>
                      <a:pt x="217" y="73"/>
                      <a:pt x="217" y="73"/>
                    </a:cubicBezTo>
                    <a:cubicBezTo>
                      <a:pt x="223" y="73"/>
                      <a:pt x="228" y="68"/>
                      <a:pt x="228" y="62"/>
                    </a:cubicBezTo>
                    <a:cubicBezTo>
                      <a:pt x="228" y="56"/>
                      <a:pt x="223" y="51"/>
                      <a:pt x="21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sp>
            <p:nvSpPr>
              <p:cNvPr id="796" name="Freeform 10">
                <a:extLst>
                  <a:ext uri="{FF2B5EF4-FFF2-40B4-BE49-F238E27FC236}">
                    <a16:creationId xmlns:a16="http://schemas.microsoft.com/office/drawing/2014/main" id="{DA077D90-44D8-46C7-9C06-5A8938BA9999}"/>
                  </a:ext>
                </a:extLst>
              </p:cNvPr>
              <p:cNvSpPr>
                <a:spLocks noEditPoints="1"/>
              </p:cNvSpPr>
              <p:nvPr/>
            </p:nvSpPr>
            <p:spPr bwMode="auto">
              <a:xfrm>
                <a:off x="5611" y="3084"/>
                <a:ext cx="265" cy="808"/>
              </a:xfrm>
              <a:custGeom>
                <a:avLst/>
                <a:gdLst>
                  <a:gd name="T0" fmla="*/ 89 w 112"/>
                  <a:gd name="T1" fmla="*/ 0 h 342"/>
                  <a:gd name="T2" fmla="*/ 23 w 112"/>
                  <a:gd name="T3" fmla="*/ 0 h 342"/>
                  <a:gd name="T4" fmla="*/ 0 w 112"/>
                  <a:gd name="T5" fmla="*/ 23 h 342"/>
                  <a:gd name="T6" fmla="*/ 0 w 112"/>
                  <a:gd name="T7" fmla="*/ 319 h 342"/>
                  <a:gd name="T8" fmla="*/ 23 w 112"/>
                  <a:gd name="T9" fmla="*/ 342 h 342"/>
                  <a:gd name="T10" fmla="*/ 89 w 112"/>
                  <a:gd name="T11" fmla="*/ 342 h 342"/>
                  <a:gd name="T12" fmla="*/ 112 w 112"/>
                  <a:gd name="T13" fmla="*/ 319 h 342"/>
                  <a:gd name="T14" fmla="*/ 112 w 112"/>
                  <a:gd name="T15" fmla="*/ 23 h 342"/>
                  <a:gd name="T16" fmla="*/ 89 w 112"/>
                  <a:gd name="T17" fmla="*/ 0 h 342"/>
                  <a:gd name="T18" fmla="*/ 56 w 112"/>
                  <a:gd name="T19" fmla="*/ 322 h 342"/>
                  <a:gd name="T20" fmla="*/ 44 w 112"/>
                  <a:gd name="T21" fmla="*/ 310 h 342"/>
                  <a:gd name="T22" fmla="*/ 56 w 112"/>
                  <a:gd name="T23" fmla="*/ 298 h 342"/>
                  <a:gd name="T24" fmla="*/ 68 w 112"/>
                  <a:gd name="T25" fmla="*/ 310 h 342"/>
                  <a:gd name="T26" fmla="*/ 56 w 112"/>
                  <a:gd name="T27" fmla="*/ 322 h 342"/>
                  <a:gd name="T28" fmla="*/ 97 w 112"/>
                  <a:gd name="T29" fmla="*/ 105 h 342"/>
                  <a:gd name="T30" fmla="*/ 15 w 112"/>
                  <a:gd name="T31" fmla="*/ 105 h 342"/>
                  <a:gd name="T32" fmla="*/ 15 w 112"/>
                  <a:gd name="T33" fmla="*/ 85 h 342"/>
                  <a:gd name="T34" fmla="*/ 97 w 112"/>
                  <a:gd name="T35" fmla="*/ 85 h 342"/>
                  <a:gd name="T36" fmla="*/ 97 w 112"/>
                  <a:gd name="T37" fmla="*/ 105 h 342"/>
                  <a:gd name="T38" fmla="*/ 97 w 112"/>
                  <a:gd name="T39" fmla="*/ 72 h 342"/>
                  <a:gd name="T40" fmla="*/ 15 w 112"/>
                  <a:gd name="T41" fmla="*/ 72 h 342"/>
                  <a:gd name="T42" fmla="*/ 15 w 112"/>
                  <a:gd name="T43" fmla="*/ 52 h 342"/>
                  <a:gd name="T44" fmla="*/ 97 w 112"/>
                  <a:gd name="T45" fmla="*/ 52 h 342"/>
                  <a:gd name="T46" fmla="*/ 97 w 112"/>
                  <a:gd name="T47" fmla="*/ 72 h 342"/>
                  <a:gd name="T48" fmla="*/ 97 w 112"/>
                  <a:gd name="T49" fmla="*/ 41 h 342"/>
                  <a:gd name="T50" fmla="*/ 15 w 112"/>
                  <a:gd name="T51" fmla="*/ 41 h 342"/>
                  <a:gd name="T52" fmla="*/ 15 w 112"/>
                  <a:gd name="T53" fmla="*/ 21 h 342"/>
                  <a:gd name="T54" fmla="*/ 97 w 112"/>
                  <a:gd name="T55" fmla="*/ 21 h 342"/>
                  <a:gd name="T56" fmla="*/ 97 w 112"/>
                  <a:gd name="T57"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342">
                    <a:moveTo>
                      <a:pt x="89" y="0"/>
                    </a:moveTo>
                    <a:cubicBezTo>
                      <a:pt x="23" y="0"/>
                      <a:pt x="23" y="0"/>
                      <a:pt x="23" y="0"/>
                    </a:cubicBezTo>
                    <a:cubicBezTo>
                      <a:pt x="10" y="0"/>
                      <a:pt x="0" y="10"/>
                      <a:pt x="0" y="23"/>
                    </a:cubicBezTo>
                    <a:cubicBezTo>
                      <a:pt x="0" y="319"/>
                      <a:pt x="0" y="319"/>
                      <a:pt x="0" y="319"/>
                    </a:cubicBezTo>
                    <a:cubicBezTo>
                      <a:pt x="0" y="331"/>
                      <a:pt x="10" y="342"/>
                      <a:pt x="23" y="342"/>
                    </a:cubicBezTo>
                    <a:cubicBezTo>
                      <a:pt x="89" y="342"/>
                      <a:pt x="89" y="342"/>
                      <a:pt x="89" y="342"/>
                    </a:cubicBezTo>
                    <a:cubicBezTo>
                      <a:pt x="101" y="342"/>
                      <a:pt x="112" y="331"/>
                      <a:pt x="112" y="319"/>
                    </a:cubicBezTo>
                    <a:cubicBezTo>
                      <a:pt x="112" y="23"/>
                      <a:pt x="112" y="23"/>
                      <a:pt x="112" y="23"/>
                    </a:cubicBezTo>
                    <a:cubicBezTo>
                      <a:pt x="112" y="10"/>
                      <a:pt x="101" y="0"/>
                      <a:pt x="89" y="0"/>
                    </a:cubicBezTo>
                    <a:close/>
                    <a:moveTo>
                      <a:pt x="56" y="322"/>
                    </a:moveTo>
                    <a:cubicBezTo>
                      <a:pt x="49" y="322"/>
                      <a:pt x="44" y="317"/>
                      <a:pt x="44" y="310"/>
                    </a:cubicBezTo>
                    <a:cubicBezTo>
                      <a:pt x="44" y="304"/>
                      <a:pt x="49" y="298"/>
                      <a:pt x="56" y="298"/>
                    </a:cubicBezTo>
                    <a:cubicBezTo>
                      <a:pt x="62" y="298"/>
                      <a:pt x="68" y="304"/>
                      <a:pt x="68" y="310"/>
                    </a:cubicBezTo>
                    <a:cubicBezTo>
                      <a:pt x="68" y="317"/>
                      <a:pt x="62" y="322"/>
                      <a:pt x="56" y="322"/>
                    </a:cubicBezTo>
                    <a:close/>
                    <a:moveTo>
                      <a:pt x="97" y="105"/>
                    </a:moveTo>
                    <a:cubicBezTo>
                      <a:pt x="15" y="105"/>
                      <a:pt x="15" y="105"/>
                      <a:pt x="15" y="105"/>
                    </a:cubicBezTo>
                    <a:cubicBezTo>
                      <a:pt x="15" y="85"/>
                      <a:pt x="15" y="85"/>
                      <a:pt x="15" y="85"/>
                    </a:cubicBezTo>
                    <a:cubicBezTo>
                      <a:pt x="97" y="85"/>
                      <a:pt x="97" y="85"/>
                      <a:pt x="97" y="85"/>
                    </a:cubicBezTo>
                    <a:lnTo>
                      <a:pt x="97" y="105"/>
                    </a:lnTo>
                    <a:close/>
                    <a:moveTo>
                      <a:pt x="97" y="72"/>
                    </a:moveTo>
                    <a:cubicBezTo>
                      <a:pt x="15" y="72"/>
                      <a:pt x="15" y="72"/>
                      <a:pt x="15" y="72"/>
                    </a:cubicBezTo>
                    <a:cubicBezTo>
                      <a:pt x="15" y="52"/>
                      <a:pt x="15" y="52"/>
                      <a:pt x="15" y="52"/>
                    </a:cubicBezTo>
                    <a:cubicBezTo>
                      <a:pt x="97" y="52"/>
                      <a:pt x="97" y="52"/>
                      <a:pt x="97" y="52"/>
                    </a:cubicBezTo>
                    <a:lnTo>
                      <a:pt x="97" y="72"/>
                    </a:lnTo>
                    <a:close/>
                    <a:moveTo>
                      <a:pt x="97" y="41"/>
                    </a:moveTo>
                    <a:cubicBezTo>
                      <a:pt x="15" y="41"/>
                      <a:pt x="15" y="41"/>
                      <a:pt x="15" y="41"/>
                    </a:cubicBezTo>
                    <a:cubicBezTo>
                      <a:pt x="15" y="21"/>
                      <a:pt x="15" y="21"/>
                      <a:pt x="15" y="21"/>
                    </a:cubicBezTo>
                    <a:cubicBezTo>
                      <a:pt x="97" y="21"/>
                      <a:pt x="97" y="21"/>
                      <a:pt x="97" y="21"/>
                    </a:cubicBezTo>
                    <a:lnTo>
                      <a:pt x="9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5A5A5A"/>
                  </a:solidFill>
                  <a:effectLst/>
                  <a:uLnTx/>
                  <a:uFillTx/>
                  <a:latin typeface="Meiryo UI" panose="020B0604030504040204" pitchFamily="50" charset="-128"/>
                </a:endParaRPr>
              </a:p>
            </p:txBody>
          </p:sp>
        </p:grpSp>
      </p:grpSp>
      <p:sp>
        <p:nvSpPr>
          <p:cNvPr id="797" name="右中かっこ 796"/>
          <p:cNvSpPr/>
          <p:nvPr/>
        </p:nvSpPr>
        <p:spPr>
          <a:xfrm>
            <a:off x="7671350" y="2158244"/>
            <a:ext cx="195209" cy="1035330"/>
          </a:xfrm>
          <a:prstGeom prst="rightBrace">
            <a:avLst/>
          </a:prstGeom>
          <a:noFill/>
          <a:ln w="9525" cap="flat" cmpd="sng" algn="ctr">
            <a:solidFill>
              <a:srgbClr val="787878"/>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5A5A5A"/>
              </a:solidFill>
              <a:effectLst/>
              <a:uLnTx/>
              <a:uFillTx/>
              <a:latin typeface="Meiryo UI" panose="020B0604030504040204" pitchFamily="50" charset="-128"/>
              <a:ea typeface="メイリオ"/>
              <a:cs typeface="+mn-cs"/>
            </a:endParaRPr>
          </a:p>
        </p:txBody>
      </p:sp>
      <p:sp>
        <p:nvSpPr>
          <p:cNvPr id="798" name="右中かっこ 797"/>
          <p:cNvSpPr/>
          <p:nvPr/>
        </p:nvSpPr>
        <p:spPr>
          <a:xfrm>
            <a:off x="8247489" y="4260397"/>
            <a:ext cx="195209" cy="1257063"/>
          </a:xfrm>
          <a:prstGeom prst="rightBrace">
            <a:avLst/>
          </a:prstGeom>
          <a:noFill/>
          <a:ln w="9525" cap="flat" cmpd="sng" algn="ctr">
            <a:solidFill>
              <a:srgbClr val="787878"/>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5A5A5A"/>
              </a:solidFill>
              <a:effectLst/>
              <a:uLnTx/>
              <a:uFillTx/>
              <a:latin typeface="Meiryo UI" panose="020B0604030504040204" pitchFamily="50" charset="-128"/>
              <a:ea typeface="メイリオ"/>
              <a:cs typeface="+mn-cs"/>
            </a:endParaRPr>
          </a:p>
        </p:txBody>
      </p:sp>
    </p:spTree>
    <p:extLst>
      <p:ext uri="{BB962C8B-B14F-4D97-AF65-F5344CB8AC3E}">
        <p14:creationId xmlns:p14="http://schemas.microsoft.com/office/powerpoint/2010/main" val="28440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lang="en-US" altLang="ja-JP" dirty="0" smtClean="0"/>
              <a:t>6.1. CAFIS</a:t>
            </a:r>
            <a:r>
              <a:rPr lang="ja-JP" altLang="en-US" dirty="0" smtClean="0"/>
              <a:t> </a:t>
            </a:r>
            <a:r>
              <a:rPr lang="en-US" altLang="ja-JP" dirty="0"/>
              <a:t>DDS</a:t>
            </a:r>
            <a:r>
              <a:rPr lang="ja-JP" altLang="en-US" dirty="0"/>
              <a:t>（帳票配信サービス</a:t>
            </a:r>
            <a:r>
              <a:rPr lang="ja-JP" altLang="en-US" dirty="0" smtClean="0"/>
              <a:t>）　～導入効果</a:t>
            </a:r>
            <a:endParaRPr kumimoji="1" lang="ja-JP" altLang="en-US" dirty="0"/>
          </a:p>
        </p:txBody>
      </p:sp>
      <p:sp>
        <p:nvSpPr>
          <p:cNvPr id="7" name="テキスト プレースホルダー 6"/>
          <p:cNvSpPr>
            <a:spLocks noGrp="1"/>
          </p:cNvSpPr>
          <p:nvPr>
            <p:ph type="body" sz="quarter" idx="10"/>
          </p:nvPr>
        </p:nvSpPr>
        <p:spPr/>
        <p:txBody>
          <a:bodyPr/>
          <a:lstStyle/>
          <a:p>
            <a:r>
              <a:rPr lang="ja-JP" altLang="en-US" dirty="0"/>
              <a:t>以下</a:t>
            </a:r>
            <a:r>
              <a:rPr lang="ja-JP" altLang="en-US" dirty="0" smtClean="0"/>
              <a:t>のような導入効果を期待できます。</a:t>
            </a:r>
            <a:endParaRPr lang="ja-JP" altLang="en-US" dirty="0"/>
          </a:p>
          <a:p>
            <a:endParaRPr kumimoji="1" lang="ja-JP" altLang="en-US" dirty="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224" y="5216087"/>
            <a:ext cx="2520280" cy="953619"/>
          </a:xfrm>
          <a:prstGeom prst="rect">
            <a:avLst/>
          </a:prstGeom>
          <a:noFill/>
          <a:ln>
            <a:noFill/>
          </a:ln>
        </p:spPr>
      </p:pic>
      <p:sp>
        <p:nvSpPr>
          <p:cNvPr id="13" name="正方形/長方形 12"/>
          <p:cNvSpPr/>
          <p:nvPr/>
        </p:nvSpPr>
        <p:spPr>
          <a:xfrm>
            <a:off x="1902639" y="4559880"/>
            <a:ext cx="7587013" cy="190240"/>
          </a:xfrm>
          <a:prstGeom prst="rect">
            <a:avLst/>
          </a:prstGeom>
        </p:spPr>
        <p:txBody>
          <a:bodyPr wrap="none" lIns="0" tIns="36000" rIns="0" bIns="0">
            <a:spAutoFit/>
          </a:bodyPr>
          <a:lstStyle/>
          <a:p>
            <a:r>
              <a:rPr lang="en-US" altLang="ja-JP" sz="1000" dirty="0" smtClean="0">
                <a:solidFill>
                  <a:srgbClr val="000000"/>
                </a:solidFill>
                <a:latin typeface="Meiryo UI" panose="020B0604030504040204" pitchFamily="50" charset="-128"/>
                <a:cs typeface="Meiryo UI" panose="020B0604030504040204" pitchFamily="50" charset="-128"/>
              </a:rPr>
              <a:t>※2020</a:t>
            </a:r>
            <a:r>
              <a:rPr lang="ja-JP" altLang="en-US" sz="1000" dirty="0" smtClean="0">
                <a:solidFill>
                  <a:srgbClr val="000000"/>
                </a:solidFill>
                <a:latin typeface="Meiryo UI" panose="020B0604030504040204" pitchFamily="50" charset="-128"/>
                <a:cs typeface="Meiryo UI" panose="020B0604030504040204" pitchFamily="50" charset="-128"/>
              </a:rPr>
              <a:t>年度制改正大綱にて</a:t>
            </a:r>
            <a:r>
              <a:rPr lang="en-US" altLang="ja-JP" sz="1000" dirty="0" smtClean="0">
                <a:solidFill>
                  <a:srgbClr val="000000"/>
                </a:solidFill>
                <a:latin typeface="Meiryo UI" panose="020B0604030504040204" pitchFamily="50" charset="-128"/>
                <a:cs typeface="Meiryo UI" panose="020B0604030504040204" pitchFamily="50" charset="-128"/>
              </a:rPr>
              <a:t>､</a:t>
            </a:r>
            <a:r>
              <a:rPr lang="ja-JP" altLang="en-US" sz="1000" dirty="0" smtClean="0">
                <a:solidFill>
                  <a:srgbClr val="000000"/>
                </a:solidFill>
                <a:latin typeface="Meiryo UI" panose="020B0604030504040204" pitchFamily="50" charset="-128"/>
                <a:cs typeface="Meiryo UI" panose="020B0604030504040204" pitchFamily="50" charset="-128"/>
              </a:rPr>
              <a:t>請求書などの電子保管を可能とする電子帳票保存法の改正方針が盛り込まれることに。（</a:t>
            </a:r>
            <a:r>
              <a:rPr lang="en-US" altLang="ja-JP" sz="1000" dirty="0" smtClean="0">
                <a:solidFill>
                  <a:srgbClr val="000000"/>
                </a:solidFill>
                <a:latin typeface="Meiryo UI" panose="020B0604030504040204" pitchFamily="50" charset="-128"/>
                <a:cs typeface="Meiryo UI" panose="020B0604030504040204" pitchFamily="50" charset="-128"/>
              </a:rPr>
              <a:t>2019/10/17</a:t>
            </a:r>
            <a:r>
              <a:rPr lang="ja-JP" altLang="en-US" sz="1000" dirty="0" smtClean="0">
                <a:solidFill>
                  <a:srgbClr val="000000"/>
                </a:solidFill>
                <a:latin typeface="Meiryo UI" panose="020B0604030504040204" pitchFamily="50" charset="-128"/>
                <a:cs typeface="Meiryo UI" panose="020B0604030504040204" pitchFamily="50" charset="-128"/>
              </a:rPr>
              <a:t>日経新聞）</a:t>
            </a:r>
            <a:endParaRPr lang="ja-JP" altLang="en-US" sz="1000" dirty="0">
              <a:solidFill>
                <a:srgbClr val="5A5A5A"/>
              </a:solidFill>
              <a:latin typeface="Meiryo UI" panose="020B0604030504040204" pitchFamily="50" charset="-128"/>
            </a:endParaRPr>
          </a:p>
        </p:txBody>
      </p:sp>
      <p:graphicFrame>
        <p:nvGraphicFramePr>
          <p:cNvPr id="14" name="表 13"/>
          <p:cNvGraphicFramePr>
            <a:graphicFrameLocks noGrp="1"/>
          </p:cNvGraphicFramePr>
          <p:nvPr>
            <p:extLst/>
          </p:nvPr>
        </p:nvGraphicFramePr>
        <p:xfrm>
          <a:off x="408033" y="1550137"/>
          <a:ext cx="9072675" cy="2996739"/>
        </p:xfrm>
        <a:graphic>
          <a:graphicData uri="http://schemas.openxmlformats.org/drawingml/2006/table">
            <a:tbl>
              <a:tblPr firstRow="1" bandRow="1"/>
              <a:tblGrid>
                <a:gridCol w="972675">
                  <a:extLst>
                    <a:ext uri="{9D8B030D-6E8A-4147-A177-3AD203B41FA5}">
                      <a16:colId xmlns:a16="http://schemas.microsoft.com/office/drawing/2014/main" val="20000"/>
                    </a:ext>
                  </a:extLst>
                </a:gridCol>
                <a:gridCol w="2880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gridCol w="2340000">
                  <a:extLst>
                    <a:ext uri="{9D8B030D-6E8A-4147-A177-3AD203B41FA5}">
                      <a16:colId xmlns:a16="http://schemas.microsoft.com/office/drawing/2014/main" val="20003"/>
                    </a:ext>
                  </a:extLst>
                </a:gridCol>
              </a:tblGrid>
              <a:tr h="360000">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endParaRPr kumimoji="1" lang="ja-JP" altLang="en-US" sz="1200" b="1" dirty="0" smtClean="0">
                        <a:solidFill>
                          <a:schemeClr val="tx1"/>
                        </a:solidFill>
                        <a:latin typeface="Meiryo UI" panose="020B0604030504040204" pitchFamily="50" charset="-128"/>
                        <a:ea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pPr marL="0" marR="0" lvl="0" indent="0" algn="ctr" defTabSz="763136" rtl="0" eaLnBrk="1" fontAlgn="auto" latinLnBrk="0" hangingPunct="1">
                        <a:lnSpc>
                          <a:spcPct val="100000"/>
                        </a:lnSpc>
                        <a:spcBef>
                          <a:spcPts val="0"/>
                        </a:spcBef>
                        <a:spcAft>
                          <a:spcPts val="0"/>
                        </a:spcAft>
                        <a:buClrTx/>
                        <a:buSzTx/>
                        <a:buFontTx/>
                        <a:buNone/>
                        <a:tabLst/>
                        <a:defRPr/>
                      </a:pPr>
                      <a:r>
                        <a:rPr kumimoji="1" lang="ja-JP" altLang="en-US" sz="2000" b="1" dirty="0" smtClean="0">
                          <a:solidFill>
                            <a:schemeClr val="bg1"/>
                          </a:solidFill>
                          <a:latin typeface="Meiryo UI" panose="020B0604030504040204" pitchFamily="50" charset="-128"/>
                          <a:ea typeface="Meiryo UI" panose="020B0604030504040204" pitchFamily="50" charset="-128"/>
                        </a:rPr>
                        <a:t>業務リードタイム短縮</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pPr algn="ctr"/>
                      <a:r>
                        <a:rPr kumimoji="1" lang="ja-JP" altLang="en-US" sz="2000" b="1" dirty="0" smtClean="0">
                          <a:solidFill>
                            <a:schemeClr val="bg1"/>
                          </a:solidFill>
                          <a:latin typeface="Meiryo UI" panose="020B0604030504040204" pitchFamily="50" charset="-128"/>
                          <a:ea typeface="Meiryo UI" panose="020B0604030504040204" pitchFamily="50" charset="-128"/>
                        </a:rPr>
                        <a:t>コスト削減</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pPr algn="ctr"/>
                      <a:r>
                        <a:rPr kumimoji="1" lang="ja-JP" altLang="en-US" sz="2000" b="1" dirty="0" smtClean="0">
                          <a:solidFill>
                            <a:schemeClr val="bg1"/>
                          </a:solidFill>
                          <a:latin typeface="Meiryo UI" panose="020B0604030504040204" pitchFamily="50" charset="-128"/>
                          <a:ea typeface="Meiryo UI" panose="020B0604030504040204" pitchFamily="50" charset="-128"/>
                        </a:rPr>
                        <a:t>業務効率化</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230459">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rPr>
                        <a:t>御社</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7878"/>
                    </a:solidFill>
                  </a:tcPr>
                </a:tc>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marL="144000" indent="-144000" algn="just">
                        <a:spcAft>
                          <a:spcPts val="600"/>
                        </a:spcAft>
                        <a:buClr>
                          <a:schemeClr val="tx2"/>
                        </a:buClr>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請求書がお取引先担当者様の手元に届くスピードが劇的に早期化する。</a:t>
                      </a:r>
                    </a:p>
                    <a:p>
                      <a:pPr marL="144000" indent="-144000" algn="just">
                        <a:spcAft>
                          <a:spcPts val="600"/>
                        </a:spcAft>
                        <a:buClr>
                          <a:schemeClr val="tx2"/>
                        </a:buClr>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お取引先のご担当者様のお手元に迅速に届くため、経理部門ご担当の支払い手続きが早期かつ</a:t>
                      </a:r>
                      <a:r>
                        <a:rPr kumimoji="1" lang="en-US" altLang="ja-JP" sz="1200" dirty="0" smtClean="0">
                          <a:latin typeface="Meiryo UI" panose="020B0604030504040204" pitchFamily="50" charset="-128"/>
                          <a:ea typeface="Meiryo UI" panose="020B0604030504040204" pitchFamily="50" charset="-128"/>
                        </a:rPr>
                        <a:t>､</a:t>
                      </a:r>
                      <a:r>
                        <a:rPr kumimoji="1" lang="ja-JP" altLang="en-US" sz="1200" dirty="0" smtClean="0">
                          <a:latin typeface="Meiryo UI" panose="020B0604030504040204" pitchFamily="50" charset="-128"/>
                          <a:ea typeface="Meiryo UI" panose="020B0604030504040204" pitchFamily="50" charset="-128"/>
                        </a:rPr>
                        <a:t>ゆとりを持って進められる。</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郵送経費、の稼働削減</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印刷</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仕分け</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確認、封入作業</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郵便対応の稼働費削減</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膨大な用紙代、印刷代の削減</a:t>
                      </a:r>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一部テナント様への帳票再作成、</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再送付など手戻り作業の簡略化</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全テナント様への帳票再作成、</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再送付など手戻り作業の簡略化</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テナント様向け連絡（周知）</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文書の掲載も可能。</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イレギュラー発生時の</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FAX</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送信等の対応削減</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230459">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rPr>
                        <a:t>お取引先様</a:t>
                      </a:r>
                      <a:br>
                        <a:rPr kumimoji="1" lang="ja-JP" altLang="en-US" sz="1200" b="0" dirty="0" smtClean="0">
                          <a:solidFill>
                            <a:schemeClr val="bg1"/>
                          </a:solidFill>
                          <a:latin typeface="Meiryo UI" panose="020B0604030504040204" pitchFamily="50" charset="-128"/>
                          <a:ea typeface="Meiryo UI" panose="020B0604030504040204" pitchFamily="50" charset="-128"/>
                        </a:rPr>
                      </a:br>
                      <a:r>
                        <a:rPr kumimoji="1" lang="ja-JP" altLang="en-US" sz="1200" b="0" dirty="0" smtClean="0">
                          <a:solidFill>
                            <a:schemeClr val="bg1"/>
                          </a:solidFill>
                          <a:latin typeface="Meiryo UI" panose="020B0604030504040204" pitchFamily="50" charset="-128"/>
                          <a:ea typeface="Meiryo UI" panose="020B0604030504040204" pitchFamily="50" charset="-128"/>
                        </a:rPr>
                        <a:t>（テナント）</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87878"/>
                    </a:solidFill>
                  </a:tcPr>
                </a:tc>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marL="144000" indent="-144000" algn="just">
                        <a:spcAft>
                          <a:spcPts val="600"/>
                        </a:spcAft>
                        <a:buClr>
                          <a:schemeClr val="tx2"/>
                        </a:buClr>
                        <a:buFont typeface="Arial" panose="020B0604020202020204" pitchFamily="34" charset="0"/>
                        <a:buChar char="•"/>
                      </a:pPr>
                      <a:r>
                        <a:rPr kumimoji="1" lang="ja-JP" altLang="en-US" sz="1200" dirty="0" smtClean="0">
                          <a:latin typeface="Meiryo UI" panose="020B0604030504040204" pitchFamily="50" charset="-128"/>
                          <a:ea typeface="Meiryo UI" panose="020B0604030504040204" pitchFamily="50" charset="-128"/>
                        </a:rPr>
                        <a:t>ご精算書、ご請求書の手元確認の契機～入金手続きの契機が毎月、現在より前倒しになる。</a:t>
                      </a:r>
                      <a:endParaRPr kumimoji="1" lang="en-US" altLang="ja-JP" sz="1200" dirty="0" smtClean="0">
                        <a:latin typeface="Meiryo UI" panose="020B0604030504040204" pitchFamily="50" charset="-128"/>
                        <a:ea typeface="Meiryo UI" panose="020B0604030504040204" pitchFamily="50" charset="-128"/>
                      </a:endParaRPr>
                    </a:p>
                    <a:p>
                      <a:pPr marL="131763" indent="0">
                        <a:spcAft>
                          <a:spcPts val="600"/>
                        </a:spcAft>
                        <a:buClr>
                          <a:schemeClr val="tx2"/>
                        </a:buClr>
                        <a:buFont typeface="Arial" panose="020B0604020202020204" pitchFamily="34" charset="0"/>
                        <a:buNone/>
                      </a:pPr>
                      <a:r>
                        <a:rPr kumimoji="1" lang="ja-JP" altLang="en-US" sz="1200" dirty="0" smtClean="0">
                          <a:latin typeface="Meiryo UI" panose="020B0604030504040204" pitchFamily="50" charset="-128"/>
                          <a:ea typeface="Meiryo UI" panose="020B0604030504040204" pitchFamily="50" charset="-128"/>
                        </a:rPr>
                        <a:t>（複数テナント所有のオーナー様は、</a:t>
                      </a:r>
                      <a:r>
                        <a:rPr kumimoji="1" lang="en-US" altLang="ja-JP" sz="1200" dirty="0" smtClean="0">
                          <a:latin typeface="Meiryo UI" panose="020B0604030504040204" pitchFamily="50" charset="-128"/>
                          <a:ea typeface="Meiryo UI" panose="020B0604030504040204" pitchFamily="50" charset="-128"/>
                        </a:rPr>
                        <a:t/>
                      </a:r>
                      <a:br>
                        <a:rPr kumimoji="1" lang="en-US" altLang="ja-JP" sz="1200" dirty="0" smtClean="0">
                          <a:latin typeface="Meiryo UI" panose="020B0604030504040204" pitchFamily="50" charset="-128"/>
                          <a:ea typeface="Meiryo UI" panose="020B0604030504040204" pitchFamily="50" charset="-128"/>
                        </a:rPr>
                      </a:br>
                      <a:r>
                        <a:rPr kumimoji="1" lang="ja-JP" altLang="en-US" sz="1200" dirty="0" smtClean="0">
                          <a:latin typeface="Meiryo UI" panose="020B0604030504040204" pitchFamily="50" charset="-128"/>
                          <a:ea typeface="Meiryo UI" panose="020B0604030504040204" pitchFamily="50" charset="-128"/>
                        </a:rPr>
                        <a:t>纏める事が可能となり利便性が増す）</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742950" rtl="0" eaLnBrk="1" latinLnBrk="0" hangingPunct="1">
                        <a:defRPr kumimoji="1" sz="1463" kern="1200">
                          <a:solidFill>
                            <a:schemeClr val="dk1"/>
                          </a:solidFill>
                          <a:latin typeface="Segoe UI"/>
                          <a:ea typeface="メイリオ"/>
                        </a:defRPr>
                      </a:lvl1pPr>
                      <a:lvl2pPr marL="371475" algn="l" defTabSz="742950" rtl="0" eaLnBrk="1" latinLnBrk="0" hangingPunct="1">
                        <a:defRPr kumimoji="1" sz="1463" kern="1200">
                          <a:solidFill>
                            <a:schemeClr val="dk1"/>
                          </a:solidFill>
                          <a:latin typeface="Segoe UI"/>
                          <a:ea typeface="メイリオ"/>
                        </a:defRPr>
                      </a:lvl2pPr>
                      <a:lvl3pPr marL="742950" algn="l" defTabSz="742950" rtl="0" eaLnBrk="1" latinLnBrk="0" hangingPunct="1">
                        <a:defRPr kumimoji="1" sz="1463" kern="1200">
                          <a:solidFill>
                            <a:schemeClr val="dk1"/>
                          </a:solidFill>
                          <a:latin typeface="Segoe UI"/>
                          <a:ea typeface="メイリオ"/>
                        </a:defRPr>
                      </a:lvl3pPr>
                      <a:lvl4pPr marL="1114425" algn="l" defTabSz="742950" rtl="0" eaLnBrk="1" latinLnBrk="0" hangingPunct="1">
                        <a:defRPr kumimoji="1" sz="1463" kern="1200">
                          <a:solidFill>
                            <a:schemeClr val="dk1"/>
                          </a:solidFill>
                          <a:latin typeface="Segoe UI"/>
                          <a:ea typeface="メイリオ"/>
                        </a:defRPr>
                      </a:lvl4pPr>
                      <a:lvl5pPr marL="1485900" algn="l" defTabSz="742950" rtl="0" eaLnBrk="1" latinLnBrk="0" hangingPunct="1">
                        <a:defRPr kumimoji="1" sz="1463" kern="1200">
                          <a:solidFill>
                            <a:schemeClr val="dk1"/>
                          </a:solidFill>
                          <a:latin typeface="Segoe UI"/>
                          <a:ea typeface="メイリオ"/>
                        </a:defRPr>
                      </a:lvl5pPr>
                      <a:lvl6pPr marL="1857375" algn="l" defTabSz="742950" rtl="0" eaLnBrk="1" latinLnBrk="0" hangingPunct="1">
                        <a:defRPr kumimoji="1" sz="1463" kern="1200">
                          <a:solidFill>
                            <a:schemeClr val="dk1"/>
                          </a:solidFill>
                          <a:latin typeface="Segoe UI"/>
                          <a:ea typeface="メイリオ"/>
                        </a:defRPr>
                      </a:lvl6pPr>
                      <a:lvl7pPr marL="2228850" algn="l" defTabSz="742950" rtl="0" eaLnBrk="1" latinLnBrk="0" hangingPunct="1">
                        <a:defRPr kumimoji="1" sz="1463" kern="1200">
                          <a:solidFill>
                            <a:schemeClr val="dk1"/>
                          </a:solidFill>
                          <a:latin typeface="Segoe UI"/>
                          <a:ea typeface="メイリオ"/>
                        </a:defRPr>
                      </a:lvl7pPr>
                      <a:lvl8pPr marL="2600325" algn="l" defTabSz="742950" rtl="0" eaLnBrk="1" latinLnBrk="0" hangingPunct="1">
                        <a:defRPr kumimoji="1" sz="1463" kern="1200">
                          <a:solidFill>
                            <a:schemeClr val="dk1"/>
                          </a:solidFill>
                          <a:latin typeface="Segoe UI"/>
                          <a:ea typeface="メイリオ"/>
                        </a:defRPr>
                      </a:lvl8pPr>
                      <a:lvl9pPr marL="2971800" algn="l" defTabSz="742950" rtl="0" eaLnBrk="1" latinLnBrk="0" hangingPunct="1">
                        <a:defRPr kumimoji="1" sz="1463" kern="1200">
                          <a:solidFill>
                            <a:schemeClr val="dk1"/>
                          </a:solidFill>
                          <a:latin typeface="Segoe UI"/>
                          <a:ea typeface="メイリオ"/>
                        </a:defRPr>
                      </a:lvl9pPr>
                    </a:lstStyle>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ご精算書、ご請求書の手元確認</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入金手続き契機が現在より前倒しに。</a:t>
                      </a:r>
                    </a:p>
                    <a:p>
                      <a:pPr marL="144000" indent="-144000" algn="just">
                        <a:spcAft>
                          <a:spcPts val="600"/>
                        </a:spcAft>
                        <a:buClr>
                          <a:schemeClr val="tx2"/>
                        </a:buClr>
                        <a:buFont typeface="Arial" panose="020B0604020202020204" pitchFamily="34" charset="0"/>
                        <a:buChar char="•"/>
                        <a:defRPr/>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電子データでの保存が可能となるため紙資料の保管、管理、取り出しの作業が削減できる（多数テナントの取引先様で効果大⇒</a:t>
                      </a: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DDS</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endParaRPr kumimoji="1" lang="ja-JP" altLang="en-US" sz="1100" dirty="0">
                        <a:latin typeface="Meiryo UI" panose="020B0604030504040204" pitchFamily="50" charset="-128"/>
                        <a:ea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6" name="表 15"/>
          <p:cNvGraphicFramePr>
            <a:graphicFrameLocks noGrp="1"/>
          </p:cNvGraphicFramePr>
          <p:nvPr>
            <p:extLst/>
          </p:nvPr>
        </p:nvGraphicFramePr>
        <p:xfrm>
          <a:off x="385513" y="5051496"/>
          <a:ext cx="9108000" cy="1282800"/>
        </p:xfrm>
        <a:graphic>
          <a:graphicData uri="http://schemas.openxmlformats.org/drawingml/2006/table">
            <a:tbl>
              <a:tblPr firstRow="1" bandRow="1"/>
              <a:tblGrid>
                <a:gridCol w="2556000">
                  <a:extLst>
                    <a:ext uri="{9D8B030D-6E8A-4147-A177-3AD203B41FA5}">
                      <a16:colId xmlns:a16="http://schemas.microsoft.com/office/drawing/2014/main" val="20000"/>
                    </a:ext>
                  </a:extLst>
                </a:gridCol>
                <a:gridCol w="6552000">
                  <a:extLst>
                    <a:ext uri="{9D8B030D-6E8A-4147-A177-3AD203B41FA5}">
                      <a16:colId xmlns:a16="http://schemas.microsoft.com/office/drawing/2014/main" val="20001"/>
                    </a:ext>
                  </a:extLst>
                </a:gridCol>
              </a:tblGrid>
              <a:tr h="1282800">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pPr marL="0" marR="0" lvl="0" indent="0" algn="ctr" defTabSz="925854"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御社の環境負荷軽減の</a:t>
                      </a:r>
                      <a:r>
                        <a:rPr kumimoji="1" lang="en-US" altLang="ja-JP" sz="14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
                      </a:r>
                      <a:br>
                        <a:rPr kumimoji="1" lang="en-US" altLang="ja-JP" sz="14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br>
                      <a:r>
                        <a:rPr kumimoji="1" lang="ja-JP" altLang="en-US" sz="14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取り組みにも貢献できます</a:t>
                      </a:r>
                      <a:endParaRPr kumimoji="1" lang="ja-JP" altLang="ja-JP" sz="14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742950" rtl="0" eaLnBrk="1" latinLnBrk="0" hangingPunct="1">
                        <a:defRPr kumimoji="1" sz="1463" b="1" kern="1200">
                          <a:solidFill>
                            <a:schemeClr val="lt1"/>
                          </a:solidFill>
                          <a:latin typeface="Segoe UI"/>
                          <a:ea typeface="メイリオ"/>
                        </a:defRPr>
                      </a:lvl1pPr>
                      <a:lvl2pPr marL="371475" algn="l" defTabSz="742950" rtl="0" eaLnBrk="1" latinLnBrk="0" hangingPunct="1">
                        <a:defRPr kumimoji="1" sz="1463" b="1" kern="1200">
                          <a:solidFill>
                            <a:schemeClr val="lt1"/>
                          </a:solidFill>
                          <a:latin typeface="Segoe UI"/>
                          <a:ea typeface="メイリオ"/>
                        </a:defRPr>
                      </a:lvl2pPr>
                      <a:lvl3pPr marL="742950" algn="l" defTabSz="742950" rtl="0" eaLnBrk="1" latinLnBrk="0" hangingPunct="1">
                        <a:defRPr kumimoji="1" sz="1463" b="1" kern="1200">
                          <a:solidFill>
                            <a:schemeClr val="lt1"/>
                          </a:solidFill>
                          <a:latin typeface="Segoe UI"/>
                          <a:ea typeface="メイリオ"/>
                        </a:defRPr>
                      </a:lvl3pPr>
                      <a:lvl4pPr marL="1114425" algn="l" defTabSz="742950" rtl="0" eaLnBrk="1" latinLnBrk="0" hangingPunct="1">
                        <a:defRPr kumimoji="1" sz="1463" b="1" kern="1200">
                          <a:solidFill>
                            <a:schemeClr val="lt1"/>
                          </a:solidFill>
                          <a:latin typeface="Segoe UI"/>
                          <a:ea typeface="メイリオ"/>
                        </a:defRPr>
                      </a:lvl4pPr>
                      <a:lvl5pPr marL="1485900" algn="l" defTabSz="742950" rtl="0" eaLnBrk="1" latinLnBrk="0" hangingPunct="1">
                        <a:defRPr kumimoji="1" sz="1463" b="1" kern="1200">
                          <a:solidFill>
                            <a:schemeClr val="lt1"/>
                          </a:solidFill>
                          <a:latin typeface="Segoe UI"/>
                          <a:ea typeface="メイリオ"/>
                        </a:defRPr>
                      </a:lvl5pPr>
                      <a:lvl6pPr marL="1857375" algn="l" defTabSz="742950" rtl="0" eaLnBrk="1" latinLnBrk="0" hangingPunct="1">
                        <a:defRPr kumimoji="1" sz="1463" b="1" kern="1200">
                          <a:solidFill>
                            <a:schemeClr val="lt1"/>
                          </a:solidFill>
                          <a:latin typeface="Segoe UI"/>
                          <a:ea typeface="メイリオ"/>
                        </a:defRPr>
                      </a:lvl6pPr>
                      <a:lvl7pPr marL="2228850" algn="l" defTabSz="742950" rtl="0" eaLnBrk="1" latinLnBrk="0" hangingPunct="1">
                        <a:defRPr kumimoji="1" sz="1463" b="1" kern="1200">
                          <a:solidFill>
                            <a:schemeClr val="lt1"/>
                          </a:solidFill>
                          <a:latin typeface="Segoe UI"/>
                          <a:ea typeface="メイリオ"/>
                        </a:defRPr>
                      </a:lvl7pPr>
                      <a:lvl8pPr marL="2600325" algn="l" defTabSz="742950" rtl="0" eaLnBrk="1" latinLnBrk="0" hangingPunct="1">
                        <a:defRPr kumimoji="1" sz="1463" b="1" kern="1200">
                          <a:solidFill>
                            <a:schemeClr val="lt1"/>
                          </a:solidFill>
                          <a:latin typeface="Segoe UI"/>
                          <a:ea typeface="メイリオ"/>
                        </a:defRPr>
                      </a:lvl8pPr>
                      <a:lvl9pPr marL="2971800" algn="l" defTabSz="742950" rtl="0" eaLnBrk="1" latinLnBrk="0" hangingPunct="1">
                        <a:defRPr kumimoji="1" sz="1463" b="1" kern="1200">
                          <a:solidFill>
                            <a:schemeClr val="lt1"/>
                          </a:solidFill>
                          <a:latin typeface="Segoe UI"/>
                          <a:ea typeface="メイリオ"/>
                        </a:defRPr>
                      </a:lvl9pPr>
                    </a:lstStyle>
                    <a:p>
                      <a:pPr marL="216000" marR="0" lvl="0" indent="-216000" algn="l" defTabSz="925854" rtl="0" eaLnBrk="1" fontAlgn="auto" latinLnBrk="0" hangingPunct="1">
                        <a:lnSpc>
                          <a:spcPct val="100000"/>
                        </a:lnSpc>
                        <a:spcBef>
                          <a:spcPts val="0"/>
                        </a:spcBef>
                        <a:spcAft>
                          <a:spcPts val="600"/>
                        </a:spcAft>
                        <a:buClr>
                          <a:srgbClr val="425563"/>
                        </a:buClr>
                        <a:buSzTx/>
                        <a:buFont typeface="Arial" panose="020B0604020202020204" pitchFamily="34" charset="0"/>
                        <a:buChar char="•"/>
                        <a:tabLst/>
                        <a:defRPr/>
                      </a:pPr>
                      <a:r>
                        <a:rPr kumimoji="1" lang="ja-JP" altLang="en-US"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紙の使用を抑えます⇒森林伐採を抑えます。</a:t>
                      </a:r>
                    </a:p>
                    <a:p>
                      <a:pPr marL="216000" marR="0" lvl="0" indent="-216000" algn="l" defTabSz="925854" rtl="0" eaLnBrk="1" fontAlgn="auto" latinLnBrk="0" hangingPunct="1">
                        <a:lnSpc>
                          <a:spcPct val="100000"/>
                        </a:lnSpc>
                        <a:spcBef>
                          <a:spcPts val="0"/>
                        </a:spcBef>
                        <a:spcAft>
                          <a:spcPts val="600"/>
                        </a:spcAft>
                        <a:buClr>
                          <a:srgbClr val="425563"/>
                        </a:buClr>
                        <a:buSzTx/>
                        <a:buFont typeface="Arial" panose="020B0604020202020204" pitchFamily="34" charset="0"/>
                        <a:buChar char="•"/>
                        <a:tabLst/>
                        <a:defRPr/>
                      </a:pPr>
                      <a:r>
                        <a:rPr kumimoji="1" lang="ja-JP" altLang="en-US"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帳票の物理的移動がないため、</a:t>
                      </a:r>
                      <a:r>
                        <a:rPr kumimoji="1" lang="en-US" altLang="ja-JP"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輸送トラックなどの走行による</a:t>
                      </a:r>
                      <a:r>
                        <a:rPr kumimoji="1" lang="en-US" altLang="ja-JP"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CO2</a:t>
                      </a:r>
                      <a:r>
                        <a:rPr kumimoji="1" lang="ja-JP" altLang="en-US"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ガスの排出を抑えます。</a:t>
                      </a:r>
                      <a:endParaRPr kumimoji="1" lang="en-US" altLang="ja-JP" sz="1200" b="0" i="0" u="none" strike="noStrike" kern="120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txBody>
                  <a:tcPr marL="108000" marR="108000" marT="144000" marB="144000"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8" name="テキスト ボックス 17"/>
          <p:cNvSpPr txBox="1"/>
          <p:nvPr/>
        </p:nvSpPr>
        <p:spPr>
          <a:xfrm>
            <a:off x="7367834" y="0"/>
            <a:ext cx="2297723" cy="1415108"/>
          </a:xfrm>
          <a:prstGeom prst="wedgeEllipseCallout">
            <a:avLst>
              <a:gd name="adj1" fmla="val -60119"/>
              <a:gd name="adj2" fmla="val 45103"/>
            </a:avLst>
          </a:prstGeom>
          <a:solidFill>
            <a:schemeClr val="tx2">
              <a:lumMod val="10000"/>
              <a:lumOff val="90000"/>
            </a:schemeClr>
          </a:solidFill>
        </p:spPr>
        <p:txBody>
          <a:bodyPr wrap="none" lIns="0" tIns="36000" rIns="0" bIns="0" rtlCol="0" anchor="ctr">
            <a:noAutofit/>
          </a:bodyPr>
          <a:lstStyle/>
          <a:p>
            <a:pPr algn="ctr">
              <a:lnSpc>
                <a:spcPct val="130000"/>
              </a:lnSpc>
              <a:spcAft>
                <a:spcPts val="600"/>
              </a:spcAft>
            </a:pPr>
            <a:r>
              <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大手商業施設ディベロッパー各社</a:t>
            </a:r>
            <a:endParaRPr kumimoji="1"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30000"/>
              </a:lnSpc>
              <a:spcAft>
                <a:spcPts val="600"/>
              </a:spcAft>
            </a:pPr>
            <a:r>
              <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テナント様向け精算書配信実績</a:t>
            </a:r>
            <a:endParaRPr kumimoji="1"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30000"/>
              </a:lnSpc>
              <a:spcAft>
                <a:spcPts val="600"/>
              </a:spcAft>
            </a:pP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約</a:t>
            </a:r>
            <a:r>
              <a:rPr kumimoji="1" lang="en-US" altLang="ja-JP" sz="1600" b="1" u="sng" dirty="0">
                <a:latin typeface="メイリオ" panose="020B0604030504040204" pitchFamily="50" charset="-128"/>
                <a:ea typeface="メイリオ" panose="020B0604030504040204" pitchFamily="50" charset="-128"/>
                <a:cs typeface="メイリオ" panose="020B0604030504040204" pitchFamily="50" charset="-128"/>
              </a:rPr>
              <a:t>2</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0,000</a:t>
            </a:r>
            <a:r>
              <a:rPr kumimoji="1" lang="ja-JP" altLang="en-US" sz="1100" u="sng" dirty="0" smtClean="0">
                <a:latin typeface="メイリオ" panose="020B0604030504040204" pitchFamily="50" charset="-128"/>
                <a:ea typeface="メイリオ" panose="020B0604030504040204" pitchFamily="50" charset="-128"/>
                <a:cs typeface="メイリオ" panose="020B0604030504040204" pitchFamily="50" charset="-128"/>
              </a:rPr>
              <a:t>テナント以上</a:t>
            </a:r>
            <a:endParaRPr kumimoji="1" lang="en-US" altLang="ja-JP" sz="1600" u="sng"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72181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6.2. CAFIS</a:t>
            </a:r>
            <a:r>
              <a:rPr lang="ja-JP" altLang="en-US" dirty="0" smtClean="0"/>
              <a:t> </a:t>
            </a:r>
            <a:r>
              <a:rPr lang="en-US" altLang="ja-JP" dirty="0" smtClean="0"/>
              <a:t>DDS</a:t>
            </a:r>
            <a:r>
              <a:rPr lang="ja-JP" altLang="en-US" dirty="0" smtClean="0"/>
              <a:t>　～機能</a:t>
            </a:r>
            <a:r>
              <a:rPr lang="ja-JP" altLang="en-US" dirty="0"/>
              <a:t>一覧（管理者ユーザー</a:t>
            </a:r>
            <a:r>
              <a:rPr lang="ja-JP" altLang="en-US" dirty="0" smtClean="0"/>
              <a:t>）（</a:t>
            </a:r>
            <a:r>
              <a:rPr lang="en-US" altLang="ja-JP" dirty="0" smtClean="0"/>
              <a:t>1/3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dirty="0">
                <a:latin typeface="Meiryo UI" panose="020B0604030504040204" pitchFamily="50" charset="-128"/>
                <a:ea typeface="Meiryo UI" panose="020B0604030504040204" pitchFamily="50" charset="-128"/>
              </a:rPr>
              <a:t>機能一覧（管理者ユーザー） </a:t>
            </a:r>
            <a:r>
              <a:rPr lang="ja-JP" altLang="en-US" dirty="0" smtClean="0">
                <a:latin typeface="Meiryo UI" panose="020B0604030504040204" pitchFamily="50" charset="-128"/>
                <a:ea typeface="Meiryo UI" panose="020B0604030504040204" pitchFamily="50" charset="-128"/>
              </a:rPr>
              <a:t>①</a:t>
            </a:r>
            <a:endParaRPr lang="ja-JP" altLang="en-US" dirty="0">
              <a:latin typeface="Meiryo UI" panose="020B0604030504040204" pitchFamily="50" charset="-128"/>
              <a:ea typeface="Meiryo UI" panose="020B0604030504040204" pitchFamily="50" charset="-128"/>
            </a:endParaRPr>
          </a:p>
        </p:txBody>
      </p:sp>
      <p:graphicFrame>
        <p:nvGraphicFramePr>
          <p:cNvPr id="6" name="表 5"/>
          <p:cNvGraphicFramePr>
            <a:graphicFrameLocks noGrp="1"/>
          </p:cNvGraphicFramePr>
          <p:nvPr>
            <p:extLst/>
          </p:nvPr>
        </p:nvGraphicFramePr>
        <p:xfrm>
          <a:off x="422627" y="909638"/>
          <a:ext cx="9068413" cy="5302080"/>
        </p:xfrm>
        <a:graphic>
          <a:graphicData uri="http://schemas.openxmlformats.org/drawingml/2006/table">
            <a:tbl>
              <a:tblPr firstRow="1" firstCol="1" bandRow="1">
                <a:effectLst/>
              </a:tblPr>
              <a:tblGrid>
                <a:gridCol w="345613">
                  <a:extLst>
                    <a:ext uri="{9D8B030D-6E8A-4147-A177-3AD203B41FA5}">
                      <a16:colId xmlns:a16="http://schemas.microsoft.com/office/drawing/2014/main" val="20004"/>
                    </a:ext>
                  </a:extLst>
                </a:gridCol>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5122800">
                  <a:extLst>
                    <a:ext uri="{9D8B030D-6E8A-4147-A177-3AD203B41FA5}">
                      <a16:colId xmlns:a16="http://schemas.microsoft.com/office/drawing/2014/main" val="20003"/>
                    </a:ext>
                  </a:extLst>
                </a:gridCol>
              </a:tblGrid>
              <a:tr h="360000">
                <a:tc>
                  <a:txBody>
                    <a:bodyPr/>
                    <a:lstStyle/>
                    <a:p>
                      <a:pPr algn="ctr">
                        <a:lnSpc>
                          <a:spcPct val="100000"/>
                        </a:lnSpc>
                        <a:spcBef>
                          <a:spcPts val="0"/>
                        </a:spcBef>
                        <a:spcAft>
                          <a:spcPts val="600"/>
                        </a:spcAft>
                      </a:pPr>
                      <a:endParaRPr lang="ja-JP" sz="1200" b="1"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画面／業務</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機　能</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概　要</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8000">
                <a:tc>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1</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ログイン</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ログイン</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ユーザ情報を入力し、ログイン認証を行います。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4718">
                <a:tc rowSpan="4">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2</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4"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4" h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メニュー表示</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ユーザ権限に対応したメニューを表示します。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2"/>
                  </a:ext>
                </a:extLst>
              </a:tr>
              <a:tr h="264718">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マニュアルダウンロード</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en-US" altLang="ja-JP"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Document Delivery System </a:t>
                      </a: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操作マニュアルのダウンロードを行います。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3"/>
                  </a:ext>
                </a:extLst>
              </a:tr>
              <a:tr h="264718">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申請書ダウンロード</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各種申請書のダウンロードを行います。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4"/>
                  </a:ext>
                </a:extLst>
              </a:tr>
              <a:tr h="264718">
                <a:tc vMerge="1">
                  <a:txBody>
                    <a:bodyPr/>
                    <a:lstStyle/>
                    <a:p>
                      <a:endParaRPr kumimoji="1" lang="ja-JP" altLang="en-US"/>
                    </a:p>
                  </a:txBody>
                  <a:tcPr/>
                </a:tc>
                <a:tc gridSpan="2" vMerge="1">
                  <a:txBody>
                    <a:bodyPr/>
                    <a:lstStyle/>
                    <a:p>
                      <a:endParaRPr kumimoji="1" lang="ja-JP" altLang="en-US"/>
                    </a:p>
                  </a:txBody>
                  <a:tcPr/>
                </a:tc>
                <a:tc hMerge="1" v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お知らせ情報</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最新のお知らせ情報を表示します。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4760">
                <a:tc>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3</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パスワードリマインダ</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パスワードリマインダ</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登録されているメールアドレスに、パスワード再設定</a:t>
                      </a:r>
                      <a:r>
                        <a:rPr lang="en-US" altLang="ja-JP"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URL</a:t>
                      </a: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を記載したメールを送信</a:t>
                      </a:r>
                      <a:r>
                        <a:rPr lang="en-US" altLang="ja-JP"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4718">
                <a:tc>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4</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パスワード再設定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パスワード再設定</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ユーザ情報のパスワードを変更します。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4718">
                <a:tc>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5</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ログアウト処理を行います。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4718">
                <a:tc>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6</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アップロード</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アップロード</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周知文書アップロード</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画面から周知文書をアップロードします。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64718">
                <a:tc rowSpan="3">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7</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3">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周知文書編集</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・削除</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3">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周知文書編集</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・削除</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zh-TW"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周知文書検索</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画面からアップロードした周知文書の検索を行います。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10"/>
                  </a:ext>
                </a:extLst>
              </a:tr>
              <a:tr h="26471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lnSpc>
                          <a:spcPct val="100000"/>
                        </a:lnSpc>
                        <a:spcBef>
                          <a:spcPts val="0"/>
                        </a:spcBef>
                        <a:spcAft>
                          <a:spcPts val="600"/>
                        </a:spcAft>
                      </a:pPr>
                      <a:r>
                        <a:rPr lang="zh-TW"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周知文書編集</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画面からアップロードした周知文書の編集を行います。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11"/>
                  </a:ext>
                </a:extLst>
              </a:tr>
              <a:tr h="264718">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lnSpc>
                          <a:spcPct val="100000"/>
                        </a:lnSpc>
                        <a:spcBef>
                          <a:spcPts val="0"/>
                        </a:spcBef>
                        <a:spcAft>
                          <a:spcPts val="600"/>
                        </a:spcAft>
                      </a:pPr>
                      <a:r>
                        <a:rPr lang="zh-TW"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周知文書削除</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画面からアップロードした周知文書の削除を行います。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64718">
                <a:tc rowSpan="2">
                  <a:txBody>
                    <a:bodyPr/>
                    <a:lstStyle/>
                    <a:p>
                      <a:pPr algn="ctr">
                        <a:lnSpc>
                          <a:spcPct val="100000"/>
                        </a:lnSpc>
                        <a:spcBef>
                          <a:spcPts val="0"/>
                        </a:spcBef>
                        <a:spcAft>
                          <a:spcPts val="600"/>
                        </a:spcAft>
                      </a:pPr>
                      <a:r>
                        <a:rPr lang="en-US" altLang="ja-JP" sz="1200" kern="100" dirty="0" smtClean="0">
                          <a:effectLst/>
                          <a:latin typeface="Meiryo UI" panose="020B0604030504040204" pitchFamily="50" charset="-128"/>
                          <a:ea typeface="Meiryo UI" panose="020B0604030504040204" pitchFamily="50" charset="-128"/>
                          <a:cs typeface="Meiryo UI" panose="020B0604030504040204" pitchFamily="50" charset="-128"/>
                        </a:rPr>
                        <a:t>8</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algn="ctr">
                        <a:lnSpc>
                          <a:spcPct val="100000"/>
                        </a:lnSpc>
                        <a:spcBef>
                          <a:spcPts val="0"/>
                        </a:spcBef>
                        <a:spcAft>
                          <a:spcPts val="600"/>
                        </a:spcAft>
                      </a:pPr>
                      <a:r>
                        <a:rPr lang="ja-JP" altLang="en-US" sz="1200" b="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周知文書の照会（検索）を行います。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13"/>
                  </a:ext>
                </a:extLst>
              </a:tr>
              <a:tr h="264718">
                <a:tc vMerge="1">
                  <a:txBody>
                    <a:bodyPr/>
                    <a:lstStyle/>
                    <a:p>
                      <a:endParaRPr kumimoji="1" lang="ja-JP" altLang="en-US"/>
                    </a:p>
                  </a:txBody>
                  <a:tcPr/>
                </a:tc>
                <a:tc vMerge="1">
                  <a:txBody>
                    <a:bodyPr/>
                    <a:lstStyle/>
                    <a:p>
                      <a:pPr>
                        <a:lnSpc>
                          <a:spcPts val="1200"/>
                        </a:lnSpc>
                        <a:spcBef>
                          <a:spcPts val="300"/>
                        </a:spcBef>
                        <a:spcAft>
                          <a:spcPts val="300"/>
                        </a:spcAft>
                      </a:pP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42455" marR="42455" marT="72000" marB="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spcAft>
                          <a:spcPts val="600"/>
                        </a:spcAft>
                      </a:pPr>
                      <a:r>
                        <a:rPr lang="zh-TW" altLang="en-US" sz="1200" b="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周知文書ダウンロード</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kern="100" dirty="0" smtClean="0">
                          <a:effectLst/>
                          <a:latin typeface="Meiryo UI" panose="020B0604030504040204" pitchFamily="50" charset="-128"/>
                          <a:ea typeface="Meiryo UI" panose="020B0604030504040204" pitchFamily="50" charset="-128"/>
                          <a:cs typeface="Meiryo UI" panose="020B0604030504040204" pitchFamily="50" charset="-128"/>
                        </a:rPr>
                        <a:t>周知文書をダウンロードします。</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6092568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6.2. CAFIS</a:t>
            </a:r>
            <a:r>
              <a:rPr lang="ja-JP" altLang="en-US" dirty="0" smtClean="0"/>
              <a:t> </a:t>
            </a:r>
            <a:r>
              <a:rPr lang="en-US" altLang="ja-JP" dirty="0"/>
              <a:t>DDS</a:t>
            </a:r>
            <a:r>
              <a:rPr lang="ja-JP" altLang="en-US" dirty="0"/>
              <a:t>　～機能一覧（管理者ユーザー</a:t>
            </a:r>
            <a:r>
              <a:rPr lang="ja-JP" altLang="en-US" dirty="0" smtClean="0"/>
              <a:t>）</a:t>
            </a:r>
            <a:r>
              <a:rPr lang="ja-JP" altLang="en-US" dirty="0"/>
              <a:t>（</a:t>
            </a:r>
            <a:r>
              <a:rPr lang="en-US" altLang="ja-JP" dirty="0" smtClean="0"/>
              <a:t>2/3</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dirty="0">
                <a:latin typeface="Meiryo UI" panose="020B0604030504040204" pitchFamily="50" charset="-128"/>
                <a:ea typeface="Meiryo UI" panose="020B0604030504040204" pitchFamily="50" charset="-128"/>
              </a:rPr>
              <a:t>機能一覧（管理者ユーザー） </a:t>
            </a:r>
            <a:r>
              <a:rPr lang="ja-JP" altLang="en-US" dirty="0" smtClean="0">
                <a:latin typeface="Meiryo UI" panose="020B0604030504040204" pitchFamily="50" charset="-128"/>
                <a:ea typeface="Meiryo UI" panose="020B0604030504040204" pitchFamily="50" charset="-128"/>
              </a:rPr>
              <a:t>②</a:t>
            </a:r>
            <a:endParaRPr lang="ja-JP" altLang="en-US" dirty="0">
              <a:latin typeface="Meiryo UI" panose="020B0604030504040204" pitchFamily="50" charset="-128"/>
              <a:ea typeface="Meiryo UI" panose="020B0604030504040204" pitchFamily="50" charset="-128"/>
            </a:endParaRPr>
          </a:p>
        </p:txBody>
      </p:sp>
      <p:graphicFrame>
        <p:nvGraphicFramePr>
          <p:cNvPr id="4" name="表 3"/>
          <p:cNvGraphicFramePr>
            <a:graphicFrameLocks noGrp="1"/>
          </p:cNvGraphicFramePr>
          <p:nvPr>
            <p:extLst/>
          </p:nvPr>
        </p:nvGraphicFramePr>
        <p:xfrm>
          <a:off x="422627" y="909638"/>
          <a:ext cx="9066877" cy="4763400"/>
        </p:xfrm>
        <a:graphic>
          <a:graphicData uri="http://schemas.openxmlformats.org/drawingml/2006/table">
            <a:tbl>
              <a:tblPr firstRow="1" firstCol="1" bandRow="1">
                <a:effectLst/>
              </a:tblPr>
              <a:tblGrid>
                <a:gridCol w="345613">
                  <a:extLst>
                    <a:ext uri="{9D8B030D-6E8A-4147-A177-3AD203B41FA5}">
                      <a16:colId xmlns:a16="http://schemas.microsoft.com/office/drawing/2014/main" val="20004"/>
                    </a:ext>
                  </a:extLst>
                </a:gridCol>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5121264">
                  <a:extLst>
                    <a:ext uri="{9D8B030D-6E8A-4147-A177-3AD203B41FA5}">
                      <a16:colId xmlns:a16="http://schemas.microsoft.com/office/drawing/2014/main" val="20003"/>
                    </a:ext>
                  </a:extLst>
                </a:gridCol>
              </a:tblGrid>
              <a:tr h="360000">
                <a:tc>
                  <a:txBody>
                    <a:bodyPr/>
                    <a:lstStyle/>
                    <a:p>
                      <a:pPr algn="ctr">
                        <a:lnSpc>
                          <a:spcPct val="100000"/>
                        </a:lnSpc>
                        <a:spcBef>
                          <a:spcPts val="0"/>
                        </a:spcBef>
                        <a:spcAft>
                          <a:spcPts val="600"/>
                        </a:spcAft>
                      </a:pP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画面／業務</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機　能</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概　要</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64718">
                <a:tc rowSpan="2">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9</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帳票公開</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帳票の照会（検索）を行います。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604994">
                <a:tc vMerge="1">
                  <a:txBody>
                    <a:bodyPr/>
                    <a:lstStyle/>
                    <a:p>
                      <a:endParaRPr kumimoji="1" lang="ja-JP" altLang="en-US"/>
                    </a:p>
                  </a:txBody>
                  <a:tcPr/>
                </a:tc>
                <a:tc vMerge="1">
                  <a:txBody>
                    <a:bodyPr/>
                    <a:lstStyle/>
                    <a:p>
                      <a:endParaRPr kumimoji="1" lang="ja-JP" altLang="en-US"/>
                    </a:p>
                  </a:txBody>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帳票公開</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帳票を公開します。</a:t>
                      </a:r>
                    </a:p>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公開した帳票を参照できるテナント本社ユーザ、テナントユーザに登録されている</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メールアドレスに公開通知のメールを送信します。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64718">
                <a:tc rowSpan="2">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10</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帳票の照会（検索）を行います。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17"/>
                  </a:ext>
                </a:extLst>
              </a:tr>
              <a:tr h="264718">
                <a:tc vMerge="1">
                  <a:txBody>
                    <a:bodyPr/>
                    <a:lstStyle/>
                    <a:p>
                      <a:endParaRPr kumimoji="1" lang="ja-JP" altLang="en-US"/>
                    </a:p>
                  </a:txBody>
                  <a:tcPr/>
                </a:tc>
                <a:tc vMerge="1">
                  <a:txBody>
                    <a:bodyPr/>
                    <a:lstStyle/>
                    <a:p>
                      <a:endParaRPr kumimoji="1" lang="ja-JP" altLang="en-US"/>
                    </a:p>
                  </a:txBody>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帳票ダウンロード</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帳票をダウンロードします。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64718">
                <a:tc>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11</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過去の</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お知らせ情報</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履歴</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過去のお知らせ情報を照会（検索）・表示します。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4718">
                <a:tc rowSpan="4">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12</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4"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お知らせ情報の投稿・編集</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4" h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お知らせ検索</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過去のお知らせ情報を照会（検索）・表示します。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6"/>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投稿</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お知らせ情報の新規投稿を行います。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7"/>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編集</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登録されているお知らせ情報の編集を行います。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8"/>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削除</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登録されているお知らせ情報の削除を行います。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64718">
                <a:tc>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13</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テナント本社ユーザ登録</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テナント本社</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ユーザ登録</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テナント本社ユーザアカウントの登録を行います。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64718">
                <a:tc>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14</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テナントユーザ登録</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テナントユーザ登録</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テナントユーザアカウントの登録を行います。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7803930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6.3. CAFIS</a:t>
            </a:r>
            <a:r>
              <a:rPr lang="ja-JP" altLang="en-US" dirty="0" smtClean="0"/>
              <a:t> </a:t>
            </a:r>
            <a:r>
              <a:rPr lang="en-US" altLang="ja-JP" dirty="0"/>
              <a:t>DDS</a:t>
            </a:r>
            <a:r>
              <a:rPr lang="ja-JP" altLang="en-US" dirty="0"/>
              <a:t>　～機能一覧（管理者ユーザー</a:t>
            </a:r>
            <a:r>
              <a:rPr lang="ja-JP" altLang="en-US" dirty="0" smtClean="0"/>
              <a:t>）（</a:t>
            </a:r>
            <a:r>
              <a:rPr lang="en-US" altLang="ja-JP" dirty="0" smtClean="0"/>
              <a:t>3/3</a:t>
            </a:r>
            <a:r>
              <a:rPr lang="ja-JP" altLang="en-US" dirty="0"/>
              <a:t>）</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dirty="0">
                <a:latin typeface="Meiryo UI" panose="020B0604030504040204" pitchFamily="50" charset="-128"/>
                <a:ea typeface="Meiryo UI" panose="020B0604030504040204" pitchFamily="50" charset="-128"/>
              </a:rPr>
              <a:t>機能一覧（管理者ユーザー） </a:t>
            </a:r>
            <a:r>
              <a:rPr lang="ja-JP" altLang="en-US" dirty="0" smtClean="0">
                <a:latin typeface="Meiryo UI" panose="020B0604030504040204" pitchFamily="50" charset="-128"/>
                <a:ea typeface="Meiryo UI" panose="020B0604030504040204" pitchFamily="50" charset="-128"/>
              </a:rPr>
              <a:t>③</a:t>
            </a:r>
            <a:endParaRPr lang="ja-JP" altLang="en-US" dirty="0">
              <a:latin typeface="Meiryo UI" panose="020B0604030504040204" pitchFamily="50" charset="-128"/>
              <a:ea typeface="Meiryo UI" panose="020B0604030504040204" pitchFamily="50" charset="-128"/>
            </a:endParaRPr>
          </a:p>
        </p:txBody>
      </p:sp>
      <p:graphicFrame>
        <p:nvGraphicFramePr>
          <p:cNvPr id="4" name="表 3"/>
          <p:cNvGraphicFramePr>
            <a:graphicFrameLocks noGrp="1"/>
          </p:cNvGraphicFramePr>
          <p:nvPr>
            <p:extLst/>
          </p:nvPr>
        </p:nvGraphicFramePr>
        <p:xfrm>
          <a:off x="422627" y="909638"/>
          <a:ext cx="9066877" cy="3706560"/>
        </p:xfrm>
        <a:graphic>
          <a:graphicData uri="http://schemas.openxmlformats.org/drawingml/2006/table">
            <a:tbl>
              <a:tblPr firstRow="1" firstCol="1" bandRow="1">
                <a:effectLst/>
              </a:tblPr>
              <a:tblGrid>
                <a:gridCol w="345613">
                  <a:extLst>
                    <a:ext uri="{9D8B030D-6E8A-4147-A177-3AD203B41FA5}">
                      <a16:colId xmlns:a16="http://schemas.microsoft.com/office/drawing/2014/main" val="20004"/>
                    </a:ext>
                  </a:extLst>
                </a:gridCol>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955372">
                  <a:extLst>
                    <a:ext uri="{9D8B030D-6E8A-4147-A177-3AD203B41FA5}">
                      <a16:colId xmlns:a16="http://schemas.microsoft.com/office/drawing/2014/main" val="20003"/>
                    </a:ext>
                  </a:extLst>
                </a:gridCol>
                <a:gridCol w="4165892">
                  <a:extLst>
                    <a:ext uri="{9D8B030D-6E8A-4147-A177-3AD203B41FA5}">
                      <a16:colId xmlns:a16="http://schemas.microsoft.com/office/drawing/2014/main" val="20005"/>
                    </a:ext>
                  </a:extLst>
                </a:gridCol>
              </a:tblGrid>
              <a:tr h="360000">
                <a:tc>
                  <a:txBody>
                    <a:bodyPr/>
                    <a:lstStyle/>
                    <a:p>
                      <a:pPr algn="ctr">
                        <a:lnSpc>
                          <a:spcPct val="100000"/>
                        </a:lnSpc>
                        <a:spcBef>
                          <a:spcPts val="0"/>
                        </a:spcBef>
                        <a:spcAft>
                          <a:spcPts val="600"/>
                        </a:spcAft>
                      </a:pP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画面／業務</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機　能</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gridSpan="2">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概　要</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hMerge="1">
                  <a:txBody>
                    <a:bodyPr/>
                    <a:lstStyle/>
                    <a:p>
                      <a:endParaRPr kumimoji="1" lang="ja-JP" altLang="en-US"/>
                    </a:p>
                  </a:txBody>
                  <a:tcPr/>
                </a:tc>
                <a:extLst>
                  <a:ext uri="{0D108BD9-81ED-4DB2-BD59-A6C34878D82A}">
                    <a16:rowId xmlns:a16="http://schemas.microsoft.com/office/drawing/2014/main" val="10000"/>
                  </a:ext>
                </a:extLst>
              </a:tr>
              <a:tr h="264718">
                <a:tc rowSpan="5">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15</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5">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ユーザ編集</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5">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ユーザ検索</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登録されているユーザ情報の照会（検索）を行います。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0001"/>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ユーザ編集</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本社ユーザ</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左記ユーザアカウントのパスワード初期化、アカウントロックの設定／解除</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2"/>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pP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左記ユーザアカウントのパスワード初期化、アカウントロックの設定／解除、帳票参照範囲の編集</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ユーザ削除</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本社ユーザ</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左記ユーザアカウントの削除を行います。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4"/>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pP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左記ユーザアカウントの削除を行います。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4718">
                <a:tc rowSpan="2">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16</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管理者向け</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ユーザー一覧</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gridSpan="2">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登録されているユーザ情報の照会（検索）を行います。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0006"/>
                  </a:ext>
                </a:extLst>
              </a:tr>
              <a:tr h="264718">
                <a:tc vMerge="1">
                  <a:txBody>
                    <a:bodyPr/>
                    <a:lstStyle/>
                    <a:p>
                      <a:pPr algn="ctr">
                        <a:lnSpc>
                          <a:spcPct val="100000"/>
                        </a:lnSpc>
                        <a:spcBef>
                          <a:spcPts val="0"/>
                        </a:spcBef>
                        <a:spcAft>
                          <a:spcPts val="600"/>
                        </a:spcAft>
                      </a:pPr>
                      <a:endParaRPr kumimoji="1" lang="ja-JP" altLang="en-US" sz="1000" dirty="0">
                        <a:latin typeface="Meiryo UI" panose="020B0604030504040204" pitchFamily="50" charset="-128"/>
                        <a:ea typeface="Meiryo UI" panose="020B0604030504040204" pitchFamily="50" charset="-128"/>
                      </a:endParaRPr>
                    </a:p>
                  </a:txBody>
                  <a:tcPr anchor="ctr">
                    <a:lnL w="12700" cap="flat" cmpd="sng" algn="ctr">
                      <a:solidFill>
                        <a:srgbClr val="000000"/>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CSV</a:t>
                      </a: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出力</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照会（検索）したユーザ情報を</a:t>
                      </a:r>
                      <a:r>
                        <a:rPr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CSV</a:t>
                      </a: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形式でダウンロードします。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0007"/>
                  </a:ext>
                </a:extLst>
              </a:tr>
              <a:tr h="264718">
                <a:tc>
                  <a:txBody>
                    <a:bodyPr/>
                    <a:lstStyle/>
                    <a:p>
                      <a:pPr algn="ctr">
                        <a:lnSpc>
                          <a:spcPct val="100000"/>
                        </a:lnSpc>
                        <a:spcBef>
                          <a:spcPts val="0"/>
                        </a:spcBef>
                        <a:spcAft>
                          <a:spcPts val="600"/>
                        </a:spcAft>
                      </a:pPr>
                      <a:r>
                        <a:rPr lang="en-US" altLang="ja-JP" sz="1200" b="0" kern="100" dirty="0" smtClean="0">
                          <a:effectLst/>
                          <a:latin typeface="Meiryo UI" panose="020B0604030504040204" pitchFamily="50" charset="-128"/>
                          <a:ea typeface="Meiryo UI" panose="020B0604030504040204" pitchFamily="50" charset="-128"/>
                          <a:cs typeface="Meiryo UI" panose="020B0604030504040204" pitchFamily="50" charset="-128"/>
                        </a:rPr>
                        <a:t>17</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個人設定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solidFill>
                        <a:schemeClr val="tx2">
                          <a:lumMod val="60000"/>
                          <a:lumOff val="40000"/>
                        </a:schemeClr>
                      </a:solid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個人設定</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a:lnSpc>
                          <a:spcPct val="100000"/>
                        </a:lnSpc>
                        <a:spcBef>
                          <a:spcPts val="0"/>
                        </a:spcBef>
                        <a:spcAft>
                          <a:spcPts val="600"/>
                        </a:spcAft>
                      </a:pPr>
                      <a:r>
                        <a:rPr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ユーザ情報のパスワード・メールアドレス、電話番号、メール通知を変更します。</a:t>
                      </a:r>
                      <a:endParaRPr lang="ja-JP" sz="1200" b="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1487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nvPr>
        </p:nvGraphicFramePr>
        <p:xfrm>
          <a:off x="422627" y="909638"/>
          <a:ext cx="9066877" cy="4975200"/>
        </p:xfrm>
        <a:graphic>
          <a:graphicData uri="http://schemas.openxmlformats.org/drawingml/2006/table">
            <a:tbl>
              <a:tblPr firstRow="1" firstCol="1" bandRow="1">
                <a:effectLst/>
              </a:tblPr>
              <a:tblGrid>
                <a:gridCol w="345613">
                  <a:extLst>
                    <a:ext uri="{9D8B030D-6E8A-4147-A177-3AD203B41FA5}">
                      <a16:colId xmlns:a16="http://schemas.microsoft.com/office/drawing/2014/main" val="20004"/>
                    </a:ext>
                  </a:extLst>
                </a:gridCol>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5121264">
                  <a:extLst>
                    <a:ext uri="{9D8B030D-6E8A-4147-A177-3AD203B41FA5}">
                      <a16:colId xmlns:a16="http://schemas.microsoft.com/office/drawing/2014/main" val="20003"/>
                    </a:ext>
                  </a:extLst>
                </a:gridCol>
              </a:tblGrid>
              <a:tr h="360000">
                <a:tc>
                  <a:txBody>
                    <a:bodyPr/>
                    <a:lstStyle/>
                    <a:p>
                      <a:pPr algn="ctr">
                        <a:lnSpc>
                          <a:spcPct val="100000"/>
                        </a:lnSpc>
                        <a:spcBef>
                          <a:spcPts val="0"/>
                        </a:spcBef>
                        <a:spcAft>
                          <a:spcPts val="600"/>
                        </a:spcAft>
                      </a:pPr>
                      <a:endParaRPr lang="ja-JP" sz="1200" b="1"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画面／業務</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機　能</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概　要</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ログイン</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ログイン</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ユーザ情報を入力し、ログイン認証を行います。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4718">
                <a:tc rowSpan="4">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4"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4"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メニュー表示</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ユーザ権限に対応したメニューを表示します。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2"/>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マニュアルダウンロード</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Document Delivery System </a:t>
                      </a: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操作マニュアルのダウンロードを行います。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3"/>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申請書ダウンロード</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各種申請書のダウンロードを行います。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4"/>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お知らせ情報</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最新のお知らせ情報を表示します。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3</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パスワードリマインダ</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パスワードリマインダ</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登録されているメールアドレスに、パスワード再設定</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URL</a:t>
                      </a: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を記載したメールを送信</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4</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パスワード再設定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パスワード再設定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ユーザ情報のパスワードを変更します。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5</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ログアウト処理を行います。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4718">
                <a:tc rowSpan="2">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6</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周知文書の照会（検索）を行います。</a:t>
                      </a:r>
                      <a:endPar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9"/>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pPr>
                        <a:lnSpc>
                          <a:spcPts val="1200"/>
                        </a:lnSpc>
                        <a:spcBef>
                          <a:spcPts val="300"/>
                        </a:spcBef>
                        <a:spcAft>
                          <a:spcPts val="300"/>
                        </a:spcAft>
                      </a:pP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a:txBody>
                  <a:tcPr marL="42455" marR="42455" marT="72000" marB="72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marL="0" algn="ctr" defTabSz="763136" rtl="0" eaLnBrk="1" latinLnBrk="0" hangingPunct="1">
                        <a:lnSpc>
                          <a:spcPct val="100000"/>
                        </a:lnSpc>
                        <a:spcBef>
                          <a:spcPts val="0"/>
                        </a:spcBef>
                        <a:spcAft>
                          <a:spcPts val="600"/>
                        </a:spcAft>
                      </a:pPr>
                      <a:r>
                        <a:rPr kumimoji="1" lang="zh-TW"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周知文書一覧</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周知文書ダウンロード</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周知文書をダウンロードします。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64718">
                <a:tc rowSpan="2">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7</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帳票の照会（検索）を行います。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11"/>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帳票一覧</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帳票ダウンロード</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帳票をダウンロードします。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8</a:t>
                      </a:r>
                      <a:endParaRPr kumimoji="1" lang="ja-JP" sz="12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過去の</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お知らせ一覧</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お知らせ</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情報履歴</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過去のお知らせ情報を照会（検索）・表示します。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bl>
          </a:graphicData>
        </a:graphic>
      </p:graphicFrame>
      <p:sp>
        <p:nvSpPr>
          <p:cNvPr id="3" name="タイトル 2"/>
          <p:cNvSpPr>
            <a:spLocks noGrp="1"/>
          </p:cNvSpPr>
          <p:nvPr>
            <p:ph type="title"/>
          </p:nvPr>
        </p:nvSpPr>
        <p:spPr/>
        <p:txBody>
          <a:bodyPr>
            <a:normAutofit/>
          </a:bodyPr>
          <a:lstStyle/>
          <a:p>
            <a:r>
              <a:rPr lang="en-US" altLang="ja-JP" dirty="0" smtClean="0"/>
              <a:t>6.4. CAFIS</a:t>
            </a:r>
            <a:r>
              <a:rPr lang="ja-JP" altLang="en-US" dirty="0" smtClean="0"/>
              <a:t> </a:t>
            </a:r>
            <a:r>
              <a:rPr lang="en-US" altLang="ja-JP" dirty="0"/>
              <a:t>DDS</a:t>
            </a:r>
            <a:r>
              <a:rPr lang="ja-JP" altLang="en-US" dirty="0"/>
              <a:t>　～機能一覧（テナントユーザー</a:t>
            </a:r>
            <a:r>
              <a:rPr lang="ja-JP" altLang="en-US" dirty="0" smtClean="0"/>
              <a:t>）</a:t>
            </a:r>
            <a:r>
              <a:rPr lang="ja-JP" altLang="en-US" dirty="0"/>
              <a:t>（</a:t>
            </a:r>
            <a:r>
              <a:rPr lang="en-US" altLang="ja-JP" dirty="0" smtClean="0"/>
              <a:t>1/2</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dirty="0">
                <a:latin typeface="Meiryo UI" panose="020B0604030504040204" pitchFamily="50" charset="-128"/>
                <a:ea typeface="Meiryo UI" panose="020B0604030504040204" pitchFamily="50" charset="-128"/>
              </a:rPr>
              <a:t>機能一覧（テナントユーザー</a:t>
            </a:r>
            <a:r>
              <a:rPr lang="ja-JP" altLang="en-US" dirty="0" smtClean="0">
                <a:latin typeface="Meiryo UI" panose="020B0604030504040204" pitchFamily="50" charset="-128"/>
                <a:ea typeface="Meiryo UI" panose="020B0604030504040204" pitchFamily="50" charset="-128"/>
              </a:rPr>
              <a:t>）①</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80548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nvPr>
        </p:nvGraphicFramePr>
        <p:xfrm>
          <a:off x="422627" y="909638"/>
          <a:ext cx="9066877" cy="2177280"/>
        </p:xfrm>
        <a:graphic>
          <a:graphicData uri="http://schemas.openxmlformats.org/drawingml/2006/table">
            <a:tbl>
              <a:tblPr firstRow="1" firstCol="1" bandRow="1">
                <a:effectLst/>
              </a:tblPr>
              <a:tblGrid>
                <a:gridCol w="345613">
                  <a:extLst>
                    <a:ext uri="{9D8B030D-6E8A-4147-A177-3AD203B41FA5}">
                      <a16:colId xmlns:a16="http://schemas.microsoft.com/office/drawing/2014/main" val="20004"/>
                    </a:ext>
                  </a:extLst>
                </a:gridCol>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2"/>
                    </a:ext>
                  </a:extLst>
                </a:gridCol>
                <a:gridCol w="5121264">
                  <a:extLst>
                    <a:ext uri="{9D8B030D-6E8A-4147-A177-3AD203B41FA5}">
                      <a16:colId xmlns:a16="http://schemas.microsoft.com/office/drawing/2014/main" val="20003"/>
                    </a:ext>
                  </a:extLst>
                </a:gridCol>
              </a:tblGrid>
              <a:tr h="360000">
                <a:tc>
                  <a:txBody>
                    <a:bodyPr/>
                    <a:lstStyle/>
                    <a:p>
                      <a:pPr algn="ctr">
                        <a:lnSpc>
                          <a:spcPct val="100000"/>
                        </a:lnSpc>
                        <a:spcBef>
                          <a:spcPts val="0"/>
                        </a:spcBef>
                        <a:spcAft>
                          <a:spcPts val="600"/>
                        </a:spcAft>
                      </a:pP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メニュー</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画面／業務</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機　能</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algn="ctr">
                        <a:lnSpc>
                          <a:spcPct val="100000"/>
                        </a:lnSpc>
                        <a:spcBef>
                          <a:spcPts val="0"/>
                        </a:spcBef>
                        <a:spcAft>
                          <a:spcPts val="600"/>
                        </a:spcAft>
                      </a:pPr>
                      <a:r>
                        <a:rPr lang="ja-JP" altLang="en-US" sz="1200" b="0" kern="0" dirty="0" smtClean="0">
                          <a:solidFill>
                            <a:schemeClr val="bg1"/>
                          </a:solidFill>
                          <a:effectLst/>
                          <a:latin typeface="Meiryo UI" panose="020B0604030504040204" pitchFamily="50" charset="-128"/>
                          <a:ea typeface="Meiryo UI" panose="020B0604030504040204" pitchFamily="50" charset="-128"/>
                          <a:cs typeface="Meiryo UI" panose="020B0604030504040204" pitchFamily="50" charset="-128"/>
                        </a:rPr>
                        <a:t>概　要</a:t>
                      </a:r>
                      <a:endParaRPr lang="ja-JP" sz="1200" b="0" kern="100" dirty="0">
                        <a:solidFill>
                          <a:schemeClr val="bg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64718">
                <a:tc rowSpan="2">
                  <a:txBody>
                    <a:bodyPr/>
                    <a:lstStyle/>
                    <a:p>
                      <a:pPr marL="0" algn="ctr" defTabSz="763136" rtl="0" eaLnBrk="1" latinLnBrk="0" hangingPunct="1">
                        <a:lnSpc>
                          <a:spcPct val="100000"/>
                        </a:lnSpc>
                        <a:spcBef>
                          <a:spcPts val="0"/>
                        </a:spcBef>
                        <a:spcAft>
                          <a:spcPts val="600"/>
                        </a:spcAft>
                      </a:pPr>
                      <a:r>
                        <a:rPr kumimoji="1" lang="en-US" altLang="ja-JP" sz="1200" b="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9</a:t>
                      </a:r>
                      <a:endParaRPr kumimoji="1" lang="ja-JP" sz="1200" b="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ユーザ編集</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ユーザ検索</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登録されているユーザ情報の照会（検索）を行います。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lumMod val="60000"/>
                          <a:lumOff val="40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0001"/>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ユーザ編集</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左記ユーザアカウントのパスワード初期化、アカウントロックの設定／解除</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（テナント本社のみ）</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ysDash"/>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4718">
                <a:tc rowSpan="2">
                  <a:txBody>
                    <a:bodyPr/>
                    <a:lstStyle/>
                    <a:p>
                      <a:pPr marL="0" algn="ctr" defTabSz="763136" rtl="0" eaLnBrk="1" latinLnBrk="0" hangingPunct="1">
                        <a:lnSpc>
                          <a:spcPct val="100000"/>
                        </a:lnSpc>
                        <a:spcBef>
                          <a:spcPts val="0"/>
                        </a:spcBef>
                        <a:spcAft>
                          <a:spcPts val="600"/>
                        </a:spcAft>
                      </a:pPr>
                      <a:r>
                        <a:rPr kumimoji="1" lang="en-US" altLang="ja-JP" sz="1200" b="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10</a:t>
                      </a:r>
                      <a:endParaRPr kumimoji="1" lang="ja-JP" sz="1200" b="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ユーザ一覧</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row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管理者向け</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ユーザー一覧</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登録されているユーザ情報の照会（検索）を行います。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4718">
                <a:tc vMerge="1">
                  <a:txBody>
                    <a:bodyPr/>
                    <a:lstStyle/>
                    <a:p>
                      <a:pPr marL="0" algn="ctr" defTabSz="763136" rtl="0" eaLnBrk="1" latinLnBrk="0" hangingPunct="1">
                        <a:lnSpc>
                          <a:spcPct val="100000"/>
                        </a:lnSpc>
                        <a:spcBef>
                          <a:spcPts val="0"/>
                        </a:spcBef>
                        <a:spcAft>
                          <a:spcPts val="600"/>
                        </a:spcAft>
                      </a:pPr>
                      <a:endParaRPr kumimoji="1" lang="ja-JP" altLang="en-US" sz="100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v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CSV</a:t>
                      </a: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出力</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照会（検索）したユーザ情報を</a:t>
                      </a:r>
                      <a:r>
                        <a:rPr kumimoji="1" lang="en-US" altLang="ja-JP"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CSV</a:t>
                      </a: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形式でダウンロードします。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4718">
                <a:tc>
                  <a:txBody>
                    <a:bodyPr/>
                    <a:lstStyle/>
                    <a:p>
                      <a:pPr marL="0" algn="ctr" defTabSz="763136" rtl="0" eaLnBrk="1" latinLnBrk="0" hangingPunct="1">
                        <a:lnSpc>
                          <a:spcPct val="100000"/>
                        </a:lnSpc>
                        <a:spcBef>
                          <a:spcPts val="0"/>
                        </a:spcBef>
                        <a:spcAft>
                          <a:spcPts val="600"/>
                        </a:spcAft>
                      </a:pPr>
                      <a:r>
                        <a:rPr kumimoji="1" lang="en-US" altLang="ja-JP" sz="1200" b="0" kern="100" dirty="0" smtClean="0">
                          <a:solidFill>
                            <a:schemeClr val="tx1"/>
                          </a:solidFill>
                          <a:effectLst/>
                          <a:latin typeface="Meiryo UI" panose="020B0604030504040204" pitchFamily="50" charset="-128"/>
                          <a:ea typeface="Meiryo UI" panose="020B0604030504040204" pitchFamily="50" charset="-128"/>
                          <a:cs typeface="Meiryo UI" panose="020B0604030504040204" pitchFamily="50" charset="-128"/>
                        </a:rPr>
                        <a:t>11</a:t>
                      </a:r>
                      <a:endParaRPr kumimoji="1" lang="ja-JP" sz="1200" b="0" kern="100" dirty="0">
                        <a:solidFill>
                          <a:schemeClr val="tx1"/>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gridSpan="2">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個人設定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accent1"/>
                    </a:solidFill>
                  </a:tcPr>
                </a:tc>
                <a:tc hMerge="1">
                  <a:txBody>
                    <a:bodyPr/>
                    <a:lstStyle/>
                    <a:p>
                      <a:endParaRPr kumimoji="1" lang="ja-JP" alt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lumMod val="85000"/>
                      </a:schemeClr>
                    </a:solidFill>
                  </a:tcPr>
                </a:tc>
                <a:tc>
                  <a:txBody>
                    <a:bodyPr/>
                    <a:lstStyle/>
                    <a:p>
                      <a:pPr marL="0" algn="ctr"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個人設定</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noFill/>
                      <a:prstDash val="solid"/>
                      <a:round/>
                      <a:headEnd type="none" w="med" len="med"/>
                      <a:tailEnd type="none" w="med" len="med"/>
                    </a:lnL>
                    <a:lnR w="9525" cap="flat" cmpd="sng" algn="ctr">
                      <a:solidFill>
                        <a:schemeClr val="tx2">
                          <a:lumMod val="60000"/>
                          <a:lumOff val="40000"/>
                        </a:schemeClr>
                      </a:solid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algn="l" defTabSz="763136" rtl="0" eaLnBrk="1" latinLnBrk="0" hangingPunct="1">
                        <a:lnSpc>
                          <a:spcPct val="100000"/>
                        </a:lnSpc>
                        <a:spcBef>
                          <a:spcPts val="0"/>
                        </a:spcBef>
                        <a:spcAft>
                          <a:spcPts val="600"/>
                        </a:spcAft>
                      </a:pPr>
                      <a:r>
                        <a:rPr kumimoji="1" lang="ja-JP" altLang="en-US" sz="1200" b="0" kern="0" dirty="0" smtClean="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ユーザ情報のパスワード・メールアドレス、電話番号、メール通知を変更します。</a:t>
                      </a:r>
                      <a:endParaRPr kumimoji="1" lang="ja-JP" sz="1200" b="0" kern="0" dirty="0">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9525" cap="flat" cmpd="sng" algn="ctr">
                      <a:solidFill>
                        <a:schemeClr val="tx2">
                          <a:lumMod val="60000"/>
                          <a:lumOff val="4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2">
                          <a:lumMod val="60000"/>
                          <a:lumOff val="40000"/>
                        </a:schemeClr>
                      </a:solid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 name="タイトル 2"/>
          <p:cNvSpPr>
            <a:spLocks noGrp="1"/>
          </p:cNvSpPr>
          <p:nvPr>
            <p:ph type="title"/>
          </p:nvPr>
        </p:nvSpPr>
        <p:spPr/>
        <p:txBody>
          <a:bodyPr/>
          <a:lstStyle/>
          <a:p>
            <a:r>
              <a:rPr lang="en-US" altLang="ja-JP" dirty="0" smtClean="0"/>
              <a:t>6.4. CAFIS</a:t>
            </a:r>
            <a:r>
              <a:rPr lang="ja-JP" altLang="en-US" dirty="0" smtClean="0"/>
              <a:t> </a:t>
            </a:r>
            <a:r>
              <a:rPr lang="en-US" altLang="ja-JP" dirty="0"/>
              <a:t>DDS</a:t>
            </a:r>
            <a:r>
              <a:rPr lang="ja-JP" altLang="en-US" dirty="0"/>
              <a:t>　～機能一覧（テナントユーザー</a:t>
            </a:r>
            <a:r>
              <a:rPr lang="ja-JP" altLang="en-US" dirty="0" smtClean="0"/>
              <a:t>）</a:t>
            </a:r>
            <a:r>
              <a:rPr lang="ja-JP" altLang="en-US" dirty="0"/>
              <a:t>（</a:t>
            </a:r>
            <a:r>
              <a:rPr lang="en-US" altLang="ja-JP" dirty="0" smtClean="0"/>
              <a:t>2/2</a:t>
            </a:r>
            <a:r>
              <a:rPr lang="ja-JP" altLang="en-US" dirty="0"/>
              <a:t>）</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dirty="0">
                <a:latin typeface="Meiryo UI" panose="020B0604030504040204" pitchFamily="50" charset="-128"/>
                <a:ea typeface="Meiryo UI" panose="020B0604030504040204" pitchFamily="50" charset="-128"/>
              </a:rPr>
              <a:t>機能一覧（テナントユーザー</a:t>
            </a:r>
            <a:r>
              <a:rPr lang="ja-JP" altLang="en-US" dirty="0" smtClean="0">
                <a:latin typeface="Meiryo UI" panose="020B0604030504040204" pitchFamily="50" charset="-128"/>
                <a:ea typeface="Meiryo UI" panose="020B0604030504040204" pitchFamily="50" charset="-128"/>
              </a:rPr>
              <a:t>）②</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92323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 10"/>
          <p:cNvGraphicFramePr>
            <a:graphicFrameLocks noGrp="1"/>
          </p:cNvGraphicFramePr>
          <p:nvPr>
            <p:extLst/>
          </p:nvPr>
        </p:nvGraphicFramePr>
        <p:xfrm>
          <a:off x="395243" y="4388703"/>
          <a:ext cx="9036000" cy="179100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20000"/>
                    </a:ext>
                  </a:extLst>
                </a:gridCol>
                <a:gridCol w="2880000">
                  <a:extLst>
                    <a:ext uri="{9D8B030D-6E8A-4147-A177-3AD203B41FA5}">
                      <a16:colId xmlns:a16="http://schemas.microsoft.com/office/drawing/2014/main" val="20001"/>
                    </a:ext>
                  </a:extLst>
                </a:gridCol>
                <a:gridCol w="266400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360000">
                <a:tc>
                  <a:txBody>
                    <a:bodyPr/>
                    <a:lstStyle/>
                    <a:p>
                      <a:pPr algn="ctr"/>
                      <a:r>
                        <a:rPr kumimoji="1" lang="en-US" altLang="ja-JP"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ID</a:t>
                      </a:r>
                      <a:r>
                        <a:rPr kumimoji="1" lang="ja-JP" altLang="en-US"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名</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管理者</a:t>
                      </a:r>
                      <a:r>
                        <a:rPr kumimoji="1" lang="en-US" altLang="ja-JP"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ID</a:t>
                      </a:r>
                      <a:endParaRPr kumimoji="1" lang="ja-JP" altLang="en-US" sz="12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代表者</a:t>
                      </a:r>
                      <a:r>
                        <a:rPr kumimoji="1" lang="en-US" altLang="ja-JP"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ID</a:t>
                      </a:r>
                      <a:endParaRPr kumimoji="1" lang="ja-JP" altLang="en-US" sz="12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ja-JP" altLang="en-US"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テナント</a:t>
                      </a:r>
                      <a:r>
                        <a:rPr kumimoji="1" lang="en-US" altLang="ja-JP" sz="1200" b="1"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rPr>
                        <a:t>ID</a:t>
                      </a:r>
                      <a:endParaRPr kumimoji="1" lang="ja-JP" altLang="en-US" sz="12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extLst>
                  <a:ext uri="{0D108BD9-81ED-4DB2-BD59-A6C34878D82A}">
                    <a16:rowId xmlns:a16="http://schemas.microsoft.com/office/drawing/2014/main" val="10000"/>
                  </a:ext>
                </a:extLst>
              </a:tr>
              <a:tr h="468000">
                <a:tc>
                  <a:txBody>
                    <a:body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想定ユーザ</a:t>
                      </a:r>
                      <a:endParaRPr kumimoji="1" lang="ja-JP" altLang="en-US" sz="1200" b="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spcAft>
                          <a:spcPts val="300"/>
                        </a:spcAft>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デベロッパー様</a:t>
                      </a:r>
                      <a:endParaRPr kumimoji="1" lang="ja-JP" altLang="en-US" sz="12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300"/>
                        </a:spcAft>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お取引先（テナント）の本社様</a:t>
                      </a:r>
                      <a:r>
                        <a:rPr kumimoji="1" lang="en-US" altLang="ja-JP"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（財務部等）</a:t>
                      </a:r>
                      <a:endParaRPr kumimoji="1" lang="ja-JP" altLang="en-US" sz="12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300"/>
                        </a:spcAft>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テナント様</a:t>
                      </a:r>
                      <a:endParaRPr kumimoji="1" lang="ja-JP" altLang="en-US" sz="12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kumimoji="1" lang="ja-JP" altLang="en-US" sz="1200" b="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想定業務</a:t>
                      </a:r>
                      <a:endParaRPr kumimoji="1" lang="ja-JP" altLang="en-US" sz="1200" b="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144000" indent="-144000" algn="l">
                        <a:spcAft>
                          <a:spcPts val="300"/>
                        </a:spcAft>
                        <a:buClr>
                          <a:schemeClr val="tx2"/>
                        </a:buClr>
                        <a:buFont typeface="Arial" panose="020B0604020202020204" pitchFamily="34" charset="0"/>
                        <a:buChar char="•"/>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テナント向け周知文書のアップロード／編集</a:t>
                      </a:r>
                    </a:p>
                    <a:p>
                      <a:pPr marL="144000" indent="-144000" algn="l">
                        <a:spcAft>
                          <a:spcPts val="300"/>
                        </a:spcAft>
                        <a:buClr>
                          <a:schemeClr val="tx2"/>
                        </a:buClr>
                        <a:buFont typeface="Arial" panose="020B0604020202020204" pitchFamily="34" charset="0"/>
                        <a:buChar char="•"/>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帳票類の公開作業（任意）</a:t>
                      </a:r>
                    </a:p>
                    <a:p>
                      <a:pPr marL="144000" indent="-144000" algn="l">
                        <a:spcAft>
                          <a:spcPts val="0"/>
                        </a:spcAft>
                        <a:buClr>
                          <a:schemeClr val="tx2"/>
                        </a:buClr>
                        <a:buFont typeface="Arial" panose="020B0604020202020204" pitchFamily="34" charset="0"/>
                        <a:buChar char="•"/>
                      </a:pP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配下の</a:t>
                      </a:r>
                      <a:r>
                        <a:rPr kumimoji="1" lang="en-US" altLang="ja-JP"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ID</a:t>
                      </a:r>
                      <a:r>
                        <a:rPr kumimoji="1" lang="ja-JP" altLang="en-US" sz="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一覧参照／編集</a:t>
                      </a:r>
                    </a:p>
                    <a:p>
                      <a:pPr marL="171450" indent="-80963" algn="l">
                        <a:spcAft>
                          <a:spcPts val="0"/>
                        </a:spcAft>
                        <a:buFont typeface="Meiryo UI" panose="020B0604030504040204" pitchFamily="50" charset="-128"/>
                        <a:buChar char="※"/>
                      </a:pPr>
                      <a:r>
                        <a:rPr kumimoji="1" lang="ja-JP" altLang="en-US" sz="10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備考記入、アカウントロック</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44000" indent="-144000" algn="l" defTabSz="763136" rtl="0" eaLnBrk="1" latinLnBrk="0" hangingPunct="1">
                        <a:spcAft>
                          <a:spcPts val="300"/>
                        </a:spcAft>
                        <a:buClr>
                          <a:schemeClr val="tx2"/>
                        </a:buClr>
                        <a:buFont typeface="Arial" panose="020B0604020202020204" pitchFamily="34" charset="0"/>
                        <a:buChar char="•"/>
                      </a:pP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帳票類の閲覧／</a:t>
                      </a:r>
                      <a:r>
                        <a:rPr kumimoji="1" lang="en-US" altLang="ja-JP"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DLL</a:t>
                      </a:r>
                    </a:p>
                    <a:p>
                      <a:pPr marL="144000" indent="-144000" algn="l" defTabSz="763136" rtl="0" eaLnBrk="1" latinLnBrk="0" hangingPunct="1">
                        <a:spcAft>
                          <a:spcPts val="300"/>
                        </a:spcAft>
                        <a:buClr>
                          <a:schemeClr val="tx2"/>
                        </a:buClr>
                        <a:buFont typeface="Arial" panose="020B0604020202020204" pitchFamily="34" charset="0"/>
                        <a:buChar char="•"/>
                      </a:pP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周知文書の閲覧／</a:t>
                      </a:r>
                      <a:r>
                        <a:rPr kumimoji="1" lang="en-US" altLang="ja-JP"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DLL</a:t>
                      </a:r>
                    </a:p>
                    <a:p>
                      <a:pPr marL="144000" indent="-144000" algn="l" defTabSz="763136" rtl="0" eaLnBrk="1" latinLnBrk="0" hangingPunct="1">
                        <a:spcAft>
                          <a:spcPts val="300"/>
                        </a:spcAft>
                        <a:buClr>
                          <a:schemeClr val="tx2"/>
                        </a:buClr>
                        <a:buFont typeface="Arial" panose="020B0604020202020204" pitchFamily="34" charset="0"/>
                        <a:buChar char="•"/>
                      </a:pP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配下のテナント</a:t>
                      </a:r>
                      <a:r>
                        <a:rPr kumimoji="1" lang="en-US" altLang="ja-JP"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ID</a:t>
                      </a: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一覧参照</a:t>
                      </a:r>
                      <a:endParaRPr kumimoji="1" lang="ja-JP" altLang="en-US" sz="1200" kern="12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44000" indent="-144000" algn="l" defTabSz="763136" rtl="0" eaLnBrk="1" latinLnBrk="0" hangingPunct="1">
                        <a:spcAft>
                          <a:spcPts val="300"/>
                        </a:spcAft>
                        <a:buClr>
                          <a:schemeClr val="tx2"/>
                        </a:buClr>
                        <a:buFont typeface="Arial" panose="020B0604020202020204" pitchFamily="34" charset="0"/>
                        <a:buChar char="•"/>
                      </a:pP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帳票類の閲覧／</a:t>
                      </a:r>
                      <a:r>
                        <a:rPr kumimoji="1" lang="en-US" altLang="ja-JP"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DLL</a:t>
                      </a:r>
                    </a:p>
                    <a:p>
                      <a:pPr marL="144000" indent="-144000" algn="l" defTabSz="763136" rtl="0" eaLnBrk="1" latinLnBrk="0" hangingPunct="1">
                        <a:spcAft>
                          <a:spcPts val="300"/>
                        </a:spcAft>
                        <a:buClr>
                          <a:schemeClr val="tx2"/>
                        </a:buClr>
                        <a:buFont typeface="Arial" panose="020B0604020202020204" pitchFamily="34" charset="0"/>
                        <a:buChar char="•"/>
                      </a:pPr>
                      <a:r>
                        <a:rPr kumimoji="1" lang="ja-JP" altLang="en-US"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周知文書の閲覧／</a:t>
                      </a:r>
                      <a:r>
                        <a:rPr kumimoji="1" lang="en-US" altLang="ja-JP" sz="1200" kern="1200" dirty="0" smtClean="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DLL</a:t>
                      </a:r>
                      <a:endParaRPr kumimoji="1" lang="ja-JP" altLang="en-US" sz="1200" kern="120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タイトル 3"/>
          <p:cNvSpPr>
            <a:spLocks noGrp="1"/>
          </p:cNvSpPr>
          <p:nvPr>
            <p:ph type="title"/>
          </p:nvPr>
        </p:nvSpPr>
        <p:spPr/>
        <p:txBody>
          <a:bodyPr>
            <a:normAutofit/>
          </a:bodyPr>
          <a:lstStyle/>
          <a:p>
            <a:r>
              <a:rPr lang="en-US" altLang="ja-JP" dirty="0" smtClean="0"/>
              <a:t>6.5. CAFIS</a:t>
            </a:r>
            <a:r>
              <a:rPr lang="ja-JP" altLang="en-US" dirty="0" smtClean="0"/>
              <a:t> </a:t>
            </a:r>
            <a:r>
              <a:rPr lang="en-US" altLang="ja-JP" dirty="0"/>
              <a:t>DDS</a:t>
            </a:r>
            <a:r>
              <a:rPr lang="ja-JP" altLang="en-US" dirty="0"/>
              <a:t>　～標準的な権限別</a:t>
            </a:r>
            <a:r>
              <a:rPr lang="en-US" altLang="ja-JP" dirty="0"/>
              <a:t>ID</a:t>
            </a:r>
            <a:r>
              <a:rPr lang="ja-JP" altLang="en-US" dirty="0"/>
              <a:t>階層</a:t>
            </a:r>
            <a:r>
              <a:rPr lang="ja-JP" altLang="en-US" dirty="0" smtClean="0"/>
              <a:t>体系</a:t>
            </a:r>
            <a:endParaRPr kumimoji="1" lang="ja-JP" altLang="en-US" dirty="0"/>
          </a:p>
        </p:txBody>
      </p:sp>
      <p:sp>
        <p:nvSpPr>
          <p:cNvPr id="2" name="テキスト プレースホルダー 1"/>
          <p:cNvSpPr>
            <a:spLocks noGrp="1"/>
          </p:cNvSpPr>
          <p:nvPr>
            <p:ph type="body" sz="quarter" idx="10"/>
          </p:nvPr>
        </p:nvSpPr>
        <p:spPr/>
        <p:txBody>
          <a:bodyPr/>
          <a:lstStyle/>
          <a:p>
            <a:r>
              <a:rPr lang="ja-JP" altLang="en-US" sz="1800" dirty="0"/>
              <a:t>本サービスの標準的な</a:t>
            </a:r>
            <a:r>
              <a:rPr lang="en-US" altLang="ja-JP" sz="1800" dirty="0"/>
              <a:t>ID</a:t>
            </a:r>
            <a:r>
              <a:rPr lang="ja-JP" altLang="en-US" sz="1800" dirty="0"/>
              <a:t>体系は以下のイメージでございます</a:t>
            </a:r>
            <a:r>
              <a:rPr lang="ja-JP" altLang="en-US" sz="1800" dirty="0" smtClean="0"/>
              <a:t>。</a:t>
            </a:r>
            <a:endParaRPr lang="ja-JP" altLang="en-US" sz="1800" dirty="0"/>
          </a:p>
        </p:txBody>
      </p:sp>
      <p:cxnSp>
        <p:nvCxnSpPr>
          <p:cNvPr id="44" name="カギ線コネクタ 43"/>
          <p:cNvCxnSpPr>
            <a:stCxn id="22" idx="2"/>
            <a:endCxn id="24" idx="0"/>
          </p:cNvCxnSpPr>
          <p:nvPr/>
        </p:nvCxnSpPr>
        <p:spPr>
          <a:xfrm rot="5400000">
            <a:off x="3798327" y="1376333"/>
            <a:ext cx="276425" cy="2032922"/>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4438713" y="1651041"/>
            <a:ext cx="1028574" cy="603540"/>
          </a:xfrm>
          <a:prstGeom prst="rect">
            <a:avLst/>
          </a:prstGeom>
          <a:solidFill>
            <a:schemeClr val="accent4">
              <a:lumMod val="40000"/>
              <a:lumOff val="6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solidFill>
                  <a:schemeClr val="tx1"/>
                </a:solidFill>
                <a:latin typeface="Meiryo UI" panose="020B0604030504040204" pitchFamily="50" charset="-128"/>
                <a:ea typeface="Meiryo UI" panose="020B0604030504040204" pitchFamily="50" charset="-128"/>
              </a:rPr>
              <a:t>管理者</a:t>
            </a:r>
            <a:r>
              <a:rPr kumimoji="1" lang="en-US" altLang="ja-JP" sz="1200" b="1" kern="1200" dirty="0" smtClean="0">
                <a:solidFill>
                  <a:schemeClr val="tx1"/>
                </a:solidFill>
                <a:latin typeface="Meiryo UI" panose="020B0604030504040204" pitchFamily="50" charset="-128"/>
                <a:ea typeface="Meiryo UI" panose="020B0604030504040204" pitchFamily="50" charset="-128"/>
              </a:rPr>
              <a:t>ID</a:t>
            </a:r>
            <a:endParaRPr kumimoji="1" lang="ja-JP" altLang="en-US" sz="1200" b="1" kern="1200" dirty="0">
              <a:solidFill>
                <a:schemeClr val="tx1"/>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2405791" y="2531006"/>
            <a:ext cx="1028574" cy="603540"/>
          </a:xfrm>
          <a:prstGeom prst="rect">
            <a:avLst/>
          </a:prstGeom>
          <a:solidFill>
            <a:schemeClr val="accent3">
              <a:lumMod val="40000"/>
              <a:lumOff val="6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400050">
              <a:spcBef>
                <a:spcPct val="0"/>
              </a:spcBef>
              <a:spcAft>
                <a:spcPts val="600"/>
              </a:spcAft>
            </a:pPr>
            <a:r>
              <a:rPr lang="ja-JP" altLang="en-US" sz="1200" b="1" dirty="0">
                <a:latin typeface="Meiryo UI" panose="020B0604030504040204" pitchFamily="50" charset="-128"/>
                <a:ea typeface="Meiryo UI" panose="020B0604030504040204" pitchFamily="50" charset="-128"/>
              </a:rPr>
              <a:t>代表者</a:t>
            </a:r>
            <a:r>
              <a:rPr lang="en-US" altLang="ja-JP" sz="1200" b="1" dirty="0" smtClean="0">
                <a:latin typeface="Meiryo UI" panose="020B0604030504040204" pitchFamily="50" charset="-128"/>
                <a:ea typeface="Meiryo UI" panose="020B0604030504040204" pitchFamily="50" charset="-128"/>
              </a:rPr>
              <a:t>ID</a:t>
            </a:r>
          </a:p>
          <a:p>
            <a:pPr algn="ctr" defTabSz="400050">
              <a:spcBef>
                <a:spcPct val="0"/>
              </a:spcBef>
              <a:spcAft>
                <a:spcPts val="600"/>
              </a:spcAft>
            </a:pPr>
            <a:r>
              <a:rPr lang="ja-JP" altLang="en-US" sz="1000" dirty="0" smtClean="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A</a:t>
            </a:r>
            <a:r>
              <a:rPr lang="ja-JP" altLang="en-US" sz="1000" dirty="0">
                <a:solidFill>
                  <a:schemeClr val="tx1"/>
                </a:solidFill>
                <a:latin typeface="Meiryo UI" panose="020B0604030504040204" pitchFamily="50" charset="-128"/>
                <a:ea typeface="Meiryo UI" panose="020B0604030504040204" pitchFamily="50" charset="-128"/>
              </a:rPr>
              <a:t>社）</a:t>
            </a:r>
          </a:p>
        </p:txBody>
      </p:sp>
      <p:sp>
        <p:nvSpPr>
          <p:cNvPr id="26" name="正方形/長方形 25"/>
          <p:cNvSpPr/>
          <p:nvPr/>
        </p:nvSpPr>
        <p:spPr>
          <a:xfrm>
            <a:off x="1244122" y="3410971"/>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A</a:t>
            </a:r>
            <a:r>
              <a:rPr kumimoji="1" lang="ja-JP" altLang="en-US" sz="1000" kern="1200" dirty="0" smtClean="0">
                <a:latin typeface="Meiryo UI" panose="020B0604030504040204" pitchFamily="50" charset="-128"/>
                <a:ea typeface="Meiryo UI" panose="020B0604030504040204" pitchFamily="50" charset="-128"/>
              </a:rPr>
              <a:t>社池袋店）</a:t>
            </a:r>
            <a:endParaRPr kumimoji="1" lang="ja-JP" altLang="en-US" sz="1000" kern="1200" dirty="0">
              <a:latin typeface="Meiryo UI" panose="020B0604030504040204" pitchFamily="50" charset="-128"/>
              <a:ea typeface="Meiryo UI" panose="020B0604030504040204" pitchFamily="50" charset="-128"/>
            </a:endParaRPr>
          </a:p>
        </p:txBody>
      </p:sp>
      <p:sp>
        <p:nvSpPr>
          <p:cNvPr id="28" name="正方形/長方形 27"/>
          <p:cNvSpPr/>
          <p:nvPr/>
        </p:nvSpPr>
        <p:spPr>
          <a:xfrm>
            <a:off x="2405791" y="3410971"/>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A</a:t>
            </a:r>
            <a:r>
              <a:rPr kumimoji="1" lang="ja-JP" altLang="en-US" sz="1000" kern="1200" dirty="0" smtClean="0">
                <a:latin typeface="Meiryo UI" panose="020B0604030504040204" pitchFamily="50" charset="-128"/>
                <a:ea typeface="Meiryo UI" panose="020B0604030504040204" pitchFamily="50" charset="-128"/>
              </a:rPr>
              <a:t>社泉岳寺店）</a:t>
            </a:r>
            <a:endParaRPr kumimoji="1" lang="ja-JP" altLang="en-US" sz="1000" kern="1200" dirty="0">
              <a:latin typeface="Meiryo UI" panose="020B0604030504040204" pitchFamily="50" charset="-128"/>
              <a:ea typeface="Meiryo UI" panose="020B0604030504040204" pitchFamily="50" charset="-128"/>
            </a:endParaRPr>
          </a:p>
        </p:txBody>
      </p:sp>
      <p:sp>
        <p:nvSpPr>
          <p:cNvPr id="30" name="正方形/長方形 29"/>
          <p:cNvSpPr/>
          <p:nvPr/>
        </p:nvSpPr>
        <p:spPr>
          <a:xfrm>
            <a:off x="3567461" y="3410971"/>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A</a:t>
            </a:r>
            <a:r>
              <a:rPr kumimoji="1" lang="ja-JP" altLang="en-US" sz="1000" kern="1200" dirty="0" smtClean="0">
                <a:latin typeface="Meiryo UI" panose="020B0604030504040204" pitchFamily="50" charset="-128"/>
                <a:ea typeface="Meiryo UI" panose="020B0604030504040204" pitchFamily="50" charset="-128"/>
              </a:rPr>
              <a:t>社豊洲店）</a:t>
            </a:r>
            <a:endParaRPr kumimoji="1" lang="ja-JP" altLang="en-US" sz="1000" kern="1200" dirty="0">
              <a:latin typeface="Meiryo UI" panose="020B0604030504040204" pitchFamily="50" charset="-128"/>
              <a:ea typeface="Meiryo UI" panose="020B0604030504040204" pitchFamily="50" charset="-128"/>
            </a:endParaRPr>
          </a:p>
        </p:txBody>
      </p:sp>
      <p:sp>
        <p:nvSpPr>
          <p:cNvPr id="32" name="正方形/長方形 31"/>
          <p:cNvSpPr/>
          <p:nvPr/>
        </p:nvSpPr>
        <p:spPr>
          <a:xfrm>
            <a:off x="5309965" y="2531006"/>
            <a:ext cx="1028574" cy="603540"/>
          </a:xfrm>
          <a:prstGeom prst="rect">
            <a:avLst/>
          </a:prstGeom>
          <a:solidFill>
            <a:schemeClr val="accent3">
              <a:lumMod val="40000"/>
              <a:lumOff val="6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400050">
              <a:spcBef>
                <a:spcPct val="0"/>
              </a:spcBef>
              <a:spcAft>
                <a:spcPts val="600"/>
              </a:spcAft>
            </a:pPr>
            <a:r>
              <a:rPr lang="ja-JP" altLang="en-US" sz="1200" b="1" dirty="0">
                <a:solidFill>
                  <a:schemeClr val="tx1"/>
                </a:solidFill>
                <a:latin typeface="Meiryo UI" panose="020B0604030504040204" pitchFamily="50" charset="-128"/>
                <a:ea typeface="Meiryo UI" panose="020B0604030504040204" pitchFamily="50" charset="-128"/>
              </a:rPr>
              <a:t>代表者</a:t>
            </a:r>
            <a:r>
              <a:rPr lang="en-US" altLang="ja-JP" sz="1200" b="1" dirty="0" smtClean="0">
                <a:solidFill>
                  <a:schemeClr val="tx1"/>
                </a:solidFill>
                <a:latin typeface="Meiryo UI" panose="020B0604030504040204" pitchFamily="50" charset="-128"/>
                <a:ea typeface="Meiryo UI" panose="020B0604030504040204" pitchFamily="50" charset="-128"/>
              </a:rPr>
              <a:t>ID</a:t>
            </a:r>
          </a:p>
          <a:p>
            <a:pPr algn="ctr" defTabSz="400050">
              <a:spcBef>
                <a:spcPct val="0"/>
              </a:spcBef>
              <a:spcAft>
                <a:spcPts val="600"/>
              </a:spcAft>
            </a:pPr>
            <a:r>
              <a:rPr lang="ja-JP" altLang="en-US" sz="1000" dirty="0" smtClean="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rPr>
              <a:t>B</a:t>
            </a:r>
            <a:r>
              <a:rPr lang="ja-JP" altLang="en-US" sz="1000" dirty="0">
                <a:solidFill>
                  <a:schemeClr val="tx1"/>
                </a:solidFill>
                <a:latin typeface="Meiryo UI" panose="020B0604030504040204" pitchFamily="50" charset="-128"/>
                <a:ea typeface="Meiryo UI" panose="020B0604030504040204" pitchFamily="50" charset="-128"/>
              </a:rPr>
              <a:t>社）</a:t>
            </a:r>
          </a:p>
        </p:txBody>
      </p:sp>
      <p:sp>
        <p:nvSpPr>
          <p:cNvPr id="34" name="正方形/長方形 33"/>
          <p:cNvSpPr/>
          <p:nvPr/>
        </p:nvSpPr>
        <p:spPr>
          <a:xfrm>
            <a:off x="4729131" y="3410971"/>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B</a:t>
            </a:r>
            <a:r>
              <a:rPr kumimoji="1" lang="ja-JP" altLang="en-US" sz="1000" kern="1200" dirty="0" smtClean="0">
                <a:latin typeface="Meiryo UI" panose="020B0604030504040204" pitchFamily="50" charset="-128"/>
                <a:ea typeface="Meiryo UI" panose="020B0604030504040204" pitchFamily="50" charset="-128"/>
              </a:rPr>
              <a:t>社池袋店）</a:t>
            </a:r>
            <a:endParaRPr kumimoji="1" lang="ja-JP" altLang="en-US" sz="1000" kern="1200" dirty="0">
              <a:latin typeface="Meiryo UI" panose="020B0604030504040204" pitchFamily="50" charset="-128"/>
              <a:ea typeface="Meiryo UI" panose="020B0604030504040204" pitchFamily="50" charset="-128"/>
            </a:endParaRPr>
          </a:p>
        </p:txBody>
      </p:sp>
      <p:sp>
        <p:nvSpPr>
          <p:cNvPr id="36" name="正方形/長方形 35"/>
          <p:cNvSpPr/>
          <p:nvPr/>
        </p:nvSpPr>
        <p:spPr>
          <a:xfrm>
            <a:off x="5890799" y="3410971"/>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B</a:t>
            </a:r>
            <a:r>
              <a:rPr kumimoji="1" lang="ja-JP" altLang="en-US" sz="1000" kern="1200" dirty="0" smtClean="0">
                <a:latin typeface="Meiryo UI" panose="020B0604030504040204" pitchFamily="50" charset="-128"/>
                <a:ea typeface="Meiryo UI" panose="020B0604030504040204" pitchFamily="50" charset="-128"/>
              </a:rPr>
              <a:t>社泉岳寺店）</a:t>
            </a:r>
            <a:endParaRPr kumimoji="1" lang="ja-JP" altLang="en-US" sz="1000" kern="1200" dirty="0">
              <a:latin typeface="Meiryo UI" panose="020B0604030504040204" pitchFamily="50" charset="-128"/>
              <a:ea typeface="Meiryo UI" panose="020B0604030504040204" pitchFamily="50" charset="-128"/>
            </a:endParaRPr>
          </a:p>
        </p:txBody>
      </p:sp>
      <p:sp>
        <p:nvSpPr>
          <p:cNvPr id="38" name="正方形/長方形 37"/>
          <p:cNvSpPr/>
          <p:nvPr/>
        </p:nvSpPr>
        <p:spPr>
          <a:xfrm>
            <a:off x="6471634" y="2531006"/>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C</a:t>
            </a:r>
            <a:r>
              <a:rPr kumimoji="1" lang="ja-JP" altLang="en-US" sz="1000" kern="1200" dirty="0" smtClean="0">
                <a:latin typeface="Meiryo UI" panose="020B0604030504040204" pitchFamily="50" charset="-128"/>
                <a:ea typeface="Meiryo UI" panose="020B0604030504040204" pitchFamily="50" charset="-128"/>
              </a:rPr>
              <a:t>社池袋店）</a:t>
            </a:r>
            <a:endParaRPr kumimoji="1" lang="ja-JP" altLang="en-US" sz="1000" kern="1200" dirty="0">
              <a:latin typeface="Meiryo UI" panose="020B0604030504040204" pitchFamily="50" charset="-128"/>
              <a:ea typeface="Meiryo UI" panose="020B0604030504040204" pitchFamily="50" charset="-128"/>
            </a:endParaRPr>
          </a:p>
        </p:txBody>
      </p:sp>
      <p:sp>
        <p:nvSpPr>
          <p:cNvPr id="40" name="正方形/長方形 39"/>
          <p:cNvSpPr/>
          <p:nvPr/>
        </p:nvSpPr>
        <p:spPr>
          <a:xfrm>
            <a:off x="7633304" y="2531006"/>
            <a:ext cx="1028574" cy="603540"/>
          </a:xfrm>
          <a:prstGeom prst="rect">
            <a:avLst/>
          </a:prstGeom>
          <a:solidFill>
            <a:schemeClr val="accent1">
              <a:lumMod val="9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00050">
              <a:spcBef>
                <a:spcPct val="0"/>
              </a:spcBef>
              <a:spcAft>
                <a:spcPts val="600"/>
              </a:spcAft>
            </a:pPr>
            <a:r>
              <a:rPr kumimoji="1" lang="ja-JP" altLang="en-US" sz="1200" b="1" kern="1200" dirty="0" smtClean="0">
                <a:latin typeface="Meiryo UI" panose="020B0604030504040204" pitchFamily="50" charset="-128"/>
                <a:ea typeface="Meiryo UI" panose="020B0604030504040204" pitchFamily="50" charset="-128"/>
              </a:rPr>
              <a:t>テナント</a:t>
            </a:r>
            <a:r>
              <a:rPr kumimoji="1" lang="en-US" altLang="ja-JP" sz="1200" b="1" kern="1200" dirty="0" smtClean="0">
                <a:latin typeface="Meiryo UI" panose="020B0604030504040204" pitchFamily="50" charset="-128"/>
                <a:ea typeface="Meiryo UI" panose="020B0604030504040204" pitchFamily="50" charset="-128"/>
              </a:rPr>
              <a:t>ID</a:t>
            </a:r>
          </a:p>
          <a:p>
            <a:pPr lvl="0" algn="ctr" defTabSz="400050">
              <a:spcBef>
                <a:spcPct val="0"/>
              </a:spcBef>
              <a:spcAft>
                <a:spcPts val="600"/>
              </a:spcAft>
            </a:pPr>
            <a:r>
              <a:rPr kumimoji="1" lang="ja-JP" altLang="en-US" sz="1000" kern="1200" dirty="0" smtClean="0">
                <a:latin typeface="Meiryo UI" panose="020B0604030504040204" pitchFamily="50" charset="-128"/>
                <a:ea typeface="Meiryo UI" panose="020B0604030504040204" pitchFamily="50" charset="-128"/>
              </a:rPr>
              <a:t>（</a:t>
            </a:r>
            <a:r>
              <a:rPr kumimoji="1" lang="en-US" altLang="ja-JP" sz="1000" kern="1200" dirty="0" smtClean="0">
                <a:latin typeface="Meiryo UI" panose="020B0604030504040204" pitchFamily="50" charset="-128"/>
                <a:ea typeface="Meiryo UI" panose="020B0604030504040204" pitchFamily="50" charset="-128"/>
              </a:rPr>
              <a:t>D</a:t>
            </a:r>
            <a:r>
              <a:rPr kumimoji="1" lang="ja-JP" altLang="en-US" sz="1000" kern="1200" dirty="0" smtClean="0">
                <a:latin typeface="Meiryo UI" panose="020B0604030504040204" pitchFamily="50" charset="-128"/>
                <a:ea typeface="Meiryo UI" panose="020B0604030504040204" pitchFamily="50" charset="-128"/>
              </a:rPr>
              <a:t>社泉岳寺店）</a:t>
            </a:r>
            <a:endParaRPr kumimoji="1" lang="ja-JP" altLang="en-US" sz="1000" kern="1200" dirty="0">
              <a:latin typeface="Meiryo UI" panose="020B0604030504040204" pitchFamily="50" charset="-128"/>
              <a:ea typeface="Meiryo UI" panose="020B0604030504040204" pitchFamily="50" charset="-128"/>
            </a:endParaRPr>
          </a:p>
        </p:txBody>
      </p:sp>
      <p:cxnSp>
        <p:nvCxnSpPr>
          <p:cNvPr id="48" name="カギ線コネクタ 47"/>
          <p:cNvCxnSpPr>
            <a:stCxn id="22" idx="2"/>
            <a:endCxn id="32" idx="0"/>
          </p:cNvCxnSpPr>
          <p:nvPr/>
        </p:nvCxnSpPr>
        <p:spPr>
          <a:xfrm rot="16200000" flipH="1">
            <a:off x="5250414" y="1957168"/>
            <a:ext cx="276425" cy="871252"/>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22" idx="2"/>
            <a:endCxn id="38" idx="0"/>
          </p:cNvCxnSpPr>
          <p:nvPr/>
        </p:nvCxnSpPr>
        <p:spPr>
          <a:xfrm rot="16200000" flipH="1">
            <a:off x="5831248" y="1376333"/>
            <a:ext cx="276425" cy="2032922"/>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22" idx="2"/>
            <a:endCxn id="40" idx="0"/>
          </p:cNvCxnSpPr>
          <p:nvPr/>
        </p:nvCxnSpPr>
        <p:spPr>
          <a:xfrm rot="16200000" flipH="1">
            <a:off x="6412083" y="795498"/>
            <a:ext cx="276425" cy="3194591"/>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カギ線コネクタ 53"/>
          <p:cNvCxnSpPr>
            <a:stCxn id="24" idx="2"/>
            <a:endCxn id="26" idx="0"/>
          </p:cNvCxnSpPr>
          <p:nvPr/>
        </p:nvCxnSpPr>
        <p:spPr>
          <a:xfrm rot="5400000">
            <a:off x="2201031" y="2691924"/>
            <a:ext cx="276425" cy="1161669"/>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endCxn id="28" idx="0"/>
          </p:cNvCxnSpPr>
          <p:nvPr/>
        </p:nvCxnSpPr>
        <p:spPr>
          <a:xfrm rot="5400000">
            <a:off x="2830713" y="3321604"/>
            <a:ext cx="178733" cy="1"/>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stCxn id="24" idx="2"/>
            <a:endCxn id="30" idx="0"/>
          </p:cNvCxnSpPr>
          <p:nvPr/>
        </p:nvCxnSpPr>
        <p:spPr>
          <a:xfrm rot="16200000" flipH="1">
            <a:off x="3362700" y="2691923"/>
            <a:ext cx="276425" cy="1161670"/>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カギ線コネクタ 59"/>
          <p:cNvCxnSpPr>
            <a:stCxn id="32" idx="2"/>
            <a:endCxn id="34" idx="0"/>
          </p:cNvCxnSpPr>
          <p:nvPr/>
        </p:nvCxnSpPr>
        <p:spPr>
          <a:xfrm rot="5400000">
            <a:off x="5395623" y="2982341"/>
            <a:ext cx="276425" cy="580835"/>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32" idx="2"/>
            <a:endCxn id="36" idx="0"/>
          </p:cNvCxnSpPr>
          <p:nvPr/>
        </p:nvCxnSpPr>
        <p:spPr>
          <a:xfrm rot="16200000" flipH="1">
            <a:off x="5976457" y="2982340"/>
            <a:ext cx="276425" cy="580835"/>
          </a:xfrm>
          <a:prstGeom prst="bentConnector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0094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71450" y="20603"/>
            <a:ext cx="9623250" cy="722902"/>
          </a:xfrm>
        </p:spPr>
        <p:txBody>
          <a:bodyPr>
            <a:normAutofit/>
          </a:bodyPr>
          <a:lstStyle/>
          <a:p>
            <a:r>
              <a:rPr lang="en-US" altLang="ja-JP" dirty="0" smtClean="0">
                <a:latin typeface="+mn-ea"/>
                <a:ea typeface="+mn-ea"/>
              </a:rPr>
              <a:t>1. </a:t>
            </a:r>
            <a:r>
              <a:rPr lang="ja-JP" altLang="en-US" dirty="0" smtClean="0">
                <a:latin typeface="+mn-ea"/>
                <a:ea typeface="+mn-ea"/>
              </a:rPr>
              <a:t>会社情報（</a:t>
            </a:r>
            <a:r>
              <a:rPr lang="en-US" altLang="ja-JP" dirty="0" smtClean="0">
                <a:latin typeface="+mn-ea"/>
                <a:ea typeface="+mn-ea"/>
              </a:rPr>
              <a:t>2/2</a:t>
            </a:r>
            <a:r>
              <a:rPr lang="ja-JP" altLang="en-US" dirty="0" smtClean="0">
                <a:latin typeface="+mn-ea"/>
                <a:ea typeface="+mn-ea"/>
              </a:rPr>
              <a:t>）</a:t>
            </a:r>
            <a:endParaRPr kumimoji="1" lang="ja-JP" altLang="en-US" dirty="0">
              <a:latin typeface="+mn-ea"/>
              <a:ea typeface="+mn-ea"/>
            </a:endParaRPr>
          </a:p>
        </p:txBody>
      </p:sp>
      <p:sp>
        <p:nvSpPr>
          <p:cNvPr id="18" name="Text Box 33"/>
          <p:cNvSpPr txBox="1">
            <a:spLocks noChangeArrowheads="1"/>
          </p:cNvSpPr>
          <p:nvPr/>
        </p:nvSpPr>
        <p:spPr bwMode="auto">
          <a:xfrm>
            <a:off x="242094" y="3162919"/>
            <a:ext cx="2649539" cy="2394502"/>
          </a:xfrm>
          <a:prstGeom prst="rect">
            <a:avLst/>
          </a:prstGeom>
          <a:solidFill>
            <a:schemeClr val="accent2">
              <a:lumMod val="20000"/>
              <a:lumOff val="80000"/>
            </a:schemeClr>
          </a:solidFill>
          <a:ln w="25400" cap="flat" cmpd="sng" algn="ctr">
            <a:solidFill>
              <a:schemeClr val="accent2">
                <a:lumMod val="20000"/>
                <a:lumOff val="80000"/>
              </a:schemeClr>
            </a:solidFill>
            <a:prstDash val="solid"/>
          </a:ln>
          <a:effectLst/>
          <a:extLst/>
        </p:spPr>
        <p:txBody>
          <a:bodyPr>
            <a:spAutoFit/>
          </a:bodyPr>
          <a:lstStyle>
            <a:lvl1pPr eaLnBrk="0" hangingPunct="0">
              <a:defRPr kumimoji="1" sz="1600">
                <a:solidFill>
                  <a:schemeClr val="tx1"/>
                </a:solidFill>
                <a:latin typeface="HGP創英角ｺﾞｼｯｸUB" pitchFamily="50" charset="-128"/>
                <a:ea typeface="HGP創英角ｺﾞｼｯｸUB" pitchFamily="50" charset="-128"/>
              </a:defRPr>
            </a:lvl1pPr>
            <a:lvl2pPr marL="742950" indent="-285750" eaLnBrk="0" hangingPunct="0">
              <a:defRPr kumimoji="1" sz="1600">
                <a:solidFill>
                  <a:schemeClr val="tx1"/>
                </a:solidFill>
                <a:latin typeface="HGP創英角ｺﾞｼｯｸUB" pitchFamily="50" charset="-128"/>
                <a:ea typeface="HGP創英角ｺﾞｼｯｸUB" pitchFamily="50" charset="-128"/>
              </a:defRPr>
            </a:lvl2pPr>
            <a:lvl3pPr marL="1143000" indent="-228600" eaLnBrk="0" hangingPunct="0">
              <a:defRPr kumimoji="1" sz="1600">
                <a:solidFill>
                  <a:schemeClr val="tx1"/>
                </a:solidFill>
                <a:latin typeface="HGP創英角ｺﾞｼｯｸUB" pitchFamily="50" charset="-128"/>
                <a:ea typeface="HGP創英角ｺﾞｼｯｸUB" pitchFamily="50" charset="-128"/>
              </a:defRPr>
            </a:lvl3pPr>
            <a:lvl4pPr marL="1600200" indent="-228600" eaLnBrk="0" hangingPunct="0">
              <a:defRPr kumimoji="1" sz="1600">
                <a:solidFill>
                  <a:schemeClr val="tx1"/>
                </a:solidFill>
                <a:latin typeface="HGP創英角ｺﾞｼｯｸUB" pitchFamily="50" charset="-128"/>
                <a:ea typeface="HGP創英角ｺﾞｼｯｸUB" pitchFamily="50" charset="-128"/>
              </a:defRPr>
            </a:lvl4pPr>
            <a:lvl5pPr marL="2057400" indent="-228600" eaLnBrk="0" hangingPunct="0">
              <a:defRPr kumimoji="1" sz="1600">
                <a:solidFill>
                  <a:schemeClr val="tx1"/>
                </a:solidFill>
                <a:latin typeface="HGP創英角ｺﾞｼｯｸUB" pitchFamily="50" charset="-128"/>
                <a:ea typeface="HGP創英角ｺﾞｼｯｸUB" pitchFamily="50" charset="-128"/>
              </a:defRPr>
            </a:lvl5pPr>
            <a:lvl6pPr marL="25146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0" marR="0" lvl="0" indent="0" algn="ctr" defTabSz="925880" eaLnBrk="1" fontAlgn="auto" latinLnBrk="0" hangingPunct="1">
              <a:lnSpc>
                <a:spcPct val="85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NTT</a:t>
            </a:r>
            <a:r>
              <a:rPr kumimoji="1" lang="ja-JP" altLang="en-US" sz="18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グループ</a:t>
            </a:r>
            <a:endParaRPr kumimoji="1" lang="en-US" altLang="ja-JP" sz="18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            </a:t>
            </a:r>
            <a:endParaRPr kumimoji="1" lang="en-US" altLang="ja-JP" sz="18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総資産：</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6</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兆</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8,341</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億円</a:t>
            </a:r>
            <a:endPar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endPar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売上高：</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11</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兆</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8,994</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億円</a:t>
            </a:r>
            <a:endParaRPr kumimoji="1" lang="ja-JP" altLang="en-US" sz="16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従業員数：</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319,050</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人</a:t>
            </a:r>
            <a:endPar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	</a:t>
            </a:r>
          </a:p>
          <a:p>
            <a:pPr marL="0" marR="0" lvl="0" indent="0" defTabSz="925880" eaLnBrk="1" fontAlgn="auto" latinLnBrk="0" hangingPunct="1">
              <a:lnSpc>
                <a:spcPct val="85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連結</a:t>
            </a:r>
            <a:r>
              <a:rPr kumimoji="1" lang="ja-JP" altLang="en-US" sz="16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rPr>
              <a:t>子会社</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a:t>
            </a:r>
            <a:r>
              <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979</a:t>
            </a:r>
            <a:r>
              <a:rPr kumimoji="1" lang="ja-JP" altLang="en-US"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社</a:t>
            </a:r>
            <a:endPar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endParaRPr kumimoji="1" lang="en-US" altLang="ja-JP" sz="16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endParaRPr>
          </a:p>
          <a:p>
            <a:pPr marL="0" marR="0" lvl="0" indent="0" defTabSz="925880" eaLnBrk="1" fontAlgn="auto" latinLnBrk="0" hangingPunct="1">
              <a:lnSpc>
                <a:spcPct val="85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rPr>
              <a:t>※</a:t>
            </a:r>
            <a:r>
              <a:rPr kumimoji="1" lang="en-US" altLang="ja-JP" sz="12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2020</a:t>
            </a:r>
            <a:r>
              <a:rPr kumimoji="1" lang="ja-JP" altLang="en-US" sz="12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年</a:t>
            </a:r>
            <a:r>
              <a:rPr kumimoji="1" lang="en-US" altLang="ja-JP" sz="12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rPr>
              <a:t>3</a:t>
            </a:r>
            <a:r>
              <a:rPr kumimoji="1" lang="ja-JP" altLang="en-US" sz="12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rPr>
              <a:t>月末</a:t>
            </a:r>
            <a:r>
              <a:rPr kumimoji="1" lang="ja-JP" altLang="en-US" sz="1200" b="1" i="0" u="none" strike="noStrike" kern="0" cap="none" spc="0" normalizeH="0" baseline="0" noProof="0" dirty="0" smtClean="0">
                <a:ln>
                  <a:noFill/>
                </a:ln>
                <a:solidFill>
                  <a:srgbClr val="404040"/>
                </a:solidFill>
                <a:effectLst/>
                <a:uLnTx/>
                <a:uFillTx/>
                <a:latin typeface="+mn-ea"/>
                <a:ea typeface="+mn-ea"/>
                <a:cs typeface="Meiryo UI" panose="020B0604030504040204" pitchFamily="50" charset="-128"/>
              </a:rPr>
              <a:t>現在</a:t>
            </a:r>
            <a:endParaRPr kumimoji="1" lang="ja-JP" altLang="en-US" sz="1800" b="1" i="0" u="none" strike="noStrike" kern="0" cap="none" spc="0" normalizeH="0" baseline="0" noProof="0" dirty="0">
              <a:ln>
                <a:noFill/>
              </a:ln>
              <a:solidFill>
                <a:srgbClr val="404040"/>
              </a:solidFill>
              <a:effectLst/>
              <a:uLnTx/>
              <a:uFillTx/>
              <a:latin typeface="+mn-ea"/>
              <a:ea typeface="+mn-ea"/>
              <a:cs typeface="Meiryo UI" panose="020B0604030504040204" pitchFamily="50" charset="-128"/>
            </a:endParaRPr>
          </a:p>
        </p:txBody>
      </p:sp>
      <p:sp>
        <p:nvSpPr>
          <p:cNvPr id="19" name="正方形/長方形 18"/>
          <p:cNvSpPr/>
          <p:nvPr/>
        </p:nvSpPr>
        <p:spPr bwMode="auto">
          <a:xfrm>
            <a:off x="4338640" y="4599606"/>
            <a:ext cx="5362576" cy="1511299"/>
          </a:xfrm>
          <a:prstGeom prst="rect">
            <a:avLst/>
          </a:prstGeom>
          <a:noFill/>
          <a:ln w="25400" cap="flat" cmpd="sng" algn="ctr">
            <a:solidFill>
              <a:schemeClr val="tx1"/>
            </a:solidFill>
            <a:prstDash val="solid"/>
          </a:ln>
          <a:effectLst/>
        </p:spPr>
        <p:txBody>
          <a:bodyPr wrap="none" lIns="72000" tIns="72000" rIns="72000" bIns="72000"/>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en-US" altLang="ja-JP" sz="1822" b="1" i="0" u="none" strike="noStrike" kern="0" cap="none" spc="0" normalizeH="0" baseline="0" noProof="0" dirty="0">
              <a:ln>
                <a:noFill/>
              </a:ln>
              <a:solidFill>
                <a:srgbClr val="E6B60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404040"/>
              </a:solidFill>
              <a:effectLst/>
              <a:uLnTx/>
              <a:uFillTx/>
              <a:latin typeface="+mn-ea"/>
              <a:cs typeface="Meiryo UI" panose="020B0604030504040204" pitchFamily="50" charset="-128"/>
            </a:endParaRPr>
          </a:p>
        </p:txBody>
      </p:sp>
      <p:sp>
        <p:nvSpPr>
          <p:cNvPr id="21" name="Text Box 4"/>
          <p:cNvSpPr txBox="1">
            <a:spLocks noChangeArrowheads="1"/>
          </p:cNvSpPr>
          <p:nvPr/>
        </p:nvSpPr>
        <p:spPr bwMode="auto">
          <a:xfrm>
            <a:off x="401638" y="2518396"/>
            <a:ext cx="21224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762000" eaLnBrk="0" hangingPunct="0">
              <a:defRPr kumimoji="1" sz="1600">
                <a:solidFill>
                  <a:schemeClr val="tx1"/>
                </a:solidFill>
                <a:latin typeface="HGP創英角ｺﾞｼｯｸUB" pitchFamily="50" charset="-128"/>
                <a:ea typeface="HGP創英角ｺﾞｼｯｸUB" pitchFamily="50" charset="-128"/>
              </a:defRPr>
            </a:lvl1pPr>
            <a:lvl2pPr marL="742950" indent="-285750" defTabSz="762000" eaLnBrk="0" hangingPunct="0">
              <a:defRPr kumimoji="1" sz="1600">
                <a:solidFill>
                  <a:schemeClr val="tx1"/>
                </a:solidFill>
                <a:latin typeface="HGP創英角ｺﾞｼｯｸUB" pitchFamily="50" charset="-128"/>
                <a:ea typeface="HGP創英角ｺﾞｼｯｸUB" pitchFamily="50" charset="-128"/>
              </a:defRPr>
            </a:lvl2pPr>
            <a:lvl3pPr marL="1143000" indent="-228600" defTabSz="762000" eaLnBrk="0" hangingPunct="0">
              <a:defRPr kumimoji="1" sz="1600">
                <a:solidFill>
                  <a:schemeClr val="tx1"/>
                </a:solidFill>
                <a:latin typeface="HGP創英角ｺﾞｼｯｸUB" pitchFamily="50" charset="-128"/>
                <a:ea typeface="HGP創英角ｺﾞｼｯｸUB" pitchFamily="50" charset="-128"/>
              </a:defRPr>
            </a:lvl3pPr>
            <a:lvl4pPr marL="1600200" indent="-228600" defTabSz="762000" eaLnBrk="0" hangingPunct="0">
              <a:defRPr kumimoji="1" sz="1600">
                <a:solidFill>
                  <a:schemeClr val="tx1"/>
                </a:solidFill>
                <a:latin typeface="HGP創英角ｺﾞｼｯｸUB" pitchFamily="50" charset="-128"/>
                <a:ea typeface="HGP創英角ｺﾞｼｯｸUB" pitchFamily="50" charset="-128"/>
              </a:defRPr>
            </a:lvl4pPr>
            <a:lvl5pPr marL="2057400" indent="-228600" defTabSz="762000" eaLnBrk="0" hangingPunct="0">
              <a:defRPr kumimoji="1" sz="1600">
                <a:solidFill>
                  <a:schemeClr val="tx1"/>
                </a:solidFill>
                <a:latin typeface="HGP創英角ｺﾞｼｯｸUB" pitchFamily="50" charset="-128"/>
                <a:ea typeface="HGP創英角ｺﾞｼｯｸUB" pitchFamily="50" charset="-128"/>
              </a:defRPr>
            </a:lvl5pPr>
            <a:lvl6pPr marL="2514600" indent="-228600" defTabSz="7620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6pPr>
            <a:lvl7pPr marL="2971800" indent="-228600" defTabSz="7620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7pPr>
            <a:lvl8pPr marL="3429000" indent="-228600" defTabSz="7620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8pPr>
            <a:lvl9pPr marL="3886200" indent="-228600" defTabSz="762000" eaLnBrk="0" fontAlgn="base" hangingPunct="0">
              <a:spcBef>
                <a:spcPct val="0"/>
              </a:spcBef>
              <a:spcAft>
                <a:spcPct val="0"/>
              </a:spcAft>
              <a:defRPr kumimoji="1" sz="1600">
                <a:solidFill>
                  <a:schemeClr val="tx1"/>
                </a:solidFill>
                <a:latin typeface="HGP創英角ｺﾞｼｯｸUB" pitchFamily="50" charset="-128"/>
                <a:ea typeface="HGP創英角ｺﾞｼｯｸUB" pitchFamily="50" charset="-128"/>
              </a:defRPr>
            </a:lvl9pPr>
          </a:lstStyle>
          <a:p>
            <a:pPr marL="0" marR="0" lvl="0" indent="0" algn="ctr" defTabSz="762000" eaLnBrk="1" fontAlgn="auto" latinLnBrk="0" hangingPunct="1">
              <a:lnSpc>
                <a:spcPct val="100000"/>
              </a:lnSpc>
              <a:spcBef>
                <a:spcPct val="50000"/>
              </a:spcBef>
              <a:spcAft>
                <a:spcPts val="0"/>
              </a:spcAft>
              <a:buClrTx/>
              <a:buSzTx/>
              <a:buFontTx/>
              <a:buNone/>
              <a:tabLst/>
              <a:defRPr/>
            </a:pPr>
            <a:r>
              <a:rPr kumimoji="1" lang="ja-JP" altLang="en-US" sz="1400" b="1" i="0" u="none" strike="noStrike" kern="0" cap="none" spc="0" normalizeH="0" baseline="0" noProof="0" dirty="0" smtClean="0">
                <a:ln>
                  <a:noFill/>
                </a:ln>
                <a:effectLst/>
                <a:uLnTx/>
                <a:uFillTx/>
                <a:latin typeface="+mn-ea"/>
                <a:ea typeface="+mn-ea"/>
                <a:cs typeface="Meiryo UI" panose="020B0604030504040204" pitchFamily="50" charset="-128"/>
              </a:rPr>
              <a:t>日本電信電話株式会社</a:t>
            </a:r>
            <a:endParaRPr kumimoji="1" lang="en-US" altLang="ja-JP" sz="1400" b="1" i="0" u="none" strike="noStrike" kern="0" cap="none" spc="0" normalizeH="0" baseline="0" noProof="0" dirty="0" smtClean="0">
              <a:ln>
                <a:noFill/>
              </a:ln>
              <a:effectLst/>
              <a:uLnTx/>
              <a:uFillTx/>
              <a:latin typeface="+mn-ea"/>
              <a:ea typeface="+mn-ea"/>
              <a:cs typeface="Meiryo UI" panose="020B0604030504040204" pitchFamily="50" charset="-128"/>
            </a:endParaRPr>
          </a:p>
        </p:txBody>
      </p:sp>
      <p:sp>
        <p:nvSpPr>
          <p:cNvPr id="26" name="テキスト ボックス 64"/>
          <p:cNvSpPr txBox="1">
            <a:spLocks noChangeArrowheads="1"/>
          </p:cNvSpPr>
          <p:nvPr/>
        </p:nvSpPr>
        <p:spPr bwMode="auto">
          <a:xfrm>
            <a:off x="7845648" y="5432876"/>
            <a:ext cx="19800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西</a:t>
            </a:r>
            <a:r>
              <a:rPr kumimoji="1" lang="zh-TW"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日本電信電話（株）</a:t>
            </a:r>
            <a:endParaRPr kumimoji="1" lang="en-US" altLang="zh-TW"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【100%】</a:t>
            </a:r>
          </a:p>
        </p:txBody>
      </p:sp>
      <p:sp>
        <p:nvSpPr>
          <p:cNvPr id="27" name="テキスト ボックス 65"/>
          <p:cNvSpPr txBox="1">
            <a:spLocks noChangeArrowheads="1"/>
          </p:cNvSpPr>
          <p:nvPr/>
        </p:nvSpPr>
        <p:spPr bwMode="auto">
          <a:xfrm>
            <a:off x="5915247" y="5432876"/>
            <a:ext cx="19800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東</a:t>
            </a:r>
            <a:r>
              <a:rPr kumimoji="1" lang="zh-TW"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日本電信電話（株）</a:t>
            </a:r>
            <a:endParaRPr kumimoji="1" lang="en-US" altLang="zh-TW"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【100%】</a:t>
            </a:r>
          </a:p>
        </p:txBody>
      </p:sp>
      <p:sp>
        <p:nvSpPr>
          <p:cNvPr id="28" name="正方形/長方形 27"/>
          <p:cNvSpPr/>
          <p:nvPr/>
        </p:nvSpPr>
        <p:spPr bwMode="auto">
          <a:xfrm>
            <a:off x="4338640" y="1367458"/>
            <a:ext cx="5362576" cy="1331912"/>
          </a:xfrm>
          <a:prstGeom prst="rect">
            <a:avLst/>
          </a:prstGeom>
          <a:noFill/>
          <a:ln w="25400" cap="flat" cmpd="sng" algn="ctr">
            <a:solidFill>
              <a:srgbClr val="6785C1">
                <a:shade val="50000"/>
              </a:srgbClr>
            </a:solidFill>
            <a:prstDash val="solid"/>
          </a:ln>
          <a:effectLst/>
        </p:spPr>
        <p:txBody>
          <a:bodyPr wrap="none" lIns="36000" tIns="36000" rIns="36000" bIns="36000"/>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1" i="0" u="none" strike="noStrike" kern="0" cap="none" spc="0" normalizeH="0" baseline="0" noProof="0" dirty="0">
              <a:ln>
                <a:noFill/>
              </a:ln>
              <a:solidFill>
                <a:srgbClr val="E6B600"/>
              </a:solidFill>
              <a:effectLst/>
              <a:uLnTx/>
              <a:uFillTx/>
              <a:latin typeface="+mn-ea"/>
              <a:cs typeface="Meiryo UI" panose="020B0604030504040204" pitchFamily="50" charset="-128"/>
            </a:endParaRPr>
          </a:p>
        </p:txBody>
      </p:sp>
      <p:sp>
        <p:nvSpPr>
          <p:cNvPr id="29" name="正方形/長方形 28"/>
          <p:cNvSpPr/>
          <p:nvPr/>
        </p:nvSpPr>
        <p:spPr bwMode="auto">
          <a:xfrm>
            <a:off x="5288934" y="2699370"/>
            <a:ext cx="4412282" cy="1800224"/>
          </a:xfrm>
          <a:prstGeom prst="rect">
            <a:avLst/>
          </a:prstGeom>
          <a:noFill/>
          <a:ln w="25400" cap="flat" cmpd="sng" algn="ctr">
            <a:solidFill>
              <a:schemeClr val="tx1"/>
            </a:solidFill>
            <a:prstDash val="solid"/>
          </a:ln>
          <a:effectLst/>
        </p:spPr>
        <p:txBody>
          <a:bodyPr wrap="none" lIns="72000" tIns="72000" rIns="72000" bIns="72000"/>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en-US" altLang="ja-JP" sz="1822" b="1" i="0" u="none" strike="noStrike" kern="0" cap="none" spc="0" normalizeH="0" baseline="0" noProof="0" dirty="0">
              <a:ln>
                <a:noFill/>
              </a:ln>
              <a:solidFill>
                <a:srgbClr val="E6B600"/>
              </a:solidFill>
              <a:effectLst/>
              <a:uLnTx/>
              <a:uFillTx/>
              <a:latin typeface="+mn-ea"/>
              <a:cs typeface="Meiryo UI" panose="020B0604030504040204" pitchFamily="50" charset="-128"/>
            </a:endParaRPr>
          </a:p>
        </p:txBody>
      </p:sp>
      <p:sp>
        <p:nvSpPr>
          <p:cNvPr id="30" name="テキスト ボックス 68"/>
          <p:cNvSpPr txBox="1">
            <a:spLocks noChangeArrowheads="1"/>
          </p:cNvSpPr>
          <p:nvPr/>
        </p:nvSpPr>
        <p:spPr bwMode="auto">
          <a:xfrm>
            <a:off x="5305315" y="3756696"/>
            <a:ext cx="24978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25880" eaLnBrk="1" fontAlgn="auto" latinLnBrk="0" hangingPunct="1">
              <a:lnSpc>
                <a:spcPts val="1200"/>
              </a:lnSpc>
              <a:spcBef>
                <a:spcPct val="50000"/>
              </a:spcBef>
              <a:spcAft>
                <a:spcPts val="0"/>
              </a:spcAft>
              <a:buClrTx/>
              <a:buSzTx/>
              <a:buFontTx/>
              <a:buNone/>
              <a:tabLst/>
              <a:defRPr/>
            </a:pPr>
            <a:r>
              <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rPr>
              <a:t>NTT</a:t>
            </a:r>
            <a:r>
              <a:rPr kumimoji="1" lang="ja-JP" altLang="en-US" sz="1400" b="1" i="0" u="none" strike="noStrike" kern="0" cap="none" normalizeH="0" baseline="0" noProof="0" dirty="0" smtClean="0">
                <a:ln>
                  <a:noFill/>
                </a:ln>
                <a:solidFill>
                  <a:srgbClr val="404040"/>
                </a:solidFill>
                <a:effectLst/>
                <a:uLnTx/>
                <a:uFillTx/>
                <a:latin typeface="+mn-ea"/>
                <a:cs typeface="Meiryo UI" panose="020B0604030504040204" pitchFamily="50" charset="-128"/>
              </a:rPr>
              <a:t>コミュニケーションズ（株）</a:t>
            </a:r>
            <a:endPar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ts val="1200"/>
              </a:lnSpc>
              <a:spcBef>
                <a:spcPct val="50000"/>
              </a:spcBef>
              <a:spcAft>
                <a:spcPts val="0"/>
              </a:spcAft>
              <a:buClrTx/>
              <a:buSzTx/>
              <a:buFontTx/>
              <a:buNone/>
              <a:tabLst/>
              <a:defRPr/>
            </a:pPr>
            <a:r>
              <a:rPr kumimoji="1" lang="ja-JP" altLang="en-US" sz="1400" b="1" kern="0" dirty="0" smtClean="0">
                <a:solidFill>
                  <a:srgbClr val="404040"/>
                </a:solidFill>
                <a:latin typeface="+mn-ea"/>
                <a:cs typeface="Meiryo UI" panose="020B0604030504040204" pitchFamily="50" charset="-128"/>
              </a:rPr>
              <a:t>（国内通信事業）</a:t>
            </a:r>
            <a:endPar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rPr>
              <a:t>【100%】</a:t>
            </a:r>
          </a:p>
        </p:txBody>
      </p:sp>
      <p:sp>
        <p:nvSpPr>
          <p:cNvPr id="31" name="テキスト ボックス 69"/>
          <p:cNvSpPr txBox="1">
            <a:spLocks noChangeArrowheads="1"/>
          </p:cNvSpPr>
          <p:nvPr/>
        </p:nvSpPr>
        <p:spPr bwMode="auto">
          <a:xfrm>
            <a:off x="7776043" y="3741307"/>
            <a:ext cx="2031325"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rPr>
              <a:t>NTT Ltd.</a:t>
            </a:r>
          </a:p>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400" b="1" kern="0" noProof="0" dirty="0" smtClean="0">
                <a:solidFill>
                  <a:srgbClr val="404040"/>
                </a:solidFill>
                <a:latin typeface="+mn-ea"/>
                <a:cs typeface="Meiryo UI" panose="020B0604030504040204" pitchFamily="50" charset="-128"/>
              </a:rPr>
              <a:t>（グローバル通信会社）</a:t>
            </a:r>
            <a:endPar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normalizeH="0" baseline="0" noProof="0" dirty="0" smtClean="0">
                <a:ln>
                  <a:noFill/>
                </a:ln>
                <a:solidFill>
                  <a:srgbClr val="404040"/>
                </a:solidFill>
                <a:effectLst/>
                <a:uLnTx/>
                <a:uFillTx/>
                <a:latin typeface="+mn-ea"/>
                <a:cs typeface="Meiryo UI" panose="020B0604030504040204" pitchFamily="50" charset="-128"/>
              </a:rPr>
              <a:t>【100%】</a:t>
            </a:r>
          </a:p>
        </p:txBody>
      </p:sp>
      <p:sp>
        <p:nvSpPr>
          <p:cNvPr id="32" name="テキスト ボックス 70"/>
          <p:cNvSpPr txBox="1">
            <a:spLocks noChangeArrowheads="1"/>
          </p:cNvSpPr>
          <p:nvPr/>
        </p:nvSpPr>
        <p:spPr bwMode="auto">
          <a:xfrm>
            <a:off x="4346909" y="5463654"/>
            <a:ext cx="1511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25880" eaLnBrk="1" fontAlgn="auto" latinLnBrk="0" hangingPunct="1">
              <a:lnSpc>
                <a:spcPts val="1200"/>
              </a:lnSpc>
              <a:spcBef>
                <a:spcPct val="50000"/>
              </a:spcBef>
              <a:spcAft>
                <a:spcPts val="0"/>
              </a:spcAft>
              <a:buClrTx/>
              <a:buSzTx/>
              <a:buFontTx/>
              <a:buNone/>
              <a:tabLst/>
              <a:defRPr/>
            </a:pP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（株）</a:t>
            </a: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NTT</a:t>
            </a: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ドコモ</a:t>
            </a:r>
            <a:endPar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【100%】</a:t>
            </a:r>
          </a:p>
        </p:txBody>
      </p:sp>
      <p:sp>
        <p:nvSpPr>
          <p:cNvPr id="34" name="テキスト ボックス 72"/>
          <p:cNvSpPr txBox="1">
            <a:spLocks noChangeArrowheads="1"/>
          </p:cNvSpPr>
          <p:nvPr/>
        </p:nvSpPr>
        <p:spPr bwMode="auto">
          <a:xfrm>
            <a:off x="6714853" y="2091285"/>
            <a:ext cx="1560825" cy="46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25880" eaLnBrk="1" fontAlgn="auto" latinLnBrk="0" hangingPunct="1">
              <a:lnSpc>
                <a:spcPts val="1200"/>
              </a:lnSpc>
              <a:spcBef>
                <a:spcPct val="50000"/>
              </a:spcBef>
              <a:spcAft>
                <a:spcPts val="0"/>
              </a:spcAft>
              <a:buClrTx/>
              <a:buSzTx/>
              <a:buFontTx/>
              <a:buNone/>
              <a:tabLst/>
              <a:defRPr/>
            </a:pP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（株）</a:t>
            </a: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NTT</a:t>
            </a: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データ</a:t>
            </a:r>
            <a:endPar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【54.2%】</a:t>
            </a:r>
          </a:p>
        </p:txBody>
      </p:sp>
      <p:sp>
        <p:nvSpPr>
          <p:cNvPr id="35" name="正方形/長方形 34"/>
          <p:cNvSpPr/>
          <p:nvPr/>
        </p:nvSpPr>
        <p:spPr bwMode="auto">
          <a:xfrm>
            <a:off x="5288934" y="2699370"/>
            <a:ext cx="4412282" cy="395287"/>
          </a:xfrm>
          <a:prstGeom prst="rect">
            <a:avLst/>
          </a:prstGeom>
          <a:solidFill>
            <a:srgbClr val="0F1C50">
              <a:lumMod val="10000"/>
              <a:lumOff val="90000"/>
            </a:srgbClr>
          </a:solidFill>
          <a:ln w="25400" cap="flat" cmpd="sng" algn="ctr">
            <a:solidFill>
              <a:schemeClr val="tx1"/>
            </a:solidFill>
            <a:prstDash val="solid"/>
          </a:ln>
          <a:effectLst/>
        </p:spPr>
        <p:txBody>
          <a:bodyPr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rPr>
              <a:t>マネージド</a:t>
            </a:r>
            <a:r>
              <a:rPr kumimoji="1" lang="en-US" altLang="ja-JP" sz="1822" b="1" i="0" u="none" strike="noStrike" kern="0" cap="none" spc="0" normalizeH="0" baseline="0" noProof="0" dirty="0">
                <a:ln>
                  <a:noFill/>
                </a:ln>
                <a:solidFill>
                  <a:srgbClr val="404040"/>
                </a:solidFill>
                <a:effectLst/>
                <a:uLnTx/>
                <a:uFillTx/>
                <a:latin typeface="+mn-ea"/>
                <a:cs typeface="Meiryo UI" panose="020B0604030504040204" pitchFamily="50" charset="-128"/>
              </a:rPr>
              <a:t>ICT</a:t>
            </a:r>
            <a:r>
              <a:rPr kumimoji="1" lang="ja-JP"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rPr>
              <a:t>／データセンター・ネットワーク</a:t>
            </a:r>
          </a:p>
        </p:txBody>
      </p:sp>
      <p:sp>
        <p:nvSpPr>
          <p:cNvPr id="36" name="正方形/長方形 35"/>
          <p:cNvSpPr/>
          <p:nvPr/>
        </p:nvSpPr>
        <p:spPr bwMode="auto">
          <a:xfrm>
            <a:off x="5289124" y="1070596"/>
            <a:ext cx="4412282" cy="395287"/>
          </a:xfrm>
          <a:prstGeom prst="rect">
            <a:avLst/>
          </a:prstGeom>
          <a:solidFill>
            <a:schemeClr val="accent4">
              <a:lumMod val="20000"/>
              <a:lumOff val="80000"/>
            </a:schemeClr>
          </a:solidFill>
          <a:ln w="25400" cap="flat" cmpd="sng" algn="ctr">
            <a:solidFill>
              <a:schemeClr val="accent4"/>
            </a:solidFill>
            <a:prstDash val="solid"/>
          </a:ln>
          <a:effectLst/>
        </p:spPr>
        <p:txBody>
          <a:bodyPr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rPr>
              <a:t>ソフトウエア（アプリケーションレイヤー）</a:t>
            </a:r>
            <a:endParaRPr kumimoji="1" lang="zh-TW"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endParaRPr>
          </a:p>
        </p:txBody>
      </p:sp>
      <p:cxnSp>
        <p:nvCxnSpPr>
          <p:cNvPr id="37" name="直線コネクタ 75"/>
          <p:cNvCxnSpPr>
            <a:cxnSpLocks noChangeShapeType="1"/>
          </p:cNvCxnSpPr>
          <p:nvPr/>
        </p:nvCxnSpPr>
        <p:spPr bwMode="auto">
          <a:xfrm>
            <a:off x="3258185" y="1418164"/>
            <a:ext cx="861310" cy="0"/>
          </a:xfrm>
          <a:prstGeom prst="line">
            <a:avLst/>
          </a:prstGeom>
          <a:noFill/>
          <a:ln w="38100" algn="ctr">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コネクタ 76"/>
          <p:cNvCxnSpPr>
            <a:cxnSpLocks noChangeShapeType="1"/>
          </p:cNvCxnSpPr>
          <p:nvPr/>
        </p:nvCxnSpPr>
        <p:spPr bwMode="auto">
          <a:xfrm>
            <a:off x="3258199" y="1409736"/>
            <a:ext cx="1" cy="4392265"/>
          </a:xfrm>
          <a:prstGeom prst="line">
            <a:avLst/>
          </a:prstGeom>
          <a:noFill/>
          <a:ln w="38100" algn="ctr">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線コネクタ 77"/>
          <p:cNvCxnSpPr>
            <a:cxnSpLocks noChangeShapeType="1"/>
          </p:cNvCxnSpPr>
          <p:nvPr/>
        </p:nvCxnSpPr>
        <p:spPr bwMode="auto">
          <a:xfrm>
            <a:off x="3263657" y="5807650"/>
            <a:ext cx="861302" cy="0"/>
          </a:xfrm>
          <a:prstGeom prst="line">
            <a:avLst/>
          </a:prstGeom>
          <a:noFill/>
          <a:ln w="38100" algn="ctr">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角丸四角形 39"/>
          <p:cNvSpPr/>
          <p:nvPr/>
        </p:nvSpPr>
        <p:spPr bwMode="auto">
          <a:xfrm>
            <a:off x="106363" y="1275383"/>
            <a:ext cx="2921001" cy="4619623"/>
          </a:xfrm>
          <a:prstGeom prst="roundRect">
            <a:avLst/>
          </a:prstGeom>
          <a:noFill/>
          <a:ln w="25400" cap="flat" cmpd="sng" algn="ctr">
            <a:solidFill>
              <a:srgbClr val="6785C1">
                <a:shade val="50000"/>
              </a:srgbClr>
            </a:solidFill>
            <a:prstDash val="solid"/>
          </a:ln>
          <a:effectLst/>
        </p:spPr>
        <p:txBody>
          <a:bodyPr wrap="none" lIns="72000" tIns="72000" rIns="72000" bIns="72000"/>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en-US" altLang="ja-JP" sz="1822" b="1" i="0" u="none" strike="noStrike" kern="0" cap="none" spc="0" normalizeH="0" baseline="0" noProof="0" dirty="0">
              <a:ln>
                <a:noFill/>
              </a:ln>
              <a:solidFill>
                <a:srgbClr val="E6B600"/>
              </a:solidFill>
              <a:effectLst/>
              <a:uLnTx/>
              <a:uFillTx/>
              <a:latin typeface="+mn-ea"/>
              <a:cs typeface="Meiryo UI" panose="020B0604030504040204" pitchFamily="50" charset="-128"/>
            </a:endParaRPr>
          </a:p>
          <a:p>
            <a:pPr marL="0" marR="0" lvl="0" indent="0" algn="ctr" defTabSz="925880" eaLnBrk="1" fontAlgn="auto" latinLnBrk="0" hangingPunct="1">
              <a:lnSpc>
                <a:spcPct val="1000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404040"/>
              </a:solidFill>
              <a:effectLst/>
              <a:uLnTx/>
              <a:uFillTx/>
              <a:latin typeface="+mn-ea"/>
              <a:cs typeface="Meiryo UI" panose="020B0604030504040204" pitchFamily="50" charset="-128"/>
            </a:endParaRPr>
          </a:p>
        </p:txBody>
      </p:sp>
      <p:sp>
        <p:nvSpPr>
          <p:cNvPr id="41" name="正方形/長方形 40"/>
          <p:cNvSpPr/>
          <p:nvPr/>
        </p:nvSpPr>
        <p:spPr bwMode="auto">
          <a:xfrm>
            <a:off x="203200" y="1151558"/>
            <a:ext cx="2727326" cy="714375"/>
          </a:xfrm>
          <a:prstGeom prst="rect">
            <a:avLst/>
          </a:prstGeom>
          <a:solidFill>
            <a:srgbClr val="6785C1"/>
          </a:solidFill>
          <a:ln w="25400" cap="flat" cmpd="sng" algn="ctr">
            <a:solidFill>
              <a:srgbClr val="6785C1"/>
            </a:solidFill>
            <a:prstDash val="solid"/>
          </a:ln>
          <a:effectLst/>
        </p:spPr>
        <p:txBody>
          <a:bodyPr anchor="ctr"/>
          <a:lstStyle/>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FFFFFF"/>
                </a:solidFill>
                <a:effectLst/>
                <a:uLnTx/>
                <a:uFillTx/>
                <a:latin typeface="+mn-ea"/>
                <a:cs typeface="Meiryo UI" panose="020B0604030504040204" pitchFamily="50" charset="-128"/>
              </a:rPr>
              <a:t>・グループ全体の経営戦略</a:t>
            </a:r>
            <a:endParaRPr kumimoji="1" lang="en-US" altLang="ja-JP" sz="1600" b="1" i="0" u="none" strike="noStrike" kern="0" cap="none" spc="0" normalizeH="0" baseline="0" noProof="0" dirty="0">
              <a:ln>
                <a:noFill/>
              </a:ln>
              <a:solidFill>
                <a:srgbClr val="FFFFFF"/>
              </a:solidFill>
              <a:effectLst/>
              <a:uLnTx/>
              <a:uFillTx/>
              <a:latin typeface="+mn-ea"/>
              <a:cs typeface="Meiryo UI" panose="020B0604030504040204" pitchFamily="50" charset="-128"/>
            </a:endParaRPr>
          </a:p>
          <a:p>
            <a:pPr marL="0" marR="0" lvl="0" indent="0" defTabSz="92588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FFFFFF"/>
                </a:solidFill>
                <a:effectLst/>
                <a:uLnTx/>
                <a:uFillTx/>
                <a:latin typeface="+mn-ea"/>
                <a:cs typeface="Meiryo UI" panose="020B0604030504040204" pitchFamily="50" charset="-128"/>
              </a:rPr>
              <a:t>・基盤的研究開発の推進</a:t>
            </a:r>
            <a:endParaRPr kumimoji="1" lang="en-US" altLang="ja-JP" sz="1600" b="1" i="0" u="none" strike="noStrike" kern="0" cap="none" spc="0" normalizeH="0" baseline="0" noProof="0" dirty="0">
              <a:ln>
                <a:noFill/>
              </a:ln>
              <a:solidFill>
                <a:srgbClr val="FFFFFF"/>
              </a:solidFill>
              <a:effectLst/>
              <a:uLnTx/>
              <a:uFillTx/>
              <a:latin typeface="+mn-ea"/>
              <a:cs typeface="Meiryo UI" panose="020B0604030504040204" pitchFamily="50" charset="-128"/>
            </a:endParaRPr>
          </a:p>
        </p:txBody>
      </p:sp>
      <p:cxnSp>
        <p:nvCxnSpPr>
          <p:cNvPr id="42" name="直線コネクタ 80"/>
          <p:cNvCxnSpPr>
            <a:cxnSpLocks noChangeShapeType="1"/>
          </p:cNvCxnSpPr>
          <p:nvPr/>
        </p:nvCxnSpPr>
        <p:spPr bwMode="auto">
          <a:xfrm>
            <a:off x="2907696" y="3590773"/>
            <a:ext cx="360000" cy="0"/>
          </a:xfrm>
          <a:prstGeom prst="line">
            <a:avLst/>
          </a:prstGeom>
          <a:noFill/>
          <a:ln w="38100" algn="ctr">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テキスト ボックス 42"/>
          <p:cNvSpPr txBox="1"/>
          <p:nvPr/>
        </p:nvSpPr>
        <p:spPr bwMode="auto">
          <a:xfrm>
            <a:off x="3447938" y="4599606"/>
            <a:ext cx="890702" cy="1511299"/>
          </a:xfrm>
          <a:prstGeom prst="rect">
            <a:avLst/>
          </a:prstGeom>
          <a:solidFill>
            <a:srgbClr val="FFFFFF"/>
          </a:solidFill>
          <a:ln w="25400" cap="flat" cmpd="sng" algn="ctr">
            <a:solidFill>
              <a:schemeClr val="tx1"/>
            </a:solidFill>
            <a:prstDash val="solid"/>
          </a:ln>
          <a:effectLst/>
        </p:spPr>
        <p:txBody>
          <a:bodyPr vert="eaVert" anchor="ctr"/>
          <a:lstStyle/>
          <a:p>
            <a:pPr marL="0" marR="0" lvl="0" indent="0" algn="ctr" defTabSz="925880" eaLnBrk="1" fontAlgn="auto" latinLnBrk="0" hangingPunct="1">
              <a:lnSpc>
                <a:spcPct val="100000"/>
              </a:lnSpc>
              <a:spcBef>
                <a:spcPts val="0"/>
              </a:spcBef>
              <a:spcAft>
                <a:spcPts val="0"/>
              </a:spcAft>
              <a:buClrTx/>
              <a:buSzTx/>
              <a:buFontTx/>
              <a:buNone/>
              <a:tabLst/>
              <a:defRPr/>
            </a:pPr>
            <a:r>
              <a:rPr kumimoji="1" lang="ja-JP"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rPr>
              <a:t>通信キャリア</a:t>
            </a:r>
          </a:p>
        </p:txBody>
      </p:sp>
      <p:sp>
        <p:nvSpPr>
          <p:cNvPr id="44" name="テキスト ボックス 43"/>
          <p:cNvSpPr txBox="1"/>
          <p:nvPr/>
        </p:nvSpPr>
        <p:spPr bwMode="auto">
          <a:xfrm>
            <a:off x="3447938" y="1062658"/>
            <a:ext cx="1842499" cy="3436936"/>
          </a:xfrm>
          <a:prstGeom prst="rect">
            <a:avLst/>
          </a:prstGeom>
          <a:solidFill>
            <a:srgbClr val="FFFFFF"/>
          </a:solidFill>
          <a:ln w="25400" cap="flat" cmpd="sng" algn="ctr">
            <a:solidFill>
              <a:schemeClr val="tx1"/>
            </a:solidFill>
            <a:prstDash val="solid"/>
          </a:ln>
          <a:effectLst/>
        </p:spPr>
        <p:txBody>
          <a:bodyPr wrap="none" lIns="36000" tIns="36000" rIns="36000" bIns="36000" anchor="t"/>
          <a:lstStyle>
            <a:defPPr>
              <a:defRPr lang="ja-JP"/>
            </a:defPPr>
            <a:lvl1pPr algn="ctr">
              <a:defRPr>
                <a:solidFill>
                  <a:schemeClr val="accent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25880" eaLnBrk="1" fontAlgn="auto" latinLnBrk="0" hangingPunct="1">
              <a:lnSpc>
                <a:spcPts val="1800"/>
              </a:lnSpc>
              <a:spcBef>
                <a:spcPts val="0"/>
              </a:spcBef>
              <a:spcAft>
                <a:spcPts val="0"/>
              </a:spcAft>
              <a:buClrTx/>
              <a:buSzTx/>
              <a:buFontTx/>
              <a:buNone/>
              <a:tabLst/>
              <a:defRPr/>
            </a:pPr>
            <a:endParaRPr kumimoji="1" lang="en-US" altLang="ja-JP" sz="1822" b="1" i="0" u="none" strike="noStrike" kern="0" cap="none" spc="0" normalizeH="0" baseline="0" noProof="0" dirty="0" smtClean="0">
              <a:ln>
                <a:noFill/>
              </a:ln>
              <a:solidFill>
                <a:schemeClr val="tx1"/>
              </a:solidFill>
              <a:effectLst/>
              <a:uLnTx/>
              <a:uFillTx/>
              <a:latin typeface="+mn-ea"/>
              <a:cs typeface="Meiryo UI" panose="020B0604030504040204" pitchFamily="50" charset="-128"/>
            </a:endParaRPr>
          </a:p>
          <a:p>
            <a:pPr marL="0" marR="0" lvl="0" indent="0" algn="ctr" defTabSz="925880" eaLnBrk="1" fontAlgn="auto" latinLnBrk="0" hangingPunct="1">
              <a:lnSpc>
                <a:spcPts val="1800"/>
              </a:lnSpc>
              <a:spcBef>
                <a:spcPts val="0"/>
              </a:spcBef>
              <a:spcAft>
                <a:spcPts val="0"/>
              </a:spcAft>
              <a:buClrTx/>
              <a:buSzTx/>
              <a:buFontTx/>
              <a:buNone/>
              <a:tabLst/>
              <a:defRPr/>
            </a:pPr>
            <a:r>
              <a:rPr kumimoji="1" lang="en-US" altLang="ja-JP" sz="2000" b="1" i="0" u="none" strike="noStrike" kern="0" cap="none" spc="0" normalizeH="0" baseline="0" noProof="0" dirty="0" smtClean="0">
                <a:ln>
                  <a:noFill/>
                </a:ln>
                <a:solidFill>
                  <a:schemeClr val="tx1"/>
                </a:solidFill>
                <a:effectLst/>
                <a:uLnTx/>
                <a:uFillTx/>
                <a:latin typeface="+mn-ea"/>
                <a:cs typeface="Meiryo UI" panose="020B0604030504040204" pitchFamily="50" charset="-128"/>
              </a:rPr>
              <a:t>B to B</a:t>
            </a:r>
          </a:p>
          <a:p>
            <a:pPr marL="0" marR="0" lvl="0" indent="0" algn="ctr" defTabSz="925880" eaLnBrk="1" fontAlgn="auto" latinLnBrk="0" hangingPunct="1">
              <a:lnSpc>
                <a:spcPts val="1800"/>
              </a:lnSpc>
              <a:spcBef>
                <a:spcPts val="0"/>
              </a:spcBef>
              <a:spcAft>
                <a:spcPts val="0"/>
              </a:spcAft>
              <a:buClrTx/>
              <a:buSzTx/>
              <a:buFontTx/>
              <a:buNone/>
              <a:tabLst/>
              <a:defRPr/>
            </a:pPr>
            <a:r>
              <a:rPr kumimoji="1" lang="en-US" altLang="ja-JP" sz="2000" b="1" i="0" u="none" strike="noStrike" kern="0" cap="none" spc="0" normalizeH="0" baseline="0" noProof="0" dirty="0" smtClean="0">
                <a:ln>
                  <a:noFill/>
                </a:ln>
                <a:solidFill>
                  <a:schemeClr val="tx1"/>
                </a:solidFill>
                <a:effectLst/>
                <a:uLnTx/>
                <a:uFillTx/>
                <a:latin typeface="+mn-ea"/>
                <a:cs typeface="Meiryo UI" panose="020B0604030504040204" pitchFamily="50" charset="-128"/>
              </a:rPr>
              <a:t>IT</a:t>
            </a:r>
            <a:r>
              <a:rPr kumimoji="1" lang="ja-JP" altLang="en-US" sz="2000" b="1" i="0" u="none" strike="noStrike" kern="0" cap="none" spc="0" normalizeH="0" baseline="0" noProof="0" dirty="0" smtClean="0">
                <a:ln>
                  <a:noFill/>
                </a:ln>
                <a:solidFill>
                  <a:schemeClr val="tx1"/>
                </a:solidFill>
                <a:effectLst/>
                <a:uLnTx/>
                <a:uFillTx/>
                <a:latin typeface="+mn-ea"/>
                <a:cs typeface="Meiryo UI" panose="020B0604030504040204" pitchFamily="50" charset="-128"/>
              </a:rPr>
              <a:t>サービス</a:t>
            </a:r>
            <a:endParaRPr kumimoji="1" lang="en-US" altLang="ja-JP" sz="2000" b="1" i="0" u="none" strike="noStrike" kern="0" cap="none" spc="0" normalizeH="0" baseline="0" noProof="0" dirty="0" smtClean="0">
              <a:ln>
                <a:noFill/>
              </a:ln>
              <a:solidFill>
                <a:schemeClr val="tx1"/>
              </a:solidFill>
              <a:effectLst/>
              <a:uLnTx/>
              <a:uFillTx/>
              <a:latin typeface="+mn-ea"/>
              <a:cs typeface="Meiryo UI" panose="020B0604030504040204" pitchFamily="50" charset="-128"/>
            </a:endParaRPr>
          </a:p>
        </p:txBody>
      </p:sp>
      <p:sp>
        <p:nvSpPr>
          <p:cNvPr id="45" name="テキスト ボックス 84"/>
          <p:cNvSpPr txBox="1">
            <a:spLocks noChangeArrowheads="1"/>
          </p:cNvSpPr>
          <p:nvPr/>
        </p:nvSpPr>
        <p:spPr bwMode="auto">
          <a:xfrm>
            <a:off x="106363" y="6145935"/>
            <a:ext cx="4615015" cy="26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defTabSz="925880" eaLnBrk="1" fontAlgn="auto" latinLnBrk="0" hangingPunct="1">
              <a:lnSpc>
                <a:spcPct val="100000"/>
              </a:lnSpc>
              <a:spcBef>
                <a:spcPts val="0"/>
              </a:spcBef>
              <a:spcAft>
                <a:spcPts val="0"/>
              </a:spcAft>
              <a:buClrTx/>
              <a:buSzTx/>
              <a:buFontTx/>
              <a:buNone/>
              <a:tabLst/>
              <a:defRPr/>
            </a:pP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　</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内は、</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NTT</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の議決権の所有割合（</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2020</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年</a:t>
            </a:r>
            <a:r>
              <a:rPr kumimoji="1" lang="en-US" altLang="ja-JP"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12</a:t>
            </a:r>
            <a:r>
              <a:rPr kumimoji="1" lang="ja-JP" altLang="en-US" sz="1100" i="0" u="none" strike="noStrike" kern="0" cap="none" spc="0" normalizeH="0" baseline="0" noProof="0" dirty="0" smtClean="0">
                <a:ln>
                  <a:noFill/>
                </a:ln>
                <a:solidFill>
                  <a:srgbClr val="404040"/>
                </a:solidFill>
                <a:effectLst/>
                <a:uLnTx/>
                <a:uFillTx/>
                <a:latin typeface="+mn-ea"/>
                <a:cs typeface="Meiryo UI" panose="020B0604030504040204" pitchFamily="50" charset="-128"/>
              </a:rPr>
              <a:t>月末現在）</a:t>
            </a:r>
          </a:p>
        </p:txBody>
      </p:sp>
      <p:pic>
        <p:nvPicPr>
          <p:cNvPr id="3" name="図 2"/>
          <p:cNvPicPr>
            <a:picLocks noChangeAspect="1"/>
          </p:cNvPicPr>
          <p:nvPr/>
        </p:nvPicPr>
        <p:blipFill>
          <a:blip r:embed="rId2"/>
          <a:stretch>
            <a:fillRect/>
          </a:stretch>
        </p:blipFill>
        <p:spPr>
          <a:xfrm>
            <a:off x="8077330" y="3280334"/>
            <a:ext cx="1428750" cy="504825"/>
          </a:xfrm>
          <a:prstGeom prst="rect">
            <a:avLst/>
          </a:prstGeom>
        </p:spPr>
      </p:pic>
      <p:pic>
        <p:nvPicPr>
          <p:cNvPr id="5" name="図 4"/>
          <p:cNvPicPr>
            <a:picLocks noChangeAspect="1"/>
          </p:cNvPicPr>
          <p:nvPr/>
        </p:nvPicPr>
        <p:blipFill>
          <a:blip r:embed="rId3"/>
          <a:stretch>
            <a:fillRect/>
          </a:stretch>
        </p:blipFill>
        <p:spPr>
          <a:xfrm>
            <a:off x="5839840" y="3361296"/>
            <a:ext cx="1428750" cy="342900"/>
          </a:xfrm>
          <a:prstGeom prst="rect">
            <a:avLst/>
          </a:prstGeom>
        </p:spPr>
      </p:pic>
      <p:pic>
        <p:nvPicPr>
          <p:cNvPr id="6" name="図 5"/>
          <p:cNvPicPr>
            <a:picLocks noChangeAspect="1"/>
          </p:cNvPicPr>
          <p:nvPr/>
        </p:nvPicPr>
        <p:blipFill>
          <a:blip r:embed="rId4"/>
          <a:stretch>
            <a:fillRect/>
          </a:stretch>
        </p:blipFill>
        <p:spPr>
          <a:xfrm>
            <a:off x="6532531" y="1612275"/>
            <a:ext cx="1925468" cy="282402"/>
          </a:xfrm>
          <a:prstGeom prst="rect">
            <a:avLst/>
          </a:prstGeom>
        </p:spPr>
      </p:pic>
      <p:pic>
        <p:nvPicPr>
          <p:cNvPr id="7" name="図 6"/>
          <p:cNvPicPr>
            <a:picLocks noChangeAspect="1"/>
          </p:cNvPicPr>
          <p:nvPr/>
        </p:nvPicPr>
        <p:blipFill>
          <a:blip r:embed="rId2"/>
          <a:stretch>
            <a:fillRect/>
          </a:stretch>
        </p:blipFill>
        <p:spPr>
          <a:xfrm>
            <a:off x="3654812" y="2299536"/>
            <a:ext cx="1428750" cy="504825"/>
          </a:xfrm>
          <a:prstGeom prst="rect">
            <a:avLst/>
          </a:prstGeom>
        </p:spPr>
      </p:pic>
      <p:pic>
        <p:nvPicPr>
          <p:cNvPr id="8" name="図 7"/>
          <p:cNvPicPr>
            <a:picLocks noChangeAspect="1"/>
          </p:cNvPicPr>
          <p:nvPr/>
        </p:nvPicPr>
        <p:blipFill>
          <a:blip r:embed="rId5"/>
          <a:stretch>
            <a:fillRect/>
          </a:stretch>
        </p:blipFill>
        <p:spPr>
          <a:xfrm>
            <a:off x="4388510" y="5027746"/>
            <a:ext cx="1428750" cy="285750"/>
          </a:xfrm>
          <a:prstGeom prst="rect">
            <a:avLst/>
          </a:prstGeom>
        </p:spPr>
      </p:pic>
      <p:pic>
        <p:nvPicPr>
          <p:cNvPr id="9" name="図 8"/>
          <p:cNvPicPr>
            <a:picLocks noChangeAspect="1"/>
          </p:cNvPicPr>
          <p:nvPr/>
        </p:nvPicPr>
        <p:blipFill>
          <a:blip r:embed="rId6"/>
          <a:stretch>
            <a:fillRect/>
          </a:stretch>
        </p:blipFill>
        <p:spPr>
          <a:xfrm>
            <a:off x="6190887" y="5013459"/>
            <a:ext cx="1428750" cy="314325"/>
          </a:xfrm>
          <a:prstGeom prst="rect">
            <a:avLst/>
          </a:prstGeom>
        </p:spPr>
      </p:pic>
      <p:pic>
        <p:nvPicPr>
          <p:cNvPr id="10" name="図 9"/>
          <p:cNvPicPr>
            <a:picLocks noChangeAspect="1"/>
          </p:cNvPicPr>
          <p:nvPr/>
        </p:nvPicPr>
        <p:blipFill>
          <a:blip r:embed="rId7"/>
          <a:stretch>
            <a:fillRect/>
          </a:stretch>
        </p:blipFill>
        <p:spPr>
          <a:xfrm>
            <a:off x="8121288" y="5013459"/>
            <a:ext cx="1428750" cy="314325"/>
          </a:xfrm>
          <a:prstGeom prst="rect">
            <a:avLst/>
          </a:prstGeom>
        </p:spPr>
      </p:pic>
      <p:pic>
        <p:nvPicPr>
          <p:cNvPr id="11" name="図 10"/>
          <p:cNvPicPr>
            <a:picLocks noChangeAspect="1"/>
          </p:cNvPicPr>
          <p:nvPr/>
        </p:nvPicPr>
        <p:blipFill>
          <a:blip r:embed="rId2"/>
          <a:stretch>
            <a:fillRect/>
          </a:stretch>
        </p:blipFill>
        <p:spPr>
          <a:xfrm>
            <a:off x="713726" y="1989758"/>
            <a:ext cx="1428750" cy="504825"/>
          </a:xfrm>
          <a:prstGeom prst="rect">
            <a:avLst/>
          </a:prstGeom>
        </p:spPr>
      </p:pic>
      <p:sp>
        <p:nvSpPr>
          <p:cNvPr id="49" name="テキスト ボックス 68"/>
          <p:cNvSpPr txBox="1">
            <a:spLocks noChangeArrowheads="1"/>
          </p:cNvSpPr>
          <p:nvPr/>
        </p:nvSpPr>
        <p:spPr bwMode="auto">
          <a:xfrm>
            <a:off x="3353525" y="2986955"/>
            <a:ext cx="20313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defTabSz="925880">
              <a:lnSpc>
                <a:spcPts val="1200"/>
              </a:lnSpc>
              <a:spcBef>
                <a:spcPct val="50000"/>
              </a:spcBef>
              <a:defRPr/>
            </a:pPr>
            <a:r>
              <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NTT</a:t>
            </a:r>
            <a:r>
              <a:rPr kumimoji="1" lang="ja-JP" altLang="en-US" sz="1400" b="1" kern="0" dirty="0">
                <a:solidFill>
                  <a:srgbClr val="404040"/>
                </a:solidFill>
                <a:latin typeface="+mn-ea"/>
                <a:cs typeface="Meiryo UI" panose="020B0604030504040204" pitchFamily="50" charset="-128"/>
              </a:rPr>
              <a:t> （株</a:t>
            </a:r>
            <a:r>
              <a:rPr kumimoji="1" lang="ja-JP" altLang="en-US" sz="1400" b="1" kern="0" dirty="0" smtClean="0">
                <a:solidFill>
                  <a:srgbClr val="404040"/>
                </a:solidFill>
                <a:latin typeface="+mn-ea"/>
                <a:cs typeface="Meiryo UI" panose="020B0604030504040204" pitchFamily="50" charset="-128"/>
              </a:rPr>
              <a:t>）</a:t>
            </a:r>
            <a:endParaRPr kumimoji="1" lang="en-US" altLang="ja-JP" sz="1400" b="1" kern="0" dirty="0" smtClean="0">
              <a:solidFill>
                <a:srgbClr val="404040"/>
              </a:solidFill>
              <a:latin typeface="+mn-ea"/>
              <a:cs typeface="Meiryo UI" panose="020B0604030504040204" pitchFamily="50" charset="-128"/>
            </a:endParaRPr>
          </a:p>
          <a:p>
            <a:pPr lvl="0" algn="ctr" defTabSz="925880">
              <a:lnSpc>
                <a:spcPts val="1200"/>
              </a:lnSpc>
              <a:spcBef>
                <a:spcPct val="50000"/>
              </a:spcBef>
              <a:defRPr/>
            </a:pPr>
            <a:r>
              <a:rPr kumimoji="1" lang="ja-JP" altLang="en-US"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rPr>
              <a:t>（グローバル持株会社）</a:t>
            </a:r>
            <a:endParaRPr kumimoji="1" lang="en-US" altLang="ja-JP" sz="1400" b="1" i="0" u="none" strike="noStrike" kern="0" cap="none" spc="0" normalizeH="0" baseline="0" noProof="0" dirty="0" smtClean="0">
              <a:ln>
                <a:noFill/>
              </a:ln>
              <a:solidFill>
                <a:srgbClr val="404040"/>
              </a:solidFill>
              <a:effectLst/>
              <a:uLnTx/>
              <a:uFillTx/>
              <a:latin typeface="+mn-ea"/>
              <a:cs typeface="Meiryo UI" panose="020B0604030504040204" pitchFamily="50" charset="-128"/>
            </a:endParaRPr>
          </a:p>
        </p:txBody>
      </p:sp>
      <p:sp>
        <p:nvSpPr>
          <p:cNvPr id="46" name="正方形/長方形 45"/>
          <p:cNvSpPr/>
          <p:nvPr/>
        </p:nvSpPr>
        <p:spPr bwMode="auto">
          <a:xfrm>
            <a:off x="5288701" y="1070596"/>
            <a:ext cx="4413128" cy="1628774"/>
          </a:xfrm>
          <a:prstGeom prst="rect">
            <a:avLst/>
          </a:prstGeom>
          <a:noFill/>
          <a:ln w="34925" cap="flat" cmpd="sng" algn="ctr">
            <a:solidFill>
              <a:schemeClr val="accent4"/>
            </a:solidFill>
            <a:prstDash val="solid"/>
          </a:ln>
          <a:effectLst>
            <a:glow rad="63500">
              <a:schemeClr val="accent4">
                <a:satMod val="175000"/>
                <a:alpha val="40000"/>
              </a:schemeClr>
            </a:glow>
            <a:outerShdw blurRad="914400" sx="102000" sy="102000" algn="ctr" rotWithShape="0">
              <a:srgbClr val="0080B1">
                <a:lumMod val="50000"/>
                <a:alpha val="40000"/>
              </a:srgbClr>
            </a:outerShdw>
          </a:effectLst>
        </p:spPr>
        <p:txBody>
          <a:bodyPr anchor="ctr"/>
          <a:lstStyle/>
          <a:p>
            <a:pPr marL="0" marR="0" lvl="0" indent="0" algn="ctr" defTabSz="925880" eaLnBrk="1" fontAlgn="auto" latinLnBrk="0" hangingPunct="1">
              <a:lnSpc>
                <a:spcPct val="100000"/>
              </a:lnSpc>
              <a:spcBef>
                <a:spcPts val="0"/>
              </a:spcBef>
              <a:spcAft>
                <a:spcPts val="0"/>
              </a:spcAft>
              <a:buClrTx/>
              <a:buSzTx/>
              <a:buFontTx/>
              <a:buNone/>
              <a:tabLst/>
              <a:defRPr/>
            </a:pPr>
            <a:endParaRPr kumimoji="1" lang="ja-JP" altLang="en-US" sz="1822" b="1" i="0" u="none" strike="noStrike" kern="0" cap="none" spc="0" normalizeH="0" baseline="0" noProof="0" dirty="0">
              <a:ln>
                <a:noFill/>
              </a:ln>
              <a:solidFill>
                <a:srgbClr val="404040"/>
              </a:solidFill>
              <a:effectLst/>
              <a:uLnTx/>
              <a:uFillTx/>
              <a:latin typeface="+mn-ea"/>
              <a:cs typeface="Meiryo UI" panose="020B0604030504040204" pitchFamily="50" charset="-128"/>
            </a:endParaRPr>
          </a:p>
        </p:txBody>
      </p:sp>
    </p:spTree>
    <p:extLst>
      <p:ext uri="{BB962C8B-B14F-4D97-AF65-F5344CB8AC3E}">
        <p14:creationId xmlns:p14="http://schemas.microsoft.com/office/powerpoint/2010/main" val="845108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7.</a:t>
            </a:r>
            <a:r>
              <a:rPr kumimoji="1" lang="en-US" altLang="ja-JP" dirty="0" smtClean="0"/>
              <a:t> </a:t>
            </a:r>
            <a:r>
              <a:rPr lang="ja-JP" altLang="en-US" dirty="0" smtClean="0"/>
              <a:t>デジタルバックオフィス　フルサービスのご提案</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デジタルバックオフィスのサービスコンセプト</a:t>
            </a:r>
            <a:r>
              <a:rPr lang="ja-JP" altLang="en-US" dirty="0" smtClean="0"/>
              <a:t>は以下のとおり。</a:t>
            </a:r>
            <a:endParaRPr lang="ja-JP" altLang="en-US" dirty="0"/>
          </a:p>
        </p:txBody>
      </p:sp>
      <p:cxnSp>
        <p:nvCxnSpPr>
          <p:cNvPr id="136" name="直線矢印コネクタ 78"/>
          <p:cNvCxnSpPr>
            <a:stCxn id="174" idx="0"/>
            <a:endCxn id="275" idx="3"/>
          </p:cNvCxnSpPr>
          <p:nvPr/>
        </p:nvCxnSpPr>
        <p:spPr>
          <a:xfrm rot="16200000" flipV="1">
            <a:off x="1465166" y="2715033"/>
            <a:ext cx="650626" cy="110925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78"/>
          <p:cNvCxnSpPr>
            <a:stCxn id="174" idx="0"/>
            <a:endCxn id="274" idx="3"/>
          </p:cNvCxnSpPr>
          <p:nvPr/>
        </p:nvCxnSpPr>
        <p:spPr>
          <a:xfrm rot="16200000" flipV="1">
            <a:off x="1396682" y="2646549"/>
            <a:ext cx="704874" cy="119197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78"/>
          <p:cNvCxnSpPr>
            <a:stCxn id="174" idx="0"/>
            <a:endCxn id="273" idx="3"/>
          </p:cNvCxnSpPr>
          <p:nvPr/>
        </p:nvCxnSpPr>
        <p:spPr>
          <a:xfrm rot="16200000" flipV="1">
            <a:off x="1326520" y="2576386"/>
            <a:ext cx="762480" cy="127469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1247396"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54" name="正方形/長方形 153"/>
          <p:cNvSpPr/>
          <p:nvPr/>
        </p:nvSpPr>
        <p:spPr>
          <a:xfrm>
            <a:off x="1330116"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61" name="正方形/長方形 160"/>
          <p:cNvSpPr/>
          <p:nvPr/>
        </p:nvSpPr>
        <p:spPr>
          <a:xfrm>
            <a:off x="1412836"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62" name="正方形/長方形 161"/>
          <p:cNvSpPr/>
          <p:nvPr/>
        </p:nvSpPr>
        <p:spPr>
          <a:xfrm>
            <a:off x="1495556"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コード決済</a:t>
            </a:r>
          </a:p>
        </p:txBody>
      </p:sp>
      <p:cxnSp>
        <p:nvCxnSpPr>
          <p:cNvPr id="164" name="直線矢印コネクタ 163"/>
          <p:cNvCxnSpPr>
            <a:endCxn id="152" idx="0"/>
          </p:cNvCxnSpPr>
          <p:nvPr/>
        </p:nvCxnSpPr>
        <p:spPr>
          <a:xfrm>
            <a:off x="1553111" y="5147287"/>
            <a:ext cx="0" cy="48964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a:endCxn id="162" idx="0"/>
          </p:cNvCxnSpPr>
          <p:nvPr/>
        </p:nvCxnSpPr>
        <p:spPr>
          <a:xfrm>
            <a:off x="1801270" y="5147287"/>
            <a:ext cx="0" cy="65132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a:endCxn id="161" idx="0"/>
          </p:cNvCxnSpPr>
          <p:nvPr/>
        </p:nvCxnSpPr>
        <p:spPr>
          <a:xfrm>
            <a:off x="1718550"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a:endCxn id="154" idx="0"/>
          </p:cNvCxnSpPr>
          <p:nvPr/>
        </p:nvCxnSpPr>
        <p:spPr>
          <a:xfrm>
            <a:off x="1635831" y="5154267"/>
            <a:ext cx="0" cy="54543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3" name="図 172"/>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36128" y="5969528"/>
            <a:ext cx="160369" cy="160369"/>
          </a:xfrm>
          <a:prstGeom prst="rect">
            <a:avLst/>
          </a:prstGeom>
        </p:spPr>
      </p:pic>
      <p:sp>
        <p:nvSpPr>
          <p:cNvPr id="174" name="正方形/長方形 173"/>
          <p:cNvSpPr/>
          <p:nvPr/>
        </p:nvSpPr>
        <p:spPr>
          <a:xfrm>
            <a:off x="458982" y="3594972"/>
            <a:ext cx="3772245" cy="1664970"/>
          </a:xfrm>
          <a:prstGeom prst="rect">
            <a:avLst/>
          </a:prstGeom>
          <a:no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運営本部</a:t>
            </a:r>
          </a:p>
        </p:txBody>
      </p:sp>
      <p:sp>
        <p:nvSpPr>
          <p:cNvPr id="175" name="正方形/長方形 174"/>
          <p:cNvSpPr/>
          <p:nvPr/>
        </p:nvSpPr>
        <p:spPr>
          <a:xfrm>
            <a:off x="311293" y="1490117"/>
            <a:ext cx="4349175" cy="18640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975" dirty="0">
                <a:solidFill>
                  <a:prstClr val="white"/>
                </a:solidFill>
                <a:latin typeface="メイリオ"/>
                <a:ea typeface="メイリオ"/>
                <a:cs typeface="Meiryo UI" panose="020B0604030504040204" pitchFamily="50" charset="-128"/>
              </a:rPr>
              <a:t>従来</a:t>
            </a:r>
          </a:p>
        </p:txBody>
      </p:sp>
      <p:sp>
        <p:nvSpPr>
          <p:cNvPr id="178" name="正方形/長方形 177"/>
          <p:cNvSpPr/>
          <p:nvPr/>
        </p:nvSpPr>
        <p:spPr>
          <a:xfrm>
            <a:off x="5362546" y="1490117"/>
            <a:ext cx="4349175" cy="186401"/>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975" dirty="0">
                <a:solidFill>
                  <a:prstClr val="white"/>
                </a:solidFill>
                <a:latin typeface="メイリオ"/>
                <a:ea typeface="メイリオ"/>
                <a:cs typeface="Meiryo UI" panose="020B0604030504040204" pitchFamily="50" charset="-128"/>
              </a:rPr>
              <a:t>ご提案</a:t>
            </a:r>
          </a:p>
        </p:txBody>
      </p:sp>
      <p:sp>
        <p:nvSpPr>
          <p:cNvPr id="179" name="正方形/長方形 178"/>
          <p:cNvSpPr/>
          <p:nvPr/>
        </p:nvSpPr>
        <p:spPr>
          <a:xfrm>
            <a:off x="458983"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1" name="正方形/長方形 180"/>
          <p:cNvSpPr/>
          <p:nvPr/>
        </p:nvSpPr>
        <p:spPr>
          <a:xfrm>
            <a:off x="541703"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2" name="正方形/長方形 181"/>
          <p:cNvSpPr/>
          <p:nvPr/>
        </p:nvSpPr>
        <p:spPr>
          <a:xfrm>
            <a:off x="624423"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184" name="正方形/長方形 183"/>
          <p:cNvSpPr/>
          <p:nvPr/>
        </p:nvSpPr>
        <p:spPr>
          <a:xfrm>
            <a:off x="707142"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カード会社</a:t>
            </a:r>
          </a:p>
        </p:txBody>
      </p:sp>
      <p:cxnSp>
        <p:nvCxnSpPr>
          <p:cNvPr id="185" name="直線矢印コネクタ 184"/>
          <p:cNvCxnSpPr>
            <a:endCxn id="179" idx="0"/>
          </p:cNvCxnSpPr>
          <p:nvPr/>
        </p:nvCxnSpPr>
        <p:spPr>
          <a:xfrm>
            <a:off x="764697" y="5154267"/>
            <a:ext cx="0" cy="48266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endCxn id="184" idx="0"/>
          </p:cNvCxnSpPr>
          <p:nvPr/>
        </p:nvCxnSpPr>
        <p:spPr>
          <a:xfrm>
            <a:off x="1012857" y="5154268"/>
            <a:ext cx="0" cy="64434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endCxn id="182" idx="0"/>
          </p:cNvCxnSpPr>
          <p:nvPr/>
        </p:nvCxnSpPr>
        <p:spPr>
          <a:xfrm>
            <a:off x="930137"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endCxn id="181" idx="0"/>
          </p:cNvCxnSpPr>
          <p:nvPr/>
        </p:nvCxnSpPr>
        <p:spPr>
          <a:xfrm>
            <a:off x="847417" y="5147288"/>
            <a:ext cx="0" cy="55241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1" name="図 19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849" y="5942985"/>
            <a:ext cx="230016" cy="230016"/>
          </a:xfrm>
          <a:prstGeom prst="rect">
            <a:avLst/>
          </a:prstGeom>
        </p:spPr>
      </p:pic>
      <p:cxnSp>
        <p:nvCxnSpPr>
          <p:cNvPr id="192" name="直線矢印コネクタ 78"/>
          <p:cNvCxnSpPr>
            <a:stCxn id="174" idx="0"/>
            <a:endCxn id="276" idx="3"/>
          </p:cNvCxnSpPr>
          <p:nvPr/>
        </p:nvCxnSpPr>
        <p:spPr>
          <a:xfrm rot="16200000" flipV="1">
            <a:off x="1531437" y="2781305"/>
            <a:ext cx="600802" cy="1026534"/>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3" name="テキスト ボックス 192"/>
          <p:cNvSpPr txBox="1"/>
          <p:nvPr/>
        </p:nvSpPr>
        <p:spPr>
          <a:xfrm>
            <a:off x="2069520" y="3117556"/>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a:t>
            </a:r>
          </a:p>
        </p:txBody>
      </p:sp>
      <p:sp>
        <p:nvSpPr>
          <p:cNvPr id="195" name="テキスト ボックス 194"/>
          <p:cNvSpPr txBox="1"/>
          <p:nvPr/>
        </p:nvSpPr>
        <p:spPr>
          <a:xfrm>
            <a:off x="1102496" y="3177398"/>
            <a:ext cx="701474" cy="379888"/>
          </a:xfrm>
          <a:prstGeom prst="rect">
            <a:avLst/>
          </a:prstGeom>
          <a:noFill/>
        </p:spPr>
        <p:txBody>
          <a:bodyPr wrap="none" lIns="0" tIns="29250" rIns="0" bIns="0" rtlCol="0">
            <a:spAutoFit/>
          </a:bodyPr>
          <a:lstStyle/>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売上報告</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Z</a:t>
            </a: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レシート</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現金、金券</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クーポン（</a:t>
            </a:r>
            <a:r>
              <a:rPr kumimoji="1" lang="en-US" altLang="ja-JP" sz="569" dirty="0" err="1"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GoTo</a:t>
            </a: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a:off x="63465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197" name="テキスト ボックス 196"/>
          <p:cNvSpPr txBox="1"/>
          <p:nvPr/>
        </p:nvSpPr>
        <p:spPr>
          <a:xfrm>
            <a:off x="1428367"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198" name="正方形/長方形 197"/>
          <p:cNvSpPr/>
          <p:nvPr/>
        </p:nvSpPr>
        <p:spPr>
          <a:xfrm>
            <a:off x="2203195"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決済センタ</a:t>
            </a:r>
          </a:p>
        </p:txBody>
      </p:sp>
      <p:sp>
        <p:nvSpPr>
          <p:cNvPr id="199" name="テキスト ボックス 198"/>
          <p:cNvSpPr txBox="1"/>
          <p:nvPr/>
        </p:nvSpPr>
        <p:spPr>
          <a:xfrm>
            <a:off x="2231492"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データ還元</a:t>
            </a:r>
          </a:p>
        </p:txBody>
      </p:sp>
      <p:pic>
        <p:nvPicPr>
          <p:cNvPr id="200" name="Picture 2" descr="https://icooon-mono.com/i/icon_12047/icon_120470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94501" y="4192519"/>
            <a:ext cx="850187" cy="850187"/>
          </a:xfrm>
          <a:prstGeom prst="rect">
            <a:avLst/>
          </a:prstGeom>
          <a:noFill/>
          <a:ln>
            <a:noFill/>
          </a:ln>
        </p:spPr>
      </p:pic>
      <p:cxnSp>
        <p:nvCxnSpPr>
          <p:cNvPr id="201" name="直線矢印コネクタ 200"/>
          <p:cNvCxnSpPr>
            <a:stCxn id="273" idx="2"/>
          </p:cNvCxnSpPr>
          <p:nvPr/>
        </p:nvCxnSpPr>
        <p:spPr>
          <a:xfrm>
            <a:off x="764697" y="3001978"/>
            <a:ext cx="0" cy="98636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a:stCxn id="276" idx="2"/>
          </p:cNvCxnSpPr>
          <p:nvPr/>
        </p:nvCxnSpPr>
        <p:spPr>
          <a:xfrm>
            <a:off x="1012857" y="3163656"/>
            <a:ext cx="0" cy="824689"/>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矢印コネクタ 204"/>
          <p:cNvCxnSpPr>
            <a:stCxn id="275" idx="2"/>
          </p:cNvCxnSpPr>
          <p:nvPr/>
        </p:nvCxnSpPr>
        <p:spPr>
          <a:xfrm>
            <a:off x="930137" y="3113831"/>
            <a:ext cx="0" cy="87575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a:stCxn id="274" idx="2"/>
          </p:cNvCxnSpPr>
          <p:nvPr/>
        </p:nvCxnSpPr>
        <p:spPr>
          <a:xfrm>
            <a:off x="847417" y="3059584"/>
            <a:ext cx="0" cy="947870"/>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717752" y="3287963"/>
            <a:ext cx="354125"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日報</a:t>
            </a:r>
          </a:p>
        </p:txBody>
      </p:sp>
      <p:cxnSp>
        <p:nvCxnSpPr>
          <p:cNvPr id="210" name="直線矢印コネクタ 78"/>
          <p:cNvCxnSpPr>
            <a:stCxn id="223" idx="0"/>
            <a:endCxn id="271" idx="3"/>
          </p:cNvCxnSpPr>
          <p:nvPr/>
        </p:nvCxnSpPr>
        <p:spPr>
          <a:xfrm rot="16200000" flipV="1">
            <a:off x="6685286" y="2715033"/>
            <a:ext cx="650627" cy="110925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78"/>
          <p:cNvCxnSpPr>
            <a:stCxn id="223" idx="0"/>
            <a:endCxn id="270" idx="3"/>
          </p:cNvCxnSpPr>
          <p:nvPr/>
        </p:nvCxnSpPr>
        <p:spPr>
          <a:xfrm rot="16200000" flipV="1">
            <a:off x="6616802" y="2646549"/>
            <a:ext cx="704875" cy="119197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78"/>
          <p:cNvCxnSpPr>
            <a:stCxn id="223" idx="0"/>
            <a:endCxn id="269" idx="3"/>
          </p:cNvCxnSpPr>
          <p:nvPr/>
        </p:nvCxnSpPr>
        <p:spPr>
          <a:xfrm rot="16200000" flipV="1">
            <a:off x="6546639" y="2576386"/>
            <a:ext cx="762481" cy="1274693"/>
          </a:xfrm>
          <a:prstGeom prst="bentConnector2">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 name="正方形/長方形 212"/>
          <p:cNvSpPr/>
          <p:nvPr/>
        </p:nvSpPr>
        <p:spPr>
          <a:xfrm>
            <a:off x="6467517"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4" name="正方形/長方形 213"/>
          <p:cNvSpPr/>
          <p:nvPr/>
        </p:nvSpPr>
        <p:spPr>
          <a:xfrm>
            <a:off x="6550237"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5" name="正方形/長方形 214"/>
          <p:cNvSpPr/>
          <p:nvPr/>
        </p:nvSpPr>
        <p:spPr>
          <a:xfrm>
            <a:off x="6632957"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16" name="正方形/長方形 215"/>
          <p:cNvSpPr/>
          <p:nvPr/>
        </p:nvSpPr>
        <p:spPr>
          <a:xfrm>
            <a:off x="6715677"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コード決済</a:t>
            </a:r>
          </a:p>
        </p:txBody>
      </p:sp>
      <p:cxnSp>
        <p:nvCxnSpPr>
          <p:cNvPr id="218" name="直線矢印コネクタ 217"/>
          <p:cNvCxnSpPr>
            <a:endCxn id="213" idx="0"/>
          </p:cNvCxnSpPr>
          <p:nvPr/>
        </p:nvCxnSpPr>
        <p:spPr>
          <a:xfrm>
            <a:off x="6773232" y="5147287"/>
            <a:ext cx="0" cy="48964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a:endCxn id="216" idx="0"/>
          </p:cNvCxnSpPr>
          <p:nvPr/>
        </p:nvCxnSpPr>
        <p:spPr>
          <a:xfrm>
            <a:off x="7021391" y="5147287"/>
            <a:ext cx="0" cy="65132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直線矢印コネクタ 219"/>
          <p:cNvCxnSpPr>
            <a:endCxn id="215" idx="0"/>
          </p:cNvCxnSpPr>
          <p:nvPr/>
        </p:nvCxnSpPr>
        <p:spPr>
          <a:xfrm>
            <a:off x="6938671"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直線矢印コネクタ 220"/>
          <p:cNvCxnSpPr>
            <a:endCxn id="214" idx="0"/>
          </p:cNvCxnSpPr>
          <p:nvPr/>
        </p:nvCxnSpPr>
        <p:spPr>
          <a:xfrm>
            <a:off x="6855951" y="5154267"/>
            <a:ext cx="0" cy="54543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2" name="図 221"/>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956249" y="5969528"/>
            <a:ext cx="160369" cy="160369"/>
          </a:xfrm>
          <a:prstGeom prst="rect">
            <a:avLst/>
          </a:prstGeom>
        </p:spPr>
      </p:pic>
      <p:sp>
        <p:nvSpPr>
          <p:cNvPr id="223" name="正方形/長方形 222"/>
          <p:cNvSpPr/>
          <p:nvPr/>
        </p:nvSpPr>
        <p:spPr>
          <a:xfrm>
            <a:off x="5679103" y="3594974"/>
            <a:ext cx="3772245" cy="1664969"/>
          </a:xfrm>
          <a:prstGeom prst="rect">
            <a:avLst/>
          </a:prstGeom>
          <a:no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運営本部</a:t>
            </a:r>
          </a:p>
        </p:txBody>
      </p:sp>
      <p:sp>
        <p:nvSpPr>
          <p:cNvPr id="224" name="正方形/長方形 223"/>
          <p:cNvSpPr/>
          <p:nvPr/>
        </p:nvSpPr>
        <p:spPr>
          <a:xfrm>
            <a:off x="5679104" y="563693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5" name="正方形/長方形 224"/>
          <p:cNvSpPr/>
          <p:nvPr/>
        </p:nvSpPr>
        <p:spPr>
          <a:xfrm>
            <a:off x="5761823" y="5699699"/>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6" name="正方形/長方形 225"/>
          <p:cNvSpPr/>
          <p:nvPr/>
        </p:nvSpPr>
        <p:spPr>
          <a:xfrm>
            <a:off x="5844543" y="574592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27" name="正方形/長方形 226"/>
          <p:cNvSpPr/>
          <p:nvPr/>
        </p:nvSpPr>
        <p:spPr>
          <a:xfrm>
            <a:off x="5927263"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カード会社</a:t>
            </a:r>
          </a:p>
        </p:txBody>
      </p:sp>
      <p:cxnSp>
        <p:nvCxnSpPr>
          <p:cNvPr id="228" name="直線矢印コネクタ 227"/>
          <p:cNvCxnSpPr>
            <a:endCxn id="224" idx="0"/>
          </p:cNvCxnSpPr>
          <p:nvPr/>
        </p:nvCxnSpPr>
        <p:spPr>
          <a:xfrm>
            <a:off x="5984818" y="5154267"/>
            <a:ext cx="0" cy="482666"/>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p:cNvCxnSpPr>
            <a:endCxn id="227" idx="0"/>
          </p:cNvCxnSpPr>
          <p:nvPr/>
        </p:nvCxnSpPr>
        <p:spPr>
          <a:xfrm>
            <a:off x="6232978" y="5154268"/>
            <a:ext cx="0" cy="644344"/>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p:cNvCxnSpPr>
            <a:endCxn id="226" idx="0"/>
          </p:cNvCxnSpPr>
          <p:nvPr/>
        </p:nvCxnSpPr>
        <p:spPr>
          <a:xfrm>
            <a:off x="6150258" y="5154267"/>
            <a:ext cx="0" cy="591653"/>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p:cNvCxnSpPr>
            <a:endCxn id="225" idx="0"/>
          </p:cNvCxnSpPr>
          <p:nvPr/>
        </p:nvCxnSpPr>
        <p:spPr>
          <a:xfrm>
            <a:off x="6067538" y="5147288"/>
            <a:ext cx="0" cy="552411"/>
          </a:xfrm>
          <a:prstGeom prst="straightConnector1">
            <a:avLst/>
          </a:prstGeom>
          <a:ln w="952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2" name="図 2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7970" y="5942985"/>
            <a:ext cx="230016" cy="230016"/>
          </a:xfrm>
          <a:prstGeom prst="rect">
            <a:avLst/>
          </a:prstGeom>
        </p:spPr>
      </p:pic>
      <p:cxnSp>
        <p:nvCxnSpPr>
          <p:cNvPr id="233" name="直線矢印コネクタ 78"/>
          <p:cNvCxnSpPr>
            <a:stCxn id="223" idx="0"/>
            <a:endCxn id="272" idx="3"/>
          </p:cNvCxnSpPr>
          <p:nvPr/>
        </p:nvCxnSpPr>
        <p:spPr>
          <a:xfrm rot="16200000" flipV="1">
            <a:off x="6751559" y="2781305"/>
            <a:ext cx="600802" cy="1026534"/>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7289640" y="3117556"/>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a:t>
            </a:r>
          </a:p>
        </p:txBody>
      </p:sp>
      <p:sp>
        <p:nvSpPr>
          <p:cNvPr id="235" name="テキスト ボックス 234"/>
          <p:cNvSpPr txBox="1"/>
          <p:nvPr/>
        </p:nvSpPr>
        <p:spPr>
          <a:xfrm>
            <a:off x="6322617" y="3177398"/>
            <a:ext cx="701474" cy="379888"/>
          </a:xfrm>
          <a:prstGeom prst="rect">
            <a:avLst/>
          </a:prstGeom>
          <a:noFill/>
        </p:spPr>
        <p:txBody>
          <a:bodyPr wrap="none" lIns="0" tIns="29250" rIns="0" bIns="0" rtlCol="0">
            <a:spAutoFit/>
          </a:bodyPr>
          <a:lstStyle/>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売上報告</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Z</a:t>
            </a: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レシート</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現金、金券</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a:p>
            <a:pPr marL="72231" indent="-72231" defTabSz="752256">
              <a:buFont typeface="Arial" panose="020B0604020202020204" pitchFamily="34" charset="0"/>
              <a:buChar char="•"/>
            </a:pP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クーポン（</a:t>
            </a:r>
            <a:r>
              <a:rPr kumimoji="1" lang="en-US" altLang="ja-JP" sz="569" dirty="0" err="1"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GoTo</a:t>
            </a:r>
            <a:r>
              <a:rPr kumimoji="1" lang="ja-JP" altLang="en-US" sz="569" dirty="0" smtClean="0">
                <a:solidFill>
                  <a:srgbClr val="787878"/>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569" dirty="0">
              <a:solidFill>
                <a:srgbClr val="787878"/>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テキスト ボックス 235"/>
          <p:cNvSpPr txBox="1"/>
          <p:nvPr/>
        </p:nvSpPr>
        <p:spPr>
          <a:xfrm>
            <a:off x="585477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237" name="テキスト ボックス 236"/>
          <p:cNvSpPr txBox="1"/>
          <p:nvPr/>
        </p:nvSpPr>
        <p:spPr>
          <a:xfrm>
            <a:off x="6648488" y="5335239"/>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入金・返品</a:t>
            </a:r>
          </a:p>
        </p:txBody>
      </p:sp>
      <p:sp>
        <p:nvSpPr>
          <p:cNvPr id="238" name="正方形/長方形 237"/>
          <p:cNvSpPr/>
          <p:nvPr/>
        </p:nvSpPr>
        <p:spPr>
          <a:xfrm>
            <a:off x="7429203" y="5798612"/>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決済センタ</a:t>
            </a:r>
          </a:p>
        </p:txBody>
      </p:sp>
      <p:cxnSp>
        <p:nvCxnSpPr>
          <p:cNvPr id="239" name="直線矢印コネクタ 211"/>
          <p:cNvCxnSpPr>
            <a:stCxn id="238" idx="0"/>
          </p:cNvCxnSpPr>
          <p:nvPr/>
        </p:nvCxnSpPr>
        <p:spPr>
          <a:xfrm rot="16200000" flipV="1">
            <a:off x="7118786" y="5182479"/>
            <a:ext cx="659012" cy="573252"/>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2" name="テキスト ボックス 241"/>
          <p:cNvSpPr txBox="1"/>
          <p:nvPr/>
        </p:nvSpPr>
        <p:spPr>
          <a:xfrm>
            <a:off x="7435832" y="5543244"/>
            <a:ext cx="518474"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データ還元</a:t>
            </a:r>
          </a:p>
        </p:txBody>
      </p:sp>
      <p:cxnSp>
        <p:nvCxnSpPr>
          <p:cNvPr id="243" name="直線矢印コネクタ 242"/>
          <p:cNvCxnSpPr>
            <a:stCxn id="269" idx="2"/>
          </p:cNvCxnSpPr>
          <p:nvPr/>
        </p:nvCxnSpPr>
        <p:spPr>
          <a:xfrm>
            <a:off x="5984818" y="3001978"/>
            <a:ext cx="0" cy="98636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a:stCxn id="272" idx="2"/>
          </p:cNvCxnSpPr>
          <p:nvPr/>
        </p:nvCxnSpPr>
        <p:spPr>
          <a:xfrm>
            <a:off x="6232978" y="3163656"/>
            <a:ext cx="0" cy="824689"/>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a:stCxn id="271" idx="2"/>
          </p:cNvCxnSpPr>
          <p:nvPr/>
        </p:nvCxnSpPr>
        <p:spPr>
          <a:xfrm>
            <a:off x="6150258" y="3113831"/>
            <a:ext cx="0" cy="875758"/>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a:stCxn id="270" idx="2"/>
          </p:cNvCxnSpPr>
          <p:nvPr/>
        </p:nvCxnSpPr>
        <p:spPr>
          <a:xfrm>
            <a:off x="6067538" y="3059584"/>
            <a:ext cx="0" cy="947870"/>
          </a:xfrm>
          <a:prstGeom prst="straightConnector1">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a:off x="5937873" y="3287963"/>
            <a:ext cx="354125" cy="192144"/>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日報</a:t>
            </a:r>
          </a:p>
        </p:txBody>
      </p:sp>
      <p:sp>
        <p:nvSpPr>
          <p:cNvPr id="249" name="正方形/長方形 248"/>
          <p:cNvSpPr/>
          <p:nvPr/>
        </p:nvSpPr>
        <p:spPr>
          <a:xfrm>
            <a:off x="3053526" y="3811134"/>
            <a:ext cx="1123412" cy="1430309"/>
          </a:xfrm>
          <a:prstGeom prst="rect">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rgbClr val="787878"/>
                </a:solidFill>
                <a:latin typeface="メイリオ"/>
                <a:ea typeface="メイリオ"/>
                <a:cs typeface="Meiryo UI" panose="020B0604030504040204" pitchFamily="50" charset="-128"/>
              </a:rPr>
              <a:t>→→→コア業務←←←</a:t>
            </a:r>
          </a:p>
        </p:txBody>
      </p:sp>
      <p:sp>
        <p:nvSpPr>
          <p:cNvPr id="250" name="正方形/長方形 249"/>
          <p:cNvSpPr/>
          <p:nvPr/>
        </p:nvSpPr>
        <p:spPr>
          <a:xfrm>
            <a:off x="3150175" y="4009707"/>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テナント管理</a:t>
            </a:r>
          </a:p>
        </p:txBody>
      </p:sp>
      <p:cxnSp>
        <p:nvCxnSpPr>
          <p:cNvPr id="251" name="直線矢印コネクタ 250"/>
          <p:cNvCxnSpPr>
            <a:stCxn id="198" idx="0"/>
          </p:cNvCxnSpPr>
          <p:nvPr/>
        </p:nvCxnSpPr>
        <p:spPr>
          <a:xfrm flipV="1">
            <a:off x="2508909" y="5154268"/>
            <a:ext cx="0" cy="64434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2" name="正方形/長方形 251"/>
          <p:cNvSpPr/>
          <p:nvPr/>
        </p:nvSpPr>
        <p:spPr>
          <a:xfrm>
            <a:off x="3150175" y="4249491"/>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出店交渉</a:t>
            </a:r>
          </a:p>
        </p:txBody>
      </p:sp>
      <p:sp>
        <p:nvSpPr>
          <p:cNvPr id="253" name="正方形/長方形 252"/>
          <p:cNvSpPr/>
          <p:nvPr/>
        </p:nvSpPr>
        <p:spPr>
          <a:xfrm>
            <a:off x="3150175" y="4489275"/>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売上分析</a:t>
            </a:r>
          </a:p>
        </p:txBody>
      </p:sp>
      <p:sp>
        <p:nvSpPr>
          <p:cNvPr id="254" name="正方形/長方形 253"/>
          <p:cNvSpPr/>
          <p:nvPr/>
        </p:nvSpPr>
        <p:spPr>
          <a:xfrm>
            <a:off x="3150175" y="4729059"/>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プロモーション</a:t>
            </a:r>
          </a:p>
        </p:txBody>
      </p:sp>
      <p:sp>
        <p:nvSpPr>
          <p:cNvPr id="255" name="正方形/長方形 254"/>
          <p:cNvSpPr/>
          <p:nvPr/>
        </p:nvSpPr>
        <p:spPr>
          <a:xfrm>
            <a:off x="3150175" y="4968843"/>
            <a:ext cx="925228"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a:t>
            </a:r>
          </a:p>
        </p:txBody>
      </p:sp>
      <p:sp>
        <p:nvSpPr>
          <p:cNvPr id="256" name="円形吹き出し 255"/>
          <p:cNvSpPr/>
          <p:nvPr/>
        </p:nvSpPr>
        <p:spPr>
          <a:xfrm>
            <a:off x="2558965" y="3193438"/>
            <a:ext cx="724889" cy="708188"/>
          </a:xfrm>
          <a:prstGeom prst="wedgeEllipseCallout">
            <a:avLst>
              <a:gd name="adj1" fmla="val -548"/>
              <a:gd name="adj2" fmla="val 60314"/>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257" name="テキスト ボックス 256"/>
          <p:cNvSpPr txBox="1"/>
          <p:nvPr/>
        </p:nvSpPr>
        <p:spPr>
          <a:xfrm>
            <a:off x="2615695" y="3284753"/>
            <a:ext cx="648962" cy="517361"/>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決済の</a:t>
            </a:r>
            <a: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多様化に伴う</a:t>
            </a:r>
            <a: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負荷増大</a:t>
            </a:r>
          </a:p>
        </p:txBody>
      </p:sp>
      <p:sp>
        <p:nvSpPr>
          <p:cNvPr id="258" name="正方形/長方形 257"/>
          <p:cNvSpPr/>
          <p:nvPr/>
        </p:nvSpPr>
        <p:spPr>
          <a:xfrm>
            <a:off x="7610825" y="3811134"/>
            <a:ext cx="1807600" cy="1430309"/>
          </a:xfrm>
          <a:prstGeom prst="rect">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chemeClr val="accent6"/>
                </a:solidFill>
                <a:latin typeface="メイリオ"/>
                <a:ea typeface="メイリオ"/>
                <a:cs typeface="Meiryo UI" panose="020B0604030504040204" pitchFamily="50" charset="-128"/>
              </a:rPr>
              <a:t>←←←</a:t>
            </a:r>
            <a:r>
              <a:rPr kumimoji="1" lang="ja-JP" altLang="en-US" sz="894" b="1" dirty="0">
                <a:solidFill>
                  <a:srgbClr val="787878"/>
                </a:solidFill>
                <a:latin typeface="メイリオ"/>
                <a:ea typeface="メイリオ"/>
                <a:cs typeface="Meiryo UI" panose="020B0604030504040204" pitchFamily="50" charset="-128"/>
              </a:rPr>
              <a:t>　　コア業務　　</a:t>
            </a:r>
            <a:r>
              <a:rPr kumimoji="1" lang="ja-JP" altLang="en-US" sz="894" b="1" dirty="0">
                <a:solidFill>
                  <a:srgbClr val="E4568E"/>
                </a:solidFill>
                <a:latin typeface="メイリオ"/>
                <a:ea typeface="メイリオ"/>
                <a:cs typeface="Meiryo UI" panose="020B0604030504040204" pitchFamily="50" charset="-128"/>
              </a:rPr>
              <a:t>→→→</a:t>
            </a:r>
          </a:p>
        </p:txBody>
      </p:sp>
      <p:sp>
        <p:nvSpPr>
          <p:cNvPr id="259" name="正方形/長方形 258"/>
          <p:cNvSpPr/>
          <p:nvPr/>
        </p:nvSpPr>
        <p:spPr>
          <a:xfrm>
            <a:off x="7829772" y="4009707"/>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テナント管理</a:t>
            </a:r>
          </a:p>
        </p:txBody>
      </p:sp>
      <p:sp>
        <p:nvSpPr>
          <p:cNvPr id="260" name="正方形/長方形 259"/>
          <p:cNvSpPr/>
          <p:nvPr/>
        </p:nvSpPr>
        <p:spPr>
          <a:xfrm>
            <a:off x="7829772" y="4249491"/>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出店交渉</a:t>
            </a:r>
          </a:p>
        </p:txBody>
      </p:sp>
      <p:sp>
        <p:nvSpPr>
          <p:cNvPr id="261" name="正方形/長方形 260"/>
          <p:cNvSpPr/>
          <p:nvPr/>
        </p:nvSpPr>
        <p:spPr>
          <a:xfrm>
            <a:off x="7829772" y="4489275"/>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売上分析</a:t>
            </a:r>
          </a:p>
        </p:txBody>
      </p:sp>
      <p:sp>
        <p:nvSpPr>
          <p:cNvPr id="262" name="正方形/長方形 261"/>
          <p:cNvSpPr/>
          <p:nvPr/>
        </p:nvSpPr>
        <p:spPr>
          <a:xfrm>
            <a:off x="7829772" y="4729059"/>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プロモーション</a:t>
            </a:r>
          </a:p>
        </p:txBody>
      </p:sp>
      <p:sp>
        <p:nvSpPr>
          <p:cNvPr id="263" name="正方形/長方形 262"/>
          <p:cNvSpPr/>
          <p:nvPr/>
        </p:nvSpPr>
        <p:spPr>
          <a:xfrm>
            <a:off x="7829772" y="4968843"/>
            <a:ext cx="1354627" cy="19087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787878"/>
                </a:solidFill>
                <a:latin typeface="メイリオ"/>
                <a:ea typeface="メイリオ"/>
                <a:cs typeface="Meiryo UI" panose="020B0604030504040204" pitchFamily="50" charset="-128"/>
              </a:rPr>
              <a:t>・・・</a:t>
            </a:r>
          </a:p>
        </p:txBody>
      </p:sp>
      <p:sp>
        <p:nvSpPr>
          <p:cNvPr id="264" name="正方形/長方形 263"/>
          <p:cNvSpPr/>
          <p:nvPr/>
        </p:nvSpPr>
        <p:spPr>
          <a:xfrm>
            <a:off x="565013" y="3996151"/>
            <a:ext cx="2408396" cy="1143448"/>
          </a:xfrm>
          <a:prstGeom prst="rect">
            <a:avLst/>
          </a:prstGeom>
          <a:solidFill>
            <a:schemeClr val="bg1">
              <a:lumMod val="50000"/>
              <a:alpha val="77000"/>
            </a:schemeClr>
          </a:solid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売上管理業務</a:t>
            </a:r>
          </a:p>
        </p:txBody>
      </p:sp>
      <p:sp>
        <p:nvSpPr>
          <p:cNvPr id="265" name="テキスト ボックス 264"/>
          <p:cNvSpPr txBox="1"/>
          <p:nvPr/>
        </p:nvSpPr>
        <p:spPr>
          <a:xfrm>
            <a:off x="922361" y="4165109"/>
            <a:ext cx="1921148" cy="728232"/>
          </a:xfrm>
          <a:prstGeom prst="rect">
            <a:avLst/>
          </a:prstGeom>
          <a:noFill/>
        </p:spPr>
        <p:txBody>
          <a:bodyPr wrap="square" lIns="0" tIns="29250" rIns="0" bIns="0" numCol="2" rtlCol="0">
            <a:noAutofit/>
          </a:bodyPr>
          <a:lstStyle/>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売上報告確認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データ取込</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違算チェック</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金券確認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各種帳票出力</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返品処理</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入出金確認</a:t>
            </a:r>
            <a:endPar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en-US" altLang="ja-JP" sz="813"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266" name="Picture 2" descr="https://icooon-mono.com/i/icon_15306/icon_153060_256.png"/>
          <p:cNvPicPr>
            <a:picLocks noChangeAspect="1" noChangeArrowheads="1"/>
          </p:cNvPicPr>
          <p:nvPr/>
        </p:nvPicPr>
        <p:blipFill>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005819" y="4090833"/>
            <a:ext cx="983875" cy="983875"/>
          </a:xfrm>
          <a:prstGeom prst="rect">
            <a:avLst/>
          </a:prstGeom>
          <a:noFill/>
          <a:extLst>
            <a:ext uri="{909E8E84-426E-40DD-AFC4-6F175D3DCCD1}">
              <a14:hiddenFill xmlns:a14="http://schemas.microsoft.com/office/drawing/2010/main">
                <a:solidFill>
                  <a:srgbClr val="FFFFFF"/>
                </a:solidFill>
              </a14:hiddenFill>
            </a:ext>
          </a:extLst>
        </p:spPr>
      </p:pic>
      <p:sp>
        <p:nvSpPr>
          <p:cNvPr id="267" name="正方形/長方形 266"/>
          <p:cNvSpPr/>
          <p:nvPr/>
        </p:nvSpPr>
        <p:spPr>
          <a:xfrm>
            <a:off x="5791022" y="3996151"/>
            <a:ext cx="1399843" cy="1143448"/>
          </a:xfrm>
          <a:prstGeom prst="rect">
            <a:avLst/>
          </a:prstGeom>
          <a:solidFill>
            <a:schemeClr val="accent2">
              <a:lumMod val="20000"/>
              <a:lumOff val="80000"/>
              <a:alpha val="75000"/>
            </a:schemeClr>
          </a:solidFill>
          <a:ln w="9525">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デジタルバックオフィス</a:t>
            </a:r>
          </a:p>
        </p:txBody>
      </p:sp>
      <p:sp>
        <p:nvSpPr>
          <p:cNvPr id="268" name="テキスト ボックス 267"/>
          <p:cNvSpPr txBox="1"/>
          <p:nvPr/>
        </p:nvSpPr>
        <p:spPr>
          <a:xfrm>
            <a:off x="6052305" y="4244502"/>
            <a:ext cx="1094128" cy="728232"/>
          </a:xfrm>
          <a:prstGeom prst="rect">
            <a:avLst/>
          </a:prstGeom>
          <a:noFill/>
        </p:spPr>
        <p:txBody>
          <a:bodyPr wrap="square" lIns="0" tIns="29250" rIns="0" bIns="0" numCol="1" rtlCol="0">
            <a:noAutofit/>
          </a:bodyPr>
          <a:lstStyle/>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売上確認の自動化</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金券の</a:t>
            </a: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チェック</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defTabSz="752256">
              <a:lnSpc>
                <a:spcPct val="130000"/>
              </a:lnSpc>
              <a:spcAft>
                <a:spcPts val="488"/>
              </a:spcAft>
              <a:buClr>
                <a:srgbClr val="5A5A5A"/>
              </a:buClr>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異常値の自動検知</a:t>
            </a:r>
          </a:p>
          <a:p>
            <a:pPr defTabSz="752256">
              <a:lnSpc>
                <a:spcPct val="130000"/>
              </a:lnSpc>
              <a:spcAft>
                <a:spcPts val="488"/>
              </a:spcAft>
              <a:buClr>
                <a:srgbClr val="5A5A5A"/>
              </a:buClr>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69" name="正方形/長方形 268"/>
          <p:cNvSpPr/>
          <p:nvPr/>
        </p:nvSpPr>
        <p:spPr>
          <a:xfrm>
            <a:off x="5679104" y="2663007"/>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0" name="正方形/長方形 269"/>
          <p:cNvSpPr/>
          <p:nvPr/>
        </p:nvSpPr>
        <p:spPr>
          <a:xfrm>
            <a:off x="5761823" y="272061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1" name="正方形/長方形 270"/>
          <p:cNvSpPr/>
          <p:nvPr/>
        </p:nvSpPr>
        <p:spPr>
          <a:xfrm>
            <a:off x="5844543" y="277486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2" name="正方形/長方形 271"/>
          <p:cNvSpPr/>
          <p:nvPr/>
        </p:nvSpPr>
        <p:spPr>
          <a:xfrm>
            <a:off x="5927263" y="2824685"/>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3" name="正方形/長方形 272"/>
          <p:cNvSpPr/>
          <p:nvPr/>
        </p:nvSpPr>
        <p:spPr>
          <a:xfrm>
            <a:off x="458983" y="2663007"/>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4" name="正方形/長方形 273"/>
          <p:cNvSpPr/>
          <p:nvPr/>
        </p:nvSpPr>
        <p:spPr>
          <a:xfrm>
            <a:off x="541703" y="2720613"/>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5" name="正方形/長方形 274"/>
          <p:cNvSpPr/>
          <p:nvPr/>
        </p:nvSpPr>
        <p:spPr>
          <a:xfrm>
            <a:off x="624423" y="2774860"/>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b"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6" name="正方形/長方形 275"/>
          <p:cNvSpPr/>
          <p:nvPr/>
        </p:nvSpPr>
        <p:spPr>
          <a:xfrm>
            <a:off x="707142" y="2824685"/>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a:t>
            </a:r>
          </a:p>
        </p:txBody>
      </p:sp>
      <p:sp>
        <p:nvSpPr>
          <p:cNvPr id="277" name="右矢印 276"/>
          <p:cNvSpPr/>
          <p:nvPr/>
        </p:nvSpPr>
        <p:spPr>
          <a:xfrm>
            <a:off x="7185815" y="3941402"/>
            <a:ext cx="416652" cy="242800"/>
          </a:xfrm>
          <a:prstGeom prst="rightArrow">
            <a:avLst/>
          </a:prstGeom>
          <a:solidFill>
            <a:schemeClr val="accent2">
              <a:lumMod val="20000"/>
              <a:lumOff val="80000"/>
              <a:alpha val="75000"/>
            </a:schemeClr>
          </a:solidFill>
          <a:ln w="9525">
            <a:solidFill>
              <a:schemeClr val="accent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endPar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78" name="図 277"/>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253515" y="4142139"/>
            <a:ext cx="326982" cy="326982"/>
          </a:xfrm>
          <a:prstGeom prst="rect">
            <a:avLst/>
          </a:prstGeom>
        </p:spPr>
      </p:pic>
      <p:pic>
        <p:nvPicPr>
          <p:cNvPr id="280" name="図 279"/>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389359" y="5966889"/>
            <a:ext cx="193041" cy="193041"/>
          </a:xfrm>
          <a:prstGeom prst="rect">
            <a:avLst/>
          </a:prstGeom>
        </p:spPr>
      </p:pic>
      <p:pic>
        <p:nvPicPr>
          <p:cNvPr id="281" name="図 280"/>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610825" y="5966889"/>
            <a:ext cx="193041" cy="193041"/>
          </a:xfrm>
          <a:prstGeom prst="rect">
            <a:avLst/>
          </a:prstGeom>
        </p:spPr>
      </p:pic>
      <p:sp>
        <p:nvSpPr>
          <p:cNvPr id="283" name="正方形/長方形 282"/>
          <p:cNvSpPr/>
          <p:nvPr/>
        </p:nvSpPr>
        <p:spPr>
          <a:xfrm>
            <a:off x="8053845" y="2671288"/>
            <a:ext cx="1935145" cy="677493"/>
          </a:xfrm>
          <a:prstGeom prst="rect">
            <a:avLst/>
          </a:prstGeom>
        </p:spPr>
        <p:txBody>
          <a:bodyPr wrap="none">
            <a:spAutoFit/>
          </a:bodyPr>
          <a:lstStyle/>
          <a:p>
            <a:pPr defTabSz="752256">
              <a:lnSpc>
                <a:spcPct val="130000"/>
              </a:lnSpc>
              <a:spcAft>
                <a:spcPts val="488"/>
              </a:spcAft>
            </a:pPr>
            <a:r>
              <a:rPr kumimoji="1" lang="ja-JP" altLang="en-US"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売上管理業務からの解放により</a:t>
            </a:r>
            <a: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売上向上につながる</a:t>
            </a:r>
            <a: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975"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975"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コア業務へ注力</a:t>
            </a:r>
            <a:r>
              <a:rPr kumimoji="1" lang="ja-JP" altLang="en-US" sz="975" b="1" dirty="0">
                <a:solidFill>
                  <a:srgbClr val="5A5A5A"/>
                </a:solidFill>
                <a:latin typeface="メイリオ"/>
                <a:ea typeface="メイリオ"/>
                <a:cs typeface="メイリオ" panose="020B0604030504040204" pitchFamily="50" charset="-128"/>
              </a:rPr>
              <a:t>が可能</a:t>
            </a:r>
            <a:endParaRPr kumimoji="1" lang="ja-JP" altLang="en-US" sz="975"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7987899" y="2688301"/>
            <a:ext cx="66051" cy="623915"/>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cxnSp>
        <p:nvCxnSpPr>
          <p:cNvPr id="285" name="カギ線コネクタ 284"/>
          <p:cNvCxnSpPr>
            <a:stCxn id="284" idx="1"/>
          </p:cNvCxnSpPr>
          <p:nvPr/>
        </p:nvCxnSpPr>
        <p:spPr>
          <a:xfrm rot="10800000" flipV="1">
            <a:off x="7829772" y="3000258"/>
            <a:ext cx="158127" cy="801664"/>
          </a:xfrm>
          <a:prstGeom prst="bentConnector2">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円形吹き出し 285"/>
          <p:cNvSpPr/>
          <p:nvPr/>
        </p:nvSpPr>
        <p:spPr>
          <a:xfrm>
            <a:off x="4727000" y="3176677"/>
            <a:ext cx="1075978" cy="1051188"/>
          </a:xfrm>
          <a:prstGeom prst="wedgeEllipseCallout">
            <a:avLst>
              <a:gd name="adj1" fmla="val 46427"/>
              <a:gd name="adj2" fmla="val 47200"/>
            </a:avLst>
          </a:prstGeom>
          <a:solidFill>
            <a:schemeClr val="accent2">
              <a:lumMod val="40000"/>
              <a:lumOff val="6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287" name="テキスト ボックス 286"/>
          <p:cNvSpPr txBox="1"/>
          <p:nvPr/>
        </p:nvSpPr>
        <p:spPr>
          <a:xfrm>
            <a:off x="4650806" y="3367214"/>
            <a:ext cx="1216930" cy="647397"/>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徹底的な</a:t>
            </a:r>
            <a: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デジタル活用</a:t>
            </a:r>
            <a: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により効率化</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二等辺三角形 287"/>
          <p:cNvSpPr/>
          <p:nvPr/>
        </p:nvSpPr>
        <p:spPr>
          <a:xfrm rot="5400000">
            <a:off x="4733437" y="4398776"/>
            <a:ext cx="702078" cy="284659"/>
          </a:xfrm>
          <a:prstGeom prst="triangl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endParaRPr kumimoji="1" lang="ja-JP" altLang="en-US" sz="1300" dirty="0">
              <a:solidFill>
                <a:prstClr val="white"/>
              </a:solidFill>
              <a:latin typeface="メイリオ"/>
              <a:ea typeface="メイリオ"/>
              <a:cs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9">
            <p14:nvContentPartPr>
              <p14:cNvPr id="289" name="インク 288"/>
              <p14:cNvContentPartPr/>
              <p14:nvPr/>
            </p14:nvContentPartPr>
            <p14:xfrm>
              <a:off x="8053845" y="3264041"/>
              <a:ext cx="1393076" cy="23470"/>
            </p14:xfrm>
          </p:contentPart>
        </mc:Choice>
        <mc:Fallback xmlns="">
          <p:pic>
            <p:nvPicPr>
              <p:cNvPr id="289" name="インク 288"/>
              <p:cNvPicPr/>
              <p:nvPr/>
            </p:nvPicPr>
            <p:blipFill>
              <a:blip r:embed="rId10"/>
              <a:stretch>
                <a:fillRect/>
              </a:stretch>
            </p:blipFill>
            <p:spPr>
              <a:xfrm>
                <a:off x="8028287" y="3213901"/>
                <a:ext cx="1444191" cy="123751"/>
              </a:xfrm>
              <a:prstGeom prst="rect">
                <a:avLst/>
              </a:prstGeom>
            </p:spPr>
          </p:pic>
        </mc:Fallback>
      </mc:AlternateContent>
      <p:sp>
        <p:nvSpPr>
          <p:cNvPr id="291" name="フリーフォーム 290"/>
          <p:cNvSpPr/>
          <p:nvPr/>
        </p:nvSpPr>
        <p:spPr>
          <a:xfrm>
            <a:off x="2654402" y="4074368"/>
            <a:ext cx="238902" cy="324664"/>
          </a:xfrm>
          <a:custGeom>
            <a:avLst/>
            <a:gdLst>
              <a:gd name="connsiteX0" fmla="*/ 285750 w 400091"/>
              <a:gd name="connsiteY0" fmla="*/ 0 h 522733"/>
              <a:gd name="connsiteX1" fmla="*/ 88900 w 400091"/>
              <a:gd name="connsiteY1" fmla="*/ 6350 h 522733"/>
              <a:gd name="connsiteX2" fmla="*/ 31750 w 400091"/>
              <a:gd name="connsiteY2" fmla="*/ 25400 h 522733"/>
              <a:gd name="connsiteX3" fmla="*/ 25400 w 400091"/>
              <a:gd name="connsiteY3" fmla="*/ 44450 h 522733"/>
              <a:gd name="connsiteX4" fmla="*/ 6350 w 400091"/>
              <a:gd name="connsiteY4" fmla="*/ 63500 h 522733"/>
              <a:gd name="connsiteX5" fmla="*/ 12700 w 400091"/>
              <a:gd name="connsiteY5" fmla="*/ 95250 h 522733"/>
              <a:gd name="connsiteX6" fmla="*/ 146050 w 400091"/>
              <a:gd name="connsiteY6" fmla="*/ 146050 h 522733"/>
              <a:gd name="connsiteX7" fmla="*/ 279400 w 400091"/>
              <a:gd name="connsiteY7" fmla="*/ 107950 h 522733"/>
              <a:gd name="connsiteX8" fmla="*/ 285750 w 400091"/>
              <a:gd name="connsiteY8" fmla="*/ 88900 h 522733"/>
              <a:gd name="connsiteX9" fmla="*/ 279400 w 400091"/>
              <a:gd name="connsiteY9" fmla="*/ 57150 h 522733"/>
              <a:gd name="connsiteX10" fmla="*/ 285750 w 400091"/>
              <a:gd name="connsiteY10" fmla="*/ 38100 h 522733"/>
              <a:gd name="connsiteX11" fmla="*/ 304800 w 400091"/>
              <a:gd name="connsiteY11" fmla="*/ 19050 h 522733"/>
              <a:gd name="connsiteX12" fmla="*/ 177800 w 400091"/>
              <a:gd name="connsiteY12" fmla="*/ 25400 h 522733"/>
              <a:gd name="connsiteX13" fmla="*/ 158750 w 400091"/>
              <a:gd name="connsiteY13" fmla="*/ 31750 h 522733"/>
              <a:gd name="connsiteX14" fmla="*/ 127000 w 400091"/>
              <a:gd name="connsiteY14" fmla="*/ 38100 h 522733"/>
              <a:gd name="connsiteX15" fmla="*/ 88900 w 400091"/>
              <a:gd name="connsiteY15" fmla="*/ 57150 h 522733"/>
              <a:gd name="connsiteX16" fmla="*/ 69850 w 400091"/>
              <a:gd name="connsiteY16" fmla="*/ 63500 h 522733"/>
              <a:gd name="connsiteX17" fmla="*/ 50800 w 400091"/>
              <a:gd name="connsiteY17" fmla="*/ 82550 h 522733"/>
              <a:gd name="connsiteX18" fmla="*/ 25400 w 400091"/>
              <a:gd name="connsiteY18" fmla="*/ 133350 h 522733"/>
              <a:gd name="connsiteX19" fmla="*/ 38100 w 400091"/>
              <a:gd name="connsiteY19" fmla="*/ 184150 h 522733"/>
              <a:gd name="connsiteX20" fmla="*/ 50800 w 400091"/>
              <a:gd name="connsiteY20" fmla="*/ 203200 h 522733"/>
              <a:gd name="connsiteX21" fmla="*/ 101600 w 400091"/>
              <a:gd name="connsiteY21" fmla="*/ 209550 h 522733"/>
              <a:gd name="connsiteX22" fmla="*/ 133350 w 400091"/>
              <a:gd name="connsiteY22" fmla="*/ 215900 h 522733"/>
              <a:gd name="connsiteX23" fmla="*/ 349250 w 400091"/>
              <a:gd name="connsiteY23" fmla="*/ 196850 h 522733"/>
              <a:gd name="connsiteX24" fmla="*/ 374650 w 400091"/>
              <a:gd name="connsiteY24" fmla="*/ 177800 h 522733"/>
              <a:gd name="connsiteX25" fmla="*/ 400050 w 400091"/>
              <a:gd name="connsiteY25" fmla="*/ 133350 h 522733"/>
              <a:gd name="connsiteX26" fmla="*/ 381000 w 400091"/>
              <a:gd name="connsiteY26" fmla="*/ 120650 h 522733"/>
              <a:gd name="connsiteX27" fmla="*/ 266700 w 400091"/>
              <a:gd name="connsiteY27" fmla="*/ 133350 h 522733"/>
              <a:gd name="connsiteX28" fmla="*/ 120650 w 400091"/>
              <a:gd name="connsiteY28" fmla="*/ 190500 h 522733"/>
              <a:gd name="connsiteX29" fmla="*/ 69850 w 400091"/>
              <a:gd name="connsiteY29" fmla="*/ 234950 h 522733"/>
              <a:gd name="connsiteX30" fmla="*/ 203200 w 400091"/>
              <a:gd name="connsiteY30" fmla="*/ 234950 h 522733"/>
              <a:gd name="connsiteX31" fmla="*/ 222250 w 400091"/>
              <a:gd name="connsiteY31" fmla="*/ 215900 h 522733"/>
              <a:gd name="connsiteX32" fmla="*/ 228600 w 400091"/>
              <a:gd name="connsiteY32" fmla="*/ 190500 h 522733"/>
              <a:gd name="connsiteX33" fmla="*/ 196850 w 400091"/>
              <a:gd name="connsiteY33" fmla="*/ 184150 h 522733"/>
              <a:gd name="connsiteX34" fmla="*/ 107950 w 400091"/>
              <a:gd name="connsiteY34" fmla="*/ 196850 h 522733"/>
              <a:gd name="connsiteX35" fmla="*/ 25400 w 400091"/>
              <a:gd name="connsiteY35" fmla="*/ 234950 h 522733"/>
              <a:gd name="connsiteX36" fmla="*/ 19050 w 400091"/>
              <a:gd name="connsiteY36" fmla="*/ 254000 h 522733"/>
              <a:gd name="connsiteX37" fmla="*/ 127000 w 400091"/>
              <a:gd name="connsiteY37" fmla="*/ 228600 h 522733"/>
              <a:gd name="connsiteX38" fmla="*/ 177800 w 400091"/>
              <a:gd name="connsiteY38" fmla="*/ 203200 h 522733"/>
              <a:gd name="connsiteX39" fmla="*/ 209550 w 400091"/>
              <a:gd name="connsiteY39" fmla="*/ 171450 h 522733"/>
              <a:gd name="connsiteX40" fmla="*/ 139700 w 400091"/>
              <a:gd name="connsiteY40" fmla="*/ 120650 h 522733"/>
              <a:gd name="connsiteX41" fmla="*/ 57150 w 400091"/>
              <a:gd name="connsiteY41" fmla="*/ 139700 h 522733"/>
              <a:gd name="connsiteX42" fmla="*/ 25400 w 400091"/>
              <a:gd name="connsiteY42" fmla="*/ 184150 h 522733"/>
              <a:gd name="connsiteX43" fmla="*/ 95250 w 400091"/>
              <a:gd name="connsiteY43" fmla="*/ 209550 h 522733"/>
              <a:gd name="connsiteX44" fmla="*/ 330200 w 400091"/>
              <a:gd name="connsiteY44" fmla="*/ 146050 h 522733"/>
              <a:gd name="connsiteX45" fmla="*/ 342900 w 400091"/>
              <a:gd name="connsiteY45" fmla="*/ 114300 h 522733"/>
              <a:gd name="connsiteX46" fmla="*/ 311150 w 400091"/>
              <a:gd name="connsiteY46" fmla="*/ 76200 h 522733"/>
              <a:gd name="connsiteX47" fmla="*/ 95250 w 400091"/>
              <a:gd name="connsiteY47" fmla="*/ 95250 h 522733"/>
              <a:gd name="connsiteX48" fmla="*/ 57150 w 400091"/>
              <a:gd name="connsiteY48" fmla="*/ 107950 h 522733"/>
              <a:gd name="connsiteX49" fmla="*/ 0 w 400091"/>
              <a:gd name="connsiteY49" fmla="*/ 146050 h 522733"/>
              <a:gd name="connsiteX50" fmla="*/ 19050 w 400091"/>
              <a:gd name="connsiteY50" fmla="*/ 190500 h 522733"/>
              <a:gd name="connsiteX51" fmla="*/ 177800 w 400091"/>
              <a:gd name="connsiteY51" fmla="*/ 165100 h 522733"/>
              <a:gd name="connsiteX52" fmla="*/ 196850 w 400091"/>
              <a:gd name="connsiteY52" fmla="*/ 139700 h 522733"/>
              <a:gd name="connsiteX53" fmla="*/ 177800 w 400091"/>
              <a:gd name="connsiteY53" fmla="*/ 146050 h 522733"/>
              <a:gd name="connsiteX54" fmla="*/ 158750 w 400091"/>
              <a:gd name="connsiteY54" fmla="*/ 177800 h 522733"/>
              <a:gd name="connsiteX55" fmla="*/ 234950 w 400091"/>
              <a:gd name="connsiteY55" fmla="*/ 165100 h 522733"/>
              <a:gd name="connsiteX56" fmla="*/ 298450 w 400091"/>
              <a:gd name="connsiteY56" fmla="*/ 120650 h 522733"/>
              <a:gd name="connsiteX57" fmla="*/ 228600 w 400091"/>
              <a:gd name="connsiteY57" fmla="*/ 146050 h 522733"/>
              <a:gd name="connsiteX58" fmla="*/ 196850 w 400091"/>
              <a:gd name="connsiteY58" fmla="*/ 165100 h 522733"/>
              <a:gd name="connsiteX59" fmla="*/ 171450 w 400091"/>
              <a:gd name="connsiteY59" fmla="*/ 196850 h 522733"/>
              <a:gd name="connsiteX60" fmla="*/ 254000 w 400091"/>
              <a:gd name="connsiteY60" fmla="*/ 222250 h 522733"/>
              <a:gd name="connsiteX61" fmla="*/ 234950 w 400091"/>
              <a:gd name="connsiteY61" fmla="*/ 228600 h 522733"/>
              <a:gd name="connsiteX62" fmla="*/ 196850 w 400091"/>
              <a:gd name="connsiteY62" fmla="*/ 285750 h 522733"/>
              <a:gd name="connsiteX63" fmla="*/ 203200 w 400091"/>
              <a:gd name="connsiteY63" fmla="*/ 317500 h 522733"/>
              <a:gd name="connsiteX64" fmla="*/ 254000 w 400091"/>
              <a:gd name="connsiteY64" fmla="*/ 298450 h 522733"/>
              <a:gd name="connsiteX65" fmla="*/ 260350 w 400091"/>
              <a:gd name="connsiteY65" fmla="*/ 266700 h 522733"/>
              <a:gd name="connsiteX66" fmla="*/ 203200 w 400091"/>
              <a:gd name="connsiteY66" fmla="*/ 222250 h 522733"/>
              <a:gd name="connsiteX67" fmla="*/ 139700 w 400091"/>
              <a:gd name="connsiteY67" fmla="*/ 228600 h 522733"/>
              <a:gd name="connsiteX68" fmla="*/ 158750 w 400091"/>
              <a:gd name="connsiteY68" fmla="*/ 298450 h 522733"/>
              <a:gd name="connsiteX69" fmla="*/ 234950 w 400091"/>
              <a:gd name="connsiteY69" fmla="*/ 304800 h 522733"/>
              <a:gd name="connsiteX70" fmla="*/ 292100 w 400091"/>
              <a:gd name="connsiteY70" fmla="*/ 298450 h 522733"/>
              <a:gd name="connsiteX71" fmla="*/ 285750 w 400091"/>
              <a:gd name="connsiteY71" fmla="*/ 279400 h 522733"/>
              <a:gd name="connsiteX72" fmla="*/ 171450 w 400091"/>
              <a:gd name="connsiteY72" fmla="*/ 292100 h 522733"/>
              <a:gd name="connsiteX73" fmla="*/ 146050 w 400091"/>
              <a:gd name="connsiteY73" fmla="*/ 311150 h 522733"/>
              <a:gd name="connsiteX74" fmla="*/ 177800 w 400091"/>
              <a:gd name="connsiteY74" fmla="*/ 304800 h 522733"/>
              <a:gd name="connsiteX75" fmla="*/ 222250 w 400091"/>
              <a:gd name="connsiteY75" fmla="*/ 234950 h 522733"/>
              <a:gd name="connsiteX76" fmla="*/ 228600 w 400091"/>
              <a:gd name="connsiteY76" fmla="*/ 209550 h 522733"/>
              <a:gd name="connsiteX77" fmla="*/ 146050 w 400091"/>
              <a:gd name="connsiteY77" fmla="*/ 196850 h 522733"/>
              <a:gd name="connsiteX78" fmla="*/ 101600 w 400091"/>
              <a:gd name="connsiteY78" fmla="*/ 209550 h 522733"/>
              <a:gd name="connsiteX79" fmla="*/ 69850 w 400091"/>
              <a:gd name="connsiteY79" fmla="*/ 241300 h 522733"/>
              <a:gd name="connsiteX80" fmla="*/ 152400 w 400091"/>
              <a:gd name="connsiteY80" fmla="*/ 292100 h 522733"/>
              <a:gd name="connsiteX81" fmla="*/ 273050 w 400091"/>
              <a:gd name="connsiteY81" fmla="*/ 273050 h 522733"/>
              <a:gd name="connsiteX82" fmla="*/ 298450 w 400091"/>
              <a:gd name="connsiteY82" fmla="*/ 203200 h 522733"/>
              <a:gd name="connsiteX83" fmla="*/ 241300 w 400091"/>
              <a:gd name="connsiteY83" fmla="*/ 196850 h 522733"/>
              <a:gd name="connsiteX84" fmla="*/ 196850 w 400091"/>
              <a:gd name="connsiteY84" fmla="*/ 247650 h 522733"/>
              <a:gd name="connsiteX85" fmla="*/ 222250 w 400091"/>
              <a:gd name="connsiteY85" fmla="*/ 279400 h 522733"/>
              <a:gd name="connsiteX86" fmla="*/ 292100 w 400091"/>
              <a:gd name="connsiteY86" fmla="*/ 260350 h 522733"/>
              <a:gd name="connsiteX87" fmla="*/ 317500 w 400091"/>
              <a:gd name="connsiteY87" fmla="*/ 234950 h 522733"/>
              <a:gd name="connsiteX88" fmla="*/ 254000 w 400091"/>
              <a:gd name="connsiteY88" fmla="*/ 266700 h 522733"/>
              <a:gd name="connsiteX89" fmla="*/ 215900 w 400091"/>
              <a:gd name="connsiteY89" fmla="*/ 336550 h 522733"/>
              <a:gd name="connsiteX90" fmla="*/ 241300 w 400091"/>
              <a:gd name="connsiteY90" fmla="*/ 355600 h 522733"/>
              <a:gd name="connsiteX91" fmla="*/ 311150 w 400091"/>
              <a:gd name="connsiteY91" fmla="*/ 311150 h 522733"/>
              <a:gd name="connsiteX92" fmla="*/ 298450 w 400091"/>
              <a:gd name="connsiteY92" fmla="*/ 330200 h 522733"/>
              <a:gd name="connsiteX93" fmla="*/ 317500 w 400091"/>
              <a:gd name="connsiteY93" fmla="*/ 323850 h 522733"/>
              <a:gd name="connsiteX94" fmla="*/ 298450 w 400091"/>
              <a:gd name="connsiteY94" fmla="*/ 311150 h 522733"/>
              <a:gd name="connsiteX95" fmla="*/ 260350 w 400091"/>
              <a:gd name="connsiteY95" fmla="*/ 387350 h 522733"/>
              <a:gd name="connsiteX96" fmla="*/ 254000 w 400091"/>
              <a:gd name="connsiteY96" fmla="*/ 425450 h 522733"/>
              <a:gd name="connsiteX97" fmla="*/ 247650 w 400091"/>
              <a:gd name="connsiteY97" fmla="*/ 444500 h 522733"/>
              <a:gd name="connsiteX98" fmla="*/ 241300 w 400091"/>
              <a:gd name="connsiteY98" fmla="*/ 476250 h 522733"/>
              <a:gd name="connsiteX99" fmla="*/ 247650 w 400091"/>
              <a:gd name="connsiteY99" fmla="*/ 495300 h 522733"/>
              <a:gd name="connsiteX100" fmla="*/ 260350 w 400091"/>
              <a:gd name="connsiteY100" fmla="*/ 520700 h 522733"/>
              <a:gd name="connsiteX101" fmla="*/ 247650 w 400091"/>
              <a:gd name="connsiteY101" fmla="*/ 469900 h 522733"/>
              <a:gd name="connsiteX102" fmla="*/ 222250 w 400091"/>
              <a:gd name="connsiteY102" fmla="*/ 419100 h 522733"/>
              <a:gd name="connsiteX103" fmla="*/ 190500 w 400091"/>
              <a:gd name="connsiteY103" fmla="*/ 393700 h 522733"/>
              <a:gd name="connsiteX104" fmla="*/ 158750 w 400091"/>
              <a:gd name="connsiteY104" fmla="*/ 400050 h 522733"/>
              <a:gd name="connsiteX105" fmla="*/ 165100 w 400091"/>
              <a:gd name="connsiteY105" fmla="*/ 419100 h 522733"/>
              <a:gd name="connsiteX106" fmla="*/ 209550 w 400091"/>
              <a:gd name="connsiteY106" fmla="*/ 463550 h 522733"/>
              <a:gd name="connsiteX107" fmla="*/ 254000 w 400091"/>
              <a:gd name="connsiteY107" fmla="*/ 450850 h 522733"/>
              <a:gd name="connsiteX108" fmla="*/ 209550 w 400091"/>
              <a:gd name="connsiteY108" fmla="*/ 381000 h 522733"/>
              <a:gd name="connsiteX109" fmla="*/ 190500 w 400091"/>
              <a:gd name="connsiteY109" fmla="*/ 419100 h 522733"/>
              <a:gd name="connsiteX110" fmla="*/ 203200 w 400091"/>
              <a:gd name="connsiteY110" fmla="*/ 438150 h 52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0091" h="522733">
                <a:moveTo>
                  <a:pt x="285750" y="0"/>
                </a:moveTo>
                <a:cubicBezTo>
                  <a:pt x="220133" y="2117"/>
                  <a:pt x="154225" y="-182"/>
                  <a:pt x="88900" y="6350"/>
                </a:cubicBezTo>
                <a:cubicBezTo>
                  <a:pt x="68919" y="8348"/>
                  <a:pt x="31750" y="25400"/>
                  <a:pt x="31750" y="25400"/>
                </a:cubicBezTo>
                <a:cubicBezTo>
                  <a:pt x="29633" y="31750"/>
                  <a:pt x="29113" y="38881"/>
                  <a:pt x="25400" y="44450"/>
                </a:cubicBezTo>
                <a:cubicBezTo>
                  <a:pt x="20419" y="51922"/>
                  <a:pt x="8528" y="54788"/>
                  <a:pt x="6350" y="63500"/>
                </a:cubicBezTo>
                <a:cubicBezTo>
                  <a:pt x="3732" y="73971"/>
                  <a:pt x="5791" y="86959"/>
                  <a:pt x="12700" y="95250"/>
                </a:cubicBezTo>
                <a:cubicBezTo>
                  <a:pt x="60753" y="152913"/>
                  <a:pt x="76655" y="140267"/>
                  <a:pt x="146050" y="146050"/>
                </a:cubicBezTo>
                <a:cubicBezTo>
                  <a:pt x="223144" y="133877"/>
                  <a:pt x="253693" y="159365"/>
                  <a:pt x="279400" y="107950"/>
                </a:cubicBezTo>
                <a:cubicBezTo>
                  <a:pt x="282393" y="101963"/>
                  <a:pt x="283633" y="95250"/>
                  <a:pt x="285750" y="88900"/>
                </a:cubicBezTo>
                <a:cubicBezTo>
                  <a:pt x="283633" y="78317"/>
                  <a:pt x="279400" y="67943"/>
                  <a:pt x="279400" y="57150"/>
                </a:cubicBezTo>
                <a:cubicBezTo>
                  <a:pt x="279400" y="50457"/>
                  <a:pt x="282037" y="43669"/>
                  <a:pt x="285750" y="38100"/>
                </a:cubicBezTo>
                <a:cubicBezTo>
                  <a:pt x="290731" y="30628"/>
                  <a:pt x="313719" y="20099"/>
                  <a:pt x="304800" y="19050"/>
                </a:cubicBezTo>
                <a:cubicBezTo>
                  <a:pt x="262704" y="14098"/>
                  <a:pt x="220133" y="23283"/>
                  <a:pt x="177800" y="25400"/>
                </a:cubicBezTo>
                <a:cubicBezTo>
                  <a:pt x="171450" y="27517"/>
                  <a:pt x="165244" y="30127"/>
                  <a:pt x="158750" y="31750"/>
                </a:cubicBezTo>
                <a:cubicBezTo>
                  <a:pt x="148279" y="34368"/>
                  <a:pt x="137143" y="34412"/>
                  <a:pt x="127000" y="38100"/>
                </a:cubicBezTo>
                <a:cubicBezTo>
                  <a:pt x="113656" y="42952"/>
                  <a:pt x="101875" y="51383"/>
                  <a:pt x="88900" y="57150"/>
                </a:cubicBezTo>
                <a:cubicBezTo>
                  <a:pt x="82783" y="59868"/>
                  <a:pt x="76200" y="61383"/>
                  <a:pt x="69850" y="63500"/>
                </a:cubicBezTo>
                <a:cubicBezTo>
                  <a:pt x="63500" y="69850"/>
                  <a:pt x="56188" y="75366"/>
                  <a:pt x="50800" y="82550"/>
                </a:cubicBezTo>
                <a:cubicBezTo>
                  <a:pt x="32805" y="106543"/>
                  <a:pt x="33213" y="109911"/>
                  <a:pt x="25400" y="133350"/>
                </a:cubicBezTo>
                <a:cubicBezTo>
                  <a:pt x="29633" y="150283"/>
                  <a:pt x="32135" y="167746"/>
                  <a:pt x="38100" y="184150"/>
                </a:cubicBezTo>
                <a:cubicBezTo>
                  <a:pt x="40708" y="191322"/>
                  <a:pt x="43714" y="200366"/>
                  <a:pt x="50800" y="203200"/>
                </a:cubicBezTo>
                <a:cubicBezTo>
                  <a:pt x="66645" y="209538"/>
                  <a:pt x="84733" y="206955"/>
                  <a:pt x="101600" y="209550"/>
                </a:cubicBezTo>
                <a:cubicBezTo>
                  <a:pt x="112267" y="211191"/>
                  <a:pt x="122767" y="213783"/>
                  <a:pt x="133350" y="215900"/>
                </a:cubicBezTo>
                <a:cubicBezTo>
                  <a:pt x="170965" y="214507"/>
                  <a:pt x="290022" y="223772"/>
                  <a:pt x="349250" y="196850"/>
                </a:cubicBezTo>
                <a:cubicBezTo>
                  <a:pt x="358885" y="192471"/>
                  <a:pt x="366183" y="184150"/>
                  <a:pt x="374650" y="177800"/>
                </a:cubicBezTo>
                <a:cubicBezTo>
                  <a:pt x="383117" y="162983"/>
                  <a:pt x="398165" y="150311"/>
                  <a:pt x="400050" y="133350"/>
                </a:cubicBezTo>
                <a:cubicBezTo>
                  <a:pt x="400893" y="125765"/>
                  <a:pt x="388632" y="120650"/>
                  <a:pt x="381000" y="120650"/>
                </a:cubicBezTo>
                <a:cubicBezTo>
                  <a:pt x="342666" y="120650"/>
                  <a:pt x="304800" y="129117"/>
                  <a:pt x="266700" y="133350"/>
                </a:cubicBezTo>
                <a:cubicBezTo>
                  <a:pt x="263955" y="134311"/>
                  <a:pt x="154650" y="160750"/>
                  <a:pt x="120650" y="190500"/>
                </a:cubicBezTo>
                <a:cubicBezTo>
                  <a:pt x="61216" y="242505"/>
                  <a:pt x="112718" y="206371"/>
                  <a:pt x="69850" y="234950"/>
                </a:cubicBezTo>
                <a:cubicBezTo>
                  <a:pt x="130211" y="242051"/>
                  <a:pt x="160283" y="265605"/>
                  <a:pt x="203200" y="234950"/>
                </a:cubicBezTo>
                <a:cubicBezTo>
                  <a:pt x="210508" y="229730"/>
                  <a:pt x="215900" y="222250"/>
                  <a:pt x="222250" y="215900"/>
                </a:cubicBezTo>
                <a:cubicBezTo>
                  <a:pt x="224367" y="207433"/>
                  <a:pt x="234052" y="197315"/>
                  <a:pt x="228600" y="190500"/>
                </a:cubicBezTo>
                <a:cubicBezTo>
                  <a:pt x="221858" y="182072"/>
                  <a:pt x="207643" y="184150"/>
                  <a:pt x="196850" y="184150"/>
                </a:cubicBezTo>
                <a:cubicBezTo>
                  <a:pt x="180956" y="184150"/>
                  <a:pt x="126908" y="193690"/>
                  <a:pt x="107950" y="196850"/>
                </a:cubicBezTo>
                <a:cubicBezTo>
                  <a:pt x="80433" y="209550"/>
                  <a:pt x="50893" y="218562"/>
                  <a:pt x="25400" y="234950"/>
                </a:cubicBezTo>
                <a:cubicBezTo>
                  <a:pt x="19770" y="238570"/>
                  <a:pt x="12370" y="254418"/>
                  <a:pt x="19050" y="254000"/>
                </a:cubicBezTo>
                <a:cubicBezTo>
                  <a:pt x="55944" y="251694"/>
                  <a:pt x="91017" y="237067"/>
                  <a:pt x="127000" y="228600"/>
                </a:cubicBezTo>
                <a:cubicBezTo>
                  <a:pt x="143933" y="220133"/>
                  <a:pt x="162234" y="213976"/>
                  <a:pt x="177800" y="203200"/>
                </a:cubicBezTo>
                <a:cubicBezTo>
                  <a:pt x="190106" y="194681"/>
                  <a:pt x="215822" y="185040"/>
                  <a:pt x="209550" y="171450"/>
                </a:cubicBezTo>
                <a:cubicBezTo>
                  <a:pt x="197485" y="145310"/>
                  <a:pt x="162983" y="137583"/>
                  <a:pt x="139700" y="120650"/>
                </a:cubicBezTo>
                <a:cubicBezTo>
                  <a:pt x="112183" y="127000"/>
                  <a:pt x="81836" y="125986"/>
                  <a:pt x="57150" y="139700"/>
                </a:cubicBezTo>
                <a:cubicBezTo>
                  <a:pt x="41233" y="148543"/>
                  <a:pt x="16681" y="168165"/>
                  <a:pt x="25400" y="184150"/>
                </a:cubicBezTo>
                <a:cubicBezTo>
                  <a:pt x="37264" y="205900"/>
                  <a:pt x="71967" y="201083"/>
                  <a:pt x="95250" y="209550"/>
                </a:cubicBezTo>
                <a:cubicBezTo>
                  <a:pt x="125960" y="202571"/>
                  <a:pt x="288902" y="170343"/>
                  <a:pt x="330200" y="146050"/>
                </a:cubicBezTo>
                <a:cubicBezTo>
                  <a:pt x="340025" y="140271"/>
                  <a:pt x="338667" y="124883"/>
                  <a:pt x="342900" y="114300"/>
                </a:cubicBezTo>
                <a:cubicBezTo>
                  <a:pt x="332317" y="101600"/>
                  <a:pt x="327633" y="77468"/>
                  <a:pt x="311150" y="76200"/>
                </a:cubicBezTo>
                <a:cubicBezTo>
                  <a:pt x="239117" y="70659"/>
                  <a:pt x="166938" y="86289"/>
                  <a:pt x="95250" y="95250"/>
                </a:cubicBezTo>
                <a:cubicBezTo>
                  <a:pt x="81966" y="96910"/>
                  <a:pt x="68962" y="101650"/>
                  <a:pt x="57150" y="107950"/>
                </a:cubicBezTo>
                <a:cubicBezTo>
                  <a:pt x="36948" y="118724"/>
                  <a:pt x="19050" y="133350"/>
                  <a:pt x="0" y="146050"/>
                </a:cubicBezTo>
                <a:cubicBezTo>
                  <a:pt x="6350" y="160867"/>
                  <a:pt x="3022" y="188783"/>
                  <a:pt x="19050" y="190500"/>
                </a:cubicBezTo>
                <a:cubicBezTo>
                  <a:pt x="72335" y="196209"/>
                  <a:pt x="126272" y="179822"/>
                  <a:pt x="177800" y="165100"/>
                </a:cubicBezTo>
                <a:cubicBezTo>
                  <a:pt x="187976" y="162193"/>
                  <a:pt x="196850" y="150283"/>
                  <a:pt x="196850" y="139700"/>
                </a:cubicBezTo>
                <a:cubicBezTo>
                  <a:pt x="196850" y="133007"/>
                  <a:pt x="184150" y="143933"/>
                  <a:pt x="177800" y="146050"/>
                </a:cubicBezTo>
                <a:cubicBezTo>
                  <a:pt x="171450" y="156633"/>
                  <a:pt x="147041" y="173897"/>
                  <a:pt x="158750" y="177800"/>
                </a:cubicBezTo>
                <a:cubicBezTo>
                  <a:pt x="183179" y="185943"/>
                  <a:pt x="211117" y="174850"/>
                  <a:pt x="234950" y="165100"/>
                </a:cubicBezTo>
                <a:cubicBezTo>
                  <a:pt x="258864" y="155317"/>
                  <a:pt x="306620" y="145161"/>
                  <a:pt x="298450" y="120650"/>
                </a:cubicBezTo>
                <a:cubicBezTo>
                  <a:pt x="290615" y="97146"/>
                  <a:pt x="251298" y="136120"/>
                  <a:pt x="228600" y="146050"/>
                </a:cubicBezTo>
                <a:cubicBezTo>
                  <a:pt x="217293" y="150997"/>
                  <a:pt x="207433" y="158750"/>
                  <a:pt x="196850" y="165100"/>
                </a:cubicBezTo>
                <a:cubicBezTo>
                  <a:pt x="188383" y="175683"/>
                  <a:pt x="168163" y="183701"/>
                  <a:pt x="171450" y="196850"/>
                </a:cubicBezTo>
                <a:cubicBezTo>
                  <a:pt x="187915" y="262710"/>
                  <a:pt x="222925" y="242966"/>
                  <a:pt x="254000" y="222250"/>
                </a:cubicBezTo>
                <a:cubicBezTo>
                  <a:pt x="259569" y="218537"/>
                  <a:pt x="241300" y="226483"/>
                  <a:pt x="234950" y="228600"/>
                </a:cubicBezTo>
                <a:cubicBezTo>
                  <a:pt x="227590" y="238414"/>
                  <a:pt x="199077" y="274616"/>
                  <a:pt x="196850" y="285750"/>
                </a:cubicBezTo>
                <a:lnTo>
                  <a:pt x="203200" y="317500"/>
                </a:lnTo>
                <a:cubicBezTo>
                  <a:pt x="220133" y="311150"/>
                  <a:pt x="240483" y="310465"/>
                  <a:pt x="254000" y="298450"/>
                </a:cubicBezTo>
                <a:cubicBezTo>
                  <a:pt x="262067" y="291280"/>
                  <a:pt x="263451" y="277038"/>
                  <a:pt x="260350" y="266700"/>
                </a:cubicBezTo>
                <a:cubicBezTo>
                  <a:pt x="250926" y="235288"/>
                  <a:pt x="228109" y="232214"/>
                  <a:pt x="203200" y="222250"/>
                </a:cubicBezTo>
                <a:cubicBezTo>
                  <a:pt x="182033" y="224367"/>
                  <a:pt x="158430" y="218515"/>
                  <a:pt x="139700" y="228600"/>
                </a:cubicBezTo>
                <a:cubicBezTo>
                  <a:pt x="93067" y="253710"/>
                  <a:pt x="133249" y="289950"/>
                  <a:pt x="158750" y="298450"/>
                </a:cubicBezTo>
                <a:cubicBezTo>
                  <a:pt x="182930" y="306510"/>
                  <a:pt x="209550" y="302683"/>
                  <a:pt x="234950" y="304800"/>
                </a:cubicBezTo>
                <a:cubicBezTo>
                  <a:pt x="254000" y="302683"/>
                  <a:pt x="274956" y="307022"/>
                  <a:pt x="292100" y="298450"/>
                </a:cubicBezTo>
                <a:cubicBezTo>
                  <a:pt x="298087" y="295457"/>
                  <a:pt x="292434" y="279752"/>
                  <a:pt x="285750" y="279400"/>
                </a:cubicBezTo>
                <a:cubicBezTo>
                  <a:pt x="247469" y="277385"/>
                  <a:pt x="209550" y="287867"/>
                  <a:pt x="171450" y="292100"/>
                </a:cubicBezTo>
                <a:cubicBezTo>
                  <a:pt x="162983" y="298450"/>
                  <a:pt x="141317" y="301684"/>
                  <a:pt x="146050" y="311150"/>
                </a:cubicBezTo>
                <a:cubicBezTo>
                  <a:pt x="150877" y="320803"/>
                  <a:pt x="170168" y="312432"/>
                  <a:pt x="177800" y="304800"/>
                </a:cubicBezTo>
                <a:cubicBezTo>
                  <a:pt x="197315" y="285285"/>
                  <a:pt x="207433" y="258233"/>
                  <a:pt x="222250" y="234950"/>
                </a:cubicBezTo>
                <a:cubicBezTo>
                  <a:pt x="224367" y="226483"/>
                  <a:pt x="235168" y="215297"/>
                  <a:pt x="228600" y="209550"/>
                </a:cubicBezTo>
                <a:cubicBezTo>
                  <a:pt x="196095" y="181108"/>
                  <a:pt x="176622" y="188512"/>
                  <a:pt x="146050" y="196850"/>
                </a:cubicBezTo>
                <a:cubicBezTo>
                  <a:pt x="131183" y="200905"/>
                  <a:pt x="116417" y="205317"/>
                  <a:pt x="101600" y="209550"/>
                </a:cubicBezTo>
                <a:cubicBezTo>
                  <a:pt x="91017" y="220133"/>
                  <a:pt x="75409" y="227403"/>
                  <a:pt x="69850" y="241300"/>
                </a:cubicBezTo>
                <a:cubicBezTo>
                  <a:pt x="50013" y="290893"/>
                  <a:pt x="141710" y="289428"/>
                  <a:pt x="152400" y="292100"/>
                </a:cubicBezTo>
                <a:cubicBezTo>
                  <a:pt x="192617" y="285750"/>
                  <a:pt x="233735" y="283635"/>
                  <a:pt x="273050" y="273050"/>
                </a:cubicBezTo>
                <a:cubicBezTo>
                  <a:pt x="301782" y="265315"/>
                  <a:pt x="352291" y="239094"/>
                  <a:pt x="298450" y="203200"/>
                </a:cubicBezTo>
                <a:cubicBezTo>
                  <a:pt x="282502" y="192568"/>
                  <a:pt x="260350" y="198967"/>
                  <a:pt x="241300" y="196850"/>
                </a:cubicBezTo>
                <a:cubicBezTo>
                  <a:pt x="224367" y="208139"/>
                  <a:pt x="196850" y="222956"/>
                  <a:pt x="196850" y="247650"/>
                </a:cubicBezTo>
                <a:cubicBezTo>
                  <a:pt x="196850" y="261203"/>
                  <a:pt x="213783" y="268817"/>
                  <a:pt x="222250" y="279400"/>
                </a:cubicBezTo>
                <a:cubicBezTo>
                  <a:pt x="245533" y="273050"/>
                  <a:pt x="270230" y="270556"/>
                  <a:pt x="292100" y="260350"/>
                </a:cubicBezTo>
                <a:cubicBezTo>
                  <a:pt x="302950" y="255287"/>
                  <a:pt x="329311" y="232982"/>
                  <a:pt x="317500" y="234950"/>
                </a:cubicBezTo>
                <a:cubicBezTo>
                  <a:pt x="294157" y="238841"/>
                  <a:pt x="275167" y="256117"/>
                  <a:pt x="254000" y="266700"/>
                </a:cubicBezTo>
                <a:cubicBezTo>
                  <a:pt x="239918" y="282793"/>
                  <a:pt x="192089" y="307977"/>
                  <a:pt x="215900" y="336550"/>
                </a:cubicBezTo>
                <a:cubicBezTo>
                  <a:pt x="222675" y="344680"/>
                  <a:pt x="232833" y="349250"/>
                  <a:pt x="241300" y="355600"/>
                </a:cubicBezTo>
                <a:cubicBezTo>
                  <a:pt x="296523" y="341794"/>
                  <a:pt x="288459" y="356532"/>
                  <a:pt x="311150" y="311150"/>
                </a:cubicBezTo>
                <a:cubicBezTo>
                  <a:pt x="314563" y="304324"/>
                  <a:pt x="295037" y="323374"/>
                  <a:pt x="298450" y="330200"/>
                </a:cubicBezTo>
                <a:cubicBezTo>
                  <a:pt x="301443" y="336187"/>
                  <a:pt x="311150" y="325967"/>
                  <a:pt x="317500" y="323850"/>
                </a:cubicBezTo>
                <a:cubicBezTo>
                  <a:pt x="311150" y="319617"/>
                  <a:pt x="303555" y="305477"/>
                  <a:pt x="298450" y="311150"/>
                </a:cubicBezTo>
                <a:cubicBezTo>
                  <a:pt x="279453" y="332258"/>
                  <a:pt x="260350" y="387350"/>
                  <a:pt x="260350" y="387350"/>
                </a:cubicBezTo>
                <a:cubicBezTo>
                  <a:pt x="258233" y="400050"/>
                  <a:pt x="256793" y="412881"/>
                  <a:pt x="254000" y="425450"/>
                </a:cubicBezTo>
                <a:cubicBezTo>
                  <a:pt x="252548" y="431984"/>
                  <a:pt x="249273" y="438006"/>
                  <a:pt x="247650" y="444500"/>
                </a:cubicBezTo>
                <a:cubicBezTo>
                  <a:pt x="245032" y="454971"/>
                  <a:pt x="243417" y="465667"/>
                  <a:pt x="241300" y="476250"/>
                </a:cubicBezTo>
                <a:cubicBezTo>
                  <a:pt x="243417" y="482600"/>
                  <a:pt x="245013" y="489148"/>
                  <a:pt x="247650" y="495300"/>
                </a:cubicBezTo>
                <a:cubicBezTo>
                  <a:pt x="251379" y="504001"/>
                  <a:pt x="260350" y="530166"/>
                  <a:pt x="260350" y="520700"/>
                </a:cubicBezTo>
                <a:cubicBezTo>
                  <a:pt x="260350" y="503246"/>
                  <a:pt x="252243" y="486739"/>
                  <a:pt x="247650" y="469900"/>
                </a:cubicBezTo>
                <a:cubicBezTo>
                  <a:pt x="242686" y="451699"/>
                  <a:pt x="234991" y="433434"/>
                  <a:pt x="222250" y="419100"/>
                </a:cubicBezTo>
                <a:cubicBezTo>
                  <a:pt x="213246" y="408970"/>
                  <a:pt x="201083" y="402167"/>
                  <a:pt x="190500" y="393700"/>
                </a:cubicBezTo>
                <a:cubicBezTo>
                  <a:pt x="179917" y="395817"/>
                  <a:pt x="166382" y="392418"/>
                  <a:pt x="158750" y="400050"/>
                </a:cubicBezTo>
                <a:cubicBezTo>
                  <a:pt x="154017" y="404783"/>
                  <a:pt x="160919" y="413873"/>
                  <a:pt x="165100" y="419100"/>
                </a:cubicBezTo>
                <a:cubicBezTo>
                  <a:pt x="178190" y="435462"/>
                  <a:pt x="194733" y="448733"/>
                  <a:pt x="209550" y="463550"/>
                </a:cubicBezTo>
                <a:cubicBezTo>
                  <a:pt x="224367" y="459317"/>
                  <a:pt x="245833" y="463917"/>
                  <a:pt x="254000" y="450850"/>
                </a:cubicBezTo>
                <a:cubicBezTo>
                  <a:pt x="267410" y="429394"/>
                  <a:pt x="216282" y="387732"/>
                  <a:pt x="209550" y="381000"/>
                </a:cubicBezTo>
                <a:cubicBezTo>
                  <a:pt x="203200" y="393700"/>
                  <a:pt x="192068" y="404988"/>
                  <a:pt x="190500" y="419100"/>
                </a:cubicBezTo>
                <a:cubicBezTo>
                  <a:pt x="189657" y="426685"/>
                  <a:pt x="203200" y="438150"/>
                  <a:pt x="203200" y="43815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lumMod val="75000"/>
                </a:prstClr>
              </a:solidFill>
              <a:latin typeface="Segoe UI"/>
              <a:ea typeface="メイリオ"/>
            </a:endParaRPr>
          </a:p>
        </p:txBody>
      </p:sp>
      <p:pic>
        <p:nvPicPr>
          <p:cNvPr id="292" name="図 291"/>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603812" y="4463366"/>
            <a:ext cx="353516" cy="353516"/>
          </a:xfrm>
          <a:prstGeom prst="rect">
            <a:avLst/>
          </a:prstGeom>
        </p:spPr>
      </p:pic>
      <p:sp>
        <p:nvSpPr>
          <p:cNvPr id="208" name="テキスト ボックス 207"/>
          <p:cNvSpPr txBox="1"/>
          <p:nvPr/>
        </p:nvSpPr>
        <p:spPr>
          <a:xfrm>
            <a:off x="311292" y="1679360"/>
            <a:ext cx="4212468" cy="776535"/>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決済の多様化に伴い管理業務の負荷、コストが増加。</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marL="232172" indent="-232172" defTabSz="752256">
              <a:lnSpc>
                <a:spcPct val="130000"/>
              </a:lnSpc>
              <a:spcAft>
                <a:spcPts val="488"/>
              </a:spcAft>
              <a:buFont typeface="Wingdings" panose="05000000000000000000" pitchFamily="2" charset="2"/>
              <a:buChar char="l"/>
            </a:pP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売上につながるプロモーションやテナントコミュニケーション等の</a:t>
            </a: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コア業務を圧迫</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している状況</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5395470" y="1676518"/>
            <a:ext cx="4212468" cy="484788"/>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1138"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徹底的なデジタル活用</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AI</a:t>
            </a:r>
            <a:r>
              <a:rPr kumimoji="1" lang="ja-JP" altLang="en-US" sz="1138" dirty="0" err="1">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RPA</a:t>
            </a:r>
            <a:r>
              <a:rPr kumimoji="1" lang="ja-JP" altLang="en-US" sz="1138" dirty="0" err="1">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等）による運営コスト削減を実現。デジタル化されたデータを活用し施策強化へ</a:t>
            </a:r>
            <a:endParaRPr kumimoji="1" lang="en-US" altLang="ja-JP" sz="1138"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8420036" y="878298"/>
            <a:ext cx="1117065" cy="369332"/>
          </a:xfrm>
          <a:prstGeom prst="rect">
            <a:avLst/>
          </a:prstGeom>
          <a:solidFill>
            <a:schemeClr val="bg1"/>
          </a:solidFill>
          <a:ln>
            <a:solidFill>
              <a:schemeClr val="accent6">
                <a:lumMod val="75000"/>
              </a:schemeClr>
            </a:solidFill>
          </a:ln>
        </p:spPr>
        <p:txBody>
          <a:bodyPr wrap="square" rtlCol="0">
            <a:spAutoFit/>
          </a:bodyPr>
          <a:lstStyle/>
          <a:p>
            <a:pPr algn="ctr"/>
            <a:r>
              <a:rPr kumimoji="1" lang="ja-JP" altLang="en-US" dirty="0" smtClean="0">
                <a:solidFill>
                  <a:schemeClr val="accent6">
                    <a:lumMod val="75000"/>
                  </a:schemeClr>
                </a:solidFill>
              </a:rPr>
              <a:t>再掲</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6875934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rmAutofit/>
          </a:bodyPr>
          <a:lstStyle/>
          <a:p>
            <a:r>
              <a:rPr lang="en-US" altLang="ja-JP" dirty="0"/>
              <a:t>7</a:t>
            </a:r>
            <a:r>
              <a:rPr kumimoji="1" lang="en-US" altLang="ja-JP" dirty="0" smtClean="0"/>
              <a:t>.1. </a:t>
            </a:r>
            <a:r>
              <a:rPr lang="ja-JP" altLang="en-US" dirty="0" smtClean="0"/>
              <a:t>デジタルバックオフィス　フルサービス　</a:t>
            </a:r>
            <a:r>
              <a:rPr lang="ja-JP" altLang="en-US" dirty="0"/>
              <a:t>ご</a:t>
            </a:r>
            <a:r>
              <a:rPr lang="ja-JP" altLang="en-US" dirty="0" smtClean="0"/>
              <a:t>提供範囲</a:t>
            </a:r>
            <a:endParaRPr kumimoji="1" lang="ja-JP" altLang="en-US" dirty="0"/>
          </a:p>
        </p:txBody>
      </p:sp>
      <p:sp>
        <p:nvSpPr>
          <p:cNvPr id="2" name="テキスト プレースホルダー 1"/>
          <p:cNvSpPr>
            <a:spLocks noGrp="1"/>
          </p:cNvSpPr>
          <p:nvPr>
            <p:ph type="body" sz="quarter" idx="10"/>
          </p:nvPr>
        </p:nvSpPr>
        <p:spPr>
          <a:xfrm>
            <a:off x="436790" y="908050"/>
            <a:ext cx="9326363" cy="5256000"/>
          </a:xfrm>
        </p:spPr>
        <p:txBody>
          <a:bodyPr>
            <a:normAutofit/>
          </a:bodyPr>
          <a:lstStyle/>
          <a:p>
            <a:pPr>
              <a:lnSpc>
                <a:spcPct val="130000"/>
              </a:lnSpc>
              <a:spcAft>
                <a:spcPts val="600"/>
              </a:spcAft>
            </a:pPr>
            <a:r>
              <a:rPr lang="ja-JP" altLang="en-US" sz="1600" dirty="0"/>
              <a:t>本サービスは今回</a:t>
            </a:r>
            <a:r>
              <a:rPr lang="ja-JP" altLang="en-US" sz="1600" dirty="0" smtClean="0"/>
              <a:t>ご提案のシステム</a:t>
            </a:r>
            <a:r>
              <a:rPr lang="ja-JP" altLang="en-US" sz="1600" dirty="0"/>
              <a:t>提供だけではなく、商業施設様向けフル・ビジネス・プロセス・アウトソーシングです。</a:t>
            </a:r>
            <a:endParaRPr lang="en-US" altLang="ja-JP" sz="1600" dirty="0"/>
          </a:p>
        </p:txBody>
      </p:sp>
      <p:sp>
        <p:nvSpPr>
          <p:cNvPr id="4" name="正方形/長方形 3"/>
          <p:cNvSpPr/>
          <p:nvPr/>
        </p:nvSpPr>
        <p:spPr>
          <a:xfrm>
            <a:off x="446246" y="1564953"/>
            <a:ext cx="2203017" cy="3501505"/>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ショッピングセンター</a:t>
            </a:r>
          </a:p>
        </p:txBody>
      </p:sp>
      <p:sp>
        <p:nvSpPr>
          <p:cNvPr id="5" name="正方形/長方形 4"/>
          <p:cNvSpPr/>
          <p:nvPr/>
        </p:nvSpPr>
        <p:spPr>
          <a:xfrm>
            <a:off x="2835825" y="1583684"/>
            <a:ext cx="5508055" cy="42323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endPar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561603" y="1564952"/>
            <a:ext cx="1128633" cy="2851647"/>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ディベロッパー</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184" y="1544929"/>
            <a:ext cx="1414273" cy="359997"/>
          </a:xfrm>
          <a:prstGeom prst="rect">
            <a:avLst/>
          </a:prstGeom>
        </p:spPr>
      </p:pic>
      <p:sp>
        <p:nvSpPr>
          <p:cNvPr id="8" name="正方形/長方形 7"/>
          <p:cNvSpPr/>
          <p:nvPr/>
        </p:nvSpPr>
        <p:spPr>
          <a:xfrm>
            <a:off x="4168025" y="1857628"/>
            <a:ext cx="2940582" cy="3882576"/>
          </a:xfrm>
          <a:prstGeom prst="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b" anchorCtr="0" forceAA="0" compatLnSpc="1">
            <a:prstTxWarp prst="textNoShape">
              <a:avLst/>
            </a:prstTxWarp>
            <a:noAutofit/>
          </a:bodyPr>
          <a:lstStyle/>
          <a:p>
            <a:pPr algn="ctr" defTabSz="611208">
              <a:lnSpc>
                <a:spcPct val="130000"/>
              </a:lnSpc>
              <a:spcAft>
                <a:spcPts val="397"/>
              </a:spcAft>
            </a:pPr>
            <a:r>
              <a:rPr kumimoji="1" lang="en-US" altLang="ja-JP" sz="975"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rPr>
              <a:t>Omni Platform</a:t>
            </a:r>
          </a:p>
        </p:txBody>
      </p:sp>
      <p:sp>
        <p:nvSpPr>
          <p:cNvPr id="9" name="正方形/長方形 8"/>
          <p:cNvSpPr/>
          <p:nvPr/>
        </p:nvSpPr>
        <p:spPr>
          <a:xfrm>
            <a:off x="4272582" y="1942446"/>
            <a:ext cx="2730838" cy="2022754"/>
          </a:xfrm>
          <a:prstGeom prst="rect">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94"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rPr>
              <a:t>デジタルバックオフィス</a:t>
            </a:r>
            <a:endParaRPr kumimoji="1" lang="en-US" altLang="ja-JP" sz="894" b="1" dirty="0">
              <a:solidFill>
                <a:schemeClr val="accent6"/>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3" name="正方形/長方形 12"/>
          <p:cNvSpPr/>
          <p:nvPr/>
        </p:nvSpPr>
        <p:spPr>
          <a:xfrm>
            <a:off x="7158496" y="3480480"/>
            <a:ext cx="1140750" cy="585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帳票出力システム</a:t>
            </a:r>
            <a:r>
              <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
            </a:r>
            <a:br>
              <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b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a:t>
            </a:r>
            <a:r>
              <a:rPr kumimoji="1" lang="en-US" altLang="ja-JP"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CAFIS</a:t>
            </a: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 </a:t>
            </a:r>
            <a:r>
              <a:rPr kumimoji="1" lang="en-US" altLang="ja-JP"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DDS</a:t>
            </a:r>
            <a:r>
              <a:rPr kumimoji="1" lang="ja-JP" altLang="en-US" sz="894" b="1" dirty="0" smtClean="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a:t>
            </a:r>
            <a:endPar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52" name="正方形/長方形 51"/>
          <p:cNvSpPr/>
          <p:nvPr/>
        </p:nvSpPr>
        <p:spPr>
          <a:xfrm>
            <a:off x="8572886" y="4563812"/>
            <a:ext cx="1128633" cy="1252193"/>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テナント本部</a:t>
            </a:r>
          </a:p>
        </p:txBody>
      </p:sp>
      <p:sp>
        <p:nvSpPr>
          <p:cNvPr id="54" name="正方形/長方形 53"/>
          <p:cNvSpPr/>
          <p:nvPr/>
        </p:nvSpPr>
        <p:spPr>
          <a:xfrm>
            <a:off x="568385" y="1857627"/>
            <a:ext cx="1927966" cy="125562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テナント</a:t>
            </a:r>
            <a:endPar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55" name="正方形/長方形 54"/>
          <p:cNvSpPr/>
          <p:nvPr/>
        </p:nvSpPr>
        <p:spPr>
          <a:xfrm>
            <a:off x="566917" y="3206651"/>
            <a:ext cx="1927966" cy="1800756"/>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SC</a:t>
            </a:r>
            <a:r>
              <a:rPr kumimoji="1" lang="ja-JP" altLang="en-US"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事務所</a:t>
            </a:r>
            <a:endParaRPr kumimoji="1" lang="en-US" altLang="ja-JP" sz="813"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60" name="直線矢印コネクタ 59"/>
          <p:cNvCxnSpPr/>
          <p:nvPr/>
        </p:nvCxnSpPr>
        <p:spPr>
          <a:xfrm flipV="1">
            <a:off x="2145020" y="2706312"/>
            <a:ext cx="2475967"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0" name="図 79"/>
          <p:cNvPicPr>
            <a:picLocks noChangeAspect="1"/>
          </p:cNvPicPr>
          <p:nvPr/>
        </p:nvPicPr>
        <p:blipFill>
          <a:blip r:embed="rId3"/>
          <a:stretch>
            <a:fillRect/>
          </a:stretch>
        </p:blipFill>
        <p:spPr>
          <a:xfrm>
            <a:off x="5666901" y="2507163"/>
            <a:ext cx="1126296" cy="949369"/>
          </a:xfrm>
          <a:prstGeom prst="rect">
            <a:avLst/>
          </a:prstGeom>
        </p:spPr>
      </p:pic>
      <p:grpSp>
        <p:nvGrpSpPr>
          <p:cNvPr id="81" name="グループ化 80"/>
          <p:cNvGrpSpPr>
            <a:grpSpLocks noChangeAspect="1"/>
          </p:cNvGrpSpPr>
          <p:nvPr/>
        </p:nvGrpSpPr>
        <p:grpSpPr>
          <a:xfrm>
            <a:off x="4680253" y="3158454"/>
            <a:ext cx="472673" cy="347072"/>
            <a:chOff x="2461806" y="4508500"/>
            <a:chExt cx="1254299" cy="920999"/>
          </a:xfrm>
          <a:solidFill>
            <a:schemeClr val="accent1"/>
          </a:solidFill>
        </p:grpSpPr>
        <p:sp>
          <p:nvSpPr>
            <p:cNvPr id="82"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3"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84"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grpSp>
        <p:nvGrpSpPr>
          <p:cNvPr id="88" name="グループ化 87"/>
          <p:cNvGrpSpPr>
            <a:grpSpLocks noChangeAspect="1"/>
          </p:cNvGrpSpPr>
          <p:nvPr/>
        </p:nvGrpSpPr>
        <p:grpSpPr>
          <a:xfrm>
            <a:off x="8872486" y="3566620"/>
            <a:ext cx="472673" cy="347072"/>
            <a:chOff x="2461806" y="4508500"/>
            <a:chExt cx="1254299" cy="920999"/>
          </a:xfrm>
          <a:solidFill>
            <a:schemeClr val="tx1"/>
          </a:solidFill>
        </p:grpSpPr>
        <p:sp>
          <p:nvSpPr>
            <p:cNvPr id="89"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0"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1"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grpSp>
        <p:nvGrpSpPr>
          <p:cNvPr id="92" name="グループ化 91"/>
          <p:cNvGrpSpPr>
            <a:grpSpLocks noChangeAspect="1"/>
          </p:cNvGrpSpPr>
          <p:nvPr/>
        </p:nvGrpSpPr>
        <p:grpSpPr>
          <a:xfrm>
            <a:off x="8884399" y="5013944"/>
            <a:ext cx="472673" cy="347072"/>
            <a:chOff x="2461806" y="4508500"/>
            <a:chExt cx="1254299" cy="920999"/>
          </a:xfrm>
          <a:solidFill>
            <a:schemeClr val="tx1"/>
          </a:solidFill>
        </p:grpSpPr>
        <p:sp>
          <p:nvSpPr>
            <p:cNvPr id="93"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4"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95"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sp>
        <p:nvSpPr>
          <p:cNvPr id="96" name="テキスト ボックス 95"/>
          <p:cNvSpPr txBox="1"/>
          <p:nvPr/>
        </p:nvSpPr>
        <p:spPr>
          <a:xfrm>
            <a:off x="656996" y="3643374"/>
            <a:ext cx="878447"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商品券</a:t>
            </a: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金券・伝票類</a:t>
            </a:r>
          </a:p>
        </p:txBody>
      </p:sp>
      <p:sp>
        <p:nvSpPr>
          <p:cNvPr id="97" name="テキスト ボックス 96"/>
          <p:cNvSpPr txBox="1"/>
          <p:nvPr/>
        </p:nvSpPr>
        <p:spPr>
          <a:xfrm>
            <a:off x="799675" y="2842217"/>
            <a:ext cx="557846"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精算レシート</a:t>
            </a:r>
          </a:p>
        </p:txBody>
      </p:sp>
      <p:grpSp>
        <p:nvGrpSpPr>
          <p:cNvPr id="98" name="グループ化 97">
            <a:extLst>
              <a:ext uri="{FF2B5EF4-FFF2-40B4-BE49-F238E27FC236}">
                <a16:creationId xmlns:a16="http://schemas.microsoft.com/office/drawing/2014/main" id="{1A22A463-53DF-4405-B5E1-9BC7121CFE26}"/>
              </a:ext>
            </a:extLst>
          </p:cNvPr>
          <p:cNvGrpSpPr/>
          <p:nvPr/>
        </p:nvGrpSpPr>
        <p:grpSpPr>
          <a:xfrm>
            <a:off x="1824707" y="2500900"/>
            <a:ext cx="237763" cy="376456"/>
            <a:chOff x="2328863" y="3902075"/>
            <a:chExt cx="666751" cy="1055688"/>
          </a:xfrm>
        </p:grpSpPr>
        <p:sp>
          <p:nvSpPr>
            <p:cNvPr id="99" name="AutoShape 194">
              <a:extLst>
                <a:ext uri="{FF2B5EF4-FFF2-40B4-BE49-F238E27FC236}">
                  <a16:creationId xmlns:a16="http://schemas.microsoft.com/office/drawing/2014/main" id="{F2959360-82DD-4A8B-ACA9-E0341DA470B9}"/>
                </a:ext>
              </a:extLst>
            </p:cNvPr>
            <p:cNvSpPr>
              <a:spLocks noChangeAspect="1" noChangeArrowheads="1" noTextEdit="1"/>
            </p:cNvSpPr>
            <p:nvPr/>
          </p:nvSpPr>
          <p:spPr bwMode="auto">
            <a:xfrm>
              <a:off x="2332038" y="3902075"/>
              <a:ext cx="660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0" name="Freeform 196">
              <a:extLst>
                <a:ext uri="{FF2B5EF4-FFF2-40B4-BE49-F238E27FC236}">
                  <a16:creationId xmlns:a16="http://schemas.microsoft.com/office/drawing/2014/main" id="{C2A608E9-AA65-4ABD-B6E4-7A204F9C8BC1}"/>
                </a:ext>
              </a:extLst>
            </p:cNvPr>
            <p:cNvSpPr>
              <a:spLocks noEditPoints="1"/>
            </p:cNvSpPr>
            <p:nvPr/>
          </p:nvSpPr>
          <p:spPr bwMode="auto">
            <a:xfrm>
              <a:off x="2328863" y="3905250"/>
              <a:ext cx="666750" cy="1052513"/>
            </a:xfrm>
            <a:custGeom>
              <a:avLst/>
              <a:gdLst>
                <a:gd name="T0" fmla="*/ 200 w 230"/>
                <a:gd name="T1" fmla="*/ 368 h 368"/>
                <a:gd name="T2" fmla="*/ 30 w 230"/>
                <a:gd name="T3" fmla="*/ 368 h 368"/>
                <a:gd name="T4" fmla="*/ 29 w 230"/>
                <a:gd name="T5" fmla="*/ 367 h 368"/>
                <a:gd name="T6" fmla="*/ 0 w 230"/>
                <a:gd name="T7" fmla="*/ 333 h 368"/>
                <a:gd name="T8" fmla="*/ 0 w 230"/>
                <a:gd name="T9" fmla="*/ 193 h 368"/>
                <a:gd name="T10" fmla="*/ 18 w 230"/>
                <a:gd name="T11" fmla="*/ 163 h 368"/>
                <a:gd name="T12" fmla="*/ 21 w 230"/>
                <a:gd name="T13" fmla="*/ 158 h 368"/>
                <a:gd name="T14" fmla="*/ 21 w 230"/>
                <a:gd name="T15" fmla="*/ 25 h 368"/>
                <a:gd name="T16" fmla="*/ 21 w 230"/>
                <a:gd name="T17" fmla="*/ 19 h 368"/>
                <a:gd name="T18" fmla="*/ 45 w 230"/>
                <a:gd name="T19" fmla="*/ 0 h 368"/>
                <a:gd name="T20" fmla="*/ 185 w 230"/>
                <a:gd name="T21" fmla="*/ 0 h 368"/>
                <a:gd name="T22" fmla="*/ 209 w 230"/>
                <a:gd name="T23" fmla="*/ 24 h 368"/>
                <a:gd name="T24" fmla="*/ 209 w 230"/>
                <a:gd name="T25" fmla="*/ 158 h 368"/>
                <a:gd name="T26" fmla="*/ 211 w 230"/>
                <a:gd name="T27" fmla="*/ 162 h 368"/>
                <a:gd name="T28" fmla="*/ 223 w 230"/>
                <a:gd name="T29" fmla="*/ 172 h 368"/>
                <a:gd name="T30" fmla="*/ 230 w 230"/>
                <a:gd name="T31" fmla="*/ 188 h 368"/>
                <a:gd name="T32" fmla="*/ 230 w 230"/>
                <a:gd name="T33" fmla="*/ 338 h 368"/>
                <a:gd name="T34" fmla="*/ 229 w 230"/>
                <a:gd name="T35" fmla="*/ 339 h 368"/>
                <a:gd name="T36" fmla="*/ 205 w 230"/>
                <a:gd name="T37" fmla="*/ 366 h 368"/>
                <a:gd name="T38" fmla="*/ 200 w 230"/>
                <a:gd name="T39" fmla="*/ 368 h 368"/>
                <a:gd name="T40" fmla="*/ 46 w 230"/>
                <a:gd name="T41" fmla="*/ 86 h 368"/>
                <a:gd name="T42" fmla="*/ 46 w 230"/>
                <a:gd name="T43" fmla="*/ 308 h 368"/>
                <a:gd name="T44" fmla="*/ 184 w 230"/>
                <a:gd name="T45" fmla="*/ 308 h 368"/>
                <a:gd name="T46" fmla="*/ 184 w 230"/>
                <a:gd name="T47" fmla="*/ 86 h 368"/>
                <a:gd name="T48" fmla="*/ 46 w 230"/>
                <a:gd name="T49" fmla="*/ 86 h 368"/>
                <a:gd name="T50" fmla="*/ 209 w 230"/>
                <a:gd name="T51" fmla="*/ 170 h 368"/>
                <a:gd name="T52" fmla="*/ 209 w 230"/>
                <a:gd name="T53" fmla="*/ 173 h 368"/>
                <a:gd name="T54" fmla="*/ 209 w 230"/>
                <a:gd name="T55" fmla="*/ 320 h 368"/>
                <a:gd name="T56" fmla="*/ 187 w 230"/>
                <a:gd name="T57" fmla="*/ 342 h 368"/>
                <a:gd name="T58" fmla="*/ 43 w 230"/>
                <a:gd name="T59" fmla="*/ 342 h 368"/>
                <a:gd name="T60" fmla="*/ 34 w 230"/>
                <a:gd name="T61" fmla="*/ 340 h 368"/>
                <a:gd name="T62" fmla="*/ 20 w 230"/>
                <a:gd name="T63" fmla="*/ 319 h 368"/>
                <a:gd name="T64" fmla="*/ 20 w 230"/>
                <a:gd name="T65" fmla="*/ 174 h 368"/>
                <a:gd name="T66" fmla="*/ 20 w 230"/>
                <a:gd name="T67" fmla="*/ 170 h 368"/>
                <a:gd name="T68" fmla="*/ 16 w 230"/>
                <a:gd name="T69" fmla="*/ 186 h 368"/>
                <a:gd name="T70" fmla="*/ 16 w 230"/>
                <a:gd name="T71" fmla="*/ 246 h 368"/>
                <a:gd name="T72" fmla="*/ 16 w 230"/>
                <a:gd name="T73" fmla="*/ 325 h 368"/>
                <a:gd name="T74" fmla="*/ 39 w 230"/>
                <a:gd name="T75" fmla="*/ 348 h 368"/>
                <a:gd name="T76" fmla="*/ 192 w 230"/>
                <a:gd name="T77" fmla="*/ 348 h 368"/>
                <a:gd name="T78" fmla="*/ 196 w 230"/>
                <a:gd name="T79" fmla="*/ 348 h 368"/>
                <a:gd name="T80" fmla="*/ 214 w 230"/>
                <a:gd name="T81" fmla="*/ 325 h 368"/>
                <a:gd name="T82" fmla="*/ 214 w 230"/>
                <a:gd name="T83" fmla="*/ 254 h 368"/>
                <a:gd name="T84" fmla="*/ 214 w 230"/>
                <a:gd name="T85" fmla="*/ 184 h 368"/>
                <a:gd name="T86" fmla="*/ 209 w 230"/>
                <a:gd name="T87" fmla="*/ 170 h 368"/>
                <a:gd name="T88" fmla="*/ 116 w 230"/>
                <a:gd name="T89" fmla="*/ 15 h 368"/>
                <a:gd name="T90" fmla="*/ 53 w 230"/>
                <a:gd name="T91" fmla="*/ 15 h 368"/>
                <a:gd name="T92" fmla="*/ 45 w 230"/>
                <a:gd name="T93" fmla="*/ 24 h 368"/>
                <a:gd name="T94" fmla="*/ 45 w 230"/>
                <a:gd name="T95" fmla="*/ 72 h 368"/>
                <a:gd name="T96" fmla="*/ 54 w 230"/>
                <a:gd name="T97" fmla="*/ 80 h 368"/>
                <a:gd name="T98" fmla="*/ 177 w 230"/>
                <a:gd name="T99" fmla="*/ 80 h 368"/>
                <a:gd name="T100" fmla="*/ 185 w 230"/>
                <a:gd name="T101" fmla="*/ 72 h 368"/>
                <a:gd name="T102" fmla="*/ 185 w 230"/>
                <a:gd name="T103" fmla="*/ 24 h 368"/>
                <a:gd name="T104" fmla="*/ 177 w 230"/>
                <a:gd name="T105" fmla="*/ 15 h 368"/>
                <a:gd name="T106" fmla="*/ 116 w 230"/>
                <a:gd name="T107" fmla="*/ 1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368">
                  <a:moveTo>
                    <a:pt x="200" y="368"/>
                  </a:moveTo>
                  <a:cubicBezTo>
                    <a:pt x="144" y="368"/>
                    <a:pt x="87" y="368"/>
                    <a:pt x="30" y="368"/>
                  </a:cubicBezTo>
                  <a:cubicBezTo>
                    <a:pt x="30" y="368"/>
                    <a:pt x="29" y="367"/>
                    <a:pt x="29" y="367"/>
                  </a:cubicBezTo>
                  <a:cubicBezTo>
                    <a:pt x="12" y="364"/>
                    <a:pt x="0" y="350"/>
                    <a:pt x="0" y="333"/>
                  </a:cubicBezTo>
                  <a:cubicBezTo>
                    <a:pt x="0" y="286"/>
                    <a:pt x="0" y="240"/>
                    <a:pt x="0" y="193"/>
                  </a:cubicBezTo>
                  <a:cubicBezTo>
                    <a:pt x="0" y="180"/>
                    <a:pt x="6" y="169"/>
                    <a:pt x="18" y="163"/>
                  </a:cubicBezTo>
                  <a:cubicBezTo>
                    <a:pt x="20" y="161"/>
                    <a:pt x="21" y="160"/>
                    <a:pt x="21" y="158"/>
                  </a:cubicBezTo>
                  <a:cubicBezTo>
                    <a:pt x="21" y="114"/>
                    <a:pt x="21" y="69"/>
                    <a:pt x="21" y="25"/>
                  </a:cubicBezTo>
                  <a:cubicBezTo>
                    <a:pt x="21" y="23"/>
                    <a:pt x="21" y="21"/>
                    <a:pt x="21" y="19"/>
                  </a:cubicBezTo>
                  <a:cubicBezTo>
                    <a:pt x="23" y="7"/>
                    <a:pt x="32" y="0"/>
                    <a:pt x="45" y="0"/>
                  </a:cubicBezTo>
                  <a:cubicBezTo>
                    <a:pt x="92" y="0"/>
                    <a:pt x="138" y="0"/>
                    <a:pt x="185" y="0"/>
                  </a:cubicBezTo>
                  <a:cubicBezTo>
                    <a:pt x="199" y="0"/>
                    <a:pt x="209" y="11"/>
                    <a:pt x="209" y="24"/>
                  </a:cubicBezTo>
                  <a:cubicBezTo>
                    <a:pt x="209" y="69"/>
                    <a:pt x="209" y="113"/>
                    <a:pt x="209" y="158"/>
                  </a:cubicBezTo>
                  <a:cubicBezTo>
                    <a:pt x="209" y="160"/>
                    <a:pt x="209" y="161"/>
                    <a:pt x="211" y="162"/>
                  </a:cubicBezTo>
                  <a:cubicBezTo>
                    <a:pt x="215" y="165"/>
                    <a:pt x="219" y="168"/>
                    <a:pt x="223" y="172"/>
                  </a:cubicBezTo>
                  <a:cubicBezTo>
                    <a:pt x="227" y="176"/>
                    <a:pt x="228" y="182"/>
                    <a:pt x="230" y="188"/>
                  </a:cubicBezTo>
                  <a:cubicBezTo>
                    <a:pt x="230" y="238"/>
                    <a:pt x="230" y="288"/>
                    <a:pt x="230" y="338"/>
                  </a:cubicBezTo>
                  <a:cubicBezTo>
                    <a:pt x="230" y="338"/>
                    <a:pt x="229" y="339"/>
                    <a:pt x="229" y="339"/>
                  </a:cubicBezTo>
                  <a:cubicBezTo>
                    <a:pt x="226" y="353"/>
                    <a:pt x="218" y="362"/>
                    <a:pt x="205" y="366"/>
                  </a:cubicBezTo>
                  <a:cubicBezTo>
                    <a:pt x="204" y="367"/>
                    <a:pt x="202" y="367"/>
                    <a:pt x="200" y="368"/>
                  </a:cubicBezTo>
                  <a:close/>
                  <a:moveTo>
                    <a:pt x="46" y="86"/>
                  </a:moveTo>
                  <a:cubicBezTo>
                    <a:pt x="46" y="160"/>
                    <a:pt x="46" y="234"/>
                    <a:pt x="46" y="308"/>
                  </a:cubicBezTo>
                  <a:cubicBezTo>
                    <a:pt x="92" y="308"/>
                    <a:pt x="138" y="308"/>
                    <a:pt x="184" y="308"/>
                  </a:cubicBezTo>
                  <a:cubicBezTo>
                    <a:pt x="184" y="234"/>
                    <a:pt x="184" y="160"/>
                    <a:pt x="184" y="86"/>
                  </a:cubicBezTo>
                  <a:cubicBezTo>
                    <a:pt x="138" y="86"/>
                    <a:pt x="92" y="86"/>
                    <a:pt x="46" y="86"/>
                  </a:cubicBezTo>
                  <a:close/>
                  <a:moveTo>
                    <a:pt x="209" y="170"/>
                  </a:moveTo>
                  <a:cubicBezTo>
                    <a:pt x="209" y="171"/>
                    <a:pt x="209" y="172"/>
                    <a:pt x="209" y="173"/>
                  </a:cubicBezTo>
                  <a:cubicBezTo>
                    <a:pt x="209" y="222"/>
                    <a:pt x="209" y="271"/>
                    <a:pt x="209" y="320"/>
                  </a:cubicBezTo>
                  <a:cubicBezTo>
                    <a:pt x="209" y="332"/>
                    <a:pt x="199" y="342"/>
                    <a:pt x="187" y="342"/>
                  </a:cubicBezTo>
                  <a:cubicBezTo>
                    <a:pt x="139" y="342"/>
                    <a:pt x="91" y="342"/>
                    <a:pt x="43" y="342"/>
                  </a:cubicBezTo>
                  <a:cubicBezTo>
                    <a:pt x="40" y="342"/>
                    <a:pt x="36" y="341"/>
                    <a:pt x="34" y="340"/>
                  </a:cubicBezTo>
                  <a:cubicBezTo>
                    <a:pt x="25" y="336"/>
                    <a:pt x="20" y="328"/>
                    <a:pt x="20" y="319"/>
                  </a:cubicBezTo>
                  <a:cubicBezTo>
                    <a:pt x="20" y="270"/>
                    <a:pt x="20" y="222"/>
                    <a:pt x="20" y="174"/>
                  </a:cubicBezTo>
                  <a:cubicBezTo>
                    <a:pt x="20" y="173"/>
                    <a:pt x="20" y="172"/>
                    <a:pt x="20" y="170"/>
                  </a:cubicBezTo>
                  <a:cubicBezTo>
                    <a:pt x="17" y="175"/>
                    <a:pt x="16" y="180"/>
                    <a:pt x="16" y="186"/>
                  </a:cubicBezTo>
                  <a:cubicBezTo>
                    <a:pt x="16" y="206"/>
                    <a:pt x="16" y="226"/>
                    <a:pt x="16" y="246"/>
                  </a:cubicBezTo>
                  <a:cubicBezTo>
                    <a:pt x="16" y="272"/>
                    <a:pt x="16" y="299"/>
                    <a:pt x="16" y="325"/>
                  </a:cubicBezTo>
                  <a:cubicBezTo>
                    <a:pt x="16" y="340"/>
                    <a:pt x="26" y="349"/>
                    <a:pt x="39" y="348"/>
                  </a:cubicBezTo>
                  <a:cubicBezTo>
                    <a:pt x="90" y="348"/>
                    <a:pt x="141" y="348"/>
                    <a:pt x="192" y="348"/>
                  </a:cubicBezTo>
                  <a:cubicBezTo>
                    <a:pt x="193" y="348"/>
                    <a:pt x="194" y="348"/>
                    <a:pt x="196" y="348"/>
                  </a:cubicBezTo>
                  <a:cubicBezTo>
                    <a:pt x="208" y="346"/>
                    <a:pt x="214" y="338"/>
                    <a:pt x="214" y="325"/>
                  </a:cubicBezTo>
                  <a:cubicBezTo>
                    <a:pt x="214" y="301"/>
                    <a:pt x="214" y="277"/>
                    <a:pt x="214" y="254"/>
                  </a:cubicBezTo>
                  <a:cubicBezTo>
                    <a:pt x="214" y="230"/>
                    <a:pt x="214" y="207"/>
                    <a:pt x="214" y="184"/>
                  </a:cubicBezTo>
                  <a:cubicBezTo>
                    <a:pt x="214" y="179"/>
                    <a:pt x="213" y="174"/>
                    <a:pt x="209" y="170"/>
                  </a:cubicBezTo>
                  <a:close/>
                  <a:moveTo>
                    <a:pt x="116" y="15"/>
                  </a:moveTo>
                  <a:cubicBezTo>
                    <a:pt x="95" y="15"/>
                    <a:pt x="74" y="15"/>
                    <a:pt x="53" y="15"/>
                  </a:cubicBezTo>
                  <a:cubicBezTo>
                    <a:pt x="47" y="15"/>
                    <a:pt x="45" y="18"/>
                    <a:pt x="45" y="24"/>
                  </a:cubicBezTo>
                  <a:cubicBezTo>
                    <a:pt x="45" y="40"/>
                    <a:pt x="45" y="56"/>
                    <a:pt x="45" y="72"/>
                  </a:cubicBezTo>
                  <a:cubicBezTo>
                    <a:pt x="45" y="78"/>
                    <a:pt x="47" y="80"/>
                    <a:pt x="54" y="80"/>
                  </a:cubicBezTo>
                  <a:cubicBezTo>
                    <a:pt x="95" y="80"/>
                    <a:pt x="136" y="80"/>
                    <a:pt x="177" y="80"/>
                  </a:cubicBezTo>
                  <a:cubicBezTo>
                    <a:pt x="183" y="80"/>
                    <a:pt x="185" y="78"/>
                    <a:pt x="185" y="72"/>
                  </a:cubicBezTo>
                  <a:cubicBezTo>
                    <a:pt x="185" y="56"/>
                    <a:pt x="185" y="40"/>
                    <a:pt x="185" y="24"/>
                  </a:cubicBezTo>
                  <a:cubicBezTo>
                    <a:pt x="185" y="17"/>
                    <a:pt x="184" y="15"/>
                    <a:pt x="177" y="15"/>
                  </a:cubicBezTo>
                  <a:cubicBezTo>
                    <a:pt x="157" y="15"/>
                    <a:pt x="136" y="15"/>
                    <a:pt x="116" y="15"/>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1" name="Freeform 198">
              <a:extLst>
                <a:ext uri="{FF2B5EF4-FFF2-40B4-BE49-F238E27FC236}">
                  <a16:creationId xmlns:a16="http://schemas.microsoft.com/office/drawing/2014/main" id="{7E170943-19F4-43BD-B635-678EE4066EEC}"/>
                </a:ext>
              </a:extLst>
            </p:cNvPr>
            <p:cNvSpPr>
              <a:spLocks/>
            </p:cNvSpPr>
            <p:nvPr/>
          </p:nvSpPr>
          <p:spPr bwMode="auto">
            <a:xfrm>
              <a:off x="2908301" y="4872038"/>
              <a:ext cx="87313" cy="85725"/>
            </a:xfrm>
            <a:custGeom>
              <a:avLst/>
              <a:gdLst>
                <a:gd name="T0" fmla="*/ 0 w 30"/>
                <a:gd name="T1" fmla="*/ 30 h 30"/>
                <a:gd name="T2" fmla="*/ 5 w 30"/>
                <a:gd name="T3" fmla="*/ 28 h 30"/>
                <a:gd name="T4" fmla="*/ 29 w 30"/>
                <a:gd name="T5" fmla="*/ 1 h 30"/>
                <a:gd name="T6" fmla="*/ 30 w 30"/>
                <a:gd name="T7" fmla="*/ 0 h 30"/>
                <a:gd name="T8" fmla="*/ 30 w 30"/>
                <a:gd name="T9" fmla="*/ 30 h 30"/>
                <a:gd name="T10" fmla="*/ 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0" y="30"/>
                  </a:moveTo>
                  <a:cubicBezTo>
                    <a:pt x="2" y="29"/>
                    <a:pt x="4" y="29"/>
                    <a:pt x="5" y="28"/>
                  </a:cubicBezTo>
                  <a:cubicBezTo>
                    <a:pt x="18" y="24"/>
                    <a:pt x="26" y="15"/>
                    <a:pt x="29" y="1"/>
                  </a:cubicBezTo>
                  <a:cubicBezTo>
                    <a:pt x="29" y="1"/>
                    <a:pt x="30" y="0"/>
                    <a:pt x="30" y="0"/>
                  </a:cubicBezTo>
                  <a:cubicBezTo>
                    <a:pt x="30" y="10"/>
                    <a:pt x="30" y="20"/>
                    <a:pt x="30" y="30"/>
                  </a:cubicBezTo>
                  <a:cubicBezTo>
                    <a:pt x="20" y="30"/>
                    <a:pt x="10" y="3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2" name="Freeform 199">
              <a:extLst>
                <a:ext uri="{FF2B5EF4-FFF2-40B4-BE49-F238E27FC236}">
                  <a16:creationId xmlns:a16="http://schemas.microsoft.com/office/drawing/2014/main" id="{1DDB632E-9603-4B88-B301-163BE6756C19}"/>
                </a:ext>
              </a:extLst>
            </p:cNvPr>
            <p:cNvSpPr>
              <a:spLocks/>
            </p:cNvSpPr>
            <p:nvPr/>
          </p:nvSpPr>
          <p:spPr bwMode="auto">
            <a:xfrm>
              <a:off x="2462213" y="4151313"/>
              <a:ext cx="400050" cy="635000"/>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3" name="Freeform 200">
              <a:extLst>
                <a:ext uri="{FF2B5EF4-FFF2-40B4-BE49-F238E27FC236}">
                  <a16:creationId xmlns:a16="http://schemas.microsoft.com/office/drawing/2014/main" id="{E6724C92-0EF6-4D5D-B844-C1D8EE24CCA5}"/>
                </a:ext>
              </a:extLst>
            </p:cNvPr>
            <p:cNvSpPr>
              <a:spLocks/>
            </p:cNvSpPr>
            <p:nvPr/>
          </p:nvSpPr>
          <p:spPr bwMode="auto">
            <a:xfrm>
              <a:off x="2374901" y="4391025"/>
              <a:ext cx="574675" cy="512763"/>
            </a:xfrm>
            <a:custGeom>
              <a:avLst/>
              <a:gdLst>
                <a:gd name="T0" fmla="*/ 193 w 198"/>
                <a:gd name="T1" fmla="*/ 0 h 179"/>
                <a:gd name="T2" fmla="*/ 198 w 198"/>
                <a:gd name="T3" fmla="*/ 14 h 179"/>
                <a:gd name="T4" fmla="*/ 198 w 198"/>
                <a:gd name="T5" fmla="*/ 84 h 179"/>
                <a:gd name="T6" fmla="*/ 198 w 198"/>
                <a:gd name="T7" fmla="*/ 155 h 179"/>
                <a:gd name="T8" fmla="*/ 180 w 198"/>
                <a:gd name="T9" fmla="*/ 178 h 179"/>
                <a:gd name="T10" fmla="*/ 176 w 198"/>
                <a:gd name="T11" fmla="*/ 178 h 179"/>
                <a:gd name="T12" fmla="*/ 23 w 198"/>
                <a:gd name="T13" fmla="*/ 178 h 179"/>
                <a:gd name="T14" fmla="*/ 0 w 198"/>
                <a:gd name="T15" fmla="*/ 155 h 179"/>
                <a:gd name="T16" fmla="*/ 0 w 198"/>
                <a:gd name="T17" fmla="*/ 76 h 179"/>
                <a:gd name="T18" fmla="*/ 0 w 198"/>
                <a:gd name="T19" fmla="*/ 16 h 179"/>
                <a:gd name="T20" fmla="*/ 4 w 198"/>
                <a:gd name="T21" fmla="*/ 0 h 179"/>
                <a:gd name="T22" fmla="*/ 4 w 198"/>
                <a:gd name="T23" fmla="*/ 4 h 179"/>
                <a:gd name="T24" fmla="*/ 4 w 198"/>
                <a:gd name="T25" fmla="*/ 149 h 179"/>
                <a:gd name="T26" fmla="*/ 18 w 198"/>
                <a:gd name="T27" fmla="*/ 170 h 179"/>
                <a:gd name="T28" fmla="*/ 27 w 198"/>
                <a:gd name="T29" fmla="*/ 172 h 179"/>
                <a:gd name="T30" fmla="*/ 171 w 198"/>
                <a:gd name="T31" fmla="*/ 172 h 179"/>
                <a:gd name="T32" fmla="*/ 193 w 198"/>
                <a:gd name="T33" fmla="*/ 150 h 179"/>
                <a:gd name="T34" fmla="*/ 193 w 198"/>
                <a:gd name="T35" fmla="*/ 3 h 179"/>
                <a:gd name="T36" fmla="*/ 193 w 198"/>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9">
                  <a:moveTo>
                    <a:pt x="193" y="0"/>
                  </a:moveTo>
                  <a:cubicBezTo>
                    <a:pt x="197" y="4"/>
                    <a:pt x="198" y="9"/>
                    <a:pt x="198" y="14"/>
                  </a:cubicBezTo>
                  <a:cubicBezTo>
                    <a:pt x="198" y="37"/>
                    <a:pt x="198" y="60"/>
                    <a:pt x="198" y="84"/>
                  </a:cubicBezTo>
                  <a:cubicBezTo>
                    <a:pt x="198" y="107"/>
                    <a:pt x="198" y="131"/>
                    <a:pt x="198" y="155"/>
                  </a:cubicBezTo>
                  <a:cubicBezTo>
                    <a:pt x="198" y="168"/>
                    <a:pt x="192" y="176"/>
                    <a:pt x="180" y="178"/>
                  </a:cubicBezTo>
                  <a:cubicBezTo>
                    <a:pt x="178" y="178"/>
                    <a:pt x="177" y="178"/>
                    <a:pt x="176" y="178"/>
                  </a:cubicBezTo>
                  <a:cubicBezTo>
                    <a:pt x="125" y="178"/>
                    <a:pt x="74" y="178"/>
                    <a:pt x="23" y="178"/>
                  </a:cubicBezTo>
                  <a:cubicBezTo>
                    <a:pt x="10" y="179"/>
                    <a:pt x="0" y="170"/>
                    <a:pt x="0" y="155"/>
                  </a:cubicBezTo>
                  <a:cubicBezTo>
                    <a:pt x="0" y="129"/>
                    <a:pt x="0" y="102"/>
                    <a:pt x="0" y="76"/>
                  </a:cubicBezTo>
                  <a:cubicBezTo>
                    <a:pt x="0" y="56"/>
                    <a:pt x="0" y="36"/>
                    <a:pt x="0" y="16"/>
                  </a:cubicBezTo>
                  <a:cubicBezTo>
                    <a:pt x="0" y="10"/>
                    <a:pt x="1" y="5"/>
                    <a:pt x="4" y="0"/>
                  </a:cubicBezTo>
                  <a:cubicBezTo>
                    <a:pt x="4" y="2"/>
                    <a:pt x="4" y="3"/>
                    <a:pt x="4" y="4"/>
                  </a:cubicBezTo>
                  <a:cubicBezTo>
                    <a:pt x="4" y="52"/>
                    <a:pt x="4" y="100"/>
                    <a:pt x="4" y="149"/>
                  </a:cubicBezTo>
                  <a:cubicBezTo>
                    <a:pt x="4" y="158"/>
                    <a:pt x="9" y="166"/>
                    <a:pt x="18" y="170"/>
                  </a:cubicBezTo>
                  <a:cubicBezTo>
                    <a:pt x="20" y="171"/>
                    <a:pt x="24" y="172"/>
                    <a:pt x="27" y="172"/>
                  </a:cubicBezTo>
                  <a:cubicBezTo>
                    <a:pt x="75" y="172"/>
                    <a:pt x="123" y="172"/>
                    <a:pt x="171" y="172"/>
                  </a:cubicBezTo>
                  <a:cubicBezTo>
                    <a:pt x="183" y="172"/>
                    <a:pt x="193" y="162"/>
                    <a:pt x="193" y="150"/>
                  </a:cubicBezTo>
                  <a:cubicBezTo>
                    <a:pt x="193" y="101"/>
                    <a:pt x="193" y="52"/>
                    <a:pt x="193" y="3"/>
                  </a:cubicBezTo>
                  <a:cubicBezTo>
                    <a:pt x="193" y="2"/>
                    <a:pt x="193" y="1"/>
                    <a:pt x="1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4" name="Freeform 201">
              <a:extLst>
                <a:ext uri="{FF2B5EF4-FFF2-40B4-BE49-F238E27FC236}">
                  <a16:creationId xmlns:a16="http://schemas.microsoft.com/office/drawing/2014/main" id="{E61106A3-8798-4AFE-A9B6-9FC50703791A}"/>
                </a:ext>
              </a:extLst>
            </p:cNvPr>
            <p:cNvSpPr>
              <a:spLocks noEditPoints="1"/>
            </p:cNvSpPr>
            <p:nvPr/>
          </p:nvSpPr>
          <p:spPr bwMode="auto">
            <a:xfrm>
              <a:off x="2465388" y="3956050"/>
              <a:ext cx="393700" cy="171450"/>
            </a:xfrm>
            <a:custGeom>
              <a:avLst/>
              <a:gdLst>
                <a:gd name="T0" fmla="*/ 68 w 136"/>
                <a:gd name="T1" fmla="*/ 60 h 60"/>
                <a:gd name="T2" fmla="*/ 6 w 136"/>
                <a:gd name="T3" fmla="*/ 60 h 60"/>
                <a:gd name="T4" fmla="*/ 0 w 136"/>
                <a:gd name="T5" fmla="*/ 54 h 60"/>
                <a:gd name="T6" fmla="*/ 0 w 136"/>
                <a:gd name="T7" fmla="*/ 5 h 60"/>
                <a:gd name="T8" fmla="*/ 6 w 136"/>
                <a:gd name="T9" fmla="*/ 0 h 60"/>
                <a:gd name="T10" fmla="*/ 131 w 136"/>
                <a:gd name="T11" fmla="*/ 0 h 60"/>
                <a:gd name="T12" fmla="*/ 136 w 136"/>
                <a:gd name="T13" fmla="*/ 5 h 60"/>
                <a:gd name="T14" fmla="*/ 136 w 136"/>
                <a:gd name="T15" fmla="*/ 55 h 60"/>
                <a:gd name="T16" fmla="*/ 131 w 136"/>
                <a:gd name="T17" fmla="*/ 60 h 60"/>
                <a:gd name="T18" fmla="*/ 68 w 136"/>
                <a:gd name="T19" fmla="*/ 60 h 60"/>
                <a:gd name="T20" fmla="*/ 69 w 136"/>
                <a:gd name="T21" fmla="*/ 56 h 60"/>
                <a:gd name="T22" fmla="*/ 91 w 136"/>
                <a:gd name="T23" fmla="*/ 48 h 60"/>
                <a:gd name="T24" fmla="*/ 91 w 136"/>
                <a:gd name="T25" fmla="*/ 21 h 60"/>
                <a:gd name="T26" fmla="*/ 73 w 136"/>
                <a:gd name="T27" fmla="*/ 14 h 60"/>
                <a:gd name="T28" fmla="*/ 45 w 136"/>
                <a:gd name="T29" fmla="*/ 21 h 60"/>
                <a:gd name="T30" fmla="*/ 46 w 136"/>
                <a:gd name="T31" fmla="*/ 49 h 60"/>
                <a:gd name="T32" fmla="*/ 69 w 136"/>
                <a:gd name="T33"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60">
                  <a:moveTo>
                    <a:pt x="68" y="60"/>
                  </a:moveTo>
                  <a:cubicBezTo>
                    <a:pt x="47" y="60"/>
                    <a:pt x="27" y="60"/>
                    <a:pt x="6" y="60"/>
                  </a:cubicBezTo>
                  <a:cubicBezTo>
                    <a:pt x="2" y="60"/>
                    <a:pt x="0" y="59"/>
                    <a:pt x="0" y="54"/>
                  </a:cubicBezTo>
                  <a:cubicBezTo>
                    <a:pt x="0" y="38"/>
                    <a:pt x="0" y="21"/>
                    <a:pt x="0" y="5"/>
                  </a:cubicBezTo>
                  <a:cubicBezTo>
                    <a:pt x="0" y="1"/>
                    <a:pt x="2" y="0"/>
                    <a:pt x="6" y="0"/>
                  </a:cubicBezTo>
                  <a:cubicBezTo>
                    <a:pt x="47" y="0"/>
                    <a:pt x="89" y="0"/>
                    <a:pt x="131" y="0"/>
                  </a:cubicBezTo>
                  <a:cubicBezTo>
                    <a:pt x="135" y="0"/>
                    <a:pt x="136" y="1"/>
                    <a:pt x="136" y="5"/>
                  </a:cubicBezTo>
                  <a:cubicBezTo>
                    <a:pt x="136" y="22"/>
                    <a:pt x="136" y="38"/>
                    <a:pt x="136" y="55"/>
                  </a:cubicBezTo>
                  <a:cubicBezTo>
                    <a:pt x="136" y="59"/>
                    <a:pt x="135" y="60"/>
                    <a:pt x="131" y="60"/>
                  </a:cubicBezTo>
                  <a:cubicBezTo>
                    <a:pt x="110" y="60"/>
                    <a:pt x="89" y="60"/>
                    <a:pt x="68" y="60"/>
                  </a:cubicBezTo>
                  <a:close/>
                  <a:moveTo>
                    <a:pt x="69" y="56"/>
                  </a:moveTo>
                  <a:cubicBezTo>
                    <a:pt x="76" y="56"/>
                    <a:pt x="84" y="54"/>
                    <a:pt x="91" y="48"/>
                  </a:cubicBezTo>
                  <a:cubicBezTo>
                    <a:pt x="100" y="41"/>
                    <a:pt x="100" y="29"/>
                    <a:pt x="91" y="21"/>
                  </a:cubicBezTo>
                  <a:cubicBezTo>
                    <a:pt x="85" y="17"/>
                    <a:pt x="79" y="15"/>
                    <a:pt x="73" y="14"/>
                  </a:cubicBezTo>
                  <a:cubicBezTo>
                    <a:pt x="63" y="13"/>
                    <a:pt x="53" y="15"/>
                    <a:pt x="45" y="21"/>
                  </a:cubicBezTo>
                  <a:cubicBezTo>
                    <a:pt x="36" y="29"/>
                    <a:pt x="36" y="41"/>
                    <a:pt x="46" y="49"/>
                  </a:cubicBezTo>
                  <a:cubicBezTo>
                    <a:pt x="52" y="54"/>
                    <a:pt x="60" y="56"/>
                    <a:pt x="69" y="56"/>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5" name="Freeform 202">
              <a:extLst>
                <a:ext uri="{FF2B5EF4-FFF2-40B4-BE49-F238E27FC236}">
                  <a16:creationId xmlns:a16="http://schemas.microsoft.com/office/drawing/2014/main" id="{EA2705DF-29E0-4C6F-9C67-71B827EB29E3}"/>
                </a:ext>
              </a:extLst>
            </p:cNvPr>
            <p:cNvSpPr>
              <a:spLocks noEditPoints="1"/>
            </p:cNvSpPr>
            <p:nvPr/>
          </p:nvSpPr>
          <p:spPr bwMode="auto">
            <a:xfrm>
              <a:off x="2570163" y="3994150"/>
              <a:ext cx="184150" cy="122238"/>
            </a:xfrm>
            <a:custGeom>
              <a:avLst/>
              <a:gdLst>
                <a:gd name="T0" fmla="*/ 33 w 64"/>
                <a:gd name="T1" fmla="*/ 43 h 43"/>
                <a:gd name="T2" fmla="*/ 10 w 64"/>
                <a:gd name="T3" fmla="*/ 36 h 43"/>
                <a:gd name="T4" fmla="*/ 9 w 64"/>
                <a:gd name="T5" fmla="*/ 8 h 43"/>
                <a:gd name="T6" fmla="*/ 37 w 64"/>
                <a:gd name="T7" fmla="*/ 1 h 43"/>
                <a:gd name="T8" fmla="*/ 55 w 64"/>
                <a:gd name="T9" fmla="*/ 8 h 43"/>
                <a:gd name="T10" fmla="*/ 55 w 64"/>
                <a:gd name="T11" fmla="*/ 35 h 43"/>
                <a:gd name="T12" fmla="*/ 33 w 64"/>
                <a:gd name="T13" fmla="*/ 43 h 43"/>
                <a:gd name="T14" fmla="*/ 32 w 64"/>
                <a:gd name="T15" fmla="*/ 40 h 43"/>
                <a:gd name="T16" fmla="*/ 53 w 64"/>
                <a:gd name="T17" fmla="*/ 33 h 43"/>
                <a:gd name="T18" fmla="*/ 53 w 64"/>
                <a:gd name="T19" fmla="*/ 11 h 43"/>
                <a:gd name="T20" fmla="*/ 11 w 64"/>
                <a:gd name="T21" fmla="*/ 11 h 43"/>
                <a:gd name="T22" fmla="*/ 12 w 64"/>
                <a:gd name="T23" fmla="*/ 33 h 43"/>
                <a:gd name="T24" fmla="*/ 32 w 64"/>
                <a:gd name="T25"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3">
                  <a:moveTo>
                    <a:pt x="33" y="43"/>
                  </a:moveTo>
                  <a:cubicBezTo>
                    <a:pt x="24" y="43"/>
                    <a:pt x="16" y="41"/>
                    <a:pt x="10" y="36"/>
                  </a:cubicBezTo>
                  <a:cubicBezTo>
                    <a:pt x="0" y="28"/>
                    <a:pt x="0" y="16"/>
                    <a:pt x="9" y="8"/>
                  </a:cubicBezTo>
                  <a:cubicBezTo>
                    <a:pt x="17" y="2"/>
                    <a:pt x="27" y="0"/>
                    <a:pt x="37" y="1"/>
                  </a:cubicBezTo>
                  <a:cubicBezTo>
                    <a:pt x="43" y="2"/>
                    <a:pt x="49" y="4"/>
                    <a:pt x="55" y="8"/>
                  </a:cubicBezTo>
                  <a:cubicBezTo>
                    <a:pt x="64" y="16"/>
                    <a:pt x="64" y="28"/>
                    <a:pt x="55" y="35"/>
                  </a:cubicBezTo>
                  <a:cubicBezTo>
                    <a:pt x="48" y="41"/>
                    <a:pt x="40" y="43"/>
                    <a:pt x="33" y="43"/>
                  </a:cubicBezTo>
                  <a:close/>
                  <a:moveTo>
                    <a:pt x="32" y="40"/>
                  </a:moveTo>
                  <a:cubicBezTo>
                    <a:pt x="40" y="39"/>
                    <a:pt x="47" y="38"/>
                    <a:pt x="53" y="33"/>
                  </a:cubicBezTo>
                  <a:cubicBezTo>
                    <a:pt x="60" y="27"/>
                    <a:pt x="60" y="17"/>
                    <a:pt x="53" y="11"/>
                  </a:cubicBezTo>
                  <a:cubicBezTo>
                    <a:pt x="42" y="2"/>
                    <a:pt x="22" y="2"/>
                    <a:pt x="11" y="11"/>
                  </a:cubicBezTo>
                  <a:cubicBezTo>
                    <a:pt x="4" y="17"/>
                    <a:pt x="4" y="27"/>
                    <a:pt x="12" y="33"/>
                  </a:cubicBezTo>
                  <a:cubicBezTo>
                    <a:pt x="18" y="38"/>
                    <a:pt x="25" y="39"/>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6" name="Freeform 203">
              <a:extLst>
                <a:ext uri="{FF2B5EF4-FFF2-40B4-BE49-F238E27FC236}">
                  <a16:creationId xmlns:a16="http://schemas.microsoft.com/office/drawing/2014/main" id="{E40AED94-24AB-422B-A808-6E4F80634DDD}"/>
                </a:ext>
              </a:extLst>
            </p:cNvPr>
            <p:cNvSpPr>
              <a:spLocks noEditPoints="1"/>
            </p:cNvSpPr>
            <p:nvPr/>
          </p:nvSpPr>
          <p:spPr bwMode="auto">
            <a:xfrm>
              <a:off x="2581276" y="3998913"/>
              <a:ext cx="161925" cy="109538"/>
            </a:xfrm>
            <a:custGeom>
              <a:avLst/>
              <a:gdLst>
                <a:gd name="T0" fmla="*/ 28 w 56"/>
                <a:gd name="T1" fmla="*/ 38 h 38"/>
                <a:gd name="T2" fmla="*/ 8 w 56"/>
                <a:gd name="T3" fmla="*/ 31 h 38"/>
                <a:gd name="T4" fmla="*/ 7 w 56"/>
                <a:gd name="T5" fmla="*/ 9 h 38"/>
                <a:gd name="T6" fmla="*/ 49 w 56"/>
                <a:gd name="T7" fmla="*/ 9 h 38"/>
                <a:gd name="T8" fmla="*/ 49 w 56"/>
                <a:gd name="T9" fmla="*/ 31 h 38"/>
                <a:gd name="T10" fmla="*/ 28 w 56"/>
                <a:gd name="T11" fmla="*/ 38 h 38"/>
                <a:gd name="T12" fmla="*/ 25 w 56"/>
                <a:gd name="T13" fmla="*/ 13 h 38"/>
                <a:gd name="T14" fmla="*/ 23 w 56"/>
                <a:gd name="T15" fmla="*/ 12 h 38"/>
                <a:gd name="T16" fmla="*/ 20 w 56"/>
                <a:gd name="T17" fmla="*/ 12 h 38"/>
                <a:gd name="T18" fmla="*/ 21 w 56"/>
                <a:gd name="T19" fmla="*/ 15 h 38"/>
                <a:gd name="T20" fmla="*/ 21 w 56"/>
                <a:gd name="T21" fmla="*/ 25 h 38"/>
                <a:gd name="T22" fmla="*/ 20 w 56"/>
                <a:gd name="T23" fmla="*/ 28 h 38"/>
                <a:gd name="T24" fmla="*/ 23 w 56"/>
                <a:gd name="T25" fmla="*/ 28 h 38"/>
                <a:gd name="T26" fmla="*/ 25 w 56"/>
                <a:gd name="T27" fmla="*/ 27 h 38"/>
                <a:gd name="T28" fmla="*/ 26 w 56"/>
                <a:gd name="T29" fmla="*/ 32 h 38"/>
                <a:gd name="T30" fmla="*/ 31 w 56"/>
                <a:gd name="T31" fmla="*/ 29 h 38"/>
                <a:gd name="T32" fmla="*/ 31 w 56"/>
                <a:gd name="T33" fmla="*/ 11 h 38"/>
                <a:gd name="T34" fmla="*/ 29 w 56"/>
                <a:gd name="T35" fmla="*/ 9 h 38"/>
                <a:gd name="T36" fmla="*/ 25 w 56"/>
                <a:gd name="T37" fmla="*/ 8 h 38"/>
                <a:gd name="T38" fmla="*/ 25 w 56"/>
                <a:gd name="T39" fmla="*/ 11 h 38"/>
                <a:gd name="T40" fmla="*/ 25 w 56"/>
                <a:gd name="T41" fmla="*/ 13 h 38"/>
                <a:gd name="T42" fmla="*/ 40 w 56"/>
                <a:gd name="T43" fmla="*/ 22 h 38"/>
                <a:gd name="T44" fmla="*/ 36 w 56"/>
                <a:gd name="T45" fmla="*/ 7 h 38"/>
                <a:gd name="T46" fmla="*/ 32 w 56"/>
                <a:gd name="T47" fmla="*/ 6 h 38"/>
                <a:gd name="T48" fmla="*/ 32 w 56"/>
                <a:gd name="T49" fmla="*/ 11 h 38"/>
                <a:gd name="T50" fmla="*/ 32 w 56"/>
                <a:gd name="T51" fmla="*/ 29 h 38"/>
                <a:gd name="T52" fmla="*/ 32 w 56"/>
                <a:gd name="T53" fmla="*/ 34 h 38"/>
                <a:gd name="T54" fmla="*/ 36 w 56"/>
                <a:gd name="T55" fmla="*/ 33 h 38"/>
                <a:gd name="T56" fmla="*/ 39 w 56"/>
                <a:gd name="T57" fmla="*/ 29 h 38"/>
                <a:gd name="T58" fmla="*/ 40 w 56"/>
                <a:gd name="T59" fmla="*/ 22 h 38"/>
                <a:gd name="T60" fmla="*/ 21 w 56"/>
                <a:gd name="T61" fmla="*/ 20 h 38"/>
                <a:gd name="T62" fmla="*/ 17 w 56"/>
                <a:gd name="T63" fmla="*/ 15 h 38"/>
                <a:gd name="T64" fmla="*/ 15 w 56"/>
                <a:gd name="T65" fmla="*/ 15 h 38"/>
                <a:gd name="T66" fmla="*/ 15 w 56"/>
                <a:gd name="T67" fmla="*/ 17 h 38"/>
                <a:gd name="T68" fmla="*/ 15 w 56"/>
                <a:gd name="T69" fmla="*/ 23 h 38"/>
                <a:gd name="T70" fmla="*/ 15 w 56"/>
                <a:gd name="T71" fmla="*/ 25 h 38"/>
                <a:gd name="T72" fmla="*/ 17 w 56"/>
                <a:gd name="T73" fmla="*/ 25 h 38"/>
                <a:gd name="T74" fmla="*/ 21 w 56"/>
                <a:gd name="T7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38">
                  <a:moveTo>
                    <a:pt x="28" y="38"/>
                  </a:moveTo>
                  <a:cubicBezTo>
                    <a:pt x="21" y="37"/>
                    <a:pt x="14" y="36"/>
                    <a:pt x="8" y="31"/>
                  </a:cubicBezTo>
                  <a:cubicBezTo>
                    <a:pt x="0" y="25"/>
                    <a:pt x="0" y="15"/>
                    <a:pt x="7" y="9"/>
                  </a:cubicBezTo>
                  <a:cubicBezTo>
                    <a:pt x="18" y="0"/>
                    <a:pt x="38" y="0"/>
                    <a:pt x="49" y="9"/>
                  </a:cubicBezTo>
                  <a:cubicBezTo>
                    <a:pt x="56" y="15"/>
                    <a:pt x="56" y="25"/>
                    <a:pt x="49" y="31"/>
                  </a:cubicBezTo>
                  <a:cubicBezTo>
                    <a:pt x="43" y="36"/>
                    <a:pt x="36" y="37"/>
                    <a:pt x="28" y="38"/>
                  </a:cubicBezTo>
                  <a:close/>
                  <a:moveTo>
                    <a:pt x="25" y="13"/>
                  </a:moveTo>
                  <a:cubicBezTo>
                    <a:pt x="24" y="13"/>
                    <a:pt x="24" y="12"/>
                    <a:pt x="23" y="12"/>
                  </a:cubicBezTo>
                  <a:cubicBezTo>
                    <a:pt x="22" y="12"/>
                    <a:pt x="21" y="12"/>
                    <a:pt x="20" y="12"/>
                  </a:cubicBezTo>
                  <a:cubicBezTo>
                    <a:pt x="20" y="13"/>
                    <a:pt x="20" y="14"/>
                    <a:pt x="21" y="15"/>
                  </a:cubicBezTo>
                  <a:cubicBezTo>
                    <a:pt x="22" y="17"/>
                    <a:pt x="22" y="23"/>
                    <a:pt x="21" y="25"/>
                  </a:cubicBezTo>
                  <a:cubicBezTo>
                    <a:pt x="20" y="26"/>
                    <a:pt x="20" y="27"/>
                    <a:pt x="20" y="28"/>
                  </a:cubicBezTo>
                  <a:cubicBezTo>
                    <a:pt x="21" y="28"/>
                    <a:pt x="22" y="29"/>
                    <a:pt x="23" y="28"/>
                  </a:cubicBezTo>
                  <a:cubicBezTo>
                    <a:pt x="23" y="28"/>
                    <a:pt x="24" y="28"/>
                    <a:pt x="25" y="27"/>
                  </a:cubicBezTo>
                  <a:cubicBezTo>
                    <a:pt x="25" y="29"/>
                    <a:pt x="23" y="31"/>
                    <a:pt x="26" y="32"/>
                  </a:cubicBezTo>
                  <a:cubicBezTo>
                    <a:pt x="28" y="33"/>
                    <a:pt x="30" y="31"/>
                    <a:pt x="31" y="29"/>
                  </a:cubicBezTo>
                  <a:cubicBezTo>
                    <a:pt x="33" y="23"/>
                    <a:pt x="33" y="17"/>
                    <a:pt x="31" y="11"/>
                  </a:cubicBezTo>
                  <a:cubicBezTo>
                    <a:pt x="30" y="10"/>
                    <a:pt x="30" y="9"/>
                    <a:pt x="29" y="9"/>
                  </a:cubicBezTo>
                  <a:cubicBezTo>
                    <a:pt x="28" y="8"/>
                    <a:pt x="26" y="8"/>
                    <a:pt x="25" y="8"/>
                  </a:cubicBezTo>
                  <a:cubicBezTo>
                    <a:pt x="25" y="8"/>
                    <a:pt x="25" y="10"/>
                    <a:pt x="25" y="11"/>
                  </a:cubicBezTo>
                  <a:cubicBezTo>
                    <a:pt x="24" y="12"/>
                    <a:pt x="25" y="12"/>
                    <a:pt x="25" y="13"/>
                  </a:cubicBezTo>
                  <a:close/>
                  <a:moveTo>
                    <a:pt x="40" y="22"/>
                  </a:moveTo>
                  <a:cubicBezTo>
                    <a:pt x="40" y="16"/>
                    <a:pt x="40" y="11"/>
                    <a:pt x="36" y="7"/>
                  </a:cubicBezTo>
                  <a:cubicBezTo>
                    <a:pt x="35" y="6"/>
                    <a:pt x="33" y="6"/>
                    <a:pt x="32" y="6"/>
                  </a:cubicBezTo>
                  <a:cubicBezTo>
                    <a:pt x="32" y="8"/>
                    <a:pt x="31" y="10"/>
                    <a:pt x="32" y="11"/>
                  </a:cubicBezTo>
                  <a:cubicBezTo>
                    <a:pt x="35" y="16"/>
                    <a:pt x="35" y="25"/>
                    <a:pt x="32" y="29"/>
                  </a:cubicBezTo>
                  <a:cubicBezTo>
                    <a:pt x="31" y="30"/>
                    <a:pt x="32" y="32"/>
                    <a:pt x="32" y="34"/>
                  </a:cubicBezTo>
                  <a:cubicBezTo>
                    <a:pt x="33" y="34"/>
                    <a:pt x="35" y="34"/>
                    <a:pt x="36" y="33"/>
                  </a:cubicBezTo>
                  <a:cubicBezTo>
                    <a:pt x="37" y="32"/>
                    <a:pt x="38" y="30"/>
                    <a:pt x="39" y="29"/>
                  </a:cubicBezTo>
                  <a:cubicBezTo>
                    <a:pt x="39" y="26"/>
                    <a:pt x="40" y="23"/>
                    <a:pt x="40" y="22"/>
                  </a:cubicBezTo>
                  <a:close/>
                  <a:moveTo>
                    <a:pt x="21" y="20"/>
                  </a:moveTo>
                  <a:cubicBezTo>
                    <a:pt x="19" y="18"/>
                    <a:pt x="19" y="16"/>
                    <a:pt x="17" y="15"/>
                  </a:cubicBezTo>
                  <a:cubicBezTo>
                    <a:pt x="17" y="15"/>
                    <a:pt x="16" y="15"/>
                    <a:pt x="15" y="15"/>
                  </a:cubicBezTo>
                  <a:cubicBezTo>
                    <a:pt x="15" y="15"/>
                    <a:pt x="15" y="17"/>
                    <a:pt x="15" y="17"/>
                  </a:cubicBezTo>
                  <a:cubicBezTo>
                    <a:pt x="17" y="19"/>
                    <a:pt x="17" y="21"/>
                    <a:pt x="15" y="23"/>
                  </a:cubicBezTo>
                  <a:cubicBezTo>
                    <a:pt x="15" y="23"/>
                    <a:pt x="15" y="25"/>
                    <a:pt x="15" y="25"/>
                  </a:cubicBezTo>
                  <a:cubicBezTo>
                    <a:pt x="16" y="25"/>
                    <a:pt x="17" y="25"/>
                    <a:pt x="17" y="25"/>
                  </a:cubicBezTo>
                  <a:cubicBezTo>
                    <a:pt x="19" y="24"/>
                    <a:pt x="19" y="22"/>
                    <a:pt x="21" y="20"/>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7" name="Freeform 204">
              <a:extLst>
                <a:ext uri="{FF2B5EF4-FFF2-40B4-BE49-F238E27FC236}">
                  <a16:creationId xmlns:a16="http://schemas.microsoft.com/office/drawing/2014/main" id="{B12FC225-9B74-4ADF-B5C1-AF716AF4CD6B}"/>
                </a:ext>
              </a:extLst>
            </p:cNvPr>
            <p:cNvSpPr>
              <a:spLocks/>
            </p:cNvSpPr>
            <p:nvPr/>
          </p:nvSpPr>
          <p:spPr bwMode="auto">
            <a:xfrm>
              <a:off x="2670176" y="4016375"/>
              <a:ext cx="26988" cy="80963"/>
            </a:xfrm>
            <a:custGeom>
              <a:avLst/>
              <a:gdLst>
                <a:gd name="T0" fmla="*/ 9 w 9"/>
                <a:gd name="T1" fmla="*/ 16 h 28"/>
                <a:gd name="T2" fmla="*/ 8 w 9"/>
                <a:gd name="T3" fmla="*/ 23 h 28"/>
                <a:gd name="T4" fmla="*/ 5 w 9"/>
                <a:gd name="T5" fmla="*/ 27 h 28"/>
                <a:gd name="T6" fmla="*/ 1 w 9"/>
                <a:gd name="T7" fmla="*/ 28 h 28"/>
                <a:gd name="T8" fmla="*/ 1 w 9"/>
                <a:gd name="T9" fmla="*/ 23 h 28"/>
                <a:gd name="T10" fmla="*/ 1 w 9"/>
                <a:gd name="T11" fmla="*/ 5 h 28"/>
                <a:gd name="T12" fmla="*/ 1 w 9"/>
                <a:gd name="T13" fmla="*/ 0 h 28"/>
                <a:gd name="T14" fmla="*/ 5 w 9"/>
                <a:gd name="T15" fmla="*/ 1 h 28"/>
                <a:gd name="T16" fmla="*/ 9 w 9"/>
                <a:gd name="T1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9" y="16"/>
                  </a:moveTo>
                  <a:cubicBezTo>
                    <a:pt x="9" y="17"/>
                    <a:pt x="8" y="20"/>
                    <a:pt x="8" y="23"/>
                  </a:cubicBezTo>
                  <a:cubicBezTo>
                    <a:pt x="7" y="24"/>
                    <a:pt x="6" y="26"/>
                    <a:pt x="5" y="27"/>
                  </a:cubicBezTo>
                  <a:cubicBezTo>
                    <a:pt x="4" y="28"/>
                    <a:pt x="2" y="28"/>
                    <a:pt x="1" y="28"/>
                  </a:cubicBezTo>
                  <a:cubicBezTo>
                    <a:pt x="1" y="26"/>
                    <a:pt x="0" y="24"/>
                    <a:pt x="1" y="23"/>
                  </a:cubicBezTo>
                  <a:cubicBezTo>
                    <a:pt x="4" y="19"/>
                    <a:pt x="4" y="10"/>
                    <a:pt x="1" y="5"/>
                  </a:cubicBezTo>
                  <a:cubicBezTo>
                    <a:pt x="0" y="4"/>
                    <a:pt x="1" y="2"/>
                    <a:pt x="1" y="0"/>
                  </a:cubicBezTo>
                  <a:cubicBezTo>
                    <a:pt x="2" y="0"/>
                    <a:pt x="4" y="0"/>
                    <a:pt x="5" y="1"/>
                  </a:cubicBezTo>
                  <a:cubicBezTo>
                    <a:pt x="9" y="5"/>
                    <a:pt x="9" y="10"/>
                    <a:pt x="9" y="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8" name="Freeform 205">
              <a:extLst>
                <a:ext uri="{FF2B5EF4-FFF2-40B4-BE49-F238E27FC236}">
                  <a16:creationId xmlns:a16="http://schemas.microsoft.com/office/drawing/2014/main" id="{BB480408-61D6-4A5A-A1D1-C965A758F6E0}"/>
                </a:ext>
              </a:extLst>
            </p:cNvPr>
            <p:cNvSpPr>
              <a:spLocks/>
            </p:cNvSpPr>
            <p:nvPr/>
          </p:nvSpPr>
          <p:spPr bwMode="auto">
            <a:xfrm>
              <a:off x="2647951" y="4022725"/>
              <a:ext cx="28575" cy="71438"/>
            </a:xfrm>
            <a:custGeom>
              <a:avLst/>
              <a:gdLst>
                <a:gd name="T0" fmla="*/ 2 w 10"/>
                <a:gd name="T1" fmla="*/ 5 h 25"/>
                <a:gd name="T2" fmla="*/ 2 w 10"/>
                <a:gd name="T3" fmla="*/ 3 h 25"/>
                <a:gd name="T4" fmla="*/ 2 w 10"/>
                <a:gd name="T5" fmla="*/ 0 h 25"/>
                <a:gd name="T6" fmla="*/ 6 w 10"/>
                <a:gd name="T7" fmla="*/ 1 h 25"/>
                <a:gd name="T8" fmla="*/ 8 w 10"/>
                <a:gd name="T9" fmla="*/ 3 h 25"/>
                <a:gd name="T10" fmla="*/ 8 w 10"/>
                <a:gd name="T11" fmla="*/ 21 h 25"/>
                <a:gd name="T12" fmla="*/ 3 w 10"/>
                <a:gd name="T13" fmla="*/ 24 h 25"/>
                <a:gd name="T14" fmla="*/ 2 w 10"/>
                <a:gd name="T15" fmla="*/ 19 h 25"/>
                <a:gd name="T16" fmla="*/ 2 w 10"/>
                <a:gd name="T17" fmla="*/ 19 h 25"/>
                <a:gd name="T18" fmla="*/ 2 w 10"/>
                <a:gd name="T19" fmla="*/ 5 h 25"/>
                <a:gd name="T20" fmla="*/ 2 w 10"/>
                <a:gd name="T2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5">
                  <a:moveTo>
                    <a:pt x="2" y="5"/>
                  </a:moveTo>
                  <a:cubicBezTo>
                    <a:pt x="2" y="4"/>
                    <a:pt x="1" y="4"/>
                    <a:pt x="2" y="3"/>
                  </a:cubicBezTo>
                  <a:cubicBezTo>
                    <a:pt x="2" y="2"/>
                    <a:pt x="2" y="0"/>
                    <a:pt x="2" y="0"/>
                  </a:cubicBezTo>
                  <a:cubicBezTo>
                    <a:pt x="3" y="0"/>
                    <a:pt x="5" y="0"/>
                    <a:pt x="6" y="1"/>
                  </a:cubicBezTo>
                  <a:cubicBezTo>
                    <a:pt x="7" y="1"/>
                    <a:pt x="7" y="2"/>
                    <a:pt x="8" y="3"/>
                  </a:cubicBezTo>
                  <a:cubicBezTo>
                    <a:pt x="10" y="9"/>
                    <a:pt x="10" y="15"/>
                    <a:pt x="8" y="21"/>
                  </a:cubicBezTo>
                  <a:cubicBezTo>
                    <a:pt x="7" y="23"/>
                    <a:pt x="5" y="25"/>
                    <a:pt x="3" y="24"/>
                  </a:cubicBezTo>
                  <a:cubicBezTo>
                    <a:pt x="0" y="23"/>
                    <a:pt x="2" y="21"/>
                    <a:pt x="2" y="19"/>
                  </a:cubicBezTo>
                  <a:cubicBezTo>
                    <a:pt x="2" y="19"/>
                    <a:pt x="2" y="19"/>
                    <a:pt x="2" y="19"/>
                  </a:cubicBezTo>
                  <a:cubicBezTo>
                    <a:pt x="5" y="17"/>
                    <a:pt x="5" y="7"/>
                    <a:pt x="2" y="5"/>
                  </a:cubicBezTo>
                  <a:cubicBezTo>
                    <a:pt x="2" y="5"/>
                    <a:pt x="2"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09" name="Freeform 206">
              <a:extLst>
                <a:ext uri="{FF2B5EF4-FFF2-40B4-BE49-F238E27FC236}">
                  <a16:creationId xmlns:a16="http://schemas.microsoft.com/office/drawing/2014/main" id="{DB141CB9-12AA-4026-A8D2-803A8C9D3AC3}"/>
                </a:ext>
              </a:extLst>
            </p:cNvPr>
            <p:cNvSpPr>
              <a:spLocks/>
            </p:cNvSpPr>
            <p:nvPr/>
          </p:nvSpPr>
          <p:spPr bwMode="auto">
            <a:xfrm>
              <a:off x="2638426" y="4033838"/>
              <a:ext cx="20638" cy="47625"/>
            </a:xfrm>
            <a:custGeom>
              <a:avLst/>
              <a:gdLst>
                <a:gd name="T0" fmla="*/ 5 w 7"/>
                <a:gd name="T1" fmla="*/ 15 h 17"/>
                <a:gd name="T2" fmla="*/ 3 w 7"/>
                <a:gd name="T3" fmla="*/ 16 h 17"/>
                <a:gd name="T4" fmla="*/ 0 w 7"/>
                <a:gd name="T5" fmla="*/ 16 h 17"/>
                <a:gd name="T6" fmla="*/ 1 w 7"/>
                <a:gd name="T7" fmla="*/ 13 h 17"/>
                <a:gd name="T8" fmla="*/ 1 w 7"/>
                <a:gd name="T9" fmla="*/ 3 h 17"/>
                <a:gd name="T10" fmla="*/ 0 w 7"/>
                <a:gd name="T11" fmla="*/ 0 h 17"/>
                <a:gd name="T12" fmla="*/ 3 w 7"/>
                <a:gd name="T13" fmla="*/ 0 h 17"/>
                <a:gd name="T14" fmla="*/ 5 w 7"/>
                <a:gd name="T15" fmla="*/ 1 h 17"/>
                <a:gd name="T16" fmla="*/ 5 w 7"/>
                <a:gd name="T17" fmla="*/ 1 h 17"/>
                <a:gd name="T18" fmla="*/ 5 w 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7">
                  <a:moveTo>
                    <a:pt x="5" y="15"/>
                  </a:moveTo>
                  <a:cubicBezTo>
                    <a:pt x="4" y="16"/>
                    <a:pt x="3" y="16"/>
                    <a:pt x="3" y="16"/>
                  </a:cubicBezTo>
                  <a:cubicBezTo>
                    <a:pt x="2" y="17"/>
                    <a:pt x="1" y="16"/>
                    <a:pt x="0" y="16"/>
                  </a:cubicBezTo>
                  <a:cubicBezTo>
                    <a:pt x="0" y="15"/>
                    <a:pt x="0" y="14"/>
                    <a:pt x="1" y="13"/>
                  </a:cubicBezTo>
                  <a:cubicBezTo>
                    <a:pt x="2" y="11"/>
                    <a:pt x="2" y="5"/>
                    <a:pt x="1" y="3"/>
                  </a:cubicBezTo>
                  <a:cubicBezTo>
                    <a:pt x="0" y="2"/>
                    <a:pt x="0" y="1"/>
                    <a:pt x="0" y="0"/>
                  </a:cubicBezTo>
                  <a:cubicBezTo>
                    <a:pt x="1" y="0"/>
                    <a:pt x="2" y="0"/>
                    <a:pt x="3" y="0"/>
                  </a:cubicBezTo>
                  <a:cubicBezTo>
                    <a:pt x="4" y="0"/>
                    <a:pt x="4" y="1"/>
                    <a:pt x="5" y="1"/>
                  </a:cubicBezTo>
                  <a:cubicBezTo>
                    <a:pt x="5" y="1"/>
                    <a:pt x="5" y="1"/>
                    <a:pt x="5" y="1"/>
                  </a:cubicBezTo>
                  <a:cubicBezTo>
                    <a:pt x="7" y="6"/>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10" name="Freeform 207">
              <a:extLst>
                <a:ext uri="{FF2B5EF4-FFF2-40B4-BE49-F238E27FC236}">
                  <a16:creationId xmlns:a16="http://schemas.microsoft.com/office/drawing/2014/main" id="{D0490080-BBAD-4848-933B-280072273259}"/>
                </a:ext>
              </a:extLst>
            </p:cNvPr>
            <p:cNvSpPr>
              <a:spLocks/>
            </p:cNvSpPr>
            <p:nvPr/>
          </p:nvSpPr>
          <p:spPr bwMode="auto">
            <a:xfrm>
              <a:off x="2624138" y="4041775"/>
              <a:ext cx="17463" cy="28575"/>
            </a:xfrm>
            <a:custGeom>
              <a:avLst/>
              <a:gdLst>
                <a:gd name="T0" fmla="*/ 6 w 6"/>
                <a:gd name="T1" fmla="*/ 5 h 10"/>
                <a:gd name="T2" fmla="*/ 2 w 6"/>
                <a:gd name="T3" fmla="*/ 10 h 10"/>
                <a:gd name="T4" fmla="*/ 0 w 6"/>
                <a:gd name="T5" fmla="*/ 10 h 10"/>
                <a:gd name="T6" fmla="*/ 0 w 6"/>
                <a:gd name="T7" fmla="*/ 8 h 10"/>
                <a:gd name="T8" fmla="*/ 0 w 6"/>
                <a:gd name="T9" fmla="*/ 2 h 10"/>
                <a:gd name="T10" fmla="*/ 0 w 6"/>
                <a:gd name="T11" fmla="*/ 0 h 10"/>
                <a:gd name="T12" fmla="*/ 2 w 6"/>
                <a:gd name="T13" fmla="*/ 0 h 10"/>
                <a:gd name="T14" fmla="*/ 6 w 6"/>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6" y="5"/>
                  </a:moveTo>
                  <a:cubicBezTo>
                    <a:pt x="4" y="7"/>
                    <a:pt x="4" y="9"/>
                    <a:pt x="2" y="10"/>
                  </a:cubicBezTo>
                  <a:cubicBezTo>
                    <a:pt x="2" y="10"/>
                    <a:pt x="1" y="10"/>
                    <a:pt x="0" y="10"/>
                  </a:cubicBezTo>
                  <a:cubicBezTo>
                    <a:pt x="0" y="10"/>
                    <a:pt x="0" y="8"/>
                    <a:pt x="0" y="8"/>
                  </a:cubicBezTo>
                  <a:cubicBezTo>
                    <a:pt x="2" y="6"/>
                    <a:pt x="2" y="4"/>
                    <a:pt x="0" y="2"/>
                  </a:cubicBezTo>
                  <a:cubicBezTo>
                    <a:pt x="0" y="2"/>
                    <a:pt x="0" y="0"/>
                    <a:pt x="0" y="0"/>
                  </a:cubicBezTo>
                  <a:cubicBezTo>
                    <a:pt x="1" y="0"/>
                    <a:pt x="2" y="0"/>
                    <a:pt x="2" y="0"/>
                  </a:cubicBezTo>
                  <a:cubicBezTo>
                    <a:pt x="4" y="1"/>
                    <a:pt x="4" y="3"/>
                    <a:pt x="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sp>
          <p:nvSpPr>
            <p:cNvPr id="111" name="Freeform 208">
              <a:extLst>
                <a:ext uri="{FF2B5EF4-FFF2-40B4-BE49-F238E27FC236}">
                  <a16:creationId xmlns:a16="http://schemas.microsoft.com/office/drawing/2014/main" id="{0E0AC103-E060-430F-8951-ACABF8046CEC}"/>
                </a:ext>
              </a:extLst>
            </p:cNvPr>
            <p:cNvSpPr>
              <a:spLocks/>
            </p:cNvSpPr>
            <p:nvPr/>
          </p:nvSpPr>
          <p:spPr bwMode="auto">
            <a:xfrm>
              <a:off x="2654301" y="4037013"/>
              <a:ext cx="7938" cy="39688"/>
            </a:xfrm>
            <a:custGeom>
              <a:avLst/>
              <a:gdLst>
                <a:gd name="T0" fmla="*/ 0 w 3"/>
                <a:gd name="T1" fmla="*/ 14 h 14"/>
                <a:gd name="T2" fmla="*/ 0 w 3"/>
                <a:gd name="T3" fmla="*/ 0 h 14"/>
                <a:gd name="T4" fmla="*/ 0 w 3"/>
                <a:gd name="T5" fmla="*/ 0 h 14"/>
                <a:gd name="T6" fmla="*/ 0 w 3"/>
                <a:gd name="T7" fmla="*/ 14 h 14"/>
              </a:gdLst>
              <a:ahLst/>
              <a:cxnLst>
                <a:cxn ang="0">
                  <a:pos x="T0" y="T1"/>
                </a:cxn>
                <a:cxn ang="0">
                  <a:pos x="T2" y="T3"/>
                </a:cxn>
                <a:cxn ang="0">
                  <a:pos x="T4" y="T5"/>
                </a:cxn>
                <a:cxn ang="0">
                  <a:pos x="T6" y="T7"/>
                </a:cxn>
              </a:cxnLst>
              <a:rect l="0" t="0" r="r" b="b"/>
              <a:pathLst>
                <a:path w="3" h="14">
                  <a:moveTo>
                    <a:pt x="0" y="14"/>
                  </a:moveTo>
                  <a:cubicBezTo>
                    <a:pt x="2" y="9"/>
                    <a:pt x="2" y="5"/>
                    <a:pt x="0" y="0"/>
                  </a:cubicBezTo>
                  <a:cubicBezTo>
                    <a:pt x="0" y="0"/>
                    <a:pt x="0" y="0"/>
                    <a:pt x="0" y="0"/>
                  </a:cubicBezTo>
                  <a:cubicBezTo>
                    <a:pt x="3" y="2"/>
                    <a:pt x="3" y="12"/>
                    <a:pt x="0"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grpSp>
      <p:pic>
        <p:nvPicPr>
          <p:cNvPr id="112" name="図 111"/>
          <p:cNvPicPr>
            <a:picLocks noChangeAspect="1"/>
          </p:cNvPicPr>
          <p:nvPr/>
        </p:nvPicPr>
        <p:blipFill>
          <a:blip r:embed="rId4">
            <a:grayscl/>
          </a:blip>
          <a:stretch>
            <a:fillRect/>
          </a:stretch>
        </p:blipFill>
        <p:spPr>
          <a:xfrm>
            <a:off x="949432" y="2070600"/>
            <a:ext cx="540588" cy="302594"/>
          </a:xfrm>
          <a:prstGeom prst="rect">
            <a:avLst/>
          </a:prstGeom>
        </p:spPr>
      </p:pic>
      <p:pic>
        <p:nvPicPr>
          <p:cNvPr id="113" name="図 112"/>
          <p:cNvPicPr>
            <a:picLocks noChangeAspect="1"/>
          </p:cNvPicPr>
          <p:nvPr/>
        </p:nvPicPr>
        <p:blipFill>
          <a:blip r:embed="rId5">
            <a:grayscl/>
          </a:blip>
          <a:stretch>
            <a:fillRect/>
          </a:stretch>
        </p:blipFill>
        <p:spPr>
          <a:xfrm>
            <a:off x="1551406" y="2059899"/>
            <a:ext cx="515157" cy="277392"/>
          </a:xfrm>
          <a:prstGeom prst="rect">
            <a:avLst/>
          </a:prstGeom>
        </p:spPr>
      </p:pic>
      <p:pic>
        <p:nvPicPr>
          <p:cNvPr id="114"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3253" y="2623284"/>
            <a:ext cx="276571" cy="222929"/>
          </a:xfrm>
          <a:prstGeom prst="rect">
            <a:avLst/>
          </a:prstGeom>
          <a:noFill/>
          <a:extLst>
            <a:ext uri="{909E8E84-426E-40DD-AFC4-6F175D3DCCD1}">
              <a14:hiddenFill xmlns:a14="http://schemas.microsoft.com/office/drawing/2010/main">
                <a:solidFill>
                  <a:srgbClr val="FFFFFF"/>
                </a:solidFill>
              </a14:hiddenFill>
            </a:ext>
          </a:extLst>
        </p:spPr>
      </p:pic>
      <p:pic>
        <p:nvPicPr>
          <p:cNvPr id="115" name="図 11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804870" y="3851564"/>
            <a:ext cx="402027" cy="502035"/>
          </a:xfrm>
          <a:prstGeom prst="rect">
            <a:avLst/>
          </a:prstGeom>
        </p:spPr>
      </p:pic>
      <p:pic>
        <p:nvPicPr>
          <p:cNvPr id="116" name="図 115"/>
          <p:cNvPicPr>
            <a:picLocks noChangeAspect="1"/>
          </p:cNvPicPr>
          <p:nvPr/>
        </p:nvPicPr>
        <p:blipFill>
          <a:blip r:embed="rId9"/>
          <a:stretch>
            <a:fillRect/>
          </a:stretch>
        </p:blipFill>
        <p:spPr>
          <a:xfrm>
            <a:off x="1826161" y="3306368"/>
            <a:ext cx="394254" cy="394254"/>
          </a:xfrm>
          <a:prstGeom prst="rect">
            <a:avLst/>
          </a:prstGeom>
        </p:spPr>
      </p:pic>
      <p:sp>
        <p:nvSpPr>
          <p:cNvPr id="117" name="テキスト ボックス 116"/>
          <p:cNvSpPr txBox="1"/>
          <p:nvPr/>
        </p:nvSpPr>
        <p:spPr>
          <a:xfrm>
            <a:off x="1387205" y="2341232"/>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POS</a:t>
            </a: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レジ</a:t>
            </a:r>
          </a:p>
        </p:txBody>
      </p:sp>
      <p:sp>
        <p:nvSpPr>
          <p:cNvPr id="118" name="テキスト ボックス 117"/>
          <p:cNvSpPr txBox="1"/>
          <p:nvPr/>
        </p:nvSpPr>
        <p:spPr>
          <a:xfrm>
            <a:off x="1846841" y="2884350"/>
            <a:ext cx="205185" cy="169231"/>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Arch</a:t>
            </a:r>
            <a:endPar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9" name="図 118"/>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53441" y="3355833"/>
            <a:ext cx="430295" cy="318188"/>
          </a:xfrm>
          <a:prstGeom prst="rect">
            <a:avLst/>
          </a:prstGeom>
        </p:spPr>
      </p:pic>
      <p:sp>
        <p:nvSpPr>
          <p:cNvPr id="120" name="テキスト ボックス 119"/>
          <p:cNvSpPr txBox="1"/>
          <p:nvPr/>
        </p:nvSpPr>
        <p:spPr>
          <a:xfrm>
            <a:off x="1829857" y="3662195"/>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スキャナ</a:t>
            </a:r>
          </a:p>
        </p:txBody>
      </p:sp>
      <p:sp>
        <p:nvSpPr>
          <p:cNvPr id="121" name="テキスト ボックス 120"/>
          <p:cNvSpPr txBox="1"/>
          <p:nvPr/>
        </p:nvSpPr>
        <p:spPr>
          <a:xfrm>
            <a:off x="1020139" y="4255636"/>
            <a:ext cx="18594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現金</a:t>
            </a:r>
          </a:p>
        </p:txBody>
      </p:sp>
      <p:pic>
        <p:nvPicPr>
          <p:cNvPr id="122" name="図 121"/>
          <p:cNvPicPr>
            <a:picLocks noChangeAspect="1"/>
          </p:cNvPicPr>
          <p:nvPr/>
        </p:nvPicPr>
        <p:blipFill>
          <a:blip r:embed="rId12"/>
          <a:stretch>
            <a:fillRect/>
          </a:stretch>
        </p:blipFill>
        <p:spPr>
          <a:xfrm>
            <a:off x="871026" y="3899903"/>
            <a:ext cx="379788" cy="379788"/>
          </a:xfrm>
          <a:prstGeom prst="rect">
            <a:avLst/>
          </a:prstGeom>
        </p:spPr>
      </p:pic>
      <p:sp>
        <p:nvSpPr>
          <p:cNvPr id="123" name="テキスト ボックス 122"/>
          <p:cNvSpPr txBox="1"/>
          <p:nvPr/>
        </p:nvSpPr>
        <p:spPr>
          <a:xfrm>
            <a:off x="1864896" y="4293316"/>
            <a:ext cx="278923"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入金機</a:t>
            </a:r>
          </a:p>
        </p:txBody>
      </p:sp>
      <p:sp>
        <p:nvSpPr>
          <p:cNvPr id="125" name="正方形/長方形 124"/>
          <p:cNvSpPr/>
          <p:nvPr/>
        </p:nvSpPr>
        <p:spPr>
          <a:xfrm>
            <a:off x="446247" y="5149125"/>
            <a:ext cx="2203712" cy="666880"/>
          </a:xfrm>
          <a:prstGeom prst="rect">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lnSpc>
                <a:spcPct val="130000"/>
              </a:lnSpc>
              <a:spcAft>
                <a:spcPts val="397"/>
              </a:spcAft>
            </a:pPr>
            <a:r>
              <a:rPr kumimoji="1" lang="ja-JP" altLang="en-US" sz="1056"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アクワイヤラ</a:t>
            </a:r>
          </a:p>
        </p:txBody>
      </p:sp>
      <p:grpSp>
        <p:nvGrpSpPr>
          <p:cNvPr id="126" name="グループ化 125"/>
          <p:cNvGrpSpPr/>
          <p:nvPr/>
        </p:nvGrpSpPr>
        <p:grpSpPr>
          <a:xfrm>
            <a:off x="1617383" y="5409613"/>
            <a:ext cx="355076" cy="351382"/>
            <a:chOff x="8422617" y="1307693"/>
            <a:chExt cx="581627" cy="637766"/>
          </a:xfrm>
          <a:solidFill>
            <a:schemeClr val="tx1"/>
          </a:solidFill>
        </p:grpSpPr>
        <p:sp>
          <p:nvSpPr>
            <p:cNvPr id="127" name="Freeform 44">
              <a:extLst>
                <a:ext uri="{FF2B5EF4-FFF2-40B4-BE49-F238E27FC236}">
                  <a16:creationId xmlns:a16="http://schemas.microsoft.com/office/drawing/2014/main" id="{36A1989A-449F-4D17-AE6B-B443F46104BC}"/>
                </a:ext>
              </a:extLst>
            </p:cNvPr>
            <p:cNvSpPr>
              <a:spLocks/>
            </p:cNvSpPr>
            <p:nvPr/>
          </p:nvSpPr>
          <p:spPr bwMode="auto">
            <a:xfrm>
              <a:off x="8637906" y="1582013"/>
              <a:ext cx="151628" cy="188089"/>
            </a:xfrm>
            <a:custGeom>
              <a:avLst/>
              <a:gdLst>
                <a:gd name="T0" fmla="*/ 0 w 262"/>
                <a:gd name="T1" fmla="*/ 196 h 325"/>
                <a:gd name="T2" fmla="*/ 0 w 262"/>
                <a:gd name="T3" fmla="*/ 196 h 325"/>
                <a:gd name="T4" fmla="*/ 0 w 262"/>
                <a:gd name="T5" fmla="*/ 244 h 325"/>
                <a:gd name="T6" fmla="*/ 0 w 262"/>
                <a:gd name="T7" fmla="*/ 251 h 325"/>
                <a:gd name="T8" fmla="*/ 99 w 262"/>
                <a:gd name="T9" fmla="*/ 251 h 325"/>
                <a:gd name="T10" fmla="*/ 99 w 262"/>
                <a:gd name="T11" fmla="*/ 325 h 325"/>
                <a:gd name="T12" fmla="*/ 162 w 262"/>
                <a:gd name="T13" fmla="*/ 325 h 325"/>
                <a:gd name="T14" fmla="*/ 162 w 262"/>
                <a:gd name="T15" fmla="*/ 251 h 325"/>
                <a:gd name="T16" fmla="*/ 262 w 262"/>
                <a:gd name="T17" fmla="*/ 251 h 325"/>
                <a:gd name="T18" fmla="*/ 262 w 262"/>
                <a:gd name="T19" fmla="*/ 244 h 325"/>
                <a:gd name="T20" fmla="*/ 262 w 262"/>
                <a:gd name="T21" fmla="*/ 196 h 325"/>
                <a:gd name="T22" fmla="*/ 262 w 262"/>
                <a:gd name="T23" fmla="*/ 196 h 325"/>
                <a:gd name="T24" fmla="*/ 162 w 262"/>
                <a:gd name="T25" fmla="*/ 196 h 325"/>
                <a:gd name="T26" fmla="*/ 162 w 262"/>
                <a:gd name="T27" fmla="*/ 176 h 325"/>
                <a:gd name="T28" fmla="*/ 178 w 262"/>
                <a:gd name="T29" fmla="*/ 144 h 325"/>
                <a:gd name="T30" fmla="*/ 262 w 262"/>
                <a:gd name="T31" fmla="*/ 144 h 325"/>
                <a:gd name="T32" fmla="*/ 262 w 262"/>
                <a:gd name="T33" fmla="*/ 134 h 325"/>
                <a:gd name="T34" fmla="*/ 262 w 262"/>
                <a:gd name="T35" fmla="*/ 102 h 325"/>
                <a:gd name="T36" fmla="*/ 262 w 262"/>
                <a:gd name="T37" fmla="*/ 92 h 325"/>
                <a:gd name="T38" fmla="*/ 207 w 262"/>
                <a:gd name="T39" fmla="*/ 92 h 325"/>
                <a:gd name="T40" fmla="*/ 251 w 262"/>
                <a:gd name="T41" fmla="*/ 0 h 325"/>
                <a:gd name="T42" fmla="*/ 246 w 262"/>
                <a:gd name="T43" fmla="*/ 0 h 325"/>
                <a:gd name="T44" fmla="*/ 199 w 262"/>
                <a:gd name="T45" fmla="*/ 0 h 325"/>
                <a:gd name="T46" fmla="*/ 194 w 262"/>
                <a:gd name="T47" fmla="*/ 0 h 325"/>
                <a:gd name="T48" fmla="*/ 131 w 262"/>
                <a:gd name="T49" fmla="*/ 115 h 325"/>
                <a:gd name="T50" fmla="*/ 68 w 262"/>
                <a:gd name="T51" fmla="*/ 0 h 325"/>
                <a:gd name="T52" fmla="*/ 63 w 262"/>
                <a:gd name="T53" fmla="*/ 0 h 325"/>
                <a:gd name="T54" fmla="*/ 16 w 262"/>
                <a:gd name="T55" fmla="*/ 0 h 325"/>
                <a:gd name="T56" fmla="*/ 10 w 262"/>
                <a:gd name="T57" fmla="*/ 0 h 325"/>
                <a:gd name="T58" fmla="*/ 55 w 262"/>
                <a:gd name="T59" fmla="*/ 92 h 325"/>
                <a:gd name="T60" fmla="*/ 0 w 262"/>
                <a:gd name="T61" fmla="*/ 92 h 325"/>
                <a:gd name="T62" fmla="*/ 0 w 262"/>
                <a:gd name="T63" fmla="*/ 102 h 325"/>
                <a:gd name="T64" fmla="*/ 0 w 262"/>
                <a:gd name="T65" fmla="*/ 134 h 325"/>
                <a:gd name="T66" fmla="*/ 0 w 262"/>
                <a:gd name="T67" fmla="*/ 144 h 325"/>
                <a:gd name="T68" fmla="*/ 84 w 262"/>
                <a:gd name="T69" fmla="*/ 144 h 325"/>
                <a:gd name="T70" fmla="*/ 99 w 262"/>
                <a:gd name="T71" fmla="*/ 176 h 325"/>
                <a:gd name="T72" fmla="*/ 99 w 262"/>
                <a:gd name="T73" fmla="*/ 196 h 325"/>
                <a:gd name="T74" fmla="*/ 0 w 262"/>
                <a:gd name="T75" fmla="*/ 19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2" h="325">
                  <a:moveTo>
                    <a:pt x="0" y="196"/>
                  </a:moveTo>
                  <a:lnTo>
                    <a:pt x="0" y="196"/>
                  </a:lnTo>
                  <a:lnTo>
                    <a:pt x="0" y="244"/>
                  </a:lnTo>
                  <a:lnTo>
                    <a:pt x="0" y="251"/>
                  </a:lnTo>
                  <a:lnTo>
                    <a:pt x="99" y="251"/>
                  </a:lnTo>
                  <a:lnTo>
                    <a:pt x="99" y="325"/>
                  </a:lnTo>
                  <a:lnTo>
                    <a:pt x="162" y="325"/>
                  </a:lnTo>
                  <a:lnTo>
                    <a:pt x="162" y="251"/>
                  </a:lnTo>
                  <a:lnTo>
                    <a:pt x="262" y="251"/>
                  </a:lnTo>
                  <a:lnTo>
                    <a:pt x="262" y="244"/>
                  </a:lnTo>
                  <a:lnTo>
                    <a:pt x="262" y="196"/>
                  </a:lnTo>
                  <a:lnTo>
                    <a:pt x="262" y="196"/>
                  </a:lnTo>
                  <a:lnTo>
                    <a:pt x="162" y="196"/>
                  </a:lnTo>
                  <a:lnTo>
                    <a:pt x="162" y="176"/>
                  </a:lnTo>
                  <a:lnTo>
                    <a:pt x="178" y="144"/>
                  </a:lnTo>
                  <a:lnTo>
                    <a:pt x="262" y="144"/>
                  </a:lnTo>
                  <a:lnTo>
                    <a:pt x="262" y="134"/>
                  </a:lnTo>
                  <a:lnTo>
                    <a:pt x="262" y="102"/>
                  </a:lnTo>
                  <a:lnTo>
                    <a:pt x="262" y="92"/>
                  </a:lnTo>
                  <a:lnTo>
                    <a:pt x="207" y="92"/>
                  </a:lnTo>
                  <a:lnTo>
                    <a:pt x="251" y="0"/>
                  </a:lnTo>
                  <a:lnTo>
                    <a:pt x="246" y="0"/>
                  </a:lnTo>
                  <a:lnTo>
                    <a:pt x="199" y="0"/>
                  </a:lnTo>
                  <a:lnTo>
                    <a:pt x="194" y="0"/>
                  </a:lnTo>
                  <a:lnTo>
                    <a:pt x="131" y="115"/>
                  </a:lnTo>
                  <a:lnTo>
                    <a:pt x="68" y="0"/>
                  </a:lnTo>
                  <a:lnTo>
                    <a:pt x="63" y="0"/>
                  </a:lnTo>
                  <a:lnTo>
                    <a:pt x="16" y="0"/>
                  </a:lnTo>
                  <a:lnTo>
                    <a:pt x="10" y="0"/>
                  </a:lnTo>
                  <a:lnTo>
                    <a:pt x="55" y="92"/>
                  </a:lnTo>
                  <a:lnTo>
                    <a:pt x="0" y="92"/>
                  </a:lnTo>
                  <a:lnTo>
                    <a:pt x="0" y="102"/>
                  </a:lnTo>
                  <a:lnTo>
                    <a:pt x="0" y="134"/>
                  </a:lnTo>
                  <a:lnTo>
                    <a:pt x="0" y="144"/>
                  </a:lnTo>
                  <a:lnTo>
                    <a:pt x="84" y="144"/>
                  </a:lnTo>
                  <a:lnTo>
                    <a:pt x="99" y="176"/>
                  </a:lnTo>
                  <a:lnTo>
                    <a:pt x="99" y="196"/>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28" name="Freeform 49">
              <a:extLst>
                <a:ext uri="{FF2B5EF4-FFF2-40B4-BE49-F238E27FC236}">
                  <a16:creationId xmlns:a16="http://schemas.microsoft.com/office/drawing/2014/main" id="{83C154D2-5E06-420A-8327-ADE4E67F8EDF}"/>
                </a:ext>
              </a:extLst>
            </p:cNvPr>
            <p:cNvSpPr>
              <a:spLocks/>
            </p:cNvSpPr>
            <p:nvPr/>
          </p:nvSpPr>
          <p:spPr bwMode="auto">
            <a:xfrm>
              <a:off x="8422617" y="1307693"/>
              <a:ext cx="581627" cy="183459"/>
            </a:xfrm>
            <a:custGeom>
              <a:avLst/>
              <a:gdLst>
                <a:gd name="T0" fmla="*/ 503 w 1005"/>
                <a:gd name="T1" fmla="*/ 0 h 317"/>
                <a:gd name="T2" fmla="*/ 0 w 1005"/>
                <a:gd name="T3" fmla="*/ 181 h 317"/>
                <a:gd name="T4" fmla="*/ 0 w 1005"/>
                <a:gd name="T5" fmla="*/ 286 h 317"/>
                <a:gd name="T6" fmla="*/ 42 w 1005"/>
                <a:gd name="T7" fmla="*/ 286 h 317"/>
                <a:gd name="T8" fmla="*/ 42 w 1005"/>
                <a:gd name="T9" fmla="*/ 317 h 317"/>
                <a:gd name="T10" fmla="*/ 963 w 1005"/>
                <a:gd name="T11" fmla="*/ 317 h 317"/>
                <a:gd name="T12" fmla="*/ 963 w 1005"/>
                <a:gd name="T13" fmla="*/ 286 h 317"/>
                <a:gd name="T14" fmla="*/ 1005 w 1005"/>
                <a:gd name="T15" fmla="*/ 286 h 317"/>
                <a:gd name="T16" fmla="*/ 1005 w 1005"/>
                <a:gd name="T17" fmla="*/ 181 h 317"/>
                <a:gd name="T18" fmla="*/ 503 w 1005"/>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5" h="317">
                  <a:moveTo>
                    <a:pt x="503" y="0"/>
                  </a:moveTo>
                  <a:lnTo>
                    <a:pt x="0" y="181"/>
                  </a:lnTo>
                  <a:lnTo>
                    <a:pt x="0" y="286"/>
                  </a:lnTo>
                  <a:lnTo>
                    <a:pt x="42" y="286"/>
                  </a:lnTo>
                  <a:lnTo>
                    <a:pt x="42" y="317"/>
                  </a:lnTo>
                  <a:lnTo>
                    <a:pt x="963" y="317"/>
                  </a:lnTo>
                  <a:lnTo>
                    <a:pt x="963" y="286"/>
                  </a:lnTo>
                  <a:lnTo>
                    <a:pt x="1005" y="286"/>
                  </a:lnTo>
                  <a:lnTo>
                    <a:pt x="1005" y="181"/>
                  </a:lnTo>
                  <a:lnTo>
                    <a:pt x="5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29" name="Freeform 50">
              <a:extLst>
                <a:ext uri="{FF2B5EF4-FFF2-40B4-BE49-F238E27FC236}">
                  <a16:creationId xmlns:a16="http://schemas.microsoft.com/office/drawing/2014/main" id="{F7209840-63A2-44C1-AB11-DA6B0E4A3F7B}"/>
                </a:ext>
              </a:extLst>
            </p:cNvPr>
            <p:cNvSpPr>
              <a:spLocks/>
            </p:cNvSpPr>
            <p:nvPr/>
          </p:nvSpPr>
          <p:spPr bwMode="auto">
            <a:xfrm>
              <a:off x="8422617" y="1848810"/>
              <a:ext cx="581627" cy="96649"/>
            </a:xfrm>
            <a:custGeom>
              <a:avLst/>
              <a:gdLst>
                <a:gd name="T0" fmla="*/ 963 w 1005"/>
                <a:gd name="T1" fmla="*/ 0 h 167"/>
                <a:gd name="T2" fmla="*/ 42 w 1005"/>
                <a:gd name="T3" fmla="*/ 0 h 167"/>
                <a:gd name="T4" fmla="*/ 42 w 1005"/>
                <a:gd name="T5" fmla="*/ 84 h 167"/>
                <a:gd name="T6" fmla="*/ 0 w 1005"/>
                <a:gd name="T7" fmla="*/ 84 h 167"/>
                <a:gd name="T8" fmla="*/ 0 w 1005"/>
                <a:gd name="T9" fmla="*/ 167 h 167"/>
                <a:gd name="T10" fmla="*/ 1005 w 1005"/>
                <a:gd name="T11" fmla="*/ 167 h 167"/>
                <a:gd name="T12" fmla="*/ 1005 w 1005"/>
                <a:gd name="T13" fmla="*/ 84 h 167"/>
                <a:gd name="T14" fmla="*/ 963 w 1005"/>
                <a:gd name="T15" fmla="*/ 84 h 167"/>
                <a:gd name="T16" fmla="*/ 963 w 1005"/>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5" h="167">
                  <a:moveTo>
                    <a:pt x="963" y="0"/>
                  </a:moveTo>
                  <a:lnTo>
                    <a:pt x="42" y="0"/>
                  </a:lnTo>
                  <a:lnTo>
                    <a:pt x="42" y="84"/>
                  </a:lnTo>
                  <a:lnTo>
                    <a:pt x="0" y="84"/>
                  </a:lnTo>
                  <a:lnTo>
                    <a:pt x="0" y="167"/>
                  </a:lnTo>
                  <a:lnTo>
                    <a:pt x="1005" y="167"/>
                  </a:lnTo>
                  <a:lnTo>
                    <a:pt x="1005" y="84"/>
                  </a:lnTo>
                  <a:lnTo>
                    <a:pt x="963" y="84"/>
                  </a:lnTo>
                  <a:lnTo>
                    <a:pt x="9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30" name="Freeform 51">
              <a:extLst>
                <a:ext uri="{FF2B5EF4-FFF2-40B4-BE49-F238E27FC236}">
                  <a16:creationId xmlns:a16="http://schemas.microsoft.com/office/drawing/2014/main" id="{B523A57F-942F-4D75-A080-BB14EA808B7D}"/>
                </a:ext>
              </a:extLst>
            </p:cNvPr>
            <p:cNvSpPr>
              <a:spLocks/>
            </p:cNvSpPr>
            <p:nvPr/>
          </p:nvSpPr>
          <p:spPr bwMode="auto">
            <a:xfrm>
              <a:off x="8846829"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31" name="Freeform 52">
              <a:extLst>
                <a:ext uri="{FF2B5EF4-FFF2-40B4-BE49-F238E27FC236}">
                  <a16:creationId xmlns:a16="http://schemas.microsoft.com/office/drawing/2014/main" id="{EF3F3199-1C3B-4975-8C46-8D09FB53576E}"/>
                </a:ext>
              </a:extLst>
            </p:cNvPr>
            <p:cNvSpPr>
              <a:spLocks/>
            </p:cNvSpPr>
            <p:nvPr/>
          </p:nvSpPr>
          <p:spPr bwMode="auto">
            <a:xfrm>
              <a:off x="8483384" y="1515459"/>
              <a:ext cx="97227" cy="309044"/>
            </a:xfrm>
            <a:custGeom>
              <a:avLst/>
              <a:gdLst>
                <a:gd name="T0" fmla="*/ 0 w 168"/>
                <a:gd name="T1" fmla="*/ 492 h 534"/>
                <a:gd name="T2" fmla="*/ 0 w 168"/>
                <a:gd name="T3" fmla="*/ 534 h 534"/>
                <a:gd name="T4" fmla="*/ 168 w 168"/>
                <a:gd name="T5" fmla="*/ 534 h 534"/>
                <a:gd name="T6" fmla="*/ 168 w 168"/>
                <a:gd name="T7" fmla="*/ 492 h 534"/>
                <a:gd name="T8" fmla="*/ 147 w 168"/>
                <a:gd name="T9" fmla="*/ 492 h 534"/>
                <a:gd name="T10" fmla="*/ 147 w 168"/>
                <a:gd name="T11" fmla="*/ 42 h 534"/>
                <a:gd name="T12" fmla="*/ 168 w 168"/>
                <a:gd name="T13" fmla="*/ 42 h 534"/>
                <a:gd name="T14" fmla="*/ 168 w 168"/>
                <a:gd name="T15" fmla="*/ 0 h 534"/>
                <a:gd name="T16" fmla="*/ 0 w 168"/>
                <a:gd name="T17" fmla="*/ 0 h 534"/>
                <a:gd name="T18" fmla="*/ 0 w 168"/>
                <a:gd name="T19" fmla="*/ 42 h 534"/>
                <a:gd name="T20" fmla="*/ 21 w 168"/>
                <a:gd name="T21" fmla="*/ 42 h 534"/>
                <a:gd name="T22" fmla="*/ 21 w 168"/>
                <a:gd name="T23" fmla="*/ 492 h 534"/>
                <a:gd name="T24" fmla="*/ 0 w 168"/>
                <a:gd name="T25" fmla="*/ 49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534">
                  <a:moveTo>
                    <a:pt x="0" y="492"/>
                  </a:moveTo>
                  <a:lnTo>
                    <a:pt x="0" y="534"/>
                  </a:lnTo>
                  <a:lnTo>
                    <a:pt x="168" y="534"/>
                  </a:lnTo>
                  <a:lnTo>
                    <a:pt x="168" y="492"/>
                  </a:lnTo>
                  <a:lnTo>
                    <a:pt x="147" y="492"/>
                  </a:lnTo>
                  <a:lnTo>
                    <a:pt x="147" y="42"/>
                  </a:lnTo>
                  <a:lnTo>
                    <a:pt x="168" y="42"/>
                  </a:lnTo>
                  <a:lnTo>
                    <a:pt x="168" y="0"/>
                  </a:lnTo>
                  <a:lnTo>
                    <a:pt x="0" y="0"/>
                  </a:lnTo>
                  <a:lnTo>
                    <a:pt x="0" y="42"/>
                  </a:lnTo>
                  <a:lnTo>
                    <a:pt x="21" y="42"/>
                  </a:lnTo>
                  <a:lnTo>
                    <a:pt x="21" y="492"/>
                  </a:lnTo>
                  <a:lnTo>
                    <a:pt x="0" y="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grpSp>
      <p:pic>
        <p:nvPicPr>
          <p:cNvPr id="132" name="図 131"/>
          <p:cNvPicPr>
            <a:picLocks noChangeAspect="1"/>
          </p:cNvPicPr>
          <p:nvPr/>
        </p:nvPicPr>
        <p:blipFill>
          <a:blip r:embed="rId13"/>
          <a:stretch>
            <a:fillRect/>
          </a:stretch>
        </p:blipFill>
        <p:spPr>
          <a:xfrm>
            <a:off x="1100713" y="5407911"/>
            <a:ext cx="312242" cy="354061"/>
          </a:xfrm>
          <a:prstGeom prst="rect">
            <a:avLst/>
          </a:prstGeom>
          <a:solidFill>
            <a:schemeClr val="tx1"/>
          </a:solidFill>
        </p:spPr>
      </p:pic>
      <p:pic>
        <p:nvPicPr>
          <p:cNvPr id="134"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1828" y="3453214"/>
            <a:ext cx="276571" cy="22292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直線矢印コネクタ 134"/>
          <p:cNvCxnSpPr>
            <a:endCxn id="11" idx="1"/>
          </p:cNvCxnSpPr>
          <p:nvPr/>
        </p:nvCxnSpPr>
        <p:spPr>
          <a:xfrm>
            <a:off x="2037759" y="5447570"/>
            <a:ext cx="890782" cy="13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8953644" y="3917261"/>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sp>
        <p:nvSpPr>
          <p:cNvPr id="139" name="テキスト ボックス 138"/>
          <p:cNvSpPr txBox="1"/>
          <p:nvPr/>
        </p:nvSpPr>
        <p:spPr>
          <a:xfrm>
            <a:off x="8941044" y="5369579"/>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pic>
        <p:nvPicPr>
          <p:cNvPr id="141" name="図 140"/>
          <p:cNvPicPr>
            <a:picLocks noChangeAspect="1"/>
          </p:cNvPicPr>
          <p:nvPr/>
        </p:nvPicPr>
        <p:blipFill>
          <a:blip r:embed="rId14"/>
          <a:stretch>
            <a:fillRect/>
          </a:stretch>
        </p:blipFill>
        <p:spPr>
          <a:xfrm>
            <a:off x="4696299" y="2406903"/>
            <a:ext cx="403852" cy="399511"/>
          </a:xfrm>
          <a:prstGeom prst="rect">
            <a:avLst/>
          </a:prstGeom>
          <a:solidFill>
            <a:schemeClr val="tx1"/>
          </a:solidFill>
        </p:spPr>
      </p:pic>
      <p:sp>
        <p:nvSpPr>
          <p:cNvPr id="142" name="テキスト ボックス 141"/>
          <p:cNvSpPr txBox="1"/>
          <p:nvPr/>
        </p:nvSpPr>
        <p:spPr>
          <a:xfrm>
            <a:off x="5826759" y="3450290"/>
            <a:ext cx="833563" cy="186607"/>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売上管理システム</a:t>
            </a:r>
          </a:p>
        </p:txBody>
      </p:sp>
      <p:sp>
        <p:nvSpPr>
          <p:cNvPr id="143" name="テキスト ボックス 142"/>
          <p:cNvSpPr txBox="1"/>
          <p:nvPr/>
        </p:nvSpPr>
        <p:spPr>
          <a:xfrm>
            <a:off x="4653696" y="3492574"/>
            <a:ext cx="525786"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BPO</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センタ</a:t>
            </a:r>
          </a:p>
        </p:txBody>
      </p:sp>
      <p:sp>
        <p:nvSpPr>
          <p:cNvPr id="144" name="テキスト ボックス 143"/>
          <p:cNvSpPr txBox="1"/>
          <p:nvPr/>
        </p:nvSpPr>
        <p:spPr>
          <a:xfrm>
            <a:off x="4579227" y="2798911"/>
            <a:ext cx="637995" cy="186607"/>
          </a:xfrm>
          <a:prstGeom prst="rect">
            <a:avLst/>
          </a:prstGeom>
          <a:noFill/>
        </p:spPr>
        <p:txBody>
          <a:bodyPr wrap="none" lIns="0" tIns="23766" rIns="0" bIns="0" rtlCol="0">
            <a:spAutoFit/>
          </a:bodyPr>
          <a:lstStyle/>
          <a:p>
            <a:pPr algn="ctr" defTabSz="611208">
              <a:lnSpc>
                <a:spcPct val="130000"/>
              </a:lnSpc>
              <a:spcAft>
                <a:spcPts val="397"/>
              </a:spcAft>
            </a:pP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OCR</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システム</a:t>
            </a:r>
          </a:p>
        </p:txBody>
      </p:sp>
      <p:pic>
        <p:nvPicPr>
          <p:cNvPr id="145" name="図 144"/>
          <p:cNvPicPr>
            <a:picLocks noChangeAspect="1"/>
          </p:cNvPicPr>
          <p:nvPr/>
        </p:nvPicPr>
        <p:blipFill>
          <a:blip r:embed="rId15"/>
          <a:stretch>
            <a:fillRect/>
          </a:stretch>
        </p:blipFill>
        <p:spPr>
          <a:xfrm>
            <a:off x="6195355" y="4746049"/>
            <a:ext cx="462889" cy="396233"/>
          </a:xfrm>
          <a:prstGeom prst="rect">
            <a:avLst/>
          </a:prstGeom>
        </p:spPr>
      </p:pic>
      <p:sp>
        <p:nvSpPr>
          <p:cNvPr id="146" name="テキスト ボックス 145"/>
          <p:cNvSpPr txBox="1"/>
          <p:nvPr/>
        </p:nvSpPr>
        <p:spPr>
          <a:xfrm>
            <a:off x="5857077" y="5146435"/>
            <a:ext cx="984245" cy="274195"/>
          </a:xfrm>
          <a:prstGeom prst="rect">
            <a:avLst/>
          </a:prstGeom>
          <a:noFill/>
        </p:spPr>
        <p:txBody>
          <a:bodyPr wrap="none" lIns="0" tIns="23766" rIns="0" bIns="0" rtlCol="0">
            <a:spAutoFit/>
          </a:bodyPr>
          <a:lstStyle/>
          <a:p>
            <a:pPr algn="ctr" defTabSz="611208">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管理</a:t>
            </a: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WEB</a:t>
            </a:r>
            <a:b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分析ダッシュボード</a:t>
            </a:r>
            <a:endParaRPr kumimoji="1" lang="en-US" altLang="ja-JP"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8" name="図 147"/>
          <p:cNvPicPr>
            <a:picLocks noChangeAspect="1"/>
          </p:cNvPicPr>
          <p:nvPr/>
        </p:nvPicPr>
        <p:blipFill>
          <a:blip r:embed="rId3"/>
          <a:stretch>
            <a:fillRect/>
          </a:stretch>
        </p:blipFill>
        <p:spPr>
          <a:xfrm>
            <a:off x="4541191" y="4480905"/>
            <a:ext cx="949131" cy="800034"/>
          </a:xfrm>
          <a:prstGeom prst="rect">
            <a:avLst/>
          </a:prstGeom>
        </p:spPr>
      </p:pic>
      <p:sp>
        <p:nvSpPr>
          <p:cNvPr id="151" name="テキスト ボックス 150"/>
          <p:cNvSpPr txBox="1"/>
          <p:nvPr/>
        </p:nvSpPr>
        <p:spPr>
          <a:xfrm>
            <a:off x="4576280" y="5275613"/>
            <a:ext cx="833563" cy="186607"/>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包括精算システム</a:t>
            </a:r>
          </a:p>
        </p:txBody>
      </p:sp>
      <p:sp>
        <p:nvSpPr>
          <p:cNvPr id="153" name="フローチャート: 磁気ディスク 171"/>
          <p:cNvSpPr>
            <a:spLocks noChangeAspect="1"/>
          </p:cNvSpPr>
          <p:nvPr/>
        </p:nvSpPr>
        <p:spPr>
          <a:xfrm>
            <a:off x="8884399" y="2627902"/>
            <a:ext cx="429977" cy="265088"/>
          </a:xfrm>
          <a:prstGeom prst="flowChartMagneticDisk">
            <a:avLst/>
          </a:prstGeom>
          <a:solidFill>
            <a:schemeClr val="tx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solidFill>
              <a:latin typeface="メイリオ"/>
              <a:ea typeface="メイリオ"/>
            </a:endParaRPr>
          </a:p>
        </p:txBody>
      </p:sp>
      <p:sp>
        <p:nvSpPr>
          <p:cNvPr id="155" name="テキスト ボックス 154"/>
          <p:cNvSpPr txBox="1"/>
          <p:nvPr/>
        </p:nvSpPr>
        <p:spPr>
          <a:xfrm>
            <a:off x="8648671" y="2864792"/>
            <a:ext cx="930982" cy="181129"/>
          </a:xfrm>
          <a:prstGeom prst="rect">
            <a:avLst/>
          </a:prstGeom>
          <a:noFill/>
        </p:spPr>
        <p:txBody>
          <a:bodyPr wrap="square" lIns="0" tIns="23766" rIns="0" bIns="0" rtlCol="0">
            <a:noAutofit/>
          </a:bodyPr>
          <a:lstStyle/>
          <a:p>
            <a:pPr algn="ctr" defTabSz="611208">
              <a:lnSpc>
                <a:spcPct val="130000"/>
              </a:lnSpc>
              <a:spcAft>
                <a:spcPts val="397"/>
              </a:spcAft>
            </a:pPr>
            <a:r>
              <a:rPr kumimoji="1" lang="ja-JP" altLang="en-US"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ポイントセンタ　　　</a:t>
            </a:r>
            <a:r>
              <a:rPr kumimoji="1" lang="en-US" altLang="ja-JP"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CAFIS</a:t>
            </a:r>
            <a:r>
              <a:rPr kumimoji="1" lang="ja-JP" altLang="en-US"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726"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Explorer</a:t>
            </a:r>
          </a:p>
        </p:txBody>
      </p:sp>
      <p:grpSp>
        <p:nvGrpSpPr>
          <p:cNvPr id="156" name="グループ化 155"/>
          <p:cNvGrpSpPr>
            <a:grpSpLocks noChangeAspect="1"/>
          </p:cNvGrpSpPr>
          <p:nvPr/>
        </p:nvGrpSpPr>
        <p:grpSpPr>
          <a:xfrm>
            <a:off x="1772319" y="4508168"/>
            <a:ext cx="472673" cy="347072"/>
            <a:chOff x="2461806" y="4508500"/>
            <a:chExt cx="1254299" cy="920999"/>
          </a:xfrm>
          <a:solidFill>
            <a:schemeClr val="accent1"/>
          </a:solidFill>
        </p:grpSpPr>
        <p:sp>
          <p:nvSpPr>
            <p:cNvPr id="157"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158"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sp>
          <p:nvSpPr>
            <p:cNvPr id="159"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solidFill>
              <a:schemeClr val="tx1"/>
            </a:solidFill>
            <a:ln w="9525">
              <a:noFill/>
              <a:round/>
              <a:headEnd/>
              <a:tailEnd/>
            </a:ln>
            <a:extLst/>
          </p:spPr>
          <p:txBody>
            <a:bodyPr vert="horz" wrap="square" lIns="74295" tIns="37148" rIns="74295" bIns="37148" numCol="1" anchor="t" anchorCtr="0" compatLnSpc="1">
              <a:prstTxWarp prst="textNoShape">
                <a:avLst/>
              </a:prstTxWarp>
            </a:bodyPr>
            <a:lstStyle/>
            <a:p>
              <a:pPr defTabSz="752256"/>
              <a:endParaRPr kumimoji="1" lang="ja-JP" altLang="en-US" sz="731">
                <a:solidFill>
                  <a:prstClr val="black"/>
                </a:solidFill>
                <a:latin typeface="メイリオ"/>
                <a:ea typeface="メイリオ"/>
              </a:endParaRPr>
            </a:p>
          </p:txBody>
        </p:sp>
      </p:grpSp>
      <p:cxnSp>
        <p:nvCxnSpPr>
          <p:cNvPr id="160" name="直線矢印コネクタ 159"/>
          <p:cNvCxnSpPr/>
          <p:nvPr/>
        </p:nvCxnSpPr>
        <p:spPr>
          <a:xfrm>
            <a:off x="1274110" y="2702412"/>
            <a:ext cx="462149"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1415931" y="3538176"/>
            <a:ext cx="350006"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a:off x="1307974" y="4148400"/>
            <a:ext cx="462149"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8" name="Picture 2" descr="https://icooon-mono.com/i/icon_14597/icon_145970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8931" y="4608144"/>
            <a:ext cx="276571" cy="222929"/>
          </a:xfrm>
          <a:prstGeom prst="rect">
            <a:avLst/>
          </a:prstGeom>
          <a:noFill/>
          <a:extLst>
            <a:ext uri="{909E8E84-426E-40DD-AFC4-6F175D3DCCD1}">
              <a14:hiddenFill xmlns:a14="http://schemas.microsoft.com/office/drawing/2010/main">
                <a:solidFill>
                  <a:srgbClr val="FFFFFF"/>
                </a:solidFill>
              </a14:hiddenFill>
            </a:ext>
          </a:extLst>
        </p:spPr>
      </p:pic>
      <p:sp>
        <p:nvSpPr>
          <p:cNvPr id="169" name="テキスト ボックス 168"/>
          <p:cNvSpPr txBox="1"/>
          <p:nvPr/>
        </p:nvSpPr>
        <p:spPr>
          <a:xfrm>
            <a:off x="935377" y="4806851"/>
            <a:ext cx="278923"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検針表</a:t>
            </a:r>
          </a:p>
        </p:txBody>
      </p:sp>
      <p:cxnSp>
        <p:nvCxnSpPr>
          <p:cNvPr id="170" name="直線矢印コネクタ 169"/>
          <p:cNvCxnSpPr/>
          <p:nvPr/>
        </p:nvCxnSpPr>
        <p:spPr>
          <a:xfrm>
            <a:off x="1322387" y="4699423"/>
            <a:ext cx="350006"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170"/>
          <p:cNvSpPr txBox="1"/>
          <p:nvPr/>
        </p:nvSpPr>
        <p:spPr>
          <a:xfrm>
            <a:off x="1837339" y="4844594"/>
            <a:ext cx="371898" cy="169231"/>
          </a:xfrm>
          <a:prstGeom prst="rect">
            <a:avLst/>
          </a:prstGeom>
          <a:noFill/>
        </p:spPr>
        <p:txBody>
          <a:bodyPr wrap="none" lIns="0" tIns="23766" rIns="0" bIns="0" rtlCol="0">
            <a:spAutoFit/>
          </a:bodyPr>
          <a:lstStyle/>
          <a:p>
            <a:pPr algn="ctr" defTabSz="611208">
              <a:lnSpc>
                <a:spcPct val="130000"/>
              </a:lnSpc>
              <a:spcAft>
                <a:spcPts val="397"/>
              </a:spcAft>
            </a:pPr>
            <a:r>
              <a:rPr kumimoji="1" lang="ja-JP" altLang="en-US" sz="726"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運用端末</a:t>
            </a:r>
          </a:p>
        </p:txBody>
      </p:sp>
      <p:cxnSp>
        <p:nvCxnSpPr>
          <p:cNvPr id="183" name="カギ線コネクタ 182"/>
          <p:cNvCxnSpPr>
            <a:stCxn id="115" idx="3"/>
          </p:cNvCxnSpPr>
          <p:nvPr/>
        </p:nvCxnSpPr>
        <p:spPr>
          <a:xfrm flipV="1">
            <a:off x="2206897" y="3020027"/>
            <a:ext cx="3451392" cy="1082555"/>
          </a:xfrm>
          <a:prstGeom prst="bentConnector3">
            <a:avLst>
              <a:gd name="adj1" fmla="val 21299"/>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7" name="直線矢印コネクタ 186"/>
          <p:cNvCxnSpPr>
            <a:endCxn id="13" idx="3"/>
          </p:cNvCxnSpPr>
          <p:nvPr/>
        </p:nvCxnSpPr>
        <p:spPr>
          <a:xfrm flipH="1" flipV="1">
            <a:off x="8299246" y="3772980"/>
            <a:ext cx="519662" cy="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カギ線コネクタ 193"/>
          <p:cNvCxnSpPr/>
          <p:nvPr/>
        </p:nvCxnSpPr>
        <p:spPr>
          <a:xfrm flipV="1">
            <a:off x="2220415" y="2706312"/>
            <a:ext cx="2400572" cy="819000"/>
          </a:xfrm>
          <a:prstGeom prst="bentConnector3">
            <a:avLst>
              <a:gd name="adj1" fmla="val 22490"/>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3" name="カギ線コネクタ 202"/>
          <p:cNvCxnSpPr/>
          <p:nvPr/>
        </p:nvCxnSpPr>
        <p:spPr>
          <a:xfrm flipV="1">
            <a:off x="2632552" y="3380849"/>
            <a:ext cx="1944368" cy="1065947"/>
          </a:xfrm>
          <a:prstGeom prst="bentConnector3">
            <a:avLst>
              <a:gd name="adj1" fmla="val 31131"/>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09" name="直線矢印コネクタ 208"/>
          <p:cNvCxnSpPr/>
          <p:nvPr/>
        </p:nvCxnSpPr>
        <p:spPr>
          <a:xfrm>
            <a:off x="5184761" y="2707022"/>
            <a:ext cx="48214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p:cNvCxnSpPr/>
          <p:nvPr/>
        </p:nvCxnSpPr>
        <p:spPr>
          <a:xfrm>
            <a:off x="5414081" y="4880922"/>
            <a:ext cx="470381"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カギ線コネクタ 278"/>
          <p:cNvCxnSpPr/>
          <p:nvPr/>
        </p:nvCxnSpPr>
        <p:spPr>
          <a:xfrm rot="10800000" flipV="1">
            <a:off x="6695471" y="3772980"/>
            <a:ext cx="2123436" cy="1345446"/>
          </a:xfrm>
          <a:prstGeom prst="bentConnector3">
            <a:avLst>
              <a:gd name="adj1" fmla="val 14148"/>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2" name="カギ線コネクタ 281"/>
          <p:cNvCxnSpPr>
            <a:endCxn id="13" idx="2"/>
          </p:cNvCxnSpPr>
          <p:nvPr/>
        </p:nvCxnSpPr>
        <p:spPr>
          <a:xfrm rot="10800000">
            <a:off x="7728871" y="4065481"/>
            <a:ext cx="1096327" cy="1194668"/>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37" name="四角形吹き出し 136"/>
          <p:cNvSpPr/>
          <p:nvPr/>
        </p:nvSpPr>
        <p:spPr>
          <a:xfrm>
            <a:off x="5982966" y="2174539"/>
            <a:ext cx="950625" cy="341467"/>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売上管理</a:t>
            </a:r>
            <a: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
            </a:r>
            <a:b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b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テナント管理</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40" name="四角形吹き出し 139"/>
          <p:cNvSpPr/>
          <p:nvPr/>
        </p:nvSpPr>
        <p:spPr>
          <a:xfrm>
            <a:off x="4556114" y="4290781"/>
            <a:ext cx="950625" cy="146250"/>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包括精算</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49" name="四角形吹き出し 148"/>
          <p:cNvSpPr/>
          <p:nvPr/>
        </p:nvSpPr>
        <p:spPr>
          <a:xfrm>
            <a:off x="5781144" y="4290781"/>
            <a:ext cx="950625" cy="146250"/>
          </a:xfrm>
          <a:prstGeom prst="wedgeRectCallou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分析・</a:t>
            </a:r>
            <a:r>
              <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WEB</a:t>
            </a:r>
          </a:p>
        </p:txBody>
      </p:sp>
      <p:sp>
        <p:nvSpPr>
          <p:cNvPr id="11" name="正方形/長方形 10"/>
          <p:cNvSpPr/>
          <p:nvPr/>
        </p:nvSpPr>
        <p:spPr>
          <a:xfrm>
            <a:off x="2928540" y="5155203"/>
            <a:ext cx="1140750" cy="585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rPr>
              <a:t>決済センタ</a:t>
            </a:r>
            <a:endParaRPr kumimoji="1" lang="en-US" altLang="ja-JP" sz="894" b="1" dirty="0">
              <a:solidFill>
                <a:srgbClr val="787878"/>
              </a:solidFill>
              <a:latin typeface="メイリオ" panose="020B0604030504040204" pitchFamily="50" charset="-128"/>
              <a:ea typeface="メイリオ" panose="020B0604030504040204" pitchFamily="50" charset="-128"/>
              <a:cs typeface="Meiryo UI" panose="020B0604030504040204" pitchFamily="50" charset="-128"/>
            </a:endParaRPr>
          </a:p>
        </p:txBody>
      </p:sp>
      <p:grpSp>
        <p:nvGrpSpPr>
          <p:cNvPr id="240" name="グループ化 239"/>
          <p:cNvGrpSpPr/>
          <p:nvPr/>
        </p:nvGrpSpPr>
        <p:grpSpPr>
          <a:xfrm>
            <a:off x="5947077" y="4478031"/>
            <a:ext cx="442101" cy="447490"/>
            <a:chOff x="12174636" y="4897950"/>
            <a:chExt cx="544124" cy="550757"/>
          </a:xfrm>
        </p:grpSpPr>
        <p:sp>
          <p:nvSpPr>
            <p:cNvPr id="176" name="Freeform 199">
              <a:extLst>
                <a:ext uri="{FF2B5EF4-FFF2-40B4-BE49-F238E27FC236}">
                  <a16:creationId xmlns:a16="http://schemas.microsoft.com/office/drawing/2014/main" id="{1DDB632E-9603-4B88-B301-163BE6756C19}"/>
                </a:ext>
              </a:extLst>
            </p:cNvPr>
            <p:cNvSpPr>
              <a:spLocks/>
            </p:cNvSpPr>
            <p:nvPr/>
          </p:nvSpPr>
          <p:spPr bwMode="auto">
            <a:xfrm>
              <a:off x="12192000" y="4897950"/>
              <a:ext cx="517332" cy="541280"/>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srgbClr val="787878"/>
                </a:solidFill>
                <a:latin typeface="メイリオ"/>
                <a:ea typeface="メイリオ"/>
              </a:endParaRPr>
            </a:p>
          </p:txBody>
        </p:sp>
        <p:pic>
          <p:nvPicPr>
            <p:cNvPr id="177" name="Picture 12" descr="https://icooon-mono.com/i/icon_00102/icon_001020_256.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2174636" y="4904583"/>
              <a:ext cx="544124" cy="5441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0" name="カギ線コネクタ 179"/>
          <p:cNvCxnSpPr/>
          <p:nvPr/>
        </p:nvCxnSpPr>
        <p:spPr>
          <a:xfrm rot="16200000" flipV="1">
            <a:off x="7791000" y="2176220"/>
            <a:ext cx="320631" cy="2336627"/>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9" name="四角形吹き出し 188"/>
          <p:cNvSpPr/>
          <p:nvPr/>
        </p:nvSpPr>
        <p:spPr>
          <a:xfrm>
            <a:off x="3837801" y="2429466"/>
            <a:ext cx="731250" cy="146250"/>
          </a:xfrm>
          <a:prstGeom prst="wedgeRectCallout">
            <a:avLst>
              <a:gd name="adj1" fmla="val -10219"/>
              <a:gd name="adj2" fmla="val 93858"/>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売上報告</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202" name="直線矢印コネクタ 201"/>
          <p:cNvCxnSpPr/>
          <p:nvPr/>
        </p:nvCxnSpPr>
        <p:spPr>
          <a:xfrm flipH="1">
            <a:off x="6783002" y="2793599"/>
            <a:ext cx="2063168"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カギ線コネクタ 216"/>
          <p:cNvCxnSpPr/>
          <p:nvPr/>
        </p:nvCxnSpPr>
        <p:spPr>
          <a:xfrm rot="5400000" flipH="1" flipV="1">
            <a:off x="4006109" y="3147638"/>
            <a:ext cx="1500372" cy="2514761"/>
          </a:xfrm>
          <a:prstGeom prst="bentConnector3">
            <a:avLst>
              <a:gd name="adj1" fmla="val 73807"/>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0" name="カギ線コネクタ 289"/>
          <p:cNvCxnSpPr/>
          <p:nvPr/>
        </p:nvCxnSpPr>
        <p:spPr>
          <a:xfrm rot="16200000" flipH="1">
            <a:off x="6781267" y="3393465"/>
            <a:ext cx="311969" cy="441594"/>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0" name="直線矢印コネクタ 319"/>
          <p:cNvCxnSpPr/>
          <p:nvPr/>
        </p:nvCxnSpPr>
        <p:spPr>
          <a:xfrm>
            <a:off x="5173010" y="3369926"/>
            <a:ext cx="482140" cy="0"/>
          </a:xfrm>
          <a:prstGeom prst="straightConnector1">
            <a:avLst/>
          </a:prstGeom>
          <a:ln w="952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1" name="四角形吹き出し 320"/>
          <p:cNvSpPr/>
          <p:nvPr/>
        </p:nvSpPr>
        <p:spPr>
          <a:xfrm>
            <a:off x="4720714" y="3717495"/>
            <a:ext cx="731250" cy="146250"/>
          </a:xfrm>
          <a:prstGeom prst="wedgeRectCallout">
            <a:avLst>
              <a:gd name="adj1" fmla="val -18999"/>
              <a:gd name="adj2" fmla="val -88019"/>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運用（</a:t>
            </a:r>
            <a:r>
              <a:rPr kumimoji="1" lang="en-US" altLang="ja-JP"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BPO</a:t>
            </a:r>
            <a:r>
              <a:rPr kumimoji="1" lang="ja-JP" altLang="en-US" sz="813" dirty="0" smtClean="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322" name="四角形吹き出し 321"/>
          <p:cNvSpPr/>
          <p:nvPr/>
        </p:nvSpPr>
        <p:spPr>
          <a:xfrm>
            <a:off x="7130351" y="3361310"/>
            <a:ext cx="731250" cy="146250"/>
          </a:xfrm>
          <a:prstGeom prst="wedgeRectCallout">
            <a:avLst>
              <a:gd name="adj1" fmla="val -10219"/>
              <a:gd name="adj2" fmla="val 93858"/>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lnSpc>
                <a:spcPct val="130000"/>
              </a:lnSpc>
              <a:spcAft>
                <a:spcPts val="397"/>
              </a:spcAft>
            </a:pPr>
            <a:r>
              <a:rPr kumimoji="1" lang="ja-JP" altLang="en-US"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rPr>
              <a:t>帳票出力</a:t>
            </a:r>
            <a:endParaRPr kumimoji="1" lang="en-US" altLang="ja-JP" sz="813" dirty="0">
              <a:solidFill>
                <a:prstClr val="white"/>
              </a:solidFill>
              <a:latin typeface="メイリオ" panose="020B0604030504040204" pitchFamily="50" charset="-128"/>
              <a:ea typeface="メイリオ" panose="020B0604030504040204" pitchFamily="50" charset="-128"/>
              <a:cs typeface="Meiryo UI" panose="020B0604030504040204" pitchFamily="50" charset="-128"/>
            </a:endParaRPr>
          </a:p>
        </p:txBody>
      </p:sp>
      <p:cxnSp>
        <p:nvCxnSpPr>
          <p:cNvPr id="324" name="カギ線コネクタ 323"/>
          <p:cNvCxnSpPr/>
          <p:nvPr/>
        </p:nvCxnSpPr>
        <p:spPr>
          <a:xfrm>
            <a:off x="2127189" y="2213149"/>
            <a:ext cx="3719112" cy="283246"/>
          </a:xfrm>
          <a:prstGeom prst="bentConnector2">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27" name="直線矢印コネクタ 326"/>
          <p:cNvCxnSpPr/>
          <p:nvPr/>
        </p:nvCxnSpPr>
        <p:spPr>
          <a:xfrm>
            <a:off x="6474169" y="3654674"/>
            <a:ext cx="0" cy="614250"/>
          </a:xfrm>
          <a:prstGeom prst="straightConnector1">
            <a:avLst/>
          </a:prstGeom>
          <a:ln w="952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カギ線コネクタ 123"/>
          <p:cNvCxnSpPr/>
          <p:nvPr/>
        </p:nvCxnSpPr>
        <p:spPr>
          <a:xfrm rot="5400000" flipH="1" flipV="1">
            <a:off x="5330360" y="3355899"/>
            <a:ext cx="614250" cy="1212115"/>
          </a:xfrm>
          <a:prstGeom prst="bentConnector3">
            <a:avLst>
              <a:gd name="adj1" fmla="val 21866"/>
            </a:avLst>
          </a:prstGeom>
          <a:ln w="3175">
            <a:solidFill>
              <a:schemeClr val="tx2"/>
            </a:solidFill>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33" name="カギ線コネクタ 132"/>
          <p:cNvCxnSpPr>
            <a:stCxn id="11" idx="3"/>
            <a:endCxn id="148" idx="1"/>
          </p:cNvCxnSpPr>
          <p:nvPr/>
        </p:nvCxnSpPr>
        <p:spPr>
          <a:xfrm flipV="1">
            <a:off x="4069290" y="4880923"/>
            <a:ext cx="471901" cy="566781"/>
          </a:xfrm>
          <a:prstGeom prst="bentConnector3">
            <a:avLst>
              <a:gd name="adj1" fmla="val 50000"/>
            </a:avLst>
          </a:prstGeom>
          <a:ln w="3175">
            <a:solidFill>
              <a:schemeClr val="tx2"/>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 name="L 字 2"/>
          <p:cNvSpPr/>
          <p:nvPr/>
        </p:nvSpPr>
        <p:spPr>
          <a:xfrm flipH="1" flipV="1">
            <a:off x="3566236" y="1844019"/>
            <a:ext cx="4898120" cy="2346174"/>
          </a:xfrm>
          <a:prstGeom prst="corner">
            <a:avLst>
              <a:gd name="adj1" fmla="val 46793"/>
              <a:gd name="adj2" fmla="val 122147"/>
            </a:avLst>
          </a:prstGeom>
          <a:noFill/>
          <a:ln w="57150">
            <a:solidFill>
              <a:schemeClr val="tx1">
                <a:lumMod val="75000"/>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0" name="テキスト ボックス 9"/>
          <p:cNvSpPr txBox="1"/>
          <p:nvPr/>
        </p:nvSpPr>
        <p:spPr>
          <a:xfrm>
            <a:off x="7145593" y="1731638"/>
            <a:ext cx="1223007" cy="190349"/>
          </a:xfrm>
          <a:prstGeom prst="rect">
            <a:avLst/>
          </a:prstGeom>
          <a:solidFill>
            <a:schemeClr val="bg1"/>
          </a:solidFill>
          <a:ln>
            <a:solidFill>
              <a:schemeClr val="tx1">
                <a:lumMod val="75000"/>
              </a:schemeClr>
            </a:solidFill>
          </a:ln>
        </p:spPr>
        <p:txBody>
          <a:bodyPr wrap="square" lIns="0" tIns="29250" rIns="0" bIns="0" rtlCol="0">
            <a:spAutoFit/>
          </a:bodyPr>
          <a:lstStyle/>
          <a:p>
            <a:pPr algn="ctr" defTabSz="752256">
              <a:lnSpc>
                <a:spcPct val="130000"/>
              </a:lnSpc>
              <a:spcAft>
                <a:spcPts val="488"/>
              </a:spcAft>
            </a:pPr>
            <a:r>
              <a:rPr kumimoji="1" lang="en-US" altLang="ja-JP" sz="853" dirty="0" smtClean="0">
                <a:latin typeface="メイリオ" panose="020B0604030504040204" pitchFamily="50" charset="-128"/>
                <a:ea typeface="メイリオ" panose="020B0604030504040204" pitchFamily="50" charset="-128"/>
                <a:cs typeface="メイリオ" panose="020B0604030504040204" pitchFamily="50" charset="-128"/>
              </a:rPr>
              <a:t>RFP</a:t>
            </a:r>
            <a:r>
              <a:rPr kumimoji="1" lang="ja-JP" altLang="en-US" sz="853" dirty="0" smtClean="0">
                <a:latin typeface="メイリオ" panose="020B0604030504040204" pitchFamily="50" charset="-128"/>
                <a:ea typeface="メイリオ" panose="020B0604030504040204" pitchFamily="50" charset="-128"/>
                <a:cs typeface="メイリオ" panose="020B0604030504040204" pitchFamily="50" charset="-128"/>
              </a:rPr>
              <a:t>ご回答範囲</a:t>
            </a:r>
            <a:endParaRPr kumimoji="1" lang="ja-JP" altLang="en-US" sz="853"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L 字 135"/>
          <p:cNvSpPr/>
          <p:nvPr/>
        </p:nvSpPr>
        <p:spPr>
          <a:xfrm rot="5400000" flipH="1" flipV="1">
            <a:off x="3530379" y="784781"/>
            <a:ext cx="4232321" cy="5830126"/>
          </a:xfrm>
          <a:prstGeom prst="corner">
            <a:avLst>
              <a:gd name="adj1" fmla="val 121799"/>
              <a:gd name="adj2" fmla="val 25266"/>
            </a:avLst>
          </a:prstGeom>
          <a:noFill/>
          <a:ln w="57150">
            <a:solidFill>
              <a:schemeClr val="accent6">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47" name="テキスト ボックス 146"/>
          <p:cNvSpPr txBox="1"/>
          <p:nvPr/>
        </p:nvSpPr>
        <p:spPr>
          <a:xfrm>
            <a:off x="6569608" y="1486157"/>
            <a:ext cx="1223007" cy="190349"/>
          </a:xfrm>
          <a:prstGeom prst="rect">
            <a:avLst/>
          </a:prstGeom>
          <a:solidFill>
            <a:schemeClr val="bg1"/>
          </a:solidFill>
          <a:ln>
            <a:solidFill>
              <a:schemeClr val="accent6"/>
            </a:solidFill>
          </a:ln>
        </p:spPr>
        <p:txBody>
          <a:bodyPr wrap="square" lIns="0" tIns="29250" rIns="0" bIns="0" rtlCol="0">
            <a:spAutoFit/>
          </a:bodyPr>
          <a:lstStyle/>
          <a:p>
            <a:pPr algn="ctr" defTabSz="752256">
              <a:lnSpc>
                <a:spcPct val="130000"/>
              </a:lnSpc>
              <a:spcAft>
                <a:spcPts val="488"/>
              </a:spcAft>
            </a:pPr>
            <a:r>
              <a:rPr kumimoji="1" lang="ja-JP" altLang="en-US" sz="853" dirty="0" smtClean="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サービス全体</a:t>
            </a:r>
            <a:endParaRPr kumimoji="1" lang="ja-JP" altLang="en-US" sz="853"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473775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7.2. </a:t>
            </a:r>
            <a:r>
              <a:rPr lang="ja-JP" altLang="en-US" dirty="0"/>
              <a:t>デジタルバックオフィス　</a:t>
            </a:r>
            <a:r>
              <a:rPr lang="ja-JP" altLang="en-US" dirty="0" smtClean="0"/>
              <a:t>フルサービス　ご提供価値（</a:t>
            </a:r>
            <a:r>
              <a:rPr lang="en-US" altLang="ja-JP" dirty="0" smtClean="0"/>
              <a:t>1/2</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smtClean="0"/>
              <a:t>徹底的なデジタル活用を</a:t>
            </a:r>
            <a:r>
              <a:rPr lang="ja-JP" altLang="en-US" dirty="0"/>
              <a:t>推進</a:t>
            </a:r>
            <a:r>
              <a:rPr lang="ja-JP" altLang="en-US" dirty="0" smtClean="0"/>
              <a:t>したデジタルバックオフィスのフルサービスにより、貴社のコア業務シフトをさらに高めます。</a:t>
            </a:r>
            <a:endParaRPr lang="ja-JP" altLang="en-US" dirty="0"/>
          </a:p>
        </p:txBody>
      </p:sp>
      <p:sp>
        <p:nvSpPr>
          <p:cNvPr id="119" name="正方形/長方形 118"/>
          <p:cNvSpPr/>
          <p:nvPr/>
        </p:nvSpPr>
        <p:spPr>
          <a:xfrm>
            <a:off x="277160" y="2762212"/>
            <a:ext cx="6670970" cy="3173322"/>
          </a:xfrm>
          <a:prstGeom prst="rect">
            <a:avLst/>
          </a:prstGeom>
          <a:solidFill>
            <a:schemeClr val="accent2">
              <a:lumMod val="20000"/>
              <a:lumOff val="80000"/>
            </a:schemeClr>
          </a:solid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1300"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デジタルバックオフィスセンター</a:t>
            </a:r>
          </a:p>
        </p:txBody>
      </p:sp>
      <p:sp>
        <p:nvSpPr>
          <p:cNvPr id="120" name="楕円 119"/>
          <p:cNvSpPr/>
          <p:nvPr/>
        </p:nvSpPr>
        <p:spPr>
          <a:xfrm>
            <a:off x="4738131" y="4751433"/>
            <a:ext cx="775100" cy="775100"/>
          </a:xfrm>
          <a:prstGeom prst="ellipse">
            <a:avLst/>
          </a:prstGeom>
          <a:solidFill>
            <a:schemeClr val="accent1">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21" name="楕円 120"/>
          <p:cNvSpPr/>
          <p:nvPr/>
        </p:nvSpPr>
        <p:spPr>
          <a:xfrm>
            <a:off x="4763722" y="3230781"/>
            <a:ext cx="775100" cy="775100"/>
          </a:xfrm>
          <a:prstGeom prst="ellipse">
            <a:avLst/>
          </a:prstGeom>
          <a:solidFill>
            <a:schemeClr val="accent1">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22" name="ホームベース 121"/>
          <p:cNvSpPr/>
          <p:nvPr/>
        </p:nvSpPr>
        <p:spPr>
          <a:xfrm>
            <a:off x="330987" y="1634920"/>
            <a:ext cx="2996416" cy="272911"/>
          </a:xfrm>
          <a:prstGeom prst="homePlate">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1300" dirty="0">
                <a:solidFill>
                  <a:prstClr val="white"/>
                </a:solidFill>
                <a:latin typeface="メイリオ"/>
                <a:ea typeface="メイリオ"/>
                <a:cs typeface="Meiryo UI" panose="020B0604030504040204" pitchFamily="50" charset="-128"/>
              </a:rPr>
              <a:t>情報のデジタル化</a:t>
            </a:r>
          </a:p>
        </p:txBody>
      </p:sp>
      <p:sp>
        <p:nvSpPr>
          <p:cNvPr id="123" name="ホームベース 122"/>
          <p:cNvSpPr/>
          <p:nvPr/>
        </p:nvSpPr>
        <p:spPr>
          <a:xfrm>
            <a:off x="3490338" y="1634920"/>
            <a:ext cx="2996416" cy="272911"/>
          </a:xfrm>
          <a:prstGeom prst="homePlate">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1300" dirty="0">
                <a:solidFill>
                  <a:prstClr val="white"/>
                </a:solidFill>
                <a:latin typeface="メイリオ"/>
                <a:ea typeface="メイリオ"/>
                <a:cs typeface="Meiryo UI" panose="020B0604030504040204" pitchFamily="50" charset="-128"/>
              </a:rPr>
              <a:t>情報の統合・突合</a:t>
            </a:r>
          </a:p>
        </p:txBody>
      </p:sp>
      <p:pic>
        <p:nvPicPr>
          <p:cNvPr id="124" name="図 12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36623" y="3257057"/>
            <a:ext cx="399861" cy="399861"/>
          </a:xfrm>
          <a:prstGeom prst="rect">
            <a:avLst/>
          </a:prstGeom>
        </p:spPr>
      </p:pic>
      <p:pic>
        <p:nvPicPr>
          <p:cNvPr id="125" name="Picture 2" descr="https://icooon-mono.com/i/icon_14597/icon_145970_256.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454378" y="4249314"/>
            <a:ext cx="364351" cy="364351"/>
          </a:xfrm>
          <a:prstGeom prst="rect">
            <a:avLst/>
          </a:prstGeom>
          <a:noFill/>
          <a:extLst>
            <a:ext uri="{909E8E84-426E-40DD-AFC4-6F175D3DCCD1}">
              <a14:hiddenFill xmlns:a14="http://schemas.microsoft.com/office/drawing/2010/main">
                <a:solidFill>
                  <a:srgbClr val="FFFFFF"/>
                </a:solidFill>
              </a14:hiddenFill>
            </a:ext>
          </a:extLst>
        </p:spPr>
      </p:pic>
      <p:sp>
        <p:nvSpPr>
          <p:cNvPr id="126" name="テキスト ボックス 125"/>
          <p:cNvSpPr txBox="1"/>
          <p:nvPr/>
        </p:nvSpPr>
        <p:spPr>
          <a:xfrm>
            <a:off x="377719" y="4650030"/>
            <a:ext cx="537006" cy="208431"/>
          </a:xfrm>
          <a:prstGeom prst="rect">
            <a:avLst/>
          </a:prstGeom>
          <a:noFill/>
        </p:spPr>
        <p:txBody>
          <a:bodyPr wrap="none" lIns="0" tIns="29250" rIns="0" bIns="0" rtlCol="0">
            <a:spAutoFit/>
          </a:bodyPr>
          <a:lstStyle/>
          <a:p>
            <a:pPr algn="ctr" defTabSz="752256">
              <a:lnSpc>
                <a:spcPct val="130000"/>
              </a:lnSpc>
              <a:spcAft>
                <a:spcPts val="488"/>
              </a:spcAft>
            </a:pP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Z</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レシート</a:t>
            </a:r>
          </a:p>
        </p:txBody>
      </p:sp>
      <p:sp>
        <p:nvSpPr>
          <p:cNvPr id="127" name="テキスト ボックス 126"/>
          <p:cNvSpPr txBox="1"/>
          <p:nvPr/>
        </p:nvSpPr>
        <p:spPr>
          <a:xfrm>
            <a:off x="299974" y="3698903"/>
            <a:ext cx="692498" cy="208431"/>
          </a:xfrm>
          <a:prstGeom prst="rect">
            <a:avLst/>
          </a:prstGeom>
          <a:noFill/>
        </p:spPr>
        <p:txBody>
          <a:bodyPr wrap="non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アンケート等</a:t>
            </a:r>
          </a:p>
        </p:txBody>
      </p:sp>
      <p:pic>
        <p:nvPicPr>
          <p:cNvPr id="128" name="図 127"/>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089920" y="4125711"/>
            <a:ext cx="626976" cy="626976"/>
          </a:xfrm>
          <a:prstGeom prst="rect">
            <a:avLst/>
          </a:prstGeom>
        </p:spPr>
      </p:pic>
      <p:sp>
        <p:nvSpPr>
          <p:cNvPr id="129" name="楕円 128"/>
          <p:cNvSpPr/>
          <p:nvPr/>
        </p:nvSpPr>
        <p:spPr>
          <a:xfrm>
            <a:off x="1465413" y="3866477"/>
            <a:ext cx="1145444" cy="1145444"/>
          </a:xfrm>
          <a:prstGeom prst="ellipse">
            <a:avLst/>
          </a:prstGeom>
          <a:solidFill>
            <a:schemeClr val="accent1">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pic>
        <p:nvPicPr>
          <p:cNvPr id="130" name="図 129"/>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71900" y="4270608"/>
            <a:ext cx="874001" cy="493597"/>
          </a:xfrm>
          <a:prstGeom prst="rect">
            <a:avLst/>
          </a:prstGeom>
        </p:spPr>
      </p:pic>
      <p:pic>
        <p:nvPicPr>
          <p:cNvPr id="131" name="図 130">
            <a:extLst>
              <a:ext uri="{FF2B5EF4-FFF2-40B4-BE49-F238E27FC236}">
                <a16:creationId xmlns:a16="http://schemas.microsoft.com/office/drawing/2014/main" id="{2EEF103B-F641-A541-9DC7-5E53C2924D94}"/>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2086940" y="4458900"/>
            <a:ext cx="409546" cy="409546"/>
          </a:xfrm>
          <a:prstGeom prst="rect">
            <a:avLst/>
          </a:prstGeom>
          <a:noFill/>
          <a:ln>
            <a:noFill/>
          </a:ln>
        </p:spPr>
      </p:pic>
      <p:cxnSp>
        <p:nvCxnSpPr>
          <p:cNvPr id="132" name="直線矢印コネクタ 131"/>
          <p:cNvCxnSpPr>
            <a:stCxn id="125" idx="3"/>
            <a:endCxn id="129" idx="2"/>
          </p:cNvCxnSpPr>
          <p:nvPr/>
        </p:nvCxnSpPr>
        <p:spPr>
          <a:xfrm>
            <a:off x="818729" y="4431490"/>
            <a:ext cx="646684" cy="771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カギ線コネクタ 132"/>
          <p:cNvCxnSpPr>
            <a:stCxn id="124" idx="3"/>
            <a:endCxn id="129" idx="2"/>
          </p:cNvCxnSpPr>
          <p:nvPr/>
        </p:nvCxnSpPr>
        <p:spPr>
          <a:xfrm>
            <a:off x="836484" y="3456987"/>
            <a:ext cx="628929" cy="982212"/>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1631632" y="3892048"/>
            <a:ext cx="784477" cy="289607"/>
          </a:xfrm>
          <a:prstGeom prst="rect">
            <a:avLst/>
          </a:prstGeom>
          <a:noFill/>
        </p:spPr>
        <p:txBody>
          <a:bodyPr wrap="square" lIns="0" tIns="29250" rIns="0" bIns="0" rtlCol="0">
            <a:spAutoFit/>
          </a:bodyPr>
          <a:lstStyle/>
          <a:p>
            <a:pPr algn="ctr" defTabSz="752256">
              <a:lnSpc>
                <a:spcPct val="130000"/>
              </a:lnSpc>
              <a:spcAft>
                <a:spcPts val="488"/>
              </a:spcAft>
            </a:pPr>
            <a:r>
              <a:rPr kumimoji="1" lang="en-US" altLang="ja-JP" sz="1300"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AI-OCR</a:t>
            </a:r>
            <a:endParaRPr kumimoji="1" lang="ja-JP" altLang="en-US" sz="1300"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5" name="直線矢印コネクタ 134"/>
          <p:cNvCxnSpPr>
            <a:stCxn id="129" idx="6"/>
            <a:endCxn id="128" idx="1"/>
          </p:cNvCxnSpPr>
          <p:nvPr/>
        </p:nvCxnSpPr>
        <p:spPr>
          <a:xfrm>
            <a:off x="2610857" y="4439199"/>
            <a:ext cx="3479062"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7" name="Picture 2" descr="https://icooon-mono.com/i/icon_12047/icon_120470_256.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1621" y="5218771"/>
            <a:ext cx="389866" cy="389866"/>
          </a:xfrm>
          <a:prstGeom prst="rect">
            <a:avLst/>
          </a:prstGeom>
          <a:noFill/>
          <a:ln>
            <a:noFill/>
          </a:ln>
        </p:spPr>
      </p:pic>
      <p:sp>
        <p:nvSpPr>
          <p:cNvPr id="138" name="テキスト ボックス 137"/>
          <p:cNvSpPr txBox="1"/>
          <p:nvPr/>
        </p:nvSpPr>
        <p:spPr>
          <a:xfrm>
            <a:off x="396053" y="5649572"/>
            <a:ext cx="461665" cy="208431"/>
          </a:xfrm>
          <a:prstGeom prst="rect">
            <a:avLst/>
          </a:prstGeom>
          <a:noFill/>
        </p:spPr>
        <p:txBody>
          <a:bodyPr wrap="non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売上報告</a:t>
            </a:r>
          </a:p>
        </p:txBody>
      </p:sp>
      <p:cxnSp>
        <p:nvCxnSpPr>
          <p:cNvPr id="139" name="カギ線コネクタ 138"/>
          <p:cNvCxnSpPr>
            <a:stCxn id="137" idx="3"/>
            <a:endCxn id="129" idx="2"/>
          </p:cNvCxnSpPr>
          <p:nvPr/>
        </p:nvCxnSpPr>
        <p:spPr>
          <a:xfrm flipV="1">
            <a:off x="831487" y="4439199"/>
            <a:ext cx="633926" cy="974504"/>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カギ線コネクタ 139"/>
          <p:cNvCxnSpPr>
            <a:stCxn id="137" idx="3"/>
          </p:cNvCxnSpPr>
          <p:nvPr/>
        </p:nvCxnSpPr>
        <p:spPr>
          <a:xfrm flipV="1">
            <a:off x="831487" y="4442215"/>
            <a:ext cx="2268462" cy="971489"/>
          </a:xfrm>
          <a:prstGeom prst="bentConnector3">
            <a:avLst>
              <a:gd name="adj1" fmla="val 100090"/>
            </a:avLst>
          </a:prstGeom>
          <a:ln w="9525">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1465413" y="5309536"/>
            <a:ext cx="1224990" cy="208431"/>
          </a:xfrm>
          <a:prstGeom prst="rect">
            <a:avLst/>
          </a:prstGeom>
          <a:solidFill>
            <a:schemeClr val="bg1"/>
          </a:solid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既にデジタルなデータ</a:t>
            </a:r>
          </a:p>
        </p:txBody>
      </p:sp>
      <p:sp>
        <p:nvSpPr>
          <p:cNvPr id="142" name="涙形 141"/>
          <p:cNvSpPr/>
          <p:nvPr/>
        </p:nvSpPr>
        <p:spPr>
          <a:xfrm rot="8100000">
            <a:off x="1689696" y="3039494"/>
            <a:ext cx="671223" cy="671223"/>
          </a:xfrm>
          <a:prstGeom prst="teardrop">
            <a:avLst/>
          </a:prstGeom>
          <a:solidFill>
            <a:schemeClr val="accent6">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43" name="テキスト ボックス 142"/>
          <p:cNvSpPr txBox="1"/>
          <p:nvPr/>
        </p:nvSpPr>
        <p:spPr>
          <a:xfrm>
            <a:off x="1465413" y="3221118"/>
            <a:ext cx="1145444" cy="387326"/>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様々な帳票を</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自動でデータ化</a:t>
            </a:r>
          </a:p>
        </p:txBody>
      </p:sp>
      <p:sp>
        <p:nvSpPr>
          <p:cNvPr id="144" name="テキスト ボックス 143"/>
          <p:cNvSpPr txBox="1"/>
          <p:nvPr/>
        </p:nvSpPr>
        <p:spPr>
          <a:xfrm>
            <a:off x="330987" y="1919673"/>
            <a:ext cx="2996416" cy="387326"/>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手書帳票を含め、パンチングや目視確認をしていたデータを</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AI-OCR</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でデジタル化</a:t>
            </a:r>
          </a:p>
        </p:txBody>
      </p:sp>
      <p:sp>
        <p:nvSpPr>
          <p:cNvPr id="145" name="テキスト ボックス 144"/>
          <p:cNvSpPr txBox="1"/>
          <p:nvPr/>
        </p:nvSpPr>
        <p:spPr>
          <a:xfrm>
            <a:off x="3490337" y="1919674"/>
            <a:ext cx="2996416" cy="809236"/>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マニュアルで取得・取込していた</a:t>
            </a:r>
            <a:r>
              <a:rPr kumimoji="1" lang="ja-JP" altLang="en-US" sz="894"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データ（売上</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CSV</a:t>
            </a:r>
            <a:r>
              <a:rPr kumimoji="1" lang="ja-JP" altLang="en-US" sz="894"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等）を</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RPA</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で自動化</a:t>
            </a:r>
            <a:endPar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a:p>
            <a:pPr marL="232172" indent="-232172" defTabSz="752256">
              <a:lnSpc>
                <a:spcPct val="130000"/>
              </a:lnSpc>
              <a:spcAft>
                <a:spcPts val="488"/>
              </a:spcAft>
              <a:buFont typeface="Wingdings" panose="05000000000000000000" pitchFamily="2" charset="2"/>
              <a:buChar char="l"/>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比較検証まで自動化し、異常系のオペレーションを人出で実施</a:t>
            </a:r>
          </a:p>
        </p:txBody>
      </p:sp>
      <p:pic>
        <p:nvPicPr>
          <p:cNvPr id="146" name="図 14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7446" y="3066015"/>
            <a:ext cx="409814" cy="409814"/>
          </a:xfrm>
          <a:prstGeom prst="rect">
            <a:avLst/>
          </a:prstGeom>
        </p:spPr>
      </p:pic>
      <p:pic>
        <p:nvPicPr>
          <p:cNvPr id="148" name="Picture 4" descr="https://icooon-mono.com/i/icon_11386/icon_113860_256.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761296" y="3785077"/>
            <a:ext cx="342981" cy="342981"/>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https://icooon-mono.com/i/icon_16067/icon_160670_25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995916" y="3511917"/>
            <a:ext cx="310711" cy="310711"/>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p:cNvSpPr txBox="1"/>
          <p:nvPr/>
        </p:nvSpPr>
        <p:spPr>
          <a:xfrm>
            <a:off x="4763722" y="3244742"/>
            <a:ext cx="784477" cy="289607"/>
          </a:xfrm>
          <a:prstGeom prst="rect">
            <a:avLst/>
          </a:prstGeom>
          <a:noFill/>
        </p:spPr>
        <p:txBody>
          <a:bodyPr wrap="square" lIns="0" tIns="29250" rIns="0" bIns="0" rtlCol="0">
            <a:spAutoFit/>
          </a:bodyPr>
          <a:lstStyle/>
          <a:p>
            <a:pPr algn="ctr" defTabSz="752256">
              <a:lnSpc>
                <a:spcPct val="130000"/>
              </a:lnSpc>
              <a:spcAft>
                <a:spcPts val="488"/>
              </a:spcAft>
            </a:pPr>
            <a:r>
              <a:rPr kumimoji="1" lang="en-US" altLang="ja-JP" sz="1300"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RPA</a:t>
            </a:r>
            <a:endParaRPr kumimoji="1" lang="ja-JP" altLang="en-US" sz="1300"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3" name="カギ線コネクタ 152"/>
          <p:cNvCxnSpPr>
            <a:stCxn id="146" idx="3"/>
            <a:endCxn id="121" idx="2"/>
          </p:cNvCxnSpPr>
          <p:nvPr/>
        </p:nvCxnSpPr>
        <p:spPr>
          <a:xfrm>
            <a:off x="4097260" y="3270922"/>
            <a:ext cx="666462" cy="347410"/>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8" idx="3"/>
            <a:endCxn id="121" idx="2"/>
          </p:cNvCxnSpPr>
          <p:nvPr/>
        </p:nvCxnSpPr>
        <p:spPr>
          <a:xfrm flipV="1">
            <a:off x="4104277" y="3618332"/>
            <a:ext cx="659445" cy="338236"/>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カギ線コネクタ 155"/>
          <p:cNvCxnSpPr>
            <a:stCxn id="121" idx="6"/>
            <a:endCxn id="128" idx="0"/>
          </p:cNvCxnSpPr>
          <p:nvPr/>
        </p:nvCxnSpPr>
        <p:spPr>
          <a:xfrm>
            <a:off x="5538822" y="3618332"/>
            <a:ext cx="864586" cy="507379"/>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7" name="涙形 156"/>
          <p:cNvSpPr/>
          <p:nvPr/>
        </p:nvSpPr>
        <p:spPr>
          <a:xfrm rot="10800000">
            <a:off x="5518492" y="2762203"/>
            <a:ext cx="671223" cy="671223"/>
          </a:xfrm>
          <a:prstGeom prst="teardrop">
            <a:avLst/>
          </a:prstGeom>
          <a:solidFill>
            <a:schemeClr val="accent6">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58" name="テキスト ボックス 157"/>
          <p:cNvSpPr txBox="1"/>
          <p:nvPr/>
        </p:nvSpPr>
        <p:spPr>
          <a:xfrm>
            <a:off x="5294209" y="2943827"/>
            <a:ext cx="1145444" cy="387326"/>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定常の人手を介する</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業務を自動化</a:t>
            </a:r>
          </a:p>
        </p:txBody>
      </p:sp>
      <p:sp>
        <p:nvSpPr>
          <p:cNvPr id="159" name="テキスト ボックス 158"/>
          <p:cNvSpPr txBox="1"/>
          <p:nvPr/>
        </p:nvSpPr>
        <p:spPr>
          <a:xfrm>
            <a:off x="3333975" y="3423920"/>
            <a:ext cx="1116758" cy="208431"/>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集計データ取得</a:t>
            </a:r>
          </a:p>
        </p:txBody>
      </p:sp>
      <p:sp>
        <p:nvSpPr>
          <p:cNvPr id="160" name="テキスト ボックス 159"/>
          <p:cNvSpPr txBox="1"/>
          <p:nvPr/>
        </p:nvSpPr>
        <p:spPr>
          <a:xfrm>
            <a:off x="3333975" y="4167085"/>
            <a:ext cx="1116758" cy="208431"/>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メール送受信等</a:t>
            </a:r>
          </a:p>
        </p:txBody>
      </p:sp>
      <p:pic>
        <p:nvPicPr>
          <p:cNvPr id="163" name="Picture 8" descr="https://icooon-mono.com/i/icon_15598/icon_155980_256.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958295" y="4966428"/>
            <a:ext cx="375961" cy="375961"/>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カギ線コネクタ 165"/>
          <p:cNvCxnSpPr>
            <a:stCxn id="128" idx="2"/>
            <a:endCxn id="120" idx="6"/>
          </p:cNvCxnSpPr>
          <p:nvPr/>
        </p:nvCxnSpPr>
        <p:spPr>
          <a:xfrm rot="5400000">
            <a:off x="5765172" y="4500747"/>
            <a:ext cx="386296" cy="890177"/>
          </a:xfrm>
          <a:prstGeom prst="bentConnector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8" name="涙形 167"/>
          <p:cNvSpPr/>
          <p:nvPr/>
        </p:nvSpPr>
        <p:spPr>
          <a:xfrm rot="2700000">
            <a:off x="3937176" y="4773435"/>
            <a:ext cx="671223" cy="671223"/>
          </a:xfrm>
          <a:prstGeom prst="teardrop">
            <a:avLst/>
          </a:prstGeom>
          <a:solidFill>
            <a:schemeClr val="accent6">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169" name="テキスト ボックス 168"/>
          <p:cNvSpPr txBox="1"/>
          <p:nvPr/>
        </p:nvSpPr>
        <p:spPr>
          <a:xfrm>
            <a:off x="3596916" y="4752687"/>
            <a:ext cx="1385988" cy="745116"/>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自動出力</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された</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異常データ</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（売上</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不整合</a:t>
            </a:r>
            <a:r>
              <a:rPr kumimoji="1" lang="ja-JP" altLang="en-US" sz="894" dirty="0" smtClean="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等）</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dirty="0" err="1">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への</a:t>
            </a: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オペレーション</a:t>
            </a:r>
            <a:endPar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正方形/長方形 169"/>
          <p:cNvSpPr/>
          <p:nvPr/>
        </p:nvSpPr>
        <p:spPr>
          <a:xfrm>
            <a:off x="4840560" y="5574216"/>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コード決済</a:t>
            </a:r>
          </a:p>
        </p:txBody>
      </p:sp>
      <p:pic>
        <p:nvPicPr>
          <p:cNvPr id="171" name="図 170"/>
          <p:cNvPicPr>
            <a:picLocks noChangeAspect="1"/>
          </p:cNvPicPr>
          <p:nvPr/>
        </p:nvPicPr>
        <p:blipFill>
          <a:blip r:embed="rId1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081132" y="5745132"/>
            <a:ext cx="160369" cy="160369"/>
          </a:xfrm>
          <a:prstGeom prst="rect">
            <a:avLst/>
          </a:prstGeom>
        </p:spPr>
      </p:pic>
      <p:sp>
        <p:nvSpPr>
          <p:cNvPr id="176" name="正方形/長方形 175"/>
          <p:cNvSpPr/>
          <p:nvPr/>
        </p:nvSpPr>
        <p:spPr>
          <a:xfrm>
            <a:off x="4052146" y="5574216"/>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カード会社</a:t>
            </a:r>
          </a:p>
        </p:txBody>
      </p:sp>
      <p:pic>
        <p:nvPicPr>
          <p:cNvPr id="177" name="図 17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242853" y="5718589"/>
            <a:ext cx="230016" cy="230016"/>
          </a:xfrm>
          <a:prstGeom prst="rect">
            <a:avLst/>
          </a:prstGeom>
        </p:spPr>
      </p:pic>
      <p:sp>
        <p:nvSpPr>
          <p:cNvPr id="180" name="正方形/長方形 179"/>
          <p:cNvSpPr/>
          <p:nvPr/>
        </p:nvSpPr>
        <p:spPr>
          <a:xfrm>
            <a:off x="5548199" y="5574216"/>
            <a:ext cx="611429" cy="338971"/>
          </a:xfrm>
          <a:prstGeom prst="rect">
            <a:avLst/>
          </a:prstGeom>
          <a:solidFill>
            <a:schemeClr val="bg1"/>
          </a:solidFill>
          <a:ln w="952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813"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決済センタ</a:t>
            </a:r>
          </a:p>
        </p:txBody>
      </p:sp>
      <p:pic>
        <p:nvPicPr>
          <p:cNvPr id="183" name="図 182"/>
          <p:cNvPicPr>
            <a:picLocks noChangeAspect="1"/>
          </p:cNvPicPr>
          <p:nvPr/>
        </p:nvPicPr>
        <p:blipFill>
          <a:blip r:embed="rId1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734363" y="5742493"/>
            <a:ext cx="193041" cy="193041"/>
          </a:xfrm>
          <a:prstGeom prst="rect">
            <a:avLst/>
          </a:prstGeom>
        </p:spPr>
      </p:pic>
      <p:cxnSp>
        <p:nvCxnSpPr>
          <p:cNvPr id="187" name="カギ線コネクタ 186"/>
          <p:cNvCxnSpPr>
            <a:stCxn id="163" idx="2"/>
            <a:endCxn id="180" idx="0"/>
          </p:cNvCxnSpPr>
          <p:nvPr/>
        </p:nvCxnSpPr>
        <p:spPr>
          <a:xfrm rot="16200000" flipH="1">
            <a:off x="5384181" y="5104483"/>
            <a:ext cx="231827" cy="707638"/>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カギ線コネクタ 188"/>
          <p:cNvCxnSpPr>
            <a:stCxn id="163" idx="2"/>
            <a:endCxn id="176" idx="0"/>
          </p:cNvCxnSpPr>
          <p:nvPr/>
        </p:nvCxnSpPr>
        <p:spPr>
          <a:xfrm rot="5400000">
            <a:off x="4636155" y="5064095"/>
            <a:ext cx="231827" cy="788414"/>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p:cNvCxnSpPr>
            <a:stCxn id="163" idx="2"/>
            <a:endCxn id="170" idx="0"/>
          </p:cNvCxnSpPr>
          <p:nvPr/>
        </p:nvCxnSpPr>
        <p:spPr>
          <a:xfrm flipH="1">
            <a:off x="5146275" y="5342389"/>
            <a:ext cx="1" cy="231827"/>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3" name="正方形/長方形 202"/>
          <p:cNvSpPr/>
          <p:nvPr/>
        </p:nvSpPr>
        <p:spPr>
          <a:xfrm>
            <a:off x="7206954" y="2762211"/>
            <a:ext cx="2323485" cy="3173322"/>
          </a:xfrm>
          <a:prstGeom prst="rect">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1300" b="1" dirty="0">
                <a:solidFill>
                  <a:srgbClr val="787878"/>
                </a:solidFill>
                <a:latin typeface="メイリオ"/>
                <a:ea typeface="メイリオ"/>
                <a:cs typeface="Meiryo UI" panose="020B0604030504040204" pitchFamily="50" charset="-128"/>
              </a:rPr>
              <a:t>コア業務</a:t>
            </a:r>
          </a:p>
        </p:txBody>
      </p:sp>
      <p:sp>
        <p:nvSpPr>
          <p:cNvPr id="209" name="ホームベース 208"/>
          <p:cNvSpPr/>
          <p:nvPr/>
        </p:nvSpPr>
        <p:spPr>
          <a:xfrm>
            <a:off x="6649689" y="1634920"/>
            <a:ext cx="2996416" cy="272911"/>
          </a:xfrm>
          <a:prstGeom prst="homePlate">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8500" tIns="29250" rIns="58500" bIns="0" numCol="1" spcCol="0" rtlCol="0" fromWordArt="0" anchor="t" anchorCtr="0" forceAA="0" compatLnSpc="1">
            <a:prstTxWarp prst="textNoShape">
              <a:avLst/>
            </a:prstTxWarp>
            <a:noAutofit/>
          </a:bodyPr>
          <a:lstStyle/>
          <a:p>
            <a:pPr algn="ctr" defTabSz="752256">
              <a:lnSpc>
                <a:spcPct val="130000"/>
              </a:lnSpc>
              <a:spcAft>
                <a:spcPts val="488"/>
              </a:spcAft>
            </a:pPr>
            <a:r>
              <a:rPr kumimoji="1" lang="ja-JP" altLang="en-US" sz="1300" dirty="0">
                <a:solidFill>
                  <a:prstClr val="white"/>
                </a:solidFill>
                <a:latin typeface="メイリオ"/>
                <a:ea typeface="メイリオ"/>
                <a:cs typeface="Meiryo UI" panose="020B0604030504040204" pitchFamily="50" charset="-128"/>
              </a:rPr>
              <a:t>情報の活用</a:t>
            </a:r>
          </a:p>
        </p:txBody>
      </p:sp>
      <p:sp>
        <p:nvSpPr>
          <p:cNvPr id="217" name="テキスト ボックス 216"/>
          <p:cNvSpPr txBox="1"/>
          <p:nvPr/>
        </p:nvSpPr>
        <p:spPr>
          <a:xfrm>
            <a:off x="6648136" y="1919673"/>
            <a:ext cx="2996416" cy="387326"/>
          </a:xfrm>
          <a:prstGeom prst="rect">
            <a:avLst/>
          </a:prstGeom>
          <a:noFill/>
        </p:spPr>
        <p:txBody>
          <a:bodyPr wrap="square" lIns="0" tIns="29250" rIns="0" bIns="0" rtlCol="0">
            <a:spAutoFit/>
          </a:bodyPr>
          <a:lstStyle/>
          <a:p>
            <a:pPr marL="232172" indent="-232172" defTabSz="752256">
              <a:lnSpc>
                <a:spcPct val="130000"/>
              </a:lnSpc>
              <a:spcAft>
                <a:spcPts val="488"/>
              </a:spcAft>
              <a:buFont typeface="Wingdings" panose="05000000000000000000" pitchFamily="2" charset="2"/>
              <a:buChar char="l"/>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コア業務である施策検討に利用できるデータ分析や施策自体のご提案</a:t>
            </a:r>
          </a:p>
        </p:txBody>
      </p:sp>
      <p:pic>
        <p:nvPicPr>
          <p:cNvPr id="240" name="Picture 10" descr="https://icooon-mono.com/i/icon_00097/icon_000970_256.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425941" y="4202613"/>
            <a:ext cx="473171" cy="473171"/>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2" descr="https://icooon-mono.com/i/icon_00102/icon_001020_256.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425941" y="3341019"/>
            <a:ext cx="473171" cy="473171"/>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14" descr="https://icooon-mono.com/i/icon_10589/icon_105890_256.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425942" y="5064209"/>
            <a:ext cx="497358" cy="497358"/>
          </a:xfrm>
          <a:prstGeom prst="rect">
            <a:avLst/>
          </a:prstGeom>
          <a:noFill/>
          <a:extLst>
            <a:ext uri="{909E8E84-426E-40DD-AFC4-6F175D3DCCD1}">
              <a14:hiddenFill xmlns:a14="http://schemas.microsoft.com/office/drawing/2010/main">
                <a:solidFill>
                  <a:srgbClr val="FFFFFF"/>
                </a:solidFill>
              </a14:hiddenFill>
            </a:ext>
          </a:extLst>
        </p:spPr>
      </p:pic>
      <p:cxnSp>
        <p:nvCxnSpPr>
          <p:cNvPr id="282" name="直線矢印コネクタ 281"/>
          <p:cNvCxnSpPr>
            <a:stCxn id="128" idx="3"/>
            <a:endCxn id="240" idx="1"/>
          </p:cNvCxnSpPr>
          <p:nvPr/>
        </p:nvCxnSpPr>
        <p:spPr>
          <a:xfrm flipV="1">
            <a:off x="6716895" y="4439199"/>
            <a:ext cx="709046" cy="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カギ線コネクタ 289"/>
          <p:cNvCxnSpPr>
            <a:stCxn id="128" idx="3"/>
            <a:endCxn id="241" idx="1"/>
          </p:cNvCxnSpPr>
          <p:nvPr/>
        </p:nvCxnSpPr>
        <p:spPr>
          <a:xfrm flipV="1">
            <a:off x="6716895" y="3577604"/>
            <a:ext cx="709046" cy="861595"/>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カギ線コネクタ 292"/>
          <p:cNvCxnSpPr>
            <a:stCxn id="128" idx="3"/>
            <a:endCxn id="279" idx="1"/>
          </p:cNvCxnSpPr>
          <p:nvPr/>
        </p:nvCxnSpPr>
        <p:spPr>
          <a:xfrm>
            <a:off x="6716895" y="4439199"/>
            <a:ext cx="709046" cy="873689"/>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4" name="正方形/長方形 293"/>
          <p:cNvSpPr/>
          <p:nvPr/>
        </p:nvSpPr>
        <p:spPr>
          <a:xfrm>
            <a:off x="8312106" y="3378780"/>
            <a:ext cx="1017751" cy="27946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787878"/>
                </a:solidFill>
                <a:latin typeface="メイリオ"/>
                <a:ea typeface="メイリオ"/>
                <a:cs typeface="Meiryo UI" panose="020B0604030504040204" pitchFamily="50" charset="-128"/>
              </a:rPr>
              <a:t>テナント管理</a:t>
            </a:r>
          </a:p>
        </p:txBody>
      </p:sp>
      <p:sp>
        <p:nvSpPr>
          <p:cNvPr id="295" name="正方形/長方形 294"/>
          <p:cNvSpPr/>
          <p:nvPr/>
        </p:nvSpPr>
        <p:spPr>
          <a:xfrm>
            <a:off x="8312106" y="3858104"/>
            <a:ext cx="1017751" cy="27946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787878"/>
                </a:solidFill>
                <a:latin typeface="メイリオ"/>
                <a:ea typeface="メイリオ"/>
                <a:cs typeface="Meiryo UI" panose="020B0604030504040204" pitchFamily="50" charset="-128"/>
              </a:rPr>
              <a:t>出店交渉</a:t>
            </a:r>
          </a:p>
        </p:txBody>
      </p:sp>
      <p:sp>
        <p:nvSpPr>
          <p:cNvPr id="296" name="正方形/長方形 295"/>
          <p:cNvSpPr/>
          <p:nvPr/>
        </p:nvSpPr>
        <p:spPr>
          <a:xfrm>
            <a:off x="8312106" y="4337428"/>
            <a:ext cx="1017751" cy="27946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787878"/>
                </a:solidFill>
                <a:latin typeface="メイリオ"/>
                <a:ea typeface="メイリオ"/>
                <a:cs typeface="Meiryo UI" panose="020B0604030504040204" pitchFamily="50" charset="-128"/>
              </a:rPr>
              <a:t>売上分析</a:t>
            </a:r>
          </a:p>
        </p:txBody>
      </p:sp>
      <p:sp>
        <p:nvSpPr>
          <p:cNvPr id="297" name="正方形/長方形 296"/>
          <p:cNvSpPr/>
          <p:nvPr/>
        </p:nvSpPr>
        <p:spPr>
          <a:xfrm>
            <a:off x="8312106" y="4816751"/>
            <a:ext cx="1017751" cy="27946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787878"/>
                </a:solidFill>
                <a:latin typeface="メイリオ"/>
                <a:ea typeface="メイリオ"/>
                <a:cs typeface="Meiryo UI" panose="020B0604030504040204" pitchFamily="50" charset="-128"/>
              </a:rPr>
              <a:t>プロモーション</a:t>
            </a:r>
          </a:p>
        </p:txBody>
      </p:sp>
      <p:sp>
        <p:nvSpPr>
          <p:cNvPr id="298" name="正方形/長方形 297"/>
          <p:cNvSpPr/>
          <p:nvPr/>
        </p:nvSpPr>
        <p:spPr>
          <a:xfrm>
            <a:off x="8312106" y="5296077"/>
            <a:ext cx="1017751" cy="27946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r>
              <a:rPr kumimoji="1" lang="ja-JP" altLang="en-US" sz="894" dirty="0">
                <a:solidFill>
                  <a:srgbClr val="787878"/>
                </a:solidFill>
                <a:latin typeface="メイリオ"/>
                <a:ea typeface="メイリオ"/>
                <a:cs typeface="Meiryo UI" panose="020B0604030504040204" pitchFamily="50" charset="-128"/>
              </a:rPr>
              <a:t>・・・</a:t>
            </a:r>
          </a:p>
        </p:txBody>
      </p:sp>
      <p:sp>
        <p:nvSpPr>
          <p:cNvPr id="299" name="涙形 298"/>
          <p:cNvSpPr/>
          <p:nvPr/>
        </p:nvSpPr>
        <p:spPr>
          <a:xfrm rot="8100000">
            <a:off x="7179332" y="2486952"/>
            <a:ext cx="671223" cy="671223"/>
          </a:xfrm>
          <a:prstGeom prst="teardrop">
            <a:avLst/>
          </a:prstGeom>
          <a:solidFill>
            <a:schemeClr val="accent6">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8500" tIns="29250" rIns="58500" bIns="0" numCol="1" spcCol="0" rtlCol="0" fromWordArt="0" anchor="ctr" anchorCtr="0" forceAA="0" compatLnSpc="1">
            <a:prstTxWarp prst="textNoShape">
              <a:avLst/>
            </a:prstTxWarp>
            <a:noAutofit/>
          </a:bodyPr>
          <a:lstStyle/>
          <a:p>
            <a:pPr algn="ctr" defTabSz="752256">
              <a:lnSpc>
                <a:spcPct val="130000"/>
              </a:lnSpc>
              <a:spcAft>
                <a:spcPts val="488"/>
              </a:spcAft>
            </a:pPr>
            <a:endParaRPr kumimoji="1" lang="ja-JP" altLang="en-US" sz="1300" dirty="0">
              <a:solidFill>
                <a:srgbClr val="787878"/>
              </a:solidFill>
              <a:latin typeface="メイリオ"/>
              <a:ea typeface="メイリオ"/>
              <a:cs typeface="Meiryo UI" panose="020B0604030504040204" pitchFamily="50" charset="-128"/>
            </a:endParaRPr>
          </a:p>
        </p:txBody>
      </p:sp>
      <p:sp>
        <p:nvSpPr>
          <p:cNvPr id="300" name="テキスト ボックス 299"/>
          <p:cNvSpPr txBox="1"/>
          <p:nvPr/>
        </p:nvSpPr>
        <p:spPr>
          <a:xfrm>
            <a:off x="6942221" y="2568949"/>
            <a:ext cx="1145444" cy="566221"/>
          </a:xfrm>
          <a:prstGeom prst="rect">
            <a:avLst/>
          </a:prstGeom>
          <a:noFill/>
        </p:spPr>
        <p:txBody>
          <a:bodyPr wrap="square" lIns="0" tIns="29250" rIns="0" bIns="0" rtlCol="0">
            <a:spAutoFit/>
          </a:bodyPr>
          <a:lstStyle/>
          <a:p>
            <a:pPr algn="ctr" defTabSz="752256">
              <a:lnSpc>
                <a:spcPct val="130000"/>
              </a:lnSpc>
              <a:spcAft>
                <a:spcPts val="488"/>
              </a:spcAft>
            </a:pP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可視化された</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データで</a:t>
            </a:r>
            <a: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894"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rPr>
              <a:t>新たな施策検討</a:t>
            </a:r>
            <a:endParaRPr kumimoji="1" lang="en-US" altLang="ja-JP" sz="894" b="1" dirty="0">
              <a:solidFill>
                <a:srgbClr val="5A5A5A"/>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p14="http://schemas.microsoft.com/office/powerpoint/2010/main">
        <mc:Choice Requires="p14">
          <p:contentPart p14:bwMode="auto" r:id="rId21">
            <p14:nvContentPartPr>
              <p14:cNvPr id="301" name="インク 300"/>
              <p14:cNvContentPartPr/>
              <p14:nvPr/>
            </p14:nvContentPartPr>
            <p14:xfrm>
              <a:off x="7148711" y="3090218"/>
              <a:ext cx="714868" cy="23470"/>
            </p14:xfrm>
          </p:contentPart>
        </mc:Choice>
        <mc:Fallback xmlns="">
          <p:pic>
            <p:nvPicPr>
              <p:cNvPr id="301" name="インク 300"/>
              <p:cNvPicPr/>
              <p:nvPr/>
            </p:nvPicPr>
            <p:blipFill>
              <a:blip r:embed="rId22"/>
              <a:stretch>
                <a:fillRect/>
              </a:stretch>
            </p:blipFill>
            <p:spPr>
              <a:xfrm>
                <a:off x="7123154" y="3039306"/>
                <a:ext cx="765981" cy="12529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2" name="インク 301"/>
              <p14:cNvContentPartPr/>
              <p14:nvPr/>
            </p14:nvContentPartPr>
            <p14:xfrm>
              <a:off x="5550218" y="3260123"/>
              <a:ext cx="714868" cy="23470"/>
            </p14:xfrm>
          </p:contentPart>
        </mc:Choice>
        <mc:Fallback xmlns="">
          <p:pic>
            <p:nvPicPr>
              <p:cNvPr id="302" name="インク 301"/>
              <p:cNvPicPr/>
              <p:nvPr/>
            </p:nvPicPr>
            <p:blipFill>
              <a:blip r:embed="rId24"/>
              <a:stretch>
                <a:fillRect/>
              </a:stretch>
            </p:blipFill>
            <p:spPr>
              <a:xfrm>
                <a:off x="5524648" y="3209211"/>
                <a:ext cx="766007" cy="12529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3" name="インク 302"/>
              <p14:cNvContentPartPr/>
              <p14:nvPr/>
            </p14:nvContentPartPr>
            <p14:xfrm>
              <a:off x="3884708" y="4875599"/>
              <a:ext cx="443877" cy="23470"/>
            </p14:xfrm>
          </p:contentPart>
        </mc:Choice>
        <mc:Fallback xmlns="">
          <p:pic>
            <p:nvPicPr>
              <p:cNvPr id="303" name="インク 302"/>
              <p:cNvPicPr/>
              <p:nvPr/>
            </p:nvPicPr>
            <p:blipFill>
              <a:blip r:embed="rId26"/>
              <a:stretch>
                <a:fillRect/>
              </a:stretch>
            </p:blipFill>
            <p:spPr>
              <a:xfrm>
                <a:off x="3859148" y="4824687"/>
                <a:ext cx="494997" cy="12529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4" name="インク 303"/>
              <p14:cNvContentPartPr/>
              <p14:nvPr/>
            </p14:nvContentPartPr>
            <p14:xfrm>
              <a:off x="1680567" y="3554135"/>
              <a:ext cx="714868" cy="23470"/>
            </p14:xfrm>
          </p:contentPart>
        </mc:Choice>
        <mc:Fallback xmlns="">
          <p:pic>
            <p:nvPicPr>
              <p:cNvPr id="304" name="インク 303"/>
              <p:cNvPicPr/>
              <p:nvPr/>
            </p:nvPicPr>
            <p:blipFill>
              <a:blip r:embed="rId24"/>
              <a:stretch>
                <a:fillRect/>
              </a:stretch>
            </p:blipFill>
            <p:spPr>
              <a:xfrm>
                <a:off x="1654997" y="3503223"/>
                <a:ext cx="766007" cy="125294"/>
              </a:xfrm>
              <a:prstGeom prst="rect">
                <a:avLst/>
              </a:prstGeom>
            </p:spPr>
          </p:pic>
        </mc:Fallback>
      </mc:AlternateContent>
    </p:spTree>
    <p:extLst>
      <p:ext uri="{BB962C8B-B14F-4D97-AF65-F5344CB8AC3E}">
        <p14:creationId xmlns:p14="http://schemas.microsoft.com/office/powerpoint/2010/main" val="36420706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7.2. </a:t>
            </a:r>
            <a:r>
              <a:rPr lang="ja-JP" altLang="en-US" dirty="0"/>
              <a:t>デジタルバックオフィス　</a:t>
            </a:r>
            <a:r>
              <a:rPr lang="ja-JP" altLang="en-US" dirty="0" smtClean="0"/>
              <a:t>フルサービス</a:t>
            </a:r>
            <a:r>
              <a:rPr lang="ja-JP" altLang="en-US" dirty="0"/>
              <a:t>　</a:t>
            </a:r>
            <a:r>
              <a:rPr lang="ja-JP" altLang="en-US" dirty="0" smtClean="0"/>
              <a:t>ご提供価値（</a:t>
            </a:r>
            <a:r>
              <a:rPr lang="en-US" altLang="ja-JP" dirty="0" smtClean="0"/>
              <a:t>2/2</a:t>
            </a:r>
            <a:r>
              <a:rPr lang="ja-JP" altLang="en-US" dirty="0" smtClean="0"/>
              <a:t>）</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徹底的なデジタル活用および</a:t>
            </a:r>
            <a:r>
              <a:rPr lang="en-US" altLang="ja-JP" dirty="0"/>
              <a:t>BPO</a:t>
            </a:r>
            <a:r>
              <a:rPr lang="ja-JP" altLang="en-US" dirty="0"/>
              <a:t>により、売上管理業務の運営コスト削減を実現します。</a:t>
            </a:r>
          </a:p>
        </p:txBody>
      </p:sp>
      <p:sp>
        <p:nvSpPr>
          <p:cNvPr id="71" name="テキスト ボックス 70"/>
          <p:cNvSpPr txBox="1"/>
          <p:nvPr/>
        </p:nvSpPr>
        <p:spPr>
          <a:xfrm rot="5400000">
            <a:off x="5734932" y="3191819"/>
            <a:ext cx="643500" cy="3175993"/>
          </a:xfrm>
          <a:prstGeom prst="rect">
            <a:avLst/>
          </a:prstGeom>
          <a:solidFill>
            <a:schemeClr val="accent6">
              <a:lumMod val="20000"/>
              <a:lumOff val="80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2" name="テキスト ボックス 71"/>
          <p:cNvSpPr txBox="1"/>
          <p:nvPr/>
        </p:nvSpPr>
        <p:spPr>
          <a:xfrm rot="5400000">
            <a:off x="4478365" y="4464537"/>
            <a:ext cx="819000" cy="838359"/>
          </a:xfrm>
          <a:prstGeom prst="homePlate">
            <a:avLst>
              <a:gd name="adj" fmla="val 25259"/>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3" name="テキスト ボックス 72"/>
          <p:cNvSpPr txBox="1"/>
          <p:nvPr/>
        </p:nvSpPr>
        <p:spPr>
          <a:xfrm rot="5400000">
            <a:off x="5585357" y="701046"/>
            <a:ext cx="942651"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4" name="テキスト ボックス 73"/>
          <p:cNvSpPr txBox="1"/>
          <p:nvPr/>
        </p:nvSpPr>
        <p:spPr>
          <a:xfrm rot="5400000">
            <a:off x="5734932" y="1680395"/>
            <a:ext cx="643500"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5" name="テキスト ボックス 74"/>
          <p:cNvSpPr txBox="1"/>
          <p:nvPr/>
        </p:nvSpPr>
        <p:spPr>
          <a:xfrm rot="5400000">
            <a:off x="4332577" y="1965334"/>
            <a:ext cx="1110577" cy="838359"/>
          </a:xfrm>
          <a:prstGeom prst="homePlate">
            <a:avLst>
              <a:gd name="adj" fmla="val 23380"/>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6" name="テキスト ボックス 75"/>
          <p:cNvSpPr txBox="1"/>
          <p:nvPr/>
        </p:nvSpPr>
        <p:spPr>
          <a:xfrm>
            <a:off x="4471572" y="2038770"/>
            <a:ext cx="847527" cy="392415"/>
          </a:xfrm>
          <a:prstGeom prst="rect">
            <a:avLst/>
          </a:prstGeom>
          <a:noFill/>
          <a:ln>
            <a:noFill/>
          </a:ln>
        </p:spPr>
        <p:txBody>
          <a:bodyPr wrap="square" rtlCol="0">
            <a:spAutoFit/>
          </a:bodyPr>
          <a:lstStyle/>
          <a:p>
            <a:pPr algn="ctr" defTabSz="752256"/>
            <a:endParaRPr kumimoji="1" lang="en-US" altLang="ja-JP" sz="975" b="1" dirty="0">
              <a:latin typeface="Meiryo UI" panose="020B0604030504040204" pitchFamily="50" charset="-128"/>
              <a:ea typeface="Meiryo UI" panose="020B0604030504040204" pitchFamily="50" charset="-128"/>
            </a:endParaRPr>
          </a:p>
          <a:p>
            <a:pPr algn="ctr" defTabSz="752256"/>
            <a:r>
              <a:rPr kumimoji="1" lang="ja-JP" altLang="en-US" sz="975" b="1" dirty="0">
                <a:latin typeface="Meiryo UI" panose="020B0604030504040204" pitchFamily="50" charset="-128"/>
                <a:ea typeface="Meiryo UI" panose="020B0604030504040204" pitchFamily="50" charset="-128"/>
              </a:rPr>
              <a:t>売上報告</a:t>
            </a:r>
          </a:p>
        </p:txBody>
      </p:sp>
      <p:sp>
        <p:nvSpPr>
          <p:cNvPr id="77" name="テキスト ボックス 76"/>
          <p:cNvSpPr txBox="1"/>
          <p:nvPr/>
        </p:nvSpPr>
        <p:spPr>
          <a:xfrm rot="5400000">
            <a:off x="4478365" y="2953113"/>
            <a:ext cx="819000" cy="838359"/>
          </a:xfrm>
          <a:prstGeom prst="homePlate">
            <a:avLst>
              <a:gd name="adj" fmla="val 2525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78" name="テキスト ボックス 77"/>
          <p:cNvSpPr txBox="1"/>
          <p:nvPr/>
        </p:nvSpPr>
        <p:spPr>
          <a:xfrm>
            <a:off x="4471572" y="3084215"/>
            <a:ext cx="847527" cy="392415"/>
          </a:xfrm>
          <a:prstGeom prst="rect">
            <a:avLst/>
          </a:prstGeom>
          <a:noFill/>
          <a:ln>
            <a:noFill/>
          </a:ln>
        </p:spPr>
        <p:txBody>
          <a:bodyPr wrap="square" rtlCol="0">
            <a:spAutoFit/>
          </a:bodyPr>
          <a:lstStyle/>
          <a:p>
            <a:pPr algn="ctr" defTabSz="752256"/>
            <a:endParaRPr kumimoji="1" lang="en-US" altLang="ja-JP" sz="975" b="1" dirty="0">
              <a:latin typeface="Meiryo UI" panose="020B0604030504040204" pitchFamily="50" charset="-128"/>
              <a:ea typeface="Meiryo UI" panose="020B0604030504040204" pitchFamily="50" charset="-128"/>
            </a:endParaRPr>
          </a:p>
          <a:p>
            <a:pPr algn="ctr" defTabSz="752256"/>
            <a:r>
              <a:rPr kumimoji="1" lang="ja-JP" altLang="en-US" sz="975" b="1" dirty="0">
                <a:latin typeface="Meiryo UI" panose="020B0604030504040204" pitchFamily="50" charset="-128"/>
                <a:ea typeface="Meiryo UI" panose="020B0604030504040204" pitchFamily="50" charset="-128"/>
              </a:rPr>
              <a:t>現物管理</a:t>
            </a:r>
          </a:p>
        </p:txBody>
      </p:sp>
      <p:sp>
        <p:nvSpPr>
          <p:cNvPr id="79" name="テキスト ボックス 78"/>
          <p:cNvSpPr txBox="1"/>
          <p:nvPr/>
        </p:nvSpPr>
        <p:spPr>
          <a:xfrm rot="5400000">
            <a:off x="2086739" y="2456652"/>
            <a:ext cx="486154"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0" name="テキスト ボックス 79"/>
          <p:cNvSpPr txBox="1"/>
          <p:nvPr/>
        </p:nvSpPr>
        <p:spPr>
          <a:xfrm rot="5400000">
            <a:off x="841536" y="3718005"/>
            <a:ext cx="638926" cy="838359"/>
          </a:xfrm>
          <a:prstGeom prst="homePlate">
            <a:avLst>
              <a:gd name="adj" fmla="val 2525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1" name="テキスト ボックス 80"/>
          <p:cNvSpPr txBox="1"/>
          <p:nvPr/>
        </p:nvSpPr>
        <p:spPr>
          <a:xfrm rot="5400000">
            <a:off x="2008066" y="3199955"/>
            <a:ext cx="643500"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2" name="テキスト ボックス 81"/>
          <p:cNvSpPr txBox="1"/>
          <p:nvPr/>
        </p:nvSpPr>
        <p:spPr>
          <a:xfrm rot="5400000">
            <a:off x="751499" y="4472673"/>
            <a:ext cx="819000" cy="838359"/>
          </a:xfrm>
          <a:prstGeom prst="homePlate">
            <a:avLst>
              <a:gd name="adj" fmla="val 2525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schemeClr val="tx1"/>
              </a:solidFill>
              <a:latin typeface="Meiryo UI" panose="020B0604030504040204" pitchFamily="50" charset="-128"/>
              <a:ea typeface="Meiryo UI" panose="020B0604030504040204" pitchFamily="50" charset="-128"/>
            </a:endParaRPr>
          </a:p>
        </p:txBody>
      </p:sp>
      <p:sp>
        <p:nvSpPr>
          <p:cNvPr id="83" name="テキスト ボックス 82"/>
          <p:cNvSpPr txBox="1"/>
          <p:nvPr/>
        </p:nvSpPr>
        <p:spPr>
          <a:xfrm rot="5400000">
            <a:off x="1858491" y="701046"/>
            <a:ext cx="942651"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4" name="テキスト ボックス 83"/>
          <p:cNvSpPr txBox="1"/>
          <p:nvPr/>
        </p:nvSpPr>
        <p:spPr>
          <a:xfrm rot="5400000">
            <a:off x="2008066" y="1680395"/>
            <a:ext cx="643500" cy="3175993"/>
          </a:xfrm>
          <a:prstGeom prst="rect">
            <a:avLst/>
          </a:prstGeom>
          <a:solidFill>
            <a:schemeClr val="bg1">
              <a:lumMod val="85000"/>
            </a:schemeClr>
          </a:solidFill>
          <a:ln>
            <a:solidFill>
              <a:schemeClr val="bg1">
                <a:lumMod val="85000"/>
              </a:schemeClr>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5" name="テキスト ボックス 84"/>
          <p:cNvSpPr txBox="1"/>
          <p:nvPr/>
        </p:nvSpPr>
        <p:spPr>
          <a:xfrm>
            <a:off x="618310" y="1465075"/>
            <a:ext cx="3523841" cy="292388"/>
          </a:xfrm>
          <a:prstGeom prst="homePlate">
            <a:avLst/>
          </a:prstGeom>
          <a:solidFill>
            <a:schemeClr val="tx1"/>
          </a:solidFill>
          <a:ln>
            <a:solidFill>
              <a:schemeClr val="tx1"/>
            </a:solidFill>
          </a:ln>
        </p:spPr>
        <p:txBody>
          <a:bodyPr wrap="square" rtlCol="0" anchor="ctr">
            <a:spAutoFit/>
          </a:bodyPr>
          <a:lstStyle/>
          <a:p>
            <a:pPr algn="ctr" defTabSz="752256"/>
            <a:r>
              <a:rPr kumimoji="1" lang="ja-JP" altLang="en-US" sz="1300" dirty="0">
                <a:solidFill>
                  <a:prstClr val="white"/>
                </a:solidFill>
                <a:latin typeface="Meiryo UI" panose="020B0604030504040204" pitchFamily="50" charset="-128"/>
                <a:ea typeface="Meiryo UI" panose="020B0604030504040204" pitchFamily="50" charset="-128"/>
              </a:rPr>
              <a:t>従来の</a:t>
            </a:r>
            <a:r>
              <a:rPr kumimoji="1" lang="ja-JP" altLang="en-US" sz="1300" dirty="0" smtClean="0">
                <a:solidFill>
                  <a:prstClr val="white"/>
                </a:solidFill>
                <a:latin typeface="Meiryo UI" panose="020B0604030504040204" pitchFamily="50" charset="-128"/>
                <a:ea typeface="Meiryo UI" panose="020B0604030504040204" pitchFamily="50" charset="-128"/>
              </a:rPr>
              <a:t>売上管理業務</a:t>
            </a:r>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86" name="テキスト ボックス 85"/>
          <p:cNvSpPr txBox="1"/>
          <p:nvPr/>
        </p:nvSpPr>
        <p:spPr>
          <a:xfrm>
            <a:off x="4315494" y="1465075"/>
            <a:ext cx="5090065" cy="292388"/>
          </a:xfrm>
          <a:prstGeom prst="rect">
            <a:avLst/>
          </a:prstGeom>
          <a:solidFill>
            <a:schemeClr val="tx1"/>
          </a:solidFill>
          <a:ln>
            <a:solidFill>
              <a:schemeClr val="tx1"/>
            </a:solidFill>
          </a:ln>
        </p:spPr>
        <p:txBody>
          <a:bodyPr wrap="square" rtlCol="0" anchor="ctr">
            <a:spAutoFit/>
          </a:bodyPr>
          <a:lstStyle/>
          <a:p>
            <a:pPr algn="ctr" defTabSz="752256"/>
            <a:r>
              <a:rPr kumimoji="1" lang="ja-JP" altLang="en-US" sz="1300" dirty="0">
                <a:solidFill>
                  <a:prstClr val="white"/>
                </a:solidFill>
                <a:latin typeface="Meiryo UI" panose="020B0604030504040204" pitchFamily="50" charset="-128"/>
                <a:ea typeface="Meiryo UI" panose="020B0604030504040204" pitchFamily="50" charset="-128"/>
              </a:rPr>
              <a:t>デジタルバックオフィスを利用した</a:t>
            </a:r>
            <a:r>
              <a:rPr kumimoji="1" lang="ja-JP" altLang="en-US" sz="1300" dirty="0" smtClean="0">
                <a:solidFill>
                  <a:prstClr val="white"/>
                </a:solidFill>
                <a:latin typeface="Meiryo UI" panose="020B0604030504040204" pitchFamily="50" charset="-128"/>
                <a:ea typeface="Meiryo UI" panose="020B0604030504040204" pitchFamily="50" charset="-128"/>
              </a:rPr>
              <a:t>売上管理業務</a:t>
            </a:r>
            <a:endParaRPr kumimoji="1" lang="ja-JP" altLang="en-US" sz="1300" dirty="0">
              <a:solidFill>
                <a:prstClr val="white"/>
              </a:solidFill>
              <a:latin typeface="Meiryo UI" panose="020B0604030504040204" pitchFamily="50" charset="-128"/>
              <a:ea typeface="Meiryo UI" panose="020B0604030504040204" pitchFamily="50" charset="-128"/>
            </a:endParaRPr>
          </a:p>
        </p:txBody>
      </p:sp>
      <p:grpSp>
        <p:nvGrpSpPr>
          <p:cNvPr id="87" name="グループ化 86">
            <a:extLst>
              <a:ext uri="{FF2B5EF4-FFF2-40B4-BE49-F238E27FC236}">
                <a16:creationId xmlns:a16="http://schemas.microsoft.com/office/drawing/2014/main" id="{37EE0AA2-524A-4643-B443-3728E779B941}"/>
              </a:ext>
            </a:extLst>
          </p:cNvPr>
          <p:cNvGrpSpPr/>
          <p:nvPr/>
        </p:nvGrpSpPr>
        <p:grpSpPr>
          <a:xfrm>
            <a:off x="1694228" y="2182836"/>
            <a:ext cx="371980" cy="329000"/>
            <a:chOff x="7380288" y="3197225"/>
            <a:chExt cx="755650" cy="668338"/>
          </a:xfrm>
          <a:solidFill>
            <a:schemeClr val="tx1"/>
          </a:solidFill>
        </p:grpSpPr>
        <p:sp>
          <p:nvSpPr>
            <p:cNvPr id="88" name="Freeform 19">
              <a:extLst>
                <a:ext uri="{FF2B5EF4-FFF2-40B4-BE49-F238E27FC236}">
                  <a16:creationId xmlns:a16="http://schemas.microsoft.com/office/drawing/2014/main" id="{E1FE2750-9FEE-4C14-8EF0-6D24638A509C}"/>
                </a:ext>
              </a:extLst>
            </p:cNvPr>
            <p:cNvSpPr>
              <a:spLocks/>
            </p:cNvSpPr>
            <p:nvPr/>
          </p:nvSpPr>
          <p:spPr bwMode="auto">
            <a:xfrm>
              <a:off x="7380288" y="3741738"/>
              <a:ext cx="476250" cy="123825"/>
            </a:xfrm>
            <a:custGeom>
              <a:avLst/>
              <a:gdLst>
                <a:gd name="T0" fmla="*/ 303 w 323"/>
                <a:gd name="T1" fmla="*/ 41 h 85"/>
                <a:gd name="T2" fmla="*/ 303 w 323"/>
                <a:gd name="T3" fmla="*/ 35 h 85"/>
                <a:gd name="T4" fmla="*/ 309 w 323"/>
                <a:gd name="T5" fmla="*/ 12 h 85"/>
                <a:gd name="T6" fmla="*/ 317 w 323"/>
                <a:gd name="T7" fmla="*/ 0 h 85"/>
                <a:gd name="T8" fmla="*/ 36 w 323"/>
                <a:gd name="T9" fmla="*/ 0 h 85"/>
                <a:gd name="T10" fmla="*/ 18 w 323"/>
                <a:gd name="T11" fmla="*/ 5 h 85"/>
                <a:gd name="T12" fmla="*/ 5 w 323"/>
                <a:gd name="T13" fmla="*/ 19 h 85"/>
                <a:gd name="T14" fmla="*/ 0 w 323"/>
                <a:gd name="T15" fmla="*/ 36 h 85"/>
                <a:gd name="T16" fmla="*/ 0 w 323"/>
                <a:gd name="T17" fmla="*/ 40 h 85"/>
                <a:gd name="T18" fmla="*/ 2 w 323"/>
                <a:gd name="T19" fmla="*/ 53 h 85"/>
                <a:gd name="T20" fmla="*/ 9 w 323"/>
                <a:gd name="T21" fmla="*/ 64 h 85"/>
                <a:gd name="T22" fmla="*/ 34 w 323"/>
                <a:gd name="T23" fmla="*/ 81 h 85"/>
                <a:gd name="T24" fmla="*/ 53 w 323"/>
                <a:gd name="T25" fmla="*/ 85 h 85"/>
                <a:gd name="T26" fmla="*/ 53 w 323"/>
                <a:gd name="T27" fmla="*/ 85 h 85"/>
                <a:gd name="T28" fmla="*/ 323 w 323"/>
                <a:gd name="T29" fmla="*/ 85 h 85"/>
                <a:gd name="T30" fmla="*/ 309 w 323"/>
                <a:gd name="T31" fmla="*/ 67 h 85"/>
                <a:gd name="T32" fmla="*/ 303 w 323"/>
                <a:gd name="T33"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85">
                  <a:moveTo>
                    <a:pt x="303" y="41"/>
                  </a:moveTo>
                  <a:cubicBezTo>
                    <a:pt x="303" y="39"/>
                    <a:pt x="303" y="37"/>
                    <a:pt x="303" y="35"/>
                  </a:cubicBezTo>
                  <a:cubicBezTo>
                    <a:pt x="304" y="27"/>
                    <a:pt x="306" y="19"/>
                    <a:pt x="309" y="12"/>
                  </a:cubicBezTo>
                  <a:cubicBezTo>
                    <a:pt x="311" y="8"/>
                    <a:pt x="314" y="4"/>
                    <a:pt x="317" y="0"/>
                  </a:cubicBezTo>
                  <a:cubicBezTo>
                    <a:pt x="36" y="0"/>
                    <a:pt x="36" y="0"/>
                    <a:pt x="36" y="0"/>
                  </a:cubicBezTo>
                  <a:cubicBezTo>
                    <a:pt x="29" y="0"/>
                    <a:pt x="23" y="2"/>
                    <a:pt x="18" y="5"/>
                  </a:cubicBezTo>
                  <a:cubicBezTo>
                    <a:pt x="13" y="8"/>
                    <a:pt x="8" y="12"/>
                    <a:pt x="5" y="19"/>
                  </a:cubicBezTo>
                  <a:cubicBezTo>
                    <a:pt x="3" y="24"/>
                    <a:pt x="1" y="29"/>
                    <a:pt x="0" y="36"/>
                  </a:cubicBezTo>
                  <a:cubicBezTo>
                    <a:pt x="0" y="37"/>
                    <a:pt x="0" y="38"/>
                    <a:pt x="0" y="40"/>
                  </a:cubicBezTo>
                  <a:cubicBezTo>
                    <a:pt x="0" y="44"/>
                    <a:pt x="1" y="49"/>
                    <a:pt x="2" y="53"/>
                  </a:cubicBezTo>
                  <a:cubicBezTo>
                    <a:pt x="4" y="57"/>
                    <a:pt x="6" y="61"/>
                    <a:pt x="9" y="64"/>
                  </a:cubicBezTo>
                  <a:cubicBezTo>
                    <a:pt x="15" y="72"/>
                    <a:pt x="24" y="78"/>
                    <a:pt x="34" y="81"/>
                  </a:cubicBezTo>
                  <a:cubicBezTo>
                    <a:pt x="40" y="84"/>
                    <a:pt x="47" y="85"/>
                    <a:pt x="53" y="85"/>
                  </a:cubicBezTo>
                  <a:cubicBezTo>
                    <a:pt x="53" y="85"/>
                    <a:pt x="53" y="85"/>
                    <a:pt x="53" y="85"/>
                  </a:cubicBezTo>
                  <a:cubicBezTo>
                    <a:pt x="323" y="85"/>
                    <a:pt x="323" y="85"/>
                    <a:pt x="323" y="85"/>
                  </a:cubicBezTo>
                  <a:cubicBezTo>
                    <a:pt x="317" y="80"/>
                    <a:pt x="312" y="74"/>
                    <a:pt x="309" y="67"/>
                  </a:cubicBezTo>
                  <a:cubicBezTo>
                    <a:pt x="305" y="59"/>
                    <a:pt x="303" y="50"/>
                    <a:pt x="303" y="41"/>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sp>
          <p:nvSpPr>
            <p:cNvPr id="89" name="Freeform 20">
              <a:extLst>
                <a:ext uri="{FF2B5EF4-FFF2-40B4-BE49-F238E27FC236}">
                  <a16:creationId xmlns:a16="http://schemas.microsoft.com/office/drawing/2014/main" id="{B25F794D-09C4-476D-843E-F233D6334475}"/>
                </a:ext>
              </a:extLst>
            </p:cNvPr>
            <p:cNvSpPr>
              <a:spLocks noEditPoints="1"/>
            </p:cNvSpPr>
            <p:nvPr/>
          </p:nvSpPr>
          <p:spPr bwMode="auto">
            <a:xfrm>
              <a:off x="7527925" y="3197225"/>
              <a:ext cx="608013" cy="668337"/>
            </a:xfrm>
            <a:custGeom>
              <a:avLst/>
              <a:gdLst>
                <a:gd name="T0" fmla="*/ 411 w 412"/>
                <a:gd name="T1" fmla="*/ 0 h 457"/>
                <a:gd name="T2" fmla="*/ 52 w 412"/>
                <a:gd name="T3" fmla="*/ 0 h 457"/>
                <a:gd name="T4" fmla="*/ 53 w 412"/>
                <a:gd name="T5" fmla="*/ 71 h 457"/>
                <a:gd name="T6" fmla="*/ 43 w 412"/>
                <a:gd name="T7" fmla="*/ 211 h 457"/>
                <a:gd name="T8" fmla="*/ 0 w 412"/>
                <a:gd name="T9" fmla="*/ 355 h 457"/>
                <a:gd name="T10" fmla="*/ 257 w 412"/>
                <a:gd name="T11" fmla="*/ 355 h 457"/>
                <a:gd name="T12" fmla="*/ 257 w 412"/>
                <a:gd name="T13" fmla="*/ 355 h 457"/>
                <a:gd name="T14" fmla="*/ 282 w 412"/>
                <a:gd name="T15" fmla="*/ 362 h 457"/>
                <a:gd name="T16" fmla="*/ 301 w 412"/>
                <a:gd name="T17" fmla="*/ 381 h 457"/>
                <a:gd name="T18" fmla="*/ 305 w 412"/>
                <a:gd name="T19" fmla="*/ 399 h 457"/>
                <a:gd name="T20" fmla="*/ 302 w 412"/>
                <a:gd name="T21" fmla="*/ 413 h 457"/>
                <a:gd name="T22" fmla="*/ 293 w 412"/>
                <a:gd name="T23" fmla="*/ 426 h 457"/>
                <a:gd name="T24" fmla="*/ 273 w 412"/>
                <a:gd name="T25" fmla="*/ 433 h 457"/>
                <a:gd name="T26" fmla="*/ 256 w 412"/>
                <a:gd name="T27" fmla="*/ 429 h 457"/>
                <a:gd name="T28" fmla="*/ 244 w 412"/>
                <a:gd name="T29" fmla="*/ 415 h 457"/>
                <a:gd name="T30" fmla="*/ 260 w 412"/>
                <a:gd name="T31" fmla="*/ 408 h 457"/>
                <a:gd name="T32" fmla="*/ 265 w 412"/>
                <a:gd name="T33" fmla="*/ 414 h 457"/>
                <a:gd name="T34" fmla="*/ 273 w 412"/>
                <a:gd name="T35" fmla="*/ 416 h 457"/>
                <a:gd name="T36" fmla="*/ 282 w 412"/>
                <a:gd name="T37" fmla="*/ 413 h 457"/>
                <a:gd name="T38" fmla="*/ 286 w 412"/>
                <a:gd name="T39" fmla="*/ 407 h 457"/>
                <a:gd name="T40" fmla="*/ 287 w 412"/>
                <a:gd name="T41" fmla="*/ 399 h 457"/>
                <a:gd name="T42" fmla="*/ 285 w 412"/>
                <a:gd name="T43" fmla="*/ 389 h 457"/>
                <a:gd name="T44" fmla="*/ 273 w 412"/>
                <a:gd name="T45" fmla="*/ 377 h 457"/>
                <a:gd name="T46" fmla="*/ 256 w 412"/>
                <a:gd name="T47" fmla="*/ 372 h 457"/>
                <a:gd name="T48" fmla="*/ 238 w 412"/>
                <a:gd name="T49" fmla="*/ 377 h 457"/>
                <a:gd name="T50" fmla="*/ 225 w 412"/>
                <a:gd name="T51" fmla="*/ 392 h 457"/>
                <a:gd name="T52" fmla="*/ 221 w 412"/>
                <a:gd name="T53" fmla="*/ 409 h 457"/>
                <a:gd name="T54" fmla="*/ 220 w 412"/>
                <a:gd name="T55" fmla="*/ 413 h 457"/>
                <a:gd name="T56" fmla="*/ 225 w 412"/>
                <a:gd name="T57" fmla="*/ 431 h 457"/>
                <a:gd name="T58" fmla="*/ 236 w 412"/>
                <a:gd name="T59" fmla="*/ 446 h 457"/>
                <a:gd name="T60" fmla="*/ 257 w 412"/>
                <a:gd name="T61" fmla="*/ 457 h 457"/>
                <a:gd name="T62" fmla="*/ 266 w 412"/>
                <a:gd name="T63" fmla="*/ 457 h 457"/>
                <a:gd name="T64" fmla="*/ 286 w 412"/>
                <a:gd name="T65" fmla="*/ 453 h 457"/>
                <a:gd name="T66" fmla="*/ 303 w 412"/>
                <a:gd name="T67" fmla="*/ 442 h 457"/>
                <a:gd name="T68" fmla="*/ 361 w 412"/>
                <a:gd name="T69" fmla="*/ 372 h 457"/>
                <a:gd name="T70" fmla="*/ 394 w 412"/>
                <a:gd name="T71" fmla="*/ 281 h 457"/>
                <a:gd name="T72" fmla="*/ 412 w 412"/>
                <a:gd name="T73" fmla="*/ 81 h 457"/>
                <a:gd name="T74" fmla="*/ 411 w 412"/>
                <a:gd name="T75" fmla="*/ 0 h 457"/>
                <a:gd name="T76" fmla="*/ 106 w 412"/>
                <a:gd name="T77" fmla="*/ 56 h 457"/>
                <a:gd name="T78" fmla="*/ 242 w 412"/>
                <a:gd name="T79" fmla="*/ 56 h 457"/>
                <a:gd name="T80" fmla="*/ 239 w 412"/>
                <a:gd name="T81" fmla="*/ 154 h 457"/>
                <a:gd name="T82" fmla="*/ 103 w 412"/>
                <a:gd name="T83" fmla="*/ 154 h 457"/>
                <a:gd name="T84" fmla="*/ 106 w 412"/>
                <a:gd name="T85" fmla="*/ 56 h 457"/>
                <a:gd name="T86" fmla="*/ 318 w 412"/>
                <a:gd name="T87" fmla="*/ 302 h 457"/>
                <a:gd name="T88" fmla="*/ 75 w 412"/>
                <a:gd name="T89" fmla="*/ 302 h 457"/>
                <a:gd name="T90" fmla="*/ 75 w 412"/>
                <a:gd name="T91" fmla="*/ 282 h 457"/>
                <a:gd name="T92" fmla="*/ 318 w 412"/>
                <a:gd name="T93" fmla="*/ 282 h 457"/>
                <a:gd name="T94" fmla="*/ 318 w 412"/>
                <a:gd name="T95" fmla="*/ 302 h 457"/>
                <a:gd name="T96" fmla="*/ 337 w 412"/>
                <a:gd name="T97" fmla="*/ 225 h 457"/>
                <a:gd name="T98" fmla="*/ 94 w 412"/>
                <a:gd name="T99" fmla="*/ 225 h 457"/>
                <a:gd name="T100" fmla="*/ 94 w 412"/>
                <a:gd name="T101" fmla="*/ 205 h 457"/>
                <a:gd name="T102" fmla="*/ 337 w 412"/>
                <a:gd name="T103" fmla="*/ 205 h 457"/>
                <a:gd name="T104" fmla="*/ 337 w 412"/>
                <a:gd name="T105" fmla="*/ 22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2" h="457">
                  <a:moveTo>
                    <a:pt x="411" y="0"/>
                  </a:moveTo>
                  <a:cubicBezTo>
                    <a:pt x="52" y="0"/>
                    <a:pt x="52" y="0"/>
                    <a:pt x="52" y="0"/>
                  </a:cubicBezTo>
                  <a:cubicBezTo>
                    <a:pt x="53" y="22"/>
                    <a:pt x="53" y="46"/>
                    <a:pt x="53" y="71"/>
                  </a:cubicBezTo>
                  <a:cubicBezTo>
                    <a:pt x="53" y="115"/>
                    <a:pt x="51" y="162"/>
                    <a:pt x="43" y="211"/>
                  </a:cubicBezTo>
                  <a:cubicBezTo>
                    <a:pt x="36" y="257"/>
                    <a:pt x="23" y="305"/>
                    <a:pt x="0" y="355"/>
                  </a:cubicBezTo>
                  <a:cubicBezTo>
                    <a:pt x="257" y="355"/>
                    <a:pt x="257" y="355"/>
                    <a:pt x="257" y="355"/>
                  </a:cubicBezTo>
                  <a:cubicBezTo>
                    <a:pt x="257" y="355"/>
                    <a:pt x="257" y="355"/>
                    <a:pt x="257" y="355"/>
                  </a:cubicBezTo>
                  <a:cubicBezTo>
                    <a:pt x="266" y="355"/>
                    <a:pt x="274" y="357"/>
                    <a:pt x="282" y="362"/>
                  </a:cubicBezTo>
                  <a:cubicBezTo>
                    <a:pt x="290" y="366"/>
                    <a:pt x="297" y="373"/>
                    <a:pt x="301" y="381"/>
                  </a:cubicBezTo>
                  <a:cubicBezTo>
                    <a:pt x="303" y="387"/>
                    <a:pt x="305" y="393"/>
                    <a:pt x="305" y="399"/>
                  </a:cubicBezTo>
                  <a:cubicBezTo>
                    <a:pt x="305" y="404"/>
                    <a:pt x="304" y="409"/>
                    <a:pt x="302" y="413"/>
                  </a:cubicBezTo>
                  <a:cubicBezTo>
                    <a:pt x="300" y="418"/>
                    <a:pt x="297" y="422"/>
                    <a:pt x="293" y="426"/>
                  </a:cubicBezTo>
                  <a:cubicBezTo>
                    <a:pt x="287" y="431"/>
                    <a:pt x="280" y="434"/>
                    <a:pt x="273" y="433"/>
                  </a:cubicBezTo>
                  <a:cubicBezTo>
                    <a:pt x="267" y="433"/>
                    <a:pt x="261" y="432"/>
                    <a:pt x="256" y="429"/>
                  </a:cubicBezTo>
                  <a:cubicBezTo>
                    <a:pt x="251" y="425"/>
                    <a:pt x="247" y="421"/>
                    <a:pt x="244" y="415"/>
                  </a:cubicBezTo>
                  <a:cubicBezTo>
                    <a:pt x="260" y="408"/>
                    <a:pt x="260" y="408"/>
                    <a:pt x="260" y="408"/>
                  </a:cubicBezTo>
                  <a:cubicBezTo>
                    <a:pt x="261" y="410"/>
                    <a:pt x="263" y="412"/>
                    <a:pt x="265" y="414"/>
                  </a:cubicBezTo>
                  <a:cubicBezTo>
                    <a:pt x="268" y="415"/>
                    <a:pt x="270" y="416"/>
                    <a:pt x="273" y="416"/>
                  </a:cubicBezTo>
                  <a:cubicBezTo>
                    <a:pt x="276" y="416"/>
                    <a:pt x="279" y="415"/>
                    <a:pt x="282" y="413"/>
                  </a:cubicBezTo>
                  <a:cubicBezTo>
                    <a:pt x="283" y="411"/>
                    <a:pt x="285" y="409"/>
                    <a:pt x="286" y="407"/>
                  </a:cubicBezTo>
                  <a:cubicBezTo>
                    <a:pt x="287" y="404"/>
                    <a:pt x="287" y="402"/>
                    <a:pt x="287" y="399"/>
                  </a:cubicBezTo>
                  <a:cubicBezTo>
                    <a:pt x="287" y="395"/>
                    <a:pt x="286" y="391"/>
                    <a:pt x="285" y="389"/>
                  </a:cubicBezTo>
                  <a:cubicBezTo>
                    <a:pt x="283" y="384"/>
                    <a:pt x="279" y="380"/>
                    <a:pt x="273" y="377"/>
                  </a:cubicBezTo>
                  <a:cubicBezTo>
                    <a:pt x="268" y="374"/>
                    <a:pt x="262" y="372"/>
                    <a:pt x="256" y="372"/>
                  </a:cubicBezTo>
                  <a:cubicBezTo>
                    <a:pt x="250" y="372"/>
                    <a:pt x="244" y="374"/>
                    <a:pt x="238" y="377"/>
                  </a:cubicBezTo>
                  <a:cubicBezTo>
                    <a:pt x="233" y="380"/>
                    <a:pt x="228" y="385"/>
                    <a:pt x="225" y="392"/>
                  </a:cubicBezTo>
                  <a:cubicBezTo>
                    <a:pt x="223" y="397"/>
                    <a:pt x="221" y="402"/>
                    <a:pt x="221" y="409"/>
                  </a:cubicBezTo>
                  <a:cubicBezTo>
                    <a:pt x="220" y="411"/>
                    <a:pt x="220" y="412"/>
                    <a:pt x="220" y="413"/>
                  </a:cubicBezTo>
                  <a:cubicBezTo>
                    <a:pt x="220" y="420"/>
                    <a:pt x="222" y="426"/>
                    <a:pt x="225" y="431"/>
                  </a:cubicBezTo>
                  <a:cubicBezTo>
                    <a:pt x="227" y="437"/>
                    <a:pt x="231" y="442"/>
                    <a:pt x="236" y="446"/>
                  </a:cubicBezTo>
                  <a:cubicBezTo>
                    <a:pt x="242" y="451"/>
                    <a:pt x="249" y="455"/>
                    <a:pt x="257" y="457"/>
                  </a:cubicBezTo>
                  <a:cubicBezTo>
                    <a:pt x="266" y="457"/>
                    <a:pt x="266" y="457"/>
                    <a:pt x="266" y="457"/>
                  </a:cubicBezTo>
                  <a:cubicBezTo>
                    <a:pt x="275" y="457"/>
                    <a:pt x="281" y="456"/>
                    <a:pt x="286" y="453"/>
                  </a:cubicBezTo>
                  <a:cubicBezTo>
                    <a:pt x="292" y="451"/>
                    <a:pt x="297" y="447"/>
                    <a:pt x="303" y="442"/>
                  </a:cubicBezTo>
                  <a:cubicBezTo>
                    <a:pt x="327" y="423"/>
                    <a:pt x="346" y="399"/>
                    <a:pt x="361" y="372"/>
                  </a:cubicBezTo>
                  <a:cubicBezTo>
                    <a:pt x="376" y="344"/>
                    <a:pt x="386" y="314"/>
                    <a:pt x="394" y="281"/>
                  </a:cubicBezTo>
                  <a:cubicBezTo>
                    <a:pt x="409" y="216"/>
                    <a:pt x="412" y="145"/>
                    <a:pt x="412" y="81"/>
                  </a:cubicBezTo>
                  <a:cubicBezTo>
                    <a:pt x="412" y="52"/>
                    <a:pt x="411" y="24"/>
                    <a:pt x="411" y="0"/>
                  </a:cubicBezTo>
                  <a:close/>
                  <a:moveTo>
                    <a:pt x="106" y="56"/>
                  </a:moveTo>
                  <a:cubicBezTo>
                    <a:pt x="242" y="56"/>
                    <a:pt x="242" y="56"/>
                    <a:pt x="242" y="56"/>
                  </a:cubicBezTo>
                  <a:cubicBezTo>
                    <a:pt x="242" y="87"/>
                    <a:pt x="242" y="119"/>
                    <a:pt x="239" y="154"/>
                  </a:cubicBezTo>
                  <a:cubicBezTo>
                    <a:pt x="103" y="154"/>
                    <a:pt x="103" y="154"/>
                    <a:pt x="103" y="154"/>
                  </a:cubicBezTo>
                  <a:cubicBezTo>
                    <a:pt x="106" y="119"/>
                    <a:pt x="106" y="87"/>
                    <a:pt x="106" y="56"/>
                  </a:cubicBezTo>
                  <a:close/>
                  <a:moveTo>
                    <a:pt x="318" y="302"/>
                  </a:moveTo>
                  <a:cubicBezTo>
                    <a:pt x="75" y="302"/>
                    <a:pt x="75" y="302"/>
                    <a:pt x="75" y="302"/>
                  </a:cubicBezTo>
                  <a:cubicBezTo>
                    <a:pt x="75" y="282"/>
                    <a:pt x="75" y="282"/>
                    <a:pt x="75" y="282"/>
                  </a:cubicBezTo>
                  <a:cubicBezTo>
                    <a:pt x="318" y="282"/>
                    <a:pt x="318" y="282"/>
                    <a:pt x="318" y="282"/>
                  </a:cubicBezTo>
                  <a:lnTo>
                    <a:pt x="318" y="302"/>
                  </a:lnTo>
                  <a:close/>
                  <a:moveTo>
                    <a:pt x="337" y="225"/>
                  </a:moveTo>
                  <a:cubicBezTo>
                    <a:pt x="94" y="225"/>
                    <a:pt x="94" y="225"/>
                    <a:pt x="94" y="225"/>
                  </a:cubicBezTo>
                  <a:cubicBezTo>
                    <a:pt x="94" y="205"/>
                    <a:pt x="94" y="205"/>
                    <a:pt x="94" y="205"/>
                  </a:cubicBezTo>
                  <a:cubicBezTo>
                    <a:pt x="337" y="205"/>
                    <a:pt x="337" y="205"/>
                    <a:pt x="337" y="205"/>
                  </a:cubicBezTo>
                  <a:lnTo>
                    <a:pt x="337" y="225"/>
                  </a:ln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grpSp>
      <p:sp>
        <p:nvSpPr>
          <p:cNvPr id="90" name="フローチャート: 磁気ディスク 171"/>
          <p:cNvSpPr>
            <a:spLocks noChangeAspect="1"/>
          </p:cNvSpPr>
          <p:nvPr/>
        </p:nvSpPr>
        <p:spPr>
          <a:xfrm>
            <a:off x="7041789" y="4679132"/>
            <a:ext cx="429977" cy="265088"/>
          </a:xfrm>
          <a:prstGeom prst="flowChartMagneticDisk">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solidFill>
              <a:latin typeface="メイリオ"/>
              <a:ea typeface="メイリオ"/>
            </a:endParaRPr>
          </a:p>
        </p:txBody>
      </p:sp>
      <p:sp>
        <p:nvSpPr>
          <p:cNvPr id="91" name="テキスト ボックス 90"/>
          <p:cNvSpPr txBox="1"/>
          <p:nvPr/>
        </p:nvSpPr>
        <p:spPr>
          <a:xfrm>
            <a:off x="4479486" y="5321462"/>
            <a:ext cx="3176550" cy="241805"/>
          </a:xfrm>
          <a:prstGeom prst="rect">
            <a:avLst/>
          </a:prstGeom>
          <a:solidFill>
            <a:schemeClr val="bg1"/>
          </a:solidFill>
          <a:ln w="19050">
            <a:solidFill>
              <a:schemeClr val="accent6"/>
            </a:solidFill>
          </a:ln>
        </p:spPr>
        <p:txBody>
          <a:bodyPr wrap="square" rtlCol="0" anchor="ctr">
            <a:noAutofit/>
          </a:bodyPr>
          <a:lstStyle/>
          <a:p>
            <a:pPr algn="ctr" defTabSz="752256"/>
            <a:r>
              <a:rPr kumimoji="1" lang="en-US" altLang="ja-JP" sz="975" b="1" dirty="0">
                <a:solidFill>
                  <a:schemeClr val="accent6"/>
                </a:solidFill>
                <a:latin typeface="Meiryo UI" panose="020B0604030504040204" pitchFamily="50" charset="-128"/>
                <a:ea typeface="Meiryo UI" panose="020B0604030504040204" pitchFamily="50" charset="-128"/>
              </a:rPr>
              <a:t>	</a:t>
            </a:r>
            <a:r>
              <a:rPr kumimoji="1" lang="ja-JP" altLang="en-US" sz="975" b="1" dirty="0">
                <a:solidFill>
                  <a:schemeClr val="accent6"/>
                </a:solidFill>
                <a:latin typeface="Meiryo UI" panose="020B0604030504040204" pitchFamily="50" charset="-128"/>
                <a:ea typeface="Meiryo UI" panose="020B0604030504040204" pitchFamily="50" charset="-128"/>
              </a:rPr>
              <a:t>売上確定</a:t>
            </a:r>
          </a:p>
        </p:txBody>
      </p:sp>
      <p:sp>
        <p:nvSpPr>
          <p:cNvPr id="92" name="テキスト ボックス 91"/>
          <p:cNvSpPr txBox="1"/>
          <p:nvPr/>
        </p:nvSpPr>
        <p:spPr>
          <a:xfrm>
            <a:off x="1459816" y="2495266"/>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精算レシート</a:t>
            </a:r>
          </a:p>
        </p:txBody>
      </p:sp>
      <p:sp>
        <p:nvSpPr>
          <p:cNvPr id="93" name="テキスト ボックス 92"/>
          <p:cNvSpPr txBox="1"/>
          <p:nvPr/>
        </p:nvSpPr>
        <p:spPr>
          <a:xfrm>
            <a:off x="1536046" y="4961592"/>
            <a:ext cx="102735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精算レシート等現物</a:t>
            </a:r>
          </a:p>
        </p:txBody>
      </p:sp>
      <p:pic>
        <p:nvPicPr>
          <p:cNvPr id="94" name="図 9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856810" y="3751963"/>
            <a:ext cx="641982" cy="641982"/>
          </a:xfrm>
          <a:prstGeom prst="rect">
            <a:avLst/>
          </a:prstGeom>
        </p:spPr>
      </p:pic>
      <p:sp>
        <p:nvSpPr>
          <p:cNvPr id="95" name="テキスト ボックス 94"/>
          <p:cNvSpPr txBox="1"/>
          <p:nvPr/>
        </p:nvSpPr>
        <p:spPr>
          <a:xfrm>
            <a:off x="2588956" y="2589282"/>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入力端末</a:t>
            </a:r>
          </a:p>
        </p:txBody>
      </p:sp>
      <p:sp>
        <p:nvSpPr>
          <p:cNvPr id="96" name="テキスト ボックス 95"/>
          <p:cNvSpPr txBox="1"/>
          <p:nvPr/>
        </p:nvSpPr>
        <p:spPr>
          <a:xfrm>
            <a:off x="5797053" y="2554061"/>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決済端末</a:t>
            </a:r>
          </a:p>
        </p:txBody>
      </p:sp>
      <p:sp>
        <p:nvSpPr>
          <p:cNvPr id="97" name="テキスト ボックス 96"/>
          <p:cNvSpPr txBox="1"/>
          <p:nvPr/>
        </p:nvSpPr>
        <p:spPr>
          <a:xfrm>
            <a:off x="1941395" y="2170358"/>
            <a:ext cx="847527" cy="242374"/>
          </a:xfrm>
          <a:prstGeom prst="rect">
            <a:avLst/>
          </a:prstGeom>
          <a:noFill/>
          <a:ln>
            <a:noFill/>
          </a:ln>
        </p:spPr>
        <p:txBody>
          <a:bodyPr wrap="square" rtlCol="0">
            <a:spAutoFit/>
          </a:bodyPr>
          <a:lstStyle/>
          <a:p>
            <a:pPr algn="ctr" defTabSz="752256"/>
            <a:r>
              <a:rPr kumimoji="1" lang="ja-JP" altLang="en-US" sz="975" b="1" dirty="0">
                <a:latin typeface="Meiryo UI" panose="020B0604030504040204" pitchFamily="50" charset="-128"/>
                <a:ea typeface="Meiryo UI" panose="020B0604030504040204" pitchFamily="50" charset="-128"/>
              </a:rPr>
              <a:t>手作業</a:t>
            </a:r>
          </a:p>
        </p:txBody>
      </p:sp>
      <p:sp>
        <p:nvSpPr>
          <p:cNvPr id="98" name="テキスト ボックス 97"/>
          <p:cNvSpPr txBox="1"/>
          <p:nvPr/>
        </p:nvSpPr>
        <p:spPr>
          <a:xfrm rot="16200000">
            <a:off x="3007500" y="4685743"/>
            <a:ext cx="210115" cy="268187"/>
          </a:xfrm>
          <a:prstGeom prst="downArrow">
            <a:avLst/>
          </a:prstGeom>
          <a:solidFill>
            <a:schemeClr val="tx1"/>
          </a:solidFill>
          <a:ln>
            <a:solidFill>
              <a:schemeClr val="bg1"/>
            </a:solidFill>
          </a:ln>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99" name="フローチャート: 磁気ディスク 171"/>
          <p:cNvSpPr>
            <a:spLocks noChangeAspect="1"/>
          </p:cNvSpPr>
          <p:nvPr/>
        </p:nvSpPr>
        <p:spPr>
          <a:xfrm>
            <a:off x="3294111" y="4697761"/>
            <a:ext cx="429977" cy="265088"/>
          </a:xfrm>
          <a:prstGeom prst="flowChartMagneticDisk">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solidFill>
              <a:latin typeface="メイリオ"/>
              <a:ea typeface="メイリオ"/>
            </a:endParaRPr>
          </a:p>
        </p:txBody>
      </p:sp>
      <p:pic>
        <p:nvPicPr>
          <p:cNvPr id="100" name="Picture 2" descr="https://icooon-mono.com/i/icon_12047/icon_1204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2289379" y="3050440"/>
            <a:ext cx="362967" cy="362967"/>
          </a:xfrm>
          <a:prstGeom prst="rect">
            <a:avLst/>
          </a:prstGeom>
          <a:noFill/>
          <a:ln>
            <a:noFill/>
          </a:ln>
        </p:spPr>
      </p:pic>
      <p:sp>
        <p:nvSpPr>
          <p:cNvPr id="101" name="テキスト ボックス 100"/>
          <p:cNvSpPr txBox="1"/>
          <p:nvPr/>
        </p:nvSpPr>
        <p:spPr>
          <a:xfrm>
            <a:off x="2048778" y="3383040"/>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日報</a:t>
            </a:r>
          </a:p>
        </p:txBody>
      </p:sp>
      <p:grpSp>
        <p:nvGrpSpPr>
          <p:cNvPr id="102" name="グループ化 101">
            <a:extLst>
              <a:ext uri="{FF2B5EF4-FFF2-40B4-BE49-F238E27FC236}">
                <a16:creationId xmlns:a16="http://schemas.microsoft.com/office/drawing/2014/main" id="{37EE0AA2-524A-4643-B443-3728E779B941}"/>
              </a:ext>
            </a:extLst>
          </p:cNvPr>
          <p:cNvGrpSpPr/>
          <p:nvPr/>
        </p:nvGrpSpPr>
        <p:grpSpPr>
          <a:xfrm>
            <a:off x="5510710" y="2100525"/>
            <a:ext cx="371980" cy="329000"/>
            <a:chOff x="7380288" y="3197225"/>
            <a:chExt cx="755650" cy="668338"/>
          </a:xfrm>
          <a:solidFill>
            <a:schemeClr val="tx1"/>
          </a:solidFill>
        </p:grpSpPr>
        <p:sp>
          <p:nvSpPr>
            <p:cNvPr id="110" name="Freeform 19">
              <a:extLst>
                <a:ext uri="{FF2B5EF4-FFF2-40B4-BE49-F238E27FC236}">
                  <a16:creationId xmlns:a16="http://schemas.microsoft.com/office/drawing/2014/main" id="{E1FE2750-9FEE-4C14-8EF0-6D24638A509C}"/>
                </a:ext>
              </a:extLst>
            </p:cNvPr>
            <p:cNvSpPr>
              <a:spLocks/>
            </p:cNvSpPr>
            <p:nvPr/>
          </p:nvSpPr>
          <p:spPr bwMode="auto">
            <a:xfrm>
              <a:off x="7380288" y="3741738"/>
              <a:ext cx="476250" cy="123825"/>
            </a:xfrm>
            <a:custGeom>
              <a:avLst/>
              <a:gdLst>
                <a:gd name="T0" fmla="*/ 303 w 323"/>
                <a:gd name="T1" fmla="*/ 41 h 85"/>
                <a:gd name="T2" fmla="*/ 303 w 323"/>
                <a:gd name="T3" fmla="*/ 35 h 85"/>
                <a:gd name="T4" fmla="*/ 309 w 323"/>
                <a:gd name="T5" fmla="*/ 12 h 85"/>
                <a:gd name="T6" fmla="*/ 317 w 323"/>
                <a:gd name="T7" fmla="*/ 0 h 85"/>
                <a:gd name="T8" fmla="*/ 36 w 323"/>
                <a:gd name="T9" fmla="*/ 0 h 85"/>
                <a:gd name="T10" fmla="*/ 18 w 323"/>
                <a:gd name="T11" fmla="*/ 5 h 85"/>
                <a:gd name="T12" fmla="*/ 5 w 323"/>
                <a:gd name="T13" fmla="*/ 19 h 85"/>
                <a:gd name="T14" fmla="*/ 0 w 323"/>
                <a:gd name="T15" fmla="*/ 36 h 85"/>
                <a:gd name="T16" fmla="*/ 0 w 323"/>
                <a:gd name="T17" fmla="*/ 40 h 85"/>
                <a:gd name="T18" fmla="*/ 2 w 323"/>
                <a:gd name="T19" fmla="*/ 53 h 85"/>
                <a:gd name="T20" fmla="*/ 9 w 323"/>
                <a:gd name="T21" fmla="*/ 64 h 85"/>
                <a:gd name="T22" fmla="*/ 34 w 323"/>
                <a:gd name="T23" fmla="*/ 81 h 85"/>
                <a:gd name="T24" fmla="*/ 53 w 323"/>
                <a:gd name="T25" fmla="*/ 85 h 85"/>
                <a:gd name="T26" fmla="*/ 53 w 323"/>
                <a:gd name="T27" fmla="*/ 85 h 85"/>
                <a:gd name="T28" fmla="*/ 323 w 323"/>
                <a:gd name="T29" fmla="*/ 85 h 85"/>
                <a:gd name="T30" fmla="*/ 309 w 323"/>
                <a:gd name="T31" fmla="*/ 67 h 85"/>
                <a:gd name="T32" fmla="*/ 303 w 323"/>
                <a:gd name="T33"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85">
                  <a:moveTo>
                    <a:pt x="303" y="41"/>
                  </a:moveTo>
                  <a:cubicBezTo>
                    <a:pt x="303" y="39"/>
                    <a:pt x="303" y="37"/>
                    <a:pt x="303" y="35"/>
                  </a:cubicBezTo>
                  <a:cubicBezTo>
                    <a:pt x="304" y="27"/>
                    <a:pt x="306" y="19"/>
                    <a:pt x="309" y="12"/>
                  </a:cubicBezTo>
                  <a:cubicBezTo>
                    <a:pt x="311" y="8"/>
                    <a:pt x="314" y="4"/>
                    <a:pt x="317" y="0"/>
                  </a:cubicBezTo>
                  <a:cubicBezTo>
                    <a:pt x="36" y="0"/>
                    <a:pt x="36" y="0"/>
                    <a:pt x="36" y="0"/>
                  </a:cubicBezTo>
                  <a:cubicBezTo>
                    <a:pt x="29" y="0"/>
                    <a:pt x="23" y="2"/>
                    <a:pt x="18" y="5"/>
                  </a:cubicBezTo>
                  <a:cubicBezTo>
                    <a:pt x="13" y="8"/>
                    <a:pt x="8" y="12"/>
                    <a:pt x="5" y="19"/>
                  </a:cubicBezTo>
                  <a:cubicBezTo>
                    <a:pt x="3" y="24"/>
                    <a:pt x="1" y="29"/>
                    <a:pt x="0" y="36"/>
                  </a:cubicBezTo>
                  <a:cubicBezTo>
                    <a:pt x="0" y="37"/>
                    <a:pt x="0" y="38"/>
                    <a:pt x="0" y="40"/>
                  </a:cubicBezTo>
                  <a:cubicBezTo>
                    <a:pt x="0" y="44"/>
                    <a:pt x="1" y="49"/>
                    <a:pt x="2" y="53"/>
                  </a:cubicBezTo>
                  <a:cubicBezTo>
                    <a:pt x="4" y="57"/>
                    <a:pt x="6" y="61"/>
                    <a:pt x="9" y="64"/>
                  </a:cubicBezTo>
                  <a:cubicBezTo>
                    <a:pt x="15" y="72"/>
                    <a:pt x="24" y="78"/>
                    <a:pt x="34" y="81"/>
                  </a:cubicBezTo>
                  <a:cubicBezTo>
                    <a:pt x="40" y="84"/>
                    <a:pt x="47" y="85"/>
                    <a:pt x="53" y="85"/>
                  </a:cubicBezTo>
                  <a:cubicBezTo>
                    <a:pt x="53" y="85"/>
                    <a:pt x="53" y="85"/>
                    <a:pt x="53" y="85"/>
                  </a:cubicBezTo>
                  <a:cubicBezTo>
                    <a:pt x="323" y="85"/>
                    <a:pt x="323" y="85"/>
                    <a:pt x="323" y="85"/>
                  </a:cubicBezTo>
                  <a:cubicBezTo>
                    <a:pt x="317" y="80"/>
                    <a:pt x="312" y="74"/>
                    <a:pt x="309" y="67"/>
                  </a:cubicBezTo>
                  <a:cubicBezTo>
                    <a:pt x="305" y="59"/>
                    <a:pt x="303" y="50"/>
                    <a:pt x="303" y="41"/>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sp>
          <p:nvSpPr>
            <p:cNvPr id="113" name="Freeform 20">
              <a:extLst>
                <a:ext uri="{FF2B5EF4-FFF2-40B4-BE49-F238E27FC236}">
                  <a16:creationId xmlns:a16="http://schemas.microsoft.com/office/drawing/2014/main" id="{B25F794D-09C4-476D-843E-F233D6334475}"/>
                </a:ext>
              </a:extLst>
            </p:cNvPr>
            <p:cNvSpPr>
              <a:spLocks noEditPoints="1"/>
            </p:cNvSpPr>
            <p:nvPr/>
          </p:nvSpPr>
          <p:spPr bwMode="auto">
            <a:xfrm>
              <a:off x="7527925" y="3197225"/>
              <a:ext cx="608013" cy="668337"/>
            </a:xfrm>
            <a:custGeom>
              <a:avLst/>
              <a:gdLst>
                <a:gd name="T0" fmla="*/ 411 w 412"/>
                <a:gd name="T1" fmla="*/ 0 h 457"/>
                <a:gd name="T2" fmla="*/ 52 w 412"/>
                <a:gd name="T3" fmla="*/ 0 h 457"/>
                <a:gd name="T4" fmla="*/ 53 w 412"/>
                <a:gd name="T5" fmla="*/ 71 h 457"/>
                <a:gd name="T6" fmla="*/ 43 w 412"/>
                <a:gd name="T7" fmla="*/ 211 h 457"/>
                <a:gd name="T8" fmla="*/ 0 w 412"/>
                <a:gd name="T9" fmla="*/ 355 h 457"/>
                <a:gd name="T10" fmla="*/ 257 w 412"/>
                <a:gd name="T11" fmla="*/ 355 h 457"/>
                <a:gd name="T12" fmla="*/ 257 w 412"/>
                <a:gd name="T13" fmla="*/ 355 h 457"/>
                <a:gd name="T14" fmla="*/ 282 w 412"/>
                <a:gd name="T15" fmla="*/ 362 h 457"/>
                <a:gd name="T16" fmla="*/ 301 w 412"/>
                <a:gd name="T17" fmla="*/ 381 h 457"/>
                <a:gd name="T18" fmla="*/ 305 w 412"/>
                <a:gd name="T19" fmla="*/ 399 h 457"/>
                <a:gd name="T20" fmla="*/ 302 w 412"/>
                <a:gd name="T21" fmla="*/ 413 h 457"/>
                <a:gd name="T22" fmla="*/ 293 w 412"/>
                <a:gd name="T23" fmla="*/ 426 h 457"/>
                <a:gd name="T24" fmla="*/ 273 w 412"/>
                <a:gd name="T25" fmla="*/ 433 h 457"/>
                <a:gd name="T26" fmla="*/ 256 w 412"/>
                <a:gd name="T27" fmla="*/ 429 h 457"/>
                <a:gd name="T28" fmla="*/ 244 w 412"/>
                <a:gd name="T29" fmla="*/ 415 h 457"/>
                <a:gd name="T30" fmla="*/ 260 w 412"/>
                <a:gd name="T31" fmla="*/ 408 h 457"/>
                <a:gd name="T32" fmla="*/ 265 w 412"/>
                <a:gd name="T33" fmla="*/ 414 h 457"/>
                <a:gd name="T34" fmla="*/ 273 w 412"/>
                <a:gd name="T35" fmla="*/ 416 h 457"/>
                <a:gd name="T36" fmla="*/ 282 w 412"/>
                <a:gd name="T37" fmla="*/ 413 h 457"/>
                <a:gd name="T38" fmla="*/ 286 w 412"/>
                <a:gd name="T39" fmla="*/ 407 h 457"/>
                <a:gd name="T40" fmla="*/ 287 w 412"/>
                <a:gd name="T41" fmla="*/ 399 h 457"/>
                <a:gd name="T42" fmla="*/ 285 w 412"/>
                <a:gd name="T43" fmla="*/ 389 h 457"/>
                <a:gd name="T44" fmla="*/ 273 w 412"/>
                <a:gd name="T45" fmla="*/ 377 h 457"/>
                <a:gd name="T46" fmla="*/ 256 w 412"/>
                <a:gd name="T47" fmla="*/ 372 h 457"/>
                <a:gd name="T48" fmla="*/ 238 w 412"/>
                <a:gd name="T49" fmla="*/ 377 h 457"/>
                <a:gd name="T50" fmla="*/ 225 w 412"/>
                <a:gd name="T51" fmla="*/ 392 h 457"/>
                <a:gd name="T52" fmla="*/ 221 w 412"/>
                <a:gd name="T53" fmla="*/ 409 h 457"/>
                <a:gd name="T54" fmla="*/ 220 w 412"/>
                <a:gd name="T55" fmla="*/ 413 h 457"/>
                <a:gd name="T56" fmla="*/ 225 w 412"/>
                <a:gd name="T57" fmla="*/ 431 h 457"/>
                <a:gd name="T58" fmla="*/ 236 w 412"/>
                <a:gd name="T59" fmla="*/ 446 h 457"/>
                <a:gd name="T60" fmla="*/ 257 w 412"/>
                <a:gd name="T61" fmla="*/ 457 h 457"/>
                <a:gd name="T62" fmla="*/ 266 w 412"/>
                <a:gd name="T63" fmla="*/ 457 h 457"/>
                <a:gd name="T64" fmla="*/ 286 w 412"/>
                <a:gd name="T65" fmla="*/ 453 h 457"/>
                <a:gd name="T66" fmla="*/ 303 w 412"/>
                <a:gd name="T67" fmla="*/ 442 h 457"/>
                <a:gd name="T68" fmla="*/ 361 w 412"/>
                <a:gd name="T69" fmla="*/ 372 h 457"/>
                <a:gd name="T70" fmla="*/ 394 w 412"/>
                <a:gd name="T71" fmla="*/ 281 h 457"/>
                <a:gd name="T72" fmla="*/ 412 w 412"/>
                <a:gd name="T73" fmla="*/ 81 h 457"/>
                <a:gd name="T74" fmla="*/ 411 w 412"/>
                <a:gd name="T75" fmla="*/ 0 h 457"/>
                <a:gd name="T76" fmla="*/ 106 w 412"/>
                <a:gd name="T77" fmla="*/ 56 h 457"/>
                <a:gd name="T78" fmla="*/ 242 w 412"/>
                <a:gd name="T79" fmla="*/ 56 h 457"/>
                <a:gd name="T80" fmla="*/ 239 w 412"/>
                <a:gd name="T81" fmla="*/ 154 h 457"/>
                <a:gd name="T82" fmla="*/ 103 w 412"/>
                <a:gd name="T83" fmla="*/ 154 h 457"/>
                <a:gd name="T84" fmla="*/ 106 w 412"/>
                <a:gd name="T85" fmla="*/ 56 h 457"/>
                <a:gd name="T86" fmla="*/ 318 w 412"/>
                <a:gd name="T87" fmla="*/ 302 h 457"/>
                <a:gd name="T88" fmla="*/ 75 w 412"/>
                <a:gd name="T89" fmla="*/ 302 h 457"/>
                <a:gd name="T90" fmla="*/ 75 w 412"/>
                <a:gd name="T91" fmla="*/ 282 h 457"/>
                <a:gd name="T92" fmla="*/ 318 w 412"/>
                <a:gd name="T93" fmla="*/ 282 h 457"/>
                <a:gd name="T94" fmla="*/ 318 w 412"/>
                <a:gd name="T95" fmla="*/ 302 h 457"/>
                <a:gd name="T96" fmla="*/ 337 w 412"/>
                <a:gd name="T97" fmla="*/ 225 h 457"/>
                <a:gd name="T98" fmla="*/ 94 w 412"/>
                <a:gd name="T99" fmla="*/ 225 h 457"/>
                <a:gd name="T100" fmla="*/ 94 w 412"/>
                <a:gd name="T101" fmla="*/ 205 h 457"/>
                <a:gd name="T102" fmla="*/ 337 w 412"/>
                <a:gd name="T103" fmla="*/ 205 h 457"/>
                <a:gd name="T104" fmla="*/ 337 w 412"/>
                <a:gd name="T105" fmla="*/ 22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2" h="457">
                  <a:moveTo>
                    <a:pt x="411" y="0"/>
                  </a:moveTo>
                  <a:cubicBezTo>
                    <a:pt x="52" y="0"/>
                    <a:pt x="52" y="0"/>
                    <a:pt x="52" y="0"/>
                  </a:cubicBezTo>
                  <a:cubicBezTo>
                    <a:pt x="53" y="22"/>
                    <a:pt x="53" y="46"/>
                    <a:pt x="53" y="71"/>
                  </a:cubicBezTo>
                  <a:cubicBezTo>
                    <a:pt x="53" y="115"/>
                    <a:pt x="51" y="162"/>
                    <a:pt x="43" y="211"/>
                  </a:cubicBezTo>
                  <a:cubicBezTo>
                    <a:pt x="36" y="257"/>
                    <a:pt x="23" y="305"/>
                    <a:pt x="0" y="355"/>
                  </a:cubicBezTo>
                  <a:cubicBezTo>
                    <a:pt x="257" y="355"/>
                    <a:pt x="257" y="355"/>
                    <a:pt x="257" y="355"/>
                  </a:cubicBezTo>
                  <a:cubicBezTo>
                    <a:pt x="257" y="355"/>
                    <a:pt x="257" y="355"/>
                    <a:pt x="257" y="355"/>
                  </a:cubicBezTo>
                  <a:cubicBezTo>
                    <a:pt x="266" y="355"/>
                    <a:pt x="274" y="357"/>
                    <a:pt x="282" y="362"/>
                  </a:cubicBezTo>
                  <a:cubicBezTo>
                    <a:pt x="290" y="366"/>
                    <a:pt x="297" y="373"/>
                    <a:pt x="301" y="381"/>
                  </a:cubicBezTo>
                  <a:cubicBezTo>
                    <a:pt x="303" y="387"/>
                    <a:pt x="305" y="393"/>
                    <a:pt x="305" y="399"/>
                  </a:cubicBezTo>
                  <a:cubicBezTo>
                    <a:pt x="305" y="404"/>
                    <a:pt x="304" y="409"/>
                    <a:pt x="302" y="413"/>
                  </a:cubicBezTo>
                  <a:cubicBezTo>
                    <a:pt x="300" y="418"/>
                    <a:pt x="297" y="422"/>
                    <a:pt x="293" y="426"/>
                  </a:cubicBezTo>
                  <a:cubicBezTo>
                    <a:pt x="287" y="431"/>
                    <a:pt x="280" y="434"/>
                    <a:pt x="273" y="433"/>
                  </a:cubicBezTo>
                  <a:cubicBezTo>
                    <a:pt x="267" y="433"/>
                    <a:pt x="261" y="432"/>
                    <a:pt x="256" y="429"/>
                  </a:cubicBezTo>
                  <a:cubicBezTo>
                    <a:pt x="251" y="425"/>
                    <a:pt x="247" y="421"/>
                    <a:pt x="244" y="415"/>
                  </a:cubicBezTo>
                  <a:cubicBezTo>
                    <a:pt x="260" y="408"/>
                    <a:pt x="260" y="408"/>
                    <a:pt x="260" y="408"/>
                  </a:cubicBezTo>
                  <a:cubicBezTo>
                    <a:pt x="261" y="410"/>
                    <a:pt x="263" y="412"/>
                    <a:pt x="265" y="414"/>
                  </a:cubicBezTo>
                  <a:cubicBezTo>
                    <a:pt x="268" y="415"/>
                    <a:pt x="270" y="416"/>
                    <a:pt x="273" y="416"/>
                  </a:cubicBezTo>
                  <a:cubicBezTo>
                    <a:pt x="276" y="416"/>
                    <a:pt x="279" y="415"/>
                    <a:pt x="282" y="413"/>
                  </a:cubicBezTo>
                  <a:cubicBezTo>
                    <a:pt x="283" y="411"/>
                    <a:pt x="285" y="409"/>
                    <a:pt x="286" y="407"/>
                  </a:cubicBezTo>
                  <a:cubicBezTo>
                    <a:pt x="287" y="404"/>
                    <a:pt x="287" y="402"/>
                    <a:pt x="287" y="399"/>
                  </a:cubicBezTo>
                  <a:cubicBezTo>
                    <a:pt x="287" y="395"/>
                    <a:pt x="286" y="391"/>
                    <a:pt x="285" y="389"/>
                  </a:cubicBezTo>
                  <a:cubicBezTo>
                    <a:pt x="283" y="384"/>
                    <a:pt x="279" y="380"/>
                    <a:pt x="273" y="377"/>
                  </a:cubicBezTo>
                  <a:cubicBezTo>
                    <a:pt x="268" y="374"/>
                    <a:pt x="262" y="372"/>
                    <a:pt x="256" y="372"/>
                  </a:cubicBezTo>
                  <a:cubicBezTo>
                    <a:pt x="250" y="372"/>
                    <a:pt x="244" y="374"/>
                    <a:pt x="238" y="377"/>
                  </a:cubicBezTo>
                  <a:cubicBezTo>
                    <a:pt x="233" y="380"/>
                    <a:pt x="228" y="385"/>
                    <a:pt x="225" y="392"/>
                  </a:cubicBezTo>
                  <a:cubicBezTo>
                    <a:pt x="223" y="397"/>
                    <a:pt x="221" y="402"/>
                    <a:pt x="221" y="409"/>
                  </a:cubicBezTo>
                  <a:cubicBezTo>
                    <a:pt x="220" y="411"/>
                    <a:pt x="220" y="412"/>
                    <a:pt x="220" y="413"/>
                  </a:cubicBezTo>
                  <a:cubicBezTo>
                    <a:pt x="220" y="420"/>
                    <a:pt x="222" y="426"/>
                    <a:pt x="225" y="431"/>
                  </a:cubicBezTo>
                  <a:cubicBezTo>
                    <a:pt x="227" y="437"/>
                    <a:pt x="231" y="442"/>
                    <a:pt x="236" y="446"/>
                  </a:cubicBezTo>
                  <a:cubicBezTo>
                    <a:pt x="242" y="451"/>
                    <a:pt x="249" y="455"/>
                    <a:pt x="257" y="457"/>
                  </a:cubicBezTo>
                  <a:cubicBezTo>
                    <a:pt x="266" y="457"/>
                    <a:pt x="266" y="457"/>
                    <a:pt x="266" y="457"/>
                  </a:cubicBezTo>
                  <a:cubicBezTo>
                    <a:pt x="275" y="457"/>
                    <a:pt x="281" y="456"/>
                    <a:pt x="286" y="453"/>
                  </a:cubicBezTo>
                  <a:cubicBezTo>
                    <a:pt x="292" y="451"/>
                    <a:pt x="297" y="447"/>
                    <a:pt x="303" y="442"/>
                  </a:cubicBezTo>
                  <a:cubicBezTo>
                    <a:pt x="327" y="423"/>
                    <a:pt x="346" y="399"/>
                    <a:pt x="361" y="372"/>
                  </a:cubicBezTo>
                  <a:cubicBezTo>
                    <a:pt x="376" y="344"/>
                    <a:pt x="386" y="314"/>
                    <a:pt x="394" y="281"/>
                  </a:cubicBezTo>
                  <a:cubicBezTo>
                    <a:pt x="409" y="216"/>
                    <a:pt x="412" y="145"/>
                    <a:pt x="412" y="81"/>
                  </a:cubicBezTo>
                  <a:cubicBezTo>
                    <a:pt x="412" y="52"/>
                    <a:pt x="411" y="24"/>
                    <a:pt x="411" y="0"/>
                  </a:cubicBezTo>
                  <a:close/>
                  <a:moveTo>
                    <a:pt x="106" y="56"/>
                  </a:moveTo>
                  <a:cubicBezTo>
                    <a:pt x="242" y="56"/>
                    <a:pt x="242" y="56"/>
                    <a:pt x="242" y="56"/>
                  </a:cubicBezTo>
                  <a:cubicBezTo>
                    <a:pt x="242" y="87"/>
                    <a:pt x="242" y="119"/>
                    <a:pt x="239" y="154"/>
                  </a:cubicBezTo>
                  <a:cubicBezTo>
                    <a:pt x="103" y="154"/>
                    <a:pt x="103" y="154"/>
                    <a:pt x="103" y="154"/>
                  </a:cubicBezTo>
                  <a:cubicBezTo>
                    <a:pt x="106" y="119"/>
                    <a:pt x="106" y="87"/>
                    <a:pt x="106" y="56"/>
                  </a:cubicBezTo>
                  <a:close/>
                  <a:moveTo>
                    <a:pt x="318" y="302"/>
                  </a:moveTo>
                  <a:cubicBezTo>
                    <a:pt x="75" y="302"/>
                    <a:pt x="75" y="302"/>
                    <a:pt x="75" y="302"/>
                  </a:cubicBezTo>
                  <a:cubicBezTo>
                    <a:pt x="75" y="282"/>
                    <a:pt x="75" y="282"/>
                    <a:pt x="75" y="282"/>
                  </a:cubicBezTo>
                  <a:cubicBezTo>
                    <a:pt x="318" y="282"/>
                    <a:pt x="318" y="282"/>
                    <a:pt x="318" y="282"/>
                  </a:cubicBezTo>
                  <a:lnTo>
                    <a:pt x="318" y="302"/>
                  </a:lnTo>
                  <a:close/>
                  <a:moveTo>
                    <a:pt x="337" y="225"/>
                  </a:moveTo>
                  <a:cubicBezTo>
                    <a:pt x="94" y="225"/>
                    <a:pt x="94" y="225"/>
                    <a:pt x="94" y="225"/>
                  </a:cubicBezTo>
                  <a:cubicBezTo>
                    <a:pt x="94" y="205"/>
                    <a:pt x="94" y="205"/>
                    <a:pt x="94" y="205"/>
                  </a:cubicBezTo>
                  <a:cubicBezTo>
                    <a:pt x="337" y="205"/>
                    <a:pt x="337" y="205"/>
                    <a:pt x="337" y="205"/>
                  </a:cubicBezTo>
                  <a:lnTo>
                    <a:pt x="337" y="225"/>
                  </a:ln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grpSp>
      <p:sp>
        <p:nvSpPr>
          <p:cNvPr id="114" name="テキスト ボックス 113"/>
          <p:cNvSpPr txBox="1"/>
          <p:nvPr/>
        </p:nvSpPr>
        <p:spPr>
          <a:xfrm>
            <a:off x="5266512" y="2407852"/>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精算レシート</a:t>
            </a:r>
          </a:p>
        </p:txBody>
      </p:sp>
      <p:sp>
        <p:nvSpPr>
          <p:cNvPr id="115" name="テキスト ボックス 114"/>
          <p:cNvSpPr txBox="1"/>
          <p:nvPr/>
        </p:nvSpPr>
        <p:spPr>
          <a:xfrm rot="16200000">
            <a:off x="2270780" y="2348210"/>
            <a:ext cx="210115" cy="268187"/>
          </a:xfrm>
          <a:prstGeom prst="downArrow">
            <a:avLst/>
          </a:prstGeom>
          <a:solidFill>
            <a:schemeClr val="tx1"/>
          </a:solid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grpSp>
        <p:nvGrpSpPr>
          <p:cNvPr id="116" name="グループ化 115">
            <a:extLst>
              <a:ext uri="{FF2B5EF4-FFF2-40B4-BE49-F238E27FC236}">
                <a16:creationId xmlns:a16="http://schemas.microsoft.com/office/drawing/2014/main" id="{08F4FECC-99DB-4A66-928C-ECF4A48E6613}"/>
              </a:ext>
            </a:extLst>
          </p:cNvPr>
          <p:cNvGrpSpPr>
            <a:grpSpLocks noChangeAspect="1"/>
          </p:cNvGrpSpPr>
          <p:nvPr/>
        </p:nvGrpSpPr>
        <p:grpSpPr>
          <a:xfrm>
            <a:off x="3320021" y="3142246"/>
            <a:ext cx="393807" cy="392486"/>
            <a:chOff x="6124576" y="3746501"/>
            <a:chExt cx="946150" cy="942975"/>
          </a:xfrm>
          <a:solidFill>
            <a:schemeClr val="tx1"/>
          </a:solidFill>
        </p:grpSpPr>
        <p:sp>
          <p:nvSpPr>
            <p:cNvPr id="117" name="Oval 74">
              <a:extLst>
                <a:ext uri="{FF2B5EF4-FFF2-40B4-BE49-F238E27FC236}">
                  <a16:creationId xmlns:a16="http://schemas.microsoft.com/office/drawing/2014/main" id="{B3561CF1-36DA-4691-A848-4FD3DEB59366}"/>
                </a:ext>
              </a:extLst>
            </p:cNvPr>
            <p:cNvSpPr>
              <a:spLocks noChangeArrowheads="1"/>
            </p:cNvSpPr>
            <p:nvPr/>
          </p:nvSpPr>
          <p:spPr bwMode="auto">
            <a:xfrm>
              <a:off x="6337301" y="3746501"/>
              <a:ext cx="520700" cy="519113"/>
            </a:xfrm>
            <a:prstGeom prst="ellipse">
              <a:avLst/>
            </a:pr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18" name="Freeform 75">
              <a:extLst>
                <a:ext uri="{FF2B5EF4-FFF2-40B4-BE49-F238E27FC236}">
                  <a16:creationId xmlns:a16="http://schemas.microsoft.com/office/drawing/2014/main" id="{DB0F89A6-DC70-4774-8227-CBAE9ED700F7}"/>
                </a:ext>
              </a:extLst>
            </p:cNvPr>
            <p:cNvSpPr>
              <a:spLocks/>
            </p:cNvSpPr>
            <p:nvPr/>
          </p:nvSpPr>
          <p:spPr bwMode="auto">
            <a:xfrm>
              <a:off x="6124576" y="4346576"/>
              <a:ext cx="946150" cy="342900"/>
            </a:xfrm>
            <a:custGeom>
              <a:avLst/>
              <a:gdLst>
                <a:gd name="T0" fmla="*/ 504 w 512"/>
                <a:gd name="T1" fmla="*/ 142 h 186"/>
                <a:gd name="T2" fmla="*/ 256 w 512"/>
                <a:gd name="T3" fmla="*/ 0 h 186"/>
                <a:gd name="T4" fmla="*/ 8 w 512"/>
                <a:gd name="T5" fmla="*/ 142 h 186"/>
                <a:gd name="T6" fmla="*/ 0 w 512"/>
                <a:gd name="T7" fmla="*/ 186 h 186"/>
                <a:gd name="T8" fmla="*/ 512 w 512"/>
                <a:gd name="T9" fmla="*/ 186 h 186"/>
                <a:gd name="T10" fmla="*/ 504 w 512"/>
                <a:gd name="T11" fmla="*/ 142 h 186"/>
              </a:gdLst>
              <a:ahLst/>
              <a:cxnLst>
                <a:cxn ang="0">
                  <a:pos x="T0" y="T1"/>
                </a:cxn>
                <a:cxn ang="0">
                  <a:pos x="T2" y="T3"/>
                </a:cxn>
                <a:cxn ang="0">
                  <a:pos x="T4" y="T5"/>
                </a:cxn>
                <a:cxn ang="0">
                  <a:pos x="T6" y="T7"/>
                </a:cxn>
                <a:cxn ang="0">
                  <a:pos x="T8" y="T9"/>
                </a:cxn>
                <a:cxn ang="0">
                  <a:pos x="T10" y="T11"/>
                </a:cxn>
              </a:cxnLst>
              <a:rect l="0" t="0" r="r" b="b"/>
              <a:pathLst>
                <a:path w="512" h="186">
                  <a:moveTo>
                    <a:pt x="504" y="142"/>
                  </a:moveTo>
                  <a:cubicBezTo>
                    <a:pt x="474" y="50"/>
                    <a:pt x="364" y="0"/>
                    <a:pt x="256" y="0"/>
                  </a:cubicBezTo>
                  <a:cubicBezTo>
                    <a:pt x="148" y="0"/>
                    <a:pt x="38" y="50"/>
                    <a:pt x="8" y="142"/>
                  </a:cubicBezTo>
                  <a:cubicBezTo>
                    <a:pt x="3" y="157"/>
                    <a:pt x="1" y="172"/>
                    <a:pt x="0" y="186"/>
                  </a:cubicBezTo>
                  <a:cubicBezTo>
                    <a:pt x="512" y="186"/>
                    <a:pt x="512" y="186"/>
                    <a:pt x="512" y="186"/>
                  </a:cubicBezTo>
                  <a:cubicBezTo>
                    <a:pt x="511" y="172"/>
                    <a:pt x="509" y="157"/>
                    <a:pt x="504" y="142"/>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grpSp>
      <p:grpSp>
        <p:nvGrpSpPr>
          <p:cNvPr id="119" name="グループ化 118">
            <a:extLst>
              <a:ext uri="{FF2B5EF4-FFF2-40B4-BE49-F238E27FC236}">
                <a16:creationId xmlns:a16="http://schemas.microsoft.com/office/drawing/2014/main" id="{37EE0AA2-524A-4643-B443-3728E779B941}"/>
              </a:ext>
            </a:extLst>
          </p:cNvPr>
          <p:cNvGrpSpPr/>
          <p:nvPr/>
        </p:nvGrpSpPr>
        <p:grpSpPr>
          <a:xfrm>
            <a:off x="2752293" y="3066360"/>
            <a:ext cx="371980" cy="329000"/>
            <a:chOff x="7380288" y="3197225"/>
            <a:chExt cx="755650" cy="668338"/>
          </a:xfrm>
          <a:solidFill>
            <a:schemeClr val="tx1"/>
          </a:solidFill>
        </p:grpSpPr>
        <p:sp>
          <p:nvSpPr>
            <p:cNvPr id="120" name="Freeform 19">
              <a:extLst>
                <a:ext uri="{FF2B5EF4-FFF2-40B4-BE49-F238E27FC236}">
                  <a16:creationId xmlns:a16="http://schemas.microsoft.com/office/drawing/2014/main" id="{E1FE2750-9FEE-4C14-8EF0-6D24638A509C}"/>
                </a:ext>
              </a:extLst>
            </p:cNvPr>
            <p:cNvSpPr>
              <a:spLocks/>
            </p:cNvSpPr>
            <p:nvPr/>
          </p:nvSpPr>
          <p:spPr bwMode="auto">
            <a:xfrm>
              <a:off x="7380288" y="3741738"/>
              <a:ext cx="476250" cy="123825"/>
            </a:xfrm>
            <a:custGeom>
              <a:avLst/>
              <a:gdLst>
                <a:gd name="T0" fmla="*/ 303 w 323"/>
                <a:gd name="T1" fmla="*/ 41 h 85"/>
                <a:gd name="T2" fmla="*/ 303 w 323"/>
                <a:gd name="T3" fmla="*/ 35 h 85"/>
                <a:gd name="T4" fmla="*/ 309 w 323"/>
                <a:gd name="T5" fmla="*/ 12 h 85"/>
                <a:gd name="T6" fmla="*/ 317 w 323"/>
                <a:gd name="T7" fmla="*/ 0 h 85"/>
                <a:gd name="T8" fmla="*/ 36 w 323"/>
                <a:gd name="T9" fmla="*/ 0 h 85"/>
                <a:gd name="T10" fmla="*/ 18 w 323"/>
                <a:gd name="T11" fmla="*/ 5 h 85"/>
                <a:gd name="T12" fmla="*/ 5 w 323"/>
                <a:gd name="T13" fmla="*/ 19 h 85"/>
                <a:gd name="T14" fmla="*/ 0 w 323"/>
                <a:gd name="T15" fmla="*/ 36 h 85"/>
                <a:gd name="T16" fmla="*/ 0 w 323"/>
                <a:gd name="T17" fmla="*/ 40 h 85"/>
                <a:gd name="T18" fmla="*/ 2 w 323"/>
                <a:gd name="T19" fmla="*/ 53 h 85"/>
                <a:gd name="T20" fmla="*/ 9 w 323"/>
                <a:gd name="T21" fmla="*/ 64 h 85"/>
                <a:gd name="T22" fmla="*/ 34 w 323"/>
                <a:gd name="T23" fmla="*/ 81 h 85"/>
                <a:gd name="T24" fmla="*/ 53 w 323"/>
                <a:gd name="T25" fmla="*/ 85 h 85"/>
                <a:gd name="T26" fmla="*/ 53 w 323"/>
                <a:gd name="T27" fmla="*/ 85 h 85"/>
                <a:gd name="T28" fmla="*/ 323 w 323"/>
                <a:gd name="T29" fmla="*/ 85 h 85"/>
                <a:gd name="T30" fmla="*/ 309 w 323"/>
                <a:gd name="T31" fmla="*/ 67 h 85"/>
                <a:gd name="T32" fmla="*/ 303 w 323"/>
                <a:gd name="T33"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85">
                  <a:moveTo>
                    <a:pt x="303" y="41"/>
                  </a:moveTo>
                  <a:cubicBezTo>
                    <a:pt x="303" y="39"/>
                    <a:pt x="303" y="37"/>
                    <a:pt x="303" y="35"/>
                  </a:cubicBezTo>
                  <a:cubicBezTo>
                    <a:pt x="304" y="27"/>
                    <a:pt x="306" y="19"/>
                    <a:pt x="309" y="12"/>
                  </a:cubicBezTo>
                  <a:cubicBezTo>
                    <a:pt x="311" y="8"/>
                    <a:pt x="314" y="4"/>
                    <a:pt x="317" y="0"/>
                  </a:cubicBezTo>
                  <a:cubicBezTo>
                    <a:pt x="36" y="0"/>
                    <a:pt x="36" y="0"/>
                    <a:pt x="36" y="0"/>
                  </a:cubicBezTo>
                  <a:cubicBezTo>
                    <a:pt x="29" y="0"/>
                    <a:pt x="23" y="2"/>
                    <a:pt x="18" y="5"/>
                  </a:cubicBezTo>
                  <a:cubicBezTo>
                    <a:pt x="13" y="8"/>
                    <a:pt x="8" y="12"/>
                    <a:pt x="5" y="19"/>
                  </a:cubicBezTo>
                  <a:cubicBezTo>
                    <a:pt x="3" y="24"/>
                    <a:pt x="1" y="29"/>
                    <a:pt x="0" y="36"/>
                  </a:cubicBezTo>
                  <a:cubicBezTo>
                    <a:pt x="0" y="37"/>
                    <a:pt x="0" y="38"/>
                    <a:pt x="0" y="40"/>
                  </a:cubicBezTo>
                  <a:cubicBezTo>
                    <a:pt x="0" y="44"/>
                    <a:pt x="1" y="49"/>
                    <a:pt x="2" y="53"/>
                  </a:cubicBezTo>
                  <a:cubicBezTo>
                    <a:pt x="4" y="57"/>
                    <a:pt x="6" y="61"/>
                    <a:pt x="9" y="64"/>
                  </a:cubicBezTo>
                  <a:cubicBezTo>
                    <a:pt x="15" y="72"/>
                    <a:pt x="24" y="78"/>
                    <a:pt x="34" y="81"/>
                  </a:cubicBezTo>
                  <a:cubicBezTo>
                    <a:pt x="40" y="84"/>
                    <a:pt x="47" y="85"/>
                    <a:pt x="53" y="85"/>
                  </a:cubicBezTo>
                  <a:cubicBezTo>
                    <a:pt x="53" y="85"/>
                    <a:pt x="53" y="85"/>
                    <a:pt x="53" y="85"/>
                  </a:cubicBezTo>
                  <a:cubicBezTo>
                    <a:pt x="323" y="85"/>
                    <a:pt x="323" y="85"/>
                    <a:pt x="323" y="85"/>
                  </a:cubicBezTo>
                  <a:cubicBezTo>
                    <a:pt x="317" y="80"/>
                    <a:pt x="312" y="74"/>
                    <a:pt x="309" y="67"/>
                  </a:cubicBezTo>
                  <a:cubicBezTo>
                    <a:pt x="305" y="59"/>
                    <a:pt x="303" y="50"/>
                    <a:pt x="303" y="41"/>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sp>
          <p:nvSpPr>
            <p:cNvPr id="121" name="Freeform 20">
              <a:extLst>
                <a:ext uri="{FF2B5EF4-FFF2-40B4-BE49-F238E27FC236}">
                  <a16:creationId xmlns:a16="http://schemas.microsoft.com/office/drawing/2014/main" id="{B25F794D-09C4-476D-843E-F233D6334475}"/>
                </a:ext>
              </a:extLst>
            </p:cNvPr>
            <p:cNvSpPr>
              <a:spLocks noEditPoints="1"/>
            </p:cNvSpPr>
            <p:nvPr/>
          </p:nvSpPr>
          <p:spPr bwMode="auto">
            <a:xfrm>
              <a:off x="7527925" y="3197225"/>
              <a:ext cx="608013" cy="668337"/>
            </a:xfrm>
            <a:custGeom>
              <a:avLst/>
              <a:gdLst>
                <a:gd name="T0" fmla="*/ 411 w 412"/>
                <a:gd name="T1" fmla="*/ 0 h 457"/>
                <a:gd name="T2" fmla="*/ 52 w 412"/>
                <a:gd name="T3" fmla="*/ 0 h 457"/>
                <a:gd name="T4" fmla="*/ 53 w 412"/>
                <a:gd name="T5" fmla="*/ 71 h 457"/>
                <a:gd name="T6" fmla="*/ 43 w 412"/>
                <a:gd name="T7" fmla="*/ 211 h 457"/>
                <a:gd name="T8" fmla="*/ 0 w 412"/>
                <a:gd name="T9" fmla="*/ 355 h 457"/>
                <a:gd name="T10" fmla="*/ 257 w 412"/>
                <a:gd name="T11" fmla="*/ 355 h 457"/>
                <a:gd name="T12" fmla="*/ 257 w 412"/>
                <a:gd name="T13" fmla="*/ 355 h 457"/>
                <a:gd name="T14" fmla="*/ 282 w 412"/>
                <a:gd name="T15" fmla="*/ 362 h 457"/>
                <a:gd name="T16" fmla="*/ 301 w 412"/>
                <a:gd name="T17" fmla="*/ 381 h 457"/>
                <a:gd name="T18" fmla="*/ 305 w 412"/>
                <a:gd name="T19" fmla="*/ 399 h 457"/>
                <a:gd name="T20" fmla="*/ 302 w 412"/>
                <a:gd name="T21" fmla="*/ 413 h 457"/>
                <a:gd name="T22" fmla="*/ 293 w 412"/>
                <a:gd name="T23" fmla="*/ 426 h 457"/>
                <a:gd name="T24" fmla="*/ 273 w 412"/>
                <a:gd name="T25" fmla="*/ 433 h 457"/>
                <a:gd name="T26" fmla="*/ 256 w 412"/>
                <a:gd name="T27" fmla="*/ 429 h 457"/>
                <a:gd name="T28" fmla="*/ 244 w 412"/>
                <a:gd name="T29" fmla="*/ 415 h 457"/>
                <a:gd name="T30" fmla="*/ 260 w 412"/>
                <a:gd name="T31" fmla="*/ 408 h 457"/>
                <a:gd name="T32" fmla="*/ 265 w 412"/>
                <a:gd name="T33" fmla="*/ 414 h 457"/>
                <a:gd name="T34" fmla="*/ 273 w 412"/>
                <a:gd name="T35" fmla="*/ 416 h 457"/>
                <a:gd name="T36" fmla="*/ 282 w 412"/>
                <a:gd name="T37" fmla="*/ 413 h 457"/>
                <a:gd name="T38" fmla="*/ 286 w 412"/>
                <a:gd name="T39" fmla="*/ 407 h 457"/>
                <a:gd name="T40" fmla="*/ 287 w 412"/>
                <a:gd name="T41" fmla="*/ 399 h 457"/>
                <a:gd name="T42" fmla="*/ 285 w 412"/>
                <a:gd name="T43" fmla="*/ 389 h 457"/>
                <a:gd name="T44" fmla="*/ 273 w 412"/>
                <a:gd name="T45" fmla="*/ 377 h 457"/>
                <a:gd name="T46" fmla="*/ 256 w 412"/>
                <a:gd name="T47" fmla="*/ 372 h 457"/>
                <a:gd name="T48" fmla="*/ 238 w 412"/>
                <a:gd name="T49" fmla="*/ 377 h 457"/>
                <a:gd name="T50" fmla="*/ 225 w 412"/>
                <a:gd name="T51" fmla="*/ 392 h 457"/>
                <a:gd name="T52" fmla="*/ 221 w 412"/>
                <a:gd name="T53" fmla="*/ 409 h 457"/>
                <a:gd name="T54" fmla="*/ 220 w 412"/>
                <a:gd name="T55" fmla="*/ 413 h 457"/>
                <a:gd name="T56" fmla="*/ 225 w 412"/>
                <a:gd name="T57" fmla="*/ 431 h 457"/>
                <a:gd name="T58" fmla="*/ 236 w 412"/>
                <a:gd name="T59" fmla="*/ 446 h 457"/>
                <a:gd name="T60" fmla="*/ 257 w 412"/>
                <a:gd name="T61" fmla="*/ 457 h 457"/>
                <a:gd name="T62" fmla="*/ 266 w 412"/>
                <a:gd name="T63" fmla="*/ 457 h 457"/>
                <a:gd name="T64" fmla="*/ 286 w 412"/>
                <a:gd name="T65" fmla="*/ 453 h 457"/>
                <a:gd name="T66" fmla="*/ 303 w 412"/>
                <a:gd name="T67" fmla="*/ 442 h 457"/>
                <a:gd name="T68" fmla="*/ 361 w 412"/>
                <a:gd name="T69" fmla="*/ 372 h 457"/>
                <a:gd name="T70" fmla="*/ 394 w 412"/>
                <a:gd name="T71" fmla="*/ 281 h 457"/>
                <a:gd name="T72" fmla="*/ 412 w 412"/>
                <a:gd name="T73" fmla="*/ 81 h 457"/>
                <a:gd name="T74" fmla="*/ 411 w 412"/>
                <a:gd name="T75" fmla="*/ 0 h 457"/>
                <a:gd name="T76" fmla="*/ 106 w 412"/>
                <a:gd name="T77" fmla="*/ 56 h 457"/>
                <a:gd name="T78" fmla="*/ 242 w 412"/>
                <a:gd name="T79" fmla="*/ 56 h 457"/>
                <a:gd name="T80" fmla="*/ 239 w 412"/>
                <a:gd name="T81" fmla="*/ 154 h 457"/>
                <a:gd name="T82" fmla="*/ 103 w 412"/>
                <a:gd name="T83" fmla="*/ 154 h 457"/>
                <a:gd name="T84" fmla="*/ 106 w 412"/>
                <a:gd name="T85" fmla="*/ 56 h 457"/>
                <a:gd name="T86" fmla="*/ 318 w 412"/>
                <a:gd name="T87" fmla="*/ 302 h 457"/>
                <a:gd name="T88" fmla="*/ 75 w 412"/>
                <a:gd name="T89" fmla="*/ 302 h 457"/>
                <a:gd name="T90" fmla="*/ 75 w 412"/>
                <a:gd name="T91" fmla="*/ 282 h 457"/>
                <a:gd name="T92" fmla="*/ 318 w 412"/>
                <a:gd name="T93" fmla="*/ 282 h 457"/>
                <a:gd name="T94" fmla="*/ 318 w 412"/>
                <a:gd name="T95" fmla="*/ 302 h 457"/>
                <a:gd name="T96" fmla="*/ 337 w 412"/>
                <a:gd name="T97" fmla="*/ 225 h 457"/>
                <a:gd name="T98" fmla="*/ 94 w 412"/>
                <a:gd name="T99" fmla="*/ 225 h 457"/>
                <a:gd name="T100" fmla="*/ 94 w 412"/>
                <a:gd name="T101" fmla="*/ 205 h 457"/>
                <a:gd name="T102" fmla="*/ 337 w 412"/>
                <a:gd name="T103" fmla="*/ 205 h 457"/>
                <a:gd name="T104" fmla="*/ 337 w 412"/>
                <a:gd name="T105" fmla="*/ 22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2" h="457">
                  <a:moveTo>
                    <a:pt x="411" y="0"/>
                  </a:moveTo>
                  <a:cubicBezTo>
                    <a:pt x="52" y="0"/>
                    <a:pt x="52" y="0"/>
                    <a:pt x="52" y="0"/>
                  </a:cubicBezTo>
                  <a:cubicBezTo>
                    <a:pt x="53" y="22"/>
                    <a:pt x="53" y="46"/>
                    <a:pt x="53" y="71"/>
                  </a:cubicBezTo>
                  <a:cubicBezTo>
                    <a:pt x="53" y="115"/>
                    <a:pt x="51" y="162"/>
                    <a:pt x="43" y="211"/>
                  </a:cubicBezTo>
                  <a:cubicBezTo>
                    <a:pt x="36" y="257"/>
                    <a:pt x="23" y="305"/>
                    <a:pt x="0" y="355"/>
                  </a:cubicBezTo>
                  <a:cubicBezTo>
                    <a:pt x="257" y="355"/>
                    <a:pt x="257" y="355"/>
                    <a:pt x="257" y="355"/>
                  </a:cubicBezTo>
                  <a:cubicBezTo>
                    <a:pt x="257" y="355"/>
                    <a:pt x="257" y="355"/>
                    <a:pt x="257" y="355"/>
                  </a:cubicBezTo>
                  <a:cubicBezTo>
                    <a:pt x="266" y="355"/>
                    <a:pt x="274" y="357"/>
                    <a:pt x="282" y="362"/>
                  </a:cubicBezTo>
                  <a:cubicBezTo>
                    <a:pt x="290" y="366"/>
                    <a:pt x="297" y="373"/>
                    <a:pt x="301" y="381"/>
                  </a:cubicBezTo>
                  <a:cubicBezTo>
                    <a:pt x="303" y="387"/>
                    <a:pt x="305" y="393"/>
                    <a:pt x="305" y="399"/>
                  </a:cubicBezTo>
                  <a:cubicBezTo>
                    <a:pt x="305" y="404"/>
                    <a:pt x="304" y="409"/>
                    <a:pt x="302" y="413"/>
                  </a:cubicBezTo>
                  <a:cubicBezTo>
                    <a:pt x="300" y="418"/>
                    <a:pt x="297" y="422"/>
                    <a:pt x="293" y="426"/>
                  </a:cubicBezTo>
                  <a:cubicBezTo>
                    <a:pt x="287" y="431"/>
                    <a:pt x="280" y="434"/>
                    <a:pt x="273" y="433"/>
                  </a:cubicBezTo>
                  <a:cubicBezTo>
                    <a:pt x="267" y="433"/>
                    <a:pt x="261" y="432"/>
                    <a:pt x="256" y="429"/>
                  </a:cubicBezTo>
                  <a:cubicBezTo>
                    <a:pt x="251" y="425"/>
                    <a:pt x="247" y="421"/>
                    <a:pt x="244" y="415"/>
                  </a:cubicBezTo>
                  <a:cubicBezTo>
                    <a:pt x="260" y="408"/>
                    <a:pt x="260" y="408"/>
                    <a:pt x="260" y="408"/>
                  </a:cubicBezTo>
                  <a:cubicBezTo>
                    <a:pt x="261" y="410"/>
                    <a:pt x="263" y="412"/>
                    <a:pt x="265" y="414"/>
                  </a:cubicBezTo>
                  <a:cubicBezTo>
                    <a:pt x="268" y="415"/>
                    <a:pt x="270" y="416"/>
                    <a:pt x="273" y="416"/>
                  </a:cubicBezTo>
                  <a:cubicBezTo>
                    <a:pt x="276" y="416"/>
                    <a:pt x="279" y="415"/>
                    <a:pt x="282" y="413"/>
                  </a:cubicBezTo>
                  <a:cubicBezTo>
                    <a:pt x="283" y="411"/>
                    <a:pt x="285" y="409"/>
                    <a:pt x="286" y="407"/>
                  </a:cubicBezTo>
                  <a:cubicBezTo>
                    <a:pt x="287" y="404"/>
                    <a:pt x="287" y="402"/>
                    <a:pt x="287" y="399"/>
                  </a:cubicBezTo>
                  <a:cubicBezTo>
                    <a:pt x="287" y="395"/>
                    <a:pt x="286" y="391"/>
                    <a:pt x="285" y="389"/>
                  </a:cubicBezTo>
                  <a:cubicBezTo>
                    <a:pt x="283" y="384"/>
                    <a:pt x="279" y="380"/>
                    <a:pt x="273" y="377"/>
                  </a:cubicBezTo>
                  <a:cubicBezTo>
                    <a:pt x="268" y="374"/>
                    <a:pt x="262" y="372"/>
                    <a:pt x="256" y="372"/>
                  </a:cubicBezTo>
                  <a:cubicBezTo>
                    <a:pt x="250" y="372"/>
                    <a:pt x="244" y="374"/>
                    <a:pt x="238" y="377"/>
                  </a:cubicBezTo>
                  <a:cubicBezTo>
                    <a:pt x="233" y="380"/>
                    <a:pt x="228" y="385"/>
                    <a:pt x="225" y="392"/>
                  </a:cubicBezTo>
                  <a:cubicBezTo>
                    <a:pt x="223" y="397"/>
                    <a:pt x="221" y="402"/>
                    <a:pt x="221" y="409"/>
                  </a:cubicBezTo>
                  <a:cubicBezTo>
                    <a:pt x="220" y="411"/>
                    <a:pt x="220" y="412"/>
                    <a:pt x="220" y="413"/>
                  </a:cubicBezTo>
                  <a:cubicBezTo>
                    <a:pt x="220" y="420"/>
                    <a:pt x="222" y="426"/>
                    <a:pt x="225" y="431"/>
                  </a:cubicBezTo>
                  <a:cubicBezTo>
                    <a:pt x="227" y="437"/>
                    <a:pt x="231" y="442"/>
                    <a:pt x="236" y="446"/>
                  </a:cubicBezTo>
                  <a:cubicBezTo>
                    <a:pt x="242" y="451"/>
                    <a:pt x="249" y="455"/>
                    <a:pt x="257" y="457"/>
                  </a:cubicBezTo>
                  <a:cubicBezTo>
                    <a:pt x="266" y="457"/>
                    <a:pt x="266" y="457"/>
                    <a:pt x="266" y="457"/>
                  </a:cubicBezTo>
                  <a:cubicBezTo>
                    <a:pt x="275" y="457"/>
                    <a:pt x="281" y="456"/>
                    <a:pt x="286" y="453"/>
                  </a:cubicBezTo>
                  <a:cubicBezTo>
                    <a:pt x="292" y="451"/>
                    <a:pt x="297" y="447"/>
                    <a:pt x="303" y="442"/>
                  </a:cubicBezTo>
                  <a:cubicBezTo>
                    <a:pt x="327" y="423"/>
                    <a:pt x="346" y="399"/>
                    <a:pt x="361" y="372"/>
                  </a:cubicBezTo>
                  <a:cubicBezTo>
                    <a:pt x="376" y="344"/>
                    <a:pt x="386" y="314"/>
                    <a:pt x="394" y="281"/>
                  </a:cubicBezTo>
                  <a:cubicBezTo>
                    <a:pt x="409" y="216"/>
                    <a:pt x="412" y="145"/>
                    <a:pt x="412" y="81"/>
                  </a:cubicBezTo>
                  <a:cubicBezTo>
                    <a:pt x="412" y="52"/>
                    <a:pt x="411" y="24"/>
                    <a:pt x="411" y="0"/>
                  </a:cubicBezTo>
                  <a:close/>
                  <a:moveTo>
                    <a:pt x="106" y="56"/>
                  </a:moveTo>
                  <a:cubicBezTo>
                    <a:pt x="242" y="56"/>
                    <a:pt x="242" y="56"/>
                    <a:pt x="242" y="56"/>
                  </a:cubicBezTo>
                  <a:cubicBezTo>
                    <a:pt x="242" y="87"/>
                    <a:pt x="242" y="119"/>
                    <a:pt x="239" y="154"/>
                  </a:cubicBezTo>
                  <a:cubicBezTo>
                    <a:pt x="103" y="154"/>
                    <a:pt x="103" y="154"/>
                    <a:pt x="103" y="154"/>
                  </a:cubicBezTo>
                  <a:cubicBezTo>
                    <a:pt x="106" y="119"/>
                    <a:pt x="106" y="87"/>
                    <a:pt x="106" y="56"/>
                  </a:cubicBezTo>
                  <a:close/>
                  <a:moveTo>
                    <a:pt x="318" y="302"/>
                  </a:moveTo>
                  <a:cubicBezTo>
                    <a:pt x="75" y="302"/>
                    <a:pt x="75" y="302"/>
                    <a:pt x="75" y="302"/>
                  </a:cubicBezTo>
                  <a:cubicBezTo>
                    <a:pt x="75" y="282"/>
                    <a:pt x="75" y="282"/>
                    <a:pt x="75" y="282"/>
                  </a:cubicBezTo>
                  <a:cubicBezTo>
                    <a:pt x="318" y="282"/>
                    <a:pt x="318" y="282"/>
                    <a:pt x="318" y="282"/>
                  </a:cubicBezTo>
                  <a:lnTo>
                    <a:pt x="318" y="302"/>
                  </a:lnTo>
                  <a:close/>
                  <a:moveTo>
                    <a:pt x="337" y="225"/>
                  </a:moveTo>
                  <a:cubicBezTo>
                    <a:pt x="94" y="225"/>
                    <a:pt x="94" y="225"/>
                    <a:pt x="94" y="225"/>
                  </a:cubicBezTo>
                  <a:cubicBezTo>
                    <a:pt x="94" y="205"/>
                    <a:pt x="94" y="205"/>
                    <a:pt x="94" y="205"/>
                  </a:cubicBezTo>
                  <a:cubicBezTo>
                    <a:pt x="337" y="205"/>
                    <a:pt x="337" y="205"/>
                    <a:pt x="337" y="205"/>
                  </a:cubicBezTo>
                  <a:lnTo>
                    <a:pt x="337" y="225"/>
                  </a:ln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grpSp>
      <p:sp>
        <p:nvSpPr>
          <p:cNvPr id="122" name="テキスト ボックス 121"/>
          <p:cNvSpPr txBox="1"/>
          <p:nvPr/>
        </p:nvSpPr>
        <p:spPr>
          <a:xfrm>
            <a:off x="2561668" y="3380350"/>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精算レシート</a:t>
            </a:r>
          </a:p>
        </p:txBody>
      </p:sp>
      <p:grpSp>
        <p:nvGrpSpPr>
          <p:cNvPr id="123" name="グループ化 122">
            <a:extLst>
              <a:ext uri="{FF2B5EF4-FFF2-40B4-BE49-F238E27FC236}">
                <a16:creationId xmlns:a16="http://schemas.microsoft.com/office/drawing/2014/main" id="{A8CAF9DE-04E9-4C57-9729-078B0D0EEC68}"/>
              </a:ext>
            </a:extLst>
          </p:cNvPr>
          <p:cNvGrpSpPr/>
          <p:nvPr/>
        </p:nvGrpSpPr>
        <p:grpSpPr>
          <a:xfrm>
            <a:off x="6028376" y="1873295"/>
            <a:ext cx="384878" cy="723156"/>
            <a:chOff x="348805" y="1004912"/>
            <a:chExt cx="668568" cy="1265254"/>
          </a:xfrm>
        </p:grpSpPr>
        <p:sp>
          <p:nvSpPr>
            <p:cNvPr id="124" name="四角形: 角を丸くする 103">
              <a:extLst>
                <a:ext uri="{FF2B5EF4-FFF2-40B4-BE49-F238E27FC236}">
                  <a16:creationId xmlns:a16="http://schemas.microsoft.com/office/drawing/2014/main" id="{B77EE377-BBDD-4B6D-9C42-C38BCD6D3767}"/>
                </a:ext>
              </a:extLst>
            </p:cNvPr>
            <p:cNvSpPr/>
            <p:nvPr/>
          </p:nvSpPr>
          <p:spPr>
            <a:xfrm>
              <a:off x="348805" y="1004912"/>
              <a:ext cx="668568" cy="1265254"/>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7531" tIns="23766" rIns="47531" bIns="0" rtlCol="0" anchor="ctr"/>
            <a:lstStyle/>
            <a:p>
              <a:pPr algn="ctr" defTabSz="603647"/>
              <a:endParaRPr kumimoji="1" lang="ja-JP" altLang="en-US" sz="792" dirty="0">
                <a:solidFill>
                  <a:prstClr val="black"/>
                </a:solidFill>
                <a:latin typeface="メイリオ"/>
                <a:ea typeface="メイリオ"/>
                <a:cs typeface="Meiryo UI" panose="020B0604030504040204" pitchFamily="50" charset="-128"/>
              </a:endParaRPr>
            </a:p>
          </p:txBody>
        </p:sp>
        <p:grpSp>
          <p:nvGrpSpPr>
            <p:cNvPr id="125" name="グループ化 124">
              <a:extLst>
                <a:ext uri="{FF2B5EF4-FFF2-40B4-BE49-F238E27FC236}">
                  <a16:creationId xmlns:a16="http://schemas.microsoft.com/office/drawing/2014/main" id="{7C4E2CD8-E71B-4645-9BB2-362E635A3BB1}"/>
                </a:ext>
              </a:extLst>
            </p:cNvPr>
            <p:cNvGrpSpPr/>
            <p:nvPr/>
          </p:nvGrpSpPr>
          <p:grpSpPr>
            <a:xfrm>
              <a:off x="409874" y="1044488"/>
              <a:ext cx="546430" cy="1160080"/>
              <a:chOff x="-487620" y="1355931"/>
              <a:chExt cx="546430" cy="1160080"/>
            </a:xfrm>
          </p:grpSpPr>
          <p:sp>
            <p:nvSpPr>
              <p:cNvPr id="127" name="Freeform 199">
                <a:extLst>
                  <a:ext uri="{FF2B5EF4-FFF2-40B4-BE49-F238E27FC236}">
                    <a16:creationId xmlns:a16="http://schemas.microsoft.com/office/drawing/2014/main" id="{67086A07-885D-467E-9555-9400E9971E41}"/>
                  </a:ext>
                </a:extLst>
              </p:cNvPr>
              <p:cNvSpPr>
                <a:spLocks/>
              </p:cNvSpPr>
              <p:nvPr/>
            </p:nvSpPr>
            <p:spPr bwMode="auto">
              <a:xfrm>
                <a:off x="-487620" y="1648663"/>
                <a:ext cx="546430" cy="867348"/>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28" name="Freeform 201">
                <a:extLst>
                  <a:ext uri="{FF2B5EF4-FFF2-40B4-BE49-F238E27FC236}">
                    <a16:creationId xmlns:a16="http://schemas.microsoft.com/office/drawing/2014/main" id="{4FCDC41D-4D86-4457-9825-22DD5259972C}"/>
                  </a:ext>
                </a:extLst>
              </p:cNvPr>
              <p:cNvSpPr>
                <a:spLocks noEditPoints="1"/>
              </p:cNvSpPr>
              <p:nvPr/>
            </p:nvSpPr>
            <p:spPr bwMode="auto">
              <a:xfrm>
                <a:off x="-487617" y="1355931"/>
                <a:ext cx="537756" cy="234185"/>
              </a:xfrm>
              <a:custGeom>
                <a:avLst/>
                <a:gdLst>
                  <a:gd name="T0" fmla="*/ 68 w 136"/>
                  <a:gd name="T1" fmla="*/ 60 h 60"/>
                  <a:gd name="T2" fmla="*/ 6 w 136"/>
                  <a:gd name="T3" fmla="*/ 60 h 60"/>
                  <a:gd name="T4" fmla="*/ 0 w 136"/>
                  <a:gd name="T5" fmla="*/ 54 h 60"/>
                  <a:gd name="T6" fmla="*/ 0 w 136"/>
                  <a:gd name="T7" fmla="*/ 5 h 60"/>
                  <a:gd name="T8" fmla="*/ 6 w 136"/>
                  <a:gd name="T9" fmla="*/ 0 h 60"/>
                  <a:gd name="T10" fmla="*/ 131 w 136"/>
                  <a:gd name="T11" fmla="*/ 0 h 60"/>
                  <a:gd name="T12" fmla="*/ 136 w 136"/>
                  <a:gd name="T13" fmla="*/ 5 h 60"/>
                  <a:gd name="T14" fmla="*/ 136 w 136"/>
                  <a:gd name="T15" fmla="*/ 55 h 60"/>
                  <a:gd name="T16" fmla="*/ 131 w 136"/>
                  <a:gd name="T17" fmla="*/ 60 h 60"/>
                  <a:gd name="T18" fmla="*/ 68 w 136"/>
                  <a:gd name="T19" fmla="*/ 60 h 60"/>
                  <a:gd name="T20" fmla="*/ 69 w 136"/>
                  <a:gd name="T21" fmla="*/ 56 h 60"/>
                  <a:gd name="T22" fmla="*/ 91 w 136"/>
                  <a:gd name="T23" fmla="*/ 48 h 60"/>
                  <a:gd name="T24" fmla="*/ 91 w 136"/>
                  <a:gd name="T25" fmla="*/ 21 h 60"/>
                  <a:gd name="T26" fmla="*/ 73 w 136"/>
                  <a:gd name="T27" fmla="*/ 14 h 60"/>
                  <a:gd name="T28" fmla="*/ 45 w 136"/>
                  <a:gd name="T29" fmla="*/ 21 h 60"/>
                  <a:gd name="T30" fmla="*/ 46 w 136"/>
                  <a:gd name="T31" fmla="*/ 49 h 60"/>
                  <a:gd name="T32" fmla="*/ 69 w 136"/>
                  <a:gd name="T33"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60">
                    <a:moveTo>
                      <a:pt x="68" y="60"/>
                    </a:moveTo>
                    <a:cubicBezTo>
                      <a:pt x="47" y="60"/>
                      <a:pt x="27" y="60"/>
                      <a:pt x="6" y="60"/>
                    </a:cubicBezTo>
                    <a:cubicBezTo>
                      <a:pt x="2" y="60"/>
                      <a:pt x="0" y="59"/>
                      <a:pt x="0" y="54"/>
                    </a:cubicBezTo>
                    <a:cubicBezTo>
                      <a:pt x="0" y="38"/>
                      <a:pt x="0" y="21"/>
                      <a:pt x="0" y="5"/>
                    </a:cubicBezTo>
                    <a:cubicBezTo>
                      <a:pt x="0" y="1"/>
                      <a:pt x="2" y="0"/>
                      <a:pt x="6" y="0"/>
                    </a:cubicBezTo>
                    <a:cubicBezTo>
                      <a:pt x="47" y="0"/>
                      <a:pt x="89" y="0"/>
                      <a:pt x="131" y="0"/>
                    </a:cubicBezTo>
                    <a:cubicBezTo>
                      <a:pt x="135" y="0"/>
                      <a:pt x="136" y="1"/>
                      <a:pt x="136" y="5"/>
                    </a:cubicBezTo>
                    <a:cubicBezTo>
                      <a:pt x="136" y="22"/>
                      <a:pt x="136" y="38"/>
                      <a:pt x="136" y="55"/>
                    </a:cubicBezTo>
                    <a:cubicBezTo>
                      <a:pt x="136" y="59"/>
                      <a:pt x="135" y="60"/>
                      <a:pt x="131" y="60"/>
                    </a:cubicBezTo>
                    <a:cubicBezTo>
                      <a:pt x="110" y="60"/>
                      <a:pt x="89" y="60"/>
                      <a:pt x="68" y="60"/>
                    </a:cubicBezTo>
                    <a:close/>
                    <a:moveTo>
                      <a:pt x="69" y="56"/>
                    </a:moveTo>
                    <a:cubicBezTo>
                      <a:pt x="76" y="56"/>
                      <a:pt x="84" y="54"/>
                      <a:pt x="91" y="48"/>
                    </a:cubicBezTo>
                    <a:cubicBezTo>
                      <a:pt x="100" y="41"/>
                      <a:pt x="100" y="29"/>
                      <a:pt x="91" y="21"/>
                    </a:cubicBezTo>
                    <a:cubicBezTo>
                      <a:pt x="85" y="17"/>
                      <a:pt x="79" y="15"/>
                      <a:pt x="73" y="14"/>
                    </a:cubicBezTo>
                    <a:cubicBezTo>
                      <a:pt x="63" y="13"/>
                      <a:pt x="53" y="15"/>
                      <a:pt x="45" y="21"/>
                    </a:cubicBezTo>
                    <a:cubicBezTo>
                      <a:pt x="36" y="29"/>
                      <a:pt x="36" y="41"/>
                      <a:pt x="46" y="49"/>
                    </a:cubicBezTo>
                    <a:cubicBezTo>
                      <a:pt x="52" y="54"/>
                      <a:pt x="60" y="56"/>
                      <a:pt x="69" y="56"/>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29" name="Freeform 202">
                <a:extLst>
                  <a:ext uri="{FF2B5EF4-FFF2-40B4-BE49-F238E27FC236}">
                    <a16:creationId xmlns:a16="http://schemas.microsoft.com/office/drawing/2014/main" id="{608E253D-C10E-4E4B-9996-598D09EE3CF2}"/>
                  </a:ext>
                </a:extLst>
              </p:cNvPr>
              <p:cNvSpPr>
                <a:spLocks noEditPoints="1"/>
              </p:cNvSpPr>
              <p:nvPr/>
            </p:nvSpPr>
            <p:spPr bwMode="auto">
              <a:xfrm>
                <a:off x="-340170" y="1433995"/>
                <a:ext cx="251531" cy="166965"/>
              </a:xfrm>
              <a:custGeom>
                <a:avLst/>
                <a:gdLst>
                  <a:gd name="T0" fmla="*/ 33 w 64"/>
                  <a:gd name="T1" fmla="*/ 43 h 43"/>
                  <a:gd name="T2" fmla="*/ 10 w 64"/>
                  <a:gd name="T3" fmla="*/ 36 h 43"/>
                  <a:gd name="T4" fmla="*/ 9 w 64"/>
                  <a:gd name="T5" fmla="*/ 8 h 43"/>
                  <a:gd name="T6" fmla="*/ 37 w 64"/>
                  <a:gd name="T7" fmla="*/ 1 h 43"/>
                  <a:gd name="T8" fmla="*/ 55 w 64"/>
                  <a:gd name="T9" fmla="*/ 8 h 43"/>
                  <a:gd name="T10" fmla="*/ 55 w 64"/>
                  <a:gd name="T11" fmla="*/ 35 h 43"/>
                  <a:gd name="T12" fmla="*/ 33 w 64"/>
                  <a:gd name="T13" fmla="*/ 43 h 43"/>
                  <a:gd name="T14" fmla="*/ 32 w 64"/>
                  <a:gd name="T15" fmla="*/ 40 h 43"/>
                  <a:gd name="T16" fmla="*/ 53 w 64"/>
                  <a:gd name="T17" fmla="*/ 33 h 43"/>
                  <a:gd name="T18" fmla="*/ 53 w 64"/>
                  <a:gd name="T19" fmla="*/ 11 h 43"/>
                  <a:gd name="T20" fmla="*/ 11 w 64"/>
                  <a:gd name="T21" fmla="*/ 11 h 43"/>
                  <a:gd name="T22" fmla="*/ 12 w 64"/>
                  <a:gd name="T23" fmla="*/ 33 h 43"/>
                  <a:gd name="T24" fmla="*/ 32 w 64"/>
                  <a:gd name="T25"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3">
                    <a:moveTo>
                      <a:pt x="33" y="43"/>
                    </a:moveTo>
                    <a:cubicBezTo>
                      <a:pt x="24" y="43"/>
                      <a:pt x="16" y="41"/>
                      <a:pt x="10" y="36"/>
                    </a:cubicBezTo>
                    <a:cubicBezTo>
                      <a:pt x="0" y="28"/>
                      <a:pt x="0" y="16"/>
                      <a:pt x="9" y="8"/>
                    </a:cubicBezTo>
                    <a:cubicBezTo>
                      <a:pt x="17" y="2"/>
                      <a:pt x="27" y="0"/>
                      <a:pt x="37" y="1"/>
                    </a:cubicBezTo>
                    <a:cubicBezTo>
                      <a:pt x="43" y="2"/>
                      <a:pt x="49" y="4"/>
                      <a:pt x="55" y="8"/>
                    </a:cubicBezTo>
                    <a:cubicBezTo>
                      <a:pt x="64" y="16"/>
                      <a:pt x="64" y="28"/>
                      <a:pt x="55" y="35"/>
                    </a:cubicBezTo>
                    <a:cubicBezTo>
                      <a:pt x="48" y="41"/>
                      <a:pt x="40" y="43"/>
                      <a:pt x="33" y="43"/>
                    </a:cubicBezTo>
                    <a:close/>
                    <a:moveTo>
                      <a:pt x="32" y="40"/>
                    </a:moveTo>
                    <a:cubicBezTo>
                      <a:pt x="40" y="39"/>
                      <a:pt x="47" y="38"/>
                      <a:pt x="53" y="33"/>
                    </a:cubicBezTo>
                    <a:cubicBezTo>
                      <a:pt x="60" y="27"/>
                      <a:pt x="60" y="17"/>
                      <a:pt x="53" y="11"/>
                    </a:cubicBezTo>
                    <a:cubicBezTo>
                      <a:pt x="42" y="2"/>
                      <a:pt x="22" y="2"/>
                      <a:pt x="11" y="11"/>
                    </a:cubicBezTo>
                    <a:cubicBezTo>
                      <a:pt x="4" y="17"/>
                      <a:pt x="4" y="27"/>
                      <a:pt x="12" y="33"/>
                    </a:cubicBezTo>
                    <a:cubicBezTo>
                      <a:pt x="18" y="38"/>
                      <a:pt x="25" y="39"/>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0" name="Freeform 203">
                <a:extLst>
                  <a:ext uri="{FF2B5EF4-FFF2-40B4-BE49-F238E27FC236}">
                    <a16:creationId xmlns:a16="http://schemas.microsoft.com/office/drawing/2014/main" id="{AF09A25B-8835-449C-A971-75B27701F21A}"/>
                  </a:ext>
                </a:extLst>
              </p:cNvPr>
              <p:cNvSpPr>
                <a:spLocks noEditPoints="1"/>
              </p:cNvSpPr>
              <p:nvPr/>
            </p:nvSpPr>
            <p:spPr bwMode="auto">
              <a:xfrm>
                <a:off x="-324992" y="1440498"/>
                <a:ext cx="221174" cy="149618"/>
              </a:xfrm>
              <a:custGeom>
                <a:avLst/>
                <a:gdLst>
                  <a:gd name="T0" fmla="*/ 28 w 56"/>
                  <a:gd name="T1" fmla="*/ 38 h 38"/>
                  <a:gd name="T2" fmla="*/ 8 w 56"/>
                  <a:gd name="T3" fmla="*/ 31 h 38"/>
                  <a:gd name="T4" fmla="*/ 7 w 56"/>
                  <a:gd name="T5" fmla="*/ 9 h 38"/>
                  <a:gd name="T6" fmla="*/ 49 w 56"/>
                  <a:gd name="T7" fmla="*/ 9 h 38"/>
                  <a:gd name="T8" fmla="*/ 49 w 56"/>
                  <a:gd name="T9" fmla="*/ 31 h 38"/>
                  <a:gd name="T10" fmla="*/ 28 w 56"/>
                  <a:gd name="T11" fmla="*/ 38 h 38"/>
                  <a:gd name="T12" fmla="*/ 25 w 56"/>
                  <a:gd name="T13" fmla="*/ 13 h 38"/>
                  <a:gd name="T14" fmla="*/ 23 w 56"/>
                  <a:gd name="T15" fmla="*/ 12 h 38"/>
                  <a:gd name="T16" fmla="*/ 20 w 56"/>
                  <a:gd name="T17" fmla="*/ 12 h 38"/>
                  <a:gd name="T18" fmla="*/ 21 w 56"/>
                  <a:gd name="T19" fmla="*/ 15 h 38"/>
                  <a:gd name="T20" fmla="*/ 21 w 56"/>
                  <a:gd name="T21" fmla="*/ 25 h 38"/>
                  <a:gd name="T22" fmla="*/ 20 w 56"/>
                  <a:gd name="T23" fmla="*/ 28 h 38"/>
                  <a:gd name="T24" fmla="*/ 23 w 56"/>
                  <a:gd name="T25" fmla="*/ 28 h 38"/>
                  <a:gd name="T26" fmla="*/ 25 w 56"/>
                  <a:gd name="T27" fmla="*/ 27 h 38"/>
                  <a:gd name="T28" fmla="*/ 26 w 56"/>
                  <a:gd name="T29" fmla="*/ 32 h 38"/>
                  <a:gd name="T30" fmla="*/ 31 w 56"/>
                  <a:gd name="T31" fmla="*/ 29 h 38"/>
                  <a:gd name="T32" fmla="*/ 31 w 56"/>
                  <a:gd name="T33" fmla="*/ 11 h 38"/>
                  <a:gd name="T34" fmla="*/ 29 w 56"/>
                  <a:gd name="T35" fmla="*/ 9 h 38"/>
                  <a:gd name="T36" fmla="*/ 25 w 56"/>
                  <a:gd name="T37" fmla="*/ 8 h 38"/>
                  <a:gd name="T38" fmla="*/ 25 w 56"/>
                  <a:gd name="T39" fmla="*/ 11 h 38"/>
                  <a:gd name="T40" fmla="*/ 25 w 56"/>
                  <a:gd name="T41" fmla="*/ 13 h 38"/>
                  <a:gd name="T42" fmla="*/ 40 w 56"/>
                  <a:gd name="T43" fmla="*/ 22 h 38"/>
                  <a:gd name="T44" fmla="*/ 36 w 56"/>
                  <a:gd name="T45" fmla="*/ 7 h 38"/>
                  <a:gd name="T46" fmla="*/ 32 w 56"/>
                  <a:gd name="T47" fmla="*/ 6 h 38"/>
                  <a:gd name="T48" fmla="*/ 32 w 56"/>
                  <a:gd name="T49" fmla="*/ 11 h 38"/>
                  <a:gd name="T50" fmla="*/ 32 w 56"/>
                  <a:gd name="T51" fmla="*/ 29 h 38"/>
                  <a:gd name="T52" fmla="*/ 32 w 56"/>
                  <a:gd name="T53" fmla="*/ 34 h 38"/>
                  <a:gd name="T54" fmla="*/ 36 w 56"/>
                  <a:gd name="T55" fmla="*/ 33 h 38"/>
                  <a:gd name="T56" fmla="*/ 39 w 56"/>
                  <a:gd name="T57" fmla="*/ 29 h 38"/>
                  <a:gd name="T58" fmla="*/ 40 w 56"/>
                  <a:gd name="T59" fmla="*/ 22 h 38"/>
                  <a:gd name="T60" fmla="*/ 21 w 56"/>
                  <a:gd name="T61" fmla="*/ 20 h 38"/>
                  <a:gd name="T62" fmla="*/ 17 w 56"/>
                  <a:gd name="T63" fmla="*/ 15 h 38"/>
                  <a:gd name="T64" fmla="*/ 15 w 56"/>
                  <a:gd name="T65" fmla="*/ 15 h 38"/>
                  <a:gd name="T66" fmla="*/ 15 w 56"/>
                  <a:gd name="T67" fmla="*/ 17 h 38"/>
                  <a:gd name="T68" fmla="*/ 15 w 56"/>
                  <a:gd name="T69" fmla="*/ 23 h 38"/>
                  <a:gd name="T70" fmla="*/ 15 w 56"/>
                  <a:gd name="T71" fmla="*/ 25 h 38"/>
                  <a:gd name="T72" fmla="*/ 17 w 56"/>
                  <a:gd name="T73" fmla="*/ 25 h 38"/>
                  <a:gd name="T74" fmla="*/ 21 w 56"/>
                  <a:gd name="T7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38">
                    <a:moveTo>
                      <a:pt x="28" y="38"/>
                    </a:moveTo>
                    <a:cubicBezTo>
                      <a:pt x="21" y="37"/>
                      <a:pt x="14" y="36"/>
                      <a:pt x="8" y="31"/>
                    </a:cubicBezTo>
                    <a:cubicBezTo>
                      <a:pt x="0" y="25"/>
                      <a:pt x="0" y="15"/>
                      <a:pt x="7" y="9"/>
                    </a:cubicBezTo>
                    <a:cubicBezTo>
                      <a:pt x="18" y="0"/>
                      <a:pt x="38" y="0"/>
                      <a:pt x="49" y="9"/>
                    </a:cubicBezTo>
                    <a:cubicBezTo>
                      <a:pt x="56" y="15"/>
                      <a:pt x="56" y="25"/>
                      <a:pt x="49" y="31"/>
                    </a:cubicBezTo>
                    <a:cubicBezTo>
                      <a:pt x="43" y="36"/>
                      <a:pt x="36" y="37"/>
                      <a:pt x="28" y="38"/>
                    </a:cubicBezTo>
                    <a:close/>
                    <a:moveTo>
                      <a:pt x="25" y="13"/>
                    </a:moveTo>
                    <a:cubicBezTo>
                      <a:pt x="24" y="13"/>
                      <a:pt x="24" y="12"/>
                      <a:pt x="23" y="12"/>
                    </a:cubicBezTo>
                    <a:cubicBezTo>
                      <a:pt x="22" y="12"/>
                      <a:pt x="21" y="12"/>
                      <a:pt x="20" y="12"/>
                    </a:cubicBezTo>
                    <a:cubicBezTo>
                      <a:pt x="20" y="13"/>
                      <a:pt x="20" y="14"/>
                      <a:pt x="21" y="15"/>
                    </a:cubicBezTo>
                    <a:cubicBezTo>
                      <a:pt x="22" y="17"/>
                      <a:pt x="22" y="23"/>
                      <a:pt x="21" y="25"/>
                    </a:cubicBezTo>
                    <a:cubicBezTo>
                      <a:pt x="20" y="26"/>
                      <a:pt x="20" y="27"/>
                      <a:pt x="20" y="28"/>
                    </a:cubicBezTo>
                    <a:cubicBezTo>
                      <a:pt x="21" y="28"/>
                      <a:pt x="22" y="29"/>
                      <a:pt x="23" y="28"/>
                    </a:cubicBezTo>
                    <a:cubicBezTo>
                      <a:pt x="23" y="28"/>
                      <a:pt x="24" y="28"/>
                      <a:pt x="25" y="27"/>
                    </a:cubicBezTo>
                    <a:cubicBezTo>
                      <a:pt x="25" y="29"/>
                      <a:pt x="23" y="31"/>
                      <a:pt x="26" y="32"/>
                    </a:cubicBezTo>
                    <a:cubicBezTo>
                      <a:pt x="28" y="33"/>
                      <a:pt x="30" y="31"/>
                      <a:pt x="31" y="29"/>
                    </a:cubicBezTo>
                    <a:cubicBezTo>
                      <a:pt x="33" y="23"/>
                      <a:pt x="33" y="17"/>
                      <a:pt x="31" y="11"/>
                    </a:cubicBezTo>
                    <a:cubicBezTo>
                      <a:pt x="30" y="10"/>
                      <a:pt x="30" y="9"/>
                      <a:pt x="29" y="9"/>
                    </a:cubicBezTo>
                    <a:cubicBezTo>
                      <a:pt x="28" y="8"/>
                      <a:pt x="26" y="8"/>
                      <a:pt x="25" y="8"/>
                    </a:cubicBezTo>
                    <a:cubicBezTo>
                      <a:pt x="25" y="8"/>
                      <a:pt x="25" y="10"/>
                      <a:pt x="25" y="11"/>
                    </a:cubicBezTo>
                    <a:cubicBezTo>
                      <a:pt x="24" y="12"/>
                      <a:pt x="25" y="12"/>
                      <a:pt x="25" y="13"/>
                    </a:cubicBezTo>
                    <a:close/>
                    <a:moveTo>
                      <a:pt x="40" y="22"/>
                    </a:moveTo>
                    <a:cubicBezTo>
                      <a:pt x="40" y="16"/>
                      <a:pt x="40" y="11"/>
                      <a:pt x="36" y="7"/>
                    </a:cubicBezTo>
                    <a:cubicBezTo>
                      <a:pt x="35" y="6"/>
                      <a:pt x="33" y="6"/>
                      <a:pt x="32" y="6"/>
                    </a:cubicBezTo>
                    <a:cubicBezTo>
                      <a:pt x="32" y="8"/>
                      <a:pt x="31" y="10"/>
                      <a:pt x="32" y="11"/>
                    </a:cubicBezTo>
                    <a:cubicBezTo>
                      <a:pt x="35" y="16"/>
                      <a:pt x="35" y="25"/>
                      <a:pt x="32" y="29"/>
                    </a:cubicBezTo>
                    <a:cubicBezTo>
                      <a:pt x="31" y="30"/>
                      <a:pt x="32" y="32"/>
                      <a:pt x="32" y="34"/>
                    </a:cubicBezTo>
                    <a:cubicBezTo>
                      <a:pt x="33" y="34"/>
                      <a:pt x="35" y="34"/>
                      <a:pt x="36" y="33"/>
                    </a:cubicBezTo>
                    <a:cubicBezTo>
                      <a:pt x="37" y="32"/>
                      <a:pt x="38" y="30"/>
                      <a:pt x="39" y="29"/>
                    </a:cubicBezTo>
                    <a:cubicBezTo>
                      <a:pt x="39" y="26"/>
                      <a:pt x="40" y="23"/>
                      <a:pt x="40" y="22"/>
                    </a:cubicBezTo>
                    <a:close/>
                    <a:moveTo>
                      <a:pt x="21" y="20"/>
                    </a:moveTo>
                    <a:cubicBezTo>
                      <a:pt x="19" y="18"/>
                      <a:pt x="19" y="16"/>
                      <a:pt x="17" y="15"/>
                    </a:cubicBezTo>
                    <a:cubicBezTo>
                      <a:pt x="17" y="15"/>
                      <a:pt x="16" y="15"/>
                      <a:pt x="15" y="15"/>
                    </a:cubicBezTo>
                    <a:cubicBezTo>
                      <a:pt x="15" y="15"/>
                      <a:pt x="15" y="17"/>
                      <a:pt x="15" y="17"/>
                    </a:cubicBezTo>
                    <a:cubicBezTo>
                      <a:pt x="17" y="19"/>
                      <a:pt x="17" y="21"/>
                      <a:pt x="15" y="23"/>
                    </a:cubicBezTo>
                    <a:cubicBezTo>
                      <a:pt x="15" y="23"/>
                      <a:pt x="15" y="25"/>
                      <a:pt x="15" y="25"/>
                    </a:cubicBezTo>
                    <a:cubicBezTo>
                      <a:pt x="16" y="25"/>
                      <a:pt x="17" y="25"/>
                      <a:pt x="17" y="25"/>
                    </a:cubicBezTo>
                    <a:cubicBezTo>
                      <a:pt x="19" y="24"/>
                      <a:pt x="19" y="22"/>
                      <a:pt x="21" y="20"/>
                    </a:cubicBezTo>
                    <a:close/>
                  </a:path>
                </a:pathLst>
              </a:custGeom>
              <a:solidFill>
                <a:schemeClr val="tx1"/>
              </a:solidFill>
              <a:ln>
                <a:noFill/>
              </a:ln>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1" name="Freeform 204">
                <a:extLst>
                  <a:ext uri="{FF2B5EF4-FFF2-40B4-BE49-F238E27FC236}">
                    <a16:creationId xmlns:a16="http://schemas.microsoft.com/office/drawing/2014/main" id="{4275C25E-27B3-4BF0-8BDF-73BF0548C0F5}"/>
                  </a:ext>
                </a:extLst>
              </p:cNvPr>
              <p:cNvSpPr>
                <a:spLocks/>
              </p:cNvSpPr>
              <p:nvPr/>
            </p:nvSpPr>
            <p:spPr bwMode="auto">
              <a:xfrm>
                <a:off x="-203564" y="1464351"/>
                <a:ext cx="36862" cy="110588"/>
              </a:xfrm>
              <a:custGeom>
                <a:avLst/>
                <a:gdLst>
                  <a:gd name="T0" fmla="*/ 9 w 9"/>
                  <a:gd name="T1" fmla="*/ 16 h 28"/>
                  <a:gd name="T2" fmla="*/ 8 w 9"/>
                  <a:gd name="T3" fmla="*/ 23 h 28"/>
                  <a:gd name="T4" fmla="*/ 5 w 9"/>
                  <a:gd name="T5" fmla="*/ 27 h 28"/>
                  <a:gd name="T6" fmla="*/ 1 w 9"/>
                  <a:gd name="T7" fmla="*/ 28 h 28"/>
                  <a:gd name="T8" fmla="*/ 1 w 9"/>
                  <a:gd name="T9" fmla="*/ 23 h 28"/>
                  <a:gd name="T10" fmla="*/ 1 w 9"/>
                  <a:gd name="T11" fmla="*/ 5 h 28"/>
                  <a:gd name="T12" fmla="*/ 1 w 9"/>
                  <a:gd name="T13" fmla="*/ 0 h 28"/>
                  <a:gd name="T14" fmla="*/ 5 w 9"/>
                  <a:gd name="T15" fmla="*/ 1 h 28"/>
                  <a:gd name="T16" fmla="*/ 9 w 9"/>
                  <a:gd name="T1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9" y="16"/>
                    </a:moveTo>
                    <a:cubicBezTo>
                      <a:pt x="9" y="17"/>
                      <a:pt x="8" y="20"/>
                      <a:pt x="8" y="23"/>
                    </a:cubicBezTo>
                    <a:cubicBezTo>
                      <a:pt x="7" y="24"/>
                      <a:pt x="6" y="26"/>
                      <a:pt x="5" y="27"/>
                    </a:cubicBezTo>
                    <a:cubicBezTo>
                      <a:pt x="4" y="28"/>
                      <a:pt x="2" y="28"/>
                      <a:pt x="1" y="28"/>
                    </a:cubicBezTo>
                    <a:cubicBezTo>
                      <a:pt x="1" y="26"/>
                      <a:pt x="0" y="24"/>
                      <a:pt x="1" y="23"/>
                    </a:cubicBezTo>
                    <a:cubicBezTo>
                      <a:pt x="4" y="19"/>
                      <a:pt x="4" y="10"/>
                      <a:pt x="1" y="5"/>
                    </a:cubicBezTo>
                    <a:cubicBezTo>
                      <a:pt x="0" y="4"/>
                      <a:pt x="1" y="2"/>
                      <a:pt x="1" y="0"/>
                    </a:cubicBezTo>
                    <a:cubicBezTo>
                      <a:pt x="2" y="0"/>
                      <a:pt x="4" y="0"/>
                      <a:pt x="5" y="1"/>
                    </a:cubicBezTo>
                    <a:cubicBezTo>
                      <a:pt x="9" y="5"/>
                      <a:pt x="9" y="10"/>
                      <a:pt x="9"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2" name="Freeform 205">
                <a:extLst>
                  <a:ext uri="{FF2B5EF4-FFF2-40B4-BE49-F238E27FC236}">
                    <a16:creationId xmlns:a16="http://schemas.microsoft.com/office/drawing/2014/main" id="{F657A6C8-6C6B-498B-BB0E-8F925827A68E}"/>
                  </a:ext>
                </a:extLst>
              </p:cNvPr>
              <p:cNvSpPr>
                <a:spLocks/>
              </p:cNvSpPr>
              <p:nvPr/>
            </p:nvSpPr>
            <p:spPr bwMode="auto">
              <a:xfrm>
                <a:off x="-233920" y="1473025"/>
                <a:ext cx="39030" cy="97578"/>
              </a:xfrm>
              <a:custGeom>
                <a:avLst/>
                <a:gdLst>
                  <a:gd name="T0" fmla="*/ 2 w 10"/>
                  <a:gd name="T1" fmla="*/ 5 h 25"/>
                  <a:gd name="T2" fmla="*/ 2 w 10"/>
                  <a:gd name="T3" fmla="*/ 3 h 25"/>
                  <a:gd name="T4" fmla="*/ 2 w 10"/>
                  <a:gd name="T5" fmla="*/ 0 h 25"/>
                  <a:gd name="T6" fmla="*/ 6 w 10"/>
                  <a:gd name="T7" fmla="*/ 1 h 25"/>
                  <a:gd name="T8" fmla="*/ 8 w 10"/>
                  <a:gd name="T9" fmla="*/ 3 h 25"/>
                  <a:gd name="T10" fmla="*/ 8 w 10"/>
                  <a:gd name="T11" fmla="*/ 21 h 25"/>
                  <a:gd name="T12" fmla="*/ 3 w 10"/>
                  <a:gd name="T13" fmla="*/ 24 h 25"/>
                  <a:gd name="T14" fmla="*/ 2 w 10"/>
                  <a:gd name="T15" fmla="*/ 19 h 25"/>
                  <a:gd name="T16" fmla="*/ 2 w 10"/>
                  <a:gd name="T17" fmla="*/ 19 h 25"/>
                  <a:gd name="T18" fmla="*/ 2 w 10"/>
                  <a:gd name="T19" fmla="*/ 5 h 25"/>
                  <a:gd name="T20" fmla="*/ 2 w 10"/>
                  <a:gd name="T2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5">
                    <a:moveTo>
                      <a:pt x="2" y="5"/>
                    </a:moveTo>
                    <a:cubicBezTo>
                      <a:pt x="2" y="4"/>
                      <a:pt x="1" y="4"/>
                      <a:pt x="2" y="3"/>
                    </a:cubicBezTo>
                    <a:cubicBezTo>
                      <a:pt x="2" y="2"/>
                      <a:pt x="2" y="0"/>
                      <a:pt x="2" y="0"/>
                    </a:cubicBezTo>
                    <a:cubicBezTo>
                      <a:pt x="3" y="0"/>
                      <a:pt x="5" y="0"/>
                      <a:pt x="6" y="1"/>
                    </a:cubicBezTo>
                    <a:cubicBezTo>
                      <a:pt x="7" y="1"/>
                      <a:pt x="7" y="2"/>
                      <a:pt x="8" y="3"/>
                    </a:cubicBezTo>
                    <a:cubicBezTo>
                      <a:pt x="10" y="9"/>
                      <a:pt x="10" y="15"/>
                      <a:pt x="8" y="21"/>
                    </a:cubicBezTo>
                    <a:cubicBezTo>
                      <a:pt x="7" y="23"/>
                      <a:pt x="5" y="25"/>
                      <a:pt x="3" y="24"/>
                    </a:cubicBezTo>
                    <a:cubicBezTo>
                      <a:pt x="0" y="23"/>
                      <a:pt x="2" y="21"/>
                      <a:pt x="2" y="19"/>
                    </a:cubicBezTo>
                    <a:cubicBezTo>
                      <a:pt x="2" y="19"/>
                      <a:pt x="2" y="19"/>
                      <a:pt x="2" y="19"/>
                    </a:cubicBezTo>
                    <a:cubicBezTo>
                      <a:pt x="5" y="17"/>
                      <a:pt x="5" y="7"/>
                      <a:pt x="2" y="5"/>
                    </a:cubicBezTo>
                    <a:cubicBezTo>
                      <a:pt x="2" y="5"/>
                      <a:pt x="2"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3" name="Freeform 206">
                <a:extLst>
                  <a:ext uri="{FF2B5EF4-FFF2-40B4-BE49-F238E27FC236}">
                    <a16:creationId xmlns:a16="http://schemas.microsoft.com/office/drawing/2014/main" id="{98117240-33BF-4134-B1A3-7DAAB8B3A3A3}"/>
                  </a:ext>
                </a:extLst>
              </p:cNvPr>
              <p:cNvSpPr>
                <a:spLocks/>
              </p:cNvSpPr>
              <p:nvPr/>
            </p:nvSpPr>
            <p:spPr bwMode="auto">
              <a:xfrm>
                <a:off x="-246929" y="1488202"/>
                <a:ext cx="28190" cy="65051"/>
              </a:xfrm>
              <a:custGeom>
                <a:avLst/>
                <a:gdLst>
                  <a:gd name="T0" fmla="*/ 5 w 7"/>
                  <a:gd name="T1" fmla="*/ 15 h 17"/>
                  <a:gd name="T2" fmla="*/ 3 w 7"/>
                  <a:gd name="T3" fmla="*/ 16 h 17"/>
                  <a:gd name="T4" fmla="*/ 0 w 7"/>
                  <a:gd name="T5" fmla="*/ 16 h 17"/>
                  <a:gd name="T6" fmla="*/ 1 w 7"/>
                  <a:gd name="T7" fmla="*/ 13 h 17"/>
                  <a:gd name="T8" fmla="*/ 1 w 7"/>
                  <a:gd name="T9" fmla="*/ 3 h 17"/>
                  <a:gd name="T10" fmla="*/ 0 w 7"/>
                  <a:gd name="T11" fmla="*/ 0 h 17"/>
                  <a:gd name="T12" fmla="*/ 3 w 7"/>
                  <a:gd name="T13" fmla="*/ 0 h 17"/>
                  <a:gd name="T14" fmla="*/ 5 w 7"/>
                  <a:gd name="T15" fmla="*/ 1 h 17"/>
                  <a:gd name="T16" fmla="*/ 5 w 7"/>
                  <a:gd name="T17" fmla="*/ 1 h 17"/>
                  <a:gd name="T18" fmla="*/ 5 w 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7">
                    <a:moveTo>
                      <a:pt x="5" y="15"/>
                    </a:moveTo>
                    <a:cubicBezTo>
                      <a:pt x="4" y="16"/>
                      <a:pt x="3" y="16"/>
                      <a:pt x="3" y="16"/>
                    </a:cubicBezTo>
                    <a:cubicBezTo>
                      <a:pt x="2" y="17"/>
                      <a:pt x="1" y="16"/>
                      <a:pt x="0" y="16"/>
                    </a:cubicBezTo>
                    <a:cubicBezTo>
                      <a:pt x="0" y="15"/>
                      <a:pt x="0" y="14"/>
                      <a:pt x="1" y="13"/>
                    </a:cubicBezTo>
                    <a:cubicBezTo>
                      <a:pt x="2" y="11"/>
                      <a:pt x="2" y="5"/>
                      <a:pt x="1" y="3"/>
                    </a:cubicBezTo>
                    <a:cubicBezTo>
                      <a:pt x="0" y="2"/>
                      <a:pt x="0" y="1"/>
                      <a:pt x="0" y="0"/>
                    </a:cubicBezTo>
                    <a:cubicBezTo>
                      <a:pt x="1" y="0"/>
                      <a:pt x="2" y="0"/>
                      <a:pt x="3" y="0"/>
                    </a:cubicBezTo>
                    <a:cubicBezTo>
                      <a:pt x="4" y="0"/>
                      <a:pt x="4" y="1"/>
                      <a:pt x="5" y="1"/>
                    </a:cubicBezTo>
                    <a:cubicBezTo>
                      <a:pt x="5" y="1"/>
                      <a:pt x="5" y="1"/>
                      <a:pt x="5" y="1"/>
                    </a:cubicBezTo>
                    <a:cubicBezTo>
                      <a:pt x="7" y="6"/>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4" name="Freeform 207">
                <a:extLst>
                  <a:ext uri="{FF2B5EF4-FFF2-40B4-BE49-F238E27FC236}">
                    <a16:creationId xmlns:a16="http://schemas.microsoft.com/office/drawing/2014/main" id="{3FCA2FBA-1324-4721-8A82-60D2682E24B8}"/>
                  </a:ext>
                </a:extLst>
              </p:cNvPr>
              <p:cNvSpPr>
                <a:spLocks/>
              </p:cNvSpPr>
              <p:nvPr/>
            </p:nvSpPr>
            <p:spPr bwMode="auto">
              <a:xfrm>
                <a:off x="-266445" y="1499044"/>
                <a:ext cx="23852" cy="39030"/>
              </a:xfrm>
              <a:custGeom>
                <a:avLst/>
                <a:gdLst>
                  <a:gd name="T0" fmla="*/ 6 w 6"/>
                  <a:gd name="T1" fmla="*/ 5 h 10"/>
                  <a:gd name="T2" fmla="*/ 2 w 6"/>
                  <a:gd name="T3" fmla="*/ 10 h 10"/>
                  <a:gd name="T4" fmla="*/ 0 w 6"/>
                  <a:gd name="T5" fmla="*/ 10 h 10"/>
                  <a:gd name="T6" fmla="*/ 0 w 6"/>
                  <a:gd name="T7" fmla="*/ 8 h 10"/>
                  <a:gd name="T8" fmla="*/ 0 w 6"/>
                  <a:gd name="T9" fmla="*/ 2 h 10"/>
                  <a:gd name="T10" fmla="*/ 0 w 6"/>
                  <a:gd name="T11" fmla="*/ 0 h 10"/>
                  <a:gd name="T12" fmla="*/ 2 w 6"/>
                  <a:gd name="T13" fmla="*/ 0 h 10"/>
                  <a:gd name="T14" fmla="*/ 6 w 6"/>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6" y="5"/>
                    </a:moveTo>
                    <a:cubicBezTo>
                      <a:pt x="4" y="7"/>
                      <a:pt x="4" y="9"/>
                      <a:pt x="2" y="10"/>
                    </a:cubicBezTo>
                    <a:cubicBezTo>
                      <a:pt x="2" y="10"/>
                      <a:pt x="1" y="10"/>
                      <a:pt x="0" y="10"/>
                    </a:cubicBezTo>
                    <a:cubicBezTo>
                      <a:pt x="0" y="10"/>
                      <a:pt x="0" y="8"/>
                      <a:pt x="0" y="8"/>
                    </a:cubicBezTo>
                    <a:cubicBezTo>
                      <a:pt x="2" y="6"/>
                      <a:pt x="2" y="4"/>
                      <a:pt x="0" y="2"/>
                    </a:cubicBezTo>
                    <a:cubicBezTo>
                      <a:pt x="0" y="2"/>
                      <a:pt x="0" y="0"/>
                      <a:pt x="0" y="0"/>
                    </a:cubicBezTo>
                    <a:cubicBezTo>
                      <a:pt x="1" y="0"/>
                      <a:pt x="2" y="0"/>
                      <a:pt x="2" y="0"/>
                    </a:cubicBezTo>
                    <a:cubicBezTo>
                      <a:pt x="4" y="1"/>
                      <a:pt x="4" y="3"/>
                      <a:pt x="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sp>
            <p:nvSpPr>
              <p:cNvPr id="135" name="Freeform 208">
                <a:extLst>
                  <a:ext uri="{FF2B5EF4-FFF2-40B4-BE49-F238E27FC236}">
                    <a16:creationId xmlns:a16="http://schemas.microsoft.com/office/drawing/2014/main" id="{F0381555-DD70-4A44-AD0D-53DB2795B019}"/>
                  </a:ext>
                </a:extLst>
              </p:cNvPr>
              <p:cNvSpPr>
                <a:spLocks/>
              </p:cNvSpPr>
              <p:nvPr/>
            </p:nvSpPr>
            <p:spPr bwMode="auto">
              <a:xfrm>
                <a:off x="-225245" y="1492541"/>
                <a:ext cx="10842" cy="54210"/>
              </a:xfrm>
              <a:custGeom>
                <a:avLst/>
                <a:gdLst>
                  <a:gd name="T0" fmla="*/ 0 w 3"/>
                  <a:gd name="T1" fmla="*/ 14 h 14"/>
                  <a:gd name="T2" fmla="*/ 0 w 3"/>
                  <a:gd name="T3" fmla="*/ 0 h 14"/>
                  <a:gd name="T4" fmla="*/ 0 w 3"/>
                  <a:gd name="T5" fmla="*/ 0 h 14"/>
                  <a:gd name="T6" fmla="*/ 0 w 3"/>
                  <a:gd name="T7" fmla="*/ 14 h 14"/>
                </a:gdLst>
                <a:ahLst/>
                <a:cxnLst>
                  <a:cxn ang="0">
                    <a:pos x="T0" y="T1"/>
                  </a:cxn>
                  <a:cxn ang="0">
                    <a:pos x="T2" y="T3"/>
                  </a:cxn>
                  <a:cxn ang="0">
                    <a:pos x="T4" y="T5"/>
                  </a:cxn>
                  <a:cxn ang="0">
                    <a:pos x="T6" y="T7"/>
                  </a:cxn>
                </a:cxnLst>
                <a:rect l="0" t="0" r="r" b="b"/>
                <a:pathLst>
                  <a:path w="3" h="14">
                    <a:moveTo>
                      <a:pt x="0" y="14"/>
                    </a:moveTo>
                    <a:cubicBezTo>
                      <a:pt x="2" y="9"/>
                      <a:pt x="2" y="5"/>
                      <a:pt x="0" y="0"/>
                    </a:cubicBezTo>
                    <a:cubicBezTo>
                      <a:pt x="0" y="0"/>
                      <a:pt x="0" y="0"/>
                      <a:pt x="0" y="0"/>
                    </a:cubicBezTo>
                    <a:cubicBezTo>
                      <a:pt x="3" y="2"/>
                      <a:pt x="3" y="12"/>
                      <a:pt x="0"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grpSp>
        <p:sp>
          <p:nvSpPr>
            <p:cNvPr id="126" name="四角形: 角を丸くする 106">
              <a:extLst>
                <a:ext uri="{FF2B5EF4-FFF2-40B4-BE49-F238E27FC236}">
                  <a16:creationId xmlns:a16="http://schemas.microsoft.com/office/drawing/2014/main" id="{6FAC8579-DF3F-4BDC-BCB5-1444367DBF1D}"/>
                </a:ext>
              </a:extLst>
            </p:cNvPr>
            <p:cNvSpPr/>
            <p:nvPr/>
          </p:nvSpPr>
          <p:spPr>
            <a:xfrm>
              <a:off x="414212" y="1078353"/>
              <a:ext cx="537756" cy="229875"/>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7531" tIns="23766" rIns="47531" bIns="0" rtlCol="0" anchor="ctr"/>
            <a:lstStyle/>
            <a:p>
              <a:pPr algn="ctr" defTabSz="603647"/>
              <a:endParaRPr kumimoji="1" lang="ja-JP" altLang="en-US" sz="792" dirty="0">
                <a:solidFill>
                  <a:prstClr val="black"/>
                </a:solidFill>
                <a:latin typeface="メイリオ"/>
                <a:ea typeface="メイリオ"/>
                <a:cs typeface="Meiryo UI" panose="020B0604030504040204" pitchFamily="50" charset="-128"/>
              </a:endParaRPr>
            </a:p>
          </p:txBody>
        </p:sp>
      </p:grpSp>
      <p:pic>
        <p:nvPicPr>
          <p:cNvPr id="136" name="図 135"/>
          <p:cNvPicPr>
            <a:picLocks noChangeAspect="1"/>
          </p:cNvPicPr>
          <p:nvPr/>
        </p:nvPicPr>
        <p:blipFill>
          <a:blip r:embed="rId4">
            <a:grayscl/>
          </a:blip>
          <a:stretch>
            <a:fillRect/>
          </a:stretch>
        </p:blipFill>
        <p:spPr>
          <a:xfrm>
            <a:off x="6072870" y="2145510"/>
            <a:ext cx="289023" cy="285916"/>
          </a:xfrm>
          <a:prstGeom prst="rect">
            <a:avLst/>
          </a:prstGeom>
        </p:spPr>
      </p:pic>
      <p:sp>
        <p:nvSpPr>
          <p:cNvPr id="137" name="テキスト ボックス 136"/>
          <p:cNvSpPr txBox="1"/>
          <p:nvPr/>
        </p:nvSpPr>
        <p:spPr>
          <a:xfrm rot="16200000">
            <a:off x="6655854" y="4667684"/>
            <a:ext cx="210115" cy="268187"/>
          </a:xfrm>
          <a:prstGeom prst="downArrow">
            <a:avLst/>
          </a:prstGeom>
          <a:solidFill>
            <a:schemeClr val="tx1"/>
          </a:solid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39" name="テキスト ボックス 138"/>
          <p:cNvSpPr txBox="1"/>
          <p:nvPr/>
        </p:nvSpPr>
        <p:spPr>
          <a:xfrm>
            <a:off x="741821" y="5324615"/>
            <a:ext cx="3175992" cy="241805"/>
          </a:xfrm>
          <a:prstGeom prst="rect">
            <a:avLst/>
          </a:prstGeom>
          <a:solidFill>
            <a:schemeClr val="bg1"/>
          </a:solidFill>
          <a:ln w="19050">
            <a:solidFill>
              <a:schemeClr val="tx1"/>
            </a:solidFill>
          </a:ln>
        </p:spPr>
        <p:txBody>
          <a:bodyPr wrap="square" rtlCol="0" anchor="ctr">
            <a:noAutofit/>
          </a:bodyPr>
          <a:lstStyle/>
          <a:p>
            <a:pPr algn="ctr" defTabSz="752256"/>
            <a:r>
              <a:rPr kumimoji="1" lang="en-US" altLang="ja-JP" sz="975" b="1" dirty="0">
                <a:latin typeface="Meiryo UI" panose="020B0604030504040204" pitchFamily="50" charset="-128"/>
                <a:ea typeface="Meiryo UI" panose="020B0604030504040204" pitchFamily="50" charset="-128"/>
              </a:rPr>
              <a:t>	</a:t>
            </a:r>
            <a:r>
              <a:rPr kumimoji="1" lang="ja-JP" altLang="en-US" sz="975" b="1" dirty="0">
                <a:latin typeface="Meiryo UI" panose="020B0604030504040204" pitchFamily="50" charset="-128"/>
                <a:ea typeface="Meiryo UI" panose="020B0604030504040204" pitchFamily="50" charset="-128"/>
              </a:rPr>
              <a:t>売上確定</a:t>
            </a:r>
          </a:p>
        </p:txBody>
      </p:sp>
      <p:sp>
        <p:nvSpPr>
          <p:cNvPr id="140" name="テキスト ボックス 139"/>
          <p:cNvSpPr txBox="1"/>
          <p:nvPr/>
        </p:nvSpPr>
        <p:spPr>
          <a:xfrm rot="5400000">
            <a:off x="605711" y="1965334"/>
            <a:ext cx="1110577" cy="838359"/>
          </a:xfrm>
          <a:prstGeom prst="homePlate">
            <a:avLst>
              <a:gd name="adj" fmla="val 23380"/>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41" name="テキスト ボックス 140"/>
          <p:cNvSpPr txBox="1"/>
          <p:nvPr/>
        </p:nvSpPr>
        <p:spPr>
          <a:xfrm>
            <a:off x="744706" y="2038770"/>
            <a:ext cx="847527" cy="392415"/>
          </a:xfrm>
          <a:prstGeom prst="rect">
            <a:avLst/>
          </a:prstGeom>
          <a:noFill/>
          <a:ln>
            <a:noFill/>
          </a:ln>
        </p:spPr>
        <p:txBody>
          <a:bodyPr wrap="square" rtlCol="0">
            <a:spAutoFit/>
          </a:bodyPr>
          <a:lstStyle/>
          <a:p>
            <a:pPr algn="ctr" defTabSz="752256"/>
            <a:endParaRPr kumimoji="1" lang="en-US" altLang="ja-JP" sz="975" b="1" dirty="0">
              <a:latin typeface="Meiryo UI" panose="020B0604030504040204" pitchFamily="50" charset="-128"/>
              <a:ea typeface="Meiryo UI" panose="020B0604030504040204" pitchFamily="50" charset="-128"/>
            </a:endParaRPr>
          </a:p>
          <a:p>
            <a:pPr algn="ctr" defTabSz="752256"/>
            <a:r>
              <a:rPr kumimoji="1" lang="ja-JP" altLang="en-US" sz="975" b="1" dirty="0">
                <a:latin typeface="Meiryo UI" panose="020B0604030504040204" pitchFamily="50" charset="-128"/>
                <a:ea typeface="Meiryo UI" panose="020B0604030504040204" pitchFamily="50" charset="-128"/>
              </a:rPr>
              <a:t>売上報告</a:t>
            </a:r>
          </a:p>
        </p:txBody>
      </p:sp>
      <p:sp>
        <p:nvSpPr>
          <p:cNvPr id="142" name="テキスト ボックス 141"/>
          <p:cNvSpPr txBox="1"/>
          <p:nvPr/>
        </p:nvSpPr>
        <p:spPr>
          <a:xfrm rot="5400000">
            <a:off x="751499" y="2953113"/>
            <a:ext cx="819000" cy="838359"/>
          </a:xfrm>
          <a:prstGeom prst="homePlate">
            <a:avLst>
              <a:gd name="adj" fmla="val 25259"/>
            </a:avLst>
          </a:prstGeom>
          <a:ln w="19050">
            <a:solidFill>
              <a:schemeClr val="tx1"/>
            </a:solidFill>
          </a:ln>
        </p:spPr>
        <p:style>
          <a:lnRef idx="2">
            <a:schemeClr val="dk1"/>
          </a:lnRef>
          <a:fillRef idx="1">
            <a:schemeClr val="lt1"/>
          </a:fillRef>
          <a:effectRef idx="0">
            <a:schemeClr val="dk1"/>
          </a:effectRef>
          <a:fontRef idx="minor">
            <a:schemeClr val="dk1"/>
          </a:fontRef>
        </p:style>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43" name="テキスト ボックス 142"/>
          <p:cNvSpPr txBox="1"/>
          <p:nvPr/>
        </p:nvSpPr>
        <p:spPr>
          <a:xfrm>
            <a:off x="744706" y="3084215"/>
            <a:ext cx="847527" cy="392415"/>
          </a:xfrm>
          <a:prstGeom prst="rect">
            <a:avLst/>
          </a:prstGeom>
          <a:noFill/>
          <a:ln>
            <a:noFill/>
          </a:ln>
        </p:spPr>
        <p:txBody>
          <a:bodyPr wrap="square" rtlCol="0">
            <a:spAutoFit/>
          </a:bodyPr>
          <a:lstStyle/>
          <a:p>
            <a:pPr algn="ctr" defTabSz="752256"/>
            <a:endParaRPr kumimoji="1" lang="en-US" altLang="ja-JP" sz="975" b="1" dirty="0">
              <a:latin typeface="Meiryo UI" panose="020B0604030504040204" pitchFamily="50" charset="-128"/>
              <a:ea typeface="Meiryo UI" panose="020B0604030504040204" pitchFamily="50" charset="-128"/>
            </a:endParaRPr>
          </a:p>
          <a:p>
            <a:pPr algn="ctr" defTabSz="752256"/>
            <a:r>
              <a:rPr kumimoji="1" lang="ja-JP" altLang="en-US" sz="975" b="1" dirty="0">
                <a:latin typeface="Meiryo UI" panose="020B0604030504040204" pitchFamily="50" charset="-128"/>
                <a:ea typeface="Meiryo UI" panose="020B0604030504040204" pitchFamily="50" charset="-128"/>
              </a:rPr>
              <a:t>現物管理</a:t>
            </a:r>
          </a:p>
        </p:txBody>
      </p:sp>
      <p:sp>
        <p:nvSpPr>
          <p:cNvPr id="144" name="テキスト ボックス 143"/>
          <p:cNvSpPr txBox="1"/>
          <p:nvPr/>
        </p:nvSpPr>
        <p:spPr>
          <a:xfrm>
            <a:off x="744706" y="3965181"/>
            <a:ext cx="847527" cy="242374"/>
          </a:xfrm>
          <a:prstGeom prst="rect">
            <a:avLst/>
          </a:prstGeom>
          <a:noFill/>
          <a:ln>
            <a:noFill/>
          </a:ln>
        </p:spPr>
        <p:txBody>
          <a:bodyPr wrap="square" rtlCol="0">
            <a:spAutoFit/>
          </a:bodyPr>
          <a:lstStyle/>
          <a:p>
            <a:pPr algn="ctr" defTabSz="752256"/>
            <a:r>
              <a:rPr kumimoji="1" lang="ja-JP" altLang="en-US" sz="975" b="1" dirty="0">
                <a:latin typeface="Meiryo UI" panose="020B0604030504040204" pitchFamily="50" charset="-128"/>
                <a:ea typeface="Meiryo UI" panose="020B0604030504040204" pitchFamily="50" charset="-128"/>
              </a:rPr>
              <a:t>現物輸送</a:t>
            </a:r>
            <a:endParaRPr kumimoji="1" lang="en-US" altLang="ja-JP" sz="975" b="1" dirty="0">
              <a:latin typeface="Meiryo UI" panose="020B0604030504040204" pitchFamily="50" charset="-128"/>
              <a:ea typeface="Meiryo UI" panose="020B0604030504040204" pitchFamily="50" charset="-128"/>
            </a:endParaRPr>
          </a:p>
        </p:txBody>
      </p:sp>
      <p:sp>
        <p:nvSpPr>
          <p:cNvPr id="145" name="テキスト ボックス 144"/>
          <p:cNvSpPr txBox="1"/>
          <p:nvPr/>
        </p:nvSpPr>
        <p:spPr>
          <a:xfrm>
            <a:off x="671432" y="4595614"/>
            <a:ext cx="980052" cy="392415"/>
          </a:xfrm>
          <a:prstGeom prst="rect">
            <a:avLst/>
          </a:prstGeom>
          <a:noFill/>
          <a:ln>
            <a:noFill/>
          </a:ln>
        </p:spPr>
        <p:txBody>
          <a:bodyPr wrap="square" rtlCol="0">
            <a:spAutoFit/>
          </a:bodyPr>
          <a:lstStyle/>
          <a:p>
            <a:pPr algn="ctr" defTabSz="752256"/>
            <a:endParaRPr kumimoji="1" lang="en-US" altLang="ja-JP" sz="975" b="1" dirty="0">
              <a:latin typeface="Meiryo UI" panose="020B0604030504040204" pitchFamily="50" charset="-128"/>
              <a:ea typeface="Meiryo UI" panose="020B0604030504040204" pitchFamily="50" charset="-128"/>
            </a:endParaRPr>
          </a:p>
          <a:p>
            <a:pPr algn="ctr" defTabSz="752256"/>
            <a:r>
              <a:rPr kumimoji="1" lang="ja-JP" altLang="en-US" sz="975" b="1" dirty="0">
                <a:latin typeface="Meiryo UI" panose="020B0604030504040204" pitchFamily="50" charset="-128"/>
                <a:ea typeface="Meiryo UI" panose="020B0604030504040204" pitchFamily="50" charset="-128"/>
              </a:rPr>
              <a:t>売上チェック</a:t>
            </a:r>
            <a:endParaRPr kumimoji="1" lang="en-US" altLang="ja-JP" sz="975" b="1" dirty="0">
              <a:latin typeface="Meiryo UI" panose="020B0604030504040204" pitchFamily="50" charset="-128"/>
              <a:ea typeface="Meiryo UI" panose="020B0604030504040204" pitchFamily="50" charset="-128"/>
            </a:endParaRPr>
          </a:p>
        </p:txBody>
      </p:sp>
      <p:sp>
        <p:nvSpPr>
          <p:cNvPr id="146" name="テキスト ボックス 145"/>
          <p:cNvSpPr txBox="1"/>
          <p:nvPr/>
        </p:nvSpPr>
        <p:spPr>
          <a:xfrm>
            <a:off x="2009448" y="3265194"/>
            <a:ext cx="253199" cy="261269"/>
          </a:xfrm>
          <a:prstGeom prst="foldedCorner">
            <a:avLst/>
          </a:prstGeom>
          <a:solidFill>
            <a:schemeClr val="bg1"/>
          </a:solidFill>
          <a:ln w="19050">
            <a:solidFill>
              <a:schemeClr val="tx1"/>
            </a:solidFill>
          </a:ln>
        </p:spPr>
        <p:txBody>
          <a:bodyPr wrap="non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伝票</a:t>
            </a:r>
          </a:p>
        </p:txBody>
      </p:sp>
      <p:sp>
        <p:nvSpPr>
          <p:cNvPr id="147" name="テキスト ボックス 146"/>
          <p:cNvSpPr txBox="1"/>
          <p:nvPr/>
        </p:nvSpPr>
        <p:spPr>
          <a:xfrm>
            <a:off x="1640559" y="3054208"/>
            <a:ext cx="403227" cy="253831"/>
          </a:xfrm>
          <a:prstGeom prst="wave">
            <a:avLst/>
          </a:prstGeom>
          <a:solidFill>
            <a:schemeClr val="bg1"/>
          </a:solidFill>
          <a:ln w="19050">
            <a:solidFill>
              <a:schemeClr val="tx1"/>
            </a:solidFill>
          </a:ln>
        </p:spPr>
        <p:txBody>
          <a:bodyPr wrap="squar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金券</a:t>
            </a:r>
          </a:p>
        </p:txBody>
      </p:sp>
      <p:pic>
        <p:nvPicPr>
          <p:cNvPr id="151" name="図 150"/>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045751" y="4560735"/>
            <a:ext cx="452455" cy="452455"/>
          </a:xfrm>
          <a:prstGeom prst="rect">
            <a:avLst/>
          </a:prstGeom>
        </p:spPr>
      </p:pic>
      <p:sp>
        <p:nvSpPr>
          <p:cNvPr id="152" name="四角形吹き出し 151"/>
          <p:cNvSpPr/>
          <p:nvPr/>
        </p:nvSpPr>
        <p:spPr>
          <a:xfrm>
            <a:off x="6494730" y="1940280"/>
            <a:ext cx="907180" cy="439192"/>
          </a:xfrm>
          <a:prstGeom prst="wedgeRectCallout">
            <a:avLst>
              <a:gd name="adj1" fmla="val -66059"/>
              <a:gd name="adj2" fmla="val 24657"/>
            </a:avLst>
          </a:prstGeom>
          <a:ln w="12700">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総売上額</a:t>
            </a: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\987,654</a:t>
            </a:r>
            <a:b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現金売上額</a:t>
            </a: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\123,456</a:t>
            </a:r>
            <a:b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クレジット売上額</a:t>
            </a: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\234,567</a:t>
            </a:r>
            <a:b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53" name="テキスト ボックス 152"/>
          <p:cNvSpPr txBox="1"/>
          <p:nvPr/>
        </p:nvSpPr>
        <p:spPr>
          <a:xfrm>
            <a:off x="6695816" y="2297280"/>
            <a:ext cx="371607" cy="287477"/>
          </a:xfrm>
          <a:prstGeom prst="wedgeEllipseCallout">
            <a:avLst>
              <a:gd name="adj1" fmla="val 75206"/>
              <a:gd name="adj2" fmla="val 7761"/>
            </a:avLst>
          </a:prstGeom>
          <a:solidFill>
            <a:schemeClr val="bg1"/>
          </a:solidFill>
          <a:ln w="28575">
            <a:solidFill>
              <a:schemeClr val="tx1"/>
            </a:solidFill>
          </a:ln>
        </p:spPr>
        <p:txBody>
          <a:bodyPr wrap="none" rtlCol="0" anchor="ctr">
            <a:noAutofit/>
          </a:bodyPr>
          <a:lstStyle/>
          <a:p>
            <a:pPr algn="ctr" defTabSz="752256"/>
            <a:r>
              <a:rPr kumimoji="1" lang="en-US" altLang="ja-JP" sz="894" b="1" dirty="0">
                <a:latin typeface="Meiryo UI" panose="020B0604030504040204" pitchFamily="50" charset="-128"/>
                <a:ea typeface="Meiryo UI" panose="020B0604030504040204" pitchFamily="50" charset="-128"/>
              </a:rPr>
              <a:t>OK!</a:t>
            </a:r>
            <a:endParaRPr kumimoji="1" lang="ja-JP" altLang="en-US" sz="894" b="1" dirty="0">
              <a:latin typeface="Meiryo UI" panose="020B0604030504040204" pitchFamily="50" charset="-128"/>
              <a:ea typeface="Meiryo UI" panose="020B0604030504040204" pitchFamily="50" charset="-128"/>
            </a:endParaRPr>
          </a:p>
        </p:txBody>
      </p:sp>
      <p:grpSp>
        <p:nvGrpSpPr>
          <p:cNvPr id="154" name="グループ化 153">
            <a:extLst>
              <a:ext uri="{FF2B5EF4-FFF2-40B4-BE49-F238E27FC236}">
                <a16:creationId xmlns:a16="http://schemas.microsoft.com/office/drawing/2014/main" id="{08F4FECC-99DB-4A66-928C-ECF4A48E6613}"/>
              </a:ext>
            </a:extLst>
          </p:cNvPr>
          <p:cNvGrpSpPr>
            <a:grpSpLocks noChangeAspect="1"/>
          </p:cNvGrpSpPr>
          <p:nvPr/>
        </p:nvGrpSpPr>
        <p:grpSpPr>
          <a:xfrm>
            <a:off x="7111598" y="2327476"/>
            <a:ext cx="393807" cy="392486"/>
            <a:chOff x="6124576" y="3746501"/>
            <a:chExt cx="946150" cy="942975"/>
          </a:xfrm>
          <a:solidFill>
            <a:schemeClr val="tx1"/>
          </a:solidFill>
        </p:grpSpPr>
        <p:sp>
          <p:nvSpPr>
            <p:cNvPr id="155" name="Oval 74">
              <a:extLst>
                <a:ext uri="{FF2B5EF4-FFF2-40B4-BE49-F238E27FC236}">
                  <a16:creationId xmlns:a16="http://schemas.microsoft.com/office/drawing/2014/main" id="{B3561CF1-36DA-4691-A848-4FD3DEB59366}"/>
                </a:ext>
              </a:extLst>
            </p:cNvPr>
            <p:cNvSpPr>
              <a:spLocks noChangeArrowheads="1"/>
            </p:cNvSpPr>
            <p:nvPr/>
          </p:nvSpPr>
          <p:spPr bwMode="auto">
            <a:xfrm>
              <a:off x="6337301" y="3746501"/>
              <a:ext cx="520700" cy="519113"/>
            </a:xfrm>
            <a:prstGeom prst="ellipse">
              <a:avLst/>
            </a:pr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156" name="Freeform 75">
              <a:extLst>
                <a:ext uri="{FF2B5EF4-FFF2-40B4-BE49-F238E27FC236}">
                  <a16:creationId xmlns:a16="http://schemas.microsoft.com/office/drawing/2014/main" id="{DB0F89A6-DC70-4774-8227-CBAE9ED700F7}"/>
                </a:ext>
              </a:extLst>
            </p:cNvPr>
            <p:cNvSpPr>
              <a:spLocks/>
            </p:cNvSpPr>
            <p:nvPr/>
          </p:nvSpPr>
          <p:spPr bwMode="auto">
            <a:xfrm>
              <a:off x="6124576" y="4346576"/>
              <a:ext cx="946150" cy="342900"/>
            </a:xfrm>
            <a:custGeom>
              <a:avLst/>
              <a:gdLst>
                <a:gd name="T0" fmla="*/ 504 w 512"/>
                <a:gd name="T1" fmla="*/ 142 h 186"/>
                <a:gd name="T2" fmla="*/ 256 w 512"/>
                <a:gd name="T3" fmla="*/ 0 h 186"/>
                <a:gd name="T4" fmla="*/ 8 w 512"/>
                <a:gd name="T5" fmla="*/ 142 h 186"/>
                <a:gd name="T6" fmla="*/ 0 w 512"/>
                <a:gd name="T7" fmla="*/ 186 h 186"/>
                <a:gd name="T8" fmla="*/ 512 w 512"/>
                <a:gd name="T9" fmla="*/ 186 h 186"/>
                <a:gd name="T10" fmla="*/ 504 w 512"/>
                <a:gd name="T11" fmla="*/ 142 h 186"/>
              </a:gdLst>
              <a:ahLst/>
              <a:cxnLst>
                <a:cxn ang="0">
                  <a:pos x="T0" y="T1"/>
                </a:cxn>
                <a:cxn ang="0">
                  <a:pos x="T2" y="T3"/>
                </a:cxn>
                <a:cxn ang="0">
                  <a:pos x="T4" y="T5"/>
                </a:cxn>
                <a:cxn ang="0">
                  <a:pos x="T6" y="T7"/>
                </a:cxn>
                <a:cxn ang="0">
                  <a:pos x="T8" y="T9"/>
                </a:cxn>
                <a:cxn ang="0">
                  <a:pos x="T10" y="T11"/>
                </a:cxn>
              </a:cxnLst>
              <a:rect l="0" t="0" r="r" b="b"/>
              <a:pathLst>
                <a:path w="512" h="186">
                  <a:moveTo>
                    <a:pt x="504" y="142"/>
                  </a:moveTo>
                  <a:cubicBezTo>
                    <a:pt x="474" y="50"/>
                    <a:pt x="364" y="0"/>
                    <a:pt x="256" y="0"/>
                  </a:cubicBezTo>
                  <a:cubicBezTo>
                    <a:pt x="148" y="0"/>
                    <a:pt x="38" y="50"/>
                    <a:pt x="8" y="142"/>
                  </a:cubicBezTo>
                  <a:cubicBezTo>
                    <a:pt x="3" y="157"/>
                    <a:pt x="1" y="172"/>
                    <a:pt x="0" y="186"/>
                  </a:cubicBezTo>
                  <a:cubicBezTo>
                    <a:pt x="512" y="186"/>
                    <a:pt x="512" y="186"/>
                    <a:pt x="512" y="186"/>
                  </a:cubicBezTo>
                  <a:cubicBezTo>
                    <a:pt x="511" y="172"/>
                    <a:pt x="509" y="157"/>
                    <a:pt x="504" y="142"/>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grpSp>
      <p:grpSp>
        <p:nvGrpSpPr>
          <p:cNvPr id="157" name="グループ化 156"/>
          <p:cNvGrpSpPr/>
          <p:nvPr/>
        </p:nvGrpSpPr>
        <p:grpSpPr>
          <a:xfrm>
            <a:off x="2852004" y="2126427"/>
            <a:ext cx="398959" cy="468896"/>
            <a:chOff x="3456100" y="2202998"/>
            <a:chExt cx="373580" cy="439068"/>
          </a:xfrm>
          <a:solidFill>
            <a:schemeClr val="tx1"/>
          </a:solidFill>
        </p:grpSpPr>
        <p:sp>
          <p:nvSpPr>
            <p:cNvPr id="158" name="フリーフォーム: 図形 147">
              <a:extLst>
                <a:ext uri="{FF2B5EF4-FFF2-40B4-BE49-F238E27FC236}">
                  <a16:creationId xmlns:a16="http://schemas.microsoft.com/office/drawing/2014/main" id="{A7BE8F74-2BB4-4FF2-A190-39BFF028694A}"/>
                </a:ext>
              </a:extLst>
            </p:cNvPr>
            <p:cNvSpPr/>
            <p:nvPr/>
          </p:nvSpPr>
          <p:spPr>
            <a:xfrm>
              <a:off x="3456100" y="2202998"/>
              <a:ext cx="315228" cy="439068"/>
            </a:xfrm>
            <a:custGeom>
              <a:avLst/>
              <a:gdLst>
                <a:gd name="connsiteX0" fmla="*/ 10392 w 387973"/>
                <a:gd name="connsiteY0" fmla="*/ 532770 h 540391"/>
                <a:gd name="connsiteX1" fmla="*/ 10392 w 387973"/>
                <a:gd name="connsiteY1" fmla="*/ 10392 h 540391"/>
                <a:gd name="connsiteX2" fmla="*/ 389497 w 387973"/>
                <a:gd name="connsiteY2" fmla="*/ 10392 h 540391"/>
                <a:gd name="connsiteX3" fmla="*/ 388943 w 387973"/>
                <a:gd name="connsiteY3" fmla="*/ 28544 h 540391"/>
                <a:gd name="connsiteX4" fmla="*/ 388943 w 387973"/>
                <a:gd name="connsiteY4" fmla="*/ 514064 h 540391"/>
                <a:gd name="connsiteX5" fmla="*/ 388943 w 387973"/>
                <a:gd name="connsiteY5" fmla="*/ 531939 h 540391"/>
                <a:gd name="connsiteX6" fmla="*/ 371069 w 387973"/>
                <a:gd name="connsiteY6" fmla="*/ 531939 h 540391"/>
                <a:gd name="connsiteX7" fmla="*/ 88957 w 387973"/>
                <a:gd name="connsiteY7" fmla="*/ 531939 h 540391"/>
                <a:gd name="connsiteX8" fmla="*/ 10392 w 387973"/>
                <a:gd name="connsiteY8" fmla="*/ 532770 h 540391"/>
                <a:gd name="connsiteX9" fmla="*/ 344326 w 387973"/>
                <a:gd name="connsiteY9" fmla="*/ 445615 h 540391"/>
                <a:gd name="connsiteX10" fmla="*/ 344326 w 387973"/>
                <a:gd name="connsiteY10" fmla="*/ 53069 h 540391"/>
                <a:gd name="connsiteX11" fmla="*/ 55702 w 387973"/>
                <a:gd name="connsiteY11" fmla="*/ 53069 h 540391"/>
                <a:gd name="connsiteX12" fmla="*/ 55702 w 387973"/>
                <a:gd name="connsiteY12" fmla="*/ 445615 h 540391"/>
                <a:gd name="connsiteX13" fmla="*/ 344326 w 387973"/>
                <a:gd name="connsiteY13" fmla="*/ 445615 h 540391"/>
                <a:gd name="connsiteX14" fmla="*/ 321463 w 387973"/>
                <a:gd name="connsiteY14" fmla="*/ 510878 h 540391"/>
                <a:gd name="connsiteX15" fmla="*/ 345158 w 387973"/>
                <a:gd name="connsiteY15" fmla="*/ 489262 h 540391"/>
                <a:gd name="connsiteX16" fmla="*/ 320771 w 387973"/>
                <a:gd name="connsiteY16" fmla="*/ 467923 h 540391"/>
                <a:gd name="connsiteX17" fmla="*/ 299155 w 387973"/>
                <a:gd name="connsiteY17" fmla="*/ 489262 h 540391"/>
                <a:gd name="connsiteX18" fmla="*/ 321463 w 387973"/>
                <a:gd name="connsiteY18" fmla="*/ 510878 h 5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973" h="540391">
                  <a:moveTo>
                    <a:pt x="10392" y="532770"/>
                  </a:moveTo>
                  <a:cubicBezTo>
                    <a:pt x="10392" y="358875"/>
                    <a:pt x="10392" y="184980"/>
                    <a:pt x="10392" y="10392"/>
                  </a:cubicBezTo>
                  <a:cubicBezTo>
                    <a:pt x="136761" y="10392"/>
                    <a:pt x="263129" y="10392"/>
                    <a:pt x="389497" y="10392"/>
                  </a:cubicBezTo>
                  <a:cubicBezTo>
                    <a:pt x="389220" y="16489"/>
                    <a:pt x="388943" y="22586"/>
                    <a:pt x="388943" y="28544"/>
                  </a:cubicBezTo>
                  <a:cubicBezTo>
                    <a:pt x="388943" y="190384"/>
                    <a:pt x="388943" y="352224"/>
                    <a:pt x="388943" y="514064"/>
                  </a:cubicBezTo>
                  <a:cubicBezTo>
                    <a:pt x="388943" y="519607"/>
                    <a:pt x="388943" y="525011"/>
                    <a:pt x="388943" y="531939"/>
                  </a:cubicBezTo>
                  <a:cubicBezTo>
                    <a:pt x="382015" y="531939"/>
                    <a:pt x="376611" y="531939"/>
                    <a:pt x="371069" y="531939"/>
                  </a:cubicBezTo>
                  <a:cubicBezTo>
                    <a:pt x="276985" y="531939"/>
                    <a:pt x="183040" y="531939"/>
                    <a:pt x="88957" y="531939"/>
                  </a:cubicBezTo>
                  <a:cubicBezTo>
                    <a:pt x="62769" y="532078"/>
                    <a:pt x="36580" y="532493"/>
                    <a:pt x="10392" y="532770"/>
                  </a:cubicBezTo>
                  <a:close/>
                  <a:moveTo>
                    <a:pt x="344326" y="445615"/>
                  </a:moveTo>
                  <a:cubicBezTo>
                    <a:pt x="344326" y="313704"/>
                    <a:pt x="344326" y="183456"/>
                    <a:pt x="344326" y="53069"/>
                  </a:cubicBezTo>
                  <a:cubicBezTo>
                    <a:pt x="247471" y="53069"/>
                    <a:pt x="151448" y="53069"/>
                    <a:pt x="55702" y="53069"/>
                  </a:cubicBezTo>
                  <a:cubicBezTo>
                    <a:pt x="55702" y="184564"/>
                    <a:pt x="55702" y="314813"/>
                    <a:pt x="55702" y="445615"/>
                  </a:cubicBezTo>
                  <a:cubicBezTo>
                    <a:pt x="152141" y="445615"/>
                    <a:pt x="247749" y="445615"/>
                    <a:pt x="344326" y="445615"/>
                  </a:cubicBezTo>
                  <a:close/>
                  <a:moveTo>
                    <a:pt x="321463" y="510878"/>
                  </a:moveTo>
                  <a:cubicBezTo>
                    <a:pt x="336151" y="510878"/>
                    <a:pt x="345296" y="502564"/>
                    <a:pt x="345158" y="489262"/>
                  </a:cubicBezTo>
                  <a:cubicBezTo>
                    <a:pt x="345019" y="476376"/>
                    <a:pt x="335043" y="467646"/>
                    <a:pt x="320771" y="467923"/>
                  </a:cubicBezTo>
                  <a:cubicBezTo>
                    <a:pt x="308993" y="468062"/>
                    <a:pt x="299294" y="477623"/>
                    <a:pt x="299155" y="489262"/>
                  </a:cubicBezTo>
                  <a:cubicBezTo>
                    <a:pt x="298878" y="501594"/>
                    <a:pt x="308439" y="510878"/>
                    <a:pt x="321463" y="510878"/>
                  </a:cubicBezTo>
                  <a:close/>
                </a:path>
              </a:pathLst>
            </a:custGeom>
            <a:grpFill/>
            <a:ln w="9525" cap="flat">
              <a:noFill/>
              <a:prstDash val="solid"/>
              <a:miter/>
            </a:ln>
          </p:spPr>
          <p:txBody>
            <a:bodyPr rtlCol="0" anchor="ctr"/>
            <a:lstStyle/>
            <a:p>
              <a:pPr defTabSz="603647"/>
              <a:endParaRPr kumimoji="1" lang="ja-JP" altLang="en-US" sz="1189" dirty="0">
                <a:solidFill>
                  <a:prstClr val="black"/>
                </a:solidFill>
                <a:latin typeface="メイリオ"/>
                <a:ea typeface="メイリオ"/>
              </a:endParaRPr>
            </a:p>
          </p:txBody>
        </p:sp>
        <p:sp>
          <p:nvSpPr>
            <p:cNvPr id="159" name="フリーフォーム: 図形 149">
              <a:extLst>
                <a:ext uri="{FF2B5EF4-FFF2-40B4-BE49-F238E27FC236}">
                  <a16:creationId xmlns:a16="http://schemas.microsoft.com/office/drawing/2014/main" id="{33A179B0-307E-4AF5-988B-2F8AC5C3808B}"/>
                </a:ext>
              </a:extLst>
            </p:cNvPr>
            <p:cNvSpPr/>
            <p:nvPr/>
          </p:nvSpPr>
          <p:spPr>
            <a:xfrm>
              <a:off x="3492914" y="2237673"/>
              <a:ext cx="247679" cy="326486"/>
            </a:xfrm>
            <a:custGeom>
              <a:avLst/>
              <a:gdLst>
                <a:gd name="connsiteX0" fmla="*/ 299016 w 304836"/>
                <a:gd name="connsiteY0" fmla="*/ 402938 h 401829"/>
                <a:gd name="connsiteX1" fmla="*/ 10392 w 304836"/>
                <a:gd name="connsiteY1" fmla="*/ 402938 h 401829"/>
                <a:gd name="connsiteX2" fmla="*/ 10392 w 304836"/>
                <a:gd name="connsiteY2" fmla="*/ 10392 h 401829"/>
                <a:gd name="connsiteX3" fmla="*/ 299016 w 304836"/>
                <a:gd name="connsiteY3" fmla="*/ 10392 h 401829"/>
                <a:gd name="connsiteX4" fmla="*/ 299016 w 304836"/>
                <a:gd name="connsiteY4" fmla="*/ 402938 h 401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36" h="401829">
                  <a:moveTo>
                    <a:pt x="299016" y="402938"/>
                  </a:moveTo>
                  <a:cubicBezTo>
                    <a:pt x="202577" y="402938"/>
                    <a:pt x="106831" y="402938"/>
                    <a:pt x="10392" y="402938"/>
                  </a:cubicBezTo>
                  <a:cubicBezTo>
                    <a:pt x="10392" y="272135"/>
                    <a:pt x="10392" y="141887"/>
                    <a:pt x="10392" y="10392"/>
                  </a:cubicBezTo>
                  <a:cubicBezTo>
                    <a:pt x="106277" y="10392"/>
                    <a:pt x="202162" y="10392"/>
                    <a:pt x="299016" y="10392"/>
                  </a:cubicBezTo>
                  <a:cubicBezTo>
                    <a:pt x="299016" y="140779"/>
                    <a:pt x="299016" y="271027"/>
                    <a:pt x="299016" y="402938"/>
                  </a:cubicBezTo>
                  <a:close/>
                </a:path>
              </a:pathLst>
            </a:custGeom>
            <a:grpFill/>
            <a:ln w="9525" cap="flat">
              <a:noFill/>
              <a:prstDash val="solid"/>
              <a:miter/>
            </a:ln>
          </p:spPr>
          <p:txBody>
            <a:bodyPr rtlCol="0" anchor="ctr"/>
            <a:lstStyle/>
            <a:p>
              <a:pPr defTabSz="603647"/>
              <a:endParaRPr kumimoji="1" lang="ja-JP" altLang="en-US" sz="1189">
                <a:solidFill>
                  <a:prstClr val="black"/>
                </a:solidFill>
                <a:latin typeface="メイリオ"/>
                <a:ea typeface="メイリオ"/>
              </a:endParaRPr>
            </a:p>
          </p:txBody>
        </p:sp>
        <p:sp>
          <p:nvSpPr>
            <p:cNvPr id="160" name="フリーフォーム: 図形 150">
              <a:extLst>
                <a:ext uri="{FF2B5EF4-FFF2-40B4-BE49-F238E27FC236}">
                  <a16:creationId xmlns:a16="http://schemas.microsoft.com/office/drawing/2014/main" id="{F836E054-EA5D-4A41-A968-5C3A419CD849}"/>
                </a:ext>
              </a:extLst>
            </p:cNvPr>
            <p:cNvSpPr/>
            <p:nvPr/>
          </p:nvSpPr>
          <p:spPr>
            <a:xfrm>
              <a:off x="3690715" y="2574624"/>
              <a:ext cx="45033" cy="45033"/>
            </a:xfrm>
            <a:custGeom>
              <a:avLst/>
              <a:gdLst>
                <a:gd name="connsiteX0" fmla="*/ 32706 w 55424"/>
                <a:gd name="connsiteY0" fmla="*/ 53491 h 55424"/>
                <a:gd name="connsiteX1" fmla="*/ 10398 w 55424"/>
                <a:gd name="connsiteY1" fmla="*/ 31737 h 55424"/>
                <a:gd name="connsiteX2" fmla="*/ 32014 w 55424"/>
                <a:gd name="connsiteY2" fmla="*/ 10398 h 55424"/>
                <a:gd name="connsiteX3" fmla="*/ 56401 w 55424"/>
                <a:gd name="connsiteY3" fmla="*/ 31737 h 55424"/>
                <a:gd name="connsiteX4" fmla="*/ 32706 w 55424"/>
                <a:gd name="connsiteY4" fmla="*/ 53491 h 5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4" h="55424">
                  <a:moveTo>
                    <a:pt x="32706" y="53491"/>
                  </a:moveTo>
                  <a:cubicBezTo>
                    <a:pt x="19682" y="53491"/>
                    <a:pt x="10121" y="44208"/>
                    <a:pt x="10398" y="31737"/>
                  </a:cubicBezTo>
                  <a:cubicBezTo>
                    <a:pt x="10675" y="20098"/>
                    <a:pt x="20236" y="10537"/>
                    <a:pt x="32014" y="10398"/>
                  </a:cubicBezTo>
                  <a:cubicBezTo>
                    <a:pt x="46147" y="10121"/>
                    <a:pt x="56123" y="18989"/>
                    <a:pt x="56401" y="31737"/>
                  </a:cubicBezTo>
                  <a:cubicBezTo>
                    <a:pt x="56539" y="45178"/>
                    <a:pt x="47394" y="53491"/>
                    <a:pt x="32706" y="53491"/>
                  </a:cubicBezTo>
                  <a:close/>
                </a:path>
              </a:pathLst>
            </a:custGeom>
            <a:grpFill/>
            <a:ln w="9525" cap="flat">
              <a:noFill/>
              <a:prstDash val="solid"/>
              <a:miter/>
            </a:ln>
          </p:spPr>
          <p:txBody>
            <a:bodyPr rtlCol="0" anchor="ctr"/>
            <a:lstStyle/>
            <a:p>
              <a:pPr defTabSz="603647"/>
              <a:endParaRPr kumimoji="1" lang="ja-JP" altLang="en-US" sz="1189">
                <a:solidFill>
                  <a:prstClr val="black"/>
                </a:solidFill>
                <a:latin typeface="メイリオ"/>
                <a:ea typeface="メイリオ"/>
              </a:endParaRPr>
            </a:p>
          </p:txBody>
        </p:sp>
        <p:sp>
          <p:nvSpPr>
            <p:cNvPr id="161" name="フリーフォーム: 図形 151">
              <a:extLst>
                <a:ext uri="{FF2B5EF4-FFF2-40B4-BE49-F238E27FC236}">
                  <a16:creationId xmlns:a16="http://schemas.microsoft.com/office/drawing/2014/main" id="{9A446F33-086D-4798-90F2-DDD346C166CD}"/>
                </a:ext>
              </a:extLst>
            </p:cNvPr>
            <p:cNvSpPr/>
            <p:nvPr/>
          </p:nvSpPr>
          <p:spPr>
            <a:xfrm>
              <a:off x="3773389" y="2235984"/>
              <a:ext cx="56291" cy="405294"/>
            </a:xfrm>
            <a:custGeom>
              <a:avLst/>
              <a:gdLst>
                <a:gd name="connsiteX0" fmla="*/ 30579 w 69280"/>
                <a:gd name="connsiteY0" fmla="*/ 10392 h 498822"/>
                <a:gd name="connsiteX1" fmla="*/ 62171 w 69280"/>
                <a:gd name="connsiteY1" fmla="*/ 10392 h 498822"/>
                <a:gd name="connsiteX2" fmla="*/ 62171 w 69280"/>
                <a:gd name="connsiteY2" fmla="*/ 490370 h 498822"/>
                <a:gd name="connsiteX3" fmla="*/ 10903 w 69280"/>
                <a:gd name="connsiteY3" fmla="*/ 490370 h 498822"/>
                <a:gd name="connsiteX4" fmla="*/ 10903 w 69280"/>
                <a:gd name="connsiteY4" fmla="*/ 475821 h 498822"/>
                <a:gd name="connsiteX5" fmla="*/ 10488 w 69280"/>
                <a:gd name="connsiteY5" fmla="*/ 268117 h 498822"/>
                <a:gd name="connsiteX6" fmla="*/ 24898 w 69280"/>
                <a:gd name="connsiteY6" fmla="*/ 165443 h 498822"/>
                <a:gd name="connsiteX7" fmla="*/ 30302 w 69280"/>
                <a:gd name="connsiteY7" fmla="*/ 126923 h 498822"/>
                <a:gd name="connsiteX8" fmla="*/ 30579 w 69280"/>
                <a:gd name="connsiteY8" fmla="*/ 10392 h 49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80" h="498822">
                  <a:moveTo>
                    <a:pt x="30579" y="10392"/>
                  </a:moveTo>
                  <a:cubicBezTo>
                    <a:pt x="41941" y="10392"/>
                    <a:pt x="51641" y="10392"/>
                    <a:pt x="62171" y="10392"/>
                  </a:cubicBezTo>
                  <a:cubicBezTo>
                    <a:pt x="62171" y="170431"/>
                    <a:pt x="62171" y="329777"/>
                    <a:pt x="62171" y="490370"/>
                  </a:cubicBezTo>
                  <a:cubicBezTo>
                    <a:pt x="45960" y="490370"/>
                    <a:pt x="29471" y="490370"/>
                    <a:pt x="10903" y="490370"/>
                  </a:cubicBezTo>
                  <a:cubicBezTo>
                    <a:pt x="10903" y="485659"/>
                    <a:pt x="10903" y="480810"/>
                    <a:pt x="10903" y="475821"/>
                  </a:cubicBezTo>
                  <a:cubicBezTo>
                    <a:pt x="10903" y="406540"/>
                    <a:pt x="12012" y="337260"/>
                    <a:pt x="10488" y="268117"/>
                  </a:cubicBezTo>
                  <a:cubicBezTo>
                    <a:pt x="9656" y="232784"/>
                    <a:pt x="14229" y="198975"/>
                    <a:pt x="24898" y="165443"/>
                  </a:cubicBezTo>
                  <a:cubicBezTo>
                    <a:pt x="28778" y="153249"/>
                    <a:pt x="30164" y="139809"/>
                    <a:pt x="30302" y="126923"/>
                  </a:cubicBezTo>
                  <a:cubicBezTo>
                    <a:pt x="30995" y="88541"/>
                    <a:pt x="30579" y="50159"/>
                    <a:pt x="30579" y="10392"/>
                  </a:cubicBezTo>
                  <a:close/>
                </a:path>
              </a:pathLst>
            </a:custGeom>
            <a:grpFill/>
            <a:ln w="9525" cap="flat">
              <a:noFill/>
              <a:prstDash val="solid"/>
              <a:miter/>
            </a:ln>
          </p:spPr>
          <p:txBody>
            <a:bodyPr rtlCol="0" anchor="ctr"/>
            <a:lstStyle/>
            <a:p>
              <a:pPr defTabSz="603647"/>
              <a:endParaRPr kumimoji="1" lang="ja-JP" altLang="en-US" sz="1189">
                <a:solidFill>
                  <a:prstClr val="black"/>
                </a:solidFill>
                <a:latin typeface="メイリオ"/>
                <a:ea typeface="メイリオ"/>
              </a:endParaRPr>
            </a:p>
          </p:txBody>
        </p:sp>
        <p:grpSp>
          <p:nvGrpSpPr>
            <p:cNvPr id="162" name="グループ化 161"/>
            <p:cNvGrpSpPr/>
            <p:nvPr/>
          </p:nvGrpSpPr>
          <p:grpSpPr>
            <a:xfrm>
              <a:off x="3513734" y="2383364"/>
              <a:ext cx="206158" cy="159140"/>
              <a:chOff x="3513734" y="2383364"/>
              <a:chExt cx="206158" cy="159140"/>
            </a:xfrm>
            <a:grpFill/>
          </p:grpSpPr>
          <p:sp>
            <p:nvSpPr>
              <p:cNvPr id="163" name="テキスト ボックス 162"/>
              <p:cNvSpPr txBox="1"/>
              <p:nvPr/>
            </p:nvSpPr>
            <p:spPr>
              <a:xfrm rot="16200000">
                <a:off x="3520052" y="2377046"/>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4" name="テキスト ボックス 163"/>
              <p:cNvSpPr txBox="1"/>
              <p:nvPr/>
            </p:nvSpPr>
            <p:spPr>
              <a:xfrm rot="16200000">
                <a:off x="3593954" y="2377046"/>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5" name="テキスト ボックス 164"/>
              <p:cNvSpPr txBox="1"/>
              <p:nvPr/>
            </p:nvSpPr>
            <p:spPr>
              <a:xfrm rot="16200000">
                <a:off x="3667855" y="2377046"/>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6" name="テキスト ボックス 165"/>
              <p:cNvSpPr txBox="1"/>
              <p:nvPr/>
            </p:nvSpPr>
            <p:spPr>
              <a:xfrm rot="16200000">
                <a:off x="3520052" y="2434001"/>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7" name="テキスト ボックス 166"/>
              <p:cNvSpPr txBox="1"/>
              <p:nvPr/>
            </p:nvSpPr>
            <p:spPr>
              <a:xfrm rot="16200000">
                <a:off x="3593954" y="2434001"/>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8" name="テキスト ボックス 167"/>
              <p:cNvSpPr txBox="1"/>
              <p:nvPr/>
            </p:nvSpPr>
            <p:spPr>
              <a:xfrm rot="16200000">
                <a:off x="3667855" y="2434001"/>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69" name="テキスト ボックス 168"/>
              <p:cNvSpPr txBox="1"/>
              <p:nvPr/>
            </p:nvSpPr>
            <p:spPr>
              <a:xfrm rot="16200000">
                <a:off x="3520052" y="2490467"/>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70" name="テキスト ボックス 169"/>
              <p:cNvSpPr txBox="1"/>
              <p:nvPr/>
            </p:nvSpPr>
            <p:spPr>
              <a:xfrm rot="16200000">
                <a:off x="3593954" y="2490467"/>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71" name="テキスト ボックス 170"/>
              <p:cNvSpPr txBox="1"/>
              <p:nvPr/>
            </p:nvSpPr>
            <p:spPr>
              <a:xfrm rot="16200000">
                <a:off x="3667855" y="2490467"/>
                <a:ext cx="45719" cy="58355"/>
              </a:xfrm>
              <a:prstGeom prst="rect">
                <a:avLst/>
              </a:prstGeom>
              <a:grp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grpSp>
      </p:grpSp>
      <p:grpSp>
        <p:nvGrpSpPr>
          <p:cNvPr id="172" name="グループ化 171"/>
          <p:cNvGrpSpPr/>
          <p:nvPr/>
        </p:nvGrpSpPr>
        <p:grpSpPr>
          <a:xfrm rot="2400322" flipV="1">
            <a:off x="2659820" y="2242564"/>
            <a:ext cx="237013" cy="462427"/>
            <a:chOff x="5843053" y="2913754"/>
            <a:chExt cx="185710" cy="362332"/>
          </a:xfrm>
          <a:solidFill>
            <a:schemeClr val="tx1"/>
          </a:solidFill>
        </p:grpSpPr>
        <p:sp>
          <p:nvSpPr>
            <p:cNvPr id="173" name="Freeform 36"/>
            <p:cNvSpPr>
              <a:spLocks noChangeAspect="1"/>
            </p:cNvSpPr>
            <p:nvPr/>
          </p:nvSpPr>
          <p:spPr bwMode="auto">
            <a:xfrm rot="5609163">
              <a:off x="5817616" y="3064939"/>
              <a:ext cx="236584" cy="185710"/>
            </a:xfrm>
            <a:custGeom>
              <a:avLst/>
              <a:gdLst>
                <a:gd name="T0" fmla="*/ 426 w 478"/>
                <a:gd name="T1" fmla="*/ 100 h 425"/>
                <a:gd name="T2" fmla="*/ 262 w 478"/>
                <a:gd name="T3" fmla="*/ 100 h 425"/>
                <a:gd name="T4" fmla="*/ 293 w 478"/>
                <a:gd name="T5" fmla="*/ 54 h 425"/>
                <a:gd name="T6" fmla="*/ 286 w 478"/>
                <a:gd name="T7" fmla="*/ 29 h 425"/>
                <a:gd name="T8" fmla="*/ 220 w 478"/>
                <a:gd name="T9" fmla="*/ 14 h 425"/>
                <a:gd name="T10" fmla="*/ 85 w 478"/>
                <a:gd name="T11" fmla="*/ 99 h 425"/>
                <a:gd name="T12" fmla="*/ 42 w 478"/>
                <a:gd name="T13" fmla="*/ 99 h 425"/>
                <a:gd name="T14" fmla="*/ 1 w 478"/>
                <a:gd name="T15" fmla="*/ 151 h 425"/>
                <a:gd name="T16" fmla="*/ 1 w 478"/>
                <a:gd name="T17" fmla="*/ 383 h 425"/>
                <a:gd name="T18" fmla="*/ 41 w 478"/>
                <a:gd name="T19" fmla="*/ 424 h 425"/>
                <a:gd name="T20" fmla="*/ 243 w 478"/>
                <a:gd name="T21" fmla="*/ 424 h 425"/>
                <a:gd name="T22" fmla="*/ 291 w 478"/>
                <a:gd name="T23" fmla="*/ 377 h 425"/>
                <a:gd name="T24" fmla="*/ 281 w 478"/>
                <a:gd name="T25" fmla="*/ 347 h 425"/>
                <a:gd name="T26" fmla="*/ 314 w 478"/>
                <a:gd name="T27" fmla="*/ 302 h 425"/>
                <a:gd name="T28" fmla="*/ 302 w 478"/>
                <a:gd name="T29" fmla="*/ 270 h 425"/>
                <a:gd name="T30" fmla="*/ 331 w 478"/>
                <a:gd name="T31" fmla="*/ 227 h 425"/>
                <a:gd name="T32" fmla="*/ 325 w 478"/>
                <a:gd name="T33" fmla="*/ 204 h 425"/>
                <a:gd name="T34" fmla="*/ 426 w 478"/>
                <a:gd name="T35" fmla="*/ 204 h 425"/>
                <a:gd name="T36" fmla="*/ 478 w 478"/>
                <a:gd name="T37" fmla="*/ 152 h 425"/>
                <a:gd name="T38" fmla="*/ 426 w 478"/>
                <a:gd name="T39" fmla="*/ 10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 h="425">
                  <a:moveTo>
                    <a:pt x="426" y="100"/>
                  </a:moveTo>
                  <a:cubicBezTo>
                    <a:pt x="262" y="100"/>
                    <a:pt x="262" y="100"/>
                    <a:pt x="262" y="100"/>
                  </a:cubicBezTo>
                  <a:cubicBezTo>
                    <a:pt x="281" y="87"/>
                    <a:pt x="293" y="69"/>
                    <a:pt x="293" y="54"/>
                  </a:cubicBezTo>
                  <a:cubicBezTo>
                    <a:pt x="293" y="46"/>
                    <a:pt x="291" y="37"/>
                    <a:pt x="286" y="29"/>
                  </a:cubicBezTo>
                  <a:cubicBezTo>
                    <a:pt x="272" y="6"/>
                    <a:pt x="242" y="0"/>
                    <a:pt x="220" y="14"/>
                  </a:cubicBezTo>
                  <a:cubicBezTo>
                    <a:pt x="85" y="99"/>
                    <a:pt x="85" y="99"/>
                    <a:pt x="85" y="99"/>
                  </a:cubicBezTo>
                  <a:cubicBezTo>
                    <a:pt x="42" y="99"/>
                    <a:pt x="42" y="99"/>
                    <a:pt x="42" y="99"/>
                  </a:cubicBezTo>
                  <a:cubicBezTo>
                    <a:pt x="13" y="99"/>
                    <a:pt x="1" y="123"/>
                    <a:pt x="1" y="151"/>
                  </a:cubicBezTo>
                  <a:cubicBezTo>
                    <a:pt x="1" y="168"/>
                    <a:pt x="0" y="381"/>
                    <a:pt x="1" y="383"/>
                  </a:cubicBezTo>
                  <a:cubicBezTo>
                    <a:pt x="3" y="406"/>
                    <a:pt x="17" y="424"/>
                    <a:pt x="41" y="424"/>
                  </a:cubicBezTo>
                  <a:cubicBezTo>
                    <a:pt x="243" y="424"/>
                    <a:pt x="243" y="424"/>
                    <a:pt x="243" y="424"/>
                  </a:cubicBezTo>
                  <a:cubicBezTo>
                    <a:pt x="270" y="425"/>
                    <a:pt x="291" y="403"/>
                    <a:pt x="291" y="377"/>
                  </a:cubicBezTo>
                  <a:cubicBezTo>
                    <a:pt x="291" y="366"/>
                    <a:pt x="287" y="355"/>
                    <a:pt x="281" y="347"/>
                  </a:cubicBezTo>
                  <a:cubicBezTo>
                    <a:pt x="300" y="341"/>
                    <a:pt x="314" y="323"/>
                    <a:pt x="314" y="302"/>
                  </a:cubicBezTo>
                  <a:cubicBezTo>
                    <a:pt x="314" y="290"/>
                    <a:pt x="310" y="279"/>
                    <a:pt x="302" y="270"/>
                  </a:cubicBezTo>
                  <a:cubicBezTo>
                    <a:pt x="319" y="263"/>
                    <a:pt x="330" y="246"/>
                    <a:pt x="331" y="227"/>
                  </a:cubicBezTo>
                  <a:cubicBezTo>
                    <a:pt x="331" y="219"/>
                    <a:pt x="328" y="211"/>
                    <a:pt x="325" y="204"/>
                  </a:cubicBezTo>
                  <a:cubicBezTo>
                    <a:pt x="426" y="204"/>
                    <a:pt x="426" y="204"/>
                    <a:pt x="426" y="204"/>
                  </a:cubicBezTo>
                  <a:cubicBezTo>
                    <a:pt x="455" y="204"/>
                    <a:pt x="478" y="181"/>
                    <a:pt x="478" y="152"/>
                  </a:cubicBezTo>
                  <a:cubicBezTo>
                    <a:pt x="478" y="123"/>
                    <a:pt x="455" y="100"/>
                    <a:pt x="426" y="100"/>
                  </a:cubicBezTo>
                  <a:close/>
                </a:path>
              </a:pathLst>
            </a:custGeom>
            <a:grpFill/>
            <a:ln w="19050">
              <a:solidFill>
                <a:schemeClr val="bg1"/>
              </a:solid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Meiryo UI" panose="020B0604030504040204" pitchFamily="50" charset="-128"/>
                <a:ea typeface="Meiryo UI" panose="020B0604030504040204" pitchFamily="50" charset="-128"/>
              </a:endParaRPr>
            </a:p>
          </p:txBody>
        </p:sp>
        <p:sp>
          <p:nvSpPr>
            <p:cNvPr id="174" name="正方形/長方形 173"/>
            <p:cNvSpPr/>
            <p:nvPr/>
          </p:nvSpPr>
          <p:spPr>
            <a:xfrm rot="10779965">
              <a:off x="5856899" y="2913754"/>
              <a:ext cx="130640" cy="127101"/>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8500" tIns="29250" rIns="58500" bIns="0" rtlCol="0" anchor="ctr"/>
            <a:lstStyle/>
            <a:p>
              <a:pPr algn="ctr" defTabSz="752256"/>
              <a:endParaRPr kumimoji="1" lang="ja-JP" altLang="en-US" sz="975"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5" name="円形吹き出し 174"/>
          <p:cNvSpPr/>
          <p:nvPr/>
        </p:nvSpPr>
        <p:spPr>
          <a:xfrm>
            <a:off x="2226711" y="1845498"/>
            <a:ext cx="971741" cy="315915"/>
          </a:xfrm>
          <a:prstGeom prst="wedgeEllipseCallout">
            <a:avLst>
              <a:gd name="adj1" fmla="val 13633"/>
              <a:gd name="adj2" fmla="val 82657"/>
            </a:avLst>
          </a:prstGeom>
          <a:ln w="12700">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総売上額</a:t>
            </a: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\987,654…</a:t>
            </a:r>
            <a:b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現金売上額</a:t>
            </a:r>
            <a:r>
              <a:rPr kumimoji="1" lang="en-US" altLang="ja-JP" sz="569"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\123,456…</a:t>
            </a:r>
          </a:p>
        </p:txBody>
      </p:sp>
      <p:sp>
        <p:nvSpPr>
          <p:cNvPr id="176" name="Freeform 109">
            <a:extLst>
              <a:ext uri="{FF2B5EF4-FFF2-40B4-BE49-F238E27FC236}">
                <a16:creationId xmlns:a16="http://schemas.microsoft.com/office/drawing/2014/main" id="{E7AE1E7F-6F72-4C32-85E2-5BD2160AC140}"/>
              </a:ext>
            </a:extLst>
          </p:cNvPr>
          <p:cNvSpPr>
            <a:spLocks/>
          </p:cNvSpPr>
          <p:nvPr/>
        </p:nvSpPr>
        <p:spPr bwMode="auto">
          <a:xfrm>
            <a:off x="4546538" y="2350554"/>
            <a:ext cx="14041" cy="14041"/>
          </a:xfrm>
          <a:custGeom>
            <a:avLst/>
            <a:gdLst>
              <a:gd name="T0" fmla="*/ 0 w 9"/>
              <a:gd name="T1" fmla="*/ 9 h 9"/>
              <a:gd name="T2" fmla="*/ 9 w 9"/>
              <a:gd name="T3" fmla="*/ 0 h 9"/>
            </a:gdLst>
            <a:ahLst/>
            <a:cxnLst>
              <a:cxn ang="0">
                <a:pos x="T0" y="T1"/>
              </a:cxn>
              <a:cxn ang="0">
                <a:pos x="T2" y="T3"/>
              </a:cxn>
            </a:cxnLst>
            <a:rect l="0" t="0" r="r" b="b"/>
            <a:pathLst>
              <a:path w="9" h="9">
                <a:moveTo>
                  <a:pt x="0" y="9"/>
                </a:moveTo>
                <a:cubicBezTo>
                  <a:pt x="3" y="6"/>
                  <a:pt x="6" y="3"/>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sp>
        <p:nvSpPr>
          <p:cNvPr id="177" name="テキスト ボックス 176"/>
          <p:cNvSpPr txBox="1"/>
          <p:nvPr/>
        </p:nvSpPr>
        <p:spPr>
          <a:xfrm>
            <a:off x="5837234" y="3441369"/>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スキャナ</a:t>
            </a:r>
          </a:p>
        </p:txBody>
      </p:sp>
      <p:sp>
        <p:nvSpPr>
          <p:cNvPr id="178" name="テキスト ボックス 177"/>
          <p:cNvSpPr txBox="1"/>
          <p:nvPr/>
        </p:nvSpPr>
        <p:spPr>
          <a:xfrm>
            <a:off x="4388454" y="4592183"/>
            <a:ext cx="980052" cy="392415"/>
          </a:xfrm>
          <a:prstGeom prst="rect">
            <a:avLst/>
          </a:prstGeom>
          <a:noFill/>
          <a:ln>
            <a:noFill/>
          </a:ln>
        </p:spPr>
        <p:txBody>
          <a:bodyPr wrap="square" rtlCol="0">
            <a:spAutoFit/>
          </a:bodyPr>
          <a:lstStyle/>
          <a:p>
            <a:pPr algn="ctr" defTabSz="752256"/>
            <a:endParaRPr kumimoji="1" lang="en-US" altLang="ja-JP" sz="975" b="1" dirty="0">
              <a:solidFill>
                <a:schemeClr val="accent6"/>
              </a:solidFill>
              <a:latin typeface="Meiryo UI" panose="020B0604030504040204" pitchFamily="50" charset="-128"/>
              <a:ea typeface="Meiryo UI" panose="020B0604030504040204" pitchFamily="50" charset="-128"/>
            </a:endParaRPr>
          </a:p>
          <a:p>
            <a:pPr algn="ctr" defTabSz="752256"/>
            <a:r>
              <a:rPr kumimoji="1" lang="ja-JP" altLang="en-US" sz="975" b="1" dirty="0">
                <a:solidFill>
                  <a:schemeClr val="accent6"/>
                </a:solidFill>
                <a:latin typeface="Meiryo UI" panose="020B0604030504040204" pitchFamily="50" charset="-128"/>
                <a:ea typeface="Meiryo UI" panose="020B0604030504040204" pitchFamily="50" charset="-128"/>
              </a:rPr>
              <a:t>売上チェック</a:t>
            </a:r>
            <a:endParaRPr kumimoji="1" lang="en-US" altLang="ja-JP" sz="975" b="1" dirty="0">
              <a:solidFill>
                <a:schemeClr val="accent6"/>
              </a:solidFill>
              <a:latin typeface="Meiryo UI" panose="020B0604030504040204" pitchFamily="50" charset="-128"/>
              <a:ea typeface="Meiryo UI" panose="020B0604030504040204" pitchFamily="50" charset="-128"/>
            </a:endParaRPr>
          </a:p>
        </p:txBody>
      </p:sp>
      <p:sp>
        <p:nvSpPr>
          <p:cNvPr id="179" name="フリーフォーム 178"/>
          <p:cNvSpPr/>
          <p:nvPr/>
        </p:nvSpPr>
        <p:spPr>
          <a:xfrm>
            <a:off x="6437874" y="2594482"/>
            <a:ext cx="1220169" cy="1981954"/>
          </a:xfrm>
          <a:custGeom>
            <a:avLst/>
            <a:gdLst>
              <a:gd name="connsiteX0" fmla="*/ 18933 w 1870782"/>
              <a:gd name="connsiteY0" fmla="*/ 0 h 1619250"/>
              <a:gd name="connsiteX1" fmla="*/ 257058 w 1870782"/>
              <a:gd name="connsiteY1" fmla="*/ 228600 h 1619250"/>
              <a:gd name="connsiteX2" fmla="*/ 1819158 w 1870782"/>
              <a:gd name="connsiteY2" fmla="*/ 238125 h 1619250"/>
              <a:gd name="connsiteX3" fmla="*/ 1409583 w 1870782"/>
              <a:gd name="connsiteY3" fmla="*/ 1619250 h 1619250"/>
              <a:gd name="connsiteX0" fmla="*/ 18933 w 1923289"/>
              <a:gd name="connsiteY0" fmla="*/ 0 h 1619250"/>
              <a:gd name="connsiteX1" fmla="*/ 257058 w 1923289"/>
              <a:gd name="connsiteY1" fmla="*/ 228600 h 1619250"/>
              <a:gd name="connsiteX2" fmla="*/ 1819158 w 1923289"/>
              <a:gd name="connsiteY2" fmla="*/ 238125 h 1619250"/>
              <a:gd name="connsiteX3" fmla="*/ 1737429 w 1923289"/>
              <a:gd name="connsiteY3" fmla="*/ 1024606 h 1619250"/>
              <a:gd name="connsiteX4" fmla="*/ 1409583 w 1923289"/>
              <a:gd name="connsiteY4" fmla="*/ 1619250 h 1619250"/>
              <a:gd name="connsiteX0" fmla="*/ 18933 w 1933226"/>
              <a:gd name="connsiteY0" fmla="*/ 0 h 1619250"/>
              <a:gd name="connsiteX1" fmla="*/ 257058 w 1933226"/>
              <a:gd name="connsiteY1" fmla="*/ 228600 h 1619250"/>
              <a:gd name="connsiteX2" fmla="*/ 1819158 w 1933226"/>
              <a:gd name="connsiteY2" fmla="*/ 238125 h 1619250"/>
              <a:gd name="connsiteX3" fmla="*/ 1777464 w 1933226"/>
              <a:gd name="connsiteY3" fmla="*/ 1154361 h 1619250"/>
              <a:gd name="connsiteX4" fmla="*/ 1409583 w 1933226"/>
              <a:gd name="connsiteY4" fmla="*/ 1619250 h 1619250"/>
              <a:gd name="connsiteX0" fmla="*/ 16870 w 1885494"/>
              <a:gd name="connsiteY0" fmla="*/ 0 h 1619250"/>
              <a:gd name="connsiteX1" fmla="*/ 254995 w 1885494"/>
              <a:gd name="connsiteY1" fmla="*/ 228600 h 1619250"/>
              <a:gd name="connsiteX2" fmla="*/ 1750371 w 1885494"/>
              <a:gd name="connsiteY2" fmla="*/ 251101 h 1619250"/>
              <a:gd name="connsiteX3" fmla="*/ 1775401 w 1885494"/>
              <a:gd name="connsiteY3" fmla="*/ 1154361 h 1619250"/>
              <a:gd name="connsiteX4" fmla="*/ 1407520 w 1885494"/>
              <a:gd name="connsiteY4" fmla="*/ 1619250 h 1619250"/>
              <a:gd name="connsiteX0" fmla="*/ 16870 w 1872097"/>
              <a:gd name="connsiteY0" fmla="*/ 0 h 1619250"/>
              <a:gd name="connsiteX1" fmla="*/ 254995 w 1872097"/>
              <a:gd name="connsiteY1" fmla="*/ 228600 h 1619250"/>
              <a:gd name="connsiteX2" fmla="*/ 1750371 w 1872097"/>
              <a:gd name="connsiteY2" fmla="*/ 251101 h 1619250"/>
              <a:gd name="connsiteX3" fmla="*/ 1735366 w 1872097"/>
              <a:gd name="connsiteY3" fmla="*/ 1128410 h 1619250"/>
              <a:gd name="connsiteX4" fmla="*/ 1407520 w 1872097"/>
              <a:gd name="connsiteY4" fmla="*/ 1619250 h 1619250"/>
              <a:gd name="connsiteX0" fmla="*/ 16870 w 1869703"/>
              <a:gd name="connsiteY0" fmla="*/ 0 h 1619250"/>
              <a:gd name="connsiteX1" fmla="*/ 254995 w 1869703"/>
              <a:gd name="connsiteY1" fmla="*/ 228600 h 1619250"/>
              <a:gd name="connsiteX2" fmla="*/ 1750371 w 1869703"/>
              <a:gd name="connsiteY2" fmla="*/ 251101 h 1619250"/>
              <a:gd name="connsiteX3" fmla="*/ 1727359 w 1869703"/>
              <a:gd name="connsiteY3" fmla="*/ 1198477 h 1619250"/>
              <a:gd name="connsiteX4" fmla="*/ 1407520 w 1869703"/>
              <a:gd name="connsiteY4" fmla="*/ 1619250 h 1619250"/>
              <a:gd name="connsiteX0" fmla="*/ 16870 w 1796642"/>
              <a:gd name="connsiteY0" fmla="*/ 0 h 1619250"/>
              <a:gd name="connsiteX1" fmla="*/ 254995 w 1796642"/>
              <a:gd name="connsiteY1" fmla="*/ 228600 h 1619250"/>
              <a:gd name="connsiteX2" fmla="*/ 1750371 w 1796642"/>
              <a:gd name="connsiteY2" fmla="*/ 251101 h 1619250"/>
              <a:gd name="connsiteX3" fmla="*/ 1407520 w 1796642"/>
              <a:gd name="connsiteY3" fmla="*/ 1619250 h 1619250"/>
              <a:gd name="connsiteX0" fmla="*/ 19637 w 1881601"/>
              <a:gd name="connsiteY0" fmla="*/ 0 h 1619250"/>
              <a:gd name="connsiteX1" fmla="*/ 257762 w 1881601"/>
              <a:gd name="connsiteY1" fmla="*/ 228600 h 1619250"/>
              <a:gd name="connsiteX2" fmla="*/ 1841214 w 1881601"/>
              <a:gd name="connsiteY2" fmla="*/ 445732 h 1619250"/>
              <a:gd name="connsiteX3" fmla="*/ 1410287 w 1881601"/>
              <a:gd name="connsiteY3" fmla="*/ 1619250 h 1619250"/>
              <a:gd name="connsiteX0" fmla="*/ 19637 w 1874082"/>
              <a:gd name="connsiteY0" fmla="*/ 0 h 1619250"/>
              <a:gd name="connsiteX1" fmla="*/ 257762 w 1874082"/>
              <a:gd name="connsiteY1" fmla="*/ 228600 h 1619250"/>
              <a:gd name="connsiteX2" fmla="*/ 1841214 w 1874082"/>
              <a:gd name="connsiteY2" fmla="*/ 445732 h 1619250"/>
              <a:gd name="connsiteX3" fmla="*/ 1410287 w 1874082"/>
              <a:gd name="connsiteY3" fmla="*/ 1619250 h 1619250"/>
            </a:gdLst>
            <a:ahLst/>
            <a:cxnLst>
              <a:cxn ang="0">
                <a:pos x="connsiteX0" y="connsiteY0"/>
              </a:cxn>
              <a:cxn ang="0">
                <a:pos x="connsiteX1" y="connsiteY1"/>
              </a:cxn>
              <a:cxn ang="0">
                <a:pos x="connsiteX2" y="connsiteY2"/>
              </a:cxn>
              <a:cxn ang="0">
                <a:pos x="connsiteX3" y="connsiteY3"/>
              </a:cxn>
            </a:cxnLst>
            <a:rect l="l" t="t" r="r" b="b"/>
            <a:pathLst>
              <a:path w="1874082" h="1619250">
                <a:moveTo>
                  <a:pt x="19637" y="0"/>
                </a:moveTo>
                <a:cubicBezTo>
                  <a:pt x="-11319" y="94456"/>
                  <a:pt x="-45834" y="154311"/>
                  <a:pt x="257762" y="228600"/>
                </a:cubicBezTo>
                <a:cubicBezTo>
                  <a:pt x="561358" y="302889"/>
                  <a:pt x="1649127" y="213957"/>
                  <a:pt x="1841214" y="445732"/>
                </a:cubicBezTo>
                <a:cubicBezTo>
                  <a:pt x="2009280" y="739789"/>
                  <a:pt x="1481714" y="1334219"/>
                  <a:pt x="1410287" y="1619250"/>
                </a:cubicBezTo>
              </a:path>
            </a:pathLst>
          </a:custGeom>
          <a:noFill/>
          <a:ln>
            <a:solidFill>
              <a:schemeClr val="tx1"/>
            </a:solidFill>
            <a:prstDash val="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52256"/>
            <a:endParaRPr kumimoji="1" lang="ja-JP" altLang="en-US" sz="1480">
              <a:solidFill>
                <a:prstClr val="white"/>
              </a:solidFill>
              <a:latin typeface="Segoe UI"/>
              <a:ea typeface="メイリオ"/>
            </a:endParaRPr>
          </a:p>
        </p:txBody>
      </p:sp>
      <p:sp>
        <p:nvSpPr>
          <p:cNvPr id="180" name="テキスト ボックス 179"/>
          <p:cNvSpPr txBox="1"/>
          <p:nvPr/>
        </p:nvSpPr>
        <p:spPr>
          <a:xfrm>
            <a:off x="6758844" y="4905378"/>
            <a:ext cx="1005604"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売上報告データ</a:t>
            </a:r>
          </a:p>
        </p:txBody>
      </p:sp>
      <p:grpSp>
        <p:nvGrpSpPr>
          <p:cNvPr id="181" name="グループ化 180"/>
          <p:cNvGrpSpPr>
            <a:grpSpLocks noChangeAspect="1"/>
          </p:cNvGrpSpPr>
          <p:nvPr/>
        </p:nvGrpSpPr>
        <p:grpSpPr>
          <a:xfrm>
            <a:off x="6910198" y="3161682"/>
            <a:ext cx="561568" cy="412345"/>
            <a:chOff x="2461806" y="4508500"/>
            <a:chExt cx="1254299" cy="920999"/>
          </a:xfrm>
          <a:solidFill>
            <a:schemeClr val="tx1"/>
          </a:solidFill>
        </p:grpSpPr>
        <p:sp>
          <p:nvSpPr>
            <p:cNvPr id="182" name="Freeform 18"/>
            <p:cNvSpPr>
              <a:spLocks/>
            </p:cNvSpPr>
            <p:nvPr/>
          </p:nvSpPr>
          <p:spPr bwMode="auto">
            <a:xfrm>
              <a:off x="3154952" y="4508500"/>
              <a:ext cx="355422" cy="376068"/>
            </a:xfrm>
            <a:custGeom>
              <a:avLst/>
              <a:gdLst>
                <a:gd name="T0" fmla="*/ 44 w 204"/>
                <a:gd name="T1" fmla="*/ 194 h 216"/>
                <a:gd name="T2" fmla="*/ 51 w 204"/>
                <a:gd name="T3" fmla="*/ 199 h 216"/>
                <a:gd name="T4" fmla="*/ 102 w 204"/>
                <a:gd name="T5" fmla="*/ 216 h 216"/>
                <a:gd name="T6" fmla="*/ 153 w 204"/>
                <a:gd name="T7" fmla="*/ 199 h 216"/>
                <a:gd name="T8" fmla="*/ 161 w 204"/>
                <a:gd name="T9" fmla="*/ 194 h 216"/>
                <a:gd name="T10" fmla="*/ 204 w 204"/>
                <a:gd name="T11" fmla="*/ 103 h 216"/>
                <a:gd name="T12" fmla="*/ 102 w 204"/>
                <a:gd name="T13" fmla="*/ 0 h 216"/>
                <a:gd name="T14" fmla="*/ 0 w 204"/>
                <a:gd name="T15" fmla="*/ 103 h 216"/>
                <a:gd name="T16" fmla="*/ 44 w 204"/>
                <a:gd name="T17" fmla="*/ 19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16">
                  <a:moveTo>
                    <a:pt x="44" y="194"/>
                  </a:moveTo>
                  <a:cubicBezTo>
                    <a:pt x="46" y="196"/>
                    <a:pt x="48" y="198"/>
                    <a:pt x="51" y="199"/>
                  </a:cubicBezTo>
                  <a:cubicBezTo>
                    <a:pt x="66" y="210"/>
                    <a:pt x="83" y="216"/>
                    <a:pt x="102" y="216"/>
                  </a:cubicBezTo>
                  <a:cubicBezTo>
                    <a:pt x="121" y="216"/>
                    <a:pt x="138" y="210"/>
                    <a:pt x="153" y="199"/>
                  </a:cubicBezTo>
                  <a:cubicBezTo>
                    <a:pt x="156" y="198"/>
                    <a:pt x="158" y="196"/>
                    <a:pt x="161" y="194"/>
                  </a:cubicBezTo>
                  <a:cubicBezTo>
                    <a:pt x="187" y="173"/>
                    <a:pt x="204" y="139"/>
                    <a:pt x="204" y="103"/>
                  </a:cubicBezTo>
                  <a:cubicBezTo>
                    <a:pt x="204" y="46"/>
                    <a:pt x="159" y="0"/>
                    <a:pt x="102" y="0"/>
                  </a:cubicBezTo>
                  <a:cubicBezTo>
                    <a:pt x="46" y="0"/>
                    <a:pt x="0" y="46"/>
                    <a:pt x="0" y="103"/>
                  </a:cubicBezTo>
                  <a:cubicBezTo>
                    <a:pt x="0" y="139"/>
                    <a:pt x="17" y="173"/>
                    <a:pt x="4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prstClr val="black"/>
                </a:solidFill>
                <a:latin typeface="メイリオ"/>
                <a:ea typeface="メイリオ"/>
              </a:endParaRPr>
            </a:p>
          </p:txBody>
        </p:sp>
        <p:sp>
          <p:nvSpPr>
            <p:cNvPr id="183" name="Freeform 19"/>
            <p:cNvSpPr>
              <a:spLocks/>
            </p:cNvSpPr>
            <p:nvPr/>
          </p:nvSpPr>
          <p:spPr bwMode="auto">
            <a:xfrm>
              <a:off x="2461806" y="4785758"/>
              <a:ext cx="698308" cy="643741"/>
            </a:xfrm>
            <a:custGeom>
              <a:avLst/>
              <a:gdLst>
                <a:gd name="T0" fmla="*/ 314 w 401"/>
                <a:gd name="T1" fmla="*/ 346 h 370"/>
                <a:gd name="T2" fmla="*/ 264 w 401"/>
                <a:gd name="T3" fmla="*/ 346 h 370"/>
                <a:gd name="T4" fmla="*/ 240 w 401"/>
                <a:gd name="T5" fmla="*/ 293 h 370"/>
                <a:gd name="T6" fmla="*/ 240 w 401"/>
                <a:gd name="T7" fmla="*/ 278 h 370"/>
                <a:gd name="T8" fmla="*/ 378 w 401"/>
                <a:gd name="T9" fmla="*/ 278 h 370"/>
                <a:gd name="T10" fmla="*/ 401 w 401"/>
                <a:gd name="T11" fmla="*/ 255 h 370"/>
                <a:gd name="T12" fmla="*/ 401 w 401"/>
                <a:gd name="T13" fmla="*/ 23 h 370"/>
                <a:gd name="T14" fmla="*/ 378 w 401"/>
                <a:gd name="T15" fmla="*/ 0 h 370"/>
                <a:gd name="T16" fmla="*/ 23 w 401"/>
                <a:gd name="T17" fmla="*/ 0 h 370"/>
                <a:gd name="T18" fmla="*/ 0 w 401"/>
                <a:gd name="T19" fmla="*/ 23 h 370"/>
                <a:gd name="T20" fmla="*/ 0 w 401"/>
                <a:gd name="T21" fmla="*/ 255 h 370"/>
                <a:gd name="T22" fmla="*/ 23 w 401"/>
                <a:gd name="T23" fmla="*/ 278 h 370"/>
                <a:gd name="T24" fmla="*/ 165 w 401"/>
                <a:gd name="T25" fmla="*/ 278 h 370"/>
                <a:gd name="T26" fmla="*/ 165 w 401"/>
                <a:gd name="T27" fmla="*/ 293 h 370"/>
                <a:gd name="T28" fmla="*/ 141 w 401"/>
                <a:gd name="T29" fmla="*/ 346 h 370"/>
                <a:gd name="T30" fmla="*/ 92 w 401"/>
                <a:gd name="T31" fmla="*/ 346 h 370"/>
                <a:gd name="T32" fmla="*/ 79 w 401"/>
                <a:gd name="T33" fmla="*/ 358 h 370"/>
                <a:gd name="T34" fmla="*/ 92 w 401"/>
                <a:gd name="T35" fmla="*/ 370 h 370"/>
                <a:gd name="T36" fmla="*/ 314 w 401"/>
                <a:gd name="T37" fmla="*/ 370 h 370"/>
                <a:gd name="T38" fmla="*/ 326 w 401"/>
                <a:gd name="T39" fmla="*/ 358 h 370"/>
                <a:gd name="T40" fmla="*/ 314 w 401"/>
                <a:gd name="T41" fmla="*/ 34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370">
                  <a:moveTo>
                    <a:pt x="314" y="346"/>
                  </a:moveTo>
                  <a:cubicBezTo>
                    <a:pt x="264" y="346"/>
                    <a:pt x="264" y="346"/>
                    <a:pt x="264" y="346"/>
                  </a:cubicBezTo>
                  <a:cubicBezTo>
                    <a:pt x="247" y="331"/>
                    <a:pt x="242" y="311"/>
                    <a:pt x="240" y="293"/>
                  </a:cubicBezTo>
                  <a:cubicBezTo>
                    <a:pt x="240" y="278"/>
                    <a:pt x="240" y="278"/>
                    <a:pt x="240" y="278"/>
                  </a:cubicBezTo>
                  <a:cubicBezTo>
                    <a:pt x="378" y="278"/>
                    <a:pt x="378" y="278"/>
                    <a:pt x="378" y="278"/>
                  </a:cubicBezTo>
                  <a:cubicBezTo>
                    <a:pt x="391" y="278"/>
                    <a:pt x="401" y="268"/>
                    <a:pt x="401" y="255"/>
                  </a:cubicBezTo>
                  <a:cubicBezTo>
                    <a:pt x="401" y="23"/>
                    <a:pt x="401" y="23"/>
                    <a:pt x="401" y="23"/>
                  </a:cubicBezTo>
                  <a:cubicBezTo>
                    <a:pt x="401" y="11"/>
                    <a:pt x="391" y="0"/>
                    <a:pt x="378" y="0"/>
                  </a:cubicBezTo>
                  <a:cubicBezTo>
                    <a:pt x="23" y="0"/>
                    <a:pt x="23" y="0"/>
                    <a:pt x="23" y="0"/>
                  </a:cubicBezTo>
                  <a:cubicBezTo>
                    <a:pt x="11" y="0"/>
                    <a:pt x="0" y="11"/>
                    <a:pt x="0" y="23"/>
                  </a:cubicBezTo>
                  <a:cubicBezTo>
                    <a:pt x="0" y="255"/>
                    <a:pt x="0" y="255"/>
                    <a:pt x="0" y="255"/>
                  </a:cubicBezTo>
                  <a:cubicBezTo>
                    <a:pt x="0" y="268"/>
                    <a:pt x="11" y="278"/>
                    <a:pt x="23" y="278"/>
                  </a:cubicBezTo>
                  <a:cubicBezTo>
                    <a:pt x="165" y="278"/>
                    <a:pt x="165" y="278"/>
                    <a:pt x="165" y="278"/>
                  </a:cubicBezTo>
                  <a:cubicBezTo>
                    <a:pt x="165" y="293"/>
                    <a:pt x="165" y="293"/>
                    <a:pt x="165" y="293"/>
                  </a:cubicBezTo>
                  <a:cubicBezTo>
                    <a:pt x="163" y="311"/>
                    <a:pt x="158" y="331"/>
                    <a:pt x="141" y="346"/>
                  </a:cubicBezTo>
                  <a:cubicBezTo>
                    <a:pt x="92" y="346"/>
                    <a:pt x="92" y="346"/>
                    <a:pt x="92" y="346"/>
                  </a:cubicBezTo>
                  <a:cubicBezTo>
                    <a:pt x="85" y="346"/>
                    <a:pt x="79" y="352"/>
                    <a:pt x="79" y="358"/>
                  </a:cubicBezTo>
                  <a:cubicBezTo>
                    <a:pt x="79" y="365"/>
                    <a:pt x="85" y="370"/>
                    <a:pt x="92" y="370"/>
                  </a:cubicBezTo>
                  <a:cubicBezTo>
                    <a:pt x="314" y="370"/>
                    <a:pt x="314" y="370"/>
                    <a:pt x="314" y="370"/>
                  </a:cubicBezTo>
                  <a:cubicBezTo>
                    <a:pt x="321" y="370"/>
                    <a:pt x="326" y="365"/>
                    <a:pt x="326" y="358"/>
                  </a:cubicBezTo>
                  <a:cubicBezTo>
                    <a:pt x="326" y="352"/>
                    <a:pt x="321" y="346"/>
                    <a:pt x="314"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prstClr val="black"/>
                </a:solidFill>
                <a:latin typeface="メイリオ"/>
                <a:ea typeface="メイリオ"/>
              </a:endParaRPr>
            </a:p>
          </p:txBody>
        </p:sp>
        <p:sp>
          <p:nvSpPr>
            <p:cNvPr id="184" name="Freeform 20"/>
            <p:cNvSpPr>
              <a:spLocks noEditPoints="1"/>
            </p:cNvSpPr>
            <p:nvPr/>
          </p:nvSpPr>
          <p:spPr bwMode="auto">
            <a:xfrm>
              <a:off x="2989777" y="4884568"/>
              <a:ext cx="726328" cy="494788"/>
            </a:xfrm>
            <a:custGeom>
              <a:avLst/>
              <a:gdLst>
                <a:gd name="T0" fmla="*/ 405 w 417"/>
                <a:gd name="T1" fmla="*/ 163 h 284"/>
                <a:gd name="T2" fmla="*/ 248 w 417"/>
                <a:gd name="T3" fmla="*/ 0 h 284"/>
                <a:gd name="T4" fmla="*/ 107 w 417"/>
                <a:gd name="T5" fmla="*/ 14 h 284"/>
                <a:gd name="T6" fmla="*/ 24 w 417"/>
                <a:gd name="T7" fmla="*/ 229 h 284"/>
                <a:gd name="T8" fmla="*/ 8 w 417"/>
                <a:gd name="T9" fmla="*/ 267 h 284"/>
                <a:gd name="T10" fmla="*/ 384 w 417"/>
                <a:gd name="T11" fmla="*/ 267 h 284"/>
                <a:gd name="T12" fmla="*/ 395 w 417"/>
                <a:gd name="T13" fmla="*/ 211 h 284"/>
                <a:gd name="T14" fmla="*/ 302 w 417"/>
                <a:gd name="T15" fmla="*/ 111 h 284"/>
                <a:gd name="T16" fmla="*/ 301 w 417"/>
                <a:gd name="T17" fmla="*/ 118 h 284"/>
                <a:gd name="T18" fmla="*/ 329 w 417"/>
                <a:gd name="T19" fmla="*/ 241 h 284"/>
                <a:gd name="T20" fmla="*/ 300 w 417"/>
                <a:gd name="T21" fmla="*/ 254 h 284"/>
                <a:gd name="T22" fmla="*/ 250 w 417"/>
                <a:gd name="T23" fmla="*/ 221 h 284"/>
                <a:gd name="T24" fmla="*/ 146 w 417"/>
                <a:gd name="T25" fmla="*/ 221 h 284"/>
                <a:gd name="T26" fmla="*/ 66 w 417"/>
                <a:gd name="T27" fmla="*/ 244 h 284"/>
                <a:gd name="T28" fmla="*/ 51 w 417"/>
                <a:gd name="T29" fmla="*/ 265 h 284"/>
                <a:gd name="T30" fmla="*/ 78 w 417"/>
                <a:gd name="T31" fmla="*/ 265 h 284"/>
                <a:gd name="T32" fmla="*/ 62 w 417"/>
                <a:gd name="T33" fmla="*/ 249 h 284"/>
                <a:gd name="T34" fmla="*/ 84 w 417"/>
                <a:gd name="T35" fmla="*/ 254 h 284"/>
                <a:gd name="T36" fmla="*/ 92 w 417"/>
                <a:gd name="T37" fmla="*/ 259 h 284"/>
                <a:gd name="T38" fmla="*/ 117 w 417"/>
                <a:gd name="T39" fmla="*/ 262 h 284"/>
                <a:gd name="T40" fmla="*/ 127 w 417"/>
                <a:gd name="T41" fmla="*/ 265 h 284"/>
                <a:gd name="T42" fmla="*/ 155 w 417"/>
                <a:gd name="T43" fmla="*/ 259 h 284"/>
                <a:gd name="T44" fmla="*/ 137 w 417"/>
                <a:gd name="T45" fmla="*/ 254 h 284"/>
                <a:gd name="T46" fmla="*/ 156 w 417"/>
                <a:gd name="T47" fmla="*/ 254 h 284"/>
                <a:gd name="T48" fmla="*/ 146 w 417"/>
                <a:gd name="T49" fmla="*/ 242 h 284"/>
                <a:gd name="T50" fmla="*/ 158 w 417"/>
                <a:gd name="T51" fmla="*/ 244 h 284"/>
                <a:gd name="T52" fmla="*/ 166 w 417"/>
                <a:gd name="T53" fmla="*/ 259 h 284"/>
                <a:gd name="T54" fmla="*/ 192 w 417"/>
                <a:gd name="T55" fmla="*/ 254 h 284"/>
                <a:gd name="T56" fmla="*/ 193 w 417"/>
                <a:gd name="T57" fmla="*/ 249 h 284"/>
                <a:gd name="T58" fmla="*/ 168 w 417"/>
                <a:gd name="T59" fmla="*/ 244 h 284"/>
                <a:gd name="T60" fmla="*/ 193 w 417"/>
                <a:gd name="T61" fmla="*/ 244 h 284"/>
                <a:gd name="T62" fmla="*/ 227 w 417"/>
                <a:gd name="T63" fmla="*/ 244 h 284"/>
                <a:gd name="T64" fmla="*/ 203 w 417"/>
                <a:gd name="T65" fmla="*/ 249 h 284"/>
                <a:gd name="T66" fmla="*/ 203 w 417"/>
                <a:gd name="T67" fmla="*/ 254 h 284"/>
                <a:gd name="T68" fmla="*/ 203 w 417"/>
                <a:gd name="T69" fmla="*/ 259 h 284"/>
                <a:gd name="T70" fmla="*/ 203 w 417"/>
                <a:gd name="T71" fmla="*/ 265 h 284"/>
                <a:gd name="T72" fmla="*/ 251 w 417"/>
                <a:gd name="T73" fmla="*/ 244 h 284"/>
                <a:gd name="T74" fmla="*/ 237 w 417"/>
                <a:gd name="T75" fmla="*/ 239 h 284"/>
                <a:gd name="T76" fmla="*/ 259 w 417"/>
                <a:gd name="T77" fmla="*/ 254 h 284"/>
                <a:gd name="T78" fmla="*/ 242 w 417"/>
                <a:gd name="T79" fmla="*/ 265 h 284"/>
                <a:gd name="T80" fmla="*/ 267 w 417"/>
                <a:gd name="T81" fmla="*/ 259 h 284"/>
                <a:gd name="T82" fmla="*/ 280 w 417"/>
                <a:gd name="T83" fmla="*/ 265 h 284"/>
                <a:gd name="T84" fmla="*/ 304 w 417"/>
                <a:gd name="T85" fmla="*/ 259 h 284"/>
                <a:gd name="T86" fmla="*/ 310 w 417"/>
                <a:gd name="T87" fmla="*/ 250 h 284"/>
                <a:gd name="T88" fmla="*/ 338 w 417"/>
                <a:gd name="T89" fmla="*/ 254 h 284"/>
                <a:gd name="T90" fmla="*/ 318 w 417"/>
                <a:gd name="T91" fmla="*/ 265 h 284"/>
                <a:gd name="T92" fmla="*/ 345 w 417"/>
                <a:gd name="T93" fmla="*/ 2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284">
                  <a:moveTo>
                    <a:pt x="410" y="171"/>
                  </a:moveTo>
                  <a:cubicBezTo>
                    <a:pt x="409" y="169"/>
                    <a:pt x="408" y="168"/>
                    <a:pt x="407" y="166"/>
                  </a:cubicBezTo>
                  <a:cubicBezTo>
                    <a:pt x="407" y="165"/>
                    <a:pt x="406" y="164"/>
                    <a:pt x="405" y="163"/>
                  </a:cubicBezTo>
                  <a:cubicBezTo>
                    <a:pt x="344" y="63"/>
                    <a:pt x="344" y="63"/>
                    <a:pt x="344" y="63"/>
                  </a:cubicBezTo>
                  <a:cubicBezTo>
                    <a:pt x="343" y="61"/>
                    <a:pt x="342" y="60"/>
                    <a:pt x="341" y="58"/>
                  </a:cubicBezTo>
                  <a:cubicBezTo>
                    <a:pt x="322" y="31"/>
                    <a:pt x="288" y="10"/>
                    <a:pt x="248" y="0"/>
                  </a:cubicBezTo>
                  <a:cubicBezTo>
                    <a:pt x="233" y="11"/>
                    <a:pt x="216" y="17"/>
                    <a:pt x="197" y="17"/>
                  </a:cubicBezTo>
                  <a:cubicBezTo>
                    <a:pt x="178" y="17"/>
                    <a:pt x="161" y="11"/>
                    <a:pt x="146" y="0"/>
                  </a:cubicBezTo>
                  <a:cubicBezTo>
                    <a:pt x="132" y="3"/>
                    <a:pt x="119" y="8"/>
                    <a:pt x="107" y="14"/>
                  </a:cubicBezTo>
                  <a:cubicBezTo>
                    <a:pt x="107" y="206"/>
                    <a:pt x="107" y="206"/>
                    <a:pt x="107" y="206"/>
                  </a:cubicBezTo>
                  <a:cubicBezTo>
                    <a:pt x="107" y="219"/>
                    <a:pt x="97" y="229"/>
                    <a:pt x="84" y="229"/>
                  </a:cubicBezTo>
                  <a:cubicBezTo>
                    <a:pt x="24" y="229"/>
                    <a:pt x="24" y="229"/>
                    <a:pt x="24" y="229"/>
                  </a:cubicBezTo>
                  <a:cubicBezTo>
                    <a:pt x="42" y="236"/>
                    <a:pt x="42" y="236"/>
                    <a:pt x="42" y="236"/>
                  </a:cubicBezTo>
                  <a:cubicBezTo>
                    <a:pt x="35" y="239"/>
                    <a:pt x="29" y="243"/>
                    <a:pt x="25" y="248"/>
                  </a:cubicBezTo>
                  <a:cubicBezTo>
                    <a:pt x="8" y="267"/>
                    <a:pt x="8" y="267"/>
                    <a:pt x="8" y="267"/>
                  </a:cubicBezTo>
                  <a:cubicBezTo>
                    <a:pt x="0" y="277"/>
                    <a:pt x="4" y="284"/>
                    <a:pt x="16" y="284"/>
                  </a:cubicBezTo>
                  <a:cubicBezTo>
                    <a:pt x="376" y="284"/>
                    <a:pt x="376" y="284"/>
                    <a:pt x="376" y="284"/>
                  </a:cubicBezTo>
                  <a:cubicBezTo>
                    <a:pt x="389" y="284"/>
                    <a:pt x="392" y="277"/>
                    <a:pt x="384" y="267"/>
                  </a:cubicBezTo>
                  <a:cubicBezTo>
                    <a:pt x="368" y="248"/>
                    <a:pt x="368" y="248"/>
                    <a:pt x="368" y="248"/>
                  </a:cubicBezTo>
                  <a:cubicBezTo>
                    <a:pt x="363" y="242"/>
                    <a:pt x="354" y="237"/>
                    <a:pt x="346" y="234"/>
                  </a:cubicBezTo>
                  <a:cubicBezTo>
                    <a:pt x="395" y="211"/>
                    <a:pt x="395" y="211"/>
                    <a:pt x="395" y="211"/>
                  </a:cubicBezTo>
                  <a:cubicBezTo>
                    <a:pt x="410" y="204"/>
                    <a:pt x="417" y="186"/>
                    <a:pt x="410" y="171"/>
                  </a:cubicBezTo>
                  <a:close/>
                  <a:moveTo>
                    <a:pt x="301" y="118"/>
                  </a:moveTo>
                  <a:cubicBezTo>
                    <a:pt x="301" y="116"/>
                    <a:pt x="301" y="113"/>
                    <a:pt x="302" y="111"/>
                  </a:cubicBezTo>
                  <a:cubicBezTo>
                    <a:pt x="338" y="171"/>
                    <a:pt x="338" y="171"/>
                    <a:pt x="338" y="171"/>
                  </a:cubicBezTo>
                  <a:cubicBezTo>
                    <a:pt x="296" y="190"/>
                    <a:pt x="296" y="190"/>
                    <a:pt x="296" y="190"/>
                  </a:cubicBezTo>
                  <a:lnTo>
                    <a:pt x="301" y="118"/>
                  </a:lnTo>
                  <a:close/>
                  <a:moveTo>
                    <a:pt x="331" y="244"/>
                  </a:moveTo>
                  <a:cubicBezTo>
                    <a:pt x="322" y="244"/>
                    <a:pt x="322" y="244"/>
                    <a:pt x="322" y="244"/>
                  </a:cubicBezTo>
                  <a:cubicBezTo>
                    <a:pt x="329" y="241"/>
                    <a:pt x="329" y="241"/>
                    <a:pt x="329" y="241"/>
                  </a:cubicBezTo>
                  <a:lnTo>
                    <a:pt x="331" y="244"/>
                  </a:lnTo>
                  <a:close/>
                  <a:moveTo>
                    <a:pt x="301" y="254"/>
                  </a:moveTo>
                  <a:cubicBezTo>
                    <a:pt x="300" y="254"/>
                    <a:pt x="300" y="254"/>
                    <a:pt x="300" y="254"/>
                  </a:cubicBezTo>
                  <a:cubicBezTo>
                    <a:pt x="301" y="254"/>
                    <a:pt x="301" y="254"/>
                    <a:pt x="301" y="254"/>
                  </a:cubicBezTo>
                  <a:close/>
                  <a:moveTo>
                    <a:pt x="197" y="223"/>
                  </a:moveTo>
                  <a:cubicBezTo>
                    <a:pt x="215" y="223"/>
                    <a:pt x="233" y="223"/>
                    <a:pt x="250" y="221"/>
                  </a:cubicBezTo>
                  <a:cubicBezTo>
                    <a:pt x="249" y="224"/>
                    <a:pt x="248" y="227"/>
                    <a:pt x="248" y="231"/>
                  </a:cubicBezTo>
                  <a:cubicBezTo>
                    <a:pt x="148" y="231"/>
                    <a:pt x="148" y="231"/>
                    <a:pt x="148" y="231"/>
                  </a:cubicBezTo>
                  <a:cubicBezTo>
                    <a:pt x="148" y="227"/>
                    <a:pt x="147" y="224"/>
                    <a:pt x="146" y="221"/>
                  </a:cubicBezTo>
                  <a:cubicBezTo>
                    <a:pt x="163" y="223"/>
                    <a:pt x="180" y="223"/>
                    <a:pt x="197" y="223"/>
                  </a:cubicBezTo>
                  <a:close/>
                  <a:moveTo>
                    <a:pt x="65" y="244"/>
                  </a:moveTo>
                  <a:cubicBezTo>
                    <a:pt x="66" y="244"/>
                    <a:pt x="66" y="244"/>
                    <a:pt x="66" y="244"/>
                  </a:cubicBezTo>
                  <a:cubicBezTo>
                    <a:pt x="65" y="244"/>
                    <a:pt x="65" y="244"/>
                    <a:pt x="65" y="244"/>
                  </a:cubicBezTo>
                  <a:close/>
                  <a:moveTo>
                    <a:pt x="78" y="265"/>
                  </a:moveTo>
                  <a:cubicBezTo>
                    <a:pt x="51" y="265"/>
                    <a:pt x="51" y="265"/>
                    <a:pt x="51" y="265"/>
                  </a:cubicBezTo>
                  <a:cubicBezTo>
                    <a:pt x="55" y="259"/>
                    <a:pt x="55" y="259"/>
                    <a:pt x="55" y="259"/>
                  </a:cubicBezTo>
                  <a:cubicBezTo>
                    <a:pt x="81" y="259"/>
                    <a:pt x="81" y="259"/>
                    <a:pt x="81" y="259"/>
                  </a:cubicBezTo>
                  <a:lnTo>
                    <a:pt x="78" y="265"/>
                  </a:lnTo>
                  <a:close/>
                  <a:moveTo>
                    <a:pt x="84" y="254"/>
                  </a:moveTo>
                  <a:cubicBezTo>
                    <a:pt x="58" y="254"/>
                    <a:pt x="58" y="254"/>
                    <a:pt x="58" y="254"/>
                  </a:cubicBezTo>
                  <a:cubicBezTo>
                    <a:pt x="62" y="249"/>
                    <a:pt x="62" y="249"/>
                    <a:pt x="62" y="249"/>
                  </a:cubicBezTo>
                  <a:cubicBezTo>
                    <a:pt x="77" y="249"/>
                    <a:pt x="77" y="249"/>
                    <a:pt x="77" y="249"/>
                  </a:cubicBezTo>
                  <a:cubicBezTo>
                    <a:pt x="85" y="252"/>
                    <a:pt x="85" y="252"/>
                    <a:pt x="85" y="252"/>
                  </a:cubicBezTo>
                  <a:lnTo>
                    <a:pt x="84" y="254"/>
                  </a:lnTo>
                  <a:close/>
                  <a:moveTo>
                    <a:pt x="116" y="265"/>
                  </a:moveTo>
                  <a:cubicBezTo>
                    <a:pt x="89" y="265"/>
                    <a:pt x="89" y="265"/>
                    <a:pt x="89" y="265"/>
                  </a:cubicBezTo>
                  <a:cubicBezTo>
                    <a:pt x="92" y="259"/>
                    <a:pt x="92" y="259"/>
                    <a:pt x="92" y="259"/>
                  </a:cubicBezTo>
                  <a:cubicBezTo>
                    <a:pt x="105" y="259"/>
                    <a:pt x="105" y="259"/>
                    <a:pt x="105" y="259"/>
                  </a:cubicBezTo>
                  <a:cubicBezTo>
                    <a:pt x="108" y="260"/>
                    <a:pt x="108" y="260"/>
                    <a:pt x="108" y="260"/>
                  </a:cubicBezTo>
                  <a:cubicBezTo>
                    <a:pt x="111" y="261"/>
                    <a:pt x="114" y="262"/>
                    <a:pt x="117" y="262"/>
                  </a:cubicBezTo>
                  <a:lnTo>
                    <a:pt x="116" y="265"/>
                  </a:lnTo>
                  <a:close/>
                  <a:moveTo>
                    <a:pt x="154" y="265"/>
                  </a:moveTo>
                  <a:cubicBezTo>
                    <a:pt x="127" y="265"/>
                    <a:pt x="127" y="265"/>
                    <a:pt x="127" y="265"/>
                  </a:cubicBezTo>
                  <a:cubicBezTo>
                    <a:pt x="129" y="260"/>
                    <a:pt x="129" y="260"/>
                    <a:pt x="129" y="260"/>
                  </a:cubicBezTo>
                  <a:cubicBezTo>
                    <a:pt x="129" y="259"/>
                    <a:pt x="130" y="259"/>
                    <a:pt x="130" y="259"/>
                  </a:cubicBezTo>
                  <a:cubicBezTo>
                    <a:pt x="155" y="259"/>
                    <a:pt x="155" y="259"/>
                    <a:pt x="155" y="259"/>
                  </a:cubicBezTo>
                  <a:lnTo>
                    <a:pt x="154" y="265"/>
                  </a:lnTo>
                  <a:close/>
                  <a:moveTo>
                    <a:pt x="156" y="254"/>
                  </a:moveTo>
                  <a:cubicBezTo>
                    <a:pt x="137" y="254"/>
                    <a:pt x="137" y="254"/>
                    <a:pt x="137" y="254"/>
                  </a:cubicBezTo>
                  <a:cubicBezTo>
                    <a:pt x="139" y="253"/>
                    <a:pt x="141" y="251"/>
                    <a:pt x="143" y="249"/>
                  </a:cubicBezTo>
                  <a:cubicBezTo>
                    <a:pt x="157" y="249"/>
                    <a:pt x="157" y="249"/>
                    <a:pt x="157" y="249"/>
                  </a:cubicBezTo>
                  <a:lnTo>
                    <a:pt x="156" y="254"/>
                  </a:lnTo>
                  <a:close/>
                  <a:moveTo>
                    <a:pt x="158" y="244"/>
                  </a:moveTo>
                  <a:cubicBezTo>
                    <a:pt x="145" y="244"/>
                    <a:pt x="145" y="244"/>
                    <a:pt x="145" y="244"/>
                  </a:cubicBezTo>
                  <a:cubicBezTo>
                    <a:pt x="145" y="244"/>
                    <a:pt x="146" y="243"/>
                    <a:pt x="146" y="242"/>
                  </a:cubicBezTo>
                  <a:cubicBezTo>
                    <a:pt x="146" y="241"/>
                    <a:pt x="147" y="240"/>
                    <a:pt x="147" y="239"/>
                  </a:cubicBezTo>
                  <a:cubicBezTo>
                    <a:pt x="159" y="239"/>
                    <a:pt x="159" y="239"/>
                    <a:pt x="159" y="239"/>
                  </a:cubicBezTo>
                  <a:lnTo>
                    <a:pt x="158" y="244"/>
                  </a:lnTo>
                  <a:close/>
                  <a:moveTo>
                    <a:pt x="192" y="265"/>
                  </a:moveTo>
                  <a:cubicBezTo>
                    <a:pt x="165" y="265"/>
                    <a:pt x="165" y="265"/>
                    <a:pt x="165" y="265"/>
                  </a:cubicBezTo>
                  <a:cubicBezTo>
                    <a:pt x="166" y="259"/>
                    <a:pt x="166" y="259"/>
                    <a:pt x="166" y="259"/>
                  </a:cubicBezTo>
                  <a:cubicBezTo>
                    <a:pt x="192" y="259"/>
                    <a:pt x="192" y="259"/>
                    <a:pt x="192" y="259"/>
                  </a:cubicBezTo>
                  <a:lnTo>
                    <a:pt x="192" y="265"/>
                  </a:lnTo>
                  <a:close/>
                  <a:moveTo>
                    <a:pt x="192" y="254"/>
                  </a:moveTo>
                  <a:cubicBezTo>
                    <a:pt x="167" y="254"/>
                    <a:pt x="167" y="254"/>
                    <a:pt x="167" y="254"/>
                  </a:cubicBezTo>
                  <a:cubicBezTo>
                    <a:pt x="168" y="249"/>
                    <a:pt x="168" y="249"/>
                    <a:pt x="168" y="249"/>
                  </a:cubicBezTo>
                  <a:cubicBezTo>
                    <a:pt x="193" y="249"/>
                    <a:pt x="193" y="249"/>
                    <a:pt x="193" y="249"/>
                  </a:cubicBezTo>
                  <a:lnTo>
                    <a:pt x="192" y="254"/>
                  </a:lnTo>
                  <a:close/>
                  <a:moveTo>
                    <a:pt x="193" y="244"/>
                  </a:moveTo>
                  <a:cubicBezTo>
                    <a:pt x="168" y="244"/>
                    <a:pt x="168" y="244"/>
                    <a:pt x="168" y="244"/>
                  </a:cubicBezTo>
                  <a:cubicBezTo>
                    <a:pt x="169" y="239"/>
                    <a:pt x="169" y="239"/>
                    <a:pt x="169" y="239"/>
                  </a:cubicBezTo>
                  <a:cubicBezTo>
                    <a:pt x="193" y="239"/>
                    <a:pt x="193" y="239"/>
                    <a:pt x="193" y="239"/>
                  </a:cubicBezTo>
                  <a:lnTo>
                    <a:pt x="193" y="244"/>
                  </a:lnTo>
                  <a:close/>
                  <a:moveTo>
                    <a:pt x="203" y="239"/>
                  </a:moveTo>
                  <a:cubicBezTo>
                    <a:pt x="227" y="239"/>
                    <a:pt x="227" y="239"/>
                    <a:pt x="227" y="239"/>
                  </a:cubicBezTo>
                  <a:cubicBezTo>
                    <a:pt x="227" y="244"/>
                    <a:pt x="227" y="244"/>
                    <a:pt x="227" y="244"/>
                  </a:cubicBezTo>
                  <a:cubicBezTo>
                    <a:pt x="203" y="244"/>
                    <a:pt x="203" y="244"/>
                    <a:pt x="203" y="244"/>
                  </a:cubicBezTo>
                  <a:lnTo>
                    <a:pt x="203" y="239"/>
                  </a:lnTo>
                  <a:close/>
                  <a:moveTo>
                    <a:pt x="203" y="249"/>
                  </a:moveTo>
                  <a:cubicBezTo>
                    <a:pt x="228" y="249"/>
                    <a:pt x="228" y="249"/>
                    <a:pt x="228" y="249"/>
                  </a:cubicBezTo>
                  <a:cubicBezTo>
                    <a:pt x="229" y="254"/>
                    <a:pt x="229" y="254"/>
                    <a:pt x="229" y="254"/>
                  </a:cubicBezTo>
                  <a:cubicBezTo>
                    <a:pt x="203" y="254"/>
                    <a:pt x="203" y="254"/>
                    <a:pt x="203" y="254"/>
                  </a:cubicBezTo>
                  <a:lnTo>
                    <a:pt x="203" y="249"/>
                  </a:lnTo>
                  <a:close/>
                  <a:moveTo>
                    <a:pt x="203" y="265"/>
                  </a:moveTo>
                  <a:cubicBezTo>
                    <a:pt x="203" y="259"/>
                    <a:pt x="203" y="259"/>
                    <a:pt x="203" y="259"/>
                  </a:cubicBezTo>
                  <a:cubicBezTo>
                    <a:pt x="229" y="259"/>
                    <a:pt x="229" y="259"/>
                    <a:pt x="229" y="259"/>
                  </a:cubicBezTo>
                  <a:cubicBezTo>
                    <a:pt x="230" y="265"/>
                    <a:pt x="230" y="265"/>
                    <a:pt x="230" y="265"/>
                  </a:cubicBezTo>
                  <a:lnTo>
                    <a:pt x="203" y="265"/>
                  </a:lnTo>
                  <a:close/>
                  <a:moveTo>
                    <a:pt x="237" y="239"/>
                  </a:moveTo>
                  <a:cubicBezTo>
                    <a:pt x="249" y="239"/>
                    <a:pt x="249" y="239"/>
                    <a:pt x="249" y="239"/>
                  </a:cubicBezTo>
                  <a:cubicBezTo>
                    <a:pt x="250" y="241"/>
                    <a:pt x="250" y="243"/>
                    <a:pt x="251" y="244"/>
                  </a:cubicBezTo>
                  <a:cubicBezTo>
                    <a:pt x="251" y="244"/>
                    <a:pt x="251" y="244"/>
                    <a:pt x="251" y="244"/>
                  </a:cubicBezTo>
                  <a:cubicBezTo>
                    <a:pt x="238" y="244"/>
                    <a:pt x="238" y="244"/>
                    <a:pt x="238" y="244"/>
                  </a:cubicBezTo>
                  <a:lnTo>
                    <a:pt x="237" y="239"/>
                  </a:lnTo>
                  <a:close/>
                  <a:moveTo>
                    <a:pt x="238" y="249"/>
                  </a:moveTo>
                  <a:cubicBezTo>
                    <a:pt x="253" y="249"/>
                    <a:pt x="253" y="249"/>
                    <a:pt x="253" y="249"/>
                  </a:cubicBezTo>
                  <a:cubicBezTo>
                    <a:pt x="255" y="251"/>
                    <a:pt x="257" y="253"/>
                    <a:pt x="259" y="254"/>
                  </a:cubicBezTo>
                  <a:cubicBezTo>
                    <a:pt x="239" y="254"/>
                    <a:pt x="239" y="254"/>
                    <a:pt x="239" y="254"/>
                  </a:cubicBezTo>
                  <a:lnTo>
                    <a:pt x="238" y="249"/>
                  </a:lnTo>
                  <a:close/>
                  <a:moveTo>
                    <a:pt x="242" y="265"/>
                  </a:moveTo>
                  <a:cubicBezTo>
                    <a:pt x="240" y="259"/>
                    <a:pt x="240" y="259"/>
                    <a:pt x="240" y="259"/>
                  </a:cubicBezTo>
                  <a:cubicBezTo>
                    <a:pt x="266" y="259"/>
                    <a:pt x="266" y="259"/>
                    <a:pt x="266" y="259"/>
                  </a:cubicBezTo>
                  <a:cubicBezTo>
                    <a:pt x="266" y="259"/>
                    <a:pt x="266" y="259"/>
                    <a:pt x="267" y="259"/>
                  </a:cubicBezTo>
                  <a:cubicBezTo>
                    <a:pt x="268" y="265"/>
                    <a:pt x="268" y="265"/>
                    <a:pt x="268" y="265"/>
                  </a:cubicBezTo>
                  <a:lnTo>
                    <a:pt x="242" y="265"/>
                  </a:lnTo>
                  <a:close/>
                  <a:moveTo>
                    <a:pt x="280" y="265"/>
                  </a:moveTo>
                  <a:cubicBezTo>
                    <a:pt x="278" y="262"/>
                    <a:pt x="278" y="262"/>
                    <a:pt x="278" y="262"/>
                  </a:cubicBezTo>
                  <a:cubicBezTo>
                    <a:pt x="282" y="262"/>
                    <a:pt x="286" y="261"/>
                    <a:pt x="290" y="259"/>
                  </a:cubicBezTo>
                  <a:cubicBezTo>
                    <a:pt x="304" y="259"/>
                    <a:pt x="304" y="259"/>
                    <a:pt x="304" y="259"/>
                  </a:cubicBezTo>
                  <a:cubicBezTo>
                    <a:pt x="307" y="265"/>
                    <a:pt x="307" y="265"/>
                    <a:pt x="307" y="265"/>
                  </a:cubicBezTo>
                  <a:lnTo>
                    <a:pt x="280" y="265"/>
                  </a:lnTo>
                  <a:close/>
                  <a:moveTo>
                    <a:pt x="310" y="250"/>
                  </a:moveTo>
                  <a:cubicBezTo>
                    <a:pt x="313" y="249"/>
                    <a:pt x="313" y="249"/>
                    <a:pt x="313" y="249"/>
                  </a:cubicBezTo>
                  <a:cubicBezTo>
                    <a:pt x="334" y="249"/>
                    <a:pt x="334" y="249"/>
                    <a:pt x="334" y="249"/>
                  </a:cubicBezTo>
                  <a:cubicBezTo>
                    <a:pt x="338" y="254"/>
                    <a:pt x="338" y="254"/>
                    <a:pt x="338" y="254"/>
                  </a:cubicBezTo>
                  <a:cubicBezTo>
                    <a:pt x="312" y="254"/>
                    <a:pt x="312" y="254"/>
                    <a:pt x="312" y="254"/>
                  </a:cubicBezTo>
                  <a:lnTo>
                    <a:pt x="310" y="250"/>
                  </a:lnTo>
                  <a:close/>
                  <a:moveTo>
                    <a:pt x="318" y="265"/>
                  </a:moveTo>
                  <a:cubicBezTo>
                    <a:pt x="314" y="259"/>
                    <a:pt x="314" y="259"/>
                    <a:pt x="314" y="259"/>
                  </a:cubicBezTo>
                  <a:cubicBezTo>
                    <a:pt x="341" y="259"/>
                    <a:pt x="341" y="259"/>
                    <a:pt x="341" y="259"/>
                  </a:cubicBezTo>
                  <a:cubicBezTo>
                    <a:pt x="345" y="265"/>
                    <a:pt x="345" y="265"/>
                    <a:pt x="345" y="265"/>
                  </a:cubicBezTo>
                  <a:lnTo>
                    <a:pt x="31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52256"/>
              <a:endParaRPr kumimoji="1" lang="ja-JP" altLang="en-US" sz="1480">
                <a:solidFill>
                  <a:prstClr val="black"/>
                </a:solidFill>
                <a:latin typeface="メイリオ"/>
                <a:ea typeface="メイリオ"/>
              </a:endParaRPr>
            </a:p>
          </p:txBody>
        </p:sp>
      </p:grpSp>
      <p:sp>
        <p:nvSpPr>
          <p:cNvPr id="185" name="テキスト ボックス 184"/>
          <p:cNvSpPr txBox="1"/>
          <p:nvPr/>
        </p:nvSpPr>
        <p:spPr>
          <a:xfrm>
            <a:off x="6423559" y="2939802"/>
            <a:ext cx="874538" cy="392415"/>
          </a:xfrm>
          <a:prstGeom prst="rect">
            <a:avLst/>
          </a:prstGeom>
          <a:noFill/>
          <a:ln>
            <a:noFill/>
          </a:ln>
        </p:spPr>
        <p:txBody>
          <a:bodyPr wrap="square" rtlCol="0">
            <a:spAutoFit/>
          </a:bodyPr>
          <a:lstStyle/>
          <a:p>
            <a:pPr algn="ctr" defTabSz="752256"/>
            <a:r>
              <a:rPr kumimoji="1" lang="ja-JP" altLang="en-US" sz="975" b="1" dirty="0">
                <a:latin typeface="Meiryo UI" panose="020B0604030504040204" pitchFamily="50" charset="-128"/>
                <a:ea typeface="Meiryo UI" panose="020B0604030504040204" pitchFamily="50" charset="-128"/>
              </a:rPr>
              <a:t>画像</a:t>
            </a:r>
            <a:r>
              <a:rPr kumimoji="1" lang="en-US" altLang="ja-JP" sz="975" b="1" dirty="0">
                <a:latin typeface="Meiryo UI" panose="020B0604030504040204" pitchFamily="50" charset="-128"/>
                <a:ea typeface="Meiryo UI" panose="020B0604030504040204" pitchFamily="50" charset="-128"/>
              </a:rPr>
              <a:t/>
            </a:r>
            <a:br>
              <a:rPr kumimoji="1" lang="en-US" altLang="ja-JP" sz="975" b="1" dirty="0">
                <a:latin typeface="Meiryo UI" panose="020B0604030504040204" pitchFamily="50" charset="-128"/>
                <a:ea typeface="Meiryo UI" panose="020B0604030504040204" pitchFamily="50" charset="-128"/>
              </a:rPr>
            </a:br>
            <a:r>
              <a:rPr kumimoji="1" lang="ja-JP" altLang="en-US" sz="975" b="1" dirty="0">
                <a:latin typeface="Meiryo UI" panose="020B0604030504040204" pitchFamily="50" charset="-128"/>
                <a:ea typeface="Meiryo UI" panose="020B0604030504040204" pitchFamily="50" charset="-128"/>
              </a:rPr>
              <a:t>アップロード</a:t>
            </a:r>
          </a:p>
        </p:txBody>
      </p:sp>
      <p:sp>
        <p:nvSpPr>
          <p:cNvPr id="186" name="テキスト ボックス 185"/>
          <p:cNvSpPr txBox="1"/>
          <p:nvPr/>
        </p:nvSpPr>
        <p:spPr>
          <a:xfrm rot="16200000">
            <a:off x="6607796" y="3229213"/>
            <a:ext cx="210115" cy="268187"/>
          </a:xfrm>
          <a:prstGeom prst="downArrow">
            <a:avLst/>
          </a:prstGeom>
          <a:solidFill>
            <a:schemeClr val="tx1"/>
          </a:solidFill>
        </p:spPr>
        <p:txBody>
          <a:bodyPr wrap="square" rtlCol="0">
            <a:noAutofit/>
          </a:bodyPr>
          <a:lstStyle/>
          <a:p>
            <a:pPr defTabSz="752256"/>
            <a:endParaRPr kumimoji="1" lang="ja-JP" altLang="en-US" sz="1300" dirty="0">
              <a:solidFill>
                <a:prstClr val="white"/>
              </a:solidFill>
              <a:latin typeface="Meiryo UI" panose="020B0604030504040204" pitchFamily="50" charset="-128"/>
              <a:ea typeface="Meiryo UI" panose="020B0604030504040204" pitchFamily="50" charset="-128"/>
            </a:endParaRPr>
          </a:p>
        </p:txBody>
      </p:sp>
      <p:sp>
        <p:nvSpPr>
          <p:cNvPr id="187" name="テキスト ボックス 186"/>
          <p:cNvSpPr txBox="1"/>
          <p:nvPr/>
        </p:nvSpPr>
        <p:spPr>
          <a:xfrm>
            <a:off x="3019966" y="4931774"/>
            <a:ext cx="1005604"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売上報告データ</a:t>
            </a:r>
          </a:p>
        </p:txBody>
      </p:sp>
      <p:sp>
        <p:nvSpPr>
          <p:cNvPr id="188" name="フリーフォーム 187"/>
          <p:cNvSpPr/>
          <p:nvPr/>
        </p:nvSpPr>
        <p:spPr>
          <a:xfrm>
            <a:off x="5396977" y="2623844"/>
            <a:ext cx="302192" cy="2024918"/>
          </a:xfrm>
          <a:custGeom>
            <a:avLst/>
            <a:gdLst>
              <a:gd name="connsiteX0" fmla="*/ 323614 w 323614"/>
              <a:gd name="connsiteY0" fmla="*/ 0 h 1695450"/>
              <a:gd name="connsiteX1" fmla="*/ 9289 w 323614"/>
              <a:gd name="connsiteY1" fmla="*/ 447675 h 1695450"/>
              <a:gd name="connsiteX2" fmla="*/ 114064 w 323614"/>
              <a:gd name="connsiteY2" fmla="*/ 1695450 h 1695450"/>
            </a:gdLst>
            <a:ahLst/>
            <a:cxnLst>
              <a:cxn ang="0">
                <a:pos x="connsiteX0" y="connsiteY0"/>
              </a:cxn>
              <a:cxn ang="0">
                <a:pos x="connsiteX1" y="connsiteY1"/>
              </a:cxn>
              <a:cxn ang="0">
                <a:pos x="connsiteX2" y="connsiteY2"/>
              </a:cxn>
            </a:cxnLst>
            <a:rect l="l" t="t" r="r" b="b"/>
            <a:pathLst>
              <a:path w="323614" h="1695450">
                <a:moveTo>
                  <a:pt x="323614" y="0"/>
                </a:moveTo>
                <a:cubicBezTo>
                  <a:pt x="183914" y="82550"/>
                  <a:pt x="44214" y="165100"/>
                  <a:pt x="9289" y="447675"/>
                </a:cubicBezTo>
                <a:cubicBezTo>
                  <a:pt x="-25636" y="730250"/>
                  <a:pt x="44214" y="1212850"/>
                  <a:pt x="114064" y="1695450"/>
                </a:cubicBezTo>
              </a:path>
            </a:pathLst>
          </a:custGeom>
          <a:noFill/>
          <a:ln>
            <a:solidFill>
              <a:schemeClr val="tx1"/>
            </a:solidFill>
            <a:prstDash val="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52256"/>
            <a:endParaRPr kumimoji="1" lang="ja-JP" altLang="en-US" sz="1480">
              <a:solidFill>
                <a:prstClr val="white"/>
              </a:solidFill>
              <a:latin typeface="Segoe UI"/>
              <a:ea typeface="メイリオ"/>
            </a:endParaRPr>
          </a:p>
        </p:txBody>
      </p:sp>
      <p:sp>
        <p:nvSpPr>
          <p:cNvPr id="189" name="フリーフォーム 188"/>
          <p:cNvSpPr/>
          <p:nvPr/>
        </p:nvSpPr>
        <p:spPr>
          <a:xfrm>
            <a:off x="5567945" y="3304881"/>
            <a:ext cx="146141" cy="1350720"/>
          </a:xfrm>
          <a:custGeom>
            <a:avLst/>
            <a:gdLst>
              <a:gd name="connsiteX0" fmla="*/ 201816 w 201816"/>
              <a:gd name="connsiteY0" fmla="*/ 0 h 857250"/>
              <a:gd name="connsiteX1" fmla="*/ 20841 w 201816"/>
              <a:gd name="connsiteY1" fmla="*/ 342900 h 857250"/>
              <a:gd name="connsiteX2" fmla="*/ 11316 w 201816"/>
              <a:gd name="connsiteY2" fmla="*/ 857250 h 857250"/>
            </a:gdLst>
            <a:ahLst/>
            <a:cxnLst>
              <a:cxn ang="0">
                <a:pos x="connsiteX0" y="connsiteY0"/>
              </a:cxn>
              <a:cxn ang="0">
                <a:pos x="connsiteX1" y="connsiteY1"/>
              </a:cxn>
              <a:cxn ang="0">
                <a:pos x="connsiteX2" y="connsiteY2"/>
              </a:cxn>
            </a:cxnLst>
            <a:rect l="l" t="t" r="r" b="b"/>
            <a:pathLst>
              <a:path w="201816" h="857250">
                <a:moveTo>
                  <a:pt x="201816" y="0"/>
                </a:moveTo>
                <a:cubicBezTo>
                  <a:pt x="127203" y="100012"/>
                  <a:pt x="52591" y="200025"/>
                  <a:pt x="20841" y="342900"/>
                </a:cubicBezTo>
                <a:cubicBezTo>
                  <a:pt x="-10909" y="485775"/>
                  <a:pt x="203" y="671512"/>
                  <a:pt x="11316" y="857250"/>
                </a:cubicBezTo>
              </a:path>
            </a:pathLst>
          </a:custGeom>
          <a:noFill/>
          <a:ln>
            <a:solidFill>
              <a:schemeClr val="tx1"/>
            </a:solidFill>
            <a:prstDash val="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52256"/>
            <a:endParaRPr kumimoji="1" lang="ja-JP" altLang="en-US" sz="1480">
              <a:solidFill>
                <a:prstClr val="white"/>
              </a:solidFill>
              <a:latin typeface="Segoe UI"/>
              <a:ea typeface="メイリオ"/>
            </a:endParaRPr>
          </a:p>
        </p:txBody>
      </p:sp>
      <p:sp>
        <p:nvSpPr>
          <p:cNvPr id="190" name="フリーフォーム 189"/>
          <p:cNvSpPr/>
          <p:nvPr/>
        </p:nvSpPr>
        <p:spPr>
          <a:xfrm>
            <a:off x="3336373" y="2507466"/>
            <a:ext cx="581628" cy="2109159"/>
          </a:xfrm>
          <a:custGeom>
            <a:avLst/>
            <a:gdLst>
              <a:gd name="connsiteX0" fmla="*/ 219075 w 480311"/>
              <a:gd name="connsiteY0" fmla="*/ 0 h 3067050"/>
              <a:gd name="connsiteX1" fmla="*/ 438150 w 480311"/>
              <a:gd name="connsiteY1" fmla="*/ 257175 h 3067050"/>
              <a:gd name="connsiteX2" fmla="*/ 438150 w 480311"/>
              <a:gd name="connsiteY2" fmla="*/ 1400175 h 3067050"/>
              <a:gd name="connsiteX3" fmla="*/ 0 w 480311"/>
              <a:gd name="connsiteY3" fmla="*/ 3067050 h 3067050"/>
              <a:gd name="connsiteX0" fmla="*/ 0 w 604415"/>
              <a:gd name="connsiteY0" fmla="*/ 0 h 3038100"/>
              <a:gd name="connsiteX1" fmla="*/ 542925 w 604415"/>
              <a:gd name="connsiteY1" fmla="*/ 228225 h 3038100"/>
              <a:gd name="connsiteX2" fmla="*/ 542925 w 604415"/>
              <a:gd name="connsiteY2" fmla="*/ 1371225 h 3038100"/>
              <a:gd name="connsiteX3" fmla="*/ 104775 w 604415"/>
              <a:gd name="connsiteY3" fmla="*/ 3038100 h 3038100"/>
              <a:gd name="connsiteX0" fmla="*/ 0 w 736530"/>
              <a:gd name="connsiteY0" fmla="*/ 0 h 3067050"/>
              <a:gd name="connsiteX1" fmla="*/ 666750 w 736530"/>
              <a:gd name="connsiteY1" fmla="*/ 257175 h 3067050"/>
              <a:gd name="connsiteX2" fmla="*/ 666750 w 736530"/>
              <a:gd name="connsiteY2" fmla="*/ 1400175 h 3067050"/>
              <a:gd name="connsiteX3" fmla="*/ 228600 w 736530"/>
              <a:gd name="connsiteY3" fmla="*/ 3067050 h 3067050"/>
              <a:gd name="connsiteX0" fmla="*/ 0 w 730908"/>
              <a:gd name="connsiteY0" fmla="*/ 0 h 3076700"/>
              <a:gd name="connsiteX1" fmla="*/ 666750 w 730908"/>
              <a:gd name="connsiteY1" fmla="*/ 257175 h 3076700"/>
              <a:gd name="connsiteX2" fmla="*/ 666750 w 730908"/>
              <a:gd name="connsiteY2" fmla="*/ 1400175 h 3076700"/>
              <a:gd name="connsiteX3" fmla="*/ 333375 w 730908"/>
              <a:gd name="connsiteY3" fmla="*/ 3076700 h 3076700"/>
              <a:gd name="connsiteX0" fmla="*/ 0 w 729451"/>
              <a:gd name="connsiteY0" fmla="*/ 0 h 3038100"/>
              <a:gd name="connsiteX1" fmla="*/ 666750 w 729451"/>
              <a:gd name="connsiteY1" fmla="*/ 257175 h 3038100"/>
              <a:gd name="connsiteX2" fmla="*/ 666750 w 729451"/>
              <a:gd name="connsiteY2" fmla="*/ 1400175 h 3038100"/>
              <a:gd name="connsiteX3" fmla="*/ 361950 w 729451"/>
              <a:gd name="connsiteY3" fmla="*/ 3038100 h 3038100"/>
              <a:gd name="connsiteX0" fmla="*/ 0 w 471397"/>
              <a:gd name="connsiteY0" fmla="*/ 0 h 3012367"/>
              <a:gd name="connsiteX1" fmla="*/ 425450 w 471397"/>
              <a:gd name="connsiteY1" fmla="*/ 231442 h 3012367"/>
              <a:gd name="connsiteX2" fmla="*/ 425450 w 471397"/>
              <a:gd name="connsiteY2" fmla="*/ 1374442 h 3012367"/>
              <a:gd name="connsiteX3" fmla="*/ 120650 w 471397"/>
              <a:gd name="connsiteY3" fmla="*/ 3012367 h 3012367"/>
              <a:gd name="connsiteX0" fmla="*/ 0 w 471397"/>
              <a:gd name="connsiteY0" fmla="*/ 0 h 2767901"/>
              <a:gd name="connsiteX1" fmla="*/ 425450 w 471397"/>
              <a:gd name="connsiteY1" fmla="*/ 231442 h 2767901"/>
              <a:gd name="connsiteX2" fmla="*/ 425450 w 471397"/>
              <a:gd name="connsiteY2" fmla="*/ 1374442 h 2767901"/>
              <a:gd name="connsiteX3" fmla="*/ 82550 w 471397"/>
              <a:gd name="connsiteY3" fmla="*/ 2767901 h 2767901"/>
              <a:gd name="connsiteX0" fmla="*/ 0 w 471397"/>
              <a:gd name="connsiteY0" fmla="*/ 0 h 2767901"/>
              <a:gd name="connsiteX1" fmla="*/ 425450 w 471397"/>
              <a:gd name="connsiteY1" fmla="*/ 231442 h 2767901"/>
              <a:gd name="connsiteX2" fmla="*/ 425450 w 471397"/>
              <a:gd name="connsiteY2" fmla="*/ 1374442 h 2767901"/>
              <a:gd name="connsiteX3" fmla="*/ 82550 w 471397"/>
              <a:gd name="connsiteY3" fmla="*/ 2767901 h 2767901"/>
              <a:gd name="connsiteX0" fmla="*/ 0 w 715850"/>
              <a:gd name="connsiteY0" fmla="*/ 0 h 2823148"/>
              <a:gd name="connsiteX1" fmla="*/ 654050 w 715850"/>
              <a:gd name="connsiteY1" fmla="*/ 286689 h 2823148"/>
              <a:gd name="connsiteX2" fmla="*/ 654050 w 715850"/>
              <a:gd name="connsiteY2" fmla="*/ 1429689 h 2823148"/>
              <a:gd name="connsiteX3" fmla="*/ 311150 w 715850"/>
              <a:gd name="connsiteY3" fmla="*/ 2823148 h 2823148"/>
            </a:gdLst>
            <a:ahLst/>
            <a:cxnLst>
              <a:cxn ang="0">
                <a:pos x="connsiteX0" y="connsiteY0"/>
              </a:cxn>
              <a:cxn ang="0">
                <a:pos x="connsiteX1" y="connsiteY1"/>
              </a:cxn>
              <a:cxn ang="0">
                <a:pos x="connsiteX2" y="connsiteY2"/>
              </a:cxn>
              <a:cxn ang="0">
                <a:pos x="connsiteX3" y="connsiteY3"/>
              </a:cxn>
            </a:cxnLst>
            <a:rect l="l" t="t" r="r" b="b"/>
            <a:pathLst>
              <a:path w="715850" h="2823148">
                <a:moveTo>
                  <a:pt x="0" y="0"/>
                </a:moveTo>
                <a:cubicBezTo>
                  <a:pt x="91281" y="11906"/>
                  <a:pt x="545042" y="48407"/>
                  <a:pt x="654050" y="286689"/>
                </a:cubicBezTo>
                <a:cubicBezTo>
                  <a:pt x="763058" y="524971"/>
                  <a:pt x="704850" y="966202"/>
                  <a:pt x="654050" y="1429689"/>
                </a:cubicBezTo>
                <a:cubicBezTo>
                  <a:pt x="603250" y="1893176"/>
                  <a:pt x="493712" y="2223866"/>
                  <a:pt x="311150" y="2823148"/>
                </a:cubicBezTo>
              </a:path>
            </a:pathLst>
          </a:custGeom>
          <a:noFill/>
          <a:ln>
            <a:solidFill>
              <a:schemeClr val="tx1"/>
            </a:solidFill>
            <a:prstDash val="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52256"/>
            <a:endParaRPr kumimoji="1" lang="ja-JP" altLang="en-US" sz="1480">
              <a:solidFill>
                <a:prstClr val="white"/>
              </a:solidFill>
              <a:latin typeface="Segoe UI"/>
              <a:ea typeface="メイリオ"/>
            </a:endParaRPr>
          </a:p>
        </p:txBody>
      </p:sp>
      <p:pic>
        <p:nvPicPr>
          <p:cNvPr id="191" name="Picture 2" descr="https://icooon-mono.com/i/icon_12047/icon_1204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2073696" y="4478296"/>
            <a:ext cx="362967" cy="362967"/>
          </a:xfrm>
          <a:prstGeom prst="rect">
            <a:avLst/>
          </a:prstGeom>
          <a:noFill/>
          <a:ln>
            <a:noFill/>
          </a:ln>
        </p:spPr>
      </p:pic>
      <p:sp>
        <p:nvSpPr>
          <p:cNvPr id="192" name="テキスト ボックス 191"/>
          <p:cNvSpPr txBox="1"/>
          <p:nvPr/>
        </p:nvSpPr>
        <p:spPr>
          <a:xfrm>
            <a:off x="2049346" y="4692051"/>
            <a:ext cx="253199" cy="261269"/>
          </a:xfrm>
          <a:prstGeom prst="foldedCorner">
            <a:avLst/>
          </a:prstGeom>
          <a:solidFill>
            <a:schemeClr val="bg1"/>
          </a:solidFill>
          <a:ln w="19050">
            <a:solidFill>
              <a:schemeClr val="tx1"/>
            </a:solidFill>
          </a:ln>
        </p:spPr>
        <p:txBody>
          <a:bodyPr wrap="non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伝票</a:t>
            </a:r>
          </a:p>
        </p:txBody>
      </p:sp>
      <p:sp>
        <p:nvSpPr>
          <p:cNvPr id="193" name="テキスト ボックス 192"/>
          <p:cNvSpPr txBox="1"/>
          <p:nvPr/>
        </p:nvSpPr>
        <p:spPr>
          <a:xfrm>
            <a:off x="1680457" y="4481066"/>
            <a:ext cx="403227" cy="253831"/>
          </a:xfrm>
          <a:prstGeom prst="wave">
            <a:avLst/>
          </a:prstGeom>
          <a:solidFill>
            <a:schemeClr val="bg1"/>
          </a:solidFill>
          <a:ln w="19050">
            <a:solidFill>
              <a:schemeClr val="tx1"/>
            </a:solidFill>
          </a:ln>
        </p:spPr>
        <p:txBody>
          <a:bodyPr wrap="squar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金券</a:t>
            </a:r>
          </a:p>
        </p:txBody>
      </p:sp>
      <p:grpSp>
        <p:nvGrpSpPr>
          <p:cNvPr id="194" name="グループ化 193">
            <a:extLst>
              <a:ext uri="{FF2B5EF4-FFF2-40B4-BE49-F238E27FC236}">
                <a16:creationId xmlns:a16="http://schemas.microsoft.com/office/drawing/2014/main" id="{37EE0AA2-524A-4643-B443-3728E779B941}"/>
              </a:ext>
            </a:extLst>
          </p:cNvPr>
          <p:cNvGrpSpPr/>
          <p:nvPr/>
        </p:nvGrpSpPr>
        <p:grpSpPr>
          <a:xfrm>
            <a:off x="1636494" y="4666222"/>
            <a:ext cx="371980" cy="329000"/>
            <a:chOff x="7380288" y="3197225"/>
            <a:chExt cx="755650" cy="668338"/>
          </a:xfrm>
          <a:solidFill>
            <a:schemeClr val="tx1"/>
          </a:solidFill>
        </p:grpSpPr>
        <p:sp>
          <p:nvSpPr>
            <p:cNvPr id="195" name="Freeform 19">
              <a:extLst>
                <a:ext uri="{FF2B5EF4-FFF2-40B4-BE49-F238E27FC236}">
                  <a16:creationId xmlns:a16="http://schemas.microsoft.com/office/drawing/2014/main" id="{E1FE2750-9FEE-4C14-8EF0-6D24638A509C}"/>
                </a:ext>
              </a:extLst>
            </p:cNvPr>
            <p:cNvSpPr>
              <a:spLocks/>
            </p:cNvSpPr>
            <p:nvPr/>
          </p:nvSpPr>
          <p:spPr bwMode="auto">
            <a:xfrm>
              <a:off x="7380288" y="3741738"/>
              <a:ext cx="476250" cy="123825"/>
            </a:xfrm>
            <a:custGeom>
              <a:avLst/>
              <a:gdLst>
                <a:gd name="T0" fmla="*/ 303 w 323"/>
                <a:gd name="T1" fmla="*/ 41 h 85"/>
                <a:gd name="T2" fmla="*/ 303 w 323"/>
                <a:gd name="T3" fmla="*/ 35 h 85"/>
                <a:gd name="T4" fmla="*/ 309 w 323"/>
                <a:gd name="T5" fmla="*/ 12 h 85"/>
                <a:gd name="T6" fmla="*/ 317 w 323"/>
                <a:gd name="T7" fmla="*/ 0 h 85"/>
                <a:gd name="T8" fmla="*/ 36 w 323"/>
                <a:gd name="T9" fmla="*/ 0 h 85"/>
                <a:gd name="T10" fmla="*/ 18 w 323"/>
                <a:gd name="T11" fmla="*/ 5 h 85"/>
                <a:gd name="T12" fmla="*/ 5 w 323"/>
                <a:gd name="T13" fmla="*/ 19 h 85"/>
                <a:gd name="T14" fmla="*/ 0 w 323"/>
                <a:gd name="T15" fmla="*/ 36 h 85"/>
                <a:gd name="T16" fmla="*/ 0 w 323"/>
                <a:gd name="T17" fmla="*/ 40 h 85"/>
                <a:gd name="T18" fmla="*/ 2 w 323"/>
                <a:gd name="T19" fmla="*/ 53 h 85"/>
                <a:gd name="T20" fmla="*/ 9 w 323"/>
                <a:gd name="T21" fmla="*/ 64 h 85"/>
                <a:gd name="T22" fmla="*/ 34 w 323"/>
                <a:gd name="T23" fmla="*/ 81 h 85"/>
                <a:gd name="T24" fmla="*/ 53 w 323"/>
                <a:gd name="T25" fmla="*/ 85 h 85"/>
                <a:gd name="T26" fmla="*/ 53 w 323"/>
                <a:gd name="T27" fmla="*/ 85 h 85"/>
                <a:gd name="T28" fmla="*/ 323 w 323"/>
                <a:gd name="T29" fmla="*/ 85 h 85"/>
                <a:gd name="T30" fmla="*/ 309 w 323"/>
                <a:gd name="T31" fmla="*/ 67 h 85"/>
                <a:gd name="T32" fmla="*/ 303 w 323"/>
                <a:gd name="T33"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85">
                  <a:moveTo>
                    <a:pt x="303" y="41"/>
                  </a:moveTo>
                  <a:cubicBezTo>
                    <a:pt x="303" y="39"/>
                    <a:pt x="303" y="37"/>
                    <a:pt x="303" y="35"/>
                  </a:cubicBezTo>
                  <a:cubicBezTo>
                    <a:pt x="304" y="27"/>
                    <a:pt x="306" y="19"/>
                    <a:pt x="309" y="12"/>
                  </a:cubicBezTo>
                  <a:cubicBezTo>
                    <a:pt x="311" y="8"/>
                    <a:pt x="314" y="4"/>
                    <a:pt x="317" y="0"/>
                  </a:cubicBezTo>
                  <a:cubicBezTo>
                    <a:pt x="36" y="0"/>
                    <a:pt x="36" y="0"/>
                    <a:pt x="36" y="0"/>
                  </a:cubicBezTo>
                  <a:cubicBezTo>
                    <a:pt x="29" y="0"/>
                    <a:pt x="23" y="2"/>
                    <a:pt x="18" y="5"/>
                  </a:cubicBezTo>
                  <a:cubicBezTo>
                    <a:pt x="13" y="8"/>
                    <a:pt x="8" y="12"/>
                    <a:pt x="5" y="19"/>
                  </a:cubicBezTo>
                  <a:cubicBezTo>
                    <a:pt x="3" y="24"/>
                    <a:pt x="1" y="29"/>
                    <a:pt x="0" y="36"/>
                  </a:cubicBezTo>
                  <a:cubicBezTo>
                    <a:pt x="0" y="37"/>
                    <a:pt x="0" y="38"/>
                    <a:pt x="0" y="40"/>
                  </a:cubicBezTo>
                  <a:cubicBezTo>
                    <a:pt x="0" y="44"/>
                    <a:pt x="1" y="49"/>
                    <a:pt x="2" y="53"/>
                  </a:cubicBezTo>
                  <a:cubicBezTo>
                    <a:pt x="4" y="57"/>
                    <a:pt x="6" y="61"/>
                    <a:pt x="9" y="64"/>
                  </a:cubicBezTo>
                  <a:cubicBezTo>
                    <a:pt x="15" y="72"/>
                    <a:pt x="24" y="78"/>
                    <a:pt x="34" y="81"/>
                  </a:cubicBezTo>
                  <a:cubicBezTo>
                    <a:pt x="40" y="84"/>
                    <a:pt x="47" y="85"/>
                    <a:pt x="53" y="85"/>
                  </a:cubicBezTo>
                  <a:cubicBezTo>
                    <a:pt x="53" y="85"/>
                    <a:pt x="53" y="85"/>
                    <a:pt x="53" y="85"/>
                  </a:cubicBezTo>
                  <a:cubicBezTo>
                    <a:pt x="323" y="85"/>
                    <a:pt x="323" y="85"/>
                    <a:pt x="323" y="85"/>
                  </a:cubicBezTo>
                  <a:cubicBezTo>
                    <a:pt x="317" y="80"/>
                    <a:pt x="312" y="74"/>
                    <a:pt x="309" y="67"/>
                  </a:cubicBezTo>
                  <a:cubicBezTo>
                    <a:pt x="305" y="59"/>
                    <a:pt x="303" y="50"/>
                    <a:pt x="303" y="41"/>
                  </a:cubicBezTo>
                  <a:close/>
                </a:path>
              </a:pathLst>
            </a:custGeom>
            <a:grpFill/>
            <a:ln>
              <a:solidFill>
                <a:schemeClr val="bg1"/>
              </a:solid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sp>
          <p:nvSpPr>
            <p:cNvPr id="196" name="Freeform 20">
              <a:extLst>
                <a:ext uri="{FF2B5EF4-FFF2-40B4-BE49-F238E27FC236}">
                  <a16:creationId xmlns:a16="http://schemas.microsoft.com/office/drawing/2014/main" id="{B25F794D-09C4-476D-843E-F233D6334475}"/>
                </a:ext>
              </a:extLst>
            </p:cNvPr>
            <p:cNvSpPr>
              <a:spLocks noEditPoints="1"/>
            </p:cNvSpPr>
            <p:nvPr/>
          </p:nvSpPr>
          <p:spPr bwMode="auto">
            <a:xfrm>
              <a:off x="7527925" y="3197225"/>
              <a:ext cx="608013" cy="668337"/>
            </a:xfrm>
            <a:custGeom>
              <a:avLst/>
              <a:gdLst>
                <a:gd name="T0" fmla="*/ 411 w 412"/>
                <a:gd name="T1" fmla="*/ 0 h 457"/>
                <a:gd name="T2" fmla="*/ 52 w 412"/>
                <a:gd name="T3" fmla="*/ 0 h 457"/>
                <a:gd name="T4" fmla="*/ 53 w 412"/>
                <a:gd name="T5" fmla="*/ 71 h 457"/>
                <a:gd name="T6" fmla="*/ 43 w 412"/>
                <a:gd name="T7" fmla="*/ 211 h 457"/>
                <a:gd name="T8" fmla="*/ 0 w 412"/>
                <a:gd name="T9" fmla="*/ 355 h 457"/>
                <a:gd name="T10" fmla="*/ 257 w 412"/>
                <a:gd name="T11" fmla="*/ 355 h 457"/>
                <a:gd name="T12" fmla="*/ 257 w 412"/>
                <a:gd name="T13" fmla="*/ 355 h 457"/>
                <a:gd name="T14" fmla="*/ 282 w 412"/>
                <a:gd name="T15" fmla="*/ 362 h 457"/>
                <a:gd name="T16" fmla="*/ 301 w 412"/>
                <a:gd name="T17" fmla="*/ 381 h 457"/>
                <a:gd name="T18" fmla="*/ 305 w 412"/>
                <a:gd name="T19" fmla="*/ 399 h 457"/>
                <a:gd name="T20" fmla="*/ 302 w 412"/>
                <a:gd name="T21" fmla="*/ 413 h 457"/>
                <a:gd name="T22" fmla="*/ 293 w 412"/>
                <a:gd name="T23" fmla="*/ 426 h 457"/>
                <a:gd name="T24" fmla="*/ 273 w 412"/>
                <a:gd name="T25" fmla="*/ 433 h 457"/>
                <a:gd name="T26" fmla="*/ 256 w 412"/>
                <a:gd name="T27" fmla="*/ 429 h 457"/>
                <a:gd name="T28" fmla="*/ 244 w 412"/>
                <a:gd name="T29" fmla="*/ 415 h 457"/>
                <a:gd name="T30" fmla="*/ 260 w 412"/>
                <a:gd name="T31" fmla="*/ 408 h 457"/>
                <a:gd name="T32" fmla="*/ 265 w 412"/>
                <a:gd name="T33" fmla="*/ 414 h 457"/>
                <a:gd name="T34" fmla="*/ 273 w 412"/>
                <a:gd name="T35" fmla="*/ 416 h 457"/>
                <a:gd name="T36" fmla="*/ 282 w 412"/>
                <a:gd name="T37" fmla="*/ 413 h 457"/>
                <a:gd name="T38" fmla="*/ 286 w 412"/>
                <a:gd name="T39" fmla="*/ 407 h 457"/>
                <a:gd name="T40" fmla="*/ 287 w 412"/>
                <a:gd name="T41" fmla="*/ 399 h 457"/>
                <a:gd name="T42" fmla="*/ 285 w 412"/>
                <a:gd name="T43" fmla="*/ 389 h 457"/>
                <a:gd name="T44" fmla="*/ 273 w 412"/>
                <a:gd name="T45" fmla="*/ 377 h 457"/>
                <a:gd name="T46" fmla="*/ 256 w 412"/>
                <a:gd name="T47" fmla="*/ 372 h 457"/>
                <a:gd name="T48" fmla="*/ 238 w 412"/>
                <a:gd name="T49" fmla="*/ 377 h 457"/>
                <a:gd name="T50" fmla="*/ 225 w 412"/>
                <a:gd name="T51" fmla="*/ 392 h 457"/>
                <a:gd name="T52" fmla="*/ 221 w 412"/>
                <a:gd name="T53" fmla="*/ 409 h 457"/>
                <a:gd name="T54" fmla="*/ 220 w 412"/>
                <a:gd name="T55" fmla="*/ 413 h 457"/>
                <a:gd name="T56" fmla="*/ 225 w 412"/>
                <a:gd name="T57" fmla="*/ 431 h 457"/>
                <a:gd name="T58" fmla="*/ 236 w 412"/>
                <a:gd name="T59" fmla="*/ 446 h 457"/>
                <a:gd name="T60" fmla="*/ 257 w 412"/>
                <a:gd name="T61" fmla="*/ 457 h 457"/>
                <a:gd name="T62" fmla="*/ 266 w 412"/>
                <a:gd name="T63" fmla="*/ 457 h 457"/>
                <a:gd name="T64" fmla="*/ 286 w 412"/>
                <a:gd name="T65" fmla="*/ 453 h 457"/>
                <a:gd name="T66" fmla="*/ 303 w 412"/>
                <a:gd name="T67" fmla="*/ 442 h 457"/>
                <a:gd name="T68" fmla="*/ 361 w 412"/>
                <a:gd name="T69" fmla="*/ 372 h 457"/>
                <a:gd name="T70" fmla="*/ 394 w 412"/>
                <a:gd name="T71" fmla="*/ 281 h 457"/>
                <a:gd name="T72" fmla="*/ 412 w 412"/>
                <a:gd name="T73" fmla="*/ 81 h 457"/>
                <a:gd name="T74" fmla="*/ 411 w 412"/>
                <a:gd name="T75" fmla="*/ 0 h 457"/>
                <a:gd name="T76" fmla="*/ 106 w 412"/>
                <a:gd name="T77" fmla="*/ 56 h 457"/>
                <a:gd name="T78" fmla="*/ 242 w 412"/>
                <a:gd name="T79" fmla="*/ 56 h 457"/>
                <a:gd name="T80" fmla="*/ 239 w 412"/>
                <a:gd name="T81" fmla="*/ 154 h 457"/>
                <a:gd name="T82" fmla="*/ 103 w 412"/>
                <a:gd name="T83" fmla="*/ 154 h 457"/>
                <a:gd name="T84" fmla="*/ 106 w 412"/>
                <a:gd name="T85" fmla="*/ 56 h 457"/>
                <a:gd name="T86" fmla="*/ 318 w 412"/>
                <a:gd name="T87" fmla="*/ 302 h 457"/>
                <a:gd name="T88" fmla="*/ 75 w 412"/>
                <a:gd name="T89" fmla="*/ 302 h 457"/>
                <a:gd name="T90" fmla="*/ 75 w 412"/>
                <a:gd name="T91" fmla="*/ 282 h 457"/>
                <a:gd name="T92" fmla="*/ 318 w 412"/>
                <a:gd name="T93" fmla="*/ 282 h 457"/>
                <a:gd name="T94" fmla="*/ 318 w 412"/>
                <a:gd name="T95" fmla="*/ 302 h 457"/>
                <a:gd name="T96" fmla="*/ 337 w 412"/>
                <a:gd name="T97" fmla="*/ 225 h 457"/>
                <a:gd name="T98" fmla="*/ 94 w 412"/>
                <a:gd name="T99" fmla="*/ 225 h 457"/>
                <a:gd name="T100" fmla="*/ 94 w 412"/>
                <a:gd name="T101" fmla="*/ 205 h 457"/>
                <a:gd name="T102" fmla="*/ 337 w 412"/>
                <a:gd name="T103" fmla="*/ 205 h 457"/>
                <a:gd name="T104" fmla="*/ 337 w 412"/>
                <a:gd name="T105" fmla="*/ 225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2" h="457">
                  <a:moveTo>
                    <a:pt x="411" y="0"/>
                  </a:moveTo>
                  <a:cubicBezTo>
                    <a:pt x="52" y="0"/>
                    <a:pt x="52" y="0"/>
                    <a:pt x="52" y="0"/>
                  </a:cubicBezTo>
                  <a:cubicBezTo>
                    <a:pt x="53" y="22"/>
                    <a:pt x="53" y="46"/>
                    <a:pt x="53" y="71"/>
                  </a:cubicBezTo>
                  <a:cubicBezTo>
                    <a:pt x="53" y="115"/>
                    <a:pt x="51" y="162"/>
                    <a:pt x="43" y="211"/>
                  </a:cubicBezTo>
                  <a:cubicBezTo>
                    <a:pt x="36" y="257"/>
                    <a:pt x="23" y="305"/>
                    <a:pt x="0" y="355"/>
                  </a:cubicBezTo>
                  <a:cubicBezTo>
                    <a:pt x="257" y="355"/>
                    <a:pt x="257" y="355"/>
                    <a:pt x="257" y="355"/>
                  </a:cubicBezTo>
                  <a:cubicBezTo>
                    <a:pt x="257" y="355"/>
                    <a:pt x="257" y="355"/>
                    <a:pt x="257" y="355"/>
                  </a:cubicBezTo>
                  <a:cubicBezTo>
                    <a:pt x="266" y="355"/>
                    <a:pt x="274" y="357"/>
                    <a:pt x="282" y="362"/>
                  </a:cubicBezTo>
                  <a:cubicBezTo>
                    <a:pt x="290" y="366"/>
                    <a:pt x="297" y="373"/>
                    <a:pt x="301" y="381"/>
                  </a:cubicBezTo>
                  <a:cubicBezTo>
                    <a:pt x="303" y="387"/>
                    <a:pt x="305" y="393"/>
                    <a:pt x="305" y="399"/>
                  </a:cubicBezTo>
                  <a:cubicBezTo>
                    <a:pt x="305" y="404"/>
                    <a:pt x="304" y="409"/>
                    <a:pt x="302" y="413"/>
                  </a:cubicBezTo>
                  <a:cubicBezTo>
                    <a:pt x="300" y="418"/>
                    <a:pt x="297" y="422"/>
                    <a:pt x="293" y="426"/>
                  </a:cubicBezTo>
                  <a:cubicBezTo>
                    <a:pt x="287" y="431"/>
                    <a:pt x="280" y="434"/>
                    <a:pt x="273" y="433"/>
                  </a:cubicBezTo>
                  <a:cubicBezTo>
                    <a:pt x="267" y="433"/>
                    <a:pt x="261" y="432"/>
                    <a:pt x="256" y="429"/>
                  </a:cubicBezTo>
                  <a:cubicBezTo>
                    <a:pt x="251" y="425"/>
                    <a:pt x="247" y="421"/>
                    <a:pt x="244" y="415"/>
                  </a:cubicBezTo>
                  <a:cubicBezTo>
                    <a:pt x="260" y="408"/>
                    <a:pt x="260" y="408"/>
                    <a:pt x="260" y="408"/>
                  </a:cubicBezTo>
                  <a:cubicBezTo>
                    <a:pt x="261" y="410"/>
                    <a:pt x="263" y="412"/>
                    <a:pt x="265" y="414"/>
                  </a:cubicBezTo>
                  <a:cubicBezTo>
                    <a:pt x="268" y="415"/>
                    <a:pt x="270" y="416"/>
                    <a:pt x="273" y="416"/>
                  </a:cubicBezTo>
                  <a:cubicBezTo>
                    <a:pt x="276" y="416"/>
                    <a:pt x="279" y="415"/>
                    <a:pt x="282" y="413"/>
                  </a:cubicBezTo>
                  <a:cubicBezTo>
                    <a:pt x="283" y="411"/>
                    <a:pt x="285" y="409"/>
                    <a:pt x="286" y="407"/>
                  </a:cubicBezTo>
                  <a:cubicBezTo>
                    <a:pt x="287" y="404"/>
                    <a:pt x="287" y="402"/>
                    <a:pt x="287" y="399"/>
                  </a:cubicBezTo>
                  <a:cubicBezTo>
                    <a:pt x="287" y="395"/>
                    <a:pt x="286" y="391"/>
                    <a:pt x="285" y="389"/>
                  </a:cubicBezTo>
                  <a:cubicBezTo>
                    <a:pt x="283" y="384"/>
                    <a:pt x="279" y="380"/>
                    <a:pt x="273" y="377"/>
                  </a:cubicBezTo>
                  <a:cubicBezTo>
                    <a:pt x="268" y="374"/>
                    <a:pt x="262" y="372"/>
                    <a:pt x="256" y="372"/>
                  </a:cubicBezTo>
                  <a:cubicBezTo>
                    <a:pt x="250" y="372"/>
                    <a:pt x="244" y="374"/>
                    <a:pt x="238" y="377"/>
                  </a:cubicBezTo>
                  <a:cubicBezTo>
                    <a:pt x="233" y="380"/>
                    <a:pt x="228" y="385"/>
                    <a:pt x="225" y="392"/>
                  </a:cubicBezTo>
                  <a:cubicBezTo>
                    <a:pt x="223" y="397"/>
                    <a:pt x="221" y="402"/>
                    <a:pt x="221" y="409"/>
                  </a:cubicBezTo>
                  <a:cubicBezTo>
                    <a:pt x="220" y="411"/>
                    <a:pt x="220" y="412"/>
                    <a:pt x="220" y="413"/>
                  </a:cubicBezTo>
                  <a:cubicBezTo>
                    <a:pt x="220" y="420"/>
                    <a:pt x="222" y="426"/>
                    <a:pt x="225" y="431"/>
                  </a:cubicBezTo>
                  <a:cubicBezTo>
                    <a:pt x="227" y="437"/>
                    <a:pt x="231" y="442"/>
                    <a:pt x="236" y="446"/>
                  </a:cubicBezTo>
                  <a:cubicBezTo>
                    <a:pt x="242" y="451"/>
                    <a:pt x="249" y="455"/>
                    <a:pt x="257" y="457"/>
                  </a:cubicBezTo>
                  <a:cubicBezTo>
                    <a:pt x="266" y="457"/>
                    <a:pt x="266" y="457"/>
                    <a:pt x="266" y="457"/>
                  </a:cubicBezTo>
                  <a:cubicBezTo>
                    <a:pt x="275" y="457"/>
                    <a:pt x="281" y="456"/>
                    <a:pt x="286" y="453"/>
                  </a:cubicBezTo>
                  <a:cubicBezTo>
                    <a:pt x="292" y="451"/>
                    <a:pt x="297" y="447"/>
                    <a:pt x="303" y="442"/>
                  </a:cubicBezTo>
                  <a:cubicBezTo>
                    <a:pt x="327" y="423"/>
                    <a:pt x="346" y="399"/>
                    <a:pt x="361" y="372"/>
                  </a:cubicBezTo>
                  <a:cubicBezTo>
                    <a:pt x="376" y="344"/>
                    <a:pt x="386" y="314"/>
                    <a:pt x="394" y="281"/>
                  </a:cubicBezTo>
                  <a:cubicBezTo>
                    <a:pt x="409" y="216"/>
                    <a:pt x="412" y="145"/>
                    <a:pt x="412" y="81"/>
                  </a:cubicBezTo>
                  <a:cubicBezTo>
                    <a:pt x="412" y="52"/>
                    <a:pt x="411" y="24"/>
                    <a:pt x="411" y="0"/>
                  </a:cubicBezTo>
                  <a:close/>
                  <a:moveTo>
                    <a:pt x="106" y="56"/>
                  </a:moveTo>
                  <a:cubicBezTo>
                    <a:pt x="242" y="56"/>
                    <a:pt x="242" y="56"/>
                    <a:pt x="242" y="56"/>
                  </a:cubicBezTo>
                  <a:cubicBezTo>
                    <a:pt x="242" y="87"/>
                    <a:pt x="242" y="119"/>
                    <a:pt x="239" y="154"/>
                  </a:cubicBezTo>
                  <a:cubicBezTo>
                    <a:pt x="103" y="154"/>
                    <a:pt x="103" y="154"/>
                    <a:pt x="103" y="154"/>
                  </a:cubicBezTo>
                  <a:cubicBezTo>
                    <a:pt x="106" y="119"/>
                    <a:pt x="106" y="87"/>
                    <a:pt x="106" y="56"/>
                  </a:cubicBezTo>
                  <a:close/>
                  <a:moveTo>
                    <a:pt x="318" y="302"/>
                  </a:moveTo>
                  <a:cubicBezTo>
                    <a:pt x="75" y="302"/>
                    <a:pt x="75" y="302"/>
                    <a:pt x="75" y="302"/>
                  </a:cubicBezTo>
                  <a:cubicBezTo>
                    <a:pt x="75" y="282"/>
                    <a:pt x="75" y="282"/>
                    <a:pt x="75" y="282"/>
                  </a:cubicBezTo>
                  <a:cubicBezTo>
                    <a:pt x="318" y="282"/>
                    <a:pt x="318" y="282"/>
                    <a:pt x="318" y="282"/>
                  </a:cubicBezTo>
                  <a:lnTo>
                    <a:pt x="318" y="302"/>
                  </a:lnTo>
                  <a:close/>
                  <a:moveTo>
                    <a:pt x="337" y="225"/>
                  </a:moveTo>
                  <a:cubicBezTo>
                    <a:pt x="94" y="225"/>
                    <a:pt x="94" y="225"/>
                    <a:pt x="94" y="225"/>
                  </a:cubicBezTo>
                  <a:cubicBezTo>
                    <a:pt x="94" y="205"/>
                    <a:pt x="94" y="205"/>
                    <a:pt x="94" y="205"/>
                  </a:cubicBezTo>
                  <a:cubicBezTo>
                    <a:pt x="337" y="205"/>
                    <a:pt x="337" y="205"/>
                    <a:pt x="337" y="205"/>
                  </a:cubicBezTo>
                  <a:lnTo>
                    <a:pt x="337" y="225"/>
                  </a:lnTo>
                  <a:close/>
                </a:path>
              </a:pathLst>
            </a:custGeom>
            <a:grpFill/>
            <a:ln>
              <a:solidFill>
                <a:schemeClr val="bg1"/>
              </a:solid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Segoe UI"/>
                <a:ea typeface="メイリオ"/>
              </a:endParaRPr>
            </a:p>
          </p:txBody>
        </p:sp>
      </p:grpSp>
      <p:sp>
        <p:nvSpPr>
          <p:cNvPr id="197" name="テキスト ボックス 196"/>
          <p:cNvSpPr txBox="1"/>
          <p:nvPr/>
        </p:nvSpPr>
        <p:spPr>
          <a:xfrm>
            <a:off x="2705915" y="4520318"/>
            <a:ext cx="847527" cy="242374"/>
          </a:xfrm>
          <a:prstGeom prst="rect">
            <a:avLst/>
          </a:prstGeom>
          <a:noFill/>
          <a:ln>
            <a:noFill/>
          </a:ln>
        </p:spPr>
        <p:txBody>
          <a:bodyPr wrap="square" rtlCol="0">
            <a:spAutoFit/>
          </a:bodyPr>
          <a:lstStyle/>
          <a:p>
            <a:pPr algn="ctr" defTabSz="752256"/>
            <a:r>
              <a:rPr kumimoji="1" lang="ja-JP" altLang="en-US" sz="975" b="1" dirty="0">
                <a:latin typeface="Meiryo UI" panose="020B0604030504040204" pitchFamily="50" charset="-128"/>
                <a:ea typeface="Meiryo UI" panose="020B0604030504040204" pitchFamily="50" charset="-128"/>
              </a:rPr>
              <a:t>修正入力</a:t>
            </a:r>
            <a:endParaRPr kumimoji="1" lang="en-US" altLang="ja-JP" sz="975" b="1" dirty="0">
              <a:latin typeface="Meiryo UI" panose="020B0604030504040204" pitchFamily="50" charset="-128"/>
              <a:ea typeface="Meiryo UI" panose="020B0604030504040204" pitchFamily="50" charset="-128"/>
            </a:endParaRPr>
          </a:p>
        </p:txBody>
      </p:sp>
      <p:sp>
        <p:nvSpPr>
          <p:cNvPr id="198" name="テキスト ボックス 197"/>
          <p:cNvSpPr txBox="1"/>
          <p:nvPr/>
        </p:nvSpPr>
        <p:spPr>
          <a:xfrm>
            <a:off x="6340396" y="4495813"/>
            <a:ext cx="847527" cy="242374"/>
          </a:xfrm>
          <a:prstGeom prst="rect">
            <a:avLst/>
          </a:prstGeom>
          <a:noFill/>
          <a:ln>
            <a:noFill/>
          </a:ln>
        </p:spPr>
        <p:txBody>
          <a:bodyPr wrap="square" rtlCol="0">
            <a:spAutoFit/>
          </a:bodyPr>
          <a:lstStyle/>
          <a:p>
            <a:pPr algn="ctr" defTabSz="752256"/>
            <a:r>
              <a:rPr kumimoji="1" lang="ja-JP" altLang="en-US" sz="975" b="1" dirty="0">
                <a:latin typeface="Meiryo UI" panose="020B0604030504040204" pitchFamily="50" charset="-128"/>
                <a:ea typeface="Meiryo UI" panose="020B0604030504040204" pitchFamily="50" charset="-128"/>
              </a:rPr>
              <a:t>修正入力</a:t>
            </a:r>
            <a:endParaRPr kumimoji="1" lang="en-US" altLang="ja-JP" sz="975" b="1" dirty="0">
              <a:latin typeface="Meiryo UI" panose="020B0604030504040204" pitchFamily="50" charset="-128"/>
              <a:ea typeface="Meiryo UI" panose="020B0604030504040204" pitchFamily="50" charset="-128"/>
            </a:endParaRPr>
          </a:p>
        </p:txBody>
      </p:sp>
      <p:sp>
        <p:nvSpPr>
          <p:cNvPr id="199" name="フローチャート: 磁気ディスク 171"/>
          <p:cNvSpPr>
            <a:spLocks noChangeAspect="1"/>
          </p:cNvSpPr>
          <p:nvPr/>
        </p:nvSpPr>
        <p:spPr>
          <a:xfrm>
            <a:off x="5429573" y="4679132"/>
            <a:ext cx="429977" cy="265088"/>
          </a:xfrm>
          <a:prstGeom prst="flowChartMagneticDisk">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2256"/>
            <a:endParaRPr kumimoji="1" lang="ja-JP" altLang="en-US" sz="1480">
              <a:solidFill>
                <a:prstClr val="white"/>
              </a:solidFill>
              <a:latin typeface="メイリオ"/>
              <a:ea typeface="メイリオ"/>
            </a:endParaRPr>
          </a:p>
        </p:txBody>
      </p:sp>
      <p:sp>
        <p:nvSpPr>
          <p:cNvPr id="200" name="テキスト ボックス 199"/>
          <p:cNvSpPr txBox="1"/>
          <p:nvPr/>
        </p:nvSpPr>
        <p:spPr>
          <a:xfrm>
            <a:off x="5135497" y="4906835"/>
            <a:ext cx="1005604" cy="217432"/>
          </a:xfrm>
          <a:prstGeom prst="rect">
            <a:avLst/>
          </a:prstGeom>
          <a:noFill/>
          <a:ln>
            <a:noFill/>
          </a:ln>
        </p:spPr>
        <p:txBody>
          <a:bodyPr wrap="square" rtlCol="0">
            <a:spAutoFit/>
          </a:bodyPr>
          <a:lstStyle/>
          <a:p>
            <a:pPr algn="ctr" defTabSz="752256"/>
            <a:r>
              <a:rPr kumimoji="1" lang="ja-JP" altLang="en-US" sz="813" dirty="0">
                <a:solidFill>
                  <a:srgbClr val="425563"/>
                </a:solidFill>
                <a:latin typeface="Meiryo UI" panose="020B0604030504040204" pitchFamily="50" charset="-128"/>
                <a:ea typeface="Meiryo UI" panose="020B0604030504040204" pitchFamily="50" charset="-128"/>
              </a:rPr>
              <a:t>画像データ</a:t>
            </a:r>
          </a:p>
        </p:txBody>
      </p:sp>
      <p:grpSp>
        <p:nvGrpSpPr>
          <p:cNvPr id="201" name="グループ化 200"/>
          <p:cNvGrpSpPr/>
          <p:nvPr/>
        </p:nvGrpSpPr>
        <p:grpSpPr>
          <a:xfrm>
            <a:off x="5685217" y="4553386"/>
            <a:ext cx="323079" cy="323079"/>
            <a:chOff x="9070750" y="3492064"/>
            <a:chExt cx="1041433" cy="1041433"/>
          </a:xfrm>
        </p:grpSpPr>
        <p:sp>
          <p:nvSpPr>
            <p:cNvPr id="202" name="Freeform 199">
              <a:extLst>
                <a:ext uri="{FF2B5EF4-FFF2-40B4-BE49-F238E27FC236}">
                  <a16:creationId xmlns:a16="http://schemas.microsoft.com/office/drawing/2014/main" id="{67086A07-885D-467E-9555-9400E9971E41}"/>
                </a:ext>
              </a:extLst>
            </p:cNvPr>
            <p:cNvSpPr>
              <a:spLocks/>
            </p:cNvSpPr>
            <p:nvPr/>
          </p:nvSpPr>
          <p:spPr bwMode="auto">
            <a:xfrm>
              <a:off x="9107307" y="3530043"/>
              <a:ext cx="1004875" cy="949758"/>
            </a:xfrm>
            <a:custGeom>
              <a:avLst/>
              <a:gdLst>
                <a:gd name="T0" fmla="*/ 0 w 138"/>
                <a:gd name="T1" fmla="*/ 0 h 222"/>
                <a:gd name="T2" fmla="*/ 138 w 138"/>
                <a:gd name="T3" fmla="*/ 0 h 222"/>
                <a:gd name="T4" fmla="*/ 138 w 138"/>
                <a:gd name="T5" fmla="*/ 222 h 222"/>
                <a:gd name="T6" fmla="*/ 0 w 138"/>
                <a:gd name="T7" fmla="*/ 222 h 222"/>
                <a:gd name="T8" fmla="*/ 0 w 138"/>
                <a:gd name="T9" fmla="*/ 0 h 222"/>
              </a:gdLst>
              <a:ahLst/>
              <a:cxnLst>
                <a:cxn ang="0">
                  <a:pos x="T0" y="T1"/>
                </a:cxn>
                <a:cxn ang="0">
                  <a:pos x="T2" y="T3"/>
                </a:cxn>
                <a:cxn ang="0">
                  <a:pos x="T4" y="T5"/>
                </a:cxn>
                <a:cxn ang="0">
                  <a:pos x="T6" y="T7"/>
                </a:cxn>
                <a:cxn ang="0">
                  <a:pos x="T8" y="T9"/>
                </a:cxn>
              </a:cxnLst>
              <a:rect l="0" t="0" r="r" b="b"/>
              <a:pathLst>
                <a:path w="138" h="222">
                  <a:moveTo>
                    <a:pt x="0" y="0"/>
                  </a:moveTo>
                  <a:cubicBezTo>
                    <a:pt x="46" y="0"/>
                    <a:pt x="92" y="0"/>
                    <a:pt x="138" y="0"/>
                  </a:cubicBezTo>
                  <a:cubicBezTo>
                    <a:pt x="138" y="74"/>
                    <a:pt x="138" y="148"/>
                    <a:pt x="138" y="222"/>
                  </a:cubicBezTo>
                  <a:cubicBezTo>
                    <a:pt x="92" y="222"/>
                    <a:pt x="46" y="222"/>
                    <a:pt x="0" y="222"/>
                  </a:cubicBezTo>
                  <a:cubicBezTo>
                    <a:pt x="0" y="148"/>
                    <a:pt x="0" y="7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endParaRPr kumimoji="1" lang="ja-JP" altLang="en-US" sz="1189">
                <a:solidFill>
                  <a:prstClr val="black"/>
                </a:solidFill>
                <a:latin typeface="メイリオ"/>
                <a:ea typeface="メイリオ"/>
              </a:endParaRPr>
            </a:p>
          </p:txBody>
        </p:sp>
        <p:pic>
          <p:nvPicPr>
            <p:cNvPr id="203" name="図 202"/>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9070750" y="3492064"/>
              <a:ext cx="1041433" cy="1041433"/>
            </a:xfrm>
            <a:prstGeom prst="rect">
              <a:avLst/>
            </a:prstGeom>
          </p:spPr>
        </p:pic>
      </p:grpSp>
      <p:sp>
        <p:nvSpPr>
          <p:cNvPr id="204" name="テキスト ボックス 203"/>
          <p:cNvSpPr txBox="1"/>
          <p:nvPr/>
        </p:nvSpPr>
        <p:spPr>
          <a:xfrm>
            <a:off x="7661029" y="1831223"/>
            <a:ext cx="1744530" cy="3898696"/>
          </a:xfrm>
          <a:prstGeom prst="rect">
            <a:avLst/>
          </a:prstGeom>
          <a:noFill/>
          <a:ln>
            <a:noFill/>
          </a:ln>
        </p:spPr>
        <p:txBody>
          <a:bodyPr wrap="square" rtlCol="0">
            <a:spAutoFit/>
          </a:bodyPr>
          <a:lstStyle/>
          <a:p>
            <a:pPr defTabSz="752256"/>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solidFill>
                  <a:schemeClr val="accent6"/>
                </a:solidFill>
                <a:latin typeface="Meiryo UI" panose="020B0604030504040204" pitchFamily="50" charset="-128"/>
                <a:ea typeface="Meiryo UI" panose="020B0604030504040204" pitchFamily="50" charset="-128"/>
              </a:rPr>
              <a:t>精算レシートを</a:t>
            </a:r>
            <a:r>
              <a:rPr kumimoji="1" lang="en-US" altLang="ja-JP" sz="853" dirty="0">
                <a:solidFill>
                  <a:schemeClr val="accent6"/>
                </a:solidFill>
                <a:latin typeface="Meiryo UI" panose="020B0604030504040204" pitchFamily="50" charset="-128"/>
                <a:ea typeface="Meiryo UI" panose="020B0604030504040204" pitchFamily="50" charset="-128"/>
              </a:rPr>
              <a:t/>
            </a:r>
            <a:br>
              <a:rPr kumimoji="1" lang="en-US" altLang="ja-JP" sz="853" dirty="0">
                <a:solidFill>
                  <a:schemeClr val="accent6"/>
                </a:solidFill>
                <a:latin typeface="Meiryo UI" panose="020B0604030504040204" pitchFamily="50" charset="-128"/>
                <a:ea typeface="Meiryo UI" panose="020B0604030504040204" pitchFamily="50" charset="-128"/>
              </a:rPr>
            </a:br>
            <a:r>
              <a:rPr kumimoji="1" lang="ja-JP" altLang="en-US" sz="853" dirty="0">
                <a:solidFill>
                  <a:schemeClr val="accent6"/>
                </a:solidFill>
                <a:latin typeface="Meiryo UI" panose="020B0604030504040204" pitchFamily="50" charset="-128"/>
                <a:ea typeface="Meiryo UI" panose="020B0604030504040204" pitchFamily="50" charset="-128"/>
              </a:rPr>
              <a:t>「カメラで撮るだけ」。日報は不要</a:t>
            </a:r>
            <a:endParaRPr kumimoji="1" lang="en-US" altLang="ja-JP" sz="853" dirty="0">
              <a:solidFill>
                <a:schemeClr val="accent6"/>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latin typeface="Meiryo UI" panose="020B0604030504040204" pitchFamily="50" charset="-128"/>
                <a:ea typeface="Meiryo UI" panose="020B0604030504040204" pitchFamily="50" charset="-128"/>
              </a:rPr>
              <a:t>データを自動で反映。</a:t>
            </a:r>
            <a:r>
              <a:rPr kumimoji="1" lang="en-US" altLang="ja-JP" sz="853" dirty="0">
                <a:latin typeface="Meiryo UI" panose="020B0604030504040204" pitchFamily="50" charset="-128"/>
                <a:ea typeface="Meiryo UI" panose="020B0604030504040204" pitchFamily="50" charset="-128"/>
              </a:rPr>
              <a:t/>
            </a:r>
            <a:br>
              <a:rPr kumimoji="1" lang="en-US" altLang="ja-JP" sz="853" dirty="0">
                <a:latin typeface="Meiryo UI" panose="020B0604030504040204" pitchFamily="50" charset="-128"/>
                <a:ea typeface="Meiryo UI" panose="020B0604030504040204" pitchFamily="50" charset="-128"/>
              </a:rPr>
            </a:br>
            <a:r>
              <a:rPr kumimoji="1" lang="ja-JP" altLang="en-US" sz="853" dirty="0">
                <a:latin typeface="Meiryo UI" panose="020B0604030504040204" pitchFamily="50" charset="-128"/>
                <a:ea typeface="Meiryo UI" panose="020B0604030504040204" pitchFamily="50" charset="-128"/>
              </a:rPr>
              <a:t>確認・修正入力して売上報告</a:t>
            </a:r>
            <a:endParaRPr kumimoji="1" lang="en-US" altLang="ja-JP" sz="853" dirty="0">
              <a:latin typeface="Meiryo UI" panose="020B0604030504040204" pitchFamily="50" charset="-128"/>
              <a:ea typeface="Meiryo UI" panose="020B0604030504040204" pitchFamily="50" charset="-128"/>
            </a:endParaRPr>
          </a:p>
          <a:p>
            <a:pPr defTabSz="752256"/>
            <a:endParaRPr kumimoji="1" lang="en-US" altLang="ja-JP" sz="853" dirty="0">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latin typeface="Meiryo UI" panose="020B0604030504040204" pitchFamily="50" charset="-128"/>
                <a:ea typeface="Meiryo UI" panose="020B0604030504040204" pitchFamily="50" charset="-128"/>
              </a:rPr>
              <a:t>金券類はスキャナで読み取り</a:t>
            </a:r>
            <a:r>
              <a:rPr kumimoji="1" lang="en-US" altLang="ja-JP" sz="853" dirty="0">
                <a:latin typeface="Meiryo UI" panose="020B0604030504040204" pitchFamily="50" charset="-128"/>
                <a:ea typeface="Meiryo UI" panose="020B0604030504040204" pitchFamily="50" charset="-128"/>
              </a:rPr>
              <a:t/>
            </a:r>
            <a:br>
              <a:rPr kumimoji="1" lang="en-US" altLang="ja-JP" sz="853" dirty="0">
                <a:latin typeface="Meiryo UI" panose="020B0604030504040204" pitchFamily="50" charset="-128"/>
                <a:ea typeface="Meiryo UI" panose="020B0604030504040204" pitchFamily="50" charset="-128"/>
              </a:rPr>
            </a:br>
            <a:r>
              <a:rPr kumimoji="1" lang="ja-JP" altLang="en-US" sz="853" dirty="0">
                <a:latin typeface="Meiryo UI" panose="020B0604030504040204" pitchFamily="50" charset="-128"/>
                <a:ea typeface="Meiryo UI" panose="020B0604030504040204" pitchFamily="50" charset="-128"/>
              </a:rPr>
              <a:t>データを自動で反映。</a:t>
            </a:r>
            <a:endParaRPr kumimoji="1" lang="en-US" altLang="ja-JP" sz="853" dirty="0">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latin typeface="Meiryo UI" panose="020B0604030504040204" pitchFamily="50" charset="-128"/>
                <a:ea typeface="Meiryo UI" panose="020B0604030504040204" pitchFamily="50" charset="-128"/>
              </a:rPr>
              <a:t>画像データをアップロード</a:t>
            </a:r>
            <a:endParaRPr kumimoji="1" lang="en-US" altLang="ja-JP" sz="853" dirty="0">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smtClean="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smtClean="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smtClean="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smtClean="0">
              <a:solidFill>
                <a:srgbClr val="E4568E"/>
              </a:solidFill>
              <a:latin typeface="Meiryo UI" panose="020B0604030504040204" pitchFamily="50" charset="-128"/>
              <a:ea typeface="Meiryo UI" panose="020B0604030504040204" pitchFamily="50" charset="-128"/>
            </a:endParaRPr>
          </a:p>
          <a:p>
            <a:pPr defTabSz="752256"/>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en-US" altLang="ja-JP" sz="853" dirty="0">
                <a:solidFill>
                  <a:schemeClr val="accent6"/>
                </a:solidFill>
                <a:latin typeface="Meiryo UI" panose="020B0604030504040204" pitchFamily="50" charset="-128"/>
                <a:ea typeface="Meiryo UI" panose="020B0604030504040204" pitchFamily="50" charset="-128"/>
              </a:rPr>
              <a:t>BPO</a:t>
            </a:r>
            <a:r>
              <a:rPr kumimoji="1" lang="ja-JP" altLang="en-US" sz="853" dirty="0">
                <a:solidFill>
                  <a:schemeClr val="accent6"/>
                </a:solidFill>
                <a:latin typeface="Meiryo UI" panose="020B0604030504040204" pitchFamily="50" charset="-128"/>
                <a:ea typeface="Meiryo UI" panose="020B0604030504040204" pitchFamily="50" charset="-128"/>
              </a:rPr>
              <a:t>により業務プロセス短縮</a:t>
            </a:r>
            <a:endParaRPr kumimoji="1" lang="en-US" altLang="ja-JP" sz="853" dirty="0">
              <a:solidFill>
                <a:schemeClr val="accent6"/>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latin typeface="Meiryo UI" panose="020B0604030504040204" pitchFamily="50" charset="-128"/>
                <a:ea typeface="Meiryo UI" panose="020B0604030504040204" pitchFamily="50" charset="-128"/>
              </a:rPr>
              <a:t>データ突合を自動化</a:t>
            </a:r>
            <a:endParaRPr kumimoji="1" lang="en-US" altLang="ja-JP" sz="853" dirty="0">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en-US" altLang="ja-JP" sz="853" dirty="0">
                <a:solidFill>
                  <a:schemeClr val="accent6"/>
                </a:solidFill>
                <a:latin typeface="Meiryo UI" panose="020B0604030504040204" pitchFamily="50" charset="-128"/>
                <a:ea typeface="Meiryo UI" panose="020B0604030504040204" pitchFamily="50" charset="-128"/>
              </a:rPr>
              <a:t>OCR</a:t>
            </a:r>
            <a:r>
              <a:rPr kumimoji="1" lang="ja-JP" altLang="en-US" sz="853" dirty="0">
                <a:solidFill>
                  <a:schemeClr val="accent6"/>
                </a:solidFill>
                <a:latin typeface="Meiryo UI" panose="020B0604030504040204" pitchFamily="50" charset="-128"/>
                <a:ea typeface="Meiryo UI" panose="020B0604030504040204" pitchFamily="50" charset="-128"/>
              </a:rPr>
              <a:t>活用による</a:t>
            </a:r>
            <a:r>
              <a:rPr kumimoji="1" lang="en-US" altLang="ja-JP" sz="853" dirty="0">
                <a:solidFill>
                  <a:schemeClr val="accent6"/>
                </a:solidFill>
                <a:latin typeface="Meiryo UI" panose="020B0604030504040204" pitchFamily="50" charset="-128"/>
                <a:ea typeface="Meiryo UI" panose="020B0604030504040204" pitchFamily="50" charset="-128"/>
              </a:rPr>
              <a:t/>
            </a:r>
            <a:br>
              <a:rPr kumimoji="1" lang="en-US" altLang="ja-JP" sz="853" dirty="0">
                <a:solidFill>
                  <a:schemeClr val="accent6"/>
                </a:solidFill>
                <a:latin typeface="Meiryo UI" panose="020B0604030504040204" pitchFamily="50" charset="-128"/>
                <a:ea typeface="Meiryo UI" panose="020B0604030504040204" pitchFamily="50" charset="-128"/>
              </a:rPr>
            </a:br>
            <a:r>
              <a:rPr kumimoji="1" lang="ja-JP" altLang="en-US" sz="853" dirty="0">
                <a:solidFill>
                  <a:schemeClr val="accent6"/>
                </a:solidFill>
                <a:latin typeface="Meiryo UI" panose="020B0604030504040204" pitchFamily="50" charset="-128"/>
                <a:ea typeface="Meiryo UI" panose="020B0604030504040204" pitchFamily="50" charset="-128"/>
              </a:rPr>
              <a:t>異常系のオペレーションを軽減</a:t>
            </a:r>
            <a:endParaRPr kumimoji="1" lang="en-US" altLang="ja-JP" sz="853" dirty="0">
              <a:solidFill>
                <a:schemeClr val="accent6"/>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endParaRPr kumimoji="1" lang="en-US" altLang="ja-JP" sz="853" dirty="0">
              <a:solidFill>
                <a:srgbClr val="E4568E"/>
              </a:solidFill>
              <a:latin typeface="Meiryo UI" panose="020B0604030504040204" pitchFamily="50" charset="-128"/>
              <a:ea typeface="Meiryo UI" panose="020B0604030504040204" pitchFamily="50" charset="-128"/>
            </a:endParaRPr>
          </a:p>
          <a:p>
            <a:pPr defTabSz="752256"/>
            <a:endParaRPr kumimoji="1" lang="en-US" altLang="ja-JP" sz="853" dirty="0">
              <a:solidFill>
                <a:srgbClr val="E4568E"/>
              </a:solidFill>
              <a:latin typeface="Meiryo UI" panose="020B0604030504040204" pitchFamily="50" charset="-128"/>
              <a:ea typeface="Meiryo UI" panose="020B0604030504040204" pitchFamily="50" charset="-128"/>
            </a:endParaRPr>
          </a:p>
          <a:p>
            <a:pPr marL="139303" indent="-139303" defTabSz="752256">
              <a:buFont typeface="Wingdings" panose="05000000000000000000" pitchFamily="2" charset="2"/>
              <a:buChar char="l"/>
            </a:pPr>
            <a:r>
              <a:rPr kumimoji="1" lang="ja-JP" altLang="en-US" sz="853" dirty="0">
                <a:solidFill>
                  <a:schemeClr val="accent6"/>
                </a:solidFill>
                <a:latin typeface="Meiryo UI" panose="020B0604030504040204" pitchFamily="50" charset="-128"/>
                <a:ea typeface="Meiryo UI" panose="020B0604030504040204" pitchFamily="50" charset="-128"/>
              </a:rPr>
              <a:t>現物到着前に売上確定が可能</a:t>
            </a:r>
            <a:endParaRPr kumimoji="1" lang="en-US" altLang="ja-JP" sz="853" dirty="0">
              <a:solidFill>
                <a:schemeClr val="accent6"/>
              </a:solidFill>
              <a:latin typeface="Meiryo UI" panose="020B0604030504040204" pitchFamily="50" charset="-128"/>
              <a:ea typeface="Meiryo UI" panose="020B0604030504040204" pitchFamily="50" charset="-128"/>
            </a:endParaRPr>
          </a:p>
        </p:txBody>
      </p:sp>
      <p:sp>
        <p:nvSpPr>
          <p:cNvPr id="206" name="テキスト ボックス 205"/>
          <p:cNvSpPr txBox="1"/>
          <p:nvPr/>
        </p:nvSpPr>
        <p:spPr>
          <a:xfrm>
            <a:off x="2380230" y="4124812"/>
            <a:ext cx="1215677" cy="217432"/>
          </a:xfrm>
          <a:prstGeom prst="rect">
            <a:avLst/>
          </a:prstGeom>
          <a:noFill/>
          <a:ln>
            <a:noFill/>
          </a:ln>
        </p:spPr>
        <p:txBody>
          <a:bodyPr wrap="square" rtlCol="0">
            <a:spAutoFit/>
          </a:bodyPr>
          <a:lstStyle/>
          <a:p>
            <a:pPr algn="ctr" defTabSz="752256"/>
            <a:r>
              <a:rPr kumimoji="1" lang="en-US" altLang="ja-JP" sz="813" dirty="0" smtClean="0">
                <a:latin typeface="Meiryo UI" panose="020B0604030504040204" pitchFamily="50" charset="-128"/>
                <a:ea typeface="Meiryo UI" panose="020B0604030504040204" pitchFamily="50" charset="-128"/>
              </a:rPr>
              <a:t>※</a:t>
            </a:r>
            <a:r>
              <a:rPr kumimoji="1" lang="ja-JP" altLang="en-US" sz="813" dirty="0" smtClean="0">
                <a:latin typeface="Meiryo UI" panose="020B0604030504040204" pitchFamily="50" charset="-128"/>
                <a:ea typeface="Meiryo UI" panose="020B0604030504040204" pitchFamily="50" charset="-128"/>
              </a:rPr>
              <a:t>遠隔地の場合</a:t>
            </a:r>
            <a:endParaRPr kumimoji="1" lang="ja-JP" altLang="en-US" sz="813" dirty="0">
              <a:latin typeface="Meiryo UI" panose="020B0604030504040204" pitchFamily="50" charset="-128"/>
              <a:ea typeface="Meiryo UI" panose="020B0604030504040204" pitchFamily="50" charset="-128"/>
            </a:endParaRPr>
          </a:p>
        </p:txBody>
      </p:sp>
      <p:sp>
        <p:nvSpPr>
          <p:cNvPr id="207" name="テキスト ボックス 206"/>
          <p:cNvSpPr txBox="1"/>
          <p:nvPr/>
        </p:nvSpPr>
        <p:spPr>
          <a:xfrm>
            <a:off x="4479486" y="4479070"/>
            <a:ext cx="819000" cy="178822"/>
          </a:xfrm>
          <a:prstGeom prst="rect">
            <a:avLst/>
          </a:prstGeom>
          <a:solidFill>
            <a:schemeClr val="accent6"/>
          </a:solidFill>
          <a:ln w="19050">
            <a:solidFill>
              <a:schemeClr val="accent6"/>
            </a:solidFill>
          </a:ln>
        </p:spPr>
        <p:txBody>
          <a:bodyPr wrap="none" rtlCol="0" anchor="ctr">
            <a:noAutofit/>
          </a:bodyPr>
          <a:lstStyle/>
          <a:p>
            <a:pPr algn="ctr" defTabSz="752256"/>
            <a:r>
              <a:rPr kumimoji="1" lang="en-US" altLang="ja-JP" sz="975" b="1" dirty="0">
                <a:solidFill>
                  <a:prstClr val="white"/>
                </a:solidFill>
                <a:latin typeface="Meiryo UI" panose="020B0604030504040204" pitchFamily="50" charset="-128"/>
                <a:ea typeface="Meiryo UI" panose="020B0604030504040204" pitchFamily="50" charset="-128"/>
              </a:rPr>
              <a:t>BPO</a:t>
            </a:r>
            <a:endParaRPr kumimoji="1" lang="ja-JP" altLang="en-US" sz="975" b="1" dirty="0">
              <a:solidFill>
                <a:prstClr val="white"/>
              </a:solidFill>
              <a:latin typeface="Meiryo UI" panose="020B0604030504040204" pitchFamily="50" charset="-128"/>
              <a:ea typeface="Meiryo UI" panose="020B0604030504040204" pitchFamily="50" charset="-128"/>
            </a:endParaRPr>
          </a:p>
        </p:txBody>
      </p:sp>
      <p:sp>
        <p:nvSpPr>
          <p:cNvPr id="208" name="テキスト ボックス 207"/>
          <p:cNvSpPr txBox="1"/>
          <p:nvPr/>
        </p:nvSpPr>
        <p:spPr>
          <a:xfrm>
            <a:off x="4481615" y="5326643"/>
            <a:ext cx="819000" cy="236624"/>
          </a:xfrm>
          <a:prstGeom prst="rect">
            <a:avLst/>
          </a:prstGeom>
          <a:solidFill>
            <a:schemeClr val="accent6"/>
          </a:solidFill>
          <a:ln w="19050">
            <a:solidFill>
              <a:schemeClr val="accent6"/>
            </a:solidFill>
          </a:ln>
        </p:spPr>
        <p:txBody>
          <a:bodyPr wrap="none" rtlCol="0" anchor="ctr">
            <a:noAutofit/>
          </a:bodyPr>
          <a:lstStyle/>
          <a:p>
            <a:pPr algn="ctr" defTabSz="752256"/>
            <a:r>
              <a:rPr kumimoji="1" lang="en-US" altLang="ja-JP" sz="975" b="1" dirty="0">
                <a:solidFill>
                  <a:prstClr val="white"/>
                </a:solidFill>
                <a:latin typeface="Meiryo UI" panose="020B0604030504040204" pitchFamily="50" charset="-128"/>
                <a:ea typeface="Meiryo UI" panose="020B0604030504040204" pitchFamily="50" charset="-128"/>
              </a:rPr>
              <a:t>BPO</a:t>
            </a:r>
            <a:endParaRPr kumimoji="1" lang="ja-JP" altLang="en-US" sz="975" b="1" dirty="0">
              <a:solidFill>
                <a:prstClr val="white"/>
              </a:solidFill>
              <a:latin typeface="Meiryo UI" panose="020B0604030504040204" pitchFamily="50" charset="-128"/>
              <a:ea typeface="Meiryo UI" panose="020B0604030504040204" pitchFamily="50" charset="-128"/>
            </a:endParaRPr>
          </a:p>
        </p:txBody>
      </p:sp>
      <p:sp>
        <p:nvSpPr>
          <p:cNvPr id="209" name="テキスト ボックス 208"/>
          <p:cNvSpPr txBox="1"/>
          <p:nvPr/>
        </p:nvSpPr>
        <p:spPr>
          <a:xfrm>
            <a:off x="751165" y="1843139"/>
            <a:ext cx="819000" cy="178822"/>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975" b="1" dirty="0">
                <a:solidFill>
                  <a:prstClr val="white"/>
                </a:solidFill>
                <a:latin typeface="Meiryo UI" panose="020B0604030504040204" pitchFamily="50" charset="-128"/>
                <a:ea typeface="Meiryo UI" panose="020B0604030504040204" pitchFamily="50" charset="-128"/>
              </a:rPr>
              <a:t>テナント</a:t>
            </a:r>
          </a:p>
        </p:txBody>
      </p:sp>
      <p:sp>
        <p:nvSpPr>
          <p:cNvPr id="210" name="テキスト ボックス 209"/>
          <p:cNvSpPr txBox="1"/>
          <p:nvPr/>
        </p:nvSpPr>
        <p:spPr>
          <a:xfrm>
            <a:off x="751165" y="2973615"/>
            <a:ext cx="819000" cy="178822"/>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975" b="1" dirty="0" smtClean="0">
                <a:solidFill>
                  <a:prstClr val="white"/>
                </a:solidFill>
                <a:latin typeface="Meiryo UI" panose="020B0604030504040204" pitchFamily="50" charset="-128"/>
                <a:ea typeface="Meiryo UI" panose="020B0604030504040204" pitchFamily="50" charset="-128"/>
              </a:rPr>
              <a:t>事務所</a:t>
            </a:r>
            <a:endParaRPr kumimoji="1" lang="ja-JP" altLang="en-US" sz="975" b="1" dirty="0">
              <a:solidFill>
                <a:prstClr val="white"/>
              </a:solidFill>
              <a:latin typeface="Meiryo UI" panose="020B0604030504040204" pitchFamily="50" charset="-128"/>
              <a:ea typeface="Meiryo UI" panose="020B0604030504040204" pitchFamily="50" charset="-128"/>
            </a:endParaRPr>
          </a:p>
        </p:txBody>
      </p:sp>
      <p:sp>
        <p:nvSpPr>
          <p:cNvPr id="211" name="テキスト ボックス 210"/>
          <p:cNvSpPr txBox="1"/>
          <p:nvPr/>
        </p:nvSpPr>
        <p:spPr>
          <a:xfrm>
            <a:off x="752605" y="4488968"/>
            <a:ext cx="819000" cy="178822"/>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894" b="1" dirty="0" smtClean="0">
                <a:solidFill>
                  <a:prstClr val="white"/>
                </a:solidFill>
                <a:latin typeface="Meiryo UI" panose="020B0604030504040204" pitchFamily="50" charset="-128"/>
                <a:ea typeface="Meiryo UI" panose="020B0604030504040204" pitchFamily="50" charset="-128"/>
              </a:rPr>
              <a:t>事務</a:t>
            </a:r>
            <a:r>
              <a:rPr kumimoji="1" lang="ja-JP" altLang="en-US" sz="894" b="1" dirty="0">
                <a:solidFill>
                  <a:prstClr val="white"/>
                </a:solidFill>
                <a:latin typeface="Meiryo UI" panose="020B0604030504040204" pitchFamily="50" charset="-128"/>
                <a:ea typeface="Meiryo UI" panose="020B0604030504040204" pitchFamily="50" charset="-128"/>
              </a:rPr>
              <a:t>所</a:t>
            </a:r>
          </a:p>
        </p:txBody>
      </p:sp>
      <p:sp>
        <p:nvSpPr>
          <p:cNvPr id="212" name="テキスト ボックス 211"/>
          <p:cNvSpPr txBox="1"/>
          <p:nvPr/>
        </p:nvSpPr>
        <p:spPr>
          <a:xfrm>
            <a:off x="4474559" y="2962793"/>
            <a:ext cx="819000" cy="178822"/>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975" b="1" dirty="0" smtClean="0">
                <a:solidFill>
                  <a:prstClr val="white"/>
                </a:solidFill>
                <a:latin typeface="Meiryo UI" panose="020B0604030504040204" pitchFamily="50" charset="-128"/>
                <a:ea typeface="Meiryo UI" panose="020B0604030504040204" pitchFamily="50" charset="-128"/>
              </a:rPr>
              <a:t>事務所</a:t>
            </a:r>
            <a:endParaRPr kumimoji="1" lang="ja-JP" altLang="en-US" sz="975" b="1" dirty="0">
              <a:solidFill>
                <a:prstClr val="white"/>
              </a:solidFill>
              <a:latin typeface="Meiryo UI" panose="020B0604030504040204" pitchFamily="50" charset="-128"/>
              <a:ea typeface="Meiryo UI" panose="020B0604030504040204" pitchFamily="50" charset="-128"/>
            </a:endParaRPr>
          </a:p>
        </p:txBody>
      </p:sp>
      <p:sp>
        <p:nvSpPr>
          <p:cNvPr id="213" name="テキスト ボックス 212"/>
          <p:cNvSpPr txBox="1"/>
          <p:nvPr/>
        </p:nvSpPr>
        <p:spPr>
          <a:xfrm>
            <a:off x="4477562" y="1843139"/>
            <a:ext cx="819000" cy="178822"/>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975" b="1" dirty="0">
                <a:solidFill>
                  <a:prstClr val="white"/>
                </a:solidFill>
                <a:latin typeface="Meiryo UI" panose="020B0604030504040204" pitchFamily="50" charset="-128"/>
                <a:ea typeface="Meiryo UI" panose="020B0604030504040204" pitchFamily="50" charset="-128"/>
              </a:rPr>
              <a:t>テナント</a:t>
            </a:r>
          </a:p>
        </p:txBody>
      </p:sp>
      <p:sp>
        <p:nvSpPr>
          <p:cNvPr id="214" name="テキスト ボックス 213"/>
          <p:cNvSpPr txBox="1"/>
          <p:nvPr/>
        </p:nvSpPr>
        <p:spPr>
          <a:xfrm>
            <a:off x="744706" y="5334633"/>
            <a:ext cx="819000" cy="231788"/>
          </a:xfrm>
          <a:prstGeom prst="rect">
            <a:avLst/>
          </a:prstGeom>
          <a:solidFill>
            <a:schemeClr val="tx1"/>
          </a:solidFill>
          <a:ln w="19050">
            <a:solidFill>
              <a:schemeClr val="tx1"/>
            </a:solidFill>
          </a:ln>
        </p:spPr>
        <p:txBody>
          <a:bodyPr wrap="none" rtlCol="0" anchor="ctr">
            <a:noAutofit/>
          </a:bodyPr>
          <a:lstStyle/>
          <a:p>
            <a:pPr algn="ctr" defTabSz="752256"/>
            <a:r>
              <a:rPr kumimoji="1" lang="ja-JP" altLang="en-US" sz="894" b="1" dirty="0">
                <a:solidFill>
                  <a:prstClr val="white"/>
                </a:solidFill>
                <a:latin typeface="Meiryo UI" panose="020B0604030504040204" pitchFamily="50" charset="-128"/>
                <a:ea typeface="Meiryo UI" panose="020B0604030504040204" pitchFamily="50" charset="-128"/>
              </a:rPr>
              <a:t>売上管理センタ</a:t>
            </a:r>
          </a:p>
        </p:txBody>
      </p:sp>
      <p:pic>
        <p:nvPicPr>
          <p:cNvPr id="205" name="Picture 2" descr="https://icooon-mono.com/i/icon_12047/icon_120470_256.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280661" y="1922821"/>
            <a:ext cx="362967" cy="362967"/>
          </a:xfrm>
          <a:prstGeom prst="rect">
            <a:avLst/>
          </a:prstGeom>
          <a:noFill/>
          <a:ln>
            <a:noFill/>
          </a:ln>
        </p:spPr>
      </p:pic>
      <p:sp>
        <p:nvSpPr>
          <p:cNvPr id="215" name="テキスト ボックス 214"/>
          <p:cNvSpPr txBox="1"/>
          <p:nvPr/>
        </p:nvSpPr>
        <p:spPr>
          <a:xfrm>
            <a:off x="3027904" y="2294601"/>
            <a:ext cx="847527" cy="217432"/>
          </a:xfrm>
          <a:prstGeom prst="rect">
            <a:avLst/>
          </a:prstGeom>
          <a:noFill/>
          <a:ln>
            <a:noFill/>
          </a:ln>
        </p:spPr>
        <p:txBody>
          <a:bodyPr wrap="square" rtlCol="0">
            <a:spAutoFit/>
          </a:bodyPr>
          <a:lstStyle/>
          <a:p>
            <a:pPr algn="ctr" defTabSz="752256"/>
            <a:r>
              <a:rPr kumimoji="1" lang="ja-JP" altLang="en-US" sz="813" dirty="0">
                <a:latin typeface="Meiryo UI" panose="020B0604030504040204" pitchFamily="50" charset="-128"/>
                <a:ea typeface="Meiryo UI" panose="020B0604030504040204" pitchFamily="50" charset="-128"/>
              </a:rPr>
              <a:t>日報</a:t>
            </a:r>
          </a:p>
        </p:txBody>
      </p:sp>
      <p:grpSp>
        <p:nvGrpSpPr>
          <p:cNvPr id="6" name="グループ化 5"/>
          <p:cNvGrpSpPr/>
          <p:nvPr/>
        </p:nvGrpSpPr>
        <p:grpSpPr>
          <a:xfrm>
            <a:off x="3445476" y="1986384"/>
            <a:ext cx="380824" cy="357352"/>
            <a:chOff x="4382552" y="1791690"/>
            <a:chExt cx="489311" cy="459152"/>
          </a:xfrm>
        </p:grpSpPr>
        <p:pic>
          <p:nvPicPr>
            <p:cNvPr id="5" name="図 4"/>
            <p:cNvPicPr>
              <a:picLocks noChangeAspect="1"/>
            </p:cNvPicPr>
            <p:nvPr/>
          </p:nvPicPr>
          <p:blipFill>
            <a:blip r:embed="rId7">
              <a:grayscl/>
            </a:blip>
            <a:stretch>
              <a:fillRect/>
            </a:stretch>
          </p:blipFill>
          <p:spPr>
            <a:xfrm>
              <a:off x="4382552" y="1791690"/>
              <a:ext cx="459152" cy="459152"/>
            </a:xfrm>
            <a:prstGeom prst="rect">
              <a:avLst/>
            </a:prstGeom>
          </p:spPr>
        </p:pic>
        <p:sp>
          <p:nvSpPr>
            <p:cNvPr id="216" name="正方形/長方形 215"/>
            <p:cNvSpPr/>
            <p:nvPr/>
          </p:nvSpPr>
          <p:spPr>
            <a:xfrm rot="16200000" flipV="1">
              <a:off x="4764104" y="2093744"/>
              <a:ext cx="162269" cy="53249"/>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8500" tIns="29250" rIns="58500" bIns="0" rtlCol="0" anchor="ctr"/>
            <a:lstStyle/>
            <a:p>
              <a:pPr algn="ctr" defTabSz="752256"/>
              <a:endParaRPr kumimoji="1" lang="ja-JP" altLang="en-US" sz="975"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217" name="図 216"/>
          <p:cNvPicPr>
            <a:picLocks noChangeAspect="1"/>
          </p:cNvPicPr>
          <p:nvPr/>
        </p:nvPicPr>
        <p:blipFill>
          <a:blip r:embed="rId8">
            <a:extLst>
              <a:ext uri="{BEBA8EAE-BF5A-486C-A8C5-ECC9F3942E4B}">
                <a14:imgProps xmlns:a14="http://schemas.microsoft.com/office/drawing/2010/main">
                  <a14:imgLayer r:embed="rId9">
                    <a14:imgEffect>
                      <a14:backgroundRemoval t="4000" b="92444" l="0" r="100000">
                        <a14:foregroundMark x1="20444" y1="12000" x2="20444" y2="12000"/>
                        <a14:foregroundMark x1="20444" y1="12000" x2="80000" y2="9778"/>
                        <a14:foregroundMark x1="81333" y1="11111" x2="80000" y2="56889"/>
                        <a14:foregroundMark x1="82222" y1="59111" x2="16889" y2="60444"/>
                        <a14:foregroundMark x1="18222" y1="60444" x2="19556" y2="8889"/>
                        <a14:foregroundMark x1="30667" y1="20444" x2="70667" y2="17778"/>
                        <a14:foregroundMark x1="32889" y1="54667" x2="66222" y2="53333"/>
                      </a14:backgroundRemoval>
                    </a14:imgEffect>
                  </a14:imgLayer>
                </a14:imgProps>
              </a:ext>
            </a:extLst>
          </a:blip>
          <a:stretch>
            <a:fillRect/>
          </a:stretch>
        </p:blipFill>
        <p:spPr>
          <a:xfrm>
            <a:off x="6009028" y="2981696"/>
            <a:ext cx="477622" cy="477622"/>
          </a:xfrm>
          <a:prstGeom prst="rect">
            <a:avLst/>
          </a:prstGeom>
        </p:spPr>
      </p:pic>
      <p:sp>
        <p:nvSpPr>
          <p:cNvPr id="218" name="テキスト ボックス 217"/>
          <p:cNvSpPr txBox="1"/>
          <p:nvPr/>
        </p:nvSpPr>
        <p:spPr>
          <a:xfrm>
            <a:off x="5845310" y="3242412"/>
            <a:ext cx="253199" cy="261269"/>
          </a:xfrm>
          <a:prstGeom prst="foldedCorner">
            <a:avLst/>
          </a:prstGeom>
          <a:solidFill>
            <a:schemeClr val="bg1"/>
          </a:solidFill>
          <a:ln w="19050">
            <a:solidFill>
              <a:schemeClr val="tx1"/>
            </a:solidFill>
          </a:ln>
        </p:spPr>
        <p:txBody>
          <a:bodyPr wrap="non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伝票</a:t>
            </a:r>
          </a:p>
        </p:txBody>
      </p:sp>
      <p:sp>
        <p:nvSpPr>
          <p:cNvPr id="219" name="テキスト ボックス 218"/>
          <p:cNvSpPr txBox="1"/>
          <p:nvPr/>
        </p:nvSpPr>
        <p:spPr>
          <a:xfrm>
            <a:off x="5476422" y="3031426"/>
            <a:ext cx="403227" cy="253831"/>
          </a:xfrm>
          <a:prstGeom prst="wave">
            <a:avLst/>
          </a:prstGeom>
          <a:solidFill>
            <a:schemeClr val="bg1"/>
          </a:solidFill>
          <a:ln w="19050">
            <a:solidFill>
              <a:schemeClr val="tx1"/>
            </a:solidFill>
          </a:ln>
        </p:spPr>
        <p:txBody>
          <a:bodyPr wrap="square" rtlCol="0" anchor="ctr">
            <a:noAutofit/>
          </a:bodyPr>
          <a:lstStyle/>
          <a:p>
            <a:pPr algn="ctr" defTabSz="752256"/>
            <a:r>
              <a:rPr kumimoji="1" lang="ja-JP" altLang="en-US" sz="813" dirty="0">
                <a:latin typeface="Meiryo UI" panose="020B0604030504040204" pitchFamily="50" charset="-128"/>
                <a:ea typeface="Meiryo UI" panose="020B0604030504040204" pitchFamily="50" charset="-128"/>
              </a:rPr>
              <a:t>金券</a:t>
            </a:r>
          </a:p>
        </p:txBody>
      </p:sp>
      <p:grpSp>
        <p:nvGrpSpPr>
          <p:cNvPr id="148" name="グループ化 147">
            <a:extLst>
              <a:ext uri="{FF2B5EF4-FFF2-40B4-BE49-F238E27FC236}">
                <a16:creationId xmlns:a16="http://schemas.microsoft.com/office/drawing/2014/main" id="{08F4FECC-99DB-4A66-928C-ECF4A48E6613}"/>
              </a:ext>
            </a:extLst>
          </p:cNvPr>
          <p:cNvGrpSpPr>
            <a:grpSpLocks noChangeAspect="1"/>
          </p:cNvGrpSpPr>
          <p:nvPr/>
        </p:nvGrpSpPr>
        <p:grpSpPr>
          <a:xfrm>
            <a:off x="2476989" y="4548681"/>
            <a:ext cx="393807" cy="392486"/>
            <a:chOff x="6124576" y="3746501"/>
            <a:chExt cx="946150" cy="942975"/>
          </a:xfrm>
          <a:solidFill>
            <a:schemeClr val="tx1"/>
          </a:solidFill>
        </p:grpSpPr>
        <p:sp>
          <p:nvSpPr>
            <p:cNvPr id="149" name="Oval 74">
              <a:extLst>
                <a:ext uri="{FF2B5EF4-FFF2-40B4-BE49-F238E27FC236}">
                  <a16:creationId xmlns:a16="http://schemas.microsoft.com/office/drawing/2014/main" id="{B3561CF1-36DA-4691-A848-4FD3DEB59366}"/>
                </a:ext>
              </a:extLst>
            </p:cNvPr>
            <p:cNvSpPr>
              <a:spLocks noChangeArrowheads="1"/>
            </p:cNvSpPr>
            <p:nvPr/>
          </p:nvSpPr>
          <p:spPr bwMode="auto">
            <a:xfrm>
              <a:off x="6337301" y="3746501"/>
              <a:ext cx="520700" cy="519113"/>
            </a:xfrm>
            <a:prstGeom prst="ellipse">
              <a:avLst/>
            </a:pr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sp>
          <p:nvSpPr>
            <p:cNvPr id="220" name="Freeform 75">
              <a:extLst>
                <a:ext uri="{FF2B5EF4-FFF2-40B4-BE49-F238E27FC236}">
                  <a16:creationId xmlns:a16="http://schemas.microsoft.com/office/drawing/2014/main" id="{DB0F89A6-DC70-4774-8227-CBAE9ED700F7}"/>
                </a:ext>
              </a:extLst>
            </p:cNvPr>
            <p:cNvSpPr>
              <a:spLocks/>
            </p:cNvSpPr>
            <p:nvPr/>
          </p:nvSpPr>
          <p:spPr bwMode="auto">
            <a:xfrm>
              <a:off x="6124576" y="4346576"/>
              <a:ext cx="946150" cy="342900"/>
            </a:xfrm>
            <a:custGeom>
              <a:avLst/>
              <a:gdLst>
                <a:gd name="T0" fmla="*/ 504 w 512"/>
                <a:gd name="T1" fmla="*/ 142 h 186"/>
                <a:gd name="T2" fmla="*/ 256 w 512"/>
                <a:gd name="T3" fmla="*/ 0 h 186"/>
                <a:gd name="T4" fmla="*/ 8 w 512"/>
                <a:gd name="T5" fmla="*/ 142 h 186"/>
                <a:gd name="T6" fmla="*/ 0 w 512"/>
                <a:gd name="T7" fmla="*/ 186 h 186"/>
                <a:gd name="T8" fmla="*/ 512 w 512"/>
                <a:gd name="T9" fmla="*/ 186 h 186"/>
                <a:gd name="T10" fmla="*/ 504 w 512"/>
                <a:gd name="T11" fmla="*/ 142 h 186"/>
              </a:gdLst>
              <a:ahLst/>
              <a:cxnLst>
                <a:cxn ang="0">
                  <a:pos x="T0" y="T1"/>
                </a:cxn>
                <a:cxn ang="0">
                  <a:pos x="T2" y="T3"/>
                </a:cxn>
                <a:cxn ang="0">
                  <a:pos x="T4" y="T5"/>
                </a:cxn>
                <a:cxn ang="0">
                  <a:pos x="T6" y="T7"/>
                </a:cxn>
                <a:cxn ang="0">
                  <a:pos x="T8" y="T9"/>
                </a:cxn>
                <a:cxn ang="0">
                  <a:pos x="T10" y="T11"/>
                </a:cxn>
              </a:cxnLst>
              <a:rect l="0" t="0" r="r" b="b"/>
              <a:pathLst>
                <a:path w="512" h="186">
                  <a:moveTo>
                    <a:pt x="504" y="142"/>
                  </a:moveTo>
                  <a:cubicBezTo>
                    <a:pt x="474" y="50"/>
                    <a:pt x="364" y="0"/>
                    <a:pt x="256" y="0"/>
                  </a:cubicBezTo>
                  <a:cubicBezTo>
                    <a:pt x="148" y="0"/>
                    <a:pt x="38" y="50"/>
                    <a:pt x="8" y="142"/>
                  </a:cubicBezTo>
                  <a:cubicBezTo>
                    <a:pt x="3" y="157"/>
                    <a:pt x="1" y="172"/>
                    <a:pt x="0" y="186"/>
                  </a:cubicBezTo>
                  <a:cubicBezTo>
                    <a:pt x="512" y="186"/>
                    <a:pt x="512" y="186"/>
                    <a:pt x="512" y="186"/>
                  </a:cubicBezTo>
                  <a:cubicBezTo>
                    <a:pt x="511" y="172"/>
                    <a:pt x="509" y="157"/>
                    <a:pt x="504" y="142"/>
                  </a:cubicBezTo>
                  <a:close/>
                </a:path>
              </a:pathLst>
            </a:custGeom>
            <a:grpFill/>
            <a:ln>
              <a:noFill/>
            </a:ln>
          </p:spPr>
          <p:txBody>
            <a:bodyPr vert="horz" wrap="square" lIns="74295" tIns="37148" rIns="74295" bIns="37148" numCol="1" anchor="t" anchorCtr="0" compatLnSpc="1">
              <a:prstTxWarp prst="textNoShape">
                <a:avLst/>
              </a:prstTxWarp>
            </a:bodyPr>
            <a:lstStyle/>
            <a:p>
              <a:pPr defTabSz="752256"/>
              <a:endParaRPr kumimoji="1" lang="ja-JP" altLang="en-US" sz="1480">
                <a:solidFill>
                  <a:srgbClr val="5A5A5A"/>
                </a:solidFill>
                <a:latin typeface="メイリオ"/>
                <a:ea typeface="メイリオ"/>
              </a:endParaRPr>
            </a:p>
          </p:txBody>
        </p:sp>
      </p:grpSp>
    </p:spTree>
    <p:extLst>
      <p:ext uri="{BB962C8B-B14F-4D97-AF65-F5344CB8AC3E}">
        <p14:creationId xmlns:p14="http://schemas.microsoft.com/office/powerpoint/2010/main" val="77333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smtClean="0"/>
              <a:t>7.3. </a:t>
            </a:r>
            <a:r>
              <a:rPr lang="ja-JP" altLang="en-US" dirty="0" smtClean="0"/>
              <a:t>デジタルバックオフィス　フルサービス　業務別役割分担</a:t>
            </a:r>
            <a:endParaRPr kumimoji="1" lang="ja-JP" altLang="en-US" dirty="0"/>
          </a:p>
        </p:txBody>
      </p:sp>
      <p:sp>
        <p:nvSpPr>
          <p:cNvPr id="2" name="テキスト プレースホルダー 1"/>
          <p:cNvSpPr>
            <a:spLocks noGrp="1"/>
          </p:cNvSpPr>
          <p:nvPr>
            <p:ph type="body" sz="quarter" idx="10"/>
          </p:nvPr>
        </p:nvSpPr>
        <p:spPr/>
        <p:txBody>
          <a:bodyPr>
            <a:normAutofit/>
          </a:bodyPr>
          <a:lstStyle/>
          <a:p>
            <a:r>
              <a:rPr lang="ja-JP" altLang="en-US" dirty="0"/>
              <a:t>各業務機能におけるアクターの役割分担</a:t>
            </a:r>
            <a:r>
              <a:rPr lang="ja-JP" altLang="en-US" dirty="0" smtClean="0"/>
              <a:t>は以下のとおり。</a:t>
            </a:r>
            <a:endParaRPr lang="ja-JP" altLang="en-US" dirty="0"/>
          </a:p>
        </p:txBody>
      </p:sp>
      <p:sp>
        <p:nvSpPr>
          <p:cNvPr id="6" name="テキスト プレースホルダー 2"/>
          <p:cNvSpPr txBox="1">
            <a:spLocks/>
          </p:cNvSpPr>
          <p:nvPr/>
        </p:nvSpPr>
        <p:spPr>
          <a:xfrm>
            <a:off x="208051" y="4845770"/>
            <a:ext cx="9505719" cy="443486"/>
          </a:xfrm>
          <a:prstGeom prst="rect">
            <a:avLst/>
          </a:prstGeom>
        </p:spPr>
        <p:txBody>
          <a:bodyPr lIns="0" tIns="0" rIns="0" bIns="0"/>
          <a:lstStyle>
            <a:defPPr>
              <a:defRPr lang="ja-JP"/>
            </a:defPPr>
            <a:lvl1pPr indent="0" algn="ctr" defTabSz="763136">
              <a:spcBef>
                <a:spcPct val="20000"/>
              </a:spcBef>
              <a:spcAft>
                <a:spcPts val="501"/>
              </a:spcAft>
              <a:buFont typeface="Arial" pitchFamily="34" charset="0"/>
              <a:buNone/>
              <a:defRPr sz="1600" b="0">
                <a:latin typeface="+mn-ea"/>
              </a:defRPr>
            </a:lvl1pPr>
            <a:lvl2pPr marL="381567" indent="-152626" defTabSz="763136">
              <a:spcBef>
                <a:spcPct val="20000"/>
              </a:spcBef>
              <a:buClr>
                <a:schemeClr val="tx2"/>
              </a:buClr>
              <a:buFont typeface="Arial" pitchFamily="34" charset="0"/>
              <a:buChar char="•"/>
              <a:defRPr sz="1400" b="0">
                <a:latin typeface="+mn-ea"/>
              </a:defRPr>
            </a:lvl2pPr>
            <a:lvl3pPr marL="953919" indent="-190783" defTabSz="763136">
              <a:spcBef>
                <a:spcPct val="20000"/>
              </a:spcBef>
              <a:buClr>
                <a:schemeClr val="tx2"/>
              </a:buClr>
              <a:buFont typeface="Arial" pitchFamily="34" charset="0"/>
              <a:buChar char="•"/>
              <a:defRPr sz="1400" b="0">
                <a:latin typeface="+mn-ea"/>
              </a:defRPr>
            </a:lvl3pPr>
            <a:lvl4pPr marL="1335486" indent="-190783" defTabSz="763136">
              <a:spcBef>
                <a:spcPct val="20000"/>
              </a:spcBef>
              <a:buClr>
                <a:schemeClr val="tx2"/>
              </a:buClr>
              <a:buFont typeface="Arial" pitchFamily="34" charset="0"/>
              <a:buChar char="•"/>
              <a:defRPr sz="1400" b="0">
                <a:latin typeface="+mn-ea"/>
              </a:defRPr>
            </a:lvl4pPr>
            <a:lvl5pPr marL="1717055" indent="-190783" defTabSz="763136">
              <a:spcBef>
                <a:spcPct val="20000"/>
              </a:spcBef>
              <a:buClr>
                <a:schemeClr val="tx2"/>
              </a:buClr>
              <a:buFont typeface="Arial" pitchFamily="34" charset="0"/>
              <a:buChar char="•"/>
              <a:defRPr sz="1400" b="0" baseline="0">
                <a:latin typeface="+mn-ea"/>
              </a:defRPr>
            </a:lvl5pPr>
            <a:lvl6pPr marL="2098621" indent="-190783" defTabSz="763136">
              <a:spcBef>
                <a:spcPct val="20000"/>
              </a:spcBef>
              <a:buClr>
                <a:schemeClr val="tx2"/>
              </a:buClr>
              <a:buFont typeface="Arial" pitchFamily="34" charset="0"/>
              <a:buChar char="•"/>
              <a:defRPr sz="1450"/>
            </a:lvl6pPr>
            <a:lvl7pPr marL="2480190" indent="-190783" defTabSz="763136">
              <a:spcBef>
                <a:spcPct val="20000"/>
              </a:spcBef>
              <a:buClr>
                <a:schemeClr val="tx2"/>
              </a:buClr>
              <a:buFont typeface="Arial" pitchFamily="34" charset="0"/>
              <a:buChar char="•"/>
              <a:defRPr sz="1450"/>
            </a:lvl7pPr>
            <a:lvl8pPr marL="2861757" indent="-190783" defTabSz="763136">
              <a:spcBef>
                <a:spcPct val="20000"/>
              </a:spcBef>
              <a:buClr>
                <a:schemeClr val="tx2"/>
              </a:buClr>
              <a:buFont typeface="Arial" pitchFamily="34" charset="0"/>
              <a:buChar char="•"/>
              <a:defRPr sz="1450"/>
            </a:lvl8pPr>
            <a:lvl9pPr marL="3243325" indent="-190783" defTabSz="763136">
              <a:spcBef>
                <a:spcPct val="20000"/>
              </a:spcBef>
              <a:buClr>
                <a:schemeClr val="tx2"/>
              </a:buClr>
              <a:buFont typeface="Arial" pitchFamily="34" charset="0"/>
              <a:buChar char="•"/>
              <a:defRPr sz="1450"/>
            </a:lvl9pPr>
          </a:lstStyle>
          <a:p>
            <a:pPr algn="l" defTabSz="620048">
              <a:lnSpc>
                <a:spcPct val="130000"/>
              </a:lnSpc>
              <a:spcAft>
                <a:spcPts val="488"/>
              </a:spcAft>
            </a:pPr>
            <a:r>
              <a:rPr kumimoji="1" lang="en-US" altLang="ja-JP" sz="900" dirty="0" smtClean="0">
                <a:latin typeface="メイリオ"/>
                <a:ea typeface="メイリオ"/>
              </a:rPr>
              <a:t>※</a:t>
            </a:r>
            <a:r>
              <a:rPr kumimoji="1" lang="ja-JP" altLang="en-US" sz="900" dirty="0">
                <a:latin typeface="メイリオ"/>
                <a:ea typeface="メイリオ"/>
              </a:rPr>
              <a:t>包括精算における内容は、ご提供スキームにより異なる可能性がございます</a:t>
            </a:r>
            <a:r>
              <a:rPr kumimoji="1" lang="ja-JP" altLang="en-US" sz="900" dirty="0" smtClean="0">
                <a:latin typeface="メイリオ"/>
                <a:ea typeface="メイリオ"/>
              </a:rPr>
              <a:t>。</a:t>
            </a:r>
            <a:endParaRPr kumimoji="1" lang="ja-JP" altLang="en-US" sz="900" dirty="0">
              <a:latin typeface="メイリオ"/>
              <a:ea typeface="メイリオ"/>
            </a:endParaRPr>
          </a:p>
        </p:txBody>
      </p:sp>
      <p:graphicFrame>
        <p:nvGraphicFramePr>
          <p:cNvPr id="7" name="表 6"/>
          <p:cNvGraphicFramePr>
            <a:graphicFrameLocks noGrp="1"/>
          </p:cNvGraphicFramePr>
          <p:nvPr>
            <p:extLst>
              <p:ext uri="{D42A27DB-BD31-4B8C-83A1-F6EECF244321}">
                <p14:modId xmlns:p14="http://schemas.microsoft.com/office/powerpoint/2010/main" val="2030453624"/>
              </p:ext>
            </p:extLst>
          </p:nvPr>
        </p:nvGraphicFramePr>
        <p:xfrm>
          <a:off x="208051" y="1556793"/>
          <a:ext cx="9483149" cy="3259464"/>
        </p:xfrm>
        <a:graphic>
          <a:graphicData uri="http://schemas.openxmlformats.org/drawingml/2006/table">
            <a:tbl>
              <a:tblPr>
                <a:tableStyleId>{073A0DAA-6AF3-43AB-8588-CEC1D06C72B9}</a:tableStyleId>
              </a:tblPr>
              <a:tblGrid>
                <a:gridCol w="380250">
                  <a:extLst>
                    <a:ext uri="{9D8B030D-6E8A-4147-A177-3AD203B41FA5}">
                      <a16:colId xmlns:a16="http://schemas.microsoft.com/office/drawing/2014/main" val="2777305187"/>
                    </a:ext>
                  </a:extLst>
                </a:gridCol>
                <a:gridCol w="1673401">
                  <a:extLst>
                    <a:ext uri="{9D8B030D-6E8A-4147-A177-3AD203B41FA5}">
                      <a16:colId xmlns:a16="http://schemas.microsoft.com/office/drawing/2014/main" val="3810353411"/>
                    </a:ext>
                  </a:extLst>
                </a:gridCol>
                <a:gridCol w="1149713">
                  <a:extLst>
                    <a:ext uri="{9D8B030D-6E8A-4147-A177-3AD203B41FA5}">
                      <a16:colId xmlns:a16="http://schemas.microsoft.com/office/drawing/2014/main" val="3529483090"/>
                    </a:ext>
                  </a:extLst>
                </a:gridCol>
                <a:gridCol w="1101970">
                  <a:extLst>
                    <a:ext uri="{9D8B030D-6E8A-4147-A177-3AD203B41FA5}">
                      <a16:colId xmlns:a16="http://schemas.microsoft.com/office/drawing/2014/main" val="2569067230"/>
                    </a:ext>
                  </a:extLst>
                </a:gridCol>
                <a:gridCol w="1406769">
                  <a:extLst>
                    <a:ext uri="{9D8B030D-6E8A-4147-A177-3AD203B41FA5}">
                      <a16:colId xmlns:a16="http://schemas.microsoft.com/office/drawing/2014/main" val="76051351"/>
                    </a:ext>
                  </a:extLst>
                </a:gridCol>
                <a:gridCol w="1359877">
                  <a:extLst>
                    <a:ext uri="{9D8B030D-6E8A-4147-A177-3AD203B41FA5}">
                      <a16:colId xmlns:a16="http://schemas.microsoft.com/office/drawing/2014/main" val="1689582177"/>
                    </a:ext>
                  </a:extLst>
                </a:gridCol>
                <a:gridCol w="2411169">
                  <a:extLst>
                    <a:ext uri="{9D8B030D-6E8A-4147-A177-3AD203B41FA5}">
                      <a16:colId xmlns:a16="http://schemas.microsoft.com/office/drawing/2014/main" val="161651085"/>
                    </a:ext>
                  </a:extLst>
                </a:gridCol>
              </a:tblGrid>
              <a:tr h="189216">
                <a:tc rowSpan="2">
                  <a:txBody>
                    <a:bodyPr/>
                    <a:lstStyle/>
                    <a:p>
                      <a:pPr algn="ctr"/>
                      <a:r>
                        <a:rPr kumimoji="1" lang="en-US" altLang="ja-JP" sz="1000" dirty="0" smtClean="0">
                          <a:solidFill>
                            <a:schemeClr val="bg1"/>
                          </a:solidFill>
                        </a:rPr>
                        <a:t>#</a:t>
                      </a:r>
                      <a:endParaRPr kumimoji="1" lang="ja-JP" altLang="en-US" sz="1000" b="1" dirty="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rowSpan="2">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bg1"/>
                          </a:solidFill>
                        </a:rPr>
                        <a:t>業務分類</a:t>
                      </a:r>
                      <a:endParaRPr kumimoji="1" lang="ja-JP" altLang="en-US"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gridSpan="2">
                  <a:txBody>
                    <a:bodyPr/>
                    <a:lstStyle/>
                    <a:p>
                      <a:pPr algn="ctr"/>
                      <a:r>
                        <a:rPr kumimoji="1" lang="ja-JP" altLang="en-US" sz="1000" dirty="0" smtClean="0">
                          <a:solidFill>
                            <a:schemeClr val="bg1"/>
                          </a:solidFill>
                        </a:rPr>
                        <a:t>テナント</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hMerge="1">
                  <a:txBody>
                    <a:bodyPr/>
                    <a:lstStyle/>
                    <a:p>
                      <a:pPr algn="ctr"/>
                      <a:endParaRPr kumimoji="1" lang="en-US" altLang="ja-JP" sz="1200" b="1" dirty="0" smtClean="0">
                        <a:solidFill>
                          <a:schemeClr val="bg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gridSpan="2">
                  <a:txBody>
                    <a:bodyPr/>
                    <a:lstStyle/>
                    <a:p>
                      <a:pPr algn="ctr"/>
                      <a:r>
                        <a:rPr kumimoji="1" lang="ja-JP" altLang="en-US" sz="1000" dirty="0" smtClean="0">
                          <a:solidFill>
                            <a:schemeClr val="bg1"/>
                          </a:solidFill>
                        </a:rPr>
                        <a:t>ディベロッパー</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hMerge="1">
                  <a:txBody>
                    <a:bodyPr/>
                    <a:lstStyle/>
                    <a:p>
                      <a:pPr algn="ctr"/>
                      <a:endParaRPr kumimoji="1" lang="en-US" altLang="ja-JP" sz="1200" b="1" dirty="0" smtClean="0">
                        <a:solidFill>
                          <a:schemeClr val="bg1"/>
                        </a:solidFill>
                        <a:latin typeface="Meiryo UI" panose="020B0604030504040204" pitchFamily="50" charset="-128"/>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rowSpan="2">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solidFill>
                            <a:schemeClr val="bg1"/>
                          </a:solidFill>
                        </a:rPr>
                        <a:t>NTTDATA</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extLst>
                  <a:ext uri="{0D108BD9-81ED-4DB2-BD59-A6C34878D82A}">
                    <a16:rowId xmlns:a16="http://schemas.microsoft.com/office/drawing/2014/main" val="4284889432"/>
                  </a:ext>
                </a:extLst>
              </a:tr>
              <a:tr h="189216">
                <a:tc vMerge="1">
                  <a:txBody>
                    <a:bodyPr/>
                    <a:lstStyle/>
                    <a:p>
                      <a:pPr algn="ctr"/>
                      <a:endParaRPr kumimoji="1" lang="ja-JP" altLang="en-US" sz="1200" b="1" dirty="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vMerge="1">
                  <a:txBody>
                    <a:bodyPr/>
                    <a:lstStyle/>
                    <a:p>
                      <a:pPr marL="0" marR="0" lvl="0" indent="0" algn="ctr" defTabSz="393970" rtl="0" eaLnBrk="1" fontAlgn="auto" latinLnBrk="0" hangingPunct="1">
                        <a:lnSpc>
                          <a:spcPct val="100000"/>
                        </a:lnSpc>
                        <a:spcBef>
                          <a:spcPts val="0"/>
                        </a:spcBef>
                        <a:spcAft>
                          <a:spcPts val="0"/>
                        </a:spcAft>
                        <a:buClrTx/>
                        <a:buSzTx/>
                        <a:buFontTx/>
                        <a:buNone/>
                        <a:tabLst/>
                        <a:defRPr/>
                      </a:pPr>
                      <a:endParaRPr kumimoji="1" lang="ja-JP" altLang="en-US" sz="1200" b="1" dirty="0" smtClean="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a:r>
                        <a:rPr kumimoji="1" lang="ja-JP" altLang="en-US" sz="1000" dirty="0" smtClean="0">
                          <a:solidFill>
                            <a:schemeClr val="bg1"/>
                          </a:solidFill>
                        </a:rPr>
                        <a:t>店舗</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a:txBody>
                    <a:bodyPr/>
                    <a:lstStyle/>
                    <a:p>
                      <a:pPr algn="ctr"/>
                      <a:r>
                        <a:rPr kumimoji="1" lang="ja-JP" altLang="en-US" sz="1000" dirty="0" smtClean="0">
                          <a:solidFill>
                            <a:schemeClr val="bg1"/>
                          </a:solidFill>
                        </a:rPr>
                        <a:t>本部</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a:txBody>
                    <a:bodyPr/>
                    <a:lstStyle/>
                    <a:p>
                      <a:pPr algn="ctr"/>
                      <a:r>
                        <a:rPr kumimoji="1" lang="en-US" altLang="ja-JP" sz="1000" dirty="0" smtClean="0">
                          <a:solidFill>
                            <a:schemeClr val="bg1"/>
                          </a:solidFill>
                        </a:rPr>
                        <a:t>SC</a:t>
                      </a:r>
                      <a:r>
                        <a:rPr kumimoji="1" lang="ja-JP" altLang="en-US" sz="1000" dirty="0" smtClean="0">
                          <a:solidFill>
                            <a:schemeClr val="bg1"/>
                          </a:solidFill>
                        </a:rPr>
                        <a:t>事務所</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a:txBody>
                    <a:bodyPr/>
                    <a:lstStyle/>
                    <a:p>
                      <a:pPr algn="ctr"/>
                      <a:r>
                        <a:rPr kumimoji="1" lang="ja-JP" altLang="en-US" sz="1000" dirty="0" smtClean="0">
                          <a:solidFill>
                            <a:schemeClr val="bg1"/>
                          </a:solidFill>
                        </a:rPr>
                        <a:t>本部</a:t>
                      </a:r>
                      <a:endParaRPr kumimoji="1" lang="en-US" altLang="ja-JP" sz="1000" b="1" dirty="0" smtClean="0">
                        <a:solidFill>
                          <a:schemeClr val="bg1"/>
                        </a:solidFill>
                        <a:latin typeface="Meiryo UI" panose="020B0604030504040204" pitchFamily="50" charset="-128"/>
                        <a:ea typeface="Meiryo UI" panose="020B0604030504040204" pitchFamily="50" charset="-128"/>
                      </a:endParaRPr>
                    </a:p>
                  </a:txBody>
                  <a:tcPr marL="74295" marR="74295" marT="37148" marB="37148" anchor="ctr">
                    <a:solidFill>
                      <a:schemeClr val="tx1"/>
                    </a:solidFill>
                  </a:tcPr>
                </a:tc>
                <a:tc vMerge="1">
                  <a:txBody>
                    <a:bodyPr/>
                    <a:lstStyle/>
                    <a:p>
                      <a:pPr algn="ctr"/>
                      <a:endParaRPr kumimoji="1" lang="en-US" altLang="ja-JP" sz="1200" b="1" dirty="0" smtClean="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118102577"/>
                  </a:ext>
                </a:extLst>
              </a:tr>
              <a:tr h="189216">
                <a:tc>
                  <a:txBody>
                    <a:bodyPr/>
                    <a:lstStyle/>
                    <a:p>
                      <a:pPr algn="ctr"/>
                      <a:r>
                        <a:rPr kumimoji="1" lang="en-US" altLang="ja-JP" sz="1000" dirty="0" smtClean="0"/>
                        <a:t>1</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1000" dirty="0" smtClean="0"/>
                        <a:t>売上報告</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売上報告</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629151800"/>
                  </a:ext>
                </a:extLst>
              </a:tr>
              <a:tr h="698029">
                <a:tc>
                  <a:txBody>
                    <a:bodyPr/>
                    <a:lstStyle/>
                    <a:p>
                      <a:pPr algn="ctr"/>
                      <a:r>
                        <a:rPr kumimoji="1" lang="en-US" altLang="ja-JP" sz="1000" dirty="0" smtClean="0"/>
                        <a:t>2</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ja-JP" altLang="en-US" sz="1000" dirty="0" smtClean="0"/>
                        <a:t>売上管理（日次）</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被問合せ対応</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商品券電子化</a:t>
                      </a:r>
                      <a:r>
                        <a:rPr kumimoji="1" lang="en-US" altLang="ja-JP" sz="1000" dirty="0" smtClean="0"/>
                        <a:t/>
                      </a:r>
                      <a:br>
                        <a:rPr kumimoji="1" lang="en-US" altLang="ja-JP" sz="1000" dirty="0" smtClean="0"/>
                      </a:br>
                      <a:r>
                        <a:rPr kumimoji="1" lang="ja-JP" altLang="en-US" sz="1000" dirty="0" smtClean="0"/>
                        <a:t>取引伝票電子化</a:t>
                      </a:r>
                      <a:endParaRPr kumimoji="1" lang="en-US" altLang="ja-JP" sz="1000" dirty="0" smtClean="0"/>
                    </a:p>
                    <a:p>
                      <a:pPr algn="ctr"/>
                      <a:r>
                        <a:rPr kumimoji="1" lang="ja-JP" altLang="en-US" sz="1000" dirty="0" smtClean="0"/>
                        <a:t>（入金ﾃﾞｰﾀ手動取込）</a:t>
                      </a:r>
                      <a:endParaRPr kumimoji="1" lang="en-US" altLang="ja-JP" sz="1000" dirty="0" smtClean="0"/>
                    </a:p>
                    <a:p>
                      <a:pPr algn="ctr"/>
                      <a:r>
                        <a:rPr kumimoji="1" lang="ja-JP" altLang="en-US" sz="1000" dirty="0" smtClean="0"/>
                        <a:t>イベント情報入力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売上チェック</a:t>
                      </a:r>
                      <a:r>
                        <a:rPr kumimoji="1" lang="en-US" altLang="ja-JP" sz="1000" dirty="0" smtClean="0"/>
                        <a:t>※</a:t>
                      </a:r>
                    </a:p>
                    <a:p>
                      <a:pPr algn="ctr"/>
                      <a:r>
                        <a:rPr kumimoji="1" lang="ja-JP" altLang="en-US" sz="1000" dirty="0" smtClean="0"/>
                        <a:t>問合せ・修正入力</a:t>
                      </a:r>
                      <a:r>
                        <a:rPr kumimoji="1" lang="en-US" altLang="ja-JP" sz="1000" dirty="0" smtClean="0"/>
                        <a:t>※</a:t>
                      </a:r>
                    </a:p>
                    <a:p>
                      <a:pPr algn="ctr"/>
                      <a:r>
                        <a:rPr kumimoji="1" lang="ja-JP" altLang="en-US" sz="1000" dirty="0" smtClean="0"/>
                        <a:t>売上確定</a:t>
                      </a:r>
                      <a:r>
                        <a:rPr kumimoji="1" lang="en-US" altLang="ja-JP" sz="1000" dirty="0" smtClean="0"/>
                        <a:t>※</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43429161"/>
                  </a:ext>
                </a:extLst>
              </a:tr>
              <a:tr h="570825">
                <a:tc>
                  <a:txBody>
                    <a:bodyPr/>
                    <a:lstStyle/>
                    <a:p>
                      <a:pPr algn="ctr"/>
                      <a:r>
                        <a:rPr kumimoji="1" lang="en-US" altLang="ja-JP" sz="1000" dirty="0" smtClean="0"/>
                        <a:t>3</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ja-JP" altLang="en-US" sz="1000" dirty="0" smtClean="0"/>
                        <a:t>売上管理（旬次精算）</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締め完了</a:t>
                      </a:r>
                      <a:endParaRPr kumimoji="1" lang="en-US" altLang="ja-JP" sz="1000" dirty="0" smtClean="0"/>
                    </a:p>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通知受信</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控除元ﾃﾞｰﾀ連携</a:t>
                      </a:r>
                      <a:endParaRPr kumimoji="1" lang="en-US" altLang="ja-JP" sz="1000" dirty="0" smtClean="0"/>
                    </a:p>
                    <a:p>
                      <a:pPr algn="ctr"/>
                      <a:r>
                        <a:rPr kumimoji="1" lang="ja-JP" altLang="en-US" sz="1000" dirty="0" smtClean="0"/>
                        <a:t>特別計算ﾃﾞｰﾀ連携</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締め完了</a:t>
                      </a:r>
                      <a:endParaRPr kumimoji="1" lang="en-US" altLang="ja-JP" sz="1000" dirty="0" smtClean="0"/>
                    </a:p>
                    <a:p>
                      <a:pPr marL="0" marR="0" lvl="0" indent="0" algn="ctr" defTabSz="763155" rtl="0" eaLnBrk="1" fontAlgn="auto" latinLnBrk="0" hangingPunct="1">
                        <a:lnSpc>
                          <a:spcPct val="100000"/>
                        </a:lnSpc>
                        <a:spcBef>
                          <a:spcPts val="0"/>
                        </a:spcBef>
                        <a:spcAft>
                          <a:spcPts val="0"/>
                        </a:spcAft>
                        <a:buClrTx/>
                        <a:buSzTx/>
                        <a:buFontTx/>
                        <a:buNone/>
                        <a:tabLst/>
                        <a:defRPr/>
                      </a:pPr>
                      <a:r>
                        <a:rPr kumimoji="1" lang="ja-JP" altLang="en-US" sz="1000" dirty="0" smtClean="0"/>
                        <a:t>通知受信</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控除ﾃﾞｰﾀ取込</a:t>
                      </a:r>
                      <a:r>
                        <a:rPr kumimoji="1" lang="en-US" altLang="ja-JP" sz="1000" dirty="0" smtClean="0"/>
                        <a:t>※</a:t>
                      </a:r>
                    </a:p>
                    <a:p>
                      <a:pPr algn="ctr"/>
                      <a:r>
                        <a:rPr kumimoji="1" lang="ja-JP" altLang="en-US" sz="1000" dirty="0" smtClean="0"/>
                        <a:t>特別計算登録</a:t>
                      </a:r>
                      <a:r>
                        <a:rPr kumimoji="1" lang="en-US" altLang="ja-JP" sz="1000" dirty="0" smtClean="0"/>
                        <a:t>※</a:t>
                      </a:r>
                    </a:p>
                    <a:p>
                      <a:pPr algn="ctr"/>
                      <a:r>
                        <a:rPr kumimoji="1" lang="ja-JP" altLang="en-US" sz="1000" dirty="0" smtClean="0"/>
                        <a:t>控除修正・確定</a:t>
                      </a:r>
                      <a:r>
                        <a:rPr kumimoji="1" lang="en-US" altLang="ja-JP" sz="1000" dirty="0" smtClean="0"/>
                        <a:t>※</a:t>
                      </a:r>
                    </a:p>
                    <a:p>
                      <a:pPr algn="ctr"/>
                      <a:r>
                        <a:rPr kumimoji="1" lang="ja-JP" altLang="en-US" sz="1000" dirty="0" smtClean="0"/>
                        <a:t>締め処理確定</a:t>
                      </a:r>
                      <a:r>
                        <a:rPr kumimoji="1" lang="en-US" altLang="ja-JP" sz="1000" dirty="0" smtClean="0"/>
                        <a:t>※</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705886479"/>
                  </a:ext>
                </a:extLst>
              </a:tr>
              <a:tr h="189216">
                <a:tc>
                  <a:txBody>
                    <a:bodyPr/>
                    <a:lstStyle/>
                    <a:p>
                      <a:pPr algn="ctr"/>
                      <a:r>
                        <a:rPr kumimoji="1" lang="en-US" altLang="ja-JP" sz="1000" dirty="0" smtClean="0"/>
                        <a:t>4</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ja-JP" altLang="en-US" sz="1000" dirty="0" smtClean="0"/>
                        <a:t>帳票出力</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帳票閲覧</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帳票閲覧</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帳票出力</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086925669"/>
                  </a:ext>
                </a:extLst>
              </a:tr>
              <a:tr h="189216">
                <a:tc>
                  <a:txBody>
                    <a:bodyPr/>
                    <a:lstStyle/>
                    <a:p>
                      <a:pPr algn="ctr"/>
                      <a:r>
                        <a:rPr kumimoji="1" lang="en-US" altLang="ja-JP" sz="1000" dirty="0" smtClean="0"/>
                        <a:t>5</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ja-JP" altLang="en-US" sz="1000" dirty="0" smtClean="0"/>
                        <a:t>包括精算（</a:t>
                      </a:r>
                      <a:r>
                        <a:rPr kumimoji="1" lang="en-US" altLang="ja-JP" sz="1000" dirty="0" smtClean="0"/>
                        <a:t>※</a:t>
                      </a:r>
                      <a:r>
                        <a:rPr kumimoji="1" lang="ja-JP" altLang="en-US"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入金確認</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支払処理</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537502409"/>
                  </a:ext>
                </a:extLst>
              </a:tr>
              <a:tr h="189216">
                <a:tc>
                  <a:txBody>
                    <a:bodyPr/>
                    <a:lstStyle/>
                    <a:p>
                      <a:pPr algn="ctr"/>
                      <a:r>
                        <a:rPr kumimoji="1" lang="en-US" altLang="ja-JP" sz="1000" dirty="0" smtClean="0"/>
                        <a:t>6</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ja-JP" altLang="en-US" sz="1000" dirty="0" smtClean="0"/>
                        <a:t>テナントマスタ管理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テナント情報連携</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テナント情報連携</a:t>
                      </a:r>
                      <a:endParaRPr kumimoji="1" lang="en-US" altLang="ja-JP"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テナントマスタ登録申込</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ja-JP" altLang="en-US" sz="1000" dirty="0" smtClean="0"/>
                        <a:t>テナントマスタ管理</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3181998964"/>
                  </a:ext>
                </a:extLst>
              </a:tr>
              <a:tr h="316419">
                <a:tc>
                  <a:txBody>
                    <a:bodyPr/>
                    <a:lstStyle/>
                    <a:p>
                      <a:pPr algn="ctr"/>
                      <a:r>
                        <a:rPr kumimoji="1" lang="en-US" altLang="ja-JP" sz="1000" dirty="0" smtClean="0"/>
                        <a:t>7</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tc>
                <a:tc>
                  <a:txBody>
                    <a:bodyPr/>
                    <a:lstStyle/>
                    <a:p>
                      <a:pPr algn="l"/>
                      <a:r>
                        <a:rPr kumimoji="1" lang="en-US" altLang="ja-JP" sz="1000" dirty="0" smtClean="0"/>
                        <a:t>OCR</a:t>
                      </a:r>
                      <a:r>
                        <a:rPr kumimoji="1" lang="ja-JP" altLang="en-US" sz="1000" dirty="0" smtClean="0"/>
                        <a:t>マスタ管理</a:t>
                      </a:r>
                      <a:endParaRPr kumimoji="1" lang="en-US" altLang="ja-JP" sz="1000" dirty="0" smtClean="0"/>
                    </a:p>
                    <a:p>
                      <a:pPr algn="l"/>
                      <a:r>
                        <a:rPr kumimoji="1" lang="ja-JP" altLang="en-US" sz="1000" dirty="0" smtClean="0"/>
                        <a:t>（精算レシート・商品券）</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OCR</a:t>
                      </a:r>
                      <a:r>
                        <a:rPr kumimoji="1" lang="ja-JP" altLang="en-US" sz="1000" dirty="0" smtClean="0"/>
                        <a:t>サンプル連携</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OCR</a:t>
                      </a:r>
                      <a:r>
                        <a:rPr kumimoji="1" lang="ja-JP" altLang="en-US" sz="1000" dirty="0" smtClean="0"/>
                        <a:t>サンプル連携</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algn="ctr"/>
                      <a:r>
                        <a:rPr kumimoji="1" lang="en-US" altLang="ja-JP" sz="1000" dirty="0" smtClean="0"/>
                        <a:t>-</a:t>
                      </a:r>
                      <a:endParaRPr kumimoji="1" lang="ja-JP" altLang="en-US" sz="1000" dirty="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ctr" defTabSz="763155" rtl="0" eaLnBrk="1" fontAlgn="auto" latinLnBrk="0" hangingPunct="1">
                        <a:lnSpc>
                          <a:spcPct val="100000"/>
                        </a:lnSpc>
                        <a:spcBef>
                          <a:spcPts val="0"/>
                        </a:spcBef>
                        <a:spcAft>
                          <a:spcPts val="0"/>
                        </a:spcAft>
                        <a:buClrTx/>
                        <a:buSzTx/>
                        <a:buFontTx/>
                        <a:buNone/>
                        <a:tabLst/>
                        <a:defRPr/>
                      </a:pPr>
                      <a:r>
                        <a:rPr kumimoji="1" lang="en-US" altLang="ja-JP" sz="1000" dirty="0" smtClean="0"/>
                        <a:t>OCR</a:t>
                      </a:r>
                      <a:r>
                        <a:rPr kumimoji="1" lang="ja-JP" altLang="en-US" sz="1000" dirty="0" smtClean="0"/>
                        <a:t>マスタ管理</a:t>
                      </a:r>
                      <a:endParaRPr kumimoji="1" lang="ja-JP" altLang="en-US" sz="10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2879710056"/>
                  </a:ext>
                </a:extLst>
              </a:tr>
            </a:tbl>
          </a:graphicData>
        </a:graphic>
      </p:graphicFrame>
      <p:sp>
        <p:nvSpPr>
          <p:cNvPr id="4" name="テキスト ボックス 3"/>
          <p:cNvSpPr txBox="1"/>
          <p:nvPr/>
        </p:nvSpPr>
        <p:spPr>
          <a:xfrm>
            <a:off x="5867717" y="5246999"/>
            <a:ext cx="3823483" cy="646331"/>
          </a:xfrm>
          <a:prstGeom prst="rect">
            <a:avLst/>
          </a:prstGeom>
          <a:noFill/>
        </p:spPr>
        <p:txBody>
          <a:bodyPr wrap="none" rtlCol="0">
            <a:spAutoFit/>
          </a:bodyPr>
          <a:lstStyle/>
          <a:p>
            <a:r>
              <a:rPr kumimoji="1" lang="ja-JP" altLang="en-US" b="1" dirty="0" smtClean="0">
                <a:solidFill>
                  <a:schemeClr val="accent6">
                    <a:lumMod val="60000"/>
                    <a:lumOff val="40000"/>
                  </a:schemeClr>
                </a:solidFill>
              </a:rPr>
              <a:t>券類はスキャナで読み込んで頂くだけ！</a:t>
            </a:r>
            <a:endParaRPr kumimoji="1" lang="en-US" altLang="ja-JP" b="1" dirty="0" smtClean="0">
              <a:solidFill>
                <a:schemeClr val="accent6">
                  <a:lumMod val="60000"/>
                  <a:lumOff val="40000"/>
                </a:schemeClr>
              </a:solidFill>
            </a:endParaRPr>
          </a:p>
          <a:p>
            <a:r>
              <a:rPr kumimoji="1" lang="ja-JP" altLang="en-US" b="1" dirty="0" smtClean="0">
                <a:solidFill>
                  <a:schemeClr val="accent6">
                    <a:lumMod val="60000"/>
                    <a:lumOff val="40000"/>
                  </a:schemeClr>
                </a:solidFill>
              </a:rPr>
              <a:t>控除データ等はアップロード頂くだけ！</a:t>
            </a:r>
            <a:endParaRPr kumimoji="1" lang="ja-JP" altLang="en-US" b="1" dirty="0">
              <a:solidFill>
                <a:schemeClr val="accent6">
                  <a:lumMod val="60000"/>
                  <a:lumOff val="40000"/>
                </a:schemeClr>
              </a:solidFill>
            </a:endParaRPr>
          </a:p>
        </p:txBody>
      </p:sp>
      <p:sp>
        <p:nvSpPr>
          <p:cNvPr id="5" name="正方形/長方形 4"/>
          <p:cNvSpPr/>
          <p:nvPr/>
        </p:nvSpPr>
        <p:spPr>
          <a:xfrm>
            <a:off x="4489938" y="2239108"/>
            <a:ext cx="1430216" cy="1395046"/>
          </a:xfrm>
          <a:prstGeom prst="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291753" y="2239108"/>
            <a:ext cx="2422017" cy="2445580"/>
          </a:xfrm>
          <a:prstGeom prst="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270046" y="4707890"/>
            <a:ext cx="2484000" cy="276999"/>
          </a:xfrm>
          <a:prstGeom prst="rect">
            <a:avLst/>
          </a:prstGeom>
          <a:solidFill>
            <a:schemeClr val="accent1">
              <a:lumMod val="50000"/>
            </a:schemeClr>
          </a:solidFill>
        </p:spPr>
        <p:txBody>
          <a:bodyPr wrap="square" rtlCol="0">
            <a:spAutoFit/>
          </a:bodyPr>
          <a:lstStyle/>
          <a:p>
            <a:pPr algn="ctr"/>
            <a:r>
              <a:rPr kumimoji="1" lang="ja-JP" altLang="en-US" sz="1200" dirty="0" smtClean="0">
                <a:solidFill>
                  <a:schemeClr val="bg1"/>
                </a:solidFill>
              </a:rPr>
              <a:t>弊社センタが業務を完了まで実行</a:t>
            </a:r>
            <a:endParaRPr kumimoji="1" lang="ja-JP" altLang="en-US" sz="1200" dirty="0">
              <a:solidFill>
                <a:schemeClr val="bg1"/>
              </a:solidFill>
            </a:endParaRPr>
          </a:p>
        </p:txBody>
      </p:sp>
      <p:cxnSp>
        <p:nvCxnSpPr>
          <p:cNvPr id="11" name="直線矢印コネクタ 10"/>
          <p:cNvCxnSpPr/>
          <p:nvPr/>
        </p:nvCxnSpPr>
        <p:spPr>
          <a:xfrm flipH="1" flipV="1">
            <a:off x="5546720" y="3655554"/>
            <a:ext cx="1041649" cy="158398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077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7.4.</a:t>
            </a:r>
            <a:r>
              <a:rPr lang="ja-JP" altLang="en-US" dirty="0"/>
              <a:t> </a:t>
            </a:r>
            <a:r>
              <a:rPr lang="ja-JP" altLang="en-US" dirty="0" smtClean="0"/>
              <a:t>債権管理　業務フロー（参考）（</a:t>
            </a:r>
            <a:r>
              <a:rPr lang="en-US" altLang="ja-JP" dirty="0" smtClean="0"/>
              <a:t>1/2</a:t>
            </a:r>
            <a:r>
              <a:rPr lang="ja-JP" altLang="en-US" dirty="0" smtClean="0"/>
              <a:t>）</a:t>
            </a:r>
            <a:endParaRPr lang="en-US" altLang="ja-JP" dirty="0"/>
          </a:p>
        </p:txBody>
      </p:sp>
      <p:sp>
        <p:nvSpPr>
          <p:cNvPr id="2" name="テキスト プレースホルダー 1"/>
          <p:cNvSpPr>
            <a:spLocks noGrp="1"/>
          </p:cNvSpPr>
          <p:nvPr>
            <p:ph type="body" sz="quarter" idx="10"/>
          </p:nvPr>
        </p:nvSpPr>
        <p:spPr/>
        <p:txBody>
          <a:bodyPr>
            <a:normAutofit/>
          </a:bodyPr>
          <a:lstStyle/>
          <a:p>
            <a:r>
              <a:rPr lang="ja-JP" altLang="en-US" dirty="0"/>
              <a:t>精算・債権管理業務フロー（旬次・月次）</a:t>
            </a:r>
            <a:r>
              <a:rPr lang="ja-JP" altLang="en-US" dirty="0" smtClean="0"/>
              <a:t>は以下のとおり。</a:t>
            </a:r>
            <a:r>
              <a:rPr lang="ja-JP" altLang="en-US" dirty="0"/>
              <a:t/>
            </a:r>
            <a:br>
              <a:rPr lang="ja-JP" altLang="en-US" dirty="0"/>
            </a:br>
            <a:r>
              <a:rPr lang="en-US" altLang="ja-JP" sz="1600" dirty="0">
                <a:solidFill>
                  <a:schemeClr val="accent6"/>
                </a:solidFill>
              </a:rPr>
              <a:t>※</a:t>
            </a:r>
            <a:r>
              <a:rPr lang="ja-JP" altLang="en-US" sz="1600" dirty="0">
                <a:solidFill>
                  <a:schemeClr val="accent6"/>
                </a:solidFill>
              </a:rPr>
              <a:t>全体包括・精算代行スキームの場合</a:t>
            </a:r>
          </a:p>
        </p:txBody>
      </p:sp>
      <p:graphicFrame>
        <p:nvGraphicFramePr>
          <p:cNvPr id="70" name="表 69"/>
          <p:cNvGraphicFramePr>
            <a:graphicFrameLocks noGrp="1"/>
          </p:cNvGraphicFramePr>
          <p:nvPr>
            <p:extLst/>
          </p:nvPr>
        </p:nvGraphicFramePr>
        <p:xfrm>
          <a:off x="208050" y="1966338"/>
          <a:ext cx="9507248" cy="4063366"/>
        </p:xfrm>
        <a:graphic>
          <a:graphicData uri="http://schemas.openxmlformats.org/drawingml/2006/table">
            <a:tbl>
              <a:tblPr firstRow="1" bandRow="1">
                <a:tableStyleId>{073A0DAA-6AF3-43AB-8588-CEC1D06C72B9}</a:tableStyleId>
              </a:tblPr>
              <a:tblGrid>
                <a:gridCol w="1066457">
                  <a:extLst>
                    <a:ext uri="{9D8B030D-6E8A-4147-A177-3AD203B41FA5}">
                      <a16:colId xmlns:a16="http://schemas.microsoft.com/office/drawing/2014/main" val="2777305187"/>
                    </a:ext>
                  </a:extLst>
                </a:gridCol>
                <a:gridCol w="2813597">
                  <a:extLst>
                    <a:ext uri="{9D8B030D-6E8A-4147-A177-3AD203B41FA5}">
                      <a16:colId xmlns:a16="http://schemas.microsoft.com/office/drawing/2014/main" val="3810353411"/>
                    </a:ext>
                  </a:extLst>
                </a:gridCol>
                <a:gridCol w="2813597">
                  <a:extLst>
                    <a:ext uri="{9D8B030D-6E8A-4147-A177-3AD203B41FA5}">
                      <a16:colId xmlns:a16="http://schemas.microsoft.com/office/drawing/2014/main" val="3529483090"/>
                    </a:ext>
                  </a:extLst>
                </a:gridCol>
                <a:gridCol w="2813597">
                  <a:extLst>
                    <a:ext uri="{9D8B030D-6E8A-4147-A177-3AD203B41FA5}">
                      <a16:colId xmlns:a16="http://schemas.microsoft.com/office/drawing/2014/main" val="161651085"/>
                    </a:ext>
                  </a:extLst>
                </a:gridCol>
              </a:tblGrid>
              <a:tr h="346710">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決済締め日</a:t>
                      </a:r>
                      <a:endParaRPr kumimoji="1" lang="en-US" altLang="ja-JP" sz="900" dirty="0" smtClean="0"/>
                    </a:p>
                    <a:p>
                      <a:r>
                        <a:rPr kumimoji="1" lang="ja-JP" altLang="en-US" sz="900" dirty="0" smtClean="0"/>
                        <a:t>決済事業者間精算</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dirty="0" smtClean="0"/>
                        <a:t>締め日</a:t>
                      </a:r>
                      <a:r>
                        <a:rPr kumimoji="1" lang="en-US" altLang="ja-JP" sz="900" dirty="0" smtClean="0"/>
                        <a:t>+M</a:t>
                      </a:r>
                      <a:r>
                        <a:rPr kumimoji="1" lang="ja-JP" altLang="en-US" sz="900" dirty="0" smtClean="0"/>
                        <a:t>日</a:t>
                      </a:r>
                      <a:endParaRPr kumimoji="1" lang="en-US" altLang="ja-JP" sz="900" dirty="0" smtClean="0"/>
                    </a:p>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dirty="0" smtClean="0"/>
                        <a:t>テナント間精算（売上金返還の場合）</a:t>
                      </a:r>
                      <a:endParaRPr kumimoji="1" lang="ja-JP" altLang="en-US"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締め日</a:t>
                      </a:r>
                      <a:r>
                        <a:rPr kumimoji="1" lang="en-US" altLang="ja-JP" sz="900" dirty="0" smtClean="0"/>
                        <a:t>+M</a:t>
                      </a:r>
                      <a:r>
                        <a:rPr kumimoji="1" lang="ja-JP" altLang="en-US" sz="900" dirty="0" smtClean="0"/>
                        <a:t>日</a:t>
                      </a:r>
                      <a:endParaRPr kumimoji="1" lang="en-US" altLang="ja-JP" sz="900" dirty="0" smtClean="0"/>
                    </a:p>
                    <a:p>
                      <a:r>
                        <a:rPr kumimoji="1" lang="ja-JP" altLang="en-US" sz="900" dirty="0" smtClean="0"/>
                        <a:t>テナント間精算（経費請求の場合）</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409500">
                <a:tc>
                  <a:txBody>
                    <a:bodyPr/>
                    <a:lstStyle/>
                    <a:p>
                      <a:r>
                        <a:rPr kumimoji="1" lang="ja-JP" altLang="en-US" sz="900" b="1" dirty="0" smtClean="0"/>
                        <a:t>ディベロッパー</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409500">
                <a:tc>
                  <a:txBody>
                    <a:bodyPr/>
                    <a:lstStyle/>
                    <a:p>
                      <a:r>
                        <a:rPr kumimoji="1" lang="ja-JP" altLang="en-US" sz="900" b="1" dirty="0" smtClean="0"/>
                        <a:t>テナント</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ディベロッパー</a:t>
                      </a:r>
                      <a:r>
                        <a:rPr kumimoji="1" lang="en-US" altLang="ja-JP" sz="900" b="1" dirty="0" smtClean="0"/>
                        <a:t/>
                      </a:r>
                      <a:br>
                        <a:rPr kumimoji="1" lang="en-US" altLang="ja-JP" sz="900" b="1" dirty="0" smtClean="0"/>
                      </a:br>
                      <a:r>
                        <a:rPr kumimoji="1" lang="ja-JP" altLang="en-US" sz="900" b="1" dirty="0" smtClean="0"/>
                        <a:t>（</a:t>
                      </a:r>
                      <a:r>
                        <a:rPr kumimoji="1" lang="en-US" altLang="ja-JP" sz="900" b="1" dirty="0" smtClean="0"/>
                        <a:t>SC</a:t>
                      </a:r>
                      <a:r>
                        <a:rPr kumimoji="1" lang="ja-JP" altLang="en-US" sz="900" b="1" dirty="0" smtClean="0"/>
                        <a:t>事務所）</a:t>
                      </a:r>
                    </a:p>
                  </a:txBody>
                  <a:tcPr marL="74295" marR="74295" marT="37148" marB="37148"/>
                </a:tc>
                <a:tc>
                  <a:txBody>
                    <a:bodyPr/>
                    <a:lstStyle/>
                    <a:p>
                      <a:endParaRPr kumimoji="1" lang="ja-JP" altLang="en-US" sz="110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789750">
                <a:tc>
                  <a:txBody>
                    <a:bodyPr/>
                    <a:lstStyle/>
                    <a:p>
                      <a:r>
                        <a:rPr kumimoji="1" lang="ja-JP" altLang="en-US" sz="900" b="1" dirty="0" smtClean="0"/>
                        <a:t>デジタル</a:t>
                      </a:r>
                      <a:endParaRPr kumimoji="1" lang="en-US" altLang="ja-JP" sz="900" b="1" dirty="0" smtClean="0"/>
                    </a:p>
                    <a:p>
                      <a:r>
                        <a:rPr kumimoji="1" lang="ja-JP" altLang="en-US" sz="900" b="1" dirty="0" smtClean="0"/>
                        <a:t>バックオフィス</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1287000">
                <a:tc>
                  <a:txBody>
                    <a:bodyPr/>
                    <a:lstStyle/>
                    <a:p>
                      <a:r>
                        <a:rPr kumimoji="1" lang="ja-JP" altLang="en-US" sz="900" b="1" dirty="0" smtClean="0"/>
                        <a:t>売上管理システム、</a:t>
                      </a:r>
                      <a:endParaRPr kumimoji="1" lang="en-US" altLang="ja-JP" sz="900" b="1" dirty="0" smtClean="0"/>
                    </a:p>
                    <a:p>
                      <a:r>
                        <a:rPr kumimoji="1" lang="en-US" altLang="ja-JP" sz="900" b="1" dirty="0" smtClean="0"/>
                        <a:t>OmniPF</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決済事業者</a:t>
                      </a:r>
                      <a:endParaRPr kumimoji="1" lang="en-US" altLang="ja-JP" sz="900" b="1" dirty="0" smtClean="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89899283"/>
                  </a:ext>
                </a:extLst>
              </a:tr>
            </a:tbl>
          </a:graphicData>
        </a:graphic>
      </p:graphicFrame>
      <p:sp>
        <p:nvSpPr>
          <p:cNvPr id="71" name="正方形/長方形 70"/>
          <p:cNvSpPr/>
          <p:nvPr/>
        </p:nvSpPr>
        <p:spPr>
          <a:xfrm>
            <a:off x="2163835" y="568890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 name="直線矢印コネクタ 71"/>
          <p:cNvCxnSpPr>
            <a:stCxn id="77" idx="0"/>
            <a:endCxn id="76" idx="2"/>
          </p:cNvCxnSpPr>
          <p:nvPr/>
        </p:nvCxnSpPr>
        <p:spPr>
          <a:xfrm flipV="1">
            <a:off x="2763600" y="2632130"/>
            <a:ext cx="0" cy="1874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正方形/長方形 72"/>
          <p:cNvSpPr/>
          <p:nvPr/>
        </p:nvSpPr>
        <p:spPr>
          <a:xfrm>
            <a:off x="1480724" y="568890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料率計算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正方形/長方形 73"/>
          <p:cNvSpPr/>
          <p:nvPr/>
        </p:nvSpPr>
        <p:spPr>
          <a:xfrm>
            <a:off x="2163835" y="5327212"/>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入金確認</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p:cNvSpPr/>
          <p:nvPr/>
        </p:nvSpPr>
        <p:spPr>
          <a:xfrm>
            <a:off x="1480724" y="450950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料率計算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p:cNvSpPr/>
          <p:nvPr/>
        </p:nvSpPr>
        <p:spPr>
          <a:xfrm>
            <a:off x="2471100" y="2427379"/>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売上金受領</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正方形/長方形 76"/>
          <p:cNvSpPr/>
          <p:nvPr/>
        </p:nvSpPr>
        <p:spPr>
          <a:xfrm>
            <a:off x="2471100" y="450706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正方形/長方形 77"/>
          <p:cNvSpPr/>
          <p:nvPr/>
        </p:nvSpPr>
        <p:spPr>
          <a:xfrm>
            <a:off x="1484610" y="4935884"/>
            <a:ext cx="178425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9" name="直線矢印コネクタ 78"/>
          <p:cNvCxnSpPr>
            <a:stCxn id="71" idx="0"/>
            <a:endCxn id="74" idx="2"/>
          </p:cNvCxnSpPr>
          <p:nvPr/>
        </p:nvCxnSpPr>
        <p:spPr>
          <a:xfrm flipV="1">
            <a:off x="2456335" y="5531963"/>
            <a:ext cx="0" cy="156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矢印コネクタ 79"/>
          <p:cNvCxnSpPr>
            <a:stCxn id="74" idx="0"/>
          </p:cNvCxnSpPr>
          <p:nvPr/>
        </p:nvCxnSpPr>
        <p:spPr>
          <a:xfrm flipV="1">
            <a:off x="2456335" y="5140634"/>
            <a:ext cx="0" cy="186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p:cNvCxnSpPr>
            <a:endCxn id="77" idx="2"/>
          </p:cNvCxnSpPr>
          <p:nvPr/>
        </p:nvCxnSpPr>
        <p:spPr>
          <a:xfrm flipV="1">
            <a:off x="2763600" y="4711810"/>
            <a:ext cx="0" cy="224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線矢印コネクタ 81"/>
          <p:cNvCxnSpPr>
            <a:stCxn id="75" idx="2"/>
          </p:cNvCxnSpPr>
          <p:nvPr/>
        </p:nvCxnSpPr>
        <p:spPr>
          <a:xfrm>
            <a:off x="1773224" y="4714258"/>
            <a:ext cx="0" cy="233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フローチャート: 複数書類 82"/>
          <p:cNvSpPr/>
          <p:nvPr/>
        </p:nvSpPr>
        <p:spPr>
          <a:xfrm>
            <a:off x="4435455" y="4461301"/>
            <a:ext cx="526500" cy="296268"/>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4" name="直線矢印コネクタ 83"/>
          <p:cNvCxnSpPr>
            <a:stCxn id="83" idx="2"/>
          </p:cNvCxnSpPr>
          <p:nvPr/>
        </p:nvCxnSpPr>
        <p:spPr>
          <a:xfrm>
            <a:off x="4662094" y="4746348"/>
            <a:ext cx="0" cy="201588"/>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p:cNvCxnSpPr>
            <a:endCxn id="86" idx="2"/>
          </p:cNvCxnSpPr>
          <p:nvPr/>
        </p:nvCxnSpPr>
        <p:spPr>
          <a:xfrm flipV="1">
            <a:off x="5593105" y="2624476"/>
            <a:ext cx="0" cy="2311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正方形/長方形 85"/>
          <p:cNvSpPr/>
          <p:nvPr/>
        </p:nvSpPr>
        <p:spPr>
          <a:xfrm>
            <a:off x="5300605" y="2419726"/>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7" name="カギ線コネクタ 86"/>
          <p:cNvCxnSpPr>
            <a:stCxn id="86" idx="3"/>
          </p:cNvCxnSpPr>
          <p:nvPr/>
        </p:nvCxnSpPr>
        <p:spPr>
          <a:xfrm>
            <a:off x="5885604" y="2522101"/>
            <a:ext cx="127823" cy="24227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8" name="フローチャート: 書類 87"/>
          <p:cNvSpPr/>
          <p:nvPr/>
        </p:nvSpPr>
        <p:spPr>
          <a:xfrm>
            <a:off x="7154265" y="2773509"/>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正方形/長方形 88"/>
          <p:cNvSpPr/>
          <p:nvPr/>
        </p:nvSpPr>
        <p:spPr>
          <a:xfrm>
            <a:off x="7824143" y="2815541"/>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経費精算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0" name="直線矢印コネクタ 89"/>
          <p:cNvCxnSpPr>
            <a:stCxn id="95" idx="2"/>
            <a:endCxn id="96" idx="0"/>
          </p:cNvCxnSpPr>
          <p:nvPr/>
        </p:nvCxnSpPr>
        <p:spPr>
          <a:xfrm>
            <a:off x="8765652" y="2631785"/>
            <a:ext cx="0" cy="1874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フローチャート: 複数書類 90"/>
          <p:cNvSpPr/>
          <p:nvPr/>
        </p:nvSpPr>
        <p:spPr>
          <a:xfrm>
            <a:off x="7190876" y="4458193"/>
            <a:ext cx="526500" cy="296268"/>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 name="直線矢印コネクタ 91"/>
          <p:cNvCxnSpPr>
            <a:stCxn id="91" idx="2"/>
          </p:cNvCxnSpPr>
          <p:nvPr/>
        </p:nvCxnSpPr>
        <p:spPr>
          <a:xfrm>
            <a:off x="7417515" y="4743241"/>
            <a:ext cx="0" cy="201588"/>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p:cNvCxnSpPr>
            <a:stCxn id="88" idx="3"/>
            <a:endCxn id="89" idx="1"/>
          </p:cNvCxnSpPr>
          <p:nvPr/>
        </p:nvCxnSpPr>
        <p:spPr>
          <a:xfrm flipV="1">
            <a:off x="7680765" y="2917916"/>
            <a:ext cx="143378" cy="3726"/>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95" name="正方形/長方形 94"/>
          <p:cNvSpPr/>
          <p:nvPr/>
        </p:nvSpPr>
        <p:spPr>
          <a:xfrm>
            <a:off x="8473152" y="242703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売上金受領</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p:cNvSpPr/>
          <p:nvPr/>
        </p:nvSpPr>
        <p:spPr>
          <a:xfrm>
            <a:off x="8473152" y="450671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入金確認</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7" name="直線矢印コネクタ 96"/>
          <p:cNvCxnSpPr>
            <a:stCxn id="96" idx="2"/>
          </p:cNvCxnSpPr>
          <p:nvPr/>
        </p:nvCxnSpPr>
        <p:spPr>
          <a:xfrm>
            <a:off x="8765652" y="4711465"/>
            <a:ext cx="0" cy="233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線矢印コネクタ 97"/>
          <p:cNvCxnSpPr>
            <a:stCxn id="73" idx="3"/>
            <a:endCxn id="71" idx="1"/>
          </p:cNvCxnSpPr>
          <p:nvPr/>
        </p:nvCxnSpPr>
        <p:spPr>
          <a:xfrm>
            <a:off x="2065724" y="5791280"/>
            <a:ext cx="98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カギ線コネクタ 98"/>
          <p:cNvCxnSpPr>
            <a:stCxn id="77" idx="3"/>
          </p:cNvCxnSpPr>
          <p:nvPr/>
        </p:nvCxnSpPr>
        <p:spPr>
          <a:xfrm>
            <a:off x="3056100" y="4609435"/>
            <a:ext cx="117000" cy="3264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0" name="正方形/長方形 99"/>
          <p:cNvSpPr/>
          <p:nvPr/>
        </p:nvSpPr>
        <p:spPr>
          <a:xfrm>
            <a:off x="4242028" y="4935884"/>
            <a:ext cx="201825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1" name="正方形/長方形 100"/>
          <p:cNvSpPr/>
          <p:nvPr/>
        </p:nvSpPr>
        <p:spPr>
          <a:xfrm>
            <a:off x="7107684" y="4935884"/>
            <a:ext cx="201825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2" name="カギ線コネクタ 101"/>
          <p:cNvCxnSpPr>
            <a:stCxn id="89" idx="0"/>
            <a:endCxn id="95" idx="1"/>
          </p:cNvCxnSpPr>
          <p:nvPr/>
        </p:nvCxnSpPr>
        <p:spPr>
          <a:xfrm rot="5400000" flipH="1" flipV="1">
            <a:off x="8151831" y="2494221"/>
            <a:ext cx="286132" cy="356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正方形/長方形 109"/>
          <p:cNvSpPr/>
          <p:nvPr/>
        </p:nvSpPr>
        <p:spPr>
          <a:xfrm>
            <a:off x="6133388" y="281530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売上金受領</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6" name="カギ線コネクタ 115"/>
          <p:cNvCxnSpPr>
            <a:stCxn id="86" idx="3"/>
            <a:endCxn id="110" idx="0"/>
          </p:cNvCxnSpPr>
          <p:nvPr/>
        </p:nvCxnSpPr>
        <p:spPr>
          <a:xfrm>
            <a:off x="5885605" y="2522101"/>
            <a:ext cx="540283" cy="29320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フローチャート: 書類 39"/>
          <p:cNvSpPr/>
          <p:nvPr/>
        </p:nvSpPr>
        <p:spPr>
          <a:xfrm>
            <a:off x="9082904" y="3854697"/>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入金確定データ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2" name="カギ線コネクタ 41"/>
          <p:cNvCxnSpPr>
            <a:stCxn id="101" idx="3"/>
            <a:endCxn id="40" idx="2"/>
          </p:cNvCxnSpPr>
          <p:nvPr/>
        </p:nvCxnSpPr>
        <p:spPr>
          <a:xfrm flipV="1">
            <a:off x="9125934" y="4131377"/>
            <a:ext cx="220220" cy="906882"/>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48" name="フローチャート: 書類 47"/>
          <p:cNvSpPr/>
          <p:nvPr/>
        </p:nvSpPr>
        <p:spPr>
          <a:xfrm>
            <a:off x="4880220" y="3857479"/>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FB</a:t>
            </a: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データ</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一覧</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0" name="直線矢印コネクタ 49"/>
          <p:cNvCxnSpPr>
            <a:endCxn id="48" idx="2"/>
          </p:cNvCxnSpPr>
          <p:nvPr/>
        </p:nvCxnSpPr>
        <p:spPr>
          <a:xfrm flipV="1">
            <a:off x="5143470" y="4134159"/>
            <a:ext cx="0" cy="80172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56" name="正方形/長方形 55"/>
          <p:cNvSpPr/>
          <p:nvPr/>
        </p:nvSpPr>
        <p:spPr>
          <a:xfrm>
            <a:off x="8856434" y="4932007"/>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⑨</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p:cNvSpPr/>
          <p:nvPr/>
        </p:nvSpPr>
        <p:spPr>
          <a:xfrm>
            <a:off x="5804047" y="4932008"/>
            <a:ext cx="496660"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53" name="グループ化 52"/>
          <p:cNvGrpSpPr/>
          <p:nvPr/>
        </p:nvGrpSpPr>
        <p:grpSpPr>
          <a:xfrm>
            <a:off x="7824378" y="775291"/>
            <a:ext cx="1890585" cy="719065"/>
            <a:chOff x="8760297" y="162896"/>
            <a:chExt cx="2326874" cy="885003"/>
          </a:xfrm>
        </p:grpSpPr>
        <p:cxnSp>
          <p:nvCxnSpPr>
            <p:cNvPr id="54" name="直線矢印コネクタ 53"/>
            <p:cNvCxnSpPr/>
            <p:nvPr/>
          </p:nvCxnSpPr>
          <p:spPr>
            <a:xfrm>
              <a:off x="9792019" y="496639"/>
              <a:ext cx="36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正方形/長方形 54"/>
            <p:cNvSpPr/>
            <p:nvPr/>
          </p:nvSpPr>
          <p:spPr>
            <a:xfrm>
              <a:off x="8856934" y="386286"/>
              <a:ext cx="783371" cy="20578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業務・機能</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フローチャート: 書類 67"/>
            <p:cNvSpPr/>
            <p:nvPr/>
          </p:nvSpPr>
          <p:spPr>
            <a:xfrm>
              <a:off x="8912694" y="633960"/>
              <a:ext cx="644590" cy="36271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帳票・ﾌｧｲﾙ</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9" name="直線矢印コネクタ 68"/>
            <p:cNvCxnSpPr/>
            <p:nvPr/>
          </p:nvCxnSpPr>
          <p:spPr>
            <a:xfrm>
              <a:off x="9792019" y="647642"/>
              <a:ext cx="360000"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94" name="正方形/長方形 93"/>
            <p:cNvSpPr/>
            <p:nvPr/>
          </p:nvSpPr>
          <p:spPr>
            <a:xfrm>
              <a:off x="10254929" y="359552"/>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：フロー</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正方形/長方形 102"/>
            <p:cNvSpPr/>
            <p:nvPr/>
          </p:nvSpPr>
          <p:spPr>
            <a:xfrm>
              <a:off x="10254929" y="496639"/>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rPr>
                <a:t>：入出力</a:t>
              </a:r>
              <a:endParaRPr kumimoji="1" lang="en-US" altLang="ja-JP"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正方形/長方形 103"/>
            <p:cNvSpPr/>
            <p:nvPr/>
          </p:nvSpPr>
          <p:spPr>
            <a:xfrm>
              <a:off x="9696401" y="743425"/>
              <a:ext cx="1296144" cy="218113"/>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丸囲み数字：出力帳票</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「帳票一覧」参照</a:t>
              </a:r>
              <a:endPar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正方形/長方形 104"/>
            <p:cNvSpPr/>
            <p:nvPr/>
          </p:nvSpPr>
          <p:spPr>
            <a:xfrm>
              <a:off x="8760297" y="162896"/>
              <a:ext cx="2326874" cy="885003"/>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spcAft>
                  <a:spcPts val="397"/>
                </a:spcAft>
                <a:defRPr/>
              </a:pPr>
              <a:r>
                <a:rPr kumimoji="1" lang="ja-JP" altLang="en-US"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凡例</a:t>
              </a:r>
              <a:endParaRPr kumimoji="1" lang="en-US" altLang="ja-JP"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041003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7.2.</a:t>
            </a:r>
            <a:r>
              <a:rPr lang="ja-JP" altLang="en-US" dirty="0"/>
              <a:t> </a:t>
            </a:r>
            <a:r>
              <a:rPr lang="ja-JP" altLang="en-US" dirty="0" smtClean="0"/>
              <a:t>債権管理　</a:t>
            </a:r>
            <a:r>
              <a:rPr lang="ja-JP" altLang="en-US" dirty="0"/>
              <a:t>業務フロー（参考）</a:t>
            </a:r>
            <a:r>
              <a:rPr lang="ja-JP" altLang="en-US" dirty="0" smtClean="0"/>
              <a:t>（</a:t>
            </a:r>
            <a:r>
              <a:rPr lang="en-US" altLang="ja-JP" dirty="0" smtClean="0"/>
              <a:t>2/2</a:t>
            </a:r>
            <a:r>
              <a:rPr lang="ja-JP" altLang="en-US" dirty="0"/>
              <a:t>）</a:t>
            </a:r>
            <a:endParaRPr lang="en-US" altLang="ja-JP" dirty="0"/>
          </a:p>
        </p:txBody>
      </p:sp>
      <p:sp>
        <p:nvSpPr>
          <p:cNvPr id="2" name="テキスト プレースホルダー 1"/>
          <p:cNvSpPr>
            <a:spLocks noGrp="1"/>
          </p:cNvSpPr>
          <p:nvPr>
            <p:ph type="body" sz="quarter" idx="10"/>
          </p:nvPr>
        </p:nvSpPr>
        <p:spPr/>
        <p:txBody>
          <a:bodyPr>
            <a:normAutofit/>
          </a:bodyPr>
          <a:lstStyle/>
          <a:p>
            <a:r>
              <a:rPr lang="ja-JP" altLang="en-US" dirty="0"/>
              <a:t>精算・債権管理業務フロー（旬次・月次）</a:t>
            </a:r>
            <a:r>
              <a:rPr lang="ja-JP" altLang="en-US" dirty="0" smtClean="0"/>
              <a:t>は以下のとおり。</a:t>
            </a:r>
            <a:r>
              <a:rPr lang="ja-JP" altLang="en-US" dirty="0"/>
              <a:t/>
            </a:r>
            <a:br>
              <a:rPr lang="ja-JP" altLang="en-US" dirty="0"/>
            </a:br>
            <a:r>
              <a:rPr lang="en-US" altLang="ja-JP" sz="1600" dirty="0">
                <a:solidFill>
                  <a:schemeClr val="accent6"/>
                </a:solidFill>
              </a:rPr>
              <a:t>※</a:t>
            </a:r>
            <a:r>
              <a:rPr lang="ja-JP" altLang="en-US" sz="1600" dirty="0">
                <a:solidFill>
                  <a:schemeClr val="accent6"/>
                </a:solidFill>
              </a:rPr>
              <a:t>全体包括・精算仲介スキームの場合</a:t>
            </a:r>
          </a:p>
        </p:txBody>
      </p:sp>
      <p:graphicFrame>
        <p:nvGraphicFramePr>
          <p:cNvPr id="70" name="表 69"/>
          <p:cNvGraphicFramePr>
            <a:graphicFrameLocks noGrp="1"/>
          </p:cNvGraphicFramePr>
          <p:nvPr>
            <p:extLst/>
          </p:nvPr>
        </p:nvGraphicFramePr>
        <p:xfrm>
          <a:off x="208050" y="1966338"/>
          <a:ext cx="9507248" cy="4063366"/>
        </p:xfrm>
        <a:graphic>
          <a:graphicData uri="http://schemas.openxmlformats.org/drawingml/2006/table">
            <a:tbl>
              <a:tblPr firstRow="1" bandRow="1">
                <a:tableStyleId>{073A0DAA-6AF3-43AB-8588-CEC1D06C72B9}</a:tableStyleId>
              </a:tblPr>
              <a:tblGrid>
                <a:gridCol w="1066457">
                  <a:extLst>
                    <a:ext uri="{9D8B030D-6E8A-4147-A177-3AD203B41FA5}">
                      <a16:colId xmlns:a16="http://schemas.microsoft.com/office/drawing/2014/main" val="2777305187"/>
                    </a:ext>
                  </a:extLst>
                </a:gridCol>
                <a:gridCol w="2813597">
                  <a:extLst>
                    <a:ext uri="{9D8B030D-6E8A-4147-A177-3AD203B41FA5}">
                      <a16:colId xmlns:a16="http://schemas.microsoft.com/office/drawing/2014/main" val="3810353411"/>
                    </a:ext>
                  </a:extLst>
                </a:gridCol>
                <a:gridCol w="2813597">
                  <a:extLst>
                    <a:ext uri="{9D8B030D-6E8A-4147-A177-3AD203B41FA5}">
                      <a16:colId xmlns:a16="http://schemas.microsoft.com/office/drawing/2014/main" val="3529483090"/>
                    </a:ext>
                  </a:extLst>
                </a:gridCol>
                <a:gridCol w="2813597">
                  <a:extLst>
                    <a:ext uri="{9D8B030D-6E8A-4147-A177-3AD203B41FA5}">
                      <a16:colId xmlns:a16="http://schemas.microsoft.com/office/drawing/2014/main" val="161651085"/>
                    </a:ext>
                  </a:extLst>
                </a:gridCol>
              </a:tblGrid>
              <a:tr h="346710">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決済締め日</a:t>
                      </a:r>
                      <a:endParaRPr kumimoji="1" lang="en-US" altLang="ja-JP" sz="900" dirty="0" smtClean="0"/>
                    </a:p>
                    <a:p>
                      <a:r>
                        <a:rPr kumimoji="1" lang="ja-JP" altLang="en-US" sz="900" dirty="0" smtClean="0"/>
                        <a:t>決済事業者間精算</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dirty="0" smtClean="0"/>
                        <a:t>締め日</a:t>
                      </a:r>
                      <a:r>
                        <a:rPr kumimoji="1" lang="en-US" altLang="ja-JP" sz="900" dirty="0" smtClean="0"/>
                        <a:t>+M</a:t>
                      </a:r>
                      <a:r>
                        <a:rPr kumimoji="1" lang="ja-JP" altLang="en-US" sz="900" dirty="0" smtClean="0"/>
                        <a:t>日</a:t>
                      </a:r>
                      <a:endParaRPr kumimoji="1" lang="en-US" altLang="ja-JP" sz="900" dirty="0" smtClean="0"/>
                    </a:p>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dirty="0" smtClean="0"/>
                        <a:t>テナント間精算（売上金返還の場合）</a:t>
                      </a:r>
                      <a:endParaRPr kumimoji="1" lang="ja-JP" altLang="en-US" sz="900" dirty="0" smtClean="0">
                        <a:latin typeface="Meiryo UI" panose="020B0604030504040204" pitchFamily="50" charset="-128"/>
                        <a:ea typeface="Meiryo UI" panose="020B0604030504040204" pitchFamily="50" charset="-128"/>
                      </a:endParaRPr>
                    </a:p>
                  </a:txBody>
                  <a:tcPr marL="74295" marR="74295" marT="37148" marB="37148" anchor="ctr"/>
                </a:tc>
                <a:tc>
                  <a:txBody>
                    <a:bodyPr/>
                    <a:lstStyle/>
                    <a:p>
                      <a:r>
                        <a:rPr kumimoji="1" lang="ja-JP" altLang="en-US" sz="900" dirty="0" smtClean="0"/>
                        <a:t>締め日</a:t>
                      </a:r>
                      <a:r>
                        <a:rPr kumimoji="1" lang="en-US" altLang="ja-JP" sz="900" dirty="0" smtClean="0"/>
                        <a:t>+M</a:t>
                      </a:r>
                      <a:r>
                        <a:rPr kumimoji="1" lang="ja-JP" altLang="en-US" sz="900" dirty="0" smtClean="0"/>
                        <a:t>日</a:t>
                      </a:r>
                      <a:endParaRPr kumimoji="1" lang="en-US" altLang="ja-JP" sz="900" dirty="0" smtClean="0"/>
                    </a:p>
                    <a:p>
                      <a:r>
                        <a:rPr kumimoji="1" lang="ja-JP" altLang="en-US" sz="900" dirty="0" smtClean="0"/>
                        <a:t>テナント間精算（経費請求の場合）</a:t>
                      </a:r>
                      <a:endParaRPr kumimoji="1" lang="en-US" altLang="ja-JP" sz="900" dirty="0" smtClean="0">
                        <a:latin typeface="Meiryo UI" panose="020B0604030504040204" pitchFamily="50" charset="-128"/>
                        <a:ea typeface="Meiryo UI" panose="020B0604030504040204" pitchFamily="50" charset="-128"/>
                      </a:endParaRPr>
                    </a:p>
                  </a:txBody>
                  <a:tcPr marL="74295" marR="74295" marT="37148" marB="37148" anchor="ctr"/>
                </a:tc>
                <a:extLst>
                  <a:ext uri="{0D108BD9-81ED-4DB2-BD59-A6C34878D82A}">
                    <a16:rowId xmlns:a16="http://schemas.microsoft.com/office/drawing/2014/main" val="4284889432"/>
                  </a:ext>
                </a:extLst>
              </a:tr>
              <a:tr h="409500">
                <a:tc>
                  <a:txBody>
                    <a:bodyPr/>
                    <a:lstStyle/>
                    <a:p>
                      <a:r>
                        <a:rPr kumimoji="1" lang="ja-JP" altLang="en-US" sz="900" b="1" dirty="0" smtClean="0"/>
                        <a:t>ディベロッパー</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913130736"/>
                  </a:ext>
                </a:extLst>
              </a:tr>
              <a:tr h="409500">
                <a:tc>
                  <a:txBody>
                    <a:bodyPr/>
                    <a:lstStyle/>
                    <a:p>
                      <a:r>
                        <a:rPr kumimoji="1" lang="ja-JP" altLang="en-US" sz="900" b="1" dirty="0" smtClean="0"/>
                        <a:t>テナント</a:t>
                      </a:r>
                      <a:endParaRPr kumimoji="1" lang="en-US" altLang="ja-JP" sz="900" b="1" dirty="0" smtClean="0"/>
                    </a:p>
                    <a:p>
                      <a:r>
                        <a:rPr kumimoji="1" lang="ja-JP" altLang="en-US" sz="900" b="1" dirty="0" smtClean="0">
                          <a:latin typeface="Meiryo UI" panose="020B0604030504040204" pitchFamily="50" charset="-128"/>
                          <a:ea typeface="Meiryo UI" panose="020B0604030504040204" pitchFamily="50" charset="-128"/>
                        </a:rPr>
                        <a:t>（本部）</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4264100600"/>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ディベロッパー</a:t>
                      </a:r>
                      <a:r>
                        <a:rPr kumimoji="1" lang="en-US" altLang="ja-JP" sz="900" b="1" dirty="0" smtClean="0"/>
                        <a:t/>
                      </a:r>
                      <a:br>
                        <a:rPr kumimoji="1" lang="en-US" altLang="ja-JP" sz="900" b="1" dirty="0" smtClean="0"/>
                      </a:br>
                      <a:r>
                        <a:rPr kumimoji="1" lang="ja-JP" altLang="en-US" sz="900" b="1" dirty="0" smtClean="0"/>
                        <a:t>（</a:t>
                      </a:r>
                      <a:r>
                        <a:rPr kumimoji="1" lang="en-US" altLang="ja-JP" sz="900" b="1" dirty="0" smtClean="0"/>
                        <a:t>SC</a:t>
                      </a:r>
                      <a:r>
                        <a:rPr kumimoji="1" lang="ja-JP" altLang="en-US" sz="900" b="1" dirty="0" smtClean="0"/>
                        <a:t>事務所）</a:t>
                      </a:r>
                    </a:p>
                  </a:txBody>
                  <a:tcPr marL="74295" marR="74295" marT="37148" marB="37148"/>
                </a:tc>
                <a:tc>
                  <a:txBody>
                    <a:bodyPr/>
                    <a:lstStyle/>
                    <a:p>
                      <a:endParaRPr kumimoji="1" lang="ja-JP" altLang="en-US" sz="110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801243840"/>
                  </a:ext>
                </a:extLst>
              </a:tr>
              <a:tr h="789750">
                <a:tc>
                  <a:txBody>
                    <a:bodyPr/>
                    <a:lstStyle/>
                    <a:p>
                      <a:r>
                        <a:rPr kumimoji="1" lang="ja-JP" altLang="en-US" sz="900" b="1" dirty="0" smtClean="0"/>
                        <a:t>デジタル</a:t>
                      </a:r>
                      <a:endParaRPr kumimoji="1" lang="en-US" altLang="ja-JP" sz="900" b="1" dirty="0" smtClean="0"/>
                    </a:p>
                    <a:p>
                      <a:r>
                        <a:rPr kumimoji="1" lang="ja-JP" altLang="en-US" sz="900" b="1" dirty="0" smtClean="0"/>
                        <a:t>バックオフィス</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2774047665"/>
                  </a:ext>
                </a:extLst>
              </a:tr>
              <a:tr h="1287000">
                <a:tc>
                  <a:txBody>
                    <a:bodyPr/>
                    <a:lstStyle/>
                    <a:p>
                      <a:r>
                        <a:rPr kumimoji="1" lang="ja-JP" altLang="en-US" sz="900" b="1" dirty="0" smtClean="0"/>
                        <a:t>売上管理システム、</a:t>
                      </a:r>
                      <a:endParaRPr kumimoji="1" lang="en-US" altLang="ja-JP" sz="900" b="1" dirty="0" smtClean="0"/>
                    </a:p>
                    <a:p>
                      <a:r>
                        <a:rPr kumimoji="1" lang="en-US" altLang="ja-JP" sz="900" b="1" dirty="0" smtClean="0"/>
                        <a:t>OmniPF</a:t>
                      </a:r>
                      <a:endParaRPr kumimoji="1" lang="ja-JP" altLang="en-US" sz="900" b="1"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3550293672"/>
                  </a:ext>
                </a:extLst>
              </a:tr>
              <a:tr h="409500">
                <a:tc>
                  <a:txBody>
                    <a:bodyPr/>
                    <a:lstStyle/>
                    <a:p>
                      <a:pPr marL="0" marR="0" lvl="0" indent="0" algn="l" defTabSz="393970" rtl="0" eaLnBrk="1" fontAlgn="auto" latinLnBrk="0" hangingPunct="1">
                        <a:lnSpc>
                          <a:spcPct val="100000"/>
                        </a:lnSpc>
                        <a:spcBef>
                          <a:spcPts val="0"/>
                        </a:spcBef>
                        <a:spcAft>
                          <a:spcPts val="0"/>
                        </a:spcAft>
                        <a:buClrTx/>
                        <a:buSzTx/>
                        <a:buFontTx/>
                        <a:buNone/>
                        <a:tabLst/>
                        <a:defRPr/>
                      </a:pPr>
                      <a:r>
                        <a:rPr kumimoji="1" lang="ja-JP" altLang="en-US" sz="900" b="1" dirty="0" smtClean="0"/>
                        <a:t>決済事業者</a:t>
                      </a:r>
                      <a:endParaRPr kumimoji="1" lang="en-US" altLang="ja-JP" sz="900" b="1" dirty="0" smtClean="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tc>
                  <a:txBody>
                    <a:bodyPr/>
                    <a:lstStyle/>
                    <a:p>
                      <a:endParaRPr kumimoji="1" lang="ja-JP" altLang="en-US" sz="1100" dirty="0">
                        <a:latin typeface="Meiryo UI" panose="020B0604030504040204" pitchFamily="50" charset="-128"/>
                        <a:ea typeface="Meiryo UI" panose="020B0604030504040204" pitchFamily="50" charset="-128"/>
                      </a:endParaRPr>
                    </a:p>
                  </a:txBody>
                  <a:tcPr marL="74295" marR="74295" marT="37148" marB="37148"/>
                </a:tc>
                <a:extLst>
                  <a:ext uri="{0D108BD9-81ED-4DB2-BD59-A6C34878D82A}">
                    <a16:rowId xmlns:a16="http://schemas.microsoft.com/office/drawing/2014/main" val="89899283"/>
                  </a:ext>
                </a:extLst>
              </a:tr>
            </a:tbl>
          </a:graphicData>
        </a:graphic>
      </p:graphicFrame>
      <p:sp>
        <p:nvSpPr>
          <p:cNvPr id="40" name="正方形/長方形 39"/>
          <p:cNvSpPr/>
          <p:nvPr/>
        </p:nvSpPr>
        <p:spPr>
          <a:xfrm>
            <a:off x="2163835" y="568890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a:xfrm>
            <a:off x="1480724" y="568890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料率計算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p:cNvSpPr/>
          <p:nvPr/>
        </p:nvSpPr>
        <p:spPr>
          <a:xfrm>
            <a:off x="2163835" y="5327212"/>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入金確認</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p:cNvSpPr/>
          <p:nvPr/>
        </p:nvSpPr>
        <p:spPr>
          <a:xfrm>
            <a:off x="1480724" y="450950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料率計算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p:cNvSpPr/>
          <p:nvPr/>
        </p:nvSpPr>
        <p:spPr>
          <a:xfrm>
            <a:off x="1484610" y="4935884"/>
            <a:ext cx="178425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5" name="直線矢印コネクタ 44"/>
          <p:cNvCxnSpPr>
            <a:stCxn id="40" idx="0"/>
            <a:endCxn id="42" idx="2"/>
          </p:cNvCxnSpPr>
          <p:nvPr/>
        </p:nvCxnSpPr>
        <p:spPr>
          <a:xfrm flipV="1">
            <a:off x="2456335" y="5531963"/>
            <a:ext cx="0" cy="156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42" idx="0"/>
          </p:cNvCxnSpPr>
          <p:nvPr/>
        </p:nvCxnSpPr>
        <p:spPr>
          <a:xfrm flipV="1">
            <a:off x="2456335" y="5140634"/>
            <a:ext cx="0" cy="186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p:cNvCxnSpPr>
            <a:stCxn id="43" idx="2"/>
          </p:cNvCxnSpPr>
          <p:nvPr/>
        </p:nvCxnSpPr>
        <p:spPr>
          <a:xfrm>
            <a:off x="1773224" y="4714258"/>
            <a:ext cx="0" cy="233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フローチャート: 複数書類 47"/>
          <p:cNvSpPr/>
          <p:nvPr/>
        </p:nvSpPr>
        <p:spPr>
          <a:xfrm>
            <a:off x="4248307" y="4461301"/>
            <a:ext cx="526500" cy="296268"/>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精算書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9" name="直線矢印コネクタ 48"/>
          <p:cNvCxnSpPr>
            <a:stCxn id="48" idx="2"/>
          </p:cNvCxnSpPr>
          <p:nvPr/>
        </p:nvCxnSpPr>
        <p:spPr>
          <a:xfrm>
            <a:off x="4474945" y="4746349"/>
            <a:ext cx="0" cy="189535"/>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50" name="直線矢印コネクタ 49"/>
          <p:cNvCxnSpPr>
            <a:stCxn id="51" idx="0"/>
            <a:endCxn id="65" idx="2"/>
          </p:cNvCxnSpPr>
          <p:nvPr/>
        </p:nvCxnSpPr>
        <p:spPr>
          <a:xfrm flipV="1">
            <a:off x="6354598" y="3020058"/>
            <a:ext cx="0" cy="1490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正方形/長方形 50"/>
          <p:cNvSpPr/>
          <p:nvPr/>
        </p:nvSpPr>
        <p:spPr>
          <a:xfrm>
            <a:off x="6062098" y="451042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フローチャート: 書類 51"/>
          <p:cNvSpPr/>
          <p:nvPr/>
        </p:nvSpPr>
        <p:spPr>
          <a:xfrm>
            <a:off x="7082012" y="2773509"/>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p:cNvSpPr/>
          <p:nvPr/>
        </p:nvSpPr>
        <p:spPr>
          <a:xfrm>
            <a:off x="7694104" y="2819267"/>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経費精算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4" name="直線矢印コネクタ 53"/>
          <p:cNvCxnSpPr>
            <a:stCxn id="53" idx="2"/>
            <a:endCxn id="60" idx="0"/>
          </p:cNvCxnSpPr>
          <p:nvPr/>
        </p:nvCxnSpPr>
        <p:spPr>
          <a:xfrm flipH="1">
            <a:off x="7986603" y="3024017"/>
            <a:ext cx="1" cy="1482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フローチャート: 複数書類 54"/>
          <p:cNvSpPr/>
          <p:nvPr/>
        </p:nvSpPr>
        <p:spPr>
          <a:xfrm>
            <a:off x="7105139" y="4458193"/>
            <a:ext cx="526500" cy="296268"/>
          </a:xfrm>
          <a:prstGeom prst="flowChartMulti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6" name="直線矢印コネクタ 55"/>
          <p:cNvCxnSpPr>
            <a:stCxn id="55" idx="2"/>
          </p:cNvCxnSpPr>
          <p:nvPr/>
        </p:nvCxnSpPr>
        <p:spPr>
          <a:xfrm>
            <a:off x="7331777" y="4743241"/>
            <a:ext cx="0" cy="201588"/>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p:cNvCxnSpPr>
            <a:stCxn id="52" idx="3"/>
            <a:endCxn id="53" idx="1"/>
          </p:cNvCxnSpPr>
          <p:nvPr/>
        </p:nvCxnSpPr>
        <p:spPr>
          <a:xfrm flipV="1">
            <a:off x="7608512" y="2921642"/>
            <a:ext cx="85592" cy="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59" name="正方形/長方形 58"/>
          <p:cNvSpPr/>
          <p:nvPr/>
        </p:nvSpPr>
        <p:spPr>
          <a:xfrm>
            <a:off x="8341568" y="242703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売上金受領</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p:cNvSpPr/>
          <p:nvPr/>
        </p:nvSpPr>
        <p:spPr>
          <a:xfrm>
            <a:off x="7694103" y="450671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入金確認</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 name="直線矢印コネクタ 60"/>
          <p:cNvCxnSpPr>
            <a:stCxn id="60" idx="2"/>
          </p:cNvCxnSpPr>
          <p:nvPr/>
        </p:nvCxnSpPr>
        <p:spPr>
          <a:xfrm>
            <a:off x="7986603" y="4711465"/>
            <a:ext cx="0" cy="233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41" idx="3"/>
            <a:endCxn id="40" idx="1"/>
          </p:cNvCxnSpPr>
          <p:nvPr/>
        </p:nvCxnSpPr>
        <p:spPr>
          <a:xfrm>
            <a:off x="2065724" y="5791280"/>
            <a:ext cx="98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正方形/長方形 64"/>
          <p:cNvSpPr/>
          <p:nvPr/>
        </p:nvSpPr>
        <p:spPr>
          <a:xfrm>
            <a:off x="6062098" y="2815308"/>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売上金受領</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7" name="カギ線コネクタ 66"/>
          <p:cNvCxnSpPr>
            <a:stCxn id="51" idx="3"/>
          </p:cNvCxnSpPr>
          <p:nvPr/>
        </p:nvCxnSpPr>
        <p:spPr>
          <a:xfrm>
            <a:off x="6647098" y="4612796"/>
            <a:ext cx="106766" cy="3230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線矢印コネクタ 67"/>
          <p:cNvCxnSpPr>
            <a:endCxn id="51" idx="2"/>
          </p:cNvCxnSpPr>
          <p:nvPr/>
        </p:nvCxnSpPr>
        <p:spPr>
          <a:xfrm flipV="1">
            <a:off x="6354598" y="4715170"/>
            <a:ext cx="0" cy="220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正方形/長方形 68"/>
          <p:cNvSpPr/>
          <p:nvPr/>
        </p:nvSpPr>
        <p:spPr>
          <a:xfrm>
            <a:off x="4844374" y="2427034"/>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売上金返還</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3" name="フローチャート: 書類 102"/>
          <p:cNvSpPr/>
          <p:nvPr/>
        </p:nvSpPr>
        <p:spPr>
          <a:xfrm>
            <a:off x="4211695" y="2381276"/>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請求書</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4" name="正方形/長方形 103"/>
          <p:cNvSpPr/>
          <p:nvPr/>
        </p:nvSpPr>
        <p:spPr>
          <a:xfrm>
            <a:off x="8341568" y="4506715"/>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経費精算</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5" name="直線矢印コネクタ 104"/>
          <p:cNvCxnSpPr>
            <a:stCxn id="104" idx="0"/>
            <a:endCxn id="59" idx="2"/>
          </p:cNvCxnSpPr>
          <p:nvPr/>
        </p:nvCxnSpPr>
        <p:spPr>
          <a:xfrm flipV="1">
            <a:off x="8634068" y="2631785"/>
            <a:ext cx="0" cy="1874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線矢印コネクタ 105"/>
          <p:cNvCxnSpPr>
            <a:endCxn id="104" idx="2"/>
          </p:cNvCxnSpPr>
          <p:nvPr/>
        </p:nvCxnSpPr>
        <p:spPr>
          <a:xfrm flipV="1">
            <a:off x="8634068" y="4711466"/>
            <a:ext cx="0" cy="224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06"/>
          <p:cNvCxnSpPr>
            <a:stCxn id="103" idx="3"/>
            <a:endCxn id="69" idx="1"/>
          </p:cNvCxnSpPr>
          <p:nvPr/>
        </p:nvCxnSpPr>
        <p:spPr>
          <a:xfrm flipV="1">
            <a:off x="4738196" y="2529409"/>
            <a:ext cx="106178" cy="1"/>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07"/>
          <p:cNvCxnSpPr>
            <a:stCxn id="69" idx="2"/>
            <a:endCxn id="109" idx="0"/>
          </p:cNvCxnSpPr>
          <p:nvPr/>
        </p:nvCxnSpPr>
        <p:spPr>
          <a:xfrm>
            <a:off x="5136874" y="2631784"/>
            <a:ext cx="0" cy="1878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 name="正方形/長方形 108"/>
          <p:cNvSpPr/>
          <p:nvPr/>
        </p:nvSpPr>
        <p:spPr>
          <a:xfrm>
            <a:off x="4844374" y="4510420"/>
            <a:ext cx="58500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入金確認</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1" name="直線矢印コネクタ 110"/>
          <p:cNvCxnSpPr>
            <a:stCxn id="109" idx="2"/>
          </p:cNvCxnSpPr>
          <p:nvPr/>
        </p:nvCxnSpPr>
        <p:spPr>
          <a:xfrm>
            <a:off x="5136874" y="4715171"/>
            <a:ext cx="0" cy="219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カギ線コネクタ 111"/>
          <p:cNvCxnSpPr>
            <a:stCxn id="104" idx="3"/>
          </p:cNvCxnSpPr>
          <p:nvPr/>
        </p:nvCxnSpPr>
        <p:spPr>
          <a:xfrm>
            <a:off x="8926568" y="4609091"/>
            <a:ext cx="117393" cy="3254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4" name="正方形/長方形 73"/>
          <p:cNvSpPr/>
          <p:nvPr/>
        </p:nvSpPr>
        <p:spPr>
          <a:xfrm>
            <a:off x="4242029" y="4935884"/>
            <a:ext cx="2565795"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p:cNvSpPr/>
          <p:nvPr/>
        </p:nvSpPr>
        <p:spPr>
          <a:xfrm>
            <a:off x="7107684" y="4935884"/>
            <a:ext cx="2018250" cy="20475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債権管理・債務管理</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フローチャート: 書類 57"/>
          <p:cNvSpPr/>
          <p:nvPr/>
        </p:nvSpPr>
        <p:spPr>
          <a:xfrm>
            <a:off x="9082904" y="3854697"/>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入金確定データ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3" name="カギ線コネクタ 62"/>
          <p:cNvCxnSpPr>
            <a:stCxn id="75" idx="3"/>
            <a:endCxn id="58" idx="2"/>
          </p:cNvCxnSpPr>
          <p:nvPr/>
        </p:nvCxnSpPr>
        <p:spPr>
          <a:xfrm flipV="1">
            <a:off x="9125934" y="4131377"/>
            <a:ext cx="220220" cy="906882"/>
          </a:xfrm>
          <a:prstGeom prst="bentConnector2">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76" name="フローチャート: 書類 75"/>
          <p:cNvSpPr/>
          <p:nvPr/>
        </p:nvSpPr>
        <p:spPr>
          <a:xfrm>
            <a:off x="5662447" y="3689090"/>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FB</a:t>
            </a: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データ</a:t>
            </a:r>
            <a: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一覧</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フローチャート: 書類 76"/>
          <p:cNvSpPr/>
          <p:nvPr/>
        </p:nvSpPr>
        <p:spPr>
          <a:xfrm>
            <a:off x="5381307" y="3908596"/>
            <a:ext cx="526500" cy="29626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入金確定データ</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8" name="直線矢印コネクタ 77"/>
          <p:cNvCxnSpPr/>
          <p:nvPr/>
        </p:nvCxnSpPr>
        <p:spPr>
          <a:xfrm flipV="1">
            <a:off x="5772091" y="4150964"/>
            <a:ext cx="0" cy="78492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6" name="正方形/長方形 85"/>
          <p:cNvSpPr/>
          <p:nvPr/>
        </p:nvSpPr>
        <p:spPr>
          <a:xfrm>
            <a:off x="8856434" y="4932007"/>
            <a:ext cx="293936"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⑨</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正方形/長方形 86"/>
          <p:cNvSpPr/>
          <p:nvPr/>
        </p:nvSpPr>
        <p:spPr>
          <a:xfrm>
            <a:off x="5904506" y="4932008"/>
            <a:ext cx="496660" cy="177217"/>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⑧⑨</a:t>
            </a:r>
            <a:endParaRPr kumimoji="1" lang="en-US" altLang="ja-JP" sz="13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64" name="グループ化 63"/>
          <p:cNvGrpSpPr/>
          <p:nvPr/>
        </p:nvGrpSpPr>
        <p:grpSpPr>
          <a:xfrm>
            <a:off x="7824378" y="775291"/>
            <a:ext cx="1890585" cy="719065"/>
            <a:chOff x="8760297" y="162896"/>
            <a:chExt cx="2326874" cy="885003"/>
          </a:xfrm>
        </p:grpSpPr>
        <p:cxnSp>
          <p:nvCxnSpPr>
            <p:cNvPr id="71" name="直線矢印コネクタ 70"/>
            <p:cNvCxnSpPr/>
            <p:nvPr/>
          </p:nvCxnSpPr>
          <p:spPr>
            <a:xfrm>
              <a:off x="9792019" y="496639"/>
              <a:ext cx="36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正方形/長方形 71"/>
            <p:cNvSpPr/>
            <p:nvPr/>
          </p:nvSpPr>
          <p:spPr>
            <a:xfrm>
              <a:off x="8856934" y="386286"/>
              <a:ext cx="783371" cy="205780"/>
            </a:xfrm>
            <a:prstGeom prst="rec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業務・機能</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フローチャート: 書類 72"/>
            <p:cNvSpPr/>
            <p:nvPr/>
          </p:nvSpPr>
          <p:spPr>
            <a:xfrm>
              <a:off x="8912694" y="633960"/>
              <a:ext cx="644590" cy="362718"/>
            </a:xfrm>
            <a:prstGeom prst="flowChartDocument">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algn="ct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帳票・ﾌｧｲﾙ</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9" name="直線矢印コネクタ 78"/>
            <p:cNvCxnSpPr/>
            <p:nvPr/>
          </p:nvCxnSpPr>
          <p:spPr>
            <a:xfrm>
              <a:off x="9792019" y="647642"/>
              <a:ext cx="360000" cy="0"/>
            </a:xfrm>
            <a:prstGeom prst="straightConnector1">
              <a:avLst/>
            </a:prstGeom>
            <a:ln>
              <a:solidFill>
                <a:srgbClr val="489FDF"/>
              </a:solidFill>
              <a:prstDash val="dash"/>
              <a:tailEnd type="triangle"/>
            </a:ln>
          </p:spPr>
          <p:style>
            <a:lnRef idx="1">
              <a:schemeClr val="dk1"/>
            </a:lnRef>
            <a:fillRef idx="0">
              <a:schemeClr val="dk1"/>
            </a:fillRef>
            <a:effectRef idx="0">
              <a:schemeClr val="dk1"/>
            </a:effectRef>
            <a:fontRef idx="minor">
              <a:schemeClr val="tx1"/>
            </a:fontRef>
          </p:style>
        </p:cxnSp>
        <p:sp>
          <p:nvSpPr>
            <p:cNvPr id="80" name="正方形/長方形 79"/>
            <p:cNvSpPr/>
            <p:nvPr/>
          </p:nvSpPr>
          <p:spPr>
            <a:xfrm>
              <a:off x="10254929" y="359552"/>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：フロー</a:t>
              </a:r>
              <a:endParaRPr kumimoji="1" lang="en-US" altLang="ja-JP" sz="73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p:cNvSpPr/>
            <p:nvPr/>
          </p:nvSpPr>
          <p:spPr>
            <a:xfrm>
              <a:off x="10254929" y="496639"/>
              <a:ext cx="737615" cy="252000"/>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rPr>
                <a:t>：入出力</a:t>
              </a:r>
              <a:endParaRPr kumimoji="1" lang="en-US" altLang="ja-JP" sz="731" dirty="0">
                <a:solidFill>
                  <a:srgbClr val="489FD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正方形/長方形 81"/>
            <p:cNvSpPr/>
            <p:nvPr/>
          </p:nvSpPr>
          <p:spPr>
            <a:xfrm>
              <a:off x="9696401" y="743425"/>
              <a:ext cx="1296144" cy="218113"/>
            </a:xfrm>
            <a:prstGeom prst="rect">
              <a:avLst/>
            </a:prstGeom>
            <a:noFill/>
            <a:ln w="9525">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ctr" anchorCtr="0" forceAA="0" compatLnSpc="1">
              <a:prstTxWarp prst="textNoShape">
                <a:avLst/>
              </a:prstTxWarp>
              <a:noAutofit/>
            </a:bodyPr>
            <a:lstStyle/>
            <a:p>
              <a:pPr defTabSz="611208">
                <a:spcAft>
                  <a:spcPts val="397"/>
                </a:spcAft>
                <a:defRPr/>
              </a:pP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丸囲み数字：出力帳票</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「帳票一覧」参照</a:t>
              </a:r>
              <a:endParaRPr kumimoji="1" lang="en-US" altLang="ja-JP" sz="73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正方形/長方形 82"/>
            <p:cNvSpPr/>
            <p:nvPr/>
          </p:nvSpPr>
          <p:spPr>
            <a:xfrm>
              <a:off x="8760297" y="162896"/>
              <a:ext cx="2326874" cy="885003"/>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7531" tIns="23766" rIns="47531" bIns="0" numCol="1" spcCol="0" rtlCol="0" fromWordArt="0" anchor="t" anchorCtr="0" forceAA="0" compatLnSpc="1">
              <a:prstTxWarp prst="textNoShape">
                <a:avLst/>
              </a:prstTxWarp>
              <a:noAutofit/>
            </a:bodyPr>
            <a:lstStyle/>
            <a:p>
              <a:pPr algn="ctr" defTabSz="611208">
                <a:spcAft>
                  <a:spcPts val="397"/>
                </a:spcAft>
                <a:defRPr/>
              </a:pPr>
              <a:r>
                <a:rPr kumimoji="1" lang="ja-JP" altLang="en-US"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凡例</a:t>
              </a:r>
              <a:endParaRPr kumimoji="1" lang="en-US" altLang="ja-JP" sz="853" b="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35458310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8.1.</a:t>
            </a:r>
            <a:r>
              <a:rPr lang="ja-JP" altLang="en-US" dirty="0" smtClean="0"/>
              <a:t> </a:t>
            </a:r>
            <a:r>
              <a:rPr lang="ja-JP" altLang="en-US" dirty="0"/>
              <a:t>デジタルバックオフィス　</a:t>
            </a:r>
            <a:r>
              <a:rPr lang="ja-JP" altLang="en-US" dirty="0" smtClean="0"/>
              <a:t>ご提供の考え方</a:t>
            </a:r>
            <a:endParaRPr lang="en-US" altLang="ja-JP" dirty="0"/>
          </a:p>
        </p:txBody>
      </p:sp>
      <p:sp>
        <p:nvSpPr>
          <p:cNvPr id="2" name="テキスト プレースホルダー 1"/>
          <p:cNvSpPr>
            <a:spLocks noGrp="1"/>
          </p:cNvSpPr>
          <p:nvPr>
            <p:ph type="body" sz="quarter" idx="10"/>
          </p:nvPr>
        </p:nvSpPr>
        <p:spPr/>
        <p:txBody>
          <a:bodyPr>
            <a:normAutofit/>
          </a:bodyPr>
          <a:lstStyle/>
          <a:p>
            <a:pPr>
              <a:lnSpc>
                <a:spcPct val="130000"/>
              </a:lnSpc>
              <a:spcAft>
                <a:spcPts val="600"/>
              </a:spcAft>
            </a:pPr>
            <a:r>
              <a:rPr lang="ja-JP" altLang="en-US" sz="1400" dirty="0"/>
              <a:t>システム共通化の効果に加え、業務も一体提供することで、駅ビル各社の管理業務負荷を軽減するととも</a:t>
            </a:r>
            <a:r>
              <a:rPr lang="ja-JP" altLang="en-US" sz="1400" dirty="0" smtClean="0"/>
              <a:t>に、</a:t>
            </a:r>
            <a:r>
              <a:rPr lang="ja-JP" altLang="en-US" sz="1400" dirty="0"/>
              <a:t>　</a:t>
            </a:r>
            <a:r>
              <a:rPr lang="ja-JP" altLang="en-US" sz="1400" dirty="0" smtClean="0"/>
              <a:t>　　　　　　　　　　　　　　　　　</a:t>
            </a:r>
            <a:r>
              <a:rPr lang="ja-JP" altLang="en-US" b="1" u="sng" dirty="0" smtClean="0"/>
              <a:t>コスト</a:t>
            </a:r>
            <a:r>
              <a:rPr lang="ja-JP" altLang="en-US" b="1" u="sng" dirty="0"/>
              <a:t>を貴社の売上実績に連動することで、リソース／コスト両面で貴社の事業拡大に貢献して</a:t>
            </a:r>
            <a:r>
              <a:rPr lang="ja-JP" altLang="en-US" b="1" u="sng" dirty="0" smtClean="0"/>
              <a:t>まいりたい </a:t>
            </a:r>
            <a:r>
              <a:rPr lang="ja-JP" altLang="en-US" sz="1400" dirty="0" smtClean="0"/>
              <a:t>と考えます。</a:t>
            </a:r>
            <a:endParaRPr lang="en-US" altLang="ja-JP" sz="1400" dirty="0"/>
          </a:p>
        </p:txBody>
      </p:sp>
      <p:sp>
        <p:nvSpPr>
          <p:cNvPr id="66" name="円形吹き出し 65"/>
          <p:cNvSpPr/>
          <p:nvPr/>
        </p:nvSpPr>
        <p:spPr>
          <a:xfrm>
            <a:off x="8522211" y="3485581"/>
            <a:ext cx="926824" cy="796396"/>
          </a:xfrm>
          <a:prstGeom prst="wedgeEllipseCallout">
            <a:avLst>
              <a:gd name="adj1" fmla="val -38957"/>
              <a:gd name="adj2" fmla="val -56568"/>
            </a:avLst>
          </a:prstGeom>
          <a:solidFill>
            <a:schemeClr val="tx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84" name="テキスト ボックス 83"/>
          <p:cNvSpPr txBox="1"/>
          <p:nvPr/>
        </p:nvSpPr>
        <p:spPr>
          <a:xfrm>
            <a:off x="727189" y="3808999"/>
            <a:ext cx="718145" cy="316428"/>
          </a:xfrm>
          <a:prstGeom prst="rect">
            <a:avLst/>
          </a:prstGeom>
          <a:noFill/>
        </p:spPr>
        <p:txBody>
          <a:bodyPr wrap="none" lIns="0" tIns="36000" rIns="0" bIns="0" rtlCol="0">
            <a:spAutoFit/>
          </a:bodyPr>
          <a:lstStyle/>
          <a:p>
            <a:pPr>
              <a:lnSpc>
                <a:spcPct val="130000"/>
              </a:lnSpc>
              <a:spcAft>
                <a:spcPts val="600"/>
              </a:spcAft>
            </a:pPr>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システム</a:t>
            </a:r>
          </a:p>
        </p:txBody>
      </p:sp>
      <p:sp>
        <p:nvSpPr>
          <p:cNvPr id="85" name="テキスト ボックス 84"/>
          <p:cNvSpPr txBox="1"/>
          <p:nvPr/>
        </p:nvSpPr>
        <p:spPr>
          <a:xfrm>
            <a:off x="285215" y="2394833"/>
            <a:ext cx="320088" cy="1665417"/>
          </a:xfrm>
          <a:prstGeom prst="rect">
            <a:avLst/>
          </a:prstGeom>
          <a:solidFill>
            <a:schemeClr val="accent1">
              <a:lumMod val="50000"/>
            </a:schemeClr>
          </a:solidFill>
          <a:ln>
            <a:noFill/>
          </a:ln>
        </p:spPr>
        <p:txBody>
          <a:bodyPr vert="eaVert" wrap="none" lIns="0" tIns="36000" rIns="0" bIns="0" rtlCol="0" anchor="ctr">
            <a:noAutofit/>
          </a:bodyPr>
          <a:lstStyle/>
          <a:p>
            <a:pPr algn="ctr">
              <a:lnSpc>
                <a:spcPct val="130000"/>
              </a:lnSpc>
              <a:spcAft>
                <a:spcPts val="600"/>
              </a:spcAft>
            </a:pPr>
            <a:r>
              <a:rPr kumimoji="1" lang="ja-JP" altLang="en-US" sz="16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従来</a:t>
            </a:r>
          </a:p>
        </p:txBody>
      </p:sp>
      <p:sp>
        <p:nvSpPr>
          <p:cNvPr id="88" name="テキスト ボックス 87"/>
          <p:cNvSpPr txBox="1"/>
          <p:nvPr/>
        </p:nvSpPr>
        <p:spPr>
          <a:xfrm>
            <a:off x="918673" y="3424846"/>
            <a:ext cx="359073" cy="300270"/>
          </a:xfrm>
          <a:prstGeom prst="rect">
            <a:avLst/>
          </a:prstGeom>
          <a:noFill/>
        </p:spPr>
        <p:txBody>
          <a:bodyPr wrap="none" lIns="0" tIns="36000" rIns="0" bIns="0" rtlCol="0">
            <a:spAutoFit/>
          </a:bodyPr>
          <a:lstStyle/>
          <a:p>
            <a:pPr>
              <a:lnSpc>
                <a:spcPct val="130000"/>
              </a:lnSpc>
              <a:spcAft>
                <a:spcPts val="600"/>
              </a:spcAft>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業務</a:t>
            </a:r>
            <a:endPar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7717643" y="3035982"/>
            <a:ext cx="208590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b="1" dirty="0" smtClean="0">
                <a:solidFill>
                  <a:srgbClr val="404040"/>
                </a:solidFill>
                <a:latin typeface="Meiryo UI" panose="020B0604030504040204" pitchFamily="50" charset="-128"/>
                <a:ea typeface="Meiryo UI" panose="020B0604030504040204" pitchFamily="50" charset="-128"/>
              </a:rPr>
              <a:t>高固定</a:t>
            </a:r>
            <a:endParaRPr lang="en-US" altLang="ja-JP" sz="2400" dirty="0" smtClean="0">
              <a:solidFill>
                <a:srgbClr val="404040"/>
              </a:solidFill>
              <a:latin typeface="Meiryo UI" panose="020B0604030504040204" pitchFamily="50" charset="-128"/>
              <a:ea typeface="Meiryo UI" panose="020B0604030504040204" pitchFamily="50" charset="-128"/>
            </a:endParaRPr>
          </a:p>
        </p:txBody>
      </p:sp>
      <p:sp>
        <p:nvSpPr>
          <p:cNvPr id="90" name="正方形/長方形 89"/>
          <p:cNvSpPr/>
          <p:nvPr/>
        </p:nvSpPr>
        <p:spPr>
          <a:xfrm>
            <a:off x="1709616" y="5606837"/>
            <a:ext cx="5904656" cy="811800"/>
          </a:xfrm>
          <a:prstGeom prst="rect">
            <a:avLst/>
          </a:prstGeom>
          <a:solidFill>
            <a:schemeClr val="accent6">
              <a:lumMod val="20000"/>
              <a:lumOff val="80000"/>
            </a:schemeClr>
          </a:solidFill>
          <a:ln>
            <a:solidFill>
              <a:schemeClr val="accent6">
                <a:lumMod val="75000"/>
              </a:schemeClr>
            </a:solidFill>
          </a:ln>
        </p:spPr>
        <p:txBody>
          <a:bodyPr wrap="none" anchor="ctr">
            <a:noAutofit/>
          </a:bodyPr>
          <a:lstStyle/>
          <a:p>
            <a:pPr lvl="0" algn="ctr" defTabSz="763155">
              <a:defRPr/>
            </a:pPr>
            <a:r>
              <a:rPr lang="ja-JP" altLang="en-US" b="1" dirty="0">
                <a:solidFill>
                  <a:schemeClr val="accent6">
                    <a:lumMod val="75000"/>
                  </a:schemeClr>
                </a:solidFill>
              </a:rPr>
              <a:t>共同利用型（</a:t>
            </a:r>
            <a:r>
              <a:rPr lang="en-US" altLang="ja-JP" b="1" dirty="0">
                <a:solidFill>
                  <a:schemeClr val="accent6">
                    <a:lumMod val="75000"/>
                  </a:schemeClr>
                </a:solidFill>
              </a:rPr>
              <a:t>SaaS</a:t>
            </a:r>
            <a:r>
              <a:rPr lang="ja-JP" altLang="en-US" b="1" dirty="0" smtClean="0">
                <a:solidFill>
                  <a:schemeClr val="accent6">
                    <a:lumMod val="75000"/>
                  </a:schemeClr>
                </a:solidFill>
              </a:rPr>
              <a:t>）</a:t>
            </a:r>
            <a:r>
              <a:rPr lang="en-US" altLang="ja-JP" b="1" dirty="0" smtClean="0">
                <a:solidFill>
                  <a:schemeClr val="accent6">
                    <a:lumMod val="75000"/>
                  </a:schemeClr>
                </a:solidFill>
              </a:rPr>
              <a:t>&amp;</a:t>
            </a:r>
            <a:r>
              <a:rPr lang="ja-JP" altLang="en-US" b="1" dirty="0" smtClean="0">
                <a:solidFill>
                  <a:schemeClr val="accent6">
                    <a:lumMod val="75000"/>
                  </a:schemeClr>
                </a:solidFill>
              </a:rPr>
              <a:t>業務運用</a:t>
            </a:r>
            <a:r>
              <a:rPr lang="ja-JP" altLang="en-US" sz="1200" b="1" dirty="0" smtClean="0">
                <a:solidFill>
                  <a:schemeClr val="accent6">
                    <a:lumMod val="75000"/>
                  </a:schemeClr>
                </a:solidFill>
              </a:rPr>
              <a:t>（確定迄）</a:t>
            </a:r>
            <a:endParaRPr lang="ja-JP" altLang="en-US" sz="1200" b="1" dirty="0">
              <a:solidFill>
                <a:schemeClr val="accent6">
                  <a:lumMod val="75000"/>
                </a:schemeClr>
              </a:solidFill>
            </a:endParaRPr>
          </a:p>
        </p:txBody>
      </p:sp>
      <p:sp>
        <p:nvSpPr>
          <p:cNvPr id="91" name="テキスト ボックス 90"/>
          <p:cNvSpPr txBox="1"/>
          <p:nvPr/>
        </p:nvSpPr>
        <p:spPr>
          <a:xfrm>
            <a:off x="309277" y="4771620"/>
            <a:ext cx="320088" cy="1665417"/>
          </a:xfrm>
          <a:prstGeom prst="rect">
            <a:avLst/>
          </a:prstGeom>
          <a:solidFill>
            <a:schemeClr val="accent6">
              <a:lumMod val="75000"/>
            </a:schemeClr>
          </a:solidFill>
          <a:ln>
            <a:noFill/>
          </a:ln>
        </p:spPr>
        <p:txBody>
          <a:bodyPr vert="eaVert" wrap="none" lIns="0" tIns="36000" rIns="0" bIns="0" rtlCol="0" anchor="ctr">
            <a:noAutofit/>
          </a:bodyPr>
          <a:lstStyle/>
          <a:p>
            <a:pPr algn="ctr">
              <a:lnSpc>
                <a:spcPct val="130000"/>
              </a:lnSpc>
              <a:spcAft>
                <a:spcPts val="600"/>
              </a:spcAft>
            </a:pPr>
            <a:r>
              <a:rPr kumimoji="1" lang="ja-JP" altLang="en-US" sz="16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弊社提案</a:t>
            </a:r>
          </a:p>
        </p:txBody>
      </p:sp>
      <p:sp>
        <p:nvSpPr>
          <p:cNvPr id="92" name="正方形/長方形 91"/>
          <p:cNvSpPr/>
          <p:nvPr/>
        </p:nvSpPr>
        <p:spPr>
          <a:xfrm>
            <a:off x="7960315" y="5374060"/>
            <a:ext cx="208590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b="1" dirty="0" smtClean="0">
                <a:solidFill>
                  <a:schemeClr val="accent6">
                    <a:lumMod val="75000"/>
                  </a:schemeClr>
                </a:solidFill>
                <a:latin typeface="Meiryo UI" panose="020B0604030504040204" pitchFamily="50" charset="-128"/>
                <a:ea typeface="Meiryo UI" panose="020B0604030504040204" pitchFamily="50" charset="-128"/>
              </a:rPr>
              <a:t>テナント売上</a:t>
            </a:r>
            <a:endParaRPr lang="en-US" altLang="ja-JP" sz="2400" b="1" dirty="0">
              <a:solidFill>
                <a:schemeClr val="accent6">
                  <a:lumMod val="75000"/>
                </a:schemeClr>
              </a:solidFill>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b="1" dirty="0" smtClean="0">
                <a:solidFill>
                  <a:schemeClr val="accent6">
                    <a:lumMod val="75000"/>
                  </a:schemeClr>
                </a:solidFill>
                <a:latin typeface="Meiryo UI" panose="020B0604030504040204" pitchFamily="50" charset="-128"/>
                <a:ea typeface="Meiryo UI" panose="020B0604030504040204" pitchFamily="50" charset="-128"/>
              </a:rPr>
              <a:t>手数料率　　　</a:t>
            </a:r>
            <a:endParaRPr lang="en-US" altLang="ja-JP" sz="2400" b="1" dirty="0" smtClean="0">
              <a:solidFill>
                <a:schemeClr val="accent6">
                  <a:lumMod val="75000"/>
                </a:schemeClr>
              </a:solidFill>
              <a:latin typeface="Meiryo UI" panose="020B0604030504040204" pitchFamily="50" charset="-128"/>
              <a:ea typeface="Meiryo UI" panose="020B0604030504040204" pitchFamily="50" charset="-128"/>
            </a:endParaRPr>
          </a:p>
        </p:txBody>
      </p:sp>
      <p:sp>
        <p:nvSpPr>
          <p:cNvPr id="93" name="テキスト ボックス 92"/>
          <p:cNvSpPr txBox="1"/>
          <p:nvPr/>
        </p:nvSpPr>
        <p:spPr>
          <a:xfrm>
            <a:off x="8452709" y="2394569"/>
            <a:ext cx="615553" cy="337973"/>
          </a:xfrm>
          <a:prstGeom prst="rect">
            <a:avLst/>
          </a:prstGeom>
          <a:noFill/>
        </p:spPr>
        <p:txBody>
          <a:bodyPr wrap="none" lIns="0" tIns="36000" rIns="0" bIns="0" rtlCol="0">
            <a:spAutoFit/>
          </a:bodyPr>
          <a:lstStyle/>
          <a:p>
            <a:pPr>
              <a:lnSpc>
                <a:spcPct val="130000"/>
              </a:lnSpc>
              <a:spcAft>
                <a:spcPts val="600"/>
              </a:spcAft>
            </a:pP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コスト</a:t>
            </a:r>
          </a:p>
        </p:txBody>
      </p:sp>
      <p:sp>
        <p:nvSpPr>
          <p:cNvPr id="94" name="テキスト ボックス 93"/>
          <p:cNvSpPr txBox="1"/>
          <p:nvPr/>
        </p:nvSpPr>
        <p:spPr>
          <a:xfrm>
            <a:off x="8441405" y="3579661"/>
            <a:ext cx="1211870" cy="820412"/>
          </a:xfrm>
          <a:prstGeom prst="rect">
            <a:avLst/>
          </a:prstGeom>
          <a:noFill/>
        </p:spPr>
        <p:txBody>
          <a:bodyPr wrap="none" lIns="0" tIns="36000" rIns="0" bIns="0" rtlCol="0">
            <a:spAutoFit/>
          </a:bodyPr>
          <a:lstStyle/>
          <a:p>
            <a:pPr>
              <a:lnSpc>
                <a:spcPct val="130000"/>
              </a:lnSpc>
              <a:spcAft>
                <a:spcPts val="600"/>
              </a:spcAft>
            </a:pP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システムにいくら</a:t>
            </a:r>
            <a:r>
              <a:rPr kumimoji="1" lang="en-US" altLang="ja-JP" sz="1050" b="1" dirty="0" smtClean="0">
                <a:latin typeface="メイリオ" panose="020B0604030504040204" pitchFamily="50" charset="-128"/>
                <a:ea typeface="メイリオ" panose="020B0604030504040204" pitchFamily="50" charset="-128"/>
                <a:cs typeface="メイリオ" panose="020B0604030504040204" pitchFamily="50" charset="-128"/>
              </a:rPr>
              <a:t>..</a:t>
            </a:r>
          </a:p>
          <a:p>
            <a:pPr>
              <a:lnSpc>
                <a:spcPct val="130000"/>
              </a:lnSpc>
              <a:spcAft>
                <a:spcPts val="600"/>
              </a:spcAft>
            </a:pPr>
            <a:r>
              <a:rPr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業務委託にいくら</a:t>
            </a:r>
            <a:r>
              <a:rPr lang="en-US" altLang="ja-JP" sz="1050" b="1" dirty="0" smtClean="0">
                <a:latin typeface="メイリオ" panose="020B0604030504040204" pitchFamily="50" charset="-128"/>
                <a:ea typeface="メイリオ" panose="020B0604030504040204" pitchFamily="50" charset="-128"/>
                <a:cs typeface="メイリオ" panose="020B0604030504040204" pitchFamily="50" charset="-128"/>
              </a:rPr>
              <a:t>..</a:t>
            </a:r>
          </a:p>
          <a:p>
            <a:pPr>
              <a:lnSpc>
                <a:spcPct val="130000"/>
              </a:lnSpc>
              <a:spcAft>
                <a:spcPts val="600"/>
              </a:spcAft>
            </a:pPr>
            <a:r>
              <a:rPr lang="ja-JP" altLang="en-US" sz="105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の積上げ</a:t>
            </a:r>
          </a:p>
        </p:txBody>
      </p:sp>
      <p:sp>
        <p:nvSpPr>
          <p:cNvPr id="95" name="右矢印 94"/>
          <p:cNvSpPr/>
          <p:nvPr/>
        </p:nvSpPr>
        <p:spPr>
          <a:xfrm>
            <a:off x="7796069" y="3112498"/>
            <a:ext cx="288032" cy="404744"/>
          </a:xfrm>
          <a:prstGeom prst="rightArrow">
            <a:avLst>
              <a:gd name="adj1" fmla="val 50000"/>
              <a:gd name="adj2" fmla="val 100000"/>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96" name="右矢印 95"/>
          <p:cNvSpPr/>
          <p:nvPr/>
        </p:nvSpPr>
        <p:spPr>
          <a:xfrm>
            <a:off x="7798628" y="5458511"/>
            <a:ext cx="288032" cy="404744"/>
          </a:xfrm>
          <a:prstGeom prst="rightArrow">
            <a:avLst>
              <a:gd name="adj1" fmla="val 50000"/>
              <a:gd name="adj2" fmla="val 100000"/>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97" name="正方形/長方形 96"/>
          <p:cNvSpPr/>
          <p:nvPr/>
        </p:nvSpPr>
        <p:spPr>
          <a:xfrm>
            <a:off x="1709617" y="3744212"/>
            <a:ext cx="1838843" cy="348495"/>
          </a:xfrm>
          <a:prstGeom prst="rect">
            <a:avLst/>
          </a:prstGeom>
          <a:ln>
            <a:solidFill>
              <a:schemeClr val="tx1"/>
            </a:solidFill>
          </a:ln>
        </p:spPr>
        <p:txBody>
          <a:bodyPr wrap="none" anchor="ctr">
            <a:noAutofit/>
          </a:bodyPr>
          <a:lstStyle/>
          <a:p>
            <a:pPr lvl="0" algn="ctr" defTabSz="763155">
              <a:defRPr/>
            </a:pPr>
            <a:r>
              <a:rPr lang="ja-JP" altLang="en-US" sz="1600" b="1" dirty="0" smtClean="0"/>
              <a:t>自社構築</a:t>
            </a:r>
            <a:r>
              <a:rPr lang="en-US" altLang="ja-JP" sz="1600" b="1" dirty="0" smtClean="0"/>
              <a:t>α</a:t>
            </a:r>
            <a:endParaRPr lang="ja-JP" altLang="en-US" sz="1600" b="1" dirty="0"/>
          </a:p>
        </p:txBody>
      </p:sp>
      <p:sp>
        <p:nvSpPr>
          <p:cNvPr id="98" name="正方形/長方形 97"/>
          <p:cNvSpPr/>
          <p:nvPr/>
        </p:nvSpPr>
        <p:spPr>
          <a:xfrm>
            <a:off x="1709616" y="3400734"/>
            <a:ext cx="1838843" cy="348495"/>
          </a:xfrm>
          <a:prstGeom prst="rect">
            <a:avLst/>
          </a:prstGeom>
          <a:ln>
            <a:solidFill>
              <a:schemeClr val="tx1"/>
            </a:solidFill>
          </a:ln>
        </p:spPr>
        <p:txBody>
          <a:bodyPr wrap="none" anchor="ctr">
            <a:noAutofit/>
          </a:bodyPr>
          <a:lstStyle/>
          <a:p>
            <a:pPr lvl="0" algn="ctr" defTabSz="763155">
              <a:defRPr/>
            </a:pPr>
            <a:r>
              <a:rPr lang="en-US" altLang="ja-JP" sz="1600" b="1" dirty="0" smtClean="0"/>
              <a:t>X</a:t>
            </a:r>
            <a:r>
              <a:rPr lang="ja-JP" altLang="en-US" sz="1600" b="1" dirty="0" smtClean="0"/>
              <a:t>社業務委託</a:t>
            </a:r>
            <a:endParaRPr lang="ja-JP" altLang="en-US" sz="1600" b="1" dirty="0"/>
          </a:p>
        </p:txBody>
      </p:sp>
      <p:sp>
        <p:nvSpPr>
          <p:cNvPr id="99" name="正方形/長方形 98"/>
          <p:cNvSpPr/>
          <p:nvPr/>
        </p:nvSpPr>
        <p:spPr>
          <a:xfrm>
            <a:off x="3736113" y="3750140"/>
            <a:ext cx="1838843" cy="348495"/>
          </a:xfrm>
          <a:prstGeom prst="rect">
            <a:avLst/>
          </a:prstGeom>
          <a:ln>
            <a:solidFill>
              <a:schemeClr val="tx1"/>
            </a:solidFill>
          </a:ln>
        </p:spPr>
        <p:txBody>
          <a:bodyPr wrap="none" anchor="ctr">
            <a:noAutofit/>
          </a:bodyPr>
          <a:lstStyle/>
          <a:p>
            <a:pPr lvl="0" algn="ctr" defTabSz="763155">
              <a:defRPr/>
            </a:pPr>
            <a:r>
              <a:rPr lang="en-US" altLang="ja-JP" sz="1600" b="1" dirty="0" smtClean="0"/>
              <a:t>β</a:t>
            </a:r>
            <a:r>
              <a:rPr lang="ja-JP" altLang="en-US" sz="1600" b="1" dirty="0" smtClean="0"/>
              <a:t>社</a:t>
            </a:r>
            <a:r>
              <a:rPr lang="en-US" altLang="ja-JP" sz="1600" b="1" dirty="0" smtClean="0"/>
              <a:t>SaaS</a:t>
            </a:r>
            <a:r>
              <a:rPr lang="ja-JP" altLang="en-US" sz="1600" b="1" dirty="0" smtClean="0"/>
              <a:t>利用</a:t>
            </a:r>
            <a:endParaRPr lang="ja-JP" altLang="en-US" sz="1600" b="1" dirty="0"/>
          </a:p>
        </p:txBody>
      </p:sp>
      <p:sp>
        <p:nvSpPr>
          <p:cNvPr id="100" name="正方形/長方形 99"/>
          <p:cNvSpPr/>
          <p:nvPr/>
        </p:nvSpPr>
        <p:spPr>
          <a:xfrm>
            <a:off x="3736112" y="3393014"/>
            <a:ext cx="1838843" cy="348495"/>
          </a:xfrm>
          <a:prstGeom prst="rect">
            <a:avLst/>
          </a:prstGeom>
          <a:ln>
            <a:solidFill>
              <a:schemeClr val="tx1"/>
            </a:solidFill>
          </a:ln>
        </p:spPr>
        <p:txBody>
          <a:bodyPr wrap="none" anchor="ctr">
            <a:noAutofit/>
          </a:bodyPr>
          <a:lstStyle/>
          <a:p>
            <a:pPr lvl="0" algn="ctr" defTabSz="763155">
              <a:defRPr/>
            </a:pPr>
            <a:r>
              <a:rPr lang="ja-JP" altLang="en-US" sz="1600" b="1" dirty="0" smtClean="0"/>
              <a:t>自社要員運用</a:t>
            </a:r>
            <a:endParaRPr lang="ja-JP" altLang="en-US" sz="1600" b="1" dirty="0"/>
          </a:p>
        </p:txBody>
      </p:sp>
      <p:sp>
        <p:nvSpPr>
          <p:cNvPr id="101" name="正方形/長方形 100"/>
          <p:cNvSpPr/>
          <p:nvPr/>
        </p:nvSpPr>
        <p:spPr>
          <a:xfrm>
            <a:off x="5775429" y="3744212"/>
            <a:ext cx="1838843" cy="348495"/>
          </a:xfrm>
          <a:prstGeom prst="rect">
            <a:avLst/>
          </a:prstGeom>
          <a:ln>
            <a:solidFill>
              <a:schemeClr val="tx1"/>
            </a:solidFill>
          </a:ln>
        </p:spPr>
        <p:txBody>
          <a:bodyPr wrap="none" anchor="ctr">
            <a:noAutofit/>
          </a:bodyPr>
          <a:lstStyle/>
          <a:p>
            <a:pPr lvl="0" algn="ctr" defTabSz="763155">
              <a:defRPr/>
            </a:pPr>
            <a:r>
              <a:rPr lang="en-US" altLang="ja-JP" sz="1600" b="1" dirty="0" smtClean="0"/>
              <a:t>ɤ</a:t>
            </a:r>
            <a:r>
              <a:rPr lang="ja-JP" altLang="en-US" sz="1600" b="1" dirty="0" smtClean="0"/>
              <a:t>社</a:t>
            </a:r>
            <a:r>
              <a:rPr lang="en-US" altLang="ja-JP" sz="1600" b="1" dirty="0" smtClean="0"/>
              <a:t>SaaS</a:t>
            </a:r>
            <a:r>
              <a:rPr lang="ja-JP" altLang="en-US" sz="1600" b="1" dirty="0" smtClean="0"/>
              <a:t>利用</a:t>
            </a:r>
            <a:endParaRPr lang="ja-JP" altLang="en-US" sz="1600" b="1" dirty="0"/>
          </a:p>
        </p:txBody>
      </p:sp>
      <p:sp>
        <p:nvSpPr>
          <p:cNvPr id="102" name="正方形/長方形 101"/>
          <p:cNvSpPr/>
          <p:nvPr/>
        </p:nvSpPr>
        <p:spPr>
          <a:xfrm>
            <a:off x="5775428" y="3400734"/>
            <a:ext cx="1838843" cy="348495"/>
          </a:xfrm>
          <a:prstGeom prst="rect">
            <a:avLst/>
          </a:prstGeom>
          <a:ln>
            <a:solidFill>
              <a:schemeClr val="tx1"/>
            </a:solidFill>
          </a:ln>
        </p:spPr>
        <p:txBody>
          <a:bodyPr wrap="none" anchor="ctr">
            <a:noAutofit/>
          </a:bodyPr>
          <a:lstStyle/>
          <a:p>
            <a:pPr lvl="0" algn="ctr" defTabSz="763155">
              <a:defRPr/>
            </a:pPr>
            <a:r>
              <a:rPr lang="en-US" altLang="ja-JP" sz="1600" b="1" dirty="0" smtClean="0"/>
              <a:t>Y</a:t>
            </a:r>
            <a:r>
              <a:rPr lang="ja-JP" altLang="en-US" sz="1600" b="1" dirty="0" smtClean="0"/>
              <a:t>社業務委託</a:t>
            </a:r>
            <a:endParaRPr lang="ja-JP" altLang="en-US" sz="1600" b="1" dirty="0"/>
          </a:p>
        </p:txBody>
      </p:sp>
      <p:sp>
        <p:nvSpPr>
          <p:cNvPr id="110" name="テキスト ボックス 109"/>
          <p:cNvSpPr txBox="1"/>
          <p:nvPr/>
        </p:nvSpPr>
        <p:spPr>
          <a:xfrm>
            <a:off x="2213672" y="1952630"/>
            <a:ext cx="1069203" cy="356439"/>
          </a:xfrm>
          <a:prstGeom prst="rect">
            <a:avLst/>
          </a:prstGeom>
          <a:noFill/>
        </p:spPr>
        <p:txBody>
          <a:bodyPr wrap="none" lIns="0" tIns="36000" rIns="0" bIns="0" rtlCol="0">
            <a:spAutoFit/>
          </a:bodyPr>
          <a:lstStyle/>
          <a:p>
            <a:pPr>
              <a:lnSpc>
                <a:spcPct val="130000"/>
              </a:lnSpc>
              <a:spcAft>
                <a:spcPts val="600"/>
              </a:spcAft>
            </a:pP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-A</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sp>
        <p:nvSpPr>
          <p:cNvPr id="113" name="テキスト ボックス 112"/>
          <p:cNvSpPr txBox="1"/>
          <p:nvPr/>
        </p:nvSpPr>
        <p:spPr>
          <a:xfrm>
            <a:off x="4230227" y="1952630"/>
            <a:ext cx="1067600" cy="356439"/>
          </a:xfrm>
          <a:prstGeom prst="rect">
            <a:avLst/>
          </a:prstGeom>
          <a:noFill/>
        </p:spPr>
        <p:txBody>
          <a:bodyPr wrap="none" lIns="0" tIns="36000" rIns="0" bIns="0" rtlCol="0">
            <a:spAutoFit/>
          </a:bodyPr>
          <a:lstStyle/>
          <a:p>
            <a:pPr>
              <a:lnSpc>
                <a:spcPct val="130000"/>
              </a:lnSpc>
              <a:spcAft>
                <a:spcPts val="600"/>
              </a:spcAft>
            </a:pP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-B</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sp>
        <p:nvSpPr>
          <p:cNvPr id="114" name="テキスト ボックス 113"/>
          <p:cNvSpPr txBox="1"/>
          <p:nvPr/>
        </p:nvSpPr>
        <p:spPr>
          <a:xfrm>
            <a:off x="6318459" y="1949029"/>
            <a:ext cx="1057982" cy="356439"/>
          </a:xfrm>
          <a:prstGeom prst="rect">
            <a:avLst/>
          </a:prstGeom>
          <a:noFill/>
        </p:spPr>
        <p:txBody>
          <a:bodyPr wrap="none" lIns="0" tIns="36000" rIns="0" bIns="0" rtlCol="0">
            <a:spAutoFit/>
          </a:bodyPr>
          <a:lstStyle/>
          <a:p>
            <a:pPr>
              <a:lnSpc>
                <a:spcPct val="130000"/>
              </a:lnSpc>
              <a:spcAft>
                <a:spcPts val="600"/>
              </a:spcAft>
            </a:pPr>
            <a:r>
              <a:rPr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a:t>
            </a:r>
            <a:r>
              <a:rPr lang="ja-JP" altLang="en-US" sz="1600" b="1" u="sng" dirty="0">
                <a:latin typeface="メイリオ" panose="020B0604030504040204" pitchFamily="50" charset="-128"/>
                <a:ea typeface="メイリオ" panose="020B0604030504040204" pitchFamily="50" charset="-128"/>
                <a:cs typeface="メイリオ" panose="020B0604030504040204" pitchFamily="50" charset="-128"/>
              </a:rPr>
              <a:t>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-C</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cxnSp>
        <p:nvCxnSpPr>
          <p:cNvPr id="115" name="直線矢印コネクタ 114"/>
          <p:cNvCxnSpPr/>
          <p:nvPr/>
        </p:nvCxnSpPr>
        <p:spPr>
          <a:xfrm>
            <a:off x="2357688" y="3068974"/>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a:off x="2814511" y="3065149"/>
            <a:ext cx="0" cy="324040"/>
          </a:xfrm>
          <a:prstGeom prst="straightConnector1">
            <a:avLst/>
          </a:prstGeom>
          <a:ln w="381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1853632"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管理</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指示</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3005760"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相談</a:t>
            </a: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報告</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9" name="直線矢印コネクタ 118"/>
          <p:cNvCxnSpPr/>
          <p:nvPr/>
        </p:nvCxnSpPr>
        <p:spPr>
          <a:xfrm>
            <a:off x="4521029" y="3063760"/>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a:off x="4899592" y="3059935"/>
            <a:ext cx="0" cy="324040"/>
          </a:xfrm>
          <a:prstGeom prst="straightConnector1">
            <a:avLst/>
          </a:prstGeom>
          <a:ln w="381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4019775"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管理</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指示</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a:off x="5099895"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相談</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報告</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3" name="直線矢印コネクタ 122"/>
          <p:cNvCxnSpPr/>
          <p:nvPr/>
        </p:nvCxnSpPr>
        <p:spPr>
          <a:xfrm>
            <a:off x="6566771" y="3063760"/>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a:off x="6945334" y="3059935"/>
            <a:ext cx="0" cy="324040"/>
          </a:xfrm>
          <a:prstGeom prst="straightConnector1">
            <a:avLst/>
          </a:prstGeom>
          <a:ln w="381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6108007"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管理</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指示</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7110216" y="2925413"/>
            <a:ext cx="282129" cy="46377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相談</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報告</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2213672" y="4281977"/>
            <a:ext cx="1069203" cy="356439"/>
          </a:xfrm>
          <a:prstGeom prst="rect">
            <a:avLst/>
          </a:prstGeom>
          <a:noFill/>
        </p:spPr>
        <p:txBody>
          <a:bodyPr wrap="none" lIns="0" tIns="36000" rIns="0" bIns="0" rtlCol="0">
            <a:spAutoFit/>
          </a:bodyPr>
          <a:lstStyle/>
          <a:p>
            <a:pPr>
              <a:lnSpc>
                <a:spcPct val="130000"/>
              </a:lnSpc>
              <a:spcAft>
                <a:spcPts val="600"/>
              </a:spcAft>
            </a:pPr>
            <a:r>
              <a:rPr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a:t>
            </a:r>
            <a:r>
              <a:rPr lang="ja-JP" altLang="en-US" sz="1600" b="1" u="sng" dirty="0">
                <a:latin typeface="メイリオ" panose="020B0604030504040204" pitchFamily="50" charset="-128"/>
                <a:ea typeface="メイリオ" panose="020B0604030504040204" pitchFamily="50" charset="-128"/>
                <a:cs typeface="メイリオ" panose="020B0604030504040204" pitchFamily="50" charset="-128"/>
              </a:rPr>
              <a:t>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-A</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sp>
        <p:nvSpPr>
          <p:cNvPr id="128" name="テキスト ボックス 127"/>
          <p:cNvSpPr txBox="1"/>
          <p:nvPr/>
        </p:nvSpPr>
        <p:spPr>
          <a:xfrm>
            <a:off x="4230227" y="4281977"/>
            <a:ext cx="1067600" cy="356439"/>
          </a:xfrm>
          <a:prstGeom prst="rect">
            <a:avLst/>
          </a:prstGeom>
          <a:noFill/>
        </p:spPr>
        <p:txBody>
          <a:bodyPr wrap="none" lIns="0" tIns="36000" rIns="0" bIns="0" rtlCol="0">
            <a:spAutoFit/>
          </a:bodyPr>
          <a:lstStyle/>
          <a:p>
            <a:pPr>
              <a:lnSpc>
                <a:spcPct val="130000"/>
              </a:lnSpc>
              <a:spcAft>
                <a:spcPts val="600"/>
              </a:spcAft>
            </a:pPr>
            <a:r>
              <a:rPr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a:t>
            </a:r>
            <a:r>
              <a:rPr lang="ja-JP" altLang="en-US" sz="1600" b="1" u="sng" dirty="0">
                <a:latin typeface="メイリオ" panose="020B0604030504040204" pitchFamily="50" charset="-128"/>
                <a:ea typeface="メイリオ" panose="020B0604030504040204" pitchFamily="50" charset="-128"/>
                <a:cs typeface="メイリオ" panose="020B0604030504040204" pitchFamily="50" charset="-128"/>
              </a:rPr>
              <a:t>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-B</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sp>
        <p:nvSpPr>
          <p:cNvPr id="129" name="テキスト ボックス 128"/>
          <p:cNvSpPr txBox="1"/>
          <p:nvPr/>
        </p:nvSpPr>
        <p:spPr>
          <a:xfrm>
            <a:off x="6318459" y="4278376"/>
            <a:ext cx="1057982" cy="356439"/>
          </a:xfrm>
          <a:prstGeom prst="rect">
            <a:avLst/>
          </a:prstGeom>
          <a:noFill/>
        </p:spPr>
        <p:txBody>
          <a:bodyPr wrap="none" lIns="0" tIns="36000" rIns="0" bIns="0" rtlCol="0">
            <a:spAutoFit/>
          </a:bodyPr>
          <a:lstStyle/>
          <a:p>
            <a:pPr>
              <a:lnSpc>
                <a:spcPct val="130000"/>
              </a:lnSpc>
              <a:spcAft>
                <a:spcPts val="600"/>
              </a:spcAft>
            </a:pPr>
            <a:r>
              <a:rPr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駅</a:t>
            </a:r>
            <a:r>
              <a:rPr lang="ja-JP" altLang="en-US" sz="1600" b="1" u="sng" dirty="0">
                <a:latin typeface="メイリオ" panose="020B0604030504040204" pitchFamily="50" charset="-128"/>
                <a:ea typeface="メイリオ" panose="020B0604030504040204" pitchFamily="50" charset="-128"/>
                <a:cs typeface="メイリオ" panose="020B0604030504040204" pitchFamily="50" charset="-128"/>
              </a:rPr>
              <a:t>ビル</a:t>
            </a:r>
            <a:r>
              <a:rPr kumimoji="1" lang="en-US" altLang="ja-JP" sz="1600" b="1" u="sng" dirty="0" smtClean="0">
                <a:latin typeface="メイリオ" panose="020B0604030504040204" pitchFamily="50" charset="-128"/>
                <a:ea typeface="メイリオ" panose="020B0604030504040204" pitchFamily="50" charset="-128"/>
                <a:cs typeface="メイリオ" panose="020B0604030504040204" pitchFamily="50" charset="-128"/>
              </a:rPr>
              <a:t>-C</a:t>
            </a:r>
            <a:r>
              <a:rPr kumimoji="1" lang="ja-JP" altLang="en-US" sz="1600" b="1" u="sng" dirty="0" smtClean="0">
                <a:latin typeface="メイリオ" panose="020B0604030504040204" pitchFamily="50" charset="-128"/>
                <a:ea typeface="メイリオ" panose="020B0604030504040204" pitchFamily="50" charset="-128"/>
                <a:cs typeface="メイリオ" panose="020B0604030504040204" pitchFamily="50" charset="-128"/>
              </a:rPr>
              <a:t>社</a:t>
            </a:r>
          </a:p>
        </p:txBody>
      </p:sp>
      <p:cxnSp>
        <p:nvCxnSpPr>
          <p:cNvPr id="130" name="直線矢印コネクタ 129"/>
          <p:cNvCxnSpPr/>
          <p:nvPr/>
        </p:nvCxnSpPr>
        <p:spPr>
          <a:xfrm>
            <a:off x="2573712" y="5291055"/>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2141664" y="5299371"/>
            <a:ext cx="282129" cy="24371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利用</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2" name="直線矢印コネクタ 131"/>
          <p:cNvCxnSpPr/>
          <p:nvPr/>
        </p:nvCxnSpPr>
        <p:spPr>
          <a:xfrm>
            <a:off x="4589936" y="5285841"/>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3" name="テキスト ボックス 132"/>
          <p:cNvSpPr txBox="1"/>
          <p:nvPr/>
        </p:nvSpPr>
        <p:spPr>
          <a:xfrm>
            <a:off x="4019775" y="5299371"/>
            <a:ext cx="282129" cy="24371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利用</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4" name="直線矢印コネクタ 133"/>
          <p:cNvCxnSpPr/>
          <p:nvPr/>
        </p:nvCxnSpPr>
        <p:spPr>
          <a:xfrm>
            <a:off x="6704884" y="5285841"/>
            <a:ext cx="0" cy="3240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5" name="テキスト ボックス 134"/>
          <p:cNvSpPr txBox="1"/>
          <p:nvPr/>
        </p:nvSpPr>
        <p:spPr>
          <a:xfrm>
            <a:off x="6246120" y="5299371"/>
            <a:ext cx="282129" cy="243716"/>
          </a:xfrm>
          <a:prstGeom prst="rect">
            <a:avLst/>
          </a:prstGeom>
          <a:noFill/>
        </p:spPr>
        <p:txBody>
          <a:bodyPr wrap="none" lIns="0" tIns="36000" rIns="0" bIns="0" rtlCol="0">
            <a:spAutoFit/>
          </a:bodyPr>
          <a:lstStyle/>
          <a:p>
            <a:pPr>
              <a:lnSpc>
                <a:spcPct val="130000"/>
              </a:lnSpc>
              <a:spcAft>
                <a:spcPts val="600"/>
              </a:spcAft>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利用</a:t>
            </a:r>
            <a:endParaRPr kumimoji="1"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a:off x="741909" y="6063459"/>
            <a:ext cx="718145" cy="316428"/>
          </a:xfrm>
          <a:prstGeom prst="rect">
            <a:avLst/>
          </a:prstGeom>
          <a:noFill/>
        </p:spPr>
        <p:txBody>
          <a:bodyPr wrap="none" lIns="0" tIns="36000" rIns="0" bIns="0" rtlCol="0">
            <a:spAutoFit/>
          </a:bodyPr>
          <a:lstStyle/>
          <a:p>
            <a:pPr>
              <a:lnSpc>
                <a:spcPct val="130000"/>
              </a:lnSpc>
              <a:spcAft>
                <a:spcPts val="600"/>
              </a:spcAft>
            </a:pPr>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システム</a:t>
            </a:r>
          </a:p>
        </p:txBody>
      </p:sp>
      <p:sp>
        <p:nvSpPr>
          <p:cNvPr id="137" name="テキスト ボックス 136"/>
          <p:cNvSpPr txBox="1"/>
          <p:nvPr/>
        </p:nvSpPr>
        <p:spPr>
          <a:xfrm>
            <a:off x="906724" y="5674354"/>
            <a:ext cx="359073" cy="300270"/>
          </a:xfrm>
          <a:prstGeom prst="rect">
            <a:avLst/>
          </a:prstGeom>
          <a:noFill/>
        </p:spPr>
        <p:txBody>
          <a:bodyPr wrap="none" lIns="0" tIns="36000" rIns="0" bIns="0" rtlCol="0">
            <a:spAutoFit/>
          </a:bodyPr>
          <a:lstStyle/>
          <a:p>
            <a:pPr>
              <a:lnSpc>
                <a:spcPct val="130000"/>
              </a:lnSpc>
              <a:spcAft>
                <a:spcPts val="600"/>
              </a:spcAft>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業務</a:t>
            </a:r>
            <a:endPar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a:off x="2210720" y="2390655"/>
            <a:ext cx="234879" cy="267860"/>
          </a:xfrm>
          <a:custGeom>
            <a:avLst/>
            <a:gdLst>
              <a:gd name="connsiteX0" fmla="*/ 285750 w 400091"/>
              <a:gd name="connsiteY0" fmla="*/ 0 h 522733"/>
              <a:gd name="connsiteX1" fmla="*/ 88900 w 400091"/>
              <a:gd name="connsiteY1" fmla="*/ 6350 h 522733"/>
              <a:gd name="connsiteX2" fmla="*/ 31750 w 400091"/>
              <a:gd name="connsiteY2" fmla="*/ 25400 h 522733"/>
              <a:gd name="connsiteX3" fmla="*/ 25400 w 400091"/>
              <a:gd name="connsiteY3" fmla="*/ 44450 h 522733"/>
              <a:gd name="connsiteX4" fmla="*/ 6350 w 400091"/>
              <a:gd name="connsiteY4" fmla="*/ 63500 h 522733"/>
              <a:gd name="connsiteX5" fmla="*/ 12700 w 400091"/>
              <a:gd name="connsiteY5" fmla="*/ 95250 h 522733"/>
              <a:gd name="connsiteX6" fmla="*/ 146050 w 400091"/>
              <a:gd name="connsiteY6" fmla="*/ 146050 h 522733"/>
              <a:gd name="connsiteX7" fmla="*/ 279400 w 400091"/>
              <a:gd name="connsiteY7" fmla="*/ 107950 h 522733"/>
              <a:gd name="connsiteX8" fmla="*/ 285750 w 400091"/>
              <a:gd name="connsiteY8" fmla="*/ 88900 h 522733"/>
              <a:gd name="connsiteX9" fmla="*/ 279400 w 400091"/>
              <a:gd name="connsiteY9" fmla="*/ 57150 h 522733"/>
              <a:gd name="connsiteX10" fmla="*/ 285750 w 400091"/>
              <a:gd name="connsiteY10" fmla="*/ 38100 h 522733"/>
              <a:gd name="connsiteX11" fmla="*/ 304800 w 400091"/>
              <a:gd name="connsiteY11" fmla="*/ 19050 h 522733"/>
              <a:gd name="connsiteX12" fmla="*/ 177800 w 400091"/>
              <a:gd name="connsiteY12" fmla="*/ 25400 h 522733"/>
              <a:gd name="connsiteX13" fmla="*/ 158750 w 400091"/>
              <a:gd name="connsiteY13" fmla="*/ 31750 h 522733"/>
              <a:gd name="connsiteX14" fmla="*/ 127000 w 400091"/>
              <a:gd name="connsiteY14" fmla="*/ 38100 h 522733"/>
              <a:gd name="connsiteX15" fmla="*/ 88900 w 400091"/>
              <a:gd name="connsiteY15" fmla="*/ 57150 h 522733"/>
              <a:gd name="connsiteX16" fmla="*/ 69850 w 400091"/>
              <a:gd name="connsiteY16" fmla="*/ 63500 h 522733"/>
              <a:gd name="connsiteX17" fmla="*/ 50800 w 400091"/>
              <a:gd name="connsiteY17" fmla="*/ 82550 h 522733"/>
              <a:gd name="connsiteX18" fmla="*/ 25400 w 400091"/>
              <a:gd name="connsiteY18" fmla="*/ 133350 h 522733"/>
              <a:gd name="connsiteX19" fmla="*/ 38100 w 400091"/>
              <a:gd name="connsiteY19" fmla="*/ 184150 h 522733"/>
              <a:gd name="connsiteX20" fmla="*/ 50800 w 400091"/>
              <a:gd name="connsiteY20" fmla="*/ 203200 h 522733"/>
              <a:gd name="connsiteX21" fmla="*/ 101600 w 400091"/>
              <a:gd name="connsiteY21" fmla="*/ 209550 h 522733"/>
              <a:gd name="connsiteX22" fmla="*/ 133350 w 400091"/>
              <a:gd name="connsiteY22" fmla="*/ 215900 h 522733"/>
              <a:gd name="connsiteX23" fmla="*/ 349250 w 400091"/>
              <a:gd name="connsiteY23" fmla="*/ 196850 h 522733"/>
              <a:gd name="connsiteX24" fmla="*/ 374650 w 400091"/>
              <a:gd name="connsiteY24" fmla="*/ 177800 h 522733"/>
              <a:gd name="connsiteX25" fmla="*/ 400050 w 400091"/>
              <a:gd name="connsiteY25" fmla="*/ 133350 h 522733"/>
              <a:gd name="connsiteX26" fmla="*/ 381000 w 400091"/>
              <a:gd name="connsiteY26" fmla="*/ 120650 h 522733"/>
              <a:gd name="connsiteX27" fmla="*/ 266700 w 400091"/>
              <a:gd name="connsiteY27" fmla="*/ 133350 h 522733"/>
              <a:gd name="connsiteX28" fmla="*/ 120650 w 400091"/>
              <a:gd name="connsiteY28" fmla="*/ 190500 h 522733"/>
              <a:gd name="connsiteX29" fmla="*/ 69850 w 400091"/>
              <a:gd name="connsiteY29" fmla="*/ 234950 h 522733"/>
              <a:gd name="connsiteX30" fmla="*/ 203200 w 400091"/>
              <a:gd name="connsiteY30" fmla="*/ 234950 h 522733"/>
              <a:gd name="connsiteX31" fmla="*/ 222250 w 400091"/>
              <a:gd name="connsiteY31" fmla="*/ 215900 h 522733"/>
              <a:gd name="connsiteX32" fmla="*/ 228600 w 400091"/>
              <a:gd name="connsiteY32" fmla="*/ 190500 h 522733"/>
              <a:gd name="connsiteX33" fmla="*/ 196850 w 400091"/>
              <a:gd name="connsiteY33" fmla="*/ 184150 h 522733"/>
              <a:gd name="connsiteX34" fmla="*/ 107950 w 400091"/>
              <a:gd name="connsiteY34" fmla="*/ 196850 h 522733"/>
              <a:gd name="connsiteX35" fmla="*/ 25400 w 400091"/>
              <a:gd name="connsiteY35" fmla="*/ 234950 h 522733"/>
              <a:gd name="connsiteX36" fmla="*/ 19050 w 400091"/>
              <a:gd name="connsiteY36" fmla="*/ 254000 h 522733"/>
              <a:gd name="connsiteX37" fmla="*/ 127000 w 400091"/>
              <a:gd name="connsiteY37" fmla="*/ 228600 h 522733"/>
              <a:gd name="connsiteX38" fmla="*/ 177800 w 400091"/>
              <a:gd name="connsiteY38" fmla="*/ 203200 h 522733"/>
              <a:gd name="connsiteX39" fmla="*/ 209550 w 400091"/>
              <a:gd name="connsiteY39" fmla="*/ 171450 h 522733"/>
              <a:gd name="connsiteX40" fmla="*/ 139700 w 400091"/>
              <a:gd name="connsiteY40" fmla="*/ 120650 h 522733"/>
              <a:gd name="connsiteX41" fmla="*/ 57150 w 400091"/>
              <a:gd name="connsiteY41" fmla="*/ 139700 h 522733"/>
              <a:gd name="connsiteX42" fmla="*/ 25400 w 400091"/>
              <a:gd name="connsiteY42" fmla="*/ 184150 h 522733"/>
              <a:gd name="connsiteX43" fmla="*/ 95250 w 400091"/>
              <a:gd name="connsiteY43" fmla="*/ 209550 h 522733"/>
              <a:gd name="connsiteX44" fmla="*/ 330200 w 400091"/>
              <a:gd name="connsiteY44" fmla="*/ 146050 h 522733"/>
              <a:gd name="connsiteX45" fmla="*/ 342900 w 400091"/>
              <a:gd name="connsiteY45" fmla="*/ 114300 h 522733"/>
              <a:gd name="connsiteX46" fmla="*/ 311150 w 400091"/>
              <a:gd name="connsiteY46" fmla="*/ 76200 h 522733"/>
              <a:gd name="connsiteX47" fmla="*/ 95250 w 400091"/>
              <a:gd name="connsiteY47" fmla="*/ 95250 h 522733"/>
              <a:gd name="connsiteX48" fmla="*/ 57150 w 400091"/>
              <a:gd name="connsiteY48" fmla="*/ 107950 h 522733"/>
              <a:gd name="connsiteX49" fmla="*/ 0 w 400091"/>
              <a:gd name="connsiteY49" fmla="*/ 146050 h 522733"/>
              <a:gd name="connsiteX50" fmla="*/ 19050 w 400091"/>
              <a:gd name="connsiteY50" fmla="*/ 190500 h 522733"/>
              <a:gd name="connsiteX51" fmla="*/ 177800 w 400091"/>
              <a:gd name="connsiteY51" fmla="*/ 165100 h 522733"/>
              <a:gd name="connsiteX52" fmla="*/ 196850 w 400091"/>
              <a:gd name="connsiteY52" fmla="*/ 139700 h 522733"/>
              <a:gd name="connsiteX53" fmla="*/ 177800 w 400091"/>
              <a:gd name="connsiteY53" fmla="*/ 146050 h 522733"/>
              <a:gd name="connsiteX54" fmla="*/ 158750 w 400091"/>
              <a:gd name="connsiteY54" fmla="*/ 177800 h 522733"/>
              <a:gd name="connsiteX55" fmla="*/ 234950 w 400091"/>
              <a:gd name="connsiteY55" fmla="*/ 165100 h 522733"/>
              <a:gd name="connsiteX56" fmla="*/ 298450 w 400091"/>
              <a:gd name="connsiteY56" fmla="*/ 120650 h 522733"/>
              <a:gd name="connsiteX57" fmla="*/ 228600 w 400091"/>
              <a:gd name="connsiteY57" fmla="*/ 146050 h 522733"/>
              <a:gd name="connsiteX58" fmla="*/ 196850 w 400091"/>
              <a:gd name="connsiteY58" fmla="*/ 165100 h 522733"/>
              <a:gd name="connsiteX59" fmla="*/ 171450 w 400091"/>
              <a:gd name="connsiteY59" fmla="*/ 196850 h 522733"/>
              <a:gd name="connsiteX60" fmla="*/ 254000 w 400091"/>
              <a:gd name="connsiteY60" fmla="*/ 222250 h 522733"/>
              <a:gd name="connsiteX61" fmla="*/ 234950 w 400091"/>
              <a:gd name="connsiteY61" fmla="*/ 228600 h 522733"/>
              <a:gd name="connsiteX62" fmla="*/ 196850 w 400091"/>
              <a:gd name="connsiteY62" fmla="*/ 285750 h 522733"/>
              <a:gd name="connsiteX63" fmla="*/ 203200 w 400091"/>
              <a:gd name="connsiteY63" fmla="*/ 317500 h 522733"/>
              <a:gd name="connsiteX64" fmla="*/ 254000 w 400091"/>
              <a:gd name="connsiteY64" fmla="*/ 298450 h 522733"/>
              <a:gd name="connsiteX65" fmla="*/ 260350 w 400091"/>
              <a:gd name="connsiteY65" fmla="*/ 266700 h 522733"/>
              <a:gd name="connsiteX66" fmla="*/ 203200 w 400091"/>
              <a:gd name="connsiteY66" fmla="*/ 222250 h 522733"/>
              <a:gd name="connsiteX67" fmla="*/ 139700 w 400091"/>
              <a:gd name="connsiteY67" fmla="*/ 228600 h 522733"/>
              <a:gd name="connsiteX68" fmla="*/ 158750 w 400091"/>
              <a:gd name="connsiteY68" fmla="*/ 298450 h 522733"/>
              <a:gd name="connsiteX69" fmla="*/ 234950 w 400091"/>
              <a:gd name="connsiteY69" fmla="*/ 304800 h 522733"/>
              <a:gd name="connsiteX70" fmla="*/ 292100 w 400091"/>
              <a:gd name="connsiteY70" fmla="*/ 298450 h 522733"/>
              <a:gd name="connsiteX71" fmla="*/ 285750 w 400091"/>
              <a:gd name="connsiteY71" fmla="*/ 279400 h 522733"/>
              <a:gd name="connsiteX72" fmla="*/ 171450 w 400091"/>
              <a:gd name="connsiteY72" fmla="*/ 292100 h 522733"/>
              <a:gd name="connsiteX73" fmla="*/ 146050 w 400091"/>
              <a:gd name="connsiteY73" fmla="*/ 311150 h 522733"/>
              <a:gd name="connsiteX74" fmla="*/ 177800 w 400091"/>
              <a:gd name="connsiteY74" fmla="*/ 304800 h 522733"/>
              <a:gd name="connsiteX75" fmla="*/ 222250 w 400091"/>
              <a:gd name="connsiteY75" fmla="*/ 234950 h 522733"/>
              <a:gd name="connsiteX76" fmla="*/ 228600 w 400091"/>
              <a:gd name="connsiteY76" fmla="*/ 209550 h 522733"/>
              <a:gd name="connsiteX77" fmla="*/ 146050 w 400091"/>
              <a:gd name="connsiteY77" fmla="*/ 196850 h 522733"/>
              <a:gd name="connsiteX78" fmla="*/ 101600 w 400091"/>
              <a:gd name="connsiteY78" fmla="*/ 209550 h 522733"/>
              <a:gd name="connsiteX79" fmla="*/ 69850 w 400091"/>
              <a:gd name="connsiteY79" fmla="*/ 241300 h 522733"/>
              <a:gd name="connsiteX80" fmla="*/ 152400 w 400091"/>
              <a:gd name="connsiteY80" fmla="*/ 292100 h 522733"/>
              <a:gd name="connsiteX81" fmla="*/ 273050 w 400091"/>
              <a:gd name="connsiteY81" fmla="*/ 273050 h 522733"/>
              <a:gd name="connsiteX82" fmla="*/ 298450 w 400091"/>
              <a:gd name="connsiteY82" fmla="*/ 203200 h 522733"/>
              <a:gd name="connsiteX83" fmla="*/ 241300 w 400091"/>
              <a:gd name="connsiteY83" fmla="*/ 196850 h 522733"/>
              <a:gd name="connsiteX84" fmla="*/ 196850 w 400091"/>
              <a:gd name="connsiteY84" fmla="*/ 247650 h 522733"/>
              <a:gd name="connsiteX85" fmla="*/ 222250 w 400091"/>
              <a:gd name="connsiteY85" fmla="*/ 279400 h 522733"/>
              <a:gd name="connsiteX86" fmla="*/ 292100 w 400091"/>
              <a:gd name="connsiteY86" fmla="*/ 260350 h 522733"/>
              <a:gd name="connsiteX87" fmla="*/ 317500 w 400091"/>
              <a:gd name="connsiteY87" fmla="*/ 234950 h 522733"/>
              <a:gd name="connsiteX88" fmla="*/ 254000 w 400091"/>
              <a:gd name="connsiteY88" fmla="*/ 266700 h 522733"/>
              <a:gd name="connsiteX89" fmla="*/ 215900 w 400091"/>
              <a:gd name="connsiteY89" fmla="*/ 336550 h 522733"/>
              <a:gd name="connsiteX90" fmla="*/ 241300 w 400091"/>
              <a:gd name="connsiteY90" fmla="*/ 355600 h 522733"/>
              <a:gd name="connsiteX91" fmla="*/ 311150 w 400091"/>
              <a:gd name="connsiteY91" fmla="*/ 311150 h 522733"/>
              <a:gd name="connsiteX92" fmla="*/ 298450 w 400091"/>
              <a:gd name="connsiteY92" fmla="*/ 330200 h 522733"/>
              <a:gd name="connsiteX93" fmla="*/ 317500 w 400091"/>
              <a:gd name="connsiteY93" fmla="*/ 323850 h 522733"/>
              <a:gd name="connsiteX94" fmla="*/ 298450 w 400091"/>
              <a:gd name="connsiteY94" fmla="*/ 311150 h 522733"/>
              <a:gd name="connsiteX95" fmla="*/ 260350 w 400091"/>
              <a:gd name="connsiteY95" fmla="*/ 387350 h 522733"/>
              <a:gd name="connsiteX96" fmla="*/ 254000 w 400091"/>
              <a:gd name="connsiteY96" fmla="*/ 425450 h 522733"/>
              <a:gd name="connsiteX97" fmla="*/ 247650 w 400091"/>
              <a:gd name="connsiteY97" fmla="*/ 444500 h 522733"/>
              <a:gd name="connsiteX98" fmla="*/ 241300 w 400091"/>
              <a:gd name="connsiteY98" fmla="*/ 476250 h 522733"/>
              <a:gd name="connsiteX99" fmla="*/ 247650 w 400091"/>
              <a:gd name="connsiteY99" fmla="*/ 495300 h 522733"/>
              <a:gd name="connsiteX100" fmla="*/ 260350 w 400091"/>
              <a:gd name="connsiteY100" fmla="*/ 520700 h 522733"/>
              <a:gd name="connsiteX101" fmla="*/ 247650 w 400091"/>
              <a:gd name="connsiteY101" fmla="*/ 469900 h 522733"/>
              <a:gd name="connsiteX102" fmla="*/ 222250 w 400091"/>
              <a:gd name="connsiteY102" fmla="*/ 419100 h 522733"/>
              <a:gd name="connsiteX103" fmla="*/ 190500 w 400091"/>
              <a:gd name="connsiteY103" fmla="*/ 393700 h 522733"/>
              <a:gd name="connsiteX104" fmla="*/ 158750 w 400091"/>
              <a:gd name="connsiteY104" fmla="*/ 400050 h 522733"/>
              <a:gd name="connsiteX105" fmla="*/ 165100 w 400091"/>
              <a:gd name="connsiteY105" fmla="*/ 419100 h 522733"/>
              <a:gd name="connsiteX106" fmla="*/ 209550 w 400091"/>
              <a:gd name="connsiteY106" fmla="*/ 463550 h 522733"/>
              <a:gd name="connsiteX107" fmla="*/ 254000 w 400091"/>
              <a:gd name="connsiteY107" fmla="*/ 450850 h 522733"/>
              <a:gd name="connsiteX108" fmla="*/ 209550 w 400091"/>
              <a:gd name="connsiteY108" fmla="*/ 381000 h 522733"/>
              <a:gd name="connsiteX109" fmla="*/ 190500 w 400091"/>
              <a:gd name="connsiteY109" fmla="*/ 419100 h 522733"/>
              <a:gd name="connsiteX110" fmla="*/ 203200 w 400091"/>
              <a:gd name="connsiteY110" fmla="*/ 438150 h 52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0091" h="522733">
                <a:moveTo>
                  <a:pt x="285750" y="0"/>
                </a:moveTo>
                <a:cubicBezTo>
                  <a:pt x="220133" y="2117"/>
                  <a:pt x="154225" y="-182"/>
                  <a:pt x="88900" y="6350"/>
                </a:cubicBezTo>
                <a:cubicBezTo>
                  <a:pt x="68919" y="8348"/>
                  <a:pt x="31750" y="25400"/>
                  <a:pt x="31750" y="25400"/>
                </a:cubicBezTo>
                <a:cubicBezTo>
                  <a:pt x="29633" y="31750"/>
                  <a:pt x="29113" y="38881"/>
                  <a:pt x="25400" y="44450"/>
                </a:cubicBezTo>
                <a:cubicBezTo>
                  <a:pt x="20419" y="51922"/>
                  <a:pt x="8528" y="54788"/>
                  <a:pt x="6350" y="63500"/>
                </a:cubicBezTo>
                <a:cubicBezTo>
                  <a:pt x="3732" y="73971"/>
                  <a:pt x="5791" y="86959"/>
                  <a:pt x="12700" y="95250"/>
                </a:cubicBezTo>
                <a:cubicBezTo>
                  <a:pt x="60753" y="152913"/>
                  <a:pt x="76655" y="140267"/>
                  <a:pt x="146050" y="146050"/>
                </a:cubicBezTo>
                <a:cubicBezTo>
                  <a:pt x="223144" y="133877"/>
                  <a:pt x="253693" y="159365"/>
                  <a:pt x="279400" y="107950"/>
                </a:cubicBezTo>
                <a:cubicBezTo>
                  <a:pt x="282393" y="101963"/>
                  <a:pt x="283633" y="95250"/>
                  <a:pt x="285750" y="88900"/>
                </a:cubicBezTo>
                <a:cubicBezTo>
                  <a:pt x="283633" y="78317"/>
                  <a:pt x="279400" y="67943"/>
                  <a:pt x="279400" y="57150"/>
                </a:cubicBezTo>
                <a:cubicBezTo>
                  <a:pt x="279400" y="50457"/>
                  <a:pt x="282037" y="43669"/>
                  <a:pt x="285750" y="38100"/>
                </a:cubicBezTo>
                <a:cubicBezTo>
                  <a:pt x="290731" y="30628"/>
                  <a:pt x="313719" y="20099"/>
                  <a:pt x="304800" y="19050"/>
                </a:cubicBezTo>
                <a:cubicBezTo>
                  <a:pt x="262704" y="14098"/>
                  <a:pt x="220133" y="23283"/>
                  <a:pt x="177800" y="25400"/>
                </a:cubicBezTo>
                <a:cubicBezTo>
                  <a:pt x="171450" y="27517"/>
                  <a:pt x="165244" y="30127"/>
                  <a:pt x="158750" y="31750"/>
                </a:cubicBezTo>
                <a:cubicBezTo>
                  <a:pt x="148279" y="34368"/>
                  <a:pt x="137143" y="34412"/>
                  <a:pt x="127000" y="38100"/>
                </a:cubicBezTo>
                <a:cubicBezTo>
                  <a:pt x="113656" y="42952"/>
                  <a:pt x="101875" y="51383"/>
                  <a:pt x="88900" y="57150"/>
                </a:cubicBezTo>
                <a:cubicBezTo>
                  <a:pt x="82783" y="59868"/>
                  <a:pt x="76200" y="61383"/>
                  <a:pt x="69850" y="63500"/>
                </a:cubicBezTo>
                <a:cubicBezTo>
                  <a:pt x="63500" y="69850"/>
                  <a:pt x="56188" y="75366"/>
                  <a:pt x="50800" y="82550"/>
                </a:cubicBezTo>
                <a:cubicBezTo>
                  <a:pt x="32805" y="106543"/>
                  <a:pt x="33213" y="109911"/>
                  <a:pt x="25400" y="133350"/>
                </a:cubicBezTo>
                <a:cubicBezTo>
                  <a:pt x="29633" y="150283"/>
                  <a:pt x="32135" y="167746"/>
                  <a:pt x="38100" y="184150"/>
                </a:cubicBezTo>
                <a:cubicBezTo>
                  <a:pt x="40708" y="191322"/>
                  <a:pt x="43714" y="200366"/>
                  <a:pt x="50800" y="203200"/>
                </a:cubicBezTo>
                <a:cubicBezTo>
                  <a:pt x="66645" y="209538"/>
                  <a:pt x="84733" y="206955"/>
                  <a:pt x="101600" y="209550"/>
                </a:cubicBezTo>
                <a:cubicBezTo>
                  <a:pt x="112267" y="211191"/>
                  <a:pt x="122767" y="213783"/>
                  <a:pt x="133350" y="215900"/>
                </a:cubicBezTo>
                <a:cubicBezTo>
                  <a:pt x="170965" y="214507"/>
                  <a:pt x="290022" y="223772"/>
                  <a:pt x="349250" y="196850"/>
                </a:cubicBezTo>
                <a:cubicBezTo>
                  <a:pt x="358885" y="192471"/>
                  <a:pt x="366183" y="184150"/>
                  <a:pt x="374650" y="177800"/>
                </a:cubicBezTo>
                <a:cubicBezTo>
                  <a:pt x="383117" y="162983"/>
                  <a:pt x="398165" y="150311"/>
                  <a:pt x="400050" y="133350"/>
                </a:cubicBezTo>
                <a:cubicBezTo>
                  <a:pt x="400893" y="125765"/>
                  <a:pt x="388632" y="120650"/>
                  <a:pt x="381000" y="120650"/>
                </a:cubicBezTo>
                <a:cubicBezTo>
                  <a:pt x="342666" y="120650"/>
                  <a:pt x="304800" y="129117"/>
                  <a:pt x="266700" y="133350"/>
                </a:cubicBezTo>
                <a:cubicBezTo>
                  <a:pt x="263955" y="134311"/>
                  <a:pt x="154650" y="160750"/>
                  <a:pt x="120650" y="190500"/>
                </a:cubicBezTo>
                <a:cubicBezTo>
                  <a:pt x="61216" y="242505"/>
                  <a:pt x="112718" y="206371"/>
                  <a:pt x="69850" y="234950"/>
                </a:cubicBezTo>
                <a:cubicBezTo>
                  <a:pt x="130211" y="242051"/>
                  <a:pt x="160283" y="265605"/>
                  <a:pt x="203200" y="234950"/>
                </a:cubicBezTo>
                <a:cubicBezTo>
                  <a:pt x="210508" y="229730"/>
                  <a:pt x="215900" y="222250"/>
                  <a:pt x="222250" y="215900"/>
                </a:cubicBezTo>
                <a:cubicBezTo>
                  <a:pt x="224367" y="207433"/>
                  <a:pt x="234052" y="197315"/>
                  <a:pt x="228600" y="190500"/>
                </a:cubicBezTo>
                <a:cubicBezTo>
                  <a:pt x="221858" y="182072"/>
                  <a:pt x="207643" y="184150"/>
                  <a:pt x="196850" y="184150"/>
                </a:cubicBezTo>
                <a:cubicBezTo>
                  <a:pt x="180956" y="184150"/>
                  <a:pt x="126908" y="193690"/>
                  <a:pt x="107950" y="196850"/>
                </a:cubicBezTo>
                <a:cubicBezTo>
                  <a:pt x="80433" y="209550"/>
                  <a:pt x="50893" y="218562"/>
                  <a:pt x="25400" y="234950"/>
                </a:cubicBezTo>
                <a:cubicBezTo>
                  <a:pt x="19770" y="238570"/>
                  <a:pt x="12370" y="254418"/>
                  <a:pt x="19050" y="254000"/>
                </a:cubicBezTo>
                <a:cubicBezTo>
                  <a:pt x="55944" y="251694"/>
                  <a:pt x="91017" y="237067"/>
                  <a:pt x="127000" y="228600"/>
                </a:cubicBezTo>
                <a:cubicBezTo>
                  <a:pt x="143933" y="220133"/>
                  <a:pt x="162234" y="213976"/>
                  <a:pt x="177800" y="203200"/>
                </a:cubicBezTo>
                <a:cubicBezTo>
                  <a:pt x="190106" y="194681"/>
                  <a:pt x="215822" y="185040"/>
                  <a:pt x="209550" y="171450"/>
                </a:cubicBezTo>
                <a:cubicBezTo>
                  <a:pt x="197485" y="145310"/>
                  <a:pt x="162983" y="137583"/>
                  <a:pt x="139700" y="120650"/>
                </a:cubicBezTo>
                <a:cubicBezTo>
                  <a:pt x="112183" y="127000"/>
                  <a:pt x="81836" y="125986"/>
                  <a:pt x="57150" y="139700"/>
                </a:cubicBezTo>
                <a:cubicBezTo>
                  <a:pt x="41233" y="148543"/>
                  <a:pt x="16681" y="168165"/>
                  <a:pt x="25400" y="184150"/>
                </a:cubicBezTo>
                <a:cubicBezTo>
                  <a:pt x="37264" y="205900"/>
                  <a:pt x="71967" y="201083"/>
                  <a:pt x="95250" y="209550"/>
                </a:cubicBezTo>
                <a:cubicBezTo>
                  <a:pt x="125960" y="202571"/>
                  <a:pt x="288902" y="170343"/>
                  <a:pt x="330200" y="146050"/>
                </a:cubicBezTo>
                <a:cubicBezTo>
                  <a:pt x="340025" y="140271"/>
                  <a:pt x="338667" y="124883"/>
                  <a:pt x="342900" y="114300"/>
                </a:cubicBezTo>
                <a:cubicBezTo>
                  <a:pt x="332317" y="101600"/>
                  <a:pt x="327633" y="77468"/>
                  <a:pt x="311150" y="76200"/>
                </a:cubicBezTo>
                <a:cubicBezTo>
                  <a:pt x="239117" y="70659"/>
                  <a:pt x="166938" y="86289"/>
                  <a:pt x="95250" y="95250"/>
                </a:cubicBezTo>
                <a:cubicBezTo>
                  <a:pt x="81966" y="96910"/>
                  <a:pt x="68962" y="101650"/>
                  <a:pt x="57150" y="107950"/>
                </a:cubicBezTo>
                <a:cubicBezTo>
                  <a:pt x="36948" y="118724"/>
                  <a:pt x="19050" y="133350"/>
                  <a:pt x="0" y="146050"/>
                </a:cubicBezTo>
                <a:cubicBezTo>
                  <a:pt x="6350" y="160867"/>
                  <a:pt x="3022" y="188783"/>
                  <a:pt x="19050" y="190500"/>
                </a:cubicBezTo>
                <a:cubicBezTo>
                  <a:pt x="72335" y="196209"/>
                  <a:pt x="126272" y="179822"/>
                  <a:pt x="177800" y="165100"/>
                </a:cubicBezTo>
                <a:cubicBezTo>
                  <a:pt x="187976" y="162193"/>
                  <a:pt x="196850" y="150283"/>
                  <a:pt x="196850" y="139700"/>
                </a:cubicBezTo>
                <a:cubicBezTo>
                  <a:pt x="196850" y="133007"/>
                  <a:pt x="184150" y="143933"/>
                  <a:pt x="177800" y="146050"/>
                </a:cubicBezTo>
                <a:cubicBezTo>
                  <a:pt x="171450" y="156633"/>
                  <a:pt x="147041" y="173897"/>
                  <a:pt x="158750" y="177800"/>
                </a:cubicBezTo>
                <a:cubicBezTo>
                  <a:pt x="183179" y="185943"/>
                  <a:pt x="211117" y="174850"/>
                  <a:pt x="234950" y="165100"/>
                </a:cubicBezTo>
                <a:cubicBezTo>
                  <a:pt x="258864" y="155317"/>
                  <a:pt x="306620" y="145161"/>
                  <a:pt x="298450" y="120650"/>
                </a:cubicBezTo>
                <a:cubicBezTo>
                  <a:pt x="290615" y="97146"/>
                  <a:pt x="251298" y="136120"/>
                  <a:pt x="228600" y="146050"/>
                </a:cubicBezTo>
                <a:cubicBezTo>
                  <a:pt x="217293" y="150997"/>
                  <a:pt x="207433" y="158750"/>
                  <a:pt x="196850" y="165100"/>
                </a:cubicBezTo>
                <a:cubicBezTo>
                  <a:pt x="188383" y="175683"/>
                  <a:pt x="168163" y="183701"/>
                  <a:pt x="171450" y="196850"/>
                </a:cubicBezTo>
                <a:cubicBezTo>
                  <a:pt x="187915" y="262710"/>
                  <a:pt x="222925" y="242966"/>
                  <a:pt x="254000" y="222250"/>
                </a:cubicBezTo>
                <a:cubicBezTo>
                  <a:pt x="259569" y="218537"/>
                  <a:pt x="241300" y="226483"/>
                  <a:pt x="234950" y="228600"/>
                </a:cubicBezTo>
                <a:cubicBezTo>
                  <a:pt x="227590" y="238414"/>
                  <a:pt x="199077" y="274616"/>
                  <a:pt x="196850" y="285750"/>
                </a:cubicBezTo>
                <a:lnTo>
                  <a:pt x="203200" y="317500"/>
                </a:lnTo>
                <a:cubicBezTo>
                  <a:pt x="220133" y="311150"/>
                  <a:pt x="240483" y="310465"/>
                  <a:pt x="254000" y="298450"/>
                </a:cubicBezTo>
                <a:cubicBezTo>
                  <a:pt x="262067" y="291280"/>
                  <a:pt x="263451" y="277038"/>
                  <a:pt x="260350" y="266700"/>
                </a:cubicBezTo>
                <a:cubicBezTo>
                  <a:pt x="250926" y="235288"/>
                  <a:pt x="228109" y="232214"/>
                  <a:pt x="203200" y="222250"/>
                </a:cubicBezTo>
                <a:cubicBezTo>
                  <a:pt x="182033" y="224367"/>
                  <a:pt x="158430" y="218515"/>
                  <a:pt x="139700" y="228600"/>
                </a:cubicBezTo>
                <a:cubicBezTo>
                  <a:pt x="93067" y="253710"/>
                  <a:pt x="133249" y="289950"/>
                  <a:pt x="158750" y="298450"/>
                </a:cubicBezTo>
                <a:cubicBezTo>
                  <a:pt x="182930" y="306510"/>
                  <a:pt x="209550" y="302683"/>
                  <a:pt x="234950" y="304800"/>
                </a:cubicBezTo>
                <a:cubicBezTo>
                  <a:pt x="254000" y="302683"/>
                  <a:pt x="274956" y="307022"/>
                  <a:pt x="292100" y="298450"/>
                </a:cubicBezTo>
                <a:cubicBezTo>
                  <a:pt x="298087" y="295457"/>
                  <a:pt x="292434" y="279752"/>
                  <a:pt x="285750" y="279400"/>
                </a:cubicBezTo>
                <a:cubicBezTo>
                  <a:pt x="247469" y="277385"/>
                  <a:pt x="209550" y="287867"/>
                  <a:pt x="171450" y="292100"/>
                </a:cubicBezTo>
                <a:cubicBezTo>
                  <a:pt x="162983" y="298450"/>
                  <a:pt x="141317" y="301684"/>
                  <a:pt x="146050" y="311150"/>
                </a:cubicBezTo>
                <a:cubicBezTo>
                  <a:pt x="150877" y="320803"/>
                  <a:pt x="170168" y="312432"/>
                  <a:pt x="177800" y="304800"/>
                </a:cubicBezTo>
                <a:cubicBezTo>
                  <a:pt x="197315" y="285285"/>
                  <a:pt x="207433" y="258233"/>
                  <a:pt x="222250" y="234950"/>
                </a:cubicBezTo>
                <a:cubicBezTo>
                  <a:pt x="224367" y="226483"/>
                  <a:pt x="235168" y="215297"/>
                  <a:pt x="228600" y="209550"/>
                </a:cubicBezTo>
                <a:cubicBezTo>
                  <a:pt x="196095" y="181108"/>
                  <a:pt x="176622" y="188512"/>
                  <a:pt x="146050" y="196850"/>
                </a:cubicBezTo>
                <a:cubicBezTo>
                  <a:pt x="131183" y="200905"/>
                  <a:pt x="116417" y="205317"/>
                  <a:pt x="101600" y="209550"/>
                </a:cubicBezTo>
                <a:cubicBezTo>
                  <a:pt x="91017" y="220133"/>
                  <a:pt x="75409" y="227403"/>
                  <a:pt x="69850" y="241300"/>
                </a:cubicBezTo>
                <a:cubicBezTo>
                  <a:pt x="50013" y="290893"/>
                  <a:pt x="141710" y="289428"/>
                  <a:pt x="152400" y="292100"/>
                </a:cubicBezTo>
                <a:cubicBezTo>
                  <a:pt x="192617" y="285750"/>
                  <a:pt x="233735" y="283635"/>
                  <a:pt x="273050" y="273050"/>
                </a:cubicBezTo>
                <a:cubicBezTo>
                  <a:pt x="301782" y="265315"/>
                  <a:pt x="352291" y="239094"/>
                  <a:pt x="298450" y="203200"/>
                </a:cubicBezTo>
                <a:cubicBezTo>
                  <a:pt x="282502" y="192568"/>
                  <a:pt x="260350" y="198967"/>
                  <a:pt x="241300" y="196850"/>
                </a:cubicBezTo>
                <a:cubicBezTo>
                  <a:pt x="224367" y="208139"/>
                  <a:pt x="196850" y="222956"/>
                  <a:pt x="196850" y="247650"/>
                </a:cubicBezTo>
                <a:cubicBezTo>
                  <a:pt x="196850" y="261203"/>
                  <a:pt x="213783" y="268817"/>
                  <a:pt x="222250" y="279400"/>
                </a:cubicBezTo>
                <a:cubicBezTo>
                  <a:pt x="245533" y="273050"/>
                  <a:pt x="270230" y="270556"/>
                  <a:pt x="292100" y="260350"/>
                </a:cubicBezTo>
                <a:cubicBezTo>
                  <a:pt x="302950" y="255287"/>
                  <a:pt x="329311" y="232982"/>
                  <a:pt x="317500" y="234950"/>
                </a:cubicBezTo>
                <a:cubicBezTo>
                  <a:pt x="294157" y="238841"/>
                  <a:pt x="275167" y="256117"/>
                  <a:pt x="254000" y="266700"/>
                </a:cubicBezTo>
                <a:cubicBezTo>
                  <a:pt x="239918" y="282793"/>
                  <a:pt x="192089" y="307977"/>
                  <a:pt x="215900" y="336550"/>
                </a:cubicBezTo>
                <a:cubicBezTo>
                  <a:pt x="222675" y="344680"/>
                  <a:pt x="232833" y="349250"/>
                  <a:pt x="241300" y="355600"/>
                </a:cubicBezTo>
                <a:cubicBezTo>
                  <a:pt x="296523" y="341794"/>
                  <a:pt x="288459" y="356532"/>
                  <a:pt x="311150" y="311150"/>
                </a:cubicBezTo>
                <a:cubicBezTo>
                  <a:pt x="314563" y="304324"/>
                  <a:pt x="295037" y="323374"/>
                  <a:pt x="298450" y="330200"/>
                </a:cubicBezTo>
                <a:cubicBezTo>
                  <a:pt x="301443" y="336187"/>
                  <a:pt x="311150" y="325967"/>
                  <a:pt x="317500" y="323850"/>
                </a:cubicBezTo>
                <a:cubicBezTo>
                  <a:pt x="311150" y="319617"/>
                  <a:pt x="303555" y="305477"/>
                  <a:pt x="298450" y="311150"/>
                </a:cubicBezTo>
                <a:cubicBezTo>
                  <a:pt x="279453" y="332258"/>
                  <a:pt x="260350" y="387350"/>
                  <a:pt x="260350" y="387350"/>
                </a:cubicBezTo>
                <a:cubicBezTo>
                  <a:pt x="258233" y="400050"/>
                  <a:pt x="256793" y="412881"/>
                  <a:pt x="254000" y="425450"/>
                </a:cubicBezTo>
                <a:cubicBezTo>
                  <a:pt x="252548" y="431984"/>
                  <a:pt x="249273" y="438006"/>
                  <a:pt x="247650" y="444500"/>
                </a:cubicBezTo>
                <a:cubicBezTo>
                  <a:pt x="245032" y="454971"/>
                  <a:pt x="243417" y="465667"/>
                  <a:pt x="241300" y="476250"/>
                </a:cubicBezTo>
                <a:cubicBezTo>
                  <a:pt x="243417" y="482600"/>
                  <a:pt x="245013" y="489148"/>
                  <a:pt x="247650" y="495300"/>
                </a:cubicBezTo>
                <a:cubicBezTo>
                  <a:pt x="251379" y="504001"/>
                  <a:pt x="260350" y="530166"/>
                  <a:pt x="260350" y="520700"/>
                </a:cubicBezTo>
                <a:cubicBezTo>
                  <a:pt x="260350" y="503246"/>
                  <a:pt x="252243" y="486739"/>
                  <a:pt x="247650" y="469900"/>
                </a:cubicBezTo>
                <a:cubicBezTo>
                  <a:pt x="242686" y="451699"/>
                  <a:pt x="234991" y="433434"/>
                  <a:pt x="222250" y="419100"/>
                </a:cubicBezTo>
                <a:cubicBezTo>
                  <a:pt x="213246" y="408970"/>
                  <a:pt x="201083" y="402167"/>
                  <a:pt x="190500" y="393700"/>
                </a:cubicBezTo>
                <a:cubicBezTo>
                  <a:pt x="179917" y="395817"/>
                  <a:pt x="166382" y="392418"/>
                  <a:pt x="158750" y="400050"/>
                </a:cubicBezTo>
                <a:cubicBezTo>
                  <a:pt x="154017" y="404783"/>
                  <a:pt x="160919" y="413873"/>
                  <a:pt x="165100" y="419100"/>
                </a:cubicBezTo>
                <a:cubicBezTo>
                  <a:pt x="178190" y="435462"/>
                  <a:pt x="194733" y="448733"/>
                  <a:pt x="209550" y="463550"/>
                </a:cubicBezTo>
                <a:cubicBezTo>
                  <a:pt x="224367" y="459317"/>
                  <a:pt x="245833" y="463917"/>
                  <a:pt x="254000" y="450850"/>
                </a:cubicBezTo>
                <a:cubicBezTo>
                  <a:pt x="267410" y="429394"/>
                  <a:pt x="216282" y="387732"/>
                  <a:pt x="209550" y="381000"/>
                </a:cubicBezTo>
                <a:cubicBezTo>
                  <a:pt x="203200" y="393700"/>
                  <a:pt x="192068" y="404988"/>
                  <a:pt x="190500" y="419100"/>
                </a:cubicBezTo>
                <a:cubicBezTo>
                  <a:pt x="189657" y="426685"/>
                  <a:pt x="203200" y="438150"/>
                  <a:pt x="203200" y="43815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schemeClr>
              </a:solidFill>
            </a:endParaRPr>
          </a:p>
        </p:txBody>
      </p:sp>
      <p:pic>
        <p:nvPicPr>
          <p:cNvPr id="139" name="図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523" y="2439007"/>
            <a:ext cx="480336" cy="475980"/>
          </a:xfrm>
          <a:prstGeom prst="rect">
            <a:avLst/>
          </a:prstGeom>
        </p:spPr>
      </p:pic>
      <p:sp>
        <p:nvSpPr>
          <p:cNvPr id="140" name="フリーフォーム 139"/>
          <p:cNvSpPr/>
          <p:nvPr/>
        </p:nvSpPr>
        <p:spPr>
          <a:xfrm>
            <a:off x="4277720" y="2305077"/>
            <a:ext cx="234879" cy="267860"/>
          </a:xfrm>
          <a:custGeom>
            <a:avLst/>
            <a:gdLst>
              <a:gd name="connsiteX0" fmla="*/ 285750 w 400091"/>
              <a:gd name="connsiteY0" fmla="*/ 0 h 522733"/>
              <a:gd name="connsiteX1" fmla="*/ 88900 w 400091"/>
              <a:gd name="connsiteY1" fmla="*/ 6350 h 522733"/>
              <a:gd name="connsiteX2" fmla="*/ 31750 w 400091"/>
              <a:gd name="connsiteY2" fmla="*/ 25400 h 522733"/>
              <a:gd name="connsiteX3" fmla="*/ 25400 w 400091"/>
              <a:gd name="connsiteY3" fmla="*/ 44450 h 522733"/>
              <a:gd name="connsiteX4" fmla="*/ 6350 w 400091"/>
              <a:gd name="connsiteY4" fmla="*/ 63500 h 522733"/>
              <a:gd name="connsiteX5" fmla="*/ 12700 w 400091"/>
              <a:gd name="connsiteY5" fmla="*/ 95250 h 522733"/>
              <a:gd name="connsiteX6" fmla="*/ 146050 w 400091"/>
              <a:gd name="connsiteY6" fmla="*/ 146050 h 522733"/>
              <a:gd name="connsiteX7" fmla="*/ 279400 w 400091"/>
              <a:gd name="connsiteY7" fmla="*/ 107950 h 522733"/>
              <a:gd name="connsiteX8" fmla="*/ 285750 w 400091"/>
              <a:gd name="connsiteY8" fmla="*/ 88900 h 522733"/>
              <a:gd name="connsiteX9" fmla="*/ 279400 w 400091"/>
              <a:gd name="connsiteY9" fmla="*/ 57150 h 522733"/>
              <a:gd name="connsiteX10" fmla="*/ 285750 w 400091"/>
              <a:gd name="connsiteY10" fmla="*/ 38100 h 522733"/>
              <a:gd name="connsiteX11" fmla="*/ 304800 w 400091"/>
              <a:gd name="connsiteY11" fmla="*/ 19050 h 522733"/>
              <a:gd name="connsiteX12" fmla="*/ 177800 w 400091"/>
              <a:gd name="connsiteY12" fmla="*/ 25400 h 522733"/>
              <a:gd name="connsiteX13" fmla="*/ 158750 w 400091"/>
              <a:gd name="connsiteY13" fmla="*/ 31750 h 522733"/>
              <a:gd name="connsiteX14" fmla="*/ 127000 w 400091"/>
              <a:gd name="connsiteY14" fmla="*/ 38100 h 522733"/>
              <a:gd name="connsiteX15" fmla="*/ 88900 w 400091"/>
              <a:gd name="connsiteY15" fmla="*/ 57150 h 522733"/>
              <a:gd name="connsiteX16" fmla="*/ 69850 w 400091"/>
              <a:gd name="connsiteY16" fmla="*/ 63500 h 522733"/>
              <a:gd name="connsiteX17" fmla="*/ 50800 w 400091"/>
              <a:gd name="connsiteY17" fmla="*/ 82550 h 522733"/>
              <a:gd name="connsiteX18" fmla="*/ 25400 w 400091"/>
              <a:gd name="connsiteY18" fmla="*/ 133350 h 522733"/>
              <a:gd name="connsiteX19" fmla="*/ 38100 w 400091"/>
              <a:gd name="connsiteY19" fmla="*/ 184150 h 522733"/>
              <a:gd name="connsiteX20" fmla="*/ 50800 w 400091"/>
              <a:gd name="connsiteY20" fmla="*/ 203200 h 522733"/>
              <a:gd name="connsiteX21" fmla="*/ 101600 w 400091"/>
              <a:gd name="connsiteY21" fmla="*/ 209550 h 522733"/>
              <a:gd name="connsiteX22" fmla="*/ 133350 w 400091"/>
              <a:gd name="connsiteY22" fmla="*/ 215900 h 522733"/>
              <a:gd name="connsiteX23" fmla="*/ 349250 w 400091"/>
              <a:gd name="connsiteY23" fmla="*/ 196850 h 522733"/>
              <a:gd name="connsiteX24" fmla="*/ 374650 w 400091"/>
              <a:gd name="connsiteY24" fmla="*/ 177800 h 522733"/>
              <a:gd name="connsiteX25" fmla="*/ 400050 w 400091"/>
              <a:gd name="connsiteY25" fmla="*/ 133350 h 522733"/>
              <a:gd name="connsiteX26" fmla="*/ 381000 w 400091"/>
              <a:gd name="connsiteY26" fmla="*/ 120650 h 522733"/>
              <a:gd name="connsiteX27" fmla="*/ 266700 w 400091"/>
              <a:gd name="connsiteY27" fmla="*/ 133350 h 522733"/>
              <a:gd name="connsiteX28" fmla="*/ 120650 w 400091"/>
              <a:gd name="connsiteY28" fmla="*/ 190500 h 522733"/>
              <a:gd name="connsiteX29" fmla="*/ 69850 w 400091"/>
              <a:gd name="connsiteY29" fmla="*/ 234950 h 522733"/>
              <a:gd name="connsiteX30" fmla="*/ 203200 w 400091"/>
              <a:gd name="connsiteY30" fmla="*/ 234950 h 522733"/>
              <a:gd name="connsiteX31" fmla="*/ 222250 w 400091"/>
              <a:gd name="connsiteY31" fmla="*/ 215900 h 522733"/>
              <a:gd name="connsiteX32" fmla="*/ 228600 w 400091"/>
              <a:gd name="connsiteY32" fmla="*/ 190500 h 522733"/>
              <a:gd name="connsiteX33" fmla="*/ 196850 w 400091"/>
              <a:gd name="connsiteY33" fmla="*/ 184150 h 522733"/>
              <a:gd name="connsiteX34" fmla="*/ 107950 w 400091"/>
              <a:gd name="connsiteY34" fmla="*/ 196850 h 522733"/>
              <a:gd name="connsiteX35" fmla="*/ 25400 w 400091"/>
              <a:gd name="connsiteY35" fmla="*/ 234950 h 522733"/>
              <a:gd name="connsiteX36" fmla="*/ 19050 w 400091"/>
              <a:gd name="connsiteY36" fmla="*/ 254000 h 522733"/>
              <a:gd name="connsiteX37" fmla="*/ 127000 w 400091"/>
              <a:gd name="connsiteY37" fmla="*/ 228600 h 522733"/>
              <a:gd name="connsiteX38" fmla="*/ 177800 w 400091"/>
              <a:gd name="connsiteY38" fmla="*/ 203200 h 522733"/>
              <a:gd name="connsiteX39" fmla="*/ 209550 w 400091"/>
              <a:gd name="connsiteY39" fmla="*/ 171450 h 522733"/>
              <a:gd name="connsiteX40" fmla="*/ 139700 w 400091"/>
              <a:gd name="connsiteY40" fmla="*/ 120650 h 522733"/>
              <a:gd name="connsiteX41" fmla="*/ 57150 w 400091"/>
              <a:gd name="connsiteY41" fmla="*/ 139700 h 522733"/>
              <a:gd name="connsiteX42" fmla="*/ 25400 w 400091"/>
              <a:gd name="connsiteY42" fmla="*/ 184150 h 522733"/>
              <a:gd name="connsiteX43" fmla="*/ 95250 w 400091"/>
              <a:gd name="connsiteY43" fmla="*/ 209550 h 522733"/>
              <a:gd name="connsiteX44" fmla="*/ 330200 w 400091"/>
              <a:gd name="connsiteY44" fmla="*/ 146050 h 522733"/>
              <a:gd name="connsiteX45" fmla="*/ 342900 w 400091"/>
              <a:gd name="connsiteY45" fmla="*/ 114300 h 522733"/>
              <a:gd name="connsiteX46" fmla="*/ 311150 w 400091"/>
              <a:gd name="connsiteY46" fmla="*/ 76200 h 522733"/>
              <a:gd name="connsiteX47" fmla="*/ 95250 w 400091"/>
              <a:gd name="connsiteY47" fmla="*/ 95250 h 522733"/>
              <a:gd name="connsiteX48" fmla="*/ 57150 w 400091"/>
              <a:gd name="connsiteY48" fmla="*/ 107950 h 522733"/>
              <a:gd name="connsiteX49" fmla="*/ 0 w 400091"/>
              <a:gd name="connsiteY49" fmla="*/ 146050 h 522733"/>
              <a:gd name="connsiteX50" fmla="*/ 19050 w 400091"/>
              <a:gd name="connsiteY50" fmla="*/ 190500 h 522733"/>
              <a:gd name="connsiteX51" fmla="*/ 177800 w 400091"/>
              <a:gd name="connsiteY51" fmla="*/ 165100 h 522733"/>
              <a:gd name="connsiteX52" fmla="*/ 196850 w 400091"/>
              <a:gd name="connsiteY52" fmla="*/ 139700 h 522733"/>
              <a:gd name="connsiteX53" fmla="*/ 177800 w 400091"/>
              <a:gd name="connsiteY53" fmla="*/ 146050 h 522733"/>
              <a:gd name="connsiteX54" fmla="*/ 158750 w 400091"/>
              <a:gd name="connsiteY54" fmla="*/ 177800 h 522733"/>
              <a:gd name="connsiteX55" fmla="*/ 234950 w 400091"/>
              <a:gd name="connsiteY55" fmla="*/ 165100 h 522733"/>
              <a:gd name="connsiteX56" fmla="*/ 298450 w 400091"/>
              <a:gd name="connsiteY56" fmla="*/ 120650 h 522733"/>
              <a:gd name="connsiteX57" fmla="*/ 228600 w 400091"/>
              <a:gd name="connsiteY57" fmla="*/ 146050 h 522733"/>
              <a:gd name="connsiteX58" fmla="*/ 196850 w 400091"/>
              <a:gd name="connsiteY58" fmla="*/ 165100 h 522733"/>
              <a:gd name="connsiteX59" fmla="*/ 171450 w 400091"/>
              <a:gd name="connsiteY59" fmla="*/ 196850 h 522733"/>
              <a:gd name="connsiteX60" fmla="*/ 254000 w 400091"/>
              <a:gd name="connsiteY60" fmla="*/ 222250 h 522733"/>
              <a:gd name="connsiteX61" fmla="*/ 234950 w 400091"/>
              <a:gd name="connsiteY61" fmla="*/ 228600 h 522733"/>
              <a:gd name="connsiteX62" fmla="*/ 196850 w 400091"/>
              <a:gd name="connsiteY62" fmla="*/ 285750 h 522733"/>
              <a:gd name="connsiteX63" fmla="*/ 203200 w 400091"/>
              <a:gd name="connsiteY63" fmla="*/ 317500 h 522733"/>
              <a:gd name="connsiteX64" fmla="*/ 254000 w 400091"/>
              <a:gd name="connsiteY64" fmla="*/ 298450 h 522733"/>
              <a:gd name="connsiteX65" fmla="*/ 260350 w 400091"/>
              <a:gd name="connsiteY65" fmla="*/ 266700 h 522733"/>
              <a:gd name="connsiteX66" fmla="*/ 203200 w 400091"/>
              <a:gd name="connsiteY66" fmla="*/ 222250 h 522733"/>
              <a:gd name="connsiteX67" fmla="*/ 139700 w 400091"/>
              <a:gd name="connsiteY67" fmla="*/ 228600 h 522733"/>
              <a:gd name="connsiteX68" fmla="*/ 158750 w 400091"/>
              <a:gd name="connsiteY68" fmla="*/ 298450 h 522733"/>
              <a:gd name="connsiteX69" fmla="*/ 234950 w 400091"/>
              <a:gd name="connsiteY69" fmla="*/ 304800 h 522733"/>
              <a:gd name="connsiteX70" fmla="*/ 292100 w 400091"/>
              <a:gd name="connsiteY70" fmla="*/ 298450 h 522733"/>
              <a:gd name="connsiteX71" fmla="*/ 285750 w 400091"/>
              <a:gd name="connsiteY71" fmla="*/ 279400 h 522733"/>
              <a:gd name="connsiteX72" fmla="*/ 171450 w 400091"/>
              <a:gd name="connsiteY72" fmla="*/ 292100 h 522733"/>
              <a:gd name="connsiteX73" fmla="*/ 146050 w 400091"/>
              <a:gd name="connsiteY73" fmla="*/ 311150 h 522733"/>
              <a:gd name="connsiteX74" fmla="*/ 177800 w 400091"/>
              <a:gd name="connsiteY74" fmla="*/ 304800 h 522733"/>
              <a:gd name="connsiteX75" fmla="*/ 222250 w 400091"/>
              <a:gd name="connsiteY75" fmla="*/ 234950 h 522733"/>
              <a:gd name="connsiteX76" fmla="*/ 228600 w 400091"/>
              <a:gd name="connsiteY76" fmla="*/ 209550 h 522733"/>
              <a:gd name="connsiteX77" fmla="*/ 146050 w 400091"/>
              <a:gd name="connsiteY77" fmla="*/ 196850 h 522733"/>
              <a:gd name="connsiteX78" fmla="*/ 101600 w 400091"/>
              <a:gd name="connsiteY78" fmla="*/ 209550 h 522733"/>
              <a:gd name="connsiteX79" fmla="*/ 69850 w 400091"/>
              <a:gd name="connsiteY79" fmla="*/ 241300 h 522733"/>
              <a:gd name="connsiteX80" fmla="*/ 152400 w 400091"/>
              <a:gd name="connsiteY80" fmla="*/ 292100 h 522733"/>
              <a:gd name="connsiteX81" fmla="*/ 273050 w 400091"/>
              <a:gd name="connsiteY81" fmla="*/ 273050 h 522733"/>
              <a:gd name="connsiteX82" fmla="*/ 298450 w 400091"/>
              <a:gd name="connsiteY82" fmla="*/ 203200 h 522733"/>
              <a:gd name="connsiteX83" fmla="*/ 241300 w 400091"/>
              <a:gd name="connsiteY83" fmla="*/ 196850 h 522733"/>
              <a:gd name="connsiteX84" fmla="*/ 196850 w 400091"/>
              <a:gd name="connsiteY84" fmla="*/ 247650 h 522733"/>
              <a:gd name="connsiteX85" fmla="*/ 222250 w 400091"/>
              <a:gd name="connsiteY85" fmla="*/ 279400 h 522733"/>
              <a:gd name="connsiteX86" fmla="*/ 292100 w 400091"/>
              <a:gd name="connsiteY86" fmla="*/ 260350 h 522733"/>
              <a:gd name="connsiteX87" fmla="*/ 317500 w 400091"/>
              <a:gd name="connsiteY87" fmla="*/ 234950 h 522733"/>
              <a:gd name="connsiteX88" fmla="*/ 254000 w 400091"/>
              <a:gd name="connsiteY88" fmla="*/ 266700 h 522733"/>
              <a:gd name="connsiteX89" fmla="*/ 215900 w 400091"/>
              <a:gd name="connsiteY89" fmla="*/ 336550 h 522733"/>
              <a:gd name="connsiteX90" fmla="*/ 241300 w 400091"/>
              <a:gd name="connsiteY90" fmla="*/ 355600 h 522733"/>
              <a:gd name="connsiteX91" fmla="*/ 311150 w 400091"/>
              <a:gd name="connsiteY91" fmla="*/ 311150 h 522733"/>
              <a:gd name="connsiteX92" fmla="*/ 298450 w 400091"/>
              <a:gd name="connsiteY92" fmla="*/ 330200 h 522733"/>
              <a:gd name="connsiteX93" fmla="*/ 317500 w 400091"/>
              <a:gd name="connsiteY93" fmla="*/ 323850 h 522733"/>
              <a:gd name="connsiteX94" fmla="*/ 298450 w 400091"/>
              <a:gd name="connsiteY94" fmla="*/ 311150 h 522733"/>
              <a:gd name="connsiteX95" fmla="*/ 260350 w 400091"/>
              <a:gd name="connsiteY95" fmla="*/ 387350 h 522733"/>
              <a:gd name="connsiteX96" fmla="*/ 254000 w 400091"/>
              <a:gd name="connsiteY96" fmla="*/ 425450 h 522733"/>
              <a:gd name="connsiteX97" fmla="*/ 247650 w 400091"/>
              <a:gd name="connsiteY97" fmla="*/ 444500 h 522733"/>
              <a:gd name="connsiteX98" fmla="*/ 241300 w 400091"/>
              <a:gd name="connsiteY98" fmla="*/ 476250 h 522733"/>
              <a:gd name="connsiteX99" fmla="*/ 247650 w 400091"/>
              <a:gd name="connsiteY99" fmla="*/ 495300 h 522733"/>
              <a:gd name="connsiteX100" fmla="*/ 260350 w 400091"/>
              <a:gd name="connsiteY100" fmla="*/ 520700 h 522733"/>
              <a:gd name="connsiteX101" fmla="*/ 247650 w 400091"/>
              <a:gd name="connsiteY101" fmla="*/ 469900 h 522733"/>
              <a:gd name="connsiteX102" fmla="*/ 222250 w 400091"/>
              <a:gd name="connsiteY102" fmla="*/ 419100 h 522733"/>
              <a:gd name="connsiteX103" fmla="*/ 190500 w 400091"/>
              <a:gd name="connsiteY103" fmla="*/ 393700 h 522733"/>
              <a:gd name="connsiteX104" fmla="*/ 158750 w 400091"/>
              <a:gd name="connsiteY104" fmla="*/ 400050 h 522733"/>
              <a:gd name="connsiteX105" fmla="*/ 165100 w 400091"/>
              <a:gd name="connsiteY105" fmla="*/ 419100 h 522733"/>
              <a:gd name="connsiteX106" fmla="*/ 209550 w 400091"/>
              <a:gd name="connsiteY106" fmla="*/ 463550 h 522733"/>
              <a:gd name="connsiteX107" fmla="*/ 254000 w 400091"/>
              <a:gd name="connsiteY107" fmla="*/ 450850 h 522733"/>
              <a:gd name="connsiteX108" fmla="*/ 209550 w 400091"/>
              <a:gd name="connsiteY108" fmla="*/ 381000 h 522733"/>
              <a:gd name="connsiteX109" fmla="*/ 190500 w 400091"/>
              <a:gd name="connsiteY109" fmla="*/ 419100 h 522733"/>
              <a:gd name="connsiteX110" fmla="*/ 203200 w 400091"/>
              <a:gd name="connsiteY110" fmla="*/ 438150 h 52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0091" h="522733">
                <a:moveTo>
                  <a:pt x="285750" y="0"/>
                </a:moveTo>
                <a:cubicBezTo>
                  <a:pt x="220133" y="2117"/>
                  <a:pt x="154225" y="-182"/>
                  <a:pt x="88900" y="6350"/>
                </a:cubicBezTo>
                <a:cubicBezTo>
                  <a:pt x="68919" y="8348"/>
                  <a:pt x="31750" y="25400"/>
                  <a:pt x="31750" y="25400"/>
                </a:cubicBezTo>
                <a:cubicBezTo>
                  <a:pt x="29633" y="31750"/>
                  <a:pt x="29113" y="38881"/>
                  <a:pt x="25400" y="44450"/>
                </a:cubicBezTo>
                <a:cubicBezTo>
                  <a:pt x="20419" y="51922"/>
                  <a:pt x="8528" y="54788"/>
                  <a:pt x="6350" y="63500"/>
                </a:cubicBezTo>
                <a:cubicBezTo>
                  <a:pt x="3732" y="73971"/>
                  <a:pt x="5791" y="86959"/>
                  <a:pt x="12700" y="95250"/>
                </a:cubicBezTo>
                <a:cubicBezTo>
                  <a:pt x="60753" y="152913"/>
                  <a:pt x="76655" y="140267"/>
                  <a:pt x="146050" y="146050"/>
                </a:cubicBezTo>
                <a:cubicBezTo>
                  <a:pt x="223144" y="133877"/>
                  <a:pt x="253693" y="159365"/>
                  <a:pt x="279400" y="107950"/>
                </a:cubicBezTo>
                <a:cubicBezTo>
                  <a:pt x="282393" y="101963"/>
                  <a:pt x="283633" y="95250"/>
                  <a:pt x="285750" y="88900"/>
                </a:cubicBezTo>
                <a:cubicBezTo>
                  <a:pt x="283633" y="78317"/>
                  <a:pt x="279400" y="67943"/>
                  <a:pt x="279400" y="57150"/>
                </a:cubicBezTo>
                <a:cubicBezTo>
                  <a:pt x="279400" y="50457"/>
                  <a:pt x="282037" y="43669"/>
                  <a:pt x="285750" y="38100"/>
                </a:cubicBezTo>
                <a:cubicBezTo>
                  <a:pt x="290731" y="30628"/>
                  <a:pt x="313719" y="20099"/>
                  <a:pt x="304800" y="19050"/>
                </a:cubicBezTo>
                <a:cubicBezTo>
                  <a:pt x="262704" y="14098"/>
                  <a:pt x="220133" y="23283"/>
                  <a:pt x="177800" y="25400"/>
                </a:cubicBezTo>
                <a:cubicBezTo>
                  <a:pt x="171450" y="27517"/>
                  <a:pt x="165244" y="30127"/>
                  <a:pt x="158750" y="31750"/>
                </a:cubicBezTo>
                <a:cubicBezTo>
                  <a:pt x="148279" y="34368"/>
                  <a:pt x="137143" y="34412"/>
                  <a:pt x="127000" y="38100"/>
                </a:cubicBezTo>
                <a:cubicBezTo>
                  <a:pt x="113656" y="42952"/>
                  <a:pt x="101875" y="51383"/>
                  <a:pt x="88900" y="57150"/>
                </a:cubicBezTo>
                <a:cubicBezTo>
                  <a:pt x="82783" y="59868"/>
                  <a:pt x="76200" y="61383"/>
                  <a:pt x="69850" y="63500"/>
                </a:cubicBezTo>
                <a:cubicBezTo>
                  <a:pt x="63500" y="69850"/>
                  <a:pt x="56188" y="75366"/>
                  <a:pt x="50800" y="82550"/>
                </a:cubicBezTo>
                <a:cubicBezTo>
                  <a:pt x="32805" y="106543"/>
                  <a:pt x="33213" y="109911"/>
                  <a:pt x="25400" y="133350"/>
                </a:cubicBezTo>
                <a:cubicBezTo>
                  <a:pt x="29633" y="150283"/>
                  <a:pt x="32135" y="167746"/>
                  <a:pt x="38100" y="184150"/>
                </a:cubicBezTo>
                <a:cubicBezTo>
                  <a:pt x="40708" y="191322"/>
                  <a:pt x="43714" y="200366"/>
                  <a:pt x="50800" y="203200"/>
                </a:cubicBezTo>
                <a:cubicBezTo>
                  <a:pt x="66645" y="209538"/>
                  <a:pt x="84733" y="206955"/>
                  <a:pt x="101600" y="209550"/>
                </a:cubicBezTo>
                <a:cubicBezTo>
                  <a:pt x="112267" y="211191"/>
                  <a:pt x="122767" y="213783"/>
                  <a:pt x="133350" y="215900"/>
                </a:cubicBezTo>
                <a:cubicBezTo>
                  <a:pt x="170965" y="214507"/>
                  <a:pt x="290022" y="223772"/>
                  <a:pt x="349250" y="196850"/>
                </a:cubicBezTo>
                <a:cubicBezTo>
                  <a:pt x="358885" y="192471"/>
                  <a:pt x="366183" y="184150"/>
                  <a:pt x="374650" y="177800"/>
                </a:cubicBezTo>
                <a:cubicBezTo>
                  <a:pt x="383117" y="162983"/>
                  <a:pt x="398165" y="150311"/>
                  <a:pt x="400050" y="133350"/>
                </a:cubicBezTo>
                <a:cubicBezTo>
                  <a:pt x="400893" y="125765"/>
                  <a:pt x="388632" y="120650"/>
                  <a:pt x="381000" y="120650"/>
                </a:cubicBezTo>
                <a:cubicBezTo>
                  <a:pt x="342666" y="120650"/>
                  <a:pt x="304800" y="129117"/>
                  <a:pt x="266700" y="133350"/>
                </a:cubicBezTo>
                <a:cubicBezTo>
                  <a:pt x="263955" y="134311"/>
                  <a:pt x="154650" y="160750"/>
                  <a:pt x="120650" y="190500"/>
                </a:cubicBezTo>
                <a:cubicBezTo>
                  <a:pt x="61216" y="242505"/>
                  <a:pt x="112718" y="206371"/>
                  <a:pt x="69850" y="234950"/>
                </a:cubicBezTo>
                <a:cubicBezTo>
                  <a:pt x="130211" y="242051"/>
                  <a:pt x="160283" y="265605"/>
                  <a:pt x="203200" y="234950"/>
                </a:cubicBezTo>
                <a:cubicBezTo>
                  <a:pt x="210508" y="229730"/>
                  <a:pt x="215900" y="222250"/>
                  <a:pt x="222250" y="215900"/>
                </a:cubicBezTo>
                <a:cubicBezTo>
                  <a:pt x="224367" y="207433"/>
                  <a:pt x="234052" y="197315"/>
                  <a:pt x="228600" y="190500"/>
                </a:cubicBezTo>
                <a:cubicBezTo>
                  <a:pt x="221858" y="182072"/>
                  <a:pt x="207643" y="184150"/>
                  <a:pt x="196850" y="184150"/>
                </a:cubicBezTo>
                <a:cubicBezTo>
                  <a:pt x="180956" y="184150"/>
                  <a:pt x="126908" y="193690"/>
                  <a:pt x="107950" y="196850"/>
                </a:cubicBezTo>
                <a:cubicBezTo>
                  <a:pt x="80433" y="209550"/>
                  <a:pt x="50893" y="218562"/>
                  <a:pt x="25400" y="234950"/>
                </a:cubicBezTo>
                <a:cubicBezTo>
                  <a:pt x="19770" y="238570"/>
                  <a:pt x="12370" y="254418"/>
                  <a:pt x="19050" y="254000"/>
                </a:cubicBezTo>
                <a:cubicBezTo>
                  <a:pt x="55944" y="251694"/>
                  <a:pt x="91017" y="237067"/>
                  <a:pt x="127000" y="228600"/>
                </a:cubicBezTo>
                <a:cubicBezTo>
                  <a:pt x="143933" y="220133"/>
                  <a:pt x="162234" y="213976"/>
                  <a:pt x="177800" y="203200"/>
                </a:cubicBezTo>
                <a:cubicBezTo>
                  <a:pt x="190106" y="194681"/>
                  <a:pt x="215822" y="185040"/>
                  <a:pt x="209550" y="171450"/>
                </a:cubicBezTo>
                <a:cubicBezTo>
                  <a:pt x="197485" y="145310"/>
                  <a:pt x="162983" y="137583"/>
                  <a:pt x="139700" y="120650"/>
                </a:cubicBezTo>
                <a:cubicBezTo>
                  <a:pt x="112183" y="127000"/>
                  <a:pt x="81836" y="125986"/>
                  <a:pt x="57150" y="139700"/>
                </a:cubicBezTo>
                <a:cubicBezTo>
                  <a:pt x="41233" y="148543"/>
                  <a:pt x="16681" y="168165"/>
                  <a:pt x="25400" y="184150"/>
                </a:cubicBezTo>
                <a:cubicBezTo>
                  <a:pt x="37264" y="205900"/>
                  <a:pt x="71967" y="201083"/>
                  <a:pt x="95250" y="209550"/>
                </a:cubicBezTo>
                <a:cubicBezTo>
                  <a:pt x="125960" y="202571"/>
                  <a:pt x="288902" y="170343"/>
                  <a:pt x="330200" y="146050"/>
                </a:cubicBezTo>
                <a:cubicBezTo>
                  <a:pt x="340025" y="140271"/>
                  <a:pt x="338667" y="124883"/>
                  <a:pt x="342900" y="114300"/>
                </a:cubicBezTo>
                <a:cubicBezTo>
                  <a:pt x="332317" y="101600"/>
                  <a:pt x="327633" y="77468"/>
                  <a:pt x="311150" y="76200"/>
                </a:cubicBezTo>
                <a:cubicBezTo>
                  <a:pt x="239117" y="70659"/>
                  <a:pt x="166938" y="86289"/>
                  <a:pt x="95250" y="95250"/>
                </a:cubicBezTo>
                <a:cubicBezTo>
                  <a:pt x="81966" y="96910"/>
                  <a:pt x="68962" y="101650"/>
                  <a:pt x="57150" y="107950"/>
                </a:cubicBezTo>
                <a:cubicBezTo>
                  <a:pt x="36948" y="118724"/>
                  <a:pt x="19050" y="133350"/>
                  <a:pt x="0" y="146050"/>
                </a:cubicBezTo>
                <a:cubicBezTo>
                  <a:pt x="6350" y="160867"/>
                  <a:pt x="3022" y="188783"/>
                  <a:pt x="19050" y="190500"/>
                </a:cubicBezTo>
                <a:cubicBezTo>
                  <a:pt x="72335" y="196209"/>
                  <a:pt x="126272" y="179822"/>
                  <a:pt x="177800" y="165100"/>
                </a:cubicBezTo>
                <a:cubicBezTo>
                  <a:pt x="187976" y="162193"/>
                  <a:pt x="196850" y="150283"/>
                  <a:pt x="196850" y="139700"/>
                </a:cubicBezTo>
                <a:cubicBezTo>
                  <a:pt x="196850" y="133007"/>
                  <a:pt x="184150" y="143933"/>
                  <a:pt x="177800" y="146050"/>
                </a:cubicBezTo>
                <a:cubicBezTo>
                  <a:pt x="171450" y="156633"/>
                  <a:pt x="147041" y="173897"/>
                  <a:pt x="158750" y="177800"/>
                </a:cubicBezTo>
                <a:cubicBezTo>
                  <a:pt x="183179" y="185943"/>
                  <a:pt x="211117" y="174850"/>
                  <a:pt x="234950" y="165100"/>
                </a:cubicBezTo>
                <a:cubicBezTo>
                  <a:pt x="258864" y="155317"/>
                  <a:pt x="306620" y="145161"/>
                  <a:pt x="298450" y="120650"/>
                </a:cubicBezTo>
                <a:cubicBezTo>
                  <a:pt x="290615" y="97146"/>
                  <a:pt x="251298" y="136120"/>
                  <a:pt x="228600" y="146050"/>
                </a:cubicBezTo>
                <a:cubicBezTo>
                  <a:pt x="217293" y="150997"/>
                  <a:pt x="207433" y="158750"/>
                  <a:pt x="196850" y="165100"/>
                </a:cubicBezTo>
                <a:cubicBezTo>
                  <a:pt x="188383" y="175683"/>
                  <a:pt x="168163" y="183701"/>
                  <a:pt x="171450" y="196850"/>
                </a:cubicBezTo>
                <a:cubicBezTo>
                  <a:pt x="187915" y="262710"/>
                  <a:pt x="222925" y="242966"/>
                  <a:pt x="254000" y="222250"/>
                </a:cubicBezTo>
                <a:cubicBezTo>
                  <a:pt x="259569" y="218537"/>
                  <a:pt x="241300" y="226483"/>
                  <a:pt x="234950" y="228600"/>
                </a:cubicBezTo>
                <a:cubicBezTo>
                  <a:pt x="227590" y="238414"/>
                  <a:pt x="199077" y="274616"/>
                  <a:pt x="196850" y="285750"/>
                </a:cubicBezTo>
                <a:lnTo>
                  <a:pt x="203200" y="317500"/>
                </a:lnTo>
                <a:cubicBezTo>
                  <a:pt x="220133" y="311150"/>
                  <a:pt x="240483" y="310465"/>
                  <a:pt x="254000" y="298450"/>
                </a:cubicBezTo>
                <a:cubicBezTo>
                  <a:pt x="262067" y="291280"/>
                  <a:pt x="263451" y="277038"/>
                  <a:pt x="260350" y="266700"/>
                </a:cubicBezTo>
                <a:cubicBezTo>
                  <a:pt x="250926" y="235288"/>
                  <a:pt x="228109" y="232214"/>
                  <a:pt x="203200" y="222250"/>
                </a:cubicBezTo>
                <a:cubicBezTo>
                  <a:pt x="182033" y="224367"/>
                  <a:pt x="158430" y="218515"/>
                  <a:pt x="139700" y="228600"/>
                </a:cubicBezTo>
                <a:cubicBezTo>
                  <a:pt x="93067" y="253710"/>
                  <a:pt x="133249" y="289950"/>
                  <a:pt x="158750" y="298450"/>
                </a:cubicBezTo>
                <a:cubicBezTo>
                  <a:pt x="182930" y="306510"/>
                  <a:pt x="209550" y="302683"/>
                  <a:pt x="234950" y="304800"/>
                </a:cubicBezTo>
                <a:cubicBezTo>
                  <a:pt x="254000" y="302683"/>
                  <a:pt x="274956" y="307022"/>
                  <a:pt x="292100" y="298450"/>
                </a:cubicBezTo>
                <a:cubicBezTo>
                  <a:pt x="298087" y="295457"/>
                  <a:pt x="292434" y="279752"/>
                  <a:pt x="285750" y="279400"/>
                </a:cubicBezTo>
                <a:cubicBezTo>
                  <a:pt x="247469" y="277385"/>
                  <a:pt x="209550" y="287867"/>
                  <a:pt x="171450" y="292100"/>
                </a:cubicBezTo>
                <a:cubicBezTo>
                  <a:pt x="162983" y="298450"/>
                  <a:pt x="141317" y="301684"/>
                  <a:pt x="146050" y="311150"/>
                </a:cubicBezTo>
                <a:cubicBezTo>
                  <a:pt x="150877" y="320803"/>
                  <a:pt x="170168" y="312432"/>
                  <a:pt x="177800" y="304800"/>
                </a:cubicBezTo>
                <a:cubicBezTo>
                  <a:pt x="197315" y="285285"/>
                  <a:pt x="207433" y="258233"/>
                  <a:pt x="222250" y="234950"/>
                </a:cubicBezTo>
                <a:cubicBezTo>
                  <a:pt x="224367" y="226483"/>
                  <a:pt x="235168" y="215297"/>
                  <a:pt x="228600" y="209550"/>
                </a:cubicBezTo>
                <a:cubicBezTo>
                  <a:pt x="196095" y="181108"/>
                  <a:pt x="176622" y="188512"/>
                  <a:pt x="146050" y="196850"/>
                </a:cubicBezTo>
                <a:cubicBezTo>
                  <a:pt x="131183" y="200905"/>
                  <a:pt x="116417" y="205317"/>
                  <a:pt x="101600" y="209550"/>
                </a:cubicBezTo>
                <a:cubicBezTo>
                  <a:pt x="91017" y="220133"/>
                  <a:pt x="75409" y="227403"/>
                  <a:pt x="69850" y="241300"/>
                </a:cubicBezTo>
                <a:cubicBezTo>
                  <a:pt x="50013" y="290893"/>
                  <a:pt x="141710" y="289428"/>
                  <a:pt x="152400" y="292100"/>
                </a:cubicBezTo>
                <a:cubicBezTo>
                  <a:pt x="192617" y="285750"/>
                  <a:pt x="233735" y="283635"/>
                  <a:pt x="273050" y="273050"/>
                </a:cubicBezTo>
                <a:cubicBezTo>
                  <a:pt x="301782" y="265315"/>
                  <a:pt x="352291" y="239094"/>
                  <a:pt x="298450" y="203200"/>
                </a:cubicBezTo>
                <a:cubicBezTo>
                  <a:pt x="282502" y="192568"/>
                  <a:pt x="260350" y="198967"/>
                  <a:pt x="241300" y="196850"/>
                </a:cubicBezTo>
                <a:cubicBezTo>
                  <a:pt x="224367" y="208139"/>
                  <a:pt x="196850" y="222956"/>
                  <a:pt x="196850" y="247650"/>
                </a:cubicBezTo>
                <a:cubicBezTo>
                  <a:pt x="196850" y="261203"/>
                  <a:pt x="213783" y="268817"/>
                  <a:pt x="222250" y="279400"/>
                </a:cubicBezTo>
                <a:cubicBezTo>
                  <a:pt x="245533" y="273050"/>
                  <a:pt x="270230" y="270556"/>
                  <a:pt x="292100" y="260350"/>
                </a:cubicBezTo>
                <a:cubicBezTo>
                  <a:pt x="302950" y="255287"/>
                  <a:pt x="329311" y="232982"/>
                  <a:pt x="317500" y="234950"/>
                </a:cubicBezTo>
                <a:cubicBezTo>
                  <a:pt x="294157" y="238841"/>
                  <a:pt x="275167" y="256117"/>
                  <a:pt x="254000" y="266700"/>
                </a:cubicBezTo>
                <a:cubicBezTo>
                  <a:pt x="239918" y="282793"/>
                  <a:pt x="192089" y="307977"/>
                  <a:pt x="215900" y="336550"/>
                </a:cubicBezTo>
                <a:cubicBezTo>
                  <a:pt x="222675" y="344680"/>
                  <a:pt x="232833" y="349250"/>
                  <a:pt x="241300" y="355600"/>
                </a:cubicBezTo>
                <a:cubicBezTo>
                  <a:pt x="296523" y="341794"/>
                  <a:pt x="288459" y="356532"/>
                  <a:pt x="311150" y="311150"/>
                </a:cubicBezTo>
                <a:cubicBezTo>
                  <a:pt x="314563" y="304324"/>
                  <a:pt x="295037" y="323374"/>
                  <a:pt x="298450" y="330200"/>
                </a:cubicBezTo>
                <a:cubicBezTo>
                  <a:pt x="301443" y="336187"/>
                  <a:pt x="311150" y="325967"/>
                  <a:pt x="317500" y="323850"/>
                </a:cubicBezTo>
                <a:cubicBezTo>
                  <a:pt x="311150" y="319617"/>
                  <a:pt x="303555" y="305477"/>
                  <a:pt x="298450" y="311150"/>
                </a:cubicBezTo>
                <a:cubicBezTo>
                  <a:pt x="279453" y="332258"/>
                  <a:pt x="260350" y="387350"/>
                  <a:pt x="260350" y="387350"/>
                </a:cubicBezTo>
                <a:cubicBezTo>
                  <a:pt x="258233" y="400050"/>
                  <a:pt x="256793" y="412881"/>
                  <a:pt x="254000" y="425450"/>
                </a:cubicBezTo>
                <a:cubicBezTo>
                  <a:pt x="252548" y="431984"/>
                  <a:pt x="249273" y="438006"/>
                  <a:pt x="247650" y="444500"/>
                </a:cubicBezTo>
                <a:cubicBezTo>
                  <a:pt x="245032" y="454971"/>
                  <a:pt x="243417" y="465667"/>
                  <a:pt x="241300" y="476250"/>
                </a:cubicBezTo>
                <a:cubicBezTo>
                  <a:pt x="243417" y="482600"/>
                  <a:pt x="245013" y="489148"/>
                  <a:pt x="247650" y="495300"/>
                </a:cubicBezTo>
                <a:cubicBezTo>
                  <a:pt x="251379" y="504001"/>
                  <a:pt x="260350" y="530166"/>
                  <a:pt x="260350" y="520700"/>
                </a:cubicBezTo>
                <a:cubicBezTo>
                  <a:pt x="260350" y="503246"/>
                  <a:pt x="252243" y="486739"/>
                  <a:pt x="247650" y="469900"/>
                </a:cubicBezTo>
                <a:cubicBezTo>
                  <a:pt x="242686" y="451699"/>
                  <a:pt x="234991" y="433434"/>
                  <a:pt x="222250" y="419100"/>
                </a:cubicBezTo>
                <a:cubicBezTo>
                  <a:pt x="213246" y="408970"/>
                  <a:pt x="201083" y="402167"/>
                  <a:pt x="190500" y="393700"/>
                </a:cubicBezTo>
                <a:cubicBezTo>
                  <a:pt x="179917" y="395817"/>
                  <a:pt x="166382" y="392418"/>
                  <a:pt x="158750" y="400050"/>
                </a:cubicBezTo>
                <a:cubicBezTo>
                  <a:pt x="154017" y="404783"/>
                  <a:pt x="160919" y="413873"/>
                  <a:pt x="165100" y="419100"/>
                </a:cubicBezTo>
                <a:cubicBezTo>
                  <a:pt x="178190" y="435462"/>
                  <a:pt x="194733" y="448733"/>
                  <a:pt x="209550" y="463550"/>
                </a:cubicBezTo>
                <a:cubicBezTo>
                  <a:pt x="224367" y="459317"/>
                  <a:pt x="245833" y="463917"/>
                  <a:pt x="254000" y="450850"/>
                </a:cubicBezTo>
                <a:cubicBezTo>
                  <a:pt x="267410" y="429394"/>
                  <a:pt x="216282" y="387732"/>
                  <a:pt x="209550" y="381000"/>
                </a:cubicBezTo>
                <a:cubicBezTo>
                  <a:pt x="203200" y="393700"/>
                  <a:pt x="192068" y="404988"/>
                  <a:pt x="190500" y="419100"/>
                </a:cubicBezTo>
                <a:cubicBezTo>
                  <a:pt x="189657" y="426685"/>
                  <a:pt x="203200" y="438150"/>
                  <a:pt x="203200" y="43815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schemeClr>
              </a:solidFill>
            </a:endParaRPr>
          </a:p>
        </p:txBody>
      </p:sp>
      <p:pic>
        <p:nvPicPr>
          <p:cNvPr id="141" name="図 1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408" y="2429208"/>
            <a:ext cx="480336" cy="475980"/>
          </a:xfrm>
          <a:prstGeom prst="rect">
            <a:avLst/>
          </a:prstGeom>
        </p:spPr>
      </p:pic>
      <p:pic>
        <p:nvPicPr>
          <p:cNvPr id="142" name="図 1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864" y="2429208"/>
            <a:ext cx="480336" cy="475980"/>
          </a:xfrm>
          <a:prstGeom prst="rect">
            <a:avLst/>
          </a:prstGeom>
        </p:spPr>
      </p:pic>
      <p:sp>
        <p:nvSpPr>
          <p:cNvPr id="143" name="フリーフォーム 142"/>
          <p:cNvSpPr/>
          <p:nvPr/>
        </p:nvSpPr>
        <p:spPr>
          <a:xfrm>
            <a:off x="6276188" y="2314818"/>
            <a:ext cx="234879" cy="267860"/>
          </a:xfrm>
          <a:custGeom>
            <a:avLst/>
            <a:gdLst>
              <a:gd name="connsiteX0" fmla="*/ 285750 w 400091"/>
              <a:gd name="connsiteY0" fmla="*/ 0 h 522733"/>
              <a:gd name="connsiteX1" fmla="*/ 88900 w 400091"/>
              <a:gd name="connsiteY1" fmla="*/ 6350 h 522733"/>
              <a:gd name="connsiteX2" fmla="*/ 31750 w 400091"/>
              <a:gd name="connsiteY2" fmla="*/ 25400 h 522733"/>
              <a:gd name="connsiteX3" fmla="*/ 25400 w 400091"/>
              <a:gd name="connsiteY3" fmla="*/ 44450 h 522733"/>
              <a:gd name="connsiteX4" fmla="*/ 6350 w 400091"/>
              <a:gd name="connsiteY4" fmla="*/ 63500 h 522733"/>
              <a:gd name="connsiteX5" fmla="*/ 12700 w 400091"/>
              <a:gd name="connsiteY5" fmla="*/ 95250 h 522733"/>
              <a:gd name="connsiteX6" fmla="*/ 146050 w 400091"/>
              <a:gd name="connsiteY6" fmla="*/ 146050 h 522733"/>
              <a:gd name="connsiteX7" fmla="*/ 279400 w 400091"/>
              <a:gd name="connsiteY7" fmla="*/ 107950 h 522733"/>
              <a:gd name="connsiteX8" fmla="*/ 285750 w 400091"/>
              <a:gd name="connsiteY8" fmla="*/ 88900 h 522733"/>
              <a:gd name="connsiteX9" fmla="*/ 279400 w 400091"/>
              <a:gd name="connsiteY9" fmla="*/ 57150 h 522733"/>
              <a:gd name="connsiteX10" fmla="*/ 285750 w 400091"/>
              <a:gd name="connsiteY10" fmla="*/ 38100 h 522733"/>
              <a:gd name="connsiteX11" fmla="*/ 304800 w 400091"/>
              <a:gd name="connsiteY11" fmla="*/ 19050 h 522733"/>
              <a:gd name="connsiteX12" fmla="*/ 177800 w 400091"/>
              <a:gd name="connsiteY12" fmla="*/ 25400 h 522733"/>
              <a:gd name="connsiteX13" fmla="*/ 158750 w 400091"/>
              <a:gd name="connsiteY13" fmla="*/ 31750 h 522733"/>
              <a:gd name="connsiteX14" fmla="*/ 127000 w 400091"/>
              <a:gd name="connsiteY14" fmla="*/ 38100 h 522733"/>
              <a:gd name="connsiteX15" fmla="*/ 88900 w 400091"/>
              <a:gd name="connsiteY15" fmla="*/ 57150 h 522733"/>
              <a:gd name="connsiteX16" fmla="*/ 69850 w 400091"/>
              <a:gd name="connsiteY16" fmla="*/ 63500 h 522733"/>
              <a:gd name="connsiteX17" fmla="*/ 50800 w 400091"/>
              <a:gd name="connsiteY17" fmla="*/ 82550 h 522733"/>
              <a:gd name="connsiteX18" fmla="*/ 25400 w 400091"/>
              <a:gd name="connsiteY18" fmla="*/ 133350 h 522733"/>
              <a:gd name="connsiteX19" fmla="*/ 38100 w 400091"/>
              <a:gd name="connsiteY19" fmla="*/ 184150 h 522733"/>
              <a:gd name="connsiteX20" fmla="*/ 50800 w 400091"/>
              <a:gd name="connsiteY20" fmla="*/ 203200 h 522733"/>
              <a:gd name="connsiteX21" fmla="*/ 101600 w 400091"/>
              <a:gd name="connsiteY21" fmla="*/ 209550 h 522733"/>
              <a:gd name="connsiteX22" fmla="*/ 133350 w 400091"/>
              <a:gd name="connsiteY22" fmla="*/ 215900 h 522733"/>
              <a:gd name="connsiteX23" fmla="*/ 349250 w 400091"/>
              <a:gd name="connsiteY23" fmla="*/ 196850 h 522733"/>
              <a:gd name="connsiteX24" fmla="*/ 374650 w 400091"/>
              <a:gd name="connsiteY24" fmla="*/ 177800 h 522733"/>
              <a:gd name="connsiteX25" fmla="*/ 400050 w 400091"/>
              <a:gd name="connsiteY25" fmla="*/ 133350 h 522733"/>
              <a:gd name="connsiteX26" fmla="*/ 381000 w 400091"/>
              <a:gd name="connsiteY26" fmla="*/ 120650 h 522733"/>
              <a:gd name="connsiteX27" fmla="*/ 266700 w 400091"/>
              <a:gd name="connsiteY27" fmla="*/ 133350 h 522733"/>
              <a:gd name="connsiteX28" fmla="*/ 120650 w 400091"/>
              <a:gd name="connsiteY28" fmla="*/ 190500 h 522733"/>
              <a:gd name="connsiteX29" fmla="*/ 69850 w 400091"/>
              <a:gd name="connsiteY29" fmla="*/ 234950 h 522733"/>
              <a:gd name="connsiteX30" fmla="*/ 203200 w 400091"/>
              <a:gd name="connsiteY30" fmla="*/ 234950 h 522733"/>
              <a:gd name="connsiteX31" fmla="*/ 222250 w 400091"/>
              <a:gd name="connsiteY31" fmla="*/ 215900 h 522733"/>
              <a:gd name="connsiteX32" fmla="*/ 228600 w 400091"/>
              <a:gd name="connsiteY32" fmla="*/ 190500 h 522733"/>
              <a:gd name="connsiteX33" fmla="*/ 196850 w 400091"/>
              <a:gd name="connsiteY33" fmla="*/ 184150 h 522733"/>
              <a:gd name="connsiteX34" fmla="*/ 107950 w 400091"/>
              <a:gd name="connsiteY34" fmla="*/ 196850 h 522733"/>
              <a:gd name="connsiteX35" fmla="*/ 25400 w 400091"/>
              <a:gd name="connsiteY35" fmla="*/ 234950 h 522733"/>
              <a:gd name="connsiteX36" fmla="*/ 19050 w 400091"/>
              <a:gd name="connsiteY36" fmla="*/ 254000 h 522733"/>
              <a:gd name="connsiteX37" fmla="*/ 127000 w 400091"/>
              <a:gd name="connsiteY37" fmla="*/ 228600 h 522733"/>
              <a:gd name="connsiteX38" fmla="*/ 177800 w 400091"/>
              <a:gd name="connsiteY38" fmla="*/ 203200 h 522733"/>
              <a:gd name="connsiteX39" fmla="*/ 209550 w 400091"/>
              <a:gd name="connsiteY39" fmla="*/ 171450 h 522733"/>
              <a:gd name="connsiteX40" fmla="*/ 139700 w 400091"/>
              <a:gd name="connsiteY40" fmla="*/ 120650 h 522733"/>
              <a:gd name="connsiteX41" fmla="*/ 57150 w 400091"/>
              <a:gd name="connsiteY41" fmla="*/ 139700 h 522733"/>
              <a:gd name="connsiteX42" fmla="*/ 25400 w 400091"/>
              <a:gd name="connsiteY42" fmla="*/ 184150 h 522733"/>
              <a:gd name="connsiteX43" fmla="*/ 95250 w 400091"/>
              <a:gd name="connsiteY43" fmla="*/ 209550 h 522733"/>
              <a:gd name="connsiteX44" fmla="*/ 330200 w 400091"/>
              <a:gd name="connsiteY44" fmla="*/ 146050 h 522733"/>
              <a:gd name="connsiteX45" fmla="*/ 342900 w 400091"/>
              <a:gd name="connsiteY45" fmla="*/ 114300 h 522733"/>
              <a:gd name="connsiteX46" fmla="*/ 311150 w 400091"/>
              <a:gd name="connsiteY46" fmla="*/ 76200 h 522733"/>
              <a:gd name="connsiteX47" fmla="*/ 95250 w 400091"/>
              <a:gd name="connsiteY47" fmla="*/ 95250 h 522733"/>
              <a:gd name="connsiteX48" fmla="*/ 57150 w 400091"/>
              <a:gd name="connsiteY48" fmla="*/ 107950 h 522733"/>
              <a:gd name="connsiteX49" fmla="*/ 0 w 400091"/>
              <a:gd name="connsiteY49" fmla="*/ 146050 h 522733"/>
              <a:gd name="connsiteX50" fmla="*/ 19050 w 400091"/>
              <a:gd name="connsiteY50" fmla="*/ 190500 h 522733"/>
              <a:gd name="connsiteX51" fmla="*/ 177800 w 400091"/>
              <a:gd name="connsiteY51" fmla="*/ 165100 h 522733"/>
              <a:gd name="connsiteX52" fmla="*/ 196850 w 400091"/>
              <a:gd name="connsiteY52" fmla="*/ 139700 h 522733"/>
              <a:gd name="connsiteX53" fmla="*/ 177800 w 400091"/>
              <a:gd name="connsiteY53" fmla="*/ 146050 h 522733"/>
              <a:gd name="connsiteX54" fmla="*/ 158750 w 400091"/>
              <a:gd name="connsiteY54" fmla="*/ 177800 h 522733"/>
              <a:gd name="connsiteX55" fmla="*/ 234950 w 400091"/>
              <a:gd name="connsiteY55" fmla="*/ 165100 h 522733"/>
              <a:gd name="connsiteX56" fmla="*/ 298450 w 400091"/>
              <a:gd name="connsiteY56" fmla="*/ 120650 h 522733"/>
              <a:gd name="connsiteX57" fmla="*/ 228600 w 400091"/>
              <a:gd name="connsiteY57" fmla="*/ 146050 h 522733"/>
              <a:gd name="connsiteX58" fmla="*/ 196850 w 400091"/>
              <a:gd name="connsiteY58" fmla="*/ 165100 h 522733"/>
              <a:gd name="connsiteX59" fmla="*/ 171450 w 400091"/>
              <a:gd name="connsiteY59" fmla="*/ 196850 h 522733"/>
              <a:gd name="connsiteX60" fmla="*/ 254000 w 400091"/>
              <a:gd name="connsiteY60" fmla="*/ 222250 h 522733"/>
              <a:gd name="connsiteX61" fmla="*/ 234950 w 400091"/>
              <a:gd name="connsiteY61" fmla="*/ 228600 h 522733"/>
              <a:gd name="connsiteX62" fmla="*/ 196850 w 400091"/>
              <a:gd name="connsiteY62" fmla="*/ 285750 h 522733"/>
              <a:gd name="connsiteX63" fmla="*/ 203200 w 400091"/>
              <a:gd name="connsiteY63" fmla="*/ 317500 h 522733"/>
              <a:gd name="connsiteX64" fmla="*/ 254000 w 400091"/>
              <a:gd name="connsiteY64" fmla="*/ 298450 h 522733"/>
              <a:gd name="connsiteX65" fmla="*/ 260350 w 400091"/>
              <a:gd name="connsiteY65" fmla="*/ 266700 h 522733"/>
              <a:gd name="connsiteX66" fmla="*/ 203200 w 400091"/>
              <a:gd name="connsiteY66" fmla="*/ 222250 h 522733"/>
              <a:gd name="connsiteX67" fmla="*/ 139700 w 400091"/>
              <a:gd name="connsiteY67" fmla="*/ 228600 h 522733"/>
              <a:gd name="connsiteX68" fmla="*/ 158750 w 400091"/>
              <a:gd name="connsiteY68" fmla="*/ 298450 h 522733"/>
              <a:gd name="connsiteX69" fmla="*/ 234950 w 400091"/>
              <a:gd name="connsiteY69" fmla="*/ 304800 h 522733"/>
              <a:gd name="connsiteX70" fmla="*/ 292100 w 400091"/>
              <a:gd name="connsiteY70" fmla="*/ 298450 h 522733"/>
              <a:gd name="connsiteX71" fmla="*/ 285750 w 400091"/>
              <a:gd name="connsiteY71" fmla="*/ 279400 h 522733"/>
              <a:gd name="connsiteX72" fmla="*/ 171450 w 400091"/>
              <a:gd name="connsiteY72" fmla="*/ 292100 h 522733"/>
              <a:gd name="connsiteX73" fmla="*/ 146050 w 400091"/>
              <a:gd name="connsiteY73" fmla="*/ 311150 h 522733"/>
              <a:gd name="connsiteX74" fmla="*/ 177800 w 400091"/>
              <a:gd name="connsiteY74" fmla="*/ 304800 h 522733"/>
              <a:gd name="connsiteX75" fmla="*/ 222250 w 400091"/>
              <a:gd name="connsiteY75" fmla="*/ 234950 h 522733"/>
              <a:gd name="connsiteX76" fmla="*/ 228600 w 400091"/>
              <a:gd name="connsiteY76" fmla="*/ 209550 h 522733"/>
              <a:gd name="connsiteX77" fmla="*/ 146050 w 400091"/>
              <a:gd name="connsiteY77" fmla="*/ 196850 h 522733"/>
              <a:gd name="connsiteX78" fmla="*/ 101600 w 400091"/>
              <a:gd name="connsiteY78" fmla="*/ 209550 h 522733"/>
              <a:gd name="connsiteX79" fmla="*/ 69850 w 400091"/>
              <a:gd name="connsiteY79" fmla="*/ 241300 h 522733"/>
              <a:gd name="connsiteX80" fmla="*/ 152400 w 400091"/>
              <a:gd name="connsiteY80" fmla="*/ 292100 h 522733"/>
              <a:gd name="connsiteX81" fmla="*/ 273050 w 400091"/>
              <a:gd name="connsiteY81" fmla="*/ 273050 h 522733"/>
              <a:gd name="connsiteX82" fmla="*/ 298450 w 400091"/>
              <a:gd name="connsiteY82" fmla="*/ 203200 h 522733"/>
              <a:gd name="connsiteX83" fmla="*/ 241300 w 400091"/>
              <a:gd name="connsiteY83" fmla="*/ 196850 h 522733"/>
              <a:gd name="connsiteX84" fmla="*/ 196850 w 400091"/>
              <a:gd name="connsiteY84" fmla="*/ 247650 h 522733"/>
              <a:gd name="connsiteX85" fmla="*/ 222250 w 400091"/>
              <a:gd name="connsiteY85" fmla="*/ 279400 h 522733"/>
              <a:gd name="connsiteX86" fmla="*/ 292100 w 400091"/>
              <a:gd name="connsiteY86" fmla="*/ 260350 h 522733"/>
              <a:gd name="connsiteX87" fmla="*/ 317500 w 400091"/>
              <a:gd name="connsiteY87" fmla="*/ 234950 h 522733"/>
              <a:gd name="connsiteX88" fmla="*/ 254000 w 400091"/>
              <a:gd name="connsiteY88" fmla="*/ 266700 h 522733"/>
              <a:gd name="connsiteX89" fmla="*/ 215900 w 400091"/>
              <a:gd name="connsiteY89" fmla="*/ 336550 h 522733"/>
              <a:gd name="connsiteX90" fmla="*/ 241300 w 400091"/>
              <a:gd name="connsiteY90" fmla="*/ 355600 h 522733"/>
              <a:gd name="connsiteX91" fmla="*/ 311150 w 400091"/>
              <a:gd name="connsiteY91" fmla="*/ 311150 h 522733"/>
              <a:gd name="connsiteX92" fmla="*/ 298450 w 400091"/>
              <a:gd name="connsiteY92" fmla="*/ 330200 h 522733"/>
              <a:gd name="connsiteX93" fmla="*/ 317500 w 400091"/>
              <a:gd name="connsiteY93" fmla="*/ 323850 h 522733"/>
              <a:gd name="connsiteX94" fmla="*/ 298450 w 400091"/>
              <a:gd name="connsiteY94" fmla="*/ 311150 h 522733"/>
              <a:gd name="connsiteX95" fmla="*/ 260350 w 400091"/>
              <a:gd name="connsiteY95" fmla="*/ 387350 h 522733"/>
              <a:gd name="connsiteX96" fmla="*/ 254000 w 400091"/>
              <a:gd name="connsiteY96" fmla="*/ 425450 h 522733"/>
              <a:gd name="connsiteX97" fmla="*/ 247650 w 400091"/>
              <a:gd name="connsiteY97" fmla="*/ 444500 h 522733"/>
              <a:gd name="connsiteX98" fmla="*/ 241300 w 400091"/>
              <a:gd name="connsiteY98" fmla="*/ 476250 h 522733"/>
              <a:gd name="connsiteX99" fmla="*/ 247650 w 400091"/>
              <a:gd name="connsiteY99" fmla="*/ 495300 h 522733"/>
              <a:gd name="connsiteX100" fmla="*/ 260350 w 400091"/>
              <a:gd name="connsiteY100" fmla="*/ 520700 h 522733"/>
              <a:gd name="connsiteX101" fmla="*/ 247650 w 400091"/>
              <a:gd name="connsiteY101" fmla="*/ 469900 h 522733"/>
              <a:gd name="connsiteX102" fmla="*/ 222250 w 400091"/>
              <a:gd name="connsiteY102" fmla="*/ 419100 h 522733"/>
              <a:gd name="connsiteX103" fmla="*/ 190500 w 400091"/>
              <a:gd name="connsiteY103" fmla="*/ 393700 h 522733"/>
              <a:gd name="connsiteX104" fmla="*/ 158750 w 400091"/>
              <a:gd name="connsiteY104" fmla="*/ 400050 h 522733"/>
              <a:gd name="connsiteX105" fmla="*/ 165100 w 400091"/>
              <a:gd name="connsiteY105" fmla="*/ 419100 h 522733"/>
              <a:gd name="connsiteX106" fmla="*/ 209550 w 400091"/>
              <a:gd name="connsiteY106" fmla="*/ 463550 h 522733"/>
              <a:gd name="connsiteX107" fmla="*/ 254000 w 400091"/>
              <a:gd name="connsiteY107" fmla="*/ 450850 h 522733"/>
              <a:gd name="connsiteX108" fmla="*/ 209550 w 400091"/>
              <a:gd name="connsiteY108" fmla="*/ 381000 h 522733"/>
              <a:gd name="connsiteX109" fmla="*/ 190500 w 400091"/>
              <a:gd name="connsiteY109" fmla="*/ 419100 h 522733"/>
              <a:gd name="connsiteX110" fmla="*/ 203200 w 400091"/>
              <a:gd name="connsiteY110" fmla="*/ 438150 h 52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0091" h="522733">
                <a:moveTo>
                  <a:pt x="285750" y="0"/>
                </a:moveTo>
                <a:cubicBezTo>
                  <a:pt x="220133" y="2117"/>
                  <a:pt x="154225" y="-182"/>
                  <a:pt x="88900" y="6350"/>
                </a:cubicBezTo>
                <a:cubicBezTo>
                  <a:pt x="68919" y="8348"/>
                  <a:pt x="31750" y="25400"/>
                  <a:pt x="31750" y="25400"/>
                </a:cubicBezTo>
                <a:cubicBezTo>
                  <a:pt x="29633" y="31750"/>
                  <a:pt x="29113" y="38881"/>
                  <a:pt x="25400" y="44450"/>
                </a:cubicBezTo>
                <a:cubicBezTo>
                  <a:pt x="20419" y="51922"/>
                  <a:pt x="8528" y="54788"/>
                  <a:pt x="6350" y="63500"/>
                </a:cubicBezTo>
                <a:cubicBezTo>
                  <a:pt x="3732" y="73971"/>
                  <a:pt x="5791" y="86959"/>
                  <a:pt x="12700" y="95250"/>
                </a:cubicBezTo>
                <a:cubicBezTo>
                  <a:pt x="60753" y="152913"/>
                  <a:pt x="76655" y="140267"/>
                  <a:pt x="146050" y="146050"/>
                </a:cubicBezTo>
                <a:cubicBezTo>
                  <a:pt x="223144" y="133877"/>
                  <a:pt x="253693" y="159365"/>
                  <a:pt x="279400" y="107950"/>
                </a:cubicBezTo>
                <a:cubicBezTo>
                  <a:pt x="282393" y="101963"/>
                  <a:pt x="283633" y="95250"/>
                  <a:pt x="285750" y="88900"/>
                </a:cubicBezTo>
                <a:cubicBezTo>
                  <a:pt x="283633" y="78317"/>
                  <a:pt x="279400" y="67943"/>
                  <a:pt x="279400" y="57150"/>
                </a:cubicBezTo>
                <a:cubicBezTo>
                  <a:pt x="279400" y="50457"/>
                  <a:pt x="282037" y="43669"/>
                  <a:pt x="285750" y="38100"/>
                </a:cubicBezTo>
                <a:cubicBezTo>
                  <a:pt x="290731" y="30628"/>
                  <a:pt x="313719" y="20099"/>
                  <a:pt x="304800" y="19050"/>
                </a:cubicBezTo>
                <a:cubicBezTo>
                  <a:pt x="262704" y="14098"/>
                  <a:pt x="220133" y="23283"/>
                  <a:pt x="177800" y="25400"/>
                </a:cubicBezTo>
                <a:cubicBezTo>
                  <a:pt x="171450" y="27517"/>
                  <a:pt x="165244" y="30127"/>
                  <a:pt x="158750" y="31750"/>
                </a:cubicBezTo>
                <a:cubicBezTo>
                  <a:pt x="148279" y="34368"/>
                  <a:pt x="137143" y="34412"/>
                  <a:pt x="127000" y="38100"/>
                </a:cubicBezTo>
                <a:cubicBezTo>
                  <a:pt x="113656" y="42952"/>
                  <a:pt x="101875" y="51383"/>
                  <a:pt x="88900" y="57150"/>
                </a:cubicBezTo>
                <a:cubicBezTo>
                  <a:pt x="82783" y="59868"/>
                  <a:pt x="76200" y="61383"/>
                  <a:pt x="69850" y="63500"/>
                </a:cubicBezTo>
                <a:cubicBezTo>
                  <a:pt x="63500" y="69850"/>
                  <a:pt x="56188" y="75366"/>
                  <a:pt x="50800" y="82550"/>
                </a:cubicBezTo>
                <a:cubicBezTo>
                  <a:pt x="32805" y="106543"/>
                  <a:pt x="33213" y="109911"/>
                  <a:pt x="25400" y="133350"/>
                </a:cubicBezTo>
                <a:cubicBezTo>
                  <a:pt x="29633" y="150283"/>
                  <a:pt x="32135" y="167746"/>
                  <a:pt x="38100" y="184150"/>
                </a:cubicBezTo>
                <a:cubicBezTo>
                  <a:pt x="40708" y="191322"/>
                  <a:pt x="43714" y="200366"/>
                  <a:pt x="50800" y="203200"/>
                </a:cubicBezTo>
                <a:cubicBezTo>
                  <a:pt x="66645" y="209538"/>
                  <a:pt x="84733" y="206955"/>
                  <a:pt x="101600" y="209550"/>
                </a:cubicBezTo>
                <a:cubicBezTo>
                  <a:pt x="112267" y="211191"/>
                  <a:pt x="122767" y="213783"/>
                  <a:pt x="133350" y="215900"/>
                </a:cubicBezTo>
                <a:cubicBezTo>
                  <a:pt x="170965" y="214507"/>
                  <a:pt x="290022" y="223772"/>
                  <a:pt x="349250" y="196850"/>
                </a:cubicBezTo>
                <a:cubicBezTo>
                  <a:pt x="358885" y="192471"/>
                  <a:pt x="366183" y="184150"/>
                  <a:pt x="374650" y="177800"/>
                </a:cubicBezTo>
                <a:cubicBezTo>
                  <a:pt x="383117" y="162983"/>
                  <a:pt x="398165" y="150311"/>
                  <a:pt x="400050" y="133350"/>
                </a:cubicBezTo>
                <a:cubicBezTo>
                  <a:pt x="400893" y="125765"/>
                  <a:pt x="388632" y="120650"/>
                  <a:pt x="381000" y="120650"/>
                </a:cubicBezTo>
                <a:cubicBezTo>
                  <a:pt x="342666" y="120650"/>
                  <a:pt x="304800" y="129117"/>
                  <a:pt x="266700" y="133350"/>
                </a:cubicBezTo>
                <a:cubicBezTo>
                  <a:pt x="263955" y="134311"/>
                  <a:pt x="154650" y="160750"/>
                  <a:pt x="120650" y="190500"/>
                </a:cubicBezTo>
                <a:cubicBezTo>
                  <a:pt x="61216" y="242505"/>
                  <a:pt x="112718" y="206371"/>
                  <a:pt x="69850" y="234950"/>
                </a:cubicBezTo>
                <a:cubicBezTo>
                  <a:pt x="130211" y="242051"/>
                  <a:pt x="160283" y="265605"/>
                  <a:pt x="203200" y="234950"/>
                </a:cubicBezTo>
                <a:cubicBezTo>
                  <a:pt x="210508" y="229730"/>
                  <a:pt x="215900" y="222250"/>
                  <a:pt x="222250" y="215900"/>
                </a:cubicBezTo>
                <a:cubicBezTo>
                  <a:pt x="224367" y="207433"/>
                  <a:pt x="234052" y="197315"/>
                  <a:pt x="228600" y="190500"/>
                </a:cubicBezTo>
                <a:cubicBezTo>
                  <a:pt x="221858" y="182072"/>
                  <a:pt x="207643" y="184150"/>
                  <a:pt x="196850" y="184150"/>
                </a:cubicBezTo>
                <a:cubicBezTo>
                  <a:pt x="180956" y="184150"/>
                  <a:pt x="126908" y="193690"/>
                  <a:pt x="107950" y="196850"/>
                </a:cubicBezTo>
                <a:cubicBezTo>
                  <a:pt x="80433" y="209550"/>
                  <a:pt x="50893" y="218562"/>
                  <a:pt x="25400" y="234950"/>
                </a:cubicBezTo>
                <a:cubicBezTo>
                  <a:pt x="19770" y="238570"/>
                  <a:pt x="12370" y="254418"/>
                  <a:pt x="19050" y="254000"/>
                </a:cubicBezTo>
                <a:cubicBezTo>
                  <a:pt x="55944" y="251694"/>
                  <a:pt x="91017" y="237067"/>
                  <a:pt x="127000" y="228600"/>
                </a:cubicBezTo>
                <a:cubicBezTo>
                  <a:pt x="143933" y="220133"/>
                  <a:pt x="162234" y="213976"/>
                  <a:pt x="177800" y="203200"/>
                </a:cubicBezTo>
                <a:cubicBezTo>
                  <a:pt x="190106" y="194681"/>
                  <a:pt x="215822" y="185040"/>
                  <a:pt x="209550" y="171450"/>
                </a:cubicBezTo>
                <a:cubicBezTo>
                  <a:pt x="197485" y="145310"/>
                  <a:pt x="162983" y="137583"/>
                  <a:pt x="139700" y="120650"/>
                </a:cubicBezTo>
                <a:cubicBezTo>
                  <a:pt x="112183" y="127000"/>
                  <a:pt x="81836" y="125986"/>
                  <a:pt x="57150" y="139700"/>
                </a:cubicBezTo>
                <a:cubicBezTo>
                  <a:pt x="41233" y="148543"/>
                  <a:pt x="16681" y="168165"/>
                  <a:pt x="25400" y="184150"/>
                </a:cubicBezTo>
                <a:cubicBezTo>
                  <a:pt x="37264" y="205900"/>
                  <a:pt x="71967" y="201083"/>
                  <a:pt x="95250" y="209550"/>
                </a:cubicBezTo>
                <a:cubicBezTo>
                  <a:pt x="125960" y="202571"/>
                  <a:pt x="288902" y="170343"/>
                  <a:pt x="330200" y="146050"/>
                </a:cubicBezTo>
                <a:cubicBezTo>
                  <a:pt x="340025" y="140271"/>
                  <a:pt x="338667" y="124883"/>
                  <a:pt x="342900" y="114300"/>
                </a:cubicBezTo>
                <a:cubicBezTo>
                  <a:pt x="332317" y="101600"/>
                  <a:pt x="327633" y="77468"/>
                  <a:pt x="311150" y="76200"/>
                </a:cubicBezTo>
                <a:cubicBezTo>
                  <a:pt x="239117" y="70659"/>
                  <a:pt x="166938" y="86289"/>
                  <a:pt x="95250" y="95250"/>
                </a:cubicBezTo>
                <a:cubicBezTo>
                  <a:pt x="81966" y="96910"/>
                  <a:pt x="68962" y="101650"/>
                  <a:pt x="57150" y="107950"/>
                </a:cubicBezTo>
                <a:cubicBezTo>
                  <a:pt x="36948" y="118724"/>
                  <a:pt x="19050" y="133350"/>
                  <a:pt x="0" y="146050"/>
                </a:cubicBezTo>
                <a:cubicBezTo>
                  <a:pt x="6350" y="160867"/>
                  <a:pt x="3022" y="188783"/>
                  <a:pt x="19050" y="190500"/>
                </a:cubicBezTo>
                <a:cubicBezTo>
                  <a:pt x="72335" y="196209"/>
                  <a:pt x="126272" y="179822"/>
                  <a:pt x="177800" y="165100"/>
                </a:cubicBezTo>
                <a:cubicBezTo>
                  <a:pt x="187976" y="162193"/>
                  <a:pt x="196850" y="150283"/>
                  <a:pt x="196850" y="139700"/>
                </a:cubicBezTo>
                <a:cubicBezTo>
                  <a:pt x="196850" y="133007"/>
                  <a:pt x="184150" y="143933"/>
                  <a:pt x="177800" y="146050"/>
                </a:cubicBezTo>
                <a:cubicBezTo>
                  <a:pt x="171450" y="156633"/>
                  <a:pt x="147041" y="173897"/>
                  <a:pt x="158750" y="177800"/>
                </a:cubicBezTo>
                <a:cubicBezTo>
                  <a:pt x="183179" y="185943"/>
                  <a:pt x="211117" y="174850"/>
                  <a:pt x="234950" y="165100"/>
                </a:cubicBezTo>
                <a:cubicBezTo>
                  <a:pt x="258864" y="155317"/>
                  <a:pt x="306620" y="145161"/>
                  <a:pt x="298450" y="120650"/>
                </a:cubicBezTo>
                <a:cubicBezTo>
                  <a:pt x="290615" y="97146"/>
                  <a:pt x="251298" y="136120"/>
                  <a:pt x="228600" y="146050"/>
                </a:cubicBezTo>
                <a:cubicBezTo>
                  <a:pt x="217293" y="150997"/>
                  <a:pt x="207433" y="158750"/>
                  <a:pt x="196850" y="165100"/>
                </a:cubicBezTo>
                <a:cubicBezTo>
                  <a:pt x="188383" y="175683"/>
                  <a:pt x="168163" y="183701"/>
                  <a:pt x="171450" y="196850"/>
                </a:cubicBezTo>
                <a:cubicBezTo>
                  <a:pt x="187915" y="262710"/>
                  <a:pt x="222925" y="242966"/>
                  <a:pt x="254000" y="222250"/>
                </a:cubicBezTo>
                <a:cubicBezTo>
                  <a:pt x="259569" y="218537"/>
                  <a:pt x="241300" y="226483"/>
                  <a:pt x="234950" y="228600"/>
                </a:cubicBezTo>
                <a:cubicBezTo>
                  <a:pt x="227590" y="238414"/>
                  <a:pt x="199077" y="274616"/>
                  <a:pt x="196850" y="285750"/>
                </a:cubicBezTo>
                <a:lnTo>
                  <a:pt x="203200" y="317500"/>
                </a:lnTo>
                <a:cubicBezTo>
                  <a:pt x="220133" y="311150"/>
                  <a:pt x="240483" y="310465"/>
                  <a:pt x="254000" y="298450"/>
                </a:cubicBezTo>
                <a:cubicBezTo>
                  <a:pt x="262067" y="291280"/>
                  <a:pt x="263451" y="277038"/>
                  <a:pt x="260350" y="266700"/>
                </a:cubicBezTo>
                <a:cubicBezTo>
                  <a:pt x="250926" y="235288"/>
                  <a:pt x="228109" y="232214"/>
                  <a:pt x="203200" y="222250"/>
                </a:cubicBezTo>
                <a:cubicBezTo>
                  <a:pt x="182033" y="224367"/>
                  <a:pt x="158430" y="218515"/>
                  <a:pt x="139700" y="228600"/>
                </a:cubicBezTo>
                <a:cubicBezTo>
                  <a:pt x="93067" y="253710"/>
                  <a:pt x="133249" y="289950"/>
                  <a:pt x="158750" y="298450"/>
                </a:cubicBezTo>
                <a:cubicBezTo>
                  <a:pt x="182930" y="306510"/>
                  <a:pt x="209550" y="302683"/>
                  <a:pt x="234950" y="304800"/>
                </a:cubicBezTo>
                <a:cubicBezTo>
                  <a:pt x="254000" y="302683"/>
                  <a:pt x="274956" y="307022"/>
                  <a:pt x="292100" y="298450"/>
                </a:cubicBezTo>
                <a:cubicBezTo>
                  <a:pt x="298087" y="295457"/>
                  <a:pt x="292434" y="279752"/>
                  <a:pt x="285750" y="279400"/>
                </a:cubicBezTo>
                <a:cubicBezTo>
                  <a:pt x="247469" y="277385"/>
                  <a:pt x="209550" y="287867"/>
                  <a:pt x="171450" y="292100"/>
                </a:cubicBezTo>
                <a:cubicBezTo>
                  <a:pt x="162983" y="298450"/>
                  <a:pt x="141317" y="301684"/>
                  <a:pt x="146050" y="311150"/>
                </a:cubicBezTo>
                <a:cubicBezTo>
                  <a:pt x="150877" y="320803"/>
                  <a:pt x="170168" y="312432"/>
                  <a:pt x="177800" y="304800"/>
                </a:cubicBezTo>
                <a:cubicBezTo>
                  <a:pt x="197315" y="285285"/>
                  <a:pt x="207433" y="258233"/>
                  <a:pt x="222250" y="234950"/>
                </a:cubicBezTo>
                <a:cubicBezTo>
                  <a:pt x="224367" y="226483"/>
                  <a:pt x="235168" y="215297"/>
                  <a:pt x="228600" y="209550"/>
                </a:cubicBezTo>
                <a:cubicBezTo>
                  <a:pt x="196095" y="181108"/>
                  <a:pt x="176622" y="188512"/>
                  <a:pt x="146050" y="196850"/>
                </a:cubicBezTo>
                <a:cubicBezTo>
                  <a:pt x="131183" y="200905"/>
                  <a:pt x="116417" y="205317"/>
                  <a:pt x="101600" y="209550"/>
                </a:cubicBezTo>
                <a:cubicBezTo>
                  <a:pt x="91017" y="220133"/>
                  <a:pt x="75409" y="227403"/>
                  <a:pt x="69850" y="241300"/>
                </a:cubicBezTo>
                <a:cubicBezTo>
                  <a:pt x="50013" y="290893"/>
                  <a:pt x="141710" y="289428"/>
                  <a:pt x="152400" y="292100"/>
                </a:cubicBezTo>
                <a:cubicBezTo>
                  <a:pt x="192617" y="285750"/>
                  <a:pt x="233735" y="283635"/>
                  <a:pt x="273050" y="273050"/>
                </a:cubicBezTo>
                <a:cubicBezTo>
                  <a:pt x="301782" y="265315"/>
                  <a:pt x="352291" y="239094"/>
                  <a:pt x="298450" y="203200"/>
                </a:cubicBezTo>
                <a:cubicBezTo>
                  <a:pt x="282502" y="192568"/>
                  <a:pt x="260350" y="198967"/>
                  <a:pt x="241300" y="196850"/>
                </a:cubicBezTo>
                <a:cubicBezTo>
                  <a:pt x="224367" y="208139"/>
                  <a:pt x="196850" y="222956"/>
                  <a:pt x="196850" y="247650"/>
                </a:cubicBezTo>
                <a:cubicBezTo>
                  <a:pt x="196850" y="261203"/>
                  <a:pt x="213783" y="268817"/>
                  <a:pt x="222250" y="279400"/>
                </a:cubicBezTo>
                <a:cubicBezTo>
                  <a:pt x="245533" y="273050"/>
                  <a:pt x="270230" y="270556"/>
                  <a:pt x="292100" y="260350"/>
                </a:cubicBezTo>
                <a:cubicBezTo>
                  <a:pt x="302950" y="255287"/>
                  <a:pt x="329311" y="232982"/>
                  <a:pt x="317500" y="234950"/>
                </a:cubicBezTo>
                <a:cubicBezTo>
                  <a:pt x="294157" y="238841"/>
                  <a:pt x="275167" y="256117"/>
                  <a:pt x="254000" y="266700"/>
                </a:cubicBezTo>
                <a:cubicBezTo>
                  <a:pt x="239918" y="282793"/>
                  <a:pt x="192089" y="307977"/>
                  <a:pt x="215900" y="336550"/>
                </a:cubicBezTo>
                <a:cubicBezTo>
                  <a:pt x="222675" y="344680"/>
                  <a:pt x="232833" y="349250"/>
                  <a:pt x="241300" y="355600"/>
                </a:cubicBezTo>
                <a:cubicBezTo>
                  <a:pt x="296523" y="341794"/>
                  <a:pt x="288459" y="356532"/>
                  <a:pt x="311150" y="311150"/>
                </a:cubicBezTo>
                <a:cubicBezTo>
                  <a:pt x="314563" y="304324"/>
                  <a:pt x="295037" y="323374"/>
                  <a:pt x="298450" y="330200"/>
                </a:cubicBezTo>
                <a:cubicBezTo>
                  <a:pt x="301443" y="336187"/>
                  <a:pt x="311150" y="325967"/>
                  <a:pt x="317500" y="323850"/>
                </a:cubicBezTo>
                <a:cubicBezTo>
                  <a:pt x="311150" y="319617"/>
                  <a:pt x="303555" y="305477"/>
                  <a:pt x="298450" y="311150"/>
                </a:cubicBezTo>
                <a:cubicBezTo>
                  <a:pt x="279453" y="332258"/>
                  <a:pt x="260350" y="387350"/>
                  <a:pt x="260350" y="387350"/>
                </a:cubicBezTo>
                <a:cubicBezTo>
                  <a:pt x="258233" y="400050"/>
                  <a:pt x="256793" y="412881"/>
                  <a:pt x="254000" y="425450"/>
                </a:cubicBezTo>
                <a:cubicBezTo>
                  <a:pt x="252548" y="431984"/>
                  <a:pt x="249273" y="438006"/>
                  <a:pt x="247650" y="444500"/>
                </a:cubicBezTo>
                <a:cubicBezTo>
                  <a:pt x="245032" y="454971"/>
                  <a:pt x="243417" y="465667"/>
                  <a:pt x="241300" y="476250"/>
                </a:cubicBezTo>
                <a:cubicBezTo>
                  <a:pt x="243417" y="482600"/>
                  <a:pt x="245013" y="489148"/>
                  <a:pt x="247650" y="495300"/>
                </a:cubicBezTo>
                <a:cubicBezTo>
                  <a:pt x="251379" y="504001"/>
                  <a:pt x="260350" y="530166"/>
                  <a:pt x="260350" y="520700"/>
                </a:cubicBezTo>
                <a:cubicBezTo>
                  <a:pt x="260350" y="503246"/>
                  <a:pt x="252243" y="486739"/>
                  <a:pt x="247650" y="469900"/>
                </a:cubicBezTo>
                <a:cubicBezTo>
                  <a:pt x="242686" y="451699"/>
                  <a:pt x="234991" y="433434"/>
                  <a:pt x="222250" y="419100"/>
                </a:cubicBezTo>
                <a:cubicBezTo>
                  <a:pt x="213246" y="408970"/>
                  <a:pt x="201083" y="402167"/>
                  <a:pt x="190500" y="393700"/>
                </a:cubicBezTo>
                <a:cubicBezTo>
                  <a:pt x="179917" y="395817"/>
                  <a:pt x="166382" y="392418"/>
                  <a:pt x="158750" y="400050"/>
                </a:cubicBezTo>
                <a:cubicBezTo>
                  <a:pt x="154017" y="404783"/>
                  <a:pt x="160919" y="413873"/>
                  <a:pt x="165100" y="419100"/>
                </a:cubicBezTo>
                <a:cubicBezTo>
                  <a:pt x="178190" y="435462"/>
                  <a:pt x="194733" y="448733"/>
                  <a:pt x="209550" y="463550"/>
                </a:cubicBezTo>
                <a:cubicBezTo>
                  <a:pt x="224367" y="459317"/>
                  <a:pt x="245833" y="463917"/>
                  <a:pt x="254000" y="450850"/>
                </a:cubicBezTo>
                <a:cubicBezTo>
                  <a:pt x="267410" y="429394"/>
                  <a:pt x="216282" y="387732"/>
                  <a:pt x="209550" y="381000"/>
                </a:cubicBezTo>
                <a:cubicBezTo>
                  <a:pt x="203200" y="393700"/>
                  <a:pt x="192068" y="404988"/>
                  <a:pt x="190500" y="419100"/>
                </a:cubicBezTo>
                <a:cubicBezTo>
                  <a:pt x="189657" y="426685"/>
                  <a:pt x="203200" y="438150"/>
                  <a:pt x="203200" y="43815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75000"/>
                </a:schemeClr>
              </a:solidFill>
            </a:endParaRPr>
          </a:p>
        </p:txBody>
      </p:sp>
      <p:pic>
        <p:nvPicPr>
          <p:cNvPr id="144" name="図 1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3672" y="4721355"/>
            <a:ext cx="606174" cy="605708"/>
          </a:xfrm>
          <a:prstGeom prst="rect">
            <a:avLst/>
          </a:prstGeom>
        </p:spPr>
      </p:pic>
      <p:sp>
        <p:nvSpPr>
          <p:cNvPr id="145" name="Google Shape;9140;p83"/>
          <p:cNvSpPr/>
          <p:nvPr/>
        </p:nvSpPr>
        <p:spPr>
          <a:xfrm>
            <a:off x="2670613" y="4716443"/>
            <a:ext cx="298466" cy="295483"/>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tx1">
              <a:lumMod val="75000"/>
            </a:schemeClr>
          </a:solidFill>
          <a:ln>
            <a:noFill/>
          </a:ln>
        </p:spPr>
        <p:txBody>
          <a:bodyPr spcFirstLastPara="1" wrap="square" lIns="121900" tIns="121900" rIns="121900" bIns="121900" anchor="ctr" anchorCtr="0">
            <a:noAutofit/>
          </a:bodyPr>
          <a:lstStyle/>
          <a:p>
            <a:pPr marL="0" marR="0" lvl="0" indent="0" algn="l" defTabSz="925854" rtl="0" eaLnBrk="1" fontAlgn="auto" latinLnBrk="0" hangingPunct="1">
              <a:lnSpc>
                <a:spcPct val="100000"/>
              </a:lnSpc>
              <a:spcBef>
                <a:spcPts val="0"/>
              </a:spcBef>
              <a:spcAft>
                <a:spcPts val="0"/>
              </a:spcAft>
              <a:buClrTx/>
              <a:buSzTx/>
              <a:buFontTx/>
              <a:buNone/>
              <a:tabLst/>
              <a:defRPr/>
            </a:pPr>
            <a:endParaRPr kumimoji="1" sz="2429" b="0" i="0" u="none" strike="noStrike" kern="1200" cap="none" spc="0" normalizeH="0" baseline="0" noProof="0">
              <a:ln>
                <a:noFill/>
              </a:ln>
              <a:solidFill>
                <a:prstClr val="white">
                  <a:lumMod val="65000"/>
                </a:prstClr>
              </a:solidFill>
              <a:effectLst/>
              <a:uLnTx/>
              <a:uFillTx/>
              <a:latin typeface="Segoe UI"/>
              <a:ea typeface="メイリオ"/>
              <a:cs typeface="+mn-cs"/>
            </a:endParaRPr>
          </a:p>
        </p:txBody>
      </p:sp>
      <p:pic>
        <p:nvPicPr>
          <p:cNvPr id="146" name="図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939" y="4709480"/>
            <a:ext cx="606174" cy="605708"/>
          </a:xfrm>
          <a:prstGeom prst="rect">
            <a:avLst/>
          </a:prstGeom>
        </p:spPr>
      </p:pic>
      <p:sp>
        <p:nvSpPr>
          <p:cNvPr id="147" name="Google Shape;9140;p83"/>
          <p:cNvSpPr/>
          <p:nvPr/>
        </p:nvSpPr>
        <p:spPr>
          <a:xfrm>
            <a:off x="4723880" y="4704568"/>
            <a:ext cx="298466" cy="295483"/>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tx1">
              <a:lumMod val="75000"/>
            </a:schemeClr>
          </a:solidFill>
          <a:ln>
            <a:noFill/>
          </a:ln>
        </p:spPr>
        <p:txBody>
          <a:bodyPr spcFirstLastPara="1" wrap="square" lIns="121900" tIns="121900" rIns="121900" bIns="121900" anchor="ctr" anchorCtr="0">
            <a:noAutofit/>
          </a:bodyPr>
          <a:lstStyle/>
          <a:p>
            <a:pPr marL="0" marR="0" lvl="0" indent="0" algn="l" defTabSz="925854" rtl="0" eaLnBrk="1" fontAlgn="auto" latinLnBrk="0" hangingPunct="1">
              <a:lnSpc>
                <a:spcPct val="100000"/>
              </a:lnSpc>
              <a:spcBef>
                <a:spcPts val="0"/>
              </a:spcBef>
              <a:spcAft>
                <a:spcPts val="0"/>
              </a:spcAft>
              <a:buClrTx/>
              <a:buSzTx/>
              <a:buFontTx/>
              <a:buNone/>
              <a:tabLst/>
              <a:defRPr/>
            </a:pPr>
            <a:endParaRPr kumimoji="1" sz="2429" b="0" i="0" u="none" strike="noStrike" kern="1200" cap="none" spc="0" normalizeH="0" baseline="0" noProof="0">
              <a:ln>
                <a:noFill/>
              </a:ln>
              <a:solidFill>
                <a:prstClr val="white">
                  <a:lumMod val="65000"/>
                </a:prstClr>
              </a:solidFill>
              <a:effectLst/>
              <a:uLnTx/>
              <a:uFillTx/>
              <a:latin typeface="Segoe UI"/>
              <a:ea typeface="メイリオ"/>
              <a:cs typeface="+mn-cs"/>
            </a:endParaRPr>
          </a:p>
        </p:txBody>
      </p:sp>
      <p:pic>
        <p:nvPicPr>
          <p:cNvPr id="148" name="図 1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1852" y="4697605"/>
            <a:ext cx="606174" cy="605708"/>
          </a:xfrm>
          <a:prstGeom prst="rect">
            <a:avLst/>
          </a:prstGeom>
        </p:spPr>
      </p:pic>
      <p:sp>
        <p:nvSpPr>
          <p:cNvPr id="149" name="Google Shape;9140;p83"/>
          <p:cNvSpPr/>
          <p:nvPr/>
        </p:nvSpPr>
        <p:spPr>
          <a:xfrm>
            <a:off x="6848793" y="4692693"/>
            <a:ext cx="298466" cy="295483"/>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tx1">
              <a:lumMod val="75000"/>
            </a:schemeClr>
          </a:solidFill>
          <a:ln>
            <a:noFill/>
          </a:ln>
        </p:spPr>
        <p:txBody>
          <a:bodyPr spcFirstLastPara="1" wrap="square" lIns="121900" tIns="121900" rIns="121900" bIns="121900" anchor="ctr" anchorCtr="0">
            <a:noAutofit/>
          </a:bodyPr>
          <a:lstStyle/>
          <a:p>
            <a:pPr marL="0" marR="0" lvl="0" indent="0" algn="l" defTabSz="925854" rtl="0" eaLnBrk="1" fontAlgn="auto" latinLnBrk="0" hangingPunct="1">
              <a:lnSpc>
                <a:spcPct val="100000"/>
              </a:lnSpc>
              <a:spcBef>
                <a:spcPts val="0"/>
              </a:spcBef>
              <a:spcAft>
                <a:spcPts val="0"/>
              </a:spcAft>
              <a:buClrTx/>
              <a:buSzTx/>
              <a:buFontTx/>
              <a:buNone/>
              <a:tabLst/>
              <a:defRPr/>
            </a:pPr>
            <a:endParaRPr kumimoji="1" sz="2429" b="0" i="0" u="none" strike="noStrike" kern="1200" cap="none" spc="0" normalizeH="0" baseline="0" noProof="0">
              <a:ln>
                <a:noFill/>
              </a:ln>
              <a:solidFill>
                <a:prstClr val="white">
                  <a:lumMod val="65000"/>
                </a:prstClr>
              </a:solidFill>
              <a:effectLst/>
              <a:uLnTx/>
              <a:uFillTx/>
              <a:latin typeface="Segoe UI"/>
              <a:ea typeface="メイリオ"/>
              <a:cs typeface="+mn-cs"/>
            </a:endParaRPr>
          </a:p>
        </p:txBody>
      </p:sp>
      <p:sp>
        <p:nvSpPr>
          <p:cNvPr id="150" name="円形吹き出し 149"/>
          <p:cNvSpPr/>
          <p:nvPr/>
        </p:nvSpPr>
        <p:spPr>
          <a:xfrm>
            <a:off x="7960315" y="4486509"/>
            <a:ext cx="926824" cy="796396"/>
          </a:xfrm>
          <a:prstGeom prst="wedgeEllipseCallout">
            <a:avLst>
              <a:gd name="adj1" fmla="val 68165"/>
              <a:gd name="adj2" fmla="val 58328"/>
            </a:avLst>
          </a:prstGeom>
          <a:solidFill>
            <a:schemeClr val="accent6">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151" name="テキスト ボックス 150"/>
          <p:cNvSpPr txBox="1"/>
          <p:nvPr/>
        </p:nvSpPr>
        <p:spPr>
          <a:xfrm>
            <a:off x="7897688" y="4584165"/>
            <a:ext cx="1077218" cy="533411"/>
          </a:xfrm>
          <a:prstGeom prst="rect">
            <a:avLst/>
          </a:prstGeom>
          <a:noFill/>
        </p:spPr>
        <p:txBody>
          <a:bodyPr wrap="none" lIns="0" tIns="36000" rIns="0" bIns="0" rtlCol="0">
            <a:spAutoFit/>
          </a:bodyPr>
          <a:lstStyle/>
          <a:p>
            <a:pPr algn="ctr">
              <a:lnSpc>
                <a:spcPct val="130000"/>
              </a:lnSpc>
              <a:spcAft>
                <a:spcPts val="600"/>
              </a:spcAft>
            </a:pP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バックオフィス</a:t>
            </a:r>
            <a:endParaRPr kumimoji="1" lang="en-US" altLang="ja-JP" sz="105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30000"/>
              </a:lnSpc>
              <a:spcAft>
                <a:spcPts val="600"/>
              </a:spcAft>
            </a:pP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コストの変動費化</a:t>
            </a:r>
          </a:p>
        </p:txBody>
      </p:sp>
      <p:sp>
        <p:nvSpPr>
          <p:cNvPr id="152" name="円形吹き出し 151"/>
          <p:cNvSpPr/>
          <p:nvPr/>
        </p:nvSpPr>
        <p:spPr>
          <a:xfrm>
            <a:off x="885621" y="4250721"/>
            <a:ext cx="926824" cy="796396"/>
          </a:xfrm>
          <a:prstGeom prst="wedgeEllipseCallout">
            <a:avLst>
              <a:gd name="adj1" fmla="val 68165"/>
              <a:gd name="adj2" fmla="val 58328"/>
            </a:avLst>
          </a:prstGeom>
          <a:solidFill>
            <a:schemeClr val="accent6">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sp>
        <p:nvSpPr>
          <p:cNvPr id="153" name="テキスト ボックス 152"/>
          <p:cNvSpPr txBox="1"/>
          <p:nvPr/>
        </p:nvSpPr>
        <p:spPr>
          <a:xfrm>
            <a:off x="773259" y="4416129"/>
            <a:ext cx="1211870" cy="533411"/>
          </a:xfrm>
          <a:prstGeom prst="rect">
            <a:avLst/>
          </a:prstGeom>
          <a:noFill/>
        </p:spPr>
        <p:txBody>
          <a:bodyPr wrap="none" lIns="0" tIns="36000" rIns="0" bIns="0" rtlCol="0">
            <a:spAutoFit/>
          </a:bodyPr>
          <a:lstStyle/>
          <a:p>
            <a:pPr algn="ctr">
              <a:lnSpc>
                <a:spcPct val="130000"/>
              </a:lnSpc>
              <a:spcAft>
                <a:spcPts val="600"/>
              </a:spcAft>
            </a:pP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より売上に貢献する</a:t>
            </a:r>
            <a:endParaRPr kumimoji="1" lang="en-US" altLang="ja-JP" sz="105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30000"/>
              </a:lnSpc>
              <a:spcAft>
                <a:spcPts val="600"/>
              </a:spcAft>
            </a:pPr>
            <a:r>
              <a:rPr kumimoji="1" lang="ja-JP" altLang="en-US" sz="1050" b="1" dirty="0" smtClean="0">
                <a:latin typeface="メイリオ" panose="020B0604030504040204" pitchFamily="50" charset="-128"/>
                <a:ea typeface="メイリオ" panose="020B0604030504040204" pitchFamily="50" charset="-128"/>
                <a:cs typeface="メイリオ" panose="020B0604030504040204" pitchFamily="50" charset="-128"/>
              </a:rPr>
              <a:t>業務に注力</a:t>
            </a:r>
          </a:p>
        </p:txBody>
      </p:sp>
      <p:sp>
        <p:nvSpPr>
          <p:cNvPr id="154" name="フリーフォーム 153">
            <a:extLst>
              <a:ext uri="{FF2B5EF4-FFF2-40B4-BE49-F238E27FC236}">
                <a16:creationId xmlns:a16="http://schemas.microsoft.com/office/drawing/2014/main" id="{43023352-DE64-4D4A-9B8F-13B58F4E95C0}"/>
              </a:ext>
            </a:extLst>
          </p:cNvPr>
          <p:cNvSpPr/>
          <p:nvPr/>
        </p:nvSpPr>
        <p:spPr>
          <a:xfrm>
            <a:off x="7900878" y="3680598"/>
            <a:ext cx="500124" cy="437703"/>
          </a:xfrm>
          <a:custGeom>
            <a:avLst/>
            <a:gdLst>
              <a:gd name="connsiteX0" fmla="*/ 370758 w 777884"/>
              <a:gd name="connsiteY0" fmla="*/ 356260 h 680796"/>
              <a:gd name="connsiteX1" fmla="*/ 453886 w 777884"/>
              <a:gd name="connsiteY1" fmla="*/ 261258 h 680796"/>
              <a:gd name="connsiteX2" fmla="*/ 572639 w 777884"/>
              <a:gd name="connsiteY2" fmla="*/ 213756 h 680796"/>
              <a:gd name="connsiteX3" fmla="*/ 608265 w 777884"/>
              <a:gd name="connsiteY3" fmla="*/ 190006 h 680796"/>
              <a:gd name="connsiteX4" fmla="*/ 667641 w 777884"/>
              <a:gd name="connsiteY4" fmla="*/ 178130 h 680796"/>
              <a:gd name="connsiteX5" fmla="*/ 774519 w 777884"/>
              <a:gd name="connsiteY5" fmla="*/ 190006 h 680796"/>
              <a:gd name="connsiteX6" fmla="*/ 750769 w 777884"/>
              <a:gd name="connsiteY6" fmla="*/ 225632 h 680796"/>
              <a:gd name="connsiteX7" fmla="*/ 715143 w 777884"/>
              <a:gd name="connsiteY7" fmla="*/ 237507 h 680796"/>
              <a:gd name="connsiteX8" fmla="*/ 620140 w 777884"/>
              <a:gd name="connsiteY8" fmla="*/ 273133 h 680796"/>
              <a:gd name="connsiteX9" fmla="*/ 501387 w 777884"/>
              <a:gd name="connsiteY9" fmla="*/ 308759 h 680796"/>
              <a:gd name="connsiteX10" fmla="*/ 453886 w 777884"/>
              <a:gd name="connsiteY10" fmla="*/ 332510 h 680796"/>
              <a:gd name="connsiteX11" fmla="*/ 370758 w 777884"/>
              <a:gd name="connsiteY11" fmla="*/ 356260 h 680796"/>
              <a:gd name="connsiteX12" fmla="*/ 299506 w 777884"/>
              <a:gd name="connsiteY12" fmla="*/ 368136 h 680796"/>
              <a:gd name="connsiteX13" fmla="*/ 204504 w 777884"/>
              <a:gd name="connsiteY13" fmla="*/ 391886 h 680796"/>
              <a:gd name="connsiteX14" fmla="*/ 109501 w 777884"/>
              <a:gd name="connsiteY14" fmla="*/ 380011 h 680796"/>
              <a:gd name="connsiteX15" fmla="*/ 168878 w 777884"/>
              <a:gd name="connsiteY15" fmla="*/ 320634 h 680796"/>
              <a:gd name="connsiteX16" fmla="*/ 240130 w 777884"/>
              <a:gd name="connsiteY16" fmla="*/ 273133 h 680796"/>
              <a:gd name="connsiteX17" fmla="*/ 311382 w 777884"/>
              <a:gd name="connsiteY17" fmla="*/ 213756 h 680796"/>
              <a:gd name="connsiteX18" fmla="*/ 370758 w 777884"/>
              <a:gd name="connsiteY18" fmla="*/ 190006 h 680796"/>
              <a:gd name="connsiteX19" fmla="*/ 406384 w 777884"/>
              <a:gd name="connsiteY19" fmla="*/ 166255 h 680796"/>
              <a:gd name="connsiteX20" fmla="*/ 525137 w 777884"/>
              <a:gd name="connsiteY20" fmla="*/ 142504 h 680796"/>
              <a:gd name="connsiteX21" fmla="*/ 691392 w 777884"/>
              <a:gd name="connsiteY21" fmla="*/ 154380 h 680796"/>
              <a:gd name="connsiteX22" fmla="*/ 715143 w 777884"/>
              <a:gd name="connsiteY22" fmla="*/ 190006 h 680796"/>
              <a:gd name="connsiteX23" fmla="*/ 703267 w 777884"/>
              <a:gd name="connsiteY23" fmla="*/ 403762 h 680796"/>
              <a:gd name="connsiteX24" fmla="*/ 679517 w 777884"/>
              <a:gd name="connsiteY24" fmla="*/ 439388 h 680796"/>
              <a:gd name="connsiteX25" fmla="*/ 643891 w 777884"/>
              <a:gd name="connsiteY25" fmla="*/ 451263 h 680796"/>
              <a:gd name="connsiteX26" fmla="*/ 572639 w 777884"/>
              <a:gd name="connsiteY26" fmla="*/ 439388 h 680796"/>
              <a:gd name="connsiteX27" fmla="*/ 501387 w 777884"/>
              <a:gd name="connsiteY27" fmla="*/ 368136 h 680796"/>
              <a:gd name="connsiteX28" fmla="*/ 489512 w 777884"/>
              <a:gd name="connsiteY28" fmla="*/ 142504 h 680796"/>
              <a:gd name="connsiteX29" fmla="*/ 513262 w 777884"/>
              <a:gd name="connsiteY29" fmla="*/ 249382 h 680796"/>
              <a:gd name="connsiteX30" fmla="*/ 501387 w 777884"/>
              <a:gd name="connsiteY30" fmla="*/ 463138 h 680796"/>
              <a:gd name="connsiteX31" fmla="*/ 489512 w 777884"/>
              <a:gd name="connsiteY31" fmla="*/ 498764 h 680796"/>
              <a:gd name="connsiteX32" fmla="*/ 453886 w 777884"/>
              <a:gd name="connsiteY32" fmla="*/ 522515 h 680796"/>
              <a:gd name="connsiteX33" fmla="*/ 394509 w 777884"/>
              <a:gd name="connsiteY33" fmla="*/ 510639 h 680796"/>
              <a:gd name="connsiteX34" fmla="*/ 323257 w 777884"/>
              <a:gd name="connsiteY34" fmla="*/ 439388 h 680796"/>
              <a:gd name="connsiteX35" fmla="*/ 311382 w 777884"/>
              <a:gd name="connsiteY35" fmla="*/ 166255 h 680796"/>
              <a:gd name="connsiteX36" fmla="*/ 335132 w 777884"/>
              <a:gd name="connsiteY36" fmla="*/ 118754 h 680796"/>
              <a:gd name="connsiteX37" fmla="*/ 347008 w 777884"/>
              <a:gd name="connsiteY37" fmla="*/ 83128 h 680796"/>
              <a:gd name="connsiteX38" fmla="*/ 465761 w 777884"/>
              <a:gd name="connsiteY38" fmla="*/ 95003 h 680796"/>
              <a:gd name="connsiteX39" fmla="*/ 537013 w 777884"/>
              <a:gd name="connsiteY39" fmla="*/ 201881 h 680796"/>
              <a:gd name="connsiteX40" fmla="*/ 548888 w 777884"/>
              <a:gd name="connsiteY40" fmla="*/ 273133 h 680796"/>
              <a:gd name="connsiteX41" fmla="*/ 560763 w 777884"/>
              <a:gd name="connsiteY41" fmla="*/ 320634 h 680796"/>
              <a:gd name="connsiteX42" fmla="*/ 548888 w 777884"/>
              <a:gd name="connsiteY42" fmla="*/ 558141 h 680796"/>
              <a:gd name="connsiteX43" fmla="*/ 477636 w 777884"/>
              <a:gd name="connsiteY43" fmla="*/ 546265 h 680796"/>
              <a:gd name="connsiteX44" fmla="*/ 406384 w 777884"/>
              <a:gd name="connsiteY44" fmla="*/ 475013 h 680796"/>
              <a:gd name="connsiteX45" fmla="*/ 394509 w 777884"/>
              <a:gd name="connsiteY45" fmla="*/ 106878 h 680796"/>
              <a:gd name="connsiteX46" fmla="*/ 489512 w 777884"/>
              <a:gd name="connsiteY46" fmla="*/ 130629 h 680796"/>
              <a:gd name="connsiteX47" fmla="*/ 513262 w 777884"/>
              <a:gd name="connsiteY47" fmla="*/ 166255 h 680796"/>
              <a:gd name="connsiteX48" fmla="*/ 596389 w 777884"/>
              <a:gd name="connsiteY48" fmla="*/ 273133 h 680796"/>
              <a:gd name="connsiteX49" fmla="*/ 608265 w 777884"/>
              <a:gd name="connsiteY49" fmla="*/ 308759 h 680796"/>
              <a:gd name="connsiteX50" fmla="*/ 596389 w 777884"/>
              <a:gd name="connsiteY50" fmla="*/ 356260 h 680796"/>
              <a:gd name="connsiteX51" fmla="*/ 477636 w 777884"/>
              <a:gd name="connsiteY51" fmla="*/ 403762 h 680796"/>
              <a:gd name="connsiteX52" fmla="*/ 347008 w 777884"/>
              <a:gd name="connsiteY52" fmla="*/ 439388 h 680796"/>
              <a:gd name="connsiteX53" fmla="*/ 252005 w 777884"/>
              <a:gd name="connsiteY53" fmla="*/ 427512 h 680796"/>
              <a:gd name="connsiteX54" fmla="*/ 240130 w 777884"/>
              <a:gd name="connsiteY54" fmla="*/ 380011 h 680796"/>
              <a:gd name="connsiteX55" fmla="*/ 263880 w 777884"/>
              <a:gd name="connsiteY55" fmla="*/ 213756 h 680796"/>
              <a:gd name="connsiteX56" fmla="*/ 287631 w 777884"/>
              <a:gd name="connsiteY56" fmla="*/ 178130 h 680796"/>
              <a:gd name="connsiteX57" fmla="*/ 323257 w 777884"/>
              <a:gd name="connsiteY57" fmla="*/ 154380 h 680796"/>
              <a:gd name="connsiteX58" fmla="*/ 394509 w 777884"/>
              <a:gd name="connsiteY58" fmla="*/ 95003 h 680796"/>
              <a:gd name="connsiteX59" fmla="*/ 489512 w 777884"/>
              <a:gd name="connsiteY59" fmla="*/ 71252 h 680796"/>
              <a:gd name="connsiteX60" fmla="*/ 584514 w 777884"/>
              <a:gd name="connsiteY60" fmla="*/ 83128 h 680796"/>
              <a:gd name="connsiteX61" fmla="*/ 620140 w 777884"/>
              <a:gd name="connsiteY61" fmla="*/ 118754 h 680796"/>
              <a:gd name="connsiteX62" fmla="*/ 679517 w 777884"/>
              <a:gd name="connsiteY62" fmla="*/ 201881 h 680796"/>
              <a:gd name="connsiteX63" fmla="*/ 679517 w 777884"/>
              <a:gd name="connsiteY63" fmla="*/ 344385 h 680796"/>
              <a:gd name="connsiteX64" fmla="*/ 584514 w 777884"/>
              <a:gd name="connsiteY64" fmla="*/ 391886 h 680796"/>
              <a:gd name="connsiteX65" fmla="*/ 418260 w 777884"/>
              <a:gd name="connsiteY65" fmla="*/ 439388 h 680796"/>
              <a:gd name="connsiteX66" fmla="*/ 323257 w 777884"/>
              <a:gd name="connsiteY66" fmla="*/ 451263 h 680796"/>
              <a:gd name="connsiteX67" fmla="*/ 145127 w 777884"/>
              <a:gd name="connsiteY67" fmla="*/ 439388 h 680796"/>
              <a:gd name="connsiteX68" fmla="*/ 62000 w 777884"/>
              <a:gd name="connsiteY68" fmla="*/ 391886 h 680796"/>
              <a:gd name="connsiteX69" fmla="*/ 26374 w 777884"/>
              <a:gd name="connsiteY69" fmla="*/ 380011 h 680796"/>
              <a:gd name="connsiteX70" fmla="*/ 2623 w 777884"/>
              <a:gd name="connsiteY70" fmla="*/ 344385 h 680796"/>
              <a:gd name="connsiteX71" fmla="*/ 50124 w 777884"/>
              <a:gd name="connsiteY71" fmla="*/ 249382 h 680796"/>
              <a:gd name="connsiteX72" fmla="*/ 133252 w 777884"/>
              <a:gd name="connsiteY72" fmla="*/ 190006 h 680796"/>
              <a:gd name="connsiteX73" fmla="*/ 180753 w 777884"/>
              <a:gd name="connsiteY73" fmla="*/ 154380 h 680796"/>
              <a:gd name="connsiteX74" fmla="*/ 228254 w 777884"/>
              <a:gd name="connsiteY74" fmla="*/ 142504 h 680796"/>
              <a:gd name="connsiteX75" fmla="*/ 263880 w 777884"/>
              <a:gd name="connsiteY75" fmla="*/ 130629 h 680796"/>
              <a:gd name="connsiteX76" fmla="*/ 335132 w 777884"/>
              <a:gd name="connsiteY76" fmla="*/ 118754 h 680796"/>
              <a:gd name="connsiteX77" fmla="*/ 382634 w 777884"/>
              <a:gd name="connsiteY77" fmla="*/ 106878 h 680796"/>
              <a:gd name="connsiteX78" fmla="*/ 584514 w 777884"/>
              <a:gd name="connsiteY78" fmla="*/ 118754 h 680796"/>
              <a:gd name="connsiteX79" fmla="*/ 632015 w 777884"/>
              <a:gd name="connsiteY79" fmla="*/ 130629 h 680796"/>
              <a:gd name="connsiteX80" fmla="*/ 679517 w 777884"/>
              <a:gd name="connsiteY80" fmla="*/ 201881 h 680796"/>
              <a:gd name="connsiteX81" fmla="*/ 703267 w 777884"/>
              <a:gd name="connsiteY81" fmla="*/ 273133 h 680796"/>
              <a:gd name="connsiteX82" fmla="*/ 715143 w 777884"/>
              <a:gd name="connsiteY82" fmla="*/ 308759 h 680796"/>
              <a:gd name="connsiteX83" fmla="*/ 703267 w 777884"/>
              <a:gd name="connsiteY83" fmla="*/ 439388 h 680796"/>
              <a:gd name="connsiteX84" fmla="*/ 679517 w 777884"/>
              <a:gd name="connsiteY84" fmla="*/ 486889 h 680796"/>
              <a:gd name="connsiteX85" fmla="*/ 608265 w 777884"/>
              <a:gd name="connsiteY85" fmla="*/ 570016 h 680796"/>
              <a:gd name="connsiteX86" fmla="*/ 560763 w 777884"/>
              <a:gd name="connsiteY86" fmla="*/ 593767 h 680796"/>
              <a:gd name="connsiteX87" fmla="*/ 453886 w 777884"/>
              <a:gd name="connsiteY87" fmla="*/ 617517 h 680796"/>
              <a:gd name="connsiteX88" fmla="*/ 299506 w 777884"/>
              <a:gd name="connsiteY88" fmla="*/ 605642 h 680796"/>
              <a:gd name="connsiteX89" fmla="*/ 252005 w 777884"/>
              <a:gd name="connsiteY89" fmla="*/ 570016 h 680796"/>
              <a:gd name="connsiteX90" fmla="*/ 192628 w 777884"/>
              <a:gd name="connsiteY90" fmla="*/ 498764 h 680796"/>
              <a:gd name="connsiteX91" fmla="*/ 180753 w 777884"/>
              <a:gd name="connsiteY91" fmla="*/ 463138 h 680796"/>
              <a:gd name="connsiteX92" fmla="*/ 157002 w 777884"/>
              <a:gd name="connsiteY92" fmla="*/ 403762 h 680796"/>
              <a:gd name="connsiteX93" fmla="*/ 145127 w 777884"/>
              <a:gd name="connsiteY93" fmla="*/ 332510 h 680796"/>
              <a:gd name="connsiteX94" fmla="*/ 133252 w 777884"/>
              <a:gd name="connsiteY94" fmla="*/ 285008 h 680796"/>
              <a:gd name="connsiteX95" fmla="*/ 145127 w 777884"/>
              <a:gd name="connsiteY95" fmla="*/ 95003 h 680796"/>
              <a:gd name="connsiteX96" fmla="*/ 287631 w 777884"/>
              <a:gd name="connsiteY96" fmla="*/ 35626 h 680796"/>
              <a:gd name="connsiteX97" fmla="*/ 477636 w 777884"/>
              <a:gd name="connsiteY97" fmla="*/ 47502 h 680796"/>
              <a:gd name="connsiteX98" fmla="*/ 537013 w 777884"/>
              <a:gd name="connsiteY98" fmla="*/ 154380 h 680796"/>
              <a:gd name="connsiteX99" fmla="*/ 525137 w 777884"/>
              <a:gd name="connsiteY99" fmla="*/ 475013 h 680796"/>
              <a:gd name="connsiteX100" fmla="*/ 513262 w 777884"/>
              <a:gd name="connsiteY100" fmla="*/ 510639 h 680796"/>
              <a:gd name="connsiteX101" fmla="*/ 477636 w 777884"/>
              <a:gd name="connsiteY101" fmla="*/ 522515 h 680796"/>
              <a:gd name="connsiteX102" fmla="*/ 394509 w 777884"/>
              <a:gd name="connsiteY102" fmla="*/ 486889 h 680796"/>
              <a:gd name="connsiteX103" fmla="*/ 335132 w 777884"/>
              <a:gd name="connsiteY103" fmla="*/ 415637 h 680796"/>
              <a:gd name="connsiteX104" fmla="*/ 311382 w 777884"/>
              <a:gd name="connsiteY104" fmla="*/ 368136 h 680796"/>
              <a:gd name="connsiteX105" fmla="*/ 323257 w 777884"/>
              <a:gd name="connsiteY105" fmla="*/ 35626 h 680796"/>
              <a:gd name="connsiteX106" fmla="*/ 335132 w 777884"/>
              <a:gd name="connsiteY106" fmla="*/ 0 h 680796"/>
              <a:gd name="connsiteX107" fmla="*/ 406384 w 777884"/>
              <a:gd name="connsiteY107" fmla="*/ 35626 h 680796"/>
              <a:gd name="connsiteX108" fmla="*/ 453886 w 777884"/>
              <a:gd name="connsiteY108" fmla="*/ 130629 h 680796"/>
              <a:gd name="connsiteX109" fmla="*/ 465761 w 777884"/>
              <a:gd name="connsiteY109" fmla="*/ 178130 h 680796"/>
              <a:gd name="connsiteX110" fmla="*/ 489512 w 777884"/>
              <a:gd name="connsiteY110" fmla="*/ 249382 h 680796"/>
              <a:gd name="connsiteX111" fmla="*/ 513262 w 777884"/>
              <a:gd name="connsiteY111" fmla="*/ 344385 h 680796"/>
              <a:gd name="connsiteX112" fmla="*/ 525137 w 777884"/>
              <a:gd name="connsiteY112" fmla="*/ 510639 h 680796"/>
              <a:gd name="connsiteX113" fmla="*/ 513262 w 777884"/>
              <a:gd name="connsiteY113" fmla="*/ 676894 h 680796"/>
              <a:gd name="connsiteX114" fmla="*/ 477636 w 777884"/>
              <a:gd name="connsiteY114" fmla="*/ 665019 h 680796"/>
              <a:gd name="connsiteX115" fmla="*/ 430135 w 777884"/>
              <a:gd name="connsiteY115" fmla="*/ 641268 h 680796"/>
              <a:gd name="connsiteX116" fmla="*/ 299506 w 777884"/>
              <a:gd name="connsiteY116" fmla="*/ 498764 h 680796"/>
              <a:gd name="connsiteX117" fmla="*/ 263880 w 777884"/>
              <a:gd name="connsiteY117" fmla="*/ 463138 h 680796"/>
              <a:gd name="connsiteX118" fmla="*/ 192628 w 777884"/>
              <a:gd name="connsiteY118" fmla="*/ 368136 h 680796"/>
              <a:gd name="connsiteX119" fmla="*/ 157002 w 777884"/>
              <a:gd name="connsiteY119" fmla="*/ 285008 h 680796"/>
              <a:gd name="connsiteX120" fmla="*/ 145127 w 777884"/>
              <a:gd name="connsiteY120" fmla="*/ 249382 h 680796"/>
              <a:gd name="connsiteX121" fmla="*/ 157002 w 777884"/>
              <a:gd name="connsiteY121" fmla="*/ 154380 h 680796"/>
              <a:gd name="connsiteX122" fmla="*/ 192628 w 777884"/>
              <a:gd name="connsiteY122" fmla="*/ 130629 h 680796"/>
              <a:gd name="connsiteX123" fmla="*/ 311382 w 777884"/>
              <a:gd name="connsiteY123" fmla="*/ 83128 h 680796"/>
              <a:gd name="connsiteX124" fmla="*/ 703267 w 777884"/>
              <a:gd name="connsiteY124" fmla="*/ 95003 h 680796"/>
              <a:gd name="connsiteX125" fmla="*/ 738893 w 777884"/>
              <a:gd name="connsiteY125" fmla="*/ 106878 h 680796"/>
              <a:gd name="connsiteX126" fmla="*/ 750769 w 777884"/>
              <a:gd name="connsiteY126" fmla="*/ 142504 h 680796"/>
              <a:gd name="connsiteX127" fmla="*/ 715143 w 777884"/>
              <a:gd name="connsiteY127" fmla="*/ 225632 h 680796"/>
              <a:gd name="connsiteX128" fmla="*/ 679517 w 777884"/>
              <a:gd name="connsiteY128" fmla="*/ 261258 h 680796"/>
              <a:gd name="connsiteX129" fmla="*/ 632015 w 777884"/>
              <a:gd name="connsiteY129" fmla="*/ 344385 h 680796"/>
              <a:gd name="connsiteX130" fmla="*/ 548888 w 777884"/>
              <a:gd name="connsiteY130" fmla="*/ 403762 h 680796"/>
              <a:gd name="connsiteX131" fmla="*/ 465761 w 777884"/>
              <a:gd name="connsiteY131" fmla="*/ 451263 h 680796"/>
              <a:gd name="connsiteX132" fmla="*/ 430135 w 777884"/>
              <a:gd name="connsiteY132" fmla="*/ 475013 h 680796"/>
              <a:gd name="connsiteX133" fmla="*/ 382634 w 777884"/>
              <a:gd name="connsiteY133" fmla="*/ 510639 h 680796"/>
              <a:gd name="connsiteX134" fmla="*/ 347008 w 777884"/>
              <a:gd name="connsiteY134" fmla="*/ 522515 h 680796"/>
              <a:gd name="connsiteX135" fmla="*/ 228254 w 777884"/>
              <a:gd name="connsiteY135" fmla="*/ 581891 h 680796"/>
              <a:gd name="connsiteX136" fmla="*/ 192628 w 777884"/>
              <a:gd name="connsiteY136" fmla="*/ 605642 h 680796"/>
              <a:gd name="connsiteX137" fmla="*/ 157002 w 777884"/>
              <a:gd name="connsiteY137" fmla="*/ 617517 h 680796"/>
              <a:gd name="connsiteX138" fmla="*/ 133252 w 777884"/>
              <a:gd name="connsiteY138" fmla="*/ 629393 h 68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77884" h="680796">
                <a:moveTo>
                  <a:pt x="370758" y="356260"/>
                </a:moveTo>
                <a:cubicBezTo>
                  <a:pt x="398467" y="324593"/>
                  <a:pt x="419509" y="285524"/>
                  <a:pt x="453886" y="261258"/>
                </a:cubicBezTo>
                <a:cubicBezTo>
                  <a:pt x="488716" y="236672"/>
                  <a:pt x="537165" y="237404"/>
                  <a:pt x="572639" y="213756"/>
                </a:cubicBezTo>
                <a:cubicBezTo>
                  <a:pt x="584514" y="205839"/>
                  <a:pt x="594901" y="195017"/>
                  <a:pt x="608265" y="190006"/>
                </a:cubicBezTo>
                <a:cubicBezTo>
                  <a:pt x="627164" y="182919"/>
                  <a:pt x="647849" y="182089"/>
                  <a:pt x="667641" y="178130"/>
                </a:cubicBezTo>
                <a:cubicBezTo>
                  <a:pt x="703267" y="182089"/>
                  <a:pt x="743397" y="172222"/>
                  <a:pt x="774519" y="190006"/>
                </a:cubicBezTo>
                <a:cubicBezTo>
                  <a:pt x="786911" y="197087"/>
                  <a:pt x="761914" y="216716"/>
                  <a:pt x="750769" y="225632"/>
                </a:cubicBezTo>
                <a:cubicBezTo>
                  <a:pt x="740994" y="233452"/>
                  <a:pt x="726649" y="232576"/>
                  <a:pt x="715143" y="237507"/>
                </a:cubicBezTo>
                <a:cubicBezTo>
                  <a:pt x="628202" y="274767"/>
                  <a:pt x="707717" y="251239"/>
                  <a:pt x="620140" y="273133"/>
                </a:cubicBezTo>
                <a:cubicBezTo>
                  <a:pt x="507621" y="329394"/>
                  <a:pt x="649243" y="264402"/>
                  <a:pt x="501387" y="308759"/>
                </a:cubicBezTo>
                <a:cubicBezTo>
                  <a:pt x="484431" y="313846"/>
                  <a:pt x="470523" y="326460"/>
                  <a:pt x="453886" y="332510"/>
                </a:cubicBezTo>
                <a:cubicBezTo>
                  <a:pt x="426803" y="342358"/>
                  <a:pt x="398838" y="349780"/>
                  <a:pt x="370758" y="356260"/>
                </a:cubicBezTo>
                <a:cubicBezTo>
                  <a:pt x="347296" y="361674"/>
                  <a:pt x="323050" y="363091"/>
                  <a:pt x="299506" y="368136"/>
                </a:cubicBezTo>
                <a:cubicBezTo>
                  <a:pt x="267589" y="374975"/>
                  <a:pt x="204504" y="391886"/>
                  <a:pt x="204504" y="391886"/>
                </a:cubicBezTo>
                <a:cubicBezTo>
                  <a:pt x="172836" y="387928"/>
                  <a:pt x="123773" y="408556"/>
                  <a:pt x="109501" y="380011"/>
                </a:cubicBezTo>
                <a:cubicBezTo>
                  <a:pt x="96983" y="354975"/>
                  <a:pt x="147214" y="338359"/>
                  <a:pt x="168878" y="320634"/>
                </a:cubicBezTo>
                <a:cubicBezTo>
                  <a:pt x="190970" y="302558"/>
                  <a:pt x="219946" y="293317"/>
                  <a:pt x="240130" y="273133"/>
                </a:cubicBezTo>
                <a:cubicBezTo>
                  <a:pt x="266393" y="246870"/>
                  <a:pt x="278317" y="230289"/>
                  <a:pt x="311382" y="213756"/>
                </a:cubicBezTo>
                <a:cubicBezTo>
                  <a:pt x="330448" y="204223"/>
                  <a:pt x="351692" y="199539"/>
                  <a:pt x="370758" y="190006"/>
                </a:cubicBezTo>
                <a:cubicBezTo>
                  <a:pt x="383524" y="183623"/>
                  <a:pt x="393266" y="171877"/>
                  <a:pt x="406384" y="166255"/>
                </a:cubicBezTo>
                <a:cubicBezTo>
                  <a:pt x="428926" y="156594"/>
                  <a:pt x="509070" y="145182"/>
                  <a:pt x="525137" y="142504"/>
                </a:cubicBezTo>
                <a:cubicBezTo>
                  <a:pt x="580555" y="146463"/>
                  <a:pt x="637491" y="140905"/>
                  <a:pt x="691392" y="154380"/>
                </a:cubicBezTo>
                <a:cubicBezTo>
                  <a:pt x="705238" y="157842"/>
                  <a:pt x="714464" y="175750"/>
                  <a:pt x="715143" y="190006"/>
                </a:cubicBezTo>
                <a:cubicBezTo>
                  <a:pt x="718537" y="261287"/>
                  <a:pt x="713359" y="333117"/>
                  <a:pt x="703267" y="403762"/>
                </a:cubicBezTo>
                <a:cubicBezTo>
                  <a:pt x="701249" y="417891"/>
                  <a:pt x="690662" y="430472"/>
                  <a:pt x="679517" y="439388"/>
                </a:cubicBezTo>
                <a:cubicBezTo>
                  <a:pt x="669742" y="447208"/>
                  <a:pt x="655766" y="447305"/>
                  <a:pt x="643891" y="451263"/>
                </a:cubicBezTo>
                <a:cubicBezTo>
                  <a:pt x="620140" y="447305"/>
                  <a:pt x="593437" y="451520"/>
                  <a:pt x="572639" y="439388"/>
                </a:cubicBezTo>
                <a:cubicBezTo>
                  <a:pt x="543626" y="422464"/>
                  <a:pt x="501387" y="368136"/>
                  <a:pt x="501387" y="368136"/>
                </a:cubicBezTo>
                <a:cubicBezTo>
                  <a:pt x="461315" y="247921"/>
                  <a:pt x="475716" y="321846"/>
                  <a:pt x="489512" y="142504"/>
                </a:cubicBezTo>
                <a:cubicBezTo>
                  <a:pt x="494091" y="160822"/>
                  <a:pt x="513262" y="234307"/>
                  <a:pt x="513262" y="249382"/>
                </a:cubicBezTo>
                <a:cubicBezTo>
                  <a:pt x="513262" y="320744"/>
                  <a:pt x="508153" y="392098"/>
                  <a:pt x="501387" y="463138"/>
                </a:cubicBezTo>
                <a:cubicBezTo>
                  <a:pt x="500200" y="475599"/>
                  <a:pt x="497332" y="488989"/>
                  <a:pt x="489512" y="498764"/>
                </a:cubicBezTo>
                <a:cubicBezTo>
                  <a:pt x="480596" y="509909"/>
                  <a:pt x="465761" y="514598"/>
                  <a:pt x="453886" y="522515"/>
                </a:cubicBezTo>
                <a:cubicBezTo>
                  <a:pt x="434094" y="518556"/>
                  <a:pt x="412954" y="518837"/>
                  <a:pt x="394509" y="510639"/>
                </a:cubicBezTo>
                <a:cubicBezTo>
                  <a:pt x="352647" y="492033"/>
                  <a:pt x="345688" y="473032"/>
                  <a:pt x="323257" y="439388"/>
                </a:cubicBezTo>
                <a:cubicBezTo>
                  <a:pt x="291535" y="312501"/>
                  <a:pt x="285554" y="329833"/>
                  <a:pt x="311382" y="166255"/>
                </a:cubicBezTo>
                <a:cubicBezTo>
                  <a:pt x="314143" y="148769"/>
                  <a:pt x="328159" y="135025"/>
                  <a:pt x="335132" y="118754"/>
                </a:cubicBezTo>
                <a:cubicBezTo>
                  <a:pt x="340063" y="107248"/>
                  <a:pt x="343049" y="95003"/>
                  <a:pt x="347008" y="83128"/>
                </a:cubicBezTo>
                <a:cubicBezTo>
                  <a:pt x="386592" y="87086"/>
                  <a:pt x="428631" y="80722"/>
                  <a:pt x="465761" y="95003"/>
                </a:cubicBezTo>
                <a:cubicBezTo>
                  <a:pt x="478625" y="99951"/>
                  <a:pt x="533900" y="196692"/>
                  <a:pt x="537013" y="201881"/>
                </a:cubicBezTo>
                <a:cubicBezTo>
                  <a:pt x="540971" y="225632"/>
                  <a:pt x="544166" y="249522"/>
                  <a:pt x="548888" y="273133"/>
                </a:cubicBezTo>
                <a:cubicBezTo>
                  <a:pt x="552089" y="289137"/>
                  <a:pt x="560763" y="304313"/>
                  <a:pt x="560763" y="320634"/>
                </a:cubicBezTo>
                <a:cubicBezTo>
                  <a:pt x="560763" y="399902"/>
                  <a:pt x="552846" y="478972"/>
                  <a:pt x="548888" y="558141"/>
                </a:cubicBezTo>
                <a:cubicBezTo>
                  <a:pt x="525137" y="554182"/>
                  <a:pt x="499992" y="555208"/>
                  <a:pt x="477636" y="546265"/>
                </a:cubicBezTo>
                <a:cubicBezTo>
                  <a:pt x="437464" y="530196"/>
                  <a:pt x="427595" y="506829"/>
                  <a:pt x="406384" y="475013"/>
                </a:cubicBezTo>
                <a:cubicBezTo>
                  <a:pt x="351315" y="309804"/>
                  <a:pt x="381633" y="428777"/>
                  <a:pt x="394509" y="106878"/>
                </a:cubicBezTo>
                <a:cubicBezTo>
                  <a:pt x="426177" y="114795"/>
                  <a:pt x="460316" y="116031"/>
                  <a:pt x="489512" y="130629"/>
                </a:cubicBezTo>
                <a:cubicBezTo>
                  <a:pt x="502277" y="137012"/>
                  <a:pt x="504500" y="154989"/>
                  <a:pt x="513262" y="166255"/>
                </a:cubicBezTo>
                <a:cubicBezTo>
                  <a:pt x="527987" y="185187"/>
                  <a:pt x="580321" y="240997"/>
                  <a:pt x="596389" y="273133"/>
                </a:cubicBezTo>
                <a:cubicBezTo>
                  <a:pt x="601987" y="284329"/>
                  <a:pt x="604306" y="296884"/>
                  <a:pt x="608265" y="308759"/>
                </a:cubicBezTo>
                <a:cubicBezTo>
                  <a:pt x="604306" y="324593"/>
                  <a:pt x="607930" y="344719"/>
                  <a:pt x="596389" y="356260"/>
                </a:cubicBezTo>
                <a:cubicBezTo>
                  <a:pt x="563348" y="389300"/>
                  <a:pt x="518440" y="391521"/>
                  <a:pt x="477636" y="403762"/>
                </a:cubicBezTo>
                <a:cubicBezTo>
                  <a:pt x="357108" y="439921"/>
                  <a:pt x="455223" y="417744"/>
                  <a:pt x="347008" y="439388"/>
                </a:cubicBezTo>
                <a:cubicBezTo>
                  <a:pt x="315340" y="435429"/>
                  <a:pt x="279903" y="443011"/>
                  <a:pt x="252005" y="427512"/>
                </a:cubicBezTo>
                <a:cubicBezTo>
                  <a:pt x="237738" y="419586"/>
                  <a:pt x="240130" y="396332"/>
                  <a:pt x="240130" y="380011"/>
                </a:cubicBezTo>
                <a:cubicBezTo>
                  <a:pt x="240130" y="352710"/>
                  <a:pt x="241903" y="257709"/>
                  <a:pt x="263880" y="213756"/>
                </a:cubicBezTo>
                <a:cubicBezTo>
                  <a:pt x="270263" y="200990"/>
                  <a:pt x="277539" y="188222"/>
                  <a:pt x="287631" y="178130"/>
                </a:cubicBezTo>
                <a:cubicBezTo>
                  <a:pt x="297723" y="168038"/>
                  <a:pt x="311382" y="162297"/>
                  <a:pt x="323257" y="154380"/>
                </a:cubicBezTo>
                <a:cubicBezTo>
                  <a:pt x="349886" y="114437"/>
                  <a:pt x="342852" y="112222"/>
                  <a:pt x="394509" y="95003"/>
                </a:cubicBezTo>
                <a:cubicBezTo>
                  <a:pt x="425476" y="84680"/>
                  <a:pt x="489512" y="71252"/>
                  <a:pt x="489512" y="71252"/>
                </a:cubicBezTo>
                <a:cubicBezTo>
                  <a:pt x="521179" y="75211"/>
                  <a:pt x="554522" y="72221"/>
                  <a:pt x="584514" y="83128"/>
                </a:cubicBezTo>
                <a:cubicBezTo>
                  <a:pt x="600297" y="88867"/>
                  <a:pt x="609210" y="106003"/>
                  <a:pt x="620140" y="118754"/>
                </a:cubicBezTo>
                <a:cubicBezTo>
                  <a:pt x="642234" y="144531"/>
                  <a:pt x="660720" y="173687"/>
                  <a:pt x="679517" y="201881"/>
                </a:cubicBezTo>
                <a:cubicBezTo>
                  <a:pt x="693117" y="256284"/>
                  <a:pt x="705178" y="280233"/>
                  <a:pt x="679517" y="344385"/>
                </a:cubicBezTo>
                <a:cubicBezTo>
                  <a:pt x="672775" y="361240"/>
                  <a:pt x="587511" y="390796"/>
                  <a:pt x="584514" y="391886"/>
                </a:cubicBezTo>
                <a:cubicBezTo>
                  <a:pt x="543200" y="406909"/>
                  <a:pt x="458141" y="434403"/>
                  <a:pt x="418260" y="439388"/>
                </a:cubicBezTo>
                <a:lnTo>
                  <a:pt x="323257" y="451263"/>
                </a:lnTo>
                <a:cubicBezTo>
                  <a:pt x="263880" y="447305"/>
                  <a:pt x="204271" y="445960"/>
                  <a:pt x="145127" y="439388"/>
                </a:cubicBezTo>
                <a:cubicBezTo>
                  <a:pt x="102878" y="434694"/>
                  <a:pt x="100299" y="413771"/>
                  <a:pt x="62000" y="391886"/>
                </a:cubicBezTo>
                <a:cubicBezTo>
                  <a:pt x="51132" y="385676"/>
                  <a:pt x="38249" y="383969"/>
                  <a:pt x="26374" y="380011"/>
                </a:cubicBezTo>
                <a:cubicBezTo>
                  <a:pt x="18457" y="368136"/>
                  <a:pt x="4199" y="358570"/>
                  <a:pt x="2623" y="344385"/>
                </a:cubicBezTo>
                <a:cubicBezTo>
                  <a:pt x="-6611" y="261277"/>
                  <a:pt x="8368" y="285173"/>
                  <a:pt x="50124" y="249382"/>
                </a:cubicBezTo>
                <a:cubicBezTo>
                  <a:pt x="121844" y="187908"/>
                  <a:pt x="67793" y="211825"/>
                  <a:pt x="133252" y="190006"/>
                </a:cubicBezTo>
                <a:cubicBezTo>
                  <a:pt x="149086" y="178131"/>
                  <a:pt x="163050" y="163231"/>
                  <a:pt x="180753" y="154380"/>
                </a:cubicBezTo>
                <a:cubicBezTo>
                  <a:pt x="195351" y="147081"/>
                  <a:pt x="212561" y="146988"/>
                  <a:pt x="228254" y="142504"/>
                </a:cubicBezTo>
                <a:cubicBezTo>
                  <a:pt x="240290" y="139065"/>
                  <a:pt x="251660" y="133344"/>
                  <a:pt x="263880" y="130629"/>
                </a:cubicBezTo>
                <a:cubicBezTo>
                  <a:pt x="287385" y="125406"/>
                  <a:pt x="311521" y="123476"/>
                  <a:pt x="335132" y="118754"/>
                </a:cubicBezTo>
                <a:cubicBezTo>
                  <a:pt x="351136" y="115553"/>
                  <a:pt x="366800" y="110837"/>
                  <a:pt x="382634" y="106878"/>
                </a:cubicBezTo>
                <a:cubicBezTo>
                  <a:pt x="449927" y="110837"/>
                  <a:pt x="517408" y="112363"/>
                  <a:pt x="584514" y="118754"/>
                </a:cubicBezTo>
                <a:cubicBezTo>
                  <a:pt x="600761" y="120301"/>
                  <a:pt x="619732" y="119882"/>
                  <a:pt x="632015" y="130629"/>
                </a:cubicBezTo>
                <a:cubicBezTo>
                  <a:pt x="653497" y="149426"/>
                  <a:pt x="679517" y="201881"/>
                  <a:pt x="679517" y="201881"/>
                </a:cubicBezTo>
                <a:lnTo>
                  <a:pt x="703267" y="273133"/>
                </a:lnTo>
                <a:lnTo>
                  <a:pt x="715143" y="308759"/>
                </a:lnTo>
                <a:cubicBezTo>
                  <a:pt x="711184" y="352302"/>
                  <a:pt x="711842" y="396514"/>
                  <a:pt x="703267" y="439388"/>
                </a:cubicBezTo>
                <a:cubicBezTo>
                  <a:pt x="699795" y="456747"/>
                  <a:pt x="688300" y="471519"/>
                  <a:pt x="679517" y="486889"/>
                </a:cubicBezTo>
                <a:cubicBezTo>
                  <a:pt x="661566" y="518303"/>
                  <a:pt x="637271" y="548262"/>
                  <a:pt x="608265" y="570016"/>
                </a:cubicBezTo>
                <a:cubicBezTo>
                  <a:pt x="594103" y="580638"/>
                  <a:pt x="577035" y="586794"/>
                  <a:pt x="560763" y="593767"/>
                </a:cubicBezTo>
                <a:cubicBezTo>
                  <a:pt x="523557" y="609712"/>
                  <a:pt x="496585" y="610401"/>
                  <a:pt x="453886" y="617517"/>
                </a:cubicBezTo>
                <a:cubicBezTo>
                  <a:pt x="402426" y="613559"/>
                  <a:pt x="349746" y="617463"/>
                  <a:pt x="299506" y="605642"/>
                </a:cubicBezTo>
                <a:cubicBezTo>
                  <a:pt x="280240" y="601109"/>
                  <a:pt x="267032" y="582897"/>
                  <a:pt x="252005" y="570016"/>
                </a:cubicBezTo>
                <a:cubicBezTo>
                  <a:pt x="216447" y="539537"/>
                  <a:pt x="217061" y="535413"/>
                  <a:pt x="192628" y="498764"/>
                </a:cubicBezTo>
                <a:cubicBezTo>
                  <a:pt x="188670" y="486889"/>
                  <a:pt x="185148" y="474859"/>
                  <a:pt x="180753" y="463138"/>
                </a:cubicBezTo>
                <a:cubicBezTo>
                  <a:pt x="173268" y="443179"/>
                  <a:pt x="162611" y="424328"/>
                  <a:pt x="157002" y="403762"/>
                </a:cubicBezTo>
                <a:cubicBezTo>
                  <a:pt x="150667" y="380532"/>
                  <a:pt x="149849" y="356121"/>
                  <a:pt x="145127" y="332510"/>
                </a:cubicBezTo>
                <a:cubicBezTo>
                  <a:pt x="141926" y="316506"/>
                  <a:pt x="137210" y="300842"/>
                  <a:pt x="133252" y="285008"/>
                </a:cubicBezTo>
                <a:cubicBezTo>
                  <a:pt x="137210" y="221673"/>
                  <a:pt x="119086" y="152872"/>
                  <a:pt x="145127" y="95003"/>
                </a:cubicBezTo>
                <a:cubicBezTo>
                  <a:pt x="159019" y="64132"/>
                  <a:pt x="249901" y="45059"/>
                  <a:pt x="287631" y="35626"/>
                </a:cubicBezTo>
                <a:lnTo>
                  <a:pt x="477636" y="47502"/>
                </a:lnTo>
                <a:cubicBezTo>
                  <a:pt x="508452" y="58288"/>
                  <a:pt x="526472" y="122758"/>
                  <a:pt x="537013" y="154380"/>
                </a:cubicBezTo>
                <a:cubicBezTo>
                  <a:pt x="533054" y="261258"/>
                  <a:pt x="532251" y="368299"/>
                  <a:pt x="525137" y="475013"/>
                </a:cubicBezTo>
                <a:cubicBezTo>
                  <a:pt x="524304" y="487503"/>
                  <a:pt x="522113" y="501788"/>
                  <a:pt x="513262" y="510639"/>
                </a:cubicBezTo>
                <a:cubicBezTo>
                  <a:pt x="504411" y="519490"/>
                  <a:pt x="489511" y="518556"/>
                  <a:pt x="477636" y="522515"/>
                </a:cubicBezTo>
                <a:cubicBezTo>
                  <a:pt x="448565" y="512824"/>
                  <a:pt x="420186" y="505230"/>
                  <a:pt x="394509" y="486889"/>
                </a:cubicBezTo>
                <a:cubicBezTo>
                  <a:pt x="370796" y="469951"/>
                  <a:pt x="349498" y="440778"/>
                  <a:pt x="335132" y="415637"/>
                </a:cubicBezTo>
                <a:cubicBezTo>
                  <a:pt x="326349" y="400267"/>
                  <a:pt x="319299" y="383970"/>
                  <a:pt x="311382" y="368136"/>
                </a:cubicBezTo>
                <a:cubicBezTo>
                  <a:pt x="315340" y="257299"/>
                  <a:pt x="316117" y="146303"/>
                  <a:pt x="323257" y="35626"/>
                </a:cubicBezTo>
                <a:cubicBezTo>
                  <a:pt x="324063" y="23134"/>
                  <a:pt x="322614" y="0"/>
                  <a:pt x="335132" y="0"/>
                </a:cubicBezTo>
                <a:cubicBezTo>
                  <a:pt x="361686" y="0"/>
                  <a:pt x="382633" y="23751"/>
                  <a:pt x="406384" y="35626"/>
                </a:cubicBezTo>
                <a:cubicBezTo>
                  <a:pt x="443308" y="146392"/>
                  <a:pt x="379093" y="-37656"/>
                  <a:pt x="453886" y="130629"/>
                </a:cubicBezTo>
                <a:cubicBezTo>
                  <a:pt x="460515" y="145543"/>
                  <a:pt x="461071" y="162497"/>
                  <a:pt x="465761" y="178130"/>
                </a:cubicBezTo>
                <a:cubicBezTo>
                  <a:pt x="472955" y="202110"/>
                  <a:pt x="483440" y="225094"/>
                  <a:pt x="489512" y="249382"/>
                </a:cubicBezTo>
                <a:lnTo>
                  <a:pt x="513262" y="344385"/>
                </a:lnTo>
                <a:cubicBezTo>
                  <a:pt x="517220" y="399803"/>
                  <a:pt x="525137" y="455080"/>
                  <a:pt x="525137" y="510639"/>
                </a:cubicBezTo>
                <a:cubicBezTo>
                  <a:pt x="525137" y="566199"/>
                  <a:pt x="529601" y="623791"/>
                  <a:pt x="513262" y="676894"/>
                </a:cubicBezTo>
                <a:cubicBezTo>
                  <a:pt x="509581" y="688858"/>
                  <a:pt x="489142" y="669950"/>
                  <a:pt x="477636" y="665019"/>
                </a:cubicBezTo>
                <a:cubicBezTo>
                  <a:pt x="461365" y="658046"/>
                  <a:pt x="443836" y="652478"/>
                  <a:pt x="430135" y="641268"/>
                </a:cubicBezTo>
                <a:cubicBezTo>
                  <a:pt x="348950" y="574844"/>
                  <a:pt x="358639" y="566344"/>
                  <a:pt x="299506" y="498764"/>
                </a:cubicBezTo>
                <a:cubicBezTo>
                  <a:pt x="288447" y="486125"/>
                  <a:pt x="273957" y="476573"/>
                  <a:pt x="263880" y="463138"/>
                </a:cubicBezTo>
                <a:cubicBezTo>
                  <a:pt x="175347" y="345094"/>
                  <a:pt x="276784" y="452292"/>
                  <a:pt x="192628" y="368136"/>
                </a:cubicBezTo>
                <a:cubicBezTo>
                  <a:pt x="164779" y="284587"/>
                  <a:pt x="201025" y="387729"/>
                  <a:pt x="157002" y="285008"/>
                </a:cubicBezTo>
                <a:cubicBezTo>
                  <a:pt x="152071" y="273502"/>
                  <a:pt x="149085" y="261257"/>
                  <a:pt x="145127" y="249382"/>
                </a:cubicBezTo>
                <a:cubicBezTo>
                  <a:pt x="149085" y="217715"/>
                  <a:pt x="145150" y="184011"/>
                  <a:pt x="157002" y="154380"/>
                </a:cubicBezTo>
                <a:cubicBezTo>
                  <a:pt x="162303" y="141128"/>
                  <a:pt x="180152" y="137560"/>
                  <a:pt x="192628" y="130629"/>
                </a:cubicBezTo>
                <a:cubicBezTo>
                  <a:pt x="262869" y="91606"/>
                  <a:pt x="247713" y="99045"/>
                  <a:pt x="311382" y="83128"/>
                </a:cubicBezTo>
                <a:cubicBezTo>
                  <a:pt x="442010" y="87086"/>
                  <a:pt x="572780" y="87754"/>
                  <a:pt x="703267" y="95003"/>
                </a:cubicBezTo>
                <a:cubicBezTo>
                  <a:pt x="715765" y="95697"/>
                  <a:pt x="730042" y="98027"/>
                  <a:pt x="738893" y="106878"/>
                </a:cubicBezTo>
                <a:cubicBezTo>
                  <a:pt x="747744" y="115729"/>
                  <a:pt x="746810" y="130629"/>
                  <a:pt x="750769" y="142504"/>
                </a:cubicBezTo>
                <a:cubicBezTo>
                  <a:pt x="741078" y="171574"/>
                  <a:pt x="733483" y="199955"/>
                  <a:pt x="715143" y="225632"/>
                </a:cubicBezTo>
                <a:cubicBezTo>
                  <a:pt x="705382" y="239298"/>
                  <a:pt x="689148" y="247500"/>
                  <a:pt x="679517" y="261258"/>
                </a:cubicBezTo>
                <a:cubicBezTo>
                  <a:pt x="661215" y="287403"/>
                  <a:pt x="651952" y="319464"/>
                  <a:pt x="632015" y="344385"/>
                </a:cubicBezTo>
                <a:cubicBezTo>
                  <a:pt x="614903" y="365775"/>
                  <a:pt x="570835" y="385473"/>
                  <a:pt x="548888" y="403762"/>
                </a:cubicBezTo>
                <a:cubicBezTo>
                  <a:pt x="488246" y="454297"/>
                  <a:pt x="542651" y="432041"/>
                  <a:pt x="465761" y="451263"/>
                </a:cubicBezTo>
                <a:cubicBezTo>
                  <a:pt x="453886" y="459180"/>
                  <a:pt x="441749" y="466717"/>
                  <a:pt x="430135" y="475013"/>
                </a:cubicBezTo>
                <a:cubicBezTo>
                  <a:pt x="414029" y="486517"/>
                  <a:pt x="399818" y="500819"/>
                  <a:pt x="382634" y="510639"/>
                </a:cubicBezTo>
                <a:cubicBezTo>
                  <a:pt x="371766" y="516850"/>
                  <a:pt x="357950" y="516436"/>
                  <a:pt x="347008" y="522515"/>
                </a:cubicBezTo>
                <a:cubicBezTo>
                  <a:pt x="231331" y="586780"/>
                  <a:pt x="321085" y="558684"/>
                  <a:pt x="228254" y="581891"/>
                </a:cubicBezTo>
                <a:cubicBezTo>
                  <a:pt x="216379" y="589808"/>
                  <a:pt x="205394" y="599259"/>
                  <a:pt x="192628" y="605642"/>
                </a:cubicBezTo>
                <a:cubicBezTo>
                  <a:pt x="181432" y="611240"/>
                  <a:pt x="168624" y="612868"/>
                  <a:pt x="157002" y="617517"/>
                </a:cubicBezTo>
                <a:cubicBezTo>
                  <a:pt x="148784" y="620804"/>
                  <a:pt x="141169" y="625434"/>
                  <a:pt x="133252" y="62939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685800" rtl="0" eaLnBrk="1" latinLnBrk="0" hangingPunct="1">
              <a:defRPr kumimoji="1" sz="1350" kern="1200">
                <a:solidFill>
                  <a:schemeClr val="lt1"/>
                </a:solidFill>
                <a:latin typeface="+mn-lt"/>
                <a:ea typeface="+mn-ea"/>
                <a:cs typeface="+mn-cs"/>
              </a:defRPr>
            </a:lvl1pPr>
            <a:lvl2pPr marL="342900" algn="l" defTabSz="685800" rtl="0" eaLnBrk="1" latinLnBrk="0" hangingPunct="1">
              <a:defRPr kumimoji="1" sz="1350" kern="1200">
                <a:solidFill>
                  <a:schemeClr val="lt1"/>
                </a:solidFill>
                <a:latin typeface="+mn-lt"/>
                <a:ea typeface="+mn-ea"/>
                <a:cs typeface="+mn-cs"/>
              </a:defRPr>
            </a:lvl2pPr>
            <a:lvl3pPr marL="685800" algn="l" defTabSz="685800" rtl="0" eaLnBrk="1" latinLnBrk="0" hangingPunct="1">
              <a:defRPr kumimoji="1" sz="1350" kern="1200">
                <a:solidFill>
                  <a:schemeClr val="lt1"/>
                </a:solidFill>
                <a:latin typeface="+mn-lt"/>
                <a:ea typeface="+mn-ea"/>
                <a:cs typeface="+mn-cs"/>
              </a:defRPr>
            </a:lvl3pPr>
            <a:lvl4pPr marL="1028700" algn="l" defTabSz="685800" rtl="0" eaLnBrk="1" latinLnBrk="0" hangingPunct="1">
              <a:defRPr kumimoji="1" sz="1350" kern="1200">
                <a:solidFill>
                  <a:schemeClr val="lt1"/>
                </a:solidFill>
                <a:latin typeface="+mn-lt"/>
                <a:ea typeface="+mn-ea"/>
                <a:cs typeface="+mn-cs"/>
              </a:defRPr>
            </a:lvl4pPr>
            <a:lvl5pPr marL="1371600" algn="l" defTabSz="685800" rtl="0" eaLnBrk="1" latinLnBrk="0" hangingPunct="1">
              <a:defRPr kumimoji="1" sz="1350" kern="1200">
                <a:solidFill>
                  <a:schemeClr val="lt1"/>
                </a:solidFill>
                <a:latin typeface="+mn-lt"/>
                <a:ea typeface="+mn-ea"/>
                <a:cs typeface="+mn-cs"/>
              </a:defRPr>
            </a:lvl5pPr>
            <a:lvl6pPr marL="1714500" algn="l" defTabSz="685800" rtl="0" eaLnBrk="1" latinLnBrk="0" hangingPunct="1">
              <a:defRPr kumimoji="1" sz="1350" kern="1200">
                <a:solidFill>
                  <a:schemeClr val="lt1"/>
                </a:solidFill>
                <a:latin typeface="+mn-lt"/>
                <a:ea typeface="+mn-ea"/>
                <a:cs typeface="+mn-cs"/>
              </a:defRPr>
            </a:lvl6pPr>
            <a:lvl7pPr marL="2057400" algn="l" defTabSz="685800" rtl="0" eaLnBrk="1" latinLnBrk="0" hangingPunct="1">
              <a:defRPr kumimoji="1" sz="1350" kern="1200">
                <a:solidFill>
                  <a:schemeClr val="lt1"/>
                </a:solidFill>
                <a:latin typeface="+mn-lt"/>
                <a:ea typeface="+mn-ea"/>
                <a:cs typeface="+mn-cs"/>
              </a:defRPr>
            </a:lvl7pPr>
            <a:lvl8pPr marL="2400300" algn="l" defTabSz="685800" rtl="0" eaLnBrk="1" latinLnBrk="0" hangingPunct="1">
              <a:defRPr kumimoji="1" sz="1350" kern="1200">
                <a:solidFill>
                  <a:schemeClr val="lt1"/>
                </a:solidFill>
                <a:latin typeface="+mn-lt"/>
                <a:ea typeface="+mn-ea"/>
                <a:cs typeface="+mn-cs"/>
              </a:defRPr>
            </a:lvl8pPr>
            <a:lvl9pPr marL="2743200" algn="l" defTabSz="685800" rtl="0" eaLnBrk="1" latinLnBrk="0" hangingPunct="1">
              <a:defRPr kumimoji="1" sz="135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游ゴシック" panose="020F0502020204030204"/>
              <a:ea typeface="游ゴシック" panose="020B0400000000000000" pitchFamily="50" charset="-128"/>
              <a:cs typeface="+mn-cs"/>
            </a:endParaRPr>
          </a:p>
        </p:txBody>
      </p:sp>
      <p:pic>
        <p:nvPicPr>
          <p:cNvPr id="155" name="図 154"/>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047041" y="4683288"/>
            <a:ext cx="609775" cy="609775"/>
          </a:xfrm>
          <a:prstGeom prst="rect">
            <a:avLst/>
          </a:prstGeom>
        </p:spPr>
      </p:pic>
    </p:spTree>
    <p:extLst>
      <p:ext uri="{BB962C8B-B14F-4D97-AF65-F5344CB8AC3E}">
        <p14:creationId xmlns:p14="http://schemas.microsoft.com/office/powerpoint/2010/main" val="9087499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8.2.</a:t>
            </a:r>
            <a:r>
              <a:rPr lang="ja-JP" altLang="en-US" dirty="0" smtClean="0"/>
              <a:t> </a:t>
            </a:r>
            <a:r>
              <a:rPr lang="ja-JP" altLang="en-US" dirty="0"/>
              <a:t>デジタルバックオフィス　</a:t>
            </a:r>
            <a:r>
              <a:rPr lang="ja-JP" altLang="en-US" dirty="0" smtClean="0"/>
              <a:t>ご提供イメージ</a:t>
            </a:r>
            <a:endParaRPr lang="en-US" altLang="ja-JP" dirty="0"/>
          </a:p>
        </p:txBody>
      </p:sp>
      <p:sp>
        <p:nvSpPr>
          <p:cNvPr id="2" name="テキスト プレースホルダー 1"/>
          <p:cNvSpPr>
            <a:spLocks noGrp="1"/>
          </p:cNvSpPr>
          <p:nvPr>
            <p:ph type="body" sz="quarter" idx="10"/>
          </p:nvPr>
        </p:nvSpPr>
        <p:spPr/>
        <p:txBody>
          <a:bodyPr>
            <a:normAutofit/>
          </a:bodyPr>
          <a:lstStyle/>
          <a:p>
            <a:pPr algn="ctr">
              <a:lnSpc>
                <a:spcPct val="130000"/>
              </a:lnSpc>
              <a:spcAft>
                <a:spcPts val="600"/>
              </a:spcAft>
            </a:pPr>
            <a:r>
              <a:rPr lang="ja-JP" altLang="en-US" b="1" u="sng" dirty="0"/>
              <a:t>貴社の売上実績に連動した提供形態で</a:t>
            </a:r>
            <a:r>
              <a:rPr lang="ja-JP" altLang="en-US" b="1" u="sng" dirty="0" smtClean="0"/>
              <a:t>、　　　　　　　　　　　　　　　　　　　　　　　　　　　　　　　　　　　　　　　　今後</a:t>
            </a:r>
            <a:r>
              <a:rPr lang="ja-JP" altLang="en-US" b="1" u="sng" dirty="0"/>
              <a:t>の貴社の事業成長実現に伴走してまいりたいと考えます。</a:t>
            </a:r>
            <a:endParaRPr lang="en-US" altLang="ja-JP" b="1" u="sng" dirty="0"/>
          </a:p>
        </p:txBody>
      </p:sp>
      <p:pic>
        <p:nvPicPr>
          <p:cNvPr id="67" name="Picture 4" descr="https://saiyo.jr-central.co.jp/company/business/_img/img-promotion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73" y="3347719"/>
            <a:ext cx="3936130" cy="278153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https://company.jr-central.co.jp/company/business/nagoya-building/_img/ind_bod_img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17" y="1828753"/>
            <a:ext cx="4332146" cy="3336735"/>
          </a:xfrm>
          <a:prstGeom prst="rect">
            <a:avLst/>
          </a:prstGeom>
          <a:noFill/>
          <a:extLst>
            <a:ext uri="{909E8E84-426E-40DD-AFC4-6F175D3DCCD1}">
              <a14:hiddenFill xmlns:a14="http://schemas.microsoft.com/office/drawing/2010/main">
                <a:solidFill>
                  <a:srgbClr val="FFFFFF"/>
                </a:solidFill>
              </a14:hiddenFill>
            </a:ext>
          </a:extLst>
        </p:spPr>
      </p:pic>
      <p:sp>
        <p:nvSpPr>
          <p:cNvPr id="69" name="正方形/長方形 68"/>
          <p:cNvSpPr/>
          <p:nvPr/>
        </p:nvSpPr>
        <p:spPr>
          <a:xfrm>
            <a:off x="443667" y="1773686"/>
            <a:ext cx="8541806" cy="4364210"/>
          </a:xfrm>
          <a:prstGeom prst="rect">
            <a:avLst/>
          </a:prstGeom>
          <a:solidFill>
            <a:srgbClr val="FFFFF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tx2"/>
              </a:solidFill>
              <a:latin typeface="+mn-ea"/>
              <a:cs typeface="Meiryo UI" panose="020B0604030504040204" pitchFamily="50" charset="-128"/>
            </a:endParaRPr>
          </a:p>
        </p:txBody>
      </p:sp>
      <p:cxnSp>
        <p:nvCxnSpPr>
          <p:cNvPr id="70" name="直線コネクタ 69"/>
          <p:cNvCxnSpPr/>
          <p:nvPr/>
        </p:nvCxnSpPr>
        <p:spPr>
          <a:xfrm>
            <a:off x="152519" y="2073064"/>
            <a:ext cx="0" cy="4104456"/>
          </a:xfrm>
          <a:prstGeom prst="line">
            <a:avLst/>
          </a:prstGeom>
          <a:ln w="9525">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52519" y="6177520"/>
            <a:ext cx="9612000" cy="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フリーフォーム 71"/>
          <p:cNvSpPr/>
          <p:nvPr/>
        </p:nvSpPr>
        <p:spPr>
          <a:xfrm>
            <a:off x="163590" y="1764515"/>
            <a:ext cx="8537614" cy="2202562"/>
          </a:xfrm>
          <a:custGeom>
            <a:avLst/>
            <a:gdLst>
              <a:gd name="connsiteX0" fmla="*/ 0 w 8537614"/>
              <a:gd name="connsiteY0" fmla="*/ 1122286 h 2202562"/>
              <a:gd name="connsiteX1" fmla="*/ 486888 w 8537614"/>
              <a:gd name="connsiteY1" fmla="*/ 1027283 h 2202562"/>
              <a:gd name="connsiteX2" fmla="*/ 1163782 w 8537614"/>
              <a:gd name="connsiteY2" fmla="*/ 647273 h 2202562"/>
              <a:gd name="connsiteX3" fmla="*/ 1662546 w 8537614"/>
              <a:gd name="connsiteY3" fmla="*/ 635397 h 2202562"/>
              <a:gd name="connsiteX4" fmla="*/ 2078182 w 8537614"/>
              <a:gd name="connsiteY4" fmla="*/ 2107938 h 2202562"/>
              <a:gd name="connsiteX5" fmla="*/ 2719449 w 8537614"/>
              <a:gd name="connsiteY5" fmla="*/ 2036686 h 2202562"/>
              <a:gd name="connsiteX6" fmla="*/ 3372592 w 8537614"/>
              <a:gd name="connsiteY6" fmla="*/ 2167314 h 2202562"/>
              <a:gd name="connsiteX7" fmla="*/ 4393870 w 8537614"/>
              <a:gd name="connsiteY7" fmla="*/ 1288540 h 2202562"/>
              <a:gd name="connsiteX8" fmla="*/ 5047013 w 8537614"/>
              <a:gd name="connsiteY8" fmla="*/ 659148 h 2202562"/>
              <a:gd name="connsiteX9" fmla="*/ 5712031 w 8537614"/>
              <a:gd name="connsiteY9" fmla="*/ 944156 h 2202562"/>
              <a:gd name="connsiteX10" fmla="*/ 5961413 w 8537614"/>
              <a:gd name="connsiteY10" fmla="*/ 1086660 h 2202562"/>
              <a:gd name="connsiteX11" fmla="*/ 6519553 w 8537614"/>
              <a:gd name="connsiteY11" fmla="*/ 1146036 h 2202562"/>
              <a:gd name="connsiteX12" fmla="*/ 7457704 w 8537614"/>
              <a:gd name="connsiteY12" fmla="*/ 777901 h 2202562"/>
              <a:gd name="connsiteX13" fmla="*/ 8431481 w 8537614"/>
              <a:gd name="connsiteY13" fmla="*/ 89132 h 2202562"/>
              <a:gd name="connsiteX14" fmla="*/ 8467107 w 8537614"/>
              <a:gd name="connsiteY14" fmla="*/ 29756 h 22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37614" h="2202562">
                <a:moveTo>
                  <a:pt x="0" y="1122286"/>
                </a:moveTo>
                <a:cubicBezTo>
                  <a:pt x="146462" y="1114369"/>
                  <a:pt x="292924" y="1106452"/>
                  <a:pt x="486888" y="1027283"/>
                </a:cubicBezTo>
                <a:cubicBezTo>
                  <a:pt x="680852" y="948114"/>
                  <a:pt x="967839" y="712587"/>
                  <a:pt x="1163782" y="647273"/>
                </a:cubicBezTo>
                <a:cubicBezTo>
                  <a:pt x="1359725" y="581959"/>
                  <a:pt x="1510146" y="391953"/>
                  <a:pt x="1662546" y="635397"/>
                </a:cubicBezTo>
                <a:cubicBezTo>
                  <a:pt x="1814946" y="878841"/>
                  <a:pt x="1902032" y="1874390"/>
                  <a:pt x="2078182" y="2107938"/>
                </a:cubicBezTo>
                <a:cubicBezTo>
                  <a:pt x="2254332" y="2341486"/>
                  <a:pt x="2503714" y="2026790"/>
                  <a:pt x="2719449" y="2036686"/>
                </a:cubicBezTo>
                <a:cubicBezTo>
                  <a:pt x="2935184" y="2046582"/>
                  <a:pt x="3093522" y="2292005"/>
                  <a:pt x="3372592" y="2167314"/>
                </a:cubicBezTo>
                <a:cubicBezTo>
                  <a:pt x="3651662" y="2042623"/>
                  <a:pt x="4114800" y="1539901"/>
                  <a:pt x="4393870" y="1288540"/>
                </a:cubicBezTo>
                <a:cubicBezTo>
                  <a:pt x="4672940" y="1037179"/>
                  <a:pt x="4827320" y="716545"/>
                  <a:pt x="5047013" y="659148"/>
                </a:cubicBezTo>
                <a:cubicBezTo>
                  <a:pt x="5266707" y="601751"/>
                  <a:pt x="5559631" y="872904"/>
                  <a:pt x="5712031" y="944156"/>
                </a:cubicBezTo>
                <a:cubicBezTo>
                  <a:pt x="5864431" y="1015408"/>
                  <a:pt x="5826826" y="1053013"/>
                  <a:pt x="5961413" y="1086660"/>
                </a:cubicBezTo>
                <a:cubicBezTo>
                  <a:pt x="6096000" y="1120307"/>
                  <a:pt x="6270171" y="1197496"/>
                  <a:pt x="6519553" y="1146036"/>
                </a:cubicBezTo>
                <a:cubicBezTo>
                  <a:pt x="6768935" y="1094576"/>
                  <a:pt x="7139049" y="954052"/>
                  <a:pt x="7457704" y="777901"/>
                </a:cubicBezTo>
                <a:cubicBezTo>
                  <a:pt x="7776359" y="601750"/>
                  <a:pt x="8263247" y="213823"/>
                  <a:pt x="8431481" y="89132"/>
                </a:cubicBezTo>
                <a:cubicBezTo>
                  <a:pt x="8599715" y="-35559"/>
                  <a:pt x="8533411" y="-2902"/>
                  <a:pt x="8467107" y="29756"/>
                </a:cubicBezTo>
              </a:path>
            </a:pathLst>
          </a:custGeom>
          <a:noFill/>
          <a:ln w="19050">
            <a:solidFill>
              <a:srgbClr val="F87B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p:cNvSpPr/>
          <p:nvPr/>
        </p:nvSpPr>
        <p:spPr>
          <a:xfrm>
            <a:off x="152518" y="4639330"/>
            <a:ext cx="8548685" cy="1034133"/>
          </a:xfrm>
          <a:custGeom>
            <a:avLst/>
            <a:gdLst>
              <a:gd name="connsiteX0" fmla="*/ 0 w 8537614"/>
              <a:gd name="connsiteY0" fmla="*/ 1122286 h 2202562"/>
              <a:gd name="connsiteX1" fmla="*/ 486888 w 8537614"/>
              <a:gd name="connsiteY1" fmla="*/ 1027283 h 2202562"/>
              <a:gd name="connsiteX2" fmla="*/ 1163782 w 8537614"/>
              <a:gd name="connsiteY2" fmla="*/ 647273 h 2202562"/>
              <a:gd name="connsiteX3" fmla="*/ 1662546 w 8537614"/>
              <a:gd name="connsiteY3" fmla="*/ 635397 h 2202562"/>
              <a:gd name="connsiteX4" fmla="*/ 2078182 w 8537614"/>
              <a:gd name="connsiteY4" fmla="*/ 2107938 h 2202562"/>
              <a:gd name="connsiteX5" fmla="*/ 2719449 w 8537614"/>
              <a:gd name="connsiteY5" fmla="*/ 2036686 h 2202562"/>
              <a:gd name="connsiteX6" fmla="*/ 3372592 w 8537614"/>
              <a:gd name="connsiteY6" fmla="*/ 2167314 h 2202562"/>
              <a:gd name="connsiteX7" fmla="*/ 4393870 w 8537614"/>
              <a:gd name="connsiteY7" fmla="*/ 1288540 h 2202562"/>
              <a:gd name="connsiteX8" fmla="*/ 5047013 w 8537614"/>
              <a:gd name="connsiteY8" fmla="*/ 659148 h 2202562"/>
              <a:gd name="connsiteX9" fmla="*/ 5712031 w 8537614"/>
              <a:gd name="connsiteY9" fmla="*/ 944156 h 2202562"/>
              <a:gd name="connsiteX10" fmla="*/ 5961413 w 8537614"/>
              <a:gd name="connsiteY10" fmla="*/ 1086660 h 2202562"/>
              <a:gd name="connsiteX11" fmla="*/ 6519553 w 8537614"/>
              <a:gd name="connsiteY11" fmla="*/ 1146036 h 2202562"/>
              <a:gd name="connsiteX12" fmla="*/ 7457704 w 8537614"/>
              <a:gd name="connsiteY12" fmla="*/ 777901 h 2202562"/>
              <a:gd name="connsiteX13" fmla="*/ 8431481 w 8537614"/>
              <a:gd name="connsiteY13" fmla="*/ 89132 h 2202562"/>
              <a:gd name="connsiteX14" fmla="*/ 8467107 w 8537614"/>
              <a:gd name="connsiteY14" fmla="*/ 29756 h 22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37614" h="2202562">
                <a:moveTo>
                  <a:pt x="0" y="1122286"/>
                </a:moveTo>
                <a:cubicBezTo>
                  <a:pt x="146462" y="1114369"/>
                  <a:pt x="292924" y="1106452"/>
                  <a:pt x="486888" y="1027283"/>
                </a:cubicBezTo>
                <a:cubicBezTo>
                  <a:pt x="680852" y="948114"/>
                  <a:pt x="967839" y="712587"/>
                  <a:pt x="1163782" y="647273"/>
                </a:cubicBezTo>
                <a:cubicBezTo>
                  <a:pt x="1359725" y="581959"/>
                  <a:pt x="1510146" y="391953"/>
                  <a:pt x="1662546" y="635397"/>
                </a:cubicBezTo>
                <a:cubicBezTo>
                  <a:pt x="1814946" y="878841"/>
                  <a:pt x="1902032" y="1874390"/>
                  <a:pt x="2078182" y="2107938"/>
                </a:cubicBezTo>
                <a:cubicBezTo>
                  <a:pt x="2254332" y="2341486"/>
                  <a:pt x="2503714" y="2026790"/>
                  <a:pt x="2719449" y="2036686"/>
                </a:cubicBezTo>
                <a:cubicBezTo>
                  <a:pt x="2935184" y="2046582"/>
                  <a:pt x="3093522" y="2292005"/>
                  <a:pt x="3372592" y="2167314"/>
                </a:cubicBezTo>
                <a:cubicBezTo>
                  <a:pt x="3651662" y="2042623"/>
                  <a:pt x="4114800" y="1539901"/>
                  <a:pt x="4393870" y="1288540"/>
                </a:cubicBezTo>
                <a:cubicBezTo>
                  <a:pt x="4672940" y="1037179"/>
                  <a:pt x="4827320" y="716545"/>
                  <a:pt x="5047013" y="659148"/>
                </a:cubicBezTo>
                <a:cubicBezTo>
                  <a:pt x="5266707" y="601751"/>
                  <a:pt x="5559631" y="872904"/>
                  <a:pt x="5712031" y="944156"/>
                </a:cubicBezTo>
                <a:cubicBezTo>
                  <a:pt x="5864431" y="1015408"/>
                  <a:pt x="5826826" y="1053013"/>
                  <a:pt x="5961413" y="1086660"/>
                </a:cubicBezTo>
                <a:cubicBezTo>
                  <a:pt x="6096000" y="1120307"/>
                  <a:pt x="6270171" y="1197496"/>
                  <a:pt x="6519553" y="1146036"/>
                </a:cubicBezTo>
                <a:cubicBezTo>
                  <a:pt x="6768935" y="1094576"/>
                  <a:pt x="7139049" y="954052"/>
                  <a:pt x="7457704" y="777901"/>
                </a:cubicBezTo>
                <a:cubicBezTo>
                  <a:pt x="7776359" y="601750"/>
                  <a:pt x="8263247" y="213823"/>
                  <a:pt x="8431481" y="89132"/>
                </a:cubicBezTo>
                <a:cubicBezTo>
                  <a:pt x="8599715" y="-35559"/>
                  <a:pt x="8533411" y="-2902"/>
                  <a:pt x="8467107" y="29756"/>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8289423" y="2217080"/>
            <a:ext cx="1152128" cy="356439"/>
          </a:xfrm>
          <a:prstGeom prst="rect">
            <a:avLst/>
          </a:prstGeom>
          <a:noFill/>
        </p:spPr>
        <p:txBody>
          <a:bodyPr wrap="square" lIns="0" tIns="36000" rIns="0" bIns="0" rtlCol="0">
            <a:spAutoFit/>
          </a:bodyPr>
          <a:lstStyle/>
          <a:p>
            <a:pPr>
              <a:lnSpc>
                <a:spcPct val="130000"/>
              </a:lnSpc>
              <a:spcAft>
                <a:spcPts val="600"/>
              </a:spcAft>
            </a:pPr>
            <a:r>
              <a:rPr kumimoji="1" lang="ja-JP" altLang="en-US" sz="1600" b="1" dirty="0" smtClean="0">
                <a:solidFill>
                  <a:srgbClr val="F87B22"/>
                </a:solidFill>
                <a:latin typeface="メイリオ" panose="020B0604030504040204" pitchFamily="50" charset="-128"/>
                <a:ea typeface="メイリオ" panose="020B0604030504040204" pitchFamily="50" charset="-128"/>
                <a:cs typeface="メイリオ" panose="020B0604030504040204" pitchFamily="50" charset="-128"/>
              </a:rPr>
              <a:t>貴社売上</a:t>
            </a:r>
          </a:p>
        </p:txBody>
      </p:sp>
      <p:sp>
        <p:nvSpPr>
          <p:cNvPr id="75" name="テキスト ボックス 74"/>
          <p:cNvSpPr txBox="1"/>
          <p:nvPr/>
        </p:nvSpPr>
        <p:spPr>
          <a:xfrm>
            <a:off x="8865487" y="3677052"/>
            <a:ext cx="1152128" cy="356439"/>
          </a:xfrm>
          <a:prstGeom prst="rect">
            <a:avLst/>
          </a:prstGeom>
          <a:noFill/>
        </p:spPr>
        <p:txBody>
          <a:bodyPr wrap="square" lIns="0" tIns="36000" rIns="0" bIns="0" rtlCol="0">
            <a:spAutoFit/>
          </a:bodyPr>
          <a:lstStyle/>
          <a:p>
            <a:pPr>
              <a:lnSpc>
                <a:spcPct val="130000"/>
              </a:lnSpc>
              <a:spcAft>
                <a:spcPts val="600"/>
              </a:spcAft>
            </a:pPr>
            <a:r>
              <a:rPr kumimoji="1"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従来コスト</a:t>
            </a:r>
          </a:p>
        </p:txBody>
      </p:sp>
      <p:sp>
        <p:nvSpPr>
          <p:cNvPr id="76" name="フリーフォーム 75"/>
          <p:cNvSpPr/>
          <p:nvPr/>
        </p:nvSpPr>
        <p:spPr>
          <a:xfrm>
            <a:off x="152519" y="3943107"/>
            <a:ext cx="8537614" cy="264032"/>
          </a:xfrm>
          <a:custGeom>
            <a:avLst/>
            <a:gdLst>
              <a:gd name="connsiteX0" fmla="*/ 0 w 8537614"/>
              <a:gd name="connsiteY0" fmla="*/ 1122286 h 2202562"/>
              <a:gd name="connsiteX1" fmla="*/ 486888 w 8537614"/>
              <a:gd name="connsiteY1" fmla="*/ 1027283 h 2202562"/>
              <a:gd name="connsiteX2" fmla="*/ 1163782 w 8537614"/>
              <a:gd name="connsiteY2" fmla="*/ 647273 h 2202562"/>
              <a:gd name="connsiteX3" fmla="*/ 1662546 w 8537614"/>
              <a:gd name="connsiteY3" fmla="*/ 635397 h 2202562"/>
              <a:gd name="connsiteX4" fmla="*/ 2078182 w 8537614"/>
              <a:gd name="connsiteY4" fmla="*/ 2107938 h 2202562"/>
              <a:gd name="connsiteX5" fmla="*/ 2719449 w 8537614"/>
              <a:gd name="connsiteY5" fmla="*/ 2036686 h 2202562"/>
              <a:gd name="connsiteX6" fmla="*/ 3372592 w 8537614"/>
              <a:gd name="connsiteY6" fmla="*/ 2167314 h 2202562"/>
              <a:gd name="connsiteX7" fmla="*/ 4393870 w 8537614"/>
              <a:gd name="connsiteY7" fmla="*/ 1288540 h 2202562"/>
              <a:gd name="connsiteX8" fmla="*/ 5047013 w 8537614"/>
              <a:gd name="connsiteY8" fmla="*/ 659148 h 2202562"/>
              <a:gd name="connsiteX9" fmla="*/ 5712031 w 8537614"/>
              <a:gd name="connsiteY9" fmla="*/ 944156 h 2202562"/>
              <a:gd name="connsiteX10" fmla="*/ 5961413 w 8537614"/>
              <a:gd name="connsiteY10" fmla="*/ 1086660 h 2202562"/>
              <a:gd name="connsiteX11" fmla="*/ 6519553 w 8537614"/>
              <a:gd name="connsiteY11" fmla="*/ 1146036 h 2202562"/>
              <a:gd name="connsiteX12" fmla="*/ 7457704 w 8537614"/>
              <a:gd name="connsiteY12" fmla="*/ 777901 h 2202562"/>
              <a:gd name="connsiteX13" fmla="*/ 8431481 w 8537614"/>
              <a:gd name="connsiteY13" fmla="*/ 89132 h 2202562"/>
              <a:gd name="connsiteX14" fmla="*/ 8467107 w 8537614"/>
              <a:gd name="connsiteY14" fmla="*/ 29756 h 22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37614" h="2202562">
                <a:moveTo>
                  <a:pt x="0" y="1122286"/>
                </a:moveTo>
                <a:cubicBezTo>
                  <a:pt x="146462" y="1114369"/>
                  <a:pt x="292924" y="1106452"/>
                  <a:pt x="486888" y="1027283"/>
                </a:cubicBezTo>
                <a:cubicBezTo>
                  <a:pt x="680852" y="948114"/>
                  <a:pt x="967839" y="712587"/>
                  <a:pt x="1163782" y="647273"/>
                </a:cubicBezTo>
                <a:cubicBezTo>
                  <a:pt x="1359725" y="581959"/>
                  <a:pt x="1510146" y="391953"/>
                  <a:pt x="1662546" y="635397"/>
                </a:cubicBezTo>
                <a:cubicBezTo>
                  <a:pt x="1814946" y="878841"/>
                  <a:pt x="1902032" y="1874390"/>
                  <a:pt x="2078182" y="2107938"/>
                </a:cubicBezTo>
                <a:cubicBezTo>
                  <a:pt x="2254332" y="2341486"/>
                  <a:pt x="2503714" y="2026790"/>
                  <a:pt x="2719449" y="2036686"/>
                </a:cubicBezTo>
                <a:cubicBezTo>
                  <a:pt x="2935184" y="2046582"/>
                  <a:pt x="3093522" y="2292005"/>
                  <a:pt x="3372592" y="2167314"/>
                </a:cubicBezTo>
                <a:cubicBezTo>
                  <a:pt x="3651662" y="2042623"/>
                  <a:pt x="4114800" y="1539901"/>
                  <a:pt x="4393870" y="1288540"/>
                </a:cubicBezTo>
                <a:cubicBezTo>
                  <a:pt x="4672940" y="1037179"/>
                  <a:pt x="4827320" y="716545"/>
                  <a:pt x="5047013" y="659148"/>
                </a:cubicBezTo>
                <a:cubicBezTo>
                  <a:pt x="5266707" y="601751"/>
                  <a:pt x="5559631" y="872904"/>
                  <a:pt x="5712031" y="944156"/>
                </a:cubicBezTo>
                <a:cubicBezTo>
                  <a:pt x="5864431" y="1015408"/>
                  <a:pt x="5826826" y="1053013"/>
                  <a:pt x="5961413" y="1086660"/>
                </a:cubicBezTo>
                <a:cubicBezTo>
                  <a:pt x="6096000" y="1120307"/>
                  <a:pt x="6270171" y="1197496"/>
                  <a:pt x="6519553" y="1146036"/>
                </a:cubicBezTo>
                <a:cubicBezTo>
                  <a:pt x="6768935" y="1094576"/>
                  <a:pt x="7139049" y="954052"/>
                  <a:pt x="7457704" y="777901"/>
                </a:cubicBezTo>
                <a:cubicBezTo>
                  <a:pt x="7776359" y="601750"/>
                  <a:pt x="8263247" y="213823"/>
                  <a:pt x="8431481" y="89132"/>
                </a:cubicBezTo>
                <a:cubicBezTo>
                  <a:pt x="8599715" y="-35559"/>
                  <a:pt x="8533411" y="-2902"/>
                  <a:pt x="8467107" y="29756"/>
                </a:cubicBez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8865487" y="4327379"/>
            <a:ext cx="1152128" cy="337973"/>
          </a:xfrm>
          <a:prstGeom prst="rect">
            <a:avLst/>
          </a:prstGeom>
          <a:noFill/>
        </p:spPr>
        <p:txBody>
          <a:bodyPr wrap="square" lIns="0" tIns="36000" rIns="0" bIns="0" rtlCol="0">
            <a:spAutoFit/>
          </a:bodyPr>
          <a:lstStyle/>
          <a:p>
            <a:pPr>
              <a:lnSpc>
                <a:spcPct val="130000"/>
              </a:lnSpc>
              <a:spcAft>
                <a:spcPts val="600"/>
              </a:spcAft>
            </a:pPr>
            <a:r>
              <a:rPr kumimoji="1" lang="ja-JP" altLang="en-US" sz="16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弊社ご提案</a:t>
            </a:r>
          </a:p>
        </p:txBody>
      </p:sp>
      <p:sp>
        <p:nvSpPr>
          <p:cNvPr id="78" name="楕円 77"/>
          <p:cNvSpPr/>
          <p:nvPr/>
        </p:nvSpPr>
        <p:spPr>
          <a:xfrm>
            <a:off x="2528783" y="3585232"/>
            <a:ext cx="936104" cy="936104"/>
          </a:xfrm>
          <a:prstGeom prst="ellipse">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accent1"/>
              </a:solidFill>
              <a:latin typeface="+mn-ea"/>
              <a:cs typeface="Meiryo UI" panose="020B0604030504040204" pitchFamily="50" charset="-128"/>
            </a:endParaRPr>
          </a:p>
        </p:txBody>
      </p:sp>
      <p:sp>
        <p:nvSpPr>
          <p:cNvPr id="79" name="楕円 78"/>
          <p:cNvSpPr/>
          <p:nvPr/>
        </p:nvSpPr>
        <p:spPr>
          <a:xfrm>
            <a:off x="2384767" y="5137024"/>
            <a:ext cx="936104" cy="936104"/>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accent1"/>
              </a:solidFill>
              <a:latin typeface="+mn-ea"/>
              <a:cs typeface="Meiryo UI" panose="020B0604030504040204" pitchFamily="50" charset="-128"/>
            </a:endParaRPr>
          </a:p>
        </p:txBody>
      </p:sp>
      <p:sp>
        <p:nvSpPr>
          <p:cNvPr id="80" name="楕円 79"/>
          <p:cNvSpPr/>
          <p:nvPr/>
        </p:nvSpPr>
        <p:spPr>
          <a:xfrm>
            <a:off x="7413149" y="4434423"/>
            <a:ext cx="936104" cy="936104"/>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algn="ctr">
              <a:lnSpc>
                <a:spcPct val="130000"/>
              </a:lnSpc>
              <a:spcAft>
                <a:spcPts val="600"/>
              </a:spcAft>
            </a:pPr>
            <a:endParaRPr kumimoji="1" lang="ja-JP" altLang="en-US" sz="1600" dirty="0" smtClean="0">
              <a:solidFill>
                <a:schemeClr val="accent1"/>
              </a:solidFill>
              <a:latin typeface="+mn-ea"/>
              <a:cs typeface="Meiryo UI" panose="020B0604030504040204" pitchFamily="50" charset="-128"/>
            </a:endParaRPr>
          </a:p>
        </p:txBody>
      </p:sp>
      <p:sp>
        <p:nvSpPr>
          <p:cNvPr id="81" name="テキスト ボックス 80"/>
          <p:cNvSpPr txBox="1"/>
          <p:nvPr/>
        </p:nvSpPr>
        <p:spPr>
          <a:xfrm>
            <a:off x="115397" y="916547"/>
            <a:ext cx="280077" cy="1714277"/>
          </a:xfrm>
          <a:prstGeom prst="rect">
            <a:avLst/>
          </a:prstGeom>
          <a:noFill/>
        </p:spPr>
        <p:txBody>
          <a:bodyPr vert="eaVert" wrap="square" lIns="0" tIns="36000" rIns="0" bIns="0" rtlCol="0">
            <a:spAutoFit/>
          </a:bodyPr>
          <a:lstStyle/>
          <a:p>
            <a:pPr>
              <a:lnSpc>
                <a:spcPct val="130000"/>
              </a:lnSpc>
              <a:spcAft>
                <a:spcPts val="600"/>
              </a:spcAft>
            </a:pPr>
            <a:r>
              <a:rPr kumimoji="1"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売上／コスト</a:t>
            </a:r>
          </a:p>
        </p:txBody>
      </p:sp>
      <p:sp>
        <p:nvSpPr>
          <p:cNvPr id="82" name="正方形/長方形 81"/>
          <p:cNvSpPr/>
          <p:nvPr/>
        </p:nvSpPr>
        <p:spPr>
          <a:xfrm>
            <a:off x="4844647" y="3326859"/>
            <a:ext cx="264816" cy="372731"/>
          </a:xfrm>
          <a:prstGeom prst="rect">
            <a:avLst/>
          </a:prstGeom>
        </p:spPr>
        <p:txBody>
          <a:bodyPr wrap="none">
            <a:spAutoFit/>
          </a:bodyPr>
          <a:lstStyle/>
          <a:p>
            <a:r>
              <a:rPr lang="ja-JP" altLang="en-US" dirty="0">
                <a:solidFill>
                  <a:srgbClr val="000000"/>
                </a:solidFill>
                <a:latin typeface="Meiryo" panose="020B0604030504040204" pitchFamily="50" charset="-128"/>
                <a:ea typeface="Meiryo" panose="020B0604030504040204" pitchFamily="50" charset="-128"/>
              </a:rPr>
              <a:t> </a:t>
            </a:r>
            <a:endParaRPr lang="ja-JP" altLang="en-US" dirty="0"/>
          </a:p>
        </p:txBody>
      </p:sp>
      <p:sp>
        <p:nvSpPr>
          <p:cNvPr id="83" name="涙形 82"/>
          <p:cNvSpPr/>
          <p:nvPr/>
        </p:nvSpPr>
        <p:spPr>
          <a:xfrm rot="8100000">
            <a:off x="2481615" y="2007933"/>
            <a:ext cx="1120477" cy="1105539"/>
          </a:xfrm>
          <a:prstGeom prst="teardrop">
            <a:avLst>
              <a:gd name="adj" fmla="val 140161"/>
            </a:avLst>
          </a:prstGeom>
          <a:solidFill>
            <a:schemeClr val="accent4">
              <a:lumMod val="20000"/>
              <a:lumOff val="80000"/>
            </a:schemeClr>
          </a:solidFill>
          <a:ln w="9525" cap="flat" cmpd="sng" algn="ctr">
            <a:noFill/>
            <a:prstDash val="solid"/>
          </a:ln>
          <a:effectLst/>
        </p:spPr>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600"/>
              </a:spcAft>
              <a:buClrTx/>
              <a:buSzTx/>
              <a:buFontTx/>
              <a:buNone/>
              <a:tabLst/>
              <a:defRPr/>
            </a:pPr>
            <a:endParaRPr kumimoji="0" lang="ja-JP" altLang="en-US" sz="1600" b="0" i="0" u="none" strike="noStrike" kern="0" cap="none" spc="0" normalizeH="0" baseline="0" noProof="0" dirty="0" smtClean="0">
              <a:ln>
                <a:noFill/>
              </a:ln>
              <a:solidFill>
                <a:srgbClr val="5A5A5A"/>
              </a:solidFill>
              <a:effectLst/>
              <a:uLnTx/>
              <a:uFillTx/>
              <a:latin typeface="メイリオ"/>
              <a:ea typeface="メイリオ"/>
              <a:cs typeface="Meiryo UI" panose="020B0604030504040204" pitchFamily="50" charset="-128"/>
            </a:endParaRPr>
          </a:p>
        </p:txBody>
      </p:sp>
      <p:sp>
        <p:nvSpPr>
          <p:cNvPr id="86" name="テキスト ボックス 85"/>
          <p:cNvSpPr txBox="1"/>
          <p:nvPr/>
        </p:nvSpPr>
        <p:spPr>
          <a:xfrm>
            <a:off x="2208796" y="2160642"/>
            <a:ext cx="1683185" cy="996614"/>
          </a:xfrm>
          <a:prstGeom prst="rect">
            <a:avLst/>
          </a:prstGeom>
          <a:noFill/>
        </p:spPr>
        <p:txBody>
          <a:bodyPr wrap="square" lIns="0" tIns="36000" rIns="0" bIns="0" rtlCol="0">
            <a:spAutoFit/>
          </a:bodyPr>
          <a:lstStyle/>
          <a:p>
            <a:pPr algn="ctr">
              <a:lnSpc>
                <a:spcPct val="130000"/>
              </a:lnSpc>
              <a:spcAft>
                <a:spcPts val="600"/>
              </a:spcAft>
            </a:pPr>
            <a:r>
              <a:rPr kumimoji="1" lang="ja-JP" altLang="en-US" sz="16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コロナ禍のようなタイミングでは</a:t>
            </a:r>
            <a:r>
              <a:rPr lang="en-US" altLang="ja-JP" sz="16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6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16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大きな負担感</a:t>
            </a:r>
          </a:p>
        </p:txBody>
      </p:sp>
      <p:sp>
        <p:nvSpPr>
          <p:cNvPr id="103" name="涙形 102"/>
          <p:cNvSpPr/>
          <p:nvPr/>
        </p:nvSpPr>
        <p:spPr>
          <a:xfrm rot="13650504">
            <a:off x="8504826" y="4750558"/>
            <a:ext cx="1120477" cy="1105539"/>
          </a:xfrm>
          <a:prstGeom prst="teardrop">
            <a:avLst>
              <a:gd name="adj" fmla="val 140161"/>
            </a:avLst>
          </a:prstGeom>
          <a:solidFill>
            <a:schemeClr val="accent2">
              <a:lumMod val="20000"/>
              <a:lumOff val="80000"/>
            </a:schemeClr>
          </a:solidFill>
          <a:ln w="9525" cap="flat" cmpd="sng" algn="ctr">
            <a:noFill/>
            <a:prstDash val="solid"/>
          </a:ln>
          <a:effectLst/>
        </p:spPr>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600"/>
              </a:spcAft>
              <a:buClrTx/>
              <a:buSzTx/>
              <a:buFontTx/>
              <a:buNone/>
              <a:tabLst/>
              <a:defRPr/>
            </a:pPr>
            <a:endParaRPr kumimoji="0" lang="ja-JP" altLang="en-US" sz="1600" b="0" i="0" u="none" strike="noStrike" kern="0" cap="none" spc="0" normalizeH="0" baseline="0" noProof="0" dirty="0" smtClean="0">
              <a:ln>
                <a:noFill/>
              </a:ln>
              <a:solidFill>
                <a:srgbClr val="5A5A5A"/>
              </a:solidFill>
              <a:effectLst/>
              <a:uLnTx/>
              <a:uFillTx/>
              <a:latin typeface="メイリオ"/>
              <a:ea typeface="メイリオ"/>
              <a:cs typeface="Meiryo UI" panose="020B0604030504040204" pitchFamily="50" charset="-128"/>
            </a:endParaRPr>
          </a:p>
        </p:txBody>
      </p:sp>
      <p:sp>
        <p:nvSpPr>
          <p:cNvPr id="104" name="テキスト ボックス 103"/>
          <p:cNvSpPr txBox="1"/>
          <p:nvPr/>
        </p:nvSpPr>
        <p:spPr>
          <a:xfrm>
            <a:off x="8208331" y="4927591"/>
            <a:ext cx="1683185" cy="676527"/>
          </a:xfrm>
          <a:prstGeom prst="rect">
            <a:avLst/>
          </a:prstGeom>
          <a:noFill/>
        </p:spPr>
        <p:txBody>
          <a:bodyPr wrap="square" lIns="0" tIns="36000" rIns="0" bIns="0" rtlCol="0">
            <a:spAutoFit/>
          </a:bodyPr>
          <a:lstStyle/>
          <a:p>
            <a:pPr algn="ctr">
              <a:lnSpc>
                <a:spcPct val="130000"/>
              </a:lnSpc>
              <a:spcAft>
                <a:spcPts val="600"/>
              </a:spcAft>
            </a:pPr>
            <a:r>
              <a:rPr kumimoji="1" lang="ja-JP" altLang="en-US" sz="16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拡大期には</a:t>
            </a:r>
            <a:r>
              <a:rPr lang="en-US" altLang="ja-JP"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6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sz="16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ともに成長</a:t>
            </a:r>
          </a:p>
        </p:txBody>
      </p:sp>
      <p:pic>
        <p:nvPicPr>
          <p:cNvPr id="105" name="図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039" y="5381473"/>
            <a:ext cx="870065" cy="870065"/>
          </a:xfrm>
          <a:prstGeom prst="rect">
            <a:avLst/>
          </a:prstGeom>
        </p:spPr>
      </p:pic>
      <p:sp>
        <p:nvSpPr>
          <p:cNvPr id="106" name="涙形 105"/>
          <p:cNvSpPr/>
          <p:nvPr/>
        </p:nvSpPr>
        <p:spPr>
          <a:xfrm rot="13650504">
            <a:off x="3661239" y="5420177"/>
            <a:ext cx="1120477" cy="1105539"/>
          </a:xfrm>
          <a:prstGeom prst="teardrop">
            <a:avLst>
              <a:gd name="adj" fmla="val 140161"/>
            </a:avLst>
          </a:prstGeom>
          <a:solidFill>
            <a:schemeClr val="accent2">
              <a:lumMod val="20000"/>
              <a:lumOff val="80000"/>
            </a:schemeClr>
          </a:solidFill>
          <a:ln w="9525" cap="flat" cmpd="sng" algn="ctr">
            <a:noFill/>
            <a:prstDash val="solid"/>
          </a:ln>
          <a:effectLst/>
        </p:spPr>
        <p:txBody>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600"/>
              </a:spcAft>
              <a:buClrTx/>
              <a:buSzTx/>
              <a:buFontTx/>
              <a:buNone/>
              <a:tabLst/>
              <a:defRPr/>
            </a:pPr>
            <a:endParaRPr kumimoji="0" lang="ja-JP" altLang="en-US" sz="1600" b="0" i="0" u="none" strike="noStrike" kern="0" cap="none" spc="0" normalizeH="0" baseline="0" noProof="0" dirty="0" smtClean="0">
              <a:ln>
                <a:noFill/>
              </a:ln>
              <a:solidFill>
                <a:srgbClr val="5A5A5A"/>
              </a:solidFill>
              <a:effectLst/>
              <a:uLnTx/>
              <a:uFillTx/>
              <a:latin typeface="メイリオ"/>
              <a:ea typeface="メイリオ"/>
              <a:cs typeface="Meiryo UI" panose="020B0604030504040204" pitchFamily="50" charset="-128"/>
            </a:endParaRPr>
          </a:p>
        </p:txBody>
      </p:sp>
      <p:sp>
        <p:nvSpPr>
          <p:cNvPr id="87" name="テキスト ボックス 86"/>
          <p:cNvSpPr txBox="1"/>
          <p:nvPr/>
        </p:nvSpPr>
        <p:spPr>
          <a:xfrm>
            <a:off x="3464887" y="5664337"/>
            <a:ext cx="1683185" cy="676527"/>
          </a:xfrm>
          <a:prstGeom prst="rect">
            <a:avLst/>
          </a:prstGeom>
          <a:noFill/>
        </p:spPr>
        <p:txBody>
          <a:bodyPr wrap="square" lIns="0" tIns="36000" rIns="0" bIns="0" rtlCol="0">
            <a:spAutoFit/>
          </a:bodyPr>
          <a:lstStyle/>
          <a:p>
            <a:pPr algn="ctr">
              <a:lnSpc>
                <a:spcPct val="130000"/>
              </a:lnSpc>
              <a:spcAft>
                <a:spcPts val="600"/>
              </a:spcAft>
            </a:pPr>
            <a:r>
              <a:rPr kumimoji="1" lang="ja-JP" altLang="en-US" sz="16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売上連動でともに痛みを分かち合う</a:t>
            </a:r>
          </a:p>
        </p:txBody>
      </p:sp>
      <p:sp>
        <p:nvSpPr>
          <p:cNvPr id="107" name="テキスト ボックス 106"/>
          <p:cNvSpPr txBox="1"/>
          <p:nvPr/>
        </p:nvSpPr>
        <p:spPr>
          <a:xfrm>
            <a:off x="9436347" y="6157317"/>
            <a:ext cx="764109" cy="316428"/>
          </a:xfrm>
          <a:prstGeom prst="rect">
            <a:avLst/>
          </a:prstGeom>
          <a:noFill/>
        </p:spPr>
        <p:txBody>
          <a:bodyPr vert="horz" wrap="square" lIns="0" tIns="36000" rIns="0" bIns="0" rtlCol="0">
            <a:spAutoFit/>
          </a:bodyPr>
          <a:lstStyle/>
          <a:p>
            <a:pPr>
              <a:lnSpc>
                <a:spcPct val="130000"/>
              </a:lnSpc>
              <a:spcAft>
                <a:spcPts val="600"/>
              </a:spcAft>
            </a:pPr>
            <a:r>
              <a:rPr kumimoji="1"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p>
        </p:txBody>
      </p:sp>
    </p:spTree>
    <p:extLst>
      <p:ext uri="{BB962C8B-B14F-4D97-AF65-F5344CB8AC3E}">
        <p14:creationId xmlns:p14="http://schemas.microsoft.com/office/powerpoint/2010/main" val="42448877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lang="ja-JP" altLang="en-US" sz="4000" dirty="0" smtClean="0"/>
              <a:t>５章</a:t>
            </a:r>
            <a:endParaRPr lang="en-US" altLang="ja-JP" sz="4000" dirty="0"/>
          </a:p>
          <a:p>
            <a:r>
              <a:rPr lang="ja-JP" altLang="en-US" sz="4000" dirty="0"/>
              <a:t>各要件に対するご回答</a:t>
            </a:r>
            <a:endParaRPr lang="en-US" altLang="ja-JP" sz="4000" dirty="0"/>
          </a:p>
          <a:p>
            <a:r>
              <a:rPr lang="ja-JP" altLang="en-US" sz="4000" dirty="0" smtClean="0"/>
              <a:t>（会員管理）</a:t>
            </a:r>
            <a:endParaRPr lang="ja-JP" altLang="en-US" sz="4000" dirty="0"/>
          </a:p>
        </p:txBody>
      </p:sp>
    </p:spTree>
    <p:extLst>
      <p:ext uri="{BB962C8B-B14F-4D97-AF65-F5344CB8AC3E}">
        <p14:creationId xmlns:p14="http://schemas.microsoft.com/office/powerpoint/2010/main" val="3035694588"/>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レイアウト">
  <a:themeElements>
    <a:clrScheme name="NTT DATA Image Colors">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Recommended Typefaces">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更新】Presentation_Template_A4_JP.pptx" id="{C79EEFC4-E47D-4EA6-B811-F3E7DFB6683D}" vid="{B80BD473-4C15-47AC-A44C-C3BFDFAB767F}"/>
    </a:ext>
  </a:extLst>
</a:theme>
</file>

<file path=ppt/theme/theme2.xml><?xml version="1.0" encoding="utf-8"?>
<a:theme xmlns:a="http://schemas.openxmlformats.org/drawingml/2006/main" name="表紙">
  <a:themeElements>
    <a:clrScheme name="NTT DATA Image Colors">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Recommended Typefaces">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更新】Presentation_Template_A4_JP.pptx" id="{C79EEFC4-E47D-4EA6-B811-F3E7DFB6683D}" vid="{25CAC7F0-CE18-4E04-BA04-735A6A962045}"/>
    </a:ext>
  </a:extLst>
</a:theme>
</file>

<file path=ppt/theme/theme3.xml><?xml version="1.0" encoding="utf-8"?>
<a:theme xmlns:a="http://schemas.openxmlformats.org/drawingml/2006/main" name="目次">
  <a:themeElements>
    <a:clrScheme name="NTT DATA Image Colors">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Recommended Typefaces">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更新】Presentation_Template_A4_JP.pptx" id="{C79EEFC4-E47D-4EA6-B811-F3E7DFB6683D}" vid="{F1664580-9A01-45B8-B2E6-1D09CED34822}"/>
    </a:ext>
  </a:extLst>
</a:theme>
</file>

<file path=ppt/theme/theme4.xml><?xml version="1.0" encoding="utf-8"?>
<a:theme xmlns:a="http://schemas.openxmlformats.org/drawingml/2006/main" name="中扉">
  <a:themeElements>
    <a:clrScheme name="NTT DATA Image Colors">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Recommended Typefaces">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更新】Presentation_Template_A4_JP.pptx" id="{C79EEFC4-E47D-4EA6-B811-F3E7DFB6683D}" vid="{7DE3844B-E5D3-4553-AF9D-73F57F8D8543}"/>
    </a:ext>
  </a:extLst>
</a:theme>
</file>

<file path=ppt/theme/theme5.xml><?xml version="1.0" encoding="utf-8"?>
<a:theme xmlns:a="http://schemas.openxmlformats.org/drawingml/2006/main" name="裏表紙">
  <a:themeElements>
    <a:clrScheme name="NTT DATA Image Colors">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Recommended Typefaces">
      <a:majorFont>
        <a:latin typeface="Arial"/>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更新】Presentation_Template_A4_JP.pptx" id="{C79EEFC4-E47D-4EA6-B811-F3E7DFB6683D}" vid="{252C6E02-F380-43F6-A276-3D51BD7A03AC}"/>
    </a:ext>
  </a:extLst>
</a:theme>
</file>

<file path=ppt/theme/theme6.xml><?xml version="1.0" encoding="utf-8"?>
<a:theme xmlns:a="http://schemas.openxmlformats.org/drawingml/2006/main" name="1_KOKUYO_A4縦">
  <a:themeElements>
    <a:clrScheme name="ユーザー定義 2">
      <a:dk1>
        <a:srgbClr val="5A5A5A"/>
      </a:dk1>
      <a:lt1>
        <a:sysClr val="window" lastClr="FFFFFF"/>
      </a:lt1>
      <a:dk2>
        <a:srgbClr val="787878"/>
      </a:dk2>
      <a:lt2>
        <a:srgbClr val="FFFFFF"/>
      </a:lt2>
      <a:accent1>
        <a:srgbClr val="425563"/>
      </a:accent1>
      <a:accent2>
        <a:srgbClr val="E4568E"/>
      </a:accent2>
      <a:accent3>
        <a:srgbClr val="6B8592"/>
      </a:accent3>
      <a:accent4>
        <a:srgbClr val="84BD00"/>
      </a:accent4>
      <a:accent5>
        <a:srgbClr val="F67B00"/>
      </a:accent5>
      <a:accent6>
        <a:srgbClr val="0033CC"/>
      </a:accent6>
      <a:hlink>
        <a:srgbClr val="000000"/>
      </a:hlink>
      <a:folHlink>
        <a:srgbClr val="D0CECE"/>
      </a:folHlink>
    </a:clrScheme>
    <a:fontScheme name="SegpeUI&amp;メイリオ">
      <a:majorFont>
        <a:latin typeface="Segoe UI"/>
        <a:ea typeface="メイリオ"/>
        <a:cs typeface=""/>
      </a:majorFont>
      <a:minorFont>
        <a:latin typeface="Segoe UI"/>
        <a:ea typeface="メイリオ"/>
        <a:cs typeface=""/>
      </a:minorFont>
    </a:fontScheme>
    <a:fmtScheme name="エッセンシャル">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spDef>
      <a:spPr>
        <a:noFill/>
        <a:ln w="9525">
          <a:solidFill>
            <a:schemeClr val="tx2"/>
          </a:solidFill>
        </a:ln>
      </a:spPr>
      <a:bodyPr rot="0" spcFirstLastPara="0" vertOverflow="overflow" horzOverflow="overflow" vert="horz" wrap="square" lIns="72000" tIns="36000" rIns="72000" bIns="0" numCol="1" spcCol="0" rtlCol="0" fromWordArt="0" anchor="ctr" anchorCtr="0" forceAA="0" compatLnSpc="1">
        <a:prstTxWarp prst="textNoShape">
          <a:avLst/>
        </a:prstTxWarp>
        <a:noAutofit/>
      </a:bodyPr>
      <a:lstStyle>
        <a:defPPr algn="ctr">
          <a:lnSpc>
            <a:spcPct val="130000"/>
          </a:lnSpc>
          <a:spcAft>
            <a:spcPts val="600"/>
          </a:spcAft>
          <a:defRPr kumimoji="1" sz="1600" dirty="0" smtClean="0">
            <a:solidFill>
              <a:schemeClr val="tx2"/>
            </a:solidFill>
            <a:latin typeface="+mn-ea"/>
            <a:cs typeface="Meiryo UI"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000" rIns="0" bIns="0" rtlCol="0">
        <a:spAutoFit/>
      </a:bodyPr>
      <a:lstStyle>
        <a:defPPr>
          <a:lnSpc>
            <a:spcPct val="130000"/>
          </a:lnSpc>
          <a:spcAft>
            <a:spcPts val="600"/>
          </a:spcAft>
          <a:defRPr sz="1600" dirty="0" smtClean="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extLst>
    <a:ext uri="{05A4C25C-085E-4340-85A3-A5531E510DB2}">
      <thm15:themeFamily xmlns:thm15="http://schemas.microsoft.com/office/thememl/2012/main" name="プレゼンテーション6" id="{D696868F-997E-4C55-99A6-6A9F97F013AA}" vid="{D3F2F28E-1851-48C0-9AD7-5D2965383C8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テンプレ2018</Template>
  <TotalTime>11276</TotalTime>
  <Words>61324</Words>
  <Application>Microsoft Office PowerPoint</Application>
  <PresentationFormat>A4 210 x 297 mm</PresentationFormat>
  <Paragraphs>9542</Paragraphs>
  <Slides>286</Slides>
  <Notes>14</Notes>
  <HiddenSlides>0</HiddenSlides>
  <MMClips>0</MMClips>
  <ScaleCrop>false</ScaleCrop>
  <HeadingPairs>
    <vt:vector size="8" baseType="variant">
      <vt:variant>
        <vt:lpstr>使用されているフォント</vt:lpstr>
      </vt:variant>
      <vt:variant>
        <vt:i4>22</vt:i4>
      </vt:variant>
      <vt:variant>
        <vt:lpstr>テーマ</vt:lpstr>
      </vt:variant>
      <vt:variant>
        <vt:i4>6</vt:i4>
      </vt:variant>
      <vt:variant>
        <vt:lpstr>埋め込まれた OLE サーバー</vt:lpstr>
      </vt:variant>
      <vt:variant>
        <vt:i4>1</vt:i4>
      </vt:variant>
      <vt:variant>
        <vt:lpstr>スライド タイトル</vt:lpstr>
      </vt:variant>
      <vt:variant>
        <vt:i4>286</vt:i4>
      </vt:variant>
    </vt:vector>
  </HeadingPairs>
  <TitlesOfParts>
    <vt:vector size="315" baseType="lpstr">
      <vt:lpstr>Arial Unicode MS</vt:lpstr>
      <vt:lpstr>HGPｺﾞｼｯｸE</vt:lpstr>
      <vt:lpstr>HGPｺﾞｼｯｸE</vt:lpstr>
      <vt:lpstr>HGP教科書体</vt:lpstr>
      <vt:lpstr>HGP創英角ｺﾞｼｯｸUB</vt:lpstr>
      <vt:lpstr>HGSｺﾞｼｯｸM</vt:lpstr>
      <vt:lpstr>Hiragino Kaku Gothic ProN</vt:lpstr>
      <vt:lpstr>Meiryo UI</vt:lpstr>
      <vt:lpstr>ＭＳ Ｐゴシック</vt:lpstr>
      <vt:lpstr>Meiryo</vt:lpstr>
      <vt:lpstr>Meiryo</vt:lpstr>
      <vt:lpstr>游ゴシック</vt:lpstr>
      <vt:lpstr>游ゴシック Medium</vt:lpstr>
      <vt:lpstr>Arial</vt:lpstr>
      <vt:lpstr>Calibri</vt:lpstr>
      <vt:lpstr>Century Gothic</vt:lpstr>
      <vt:lpstr>Courier New</vt:lpstr>
      <vt:lpstr>Microsoft Himalaya</vt:lpstr>
      <vt:lpstr>Segoe UI</vt:lpstr>
      <vt:lpstr>Segoe UI Black</vt:lpstr>
      <vt:lpstr>Times New Roman</vt:lpstr>
      <vt:lpstr>Wingdings</vt:lpstr>
      <vt:lpstr>レイアウト</vt:lpstr>
      <vt:lpstr>表紙</vt:lpstr>
      <vt:lpstr>目次</vt:lpstr>
      <vt:lpstr>中扉</vt:lpstr>
      <vt:lpstr>裏表紙</vt:lpstr>
      <vt:lpstr>1_KOKUYO_A4縦</vt:lpstr>
      <vt:lpstr>ビットマップ イメージ</vt:lpstr>
      <vt:lpstr>駅ビル営業システム共通化に関するご提案</vt:lpstr>
      <vt:lpstr>はじめに</vt:lpstr>
      <vt:lpstr>提案内容一覧表（1/4）</vt:lpstr>
      <vt:lpstr>提案内容一覧表（2/4）</vt:lpstr>
      <vt:lpstr>提案内容一覧表（3/4）</vt:lpstr>
      <vt:lpstr>提案内容一覧表（4/4）</vt:lpstr>
      <vt:lpstr>PowerPoint プレゼンテーション</vt:lpstr>
      <vt:lpstr>1. 会社情報（1/2）</vt:lpstr>
      <vt:lpstr>1. 会社情報（2/2）</vt:lpstr>
      <vt:lpstr>2. 組織図（1/2）</vt:lpstr>
      <vt:lpstr>2. 組織図（2/2）</vt:lpstr>
      <vt:lpstr>PowerPoint プレゼンテーション</vt:lpstr>
      <vt:lpstr>1. JR東海様の事業課題に対する理解</vt:lpstr>
      <vt:lpstr>2. JR東海様が目指す姿</vt:lpstr>
      <vt:lpstr>3. 事業推進本部様における本プロジェクトの位置づけ</vt:lpstr>
      <vt:lpstr>4. 弊社が提供できる価値</vt:lpstr>
      <vt:lpstr>5. 事業推進本部様と目指す事業間連携に向けたアプローチ</vt:lpstr>
      <vt:lpstr>6. 事業推進本部様におけるパートナーとしての弊社役割</vt:lpstr>
      <vt:lpstr>7. 事業推進本部様と実現したい世界観</vt:lpstr>
      <vt:lpstr>PowerPoint プレゼンテーション</vt:lpstr>
      <vt:lpstr>1.1. 駅ビル営業共通システム概要</vt:lpstr>
      <vt:lpstr>1.2. 適用クラウドサービス</vt:lpstr>
      <vt:lpstr>1.3. システム構成概要</vt:lpstr>
      <vt:lpstr>2. マスタスケジュール</vt:lpstr>
      <vt:lpstr>3. フェーズ定義</vt:lpstr>
      <vt:lpstr>3.1. 要件定義フェーズ：スケジュール</vt:lpstr>
      <vt:lpstr>3.1. 要件定義フェーズ：タスクと役割分担（1/3）</vt:lpstr>
      <vt:lpstr>3.1. 要件定義フェーズ：タスクと役割分担（2/3）</vt:lpstr>
      <vt:lpstr>3.1. 要件定義フェーズ：タスクと役割分担（3/3）</vt:lpstr>
      <vt:lpstr>3.1. 要件定義フェーズ：成果物</vt:lpstr>
      <vt:lpstr>3.2. 開発フェーズ：スケジュール</vt:lpstr>
      <vt:lpstr>3.2. 開発フェーズ：タスクと役割分担（1/4）</vt:lpstr>
      <vt:lpstr>3.2. 開発フェーズ：タスクと役割分担（2/4）</vt:lpstr>
      <vt:lpstr>3.2. 開発フェーズ：タスクと役割分担（3/4）</vt:lpstr>
      <vt:lpstr>3.2. 開発フェーズ：タスクと役割分担（4/4）</vt:lpstr>
      <vt:lpstr>3.2. 開発フェーズ：成果物</vt:lpstr>
      <vt:lpstr>3.3. グループ展開フェーズ：スケジュール</vt:lpstr>
      <vt:lpstr>3.3. グループ展開フェーズ：タスクと役割分担（1/4）</vt:lpstr>
      <vt:lpstr>3.3. グループ展開フェーズ：タスクと役割分担（2/4）</vt:lpstr>
      <vt:lpstr>3.3. グループ展開フェーズ：タスクと役割分担（3/4）</vt:lpstr>
      <vt:lpstr>3.3. グループ展開フェーズ：タスクと役割分担（4/4）</vt:lpstr>
      <vt:lpstr>3.3. グループ展開フェーズ：成果物</vt:lpstr>
      <vt:lpstr>4. プロジェクト体制</vt:lpstr>
      <vt:lpstr>4.1. プロジェクトマネージャ</vt:lpstr>
      <vt:lpstr>4.2. 売上管理チームリーダ</vt:lpstr>
      <vt:lpstr>4.3. 決済端末チームリーダ</vt:lpstr>
      <vt:lpstr>4.4. 会員管理チームリーダ</vt:lpstr>
      <vt:lpstr>4.5. 分析基盤チームリーダ</vt:lpstr>
      <vt:lpstr>5. スコープ管理（1/3）</vt:lpstr>
      <vt:lpstr>5. スコープ管理（2/3）</vt:lpstr>
      <vt:lpstr>5. スコープ管理（3/3）</vt:lpstr>
      <vt:lpstr>6. 進捗管理（1/2）</vt:lpstr>
      <vt:lpstr>6. 進捗管理（2/2）</vt:lpstr>
      <vt:lpstr>7. 課題管理</vt:lpstr>
      <vt:lpstr>8. 品質管理（1/3）</vt:lpstr>
      <vt:lpstr>8. 品質管理（2/3）</vt:lpstr>
      <vt:lpstr>8. 品質管理（3/3）</vt:lpstr>
      <vt:lpstr>9. コミュニケーション管理（1/3）</vt:lpstr>
      <vt:lpstr>9. コミュニケーション管理（2/3）</vt:lpstr>
      <vt:lpstr>9. コミュニケーション管理（3/3）</vt:lpstr>
      <vt:lpstr>PowerPoint プレゼンテーション</vt:lpstr>
      <vt:lpstr>1. サービスコンセプト</vt:lpstr>
      <vt:lpstr>2.1. サービス概要　システム構成</vt:lpstr>
      <vt:lpstr>2.2. サービス概要　業務フロー（1/3）</vt:lpstr>
      <vt:lpstr>2.2. サービス概要　業務フロー（2/3）</vt:lpstr>
      <vt:lpstr>2.2. サービス概要　業務フロー（3/3）</vt:lpstr>
      <vt:lpstr>2.3. サービス概要　機能一覧（1/4）</vt:lpstr>
      <vt:lpstr>2.3. サービス概要　機能一覧（2/4）</vt:lpstr>
      <vt:lpstr>2.3. サービス概要　機能一覧（3/4）</vt:lpstr>
      <vt:lpstr>2.3. サービス概要　機能一覧（4/4）</vt:lpstr>
      <vt:lpstr>2.4. サービス概要　帳票一覧（1/2）</vt:lpstr>
      <vt:lpstr>2.4. サービス概要　帳票一覧（2/2）</vt:lpstr>
      <vt:lpstr>2.5. サービス概要　テナントマスタの階層管理</vt:lpstr>
      <vt:lpstr>2.6. サービス概要　操作画面（参考）</vt:lpstr>
      <vt:lpstr>2.7. サービス概要　売上報告（参考）</vt:lpstr>
      <vt:lpstr>2.8. サービス概要　帳票（参考）</vt:lpstr>
      <vt:lpstr>2.9. 弊社のテナント売上金管理システム構築の実績</vt:lpstr>
      <vt:lpstr>3. 非機能/SLO</vt:lpstr>
      <vt:lpstr>4. 教育・導入</vt:lpstr>
      <vt:lpstr>5.1. 移行　移行シナリオ</vt:lpstr>
      <vt:lpstr>5.2. 移行　移行・導入スケジュール</vt:lpstr>
      <vt:lpstr>6. CAFIS DDS（帳票配信サービス） 概要</vt:lpstr>
      <vt:lpstr>6.1. CAFIS DDS（帳票配信サービス）　～導入効果</vt:lpstr>
      <vt:lpstr>6.2. CAFIS DDS　～機能一覧（管理者ユーザー）（1/3）</vt:lpstr>
      <vt:lpstr>6.2. CAFIS DDS　～機能一覧（管理者ユーザー）（2/3）</vt:lpstr>
      <vt:lpstr>6.3. CAFIS DDS　～機能一覧（管理者ユーザー）（3/3）</vt:lpstr>
      <vt:lpstr>6.4. CAFIS DDS　～機能一覧（テナントユーザー）（1/2）</vt:lpstr>
      <vt:lpstr>6.4. CAFIS DDS　～機能一覧（テナントユーザー）（2/2）</vt:lpstr>
      <vt:lpstr>6.5. CAFIS DDS　～標準的な権限別ID階層体系</vt:lpstr>
      <vt:lpstr>7. デジタルバックオフィス　フルサービスのご提案</vt:lpstr>
      <vt:lpstr>7.1. デジタルバックオフィス　フルサービス　ご提供範囲</vt:lpstr>
      <vt:lpstr>7.2. デジタルバックオフィス　フルサービス　ご提供価値（1/2）</vt:lpstr>
      <vt:lpstr>7.2. デジタルバックオフィス　フルサービス　ご提供価値（2/2）</vt:lpstr>
      <vt:lpstr>7.3. デジタルバックオフィス　フルサービス　業務別役割分担</vt:lpstr>
      <vt:lpstr>7.4. 債権管理　業務フロー（参考）（1/2）</vt:lpstr>
      <vt:lpstr>7.2. 債権管理　業務フロー（参考）（2/2）</vt:lpstr>
      <vt:lpstr>8.1. デジタルバックオフィス　ご提供の考え方</vt:lpstr>
      <vt:lpstr>8.2. デジタルバックオフィス　ご提供イメージ</vt:lpstr>
      <vt:lpstr>PowerPoint プレゼンテーション</vt:lpstr>
      <vt:lpstr>1. サービス概要（CAFIS Explorer）</vt:lpstr>
      <vt:lpstr>1.1. CAFIS Explorer サービスコンセプト</vt:lpstr>
      <vt:lpstr>1.2. CAFIS Explorer サービス概要</vt:lpstr>
      <vt:lpstr>1.3. CAFIS Explorer 特徴・強み（1/2）</vt:lpstr>
      <vt:lpstr>1.3. CAFIS Explorer 特徴・強み（2/2）</vt:lpstr>
      <vt:lpstr>1.4. CAFIS Explorerがご提供できる価値</vt:lpstr>
      <vt:lpstr>2. 事業推進本部様の目指す姿（1/2）（弊社理解）</vt:lpstr>
      <vt:lpstr>2. 事業推進本部様の目指す姿（2/2） （弊社理解）</vt:lpstr>
      <vt:lpstr>3. 実現のポイント</vt:lpstr>
      <vt:lpstr>3.1. 実現のポイント１ 着実な駅ビル事業課題の解決</vt:lpstr>
      <vt:lpstr>3.1. 実現のポイント１ 着実な駅ビル事業課題の解決 ①ポイント業務の効率化・共通化</vt:lpstr>
      <vt:lpstr>3.1. 実現のポイント１｜①ポイント業務の効率化・共通化 Arch連携による効率的な標準レジオペレーション</vt:lpstr>
      <vt:lpstr>3.1. 実現のポイント１｜①ポイント業務の効率化・共通化 従業目線で設計された管理画面</vt:lpstr>
      <vt:lpstr>3.1. 実現のポイント１｜①ポイント業務の効率化・共通化 従業目線で設計された管理画面</vt:lpstr>
      <vt:lpstr>3.1. 実現のポイント１｜①ポイント業務の効率化・共通化 加盟店管理／ポイント精算業務</vt:lpstr>
      <vt:lpstr>3.1. 実現のポイント１｜①ポイント業務の効率化・共通化 お問い合わせプラットフォーム導入</vt:lpstr>
      <vt:lpstr>3.1. 実現のポイント１ 着実な駅ビル事業課題の解決 ②販促施策の高度化</vt:lpstr>
      <vt:lpstr>3.1. 実現のポイント１｜②販促施策の高度化 高度なキャンペーン機能</vt:lpstr>
      <vt:lpstr>3.1. 実現のポイント１｜②販促施策の高度化 高度なキャンペーン機能：キャンペーン設定の適正化</vt:lpstr>
      <vt:lpstr>3.1. 実現のポイント１｜②販促施策の高度化 高度なキャンペーン機能：輻輳するキャンペーンに対する運用性</vt:lpstr>
      <vt:lpstr>3.1. 実現のポイント１｜②販促施策の高度化 高度なキャンペーン機能：あるべき販促施策サイクルの実現</vt:lpstr>
      <vt:lpstr>3.1. 実現のポイント１｜②販促施策の高度化 高度なキャンペーン機能：キャンペーンの高度化ロードマップ</vt:lpstr>
      <vt:lpstr>3.1. 実現のポイント１ 着実な駅ビル事業課題の解決 ③フルマネージドサービスによるコスト・業務の最適化</vt:lpstr>
      <vt:lpstr>3.1. 実現のポイント１｜③フルマネージドサービスによるコスト・業務の最適化 エンハンス運用・法制度対応</vt:lpstr>
      <vt:lpstr>3.1. 実現のポイント１ 着実な駅ビル事業課題の解決 ④安心安全なサービス提供：実績</vt:lpstr>
      <vt:lpstr>3.1. 実現のポイント１｜④安心安全なサービス提供 高セキュリティ基盤でのサービス運用</vt:lpstr>
      <vt:lpstr>3.2. 実現のポイント２ ポイント制度の一本化（1/2）</vt:lpstr>
      <vt:lpstr>3.2. 実現のポイント２ ポイント制度の一本化（2/2）</vt:lpstr>
      <vt:lpstr>3.3. 実現のポイント３ 将来像を迅速に実現できる基盤 ①顧客中心設計アーキテクチャー</vt:lpstr>
      <vt:lpstr>3.3. 実現のポイント３｜①顧客中心設計アーキテクチャー EXポイント連携を安全かつスピーディーに実現</vt:lpstr>
      <vt:lpstr>3.3. 実現のポイント３｜①顧客中心設計アーキテクチャー アプリでのポイント交換実績（西日本旅客鉄道様：WESPOアプリ）</vt:lpstr>
      <vt:lpstr>3.3. 実現のポイント３｜①顧客中心設計アーキテクチャー 分析高度化に適したデータ連携</vt:lpstr>
      <vt:lpstr>3.3. 実現のポイント３ 将来像を迅速に実現できる基盤 ②豊富なAPIアーキテクチャー</vt:lpstr>
      <vt:lpstr>3.3. 実現のポイント３｜ ②豊富なAPIアーキテクチャー アプリでの増売施策の高速実現事例</vt:lpstr>
      <vt:lpstr>3.3. 実現のポイント３｜ ②豊富なAPIアーキテクチャー 【西日本旅客鉄道様】スタンプラリーキャンペーン活用（1/2）</vt:lpstr>
      <vt:lpstr>3.4. 実現のポイント４ プロフェッショナルなビジネスパートナー</vt:lpstr>
      <vt:lpstr>3.4. 実現のポイント４ プロフェッショナルなビジネスパートナー 【実績】西日本旅客鉄道様への対応（1/2）</vt:lpstr>
      <vt:lpstr>3.4. 実現のポイント４ プロフェッショナルなビジネスパートナー 【実績】西日本旅客鉄道様への対応（2/2）</vt:lpstr>
      <vt:lpstr>3.4. 実現のポイント４．プロフェッショナルなビジネスパートナー 【実績】パルコ様への対応</vt:lpstr>
      <vt:lpstr>4.1. CAFIS Explorer 導入実績</vt:lpstr>
      <vt:lpstr>4.2. 商業施設における導入実績</vt:lpstr>
      <vt:lpstr>4.3. CAFIS Explorer 前身システムの導入実績（一例）</vt:lpstr>
      <vt:lpstr>4. CAFIS Explorer 導入実績 ご参考｜お客様インタビュー　西日本旅客鉄道株式会社様</vt:lpstr>
      <vt:lpstr>PowerPoint プレゼンテーション</vt:lpstr>
      <vt:lpstr>5. CAFIS Explorer システム構成</vt:lpstr>
      <vt:lpstr>6. 機能要件への対応方針サマリ</vt:lpstr>
      <vt:lpstr>7. カスタマイズ概要</vt:lpstr>
      <vt:lpstr>8. CAFIS Explorer サービスレベル目標（1/2）</vt:lpstr>
      <vt:lpstr>8. CAFIS Explorer サービスレベル目標（2/2）</vt:lpstr>
      <vt:lpstr>9.1. 提供機能一覧：画面一覧（1/4）</vt:lpstr>
      <vt:lpstr>9.1. 提供機能一覧：画面一覧（2/4）</vt:lpstr>
      <vt:lpstr>9.1. 提供機能一覧：画面一覧（3/4）</vt:lpstr>
      <vt:lpstr>9.1. 提供機能一覧：画面一覧（4/4）</vt:lpstr>
      <vt:lpstr>9.2. 提供機能一覧：帳票・実績データ出力</vt:lpstr>
      <vt:lpstr>9.3. 提供機能一覧：オンラインAPI一覧（1/2）</vt:lpstr>
      <vt:lpstr>9.3. 提供機能一覧：オンラインAPI一覧（2/2）</vt:lpstr>
      <vt:lpstr>9.4. 提供機能一覧：ファイルIF一覧（1/3）</vt:lpstr>
      <vt:lpstr>9.4. 提供機能一覧：ファイルIF一覧（2/3）</vt:lpstr>
      <vt:lpstr>9.4. 提供機能一覧：ファイルIF一覧（3/3）</vt:lpstr>
      <vt:lpstr>PowerPoint プレゼンテーション</vt:lpstr>
      <vt:lpstr>1. ソリューション概要（CAFIS Arch）</vt:lpstr>
      <vt:lpstr>1.1. 当ソリューションの強み、特長</vt:lpstr>
      <vt:lpstr>1.2. ご提供価値</vt:lpstr>
      <vt:lpstr>1.3. 本プロジェクトにおける実現のポイント</vt:lpstr>
      <vt:lpstr>1.4. 導入実績事例（1/2）</vt:lpstr>
      <vt:lpstr>1.4. 導入実績事例（2/2）</vt:lpstr>
      <vt:lpstr>1.5. 将来の拡張性（1/3）</vt:lpstr>
      <vt:lpstr>1.5. 将来の拡張性（2/3）</vt:lpstr>
      <vt:lpstr>1.5. 将来の拡張性（3/3）</vt:lpstr>
      <vt:lpstr>2. 機能要件（決済システム）：決済情報管理機能（1/6）</vt:lpstr>
      <vt:lpstr>2. 機能要件（決済システム）：決済情報管理機能（2/6）</vt:lpstr>
      <vt:lpstr>2. 機能要件（決済システム）：決済情報管理機能（3/6）</vt:lpstr>
      <vt:lpstr>2. 機能要件（決済システム）：決済情報管理機能（4/6）</vt:lpstr>
      <vt:lpstr>2. 機能要件（決済システム）：決済情報管理機能（5/6）</vt:lpstr>
      <vt:lpstr>2. 機能要件（決済システム）：決済情報管理機能（6/6）</vt:lpstr>
      <vt:lpstr>3.1. 機能要件（決済端末）：決済端末要件（1/6）</vt:lpstr>
      <vt:lpstr>3.1. 機能要件（決済端末）：決済端末要件（2/6）</vt:lpstr>
      <vt:lpstr>3.1. 機能要件（決済端末）：決済端末要件（3/6）</vt:lpstr>
      <vt:lpstr>3.1. 機能要件（決済端末）：決済端末要件（4/6）</vt:lpstr>
      <vt:lpstr>3.1. 機能要件（決済端末）：決済端末要件（5/6）</vt:lpstr>
      <vt:lpstr>3.1. 機能要件（決済端末）：決済端末要件（6/6）</vt:lpstr>
      <vt:lpstr>3.1. 機能要件（決済端末）：決済端末要件 　【Saturn1000Elite】プリンタ付きクレードル（S1EP）構成図（1/4）</vt:lpstr>
      <vt:lpstr>3.1. 機能要件（決済端末）：決済端末要件 　【Saturn1000Elite】プリンタ付きクレードル（S1EP）構成図（2/4）</vt:lpstr>
      <vt:lpstr>3.1. 機能要件（決済端末）：決済端末要件 　【Saturn1000Elite】プリンタ付きクレードル（S1EP）構成図（3/4）</vt:lpstr>
      <vt:lpstr>3.1. 機能要件（決済端末）：決済端末要件 　【Saturn1000Elite】プリンタ付きクレードル（S1EP）構成図（4/4）</vt:lpstr>
      <vt:lpstr>3.1. 機能要件（決済端末）：決済端末要件</vt:lpstr>
      <vt:lpstr>3.2. 機能要件（決済端末）　～売上報告機能～</vt:lpstr>
      <vt:lpstr>3.3. 機能要件（決済端末）：免税機能（1/2）</vt:lpstr>
      <vt:lpstr>3.3. 機能要件（決済端末）：免税機能（2/2）</vt:lpstr>
      <vt:lpstr>3.4. 機能要件（決済端末）：POS連動機能</vt:lpstr>
      <vt:lpstr>3.5.機能要件（決済端末）：管理画面（1/2）</vt:lpstr>
      <vt:lpstr>3.5.機能要件（決済端末）：管理画面（2/2）</vt:lpstr>
      <vt:lpstr>4. 非機能要件（保守維持）</vt:lpstr>
      <vt:lpstr>5. クレジットやコード決済の包括決済スキームのご提案（1/2）</vt:lpstr>
      <vt:lpstr>5. クレジットやコード決済の包括決済スキームのご提案（2/2）</vt:lpstr>
      <vt:lpstr>PowerPoint プレゼンテーション</vt:lpstr>
      <vt:lpstr>1. 分析システムソリューションの位置づけ</vt:lpstr>
      <vt:lpstr>2.1. ソリューション概要：Tableau（1/2）</vt:lpstr>
      <vt:lpstr>2.1. ソリューション概要：Tableau（2/2）</vt:lpstr>
      <vt:lpstr>2.2. ソリューション概要：システム構成</vt:lpstr>
      <vt:lpstr>3. 当ソリューションの強み、特長</vt:lpstr>
      <vt:lpstr>4. 本プロジェクトにおける実現のポイント CAFIS Explorer × Tableau </vt:lpstr>
      <vt:lpstr>5. 導入事例①：大手航空会社様の全社共通基盤構築・活用推進</vt:lpstr>
      <vt:lpstr>PowerPoint プレゼンテーション</vt:lpstr>
      <vt:lpstr>PowerPoint プレゼンテーション</vt:lpstr>
      <vt:lpstr>PowerPoint プレゼンテーション</vt:lpstr>
      <vt:lpstr>5. 導入事例 　参考：弊社のTableauに関する取り組み</vt:lpstr>
      <vt:lpstr>5. 導入事例 　参考：データ活用人材育成に向けて</vt:lpstr>
      <vt:lpstr>6. 将来拡張性</vt:lpstr>
      <vt:lpstr>7.1. 機能要件（基盤）</vt:lpstr>
      <vt:lpstr>7.2. 機能要件（売上分析）</vt:lpstr>
      <vt:lpstr>7.2. 機能要件（売上分析）：売上分析イメージ</vt:lpstr>
      <vt:lpstr>7.3. 機能要件（会員分析）</vt:lpstr>
      <vt:lpstr>7.3. 機能要件（会員分析）：会員ランク別売上分析イメージ</vt:lpstr>
      <vt:lpstr>8.1. 非機能要件（処理方式要件）</vt:lpstr>
      <vt:lpstr>8.2. 非機能要件（運用保守要件）</vt:lpstr>
      <vt:lpstr>8.3. 非機能要件（可用性要件）</vt:lpstr>
      <vt:lpstr>8.4. 非機能要件（性能拡張要件）</vt:lpstr>
      <vt:lpstr>8.5. 非機能要件（移行要件）</vt:lpstr>
      <vt:lpstr>PowerPoint プレゼンテーション</vt:lpstr>
      <vt:lpstr>1. グループ展開のポイント</vt:lpstr>
      <vt:lpstr>2. グループ展開計画の立案（1/2）</vt:lpstr>
      <vt:lpstr>2. グループ展開計画の立案（2/2）</vt:lpstr>
      <vt:lpstr>3. 標準導入スケジュール（1/4）</vt:lpstr>
      <vt:lpstr>3. 標準導入スケジュール（2/4）</vt:lpstr>
      <vt:lpstr>3. 標準導入スケジュール（3/4）</vt:lpstr>
      <vt:lpstr>3. 標準導入スケジュール（4/4）</vt:lpstr>
      <vt:lpstr>4. 操作説明会（駅ビル会社、テナント）</vt:lpstr>
      <vt:lpstr>PowerPoint プレゼンテーション</vt:lpstr>
      <vt:lpstr>1. 拡張サポートデスク</vt:lpstr>
      <vt:lpstr>PowerPoint プレゼンテーション</vt:lpstr>
      <vt:lpstr>1.1. 御見積り：イニシャル</vt:lpstr>
      <vt:lpstr>1.2. 御見積り：ランニング</vt:lpstr>
      <vt:lpstr>1.3. 御見積り：ランニング費用の考え方（売上管理）</vt:lpstr>
      <vt:lpstr>1.4. 御見積り：ランニング費用の考え方（会員管理）</vt:lpstr>
      <vt:lpstr>1.5. 御見積り：ランニング費用の考え方（分析）</vt:lpstr>
      <vt:lpstr>2.1. 見積前提条件　全体（1/4）</vt:lpstr>
      <vt:lpstr>2.1. 見積前提条件　全体（2/4）</vt:lpstr>
      <vt:lpstr>2.1. 見積前提条件　全体（3/4）</vt:lpstr>
      <vt:lpstr>2.1. 見積前提条件　全体（4/4）</vt:lpstr>
      <vt:lpstr>2.2. 見積前提条件　売上管理（1/2）</vt:lpstr>
      <vt:lpstr>2.2. 見積前提条件　売上管理（2/2）</vt:lpstr>
      <vt:lpstr>2.3. 見積前提条件　会員管理（1/2）</vt:lpstr>
      <vt:lpstr>2.3. 見積前提条件　会員管理（2/2）</vt:lpstr>
      <vt:lpstr>2.4. 見積前提条件　決済端末（1/4）</vt:lpstr>
      <vt:lpstr>2.4. 見積前提条件　決済端末（2/4）</vt:lpstr>
      <vt:lpstr>2.4. 見積前提条件　決済端末（3/4）</vt:lpstr>
      <vt:lpstr>2.4. 見積前提条件　決済端末（4/4）</vt:lpstr>
      <vt:lpstr>2.5. 見積前提条件　分析（1/2）</vt:lpstr>
      <vt:lpstr>2.5. 見積前提条件　分析（2/2）</vt:lpstr>
      <vt:lpstr>PowerPoint プレゼンテーション</vt:lpstr>
      <vt:lpstr>PowerPoint プレゼンテーション</vt:lpstr>
      <vt:lpstr>実現のポイント１｜①ポイント業務の効率化・共通化 Arch連携による効率的な標準レジオペレーション</vt:lpstr>
      <vt:lpstr>②豊富なAPIアーキテクチャー 【西日本旅客鉄道様】スタンプラリーキャンペーン活用（2/2）</vt:lpstr>
      <vt:lpstr>ご参考｜お客様インタビュー　株式会社パルコ様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機能要件（決済端末）：端末操作（1/2）</vt:lpstr>
      <vt:lpstr>機能要件（決済端末）：端末操作（2/2）</vt:lpstr>
      <vt:lpstr>機能要件（決済端末）：端末操作 クレジット取引 （1/3）</vt:lpstr>
      <vt:lpstr>機能要件（決済端末）：端末操作 クレジット取引 （2/3）</vt:lpstr>
      <vt:lpstr>機能要件（決済端末）：端末操作 クレジット取引 （3/3）</vt:lpstr>
      <vt:lpstr>機能要件（決済端末）：端末操作　交通系IC取引（1/2）</vt:lpstr>
      <vt:lpstr>機能要件（決済端末）：端末操作　交通系IC取引（2/2）</vt:lpstr>
      <vt:lpstr>機能要件（決済端末）：コード決済取引（1/5）</vt:lpstr>
      <vt:lpstr>機能要件（決済端末）：コード決済取引（2/5）</vt:lpstr>
      <vt:lpstr>機能要件（決済端末）：コード決済取引（3/5）</vt:lpstr>
      <vt:lpstr>機能要件（決済端末）：コード決済取引（4/5）</vt:lpstr>
      <vt:lpstr>機能要件（決済端末）：コード決済取引（5/5）</vt:lpstr>
      <vt:lpstr>機能要件（決済端末）：メール・アンケート機能（1/4）</vt:lpstr>
      <vt:lpstr>機能要件（決済端末）：メール・アンケート機能（2/4）</vt:lpstr>
      <vt:lpstr>機能要件（決済端末）：メール・アンケート機能（3/4）</vt:lpstr>
      <vt:lpstr>機能要件（決済端末）：メール・アンケート機能（4/4）</vt:lpstr>
      <vt:lpstr>機能要件（決済端末）：クーポン機能（1/4）</vt:lpstr>
      <vt:lpstr>機能要件（決済端末）：クーポン機能（2/4）</vt:lpstr>
      <vt:lpstr>機能要件（決済端末）：クーポン機能（3/4）</vt:lpstr>
      <vt:lpstr>機能要件（決済端末）：クーポン機能（4/4）</vt:lpstr>
      <vt:lpstr>機能要件（決済端末）：駐車券機能（1/3）</vt:lpstr>
      <vt:lpstr>機能要件（決済端末）：駐車券機能（2/3）</vt:lpstr>
      <vt:lpstr>機能要件（決済端末）：駐車券機能（3/3）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受注判定会議　案件概要 【顧客名】東海旅客鉄道株式会社 【案件名】ＪＲＣ　中央新幹線推進本部　ドローン導入検討（２０１９年度）</dc:title>
  <dc:creator>金原　祐衣</dc:creator>
  <cp:lastModifiedBy>NTTD</cp:lastModifiedBy>
  <cp:revision>427</cp:revision>
  <cp:lastPrinted>2017-01-05T06:22:37Z</cp:lastPrinted>
  <dcterms:created xsi:type="dcterms:W3CDTF">2014-09-08T04:19:01Z</dcterms:created>
  <dcterms:modified xsi:type="dcterms:W3CDTF">2021-05-20T08:13:28Z</dcterms:modified>
</cp:coreProperties>
</file>